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pivotTables/pivotTable1.xml" ContentType="application/vnd.openxmlformats-officedocument.spreadsheetml.pivotTable+xml"/>
  <Override PartName="/xl/pivotTables/pivotTable2.xml" ContentType="application/vnd.openxmlformats-officedocument.spreadsheetml.pivotTable+xml"/>
  <Override PartName="/xl/pivotTables/pivotTable3.xml" ContentType="application/vnd.openxmlformats-officedocument.spreadsheetml.pivotTable+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2.xml" ContentType="application/vnd.openxmlformats-officedocument.drawingml.chartshapes+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Ex1.xml" ContentType="application/vnd.ms-office.chartex+xml"/>
  <Override PartName="/xl/charts/style4.xml" ContentType="application/vnd.ms-office.chartstyle+xml"/>
  <Override PartName="/xl/charts/colors4.xml" ContentType="application/vnd.ms-office.chartcolorstyle+xml"/>
  <Override PartName="/xl/charts/chart4.xml" ContentType="application/vnd.openxmlformats-officedocument.drawingml.chart+xml"/>
  <Override PartName="/xl/charts/style5.xml" ContentType="application/vnd.ms-office.chartstyle+xml"/>
  <Override PartName="/xl/charts/colors5.xml" ContentType="application/vnd.ms-office.chartcolorstyle+xml"/>
  <Override PartName="/xl/charts/chart5.xml" ContentType="application/vnd.openxmlformats-officedocument.drawingml.chart+xml"/>
  <Override PartName="/xl/charts/style6.xml" ContentType="application/vnd.ms-office.chartstyle+xml"/>
  <Override PartName="/xl/charts/colors6.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32"/>
  <workbookPr hidePivotFieldList="1"/>
  <mc:AlternateContent xmlns:mc="http://schemas.openxmlformats.org/markup-compatibility/2006">
    <mc:Choice Requires="x15">
      <x15ac:absPath xmlns:x15ac="http://schemas.microsoft.com/office/spreadsheetml/2010/11/ac" url="D:\UNIVERSIDAD INDUSTRIAL DE SANTANDER\UIS - ACCA - General\UIS - ACCA\PROYECTO BIM - FEL\01_Desarrollo investigación\Objetivo 2\02_PROYECTO DE GRADO 2\ARTICULO UIS JONATHAN CAMACHO\DOCUMENTO FINAL\"/>
    </mc:Choice>
  </mc:AlternateContent>
  <xr:revisionPtr revIDLastSave="0" documentId="13_ncr:1_{C915026D-E492-4E86-8016-0BF85497F95B}" xr6:coauthVersionLast="47" xr6:coauthVersionMax="47" xr10:uidLastSave="{00000000-0000-0000-0000-000000000000}"/>
  <bookViews>
    <workbookView xWindow="2955" yWindow="2955" windowWidth="15375" windowHeight="7395" tabRatio="545" activeTab="1" xr2:uid="{00000000-000D-0000-FFFF-FFFF00000000}"/>
  </bookViews>
  <sheets>
    <sheet name="WorkSheet" sheetId="1" r:id="rId1"/>
    <sheet name="Descriptive" sheetId="3" r:id="rId2"/>
    <sheet name="Metadata" sheetId="2" r:id="rId3"/>
  </sheets>
  <definedNames>
    <definedName name="_xlchart.v5.0" hidden="1">Descriptive!$O$4</definedName>
    <definedName name="_xlchart.v5.1" hidden="1">Descriptive!$O$5:$O$24</definedName>
    <definedName name="_xlchart.v5.2" hidden="1">Descriptive!$P$4</definedName>
    <definedName name="_xlchart.v5.3" hidden="1">Descriptive!$P$5:$P$24</definedName>
  </definedNames>
  <calcPr calcId="191029"/>
  <pivotCaches>
    <pivotCache cacheId="0" r:id="rId4"/>
  </pivotCache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R10" i="3" l="1"/>
  <c r="Q24" i="3"/>
  <c r="Q6" i="3"/>
  <c r="Q7" i="3"/>
  <c r="Q8" i="3"/>
  <c r="Q9" i="3"/>
  <c r="Q10" i="3"/>
  <c r="Q11" i="3"/>
  <c r="Q12" i="3"/>
  <c r="Q13" i="3"/>
  <c r="Q14" i="3"/>
  <c r="Q15" i="3"/>
  <c r="Q16" i="3"/>
  <c r="Q17" i="3"/>
  <c r="Q18" i="3"/>
  <c r="Q19" i="3"/>
  <c r="Q20" i="3"/>
  <c r="Q21" i="3"/>
  <c r="Q22" i="3"/>
  <c r="Q23" i="3"/>
  <c r="Q5" i="3"/>
  <c r="P24" i="3"/>
  <c r="A85" i="1"/>
  <c r="BL85"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Jonathan Alexander Camacho Gutierrez</author>
  </authors>
  <commentList>
    <comment ref="A27" authorId="0" shapeId="0" xr:uid="{3AE0ACAF-CBB8-4BBC-A33C-7B7A80355317}">
      <text>
        <r>
          <rPr>
            <b/>
            <sz val="9"/>
            <color indexed="81"/>
            <rFont val="Tahoma"/>
            <family val="2"/>
          </rPr>
          <t xml:space="preserve">DE LOS PRIMEROS DOCUMENTOS A LEER
</t>
        </r>
      </text>
    </comment>
  </commentList>
</comments>
</file>

<file path=xl/sharedStrings.xml><?xml version="1.0" encoding="utf-8"?>
<sst xmlns="http://schemas.openxmlformats.org/spreadsheetml/2006/main" count="5096" uniqueCount="1954">
  <si>
    <t>AU</t>
  </si>
  <si>
    <t>Author.s..ID</t>
  </si>
  <si>
    <t>TI</t>
  </si>
  <si>
    <t>PY</t>
  </si>
  <si>
    <t>SO</t>
  </si>
  <si>
    <t>VL</t>
  </si>
  <si>
    <t>IS</t>
  </si>
  <si>
    <t>Art..No.</t>
  </si>
  <si>
    <t>Page.start</t>
  </si>
  <si>
    <t>Page.end</t>
  </si>
  <si>
    <t>PP</t>
  </si>
  <si>
    <t>TC</t>
  </si>
  <si>
    <t>DI</t>
  </si>
  <si>
    <t>URL</t>
  </si>
  <si>
    <t>Affiliations</t>
  </si>
  <si>
    <t>C1</t>
  </si>
  <si>
    <t>AB</t>
  </si>
  <si>
    <t>DE</t>
  </si>
  <si>
    <t>ID</t>
  </si>
  <si>
    <t>Molecular.Sequence.Numbers</t>
  </si>
  <si>
    <t>Chemicals.CAS</t>
  </si>
  <si>
    <t>Tradenames</t>
  </si>
  <si>
    <t>Manufacturers</t>
  </si>
  <si>
    <t>FU</t>
  </si>
  <si>
    <t>FX</t>
  </si>
  <si>
    <t>Funding.Text.2</t>
  </si>
  <si>
    <t>Funding.Text.3</t>
  </si>
  <si>
    <t>Funding.Text.4</t>
  </si>
  <si>
    <t>Funding.Text.5</t>
  </si>
  <si>
    <t>Funding.Text.6</t>
  </si>
  <si>
    <t>Funding.Text.7</t>
  </si>
  <si>
    <t>Funding.Text.8</t>
  </si>
  <si>
    <t>Funding.Text.9</t>
  </si>
  <si>
    <t>FX0</t>
  </si>
  <si>
    <t>CR</t>
  </si>
  <si>
    <t>RP</t>
  </si>
  <si>
    <t>Editors</t>
  </si>
  <si>
    <t>Sponsors</t>
  </si>
  <si>
    <t>Publisher</t>
  </si>
  <si>
    <t>Conference.name</t>
  </si>
  <si>
    <t>Conference.date</t>
  </si>
  <si>
    <t>Conference.location</t>
  </si>
  <si>
    <t>Conference.code</t>
  </si>
  <si>
    <t>ISSN</t>
  </si>
  <si>
    <t>ISBN</t>
  </si>
  <si>
    <t>CODEN</t>
  </si>
  <si>
    <t>PubMed.ID</t>
  </si>
  <si>
    <t>LA</t>
  </si>
  <si>
    <t>JI</t>
  </si>
  <si>
    <t>DT</t>
  </si>
  <si>
    <t>Publication.Stage</t>
  </si>
  <si>
    <t>Open.Access</t>
  </si>
  <si>
    <t>DB</t>
  </si>
  <si>
    <t>UT</t>
  </si>
  <si>
    <t>J9</t>
  </si>
  <si>
    <t>AU_UN</t>
  </si>
  <si>
    <t>AU1_UN</t>
  </si>
  <si>
    <t>AU_UN_NR</t>
  </si>
  <si>
    <t>SR_FULL</t>
  </si>
  <si>
    <t>SR</t>
  </si>
  <si>
    <t>ELSAYEGH A;EL-ADAWAY IH</t>
  </si>
  <si>
    <t>57210391599;21740839700;</t>
  </si>
  <si>
    <t>QUANTITATIVE HOLISTIC ASSESSMENT OF IMPLEMENTING COLLABORATIVE PLANNING PRACTICES</t>
  </si>
  <si>
    <t>JOURNAL OF MANAGEMENT IN ENGINEERING</t>
  </si>
  <si>
    <t>38</t>
  </si>
  <si>
    <t>3</t>
  </si>
  <si>
    <t>04022011</t>
  </si>
  <si>
    <t/>
  </si>
  <si>
    <t>10.1061/(ASCE)ME.1943-5479.0001032</t>
  </si>
  <si>
    <t>https://www.scopus.com/inward/record.uri?eid=2-s2.0-85125640022&amp;doi=10.1061%2f%28ASCE%29ME.1943-5479.0001032&amp;partnerID=40&amp;md5=c65708815205d2ebe24e75fccea95c6e</t>
  </si>
  <si>
    <t>MCCARTHY BUILDING COMPANIES, INC., PHOENIX, AZ  85016, UNITED STATES; 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t>
  </si>
  <si>
    <t>PHOENIX, AZ  85016, UNITED STATES, 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t>
  </si>
  <si>
    <t>PRACTICES OF COLLABORATIVE PLANNING - AS RELATED TO NOVEL PROJECT DELIVERY METHODS, INFORMATION TECHNOLOGIES, LEAN CONSTRUCTION, AND SUPPLY CHAIN PRACTICES - CAN IMPACT THE COST AND SCHEDULE PERFORMANCE OF PROJECTS IN THE ARCHITECTURAL, ENGINEERING, AND CONSTRUCTION (AEC) INDUSTRY. HOWEVER, THERE IS A LACK OF RESEARCH PROVIDING A QUANTITATIVE HOLISTIC ASSESSMENT OF IMPLEMENTING COLLABORATIVE PLANNING PRACTICES. THIS PAPER FILLS THIS KNOWLEDGE GAP. USING AN INTERDEPENDENT MULTISTEP RESEARCH METHODOLOGY, THE AUTHORS (1) ANALYZED A HOLISTIC LITERATURE-BASED LIST OF COLLABORATIVE PLANNING RISKS USING 46 RESPONSES FROM INDUSTRY EXPERT SURVEYS; (2) CALCULATED THE CRITICALITY OF THESE RISKS AND COMPARED THE OBTAINED RESULTS USING SPEARMAN RANK CORRELATION; (3) STATISTICALLY ANALYZED THE IMPACT OF THESE RISKS - BASED ON A PROJECT-BASED SURVEY THAT COLLECTED DATA FROM 65 DIFFERENT PROJECTS - USING DISTRIBUTION FITTING ANALYSIS AND WEIGHTED AVERAGE CALCULATIONS; (4) DEVELOPED A FRAMEWORK FOR PREDICTING THE COST AND SCHEDULE PERFORMANCE IMPACTS IN RELATION TO UTILIZING COLLABORATIVE PLANNING IN THE AEC INDUSTRY; AND (5) MATHEMATICALLY VERIFIED THE RESEARCH STEPS USING AN EXTREME CONDITION TEST AND SENSITIVITY ANALYSIS, AND PRACTICALLY VALIDATED THE RESEARCH OUTPUT UTILIZING A CASE STUDY EXAMPLE AND THE INSIGHTS OF 25 INDUSTRY EXPERTS. WITHIN THE CONTEXT OF COLLABORATIVE PLANNING, THIS PAPER HIGHLIGHTED AND DISCUSSED THE TOP SIX RISKS THAT AFFECT COST AND SCHEDULE PROJECT PERFORMANCE: RESISTANCE TO CHANGE, NO EARLY INVOLVEMENT OF KEY PROJECT PARTICIPANTS, LACK OF CONSTRUCTION COORDINATION, LATE AND INEFFECTIVE COMMUNICATION, LACK OF LEADERSHIP, AND ABSENCE OF FLEXIBILITY AND COORDINATION OF DESIGN. ULTIMATELY, THIS STUDY PROVIDES A NECESSARY AND HIGHLY CUSTOMIZABLE METRIC FOR INDUSTRY PRACTITIONERS TO MANAGE THEIR COLLABORATIVE PLANNING PRACTICES EFFICIENTLY AND IMPROVE THEIR PROJECT PERFORMANCE. © 2022 AMERICAN SOCIETY OF CIVIL ENGINEERS.</t>
  </si>
  <si>
    <t>COST BENEFIT ANALYSIS; COST ENGINEERING; COSTS; PROJECT MANAGEMENT; RISK ASSESSMENT; SUPPLY CHAINS; SURVEYS; ARCHITECTURAL CONSTRUCTION; ARCHITECTURAL ENGINEERING; COLLABORATIVE PLANNING; COST AND SCHEDULE; COST PERFORMANCE; INDUSTRY EXPERTS; LEAN SUPPLY; PROJECT DELIVERY METHOD; PROJECT PERFORMANCE; SCHEDULE PERFORMANCE; SENSITIVITY ANALYSIS</t>
  </si>
  <si>
    <t>THIS STUDY WAS CONDUCTED THROUGH THE FINANCIAL SUPPORT PROVIDED BY THE MISSOURI CONSORTIUM FOR CONSTRUCTION INNOVATION (MO-CCI) AS REPRESENTED BY ITS MEMBER COMPANIES, INCLUDING MCCARTHY BUILDING COMPANIES, BRINKMANN CONSTRUCTORS, ARCO CONSTRUCTION, CLAYCO, BJC HEALTHCARE, ALBERICI CONSTRUCTORS, PARIC CORPORATION, AND GREENSFELDER, HEMKER, &amp; GALE, P.C.</t>
  </si>
  <si>
    <t>ABDIRAD, H., DOSSICK, C.S., RESTRUCTURATION OF ARCHITECTURAL PRACTICE IN INTEGRATED PROJECT DELIVERY (IPD): TWO CASE STUDIES (2019) ENG. CONSTR. ARCHIT. MANAGE., 26 (1), PP. 104-117. , HTTPS://DOI.ORG/10.1108/ECAM-05-2018-0196; ABDUL NABI, M., EL-ADAWAY-ADAWAY, I.H., RISK-BASED APPROACH TO PREDICT THE COST PERFORMANCE OF MODULARIZATION IN CONSTRUCTION PROJECTS (2021) J. CONSTR. ENG. MANAGE., 147 (10). , HTTPS://DOI.ORG/10.1061/(ASCE)CO.1943-7862.0002159, 04021133; ABOTALEB, I.S., EL-ADAWAY-ADAWAY, I.H., FIRST ATTEMPT TOWARD A HOLISTIC UNDERSTANDING OF THE INTERDEPENDENT RIPPLED IMPACTS ASSOCIATED WITH OUT-OF-SEQUENCE WORK IN CONSTRUCTION PROJECTS: SYSTEM DYNAMICS MODELING APPROACH (2018) J. CONSTR. ENG. MANAGE., 144 (9). , HTTPS://DOI.ORG/10.1061/(ASCE)CO.1943-7862.0001539, 04018084; ABOTALEB, I.S., EL-ADAWAY-ADAWAY, I.H., IBRAHIM, M.W., HANNA, A.S., RUSSELL, J.S., CAUSES, EARLY WARNING SIGNS, AND IMPACTS OF OUT-OF-SEQUENCE CONSTRUCTION: EXPERT-BASED SURVEY ANALYSIS (2019) J. MANAGE. ENG., 35 (6). , HTTPS://DOI.ORG/10.1061/(ASCE)ME.1943-5479.0000724, 04019030; ABOTALEB, I.S., EL-ADAWAY-ADAWAY, I.H., IBRAHIM, M.W., HANNA, A.S., RUSSELL, J.S., DEVELOPING A RATING SCORE FOR OUT-OF-SEQUENCE CONSTRUCTION (2020) J. MANAGE. ENG., 36 (3). , HTTPS://DOI.ORG/10.1061/(ASCE)ME.1943-5479.0000765, 04020013; ADEGBEMBO, T.F., BAMISAYE, O.P., AGHIMIEN, D.O., (2016) ASSESSMENT OF LEAN CONSTRUCTION PRACTICE IN THE NIGERIAN CONSTRUCTION INDUSTRY, PP. 21-24. , PROC. JOINT INT. CONF. (JIC), ON 21ST CENTURY HABITAT: ISSUES, SUSTAINABILITY AND DEVELOPMENT, AKURE, NIGERIA: JOINT INTERNATIONAL CONFERENCE EDITORIAL COMMITTEE; AGARWAL, R., CHANDRASEKARAN, S., SRIDHAR, M., (2016) IMAGINING CONSTRUCTION'S DIGITAL FUTURE, , HTTPS://WWW.MCKINSEY.COM/INDUSTRIES/CAPITAL-PROJECTS-AND-INFRASTRUCTURE/OUR-INSIGHTS/IMAGINING-CONSTRUCTIONS-DIGITAL-FUTURE, ACCESSED JULY 30, 2021; AKAIKE, H., (1998) INFORMATION THEORY AND AN EXTENSION OF THE MAXIMUM LIKELIHOOD PRINCIPLE, , NEW YORK: SPRINGER; AKROUSH, N.S., EL-ADAWAY-ADAWAY, I.H., UTILIZING CONSTRUCTION LEADING SAFETY INDICATORS: CASE STUDY OF TENNESSEE (2017) J. MANAGE. ENG., 33 (5). , HTTPS://DOI.ORG/10.1061/(ASCE)ME.1943-5479.0000546, 06017002; ALARCÓN, L.F., ASHLEY, D.B., DE HANILY, A.S., MOLENAAR, K.R., UNGO, R., RISK PLANNING AND MANAGEMENT FOR THE PANAMA CANAL EXPANSION PROGRAM (2011) J. CONSTR. ENG. MANAGE., 137 (10), PP. 762-771. , HTTPS://DOI.ORG/10.1061/(ASCE)CO.1943-7862.0000317; AL QADY, M., KANDIL, A., DOCUMENT MANAGEMENT IN CONSTRUCTION: PRACTICES AND OPINIONS (2013) J. CONSTR. ENG. MANAGE., 139 (10). , HTTPS://DOI.ORG/10.1061/(ASCE)CO.1943-7862.0000741, 06013002; ALSEHAIMI, A.O., FAZENDA, P.T., KOSKELA, L., IMPROVING CONSTRUCTION MANAGEMENT PRACTICE WITH THE LAST PLANNER SYSTEM: A CASE STUDY (2014) ENG. CONSTR. ARCHIT. MANAGE., 21 (1), PP. 51-64. , HTTPS://DOI.ORG/10.1108/ECAM-03-2012-0032; ASSAAD, R., EL-ADAWAY-ADAWAY, I.H., GUIDELINES FOR RESPONDING TO COVID-19 PANDEMIC: BEST PRACTICES, IMPACTS, AND FUTURE RESEARCH DIRECTIONS (2021) J. MANAGE. ENG., 37 (3). , HTTPS://DOI.ORG/10.1061/(ASCE)ME.1943-5479.0000906, 06021001; ASSAAD, R., EL-ADAWAY-ADAWAY, I.H., ABOTALEB, I.S., PREDICTING PROJECT PERFORMANCE IN THE CONSTRUCTION INDUSTRY (2020) J. CONSTR. ENG. MANAGE., 146 (5). , HTTPS://DOI.ORG/10.1061/(ASCE)CO.1943-7862.0001797, 04020030; ATTALLA, M., HEGAZY, T., HAAS, R., RECONSTRUCTION OF THE BUILDING INFRASTRUCTURE: TWO PERFORMANCE PREDICTION MODELS (2003) J. INFRASTRUCT. SYST., 9 (1), PP. 26-34; BABAR, S., THAHEEM, M.J., AYUB, B., ESTIMATED COST AT COMPLETION: INTEGRATING RISK INTO EARNED VALUE MANAGEMENT (2017) J. CONSTR. ENG. MANAGE., 143 (3). , HTTPS://DOI.ORG/10.1061/(ASCE)CO.1943-7862.0001245, 04016104; BAGAYA, O., SONG, J., EMPIRICAL STUDY OF FACTORS INFLUENCING SCHEDULE DELAYS OF PUBLIC CONSTRUCTION PROJECTS IN BURKINA FASO (2016) J. MANAGE. ENG., 32 (5). , HTTPS://DOI.ORG/10.1061/(ASCE)ME.1943-5479.0000443, 05016014; BARBOSA, F., WOETZEL, J., MISCHKE, J., RIBEIRINHO, M.J., SRIDHAR, M., PARSONS, M., BERTRAM, M., BROWN, S., (2017) REINVENTING CONSTRUCTION: A ROUTE OF HIGHER PRODUCTIVITY, , NEW YORK: MCKINSEY GLOBAL INSTITUTE; BARUTHA, P.J., (2018) INTEGRATED PROJECT DELIVERY FOR INDUSTRIAL PROJECTS, , GRADUATE THESES AND DISSERTATIONS, DEPT. OF ENGINEERING, IOWA STATE UNIV; CALAHORRA-JIMENEZ, M., TORRES-MACHI, C., CHAMORRO, A., ALARCÓN, L.F., MOLENAAR, K., IMPORTANCE OF NONCOST CRITERIA WEIGHING IN BEST-VALUE DESIGN-BUILD US HIGHWAY PROJECTS (2021) J. MANAGE. ENG., 37 (4). , HTTPS://DOI.ORG/10.1061/(ASCE)ME.1943-5479.0000912, 04021027; CARPENTER, N., BAUSMAN, D.C., PROJECT DELIVERY METHOD PERFORMANCE FOR PUBLIC SCHOOL CONSTRUCTION: DESIGN-BID-BUILD VERSUS CM AT RISK (2016) J. CONSTR. ENG. MANAGE., 142 (10). , HTTPS://DOI.ORG/10.1061/(ASCE)CO.1943-7862.0001155, 05016009; CASTILLO, T., ALARCÓN, L.F., PELLICER, E., FINDING DIFFERENCES AMONG CONSTRUCTION COMPANIES MANAGEMENT PRACTICES AND THEIR RELATION TO PROJECT PERFORMANCE (2018) J. MANAGE. ENG., 34 (3), PP. 1-13. , HTTPS://DOI.ORG/10.1061/(ASCE)ME.1943-5479.0000606; CHAN, A.P., LAM, P.T.I., CHAN, D.W.M., CHEUNG, E., KE, Y., POTENTIAL OBSTACLES TO SUCCESSFUL IMPLEMENTATION OF PUBLIC-PRIVATE PARTNERSHIPS IN BEIJING AND THE HONG KONG SPECIAL ADMINISTRATIVE REGION (2010) J. MANAGE. ENG., 26 (1), PP. 30-40. , HTTPS://DOI.ORG/10.1061/(ASCE)0742-597X(2010)26:1(30); CHOUDHRY, R.M., ASLAM, M.A., HINZE, J.W., ARAIN, F.M., COST AND SCHEDULE RISK ANALYSIS OF BRIDGE CONSTRUCTION IN PAKISTAN: ESTABLISHING RISK GUIDELINES (2014) J. CONSTR. ENG. MANAGE., 140 (7). , HTTPS://DOI.ORG/10.1061/(ASCE)CO.1943-7862.0000857, 04014020; (1995) PROJECT DEFINITION RATING INDEX (PDRI) FOR INDUSTRIAL PROJECTS, , CII (CONSTRUCTION INDUSTRY INSTITUTE). REP. NO. 113-11. AUSTIN, TX: CII; (1999) DEVELOPMENT OF THE PROJECT DEFINITION RATING INDEX (PDRI) FOR BUILDING PROJECTS, , CII (CONSTRUCTION INDUSTRY INSTITUTE). REP. NO. 155-11. AUSTIN, TX: CII; (2010) PROJECT DEFINITION RATING INDEX - INFRASTRUCTURE PROJECTS, , CII (CONSTRUCTION INDUSTRY INSTITUTE). IMPLEMENTATION RESOURCE 268-2. AUSTIN, TX: UNIV. OF TEXAS, CII; (2021) BREAKING THROUGH TO COLLABORATIVE SCHEDULING: APPROACHES AND OBSTACLES, , HTTPS://WWW.CONSTRUCTION-INSTITUTE.ORG/RESOURCES/KNOWLEDGEBASE/KNOWLEDGE-AREAS/PROJECT-PROGRAM-MANAGEMENT/TOPICS/RT-362/PUBS/FR-362, CII (CONSTRUCTION INDUSTRY INSTITUTE). " " FR-362. ACCESSED JULY 30, 2021; COCHRAN, W.G., (1977) SAMPLING TECHNIQUES, , 3RD ED. NEW YORK: WILEY; COLE, J.C., (2008) BEST PRACTICES IN QUANTITATIVE METHODS, PP. 214-238. , HOW TO DEAL WITH MISSING DATA." IN, EDITED BY J. W. OSBORNE, THOUSAND OAKS, CA: SAGE; COOPER, D.R., SCHINDLER, P.S., (2006) BUSINESS RESEARCH METHODS, , 9TH ED. NEW YORK: MCGRAW-HILL; DAINTY, A., (2007) COMMUNICATION IN CONSTRUCTION: THEORY AND PRACTICE, , LONDON, UK: ROUTLEDGE; DAVIS, P.R., A RELATIONSHIP APPROACH TO CONSTRUCTION SUPPLY CHAINS (2008) IND. MANAGE. DATA SYST., 108 (3), PP. 310-327. , HTTPS://DOI.ORG/10.1108/02635570810858741; DEEP, S., GAJENDRAN, T., JEFFERIES, M., A SYSTEMATIC REVIEW OF 'ENABLERS OF COLLABORATION' AMONG THE PARTICIPANTS IN CONSTRUCTION PROJECTS (2019) INT. J. CONSTRUCT. MANAGE., 21 (9), PP. 919-931. , HTTPS://DOI.ORG/10.1080/15623599.2019.1596624; DU, J., KIM, B.-C., ZHAO, D., COST PERFORMANCE AS A STOCHASTIC PROCESS: EAC PROJECTION BY MARKOV CHAIN SIMULATION (2016) J. CONSTR. ENG. MANAGE., 142 (6). , HTTPS://DOI.ORG/10.1061/(ASCE)CO.1943-7862.0001115, 04016009; EISSA, R., EID, M.S., ELBELTAGI, E., CONCEPTUAL PROFIT ALLOCATION FRAMEWORK FOR CONSTRUCTION JOINT VENTURES: SHAPLEY VALUE APPROACH (2021) J. MANAGE. ENG., 37 (3). , HTTPS://DOI.ORG/10.1061/(ASCE)ME.1943-5479.0000911, 04021016; EL ASMAR, M., ASSAINAR, R., BREAKING WITH TRADITION: QUANTIFYING THE PERFORMANCE IMPACT OF NONTRADITIONAL STAKEHOLDER INVOLVEMENT (2017) J. LEG. AFF. DISPUTE RESOLUT. ENG. CONSTR., 9 (2). , HTTPS://DOI.ORG/10.1061/(ASCE)LA.1943-4170.0000211, 04517001; EL-SABEK, L.M., MCCABE, B.Y., FRAMEWORK FOR MANAGING INTEGRATION CHALLENGES OF LAST PLANNER SYSTEM IN IMPS (2018) J. CONSTR. ENG. MANAGE., 144 (5). , HTTPS://DOI.ORG/10.1061/(ASCE)CO.1943-7862.0001468, 04018022; ELSAYEGH, A., EL-ADAWAY-ADAWAY, I.H., COLLABORATIVE PLANNING INDEX: A NOVEL COMPREHENSIVE BENCHMARK FOR COLLABORATION IN CONSTRUCTION PROJECTS (2021) J. MANAGE. ENG., 37 (5). , HTTPS://DOI.ORG/10.1061/(ASCE)ME.1943-5479.0000953, 04021057; ELSAYEGH, A., EL-ADAWAY-ADAWAY, I.H., HOLISTIC STUDY AND ANALYSIS OF FACTORS AFFECTING COLLABORATIVE PLANNING IN CONSTRUCTION (2021) J. CONSTR. ENG. MANAGE., 147 (4). , HTTPS://DOI.ORG/10.1061/(ASCE)CO.1943-7862.0002031, 04021023; ELSAYEGH, A., EL-ADAWAY-ADAWAY, I.H., ASSAAD, R., ALI, G., ABOTALEB, I., SMITH, C., BOOTWALA, M., ETEIFA, S., CONTRACTUAL GUIDELINES FOR MANAGEMENT OF INFRASTRUCTURE TRANSPORTATION PROJECTS (2020) J. LEG. AFF. DISPUTE RESOLUT. ENG. CONSTR., 12 (3). , HTTPS://DOI.ORG/10.1061/(ASCE)LA.1943-4170.0000400, 04520023; ELZOMOR, M., BURKE, R., PARRISH, K., GIBSON, G.E., JR., FRONT-END PLANNING FOR LARGE AND SMALL INFRASTRUCTURE PROJECTS: COMPARISON OF PROJECT DEFINITION RATING INDEX TOOLS (2018) J. MANAGE. ENG., 34 (4), P. 04018022; ENEGBUMA, W.I., ALIAGHA, U.G., ALI, K.N., PRELIMINARY BUILDING INFORMATION MODELLING ADOPTION MODEL IN MALAYSIA: A STRATEGIC INFORMATION TECHNOLOGY PERSPECTIVE (2014) CONSTR. INNOVATION, 14 (4), PP. 408-432. , HTTPS://DOI.ORG/10.1108/CI-01-2014-0012; ERDOGAN, B., ANUMBA, C.J., BOUCHLAGHEM, D., NIELSEN, Y., COLLABORATION ENVIRONMENTS FOR CONSTRUCTION: IMPLEMENTATION CASE STUDIES (2008) J. MANAGE. ENG., 24 (4), PP. 234-244. , HTTPS://DOI.ORG/10.1061/(ASCE)0742-597X(2008)24:4(234); ERIKSSON, P.E., ATKIN, B., NILSSON, T., OVERCOMING BARRIERS TO PARTNERING THROUGH COOPERATIVE PROCUREMENT PROCEDURES (2009) ENG. CONSTR. ARCHIT. MANAGE., 16 (6), PP. 598-611. , HTTPS://DOI.ORG/10.1108/09699980911002593; FAEHNLE, M., TYRVÄINEN, L., A FRAMEWORK FOR EVALUATING AND DESIGNING COLLABORATIVE PLANNING (2013) LAND USE POLICY, 34 (SEP), PP. 332-341. , HTTPS://DOI.ORG/10.1016/J.LANDUSEPOL.2013.04.006; FARIS, H., GATERELL, M., HUTCHINSON, D., INVESTIGATING UNDERLYING FACTORS OF COLLABORATION FOR CONSTRUCTION PROJECTS IN EMERGING ECONOMIES USING EXPLORATORY FACTOR ANALYSIS (2019) INT. J. CONSTRUCT. MANAGE., 2019 (JUN), PP. 1-13. , HTTPS://DOI.ORG/10.1080/15623599.2019.1635758; FELLOWS, R.F., LIU, A.M., (2015) RESEARCH METHODS FOR CONSTRUCTION, , NEW YORK: WILEY; FRANCOM, T., ARIARATNAM, S.T., ASMAR, M.E., (2016) COST PERFORMANCE OF JOB ORDER CONTRACTING (JOC) APPLIED TO WASTEWATER PIPELINE ENGINEERING AND CONSTRUCTION PROJECTS, PP. 64-70. , IN PROC. PIPELINES 2016, RESTON, VA: ASCE; FRANCOM, T., EL ASMAR, M., ARIARATNAM, S.T., PERFORMANCE ANALYSIS OF CONSTRUCTION MANAGER AT RISK ON PIPELINE ENGINEERING AND CONSTRUCTION PROJECTS (2016) J. MANAGE. ENG., 32 (6). , HTTPS://DOI.ORG/10.1061/(ASCE)ME.1943-5479.0000456, 04016016; FRANZ, B., MOLENAAR, K.R., ROBERTS, B.A., REVISITING PROJECT DELIVERY SYSTEM PERFORMANCE FROM 1998 TO 2018 (2020) J. CONSTR. ENG. MANAGE., 146 (9). , HTTPS://DOI.ORG/10.1061/(ASCE)CO.1943-7862.0001896, 04020100; GANGOLELLS, M., CASALS, M., FORCADA, N., FUERTES, A., ROCA, X., MODEL FOR ENHANCING INTEGRATED IDENTIFICATION, ASSESSMENT, AND OPERATIONAL CONTROL OF ON-SITE ENVIRONMENTAL IMPACTS AND HEALTH AND SAFETY RISKS IN CONSTRUCTION FIRMS (2013) J. CONSTR. ENG. MANAGE., 139 (2), PP. 138-147. , HTTPS://DOI.ORG/10.1061/(ASCE)CO.1943-7862.0000579; GHOSH, S., REYES, M., PERRENOUD, A., COETZEE, M., (2017) INCREASING THE PRODUCTIVITY OF A CONSTRUCTION PROJECT USING COLLABORATIVE PULL PLANNING, PP. 825-836. , PROC. AEI 2017, RESTON, VA: ASCE; GRIEGO, R., (2016) FINDING LEADING INDICATORS TO PREVENT PREMATURE STARTS, ASSURING UNINTERRUPTED CONSTRUCTION, , M.S. THESIS, DEPT. OF CIVIL, ARCHITECTURAL AND ENVIRONMENTAL ENGINEERING, UNIV. OF TEXAS AT AUSTIN; GURMU, A.T., AIBINU, A.A., SURVEY OF MANAGEMENT PRACTICES ENHANCING LABOR PRODUCTIVITY IN MULTI-STOREY BUILDING CONSTRUCTION PROJECTS (2018) INT. J. PRODUCTIVITY PERFORM. MANAGE., 67 (4), PP. 717-735. , HTTPS://DOI.ORG/10.1108/IJPPM-02-2017-0032; HABIBI, M., KERMANSHACHI, S., SAFAPOUR, E., (2018) ENGINEERING, PROCUREMENT AND CONSTRUCTION COST AND SCHEDULE PERFORMANCE LEADING INDICATORS: STATE-OF-THE-ART REVIEW, PP. 2-4. , PROC. CONSTRUCTION RESEARCH CONGRESS, RESTON, VA: ASCE; HALL, D.M., ALGIERS, A., LEVITT, R.E., IDENTIFYING THE ROLE OF SUPPLY CHAIN INTEGRATION PRACTICES IN THE ADOPTION OF SYSTEMIC INNOVATIONS (2018) J. MANAGE. ENG., 34 (6). , HTTPS://DOI.ORG/10.1061/(ASCE)ME.1943-5479.0000640, 04018030; HANNA, A.S., YEUTTER, M., AOUN, D.G., STATE OF PRACTICE OF BUILDING INFORMATION MODELING IN THE ELECTRICAL CONSTRUCTION INDUSTRY (2016) J. CONSTR. ENG. MANAGE., 140 (12). , HTTPS://DOI.ORG/10.1061/(ASCE)CO.1943-7862.0000893, 05014011; HASTIE, J., SUTRISNA, M., EGBU, C., MODELLING KNOWLEDGE INTEGRATION PROCESS IN EARLY CONTRACTOR INVOLVEMENT PROCUREMENT AT TENDER STAGE - A WESTERN AUSTRALIAN CASE STUDY (2017) CONSTR. INNOVATION, 17 (4), PP. 429-456. , HTTPS://DOI.ORG/10.1108/CI-04-2016-0021; HE, M., HORNG, S.-J., FAN, P., RUN, R.-S., CHEN, R.-J., LAI, J.-L., KHAN, M.K., SENTOSA, K.O., PERFORMANCE EVALUATION OF SCORE LEVEL FUSION IN MULTIMODAL BIOMETRIC SYSTEMS (2010) PATTERN RECOGNIT., 43 (5), PP. 1789-1800. , HTTPS://DOI.ORG/10.1016/J.PATCOG.2009.11.018; IBRAHIM, C.K.I.C., COSTELLO, S.B., WILKINSON, S., MAKING SENSE OF TEAM INTEGRATION PRACTICE THROUGH THE 'LIVED EXPERIENCE' OF ALLIANCE PROJECT TEAMS (2018) ENG. CONSTR. ARCHIT. MANAGE., 25 (5), PP. 598-622. , HTTPS://DOI.ORG/10.1108/ECAM-09-2016-0208; IBRAHIM, M.W., HANNA, A.S., RUSSELL, J.S., ABOTALEB, I.S., EL-ADAWAY-ADAWAY, I.H., QUANTITATIVE ANALYSIS OF THE IMPACTS OF OUT-OF-SEQUENCE WORK ON PROJECT PERFORMANCE (2020) J. CONSTR. ENG. MANAGE., 146 (8). , HTTPS://DOI.ORG/10.1061/(ASCE)CO.1943-7862.0001876, 04020090; IBRAHIM, M.W., LABIB, Y., VEERAMANI, D., HANNA, A.S., RUSSELL, J., COMPREHENSIVE MODEL FOR CONSTRUCTION READINESS ASSESSMENT (2021) J. MANAGE. ENG., 37 (1). , HTTPS://DOI.ORG/10.1061/(ASCE)ME.1943-5479.0000832, 04020088; (2013) IR181-2 - INTEGRATED PROJECT RISK ASSESSMENT (IPRA), VERSION 2.0, , HTTPS://WWW.CONSTRUCTION-INSTITUTE.ORG/RESOURCES/KNOWLEDGEBASE/KNOWLEDGE-AREAS/RISK-ANALYSIS-FOR-INTERNATIONAL-PROJECTS-(BEST-PRACTICE)/TOPICS/RT-181/PUBS/IR181-2, IPRA (INTEGRATED PROJECT RISK ASSESSMENT). " " ACCESSED JULY 30, 2021; JIN, X.-H., ZHANG, G., MODELLING OPTIMAL RISK ALLOCATION IN PPP PROJECTS USING ARTIFICIAL NEURAL NETWORKS (2011) INT. J. PROJECT MANAGE., 29 (5), PP. 591-603. , HTTPS://DOI.ORG/10.1016/J.IJPROMAN.2010.07.011; KAMALI, M., HEWAGE, K., DEVELOPMENT OF PERFORMANCE CRITERIA FOR SUSTAINABILITY EVALUATION OF MODULAR VERSUS CONVENTIONAL CONSTRUCTION METHODS (2017) J. CLEANER PROD., 142 (JAN), PP. 3592-3606. , HTTPS://DOI.ORG/10.1016/J.JCLEPRO.2016.10.108; KAMALIRAD, S., KERMANSHACHI, S., SHANE, J., ANDERSON, S., (2017) ASSESSMENT OF CONSTRUCTION PROJECTS' IMPACT ON INTERNAL COMMUNICATION OF PRIMARY STAKEHOLDERS IN COMPLEX PROJECTS, , PROC. 6TH CSCE INT. CONSTRUCTION SPECIALTY CONF. MONTREAL: CANADIAN SOCIETY FOR CIVIL ENGINEERING; KIM, B.-C., REINSCHMIDT, K.F., COMBINATION OF PROJECT COST FORECASTS IN EARNED VALUE MANAGEMENT (2011) J. CONSTR. ENG. MANAGE., 137 (11), PP. 958-966. , HTTPS://DOI.ORG/10.1061/(ASCE)CO.1943-7862.0000352; KOKKONEN, A., VAAGAASAR, A.L., MANAGING COLLABORATIVE SPACE IN MULTI-PARTNER PROJECTS (2018) CONSTRUCT. MANAGE. ECON., 36 (2), PP. 83-95. , HTTPS://DOI.ORG/10.1080/01446193.2017.1347268; KOSEOGLU, O., SAKIN, M., ARAYICI, Y., EXPLORING THE BIM AND LEAN SYNERGIES IN THE ISTANBUL GRAND AIRPORT CONSTRUCTION PROJECT (2018) ENG. CONSTR. ARCHIT. MANAGE., 25 (10), PP. 1339-1354. , HTTPS://DOI.ORG/10.1108/ECAM-08-2017-0186; (2015) GLOBAL CONSTRUCTION SURVEY 2015: CLIMBING THE CURVE. KPMG INTERNATIONAL, , HTTPS://ASSETS.KPMG/CONTENT/DAM/KPMG/PDF/2015/05/CONSTRUCTION-SURVEY-201502.PDF, KPMG. " " ACCESSED JULY 30, 2021; LAI, H., DENG, X., CHANG, T.-Y.P., BIM-BASED PLATFORM FOR COLLABORATIVE BUILDING DESIGN AND PROJECT MANAGEMENT (2019) J. COMPUT. CIV. ENG., 33 (3). , HTTPS://DOI.ORG/10.1061/(ASCE)CP.1943-5487.0000830, 05019001; LARSSON, J., ERIKSSON, P.E., OLOFSSON, T., SIMONSSON, P., LEADERSHIP IN CIVIL ENGINEERING: EFFECTS OF PROJECT MANAGERS' LEADERSHIP STYLES ON PROJECT PERFORMANCE (2015) J. MANAGE. ENG., 31 (6). , HTTPS://DOI.ORG/10.1061/(ASCE)ME.1943-5479.0000367, 04015011; LEOTO, R., LIZARRALDE, G., CHALLENGES FOR INTEGRATED DESIGN (ID) IN SUSTAINABLE BUILDINGS (2019) CONSTRUCT. MANAGE. ECON., 37 (11), PP. 625-642. , HTTPS://DOI.ORG/10.1080/01446193.2019.1569249; LEUNG, M.-Y., LIANG, Q., CHAN, I.Y.S., DEVELOPMENT OF A STRESSORS-STRESS-PERFORMANCE-OUTCOME MODEL FOR EXPATRIATE CONSTRUCTION PROFESSIONALS (2017) J. CONSTR. ENG. MANAGE., 143 (5). , HTTPS://DOI.ORG/10.1061/(ASCE)CO.1943-7862.0001266, 04016121; LINES, B.C., SULLIVAN, K.T., SMITHWICK, J.B., MISCHUNG, J., OVERCOMING RESISTANCE TO CHANGE IN ENGINEERING AND CONSTRUCTION: CHANGE MANAGEMENT FACTORS FOR OWNER ORGANIZATIONS (2015) INT. J. PROJECT MANAGE., 33 (5), PP. 1170-1179. , HTTPS://DOI.ORG/10.1016/J.IJPROMAN.2015.01.008; LING, F.Y., LOW, S.P., WANG, S., EGBELAKIN, T., MODELS FOR PREDICTING PROJECT PERFORMANCE IN CHINA USING PROJECT MANAGEMENT PRACTICES ADOPTED BY FOREIGN AEC FIRMS (2008) J. CONSTR. ENG. MANAGE., 134 (12), PP. 983-990. , HTTPS://DOI.ORG/10.1061/(ASCE)0733-9364(2008)134:12(983); LING, F.Y.Y., CHAN, S.L., CHONG, E., EE, L.P., PREDICTING PERFORMANCE OF DESIGN-BUILD AND DESIGN-BID-BUILD PROJECTS (2004) J. CONSTR. ENG. MANAGE., 130 (1), PP. 75-83. , HTTPS://DOI.ORG/10.1061/(ASCE)0733-9364(2004)130:1(75); LIPKE, W., ZWIKAEL, O., HENDERSON, K., ANBARI, F., PREDICTION OF PROJECT OUTCOME: THE APPLICATION OF STATISTICAL METHODS TO EARNED VALUE MANAGEMENT AND EARNED SCHEDULE PERFORMANCE INDEXES (2009) INT. J. PROJECT MANAGE., 27 (4), PP. 400-407. , HTTPS://DOI.ORG/10.1016/J.IJPROMAN.2008.02.009; LIU, J., XIE, Q., XIA, B., BRIDGE, A.J., IMPACT OF DESIGN RISK ON THE PERFORMANCE OF DESIGN-BUILD PROJECTS (2017) J. CONSTR. ENG. MANAGE., 143 (6). , HTTPS://DOI.ORG/10.1061/(ASCE)CO.1943-7862.0001299, 04017010; LIU, J.Y., LOW, S.P., YANG, J., CONCEPTUAL FRAMEWORK FOR ASSESSING THE IMPACT OF GREEN PRACTICES ON COLLABORATIVE WORK IN CHINA'S CONSTRUCTION INDUSTRY (2013) J. CIV. ENG. EDUC., 139 (3), PP. 248-255. , HTTPS://DOI.ORG/10.1061/(ASCE)EI.1943-5541.0000153; LIU, K., SU, Y., ZHANG, S., EVALUATING SUPPLIER MANAGEMENT MATURITY IN PREFABRICATED CONSTRUCTION PROJECT-SURVEY ANALYSIS IN CHINA (2018) SUSTAINABILITY, 10 (9), P. 3046. , HTTPS://DOI.ORG/10.3390/SU10093046; MENG, X., SUN, M., JONES, M., MATURITY MODEL FOR SUPPLY CHAIN RELATIONSHIPS IN CONSTRUCTION (2011) J. MANAGE. ENG., 27 (2), PP. 97-105. , HTTPS://DOI.ORG/10.1061/(ASCE)ME.1943-5479.0000035; NEVE, H.H., WANDAHL, S., LINDHARD, S., TEIZER, J., LERCHE, J., DETERMINING THE RELATIONSHIP BETWEEN DIRECT WORK AND CONSTRUCTION LABOR PRODUCTIVITY IN NORTH AMERICA: FOUR DECADES OF INSIGHTS (2020) J. CONSTR. ENG. MANAGE., 146 (9). , HTTPS://DOI.ORG/10.1061/(ASCE)CO.1943-7862.0001887, 04020110; O'CONNOR, J., WOO, J., PROACTIVE APPROACH TO ENGINEERING AND DESIGN DELIVERABLES QUALITY ENHANCEMENT (2017) J. MANAGE. ENG., 33 (4). , HTTPS://DOI.ORG/10.1061/(ASCE)ME.1943-5479.0000508, 04017005; ORAEE, M., HOSSEINI, M.R., EDWARDS, D.J., LI, H., PAPADONIKOLAKI, E., CAO, D., COLLABORATION BARRIERS IN BIM-BASED CONSTRUCTION NETWORKS: A CONCEPTUAL MODEL (2019) INT. J. PROJECT MANAGE., 37 (6), PP. 839-854. , HTTPS://DOI.ORG/10.1016/J.IJPROMAN.2019.05.004; ORR, C., (2005) LEAN LEADERSHIP IN CONSTRUCTION, P. 345. , PROC. 13TH INT. GROUP FOR LEAN CONSTRUCTION CONF. SYDNEY, AUSTALIA: UNIV. OF SYDNEY; OWUSU, E.K., CHAN, A.P., BARRIERS AFFECTING EFFECTIVE APPLICATION OF ANTICORRUPTION MEASURES IN INFRASTRUCTURE PROJECTS: DISPARITIES BETWEEN DEVELOPED AND DEVELOPING COUNTRIES (2019) J. MANAGE. ENG., 35 (1). , HTTPS://DOI.ORG/10.1061/(ASCE)ME.1943-5479.0000667, 04018056; PALACIOS, J.L., GONZALEZ, V., ALARCÓN, L.F., SELECTION OF THIRD-PARTY RELATIONSHIPS IN CONSTRUCTION (2014) J. CONSTR. ENG. MANAGE., 140 (4). , HTTPS://DOI.ORG/10.1061/(ASCE)CO.1943-7862.0000701, B4013005; PARK, J., CAI, H., DUNSTON, P.S., GHASEMKHANI, H., DATABASE-SUPPORTED AND WEB-BASED VISUALIZATION FOR DAILY 4D BIM (2017) J. CONSTR. ENG. MANAGE., 143 (10). , HTTPS://DOI.ORG/10.1061/(ASCE)CO.1943-7862.0001392, 04017078; PARK, S.H., WHOLE LIFE PERFORMANCE ASSESSMENT: CRITICAL SUCCESS FACTORS (2009) J. CONSTR. ENG. MANAGE., 135 (11), PP. 1146-1161. , HTTPS://DOI.ORG/10.1061/(ASCE)CO.1943-7862.0000090; PEREIRA, E., AHN, S., HAN, S., ABOURIZK, S., IDENTIFICATION AND ASSOCIATION OF HIGH-PRIORITY SAFETY MANAGEMENT SYSTEM FACTORS AND ACCIDENT PRECURSORS FOR PROACTIVE SAFETY ASSESSMENT AND CONTROL (2018) J. MANAGE. ENG., 34 (1). , HTTPS://DOI.ORG/10.1061/(ASCE)ME.1943-5479.0000562, 04017041; RANDIWELA, P., WIJAYARATNE, S.T., (2017) DETERMINANTS OF PERCEIVED BRAND GLOBALNESS: FMCG AND AIRLINE SERVICES, , PROC. OXFORD BUSINESS AND ECONOMICS CONF. OXFORD, UK: GLOBAL CONFERENCE ON BUSINESS AND ECONOMICS; RATAJCZAK, J., SCHIMANSKI, C.P., MARCHER, C., RIEDL, M., MATT, D.T., (2018) COLLABORATIVE TOOL FOR THE CONSTRUCTION SITE TO ENHANCE LEAN PROJECT DELIVERY, PP. 192-199. , PROC. INT. CONF. ON COOPERATIVE DESIGN, VISUALIZATION AND ENGINEERING, CHAM, SWITZERLAND: SPRINGER; SACKEY, E., TUULI, M., DAINTY, A., SOCIOTECHNICAL SYSTEMS APPROACH TO BIM IMPLEMENTATION IN A MULTIDISCIPLINARY CONSTRUCTION CONTEXT (2015) J. MANAGE. ENG., 31 (1). , HTTPS://DOI.ORG/10.1061/(ASCE)ME.1943-5479.0000303, A4014005; SACKS, R., KOSKELA, L., DAVE, B.A., OWEN, R., INTERACTION OF LEAN AND BUILDING INFORMATION MODELING IN CONSTRUCTION (2010) J. CONSTR. ENG. MANAGE., 136 (9), PP. 968-980. , HTTPS://DOI.ORG/10.1061/(ASCE)CO.1943-7862.0000203; SAFAPOUR, E., KERMANSHACHI, S., IDENTIFYING EARLY INDICATORS OF MANAGEABLE REWORK CAUSES AND SELECTING MITIGATING BEST PRACTICES FOR CONSTRUCTION (2019) J. MANAGE. ENG., 35 (2). , HTTPS://DOI.ORG/10.1061/(ASCE)ME.1943-5479.0000669, 04018060; SALMAN, A., SKIBNIEWSKI, M., BASHA, I., BOT VIABILITY MODEL FOR LARGE SCALE INFRASTRUCTURE PROJECTS (2007) J. CONSTR. ENG. MANAGE., 133 (1), PP. 50-63. , HTTPS://DOI.ORG/10.1061/(ASCE)0733-9364(2007)133:1(50); SCHWARZ, G., ESTIMATING THE DIMENSION OF A MODEL (1978) ANN. STAT., 6 (2), PP. 461-464. , HTTPS://DOI.ORG/10.1214/AOS/1176344136; SHAYBOUN, M., SCHENSTRÖM, S., (2018) PERFORMANCE PREDICTION MODEL FOR SWEDISH CONSTRUCTION PROJECTS, , MASTER'S THESIS, DEPT. OF ARCHITECTURE AND CIVIL ENGINEERING, CHALMERS UNIV. OF TECHNOLOGY, GOTHENBURG; SILVA, A., HARPER, C., (2018) USING PROJECT TEAM INTEGRATION TO PREDICT COST AND SCHEDULE PERFORMANCE IN PUBLIC TRANSPORTATION PROJECTS, , PROC. CONSTRUCTION RESEARCH CONGRESS. RESTON, VA: ASCE; SIRAJ, N.B., FAYEK, A.R., RISK IDENTIFICATION AND COMMON RISKS IN CONSTRUCTION: LITERATURE REVIEW AND CONTENT ANALYSIS (2019) J. CONSTR. ENG. MANAGE., 145 (9). , HTTPS://DOI.ORG/10.1061/(ASCE)CO.1943-7862.0001685, 03119004; SONG, L., MOHAMED, Y., ABOURIZK, S.M., EARLY CONTRACTOR INVOLVEMENT IN DESIGN AND ITS IMPACT ON CONSTRUCTION SCHEDULE PERFORMANCE (2009) J. MANAGE. ENG., 25 (1), PP. 12-20. , HTTPS://DOI.ORG/10.1061/(ASCE)0742-597X(2009)25:1(12); SUPRAPTO, M., BAKKER, H.L.M., MOOI, H.G., MOREE, W., SORTING OUT THE ESSENCE OF OWNER-CONTRACTOR COLLABORATION IN CAPITAL PROJECT DELIVERY (2015) INT. J. PROJECT MANAGE., 33 (3), PP. 664-683. , HTTPS://DOI.ORG/10.1016/J.IJPROMAN.2014.05.001; SVALESTUEN, F., KNOTTEN, V., LÆDRE, O., LOHNE, J., PLANNING THE BUILDING DESIGN PROCESS ACCORDING TO LEVEL OF DEVELOPMENT (2018) LEAN CONSTR. J., 2018 (1), PP. 16-33. , HTTPS://DOI.ORG/10.20897/JISEM.201803, 16 - 30; TALLGREN, M.V., (2018) DEVELOPING A COLLABORATIVE PLANNING TOOL FOR CONSTRUCTION: A BUILDING INFORMATION MODEL-ENHANCED PLANNING AND SCHEDULING TOOL FOR PRODUCTION, , DOCTORAL DISSERTATION, DEPT. OF ARCHITECTURE AND CIVIL ENGINEERING, CHALMERS UNIV. OF TECHNOLOGY; TERESO, A., RIBEIRO, P., CARDOSO, M., AN AUTOMATED FRAMEWORK FOR THE INTEGRATION BETWEEN EVM AND RISK MANAGEMENT (2018) J. INF. SYST. ENG. MANAGE., 3 (1), P. 3. , HTTPS://DOI.ORG/10.20897/JISEM.201803; TYMVIOS, N., GAMBATESE, J., SILLARS, D., (2012) DESIGNER, CONTRACTOR, AND OWNER VIEWS ON THE TOPIC OF DESIGN FOR CONSTRUCTION WORKER SAFETY, PP. 341-355. , PROC. CONSTRUCTION RESEARCH CONGRESS 2012: CONSTRUCTION CHALLENGES IN A FLAT WORLD, RESTON, VA: ASCE; (2021) GDP BY INDUSTRY, , HTTPS://APPS.BEA.GOV/ITABLE/INDEX_INDUSTRY_GDPINDY.CFM, US BUREAU OF ECONOMIC ANALYSIS. " " ACCESSED NOVEMBER 1, 2021; VAAGEN, H., KAUT, M., WALLACE, S.W., THE IMPACT OF DESIGN UNCERTAINTY IN ENGINEER-TO-ORDER PROJECT PLANNING (2017) EUR. J. OPER. RES., 261 (3), PP. 1098-1109. , HTTPS://DOI.ORG/10.1016/J.EJOR.2017.03.005; VALENTIN, V., NADERPAJOUH, N., ABRAHAM, D.M., INTEGRATING THE INPUT OF STAKEHOLDERS IN INFRASTRUCTURE RISK ASSESSMENT (2018) J. MANAGE. ENG., 34 (6). , HTTPS://DOI.ORG/10.1061/(ASCE)ME.1943-5479.0000638, 04018042; YAP, J.B.H., ROU CHONG, J., SKITMORE, M., LEE, W.P., REWORK CAUSATION THAT UNDERMINES SAFETY PERFORMANCE DURING PRODUCTION IN CONSTRUCTION (2020) J. CONSTR. ENG. MANAGE., 146 (9). , HTTPS://DOI.ORG/10.1061/(ASCE)CO.1943-7862.0001902, 04020106; YUAN, J.F., ZENG, Y.J., SKIBNIEWSKI, M.J., LI, Q.M., SELECTION OF PERFORMANCE OBJECTIVES AND KEY PERFORMANCE INDICATORS IN PUBLIC-PRIVATE PARTNERSHIP PROJECTS TO ACHIEVE VALUE FOR MONEY (2009) CONSTRUCT. MANAGE. ECON., 27 (3), PP. 253-270. , HTTPS://DOI.ORG/10.1080/01446190902748705; ZHANG, S., PAN, F., WANG, C., SUN, Y., WANG, H., BIM-BASED COLLABORATION PLATFORM FOR THE MANAGEMENT OF EPC PROJECTS IN HYDROPOWER ENGINEERING (2017) J. CONSTR. ENG. MANAGE., 143 (12). , HTTPS://DOI.ORG/10.1061/(ASCE)CO.1943-7862.0001403, 04017087; ZHANG, X., AZHAR, S., NADEEM, A., KHALFAN, M., USING BUILDING INFORMATION MODELLING TO ACHIEVE LEAN PRINCIPLES BY IMPROVING EFFICIENCY OF WORK TEAMS (2018) INT. J. CONSTRUCT. MANAGE., 18 (4), PP. 293-300. , HTTPS://DOI.ORG/10.1080/15623599.2017.1382083; ZHOU, W., GEORGAKIS, P., HEESOM, D., FENG, X., MODEL-BASED GROUPWARE SOLUTION FOR DISTRIBUTED REAL-TIME COLLABORATIVE 4D PLANNING THROUGH TEAMWORK (2012) J. COMPUT. CIV. ENG., 26 (5), PP. 597-611. , HTTPS://DOI.ORG/10.1061/(ASCE)CP.1943-5487.0000153; ZHUANG, Y., (2014) A SYSTEM DYNAMICS APPROACH TO INTEGRATED WATER AND ENERGY RESOURCES MANAGEMENT, , TAMPA, FL: UNIV. OF SOUTH FLORIDA; ZIMINA, D., BALLARD, G., PASQUIRE, C., TARGET VALUE DESIGN: USING COLLABORATION AND A LEAN APPROACH TO REDUCE CONSTRUCTION COST (2012) CONSTRUCT. MANAGE. ECON., 30 (5), PP. 383-398. , HTTPS://DOI.ORG/10.1080/01446193.2012.676658</t>
  </si>
  <si>
    <t>EL-ADAWAY, I.H.; THE MISSOURI CONSORTIUM OF CONSTRUCTION INNOVATION, UNITED STATES; EMAIL: ELADAWAY@MST.EDU</t>
  </si>
  <si>
    <t>AMERICAN SOCIETY OF CIVIL ENGINEERS (ASCE)</t>
  </si>
  <si>
    <t>0742597X</t>
  </si>
  <si>
    <t>JMENE</t>
  </si>
  <si>
    <t>ENGLISH</t>
  </si>
  <si>
    <t>J MANAGE ENG</t>
  </si>
  <si>
    <t>ARTICLE</t>
  </si>
  <si>
    <t>FINAL</t>
  </si>
  <si>
    <t>SCOPUS</t>
  </si>
  <si>
    <t>2-S2.0-85125640022</t>
  </si>
  <si>
    <t>ROLLA;MISSOURI UNIV. OF SCIENCE AND TECHNOLOGY</t>
  </si>
  <si>
    <t>NOTREPORTED;THE MISSOURI CONSORTIUM OF CONSTRUCTION INNOVATION;NOTREPORTED</t>
  </si>
  <si>
    <t>ELSAYEGH A, 2022, J MANAGE ENG</t>
  </si>
  <si>
    <t>SAFAPOUR E;KERMANSHACHI S;TANEJA P;PAMIDIMUKKALA A</t>
  </si>
  <si>
    <t>57201059977;57190815467;57203303688;57224814204;</t>
  </si>
  <si>
    <t>EXPLORATORY ANALYSIS OF HUMAN-, ORGANIZATIONAL-, AND PROJECT-BASED REWORKS: CHALLENGES AND STRATEGIES</t>
  </si>
  <si>
    <t>JOURNAL OF LEGAL AFFAIRS AND DISPUTE RESOLUTION IN ENGINEERING AND CONSTRUCTION</t>
  </si>
  <si>
    <t>14</t>
  </si>
  <si>
    <t>1</t>
  </si>
  <si>
    <t>04521045</t>
  </si>
  <si>
    <t>10.1061/(ASCE)LA.1943-4170.0000524</t>
  </si>
  <si>
    <t>https://www.scopus.com/inward/record.uri?eid=2-s2.0-85119965766&amp;doi=10.1061%2f%28ASCE%29LA.1943-4170.0000524&amp;partnerID=40&amp;md5=acf90ce66b3a92f5d37b701c6edb3e20</t>
  </si>
  <si>
    <t>DEPT. OF CIVIL AND ENVIRONMENT ENGINEERING, VIRGINIA POLYTECHNIC INSTITUTE, STATE UNIV., 109A PATTON HALL, 750 DRILLFIELD DR., BLACKSBURG, VA  24061, UNITED STATES; DEPT. OF CIVIL ENGINEERING, UNIV. OF TEXAS AT ARLINGTON, 425 NEDDERMAN HALL, 416 YATES ST., BOX 19308, ARLINGTON, TX  76019, UNITED STATES</t>
  </si>
  <si>
    <t>BOX 19308, ARLINGTON, TX  76019, UNITED STATES;BOX 19308, ARLINGTON, TX  76019, UNITED STATES;BOX 19308, ARLINGTON, TX  76019, UNITED STATES;BOX 19308, ARLINGTON, TX  76019, UNITED STATES</t>
  </si>
  <si>
    <t>REWORKS ARE UNAVOIDABLE DURING THE DESIGN AND CONSTRUCTION PHASES OF CONSTRUCTION PROJECTS AND SIGNIFICANTLY INCREASE THE TIME AND COST REQUIRED TO COMPLETE PROJECTS. SEVERAL STUDIES HAVE BEEN CONDUCTED TO DETERMINE HOW TO MITIGATE THE MAJOR CONSEQUENCES OF REWORKS BY IDENTIFYING THE CRITICAL ROOT CAUSES OF THE DESIGN CHANGES AND/OR MODIFICATIONS. MULTIPLE RESEARCHERS AND PRACTITIONERS HAVE CONCLUDED THAT REWORKS ARE DUE TO HUMAN-, ORGANIZATIONAL-, AND /OR PROJECT-BASED CHANGES; HOWEVER, THE EXISTING LITERATURE LACKS IN-DEPTH INFORMATION PERTAINING TO THESE REWORK INDICATORS. THE AUTHORS OF THE PRESENT STUDY AIMED TO INVESTIGATE, IDENTIFY, AND PRIORITIZE THE ORGANIZATIONAL-BASED REWORK INDICATORS (ORIS), PROJECT-BASED REWORK INDICATORS (PRIS), AND HUMAN-BASED REWORK INDICATORS (HRIS). A THOROUGH LIST OF STRATEGIES TO PREVENT OR MITIGATE THE MAJOR CONSEQUENCES OF PRIS, ORIS, AND HRIS WAS ALSO DEVELOPED. A COMPREHENSIVE LITERATURE REVIEW WAS CONDUCTED, AND 212 RELEVANT ARTICLES WERE CAREFULLY SELECTED TO BE REVIEWED IN DETAIL. THE REWORK INDICATORS IN EACH CATEGORY WERE RANKED BASED ON HOW OFTEN THEY WERE MENTIONED IN THE LITERATURE AND THEN WERE WEIGHTED USING THE RANK SUM METHOD. THE PRIS, ORIS, AND HRIS WERE CLASSIFIED AND WEIGHTED BY THEIR ATTRIBUTES, THEN WERE COMPARED WITH ONE ANOTHER. THE RESULTS REVEALED THAT POOR DESIGN, LACK OF COMMUNICATION, AND INEXPERIENCED WORKERS WERE THE FIRST-RANKED REWORK INDICATORS IN THE PROJECT, ORGANIZATION, AND HUMAN CATEGORIES, RESPECTIVELY. IT WAS ALSO CONCLUDED THAT THE ATTRIBUTES OF LEADERSHIP AND MANAGEMENT, ERROR AND INEFFICIENCY, AND SKILL AND EXPERIENCE RECEIVED THE HIGHEST WEIGHTS AMONG THE ATTRIBUTES BELONGING TO THE ORGANIZATION, PROJECT, AND HUMAN CATEGORIES, RESPECTIVELY. THE FINDINGS OF THIS STUDY WILL HELP DECISION MAKERS TIMELY IDENTIFY THE MAIN CAUSES OF CONSTRUCTION REWORKS AND ENABLE THEM TO ALLOCATE RESOURCES FOR PREVENTING AND/OR MITIGATING THEIR COST AND FREQUENCY OF OCCURRENCE. © 2021 AMERICAN SOCIETY OF CIVIL ENGINEERS.</t>
  </si>
  <si>
    <t>CONSTRUCTION MANAGEMENT; CONSTRUCTION PROJECT; DESIGN CHANGE; REWORK; REWORK REDUCTION</t>
  </si>
  <si>
    <t>DECISION MAKING; DESIGN; % REDUCTIONS; CONSTRUCTION MANAGEMENT; CONSTRUCTION PROJECTS; DESIGN CHANGE; DESIGN PHASE; EXPLORATORY ANALYSIS; ORGANISATIONAL; PROJECT-BASED; REWORK; REWORK REDUCTION; PROJECT MANAGEMENT</t>
  </si>
  <si>
    <t>AFFARE, M.A.W., (2012) AN ASSESSMENT OF PROJECT COMMUNICATION MANAGEMENT ON CONSTRUCTION PROJECTS IN GHANA, , PH.D. THESIS, INSTITUTE OF DISTANCE LEARNING, KWAME NKRUMAH UNIV. OF SCIENCE AND TECHNOLOGY; AIYETAN, A., SMALLWOOD, J., SHAKANTU, W., A SYSTEMS THINKING APPROACH TO ELIMINATE DELAYS ON BUILDING CONSTRUCTION PROJECTS IN SOUTH AFRICA (2011) ACTA STRUCTILIA, 18 (2), PP. 19-39; AJAYI, O., OYEYIPO, O., EFFECT OF REWORK ON PROJECT PERFORMANCE IN BUILDING PROJECT IN NIGERIA (2015) INT. J. ENG. RES. TECHNOL., 4 (2), PP. 294-300; AJAYI, S.O., OYEDELE, L.O., BILAL, M., AKINADE, O.O., ALAKA, H.A., OWOLABI, H.A., CRITICAL MANAGEMENT PRACTICES INFLUENCING ON-SITE WASTE MINIMIZATION IN CONSTRUCTION PROJECTS (2017) WASTE MANAGE., 59 (JAN), PP. 330-339. , HTTPS://DOI.ORG/10.1016/J.WASMAN.2016.10.040; AKPAN, E.O.P., AMADE, B., OKANGBA, S.E., EKWEOZOR, C.O., CONSTRUCTABILITY PRACTICE AND PROJECT DELIVERY PROCESSES IN THE NIGERIAN CONSTRUCTION INDUSTRY (2014) J. BUILD. PERFORM., 5 (1), PP. 10-21; ALALOUL, W.S., LIEW, M.S., ZAWAWI, N., IDENTIFICATION OF COORDINATION FACTORS AFFECTING BUILDING PROJECTS PERFORMANCE (2016) ALEXANDRIA ENG. J., 55 (3), PP. 2689-2698. , HTTPS://DOI.ORG/10.1016/J.AEJ.2016.06.010; ALARYAN, A., EMADELBELTAGI, A.E., DAWOOD, M., CAUSES AND EFFECTS OF CHANGE ORDERS ON CONSTRUCTION PROJECTS IN KUWAIT (2014) INT. J. ENG. RES. APPL., 4 (7), PP. 1-8; ALENCAR, L., ALENCAR, M., LIMA, L., TRINDADE, E., SILVA, L., SUSTAINABILITY IN THE CONSTRUCTION INDUSTRY: A SYSTEMATIC REVIEW OF THE LITERATURE (2020) J. CLEANER PROD., 2020 (DEC), P. 125730. , HTTPS://DOI.ORG/10.1016/J.JCLEPRO.2020.125730; ARASHPOUR, M., WAKEFIELD, R., BLISMAS, N., LEE, E.W.M., ANALYSIS OF DISRUPTIONS CAUSED BY CONSTRUCTION FIELD REWORK ON PRODUCTIVITY IN RESIDENTIAL PROJECTS (2014) J. CONSTR. ENG. MANAGE., 140 (2). , HTTPS://DOI.ORG/10.1061/(ASCE)CO.1943-7862.0000804, 04013053; ASADI, P., ZEIDI, J.R., MOJIBI, T., YAZDANI-CHAMZINI, A., TAMOŠAITIENA, J., PROJECT RISK EVALUATION BY USING A NEW FUZZY MODEL BASED ON ELENA GUIDELINE (2018) J. CIV. ENG. MANAGE., 24 (4), PP. 284-300. , HTTPS://DOI.ORG/10.3846/JCEM.2018.3070; ASAMAOH, R.O., OFFEI-NYAKO, K., VARIATION DETERMINANTS IN BUILDING CONSTRUCTION: GHANAIAN PROFESSIONAL'S PERSPECTIVE (2013) J. CONSTR. ENG. PROJECT MANAGE., 3 (4), PP. 20-25. , HTTPS://DOI.ORG/10.6106/JCEPM.2013.3.4.020; ATKINSON, J., ROGGE, D.F., (2001), THE FIELD REWORK INDEX: EARLY WARNING FOR FIELD REWORK AND COST GROWTH. AUSTIN, TX: UNIV. OF TEXAS AT AUSTIN; BABALOLA, O., IBEM, E.O., EZEMA, I.C., IMPLEMENTATION OF LEAN PRACTICES IN THE CONSTRUCTION INDUSTRY: A SYSTEMATIC REVIEW (2019) BUILD. ENVIRON., 148 (JAN), PP. 34-43. , HTTPS://DOI.ORG/10.1016/J.BUILDENV.2018.10.051; BAKHSHI, J., IRELAND, V., GOROD, A., CLARIFYING THE PROJECT COMPLEXITY CONSTRUCT: PAST, PRESENT AND FUTURE (2016) INT. J. PROJECT MANAGE., 34 (7), PP. 1199-1213. , HTTPS://DOI.ORG/10.1016/J.IJPROMAN.2016.06.002; BALOUCHI, M., GHOLHAKI, M., NIOUSHA, A., REWORKS CAUSES AND RELATED COSTS IN CONSTRUCTION: CASE OF PARAND MASS HOUSING PROJECT IN IRAN (2019) INT. J. QUAL. RELIAB. MANAGE., 36 (8), PP. 1392-1406. , HTTPS://DOI.ORG/10.1108/IJQRM-06-2018-0155; BANOBI, E.T., JUNG, W., CAUSES AND MITIGATION STRATEGIES OF DELAY IN POWER CONSTRUCTION PROJECTS: GAPS BETWEEN OWNERS AND CONTRACTORS IN SUCCESSFUL AND UNSUCCESSFUL PROJECTS (2019) SUSTAINABILITY, 11 (21), P. 5973. , HTTPS://DOI.ORG/10.3390/SU11215973; CARRILLO, P., RUIKAR, K., FULLER, P., WHEN WILL WE LEARN? IMPROVING LESSONS LEARNED PRACTICE IN CONSTRUCTION (2013) INT. J. PROJECT MANAGE., 31 (4), PP. 567-578. , HTTPS://DOI.ORG/10.1016/J.IJPROMAN.2012.10.005; CHENG, E.W.L., LI, H., LOVE, P., IRANI, Z., NETWORK COMMUNICATION IN THE CONSTRUCTION INDUSTRY (2001) CORPORATE COMMUN. INT. J., 6 (2), PP. 61-70. , HTTPS://DOI.ORG/10.1108/13563280110390314; CHINOWSKY, P., TAYLOR, J.E., DI MARCO, M., PROJECT NETWORK INTERDEPENDENCY ALIGNMENT: NEW APPROACH TO ASSESSING PROJECT EFFECTIVENESS (2010) J. MANAGE. ENG., 27 (3), PP. 170-178. , HTTPS://DOI.ORG/10.1061/(ASCE)ME.1943-5479.0000048; (2012), CII (CONSTRUCTION INDUSTRY INSTITUTE). CII BEST PRACTICES GUIDE: IMPROVING PROJECT PERFORMANCE. AUSTIN, TX: UNIV. OF TEXAS AT AUSTIN; DEHGHAN, R., RUWNAPURA, J.Y., MODEL OF TRADE-OFF BETWEEN OVERLAPPING AND REWORK OF DESIGN ACTIVITIES (2014) J. CONSTR. ENG. MANAGE., 140 (2). , HTTPS://DOI.ORG/10.1061/(ASCE)CO.1943-7862.0000786, 04013043; DESAI, J.N., PITRODA, J., A REVIEW ON CHANGE ORDERS AND ASSESSING CAUSES AFFECTING CHANGE ORDER IN CONSTRUCTION (2015) J. INT. ACAD. RES. MULTI., 2 (12), PP. 152-162; DOSUMU, O., AIGBAVBOA, C., AN ASSESSMENT OF THE CAUSES, COST EFFECTS AND SOLUTIONS TO DESIGN-ERROR INDUCED VARIATIONS ON SELECTED BUILDING PROJECTS IN NIGERIA (2018) ACTA STRUCTILIA, 25 (1), PP. 40-70. , HTTPS://DOI.ORG/10.18820/24150487/AS25I1.2; EL HUSSEIN, K., (2014) MANAGEMENT OF CHANGE-INDUCED REWORK IN A CONSTRUCTION PROJECT, , DOCTORAL DISSERTATION, FACULTY OF BUSINESS AND LAW, BRITISH UNIV. IN DUBAI; FAGHEHA, M.K., AIBINU, A.A., MANAGING PROJECT SCOPE DEFINITION TO IMPROVE STAKEHOLDERS' PARTICIPATION AND ENHANCE PROJECT OUTCOME (2013) PROCEDIA-SOCIAL BEHAV. SCI., 74 (MAR), PP. 154-164. , HTTPS://DOI.ORG/10.1016/J.SBSPRO.2013.03.038; FORCADA, N., ALVAREZ, A.P., LOVE, P.E.D., EDWARDS, D.J., REWORK IN URBAN RENEWAL PROJECTS IN COLOMBIA (2017) J. INFRASTRUCT. SYST., 23 (2). , HTTPS://DOI.ORG/10.1061/(ASCE)IS.1943-555X.0000332, 04016034; FORCADA, N., GANGOLELLS, M., CASALS, M., MACARULLA, M., FACTORS AFFECTING REWORK COSTS IN CONSTRUCTION (2017) J. CONSTR. ENG. MANAGE., 143 (8). , HTTPS://DOI.ORG/10.1061/(ASCE)CO.1943-7862.0001324, " 04017032; FORCADA, N., RUSINOL, G., MACARULLA, M., LOVE, P.E.D., REWORK IN HIGHWAY PROJECTS (2014) J. CIV. ENG. MANAGE., 20 (4), PP. 445-465. , HTTPS://DOI.ORG/10.3846/13923730.2014.893917; FRESE, M., KEITH, N., ACTION ERRORS, ERROR MANAGEMENT, AND LEARNING IN ORGANIZATIONS (2015) ANN. REV. PSYCHOL., 66 (JAN), PP. 661-687. , HTTPS://DOI.ORG/10.1146/ANNUREV-PSYCH-010814-015205; GAO, Y., GONZALEZ, V.A., YIU, T.W., THE EFFECTIVENESS OF TRADITIONAL TOOLS AND COMPUTER-AIDED TECHNOLOGIES FOR HEALTH AND SAFETY TRAINING IN THE CONSTRUCTION SECTOR: A SYSTEMATIC REVIEW (2019) COMPUT. EDUC., 138 (SEP), PP. 101-115. , HTTPS://DOI.ORG/10.1016/J.COMPEDU.2019.05.003; GASHI, E., MANAGEMENT OF DEFECTIVE WORKS IN INFRASTRUCTURE PROJECTS (2018) INT. REV. APPL. SCI. ENG., 9 (1), PP. 73-80. , HTTPS://DOI.ORG/10.1556/1848.2018.9.1.10; GHANNADPOUR, S.F., REZAHOSEINI, A., NOORI, S., BODAGHI, M., REDUCING REWORK AND INCREASING THE CIVIL PROJECTS QUALITY, THROUGH TOTAL QUALITY MANAGEMENT (TQM), BY USING THE CONCEPT OF BUILDING INFORMATION MODELING (BIM) (2018) J. IND. SYST. ENG., 12 (DEC), PP. 1-27; GOKULKARTHI, M., GOWRISHANKAR, K.S., A STUDY ON IMPACTS OF CHANGE ORDER IN CONSTRUCTION PROJECTS (2015) INT. J. SCI. ENG. RES., 3 (4); GRIFFITH, A.F., GIBSON, G.E., JR., ALIGNMENT DURING PREPROJECT PLANNING (2001) J. MANAGE. ENG., 17 (2), PP. 69-76. , HTTPS://DOI.ORG/10.1061/(ASCE)0742-597X(2001)17:2(69); GUO, S., ZHANG, P., YANG, J., SYSTEM DYNAMICS MODEL BASED ON EVOLUTIONARY GAME THEORY FOR QUALITY SUPERVISION AMONG CONSTRUCTION STAKEHOLDERS (2018) J. CIV. ENG. MANAGE., 24 (4), PP. 318-330. , HTTPS://DOI.ORG/10.3846/JCEM.2018.3068; HAO, J., YUAN, H., LIU, J., CHIN, C.S., LU, W., A MODEL FOR ASSESSING THE ECONOMIC PERFORMANCE OF CONSTRUCTION WASTE REDUCTION (2019) J. CLEANER PROD., 232 (SEP), PP. 427-440. , HTTPS://DOI.ORG/10.1016/J.JCLEPRO.2019.05.348; HAO, Q., NEELAMKAVIL, J., SHEN, W., (2008) MANAGING CHANGES IN CONSTRUCTION, , AUSTIN, TX: INSTITUTE FOR RESEARCH IN CONSTRUCTION; HERAVI, G., ESLAMDOOST, E., APPLYING ARTIFICIAL NEURAL NETWORKS FOR MEASURING AND PREDICTING CONSTRUCTION-LABOR PRODUCTIVITY (2015) J. CONSTR. ENG. MANAGE., 141 (10). , HTTPS://DOI.ORG/10.1061/(ASCE)CO.1943-7862.0001006, 04015032; HSIEH, T.H., LU, S.T., WU, C.H., STATISTICAL ANALYSIS OF CAUSES FOR CHANGE ORDERS IN METROPOLITAN PUBLIC WORKS (2004) INT. J. PROD. MANAGE., 22 (8), PP. 679-686. , HTTPS://DOI.ORG/10.1016/J.IJPROMAN.2004.03.005; HWANG, B.G., YANG, S., REWORK AND SCHEDULE PERFORMANCE (2014) ENG. CONSTR. ARCHIT. MANAGE., 21 (2), PP. 190-205. , HTTPS://DOI.ORG/10.1108/ECAM-10-2012-0101; HWANG, B.-G., HO, J.W., FRONT-END PLANNING IMPLEMENTATION IN SINGAPORE: STATUS, IMPORTANCE, AND IMPACT (2012) J. CONSTR. ENG. MANAGE., 138 (4), PP. 567-573. , HTTPS://DOI.ORG/10.1061/(ASCE)CO.1943-7862.0000456; HWANG, B.-G., THOMAS, S.R., HAAS, C.T., CALDAS, C.H., MEASURING THE IMPACT OF REWORK ON CONSTRUCTION COST PERFORMANCE (2009) J. CONSTR. ENG. MANAGE, 135 (3), PP. 187-198. , HTTPS://DOI.ORG/10.1061/(ASCE)0733-9364(2009)135:3(187); ISASARE, A.S., BHIRUD, A.N., REVIEW ON STUDY OF CAUSES AND IMPACT OF REWORK ON CONSTRUCTION PROJECT (2018) INT. J. ENG. SCI. RES. TECHNOL., 7 (3), PP. 1-4. , HTTPS://DOI.ORG/10.5281/ZENODO.1199462; ISMAIL, A., POURROSTAM, T., SOLEYMANZADEH, A., GHOUYOUNCHIZAD, M., FACTORS CAUSING VARIATION ORDERS AND THEIR EFFECTS IN ROADWAY CONSTRUCTION PROJECTS (2012) J. APPL. SCI. ENG. TECHNOL., 4 (23), PP. 4969-4972; IYER, K.C., JHA, K.N., FACTORS AFFECTING COST PERFORMANCE: EVIDENCE FROM INDIAN CONSTRUCTION PROJECTS (2005) INT. J. PROJECT MANAGE., 23 (4), PP. 283-295. , HTTPS://DOI.ORG/10.1016/J.IJPROMAN.2004.10.003; JIN, R., YUAN, H., CHEN, Q., SCIENCE MAPPING APPROACH TO ASSISTING THE REVIEW OF CONSTRUCTION AND DEMOLITION WASTE MANAGEMENT RESEARCH PUBLISHED BETWEEN 2009 AND 2018 (2019) RES. CONSERV. REC., 140 (JAN), PP. 175-188. , HTTPS://DOI.ORG/10.1016/J.RESCONREC.2018.09.029; JOSEPHSON, P.-E., LARSSON, B., LI, H., ILLUSTRATIVE BENCHMARKING REWORK AND REWORK COSTS IN SWEDISH CONSTRUCTION INDUSTRY (2002) J. MANAGE. ENG., 18 (2), PP. 76-83. , HTTPS://DOI.ORG/10.1061/(ASCE)0742-597X(2002)18:2(76); KARTHICK, R., MALATHI, B., UMARANI, C., STUDY ON CHANGE ORDER IMPACT ON PROJECT LIFESTYLE (2015) INT. J. ENG. RES. TECHNOL., 4 (5), PP. 691-695; KEANE, P., SERTYESILISIK, B., ROSS, A.D., VARIATIONS AND CHANGE ORDERS ON CONSTRUCTION PROJECTS (2010) J. LEG. AFF. DISPUTE RESOLUT. ENG. CONSTR., 2 (2), PP. 89-96. , HTTPS://DOI.ORG/10.1061/(ASCE)LA.1943-4170.0000016; KIFOKERIS, D., XENIDIS, Y., CONSTRUCTABILITY: OUTLINE OF PAST, PRESENT, AND FUTURE RESEARCH (2017) J. CONSTR. ENG. MANAGE., 143 (8). , HTTPS://DOI.ORG/10.1061/(ASCE)CO.1943-7862.0001331, 04017035; KUMAR, K.P., MOULI, T.C., IMPACT OF CONSTRUCTION EQUIPMENT DOWNTIME IN INDIAN CONSTRUCTION SECTOR (2019) INT. J. RES. ENG. SCI. MANAGE., 2 (7). , 2581; KWOFIE, E.T., (2015) CONTRIBUTION OF UNIQUE FEATURES OF MASS HOUSING PROJECTS TO PROJECT TEAM COMMUNICATION PERFORMANCE, , KUMASI, GHANA: KWAME NKRUMAH UNIV. OF SCIENCE AND TECHNOLOGY; LEE, N., KIM, Y., A CONCEPTUAL FRAMEWORK FOR EFFECTIVE COMMUNICATION IN CONSTRUCTION MANAGEMENT: INFORMATION PROCESSING AND VISUAL COMMUNICATION (2018) CONSTR. RES. CONGR., 2018 (1), PP. 531-540. , HTTPS://DOI.ORG/10.1061/9780784481264.052; LI, C.Z., ZHAO, Y., XIAO, B., YU, B., TAM, V.W., CHEN, Z., YA, Y., RESEARCH TREND OF THE APPLICATION OF INFORMATION TECHNOLOGIES IN CONSTRUCTION AND DEMOLITION WASTE MANAGEMENT (2020) J. CLEANER PROD., 263 (AUG), P. 121458. , HTTPS://DOI.ORG/10.1016/J.JCLEPRO.2020.121458; LOPEZ, R., LOVE, P.E.D., EDWARDS, D.J., DAVIS, P.R., DESIGN ERROR CLASSIFICATION, CAUSATION, AND PREVENTION IN CONSTRUCTION ENGINEERING (2010) J. PERFORM. CONSTR. FACIL., 24 (4), PP. 399-408. , HTTPS://DOI.ORG/10.1061/(ASCE)CF.1943-5509.0000116; LOTFI, M., GHADERI, S., COORDINATION BETWEEN LONG-TERM DECISION PROCESS AND DAY-AHEAD UNIT COMMITMENT IN DEREGULATED MARKETS: A FUZZY HIERARCHICAL BI-LEVEL MODELING APPROACH (2013) APPL. MATH. MODELL., 37 (7), PP. 5511-5527. , HTTPS://DOI.ORG/10.1016/J.APM.2012.10.041; LOVE, P.E., EDWARDS, D.J., DETERMINANTS OF REWORK IN BUILDING CONSTRUCTION PROJECTS (2004) ENG. CONSTR. ARCHIT. MANAGE., 11 (4), PP. 259-274. , HTTPS://DOI.ORG/10.1108/09699980410547612; LOVE, P.E., LOPEZ, J.T., KIM, R., DESIGN ERROR MANAGEMENT: INTERACTION OF PEOPLE, ORGANISATION AND THE PROJECT ENVIRONMENT IN CONSTRUCTION, STRUCTURE AND INFRASTRUCTURE ENGINEERING (2014) MAINT. MANAGE. LIFE-CYCLE DES. PERFORM., 10 (6), PP. 811-820. , HTTPS://DOI.ORG/10.1080/15732479.2013.767843; LOVE, P.E.D., EDWARDS, D.J., IRANI, Z., FORENSIC PROJECT MANAGEMENT: AN EXPLORATORY EXAMINATION OF THE CAUSAL BEHAVIOR OF DESIGN-INDUCED REWORK (2008) IEEE TRANS. ENG. MANAGE., 55 (2), PP. 234-247. , HTTPS://DOI.ORG/10.1109/TEM.2008.919677; LOVE, P.E.D., EDWARDS, D.J., SMITH, J., REWORK CAUSATION: EMERGENT THEORETICAL INSIGHTS AND IMPLICATIONS FOR RESEARCH (2016) J. CONSTR. ENG. MANAGE., 142 (6). , HTTPS://DOI.ORG/10.1061/(ASCE)CO.1943-7862.0001114, 04016010; LOVE, P.E.D., EDWARDS, D.J., WATSON, H., DAVIS, P., REWORK IN CIVIL INFRASTRUCTURE PROJECTS: DETERMINATION OF COST PREDICTORS (2010) J. CONSTR. ENG. MANAGE., 136 (3), PP. 275-282. , HTTPS://DOI.ORG/10.1061/(ASCE)CO.1943-7862.0000136; LOVE, P.E.D., LOPEZ, R., EDWARDS, D.J., GOH, Y.M., ERROR BEGAT ERROR: DESIGN ERROR ANALYSIS AND PREVENTION IN SOCIAL INFRASTRUCTURE PROJECTS (2012) ACCID. ANAL. PREV., 48 (SEP), PP. 100-110. , HTTPS://DOI.ORG/10.1016/J.AAP.2011.02.027; LOVE, P.E.D., SING, C., DETERMINING THE PROBABILISTIC DISTRIBUTION OF REWORK COSTS IN CONSTRUCTION AND ENGINEERING PROJECTS (2011) STRUCT. INFRASTRUCT. ENG., 9 (11), PP. 1-13. , HTTPS://DOI.ORG/10.1080/15732479.2012.667420; LOVE, P.E.D., TEO, P., ACKERMANN, F., SMITH, J., ALEXANDER, J., PALANEESWARAN, E., MORRISON, J., REDUCE REWORK, IMPROVE SAFETY: AN EMPIRICAL INQUIRY INTO THE PRECURSORS TO ERROR IN CONSTRUCTION (2018) PROD. PLANN. CONSTR., 29 (5), PP. 353-366. , HTTPS://DOI.ORG/10.1080/09537287.2018.1424961; MAGHSOUDLOU, H., AFSHAR-NADJAFI, B., NIAKI, S.T.A., MULTI-SKILLED PROJECT SCHEDULING WITH LEVEL-DEPENDENT REWORK RISK; THREE MULTI-OBJECTIVE MECHANISMS BASED ON CUCKOO SEARCH (2017) APPL. SOFTWARE COMPUT., 54 (MAY), PP. 46-61. , HTTPS://DOI.ORG/10.1016/J.ASOC.2017.01.024; MALISIOVAS, A., SONG, X., (2014) SOCIAL NETWORK ANALYSIS (SNA) FOR CONSTRUCTION PROJECTS' TEAM COMMUNICATION STRUCTURE OPTIMIZATION., PP. 2032-2042. , PROC. CONSTRUCTION RESEARCH CONGRESS 2014: CONSTRUCTION IN A GLOBAL NETWORK, RESTON, VA: ASCE; MANATA, B., MILLER, V., MOLLAOGLU, S., GARCIA, A.J., MEASURING KEY COMMUNICATION BEHAVIORS IN INTEGRATED PROJECT DELIVERY TEAMS (2018) J. MANAGE. ENG., 34 (4). , HTTPS://DOI.ORG/10.1061/(ASCE)ME.1943-5479.0000622, 06018001; MATTOS NASCIMENTO, D.L., SOTELINO, E.D., LARA, T.P.S., CAIADO, R.G.G., IVSON, P., CONSTRUCTABILITY IN INDUSTRIAL PLANTS CONSTRUCTION: A BIM-LEAN APPROACH USING THE DIGITAL OBEYA ROOM FRAMEWORK (2017) J. CIV. ENG. MANAGE., 23 (8), PP. 1100-1108. , HTTPS://DOI.ORG/10.3846/13923730.2017.1385521; MAZZEI, A., INTERNAL COMMUNICATIONS FOR EMPLOYEE ENABLEMENT: STRATEGIES IN AMERICAN AND ITALIAN COMPANIES (2014) CORPORATE COMMUN. INT. J., 19 (1), PP. 82-95. , HTTPS://DOI.ORG/10.1108/CCIJ-08-2012-0060; MOHAMMADI, N., JR., TAYLOR, J.E., JR., JAVERNICK-WILL, A., (2016), PP. 219-228. , TEAM BUILDING MODERATORS OF THE ENGINEERING AND CONSTRUCTION INDUSTRY VIRTUAL TEAM PERFORMANCE. " IN PROC. CONSTRUCTION RESEARCH CONGRESS 2016: OLD AND NEW CONSTRUCTION TECHNOLOGIES CONVERGE IN HISTORIC SAN JUAN, RESTON, VA: ASCE; NGUYEN, L.D., OGUNLANA, S.O., LAN, D.T.X., A STUDY ON PROJECT SUCCESS FACTORS IN LARGE CONSTRUCTION PROJECTS IN VIETNAM (2004) ENG. CONSTR. ARCHIT. MANAGE., 11 (DEC), PP. 404-413. , HTTPS://DOI.ORG/10.1108/09699980410570166; NGUYEN, L.H., RELATIONSHIPS BETWEEN CRITICAL FACTORS RELATED TO TEAM BEHAVIORS AND CLIENT SATISFACTION IN CONSTRUCTION PROJECT ORGANIZATIONS (2019) J. CONSTR. ENG. MANAGE., 145 (3). , HTTPS://DOI.ORG/10.1061/(ASCE)CO.1943-7862.0001620, 04019002; NGUYEN, Q.T., VAN TAM, N., DINH, T.H., QUY, N.L.D., CRITICAL FACTORS AFFECTING LABOR PRODUCTIVITY WITHIN CONSTRUCTION PROJECT IMPLEMENTATION: A PROJECT MANAGER'S PERSPECTIVE (2020) ENTREPRENEURSHIP SUSTAINABILITY ISSUES, 8 (2), P. 751. , HTTPS://DOI.ORG/10.9770/JESI.2020.8.2(45); NOOR, M., (2010) CHALLENGES IN COORDINATION PROCESS FOR TALL BUILDING CONSTRUCTION, , MASTER'S THESIS, DEPT. OF CIVIL ENGINEERING, UNIV. OF TECHNOLOGY MALAYSIA; NWANZE, S.S., (2018) ANALYSIS OF THE CAUSES OF REWORK IN ENGINEERING PROCUREMENT CONTRACTS IN NIGERIA OIL &amp; GAS INDUSTRY, , AKURE, NIGERIA: FEDERAL UNIV. OF TECHNOLOGY; ODEH, A.M., BATTAINEH, H.T., CAUSES OF CONSTRUCTION DELAY: TRADITIONAL CONTRACTS (2002) INT. J. PROD. MANAGE., 20 (1), PP. 67-73. , HTTPS://DOI.ORG/10.1016/S0263-7863(00)00037-5; ODU, G.O., WEIGHTING METHODS FOR MULTI-CRITERIA DECISION MAKING TECHNIQUE (2019) J. APPL. SCI. ENVIRON. MANAGE., 23 (8), PP. 1449-1457; OYEWOBI, L.O., OKE, A.A., GANIYU, B.O., SHITTU, A.A., ISA, R.B., NWOKOBIA, L., THE EFFECT OF PROJECT TYPES ON THE OCCURRENCE OF REWORK IN EXPANDING ECONOMY (2011) J. CIV. ENG. CONCR. TECHNOL., 2 (6), PP. 119-124. , HTTPS://DOI.ORG/10.5897/JCECT.9000025; PALANEESWARAN, E., (2006) REDUCING REWORK TO ENHANCE PROJECT PERFORMANCE LEVELS, , PROC. ONE DAY SEMINAR ON RECENT DEVELOPMENTS IN PROJECT MANAGEMENT IN HONG KONG. HONG KONG: UNIV. OF HONG KONG; RAGHURAM, S., NAGAVINOTHINI, R., INVESTIGATION ON THE CAUSES AND ADVERSE EFFECTS OF REWORKS IN CONSTRUCTION PROJECTS AND DEVELOPING A REWORK REDUCTION MODEL TO MITIGATE TIME AND COST (2016) INT. J. INNOVATIVE RES. SCI. ENG. TECHNOL., 5 (4), PP. 5790-5796; ROUHANIZADEH, B., KERMANSHACHI, S., NIPA, T.J., EXPLORATORY ANALYSIS OF BARRIERS TO EFFECTIVE POST-DISASTER RECOVERY (2020) INT. J. DISASTER RISK REDUCT., 50 (NOV), P. 101735. , HTTPS://DOI.ORG/10.1016/J.IJDRR.2020.101735; RUQAISHI, M., BASHIR, H.A., CAUSES OF DELAY IN CONSTRUCTION PROJECTS IN THE OIL AND GAS INDUSTRY IN THE GULF COOPERATION COUNCIL COUNTRIES: A CASE STUDY (2015) J. MANAGE. ENG., 31 (3). , HTTPS://DOI.ORG/10.1061/(ASCE)ME.1943-5479.0000248, 05014017; SADRIJA, E., (2016) CHANGE ORDER CAUSES, EFFECTS, CONTROLS AND THEIR IMPACT ON PROJECT COST IN ALBANIAN INFRASTRUCTURE PROJECTS, , TIRANA, ALBANIA: EPOKA UNIV; SAEID, M., GHANI, A.A.A., SELAMAT, H., (2008) RANK-ORDER WEIGHTING OF WEB ATTRIBUTES FOR WEBSITE EVALUATION, , SERI KEMBANGAN, MALAYSIA: UNIVERSITI PUTRA MALAYSIA; SAFAPOUR, E., KERMANSHACHI, S., IDENTIFYING EARLY INDICATORS OF MANAGEABLE REWORK CAUSES AND SELECTING MITIGATING BEST PRACTICES FOR CONSTRUCTION (2019) J. MANAGE. ENG., 35 (2). , HTTPS://DOI.ORG/10.1061/(ASCE)ME.1943-5479.0000669, 04018060; SAFAPOUR, E., KERMANSHACHI, S., (2019), PP. 505-512. , INVESTIGATION AND ANALYSIS OF HUMAN, ORGANIZATIONAL, AND PROJECT BASED REWORK INDICATORS IN CONSTRUCTION PROJECTS. " IN PROC. COMPUTING IN CIVIL ENGINEERING 2019: DATA, SENSING, AND ANALYTICS, RESTON, VA: ASCE; SAFAPOUR, E., KERMANSHACHI, S., TANEJA, P., (2019) INVESTIGATION AND ANALYSIS OF THE REWORK LEADING INDICATORS IN CONSTRUCTION PROJECTS: STATE-OF-THE-ART REVIEW, PP. 12-15. , PROC. 7TH CSCE INT. CONSTRUCTION SPECIALTY CONF. WHISTLER, BC, CANADA: CANADIAN SOCIETY FOR CIVIL ENGINEERING; SAID, M., (2009) IMPROVED SCHEDULE ANALYSIS CONSIDERING REWORK IMPACT AND OPTIMUM DELAY MITIGATION, , MASTER'S THESIS, DEPT. OF CIVIL ENGINEERING, UNIV. OF WATERLOO; SAIEG, P., SOTELINO, E.D., NASCIMENTO, D., CAIADO, R.G.G., INTERACTIONS OF BUILDING INFORMATION MODELING, LEAN AND SUSTAINABILITY ON THE ARCHITECTURAL, ENGINEERING AND CONSTRUCTION INDUSTRY: A SYSTEMATIC REVIEW (2018) J. CLEANER PROD., 174 (FEB), PP. 788-806. , HTTPS://DOI.ORG/10.1016/J.JCLEPRO.2017.11.030; SALIHU, C., BABARINDE, S.A., (2020) STRATEGIES FOR REDUCTION OF DESIGN-RELATED REWORK IN THE NIGERIAN CONSTRUCTION INDUSTRY, , LAGOS, NIGERIA: DOLLAHILLS RESEARCH LAB, DOLLASOFT TECHNOLOGIES; SHINDE, M.R., KULKARNI, P.S., IMPACT OF SUPERVISION ON REWORK IN CONSTRUCTION INDUSTRY (2016) INT. J. RECENT INNOVATION TRENDS COMPUT. COMMUN., 4 (1), PP. 268-270; SHOKRI-GHASABEH, M., CHILESHE, N., KNOWLEDGE MANAGEMENT: BARRIERS TO CAPTURING LESSONS LEARNED FROM AUSTRALIAN CONSTRUCTION CONTRACTORS' PERSPECTIVE (2014) CONSTR. INNOVATION, 14 (1), PP. 108-134. , HTTPS://DOI.ORG/10.1108/CI-06-2013-0026; SHRESTHA, P.P., SHRESTHA, K.K., KANDIE, T.K., EFFECTS OF CHANGE ORDERS ON THE COST AND SCHEDULE OF RURAL ROAD MAINTENANCE PROJECTS (2017) J. LEG. AFF. DISPUTE RESOLUT. ENG. CONSTR., 9 (3). , HTTPS://DOI.ORG/10.1061/(ASCE)LA.1943-4170.0000227, 04517010; SIMPEH, E.K., (2012) AN ANALYSIS OF THE CAUSES AND IMPACT OF REWORK IN CONSTRUCTION PROJECTS, , CAPE TOWN, SOUTH AFRICA: CAPE PENINSULA UNIV. OF TECHNOLOGY; SSEGAWA, J.K., MFOLWE, K.M., MAKUKE, B., KUTUA, B., (2002) CONSTRUCTION VARIATIONS: A SCOURGE OR A NECESSITY, PP. 11-13. , PROC. 1ST CIB-W107 INT. CONF. OF CIB, CAPE TOWN, SOUTH AFRICA: CIB; STAITI, M., OTHMAN, M., JAARON, A.A., (2016) IMPACT OF CHANGE ORDERS IN CONSTRUCTION SECTOR IN THE WEST BANK, , PROC. INT. CONF. INDUSTRIAL ENGINEERING AND OPERATIONS MANAGEMENT. NEW YORK: SPRINGER; STILLWELL, W.G., SEAVER, D.A., EDWARDS, W., A COMPARISON OF WEIGHT APPROXIMATION TECHNIQUES IN MULTI ATTRIBUTE UTILITY DECISION MAKING (1981) ORGAN. BEHAV. HUM. PERFORM., 28 (1), PP. 62-77. , HTTPS://DOI.ORG/10.1016/0030-5073(81)90015-5; SUN, M., MENG, X., TAXONOMY FOR CHANGE CAUSES AND EFFECTS IN CONSTRUCTION PROJECTS (2009) INT. J. PROJECT MANAGE., 27 (JAN), PP. 560-572. , HTTPS://DOI.ORG/10.1016/J.IJPROMAN.2008.10.005; SUNDAY, O.A., (2010) IMPACT OF VARIATION ORDERS ON PUBLIC CONSTRUCTION PROJECTS, , PROC. 26TH ANNUAL ARCOM CONF. LEEDS, UK: GERMAN NATIONAL LIBRARY OF SCIENCE AND TECHNOLOGY; TAGGART, M., KOSKELA, L., ROOKE, J., THE ROLE OF THE SUPPLY CHAIN IN THE ELIMINATION AND REDUCTION OF CONSTRUCTION REWORK AND DEFECTS: AN ACTION RESEARCH APPROACH (2014) CONSTRUCT. MANAGE. ECON., 32 (78), PP. 829-842. , HTTPS://DOI.ORG/10.1080/01446193.2014.904965; TAYLOR, T., FORD, D.N., TIPPING POINT FAILURE AND ROBUSTNESS IN SINGLE DEVELOPMENT PROJECTS (2006) SYST. DYN. REV., 22 (1), PP. 51-71. , HTTPS://DOI.ORG/10.1002/SDR.330; TECHERA, U., HALLOWELL, M., LITTLEJOHN, R., WORKER FATIGUE IN ELECTRICAL-TRANSMISSION AND DISTRIBUTION-LINE CONSTRUCTION (2020) J. CONSTR. ENG. MANAGE., 145 (1). , HTTPS://DOI.ORG/10.1061/(ASCE)CO.1943-7862.0001580, 04018119; TRACH, R., PAWLUK, K., LENDO-SIWICKA, M., CAUSES OF REWORK IN CONSTRUCTION PROJECTS IN UKRAINE (2019) ARCHIT. CIV. ENG., 65 (3), PP. 61-74. , HTTPS://DOI.ORG/10.2478/ACE-2019-0034; TRIPATHI, K.K., JHA, K.N., AN EMPIRICAL STUDY ON PERFORMANCE MEASUREMENT FACTORS FOR CONSTRUCTION ORGANIZATIONS (2018) KSCE J. CIV. ENG., 22 (4), PP. 1052-1066. , HTTPS://DOI.ORG/10.1007/S12205-017-1892-Z; WANBERG, J., HARPER, C., HALLOWELL, M.R., RAJENDRAN, S., RELATIONSHIP BETWEEN CONSTRUCTION SAFETY AND QUALITY PERFORMANCE (2013) J. CONSTR. ENG. MANAGE., 139 (10). , HTTPS://DOI.ORG/10.1061/(ASCE)CO.1943-7862.0000732, 04013003; WYNN, D.C., ECKERT, C.M., PERSPECTIVES ON ITERATION IN DESIGN AND DEVELOPMENT (2017) RES. ENG. DES., 28 (2), PP. 153-184. , HTTPS://DOI.ORG/10.1007/S00163-016-0226-3; XIA, B., CHAN, A.P.C., YEUNG, J.F.Y., IDENTIFICATION OF KEY COMPETENCES OF DESIGN-BUILDERS IN THE CONSTRUCTION MARKET OF THE PEOPLE'S REPUBLIC OF CHINA (PRC) (2009) CONSTR. MANAGE. ECON., 27 (11), PP. 1141-1152. , HTTPS://DOI.ORG/10.1080/01446190903280476; YAP, J.B.H., LOW, P.L., WANG, C., REWORK IN MALAYSIAN BUILDING CONSTRUCTION: IMPACTS, CAUSES AND POTENTIAL SOLUTIONS (2017) J. ENG. DES. TECHNOL., 2017 (OCT), P. 9. , HTTPS://DOI.ORG/10.1108/JEDT-01-2017-0002; YAP, J.B.H., ROU CHONG, J., SKITMORE, M., LEE, W.P., REWORK CAUSATION THAT UNDERMINES SAFETY PERFORMANCE DURING PRODUCTION IN CONSTRUCTION (2020) J. CONSTR. ENG. MANAGE., 146 (9). , HTTPS://DOI.ORG/10.1061/(ASCE)CO.1943-7862.0001902, 04020106; YE, G., JIN, Z., XIA, B., SKITMORE, M., ANALYZING CAUSES FOR REWORKS IN CONSTRUCTION PROJECTS IN CHINA (2015) J. MANAGE. ENG., 31 (6). , HTTPS://DOI.ORG/10.1061/(ASCE)ME.1943-5479.0000347, 04014097; ZAVADSKAS, E.K., TURSKIS, Z., TAMOŠAITIENE, J., RISK ASSESSMENT OF CONSTRUCTION PROJECTS (2010) J. CIV. ENG. MANAGE., 16 (1), PP. 33-46. , HTTPS://DOI.ORG/10.3846/JCEM.2010.03; ZHANG, D., HAAS, C.T., GOODRUM, P.M., CALDAS, C.H., GRANGER, R., CONSTRUCTION SMALL-PROJECTS REWORK REDUCTION FOR CAPITAL FACILITIES (2012) J. CONSTR. ENG. MANAGE., 138 (12), PP. 1377-1385. , HTTPS://DOI.ORG/10.1061/(ASCE)CO.1943-7862.0000552</t>
  </si>
  <si>
    <t>KERMANSHACHI, S.; DEPT. OF CIVIL ENGINEERING, 416 YATES ST., BOX 19308, UNITED STATES; EMAIL: SHARAREH.KERMANSHACHI@UTA.EDU</t>
  </si>
  <si>
    <t>19434162</t>
  </si>
  <si>
    <t>J. LEGAL AFF. DISPUT. RESOLUT. ENG. CONSTRUCTION</t>
  </si>
  <si>
    <t>2-S2.0-85119965766</t>
  </si>
  <si>
    <t>J LEGAL AFF DISPUT RESOLUT ENG CONSTRUCTION</t>
  </si>
  <si>
    <t>NOTREPORTED</t>
  </si>
  <si>
    <t>NOTREPORTED;NOTREPORTED;NOTREPORTED</t>
  </si>
  <si>
    <t>SAFAPOUR E, 2022, J LEGAL AFF DISPUT RESOLUT ENG CONSTRUCTION</t>
  </si>
  <si>
    <t>RAVIV G;SHAPIRA A;SACKS R</t>
  </si>
  <si>
    <t>57191341321;7005380640;7102941790;</t>
  </si>
  <si>
    <t>EMPIRICAL INVESTIGATION OF THE APPLICABILITY OF CONSTRUCTABILITY METHODS TO PREVENT DESIGN ERRORS</t>
  </si>
  <si>
    <t>BUILT ENVIRONMENT PROJECT AND ASSET MANAGEMENT</t>
  </si>
  <si>
    <t>12</t>
  </si>
  <si>
    <t>53</t>
  </si>
  <si>
    <t>69</t>
  </si>
  <si>
    <t>10.1108/BEPAM-02-2020-0028</t>
  </si>
  <si>
    <t>https://www.scopus.com/inward/record.uri?eid=2-s2.0-85100296322&amp;doi=10.1108%2fBEPAM-02-2020-0028&amp;partnerID=40&amp;md5=e3e8cb18a0a7baa003e704c8e7351e08</t>
  </si>
  <si>
    <t>NATIONAL BUILDING RESEARCH INSTITUTE, TECHNION ISRAEL INSTITUTE OF TECHNOLOGY, HAIFA, ISRAEL; CIVIL AND ENVIRONMENTAL ENGINEERING, TECHNION ISRAEL INSTITUTE OF TECHNOLOGY, HAIFA, ISRAEL</t>
  </si>
  <si>
    <t>NATIONAL BUILDING RESEARCH INSTITUTE, TECHNION ISRAEL INSTITUTE OF TECHNOLOGY, HAIFA, ISRAEL;CIVIL AND ENVIRONMENTAL ENGINEERING, TECHNION ISRAEL INSTITUTE OF TECHNOLOGY, HAIFA, ISRAEL;CIVIL AND ENVIRONMENTAL ENGINEERING, TECHNION ISRAEL INSTITUTE OF TECHNOLOGY, HAIFA, ISRAEL</t>
  </si>
  <si>
    <t>PURPOSE: THE PAPER AIMS TO IDENTIFY THE EFFECTIVE CONSTRUCTABILITY METHODS AND TOOLS THAT SHOULD BE APPLIED DURING THE EARLY PROJECT DESIGN STAGES TO PREVENT SPECIFIC CONSTRUCTABILITY FAILURES REGARDING PROJECT CONTEXT. DESIGN/METHODOLOGY/APPROACH: SEVENTEEN BASIC CONSTRUCTABILITY PROBLEMS WERE DEFINED, 12 CONSTRUCTABILITY IMPLEMENTATION METHODS FOR INVESTIGATION WERE SELECTED, AND A GENERAL TOOL REPRESENTING POTENTIAL CAUSAL CONNECTIONS BETWEEN THE PROBLEMS AND THE METHODS THAT COULD PREVENT THEM WAS DEVELOPED. A COMPARATIVE CASE STUDY WAS CONDUCTED THROUGH A RIGOROUS INVESTIGATION OF THE CONSTRUCTION DOCUMENTATION OF FOUR MAJOR BUILDING CONSTRUCTION PROJECTS. NEARLY FOUR HUNDRED CONSTRUCTABILITY PROBLEMS WERE IDENTIFIED. THE TOOL DEVELOPED WAS USED TO DRAW CONCLUSIONS ABOUT THE PREFERRED CONSTRUCTABILITY METHODS, IN GENERAL, AND WITH RESPECT TO SPECIFIC PROJECT CONTEXTS. FINDINGS: THE MANAGERIAL APPROACH OFFERS THE BEST METHODS FOR PREVENTING CONSTRUCTABILITY PROBLEMS. THE MAJOR METHODS THAT EMERGED WERE (1) ASSIGNING A CONSTRUCTABILITY CHAMPION, (2) FACILITATING THE INVOLVEMENT OF THE GENERAL CONTRACTOR EARLY IN THE DESIGN PROCESS, AND (3) AUGMENTING DESIGN QUALITY CONTROL. AT THE OTHER END OF THE SCALE, METHODS SUCH AS COMPANY PROCEDURES AND OWNER INVOLVEMENT WERE FOUND TO BE THE LEAST EFFECTIVE. ORIGINALITY/VALUE: THE PAPER OFFERS THE ABILITY TO RELATE CONSTRUCTABILITY PROBLEMS TO PREVENTIVE MECHANISMS AND TO IDENTIFY THE APPROPRIATE STEPS TO BE TAKEN TO RESOLVE THESE PROBLEMS. THE MECHANISM DESCRIBED HERE CAN BE USED BY CONSTRUCTION COMPANIES THAT KEEP FAILURE DATA WITHIN ACCOUNTING FILES TO CHECK PROJECTS IN RETROSPECT AND DRAW LESSONS FROM THEM TO BE IMPLEMENTED IN FUTURE PROJECTS. © 2021, EMERALD PUBLISHING LIMITED.</t>
  </si>
  <si>
    <t>CONSTRUCTABILITY METHODS; CONSTRUCTABILITY PROBLEMS; CONSTRUCTION PROJECTS; DESIGN FOR CONSTRUCTABILITY</t>
  </si>
  <si>
    <t>THE AUTHORS ARE INDEBTED TO THE FOUR PROJECT MANAGERS WHO WERE INTERVIEWED IN THE INITIAL SCREENING PHASE OF THIS STUDY, AND TO THEIR EMPLOYERS, FOR THEIR CONTRIBUTION AND FOR THEIR WILLINGNESS TO SHARE SENSITIVE INFORMATION. THE AUTHORS ALSO THANK THE 25 EXPERTS WHO PROVIDED THEIR ASSESSMENTS FOR THE ESTABLISHMENT OF THE RMTX. WITHOUT THEIR CONTRIBUTIONS, THE STUDY WOULD NOT HAVE BEEN POSSIBLE.</t>
  </si>
  <si>
    <t>ALSAFOURI, S., AYER, S.K., MOBILE AUGMENTED REALITY TO INFLUENCE DESIGN AND CONSTRUCTABILITY REVIEW SESSIONS (2019) JOURNAL OF ARCHITECTURAL ENGINEERING, 25 (3); ANDERSON, S.D., FISHER, D.J., GUPTA, V.K., TOTAL CONSTRUCTABILITY MANAGEMENT: A PROCESS-ORIENTED FRAMEWORK (1995) PROJECT MANAGEMENT JOURNAL, 26 (3), PP. 3-11; ANDI, A., MINATO, T., DESIGN DOCUMENTS QUALITY IN THE JAPANESE CONSTRUCTION INDUSTRY: FACTORS INFLUENCING AND IMPACTS ON CONSTRUCTION PROCESS (2003) INTERNATIONAL JOURNAL OF PROJECT MANAGEMENT, 21 (7), PP. 537-546; ARDITI, D., ELHASSAN, A., TOKLU, Y.C., CONSTRUCTABILITY ANALYSIS IN THE DESIGN FIRM (2002) JOURNAL OF CONSTRUCTION ENGINEERING AND MANAGEMENT, 128 (2), PP. 117-126; BRYMAN, A., INTEGRATING QUANTITATIVE AND QUALITATIVE RESEARCH: HOW IS IT DONE? (2006) QUALITATIVE RESEARCH, 6 (1), PP. 97-113; CHEN, Q., REICHARD, G., BELIVEAU, Y., MULTIPERSPECTIVE APPROACH TO EXPLORING COMPREHENSIVE CAUSE FACTORS FOR INTERFACE ISSUES (2008) JOURNAL OF CONSTRUCTION ENGINEERING AND MANAGEMENT, 134 (6), PP. 432-441; (1986) CONSTRUCTABILITY – A PRIMER, , PUBLICATION 3-1, AUSTIN, TX; (1993) CONSTRUCTABILITY PRINCIPLES FILE, , CIIA, UNIVERSITY OF SOUTH AUSTRALIA, ADELAIDE; (1983) BUILDABILITY: AN ASSESSMENT, , SPECIAL PUBLICATION 26, CIRIA PUBLICATIONS, LONDON; CRESWELL, J.W., PLANO CLARK, V.L., (2011) DESIGNING AND CONDUCTING MIXED METHOD RESEARCH, , 2ND ED., SAGE, THOUSAND OAKS, CA; FELLOWS, R., LIU, A., (2008) RESEARCH METHODS FOR CONSTRUCTION, , WILEY, CHICHESTER; FISHER, D.J., ANDERSON, S.D., RAHMAN, S.P., INTEGRATING CONSTRUCTABILITY TOOLS INTO CONSTRUCTABILITY REVIEW PROCESS (2000) JOURNAL OF CONSTRUCTION ENGINEERING AND MANAGEMENT, 126 (2), PP. 89-96; GANAH, A., BOUCHLAGHEM, N., ANUMBA, C.J., VISCON: COMPUTER VISUALISATION SUPPORT FOR CONSTRUCTABILITY (2005) JOURNAL OF INFORMATION TECHNOLOGY IN CONSTRUCTION, 10, PP. 69-84; GANGOLELLS, M., CASALS, M., FORCADA, M., ROCA, X., FUERTES, A., MITIGATING CONSTRUCTION SAFETY RISKS USING PREVENTION THROUGH DESIGN (2010) JOURNAL OF SAFETY RESEARCH, 41 (2), PP. 107-122; HEGAZI, T., ZANELDIN, E., GRIERSON, D., IMPROVING DESIGN COORDINATION FOR BUILDING PROJECTS. I: INFORMATION MODEL (2001) JOURNAL OF CONSTRUCTION ENGINEERING AND MANAGEMENT, 127 (4), PP. 322-329; JOHNSON, R.B., ONWUEGBUZIE, A.J., TURNER, L.A., TOWARD A DEFINITION OF MIXED METHODS RESEARCH (2007) JOURNAL OF MIXED METHODS RESEARCH, 1 (2), PP. 112-133; JOSEPHSON, P.-E., HAMMARLUND, Y., THE CAUSES AND COSTS OF DEFECTS IN CONSTRUCTION A STUDY OF SEVEN BUILDING PROJECTS (1999) AUTOMATION IN CONSTRUCTION, 8 (6), PP. 681-687; KIFOKERIS, D., XENIDIS, Y., CONSTRUCTABILITY: OUTLINE OF PAST, PRESENT, AND FUTURE RESEARCH (2017) JOURNAL OF CONSTRUCTION ENGINEERING AND MANAGEMENT, 143 (8); KUNZ, J., FISCHER, M., (2012) VIRTUAL DESIGN AND CONSTRUCTION: THEMES, CASE STUDIES AND IMPLEMENTATION SUGGESTIONS, , HTTPS://STACKS.STANFORD.EDU/FILE/DRUID:GG301VB3551/WP097_0/PDF, CIFE WORKING PAPER #097, STANFORD UNIVERSITY, STANFORD, CA; LI, J., (2016) A CONSTRUCTABILITY REVIEW ONTOLOGY TO SUPPORT AUTOMATED RULE CHECKING LEVERAGING BUILDING INFORMATION MODELS, , PHD THESIS, PENNSYLVANIA STATE UNIVERSITY, STATE COLLEGE, PA; LOVE, P.E.D., EDWARDS, D.J., IRANI, Z., FORENSIC PROJECT MANAGEMENT: AN EXPLORATORY EXAMINATION OF THE CAUSAL BEHAVIOR OF DESIGN-INDUCED REWORK (2008) TRANSACTIONS ON ENGINEERING MANAGEMENT, 55 (2), PP. 234-247; MAHALINGAM, A., KASHYAP, R., MAHAJAN, C., AN EVALUATION OF THE APPLICABILITY OF 4D CAD ON CONSTRUCTION PROJECTS (2010) AUTOMATION IN CONSTRUCTION, 19 (2), PP. 148-159; O'CONNOR, J.T., RUSCH, S.E., SCHULZ, M.J., CONSTRUCTABILITY CONCEPTS FOR ENGINEERING AND PROCUREMENT (1987) JOURNAL OF CONSTRUCTION ENGINEERING AND MANAGEMENT, 113 (2), PP. 235-248; OH, E.H., NADERPAJOUH, N., HASTAK, M., GOKHALE, S., INTEGRATION OF CONSTRUCTION KNOWLEDGE AND EXPERTISE IN FRONT-END PLANNING (2015) JOURNAL OF CONSTRUCTION ENGINEERING AND MANAGEMENT, 142 (2); OTHMAN, A.A.E., IMPROVING BUILDING PERFORMANCE THROUGH INTEGRATING CONSTRUCTABILITY IN THE DESIGN PROCESS (2011) ORGANIZATION, TECHNOLOGY AND MANAGEMENT IN CONSTRUCTION: AN INTERNATIONAL JOURNAL, 3 (2), PP. 333-347; POCOCK, J.B., KUENNEN, S.T., GAMBATESE, J., RAUSCHKOLB, J., CONSTRUCTABILITY STATE OF PRACTICE REPORT (2006) JOURNAL OF CONSTRUCTION ENGINEERING AND MANAGEMENT, 132 (4), PP. 373-383; RADTKE, M.W., RUSSELL, J.S., PROJECT-LEVEL MODEL FOR IMPLEMENTING CONSTRUCTABILITY (1993) JOURNAL OF CONSTRUCTION ENGINEERING AND MANAGEMENT, 119 (4), PP. 813-831; RAVIV, G., SHAPIRA, A., SACKS, R., RELATIONSHIPS BETWEEN METHODS FOR CONSTRUCTABILITY ANALYSIS DURING DESIGN AND CONSTRUCTABILITY FAILURES IN PROJECTS (2012) PROCEEDINGS, 2012 CONSTRUCTION RESEARCH CONGRESS, PP. 515-524. , WEST LAFAYETTE; SACKS, R., EASTMAN, C.M., LEE, G., PROCESS IMPROVEMENTS IN PRECAST CONCRETE CONSTRUCTION USING TOP-DOWN PARAMETRIC 3-D COMPUTER MODELING (2003) PCI JOURNAL, 48 (3), PP. 46-55; SACKS, R., KORB, S., BARAK, R., (2017) BUILDING LEAN, BUILDING BIM: IMPROVING CONSTRUCTION THE TIDHAR WAY, , ROUTLEDGE, TAYLOR AND FRANCIS, OXFORD: 978-1-138-23722-3; SACKS, R., EASTMAN, C.M., LEE, G., TEICHOLZ, P., (2018) BIM HANDBOOK: A GUIDE TO BUILDING INFORMATION MODELING FOR OWNERS, DESIGNERS, ENGINEERS, CONTRACTORS AND FACILITY MANAGERS, , 3RD ED., JOHN WILEY AND SONS, HOBOKEN, NJ: 978-1-119-28753-7; STAMATIADIS, N., GOODRUM, P., SHOCKLEE, E., WANG, C., QUANTITATIVE ANALYSIS OF STATE TRANSPORTATION AGENCY'S EXPERIENCE WITH CONSTRUCTABILITY REVIEWS (2014) JOURNAL OF CONSTRUCTION ENGINEERING AND MANAGEMENT, 140 (2); TAYLOR, J.E., DOSSICK, C.S., GARVIN, M., MEETING THE BURDEN OF PROOF WITH CASE STUDY RESEARCH (2011) JOURNAL OF CONSTRUCTION ENGINEERING AND MANAGEMENT, 137 (4), PP. 303-311; WINDAPO, A.O., OGUNSANMI, O.E., EVALUATION OF THE BARRIERS TO THE USE OF APPROPRIATE CONSTRUCTABILITY PRACTICES ON CONSTRUCTION PROJECTS (2014) JOURNAL OF CONSTRUCTION PROJECT MANAGEMENT AND LEADERSHIP DEVELOPMENT, 4 (1), PP. 734-754; ZADEH, L.A., KNOWLEDGE REPRESENTATION IN FUZZY LOGIC (1992) AN INTRODUCTION TO FUZZY LOGIC APPLICATIONS IN INTELLIGENT SYSTEMS, PP. 1-25. , YAGER, R.R. AND ZADEH, L.A.,(EDS), KLUWER ACADEMIC PUBLISHING, DORDRECHT; ZOLFAGHARIAN, S., IRIZARRY, J., CONSTRUCTABILITY ASSESSMENT MODEL FOR COMMERCIAL BUILDING DESIGNS IN THE UNITED STATES (2017) JOURNAL OF CONSTRUCTION ENGINEERING AND MANAGEMENT, 143 (8)</t>
  </si>
  <si>
    <t>SHAPIRA, A.; CIVIL AND ENVIRONMENTAL ENGINEERING, ISRAEL; EMAIL: AVISHAP@TECHNION.AC.IL</t>
  </si>
  <si>
    <t>EMERALD GROUP HOLDINGS LTD.</t>
  </si>
  <si>
    <t>2044124X</t>
  </si>
  <si>
    <t>BUILT ENVIRON. PROJ. ASSET MANAGE.</t>
  </si>
  <si>
    <t>2-S2.0-85100296322</t>
  </si>
  <si>
    <t>BUILT ENVIRON PROJ ASSET MANAGE</t>
  </si>
  <si>
    <t>NATIONAL BUILDING RESEARCH INSTITUTE;TECHNION ISRAEL INSTITUTE OF TECHNOLOGY;TECHNION ISRAEL INSTITUTE OF TECHNOLOGY</t>
  </si>
  <si>
    <t>NOTREPORTED;CIVIL AND ENVIRONMENTAL ENGINEERING;EMAIL: AVISHAP@TECHNION.AC.IL</t>
  </si>
  <si>
    <t>RAVIV G, 2022, BUILT ENVIRON PROJ ASSET MANAGE</t>
  </si>
  <si>
    <t>CHO N;GIBSON GE;EL ASMAR M</t>
  </si>
  <si>
    <t>57202645566;7402074463;34868168700;</t>
  </si>
  <si>
    <t>CONSTRUCTION RESEARCH CONGRESS 2022</t>
  </si>
  <si>
    <t>CONSTRUCTION RESEARCH CONGRESS 2022: PROJECT MANAGEMENT AND DELIVERY, CONTROLS, AND DESIGN AND MATERIALS - SELECTED PAPERS FROM CONSTRUCTION RESEARCH CONGRESS 2022</t>
  </si>
  <si>
    <t>3-C</t>
  </si>
  <si>
    <t>883</t>
  </si>
  <si>
    <t>891</t>
  </si>
  <si>
    <t>10.1061/9780784483978.090</t>
  </si>
  <si>
    <t>https://www.scopus.com/inward/record.uri?eid=2-s2.0-85129524074&amp;doi=10.1061%2f9780784483978.090&amp;partnerID=40&amp;md5=3864037d57e7cd7f97a2927a1c346d2a</t>
  </si>
  <si>
    <t>MCSHANE CONSTRUCTION COMPANY, SCOTTSDALE, AZ, UNITED STATES; SCHOOL OF SUSTAINABLE ENGINEERING AND THE BUILT ENVIRONMENT, ARIZONA STATE UNIV, TEMPE, AZ, UNITED STATES; NATIONAL CENTER OF EXCELLENCE ON SMART INNOVATIONS, SCHOOL OF SUSTAINABLE ENGINEERING AND THE BUILT ENVIRONMENT, ARIZONA STATE UNIV, TEMPE, AZ, UNITED STATES</t>
  </si>
  <si>
    <t>MCSHANE CONSTRUCTION COMPANY, SCOTTSDALE, AZ, UNITED STATES;SCHOOL OF SUSTAINABLE ENGINEERING AND THE BUILT ENVIRONMENT, ARIZONA STATE UNIV, TEMPE, AZ, UNITED STATES;NATIONAL CENTER OF EXCELLENCE ON SMART INNOVATIONS, SCHOOL OF SUSTAINABLE ENGINEERING AND THE BUILT ENVIRONMENT, ARIZONA STATE UNIV, TEMPE, AZ, UNITED STATES</t>
  </si>
  <si>
    <t>THE PROJECT DEFINITION RATING INDEX (PDRI) MATURITY AND ACCURACY TOTAL RATING SYSTEM (MATRS) TOOL WAS DEVELOPED TO GUIDE FRONT END PLANNING (FEP) IMPLEMENTATION, HELP PROJECT TEAMS IDENTIFY GAPS IN THEIR PROJECT PLANNING, AND ULTIMATELY IMPROVE PROJECT OUTCOMES. THIS SAID, NOT ALL ELEMENTS OF FEP ARE CREATED EQUAL. THE PURPOSE OF THIS PAPER IS TO SHARE SPECIFIC FACTORS FOUND TO IMPACT COST INCREASES AND SCHEDULE DELAYS. THE RESULTS ARE BASED ON A STATISTICAL ANALYSIS OF PROJECT DATA COLLECTED FROM 32 INDUSTRY EXPERTS REPRESENTING OWNERS AND CONTRACTORS. FEP FACTORS FOUND TO IMPACT COSTS GROWTH INCLUDED LACK OF DEFINITION OF MARKET AND PROJECT STRATEGY, EQUIPMENT, PROCUREMENT, COMMISSIONING, LABOR COSTS, AS WELL AS SCOPE CREEP. FACTORS AFFECTING SCHEDULE CHANGE INCLUDED LACK OF DEFINITION OF PROCUREMENT, DETAILED DESIGN/ENGINEERING, RISK MANAGEMENT, PERMITTING, COMMISSIONING, SURVEYING, AND AGAIN SCOPE CREEP. GUIDANCE TO UTILIZE PDRI MATRS WILL BE GIVEN TO PRACTITIONERS CONCERNING CONSISTENT AND RELIABLE DECISION-MAKING EARLY IN THE PROJECT LIFECYCLE. © 2022 ASCE.</t>
  </si>
  <si>
    <t>DECISION MAKING; LIFE CYCLE; PROJECT MANAGEMENT; RISK MANAGEMENT; WAGES; CONSTRUCTION RESEARCH CONGRESS; COST SCHEDULE; COST-INCREASES; FRONT-END PLANNING; IMPACT COSTS; PROJECT OUTCOMES; PROJECT PLANNING; PROJECT TEAM; RATING SYSTEM; SCHEDULE DELAY; CREEP</t>
  </si>
  <si>
    <t>CONSTRUCTION INDUSTRY INSTITUTE, UNIVERSITY OF TEXAS AT AUSTIN, CII</t>
  </si>
  <si>
    <t>THIS STUDY WAS FUNDED BY THE CONSTRUCTION INDUSTRY INSTITUTE (CII). THE RESEARCHERS WOULD LIKE TO THANK ALL THE RESEARCH TEAM MEMBERS FOR THEIR CONTRIBUTIONS.</t>
  </si>
  <si>
    <t>THIS STUDY WAS FUNDED BY THE CONSTRUCTION INDUSTRY INSTITUTE (CII)</t>
  </si>
  <si>
    <t>BINGHAM, E., GIBSON, G.E., INFRASTRUCTURE PROJECT SCOPE DEFINITION USING PROJECT DEFINITION RATING INDEX (2017) ASCE JOURNAL OF MANAGEMENT IN ENGINEERING, 33 (2). , 10.1061/(ASCE)ME.1943-5479.0000483, 04016037, DOI, MARCH 2017; CHO, C.-S., GIBSON, G.E., BUILDING PROJECT SCOPE DEFINITION USING PROJECT DEFINITION RATING INDEX (2001) JOURNAL OF ARCHITECTURAL ENGINEERING, 7 (4), PP. 115-125; CHOKOR, A., EL ASMAR, M., SAI PALADUGU, B., QUANTIFYING THE IMPACT OF COST-BASED INCENTIVES ON THE PERFORMANCE OF BUILDING PROJECTS IN THE UNITED STATES (2017) PRACTICE PERIODICAL ON STRUCTURAL DESIGN AND CONSTRUCTION, 22 (2). , " 04016024; (2019) PDRI: PROJECT DEFINITION RATING INDEX - INDUSTRIAL PROJECTS, VERSION 5.0, , CII. (A). IR113-2, AUSTIN, TEXAS; (2019) PROJECT DEFINITION RATING INDEX (PDRI) OVERVIEW, , HTTPS://WWW.CONSTRUCTION-INSTITUTE.ORG/RESOURCES/KNOWLEDGEBASE/PDRI-OVERVIEW, CII. (B). " " &lt;&gt;(OCT. 20, 2019); COLLINS, W., PARRISH, K., GIBSON, G.E., DEVELOPMENT OF A PROJECT SCOPE DEFINITION AND ASSESSMENT TOOL FOR SMALL INDUSTRIAL CONSTRUCTION PROJECTS (2017) JOURNAL OF MANAGEMENT IN ENGINEERING, 33 (4), PP. 1-15; DUMONT, P.R., GIBSON, G.E., FISH, J.R., SCOPE MANAGEMENT USING PROJECT DEFINITION RATING INDEX (1997) JOURNAL OF MANAGEMENT IN ENGINEERING, 13 (5), PP. 54-60; ELZOMOR, M., BURKE, R., PARRISH, K., GIBSON, E., FRONT-END PLANNING FOR LARGE AND SMALL INFRASTRUCTURE PROJECTS: COMPARISON OF PROJECT DEFINITION RATING INDEX TOOLS (2018) JOURNAL OF MANAGEMENT IN ENGINEERING, 34 (4), PP. 1-12; GIBSON, G.E.J., KACZMAROWSKI, J.H., LORE, H.E.J., (1993) MODELING PREPROJECT PLANNING FOR THE CONSTRUCTION OF CAPITAL FACILITIES, , SOURCE DOCUMENT 94, AUSTIN, TX: CONSTRUCTION INDUSTRY INSTITUTE, UNIV. OF TEXAS AT AUSTIN; GIBSON, G.E., WANG, Y.R., CHO, C.S., PAPPAS, M.P., WHAT IS PREPROJECT PLANNING, ANYWAY? (2006) JOURNAL OF MANAGEMENT IN ENGINEERING, 22 (1), PP. 35-42; GIBSON, G.E., WHITTINGTON, D.A., CHARRETTES AS A METHOD FOR ENGAGING INDUSTRY IN BEST PRACTICES RESEARCH (2010) JOURNAL OF CONSTRUCTION ENGINEERING AND MANAGEMENT, 136 (1), PP. 66-75; GONZÁLEZ, V., ALARCÓN, L.F., MATURANA, S., MUNDACA, F., BUSTAMANTE, J., IMPROVING PLANNING RELIABILITY AND PROJECT PERFORMANCE USING THE RELIABLE COMMITMENT MODEL (2010) JOURNAL OF CONSTRUCTION ENGINEERING AND MANAGEMENT, 136 (10), PP. 1129-1139; HAMILTON, M.R., GIBSON, G.E., BENCHMARKING PREPROJECT PLANNING EFFORT (1996) JOURNAL OF MANAGEMENT IN ENGINEERING, 12 (2), PP. 25-33; HASTAK, M., KOO, C., THEORY OF AN INTELLIGENT PLANNING UNIT FOR THE COMPLEX BUILT ENVIRONMENT (2017) JOURNAL OF MANAGEMENT IN ENGINEERING, 33 (3). , 04016046; JAVANMARDI, A., ABBASIAN-HOSSEINI, S.A., LIU, M., HSIANG, S.M., BENEFIT OF COOPERATION AMONG SUBCONTRACTORS IN PERFORMING HIGH-RELIABLE PLANNING (2018) JOURNAL OF MANAGEMENT IN ENGINEERING, 34 (2), PP. 1-12; KIM, D.Y., MENCHES, C.L., O'CONNOR, J.T., STRINGING CONSTRUCTION PLANNING AND EXECUTION TASKS TOGETHER FOR EFFECTIVE PROJECT MANAGEMENT (2015) JOURNAL OF MANAGEMENT IN ENGINEERING, 31 (3). , (A). " " 04014042; KIM, S.C., KIM, Y.W., PARK, K.S., YOO, C.Y., IMPACT OF MEASURING OPERATIONAL-LEVEL PLANNING RELIABILITY ON MANAGEMENT-LEVEL PROJECT PERFORMANCE (2015) JOURNAL OF MANAGEMENT IN ENGINEERING, 31 (5), PP. 1-9. , (B). " "; WINCH, G.M., (2010) MANAGING CONSTRUCTION PROJECTS, , BLACKWELL PUBLISHING LTD; DE WIT, A., MEASUREMENT OF PROJECT SUCCESS (1988) INTERNATIONAL JOURNAL OF PROJECT MANAGEMENT, 6 (3), PP. 164-170; WU, W., ISSA, R.R.A., BIM EXECUTION PLANNING IN GREEN BUILDING PROJECTS: LEED AS A USE CASE (2015) JOURNAL OF MANAGEMENT IN ENGINEERING, 31 (1); YUSSEF, A., GIBSON, G.E., EL ASMAR, M., RAMSEY, D., (2018) FRONT END ENGINEERING DESIGN (FEED) FOR LARGE INDUSTRIAL PROJECTS: FEED MATURITY AND ITS IMPACT ON PROJECT COST AND SCHEDULE PERFORMANCE, PP. 1-8. , " CONSTRUCTION RESEARCH CONGRESS 2018, AMERICAN SOCIETY OF CIVIL ENGINEERS, RESTON, VA; YUSSEF, A., GIBSON, G.E., EL ASMAR, M., RAMSEY, D., QUANTIFYING FEED MATURITY AND ITS IMPACT ON PROJECT PERFORMANCE IN LARGE INDUSTRIAL PROJECTS (2019) JOURNAL OF MANAGEMENT IN ENGINEERING, 35 (5). , " 04019021; YUSSEF, A., GIBSON, G.E., EL ASMAR, M., RAMSEY, D., INDUSTRY SURVEY FOR DETERMINING THE STATE OF PRACTICE OF FRONT END ENGINEERING DESIGN FOR INDUSTRIAL CONSTRUCTION (2020) PRACTICE PERIODICAL ON STRUCTURAL DESIGN AND CONSTRUCTION, 25 (4). , " 04020025</t>
  </si>
  <si>
    <t>JAZIZADEH F.SHEALY T.GARVIN M.J.</t>
  </si>
  <si>
    <t>CONSTRUCTION INSTITUTE (CI) OF THE AMERICAN SOCIETY OF CIVIL ENGINEERS (ASCE);CONSTRUCTION RESEARCH COUNCIL;VIRGINIA POLYTECHNIC INSTITUTE AND STATE UNIVERSITY</t>
  </si>
  <si>
    <t>CONSTRUCTION RESEARCH CONGRESS 2022: PROJECT MANAGEMENT AND DELIVERY, CONTROLS, AND DESIGN AND MATERIALS, CRC 2022</t>
  </si>
  <si>
    <t>9 MARCH 2022 THROUGH 12 MARCH 2022</t>
  </si>
  <si>
    <t>177801</t>
  </si>
  <si>
    <t>9780784483978</t>
  </si>
  <si>
    <t>CONSTR. RES. CONGR.: PROJ. MANAG. DELIV., CONTROLS, DESIGN MATER. - SEL. PAP. CONSTR. RES. CONGR.</t>
  </si>
  <si>
    <t>CONFERENCE PAPER</t>
  </si>
  <si>
    <t>2-S2.0-85129524074</t>
  </si>
  <si>
    <t>CONSTR RES CONGR: PROJ MANAG DELIV, CONTROLS, DESIGN MATER - SEL PAP CONSTR RES CONGR</t>
  </si>
  <si>
    <t>CHO N, 2022, CONSTR RES CONGR: PROJ MANAG DELIV, CONTROLS, DESIGN MATER - SEL PAP CONSTR RES CONGR</t>
  </si>
  <si>
    <t>CELOZA A;LEITE F;DE OLIVEIRA DP</t>
  </si>
  <si>
    <t>57223008818;23097703400;57141826400;</t>
  </si>
  <si>
    <t>CONSTRUCTION RESEARCH CONGRESS 2022: HEALTH AND SAFETY, WORKFORCE, AND EDUCATION - SELECTED PAPERS FROM CONSTRUCTION RESEARCH CONGRESS 2022</t>
  </si>
  <si>
    <t>4-D</t>
  </si>
  <si>
    <t>40</t>
  </si>
  <si>
    <t>48</t>
  </si>
  <si>
    <t>10.1061/9780784483985.005</t>
  </si>
  <si>
    <t>https://www.scopus.com/inward/record.uri?eid=2-s2.0-85128906481&amp;doi=10.1061%2f9780784483985.005&amp;partnerID=40&amp;md5=5bac0a31afeb3bc22d2cc51e29581059</t>
  </si>
  <si>
    <t>CONSTRUCTION INDUSTRY INSTITUTE, AUSTIN, TX, UNITED STATES; JOHN A. FOCHT CENTENNIAL TEACHING FELLOWSHIP IN CIVIL ENGINEERING, CONSTRUCTION ENGINEERING AND PROJECT MANAGEMENT PROGRAM, DEPT. OF CIVIL, ARCHITECTURAL, AUSTIN, TX, UNITED STATES; FUNDED STUDIES, CONSTRUCTION INDUSTRY INSTITUTE, AUSTIN, TX, UNITED STATES</t>
  </si>
  <si>
    <t>CONSTRUCTION INDUSTRY INSTITUTE, AUSTIN, TX, UNITED STATES;JOHN A. FOCHT CENTENNIAL TEACHING FELLOWSHIP IN CIVIL ENGINEERING, CONSTRUCTION ENGINEERING AND PROJECT MANAGEMENT PROGRAM, DEPT. OF CIVIL, ARCHITECTURAL, AUSTIN, TX, UNITED STATES;FUNDED STUDIES, CONSTRUCTION INDUSTRY INSTITUTE, AUSTIN, TX, UNITED STATES</t>
  </si>
  <si>
    <t>THE CONSTRUCTION INDUSTRY INSTITUTE (CII) IS A RESEARCH AND DEVELOPMENT ORGANIZATION THAT FOCUSES ON THE CAPITAL PROJECTS INDUSTRY. WITH OVER 38 YEARS OF RESEARCH, CII IS A LEADER IN THE CONSTRUCTION ENGINEERING AND MANAGEMENT (CEM) FIELD. THE OBJECTIVE OF THIS RESEARCH WAS TO EVALUATE THE IMPACT OF CII'S RESEARCH PUBLICATIONS ON RECENT CONSTRUCTION ENGINEERING AND MANAGEMENT ACADEMIC PUBLICATIONS. RESEARCHERS UTILIZED GOOGLE SCHOLAR TO IDENTIFY ACADEMIC PUBLICATIONS THAT CITED CII. DATA WERE COLLECTED FOR THE TIME RANGE BETWEEN AUGUST 2018 AND AUGUST 2021, YIELDING A DATASET OF 354 ACADEMIC PUBLICATIONS AND OVER 500 CITATIONS TO CII RESEARCH PUBLICATIONS. ANALYSIS IDENTIFIED "CONSTRUCTABILITY: A PRIMER" AS THE MOST FREQUENTLY CITED RESEARCH PUBLICATION IN THIS DATASET. ADDITIONALLY, FRONT END PLANNING, CONSTRUCTABILITY, AND PLANNING FOR MODULARIZATION WERE THE TOP CITED CII BEST PRACTICES. THESE FINDINGS INDICATE THE POPULARITY OF THE FRONT END PLANNING AND CONSTRUCTABILITY BEST PRACTICES AMONG CII'S RESEARCH PUBLICATIONS. IN ADDITION TO IDENTIFYING THE MOST FREQUENTLY CITED PUBLICATIONS AND BEST PRACTICES, THERE WAS ALSO A GAP WITH RESPECT TO PUBLICATION CITATIONS RELATED TO STRONG AREAS OF INTEREST FROM THE INDUSTRY, SUCH AS ADVANCED WORK PACKAGING (AWP) AND TECHNOLOGY. THESE GAPS IDENTIFY SOME OF THE MANY OPPORTUNITIES FOR FUTURE RESEARCH AND DEVELOPMENT WITHIN THE CAPITAL PROJECTS INDUSTRY. OVERALL, CII'S RESEARCH HAS DISSEMINATED INTO BROADER CEM RESEARCH AND THEIR FUTURE-LOOKING RESEARCH OUTLOOK DRIVES THE CAPITAL PROJECTS INDUSTRY FORWARD AS IT TACKLES MORE UNCERTAINTY AND NEW CHALLENGES. © 2022 ASCE.</t>
  </si>
  <si>
    <t>COMPUTATIONAL ELECTROMAGNETICS; CONSTRUCTION INDUSTRY; DIGITAL STORAGE; PROJECT MANAGEMENT; ACADEMIC PUBLICATIONS; BEST PRACTICES; CAPITAL PROJECTS; CONSTRUCTABILITY; CONSTRUCTION ENGINEERING; CONSTRUCTION INDUSTRY INSTITUTES; CONSTRUCTION MANAGEMENT; CONSTRUCTION RESEARCH CONGRESS; FRONT-END PLANNING; PROJECT INDUSTRIES; MODULAR CONSTRUCTION</t>
  </si>
  <si>
    <t>THIS RESEARCH WAS SUPPORTED BY THE CONSTRUCTION INDUSTRY INSTITUTE (CII). THEIR SUPPORT IS GRATEFULLY ACKNOWLEDGED. ANY OPINIONS, FINDINGS AND CONCLUSIONS, OR RECOMMENDATIONS EXPRESSED IN THIS MATERIAL ARE THOSE OF THE AUTHORS AND DO NOT NECESSARILY REFLECT THE VIEWS OF CII.</t>
  </si>
  <si>
    <t>(1986) CONSTRUCTABILITY: A PRIMER, , HTTPS://WWW.CONSTRUCTION-INSTITUTE.ORG/RESOURCES/KNOWLEDGEBASE/KNOWLEDGE-AREAS/DESIGN-PLANNING-OPTIMIZATION/TOPICS/RT-003/PUBS/RS3-1, CII (CONSTRUCTION INDUSTRY INSTITUTE). " " RESEARCH SUMMARY 3-1. AUSTIN, TX: CII; (1991) IN SEARCH OF PARTNERING EXCELLENCE, , HTTPS://WWW.CONSTRUCTION-INSTITUTE.ORG/RESOURCES/KNOWLEDGEBASE/BEST-PRACTICES/PARTNERING/TOPICS/RT-018/PUBS/SP17-1, CII (CONSTRUCTION INDUSTRY INSTITUTE). " " SPECIAL PUBLICATION 17-1. AUSTIN, TX: CII; (2007) ROADMAP FOR LEAN IMPLEMENTATION AT THE PROJECT LEVEL, , HTTPS://WWW.CONSTRUCTION-INSTITUTE.ORG/RESOURCES/KNOWLEDGEBASE/KNOWLEDGE-AREAS/CONSTRUCTION-EXECUTION/TOPICS/RT-234/PUBS/RR234-11, CII (CONSTRUCTION INDUSTRY INSTITUTE). " " RR234-11. AUSTIN, TX: CII; (2018) REVISITING PROJECT DELIVERY PERFORMANCE: 1998-2018, , CII (CONSTRUCTION INDUSTRY INSTITUTE). " " CPF RGA 02-18. AUSTIN, TX: CII; (2019) THE FUTURE OF THE BUILT ENVIRONMENT, , HTTPS://WWW.CONSTRUCTION-INSTITUTE.ORG/RESOURCES/KNOWLEDGEBASE/KNOWLEDGE-AREAS/GENERAL-CII-INFORMATION/TOPICS/RT-360/PUBS/FR-360, CII (CONSTRUCTION INDUSTRY INSTITUTE). " " FINAL REPORT 360. AUSTIN, TX: CII; (2020) CII MISSION, VISION, AND CORE VALUES, , HTTPS://WWW.CONSTRUCTION-INSTITUTE.ORG/ABOUT-CII/CII-MISSION,-VISION,-AND-CORE-VALUES, CII (CONSTRUCTION INDUSTRY INSTITUTE). " " ACCESSED DECEMBER 7, 2020; (2021) BEST PRACTICES, , HTTPS://WWW.CONSTRUCTION-INSTITUTE.ORG/RESOURCES/KNOWLEDGEBASE/BEST-PRACTICES, CII (CONSTRUCTION INDUSTRY INSTITUTE). A. " " ACCESSED APRIL 21, 2021; (2021) HORIZON 360, , HTTPS://WWW.CONSTRUCTION-INSTITUTE.ORG/GROUPS/STANDING-COMMITTEES/TECHNOLOGY-INNOVATION-COMMITTEE/TECHNOLOGY-INNOVATION-COMMITTEE-SUBCOMMITTEES/HORIZON-360, CII (CONSTRUCTION INDUSTRY INSTITUTE). B. " " ACCESSED MAY 15, 2021; (2021) RT-TC-04 TECHNOLOGY PATH TO THE FUTURE, , HTTPS://WWW.CONSTRUCTION-INSTITUTE.ORG/GROUPS/RESEARCH-TEAMS/RT-TC-04, CII (CONSTRUCTION INDUSTRY INSTITUTE). C. " " ACCESSED MAY 15, 2021; (2021) RT-380 VALUE AND OPPORTUNITIES OF A CIRCULAR ECONOMY ON CAPITAL PROJECTS, , HTTPS://WWW.CONSTRUCTION-INSTITUTE.ORG/GROUPS/RESEARCH-TEAMS/RT-380, CII (CONSTRUCTION INDUSTRY INSTITUTE). D. " " ACCESSED MAY 15, 2021; (2021) RT-381 ADAPTING THROUGH ORGANIZATIONAL AGILITY, , HTTPS://WWW.CONSTRUCTION-INSTITUTE.ORG/GROUPS/RESEARCH-TEAMS/RT-381, CII (CONSTRUCTION INDUSTRY INSTITUTE). E. " " ACCESSED MAY 15, 2021; (2021) RT-393 UNDERSTANDING THE IMPLICATIONS OF ENVIRONMENTAL, SOCIAL, AND GOVERNANCE CRITERIA ON CAPITAL PROJECTS, , HTTPS://WWW.CONSTRUCTION-INSTITUTE.ORG/GROUPS/RESEARCH-TEAMS/RT-393, CII (CONSTRUCTION INDUSTRY INSTITUTE). F. " " ACCESSED AUGUST 27, 2021; DE WINTER, J.C.F., ZADPOOR, A.A., DODOU, D., THE EXPANSION OF GOOGLE SCHOLAR VERSUS WEB OF SCIENCE: A LONGITUDINAL STUDY (2014) SCIENTOMETRICS, 98, PP. 1547-1565. , HTTPS://DOI.ORG/10.1007/S11192-013-1089-2; EL-ADAWAY, I.H., ALI, G.G., ASSAAD, R., ELSAYEGH, A., ABOTALEB, I.S., (2020) ANALYZING CITATION METRICS IN CIVIL ENGINEERING WITH FOCUS ON CONSTRUCTION ENGINEERING AND MANAGEMENT, PP. 660-668. , CONSTRUCTION RESEARCH CONGRESS 2020, ASCE, TEMPE, AZ; FADOUL, A., TIZANI, W., OSORIO-SANDOVAL, C.A., (2020) PROC., 18TH INT. CONF. ON COMPUTING IN CIVIL AND BUILDING ENGINEERING, PP. 147-159. , HTTPS://DOI.ORG/10.1007/978-3-030-51295-8_13, A KNOWLEDGE-BASED MODEL FOR CONSTRUCTABILITY ASSESSMENT OF BUILDINGS DESIGN USING BIM." IN, SAO PAOLO: INTERNATIONAL SOCIETY FOR COMPUTING IN CIVIL AND BUILDING ENGINEERING; FALAGAS, M.E., PITSOUNI, E.I., MALIETZIS, G.A., PAPPAS, G., COMPARISON OF PUBMED, SCOPUS, WEB OF SCIENCE, AND GOOGLE SCHOLAR: STRENGTHS AND WEAKNESSES (2008) THE FASEB JOURNAL, 22 (2), PP. 338-342. , HTTPS://DOI.ORG/10.1096/FJ.07-9492LSF; GUERRA, B.C., LEITE, F., CIRCULAR ECONOMY IN THE CONSTRUCTION INDUSTRY: AN OVERVIEW OF UNITED STATES STAKEHOLDERS' AWARENESS, MAJOR CHALLENGES, AND ENABLERS (2021) RESOURCES, CONSERVATION AND RECYCLING, 170, P. 105617. , HTTPS://DOI.ORG/10.1016/J.RESCONREC.2021.105617, APRIL ELSEVIER B.V; JIN, R., ZUO, J., HONG, J., SCIENTOMETRIC REVIEW OF ARTICLES PUBLISHED IN ASCE'S JOURNAL OF CONSTRUCTION ENGINEERING AND MANAGEMENT FROM 2000 TO 2018 (2019) J. CONSTR. ENG. MANAGE, 145 (8). , HTTPS://DOI.ORG/10.1061/(ASCE)CO.1943-7862.0001682, 06019001; KIFOKERIS, D., KOCH, C., (2019) PROC., 2019 EUROPEAN CONFERENCE ON COMPUTING IN CONSTRUCTION, PP. 332-340. , HTTPS://DOI.ORG/10.35490/EC3.2019.163, BLOCKCHAIN IN CONSTRUCTION LOGISTICS: STATE-OF-ART, CONSTRUCTABILITY, AND THE ADVENT OF A NEW DIGITAL BUSINESS MODEL IN SWEDEN." IN, CHANIA: EUROPEAN COUNCIL FOR COMPUTING IN CONSTRUCTION; KIFOKERIS, D., XENIDIS, Y., RISK SOURCE-BASED CONSTRUCTABILITY APPRAISAL USING SUPERVISED MACHINE LEARNING (2019) AUTOM. CONSTR, 104, PP. 341-359. , HTTPS://DOI.ORG/10.1016/J.AUTCON.2019.04.012; MARTÍN-MARTÍN, A., THELWALL, M., ORDUNA-MALEA, E., DELGADO LÓPEZ-CÓZAR, E., GOOGLE SCHOLAR, MICROSOFT ACADEMIC, SCOPUS, DIMENSIONS, WEB OF SCIENCE, AND OPENCITATIONS' COCI: A MULTIDISCIPLINARY COMPARISON OF COVERAGE VIA CITATIONS (2021) SCIENTOMETRICS, 126, PP. 871-906. , HTTPS://DOI.ORG/10.1007/S11192-020-03690-4; (2021) OPERATING SYSTEM 2.0 INDUSTRY AFFILIATES PROGRAM, , HTTPS://WWW.OS2.CONSTRUCTION-INSTITUTE.ORG/, OS2 (OPERATING SYSTEM 2.0). " " ACCESSED MAY 15, 2021; (2015) RESOLUTION ADOPTED BY THE GENERAL ASSEMBLY ON 25 SEPTEMBER 2015, , HTTPS://WWW.UN.ORG/GA/SEARCH/VIEW-DOC.ASP?SYMBOL=A/RES/70/1&amp;LANG=E, UN (UNITED NATIONS). " " ACCESSED AUGUST 27, 2021; (2021) 17 GOALS TO TRANSFORM OUR WORLD, , HTTPS://WWW.UN.ORG/SUSTAINABLEDEVELOPMENT/, UN (UNITED NATIONS); (2021) GOAL 9: BUILD RESILIENT INFRASTRUCTURE, PROMOTE SUSTAINABLE INDUSTRIALIZATION AND FOSTER INNOVATION, , HTTPS://WWW.UN.ORG/SUSTAINABLEDEVELOPMENT/INFRASTRUCTURE-INDUSTRIALIZATION/, UN (UNITED NATIONS). B. " " ACCESSED AUGUST 27, 2021</t>
  </si>
  <si>
    <t>CONSTRUCTION RESEARCH CONGRESS 2022: HEALTH AND SAFETY, WORKFORCE, AND EDUCATION, CRC 2022</t>
  </si>
  <si>
    <t>177802</t>
  </si>
  <si>
    <t>9780784483985</t>
  </si>
  <si>
    <t>CONSTR. RES. CONGR.: HEALTH SAF., WORKFORCE, EDUC. - SEL. PAP. CONSTR. RES. CONGR.</t>
  </si>
  <si>
    <t>2-S2.0-85128906481</t>
  </si>
  <si>
    <t>CONSTR RES CONGR: HEALTH SAF, WORKFORCE, EDUC - SEL PAP CONSTR RES CONGR</t>
  </si>
  <si>
    <t>CELOZA A, 2022, CONSTR RES CONGR: HEALTH SAF, WORKFORCE, EDUC - SEL PAP CONSTR RES CONGR</t>
  </si>
  <si>
    <t>OKPALA I;NNAJI C;GAMBATESE J</t>
  </si>
  <si>
    <t>57212483807;57189997900;6701803115;</t>
  </si>
  <si>
    <t>INVESTIGATING HAZARDS AND SAFETY RISKS INHERENT IN HUMAN-ROBOT INTERACTIONS</t>
  </si>
  <si>
    <t>631</t>
  </si>
  <si>
    <t>640</t>
  </si>
  <si>
    <t>10.1061/9780784483985.064</t>
  </si>
  <si>
    <t>https://www.scopus.com/inward/record.uri?eid=2-s2.0-85128886357&amp;doi=10.1061%2f9780784483985.064&amp;partnerID=40&amp;md5=6a3c30e3767218531522e9da4cf16f1c</t>
  </si>
  <si>
    <t>DEPT. OF CIVIL, ENVIRONMENTAL ENGINEERING, UNIV. OF ALABAMA, TUSCALOOSA, AL, UNITED STATES; SCHOOL OF CIVIL AND CONSTRUCTION ENGINEERING, OREGON STATE UNIV, CORVALLIS, OR, UNITED STATES</t>
  </si>
  <si>
    <t>DEPT. OF CIVIL, ENVIRONMENTAL ENGINEERING, UNIV. OF ALABAMA, TUSCALOOSA, AL, UNITED STATES;DEPT. OF CIVIL, ENVIRONMENTAL ENGINEERING, UNIV. OF ALABAMA, TUSCALOOSA, AL, UNITED STATES;SCHOOL OF CIVIL AND CONSTRUCTION ENGINEERING, OREGON STATE UNIV, CORVALLIS, OR, UNITED STATES</t>
  </si>
  <si>
    <t>RESEARCHERS AND PRACTITIONERS BELIEVE THAT INCORPORATING EMERGING TECHNOLOGIES SUCH AS ROBOTICS AND AUTOMATION (RA) OFFERS NEW POSSIBILITIES TO COMBAT CHALLENGES INHERENT TO CONSTRUCTION TRADES. REGARDLESS OF THE POTENTIAL POSITIVE IMPACT OF RA, HUMAN-ROBOT INTERACTIONS (HRI) COULD INTRODUCE NEW HAZARDS ON THE JOB SITE OR ELEVATE THE POTENTIAL IMPACT OF EXISTING HAZARDS. WHILE SOME STUDIES HAVE ASSESSED THE EFFECTIVENESS OF RA TECHNOLOGIES, NO STUDY HAS EVALUATED THE HAZARDS ASSOCIATED WITH HRI IN CONSTRUCTION. IN RESPONSE TO THIS NEED, THE AUTHORS, AS PART OF AN ONGOING STUDY, CONDUCTED A DETAILED LITERATURE REVIEW TO IDENTIFY THE DIFFERENT LEVELS/CATEGORIES OF RA AND HAZARDS THEY INTRODUCE OR ESCALATE. THEREAFTER, A SURVEY QUESTIONNAIRE WAS DISTRIBUTED TO 29 CONSTRUCTION EXPERTS TO VERIFY IF THE IDENTIFIED HAZARDS ARE CONNECTED TO THE RA LEVELS. THE LITERATURE REVIEW REVEALED THREE TECHNOLOGICAL LEVELS OF RA APPLICATION BASED ON PROXIMITY BETWEEN THE WORKER/CONTROLLER AND THE CONSTRUCTION ROBOT, SEVEN HRI HAZARD GROUPS (HUMAN CONTROL, UNAUTHORIZED ACCESS OR OPERATIONAL SITUATION AWARENESS, MECHANICAL CONCERNS, ENVIRONMENTAL SOURCES, POWER SYSTEMS, AND IMPROPER INSTALLATION), AND 32 HAZARDS ASSOCIATED WITH THE USE OF RAS IN THE THREE CATEGORIES. THE EXPERT PANEL VERIFIED THE CATEGORIES AND PROVIDED INSIGHT ON THE INTERACTIONS BETWEEN THE IDENTIFIED HAZARDS AND THE RA CATEGORIES. THE PRESENT STUDY PROVIDES USEFUL INFORMATION NEEDED TO ENHANCE PRE-PLANNING ACTIVITIES FOR OPERATIONS INVOLVING THE USE OF RA. © 2022 ASCE.</t>
  </si>
  <si>
    <t>ACCESS CONTROL; HUMAN ROBOT INTERACTION; MAN MACHINE SYSTEMS; SURVEYS; AUTOMATION TECHNOLOGY; CONSTRUCTION TRADES; EMERGING TECHNOLOGIES; HAZARD RISKS; HUMANS-ROBOT INTERACTIONS; JOB SITES; LITERATURE REVIEWS; POTENTIAL IMPACTS; ROBOTIC TECHNOLOGIES; SAFETY RISKS; HAZARDS</t>
  </si>
  <si>
    <t>20-4-PS; NATIONAL SCIENCE FOUNDATION, NSF; NATIONAL INSTITUTE FOR OCCUPATIONAL SAFETY AND HEALTH, NIOSH</t>
  </si>
  <si>
    <t>THE PRESENT STUDY PROVIDES THE RESULTS OF A LITERATURE REVIEW CONDUCTED TO IDENTIFY SAFETY RISK AND HAZARDS ASSOCIATED WITH THE USE OF ROBOTICS AND AUTOMATION IN THE CONSTRUCTION INDUSTRY. THE STUDY ALSO ESTABLISHES THAT THE APPLICATION OF RA ON CONSTRUCTION PROJECTS CAN BE HOLISTICALLY PROFILED INTO THREE CATEGORIES: WEARABLE ROBOTS (E.G., EXOSKELETONS), REMOTE-OPERATED ROBOTS (E.G., DRONES), AND ON-SITE AUTOMATED AND ROBOTIC SYSTEMS, E.G., STCRS FOR PAINTING, BRICKLAYING, AND WELDING). USING AN ONLINE SURVEY, 32 HAZARDS IDENTIFIED WERE PRESENTED TO 29 CONSTRUCTION EXPERTS (FROM ACADEMIA AND INDUSTRY) WHO INDICATED THEIR LEVEL OF FAMILIARITY WITH CATEGORIES OF RA, AND ASSESSED THE SAFETY RISK AND HAZARD FACTORS WITHIN EACH CATEGORY TO ESTABLISH WHETHER THE IMPACTS OF THE HAZARDS, IDENTIFIED IN THIS STUDY, DIFFER SIGNIFICANTLY WHEN ASSESSING ROBOTS WITHIN THE SAME CATEGORY. AS A RESULT OF THIS PROCESS, 32 SAFETY RISKS AND HAZARDS HAVE BEEN PRESENTED. WITH THIS STUDY, THE AUTHORS EXPECT TO CONTRIBUTE TO THE RECENTLY ESTABLISHED NATIONAL ROBOTICS INITIATIVE LED BY THE NATIONAL SCIENCE FOUNDATION AND NIOSH. THESE RESULTS SUPPORT THE DEVELOPMENT OF A PROTOCOL FOR ASSESSING HRI CONSTRUCTION SAFETY RISKS; SPECIFICALLY, THE QUANTIFICATION OF RISKS THAT ARE INTRODUCED OR ENHANCED BY HRI IN CRITICAL CONSTRUCTION TASKS WITH HIGH INJURY AND FATALITY RATES. ANOTHER DIRECTION FOR FUTURE WORK IS THE IDENTIFICATION OF EFFECTIVE STRATEGIES FOR ELIMINATING OR REDUCING THE IMPACT OF IDENTIFIED SAFETY RISKS ON WORKERS.</t>
  </si>
  <si>
    <t>THIS RESEARCH WAS PARTIALLY FUNDED BY THE CENTER FOR CONSTRUCTION RESEARCH AND TRAINING (CPWR) UNDER ITS SMALL STUDY PROGRAM (SMALL STUDY NO. 20-4-PS). THE RESEARCHERS WOULD LIKE TO THANK CPWR AND THOSE WHO PROVIDED RESPONSES TO THE SURVEY</t>
  </si>
  <si>
    <t>BARBOSA, F., WOETZEL, J., MISCHKE, J., RIBEIRINHO, M.J., SRIDHAR, M., PARSONS, M., BERTRAM, N., BROWN, S., (2017) REINVENTING CONSTRUCTION THROUGH A PRODUCTIVITY REVOLUTION, , MCKINSEY GLOBAL INSTITUTE; BOCK, T., THE FUTURE OF CONSTRUCTION AUTOMATION: TECHNOLOGICAL DISRUPTION AND THE UPCOMING UBIQUITY OF ROBOTICS (2015) AUTO IN CONSTR, 59, PP. 113-121; (2019) NATIONAL CENSUS OF FATAL OCCUPATIONAL INJURIES IN 2018, , HTTPS://WWW.BLS.GOV/NEWS.RELEASE/PDF/CFOI.PDF, BLS (BUREAU OF LABOR STATISTICS). "" U.S. DEPT. OF LABOR, WASHINGTON, DC. &lt;&gt;(DEC 27, 2019); CASTRO-LACOUTURE, D., (2009) SPRINGER HANDBOOK OF AUTOMATION, PP. 1063-1078. , CONSTRUCTION AUTOMATION " IN. SPRINGER, BERLIN, HEIDELBERG; CHEN, Q., DE SOTO, B.G., ADEY, B.T., CONSTRUCTION AUTOMATION: RESEARCH AREAS, INDUSTRY CONCERNS AND SUGGESTIONS FOR ADVANCEMENT (2018) AUTO IN CONSTR, 94, PP. 22-38; CHO, Y.K., KIM, K., MA, S., UEDA, J., (2018) A ROBOTIC WEARABLE EXOSKELETON FOR CONSTRUCTION WORKER'S SAFETY AND HEALTH, PP. 19-28. , IN ASCE CRC; (2020) THE CONSTRUCTION CHART BOOK, , HTTPS://WWW.CPWR.COM/RESEARCH/DATA-CENTER/THE-CONSTRUCTION-CHART-BOOK/THE-CONSTRUCTION-CHART-BOOK-6TH-EDITION-FOREWORD/, CPWR (CENTER FOR CONSTRUCTION RESEARCH AND TRAINING). "" &lt;&gt;(DECEMBER 14, 2020); DANESCU-NICULESCU-MIZIL, C., SUDHOF, M., JURAFSKY, D., LESKOVEC, J., POTTS, C., (2013) A COMPUTATIONAL APPROACH TO POLITENESS WITH APPLICATION TO SOCIAL FACTORS, , ARXIV PREPRINT ARXIV:1306.6078; DE SOTO, B.G., AGUSTÍ-JUAN, I., HUNHEVICZ, J., JOSS, S., GRASER, K., HABERT, G., ADEY, B.T., PRODUCTIVITY OF DIGITAL FABRICATION IN CONSTRUCTION: COST AND TIME ANALYSIS OF A ROBOTICALLY BUILT WALL (2018) AUTO IN CONSTR, 92, PP. 297-311; DELGADO, J.M.D., OYEDELE, L., AJAYI, A., AKANBI, L., AKINADE, O., BILAL, M., OWOLABI, H., ROBOTICS AND AUTOMATED SYSTEMS IN CONSTRUCTION: UNDERSTANDING INDUSTRY-SPECIFIC CHALLENGES FOR ADOPTION (2019) JOURNAL OF BUILDING ENG, 26, P. 100868; DRITSAS, S., SOH, G.S., BUILDING ROBOTICS DESIGN FOR CONSTRUCTION (2019) CONSTRUCTION ROBOTICS, 3 (1), PP. 1-10; ELATTAR, S.M.S., AUTOMATION AND ROBOTICS IN CONSTRUCTION: OPPORTUNITIES AND CHALLENGES (2008) EMIRATES JOURNAL FOR ENG. RES, 13 (2), PP. 21-26; GAMBATESE, J.A., KARAKHAN, A.A., SIMMONS, D.R., (2019) DEVELOPMENT OF A WORKFORCE SUSTAINABILITY MODEL FOR CONSTRUCTION, , THE CENTER FOR CONSTRUCTION RESEARCH AND TRAINING; HAM, Y., HAN, K.K., LIN, J.J., GOLPARVAR-FARD, M., VISUAL MONITORING OF CIVIL INFRASTRUCTURE SYSTEMS VIA CAMERA-EQUIPPED UNMANNED AERIAL VEHICLES (UAVS): A REVIEW OF RELATED WORKS (2016) VISUALIZATION IN ENGR, 4 (1), P. 1; (2019) RISK ASSESSMENT FOR EXOSKELETONS VERSION 1.1-DRAFT, , IFA (INSTITUT FÜR AUSLANDSBEZIEHUNGEN). SANKT AUGUSTIN. GERMANY; KARAKHAN, A.A., GAMBATESE, J., SIMMONS, D.R., DEVELOPMENT OF ASSESSMENT TOOL FOR WORKFORCE SUSTAINABILITY (2020) JOURNAL OF CONSTRUCTION ENGINEERING AND MANAGEMENT, 146 (4), P. 4020017; KIM, S., MOORE, A., SRINIVASAN, D., AKANMU, A., BARR, A., HARRIS-ADAMSON, C., REMPEL, D.M., NUSSBAUM, M.A., POTENTIAL OF EXOSKELETON TECHNOLOGIES TO ENHANCE SAFETY, HEALTH, AND PERFORMANCE IN CONSTRUCTION: INDUSTRY PERSPECTIVES AND FUTURE RESEARCH DIRECTIONS (2019) IISE TRANSACTIONS ON OCCUPATIONAL ERGONOMICS AND HUMAN FACTORS, 7 (34), PP. 185-191; LEE, S.H., THOMAS, S.R., TUCKER, R.L., THE RELATIVE IMPACTS OF SELECTED PRACTICES ON PROJECT COST AND SCHEDULE (2005) CONSTRUCTION MANAGEMENT AND ECON, 23 (5), PP. 545-553; LIU, C., TOMIZUKA, M., (2017) TRENDS IN CONTROL AND DECISION-MAKING FOR HUMAN-ROBOT COLLABORATION SYSTEMS, PP. 241-270. , DESIGNING THE ROBOT BEHAVIOR FOR SAFE HUMAN-ROBOT INTERACTIONS "; MELO, R.R.S.D., COSTA, D.B., ÁLVARES, J.S., IRIZARRY, J., APPLICABILITY OF UNMANNED AERIAL SYSTEM (UAS) FOR SAFETY INSPECTION ON CONSTRUCTION SITES (2017) SAFETY SCIENCE, PP. 174-185; NAMIAN, M., ALBERT, A., FENG, J., EFFECT OF DISTRACTION ON HAZARD RECOGNITION AND SAFETY RISK PERCEPTION (2018) JCEM, 144 (4), P. 4018008; NNAJI, C., KARAKHAN, A.A., TECHNOLOGIES FOR SAFETY AND HEALTH MANAGEMENT IN CONSTRUCTION: CURRENT USE, IMPLEMENTATION BENEFITS AND LIMITATIONS, AND ADOPTION BARRIERS (2020) JOURNAL OF BUILDING ENGINEERING, 29, P. 101212; OKPALA, I., NNAJI, C., KARAKHAN, A., UTILIZING EMERGING TECHNOLOGIES FOR CONSTRUCTION SAFETY RISK MITIGATION (2020) ASCE PPSDC, , HTTPS://DOI.ORG/10.1061/(ASCE)SC.1943-5576.000046; (2020) INDUSTRIAL ROBOTS AND ROBOT SYSTEM SAFETY, , HTTPS://WWW.OSHA.GOV/DTS/OSTA/OTM/OTM_IV/OTM_IV_4.HTML, OSHA (OCCUPATIONAL SAFETY AND HEALTH ADMINISTRATION). "" OSHA TECHNICAL MANUAL. &lt;&gt;(DEC 28, 2020); PANDIT, B., ALBERT, A., PATIL, Y., AL-BAYATI, A.J., IMPACT OF SAFETY CLIMATE ON HAZARD RECOGNITION AND SAFETY RISK PERCEPTION (2019) SAFETY SCIENCE, 113, PP. 44-53; PARK, J., KIM, P., CHO, Y.K., FANG, Y., AUTOMATED COLLABORATION FRAMEWORK OF UAV AND UGV FOR 3D VISUALIZATION OF CONSTRUCTION SITES (2018) 18TH INTERNATIONAL CONFERENCE ON CONSTRUCTION APPLICATIONS OF VIRTUAL REALITY, , HTTPS://WWW.RESEARCHGATE.NET/PUBLICATION/329252869, AUCKLAND. &lt;&gt;(JUNE 10, 2021); PERLMAN, A., SACKS, R., BARAK, R., HAZARD RECOGNITION AND RISK PERCEPTION IN CONSTRUCTION (2014) SAFETY SCIENCE, 64, PP. 22-31; PUNNETT, L., WEGMAN, D.H., WORK-RELATED MUSCULOSKELETAL DISORDERS: THE EPIDEMIOLOGIC EVIDENCE AND THE DEBATE (2004) J ELECTROMYOGR KINESIOL, 14, PP. 13-23. , 2004; SUJATHA, R., EPHZIBAH, E.P., DHARINYA, S.S., IOTBDS APPLICATIONS: SMART TRANSPORTATION, SMART HEALTHCARE, SMART GRID, SMART INVENTORY SYSTEM, SMART CITIES, SMART MANUFACTURING, SMART RETAIL, SMART AGRICULTURE (2020) THE INTERNET OF THINGS AND BIG DATA ANALYTICS, PP. 275-300. , ETC " IN, AUERBACH PUBLICATIONS; TATUM, M.C., LIU, J., UNMANNED AIRCRAFT SYSTEM APPLICATIONS IN CONSTRUCTION (2017) PROCEDIA ENGINEERING, 196, PP. 167-175; UMAIR, M., CHEEMA, M.A., CHEEMA, O., LI, H., LU, H., IMPACT OF COVID-19 ON IOT ADOPTION IN HEALTHCARE, SMART HOMES, SMART BUILDINGS, SMART CITIES, TRANSPORTATION AND INDUSTRIAL IOT (2021) SENSORS, 21 (11), P. 3838; VÄHÄ, P., HEIKKILÄ, T., KILPELÄINEN, P., JÄRVILUOMA, M., GAMBAO, E., EXTENDING AUTOMATION OF BUILDING CONSTRUCTION - SURVEY ON POTENTIAL SENSOR TECHNOLOGIES AND ROBOTIC APPLICATIONS (2013) AUTO IN CONSTR, 36, PP. 168-178; XU, Y., TURKAN, Y., KARAKHAN, A.A., LIU, D., EXPLORATORY STUDY OF POTENTIAL NEGATIVE SAFETY OUTCOMES ASSOCIATED WITH UAV-ASSISTED CONSTRUCTION MANAGEMENT (2020) CONSTRUCTION RESEARCH CONGRESS 2020: COMPUTER APPLICATIONS, PP. 1223-1232. , IN. RESTON, VA: AMERICAN SOCIETY OF CIVIL ENGINEERS; ZHANG, S., TEIZER, J., PRADHANANGA, N., EASTMAN, C.M., WORKFORCE LOCATION TRACKING TO MODEL, VISUALIZE AND ANALYZE WORKSPACE REQUIREMENTS IN BUILDING INFORMATION MODELS FOR CONSTRUCTION SAFETY PLANNING (2015) AUTOMATION IN CONSTR, 60, PP. 74-86</t>
  </si>
  <si>
    <t>2-S2.0-85128886357</t>
  </si>
  <si>
    <t>OKPALA I, 2022, CONSTR RES CONGR: HEALTH SAF, WORKFORCE, EDUC - SEL PAP CONSTR RES CONGR</t>
  </si>
  <si>
    <t>TUNG YH;CHIA FC;YONG FYY</t>
  </si>
  <si>
    <t>57340101900;57216413349;57219358202;</t>
  </si>
  <si>
    <t>EXPLORING AGILE PROJECT MANAGEMENT IN THE MALAYSIAN CONSTRUCTION INDUSTRY</t>
  </si>
  <si>
    <t>MALAYSIAN CONSTRUCTION RESEARCH JOURNAL</t>
  </si>
  <si>
    <t>15</t>
  </si>
  <si>
    <t>SPECIAL ISSUE 1</t>
  </si>
  <si>
    <t>200</t>
  </si>
  <si>
    <t>217</t>
  </si>
  <si>
    <t>https://www.scopus.com/inward/record.uri?eid=2-s2.0-85125459139&amp;partnerID=40&amp;md5=9cddb2d53222f8b69ff2970a25be8800</t>
  </si>
  <si>
    <t>DEPARTMENT OF SURVEYING, LEE KONG CHIAN FACULTY OF ENGINEERING AND SCIENCE, UNIVERSITI OF TUNKU ABDUL RAHMAN, KAJANG, MALAYSIA</t>
  </si>
  <si>
    <t>DEPARTMENT OF SURVEYING, LEE KONG CHIAN FACULTY OF ENGINEERING AND SCIENCE, UNIVERSITI OF TUNKU ABDUL RAHMAN, KAJANG, MALAYSIA;DEPARTMENT OF SURVEYING, LEE KONG CHIAN FACULTY OF ENGINEERING AND SCIENCE, UNIVERSITI OF TUNKU ABDUL RAHMAN, KAJANG, MALAYSIA;DEPARTMENT OF SURVEYING, LEE KONG CHIAN FACULTY OF ENGINEERING AND SCIENCE, UNIVERSITI OF TUNKU ABDUL RAHMAN, KAJANG, MALAYSIA</t>
  </si>
  <si>
    <t>AGILE PROJECT MANAGEMENT IS WIDELY ADOPTED IN RECENT YEARS TO COUNTER THE DANGERS OF TRADITIONAL, FRONT-END PLANNING METHODS WHICH OFTEN LEAD TO DOWNSTREAM DEVELOPMENT PATHOLOGIES. HOWEVER, LITTLE RESEARCH HAS BEEN CONDUCTED WITH REGARDS TO THE APPROPRIATENESS OF THE AGILE PROJECT MANAGEMENT APPLICATION IN THE MALAYSIAN CONSTRUCTION INDUSTRY. THEREFORE, THE AIM OF THIS PRELIMINARY STUDY IS TO EXPLORE THE FEASIBILITY IN APPLYING AGILE PROJECT MANAGEMENT BY THE CONSTRUCTION PRACTITIONERS. ONLINE QUESTIONNAIRE SURVEYS DISTRIBUTED AND WERE DEVELOPED BASED ON LITERATURES REVIEW UNDERTAKEN TO FACILITATE THE DATA COLLECTION AND ANALYSIS OF THIS STUDY. BASED ON THE TOTAL 152 RETURNED RESPONSES RECEIVED, FOUR HYPOTHESIS TESTS WERE CONDUCTED. THE STUDY HAS HYPOTHESIZED FOUR VALUES, 70 PRACTICES, 15 KNOWLEDGE AREAS AND 16 BENEFITS OF AGILE PROJECT MANAGEMENT BY USING MEDIAN TEST. THE RESULT INDICATED THAT ALL THE RESPONDENTS ARE INCLINED TOWARDS THE AGILE VALUES OF PROJECT MANAGEMENT AND ALL THE CURRENT PROJECT MANAGEMENT PRACTICES ARE INDEED EXPECTED IN THE AGILE PROJECT MANAGEMENT. THE RESPONDENTS ALSO RESPONDED POSITIVELY ON AGILE PRACTICES WHICH CAN BE APPLIED TO ALL THE 15 KNOWLEDGE AREAS AND THE 16 BENEFITS OF AGILE PROJECT MANAGEMENT. THE QUESTIONNAIRE SURVEY ALSO FOUND STATISTICALLY SIGNIFICANT RESULT ON THE GROUP WHO HAS YET TO DECIDE ON APPLICABILITY OF AGILE PROJECT MANAGEMENT IN CONSTRUCTION PROJECT, TENDS TO BE MORE CONSISTENT ON THEIR PERCEPTION RATHER THAN THOSE WHO AFFIRMED THE APPLICABILITY. THIS RESEARCH CONCLUDED THAT THERE ARE POSITIVE RESPONDS TO THE AGILE APPROACH OF PROJECT MANAGEMENT AND MOST OF THE PROJECT MANAGEMENT PRACTICES ARE ALIGN WITH THE AGILE PROJECT MANAGEMENT. © 2022, CONSTRUCTION RESEARCH INSTITUTE OF MALAYSIA. ALL RIGHTS RESERVED.</t>
  </si>
  <si>
    <t>AGILE; CONSTRUCTION INDUSTRY (); PROJECT MANAGEMENT</t>
  </si>
  <si>
    <t>(2021) AGILE PRINCIPLES, , HTTPS://AIRFOCUS.COM/GLOSSARY/WHAT-ARE-AGILE-PRINCIPLES/, RETRIEVED FROM: (ACCESSED: 26TH FEBRUARY 2021); ALEXANDER, M., (2018) AGILE PROJECT MANAGEMENT: 12 KEY PRINCIPLES, 4 BIG HURDLES, , HTTPS://WWW.CIO.COM/ARTICLE/3156998/AGILE-PROJECT-MANAGEMENT-A-BEGINNERS-GUIDE.HTML, RETRIEVED FROM: (ACCESSED: 26TH FEBRUARY 2021); (2016) THE AGILE PROJECT MANAGEMENT: BEST PRACTICES AND METHODOLOGIES, , HTTPS://WWW.ALTEXSOFT.COM/WHITEPAPERS/AGILE-PROJECT-MANAGEMENT-BEST-PRACTICES-AND-METHODOLOGIES/, CARLSBAD, CA: ALTEXSOFT. RETRIEVED FROM: (ACCESSED: 26TH FEBRUARY 2021); BARBOSA, F., WOETZEL, J., MISCHKE, J., JOÃO RIBEIRINHO, M., SRIDHAR, M., PARSONS, M., BERTRAM, N., BROWN, S., (2017) REINVENTING CONSTRUCTION: A ROUTE TO HIGHER PRODUCTIVITY, , MCKINSEY &amp; COMPANY; BECK, K., BEEDLE, M., VAN BENNEKUM, A., COCKBURN, A., CUNNINGHAM, W., FOWLER, M., GRENNING, J., THOMAS, D., (2001) MANIFESTO FOR AGILE SOFTWARE DEVELOPMENT, , HTTP://AGILEMANIFESTO.ORG/, RETRIEVED FROM (ACCESSED: 26TH FEBRUARY 2021); BERG, R.G.V.D., (2020) SPSS MEDIAN TEST FOR 2 INDEPENDENT MEDIANS, , HTTPS://WWW.SPSS-TUTORIALS.COM/SPSS-MEDIAN-TEST-FOR-2-INDEPENDENT-MEDIANS-SIMPLE-EXAMPLE/#:~:TEXT=THE%20MEDIAN%20TEST%20FOR%20INDEPENDENT,1%20VARIABLE%20AT%20A%20TIME, RETRIEVED FROM: (ACCESSED: 26TH FEBRUARY 2021); CHANGALI, S., MOHAMMAD, A., VAN NIEUWLAND, M., (2015) THE CONSTRUCTION PRODUCTIVITY IMPERATIVE, , MCKINSEY &amp; COMPANY; (2020) THE 14TH ANNUAL STATE OF AGILE™ REPORT, , HTTPS://STATEOFAGILE.COM/#, RETRIEVED FROM: (ACCESSED: 26TH FEBRUARY 2021); DYBÅ, T., DINGSØYR, T., EMPIRICAL STUDIES OF AGILE SOFTWARE DEVELOPMENT: A SYSTEMATIC REVIEW (2008) INFORMATION AND SOFTWARE TECHNOLOGY, 50 (9), PP. 833-859; EBY, K., (2016) COMPREHENSIVE GUIDE TO THE AGILE MANIFESTO, , HTTPS://WWW.SMARTSHEET.COM/COMPREHENSIVE-GUIDE-VALUES-PRINCIPLES-AGILE-MANIFESTO, RETRIEVED FROM; FRYREAR, A., (2020) WHAT’S A GOOD SURVEY RESPONSE RATE?, , HTTPS://WWW.SURVEYGIZMO.COM/RESOURCES/BLOG/SURVEY-RESPONSE-RATES/, RETRIEVED FROM: (ACCESSED: 26TH FEBRUARY 2021); GLEN, S., (2021) MOOD’S MEDIAN TEST: DEFINITION, RUN THE TEST AND INTERPRET RESULTS, , HTTPS://WWW.STATISTICSHOWTO.COM/MOODS-MEDIAN-TEST/, RETRIEVED FROM: (ACCESSED: 26TH FEBRUARY 2021); HILL, R., WHAT SAMPLE SIZE IS “ENOUGH” IN INTERNET SURVEY RESEARCH (1998) INTERPERSONAL COMPUTING AND TECHNOLOGY: AN ELECTRONIC JOURNAL FOR THE 21ST CENTURY, 6 (3-4), PP. 1-12; KAMARUDIN, K. S., NAKANISHI, H., LEAN CONSTRUCTION MANAGEMENT: A TOYOTA WAY FOR ORGANIZATIONAL LEARNING AND PARTICIPATION (2017) MALAYSIAN CONSTRUCTION RESEARCH JOURNAL, 1 (1), PP. 40-52; (2020) ENHANCING AGILITY IN THE CONSTRUCTION INDUSTRY, , HTTPS://KANBANIZE.COM/AGILE/INDUSTRIES/AGILE-CONSTRUCTION, KANBANIZE. RETRIEVED FROM (ACCESSED: 26TH FEBRUARY 2021); KEITA, B., (2020) 12 PRINCIPLES OF AGILE MANIFESTO, , HTTPS://WWW.INVENSISLEARNING.COM/BLOG/PRINCIPLES-OF-AGILE-MANIFESTO/#%E2%80%9COUR_HIGHEST_PRIORITY_IS_TO_SATISFY_THE_CUSTOMER_THROUGH_EARLY_AND_CONTINUOUS_DELIVERY_OF_VALUABLE_SOFTWARE_%E2%80%9D, RETRIEVED FROM: (ACCESSED: 26TH FEBRUARY 2021); (2020) FRIEDMAN TEST IN SPSS STATISTICS, , HTTPS://STATISTICS.LAERD.COM/SPSS-TUTORIALS/FRIEDMAN-TEST-USING-SPSS-STATISTICS.PHP, RETRIEVED FROM; LAYTON, M. C., OSTERMILLER, S. J., (2017) AGILE PROJECT MANAGEMENT FOR DUMMIES, , JOHN WILEY &amp; SONS; LAYTON, M.C., (2020) APPLYING AGILE MANAGEMENT VALUE 1: INDIVIDUALS AND INTERACTIONS OVER PROCESSES AND TOOLS, , HTTPS://WWW.DUMMIES.COM/CAREERS/PROJECT-MANAGEMENT/APPLYING-AGILE-MANAGEMENT-VALUE-1-INDIVIDUALS-AND-INTERACTIONS-OVER-PROCESSES-AND-TOOLS/, RETRIEVED FROM: (ACCESSED: 26TH FEBRUARY 2021); LAYTON, M.C., (2020) APPLYING AGILE MANAGEMENT VALUE 2: WORKING SOFTWARE OVER COMPREHENSIVE DOCUMENTATION, , HTTPS://WWW.DUMMIES.COM/CAREERS/PROJECT-MANAGEMENT/APPLYING-AGILE-MANAGEMENT-VALUE-2-WORKING-SOFTWARE-OVER-COMPREHENSIVE-DOCUMENTATION/, RETRIEVED FROM: (ACCESSED: 26TH FEBRUARY 2021); LAYTON, M.C., (2020) APPLYING AGILE MANAGEMENT VALUE 3: CUSTOMER COLLABORATION OVER CONTRACT NEGOTIATION, , HTTPS://WWW.DUMMIES.COM/CAREERS/PROJECT-MANAGEMENT/APPLYING-AGILE-MANAGEMENT-VALUE-3-CUSTOMER-COLLABORATION-OVER-CONTRACT-NEGOTIATION/, RETRIEVED FROM: (ACCESSED: 26TH FEBRUARY 2021); LAYTON, M.C., (2020) APPLYING AGILE MANAGEMENT VALUES 4: RESOMDING TO CHANGE OVER FOLLOWING A PLAN, , HTTPS://WWW.DUMMIES.COM/CAREERS/PROJECT-MANAGEMENT/APPLYING-AGILE-MANAGEMENT-VALUE-4-RESPONDING-TO-CHANGE-OVER-FOLLOWING-A-PLAN/, RETRIEVED FROM: (ACCESSED: 26TH FEBRUARY 2021); MCLEOD, S., (2019) WHAT DOES A BOXPLOT TELL YOU?, , HTTPS://WWW.SIMPLYPSYCHOLOGY.ORG/BOXPLOTS.HTML#, (ACCESSED: 26TH FEBRUARY 2021); (2020) PERFORMING NORMALITY IN PASW (SPSS), , HTTP://WWW.MATHS-STATISTICS-TUTOR.COM/NORMALITY_TEST_PASW_SPSS.PHP, RETRIEVED FROM: (ACCESSED: 26TH FEBRUARY 2021); NAKANISHI, H., KOMAI, S., MAN-HOUR ESTIMATION FOR IT SYSTEM DEVELOPMENT BY AGILE METHOD (2017) MALAYSIAN CONSTRUCTION RESEARCH JOURNAL, 1 (1), PP. 15-22; OWEN, R.L., KOSKELA, L., AGILE CONSTRUCTION PROJECT MANAGEMENT (2006) 6TH INTERNATIONAL POSTGRADUATE RESEARCH CONFERENCE IN THE BUILT AND HUMAN ENVIRONMENT, 6 (7); (2016) CONSTRUCTION EXTENSION TO THE PMBOK® GUIDE, , NEWTOWN SQUARE, PA: PROJECT MANAGEMENT INSTITUTE; (2017) A GUIDE TO THE PROJECT MANAGEMENT BODY OF KNOWLEDGE (PMBOK® GUIDE) – SIXTH EDITION, , NEWTOWN SQUARE, PA: PROJECT MANAGEMENT INSTITUTE; (2017) AGILE PRACTICES, , HTTPS://WWW.PMI.ORG/LEARNING/FEATURED-TOPICS/AGILE, RETRIEVED FROM: (ACCESSED: 26TH FEBRUARY 2021); (2021) AGILE VALUES, , HTTPS://WWW.PRODUCTPLAN.COM/GLOSSARY/AGILE-VALUES/, RETRIEVED FROM: (ACCESSED: 26TH FEBRUARY 2021); (2021) AGILE PRINCIPLES, , HTTPS://WWW.PRODUCTPLAN.COM/GLOSSARY/AGILE-PRINCIPLES/, RETRIEVED FROM: (ACCESSED: 26TH FEBRUARY 2021); RIGBY, D. K., SUTHERLAND, J., TAKEUCHI, H., EMBRACING AGILE (2016) HARVARD BUSINESS REVIEW, 94 (5), PP. 40-50. , HTTPS://HBR.ORG/2016/05/EMBRACING-AGILE, RETRIEVED FROM (ACCESSED: 26TH FEBRUARY 2021); (2017) A GUIDE TO THE SCRUM BODY OF KNOWLEDGE (SBOK™ GUIDE) – THIRD EDITION, , AVONDALE, ARIZONA: VMEDU, INC; SERRANDOR, P., PINTO, J.K., DOES AGILE WORK? – A QUANTITATIVE ANALYSIS OF AGILE ROJECT SUCCESS (2015) INTERNATIONAL JOURNAL OF PROJECT MANAGEMENT, 33 (5), PP. 1040-1051; SUBEDI, R.K., (2016) MEDIAN TETS BETWEEN 2 OR MORE INDEPENDENT GROUPS IN SPSS, , HTTPS://WWW.LEARNINGSPSS.COM/2016/09/MEDIAN-TEST-BETWEEN-2-OR-MORE.HTML, RETRIEVED FROM: (ACCESSED: 26TH FEBRUARY 2021); TAN, Y. T., TAIB, M., THE AWARENESS OF BUILDING INFORMATION MODELING IN MALAYSIA CONSTRUCTION INDUSTRY FROM CONTRACTOR PERSPECTIVE (2018) MALAYSIAN CONSTRUCTION RESEARCH JOURNAL, 3 (1), PP. 75-81; TAVAKOL, M., DENNICK, R., MAKING SENSE OF CRONBACH'S ALPHA (2011) INTERNATIONAL JOURNAL OF MEDICAL EDUCATION, 2, P. 53; WAGENAAR, G., OVERBEEK, S., LUCASSEN, G., BRINKKEMPER, S., SCHNEIDER, K., WORKING SOFTWARE OVER COMPREHENSIVE DOCUMENTATION–RATIONALES OF AGILE TEAMS FOR ARTEFACTS USAGE (2018) JOURNAL OF SOFTWARE ENGINEERING RESEARCH AND DEVELOPMENT, 6 (1), PP. 1-23; (2021) WHAT IS PMBOK IN PROJECT MANAGEMENT?, , HTTPS://WWW.WRIKE.COM/PROJECT-MANAGEMENT-GUIDE/FAQ/WHAT-IS-PMBOK-IN-PROJECT-MANAGEMENT/, RETRIEVED FROM: (ACCESSED: 26TH FEBRUARY 2021)</t>
  </si>
  <si>
    <t>CONSTRUCTION RESEARCH INSTITUTE OF MALAYSIA</t>
  </si>
  <si>
    <t>19853807</t>
  </si>
  <si>
    <t>MALAYS. CONSTR. RES. J.</t>
  </si>
  <si>
    <t>2-S2.0-85125459139</t>
  </si>
  <si>
    <t>MALAYS CONSTR RES J</t>
  </si>
  <si>
    <t>TUNG YH, 2022, MALAYS CONSTR RES J</t>
  </si>
  <si>
    <t>FITZSIMMONS JP;LU R;HONG Y;BRILAKIS I</t>
  </si>
  <si>
    <t>57409982600;57194640091;57191866284;8837673400;</t>
  </si>
  <si>
    <t>CONSTRUCTION SCHEDULE RISK ANALYSIS - A HYBRID MACHINE LEARNING APPROACH</t>
  </si>
  <si>
    <t>JOURNAL OF INFORMATION TECHNOLOGY IN CONSTRUCTION</t>
  </si>
  <si>
    <t>27</t>
  </si>
  <si>
    <t>70</t>
  </si>
  <si>
    <t>93</t>
  </si>
  <si>
    <t>10.36680/j.itcon.2022.004</t>
  </si>
  <si>
    <t>https://www.scopus.com/inward/record.uri?eid=2-s2.0-85122754719&amp;doi=10.36680%2fj.itcon.2022.004&amp;partnerID=40&amp;md5=f20c2b711d9bd19d407999d0bdeeb3f7</t>
  </si>
  <si>
    <t>PLANNING AND PROJECT CONTROLS, LAING O'ROURKE, UNITED KINGDOM; DARWIN COLLEGE, UNIVERSITY OF CAMBRIDGE, UNITED KINGDOM; DEPARTMENT OF ENGINEERING, UNIVERSITY OF CAMBRIDGE, UNITED KINGDOM</t>
  </si>
  <si>
    <t>PLANNING AND PROJECT CONTROLS, LAING O'ROURKE, UNITED KINGDOM;DARWIN COLLEGE, UNIVERSITY OF CAMBRIDGE, UNITED KINGDOM;DEPARTMENT OF ENGINEERING, UNIVERSITY OF CAMBRIDGE, UNITED KINGDOM;DEPARTMENT OF ENGINEERING, UNIVERSITY OF CAMBRIDGE, UNITED KINGDOM</t>
  </si>
  <si>
    <t>THE UK COMMISSIONS ABOUT £100 BILLION IN INFRASTRUCTURE CONSTRUCTION WORKS EVERY YEAR. MORE THAN 50% OF THEM FINISH LATER THAN PLANNED, CAUSING DAMAGE TO THE INTERESTS OF STAKEHOLDERS. THE ESTIMATION OF TIME-RISK ON CONSTRUCTION PROJECTS IS CURRENTLY DONE SUBJECTIVELY, LARGELY BY EXPERIENCE DESPITE THERE ARE MANY EXISTING TECHNIQUES AVAILABLE TO ANALYSE RISK ON THE CONSTRUCTION SCHEDULES. UNLIKE CONVENTIONAL METHODS THAT TEND TO DEPEND ON THE ACCURATE ESTIMATION OF RISK BOUNDARIES FOR EACH TASK, THIS RESEARCH AIMS TO PROPOSES A HYBRID METHOD TO ASSIST PLANNERS IN UNDERTAKING RISK ANALYSIS USING BASELINE SCHEDULES WITH IMPROVED ACCURACY. THE PROPOSED METHOD IS ENDOWED WITH MACHINE INTELLIGENCE AND IS TRAINED USING A DATABASE OF 293,263 TASKS FROM A DIVERSE SAMPLE OF 302 COMPLETED INFRASTRUCTURE CONSTRUCTION PROJECTS IN THE UK. IT COMBINES A GAUSSIAN MIXTURE MODELLING-BASED EMPIRICAL BAYESIAN NETWORK AND A SUPPORT VECTOR MACHINE FOLLOWED BY PERFORMING A MONTE CARLO RISK SIMULATION. THE FORMER IS USED TO INVESTIGATE THE UNCERTAINTY, CORRELATED RISK FACTORS, AND PREDICT TASK DURATION DEVIATIONS WHILE THE LATTER IS USED TO RETURN A TIME-RISK SIMULATED PREDICTION. THIS STUDY RANDOMLY SELECTED 10 PROJECTS AS CASE STUDIES FOLLOWED BY COMPARING THEIR RESULTS OF THE PROPOSED HYBRID METHOD WITH MONTE CARLO SIMULATION. RESULTS INDICATED 54.4% MORE ACCURATE PREDICTION ON PROJECT DELAYS. © 2022 THE AUTHOR(S). THIS IS AN OPEN ACCESS ARTICLE DISTRIBUTED UNDER THE TERMS OF THE CREATIVE COMMONS ATTRIBUTION 4.0 INTERNATIONAL (HTTPS://CREATIVECOMMONS.ORG/LICENSES/BY/4.0/), WHICH PERMITS UNRESTRICTED USE, DISTRIBUTION, AND REPRODUCTION IN ANY MEDIUM, PROVIDED THE ORIGINAL WORK IS PROPERLY CITED.</t>
  </si>
  <si>
    <t>CONSTRUCTION SCHEDULING; MACHINE LEARNING; RISK ANALYSIS</t>
  </si>
  <si>
    <t>BAYESIAN NETWORKS; FORECASTING; INTELLIGENT SYSTEMS; MONTE CARLO METHODS; RISK ASSESSMENT; RISK PERCEPTION; SUPPORT VECTOR MACHINES; ACCURATE ESTIMATION; CONSTRUCTION PROJECTS; CONSTRUCTION SCHEDULES; CONSTRUCTION SCHEDULING; CONSTRUCTION WORKS; CONVENTIONAL METHODS; HYBRID MACHINE LEARNING; HYBRID METHOD; INFRASTRUCTURE CONSTRUCTION; MACHINE LEARNING APPROACHES; RISK ANALYSIS</t>
  </si>
  <si>
    <t>THIS RESEARCH WORK IS SUPPORTED BY LAING O’ROURKE AND CAMBRIDGE CONSTRUCTION ENGINEERING MASTER (CEM) PROGRAMME. THE SCHEDULE DATA AND PLANNER’S SURVEY DATA WERE COLLECTED WITHIN LAING O’ROURKE AND PLAN AHEAD PROJECT MANAGEMENT GROUP. THE AUTHORS WOULD LIKE TO THANK THEM FOR THEIR HUGE SUPPORTS. ANY OPINIONS, FINDINGS, AND CONCLUSIONS OR RECOMMENDATIONS EXPRESSED IN THIS RESEARCH ARE THOSE IF THE AUTHORS’ AND DO NOT NECESSARILY REFLECT THE VIEWS OF LAING O’ROURKE, CEM PROGRAMME, OR PLAN AHEAD PROJECT MANAGEMENT GROUP.</t>
  </si>
  <si>
    <t>AKINTOYE, A., ANALYSIS OF FACTORS INFLUENCING PROJECT COST ESTIMATING PRACTICE (2000) CONSTRUCTION MANAGEMENT AND ECONOMICS, 18 (1), PP. 77-89. , HTTPS://DOI.ORG/10.1080/014461900370979; AKRED, J., SAMANI, A., YOUR DATA IS WORTH MORE THAN YOU THINK (2018) MIT SLOAN MANAGEMENT REVIEW, , HTTPS://SLOANREVIEW.MIT.EDU/ARTICLE/YOUR-DATA-IS-WORTH-MORE-THAN-YOU-THINK/; ASSAF, S. A., AL-HEJJI, S., CAUSES OF DELAY IN LARGE CONSTRUCTION PROJECTS (2006) INTERNATIONAL JOURNAL OF PROJECT MANAGEMENT, 24 (4), PP. 349-357. , HTTPS://DOI.ORG/10.1016/J.IJPROMAN.2005.11.010; ATTAL, A., (2010) DEVELOPMENT OF NEURAL NETWORK MODELS FOR PREDICTION OF HIGHWAY CONSTRUCTION COST AND PROJECT DURATION OHIO UNIVERSITY, , HTTPS://DOI.ORG/10.1016/J.ADVWATRES.2005.10.001, MS THESIS (ISSUE AUGUST); BAKER, B. N., MURPHY, D. C., FISHER, D., FACTORS AFFECTING PROJECT SUCCESS (2008) PROJECT MANAGEMENT HANDBOOK, PP. 902-919. , HTTPS://DOI.ORG/10.1002/9780470172353.CH35; BARTLETT, J., (2004) PROJECT RISK ANALYSIS AND MANAGEMENT GUIDE, , HIGH WYCOMBE: ASSOCIATION FOR PROJECT MANAGEMENT; BAYARRI, M. J., BERGER, J. O., THE INTERPLAY OF BAYESIAN AND FREQUENTIST ANALYSIS (2004) STATISTICAL SCIENCE, 19 (1), PP. 58-80. , HTTPS://DOI.ORG/10.1214/088342304000000116; BISHOP, C., (2006) PATTERN RECOGNITION AND MACHINE LEARNING, , SPRINGER-VERLAG NEW YORK; BLEI, D., NG, A. Y., JORDAN, M. I., (2000) CROSSREF LISTING OF DELETED DOIS, 1, PP. 993-1022. , HTTPS://DOI.ORG/10.1162/JMLR.2003.3.4-5.993; BRAGADIN, M. A., KÄHKÖNEN, K., SAFETY, SPACE AND STRUCTURE QUALITY REQUIREMENTS IN CONSTRUCTION SCHEDULING (2015) PROCEDIA ECONOMICS AND FINANCE, 21 (15), PP. 407-414. , HTTPS://DOI.ORG/10.1016/S2212-5671(15)00193-8; CHAN, A. P. C., SCOTT, D., CHAN, A. P. L., FACTORS AFFECTING THE SUCCESS OF A CONSTRUCTION PROJECT (2004) JOURNAL OF CONSTRUCTION ENGINEERING AND MANAGEMENT, 130 (1), PP. 153-155; CHO, C. S., GIBSON, G. E., BUILDING PROJECT SCOPE DEFINITION USING PROJECT DEFINITION RATING INDEX (2001) JOURNAL OF ARCHITECTURAL ENGINEERING, , HTTPS://DOI.ORG/10.1061/(ASCE)1076-0431(2001)7:4(115); (2009) MANAGING THE RISK OF DELAYED COMPLETION IN THE 21ST CENTURY, , JANUARY; CROWTHER, P. S., COX, R. J., A METHOD FOR OPTIMAL DIVISION OF DATA SETS FOR USE IN NEURAL NETWORKS (2005) KNOWLEDGE-BASED INTELLIGENT INFORMATION AND ENGINEERING SYSTEMS, PP. 1-7. , R. KHOSLA, R. J. HOWLETT, &amp; L. C. JAIN (EDS), SPRINGER BERLIN HEIDELBERG; DAS, R., ZAHEER, M., DYER, C., GAUSSIAN LDA FOR TOPIC MODELS WITH WORD EMBEDDINGS (2015) PROCEEDINGS OF THE 53RD ANNUAL MEETING OF THE ASSOCIATION FOR COMPUTATIONAL LINGUISTICS AND THE 7TH INTERNATIONAL JOINT CONFERENCE ON NATURAL LANGUAGE PROCESSING (VOLUME 1: LONG PAPERS), PP. 795-804; (2019) ACUMEN FUSE: PROJECT DIAGNOSTICS; DEY, P., TABUCANON, M. T., OGUNLANA, S. O., PLANNING FOR PROJECT CONTROL THROUGH RISK ANALYSIS: A PETROLEUM PIPELINE-LAYING PROJECT (1994) INTERNATIONAL JOURNAL OF PROJECT MANAGEMENT, 12 (1), PP. 23-33. , HTTPS://DOI.ORG/10.1016/0263-7863(94)90006-X; DIKMEN, I., BIRGONUL, M. T., AN ANALYTIC HIERARCHY PROCESS BASED MODEL FOR RISK AND OPPORTUNITY ASSESSMENT OF INTERNATIONAL CONSTRUCTION PROJECTS (2006) CANADIAN JOURNAL OF CIVIL ENGINEERING, 33 (1), PP. 58-68. , HTTPS://DOI.ORG/10.1139/L05-087; (2019) DESIGN MANUAL FOR ROADS AND BRIDGES (DMRB), , STANDARDSFORHIGHWAYS.CO.UK; DRURY, T., HUNT, T., PEACE, S., PETERS, R., PICKAVANCE, K., TYERMAN, D., MANAGING THE RISK OF DELAYED COMPLETION IN THE 21ST CENTURY (2018) IARJSET, , HTTPS://DOI.ORG/10.17148/IARJSET.2016.3420; ELMAGHRABY, S. E., ON CRITICALITY AND SENSITIVITY IN ACTIVITY NETWORKS (2000) EUROPEAN JOURNAL OF OPERATIONAL RESEARCH, 127 (2), PP. 220-238. , HTTPS://DOI.ORG/10.1016/S0377-2217(99)00483-X; ELZOMOR, M., BURKE, R., PARRISH, K., GIBSON, G. E., FRONT-END PLANNING FOR LARGE AND SMALL INFRASTRUCTURE PROJECTS: COMPARISON OF PROJECT DEFINITION RATING INDEX TOOLS (2018) JOURNAL OF MANAGEMENT IN ENGINEERING, 34 (4), P. 04018022. , HTTPS://DOI.ORG/10.1061/(ASCE)ME.1943-5479.0000611; FINEMAN, M., (2010) IMPROVED RISK ANALYSIS FOR LARGE PROJECTS: BAYESIAN NETWORKS APPROACH; FLYVBJERG, B., CURBING OPTIMISM BIAS AND STRATEGIC MISREPRESENTATION IN PLANNING: REFERENCE CLASS FORECASTING IN PRACTICE (2008) EUROPEAN PLANNING STUDIES, 16 (1), PP. 3-21. , HTTPS://DOI.ORG/10.1080/09654310701747936; FORTIN, J., ZIELIŃSKI, P., DUBOIS, D., FARGIER, H., CRITICALITY ANALYSIS OF ACTIVITY NETWORKS UNDER INTERVAL UNCERTAINTY (2010) JOURNAL OF SCHEDULING, 13 (6), PP. 609-627. , HTTPS://DOI.ORG/10.1007/S10951-010-0163-3; GIBSON, G. E., GEBKEN, R. J., DESIGN QUALITY IN PRE-PROJECT PLANNING: APPLICATIONS OF THE PROJECT DEFINITION RATING INDEX (2003) BUILDING RESEARCH AND INFORMATION, , HTTPS://DOI.ORG/10.1080/0961321032000087990; GŁADYSZ, B., SKORUPKA, D., KUCHTA, D., DUCHACZEK, A., PROJECT RISK TIME MANAGEMENT - A PROPOSED MODEL AND A CASE STUDY IN THE CONSTRUCTION INDUSTRY (2015) PROCEDIA COMPUTER SCIENCE, 64, PP. 24-31. , HTTPS://DOI.ORG/10.1016/J.PROCS.2015.08.459; (2015) UK INDUSTRY PERFORMANCE REPORT, , HTTPS://DOI.ORG/10.3987/CONTENTS-13-8802, 32; GONDIA, A., SIAM, A., EL-DAKHAKHNI, W., NASSAR, A. H., MACHINE LEARNING ALGORITHMS FOR CONSTRUCTION PROJECTS DELAY RISK PREDICTION (2020) JOURNAL OF CONSTRUCTION ENGINEERING AND MANAGEMENT, 146 (1), P. 04019085. , HTTPS://DOI.ORG/10.1061/(ASCE)CO.1943-7862.0001736; GOODFELLOW, I., BENGIO, Y., COURVILLE, A., BENGIO, Y., (2016) DEEP LEARNING, 1. , MIT PRESS CAMBRIDGE; GRIFFITH, A. F., SCHEDULING PRACTICES AND PROJECT SUCCESS (2006) COST ENGINEERING (MORGANTOWN, WEST VIRGINIA), 48 (9), PP. 24-30; GUO, H., WANG, L., LIU, H., ANALYSIS AND APPLICATION OF STEEL HARDEN ABILITY FORECASTING MODEL BASED ON SUPPORT VECTOR MACHINE (2006) 2006 6TH WORLD CONGRESS ON INTELLIGENT CONTROL AND AUTOMATION, 2, PP. 7738-7741. , HTTPS://DOI.ORG/10.1109/WCICA.2006.1713474; HABASH, N., RAMBOW, O., ROTH, R., MADA+ TOKAN: A TOOLKIT FOR ARABIC TOKENIZATION, DIACRITIZATION, MORPHOLOGICAL DISAMBIGUATION, POS TAGGING, STEMMING AND LEMMATIZATION (2009) PROCEEDINGS OF THE 2ND INTERNATIONAL CONFERENCE ON ARABIC LANGUAGE RESOURCES AND TOOLS (MEDAR), 41, P. 62. , CAIRO, EGYPT; HAN, S. H., KIM, D. Y., KIM, H., JANG, W.-S., A WEB-BASED INTEGRATED SYSTEM FOR INTERNATIONAL PROJECT RISK MANAGEMENT (2008) AUTOMATION IN CONSTRUCTION, 17 (3), PP. 342-356. , HTTPS://DOI.ORG/HTTPS://DOI.ORG/10.1016/J.AUTCON.2007.05.012; (2014) NATIONAL INFRASTRUCTURE PLAN 2014, , HTTPS://DOI.ORG/08-04-2016, OCTOBER (ISSUE DECEMBER); HOLA, B., SCHABOWICZ, K., ESTIMATION OF EARTHWORKS EXECUTION TIME COST BY MEANS OF ARTIFICIAL NEURAL NETWORKS (2010) AUTOMATION IN CONSTRUCTION, 19 (5), PP. 570-579. , HTTPS://DOI.ORG/10.1016/J.AUTCON.2010.02.004; HONEK, K., AZAR, E., MENASSA, C. C., RECESSION EFFECTS IN UNITED STATES PUBLIC SECTOR CONSTRUCTION CONTRACTING: FOCUS ON THE AMERICAN RECOVERY AND REINVESTMENT ACT OF 2009 (2012) JOURNAL OF MANAGEMENT IN ENGINEERING, 28 (4), PP. 354-361. , HTTPS://DOI.ORG/10.1061/(ASCE)ME.1943-5479.0000075; HUANG, H.-T., TSERNG, H.-P., A STUDY OF INTEGRATING SUPPORT-VECTOR-MACHINE (SVM) MODEL AND MARKET-BASED MODEL IN PREDICTING TAIWAN CONSTRUCTION CONTRACTOR DEFAULT (2018) KSCE JOURNAL OF CIVIL ENGINEERING, 22 (12), PP. 4750-4759. , HTTPS://DOI.ORG/10.1007/S12205-017-2129-X; (2019) INEIGHT - BASIS PROJECT MANAGEMENT AND CON STRUCTION SCHEDULING, , INEIGHT.COM; (2016) NATIONAL INFRASTRUCTURE DELIVERY PLAN 2016-2021; JAMES, G., WITTEN, D., HASTIE, T., TIBSHIRANI, R., (2013) AN INTRODUCTION TO STATISCAL LEARNING WITH APPLICATIONS IN R, , HTTPS://DOI.ORG/10.1016/J.PEVA.2007.06.006, SPRINGER; JOACHIMS, T., MAKING LARGE-SCALE SVM LEARNING PRACTICAL (1999) ADVANCES IN KERNEL METHODS - SUPPORT VECTOR LEARNING; JUN-YAN, L., SCHEDULE UNCERTAINTY CONTROL: A LITERATURE REVIEW (2012) PHYSICS PROCEDIA, 33, PP. 1842-1848. , HTTPS://DOI.ORG/10.1016/J.PHPRO.2012.05.293; KAMING, P. F., OLOMOLAIYE, P. O., HOLT, G. D., HARRIS, F. C., FACTORS INFLUENCING CONSTRUCTION TIME AND COST OVERRUNS ON HIGH-RISE PROJECTS IN INDONESIA (1997) CONSTRUCTION MANAGEMENT AND ECONOMICS, 15 (1), PP. 83-94. , HTTPS://DOI.ORG/10.1080/014461997373132; KELLEY, J. E., CRITICAL-PATH PLANNING AND SCHEDULING: MATHEMATICAL BASIS (1961) OPERATIONS RESEARCH, 9 (3), PP. 296-320. , HTTPS://DOI.ORG/10.1287/OPRE.9.3.296; KHODAKARAMI, V., ABDI, A., PROJECT COST RISK ANALYSIS: A BAYESIAN NETWORKS APPROACH FOR MODELING DEPENDENCIES BETWEEN COST ITEMS (2014) INTERNATIONAL JOURNAL OF PROJECT MANAGEMENT, 32 (7), PP. 1233-1245. , HTTPS://DOI.ORG/10.1016/J.IJPROMAN.2014.01.001; KIRYTOPOULOS, K. A., LEOPOULOS, V. N., DIAMANTAS, V. K., PERT VS. MONTE CARLO SIMULATION ALONG WITH THE SUITABLE DISTRIBUTION EFFECT (2008) INTERNATIONAL JOURNAL OF PROJECT ORGANISATION AND MANAGEMENT, 1 (1), PP. 24-46; KOHAVI, R., JOHN, G. H., WRAPPERS FOR FEATURE SUBSET SELECTION (1997) ARTIFICIAL INTELLIGENCE, 97 (1), PP. 273-324. , HTTPS://DOI.ORG/HTTPS://DOI.ORG/10.1016/S0004-3702(97)00043-X; KOPPENJAN, J., VEENEMAN, W., VAN DER VOORT, H., TEN HEUVELHOF, E., LEIJTEN, M., COMPETING MANAGEMENT APPROACHES IN LARGE ENGINEERING PROJECTS: THE DUTCH RANDSTADRAIL PROJECT (2011) INTERNATIONAL JOURNAL OF PROJECT MANAGEMENT, 29 (6), PP. 740-750. , HTTPS://DOI.ORG/10.1016/J.IJPROMAN.2010.07.003; KOULINAS, G. K., XANTHOPOULOS, A. S., TSILIPIRAS, T. T., KOULOURIOTIS, D. E., SCHEDULE DELAY RISK ANALYSIS IN CONSTRUCTION PROJECTS WITH A SIMULATION-BASED EXPERT SYSTEM (2020) BUILDINGS, 10 (8), P. 134; LAM, K.-C., LAM, M. C.-K., WANG, D., EFFICACY OF USING SUPPORT VECTOR MACHINE IN A CONTRACTOR PREQUALIFICATION DECISION MODEL (2010) JOURNAL OF COMPUTING IN CIVIL ENGINEERING, 24 (3), PP. 273-280. , HTTPS://DOI.ORG/10.1061/(ASCE)CP.1943-5487.0000030; LUU, V. T., KIM, S. Y., TUAN, N. VAN, OGUNLANA, S. O., QUANTIFYING SCHEDULE RISK IN CONSTRUCTION PROJECTS USING BAYESIAN BELIEF NETWORKS (2009) INTERNATIONAL JOURNAL OF PROJECT MANAGEMENT, 27 (1), PP. 39-50. , HTTPS://DOI.ORG/10.1016/J.IJPROMAN.2008.03.003; MANNING, C., SURDEANU, M., BAUER, J., FINKEL, J., BETHARD, S., MCCLOSKY, D., THE STANFORD CORENLP NATURAL LANGUAGE PROCESSING TOOLKIT (2015) PROCEEDINGS OF 52ND ANNUAL MEETING OF THE ASSOCIATION FOR COMPUTATIONAL LINGUISTICS: SYSTEM DEMONSTRATIONS, PP. 55-60. , HTTPS://DOI.ORG/10.3115/V1/P14-5010; (2018) MET OFFICE - UK AND REGIONAL SERIES, , METOFFICE.GOV.UK; MIKOLOV, T., CHEN, K., CORRADO, G., DEAN, J., EFFICIENT ESTIMATION OF WORD REPRESENTATIONS IN VECTOR SPACE (2013) 1ST INTERNATIONAL CONFERENCE ON LEARNING REPRESENTATIONS, ICLR 2013 - WORKSHOP TRACK PROCEEDINGS, , HTTP://ARXIV.ORG/ABS/1301.3781; MOSELHI, O., GONG, D., EL-RAYES, K., ESTIMATING WEATHER IMPACT ON THE DURATION OF CONSTRUCTION ACTIVITIES (2011) CANADIAN JOURNAL OF CIVIL ENGINEERING, 24 (3), PP. 359-366. , HTTPS://DOI.ORG/10.1139/L96-122; MUBARAK, S. A., (2015) CONSTRUCTION PROJECT SCHEDULING AND CONTROL, , JOHN WILEY &amp; SONS; MULHOLLAND, B., CHRISTIAN, J., RISK ASSESSMENT IN CONSTRUCTION SCHEDULES (1999) JOURNAL OF CONSTRUCTION ENGINEERING AND MANAGEMENT, 125 (1), PP. 8-15. , HTTPS://DOI.ORG/10.1061/(ASCE)0733-9364(1999)125:1(8); NASIR, D., MCCABE, B., HARTONO, L., EVALUATING RISK IN CONSTRUCTION-SCHEDULE MODEL (ERIC-S): CONSTRUCTION SCHEDULE RISK MODEL (2003) JOURNAL OF CONSTRUCTION ENGINEERING AND MANAGEMENT, 129 (5), PP. 518-527. , HTTPS://DOI.ORG/10.1061/(ASCE)0733-9364(2003)129:5(518); NEAPOLITAN, R. E., (2004) LEARNING BAYESIAN NETWORKS, 38. , PEARSON PRENTICE HALL UPPER SADDLE RIVER, NJ; (2019) NPLAN - PREDICTING THE OUTCOMES OF CONSTRUCTION PROJECTS TO HELP YOU UNDERSTAND COMPLEXITY AND RISK, , NPLAN.IO; ÖKMEN, O., ÖZTAŞ, A., CONSTRUCTION PROJECT NETWORK EVALUATION WITH CORRELATED SCHEDULE RISK ANALYSIS MODEL (2008) JOURNAL OF CONSTRUCTION ENGINEERING AND MANAGEMENT, 134 (1), P. 49. , HTTPS://DOI.ORG/10.1061/(ASCE)0733-9364(2008)134:1(49); (2019) CONSTRUCTION OUTPUT IN GREAT BRITAIN: AUGUST 2019, , OFFICE FOR NATIONAL STATISTICS; ORTIZ-GONZÁLEZ, J. I., PELLICER, E., HOWELL, G., CONTINGENCY MANAGEMENT IN CONSTRUCTION PROJECTS: A SURVEY OF SPANISH CONTRACTORS (2014) 22ND ANNUAL CONFERENCE OF THE INTERNATIONAL GROUP FOR LEAN CONSTRUCTION: UNDERSTANDING AND IMPROVING PROJECT BASED PRODUCTION, IGLC 2014, PP. 195-206; (2017) GLOBAL INFRASTRUCTURE OUTLOOK; PENNINGTON, J., SOCHER, R., MANNING, C. D., GLOVE: GLOBAL VECTORS FOR WORD REPRESENTATION (2014) EMNLP 2014 - 2014 CONFERENCE ON EMPIRICAL METHODS IN NATURAL LANGUAGE PROCESSING, PROCEEDINGS OF THE CONFERENCE, PP. 1532-1543. , HTTPS://DOI.ORG/10.3115/V1/D14-1162; PEŠKO, I., MUČENSKI, V., ŠEŠLIJA, M., RADOVIĆ, N., VUJKOV, A., BIBIĆ, D., KRKLJEŠ, M., ESTIMATION OF COSTS AND DURATIONS OF CONSTRUCTION OF URBAN ROADS USING ANN AND SVM (2017) COMPLEXITY, 2017, PP. 1-13. , HTTPS://DOI.ORG/10.1155/2017/2450370; RANGARAJAN SRIDHAR, V. K., (2015) UNSUPERVISED TOPIC MODELING FOR SHORT TEXTS USING DISTRIBUTED REPRESENTATIONS OF WORDS, PP. 192-200. , HTTPS://DOI.ORG/10.3115/V1/W15-1526; SALLING, K. B., LELEUR, S., ACCOUNTING FOR THE INACCURACIES IN DEMAND FORECASTS AND CONSTRUCTION COST ESTIMATIONS IN TRANSPORT PROJECT EVALUATION (2015) TRANSPORT POLICY, 38, PP. 8-18. , HTTPS://DOI.ORG/10.1016/J.TRANPOL.2014.11.006; SHEN, L. Y., PROJECT RISK MANAGEMENT IN HONG KONG (1997) INTERNATIONAL JOURNAL OF PROJECT MANAGEMENT, 15 (2), PP. 101-105. , HTTP://WWW.SCIENCEDIRECT.COM/SCIENCE/ARTICLE/PII/S0263786396000452; STEVENS, K., KEGELMEYER, P., ANDRZEJEWSKI, D., BUTTLER, D., EXPLORING TOPIC COHERENCE OVER MANY MODELS AND MANY TOPICS (2012) EMNLP-CONLL 2012 - 2012 JOINT CONFERENCE ON EMPIRICAL METHODS IN NATURAL LANGUAGE PROCESSING AND COMPUTATIONAL NATURAL LANGUAGE LEARNING, PROCEEDINGS OF THE CONFERENCE, PP. 952-961; STEYN, J., (2018) QUANTITATIVE RISK ANALYSIS FOR PROJECTS, , HTTPS://WWW.OWNERTEAMCONSULT.COM/QUANTITATIVE-RISK-ANALYSIS-FOR-PROJECTS/; SU, Y., LUCKO, G., THOMPSON, R. C., EVALUATING PERFORMANCE OF CRITICAL CHAIN PROJECT MANAGEMENT TO MITIGATE DELAYS BASED ON DIFFERENT SCHEDULE NETWORK COMPLEXITIES (2016) 2016 WINTER SIMULATION CONFERENCE (WSC), PP. 3314-3324; SUPRAPTO, M., BAKKER, H. L. M., MOOI, H. G., HERTOGH, M. J. C. M., (2016) HOW DO CONTRACT TYPES AND INCENTIVES MATTER TO PROJECT PERFORMANCE?, , HTTPS://DOI.ORG/10.1016/J.IJPROMAN.2015.08.003; TOKDEMIR, O. B., EROL, H., DIKMEN, I., DELAY RISK ASSESSMENT OF REPETITIVE CONSTRUCTION PROJECTS USING LINE-OF-BALANCE SCHEDULING AND MONTE CARLO SIMULATION (2019) JOURNAL OF CONSTRUCTION ENGINEERING AND MANAGEMENT, 145 (2), P. 04018132. , HTTPS://DOI.ORG/10.1061/(ASCE)CO.1943-7862.0001595; TULKE, J., NOUR, M., BEUCKE, K., A DYNAMIC FRAMEWORK FOR CONSTRUCTION SCHEDULING BASED ON BIM USING IFC (2008) PROCEEDINGS OF THE 17TH IABSE CONGRESS, , CHICAGO, USA; VAPNIK, V. N., VAPNIK, V. N., THE VICINAL RISK MINIMIZATION PRINCIPLE AND THE SVMS (2000) THE NATURE OF STATISTICAL LEARNING THEORY, PP. 267-290. , HTTPS://DOI.ORG/10.1007/978-1-4757-3264-1_9, N. VAPNIK (ED), SPRINGER NEW YORK; VENKATESWARA, H., LADE, P., LIN, B., YE, J., PANCHANATHAN, S., EFFICIENT APPROXIMATE SOLUTIONS TO MUTUAL INFORMATION BASED GLOBAL FEATURE SELECTION (2016) PROCEEDINGS - IEEE INTERNATIONAL CONFERENCE ON DATA MINING, ICDM, , HTTPS://DOI.ORG/10.1109/ICDM.2015.140; VICK, S., BRILAKIS, I., ROAD DESIGN LAYER DETECTION IN POINT CLOUD DATA FOR CONSTRUCTION PROGRESS MONITORING (2018) JOURNAL OF COMPUTING IN CIVIL ENGINEERING, 32 (5). , HTTPS://DOI.ORG/10.1061/(ASCE)CP.19435487.0000772; WANG, W.-C. C., DEMSETZ, L. A., APPLICATION EXAMPLE FOR EVALUATING NETWORKS CONSIDERING CORRELATION (2000) JOURNAL OF CONSTRUCTION ENGINEERING AND MANAGEMENT, 126 (6), PP. 467-474. , HTTPS://DOI.ORG/10.1061/(ASCE)0733-9364(2000)126:6(467); WARD, S., CHAPMAN, C., TRANSFORMING PROJECT RISK MANAGEMENT INTO PROJECT UNCERTAINTY MANAGEMENT (2003) INTERNATIONAL JOURNAL OF PROJECT MANAGEMENT, 21 (2), PP. 97-105. , HTTPS://DOI.ORG/10.1016/S0263-7863(01)00080-1; WESTON, J., MUKHERJEE, S., CHAPELLE, O., PONTIL, M., POGGIO, T., VAPNIK, V., FEATURE SELECTION FOR SVMS (2001) ADVANCES IN NEURAL INFORMATION PROCESSING SYSTEMS; XIE, P., XING, E. P., INTEGRATING DOCUMENT CLUSTERING AND TOPIC MODELING (2013) UNCERTAINTY IN ARTIFICIAL INTELLIGENCE - PROCEEDINGS OF THE 29TH CONFERENCE, UAI 2013, PP. 694-703; YANG, Y., PEDERSEN, J. O., A COMPARATIVE STUDY ON FEATURE SELECTION IN TEXT CATEGORIZATION (1997) THE FOURTEENTH INTERNATIONAL CONFERENCE ON MACHINE LEARNING (ICML'97), 97, PP. 412-420. , J. D. H. FISHER (ED); ZHI, H., RISK MANAGEMENT FOR OVERSEAS CONSTRUCTION PROJECTS (1995) INTERNATIONAL JOURNAL OF PROJECT MANAGEMENT, 13 (4), PP. 231-237. , HTTPS://DOI.ORG/10.1016/0263-7863(95)00015-I; ZIO, E., THE MONTE CARLO SIMULATION METHOD FOR SYSTEM RELIABILITY AND RISK ANALYSIS (2013) SPRINGER SERIES IN RELIABILITY ENGINEERING, , HTTPS://DOI.ORG/10.1007/978-1-4471-4588-2</t>
  </si>
  <si>
    <t>LU, R.; DARWIN COLLEGE, UNITED KINGDOM; EMAIL: RL508@CAM.AC.UK</t>
  </si>
  <si>
    <t>INTERNATIONAL COUNCIL FOR RESEARCH AND INNOVATION IN BUILDING AND CONSTRUCTION</t>
  </si>
  <si>
    <t>18744753</t>
  </si>
  <si>
    <t>J. INF. TECHNOL. CONSTR.</t>
  </si>
  <si>
    <t>ALL OPEN ACCESS, GOLD, GREEN</t>
  </si>
  <si>
    <t>2-S2.0-85122754719</t>
  </si>
  <si>
    <t>J INF TECHNOL CONSTR</t>
  </si>
  <si>
    <t>UNIVERSITY OF CAMBRIDGE;UNIVERSITY OF CAMBRIDGE;UNIVERSITY OF CAMBRIDGE</t>
  </si>
  <si>
    <t>NOTREPORTED;DARWIN COLLEGE;NOTREPORTED</t>
  </si>
  <si>
    <t>FITZSIMMONS JP, 2022, J INF TECHNOL CONSTR</t>
  </si>
  <si>
    <t>YUAN H;DU W;WANG Z;SONG X</t>
  </si>
  <si>
    <t>35605291100;57221439971;56717453500;56594000500;</t>
  </si>
  <si>
    <t>MEGAPROJECT MANAGEMENT RESEARCH: THE STATUS QUO AND FUTURE DIRECTIONS</t>
  </si>
  <si>
    <t>BUILDINGS</t>
  </si>
  <si>
    <t>11</t>
  </si>
  <si>
    <t>567</t>
  </si>
  <si>
    <t>10.3390/buildings11120567</t>
  </si>
  <si>
    <t>https://www.scopus.com/inward/record.uri?eid=2-s2.0-85120074959&amp;doi=10.3390%2fbuildings11120567&amp;partnerID=40&amp;md5=eaa4658a247e778efa780137595f8ef9</t>
  </si>
  <si>
    <t>SCHOOL OF MANAGEMENT, GUANGZHOU UNIVERSITY, GUANGZHOU, 510006, CHINA</t>
  </si>
  <si>
    <t>SCHOOL OF MANAGEMENT, GUANGZHOU UNIVERSITY, GUANGZHOU, 510006, CHINA;SCHOOL OF MANAGEMENT, GUANGZHOU UNIVERSITY, GUANGZHOU, 510006, CHINA;SCHOOL OF MANAGEMENT, GUANGZHOU UNIVERSITY, GUANGZHOU, 510006, CHINA;SCHOOL OF MANAGEMENT, GUANGZHOU UNIVERSITY, GUANGZHOU, 510006, CHINA</t>
  </si>
  <si>
    <t>MEGAPROJECT PRACTICES WORLDWIDE HAVE TRIGGERED INCREASING RESEARCH IN MEGAPROJECT MANAGEMENT ISSUES AND LED TO AN INCREASING NUMBER OF PAPERS BEING PUBLISHED DURING THE LAST DECADE. HOWEVER, IT IS DEMONSTRATED BY THE LITERATURE THAT THERE IS NO SYSTEMATIC EXAMINATION ON RESEARCH DEVELOPMENT IN THE DISCIPLINE OF MEGAPROJECT MANAGEMENT, AND CONSEQUENTLY IT IS VERY DIFFICULT FOR SCHOLARS TO QUICKLY UNDERSTAND AND GRASP THE RESEARCH TREND. THEREFORE, A RESEARCH QUESTION NATURALLY COMES OUT, I.E., WHAT IS THE STATUS QUO OF MEGAPROJECT MANAGEMENT RESEARCH AND WHAT ARE THE RESEARCH DIRECTIONS WORTHY OF FURTHER INVESTIGATION? THIS STUDY AIMS TO ANSWER THE QUESTION BY CONDUCTING A SYSTEMATIC EXAMINATION OF THE RESEARCH DEVELOPMENT IN THE DISCIPLINE OF MEGAPROJECT MANAGEMENT. A TOTAL OF 117 RELEVANT ARTICLES, IDENTIFIED FROM SIX MAJOR INTERNATIONAL JOURNALS BETWEEN 2009 AND 2021, WERE ANALYZED BASED ON THE NUMBER OF PAPERS PUBLISHED ANNUALLY, MAIN AUTHOR CONTRIBUTIONS, CITA-TIONS, CATEGORIZATION OF THE RESEARCH METHODS AND DATA ANALYSIS METHODS ADOPTED, AND RESEARCH TOPICS COVERED. THE RESULTS INDICATED THAT DEVELOPED COUNTRIES, SUCH AS AUSTRALIA, CANADA, THE UNITED STATES, AND THE UNITED KINGDOM, HAVE ENJOYED SIGNIFICANT ADVANTAGES IN TERMS OF MEGAPROJECT MANAGEMENT RESEARCH. IT ALSO REVEALED THAT MORE SOPHISTICATED VIEWS AND THEORY HAVE BEEN USED EFFECTIVELY, RATHER THAN ONLY BASIC QUALITATIVE METHODS, IN A NUMBER OF STUDIES ON MEGAPROJECT MANAGEMENT. FUTURE STUDIES ON MEGAPROJECT MANAGEMENT WILL BE LED GLOBALLY, WHERE MEGAPROJECTS WILL REMAIN DESIGNED AND BUILT TO BETTER BUILT ENVIRONMENTS. IN ADDITION, CONTINUOUS IN-DEPTH RESEARCH ON RELATED TOPICS CAN PROMOTE INNOVATION IN MEGAPROJECT MANAGEMENT TO ACHIEVE SUSTAINABLE MEGAPROJECT DEVELOP-MENT. MEGAPROJECT MANAGEMENT WILL CONTINUE TO BE A HOT RESEARCH TOPIC IN THE FUTURE; IN PARTICULAR, MEGAPROJECT INVESTMENT AND FINANCE MANAGEMENT HAVE EMERGED AS NEW CHALLENGING TOPICS. THE FINDINGS CAN BE VALUABLE FOR BOTH INDUSTRY PRACTITIONERS AND RESEARCHERS TO GAIN DEEPER UNDERSTANDING OF THE CURRENT STATUS AND FUTURE DIRECTIONS OF MEGAPROJECT MANAGEMENT RESEARCH. © 2021 BY THE AUTHORS. LICENSEE MDPI, BASEL, SWITZERLAND.</t>
  </si>
  <si>
    <t>MEGAPROJECT MANAGEMENT; MEGAPROJECTS; REVIEW; SUSTAINABILITY</t>
  </si>
  <si>
    <t>GD20SQ06; 2019GZYB86; 2020GDJC-D01; NATIONAL OFFICE FOR PHILOSOPHY AND SOCIAL SCIENCES, NPOPSS: 18ZDA043</t>
  </si>
  <si>
    <t>THIS RESEARCH WAS FUNDED BY THE GUANGDONG PHILOSOPHY AND SOCIAL SCIENCE PROGRAM (GRANT NUMBER GD20SQ06), THE GUANGZHOU PHILOSOPHY AND SOCIAL SCIENCE PROGRAM (GRANT NUMBER 2019GZYB86), THE NATIONAL SOCIAL SCIENCE FOUNDATION OF CHINA (GRANT NUMBER 18ZDA043), AND THE INNOVATION RESEARCH FOR THE POSTGRADUATES OF GUANGZHOU UNIVERSITY (GRANT NUMBER 2020GDJC-D01).</t>
  </si>
  <si>
    <t>ALTSHULER, A., LUBEROFF, D., (2003) MEGA-PROJECTS: THE CHANGING POLITICS OF URBAN PUBLIC INVESTMENT, , BROOKINGS INSTITUTION PRESS: WASHINGTON, DC, USA; FLYVBJERG, B., TURNER, J.R., DO CLASSICS EXIST IN MEGAPROJECT MANAGEMENT? (2018) INT. J. PROJ. MANAG, 2, PP. 334-341. , CROSSREF; FLYVBJERG, B., WHAT YOU SHOULD KNOW ABOUT MEGAPROJECTS AND WHY: AN OVERVIEW (2014) PROJ. MANAG. J, 45, PP. 6-19. , CROSSREF; VAN MARREWIJK, A., CLEGG, S.R., PITSIS, T.S., VEENSWIJK, M., MANAGING PUBLIC–PRIVATE MEGAPROJECTS: PARADOXES, COMPLEXITY, AND PROJECT DESIGN (2008) INT. J. PROJ. MANAG, 26, PP. 591-600. , CROSSREF; PITSIS, A., CLEGG, S., FREEDER, D., SANKARAN, S., BURDON, S., MEGAPROJECTS REDEFINED—COMPLEXITY VS. COST AND SOCIAL IMPERATIVES (2018) INT. J. MANAG. PROJ. BUS, 11, PP. 7-34. , CROSSREF; CAPKA, J.R., (2006) ISSUANCE OF INTERIM MAJOR PROJECT GUIDANCE, , U.S. DEPARTMENT OF TRANSPORTATION, FEDERAL HIGHWAY ADMINISTRATION: WASHINGTON, DC, USA; (2011) IPMA PROJECT EXCELLENCE (PE): PE AWARD CATEGORIES, , IPMA. IPMA: AMSTERDAM, THE NETHERLANDS; HU, Y., CHAN, A.P.C., LE, Y., UNDERSTANDING THE DETERMINANTS OF PROGRAM ORGANIZATION FOR CONSTRUCTION MEGAPROJECT SUCCESS: CASE STUDY OF THE SHANGHAI EXPO CONSTRUCTION (2015) J. MANAG. ENG, 31, P. 05014019. , CROSSREF; SOVACOOL, B.K., BULAN, L.C., BEHIND AN AMBITIOUS MEGAPROJECT IN ASIA: THE HISTORY AND IMPLICATIONS OF THE BAKUN HYDROELECTRIC DAM IN BORNEO (2011) ENERGY POLICY, 39, PP. 4842-4859. , CROSSREF; MOK, K.Y., SHEN, G.Q., YANG, R.J., ADDRESSING STAKEHOLDER COMPLEXITY AND MAJOR PITFALLS IN LARGE CULTURAL BUILDING PROJECTS (2017) INT. J. PROJ. MANAG, 35, PP. 463-478. , CROSSREF; LIU, B., LI, Y., XUE, B., LI, Q., ZOU, P.X.W., LI, L., WHY DO INDIVIDUALS ENGAGE IN COLLECTIVE ACTIONS AGAINST MAJOR CONSTRUCTION PROJECTS? —AN EMPIRICAL ANALYSIS BASED ON CHINESE DATA (2018) INT. J. PROJ. MANAG, 36, PP. 612-626. , CROSSREF; LEIGH, A., NEILL, C., CAN NATIONAL INFRASTRUCTURE SPENDING REDUCE LOCAL UNEMPLOYMENT? EVIDENCE FROM AN AUSTRALIAN ROADS PROGRAM (2011) ECON. LETT, 113, PP. 150-153. , CROSSREF; PARK, J.E., SCHEDULE DELAYS OF MAJOR PROJECTS: WHAT SHOULD WE DO ABOUT IT? (2021) TRANSP. REV, 14, PP. 814-832. , CROSSREF; SHENHAR, A., HOLZMANN, V., THE THREE SECRETS OF MEGAPROJECT SUCCESS: CLEAR STRATEGIC VISION, TOTAL ALIGNMENT, AND ADAPTING TO COMPLEXITY (2017) PROJ. MANAG. J, 48, PP. 29-46. , CROSSREF; MA, H., ZENG, S., LIN, H., CHEN, H., SHI, J.J., THE SOCIETAL GOVERNANCE OF MEGAPROJECT SOCIAL RESPONSIBILITY (2017) INT. J. PROJ. MANAG, 35, PP. 1365-1377. , CROSSREF; IRIMIA-DIÉGUEZ, A.I., SANCHEZ-CAZORLA, A., ALFALLA-LUQUE, R., RISK MANAGEMENT IN MEGAPROJECTS (2014) PROCEDIA, 119, PP. 407-416. , CROSSREF; HE, Q., CHEN, X., WANG, G., ZHU, J., YANG, D., LIU, X., LI, Y., MANAGING SOCIAL RESPONSIBILITY FOR SUSTAINABILITY IN MEGAPROJECTS: AN INNOVATION TRANSITIONS PERSPECTIVE ON SUCCESS (2019) J. CLEAN. PROD, 241, P. 118395. , CROSSREF; AUNG, T.S., FISCHER, T.B., AZMI, A.S., ARE LARGE-SCALE DAMS ENVIRONMENTALLY DETRIMENTAL? LIFE-CYCLE ENVIRONMENTAL CONSEQUENCES OF MEGA-HYDROPOWER PLANTS IN MYANMAR (2020) INT. J. LIFE CYCLE ASSESS, 25, PP. 1749-1766. , CROSSREF; SÖDERLUND, J., SANKARAN, S., BIESENTHAL, C., THE PAST AND PRESENT OF MEGAPROJECTS (2017) PROJ. MANAG. J, 48, PP. 5-16. , CROSSREF; ZHOU, Z., MI, C., SOCIAL RESPONSIBILITY RESEARCH WITHIN THE CONTEXT OF MEGAPROJECT MANAGEMENT: TRENDS, GAPS AND OPPORTUNITIES (2017) INT. J. PROJ. MANAG, 35, PP. 1378-1390. , CROSSREF; LI, Y., HAN, Y., LUO, M., ZHANG, Y., IMPACT OF MEGAPROJECT GOVERNANCE ON PROJECT PERFORMANCE: DYNAMIC GOVERNANCE OF THE NANNING TRANSPORTATION HUB IN CHINA (2019) J. MANAG. ENG, 35, P. 050190023. , CROSSREF; DENICOL, J., DAVIES, A., KRYSTALLIS, I., WHAT ARE THE CAUSES AND CURES OF POOR MEGAPROJECT PERFORMANCE? A SYSTEMATIC LITERATURE REVIEW AND RESEARCH AGENDA (2020) PROJ. MANAG. J, 51, PP. 328-345. , CROSSREF; ANSAR, A., FLYVBJERG, B., BUDZIER, A., LUNN, D., SHOULD WE BUILD MORE LARGE DAMS? THE ACTUAL COSTS OF HYDROPOWER MEGAPROJECT DEVELOPMENT (2014) ENERGY POLICY, 69, PP. 43-56. , CROSSREF; PATANAKUL, P., KWAK, Y.H., ZWIKAEL, O., LIU, M., WHAT IMPACTS THE PERFORMANCE OF LARGE-SCALE GOVERNMENT PROJECTS? (2016) INT. J. PROJ. MANAG, 34, PP. 452-466. , CROSSREF; GUI, B., LIU, Y., JU, Y., YE, X., DISRUPTIVE INNOVATION PATTERNS DRIVEN BY MEGA-PROJECTS: A SUSTAINABLE DEVELOPMENT PATTERN CASE OF CHINA’S HIGH-SPEED RAIL (2018) SUSTAINABILITY, 10, P. 1154. , CROSSREF; NINAN, J., MAHALINGAM, A., CLEGG, S., EXTERNAL STAKEHOLDER MANAGEMENT STRATEGIES AND RESOURCES IN MEGAPROJECTS: AN ORGANIZATIONAL POWER PERSPECTIVE (2019) PROJ. MANAG. J, 50, PP. 625-640. , CROSSREF; ZHU, F., WANG, L., YU, M., YANG, X., QUALITY OF CONFLICT MANAGEMENT IN CONSTRUCTION PROJECT CONTEXT: CONCEPTUALIZATION, SCALE DEVELOPMENT, AND VALIDATION (2020) ENG. CONSTR. ARCHIT. MANAG, 27, PP. 1191-1211. , CROSSREF; SANCHEZ-CAZORLA, A., ALFALLA-LUQUE, R., IRIMIA-DIEGUEZ, A.I., RISK IDENTIFICATION IN MEGAPROJECTS AS A CRUCIAL PHASE OF RISK MANAGEMENT: A LITERATURE REVIEW (2016) PROJ. MANAG. J, 47, PP. 75-93. , CROSSREF; CERIĆ, A., VUKOMANOVIĆ, M., IVIĆ, I., KOLARIĆ, S., TRUST IN MEGAPROJECTS: A COMPREHENSIVE LITERATURE REVIEW OF RESEARCH TRENDS (2020) INT. J. PROJ. MANAG, 39, PP. 325-338. , CROSSREF; MOK, K.Y., SHEN, G.Q., YANG, J., STAKEHOLDER MANAGEMENT STUDIES IN MEGA CONSTRUCTION PROJECTS: A REVIEW AND FUTURE DIRECTIONS (2015) INT. J. PROJ. MANAG, 33, PP. 446-457. , CROSSREF; LI, Y., LU, Y., CUI, Q., HAN, Y., ORGANIZATIONAL BEHAVIOR IN MEGAPROJECTS: INTEGRATIVE REVIEW AND DIRECTIONS FOR FUTURE RESEARCH (2019) J. MANAG. ENG, 35, P. 040190094. , CROSSREF; LI, Y., LU, Y., TAYLOR, J.E., HAN, Y., BIBLIOGRAPHIC AND COMPARATIVE ANALYSES TO EXPLORE EMERGING CLASSIC TEXTS IN MEGAPROJECT MANAGEMENT (2017) INT. J. PROJ. MANAG, 36, PP. 342-361. , CROSSREF; YUAN, H., SHEN, L., TREND OF THE RESEARCH ON CONSTRUCTION AND DEMOLITION WASTE MANAGEMENT (2011) WASTE MANAG, 31, PP. 670-679. , CROSSREF; WANG, T., CHAN, A.P.C., HE, Q., XU, J., IDENTIFYING THE GAPS IN CONSTRUCTION MEGAPROJECT MANAGEMENT RESEARCH: A BIBLIOGRAPHIC ANALYSIS (2020) INT. J. CONSTR. MANAG, PP. 1-12. , CROSSREF; ZIDANE, Y.J.T., JOHANSEN, A., EKAMBARAM, A., MEGAPROJECTS—CHALLENGES AND LESSONS LEARNED (2013) PROCEDIA, 74, PP. 349-357. , CROSSREF; KLAKEGG, O.J., WILLIAMS, T., SHIFERAW, A.T., TAMING THE ‘TROLLS’: MAJOR PUBLIC PROJECTS IN THE MAKING (2016) INT. J. PROJ. MANAG, 34, PP. 282-296. , CROSSREF; FLYVBJERG, B., BRUZELIUS, N., ROTHENGATTER, W., MEGAPROJECTS AND RISK: AN ANATOMY OF AMBITION (2004) INT. J. PROJ. MANAG, 22, P. 520. , CROSSREF; SAFA, M., HAAS, C.T., HIPEL, K.W., GRAY, J., FRONT END PLANNING TOOL (FEPT) BASED ON AN ELECTRONIC PROCESS MANAGEMENT (2013) J. CONSTR. ENG. PROJ. MANAG, 3, PP. 1-12. , CROSSREF; SAFA, M., SHAHI, A., HAAS, C.T., FIANDER-MCCANN, D., SAFA, M., HIPEL, K., MACGILLIVRAY, S., COMPETITIVE INTELLIGENCE (CI) FOR EVALUATION OF CONSTRUCTION CONTRACTORS (2015) AUTOM. CONSTR, 59, PP. 149-157. , CROSSREF; BROOKES, N.J., LOCATELLI, G., POWER PLANTS AS MEGAPROJECTS: USING EMPIRICS TO SHAPE POLICY, PLANNING, AND CONSTRUCTION MANAGEMENT (2015) UTIL. POLICY, 36, PP. 57-66. , CROSSREF; HUSSAIN, S., SIEMIATYCKI, M., RETHINKING THE ROLE OF PRIVATE CAPITAL IN INFRASTRUCTURE PPPS: THE EXPERIENCE OF ONTARIO, CANADA (2018) PUBLIC MANAG. REV, 20, PP. 1122-1144. , CROSSREF; HU, Y., CHAN, A.P.C., LE, Y., JIN, R., FROM CONSTRUCTION MEGAPROJECT MANAGEMENT TO COMPLEX PROJECT MANAGEMENT: BIBLIOGRAPHIC ANALYSIS (2013) J. MANAG. ENG, 31, P. 04014052. , CROSSREF; AALTONEN, K., KUJALA, J., A PROJECT LIFECYCLE PERSPECTIVE ON STAKEHOLDER INFLUENCE STRATEGIES IN GLOBAL PROJECTS (2010) SCAND. J. MANAG, 26, PP. 381-397. , CROSSREF; CHANG, C.Y., UNDERSTANDING THE HOLD-UP PROBLEM IN THE MANAGEMENT OF MEGAPROJECTS: THE CASE OF THE CHANNEL TUNNEL RAIL LINK PROJECT (2013) INT. J. PROJ. MANAG, 31, PP. 628-637. , CROSSREF; MARTINSUO, M., KILLEN, C.P., VALUE MANAGEMENT IN PROJECT PORTFOLIOS: IDENTIFYING AND ASSESSING STRATEGIC VALUE (2014) PROJ. MANAG. J, 45, PP. 56-70. , CROSSREF; INVERNIZZI, D.C., LOCATELLI, G., GRÖNQVIST, M., BROOKES, N.J., APPLYING VALUE MANAGEMENT WHEN IT SEEMS THAT THERE IS NO VALUE TO BE MANAGED: THE CASE OF NUCLEAR DECOMMISSIONING (2019) INT. J. PROJ. MANAG, 37, PP. 668-683. , CROSSREF; TURNER, J.R., XUE, Y., ON THE SUCCESS OF MEGAPROJECTS (2018) INT. J. MANAG. PROJ. BUS, 11, PP. 783-805. , CROSSREF; SIEMIATYCKI, M., THE MAKING AND IMPACTS OF A CLASSIC TEXT IN MEGAPROJECT MANAGEMENT: THE CASE OF COST OVERRUN RESEARCH (2018) INT. J. PROJ. MANAG, 36, PP. 362-371. , CROSSREF; FREEMAN, R.E., MARTIN, K., PARMAR, B., STAKEHOLDER CAPITALISM (2007) J. BUS. ETHICS, 74, PP. 303-314. , CROSSREF; WILLIAMS, N.L., FERDINAND, N., PASIAN, B., ONLINE STAKEHOLDER INTERACTIONS IN THE EARLY STAGE OF A MEGAPROJECT (2015) PROJ. MANAG. J, 46, PP. 92-110. , CROSSREF; KOKE, B., MOEHLER, R.C., EARNED GREEN VALUE MANAGEMENT FOR PROJECT MANAGEMENT: A SYSTEMATIC REVIEW (2019) J. CLEAN. PROD, 230, PP. 180-197. , CROSSREF; WILLUMSEN, P., OEHMEN, J., STINGL, V., GERALDI, J., VALUE CREATION THROUGH PROJECT RISK MANAGEMENT (2019) INT. J. PROJ. MANAG, 37, PP. 731-749. , CROSSREF; LEE, C., WON, J.W., JANG, W., JUNG, W., HAN, S.H., KWAK, Y.H., SOCIAL CONFLICT MANAGEMENT FRAMEWORK FOR PROJECT VIABILITY: CASE STUDIES FROM KOREAN MEGAPROJECTS (2017) INT. J. PROJ. MANAG, 35, PP. 1683-1696. , CROSSREF; KEELING, D., CHANNEL TUNNEL RAIL LINK: QUALITY MANAGEMENT (2003) PROC. INST. CIV. ENG. CIV. ENG, 156, PP. 45-48. , CROSSREF; ZENG, S.X., MA, H.Y., LIN, H., ZENG, R.C., TAM, V.W., SOCIAL RESPONSIBILITY OF MAJOR INFRASTRUCTURE PROJECTS IN CHINA (2015) INT. J. PROJ. MANAG, 3, PP. 537-548. , CROSSREF; CHUA, D.K., GOH, Y.M., A POISSON MODEL OF CONSTRUCTION INCIDENT OCCURRENCE (2005) J. CONSTR. ENG. MANAG, 131, PP. 715-722. , CROSSREF; RAJENDRAN, S., GAMBATESE, J.A., DEVELOPMENT AND INITIAL VALIDATION OF SUSTAINABLE CONSTRUCTION SAFETY AND HEALTH RATING SYSTEM (2009) J. CONSTR. ENG. MANAG, 135, PP. 1067-1075. , CROSSREF; SHAIKH, A.Y., OSEI KYEI, R., HARDIE, M., A CRITICAL ANALYSIS OF SAFETY PERFORMANCE INDICATORS IN CONSTRUCTION (2020) INT. J. BUILD. PATHOL, 39, PP. 547-580. , CROSSREF; XU, J., CHEUNG, C., MANU, P., EJOHWOMU, O.A., SAFETY LEADING INDICATORS IN CONSTRUCTION: A SYSTEMATIC REVIEW (2021) SAF. SCI, 139, P. 105250. , CROSSREF; HAN, S.H., YUN, S., KIM, H., KWAK, Y.H., PARK, H.K., LEE, S.H., ANALYZING SCHEDULE DELAY OF MEGA PROJECT: LESSONS LEARNED FROM KOREA TRAIN EXPRESS (2009) IEEE TRANS. ENG. MANAG, 56, PP. 243-256. , CROSSREF; KWAK, Y.H., WALEWSKI, J., SLEEPER, D., SADATSAFAVI, H., WHAT CAN WE LEARN FROM THE HOOVER DAM PROJECT THAT INFLUENCED MODERN PROJECT MANAGEMENT? (2014) INT. J. PROJ. MANAG, 32, PP. 256-264. , CROSSREF; ALTUNCAN, İ.Ü., TANYER, A.M., CONTEXT-DEPENDENT CONSTRUCTION CONFLICT MANAGEMENT PERFORMANCE ANALYSIS BASED ON COMPETENCY THEORY (2018) J. CONSTR. ENG. MANAG, 12, P. 04018112. , CROSSREF; JIA, G., YANG, F., WANG, G., HONG, B., YOU, R., A STUDY OF MEGA PROJECT FROM A PERSPECTIVE OF SOCIAL CONFLICT THEORY (2011) INT. J. PROJ. MANAG, 29, PP. 817-827. , CROSSREF; SAEB, A., MOHAMED, O.B., MOHD DANURI, M.S.B., ZAKARIA, N.B., CRITICAL FACTORS FOR SELECTING A NEUTRAL TO SUPPORT ALTERNATIVE DISPUTE RESOLUTION METHODS IN THE CONSTRUCTION INDUSTRY (2018) CIV. ENG. J, 4, PP. 11-23. , CROSSREF; TABASSI, A.A., ABDULLAH, A., BRYDE, D.J., CONFLICT MANAGEMENT, TEAM COORDINATION, AND PERFORMANCE WITHIN MULTICULTURAL TEMPORARY PROJECTS: EVIDENCE FROM THE CONSTRUCTION INDUSTRY (2019) PROJ. MANAG. J, 50, PP. 101-114. , CROSSREF; NG, H.S., PEÑA-MORA, F., TAMAKI, T., DYNAMIC CONFLICT MANAGEMENT IN LARGE-SCALE DESIGN AND CONSTRUCTION PROJECTS (2007) J. MANAG. ENG, 23, PP. 52-66. , CROSSREF; WU, G., ZHAO, X., ZUO, J., ZILLANTE, G., EFFECTS OF CONTRACTUAL FLEXIBILITY ON CONFLICT AND PROJECT SUCCESS IN MEGAPROJECTS (2017) INT. J. CONFL. MANAG, 29, PP. 253-278. , CROSSREF; HE, Z., HUANG, D., FANG, J., WANG, B., STAKEHOLDER CONFLICT AMPLIFICATION OF LARGE-SCALE ENGINEERING PROJECTS IN CHINA: AN EVOLU-TIONARY GAME MODEL ON COMPLEX NETWORKS (2020) COMPLEXITY, 2020, P. 9243427. , CROSSREF; WILLIAMS, T., ASSESSING EXTENSION OF TIME DELAYS ON MAJOR PROJECTS (2003) INT. J. PROJ. MANAG, 21, PP. 19-26. , CROSSREF; PADALKAR, M., GOPINATH, S., SIX DECADES OF PROJECT MANAGEMENT RESEARCH: THEMATIC TRENDS AND FUTURE OPPORTUNITIES (2016) INT. J. PROJ. MANAG, 34, PP. 1305-1321. , CROSSREF; TOOR, S., OGUNLANA, S.O., BEYOND THE ‘IRON TRIANGLE’: STAKEHOLDER PERCEPTION OF KEY PERFORMANCE INDICATORS (KPIS) FOR LARGE-SCALE PUBLIC SECTOR DEVELOPMENT PROJECTS (2010) INT. J. PROJ. MANAG, 28, PP. 228-236. , CROSSREF; SHOKRI, S., AHN, S., LEE, S., HAAS, C.T., HAAS, R.C.G., CURRENT STATUS OF INTERFACE MANAGEMENT IN CONSTRUCTION: DRIVERS AND EFFECTS OF SYSTEMATIC INTERFACE MANAGEMENT (2016) J. CONSTR. ENG. MANAG, 142, P. 040150702. , CROSSREF; SHEN, L., WU, Y., ZHANG, X., KEY ASSESSMENT INDICATORS FOR THE SUSTAINABILITY OF INFRASTRUCTURE PROJECTS (2011) J. CONSTR. ENG. MANAG, 137, PP. 441-451. , CROSSREF; MOODLEY, K., SMITH, N., PREECE, C.N., STAKEHOLDER MATRIX FOR ETHICAL RELATIONSHIPS IN THE CONSTRUCTION INDUSTRY (2008) CONSTR. MANAG. ECON, 26, PP. 625-632. , CROSSREF; CHEN, D., XIANG, P., JIA, F., ZHANG, J., LIU, Z., AN INDICATOR SYSTEM FOR EVALUATING OPERATION AND MAINTENANCE MANAGEMENT OF MEGA INFRASTRUCTURE PROJECTS IN CHINA (2020) INT. J. ENVIRON. RES. PUBLIC HEALTH, 17, P. 9589. , CROSSREF; WANG, G., HE, Q., XIA, B., MENG, X., WU, P., IMPACT OF INSTITUTIONAL PRESSURES ON ORGANIZATIONAL CITIZENSHIP BEHAVIORS FOR THE ENVIRONMENT: EVIDENCE FROM MEGAPROJECTS (2018) J. MANAG. ENG, 34, P. 040180285. , CROSSREF; JOOP, F.M.K., ENSERINK, B., PUBLIC-PRIVATE PARTNERSHIPS IN URBAN INFRASTRUCTURES: RECONCILING PRIVATE SECTOR PARTICIPATION AND SUSTAINABILITY (2009) PUBLIC ADM. REV, 69, PP. 284-296. , CROSSREF; KRANE, H.P., ROLSTADAS, A., NILS, O.E.O., CATEGORIZING RISKS IN SEVEN LARGE PROJECTS-WHICH RISKS DO THE ROJECTS FOCUS ON? (2010) PROJ. MANAG. J, 41, P. 81. , CROSSREF; EROL, H., DIKMEN, I., ATASOY, G., BIRGONUL, M.T., EXPLORING THE RELATIONSHIP BETWEEN COMPLEXITY AND RISK IN MEGACONSTRUCTION PROJECTS (2020) J. CONSTR. ENG. MANAG, 146, P. 04020138. , CROSSREF; (2017) A GUIDE TO THE PROJECT MANAGEMENT BODY OF KNOWLEDGE (PMBOK GUIDE), , PMI. PROJECT MANAGEMENT INSTITUTE, INC.: NEWTOWN SQUARE, PA, USA; FIORI, C., KOVAKA, M., DEFINING MEGAPROJECTS: LEARNING FROM CONSTRUCTION AT THE EDGE OF EXPERIENCE PROCEEDINGS OF THE CONSTRUCTION RESEARCH CONGRESS 2005: BROADENING PERSPECTIVES, PP. 715-724. , SAN DIEGO, CA, USA, 5–7 APRIL 2005; CROSSREF; LITTLE, R.G., THE EMERGING ROLE OF PUBLIC-PRIVATE PARTNERSHIPS IN MEGAPROJECT DELIVERY (2011) SOC. SCI. ELECTRON. PUBL, 16, PP. 240-249. , CROSSREF; GIEZEN, M., KEEPING IT SIMPLE? A CASE STUDY INTO THE ADVANTAGES AND DISADVANTAGES OF REDUCING COMPLEXITY IN MEGA PROJECT PLANNING (2012) INT. J. PROJ. MANAG, 30, PP. 781-790. , CROSSREF; OWENS, J., AHN, J., SHANE, J.S., STRONG, K.C., GRANSBERG, D.D., DEFINING COMPLEX PROJECT MANAGEMENT OF LARGE U.S. TRANSPORTATION PROJECTS (2012) PUBLIC WORK. MANAG. POLICY, 17, PP. 170-188. , CROSSREF; VIT, G.B., COMPETING LOGICS: PROJECT FAILURE IN GASPESIA (2011) EUR. MANAG. J, 29, PP. 234-244. , CROSSREF; ALADAĞ, H., IŞıK, Z., DESIGN AND CONSTRUCTION RISKS IN BOT TYPE MEGA TRANSPORTATION PROJECTS (2019) ENG. CONSTR. ARCHIT. MANAG, 26, PP. 2223-2242. , CROSSREF; EWEJE, J., TURNER, R., MÜLLER, R., MAXIMIZING STRATEGIC VALUE FROM MEGAPROJECTS: THE INFLUENCE OF INFORMATION-FEED ON DECISION-MAKING BY THE PROJECT MANAGER (2012) INT. J. PROJ. MANAG, 30, PP. 639-651. , CROSSREF; DETTMAN, K.L., HARTY, M.J., LEWIN, J., RESOLVING MEGAPROJECT CLAIMS: LESSONS FROM BOSTO’S ‘BIG DIG’ (2010) CONSTR. LAWYER, 2, PP. 5-16. , HTTPS://WWW.MENDELEY.COM/CATALOGUE/857D0CB7-7582-3AEB-8FA3-6D72A9DD1D45/, (ACCESSED ON 18 NOVEMBER 2021); SOUSA JÚNIOR, W.C., REID, J., UNCERTAINTIES IN AMAZON HYDROPOWER DEVELOPMENT: RISK SCENARIOS AND ENVIRONMENTAL ISSUES AROUND THE BELO MONTE DAM (2010) WATER ALTERN, 3, PP. 249-268. , HTTPS://WWW.WATER-ALTERNATIVES.ORG/INDEX.PHP/VOLUME3/V3ISSUE2/92-A3-2-15, (ACCESSED ON 18 NOVEMBER 2021); GIL, N., MIOZZO, M., MASSINI, S., THE INNOVATION POTENTIAL OF NEW INFRASTRUCTURE DEVELOPMENT: AN EMPIRICAL STUDY OF HEATHROW AIRPORT’S T5 PROJECT (2012) RES. POLICY, 41, PP. 452-466. , CROSSREF; XENIDIS, Y., ANGELIDES, D., THE FINANCIAL RISKS IN BUILD-OPERATE-TRANSFER PROJECTS (2005) CONSTR. MANAG. ECON, 23, PP. 431-441. , CROSSREF; OWOLABI, H.A., OYEDELE, L.O., ALAKA, H.A., AJAYI, S.O., AKINADE, O.O., BILAL, M., CRITICAL SUCCESS FACTORS FOR ENSURING BANKABLE COMPLETION RISK IN PFI/PPP MEGAPROJECTS (2020) J. MANAG. ENG, 36, P. 04019032. , CROSSREF; DU, J., WU, H., ZHU, L., FENG, Y., INFLUENCING FACTORS ON PROFIT DISTRIBUTION OF PUBLIC-PRIVATE PARTNERSHIP PROJECTS: PRIVATE SECTOR’S PERSPECTIVE (2018) ADV. CIV. ENG, 2018, P. 2143173. , CROSSREF; ALAGHBARI, E., RAZALI KADIR, M., SALIM, A., MAHAMID, I., ENGINEERING, CONSTRUCTION AND ARCHITECTURAL MANAGEMENT “THE SIGNIFICANT FACTORS CAUSING DELAY OF BUILDING CONSTRUCTION PROJECTS IN RISK MATRIX FOR FACTORS AFFECTING TIME DELAY IN ROAD CONSTRUCTION PROJECTS: OWNERS’ PERSPECTIVE (2007) ENG. CONSTR. ARCHIT. MANAG, 18, PP. 192-206. , CROSSREF; KASSEM, M.A., KHOIRY, M.A., HAMZAH, N., ASSESSMENT OF THE EFFECT OF EXTERNAL RISK FACTORS ON THE SUCCESS OF AN OIL AND GAS CONSTRUCTION PROJECT (2020) ENG. CONSTR. ARCHIT. MANAG, 27, PP. 2767-2793. , CROSSREF; COOPER, H.M., (1998) SYNTHESIZING RESEARCH: A GUIDE FOR LITERATURE REVIEWS, , SAGE: THOUSAND OAKS, CA, USA; QUEIROZ, M.M., WAMBA, S.F., DE BOURMONT, M., TELLES, R., BLOCKCHAIN ADOPTION IN OPERATIONS AND SUPPLY CHAIN MANAGEMENT: EMPIRICAL EVIDENCE FROM AN EMERGING ECONOMY (2020) INT. J. PROD. RES, 59, PP. 6087-6103. , CROSSREF; ROBERTS, G.A., DAVIS, K.S., ZANGER, D., GERRARD-MORRIS, A., ROBINSON, D., TOP CONTRIBUTORS TO THE SCHOOL PSYCHOLOGY LITERATURE: 1996–2005 (2006) PSYCHOL. SCH, 6, PP. 737-743. , CROSSREF; HOWARD, G.S., COLE, D.A., MAXWELL, S.E., RESEARCH PRODUCTIVITY IN PSYCHOLOGY BASED ON PUBLICATION IN THE JOURNALS OF THE AMERICAN PSYCHOLOGY ASSOCIATION (1987) AM. PSYCHOL, 11, PP. 975-986. , CROSSREF; KE, Y., WANG, S., CHAN, A.P., CHEUNG, E., RESEARCH TREND OF PUBLIC-PRIVATE PARTNERSHIP IN CONSTRUCTION JOURNALS (2009) J. CONSTR. ENG. MANAG, 135, PP. 1076-1086. , CROSSREF; TSAI, C.C., WEN, M.C.L., RESEARCH AND TREND IN SCIENCE EDUCATION FROM 1999 TO 2002: A CONTENT ANALYSIS OF PUBLICATION IN SELECTED JOURNALS (2005) INT. J. SCI. EDUC, 1, PP. 3-14. , CROSSREF; HONG, Y., CHAN, D.W.M., CHAN, A.P.C., YEUNG, J.F.Y., CRITICAL ANALYSIS OF PARTNERING RESEARCH TREND IN CONSTRUCTION JOURNALS (2012) J. MANAG. ENG, 28, PP. 82-95. , CROSSREF; SAUNDERS, F.C., TOWNSEND, E.A., DELIVERING NEW NUCLEAR PROJECTS: A MEGAPROJECTS PERSPECTIVE (2019) INT. J. MANAG. PROJ. BUS, 12, PP. 144-160. , CROSSREF; ZAMAN, U., NAWAZ, S., TARIQ, S., HUMAYOUN, A.A., LINKING TRANSFORMATIONAL LEADERSHIP AND MULTI-DIMENSIONS OF PROJECT SUCCESS (2019) INT. J. MANAG. PROJ. BUS, 13, PP. 103-127. , CROSSREF; RAD, E.K.M., SUN, M., BOSCHÉ, F., COMPLEXITY FOR MEGAPROJECTS IN THE ENERGY SECTOR (2017) J. MANAG. ENG, 33, P. 04017009. , CROSSREF; WANG, T., HE, Q., LU, Y., YANG, D., HOW DOES ORGANIZATIONAL CITIZENSHIP BEHAVIOR (OCB) AFFECT THE PERFORMANCE OF MEGAPROJECTS? INSIGHTS FROM A SYSTEM DYNAMIC SIMULATION (2018) SUSTAINABILITY, 10, P. 1708. , CROSSREF; JALOCHA, B., THE EUROPEAN UNION’S MULTI-LEVEL IMPACT ON MEMBER STATE PROJECTIFICATION IN LIGHT OF NEO INSTITUTIONAL THEORY (2019) INT. J. MANAG. PROJ. BUS, 12, PP. 578-601. , CROSSREF; ZHAO, Z., ZUO, J., ZILLANTE, G., TRANSFORMATION OF WATER RESOURCE MANAGEMENT: A CASE STUDY OF THE SOUTH-TO-NORTH WATER DIVERSION PROJECT (2017) J. CLEAN. PROD, 163, PP. 136-145. , CROSSREF; CALDAS, C., GUPTA, A., CRITICAL FACTORS IMPACTING THE PERFORMANCE OF MEGA-PROJECTS (2016) ENG. CONSTR. ARCHIT. MANAG, 24, PP. 920-934. , CROSSREF; VAN MARREWIJK, A., SMITS, K., CULTURAL PRACTICES OF GOVERNANCE IN THE PANAMA CANAL EXPANSION MEGAPROJECT (2016) INT. J. PROJ. MANAG, 34, PP. 533-544. , CROSSREF; SYN, T., RAMAPRASAD, A., MEGAPROJECTS—SYMBOLIC AND SUBLIME: AN ONTOLOGICAL REVIEW (2019) INT. J. MANAG. PROJ. BUS, 12, PP. 377-399. , CROSSREF; BOATENG, P., CHEN, Z., OGUNLANA, S.O., AN ANALYTICAL NETWORK PROCESS MODEL FOR RISKS PRIORITISATION IN MEGAPROJECTS (2015) INT. J. PROJ. MANAG, 33, PP. 1795-1811. , CROSSREF; WANG, D., FANG, S., LI, K., DYNAMIC CHANGES OF GOVERNANCE MECHANISMS IN MEGA CONSTRUCTION PROJECTS IN CHINA: THE MEDIATING ROLE OF OPPORTUNISM (2019) ENG. CONST. ARCHIT. MANAG, 26, PP. 723-735. , CROSSREF; KIM, H., IMAGES OF STAKEHOLDER GROUPS BASED ON THEIR ENVIRONMENTAL SUSTAINABILITY LINKED CSR PROJECTS: A META-ANALYTIC REVIEW OF KOREAN SPORT LITERATURE (2017) SUSTAINABILITY, 9, P. 1586. , CROSSREF; WU, H., XUE, X., ZHAO, Z., WANG, Z., LUO, X., MAJOR KNOWLEDGE DIFFUSION PATHS OF MEGAPROJECT MANAGEMENT: A CITATION-BASED ANALYSIS (2019) PROJ. MANAG. J, 51, P. 875697281985023. , CROSSREF; WHYTE, J., NUSSBAUM, T., TRANSITION AND TEMPORALITIES: SPANNING TEMPORAL BOUNDARIES AS PROJECTS END AND OPERATIONS BEGIN (2020) PROJ. MANAG. J, 51, PP. 505-521. , CROSSREF; LOCATELLI, G., GRECO, M., INVERNIZZI, D.C., GRIMALDI, M., MALIZIA, S., WHAT ABOUT THE PEOPLE? MICRO-FOUNDATIONS OF OPEN INNOVATION IN MEGAPROJECTS (2021) INT. J. PROJ. MANAG, 39, PP. 115-127. , CROSSREF; POLLACK, J., BIESENTHAL, C., SANKARAN, S., CLEGG, S., CLASSICS IN MEGAPROJECT MANAGEMENT: A STRUCTURED ANALYSIS OF THREE MAJOR WORKS (2018) INT. J. PROJ. MANAG, 36, PP. 372-384. , CROSSREF; SUN, J., ZHANG, P., OWNER ORGANIZATION DESIGN FOR MEGA INDUSTRIAL CONSTRUCTION PROJECTS (2011) INT. J. PROJ. MANAG, 29, PP. 828-833. , CROSSREF; HE, Q., WANG, T., CHAN, A.P.C., XU, J., DEVELOPING A LIST OF KEY PERFORMANCE INDICTORS FOR BENCHMARKING THE SUCCESS OF CONSTRUCTION MEGAPROJECTS (2021) J. CONSTR. ENG. MANAG, 147, P. 04020164. , CROSSREF; HOSSEINI, M.R., BANIHASHEMI, S., MARTEK, I., GOLIZADEH, H., GHODOOSI, F., SUSTAINABLE DELIVERY OF MEGAPROJECTS IN IRAN: INTEGRATED MODEL OF CONTEXTUAL FACTORS (2018) J. MANAG. ENG, 34, P. 05017011. , CROSSREF; BROCKMANN, C., BREZINSKI, H., ERBE, A., INNOVATION IN CONSTRUCTION MEGAPROJECTS (2016) J. CONSTR. ENG. MANAG, 142, P. 0401605911. , CROSSREF; BRADY, T., DAVIES, A., FROM HERO TO HUBRIS—RECONSIDERING THE PROJECT MANAGEMENT OF HEATHROW’S TERMINAL 5 (2010) INT. J. PROJ. MANAG, 28, PP. 151-157. , CROSSREF; BAHADORESTANI, A., KARLSEN, J.T., FARIMANI, N.M., NOVEL APPROACH TO SATISFYING STAKEHOLDERS IN MEGAPROJECTS: BALANCING MUTUAL VALUES (2020) J. MANAG. ENG, 36, PP. 4019047-4019065. , CROSSREF; SHENOY, D., MAHANTY, B., MEASURING THE READINESS OF A MEGAPROJECT (2021) INT. J. MANAG. PROJ. BUS, 14, PP. 999-1022. , CROSSREF; LEE, C., CHONG, H., INFLUENCE OF PRIOR TIES ON TRUST AND CONTRACT FUNCTIONS FOR BIM-ENABLED EPC MEGAPROJECT PERFORMANCE (2021) J. CONSTR. ENG. MANAG, 147, P. 04021057. , CROSSREF; NINAN, J., CLEGG, S., MAHALINGAM, A., BRANDING AND GOVERNMENTALITY FOR INFRASTRUCTURE MEGAPROJECTS: THE ROLE OF SOCIAL MEDIA (2019) INT. J. PROJ. MANAG, 37, PP. 59-72. , CROSSREF; DI MADDALONI, F., DAVIS, K., PROJECT MANAGER’S PERCEPTION OF THE LOCAL COMMUNITIES’ STAKEHOLDER IN MEGAPROJECTS. AN EMPIRICAL INVESTIGATION IN THE UK (2018) INT. J. PROJ. MANAG, 36, PP. 542-565. , CROSSREF; ESKEROD, P., ANG, K., ANDERSEN, E.S., INCREASING PROJECT BENEFITS BY PROJECT OPPORTUNITY EXPLOITATION (2018) INT. J. MANAG. PROJ. BUS, 11, PP. 35-52. , CROSSREF; LEHTINEN, J., PELTOKORPI, A., ARTTO, K., MEGAPROJECTS AS ORGANIZATIONAL PLATFORMS AND TECHNOLOGY PLATFORMS FOR VALUE CREATION (2019) INT. J. PROJ. MANAG, 37, PP. 43-58. , CROSSREF; WANG, D., LI, H., LU, Y., FACTORS AFFECTING TRANSACTION COSTS IN MEGAPROJECTS: A QUALITATIVE COMPARATIVE ANALYSIS (2021) INT. J. MANAG. PROJ. BUS, 14, PP. 1245-1269. , CROSSREF; SWANSON, R., SAKHRANI, V., APPROPRIATING THE VALUE OF FLEXIBILITY IN PPP MEGAPROJECT DESIGN (2020) J. MANAG. ENG, 36, P. 05020010. , CROSSREF; IFTIKHAR, R., MÜLLER, R., AHOLA, T., CRISES AND COPING STRATEGIES IN MEGAPROJECTS: THE CASE OF THE ISLAMABAD–RAWALPINDI METRO BUS PROJECT IN PAKISTAN (2021) PROJ. MANAG. J, 52, PP. 394-409. , CROSSREF; JIANG, W., DING, L., ZHOU, C., CYBER PHYSICAL SYSTEM FOR SAFETY MANAGEMENT IN SMART CONSTRUCTION SITE (2020) ENG. CONSTR. ARCHIT. MANAG, 28, PP. 788-808. , CROSSREF; AL NAHYAN, M.T., HAWAS, Y.E., RAZA, M., ALJASSMI, H., MARAQA, M.A., BASHEERUDEEN, B., MOHAMMAD, M.S., A FUZZY-BASED DECISION SUPPORT SYSTEM FOR RANKING THE DELIVERY METHODS OF MEGA PROJECTS (2018) INT. J. MANAG. PROJ. BUS, 11, PP. 122-143. , CROSSREF; LIU, Z., ZHU, Z., WANG, H., HUANG, J., HANDLING SOCIAL RISKS IN GOVERNMENT-DRIVEN MEGA PROJECT: AN EMPIRICAL CASE STUDY FROM WEST CHINA (2016) INT. J. PROJ. MANAG, 34, PP. 202-218. , CROSSREF; EDMONDSON, A.C., MCMANUS, S.E., METHODOLOGICAL FIT IN MANAGEMENT FIELD RESEARCH (2007) ACAD. MANAG. REV, 4, PP. 1155-1179. , CROSSREF; WU, G., QIANG, G., ZUO, J., ZHAO, X., CHANG, R., WHAT ARE THE KEY INDICATORS OF MEGA SUSTAINABLE CONSTRUCTION PROJECTS?—A STAKEHOLDER-NETWORK PERSPECTIVE (2018) SUSTAINABILITY, 10, P. 2939. , CROSSREF; BENÍTEZ-ÁVILA, C., HARTMANN, A., DEWULF, G., HENSELER, J., INTERPLAY OF RELATIONAL AND CONTRACTUAL GOVERNANCE IN PUBLIC-PRIVATE PARTNERSHIPS: THE MEDIATING ROLE OF RELATIONAL NORMS, TRUST AND PARTNERS’ CONTRIBUTION (2018) INT. J. PROJ. MANAG, 36, PP. 429-443. , CROSSREF; DYER, R., CULTURAL SENSE-MAKING INTEGRATION INTO RISK MITIGATION STRATEGIES TOWARDS MEGAPROJECT SUCCESS (2017) INT. J. PROJ. MANAG, 35, PP. 1338-1349. , CROSSREF</t>
  </si>
  <si>
    <t>SONG, X.; SCHOOL OF MANAGEMENT, CHINA; EMAIL: SONGXN@GZHU.EDU.CN</t>
  </si>
  <si>
    <t>MDPI</t>
  </si>
  <si>
    <t>20755309</t>
  </si>
  <si>
    <t>REVIEW</t>
  </si>
  <si>
    <t>2-S2.0-85120074959</t>
  </si>
  <si>
    <t>GUANGZHOU UNIVERSITY;GUANGZHOU UNIVERSITY;GUANGZHOU UNIVERSITY;GUANGZHOU UNIVERSITY</t>
  </si>
  <si>
    <t>NOTREPORTED;SCHOOL OF MANAGEMENT;NOTREPORTED</t>
  </si>
  <si>
    <t>YUAN H, 2021, BUILDINGS</t>
  </si>
  <si>
    <t>RADMAN K;BABAEIAN JELODAR M;GHAZIZADEH E;WILKINSON S</t>
  </si>
  <si>
    <t>57506654800;56556746700;55604754100;7202333251;</t>
  </si>
  <si>
    <t>CAUSES OF DELAY IN SMART AND COMPLEX CONSTRUCTION PROJECTS</t>
  </si>
  <si>
    <t>13</t>
  </si>
  <si>
    <t>4</t>
  </si>
  <si>
    <t>05021006</t>
  </si>
  <si>
    <t>10.1061/(ASCE)LA.1943-4170.0000501</t>
  </si>
  <si>
    <t>https://www.scopus.com/inward/record.uri?eid=2-s2.0-85114856649&amp;doi=10.1061%2f%28ASCE%29LA.1943-4170.0000501&amp;partnerID=40&amp;md5=195616bd58f7a9024fd689babcedffd1</t>
  </si>
  <si>
    <t>SCHOOL OF BUILT ENVIRONMENT, MASSEY UNIV., ALBANY CAMPUS, AUCKLAND, 0632, NEW ZEALAND; SCHOOL OF COMPUTER AND MATHEMATICAL SCIENCES AND COMPUTER SCIENCE, AUCKLAND UNIV. OF TECHNOLOGY, AUCKLAND, 0632, NEW ZEALAND</t>
  </si>
  <si>
    <t>ALBANY CAMPUS, AUCKLAND, 0632, NEW ZEALAND;ALBANY CAMPUS, AUCKLAND, 0632, NEW ZEALAND;SCHOOL OF COMPUTER AND MATHEMATICAL SCIENCES AND COMPUTER SCIENCE, AUCKLAND UNIV. OF TECHNOLOGY, AUCKLAND, 0632, NEW ZEALAND;ALBANY CAMPUS, AUCKLAND, 0632, NEW ZEALAND</t>
  </si>
  <si>
    <t>FROM THE ECONOMIC VALUE AND CONTRIBUTION POINT OF VIEW TO GROSS DOMESTIC PRODUCT (GDP), IT IS HIGHLY IMPORTANT TO FIND EFFICIENCY THROUGH NEW TECHNOLOGY AND DIGITAL TOOLS AS MODERN PRACTICES IN THE NEW ZEALAND CONSTRUCTION INDUSTRY. THIS REQUIRES COORDINATED EFFORTS AND GREATER ALIGNMENT IN USING TECHNOLOGY AND INFORMATION TECHNOLOGY (IT) INFRASTRUCTURE PROVISIONS IN COMPLEX AND SMART CONSTRUCTION PROJECTS AND OPERATIONS. HOWEVER, CONSTRUCTION PROJECTS EXPERIENCE INDICATES DELAYS AS A RECURRING ISSUE THAT REQUIRES CONSTANT ASSESSING OF THESE DELAYS' CAUSES AND IMPACT. MANY DELAY ANALYSIS METHODS AND CAUSAL FACTORS ARE BEING RECOGNIZED, BUT NONE HAS CONSIDERED WHETHER INFORMATION AND COMMUNICATIONS TECHNOLOGY (ICT) INFRASTRUCTURE SUCH AS SOFTWARE AND SMART PLATFORMS AFFECT THESE DELAY CAUSES AND EVENTS. THIS PAPER AIMS TO IDENTIFY AND RANK THE CAUSES OF DELAY, WHICH HAPPENED THROUGH USING SOFTWARE AND ICT PLATFORMS IN SMART AND COMPLEX CONSTRUCTION PROJECTS IN NEW ZEALAND. INITIALLY, THE DELAY CAUSES WERE CLASSIFIED, AND 15 EXECUTED SMART CONSTRUCTION PROJECTS WERE IDENTIFIED AND STUDIED. THE PROJECTS WERE SELECTED BASED ON PURPOSIVE SAMPLING FROM THE DIFFERENT CONTRACTING ORGANIZATIONS. ACCORDINGLY, THE PROJECT MANAGERS AND ENGINEERS INVOLVED PARTICIPATED IN A SURVEY ON THE ACTUAL DELAY CAUSES IN THESE PROJECTS. THIS STUDY UTILIZED THE CORRELATION COEFFICIENT AND RANKING OF RELATIVE IMPORTANCE INDEX (RII) TO PRIORITIZE THE CAUSES OF DELAY. THE RESULT PRESENTED A LIST OF 20 FACTORS IN THREE CLASSES OF DESIGN/ENGINEERING (DE), CLIENT (CL), AND CONTRACTOR (CO). THE RESULTS REVEALED THAT ISSUES SUCH AS RETRIEVING INFORMATION, GATHERING AND SCREENING REAL-TIME DATA ON THE SITE, AND LACK OF MULTICOMMUNICATION CHANNELS BETWEEN PARTIES AND STAGES (PRE- AND POSTCONSTRUCTION) COULD BE SIGNIFICANT CAUSES OF DELAY IN SMART PROJECTS WITH THE EXPANSION OF SMART TOOLS AND TECHNIQUES IN CONSTRUCTION. MEANWHILE, CONSENTS AND ETHICS CAN POTENTIALLY BECOME ANOTHER POTENTIAL CAUSE OF DELAY, WHICH REQUIRES FURTHER ATTENTION. © 2021 AMERICAN SOCIETY OF CIVIL ENGINEERS.</t>
  </si>
  <si>
    <t>CAUSES OF DELAY; INFORMATION AND COMMUNICATIONS TECHNOLOGY (ICT) INFRASTRUCTURE; SMART CONSTRUCTION; SMART PROJECTS</t>
  </si>
  <si>
    <t>CONSTRUCTION INDUSTRY; DIGITAL DEVICES; COMPLEX CONSTRUCTION PROJECT; CONSTRUCTION PROJECTS; CONTRACTING ORGANIZATIONS; CORRELATION COEFFICIENT; GROSS DOMESTIC PRODUCTS; INFORMATION AND COMMUNICATIONS TECHNOLOGY; INFORMATION TECHNOLOGY INFRASTRUCTURE; TOOLS AND TECHNIQUES; COORDINATION REACTIONS</t>
  </si>
  <si>
    <t>AARON, M., COSTIN, J.T., BERND, S., RFID AND BIM-ENABLED WORKER LOCATION TRACKING TO SUPPORT REAL-TIME BUILDING PROTOCOL AND DATA VISUALISATION (2015) J. INF. TECHNOL. CONSTR., 20 (29), PP. 495-517; ABBASI, O., NOORZAI, E., GHAROUNI JAFARI, K., GOLABCHI, M., EXPLORING THE CAUSES OF DELAYS IN CONSTRUCTION INDUSTRY USING A CAUSE-AND-EFFECT DIAGRAM: CASE STUDY FOR IRAN (2020) J. ARCHIT. ENG., 26 (3). , HTTPS://DOI.ORG/10.1061/(ASCE)AE.1943-5568.0000431, 05020008; ABDOLLAH, A., TAGHIPOUR, S.H., SUSTAINABLE ASSET MANAGEMENT: A REPAIR-REPLACEMENT DECISION MODEL CONSIDERING ENVIRONMENTAL IMPACTS, MAINTENANCE QUALITY, AND RISK (2019) COMPUT. IND. ENG., 136 (OCT), PP. 117-134. , HTTPS://DOI.ORG/10.1016/J.CIE.2019.07.021; ABDULLAH, A.H., SITI, K.Y., HAIRUDDIN, M., PADZIL, F.H., CONSTRUCTION MANAGER'S TECHNICAL COMPETENCIES IN MALAYSIAN CONSTRUCTION PROJECTS (2018) ENG. CONSTR. ARCHIT. MANAGE., 25 (2), PP. 153-177. , HTTPS://DOI.ORG/10.1108/ECAM-07-2016-0176; ACAMPORA, G., COOK, D.J., RASHIDI, P., VASILAKOS, A.V., A SURVEY ON AMBIENT INTELLIGENCE IN HEALTH CARE (2013) PROC. IEEE INST. ELECTR. ELECTRON. ENG., 101 (12), PP. 2470-2494. , HTTPS://DOI.ORG/10.1109/JPROC.2013.2262913; ALIZADEHSALEHI, S., IBRAHIM, Y., A CONCEPT FOR AUTOMATED CONSTRUCTION PROGRESS MONITORING: TECHNOLOGIES ADOPTION FOR BENCHMARKING PROJECT PERFORMANCE CONTROL (2018) ARAB. J. SCI. ENG., 44 (5), PP. 4993-5008. , HTTPS://DOI.ORG/10.1007/S13369-018-3669-1; AL-SAEED, Y., ERIKA, P., DAVID, J.E., SCAYSBROOK, S., A CONCEPTUAL FRAMEWORK FOR UTILISING BIM DIGITAL OBJECTS (BDO) IN MANUFACTURING DESIGN AND PRODUCTION (2019) J. ENG. DES. TECHNOL., 17 (5), PP. 960-984. , HTTPS://DOI.ORG/10.1108/JEDT-03-2019-0065; AMARE, Y., QUEZON, E., BUSIER, M., CAUSES OF DELAYS DURING THE CONSTRUCTION PHASE OF ROAD PROJECTS DUE TO THE FAILURES OF CONTRACTOR, CONSULTANT, AND EMPLOYER IN ADDIS ABABA CITY ROAD AUTHORITY (2017) INT. J. SCI. ENG. RES., 8 (3), PP. 15-25; ANUMBA, C.J., ABIOLA, A., XIAO, Y., KAN, C., CYBER - PHYSICAL SYSTEMS DEVELOPMENT FOR CONSTRUCTION APPLICATIONS (2020) FRONT. ENG. MANAGE., 8 (1), PP. 72-87. , HTTPS://DOI.ORG/10.1007/S42524-020-0130-4; ARDITI, D., SHRUTI, N., ATILLA, D., EFFECT OF ORGANISATIONAL CULTURE ON DELAY IN CONSTRUCTION (2017) INT. J. PROJECT MANAGE., 35 (2), PP. 136-147. , HTTPS://DOI.ORG/10.1016/J.IJPROMAN.2016.10.018; ASHWINI, A.S., RAHUL, S.P., EFFECT OF CONSTRUCTION DELAYS ON PROJECT TIME OVERRUN: INDIAN SCENARIO (2014) INT. J. RES. ENG. TECHNOL., 3 (1), PP. 543-547. , HTTPS://DOI.ORG/10.15623/IJRET.2014.0301091; BABAR, A., ZAHOOR, H., REHMAN-NASIR, A., MAQSOOM, A., AZFAR-KHAN, R.W., MATEEN, M.K.H., BIM-BASED CLAIMS MANAGEMENT SYSTEM: A CENTRALISED INFORMATION REPOSITORY FOR EXTENSION OF TIME CLAIMS (2020) AUTOM. CONSTR., 110 (FEB), P. 102937. , HTTPS://DOI.ORG/10.1016/J.AUTCON.2019.102937; BAJJOU, M.S., ANAS, C.H., EMPIRICAL STUDY OF SCHEDULE DELAY IN MOROCCAN CONSTRUCTION PROJECTS (2018) INT. J. CONSTR. MANAGE., 20 (7), PP. 783-800. , HTTPS://DOI.ORG/10.1080/15623599.2018.1484859; BARBOSA, M.W., CÉSAR, Á.R., PROJECT PORTFOLIO MANAGEMENT TEACHING: CONTRIBUTIONS OF A GAMIFIED APPROACH (2020) INT. J. MANAGE. EDUC., 18 (2), P. 100388. , HTTPS://DOI.ORG/10.1016/J.IJME.2020.100388; BARRETT, P., BALDRY, D., (2003), FACILITIES MANAGEMENT: TOWARDS BEST PRACTICE. 2ND ED. MALDEN, MA: BLACKWELL PUBLISHING; BASAK, M., ROBERT, K.P., VAUGHAN, C., SCHEDULE OVERRUNS AS A BARRIER FOR LIQUEFIED NATURAL GAS PROJECTS: A REVIEW OF THE LITERATURE AND RESEARCH AGENDA (2019) ENERGY REP., 5 (NOV), PP. 210-220. , HTTPS://DOI.ORG/10.1016/J.EGYR.2019.01.008; BASKAR, S., SARMA, D.V.R., SHAKEEL, M.P., SRIDHAR, K.P., KUMAR, R., HYBRID FUZZY-BASED SPEARMAN RANK CORRELATION FOR CRANIAL NERVE PALSY DETECTION IN MIOT ENVIRONMENT (2019) HEALTH TECHNOL., 10 (1), PP. 259-270. , HTTPS://DOI.ORG/10.1007/S12553-019-00294-8; BERLINDA, L., THURNELL, D., DURDYEV, S., MAIN FACTORS CAUSING DELAYS IN LARGE CONSTRUCTION PROJECTS: EVIDENCE FROM NEW ZEALAND (2017) J. MANAGE. ECON. IND. ORG., 1 (2), PP. 63-82. , HTTPS://DOI.ORG/10.31039/JOMEINO.2017.1.2.5; BONGA, T.N., WELLINGTON, G., AN EMPIRICAL ANALYSIS OF THE DETERMINANTS OF PRIVATE INVESTMENT IN ZIMBABWE (2017) DYN. RES. J. ECON. FINANCE, 2 (4), PP. 38-54; (2016) VALUING THE ROLE OF CONSTRUCTION IN THE NEW ZEALAND ECONOMY, , HTTP://WWW.PWC.CO.NZ, BRANZ (BUILDING RESEARCH ADVISORY COUNCIL). " " ACCESSED SEPTEMBER 1, 2016; BUCCHIARONE, A., MARTINA, D.S., HEVESI, P., HIRSCH, M., ABANCENS, F.J.R., VIVANCO, P.F., AMIRASLANOV, O., LUKOWICZ, P., SMART CONSTRUCTION: REMOTE AND ADAPTABLE MANAGEMENT OF CONSTRUCTION SITES THROUGH IOT (2019) IEEE INT. THINGS MAG., 2 (3), PP. 38-45. , HTTPS://DOI.ORG/10.1109/IOTM.0001.1900044; CAMACHO, A., PABLO, C.C., SONIA, E., MANUEL, N., A TOOL-SUPPORTED FRAMEWORK FOR WORK PLANNING ON CONSTRUCTION SITES BASED ON CONSTRAINT PROGRAMMING (2018) AUTOM. CONSTR., 86 (FEB), PP. 190-198. , HTTPS://DOI.ORG/10.1016/J.AUTCON.2017.11.008; (2018) SMART-CONSTRUCTION-GUIDE: A GUIDE FOR HOUSING CLIENTS, , CONSTRUCTION LEADERSHIP, UK COUNCIL. LONDON: CONSTRUCTION LEADERSHIP, UK COUNCIL; CRAIG, N., SOMMERVILLE, J., INFORMATION MANAGEMENT SYSTEMS ON CONSTRUCTION PROJECTS: CASE REVIEWS (2006) REC. MANAGE. J., 16 (3), PP. 131-148. , HTTPS://DOI.ORG/10.1108/09565690610713192; DING, Z., SHAN, L., LONGHUI, L., LIANG, Z., A DIGITAL CONSTRUCTION FRAMEWORK INTEGRATING BUILDING INFORMATION MODELLING AND REVERSE ENGINEERING TECHNOLOGIES FOR RENOVATION PROJECTS (2019) AUTOM. CONSTR., 102 (JUN), PP. 45-58. , HTTPS://DOI.ORG/10.1016/J.AUTCON.2019.02.012; EADIE, R., BROWNE, M., ODEYINKA, H., MCKEOWN, C., MCNIFF, S., BIM IMPLEMENTATION THROUGHOUT THE UK CONSTRUCTION PROJECT LIFECYCLE: AN ANALYSIS (2013) AUTOM. CONSTR., 36 (DEC), PP. 145-151. , HTTPS://DOI.ORG/10.1016/J.AUTCON.2013.09.001; ELFI, E., TAHIR, M.M., TUKIRIN, S.A., FACTORS AFFECTING THE DELAY IN CONSTRUCTION AT MENTAWAI ISLAND, INDONESIA (2020) IOP CONF. SER.: MATER. SCI. ENG., 849 (1), P. 012015. , HTTPS://DOI.ORG/10.1088/1757-899X/849/1/012015; FABIANO, C., MACIEL, A.R., (2018) A METHODOLOGY FOR THE DEVELOPMENT OF INTEROPERABLE BIM-BASED CYBER-PHYSICAL SYSTEMS, PP. 798-805. , IN PROC. 35TH INT. SYMP. AUTOMATION AND ROBOTICS IN CONSTRUCTION, EDINBURGH, UK: INTERNATIONAL ASSOCIATION FOR AUTOMATION AND ROBOTICS IN CONSTRUCTION; FALLAHNEJAD, M.H., DELAY CAUSES IN IRAN GAS PIPELINE PROJECTS (2013) INT. J. PROJECT MANAGE., 31 (1), PP. 136-146. , HTTPS://DOI.ORG/10.1016/J.IJPROMAN.2012.06.003; FAN, X.L., ZHANG, Y., LI, X., FU, Q.L., MECHANISMS UNDERLYING THE PROTECTIVE EFFECTS OF MESENCHYMAL STEM CELL-BASED THERAPY (2020) CELL. MOL. LIFE SCI., 77 (14), PP. 2771-2794. , HTTPS://DOI.ORG/10.1007/S00018-020-03454-6; FERRARI, P., ALESSANDRA, F., EMILIANO, S., STEFANO, R.D.B., MURILO, S.R., DELAY ESTIMATION OF INDUSTRIAL IOT APPLICATIONS BASED ON MESSAGING PROTOCOLS (2018) IEEE TRANS. INSTRUM. MEAS., 67 (9), PP. 2188-2199. , HTTPS://DOI.ORG/10.1109/TIM.2018.2813798; GAMIL, Y., ISMAIL, A.R.R., AWARENESS AND CHALLENGES OF BUILDING INFORMATION MODELLING (BIM) IMPLEMENTATION IN THE YEMEN CONSTRUCTION INDUSTRY (2019) J. ENG. DES. TECHNOL., 17 (5), PP. 1077-1084. , HTTPS://DOI.ORG/10.1108/JEDT-03-2019-0063; GEBREHIWET, T., HANBIN, L., ANALYSIS OF DELAY IMPACT ON CONSTRUCTION PROJECT BASED ON RII AND CORRELATION COEFFICIENT: AN EMPIRICAL STUDY (2017) PROC. ENG., 196 (JAN), PP. 366-374. , HTTPS://DOI.ORG/10.1016/J.PROENG.2017.07.212; GHOLAMZADEH, C.A., GONI, F.A., MALIK, M.N., HAYAT-KHAN, H., KLEMEŠ, J.J., THE IMPERATIVE AND RESEARCH DIRECTIONS OF SUSTAINABLE PROJECT MANAGEMENT (2019) J. CLEANER PROD., 238 (NOV), P. 117810. , HTTPS://DOI.ORG/10.1016/J.JCLEPRO.2019.117810; GOUTOM, K.P., BRIDGE, A.J., GRAY, J., SKITMORE, M., CAUSES OF DELAY IN POWER TRANSMISSION PROJECTS: AN EMPIRICAL STUDY (2019) ENERGIES, 13 (1), P. 17. , HTTPS://DOI.ORG/10.3390/EN13010017; HAUPT, T.C., AKINLOLU, M., RALIILE, M.T., (2019) APPLICATIONS OF DIGITAL TECHNOLOGIES FOR HEALTH AND SAFETY MANAGEMENT IN CONSTRUCTION, PP. 88-97. , IN PROC. 8TH WORLD CONSTRUCTION SYMP. COLOMBO, SRI LANKA: UNIV. OF MORATUWA; HEAP-YIH, C., DIAMANTOPOULOS, A., INTEGRATING ADVANCED TECHNOLOGIES TO UPHOLD THE SECURITY OF PAYMENT: DATA FLOW DIAGRAM (2020) AUTOM. CONSTR., 114 (JUN), P. 103158. , HTTPS://DOI.ORG/10.1016/J.AUTCON.2020.103158; HUANG, Y.F., MUHAMAD, A.K., SUHANIYA, K., AZLINA, A., TAN, K.W., LING, L., LEONG, K.H., (2018) A REVIEW OF MINIMISING DELAY IN CONSTRUCTION INDUSTRIES, P. 65. , HTTPS://DOI.ORG/10.1051/E3SCONF/20186503004, IN PROC. E3S WEB OF INT'L CONF. CIVIL AND ENG. (ICCEE 2018), PADANG, INDONESIA: UNIVERSITAS PADANG; HWANG, B.G., MING, S., KIT-YING, L., KNOWLEDGE-BASED DECISION SUPPORT SYSTEM FOR PREFABRICATED PREFINISHED VOLUMETRIC CONSTRUCTION (2018) AUTOM. CONSTR., 94 (OCT), PP. 168-178. , HTTPS://DOI.ORG/10.1016/J.AUTCON.2018.06.016; JALALI-YAZDI, A., MAGHREBI, M., BOLOURI-BAZAZ, J., MATHEMATICAL MODEL TO OPTIMALLY SOLVE THE LIFT PLANNING PROBLEM IN HIGH-RISE CONSTRUCTION PROJECTS (2018) AUTOM. CONSTR., 92 (AUG), PP. 120-132. , HTTPS://DOI.ORG/10.1016/J.AUTCON.2018.03.029; JERGEAS, G., ANALYSIS OF THE FRONT-END LOADING OF ALBERTA MEGA OIL SANDS PROJECTS (2008) PROJECT MANAGE. J., 39 (4), PP. 95-104. , HTTPS://DOI.ORG/10.1002/PMJ.20080; KELM, A., LARS, L., MEINS-BECKER, L., PLATZ, D., KHAZAEE, M.J., COSTIN, A.M., HELMUS, M., TEIZER, J., MOBILE PASSIVE RADIO FREQUENCY IDENTIFICATION (RFID) PORTAL FOR AUTOMATED AND RAPID CONTROL OF PERSONAL PROTECTIVE EQUIPMENT (PPE) ON CONSTRUCTION SITES (2013) AUTOM. CONSTR., 36 (DEC), PP. 38-52. , HTTPS://DOI.ORG/10.1016/J.AUTCON.2013.08.009; KHAIR, K., ZAINAI, M., MOHAMMAD, R., HAZIR, F., ELHADI-AHMED, M., A MANAGEMENT FRAMEWORK TO REDUCE DELAYS IN ROAD CONSTRUCTION PROJECTS IN SUDAN (2017) ARAB. J. SCI. ENG., 43 (4), PP. 1925-1940. , HTTPS://DOI.ORG/10.1007/S13369-017-2806-6; KHATIB, B.A., YAP, S.P., EL-SHAFIE, A., DELAY FACTORS MANAGEMENT AND RANKING FOR RECONSTRUCTION AND REHABILITATION PROJECTS BASED ON THE RELATIVE IMPORTANCE INDEX (RII) (2020) SUSTAINABILITY, 12 (15), P. 6171. , HTTPS://DOI.ORG/10.3390/SU12156171; KORZUN, D.G., NIKOLAEVSKIY, I., GURTOV, A., SERVICE INTELLIGENCE AND COMMUNICATION SECURITY FOR AMBIENT ASSISTED LIVING (2015) INT. J. EMBEDDED REAL-TIME COMMUN. SYST., 101 (12), PP. 2470-2494. , HTTPS://DOI.ORG/10.4018/IJERTCS.2015010104; LEE, S.-K., YU, J.-H., SUCCESS MODEL OF PROJECT MANAGEMENT INFORMATION SYSTEM IN CONSTRUCTION (2012) AUTOM. CONSTR., 25 (AUG), PP. 82-93. , HTTPS://DOI.ORG/10.1016/J.AUTCON.2012.04.015; MAKOWSKI, D., BEN-SHACHAR, M.S., PATIL, I., LÜDECKE, D., METHODS AND ALGORITHMS FOR CORRELATION ANALYSIS IN R (2020) J. OPEN SOURCE SOFTWARE, 5 (51), P. 2306. , HTTPS://DOI.ORG/10.21105/JOSS.02306; (2017) BUILT AND URBAN SYSTEM - BRIEFING TO THE INCOMING MINISTERS, , HTTPS://WWW.MBIE.GOVT.NZ/SEARCH/SEARCHFORM?SEARCH=BUILT+AND+URBAN+SYSTEM+, MBIE (MINISTRY OF BUSINESS, INNOVATION AND EMPLOYMENT). " " ACCESSED JANUARY 8, 2021; MOSELHI, O., HASSAN, B., ZHENHUA, Z., AUTOMATED DATA ACQUISITION IN CONSTRUCTION WITH REMOTE SENSING TECHNOLOGIES (2020) APPL. SCI., 10 (8), P. 2846. , HTTPS://DOI.ORG/10.3390/APP10082846; MRUGENKUMAR, K.P., BANKIM, R.J., ANALYTICAL STUDY ON FACTOR CAUSING A DELAY IN THE SURAT CONSTRUCTION INDUSTRY (2020) INT. J. ANAL. EXP. MODAL ANAL., 12 (5), PP. 334-339; MUIZZ, O.S.A., ROSLI, M.Z., OLATUNJI, S.O., CAUSES OF DELAY IN THE GLOBAL CONSTRUCTION INDUSTRY: A META-ANALYTICAL REVIEW (2020) INT. J. CONSTR. MANAGE., PP. 1-13. , HTTPS://DOI.ORG/10.1080/15623599.2020.1716132; (2017) TRANSFORMING THE BUILDING INDUSTRY: STATE OF NATION KNOWLEDGE REPORT, , NATIONAL-SCIENCE-CHALLENGE-REPORT. AUCKLAND, NEW ZEALAND: URBAN RESEARCH NETWORK; NAZMUS, S., EKLAS, H., SHEIKH, I.A., A QUALITATIVE STUDY ON THE UNITED STATES INTERNET OF ENERGY: A STEP TOWARDS COMPUTATIONAL SUSTAINABILITY (2020) IEEE ACCESS, 8 (APR), PP. 69003-69037. , HTTPS://DOI.ORG/10.1109/ACCESS.2020.2986317; NEWSHAM, G.R., XUE, H., ARSENAULT, C., VALDES, J.J., BURNS, G.J., SCARLETT, E., KRUITHOF, S.G., SHEN, W., TESTING THE ACCURACY OF LOW-COST DATA STREAMS FOR DETERMINING SINGLE-PERSON OFFICE OCCUPANCY AND THEIR USE FOR ENERGY REDUCTION OF BUILDING SERVICES (2017) ENERGY BUILD., 135 (JAN), PP. 137-147. , HTTPS://DOI.ORG/10.1016/J.ENBUILD.2016.11.029; NIU, Y., LU, W., CHEN, K., HUANG, G.G., ANUMBA, C., SMART CONSTRUCTION OBJECTS (2016) J. COMP. CIV. ENG., 30 (4). , HTTPS://DOI.ORG/10.1061/(ASCE)CP.1943-5487.0000550, 04015070; PRITCHARD, C.L., (2015), RISK MANAGEMENT: CONCEPTS AND GUIDANCE. 5TH ED. BOCA RATON, FL: CRC PRESS; (2017) A GUIDE TO THE PROJECT MANAGEMENT BODY OF KNOWLEDGE (PMBOK GUIDE), , PROJECT MANAGEMENT INSTITUTE. 6TH ED. NEWTON SQUARE, PA: PROJECT MANAGEMENT INSTITUTE; PURBA, H.H., PRASTOWO, T.Y., POTENTIAL RISKS OCCURRING IN FIDIC CONTRACT CONSTRUCTION PROJECTS: A LITERATURE REVIEW (2020) ADV. RES. CIV. ENG., 2 (1), PP. 1-12; RAMAZANI, J., JERGEAS, G., PROJECT MANAGERS AND THE JOURNEY FROM GOOD TO GREAT: THE BENEFITS OF INVESTMENT IN PROJECT MANAGEMENT TRAINING AND EDUCATION (2015) INT. J. PROJECT MANAGE., 33 (1), PP. 41-52. , HTTPS://DOI.ORG/10.1016/J.IJPROMAN.2014.03.012; SACKS, R., RADOSAVLJEVIC, M., BARAK, R., REQUIREMENTS FOR BUILDING INFORMATION MODELLING BASED LEAN PRODUCTION MANAGEMENT SYSTEMS FOR CONSTRUCTION (2010) AUTOM. CONSTR., 19 (5), PP. 641-655. , HTTPS://DOI.ORG/10.1016/J.AUTCON.2010.02.010; SAFAPOUR, E., KERMANSHACHI, S., IDENTIFYING EARLY INDICATORS OF MANAGEABLE REWORK CAUSES AND SELECTING MITIGATING BEST PRACTICES FOR CONSTRUCTION (2019) J. MANAGE. ENG., 35 (2). , HTTPS://DOI.ORG/10.1061/(ASCE)ME.1943-5479.0000669, 04018060; SAFWAN, M., POPE, J., TUCK, J., WALKER, M., MACKAY, N., (2014) CONSTRUCTION AND PROJECTS IN QATAR: AN OVERVIEW, , HTTPS://WWW.DENTONS.COM/~/MEDIA/PDFS/INSIGHTS/2013/SEPTEMBER/QATARPDF.PDF, ACCESSED JULY 1, 2013; SAMBASIVAN, M., SOON, Y.W., CAUSES AND EFFECTS OF DELAYS IN THE MALAYSIAN CONSTRUCTION INDUSTRY (2007) INT. J. PROJECT MANAGE., 25 (5), PP. 517-526. , HTTPS://DOI.ORG/10.1016/J.IJPROMAN.2006.11.007; SEPASGOZAR, S.M.E., KARIMI, R., SHIROWZHAN, S., MOJTAHEDI, M., EBRAHIMZADEH, S., MCCARTHY, D., DELAY CAUSES AND EMERGING DIGITAL TOOLS: A NOVEL MODEL OF DELAY ANALYSIS, INCLUDING INTEGRATED PROJECT DELIVERY AND PMBOK (2019) BUILDINGS, 9 (9), P. 191. , HTTPS://DOI.ORG/10.3390/BUILDINGS9090191; SERDAR, D., HOSSEINI, M.R., CAUSES OF DELAYS ON CONSTRUCTION PROJECTS: A COMPREHENSIVE LIST (2019) INT. J. MANAGING PROJECT BUS., 13 (1), PP. 20-46. , HTTPS://DOI.ORG/10.1108/IJMPB-09-2018-0178; SERDAR, D., ISMAIL, S., KANDYMOV, N., STRUCTURAL EQUATION MODEL OF THE FACTORS AFFECTING CONSTRUCTION LABOUR PRODUCTIVITY (2018) J. CONSTR. ENG. MANAGE., 144 (4). , HTTPS://DOI.ORG/10.1061/(ASCE)CO.1943-7862.0001452, 04018007; SHAHINMOGHADAM, M., MOTAMEDI, A., (2021) AN ONTOLOGY-BASED MEDIATION FRAMEWORK FOR INTEGRATING FEDERATED SOURCES OF BIM AND IOT DATA, PP. 907-923. , HTTPS://DOI.ORG/10.1007/978-3-030-51295-8_63, IN PROC. INT. CONF. ON COMPUTING IN CIVIL AND BUILDING ENGINEERING, CHAM, SWITZERLAND: SPRINGER; SHAHSAVAND, P., MAREFAT, A., PARCHAMIJALAL, M., CAUSES OF DELAYS IN THE CONSTRUCTION INDUSTRY AND COMPARATIVE DELAY ANALYSIS TECHNIQUES WITH SCL PROTOCOL (2018) ENG. CONSTR. ARCHIT. MANAGE., 25 (4), PP. 497-533. , HTTPS://DOI.ORG/10.1108/ECAM-10-2016-0220; SHUQUAN, L., FANG, Y., WU, X., A SYSTEMATIC REVIEW OF LEAN CONSTRUCTION IN MAINLAND CHINA (2020) J. CLEANER PROD., 257 (JUN), P. 120581. , HTTPS://DOI.ORG/10.1016/J.JCLEPRO.2020.120581; SIEVERT, R.W., (1998), TOTAL PRODUCTIVE FACILITIES MANAGEMENT: A COMPREHENSIVE PROGRAM TO ACHIEVE BUSINESS GOALS BY OPTIMISING FACILITY RESOURCES, IMPLEMENT BEST PRACTICES THROUGH BENCHMARKING, EVALUATION AND PROJECT MANAGEMENT, INCREASE YOUR VALUE TO THE ORGANISATION. KINGSTON, MA: RSMEANS; (2020) WHICH INDUSTRIES CONTRIBUTED TO NEW ZEALAND'S GDP?, , HTTPS://WWW.STATS.GOVT.NZ/TOOLS/WHICH-INDUSTRIES-CONTRIBUTED-TO-NEW-ZEALANDS-GDP, STATS NZ (STATISTICS NEW ZEALAND). "" ACCESSED NOVEMBER 19, 2020; SU, Y., LUCKO, G., THOMPSON, R.C., APPORTIONING CONTRACT FLOAT WITH VOTING METHODS TO CORRELATED ACTIVITIES IN NETWORK SCHEDULES TO PROTECT CONSTRUCTION PROJECTS FROM DELAYS (2020) AUTOM. CONSTR., 118 (OCT), P. 103263. , HTTPS://DOI.ORG/10.1016/J.AUTCON.2020.103263; SYED, B.S., CHEN, A., YIN, F., ULLAH, K.I., AHMAD, N., ENERGY AND INTEROPERABLE AWARE ROUTING FOR THROUGHPUT OPTIMISATION IN CLUSTERED IOT-WIRELESS SENSOR NETWORKS (2018) FUTURE GENER. COMPUT. SYST., 81 (APR), PP. 372-381. , HTTPS://DOI.ORG/10.1016/J.FUTURE.2017.09.04.372-381; TANG, F., MA, T., ZHANG, J., GUAN, Y., CHEN, L., INTEGRATING THREE-DIMENSIONAL ROAD DESIGN AND PAVEMENT STRUCTURE ANALYSIS BASED ON BIM (2020) AUTOM. CONSTR., 113 (MAY), P. 103152. , HTTPS://DOI.ORG/10.1016/J.AUTCON.2020.103152; WOOD, D.A., HIGH-LEVEL INTEGRATED DETERMINISTIC, STOCHASTIC AND FUZZY COST-DURATION ANALYSIS AIDS PROJECT PLANNING AND MONITORING, FOCUSING ON UNCERTAINTIES AND EARNED VALUE METRICS (2017) J. NAT. GAS SCI. ENG., 37 (JAN), PP. 303-326. , HTTPS://DOI.ORG/10.1016/J.JNGSE.2016.11.045; WU, I.C., LIU, C.C., A VISUAL AND PERSUASIVE ENERGY CONSERVATION SYSTEM BASED ON BIM AND IOT TECHNOLOGY (2019) SENSORS, 20 (1), P. 139. , HTTPS://DOI.ORG/10.3390/S20010139; XU, G., MING, L., CHEN, C.H., WEI, Y., CLOUD ASSET-ENABLED INTEGRATED IOT PLATFORM FOR LEAN PREFABRICATED CONSTRUCTION (2018) AUTOM. CONSTR., 93 (SEP), PP. 123-134. , HTTPS://DOI.ORG/10.1016/J.AUTCON.2018.05.012; YAP, J.B.H., ABDUL-RAHMAN, H., CHEN, W., COLLABORATIVE MODEL: MANAGING DESIGN CHANGES WITH REUSABLE PROJECT EXPERIENCES THROUGH PROJECT LEARNING AND EFFECTIVE COMMUNICATION (2017) INT. J. PROJECT MANAGE., 35 (7), PP. 1253-1271. , HTTPS://DOI.ORG/10.1016/J.IJPROMAN.2017.04.010; ZAREI, B., SHARIFI, H., CHAGHOUEE, Y., DELAY CAUSES ANALYSIS IN COMPLEX CONSTRUCTION PROJECTS: A SEMANTIC NETWORK ANALYSIS APPROACH (2017) PROD. PLANN. CONTROL, 29 (1), PP. 29-40. , HTTPS://DOI.ORG/10.1080/09537287.2017.1376257; ZENG, W., WANG, H., ZHOU, H., SMART CONSTRUCTION SITE IN MEGA CONSTRUCTION PROJECTS: A CASE STUDY ON ISLAND TUNNELLING PROJECT OF HONG KONG-ZHUHAI-MACAO BRIDGE (2018) FRONT. ENG. MANAGE., 5 (1), PP. 78-87. , HTTPS://DOI.ORG/10.15302/J-FEM-2018075; ZHAO, J., SEPPÄNEN, O., PELTOKORPI, A., BADIHI, B., OLIVIERI, H., REAL-TIME RESOURCE TRACKING FOR ANALYSING VALUE-ADDING TIME IN CONSTRUCTION (2019) AUTOM. CONSTR., 104 (AUG), PP. 52-65. , HTTPS://DOI.ORG/10.1016/J.AUTCON.2019.04.003; ZIDANE, Y.J.T., ANDERSEN, B., THE TOP 10 UNIVERSAL DELAY FACTORS IN CONSTRUCTION PROJECTS (2018) INT. J. MANAGE. PROJECT BUS., 11 (3), PP. 650-672. , HTTPS://DOI.ORG/10.1108/IJMPB-05-2017-0052</t>
  </si>
  <si>
    <t>RADMAN, K.; SCHOOL OF BUILT ENVIRONMENT, NEW ZEALAND; EMAIL: K.RADMAN@MASSEY.AC.NZ</t>
  </si>
  <si>
    <t>2-S2.0-85114856649</t>
  </si>
  <si>
    <t>AUCKLAND UNIV. OF TECHNOLOGY</t>
  </si>
  <si>
    <t>NOTREPORTED;SCHOOL OF BUILT ENVIRONMENT;NOTREPORTED</t>
  </si>
  <si>
    <t>RADMAN K, 2021, J LEGAL AFF DISPUT RESOLUT ENG CONSTRUCTION</t>
  </si>
  <si>
    <t>HONG Y;XIE H;BHUMBRA G;BRILAKIS I</t>
  </si>
  <si>
    <t>57191866284;56077876600;6506529322;8837673400;</t>
  </si>
  <si>
    <t>COMPARING NATURAL LANGUAGE PROCESSING METHODS TO CLUSTER CONSTRUCTION SCHEDULES</t>
  </si>
  <si>
    <t>JOURNAL OF CONSTRUCTION ENGINEERING AND MANAGEMENT</t>
  </si>
  <si>
    <t>147</t>
  </si>
  <si>
    <t>10</t>
  </si>
  <si>
    <t>04021136</t>
  </si>
  <si>
    <t>10.1061/(ASCE)CO.1943-7862.0002165</t>
  </si>
  <si>
    <t>https://www.scopus.com/inward/record.uri?eid=2-s2.0-85112863669&amp;doi=10.1061%2f%28ASCE%29CO.1943-7862.0002165&amp;partnerID=40&amp;md5=038381a3b752c2d9522730601935e6f5</t>
  </si>
  <si>
    <t>DEPT. OF ENGINEERING, UNIV. OF CAMBRIDGE, CAMBRIDGE, CB3 0FA, UNITED KINGDOM; DEPT. OF TECHNOLOGY, ILLINOIS STATE UNIV, NORMAL, IL  61761, UNITED STATES; DEPT. OF NEUROSCIENCE, PHYSIOLOGY, AND PHARMACOLOGY, UNIV. COLLEGE LONDON, LONDON, WC1E 6BT, UNITED KINGDOM</t>
  </si>
  <si>
    <t>DEPT. OF ENGINEERING, UNIV. OF CAMBRIDGE, CAMBRIDGE, CB3 0FA, UNITED KINGDOM;DEPT. OF TECHNOLOGY, ILLINOIS STATE UNIV, NORMAL, IL  61761, UNITED STATES;DEPT. OF NEUROSCIENCE, PHYSIOLOGY, AND PHARMACOLOGY, UNIV. COLLEGE LONDON, LONDON, WC1E 6BT, UNITED KINGDOM;DEPT. OF ENGINEERING, UNIV. OF CAMBRIDGE, CAMBRIDGE, CB3 0FA, UNITED KINGDOM</t>
  </si>
  <si>
    <t>THE NAMES OF CONSTRUCTION ACTIVITIES ARE THE ONLY UNSTRUCTURED DATA ATTRIBUTE IN CONSTRUCTION SCHEDULES, AND THEY OFTEN GUIDE CONSTRUCTION EXECUTION. ACTIVITY NAMES ARE DEVISED TO COMMUNICATE BETWEEN STAKEHOLDERS, AND THEREFORE OFTEN ARE WRITTEN USING INCONSISTENT TERMINOLOGIES ACROSS REPETITIVE ACTIVITIES WITH OMITTED CONTEXTUAL INFORMATION. THIS PRESENTS A CHALLENGE FOR MACHINE LEARNING SYSTEMS WHEN LEARNING PATTERNS FROM CONSTRUCTION SCHEDULES. THIS PAPER COMPARED THE PERFORMANCE OF STATE-OF-THE-ART TEXT-RELATED CLUSTERING METHODS IN IDENTIFYING REPETITIVE ACTIVITIES. THIS WAS ACHIEVED BY CREATING A GROUND TRUTH DATA SET ON THE BASIS OF THE STANDARD CONSTRUCTION WORK CLASSIFICATION, AND THEN COMPARING THE PRECISION, RECALL, AND F1 SCORE OF LATENT SEMANTIC ANALYSIS (LSA), LATENT DIRICHLET ALLOCATION (LDA), WORD2VEC, AND FASTTEXT ALGORITHMS TO GROUP ACTIVITY NAMES IN 27 CONSTRUCTION SCHEDULES. RESULTS INDICATED THAT THE F1 SCORE OF LSA OUTPERFORMED LDA (0.84% VERSUS 0.88%), WHEREAS THE RESULTS OF LANGUAGE MODELS-BASED CLUSTERING DEPENDED ON THE QUALITY OF WORD EMBEDDING AND THE PAIRED CLUSTERING METHOD. THIS STUDY PROVIDES INSIGHT INTO HOW TO PREPROCESS ACTIVITY NAMES OF CONSTRUCTION SCHEDULES FOR FURTHER ARTIFICIAL INTELLIGENCE (AI)-BASED QUANTITATIVE ANALYSIS. METHODOLOGIES DESCRIBED IN THIS STUDY WILL HELP RESEARCHERS WHO WORK ON NATURAL LANGUAGE-RELATED RESEARCH IN CONSTRUCTION (E.G., SAFETY AND CONTRACT MANAGEMENT) TO BETTER CAPTURE THE FEATURE OF WORDS, RATHER THAN ONLY COUNTING THE WORD FREQUENCIES. © 2021 AMERICAN SOCIETY OF CIVIL ENGINEERS.</t>
  </si>
  <si>
    <t>CONSTRUCTION SCHEDULE; TEXT DATA; UNSUPERVISED LEARNING</t>
  </si>
  <si>
    <t>ARTIFICIAL INTELLIGENCE; CLASSIFICATION (OF INFORMATION); CLUSTER ANALYSIS; CONSTRUCTION INDUSTRY; NATURAL LANGUAGE PROCESSING SYSTEMS; SEMANTICS; STATISTICS; CLUSTER CONSTRUCTION; CONSTRUCTION ACTIVITIES; CONSTRUCTION SCHEDULES; CONTEXTUAL INFORMATION; LATENT DIRICHLET ALLOCATIONS; LATENT SEMANTIC ANALYSIS; NATURAL LANGUAGE PROCESSING; STANDARD CONSTRUCTIONS; LEARNING SYSTEMS</t>
  </si>
  <si>
    <t>104795</t>
  </si>
  <si>
    <t>WE THANK KIER FOR SHARING EXPERIENCES AND KNOWLEDGE IN SCHEDULING PRACTICE AND USING SCHEDULING SOFTWARE. WE THANK NPLAN FOR SHARING THE DATA PARSING PROTOTYPE AND VALUABLE DISCUSSION ABOUT MACHINE LEARNING TECHNIQUES. THE PRESENTED WORK WAS BASED ON RESEARCH FUNDED BY INNOVATEUK (PROJECT REFERENCE: 104795).</t>
  </si>
  <si>
    <t>AMER, F., GOLPARVAR-FARD, M., (2019) AUTOMATIC UNDERSTANDING OF CONSTRUCTION SCHEDULES: PART-OF-ACTIVITY TAGGING, PP. 190-197. , PROC. 2019 EUROPEAN CONF. ON COMPUTING IN CONSTRUCTION, CHANIA, CRETE, GREECE: EUROPEAN COUNCIL ON COMPUTING IN CONSTRUCTION; ANKERST, M., BREUNIG, M.M., KRIEGEL, H.-P., SANDER, J., OPTICS: ORDERING POINTS TO IDENTIFY THE CLUSTERING STRUCTURE (1999) SIGMOD REC., 28 (2), PP. 49-60. , HTTPS://DOI.ORG/10.1145/304181.304187; (2017) WHAT IS SCHEDULING IN PROJECT MANAGEMENT?, , HTTPS://WWW.APM.ORG.UK/BODY-OF-KNOWLEDGE/DELIVERY/SCHEDULE-MANAGEMENT/, ASSOCIATION FOR PROJECT MANAGEMENT. "" ACCESSED AUGUST 1, 2019; BENJAMIN, C.O., BABCOCK, D.L., YUNUS, N.B., KINCAID, J., KNOWLEDGE-BASED PROTOTYPE FOR IMPROVING SCHEDULING PRODUCTIVITY (1990) J. COMPUT. CIV. ENG., 4 (2), PP. 124-134. , HTTPS://DOI.ORG/10.1061/(ASCE)0887-3801(1990)4:2(124); BLEI, D., CARIN, L., DUNSON, D., PROBABILISTIC TOPIC MODELS (2010) IEEE SIGNAL PROCESS MAG., 27 (6), PP. 55-65; BLEI, D., NG, A.Y., JORDAN, M.I., LATENT DIRICHLET ALLOCATION (2003) J. MACH. LEARN. RES., 3, PP. 993-1022; BOJANOWSKI, P., GRAVE, E., JOULIN, A., MIKOLOV, T., ENRICHING WORD VECTORS WITH SUBWORD INFORMATION (2017) TRANS. ASSOC. COMPUT. LING., 5, PP. 135-146. , HTTPS://DOI.ORG/10.1162/TACL_A_00051; BOUMAN, C.A., SHAPIRO, M., COOK, G.W., ATKINS, C.B., CHENG, H., (1997) CLUSTER: AN UNSUPERVISED ALGORITHM FOR MODELING GAUSSIAN MIXTURES, , WEST LAFAYETTE, IN: PURDUE UNIV; BROCKMANN, C., CONSTRUCTION PROJECT SCHEDULING AND CONTROL (COURSESMART), 2ND EDN (2012) CONSTR. MANAGE. ECON., 30 (11), PP. 1012-1013. , HTTPS://DOI.ORG/10.1080/01446193.2012.694456; BUCKLAND, M., GEY, F., THE RELATIONSHIP BETWEEN RECALL AND PRECISION (1994) J. AM. SOC. INF. SCI., 45 (1), PP. 12-19. , HTTPS://DOI.ORG/10.1002/(SICI)1097-4571(199401)45:1%3C12::AID-ASI2%3E3.0.CO;2-L; CALDAS, C.H., SOIBELMAN, L., AUTOMATING HIERARCHICAL DOCUMENT CLASSIFICATION FOR CONSTRUCTION MANAGEMENT INFORMATION SYSTEMS (2003) AUTOM. CONSTR., 12 (4), PP. 395-406. , HTTPS://DOI.ORG/10.1016/S0926-5805(03)00004-9; CER, D., (2018) UNIVERSAL SENTENCE ENCODER, , PROC. EMNLP 2018-CONF. ON EMPIRICAL METHODS IN NATURAL LANGUAGE PROCESSING: SYSTEM DEMONSTRATIONS. ITHACA, NY: CORNELL UNIV; CHANGALI, S., MOHAMMAD, A., VAN NIEUWLAND, M., THE CONSTRUCTION PRODUCTIVITY IMPERATIVE (2015) MCKINSEY Q., (JUN), PP. 1-10; CHENG, M.-Y., CHANG, Y.-H., KORIR, D., NOVEL APPROACH TO ESTIMATING SCHEDULE TO COMPLETION IN CONSTRUCTION PROJECTS USING SEQUENCE AND NONSEQUENCE LEARNING (2019) J. CONSTR. ENG. MANAGE., 145 (11). , HTTPS://DOI.ORG/10.1061/(ASCE)CO.1943-7862.0001697, 04019072; CHI, N.-W., LIN, K.-Y., HSIEH, S.-H., USING ONTOLOGY-BASED TEXT CLASSIFICATION TO ASSIST JOB HAZARD ANALYSIS (2014) ADV. ENG. INF., 28 (4), PP. 381-394. , HTTPS://DOI.ORG/10.1016/J.AEI.2014.05.001; (2012) OMNICLASS - A STRATEGY FOR CLASSIFYING THE BUILT ENVIRONMENT, , CONSTRUCTION SPECIFICATION INSTITUTE. " TABLE 13: SPACES BY FUNCTION." ALEXANDRIA, VA: CONSTRUCTION SPECIFICATION INSTITUTE; CVITANIC, T., LEE, B., SONG, H.I., FU, K., ROSEN, D., (2016) LDA V. LSA: A COMPARISON OF TWO COMPUTATIONAL TEXT ANALYSIS TOOLS FOR THE FUNCTIONAL CATEGORIZATION OF PATENTS, PP. 41-50. , PROC. CEUR WORKSHOP, ALEXANDRIA, VA: NATIONAL SCIENCE FOUNDATION; DE SNOO, C., VAN WEZEL, W., JORNA, R.J., AN EMPIRICAL INVESTIGATION OF SCHEDULING PERFORMANCE CRITERIA (2011) J. OPER. MANAGE., 29 (3), PP. 181-193. , HTTPS://DOI.ORG/10.1016/J.JOM.2010.12.006; ELZOMOR, M., BURKE, R., PARRISH, K., GIBSON, G.E., FRONT-END PLANNING FOR LARGE AND SMALL INFRASTRUCTURE PROJECTS: COMPARISON OF PROJECT DEFINITION RATING INDEX TOOLS (2018) J. MANAGE. ENG., 34 (4). , HTTPS://DOI.ORG/10.1061/(ASCE)ME.1943-5479.0000611, 04018022; ESMAEILI, B., HALLOWELL, M.R., (2012) ATTRIBUTE-BASED RISK MODEL FOR MEASURING SAFETY RISK OF STRUCK-BY ACCIDENTS, , RESTON, VA: ASCE; ESMAEILI, B., HALLOWELL, M.R., RAJAGOPALAN, B., ATTRIBUTE-BASED SAFETY RISK ASSESSMENT. I: ANALYSIS AT THE FUNDAMENTAL LEVEL (2015) J. CONSTR. ENG. MANAGE., 141 (8). , HTTPS://DOI.ORG/10.1061/(ASCE)CO.1943-7862.0000980, 04015021; ESTER, M., KRIEGEL, H.-P., SANDER, J., XU, X., (1996) A DENSITY-BASED ALGORITHM FOR DISCOVERING CLUSTERS IN LARGE SPATIAL DATABASES WITH NOISE, PP. 226-231. , PROC. 2ND INT. CONF. ON KNOWLEDGE DISCOVERY AND DATA MINING, MENLO PARK, CA: ASSOCIATION FOR THE ADVANCEMENT OF ARTIFICIAL INTELLIGENCE; FLYVBJERG, B., SKAMRIS HOLM, M.K., BUHL, S.L., HOW COMMON AND HOW LARGE ARE COST OVERRUNS IN TRANSPORT INFRASTRUCTURE PROJECTS? (2003) TRANS. REV., 23 (1), PP. 71-88. , HTTPS://DOI.ORG/10.1080/01441640309904; FUNG, B.C.M., WANG, K., ESTER, M., (2011) ENCYCLOPEDIA OF DATA WAREHOUSING AND MINING, PP. 555-559. , HIERARCHICAL DOCUMENT CLUSTERING." IN, HERSHEY, PA: IGI GLOBAL; (2015) UK INDUSTRY PERFORMANCE REPORT, , GLENIGAN, CONSTRUCTING EXCELLENCE, CITB, AND DEPARTMENT FOR BUSINESS, INNOVATION AND SKILLS. BOURNEMOUTH, UK: GLENIGAN; GONDIA, A., SIAM, A., EL-DAKHAKHNI, W., NASSAR, A.H., MACHINE LEARNING ALGORITHMS FOR CONSTRUCTION PROJECTS DELAY RISK PREDICTION (2020) J. CONSTR. ENG. MANAGE., 146 (1). , HTTPS://DOI.ORG/10.1061/(ASCE)CO.1943-7862.0001736, 04019085; GOODFELLOW, I., BENGIO, Y., COURVILLE, A., BENGIO, Y., (2016) DEEP LEARNING, , CAMBRIDGE, MA: MIT PRESS; (2013) WORD2VEC - TOOLS FOR COMPUTING CONTINUOUS DISTRIBUTED REPRESENTATIONS OF WORDS, , HTTPS://CODE.GOOGLE.COM/ARCHIVE/P/WORD2VEC/, GOOGLE NEWS. " " ACCESSED JULY 30, 2013; HABASH, N., RAMBOW, O., ROTH, R., (2009) MADA+ TOKAN: A TOOLKIT FOR ARABIC TOKENIZATION, DIACRITIZATION, MORPHOLOGICAL DISAMBIGUATION, POS TAGGING, STEMMING AND LEMMATIZATION, P. 62. , PROC. 2ND INT. CONF. ON ARABIC LANGUAGE RESOURCES AND TOOLS (MEDAR), CAIRO, EGYPT, PARIS: EUROPEAN LANGUAGE RESOURCES ASSOCIATION; HARRIS, R.B., IOANNOU, P.G., SCHEDULING PROJECTS WITH REPEATING ACTIVITIES (1998) J. CONSTR. ENG. MANAGE., 124 (4), PP. 269-278. , HTTPS://DOI.ORG/10.1061/(ASCE)0733-9364(1998)124:4(269); (2018) ORGANIZATION AND DIGITIZATION OF INFORMATION ABOUT BUILDINGS AND CIVIL ENGINEERING WORKS, INCLUDING BUILDING INFORMATION MODELLING (BIM). INFORMATION MANAGEMENT USING BUILDING INFORMATION MODELLING. PART 1: CONCEPTS AND PRINCIPLES, , ISO. ISO 19650-1. GENEVA: ISO; JAIN, A.K., DATA CLUSTERING: 50 YEARS BEYOND K-MEANS (2010) PATTERN RECOGNIT. LETT., 31 (8), PP. 651-666. , HTTPS://DOI.ORG/10.1016/J.PATREC.2009.09.011; JOULIN, A., GRAVE, E., BOJANOWSKI, P., MIKOLOV, T., (2017) BAG OF TRICKS FOR EFFICIENT TEXT CLASSIFICATION, , PROC. 15TH CONF. OF THE EUROPEAN CHAPTER OF THE ASSOCIATION FOR COMPUTATIONAL LINGUISTICS, EACL 2017. STROUDSBURG, PA: ASSOCIATION FOR COMPUTATIONAL LINGUISTICS; KAUFMAN, L., PETER, R.J., (2008) FINDING GROUPS IN DATA: AN INTRODUCTION TO CLUSTER ANALYSIS, PP. 68-125. , PARTITIONING AROUND MEDOIDS (PROGRAM PAM)." IN, NEW YORK: WILEY; KIM, J.I., FISCHER, M., KAM, C., GENERATION AND EVALUATION OF EXCAVATION SCHEDULES FOR HARD ROCK TUNNELS IN PRECONSTRUCTION AND CONSTRUCTION (2018) AUTOM. CONSTR., 96 (DEC), PP. 378-397. , HTTPS://DOI.ORG/10.1016/J.AUTCON.2018.09.022; LANDAUER, T.K., DUMAIS, S.T., A SOLUTION TO PLATO'S PROBLEM: THE LATENT SEMANTIC ANALYSIS THEORY OF ACQUISITION, INDUCTION, AND REPRESENTATION OF KNOWLEDGE (1997) PSYCHOL. REV., 104 (2), P. 211. , HTTPS://DOI.ORG/10.1037/0033-295X.104.2.211; LEE, K.-P., LEE, H.-S., PARK, M., KIM, D.Y., JUNG, M., MANAGEMENT-RESERVE ESTIMATION FOR INTERNATIONAL CONSTRUCTION PROJECTS BASED ON RISK-INFORMED K-NN (2017) J. MANAGE. ENG., 33 (4). , HTTPS://DOI.ORG/10.1061/(ASCE)ME.1943-5479.0000510, 04017002; LIN, Z., FENG, M., DOS SANTOS, C.N., YU, M., XIANG, B., ZHOU, B., BENGIO, Y., (2017) A STRUCTURED SELF-ATTENTIVE SENTENCE EMBEDDING, , PROC. 5TH INT. CONF. ON LEARNING REPRESENTATIONS, ICLR 2017: CONF. TRACK PROC. ITHACA, NY: CORNELL UNIV; LIU, P., ZHOU, D., WU, N., (2007) VDBSCAN: VARIED DENSITY BASED SPATIAL CLUSTERING OF APPLICATIONS WITH NOISE, PP. 1-4. , PROC. 2007 INT. CONF. ON SERVICE SYSTEMS AND SERVICE MANAGEMENT, NEW YORK: IEEE; LUND, K., BURGESS, C., PRODUCING HIGH-DIMENSIONAL SEMANTIC SPACES FROM LEXICAL CO-OCCURRENCE (1996) BEHAV. RES. METHODS INSTRUM. COMPUT., 28 (2), PP. 203-208. , HTTPS://DOI.ORG/10.3758/BF03204766; LUU, V.T., KIM, S.Y., TUAN, N.V., OGUNLANA, S.O., QUANTIFYING SCHEDULE RISK IN CONSTRUCTION PROJECTS USING BAYESIAN BELIEF NETWORKS (2009) INT. J. PROJECT MANAGE., 27 (1), PP. 39-50. , HTTPS://DOI.ORG/10.1016/J.IJPROMAN.2008.03.003; MANNING, C., RAGHAVAN, P., SCHÜTZE, H., (2008) INTRODUCTION TO INFORMATION RETRIEVAL, , HIERARCHICAL CLUSTERING." CHAP. 17 IN. CAMBRIDGE, UK: CAMBRIDGE UNIVERSITY PRESS; MANNING, C.D., SURDEANU, M., BAUER, J., FINKEL, J., BETHARD, S.J., MCCLOSKY, D., (2015) THE STANFORD CORENLP NATURAL LANGUAGE PROCESSING TOOLKIT, PP. 55-60. , PROC. 52ND ANNUAL MEETING OF THE ASSOCIATION FOR COMPUTATIONAL LINGUISTICS: SYSTEM DEMONSTRATIONS, STROUDSBURG, PA: ASSOCIATION FOR COMPUTATIONAL LINGUISTICS; MCPARTLAND, R., (2017) WHAT IS IFC?, , HTTPS://WWW.THENBS.COM/KNOWLEDGE/WHAT-IS-IFC, ACCESSED MAY 24, 2020; MIKOLOV, T., CHEN, K., CORRADO, G., DEAN, J., (2013) EFFICIENT ESTIMATION OF WORD REPRESENTATIONS IN VECTOR SPACE, , PROC. 1ST INT. CONF. ON LEARNING REPRESENTATIONS, ICLR 2013: WORKSHOP TRACK. STROUDSBURG PA: ASSOCIATION FOR COMPUTATIONAL LINGUISTICS; MIMNO, D., WALLACH, H.M., TALLEY, E., LEENDERS, M., MCCALLUM, A., (2011) OPTIMIZING SEMANTIC COHERENCE IN TOPIC MODELS, PP. 262-272. , PROC. EMNLP 2011: CONF. ON EMPIRICAL METHODS IN NATURAL LANGUAGE PROCESSING, STROUDSBURG PA: ASSOCIATION FOR COMPUTATIONAL LINGUISTICS; MOSCA, A., (2019) NPLAN - METHODS OF CONSTRUCTING A CONSTRUCTION, AND RELATED SYSTEMS AND COMPUTER PROGRAM PRODUCTS, , ALEXANDRIA, VA: UNITED STATES PATENT AND TRADEMARK OFFICE; MOSELHI, O., GONG, D., EL-RAYES, K., ESTIMATING WEATHER IMPACT ON THE DURATION OF CONSTRUCTION ACTIVITIES (2011) CAN. J. CIV. ENG., 24 (3), PP. 359-366. , HTTPS://DOI.ORG/10.1139/L96-122; MULHOLLAND, B., CHRISTIAN, J., RISK ASSESSMENT IN CONSTRUCTION SCHEDULES (1999) J. CONSTR. ENG. MANAGE., 125 (1), PP. 8-15. , HTTPS://DOI.ORG/10.1061/(ASCE)0733-9364(1999)125:1(8); MUÑOZ-AVILA, H., AHA, D.W., NAU, D.S., WEBER, R., BRESLOW, L., YAMAN, F., (2001) SIN: INTEGRATING CASE-BASED REASONING WITH TASK DECOMPOSITION, , FORT BELVOIR, VA: DEFENSE TECHNICAL INFORMATION CENTRE; MUÑOZ-AVILA, H., GUPTA, K., AHA, D.W., NAU, D., (2002) KNOWLEDGE MANAGEMENT AND ORGANIZATIONAL MEMORIES, PP. 125-134. , KNOWLEDGE-BASED PROJECT PLANNING." IN, EDITED BY R. DIENG-KUNTZ AND N. MATTA, BOSTON: SPRINGER; NASIR, D., MCCABE, B., HARTONO, L., EVALUATING RISK IN CONSTRUCTION-SCHEDULE MODEL (ERIC-S): CONSTRUCTION SCHEDULE RISK MODEL (2003) J. CONSTR. ENG. MANAGE., 129 (5), PP. 518-527. , HTTPS://DOI.ORG/10.1061/(ASCE)0733-9364(2003)129:5(518); PARK, J., CAI, H., WBS-BASED DYNAMIC MULTI-DIMENSIONAL BIM DATABASE FOR TOTAL CONSTRUCTION AS-BUILT DOCUMENTATION (2017) AUTOM. CONSTR., 77 (MAY), PP. 15-23. , HTTPS://DOI.ORG/10.1016/J.AUTCON.2017.01.021; PENNINGTON, J., SOCHER, R., MANNING, C.D., (2014) GLOVE: GLOBAL VECTORS FOR WORD REPRESENTATION, PP. 1532-1543. , PROC. EMNLP 2014-2014 CONF. ON EMPIRICAL METHODS IN NATURAL LANGUAGE PROCESSING, STROUDSBURG, PA: ASSOCIATION FOR COMPUTATIONAL LINGUISTICS; RAMOS, J., (2003) USING TF-IDF TO DETERMINE WORD RELEVANCE IN DOCUMENT QUERIES, PP. 133-142. , PROC. 1ST INSTRUCTIONAL CONF. ON MACHINE LEARNING, UNIVERSITY PARK, PA: CITESEER; REHUREK, R., SOJKA, P., (2010) SOFTWARE FRAMEWORK FOR TOPIC MODELLING WITH LARGE CORPORA, PP. 45-50. , PROC. LREC 2010 WORKSHOP ON NEW CHALLENGES FOR NLP FRAMEWORKS, VALLETTA, MALTA: CITESEER; ROHDE, D.L., GONNERMAN, L.M., PLAUT, D.C., AN IMPROVED MODEL OF SEMANTIC SIMILARITY BASED ON LEXICAL CO-OCCURRENCE (2006) COMMUN. ACM, 8, PP. 627-633; (1988) SMM7: STANDARD METHOD OF MEASUREMENT OF BUILDING WORKS, , ROYAL INSTITUTION OF CHARTERED SURVEYORS. LONDON: CONSTRUCTION FEDERATION; SALESKY, M.E., (2017) THE PROJECT MANAGERS GUIDE TO IDIQ TASK ORDER SERVICE CONTRACTS, , CHAM, SWITZERLAND: SPRINGER NATURE; SHEN, L.Y., PROJECT RISK MANAGEMENT IN HONG KONG (1997) INT. J. PROJECT MANAGE., 15 (2), PP. 101-105. , HTTPS://DOI.ORG/10.1016/S0263-7863(96)00045-2; SOIBELMAN, L., KIM, H., DATA PREPARATION PROCESS FOR CONSTRUCTION KNOWLEDGE GENERATION THROUGH KNOWLEDGE DISCOVERY IN DATABASES (2002) J. COMPUT. CIV. ENG., 16 (1), PP. 39-48. , HTTPS://DOI.ORG/10.1061/(ASCE)0887-3801(2002)16:1(39); SRINIVASAN, S., (2017) GUIDE TO BIG DATA APPLICATIONS, , CHAM, SWITZERLAND: SPRINGER; STEINLEY, D., BRUSCO, M.J., CHOOSING THE NUMBER OF CLUSTERS IN K -MEANS CLUSTERING (2011) PSYCHOL. METHODS, 16 (3), P. 285. , HTTPS://DOI.ORG/10.1037/A0023346; STEVENS, K., KEGELMEYER, P., ANDRZEJEWSKI, D., BUTTLER, D., (2012) EXPLORING TOPIC COHERENCE OVER MANY MODELS AND MANY TOPICS, PP. 952-961. , PROC. EMNLP-CONLL 2012-2012 JOINT CONF. ON EMPIRICAL METHODS IN NATURAL LANGUAGE PROCESSING AND COMPUTATIONAL NATURAL LANGUAGE LEARNING, ASSOCIATION FOR COMPUTATIONAL LINGUISTICS. STROUDSBURG, PA: ASSOCIATION FOR COMPUTATIONAL LINGUISTICS; SUN, C., JIANG, S., SKIBNIEWSKI, M.J., MAN, Q., SHEN, L., A LITERATURE REVIEW OF THE FACTORS LIMITING THE APPLICATION OF BIM IN THE CONSTRUCTION INDUSTRY (2017) TECHNOL. ECON. DEV. ECON., 23 (5), PP. 764-779. , HTTPS://DOI.ORG/10.3846/20294913.2015.1087071; TIXIER, A.J.-P., HALLOWELL, M.R., RAJAGOPALAN, B., BOWMAN, D., APPLICATION OF MACHINE LEARNING TO CONSTRUCTION INJURY PREDICTION (2016) AUTOM. CONSTR., 69 (SEP), PP. 102-114. , HTTPS://DOI.ORG/10.1016/J.AUTCON.2016.05.016; TIXIER, A.J.-P., HALLOWELL, M.R., RAJAGOPALAN, B., BOWMAN, D., AUTOMATED CONTENT ANALYSIS FOR CONSTRUCTION SAFETY: A NATURAL LANGUAGE PROCESSING SYSTEM TO EXTRACT PRECURSORS AND OUTCOMES FROM UNSTRUCTURED INJURY REPORTS (2016) AUTOM. CONSTR., 62 (FEB), PP. 45-56. , HTTPS://DOI.ORG/10.1016/J.AUTCON.2015.11.001; WANG, B., KUO, C.-C.J., (2020) SBERT-WK: A SENTENCE EMBEDDING METHOD BY DISSECTING BERT-BASED WORD MODELS, , HTTP://ARXIV.ORG/ABS/2002.06652, PREPRINT, SUBMITTED FEBRUARY 16, 2020; WESTNEY, R.E., (1997) THE ENGINEER'S COST HANDBOOK: TOOLS FOR MANAGING PROJECT COSTS, , NEW YORK: CRC PRESS; WILLIAMS, T.P., GONG, J., PREDICTING CONSTRUCTION COST OVERRUNS USING TEXT MINING, NUMERICAL DATA AND ENSEMBLE CLASSIFIERS (2014) AUTOM. CONSTR., 43 (JUL), PP. 23-29. , HTTPS://DOI.ORG/10.1016/J.AUTCON.2014.02.014; WITTEN, I.H., FRANK, E., HALL, M.A., PAL, C.J., (2017) DATA MINING, PP. 285-334. , DATA TRANSFORMATIONS." CHAP. 8 IN. 4TH ED. EDITED BY I. H. WITTEN, E. FRANK, M. A. HALL, AND C. J. PAL, BURLINGTON, MA: MORGAN KAUFMANN; XIE, P., XING, E.P., (2013) INTEGRATING DOCUMENT CLUSTERING AND TOPIC MODELING, PP. 694-703. , PROC. 29TH CONF. UAI 2013: UNCERTAINTY IN ARTIFICIAL INTELLIGENCE, ITHACA, NY: CORNELL UNIV; YALCINKAYA, M., SINGH, V., PATTERNS AND TRENDS IN BUILDING INFORMATION MODELING (BIM) RESEARCH: A LATENT SEMANTIC ANALYSIS (2015) AUTOM. CONSTR., 59 (NOV), PP. 68-80. , HTTPS://DOI.ORG/10.1016/J.AUTCON.2015.07.012; YAN, Y., ROSALES, R., FUNG, G., SUBRAMANIAN, R., DY, J., LEARNING FROM MULTIPLE ANNOTATORS WITH VARYING EXPERTISE (2014) MACH. LEARN., 95 (3), PP. 291-327. , HTTPS://DOI.ORG/10.1007/S10994-013-5412-1; YU, W.D., HSU, J.Y., CONTENT-BASED TEXT MINING TECHNIQUE FOR RETRIEVAL OF CAD DOCUMENTS (2013) AUTOM. CONSTR., 31 (MAY), PP. 65-74. , HTTPS://DOI.ORG/10.1016/J.AUTCON.2012.11.037; YURCHYSHYNA, A., ZARLI, A., AN ONTOLOGY-BASED APPROACH FOR FORMALISATION AND SEMANTIC ORGANISATION OF CONFORMANCE REQUIREMENTS IN CONSTRUCTION (2009) AUTOM. CONSTR., 18 (8), PP. 1084-1098. , HTTPS://DOI.ORG/10.1016/J.AUTCON.2009.07.008; ZHANG, F., FLEYEH, H., WANG, X., LU, M., CONSTRUCTION SITE ACCIDENT ANALYSIS USING TEXT MINING AND NATURAL LANGUAGE PROCESSING TECHNIQUES (2019) AUTOMM. CONSTR., 99 (MAR), PP. 238-248. , HTTPS://DOI.ORG/10.1016/J.AUTCON.2018.12.016</t>
  </si>
  <si>
    <t>HONG, Y.; DEPT. OF ENGINEERING, UNITED KINGDOM; EMAIL: HONGYING1525@GMAIL.COM</t>
  </si>
  <si>
    <t>07339364</t>
  </si>
  <si>
    <t>JCEMD</t>
  </si>
  <si>
    <t>J CONSTR ENG MANAGE</t>
  </si>
  <si>
    <t>ALL OPEN ACCESS, GREEN</t>
  </si>
  <si>
    <t>2-S2.0-85112863669</t>
  </si>
  <si>
    <t>UNIV. OF CAMBRIDGE;ILLINOIS STATE UNIV;UNIV. COLLEGE LONDON;UNIV. OF CAMBRIDGE</t>
  </si>
  <si>
    <t>HONG Y, 2021, J CONSTR ENG MANAGE</t>
  </si>
  <si>
    <t>WU L;JI W;FENG B;HERMANN U;ABOURIZK S</t>
  </si>
  <si>
    <t>56287508200;56996697800;57226574438;22947497600;7006555473;</t>
  </si>
  <si>
    <t>INTELLIGENT DATA-DRIVEN APPROACH FOR ENHANCING PRELIMINARY RESOURCE PLANNING IN INDUSTRIAL CONSTRUCTION</t>
  </si>
  <si>
    <t>AUTOMATION IN CONSTRUCTION</t>
  </si>
  <si>
    <t>130</t>
  </si>
  <si>
    <t>103846</t>
  </si>
  <si>
    <t>10.1016/j.autcon.2021.103846</t>
  </si>
  <si>
    <t>https://www.scopus.com/inward/record.uri?eid=2-s2.0-85112009725&amp;doi=10.1016%2fj.autcon.2021.103846&amp;partnerID=40&amp;md5=5c785de30cc01089c073d9f11acecc8c</t>
  </si>
  <si>
    <t>UNIVERSITY OF ALBERTA, DEPARTMENT OF CIVIL AND ENVIRONMENTAL ENGINEERING, 5-080 NREF, 9105 116 STREET, EDMONTON, AB  T6G 2W2, CANADA; GEORGE MASON UNIVERSITY, DEPARTMENT OF CIVIL, ENVIRONMENTAL AND INFRASTRUCTURE ENGINEERING, 1411 ENGR, 4400 UNIVERSITY DR., MS 6C1, FAIRFAX, VA  22030, UNITED STATES; UNIVERSITY OF ALBERTA, DEPARTMENT OF CIVIL AND ENVIRONMENTAL ENGINEERING, 5-080 NREF, 9105 116 STREET, EDMONTON, AB  T6G 2W2, CANADA; PCL INDUSTRIAL, 5402-99 STREET, EDMONTON, AB  T6E 3P4, CANADA; UNIVERSITY OF ALBERTA, DEPARTMENT OF CIVIL AND ENVIRONMENTAL ENGINEERING, 5-080 NREF, 9105 116 STREET, EDMONTON, AB  T6G 2W2, CANADA</t>
  </si>
  <si>
    <t>UNIVERSITY OF ALBERTA, DEPARTMENT OF CIVIL AND ENVIRONMENTAL ENGINEERING, 5-080 NREF, 9105 116 STREET, EDMONTON, AB  T6G 2W2, CANADA;MS 6C1, FAIRFAX, VA  22030, UNITED STATES;UNIVERSITY OF ALBERTA, DEPARTMENT OF CIVIL AND ENVIRONMENTAL ENGINEERING, 5-080 NREF, 9105 116 STREET, EDMONTON, AB  T6G 2W2, CANADA;PCL INDUSTRIAL, 5402-99 STREET, EDMONTON, AB  T6E 3P4, CANADA;UNIVERSITY OF ALBERTA, DEPARTMENT OF CIVIL AND ENVIRONMENTAL ENGINEERING, 5-080 NREF, 9105 116 STREET, EDMONTON, AB  T6G 2W2, CANADA</t>
  </si>
  <si>
    <t>INDUSTRIAL CONSTRUCTION IS OFTEN FAST-TRACKED, WITH ENGINEERING AND CONSTRUCTION PHASES PROGRESSING SIMULTANEOUSLY. IN CONTRAST TO PROJECTS WHERE DETAILED ENGINEERING INFORMATION IS AVAILABLE PRIOR TO CONSTRUCTION, FAST-TRACKED PROJECTS RELY ON THE SUBJECTIVE EXPERIENCE OF PRACTITIONERS TO DERIVE PRELIMINARY RESOURCE PLANS—OFTEN RESULTING IN PLANS THAT FAIL TO REFLECT TRUE PROJECT DESIGN. HERE, A DATA-DRIVEN APPROACH FOR PREDICTING MODULE CLASSES AND PRELIMINARY RESOURCE REQUIREMENTS FROM HISTORICAL RESOURCE DATA OF SIMILAR MODULES IS PROPOSED. THE APPROACH DEPLOYS SEMI-SUPERVISED MACHINE LEARNING TO CATEGORIZE CONSTRUCTION MODULES AT A MICRO-LEVEL BASED ON KEY DESIGN ELEMENTS EXTRACTED FROM LOW LEVEL-OF-DETAIL 3D MODELS. USING HISTORICAL DATA, THE APPROACH SUMMARIZES RESOURCE REQUIREMENTS FOR EACH MODULE CLASS, THEREBY CONNECTING PRELIMINARY 3D MODELS TO HISTORICAL RESOURCE REQUIREMENTS AND ENHANCING PRELIMINARY RESOURCE PLANNING IN THE ABSENCE OF DETAILED DESIGN INFORMATION. NOTABLY, THE METHOD CAN INCORPORATE UPDATED DESIGN INFORMATION AS IT BECOMES AVAILABLE, ENSURING THAT OUTPUTS OF THE APPROACH REMAIN UP-TO-DATE. © 2021</t>
  </si>
  <si>
    <t>BUILDING INFORMATION MODELING (BIM); DATA-DRIVEN DECISION-MAKING; MACHINE LEARNING; MODULAR CONSTRUCTION; PROJECT PLANNING</t>
  </si>
  <si>
    <t>ARCHITECTURAL DESIGN; LEARNING ALGORITHMS; MODULAR CONSTRUCTION; RESOURCE ALLOCATION; SUPERVISED LEARNING; 3D-MODELING; BUILDING INFORMATION MODELING; DATA-DRIVEN APPROACH; DATA-DRIVEN DECISION-MAKING; INDUSTRIAL CONSTRUCTION; MACHINE-LEARNING; MODULARS; PROJECT PLANNING; RESOURCE PLANNING; RESOURCE REQUIREMENTS; DECISION MAKING</t>
  </si>
  <si>
    <t>NATURAL SCIENCES AND ENGINEERING RESEARCH COUNCIL OF CANADA, NSERC: CRDPJ 492657</t>
  </si>
  <si>
    <t>THIS WORK WAS GENEROUSLY SUPPORTED BY PCL INDUSTRIAL MANAGEMENT INC. AND WAS FUNDED BY A COLLABORATIVE RESEARCH AND DEVELOPMENT GRANT FROM THE NATURAL SCIENCES AND ENGINEERING RESEARCH COUNCIL OF CANADA ( CRDPJ 492657 ).</t>
  </si>
  <si>
    <t>ROSENAU, M.D., GITHENS, G.D., SUCCESSFUL PROJECT MANAGEMENT: A STEP BY STEP APPROACH WITH PRACTICAL EXAMPLES (2011), HTTPS://BOOKS.GOOGLE.CA/BOOKS?HL=EN&amp;LR=&amp;ID=YSFHAAAAQBAJ&amp;OI=FND&amp;PG=PT13&amp;OTS=I7Z9IGM6I7&amp;SIG=VR9E673NNAMO7-CBJMC5-ZV4YFW&amp;REDIR_ESC=Y#V=ONEPAGE&amp;Q&amp;F=FALSE, WILEY NEW YORK USA LAST ACCESSED NOV 02, 2020; HEON, J.D., EL-RAYES, K., MULTIOBJECTIVE OPTIMIZATION OF RESOURCE LEVELING AND ALLOCATION DURING CONSTRUCTION SCHEDULING (2011) J. CONSTR. ENG. MANAG., 137 (12), PP. 1080-1088; CHENG, M.Y., PRAYOGO, D., TRAN, D.H., OPTIMIZING MULTIPLE-RESOURCES LEVELING IN MULTIPLE PROJECTS USING DISCRETE SYMBIOTIC ORGANISMS SEARCH (2015) J. COMPUT. CIV. ENG., 30 (3); MENESI, W., HEGAZY, T., MULTIMODE RESOURCE-CONSTRAINED SCHEDULING AND LEVELING FOR PRACTICAL-SIZE PROJECTS (2014) J. MANAG. ENG., 31 (6); MARKOU, C., KOULINAS, G.K., VAVATSIKOS, A.P., PROJECT RESOURCES SCHEDULING AND LEVELING USING MULTI-ATTRIBUTE DECISION MODELS: MODELS IMPLEMENTATION AND CASE STUDY (2017) EXPERT SYST. APPL., 77, PP. 160-169; WILLIAMS, G.V., FAST TRACK PROS AND CONS: CONSIDERATIONS FOR INDUSTRIAL PROJECTS (1995) J. MANAG. ENG., 11 (5), PP. 24-32; SADEGHI, N., FAYEK, A.R., A FRAMEWORK FOR SIMULATING INDUSTRIAL CONSTRUCTION PROCESSES (2008) WINTER SIMULATION CONFERENCE, IN 2008 WINTER SIMULATION CONFERENCE (WSC), PP. 2396-2401. , IEEE; INDUSTRIAL MODULARIZATION: FIVE SOLUTION ELEMENTS. RR283-2 (2014), HTTPS://WWW.CONSTRUCTION-INSTITUTE.ORG/RESOURCES/KNOWLEDGEBASE/KNOWLEDGE-AREAS/MODULARIZATION/TOPICS/RT-283/PUBS/IR283-2, CII AUSTIN, TX LAST ACCESSED NOV 02, 2020; SOIBELMAN, L., WU, J., CALDAS, C., BRILAKIS, I., LIN, K.Y., MANAGEMENT AND ANALYSIS OF UNSTRUCTURED CONSTRUCTION DATA TYPES (2008) ADV. ENG. INFORM., 22 (1), PP. 15-27; LEITE, F., CHO, Y., BEHZADAN, A.H., LEE, S., CHOE, S., FANG, Y., AKHAVIAN, R., HWANG, S., VISUALIZATION, INFORMATION MODELING, AND SIMULATION: GRAND CHALLENGES IN THE CONSTRUCTION INDUSTRY (2016) J. COMPUT. CIV. ENG., 30 (6); HU, Y., CASTRO-LACOUTURE, D., CLASH RELEVANCE PREDICTION IN BIM-BASED DESIGN COORDINATION USING BAYESIAN STATISTICS (2018) CONSTR. RES. CONGR., 2018, PP. 649-658; ALI, M., MOHAMED, Y., A METHOD FOR CLUSTERING UNLABELED BIM OBJECTS USING ENTROPY AND TF-IDF WITH RDF ENCODING (2017) ADV. ENG. INFORM., 33, PP. 154-163; THE NATIONAL BUILDING INFORMATION MODEL STANDARD PROJECT COMMITTEE, FREQUENTLY ASKED QUESTIONS ABOUT THE NATIONAL BIM STANDARD-UNITED STATES - NATIONAL BIM STANDARD - UNITED STATES (2014), HTTPS://WEB.ARCHIVE.ORG/WEB/20141016190503/HTTP:/WWW.NATIONALBIMSTANDARD.ORG/FAQ.PHP#FAQ1, LAST ACCESSED NOV 02, 2020; DAVIES, K., MCMEEL, D.J., WILKINSON, S., MAKING FRIENDS WITH FRANKENSTEIN: HYBRID PRACTICE IN BIM (2017) ENG. CONSTR. ARCHIT. MANAG., 24 (1), PP. 78-93; GUERRA, B.C., LEITE, F., BRIDGING THE GAP BETWEEN ENGINEERING AND CONSTRUCTION 3D MODELS IN SUPPORT OF ADVANCED WORK PACKAGING (2020) J. LEG. AFF. DISPUT. RESOLUT. ENG. CONSTR., 12 (3); ARSHAD, M.F., THAHEEM, M.J., NASIR, A.R., MALIK, M.S.A., CONTRACTUAL RISKS OF BUILDING INFORMATION MODELING: TOWARD A STANDARDIZED LEGAL FRAMEWORK FOR DESIGN-BID-BUILD PROJECTS (2019) J. CONSTR. ENG. MANAG., 145 (4); HAMDI, O., LEITE, F., CONFLICTING SIDE OF BUILDING INFORMATION MODELING IMPLEMENTATION IN THE CONSTRUCTION INDUSTRY (2014) J. LEG. AFF. DISPUT. RESOLUT. ENG. CONSTR., 6 (3); ASHCRAFT, H.W., BUILDING INFORMATION MODELING: A FRAMEWORK FOR COLLABORATION (2008) CONSTR. LAWYER, 28 (3), PP. 1-14. , HTTPS://HEINONLINE.ORG/HOL/PAGE?COLLECTION=JOURNALS&amp;HANDLE=HEIN.JOURNALS/CONLAW28&amp;ID=126&amp;MEN_TAB=SRCHRESULTS, LAST ACCESSED NOV 02, 2020; OLATUNJI, O.A., CONSTRUCTING DISPUTE SCENARIOS IN BUILDING INFORMATION MODELING (2016) J. LEG. AFF. DISPUT. RESOLUT. ENG. CONSTR., 8 (1); ZHOU, Y.W., HU, Z.Z., LIN, J.R., ZHANG, J.P., A REVIEW ON 3D SPATIAL DATA ANALYTICS FOR BUILDING INFORMATION MODELS (2019) ARCH. COMPUT. METHODS ENG., PP. 1-15; NASCIMENTO, D.L.D.M., SOTELINO, E.D., LARA, T.P.S., CAIADO, R.G.G., IVSON, P., CONSTRUCTABILITY IN INDUSTRIAL PLANTS CONSTRUCTION: A BIM-LEAN APPROACH USING THE DIGITAL OBEYA ROOM FRAMEWORK (2017) J. CIV. ENG. MANAG., 23 (8), PP. 1100-1108; EASTMAN, C., LEE, J.M., JEONG, Y.S., LEE, J.K., AUTOMATIC RULE-BASED CHECKING OF BUILDING DESIGNS (2009) AUTOM. CONSTR., 18 (8), PP. 1011-1033; SOLIHIN, W., DIMYADI, J., LEE, Y.C., EASTMAN, C., AMOR, R., THE CRITICAL ROLE OF ACCESSIBLE DATA FOR BIM-BASED AUTOMATED RULE CHECKING SYSTEMS (2017) VOL. 1 OF PROCEEDINGS OF THE JOINT CONFERENCE ON COMPUTING IN CONSTRUCTION (JC3), PP. 53-60. , HTTP://ITC.SCIX.NET/PAPER/LC3-2017-161, LAST ACCESSED NOV 02, 2020; SOLIHIN, W., EASTMAN, C., CLASSIFICATION OF RULES FOR AUTOMATED BIM RULE CHECKING DEVELOPMENT (2015) AUTOM. CONSTR., 53, PP. 69-82; ARAYICI, Y., COATES, P., KOSKELA, L., KAGIOGLOU, M., USHER, C., O'REILLY, K., TECHNOLOGY ADOPTION IN THE BIM IMPLEMENTATION FOR LEAN ARCHITECTURAL PRACTICE (2011) AUTOM. CONSTR., 20 (2), PP. 189-195; LEITE, F., AKCAMETE, A., AKINCI, B., ATASOY, G., KIZILTAS, S., ANALYSIS OF MODELING EFFORT AND IMPACT OF DIFFERENT LEVELS OF DETAIL IN BUILDING INFORMATION MODELS (2011) AUTOM. CONSTR., 20 (5), PP. 601-609; TRIMBLE BUILDINGS, PROJECT PROGRESSION PLANNING WITH MPS 3.0 HTTP://SUPPORT.VICOSOFTWARE.COM/FLAREFILES/CONTENT/KB/TRIMBLE%20-%20PROGRESSION%20PLANNING%20V15.PDF, LAST ACCESSED NOV 02, 2020; AZHAR, S., BUILDING INFORMATION MODELING (BIM): TRENDS, BENEFITS, RISKS, AND CHALLENGES FOR THE AEC INDUSTRY (2011) LEADERSH. MANAG. ENG., 11 (3), PP. 241-252; SACKEY, E., TUULI, M., DAINTY, A., SOCIOTECHNICAL SYSTEMS APPROACH TO BIM IMPLEMENTATION IN A MULTIDISCIPLINARY CONSTRUCTION CONTEXT (2015) J. MANAG. ENG., 31 (1); HAN, P.A., FRANCIS SIU, M.F., ABOURIZK, S., HU, D., HERMANN, U., 3D MODEL-BASED QUANTITY TAKE-OFF FOR CONSTRUCTION ESTIMATES (2017) COMPUT. CIVIL ENG., 2017, PP. 118-124; GEORGE, R., BELL, L.C., EDWARD BACK, W., CRITICAL ACTIVITIES IN THE FRONT-END PLANNING PROCESS (2008) J. MANAG. ENG., 24 (2), PP. 66-74; PRE-PROJECT PLANNING TOOLS: PDRI AND ALIGNMENT (1997), HTTPS://WWW.CONSTRUCTION-INSTITUTE.ORG/RESOURCES/KNOWLEDGEBASE/BEST-PRACTICES/ALIGNMENT/TOPICS/RT-113, RS 113–1 CII AUSTIN, TX LAST ACCESSED NOV 02, 2020; HANSEN, S., TOO, E., LE, T., RETROSPECTIVE LOOK ON FRONT-END PLANNING IN THE CONSTRUCTION INDUSTRY: A LITERATURE REVIEW OF 30 YEARS OF RESEARCH (2018) INT. J. CONSTR. SUPPLY CHAIN MANAG., 8, PP. 19-42; PRE-PROJECT PLANNING HANDBOOK (1995), HTTPS://WWW.CONSTRUCTION-INSTITUTE.ORG/RESOURCES/KNOWLEDGEBASE/BEST-PRACTICES/FRONT-END-PLANNING/TOPICS/RT-039, SP39-2 CII AUSTIN, TX LAST ACCESSED NOV 02, 2020; OPTIMIZING CONSTRUCTION INPUT IN FRONT END PLANNING (2009), HTTPS://WWW.CONSTRUCTION-INSTITUTE.ORG/RESOURCES/KNOWLEDGEBASE/KNOWLEDGE-AREAS/PROJECT-PLANNING/TOPICS/RT-241, RR241-11 CII AUSTIN, TX LAST ACCESSED NOV 02, 2020; HWANG, B.G., HO, J.W., FRONT-END PLANNING IMPLEMENTATION IN SINGAPORE: STATUS, IMPORTANCE, AND IMPACT (2011) J. CONSTR. ENG. MANAG., 138 (4), PP. 567-573; OH, E.H., NADERPAJOUH, N., HASTAK, M., GOKHALE, S., INTEGRATION OF THE CONSTRUCTION KNOWLEDGE AND EXPERTISE IN FRONT-END PLANNING (2016) J. CONSTR. ENG. MANAG., 142 (2); PDRI PROJECT DEFINITION RATING INDEX—INDUSTRIAL PROJECTS (2014), HTTPS://WWW.CONSTRUCTION-INSTITUTE.ORG/RESOURCES/KNOWLEDGEBASE/KNOWLEDGE-AREAS/PROJECT-PLANNING/TOPICS/RT-113/PUBS/IR113-2, IR 113–2 (VERSION 4.2) CII AUSTIN, TX LAST ACCESSED NOV 02, 2020; PDRI PROJECT DEFINITION RATING INDEX—BUILDING PROJECTS (2013), HTTPS://WWW.CONSTRUCTION-INSTITUTE.ORG/RESOURCES/KNOWLEDGEBASE/KNOWLEDGE-AREAS/PROJECT-PLANNING/TOPICS/RT-155/PUBS/IR155-2, IR 155–2 (VERSION 4.0) CII AUSTIN, TX LAST ACCESSED NOV 02, 2020; PDRI PROJECT DEFINITION RATING INDEX— INFRASTRUCTURE PROJECTS (2013), HTTPS://WWW.CONSTRUCTION-INSTITUTE.ORG/RESOURCES/KNOWLEDGEBASE/KNOWLEDGE-AREAS/PROJECT-PLANNING/TOPICS/RT-268/PUBS/IR268-2, IR 268–2 (VERSION 4.0) CII AUSTIN, TX LAST ACCESSED NOV 02, 2020; RAPHAEL, B., DOMER, B., SAITTA, S., SMITH, I.F., INCREMENTAL DEVELOPMENT OF CBR STRATEGIES FOR COMPUTING PROJECT COST PROBABILITIES (2007) ADV. ENG. INFORM., 21 (3), PP. 311-321; STYHRE, A., JOSEPHSON, P.E., REVISITING SITE MANAGER WORK: STUCK IN THE MIDDLE? (2006) CONSTR. MANAG. ECON., 24 (5), PP. 521-528; KAMARI, M., HAM, Y., VISION-BASED VOLUMETRIC MEASUREMENTS VIA DEEP LEARNING-BASED POINT CLOUD SEGMENTATION FOR MATERIAL MANAGEMENT IN JOBSITES (2021) AUTOM. CONSTR., 121, P. 103430; ERHARTER, G.H., MARCHER, T., ON THE POINTLESSNESS OF MACHINE LEARNING BASED TIME DELAYED PREDICTION OF TBM OPERATIONAL DATA (2021) AUTOM. CONSTR., 121, P. 103433; ZOU, Y., KIVINIEMI, A., JONES, S.W., RETRIEVING SIMILAR CASES FOR CONSTRUCTION PROJECT RISK MANAGEMENT USING NATURAL LANGUAGE PROCESSING TECHNIQUES (2017) AUTOM. CONSTR., 80, PP. 66-76; HU, Y., CASTRO-LACOUTURE, D., CLASH RELEVANCE PREDICTION BASED ON MACHINE LEARNING (2019) J. COMPUT. CIV. ENG., 33 (2); JI, W., ABOURIZK, S.M., ZAÏANE, O.R., LI, Y., COMPLEXITY ANALYSIS APPROACH FOR PREFABRICATED CONSTRUCTION PRODUCTS USING UNCERTAIN DATA CLUSTERING (2018) J. CONSTR. ENG. MANAG., 144 (8); AKHAVIAN, R., BEHZADAN, A.H., SMARTPHONE-BASED CONSTRUCTION WORKERS’ ACTIVITY RECOGNITION AND CLASSIFICATION (2016) AUTOM. CONSTR., 71, PP. 198-209; NATH, N.D., BEHZADAN, A.H., PAAL, S.G., DEEP LEARNING FOR SITE SAFETY: REAL-TIME DETECTION OF PERSONAL PROTECTIVE EQUIPMENT (2020) AUTOM. CONSTR., 112, P. 103085; JI, W., LI, Y., ABOURIZK, S.M., INTEGRATED DATA-DRIVEN APPROACH FOR ANALYZING PIPE WELDING OPERATOR-QUALITY PERFORMANCE (2019) AUTOM. CONSTR., 106, P. 102814; JAIN, A.K., MURTY, M.N., FLYNN, P., DATA CLUSTERING: A REVIEW (1999) ACM COMPUT. SURV., 31 (3), PP. 264-323; DY, J.G., BRODLEY, C.E., FEATURE SELECTION FOR UNSUPERVISED LEARNING (2004) J. MACH. LEARN. RES., 5, PP. 845-889. , HTTPS://WWW.JMLR.ORG/PAPERS/VOLUME5/DY04A/DY04A.PDF, LAST ACCESSED NOV 02, 2020; AGGARWAL, C.C., DATA MINING: THE TEXTBOOK (2015), SPRINGER USA; WITTEN, I.H., FRANK, E., HALL, M.A., PAL, C.J., DATA MINING: PRACTICAL MACHINE LEARNING TOOLS AND TECHNIQUES (2016), HTTPS://WWW.ELSEVIER.COM/BOOKS/DATA-MINING/WITTEN/978-0-12-804291-5?AAREF=HTTPS%3A%2F%2FWWW.GOOGLE.COM%2F, ELSEVIER CAMBRIDGE USA LAST ACCESSED NOV 02, 2020; FERRARETTI, D., GAMBERONI, G., LAMMA, E., UNSUPERVISED AND SUPERVISED LEARNING IN CASCADE FOR PETROLEUM GEOLOGY (2012) EXPERT SYST. APPL., 39 (10), PP. 9504-9514; HAN, J., PEI, J., KAMBER, M., DATA MINING: CONCEPTS AND TECHNIQUES (2011), HTTPS://BOOKS.GOOGLE.CA/BOOKS?HL=EN&amp;LR=&amp;ID=PQWS07TDPJOC&amp;OI=FND&amp;PG=PP1&amp;DQ=DATA+MINING:+CONCEPTS+AND+TECHNIQUES&amp;OTS=TADU_YKB12&amp;SIG=A-GWW1ZJUJICVJSJSQ5FT2501OK&amp;REDIR_ESC=Y#V=ONEPAGE&amp;Q=DATA%20MINING%3A%20CONCEPTS%20AND%20TECHNIQUES&amp;F=FALSE, ELSEVIER WALTHAM USA LAST ACCESSED NOV 02, 2020; WICKHAM, H., TIDY DATA (2014) J. STAT. SOFTW., 59 (10), PP. 1-23. , HTTP://THETA.EDU.PL/WP-CONTENT/UPLOADS/2012/10/V59I10.PDF, LAST ACCESSED NOV 02, 2020; WU, L., LI, Z., ABOURIZK, S.M., AUTOMATION IN EXTRACTION AND SHARING INFORMATION BETWEEN BIM AND PROJECT MANAGEMENT DATABASE (2020) PROCEEDINGS OF THE INTERNATIONAL CONFERENCE ON CONSTRUCTION AND REAL ESTATE MANAGEMENT 2020, PP. 37-46; LI, Z., WU, L., ABOURIZK, S., XIAOMOLING/LONGESTCOMMONSUBSTRING: FIRST RELEASE OF LONGEST COMMON SUBSTRING R LIBRARY (VERSION V1.0.0) (2019) ZENODO; WU, L., ABOURIZK, S., XIAOMOLING/DETECT3DRELATION: FIRST RELEASE OF THE DETECT 3D RELATION FUNCTION (VERSION V1.0.0) (2020) ZENODO; RENDÓN, E., ABUNDEZ, I., ARIZMENDI, A., QUIROZ, E.M., INTERNAL VERSUS EXTERNAL CLUSTER VALIDATION INDEXES (2011) INT. J. COMPUT. COMMUN., 5 (1), PP. 27-34. , HTTP://WWW.UNIVERSITYPRESS.ORG.UK/JOURNALS/CC/20-463.PDF, LAST ACCESSED NOV 02, 2020; RAFTERY, A., A NOTE ON BAYES FACTORS FOR LOG-LINEAR CONTINGENCY TABLE MODELS WITH VAGUE PRIOR INFORMATION (1986) J. R. STAT. SOC., 48 (2), PP. 249-250. , HTTPS://SITES.STAT.WASHINGTON.EDU/RAFTERY/RESEARCH/PDF/JRSSB1986.PDF, LAST ACCESSED NOV 02, 2020; BARBARA, D., LI, Y., COUTO, J., COOLCAT: AN ENTROPY-BASED ALGORITHM FOR CATEGORICAL CLUSTERING (2002) PROCEEDINGS OF THE ELEVENTH INTERNATIONAL CONFERENCE ON INFORMATION AND KNOWLEDGE MANAGEMENT, PP. 582-589; SANTOS, J.M., MORAIS, F., EVALUATING ENTROPIC BASED CLUSTERING ALGORITHMS ON BIOMEDICAL DATA (2013) PROCEEDINGS OF THE 12TH MEXICAN INTERNATIONAL CONFERENCE ON ARTIFICIAL INTELLIGENCE, PP. 194-199. , IEEE; CLEARY, J.G., TRIGG, L.E., AN INSTANCE-BASED LEARNER USING AN ENTROPIC DISTANCE MEASURE (1995) MACHINE LEARNING PROCEEDINGS, PP. 108-114. , MORGAN KAUFMANN; SZLĘK, J., PACŁAWSKI, A., LAU, R., JACHOWICZ, R., MENDYK, A., HEURISTIC MODELING OF MACROMOLECULE RELEASE FROM PLGA MICROSPHERES (2013) INT. J. NANOMEDICINE, 8, P. 4601; KOTSIANTIS, S.B., SUPERVISED MACHINE LEARNING: A REVIEW OF CLASSIFICATION TECHNIQUES (2007) INFORMATICA, 31, PP. 249-268. , HTTP://WWW.INFORMATICA.SI/INDEX.PHP/INFORMATICA/ARTICLE/VIEWFILE/148/140, LAST ACCESSED NOV 02, 2020; ABDI, H., WILLIAMS, L.J., PRINCIPAL COMPONENT ANALYSIS (2010) WILEY INTERDISC. REV. COMPUT. STAT., 2 (4), PP. 433-459; R CORE TEAM, R: A LANGUAGE AND ENVIRONMENT FOR STATISTICAL COMPUTING (2019), HTTPS://WWW.R-PROJECT.ORG/, R FOUNDATION FOR STATISTICAL COMPUTING VIENNA, AUSTRIA URL LAST ACCESSED NOV 02, 2020; RIPLEY, B., LAPSLEY, M., RODBC: ODBC DATABASE ACCESS. R PACKAGE VERSION 1.3–17 (2020), HTTPS://CRAN.R-PROJECT.ORG/PACKAGE=RODBC; LU, M., ABOURIZK, S.M., SIMPLIFIED CPM/PERT SIMULATION MODEL (2000) J. CONSTR. ENG. MANAG., 126 (3), PP. 219-226; LU, M., SIMPLIFIED DISCRETE-EVENT SIMULATION APPROACH FOR CONSTRUCTION SIMULATION (2003) J. CONSTR. ENG. MANAG., 129 (5), PP. 537-546; POSHDAR, M., GONZÁLEZ, V.A., RAFTERY, G.M., OROZCO, F., CABRERA-GUERRERO, G.G., A MULTI-OBJECTIVE PROBABILISTIC-BASED METHOD TO DETERMINE OPTIMUM ALLOCATION OF TIME BUFFER IN CONSTRUCTION SCHEDULES (2018) AUTOM. CONSTR., 92, PP. 46-58; ZAYED, T.M., HALPIN, D., SIMULATION OF CONCRETE BATCH PLANT PRODUCTION (2001) J. CONSTR. ENG. MANAG., 127 (2), PP. 132-141; INYIM, P., ZHU, Y., ORABI, W., ANALYSIS OF TIME, COST, AND ENVIRONMENTAL IMPACT RELATIONSHIPS AT THE BUILDING-MATERIAL LEVEL (2016) J. MANAG. ENG., 32 (4); SONMEZ, R., REVIEW OF CONCEPTUAL COST MODELING TECHNIQUES (2005) AACE INTERNATIONAL TRANSACTIONS. ES71, , HTTPS://LOGIN.EZPROXY.LIBRARY.UALBERTA.CA/LOGIN?URL=HTTPS://WWW.PROQUEST.COM/DOCVIEW/208194923?ACCOUNTID=14474, LAST ACCESSED NOV 02, 2020; WANG, L., SHEN, W., XIE, H., NEELAMKAVIL, J., PARDASANI, A., COLLABORATIVE CONCEPTUAL DESIGN—STATE OF THE ART AND FUTURE TRENDS (2002) COMPUT. AIDED DES., 34 (13), PP. 981-996; DASH, M., LIU, H., FEATURE SELECTION FOR CLASSIFICATION (1997) INTELL. DATA ANAL., 1 (3), PP. 131-156; KUHN, M., BUILDING PREDICTIVE MODELS IN R USING THE CARET PACKAGE (2008) J. STAT. SOFTW., 28 (5), PP. 1-26; WU, L., MOHAMED, Y., TAGHADDOS, H., HERMANN, R., ANALYZING SCAFFOLDING NEEDS FOR INDUSTRIAL CONSTRUCTION SITES USING HISTORICAL DATA (2014) CONSTRUCTION RESEARCH CONGRESS 2014: CONSTRUCTION IN A GLOBAL NETWORK, PP. 1596-1605; HOU, L., ZHAO, C., WU, C., MOON, S., WANG, X., DISCRETE FIREFLY ALGORITHM FOR SCAFFOLDING CONSTRUCTION SCHEDULING (2017) J. COMPUT. CIV. ENG., 31 (3); FARAJMANDI, M., ALI, M., HERMANN, R., ABOURIZK, S., A DECISION SUPPORT TOOL FOR PLANNING MODULE INSTALLATION IN INDUSTRIAL CONSTRUCTION (2020) ENG. CONSTR. ARCHIT. MANAG., 27 (9), PP. 2615-2641; WU, L., JI, W., ABOURIZK, S.M., BAYESIAN INFERENCE WITH MARKOV CHAIN MONTE CARLO–BASED NUMERICAL APPROACH FOR INPUT MODEL UPDATING (2020) J. COMPUT. CIV. ENG., 34 (1); PEREIRA, E., ALI, M., WU, L., ABOURIZK, S., DISTRIBUTED SIMULATION–BASED ANALYTICS APPROACH FOR ENHANCING SAFETY MANAGEMENT SYSTEMS IN INDUSTRIAL CONSTRUCTION (2020) J. CONSTR. ENG. MANAG., 146 (1); LI, Y., JI, W., ENHANCED INPUT MODELING FOR CONSTRUCTION SIMULATION USING BAYESIAN DEEP NEURAL NETWORKS (2019) 2019 WINTER SIMULATION CONFERENCE (WSC), PP. 2978-2985. , IEEE; TAGHADDOS, M., TAGHADDOS, H., HERMANN, U., MOHAMED, Y., ABOURIZK, S., HYBRID MULTI-MODE SIMULATION AND OPTIMIZATION FOR SUBAREA SCHEDULING IN HEAVY INDUSTRIAL CONSTRUCTION (2021) AUTOM. CONSTR., 125, P. 103616</t>
  </si>
  <si>
    <t>ABOURIZK, S.; UNIVERSITY OF ALBERTA, 5-080 NREF, 9105 116 STREET, CANADA; EMAIL: ABOURIZK@UALBERTA.CA</t>
  </si>
  <si>
    <t>ELSEVIER B.V.</t>
  </si>
  <si>
    <t>09265805</t>
  </si>
  <si>
    <t>AUCOE</t>
  </si>
  <si>
    <t>AUTOM CONSTR</t>
  </si>
  <si>
    <t>2-S2.0-85112009725</t>
  </si>
  <si>
    <t>UNIVERSITY OF ALBERTA;UNIVERSITY OF ALBERTA;UNIVERSITY OF ALBERTA</t>
  </si>
  <si>
    <t>NOTREPORTED;UNIVERSITY OF ALBERTA;NOTREPORTED</t>
  </si>
  <si>
    <t>WU L, 2021, AUTOM CONSTR</t>
  </si>
  <si>
    <t>CHBALY H;FORGUES D;BEN RAJEB S</t>
  </si>
  <si>
    <t>57204798589;15019107000;55872526400;</t>
  </si>
  <si>
    <t>TOWARDS A FRAMEWORK FOR PROMOTING COMMUNICATION DURING PROJECT DEFINITION</t>
  </si>
  <si>
    <t>SUSTAINABILITY (SWITZERLAND)</t>
  </si>
  <si>
    <t>17</t>
  </si>
  <si>
    <t>9861</t>
  </si>
  <si>
    <t>10.3390/su13179861</t>
  </si>
  <si>
    <t>https://www.scopus.com/inward/record.uri?eid=2-s2.0-85114320568&amp;doi=10.3390%2fsu13179861&amp;partnerID=40&amp;md5=b8a05483e9d5187cd7a4b56b7ca38511</t>
  </si>
  <si>
    <t>DEPARTMENT OF CONSTRUCTION ENGINEERING, ÉCOLE DE TECHNOLOGIE SUPÉRIEURE, MONTREAL, QC  H3C 1K3, CANADA; BATIR DEPARTMENT, ÉCOLE POLYTECHNIQUE DE BRUXELLES, UNIVERSITÉ LIBRE DE BRUXELLES (ULB), BRUSSELS, 1050, BELGIUM</t>
  </si>
  <si>
    <t>DEPARTMENT OF CONSTRUCTION ENGINEERING, ÉCOLE DE TECHNOLOGIE SUPÉRIEURE, MONTREAL, QC  H3C 1K3, CANADA, BATIR DEPARTMENT, ÉCOLE POLYTECHNIQUE DE BRUXELLES, UNIVERSITÉ LIBRE DE BRUXELLES (ULB), BRUSSELS, 1050, BELGIUM;DEPARTMENT OF CONSTRUCTION ENGINEERING, ÉCOLE DE TECHNOLOGIE SUPÉRIEURE, MONTREAL, QC  H3C 1K3, CANADA;BATIR DEPARTMENT, ÉCOLE POLYTECHNIQUE DE BRUXELLES, UNIVERSITÉ LIBRE DE BRUXELLES (ULB), BRUSSELS, 1050, BELGIUM</t>
  </si>
  <si>
    <t>PROJECT DEFINITION REFERS TO THE FIRST THREE STAGES OF A PROJECT LIFE CYCLE, NAMELY PLANNING, PROGRAMMING, AND PRELIMINARY DESIGN DURING WHICH CLIENT NEEDS ARE IDENTIFIED AND TRANSLATED INTO DESIGN SOLUTIONS. AN ILL-DEFINED HOSPITAL PROJECT DEFINITION MAY LEAD TO HOSPITAL-ACQUIRED INFECTIONS OR PATIENT MORTALITY. THE TRADITIONAL MANAGEMENT PRACTICES HAVE BEEN PROVED TO BE INADEQUATE SINCE ARCHITECTS USUALLY DO NOT COMMUNICATE WITH USERS, AND THUS DO NOT HAVE DETAILED KNOWLEDGE ABOUT HOW SERVICES ARE PERFORMED IN THE BUILDING. THERE IS THE NEED FOR MORE KNOWLEDGE ABOUT THE SUBJECT TO IMPROVE AND THUS PROMOTE CLIENT VALUE GENERATION. THIS STUDY FIRST REVIEWS FACTORS THAT IMPACT THE COMMUNICATION BETWEEN ARCHITECTS AND CLIENTS DURING PROJECT DEFINITION BASED ON THE LITERATURE. THE STUDY THEN OFFERS A FRAMEWORK BASED ON THESE FACTORS TO HELP MANAGERS ASSESS AND IMPROVE COMMUNICATION BETWEEN PROFESSIONALS AND CLIENTS. THE VALIDITY OF THE FRAMEWORK WILL THEN BE EMPIRICALLY VALIDATED AND REVISED BASED ON FINDINGS OF A LONGITUDINAL MEGA-HOSPITAL CASE STUDY. THE MAIN OBJECTIVE OF THE CURRENT INVESTIGATION IS TO IMPROVE THE PROJECT DEFINITION PRACTICES OF COMPLEX PROJECTS, AND THE ASSUMPTION IS THAT AN EFFECTIVE COMMUNICATION PROVIDES MORE VALUE TO END USERS, AS WELL AS BETTER PROJECT PERFORMANCE IN TERMS OF ENVIRONMENTAL AND SOCIAL SUSTAINABILITY. © 2021 BY THE AUTHORSLICENSEE MDPI, BASEL, SWITZERLAND.</t>
  </si>
  <si>
    <t>ALIGNMENT; COMMUNICATION; PROJECT DEFINITION; VALUE</t>
  </si>
  <si>
    <t>COMMUNICATION; HEALTH SERVICES; KNOWLEDGE; MANAGEMENT PRACTICE; MATERNAL MORTALITY; MAXIMUM SUSTAINABLE YIELD; MORTALITY; PROJECT ASSESSMENT; SUSTAINABILITY</t>
  </si>
  <si>
    <t>NATURAL SCIENCES AND ENGINEERING RESEARCH COUNCIL OF CANADA, NSERC</t>
  </si>
  <si>
    <t>THIS RESEARCH WAS SUPPORTED BY NATURAL SCIENCES AND ENGINEERING RESEARCH COUNCIL OF CANADA.</t>
  </si>
  <si>
    <t>LARSEN, A.S.A., KARLSEN, A.T., ANDERSEN, B., HOSPITAL PROJECT FRONT-END PLANNING: CURRENT PRACTICE AND DISCOVERED CHALLENGES (2020) PROJ. LEADERSH. SOC, 1, P. 100004. , CROSSREF; TZORTZOPOULOS, P., CODINHOTO, R., KAGIOGLOU, M., ROOKE, J., KOSKELA, L., THE GAPS BETWEEN HEALTHCARE SERVICE AND BUILDING DESIGN: A STATE OF THE ART REVIEW (2009) AMBIENTE CONSTRUIDO, 9, PP. 47-55; LARSEN, A.S.A., KARLSEN, A.T., ANDERSEN, B., OLSSON, N., EXPLORING COLLABORATION IN HOSPITAL PROJECTS’ FRONT-END PHASE (2021) INT. J. PROJ. MANAG, 39, PP. 557-569. , CROSSREF; SAFAPOUR, E., KERMANSHACHI, S., IDENTIFYING EARLY INDICATORS OF MANAGEABLE REWORK CAUSES AND SELECTING MITIGATING BEST PRACTICES FOR CONSTRUCTION (2019) J. MANAG. ENG, 35, P. 4018060. , CROSSREF; FORGUES, D., BRUNET, M., CHBALY, H., LEAN-LED, EVIDENCE-BASED AND INTEGRATED DESIGN: TOWARD A COLLABORATIVE BRIEFING PROCESS PROCEEDINGS OF THE INTERNATIONAL CONFERENCE ON COOPERATIVE DESIGN, VISUALIZATION AND ENGINEERING, PP. 78-85. , BANGKOK, THAILAND, 24–27 OCTOBER 2021; PHAM, A.N., (2015) CEO DUALITY AND PERFORMANCE OF NOT-FOR-PROFIT HOSPITALS, , HTTPS://WWW.PROQUEST.COM/DOCVIEW/1681371426?PQ-ORIGSITE=GSCHOLAR&amp;FROMOPENVIEW=TRUE, PH.D. THESIS, WALDEN UNIVERSITY, MINNEAPOLIS, MN, USA, (ACCESSED ON 23 AUGUST 2021); WHELTON, M., BALLARD, G., TOMMELEIN, I., A KNOWLEDGE MANAGEMENT FRAMEWORK FOR PROJECT DEFINITION (2003) J. INF. TECHNOL. CONSTR, 7, PP. 197-212; WINCH, G., USMANI, A., EDKINS, A., TOWARDS TOTAL PROJECT QUALITY: A GAP ANALYSIS APPROACH (1998) CONSTR. MANAG. ECON, 16, PP. 193-207. , CROSSREF; SOLIMAN-JUNIOR, J., FORMOSO, C.T., TZORTZOPOULOS, P., A SEMANTIC-BASED FRAMEWORK FOR AUTOMATED RULE CHECKING IN HEALTHCARE CONSTRUCTION PROJECTS (2020) CAN. J. CIV. ENG, 47, PP. 202-214. , CROSSREF; BALDAUF, J.P., FORMOSO, C.T., TZORTZOPOULOS, P., MIRON, L.I., SOLIMAN-JUNIOR, J., USING BUILDING INFORMATION MODELLING TO MANAGE CLIENT REQUIREMENTS IN SOCIAL HOUSING PROJECTS (2020) SUSTAINABILITY, 12, P. 2804. , CROSSREF; HICKS, C., MCGOVERN, T., PRIOR, G., SMITH, I., APPLYING LEAN PRINCIPLES TO THE DESIGN OF HEALTHCARE FACILITIES (2015) INT. J. PROD. ECON, 170, PP. 677-686. , CROSSREF; APAOLAZA, U., LIZARRALDE, A., MANAGING MULTIPLE PROJECTS IN UNCERTAIN CONTEXTS: A CASE STUDY ON THE APPLICATION OF A NEW APPROACH BASED ON THE CRITICAL CHAIN METHOD (2020) SUSTAINABILITY, 12, P. 5999. , CROSSREF; BLYTH, A., WORTHINGTON, J., (2010) MANAGING THE BRIEF FOR BETTER DESIGN, , ROUTLEDGE: LONDON, UK; CAIXETA, M.C., FABRICIO, M.M., PHYSICAL-DIGITAL MODEL FOR CO-DESIGN IN HEALTHCARE BUILDINGS (2021) J. BUILD. ENG, 34, P. 101900. , CROSSREF; CAIXETA, M.C.B.F., TZORTZOPOULOS, P., FABRICIO, M.M., USER INVOLVEMENT IN BUILDING DESIGN–A STATE-OF-THE-ART REVIEW (2019) PÓS. REV. DO PROGRAMA DE PÓS-GRAD. EM ARQUITETURA E URBAN. DA FAUUSP, 26, P. E151752. , CROSSREF; GRUNDEN, N., HAGOOD, C., (2012) LEAN-LED HOSPITAL DESIGN: CREATING THE EFFICIENT HOSPITAL OF THE FUTURE, , CRC PRESS: BOCA RATON, FL, USA; SMITH, I., HICKS, C., MCGOVERN, T., ADAPTING LEAN METHODS TO FACILITATE STAKEHOLDER ENGAGEMENT AND CO-DESIGN IN HEALTHCARE (2020) BMJ, 368, P. M35. , CROSSREF PUBMED; SCHOUTEN, H., HEUSINKVELD, S., VAN DER KAM, W., BENDERS, J., IMPLEMENTING LEAN-LED HOSPITAL DESIGN; LESSONS GAINED AT A PIONEER (2020) J. HEALTH ORGAN. MANAG, 35, PP. 1-16. , CROSSREF; VON DANWITZ, S., MANAGING INTER-FIRM PROJECTS: A SYSTEMATIC REVIEW AND DIRECTIONS FOR FUTURE RESEARCH (2018) INT. J. PROJ. MANAG, 36, PP. 525-541. , CROSSREF; YIN, R., (2003) CASE STUDY RESEARCH: DESIGN AND METHODS (THIRD EDITION), 5. , THOUSAND OAKS: LONDON, UK; EISENHARDT, K.M., BUILDING THEORIES FROM CASE STUDY RESEARCH (1989) ACAD. MANAG. REV, 14, PP. 532-550. , CROSSREF; MYERS, M., (2009) QUALITATIVE RESEARCH IN BUSINESS &amp; MANAGEMENT SAGE PUBLICATIONS, , SAGE PUBLICATIONS: LONDON, UK; MALINA, M.A., SELTO, F.H., COMMUNICATING AND CONTROLLING STRATEGY: AN EMPIRICAL STUDY OF THE EFFECTIVENESS OF THE BALANCED SCORECARD (2001) J. MANAG. ACCOUNT. RES, 13, PP. 47-90. , CROSSREF; DIMA, I.C., TEODORESCU, M., GIFU, D., NEW COMMUNICATION APPROACHES VS. TRADITIONAL COMMUNICATION (2014) INT. LETT. SOC. HUMANIST. SCI, 20, PP. 46-55. , CROSSREF; BOND-BARNARD, T.J., FLETCHER, L., STEYN, H., LINKING TRUST AND COLLABORATION IN PROJECT TEAMS TO PROJECT MANAGEMENT SUCCESS (2018) INT. J. MANAG. PROJ. BUS, 433. , CROSSREF; (1995) PRE-PROJECT PLANNING HANDBOOK, , CONSTRUCTION INDUSTRY INSTITUTE. UNIVERSITY OF TEXAS AT AUSTIN: AUSTIN, TX, USA; GRIFFITH, A., GIBSON, J.G., ALIGNMENT DURING PREPROJECT PLANNING (2001) J. MANAG. ENG, 17, PP. 69-76. , CROSSREF; BINGHAM, E., GIBSON, G.E., EL ASMAR, M., IDENTIFYING TEAM SELECTION AND ALIGNMENT FACTORS BY DELIVERY METHOD FOR TRANSPORTATION PROJECTS (2019) J. CONSTR. ENG. MANAG, 145, P. 04019061. , CROSSREF; ALM LÖNNEFJORD, J., JOHANSSON, R., GLOBAL PROJECT ALIGNMENT AND PERFORMANCE: COMBINING CHINESE AND WESTERN MANAGEMENT PRACTICES, , HTTPS://WWW.DIVA-PORTAL.ORG/SMASH/GET/DIVA2:1213177/FULLTEXT02, (ACCESSED ON 23 AUGUST 2021); WHELTON, M., BALLARD, G., TOMMELEIN, I., APPLICATION OF DESIGN RATIONALE SYSTEMS TO PROJECT DEFINITION–ESTABLISHING A RESEARCH PROJECT PROCEEDINGS OF THE 9TH CONFERENCE OF THE INTERNATIONAL GROUP FOR LEAN CONSTRUCTION (IGLC), , SINGAPORE, 6–8 AUGUST 2020; KLEINSMANN, M., VALKENBURG, R., BARRIERS AND ENABLERS FOR CREATING SHARED UNDERSTANDING IN CO-DESIGN PROJECTS (2008) DES. STUD, 29, PP. 369-386. , CROSSREF; BALLARD, G., LEAN PROJECT DELIVERY SYSTEM (2000) WHITE PAP, 8, PP. 1-6; HUANG, J., YANG, A., IMPLEMENTING DIALOGIC COMMUNICATION: A SURVEY OF IPR, PRSA, AND IABC MEMBERS (2015) PUBLIC RELAT. REV, 41, PP. 376-377. , CROSSREF; RHODES, C., 12’DOING’KNOWLEDGE AT WORK DIALOGUE, MONOLOGUE AND POWER IN ORGANISATIONAL LEARNING (2000) RES. KNOWL. WORK PERSPECT. CASE-STUD. INNOV. STRATEG, 217, PP. 231-245; WHELTON, M., PENNANEN, A., BALLARD, G., KNOWLEDGE EMERGENCE AND ADAPTIVE MANAGEMENT: AN EXPLORATION ON THE CO-PRODUCTION OF PROJECT NEEDS AND REQUIREMENTS BY CLIENT-SPECIALIST GROUPS (2005) KNOWLEDGE MANAGEMENT IN THE CONSTRUCTION INDUSTRY: A SOCIO-TECHNICAL PERSPECTIVE, PP. 251-275. , IGI GLOBAL: HERSHEY, PA, USA; WHELTON, M., (2004) THE DEVELOPMENT OF PURPOSE IN THE PROJECT DEFINITION PHASE OF CONSTRUCTION PROJECTS, P. 313. , ENGINEERING-CIVIL &amp; ENVIRONMENTAL ENGINEERING; UNIVERSITY OF CALIFORNIA: BERKELEY, CA, USA; BAIDEN, B.K., PRICE, A.D., DAINTY, A.R., THE EXTENT OF TEAM INTEGRATION WITHIN CONSTRUCTION PROJECTS (2006) INT. J. PROJ. MANAG, 24, PP. 13-23. , CROSSREF; JOHNSON, K.M., MAZUR, L., CHADWICK, J., POOYA, P., AMOS, A., MCCREERY, J., INTEGRATING LEAN EXPLORATION LOOPS INTO HEALTHCARE FACILITY DESIGN: SCHEMATIC PHASE (2017) HERD: HEALTH ENVIRON. RES. DES. J, 10, PP. 131-141. , CROSSREF; WHELTON, M., BALLARD, G., WICKED PROBLEMS IN PROJECT DEFINITION (2002) PROCEEDINGS OF THE INTERNATIONAL GROUP FOR LEAN CONSTRUCTION 10TH ANNUAL CONFERENCE, , GRAMADO, BRAZIL, 6–8 AUGUST; MAZUR, L.M., JOHNSON, K., POOYA, P., CHADWICK, J., MCCREERY, J., INTEGRATING LEAN EXPLORATION LOOPS INTO HEALTHCARE FACILITY DESIGN: PROGRAMMING PHASE (2017) HERD HEALTH ENVIRON. RES. DES. J, 10, PP. 116-130. , CROSSREF; CHOCRON, P.D., SCHORLEMMER, M., VOCABULARY ALIGNMENT IN OPENLY SPECIFIED INTERACTIONS (2020) J. ARTIF. INTELL. RES, 68, PP. 69-107. , CROSSREF; HEINEMAN, G., ZEISS, A., (2002) TEAM PERFORMANCE IN HEALTH CARE: ASSESSMENT AND DEVELOPMENT, , SPRINGER SCIENCE &amp; BUSINESS MEDIA: BERLIN, GERMANY; VAN DEN BULTE, C., MOENAERT, R.K., THE EFFECTS OF R&amp;D TEAM CO-LOCATION ON COMMUNICATION PATTERNS AMONG R&amp;D, MARKETING, AND MANUFACTURING (1998) MANAG. SCI, 44, PP. S1-S18; DIETRICH, P., DALCHER, D., ESKEROD, P., SANDHAWALIA, B., (2010) THE ROLE OF PROJECT COLLABORATION QUALITY AND KNOWLEDGE INTEGRATION CAPABILITY IN MULTI-PARTNER PROJECTS, , PROJECT MANAGEMENT INSTITUTE: WASHINGTON, DC, USA; FORGUES, D., LEJEUNE, A., VALUE GENERATION THROUGH INTEGRATED TEAMS: A SOCIO-COGNITIVE APPROACH (2011) J. CIV. ENG. ARCHIT, 5, PP. 13-21; CARLILE, P.R., A PRAGMATIC VIEW OF KNOWLEDGE AND BOUNDARIES: BOUNDARY OBJECTS IN NEW PRODUCT DEVELOPMENT (2002) ORGAN. SCI, 13, PP. 442-455. , CROSSREF</t>
  </si>
  <si>
    <t>CHBALY, H.; DEPARTMENT OF CONSTRUCTION ENGINEERING, CANADA; EMAIL: HAFSA.CHBALY.1@ENS.ETSMTL.CA</t>
  </si>
  <si>
    <t>20711050</t>
  </si>
  <si>
    <t>SUSTAINABILITY</t>
  </si>
  <si>
    <t>ALL OPEN ACCESS, GOLD</t>
  </si>
  <si>
    <t>2-S2.0-85114320568</t>
  </si>
  <si>
    <t>BRUSSELS;ÉCOLE DE TECHNOLOGIE SUPÉRIEURE;UNIVERSITÉ LIBRE DE BRUXELLES (ULB)</t>
  </si>
  <si>
    <t>CHBALY H, 2021, SUSTAINABILITY</t>
  </si>
  <si>
    <t>SERUGGA J;KAGIOGLOU M;TZORTZOPOULOS P</t>
  </si>
  <si>
    <t>57210343970;9638362000;8983185400;</t>
  </si>
  <si>
    <t>BENEFITS REALIZATION: NOVEL CONCEPTUAL MODEL FOR FRONT END-DESIGN DECISION-MAKING USING DEMPSTER-SHAFER THEORY AND QUALITY FUNCTION DEPLOYMENT</t>
  </si>
  <si>
    <t>7</t>
  </si>
  <si>
    <t>04021062</t>
  </si>
  <si>
    <t>10.1061/(ASCE)CO.1943-7862.0002035</t>
  </si>
  <si>
    <t>https://www.scopus.com/inward/record.uri?eid=2-s2.0-85105240276&amp;doi=10.1061%2f%28ASCE%29CO.1943-7862.0002035&amp;partnerID=40&amp;md5=9599cc5aa77ef853e7de636791003833</t>
  </si>
  <si>
    <t>SCHOOL OF ART DESIGN AND ARCHITECTURE, UNIV. OF HUDDERSFIELD, QUEENS ST., HUDDERSFIELD, HD1 3DH, UNITED KINGDOM; DEPARTMENT OF SCHOOL OF ENGINEERING, WESTERN SYDNEY UNIV., LOCKED BAG 1797, PENRITH, NSW  2751, AUSTRALIA; DEPARTMENT OF RESEARCH, SCHOOL OF ART DESIGN AND ARCHITECTURE, UNIV. OF HUDDERSFIELD, QUEENS ST, HUDDERSFIELD, HD1 3DH, UNITED KINGDOM</t>
  </si>
  <si>
    <t>HUDDERSFIELD, HD1 3DH, UNITED KINGDOM;LOCKED BAG 1797, PENRITH, NSW  2751, AUSTRALIA;DEPARTMENT OF RESEARCH, SCHOOL OF ART DESIGN AND ARCHITECTURE, UNIV. OF HUDDERSFIELD, QUEENS ST, HUDDERSFIELD, HD1 3DH, UNITED KINGDOM</t>
  </si>
  <si>
    <t>THIS PAPER PROPOSES A NEW CONCEPTUAL APPROACH TO ADDRESS THE GAP IN THE UNDERSTANDING OF BENEFITS REALIZATION, WHICH IS AN INCREASINGLY CENTRAL ELEMENT IN THE DELIVERY OF SUCCESSFUL PROJECTS IN ARCHITECTURE, ENGINEERING, AND CONSTRUCTION (AEC) DESIGN. THE PAPER FOCUSES ON THE LINK BETWEEN UNCERTAINTY IN FRONT-END DESIGN (FED) AND THE DELIVERY OF PROJECT BENEFITS AS UNDERSTOOD IN THE BROADER BENEFITS REALIZATION THEORY. THE PAPER BUILDS ON THE NATURE OF UNCERTAINTY AND USE OF DEMPSTER-SHAFER THEORETIC AND QUALITY FUNCTION DEPLOYMENT TO MODEL THE VARIOUS INTERDEPENDENCES AMONG DESIGN ATTRIBUTES. A SOCIAL HOUSING CASE STUDY OF BRAZIL'S MIA CASA, MIA VIDA PROGRAM DEMONSTRATED THE APPLICATION OF THE MODELING APPROACH. OPTIMAL BELIEF AND PLAUSIBILITY STRUCTURES IN DESIGN DECISION-MAKING WERE OBSERVED TO INCREASE WITH INCREASING CONSIDERATION OF MORE USE MODELS. THESE FINDINGS DEMONSTRATE THAT MODELING UNCERTAINTY IN FED CAN CONTRIBUTE TO IMPROVED DESIGN DECISION-MAKING. THE PAPER'S NOVEL CONTRIBUTION IS INTRODUCING UNCERTAINTY MODELING TO SUPPORT DESIGN DECISION-MAKING TO OVERCOME INSUFFICIENCIES IN THE INHERENTLY RATIONAL DESIGN DECISION-MAKING THAT OFTEN IS UNABLE TO DISCERN COMPLEXITIES IN DYNAMIC PROJECT CONTEXTS. © 2021 AMERICAN SOCIETY OF CIVIL ENGINEERS.</t>
  </si>
  <si>
    <t>BENEFITS REALIZATION UNCERTAINTY MODELING; FRONT-END DESIGN</t>
  </si>
  <si>
    <t>APPLICATION PROGRAMS; DECISION THEORY; DESIGN; QUALITY FUNCTION DEPLOYMENT; UNCERTAINTY ANALYSIS; ARCHITECTURE , ENGINEERING , AND CONSTRUCTIONS; BELIEF AND PLAUSIBILITY; BENEFITS REALIZATION; CONCEPTUAL APPROACHES; DEMPSTER-SHAFER THEORY; DESIGN DECISION-MAKING; MODEL UNCERTAINTIES; UNCERTAINTY MODELING; DECISION MAKING</t>
  </si>
  <si>
    <t>AKBA, H., BILGEN, B., AN INTEGRATED FUZZY QFD AND TOPSIS METHODOLOGY FOR CHOOSING THE IDEAL GAS FUEL AT WWTPS (2017) ENERGY, 125, PP. 484-497. , HTTPS://DOI.ORG/10.1016/J.ENERGY.2017.02.153, APR; ALTIERI, M.G., DELL'ORCO, M., MARINELLI, M., SINESI, S., EVIDENCE (DEMPSTER-SHAFER) THEORY-BASED EVALUATION OF DIFFERENT TRANSPORT MODES UNDER UNCERTAINTY: THEORETICAL BASIS AND FIRST FINDINGS (2017) 20TH EUROWORKING GROUP ON TRANSPORTATION MEETING, EWGT 2017, , BUDAPEST, HUNGARY: TRANSPORTATION RESEARCH PROCEDIA; ANDRADE, R., FERNANDES, G., TERESO, A., BENEFITS MANAGEMENT IN UNIVERSITY-INDUSTRY R&amp;D COLLABORATIVE PROJECTS: A REVIEW ON BENEFITS AND SUCCESS FACTORS (2016) INTERNATIONAL CONF. ON ENTERPRISE INFORMATION SYSTEMS/INT. CONF. ON PROJECT MANAGEMENT/INT. CONF. ON HEALTH AND SOCIAL CARE INFORMATION SYSTEMS AND TECHNOLOGIES, CENTERIS/PROJMAN/HCIST 2016, , PORTUGAL; ANSCOMBE, F.J., AUMANN, R.J., A DEFINITION OF SUBJECTIVE PROBABILITY (1963) ANN. MATH. STAT., 34 (1), PP. 199-205. , HTTPS://DOI.ORG/10.1214/AOMS/1177704255; AWASTHI, A., CHAUHAN, S.S., USING AHP AND DEMPSTER-SHAFER THEORY FOR EVALUATING SUSTAINABLE TRANSPORT SOLUTIONS (2011) ENVIRON. MODELL. SOFTWARE, 26 (6), PP. 787-796. , HTTPS://DOI.ORG/10.1016/J.ENVSOFT.2010.11.010; BABBAR, C., AMIN, S.H., A MULTI-OBJECTIVE MATHEMATICAL MODEL INTEGRATING ENVIRONMENTAL CONCERNS FOR SUPPLIER SELECTION AND ORDER ALLOCATION BASED ON FUZZY QFD IN BEVERAGES INDUSTRY (2018) EXPERT SYST. APPL., 92, PP. 27-38. , HTTPS://DOI.ORG/10.1016/J.ESWA.2017.09.041, FEB; BADEWI, A., THE IMPACT OF PROJECT MANAGEMENT (PM) AND BENEFITS MANAGEMENT (BM) PRACTICES ON PROJECT SUCCESS: TOWARDS DEVELOPING A PROJECT BENEFITS GOVERNANCE FRAMEWORK (2016) INT. J. PROJ. MANAGE., 34 (4), PP. 761-778. , HTTPS://DOI.ORG/10.1016/J.IJPROMAN.2015.05.005; BADEWI, A., SHEHAB, E., THE IMPACT OF ORGANIZATIONAL PROJECT BENEFITS MANAGEMENT GOVERNANCE ON ERP PROJECT SUCCESS: NEOINSTITUTIONAL THEORY PERSPECTIVE (2016) INT. J. PROJ. MANAGE., 34 (3), PP. 412-428. , HTTPS://DOI.ORG/10.1016/J.IJPROMAN.2015.12.002; BEYNON, M., COSKER, D., MARSHALL, D., AN EXPERT SYSTEM FOR MULTI-CRITERIA DECISION MAKING USING DEMPSTER SHAFER THEORY (2001) EXPERT SYST. APPL., 20 (4), PP. 357-367. , HTTPS://DOI.ORG/10.1016/S0957-4174(01)00020-3; BEYNON, M.J., A METHOD OF AGGREGATION IN DS/AHP FOR GROUP DECISION-MAKING WITH THE NON-EQUIVALENT IMPORTANCE OF INDIVIDUALS IN THE GROUP (2005) COMPUT. OPER. RES., 32 (7), PP. 1881-1896. , HTTPS://DOI.ORG/10.1016/J.COR.2003.12.004; BÖHLE, F., HEIDLING, E., SCHOPER, Y., A NEW ORIENTATION TO DEAL WITH UNCERTAINTY IN PROJECTS (2016) INT. J. PROJ. MANAGE., 34 (7), PP. 1384-1392. , HTTPS://DOI.ORG/10.1016/J.IJPROMAN.2015.11.002; BOXER, E., HENZE, G.P., HIRSCH, A.I., A MODEL-BASED DECISION SUPPORT TOOL FOR BUILDING PORTFOLIOS UNDER UNCERTAINTY (2017) AUTOM. CONSTR., 78, PP. 34-50. , HTTPS://DOI.ORG/10.1016/J.AUTCON.2017.01.015, JUN; BRADLEY, G., (2016) BENEFIT REALISATION MANAGEMENT: A PRACTICAL GUIDE TO ACHIEVING BENEFITS THROUGH CHANGE, , 2ND ED. LONDON AND NEW YORK: ROUTLEDGE; BREESE, R., BENEFITS REALISATION MANAGEMENT: PANACEA OR FALSE DAWN (2012) INT. J. PROJ. MANAGE., 30 (3), PP. 341-351. , HTTPS://DOI.ORG/10.1016/J.IJPROMAN.2011.08.007; BREESE, R., COUCH, O., TURNER, D., THE PROJECT SPONSOR ROLE AND BENEFITS REALISATION: MORE THAN 'JUST DOING THE DAY JOB' (2020) INT. J. PROJ. MANAGE., 38 (1), PP. 17-26. , HTTPS://DOI.ORG/10.1016/J.IJPROMAN.2019.09.009; BREESE, R., JENNER, S., SERRA, C.E.M., THORP, J., BENEFITS MANAGEMENT: LOST OR FOUND IN TRANSLATION (2015) INT. J. PROJ. MANAGE., 33 (7), PP. 1438-1451. , HTTPS://DOI.ORG/10.1016/J.IJPROMAN.2015.06.004; CHAPMAN, R.J., A FRAMEWORK FOR EXAMINING THE DIMENSIONS AND CHARACTERISTICS OF COMPLEXITY INHERENT WITHIN RAIL MEGAPROJECTS (2016) INT. J. PROJ. MANAGE., 34 (6), PP. 937-956. , HTTPS://DOI.ORG/10.1016/J.IJPROMAN.2016.05.001; CHEN, L., DIAO, L., SANG, J., WEIGHTED EVIDENCE COMBINATION RULE BASED ON EVIDENCE DISTANCE AND UNCERTAINTY MEASURE: AN APPLICATION IN FAULT DIAGNOSIS (2018) MATH. PROB. ENG., 2018, PP. 1-10. , HTTPS://DOI.ORG/10.1155/2018/5858272; COHEN, Y., ROZENES, S., HOROWITZ, R., INTEGRATING STRATEGIC CONSIDERATIONS AND VALUE CO-CREATION IN PROJECT MANAGEMENT (2017) UNIVERSAL J. MANAGE., 5 (2), PP. 94-99. , HTTPS://DOI.ORG/10.13189/UJM.2017.050205; COOMBS, C.R., WHEN PLANNED IS/IT PROJECT BENEFITS ARE NOT REALIZED: A STUDY OF INHIBITORS AND FACILITATORS TO BENEFITS REALIZATION (2015) INT. J. PROJ. MANAGE., 33 (2), PP. 363-379. , HTTPS://DOI.ORG/10.1016/J.IJPROMAN.2014.06.012; DARWIN, J., JOHNSON, P., MCAULEY, J., (2002) DEVELOPING STRATEGIES FOR CHANGE, , HARLOW, UK: PEARSON EDUCATION; DEL ÁGUILA, I.M., DEL SAGRADO, J., BAYESIAN NETWORKS FOR ENHANCEMENT OF REQUIREMENTS ENGINEERING: A LITERATURE REVIEW (2016) REQUIREMENT ENG., 21 (4), PP. 461-480. , HTTPS://DOI.ORG/10.1007/S00766-015-0225-3; DEMPSTER, A.P., UPPER AND LOWER PROBABILITIES INDUCED BY A MULTIVALUED MAPPING (2008) CLASSIC WORKS OF THE DEMPSTER-SHAFER THEORY OF BELIEF FUNCTIONS, PP. 57-72. , NEW YORK: SPRINGER; DENOEUX, T., LI, S., SRIBOONCHITTA, S., EVALUATING AND COMPARING SOFT PARTITIONS: AN APPROACH BASED ON DEMPSTER-SHAFER THEORY (2018) IEEE TRANS. FUZZY SYST., 26 (3), PP. 1231-1244; DIETRICH, F., SAVAGE'S THEOREM UNDER CHANGING AWARENESS (2018) J. ECON. THEORY, 176, PP. 1-54. , HTTPS://DOI.ORG/10.1016/J.JET.2018.01.015, JUL; DOHERTY, N.F., ASHURST, C., PEPPARD, J., FACTORS AFFECTING THE SUCCESSFUL REALISATION OF BENEFITS FROM SYSTEMS DEVELOPMENT PROJECTS: FINDINGS FROM THREE CASE STUDIES (2012) J INF. TECHNOL., 27 (1), PP. 1-16. , HTTPS://DOI.ORG/10.1057/JIT.2011.8; DOZZI, S.P., ABOURIZK, S.M., SCHROEDER, S.L., UTILITY-THEORY MODEL FOR BID MARKUP DECISIONS (1996) J. CONSTR. ENG. MANAGE., 122 (2), PP. 119-124. , HTTPS://DOI.ORG/10.1061/(ASCE)0733-9364(1996)122:2(119; ELDIN, N., HIKLE, V., PILOT STUDY OF QUALITY FUNCTION DEPLOYMENT IN CONSTRUCTION PROJECTS (2003) J. CONSTR. ENG. MANAGE., 129 (3), PP. 314-329. , HTTPS://DOI.ORG/10.1061/(ASCE)0733-9364(2003)129:3(314; ELZOMOR, M., BURKE, R., PARRISH, K., GIBSON, G.E., JR., FRONT-END PLANNING FOR LARGE AND SMALL INFRASTRUCTURE PROJECTS: COMPARISON OF PROJECT DEFINITION RATING INDEX TOOLS (2018) J. MANAGE. ENG., 34 (4), P. 04018022. , HTTPS://DOI.ORG/10.1061/(ASCE)ME.1943-5479.0000611; ESTEVES, J., A BENEFITS REALISATION ROAD-MAP FRAMEWORK FOR ERP USAGE IN SMALL AND MEDIUM-SIZED ENTERPRISES (2009) J. ENTERP. INF. MANAGE., 22 (1-2), PP. 25-35. , HTTPS://DOI.ORG/10.1108/17410390910922804; FLORICEL, S., MICHELA, J.L., PIPERCA, S., COMPLEXITY, UNCERTAINTYREDUCTION STRATEGIES, AND PROJECT PERFORMANCE (2016) INT. J. PROJ. MANAGE., 34 (7), PP. 1360-1383. , HTTPS://DOI.ORG/10.1016/J.IJPROMAN.2015.11.007; FUENTES, M., SMYTH, H., VALUE CO-CREATION AT THE FRONT-END OF PROJECT MANAGEMENT: A SERVICE-DOMINANT LOGIC PERSPECTIVE (2016) PROC., 32ND ANNUAL ARCOM CONF., , HTTPS://DOI.ORG/10.1109/TFUZZ.2017.2718484, MANCHESTER, UK: ASSOCIATION OF RESEARCHERS IN CONSTRUCTION MANAGEMENT; GUETTERMAN, T.C., FETTERS, M.D., TWO METHODOLOGICAL APPROACHES TO THE INTEGRATION OF MIXED METHODS AND CASE STUDY DESIGNS: A SYSTEMATIC REVIEW (2018) AM. BEHAV. SCI., 62 (7), PP. 900-918. , HTTPS://DOI.ORG/10.1177/0002764218772641; HILL, B., AWARENESS DYNAMICS (2010) J. PHILOS. LOGIC, 39 (2), PP. 113-137. , HTTPS://DOI.ORG/10.1007/S10992-009-9110-1; HORKOFF, J., YU, E., INTERACTIVE GOAL MODEL ANALYSIS FOR EARLY REQUIREMENTS ENGINEERING (2016) REQUIREMENT ENG., 21 (1), PP. 29-61. , HTTPS://DOI.ORG/10.1007/S00766-014-0209-8; HOYLE, C.J., CHEN, W., PRODUCT ATTRIBUTE FUNCTION DEPLOYMENT (PAFD) FOR DECISION-BASED CONCEPTUAL DESIGN (2009) IEEE TRANS. ENG. MANAGE., 56 (2), PP. 271-284. , HTTPS://DOI.ORG/10.1109/TEM.2008.927787; HUA, Z., GONG, B., XU, X., A DS-AHP APPROACH FOR MULTIATTRIBUTE DECISION MAKING PROBLEM WITH INCOMPLETE INFORMATION (2008) EXPERT SYST. APPL., 34 (3), PP. 2221-2227. , HTTPS://DOI.ORG/10.1016/J.ESWA.2007.02.021; IGNATIUS, J., RAHMAN, A., YAZDANI, M., ŠAPARAUSKAS, J., HARON, S.H., AN INTEGRATED FUZZY ANP-QFD APPROACH FOR GREEN BUILDING ASSESSMENT (2016) J. CIV. ENG. MANAGE., 22 (4), PP. 551-563. , HTTPS://DOI.ORG/10.3846/13923730.2015.1120772; JIA, W., LIU, Z., LIN, Z., QIU, C., TAN, J., QUANTIFICATION FOR THE IMPORTANCE DEGREE OF ENGINEERING CHARACTERISTICS WITH A MULTI-LEVEL HIERARCHICAL STRUCTURE IN QFD (2016) INT. J. PROD. RES., 54 (6), PP. 1627-1649. , HTTPS://DOI.ORG/10.1080/00207543.2015.1041574; KAGIOGLOU, M., TZORTZOPOULOS, P., (2010) IMPROVING HEALTHCARE THROUGH BUILT ENVIRONMENT INFRASTRUCTURE, , CHICHESTER, UK: WILEY; KAGIOGLOU, M., TZORTZOPOULOS, P., BENEFITS REALISATION: AN INVESTIGATION OF STRUCTURE AND AGENCY (2016) PROC. 24TH ANNUAL CONF. OF THE INT. GROUP FOR LEAN CONSTRUCTION, , BOSTON: INTERNATIONAL GROUP FOR LEAN CONSTRUCTION; KARNI, E., VIERØ, M.-L., AWARENESS OF UNAWARENESS: A THEORY OF DECISION MAKING IN THE FACE OF IGNORANCE (2017) J. ECON. THEORY, 168, PP. 301-328. , HTTPS://DOI.ORG/10.1016/J.JET.2016.12.011, MAR; KARSAK, E.E., FUZZY MULTIPLE OBJECTIVE PROGRAMMING FRAMEWORK TO PRIORITIZE DESIGN REQUIREMENTS IN QUALITY FUNCTION DEPLOYMENT (2004) COMPUT. IND. ENG., 47 (2-3), PP. 149-163. , HTTPS://DOI.ORG/10.1016/J.CIE.2004.06.001; KASSELA, K., PAPALEXI, M., BAMFORD, D., APPLYING QUALITY FUNCTION DEPLOYMENT TO SOCIAL HOUSING? (2017) TQM J., 29 (3), PP. 422-437. , HTTPS://DOI.ORG/10.1108/TQM-03-2016-0030; KEENEY, R.L., RAIFFA, H., (1976) DECISIONS WITH MULTIPLE OBJECTIVES: PREFERENCES AND VALUE TRADE-OFFS, , CAMBRIDGE, UK: CAMBRIDGE UNIVERSITY PRESS; KEENEY, R.L., RAIFFA, H., (1993) DECISIONS WITH MULTIPLE OBJECTIVES: PREFERENCES AND VALUE TRADE-OFFS, , CAMBRIDGE, UK: CAMBRIDGE UNIVERSITY PRESS; KNOTTEN, V., SVALESTUEN, F., ASLESEN, S., DAMMERUD, H., INTEGRATED METHODOLOGY FOR DESIGN MANAGEMENT-A RESEARCH PROJECT TO IMPROVE DESIGN MANAGEMENT FOR THE AEC INDUSTRY IN NORWAY (2014) PROC., 22ND ANNUAL CONF. OF THE INT. GROUP FOR LEAN CONSTRUCTION, , OSLO, NORWAY: INTERNATIONAL GROUP FOR LEAN CONSTRUCTION; KPAMMA, Z.E., ADJEI-KUMI, T., AYARKWA, J., ADINYIRA, E., PARTICIPATORY DESIGN, WICKED PROBLEMS, CHOOSING BY ADVANTAGES (2017) J. ENG. CONSTR. ARCHIT. MANAGE., 24 (2), PP. 289-307. , HTTPS://DOI.ORG/10.1108/ECAM-06-2015-0085; KUKULIES, J., SCHMITT, R., STABILIZING PRODUCTION RAMP-UP BY MODELING UNCERTAINTY FOR PRODUCT DESIGN VERIFICATION USING DEMPSTER-SHAFER THEORY (2018) CIRP J. MANUF. SCI. TECHNOL., 23, PP. 187-196. , HTTPS://DOI.ORG/10.1016/J.CIRPJ.2017.09.008, NOV; LARSON, E.W., GRAY, C.F., (2015) A GUIDE TO THE PROJECT MANAGEMENT BODY OF KNOWLEDGE: (PMBOK GUIDE), , EXTON, PA: PROJECT MANAGEMENT INSTITUTE; LAWSON, B., (2005) HOW DESIGNERS THINK: THE DESIGN PROCESS DEMYSTIFIED, , 5TH ED. LONDON: ROUTLEDGE; LETAVEC, C., (2014) STRATEGIC BENEFITS REALIZATION: OPTIMIZING VALUE THROUGH PROGRAMS, PORTFOLIOS AND ORGANIZATIONAL CHANGE MANAGEMENT, , PLANTATION, FL: J. ROSS; LIMA-JUNIOR, F.R., CARPINETTI, L.C.R., A MULTICRITERIA APPROACH BASED ON FUZZY QFD FOR CHOOSING CRITERIA FOR SUPPLIER SELECTION (2016) COMPUT. IND. ENG., 101, PP. 269-285. , HTTPS://DOI.ORG/10.1016/J.CIE.2016.09.014, NOV; LIU, Z., MING, X., SONG, W., QIU, S., QU, Y., A PERSPECTIVE ON VALUE CO-CREATION-ORIENTED FRAMEWORK FOR SMART PRODUCT-SERVICE SYSTEM (2018) 10TH CIRP CONF. ON INDUSTRIAL PRODUCT-SERVICE SYSTEMS, , LINKÖPING, SWEDEN: CIRP; LOVE, P.E.D., MATTHEWS, J., SIMPSON, I., HILL, A., OLATUNJI, O.A., A BENEFITS REALIZATION MANAGEMENT BUILDING INFORMATION MODELING FRAMEWORK FOR ASSET OWNERS (2014) AUTOM. CONSTR., 37, PP. 1-10. , HTTPS://DOI.ORG/10.1016/J.AUTCON.2013.09.007, JAN; MALAK, R.J., JR., AUGHENBAUGH, J.M., PAREDIS, C.J., MULTI-ATTRIBUTE UTILITY ANALYSIS IN SET-BASED CONCEPTUAL DESIGN (2009) COMPUT.-AIDED DES., 41 (3), PP. 214-227. , HTTPS://DOI.ORG/10.1016/J.CAD.2008.06.004; MALLON, J.C., MULLIGAN, D.E., QUALITY FUNCTION DEPLOYMENT-A SYSTEM FOR MEETING CUSTOMERS' NEEDS (1993) J. CONSTR. ENG. MANAGE., 119 (3), PP. 516-531. , HTTPS://DOI.ORG/10.1061/(ASCE)0733-9364(1993)119:3(516; MUÑOZ-FERNÁNDEZ, J., KNAUSS, A., CASTAÑEDA, L., DERAKHSHANMANESH, M., HEINRICH, R., BECKER, M., TAHERIMAKHSOUSI, N., CAPTURING AMBIGUITY IN ARTIFACTS TO SUPPORT REQUIREMENTS ENGINEERING FOR SELF-ADAPTIVE SYSTEMS (2017) PROC., RESACS: 3RD INT. WORKSHOP ON REQUIREMENTS ENGINEERING FOR SELF-ADAPTIVE &amp; CYBER PHYSICAL SYSTEM, , GERMANY; NAVARRO-MARTINEZ, D., LOOMES, G., ISONI, A., BUTLER, D., ALAOUI, L., BOUNDEDLY RATIONAL EXPECTED UTILITY THEORY (2019) J. RISK UNCERTAINTY, 57 (3), PP. 199-223. , HTTPS://DOI.ORG/10.1007/S11166-018-9293-3; OH, E.H., NADERPAJOUH, N., HASTAK, M., GOKHALE, S., INTEGRATION OF THE CONSTRUCTION KNOWLEDGE AND EXPERTISE IN FRONT-END PLANNING (2016) J. CONSTR. ENG. MANAGE., 142 (2), P. 04015067. , HTTPS://DOI.ORG/10.1061/(ASCE)CO.1943-7862.0001050; PICH, M.T., LOCH, C.H., DE MEYER, A., ON UNCERTAINTY, AMBIGUITY, AND COMPLEXITY IN PROJECT MANAGEMENT (2002) J. MANAGE. SCI., 48 (8), PP. 1008-1023. , HTTPS://DOI.ORG/10.1287/MNSC.48.8.1008.163; ROGHANI, B., CHERQUI, F., AHMADI, M., LE GAUFFRE, P., TABESH, M., DEALING WITH UNCERTAINTY IN SEWER CONDITION ASSESSMENT: IMPACT ON INSPECTION PROGRAMS (2019) AUTOM. CONSTR., 103, PP. 117-126. , HTTPS://DOI.ORG/10.1016/J.AUTCON.2019.03.012, JUL; SAATY, T.L., DECISION MAKING-THE ANALYTIC HIERARCHY AND NETWORK PROCESSES (AHP/ANP) (2004) J. SYST. SCI. SYST. ENG., 13 (1), PP. 1-35. , HTTPS://DOI.ORG/10.1007/S11518-006-0151-5; SAATY, T.L., MAKING AND VALIDATING COMPLEX DECISIONS WITH THE AHP/ANP (2005) J. SYST. SCI. SYST. ENG., 14 (1), PP. 1-36. , HTTPS://DOI.ORG/10.1007/S11518-006-0179-6; SAHU, A.K., MAHAPATRA, S.S., CHATTERJEE, S., THOMAS, J., OPTIMIZATION OF SURFACE ROUGHNESS BY MOORA METHOD IN EDM BY ELECTRODE PREPARED VIA SELECTIVE LASER SINTERING PROCESS (2018) 8TH INT. CONF. ON MATERIALS PROCESSING AND CHARACTERIZATION, , INDIA; SAMSET, K., VOLDEN, G.H., FRONT-END DEFINITION OF PROJECTS: TEN PARADOXES AND SOME REFLECTIONS REGARDING PROJECT MANAGEMENT AND PROJECT GOVERNANCE (2016) INT. J. PROJ. MANAGE., 34 (2), PP. 297-313. , HTTPS://DOI.ORG/10.1016/J.IJPROMAN.2015.01.014; SERRA, C.E.M., KUNC, M., BENEFITS REALISATION MANAGEMENT AND ITS INFLUENCE ON PROJECT SUCCESS AND ON THE EXECUTION OF BUSINESS STRATEGIES (2015) INT. J. PROJ. MANAGE., 33 (1), PP. 53-66. , HTTPS://DOI.ORG/10.1016/J.IJPROMAN.2014.03.011; SERUGGA, J., KAGIOGLOU, M., TZORTZOPOLOUS, P., A UTILITARIAN DECISION-MAKING APPROACH FOR FRONT END DESIGN-A SYSTEMATIC LITERATURE REVIEW (2020) BUILDINGS, 10 (2), P. 34. , HTTPS://DOI.ORG/10.3390/BUILDINGS10020034; SERUGGA, J., KAGIOGLOU, M., TZORTZOPOULOS, P., DECISION MAKING: VALUE GENERATION IN FRONT END DESIGN USING QUALITY FUNCTION AND UTILITY THEORY (2019) PROC., CIB WORLD BUILDING CONGRESS 2019: CONSTRUCTING SMART CITIES, , HONG KONG: CIB; SERUGGA, J., KAGIOGLOU, M., TZORTZOPOULOS, P., VALUE GENERATION IN FRONT-END DESIGN OF SOCIAL HOUSING WITH QFD AND MULTIATTRIBUTE UTILITY THEORY (2020) J. CONSTR. ENG. MANAGE., 146 (4), P. 04020019. , HTTPS://DOI.ORG/10.1061/(ASCE)CO.1943-7862.0001787; SHAFER, G., (1976) VOL. 42 OF A MATHEMATICAL THEORY OF EVIDENCE, , LONDON: PRINCETON UNIVERSITY PRESS; SINGHAPUTTANGKUL, N., LOW, S.P., TEO, A.L., HWANG, B.-G., KNOWLEDGE-BASED DECISION SUPPORT SYSTEM QUALITY FUNCTION DEPLOYMENT (KBDSS-QFD) TOOL FOR ASSESSMENT OF BUILDING ENVELOPES (2013) AUTOM. CONSTR., 35, PP. 314-328. , HTTPS://DOI.ORG/10.1016/J.AUTCON.2013.05.017, NOV; SMYTH, H., LECOEUVRE, L., VAESKEN, P., CO-CREATION OF VALUE AND THE PROJECT CONTEXT: TOWARDS APPLICATION ON THE CASE OF HINKLEY POINT C NUCLEAR POWER STATION (2018) INT. J. PROJ. MANAGE., 36 (1), PP. 170-183. , HTTPS://DOI.ORG/10.1016/J.IJPROMAN.2017.04.013; SWEENEY, J.C., PLEWA, C., ZURBRUEGG, R., EXAMINING POSITIVE AND NEGATIVE VALUE-IN-USE IN A COMPLEX SERVICE SETTING (2018) EUR. J. MARKETING, 52 (5-6), PP. 1084-1106. , HTTPS://DOI.ORG/10.1108/EJM-10-2016-0582; TANG, H., A NOVEL FUZZY SOFT SET APPROACH IN DECISION MAKING BASED ON GREY RELATIONAL ANALYSIS AND DEMPSTER-SHAFER THEORY OF EVIDENCE (2015) APPL. SOFT COMPUT., 31, PP. 317-325. , HTTPS://DOI.ORG/10.1016/J.ASOC.2015.03.015, JUN; TEZEL, A., KOSKELA, L., AZIZ, Z., CURRENT CONDITION AND FUTURE DIRECTIONS FOR LEAN CONSTRUCTION IN HIGHWAYS PROJECTS: A SMALL AND MEDIUM-SIZED ENTERPRISES (SMES) PERSPECTIVE (2018) INT. J. PROJ. MANAGE., 36 (2), PP. 267-286. , HTTPS://DOI.ORG/10.1016/J.IJPROMAN.2017.10.004; TURNER, J.R., COCHRANE, R.A., GOALS-AND-METHODS MATRIX: COPING WITH PROJECTS WITH ILL DEFINED GOALS AND/OR METHODS OF ACHIEVING THEM (1993) INT. J. PROJ. MANAGE., 11 (2), PP. 93-102. , HTTPS://DOI.ORG/10.1016/0263-7863(93)90017-H; UL MUSAWIR, A., SERRA, C.E.M., ZWIKAEL, O., ALI, I., PROJECT GOVERNANCE, BENEFIT MANAGEMENT, AND PROJECT SUCCESS: TOWARDS A FRAMEWORK FOR SUPPORTING ORGANIZATIONAL STRATEGY IMPLEMENTATION (2017) INT. J. PROJ. MANAGE., 35 (8), PP. 1658-1672. , HTTPS://DOI.ORG/10.1016/J.IJPROMAN.2017.07.007; WANG, J., HU, Y., XIAO, F., DENG, X., DENG, Y., A NOVEL METHOD TO USE FUZZY SOFT SETS IN DECISION MAKING BASED ON AMBIGUITY MEASURE AND DEMPSTER-SHAFER THEORY OF EVIDENCE: AN APPLICATION IN MEDICAL DIAGNOSIS (2016) ARTIF. INTELL. MED., 69, PP. 1-11. , HTTPS://DOI.ORG/10.1016/J.ARTMED.2016.04.004, MAY; WU, S.-M., LIU, H.-C., WANG, L.-E., HESITANT FUZZY INTEGRATED MCDM APPROACH FOR QUALITY FUNCTION DEPLOYMENT: A CASE STUDY IN ELECTRIC VEHICLE (2017) INT. J. PROD. RES., 55 (15), PP. 4436-4449. , HTTPS://DOI.ORG/10.1080/00207543.2016.1259670; YANG, Y.Q., WANG, S.Q., DULAIMI, M., LOW, S.P., A FUZZY QUALITY FUNCTION DEPLOYMENT SYSTEM FOR BUILDABLE DESIGN DECISION-MAKINGS (2003) AUTOM. CONSTR., 12 (4), PP. 381-393. , HTTPS://DOI.ORG/10.1016/S0926-5805(03)00002-5; YAZDANI, M., CHATTERJEE, P., ZAVADSKAS, E.K., ZOLFANI, S.H., INTEGRATED QFD-MCDM FRAMEWORK FOR GREEN SUPPLIER SELECTION (2017) J. CLEANER PROD., 142, PP. 3728-3740. , HTTPS://DOI.ORG/10.1016/J.JCLEPRO.2016.10.095; ZHANG, Z., CHU, X., FUZZY GROUP DECISION-MAKING FOR MULTIFORMAT AND MULTI-GRANULARITY LINGUISTIC JUDGMENTS IN QUALITY FUNCTION DEPLOYMENT (2009) EXPERT SYST. APPL., 36 (5), PP. 9150-9158. , HTTPS://DOI.ORG/10.1016/J.ESWA.2008.12.027</t>
  </si>
  <si>
    <t>SERUGGA, J.; SCHOOL OF ART DESIGN AND ARCHITECTURE, QUEENS ST., UNITED KINGDOM; EMAIL: JOAS.SERUGGA@GMAIL.COM</t>
  </si>
  <si>
    <t>2-S2.0-85105240276</t>
  </si>
  <si>
    <t>UNIV. OF HUDDERSFIELD</t>
  </si>
  <si>
    <t>NOTREPORTED;SCHOOL OF ART DESIGN AND ARCHITECTURE;NOTREPORTED</t>
  </si>
  <si>
    <t>SERUGGA J, 2021, J CONSTR ENG MANAGE</t>
  </si>
  <si>
    <t>WANG Q;HUANG X;LI L</t>
  </si>
  <si>
    <t>57222153938;57222151948;57222156549;</t>
  </si>
  <si>
    <t>THE APPLICATION OF BIM TECHNOLOGY IN THE WHOLE LIFE CYCLE OF A PROJECT TO EXPLORE</t>
  </si>
  <si>
    <t>IOP CONFERENCE SERIES: EARTH AND ENVIRONMENTAL SCIENCE</t>
  </si>
  <si>
    <t>638</t>
  </si>
  <si>
    <t>012056</t>
  </si>
  <si>
    <t>10.1088/1755-1315/638/1/012056</t>
  </si>
  <si>
    <t>https://www.scopus.com/inward/record.uri?eid=2-s2.0-85101688847&amp;doi=10.1088%2f1755-1315%2f638%2f1%2f012056&amp;partnerID=40&amp;md5=bb079cda3a5958eb9d86072f0f1f92c1</t>
  </si>
  <si>
    <t>COLLEGE OF CIVIL ENGINEERING, TAIYUAN UNIVERSITY OF TECHNOLOGY, TAIYUAN, SHANXI, 030024, CHINA</t>
  </si>
  <si>
    <t>COLLEGE OF CIVIL ENGINEERING, TAIYUAN UNIVERSITY OF TECHNOLOGY, TAIYUAN, SHANXI, 030024, CHINA;COLLEGE OF CIVIL ENGINEERING, TAIYUAN UNIVERSITY OF TECHNOLOGY, TAIYUAN, SHANXI, 030024, CHINA;COLLEGE OF CIVIL ENGINEERING, TAIYUAN UNIVERSITY OF TECHNOLOGY, TAIYUAN, SHANXI, 030024, CHINA</t>
  </si>
  <si>
    <t>IN RECENT YEARS, PUBLIC BUILDINGS HAVE BEEN PAYING MORE AND MORE ATTENTION TO THE INTEGRATION OF AESTHETIC AND CULTURAL VALUES, RESULTING IN COMPLEX AND DIVERSE ARCHITECTURAL FORMS AND DIFFICULT CONSTRUCTION. THE TAIYUAN WATER SPORTS CENTER IS SIMILAR TO A SAILBOAT IN SHAPE, WITH A REINFORCED CONCRETE CYLINDER AND STEEL TRUSS SUSPENSION STRUCTURE, A COMPLEX BUILDING SYSTEM, AND HIGH INSTALLATION ACCURACY REQUIREMENTS. BIM TECHNOLOGY WAS INTRODUCED IN THE PRE-PLANNING STAGE OF THE PROJECT TO EXPLORE THE APPLICATION VALUE OF BIM TECHNOLOGY IN THE WHOLE LIFE CYCLE OF THE PROJECT, AND THE RESULTS SHOWED THAT BIM TECHNOLOGY AVOIDED 52 COLLISION PROBLEMS, FOUND MORE THAN 50 VARIOUS PROBLEMS IN THE DEEPENING DESIGN STAGE, COMPLETED 15 3D TECHNOLOGY TRANSFER, SAVING 30% OF THE MEASUREMENT LABOR COST, REDUCING THE REWORK RATE AND LATER EQUIPMENT OPERATION AND MAINTENANCE COSTS. © PUBLISHED UNDER LICENCE BY IOP PUBLISHING LTD.</t>
  </si>
  <si>
    <t>LIFE CYCLE; REINFORCED CONCRETE; SAILING VESSELS; TECHNOLOGY TRANSFER; WAGES; BIM TECHNOLOGIES; COLLISION PROBLEM; COMPLEX BUILDINGS; INSTALLATION ACCURACIES; OPERATION AND MAINTENANCE; REINFORCED CONCRETE CYLINDERS; SUSPENSION STRUCTURE; WHOLE LIFE CYCLES; ARCHITECTURAL DESIGN</t>
  </si>
  <si>
    <t>AIA DOCUMENT E202 BUILDING INFORMATION MODELING PROTOCOL EXHIBIT (2008), AIA S (USA); ZHANG, PENG, APPLICATION OF BIM TECHNOLOGY IN CURTAIN WALL ENGINEERING J (2013) CONSTRUCTION TECHNOLOGY, 42, PP. 105-106. , CHINESE; LIU, ZHENHUAN, THE APPLICATION OF BIM TECHNOLOGY IN COLLISION DETECTION J (2018) SCIENCE, TECHNOLOGY AND ECONOMICS JOURNAL, 26, PP. 20-22. , CHINESE; YAO, RUIZHE, (2018) APPLICATION OF BIM TECHNOLOGY IN THE CONSTRUCTION PHASE OF COMPLEX MIXED-USE PROJECTS D, , (GUANGZHOU: SOUTH CHINA UNIVERSITY OF TECHNOLOGY) IN CHINESE; LI, XIN, RESEARCH AND APPLICATION OF DYNAMIC MANAGEMENT SYSTEM OF CONSTRUCTION MATERIALS BASED ON BIM TECHNOLOGY (2019) CIVIL ENGINEERING AND INFORMATION TECHNOLOGY, 11, PP. 54-58. , J IN CHINESE; ZHANG, YUCHENG, APPLICATION OF BIM TECHNOLOGY IN THE CONSTRUCTION OF LONG-SPAN STEEL TRUSSES J (2017) BUILDING CONSTRUCTION, 39, PP. 714-715. , CHINESE; XU, HONGDONG, (2017) ARTIFICIAL NEURAL NETWORK BASED TRANSMISSION ENGINEERING FAKE PREDICTION STUDY D, , (BEIJING: NORTH CHINA ELECTRIC POWER UNIVERSITY (NCEPU)) IN CHINESE</t>
  </si>
  <si>
    <t>LI, L.; COLLEGE OF CIVIL ENGINEERING, CHINA; EMAIL: LILIJUN.TYUT.EDU.CN</t>
  </si>
  <si>
    <t>IOP PUBLISHING LTD</t>
  </si>
  <si>
    <t>2020 3RD INTERNATIONAL SYMPOSIUM ON TRAFFIC TRANSPORTATION AND CIVIL ARCHITECTURE, ISTTCA 2020</t>
  </si>
  <si>
    <t>6 NOVEMBER 2020 THROUGH 8 NOVEMBER 2020</t>
  </si>
  <si>
    <t>167231</t>
  </si>
  <si>
    <t>17551307</t>
  </si>
  <si>
    <t>IOP CONF. SER. EARTH ENVIRON. SCI.</t>
  </si>
  <si>
    <t>ALL OPEN ACCESS, BRONZE</t>
  </si>
  <si>
    <t>2-S2.0-85101688847</t>
  </si>
  <si>
    <t>IOP CONF SER EARTH ENVIRON SCI</t>
  </si>
  <si>
    <t>TAIYUAN UNIVERSITY OF TECHNOLOGY;TAIYUAN UNIVERSITY OF TECHNOLOGY;TAIYUAN UNIVERSITY OF TECHNOLOGY</t>
  </si>
  <si>
    <t>NOTREPORTED;COLLEGE OF CIVIL ENGINEERING;NOTREPORTED</t>
  </si>
  <si>
    <t>WANG Q, 2021, IOP CONF SER EARTH ENVIRON SCI</t>
  </si>
  <si>
    <t>STEYN P;PRETORIUS L</t>
  </si>
  <si>
    <t>57215414052;6701730111;</t>
  </si>
  <si>
    <t>PRO‐ACTIVE METHODS IN DESIGN IMPROVEMENT: A BEST PRACTICE REVIEW</t>
  </si>
  <si>
    <t>PROCEEDINGS OF THE 30TH INTERNATIONAL CONFERENCE OF THE INTERNATIONAL ASSOCIATION FOR MANAGEMENT OF TECHNOLOGY, IAMOT 2021 - MOT FOR THE WORLD OF THE FUTURE</t>
  </si>
  <si>
    <t>148</t>
  </si>
  <si>
    <t>162</t>
  </si>
  <si>
    <t>10.52202/060557-0010</t>
  </si>
  <si>
    <t>https://www.scopus.com/inward/record.uri?eid=2-s2.0-85124002863&amp;doi=10.52202%2f060557-0010&amp;partnerID=40&amp;md5=ad453887731aad6c9557597ef4efeb53</t>
  </si>
  <si>
    <t>UNIVERSITY OF PRETORIA, DEPARTMENT ENGINEERING AND TECHNOLOGY MANAGEMENT, SOUTH AFRICA</t>
  </si>
  <si>
    <t>UNIVERSITY OF PRETORIA, DEPARTMENT ENGINEERING AND TECHNOLOGY MANAGEMENT, SOUTH AFRICA;UNIVERSITY OF PRETORIA, DEPARTMENT ENGINEERING AND TECHNOLOGY MANAGEMENT, SOUTH AFRICA</t>
  </si>
  <si>
    <t>THIS PAPER EXPLORES THE LATEST DEVELOPMENTS AND PRACTICE IN THE FIELD OF DESIGN IMPROVEMENT THROUGH A LITERATURE REVIEW. DESIGN IMPROVEMENT THROUGH VALUE IMPROVEMENT PRACTICES IS A KEY ASPECT IN THE FRONT‐END LOADING STRATEGY AND THE STRENGTH OF FRONT‐END LOADING RESTS ON THE SUCCESSFUL IMPLEMENTATION OF DESIGN IMPROVEMENT METHODS. DRAWING ON PREVIOUS RESEARCH IN PRO‐ACTIVE DESIGN CHANGES THROUGH MODEL BASED SYSTEMS ENGINEERING, THIS PAPER PERFORMS A QUALITATIVE REVIEW OF VARIOUS METHODS AVAILABLE TO ASSIST IN THE SELECTION OF METHODS FOR IMPLEMENTATION. COPYRIGHT © 2021 BY NAUDÉ SCRIBANTE. PERMISSION GRANTED TO IAMOT TO PUBLISH AND USE.</t>
  </si>
  <si>
    <t>FRONT END LOADING; VALUE IMPROVEMENT PRACTICE</t>
  </si>
  <si>
    <t>DESIGN; ACTIVE METHOD; BEST PRACTICES; DESIGN CHANGE; DESIGN IMPROVEMENTS; FRONT-END LOADING; IMPROVEMENT METHODS; LATEST DEVELOPMENT; LITERATURE REVIEWS; VALUE IMPROVEMENT PRACTICE; VALUE IMPROVEMENTS; LOADING</t>
  </si>
  <si>
    <t>I WOULD LIKE TO AS CO-AUTHOR AND FRIEND RECOGNIZE ALL THE GREAT AND CONTINUOUS RESEARCH EFFORTS OF PHILIP STEYN WHO PASSED AWAY RECENTLY. HE WILL BE MISSED SORELY. THANKS MY FRIEND PHILIP.</t>
  </si>
  <si>
    <t>ABDULLA, H., AL‐HASHIMI, M., THE IMPACT OF PROJECT MANAGEMENT METHODOLOGIES ON PROJECT SUCCESS: A CASE STUDY OF THE OIL AND GAS INDUSTRY (2019) JOURNAL OF ENGINEERING, PROJECT &amp; PRODUCTION MANAGEMENT, 9 (2); AHMED, K. A. A., PANDEY, R., CONCEPT OF VALUE ENGINEERING IN CONSTRUCTION INDUSTRY (2016) INTERNATIONAL JOURNAL OF SCIENCE AND RESEARCH; AINSWORTH, H., (2013) IMPROVING PROJECT MANAGEMENT OF IT ENABLED PROJECTS-LESSONS WE CAN LEARN FROM; ASGARI, S., (2016) ANALYTICAL REVIEW OF THE VALUE ENGINEERING METHODOLOGIES AND SELECTING SUPERIOR METHODOLOGY BASED ON TOPSIS MULTI‐CRITERIA DECISION; BASAK, B., COST MANAGEMENT IN AN IMPERFECT WORLD: BRIDGING THE GAP BETWEEN THEORY AND PRACTICE (2006) ICEC COST MANAGEMENT JOURNAL; CARON, F., IMPROVING VALUE WITH A RISK BASED APPROACH TO STAKEHOLDER MANAGEMENT (2010) SAVE INTERNATIONAL 50TH ANNUAL CONFERENCE, , SAVE INTERNATIONAL; CEELEN, S. B., (2015) TOWARDS A DATA ENVELOPMENT ANALYSIS APPROACH FOR THE FRONT‐END DEVELOPMENT OF RENEWABLE ENERGY PROJECTS IN THE NETHERLANDS; CHA, H. S., O'CONNOR, J. T., CHARACTERISTICS FOR LEVERAGING VALUE MANAGEMENT PROCESSES ON CAPITAL FACILITY PROJECTS (2006) JOURNAL OF MANAGEMENT IN ENGINEERING, 22 (3), PP. 135-147; PRE‐PROJECT PLANNING, , HTTPS://WWW.CONSTRUCTION‐INSTITUTE.ORG/RESOURCES/KNOWLEDGEBASE/KNOWLEDGE‐AREAS/PROJECT‐PLANNING/TOPICS/RT‐039, RETRIEVED 2021‐05‐17, FROM; (2014) RR291‐11 ‐ IMPROVING THE ACCURACY AND TIMELINESS OF PROJECT OUTCOME PREDICTIONS, , HTTPS://WWW.CONSTRUCTION‐INSTITUTE.ORG/RESOURCES/KNOWLEDGEBASE/KNOWLEDGE‐AREAS/PROJECT‐CONTROLS/TOPICS/RT-291/PUBS/RR291‐11, RETRIEVED 2021‐05‐16, FROM; HADDADI, A., BEST VALUE APPROACH (BVA): ENHANCING VALUE CREATION IN CONSTRUCTION PROJECTS (2017) BUSINESS SYSTEMS RESEARCH: INTERNATIONAL JOURNAL OF THE SOCIETY FOR ADVANCING INNOVATION AND RESEARCH IN ECONOMY, 8 (2), PP. 84-100; HARRISON, R., PROJECT MANAGEMENT PROCEDURES NEEDED TO DESIGN THE NEWEST FOUR PHOSPHORIC ACID EVAPORATORS IN NORTH AMERICA (2014) PROCEDIA ENGINEERING, 83, PP. 462-468; HASTAK, M., ANALYSIS OF TECHNIQUES LEADING TO RADICAL REDUCTION IN PROJECT CYCLE TIME (2008) JOURNAL OF CONSTRUCTION ENGINEERING AND MANAGEMENT, 134 (12), PP. 915-927; HONG, T. H., STATE‐OF‐PRACTICE AND STATE‐OF‐ART FOR THE PROJECT CYCLE TIME REDUCTION (2005) ARCHITECTURAL RESEARCH, 7 (2), PP. 69-79; HSU, S, CUI, Q., A DECISION MODEL FOR TECHNOLOGY SELECTION IN RENOVATION PROJECT PLANNING (2010) CONSTRUCTION RESEARCH CONGRESS 2010: INNOVATION FOR RESHAPING CONSTRUCTION PRACTICE, , C. AND; ASCHMAN, A., (2018) ESTABLISHING A FIT‐FOR‐PURPOSE PROJECT SYSTEM, , HTTPS://WWW.IPAGLOBAL.COM/NEWS/ARTICLE/ESTABLISHING‐A‐FIT‐FOR‐PURPOSE‐PROJECT‐SYSTEM‐2/, IPA; RETRIEVED 2021‐05‐17, FROM; MCADAM, R., MCCARRON, E., STRATEGIC BUSINESS IMPROVEMENT APPROACHES TO CAPITAL EXPENDITURE PROCESSES IN MANUFACTURING (2002) INTEGRATED MANUFACTURING SYSTEMS; MCCUISH, J. D., JOYS AND CHALLENGES OF AN INTERNAL VALUE ENGINEERING FACILITATOR (2000) SAVE INTERNATIONAL PROCEEDINGS; MERROW, E. W., (2011) INDUSTRIAL MEGAPROJECTS CONCEPTS, STRATEGIES, AND PRACTICES FOR SUCCESS; OGUNBIYI, O., INNOVATIVE VALUE MANAGEMENT: ASSESSMENT OF LEAN CONSTRUCTION IMPLEMENTATION (2011) RICS CONSTRUCTION AND PROPERTY CONFERENCE; OKOLI, C., SCHABRAM, K., (2010) A GUIDE TO CONDUCTING A SYSTEMATIC LITERATURE REVIEW OF INFORMATION SYSTEMS RESEARCH; PADFIELD, G., CAPTURING REQUIREMENTS FOR TILTROTOR HANDLING QUALITIES-CASE STUDIES IN VIRTUAL ENGINEERING (2008) THE AERONAUTICAL JOURNAL, 112 (1134), P. 433448; PRIETO, B., COMPARISON OF DESIGN BID BUILD AND DESIGN BUILD FINANCE OPERATE MAINTAIN PROJECT DELIVERY (2012) PM WORLD JOURNAL, , I; RUTHARDT, K., (2008) RELIABILITY AND AVAILABILITY-INTEGRATED HYDROGEN PRODUCTION SCHEMES FOR REFINERIES; SHLOPAK, M., FRONT END LOADING AS AN INTEGRAL PART OF THE PROJECT EXECUTION MODEL IN LEAN SHIPBUILDING (2014) PROCEEDINGS OF THE IGLC‐22, P. 2527. , OSLO, NORWAY; SHUAIB, M., SUCCESSFUL MANAGEMENT IN NEW OFFSHORE FIELD STARTUP: MEETING CHALLENGING TARGETS AND EXCEEDING EXPECTATIONS (2015) ABU DHABI INTERNATIONAL PETROLEUM EXHIBITION AND CONFERENCE, , SOCIETY OF PETROLEUM ENGINEERS; SMITH, P., BIM &amp; THE 5D PROJECT COST MANAGER (2014) PROCEDIA‐SOCIAL AND BEHAVIORAL SCIENCES, 119, PP. 475-484; STEYN, P. J., PRETORIUS, L., DESIGN ITERATIONS OBSERVED DURING A POWER UTILITY DEVELOPMENT PROJECT LIFE CYCLE: A CASE STUDY (2018) 14TH INCOSE SA CONFERENCE, , CSIR, PRETORIA; STEYN, P. J., PRETORIUS, L., (2020) 29TH INTERNATIONAL CONFERENCE ON MANAGEMENT OF TECHNOLOGY, , EARLY LIFE CYCLE DESIGN MANAGEMENT A CASE STUDY ON MBSE DEPLOYMENT IN PROJECT EXECUTION. CAIRO, EGYPT; THIRION, C., (2020) FIT‐FOR‐PURPOSE SPECIFICATIONS FOR PROJECT DEVELOPMENT AND IMPLEMENTATION; TOOKEY, J. E., CLIENT'S CHAMPIONING CHARACTERISTICS THAT PROMOTE CONSTRUCTION INNOVATION (2011) CONSTRUCTION INNOVATION; VAN DER WEIJDE, G., (2008) FRONT‐END LOADING IN THE OIL AND GAS INDUSTRY; PROFESSIONAL SERVICES, , HTTPS://WWW.VMSERVICES.CO.ZA/PROFESSIONAL‐SERVICES, VMSERVICES. RETRIEVED 2021‐05‐16, FROM; WITTIG, R., (2013) MEGA PROJECT DEVELOPMENT: OPTIMISING CURRENT PRACTICES AND STRATEGIES</t>
  </si>
  <si>
    <t>PRETORIUS, L.; UNIVERSITY OF PRETORIA, SOUTH AFRICA; EMAIL: LEON.PRETORIUS@UP.AC.ZA</t>
  </si>
  <si>
    <t>UNIVERSITY OF PRETORIA</t>
  </si>
  <si>
    <t>30TH INTERNATIONAL CONFERENCE OF THE INTERNATIONAL ASSOCIATION FOR MANAGEMENT OF TECHNOLOGY: MOT FOR THE WORLD OF THE FUTURE, IAMOT 2021</t>
  </si>
  <si>
    <t>19 SEPTEMBER 2021 THROUGH 23 SEPTEMBER 2021</t>
  </si>
  <si>
    <t>174787</t>
  </si>
  <si>
    <t>9781775922131</t>
  </si>
  <si>
    <t>PROC. INT. CONF. INT. ASSOC. MANAG. TECHNOL., IAMOT - MOT WORLD FUTURE</t>
  </si>
  <si>
    <t>2-S2.0-85124002863</t>
  </si>
  <si>
    <t>PROC INT CONF INT ASSOC MANAG TECHNOL, IAMOT - MOT WORLD FUTURE</t>
  </si>
  <si>
    <t>UNIVERSITY OF PRETORIA;UNIVERSITY OF PRETORIA</t>
  </si>
  <si>
    <t>NOTREPORTED;UNIVERSITY OF PRETORIA;NOTREPORTED</t>
  </si>
  <si>
    <t>STEYN P, 2021, PROC INT CONF INT ASSOC MANAG TECHNOL, IAMOT - MOT WORLD FUTURE</t>
  </si>
  <si>
    <t>SILVA PF;GARCIA LF;FIGUEIREDO G;DE MORAES RJ;ROMEU RK</t>
  </si>
  <si>
    <t>57422661700;56548041300;57203192182;52864274300;6506814108;</t>
  </si>
  <si>
    <t>HOW DO SPECIALISTS EXPRESS RISKS: AN APPLIED ONTOLOGY FOR THE OIL &amp; GAS DOMAIN</t>
  </si>
  <si>
    <t>CEUR WORKSHOP PROCEEDINGS</t>
  </si>
  <si>
    <t>3050</t>
  </si>
  <si>
    <t>114</t>
  </si>
  <si>
    <t>125</t>
  </si>
  <si>
    <t>https://www.scopus.com/inward/record.uri?eid=2-s2.0-85123288243&amp;partnerID=40&amp;md5=1a080d734ac445194a79c99214924fb1</t>
  </si>
  <si>
    <t>PONTIFÍCIA UNIVERSIDADE DO RIO DE JANEIRO, RJ, RIO DE JANEIRO, BRAZIL; PETRÓLEO BRASILEIRO S.A., RJ, RIO DE JANEIRO, BRAZIL; ONTOLOGY AND CONCEPTUAL MODELING RESEARCH GROUP (NEMO), UNIVERSIDADE FEDERAL DO ESPÍRITO SANTO (UFES), ES, VITÓRIA, BRAZIL; INSTITUTO DE INFORMÁTICA, UNIVERSIDADE FEDERAL DO RIO GRANDE DO SUL (UFRGS), CAIXA POSTAL 15.064, RS, PORTO ALEGRE, 91.501-970, BRAZIL</t>
  </si>
  <si>
    <t>RJ, RIO DE JANEIRO, BRAZIL;INSTITUTO DE INFORMÁTICA, UNIVERSIDADE FEDERAL DO RIO GRANDE DO SUL (UFRGS), CAIXA POSTAL 15.064, RS, PORTO ALEGRE, 91.501-970, BRAZIL;RJ, RIO DE JANEIRO, BRAZIL, ONTOLOGY AND CONCEPTUAL MODELING RESEARCH GROUP (NEMO), UNIVERSIDADE FEDERAL DO ESPÍRITO SANTO (UFES), ES, VITÓRIA, BRAZIL;RJ, RIO DE JANEIRO, BRAZIL;INSTITUTO DE INFORMÁTICA, UNIVERSIDADE FEDERAL DO RIO GRANDE DO SUL (UFRGS), CAIXA POSTAL 15.064, RS, PORTO ALEGRE, 91.501-970, BRAZIL</t>
  </si>
  <si>
    <t>RISK CONSTITUTES A POLYSEMOUS IDEA, REFERENCING CONCEPTS SUCH AS A TRIGGERING EVENT TO AN UNDESIRED CONSEQUENCE, THE PROBABILITIES OF THE EVENT AND THE DIMENSION OF THE CONSEQUENCE. COMBINED WITH THE LACK OF STANDARDIZATION, THE IDEA OF RISK IN A GIVEN DOMAIN CAN BE DOCUMENTED IN A MULTITUDE OF WAYS, OFTEN CARRYING IMPLICIT KNOWLEDGE. FOR THIS REASON, A PROPER CONCEPTUAL MODEL CAN ENHANCE NATURAL LANGUAGE PROCESSING ALGORITHMS APPLIED TO RISK DOCUMENTATION. THIS WORK PROPOSES A FRAMEWORK FOR THE DEVELOPMENT OF THE CONCEPTUALIZATION OF RISKS IN OIL AND GAS PROJECTS DOCUMENTED BY SPECIALISTS OF THE PETROLEUM RESERVOIR DOMAIN. IT OFFERS DOMAIN EXPERTS A PREDEFINED SET OF CONCEPTS THAT RESONATE WITH THEIR AREA OF EXPERTISE. WE EXPECT THAT THE RESULT, AN APPLIED RISK ONTOLOGY COMPOSED OF THE WORDS DOMINATED BY RESERVOIR PROFESSIONALS, CAN BE EASILY ADOPTED IN FUTURE RISK DOCUMENTATION. © 2021 COPYRIGHT FOR THIS PAPER BY ITS AUTHORS.</t>
  </si>
  <si>
    <t>NATURAL LANGUAGE PROCESSING SYSTEMS; ONTOLOGY; PETROLEUM RESERVOIR EVALUATION; CONCEPTUAL MODEL; DOMAIN EXPERTS; IMPLICIT KNOWLEDGE; OIL AND GAS PROJECTS; OIL GAS; ONTOLOGY'S; PREDEFINED SETS; PROCESSING ALGORITHMS; RISK ONTOLOGIES; PETROLEUM RESERVOIRS</t>
  </si>
  <si>
    <t>FRONT-END-LOADING (FEL) PROCESS SUPPORTING OPTIMUM FIELD DEVELOPMENT DECISION MAKING (2013) ALL DAYS OF SPE KUWAIT OIL AND GAS SHOW AND CONFERENCE, , SPE-167655-MS; ARP, R., SMITH, B., SPEAR, A. D., (2015) BUILDING ONTOLOGIES WITH BASIC FORMAL ONTOLOGY, , MIT PRESS; AVEN, T., ON HOW TO DEFINE, UNDERSTAND AND DESCRIBE RISK (2010) RELIABILITY ENGINEERING SYSTEM SAFETY, 95 (6), PP. 623-631; AVEN, T., RENN, O., (2010) RISK MANAGEMENT AND GOVERNANCE: CONCEPTS, GUIDELINES AND APPLICATIONS, 16. , SPRINGER SCIENCE &amp; BUSINESS MEDIA; AVEN, T., VINNEM, J.-E., (2007) RISK MANAGEMENT: WITH APPLICATIONS FROM THE OFFSHORE PETROLEUM INDUSTRY, , SPRINGER SCIENCE &amp; BUSINESS MEDIA; CALOBA, G., (2018) GERENCIAMENTO DE RISCO EM PROJETOS: FERRAMENTAS, TÉCNICAS E EXEM-PLOS PARA GESTÃO INTEGRADA, , 1AEDIÇÃO; DING, L., ZHONG, B., WU, S., LUO, H., CONSTRUCTION RISK KNOWLEDGE MANAGEMENT IN BIM USING ONTOLOGY AND SEMANTIC WEB TECHNOLOGY (2016) SAFETY SCIENCE, 87, PP. 202-213; ESTEBAN, M. F., HUGHES, P., EL RASHIDY, R., VAN GULIJK, C., MANIFESTATION OF ONTOLOGIES IN GRAPH DATABASES FOR BIG DATA RISK ANALYSIS (2018) ANNUAL EUROPEAN SAFETY AND RELIABILITY CONFERENCE, PP. 3189-3193. , CRC PRESS/BALKEMA; GARCIA, L. F., ABEL, M., PERRIN, M., DOS SANTOS ALVARENGA, R., THE GEOCORE ONTOLOGY: A CORE ONTOLOGY FOR GENERAL USE IN GEOLOGY (2020) COMPUTERS &amp; GEOSCIENCES, 135, P. 104387; GARCIA, L. F., RODRIGUES, F. H., LOPES, A., KUCHLE, R. D. S. A., PERRIN, M., ABEL, M., WHAT GEOLOGISTS TALK ABOUT: TOWARDS A FREQUENCY-BASED ONTOLOGICAL ANALYSIS OF PETROLEUM DOMAIN TERMS (2020) ONTOBRAS, PP. 190-203. , PAGES; GUARINO, N., GUIZZARDI, G., WE NEED TO DISCUSS THE RELATIONSHIP': REVISITING RELATIONSHIPS AS MODELING CONSTRUCTS (2015) INTL. CONF. ON ADVANCED INFORMATION SYSTEMS ENGINEERING, PP. 279-294. , SPRINGER; GUIZZARDI, G., (2005) ONTOLOGICAL FOUNDATIONS FOR STRUCTURAL CONCEPTUAL MODELS; GUIZZARDI, G., BAIÄO, F., LOPES, M., FALBO, R., THE ROLE OF FOUNDATIONAL ONTOLOGIES FOR DOMAIN ONTOLOGY ENGINEERING: AN INDUSTRIAL CASE STUDY IN THE DOMAIN OF OIL AND GAS EXPLORATION AND PRODUCTION (2010) INTERNATIONAL JOURNAL OF INFORMATION SYSTEM MODELING AND DESIGN (IJISMD), 1 (2), PP. 1-22; GUIZZARDI, G., WAGNER, G., ALMEIDA, J. P. A., GUIZZARDI, R. S. S., TOWARDS ONTOLOGICAL FOUNDATIONS FOR CONCEPTUAL MODELING: THE UNIFIED FOUNDATIONAL ONTOLOGY (UFO) STORY (2015) APPLIED ONTOLOGY, 10 (3-4), PP. 259-271; HASTINGS, D., MCMANUS, H., A FRAMEWORK FOR UNDERSTANDING UNCERTAINTY AND ITS MITIGATION AND EXPLOITATION IN COMPLEX SYSTEMS (2004) 2004 ENGINEERING SYSTEMS SYMPOSIUM, PP. 29-31; (2018) RISK MANAGEMENT - GUIDELINES, , ISO 31000:2018(E) STANDARD, INTERNATIONAL ORGANIZATION FOR STANDARDIZATION, GENEVA, CH; (2009) RISK MANAGEMENT - VOCABULARY, , STANDARD, INTERNATIONAL ORGANIZATION FOR STANDARDIZATION, GENEVA, CH; KAPLAN, S., GARRICK, B. J., ON THE QUANTITATIVE DEFINITION OF RISK (1981) RISK ANALYSIS, 1 (1), PP. 11-27; MOTTA, O. M., QUELHAS, O. L. G., DE FARIAS FILHO, J. R., FRANÇA, S., MEIRIÑO, M., MEGAPROJECTS FRONT-END PLANNING: THE CASE OF BRAZILIAN ORGANIZATIONS OF ENGINEERING AND CONSTRUCTION (2014) AMERICAN JOURNAL OF INDUSTRIAL AND BUSINESS MANAGEMENT, 4, P. 401. , (08); PALMER, C., URWIN, E. N., NIKNEJAD, A., PETROVIC, D., POPPLEWELL, K., YOUNG, R. I., AN ONTOLOGY SUPPORTED RISK ASSESSMENT APPROACH FOR THE INTELLIGENT CONFIGURATION OF SUPPLY NETWORKS (2018) JOURNAL OF INTELLIGENT MANUFACTURING, 29 (5), PP. 1005-1030; PATT, A. G., SCHRÄG, D. P., USING SPECIFIC LANGUAGE TO DESCRIBE RISK AND PROBABILITY (2003) CLIMATIC CHANGE, PP. 17-30; (2007) GLOSSARIO PETROBRAS, , HTTPS://WWW.AGENCIAPETROBRAS.COM.BR/GLOSSARIO, ACCESSED: 2021-07-27; PRINCE SALES, T., BAIÄO, F., GUIZZARDI, G., ALMEIDA, J., GUARINO, N., MYLOPOULOS, J., (2018) THE COMMON ONTOLOGY OF VALUE AND RISK; RENN, O., THREE DECADES OF RISK RESEARCH: ACCOMPLISHMENTS AND NEW CHALLENGES (1998) JOURNAL OF RISK RESEARCH, 1 (1), PP. 49-71; SALES, T. P., BAIÄO, F., GUIZZARDI, G., ALMEIDA, J. P. A., GUARINO, N., MYLOPOULOS, J., THE COMMON ONTOLOGY OF VALUE AND RISK (2018) INTERNATIONAL CONFERENCE ON CONCEPTUAL MODELING, PP. 121-135. , SPRINGER; (2019) GLOSSARIO SCHLUMBERGER, , HTTPS://GLOSSARY.OILFIELD.SLB.COM/EN/, ACCESSED: 2021-07-27; TESSAROLLO, A., RADEMAKER, A., INCLUSION OF LITHOLOGICAL TERMS (ROCKS AND MINERALS) IN THE OPEN WORDNET FOR ENGLISH (2020) PROCEEDINGS OF THE LREC 2020 WORKSHOP ON MULTIMODAL WORDNETS (MMW2020), PP. 33-38; VEGA-BARBAS, M., VILLAGRÁ, V. A., MONJE, F., RIESCO, R., LARRIVA-NOVO, X., BERROCAL, J., ONTOLOGY-BASED SYSTEM FOR DYNAMIC RISK MANAGEMENT IN ADMINISTRATIVE DOMAINS (2019) APPLIED SCIENCES, 9 (21), P. 4547; WIERINGA, R., DE JONGE, W., SPRUIT, P., USING DYNAMIC CLASSES AND ROLE CLASSES TO MODEL OBJECT MIGRATION (1995) TAPOS, 1 (1), PP. 61-83</t>
  </si>
  <si>
    <t>FARINELLI F.BERARDI R.C.G.CARBONERA J.L.SCHMIDT D.</t>
  </si>
  <si>
    <t>CEUR-WS</t>
  </si>
  <si>
    <t>14TH SEMINAR ON ONTOLOGY RESEARCH IN BRAZIL, ONTOBRAS 2021 AND 5TH DOCTORAL AND MASTERS CONSORTIUM ON ONTOLOGIES, WTDO 2021</t>
  </si>
  <si>
    <t>16 NOVEMBER 2021 THROUGH 19 NOVEMBER 2021</t>
  </si>
  <si>
    <t>175583</t>
  </si>
  <si>
    <t>16130073</t>
  </si>
  <si>
    <t>CEUR WORKSHOP PROC.</t>
  </si>
  <si>
    <t>2-S2.0-85123288243</t>
  </si>
  <si>
    <t>CEUR WORKSHOP PROC</t>
  </si>
  <si>
    <t>SILVA PF, 2021, CEUR WORKSHOP PROC</t>
  </si>
  <si>
    <t>JIN H;CHAN M;MORDA R;LOU CX;VRCELJ Z</t>
  </si>
  <si>
    <t>57201449928;57222659723;56126483000;55516988200;10045571500;</t>
  </si>
  <si>
    <t>A SCIENTOMETRIC REVIEW OF SUSTAINABLE INFRASTRUCTURE RESEARCH: VISUALIZATION AND ANALYSIS</t>
  </si>
  <si>
    <t>INTERNATIONAL JOURNAL OF CONSTRUCTION MANAGEMENT</t>
  </si>
  <si>
    <t>10.1080/15623599.2021.2017114</t>
  </si>
  <si>
    <t>https://www.scopus.com/inward/record.uri?eid=2-s2.0-85121678162&amp;doi=10.1080%2f15623599.2021.2017114&amp;partnerID=40&amp;md5=c7364565385cd4595ebcf2f2539c6e07</t>
  </si>
  <si>
    <t>SCHOOL OF ARCHITECTURE AND BUILT ENVIRONMENT, DEAKIN UNIVERSITY, GEELONG, AUSTRALIA; COLLEGE OF ENGINEERING AND SCIENCE, VICTORIA UNIVERSITY, MELBOURNE, AUSTRALIA; COLLEGE OF HEALTH AND BIOMEDICINE, VICTORIA UNIVERSITY, MELBOURNE, AUSTRALIA; INSTITUTE FOR SUSTAINABLE INDUSTRIES &amp; LIVEABLE CITIES, VICTORIA UNIVERSITY, AUSTRALIA</t>
  </si>
  <si>
    <t>SCHOOL OF ARCHITECTURE AND BUILT ENVIRONMENT, DEAKIN UNIVERSITY, GEELONG, AUSTRALIA;COLLEGE OF ENGINEERING AND SCIENCE, VICTORIA UNIVERSITY, MELBOURNE, AUSTRALIA;COLLEGE OF HEALTH AND BIOMEDICINE, VICTORIA UNIVERSITY, MELBOURNE, AUSTRALIA;INSTITUTE FOR SUSTAINABLE INDUSTRIES &amp; LIVEABLE CITIES, VICTORIA UNIVERSITY, AUSTRALIA;COLLEGE OF ENGINEERING AND SCIENCE, VICTORIA UNIVERSITY, MELBOURNE, AUSTRALIA</t>
  </si>
  <si>
    <t>MORE AND MORE INFRASTRUCTURE PROJECTS HAVE BEEN DEVELOPED DUE TO RAPID ECONOMIC GROWTH WORLDWIDE. COMPARED TO OTHER CONSTRUCTION PROJECTS, INFRASTRUCTURE PROJECTS ARE KNOWN FOR THEIR LONG OPERATIONAL PERIODS, CONSTRUCTION COMPLEXITY, AND LARGE IMPACT ON LOCAL COMMUNITIES. THESE ISSUES MAKE SUSTAINABLE INFRASTRUCTURE DEVELOPMENT A GROWING NECESSITY. HOWEVER, THE PATTERNS AND TRENDS OF SUSTAINABLE INFRASTRUCTURE RESEARCH REMAIN VAGUE WITHOUT A SYSTEMATIC REVIEW AND ANALYSIS. THIS STUDY REVIEWS THE CURRENT SUSTAINABLE INFRASTRUCTURE RESEARCH USING SCIENTOMETRIC ANALYSIS TECHNIQUES; THAT IS, CITATION BURST, KEYWORD CO-OCCURRENCE, DIRECT CITATION AND CO-CITATION ANALYSES. THE FINDINGS REVEAL THE TRENDS OF SUSTAINABLE INFRASTRUCTURE RESEARCH, MAIN RESEARCH AREAS WITHIN THE SCOPE OF SUSTAINABLE INFRASTRUCTURE, RESEARCH FRONT AND PATTERN OF CITATIONS IN SUSTAINABLE INFRASTRUCTURE RESEARCH. THE RESEARCH FINDINGS ALSO CONTRIBUTE TO RECOGNIZING RESEARCH GAPS IN THE EXTANT SUSTAINABLE INFRASTRUCTURE LITERATURE AND THEREFORE PROVIDE DIRECTIONS FOR FUTURE RESEARCH. © 2021 INFORMA UK LIMITED, TRADING AS TAYLOR &amp; FRANCIS GROUP.</t>
  </si>
  <si>
    <t>GREEN INFRASTRUCTURE; NETWORK ANALYSIS; REVIEW; SCIENTOMETRICS; SUSTAINABLE INFRASTRUCTURE; VISUALIZATION</t>
  </si>
  <si>
    <t>ABHIJITH, K.V., KUMAR, P., GALLAGHER, J., MCNABOLA, A., BALDAUF, R., PILLA, F., BRODERICK, B., PULVIRENTI, B., AIR POLLUTION ABATEMENT PERFORMANCES OF GREEN INFRASTRUCTURE IN OPEN ROAD AND BUILT-UP STREET CANYON ENVIRONMENTS–A REVIEW (2017) ATMOS ENVIRON, 162, PP. 71-86; ADENIPEKUN, M.T., SUSTAINABLE RURAL INFRASTRUCTURAL DEVELOPMENT IN NIGERIA WITHIN THE CONTEXT OF VISION 20: 2020 (2013) INT J DEVELOP SUSTAIN, 2 (1), PP. 254-269; ADETOLA, A., GOULDING, J.S., LIYANAGE, C.L., COLLABORATIVE ENGAGEMENT APPROACHES FOR DELIVERING SUSTAINABLE INFRASTRUCTURE PROJECTS IN THE AEC SECTOR: A REVIEW (2011) IJCSCM, 1 (1), PP. 1-24; ADSHEAD, D., THACKER, S., FULDAUER, L.I., HALL, J.W., DELIVERING ON THE SUSTAINABLE DEVELOPMENT GOALS THROUGH LONG-TERM INFRASTRUCTURE PLANNING (2019) GLOBAL ENVIRON CHANGE, 59, P. 101975; ANDERSSON, E., BARTHEL, S., BORGSTRÖM, S., COLDING, J., ELMQVIST, T., FOLKE, C., GREN, Å., RECONNECTING CITIES TO THE BIOSPHERE: STEWARDSHIP OF GREEN INFRASTRUCTURE AND URBAN ECOSYSTEM SERVICES (2014) AMBIO, 43 (4), PP. 445-453; ANDREAS, G., ALLEN, J., FARLEY, L., KAO, J.K., MLADENOVA, I., TOWARDS THE DEVELOPMENT OF A RATING SYSTEM FOR SUSTAINABLE INFRASTRUCTURE: A CHECKLIST OR A DECISION-MAKING TOOL? (2010) PROCEEDINGS OF THE WATER ENVIRONMENT FEDERATION, PP. 379-391. , BOSTON, MA: IN:, : P; BADASSA, B.B., SUN, B., QIAO, L., SUSTAINABLE TRANSPORT INFRASTRUCTURE AND ECONOMIC RETURNS: A BIBLIOMETRIC AND VISUALIZATION ANALYSIS (2020) SUSTAINABILITY, 12 (5), P. 2033; BHATTACHARYA, A., MELTZER, J.P., OPPENHEIM, J., QURESHI, Z., STERN, N., (2016) DELIVERING ON SUSTAINABLE INFRASTRUCTURE FOR BETTER DEVELOPMENT AND BETTER CLIMATE, , WASHINGTON (DC): GLOBAL ECONOMY AND DEVELOPMENT, THE BROOKINGS INSTITUTION; BONENBERG, W., WEI, X., GREEN BIM IN SUSTAINABLE INFRASTRUCTURE (2015) PROCEDIA MANUF, 3, PP. 1654-1659; BRNER, K., (2010) ATLAS OF SCIENCE: VISUALIZING WHAT WE KNOW, , CAMBRIDGE (MA): THE MIT PRESS; BROCKE, J.V., SIMONS, A., NIEHAVES, B., NIEHAVES, B., REIMER, K., PLATTFAUT, R., CLEVEN, A., RECONSTRUCTING THE GIANT: ON THE IMPORTANCE OF RIGOUR IN DOCUMENTING THE LITERATURE SEARCH PROCESS (2009) ECIS 2009 PROCEEDINGS, P. 161. , VERONA, ITALY:. : P; CHEN, C., HU, Z., LIU, S., TSENG, H., EMERGING TRENDS IN REGENERATIVE MEDICINE: A SCIENTOMETRIC ANALYSIS IN CITESPACE (2012) EXPERT OPIN BIOL THER, 12 (5), PP. 593-608; CHEN, C., IBEKWE‐SANJUAN, F., HOU, J., THE STRUCTURE AND DYNAMICS OF COCITATION CLUSTERS: A MULTIPLE‐PERSPECTIVE COCITATION ANALYSIS (2010) J AM SOC INF SCI, 61 (7), PP. 1386-1409; CHEN, C., SCIENCE MAPPING: A SYSTEMATIC REVIEW OF THE LITERATURE (2017) J DATA INFORM SCI, 2 (2), PP. 1-40; CHEN, X., CHEN, J., WU, D., XIE, Y., LI, J., MAPPING THE RESEARCH TRENDS BY CO-WORD ANALYSIS BASED ON KEYWORDS FROM FUNDED PROJECT (2016) PROCEDIA COMPUT SCI, 91, PP. 547-555; COBO, M.J., LÓPEZ‐HERRERA, A.G., HERRERA‐VIEDMA, E., HERRERA, F., SCIENCE MAPPING SOFTWARE TOOLS: REVIEW, ANALYSIS, AND COOPERATIVE STUDY AMONG TOOLS (2011) J AM SOC INF SCI, 62 (7), PP. 1382-1402; CORREIA, A.G., WINTER, M.G., PUPPALA, A.J., A REVIEW OF SUSTAINABLE APPROACHES IN TRANSPORT INFRASTRUCTURE GEOTECHNICS (2016) TRANSP GEOTECH, 7, PP. 21-28; DARKO, A., CHAN, A.P., HUO, X., OWUSU-MANU, D.G., A SCIENTOMETRIC ANALYSIS AND VISUALIZATION OF GLOBAL GREEN BUILDING RESEARCH (2019) BUILD ENVIRON, 149, PP. 501-511; DEMUZERE, M., ORRU, K., HEIDRICH, O., OLAZABAL, E., GENELETTI, D., ORRU, H., BHAVE, A.G., FAEHNLE, M., MITIGATING AND ADAPTING TO CLIMATE CHANGE: MULTI-FUNCTIONAL AND MULTI-SCALE ASSESSMENT OF GREEN URBAN INFRASTRUCTURE (2014) J ENVIRON MANAGE, 146, PP. 107-115; DIAZ-SARACHAGA, J.M., JATO-ESPINO, D., CASTRO-FRESNO, D., APPLICATION OF THE SUSTAINABLE INFRASTRUCTURE RATING SYSTEM FOR DEVELOPING COUNTRIES (SIRSDEC) TO A CASE STUDY (2017) ENVIRON SCI POLICY, 69, PP. 73-80; FANG, Y., YIN, J., WU, B., CLIMATE CHANGE AND TOURISM: A SCIENTOMETRIC ANALYSIS USING CITESPACE (2018) J SUSTAIN TOUR, 26 (1), PP. 108-126; FAY, M., TOMAN, M., BENITEZ, D., CSORDAS, S., INFRASTRUCTURE AND SUSTAINABLE DEVELOPMENT (2011) POSTCRIS GROWTH DEVELOP, 22, PP. 329-382; FISCHER, J.M., AMEKUDZI, A., QUALITY OF LIFE, SUSTAINABLE CIVIL INFRASTRUCTURE, AND SUSTAINABLE DEVELOPMENT: STRATEGICALLY EXPANDING CHOICE (2011) J URBAN PLANN DEV, 137 (1), PP. 39-48; GARFIELD, E., FROM THE SCIENCE OF SCIENCE TO SCIENTOMETRICS VISUALIZING THE HISTORY OF SCIENCE WITH HISTCITE SOFTWARE (2009) J INFORM, 3 (3), PP. 173-179; GIBSON, G.E., JR., BINGHAM, E., STOGNER, C.R., FRONT END PLANNING FOR INFRASTRUCTURE PROJECTS (2010) CONSTRUCTION RESEARCH CONGRESS 2010: INNOVATION FOR RESHAPING CONSTRUCTION PRACTICE, PP. 1125-1135. , BANFF, ALBERTA, CANADA:. IN:,; MAY 8–10;, : CONSTRUCTION RESEARCH CONGRESS 2010; P; GRIFFITHS, K., BOYLE, C., HENNING, T., INFRASTRUCTURE SUSTAINABILITY RATING TOOLS–HOW THEY HAVE DEVELOPED AND WHAT WE MIGHT EXPECT TO SEE IN THE FUTURE (2015) IPWEA 2015: SUSTAINABLE COMMUNITIES SHARING KNOWLEDGE, , ROTORUA, NEW ZEALAND:. IN:,; JUN 7–11;; HANSEN, R., PAULEIT, S., FROM MULTIFUNCTIONALITY TO MULTIPLE ECOSYSTEM SERVICES? A CONCEPTUAL FRAMEWORK FOR MULTIFUNCTIONALITY IN GREEN INFRASTRUCTURE PLANNING FOR URBAN AREAS (2014) AMBIO, 43 (4), PP. 516-529; HEIN, D.K., SCHAUS, L., (2013) PERMEABLE PAVEMENT DESIGN AND CONSTRUCTION: WHAT HAVE WE LEARNED RECENTLY, PP. 31-44. , AUSTIN (TX): ? IN: GREEN STREETS, HIGHWAYS, AND DEVELOPMENT 2013: ADVANCING THE PRACTICE; NOV 3–6;,; P; HOSNY, H.E., IBRAHIM, A.H., ELDARS, E.A., DEVELOPMENT OF INFRASTRUCTURE PROJECTS SUSTAINABILITY ASSESSMENT MODEL (2021) ENVIRON DEVELOP SUSTAIN; HOSSEINI, M.R., MAGHREBI, M., AKBARNEZHAD, A., MARTEK, I., ARASHPOUR, M., ANALYSIS OF CITATION NETWORKS IN BUILDING INFORMATION MODELING RESEARCH (2018) J CONSTR ENG MANAGE, 144 (8), P. 04018064; HUÉTINK, F.J., VAN DER VOOREN, A., ALKEMADE, F., INITIAL INFRASTRUCTURE DEVELOPMENT STRATEGIES FOR THE TRANSITION TO SUSTAINABLE MOBILITY (2010) TECHNOL FORECASTING SOCIAL CHANGE, 77 (8), PP. 1270-1281; JABAREEN, Y., TEACHING SUSTAINABILITY: A MULTIDISCIPLINARY APPROACH (2011) CE, 2 (4), PP. 388-392; JALAEI, F., ZOGHI, M., KHOSHAND, A., LIFE CYCLE ENVIRONMENTAL IMPACT ASSESSMENT TO MANAGE AND OPTIMIZE CONSTRUCTION WASTE USING BUILDING INFORMATION MODELING (BIM) (2019) INT J CONSTRUCT MANAGE, 21 (8), PP. 784-718; JIN, R., GAO, S., CHESHMEHZANGI, A., ABOAGYE-NIMO, E., A HOLISTIC REVIEW OF OFF-SITE CONSTRUCTION LITERATURE PUBLISHED BETWEEN 2008 AND 2018 (2018) J CLEANER PROD, 202, PP. 1202-1219; KAMBITES, C., OWEN, S., RENEWED PROSPECTS FOR GREEN INFRASTRUCTURE PLANNING IN THE UK (2006) PLAN PRACT RES, 21 (4), PP. 483-496; KEELEY, M., KOBURGER, A., DOLOWITZ, D.P., MEDEARIS, D., NICKEL, D., SHUSTER, W., PERSPECTIVES ON THE USE OF GREEN INFRASTRUCTURE FOR STORMWATER MANAGEMENT IN CLEVELAND AND MILWAUKEE (2013) ENVIRON MANAGE, 51 (6), PP. 1093-1108; (2020), HTTPS://HOME.KPMG/XX/EN/HOME/INSIGHTS/2020/06/COVID-19-RECOVERY.HTML, THE SUSTAINABLE INFRASTRUCTURE OPPORTUNITY. : &lt;, &gt;; KRAJANGSRI, T., PONGPENG, J., EFFECT OF SUSTAINABLE INFRASTRUCTURE ASSESSMENTS ON CONSTRUCTION PROJECT SUCCESS USING STRUCTURAL EQUATION MODELING (2017) J MANAGE ENG, 33 (3), P. 04016056; LI, V.C., LEPECH, M.D., WANG, S., WEIMANN, M., KEOLEIAN, G.A., DEVELOPMENT OF GREEN ENGINEERED CEMENTITIOUS COMPOSITES FOR SUSTAINABLE INFRASTRUCTURE SYSTEMS (2004) INTERNATIONAL WORKSHOP ON SUSTAINABLE DEVELOPMENT AND CONCRETE TECHNOLOGY, PP. 181-191. , BEIJING, CHINA:. IN:,; MAY 20–21;, : P; LI, X., JELEN, M., SMITH, B., UPCHURCH, M., SAARI, S., IMPLEMENT PERMEABLE PAVEMENTS TO IMPROVE INFRASTRUCTURE SUSTAINABILITY–A CASE STUDY (2014) TRANSPORTATION RESEARCH BOARD 93RD ANNUAL MEETING; LI, X., MA, E., QU, H., KNOWLEDGE MAPPING OF HOSPITALITY RESEARCH − A VISUAL ANALYSIS USING CITESPACE (2017) INT J HOSPITAL MANAGE, 60, PP. 77-93; LIU, H., ZHOU, G., WENNERSTEN, R., FROSTELL, B., ANALYSIS OF SUSTAINABLE URBAN DEVELOPMENT APPROACHES IN CHINA (2014) HABITAT INT, 41, PP. 24-32; LIU, L., JENSEN, M.B., GREEN INFRASTRUCTURE FOR SUSTAINABLE URBAN WATER MANAGEMENT: PRACTICES OF FIVE FORERUNNER CITIES (2018) CITIES, 74, PP. 126-133; MARLOW, D.R., MOGLIA, M., COOK, S., BEALE, D.J., TOWARDS SUSTAINABLE URBAN WATER MANAGEMENT: A CRITICAL REASSESSMENT (2013) WATER RES, 47 (20), PP. 7150-7161; MARTINEZ, S., DEL MAR DELGADO, M., MARIN, R.M., ALVAREZ, S., SCIENCE MAPPING ON THE ENVIRONMENTAL FOOTPRINT: A SCIENTOMETRIC ANALYSIS-BASED REVIEW (2019) ECOL INDIC, 106, P. 105543; MARTÍN-MARTÍN, A., ORDUNA-MALEA, E., LÓPEZ-CÓZAR, E.D., COVERAGE OF HIGHLY-CITED DOCUMENTS IN GOOGLE SCHOLAR, WEB OF SCIENCE, AND SCOPUS: A MULTIDISCIPLINARY COMPARISON (2018) SCIENTOMETRICS, 116 (3), PP. 2175-2188; MATTHEWS, T., LO, A.Y., BYRNE, J.A., RECONCEPTUALIZING GREEN INFRASTRUCTURE FOR CLIMATE CHANGE ADAPTATION: BARRIERS TO ADOPTION AND DRIVERS FOR UPTAKE BY SPATIAL PLANNERS (2015) LANDSCAPE URBAN PLANN, 138, PP. 155-163; MBIBA, B., INFRASTRUCTURE AND SUSTAINABLE LOCAL-LEVEL DEVELOPMENT INITIATIVES-THE POTENTIAL DRIVEN VERSUS THE PROBLEM DRIVEN-ZIMBABWE (1991) J RURAL DEVELOP, 10 (4), PP. 361-375; MEEROW, S., NEWELL, J.P., SPATIAL PLANNING FOR MULTIFUNCTIONAL GREEN INFRASTRUCTURE: GROWING RESILIENCE IN DETROIT (2017) LANDSCAPE URBAN PLANN, 159, PP. 62-75; MONGEON, P., PAUL-HUS, A., THE JOURNAL COVERAGE OF WEB OF SCIENCE AND SCOPUS: A COMPARATIVE ANALYSIS (2016) SCIENTOMETRICS, 106 (1), PP. 213-228; NAM, T., PARDO, T.A., CONCEPTUALIZING SMART CITY WITH DIMENSIONS OF TECHNOLOGY, PEOPLE, AND INSTITUTIONS (2011) PROCEEDINGS OF THE 12TH ANNUAL INTERNATIONAL DIGITAL GOVERNMENT RESEARCH CONFERENCE: DIGITAL GOVERNMENT INNOVATION IN CHALLENGING TIMES, PP. 282-291. , COLLEGE PARK (MD):. IN:,; JUN 12–15;, : P; NORTON, B.A., COUTTS, A.M., LIVESLEY, S.J., HARRIS, R.J., HUNTER, A.M., WILLIAMS, N.S., PLANNING FOR COOLER CITIES: A FRAMEWORK TO PRIORITISE GREEN INFRASTRUCTURE TO MITIGATE HIGH TEMPERATURES IN URBAN LANDSCAPES (2015) LANDSCAPE URBAN PLANN, 134, PP. 127-138; OLAWUMI, T.O., CHAN, D.W., A SCIENTOMETRIC REVIEW OF GLOBAL RESEARCH ON SUSTAINABILITY AND SUSTAINABLE DEVELOPMENT (2018) J CLEANER PROD, 183, PP. 231-250; PARRISH, K., CHESTER, M., LIFE-CYCLE ASSESSMENT FOR CONSTRUCTION OF SUSTAINABLE INFRASTRUCTURE (2014) PRACT PERIOD STRUCT DES CONSTR, 19 (1), PP. 89-94; PARTRIDGE, H., DEVELOPING A HUMAN PERSPECTIVE TO THE DIGITAL DIVIDE IN THE SMART CITY (2004) PROCEEDINGS OF THE BIENNIAL CONFERENCE OF AUSTRALIAN LIBRARY AND INFORMATION ASSOCIATION, , GOLD COAST, AUSTRALIA:. IN:,; SEP 21–24;; PEARSALL, H., GUTIERREZ-VELEZ, V.H., GILBERT, M.R., HOQUE, S., EAKIN, H., BRONDIZIO, E.S., SOLECKI, W., BEHM, J.E., ADVANCING EQUITABLE HEALTH AND WELL-BEING ACROSS URBAN–RURAL SUSTAINABLE INFRASTRUCTURE SYSTEMS (2021) NPJ URBAN SUSTAIN, 1 (1), PP. 1-6; QUINTERO, J.D., MATHUR, A., BIODIVERSITY OFFSETS AND INFRASTRUCTURE (2011) CONSERV BIOL, 25 (6), PP. 1121-1123; SANDERSON, S.E., REDFORD, K.H., CONTESTED RELATIONSHIPS BETWEEN BIODIVERSITY CONSERVATION AND POVERTY ALLEVIATION (2003) ORX, 37 (4), PP. 389-390; SANTOS, R., COSTA, A.A., GRILO, A., BIBLIOMETRIC ANALYSIS AND REVIEW OF BUILDING INFORMATION MODELLING LITERATURE PUBLISHED BETWEEN 2005 AND 2015 (2017) AUTOM CONSTR, 80, PP. 118-136; SIEW, R.Y., BALATBAT, M.C., CARMICHAEL, D.G., A PROPOSED FRAMEWORK FOR ASSESSING THE SUSTAINABILITY OF INFRASTRUCTURE (2016) INT J CONSTRUCT MANAGE, 16 (4), PP. 281-298; SOYINKA, O., SIU, K.W.M., LAWANSON, T., ADENIJI, O., ASSESSING SMART INFRASTRUCTURE FOR SUSTAINABLE URBAN DEVELOPMENT IN THE LAGOS METROPOLIS (2016) J URBAN MANAGE, 5 (2), PP. 52-64; SU, H.N., LEE, P.C., MAPPING KNOWLEDGE STRUCTURE BY KEYWORD CO-OCCURRENCE: A FIRST LOOK AT JOURNAL PAPERS IN TECHNOLOGY FORESIGHT (2010) SCIENTOMETRICS, 85 (1), PP. 65-79; THOMÉ, A.M.T., CERYNO, P.S., SCAVARDA, A., REMMEN, A., SUSTAINABLE INFRASTRUCTURE: A REVIEW AND A RESEARCH AGENDA (2016) J ENVIRON MANAGE, 184, PP. 143-156; (2008) USING BIBLIOMETRICS: A GUIDE TO EVALUATING RESEARCH PERFORMANCE WITH CITATION DATA, , PHILADELPHIA (PA): THOMSON REUTERS; TRINDADE, E.P., HINNIG, M.P.F., MOREIRA DA COSTA, E., MARQUES, J.S., BASTOS, R.C., YIGITCANLAR, T., SUSTAINABLE DEVELOPMENT OF SMART CITIES: A SYSTEMATIC REVIEW OF THE LITERATURE (2017) J OPEN INNOV, 3 (1), P. 11; VAN ECK, N.J., WALTMAN, L., (2013) VOSVIEWER MANUAL, , UNIVERISTEIT LEIDEN, LEIDEN, NETHERLANDS; VIITANEN, J., KINGSTON, R., SMART CITIES AND GREEN GROWTH: OUTSOURCING DEMOCRATIC AND ENVIRONMENTAL RESILIENCE TO THE GLOBAL TECHNOLOGY SECTOR (2014) ENVIRON PLAN A, 46 (4), PP. 803-819; WALMSLEY, A., GREENWAYS: MULTIPLYING AND DIVERSIFYING IN THE 21ST CENTURY (2006) LANDSCAPE URBAN PLANN, 76 (1-4), PP. 252-290; WANG, Y., BAKKER, F., DE GROOT, R., WÖRTCHE, H., EFFECT OF ECOSYSTEM SERVICES PROVIDED BY URBAN GREEN INFRASTRUCTURE ON INDOOR ENVIRONMENT: A LITERATURE REVIEW (2014) BUILD ENVIRON, 77, PP. 88-100; WEBER, T., SLOAN, A., WOLF, J., MARYLAND'S GREEN INFRASTRUCTURE ASSESSMENT: DEVELOPMENT OF A COMPREHENSIVE APPROACH TO LAND CONSERVATION (2006) LANDSCAPE URBAN PLANN, 77 (1-2), PP. 94-110; WRIGHT, H., UNDERSTANDING GREEN INFRASTRUCTURE: THE DEVELOPMENT OF A CONTESTED CONCEPT IN ENGLAND (2011) LOCAL ENVIRON, 16 (10), PP. 1003-1019; XIAO, F., LI, C., SUN, J., ZHANG, L., KNOWLEDGE DOMAIN AND EMERGING TRENDS IN ORGANIC PHOTOVOLTAIC TECHNOLOGY: A SCIENTOMETRIC REVIEW BASED ON CITESPACE ANALYSIS (2017) FRONT CHEM, 5, P. 67; YANG, H., SHAO, X., WU, M., A REVIEW ON ECOSYSTEM HEALTH RESEARCH: A VISUALIZATION BASED ON CITESPACE (2019) SUSTAINABILITY, 11 (18), P. 4908; YıLMAZ, Y., SEYIS, S., MAPPING THE SCIENTIFIC RESEARCH OF THE LIFE CYCLE ASSESSMENT IN THE CONSTRUCTION INDUSTRY: A SCIENTOMETRIC ANALYSIS (2021) BUILD ENVIRON, 204, P. 108086; ZHAO, X., ZUO, J., WU, G., HUANG, C., A BIBLIOMETRIC REVIEW OF GREEN BUILDING RESEARCH 2000–2016 (2019) ARCH SCI REV, 62 (1), PP. 74-88; ZUO, J., JIN, X.H., FLYNN, L., SOCIAL SUSTAINABILITY IN CONSTRUCTION–AN EXPLORATIVE STUDY (2012) INT J CONSTRUCT MANAGE, 12 (2), PP. 51-63; ZUO, J., ZHAO, Z.Y., GREEN BUILDING RESEARCH–CURRENT STATUS AND FUTURE AGENDA: A REVIEW (2014) RENEW SUSTAIN ENERGY REV, 30, PP. 271-281</t>
  </si>
  <si>
    <t>CHAN, M.; COLLEGE OF ENGINEERING AND SCIENCE, AUSTRALIA; EMAIL: MELISSA.CHAN@VU.EDU.AU</t>
  </si>
  <si>
    <t>TAYLOR AND FRANCIS LTD.</t>
  </si>
  <si>
    <t>15623599</t>
  </si>
  <si>
    <t>INT. J. CONSTR. MANAGE.</t>
  </si>
  <si>
    <t>ARTICLE IN PRESS</t>
  </si>
  <si>
    <t>2-S2.0-85121678162</t>
  </si>
  <si>
    <t>INT J CONSTR MANAGE</t>
  </si>
  <si>
    <t>DEAKIN UNIVERSITY;VICTORIA UNIVERSITY;VICTORIA UNIVERSITY;VICTORIA UNIVERSITY;VICTORIA UNIVERSITY</t>
  </si>
  <si>
    <t>NOTREPORTED;COLLEGE OF ENGINEERING AND SCIENCE;NOTREPORTED</t>
  </si>
  <si>
    <t>JIN H, 2021, INT J CONSTR MANAGE</t>
  </si>
  <si>
    <t>RODRIGUES MR;LINDHARD SM</t>
  </si>
  <si>
    <t>57273693300;55611428500;</t>
  </si>
  <si>
    <t>BENEFITS AND CHALLENGES TO APPLYING IPD: EXPERIENCES FROM A NORWEGIAN MEGA-PROJECT</t>
  </si>
  <si>
    <t>CONSTRUCTION INNOVATION</t>
  </si>
  <si>
    <t>10.1108/CI-03-2021-0042</t>
  </si>
  <si>
    <t>https://www.scopus.com/inward/record.uri?eid=2-s2.0-85115799563&amp;doi=10.1108%2fCI-03-2021-0042&amp;partnerID=40&amp;md5=7edd699e465ae1674db81259bfa81168</t>
  </si>
  <si>
    <t>DEPARTMENT OF THE BUILT ENVIRONMENT, AALBORG UNIVERSITY, AALBORG, DENMARK</t>
  </si>
  <si>
    <t>DEPARTMENT OF THE BUILT ENVIRONMENT, AALBORG UNIVERSITY, AALBORG, DENMARK;DEPARTMENT OF THE BUILT ENVIRONMENT, AALBORG UNIVERSITY, AALBORG, DENMARK</t>
  </si>
  <si>
    <t>PURPOSE: THE TRADITIONAL CONSTRUCTION DELIVERY METHOD IS CHALLENGED BY LOW TRUST AND COLLABORATION ISSUES, RESULTING IN INCREASED PROJECT COSTS. THE INTEGRATED PROJECT DELIVERY (IPD) METHOD IS DEVELOPED, THROUGH A CONTRACTUAL AGREEMENT, TO OVERCOME THESE CHALLENGES BY CREATING A COMMON SET OF TERMS, EXPECTATIONS AND PROJECT GOALS. DESIGN/METHODOLOGY/APPROACH: A SINGULAR CONSTRUCTION CASE WAS FOLLOWED DURING A FOUR-MONTH PERIOD. DATA COLLECTION CONSISTED OF CONTRACT DOCUMENTS AND A SERIES OF SEMI-STRUCTURED INTERVIEWS WITH REPRESENTATIVES FROM THE OWNER, DESIGN-GROUP AND CONTRACTORS. FINDINGS: THE IPD CONTRACT WAS FOUND TO HAVE A NUMBER OF POSITIVE EFFECTS; IT IMPROVED PROJECT BEHAVIOR (E.G. TRUST, COLLABORATION AND COMMUNICATION), INCREASED OWNERSHIP AMONG PROJECT PARTICIPANTS AND IMPROVED BUILDABILITY OF THE DESIGN, LEADING TO FEWER SURPRISES AND INTERRUPTIONS IN THE CONSTRUCTION PHASE. THE STUDY ALSO REVEALED A NUMBER OF CHALLENGES INCLUDING CONTRACTUAL AND LEGAL CHALLENGES AND INVOLVING TOO MANY PARTICIPANTS IN THE EARLY PHASES. MOREOVER, CO-LOCATION WAS IDENTIFIED AS A PARTICULAR IMPORTANT SUPPORTING ELEMENT, TO BUILD RELATIONS AND IMPROVE COLLABORATION. ORIGINALITY/VALUE: THIS RESEARCH IDENTIFIED LESSONS LEARNED FROM THE APPLICATION, AS WELL AS INITIAL BARRIERS AND PERSISTENT BARRIERS FOR IMPLEMENTING IPD. TO IMPROVE IPD APPLICATION THE TOP THREE LESSONS WERE AS FOLLOWS: 1) THE CONTRACTUAL DOCUMENTS SHOULD BE ADAPTED AND SIGNED AT AN EARLY STAGE AS THIS INCREASES FINANCIAL TRANSPARENCY, 2) COST ESTIMATES SHOULD BE CARRIED AS AN ITERATIVE PROCESS AND PROJECT MAIN CONCEPT BE FREEZED AT AN EARLY STAGE TO INCREASE UNDERSTANDING AND MINIMIZE RISKS, 3) ONLY THE MOST IMPORTANT PROJECT DEVELOPERS SHOULD BE INVOLVED IN THE EARLY PHASES, TO AVOID GOING INTO DETAILED DESIGN ISSUES BEFORE THE MAIN CONCEPT IS COMPLETED. ©, MONIQUE RIEGER RODRIGUES AND SØREN MUNCH LINDHARD.</t>
  </si>
  <si>
    <t>BIM; CASE STUDY; CO-LOCATION; COLLABORATION; COMMUNICATION; INTEGRATED PROJECT DELIVERY; IPD; LEAN CONSTRUCTION; TRUST</t>
  </si>
  <si>
    <t>AHMAD, I., AZHAR, N., CHOWDHURY, A., ENHANCEMENT OF IPD CHARACTERISTICS AS IMPELLED BY INFORMATION AND COMMUNICATION TECHNOLOGY (2019) JOURNAL OF MANAGEMENT IN ENGINEERING, 35 (1), P. 4018055; (2014) INTEGRATED PROJECT DELIVERY: AN UPDATED WORKING DEFINITION, , THE AMERICAN INSTITUTE OF ARCHITECTS, CA; ANDARY, E.G., ABI SHDID, C., CHOWDHURY, A., AHMAD, I., INTEGRATED PROJECT DELIVERY IMPLEMENTATION FRAMEWORK FOR WATER AND WASTEWATER TREATMENT PLANT PROJECTS (2020) ENGINEERING, CONSTRUCTION AND ARCHITECTURAL MANAGEMENT, 27 (3), PP. 609-633; ASHCRAFT, H.W., NEGOTIATING AN INTEGRATED PROJECT DELIVERY AGREEMENT (2011) CONSTR. LAW, 31 (3), PP. 17-34; ASHCRAFT, H.W., (2012) THE IPD FRAMEWORK, , HANSON BRIDGETT, SAN FRANCISCO, CA; BALLARD, G., (2000) THE LAST PLANNER SYSTEM OF PRODUCTION CONTROL, , DOCTORAL DISSERTATION, THE UNIVERSITY OF BIRMINGHAM; BECERIK-GERBER, B., KENT, D., (2010) IMPLEMENTATION OF INTEGRATED PROJECT DELIVERY AND BUILDING INFORMATION MODELING ON A SMALL COMMERCIAL PROJECT, , ASSOCIATED SCHOOLS OF CONSTRUCTION, BOSTON, MA; BILBO, D., BIGELOW, B., ESCAMILLA, E., LOCKWOOD, C., COMPARISON OF CONSTRUCTION MANAGER AT RISK AND INTEGRATED PROJECT DELIVERY PERFORMANCE ON HEALTHCARE PROJECTS: A COMPARATIVE CASE STUDY (2015) INTERNATIONAL JOURNAL OF CONSTRUCTION EDUCATION AND RESEARCH, 11 (1), PP. 40-53; BRYMAN, A., (2012) SOCIAL RESEARCH METHODS, , OXFORD UNIVERSITY PRESS, OXFORD; CHENG, R., JOHNSON, A., (2016) MOTIVATION AND MEANS: HOW AND WHY IPD AND LEAN LEAD TO SUCCESS, , UNIVERSITY OF MINNESOTA, INTEGRATED PROJECT DELIVERY ALLIANCE (IPDA) AND LEAN CONSTRUCTION INSTITUTE (LCI; CHEUNG, S.O., YIU, T.W., LAM, M.C., INTERWEAVING TRUST AND COMMUNICATION WITH PROJECT PERFORMANCE (2013) JOURNAL OF CONSTRUCTION ENGINEERING AND MANAGEMENT, 139 (8), PP. 941-950; CHOW, P.T., CHEUNG, S.O., KA WA, Y., IMPACT OF TRUST AND SATISFACTION ON THE COMMITMENT-WITHDRAWAL RELATIONSHIP (2015) JOURNAL OF MANAGEMENT IN ENGINEERING, 31 (5), P. 4014087; CLEVES, J.A., DAL GALLO, L., (2012) INTEGRATED PROJECT DELIVERY: THE GAME CHANGER, , AMERICAN BAR ASSOCIATION FORUM ON THE CONSTRUCTION INDUSTRY, LAS VEGAS, USA; COHEN, J., (2010) INTEGRATED PROJECT DELIVERY: CASE STUDIES, , AGC CALIFORNIA AND MCGRAW-HILL, CALFORNIA; DE MELO, R.S.S., DO, D., TILLMANN, P., BALLARD, G., GRANJA, A.D., TARGET VALUE DESIGN IN THE PUBLIC SECTOR: EVIDENCE FROM A HOSPITAL PROJECT IN SAN FRANCISCO, CA (2016) ARCHITECTURAL ENGINEERING AND DESIGN MANAGEMENT, 12 (2), PP. 125-137; DURDYEV, S., HOSSEINI, M.R., MARTEK, I., ISMAIL, S., ARASHPOUR, M., BARRIERS TO THE USE OF INTEGRATED PROJECT DELIVERY (IPD): A QUANTIFIED MODEL FOR MALAYSIA (2020) ENGINEERING, CONSTRUCTION AND ARCHITECTURAL MANAGEMENT, 27 (1), PP. 186-204; ELGHAISH, F., ABRISHAMI, S., DEVELOPING A FRAMEWORK TO REVOLUTIONISE THE 4D BIM PROCESS: IPD-BASED SOLUTION (2020) CONSTRUCTION INNOVATION, 20 (3), PP. 401-420; FISCHER, M., ASHCRAFT, H.W., REED, D., KHANZODE, A., (2017) INTEGRATING PROJECT DELIVERY, , JOHN WILEY AND SONS, HOBOKEN, NJ; GABARRO, J.J., THE DEVELOPMENT OF TRUST, INFLUENCE, AND EXPECTATIONS (1978) INTERPERSONAL BEHAVIOR: COMMUNICATION AND UNDERSTANDING IN RELATIONSHIPS, P. 290. , P., PRENTICE-HALL, ENGLEWOOD CLIFFS, NJ; GHASSEMI, R., BECERIK-GERBER, B., TRANSITIONING TO INTEGRATED PROJECT DELIVERY: POTENTIAL BARRIERS AND LESSONS LEARNED (2011) LEAN CONSTRUCTION JOURNAL, PP. 32-52; HAMZEH, F., RACHED, F., HRAOUI, Y., KARAM, A.J., MALAEB, Z., EL ASMAR, M., ABBAS, Y., INTEGRATED PROJECT DELIVERY AS AN ENABLER FOR COLLABORATION: A MIDDLE EAST PERSPECTIVE (2019) BUILT ENVIRONMENT PROJECT AND ASSET MANAGEMENT, 9 (3), PP. 334-347; HANIF, H., KHURSHID, M.B., LINDHARD, S.M., ASLAM, Z., IMPACT OF VARIATION ORDERS ON TIME AND COST IN MEGA HYDROPOWER PROJECTS OF PAKISTAN (2016) JOURNAL OF CONSTRUCTION IN DEVELOPING COUNTRIES, 21 (2), PP. 37-53; HELLMUND, A.J., VAN DEN WYMELENBERG, K.G., BAKER, K., FACING THE CHALLENGES OF INTEGRATED DESIGN AND PROJECT DELIVERY (2008) ENERGY ENGINEERING, 105 (6), PP. 36-47; ILOZOR, B.D., KELLY, D.J., BUILDING INFORMATION MODELING AND INTEGRATED PROJECT DELIVERY IN THE COMMERCIAL CONSTRUCTION INDUSTRY: A CONCEPTUAL STUDY (2012) JOURNAL OF ENGINEERING, PROJECT, AND PRODUCTION MANAGEMENT, 2 (1), P. 23; JAMES, H.S., THE TRUST PARADOX: A SURVEY OF ECONOMIC INQUIRIES INTO THE NATURE OF TRUST AND TRUSTWORTHINESS (2002) JOURNAL OF ECONOMIC BEHAVIOR AND ORGANIZATION, 47 (3), PP. 291-307; KENIG, M., ALLISON, M., BLACK, B., BURDI, L., COLELLA, C., DAVIS, H., ELSPERMAN, D., MCKIMMEY, M., (2010) INTEGRATED PROJECT DELIVERY FOR PUBLIC AND PRIVATE OWNERS, , WWW.AGC.ORG/SITES/DEFAULT/FILES/FILES/PROGRAMS%20%26%20INDUSTRY%20RELATIONS/IPD%20FOR%20PUBLIC%20AND%20PRIVATE%20OWNERS.PDF, NASFA, COAA, APPA, AGC OF AMERICA AND AIA; KENT, D.C., BECERIK-GERBER, B., UNDERSTANDING CONSTRUCTION INDUSTRY EXPERIENCE AND ATTITUDES TOWARD INTEGRATED PROJECT DELIVERY (2010) JOURNAL OF CONSTRUCTION ENGINEERING AND MANAGEMENT, 136 (8), PP. 815-825; KOSKELA, L., MANAGEMENT OF PRODUCTION IN CONSTRUCTION: A THEORETICAL VIEW (1999) PROCEEDINGS OF THE 7TH ANNUAL CONFERENCE OF THE INTERNATIONAL GROUP FOR LEAN CONSTRUCTION, P. 241. , P., BERKELEY, CA; KRAATZ, J.A., SANCHEZ, A.X., HAMPSON, K.D., DIGITAL MODELING, INTEGRATED PROJECT DELIVERY AND INDUSTRY TRANSFORMATION: AN AUSTRALIAN CASE STUDY (2014) BUILDINGS, 4 (3), PP. 453-466; KVALE, S., BRINKMANN, S., (2009) INTERVIEWS: LEARNING THE CRAFT OF QUALITATIVE RESEARCH INTERVIEWING, , 2ND ED., SAGE PUBLICATIONS, THOUSAND OAKS, CA; LAHDENPERÄ, P., MAKING SENSE OF THE MULTI-PARTY CONTRACTUAL ARRANGEMENTS OF PROJECT PARTNERING, PROJECT ALLIANCING AND INTEGRATED PROJECT DELIVERY (2012) CONSTRUCTION MANAGEMENT AND ECONOMICS, 30 (1), PP. 57-79; LARSEN, J.K., SHEN, G.Q., LINDHARD, S.M., BRUNOE, T.D., FACTORS AFFECTING SCHEDULE DELAY, COST OVERRUN, AND QUALITY LEVEL IN PUBLIC CONSTRUCTION PROJECTS (2016) JOURNAL OF MANAGEMENT IN ENGINEERING, 32 (1), P. 4015032; LARSEN, J.K., LINDHARD, S.M., BRUNOE, T.D., JENSEN, K.N., THE RELATION BETWEEN PRE-PLANNING, COMMISSIONING AND ENHANCED PROJECT PERFORMANCE (2018) CONSTRUCTION ECONOMICS AND BUILDING, 18 (2), PP. 1-14; LATIFFI, A.A., BUILDING INFORMATION MODELING (BIM) APPLICATION IN MALAYSIAN CONSTRUCTION INDUSTRY (2013) INTERNATIONAL JOURNAL OF CONSTRUCTION ENGINEERING AND MANAGEMENT, 2 (4A), P. 1; LEE, H.W., ANDERSON, S.M., KIM, Y.W., BALLARD, G., ADVANCING IMPACT OF EDUCATION, TRAINING, AND PROFESSIONAL EXPERIENCE ON INTEGRATED PROJECT DELIVERY (2014) PRACTICE PERIODICAL ON STRUCTURAL DESIGN AND CONSTRUCTION, 19 (1), PP. 8-14; LEWIS, J.D., WEIGERT, A., TRUST AS A SOCIAL REALITY (1985) SOCIAL FORCES, 63 (4), PP. 967-985; LICHTIG, W.A., THE INTEGRATED AGREEMENT FOR LEAN PROJECT DELIVERY (2006) CONSTRUCTION LAWYER, 26 (3), PP. 25-54; LINDHARD, S.M., HAMZEH, F., GONZALEZ, V.A., WANDAHL, S., USSING, L.F., IMPACT OF ACTIVITY SEQUENCING ON REDUCING VARIABILITY (2019) JOURNAL OF CONSTRUCTION ENGINEERING AND MANAGEMENT, 145 (3), P. 4019001; LINDHARD, S.M., NEVE, H., TERJE KALSAAS, B., MØLLER, D.E., WANDAHL, S., RANKING AND COMPARING KEY FACTORS CAUSING TIME-OVERRUNS IN ON-SITE CONSTRUCTION (2020) THE INTERNATIONAL JOURNAL OF CONSTRUCTION MANAGEMENT, PP. 1-7; MATTHEWS, O., INTEGRATED PROJECT DELIVERY AN EXAMPLE OF RELATIONAL CONTRACTING (2005) LEAN CONSTRUCTION JOURNAL, 2 (1), P. 46; MESA, H.A., MOLENAAR, K.R., ALARCÓN, L.F., COMPARATIVE ANALYSIS BETWEEN INTEGRATED PROJECT DELIVERY AND LEAN PROJECT DELIVERY (2019) INTERNATIONAL JOURNAL OF PROJECT MANAGEMENT, 37 (3), PP. 395-409; MORLEDGE, R., ADNAN, H., THE IMPORTANCE OF TRUST TO THE SUCCESS OF JOINT VENTURE PROJECTS (2005) JOURNAL OF CONSTRUCTION PROCUREMENT, 11 (2), PP. 154-165; NICOLINI, D., TOMKINS, C., HOLTI, R., OLDMAN, A., SMALLEY, M., CAN TARGET COSTING AND WHOLE LIFE COSTING BE APPLIED IN THE CONSTRUCTION INDUSTRY?: EVIDENCE FROM TWO CASE STUDIES (2000) BRITISH JOURNAL OF MANAGEMENT, 11 (4), PP. 303-324; PAL, A., NASSARUDIN, A., INTEGRATED PROJECT DELIVERY ADOPTION FRAMEWORK FOR CONSTRUCTION PROJECTS IN INDIA (2020) 28TH ANNUAL CONFERENCE OF THE INTERNATIONAL GROUP FOR LEAN CONSTRUCTION (IGLC), , 6-10 JULY 2020, BERKELEY, USA; PISHDAD-BOZORGI, P., CASE STUDIES ON THE ROLE OF INTEGRATED PROJECT DELIVERY (IPD) APPROACH ON THE ESTABLISHMENT AND PROMOTION OF TRUST (2017) INTERNATIONAL JOURNAL OF CONSTRUCTION EDUCATION AND RESEARCH, 13 (2), PP. 102-124; PISHDAD-BOZORGI, P., BELIVEAU, Y.J., SYMBIOTIC RELATIONSHIPS BETWEEN INTEGRATED PROJECT DELIVERY (IPD) AND TRUST (2016) INTERNATIONAL JOURNAL OF CONSTRUCTION EDUCATION AND RESEARCH, 12 (3), PP. 179-192; SIMONSEN, S.H.F., SKOGLUND, M.H., ENGEBØ, A., VAREGG, B.E., LÆDRE, O., EFFECTS OF IPD IN NORWAY – A CASE STUDY OF THE TØNSBERG PROJECT (2019) 27TH ANNUAL CONFERENCE OF THE INTERNATIONAL GROUP FOR LEAN CONSTRUCTION (IGLC), P. 251. , P., DUBLIN, IRELAND; SOMMER, A.F., DUKOVSKA-POPOVSKA, I., STEGER-JENSEN, K., BARRIERS TOWARDS INTEGRATED PRODUCT DEVELOPMENT – CHALLENGES FROM A HOLISTIC PROJECT MANAGEMENT PERSPECTIVE (2014) INTERNATIONAL JOURNAL OF PROJECT MANAGEMENT, 32 (6), PP. 970-982; TENG, Y., LI, X., WU, P., WANG, X., USING COOPERATIVE GAME THEORY TO DETERMINE PROFIT DISTRIBUTION IN IPD PROJECTS (2019) INTERNATIONAL JOURNAL OF CONSTRUCTION MANAGEMENT, 19 (1), PP. 32-45; THOMSEN, C., DARRINGTON, J., DUNNE, D., LICHTIG, W., (2009) MANAGING INTEGRATED PROJECT DELIVERY; TILLMANN, P., BALLARD, G., TZORTZOPOLOUS, P., FORMOSO, C., (2012) HOW INTEGRATED GOVERNANCE CONTRIBUTES TO VALUE GENERATION – INSIGHTS FROM AN IPD CASE STUDY, , 18-20 JUL, INTERNATIONAL GROUP FOR LEAN CONSTRUCTION; TOMMELEIN, I.D., PULL-DRIVEN SCHEDULING FOR PIPE-SPOOL INSTALLATION: SIMULATION OF LEAN CONSTRUCTION TECHNIQUE (1998) JOURNAL OF CONSTRUCTION ENGINEERING AND MANAGEMENT, 124 (4), PP. 279-288; WHANG, S.W., PARK, K.S., KIM, S., CRITICAL SUCCESS FACTORS FOR IMPLEMENTING INTEGRATED CONSTRUCTION PROJECT DELIVERY (2019) ENGINEERING, CONSTRUCTION AND ARCHITECTURAL MANAGEMENT, 26 (10), PP. 2432-2446; WONG, P.S., CHEUNG, S.O., HO, P.K., CONTRACTOR AS TRUST INITIATOR IN CONSTRUCTION PARTNERING – PRISONER’S DILEMMA PERSPECTIVE (2005) JOURNAL OF CONSTRUCTION ENGINEERING AND MANAGEMENT, 131 (10), PP. 1045-1053; YIN, R.K., (2012) APPLICATIONS OF CASE STUDY RESEARCH, , 3RD ED., SAGE PUBLICATIONS, THOUSAND OAKS, CA; ZHANG, L., HE, J., ZHOU, S., SHARING TACIT KNOWLEDGE FOR INTEGRATED PROJECT TEAM FLEXIBILITY: CASE STUDY OF INTEGRATED PROJECT DELIVERY (2013) JOURNAL OF CONSTRUCTION ENGINEERING AND MANAGEMENT, 139 (7), PP. 795-804; ZIMINA, D., BALLARD, G., PASQUIRE, C., TARGET VALUE DESIGN: USING COLLABORATION AND A LEAN APPROACH TO REDUCE CONSTRUCTION COST (2012) CONSTRUCTION MANAGEMENT AND ECONOMICS, 30 (5), PP. 383-398</t>
  </si>
  <si>
    <t>LINDHARD, S.M.; DEPARTMENT OF THE BUILT ENVIRONMENT, DENMARK; EMAIL: SML@BUILD.AAU.DK</t>
  </si>
  <si>
    <t>14714175</t>
  </si>
  <si>
    <t>CONSTR. INNOV.</t>
  </si>
  <si>
    <t>2-S2.0-85115799563</t>
  </si>
  <si>
    <t>CONSTR INNOV</t>
  </si>
  <si>
    <t>AALBORG UNIVERSITY;AALBORG UNIVERSITY</t>
  </si>
  <si>
    <t>NOTREPORTED;DEPARTMENT OF THE BUILT ENVIRONMENT;NOTREPORTED</t>
  </si>
  <si>
    <t>RODRIGUES MR, 2021, CONSTR INNOV</t>
  </si>
  <si>
    <t>HAN B-J</t>
  </si>
  <si>
    <t>57226294117;</t>
  </si>
  <si>
    <t>ONTOLOGY-BASED RISK KNOWLEDGE CONSTRUCTION FOR INTEGRATED PIPELINE CORRIDORS</t>
  </si>
  <si>
    <t>DISCRETE DYNAMICS IN NATURE AND SOCIETY</t>
  </si>
  <si>
    <t>2021</t>
  </si>
  <si>
    <t>6255430</t>
  </si>
  <si>
    <t>10.1155/2021/6255430</t>
  </si>
  <si>
    <t>https://www.scopus.com/inward/record.uri?eid=2-s2.0-85115037422&amp;doi=10.1155%2f2021%2f6255430&amp;partnerID=40&amp;md5=fb1cef19a854c2ced594e40fa5dfc563</t>
  </si>
  <si>
    <t>SCHOOL OF MECHANICS AND CIVIL ENGINEERING, CHINA UNIVERSITY OF MINING AND TECHNOLOGY, BEIJING, 100083, CHINA; BEIJING JINGTOU URBAN UTILITY TUNNEL INVESTMENT CO., LTD., BEIJING, 100027, CHINA</t>
  </si>
  <si>
    <t>BEIJING, 100027, CHINA</t>
  </si>
  <si>
    <t>IN THE CONSTRUCTION PROCESS OF DIFFERENT INTEGRATED PIPE CORRIDORS, THERE EXIST A LARGE NUMBER OF SIMILAR AND REUSABLE RISK ANALYSIS RESULTS. IN ORDER TO IMPROVE THE EFFICIENCY OF RISK ANALYSIS AND THE EFFICIENCY OF DEALING WITH ACCIDENTS IN THE PROCESS OF CONSTRUCTION MANAGEMENT OF INTEGRATED PIPELINE CORRIDORS AND SYSTEMATIZE THE FRAGMENTED RISK ANALYSIS KNOWLEDGE, THIS PAPER WILL BUILD ONTOLOGY-BASED KNOWLEDGE FOR RISK RESPONSE IN INTEGRATED PIPELINE CORRIDORS. THIS ONTOLOGY KNOWLEDGE BASE CAN NOT ONLY STANDARDIZE AND INFORMATIZE KNOWLEDGE THROUGH THE DEFINITION OF KNOWLEDGE ATTRIBUTES AND CLASSIFICATION OF KNOWLEDGE, WHICH CAN HELP REUSE RISK MANAGEMENT METAKNOWLEDGE AT DIFFERENT LEVELS AND GREATLY IMPROVE THE EFFICIENCY OF RISK MANAGEMENT, BUT ALSO REASON OUT THE RISK-CAUSING MECHANISM AND RESPONSE STRATEGY OF NEW INTEGRATED PIPELINE CORRIDOR RISK THROUGH THE SIMILARITY BETWEEN RISKS AND THE CORRELATION BETWEEN RISK-CAUSING FACTORS, SO AS TO REALIZE THE REPEATED APPLICATION OF RISK KNOWLEDGE. © 2021 BAO-JIANG HAN.</t>
  </si>
  <si>
    <t>NOTICE OF BEIJING MUNICIPAL URBAN MANAGEMENT COMMISSION ON STRENGTHENING THE OPERATION AND MAINTENANCE MANAGEMENT OF URBAN UNDERGROUND INTEGRATED PIPE CORRIDORS (2018) BULLETIN OF BEIJING MUNICIPAL PEOPLE'S GOVERNMENT, (25), PP. 51-54; JIANG, J., CHEN, X., A REVIEW OF RESEARCH ON INTEGRATED PIPE CORRIDORS (2020) URBAN ROADS AND BRIDGES AND FLOOD CONTROL, (6), PP. 278-282; GUO, J., QIAN, Y., WANG, Z., DUN, Z., LIU, X., RESEARCH ON COMMON OPERATION AND MAINTENANCE DISASTERS AND COUNTERMEASURES OF URBAN UNDERGROUND INTEGRATED PIPE CORRIDORS (2019) DISASTER SCIENCE, 34 (1), PP. 210-233; HU, M., LIU, Y., SUGUMARAN, V., LIU, B., DU, J., AUTOMATED STRUCTURAL DEFECTS DIAGNOSIS IN UNDERGROUND TRANSPORTATION TUNNELS USING SEMANTIC TECHNOLOGIES (2019) AUTOMATION IN CONSTRUCTION, 107, P. 102929. , 2-S2.0-85072214488; WANG, W., FANG, J., STUDY ON THE RISK EVALUATION MODEL OF UTILITY TUNNEL PROJECT UNDER A PPP MODE, PP. 371-381. , PROCEEDINGS OF THE INTERNATIONAL CONFERENCE ON CONSTRUCTION AND REAL ESTATE MANGEMENT NOVEMBER 2017 GUANGZHOU, CHINA 2-S2.0-85039865693; LEE, P.C., WANG, Y., LO, T.P., LONG, D., AN INTEGRATED SYSTEM FRAMEWORK OF BUILDING INFORMATION MODELLING AND GEOGRAPHICAL INFORMATION SYSTEM FOR UTILITY TUNNEL MAINTENANCE MANAGEMENT (2018) TUNNELLING AND UNDERGROUND SPACE TECHNOLOGY, (79), PP. 263-273. , 2-S2.0-85047264010; YUE, L., LIU, W., A COMPARATIVE STUDY OF DOMESTIC AND FOREIGN DOMAIN ONTOLOGY CONSTRUCTION METHODS (2016) INTELLIGENCE THEORY AND PRACTICE, 39 (8), PP. 119-125; XU, S., RAAHEMI, B., A SEMANTIC-BASED SERVICE DISCOVERY FRAMEWORK FOR COLLABORATIVE ENVIRONMENTS (2016) INTERNATIONAL JOURNAL OF SIMULATION MODELLING, 15 (1), PP. 83-96. , 2-S2.0-84961247451; LIU, X., JIANG, S., LI, Z., RESEARCH ON ONTOLOGY-BASED KNOWLEDGE REPRESENTATION FOR CONSTRUCTION COST ESTIMATION (2015) JOURNAL OF ENGINEERING MANAGEMENT, 29 (3), PP. 19-24; YANG, H., RESEARCH ON THE RISK EVALUATION SYSTEM OF NON-EXCAVATION CONSTRUCTION OF MUNICIPAL ENGINEERING BASED ON FUZZY ONTOLOGY (2012) JOURNAL OF TAIYUAN UNIVERSITY OF TECHNOLOGY, 43 (6), PP. 739-740; HE, L., JIANG, P., MANUFACTURING KNOWLEDGE GRAPH: A CONNECTIVISM TO ANSWER PRODUCTION PROBLEMS QUERY WITH KNOWLEDGE REUSE) (2019) JOURNAL OF ENGINEERING; YAN, Y., (2013) AN ONTOLOGY KNOWLEDGE BASE BASED QUESTION AND ANSWER AND WEB SERVICE PUSH SYSTEM ON MOBILE PLATFORM, , NANJING, CHINA NANJING UNIVERSITY; HUANG, K., JIANG, C., ONTOLOGY-BASED KNOWLEDGE ANALYSIS AND REASONING FOR URBAN TRAFFIC (2007) COMPUTER SCIENCE, (3), PP. 192-196; LI, C., JI, X., RESEARCH ON THE CONSTRUCTION OF DOMAIN SENTIMENT LEXICON FOR THE ANALYSIS OF PUBLIC OPINION ON THE INTERNET OF SUDDEN PUBLIC EVENTS (2020) DIGITAL LIBRARY FORUM, (9), PP. 32-40; ZHONG, B., LI, Y., AN ONTOLOGICAL AND SEMANTIC APPROACH FOR THE CONSTRUCTION RISK INFERRING AND APPLICATION (2015) JOURNAL OF INTELLIGENT &amp; ROBOTIC SYSTEMS, 79 (3-4). , 2-S2.0-84940439052; HOMEM, T.P.D., SANTOS, P.E., COSTA, A.H.R., DE COSTA BIANCHI, R.A., DE MANTARAS, R.L., QUALITATIVE CASE-BASED REASONING AND LEARNING (2020) ARTIFICIAL INTELLIGENCE, 283. , 103258; YAN, Z., CAO, L., CHEN, J., RESEARCH ON FAULT DIAGNOSIS OF COMMERCIAL AIRCRAFT BASED ON CASE INFERENCE AND ROUGH SETS (2020) COMPUTER MEASUREMENT AND CONTROL, 28 (8), PP. 23-26+31; HORNUNG, K., HORNUNG, M., ERP SYSTEMS IN CROATIAN ENTERPRISES (2020) TEHNICKI VJESNIK-TECHNICAL GAZETTE, 27 (4), PP. 1277-1283; HOU, Y., XU, C., A REVIEW OF CASE BASED REASONING RESEARCH (2011) JOURNAL OF YANSHAN UNIVERSITY (PHILOSOPHY AND SOCIAL SCIENCE EDITION), 12 (4), PP. 102-108; LIU, C., ZHENG, W., YANG, Z., XIA, Y., LAI, X., SHI, Y., LI, X., A MULTI-LEVEL DIGITAL PREPLANNING INFORMATION SYSTEM FOR REGIONAL COAL MINE INTELLIGENT EMERGENCY MANAGEMENT INFORMATION PLATFORM (2020) ENERGY AND ENVIRONMENTAL PROTECTION, 42 (12), PP. 124-129; GAO, X., GUO, X., XU, Y., RESEARCH ON ONTOLOGY AND CBR BASED RISK DECISION MODEL FOR DRILLING ENGINEERING (2015) COMPUTER ENGINEERING AND APPLICATIONS, 51 (3), PP. 268-270; PALMER, M., WU, Z., VERB SEMANTICS FOR ENGLISH-CHINESE TRANSLATION (1995) MACHINE TRANSLATION, 10 (1-2). , 2-S2.0-0029488458; HAI, N., GONG, D., LIU, S., ONTOLOGY KNOWLEDGE BASE COMBINED WITH BAYESIAN NETWORKS FOR INTEGRATED CORRIDOR RISK WARNING (2021) COMPUTER COMMUNICATIONS, 174, PP. 190-204</t>
  </si>
  <si>
    <t>HAN, B.-J.; SCHOOL OF MECHANICS AND CIVIL ENGINEERING, CHINA; EMAIL: 154401453@QQ.COM</t>
  </si>
  <si>
    <t>HINDAWI LIMITED</t>
  </si>
  <si>
    <t>10260226</t>
  </si>
  <si>
    <t>DISCRETE DYN. NAT. SOC.</t>
  </si>
  <si>
    <t>2-S2.0-85115037422</t>
  </si>
  <si>
    <t>DISCRETE DYN NAT SOC</t>
  </si>
  <si>
    <t>NOTREPORTED;SCHOOL OF MECHANICS AND CIVIL ENGINEERING;NOTREPORTED</t>
  </si>
  <si>
    <t>HAN B-J, 2021, DISCRETE DYN NAT SOC</t>
  </si>
  <si>
    <t>MANAN EJA;ZOLKAFLI ZULKIFLY UK</t>
  </si>
  <si>
    <t>57224513930;55768880700;</t>
  </si>
  <si>
    <t>DEVELOPING A FRAMEWORK FOR SUCCESSFUL HANDOVER OF PRIVATE FINANCE INITIATIVE (PFI) PROJECTS IN MALAYSIA</t>
  </si>
  <si>
    <t>SPECIALISSUE12</t>
  </si>
  <si>
    <t>229</t>
  </si>
  <si>
    <t>245</t>
  </si>
  <si>
    <t>https://www.scopus.com/inward/record.uri?eid=2-s2.0-85107803177&amp;partnerID=40&amp;md5=fa04c17098e209adf1c7ba70f6e50b6c</t>
  </si>
  <si>
    <t>DEPARTMENT OF QUANTITY SURVEYING, FACULTY OF BUILT ENVIRONMENT, UNIVERSITY MALAYA, KUALA LUMPUR, MALAYSIA</t>
  </si>
  <si>
    <t>DEPARTMENT OF QUANTITY SURVEYING, FACULTY OF BUILT ENVIRONMENT, UNIVERSITY MALAYA, KUALA LUMPUR, MALAYSIA;DEPARTMENT OF QUANTITY SURVEYING, FACULTY OF BUILT ENVIRONMENT, UNIVERSITY MALAYA, KUALA LUMPUR, MALAYSIA</t>
  </si>
  <si>
    <t>PRIVATE FINANCE INITIATIVE (PFI) IS KNOWN AS ONE OF THE PUBLIC-PRIVATE PARTNERSHIP (PPP) MODEL IN MALAYSIA, AND IT HAS A SIGNIFICANT PART IN MALAYSIA’S DEVELOPMENT PLAN. HOWEVER, THE PFI PROJECTS’ SUCCESS IS RELATED TO THE SUCCESSFUL HANDOVER TO ITS OPERATIONAL STAGE. THIS STUDY DEFINES THE HANDING OVER AND DELIVERY STAGE AS RECEIVING THE CERTIFICATE OF ACCEPTANCE FROM THE OWNER OR CLIENT. IT IS THE FINAL CRUCIAL PHASE TO COMPLETE THE WHOLE LIFE CYCLE OF THE PFI PROJECT. HOWEVER, GIVEN ITS IMPORTANCE, THERE ARE NO EXISTING STUDIES THAT ELABORATE FURTHER ON THE PROBLEMS THAT AFFECT THE HANDING OVER THE STAGE IN PFI PROJECTS. THEREFORE, THIS STUDY INVESTIGATES THESE PROBLEMS IN MALAYSIA’S CONTEXT, INCLUDING INCOMPLETE O&amp;M DOCUMENTATION, FINANCIAL ISSUES, UNCLEAR PROJECT BRIEFS, INCOMPLIANCE TO CLIENT REQUIREMENTS, AND DRAWING DISCREPANCIES. THE SOLUTIONS FOR THESE PROBLEMS THAT AFFECT THE HANDOVER OF PFI PROJECTS WERE THEN IDENTIFIED CONSISTING OF PLANNING, CONTROL, MONITORING, THE LEVEL OF COMPETENCY AND EXPERIENCE OF TEAM MEMBERS AND THE STAKEHOLDER MANAGEMENT. THE RESEARCH ALSO LOOKS AT PROJECT CONTROL AND MONITORING FAILURE, COLLABORATION ISSUES AND HUMAN-RELATED MATTERS. A FRAMEWORK FOR A MORE SUCCESSFUL HANDOVER OF PFI PROJECTS IN MALAYSIA IS THEN PROPOSED. THROUGH THIS FRAMEWORK, THIS STUDY’S CONTRIBUTION WILL MINIMIZE THE NUMBERS OF DELAYING HANDING OVER OF PFI PROJECT TOWARDS ITS OPERATIONAL STAGE. AT THE SAME TIME, IT PROVIDES VALUABLE INFORMATION FOR THE GOVERNMENT, PUBLIC AND PRIVATE SECTORS ALIKE, ON THE KEY FACTORS THAT NEED TO BE HIGHLIGHTED FOR A MORE SUCCESSFUL HANDOVER OF THE PFI PROJECTS. © 2021, CONSTRUCTION RESEARCH INSTITUTE OF MALAYSIA. ALL RIGHTS RESERVED.</t>
  </si>
  <si>
    <t>AND COMMISSIONING; DEFECT; DELAY; HANDOVER; PRIVATE FINANCE INITIATIVE (PFI)</t>
  </si>
  <si>
    <t>ABDULLAH, N., SUFIAN, A., ASENOVA, D., BAILEY, J.S., PPP/PFI IN MALAYSIAN DEVELOPMENT PLANS: PURPOSE, STRUCTURE, IMPLEMENTATION, FINANCING AND RISK TRANSFER (2014) PROCEEDINGS OF 5TH ASIA-PACIFIC BUSINESS RESEARCH CONFERENCE, PP. 1-14. , KUALA LUMPUR; ADOM, D., HUSSEIN, E., JOE, A., THEORETICAL AND CONCEPTUAL FRAMEWORK: MANDATORY INGREDIENTS OF A QUALITY RESEARCH (2018) INTERNATIONAL JOURNAL OF SCIENTIFIC RESEARCH, 7 (1); AHMADABADI, A., HERAVI, G., THE EFFECT OF CRITICAL SUCCESS FACTORS ON PROJECT SUCCESS IN PUBLIC-PRIVATE PARTNERSHIP PROJECTS: A CASE STUDY OF HIGHWAY PROJECTS IN IRAN (2019) TRANSPORT POLICY, 73, PP. 152-161; AL-BIDAIWI, M., BEG, M., SIVAKUMAR, K., DEAL WITH START-UP AND COMMISSIONING THREATS AND CHALLENGES AT AN EARLY STAGE OF THE PROJECT FOR A SUCCESSFUL HANDOVER AND PROJECT COMPLETION (2012) SPE INTERNATIONAL PRODUCTION AND OPERATIONS CONFERENCE &amp; EXHIBITION, PP. 1-10. , HTTPS://DOI.ORG/10.2118/156098-MS, DOHA: SOCIETY OF PETROLEUM ENGINEER. RETRIEVED FROM; ALINAITWE, H., AYESIGA, R., SUCCESS FACTORS FOR THE IMPLEMENTATION OF PUBLIC– PRIVATE PARTNERSHIPS IN THE CONSTRUCTION INDUSTRY IN UGANDA (2013) JOURNAL OF CONSTRUCTION IN DEVELOPING COUNTRIES, 18 (2), PP. 1-14; FACTORS AFFECTING CONSTRUCTION PROJECT HANDOVER AND FEEDBACK MECHANISM (2016) PROCS. OF THE JOINT INTERNATIONAL CONFERENCE (JIC) ON 21ST CENTURY HUMAN HABITAT: ISSUES, SUSTAINABILITY AND DEVELOPMENT, &lt;CE_SURNAME&gt;2&lt;/CE_SURNAME&gt;, PP. 841-850; BIRT, L., SCOTT, S., CAVERS, D., CAMPBELL, C., WALTER, F., MEMBER CHECKING (2016) QUALITATIVE HEALTH RESEARCH, 26 (13), PP. 1802-1811; BRITO, M., LOPES, R., ROCHA, L., QUALHARINI, E., BEYOND BUILDABILITY: OPERABILITY AND COMMISSIONING OF INDUSTRIAL FACILITIES (2016) PROCEDIA-SOCIAL AND BEHAVIORAL SCIENCES, 226, PP. 67-74; CARRILLO, P., ROBINSON, H., FOALE, P., ANUMBA, C., BOUCHLAGHEM, D., PARTICIPATION, BARRIERS, AND OPPORTUNITIES IN PFI: THE UNITED KINGDOM EXPERIENCE (2008) JOURNAL OF MANAGEMENT IN ENGINEERING, 24 (3), PP. 138-145; CAVKA, H., FRENCH, S., POTTINGER, R., EVALUATION OF ORGANISATIONAL CONTEXT AND REQUIREMENTS FOR LEVERAGING BUILDING INFORMATION MODELS TO SUPPORT HANDOVER AND OPERATIONS &amp; MAINTENANCE (2015) 5TH INTERNATIONAL/11TH CONSTRUCTION SPECIALTY CONFERENCE, P. 251. , VANCOUVER: BRITISH COLUMBIA; CRESWELL, J.W., (2009) RESEARCH DESIGN: QUALITATIVE, QUANTITATIVE, AND MIXED METHODS APPROACHES, , 3RD EDITION). THOUSAND OAKS, CA: SAGE; CUI, C., LIU, Y., HOPE, A., WANG, J., REVIEW OF STUDIES ON THE PUBLIC–PRIVATE PARTNERSHIPS (PPP) FOR INFRASTRUCTURE PROJECTS (2018) INTERNATIONAL JOURNAL OF PROJECT; DE CASTROE SILVA NETO, D., CRUZ, C., RODRIGUES, F., SILVA, P., BIBLIOMETRIC ANALYSIS OF PPP AND PFI LITERATURE: OVERVIEW OF 25 YEARS OF RESEARCH (2016) JOURNAL OF CONSTRUCTION ENGINEERING AND MANAGEMENT, 142 (10); DIKKO, M., ESTABLISHING CONSTRUCT VALIDITY AND RELIABILITY: PILOT TESTING OF A QUALITATIVE INTERVIEW FOR RESEARCH IN TAKAFUL (ISLAMIC INSURANCE) (2016) THE QUALITATIVE REPORT, 21 (3), PP. 521-528; EL-GOHARY, N., OSMAN, H., EL-DIRABY, T., STAKEHOLDER MANAGEMENT FOR PUBLIC PRIVATE PARTNERSHIPS (2006) INTERNATIONAL JOURNAL OF PROJECT MANAGEMENT, 24 (7), PP. 595-604; FIRING, M., LÆDRE, O., LOHNE, J., MAIN CHALLENGES FOUND IN THE HANDOVER OF A SHOPPING CENTRE IN NORWAY (2016) PROCEDIA-SOCIAL AND BEHAVIORAL SCIENCES, 226, PP. 100-107; FRANK, O., OMER, S., RIFFAT, S., MEMPOUO, B., THE INDISPENSABILITY OF GOOD OPERATION &amp; MAINTENANCE (O&amp;M) MANUALS IN THE OPERATION AND MAINTENANCE OF LOW CARBON BUILDINGS (2015) SUSTAINABLE CITIES AND SOCIETY, 14, PP. E1-E9; HASHIM, H., CHE-ANI, A.I., ISMAIL, K., A POLEMIC ON DEFECTS LIABILITY IN PUBLIC PRIVATE PARTNERSHIP (PPP) PROJECT (2017) JOURNAL OF ENGINEERING SCIENCE AND TECHNOLOGY, 12, PP. 212-220; HASHIM, H., CHE-ANI, A., ISMAIL, K., REVIEW OF ISSUES AND CHALLENGES FOR PUBLIC PRIVATE PARTNERSHIP (PPP) PROJECT PERFORMANCE IN MALAYSIA (2017) THE 2ND INTERNATIONAL CONFERENCE ON APPLIED SCIENCE AND TECHNOLOGY 2017, PP. 020051-020051. , KUALA LUMPUR: AMERICAN INSTITUTE OF PHYSICS; HASMORI, M., SAID, I., DERAMAN, R., ABAS, N., NAGAPAN, S., ISMAIL, M., SIGNIFICANT FACTORS OF CONSTRUCTION DELAYS AMONG CONTRACTORS IN KLANG VALLEY AND ITS MITIGATION (2018) INTERNATIONAL JOURNAL OF INTEGRATED ENGINEERING, 10 (2), PP. 32-36; HEGAZY, T., ABDEL-MONEM, M., EMAIL-BASED SYSTEM FOR DOCUMENTING CONSTRUCTION AS-BUILT DETAILS (2012) AUTOMATION IN CONSTRUCTION, 24, PP. 130-137; HWANG, B., ZHAO, X., GAY, M., PUBLIC PRIVATE PARTNERSHIP PROJECTS IN SINGAPORE: FACTORS, CRITICAL RISKS AND PREFERRED RISK ALLOCATION FROM THE PERSPECTIVE OF CONTRACTORS (2013) INTERNATIONAL JOURNAL OF PROJECT MANAGEMENT, 31 (3), PP. 424-433; ISMAIL, S., AZZAHRA HARIS, F., RATIONALES FOR PUBLIC PRIVATE PARTNERSHIP (PPP) IMPLEMENTATION IN MALAYSIA (2014) JOURNAL OF FINANCIAL MANAGEMENT OF PROPERTY AND CONSTRUCTION, 19 (3), PP. 188-201. , HTTPS://DOI.ORG/10.1108/JFMPC-04-2014-0006; ISMAIL, K., TALIB, Y., SALLEH, N., JAPRI, A., CRITICAL SUCCESS FACTORS IN OPERATION PHASE OF PRIVATE FINANCE INITIATIVE (PFI) PROJECTS (2018) INTERNATIONAL JOURNAL OF ACADEMIC RESEARCH IN BUSINESS AND SOCIAL SCIENCES, 8 (1); KHADERI, S., ABD SHUKOR, A., BAKRI, A., MAHBUB, R., PUBLIC INFRASTRUCTURE PROJECT TENDERING THROUGH PUBLIC PRIVATE PARTNERSHIPS (PPP) – A LITERATURE REVIEW (2019) MATEC WEB OF CONFERENCES, 266; KHAIRUDDIN, A.R., PUBLIC-PRIVATE PARTNERSHIP AND ITS SIGNIFICANCE FOR MALAYSIA (2014) COMMONWEALTH GOVERNANCE AND GROWTH, PP. 54-57; KISSI, E., SADICK, M., DIATUO, K.J.O., CHALLENGES FACING PUBLIC WORKS DEPARTMENTS IN CONSTRUCTION PROJECT DELIVERY WITHIN METROPOLITAN MUNICIPAL AND DISTRICT ASSEMBLIES IN GHANA (2018) UDS INTERNATIONAL JOURNAL OF DEVELOPMENT UDSIJD, 5 (1), PP. 129-143; LARSEN, J., LINDHARD, S., BRUNOE, T., JENSEN, K., THE RELATION BETWEEN PRE-PLANNING, COMMISSIONING AND ENHANCED PROJECT PERFORMANCE (2018) CONSTRUCTION ECONOMICS AND BUILDING, 18 (2), PP. 1-14; MANAP, N., GOH, Y., SYAHROM, N., COMPULSORY OF MALAYSIA’S QUALITY ASSESSMENT SYSTEM IN CONSTRUCTION (QLASSIC) (2017) IOP CONFERENCE SERIES: EARTH AND ENVIRONMENTAL SCIENCE, 109; MARZOUK, M., EL-RASAS, T., ANALYZING DELAY CAUSES IN EGYPTIAN CONSTRUCTION PROJECTS (2014) JOURNAL OF ADVANCED RESEARCH, 5 (1), PP. 49-55; MUNICH, R.E., MACHINERY AND EQUIPMENT DAMAGE DURING FIRST START-UP, TESTING AND COMMISSIONING, PP. 1-11. , LONDON; OTHUMAN MYDIN, M., OTHMAN, N., SANI, N., A PROSPECTIVE STUDY ON BUILDING QUALITY: RELATIONSHIP BETWEEN WORKMANSHIP QUALITY AND COMMON BUILDING DEFECTS OF LOW-COST CONSTRUCTION PROJECTS (2014) MATEC WEB OF CONFERENCES, 17; PETTEE, S., (2005) AS-BUILTS – PROBLEMS &amp; PROPOSED SOLUTIONS, PP. 1-19; RAHMAN, I.A., MEMON, A.H., ZULKIFFLI, N.S.M., (2014A). PPP PROCUREMENT METHODS IN MALAYSIAN CONSTRUCTION INDUSTRY ISMAIL (2014) IGARSS, 10 (1), PP. 1-5. , HTTPS://DOI.ORG/10.1007/S13398-014-0173-7.2; RAHMAN, I.A., MEMON, A.H., ZULKIFFLI, N.S.M., FAILURE REASONS OF PPP INFRASTRUCTURE PROJECTS: CASE STUDY OF KUALA LUMPUR LRT PROJECT (2014) LIFE SCIENCE JOURNAL, 11 (7), PP. 238-246; RAMLI, M., MALEK, M., HANIPAH, M., LIN, C., MAHAMAD SUKRI, M., ZAWAWI, M., STUDY OF FACTORS INFLUENCING CONSTRUCTION DELAYS AT RURAL AREA IN MALAYSIA (2018) JOURNAL OF PHYSICS: CONFERENCE SERIES, 1049; SAIDIN KHADERI, S., ADNAN, H., YIH CHONG, H., BAKHARY, N., (2015) ). RISK MANAGEMENT IN PRIVATE FINANCE INITIATIVE (PFI) PROJECTS IN MALAYSIA. MAGNT RESEARCH REPORT (, 3 (5), PP. 27-36; SCHNEIDER, K., LÆDRE, O., LOHNE, J., CHALLENGES FOUND IN HANDOVER OF COMMERCIAL BUILDINGS (2016) PROCEDIA-SOCIAL AND BEHAVIORAL SCIENCES, 226, PP. 310-317; TRANGKANONT, S., CHAROENNGAM, C., CRITICAL FAILURE FACTORS OF PUBLIC-PRIVATE PARTNERSHIP LOW-COST HOUSING PROGRAM IN THAILAND (2014) ENGINEERING, CONSTRUCTION AND ARCHITECTURAL MANAGEMENT, 21 (4), PP. 421-443; UNKOVSKI, I., (2016) APMG PPP GUIDE, P. 45. , WASHINGTON: WORLD BANK PUBLICATIONS; VIRADIA, P., PRAKASH RAO, B., PLANNING, SCHEDULING AND DELAY ANALYSIS OF A BUILDING (2018) INTERNATIONAL JOURNAL OF CIVIL ENGINEERING AND TECHNOLOGY, 9 (5), PP. 665-671; (2012) W. WU, R. I., (912), PP. 237-244; YIN, R., (2014) CASE STUDY RESEARCH: DESIGN AND METHODS, , 5TH ED.). LONDON: SAGE PUBLICATION; YONG, Y., MUSTAFFA, N., CRITICAL SUCCESS FACTORS FOR MALAYSIAN CONSTRUCTION PROJECTS: AN EMPIRICAL ASSESSMENT (2013) CONSTRUCTION MANAGEMENT AND ECONOMICS, 31 (9), PP. 959-978; ZAKARIA, Z., ISMAIL, S., YUSOF, A., CAUSE AND IMPACT OF DISPUTE AND DELAY THE CLOSING OF FINAL ACCOUNT IN MALAYSIA CONSTRUCTION INDUSTRY (2012) JOURNAL OF SOUTHEAST ASIAN RESEARCH, 2012, PP. 1-12; ZAKARIA, Z., ISMAIL, S., YUSOF, A., FUNDAMENTAL VARIABLES OF FINAL ACCOUNT CLOSING SUCCESS IN CONSTRUCTION PROJECTS IN MALAYSIA (2013) INTERNATIONAL JOURNAL OF ECONOMICS AND MANAGEMENT ENGINEERING, 7 (10), PP. 2761-2766; ZIDANE, Y., ANDERSEN, B., THE TOP 10 UNIVERSAL DELAY FACTORS IN CONSTRUCTION PROJECTS (2018) INTERNATIONAL JOURNAL OF MANAGING PROJECTS IN BUSINESS, 11 (3), PP. 650-672</t>
  </si>
  <si>
    <t>2-S2.0-85107803177</t>
  </si>
  <si>
    <t>MANAN EJA, 2021, MALAYS CONSTR RES J</t>
  </si>
  <si>
    <t>AHMED S;EL-SAYEGH S</t>
  </si>
  <si>
    <t>56461845200;15071497400;</t>
  </si>
  <si>
    <t>CRITICAL REVIEW OF THE EVOLUTION OF PROJECT DELIVERY METHODS IN THE CONSTRUCTION INDUSTRY</t>
  </si>
  <si>
    <t>25</t>
  </si>
  <si>
    <t>10.3390/buildings11010011</t>
  </si>
  <si>
    <t>https://www.scopus.com/inward/record.uri?eid=2-s2.0-85098595034&amp;doi=10.3390%2fbuildings11010011&amp;partnerID=40&amp;md5=6e04a9cd48864abf7968965ffd983b39</t>
  </si>
  <si>
    <t>CIVIL ENGINEERING DEPARTMENT, AMERICAN UNIVERSITY OF SHARJAH, SHARJAH, 26666, UNITED ARAB EMIRATES</t>
  </si>
  <si>
    <t>CIVIL ENGINEERING DEPARTMENT, AMERICAN UNIVERSITY OF SHARJAH, SHARJAH, 26666, UNITED ARAB EMIRATES;CIVIL ENGINEERING DEPARTMENT, AMERICAN UNIVERSITY OF SHARJAH, SHARJAH, 26666, UNITED ARAB EMIRATES</t>
  </si>
  <si>
    <t>SELECTING THE APPROPRIATE PROJECT DELIVERY METHOD (PDM) IS A VERY SIGNIFICANT MANAGERIAL DECISION THAT IMPACTS THE SUCCESS OF CONSTRUCTION PROJECTS. THIS PAPER PROVIDES A CRITICAL REVIEW OF RELATED LITERATURE ON THE EVOLUTION OF PROJECT DELIVERY METHODS, SELECTION METHODS AND SELECTION CRITERIA OVER THE YEARS AND THEIR SUITABILITY IN THE CONSTRUCTION INDUSTRY OF TODAY’S WORLD. THE LITERATURE REVIEW ANALYSIS HAS CONCLUDED THAT PROJECT DELIVERY METHODS EVOLVE AT A SLOWER RATE COMPARED TO THE EVOLUTION OF THE CONSTRUCTION INDUSTRY. THE PAPER ALSO SUGGESTS FEATURES OF AN EVOLVED PROJECT DELIVERY METHOD THAT IS DIGITALLY INTEGRATED, PEOPLE-CENTERED, AND SUSTAINABILITY-FOCUSED. MOREOVER, THE PAPER HIGHLIGHTS THE LATEST SELECTION CRITERIA SUCH AS RISK, HEALTH AND WELLBEING, SUSTAINABILITY GOALS AND TECHNOLOGICAL INNOVATIONS. FURTHERMORE, THE PAPER CONCLUDED THAT ADVANCED ARTIFICIAL INTELLIGENCE TECHNIQUES ARE YET TO BE EXPLOITED TO DEVELOP A SMART DECISION SUPPORT MODEL THAT WILL ASSIST CLIENTS IN SELECTING THE MOST APPROPRIATE DELIVERY METHOD FOR SUCCESSFUL PROJECT COMPLETION. ADDITIONALLY, THE PAPER PRESENTS A FRAMEWORK THAT ILLUSTRATES THE RELATIONSHIP BETWEEN THE DIFFERENT PDM VARIABLES NEEDED TO HARMONIZE WITH THE CONSTRUCTION INDUSTRY. LAST, BUT NOT LEAST, THE PAPER FILLS A GAP IN THE LITERATURE AS IT COVERS A DIFFERENT PERSPECTIVE IN THE FIELD OF PROJECT DELIVERY METHODS. THE PAPER ALSO PROVIDES RECOMMENDATIONS AND FUTURE RESEARCH IDEAS. © 2020 BY THE AUTHORS. LICENSEE MDPI, BASEL, SWITZERLAND.</t>
  </si>
  <si>
    <t>CONSTRUCTION; PDM SELECTION CRITERIA; PDM SELECTION METHODS; PROJECT DELIVERY METHODS</t>
  </si>
  <si>
    <t>AMERICAN UNIVERSITY OF SHARJAH, AUS</t>
  </si>
  <si>
    <t>FUNDING: THE WORK IN THIS PAPER WAS SUPPORTED, IN PART, BY FACULTY RESEARCH GRANT NUMBER [EFRG18-SCR-CEN-42] FROM THE AMERICAN UNIVERSITY OF SHARJAH. THE APC IS FUNDED BY GRANT NUMBER [EFRG18-SCR-CEN-42]. THIS PAPER REPRESENTS THE OPINIONS OF THE AUTHORS AND DOES NOT MEAN TO REPRESENT THE POSITION OR OPINIONS OF THE AMERICAN UNIVERSITY OF SHARJAH.</t>
  </si>
  <si>
    <t>OYETUNJI, A., ANDERSON, D., RELATIVE EFFECTIVENESS OF PROJECT DELIVERY AND CONTRACT STRATEGIES (2006) J. CONSTR. ENG. MANAG, 132, PP. 3-13. , CROSSREF; EL-SAYEGH, S., EVALUATING THE EFFECTIVENESS OF PROJECT DELIVERY METHODS (2008) J. CONSTR. MANAG. ECON, 23, PP. 457-465; HALE, R., SHRESTHA, P., GIBSON, G., MIGLIACCIO, C., EMPIRICAL COMPARISON OF DESIGN/BUILD AND DESIGN/BID/BUILD PROJECT DELIVERY METHODS (2009) J. CONSTR. ENG. MANAG, 135, PP. 579-587. , CROSSREF; TENAH, A., PROJECT DELIVERY SYSTEMS FOR CONSTRUCTION: AN OVERVIEW (2001) COST ENG, 43, P. 30; AKPAN, E.O.P., AMADE, B., OKANGBA, B., EKWEOZOR, C.O., CONSTRUCTABILITY PRACTICE AND PROJECT DELIVERY PROCESSES IN THE NIGERIAN CONSTRUCTION INDUSTRY (2014) J. BUILD. PERFORM, 5, PP. 10-21; ENGEBØ, A., LÆDRE, O., YOUNG, B., LARSSEN, P.F., LOHNE, J., KLAKEGG, O.J., COLLABORATIVE PROJECT DELIVERY METHODS: A SCOPING REVIEW (2020) J. CIV. ENG. MANAG, 26, PP. 278-303. , CROSSREF; PISHDAD, P.B., BELIVEAU, Y.J., ANALYSIS OF EXISTING PROJECT DELIVERY AND CONTRACTING STRATEGY (PDCS) SELECTION TOOLS WITH A LOOK TOWARDS EMERGING TECHNOLOGY (2010) PROCEEDINGS OF THE 46TH ANNUAL INTERNATIONAL ASSOCIATED SCHOOL OF CONSTRUCTION (ASC), , BOSTON, MA, USA, 4–7 APRIL; ROBICHAUD, B., ANANTATMULA, S., GREENING PROJECT MANAGEMENT PRACTICES FOR SUSTAINABLE CONSTRUCTION (2011) J. MANAG. ENG, 27, PP. 48-57. , CROSSREF; OSUNSANMI, T., AIGBAVBOA, C., OKE, A., CONSTRUCTION 4.0: THE FUTURE OF THE CONSTRUCTION INDUSTRY IN SOUTH AFRICA (2018) WORLD ACAD. SCI. ENG. TECHNOL. INT. J. CIV. ENV. ENG, 12, PP. 206-212; CRAVEIROA, F., DUARTEC, J.P., BARTOLOA, H., BARTOLOD, P.J., ADDITIVE MANUFACTURING AS AN ENABLING TECHNOLOGY FOR DIGITAL CONSTRUCTION: A PERSPECTIVE ON CONSTRUCTION 4.0 (2019) SUSTAIN. DEV, 12, PP. 150-156. , CROSSREF; HWANG, B.-G., NG, W.J., PROJECT MANAGEMENT KNOWLEDGE AND SKILLS FOR GREEN CONSTRUCTION: OVERCOMING CHALLENGES (2013) INT. J. PROJ. MANAG, 31, PP. 272-284. , CROSSREF; SIMS, B.L., ANDERSON, W., MEETING CUSTOMER EXPECTATIONS IN THE CONSTRUCTION INDUSTRY (2001) LEAD. MANAG. ENG, 1, PP. 29-32. , CROSSREF; FRIEDLANDER, C., FEATURE: DESIGN/BUILD SOLUTIONS (1998) J. MANAG. ENG, 14, PP. 59-64. , CROSSREF; AZHAR, N., KANG, Y., AHMAD, I.U., FACTORS INFLUENCING INTEGRATED PROJECT DELIVERY IN PUBLICLY OWNED CONSTRUCTION PROJECTS: AN INFORMATION MODELLING PERSPECTIVE (2014) PROCEDIA ENG, 77, PP. 213-221. , CROSSREF; GRIFFITHS, F., PROJECT CONTRACT STRATEGY FOR 1992 AND BEYOND (1989) INT. J. PROJ. MANAG, 7, PP. 69-83. , CROSSREF; TEICHOLZ, P.M., ASHLEY, D.B., OPTIMAL BID PRICES FOR UNIT PRICE CONTRACT (1978) J. CONSTR. DIV, 104, PP. 57-67; GRANSBERG, D.D., KOCH, J.A., MOLENAAR, K.R., (2006) PREPARING FOR DESIGN-BUILD PROJECTS: A PRIMER FOR OWNERS, ENGINEERS, AND CONTRACTORS, , ASCE: RESTON, VA, USA; OKERE, G., COMPARISON OF DB TO DBB ON HIGHWAY PROJECTS IN WASHINGTON STATE, USA (2018) J. CONSTR. SUPPLY CHAIN MANAG, 8, PP. 73-86. , CROSSREF; XIA, B., CHAN, P.A., YEUNG, F.J., DEVELOPING A FUZZY MULTICRITERIA DECISION-MAKING MODEL FOR SELECTING DESIGN-BUILD OPERATIONAL VARIATIONS (2011) J. CONSTR. ENG. MANAG, 137, PP. 1176-1184. , CROSSREF; ALGARNI, M., ARDITI, D., POLAT, G., BUILD-OPERATE-TRANSFER IN INFRASTRUCTURE PROJECTS IN THE UNITED STATES (2007) J. CONSTR. ENG. MANAG, 133, PP. 728-735. , CROSSREF; GOULD, F.E., (2012) MANAGING THE CONSTRUCTION PROCESS: ESTIMATING, SCHEDULING, AND PROJECT CONTROL, , PRENTICE HALL: BOSTON, MA, USA, (IN ENGLISH); ROJAS, M., KELL, I., COMPARATIVE ANALYSIS OF PROJECT DELIVERY SYSTEMS COST PERFORMANCE IN PACIFIC NORTHWEST PUBLIC SCHOOLS (2008) J. CONSTR. ENG. MANAG, 134, PP. 387-397. , CROSSREF; CARPENTER, N., BAUSMAN, C., PROJECT DELIVERY METHOD PERFORMANCE FOR PUBLIC SCHOOL CONSTRUCTION: DESIGN-BID-BUILD VERSUS CM AT RISK (2016) J. CONSTR. ENG. MANAG, 142, P. 05016009. , CROSSREF; AZARI-NAJAFABADI, R., BALLARD, G., CHO, S., KIM, Y.W., A DREAM OF IDEAL PROJECT DELIVERY SYSTEM PROCEEDINGS OF THE AEI 2011: BUILDING INTEGRATION SOLUTIONS, PP. 427-436. , OAKLAND, CA, USA, 30 MARCH–2 APRIL 2012; CROSSREF; AL MOUSLI, M.H., EL-SAYEGH, S., ASSESSMENT OF THE DESIGN–CONSTRUCTION INTERFACE PROBLEMS IN THE UAE (2016) ARCH. ENG. DES. MANAG, 12, PP. 353-366. , CROSSREF; ECKBLAD, S., ASHCRAFT, H., AUDSLEY, P., BLIEMAN, D., BEDRICK, J., BREWIS, C., STEPHENS, N.D., (2007) INTEGRATED PROJECT DELIVERY—A WORKING DEFINITION, , AIA CALIFORNIA COUNCIL: SACRAMENTO, CA, USA; AZHAR, N., KANG, Y., AHMAD, I., CRITICAL LOOK INTO THE RELATIONSHIP BETWEEN INFORMATION AND COMMUNICATION TECHNOLOGY AND INTEGRATED PROJECT DELIVERY IN PUBLIC SECTOR CONSTRUCTION (2015) J. MANAG. ENG, 31, P. 04014091. , CROSSREF; TATUM, C.B., ISSUES IN PROFESSIONAL CONSTRUCTION MANAGEMENT (1983) J. CONSTR. ENG. MANAG, 109, PP. 112-119. , CROSSREF; GALLAHER, M., O’CONNOR, A., DETTBARN, J., GILDAY, L., (2004) COST ANALYSIS OF INADEQUATE INTEROPERABILITY IN THE US CAPITAL FACILITIES INDUSTRY (NIST GCR 04-867), , NATIONAL INSTITUTE OF STANDARDS AND TECHNOLOGY: GAITHERSBURG, MD, USA; CHOI, J., YUN, S., LEITE, F., MULVA, S., TEAM INTEGRATION AND OWNER SATISFACTION: COMPARING INTEGRATED PROJECT DELIVERY WITH CONSTRUCTION MANAGEMENT AT RISK IN HEALTH CARE PROJECTS (2019) J. MANAG. ENG, 35, P. 05018014. , CROSSREF; DAVID, C., BECERIK-GERBER, G., UNDERSTANDING CONSTRUCTION INDUSTRY EXPERIENCE AND ATTITUDES TOWARD INTEGRATED PROJECT DELIVERY (2010) J. CONSTR. ENG. MANAG, 136, PP. 815-825. , CROSSREF; ABOUDARGHAM, S., BOU HATOUM, M., TOHME, M., HAMZEH, F., IMPLEMENTATION OF INTEGRATED PROJECT DELIVERY IN LEBANON: OVERCOMING THE CHALLENGES PROCEEDINGS OF THE 27TH ANNUAL CONFERENCE OF THE INTERNATIONAL, PP. 917-928. , GROUP FOR LEAN CONSTRUCTION, DUBLIN, IRELAND, 1–9 JULY 2019; CROSSREF; LEVITT, R., TOWARDS PROJECT MANAGEMENT 2.0 (2011) ENG. PROJ. ORGAN. J, 1, PP. 197-210. , CROSSREF; EL ASMAR, M., HANNA, A., LOH, W.-Y., QUANTIFYING PERFORMANCE FOR THE INTEGRATED PROJECT DELIVERY SYSTEM AS COMPARED TO ESTABLISHED DELIVERY SYSTEMS (2013) J. CONSTR. ENG. MANAG, 139, P. 04013012. , CROSSREF; HANNA, A., BENCHMARK PERFORMANCE METRICS FOR INTEGRATED PROJECT DELIVERY (2016) J. CONSTR. ENG. MANAG, 142, P. 04016040. , CROSSREF; SEPASGOZAR, S., KARIMI, R., SHIROWZHAN, S., MOJTAHEDI, M., EBRAHIMZADEH, S., MCCARTHY, D., DELAY CAUSES AND EMERGING DIGITAL TOOLS: A NOVEL MODEL OF DELAY ANALYSIS, INCLUDING INTEGRATED PROJECT DELIVERY AND PMBOK (2019) BUILDINGS, 9, P. 191. , CROSSREF; DEMETRACOPOULOU, V., O’BRIEN, W., KHWAJA, N., LESSONS LEARNED FROM SELECTION OF PROJECT DELIVERY METHODS IN HIGHWAY PROJECTS: THE TEXAS EXPERIENCE (2020) J. LEG. AFF. DISPUT. RESOLUT. ENG. CONSTR, 12, P. 04519040. , CROSSREF; GHOSH, S., ROBSON, K.F., ANALYZING THE EMPIRE STATE BUILDING PROJECT FROM THE PERSPECTIVE OF LEAN DELIVERY SYSTEM—A DESCRIPTIVE CASE STUDY (2015) INT. J. CONSTR. EDUC. RES, 11, PP. 257-267. , CROSSREF; LAHDENPERÄ, P., MAKING SENSE OF THE MULTI-PARTY CONTRACTUAL ARRANGEMENTS OF PROJECT PARTNERING, PROJECT ALLIANCING AND INTEGRATED PROJECT DELIVERY (2012) CONSTR. MANAG. ECON, 30, PP. 57-79. , CROSSREF; KONCHAR, M., SANVIDO, V., COMPARISON OF U.S. PROJECT DELIVERY SYSTEMS (1998) J. CONSTR. ENG. MANAG, 124, PP. 435-444. , CROSSREF; ALHAZMI, T., MCCAFFER, R., PROJECT PROCUREMENT SYSTEM SELECTION MODEL (2000) J. CONSTR. ENG. MANAG, 126, PP. 176-184. , CROSSREF; KUNZ, A., BALLARD, H., GLOBAL PROJECT DELIVERY SYSTEMS USING BIM PROCEEDINGS OF THE AEI 2011: BUILDING INTEGRATION SOLUTIONS, PP. 472-479. , OAKLAND, CA, USA, 30 MARCH–2 APRIL 2012; CROSSREF; KORKMAZ, S., RILEY, D., HORMAN, M., PILOTING EVALUATION METRICS FOR SUSTAINABLE HIGH-PERFORMANCE BUILDING PROJECT DELIVERY (2010) J. CONSTR. ENG. MANAG, 136, PP. 877-885. , CROSSREF; BENSON, L., BODNIEWICZ, B., VITTANDS, J., CARR, J., WATSON, K., INNOVATIVE DESIGN-BUILD PROCUREMENT APPROACH FOR LARGE WASTEWATER FACILITY (2013) PROC. WATER ENV. FED, 2013, PP. 7253-7269. , CROSSREF; GIACHINO, J., CECIL, M., HUSSELBEE, B., MATTHEWS, C., ALTERNATIVE PROJECT DELIVERY: CONSTRUCTION MANAGEMENT AT RISK, DESIGN-BUILD AND PUBLIC-PRIVATE PARTNERSHIPS (2015) PROC. WATER ENVIRON. FED, 2015, PP. 1-11. , CROSSREF; MAHDI, I., ALRESHAID, K., DECISION SUPPORT SYSTEM FOR SELECTING THE PROPER PROJECT DELIVERY METHOD USING ANALYTICAL HIERARCHY PROCESS (AHP) (2005) INT. J. PROJ. MANAG, 23, PP. 564-572. , CROSSREF; TRAN, D., MOLENAAR, K., CRITICAL RISK FACTORS IN PROJECT DELIVERY METHOD SELECTION FOR HIGHWAY PROJECTS (2012) CONSTR. RES. CONGR, PP. 331-340. , CROSSREF; FARNSWORTH, C., WARR, R., WEIDMAN, J., MARK, D., EFFECTS OF CM/GC PROJECT DELIVERY ON MANAGING PROCESS RISK IN TRANSPORTATION CONSTRUCTION (2016) J. CONSTR. ENG. MANAG, 142, P. 04015091. , CROSSREF; AL-SOBIEI, O.S., ARDITI, D., POLAT, G., PREDICTING THE RISK OF CONTRACTOR DEFAULT IN SAUDI ARABIA UTILIZING ARTIFICIAL NEURAL NETWORK (ANN) AND GENETIC ALGORITHM (GA) TECHNIQUES (2005) CONSTR. MANAG. ECON, 23, PP. 423-430. , CROSSREF; GRANSBERG, D., DILLON, W., REYNOLDS, L., BOYD, J., QUANTITATIVE ANALYSIS OF PARTNERED PROJECT PERFORMANCE (1999) J. CONSTR. ENG. MANAG, 125, PP. 161-166. , CROSSREF; LOUDOUN, R., TOWNSEND, K., IMPLEMENTING HEALTH PROMOTION PROGRAMS IN THE AUSTRALIAN CONSTRUCTION INDUSTRY (2017) ENG. CONSTR. ARCH. MANAG, 24, PP. 260-274. , CROSSREF; HANNA, E., MARKHAM, S., CONSTRUCTING BETTER HEALTH AND WELLBEING? UNDERSTANDING STRUCTURAL CONSTRAINTS ON PROMOTING HEALTH AND WELLBEING IN THE UK CONSTRUCTION INDUSTRY (2019) INT. J. WORKPLACE HEALTH MANAG, 12, PP. 146-159. , CROSSREF; POOYAN, M.-R., (2012) A MODEL FOR SELECTING PROJECT DELIVERY SYSTEMS IN POST-CONFLICT CONSTRUCTION PROJECTS, , MASTER’S THESIS, CONCORDIA UNIVERSITY, MONTREAL, QC, CANADA; CHEUNG, S.-O., LAM, T.-I., WAN, Y.-W., LAM, K.-C., IMPROVING OBJECTIVITY IN PROCUREMENT SELECTION (2001) J. MANAG. ENG, 17, PP. 132-139. , CROSSREF; AL-SINAN, F.M., HANCHER, D.E., FACILITY PROJECT DELIVERY SELECTION MODEL (1998) J. MANAG. ENG, 4, PP. 244-259. , CROSSREF; SKITMORE, M., MARSDEN, D., WHICH PROCUREMENT SYSTEM? TOWARDS A UNIVERSAL PROCUREMENT SELECTION TECHNIQUE (1988) CONSTR. MANAG. ECON, 6, PP. 71-89; AL KHALIL, M., SELECTING THE APPROPRIATE PROJECT DELIVERY METHOD USING AHP (2002) INT. J. PROJ. MANAG, 20, PP. 469-474. , CROSSREF; SAATY, T.L., (1996) DECISION MAKING WITH DEPENDENCE AND FEEDBACK: THE ANALYTIC NETWORK PROCESS, , RWS PUBL.: PITTSBURGH, PA, USA; NG, S., LUU, D., CHEN, S., LAM, K., FUZZY MEMBERSHIP FUNCTIONS OF PROCUREMENT SELECTION CRITERIA (2002) CONSTR. MANAG. ECON, 20, PP. 285-296. , CROSSREF; EL-ABBASY, M., ZAYED, T., AHMED, M., ALZRAIEE, H., ABOUHAMAD, M., CONTRACTOR SELECTION MODEL FOR HIGHWAY PROJECTS USING INTEGRATED SIMULATION AND ANALYTIC NETWORK PROCESS (2013) J. CONSTR. ENG. MANAG, 139, PP. 755-767. , CROSSREF; KHWAJA, N., O’BRIEN, W., MARTINEZ, M., SANKARAN, B., O’CONNOR, J., HALE, W., INNOVATIONS IN PROJECT DELIVERY METHOD SELECTION APPROACH IN THE TEXAS DEPARTMENT OF TRANSPORTATION (2018) J. MANAG. ENG, 34, P. 05018010. , CROSSREF; HARTMANN, A., LOVE, P.E.D., IBBS, W., CHIH, Y., ALTERNATIVE METHODS FOR CHOOSING AN APPROPRIATE PROJECT DELIVERY SYSTEM (PDS) (2011) FACILITIES, 29, PP. 527-541. , CROSSREF; YATES, J., BATTERSBY, L., MASTER BUILDER PROJECT DELIVERY SYSTEM AND DESIGNER CONSTRUCTION KNOWLEDGE (2003) J. CONSTR. ENG. MANAG, 129, PP. 635-644. , CROSSREF; WHYTE, J., HOW DIGITAL INFORMATION TRANSFORMS PROJECT DELIVERY MODELS (2019) PROJ. MANAG. J, 50, PP. 177-194. , CROSSREF; PAOLILLO, W., OLSON, B., STRAUB, E., PEOPLE CENTERED INNOVATION: ENABLING LEAN INTEGRATED PROJECT DELIVERY AND DISRUPTING THE CONSTRUCTION INDUSTRY FOR A MORE SUSTAINABLE FUTURE (2016) J. CONSTR. ENG, 2016, PP. 1-7. , CROSSREF; ANDERSON, E.W., FORNELL, C., LEHMANN, D.R., CUSTOMER SATISFACTION, MARKET SHARE, AND PROFITABILITY: FINDINGS FROM SWEDEN (1994) J. MARK, 58, PP. 53-66. , CROSSREF; HOMBURG, C., RUDOLPH, B., CUSTOMER SATISFACTION IN INDUSTRIAL MARKETS: DIMENSIONAL AND MULTIPLE ROLE ISSUES (2001) J. BUS. RES, 52, PP. 15-33. , CROSSREF; TORBICA, M., STROH, C., CUSTOMER SATISFACTION IN HOME BUILDING (2001) J. CONSTR. ENG. MANAG, 127, PP. 82-86. , CROSSREF; KÄRNÄ, S., JUNNONEN, J.-M., KANKAINEN, J., CUSTOMER SATISFACTION IN CONSTRUCTION PROCEEDINGS OF THE 12TH ANNUAL CONFERENCE ON LEAN CONSTRUCTION, PP. 476-488. , HELSINGØV, DENMARK, 3–5 AUGUST 2004; RAOUF, A., AL-GHAMDI, S., EFFECTIVENESS OF PROJECT DELIVERY SYSTEMS IN EXECUTING GREEN BUILDINGS (2019) J. CONSTR. ENG. MANAG, 145, P. 03119005. , CROSSREF; SULLIVAN, J., ASMAR, E., CHALHOUB, J., OBEID, H., TWO DECADES OF PERFORMANCE COMPARISONS FOR DESIGN-BUILD, CONSTRUCTION MANAGER AT RISK, AND DESIGN-BID-BUILD: QUANTITATIVE ANALYSIS OF THE STATE OF KNOWLEDGE ON PROJECT COST, SCHEDULE, AND QUALITY (2017) J. CONSTR. ENG. MANAG, 143, P. 04017009. , CROSSREF; ZUBER, S., NAWI, M., ABDUL NIFA, F., BAHAUDIN, A., AN OVERVIEW OF PROJECT DELIVERY METHODS IN CONSTRUCTION INDUSTRY (2018) INT. J. SUPPLY CHAIN MANAG, 7, PP. 177-182; UHLIK, F.T., ELLER, M.D., ALTERNATIVE DELIVERY APPROACHES FOR MILITARY MEDICAL CONSTRUCTION PROJECTS (1999) J. ARCH. ENG, 5, PP. 149-155. , CROSSREF; STEIMAN, H., HICKEY, T., CALLAHAN, N., USE AND BENEFITS OF ALTERNATIVE CAPITAL PROJECT DELIVERY STRATEGIES: DESIGN-BUILD AND CONSTRUCTION MANAGEMENT AT RISK (2010) J. N. ENGL. WATER WORK. ASSOC, 124, PP. 7-18; PARK, M., JI, S.H., LEE, H.S., KIM, W., STRATEGIES FOR DESIGN-BUILD IN KOREA USING SYSTEM DYNAMICS MODELING (2009) J. CONSTR. ENG. MANAG, 135, PP. 1125-1137. , CROSSREF; MOLENAAR, K.R., YAKOWENKO, G., (2007) ALTERNATIVE PROJECT DELIVERY, PROCUREMENT, AND CONTRACTING METHODS FOR HIGHWAYS, PP. 1-155. , AMERICAN SOCIETY OF CIVIL ENGINEERS: RESTON, VA, USA; MULVEY, D.L., PROJECT DELIVERY TRENDS: A CONTRACTOR’S ASSESSMENT (1998) J. MANAG. ENG, 14, PP. 51-54. , CROSSREF; RETHERFORD, N., FEATURE: PROJECT DELIVERY AND THE US DEPARTMENT OF STATE (1998) J. MANAG. ENG, 14, PP. 55-58. , CROSSREF; KALACH, M., ABDUL-MALAK, M.A., SROUR, I., ARCHITECT AND ENGINEER’S SPECTRUM OF ENGAGEMENT UNDER ALTERNATIVE DELIVERY METHODS: AGREEMENT NEGOTIATION AND FORMATION IMPLICATIONS (2020) J. LEG. AFF. DISPUT. RESOLUT. ENG. CONSTR, 12. , CROSSREF; BRAHIM, J., LATIFFI, A., FATHI, M.S., APPLICATION OF BUILDING INFORMATION MODELLING (BIM) IN DESIGN AND BUILD (D&amp;B) PROJECTS IN MALAYSIA (2018) MALAYS. CONSTR. RES. J, 25, PP. 29-41; GAD, G.M., ADAMTEY, S.A., GRANSBERG, D., TRENDS IN QUALITY MANAGEMENT APPROACHES TO DESIGN-BUILD TRANSPORTATION PROJECTS (2015) TRANSP. RES. REC, 2504, PP. 87-92. , CROSSREF; GRANSBERG, D., DESIGN/BUILD IN TRANSPORTATION FROM THE RESEARCH PERSPECTIVE (2003) LEAD. MANAG. ENG, 3, PP. 133-136. , CROSSREF; CONNOR, M.C., LEGAL EXPOSURE IN DESIGN/BUILD CONTRACTS (2003) ASHRAE J, 45, P. 49; LAM, E., CHAN, A., CHAN, D., POTENTIAL PROBLEMS OF RUNNING DESIGN-BUILD PROJECTS IN CONSTRUCTION (2003) HKIE TRANS. HONG KONG INST. ENG, 10, PP. 8-14. , CROSSREF; LAHDENPERÄ, P., (2001) DESIGN-BUILD PROCEDURES INTRODUCTION, ILLUSTRATION AND COMPARISON OF U.S. MODES, PP. 2-155. , VTT PUBLICATIONS: ESPOO, FINLAND; SWEENEY, N.J., WHO PAYS FOR DEFECTIVE DESIGN? (1998) J. MANAG. ENG, 14, PP. 65-68. , CROSSREF; FRIEDLANDER, M.C., ROBERTS, K.M., SINGLE ENTITY OPTION (1997) INDEP. ENERGY, 27, PP. 28-30; KIRSCHENMAN, M.D., TOTAL PROJECT DELIVERY SYSTEMS (1986) J. MANAG. ENG, 2, PP. 222-230. , CROSSREF; KANOGLU, A., AN INTEGRATED SYSTEM FOR DESIGN/BUILD FIRMS TO SOLVE COST ESTIMATION PROBLEMS IN THE DESIGN PHASE (2003) ARCH. SCI. REV, 46, PP. 37-47. , CROSSREF; GIBSON, G.E., O’CONNOR, J.T., MIGLIACCIO, G., WALEWSKI, J., KEY IMPLEMENTATION ISSUES AND LESSONS LEARNED WITH DESIGN-BUILD PROJECTS (2007) ALTERNATIVE PROJECT DELIVERY, PROCUREMENT, AND CONTRACTING METHODS FOR HIGHWAYS, PP. 1-19. , AMERICAN SOCIETY OF CIVIL ENGINEERS: RESTON, VA, USA; THOMAS, L.M., LESTER, H.D., PROJECT DELIVERY SYSTEMS: ARCHITECTURE/ENGINEERING/CONSTRUCTION INDUSTRY TRENDS AND THEIR RAMIFICATIONS (2016) THE ROUTLEDGE COMPANION FOR ARCHITECTURE DESIGN AND PRACTICE: ESTABLISHED AND EMERGING TRENDS, PP. 429-436. , ROUTLEDGE: ABINGDON, UK; GARD, P.T., FAST AND INNOVATIVE DELIVERY OF HIGH PERFORMANCE BUILDING: DESIGN-BUILD DELIVERS WITH LESS OWNER LIABILITY (2004) STRAT. PLAN. ENERGY ENVIRON, 23, PP. 7-22. , CROSSREF; DIEKMANN, J.E., PAST PERFECT: HISTORICAL ANTECEDENTS OF MODERN CONSTRUCTION PRACTICES (2007) J. CONSTR. ENG. MANAG, 133, PP. 652-660. , CROSSREF; GAD, G.M., GRANSBERG, D., LOULAKIS, M., POLICIES AND PROCEDURES FOR SUCCESSFUL IMPLEMENTATION OF ALTERNATIVE TECHNICAL CONCEPTS (2015) TRANSP. RES. REC, 2504, PP. 78-86. , CROSSREF; KENNEDY, R., SIDWELL, A.C., RE-ENGINEERING THE CONSTRUCTION DELIVERY PROCESS: THE MUSEUM OF TROPICAL QUEENSLAND, TOWNSVILLE—A CASE STUDY (2001) CONSTR. INNOV, 1, PP. 77-89. , CROSSREF; PAPAJOHN, D., EL ASMAR, M., IMPACT OF ALTERNATIVE DELIVERY ON THE RESPONSE TIME OF REQUESTS FOR INFORMATION FOR HIGHWAY PROJECTS (2020) J. MANAG. ENG, 37. , CROSSREF; FRANZ, B., MOLENAAR, K.R., ROBERTS, B.A.M., REVISITING PROJECT DELIVERY SYSTEM PERFORMANCE FROM 1998 TO 2018 (2020) J. CONSTR. ENG. MANAG, 146. , CROSSREF; MOON, H., KIM, K., LEE, H.S., PARK, M., WILLIAMS, T.P., SON, B., CHUN, J.Y., COST PERFORMANCE COMPARISON OF DESIGN-BUILD AND DESIGN-BID-BUILD FOR BUILDING AND CIVIL PROJECTS USING MEDIATION ANALYSIS (2020) J. CONSTR. ENG. MANAG, 146. , CROSSREF; NOORZAI, E., PERFORMANCE ANALYSIS OF ALTERNATIVE CONTRACTING METHODS FOR HIGHWAY CONSTRUCTION PROJECTS: CASE STUDY FOR IRAN (2020) J. INFRASTRUCT. SYST, 26. , CROSSREF; ABOU CHAKRA, H., ASHI, A., COMPARATIVE ANALYSIS OF DESIGN/BUILD AND DESIGN/BID/BUILD PROJECT DELIVERY SYSTEMS IN LEBANON (2019) J. IND. ENG. INT, 15, PP. 147-152. , CROSSREF; ARTHUR, A., ALLEMAN, D., MOLENAAR, K., EXAMINATION OF PROJECT DURATION, PROJECT INTENSITY, AND TIMING OF COST CERTAINTY IN HIGHWAY PROJECT DELIVERY METHODS (2019) J. MANAG. ENG, 35, P. 04018049. , CROSSREF; ADAMTEY, S.A., A CASE STUDY PERFORMANCE ANALYSIS OF DESIGN-BUILD AND INTEGRATED PROJECT DELIVERY METHODS (2019) INT. J. CONSTR. EDUC. RES, PP. 1-17. , CROSSREF; TRAN, D., DIRAVIAM, G., MINCHIN, R.E., PERFORMANCE OF HIGHWAY DESIGN-BID-BUILD AND DESIGN-BUILD PROJECTS BY WORK TYPES (2018) J. CONSTR. ENG. MANAG, 144, P. 04017112. , CROSSREF; SHRESTHA, P., FERNANE, J., PERFORMANCE OF DESIGN-BUILD AND DESIGN-BID-BUILD PROJECTS FOR PUBLIC UNIVERSITIES (2017) J. CONSTR. ENG. MANAG, 143, P. 04016101. , CROSSREF; PARK, H.-S., LEE, D., KIM, S., KIM, J.-L., COMPARING PROJECT PERFORMANCE OF DESIGN-BUILD AND DESIGN-BID-BUILD METHODS FOR LARGE-SIZED PUBLIC APARTMENT HOUSING PROJECTS IN KOREA (2015) J. ASIAN ARCH. BUILD. ENG, 14, PP. 323-330. , CROSSREF; SHRESTHA, P., O’CONNOR, J., GIBSON, G.E., PERFORMANCE COMPARISON OF LARGE DESIGN-BUILD AND DESIGN-BID-BUILD HIGHWAY PROJECTS (2012) J. CONSTR. ENG. MANAG, 138, PP. 1-13. , CROSSREF; CHASEY, A.D., MADDEX, W.E., BANSAL, A., COMPARISON OF PUBLIC-PRIVATE PARTNERSHIPS AND TRADITIONAL PROCUREMENT METHODS IN NORTH AMERICAN HIGHWAY CONSTRUCTION (2012) TRANSP. RES. REC, 2268, PP. 26-32. , CROSSREF; GRANSBERG, D., MOLENAAR, K., CRITICAL COMPARISON OF PROGRESSIVE DESIGN-BUILD AND CONSTRUCTION MANAGER/GENERAL CONTRACTOR PROJECT DELIVERY METHODS (2019) TRANSP. RES. REC, 2673, PP. 261-268. , CROSSREF; FEGHALY, J., EL ASMAR, M., ARIARATNAM, S.T., STATE OF PROFESSIONAL PRACTICE FOR WATER INFRASTRUCTURE PROJECT DELIVERY (2020) PR. PERIOD. STRUCT. DES. CONSTR, 25. , CROSSREF; MEHANY, M., BASHETTIYAVAR, G., ESMAEILI, B., GAD, G., CLAIMS AND PROJECT PERFORMANCE BETWEEN TRADITIONAL AND ALTERNATIVE PROJECT DELIVERY METHODS (2018) J. LEG. AFF. DISPUT. RESOLUT. ENG. CONSTR, 10. , CROSSREF; IBRAHIM, M.W., HANNA, A., KIEVET, D., QUANTITATIVE COMPARISON OF PROJECT PERFORMANCE BETWEEN PROJECT DELIVERY SYSTEMS (2020) J. MANAG. ENG, 36. , CROSSREF; BYPANENI, S.P.K., TRAN, D.Q., EMPIRICAL IDENTIFICATION AND EVALUATION OF RISK IN HIGHWAY PROJECT DELIVERY METHODS (2018) J. MANAG. ENG, 34. , CROSSREF; HASANZADEH, S., ESMAEILI, B., NASROLLAHI, S., GAD, G.M., GRANSBERG, D., IMPACT OF OWNERS’ EARLY DECISIONS ON PROJECT PERFORMANCE AND DISPUTE OCCURRENCE IN PUBLIC HIGHWAY PROJECTS (2018) J. LEG. AFF. DISPUT. RESOLUT. ENG. CONSTR, 10. , CROSSREF; MCWHIRT, D., AHN, J., SHANE, J.S., STRONG, K.C., MILITARY CONSTRUCTION PROJECTS: COMPARISON OF PROJECT DELIVERY METHODS (2011) J. FACIL. MANAG, 9, PP. 157-169. , CROSSREF; KOPPINEN, T., LAHDENPERÄ, P., REALIZED ECONOMIC EFFICIENCY OF ROAD PROJECT DELIVERY SYSTEMS (2007) J. INFRASTRUCT. SYST, 13, PP. 321-329. , CROSSREF; LAHDENPERÄ, P., KOPPINEN, T., FINANCIAL ANALYSIS OF ROAD PROJECT DELIVERY SYSTEMS (2009) J. FINANC. MANAG. PROP. CONSTR, 14, PP. 61-78. , CROSSREF; GHAVAMIFAR, K., TOURAN, A., ALTERNATIVE PROJECT DELIVERY SYSTEMS: APPLICATIONS AND LEGAL LIMITS IN TRANSPORTATION PROJECTS (2008) J. PROF. ISSUES ENG. EDUC. PR, 134, PP. 106-111. , CROSSREF; BINGHAM, E., GIBSON, G., EL ASMAR, M., IDENTIFYING TEAM SELECTION AND ALIGNMENT FACTORS BY DELIVERY METHOD FOR TRANSPORTATION PROJECTS (2019) J. CONSTR. ENG. MANAG, 145. , CROSSREF; FRANCOM, T., ARIARATNAM, S.T., EL ASMAR, M., INDUSTRY PERCEPTIONS OF ALTERNATIVE PROJECT DELIVERY METHODS APPLIED TO TRENCHLESS PIPELINE PROJECTS (2016) J. PIPELINE SYST. ENG. PR, 7. , CROSSREF; CHINI, A., PTSCHELINZEW, L., MINCHIN, R.E., ZHANG, Y., SHAH, D., INDUSTRY ATTITUDES TOWARD ALTERNATIVE CONTRACTING FOR HIGHWAY CONSTRUCTION IN FLORIDA (2018) J. MANAG. ENG, 34. , CROSSREF; ERNZEN, J., SCHEXNAYDER, C., FLORA, G., DESIGN-BUILD EFFECTS ON A CONSTRUCTION COMPANY: A CASE STUDY (1999) TRANSP. RES. REC, 1654, PP. 181-187. , CROSSREF; SHRESTHA, P., MAHARAJAN, R., BATISTA, J.R., SHAKYA, B., COMPARISON OF UTILITY MANAGERS’ AND PROJECT MANAGERS’ SATISFACTION RATING OF ALTERNATIVE PROJECT DELIVERY METHODS USED IN WATER AND WASTEWATER INFRASTRUCTURES (2015) PUBLIC WORK. MANAG. POLICY, 21, PP. 263-279. , CROSSREF; KOPPINEN, T., LAHDENPERÄ, P., (2004) ROAD SECTOR EXPERIENCES ON PROJECT DELIVERY METHODS; VTT TIEDOTTEITA—VALTION TEKNILLINEN TUTKIMUSKESKUS, PP. 3-216. , VTT: ESPOO, FINLAND; KOPPINEN, T., LAHDENPERÄ, P., (2004) THE CURRENT AND FUTURE PERFORMANCE OF ROAD PROJECT DELIVERY METHODS, , VTT PUBLICATIONS: ESPOO, FINLAND; BILEC, M., RIES, R., PRELIMINARY STUDY OF GREEN DESIGN AND PROJECT DELIVERY METHODS IN THE PUBLIC SECTOR (2007) J. GREEN BUILD, 2, PP. 151-160. , CROSSREF; MOLENAAR, K.R., BOGUS, S.M., PRIESTLEY, J.M., DESIGN/BUILD FOR WATER/WASTEWATER FACILITIES: STATE OF THE INDUSTRY SURVEY AND THREE CASE STUDIES (2004) J. MANAG. ENG, 20, PP. 16-24. , CROSSREF; SINDHU, J., CHOI, K., LAVY, S., RYBKOWSKI, Z.K., BIGELOW, B.F., LI, W., EFFECTS OF FRONT-END PLANNING UNDER FAST-TRACKED PROJECT DELIVERY SYSTEMS FOR INDUSTRIAL PROJECTS (2018) INT. J. CONSTR. EDUC. RES, 14, PP. 163-178. , CROSSREF; SIGNORE, A., DESIGN/BUILD PROJECT DELIVERY METHOD: STRATEGIC OPPORTUNITIES FOR PHARMACEUTICAL FACILITIES (1998) PHARM. ENG, 18, PP. 84-90; FEGHALY, J., EL ASMAR, M., ARIARATNAM, S., BEARUP, W., DESIGN-BUILD PROJECT ADMINISTRATION PRACTICES FOR THE WATER INDUSTRY (2020) J. PIPELINE SYST. ENG. PR, 12. , CROSSREF; TRAN, D.Q., NGUYEN, L.D., FAUGHT, A., EXAMINATION OF COMMUNICATION PROCESSES IN DESIGN-BUILD PROJECT DELIVERY IN BUILDING CONSTRUCTION (2017) ENG. CONSTR. ARCH. MANAG, 24, PP. 1319-1336. , CROSSREF; VASHANI, H., SULLIVAN, J., EL ASMAR, M., DB 2020: ANALYZING AND FORECASTING DESIGN-BUILD MARKET TRENDS (2016) J. CONSTR. ENG. MANAG, 142. , CROSSREF; RAMSEY, D., EL ASMAR, M., GIBSON, G.E., QUANTITATIVE PERFORMANCE ASSESSMENT OF SINGLE-STEP VERSUS TWO-STEP DESIGN-BUILD PROCUREMENT (2016) J. CONSTR. ENG. MANAG, 142. , CROSSREF; ANTOINE, A.L.C., MOLENAAR, K.R., EMPIRICAL STUDY OF THE STATE OF THE PRACTICE IN ALTERNATIVE TECHNICAL CONCEPTS IN HIGHWAY CONSTRUCTION PROJECTS (2016) TRANSP. RES. REC, 2573, PP. 143-148. , CROSSREF; CHANG, A.S., SHEN, F.Y., IBBS, W., DESIGN AND CONSTRUCTION COORDINATION PROBLEMS AND PLANNING FOR DESIGN-BUILD PROJECT NEW USERS (2010) CAN. J. CIV. ENG, 37, PP. 1525-1534. , CROSSREF; EL ASMAR, M., LOTFALLAH, W., WHITED, G., HANNA, A.S., QUANTITATIVE METHODS FOR DESIGN-BUILD TEAM SELECTION (2010) J. CONSTR. ENG. MANAG, 136, PP. 904-912. , CROSSREF; GRANSBERG, D., SENADHEERA, S.P., DESIGN-BUILD CONTRACT AWARD METHODS FOR TRANSPORTATION PROJECTS (1999) J. TRANSP. ENG, 125, PP. 565-567. , CROSSREF; FLORA, G., ERNZEN, J.J., SCHEXNAYDER, C., FIELD-LEVEL MANAGEMENT’S PERSPECTIVE OF DESIGN/BUILD (1998) PR. PERIOD. STRUCT. DES. CONSTR, 3, PP. 180-185. , CROSSREF; TRAN, D.Q., HARPER, C.M., SMADI, A.M., MOHAMED, M., STAFFING NEEDS AND UTILIZATION FOR ALTERNATIVE CONTRACTING METHODS IN HIGHWAY DESIGN AND CONSTRUCTION (2020) ENG. CONSTR. ARCH. MANAG, 27, PP. 2163-2178. , CROSSREF; TRAN, D.Q., MOLENAAR, K.R., ALARCÖN, L.F., A HYBRID CROSS-IMPACT APPROACH TO PREDICTING COST VARIANCE OF PROJECT DELIVERY DECISIONS FOR HIGHWAYS (2016) J. INFRASTRUCT. SYST, 22. , CROSSREF; LAM, E.W.M., CHAN, A.P.C., CHAN, D.W.M., DEVELOPMENT OF THE DESIGN-BUILD PROCUREMENT SYSTEM IN HONG KONG (2004) ARCH. SCI. REV, 47, PP. 387-397. , CROSSREF; ARDITI, D., LEE, D.E., ASSESSING THE CORPORATE SERVICE QUALITY PERFORMANCE OF DESIGN-BUILD CONTRACTORS USING QUALITY FUNCTION DEPLOYMENT (2003) CONSTR. MANAG. ECON, 21, PP. 175-185. , CROSSREF; LING, F.Y.Y., CHAN, S.L., CHONG, E., EE, L.P., PREDICTING PERFORMANCE OF DESIGN-BUILD AND DESIGN-BID-BUILD PROJECTS (2004) J. CONSTR. ENG. MANAG, 130, PP. 75-83. , CROSSREF; LEE, D.E., ARDITI, D., TOTAL QUALITY PERFORMANCE OF DESIGN/BUILD FIRMS USING QUALITY FUNCTION DEPLOYMENT (2006) J. CONSTR. ENG. MANAG, 132, PP. 49-57. , CROSSREF; LIANG, L.Y., GROUPING DECOMPOSITION UNDER CONSTRAINTS FOR DESIGN/BUILD LIFE CYCLE IN PROJECT DELIVERY SYSTEM (2009) INT. J. TECHNOL. MANAG, 48, PP. 168-187. , CROSSREF; KAPLIN, J., CONLEY, J., CONSTRUCTION MANAGEMENT-AT-RISK AS A DELIVERY METHOD FOR WATER PROJECTS (2010) J. N. ENGL. WATER WORK. ASSOC, 124, PP. 219-226; KANTOLA, M., SAARI, A., PROJECT DELIVERY SYSTEMS FOR NZEB PROJECTS (2016) FACILITY, 34, PP. 85-100. , CROSSREF; SHANE, J.S., GRANSBERG, D., COORDINATION OF DESIGN CONTRACT WITH CONSTRUCTION MANAGER-AT-RISK PRECONSTRUCTION SERVICE CONTRACT (2010) TRANSP. RES. REC, 2151, PP. 55-59. , CROSSREF; FRANCOM, T., EL ASMAR, M., ARIARATNAM, S.T., LONGITUDINAL STUDY OF CONSTRUCTION MANAGER AT RISK FOR PIPELINE REHABILITATION (2017) J. PIPELINE SYST. ENG. PR, 8. , CROSSREF; FRANCOM, T., EL ASMAR, M., ARIARATNAM, S.T., PERFORMANCE ANALYSIS OF CONSTRUCTION MANAGER AT RISK ON PIPELINE ENGINEERING AND CONSTRUCTION PROJECTS (2016) J. MANAG. ENG, 32. , CROSSREF; BILBO, D., BIGELOW, B., ESCAMILLA, E., LOCKWOOD, C., COMPARISON OF CONSTRUCTION MANAGER AT RISK AND INTEGRATED PROJECT DELIVERY PERFORMANCE ON HEALTHCARE PROJECTS: A COMPARATIVE CASE STUDY (2015) INT. J. CONSTR. EDUC. RES, 11, PP. 40-53. , CROSSREF; SHRESTHA, P., DAVIS, B., GAD, G.M., INVESTIGATION OF LEGAL ISSUES IN CONSTRUCTION-MANAGER-AT-RISK PROJECTS: CASE STUDY OF AIRPORT PROJECTS (2020) J. LEG. AFF. DISPUT. RESOLUT. ENG. CONSTR, 12. , CROSSREF; MINCHIN, R.E., THAKKAR, K., ELLIS, R.D., MIAMI INTERMODAL CENTER-INTRODUCING “CM-AT-RISK” TO TRANSPORTATION CONSTRUCTION (2007) ALTERNATIVE PROJECT DELIVERY, PROCUREMENT, AND CONTRACTING METHODS FOR HIGHWAYS, PP. 46-59. , AMERICAN SOCIETY OF CIVIL ENGINEERS: RESTON, VA, USA; WEST, N., GRANSBERG, D., MCMINIMEE, J., EFFECTIVE TOOLS FOR PROJECTS DELIVERED BY CONSTRUCTION MANAGER-GENERAL CONTRACTOR METHOD (2012) TRANSP. RES. REC, 2268, PP. 33-39. , CROSSREF; KLUENKER, C.H., CONSTRUCTION MANAGER AS PROJECT INTEGRATOR (1996) J. MANAG. ENG, 12, PP. 17-20. , CROSSREF; DIAB, M., GEBKEN, R.J., MEHANY, M.S.H., STRATEGIES TO LEVERAGE CONTRACTOR EXPERIENCE (2020) J. LEG. AFF. DISPUT. RESOLUT. ENG. CONSTR, 12. , CROSSREF; GRANSBERG, D., COMPARING CONSTRUCTION MANAGER-GENERAL CONTRACTOR AND FEDERAL EARLY CONTRACTOR INVOLVEMENT PROJECT DELIVERY METHODS (2016) TRANSP. RES. REC, 2573, PP. 18-25. , CROSSREF; KHALAFALLAH, A., FAHIM, A., PROJECT DELIVERY SYSTEMS FOR HEALTHCARE PROJECTS: TO LEAN OR NOT TO LEAN (2018) LEAN CONSTR. J, 2018, PP. 47-62; KARTAM, N.A., AL-DAIHANI, T.G., AL-BAHAR, J.F., PROFESSIONAL PROJECT MANAGEMENT PRACTICES IN KUWAIT: ISSUES, DIFFICULTIES AND RECOMMENDATIONS (2000) INT. J. PROJ. MANAG, 18, PP. 281-296. , CROSSREF; ZUBER, S.Z.S., NAWI, N.M., NIFA, F.A.A., CONSTRUCTION PROCUREMENT PRACTICE: A REVIEW STUDY OF INTEGRATED PROJECT DELIVERY (IPD) IN THE MALAYSIAN CONSTRUCTION PROJECTS (2019) INT. J. SUPPL. CHAIN MANAG, 8, PP. 777-783; BOON, L.H., SAAR, C.C., LAU, S.E.N., AMINUDIN, E., ZAKARIA, R., HAMID, A.R.A., SARBINI, N.N., ZIN, R.M., BUILDING INFORMATION MODELLING INTEGRATED PROJECT DELIVERY SYSTEM IN MALAYSIA (2019) MALAYS. CONSTR. RES. J, 6, PP. 144-152; WIDJAJA, K., SUSTAINABLE DESIGN IN PROJECT DELIVERY: A DISCUSSION ON CURRENT AND FUTURE TRENDS (2016) J. GREEN BUILD, 11, PP. 39-56. , CROSSREF; MESA, H.A., MOLENAAR, K.R., ALARCÓN, L.F., COMPARATIVE ANALYSIS BETWEEN INTEGRATED PROJECT DELIVERY AND LEAN PROJECT DELIVERY (2019) INT. J. PROJ. MANAG, 37, PP. 395-409. , CROSSREF; MESA, H.A., MOLENAAR, K.R., ALARCÓN, L.F., EXPLORING PERFORMANCE OF THE INTEGRATED PROJECT DELIVERY PROCESS ON COMPLEX BUILDING PROJECTS (2016) INT. J. PROJ. MANAG, 34, PP. 1089-1101. , CROSSREF; LING, F.Y.Y., TEO, P.X., LI, S., ZHANG, Z., MA, Q., ADOPTION OF INTEGRATED PROJECT DELIVERY PRACTICES FOR SUPERIOR PROJECT PERFORMANCE (2020) J. LEG. AFF. DISPUT. RESOLUT. ENG. CONSTR, 12. , CROSSREF; ENGEBØ, A., KLAKEGG, O.J., LOHNE, J., LÆDRE, O., A COLLABORATIVE PROJECT DELIVERY METHOD FOR DESIGN OF A HIGH-PERFORMANCE BUILDING (2020) INT. J. MANAG. PROJ. BUS, 13, PP. 1141-1165. , CROSSREF; SINGLETON, M.S., HAMZEH, F.R., IMPLEMENTING INTEGRATED PROJECT DELIVERY ON DEPARTMENT OF THE NAVY CONSTRUCTION PROJECTS (2011) LEAN CONSTR. J, 2011, PP. 17-31; ROSAYURU, H., WAIDYASEKARA, K., WIJEWICKRAMA, M., SUSTAINABLE BIM BASED INTEGRATED PROJECT DELIVERY SYSTEM FOR CONSTRUCTION INDUSTRY IN SRI LANKA (2019) INT. J. CONSTR. MANAG, PP. 1-15. , CROSSREF; EL ASMAR, M., HANNA, A.S., LOH, W.Y., EVALUATING INTEGRATED PROJECT DELIVERY USING THE PROJECT QUARTERBACK RATING (2016) J. CONSTR. ENG. MANAG, 142. , CROSSREF; PIROOZFAR, P., FARR, E.R.P., ZADEH, A.H.M., TIMOTEO, I., KILGALLON, S., JIN, R., FACILITATING BUILDING INFORMATION MODELLING (BIM) USING INTEGRATED PROJECT DELIVERY (IPD): A UK PERSPECTIVE (2019) J. BUILD. ENG, 26, P. 100907. , CROSSREF; CHO, S., BALLARD, G., LAST PLANNER AND INTEGRATED PROJECT DELIVERY (2011) LEAN CONSTR. J, 2011, PP. 67-73; TENG, Y., LI, X., WU, P., WANG, X., USING COOPERATIVE GAME THEORY TO DETERMINE PROFIT DISTRIBUTION IN IPD PROJECTS (2019) INT. J. CONSTR. MANAG, 19, PP. 32-45. , CROSSREF; LAURENT, J., LEICHT, R.M., PRACTICES FOR DESIGNING CROSS-FUNCTIONAL TEAMS FOR INTEGRATED PROJECT DELIVERY (2019) J. CONSTR. ENG. MANAG, 145. , CROSSREF; OSMAN, W.N., NAWI, M.N.M., ZULHUMADI, F., SHAFIE, M.W.M., IBRAHIM, F.A., INDIVIDUAL READINESS OF CONSTRUCTION STAKEHOLDERS TO IMPLEMENT INTEGRATED PROJECT DELIVERY (IPD) (2017) J. ENG. SCI. TECHNOL, 12, PP. 229-238; JOHNSON, T.R., FENG, P., SITZABEE, W., JERNIGAN, M., FEDERAL ACQUISITION REGULATION APPLIED TO ALLIANCING CONTRACT PRACTICES (2013) J. CONSTR. ENG. MANAG, 139, PP. 480-487. , CROSSREF; WALKER, D., HAMPSON, K., PROCUREMENT CHOICES (2008) PROCUREMENT STRATEGIES: A RELATIONSHIP-BASED APPROACH, PP. 11-29. , BLACKWELL SCIENCE LTD.: HPBOKEN, NJ, USA; FERNANDES, D.A., COSTA, A.A., LAHDENPERÄ, P., KEY FEATURES OF A PROJECT ALLIANCE AND THEIR IMPACT ON THE SUCCESS OF AN APARTMENT RENOVATION: A CASE STUDY (2018) INT. J. CONSTR. MANAG, 18, PP. 482-496. , CROSSREF; HAUCK, A.J., WALKER, D.H.T., HAMPSON, K.D., PETERS, R.J., PROJECT ALLIANCING AT NATIONAL MUSEUM OF AUSTRALIA—COLLABORATIVE PROCESS (2004) J. CONSTR. ENG. MANAG, 130, PP. 143-152. , CROSSREF; HEIDEMANN, A., GEHBAUER, F., THE WAY TOWARDS COOPERATIVE PROJECT DELIVERY (2011) J. FINANC. MANAG. PROP. CONSTR, 16, PP. 19-30. , CROSSREF; RAHMANI, F., CHALLENGES AND OPPORTUNITIES IN ADOPTING EARLY CONTRACTOR INVOLVEMENT (ECI): CLIENT’S PERCEPTION (2020) ARCH. ENG. DES. MANAG, PP. 1-20. , CROSSREF; SAGVEKAR, S., WAYAL, A.S., EARLY CONTRACTOR INVOLVEMENT (ECI): INDIAN SCENARIO OF CONSTRUCTION PROJECT DELIVERY (2019) INT. J. SCI. TECHNOL. RES, 8, PP. 807-811; SCHEEPBOUWER, E., HUMPHRIES, A.B., TRANSITION IN ADOPTING PROJECT DELIVERY METHOD WITH EARLY CONTRACTOR INVOLVEMENT (2011) TRANSP. RES. REC, 2228, PP. 44-50. , CROSSREF; BOLTON, B., HELLER, J., EFFECTIVE AIRPORT PROJECT DELIVERY, LEADERSHIP AND CULTURE (2019) J. AIRPT. MANAG, 13, PP. 6-16; VILASINI, N., NEITZERT, T.R., ROTIMI, J.O., CORRELATION BETWEEN CONSTRUCTION PROCUREMENT METHODS AND LEAN PRINCIPLES (2011) INT. J. CONSTR. MANAG, 11, PP. 65-78. , CROSSREF; BALZANI, M., RACO, F., ZAFFAGNINI, T., LEARNING FOR PLACEMENT FOSTERING INNOVATION IN THE CONSTRUCTION SECTOR THROUGH PUBLIC-PRIVATE PARTNERSHIP IN THE EMILIA-ROMAGNA REGION (2017) TURK. ONLINE J. EDUC. TECHNOL, 2017, PP. 404-410; PTSCHELINZEW, L.,</t>
  </si>
  <si>
    <t>EL-SAYEGH, S.; CIVIL ENGINEERING DEPARTMENT, UNITED ARAB EMIRATES; EMAIL: SELSAYEGH@AUS.EDU</t>
  </si>
  <si>
    <t>MDPI AG</t>
  </si>
  <si>
    <t>2-S2.0-85098595034</t>
  </si>
  <si>
    <t>AMERICAN UNIVERSITY OF SHARJAH;AMERICAN UNIVERSITY OF SHARJAH</t>
  </si>
  <si>
    <t>AHMED S, 2021, BUILDINGS</t>
  </si>
  <si>
    <t>AHMED S;AROCHO I</t>
  </si>
  <si>
    <t>57205300056;54894439100;</t>
  </si>
  <si>
    <t>ANALYSIS OF COST COMPARISON AND EFFECTS OF CHANGE ORDERS DURING CONSTRUCTION: STUDY OF A MASS TIMBER AND A CONCRETE BUILDING PROJECT</t>
  </si>
  <si>
    <t>JOURNAL OF BUILDING ENGINEERING</t>
  </si>
  <si>
    <t>33</t>
  </si>
  <si>
    <t>101856</t>
  </si>
  <si>
    <t>10.1016/j.jobe.2020.101856</t>
  </si>
  <si>
    <t>https://www.scopus.com/inward/record.uri?eid=2-s2.0-85092125690&amp;doi=10.1016%2fj.jobe.2020.101856&amp;partnerID=40&amp;md5=819e6296531f84d3a9c18c2742f337dc</t>
  </si>
  <si>
    <t>SCHOOL OF CIVIL AND CONSTRUCTION ENGINEERING, OREGON STATE UNIVERSITY, 101 KEARNEY HALL, CORVALLIS, OR  97331, UNITED STATES</t>
  </si>
  <si>
    <t>SCHOOL OF CIVIL AND CONSTRUCTION ENGINEERING, OREGON STATE UNIVERSITY, 101 KEARNEY HALL, CORVALLIS, OR  97331, UNITED STATES;SCHOOL OF CIVIL AND CONSTRUCTION ENGINEERING, OREGON STATE UNIVERSITY, 101 KEARNEY HALL, CORVALLIS, OR  97331, UNITED STATES</t>
  </si>
  <si>
    <t>IN RECENT YEARS, TIMBER HAS BEEN CONSIDERED AS AN ALTERNATIVE SOURCE OF BUILDING MATERIAL BECAUSE OF ITS SUSTAINABILITY AND DESIGN EFFICIENCY. HOWEVER, THE COST COMPETITIVENESS OF TIMBER BUILDINGS IS STILL UNDER STUDY DUE TO THE LACK OF AVAILABLE COST INFORMATION. THIS PAPER PRESENTS A COMPREHENSIVE COST COMPARATIVE ANALYSIS OF A MASS TIMBER BUILDING MAINLY DEVELOPED WITH CROSS-LAMINATED TIMBER (CLT). THE ACTUAL CONSTRUCTION COST OF THE PROJECT IS COMPARED WITH THE MODELED COST OF THE SAME BUILDING DESIGNED AS A CONCRETE OPTION. THE RESULT SHOWS THAT THE CONSTRUCTION COST OF TIMBER BUILDING IS 6.43% HIGHER THAN THE MODELED CONCRETE BUILDING. THE STUDY FURTHER INVESTIGATED THE CHANGE ORDERS ASSOCIATED WITH THE PROJECT AND FOUND THAT THE TOTAL COST OF CHANGE ORDERS CONTRIBUTED 5.62% TO THE FINAL CONSTRUCTION COST OF MASS TIMBER BUILDING. THE STUDY IS HELPFUL TO PROVIDE INSIGHT INTO THE CONSTRUCTION COST OF TYPICAL MASS TIMBER BUILDINGS. IT ALSO CAN BE USED AS A GUIDE FOR THE PROJECT OWNERS TO MAKE DECISIONS REGARDING THEIR INITIAL INVESTMENTS ON A MASS TIMBER PROJECT. © 2020 ELSEVIER LTD</t>
  </si>
  <si>
    <t>CHANGE ORDERS; CONCRETE BUILDING; CONSTRUCTION; COST ASSESSMENT; MASS TIMBER BUILDING</t>
  </si>
  <si>
    <t>CONCRETE BUILDINGS; CONCRETES; CONSTRUCTION; TIMBER; WOODEN BUILDINGS; ALTERNATIVE SOURCE; COMPARATIVE ANALYSIS; COMPREHENSIVE COSTS; CONSTRUCTION COSTS; COST COMPARISONS; COST COMPETITIVENESS; DESIGN EFFICIENCY; TIMBER BUILDINGS; COST BENEFIT ANALYSIS</t>
  </si>
  <si>
    <t>ALNUAIMI, A., TAHA, R., AL MOHSIN, M., AL-HARTHI, A., CAUSES, EFFECTS, BENEFITS, AND REMEDIES OF CHANGE ORDERS ON PUBLIC CONSTRUCTION PROJECTS IN OMAN (2010) J. CONSTRUCT. ENG. MANAG.; BALOI, D., PRICE, A., MODELLING GLOBAL RISK FACTORS AFFECTING CONSTRUCTION COST PERFORMANCE (2003) INT. J. PROJ. MANAG., 21, PP. 261-269; BURBACK, B., PEI, S., CROSS-LAMINATED TIMBER FOR SINGLE-FAMILY RESIDENTIAL CONSTRUCTION: COMPARATIVE COST STUDY (2017) J. ARCHITECT. ENG.; CAZEMIER, D., COMPARING CROSS-LAMINATED TIMBER WITH CONCRETE AND STEEL: A FINANCIAL ANALYSIS OF TWO BUILDINGS IN AUSTRALIA (2017) MODULAR AND OFFSITE CONSTRUCTION SUMMIT AND THE 2ND INTERNATIONAL SYMPOSIUM ON INDUSTRIALIZED CONSTRUCTION TECHNOLOGY, SHANGHAI, CHINA; CHEN, J.H., KNN BASED KNOWLEDGE-SHARING MODEL FOR SEVERE CHANGE ORDER DISPUTES IN CONSTRUCTION (2008) AUTOM. CONSTRUCT., 17 (6), PP. 773-779; CHEN, M.T., CHANGE CONTROL AND TRACKING.” AACE INTERNATIONAL TRANSACTION (1992), AACE INTERNATIONAL MORGANTOWN, WV; DICKSON, D., GERRYSHOM, M., WANYONA, G., VARIATIONS IN CIVIL ENGINEERING CONSTRUCTION PROJECTS IN KENYA: CAUSES AND EFFECTS (2015) INT. J. REAL. THER., 4 (2), PP. 1124-1129; DOLOI, H., COST OVERRUNS AND FAILURE IN PROJECT MANAGEMENT: UNDERSTANDING THE ROLES OF KEY STAKEHOLDERS IN CONSTRUCTION PROJECTS (2013) J. CONSTRUCT. ENG. MANAG., 139 (3), PP. 267-279; DU, J., EL-GAFY, M., ZHAO, D., OPTIMIZATION OF CHANGE ORDER MANAGEMENT PROCESS WITH OBJECT-ORIENTED DISCRETE EVENT SIMULATION: CASE STUDY (2015) J. CONSTRUCT. ENG. MANAG., 142 (4). , 05015018(1-15); DUMONT, P., GIBSON, G., FISH, J., SCOPE MANAGEMENT USING PROJECT DEFINITION RATING INDEX (1997) J. MANAG. ENG., 13 (5), PP. 54-60; ECONORTHWEST, ECONOMIC CONSIDERATIONS FOR MASS TIMBER DEVELOPMENT IN OREGON (2018); EUROPEAN COMMISSION, FINAL TOWARDS A CIRCULAR ECONOMY: A ZERO WASTE PROGRAMME FOR EUROPE COM 398 FINAL (2014), P. 398. , HTTP://EC.EUROPA.EU/TRANSPARENCY/REGDOC/REP/1/2014/EN/1-2014-398-EN-F1-1.PDF, AVAILABLE FROM ACCESSED FEBRUARY 25, 2019; EVANS, L., CROSS-LAMINATED TIMBER: TAKING WOOD BUILDINGS TO THE NEXT LEVEL (2013) ARCHITECT. REC., , HTTP://CONTINUINGEDUCATION.CONSTRUCTION.COM/ARTICLE.PHP?L=312&amp;C=1138, ACCESSED ON SEPTEMBER 2018; FPINNOVATIONS, CLT HANDBOOK (2013), FPINNOVATIONS MONTREAL, CANADA; FUGAR, F., AGYYAKWAH-BAAH, A., DELAYS IN BUILDING CONSTRUCTION PROJECTS IN GHANA (2010) AUSTRALASIAN JOURNAL OF CONSTRUCTION ECONOMICS AND BUILDING, 10 (1-2), PP. 103-116; GIBSON, G., BINGHAM, E., STONGER, C.R., FRONT END PLANNING FOR INFRASTRUCTURE PROJECTS (2010) CONSTRUCTION RESEARCH CONGRESS, , ASCE RESTON, VA; GIBSON, G., DUMONT, P., PROJECT DEFINITION RATING INDEX (PRDI) FOR INDUSTRIAL PROJECTS (1996), REP. 113-11, CONSTRUCTION INDUSTRY INSTITUTE, THE UNIV. OF TEXAS AT AUSTIN AUSTIN, TX; GREEN, C., KARSH, J., THE CASE FOR TALLWOOD BUILDING (2012), MGB ARCHITECTURE+DESIGN, EQUILIBRIUM CONSULTING VANCOUVER, BC, CANADA; GUNHAN, S., ARDITI, D., DOYLE, J., AVOIDING CHANGE ORDERS IN PUBLIC SCHOOL CONSTRUCTION (2007) J. PROF. ISSUES ENG. EDUC. PRACT., 133 (1), PP. 67-73; HALWATURA, R., RANASINGHE, N., CAUSES OF VARIATION ORDERS IN ROAD CONSTRUCTION PROJECTS IN SRI LANKA (2013) ISRN CONSTRUCTION ENGINEERING; HAMILTON, C., LEHMANN, S., SUSTAINABLE INFILL DEVELOPMENT USING LOW CARBON CLT PREFABRICATION. ADAPTATION FOR THE SOUTH AUSTRALIAN CONTEXT (2011), ZERO WASTE SA RESEARCH CENTER FOR SUSTAINABLE DESIGN AND BEHAVIOR: UNIVERSITY OF SOUTH AUSTRALIA ADELAIDE, AUSTRALIA; HANNA, A.S., RUSSELL, J.S., NORDHEIM, E.V., BRUGGINK, M.J., IMPACT OF CHANGE ORDERS ON LABOR EFFICIENCY FOR ELECTRICAL CONSTRUCTION (1999) J. CONSTRUCT. ENG. MANAG., PP. 224-232; HANNA, S., CAMLIC, R., PETERSON, P.A., NORDHEIM, E.V., QUANTITATIVE DEFINITION OF PROJECTS IMPACTED BY CHANGE ORDERS (2002) J. CONSTRUCT. ENG. MANAG., 128 (1), PP. 57-64; HANNA, S., RUSSELL, E., NORDHEIM, V., BRUGGINK, M., IMPACT OF CHANGE ORDERS ON LABOR EFFICIENCY FOR ELECTRICAL CONSTRUCTION (1999) J. CONSTRUCT. ENG. MANAG., 125 (4), PP. 224-232. , (1999)125:4(224); IBBS, C.W., THE CUMULATIVE IMPACT OF CHANGE ON CONSTRUCTION LABOR PRODUCTIVITY.” OCTOBER 13, 2017 (2008), HTTP://WWW.CE.BERKELEY.EDU/~IBBS/BRICS/MATERIALS/IBBS%20%26%20LEONARD%20CURVES_2008.PDF; IBBS, C.W., CONSTRUCTION CHANGE: LIKELIHOOD, SEVERITY, AND IMPACT ON PRODUCTIVITY (2012) J. LEG. AFF. DISPUTE RESOLUT. ENG. CONSTR., 4 (3), PP. 67-73; IRONS, K., GIBSON, G., CASE STUDY ANALYSIS IN SUPPORT OF FRONT END PLANNING IMPLEMENTATION (2006), REP. RR213-12, CONSTRUCTION INDUSTRY INSTITUTE, THE UNIV. OF TEXAS AT AUSTIN AUSTIN. TX; IYER, K.C., JHA, K.N., FACTORS AFFECTING COST PERFORMANCE: EVIDENCE FROM INDIAN CONSTRUCTION PROJECTS (2005) INT. J. PROJ. MANAG., 23 (4), PP. 283-295; JAWAD, S., ABDULKADER, R., ABANG, A., VARIATION ORDERS IN CONSTRUCTION PROJECTS (2009) J. ENG. APPL. SCI., 4 (3), PP. 170-176; JOHN, S., BUCHANAN, A., COST AND CONSTRUCTION TIME FOR A 3-STORY POST TENSIONED TIMBER BUILDING COMPARED WITH CONCRETE AND STEEL BUILDING (2012) PROCEEDINGS OF THE 2012 WORLD CONFERENCE ON TIMBER ENGINEERING, AUCKLAND, NEW ZEALAND; JONES, A., STEGEMANN, J., SYKES, J., WINSLOW, P., ADOPTION OF UNCONVENTIONAL APPROACHES IN CONSTRUCTION: THE CASE OF CROSS-LAMINATED TIMBER (2016) CONSTRUCT. BUILD. MATER., 125, PP. 690-702; KHABISI, J., AIGBAVBOA, C., THWALA, W., CAUSES OF COST OVERRUNS IN PUBLIC SECTOR CONSTRUCTION PROJECTS IN SOUTH AFRICA (2016) INTERNATIONAL CONFERENCE ON CONSTRUCTION AND REAL ESTATE MANAGEMENT, ALBERTA, CANADA; MALLO, M., ESPINOZA, O., OUTLOOK FOR CROSS-LAMINATED TIMBER IN THE UNITED STATES (2014) BIORESOURCES, 9 (4), PP. 7427-7443; MALLO, M., ESPINOZA, O., AWARENESS, PERCEPTIONS AND WILLINGNESS TO ADOPT CROSS-LAMINATED TIMBER BY THE ARCHITECT COMMUNITY IN THE UNITED STATES (2015) J. CLEAN. PROD., 94, PP. 198-210; MEMON, A., RAHMAN, I., ABDULLAH, M., AZIS, A., FACTORS AFFECTING COST IN MARA PROJECTS: PERSPECTIVE OF PROJECT MANAGEMENT CONSULTANTS (2010) INTERNATIONAL JOURNAL OF SUSTAINABLE CONSTRUCTION ENGINEERING AND TECHNOLOGY, 1 (2), PP. 41-54; MOHAMMAD, M., GAGNON, S., DOUGLAS, B., PODESTO, L., (2012) “INTRODUCTION TO CROSS LAMINATED TIMBER”. WOOD DESIGN FOCUS V.22, N.2; MOHAMMADI, J., LING, L., CAN WOOD BECOME AN ALTERNATIVE MATERIAL FOR TALL BUILDING CONSTRUCTION (2017) PRACT. PERIOD. STRUCT. DES. CONSTRUCT.; MUKUKA, M., AIGBAVBOA, C., THWALA, W., CONSTRUCTION EXPERTS' PERCEPTION ON THE CAUSES AND EFFECTS OF COST OVERRUNS IN JOHANNESBURG, GAUTENG PROVINCE, SOUTH AFRICA (2014), HTTP://WWW.PPML.URL.TW/EPPM/CONFERENCES/2014/DOWNLOAD/CONSTRUCTION%20EXPERTS%E2%80%99%20PERCEPTION%20ON%20THE%20CAUSES%20AND%20EFFECTS%20OF%20COST%20OVERRUNS%20IN%20JOHANNESBURG,%20GAUTENG%20PROVINCE,%20SOUTH%20AFRICA.PDF; RAY, M., GIBSON, G., LYONS, W., DATA ANALYSIS IN SUPPORT OF FRONT END PLANNING IMPLEMENTATION (2006), REP. RR213-11, CONSTRUCTION INDUSTRY INSTITUTE, THE UNIV. OF TEXAS AT AUSTIN AUSTIN, TX; SERAG, E., OLOUFA, A., MALONE, L., RADWAN, E., MODEL FOR QUANTIFYING THE IMPACT OF COS ON PROJECT COST FOR U.S. ROADWORK CONSTRUCTION (2010) J. CONSTRUCT. ENG. MANAG., 136 (9), PP. 1015-1027; SHRESTHA, P., MAHARJAN, R., EFFECTS OF CHANGE ORDERS ON COST GROWTH. SCHEDULE GROWTH, AND CONSTRUCTION INTENSITY OF LARGE HIGHWAY PROJECTS (2018) J. LEG. AFF. DISPUTE RESOLUT. ENG. CONSTR.; SMITH, R., GRIFFIN, G., RICE, T., SOLID TIMBER CONSTRUCTION: PROCESS, PRACTICE, PERFORMANCE (2015), THE UNIVERSITY OF UTAH SALT LAKE CITY, UT; SOFTWOOD LUMBER BOARD AND FORESTRY INNOVATION INVESTMENT, 100 PROJECTS UK CLT (2018); TAYLOR, T., UDDIN, M., GOODRUM, P., MCCOY, A., SHAN, Y., CHANGE ORDERS AND LESSONS LEARNED: KNOWLEDGE FROM STATISTICAL ANALYSES OF ENGINEERING CHANGE ORDERS ON KENTUCKY HIGHWAY PROJECTS (2012) J. CONSTRUCT. ENG. MANAG., 138 (2), PP. 1360-1369; THOMAS, R., NAPOLITAN, C., QUANTITATIVE EFFECTS OF CONSTRUCTION CHANGES ON LABOR PRODUCTIVITY (1995) J. CONSTRUCT. ENG. MANAG., 121 (3), PP. 290-296. , (1995)121:3(290); TRADA, CASE STUDY: STADHAUS, 24 MURRAY GROVE, LONDON (2009), TRADA TECHNOLOGY LIMITED BUCKINGHAMSHIRE, U.K; TROST, S.M., OBERLENDER, G.D., PREDICTING ACCURACY OF EARLY COST ESTIMATES USING FACTOR ANALYSIS AND MULTIVARIATE REGRESSION (2003) J. CONSTRUCT. ENG. MANAG., 129 (2), PP. 198-204; VANDENBERG, P., “THE IMPACT OF COS ON MECHANICAL CONSTRUCTION LABOR EFFICIENCY.” MASTER THESIS (1996), DEPT. OF CIVIL AND ENVIRONMENTAL ENGINEERING, UNIV. OF WISCONSIN-MADISON; VAN DE KUILEN, J.W.G., CECCOTTI, A., XIA, Z., HE, M., VERY TALL WOODEN BUILDING WITH CROSS LAMINATED TIMBER (2011) PROCEEDING OF THE TWELFTH EAST ASIA-PACIFIC CONFERENCE ON STRUCTURAL ENGINEERING AND CONSTRUCTION, HONG KONG; VAN DE LINDT, J.W., PEI, S., PRYOR, S.E., SHIMIZU, H., ISODA, H., EXPERIMENTAL SEISMIC RESPONSE OF A FULL-SCALE SIX-STORY LIGHT-FRAME WOOD BUILDING (2010) J. STRUCT. ENG., 10, PP. 1262-1272. , 1061/(ASCE)ST.1943-541X.0000222; WILSON, M., KOSMATKA, S.H., DESIGN AND CONTROL OF CONCRETE MIXTURES: THE GUIDE TO APPLICATIONS, METHODS, AND MATERIALS (2011), FIFTH ED. PORTLAND CEMENT ASSOCIATION SKOKIE, IL; WINCH, G., MANAGING CONSTRUCTION PROJECTS: AN INFORMATION PROCESSING APPROACH (2010), BLACKWELL PUBLISHING LTD OXFORD; WOODWORKS, INTRODUCING CROSS-LAMINATED TIMBER. NEW OPPORTUNITIES FOR TIMBER CONSTRUCTION (2013), HTTP://WWW.WOODWORKS.ORG/WP-CONTENT/UPLOADS/2013-12-Q4-INTRODUCING-CLT.PDF, WOODWORKS PRESENTATION RETRIEVED 2014 FROM</t>
  </si>
  <si>
    <t>AHMED, S.; SCHOOL OF CIVIL AND CONSTRUCTION ENGINEERING, 101 KEARNEY HALL, UNITED STATES; EMAIL: AHMEDSH@OREGONSTATE.EDU</t>
  </si>
  <si>
    <t>ELSEVIER LTD</t>
  </si>
  <si>
    <t>23527102</t>
  </si>
  <si>
    <t>J. BUILD. ENG.</t>
  </si>
  <si>
    <t>2-S2.0-85092125690</t>
  </si>
  <si>
    <t>J BUILD ENG</t>
  </si>
  <si>
    <t>OREGON STATE UNIVERSITY;OREGON STATE UNIVERSITY</t>
  </si>
  <si>
    <t>NOTREPORTED;SCHOOL OF CIVIL AND CONSTRUCTION ENGINEERING;NOTREPORTED</t>
  </si>
  <si>
    <t>AHMED S, 2021, J BUILD ENG</t>
  </si>
  <si>
    <t>PIRZADEH P;LINGARD H;BLISMAS N</t>
  </si>
  <si>
    <t>56148568000;6602095341;6508231170;</t>
  </si>
  <si>
    <t>EFFECTIVE COMMUNICATION IN THE CONTEXT OF SAFE DESIGN DECISION MAKING</t>
  </si>
  <si>
    <t>SAFETY SCIENCE</t>
  </si>
  <si>
    <t>131</t>
  </si>
  <si>
    <t>104913</t>
  </si>
  <si>
    <t>10.1016/j.ssci.2020.104913</t>
  </si>
  <si>
    <t>https://www.scopus.com/inward/record.uri?eid=2-s2.0-85088088284&amp;doi=10.1016%2fj.ssci.2020.104913&amp;partnerID=40&amp;md5=0997e5cc24d9af6d55585555868bfabc</t>
  </si>
  <si>
    <t>SCHOOL OF PROPERTY, CONSTRUCTION AND PROJECT MANAGEMENT, RMIT UNIVERSITY, GPO BOX 2476, MELBOURNE, VIC  3001, AUSTRALIA</t>
  </si>
  <si>
    <t>SCHOOL OF PROPERTY, CONSTRUCTION AND PROJECT MANAGEMENT, RMIT UNIVERSITY, GPO BOX 2476, MELBOURNE, VIC  3001, AUSTRALIA;SCHOOL OF PROPERTY, CONSTRUCTION AND PROJECT MANAGEMENT, RMIT UNIVERSITY, GPO BOX 2476, MELBOURNE, VIC  3001, AUSTRALIA;SCHOOL OF PROPERTY, CONSTRUCTION AND PROJECT MANAGEMENT, RMIT UNIVERSITY, GPO BOX 2476, MELBOURNE, VIC  3001, AUSTRALIA</t>
  </si>
  <si>
    <t>THE PROACTIVE PRACTICE OF ANTICIPATING AND ‘DESIGNING OUT’ HEALTH AND SAFETY (H&amp;S) RISKS AT THE EARLY STAGE OF A CONSTRUCTION PROJECT, KNOWN AS SAFETY IN DESIGN, IS A LEGISLATIVE REQUIREMENT IN AUSTRALIA, AS IN MANY OTHER COUNTRIES. EFFECTIVE COMMUNICATION BETWEEN DESIGN PARTICIPANTS AND COLLABORATIVE DECISION-MAKING DURING THE DESIGN STAGE HAVE BEEN HIGHLIGHTED IN PREVIOUS RESEARCH AS KEY FACTORS CONTRIBUTING TO EFFECTIVE SAFETY IN DESIGN. HOWEVER, PREVIOUS RESEARCH HAS NOT EXPLICITLY IDENTIFIED WHAT CONSTITUTES EFFECTIVE COMMUNICATION. TO EXPLORE HOW THE INTERACTIONS BETWEEN DESIGN AND CONSTRUCTION DECISION-MAKERS IMPACT ON THE QUALITY OF DESIGN DECISIONS AND THEIR H&amp;S OUTCOMES IN CONSTRUCTION PROJECTS, SIX CASES WERE STUDIED IN DETAIL. IN EACH CASE STUDY, A MULTILEVEL FRAMEWORK WAS IMPLEMENTED REPRESENTING THE DESIGN PROCESS AS A SOCIO-TECHNICAL NETWORK. THUS, COMMUNICATION ACTIVITIES WERE CONSIDERED WITHIN THE CONTEXT OF DESIGN DECISION-MAKING, AND THE FEATURES OF EFFECTIVE COMMUNICATION WERE INVESTIGATED. THE RESULTS INDICATE THAT EFFECTIVE INTERACTION NETWORKS NEED TO PROVIDE DECISION MAKERS WITH ACCESS TO SUITABLE KNOWLEDGE SOURCES AND ENABLE THE MOBILITY AND COMBINATION OF EXISTING KNOWLEDGE AND NEW OR EMERGING PROJECT INFORMATION TO CREATE DESIGN SOLUTIONS WITH POSITIVE H&amp;S OUTCOMES. THE STUDY ALSO REVEALED CERTAIN NETWORK FEATURES WHICH CONTRIBUTE TO ALIGNMENT BETWEEN THE INFORMATION INTERDEPENDENCIES OF DESIGN DECISIONS AND THE COMMUNICATION PATTERNS THAT UNDERPIN THEM, LEADING TO BETTER SAFETY IN DESIGN OUTCOMES. THE FINDINGS PROVIDE A REALISTIC UNDERSTANDING OF EFFECTIVE COMMUNICATION IN THE CONTEXT OF SAFETY IN DESIGN. © 2020 ELSEVIER LTD</t>
  </si>
  <si>
    <t>COMMUNICATION; CONSTRUCTION HEALTH AND SAFETY; DESIGN DECISION-MAKING; SAFETY IN DESIGN; SOCIO-TECHNICAL NETWORK</t>
  </si>
  <si>
    <t>DECISION MAKING; HEALTH RISKS; COLLABORATIVE DECISION MAKING; COMMUNICATION ACTIVITIES; DESIGN AND CONSTRUCTION; DESIGN DECISION-MAKING; EFFECTIVE COMMUNICATION; EFFECTIVE INTERACTIONS; LEGISLATIVE REQUIREMENTS; SOCIO-TECHNICAL NETWORKS; DESIGN; ARTICLE; CLINICAL ARTICLE; DECISION MAKING; HUMAN; OUTCOME ASSESSMENT</t>
  </si>
  <si>
    <t>CENTERS FOR DISEASE CONTROL AND PREVENTION, CDC; NATIONAL INSTITUTE FOR OCCUPATIONAL SAFETY AND HEALTH, NIOSH; RMIT UNIVERSITY, RMIT</t>
  </si>
  <si>
    <t>THIS RESEARCH WAS SUPPORTED BY AN AUSTRALIAN GOVERNMENT RESEARCH TRAINING PROGRAM (RTP) SCHOLARSHIP.</t>
  </si>
  <si>
    <t>THIS RESEARCH WAS SUPPORTED BY AN AUSTRALIAN GOVERNMENT RESEARCH TRAINING PROGRAM (RTP) SCHOLARSHIP. THE DATA COLLECTION STAGE OF THIS WORK WAS SUPPORTED BY COOPERATIVE AGREEMENT NUMBER U60 OH009761, UNDER WHICH RMIT IS A SUBCONTRACTOR TO VIRGINIA TECH, FROM THE US CENTERS FOR DISEASE CONTROL AND PREVENTION (CDC), NATIONAL INSTITUTE FOR OCCUPATIONAL SAFETY AND HEALTH (NIOSH). ITS CONTENTS ARE SOLELY THE RESPONSIBILITY OF THE AUTHORS AND DO NOT NECESSARILY REPRESENT THE OFFICIAL VIEWS OF THE CDC NIOSH.</t>
  </si>
  <si>
    <t>ANKRAH, N., PROVERBS, D., DEBRAH, Y., FACTORS INFLUENCING THE CULTURE OF A CONSTRUCTION PROJECT ORGANISATION (2009) ENG. CONSTR. ARCHIT. MANAGE., 16 (1), PP. 26-47; ATKINSON, A.R., WESTALL, R., THE RELATIONSHIP BETWEEN INTEGRATED DESIGN AND CONSTRUCTION AND SAFETY ON CONSTRUCTION PROJECTS (2010) CONSTR. MANAGE. ECON., 28 (9), PP. 1007-1017; AUSTIN, S., BALDWIN, A., LI, B., WASKETT, P., ANALYTIC DESIGN PLANNING TECHNIQUE (ADEPT): A DEPENDENCY STRUCTURE MATRIX TOOL TO SCHEDULE THE BUILDING DESIGN PROCESS (2000) CONSTR. MANAGE. ECON., 18 (2), PP. 173-182; AUSTIN, S., NEWTON, A., STEELE, J., WASKETT, P., MODELLING AND MANAGING PROJECT COMPLEXITY (2002) INT. J. PROJECT MANAGE., 20 (3), PP. 191-198; BAIDEN, B.K., PRICE, A.D.F., THE EFFECT OF INTEGRATION ON PROJECT DELIVERY TEAM EFFECTIVENESS (2011) INT. J. PROJECT MANAGE., 29 (2), PP. 129-136; BROOKES, N.J., MORTON, S.C., DAINTY, A.R.J., BURNS, N.D., SOCIAL PROCESSES, PATTERNS AND PRACTICES AND PROJECT KNOWLEDGE MANAGEMENT: A THEORETICAL FRAMEWORK AND AN EMPIRICAL INVESTIGATION (2006) INT. J. PROJECT MANAGE., 24 (6), PP. 474-482; (2012) OCCUPATIONAL INJURY AND ILLNESS CLASSIFICATION MANUAL, , U.S. DEPARTMENT OF LABOR WASHINGTON, DC; BURT, R.S., STRUCTURAL HOLES: THE SOCIAL STRUCTURE OF COMPETITION (1992), HARVARD UNIVERSITY PRESS CAMBRIDGE, MA; ÇıDıK, M.S., BOYD, D., “SHARED SENSE OF PURPOSEFULNESS”: A NEW CONCEPT TO UNDERSTAND THE PRACTICE OF COORDINATING DESIGN IN CONSTRUCTION (2019) CONSTR. MANAGE. ECON.; COOKE-DAVIS, T., CICMIL, S., CRAWFORD, L., RICHARDSON, K., WE'RE NOT IN KANSAS ANYMORE, TOTO: MAPPING THE STRANGE LANDSCAPE OF COMPLEXITY THEORY AND ITS RELATIONSHIP TO PROJECT MANAGEMENT (2007) PROJ. MANAGE. J., 38 (2), PP. 50-61; CRESWELL, J.W., A CONCISE INTRODUCTION TO MIXED METHODS RESEARCH (2015), SAGE PUBLICATIONS THOUSAND OAKS, CA; DEN OTTER, A., EMMITT, S., DESIGN TEAM COMMUNICATION AND DESIGN TASK COMPLEXITY: THE PREFERENCE FOR DIALOGUES (2008) ARCHIT. ENG. DES. MANAGE., 4 (2), PP. 121-129; DONAGHY, R., (2009), ONE DEATH IS TOO MANY: INQUIRY INTO THE UNDERLYING CAUSES OF CONSTRUCTION FATAL ACCIDENTS. (REPORT TO THE SECRETARY OF STATE FOR WORK AND PENSIONS, CROWN COPYRIGHT). OFFICE OF PUBLIC INFORMATION, RICHMOND, UK; DOSSICK, C.S., NEFF, G., MESSY TALK AND CLEAN TECHNOLOGY: COMMUNICATION, PROBLEM-SOLVING AND COLLABORATION USING BUILDING INFORMATION MODELLING (2011) ENG. PROJ. ORGANIZ. J., 1 (2), PP. 83-93; EVANS, C.R., DION, K.L., GROUP COHESION AND PERFORMANCE A META-ANALYSIS (2012) SMALL GROUP RES., 43 (6), PP. 690-701; EWENSTEIN, B., WHYTE, J.K., VISUAL REPRESENTATIONS AS ‘ARTEFACTS OF KNOWING’ (2007) BUILD. RES. INFORM., 35 (1), PP. 81-89; FLEMING, L., RECOMBINANT UNCERTAINTY IN TECHNOLOGICAL SEARCH (2001) MANAGE. SCI., 47 (1), PP. 117-132; FRANZ, B.W., LEICHT, R.M., RILEY, D.R., PROJECT IMPACTS OF SPECIALTY MECHANICAL CONTRACTOR DESIGN INVOLVEMENT IN THE HEALTH CARE INDUSTRY: COMPARATIVE CASE STUDY (2013) J. CONSTR. ENG. MANAGE., 139 (9), PP. 1091-1097; GAMBATESE, J.A., BEHM, M., HINZE, J.W., VIABILITY OF DESIGNING FOR CONSTRUCTION WORKER SAFETY (2005) J. CONSTR. ENG. MANAGE., 131 (9), PP. 1029-1036; GAMBATESE, J.A., GIBB, A.G., BRACE, C., TYMVIOS, N., MOTIVATION FOR PREVENTION THROUGH DESIGN: EXPERIENTIAL PERSPECTIVES AND PRACTICE (2017) PRACTICE PERIOD STRUCT. DES. CONSTR., 22 (4), P. 04017017; GAMBATESE, J.A., HINZE, J.W., BEHM, M., INVESTIGATION OF THE VIABILITY OF DESIGNING FOR SAFETY (2005), THE CENTER TO PROTECT WORKERS’ RIGHTS, SILVER SPRING MD, USA; GEORGE, R., BELL, L.C., EDWARD BACK, W., CRITICAL ACTIVITIES IN THE FRONT-END PLANNING PROCESS (2008) J. MANAGE. ENG., 24 (2), PP. 66-74; GOH, Y.M., CHUA, S., KNOWLEDGE, ATTITUDE AND PRACTICES FOR DESIGN FOR SAFETY: A STUDY ON CIVIL &amp; STRUCTURAL ENGINEERS (2016) ACCID. ANAL. PREV., 93, PP. 260-266; GRANOVETTER, M.S., THE STRENGTH OF WEAK TIES (1973) AM. J. SOCIOL., 1 (1), PP. 1360-1380; GRAY, C., FLANAGAN, R., THE CHANGING ROLE OF SPECIALIST AND TRADE CONTRACTORS (1989), THE CHARTERED INSTITUTE OF BUILDING ASCOT, UK; GRAY, C., HUGHES, W., BUILDING DESIGN MANAGEMENT (2001), BUTTERWORTH-HEINEMANN OXFORD, UK; HANSEN, M.T., THE SEARCH-TRANSFER PROBLEM: THE ROLE OF WEAK TIES IN SHARING KNOWLEDGE ACROSS ORGANIZATION SUBUNITS (1999) ADM. SCI. Q., 44 (1), PP. 82-111; HARE, B., CAMERON, I., DUFF, A., EXPLORING THE INTEGRATION OF HEALTH AND SAFETY WITH PRECONSTRUCTION PLANNING (2006) ENG. CONSTR. ARCHIT. MANAGE., 13 (5), PP. 438-450; HAVILAND, D., SOME SHIFTS IN BUILDING DESIGN AND THEIR IMPLICATIONS FOR DESIGN PRACTICES AND MANAGEMENT (1996) J. ARCHIT. PLAN. RES., 13 (1), PP. 50-62; KRACKHARDT, D., THE STRENGTH OF STRONG TIES: THE IMPORTANCE OF PHILOS IN ORGANIZATIONS (1992) NETWORKS AND ORGANIZATIONS: STRUCTURE, FORM, AND ACTION, PP. 216-239. , N. NOHRIA R.G. ECCLES HARVARD BUSINESS SCHOOL PRESS BOSTON; LINGARD, H.C., COOKE, T., BLISMAS, N., DESIGNING FOR CONSTRUCTION WORKERS’ OCCUPATIONAL HEALTH AND SAFETY: A CASE STUDY OF SOCIO-MATERIAL COMPLEXITY (2012) CONSTR. MANAGE. ECON., 30 (5), PP. 367-382; LINGARD, H., PIRZADEH, P., BLISMAS, N., WAKEFIELD, R., KLEINER, B., EXPLORING THE LINK BETWEEN EARLY CONSTRUCTOR INVOLVEMENT IN PROJECT DECISION-MAKING AND THE EFFICACY OF HEALTH AND SAFETY RISK CONTROL (2014) CONSTR. MANAGE. ECON., 32 (9), PP. 918-931; LINGARD, H., PIRZADEH, P., HARLEY, J., BLISMAS, N., WAKEFIELD, R., (2014), SAFETY IN DESIGN. MELBOURNE, AUSTRALIA: RMIT CENTRE FOR CONSTRUCTION WORK HEALTH AND SAFETY (WHS) RESEARCH; LINGARD, H., SAUNDERS, L., PIRZADEH, P., BLISMAS, N., KLEINER, B., WAKEFIELD, R., THE RELATIONSHIP BETWEEN PRE-CONSTRUCTION DECISION-MAKING AND THE EFFECTIVENESS OF RISK CONTROL: TESTING THE TIME-SAFETY INFLUENCE CURVE (2015) ENG. CONSTR. ARCHIT. MANAGE., 22 (1), PP. 108-124; LUBELL, M.N., ROBINS, G., WANG, P., (2011), HTTP://OPENSIUC.LIB.SIU.EDU/PNCONFS_2011/22, POLICY COORDINATION IN AN ECOLOGY OF WATER MANAGEMENT GAMES. IN: 4TH ANNUAL POLITICAL NETWORKS CONFERENCE AND WORKSHOPS, (PAPER 22). ANN ARBOR, MICHIGAN. ACCESSED JUNE 2019; OH, E., NADERPAJOUH, N., HASTAK, M., GOKHALE, S., INTEGRATION OF THE CONSTRUCTION KNOWLEDGE AND EXPERTISE IN FRONT-END PLANNING (2016) J. CONSTR. ENG. MANAGE.; PERRY-SMITH, J.E., SHALLEY, C.E., THE SOCIAL SIDE OF CREATIVITY: A STATIC AND DYNAMICAL SOCIAL NETWORK PERSPECTIVE (2003) ACAD. MANAG. REV., 28, PP. 89-108; PRYKE, S.D., BADI, S.M., SOUNDARARAJ, B., WATSON, E., ADDYMAN, S., SELF-ORGANISING NETWORKS IN COMPLEX PROJECTS (2015) PROCEEDINGS OF RICS COBRA AUBEA 2015: THE CONSTRUCTION, BUILDING AND REAL ESTATE RESEARCH CONFERENCE OF THE ROYAL INSTITUTION OF CHARTERED SURVEYORS/THE AUSTRALASIAN UNIVERSITIES’ BUILDING EDUCATORS ASSOCIATION CONFERENCE, , ROYAL INSTITUTION OF CHARTERED SURVEYORS (RICS); LUSHER, D., KOSKINEN, J., ROBINS, G., INTRODUCTION (2013) EXPONENTIAL RANDOM GRAPH MODELS FOR SOCIAL NETWORKS: THEORY, METHODS, AND APPLICATIONS, PP. 1-6. , D. LUSHER J. KOSKINEN G. ROBINS CAMBRIDGE UNIVERSITY PRESS CAMBRIDGE, NEW YORK; MANUELE, F.A., ACHIEVING RISK REDUCTION, EFFECTIVELY (2006) PROCESS SAF. ENVIRON. PROT., 84 (B3), PP. 184-190; NONAKA, I., TAKEUCHI, H., (1995) THE KNOWLEDGE-CREATING COMPANY: HOW JAPANESE COMPANIES CREATE THE DYNAMICS OF INNOVATION, , OXFORD UNIVERSITY PRESS NEW YORK; OBSTFELD, D., SOCIAL NETWORKS, THE TERTIUS LUNGENS ORIENTATION, AND INVOLVEMENT IN INNOVATION (2005) ADM. SCI. Q., 50 (1), PP. 100-130; PEKTAŞ, Ş.T., PULTAR, M., MODELLING DETAILED INFORMATION FLOWS IN BUILDING DESIGN WITH THE PARAMETER-BASED DESIGN STRUCTURE MATRIX (2006) DES. STUD., 27 (1), PP. 99-122; PIRZADEH, P., LINGARD, H., UNDERSTANDING THE DYNAMICS OF CONSTRUCTION DECISION MAKING AND THE IMPACT ON WORK HEALTH AND SAFETY (2017) J. MANAGE. ENG., 33 (5), P. 05017003; REAGANS, R., ZUCKERMAN, E.W., NETWORKS, DIVERSITY, AND PRODUCTIVITY: THE SOCIAL CAPITAL OF CORPORATE R&amp;D TEAMS (2001) ORGAN. SCI., 12 (4), PP. 502-517; ROBINS, G., PATTISON, P., KALISH, Y., LUSHER, D., AN INTRODUCTION TO EXPONENTIAL RANDOM GRAPH (P*) MODELS FOR SOCIAL NETWORKS (2007) SOCIAL NETWORKS, 29 (2), PP. 173-191; SACKS, R., WHYTE, J., SWISSA, D., RAVIV, G., ZHOU, W., SHAPIRA, A., SAFETY BY DESIGN: DIALOGUES BETWEEN DESIGNERS AND BUILDERS USING VIRTUAL REALITY (2015) CONSTR. MANAGE. ECON., 33 (1), PP. 55-72; SCHILLING, M.A., PHELPS, C.C., INTERFIRM COLLABORATION NETWORKS: THE IMPACT OF LARGESCALE NETWORK STRUCTURE ON FIRM INNOVATION (2007) MANAGE. SCI., 53 (7), PP. 1113-1126; SCOTT, J., KEY CONCEPTS AND MEASURES (2012) WHAT IS SOCIAL NETWORK ANALYSIS? (THE ‘WHAT IS?’ RESEARCH METHODS SERIES), PP. 31-56. , BLOOMSBURY ACADEMIC LONDON; SHOHET, I., FRYDMAN, S., COMMUNICATION PATTERNS IN CONSTRUCTION AT CONSTRUCTION MANAGER LEVEL (2003) J. CONSTR. ENG. MANAGE., 129 (5), PP. 570-577; SLAUGHTER, S., BUILDERS AS SOURCES OF CONSTRUCTION INNOVATION (1993) J. CONSTR. ENG. MANAGE., 119 (3), PP. 532-549; SNIJDERS, T.A., THE MULTIPLE FLAVOURS OF MULTILEVEL ISSUES FOR NETWORKS (2016) MULTILEVEL NETWORK ANALYSIS FOR THE SOCIAL SCIENCES: THEORY, METHODS AND APPLICATIONS, PP. 15-46. , E. LAZEGA T.A. SNIJDERS SPRINGER INTERNATIONAL PUBLISHING CHAM; SUWA, M., GERO, J.S., PURCELL, T., UNEXPECTED DISCOVERIES AND S-INVENTIONS OF DESIGN REQUIREMENTS: IMPORTANT VEHICLES FOR A DESIGN PROCESS (2000) DES. STUD., 21 (6), PP. 539-567; TOOLE, T.M., CONSTRUCTION SITE SAFETY ROLES (2002) J. CONSTR. ENG. MANAGE., 128 (3), PP. 203-210; TRYGGESTAD, K., GEORG, S., HERNES, T., CONSTRUCTING BUILDINGS AND DESIGN AMBITIONS (2010) CONSTR. MANAGE. ECON., 28 (6), PP. 695-705; TYMVIOS, N., GAMBATESE, J.A., PERCEPTIONS ABOUT DESIGN FOR CONSTRUCTION WORKER SAFETY: VIEWPOINTS FROM CONTRACTORS, DESIGNERS, AND UNIVERSITY FACILITY OWNERS (2016) J. CONSTR. ENG. MANAGE., 142 (2), P. 04015078; WANG, P., ROBINS, G., PATTISON, P., KOSKINEN, J., (2014), MPNET: PROGRAM FOR THE SIMULATION AND ESTIMATION OF (P*) EXPONENTIAL RANDOM GRAPH MODELS FOR MULTILEVEL NETWORKS. USER MANUAL. MELBOURNE SCHOOL OF PSYCHOLOGICAL SCIENCES, THE UNIVERSITY OF MELBOURNE, MELBOURNE, AUSTRALIA; WISE, S., CAN A TEAM HAVE TOO MUCH COHESION? THE DARK SIDE TO NETWORK DENSITY (2014) EUR. MANAGE. J., 32 (5), PP. 703-711; WRIGHT, M., BENDIG, M., PAVITT, T., GIBB, A., (2003), THE CASE FOR CDM: BETTER SAFER DESIGN – A PILOT STUDY. (HEALTH AND SAFETY EXECUTIVE RESEARCH REPORT 148). HMSO, NORWICH, UK; YATES, J.K., BATTERSBY, L.C., MASTER BUILDER PROJECT DELIVERY SYSTEM AND DESIGNER CONSTRUCTION KNOWLEDGE (2003) J. CONSTR. ENG. MANAGE., 129 (6), PP. 635-644; YIN, R.K., CASE STUDY RESEARCH: DESIGN AND METHODS (2009), 4TH ED. SAGE PUBLICATIONS THOUSAND OAKS, CALIFORNIA; ZHOU, W., WHYTE, J., SACKS, R., CONSTRUCTION SAFETY AND DIGITAL DESIGN: A REVIEW (2012) AUTOM. CONSTR., 22, PP. 102-111</t>
  </si>
  <si>
    <t>PIRZADEH, P.; SCHOOL OF PROPERTY, RMIT UNIVERSITY CITY CAMPUS, BUILDING 8, LEVEL 8, 360 SWANSTON STREET, AUSTRALIA; EMAIL: PAYAM.PIRZADEH@RMIT.EDU.AU</t>
  </si>
  <si>
    <t>09257535</t>
  </si>
  <si>
    <t>SSCIE</t>
  </si>
  <si>
    <t>SAF. SCI.</t>
  </si>
  <si>
    <t>2-S2.0-85088088284</t>
  </si>
  <si>
    <t>SAF SCI</t>
  </si>
  <si>
    <t>RMIT UNIVERSITY;RMIT UNIVERSITY;RMIT UNIVERSITY</t>
  </si>
  <si>
    <t>NOTREPORTED;RMIT UNIVERSITY CITY CAMPUS;NOTREPORTED</t>
  </si>
  <si>
    <t>PIRZADEH P, 2020, SAF SCI</t>
  </si>
  <si>
    <t>YUSSEF A;GIBSON GE;EL ASMAR M;RAMSEY D</t>
  </si>
  <si>
    <t>57202687416;7402074463;34868168700;56287972100;</t>
  </si>
  <si>
    <t>INDUSTRY SURVEY FOR DETERMINING THE STATE OF PRACTICE OF FRONT END ENGINEERING DESIGN FOR INDUSTRIAL CONSTRUCTION</t>
  </si>
  <si>
    <t>PRACTICE PERIODICAL ON STRUCTURAL DESIGN AND CONSTRUCTION</t>
  </si>
  <si>
    <t>04020025</t>
  </si>
  <si>
    <t>10.1061/(ASCE)SC.1943-5576.0000504</t>
  </si>
  <si>
    <t>https://www.scopus.com/inward/record.uri?eid=2-s2.0-85086870320&amp;doi=10.1061%2f%28ASCE%29SC.1943-5576.0000504&amp;partnerID=40&amp;md5=18ee262e5e846b27ed54411078a92a86</t>
  </si>
  <si>
    <t>DEL E. WEBB SCHOOL OF CONSTRUCTION, ARIZONA STATE UNIV., 660 SOUTH COLLEGE AVE., TEMPE, AZ  85287, UNITED STATES; SCHOOL OF SUSTAINABLE ENGINEERING AND THE BUILT ENVIRONMENT, ARIZONA STATE UNIV., 660 SOUTH COLLEGE AVE., TEMPE, AZ  85287, UNITED STATES; NATIONAL CENTER OF EXCELLENCE ON SMART INNOVATIONS, SCHOOL OF SUSTAINABLE ENGINEERING AND THE BUILT ENVIRONMENT, ARIZONA STATE UNIV., TEMPE, AZ  85287, UNITED STATES; INSTRUCTOR, MOSS SCHOOL OF CONSTRUCTION, INFRASTRUCTURE, AND SUSTAINABILITY, FLORIDA INTERNATIONAL UNIV., 10555 W FLAGLER ST., MIAMI, FL  33174, UNITED STATES</t>
  </si>
  <si>
    <t>TEMPE, AZ  85287, UNITED STATES;TEMPE, AZ  85287, UNITED STATES;TEMPE, AZ  85287, UNITED STATES;MIAMI, FL  33174, UNITED STATES</t>
  </si>
  <si>
    <t>PLANNING WORK CONDUCTED EARLY DURING A CONSTRUCTION PROJECT, KNOWN AS FRONT END PLANNING (FEP), HAS A LARGE IMPACT ON PROJECT OUTCOMES AND SIGNIFICANT INFLUENCE ON THE CONFIGURATION OF THE FINAL PROJECT. AS A KEY COMPONENT OF FEP, FRONT END ENGINEERING DESIGN (FEED) PLAYS AN ESSENTIAL ROLE IN THE OVERALL SUCCESS OF LARGE INDUSTRIAL PROJECTS. THIS WORK WAS MOTIVATED BY THE EXISTING CONFUSION ABOUT THE QUALITY AND COMPLETENESS OF THE DESIRED ENGINEERING DELIVERABLES AT THE END OF FEED. THE OBJECTIVE OF THIS RESEARCH WAS TO DETERMINE THE PERCEPTION OF THE FEED PROCESS BY ADMINISTERING A THOROUGH SURVEY TO EXPERIENCED FEED PROFESSIONALS WORKING ON INDUSTRIAL PROJECTS. A KEY FINDING OF THE SURVEY IS THAT THE INDUSTRY LACKS A CONSISTENT, AGREED-UPON FEED DEFINITION, WHICH CAUSES INDUSTRY MISUNDERSTANDINGS. TO ADDRESS THIS GAP, A COMPREHENSIVE FEED DEFINITION WAS DEVELOPED BASED ON THE 80 SURVEY RESPONSES RECEIVED, AND BUILDS ON THE EXISTING LITERATURE. THE CONTRIBUTIONS OF THIS WORK INCLUDE: (1) DEVELOPING A TESTED FEED DEFINITION FOR THE LARGE INDUSTRIAL PROJECTS SECTOR; (2) DETERMINING THE INDUSTRY'S STATE OF PRACTICE FOR MEASURING FEED DELIVERABLES; AND (3) REAFFIRMING THAT 30% OF ENGINEERING DESIGN COMPLETE IS A THRESHOLD FOR FEED. THESE CONTRIBUTIONS TO THE FEED BODY OF KNOWLEDGE WILL ADD CONSISTENCY AND CLARITY REGARDING FEED FOR LARGE INDUSTRIAL PROJECTS, PROMOTING THE ALIGNMENT OF ACADEMICS AND PROJECT STAKEHOLDERS ON A COMMON UNDERSTANDING OF FEED AND IMPROVING COMMUNICATION ABOUT FEED EXPECTATIONS. IN ADDITION, THIS WORK IS INTENDED TO SERVE AS A FOUNDATION AND DEFINITION FOR FUTURE FEED RESEARCH. © 2020 AMERICAN SOCIETY OF CIVIL ENGINEERS.</t>
  </si>
  <si>
    <t>INDUSTRIAL RESEARCH; PROJECT MANAGEMENT; SURVEYS; BODY OF KNOWLEDGE; CONSTRUCTION PROJECTS; ENGINEERING DESIGN; FRONT-END ENGINEERING DESIGNS; FRONT-END PLANNING; INDUSTRIAL CONSTRUCTION; INDUSTRIAL PROJECTS; PROJECT STAKEHOLDERS; ENGINEERING RESEARCH</t>
  </si>
  <si>
    <t>CONSTRUCTION INDUSTRY RESEARCH INSTITUTE OF MALAYSIA, CREAM</t>
  </si>
  <si>
    <t>THIS STUDY WAS FUNDED BY THE CONSTRUCTION INDUSTRY INSTITUTE AS PART OF CII RESEARCH TEAM 331. THE AUTHORS THANK ALL INDUSTRY PROFESSIONALS WHO PARTICIPATED IN THIS WORK.</t>
  </si>
  <si>
    <t>(2016) COST ESTIMATE CLASSIFICATION SYSTEM - AS APPLIED IN ENGINEERING, PROCUREMENT, AND CONSTRUCTION FOR THE PROCESS INDUSTRIES, , AACE (ASSOCIATION FOR THE ADVANCEMENT OF COST ENGINEERING INTERNATIONAL). AACE INTERNATIONAL RECOMMENDED PRACTICE NO. 18R-97. MORGANTOWN, WV: AACE; BATES, J., BURTON, C.D.J., CREESE, R.C., HOLLMANN, J.K., HUMPHREYS, K.K., MCDONALD, D.F., MILLER, C.A., (2013) COST ESTIMATE CLASSIFICATION SYSTEM, , MORGANTOWN, WV: AACE; BINGHAM, E., GIBSON, G.E., INFRASTRUCTURE PROJECT SCOPE DEFINITION USING PROJECT DEFINITION RATING INDEX (2016) J. MANAGE. ENG., 33 (2). , HTTPS://DOI.ORG/10.1061/(ASCE)ME.1943-5479.0000483, 04016037; CHANCEY, R., SPUTO, T., MINCHIN, E., TURNER, J., JUSTIFIABLE PRECISION AND ACCURACY IN STRUCTURAL ENGINEERING CALCULATIONS: IN SEARCH OF A LITTLE LESS PRECISION AND SUPPOSED ACCURACY (2005) PRACT. PERIOD. STRUCT. DES. CONSTR., 10 (3), PP. 154-160. , HTTPS://DOI.ORG/10.1061/(ASCE)1084-0680(2005)10:3(154); (2018) FEED (FRONT END ENGINEERING DESIGN) CHIYODA CORPORATION, , HTTPS://WWW.CHIYODACORP.COM/EN/SERVICE/PLE/FEED/, CHIYODA CORPORATION. ACCESSED MAY 22, 2018; CHO, C.S., GIBSON, G.E., DEVELOPMENT OF A PROJECT DEFINITION RATING INDEX (PDRI) FOR GENERAL BUILDING PROJECTS (2000) PROC. CONSTRUCTION RESEARCH CONGRESS VI: BUILDING TOGETHER FOR A BETTER TOMORROW IN AN INCREASINGLY COMPLEX WORLD, PP. 343-352. , RESTON, VA: ASCE; CHOKOR, A., EL ASMAR, M., SAI PALADUGU, B., QUANTIFYING THE IMPACT OF COST-BASED INCENTIVES ON THE PERFORMANCE OF BUILDING PROJECTS IN THE UNITED STATES (2016) PRACT. PERIOD. STRUCT. DES. CONSTR., 22 (2). , HTTPS://DOI.ORG/10.1061/(ASCE)SC.1943-5576.0000312, 04016024; (2006) DATA ANALYSIS IN SUPPORT OF FRONT END PLANNING IMPLEMENTATION, , CII (CONSTRUCTION INDUSTRY INSTITUTE). A. RESEARCH REPORT 213-11. AUSTIN, TX: UNIV. OF TEXAS AT AUSTIN; (2006) FRONT END PLANNING: BREAK THE RULES, PAY THE PRICE, , CII (CONSTRUCTION INDUSTRY INSTITUTE). B. RESEARCH SUMMARY 213-1. AUSTIN, TX: UNIV. OF TEXAS AT AUSTIN; (2013) ASSESSMENT OF EFFECTIVE FRONT END PLANNING PROCESS, , CII (CONSTRUCTION INDUSTRY INSTITUTE). A. RESEARCH SUMMARY 268-1A. AUSTIN, TX: UNIV. OF TEXAS AT AUSTIN; (2013) INTEGRATED PROJECT RISK ASSESSMENT, , CII (CONSTRUCTION INDUSTRY INSTITUTE). B. AUSTIN, TX: UNIV. OF TEXAS AT AUSTIN; (2014) FRONT END PLANNING TOOLKIT 2014.1, , CII (CONSTRUCTION INDUSTRY INSTITUTE). IMPLEMENTATION RESOURCE 213-2. AUSTIN, TX: UNIV. OF TEXAS AT AUSTIN; COLLINS, W., PARRISH, K., GIBSON, G.E., DEVELOPMENT OF A PROJECT SCOPE DEFINITION AND ASSESSMENT TOOL FOR SMALL INDUSTRIAL CONSTRUCTION PROJECTS (2017) J. MANAGE. ENG., 33 (4). , HTTPS://DOI.ORG/10.1061/(ASCE)ME.1943-5479.0000514, 04017015; DUMONT, P.R., GIBSON, G.E., FISH, J.R., SCOPE MANAGEMENT USING PROJECT DEFINITION RATING INDEX (1997) J. MANAGE. ENG., 13 (5), PP. 54-60. , HTTPS://DOI.ORG/10.1061/(ASCE)0742-597X(1997)13:5(54); EL ASMAR, M., GIBSON, G.E., RAMSEY, D., YUSSEF, A., UD DIN, Z., THE MATURITY AND ACCURACY OF FRONT END ENGINEERING DESIGN (FEED) AND ITS IMPACT ON PROJECT PERFORMANCE (2018) RESEARCH REP. 331-11, , AUSTIN, TX: CONSTRUCTION INDUSTRY INSTITUTE; ELZOMOR, M., BURKE, R., PARRISH, K., GIBSON, G.E., FRONT-END PLANNING FOR LARGE AND SMALL INFRASTRUCTURE PROJECTS: COMPARISON OF PROJECT DEFINITION RATING INDEX TOOLS (2018) J. MANAGE. ENG., 34 (4). , HTTPS://DOI.ORG/10.1061/(ASCE)ME.1943-5479.0000611, 04018022; (2018) FEED - FRONT END ENGINEERING DESIGN, , HTTPS://WWW.EPCENGINEER.COM/DEFINITION/556/FEED-FRONT-END-ENGINEERING-DESIGN, EPC ENGINEER. ACCESSED MAY 22, 2018; (2018) FRONT-END ENGINEERING DESIGN (FEED) CAPABILITIES, , HTTP://WWW.FLUOR.COM/SERVICES/ENGINEERING/FRONT-END-ENGINEERING-DESIGN, FLUOR. ACCESSED MAY 22, 2018; GIBSON, G.E., DUMONT, P.R., PROJECT DEFINITION RATING INDEX (PDRI) FOR INDUSTRIAL PROJECTS (1995) RESEARCH REP. NO. 113-11, , AUSTIN, TX: CONSTRUCTION INDUSTRY INSTITUTE, THE UNIV. OF TEXAS AT AUSTIN; GIBSON, G.E., KACZMAROWSKI, J.H., LORE, H.E., PREPROJECT-PLANNING PROCESS FOR CAPITAL FACILITIES (1995) J. CONSTR. ENG. MANAGE., 121 (3), PP. 312-318. , HTTPS://DOI.ORG/10.1061/(ASCE)0733-9364(1995)121:3(312); GONZÁLEZ, V., ALARCÓN, L.F., MATURANA, S., MUNDACA, F., BUSTAMANTE, J., IMPROVING PLANNING RELIABILITY AND PROJECT PERFORMANCE USING THE RELIABLE COMMITMENT MODEL (2010) J. CONSTR. ENG. MANAGE., 136 (10), PP. 1129-1139. , HTTPS://DOI.ORG/10.1061/(ASCE)CO.1943-7862.0000215; GRIFFITH, A.F., GIBSON, G.E., ALIGNMENT DURING PREPROJECT PLANNING (2001) J. MANAGE. ENG., 17 (2), PP. 69-76. , HTTPS://DOI.ORG/10.1061/(ASCE)0742-597X(2001)17:2(69); HAMILTON, M.R., GIBSON, G.E., BENCHMARKING PREPROJECT PLANNING EFFORT (1996) J. MANAGE. ENG., 12 (2), PP. 25-33. , HTTPS://DOI.ORG/10.1061/(ASCE)0742-597X(1996)12:2(25); HASTAK, M., KOO, C., THEORY OF AN INTELLIGENT PLANNING UNIT FOR THE COMPLEX BUILT ENVIRONMENT (2016) J. MANAGE. ENG., 33 (3). , HTTPS://DOI.ORG/10.1061/(ASCE)ME.1943-5479.0000486, 04016046; IKPE, E., KUMAR, J., JERGEAS, G., ANALYSIS OF THE USAGE OF THE CII/COAA BENCHMARKING AND PROJECT PERFORMANCE ASSESSMENT SYSTEM (2014) PRACT. PERIOD. STRUCT. DES. CONSTR., 20 (4). , HTTPS://DOI.ORG/10.1061/(ASCE)SC.1943-5576.0000250, 04014053; JAVANMARDI, A., ABBASIAN-HOSSEINI, S.A., LIU, M., HSIANG, S.M., BENEFIT OF COOPERATION AMONG SUBCONTRACTORS IN PERFORMING HIGH-RELIABLE PLANNING (2017) J. MANAGE. ENG., 34 (2). , HTTPS://DOI.ORG/10.1061/(ASCE)ME.1943-5479.0000578, 04017062; JERGEAS, G.F., RUWANPURA, J., WHY COST AND SCHEDULE OVERRUNS ON MEGA OIL SANDS PROJECTS? (2010) PRACT. PERIOD. STRUCT. DES. CONSTR., 15 (1), PP. 40-43. , HTTPS://DOI.ORG/10.1061/(ASCE)SC.1943-5576.0000024; KIM, D.Y., MENCHES, C.L., O'CONNOR, J.T., STRINGING CONSTRUCTION PLANNING AND EXECUTION TASKS TOGETHER FOR EFFECTIVE PROJECT MANAGEMENT (2013) J. MANAGE. ENG., 31 (3). , HTTPS://DOI.ORG/10.1061/(ASCE)ME.1943-5479.0000267, 04014042; KIM, S.C., KIM, Y.W., PARK, K.S., YOO, C.Y., IMPACT OF MEASURING OPERATIONAL-LEVEL PLANNING RELIABILITY ON MANAGEMENT-LEVEL PROJECT PERFORMANCE (2014) J. MANAGE. ENG., 31 (5). , HTTPS://DOI.ORG/10.1061/(ASCE)ME.1943-5479.0000326, 05014021; MERROW, E.W., (2011) INDUSTRIAL MEGAPROJECTS: CONCEPTS, STRATEGIES, AND PRACTICES FOR SUCCESS, , NEW YORK: WILEY; OBERLENDER, G.D., TROST, S.M., PREDICTING ACCURACY OF EARLY COST ESTIMATES BASED ON ESTIMATE QUALITY (2001) J. CONSTR. ENG. MANAGE., 127 (3), PP. 173-182. , HTTPS://DOI.ORG/10.1061/(ASCE)0733-9364(2001)127:3(173); O'CONNOR, J.T., CHOI, J.O., WINKLER, M., CRITICAL SUCCESS FACTORS FOR COMMISSIONING AND START-UP OF CAPITAL PROJECTS (2016) J. CONSTR. ENG. MANAGE., 142 (11). , HTTPS://DOI.ORG/10.1061/(ASCE)CO.1943-7862.0001179, 04016060; O'CONNOR, J.T., O'BRIEN, W.J., CHOI, J.O., INDUSTRIAL MODULARIZATION: HOW TO OPTIMIZE; HOW TO MAXIMIZE (2013) RESEARCH REP. 283-11, , AUSTIN, TX: UNIV. OF AUSTIN; (2018) FRONT-END ENGINEERING AND DESIGN (FEED), , HTTP://LITERATURE.ROCKWELLAUTOMATION.COM/IDC/GROUPS/LITERATURE/DOCUMENTS/BR/SSB-BR011_-EN-P.PDF, ROCKWELL AUTOMATION. ACCESSED MAY 22, 2018; SCHASCHKE, C., (2014) A DICTIONARY OF CHEMICAL ENGINEERING, , OXFORD, UK: OXFORD UNIVERSITY PRESS; (2018) FRONT END ENGINEERING DESIGN (FEED), , HTTP://WWW.TECHNIP.COM/EN/OUR-BUSINESS/SERVICES/ENGINEERING, TECHNIP. ACCESSED MAY 22, 2018; WHITTINGTON, D.A., GIBSON, G.E., DEVELOPMENT OF THE STAR TOOL FOR THE MANAGEMENT OF SHUTDOWN/TURNAROUND/OUTAGE PROJECTS (2009) PROC. CONSTRUCTION RESEARCH CONGRESS, , SEATTLE, WA: ASCE; WU, W., ISSA, R.R.A., BIM EXECUTION PLANNING IN GREEN BUILDING PROJECTS: LEED AS A USE CASE (2014) J. MANAGE. ENG., 31 (1). , HTTPS://DOI.ORG/10.1061/(ASCE)ME.1943-5479.0000314, A4014007; YATES, J.K., DESIGN AND CONSTRUCTION FOR SUSTAINABLE INDUSTRIAL CONSTRUCTION (2014) J. CONSTR. ENG. MANAGE., 140 (4). , HTTPS://DOI.ORG/10.1061/(ASCE)CO.1943-7862.0000673, B4014005; YUSSEF, A., EL ASMAR, M., RAMSEY, D., GIBSON, G.E., FRONT END ENGINEERING DESIGN (FEED) FOR LARGE INDUSTRIAL PROJECTS: INDUSTRY PERCEPTIONS AND STATE OF PRACTICE (2017) PROC. ENGINEERING PROJECT ORGANIZATION CONF, , LAKE TAHOE, CA: ENGINEERING PROJECT ORGANIZATIONS CONFERENCE; YUSSEF, A., GIBSON, G.E., EL ASMAR, M., RAMSEY, D., QUANTIFYING FEED MATURITY AND ITS IMPACT ON PROJECT PERFORMANCE IN LARGE INDUSTRIAL PROJECTS (2019) J. MANAGE. ENG., 35 (5). , HTTPS://DOI.ORG/10.1061/(ASCE)ME.1943-5479.0000702, 04019021; YUSSEF, A., GIBSON, G.E., EL ASMAR, M.E., RAMSEY, D., FRONT END ENGINEERING DESIGN (FEED) FOR LARGE INDUSTRIAL PROJECTS: QUANTIFYING FEED MATURITY AND ITS IMPACT ON PROJECT PERFORMANCE J. MANAGE. ENG., 35 (5). , HTTPS://DOI.ORG/10.1061/9780784481295.001, 04019021; YUSSEF, A., GIBSON, G.E., EL ASMAR, M.E., RAMSEY, D., FRONT END ENGINEERING DESIGN (FEED) FOR LARGE INDUSTRIAL PROJECTS: FEED MATURITY AND ITS IMPACT ON PROJECT COST AND SCHEDULE PERFORMANCE (2018) PROC. CONSTRUCTION RESEARCH CONGRESS, , NEW ORLEANS, LA: ASCE</t>
  </si>
  <si>
    <t>SHAHROOZ, B.; NATIONAL CENTER OF EXCELLENCE ON SMART INNOVATIONS, UNITED STATES; EMAIL: BAHRAM.SHAHROOZ@UC.EDU
EL ASMAR, M.; NATIONAL CENTER OF EXCELLENCE ON SMART INNOVATIONS, UNITED STATES; EMAIL: ASMAR@ASU.EDU</t>
  </si>
  <si>
    <t>10840680</t>
  </si>
  <si>
    <t>PPSCF</t>
  </si>
  <si>
    <t>PRACT PERIOD STRUCT DES CONSTR</t>
  </si>
  <si>
    <t>2-S2.0-85086870320</t>
  </si>
  <si>
    <t>NOTREPORTED;NATIONAL CENTER OF EXCELLENCE ON SMART INNOVATIONS;NOTREPORTED;NATIONAL CENTER OF EXCELLENCE ON SMART INNOVATIONS;NOTREPORTED</t>
  </si>
  <si>
    <t>YUSSEF A, 2020, PRACT PERIOD STRUCT DES CONSTR</t>
  </si>
  <si>
    <t>ESNAASHARY ESFAHANI M;RAUSCH C;SMASCE;HAAS C;FASCE;ADEY BT;0000-0002-4932-5901</t>
  </si>
  <si>
    <t>57210975841;57191860637;7202620442;6602448661;</t>
  </si>
  <si>
    <t>PRIORITIZING PREPROJECT PLANNING ACTIVITIES USING VALUE OF INFORMATION ANALYSIS</t>
  </si>
  <si>
    <t>36</t>
  </si>
  <si>
    <t>5</t>
  </si>
  <si>
    <t>0000822</t>
  </si>
  <si>
    <t>10.1061/(ASCE)ME.1943-5479.0000822</t>
  </si>
  <si>
    <t>https://www.scopus.com/inward/record.uri?eid=2-s2.0-85087199845&amp;doi=10.1061%2f%28ASCE%29ME.1943-5479.0000822&amp;partnerID=40&amp;md5=9d542a58df5c73f12aa2816baecd4780</t>
  </si>
  <si>
    <t>DEPT. OF CIVIL AND ENVIRONMENTAL ENGINEERING, UNIV. OF WATERLOO, WATERLOO, ON  N2L 3G1, CANADA; INSTITUTE FOR CONSTRUCTION ENGINEERING AND MANAGEMENT, ETH ZURICH, STEFANO- FRANSCINI-PLATZ 5, ZURICH, 8093, SWITZERLAND</t>
  </si>
  <si>
    <t>DEPT. OF CIVIL AND ENVIRONMENTAL ENGINEERING, UNIV. OF WATERLOO, WATERLOO, ON  N2L 3G1, CANADA;S.M.ASCE, DEPT. OF CIVIL AND ENVIRONMENTAL ENGINEERING, UNIV. OF WATERLOO, WATERLOO, ON  N2L 3G1, CANADA;F.ASCE, DEPT. OF CIVIL AND ENVIRONMENTAL ENGINEERING, UNIV. OF WATERLOO, WATERLOO, ON  N2L 3G1, CANADA;0000-0002-4932-5901, INSTITUTE FOR CONSTRUCTION ENGINEERING AND MANAGEMENT, ETH ZURICH, STEFANO- FRANSCINI-PLATZ 5, ZURICH, 8093, SWITZERLAND</t>
  </si>
  <si>
    <t>PREPROJECT PLANNING IS BECOMING A WIDESPREAD BEST MANAGEMENT PRACTICE. POTENTIALLY, IT CAN BE AN EXTREMELY TIME AND RESOURCE INTENSIVE PRACTICE AND, AS SUCH, PRESENTS CHALLENGES IN THE MANAGEMENT, ALLOCATION, AND PRIORITIZATION OF THE RESOURCES APPLIED TO IT. THIS RESEARCH PRESENTS A NOVEL SOLUTION TO THIS CHALLENGE. THE SOLUTION PRIORITIZES PREPROJECT PLANNING ACTIVITIES USING THE VALUE-OF-INFORMATION ANALYSIS AND SIMPLE OPTIMIZATION METHODS APPLIED TO A MODIFIED PROJECT DEFINITION RATING INDEX (PDRI). FIRST, SCOPE DEFINITION ELEMENTS ARE IDENTIFIED FROM A PDRI, AND EXPECTED COST-TO-BENEFIT RATIOS FOR EACH ELEMENT ARE QUANTIFIED. THEN, AN OPTIMIZED RESOURCE ALLOCATION IS PERFORMED TO PRIORITIZE THE ELEMENTS IN THE SCOPE DEFINITION IMPROVEMENT PROCESS. WE DEMONSTRATE THIS FRAMEWORK IN A CASE STUDY FOR ADAPTIVE BUILDING REUSE BECAUSE THESE ARE COMPLEX PROJECTS WHOSE OVERALL SUCCESS CAN BE DIRECTLY LINKED TO EFFECTIVE PREPROJECT PLANNING USING CONSTRAINED RESOURCES. RESULTS OF THIS CASE STUDY FIND THAT OPTIMIZING PREPROJECT PLANNING USING THE PROPOSED METHODOLOGY RESULTED IN APPROXIMATELY $127,000 OF COST-SAVINGS, REPRESENTING 5% OF THE TOTAL PROJECT COST. © 2020 AMERICAN SOCIETY OF CIVIL ENGINEERS.</t>
  </si>
  <si>
    <t>ADAPTIVE REUSE; INFORMATION COLLECTION OPTION; OPTIMIZATION; PREPROJECT PLANNING; PROJECT DEFINITION RATING INDEX (PDRI); PROJECT SUCCESS; SCOPE DEFINITION; SCOPE ELEMENT; VALUE OF INFORMATION</t>
  </si>
  <si>
    <t>COST BENEFIT ANALYSIS; INFORMATION ANALYSIS; BEST MANAGEMENT PRACTICES; COMPLEX PROJECTS; CONSTRAINED RESOURCES; EXPECTED COSTS; OPTIMIZATION METHOD; PRE-PROJECT PLANNING; PRIORITIZATION; VALUE OF INFORMATION ANALYSIS; INFORMATION USE</t>
  </si>
  <si>
    <t>THE AUTHORS WOULD LIKE TO ACKNOWLEDGE THE FINANCIAL SUPPORT OF THE NATURAL SCIENCES AND ENGINEERING RESEARCH COUNCIL OF CANADA (NSERC).</t>
  </si>
  <si>
    <t>ABBAS, A., DIN, Z.U., FAROOQUI, R., ACHIEVING GREATER PROJECT SUCCESS &amp; PROFITABILITY THROUGH PRE-CONSTRUCTION PLANNING: A CASE-BASED STUDY (2016) PROCEDIA ENG., 145 (JAN), PP. 804-811. , HTTPS://DOI.ORG/10.1016/J.PROENG.2016.04.105; AIGWI, I.E., EGBELAKIN, T., INGHAM, J., EFFICACY OF ADAPTIVE REUSE FOR THE REDEVELOPMENT OF UNDERUTILISED HISTORICAL BUILDINGS: TOWARDS THE REGENERATION OF NEW ZEALAND'S PROVINCIAL TOWN CENTRES (2018) INT. J. BUILD. PATHOL. ADAPT., 36 (4), PP. 385-407. , HTTPS://DOI.ORG/10.1108/IJBPA-01-2018-0007; ATKINSON, R., PROJECT MANAGEMENT: COST, TIME AND QUALITY, TWO BEST GUESSES AND A PHENOMENON, IT'S TIME TO ACCEPT OTHER SUCCESS CRITERIA (1999) INT. J. PROJECT MANAGE., 17 (6), PP. 337-342. , HTTPS://DOI.ORG/10.1016/S0263-7863(98)00069-6; BALL, R., DEVELOPERS, REGENERATION AND SUSTAINABILITY ISSUES IN THE REUSE OF VACANT INDUSTRIAL BUILDINGS (1999) BUILD. RES. INF., 27 (3), PP. 140-148. , HTTPS://DOI.ORG/10.1080/096132199369480; BELASSI, W., TUKEL, O.I., A NEW FRAMEWORK FOR DETERMINING CRITICAL SUCCESS/FAILURE FACTORS IN PROJECTS (1996) INT. J. PROJECT MANAGE., 14 (3), PP. 141-151. , HTTPS://DOI.ORG/10.1016/0263-7863(95)00064-X; BINGHAM, E., GIBSON, G.E., INFRASTRUCTURE PROJECT SCOPE DEFINITION USING PROJECT DEFINITION RATING INDEX (2017) J. MANAGE. ENG., 33 (2). , HTTPS://DOI.ORG/10.1061/(ASCE)ME.1943-5479.0000483, 04016037; BROOKER, G., STONE, S., (2007) BASICS INTERIOR ARCHITECTURE 01: FORM AND STRUCTURE: THE ORGANISATION OF INTERIOR SPACE, 1. , LAUSANNE, SWITZERLAND: AVA PUBLISHING; BULLEN, P.A., LOVE, P.E.D., ADAPTIVE REUSE OF HERITAGE BUILDINGS (2011) STRUCT. SURV., 29 (5), PP. 411-421. , HTTPS://DOI.ORG/10.1108/02630801111182439; (2008) CCDC 2 (2008) - STIPULATED PRICE CONTRACT, , CANADIAN CONSTRUCTION COMMITTEE. OTTAWA: ASSOCIATION OF CONSULTING ENGINEERING COMPANIES; CHAN, A., CHEUNG, E., WONG, I., RECOMMENDED MEASURES ON THE REVITALIZING INDUSTRIAL BUILDINGS SCHEME IN HONG KONG (2015) SUSTAINABLE CITIES SOC., 17 (FEB), PP. 46-55. , HTTPS://DOI.ORG/10.1016/J.SCS.2015.03.012; CHAN, E.H.W., YUNG, E.H.K., IS THE DEVELOPMENT CONTROL LEGAL FRAMEWORK CONDUCIVE TO A SUSTAINABLE DENSE URBAN DEVELOPMENT IN HONG KONG? (2004) HABITAT INT., 28 (3), PP. 409-426. , HTTPS://DOI.ORG/10.1016/S0197-3975(03)00040-7; CHO, C.-S., GIBSON, G.E., JR., DEVELOPMENT OF A PROJECT DEFINITION RATING INDEX (PDRI) FOR GENERAL BUILDING PROJECTS (2000) PROC. CONSTRUCTION CONGRESS VI, PP. 343-352. , RESTON, VA: ASCE; CHO, C.-S., GIBSON, G.E., JR., BUILDING PROJECT SCOPE DEFINITION USING PROJECT DEFINITION RATING INDEX (2001) J. ARCHIT. ENG., 7 (4), PP. 115-125. , HTTPS://DOI.ORG/10.1061/(ASCE)1076-0431(2001)7:4(115); (1995) PRE-PROJECT PLANNING HANDBOOK, , CII (CONSTRUCTION INDUSTRY INSTITUTE). AUSTIN, TX: UNIV. OF TEXAS AT AUSTIN; (1999) PRE-PROJECT PLANNING TOOL: PDRI FOR BUILDINGS, , CII (CONSTRUCTION INDUSTRY INSTITUTE). RESEARCH REP. NO. 155-1. AUSTIN, TX: UNIV. OF TEXAS AT AUSTIN; (2009) FRONT END PLANNING FOR RENOVATION AND REVAMP PROJECTS: AN OVERVIEW, , CII (CONSTRUCTION INDUSTRY INSTITUTE). RESEARCH REP. NO. 242_1. AUSTIN, TX: UNIV. OF TEXAS AT AUSTIN; (2014) FRONT END PLANNING OF RENOVATION AND REVAMP PROJECTS, , CII (CONSTRUCTION INDUSTRY INSTITUTE). RESEARCH REP. NO. 242_2. AUSTIN, TX: UNIV. OF TEXAS AT AUSTIN; COLLINS, W., PARRISH, K., GIBSON, G.E., JR., DEVELOPMENT OF A PROJECT SCOPE DEFINITION AND ASSESSMENT TOOL FOR SMALL INDUSTRIAL CONSTRUCTION PROJECTS (2017) J. MANAGE. ENG., 33 (4). , HTTPS://DOI.ORG/10.1061/(ASCE)ME.1943-5479.0000514, 04017015; CONEJOS, S., LANGSTON, C., SMITH, J., IMPROVING THE IMPLEMENTATION OF ADAPTIVE REUSE STRATEGIES FOR HISTORIC BUILDINGS (2011) SAFEGUARD OF ARCHITECTURAL, VISUAL, ENVIRONMENTAL HERITAGE, , AMSTERDAM, NETHERLANDS: ELSEVIER; CONEJOS, S., LANGSTON, C., SMITH, J., ADAPTSTAR MODEL: A CLIMATE-FRIENDLY STRATEGY TO PROMOTE BUILT ENVIRONMENT SUSTAINABILITY (2013) HABITAT INT., 37 (JAN), PP. 95-103. , HTTPS://DOI.ORG/10.1016/J.HABITATINT.2011.12.003; DICKS, E., MOLENAAR, K.R., GIBSON, G.E., JR., SCOPE DEFINITION OF AIR FORCE DESIGN AND CONSTRUCTION PROJECTS (2017) J. MANAGE. ENG., 33 (5). , HTTPS://DOI.ORG/10.1061/(ASCE)ME.1943-5479.0000543, 4017028; DOUGLAS, J., (2006) BUILDING ADAPTATION., , 2ND ED. AMSTERDAM, NETHERLANDS: ELSEVIER; DUMONT, P.R., GIBSON, G.E., JR., FISH, J.R., SCOPE MANAGEMENT USING PROJECT DEFINITION RATING INDEX (1997) J. MANAGE. ENG., 13 (5), PP. 54-60. , HTTPS://DOI.ORG/10.1061/(ASCE)0742-597X(1997)13:5(54); DYSON, K., MATTHEWS, J., LOVE, P.E.D., CRITICAL SUCCESS FACTORS OF ADAPTING HERITAGE BUILDINGS: AN EXPLORATORY STUDY (2016) BUILT ENVIRON. PROJECT ASSET MANAGE., 6 (1), PP. 44-57. , HTTPS://DOI.ORG/10.1108/BEPAM-01-2015-0002; ELZOMOR, M., BURKE, R., PARRISH, K., GIBSON, G.E., JR., FRONT-END PLANNING FOR LARGE AND SMALL INFRASTRUCTURE PROJECTS: COMPARISON OF PROJECT DEFINITION RATING INDEX TOOLS (2018) J. MANAGE. ENG., 34 (4). , HTTPS://DOI.ORG/10.1061/(ASCE)ME.1943-5479.0000611, 04018022; ENGELHARDT, R.A., ROGERS, P.R., (2009) HOI AN PROTOCOLS FOR BEST CONSERVATION PRACTICE IN ASIA: PROFESSIONAL GUIDELINES FOR ASSURING AND PRESERVING THE AUTHENTICITY OF HERITAGE SITES IN THE CONTEXT OF THE CULTURES OF ASIA, , BANGKOK, THAILAND: UNESCO; ESNAASHARY ESFAHANI, M., ERAY, E., CHUO, S., SHARIF, M.M., HAAS, C., USING SCAN-TO-BIM TECHNIQUES TO FIND OPTIMAL MODELING EFFORT - A METHODOLOGY FOR ADAPTIVE REUSE PROJECTS (2019) PROC. 36TH INT. SYMP. ON AUTOMATION AND ROBOTICS IN CONSTRUCTION (ISARC), PP. 772-780. , LONDON: INTERNATIONAL ASSOCIATION FOR AUTOMATION AND ROBOTICS IN CONSTRUCTION; ESTHER YAKUBU, I., EGBELAKIN, T., DIZHUR, D., INGHAM, J., SUNGHO PARK, K., PHIPPS, R., WHY ARE OLDER INNER-CITY BUILDINGS VACANT? IMPLICATIONS FOR TOWN CENTRE REGENERATION (2017) J. URBAN REGENER. RENEWAL, 11 (1), PP. 44-59; FIANCHINI, M., FITNESS FOR PURPOSE: A PERFORMANCE EVALUATION METHODOLOGY FOR THE MANAGEMENT OF UNIVERSITY BUILDINGS (2007) FACILITIES, 25 (34), PP. 137-146. , HTTPS://DOI.ORG/10.1108/02632770710729728; FLYVBJERG, B., SKAMRIS HOLM, M.K., BUHL, S.L., HOW COMMON AND HOW LARGE ARE COST OVERRUNS IN TRANSPORT INFRASTRUCTURE PROJECTS? (2003) TRANSP. REV., 23 (1), PP. 71-88. , HTTPS://DOI.ORG/10.1080/01441640309904; GANN, D.M., BARLOW, J., FLEXIBILITY IN BUILDING USE: THE TECHNICAL FEASIBILITY OF CONVERTING REDUNDANT OFFICES INTO FLATS (1996) CONSTR. MANAGE. ECON., 14 (1), PP. 55-66. , HTTPS://DOI.ORG/10.1080/01446199600000007; GEORGE, R., BELL, L.C., EDWARD BACK, W., CRITICAL ACTIVITIES IN THE FRONT-END PLANNING PROCESS (2008) J. MANAGE. ENG., 24 (2), PP. 66-74. , HTTPS://DOI.ORG/10.1061/(ASCE)0742-597X(2008)24:2(66); GIBSON, G.E., DUMONT, P.R., (1995) PROJECT DEFINITION RATING INDEX (PDRI) FOR INDUSTRIAL PROJECTS, , RESEARCH REP. NO. 113-11. AUSTIN, TX: CONSTRUCTION INDUSTRY INSTITUTE; GIBSON, G.E., GEBKEN, R., DESIGN QUALITY IN PRE-PROJECT PLANNING: APPLICATIONS OF THE PROJECT DEFINITION RATING INDEX (2003) BUILD. RES. INF., 31 (5), PP. 346-356. , HTTPS://DOI.ORG/10.1080/0961321032000087990; GIBSON, G.E., HAGGARD, R., (1994) PRE-PROJECT PLANNING: BEGINNING A PROJECT THE RIGHT WAY, , AUSTIN, TX: UNIV. OF TEXAS AT AUSTIN; GIBSON, G.E., JR., KACZMAROWSKI, J.H., LORE, H.E., JR., PREPROJECT-PLANNING PROCESS FOR CAPITAL FACILITIES (1995) J. CONSTR. ENG. MANAGE., 121 (3), PP. 312-318. , HTTPS://DOI.ORG/10.1061/(ASCE)0733-9364(1995)121:3(312); GIBSON, G.E., JR., WANG, Y.-R., CHO, C.-S., PAPPAS, M.P., WHAT IS PREPROJECT PLANNING, ANYWAY? (2006) J. MANAGE. ENG., 22 (1), PP. 35-42. , HTTPS://DOI.ORG/10.1061/(ASCE)0742-597X(2006)22:1(35); GORGOLEWSKI, M., DESIGNING WITH REUSED BUILDING COMPONENTS: SOME CHALLENGES (2008) BUILD. RES. INF., 36 (2), PP. 175-188. , HTTPS://DOI.ORG/10.1080/09613210701559499; GRIFFITH, A.F., GIBSON, G.E., JR., ALIGNMENT DURING PREPROJECT PLANNING (2001) J. MANAGE. ENG., 17 (2), PP. 69-76. , HTTPS://DOI.ORG/10.1061/(ASCE)0742-597X(2001)17:2(69); HAMILTON, M.R., GIBSON, G.E., JR., BENCHMARKING PREPROJECT PLANNING EFFORT (1996) J. MANAGE. ENG., 12 (2), PP. 25-33. , HTTPS://DOI.ORG/10.1061/(ASCE)0742-597X(1996)12:2(25); HATUSH, Z., SKITMORE, M., EVALUATING CONTRACTOR PREQUALIFICATION DATA: SELECTION CRITERIA AND PROJECT SUCCESS FACTORS (1997) CONSTR. MANAGE. ECON., 15 (2), PP. 129-147. , HTTPS://DOI.ORG/10.1080/01446199700000002; HEIN, M.F., HOUCK, K.D., CONSTRUCTION CHALLENGES OF ADAPTIVE REUSE OF HISTORICAL BUILDINGS IN EUROPE (2008) INT. J. CONSTR. EDUC. RES., 4 (2), PP. 115-131. , HTTPS://DOI.ORG/10.1080/15578770802229466; HOWARD, R.A., INFORMATION VALUE THEORY (1962) SYST. SCI., 2 (1), PP. 22-26; KINCAID, D., (2003) ADAPTING BUILDINGS FOR CHANGING USES: GUIDELINES FOR CHANGE OF USE REFURBISHMENT, , NEW YORK: ROUTLEDGE; KUMARASWAMY, M.M., THORPE, A., SYSTEMATIZING CONSTRUCTION PROJECT EVALUATIONS (1996) J. MANAGE. ENG., 12 (1), PP. 34-39. , HTTPS://DOI.ORG/10.1061/(ASCE)0742-597X(1996)12:1(34); LAM, E.W.M., CHAN, A.P.C., CHAN, D.W.M., BENCHMARKING THE PERFORMANCE OF DESIGN-BUILD PROJECTS: DEVELOPMENT OF PROJECT SUCCESS INDEX (2007) BENCHMARKING, 14 (5), PP. 624-638. , HTTPS://DOI.ORG/10.1108/14635770710819290; LAM, E.W.M., CHAN, A.P.C., CHAN, D.W.M., BENCHMARKING SUCCESS OF BUILDING MAINTENANCE PROJECTS (2010) FACILITIES, 28 (56), PP. 290-305. , HTTPS://DOI.ORG/10.1108/02632771011031529; LANGSTON, C., SHEN, L.-Y., APPLICATION OF THE ADAPTIVE REUSE POTENTIAL MODEL IN HONG KONG: A CASE STUDY OF LUI SENG CHUN (2007) INT. J. STRATEGIC PROPERTY MANAGE., 11 (4), PP. 193-207. , HTTPS://DOI.ORG/10.3846/1648715X.2007.9637569; LANGSTON, C., WONG, F.K.W., HUI, E.C.M., SHEN, L.Y., STRATEGIC ASSESSMENT OF BUILDING ADAPTIVE REUSE OPPORTUNITIES IN HONG KONG (2008) BUILD. ENVIRON., 43 (10), PP. 1709-1718. , HTTPS://DOI.ORG/10.1016/J.BUILDENV.2007.10.017; LATHAM, D., (2016) CREATIVE REUSE OF BUILDINGS: VOLUME ONE, , LONDON: ROUTLEDGE; LEVY, S.M., (2002) PROJECT MANAGEMENT IN CONSTRUCTION, , NEW YORK: MCGRAW-HILL; MISIRLISOY, D., GÜNÇE, K., ADAPTIVE REUSE STRATEGIES FOR HERITAGE BUILDINGS: A HOLISTIC APPROACH (2016) SUSTAINABLE CITIES SOC., 26 (OCT), PP. 91-98; MOHAMED, N., ALAUDDIN, K., THE CRITERIA FOR DECISION MAKING IN ADAPTIVE REUSE TOWARDS SUSTAINABLE DEVELOPMENT (2016) PROC. MATEC WEB OF CONF., P. 66. , LES ULIS, FRANCE: EDP SCIENCES; MYERS, D., WYATT, P., RETHINKING URBAN CAPACITY: IDENTIFYING AND APPRAISING VACANT BUILDINGS (2004) BUILD. RES. INF., 32 (4), PP. 285-292. , HTTPS://DOI.ORG/10.1080/0961321042000221061; (2018) ONTARIO REGULATION 278/05 ASBESTOS ON CONSTRUCTION PROJECTS AND IN BUILDINGS AND REPAIR OPERATIONS, PP. 1-19. , ONTARIO REGULATION. ONTARIO: QUEEN'S PRINTER FOR ONTARIO; PENDLEBURY, J., TOWNSHEND, T., GILROY, R., THE CONSERVATION OF ENGLISH CULTURAL BUILT HERITAGE: A FORCE FOR SOCIAL INCLUSION? (2004) INT. J. HERITAGE STUD., 10 (1), PP. 11-31. , HTTPS://DOI.ORG/10.1080/1352725032000194222; POCOCK, J.B., HYUN, C.T., LIU, L.Y., KIM, M.K., RELATIONSHIP BETWEEN PROJECT INTERACTION AND PERFORMANCE INDICATORS (1996) J. CONSTR. ENG. MANAGE., 122 (2), PP. 165-176. , HTTPS://DOI.ORG/10.1061/(ASCE)0733-9364(1996)122:2(165); RABUN, J.S., KELSO, R., (2009) BUILDING EVALUATION FOR ADAPTIVE REUSE AND PRESERVATION., , NEW YORK: WILEY; RAY, P.M., GIBSON, G.E., LYONS, A.W., (2006) DATA ANALYSIS IN SUPPORT OF FRONT END PLANNING IMPLEMENTATION, , RESEARCH REP. NO. 213-11. AUSTIN, TX: UNIV. OF TEXAS AT AUSTIN; REMØY, H., VAN DER VOORDT, T., ADAPTIVE REUSE OF OFFICE BUILDINGS INTO HOUSING: OPPORTUNITIES AND RISKS (2014) BUILD. RES. INF., 42 (3), PP. 381-390. , HTTPS://DOI.ORG/10.1080/09613218.2014.865922; ROSELAND, M., (2012) TOWARD SUSTAINABLE COMMUNITIES: SOLUTIONS FOR CITIZENS AND THEIR GOVERNMENTS, 6. , GABRIOLA ISLAND, BC, CANADA: NEW SOCIETY PUBLISHERS; SAFAPOUR, E., KERMANSHACHI, S., IDENTIFYING EARLY INDICATORS OF MANAGEABLE REWORK CAUSES AND SELECTING MITIGATING BEST PRACTICES FOR CONSTRUCTION (2019) J. MANAGE. ENG., 35 (2). , HTTPS://DOI.ORG/10.1061/(ASCE)ME.1943-5479.0000669, 4018060; SAMSET, K., (1998) PROJECT MANAGEMENT IN A HIGH-UNCERTAINTY SITUATION., , TRONDHEIM, NORWAY: NORWEGIAN UNIV. OF SCIENCE AND TECHNOLOGY; SANCHEZ, B., ESFAHANI, M.E., HAAS, C., A METHODOLOGY TO ANALYZE THE NET ENVIRONMENTAL IMPACTS AND BUILDINGS COST PERFORMANCE OF AN ADAPTIVE REUSE PROJECT: A CASE STUDY OF THE WATERLOO COUNTY COURTHOUSE RENOVATIONS (2019) ENVIRON. SYST. DEC., 39 (4), PP. 419-438. , A; SANCHEZ, B., HAAS, C., CAPITAL PROJECT PLANNING FOR A CIRCULAR ECONOMY (2018) CONSTR. MANAGE. ECON., 36 (6), PP. 303-312. , A; SANCHEZ, B., HAAS, C., A NOVEL SELECTIVE DISASSEMBLY SEQUENCE PLANNING METHOD FOR ADAPTIVE REUSE OF BUILDINGS (2018) J. CLEANER PROD., 183 (MAY), PP. 998-1010. , HTTPS://DOI.ORG/10.1016/J.JCLEPRO.2018.02.201, B; SANCHEZ, B., RAUSCH, C., HAAS, C., DECONSTRUCTION PROGRAMMING FOR ADAPTIVE REUSE OF BUILDINGS (2019) AUTOM. CONSTR., 107 (NOV), P. 102921. , HTTPS://DOI.ORG/10.1016/J.AUTCON.2019.102921, B; SANTEE, K., LOTT, P.F., ASBESTOS ANALYSIS: A REVIEW (2003) APPL. SPECTROSC. REV., 38 (3), PP. 355-394. , HTTPS://DOI.ORG/10.1081/ASR-120024393; SANVIDO, B.V., MEMBER, A., GROBLER, F., PARFITT, K., GUVENIS, M., COYLE, M., CRITICAL SUCCESS FACTOR FOR CONSTRUCTION PROJECTS (1992) ENGINEERING, 118 (1), PP. 94-111; SCHULTMANN, F., SUNKE, N., ENERGY-ORIENTED DECONSTRUCTION AND RECOVERY PLANNING (2007) BUILD. RES. INF., 35 (6), PP. 602-615. , HTTPS://DOI.ORG/10.1080/09613210701431210; SHIPLEY, R., UTZ, S., PARSONS, M., DOES ADAPTIVE REUSE PAY? A STUDY OF THE BUSINESS OF BUILDING RENOVATION IN ONTARIO, CANADA (2006) INT. J. HERITAGE STUD., 12 (6), PP. 505-520. , HTTPS://DOI.ORG/10.1080/13527250600940181; SOOLEY, L., (2012) AN EXAMINATION OF THE BENEFITS AND CONSTRAINTS OF ADAPTIVE REUSE OF SURPLUS SCHOOL SITES, P. 86. , TORONTO: RYERSON UNIV; STEEL, E.B., SMALL, J.A., ACCURACY OF TRANSMISSION ELECTRON MICROSCOPY FOR THE ANALYSIS OF ASBESTOS IN AMBIENT ENVIRONMENTS (1985) ANAL. CHEM., 57 (1), PP. 209-213. , HTTPS://DOI.ORG/10.1021/AC00279A049; SUGDEN, E., (2017) THE ADAPTIVE REUSE OF INDUSTRIAL HERITAGE BUILDINGS: A MULTIPLE CASE STUDIES APPROACH, , WATERLOO, ON, CANADA: UNIV. OF WATERLOO; TAKIM, R., AKINTOYE, A., PERFORMANCE INDICATORS FOR SUCCESSFUL CONSTRUCTION PROJECT PERFORMANCE (2002) PROC. 18TH ANNUAL ARCOM CONF, 2, PP. 545-555; TAN, Y., SHEN, L., LANGSTON, C., A FUZZY APPROACH FOR ADAPTIVE REUSE SELECTION OF INDUSTRIAL BUILDINGS IN HONG KONG (2014) INT. J. STRATEGIC PROPERTY MANAGE., 18 (1), PP. 66-76. , HTTPS://DOI.ORG/10.3846/1648715X.2013.864718; TWEED, C., SUTHERLAND, M., BUILT CULTURAL HERITAGE AND SUSTAINABLE URBAN DEVELOPMENT (2007) LANDSCAPE URBAN PLANN., 83 (1), PP. 62-69. , HTTPS://DOI.ORG/10.1016/J.LANDURBPLAN.2007.05.008; (2018) SECRETARIAT FILES, , HTTPS://UWATERLOO.CA/SECRETARIAT/SITES/CA.SECRETARIAT/FILES/UPLOADS/FILES/BP_19-01-18_AGENDA_OPEN_WEB_0.PDF, UWATERLOO. ACCESSED OCTOBER 20, 2019; VALENTIN, A., SPANGENBERG, J.H., A GUIDE TO COMMUNITY SUSTAINABILITY INDICATORS (2000) ENVIRON. IMPACT ASSESS. REV., 20 (3), PP. 381-392. , HTTPS://DOI.ORG/10.1016/S0195-9255(00)00049-4; VOLK, R., STENGEL, J., SCHULTMANN, F., BUILDING INFORMATION MODELING (BIM) FOR EXISTING BUILDINGS - LITERATURE REVIEW AND FUTURE NEEDS (2014) AUTOM. CONSTR., 38 (MAR), PP. 109-127. , HTTPS://DOI.ORG/10.1016/J.AUTCON.2013.10.023; WALKER, D.H.T., AN INVESTIGATION INTO CONSTRUCTION TIME PERFORMANCE (1995) CONSTR. MANAGE. ECON., 13 (3), PP. 263-274. , HTTPS://DOI.ORG/10.1080/01446199500000030; WALKER, D.H.T., THE CONTRIBUTION OF THE CONSTRUCTION MANAGEMENT TEAM TO GOOD CONSTRUCTION TIME PERFORMANCE (1996) J. CONSTR. PROCUREMENT, 2 (2), PP. 4-18. , AN AUSTRALIAN EXPERIENCE."; WEERASINGHE, G., SOUNDARARAJAN, K., RUWANPURA, J., LEED-PDRI FRAMEWORK FOR PRE-PROJECT PLANNING OF SUSTAINABLE BUILDING PROJECTS (2007) J. GREEN BUILD., 2 (3), PP. 123-143. , HTTPS://DOI.ORG/10.3992/JGB.2.3.123; WILKINSON, S.J., JAMES, K., REED, R., USING BUILDING ADAPTATION TO DELIVER SUSTAINABILITY IN AUSTRALIA (2009) STRUCT. SURV., 27 (1), PP. 46-61. , HTTPS://DOI.ORG/10.1108/02630800910941683; YUNG, E.H.K., CHAN, E.H.W., IMPLEMENTATION CHALLENGES TO THE ADAPTIVE REUSE OF HERITAGE BUILDINGS: TOWARDS THE GOALS OF SUSTAINABLE, LOW CARBON CITIES (2012) HABITAT INT., 36 (3), PP. 352-361. , HTTPS://DOI.ORG/10.1016/J.HABITATINT.2011.11.001; YUSSEF, A., GIBSON, G.E., JR., EL ASMAR, M., RAMSEY, D., QUANTIFYING FEED MATURITY AND ITS IMPACT ON PROJECT PERFORMANCE IN LARGE INDUSTRIAL PROJECTS (2019) J. MANAGE. ENG., 35 (5). , HTTPS://DOI.ORG/10.1061/(ASCE)ME.1943-5479.0000702, 4019021</t>
  </si>
  <si>
    <t>RAUSCH, C.; DEPT. OF CIVIL AND ENVIRONMENTAL ENGINEERING, CANADA; EMAIL: CHRIS.RAUSCH@UWATERLOO.CA</t>
  </si>
  <si>
    <t>2-S2.0-85087199845</t>
  </si>
  <si>
    <t>UNIV. OF WATERLOO;UNIV. OF WATERLOO;UNIV. OF WATERLOO;ETH ZURICH</t>
  </si>
  <si>
    <t>RAUSCH;DEPT. OF CIVIL AND ENVIRONMENTAL ENGINEERING;EMAIL: CHRIS.RAUSCH@UWATERLOO.CA</t>
  </si>
  <si>
    <t>ESNAASHARY ESFAHANI M, 2020, J MANAGE ENG</t>
  </si>
  <si>
    <t>PENG Q;XI C;WANG N;REN F</t>
  </si>
  <si>
    <t>57219099156;57219093910;57219098297;55430928300;</t>
  </si>
  <si>
    <t>DISCUSSION ON MANAGEMENT-AND-CONTROL MODE FOR PRECISE DISPOSAL OF CONSTRUCTION AND DEMOLITION WASTE</t>
  </si>
  <si>
    <t>555</t>
  </si>
  <si>
    <t>012061</t>
  </si>
  <si>
    <t>10.1088/1755-1315/555/1/012061</t>
  </si>
  <si>
    <t>https://www.scopus.com/inward/record.uri?eid=2-s2.0-85091226732&amp;doi=10.1088%2f1755-1315%2f555%2f1%2f012061&amp;partnerID=40&amp;md5=38b1401cba0c90eec5d6f0d12bb92b42</t>
  </si>
  <si>
    <t>RIOH HIGH SCIENCE AND TECHNOLOGY GROUP, BEIJING, CHINA; SCHOOL OF CIVIL ENGINEERING, BEIJING JIAOTONG UNIVERSITY, BEIJING, CHINA</t>
  </si>
  <si>
    <t>RIOH HIGH SCIENCE AND TECHNOLOGY GROUP, BEIJING, CHINA;RIOH HIGH SCIENCE AND TECHNOLOGY GROUP, BEIJING, CHINA;SCHOOL OF CIVIL ENGINEERING, BEIJING JIAOTONG UNIVERSITY, BEIJING, CHINA;SCHOOL OF CIVIL ENGINEERING, BEIJING JIAOTONG UNIVERSITY, BEIJING, CHINA</t>
  </si>
  <si>
    <t>FACED WITH THE SEVERE CHALLENGES BROUGHT BY CONSTRUCTION AND DEMOLITION WASTE (CDW), IT IS URGENT TO EXPLORE A MORE REASONABLE AND EFFECTIVE MANAGEMENT-AND-CONTROL MODE TO DISPOSE CDW. BY ANALYZING THE CURRENT SITUATION OF CDW DISPOSAL IN CHINA, IT IS FOUND THAT THE EXTANT MEASURES ARE MAINLY FOR THE PURPOSE OF DURING- AND POST-EVENT SUPERVISION, AND THE KEY FACTOR TO IMPROVE THE STATUS OF CDW DISPOSAL IS THE GOVERNMENT'S PRE-PLANNING FOR RECYCLING PURPOSE. IN VIEW OF THIS, A GOVERNMENT-LED MANAGEMENT-AND-CONTROL MODE FOR PRECISE DISPOSAL OF CDW IS PROPOSED. THE MODE IS IMPLEMENTED BY THE GOVERNMENT IN ADVANCE TO DETERMINE THE TARGET VALUE OF CDW RECYCLING, AND OPTIMIZE THE ALLOCATION OF CDW GENERATION-TRANSPORT-DISPOSAL CHAIN ON THE BASIS OF MEETING THE REQUIREMENTS OF RESOURCE COMPLIANCE, WITH THREE CHARACTERISTICS (PRECISE CLASSIFICATION RECYCLING AND QUANTITATIVE PREDICTION, PRECISE CONTROL OF TRANSPORTATION QUANTITY, AND PRECISE PLANNING FOR RESOURCE ALLOCATION) AND TWO OPERATING MODES ("TARGET LIMIT OF MANDATORY RECYCLING + OPTIMAL DISTRIBUTION" AND "TARGET LIMIT OF MANDATORY RECYCLING + FREE DECISION"). TO ACHIEVE THIS MODE, A SERIES OF COUNTERMEASURES ARE PROPOSED FROM THE ASPECTS OF FORMULATING POLICIES, PLANNING AIMS, SETTING UP INSTITUTIONS, AND BUILDING A SUPPORTING SYSTEM. © PUBLISHED UNDER LICENCE BY IOP PUBLISHING LTD.</t>
  </si>
  <si>
    <t>CHARGE DENSITY WAVES; COMPLIANCE CONTROL; DEMOLITION; PLANNING; RECYCLING; SUSTAINABLE DEVELOPMENT; CONSTRUCTION AND DEMOLITION WASTE; CURRENT SITUATION; EFFECTIVE MANAGEMENT; MANAGEMENT AND CONTROLS; OPERATING MODES; OPTIMAL DISTRIBUTIONS; QUANTITATIVE PREDICTION; SUPPORTING SYSTEMS; WASTE DISPOSAL</t>
  </si>
  <si>
    <t>NATIONAL KEY RESEARCH AND DEVELOPMENT PROGRAM OF CHINA, NKRDPC: 2018YFC0706002</t>
  </si>
  <si>
    <t>THIS STUDY WAS SUPPORTED BY THE NATIONAL KEY R&amp;D PROGRAM OF CHINA (2018YFC0706002).</t>
  </si>
  <si>
    <t>DAHLBO, H., BACHER, J., LAHTINEN, K., JOUTTIJARVI, T., SUOHEIMO, P., MATTILA, T., SIRONEN, S., SARAMAKI, K., (2015) J. CLEAN. PROD., 107, PP. 333-341; AKINADE, O.O., OYEDELE, L.O., AJAYI, S.O., BILAL, M., ALAKA, H.A., OWOLABI, H.A., ARAWOMO, O.O., (2018) J. CLEAN. PROD., 180, PP. 375-385; HUANG, B., WANG, X., KUA, H., GENG, Y., BLEISCHWITZ, R., REN, J., (2018) RESOUR. CONSERV. RECYC., 129, PP. 36-44; WU, Z., YU, A.T.W., SHEN, L., (2016) WASTE MANAG., 60, PP. 290-300; LU, W., YUAN, H., (2010) RESOUR. CONSERV. RECY., 55 (2), PP. 201-208; JIN, R., LI, B., ZHOU, T., WANATOWSKI, D., PIROOZFAR, P., (2017) RESOUR. CONSERV. RECY., 126, PP. 86-98; XU, J., SHI, Y., XIE, Y., ZHAO, S., (2019) J. CLEAN. PROD., 229, PP. 308-324</t>
  </si>
  <si>
    <t>PENG, Q.; RIOH HIGH SCIENCE AND TECHNOLOGY GROUPCHINA; EMAIL: PQY277@QQ.COM</t>
  </si>
  <si>
    <t>WANG Z.MOUSSAOUI Y.CHENG C.ZICMANE I.</t>
  </si>
  <si>
    <t>2020 INTERNATIONAL CONFERENCE ON GREEN ENERGY, ENVIRONMENT AND SUSTAINABLE DEVELOPMENT, GEESD 2020</t>
  </si>
  <si>
    <t>24 APRIL 2020 THROUGH 25 APRIL 2020</t>
  </si>
  <si>
    <t>162637</t>
  </si>
  <si>
    <t>2-S2.0-85091226732</t>
  </si>
  <si>
    <t>RIOH HIGH SCIENCE AND TECHNOLOGY GROUP;RIOH HIGH SCIENCE AND TECHNOLOGY GROUP;BEIJING JIAOTONG UNIVERSITY;BEIJING JIAOTONG UNIVERSITY</t>
  </si>
  <si>
    <t>NOTREPORTED;RIOH HIGH SCIENCE AND TECHNOLOGY GROUPCHINA;NOTREPORTED</t>
  </si>
  <si>
    <t>PENG Q, 2020, IOP CONF SER EARTH ENVIRON SCI</t>
  </si>
  <si>
    <t>ALINEZHAD M;SAGHATFOROUSH E;KAHVANDI Z;PREECE C</t>
  </si>
  <si>
    <t>57220926552;26650175200;57207030417;24436665000;</t>
  </si>
  <si>
    <t>ANALYSIS OF THE BENEFITS OF IMPLEMENTATION OF IPD FOR CONSTRUCTION PROJECT STAKEHOLDERS</t>
  </si>
  <si>
    <t>CIVIL ENGINEERING JOURNAL (IRAN)</t>
  </si>
  <si>
    <t>6</t>
  </si>
  <si>
    <t>8</t>
  </si>
  <si>
    <t>1609</t>
  </si>
  <si>
    <t>1621</t>
  </si>
  <si>
    <t>10.28991/cej-2020-03091570</t>
  </si>
  <si>
    <t>https://www.scopus.com/inward/record.uri?eid=2-s2.0-85099655515&amp;doi=10.28991%2fcej-2020-03091570&amp;partnerID=40&amp;md5=18aa081729e4b52dc64334ce0fcccfdc</t>
  </si>
  <si>
    <t>DEPARTMENT OF PROJECT AND CONSTRUCTION MANAGEMENT, UNIVERSITY OF TEHRAN, TEHRAN, IRAN; SCHOOL OF CONSTRUCTION ECONOMICS AND MANAGEMENT, UNIVERSITY OF THE WITWATERSRAND, JOHANNESBURG, SOUTH AFRICA; DEPARTMENT OF PROJECT AND CONSTRUCTION MANAGEMENT, MEHRALBORZ UNIVERSITY (MAU), TEHRAN, IRAN; CENTRE ON SUSTAINABLE BUILT ENVIRONMENT, ABU DHABI UNIVERSITY, ABU DHABI, UNITED ARAB EMIRATES</t>
  </si>
  <si>
    <t>DEPARTMENT OF PROJECT AND CONSTRUCTION MANAGEMENT, UNIVERSITY OF TEHRAN, TEHRAN, IRAN;SCHOOL OF CONSTRUCTION ECONOMICS AND MANAGEMENT, UNIVERSITY OF THE WITWATERSRAND, JOHANNESBURG, SOUTH AFRICA;DEPARTMENT OF PROJECT AND CONSTRUCTION MANAGEMENT, MEHRALBORZ UNIVERSITY (MAU), TEHRAN, IRAN;CENTRE ON SUSTAINABLE BUILT ENVIRONMENT, ABU DHABI UNIVERSITY, ABU DHABI, UNITED ARAB EMIRATES</t>
  </si>
  <si>
    <t>THE GREATEST CHALLENGES FOR CONSTRUCTION INFRASTRUCTURE PROJECTS ARE THOSE RELATED TO INCREASING PROBLEMS OF MANAGING THE TIME AND COST IN PROJECT IMPLEMENTATION. FOR MANY YEARS, NEW METHODS HAVE BEEN USED TO REDUCE THE PROBLEMS TO DO WITH SEPARATION OF DESIGN FROM THE IMPLEMENTATION STAGE. AN IMPORTANT POINT IS THAT ALL PROJECTS TEND TO REQUIRE INTEGRATION; HOWEVER, IT HAS BEEN OBSERVED THAT CONSTRUCTION PROJECTS USUALLY ENJOY THE BENEFITS AND CAPACITIES OF UPDATED METHODS AND TECHNOLOGIES LATER THAN OTHER INDUSTRIES. ONE OF THESE APPROACHES, WHICH HAVE BEEN GROWING IN DEVELOPED COUNTRIES FOR SOME TIME, IS USING THE INTEGRATED PROJECT DELIVERY (IPD) APPROACH. USING SUCH AN APPROACH HAS VARIOUS BENEFITS, BUT ALSO WOULD SEEM TO POSE SIGNIFICANT CHALLENGES. TO-DATE, IT AND HAS NOT STILL ACHIEVED SUCCESS IN TERMS OF LEGAL RECOGNITION AND WIDER IMPLEMENTATION. THE AIM OF THIS STUDY IS TO EXTRACT THE BENEFITS OF THE IMPLEMENTATION OF THE IPD APPROACH USING AN IN-DEPTH LITERATURE REVIEW. THEN DESCRIPTIVE ANALYSIS IS APPLIED TO IDENTIFY THE BENEFITS OF IPD. THE BENEFITS OF APPLYING THIS APPROACH FOR KEY CONSTRUCTION PROJECT STAKEHOLDERS ARE CLASSIFIED USING PATTERN ANALYSIS. THIS STUDY HAS OFFERED A FRAMEWORK IN ORDER TO PRESENT AVAILABLE GENERIC AND SPECIFIC BENEFITS TO EACH PROJECT STAKEHOLDER, AND IT PROVIDES THE REQUIRED MOTIVATION FOR PROJECT OWNERS TO USE AND IMPLEMENT IT IN THEIR FUTURE PROJECTS. MOREOVER, THEY SHOULD UNDERSTAND THE IMPORTANT FACTORS THAT LEAD TO IPD ADOPTION. THEY CAN USE THIS INFORMATION TO DEVELOP A CONTRACTUAL FRAMEWORK TO MAKE IT MORE EFFECTIVE. © 2020 BY THE AUTHORS.</t>
  </si>
  <si>
    <t>BENEFITS; CONSTRUCTION INDUSTRY; INFRASTRUCTURE PROJECTS; INTEGRATED PROJECT DELIVERY; KEY PROJECT STAKEHOLDERS</t>
  </si>
  <si>
    <t>INTEGRATED PROJECT DELIVERY, A GUIDE (2007) AMERICAN INSTITUTE OF ARCHITECTURE, PP. 1-57. , AIA; COHEN, JOHNATHAN, (2010) INTEGRATED PROJECT DELIVERY: CASE STUDIES, , AIA NATIONAL, AIA CALIFORNIA COUNCIL, AGC CALIFORNIA AND MCGRAW-HILL; THOMSEN, C., FAIA, F., (2009) INTEGRATED PROJECT DELIVERY: AN OVERVIEW, PP. 1-28. , CMAA: ALEXANDRIA, VA, USA; BECERIK-GERBER, BURCIN, KENT, DAVID, IMPLEMENTATION OF INTEGRATED PROJECT DELIVERY AND BUILDING INFORMATION MODELING ON A SMALL COMMERCIAL PROJECT (2010) INTERNATIONAL JOURNAL OF PROJECT MANAGEMENT, PP. 1-6; BAO, J., THE IMPLEMENTATION OF THE LEAN CONSTRUCTION BIM BASED ON IPD MODEL (2013) JOURNAL OF SCIENCE AND TECHNOLOGY MANAGEMENT RESEARCH, 48 (3), PP. 220-223; BACH, MARC, THE PROJECT COACH: THE NEW ROLE OF THE PROJECT MANAGER FOR THE FUTURE DUE TO THE NEWS TOOLS LIKE BUILDING INFORMATION MODELLING, INTEGRATED PROJECT DELIVERY, LAST PLANNER AND OTHERS (2014) CONSTRUCTION AND BUILDING RESEARCH, PP. 43-48; VIANA, MARINA L., HADIKUSUMO, BONAVENTURA H. W., MOHAMMAD, MAZLINA Z., KAHVANDI, ZAHRA, INTEGRATED PROJECT DELIVERY (IPD): AN UPDATED REVIEW AND ANALYSIS CASE STUDY (2020) JOURNAL OF ENGINEERING, PROJECT, AND PRODUCTION MANAGEMENT, 10 (2), PP. 147-161. , (MAY 1); ILOZOR, BENEDICT D., KELLY, DAVID J., BUILDING INFORMATION MODELING AND INTEGRATED PROJECT DELIVERY IN THE COMMERCIAL CONSTRUCTION INDUSTRY: A CONCEPTUAL STUDY (2012) JOURNAL OF ENGINEERING, PROJECT, AND PRODUCTION MANAGEMENT, 2 (1), PP. 23-36. , (JANUARY 31); KAHVANDI, ZAHRA, SAGHATFOROUSH, EHSAN, ALINEZHAD, MAHDI, NOGHLI, FARIMAH, INTEGRATED PROJECT DELIVERY (IPD) RESEARCH TRENDS (2017) JOURNAL OF ENGINEERING, PROJECT, AND PRODUCTION MANAGEMENT, 7 (2), PP. 99-114. , (JULY 31); RAHIM, SYUKRAN ABDUL, NAWI, MOHD NASRUN MOHD, NIFA, FAIZATUL AKMAR ABDUL, IMPROVING CONSTRUCTION INDUSTRY THROUGH INTEGRATED PROJECT DELIVERY (IPD) (2015) BINATECH, 1, PP. 27-32; COLLINS, WESLEY, PARRISH, KRISTEN, THE NEED FOR INTEGRATED PROJECT DELIVERY IN THE PUBLIC SECTOR (2014) CONSTRUCTION RESEARCH CONGRESS, , (MAY 13, 2014); SINDHU, JAYAKRISHNAN, CHOI, KUNHEE, LAVY, SAREL, RYBKOWSKI, ZOFIA K., BIGELOW, BEN F., LI, WEI, EFFECTS OF FRONT-END PLANNING UNDER FAST-TRACKED PROJECT DELIVERY SYSTEMS FOR INDUSTRIAL PROJECTS (2017) INTERNATIONAL JOURNAL OF CONSTRUCTION EDUCATION AND RESEARCH, 14 (3), PP. 163-178. , (FEBRUARY 14); (2012) IPD CASE STUDIES, PP. 1-116. , THE AMERICAN INSTITUTE OF ARCHITECTS. SCHOOL OF ARCHITECTURE MINNESOTA UNIVERSITY. BY THE AIA/AIA CALIFORNIA COUNCIL MARCH; IMPROVING BUILDING INDUSTRY RESULTS THROUGH INTEGRATED PROJECT DELIVERY AND BUILDING INFORMATION MODELING (2010) AUTODESK WHITEPAPER, PP. 1-12. , AUTODESK; SIVE, TED, INTEGRATED PROJECT DELIVERY: REALITY AND PROMISE, A STRATEGIST’S GUIDE TO UNDERSTANDING AND MARKETING IPD (2009) SOCIETY FOR MARKETING PROFESSIONAL SERVICES FOUNDATION; ELGHAISH, FARIS, ABRISHAMI, SEPEHR, REZA HOSSEINI, M., INTEGRATED PROJECT DELIVERY WITH BLOCKCHAIN: AN AUTOMATED FINANCIAL SYSTEM (2020) AUTOMATION IN CONSTRUCTION, 114, P. 103182. , (JUNE); KAHVANDI, ZAHRA, SAGHATFOROUSH, EHSAN, ALINEZHAD, MAHDI, PREECE, CHRISTOPHER, ANALYSIS OF RESEARCH TRENDS ON BENEFITS OF IMPLEMENTING INTEGRATED PROJECT DELIVERY (IPD) (2016) INTERNATIONAL CONFERENCE ON CIVIL, MECHANICAL ENGINEERING &amp; CONSTRUCTION MANAGEMENT (CMC 2016), , KUALA LUMPUR, MALAYSIA; EL ASMAR, MOUNIR, HANNA, AWAD S., COMPARATIVE ANALYSIS OF INTEGRATED PROJECT DELIVERY (IPD) COST AND QUALITY PERFORMANCE (2012) PROCEEDINGS OF THE CIB W78 2012: 29TH INTERNATIONAL CONFERENCE -BEIRUT, 78, PP. 152-161. , LEBANON, 17-19 OCTOBER; WANIGARATHNA, NADEESHANI, JONES, KEITH, BELL, ADRIAN, KAPOGIANNIS, GEORGIOS, BUILDING INFORMATION MODELLING TO SUPPORT MAINTENANCE MANAGEMENT OF HEALTHCARE BUILT ASSETS (2019) FACILITIES, 37 (7), PP. 415-434. , 8 (MAY 7); DICTIONARY, , MERRIAM-WEBSTER’S COLLEGIATE N.D. ELEVENTH EDITION. (N.D); ELGHAISH, FARIS, ABRISHAMI, SEPEHR, SAMRA, SOLIMAN ABU, GATERELL, MARK, REZA HOSSEINI, M., WISE, RICHARD, CASH FLOW SYSTEM DEVELOPMENT FRAMEWORK WITHIN INTEGRATED PROJECT DELIVERY (IPD) USING BIM TOOLS (2019) INTERNATIONAL JOURNAL OF CONSTRUCTION MANAGEMENT, PP. 1-16. , (MARCH 26); MOLENAAR, KEITH, SOBIN, NATHANIEL, GRANSBERG, D., MCCUEN, T., KORKMAZ, S., HORMAN, M., SUSTAINABLE, HIGH PERFORMANCE PROJECTS AND PROJECT DELIVERY METHODS: A STATE-OF-PRACTICE REPORT (2009) WHITE PAPER FOR THE DESIGN-BUILD INSTITUTE OF AMERICA AND THE CHARLES PANKOW FOUNDATION; MOLLAOGLU-KORKMAZ, SINEM, SWARUP, LIPIKA, RILEY, DAVID, DELIVERING SUSTAINABLE, HIGH-PERFORMANCE BUILDINGS: INFLUENCE OF PROJECT DELIVERY METHODS ON INTEGRATION AND PROJECT OUTCOMES (2013) JOURNAL OF MANAGEMENT IN ENGINEERING, 29 (1), PP. 71-78. , (JANUARY); BAIDEN, BERNARD K., PRICE, ANDREW D.F., THE EFFECT OF INTEGRATION ON PROJECT DELIVERY TEAM EFFECTIVENESS (2011) INTERNATIONAL JOURNAL OF PROJECT MANAGEMENT, 29 (2), PP. 129-136. , (FEBRUARY); HASSAN, M. E., (2013) DOCTOR OF PHILOSOPHY DISSERTATION, , ASSESSING THE IMPACT OF LEAN/INTEGRATED PROJECT DELIVERY SYSTEM ON FINAL PROJECT SUCCESS, GEORGE MASON UNIVERSITY; (2011) RECOMMENDED PROGRAM MANAGEMENT SERVICES FOR A DESIGN-BID-BUILD PROJECT, , BROOKWOODGROUP; LI, YING, TAYLOR, TIMOTHY RB, THE IMPACT OF DESIGN REWORK ON CONSTRUCTION PROJECT PERFORMANCE (2011) THE 29TH INTERNATIONAL CONFERENCE OF THE SYSTEM DYNAMICS SOCIETY, PP. 25-35. , WASHINGTON, DC; GHASSEMI, REZA, BECERIK-GERBER, BURCIN, TRANSITIONING TO INTEGRATED PROJECT DELIVERY: POTENTIAL BARRIERS AND LESSONS LEARNED (2011) LEAN CONSTRUCTION JOURNAL, PP. 32-52; KAHVANDI, ZAHRA, SAGHATFOROUSH, EHSAN, MAHOUD, MOHAMMAD, PREECE, CHRISTOPHER, ANALYSIS OF THE BARRIERS TO THE IMPLEMENTATION OF INTEGRATED PROJECT DELIVERY (IPD): A META-SYNTHESIS APPROACH (2019) JOURNAL OF ENGINEERING, PROJECT, AND PRODUCTION MANAGEMENT, 9 (1), PP. 2-11. , (JANUARY 1); LANCASTER, FRANKLIN D., TOBIN, JOHN, INTEGRATED PROJECT DELIVERY: NEXT-GENERATION BIM FOR STRUCTURAL ENGINEERING (2010) STRUCTURES CONGRESS 2010, , ORLANDO, FLORIDA, UNITED STATES (MAY 18); PISHDAD-BOZORGI, PARDIS, BELIVEAU, YVAN J., SYMBIOTIC RELATIONSHIPS BETWEEN INTEGRATED PROJECT DELIVERY (IPD) AND TRUST (2016) INTERNATIONAL JOURNAL OF CONSTRUCTION EDUCATION AND RESEARCH, 12 (3), PP. 179-192. , (FEBRUARY 19); PISHDAD-BOZORGI, PARDIS, MOGHADDAM, EHSAN HAMZANLUI, KARASULU, YILMAZ, ADVANCING TARGET PRICE AND TARGET VALUE DESIGN PROCESS IN IPD USING BIM AND RISK-SHARING APPROACHES (2013) PROCEEDINGS OF THE 49TH ASC ANNUAL INTERNATIONAL CONFERENCE PROCEEDINGS, PP. 9-13. , SAN LUIS OBISPO, CA, USA; MESA, HARRISON A., MOLENAAR, KEITH R., ALARCÓN, LUIS F., EXPLORING PERFORMANCE OF THE INTEGRATED PROJECT DELIVERY PROCESS ON COMPLEX BUILDING PROJECTS (2016) INTERNATIONAL JOURNAL OF PROJECT MANAGEMENT, 34 (7), PP. 1089-1101. , (OCTOBER); BASU, RON, LITTLE, CHRIS, MILLARD, CHRIS, CASE STUDY: A FRESH APPROACH OF THE BALANCED SCORECARD IN THE HEATHROW TERMINAL 5 PROJECT (2009) MEASURING BUSINESS EXCELLENCE, 13 (4), PP. 22-33. , (NOVEMBER 13); BRADY, TIM, DAVIES, ANDREW, FROM HERO TO HUBRIS - RECONSIDERING THE PROJECT MANAGEMENT OF HEATHROW’S TERMINAL 5 (2010) INTERNATIONAL JOURNAL OF PROJECT MANAGEMENT, 28 (2), PP. 151-157. , (FEBRUARY); CALDWELL, NIGEL D., ROEHRICH, JENS K., DAVIES, ANDREW C., PROCURING COMPLEX PERFORMANCE IN CONSTRUCTION: LONDON HEATHROW TERMINAL 5 AND A PRIVATE FINANCE INITIATIVE HOSPITAL (2009) JOURNAL OF PURCHASING AND SUPPLY MANAGEMENT, 15 (3), PP. 178-186. , (SEPTEMBER); DVIR, DOV, SHENHAR, AARON J., WHAT GREAT PROJECTS HAVE IN COMMON (2011) MIT SLOAN MANAGEMENT REVIEW, 52 (3), PP. 19-21; NADERI, E, SEIF NARAGHI, M, (1996) RESEARCH METHODOLOGIES ON HUMANISM, , TEHRAN: BADR RESEARCH AND PUBLISHING CENTER; KHAKI, G., (2008) RESEARCH METHODOLOGY, , TEHRAN: DERAYAT PUBLISHING INSTITUTE; ERKESSOUSI, N. EL, (2010) HOW INTEGRATED PROJECT DELIVERY IS AN ADVANTAGE TO THE DANISH BUILDING INDUSTRY, AND HOW IT CAN BE EXECUTED, , BACHELOR DISSERTATION, COPENHAGEN SCHOLL OF DESIGN &amp; TECHNOLOGY, COPENHAGEN (OCTOBER); RACHED, FARID, HRAOUI, YOUSSEF, KARAM, ANTOINE, HAMZEH, FAROOK, IMPLEMENTATION OF IPD IN THE MIDDLE EAST AND ITS CHALLENGES (2014) PROCEEDINGS INTERNATIONAL GROUP FOR LEAN CONSTRUCTION, PP. 293-304. , OLSO, NORWAY (JUNE); FISH, A, KEEN, JULIA, (2011) INTEGRATED PROJECT DELIVERY: THE OBSTACLES OF IMPLEMENTATION, PP. 90-97. , MANHATTAN: MASTER DISSERTATION, KANSAS STATE UNIVERSITY; KENT, DAVID C., BECERIK-GERBER, BURCIN, UNDERSTANDING CONSTRUCTION INDUSTRY EXPERIENCE AND ATTITUDES TOWARD INTEGRATED PROJECT DELIVERY (2010) JOURNAL OF CONSTRUCTION ENGINEERING AND MANAGEMENT, 136 (8), PP. 815-825. , (AUGUST); KELLY, DAVID, ILOZOR, B., A PILOT CAUSAL COMPARATIVE STUDY OF PROJECT PERFORMANCE METRICS: EXAMINING BUILDING INFORMATION MODELING AND INTEGRATED PROJECT DELIVERY (2013) THE BUILT &amp; HUMAN ENVIRONMENT REVIEW, 6, PP. 82-106; SALAMI, E., (2012) INTRODUCTION OD INTEGRATED PROJECT DELIVERY AND LIKELY IMPACTS ON PRETENDER COST MANAGEMENT IN GHANA, , MASTER DISSERTATION, UNIVERSITY OF STUTTGART; BUILDING INFORMATION MODELING AND THE TRANSITION TO INTEGRATED PROJECT DELIVERY (2009) AIA TRUST NEWS, , AIA_TRUST; TATUM, CLYDE B., LUTH, GREGORY P., INTEGRATING STRUCTURAL AND CONSTRUCTION ENGINEERING (2012) CONSTRUCTION RESEARCH CONGRESS, PP. 1301-1310. , (MAY 17, 2012); CHOI, JIYONG, YUN, SUNGMIN, LEITE, FERNANDA, MULVA, STEPHEN P., TEAM INTEGRATION AND OWNER SATISFACTION: COMPARING INTEGRATED PROJECT DELIVERY WITH CONSTRUCTION MANAGEMENT AT RISK IN HEALTH CARE PROJECTS (2019) JOURNAL OF MANAGEMENT IN ENGINEERING, 35 (1), PP. 1-11. , (JANUARY); KAHVANDI, ZAHRA, SAGHATFOROUSH, EHSAN, ZARE RAVASAN, A., MANSOURI, TAHA, AN FCM-BASED DYNAMIC MODELLING OF INTEGRATED PROJECT DELIVERY IMPLEMENTATION CHALLENGES IN CONSTRUCTION PROJECTS (2018) LEAN CONSTRUCTION JOURNAL, 87, PP. 63-87; KAHVANDI, ZAHRA, SAGHATFOROUSH, EHSAN, ZARERAVASAN, AHAD, PREECE, CHRISTOPHER, INTEGRATED PROJECT DELIVERY IMPLEMENTATION CHALLENGES IN THE CONSTRUCTION INDUSTRY (2019) CIVIL ENGINEERING JOURNAL, 5 (8), PP. 1672-1683. , (AUGUST 21); LEE, HYUN WOO, TOMMELEIN, IRIS D., BALLARD, GLENN, ENERGY-RELATED RISK MANAGEMENT IN INTEGRATED PROJECT DELIVERY (2013) JOURNAL OF CONSTRUCTION ENGINEERING AND MANAGEMENT, 139 (12). , (DECEMBER); EL ASMAR, MOUNIR, HANNA, AWAD S., LOH, WEI-YIN, EVALUATING INTEGRATED PROJECT DELIVERY USING THE PROJECT QUARTERBACK RATING (2016) JOURNAL OF CONSTRUCTION ENGINEERING AND MANAGEMENT, 142 (1), P. 04015046. , (JANUARY); AL SUBAIH, ADEL, INTEGRATED PROJECT DELIVERY: A PARADIGM SHIFT FOR OIL AND GAS PROJECTS IN THE UAE AND THE MIDDLE EAST REGION (2015) OIL AND GAS FACILITIES, 4, PP. 64-77. , 04 (AUGUST 1); HANKS, NICOLE MARIE, (2015) INVESTIGATION INTO THE EFFECTS OF PROJECT DELIVERY METHODS ON LEED TARGETS, , UNIVERSITY OF SAN FRANCISCO USF, SCHOLARSHIP REPOSITORY, MASTER’S PROJECTS THESES; CHOI, TRACY N.Y., CHAN, DANIEL W.M., CHAN, ALBERT P.C., PERCEIVED BENEFITS OF APPLYING PAY FOR SAFETY SCHEME (PFSS) IN CONSTRUCTION - A FACTOR ANALYSIS APPROACH (2011) SAFETY SCIENCE, 49 (6), PP. 813-823. , (JULY); ZHANG, LIANYING, LI, FEI, RISK/REWARD COMPENSATION MODEL FOR INTEGRATED PROJECT DELIVERY (2014) ENGINEERING ECONOMICS, 25 (5), PP. 558-567. , (DECEMBER 18); PISHDAD-BOZORGI, PARDIS, CASE STUDIES ON THE ROLE OF INTEGRATED PROJECT DELIVERY (IPD) APPROACH ON THE ESTABLISHMENT AND PROMOTION OF TRUST (2016) INTERNATIONAL JOURNAL OF CONSTRUCTION EDUCATION AND RESEARCH, 13 (2), PP. 102-124. , (SEPTEMBER 15); BELLIDO-MONTESINOS, PABLO, LOZANO-GALANT, FIDEL, CASTILLA, FRANCISCO JAVIER, LOZANO-GALANT, JOSE ANTONIO, EXPERIENCES LEARNED FROM AN INTERNATIONAL BIM CONTEST: SOFTWARE USE AND INFORMATION WORKFLOW ANALYSIS TO BE PUBLISHED IN: JOURNAL OF BUILDING ENGINEERING (2019) JOURNAL OF BUILDING ENGINEERING, 21, PP. 149-157. , (JANUARY); CHAN, A. P, CHAN, D. W, YEUNG, J, (2010) RELATIONAL CONTRACTING FOR CONSTRUCTION EXCELLENCE, , SPON PRESS, LONDON; EBRAHIMI, GHAZAL, DOWLATABADI, HADI, PERCEIVED CHALLENGES IN IMPLEMENTING INTEGRATED PROJECT DELIVERY (IPD): INSIGHTS FROM STAKEHOLDERS IN THE U.S. AND CANADA FOR A PATH FORWARD (2018) INTERNATIONAL JOURNAL OF CONSTRUCTION EDUCATION AND RESEARCH, 15 (4), PP. 291-314. , (OCTOBER 4); DARRINGTON, JOEL W., LICHTIG, WILLIAM A., RETHINKING THE G IN GMP: WHY ESTIMATED MAXIMUM PRICE CONTRACTS MAKE SENSE ON COLLABORATIVE PROJECTS (2010) CONSTR. LAW, 30, P. 29</t>
  </si>
  <si>
    <t>SAGHATFOROUSH, E.; SCHOOL OF CONSTRUCTION ECONOMICS AND MANAGEMENT, SOUTH AFRICA; EMAIL: EHSAN.SAGHATFOROUSH@WITS.AC.ZA</t>
  </si>
  <si>
    <t>SALEHAN INSTITUTE OF HIGHER EDUCATION</t>
  </si>
  <si>
    <t>26766957</t>
  </si>
  <si>
    <t>CIV. ENG. J.</t>
  </si>
  <si>
    <t>2-S2.0-85099655515</t>
  </si>
  <si>
    <t>CIV ENG J</t>
  </si>
  <si>
    <t>UNIVERSITY OF TEHRAN;UNIVERSITY OF THE WITWATERSRAND;MEHRALBORZ UNIVERSITY (MAU);ABU DHABI UNIVERSITY</t>
  </si>
  <si>
    <t>NOTREPORTED;SCHOOL OF CONSTRUCTION ECONOMICS AND MANAGEMENT;NOTREPORTED</t>
  </si>
  <si>
    <t>ALINEZHAD M, 2020, CIV ENG J</t>
  </si>
  <si>
    <t>LEICHT D;CASTRO-FRESNO D;DÌAZ J;BAIER C</t>
  </si>
  <si>
    <t>57218699175;57211208815;24168243800;57218698811;</t>
  </si>
  <si>
    <t>MULTIDIMENSIONAL CONSTRUCTION PLANNING AND AGILE ORGANIZED PROJECT EXECUTION-THE 5D-PROMPT METHOD</t>
  </si>
  <si>
    <t>16</t>
  </si>
  <si>
    <t>6340</t>
  </si>
  <si>
    <t>10.3390/SU12166340</t>
  </si>
  <si>
    <t>https://www.scopus.com/inward/record.uri?eid=2-s2.0-85090084687&amp;doi=10.3390%2fSU12166340&amp;partnerID=40&amp;md5=527af46472c9d0eb1a469914cf245390</t>
  </si>
  <si>
    <t>GITECO RESEARCH GROUP, UNIVERSITY OF CANTABRIA, SANTANDER, 39005, SPAIN; DEPARTMENT OF INFORMATION TECHNOLOGY IN CONSTRUCTION, UNIVERSITY OF APPLIED SCIENCES, THM GIESSEN, 35390, GERMANY</t>
  </si>
  <si>
    <t>GITECO RESEARCH GROUP, UNIVERSITY OF CANTABRIA, SANTANDER, 39005, SPAIN;GITECO RESEARCH GROUP, UNIVERSITY OF CANTABRIA, SANTANDER, 39005, SPAIN;DEPARTMENT OF INFORMATION TECHNOLOGY IN CONSTRUCTION, UNIVERSITY OF APPLIED SCIENCES, THM GIESSEN, 35390, GERMANY;DEPARTMENT OF INFORMATION TECHNOLOGY IN CONSTRUCTION, UNIVERSITY OF APPLIED SCIENCES, THM GIESSEN, 35390, GERMANY</t>
  </si>
  <si>
    <t>ALTHOUGH TREMENDOUS TECHNOLOGICAL AND STRATEGIC ADVANCES HAVE BEEN DEVELOPED AND IMPLEMENTED IN THE CONSTRUCTION SECTOR IN RECENT YEARS, THERE IS SUBSTANTIAL ROOM FOR IMPROVEMENT IN THE AREAS OF PRODUCTIVITY GROWTH, PROJECT PERFORMANCE, AND SCHEDULE RELIABILITY. THUS, THE PRESENT PAPER SEEKS TO DISCOVER WHY THE CURRENTLY APPLIED SCHEDULING TOOLS AND THE LATEST AGILE-BASED PROJECT ORGANIZATION APPROACHES HAVE NOT YET ACHIEVED THEIR FULL POTENTIAL. A MISSING INTERLINKAGE BETWEEN THE PROJECT'S DESIGN, COST, AND TIME ASPECTS WITHIN THE PROJECT DESIGN PHASE AND ITS SPARSE UTILIZATION THROUGHOUT PROJECT EXECUTION WERE INDICATED AS THE DRIVING CONTRIBUTORS RESPONSIBLE FOR THE SLOW PROGRESS IN DEVELOPMENT. TO FUNDAMENTALLY CHANGE THIS SITUATION, AN EXTENSIVE AND COHERENT PROJECT ORGANIZATION SOLUTION IS PROPOSED. THE KEY PROCESS OF THIS SOLUTION UTILIZES A 5D BUILDING INFORMATION MODEL COMPRISING TIGHT CONCATENATIONS BETWEEN THE INDIVIDUAL MODEL OBJECTS AND THE CORRESPONDING CONSTRUCTION COST AND TIME EFFORT VALUES. THE KEY DATES OF A WATERFALL-BASED CONSTRUCTION PROCESS SIMULATION, SET DURING THE PROJECT PLANNING PHASE, PROVIDE PARTICULAR INFORMATION TO CREATE A STRUCTURE FOR AGILE ORGANIZED PROJECT EXECUTION. THE IMPLEMENTATION OF INFORMATION FEEDBACK LOOPS ALLOWS TARGET/ACTUAL COMPARISONS AND CONTRIBUTES TO CONTINUAL IMPROVEMENTS IN FUTURE PLANNING. A COMPARATIVE CASE STUDY WAS CONDUCTED WITH AUSPICIOUS RESULTS ON IMPROVEMENTS IN THE OVERALL PROJECT PERFORMANCE, AND SCHEDULE AND COST RELIABILITY. © 2020 BY THE AUTHORS.</t>
  </si>
  <si>
    <t>5D BUILDING INFORMATION MODELING; AGILE PROJECT ORGANIZATION; SCHEDULE/COST RELIABILITY</t>
  </si>
  <si>
    <t>BUILDING; COMPARATIVE STUDY; CONSTRUCTION METHOD; FUTURE PROSPECT; ORGANIZATIONAL FRAMEWORK; PLANNING PRACTICE; PROJECT DESIGN</t>
  </si>
  <si>
    <t>THIS RESEARCH WAS SUPPORTED BY HEINRICH SCHMID GMBH AND CO.KG REGARDING THE COOPERATIVE CONDUCTION OF TWO CONSTRUCTION PROJECTS USED FOR THE CASE-STUDY; RIB SOFTWARE SE, WHO PROVIDED THE BIM SOFTWARE PLATFORM ITWO BASELINE AND THE SITE MANAGEMENT SOFTWARE ONSITE, AND CONTELOS GMBH FOR THE PROVISION OF THE 3D BUILDING INFORMATION MODEL.</t>
  </si>
  <si>
    <t>FUNDING: THIS RESEARCH WAS SUPPORTED BY HEINRICH SCHMID GMBH&amp;CO.KG REGARDING THE COOPERATIVE CONDUCTION OF TWO CONSTRUCTION PROJECTS USED FOR THE CASE-STUDY; RIB SOFTWARE SE, WHO PROVIDED THE BIM SOFTWARE PLATFORM ITWO BASELINE AND THE SITE MANAGEMENT SOFTWARE ONSITE, AND CONTELOS GMBH FOR THE PROVISION OF THE 3D BUILDING INFORMATION MODEL.</t>
  </si>
  <si>
    <t>OPPONG, G.D., CHAN, A.P.C., DANSOH, A., A REVIEW OF STAKEHOLDER MANAGEMENT PERFORMANCE ATTRIBUTES IN CONSTRUCTION PROJECTS (2017) INT. J. PROJ. MANAG., 35, PP. 1037-1051; OESTERREICH, T.D., TEUTEBERG, F., UNDERSTANDING THE IMPLICATIONS OF DIGITISATION AND AUTOMATION IN THE CONTEXT OF INDUSTRY 4.0: A TRIANGULATION APPROACH AND ELEMENTS OF A RESEARCH AGENDA FOR THE CONSTRUCTION INDUSTRY (2016) COMPUT. IND., 83, PP. 121-139; KIM, S.Y., NGUYEN, V.T., A STRUCTURAL MODEL FOR THE IMPACT OF SUPPLY CHAIN RELATIONSHIP TRAITS ON PROJECT PERFORMANCE IN CONSTRUCTION (2018) PROD. PLAN. CONTROL., 29, PP. 170-183; BUVIK, M.P., TVEDT, S.D., THE INFLUENCE OF PROJECT COMMITMENT AND TEAM COMMITMENT ON THE RELATIONSHIP BETWEEN TRUST AND KNOWLEDGE SHARING IN PROJECT TEAMS (2017) PROJ. MANAG. J., 48, PP. 5-21; SHAPING THE FUTURE OF CONSTRUCTION-A BREAKTHROUGH IN MINDSET AND TECHNOLOGY (2016), PP. 1-64. , WORLD ECONOMIC FORUM: GENEVA, SWITZERLAND; DAVE, B., KUBLER, S., FRAMLING, K., KOSKELA, L., OPPORTUNITIES FOR ENHANCED LEAN CONSTRUCTION MANAGEMENT USING INTERNET OF THINGS STANDARDS (2016) AUTOM. CONSTR., 61, PP. 86-97; BALLARD, G., (2000) THE LAST PLANNER SYSTEM OF PRODUCTION CONTROL, PP. 1-192. , PH.D. THESIS, FACULTY OF ENGINEERING, UNIVERSITY OF BIRMINGHAM, BIRMINGHAM, UK; (2020) PRODUCTIVITY AND ULC BY MAIN ECONOMIC ACTIVITY, TOTAL ECONOMY AND CONSTRUCTION, EU VS. US, , ECONOMIC COOPERATION AND DEVELOPMENT: PARIS, FRANCE; O'MAHONY, M., VAN ARK, B., EU PRODUCTIVITY AND COMPETITIVENESS: AN. INDUSTRY PERSPECTIVE (2003), PP. 1-280. , OFFICE FOR OFFICIAL PUBLICATIONS OF THE EUROPEAN COMMUNITIES: LUXEMBOURG; TEICHOLZ, P., GOODRUM, P.M., HAAS, C.T., US CONSTRUCTION LABOR PRODUCTIVITY TRENDS 1970-1998 (2001) J. CONSTR. ENG. MANAG., 127, PP. 427-429; KUENZEL, R., TEIZER, J., MÜLLER, M., BLICKLE, A., INTELLIGENT AND AUTONOMOUS ENVIRONMENTS, MACHINERY, AND PROCESSES TO REALIZE SMART ROAD CONSTRUCTION PROJECTS (2016) AUTOM. CONSTR., 71, PP. 21-33; HOWELL, G.A., BALLARD, G., TOMMELEIN, I., CONSTRUCTION ENGINEERING-REINVIGORATING THE DISCIPLINE (2011) J. CONSTR. ENG. MANAG., 137, PP. 740-744; LARSEN, J.K., SHEN, G.Q., LINDHARD, S.M., BRUNOE, T.D., FACTORS AFFECTING SCHEDULE DELAY, COST OVERRUN, AND QUALITY LEVEL IN PUBLIC CONSTRUCTION PROJECTS (2016) J. MANAG. ENG., 32, P. 10; ASSAF, S.A., AL-HEJJI, S., CAUSES OF DELAY IN LARGE CONSTRUCTION PROJECTS (2006) INT. J. PROJ. MANAG., 24, PP. 349-357; SAMBASIVAN, M., SOON, Y.W., CAUSES AND EFFECTS OF DELAYS IN MALAYSIAN CONSTRUCTION INDUSTRY (2007) INT. J. PROJ. MANAG., 25, PP. 517-526; OLAWALE, Y., SUN, M., CONSTRUCTION PROJECT CONTROL IN THE UK: CURRENT PRACTICE, EXISTING PROBLEMS AND RECOMMENDATIONS FOR FUTURE IMPROVEMENT (2015) INT. J. PROJ. MANAG., 33, PP. 623-637; HOFFMAN, G.J., THAL, A.E., WEBB, T.S., WEIR, J., ESTIMATING PERFORMANCE TIME FOR CONSTRUCTION PROJECTS (2007) J. MANAG. ENG., 23, PP. 193-199; (2008) MANAGING THE RISK OF DELAYED COMPLETION IN THE 21ST CENTURY, P. 55. , THE CHARTERED INSTITUTE OF BUILDING (CIOB): ASCOT, UK; CONSTRUCTION PROJECTS OFTEN MORE EXPENSIVE AND DELAYED, , HTTPS://WWW.BUNDESTAG.DE/PRESSE/HIB/201604/418428-418428, (ACCESSED ON 3 JULY 2018); SALEM, O., SOLOMON, J., GENAIDY, A., MINKARAH, I., LEAN CONSTRUCTION: FROM THEORY TO IMPLEMENTATION (2006) J. MANAG. ENG., 22, PP. 168-175; HANNA, A.S., SKIFFINGTON, M.A., EFFECT OF PRE-CONSTRUCTION PLANNING EFFORT ON SHEET METAL PROJECT PERFORMANCE (2010) J. CONSTR. ENG. MANAG., PP. 235-241. , 10.1061; HWANG, B.G., HO, J.W., FRONT-END PLANNING IMPLEMENTATION IN SINGAPORE: STATUS, IMPORTANCE AND IMPACT (2011) J. CONSTR. ENG. MANAG., PP. 567-573. , 10.1061; DOLOI, H., SAWHNEY, A., IYER, K.C., RENTALA, S., ANALYSING FACTORS AFFECTING DELAYS IN INDIAN CONSTRUCTION PROJECTS (2012) INT. J. PROJ. MANAG., 30, PP. 479-489; BRAIMAH, N., UNDERSTANDING CONSTRUCTION DELAY ANALYSIS AND THE ROLE OF PRE-CONSTRUCTION PROGRAMMING (2014) J. MANAG. ENG., 30, P. 10; GEBREHIWET, T., LUO, H., ANALYSIS OF DELAY IMPACT ON CONSTRUCTION PROJECT BASED ON RII AND CORRELATION COEFFICIENT: EMPIRICAL STUDY (2017) PROC. ENG., 196, PP. 366-374; COX, J.F., BLACKSTONE, J.H., SPENCER, M.S., (1992) APICS DICTIONARY, , AMERICAN PRODUCTION AND INVENTORY CONTROL SOCIETY: FALLS CHURCH, VA, USA; DIEKMANN, J.E., THRUSH, K.B., PROJECT CONTROL (1986) DESIGN ENGINEERING, , CONSTRUCTION INDUSTRY INSTITUTE: AUSTIN, TX, USA; TANG, Y.J., SUN, Q., LIU, R., WANG, F., RESOURCE LEVELING BASED ON LINE OF BALANCE AND CONSTRAINT PROGRAMMING (2018) COMPUT. AIDED CIV. INFRASTRUCT. ENG., 33, PP. 864-884; SU, Y., LUCKO, G., COMPARISON AND RENAISSANCE OF CLASSIC LINE-OF-BALANCE AND LINEAR SCHEDULE CONCEPTS FOR CONSTRUCTION INDUSTRY (2015) PROC. ENG., 123, PP. 546-556; CASTRO-LACOUTURE, D., SÜER, G.A., GONZALEZ-JOAQUI, J., YATES, J.K., CONSTRUCTION PROJECT SCHEDULING WITH TIME, COST, AND MATERIAL RESTRICTIONS USING FUZZY MATHEMATICAL MODELS AND CRITICAL PATH METHOD (2009) J. CONSTR. ENG. MANAG., 135, PP. 1096-1104; HERRMANN, J.W., A HISTORY OF PRODUCTION SCHEDULING (2006) HANDBOOK OF PRODUCTION SCHEDULING, PP. 1-22. , HERRMANN, J.W., ED.; SPRINGER: NEW YORK, NY, USA; (2017) VDI-RICHTLINIEN 2553-LEAN CONSTRUCTION-ICS 91.010.01 (DRAFT-VERSION), , GERMAN-ASSOCIATIONOF-ENGINEERS-BEUTH VERLAG GMBH: BERLIN, GERMANY; ECHEVERRY, D., IBBS, C.W., KIM, S., SEQUENCING KNOWLEDGE FOR CONSTRUCTION SCHEDULING (1991) J. CONSTR. ENG. MANAG. ASCE, 117, PP. 118-130; TORY, M., STAUB-FRENCH, S., HUANG, D., CHANG, Y.L., SWINDELLS, C., POTTINGER, R., COMPARATIVE VISUALIZATION OF CONSTRUCTION SCHEDULES (2013) AUTOM. CONSTR., 29, PP. 68-82; MCKAY, K.N., WIERS, V.C.S., THE HUMAN FACTOR IN PLANNING AND SCHEDULING (2005) HANDBOOK OF PRODUCTION SCHEDULING, , SPRINGER: NEW YORK, NY, USA; OWEN, R., KOSKELA, L., HENRICH, G., CODINHOTO, R., IS AGILE PROJECT MANAGEMENT APPLICABLE TO CONSTRUCTION? (2006) PROCEEDINGS OF THE 14TH ANNUAL CONFERENCE OF THE IGLC, PP. 51-66. , SANTIAGO, CHILE, 14 JULY; SANCHEZ, L.M., NAGI, R., A REVIEW OF AGILE MANUFACTURING SYSTEMS (2001) INT. J. PROD. RES., 39, PP. 3561-3600; SACKS, R., RADOSAVLJEVIC, M., BARAK, R., REQUIREMENTS FOR BIM BASED LEAN PRODUCTION MANAGEMENT SYSTEMS FOR CONSTRUCTION (2010) AUTOM. CONSTR., 19, PP. 641-655; BALLARD, G., HOWELL, G., AN UPDATE ON LAST PLANNER (2003) PROCEEDINGS OF THE ANNUAL CONFERENCE OF THE INTERNATIONAL GROUP FOR LEAN CONSTRUCTION, P. 13. , BLACKSBURG, VA, USA, 22-24 JULY; MOSSMAN, A., (2015) LAST PLANNERFI: 5 + 1 CRUCIAL &amp; COLLABORATIVE CONVERSATIONS FOR PREDICTABLE DESIGN &amp; CONSTRUCTION DELIVERY, P. 36. , THE CHANGE BUSINESS LTD.: STROUD, UK; LIKER, J.E., (2003) THE TOYOTA WAY, , MCGRAW-HILL: NEW YORK, NY, USA; RADOSAVLJEVIC, M., HORNER, M., PROCESS PLANNING METHODOLOGY: DYNAMIC SHORT-TERM PLANNING FOR OFF-SITE CONSTRUCTION IN SLOVENIA (2007) CONSTR. MANAG. ECON., 25, PP. 143-156; SONGER, A.D., SUBRAMANIAN, P.S., DIEKMANN, J.E., (2000) INTEGRATING WORK FLOW MODELING AND 3D CAD FOR VISUALIZING PROJECT PERFORMANCE, , CIB W78: REYKJAVIK, ICELAND; BANSAL, V.K., PAL, M., GENERATING, EVALUATING, AND VISUALIZING CONSTRUCTION SCHEDULE WITH GEOGRAPHIC INFORMATION SYSTEMS (2008) J. COMPUT. CIV. ENG., 22, PP. 233-242; FAN, S.L., WU, C.H., HUN, C.C., INTEGRATION OF COST AND SCHEDULE USING BIM (2015) J. APPL. SCI. ENG., 18, PP. 223-232; SÁNCHEZ-RIVERA, O.G., GALVIS-GUERRA, J.A., PORRAS-DÍAZ, H., ARDILA-CHACÓN, Y.D., MARTÍNEZ-MARTÍNEZ, C.A., "BRIM" 5D MODELS AND LEAN CONSTRUCTION FOR PLANNING WORK ACTIVITIES IN REINFORCED CONCRETE BRIDGES (2017), PP. 39-50. , REVISTA FACULTAD DE INGENIERÍA: TUNJA-BOYACÁ, COLOMBIA; (1985) GUIDE TO THE PRINCIPLES OF COMPARATIVE TESTING, , INTERNATIONAL ORGANIZATION OF CONSUMERS UNIONS: THE HAGUE, THE NETHERLANDS; STREULE, T., MISERINI, N., BARTLOMÉ, O., KLIPPEL, M., DE SOTO, B.G., IMPLEMENTATION OF SCRUM IN THE CONSTRUCTION INDUSTRY (2016) PROC. ENG., 164, PP. 269-276; WESTERMANN, G., FINGER, S., (2012) KOSTEN-NUTZEN-ANALYSE. EINFÜHRUNG UND FALLSTUDIEN, , E. SCHMIDT: BERLIN, GERMANY; ZANGEMEISTER, C., (1970) NUTZWERTANALYSE IN DER SYSTEMTECHNIK-EINE METHODIK ZUR MULTIDIMENSIONALEN BEWERTUNG UND AUSWAHL VON PROJEKTALTERNATIVEN, , WITTEMANN: MUNICH, GERMANY; LIKERT, R., A TECHNIQUE FOR THE MEASUREMENT OF ATTITUDES (1932) ARCH. PSYCHOL., 22, PP. 1-55; BAUTSCH, M., (2014) GEBRAUCHSTAUGLICHKEIT UND GEBRAUCHSWERT, , CARL HANSER FACHBUCHVERLAG: MUNICH, GERMANY; VIENNA, AUSTRIA</t>
  </si>
  <si>
    <t>LEICHT, D.; GITECO RESEARCH GROUP, SPAIN; EMAIL: DAVID@LEICHT-INFO.COM</t>
  </si>
  <si>
    <t>2-S2.0-85090084687</t>
  </si>
  <si>
    <t>UNIVERSITY OF CANTABRIA;UNIVERSITY OF CANTABRIA;UNIVERSITY OF APPLIED SCIENCES;UNIVERSITY OF APPLIED SCIENCES</t>
  </si>
  <si>
    <t>NOTREPORTED;GITECO RESEARCH GROUP;NOTREPORTED</t>
  </si>
  <si>
    <t>LEICHT D, 2020, SUSTAINABILITY</t>
  </si>
  <si>
    <t>SAXE S;GUVEN G;PEREIRA L;ARRIGONI A;OPHER T;ROY A;ARCEO A;VON RAESFELD SS;DUHAMEL M;MCCABE B;PANESAR DK;MACLEAN HL;POSEN ID</t>
  </si>
  <si>
    <t>56655645400;35098416900;56020870900;57193253273;26634355600;57218657456;57196057264;57218659703;57216365493;7103103969;15053920700;7005613727;56556878700;</t>
  </si>
  <si>
    <t>TAXONOMY OF UNCERTAINTY IN ENVIRONMENTAL LIFE CYCLE ASSESSMENT OF INFRASTRUCTURE PROJECTS</t>
  </si>
  <si>
    <t>ENVIRONMENTAL RESEARCH LETTERS</t>
  </si>
  <si>
    <t>083003</t>
  </si>
  <si>
    <t>10.1088/1748-9326/ab85f8</t>
  </si>
  <si>
    <t>https://www.scopus.com/inward/record.uri?eid=2-s2.0-85089603159&amp;doi=10.1088%2f1748-9326%2fab85f8&amp;partnerID=40&amp;md5=1c4730e1caa0fb1ffa1435c480cfe3e8</t>
  </si>
  <si>
    <t>DEPARTMENT OF CIVIL AND MINERAL ENGINEERING, UNIVERSITY OF TORONTO, TORONTO, M5S 1A4, CANADA</t>
  </si>
  <si>
    <t>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t>
  </si>
  <si>
    <t>ENVIRONMENTAL LIFE CYCLE ASSESSMENT (LCA) IS INCREASINGLY BEING USED TO EVALUATE INFRASTRUCTURE PRODUCTS AND TO INFORM THEIR FUNDING, DESIGN AND CONSTRUCTION. AS SUCH, RECOGNITION OF STUDY LIMITATIONS AND CONSIDERATION OF UNCERTAINTY ARE NEEDED; HOWEVER, MOST INFRASTRUCTURE LCAS STILL REPORT DETERMINISTIC VALUES. COMPARED TO OTHER LCA SUBFIELDS, INFRASTRUCTURE LCA HAS DEVELOPED RELATIVELY RECENTLY AND LAGS IN ADOPTING UNCERTAINTY ANALYSIS. THIS PAPER PRESENTS FOUR BROAD CATEGORIES OF INFRASTRUCTURE LCA UNCERTAINTY. THESE CONTAIN 11 DRIVERS FOCUSING ON DIFFERENCES BETWEEN INFRASTRUCTURE AND MANUFACTURED PRODUCTS. IDENTIFIED CATEGORIES AND DRIVERS ARE: APPLICATION OF ISO 14040/14044 STANDARDS (FUNCTIONAL UNIT, REFERENCE FLOW, BOUNDARIES OF ANALYSIS); SPATIOTEMPORAL REALITIES UNDERLYING PHYSICAL CONSTRUCTION (GEOGRAPHY, LOCAL CONTEXT, MANUFACTURING TIME); NATURE OF THE CONSTRUCTION INDUSTRY (REPETITION OF PRODUCTION, SCALE, AND DIVISION OF RESPONSIBILITIES); AND CHARACTERISTICS OF INFRASTRUCTURE PROJECTS (AGGLOMERATION OF OTHER PRODUCTS, AND RECURRING EMBODIED ENERGY). INFRASTRUCTURE PRODUCTS ARE TYPICALLY LARGE, ONE-OFF PROJECTS WITH NO TWO BEING EXACTLY ALIKE IN TERMS OF FORM, FUNCTION, TEMPORAL OR SPATIAL CONTEXT. AS A RESULT, STRONG VARIABILITY BETWEEN PRODUCTS IS THE NORM AND MUCH OF THE UNCERTAINTY IS IRREDUCIBLE. GIVEN THE INABILITY TO MAKE SIGNIFICANT CHANGES TO AN INFRASTRUCTURE PROJECT EX-POST AND THE UNIQUE NATURE OF INFRASTRUCTURE, EX-ANTE ANALYSIS IS OF PARTICULAR IMPORTANCE. THIS PAPER ARTICULATES THE KEY DRIVERS OF INFRASTRUCTURE SPECIFIC LCA UNCERTAINTY LAYING THE FOUNDATION FOR FUTURE REFINEMENT OF UNCERTAINTY CONSIDERATION FOR INFRASTRUCTURE. AS LCA BECOMES AN INCREASINGLY INFLUENTIAL TOOL IN DECISION MAKING FOR INFRASTRUCTURE, UNCERTAINTY ANALYSIS MUST BE STANDARD PRACTICE, OR WE RISK UNDERMINING THE FUNDAMENTAL GOAL OF REDUCED REAL-WORLD NEGATIVE ENVIRONMENTAL IMPACTS. © 2020 THE AUTHOR(S). PUBLISHED BY IOP PUBLISHING LTD.</t>
  </si>
  <si>
    <t>INFRASTRUCTURE; LIFE CYCLE ASSESSMENT; UNCERTAINTY</t>
  </si>
  <si>
    <t>CONSTRUCTION INDUSTRY; DECISION MAKING; ENVIRONMENTAL IMPACT; MANUFACTURE; PRODUCT DESIGN; RISK ASSESSMENT; UNCERTAINTY ANALYSIS; DESIGN AND CONSTRUCTION; ENVIRONMENTAL LIFE CYCLE ASSESSMENT; FUNCTIONAL UNITS; INFRASTRUCTURE PRODUCTS; INFRASTRUCTURE PROJECT; MANUFACTURED PRODUCTS; MANUFACTURING TIME; STANDARD PRACTICES; LIFE CYCLE; CONSTRUCTION INDUSTRY; DECISION MAKING; DESIGN METHOD; ENVIRONMENTAL IMPACT ASSESSMENT; FOUNDATION; INFRASTRUCTURAL DEVELOPMENT; INFRASTRUCTURE PLANNING; LIFE CYCLE ANALYSIS; UNCERTAINTY ANALYSIS</t>
  </si>
  <si>
    <t>ABRAHAMS, L.S., SAMARAS, C., GRIFFIN, W.M., MATTHEWS, H.S., LIFE CYCLE GREENHOUSE GAS EMISSIONS FROM US LIQUEFIED NATURAL GAS EXPORTS: IMPLICATIONS FOR END USES (2015) ENVIRON. SCI. TECHNOL., 49, PP. 3237-3245; AHN, C., PAN, W., LEE, S., PENA-MORA, F., ENHANCED ESTIMATION OF AIR EMISSIONS FROM CONSTRUCTION OPERATIONS BASED ON DISCRETE-EVENT SIMULATION (2010) PROC. OF THE INT. CONF. OF COMPUTING IN CIVIL AND BUILDING ENGINEERING, PP. 1-2; AHN, C., PAN, W., LEE, S.H., PEÑA-MORA, F.A., LESSONS LEARNED FROM UTILIZING DISCRETE-EVENT SIMULATION MODELING FOR QUANTIFYING CONSTRUCTION EMISSIONS IN PRE-PLANNING PHASE (2010) PROC. - WINTER SIMULATION CONF., PP. 3170-3176; AHN, C.R., LEE, S., IMPORTANCE OF OPERATIONAL EFFICIENCY TO ACHIEVE ENERGY EFFICIENCY AND EXHAUST EMISSION REDUCTION OF CONSTRUCTION OPERATIONS (2013) J. CONSTR. ENG. MANAGE., 139, PP. 404-413; ALEXANDER, M.G., SANTHANAM, M., BALLIM, Y., DURABILITY DESIGN AND SPECIFICATION FOR CONCRETE STRUCTURES - THE WAY FORWARD (2010) INT. J. ADV. ENG. SCI. APPL. MATH., 2, PP. 95-105; AMTMANN, M., (2010) REFERENCE BUILDINGS - THE AUSTRIAN BUILDING TYPOLOGY; ARDITI, D., ALAVIPOUR, S.M.R., TRENDS IN EXPECTATIONS ABOUT DUTIES AND RESPONSIBILITIES OF CONSTRUCTION MANAGERS (2019) J. CONSTR. ENG. MANAGE., 145; NORTH AMERICAN LAMINATED VENEER LUMBER ENVIRONMENTAL PRODUCT DECLARATION (2013) AMERICAN WOOD COUNCIL AND CANADIAN WOOD COUNCIL #13CA24184.105.1; (2013) NORTH AMERICAN SOFTWOOD LUMBER ENVIRONMENTAL PRODUCT DECLARATION AMERICAN WOOD COUNCIL AND CANADIAN WOOD COUNCIL #13CA24184.102.1; BAUM-SNOW, N., DID HIGHWAYS CAUSE SUBURBANIZATION? (2007) Q. J. ECON., 122, PP. 775-805; BELL, S.R., GUPTA, M., GREENING, L.A., FULL-FUEL-CYCLE APPROACH TO VEHICLE EMISSIONS MODELING: A CASE STUDY OF GASOLINE IN THE SOUTHEASTERN REGION OF THE UNITED STATES (1995) J. ENERGY RESOUR. TECHNOL., 117, PP. 297-306; BERGERSON, J.A., LIFE CYCLE ASSESSMENT OF EMERGING TECHNOLOGIES: EVALUATION TECHNIQUES AT DIFFERENT STAGES OF MARKET AND TECHNICAL MATURITY (2019) J. IND. ECOL., 24, PP. 11-25; BOUZAROVSKI, S., FRANKOWSKI, J., TIRADO HERRERO, S., LOW-CARBON GENTRIFICATION: WHEN CLIMATE CHANGE ENCOUNTERS RESIDENTIAL DISPLACEMENT (2018) INT. J. URBAN REG. RES., 42, PP. 845-863; BRANDT, A.R., VARIABILITY AND UNCERTAINTY IN LIFE CYCLE ASSESSMENT MODELS FOR GREENHOUSE GAS EMISSIONS FROM CANADIAN OIL SANDS PRODUCTION (2012) ENVIRON. SCI. TECHNOL., 46, PP. 1253-1261; BROCKMANN, C., BREZINSKI, H., ERBE, A., INNOVATION IN CONSTRUCTION MEGAPROJECTS (2016) J. CONSTR. ENG. MANAGE., 142; (2011) BS EN 15978:2011: SUSTAINABILITY OF CONSTRUCTION WORKS-ASSESSMENT OF ENVIRONMENTAL PERFORMANCE OF BUILDINGS-CALCULATION METHODS (LONDON: BRITISH STANDARD INSTITUTION); (2016) PAS 2080:2016- CARBON MANAGEMENT IN INFRASTRUCTURE (LONDON: BRITISH STANDARD INSTITUTION); (2010) BS EN 15643-1:2010-SUSTAINABILITY OF CONSTRUCTION WORKS-SUSTAINABILITY ASSESSMENT OF BUILDINGS-PART 1: GENERAL FRAMEWORK (LONDON: BRITISH STANDARD INSTITUTION); CARMICHAEL, D.G., WILLIAMS, E.H., KABOLI, A.S., MINIMUM OPERATIONAL EMISSIONS IN EARTHMOVING (2012) CONSTR. RES. CONGR., 2012, PP. 1869-1878; (2017) CATERPILLAR PERFORMANCE HANDBOOK, P. 2264; CAVALLIERE, C., HABERT, G., DELL'OSSO, G.R., HOLLBERG, A., CONTINUOUS BIM-BASED ASSESSMENT OF EMBODIED ENVIRONMENTAL IMPACTS THROUGHOUT THE DESIGN PROCESS (2019) J. CLEANER PROD., 211, PP. 941-952; CERVERO, R., GUERRA, E., (2011) URBAN DENSITIES AND TRANSIT: A MULTI-DIMENSIONAL PERSPECTIVE; CERVERO, R., KOCKELMAN, K., TRAVEL DEMAND AND THE 3DS: DENSITY, DESIGN AND DIVERSITY (1997) TRANSP. RES., 2, PP. 199-219; CHESTER, M.V., CANO, A., TIME-BASED LIFE-CYCLE ASSESSMENT FOR ENVIRONMENTAL POLICYMAKING: GREENHOUSE GAS REDUCTION GOALS AND PUBLIC TRANSIT (2016) TRANSP. RES., 43, PP. 49-58; CHESTER, M.V., HORVATH, A., ENVIRONMENTAL ASSESSMENT OF PASSENGER TRANSPORTATION SHOULD INCLUDE INFRASTRUCTURE AND SUPPLY CHAINS (2009) ENVIRON. RES. LETT., 4 (2); (2019) COMPLETE STREETS; (2018) GREEN BUILDINGS POLICY FOR REZONINGS: LAND USE AND DEVELOPMENT POLICIES AND GUIDELINES PLANNING URBAN DESIGN AND SUSTAINABILITY DEPARTMENT; (2019) VANCOUVER-CLIMATE EMERGENCY RESPONSE: GENERAL MANAGER OF PLANNING URBAN DESIGN AND SUSTAINABILITY AND GENERAL MANAGER OF ENGINEERING SERVICES; COLE, R.J., ENERGY AND GREENHOUSE GAS 4MISSIONS ASSOCIATED WITH THE CONSTRUCTION OF ALTERNATIVE STRUCTURAL SYSTEMS (1999) BUILD. ENVIRON., 34, PP. 335-348; COLE, R.J., ROUSSEAU, D., ENVIRONMENTAL AUDITING FOR BUILDING CONSTRUCTION: ENERGY AND AIR POLLUTION INDICES FOR BUILDING MATERIALS (1992) BUILD. ENVIRON., 27, PP. 23-30; CUCURACHI, S., VAN DER GIESEN, C., GUINÉE, J., EX-ANTE LCA OF EMERGING TECHNOLOGIES (2018) PROC. CIRP, 69, PP. 463-468; DAVE, B., KOSKELA, L., COLLABORATIVE KNOWLEDGE MANAGEMENT - A CONSTRUCTION CASE STUDY (2009) AUTOM. CONSTR., 18, PP. 894-902; DE WILDE, P., THE GAP BETWEEN PREDICTED AND MEASURED ENERGY PERFORMANCE OF BUILDINGS: A FRAMEWORK FOR INVESTIGATION (2014) AUTOM. CONSTR., 41, PP. 40-49; DE WOLF, C., POMPONI, F., MONCASTER, A., MEASURING EMBODIED CARBON DIOXIDE EQUIVALENT OF BUILDINGS: A REVIEW AND CRITIQUE OF CURRENT INDUSTRY PRACTICE (2017) ENERGY BUILD., 140, PP. 68-80; DE WOLF, C., POMPONI, F., MONCASTER, A., MEASURING EMBODIED CARBON DIOXIDE EQUIVALENT OF BUILDINGS: A REVIEW AND CRITIQUE OF CURRENT INDUSTRY PRACTICE (2017) ENERGY BUILD., 140, PP. 68-80; DE WOLF, C., YANG, F., COX, D., CHARLSON, A., HATTAN, A.S., OCHSENDORF, J., MATERIAL QUANTITIES AND EMBODIED CARBON DIOXIDE IN STRUCTURES (2016) PROC. INST. CIV. ENG., 169, PP. 150-161; DE WOLF, C., YANG, F., COX, D., CHARLSON, A., HATTAN, A.S., OCHSENDORF, J., (2016) MATERIAL QUANTITIES AND EMBODIED CARBON DIOXIDE IN STRUCTURES PROC. INST. CIV. ENG., 169, PP. 150-161; DELUCHI, M.A., (1991) EMISSIONS OF GREENHOUSE GASES FROM THE USE OF TRANSPORTATION FUELS AND ELECTRICITY UNITED STATES DEPARTMENT OF ENERGY CENTER FOR TRANSPORTATION RESEARCH ARGONNE NATIONAL LABORATORY ANL/ESD/TM-22-1; DESAI, J.N., PITRODA, J., A REVIEW ON CHANGE ORDER AND ASSESSING CAUSES AFFECTING CHANGE ORDER IN CONSTRUCTION (2015) J. INT. ACAD. RES. MULTI., 2, PP. 152-162; DEVI, L.P., PALANIAPPAN, S., A STUDY ON ENERGY USE FOR EXCAVATION AND TRANSPORT OF SOIL DURING BUILDING CONSTRUCTION (2017) J. CLEANER PROD., 164, PP. 543-556; DING, G.K.C., (2018) EMBODIED CARBON IN CONSTRUCTION, MAINTENANCE AND DEMOLITION IN BUILDINGS EMBODIED CARBON IN BUILDINGS ED F POMPONI, C DE WOLF C, A MONCASTER (BERLIN: SPRINGER); DIXIT, M.K., LIFE CYCLE RECURRENT EMBODIED ENERGY CALCULATION OF BUILDINGS: A REVIEW (2019) J. CLEANER PROD., 209, PP. 731-754; VERIFIED ENVIRONMENTAL PRODUCT DECLARATION (2016) CEMBRIT HOLDING A/S # MD-16001-EN; TD FUTURE CITIES CENTRE CATALYZING COMMUNITY SOLUTIONS: FUTURE CITIES CANADA SUMMIT (2019) EVERGREEN; EWING, R., CERVERO, R., TRAVEL AND THE BUILT ENVIRONMENT (2010) J. AM. PLAN. ASSOC., 76, PP. 265-294; FAN, H., A CRITICAL REVIEW AND ANALYSIS OF CONSTRUCTION EQUIPMENT EMISSION FACTORS (2017) PROC. ENG., 196, PP. 351-358; FERDOUS, W., BAI, Y., NGO, T.D., MANALO, A., MENDIS, P., NEW ADVANCEMENTS, CHALLENGES AND OPPORTUNITIES OF MULTI-STOREY MODULAR BUILDINGS - A STATE-OF-THE-ART REVIEW (2019) ENG. STRUCT., 183, PP. 883-893; FLYVBJERG, B., WHAT YOU SHOULD KNOW ABOUT MEGAPROJECTS AND WHY: AN OVERVIEW (2014) PROJ. MANAGE. J., 45, PP. 6-19; FORSYTHE, P., DING, G., GREENHOUSE GAS EMISSIONS FROM EXCAVATION ON RESIDENTIAL CONSTRUCTION SITES (2014) AUST. J. CONSTR. ECON. BUILD., 14, PP. 1-10; (2011) CRADLE-TO-GATE LIFE CYCLE INVENTORY OF NINE PLASTIC RESINS AND FOUR POLYURETHANE PRECURSORS; FURUHOLT, E., LIFE CYCLE ASSESSMENT OF GASOLINE AND DIESEL (1995) RESOUR., CONSERV. RECYC., 14, PP. 251-263; GANTNER, J., FAWCETT, W., ELLINGHAM, I., POMPONI, F., DE WOLF, C., MONCASTER, A., PROBABILISTIC APPROACHES TO THE MEASUREMENT OF EMBODIED CARBON IN BUILDINGS (2018) EMBODIED CARBON IN BUILDINGS, P. 23; GARCIA, D.J., YOU, F., MULTIOBJECTIVE OPTIMIZATION OF PRODUCT AND PROCESS NETWORKS: GENERAL MODELING FRAMEWORK, EFFICIENT GLOBAL OPTIMIZATION ALGORITHM, AND CASE STUDIES ON BIOCONVERSION (2015) AICHE J., 61, PP. 530-554; GHATTAS, R., GREGORY, J., OLIVETTI, E., GREENE, S., (2013) CONCRETE SUSTAINABILITY HUB, PP. 1-21; GHIASSI, N., TAHMASEBI, F., MAHDAVI, A., HARNESSING BUILDINGS' OPERATIONAL DIVERSITY IN A COMPUTATIONAL FRAMEWORK FOR HIGH-RESOLUTION URBAN ENERGY MODELING (2017) BUILD. SIMUL., 10, PP. 1005-1021; GONTIA, P., NÄGELI, C., ROSADO, L., KALMYKOVA, Y., ÖSTERBRING, M., MATERIAL-INTENSITY DATABASE OF RESIDENTIAL BUILDINGS: A CASE-STUDY OF SWEDEN IN THE INTERNATIONAL CONTEXT (2018) RESOUR. CONSERV. RECYCL., 130, PP. 228-239; GROEN, E.A., HEIJUNGS, R., IGNORING CORRELATION IN UNCERTAINTY AND SENSITIVITY ANALYSIS IN LIFE CYCLE ASSESSMENT: WHAT IS THE RISK? (2016) ENVIRON. IMPACT ASSESS. REV., 62, PP. 98-109; GROEN, E.A., HEIJUNGS, R., BOKKERS, E.A.M., DE BOER, I.J.M., METHODS FOR UNCERTAINTY PROPAGATION IN LIFE CYCLE ASSESSMENT (2014) ENVIRON. MODELL. SOFTW., 62, PP. 316-325; GUINEE, J., HEIJUNGS, R., HUPPES, G., ZAMAGNI, A., MASONI, P., BUONAMICI, R., EKVALL, T., RYDBERG, T., LIFE CYCLE ASSESSMENT: PAST, PRESENT AND FUTURE (2011) ENVIRON. SCI. TECHNOL., 45, PP. 90-96; HÄFLIGER, I.F., JOHN, V., PASSER, A., LASVAUX, S., HOXHA, E., SAADE, M.R.M., HABERT, G., BUILDINGS ENVIRONMENTAL IMPACTS' SENSITIVITY RELATED TO LCA MODELLING CHOICES OF CONSTRUCTION MATERIALS (2017) J. CLEANER PROD., 156, PP. 805-816; HAGERTY, J.R., BIG BROTHER KEEPS AND EYE ON HEAVY-EQUIPMENT FLEET (2011) THE WALL STREET JOURNAL; HAJJI, A., THE USE OF CONSTRUCTION EQUIPMENT PRODUCTIVITY RATE MODEL FOR ESTIMATING FUEL USE AND CARBON DIOXIDE (CO2) EMISSIONS. CASE STUDY: BULLDOZER, EXCAVATOR AND DUMP TRUCK (2015) INT. J. SUSTAIN. ENG., 8, PP. 111-121; HAJJI, A.M., LEWIS, P., DEVELOPMENT OF PRODUCTIVITY-BASED ESTIMATING TOOL FOR ENERGY AND AIR EMISSIONS FROM EARTHWORK CONSTRUCTION ACTIVITIES (2013) SMART SUSTAIN. BUILT ENVIRON., 2, PP. 84-100; HALPIN, D.W., SENIOR, B.A., (2001) CONSTRUCTION MANAGEMENT; HANNON, B.M., STEIN, R.G., SEGAL, B.Z., SERBER, D., ENERGY USE FOR BUILDING CONSTRUCTION (1977) CENTER FOR ADVANCED COMPUTATION DOCUMENT NO. 228; HANSON, C.S., NOLAND, R.B., GREENHOUSE GAS EMISSIONS FROM ROAD CONSTRUCTION: AN ASSESSMENT OF ALTERNATIVE STAGING APPROACHES (2015) TRANSP. RES., 40, PP. 97-103; HANSON, C.S., NOLAND, R.B., PORTER, C.D., GREENHOUSE GAS EMISSIONS ASSOCIATED WITH MATERIALS USED IN COMMUTER RAIL LINES (2016) INT. J. SUSTAIN. TRANSP., 10, PP. 475-484; HEATH, G.A., MANN, M.K., BACKGROUND AND REFLECTIONS ON THE LIFE CYCLE ASSESSMENT HARMONIZATION PROJECT (2012) J. IND. ECOL., 16, PP. S8-S11; HEEREN, N., FISHMAN, T., A DATABASE SEED FOR A COMMUNITY-DRIVEN MATERIAL INTENSITY RESEARCH PLATFORM (2019) SCI. DATA, 6, PP. 1-10; HEIJUNGS, R., HUIJBREGTS, M.A.J., PAHL-WOSTL, C.I., SCHMIDT, S., RIZZOLI, A.E., (2004) IEMSS 2004 INT. CONGRESS; HELLWEG, S., I CANALS, L.M., EMERGING APPROACHES, CHALLENGES AND OPPORTUNITIES IN LIFE CYCLE ASSESSMENT (2014) SCIENCE, 344, PP. 1109-1113; HERSHFIELD, M., INSTITUTE, A., VENTA, G.A., (2010) LIFE CYCLE ASSESSMENT OF PRECAST CONCRETE BELOWGROUND INFRASTRUCTURE PRODUCTS; HESTER, J., MILLER, T.R., GREGORY, J., KIRCHAIN, R., ACTIONABLE INSIGHTS WITH LESS DATA: GUIDING EARLY BUILDING DESIGN DECISIONS WITH STREAMLINED PROBABILISTIC LIFE CYCLE ASSESSMENT (2018) INT. J. LIFE CYCLE ASSESS., 23, PP. 1903-1915; HOLLBERG, A., RUTH, J., LCA IN ARCHITECTURAL DESIGN - A PARAMETRIC APPROACH (2016) INT. J. LIFE CYCLE ASSESS., 21, PP. 943-960; HONG, J., SHEN, G.Q., PENG, Y., FENG, Y., MAO, C., REPRINT OF: UNCERTAINTY ANALYSIS FOR MEASURING GREENHOUSE GAS EMISSIONS IN THE BUILDING CONSTRUCTION PHASE: A CASE STUDY IN CHINA (2017) J. CLEANER PROD., 163, PP. S420-S432; HONG, J., UNCERTAINTY PROPAGATION IN LIFE CYCLE ASSESSMENT OF BIODIESEL VERSUS DIESEL: GLOBAL WARMING AND NON-RENEWABLE ENERGY (2012) BIORESOUR. TECHNOL., 113, PP. 3-7; HOXHA, E., HABERT, G., CHEVALIER, J., BAZZANA, M., LE ROY, R., METHOD TO ANALYSE THE CONTRIBUTION OF MATERIAL'S SENSITIVITY IN BUILDINGS' ENVIRONMENTAL IMPACT (2014) J. CLEANER PROD., 66, PP. 54-64; HOXHA, E., HABERT, G., LASVAUX, S., CHEVALIER, J., LE ROY, R., INFLUENCE OF CONSTRUCTION MATERIAL UNCERTAINTIES ON RESIDENTIAL BUILDING LCA RELIABILITY (2017) J. CLEANER PROD., 144, PP. 33-47; HUGHES, K., JIANG, X., USING DISCRETE EVENT SIMULATION TO MODEL EXCAVATOR OPERATOR PERFORMANCE (2010) HUM. FACTORS ERGON. MANUF. SERV. IND., 20, PP. 408-423; HUGHES, L., (2012) EFFECTS OF ALIGNMENT ON CO; HUIJBREGTS, M.A.J., UNCERTAINTY IN LCA METHODOLOGY APPLICATION OF UNCERTAINTY AND VARIABILITY IN LCA. PART I: A GENERAL FRAMEWORK FOR THE ANALYSIS OF UNCERTAINTY AND VARIABILITY IN LIFE CYCLE ASSESSMENT (1998) INT. J. LCA, 3, PP. 273-280; IDDON, C.R., FIRTH, S.K., EMBODIED AND OPERATIONAL ENERGY FOR NEW-BUILD HOUSING: A CASE STUDY OF CONSTRUCTION METHODS IN THE UK (2013) ENERGY BUILD., 67, PP. 479-488; IGOS, E., BENETTO, E., MEYER, R., BAUSTERT, P., OTHONIEL, B., HOW TO TREAT UNCERTAINTIES IN LIFE CYCLE ASSESSMENT STUDIES? (2019) INT. J. LIFE CYCLE ASSESS., 24, PP. 794-807; (2019) CLIMATE LENS GENERAL GUIDANCE VERSION 1.2 (CANADA: INFRASTRUCTURE CANADA); (1997) ISO 14040: ENVIRONMENTAL MANAGEMENT - LIFE CYCLE ASSESSMENT - PRINCIPLES AND FRAMEWORK ISO/TC 207/SC 5 LIFE CYCLE ASSESSMENT; (2006) ISO 14044: ENVIRONMENTAL MANAGEMENT-LIFE CYCLE ASSESSMENT-REQUIREMENTS AND GUIDELINES ISO/TC 207/SC 5 LIFE CYCLE ASSESSMENT; (2019) ICE DATABASE V3.0 CIRCULAR ECOLOGY; JASSIM, H.S.H., LU, W., OLOFSSON, T., PREDICTING ENERGY CONSUMPTION AND CO2 EMISSIONS OF EXCAVATORS IN EARTHWORK OPERATIONS: AN ARTIFICIAL NEURAL NETWORK MODEL (2017) SUSTAINABILITY, 9, P. 1257; JASSIM, H.S.H., LU, W., OLOFSSON, T., (2018) QUANTIFICATION OF ENERGY CONSUMPTION AND CARBON DIOXIDE EMISSIONS DURING EXCAVATOR OPERATIONS ADVANCED COMPUTING STRATEGIES FOR ENGINEERING. EG-ICE 2018; KEOLEIAN, G.A., BLANCHARD, S., REPPE, P., LIFE CYCLE ENERGY, COSTS, AND STRATEGIES FOR IMPROVING A SINGLE-FAMILY HOUSE (2001) J. IND. ECOL., 4, PP. 135-156; KHOJASTEH SALKUYEH, Y., SAVILLE, B.A., MACLEAN, H.L., TECHNO-ECONOMIC ANALYSIS AND LIFE CYCLE ASSESSMENT OF HYDROGEN PRODUCTION FROM NATURAL GAS USING CURRENT AND EMERGING TECHNOLOGIES (2017) INT. J. HYDROG. ENERGY, 42, PP. 18894-18909; KIMBALL, M., CHESTER, M.V., GINO, C., REYNA, J., ASSESSING THE POTENTIAL FOR REDUCING LIFE-CYCLE ENVIRONMENTAL IMPACTS THROUGH TRANSIT-ORIENTED DEVELOPMENT INFILL ALONG EXISTING LIGHT RAIL IN PHOENIX (2013) J. PLAN. EDUC. RES., 33, PP. 395-410; KLEEMANN, F., LEDERER, J., RECHBERGER, H., FELLNER, J., GIS-BASED ANALYSIS OF VIENNA'S MATERIAL STOCK IN BUILDINGS (2017) J. IND. ECOL., 21, PP. 368-380; KOEHN, E., BROWN, G., CLIMATIC EFFECTS ON CONSTRUCTION (1985) J. CONSTR. ENG. MANAGE., 111, PP. 129-137; KRANTZ, J., LARSSON, J., LU, W., OLOFSSON, T., ASSESSING EMBODIED ENERGY AND GREENHOUSE GAS EMISSIONS IN INFRASTRUCTURE PROJECTS (2015) BUILDINGS, 5, PP. 1156-1170; KWOFIE, T.E., FUGAR, F., ADINYIRA, E., AHADZIE, D.K., IDENTIFICATION AND CLASSIFICATION OF THE UNIQUE FEATURES OF MASS HOUSING PROJECTS (2014) J. CONSTR. ENG., 2014, PP. 1-11; LARSSON IVANOV, O., HONFI, D., SANTANDREA, F., STRIPPLE, H., CONSIDERATION OF UNCERTAINTIES IN LCA FOR INFRASTRUCTURE USING PROBABILISTIC METHODS (2019) STRUCT. INFRASTRUCT. ENG., 15, PP. 711-724; LASVAUX, S., ACHIM, F., GARAT, P., PEUPORTIER, B., CHEVALIER, J., HABERT, G., CORRELATIONS IN LIFE CYCLE IMPACT ASSESSMENT METHODS (LCIA) AND INDICATORS FOR CONSTRUCTION MATERIALS: WHAT MATTERS? (2016) ECOL. INDIC., 67, PP. 174-182; LAVE, L., MACLEAN, H., HENDRICKSON, C., LANKEY, R., LIFE-CYCLE ANALYSIS OF ALTERNATIVE AUTOMOBILE FUEL/PROPULSION TECHNOLOGIES (2000) ENVIRON. SCI. TECHNOL., 34, PP. 3598-3605; LEWIS, M.P., (2009) ESTIMATING FUEL USE AND EMISSION RATES OF NONROAD DIESEL CONSTRUCTION EQUIPMENT PERFORMING REPRESENTATIVE DUTY CYCLES PHD THESIS NORTH CAROLINA STATE UNIVERSITY; LEWIS, P., HAJJI, A., COMPARISON OF TWO MODELS FOR ESTIMATING EQUIPMENT PRODUCTIVIY FOR A SUSTAINABILIY QUANTIFICATION TOOL (2013) ICSDEC, PP. 626-633; LI, H.X., LEI, Z., IMPLEMENTATION OF DISCRETE-EVENT SIMULATION (DES) IN ESTIMATING &amp; ANALYZING CO2 EMISSION DURING EARTHWORK OF BUILDING CONSTRUCTION ENGINEERING (2010) PROC. - 2010 IEEE 17TH INT. CONF. ON INDUSTRIAL ENGINEERING AND ENGINEERING MANAGEMENT, IE AND EM2010, PP. 87-89; LIU, Y., WANG, Y., LI, D., ESTIMATION AND UNCERTAINTY ANALYSIS ON CARBON DIOXIDE EMISSIONS FROM CONSTRUCTION PHASE OF REAL HIGHWAY PROJECTS IN CHINA (2017) J. CLEANER PROD., 144, PP. 337-346; LLOYD, S.M., RIES, R., CHARACTERIZING, PROPAGATING, AND ANALYZING UNCERTAINTY IN LIFE-CYCLE ASSESSMENT: A SURVEY OF QUANTITATIVE APPROACHES (2007) J. IND. ECOL., 11, PP. 161-179; LOBO, C., LEMAY, L., OBLA, K., PERFORMANCE-BASED SPECIFICATIONS FOR CONCRETE (2006) AEI 2006: BUILDING INTEGRATION SOLUTIONS - PROC. OF THE 2006 ARCHITECTURAL ENGINEERING NATIONAL CONF.; MACLEAN, H.L., LAVE, L.B., LANKEY, R., JOSHI, S., A LIFE-CYCLE COMPARISON OF ALTERNATIVE AUTOMOBILE FUELS (2000) J. AIR WASTE MANAGE. ASSOC., 50, PP. 1769-1779; MAKARCHUK, B., SAXE, S., TEMPORAL ASSESSMENT OF THE EMBODIED GREENHOUSE GAS EMISSIONS OF A TORONTO STREETCAR LINE (2019) J. INFRASTRUCT. SYST., 25; MAO, C., SHEN, Q., SHEN, L., TANG, L., COMPARATIVE STUDY OF GREENHOUSE GAS EMISSIONS BETWEEN OFF-SITE PREFABRICATION AND CONVENTIONAL CONSTRUCTION METHODS: TWO CASE STUDIES OF RESIDENTIAL PROJECTS (2013) ENERGY BUILD., 66, PP. 165-176; MARTIN, Z., TOGNETTI, B., HILL, H., NAVIGATING HISTORIC TO PRESENT U.S. MODEL CODE PROVISIONS FOR THE REPAIR OF DAMAGED BUILDINGS (2015) PRACT. PERIOD. STRUCT. DES. CONSTR., 21; MASNADI, M.S., GLOBAL CARBON INTENSITY OF CRUDE OIL PRODUCTION (2018) SCIENCE, 361, PP. 851-853; MATTHEWS, H.S., HENDRICKSON, C.T., MATTHEWS, D.H., (2014) LIFE CYCLE ASSESSMENT: QUANTITATIVE APPROACHES FOR DECISIONS THAT MATTER; MEIJER, F., ITARD, L., SUNIKKA-BLANK, M., COMPARING EUROPEAN RESIDENTIAL BUILDING STOCKS: PERFORMANCE, RENOVATION AND POLICY OPPORTUNITIES (2009) BUILD. RES. INF., 37, PP. 533-551; MENDOZA BELTRAN, A., PRADO, V., FONT VIVANCO, D., HENRIKSSON, P.J.G., GUINÉE, J.B., HEIJUNGS, R., QUANTIFIED UNCERTAINTIES IN COMPARATIVE LIFE CYCLE ASSESSMENT: WHAT CAN BE CONCLUDED? (2018) ENVIRON. SCI. TECHNOL., 52, PP. 2152-2161; MENDOZA BELTRAN, M.A., POMPONI, F., GUINÉE, J.B., HEIJUNGS, R., POMPONI, F., DE WOLF, C., MONCASTER, A., (2018) EMBODIED CARBON IN BUILDINGS: MEASUREMENT, MANAGEMENT, AND MITIGATION, PP. 3-21; MENTEN, F., CHEZE, B., PATOUILLARD, L., BOUVART, F., A REVIEW OF LCA GREENHOUSE GAS EMISSIONS RESULTS FOR ADVANCED BIOFUELS: THE USE OF META-REGRESSION ANALYSIS (2013) RENEW. SUSTAIN. ENERGY REV., 26, PP. 108-134; (2017) BUILDING BETTER LIVES: ONTARIO'S LONG-TERM INFRASTRUCTURE PLAN 2017; MONCASTER, A.M., SYMONS, K.E., A METHOD AND TOOL FOR 'CRADLE TO GRAVE' EMBODIED CARBON AND ENERGY IMPACTS OF UK BUILDINGS IN COMPLIANCE WITH THE NEW TC350 STANDARDS (2013) ENERGY BUILD., 66, PP. 514-523; MONTAZERI, M., ECKELMAN, M.J., LIFE CYCLE ASSESSMENT OF CATECHOLS FROM LIGNIN DEPOLYMERIZATION (2016) ACS SUSTAIN. CHEM. ENG., 4, PP. 708-718; MULLINS, K.A., GRIFFIN, W.M., MATTHEWS, H.S., POLICY IMPLICATIONS OF UNCERTAINTY IN MODELED LIFE-CYCLE GREENHOUSE GAS EMISSIONS OF BIOFUELS (2011) ENVIRON. SCI. TECHNOL., 45, PP. 132-138; NAHANGI, M., GUVEN, G., OLANREWAJU, B., SAXE, S., (2020) GHG ASSESSMENT OF A BRIDGE: A COMPARISON OF PRECONSTRUCTION BIM AND CONSTRUCTION RECORDS J. CONSTR. ENG. M. ASCE SUBMITTED; NAHLIK, M.J., CHESTER, M.V., TRANSIT-ORIENTED SMART GROWTH CAN REDUCE LIFE-CYCLE ENVIRONMENTAL IMPACTS AND HOUSEHOLD COSTS IN LOS ANGELES (2014) TRANSP. POLICY, 35, PP. 21-30; NICHOLS, B.G., KOCKELMAN, K.M., LIFE-CYCLE ENERGY IMPLICATIONS OF DIFFERENT RESIDENTIAL SETTINGS: RECOGNIZING BUILDINGS, TRAVEL, AND PUBLIC INFRASTRUCTURE (2014) ENERGY POLICY, 68, PP. 232-242; NOLAND, R.B., HANSON, C.S., LIFE-CYCLE GREENHOUSE GAS EMISSIONS ASSOCIATED WITH A HIGHWAY RECONSTRUCTION: A NEW JERSEY CASE STUDY (2015) J. CLEANER PROD., 107, PP. 731-740; NORMAN, J., MACLEAN, H.L., KENNEDY, C.A., COMPARING HIGH AND LOW RESIDENTIAL DENSITY: LIFE-CYCLE ANALYSIS OF ENERGY USE AND GREENHOUSE GAS EMISSIONS (2016) J. URBAN PLAN. D. ASCE, 132, PP. 10-21; INTERNATIONAL ORGANIZATION OF MOTOR VEHICLE MANUFACTURERS (OICA) CORRESPONDENTS SURVEY; OK, S.C., SINHA, S.K., CONSTRUCTION EQUIPMENT PRODUCTIVITY ESTIMATION USING ARTIFICIAL NEURAL NETWORK MODEL (2006) CONSTR. MANAGE. ECON., 24, PP. 1029-1044; OPHER, T., LIFE CYCLE GHG ASSESSMENT OF A BUILDING RESTORATION: CASE STUDY OF A HERITAGE INDUSTRIAL BUILDING IN TORONTO, CANADA (2020) J. CLEANER PROD. ACCEPTED; ORTLEPP, R., GRUHLER, K., SCHILLER, G., MATERIALS IN GERMANY'S DOMESTIC BUILDING STOCK: CALCULATION MODEL AND UNCERTAINTIES (2018) BUILD. RES. INF., 46, PP. 164-178; OTT, S., EBERT, S., (2019) LIFE-CYCLE ANALYSIS AND ASSESSMENT IN CIVIL ENGINEERING: TOWARDS AN INTEGRATEDVISION, PP. 2947-2955; PAN, W., (2011) THE APPLICATION OF SIMULATION METHODOLOGIES ON ESTIMATING GAS EMISSIONS FROM CONSTRUCTION EQUIPMENT MSC THESIS UNIVERSITY OF ALBERTA; PILATERIS, P., MCCABE, B., CONTRACTOR FINANCIAL EVALUATION MODEL (CFEM) (2003) CAN. J. CIV. ENG., 30, PP. 487-499; PIRATLA, K.R., ARIARATNAM, S.T., COHEN, A., ESTIMATION OF CO2 EMISSIONS FROM THE LIFE CYCLE OF A POTABLE WATER PIPELINE PROJECT (2012) J. MANAGE. ENG., 28, PP. 22-30; PLEVIN, R.J., BECKMAN, J., GOLUB, A.A., WITCOVER, J., O'HARE, M., CARBON ACCOUNTING AND ECONOMIC MODEL UNCERTAINTY OF EMISSIONS FROM BIOFUELS-INDUCED LAND USE CHANGE (2015) ENVIRON. SCI. TECHNOL., 49, PP. 2656-2664; PLEVIN, R.J., DELUCCHI, M.A., CREUTZIG, F., USING ATTRIBUTIONAL LIFE CYCLE ASSESSMENT TO ESTIMATE CLIMATE-CHANGE MITIGATION BENEFITS MISLEADS POLICY MAKERS (2014) J. IND. ECOL., 18, PP. 73-83; PLEVIN, R.J., O'HARE, M., JONES, A.D., TORN, M.S., GIBBS, H.K., GREENHOUSE GAS EMISSIONS FROM BIOFUELS' INDIRECT LAND USE CHANGE ARE UNCERTAIN BUT MAY BE MUCH GREATER THAN PREVIOUSLY ESTIMATED (2010) ENVIRON. SCI. TECHNOL., 44, PP. 8015-8021; POMPONI, F., MONCASTER, A., SCRUTINISING EMBODIED CARBON IN BUILDINGS: THE NEXT PERFORMANCE GAP MADE MANIFEST (2018) RENEW. SUSTAIN. ENERGY REV., 81, PP. 2431-2442; POSEN, I.D., GRIFFIN, W.M., MATTHEWS, H.S., AZEVEDO, I.L., CHANGING THE RENEWABLE FUEL STANDARD TO A RENEWABLE MATERIAL STANDARD: BIOETHYLENE CASE STUDY (2015) ENVIRON. SCI. TECHNOL., 49, PP. 93-102; (2019) POWER SECTOR CARBON INDEX (PITTSBURGH, PA: CARNEGIE MELLON UNIVERSITY SCOTT INSTITUTE FOR ENERGY INNOVATION); PUGH, E., FROM 'NATIONAL STYLE' TO 'RATIONALIZED CONSTRUCTION' (2015) SOC. ARCHIT. HIS., 74, PP. 87-108; RAJAGOPAL, D., PLEVIN, R.J., IMPLICATIONS OF MARKET-MEDIATED EMISSIONS AND UNCERTAINTY FOR BIOFUEL POLICIES (2013) ENERGY POLICY, 56, PP. 75-82; RIDER, D., (2019) TORONTO IS PLANNING A PRICEY EXPANSION OF BLOOR-YONGE TTC STATION TO REDUCE OVERCROWDING; RICHARDSON, S., HYDE, K., CONNAUGHTON, J., POMPONI, F., DE WOLF, C., MONCASTER, A., (2018) EMBODIED CARBON IN BUILDINGS, PP. 51-76; RÖCK, M., HOLLBERG, A., HABERT, G., PASSER, A., LCA AND BIM: VISUALIZATION OF ENVIRONMENTAL POTENTIALS IN BUILDING CONSTRUCTION AT EARLY DESIGN STAGES (2018) BUILD. ENVIRON., 140, PP. 153-161; SANDANAYAKE, M., ZHANG, G., SETUNGE, S., LI, C.Q., FANG, J., MODELS AND METHOD FOR ESTIMATION AND COMPARISON OF DIRECT EMISSIONS IN BUILDING CONSTRUCTION IN AUSTRALIA AND A CASE STUDY (2016) ENERGY BUILD., 126, PP. 128-138; SAXE, S., GUTHRIE, P., THE NET GREENHOUSE GAS IMPACT OF THE JUBILEE LINE EXTENSION IN LONDON, UK (2019) PROC. INST. CIV. ENG., PP. 1-12; SAXE, S., MILLER, E.J., GUTHRIE, P., THE NET GREENHOUSE GAS IMPACT OF THE SHEPPARD SUBWAY LINE (2017) TRANSP. RES., 51, PP. 261-275; SAXE, S., MILLER, E., GUTHRIE, P., THE NET GREENHOUSE GAS IMPACT OF THE SHEPPARD SUBWAY LINE (2017) TRANSP. RES., 51, PP. 261-275; SAXE, S., KASRAIAN, D., RETHINKING ENVIRONMENTAL LCA LIFE STAGES FOR TRANSPORT INFRASTRUCTURE TO FACILITATE HOLISTIC ASSESSMENT (2020) J. IND. ECOL. ACCEPTED; SEO, M.S., KIM, T., HONG, G., KIM, H., ON-SITE MEASUREMENTS OF CO2 EMISSIONS DURING THE CONSTRUCTION PHASE OF A BUILDING COMPLEX (2016) ENERGIES, 9, PP. 1-13; SHAHIN, A., ABOURIZK, S.M., MOHAMED, Y., MODELING WEATHER-SENSITIVE CONSTRUCTION ACTIVITY USING SIMULATION (2011) J. CONSTR. ENG. MANAGE., 137, PP. 238-246; SHARP, B.E., MILLER, S.A., POTENTIAL FOR INTEGRATING DIFFUSION OF INNOVATION PRINCIPLES INTO LIFE CYCLE ASSESSMENT OF EMERGING TECHNOLOGIES (2016) ENVIRON. SCI. TECHNOL., 50, PP. 2771-2781; SIEMIATYCKI, M., (2015) IMFG PERSPECTIVES, , 11/2015; SKULLESTAD, J.L., BOHNE, R.A., LOHNE, J., HIGH-RISE TIMBER BUILDINGS AS A CLIMATE CHANGE MITIGATION MEASURE-A COMPARATIVE LCA OF STRUCTURAL SYSTEM ALTERNATIVES (2016) ENERGY PROC., 96, PP. 112-123; SLEEP, S., LAURENZI, I.J., BERGERSON, J.A., MACLEAN, H.L., EVALUATION OF VARIABILITY IN GREENHOUSE GAS INTENSITY OF CANADIAN OIL SANDS SURFACE MINING AND UPGRADING OPERATIONS (2018) ENVIRON. SCI. TECHNOL., 52, PP. 11941-11951; SOGA, K., KIDD, A., HUGHES, L., GUTHRIE, P., FRASER, N., PHEAR, A., NICHOLSON, D., PANTELIDOU, H., CARBON DIOXIDE FROM EARTHWORKS: A BOTTOM-UP APPROACH (2011) PROC. INST. CIV. ENG., 164, PP. 66-72; (2017) BUY CLEAN CALIFORNIA ACT AB 262; SUH, S., YANG, Y., ON THE UNCANNY CAPABILITIES OF CONSEQUENTIAL LCA (2014) INT. J. LIFE CYCLE ASSESS., 19, PP. 1179-1184; TANIKAWA, H., MANAGI, S., LWIN, C.M., ESTIMATES OF LOST MATERIAL STOCK OF BUILDINGS AND ROADS DUE TO THE GREAT EAST JAPAN EARTHQUAKE AND TSUNAMI (2014) J. IND. ECOL., 18, PP. 421-431; TAVARES, V., LACERDA, N., FREIRE, F., EMBODIED ENERGY AND GREENHOUSE GAS EMISSIONS ANALYSIS OF A PREFABRICATED MODULAR HOUSE: THE 'MOBY' CASE STUDY (2019) J. CLEANER PROD., 212, PP. 1044-1053; TECCHIO, P., GREGORY, J., OLIVETTI, E., GHATTAS, R., KIRCHAIN, R., STREAMLINING THE LIFE CYCLE ASSESSMENT OF BUILDINGS BY STRUCTURED UNDER-SPECIFICATION AND PROBABILISTIC TRIAGE (2018) J. IND. ECOL., 23, PP. 268-279; TENG, Y., LI, K., PAN, W., NG, T., REDUCING BUILDING LIFE CYCLE CARBON EMISSIONS THROUGH PREFABRICATION: EVIDENCE FROM AND GAPS IN EMPIRICAL STUDIES (2018) BUILD. ENVIRON., 132, PP. 125-136; TIAN, W., CHOUDHARY, R., ENERGY USE OF BUILDINGS AT URBAN SCALE: A CASE STUDY OF LONDON SCHOOL BUILDINGS (2011) PROC. BUILDING SIMULATION 2011: 12TH CONF. OF INT. BUILDING PERFORMANCE SIMULATION ASSOCIATION (SYDNEY, 14-16 NOVEMBER); TOLLER, S., (2018) KLIMATKALKYL-BERÄKNING AV INFRASTRUKTURENS KLIMATPÅVERKAN OCH ENERGIANVÄNDNING I ETT LIVSCYKELPERSPEKTIV, MODELLVERSION 5.0 OCH MODELLVERSION 6.0 (TRAFIKVERKETS RAPPORT: 2018/30445) (BORLÄNGE: TRAFIKVERKET); TRANI, M.L., BOSSI, B., GANGOLELLS, M., CASALS, M., PREDICTING FUEL ENERGY CONSUMPTION DURING EARTHWORKS (2016) J. CLEANER PROD., 112, PP. 3798-3809; TU, Y., DEAN, P., (2011) ONE-OF-A-KIND PRODUCTION, PP. 1-32; (2007) MEASURING OVERCROWDING IN HOUSING (WASHINGTON, DC: OFFICE OF POLICY DEVELOPMENT AND RESEARCH) P 38; (2012) NATIONAL RENEWABLE ENERGY LABORATORY; (2013) BRIDGES BY YEAR BUILT, YEAR RECONSTRUCTED AND MATERIAL TYPE (WASHINGTON, DC: U.S. DEPARTMENT OF TRANSPORTATION FEDERAL HIGHWAY ADMINISTRATION); (2019) NEW RESIDENTIAL CONSTRUCTION: LENGTH OF TIME (WASHINGTON, DC: U.S. CENSUS BUREAU); (2016) CHARACTERISTICS OF NEW HOUSING (WASHINGTON, DC: U.S. DEPARTMENT OF HOUSING AND URBAN DEVELOPMENT); VAFI, K., BRANDT, A.R., UNCERTAINTY OF OIL FIELD GHG EMISSIONS RESULTING FROM INFORMATION GAPS: A MONTE CARLO APPROACH (2014) ENVIRON. SCI. TECHNOL., 48, PP. 10511-10518; VENKATESH, A., JARAMILLO, P., GRIFFIN, W.M., MATTHEWS, H.S., UNCERTAINTY ANALYSIS OF LIFE CYCLE GREENHOUSE GAS EMISSIONS FROM PETROLEUM-BASED FUELS AND IMPACTS ON LOW CARBON FUEL POLICIES (2011) ENVIRON. SCI. TECHNOL., 45, PP. 125-131; VENKATESH, A., JARAMILLO, P., GRIFFIN, W.M., MATTHEWS, H.S., UNCERTAINTY IN LIFE CYCLE GREENHOUSE GAS EMISSIONS FROM UNITED STATES NATURAL GAS END-USES AND ITS EFFECTS ON POLICY (2011) ENVIRON. SCI. TECHNOL., 45, PP. 8182-8189; WANG, H., MENG, X., TRANSFORMATION FROM IT-BASED KNOWLEDGE MANAGEMENT INTO BIM-SUPPORTED KNOWLEDGE MANAGEMENT: A LITERATURE REVIEW (2019) EXPERT SYST. APPL., 121, PP. 170-187; WEBER, C.L., JARAMILLO, P., MARRIOTT, J., SAMARAS, C., LIFE CYCLE ASSESSMENT AND GRID ELECTRICITY: WHAT DO WE KNOW AND WHAT CAN WE KNOW (2010) ENVIRON. SCI. TECHNOL., 44, PP. 1895-1901; WEIDEMA, B., WENZEL, H., PETERSEN, C., HANSEN, K., THE PRODUCT, FUNCTIONAL UNIT AND REFERENCE FLOWS IN LCA (2004) ENVIRON. NEWS, 70, P. 46; WEIDEMA, B.P., BAUER, C., HISCHIER, R., MUTEL, CH., NEMECEK, T., REINHARD, J., VADENBO, C.O., WERNET, G., (2018) 'ECOINVENT V.3.5' THE ECOINVENT DATABASE: OVERVIEW AND METHODOLOGY, DATA QUALITY GUIDELINE FOR THE ECOINVENT DATABASE VERSION 3; WIEN, A., (2006) ARCHITECTURE IN AUSTRIA IN THE 20TH &amp; 21ST CENTURIES; WILLIAMS, E.D., WEBER, C.L., HAWKINS, T.R., HYBRID FRAMEWORK FOR MANAGING UNCERTAINTY IN LIFE CYCLE INVENTORIES (2009) J. IND. ECOL., 13, PP. 928-944; XU, J., GUO, C., CHEN, X., ZHANG, Z., YANG, L., WANG, M., YANG, K., EMISSION TRANSITION OF GREENHOUSE GASES WITH THE SURROUNDING ROCK WEAKENED - A CASE STUDY OF TUNNEL CONSTRUCTION (2019) J. CLEANER PROD., 209, PP. 169-179; YANG, J., SHEN, G.Q., HO, M., DREW, D.S., XUE, X., STAKEHOLDER MANAGEMENT IN CONSTRUCTION: AN EMPIRICAL STUDY TO ADDRESS RESEARCH GAPS IN PREVIOUS STUDIES (2011) INT. J. PROJ. MANAGE., 29, PP. 900-910; YUSOF, N., ZAINUL ABIDIN, N., ZAILANI, S.H.M., GOVINDAN, K., IRANMANESH, M., LINKING THE ENVIRONMENTAL PRACTICE OF CONSTRUCTION FIRMS AND THE ENVIRONMENTAL BEHAVIOUR OF PRACTITIONERS IN CONSTRUCTION PROJECTS (2016) J. CLEANER PROD., 121, PP. 64-71; ZHANG, W., TAN, S., LEI, Y., WANG, S., LIFE CYCLE ASSESSMENT OF A SINGLE-FAMILY RESIDENTIAL BUILDING IN CANADA: A CASE STUDY (2014) BUILD. SIMUL., 7, PP. 429-438; ZHANG, X., ZHENG, R., WANG, F., UNCERTAINTY IN THE LIFE CYCLE ASSESSMENT OF BUILDING EMISSIONS: A COMPARATIVE CASE STUDY OF STOCHASTIC APPROACHES (2019) BUILD. ENVIRON., 147, PP. 121-131; ZHOU, T., ROORDA, M.J., MACLEAN, H.L., LUK, J., LIFE CYCLE GHG EMISSIONS AND LIFETIME COSTS OF MEDIUM-DUTY DIESEL AND BATTERY ELECTRIC TRUCKS IN TORONTO, CANADA (2017) TRANSP. RES., 55, PP. 91-98; ZIYADI, M., AL-QADI, I.L., MODEL UNCERTAINTY ANALYSIS USING DATA ANALYTICS FOR LIFE-CYCLE ASSESSMENT (LCA) APPLICATIONS (2019) INT. J. LIFE CYCLE ASSESS., 24, PP. 945-959</t>
  </si>
  <si>
    <t>INSTITUTE OF PHYSICS PUBLISHING</t>
  </si>
  <si>
    <t>17489318</t>
  </si>
  <si>
    <t>ENVIRON.RES.LETT.</t>
  </si>
  <si>
    <t>2-S2.0-85089603159</t>
  </si>
  <si>
    <t>ENVIRONRESLETT</t>
  </si>
  <si>
    <t>SAXE S, 2020, ENVIRONRESLETT</t>
  </si>
  <si>
    <t>ATHIGAKUNAGORN N;LIMSAWASD C</t>
  </si>
  <si>
    <t>56461314600;55904194400;</t>
  </si>
  <si>
    <t>EFFECTIVE CREW ALLOCATION USING DISCRETE-EVENT SIMULATION: BUILDING SCAFFOLDING CASE STUDY IN THAILAND</t>
  </si>
  <si>
    <t>ENGINEERING JOURNAL</t>
  </si>
  <si>
    <t>24</t>
  </si>
  <si>
    <t>143</t>
  </si>
  <si>
    <t>156</t>
  </si>
  <si>
    <t>10.4186/ej.2020.24.4.143</t>
  </si>
  <si>
    <t>https://www.scopus.com/inward/record.uri?eid=2-s2.0-85090257674&amp;doi=10.4186%2fej.2020.24.4.143&amp;partnerID=40&amp;md5=5e729d2feedc4d3f56597275f6619cf3</t>
  </si>
  <si>
    <t>DEPARTMENT OF CIVIL ENGINEERING, FACULTY OF ENGINEERING AT KAMPHAENG SAEN, KASETSART UNIVERSITYNAKHON PATHOM  73140, THAILAND</t>
  </si>
  <si>
    <t>DEPARTMENT OF CIVIL ENGINEERING, FACULTY OF ENGINEERING AT KAMPHAENG SAEN, KASETSART UNIVERSITYNAKHON PATHOM  73140, THAILAND;DEPARTMENT OF CIVIL ENGINEERING, FACULTY OF ENGINEERING AT KAMPHAENG SAEN, KASETSART UNIVERSITYNAKHON PATHOM  73140, THAILAND</t>
  </si>
  <si>
    <t>A PARADIGM WAS DEVELOPED TO ILLUSTRATE THE PERFORMANCE AND CAPABILITIES OF DISCRETE-EVENT SIMULATION (DES) IN DEALING WITH THE COMPLEXITY AND UNCERTAINTY OF CONSTRUCTION PROCESSES. EZSTROBE (A PROMISING DES TOOL) WAS UTILIZED DUE TO ITS SIMPLICITY AND THE MODERATE EFFORT REQUIRED. A CASE STUDY INVESTIGATED THE SCAFFOLDING INSTALLATION PROCESS FOR A HIGH-RISE BUILDING PROJECT IN THAILAND. THE ACTIVITY CYCLE DIAGRAMS (ACDS) WERE CONSTRUCTED ACCORDINGLY TO REPRESENT THE COMPLEX CONSTRUCTION PROCESSES AND ASSOCIATED ACTIVITIES OF THE CASE STUDY. DATA ANALYSES WERE PERFORMED TO PROPOSE AN EFFECTIVE STRATEGY THAT CONTRIBUTED SUBSTANTIALLY TO PRODUCTIVITY IMPROVEMENT. THE RESULTS SHOWED THAT FOR FIVE WORKERS, THE RATIO OF INSTALLERS TO DELIVERY WORKERS TO LOWER-LEVEL WORKERS OF 1:1:3 PRODUCED THE LOWEST TOTAL IDLE TIME. NEVERTHELESS, DOUBLING THE NUMBERS OF WORKERS PRODUCED THE SHORTEST TOTAL CONSTRUCTION DURATION BUT WITH HIGHER IDLE TIME AND CONSTRUCTION LABOR COST. THE CREW FLEET WAS EFFECTIVELY ALLOCATED DEPENDING ON TWO MAIN ATTRIBUTES: (1) PROPORTION BETWEEN INSTALLERS AND DELIVERY WORKERS; AND (2) NUMBER OF LOWER-LEVEL WORKERS. THE FINDINGS FROM THIS STUDY CAN FURTHER DIRECT PROJECT PLANNERS TO ACHIEVE PROFICIENT ONSITE RESOURCE ARRANGEMENTS, ESPECIALLY UNDER TIME AND COST CONSTRAINTS. © 2020, CHULALONGKORN UNIVERSITY, FACULTY OF FINE AND APPLIED ARTS. ALL RIGHTS RESERVED.</t>
  </si>
  <si>
    <t>BUILDING PROJECT; DISCRETE-EVENT SIMULATION; RESOURCE ALLOCATION; SCAFFOLDING</t>
  </si>
  <si>
    <t>KASETSART UNIVERSITY, KU</t>
  </si>
  <si>
    <t>THIS RESEARCH WAS SUPPORTED BY A GRANT FROM THE FACULTY OF ENGINEERING AT KAMPHAENG SAEN CAMPUS, KASETSART UNIVERSITY, THAILAND. HOWEVER, ANY OPINIONS, FINDINGS AND RECOMMENDATIONS WRITTEN IN THIS PAPER ARE THOSE OF THE AUTHORS AND DO NOT NECESSARILY REFLECT ANY OPINIONS OF THE FUNDING AGENCY.</t>
  </si>
  <si>
    <t>FRIEDRICH, D. R., DALY, J. P., DICK, W. G., REVISIONS, REPAIRS, AND REWORK ON LARGE PROJECTS (1987) J CONSTR ENG M, 113 (3), PP. 488-500. , SEP; HALPIN, D. W., CYCLONE-METHOD FOR MODELING JOB SITE PROCESSES (1977) J CONSTRUCT DIV ASCE, 103. , ASCE 13234 PROCEEDING; ABOURIZK, S. M., HAJJAR, D., A FRAMEWORK FOR APPLYING SIMULATION IN CONSTRUCTION (1998) CAN J CIVIL ENG, 25 (3), PP. 604-617. , JUN; ABOURIZK, S., HALPIN, D., MOHAMED, Y., HERMANN, U., RESEARCH IN MODELING AND SIMULATION FOR IMPROVING CONSTRUCTION ENGINEERING OPERATIONS (2011) J CONSTR ENG M, 137 (10), PP. 843-852. , SEP; AHN, C., MARTINEZ, J. C., REKAPALLI, P. V., PEÑA-MORA, F. A., SUSTAINABILITY ANALYSIS OF EARTHMOVING OPERATIONS (2009) 2009 WINTER SIMULATION CONFERENCE, PP. 2605-2611. , AUSTIN, TX; AHN, C., XIE, H., LEE, S., ABOURIZK, S., PENA-MORA, F., CARBON FOOTPRINTS ANALYSIS FOR TUNNEL CONSTRUCTION PROCESSES IN THE PREPLANNING PHASE USING COLLABORATIVE SIMULATION (2010) PROCEEDINGS OF THE CONSTRUCTION RESEARCH CONGRESS 2010, PP. 1538-1546. , BANFF, AB, CANADA; BALDWIN, J. R., MANTHEI, J. M., ROTHBART, H., HARRIS, R. B., CAUSES OF DELAY IN THE CONSTRUCTION INDUSTRY (1971) J CONSTRUCT DIV, 97 (2), PP. 177-187. , NOV; CARR, V., TAH, J. H. M., A FUZZY APPROACH TO CONSTRUCTION PROJECT RISK ASSESSMENT AND ANALYSIS: CONSTRUCTION PROJECT RISK MANAGEMENT SYSTEM (2001) ADV ENG SOFTW, 32 (10), PP. 847-857. , OCT; CHRISTIAN, J., HACHEY, D., EFFECTS OF DELAY TIMES ON PRODUCTION RATES IN CONSTRUCTION (1995) J CONSTR ENG M, 121 (1), PP. 20-26. , MAR; ELINWA, A. U., BUBA, S. A., CONSTRUCTION COST FACTORS IN NIGERIA (1993) J CONSTR ENG M, 119 (4), PP. 698-713. , DEC; LIMSAWASD, C., ATHIGAKUNAGORN, N., AN APPLICATION OF DISCRETE-EVENT SIMULATION IN ESTIMATING EMISSIONS FROM EQUIPMENT OPERATIONS IN FLEXIBLE PAVEMENT CONSTRUCTION PROJECTS (2017) ENGINEERING JOURNAL, 21 (7), PP. 197-211. , DEC; JIRADAMKERNG, W., EVALUATION OF EZSTROBE SIMULATION SYSTEM AS A TOOL IN PRODUCTIVITY ANALYSIS-A CASE STUDY: PRECAST CONCRETE HOLLOW-CORE SLAB INSTALLATION (2013) ENGINEERING JOURNAL, 1 (2), PP. 75-84. , NOV; JIRADAMKERNG, W., PRODUCTIVITY MANAGEMENT OF ROAD CONSTRUCTION IN THAILAND BY EZSTROBE SIMULATION SYSTEM CASE STUDY: 0.15 M. THICK SUBBASE COURSE CONSTRUCTION (2016) ENGINEERING JOURNAL, 20 (3), PP. 183-195. , AUG; LIU, L. Y., (1991) COOPS: CONSTRUCTION OBJECT-ORIENTED PROCESS SIMULATION SYSTEM, , PH.D. DISSERTATION, UNIVERSITY OF MICHIGAN, ANN ARBOR, MI; LU, M., SIMPLIFIED DISCRETE-EVENT SIMULATION APPROACH FOR CONSTRUCTION SIMULATION (2003) J CONSTR ENG M ASCE, 129 (5), PP. 537-546. , OCT; MARTINEZ, J. C., (1996) STROBOSCOPE: STATE AND RESOURCE BASED SIMULATION OF CONSTRUCTION PROCESSES, , PH.D. DISSERTATION, UNIVERSITY OF MICHIGAN, ANN ARBOR, MI; HALPIN, D. W., RIGGS, L. S., (1992) PLANNING AND ANALYSIS OF CONSTRUCTION OPERATIONS, , NEW JERSEY: JOHN WILEY &amp; SONS; (2012) LEADING INDUSTRY PRACTICES FOR ESTIMATING, CONTROLLING, AND MANAGING INDIRECT CONSTRUCTION COST, , CII, CONSTRUCTION INDUSTRY INSTITUTE (CII), UNIVERSITY OF TEXAS AT AUSTIN; KIM, K., TEIZER, J., AUTOMATIC DESIGN AND PLANNING OF SCAFFOLDING SYSTEMS USING BUILDING INFORMATION MODELLING (2014) ADV ENG INFORM, 28 (1), PP. 66-80; (2013) SAFETY AND HEALTH TOPICS: SCAFFOLDING, , HTTPS://WWW.OSHA.GOV/SLTC/ETOOLS/SCAFFOLDING/INDEX.HTML, OCCUPATIONAL SAFETY AND HEALTH ADMINISTRATION (OSHA). ONLINE. AVAILABLE; KUMAR, C., ABOURIZK, S. M., MOHAMED, Y., TAGHADDOS, H., HERMANN, U., ESTIMATION AND PLANNING TOOL FOR INDUSTRIAL CONSTRUCTION SCAFFOLDING (2013) ISARC. PROCEEDINGS OF INTERNATIONAL SYMPOSIUM ON AUTOMATION AND ROBOTICS IN CONSTRUCTION, 30, P. 1. , IAARC PUBLICATIONS, QUEBEC, CANADA; MOON, S., FORLANI, J., WANG, X., TAM, V., PRODUCTIVITY STUDY OF THE SCAFFOLDING OPERATIONS IN LIQUEFIED NATURAL GAS PLANT CONSTRUCTION: ICHTHYS PROJECT IN DARWIN, NORTHERN TERRITORY, AUSTRALIA (2016) J PROF ISS ENG ED PR ASCE, 142 (4), P. 04016008; HOU, L., WU, C., WANG, X., WANG, J, A FRAMEWORK DESIGN FOR OPTIMIZING SCAFFOLDING ERECTION BY APPLYING MATHEMATICAL MODELS AND VIRTUAL SIMULATION (2014) PROCEEDINGS OF 2014 INTERNATIONAL CONFERENCE ON COMPUTING IN CIVIL AND BUILDING ENGINEERING, PP. 323-330. , ASCE, ORLANDO, FL; MARTINEZ, J. C., EZSTROBE: GENERAL-PURPOSE SIMULATION SYSTEM BASED ON ACTIVITY CYCLE DIAGRAMS (2001) PROCEEDINGS OF THE 33ND CONFERENCE ON WINTER SIMULATION, PP. 1556-1564. , IEEE COMPUTER SOCIETY, ARLINGTON, VA; IOANNOU, P. G., (2015) EZSTROBE TUTORIAL, , HTTP://WWW.CEM.UMICH.EDU/IOANNOU/STROBOSYS/EZSTROBE/EZSTROBE_TUTORIAL.HTM, ACCESSED: 7 JANUARY 2017. ONLINE. AVAILABLE; MARTÍNEZ, J. C., EARTHMOVER-SIMULATION TOOL FOR EARTHWORK PLANNING (1998) PROCEEDINGS OF 1998 WINTER SIMULATION CONFERENCE, 2, PP. 1263-1271. , IEEE COMPUTER SOCIETY, WASHINGTON DC; MARTINEZ, J. C., METHODOLOGY FOR CONDUCTING DISCRETE-EVENT SIMULATION STUDIES IN CONSTRUCTION ENGINEERING AND MANAGEMENT (2009) J CONSTR ENG M ASCE, 136 (1), PP. 3-16. , MAY; MARTINEZ, J. C., IOANNOU, P. G., ADVANTAGES OF THE ACTIVITY SCANNING APPROACH IN THE MODELING OF COMPLEX CONSTRUCTION PROCESSES (1995) PROCEEDINGS OF THE 27TH CONFERENCE ON WINTER SIMULATION, PP. 1024-1031. , IEEE COMPUTER SOCIETY, ARLINGTON, VA; SHAWKI, K. M., KILANI, K., GOMAA, M. A., ANALYSIS OF EARTH-MOVING SYSTEMS USING DISCRETE-EVENT SIMULATION (2015) ALEXANDRIA ENG J, 54 (3), PP. 533-540; SMITH, S. D., OSBORNE, J. R., FORDE, M. C., ANALYSIS OF EARTH-MOVING SYSTEMS USING DISCRETE-EVENT SIMULATION (1995) J CONSTR ENG M ASCE, 121 (4), PP. 388-396. , DEC; ZHANG, H., DISCRETE-EVENT SIMULATION FOR ESTIMATING EMISSIONS FROM CONSTRUCTION PROCESSES (2013) J MANAGE ENG ASCE, 31 (2), P. 04014034. , JUN; SRISURIN, P., SINGH, A., SIMULATION MODELS FOR CEMENT LOADING PROCESS (2014) PROCEEDINGS OF INTERNATIONAL STRUCTURAL ENGINEERING AND CONSTRUCTION, , FARGO, ND; (2016) RSMEANS BUILDING CONSTRUCTION COST DATA, 74TH ANNUAL EDITION, , RSMEANS, RS MEANS COMPANY</t>
  </si>
  <si>
    <t>LIMSAWASD, C.; DEPARTMENT OF CIVIL ENGINEERING, THAILAND; EMAIL: CHARINEE.L@KU.TH</t>
  </si>
  <si>
    <t>CHULALONGKORN UNIVERSITY, FACULTY OF FINE AND APPLIED ARTS</t>
  </si>
  <si>
    <t>01258281</t>
  </si>
  <si>
    <t>ENG. J.</t>
  </si>
  <si>
    <t>ALL OPEN ACCESS, BRONZE, GREEN</t>
  </si>
  <si>
    <t>2-S2.0-85090257674</t>
  </si>
  <si>
    <t>ENG J</t>
  </si>
  <si>
    <t>FACULTY OF ENGINEERING AT KAMPHAENG SAEN;FACULTY OF ENGINEERING AT KAMPHAENG SAEN</t>
  </si>
  <si>
    <t>ATHIGAKUNAGORN N, 2020, ENG J</t>
  </si>
  <si>
    <t>83</t>
  </si>
  <si>
    <t>10.3390/BUILDINGS10050083</t>
  </si>
  <si>
    <t>https://www.scopus.com/inward/record.uri?eid=2-s2.0-85085916083&amp;doi=10.3390%2fBUILDINGS10050083&amp;partnerID=40&amp;md5=cd7c07cc39fe1246180a9bd92c51d6bc</t>
  </si>
  <si>
    <t>ART, DESIGN AND ARCHITECTURE, UNIVERSITY OF HUDDERSFIELD, HUDDERSFIELD, HD1 3DH, UNITED KINGDOM; SCHOOL OF ENGINEERING, WESTERN SYDNEY UNIVERSITY, PERINTH, SYDNEY, NSW  2751, AUSTRALIA</t>
  </si>
  <si>
    <t>ART, DESIGN AND ARCHITECTURE, UNIVERSITY OF HUDDERSFIELD, HUDDERSFIELD, HD1 3DH, UNITED KINGDOM;SCHOOL OF ENGINEERING, WESTERN SYDNEY UNIVERSITY, PERINTH, SYDNEY, NSW  2751, AUSTRALIA;ART, DESIGN AND ARCHITECTURE, UNIVERSITY OF HUDDERSFIELD, HUDDERSFIELD, HD1 3DH, UNITED KINGDOM</t>
  </si>
  <si>
    <t>THE RECENT NOTABLE EMERGENCE OF A BODY OF RESEARCH IN REQUIREMENTS MANAGEMENT ON ONE HAND AND BENEFITS REALISATION HAS CONTRIBUTED TO ADDRESSING A GROWING NEED FOR IMPROVED PERFORMANCE IN ARCHITECTURE, ENGINEERING AND CONSTRUCTION (AEC) PROJECTS. HOWEVER, FRONT END DESIGN (FED) AS ONE OF THE VITAL PROCESSES IN THE PROJECT LIFE CYCLE AND DELIVERY HAS ATTRACTED LIMITED RESEARCH TO DATE WITHIN THIS UNDERSTANDING. THIS PAPER AIMS TO MAP CURRENT EVIDENCE ON REQUIREMENTS MANAGEMENT IN FACILITATING BENEFITS REALISATION FROM AN FED PERSPECTIVE. THIS IS TO BRING ABOUT AN UPDATED AND UNIFIED POSITION ON REQUIREMENTS MANAGEMENT FOR ITS IMPACT ON DESIGN DECISION MAKING. A SYSTEMATIC REVIEW OF THE LITERATURE COVERING THE LAST TEN YEARS (2008-2018) AIMS FIRST TO BUILD UNDERSTANDING AND SUPPORT IDENTIFICATION OF THESE EMERGENT CONCEPTUAL POSITIONS AND SECONDLY UNDERSCORE ESSENTIAL REQUIREMENTS AND THEIR CATEGORISATIONS THAT IMPACT ON DESIGN DISCOURSE IN FED. ONE HUNDRED SIXTY-ONE PEER-REVIEWED JOURNAL PAPERS IN THE AREAS OF BENEFITS REALISATION AND/OR REQUIREMENTS MANAGEMENT AND/OR FED BASED ARE IDENTIFIED ON A PRE-DETERMINED INCLUSION AND EXCLUSION CRITERIA. THIRTY-SIX REQUIREMENTS ARE IDENTIFIED AS IMPORTANT IN INFLUENCING USE CASE CHANGES IMPORTANT IN DESIGN DECISION MAKING BROADLY GROUPED INTO NINE MAJOR CATEGORIES. FOLLOWING ANALYSIS, THIS RESEARCH FINDS LITTLE EVIDENCE SUPPORTING AN INTEGRATED REQUIREMENTS MANAGEMENT PRACTICE AND UNDERSTANDING TO SUPPORT DESIGN DECISION MAKING. THE RESEARCH FURTHER FINDS BIAS IN CURRENT RESEARCH DISCOURSE TOWARDS FOUR REQUIREMENTS CATEGORIES (TECHNICAL, ECONOMICS, GOVERNANCE AND ENVIRONMENT); AND 14 REQUIREMENTS, DOMINATED BY THREE STRATEGIC VALUES, COLLABORATION AND PROJECT GOVERNANCE, WITH OVER 80% SHARE OF LITERATURE. THE LEAST 14 REQUIREMENTS SUCH AS "FLOW OF SPACES, SOCIAL STATUS/ASPIRATION, MOBILITY AND INTEGRATED DESIGN" AMONG OTHERS ONLY ACCOUNT FOR LESS THAN 10% OF LITERATURE. THE AUTHORS ARGUE FOR NEW RESEARCH TO BRIDGE THIS GAP, HIGHLIGHT THE ESSENTIAL ROLE OF REQUIREMENTS MANAGEMENT AND BROADEN UNDERSTANDING TO IMPROVE BENEFITS REALISATION, PARTICULARLY FOR FED PROCESSES. © 2020 BY THE AUTHORS.</t>
  </si>
  <si>
    <t>BENEFITS REALISATION; FRONT END DESIGN; REQUIREMENTS MANAGEMENT</t>
  </si>
  <si>
    <t>TEZEL, A., KOSKELA, L., AZIZ, Z., CURRENT CONDITION AND FUTURE DIRECTIONS FOR LEAN CONSTRUCTION IN HIGHWAYS PROJECTS: A SMALL AND MEDIUM-SIZED ENTERPRISES (SMES) PERSPECTIVE (2018) INT. J. PROJ. MANAG, 36, PP. 267-286; SERUGGA, J., KAGIOGLOU, M., TZORTZOPOULOS, P., A PREDICTIVE METHOD FOR BENEFITS REALISATION THROUGH MODELLING UNCERTAINTY IN FRONT END DESIGN (2019) PROCEEDINGS OF THE 27TH ANNUAL CONFERENCE OF THE INTERNATIONAL GROUP FOR LEAN CONSTRUCTION (IGLC), , DUBLIN, IRELAND, 3-5 JULY; KAGIOGLOU, M., TZORTZOPOULOS, P., BENEFITS REALISATION: AN INVESTIGATION OF STRUCTURE AND AGENCY (2016) PROCEEDINGS OF THE 24TH ANNUAL CONFERENCE OF THE INTERNATIONAL GROUP FOR LEAN CONSTRUCTION, PP. 183-192. , BOSTON, MA, USA, 20-22 JULY; DOHERTY, N.F., (2016) RE-ENVISIONING THE ROLE OF BENEFITS REALISATION IN A WORLD DOMINATED BY ROBOTS, PP. 1-6. , INSTITUTE OF ELECTRICAL AND ELECTRONICS ENGINEERS (IEEE): GRENOBLE, FRANCE; BRADLEY, G., (2016) BENEFIT REALISATION MANAGEMENT: A PRACTICAL GUIDE TO ACHIEVING BENEFITS THROUGH CHANGE, , ROUTLEDGE: NEW YORK, NY, USA; YATES, K., SAPOUNTZIS, S., LOU, E.C.W., KAGIOGLOU, M., BEREAL: TOOLS AND METHODS FOR IMPLEMENTING BENEFITS REALISATION AND MANAGEMENT (2009) PROCEEDINGS OF THE 5TH NORDIC CONFERENCE ON CONSTRUCTION ECONOMICS AND ORGANISATION, , REYKJAVIK, ICELAND, 10-12 JUNE; WALTERS, L.E.M., SCOTT, R.E., MARS, M., EXPLORATION OF BENEFITS REALISATION MANAGEMENT FOR TELEDERMATOLOGY SCALE-UP FRAMEWORK DEVELOPMENT AND SUSTAINABLE SCALING (2019) INFORM. MED. UNLOCKED, 15, P. 100160; DICK, J., HULL, E., JACKSON, K., (2017) REQUIREMENTS ENGINEERING, , SPRINGER: NEW YORK, NY, USA; LAPLANTE, P.A., (2017) REQUIREMENTS ENGINEERING FOR SOFTWARE AND SYSTEMS, , AUERBACH PUBLICATIONS: NEW YORK, NY, USA; BAE, B.-Y., KIM, S., LEE, J.-W., VAN NGUYEN, N., CHUNG, B.-C., PROCESS OF ESTABLISHING DESIGN REQUIREMENTS AND SELECTING ALTERNATIVE CONFIGURATIONS FOR CONCEPTUAL DESIGN OF A VLA (2017) CHIN. J. AERONAUT, 30, PP. 738-751; SHIEH, J.-I., WU, H.-H., APPLYING A HIDDEN MARKOV CHAIN MODEL IN QUALITY FUNCTION DEPLOYMENT TO ANALYZE DYNAMIC CUSTOMER REQUIREMENTS (2008) QUAL. QUANT, 43, PP. 635-644; BAXTER, D., GAO, J., CASE, K., HARDING, J., YOUNG, B., COCHRANE, S., DANI, S., A FRAMEWORK TO INTEGRATE DESIGN KNOWLEDGE REUSE AND REQUIREMENTS MANAGEMENT IN ENGINEERING DESIGN (2008) ROBOT. COMPUT. MANUF, 24, PP. 585-593; INAYAT, I., SALIM, S.S., MARCZAK, S., DANEVA, M., SHAMSHIRBAND, S., A SYSTEMATIC LITERATURE REVIEW ON AGILE REQUIREMENTS ENGINEERING PRACTICES AND CHALLENGES (2015) COMPUT. HUM. BEHAV, 51, PP. 915-929; BURGER, K., WHITE, L., YEARWORTH, M., UNDERSTANDING FRONT-END PROJECT WORKSHOPS WITH SOCIAL PRACTICE THEORY (2019) INT. J. PROJ. MANAG, 37, PP. 161-175; ELZOMOR, M., BURKE, R.D., PARRISH, K., GIBSON, G.E., GIBSON, G.E., FRONT-END PLANNING FOR LARGE AND SMALL INFRASTRUCTURE PROJECTS: COMPARISON OF PROJECT DEFINITION RATING INDEX TOOLS (2018) J. MANAG. ENG, 34; FUENTES, M., SMYTH, H., VALUE CO-CREATION AT THE FRONT-END OF PROJECT MANAGEMENT: A SERVICE-DOMINANT LOGIC PERSPECTIVE (2016) PROCEEDINGS OF THE 32ND ANNUAL ARCOM CONFERENCE, , CHAN, P., NEILSON, C., EDS.; ASSOCIATION OF RESEARCHERS IN CONSTRUCTION MANAGEMENT: MANCHESTER, UK; GIBSON, G.E., JR., BINGHAM, E., STOGNER, C.R., FRONT END PLANNING FOR INFRASTRUCTURE PROJECTS (2010) CONSTRUCTION RESEARCH CONGRESS 2010: INNOVATION FOR RESHAPING CONSTRUCTION PRACTICE, PP. 1125-1135. , ASCE: BANFF, AB, CANADA; SERUGGA, J., KAGIOGLOU, M., TZORTZOPOULOS, P., VALUE GENERATION IN FRONT-END DESIGN OF SOCIAL HOUSING WITH QFD AND MULTIATTRIBUTE UTILITY THEORY (2020) J. CONSTR. ENG. MANAG, 146; OST SCHERER, J., KLOECKNER, A.P., RIBEIRO, J.L.D., PEZZOTTA, G., PIROLA, F., PRODUCT-SERVICE SYSTEM (PSS) DESIGN: USING DESIGN THINKING AND BUSINESS ANALYTICS TO IMPROVE PSS DESIGN (2016) PROCEDIA CIRP, 47, PP. 341-346; SINCLAIR, D., (2013) RIBA PLAN OF WORK 2013 OVERVIEW, , ROYAL INSTITUTE OF BRITISH ARCHITECTS: LONDON, UK; LAWSON, B., (2005) HOW DESIGNERS THINK: THE DESIGN PROCESS DEMYSTIFIED, , ARCHITECTURAL PRESS: LONDON, UK; GIBSON, G.E., JR., BOSFIELD, R., COMMON BARRIERS TO EFFECTIVE FRONT-END PLANNING OF CAPITAL PROJECTS (2012) CONSTRUCTION RESEARCH CONGRESS 2012: CONSTRUCTION CHALLENGES IN A FLAT WORLD, PP. 2459-2468. , ASCE: DENVER, CO, USA; MACMILLAN, S., STEELE, J., AUSTIN, S., KIRBY, P., SPENCE, R., DEVELOPMENT AND VERIFICATION OF A GENERIC FRAMEWORK FOR CONCEPTUAL DESIGN (2001) DES. STUD, 22, PP. 169-191; BLACUD, N.A., BOGUS, S.M., DIEKMANN, J., MOLENAAR, K.R., SENSITIVITY OF CONSTRUCTION ACTIVITIES UNDER DESIGN UNCERTAINTY (2009) J. CONSTR. ENG. MANAG, 135, PP. 199-206; CODINHOTO, R., KOSKELA, L., TZORTZOPOULOS, P., KAGIOGLOU, M., HOW ANALYSIS AND SYNTHESIS HAVE BEEN UNDERSTOOD IN DESIGN (2006) PROCEEDINGS OF THE 14TH ANNUAL CONFERENCE OF THE INTERNATIONAL GROUP FOR LEAN CONSTRUCTION, PP. 121-134. , SANTIAGO, CHILE, 1 JANUARY; LAURIAN, L., WALKER, M., CRAWFORD, J., IMPLEMENTING ENVIRONMENTAL SUSTAINABILITY IN LOCAL GOVERNMENT: THE IMPACTS OF FRAMING, AGENCY CULTURE, AND STRUCTURE IN US CITIES AND COUNTIES (2016) INT. J. PUBLIC ADM, 40, PP. 1-15; HARMON, D.J., HAACK, P., ROULET, T.J., MICROFOUNDATIONS OF INSTITUTIONS: A MATTER OF STRUCTURE VERSUS AGENCY OR LEVEL OF ANALYSIS? (2019) ACAD. MANAG. REV, 44, PP. 464-467; ALMQVIST, F., THE FUZZY FRONT-END AND THE FORGOTTEN BACK-END: USER INVOLVEMENT IN LATER DEVELOPMENT PHASES (2017) DES. J, 20, PP. S2524-S2533; GEORGE, R., BELL, L.C., BACK, W.E., CRITICAL ACTIVITIES IN THE FRONT-END PLANNING PROCESS (2008) J. MANAG. ENG, 24, PP. 66-74; GIBSON, G.E., JR., IRONS, K.T., RAY, M.P., FRONT END PLANNING FOR BUILDINGS (2006) BUILDING INTEGRATION SOLUTIONS, PP. 1-14. , ASCE: RESTON, VA, USA; SMYTH, H., LECOEUVRE, L., VAESKEN, P., CO-CREATION OF VALUE AND THE PROJECT CONTEXT: TOWARDS APPLICATION ON THE CASE OF HINKLEY POINT C NUCLEAR POWER STATION (2018) INT. J. PROJ. MANAG, 36, PP. 170-183; OH, E.H., NADERPAJOUH, N., HASTAK, M., GOKHALE, S., INTEGRATION OF THE CONSTRUCTION KNOWLEDGE AND EXPERTISE IN FRONT-END PLANNING (2016) J. CONSTR. ENG. MANAG, 142; HALTTULA, H., HAAPASALO, H., AAPAOJA, A., MANNINEN, S., EARLY INVOLVEMENT AND INTEGRATION IN CONSTRUCTION PROJECTS: THE BENEFITS OF DFX IN ELIMINATION OF WASTES (2017) INT. J. MANAG. KNOWL, 6, PP. 215-237; KUKULIES, J., SCHMITT, R., STABILIZING PRODUCTION RAMP-UP BY MODELING UNCERTAINTY FOR PRODUCT DESIGN VERIFICATION USING DEMPSTER-SHAFER THEORY (2018) CIRP J. MANUF. SCI. TECHNOL, 23, PP. 187-196; JUNG, Y., AUTOMATED FRONT-END PLANNING FOR COST AND SCHEDULE: VARIABLES FOR THEORY AND IMPLEMENTATION (2008) AE12008: BUILDING INTEGRATION SOLUTIONS, PP. 1-10. , ASCE: DENVER, COLORADO; XIAO, Y., WATSON, M., GUIDANCE ON CONDUCTING A SYSTEMATIC LITERATURE REVIEW (2017) J. PLAN. EDUC. RES, 39, PP. 93-112; PARÉ, G., TRUDEL, M.-C., JAANA, M., KITSIOU, S., SYNTHESIZING INFORMATION SYSTEMS KNOWLEDGE: A TYPOLOGY OF LITERATURE REVIEWS (2015) INF. MANAG, 52, PP. 183-199; REIM, W., PARIDA, V., ÖRTQVIST, D., PRODUCT-SERVICE SYSTEMS (PSS) BUSINESS MODELS AND TACTICS-A SYSTEMATIC LITERATURE REVIEW (2015) J. CLEAN. PROD, 97, PP. 61-75; NOORDZIJ, M., HOOFT, L., DEKKER, F.W., ZOCCALI, C., JAGER, K.J., SYSTEMATIC REVIEWS AND META-ANALYSES: WHEN THEY ARE USEFUL AND WHEN TO BE CAREFUL (2009) KIDNEY INT, 76, PP. 1130-1136; MUSAWIR, A.U., SERRA, C.E.M., ZWIKAEL, O., ALI, I., PROJECT GOVERNANCE, BENEFIT MANAGEMENT, AND PROJECT SUCCESS: TOWARDS A FRAMEWORK FOR SUPPORTING ORGANIZATIONAL STRATEGY IMPLEMENTATION (2017) INT. J. PROJ. MANAG, 35, PP. 1658-1672; PEMSEL, S., WIEWIORA, A., MÜLLER, R., AUBRY, M., BROWN, K., A CONCEPTUALIZATION OF KNOWLEDGE GOVERNANCE IN PROJECT-BASED ORGANIZATIONS (2014) INT. J. PROJ. MANAG, 32, PP. 1411-1422; GHOSH, S., AMAYA, L., SKIBNIEWSKI, M.J., IDENTIFYING AREAS OF KNOWLEDGE GOVERNANCE FOR SUCCESSFUL PROJECTS (2012) J. CIV. ENG. MANAG, 18, PP. 495-504; JALLOW, A.K., DEMIAN, P., BALDWIN, A.N., ANUMBA, C.J., LIFECYCLE APPROACH TO REQUIREMENTS INFORMATION MANAGEMENT IN CONSTRUCTION PROJECTS: STATE-OF-THE-ART AND FUTURE TRENDS (2008) PROCEEDINGS OF THE 24TH ANNUAL CONFERENCE OF ASSOCIATION OF RESEARCHERS IN CONSTRUCTION MANAGEMENT ARCOM, , UNIVERSITY OF GLAMORGAN, CARDIFF, UK, 1-3 SEPTEMBER; (2009) MANAGING SUCCESSFUL PROJECTS WITH PRINCE2, , THE STATIONERY OFFICE: LONDON, UK; LUO, X., SHEN, Q., FAN, S., A CASE-BASED REASONING SYSTEM FOR USING FUNCTIONAL PERFORMANCE SPECIFICATION IN THE BRIEFING OF BUILDING PROJECTS (2010) AUTOM. CONSTR, 19, PP. 725-733; SAMSET, K., VOLDEN, G.H., FRONT-END DEFINITION OF PROJECTS: TEN PARADOXES AND SOME REFLECTIONS REGARDING PROJECT MANAGEMENT AND PROJECT GOVERNANCE (2016) INT. J. PROJ. MANAG, 34, PP. 297-313; PEGORARO, C., DE PAULA, I.C., REQUIREMENTS PROCESSING FOR BUILDING DESIGN: A SYSTEMATIC REVIEW (2017) PRODUCTION, P. 27; MÜLLER, A., LUDWIG, A., FRANCZYK, B., DATA SECURITY IN DECENTRALIZED CLOUD SYSTEMS-SYSTEM COMPARISON, REQUIREMENTS ANALYSIS AND ORGANIZATIONAL LEVELS (2017) J. CLOUD COMPUT, 6, P. 15; CAVIERES, A., GENTRY, T.R., AL-HADDAD, T., KNOWLEDGE-BASED PARAMETRIC TOOLS FOR CONCRETE MASONRY WALLS: CONCEPTUAL DESIGN AND PRELIMINARY STRUCTURAL ANALYSIS (2011) AUTOM. CONSTR, 20, PP. 716-728; SERUGGA, J., KAGIOGLOU, M., TZORTZOPOULOS, P., DECISION MAKING: VALUE GENERATION IN FRONT END DESIGN USING QUALITY FUNCTION AND UTILITY THEORY (2019) PROCEEDINGS OF THE CIB WORLD BUILDING CONGRESS 2019: CONSTRUCTING SMART CITIES, , HONG KONG, CHINA, 17-21 JUNE; ELF, M., MALMQVIST, I., AN AUDIT OF THE CONTENT AND QUALITY IN BRIEFS FOR SWEDISH HEALTHCARE SPACES (2009) J. FACIL. MANAG, 7, PP. 198-211; LOCATELLI, G., MANCINI, M., ROMANO, E., SYSTEMS ENGINEERING TO IMPROVE THE GOVERNANCE IN COMPLEX PROJECT ENVIRONMENTS (2014) INT. J. PROJ. MANAG, 32, PP. 1395-1410; MOTA, B., BIOTTO, C., CHOUDHURY, A., ABLEY, S., KAGIOGLOU, M., LEAN DESIGN MANAGEMENT IN A MAJOR INFRASTRUCTURE PROJECT IN UK (2019) PROCEEDINGS OF THE 27TH ANNUAL CONFERENCE OF THE INTERNATIONAL GROUP FOR LEAN CONSTRUCTION (IGLC), PP. 37-48. , DUBLIN, IRELAND, 1-7 JULY; FELLOWS, R., LIU, A., SENSEMAKING IN THE CROSS-CULTURAL CONTEXTS OF PROJECTS (2016) INT. J. PROJ. MANAG, 34, PP. 246-257; DREVLAND, F.O., TILLMANN, P.A., VALUE FOR WHOM? (2018) PROCEEDINGS OF THE 26TH ANNUAL CONFERENCE OF THE INTERNATIONAL GROUP FOR LEAN CONSTRUCTION, PP. 261-270. , CHENNAI, INDIA, 16-22 JULY; MOK, K.Y., SHEN, Q., YANG, R., ADDRESSING STAKEHOLDER COMPLEXITY AND MAJOR PITFALLS IN LARGE CULTURAL BUILDING PROJECTS (2017) INT. J. PROJ. MANAG, 35, PP. 463-478; ARAGONÉS-BELTRÁN, P., GARCÍA-MELÓN, M., MONTESINOS-VALERA, J., HOW TO ASSESS STAKEHOLDERS' INFLUENCE IN PROJECT MANAGEMENT? A PROPOSAL BASED ON THE ANALYTIC NETWORK PROCESS (2017) INT. J. PROJ. MANAG, 35, PP. 451-462; MOODLEY, K., SMITH, N., PREECE, C.N., STAKEHOLDER MATRIX FOR ETHICAL RELATIONSHIPS IN THE CONSTRUCTION INDUSTRY (2008) CONSTR. MANAG. ECON, 26, PP. 625-632; BECKER, T.C., JASELSKIS, E.J., EL-GAFY, M., IMPROVING PREDICTABILITY OF CONSTRUCTION PROJECT OUTCOMES THROUGH INTENTIONAL MANAGEMENT OF INDIRECT CONSTRUCTION COSTS (2014) J. CONSTR. ENG. MANAG, 140; LESNIAK, A., ZIMA, K., COST CALCULATION OF CONSTRUCTION PROJECTS INCLUDING SUSTAINABILITY FACTORS USING THE CASE BASED REASONING (CBR) METHOD (2018) SUSTAINABILITY, 10, P. 1608; CALLEGARI, C., SZKLO, A., SCHAEFFER, R., COST OVERRUNS AND DELAYS IN ENERGY MEGAPROJECTS: HOW BIG IS BIG ENOUGH? (2018) ENERGY POLICY, 114, PP. 211-220; GARCIA-CEBALLOS, L., DE ANDRES-DÍAZ, J.R., CONTRERAS-LOPEZ, M.A., LIFE CYCLE STUDY OF DIFFERENT CONSTRUCTIVE SOLUTIONS FOR BUILDING ENCLOSURES (2018) SCI. TOTAL ENVIRON, 626, PP. 1167-1174; CAVKA, H.B., STAUB-FRENCH, S., POIRIER, E.A., DEVELOPING OWNER INFORMATION REQUIREMENTS FOR BIM-ENABLED PROJECT DELIVERY AND ASSET MANAGEMENT (2017) AUTOM. CONSTR, 83, PP. 169-183; SOUSA-ZOMER, T., CAUCHICK-MIGUEL, P.A., PROPOSAL OF A HOTSPOT-BASED APPROACH TO IDENTIFYING SOCIAL IMPACTS ALONG THE PRODUCT-SERVICE SYSTEMS LIFE CYCLE IN THE EARLY DESIGN PHASES (2017) PROCEDIA CIRP, 64, PP. 85-90; VEZZOLI, C., CESCHIN, F., DIEHL, J.C., KOHTALA, C., NEW DESIGN CHALLENGES TO WIDELY IMPLEMENT 'SUSTAINABLE PRODUCT-SERVICE SYSTEMS' (2015) J. CLEAN. PROD, 97, PP. 1-12; JAY, I., BOWEN, P., WHAT RESIDENTS VALUE IN LOW-COST HOUSING SCHEMES: SOME SOUTH AFRICAN CONCEPTS (2011) BUILD. RES. INF, 39, PP. 574-588; LOCATELLI, G., MARIANI, G., SAINATI, T., GRECO, M., CORRUPTION IN PUBLIC PROJECTS AND MEGAPROJECTS: THERE IS AN ELEPHANT IN THE ROOM! (2017) INT. J. PROJ. MANAG, 35, PP. 252-268; KYEI, R.O., CHAN, A.P., DEVELOPING TRANSPORT INFRASTRUCTURE IN SUB-SAHARAN AFRICA THROUGH PUBLIC-PRIVATE PARTNERSHIPS: POLICY PRACTICE AND IMPLICATIONS (2015) TRANSP. REV, 36, PP. 170-186; PALM, J., REINDL, K., UNDERSTANDING ENERGY EFFICIENCY IN SWEDISH RESIDENTIAL BUILDING RENOVATION: A PRACTICE THEORY APPROACH (2016) ENERGY RES. SOC. SCI, 11, PP. 247-255; BUYLE, M., AUDENAERT, A., BRAET, J., DEBACKER, W., TOWARDS A MORE SUSTAINABLE BUILDING STOCK: OPTIMIZING A FLEMISH DWELLING USING A LIFE CYCLE APPROACH (2015) BUILDINGS, 5, PP. 424-448; SHACKLETON, C.M., HEBINCK, P., KAOMA, H., CHISHALESHALE, M., CHINYIMBA, A., SHACKLETON, S., GAMBIZA, J., GUMBO, D., LOW-COST HOUSING DEVELOPMENTS IN SOUTH AFRICA MISS THE OPPORTUNITIES FOR HOUSEHOLD LEVEL URBAN GREENING (2014) LAND USE POLICY, 36, PP. 500-509; THOMSON, D., AUSTIN, S., MILLS, G.R., DEVINE-WRIGHT, P., PRACTITIONER UNDERSTANDING OF VALUE IN THE UK BUILDING SECTOR (2013) ENG. CONSTR. ARCH. MANAG, 20, PP. 214-231; CHAKRABORTY, S., APPLICATIONS OF THE MOORA METHOD FOR DECISION MAKING IN MANUFACTURING ENVIRONMENT (2010) INT. J. ADV. MANUF. TECHNOL, 54, PP. 1155-1166; SENESCU, R.R., HAYMAKER, J.R., MEŽA, S., FISCHER, M.A., DESIGN PROCESS COMMUNICATION METHODOLOGY: IMPROVING THE EFFECTIVENESS AND EFFICIENCY OF COLLABORATION, SHARING, AND UNDERSTANDING (2014) J. ARCH. ENG, 20; LIN, L.-K., CHANG, C.-C., LIN, Y.-C., STRUCTURE DEVELOPMENT AND PERFORMANCE EVALUATION OF CONSTRUCTION KNOWLEDGE MANAGEMENT SYSTEM (2011) J. CIV. ENG. MANAG, 17, PP. 184-196; THEW, S., SUTCLIFFE, A., VALUE-BASED REQUIREMENTS ENGINEERING: METHOD AND EXPERIENCE (2017) REQUIR. ENG, 23, PP. 443-464; VERNET, N., COSTE, A., GARDEN CITIES OF THE 21ST CENTURY: A SUSTAINABLE PATH TO SUBURBAN REFORM (2017) URBAN PLAN, 2, PP. 45-60; ŠURLAN, N., CEKIC, Z., TORBICA, Z., USE OF VALUE MANAGEMENT WORKSHOPS AND CRITICAL SUCCESS FACTORS IN INTRODUCING LOCAL EXPERIENCE ON THE INTERNATIONAL CONSTRUCTION PROJECTS (2015) J. CIV. ENG. MANAG, 22, PP. 1021-1031; ELF, M., ENGSTRÖM, M., WIJK, H., AN ASSESSMENT OF BRIEFS USED FOR DESIGNING HEALTHCARE ENVIRONMENTS: A SURVEY IN SWEDEN (2012) CONSTR. MANAG. ECON, 30, PP. 835-844; HSUEH, S.-L., LEE, J.-R., CHEN, Y.-L., DFAHP MULTICRITERIA RISK ASSESSMENT MODEL FOR REDEVELOPING DERELICT PUBLIC BUILDINGS (2013) INT. J. STRAT. PROP. MANAG, 17, PP. 333-346; MALEKITABAR, H., ARDESHIR, A., SEBT, M.H., STOUFFS, R., CONSTRUCTION SAFETY RISK DRIVERS: A BIM APPROACH (2016) SAF. SCI, 82, PP. 445-455; CHEN, Y., OKUDAN, G.E., RILEY, D.R., SUSTAINABLE PERFORMANCE CRITERIA FOR CONSTRUCTION METHOD SELECTION IN CONCRETE BUILDINGS (2010) AUTOM. CONSTR, 19, PP. 235-244; PIGNATARO, M.A., LOBACCARO, G., ZANI, G., DIGITAL AND PHYSICAL MODELS FOR THE VALIDATION OF SUSTAINABLE DESIGN STRATEGIES (2014) AUTOM. CONSTR, 39, PP. 1-14; SOUSA-ZOMER, T., CAUCHICK-MIGUEL, P.A., A QFD-BASED APPROACH TO SUPPORT SUSTAINABLE PRODUCT-SERVICE SYSTEMS CONCEPTUAL DESIGN (2016) INT. J. ADV. MANUF. TECHNOL, 88, PP. 701-717; DE ALMEIDA, N.M., SOUSA, V., DIAS, L.A., BRANCO, F., ENGINEERING RISK MANAGEMENT IN PERFORMANCE-BASED BUILDING ENVIRONMENTS (2015) J. CIV. ENG. MANAG, 21, PP. 218-230; ROMANI, M.A.D.S., LAHOZ, C.H.N., YANO, E.T., IDENTIFYING DEPENDABILITY REQUIREMENTS FOR SPACE SOFTWARE SYSTEMS (2010) J. AEROSP. TECHNOL. MANAG, 2, PP. 287-300; RODRIGUES, C., FREIRE, F., BUILDING RETROFIT ADDRESSING OCCUPANCY: AN INTEGRATED COST AND ENVIRONMENTAL LIFE-CYCLE ANALYSIS (2017) ENERGY BUILD, 140, PP. 388-398; CHIU, L., LOWE, R., RASLAN, R., ALTAMIRANO-MEDINA, H., WINGFIELD, J., A SOCIO-TECHNICAL APPROACH TO POST-OCCUPANCY EVALUATION: INTERACTIVE ADAPTABILITY IN DOMESTIC RETROFIT (2014) BUILD. RES. INF, 42, PP. 574-590; WILLIAMS, T., BOUCHLAGHEM, D., LOVEDAY, D., LAW, C., PRINCIPAL CONTRACTOR INVOLVEMENT IN POST-OCCUPANCY EVALUATION IN THE UK CONSTRUCTION INDUSTRY (2013) FACILITIES, 31, PP. 39-55; ADEYEYE, K., BOUCHLAGHEM, D., PASQUIRE, C., A CONCEPTUAL FRAMEWORK FOR HYBRID BUILDING PROJECTS (2010) FACILITIES, 28, PP. 358-370; WANG, M., ZHANG, D.Q., SU, J., DONG, J.W., TAN, S.K., ASSESSING HYDROLOGICAL EFFECTS AND PERFORMANCE OF LOW IMPACT DEVELOPMENT PRACTICES BASED ON FUTURE SCENARIOS MODELING (2018) J. CLEAN. PROD, 179, PP. 12-23; RUSSELL-SMITH, S.V., LEPECH, M.D., CRADLE-TO-GATE SUSTAINABLE TARGET VALUE DESIGN: INTEGRATING LIFE CYCLE ASSESSMENT AND CONSTRUCTION MANAGEMENT FOR BUILDINGS (2015) J. CLEAN. PROD, 100, PP. 107-115; HIMPE, E., TRAPPERS, L., DEBACKER, W., DELGHUST, M., LAVERGE, J., JANSSENS, A., MOENS, J., VAN HOLM, M., LIFE CYCLE ENERGY ANALYSIS OF A ZERO-ENERGY HOUSE (2013) BUILD. RES. INF, 41, PP. 435-449; WOLTER, C., MEINEL, C., AN APPROACH TO CAPTURE AUTHORISATION REQUIREMENTS IN BUSINESS PROCESSES (2010) REQUIR. ENG, 15, PP. 359-373; CARRIZO, D., DIESTE, O., JURISTO, N., CONTEXTUAL ATTRIBUTES IMPACTING THE EFFECTIVENESS OF REQUIREMENTS ELICITATION TECHNIQUES: MAPPING THEORETICAL AND EMPIRICAL RESEARCH (2017) INF. SOFTW. TECHNOL, 92, PP. 194-221; VAN DE KAR, E., HENGST, M.D., INVOLVING USERS EARLY ON IN THE DESIGN PROCESS: CLOSING THE GAP BETWEEN MOBILE INFORMATION SERVICES AND THEIR USERS (2008) ELECTRON. MARK, 19, PP. 31-42; KNAUSS, E., YUSSUF, A., BLINCOE, K., DAMIAN, D., KNAUSS, A., CONTINUOUS CLARIFICATION AND EMERGENT REQUIREMENTS FLOWS IN OPEN-COMMERCIAL SOFTWARE ECOSYSTEMS (2016) REQUIR. ENG, 23, PP. 97-117; KRUGER, C., CAIADO, R.G.G., FRANÇA, S.L.B., QUELHAS, O.L.G., A HOLISTIC MODEL INTEGRATING VALUE CO-CREATION METHODOLOGIES TOWARDS THE SUSTAINABLE DEVELOPMENT (2018) J. CLEAN. PROD, 191, PP. 400-416; SERRA, C., KUNC, M., BENEFITS REALISATION MANAGEMENT AND ITS INFLUENCE ON PROJECT SUCCESS AND ON THE EXECUTION OF BUSINESS STRATEGIES (2015) INT. J. PROJ. MANAG, 33, PP. 53-66; BOTON, C., SUPPORTING CONSTRUCTABILITY ANALYSIS MEETINGS WITH IMMERSIVE VIRTUAL REALITY-BASED COLLABORATIVE BIM 4D SIMULATION (2018) AUTOM. CONSTR, 96, PP. 1-15; SLADOWSKI, G., USE OF META-NETWORKS TO EVALUATE KEY AGENTS, KNOWLEDGE AND RESOURCES IN THE PLANNING OF CONSTRUCTION PROJECTS (2018) ARCH. CIV. ENG, 64, PP. 111-129; HU, M., DYNAMIC LIFE CYCLE ASSESSMENT INTEGRATING VALUE CHOICE AND TEMPORAL FACTORS-A CASE STUDY OF AN ELEMENTARY SCHOOL (2018) ENERGY BUILD, 158, PP. 1087-1096; VOLK, R., LUU, T.H., MUELLER-ROEMER, J.S., SEVILMIS, N., SCHULTMANN, F., DECONSTRUCTION PROJECT PLANNING OF EXISTING BUILDINGS BASED ON AUTOMATED ACQUISITION AND RECONSTRUCTION OF BUILDING INFORMATION (2018) AUTOM. CONSTR, 91, PP. 226-245; BRIOSO, X., HUMERO, A., MURGUIA, D., CORRALES, J., ARANDA, J., USING POST-OCCUPANCY EVALUATION OF HOUSING PROJECTS TO GENERATE VALUE FOR MUNICIPAL GOVERNMENTS (2018) ALEX. ENG. J, 57, PP. 885-896; PAL, S.K., TAKANO, A., ALANNE, K., SIREN, K., A LIFE CYCLE APPROACH TO OPTIMIZING CARBON FOOTPRINT AND COSTS OF A RESIDENTIAL BUILDING (2017) BUILD. ENVIRON, 123, PP. 146-162; SHEN, W., TANG, W., SIRIPANAN, A., LEI, Z., DUFFIELD, C., WILSON, D., HUI, F.K.P., WEI, Y., CRITICAL SUCCESS FACTORS IN THAILAND'S GREEN BUILDING INDUSTRY (2017) J. ASIAN ARCH. BUILD. ENG, 16, PP. 317-324; ROUX, C., SCHALBART, P., ASSOUMOU, E., PEUPORTIER, B., INTEGRATING CLIMATE CHANGE AND ENERGY MIX SCENARIOS IN LCA OF BUILDINGS AND DISTRICTS (2016) APPL. ENERGY, 184, PP. 619-629; SCHOLL, C., KEMP, R., CITY LABS AS VEHICLES FOR INNOVATION IN URBAN PLANNING PROCESSES (2016) URBAN PLAN, 1, P. 89; SHEN, W., ZHANG, X., SHEN, Q., FERNANDO, T., THE USER PRE-OCCUPANCY EVALUATION METHOD IN DESIGNER-CLIENT COMMUNICATION IN EARLY DESIGN STAGE: A CASE STUDY (2013) AUTOM. CONSTR, 32, PP. 112-124; LIN, Y.-C., CONSTRUCTION NETWORK-BASED INTERFACE MANAGEMENT SYSTEM (2013) AUTOM. CONSTR, 30, PP. 228-241; LU, S., HAO, G., THE INFLUENCE OF OWNER POWER IN FOSTERING CONTRACTOR COOPERATION: EVIDENCE FROM CHINA (2013) INT. J. PROJ. MANAG, 31, PP. 522-531; REZGUI, Y., BEACH, T., RANA, O., A GOVERNANCE APPROACH FOR BIM MANAGEMENT ACROSS LIFECYCLE AND SUPPLY CHAINS USING MIXED-MODES OF INFORMATION DELIVERY (2013) J. CIV. ENG. MANAG, 19, PP. 239-258; ABDUH, M., SOEMARDI, B.W., WIRAHADIKUSUMAH, R.D., INDONESIAN CONSTRUCTION SUPPLY CHAINS COST STRUCTURE AND FACTORS: A CASE STUDY OF TWO PROJECTS (2012) J. CIV. ENG. MANAG, 18, PP. 209-216; LIU, K.-S., HSUEH, S.-L., WU, W.-C., CHEN, Y.-L., A DFUZZY-DAHP DECISION-MAKING MODEL FOR EVALUATING ENERGY-SAVING DESIGN STRATEGIES FOR RESIDENTIAL BUILDINGS (2012) ENERGIES, 5, PP. 4462-4480; GASAFI, E., WEIL, M., APPROACH AND APPLICATION OF LIFE CYCLE SCREENING IN EARLY PHASES OF PROCESS DESIGN: CASE STUDY OF SUPERCRITICAL WATER GASIFICATION (2011) J. CLEAN. PROD, 19, PP. 1590-1600; CHANDRA, V., LOOSEMORE, M., COMMUNICATING ABOUT ORGANIZATIONAL CULTURE IN THE BRIEFING PROCESS: CASE STUDY OF A HOSPITAL PROJECT (2011) CONSTR. MANAG. ECON, 29, PP. 223-231; SINGH, V., GU, N., WANG, X., A THEORETICAL FRAMEWORK OF A BIM-BASED MULTI-DISCIPLINARY COLLABORATION PLATFORM (2011) AUTOM. CONSTR, 20, PP. 134-144; YEUNG, J.F., CHAN, A.P., CHAN, D.W.M., A COMPUTERIZED MODEL FOR MEASURING AND BENCHMARKING THE PARTNERING PERFORMANCE OF CONSTRUCTION PROJECTS (2009) AUTOM. CONSTR, 18, PP. 1099-1113; HWANG, B.-G., SHAN, M., LOOI, K.-Y., KEY CONSTRAINTS AND MITIGATION STRATEGIES FOR PREFABRICATED PREFINISHED VOLUMETRIC CONSTRUCTION (2018) J. CLEAN. PROD, 183, PP. 183-193; HUJAINAH, F., ABU BAKAR, R., ABDULGABBER, M.A., ZAMLI, K.Z., SOFTWARE REQUIREMENTS PRIORITISATION: A SYSTEMATIC LITERATURE REVIEW ON SIGNIFICANCE, STAKEHOLDERS, TECHNIQUES AND CHALLENGES (2018) IEEE ACCESS, 6, PP. 71497-71523; JANSSON, G., VIKLUND, E., OLOFSSON, T., ARTISTIC AND ENGINEERING DESIGN OF PLATFORM-BASED PRODUCTION SYSTEMS: A STUDY OF SWEDISH ARCHITECTURAL PRACTICE (2018) BUILDINGS, 8, P. 34; CHESBROUGH, H., LETTL, C., RITTER, T., VALUE CREATION AND VALUE CAPTURE IN OPEN INNOVATION (2018) J. PROD. 1NNOV. MANAG, 35, PP. 930-938; CHALHOUB, J., AYER, S.K., USING MIXED REALITY FOR ELECTRICAL CONSTRUCTION DESIGN COMMUNICATION (2018) AUTOM. CONSTR, 86, PP. 1-10; SINDHU, J., CHOI, K., LAVY, S., RYBKOWSKI, Z.K., BIGELOW, B.F., LI, W., EFFECTS OF FRONT-END PLANNING UNDER FAST-TRACKED PROJECT DELIVERY SYSTEMS FOR INDUSTRIAL PROJECTS (2017) INT. J. CONSTR. EDUC. RES, 14, PP. 163-178; DU, J., WU, H., ZHU, L., INFLUENCING FACTORS ON PROFIT DISTRIBUTION OF PUBLIC-PRIVATE PARTNERSHIP PROJECTS: PRIVATE SECTOR'S PERSPECTIVE (2018) ADV. CIV. ENG, 2018, PP. 1-10; DU, J., WU, H., ZHAO, X., CRITICAL FACTORS ON THE CAPITAL STRUCTURE OF PUBLIC-PRIVATE PARTNERSHIP PROJECTS: A SUSTAINABILITY PERSPECTIVE (2018) SUSTAINABILITY, 10, P. 2066; CHOI, J., LEITE, F., OLIVEIRA, D.P., BIM-BASED BENCHMARKING SYSTEM FOR HEALTHCARE PROJECTS: FEASIBILITY STUDY AND FUNCTIONAL REQUIREMENTS (2018) AUTOM. CONSTR, 96, PP. 262-279; LIAO, P.-C., LIAO, J.-Q., WU, G., WU, C., ZHANG, X., MA, M.-C., COMPARING INTERNATIONAL CONTRACTORS' CSR COMMUNICATION PATTERNS: A SEMANTIC ANALYSIS (2018) J. CLEAN. PROD, 203, PP. 353-366; ELEFTHERIADIS, S., DUFFOUR, P., MUMOVIC, D., PARTICIPATORY DECISION-SUPPORT MODEL IN THE CONTEXT OF BUILDING STRUCTURAL DESIGN EMBEDDING BIM WITH QFD (2018) ADV. ENG. INFORM, 38, PP. 695-711; HAN, X., LI, R., WANG, J., QIN, S., DING, G., IDENTIFICATION OF KEY DESIGN CHARACTERISTICS FOR COMPLEX PRODUCT ADAPTIVE DESIGN (2017) INT. J. ADV. MANUF. TECHNOL, 95, PP. 1215-1231; ABEYWICKRAMA, D.B., OVASKA, E., A SURVEY OF AUTONOMIC COMPUTING METHODS IN DIGITAL SERVICE ECOSYSTEMS (2016) SERV. ORIENTED COMPUT. APPL, 11, PP. 1-31; GOH, E., LOOSEMORE, M., THE IMPACTS OF INDUSTRIALIZATION ON CONSTRUCTION SUBCONTRACTORS: A RESOURCE BASED VIEW (2016) CONSTR. MANAG. ECON, 35, PP. 288-304; KOH, E.C., A STUDY ON THE REQUIREMENTS TO SUPPORT THE ACCURATE PREDICTION OF ENGINEERING CHANGE PROPAGATION (2017) SYST. ENG, 20, PP. 147-157; PAPADONIKOLAKI, E., VERBRAECK, A., WAMELINK, H., FORMAL AND INFORMAL RELATIONS WITHIN BIM-ENABLED SUPPLY CHAIN PARTNERSHIPS (2017) CONSTR. MANAG. ECON, 35, PP. 531-552; AKCAY, E.C., DIKMEN, I., BIRGONUL, M.T., ARDITI, D., ESTIMATING THE PROFITABILITY OF HYDROPOWER INVESTMENTS WITH A CASE STUDY FROM TURKEY (2017) J. CIV. ENG. MANAG, 23, PP. 1002-1012; SINESILASSIE, E.G., TABISH, S.Z.S., JHA, K.N., CRITICAL FACTORS AFFECTING SCHEDULE PERFORMANCE (2017) ENG. CONSTR. ARCH. MANAG, 24, PP. 757-773; LIN, H., ZENG, S., MA, H., ZENG, R., TAM, V.W., AN INDICATOR SYSTEM FOR EVALUATING MEGAPROJECT SOCIAL RESPONSIBILITY (2017) INT. J. PROJ. MANAG, 35, PP. 1415-1426; SLEIMAN, H.A., HEMPEL, S., TRAVERSARI, R., BRUINENBERG, S., AN ASSISTED WORKFLOW FOR THE EARLY DESIGN OF NEARLY ZERO EMISSION HEALTHCARE BUILDINGS (2017) ENERGIES, 10, P. 993; CARDENAS, I., VOORDIJK, H., DEWULF, G., BEYOND THEORY: TOWARDS A PROBABILISTIC CAUSATION MODEL TO SUPPORT PROJECT GOVERNANCE IN INFRASTRUCTURE PROJECTS (2017) INT. J. PROJ. MANAG, 35, PP. 432-450; WIESE, I., RÉ, R., WIESE, I., KURODA, R.T., OLIVA, G.A., TREUDE, C., GEROSA, M., USING CONTEXTUAL INFORMATION TO PREDICT CO-CHANGES (2017) J. SYST. SOFTW, 128, PP. 220-235; HASTIE, J., SUTRISNA, M., EGBU, C., MODELLING KNOWLEDGE INTEGRATION PROCESS IN EARLY CONTRACTOR INVOLVEMENT PROCUREMENT AT TENDER STAGE-A WESTERN AUSTRALIAN CASE STUDY (2017) CONSTR. INNOV, 17, PP. 429-456; SANDERSON, J., WINCH, G., PUBLIC POLICY AND PROJECTS (2017) INT. J. PROJ. MANAG, 35, PP. 221-223; SAMSET, K., SYSTEMS ENGINEERING IN FRONT-END GOVERNANCE OF MAJOR PUBLIC INVESTMENT PROJECTS (2017) SYSTEMS, 5, P. 13; ECKART, K., MCPHEE, Z., BOLISETTI, T., PERFORMANCE AND IMPLEMENTATION OF LOW IMPACT DEVELOPMENT-A REVIEW (2017) SCI. TOTAL. ENVIRON, 607, PP. 413-432; SAOUD, L.A., OMRAN, J., HASSAN, B., VILUTIENE, T., KIAULAKIS, A., A METHOD TO PREDICT CHANGE PROPAGATION WITHIN BUILDING INFORMATION MODEL (2017) J. CIV. ENG. MANAG, 23, PP. 836-846; CLARKE, L., GLEESON, C., WINCH, C., WHAT KIND OF EXPERTISE IS NEEDED FOR LOW ENERGY CONSTRUCTION? (2016) CONSTR. MANAG. ECON, 35, PP. 78-89; ORAEE, M., HOSSEINI, M.R., NAMINI, S.B., MERSCHBROCK, C., WHERE THE GAPS LIE: TEN YEARS OF RESEARCH INTO COLLABORATION ON BIM-ENABLED CONSTRUCTION PROJECTS (2017) CONSTR. ECON. BUILD, 17, PP. 121-139; BUCHMANN, R.A., KARAGIANNIS, D., MODELLING MOBILE APP REQUIREMENTS FOR SEMANTIC TRACEABILITY (2015) REQUIR. ENG, 22, PP. 41-75; SHIN, S., JEONG, S., LEE, J., HONG, S.W., JUNG, S., PRE-OCCUPANCY EVALUATION BASED ON USER BEHAVIOR PREDICTION IN 3D VIRTUAL SIMULATION (2017) AUTOM. CONSTR, 74, PP. 55-65; REVELLINO, S., MOURITSEN, J., KNOTTING THE NET: FROM 'DESIGN BY DECEPTION' TO AN OBJECT ORIENTED POLITICS (2017) INT. J. PROJ. MANAG, 35, PP. 296-306; ROWLINSON, S., BUILDING INFORMATION MODELLING, INTEGRATED PROJECT DELIVERY AND ALL THAT (2017) CONSTR. INNOV, 17, PP. 45-49; HEIKKILÄ, V.T., PAASIVAARA, M., LASSSENIUS, C., DAMIAN, D., ENGBLOM, C., MANAGING THE REQUIREMENTS FLOW FROM STRATEGY TO RELEASE IN LARGE-SCALE AGILE DEVELOPMENT: A CASE STUDY AT ERICSSON (2017) EMPIR. SOFTW. ENG, 22, PP. 2892-2936; GALLE, W., DE TEMMERMAN, N., DE MEYER, R., INTEGRATING SCENARIOS INTO LIFE CYCLE ASSESSMENT: UNDERSTANDING THE VALUE AND FINANCIAL FEASIBILITY OF A DEMOUNTABLE BUILDING (2017) BUILDINGS, 7, P. 64; DIAS, W.P.S., CHANDRATILAKE, S., OFORI, G., DEPENDENCIES AMONG ENVIRONMENTAL PERFORMANCE INDICATORS FOR BUILDINGS AND THEIR IMPLICATIONS (2017) BUILD. ENVIRON, 123, PP. 101-108; KPAMMA, Z., ADJEI-KUMI, T., AYARKWA, J., ADINYIRA, E., PARTICIPATORY DESIGN, WICKED PROBLEMS, CHOOSING BY ADVANTAGES (2017) J. ENG. CONSTR. ARCH. MANAG, 24, PP. 289-307; HOLLBERG, A., RUTH, J., LCA IN ARCHITECTURAL DESIGN-A PARAMETRIC APPROACH (2016) INT. J. LIFE CYCLE ASSESS, 21, PP. 943-960; DEL CAÑO, A., DE LA CRUZ, M.P., GÓMEZ, D., PÉREZ, M., FUZZY METHOD FOR ANALYSING UNCERTAINTY IN THE SUSTAINABLE DESIGN OF CONCRETE STRUCTURES (2016) J. CIV. ENG. MANAG, 22, PP. 924-935; HADDADI, A., JOHANSEN, A., ANDERSEN, B., A CONCEPTUAL FRAMEWORK TO ENHANCE VALUE CREATION IN CONSTRUCTION PROJECTS (2016) PROCEDIA COMPUT. SCI, 100, PP. 565-573; DAVIES, A., BRADY, T., EXPLICATING THE DYNAMICS OF PROJECT CAPABILITIES (2016) INT. J. PROJ. MANAG, 34, PP. 314-327; IMMONEN, A., OVASKA, E., KALAOJA, J., PAKKALA, D., A SERVICE REQUIREMENTS ENGINEERING METHOD FOR A DIGITAL SERVICE ECOSYSTEM (2015) SERV. ORIENTED COMPUT. APPL, 10, PP. 151-172; NIELSEN, A.N., JENSEN, R.L., LARSEN, T.S., NISSEN, S.B., EARLY STAGE DECISION SUPPORT FOR SUSTAINABLE BUILDING RENOVATION-A REVIEW (2016) BUILD. ENVIRON, 103, PP. 165-181; JUSSILA, A., MAINELA, T., NÄTTI, S., FORMATION OF STRATEGIC NETWORKS UNDER HIGH UNCERTAINTY OF A MEGAPROJECT (2016) J. BUS. IND. MARK, 31, PP. 575-586; DAVE, B., KUBLER, S., FRÄMLING, K., KOSKELA, L., OPPORTUNITIES FOR ENHANCED LEAN CONSTRUCTION MANAGEMENT USING INTERNET OF THINGS STANDARDS (2016) AUTOM. CONSTR, 61, PP. 86-97; DELMASTRO, C., MUTANI, G., CORGNATI, S.P., A SUPPORTING METHOD FOR SELECTING COST-OPTIMAL ENERGY RETROFIT POLICIES FOR RESIDENTIAL BUILDINGS AT THE URBAN SCALE (2016) ENERGY POLICY, 99, PP. 42-56; ADDISON, C., JENKINS, B.W.C., ODOM, D., FORTENBERRY, M., WILSON, G., YOUNG, L., ANTOINE-LAVIGNE, D., BUILDING COLLABORATIVE HEALTH PROMOTION PARTNERSHIPS: THE JACKSON HEART STUDY (2015) INT. J. ENVIRON. RES. PUBLIC HEALTH, 13, P. 25; BACCIOTTI, D., MACCIONI, L., CASCINI, G., ROTINI, F., PRODUCT PLANNING TECHNIQUES: INVESTIGATING THE DIFFERENCES BETWEEN RESEARCH TRAJECTORIES AND INDUSTRY EXPECTATIONS (2016) RES. ENG. DES, 27, PP. 367-389; WEI, H.-H., LIU, M., SKIBNIEWSKI, M.J., BALALI, V., CONFLICT AND CONSENSUS IN STAKEHOLDER ATTITUDES TOWARD SUSTAINABLE TRANSPORT PROJECTS IN CHINA: AN EMPIRICAL INVESTIGATION (2016) HABITAT INT, 53, PP. 473-484; FERREIRA, M., ALMEIDA, M., RODRIGUES, A., COST-OPTIMAL ENERGY EFFICIENCY LEVELS ARE THE FIRST STEP IN ACHIEVING COST EFFECTIVE RENOVATION IN RESIDENTIAL BUILDINGS WITH A NEARLY-ZERO ENERGY TARGET (2016) ENERGY BUILD, 133, PP. 724-737; MÜLLER, R., ZHAI, L., WANG, A., SHAO, J., A FRAMEWORK FOR GOVERNANCE OF PROJECTS: GOVERNMENTALITY, GOVERNANCE STRUCTURE AND PROJECTIFICATION (2016) INT. J. PROJ. MANAG, 34, PP. 957-969; DIAS, R., CABRAL, A.S., LOPEZ, B., BELDERRAIN, M.C.N., THE USE OF COGNITIVE MAPS FOR REQUIREMENTS ELICITATION IN PRODUCT DEVELOPMENT (2016) J. AEROSP. TECHNOL. MANAG, 8, PP. 178-192; BAYRAM, S., OCAL, M.E., ORAL, E.L., ATIS, C., COMPARISON OF MULTI LAYER PERCEPTRON (MLP) AND RADIAL BASIS FUNCTION (RBF) FOR CONSTRUCTION COST ESTIMATION: THE CASE OF TURKEY (2015) J. CIV. ENG. MANAG, 22, PP. 480-490; LEDOUX, Y., TEISSANDIER, D., SEBASTIAN, P., GLOBAL OPTIMISATION OF FUNCTIONAL REQUIREMENTS AND TOLERANCE ALLOCATIONS BASED ON DESIGNER PREFERENCE MODELLING (2016) J. ENG. DES, 27, PP. 591-612; HOŁA, B., SAWICKI, M., SKIBNIEWSKI, M.J., AN IT MODEL OF A KNOWLEDGE MAP WHICH SUPPORTS MANAGEMENT IN SMALL AND MEDIUM-SIZED COMPANIES USING SELECTED POLISH CONSTRUCTION ENTERPRISES AS AN EXAMPLE (2015) J. CIV. ENG. MANAG, 21, PP. 1014-1026; PLEWA, C., SWEENEY, J., MICHAYLUK, D., DETERMINING VALUE IN A COMPLEX SERVICE SETTING (2015) J. SERV. THEORY PR, 25, PP. 568-591; LUNG, C.-H., BALASUBRAMANIAM, B., SELVARAJAH, K., ELANKESWARAN, P., GOPALASUNDARAM, U., ON BUILDING ARCHITECTURE-CENTRIC PRODUCT LINE ARCHITECTURE (2014) REQUIR. ENG, 20, PP. 301-321; DAGAN, D., ISAAC, S., PLANNING SAFE DISTANCES BETWEEN WORKERS ON CONSTRUCTION SITES (2015) AUTOM. CONSTR, 50, PP. 64-71; KOH, E.C., FÖRG, A., KREIMEYER, M., LIENKAMP, M., USING ENGINEERING CHANGE FORECAST TO PRIORITISE COMPONENT MODULARISATION (2015) RES. ENG. DES, 26, PP. 337-353; LI, H., ARDITI, D., WANG, Z., DETERMINANTS OF TRANSACTION COSTS IN CONSTRUCTION PROJECTS (2015) J. CIV. ENG. MANAG, 21, PP. 548-558; SINGHAPUTTANGKUL, N., LOW, S.P., MODELING A DECISION SUPPORT TOOL FOR BUILDABLE AND SUSTAINABLE BUILDING ENVELOPE DESIGNS (2015) BUILDINGS, 5, PP. 521-535; JUNG, Y., MOON, B.-S., KIM, Y.-M., KIM, W., INTEGRATED COST AND SCHEDULE CONTROL SYSTEMS FOR NUCLEAR POWER PLANT CONSTRUCTION: LEVERAGING STRATEGIC ADVANTAGES TO OWNERS AND EPC FIRMS (2015) SCI. TECHNOL. NUCL. INSTALL, 2015, PP. 1-13; LU, Y., WANG, S., SHAN, K., DESIGN OPTIMIZATION AND OPTIMAL CONTROL OF GRID-CONNECTED AND STANDALONE NEARLY/NET ZERO ENERGY BUILDINGS (2015) APPL. ENERGY, 155, PP. 463-477; TOO, E., WEAVER, P., THE MANAGEMENT OF PROJECT MANAGEMENT: A CONCEPTUAL FRAMEWORK FOR PROJECT GOVERNANCE (2014) INT. J. PROJ. MANAG, 32, PP. 1382-1394; TSERNG, H.-P., HO, S.-P., JAN, S.-H., DEVELOPING BIM-ASSISTED AS-BUILT SCHEDULE MANAGEMENT SYSTEM FOR GENERAL CONTRACTORS (2014) J. CIV. ENG. MANAG, 20, PP. 47-58; WONG, K.K.W., KUMARASWAMY, M., MAHESH</t>
  </si>
  <si>
    <t>SERUGGA, J.; ART, UNITED KINGDOM; EMAIL: JOAS.SERUGGA@HUD.AC.UK</t>
  </si>
  <si>
    <t>2-S2.0-85085916083</t>
  </si>
  <si>
    <t>UNIVERSITY OF HUDDERSFIELD;WESTERN SYDNEY UNIVERSITY;UNIVERSITY OF HUDDERSFIELD</t>
  </si>
  <si>
    <t>SERUGGA J, 2020, BUILDINGS</t>
  </si>
  <si>
    <t>ASSAAD R;EL-ADAWAY IH;ABOTALEB IS</t>
  </si>
  <si>
    <t>57210392781;21740839700;57192918178;</t>
  </si>
  <si>
    <t>PREDICTING PROJECT PERFORMANCE IN THE CONSTRUCTION INDUSTRY</t>
  </si>
  <si>
    <t>146</t>
  </si>
  <si>
    <t>04020030</t>
  </si>
  <si>
    <t>10.1061/(ASCE)CO.1943-7862.0001797</t>
  </si>
  <si>
    <t>https://www.scopus.com/inward/record.uri?eid=2-s2.0-85081106733&amp;doi=10.1061%2f%28ASCE%29CO.1943-7862.0001797&amp;partnerID=40&amp;md5=57045767f1b0753de2c1c6442b167f82</t>
  </si>
  <si>
    <t>DEPT. OF CIVIL, ARCHITECTURAL, AND ENVIRONMENTAL ENGINEERING, MISSOURI UNIV. OF SCIENCE AND TECHNOLOGY, 218 BUTLER-CARLTON HALL, 1401 N. PINE ST., ROLLA, MO  65409, UNITED STATES; MISSOURI CONSORTIUM FOR CONSTRUCTION INNOVATION, DEPT. OF CIVIL, ARCHITECTURAL, AND ENVIRONMENTAL ENGINEERING, DEPT. OF ENGINEERING MANAGEMENT AND SYSTEMS ENGINEERING, MISSOURI UNIV. OF SCIENCE AND TECHNOLOGY, 228 BUTLER-CARLTON HALL, 1401 N. PINE ST., ROLLA, MO  65409, UNITED STATES; DEPT. OF CIVIL, ARCHITECTURAL, AND ENVIRONMENTAL ENGINEERING, MISSOURI UNIV. OF SCIENCE AND TECHNOLOGY, 211 BUTLER-CARLTON HALL, 1401 N. PINE ST., ROLLA, MO  65409, UNITED STATES</t>
  </si>
  <si>
    <t>ROLLA, MO  65409, UNITED STATES;ROLLA, MO  65409, UNITED STATES;ROLLA, MO  65409, UNITED STATES</t>
  </si>
  <si>
    <t>REGARDLESS OF THE DIFFERENT PROJECT CHARACTERISTICS IN THE CONSTRUCTION INDUSTRY, COST AND SCHEDULE OVERRUNS ARE ALWAYS REGARDED AS BEING OF PARAMOUNT IMPORTANCE IN THE PROJECT CONTROLS AREA. NUMEROUS RESEARCH EFFORTS HAVE BEEN DIRECTED TO FORECAST THE AFOREMENTIONED TWO IMPORTANT PROJECT VARIABLES USING DIFFERENT MODELING TECHNIQUES. HOWEVER, NO PRIOR WORK IS BELIEVED TO HAVE OFFERED AN INTEGRATED APPROACH TO ESTIMATING THE PERFORMANCE OF CONSTRUCTION PROJECTS. THIS CRITICAL KNOWLEDGE GAP IS COMPOUNDED EVEN MORE BY THE EVOLVING COMPLEXITIES AND UNCERTAINTIES IN TODAY'S CONSTRUCTION INDUSTRY. THIS PAPER CREATES A HOLISTIC FRAMEWORK TO EVALUATE PROJECT PROGRESS AND TO PREDICT ITS PERFORMANCE BY INCORPORATING A BROAD SPECTRUM OF INPUTS. THE OBJECTIVES ARE TO (1) QUANTIFY THE IMPACTS OF THE RISKS RELATED TO THE PERFORMANCE OF PROJECTS IN TERMS OF COST AND SCHEDULE; (2) FORMULATE A HOLISTIC ASSESSMENT MODEL; AND (3) CORRELATE THE DEVELOPED SYSTEM TO PREDICT COST AND TIME AT PROJECT COMPLETION. TO THIS END, A MULTISTEP RESEARCH METHODOLOGY WAS UTILIZED. FIRST, FOR DATA COLLECTION, A SURVEY WAS DISTRIBUTED AND FILLED BY 63 CONSTRUCTION EXPERTS TO STUDY THE EFFECTS OF 25 PERFORMANCE RISKS THAT HAVE SHOWN TO BE THE MOST IMPORTANT BASED ON A META-ANALYSIS OF THE LITERATURE IN A PREVIOUS STUDY. SECOND, MATHEMATICAL AND STATISTICAL ANALYSIS TECHNIQUES WERE USED TO DEVELOP A MODEL THAT MAPS THE INVESTIGATED PROJECT RISKS TO BOTH COST AND SCHEDULE PERFORMANCE. STEPS INCLUDED FITTING PARAMETRIC AND NONPARAMETRIC DISTRIBUTIONS, CALCULATING COST OVERRUNS, VERIFYING THE MODEL, AND PROVIDING GUIDELINES FOR USING THE PROPOSED MODEL. THIRD, FOR APPLICATION, A HYPOTHETICAL DATASET WAS USED TO DEMONSTRATE THE USE OF THE MODEL, ITS ABILITY TO DEDUCE REAL-WORLD BEHAVIOR PATTERNS, AND ASSOCIATED LIMITATIONS. THE DEVELOPED FRAMEWORK CONTRIBUTES TO THE BODY OF KNOWLEDGE BY PROVIDING A NOVEL MODEL THAT IMPROVES PROJECT PERFORMANCE IN TERMS OF PREDICTION, CONTROL, MANAGEMENT, ANALYSIS, AND DECISION MAKING BASED ON AN INDIVIDUALIZED ASSESSMENT OF DIFFERENT RISK INDICATORS. THIS STUDY IS VALUABLE FOR THE CONSTRUCTION INDUSTRY BECAUSE IT ALLOWS ALL STAKEHOLDERS TO EVALUATE THE PERFORMANCE OF CONSTRUCTION PROJECTS BASED ON A LIST OF VARIABLES, ULTIMATELY ENSURING MORE EFFECTIVE AND EFFICIENT DELIVERY AND EXECUTION OF PROJECTS. © 2020 AMERICAN SOCIETY OF CIVIL ENGINEERS.</t>
  </si>
  <si>
    <t>CONSTRUCTION INDUSTRY; COSTS; DECISION MAKING; FORECASTING; PROJECT MANAGEMENT; RISK ASSESSMENT; CONSTRUCTION PROJECTS; HOLISTIC FRAMEWORKS; INDIVIDUALIZED ASSESSMENTS; INTEGRATED APPROACH; NONPARAMETRIC DISTRIBUTION; PROJECT CHARACTERISTICS; PROJECT PERFORMANCE; RESEARCH METHODOLOGIES; COST BENEFIT ANALYSIS</t>
  </si>
  <si>
    <t>ABOTALEB, I.S., EL-ADAWAY, I.H., MANAGING CONSTRUCTION PROJECTS THROUGH DYNAMIC MODELING: REVIEWING THE EXISTING BODY OF KNOWLEDGE AND DERIVING FUTURE RESEARCH DIRECTIONS (2018) J. MANAGE. ENG., 34 (6). , HTTPS://DOI.ORG/10.1061/(ASCE)ME.1943-5479.0000633, 04018033; ADAFIN, J., ROTIMI, J.O., WILKINSON, S., RISK IMPACT ASSESSMENTS IN PROJECT BUDGET DEVELOPMENT: ARCHITECTS' PERSPECTIVES (2016) ARCHIT. ENG. DES. MANAGE., 12 (3), PP. 189-204. , HTTPS://DOI.ORG/10.1080/17452007.2016.1152228; AGARWAL, R., CHANDRASEKARAN, S., SRIDHAR, M., (2016) IMAGINING CONSTRUCTION'S DIGITAL FUTURE, , HTTPS://WWW.MCKINSEY.COM/INDUSTRIES/CAPITAL-PROJECTS-AND-INFRASTRUCTURE/OUR-INSIGHTS/IMAGINING-CONSTRUCTIONS-DIGITAL-FUTURE, ACCESSED JULY 14, 2019; AKINTOYE, A., ANALYSIS OF FACTORS INFLUENCING PROJECT COST ESTIMATING PRACTICE (2000) CONSTR. MANAGE. ECON., 18 (1), PP. 77-89. , HTTPS://DOI.ORG/10.1080/014461900370979; ANDERSSON, J., BURBERG, M., (2015) TESTING FOR NORMALITY OF CENSORED DATA, , HTTPS://WWW.DIVA-PORTAL.ORG/SMASH/GET/DIVA2:816450/FULLTEXT01.PDF, ACCESSED OCTOBER 10, 2018; (2008) INTERFACING RISK AND EARNED VALUE MANAGEMENT, , HTTPS://WWW.APM.ORG.UK/MEDIA/7584/IREVM-SAMPLE-CHAPTER.PDF, APM (ASSOCIATION FOR PROJECT MANAGEMENT). " " ACCESSED SEPTEMBER 22, 2018; ASSAF, S., HASSANAIN, M.A., ABDALLAH, A., ASSESSMENT OF DEFICIENCIES IN DESIGN DOCUMENTS FOR LARGE CONSTRUCTION PROJECTS (2017) J. PERFORM. CONSTR. FACIL., 31 (5). , HTTPS://DOI.ORG/10.1061/(ASCE)CF.1943-5509.0001081, 04017086; ATTALLA, M., HEGAZY, T., HAAS, R., RECONSTRUCTION OF THE BUILDING INFRASTRUCTURE: TWO PERFORMANCE PREDICTION MODELS (2003) J. INFRASTRUCT. SYST., 9 (1), PP. 26-34. , HTTPS://DOI.ORG/10.1061/(ASCE)1076-0342(2003)9:1(26); BABAR, S., THAHEEM, M.J., AYUB, B., ESTIMATED COST AT COMPLETION: INTEGRATING RISK INTO EARNED VALUE MANAGEMENT (2017) J. CONSTR. ENG. MANAGE., 143 (3). , HTTPS://DOI.ORG/10.1061/(ASCE)CO.1943-7862.0001245, 04016104; BARTLETT, J.E., KOTRLIK, J.W., HIGGINS, C.C., PREVIEW ORGANIZATIONAL RESEARCH: DETERMINING APPROPRIATE SAMPLE SIZE IN SURVEY RESEARCH (2001) INF. TECH. LEARN. PERFORM. J., 19 (1), PP. 43-50; BELAFI, Z.D., HONG, T., REITH, A., A CRITICAL REVIEW ON QUESTIONNAIRE SURVEYS IN THE FIELD OF ENERGY-RELATED OCCUPANT BEHAVIOR (2018) ENERGY EFFIC., 11 (8), PP. 2157-2177. , HTTPS://DOI.ORG/10.1007/S12053-018-9711-Z; BETZ, J., (2018) 27+ IMPRESSIVE PROJECT MANAGEMENT STATISTICS IN 2019, , HTTPS://LEARN.G2.COM/PROJECT-MANAGEMENT-STATISTICS, ACCESSED JULY 24, 2019; BOYADZHIEVA-GEORGIEVA, S., A METHOD FOR CHOOSING A PROJECT'S PLANNED VALUE CURVE BY INTEGRATING EARNED VALUE AND RISK MANAGEMENT (2014) ECON. ALTERN., (2), PP. 89-97; CASANOVAS, M.D.M., ARMENGOU, J., RAMOS, G., OCCUPATIONAL RISK INDEX FOR ASSESSMENT OF RISK IN CONSTRUCTION WORK BY ACTIVITY (2014) J. CONSTR. ENG. MANAGE., 140 (1). , HTTPS://DOI.ORG/10.1061/(ASCE)CO.1943-7862.0000785, 04013035; CASTRO-NOVA, I., GAD, G.M., TOURAN, A., CETIN, B., GRANSBERG, D.D., EVALUATING THE INFLUENCE OF DIFFERING GEOTECHNICAL RISK PERCEPTIONS ON DESIGN-BUILD HIGHWAY PROJECTS (2018) ASCE-ASME J. RISK UNCERTAINTY ENG. SYST. PART A: CIV. ENG., 4 (4). , HTTPS://DOI.ORG/10.1061/AJRUA6.0000993, 04018038; CHAN, A.P., YEUNG, J.F., YU, C.C., WANG, S.Q., KE, Y., EMPIRICAL STUDY OF RISK ASSESSMENT AND ALLOCATION OF PUBLIC-PRIVATE PARTNERSHIP PROJECTS IN CHINA (2011) J. MANAGE. ENG., 27 (3), PP. 136-148. , HTTPS://DOI.ORG/10.1061/(ASCE)ME.1943-5479.0000049; CHANG, C.J., YU, S.W., THREE-VARIANCE APPROACH FOR UPDATING EARNED VALUE MANAGEMENT (2018) J. CONSTR. ENG. MANAGE., 144 (6). , HTTPS://DOI.ORG/10.1061/(ASCE)CO.1943-7862.0001491, 04018045; CHEN, H.L., IMPROVING FORECASTING ACCURACY OF PROJECT EARNED VALUE METRICS: LINEAR MODELING APPROACH (2014) J. MANAGE. ENG., 30 (2), PP. 135-145. , HTTPS://DOI.ORG/10.1061/(ASCE)ME.1943-5479.0000187; CHEN, L., MANLEY, K., VALIDATION OF AN INSTRUMENT TO MEASURE GOVERNANCE AND PERFORMANCE ON COLLABORATIVE INFRASTRUCTURE PROJECTS (2014) J. CONSTR. ENG. MANAGE., 140 (5). , HTTPS://DOI.ORG/10.1061/(ASCE)CO.1943-7862.0000834, 04014006; CHEONG YONG, Y., EMMA MUSTAFFA, N., ANALYSIS OF FACTORS CRITICAL TO CONSTRUCTION PROJECT SUCCESS IN MALAYSIA (2012) ENG. CONSTR. ARCHIT. MANAGE., 19 (5), PP. 543-556. , HTTPS://DOI.ORG/10.1108/09699981211259612; CHOUDHRY, R.M., HINZE, J.W., ARSHAD, M., GABRIEL, H.F., SUBCONTRACTING PRACTICES IN THE CONSTRUCTION INDUSTRY OF PAKISTAN (2012) J. CONSTR. ENG. MANAGE., 138 (12), PP. 1353-1359. , HTTPS://DOI.ORG/10.1061/(ASCE)CO.1943-7862.0000562; CHOUDHRY, R.M., ZAHOOR, H., STRENGTHS AND WEAKNESSES OF SAFETY PRACTICES TO IMPROVE SAFETY PERFORMANCE IN CONSTRUCTION PROJECTS IN PAKISTAN (2016) J. PROF. ISSUES ENG. EDUC. PRACT., 142 (4). , HTTPS://DOI.ORG/10.1061/(ASCE)EI.1943-5541.0000292, 04016011; (2009) THE ALBERTA REPORT: COAA MAJOR PROJECTS BENCHMARKING SUMMARY, , CII (CONSTRUCTION INDUSTRY INSTITUTE). REP. TO ALBERTA FINANCE AND ENTERPRISE AND CONSTRUCTION OWNER'S ASSOCIATION OF ALBERTA (COAA). EDMONTON, AB, CANADA: CII; CLEMEN, R.T., REILLY, T., (2013) MAKING HARD DECISIONS WITH DECISIONTOOLS, , BOSTON: CENGAGE LEARNING; COCHRAN, W.G., (1977) SAMPLING TECHNIQUES, , 3RD ED. NEW YORK: WILEY; (2019) SAMPLE SIZE CALCULATOR, , HTTPS://WWW.SURVEYSYSTEM.COM/SSCALC.HTM#TWO, CREATIVE RESEARCH SYSTEMS. " " ACCESSED JULY 19, 2019; DE MELO MENDES, B.V., LOPES, H.F., DATA DRIVEN ESTIMATES FOR MIXTURES (2004) COMPUT. STAT. DATA ANAL., 47 (3), PP. 583-598. , HTTPS://DOI.ORG/10.1016/J.CSDA.2003.12.006; DIKMEN, I., BUDAYAN, C., TALAT BIRGONUL, M., HAYAT, E., EFFECTS OF RISK ATTITUDE AND CONTROLLABILITY ASSUMPTION ON RISK RATINGS: OBSERVATIONAL STUDY ON INTERNATIONAL CONSTRUCTION PROJECT RISK ASSESSMENT (2018) J. MANAGE. ENG., 34 (6). , HTTPS://DOI.ORG/10.1061/(ASCE)ME.1943-5479.0000643, 04018037; DILLMAN, D.A., (2011) MAIL AND INTERNET SURVEYS: THE TAILORED DESIGN METHOD: 2007 UPDATE WITH NEW INTERNET, VISUAL, AND MIXED-MODE GUIDE, , HOBOKEN, NJ: WILEY; DU, J., KIM, B.C., ZHAO, D., COST PERFORMANCE AS A STOCHASTIC PROCESS: EAC PROJECTION BY MARKOV CHAIN SIMULATION (2016) J. CONSTR. ENG. MANAGE., 142 (6). , HTTPS://DOI.ORG/10.1061/(ASCE)CO.1943-7862.0001115, 04016009; DYM, C., (2004) PRINCIPLES OF MATHEMATICAL MODELING, , NEW YORK: ELSEVIER; EHIGIATOR, M.O., EHIGIATOR-IRUGHE, R., FORMULATION AND IMPLEMENTATION OF MATHEMATICAL MODELS SUITABLE FOR DEFORMATION ANALYSIS OF STRUCTURES (2018) NIGER. J. TECHNOL., 37 (2), PP. 294-301. , HTTPS://DOI.ORG/10.4314/NJT.V37I2.2; EL-ADAWAY-ADAWAY, I.H., ALI, G., ASSAAD, R., ELSAYEGH, A., ABOTALEB, I.S., ANALYTIC OVERVIEW OF CITATION METRICS IN THE CIVIL ENGINEERING DOMAIN WITH FOCUS ON CONSTRUCTION ENGINEERING AND MANAGEMENT SPECIALTY AREA AND ITS SUBDISCIPLINES (2019) J. CONSTR. ENG. MANAGE., 145 (10). , HTTPS://DOI.ORG/10.1061/(ASCE)CO.1943-7862.0001705, 04019060; EL-HOTEIBY, A.I., HOSNY, O.A., WALY, A.F., PARTICULAR CONDITIONS TO COVER POTENTIAL RISKS OF CONSTRUCTION PROJECTS (2017) J. LEG. AFF. DISPUTE RESOLUT. ENG. CONSTR., 9 (3). , HTTPS://DOI.ORG/10.1061/(ASCE)LA.1943-4170.0000223, 05017002; ELZOMOR, M., BURKE, R., PARRISH, K., GIBSON, G.E., JR., FRONT-END PLANNING FOR LARGE AND SMALL INFRASTRUCTURE PROJECTS: COMPARISON OF PROJECT DEFINITION RATING INDEX TOOLS (2018) J. MANAGE. ENG., 34 (4). , HTTPS://DOI.ORG/10.1061/(ASCE)ME.1943-5479.0000611, 04018022; ENGMANN, S., COUSINEAU, D., COMPARING DISTRIBUTIONS: THE TWO-SAMPLE ANDERSON-DARLING TEST AS AN ALTERNATIVE TO THE KOLMOGOROV-SMIRNOFF TEST (2011) J. APPL. QUANT. METHODS, 6 (3), PP. 1-17; FELLOWS, R.F., LIU, A.M., (2015) RESEARCH METHODS FOR CONSTRUCTION, , NEW YORK: WILEY; FLANAGAN, R., NORMAN, G., (1993) RISK MANAGEMENT AND CONSTRUCTION, , OXFORD, UK: BLACKWELL; FLEMING, Q.W., KOPPELMAN, J.M., EARNED VALUE MANAGEMENT: MITIGATING THE RISKS ASSOCIATED WITH CONSTRUCTION PROJECTS (2002) PROGRAM MANAGER, 31 (2), PP. 90-95; GEISSER, S., JOHNSON, W.O., (2006) MODES OF PARAMETRIC STATISTICAL INFERENCE, 529. , VOL. OF. NEW YORK: WILEY; HAIDER, H., SADIQ, R., TESFAMARIAM, S., RISK-BASED FRAMEWORK FOR IMPROVING CUSTOMER SATISFACTION THROUGH SYSTEM RELIABILITY IN SMALL-SIZED TO MEDIUM-SIZED WATER UTILITIES (2016) J. MANAGE. ENG., 32 (5). , HTTPS://DOI.ORG/10.1061/(ASCE)ME.1943-5479.0000435, 04016008; HATAMLEH, M.T., HIYASSAT, M., SWEIS, G.J., SWEIS, R.J., FACTORS AFFECTING THE ACCURACY OF COST ESTIMATE: CASE OF JORDAN (2018) ENG. CONSTR. ARCHIT. MANAGE., 25 (1), PP. 113-131. , HTTPS://DOI.ORG/10.1108/ECAM-10-2016-0232; HAZLR, Ö., A REVIEW OF ANALYTICAL MODELS, APPROACHES AND DECISION SUPPORT TOOLS IN PROJECT MONITORING AND CONTROL (2015) INT. J. PROJECT MANAGE., 33 (4), PP. 808-815. , HTTPS://DOI.ORG/10.1016/J.IJPROMAN.2014.09.005; HE, M., HORNG, S.J., FAN, P., RUN, R.S., CHEN, R.J., LAI, J.L., SENTOSA, K.O., PERFORMANCE EVALUATION OF SCORE LEVEL FUSION IN MULTIMODAL BIOMETRIC SYSTEMS (2010) PATTERN RECOGNIT., 43 (5), PP. 1789-1800. , HTTPS://DOI.ORG/10.1016/J.PATCOG.2009.11.018; HEFFERNAN, C., DUNNINGHAM, J.A., SIMPLIFYING MATHEMATICAL MODELLING TO TEST INTERVENTION STRATEGIES FOR CHLAMYDIA (2009) J. PUBLIC HEALTH EPIDEMIOL., 1 (1), PP. 22-30; HILLSON, D., EARNED VALUE MANAGEMENT AND RISK MANAGEMENT: A PRACTICAL SYNERGY (2004) PROC. PMI 2004 GLOBAL CONGRESS, PP. 1-7. , PRAGUE, CZECH REPUBLIC: PMI; HOFFMAN, G.J., THAL, A.E., JR., WEBB, T.S., WEIR, J.D., ESTIMATING PERFORMANCE TIME FOR CONSTRUCTION PROJECTS (2007) J. MANAGE. ENG., 23 (4), PP. 193-199. , HTTPS://DOI.ORG/10.1061/(ASCE)0742-597X(2007)23:4(193); HWANG, B.G., ZHAO, X., ONG, S.Y., VALUE MANAGEMENT IN SINGAPOREAN BUILDING PROJECTS: IMPLEMENTATION STATUS, CRITICAL SUCCESS FACTORS, AND RISK FACTORS (2015) J. MANAGE. ENG., 31 (6). , HTTPS://DOI.ORG/10.1061/(ASCE)ME.1943-5479.0000342, 04014094; IBADOV, N., DETERMINATION OF THE RISK FACTORS IMPACT ON THE CONSTRUCTION PROJECTS IMPLEMENTATION USING FUZZY SETS THEORY (2016) ACTA PHYS. POL. A, 130 (1), PP. 107-111. , HTTPS://DOI.ORG/10.12693/APHYSPOLA.130.107; (2013) IR181-2: IMPLEMENTATION RESOURCE 181-2, , HTTPS://WWW.CONSTRUCTION-INSTITUTE.ORG/RESOURCES/KNOWLEDGEBASE/KNOWLEDGE-AREAS/RISK-ANALYSIS-FOR-INTERNATIONAL-PROJECTS-(BEST-PRACTICE)/TOPICS/RT-181/PUBS/IR181-2, IPRA (INTEGRATED PROJECT RISK ASSESSMENT). " " ACCESSED JULY 24, 2019; (2018) ISO 31000: RISK MANAGEMENT: GUIDELINES, , HTTPS://WWW.ISO.ORG/STANDARD/65694.HTML, ISO. " " ACCESSED JULY 21, 2019; JAIN, A., NANDAKUMAR, K., ROSS, A., SCORE NORMALIZATION IN MULTIMODAL BIOMETRIC SYSTEMS (2005) PATTERN RECOGNIT., 38 (12), PP. 2270-2285. , HTTPS://DOI.ORG/10.1016/J.PATCOG.2005.01.012; JARKAS, A.M., PREDICTING CONTRACT DURATION FOR BUILDING CONSTRUCTION: IS BROMILOW'S TIME-COST MODEL A PANACEA? (2016) J. MANAGE. ENG., 32 (1). , HTTPS://DOI.ORG/10.1061/(ASCE)ME.1943-5479.0000394, 05015004; KAMALI, M., HEWAGE, K., DEVELOPMENT OF PERFORMANCE CRITERIA FOR SUSTAINABILITY EVALUATION OF MODULAR VERSUS CONVENTIONAL CONSTRUCTION METHODS (2017) J. CLEANER PROD., 142 (JAN), PP. 3592-3606. , HTTPS://DOI.ORG/10.1016/J.JCLEPRO.2016.10.108; KARIMI, H., TAYLOR, T.R., DADI, G.B., GOODRUM, P.M., SRINIVASAN, C., IMPACT OF SKILLED LABOR AVAILABILITY ON CONSTRUCTION PROJECT COST PERFORMANCE (2018) J. CONSTR. ENG. MANAGE., 144 (7). , HTTPS://DOI.ORG/10.1061/(ASCE)CO.1943-7862.0001512, 04018057; KHODABANDEHLOU, A., PARVISHI, A., TAGHIFAM, R., LOTFI, M., TALEEI, A., INTEGRATING EARNED VALUE MANAGEMENT WITH RISK MANAGEMENT TO CONTROL THE TIME-COST OF THE PROJECT (2016) IIOAB J., 7 (S4), PP. 114-119; KHODEIR, L.M., MOHAMED, A.H.M., IDENTIFYING THE LATEST RISK PROBABILITIES AFFECTING CONSTRUCTION PROJECTS IN EGYPT ACCORDING TO POLITICAL AND ECONOMIC VARIABLES. FROM JANUARY 2011 TO JANUARY 2013 (2015) HBRC J., 11 (1), PP. 129-135. , HTTPS://DOI.ORG/10.1016/J.HBRCJ.2014.03.007; KIM, B.C., REINSCHMIDT, K.F., COMBINATION OF PROJECT COST FORECASTS IN EARNED VALUE MANAGEMENT (2011) J. CONSTR. ENG. MANAGE., 137 (11), PP. 958-966. , HTTPS://DOI.ORG/10.1061/(ASCE)CO.1943-7862.0000352; KIM, E., WELLS, W.G., JR., DUFFEY, M.R., A MODEL FOR EFFECTIVE IMPLEMENTATION OF EARNED VALUE MANAGEMENT METHODOLOGY (2003) INT. J. PROJECT MANAGE., 21 (5), PP. 375-382. , HTTPS://DOI.ORG/10.1016/S0263-7863(02)00049-2; KIVILÄ, J., MARTINSUO, M., VUORINEN, L., SUSTAINABLE PROJECT MANAGEMENT THROUGH PROJECT CONTROL IN INFRASTRUCTURE PROJECTS (2017) INT. J. PROJECT MANAGE., 35 (6), PP. 1167-1183. , HTTPS://DOI.ORG/10.1016/J.IJPROMAN.2017.02.009; KO, C.H., CHENG, M.Y., DYNAMIC PREDICTION OF PROJECT SUCCESS USING ARTIFICIAL INTELLIGENCE (2007) J. CONSTR. ENG. MANAGE., 133 (4), PP. 316-324. , HTTPS://DOI.ORG/10.1061/(ASCE)0733-9364(2007)133:4(316); (2015) GLOBAL CONSTRUCTION SURVEY 2015: CLIMBING THE CURVE. KPMG INTERNATIONAL, , HTTPS://ASSETS.KPMG/CONTENT/DAM/KPMG/PDF/2015/05/CONSTRUCTION-SURVEY-201502.PDF, KPMG. " " ACCESSED JULY 22, 2019; KWAK, Y.H., ANBARI, F.T., (2010) PROJECT MANAGEMENT IN GOVERNMENT: AN INTRODUCTION TO EARNED VALUE MANAGEMENT, , IBM CENTER FOR THE BUSINESS OF GOVERNMENT REPORT. WASHINGTON, DC: IBM CENTER FOR THE BUSINESS OF GOVERNMENT; LEE, S.H., THOMAS, S.R., TUCKER, R.L., EFFECTIVE PRACTICE UTILIZATION USING PERFORMANCE PREDICTION SOFTWARE (2004) J. CONSTR. ENG. MANAGE., 130 (4), PP. 576-585. , HTTPS://DOI.ORG/10.1061/(ASCE)0733-9364(2004)130:4(576); LEON, H., OSMAN, H., GEORGY, M., ELSAID, M., SYSTEM DYNAMICS APPROACH FOR FORECASTING PERFORMANCE OF CONSTRUCTION PROJECTS (2018) J. MANAGE. ENG., 34 (1). , HTTPS://DOI.ORG/10.1061/(ASCE)ME.1943-5479.0000575, 04017049; LEUNG, I., SONG, M., KAM, C., AEC PROJECT PERFORMANCE PREDICTION AND VALIDATION USING THE ARTIFICIAL NEURAL NETWORK (2017) COMPUTING IN CIVIL ENGINEERING 2017, PP. 360-367. , RESTON, VA: ASCE; LING, F.Y., LOW, S.P., WANG, S., EGBELAKIN, T., MODELS FOR PREDICTING PROJECT PERFORMANCE IN CHINA USING PROJECT MANAGEMENT PRACTICES ADOPTED BY FOREIGN AEC FIRMS (2008) J. CONSTR. ENG. MANAGE., 134 (12), PP. 983-990. , HTTPS://DOI.ORG/10.1061/(ASCE)0733-9364(2008)134:12(983); LING, F.Y.Y., CHAN, S.L., CHONG, E., EE, L.P., PREDICTING PERFORMANCE OF DESIGN-BUILD AND DESIGN-BID-BUILD PROJECTS (2004) J. CONSTR. ENG. MANAGE., 130 (1), PP. 75-83. , HTTPS://DOI.ORG/10.1061/(ASCE)0733-9364(2004)130:1(75); LIPKE, W., ZWIKAEL, O., HENDERSON, K., ANBARI, F., PREDICTION OF PROJECT OUTCOME: THE APPLICATION OF STATISTICAL METHODS TO EARNED VALUE MANAGEMENT AND EARNED SCHEDULE PERFORMANCE INDEXES (2009) INT. J. PROJECT MANAGE., 27 (4), PP. 400-407. , HTTPS://DOI.ORG/10.1016/J.IJPROMAN.2008.02.009; LIU, B., HUO, T., MENG, J., GONG, J., SHEN, Q., SUN, T., IDENTIFICATION OF KEY CONTRACTOR CHARACTERISTIC FACTORS THAT AFFECT PROJECT SUCCESS UNDER DIFFERENT PROJECT DELIVERY SYSTEMS: EMPIRICAL ANALYSIS BASED ON A GROUP OF DATA FROM CHINA (2016) J. MANAGE. ENG., 32 (1). , HTTPS://DOI.ORG/10.1061/(ASCE)ME.1943-5479.0000388, A. " " 05015003; LIU, J., ZHAO, X., YAN, P., RISK PATHS IN INTERNATIONAL CONSTRUCTION PROJECTS: CASE STUDY FROM CHINESE CONTRACTORS (2016) J. CONSTR. ENG. MANAGE., 142 (6). , HTTPS://DOI.ORG/10.1061/(ASCE)CO.1943-7862.0001116, B. " " 05016002; MANFREDA, K.L., BOSNJAK, M., BERZELAK, J., HAAS, I., VEHOVAR, V., WEB SURVEYS VERSUS OTHER SURVEY MODES: A META-ANALYSIS COMPARING RESPONSE RATES (2008) INT. J. MARKET RES., 50 (1), PP. 79-104. , HTTPS://DOI.ORG/10.1177/147078530805000107; MARLE, F., VIDAL, L.A., (2016) MANAGING COMPLEX, HIGH-RISK PROJECTS, , LONDON: SPRINGER; MILLS, A., A SYSTEMATIC APPROACH TO RISK MANAGEMENT FOR CONSTRUCTION (2001) STRUCT. SURV., 19 (5), PP. 245-252. , HTTPS://DOI.ORG/10.1108/02630800110412615; MORTAJI, S.T.H., NOOROSSANA, R., BAGHERPOUR, M., PROJECT COMPLETION TIME AND COST PREDICTION USING CHANGE POINT ANALYSIS (2015) J. MANAGE. ENG., 31 (5). , HTTPS://DOI.ORG/10.1061/(ASCE)ME.1943-5479.0000329, 04014086; MOSTAFAVI, A., ABRAHAM, D., NOURELDIN, S., PANKOW, G., NOVAK, J., WALKER, R., GEORGE, B., RISK-BASED PROTOCOL FOR INSPECTION OF TRANSPORTATION CONSTRUCTION PROJECTS UNDERTAKEN BY STATE DEPARTMENTS OF TRANSPORTATION (2013) J. CONSTR. ENG. MANAGE., 139 (8), PP. 977-986. , HTTPS://DOI.ORG/10.1061/(ASCE)CO.1943-7862.0000664; (2018) E-HANDBOOK OF STATISTICAL METHODS, , HTTP://WWW.ITL.NIST.GOV/DIV898/HANDBOOK/, NIST/SEMATECH. " " ACCESSED NOVEMBER 5, 2018; OGAJI, D.S., MABEL, E.O., ADESINA, A.D., SITUATIONAL ANALYSIS OF PATIENT SAFETY CULTURE IN PUBLIC HEALTH INSTITUTIONS IN SOUTH-SOUTH NIGERIA (2018) SM J. PUBLIC HEALTH EPIDEMIOL., 4 (1), P. 1049; OH, E.H., NADERPAJOUH, N., HASTAK, M., GOKHALE, S., INTEGRATION OF THE CONSTRUCTION KNOWLEDGE AND EXPERTISE IN FRONT-END PLANNING (2016) J. CONSTR. ENG. MANAGE., 142 (2). , HTTPS://DOI.ORG/10.1061/(ASCE)CO.1943-7862.0001050, 04015067; OLAWALE, Y., SUN, M., PCIM: PROJECT CONTROL AND INHIBITING-FACTORS MANAGEMENT MODEL (2013) J. MANAGE. ENG., 29 (1), PP. 60-70. , HTTPS://DOI.ORG/10.1061/(ASCE)ME.1943-5479.0000125; OLAWALE, Y.A., SUN, M., COST AND TIME CONTROL OF CONSTRUCTION PROJECTS: INHIBITING FACTORS AND MITIGATING MEASURES IN PRACTICE (2010) CONSTR. MANAGE. ECON., 28 (5), PP. 509-526. , HTTPS://DOI.ORG/10.1080/01446191003674519; (2018) RISK FOR RISK ANALYSIS, , HTTP://WWW.PALISADE.COM/RISK/, PALISADE. " " ACCESSED OCTOBER 5, 2018; PEREIRA, E., AHN, S., HAN, S., ABOURIZK, S., IDENTIFICATION AND ASSOCIATION OF HIGH-PRIORITY SAFETY MANAGEMENT SYSTEM FACTORS AND ACCIDENT PRECURSORS FOR PROACTIVE SAFETY ASSESSMENT AND CONTROL (2018) J. MANAGE. ENG., 34 (1). , HTTPS://DOI.ORG/10.1061/(ASCE)ME.1943-5479.0000562, 04017041; PERRENOUD, A., LINES, B.C., SAVICKY, J., SULLIVAN, K.T., USING BEST-VALUE PROCUREMENT TO MEASURE THE IMPACT OF INITIAL RISK-MANAGEMENT CAPABILITY ON QUALITATIVE CONSTRUCTION PERFORMANCE (2017) J. MANAGE. ENG., 33 (5). , HTTPS://DOI.ORG/10.1061/(ASCE)ME.1943-5479.0000535, 04017019; (2005) PRACTICE STANDARD FOR EARNED VALUE MANAGEMENT, , PMI (PROJECT MANAGEMENT INSTITUTE). NEWTON SQUARE, PA: PMI; (2013) A GUIDE TO THE PROJECT MANAGEMENT BODY OF KNOWLEDGE, , PMI (PROJECT MANAGEMENT INSTITUTE). 5TH ED. NEWTOWN SQUARE, PA: PMI; (2017) SUCCESS RATES RISE: TRANSFORMING THE HIGH COST OF LOW PERFORMANCE, , HTTPS://WWW.PMI.ORG/-/MEDIA/PMI/DOCUMENTS/PUBLIC/PDF/LEARNING/THOUGHT-LEADERSHIP/PULSE/PULSE-OF-THE-PROFESSION-2017.PDF, PMI (PROJECT MANAGEMENT INSTITUTE). A. " " ACCESSED JULY 24, 2019; (2017) A GUIDE TO THE PROJECT MANAGEMENT BODY OF KNOWLEDGE, , PMI (PROJECT MANAGEMENT INSTITUTE). B. 6TH ED. NEWTOWN SQUARE, PA: PMI; (2018) SUCCESS IN DISRUPTIVE TIME: EXPANDING THE VALUE DELIVERY LANDSCAPE TO ADDRESS THE HIGH COST OF LAW PERFORMANCE, , HTTPS://WWW.PMI.ORG/-/MEDIA/PMI/DOCUMENTS/PUBLIC/PDF/LEARNING/THOUGHT-LEADERSHIP/PULSE/PULSE-OF-THE-PROFESSION-2018.PDF, PMI (PROJECT MANAGEMENT INSTITUTE). " " ACCESSED JULY 22, 2019; (2019) SAMPLE SIZE CALCULATOR, , HTTPS://WWW.QUALTRICS.COM/BLOG/CALCULATING-SAMPLE-SIZE/, QUALTRICS. " " ACCESSED JULY 19, 2019; RAH, J.E., MANGER, R.P., YOCK, A.D., KIM, G.Y., A COMPARISON OF TWO PROSPECTIVE RISK ANALYSIS METHODS: TRADITIONAL FMEA AND A MODIFIED HEALTHCARE FMEA (2016) MED. PHYS., 43 (12), PP. 6347-6353. , HTTPS://DOI.ORG/10.1118/1.4966129; RANDIWELA, P., WIJAYARATNE, S.T., DETERMINANTS OF PERCEIVED BRAND GLOBALNESS: FMCG AND AIRLINE SERVICES (2017) OXFORD BUSINESS AND ECONOMICS CONF. 2017, , OXFORD, UK: GLOBAL CONFERENCE ON BUSINESS &amp; ECONOMICS (GCBE); RASUL, N., MALIK, M.S.A., BAKHTAWAR, B., THAHEEM, M.J., RISK ASSESSMENT OF FAST-TRACK PROJECTS: A SYSTEMS-BASED APPROACH (2019) INT. J. CONSTR. MANAGE, , HTTPS://DOI.ORG/10.1080/15623599.2019.1602587; RUDELI, N., SANTILLI, A., PUENTE, I., VILES, E., STATISTICAL MODEL FOR SCHEDULE PREDICTION: VALIDATION IN A HOUSING-COOPERATIVE CONSTRUCTION DATABASE (2017) J. CONSTR. ENG. MANAGE., 143 (11). , HTTPS://DOI.ORG/10.1061/(ASCE)CO.1943-7862.0001396, 04017083; RUSSELL, M.M., HOWELL, G., HSIANG, S.M., LIU, M., APPLICATION OF TIME BUFFERS TO CONSTRUCTION PROJECT TASK DURATIONS (2013) J. CONSTR. ENG. MANAGE., 139 (10). , HTTPS://DOI.ORG/10.1061/(ASCE)CO.1943-7862.0000735, 04013008; RYAL-NET, M.B., KADUMA, L.A., ASSESSMENT OF BUILDING INFORMATION MODELLING (BIM) KNOWLEDGE IN THE NIGERIAN CONSTRUCTION INDUSTRY (2015) INT. J. CIV. ENVIRON. ENG., 15 (5), PP. 1-10; SADAFI, N., ZAIN, M.F.M., JAMIL, M., ADAPTABLE INDUSTRIAL BUILDING SYSTEM: CONSTRUCTION INDUSTRY PERSPECTIVE (2012) J. ARCHIT. ENG., 18 (2), PP. 140-147. , HTTPS://DOI.ORG/10.1061/(ASCE)AE.1943-5568.0000075; SAMUEL, J., (2017) CONSTRUCTION INDUSTRY STILL STRUGGLES TO BRIDGE THE PERFORMANCE GAP: KPMG SURVEY, , HTTPS://HOME.KPMG/XX/EN/HOME/MEDIA/PRESS-RELEASES/2017/10/CONSTRUCTION-INDUSTRY-STILL-STRUGGLES-TO-BRIDGE-THE-PERFORMANCE-GAP.HTML, ACCESSED JULY 24, 2019; SROUR, F.J., SROUR, I., LATTOUF, M.G., A SURVEY OF ABSENTEEISM ON CONSTRUCTION SITES (2017) INT. J. MANPOWER, 38 (4), PP. 533-547. , HTTPS://DOI.ORG/10.1108/IJM-08-2015-0135; STAMATELATOS, M., (2011) PROBABILISTIC RISK ASSESSMENT PROCEDURES GUIDE FOR NASA MANAGERS AND PRACTITIONERS, , WASHINGTON, DC: NASA HEADQUARTERS; STERMAN, J.D., (2000) BUSINESS DYNAMICS: SYSTEMS THINKING AND MODELING FOR A COMPLEX WORLD, , NO. HD30. 2 S7835. BOSTON: MCGRAW-HILL; SUNINDIJO, R.Y., KAMARDEEN, I., WORK STRESS IS A THREAT TO GENDER DIVERSITY IN THE CONSTRUCTION INDUSTRY (2017) J. CONSTR. ENG. MANAGE., 143 (10). , HTTPS://DOI.ORG/10.1061/(ASCE)CO.1943-7862.0001387, 04017073; TABISH, S.Z.S., JHA, K.N., BEYOND THE IRON TRIANGLE IN PUBLIC CONSTRUCTION PROJECTS (2018) J. CONSTR. ENG. MANAGE., 144 (8). , HTTPS://DOI.ORG/10.1061/(ASCE)CO.1943-7862.0001517, 04018067; TAHERDOOST, H., DETERMINING SAMPLE SIZE: HOW TO CALCULATE SURVEY SAMPLE SIZE (2017) INT. J. ECON. MANAGE. SYST., 2, P. 201; TAN, Y., SHEN, L., LANGSTON, C., LU, W., CH YAM, M., CRITICAL SUCCESS FACTORS FOR BUILDING MAINTENANCE BUSINESS: A HONG KONG CASE STUDY (2014) FACILITIES, 32 (56), PP. 208-225. , HTTPS://DOI.ORG/10.1108/F-08-2012-0062; TERESO, A., RIBEIRO, P., CARDOSO, M., AN AUTOMATED FRAMEWORK FOR THE INTEGRATION BETWEEN EVM AND RISK MANAGEMENT (2018) J. INF. SYST. ENG. MANAGE., 3 (1), P. 03; TERRY, S.B., LUCKO, G., (2012) ALGORITHM FOR TIME-COST TRADE/OFF ANALYSIS IN CONSTRUCTION PROJECTS BY AGGREGATING ACTIVITY-LEVEL SINGULARITY FUNCTIONS, PP. 226-235. , IN PROC. 2012 CONSTRUCTION RESEARCH CONGRESS, RESTON, VA: ASCE; VAAGEN, H., KAUT, M., WALLACE, S.W., THE IMPACT OF DESIGN UNCERTAINTY IN ENGINEER-TO-ORDER PROJECT PLANNING (2017) EUR. J. OPER. RES., 261 (3), PP. 1098-1109. , HTTPS://DOI.ORG/10.1016/J.EJOR.2017.03.005; VANHOUCKE, M., (2012) PROJECT MANAGEMENT WITH DYNAMIC SCHEDULING, , BERLIN: SPRINGER; VOSE, D., (1996) QUANTITATIVE RISK ANALYSIS: A GUIDE TO MONTE CARLO SIMULATION MODELLING, , CHICHESTER, UK: WILEY; WEI, H.H., LIU, M., SKIBNIEWSKI, M.J., BALALI, V., PRIORITIZING SUSTAINABLE TRANSPORT PROJECTS THROUGH MULTICRITERIA GROUP DECISION MAKING: CASE STUDY OF TIANJIN BINHAI NEW AREA, CHINA (2016) J. MANAGE. ENG., 32 (5). , HTTPS://DOI.ORG/10.1061/(ASCE)ME.1943-5479.0000449, 04016010; WILKS, D.S., (2011) STATISTICAL METHODS IN THE ATMOSPHERIC SCIENCES, 100. , VOL. OF. OXFORD: ACADEMIC PRESS; WU, C.L., FANG, D.P., LIAO, P.C., XUE, J.W., LI, Y., WANG, T., PERCEPTION OF CORPORATE SOCIAL RESPONSIBILITY: THE CASE OF CHINESE INTERNATIONAL CONTRACTORS (2015) J. CLEANER PROD., 107 (NOV), PP. 185-194. , HTTPS://DOI.ORG/10.1016/J.JCLEPRO.2015.04.143; YATES, J.K., DESIGN AND CONSTRUCTION FOR SUSTAINABLE INDUSTRIAL CONSTRUCTION (2014) J. CONSTR. ENG. MANAGE., 140 (4). , HTTPS://DOI.ORG/10.1061/(ASCE)CO.1943-7862.0000673, B4014005; ZEB, A., QUDOOS, A., HANIF, H., IDENTIFICATION AND ANALYSIS OF FACTORS AFFECTING MACHINERY IN THE CONSTRUCTION INDUSTRY OF PAKISTAN (2015) INT. J. SCI.: BASIC APPL. RES., 19 (1), PP. 269-278</t>
  </si>
  <si>
    <t>EL-ADAWAY, I.H.; MISSOURI CONSORTIUM FOR CONSTRUCTION INNOVATION, 1401 N. PINE ST., UNITED STATES; EMAIL: ELADAWAY@MST.EDU</t>
  </si>
  <si>
    <t>2-S2.0-85081106733</t>
  </si>
  <si>
    <t>NOTREPORTED;MISSOURI CONSORTIUM FOR CONSTRUCTION INNOVATION;NOTREPORTED</t>
  </si>
  <si>
    <t>ASSAAD R, 2020, J CONSTR ENG MANAGE</t>
  </si>
  <si>
    <t>DERBE G;LI Y;WU D;ZHAO Q</t>
  </si>
  <si>
    <t>57216487811;55358585100;57211346010;7402763911;</t>
  </si>
  <si>
    <t>SCIENTOMETRIC REVIEW OF CONSTRUCTION PROJECT SCHEDULE STUDIES: TRENDS, GAPS AND POTENTIAL RESEARCH AREAS</t>
  </si>
  <si>
    <t>JOURNAL OF CIVIL ENGINEERING AND MANAGEMENT</t>
  </si>
  <si>
    <t>26</t>
  </si>
  <si>
    <t>343</t>
  </si>
  <si>
    <t>363</t>
  </si>
  <si>
    <t>10.3846/jcem.2020.12317</t>
  </si>
  <si>
    <t>https://www.scopus.com/inward/record.uri?eid=2-s2.0-85083639327&amp;doi=10.3846%2fjcem.2020.12317&amp;partnerID=40&amp;md5=0b77f409c1635564a49af2e6ee33e7e9</t>
  </si>
  <si>
    <t>SCHOOL OF ECONOMICS AND MANAGEMENT, BEIHANG UNIVERSITY, HAIDIAN DISTRICT, BEIJING, 100191, CHINA; BEIJING KEY LABORATORY OF EMERGENCY SUPPORT SIMULATION TECHNOLOGIES FOR CITY OPERATIONS, BEIJING, 100091, CHINA; TRANSPORT PLANNING AND RESEARCH INSTITUTE, MINISTRY OF TRANSPORT, BUILDING 2, SHUGUANGXILI A6, CHAOYANG DISTRICT, BEIJING, 100028, CHINA; BEIJING INTERNATIONAL SCIENCE AND TECHNOLOGY COOPERATION BASE FOR CITY SAFETY OPERATION AND EMERGENCY SUPPORT, BEIJING, 100191, CHINA</t>
  </si>
  <si>
    <t>SCHOOL OF ECONOMICS AND MANAGEMENT, BEIHANG UNIVERSITY, HAIDIAN DISTRICT, BEIJING, 100191, CHINA;SCHOOL OF ECONOMICS AND MANAGEMENT, BEIHANG UNIVERSITY, HAIDIAN DISTRICT, BEIJING, 100191, CHINA, BEIJING KEY LABORATORY OF EMERGENCY SUPPORT SIMULATION TECHNOLOGIES FOR CITY OPERATIONS, BEIJING, 100091, CHINA;TRANSPORT PLANNING AND RESEARCH INSTITUTE, MINISTRY OF TRANSPORT, BUILDING 2, SHUGUANGXILI A6, CHAOYANG DISTRICT, BEIJING, 100028, CHINA;SCHOOL OF ECONOMICS AND MANAGEMENT, BEIHANG UNIVERSITY, HAIDIAN DISTRICT, BEIJING, 100191, CHINA, BEIJING INTERNATIONAL SCIENCE AND TECHNOLOGY COOPERATION BASE FOR CITY SAFETY OPERATION AND EMERGENCY SUPPORT, BEIJING, 100191, CHINA</t>
  </si>
  <si>
    <t>SCHEDULING PLAYS A FUNDAMENTAL ROLE IN CONSTRUCTION PROJECTS’ SUCCESS AND THUS HAS DRAWN ATTENTION FROM BOTH ACADEMIC RESEARCHERS AND INDUSTRY PRACTITIONERS. A LARGE NUMBER OF RESEARCH ARTICLES TEND TO SOLVE EMERGING CHALLENGES IN CONSTRUCTION PROJECT SCHEDULE (CPS). THEREFORE, THERE IS A STRONG NEED OF SYSTEMATIC REVIEW ON EXISTING STUDIES. IN THIS STUDY, A TOTAL OF 332 ARTICLES WERE RETRIEVED FROM SCOPUS DATABASE USING TITLE, ABSTRACT AND KEYWORDS WITH RESPECT TO CPS AND FILTERED BY DOCUMENT TYPE, LANGUAGE TYPE AND ABSTRACT CONTENT. IN PARTICULAR, SCIENCE MAPPING APPROACH WAS ADOPTED TO ANALYSE SELECTED JOURNAL ARTICLES. THESE ARTICLES WERE EXAMINED USING THREE SEQUENTIAL PROCESSES, INCLUDING BIBLIOMETRIC SEARCH, SCIENTOMETRIC ANALYSIS, AND IN-DEPTH QUALITATIVE DISCUSSION. IT COULD DEMONSTRATE THE MOST INFLUENTIAL JOURNALS, RESEARCHERS, PUBLISHED ARTICLES, AND ACTIVE COUNTRIES/REGIONS IN THIS AREA. IN ADDITION, MAJOR CPS KNOWLEDGE AREAS WERE IDENTIFIED AND SUMMARIZED AS CPS CONSTRUCTABILITY, APPLICATIONS OF VARIETY OF CPS METHODS, CPS OPTIMIZATION MODELS AND ALGORITHMS, IDENTIFICATION AND QUANTIFICATION OF SCHEDULE RISKS AND UNCERTAINTIES, CPS PERFORMANCE MANAGEMENT, AND ADOPTING NEW EMERGING CPS TECHNOLOGIES AND METHODS. FURTHERMORE, KNOWLEDGE GAPS AND FUTURE POTENTIAL RESEARCH DIRECTIONS WERE ALSO DISCUSSED IN DETAIL. FINALLY, A COMPREHENSIVE CPS FRAMEWORK WAS PROPOSED AS A SOUND REFERENCE IN FUTURE RESEARCH. © 2020 THE AUTHOR(S). PUBLISHED BY VGTU PRESS.</t>
  </si>
  <si>
    <t>BIBLIOMETRIC; CONSTRUCTION PROJECT SCHEDULE (CPS); RESOURCE-CONSTRAINED SCHEDULING; SCHEDULE OPTIMIZATION; SCHEDULE UNCERTAINTIES; SCHEDULING METHODS; SCIENTOMETRIC ANALYSIS</t>
  </si>
  <si>
    <t>MANAGEMENT; CONSTRUCTION PROJECTS; OPTIMIZATION MODELS; PERFORMANCE MANAGEMENT; POTENTIAL RESEARCHES; RISKS AND UNCERTAINTIES; SCIENTOMETRIC ANALYSIS; SEQUENTIAL PROCESS; SYSTEMATIC REVIEW; CIVIL ENGINEERING</t>
  </si>
  <si>
    <t>16GLC047, 71843011; NATIONAL NATURAL SCIENCE FOUNDATION OF CHINA, NSFC: 71502008; BEIJING SOCIAL SCIENCE FUND; FUNDAMENTAL RESEARCH FUNDS FOR THE CENTRAL UNIVERSITIES; FUNDAMENTAL RESEARCH FUNDS FOR CENTRAL UNIVERSITIES OF THE CENTRAL SOUTH UNIVERSITY</t>
  </si>
  <si>
    <t>THIS STUDY WAS PARTLY SUPPORTED BY THE NATIONAL NATURAL SCIENCE FOUNDATION OF CHINA (NSFC) UNDER GRANT NO. 71502008; AND SUPPORTED BY THE FUNDAMENTAL RESEARCH FUNDS FOR THE CENTRAL UNIVERSITIES IN CHINA; AND SUPPORTED BY THE SOCIAL SCIENCE FUNDS OF BEIJING UNDER GRANT NO. 16GLC047 AND 71843011.</t>
  </si>
  <si>
    <t>ABBONDATI, F., LAMBERTI, R., CAPALDO, F.S., LINEAR SCHEDULING ANALYSIS TOOLKIT FOR ROAD AND AIRPORTS CONSTRUCTION PROJECTS (2016) ARPN JOURNAL OF ENGINEERING AND APPLIED SCIENCES, 11 (11), PP. 6863-6874; ABD EL RAZEK, R.H., DIAB, A.M., HAFEZ, S.M., AZIZ, R.F., TIME-COST-QUALITY TRADE-OFF SOFTWARE BY USING SIMPLIFIED GENETIC ALGORITHM FOR TYPICAL-REPETITIVE CONSTRUCTION PROJECTS. WORLD ACADEMY OF SCIENCE (2010) ENGINEERING AND TECHNOLOGY, 61, PP. 312-321; ABDIRAD, H., PISHDAD-BOZORGI, P., TRENDS OF ASSESSING BIM IMPLEMENTATION IN CONSTRUCTION RESEARCH (2014) 2014 INTERNATIONAL CONFERENCE ON COMPUTING IN CIVIL AND BUILDING ENGINEERING, PP. 496-503. , HTTPS://DOI.ORG/10.1061/9780784413616.062, ORLANDO, FLORIDA, UNITED STATES; ABOU-IBRAHIM, H., HAMZEH, F., ZANKOUL, E., MUNCH LINDHARD, S., RIZK, L., UNDERSTANDING THE PLANNER’S ROLE IN LOOKAHEAD CONSTRUCTION PLANNING (2019) PRODUCTION PLANNING AND CONTROL, 30 (4), PP. 271-284. , HTTPS://DOI.ORG/10.1080/09537287.2018.1524163; ACEMOGLU, D., RESTREPO, P., THE WRONG KIND OF AI? (2019) ARTIFICIAL INTELLIGENCE AND THE FUTURE OF LABOR DEMAND, , HTTPS://DOI.ORG/10.1093/CJRES/RSZ022, CAMBRIDGE JOURNAL OF REGIONS, ECONOMY AND SOCIETY; AGARWAL, R., CHANDRASEKARAN, S., SRIDHAR, M., (2016) IMAGINING CONSTRUCTION’S DIGITAL FUTURE, , HTTPS://WWW.MCKINSEY.COM/INDUSTRIES/CAPITALPROJECTS- AND-INFRASTRUCTURE/OUR-INSIGHTS/IMAGINING-CONSTRUCTIONS-DIGITAL-FUTURE, MCKINSEY PRODUCTIVITY SCIENCES CENTER; AGHAEI CHADEGANI, A., SALEHI, H., YUNUS, M., FARHADI, H., FOOLADI, M., FARHADI, M., ALE EBRAHIM, N., A COMPARISON BETWEEN TWO MAIN ACADEMIC LITERATURE COLLECTIONS: WEB OF SCIENCE AND SCOPUS DATABASES (2013) ASIAN SOCIAL SCIENCE, 9 (5), PP. 18-26. , HTTPS://DOI.ORG/10.5539/ASS.V9N5P18; AKINCI, B., FISCHER, M., KUNZ, J., AUTOMATED GENERATION OF WORK SPACES REQUIRED BY CONSTRUCTION ACTIVITIES (2002) JOURNAL OF CONSTRUCTION ENGINEERING AND MANAGEMENT, 128 (4), PP. 306-315. , HTTPS://DOI.ORG/10.1061/(ASCE)0733-9364(2002)128:4(306); AL HAJ, R.A., EL-SAYEGH, S.M., TIME-COST OPTIMIZATION MODEL CONSIDERING FLOAT-CONSUMPTION IMPACT (2015) JOURNAL OF CONSTRUCTION ENGINEERING AND MANAGEMENT, 141 (5). , HTTPS://DOI.ORG/10.1061/(ASCE)CO.1943-7862.0000966; AL NASSERI, H., AULIN, R., ENABLERS AND BARRIERS TO PROJECT PLANNING AND SCHEDULING BASED ON CONSTRUCTION PROJECTS IN OMAN (2016) JOURNAL OF CONSTRUCTION IN DEVELOPING COUNTRIES, 21 (2), PP. 1-20. , HTTPS://DOI.ORG/10.21315/JCDC2016.21.2.1; AL NASSERI, H., WIDEN, K., AULIN, R., A TAXONOMY OF PLANNING AND SCHEDULING METHODS TO SUPPORT THEIR MORE EFFICIENT USE IN CONSTRUCTION PROJECT MANAGEMENT. JOURNAL OF ENGINEERING (2016) DESIGN AND TECHNOLOGY, 14 (3), PP. 580-601. , HTTPS://DOI.ORG/10.1108/JEDT-11-2013-0078; ALI, M.M., ELAZOUNI, A., FINANCE-BASED CPM/LOB SCHEDULING OF PROJECTS WITH REPETITIVE NON-SERIAL ACTIVITIES (2009) CONSTRUCTION MANAGEMENT AND ECONOMICS, 27 (9), PP. 839-856. , HTTPS://DOI.ORG/10.1080/01446190903191764; ALIAS, S.E., ISMAIL, N., THE USAGE OF CRITICAL PATH METHOD SOFTWARE IN MALAYSIAN CONSTRUCTION. INTERNATIONAL JOURNAL OF KNOWLEDGE (2012) CULTURE AND CHANGE MANAGEMENT, 11 (5), PP. 77-88. , HTTPS://DOI.ORG/10.18848/1447-9524/CGP/V11I05/50198; ALIVERDI, R., MOSLEMI NAENI, L., SALEHIPOUR, A., MONITORING PROJECT DURATION AND COST IN A CONSTRUCTION PROJECT BY APPLYING STATISTICAL QUALITY CONTROL CHARTS (2013) INTERNATIONAL JOURNAL OF PROJECT MANAGEMENT, 31 (3), PP. 411-423. , HTTPS://DOI.ORG/10.1016/J.IJPROMAN.2012.08.005; ALNASSERI, H., AULIN, R., ASSESSING UNDERSTANDING OF PLANNING AND SCHEDULING THEORY AND PRACTICE ON CONSTRUCTION PROJECTS (2015) EMJ - ENGINEERING MANAGEMENT JOURNAL, 27 (2), PP. 58-72. , HTTPS://DOI.ORG/10.1080/10429247.2015.1035963; ALSEHAIMI, A.O., FAZENDA, P.T., KOSKELA, L., IMPROVING CONSTRUCTION MANAGEMENT PRACTICE WITH THE LAST PLANNER SYSTEM: A CASE STUDY. ENGINEERING (2014) CONSTRUCTION AND ARCHITECTURAL MANAGEMENT, 21 (1), PP. 51-64. , HTTPS://DOI.ORG/10.1108/ECAM-03-2012-0032; AMIRI, M.J.T., HAGHIGHI, F., ESHTEHARDIAN, E., HEMATIAN, M., KORDI, H., OPTIMIZATION OF TIME AND COST IN CRITICAL CHAIN PROJECT SCHEDULING PROBLEM USING GENETIC ALGORITHM (2017) JOURNAL OF ENGINEERING AND APPLIED SCIENCES, 12 (4), PP. 871-876; ANDERSON, K., KIM, H., LEE, S., HILDRETH, J., GENERATING CONSTRUCTION SCHEDULES THROUGH AUTOMATIC DATA EXTRACTION USING OPEN BIM (BUILDING INFORMATION MODELING) TECHNOLOGY (2013) AUTOMATION IN CONSTRUCTION, 35, PP. 285-295. , HTTPS://DOI.ORG/10.1016/J.AUTCON.2013.05.020; ASHURI, B., TAVAKOLAN, M., FUZZY ENABLED HYBRID GENETIC ALGORITHM-PARTICLE SWARM OPTIMIZATION APPROACH TO SOLVE TCRO PROBLEMS IN CONSTRUCTION PROJECT PLANNING (2012) JOURNAL OF CONSTRUCTION ENGINEERING AND MANAGEMENT, 138 (9), PP. 1065-1074. , HTTPS://DOI.ORG/10.1061/(ASCE)CO.1943-7862.0000513; BAKKALBASI, N., BAUER, K., GLOVER, J., WANG, L., THREE OPTIONS FOR CITATION TRACKING: GOOGLE SCHOLAR, SCOPUS AND WEB OF SCIENCE (2006) BIOMEDICAL DIGITAL LIBRARIES, 3 (1), P. 7. , HTTPS://DOI.ORG/10.1186/1742-5581-3-7; BAKRY, I., MOSELHI, O., ZAYED, T., OPTIMIZED SCHEDULING AND BUFFERING OF REPETITIVE CONSTRUCTION PROJECTS UNDER UNCERTAINTY. ENGINEERING (2016) CONSTRUCTION AND ARCHITECTURAL MANAGEMENT, 23 (6), PP. 782-800. , HTTPS://DOI.ORG/10.1108/ECAM-05-2014-0069; BALLESTEROS-PÉREZ, P., ELAMROUSY, K.M., GONZÁLEZ-CRUZ, M.C., NON-LINEAR TIME-COST TRADE-OFF MODELS OF ACTIVITY CRASHING: APPLICATION TO CONSTRUCTION SCHEDULING AND PROJECT COMPRESSION WITH FAST-TRACKING (2019) AUTOMATION IN CONSTRUCTION, 97, PP. 229-240. , HTTPS://DOI.ORG/10.1016/J.AUTCON.2018.11.001; BĂNCESCU, M., CONTROLLING PROJECT SCHEDULE PROGRESS, USING CONTROL CHARTS (2016) CYBERNETICS AND SYSTEMS, 47 (7), PP. 602-615. , HTTPS://DOI.ORG/10.1080/01969722.2016.1211883; BANKAR, R.S., LIHITKAR, S.R., SCIENCE MAPPING AND VISUALIZATION TOOLS USED FOR BIBLIOMETRIC AND SCIENTOMETRIC STUDIES: A COMPARATIVE STUDY (2019) JOURNAL OF ADVANCEMENTS IN LIBRARY SCIENCES, 6 (1), PP. 382-394; BANSAL, V.K., PAL, M., CONSTRUCTION SCHEDULE REVIEW IN GIS WITH A NAVIGABLE 3D ANIMATION OF PROJECT ACTIVITIES (2009) INTERNATIONAL JOURNAL OF PROJECT MANAGEMENT, 27 (5), PP. 532-542. , HTTPS://DOI.ORG/10.1016/J.IJPROMAN.2008.07.004; BAQERIN, M.H., SHAFAHI, Y., KASHANI, H., APPLICATION OF WEIBULL ANALYSIS TO EVALUATE AND FORECAST SCHEDULE PERFORMANCE IN REPETITIVE PROJECTS (2016) JOURNAL OF CONSTRUCTION ENGINEERING AND MANAGEMENT, 142 (2). , HTTPS://DOI.ORG/10.1061/(ASCE)CO.1943-7862.0001040; BILAL, M., OYEDELE, L.O., QADIR, J., MUNIR, K., AJAYI, S.O., AKINADE, O.O., OWOLABI, H.A., PASHA, M., BIG DATA IN THE CONSTRUCTION INDUSTRY: A REVIEW OF PRESENT STATUS, OPPORTUNITIES, AND FUTURE TRENDS (2016) ADVANCED ENGINEERING INFORMATICS, 30 (3), PP. 500-521. , HTTPS://DOI.ORG/10.1016/J.AEI.2016.07.001; BONNAL, P., BAUDIN, M., DE JONGHE, J., MERGING PDM, RSM AND LSM SCHEDULING APPROACHES: INTO A SINGLE CONSTRUCTION PROJECT SCHEDULING SYSTEM (2013) JOURNAL OF MODERN PROJECT MANAGEMENT, 1 (2), PP. 6-17; BRAGADIN, M.A., KÄHKÖNEN, K., SCHEDULE HEALTH ASSESSMENT OF CONSTRUCTION PROJECTS (2016) CONSTRUCTION MANAGEMENT AND ECONOMICS, 34 (12), PP. 875-897. , HTTPS://DOI.ORG/10.1080/01446193.2016.1205751; CASTRO-LACOUTURE, D., SÜER, G.A., GONZALEZ-JOAQUI, J., YATES, J.K., CONSTRUCTION PROJECT SCHEDULING WITH TIME, COST, AND MATERIAL RESTRICTIONS USING FUZZY MATHEMATICAL MODELS AND CRITICAL PATH METHOD (2009) JOURNAL OF CONSTRUCTION ENGINEERING AND MANAGEMENT, 135 (10), PP. 1096-1104. , HTTPS://DOI.ORG/10.1061/(ASCE)0733-9364(2009)135:10(1096); CHAN, G., LI, H., SKITMORE, M., HUANG, T., A 4D AUTOMATIC SIMULATION TOOL FOR CONSTRUCTION RESOURCE PLANNING: A CASE STUDY. ENGINEERING (2015) CONSTRUCTION AND ARCHITECTURAL MANAGEMENT, 22 (5), PP. 536-550. , HTTPS://DOI.ORG/10.1108/ECAM-07-2014-0093; CHANG, K., CHEN, H., A CLOUD-BASED SYSTEM FRAMEWORK FOR STORAGE AND ANALYSIS ON BIG DATA OF MASSIVE BIMS (2015) PROCEEDINGS OF THE INTERNATIONAL SYMPOSIUM ON AUTOMATION AND ROBOTICS IN CONSTRUCTION (ISARC, P. 2015. , HTTPS://DOI.ORG/10.22260/ISARC2015/0001, OULU, FINLAND; CHEN, Y., FENG, C., WANG, Y., WU, H., USING BIM MODEL AND GENETIC ALGORITHMS TO OPTIMIZE THE CREW ASSIGNMENT FOR CONSTRUCTION PROJECT PLANNING (2011) INTERNATIONAL JOURNAL OF TECHNOLOGY, 2 (3), PP. 179-188; CHENG, M.Y., PRAYOGO, D., TRAN, D.H., OPTIMIZING MULTIPLE-RESOURCES LEVELING IN MULTIPLE PROJECTS USING DISCRETE SYMBIOTIC ORGANISMS SEARCH (2016) JOURNAL OF COMPUTING IN CIVIL ENGINEERING, 30 (3). , HTTPS://DOI.ORG/10.1061/(ASCE)CP.1943-5487.0000512; CHEVALLIER, N., RUSSELL, A.D., AUTOMATED SCHEDULE GENERATION (1998) CANADIAN JOURNAL OF CIVIL ENGINEERING, 25 (6). , HTTPS://DOI.ORG/10.1139/L98-029; CHOUDHRY, R.M., ASLAM, M.A., ARAIN, F.M., COST AND SCHEDULE RISK ANALYSIS OF BRIDGE CONSTRUCTION IN PAKISTAN: ESTABLISHING RISK GUIDELINES (2014) JOURNAL OF CONSTRUCTION ENGINEERING AND MANAGEMENT, 140 (7). , HTTPS://DOI.ORG/10.1061/(ASCE)CO.1943-7862.0000857; CHRISTODOULOU, S.E., SCHEDULING RESOURCE-CONSTRAINED PROJECTS WITH ANT COLONY OPTIMIZATION ARTIFICIAL AGENTS (2010) JOURNAL OF COMPUTING IN CIVIL ENGINEERING, 24 (1), PP. 45-55. , HTTPS://DOI.ORG/10.1061/(ASCE)0887-3801(2010)24:1(45); CHRISTODOULOU, S.E., TEZIAS, E.S., GALARAS, K.A., RESOURCE- CONSTRAINED SCHEDULING OF CONSTRUCTION PROJECTS AND SIMULATION OF THE ENTROPY IMPACT ON A PROJECT’S DURATION AND COST (2012) INTERNATIONAL JOURNAL OF PROJECT ORGANISATION AND MANAGEMENT, 4 (4), PP. 322-338. , HTTPS://DOI.ORG/10.1504/IJPOM.2012.050328; COBO, M.J., LÓPEZ-HERRERA, A.G., HERRERA-VIEDMA, E., HERRERA, F., SCIENCE MAPPING SOFTWARE TOOLS: REVIEW, ANALYSIS, AND COOPERATIVE STUDY AMONG TOOLS (2011) JOURNAL OF THE AMERICAN SOCIETY FOR INFORMATION SCIENCE AND TECHNOLOGY, 62 (7), PP. 1382-1402. , HTTPS://DOI.ORG/10.1002/ASI.21525; DANIEL, E.I., PASQUIRE, C., DICKENS, G., BALLARD, H.G., THE RELATIONSHIP BETWEEN THE LAST PLANNER® SYSTEM AND COLLABORATIVE PLANNING PRACTICE IN UK CONSTRUCTION. ENGINEERING (2017) CONSTRUCTION AND ARCHITECTURAL MANAGEMENT, 24 (3), PP. 407-425. , HTTPS://DOI.ORG/10.1108/ECAM-07-2015-0109; DING, L., ZHOU, Y., WANG, X., TRUIJENS, M., LUO, H., APPLICABILITY OF 4D MODELING FOR RESOURCE ALLOCATION IN MEGA LIQUEFIED NATURAL GAS PLANT CONSTRUCTION (2015) AUTOMATION IN CONSTRUCTION, 50, PP. 50-63. , HTTPS://DOI.ORG/10.1016/J.AUTCON.2014.10.016; DOCHY, F., A GUIDE FOR WRITING SCHOLARLY ARTICLES OR REVIEWS FOR THE EDUCATIONAL RESEARCH REVIEW (2006) EDUCATIONAL RESEARCH REVIEW, P. 4; EL-ABBASY, M.S., ELAZOUNI, A., ZAYED, T., MOSCOPEA: MULTI-OBJECTIVE CONSTRUCTION SCHEDULING OPTIMIZATION USING ELITIST NON-DOMINATED SORTING GENETIC ALGORITHM (2016) AUTOMATION IN CONSTRUCTION, 71, PP. 153-170. , HTTPS://DOI.ORG/10.1016/J.AUTCON.2016.08.038; EL-RAYES, K., JUN, D.H., OPTIMIZING RESOURCE LEVELING IN CONSTRUCTION PROJECTS (2009) JOURNAL OF CONSTRUCTION ENGINEERING AND MANAGEMENT, 135 (11), PP. 1172-1180. , HTTPS://DOI.ORG/10.1061/(ASCE)CO.1943-7862.0000097; ELBELTAGI, E., AMMAR, M., SANAD, H., KASSAB, M., OVERALL MULTIOBJECTIVE OPTIMIZATION OF CONSTRUCTION PROJECTS SCHEDULING USING PARTICLE SWARM. ENGINEERING (2016) CONSTRUCTION AND ARCHITECTURAL MANAGEMENT, 23 (3), PP. 265-282. , HTTPS://DOI.ORG/10.1108/ECAM-11-2014-0135; ELEFTHERIADIS, S., MUMOVIC, D., GREENING, P., LIFE CYCLE ENERGY EFFICIENCY IN BUILDING STRUCTURES: A REVIEW OF CURRENT DEVELOPMENTS AND FUTURE OUTLOOKS BASED ON BIM CAPABILITIES (2017) RENEWABLE AND SUSTAINABLE ENERGY REVIEWS, 67, PP. 811-825. , HTTPS://DOI.ORG/10.1016/J.RSER.2016.09.028; ESHTEHARDIAN, E., AFSHAR, A., ABBASNIA, R., FUZZY-BASED MOGA APPROACH TO STOCHASTIC TIME-COST TRADE-OFF PROBLEM (2009) AUTOMATION IN CONSTRUCTION, 18 (5), PP. 692-701. , HTTPS://DOI.ORG/10.1016/J.AUTCON.2009.02.001; EZELDIN, A.S., SOLIMAN, A., HYBRID TIME-COST OPTIMIZATION OF NONSERIAL REPETITIVE CONSTRUCTION PROJECTS (2009) JOURNAL OF CONSTRUCTION ENGINEERING AND MANAGEMENT, 135 (1), PP. 42-55. , HTTPS://DOI.ORG/10.1061/(ASCE)0733-9364(2009)135:1(42); FAGHIHI, V., NEJAT, A., REINSCHMIDT, K.F., KANG, J.H., AUTOMATION IN CONSTRUCTION SCHEDULING: A REVIEW OF THE LITERATURE (2015) INTERNATIONAL JOURNAL OF ADVANCED MANUFACTURING TECHNOLOGY, 81 (9-12), PP. 1845-1856. , HTTPS://DOI.ORG/10.1007/S00170-015-7339-0; FAGHIHI, V., REINSCHMIDT, K.F., KANG, J.H., CONSTRUCTION SCHEDULING USING GENETIC ALGORITHM BASED ON BUILDING INFORMATION MODEL (2014) EXPERT SYSTEMS WITH APPLICATIONS, 41 (16), PP. 7565-7578. , HTTPS://DOI.ORG/10.1016/J.ESWA.2014.05.047; FALAGAS, M.E., PITSOUNI, E.I., MALIETZIS, G.A., PAPPAS, G., COMPARISON OF PUBMED, SCOPUS, WEB OF SCIENCE, AND GOOGLE SCHOLAR: STRENGTHS AND WEAKNESSES (2008) THE FASEB JOURNAL, 22 (2), PP. 338-342. , HTTPS://DOI.ORG/10.1096/FJ.07-9492LSF; FANIRAN, O., LOVE, P., SMITH, J., EFFECTIVE FRONT-END PROJECT MANAGEMENT - A KEY ELEMENT IN ACHIEVING PROJECT SUCCESS IN DEVELOPING COUNTRIES (2000) PROCEEDINGS OF CONSTRUCTION DEVELOPMENT CONFERENCE; GANNON, T., FENG, P., SITZABEE, W., RELIABLE SCHEDULE FORECASTING IN FEDERAL DESIGN-BUILD FACILITY PROCUREMENT (2012) LEAN CONSTRUCTION JOURNAL, PP. 1-14; GARCÍA-NIEVES, J.D., PONZ-TIENDA, J.L., SALCEDO-BERNAL, A., PELLICER, E., THE MULTIMODE RESOURCE-CONSTRAINED PROJECT SCHEDULING PROBLEM FOR REPETITIVE ACTIVITIES IN CONSTRUCTION PROJECTS (2018) COMPUTER-AIDED CIVIL AND INFRASTRUCTURE ENGINEERING, 33 (8), PP. 655-671. , HTTPS://DOI.ORG/10.1111/MICE.12356; GEBREHIWET, T., LUO, H., RISK LEVEL EVALUATION ON CONSTRUCTION PROJECT LIFECYCLE USING FUZZY COMPREHENSIVE EVALUATION AND TOPSIS (2019) SYMMETRY, 11 (1), P. 12. , HTTPS://DOI.ORG/10.3390/SYM11010012; GHODDOUSI, P., ANSARI, R., MAKUI, A., AN IMPROVED ROBUST BUFFER ALLOCATION METHOD FOR THE PROJECT SCHEDULING PROBLEM (2017) ENGINEERING OPTIMIZATION, 49 (4), PP. 718-731. , HTTPS://DOI.ORG/10.1080/0305215X.2016.1206534; GIRAN, O., TEMUR, R., BEKDAŞ, G., RESOURCE CONSTRAINED PROJECT SCHEDULING BY HARMONY SEARCH ALGORITHM (2017) KSCE JOURNAL OF CIVIL ENGINEERING, 21 (2), PP. 479-487. , HTTPS://DOI.ORG/10.1007/S12205-017-1363-6; GONZÁLEZ, V., ALARCÓN, L.F., MOLENAAR, K., MULTIOBJECTIVE DESIGN OF WORK-IN-PROCESS BUFFER FOR SCHEDULING REPETITIVE BUILDING PROJECTS (2009) AUTOMATION IN CONSTRUCTION, 18 (2), PP. 95-108. , HTTPS://DOI.ORG/10.1016/J.AUTCON.2008.05.005; GWAK, H.S., SON, S.H., PARK, Y.J., LEE, D.E., EXACT TIME-COST TRADEOFF ANALYSIS IN CONCURRENCY-BASED SCHEDULING (2016) JOURNAL OF CONSTRUCTION ENGINEERING AND MANAGEMENT, 142 (10). , HTTPS://DOI.ORG/10.1061/(ASCE)CO.1943-7862.0001164; HAMZEH, F., BALLARD, G., TOMMELEIN, I.D., RETHINKING LOOKAHEAD PLANNING TO OPTIMIZE CONSTRUCTION WORKFLOW (2012) LEAN CONSTRUCTION JOURNAL, PP. 15-34; HAN, K.K., GOLPARVAR-FARD, M., POTENTIAL OF BIG VISUAL DATA AND BUILDING INFORMATION MODELING FOR CONSTRUCTION PERFORMANCE ANALYTICS: AN EXPLORATORY STUDY (2017) AUTOMATION IN CONSTRUCTION, 73, PP. 184-198. , HTTPS://DOI.ORG/10.1016/J.AUTCON.2016.11.004; HANAGODIMATH, A.V., RAJASHEKARSWAMY, H.M., PARATE, H.R., PROJECT PERFORMANCE IN REAL TIME CONSTRUCTION INDUSTRY - A CASE STUDY (2016) INTERNATIONAL JOURNAL OF CIVIL ENGINEERING AND TECHNOLOGY, 7 (5), PP. 93-102; HARDIN, B., MCCOOL, D., (2015) BIM AND CONSTRUCTION MANAGEMENT: PROVEN TOOLS, METHODS, AND WORKFLOWS, , JOHN WILEY &amp; SONS; HARTY, C., GOODIER, C.I., SOETANTO, R., AUSTIN, S., DAINTY, A.R., PRICE, A.D., THE FUTURES OF CONSTRUCTION: A CRITICAL REVIEW OF CONSTRUCTION FUTURE STUDIES (2007) CONSTRUCTION MANAGEMENT AND ECONOMICS, 25 (5), PP. 477-493. , HTTPS://DOI.ORG/10.1080/01446190600879117; HE, Q., WANG, G., LUO, L., SHI, Q., XIE, J., MENG, X., MAPPING THE MANAGERIAL AREAS OF BUILDING INFORMATION MODELING (BIM) USING SCIENTOMETRIC ANALYSIS (2017) INTERNATIONAL JOURNAL OF PROJECT MANAGEMENT, 35 (4), PP. 670-685. , HTTPS://DOI.ORG/10.1016/J.IJPROMAN.2016.08.001; HOSSEINI, M.R., MARTEK, I., ZAVADSKAS, E.K., AIBINU, A.A., ARASHPOUR, M., CHILESHE, N., CRITICAL EVALUATION OF OFFSITE CONSTRUCTION RESEARCH: A SCIENTOMETRIC ANALYSIS (2018) AUTOMATION IN CONSTRUCTION, 87, PP. 235-247. , HTTPS://DOI.ORG/10.1016/J.AUTCON.2017.12.002; HSIAU, H.J., LIN, C.W.R., A FUZZY PERT APPROACH TO EVALUATE PLANT CONSTRUCTION PROJECT SCHEDULING RISK UNDER UNCERTAIN RESOURCES CAPACITY (2009) JOURNAL OF INDUSTRIAL ENGINEERING AND MANAGEMENT, 2 (1), PP. 31-47. , HTTPS://DOI.ORG/10.3926/JIEM.2009.V2N1.P31-47; HSIE, M., CHANG, C.J., YANG, I.T., HUANG, C.Y., RESOURCE- CONSTRAINED SCHEDULING FOR CONTINUOUS REPETITIVE PROJECTS WITH TIME-BASED PRODUCTION UNITS (2009) AUTOMATION IN CONSTRUCTION, 18 (7), PP. 942-949. , HTTPS://DOI.ORG/10.1016/J.AUTCON.2009.04.006; HUANG, K.M., YANG, B., LEE, C.H., CHIU, C.T., INCORPORATING LOST PRODUCTIVITY CALCULATION INTO DELAY ANALYSIS FOR CONSTRUCTION PROJECTS (2014) KSCE JOURNAL OF CIVIL ENGINEERING, 18 (2), PP. 380-388. , HTTPS://DOI.ORG/10.1007/S12205-014-0128-8; INDHU, B., FARHAN, M., ANALYSIS OF PROBABILISTIC TIMES IN A CONSTRUCTION PROJECT USING MONTE CARLO SIMULATION TECHNIQUE (2015) INTERNATIONAL JOURNAL OF APPLIED ENGINEERING RESEARCH, 10 (10), PP. 26463-26474; JACSÓ, P., GOOGLE SCHOLAR: THE PROS AND THE CONS (2005) ONLINE INFORMATION REVIEW, 29 (2), PP. 208-214. , HTTPS://DOI.ORG/10.1108/14684520510598066; JASKOWSKI, P., BIRUK, S., REDUCING RENEWABLE RESOURCE DEMAND FLUCTUATION USING SOFT PRECEDENCE RELATIONS IN PROJECT SCHEDULING (2018) JOURNAL OF CIVIL ENGINEERING AND MANAGEMENT, 24 (4), PP. 355-363. , HTTPS://DOI.ORG/10.3846/JCEM.2018.3043; JHA, K.N., CHOCKALINGAM, C.T., PREDICTION OF SCHEDULE PERFORMANCE OF INDIAN CONSTRUCTION PROJECTS USING AN ARTIFICIAL NEURAL NETWORK (2011) CONSTRUCTION MANAGEMENT AND ECONOMICS, 29 (9), PP. 901-911. , HTTPS://DOI.ORG/10.1080/01446193.2011.608691; JIN, R., YUAN, H., CHEN, Q., SCIENCE MAPPING APPROACH TO ASSISTING THE REVIEW OF CONSTRUCTION AND DEMOLITION WASTE MANAGEMENT RESEARCH PUBLISHED BETWEEN 2009 AND 2018. RESOURCES (2019) CONSERVATION AND RECYCLING, 140, PP. 175-188. , HTTPS://DOI.ORG/10.1016/J.RESCONREC.2018.09.029; JIN, R., ZOU, P.X., PIROOZFAR, P., WOOD, H., YANG, Y., YAN, L., HAN, Y., A SCIENCE MAPPING APPROACH BASED REVIEW OF CONSTRUCTION SAFETY RESEARCH (2019) SAFETY SCIENCE, 113, PP. 285-297. , HTTPS://DOI.ORG/10.1016/J.SSCI.2018.12.006; KASRAVI, M., MAHMOUDI, A., FEYLIZADEH, M.R., A NOVEL ALGORITHM FOR SOLVING RESOURCE-CONSTRAINED PROJECT SCHEDULING PROBLEMS: A CASE STUDY (2019) JOURNAL OF ADVANCES IN MANAGEMENT RESEARCH, 16 (2), PP. 194-215. , HTTPS://DOI.ORG/10.1108/JAMR-03-2018-0033; KASTOR, A., SIRAKOULIS, K., THE EFFECTIVENESS OF RESOURCE LEVELLING TOOLS FOR RESOURCE CONSTRAINT PROJECT SCHEDULING PROBLEM (2009) INTERNATIONAL JOURNAL OF PROJECT MANAGEMENT, 27 (5), PP. 493-500. , HTTPS://DOI.ORG/10.1016/J.IJPROMAN.2008.08.006; KAVUMA, A., OCK, J., JANG, H., FACTORS INFLUENCING TIME AND COST OVERRUNS ON FREEFORM CONSTRUCTION PROJECTS (2019) KSCE JOURNAL OF CIVIL ENGINEERING, 23 (4), PP. 1442-1450. , HTTPS://DOI.ORG/10.1007/S12205-019-0447-X; KHANZADI, M., MOVAHEDIAN, A., BAGHERPOUR, M., FINDING OPTIMUM RESOURCE ALLOCATION TO OPTIMIZING CONSTRUCTION PROJECT TIME/COST THROUGH COMBINATION OF ARTIFICIAL AGENTS CPM AND GA (2016) PERIODICA POLYTECHNICA CIVIL ENGINEERING, 60 (2), PP. 169-180. , HTTPS://DOI.ORG/10.3311/PPCI.7883; KIM, S.G., CPM SCHEDULE SUMMARIZING FUNCTION OF THE BEELINE DIAGRAMMING METHOD (2012) JOURNAL OF ASIAN ARCHITECTURE AND BUILDING ENGINEERING, 11 (2), PP. 367-374. , HTTPS://DOI.ORG/10.3130/JAABE.11.367; KOVVURI, P.R.R., SAWHNEY, A., AHUJA, R., SREEKUMAR, A., EFFICIENT PROJECT DELIVERY USING LEAN PRINCIPLES - AN INDIAN CASE STUDY (2016) JOURNAL OF THE INSTITUTION OF ENGINEERS (INDIA): SERIES A, 97 (1), PP. 19-26. , HTTPS://DOI.ORG/10.1007/S40030-016-0142-6; LARSEN, J.K., SHEN, G.Q., LINDHARD, S.M., BRUNOE, T.D., FACTORS AFFECTING SCHEDULE DELAY, COST OVERRUN, AND QUALITY LEVEL IN PUBLIC CONSTRUCTION PROJECTS (2016) JOURNAL OF MANAGEMENT IN ENGINEERING, 32 (1). , HTTPS://DOI.ORG/10.1061/(ASCE)ME.1943-5479.0000391; LARSEN, J.K., LINDHARD, S.M., BRUNOE, T.D., JENSEN, K.N., THE RELATION BETWEEN PRE-PLANNING, COMMISSIONING AND ENHANCED PROJECT PERFORMANCE (2018) CONSTRUCTION ECONOMICS AND BUILDING, 18 (2), PP. 1-14. , HTTPS://DOI.ORG/10.5130/AJCEB.V18I2.5762; LEKSHMI, S.A., UNNIKRISHNAN, V., PLANNING AND DELAY ANALYSIS OF A RESIDENTIAL COMPLEX: A CASE STUDY (2018) INTERNATIONAL JOURNAL OF CIVIL ENGINEERING AND TECHNOLOGY, 9 (6), PP. 1191-1201; LI, H., ZHANG, H., ANT COLONY OPTIMIZATION-BASED MULTI- MODE SCHEDULING UNDER RENEWABLE AND NONRENEWABLE RESOURCE CONSTRAINTS (2013) AUTOMATION IN CONSTRUCTION, 35, PP. 431-438. , HTTPS://DOI.ORG/10.1016/J.AUTCON.2013.05.030; LI, H., ZHANG, J., REN, L., SHI, Z., SCHEDULING OPTIMIZATION IN CONSTRUCTION PROJECT BASED ON ANT COLONY GENETIC ALGORITHM (2013) JOURNAL OF THEORETICAL AND APPLIED INFORMATION TECHNOLOGY, 48 (3), PP. 1540-1545; LIN, C.W.R., HSIAU, H.J., A GENETIC ALGORITHM APPROACH FOR OPTIMIZING CHEMICAL TOWERS CONSTRUCTION PROJECT SCHEDULING WITH DYNAMIC RESOURCES CONSTRAINTS (2010) INTERNATIONAL JOURNAL OF INDUSTRIAL ENGINEERING: THEORY APPLICATIONS AND PRACTICE, 17 (2), PP. 128-141; LINES, B.C., SULLIVAN, K.T., HURTADO, K.C., SAVICKY, J., PLANNING IN CONSTRUCTION: LONGITUDINAL STUDY OF PRE-CONTRACT PLANNING MODEL DEMONSTRATES REDUCTION IN PROJECT COST AND SCHEDULE GROWTH (2015) INTERNATIONAL JOURNAL OF CONSTRUCTION EDUCATION AND RESEARCH, 11 (1), PP. 21-39. , HTTPS://DOI.ORG/10.1080/15578771.2013.872733; LIU, D., XUAN, P., LI, S., HUANG, P., SCHEDULE RISK ANALYSIS FOR TBM TUNNELING BASED ON ADAPTIVE CYCLONE SIMULATION IN A GEOLOGIC UNCERTAINTY-AWARE CONTEXT (2015) JOURNAL OF COMPUTING IN CIVIL ENGINEERING, 29 (6). , HTTPS://DOI.ORG/10.1061/(ASCE)CP.1943-5487.0000441; LONG, L.D., OHSATO, A., A GENETIC ALGORITHM-BASED METHOD FOR SCHEDULING REPETITIVE CONSTRUCTION PROJECTS (2009) AUTOMATION IN CONSTRUCTION, 18 (4), PP. 499-511. , HTTPS://DOI.ORG/10.1016/J.AUTCON.2008.11.005; LUU, V.T., KIM, S.Y., TUAN, N.V., OGUNLANA, S.O., QUANTIFYING SCHEDULE RISK IN CONSTRUCTION PROJECTS USING BAYESIAN BELIEF NETWORKS (2009) INTERNATIONAL JOURNAL OF PROJECT MANAGEMENT, 27 (1), PP. 39-50. , HTTPS://DOI.ORG/10.1016/J.IJPROMAN.2008.03.003; MA, Y., XU, J., A NOVEL MULTIPLE DECISION-MAKER MODEL FOR RESOURCE-CONSTRAINED PROJECT SCHEDULING PROBLEMS (2014) CANADIAN JOURNAL OF CIVIL ENGINEERING, 41 (6), PP. 500-511. , HTTPS://DOI.ORG/10.1139/CJCE-2013-0232; MAHALINGAM, A., YADAV, A.K., VARAPRASAD, J., INVESTIGATING THE ROLE OF LEAN PRACTICES IN ENABLING BIM ADOPTION: EVIDENCE FROM TWO INDIAN CASES (2015) JOURNAL OF CONSTRUCTION ENGINEERING AND MANAGEMENT, 141 (7). , HTTPS://DOI.ORG/10.1061/(ASCE)CO.1943-7862.0000982; MARTÍN-MARTÍN, A., ORDUNA-MALEA, E., THELWALL, M., LÓPEZ- CÓZAR, E.D., GOOGLE SCHOLAR, WEB OF SCIENCE, AND SCOPUS: A SYSTEMATIC COMPARISON OF CITATIONS IN 252 SUBJECT CATEGORIES (2018) JOURNAL OF INFORMETRICS, 12 (4), PP. 1160-1177. , HTTPS://DOI.ORG/10.1016/J.JOI.2018.09.002; MAY, I., PYNN, C., HILL, P., ARUP’S DIGITAL FUTURE: THE PATH TO BIM (2018) BUILDING INFORMATION MODELING, PP. 509-534. , HTTPS://DOI.ORG/10.1007/978-3-319-92862-3_31, SPRINGER; MCCABE, B., ABOURIZK, S.M., GOEBEL, R., BELIEF NETWORKS FOR CONSTRUCTION PERFORMANCE DIAGNOSTICS (1998) JOURNAL OF COMPUTING IN CIVIL ENGINEERING, 12 (2), PP. 93-100. , HTTPS://DOI.ORG/10.1061/(ASCE)0887-3801(1998)12:2(93); MEHO, L.I., YANG, K., A NEW ERA IN CITATION AND BIBLIOMETRIC ANALYSES: WEB OF SCIENCE, SCOPUS, AND GOOGLE SCHOLAR (2006) JOURNAL OF THE AMERICAN SOCIETY FOR INFORMATION SCIENCE AND TECHNOLOGY (ACCEPTED FOR PUBLICATION); MIRZAEI, A., NASIRZADEH, F., PARCHAMI JALAL, M., ZAMANI, Y., 4D-BIM DYNAMIC TIME-SPACE CONFLICT DETECTION AND QUANTIFICATION SYSTEM FOR BUILDING CONSTRUCTION PROJECTS (2018) JOURNAL OF CONSTRUCTION ENGINEERING AND MANAGEMENT, 144 (7). , HTTPS://DOI.ORG/10.1061/(ASCE)CO.1943-7862.0001504; MOSELHI, O., ALSHIBANI, A., SCHEDULE COMPRESSION USING FUZZY SET THEORY AND CONTRACTORS JUDGMENT (2013) JOURNAL OF INFORMATION TECHNOLOGY IN CONSTRUCTION, 18, PP. 64-75; MÜLLER, V.C., BOSTROM, N., FUTURE PROGRESS IN ARTIFICIAL INTELLIGENCE: A SURVEY OF EXPERT OPINION (2016) FUNDAMENTAL ISSUES OF ARTIFICIAL INTELLIGENCE, PP. 555-572. , HTTPS://DOI.ORG/10.1007/978-3-319-26485-1_33, SPRINGER; ÖKMEN, Ö., ÖZTAŞ, A., CONSTRUCTION PROJECT NETWORK EVALUATION WITH CORRELATED SCHEDULE RISK ANALYSIS MODEL (2008) JOURNAL OF CONSTRUCTION ENGINEERING AND MANAGEMENT, 134 (1), PP. 49-63. , HTTPS://DOI.ORG/10.1061/(ASCE)0733-9364(2008)134:1(49); ÖKMEN, Ö., ÖZTAŞ, A., A CPM-BASED SCHEDULING METHOD FOR CONSTRUCTION PROJECTS WITH FUZZY SETS AND FUZZY OPERATIONS (2014) JOURNAL OF THE SOUTH AFRICAN INSTITUTION OF CIVIL ENGINEERING, 56 (2), PP. 2-8; PETROCHENKO, M.V., VELICHKIN, V.Z., KAZAKOV, Y.N., ZAVODNOVA, Y.B., RELIABILITY ASSESSMENT OF THE CONSTRUCTION SCHEDULE BY THE CRITICAL CHAIN METHOD (2018) MAGAZINE OF CIVIL ENGINEERING, 81 (5), PP. 25-31; POSHDAR, M., GONZÁLEZ, V.A., RAFTERY, G.M., OROZCO, F., CABRERA- GUERRERO, G.G., A MULTI-OBJECTIVE PROBABILISTIC-BASED METHOD TO DETERMINE OPTIMUM ALLOCATION OF TIME BUFFER IN CONSTRUCTION SCHEDULES (2018) AUTOMATION IN CONSTRUCTION, 92, PP. 46-58. , HTTPS://DOI.ORG/10.1016/J.AUTCON.2018.03.025; POSHDAR, M., GONZÁLEZ, V.A., RAFTERY, G.M., OROZCO, F., ROMEO, J.S., FORCAEL, E., A PROBABILISTIC-BASED METHOD TO DETERMINE OPTIMUM SIZE OF PROJECT BUFFER IN CONSTRUCTION SCHEDULES (2016) JOURNAL OF CONSTRUCTION ENGINEERING AND MANAGEMENT, 142 (10). , HTTPS://DOI.ORG/10.1061/(ASCE)CO.1943-7862.0001158; RADZISZEWSKA-ZIELINA, E., ŚLADOWSKI, G., SIBIELAK, M., PLANNING THE RECONSTRUCTION OF A HISTORICAL BUILDING BY USING A FUZZY STOCHASTIC NETWORK (2017) AUTOMATION IN CONSTRUCTION, 84, PP. 242-257. , HTTPS://DOI.ORG/10.1016/J.AUTCON.2017.08.003; RAKHSHANI, H., IDOUMGHAR, L., LEPAGNOT, J., BREVILLIERS, M., (2019) FROM FEATURE SELECTION TO CONTINUES OPTIMIZATION, , ACCEPTED FOR EA2019; ROSŁON, J.H., KULEJEWSKI, J.E., A HYBRID APPROACH FOR SOLVING MULTI-MODE RESOURCE-CONSTRAINED PROJECT SCHEDULING PROBLEM IN CONSTRUCTION (2019) OPEN ENGINEERING, 9 (1), PP. 7-13. , HTTPS://DOI.ORG/10.1515/ENG-2019-0006; RUSSELL, M.M., HOWELL, G., HSIANG, S.M., LIU, M., APPLICATION OF TIME BUFFERS TO CONSTRUCTION PROJECT TASK DURATIONS (2013) JOURNAL OF CONSTRUCTION ENGINEERING AND MANAGEMENT, 139 (10). , HTTPS://DOI.ORG/10.1061/(ASCE)CO.1943-7862.0000735; RUSSELL, M.M., HSIANG, S.M., LIU, M., WAMBEKE, B., CAUSES OF TIME BUFFER AND DURATION VARIATION IN CONSTRUCTION PROJECT TASKS: COMPARISON OF PERCEPTION TO REALITY (2014) JOURNAL OF CONSTRUCTION ENGINEERING AND MANAGEMENT, 140 (6). , HTTPS://DOI.ORG/10.1061/(ASCE)CO.1943-7862.0000819; RYALL, T., FITZPATRICK, S., PARSLOE, R., MORRIS, J., COLLABORATIVE PLANNING ON THE BOROUGH VIADUCT PROJECT, LONDON (2012) PROCEEDINGS OF THE INSTITUTION OF CIVIL ENGINEERS: CIVIL ENGINEERING, 165 (5), PP. 45-49. , HTTPS://DOI.ORG/10.1680/CIEN.11.00015; SHEN, Q., XUE, F., LI, Z., LUO, L., XU, X., SOMMER, L., SCHEDULE RISK MODELING IN PREFABRICATION HOUSING PRODUCTION (2017) JOURNAL OF CLEANER PRODUCTION, 153, PP. 692-706. , HTTPS://DOI.ORG/10.1016/J.JCLEPRO.2016.11.028; SIGALOV, K., KÖNIG, M., RECOGNITION OF PROCESS PATTERNS FOR BIM-BASED CONSTRUCTION SCHEDULES (2017) ADVANCED ENGINEERING INFORMATICS, 33, PP. 456-472. , HTTPS://DOI.ORG/10.1016/J.AEI.2016.12.003; SINESILASSIE, E.G., TABISH, S.Z.S., JHA, K.N., CRITICAL FACTORS AFFECTING SCHEDULE PERFORMANCE: A CASE OF ETHIOPIAN PUBLIC CONSTRUCTION PROJECTS - ENGINEERS’ PERSPECTIVE. ENGINEERING (2017) CONSTRUCTION AND ARCHITECTURAL MANAGEMENT, 24 (5), PP. 757-773. , HTTPS://DOI.ORG/10.1108/ECAM-03-2016-0062; SIU, M., LU, M., ABOURIZK, S., TIDDER, V., QUANTITATIVE ASSESSMENT OF BUDGET SUFFICIENCY AND RESOURCE UTILIZATION FOR RESOURCE-CONSTRAINED PROJECT SCHEDULES (2016) JOURNAL OF CONSTRUCTION ENGINEERING AND MANAGEMENT, 142 (6). , HTTPS://DOI.ORG/10.1061/(ASCE)CO.1943-7862.0001106; SONG, L., MOHAMED, Y., ABOURIZK, S.M., EARLY CONTRACTOR INVOLVEMENT IN DESIGN AND ITS IMPACT ON CONSTRUCTION SCHEDULE PERFORMANCE (2009) JOURNAL OF MANAGEMENT IN ENGINEERING, 25 (1), PP. 12-20. , HTTPS://DOI.ORG/10.1061/(ASCE)0742-597X(2009)25:1(12); SONMEZ, R., IRANAGH, M.A., UYSAL, F., CRITICAL SEQUENCE CRASHING HEURISTIC FOR RESOURCE-CONSTRAINED DISCRETE TIME-COST TRADE-OFF PROBLEM (2016) JOURNAL OF CONSTRUCTION ENGINEERING AND MANAGEMENT, 142 (3). , HTTPS://DOI.ORG/10.1061/(ASCE)CO.1943-7862.0001077; SOTO RAMÍREZ, D., RIVERA CADAVID, L., OROBIO QUIÑONES, A., CUADROS LÓPEZ, A.J., EVALUATION OF THE IMPACT OF SCHEDULE RISKS IN A ROAD INFRASTRUCTURE PROJECT (2018) ESPACIOS, 39 (47); SUBRAMANI, T., AMMAI, A., MATURING CONSTRUCTION MANAGEMENT UP THE BIM MODEL &amp; SCHEDULING USING PRIMAVERA (2018) INTERNATIONAL JOURNAL OF ENGINEERING AND TECHNOLOGY, 7 (3). , HTTPS://DOI.ORG/10.14419/IJET.V7I3.10.15617; SUCCAR, B., BUILDING INFORMATION MODELLING FRAMEWORK: A RESEARCH AND DELIVERY FOUNDATION FOR INDUSTRY STAKEHOLDERS (2009) AUTOMATION IN CONSTRUCTION, 18 (3), PP. 357-375. , HTTPS://DOI.ORG/10.1016/J.AUTCON.2008.10.003; SURESH, M., DUTTA, P., JAIN, K., ANALYSIS OF AN EPC PROJECT: A SOLUTION TO THE RESOURCE CONSTRAINED PROJECT SCHEDULING PROBLEM USING GENETIC ALGORITHMS (2011) INTERNATIONAL JOURNAL OF INDUSTRIAL AND SYSTEMS ENGINEERING, 8 (2), PP. 251-269. , HTTPS://DOI.ORG/10.1504/IJISE.2011.041372; TANG, Y., LIU, R., SUN, Q., SCHEDULE CONTROL MODEL FOR LINEAR PROJECTS BASED ON LINEAR SCHEDULING METHOD AND CONSTRAINT PROGRAMMING (2014) AUTOMATION IN CONSTRUCTION, 37, PP. 22-37. , HTTPS://DOI.ORG/10.1016/J.AUTCON.2013.09.008; TESFAYE, E., LEMMA, T., BERHAN, E., BESHAH, B., KEY PROJECT PLANNING PROCESSES AFFECTING PROJECT SUCCESS (2017) INTERNATIONAL JOURNAL FOR QUALITY RESEARCH, 11 (1), PP. 159-172; THOMAS, H.R., MALONEY, W.F., HORNER, R.M.W., SMITH, G.R., HANDA, V.K., SANDERS, S.R., MODELING CONSTRUCTION LABOR PRODUCTIVITY (1990) JOURNAL OF CONSTRUCTION ENGINEERING AND MANAGEMENT, 116 (4), PP. 705-726. , HTTPS://DOI.ORG/10.1061/(ASCE)0733-9364(1990)116:4(705); TIWARI, S., JOHARI, S., PROJECT SCHEDULING BY INTEGRATION OF TIME COST TRADE-OFF AND CONSTRAINED RESOURCE SCHEDULING (2015) JOURNAL OF THE INSTITUTION OF ENGINEERS (INDIA): SERIES A, 96 (1), PP. 37-46. , HTTPS://DOI.ORG/10.1007/S40030-014-0099-2; TOMAR, A., BANSAL, V.K., SCHEDULING OF REPETITIVE CONSTRUCTION PROJECTS USING GEOGRAPHIC INFORMATION SYSTEMS: AN INTEGRATION OF CRITICAL PATH METHOD AND LINE OF BALANCE (2019) ASIAN JOURNAL OF CIVIL ENGINEERING, 20 (4), PP. 549-562. , HTTPS://DOI.ORG/10.1007/S42107-019-00123-3; TRAN, D.H., LONG, L.D., PROJECT SCHEDULING WITH TIME, COST AND RISK TRADE-OFF USING ADAPTIVE MULTIPLE OBJECTIVE DIFFERENTIAL EVOLUTION. ENGINEERING (2018) CONSTRUCTION AND ARCHITECTURAL MANAGEMENT, 25 (5), PP. 623-638. , HTTPS://DOI.ORG/10.1108/ECAM-05-2017-0085; UDAIPURWALA, A., RUSSELL, A.D., COMPUTER-ASSISTED CONSTRUCTION METHODS KNOWLEDGE MANAGEMENT AND SELECTION (2002) CANADIAN JOURNAL OF CIVIL ENGINEERING, 29 (3), PP. 499-516. , HTTPS://DOI.ORG/10.1139/L02-030; VAN ECK, N.J., WALTMAN, L., TEXT MINING AND VISUALIZATION USING VOSVIEWER (2011) ARXIV, P. 2011; VAN ECK, N.J., WALTMAN, L., VISUALIZING BIBLIOMETRIC NETWORKS (2014) MEASURING SCHOLARLY IMPACT, PP. 285-320. , HTTPS://DOI.ORG/10.1007/978-3-319-10377-8_13, SPRINGER; VIDHYASRI, R., SIVAGAMASUNDARI, R., A REVIEW ON FACTORS INFLUENCING CONSTRUCTION PROJECT SCHEDULING (2017) INTERNATIONAL JOURNAL OF CIVIL ENGINEERING AND TECHNOLOGY, 8 (3), PP. 146-157; VIGNESH, C., A CASE STUDY OF IMPLEMENTING LAST PLANNER SYSTEM IN TIRUCHIRAPPALLI DISTRICT OF TAMIL NADU - INDIA (2017) INTERNATIONAL JOURNAL OF CIVIL ENGINEERING AND TECHNOLOGY, 8 (4), PP. 1918-1927; WAMBEKE, B.W., HSIANG, S.M., LIU, M., CAUSES OF VARIATION IN CONSTRUCTION PROJECT TASK STARTING TIMES AND DURATION (2011) JOURNAL OF CONSTRUCTION ENGINEERING AND MANAGEMENT, 137 (9), PP. 663-677. , HTTPS://DOI.ORG/10.1061/(ASCE)CO.1943-7862.0000342; WANG, J., YUAN, H., SYSTEM DYNAMICS APPROACH FOR INVESTIGATING THE RISK EFFECTS ON SCHEDULE DELAY IN INFRASTRUCTURE PROJECTS (2016) JOURNAL OF MANAGEMENT IN ENGINEERING, 33 (1). , HTTPS://DOI.ORG/10.1061/(ASCE)ME.1943-5479.0000472; WANG, Y.-R., YU, C.-Y., CHAN, H.-H., PREDICTING CONSTRUCTION COST AND SCHEDULE SUCCESS USING ARTIFICIAL NEURAL NETWORKS ENSEMBLE AND SUPPORT VECTOR MACHINES CLASSIFICATION MODELS (2012) INTERNATIONAL JOURNAL OF PROJECT MANAGEMENT, 30 (4), PP. 470-478. , HTTPS://DOI.ORG/10.1016/J.IJPROMAN.2011.09.002; WANG, Z., REZAZADEH AZAR, E., BIM-BASED DRAFT SCHEDULE GENERATION IN REINFORCED CONCRETE-FRAMED BUILDINGS (2019) CONSTRUCTION INNOVATION, 19 (2), PP. 280-294. , HTTPS://DOI.ORG/10.1108/CI-11-2018-0094; XU, X., WANG, J., LI, C.Z., HUANG, W., XIA, N., SCHEDULE RISK ANALYSIS OF INFRASTRUCTURE PROJECTS: A HYBRID DYNAMIC APPROACH (2018) AUTOMATION IN CONSTRUCTION, 95, PP. 20-34. , HTTPS://DOI.ORG/10.1016/J.AUTCON.2018.07.026; YAHYA, M.A., MOHAMAD, M.I., REVIEW ON LEAN PRINCIPLES FOR RAPID CONSTRUCTION (2011) JURNAL TEKNOLOGI, 54, PP. 1-11. , HTTPS://DOI.ORG/10.11113/</t>
  </si>
  <si>
    <t>ZHAO, Q.; SCHOOL OF ECONOMICS AND MANAGEMENT, HAIDIAN DISTRICT, CHINA; EMAIL: QHZHAO@BUAA.EDU.CN</t>
  </si>
  <si>
    <t>VILNIUS GEDIMINAS TECHNICAL UNIVERSITY</t>
  </si>
  <si>
    <t>13923730</t>
  </si>
  <si>
    <t>J. CIV. ENG. MANAGE.</t>
  </si>
  <si>
    <t>2-S2.0-85083639327</t>
  </si>
  <si>
    <t>J CIV ENG MANAGE</t>
  </si>
  <si>
    <t>BEIHANG UNIVERSITY;BEIHANG UNIVERSITY;TRANSPORT PLANNING AND RESEARCH INSTITUTE;BEIHANG UNIVERSITY</t>
  </si>
  <si>
    <t>NOTREPORTED;SCHOOL OF ECONOMICS AND MANAGEMENT;NOTREPORTED</t>
  </si>
  <si>
    <t>DERBE G, 2020, J CIV ENG MANAGE</t>
  </si>
  <si>
    <t>VALUE GENERATION IN FRONT-END DESIGN OF SOCIAL HOUSING WITH QFD AND MULTIATTRIBUTE UTILITY THEORY</t>
  </si>
  <si>
    <t>04020019</t>
  </si>
  <si>
    <t>10.1061/(ASCE)CO.1943-7862.0001787</t>
  </si>
  <si>
    <t>https://www.scopus.com/inward/record.uri?eid=2-s2.0-85078677717&amp;doi=10.1061%2f%28ASCE%29CO.1943-7862.0001787&amp;partnerID=40&amp;md5=31009c3b11c5a3a53ad158abbca9b3cc</t>
  </si>
  <si>
    <t>SCHOOL OF ART DESIGN AND ARCHITECTURE, UNIV. OF HUDDERSFIELD, HUDDERSFIELD, HD1 3DH, UNITED KINGDOM</t>
  </si>
  <si>
    <t>SCHOOL OF ART DESIGN AND ARCHITECTURE, UNIV. OF HUDDERSFIELD, HUDDERSFIELD, HD1 3DH, UNITED KINGDOM;SCHOOL OF ART DESIGN AND ARCHITECTURE, UNIV. OF HUDDERSFIELD, HUDDERSFIELD, HD1 3DH, UNITED KINGDOM;SCHOOL OF ART DESIGN AND ARCHITECTURE, UNIV. OF HUDDERSFIELD, HUDDERSFIELD, HD1 3DH, UNITED KINGDOM</t>
  </si>
  <si>
    <t>THE DESIGN OF SOCIAL HOUSING IS A MULTIFACETED ENDEAVOR, AS ARE MANY SOCIAL PROJECTS, SUCH AS MEGAPROJECTS WHOSE EXPECTED BENEFITS REACH BEYOND A HANDFUL OF STAKEHOLDERS. UNDERSTANDING THE REQUIREMENTS OF SUCH PROJECTS CAN BE A PAINSTAKING ENDEAVOR, AND WITHOUT A STRUCTURED PROCESS TO GUIDE DECISION MAKING, SUCH PROJECTS OFTEN FAIL TO DELIVER ON THEIR INTENDED BENEFITS. THIS PAPER EXAMINED HOW THE USE OF UTILITY THEORY (UT) AND QUALITY FUNCTION DEPLOYMENT (QFD) CAN SERVE AS A USEFUL BASIS TO SUPPORT THE DELIVERY OF SUCH BENEFITS. THE RESEARCH EXAMINED A SOCIAL HOUSING PROJECT IN BRAZIL TO FOCUS ON CONTEXTUAL INFLUENCES ON UNDERSTANDING, STRUCTURING, AND DELIVERY OF BENEFITS. THE APPROACH ADOPTED QFD FOR REQUIREMENTS MANAGEMENT, WHEREAS UTILITY THEORY ASSESSED UTILITY DECISION MAKING IN RANKING THE HOUSING MODELS ON THE BASIS ESTABLISHED USER REQUIREMENTS AND DERIVED DESIGN REQUIREMENTS (DRS). A MEDIUM-LOW-INCOME MODEL IS PREFERRED; THE NEXT PREFERRED MODELS ARE VERY LOW, MEDIUM LOW, AND MEDIUM HIGH, IN THAT ORDER. THE ANALYSIS INDICATED NO TRANSITIVITY IN PREFERENCE FROM AN END-USER PERSPECTIVE. THE NOVELTY OF THE PAPER IS IN REPRESENTING QUANTITATIVELY A PROCESS OF REQUIREMENTS MANAGEMENT THAT SUPPORTS THE DELIVERY OF PROJECT BENEFITS ON A UTILITARIAN BASIS IN SOCIAL HOUSING DESIGN. THE METHOD IS ABLE TO ACCOUNT FOR INTERDEPENDENCIES BETWEEN DESIGN AND USER ATTRIBUTES IN SUPPORTING SOCIAL HOUSING DESIGN DECISION MAKING IN AN INTEGRATED PROCESS. THIS UNDERSTANDING CAN BE KEY TO THE DELIVERY OF THE CORRECT SOCIAL PROJECTS THAT REFLECT CONTEXT-SPECIFIC END-USER NEEDS. © 2020 AMERICAN SOCIETY OF CIVIL ENGINEERS.</t>
  </si>
  <si>
    <t>FRONT END DESIGN; MULTIATTRIBUTE DECISION ANALYSIS; QUALITY FUNCTION DEPLOYMENT; UTILITY THEORY; VALUE DELIVERY</t>
  </si>
  <si>
    <t>ARCHITECTURAL DESIGN; DECISION THEORY; HOUSING; QUALITY CONTROL; QUALITY FUNCTION DEPLOYMENT; REQUIREMENTS ENGINEERING; END-USER PERSPECTIVE; FRONT-END DESIGN; MULTI-ATTRIBUTE DECISION ANALYSIS; MULTI-ATTRIBUTE UTILITY THEORY; QUALITY FUNCTION DEPLOYMENTS (QFD); REQUIREMENTS MANAGEMENT; UTILITY THEORY; VALUE DELIVERY; DECISION MAKING</t>
  </si>
  <si>
    <t>ABRISHAMI, S., GOULDING, J., POUR RAHIMIAN, F., GANAH, A., VIRTUAL GENERATIVE BIM WORKSPACE FOR MAXIMISING AEC CONCEPTUAL DESIGN INNOVATION: A PARADIGM OF FUTURE OPPORTUNITIES (2015) CONSTR. INNOVATION, 15 (1), PP. 24-41. , HTTPS://DOI.ORG/10.1108/CI-07-2014-0036; ADELEKE, A.Q., BAHAUDIN, A.Y., KAMARUDDEEN, A.M., BAMGBADE, J.A., SALIMON, M.G., KHAN, M.W.A., SOROOSHIAN, S., THE INFLUENCE OF ORGANIZATIONAL EXTERNAL FACTORS ON CONSTRUCTION RISK MANAGEMENT AMONG NIGERIAN CONSTRUCTION COMPANIES (2018) SAF. HEALTH WORK, 9 (1), PP. 115-124. , HTTPS://DOI.ORG/10.1016/J.SHAW.2017.05.004; AKBAŞ, H., BILGEN, B., AN INTEGRATED FUZZY QFD AND TOPSIS METHODOLOGY FOR CHOOSING THE IDEAL GAS FUEL AT WWTPS (2017) ENERGY, 125, PP. 484-497. , HTTPS://DOI.ORG/10.1016/J.ENERGY.2017.02.153, APR; AKKAYA, G., TURANOǦLU, B., ÖZTAŞ, S., AN INTEGRATED FUZZY AHP AND FUZZY MOORA APPROACH TO THE PROBLEM OF INDUSTRIAL ENGINEERING SECTOR CHOOSING (2015) EXPERT SYST. APPL., 42 (24), PP. 9565-9573. , HTTPS://DOI.ORG/10.1016/J.ESWA.2015.07.061; ALMQVIST, F., THE FUZZY FRONT-END AND THE FORGOTTEN BACK-END: USER INVOLVEMENT IN LATER DEVELOPMENT PHASES (2017) DES. J., 20 (S1), PP. S2524-S2533. , HTTPS://DOI.ORG/10.1080/14606925.2017.1352765; ARABSHEYBANI, A., PAYDAR, M.M., SAFAEI, A.S., AN INTEGRATED FUZZY MOORA METHOD AND FMEA TECHNIQUE FOR SUSTAINABLE SUPPLIER SELECTION CONSIDERING QUANTITY DISCOUNTS AND SUPPLIER'S RISK (2018) J. CLEANER PROD., 190, PP. 577-591. , HTTPS://DOI.ORG/10.1016/J.JCLEPRO.2018.04.167, JUL; ARROYO, P., MOURGUES, C., FLAGER, F., CORREA, M.G., A NEW METHOD FOR APPLYING CHOOSING BY ADVANTAGES (CBA) MULTICRITERIA DECISION TO A LARGE NUMBER OF DESIGN ALTERNATIVES (2018) ENERGY BUILD., 167, PP. 30-37. , HTTPS://DOI.ORG/10.1016/J.ENBUILD.2018.02.031, MAY; ARROYO, P., TOMMELEIN, I., BALLARD, G., COMPARING AHP AND CBA AS DECISION METHODS TO RESOLVE THE CHOOSING PROBLEM IN DETAILED DESIGN (2014) J. CONSTR. ENG. MANAGE., 141 (1). , HTTPS://DOI.ORG/10.1061/(ASCE)CO.1943-7862.0000915, 04014063; ASHLEY, D.B., UEHARA, K., ROBINSON BURKE, E., CRITICAL DECISION MAKING DURING CONSTRUCTION (1983) J. CONSTR. ENG. MANAGE., 109 (2), PP. 146-162. , HTTPS://DOI.ORG/10.1061/(ASCE)0733-9364(1983)109:2(146); AUSTIN, S., STEELE, J., MACMILLAN, S., KIRBY, P., SPENCE, R., MAPPING THE CONCEPTUAL DESIGN ACTIVITY OF INTERDISCIPLINARY TEAMS (2001) DES. STUD., 22 (3), PP. 211-232. , HTTPS://DOI.ORG/10.1016/S0142-694X(00)00026-0; BABBAR, C., AMIN, S.H., A MULTI-OBJECTIVE MATHEMATICAL MODEL INTEGRATING ENVIRONMENTAL CONCERNS FOR SUPPLIER SELECTION AND ORDER ALLOCATION BASED ON FUZZY QFD IN BEVERAGES INDUSTRY (2018) EXPERT SYST. APPL., 92, PP. 27-38. , HTTPS://DOI.ORG/10.1016/J.ESWA.2017.09.041, FEB; BACCARINI, D., THE CONCEPT OF PROJECT COMPLEXITY - A REVIEW (1996) INT. J. PROJECT MANAGE., 14 (4), PP. 201-204. , HTTPS://DOI.ORG/10.1016/0263-7863(95)00093-3; BAKHSHI, J., IRELAND, V., GOROD, A., CLARIFYING THE PROJECT COMPLEXITY CONSTRUCT: PAST, PRESENT AND FUTURE (2016) INT. J. PROJECT MANAGE., 34 (7), PP. 1199-1213. , HTTPS://DOI.ORG/10.1016/J.IJPROMAN.2016.06.002; BALLARD, G., KOSKELA, L., RHETORIC AND DESIGN (2013) PROC. 19TH INT. CONF. ON ENGINEERING DESIGN ICED, , GLASGOW, UK: DESIGN SOCIETY; BATTIKHA, M.G., QUALICON: COMPUTER-BASED SYSTEM FOR CONSTRUCTION QUALITY MANAGEMENT (2002) J. CONSTR. ENG. MANAGE., 128 (2), PP. 164-173. , HTTPS://DOI.ORG/10.1061/(ASCE)0733-9364(2002)128:2(164); BECKER, T.C., JASELSKIS, E.J., EL-GAFY, M., IMPROVING PREDICTABILITY OF CONSTRUCTION PROJECT OUTCOMES THROUGH INTENTIONAL MANAGEMENT OF INDIRECT CONSTRUCTION COSTS (2014) J. CONSTR. ENG. MANAGE., 140 (6). , HTTPS://DOI.ORG/10.1061/(ASCE)CO.1943-7862.0000845, 04014014; BERTELSEN, S., KOSKELA, L., MANAGING THE THREE ASPECTS OF PRODUCTION IN CONSTRUCTION (2002) PROC. 10TH ANNUAL CONF. OF THE INTERNATIONAL GROUP FOR LEAN CONSTRUCTION, , GRAMADO, BRAZIL: INTERNATIONAL GROUP FOR LEAN CONSTRUCTION; BØLVIKEN, T., KOSKELA, L., WHY HASN'T WASTE REDUCTION CONQUERED CONSTRUCTION? (2016) PROC. 24TH ANNUAL CONF. OF THE INT. GROUP FOR LEAN CONSTRUCTION, , BOSTON: INTERNATIONAL GROUP FOR LEAN CONSTRUCTION; BRADLEY, G., (2016) BENEFIT REALISATION MANAGEMENT: A PRACTICAL GUIDE TO ACHIEVING BENEFITS THROUGH CHANGE, , ABINGDON, UK: ROUTLEDGE; BUTTIGIEG, S.C., DEY, P.K., CASSAR, M.R., COMBINED QUALITY FUNCTION DEPLOYMENT AND LOGICAL FRAMEWORK ANALYSIS TO IMPROVE QUALITY OF EMERGENCY CARE IN MALTA (2016) INT. J. HEALTH CARE QUAL. ASSUR., 29 (2), PP. 123-140. , HTTPS://DOI.ORG/10.1108/IJHCQA-04-2014-0040; CARDOSO, C., BADKE-SCHAUB, P., ERIS, O., INFLECTION MOMENTS IN DESIGN DISCOURSE: HOW QUESTIONS DRIVE PROBLEM FRAMING DURING IDEA GENERATION (2016) DES. STUD., 46, PP. 59-78. , HTTPS://DOI.ORG/10.1016/J.DESTUD.2016.07.002, SEP; CHAKRABORTY, S., APPLICATIONS OF THE MOORA METHOD FOR DECISION MAKING IN MANUFACTURING ENVIRONMENT (2011) INT. J. ADV. MANUF. TECHNOL., 54 (912), PP. 1155-1166. , HTTPS://DOI.ORG/10.1007/S00170-010-2972-0; CHAPMAN, R.J., A FRAMEWORK FOR EXAMINING THE DIMENSIONS AND CHARACTERISTICS OF COMPLEXITY INHERENT WITHIN RAIL MEGAPROJECTS (2016) INT. J. PROJECT MANAGE., 34 (6), PP. 937-956. , HTTPS://DOI.ORG/10.1016/J.IJPROMAN.2016.05.001; CHEN, X.B., KIM, T.W., AUTOMATED MAPPING OF USER ACTIVITIES ONTO FLEXIBLE SPACE IN SPACE-USE ANALYSIS (2017) J. CONSTR. ENG. MANAGE., 143 (8). , HTTPS://DOI.ORG/10.1061/(ASCE)CO.1943-7862.0001328, 04017034; CHENG, E.W., LI, H., YU, L., THE ANALYTIC NETWORK PROCESS (ANP) APPROACH TO LOCATION SELECTION: A SHOPPING MALL ILLUSTRATION (2005) J. CONSTR. INNOVATION, 5 (2), PP. 83-97. , HTTPS://DOI.ORG/10.1108/14714170510815195; CHOO, H.J., HAMMOND, J., TOMMELEIN, I.D., AUSTIN, S., BALLARD, G., DEPLAN: A TOOL FOR INTEGRATED DESIGN MANAGEMENT (2004) AUTOM. CONSTR., 13 (3), PP. 313-326. , HTTPS://DOI.ORG/10.1016/J.AUTCON.2003.09.012; DAǦDEVIREN, M., YÜKSEL, A FUZZY ANALYTIC NETWORK PROCESS (ANP) MODEL FOR MEASUREMENT OF THE SECTORAL COMPETITITON LEVEL (SCL) (2010) EXPERT SYST. APPL., 37 (2), PP. 1005-1014. , HTTPS://DOI.ORG/10.1016/J.ESWA.2009.05.074; DE LOS RIOS, I.C., CHARNLEY, F.J., SKILLS AND CAPABILITIES FOR A SUSTAINABLE AND CIRCULAR ECONOMY: THE CHANGING ROLE OF DESIGN (2017) J. CLEANER PROD., 160, PP. 109-122. , HTTPS://DOI.ORG/10.1016/J.JCLEPRO.2016.10.130, SEP; DONG, C., ZHANG, C., WANG, B., INTEGRATION OF GREEN QUALITY FUNCTION DEPLOYMENT AND FUZZY MULTI-ATTRIBUTE UTILITY THEORY-BASED COST ESTIMATION FOR ENVIRONMENTALLY CONSCIOUS PRODUCT DEVELOPMENT (2003) INT. J. ENVIRONMENTALLY CONSCIOUS DES. MANUF., 11 (1), PP. 12-28; DOZZI, S., ABOURIZK, S., SCHROEDER, S., UTILITY-THEORY MODEL FOR BID MARKUP DECISIONS (1996) J. CONSTR. ENG. MANAGE., 122 (2), PP. 119-124. , HTTPS://DOI.ORG/10.1061/(ASCE)0733-9364(1996)122:2(119); EAGAN, J., (1998) RETHINKING CONSTRUCTION - THE REPORT OF THE CONSTRUCTION TASK FORCE TO THE DEPUTY PRIME MINISTER, JOHN PRESCOT, ON THE SCOPE FOR IMPROVING THE QUALITY AND EFFICIENCY OF THE UK CONSTRUCTION, , LONDON: DEPT. OF THE ENVIRONMENT, TRANSPORT THE REGIONS; ELDIN, N., HIKLE, V., PILOT STUDY OF QUALITY FUNCTION DEPLOYMENT IN CONSTRUCTION PROJECTS (2003) J. CONSTR. ENG. MANAGE., 129 (3), PP. 314-329. , HTTPS://DOI.ORG/10.1061/(ASCE)0733-9364(2003)129:3(314); ELMISALAMI, T., WALTERS, R., JASELSKIS EDWARD, J., CONSTRUCTION IT DECISION MAKING USING MULTIATTRIBUTE UTILITY THEORY FOR USE IN A LABORATORY INFORMATION MANAGEMENT SYSTEM (2006) J. CONSTR. ENG. MANAGE., 132 (12), PP. 1275-1283. , HTTPS://DOI.ORG/10.1061/(ASCE)0733-9364(2006)132:12(1275); ELZOMOR, M., BURKE, R., PARRISH, K., GIBSON, G.E., JR., FRONT-END PLANNING FOR LARGE AND SMALL INFRASTRUCTURE PROJECTS: COMPARISON OF PROJECT DEFINITION RATING INDEX TOOLS (2018) J. MANAGE. ENG., 34 (4). , HTTPS://DOI.ORG/10.1061/(ASCE)ME.1943-5479.0000611, 04018022; ESTEVES, J., A BENEFITS REALISATION ROAD-MAP FRAMEWORK FOR ERP USAGE IN SMALL AND MEDIUM-SIZED ENTERPRISES (2009) J. ENTERP. INF. MANAGE., 22 (12), PP. 25-35. , HTTPS://DOI.ORG/10.1108/17410390910922804; FLORICEL, S., MICHELA, J.L., PIPERCA, S., COMPLEXITY, UNCERTAINTY-REDUCTION STRATEGIES, AND PROJECT PERFORMANCE (2016) INT. J. PROJECT MANAGE., 34 (7), PP. 1360-1383. , HTTPS://DOI.ORG/10.1016/J.IJPROMAN.2015.11.007; FUENTES, M., SMYTH, H., VALUE CO-CREATION AT THE FRONT-END OF PROJECT MANAGEMENT: A SERVICE-DOMINANT LOGIC PERSPECTIVE (2016) PROC. 32ND ANNUAL ARCOM CONF., , EDITED BY P. CHAN AND C. NEILSON. MANCHESTER, UK: ASSOCIATION OF RESEARCHERS IN CONSTRUCTION MANAGEMENT; GEORGY, M.E., CHANG, L.-M., ZHANG, L., UTILITY-FUNCTION MODEL FOR ENGINEERING PERFORMANCE ASSESSMENT (2005) J. CONSTR. ENG. MANAGE., 131 (5), PP. 558-568. , HTTPS://DOI.ORG/10.1061/(ASCE)0733-9364(2005)131:5(558); GIBSON, J.G.E., IRONS KYLE, T., RAY MICHAEL, P., FRONT END PLANNING FOR BUILDINGS (2006) PROC. ARCHITECTURAL ENGINEERING CONF, PP. 1-14. , RESTON, VA: ASCE; GIEZEN, M., KEEPING IT SIMPLE? A CASE STUDY INTO THE ADVANTAGES AND DISADVANTAGES OF REDUCING COMPLEXITY IN MEGA PROJECT PLANNING (2012) INT. J. PROJECT MANAGE., 30 (7), PP. 781-790. , HTTPS://DOI.ORG/10.1016/J.IJPROMAN.2012.01.010; GUETTERMAN, T.C., FETTERS, M.D., TWO METHODOLOGICAL APPROACHES TO THE INTEGRATION OF MIXED METHODS AND CASE STUDY DESIGNS: A SYSTEMATIC REVIEW (2018) AM. BEHAV. SCI., 62 (7), PP. 900-918. , HTTPS://DOI.ORG/10.1177/0002764218772641; HE, Q., LUO, L., HU, Y., CHAN, A.P., MEASURING THE COMPLEXITY OF MEGA CONSTRUCTION PROJECTS IN CHINA - A FUZZY ANALYTIC NETWORK PROCESS ANALYSIS (2015) INT. J. PROJECT MANAGE., 33 (3), PP. 549-563. , HTTPS://DOI.ORG/10.1016/J.IJPROMAN.2014.07.009; HENTSCHKE, C.D.S., AMORIM, L.G., SCHVARSTZHAUPT, C.C., ECHEVESTE, M.E., FORMOSO, C.T., AN ASSESSMENT METHOD FOR CUSTOMISABLE ATTRIBUTES IN SOCIAL HOUSING PROJECTS (2018) PROC. ZEMCH 2018 INT. CONF., PP. 1-13. , MELBOURNE, AUSTRALIA: ZERO ENERGY MASS CUSTOM HOME NETWORK; HOYLE, C.J., CHEN, W., PRODUCT ATTRIBUTE FUNCTION DEPLOYMENT (PAFD) FOR DECISION-BASED CONCEPTUAL DESIGN (2009) IEEE TRANS. ENG. MANAGE., 56 (2), PP. 271-284. , HTTPS://DOI.ORG/10.1109/TEM.2008.927787; HSU, J.S., LIANG, T.P., WU, S.P.J., KLEIN, G., JIANG, J.J., PROMOTING THE INTEGRATION OF USERS AND DEVELOPERS TO ACHIEVE A COLLECTIVE MIND THROUGH THE SCREENING OF INFORMATION SYSTEM PROJECTS (2011) INT. J. PROJECT MANAGE., 29 (5), PP. 514-524. , HTTPS://DOI.ORG/10.1016/J.IJPROMAN.2010.06.006; HSU, J.S.-C., LIN, T.-C., ZHENG, G.-T., HUNG, Y.-W., USERS AS KNOWLEDGE CO-PRODUCERS IN THE INFORMATION SYSTEM DEVELOPMENT PROJECT (2012) INT. J. PROJECT MANAGE., 30 (1), PP. 27-36. , HTTPS://DOI.ORG/10.1016/J.IJPROMAN.2011.05.008; HWANG, B.-G., HO JIA, W., FRONT-END PLANNING IMPLEMENTATION IN SINGAPORE: STATUS, IMPORTANCE, AND IMPACT (2012) J. CONSTR. ENG. MANAGE., 138 (4), PP. 567-573. , HTTPS://DOI.ORG/10.1061/(ASCE)CO.1943-7862.0000456; IGNATIUS, J., RAHMAN, A., YAZDANI, M., ŠAPARAUSKAS, J., HARON, S.H., AN INTEGRATED FUZZY ANP-QFD APPROACH FOR GREEN BUILDING ASSESSMENT (2016) J. CIV. ENG. MANAGE., 22 (4), PP. 551-563. , HTTPS://DOI.ORG/10.3846/13923730.2015.1120772; KAGIOGLOU, M., TZORTZOPOULOS, P., BENEFITS REALISATION (BEREAL) MODEL (2010) IMPROVING HEALTHCARE THROUGH BUILT ENVIRONMENT INFRASTRUCTURE, , EDITED BY M. KAGIOGLOU AND P. TZORTZOPOULOS. MALDEN, MA: WILEY; KARAKHAN, A.A., RAJENDRAN, S., GAMBATESE, J., NNAJI, C., MEASURING AND EVALUATING SAFETY MATURITY OF CONSTRUCTION CONTRACTORS: MULTICRITERIA DECISION-MAKING APPROACH (2018) J. CONSTR. ENG. MANAGE., 144 (7). , HTTPS://DOI.ORG/10.1061/(ASCE)CO.1943-7862.0001503, 04018054; KARNI, E., SCHMEIDLER, D., AN EXPECTED UTILITY THEORY FOR STATE-DEPENDENT PREFERENCES (2016) THEORY DECIS., 81 (4), PP. 467-478. , HTTPS://DOI.ORG/10.1007/S11238-016-9545-0; KARNI, E., VIERØ, M.-L., AWARENESS OF UNAWARENESS: A THEORY OF DECISION MAKING IN THE FACE OF IGNORANCE (2017) J. ECON. THEORY, 168, PP. 301-328. , HTTPS://DOI.ORG/10.1016/J.JET.2016.12.011, MAR; KARSAK, E.E., FUZZY MULTIPLE OBJECTIVE PROGRAMMING FRAMEWORK TO PRIORITIZE DESIGN REQUIREMENTS IN QUALITY FUNCTION DEPLOYMENT (2004) COMPUT. IND. ENG., 47 (23), PP. 149-163. , HTTPS://DOI.ORG/10.1016/J.CIE.2004.06.001; KARSAK, E.E., SOZER, S., ALPTEKIN, S.E., PRODUCT PLANNING IN QUALITY FUNCTION DEPLOYMENT USING A COMBINED ANALYTIC NETWORK PROCESS AND GOAL PROGRAMMING APPROACH (2003) COMPUT. IND. ENG., 44 (1), PP. 171-190. , HTTPS://DOI.ORG/10.1016/S0360-8352(02)00191-2; KASSELA, K., PAPALEXI, M., BAMFORD, D., APPLYING QUALITY FUNCTION DEPLOYMENT TO SOCIAL HOUSING? (2017) TQM J., 29 (3), PP. 422-437. , HTTPS://DOI.ORG/10.1108/TQM-03-2016-0030; KEENEY, R.L., RAIFFA, H., (1976) DECISIONS WITH MULTIPLE OBJECTIVES: PREFERENCES AND VALUE TRADE-OFFS, , CAMBRIDGE, UK: CAMBRIDGE UNIVERSITY PRESS; KOSKELA, L., (1992) APPLICATION OF THE NEW PRODUCTION PHILOSOPHY TO CONSTRUCTION, , STANFORD, CA: STANFORD UNIV; KOSKELA, L., (2000) AN EXPLORATION TOWARDS A PRODUCTION THEORY AND ITS APPLICATION TO CONSTRUCTION, , ESPOO, FINLAND: VTT TECHNICAL RESEARCH CENTRE OF FINLAND; KOSKELA, L., MAKING-DO - THE EIGHTH CATEGORY OF WASTE (2004) PROC. 12TH ANNUAL CONF. OF THE INTERNATIONAL GROUP FOR LEAN CONSTRUCTION, , SALFORD, UK: UNIV. OF SALFORD; KPAMMA, Z.E., ADJEI-KUMI, T., AYARKWA, J., ADINYIRA, E., PARTICIPATORY DESIGN, WICKED PROBLEMS, CHOOSING BY ADVANTAGES (2017) J. ENG. CONSTR. ARCHIT. MANAGE., 24 (2), PP. 289-307. , HTTPS://DOI.ORG/10.1108/ECAM-06-2015-0085; KWONG, C., YE, Y., CHEN, Y., CHOY, K., A NOVEL FUZZY GROUP DECISION-MAKING APPROACH TO PRIORITISING ENGINEERING CHARACTERISTICS IN QFD UNDER UNCERTAINTIES (2011) INT. J. PROD. RES., 49 (19), PP. 5801-5820. , HTTPS://DOI.ORG/10.1080/00207543.2010.520043; LAURENT, J., LEICHT, R.M., PRACTICES FOR DESIGNING CROSS-FUNCTIONAL TEAMS FOR INTEGRATED PROJECT DELIVERY (2019) J. CONSTR. ENG. MANAGE., 145 (3). , HTTPS://DOI.ORG/10.1061/(ASCE)CO.1943-7862.0001605, 05019001; LAWSON, B., (2005) HOW DESIGNERS THINK: THE DESIGN PROCESS DEMYSTIFIED, , LONDON: ARCHITECTURAL PRESS; LEHTINEN, J., PELTOKORPI, A., ARTTO, K., MEGAPROJECTS AS ORGANIZATIONAL PLATFORMS AND TECHNOLOGY PLATFORMS FOR VALUE CREATION (2019) INT. J. PROJECT MANAGE., 37 (1), PP. 43-58. , HTTPS://DOI.ORG/10.1016/J.IJPROMAN.2018.10.001; LENNON, E., FARR, J., BESSER, R., EVALUATION OF MULTI-ATTRIBUTE DECISION MAKING SYSTEMS APPLIED DURING THE CONCEPT DESIGN OF NEW MICROPLASMA DEVICES (2013) EXPERT SYST. APPL., 40 (16), PP. 6321-6329. , HTTPS://DOI.ORG/10.1016/J.ESWA.2013.05.049; LIMA-JUNIOR, F.R., CARPINETTI, L.C.R., A MULTICRITERIA APPROACH BASED ON FUZZY QFD FOR CHOOSING CRITERIA FOR SUPPLIER SELECTION (2016) COMPUT. IND. ENG., 101, PP. 269-285. , HTTPS://DOI.ORG/10.1016/J.CIE.2016.09.014, NOV; LINDHARD, S.M., HAMZEH, F., GONZALEZ, V.A., WANDAHL, S., USSING, L.F., IMPACT OF ACTIVITY SEQUENCING ON REDUCING VARIABILITY (2019) J. CONSTR. ENG. MANAGE., 145 (3). , HTTPS://DOI.ORG/10.1061/(ASCE)CO.1943-7862.0001618, 04019001; LINFENG, D., QIANG, G., LIN, W., AN IDEF0 DESIGN FOR PDM-BASED DIE INTEGRATED INTELLIGENT DESIGN SYSTEM FUNCTIONAL MODEL (2011) SYST. ENG. PROCEDIA, 1, PP. 372-376. , HTTPS://DOI.ORG/10.1016/J.SEPRO.2011.08.056; LIOU, J.J., TAMOŠAITIENE, J., ZAVADSKAS, E.K., TZENG, G.-H., NEW HYBRID COPRAS-G MADM MODEL FOR IMPROVING AND SELECTING SUPPLIERS IN GREEN SUPPLY CHAIN MANAGEMENT (2016) INT. J. PROD. RES., 54 (1), PP. 114-134. , HTTPS://DOI.ORG/10.1080/00207543.2015.1010747; LIU, H.-T., PRODUCT DESIGN AND SELECTION USING FUZZY QFD AND FUZZY MCDM APPROACHES (2011) APPL. MATH. MODELL., 35 (1), PP. 482-496. , HTTPS://DOI.ORG/10.1016/J.APM.2010.07.014; LOCATELLI, G., MANCINI, M., ROMANO, E., SYSTEMS ENGINEERING TO IMPROVE THE GOVERNANCE IN COMPLEX PROJECT ENVIRONMENTS (2014) INT. J. PROJECT MANAGE., 32 (8), PP. 1395-1410. , HTTPS://DOI.ORG/10.1016/J.IJPROMAN.2013.10.007; LOCATELLI, G., MARIANI, G., SAINATI, T., GRECO, M., CORRUPTION IN PUBLIC PROJECTS AND MEGAPROJECTS: THERE IS AN ELEPHANT IN THE ROOM! (2017) INT. J. PROJECT MANAGE., 35 (3), PP. 252-268. , HTTPS://DOI.ORG/10.1016/J.IJPROMAN.2016.09.010; LOVE, P.E.D., WANG, X., SING, C.-P., TIONG, R.L.K., DETERMINING THE PROBABILITY OF PROJECT COST OVERRUNS (2013) J. CONSTR. ENG. MANAGE., 139 (3), PP. 321-330. , HTTPS://DOI.ORG/10.1061/(ASCE)CO.1943-7862.0000575; LU, Y., LUO, L., WANG, H., LE, Y., SHI, Q., MEASUREMENT MODEL OF PROJECT COMPLEXITY FOR LARGE-SCALE PROJECTS FROM TASK AND ORGANIZATION PERSPECTIVE (2015) INT. J. PROJECT MANAGE., 33 (3), PP. 610-622. , HTTPS://DOI.ORG/10.1016/J.IJPROMAN.2014.12.005; LUO, L., HE, Q., JASELSKIS, E.J., XIE, J., CONSTRUCTION PROJECT COMPLEXITY: RESEARCH TRENDS AND IMPLICATIONS (2017) J. CONSTR. ENG. MANAGE., 143 (7). , HTTPS://DOI.ORG/10.1061/(ASCE)CO.1943-7862.0001306, 04017019; MALAK, R.J., JR., AUGHENBAUGH, J.M., PAREDIS, C.J., MULTI-ATTRIBUTE UTILITY ANALYSIS IN SET-BASED CONCEPTUAL DESIGN (2009) COMPUT.-AIDED DES., 41 (3), PP. 214-227. , HTTPS://DOI.ORG/10.1016/J.CAD.2008.06.004; MALLON, J.C., MULLIGAN, D.E., QUALITY FUNCTION DEPLOYMENT: A SYSTEM FOR MEETING CUSTOMERS' NEEDS (1993) J. CONSTR. ENG. MANAGE., 119 (3), PP. 516-531. , HTTPS://DOI.ORG/10.1061/(ASCE)0733-9364(1993)119:3(516); MONDAL, S., SINGH, A.K., CHATTERJEE, P., CHAKRABORTY, S., DECISION MAKING FOR RAPID PROTOTYPING PROCESS SELECTION USING COMPLEX PROPORTIONAL ASSESSMENT METHOD (2017) PROC. INT. CONF. ON MANUFACTURING EXCELLENCE (ICMAX-2017), , NASHIK, INDIA: K. K. WAGH INSTITUTE OF ENGINEERING EDUCATION AND RESEARCH; OH, E.H., NADERPAJOUH, N., HASTAK, M., GOKHALE, S., INTEGRATION OF THE CONSTRUCTION KNOWLEDGE AND EXPERTISE IN FRONT-END PLANNING (2016) J. CONSTR. ENG. MANAGE., 142 (2). , HTTPS://DOI.ORG/10.1061/(ASCE)CO.1943-7862.0001050, 04015067; PATEL, J.D., MANIYA, K.D., APPLICATION OF AHP/MOORA METHOD TO SELECT WIRE CUT ELECTRICAL DISCHARGE MACHINING PROCESS PARAMETER TO CUT EN31 ALLOYS STEEL WITH BRASSWIRE (2015) MATER. TODAY: PROC., 2 (45), PP. 2496-2503. , HTTPS://DOI.ORG/10.1016/J.MATPR.2015.07.193; PERGHER, I., DE ALMEIDA, A.T., A MULTI-ATTRIBUTE, RANK-DEPENDENT UTILITY MODEL FOR SELECTING DISPATCHING RULES (2018) J. MANUF. SYST., 46, PP. 264-271. , HTTPS://DOI.ORG/10.1016/J.JMSY.2018.01.007, JAN; PICH, M.T., LOCH, C.H., MEYER, A.D., ON UNCERTAINTY, AMBIGUITY, AND COMPLEXITY IN PROJECT MANAGEMENT (2002) MANAGE. SCI., 48 (8), PP. 1008-1023. , HTTPS://DOI.ORG/10.1287/MNSC.48.8.1008.163; RANJAN, R., CHATTERJEE, P., CHAKRABORTY, S., EVALUATING PERFORMANCE OF ENGINEERING DEPARTMENTS IN AN INDIAN UNIVERSITY USING DEMATEL AND COMPROMISE RANKING METHODS (2015) OPSEARCH, 52 (2), PP. 307-328. , HTTPS://DOI.ORG/10.1007/S12597-014-0186-1; ROOKE, J.A., SAPOUNTZIS, S., KOSKELA, L., CODINHOTO, R., KAGIOGLOU, M., LEAN KNOWLEDGE MANAGEMENT: THE PROBLEM OF VALUE (2010) PROC. 18TH ANNUAL CONF. OF THE INT. GROUP FOR LEAN CONSTRUCTION (IGLC 18), , HAIFA, ISREAL: INTERNATIONAL GROUP FOR LEAN CONSTRUCTION; ROSS, A.M., HASTINGS, D.E., WARMKESSEL, J.M., DILLER, N.P., MULTI-ATTRIBUTE TRADESPACE EXPLORATION AS FRONT END FOR EFFECTIVE SPACE SYSTEM DESIGN (2004) J. SPACECRAFT ROCKETS, 41 (1), PP. 20-28. , HTTPS://DOI.ORG/10.2514/1.9204; SAATY, T.L., (2001) DECISION MAKING WITH DEPENDENCE AND FEEDBACK: THE ANALYTIC NETWORK PROCESS, , PITTSBURGH: RWS PUBLICATIONS; SAATY, T.L., DECISION MAKING - THE ANALYTIC HIERARCHY AND NETWORK PROCESSES (AHP/ANP) (2004) J. SYST. SCI. SYST. ENG., 13, PP. 1-35; SAATY, T.L., MAKING AND VALIDATING COMPLEX DECISIONS WITH THE AHP/ANP (2005) J. SYST. SCI. SYST. ENG., 14 (1), PP. 1-36. , HTTPS://DOI.ORG/10.1007/S11518-006-0179-6; SAHU, A.K., MAHAPATRA, S.S., CHATTERJEE, S., THOMAS, J., OPTIMIZATION OF SURFACE ROUGHNESS BY MOORA METHOD IN EDM BY ELECTRODE PREPARED VIA SELECTIVE LASER SINTERING PROCESS (2018) MATER. TODAY: PROC., 5 (9), PP. 19019-19026. , HTTPS://DOI.ORG/10.1016/J.MATPR.2018.06.253; SAMSET, K., VOLDEN, G.H., FRONT-END DEFINITION OF PROJECTS: TEN PARADOXES AND SOME REFLECTIONS REGARDING PROJECT MANAGEMENT AND PROJECT GOVERNANCE (2016) INT. J. PROJECT MANAGE., 34 (2), PP. 297-313. , HTTPS://DOI.ORG/10.1016/J.IJPROMAN.2015.01.014; SAN CRISTÓBAL, J.R., CONTRACTOR SELECTION USING MULTICRITERIA DECISION-MAKING METHODS (2012) J. CONSTR. ENG. MANAGE., 138 (6), PP. 751-758. , HTTPS://DOI.ORG/10.1061/(ASCE)CO.1943-7862.0000488; SAN CRISTÓBAL, J.R., COMPLEXITY IN PROJECT MANAGEMENT (2017) PROCEDIA COMPUT. SCI., 121, PP. 762-766. , HTTPS://DOI.ORG/10.1016/J.PROCS.2017.11.098; SAPOUNTZIS, S., HARRIS, K., KAGIOGLOU, M., (2008) BENEFITS MANAGEMENT AND BENEFITS REALIZATION - A LITERATURE REVIEW, , SALFORD, UK: HACIRIC, UNIV. OF SALFORD; SCHERER, J.O., KLOECKNER, A.P., RIBEIRO, J.L.D., PEZZOTTA, G., PIROLA, F., PRODUCT-SERVICE SYSTEM (PSS) DESIGN: USING DESIGN THINKING AND BUSINESS ANALYTICS TO IMPROVE PSS DESIGN (2016) PROCEDIA CIRP, 47, PP. 341-346. , HTTPS://DOI.ORG/10.1016/J.PROCIR.2016.03.062; SCHULTZ, W., STAUFFER, W.R., LAK, A., THE PHASIC DOPAMINE SIGNAL MATURING: FROM REWARD VIA BEHAVIOURAL ACTIVATION TO FORMAL ECONOMIC UTILITY (2017) CURR. OPIN. NEUROBIOL., 43, PP. 139-148. , HTTPS://DOI.ORG/10.1016/J.CONB.2017.03.013, APR; SENTURK, S., BINICI, Y., ERGINEL, N., THE THEORETICAL STRUCTURE OF FUZZY ANALYTIC NETWORK PROCESS (FANP) WITH INTERVAL TYPE-2 FUZZY SETS (2016) IFAC-PAPERSONLINE, 49 (12), PP. 1318-1322. , HTTPS://DOI.ORG/10.1016/J.IFACOL.2016.07.706; SEO, S., ARAMAKI, T., HWANG, Y., HANAKI, K., FUZZY DECISION-MAKING TOOL FOR ENVIRONMENTAL SUSTAINABLE BUILDINGS (2004) J. CONSTR. ENG. MANAGE., 130 (3), PP. 415-423. , HTTPS://DOI.ORG/10.1061/(ASCE)0733-9364(2004)130:3(415); SERRA, C.E.M., KUNC, M., BENEFITS REALISATION MANAGEMENT AND ITS INFLUENCE ON PROJECT SUCCESS AND ON THE EXECUTION OF BUSINESS STRATEGIES (2015) INT. J. PROJECT MANAGE., 33 (1), PP. 53-66. , HTTPS://DOI.ORG/10.1016/J.IJPROMAN.2014.03.011; SINCLAIR, D., (2013) RIBA PLAN OF WORK 2013 OVERVIEW, , LONDON: ROYAL INSTITUTE OF BRITISH ARCHITECTS; SMYTH, H., LECOEUVRE, L., VAESKEN, P., CO-CREATION OF VALUE AND THE PROJECT CONTEXT: TOWARDS APPLICATION ON THE CASE OF HINKLEY POINT C NUCLEAR POWER STATION (2018) INT. J. PROJECT MANAGE., 36 (1), PP. 170-183. , HTTPS://DOI.ORG/10.1016/J.IJPROMAN.2017.04.013; SWARUP, L., KORKMAZ, S., RILEY, D., PROJECT DELIVERY METRICS FOR SUSTAINABLE, HIGH-PERFORMANCE BUILDINGS (2011) J. CONSTR. ENG. MANAGE., 137 (12), PP. 1043-1051. , HTTPS://DOI.ORG/10.1061/(ASCE)CO.1943-7862.0000379; TEZEL, A., KOSKELA, L., AZIZ, Z., CURRENT CONDITION AND FUTURE DIRECTIONS FOR LEAN CONSTRUCTION IN HIGHWAYS PROJECTS: A SMALL AND MEDIUM-SIZED ENTERPRISES (SMES) PERSPECTIVE (2018) INT. J. PROJECT MANAGE., 36 (12), PP. 267-286. , HTTPS://DOI.ORG/10.1016/J.IJPROMAN.2017.10.004; THOMSON, D.S., AUSTIN, S., ROOT, D.S., THORPE, A., HAMMOND, J.W., A PROBLEM-SOLVING APPROACH TO VALUE-ADDING DECISION MAKING IN CONSTRUCTION DESIGN (2006) ENG. CONSTR. ARCHIT. MANAGE., 13 (1), PP. 43-61. , HTTPS://DOI.ORG/10.1108/09699980610646494; THYSSEN, M.H., EMMITT, S., BONKE, S., KIRK-CHRISTOFFERSEN, A., FACILITATING CLIENT VALUE CREATION IN THE CONCEPTUAL DESIGN PHASE OF CONSTRUCTION PROJECTS: A WORKSHOP APPROACH (2010) ARCHIT. ENG. DES. MANAGE., 6 (1), PP. 18-30. , HTTPS://DOI.ORG/10.3763/AEDM.2008.0095; TRIVEDI, A., SINGH, A., A HYBRID MULTI-OBJECTIVE DECISION MODEL FOR EMERGENCY SHELTER LOCATION-RELOCATION PROJECTS USING FUZZY ANALYTIC HIERARCHY PROCESS AND GOAL PROGRAMMING APPROACH (2017) INT. J. PROJECT MANAGE., 35 (5), PP. 827-840. , HTTPS://DOI.ORG/10.1016/J.IJPROMAN.2016.12.004; TURNER, J.R., COCHRANE, R.A., GOALS-AND-METHODS MATRIX: COPING WITH PROJECTS WITH ILL DEFINED GOALS AND/OR METHODS OF ACHIEVING THEM (1993) INT. J. PROJECT MANAGE., 11 (2), PP. 93-102. , HTTPS://DOI.ORG/10.1016/0263-7863(93)90017-H; VINODH, S., CHINTHA, S.K., APPLICATION OF FUZZY QFD FOR ENABLING AGILITY IN A MANUFACTURING ORGANIZATION: A CASE STUDY (2011) TQM J., 23 (3), PP. 343-357. , HTTPS://DOI.ORG/10.1108/17542731111124389; VON NEUMANN, J., MORGENSTERN, O., (1953) THEORY OF GAMES AND ECONOMIC BEHAVIOR, , 3RD ED. PRINCETON, NJ: PRINCETON UNIVERSITY PRESS; WILLIAMS, T.M., THE NEED FOR NEW PARADIGMS FOR COMPLEX PROJECTS (1999) INT. J. PROJECT MANAGE., 17 (5), PP. 269-273. , HTTPS://DOI.ORG/10.1016/S0263-7863(98)00047-7; WON, J., CHENG, J.C., LEE, G., QUANTIFICATION OF CONSTRUCTION WASTE PREVENTED BY BIM-BASED DESIGN VALIDATION: CASE STUDIES IN SOUTH KOREA (2016) WASTE MANAGE. (OXFORD), 49, PP. 170-180. , HTTPS://DOI.ORG/10.1016/J.WASMAN.2015.12.026, MAR; YAN, H.-B., MA, T., A GROUP DECISION-MAKING APPROACH TO UNCERTAIN QUALITY FUNCTION DEPLOYMENT BASED ON FUZZY PREFERENCE RELATION AND FUZZY MAJORITY (2015) EUR. J. OPER. RES., 241 (3), PP. 815-829. , HTTPS://DOI.ORG/10.1016/J.EJOR.2014.09.017; YATES, J., CONSTRUCTION DECISION SUPPORT SYSTEM FOR DELAY ANALYSIS (1993) J. CONSTR. ENG. MANAGE., 119 (2), PP. 226-244. , HTTPS://DOI.ORG/10.1061/(ASCE)0733-9364(1993)119:2(226); YAZDANI, M., CHATTERJEE, P., ZAVADSKAS, E.K., ZOLFANI, S.H., INTEGRATED QFD-MCDM FRAMEWORK FOR GREEN SUPPLIER SELECTION (2017) J. CLEANER PROD., 142, PP. 3728-3740. , HTTPS://DOI.ORG/10.1016/J.JCLEPRO.2016.10.095, JAN; ZAIM, S., SEVKLI, M., CAMGÖZ-AKDAǦ, H., DEMIREL, O.F., YAYLA, A.Y., DELEN, D., USE OF ANP WEIGHTED CRISP AND FUZZY QFD FOR PRODUCT DEVELOPMENT (2014) J EXPERT SYST. APPL., 41 (9), PP. 4464-4474. , HTTPS://DOI.ORG/10.1016/J.ESWA.2014.01.008; ZARE MEHRJERDI, Y., QUALITY FUNCTION DEPLOYMENT AND ITS PROFITABILITY ENGAGEMENT: A SYSTEMS THINKING PERSPECTIVE (2011) INT. J. QUAL. RELIAB. MANAGE., 28 (9), PP. 910-928. , HTTPS://DOI.ORG/10.1108/02656711111172513; ZHANG, Z., CHU, X., FUZZY GROUP DECISION-MAKING FOR MULTI-FORMAT AND MULTI-GRANULARITY LINGUISTIC JUDGMENTS IN QUALITY FUNCTION DEPLOYMENT (2009) EXPERT SYST. APPL., 36 (5), PP. 9150-9158. , HTTPS://DOI.ORG/10.1016/J.ESWA.2008.12.027</t>
  </si>
  <si>
    <t>SERUGGA, J.; SCHOOL OF ART DESIGN AND ARCHITECTURE, UNITED KINGDOM; EMAIL: JOAS.SERUGGA@HUD.AC.UK</t>
  </si>
  <si>
    <t>2-S2.0-85078677717</t>
  </si>
  <si>
    <t>UNIV. OF HUDDERSFIELD;UNIV. OF HUDDERSFIELD;UNIV. OF HUDDERSFIELD</t>
  </si>
  <si>
    <t>SERUGGA J, 2020, J CONSTR ENG MANAGE</t>
  </si>
  <si>
    <t>CEREZO-NARVÁEZ A;PASTOR-FERNÁNDEZ A;OTERO-MATEO M;BALLESTEROS-PÉREZ P</t>
  </si>
  <si>
    <t>57194421043;57214845588;55807228000;54782096900;</t>
  </si>
  <si>
    <t>INTEGRATION OF COST AND WORK BREAKDOWN STRUCTURES IN THE MANAGEMENT OF CONSTRUCTION PROJECTS</t>
  </si>
  <si>
    <t>APPLIED SCIENCES (SWITZERLAND)</t>
  </si>
  <si>
    <t>1386</t>
  </si>
  <si>
    <t>10.3390/app10041386</t>
  </si>
  <si>
    <t>https://www.scopus.com/inward/record.uri?eid=2-s2.0-85081244453&amp;doi=10.3390%2fapp10041386&amp;partnerID=40&amp;md5=529f63a47ff3b093b48518cc3f409197</t>
  </si>
  <si>
    <t>SCHOOL OF ENGINEERING, UNIVERSITY OF CADIZ, PUERTO REAL, 11519, SPAIN</t>
  </si>
  <si>
    <t>SCHOOL OF ENGINEERING, UNIVERSITY OF CADIZ, PUERTO REAL, 11519, SPAIN;SCHOOL OF ENGINEERING, UNIVERSITY OF CADIZ, PUERTO REAL, 11519, SPAIN;SCHOOL OF ENGINEERING, UNIVERSITY OF CADIZ, PUERTO REAL, 11519, SPAIN;SCHOOL OF ENGINEERING, UNIVERSITY OF CADIZ, PUERTO REAL, 11519, SPAIN</t>
  </si>
  <si>
    <t>SCOPE MANAGEMENT ALLOWS PROJECT MANAGERS TO REACT WHEN A PROJECT UNDERPERFORMS REGARDING SCHEDULE, BUDGET, AND/OR QUALITY AT THE EXECUTION STAGE. SCOPE MANAGEMENT CAN ALSO MINIMIZE PROJECT CHANGES AND BUDGET OMISSIONS, AS WELL AS IMPROVE THE ACCURACY OF PROJECT COST ESTIMATES AND RISK RESPONSES. FOR SCOPE MANAGEMENT TO BE EFFECTIVE, THOUGH, IT NEEDS TO RELY ON A ROBUST WORK BREAKDOWN STRUCTURE (WBS). A ROBUST WBS HIERARCHICALLY AND FAITHFULLY REFLECTS ALL PROJECT TASKS AND WORK PACKAGES SO THAT PROJECTS ARE EASIER TO MANAGE. IF DONE PROPERLY, THE WBS ALSO ALLOWS MEETING THE PROJECT OBJECTIVES WHILE DELIVERING THE PROJECT ON TIME, ON BUDGET, AND WITH THE REQUIRED QUALITY. THIS PAPER ANALYZES WHETHER THE INTEGRATION OF A COST BREAKDOWN STRUCTURE (CBS) CAN LEAD TO THE GENERATION OF MORE ROBUST WBSS IN CONSTRUCTION PROJECTS. OVER THE LAST YEARS, SOME INTERNATIONAL ORGANIZATIONS HAVE STANDARDIZED AND HARMONIZED DIFFERENT COST CLASSIFICATION SYSTEMS (E.G., ISO 12006-2, ISO 81346-12, OMNICLASS, COCLASS, UNICLASS). THESE COST DATABASES HAVE ALSO BEEN INTRODUCED INTO BUILDING INFORMATION MODELING (BIM) FRAMEWORKS. WE HYPOTHESIZE THAT IN BIM ENVIRONMENTS, IF THESE CBSS ARE USED TO GENERATE THE PROJECT WBS, SEVERAL ADVANTAGES ARE GAINED SUCH AS SHARPER PROJECT DEFINITION. THIS ENHANCED PROJECT DEFINITION REDUCES PROJECT CONTRADICTIONS AT BOTH PLANNING AND EXECUTION STAGES, ANTICIPATES POTENTIAL SCHEDULE AND BUDGET DEVIATIONS, IMPROVES RESOURCE ALLOCATION, AND OVERALL IT ALLOWS A BETTER RESPONSE TO POTENTIAL PROJECT RISKS. THE HYPOTHESIS THAT THE USE OF CBSS CAN GENERATE MORE ROBUST WBSS IS TESTED BY THE RESPONSE ANALYSIS OF A QUESTIONNAIRE SURVEY DISTRIBUTED AMONG CONSTRUCTION PRACTITIONERS AND PROJECT MANAGERS. BY MEANS OF STRUCTURAL EQUATION MODELING (SEM), THE CORRELATION (AGREEMENT) AND PERCEPTION DIFFERENCES BETWEEN TWO 250-RESPONDENT SUBSAMPLES (TECHNICAL PROJECT STAFF VS. PROJECT MANAGEMENT STAFF) ARE ALSO DISCUSSED. RESULTS OF THIS RESEARCH SUPPORT THE USE OF CBSS BY CONSTRUCTION PROFESSIONALS AS A BASIS TO GENERATE WBSS FOR ENHANCED PROJECT MANAGEMENT (PM). © 2020 BY THE AUTHORS.</t>
  </si>
  <si>
    <t>BUILDING INFORMATION MODELING (BIM); CONSTRUCTION INDUSTRY; COST BREAKDOWN STRUCTURE (CBS); COST CLASSIFICATION SYSTEM; SCOPE MANAGEMENT; WORK BREAKDOWN STRUCTURE (WBS)</t>
  </si>
  <si>
    <t>MINISTERIO DE CIENCIA E INNOVACIÓN, MICINN: RYC-2017-22222; EUROPEAN SOCIAL FUND, ESF; JUNTA DE ANDALUCÍA: PIN-0053-2019</t>
  </si>
  <si>
    <t>ALL AUTHORS ACKNOWLEDGE THE HELP RECEIVED BY THE RESEARCH GROUP TEP-955 FROM THE PAIDI (JUNTA DE ANDALUCÍA, SPAIN). THE FIRST AND LAST AUTHORS ACKNOWLEDGE THE HELP RECEIVED BY THE RESEARCH PROJECT PIN-0053-2019 FUNDED BY THE FUNDACIÓN PÚBLICA ANDALUZA PROGRESO Y SALUD (JUNTA DE ANDALUCÍA, SPAIN). THE LAST AUTHOR ALSO ACKNOWLEDGES THE SPANISH MINISTRY OF SCIENCE, INNOVATION, AND UNIVERSITIES FOR HIS RAMON Y CAJAL CONTRACT (RYC-2017-22222) CO-FUNDED BY THE EUROPEAN SOCIAL FUND.</t>
  </si>
  <si>
    <t>(2014) WHEN WILL YOU THINK DIFFERENTLY ABOUT PROGRAMME DELIVERY, , PWC: LONDON, UK; (2016) THE HIGH COST OF LOW PERFORMANCE. HOW WILL YOU IMPROVE BUSINESS RESULTS, , PROJECT MANAGEMENT INSTITUTE: NEWTOWN SQUARE, PA, USA; FORTUNE, J., WHITE, D., JUGDEV, K., WALKER, D., LOOKING AGAIN AT CURRENT PRACTICE IN PROJECT MANAGEMENT (2011) INT. J. MANAG. PROJ. BUS, 4, PP. 553-572. , CROSSREF; DAVIS, K., DIFFERENT STAKEHOLDER GROUPS AND THEIR PERCEPTIONS OF PROJECT SUCCESS (2014) INT. J. PROJ. MANAG, 32, PP. 189-201. , CROSSREF; (2015) CLIMBING THE CURVE, , KPMG INTERNATIONAL: AMSTELVEEN, THE NETHERLANDS; DEMIRKESEN, S., OZORHON, B., MEASURING PROJECT MANAGEMENT PERFORMANCE: CASE OF CONSTRUCTION INDUSTRY (2017) ENG. MANAG. J, 29, PP. 258-277. , CROSSREF; HEYWOOD, C., SMITH, J., INTEGRATING STAKEHOLDERS DURING COMMUNITY FM'S EARLY PROJECT PHASES (2006) FACILITIES, 24, PP. 300-313. , CROSSREF; (2015) INDIVIDUAL COMPETENCE BASELINE FOR PROJECT, PROGRAMME &amp; PORTFOLIOMANAGEMENT, , 4TH ED.; IPMA: ZURICH, SWITZERLAND; (2017) A GUIDE TO THE PROJECT MANAGEMENT BODY OF KNOWLEDGE. PMBOK GUIDE, , 6TH ED.; PMI: NEWTOWN SQUARE, PA, USA; WANG, Y., (2002) APPLYING THE PDRI IN PROJECT RISK MANAGEMENT, , THE UNIVERSITY OF TEXAS AT AUSTIN: AUSTIN, TX, USA; ANTICONA, P., DOES BIM OFFER A BETTER APPROACH TO GUARANTEE A RELIABLE, ACCURATE, AND PRECISE COST ESTIMATE? (2019) PM WORLD J, 8, PP. 1-28; CAMILLERI, E., (2011) PROJECT SUCCESS: CRITICAL FACTORS AND BEHAVIOURS, , 1ST ED.; GOWER PUBLISHING: BURLINGTON, VT, USA; GARCÍA-FORNIELES, J.M., FAN, I.S., PEREZ, A., WAINWRIGHT, C., SEHDEV, K., A WORK BREAKDOWN STRUCTURE THATINTEGRATES DIFFERENT VIEWS IN AIRCRAFT MODIFICATION PROJECTS. CONCURR (2003) ENG, 11, PP. 47-54. , CROSSREF; KIM, S., PARK, C., LEE, S., SON, J., INTEGRATED COST AND SCHEDULE CONTROL IN THE KOREAN CONSTRUCTION INDUSTRY BASED ON A MODIFIED WORK-PACKAGING MODEL (2008) CAN. J. CIV. ENG, 35, PP. 225-235. , CROSSREF; CEREZO-NARVÁEZ, A., OTERO-MATEO, M., PASTOR-FERNÁNDEZ, A., INFLUENCE OF SCOPE MANAGEMENT IN CONSTRUCTION INDUSTRY PROJECTS (2016) DYNA MANAG, 4, PP. 1-15; IBRAHIM, Y.M., KAKA, A.P., TRUCCO, E., KAGIOGLOU, M., GHASSAN, A., SEMI-AUTOMATIC DEVELOPMENT OF THE WORK BREAKDOWN STRUCTURE (WBS) FOR CONSTRUCTION PROJECTS (2007) IN PROCEEDINGS OF THE 4TH INTERNATIONAL SALFORD CENTRE FOR RESEARCH AND INNOVATION (SCRI) RESEARCH SYMPOSIUM, PP. 133-145. , SALFORD, UK, 26-27 MARCH 2007; SALFORD CENTRE FOR RESEARCH AND INNOVATION (SCRI): SALFORD, UK; BALLESTEROS-PÉREZ, P., CEREZO-NARVÁEZ, A., OTERO-MATEO, M., PASTOR-FERNÁNDEZ, A., ZHANG, J., VANHOUCKE, M., FORECASTING THE PROJECT DURATION AVERAGE AND STANDARD DEVIATION FROM DETERMINISTIC SCHEDULE INFORMATION. APPL (2020) SCI, 10, P. 654. , CROSSREF; FAGEHA, M.K., AIBINU, A.A., PRIORITISING PROJECT SCOPE DEFINITION ELEMENTS IN PUBLIC BUILDING PROJECTS. AUSTRALAS (2014) J. CONSTR. ECON. BUILD, 14, PP. 18-33. , CROSSREF; CHRITAMARA, S., OGUNLANA, S.O., BACH, N.L., INVESTIGATING THE EFFECT OF INITIAL SCOPE ESTABLISHMENT ON THE PERFORMANCE OF A PROJECT THROUGH SYSTEM DYNAMICS MODELLING. ENG. CONSTR. ARCHIT (2001) MANAG, 8, PP. 381-392. , CROSSREF; GÓMEZ-SENENT MARTÍNEZ, E., (1997) EL PROYECTO. DISEÑO EN INGENIERÍA; SERVICIO DE PUBLICACIONES DE LA UNIVERSIDADPOLITÉCNICA DE VALENCIA UPV: VALENCIA, , SPAIN; WANG, Y.-R., GIBSON, G.E., JR., A STUDY OF PREPROJECT PLANNING AND PROJECT SUCCESS USING ANN AND REGRESSION MODELS (2008) IN PROCEEDINGS OF THE 25TH INTERNATIONAL SYMPOSIUM ON AUTOMATION AND ROBOTICS IN CONSTRUCTION, PP. 688-696. , VILNIUS, LITHUANIA, 26-29 JUNE 2008; VILNIUS GEDIMINAS TECHNICAL UNIVERSITY: VILNIUS, LITHUANIA; THAWEEJINDA, J., METHAKULLAWAT, N., (2012) GUIDELINE FOR CLEARLY DEFINITION SCOPE, , CHULALONGKORN UNIVERSITY: BANGKOK, THAILAND; KRAUS, W., ANALYSIS AND COST ESTIMATING (2008) COST ENG. J, 50, PP. 3-4; SEIDEL CALAZANS, A.T., DIAS KOSLOSKI, R.A., O GERENCIAMENTO DA ALTERAÇÃO DE ESCOPO NA CONTRATAÇÃO EXTERNA DE SERVIÇOS DE DESENVOLVIMENTO/MANUTENÇÃO DE SOFTWARE (2012) IN PROCEEDINGS OF THE 13TH ARGENTINE SYMPOSIUM ON SOFTWARE ENGINEERING (ASSE), PP. 75-90. , LA PLATA, ARGENTINA, 27-31 AUGUST 2012; SOCIEDAD ARGENTINA DE INFORMÁTICA: LA PLATA, ARGENTINA; KHAN, A., PROJECT SCOPE MANAGEMENT (2006) COST ENG. J, 48, PP. 12-16; STAL-LE CARDINAL, J., MARLE, F., PROJECT: THE JUST NECESSARY STRUCTURE TO REACH YOUR GOALS (2006) INT. J. PROJ. MANAG, 24, PP. 226-233. , CROSSREF; SIKDAR, S., DAS, O., GOAL BASED PROJECT SCOPE DETERMINATION APPROACH (2009) IN PROCEEDINGS OF THE IEEE INTERNATIONAL CONFERENCE OF SCIENCE AND TECHNOLOGY FOR HUMANITY (TIC-STH), PP. 415-420. , TORONTO, ON, CANADA, 26-27 SEPTEMBER 2009; IEEE: TORONTO, ON, CANADA; CHRISSIS, M.B., KONRAD, M., SHRUM, S., (2012) CMMI FOR DEVELOPMENT: A GUIDE TO PROCESS INTEGRATION AND PRODUCTIMPROVEMENT, , 1ST ED.; EDITORIAL CENTRO DE ESTUDIOS RAMÓN ARECES: MADRID, SPAIN; CHUA, D.K., GODINOT, M., USE OF A WBS MATRIX TO IMPROVE INTERFACE MANAGEMENT IN PROJECTS (2006) J. CONSTR. ENG. MANAG, 132, PP. 67-79. , CROSSREF; (2019) PRACTICE STANDARD FOR WORK BREAKDOWN STRUCTURES, , 3RD ED.; PROJECT MANAGEMENTINSTITUTE: NEWTOWN SQUARE, PA, USA; (2012) ISO 21500:2012. GUIDANCE ON PROJECT MANAGEMENT, , INTERNATIONAL ORGANIZATION FOR STANDARDIZATION: GENEVA, SWITZERLAND; LÓPEZ PAREDES, A., PAJARES GUTIERREZ, J., IGLESIAS SANZO, M., (2013) CERTIFICACIÓN IPMA-4LC. MANUAL DE PREPARACIÓN; BUSINESS PROJECT MANAGEMENT SOLUTIONS &amp; TECHNOLOGIES, , VALLADOLID SPAIN; KERZNER, H., (2013) PROJECT MANAGEMENT: A SYSTEMS APPROACH TO PLANNING SCHEDULING, AND CONTROLLING, , 11TH ED.; JOHNWILEY &amp; SONS: HOBOKEN, NJ, USA; BUCHTIK, L., (2013) SECRETS TO MASTERING THE WBS IN REAL WORLD PROJECTS, , 2ND ED.; PROJECT MANAGEMENT INSTITUTE: NEWTOWN SQUARE, PA, USA; HENDRICKSON, C., AU, T., (1989) PROJECT MANAGEMENT FOR CONSTRUCTION: FUNDAMENTAL CONCEPTS FOR OWNERS ENGINEERS, ARCHITECTS, AND BUILDERS, , 1ST ED.; PRENTICE HALL: UPPER SADDLE RIVER, NJ, USA; (2017) A GUIDEBOOK OF PROJECT &amp; PROGRAM MANAGEMENT FOR ENTERPRISEINNOVATION, , 3RD ED.; PROJECT MANAGEMENT ASSOCIATION OF JAPAN: TOKYO, JAPAN; (2017) MANAGING SUCCESSFUL PROJECTS WITH PRINCE2;, , AXELOS: LONDON UK; (2007) INTEGRATED PROJECT DELIVERY: A GUIDE, , THE AMERICAN INSTITUTE OF ARCHITECTS: WASHINGTON, DC, USA; SAIDI, K.S., LYTLE, A.M., STONE, W.C., REPORT OF THE NIST WORKSHOP ON DATA EXCHANGE STANDARDS AT THE CONSTRUCTION JOB SITE (2003) IN PROCEEDINGS OF THE 20TH INTERNATIONAL SYMPOSIUM ON AUTOMATION AND ROBOTICS IN CONSTRUCTION (ISARC), PP. 617-622. , EINDHOVEN, THE NETHERLANDS, 21-24 SEPTEMBER 2003; INTERNATIONAL ASSOCIATION FOR AUTOMATION AND ROBOTICS IN CONSTRUCTION (IAARC): EINDHOVEN, THE NETHERLANDS; ZHANG, X., BAKIS, N., LUKINS, T.C., IBRAHIM, Y.M., WU, S., KAGIOGLOU, M., AOUAD, G., TRUCCO, E., AUTOMATING PROGRESS MEASUREMENT OF CONSTRUCTION PROJECTS (2009) AUTOM. CONSTR, 18, PP. 294-301. , CROSSREF; JAWAD, R.S.M., ABDULKADER, M.R., ABANG ALI, A.A., VARIATION ORDERS IN CONSTRUCTION PROJECTS (2009) J. ENG. APPL. SCI, 4, PP. 170-176; BALLESTEROS-PÉREZ, P., SKITMORE, M., PELLICER, E., GUTIÉRREZ-BAHAMONDES, J.H., IMPROVING THE ESTIMATION OF PROBABILITY OF BIDDER PARTICIPATION IN PROCUREMENT AUCTIONS (2016) INT. J. PROJ. MANAG, 34, PP. 158-172. , CROSSREF; DE GONZÁLEZ FERNÁNDEZ VALDERRAMA, F., (2010) MEDICIONES Y PRESUPUESTOS, , 2ND ED.; REVERTE: BARCELONA, SPAIN; LOCK, D., (2004) PROJECT MANAGEMENT IN CONSTRUCTION, , 1ST ED.; ROUTLEDGE: BURLINGTON, VT, USA; MAKARFI IBRAHIM, Y., KAKA, A., AOUAD, G., KAGIOGLOU, M., FRAMEWORK FOR A GENERIC WORK BREAKDOWN STRUCTURE FOR BUILDING PROJECTS. CONSTR (2009) INNOV, 9, PP. 388-405. , CROSSREF; NOUBAN, F., SADEGHI, K., ABAZID, M., AN OVERALL GUIDANCE AND PROPOSITION OF A WBS TEMPLATE FOR CONSTRUCTION PLANNING OF THE TEMPLATE (JACKET) PLATFORMS (2017) ACAD. RES. INT, 8, PP. 37-56; CHA, H.S., LEE, D.G., A CASE STUDY OF TIME/COST ANALYSIS FOR AGED-HOUSING RENOVATION USING A PRE-MADE BIMDATABASE STRUCTURE. KSCE J. CIV (2015) ENG, 19, PP. 841-852. , CROSSREF; JUNG, Y., WOO, S., FLEXIBLE WORK BREAKDOWN STRUCTURE FOR INTEGRATED COST AND SCHEDULE CONTROL (2004) J. CONSTR. ENG. MANAG, 130, PP. 616-625. , CROSSREF; RAZ, T., GLOBERSON, S., EFFECTIVE SIZING AND CONTENT DEFINITION OF WORK PACKAGES (1998) PROJ. MANAG. J, 29, PP. 17-23. , CROSSREF; TAYLOR, M.D., (2009) HOW TO DEVELOP WORK BREAKDOWN STRUCTURES, , SYSTEMS MANAGEMENT SERVICES: MONTREAL, QC, CANADA; HEERKENS, G.R., (2002) GESTIÓN DE PROYECTOS;, , MCGRAW-HILL INTERAMERICANA: MADRID SPAIN; GLOBERSON, S., VARDI, S., COHEN, I., IDENTIFYING THE CRITERIA USED FOR ESTABLISHING WORK PACKAGE SIZE FOR PROJECTWBS (2016) J. MOD. PROJ. MANAG, 4, PP. 64-69; PAVAN, A., DANIOTTI, B., RE CECCONI, F., MALTESE, S., SPAGNOLO, S.L., CAFFI, V., CHIOZZI, M., PASINI, D., INNOVANCE: ITALIAN BIM DATABASE FOR CONSTRUCTION PROCESS MANAGEMENT (2014) IN COMPUTING IN CIVIL AND BUILDING ENGINEERING;, PP. 641-648. , AMERICAN SOCIETY OF CIVIL ENGINEERS ASCE: RESTON VA, USA; CHANG, A.S.-T., TSAI, Y.-W., ENGINEERING INFORMATION CLASSIFICATION SYSTEM (2003) J. CONSTR. ENG. MANAG, 129, PP. 454-460. , CROSSREF; RIANTY, M., LATIEF, Y., RIANTINI, L.S., DEVELOPMENT OF RISK-BASED STANDARDIZED WBS (WORK BREAKDOWN STRUCTURE) FOR QUALITY PLANNING OF HIGH RISE BUILDING ARCHITECTURAL WORKS (2018) MATEC WEB CONF, 159, P. 01019. , CROSSREF; RAMADHAN, A., LATIEF, Y., SAGITA, L., DEVELOPMENT OF RISK-BASED STANDARDIZED WORK BREAKDOWN STRUCTURE FOR QUALITY PLANNING OF AIRPORT CONSTRUCTION PROJECT (2019) J. PHYS. CONF. SER, 1360, P. 012005. , CROSSREF; LISTER, G., MASTERING PROJECT PROGRAM, AND PORTFOLIO MANAGEMENT (2015) MODELS FOR STRUCTURING AND EXECUTING THE PROJECTHIERARCHY;, , PEARSON EDUCATION LIMITED: UPPER SADDLE RIVER, NJ, USA; JABER, H., MARLE, F., VIDAL, L.-A., DIDIEZ, L., CRITICALITY AND PROPAGATION ANALYSIS OF IMPACTS BETWEEN PROJECT DELIVERABLES. RES. ENG (2018) DES, 29, PP. 87-106. , CROSSREF; BÜCHMANN-SLORUP, R., (2012) CRITICALITY IN LOCATION-BASED MANAGEMENT OF CONSTRUCTION, , TECHNICAL UNIVERSITY OFDENMARK: LYNGBY, DENMARK; CHOI, O.-Y., KIM, T.-H., KIM, G.-H., A STUDY ON SELECTION OF ROOF WATERPROOFING METHOD BY ANALYZING LIFE CYCLE COSTING (2008) J. KOREAN INST. BUILD. CONSTR, 8, PP. 127-134. , CROSSREF; EL-HARAM, M.A., MARENJAK, S., HORNER, M.W., DEVELOPMENT OF A GENERIC FRAMEWORK FOR COLLECTING WHOLE LIFE COST DATA FOR THE BUILDING INDUSTRY (2002) J. QUAL. MAINT. ENG, 8, PP. 144-151. , CROSSREF; LE, Y., REN, J., NING, Y., HE, Q., LI, Y., LIFE CYCLE COST INTEGRATIVE MANAGEMENT IN CONSTRUCTION ENGINEERING (2009) IN PROCEEDINGS OF THE FIRST INTERNATIONAL CONFERENCE ON INFORMATION SCIENCE AND ENGINEERING, PP. 4367-4370. , NANJING, CHINA,26-28 DECEMBER 2009; IEEE: NANJING, CHINA; SCHADE, J., LIFE CYCLE COST CALCULATION MODELS FOR BUILDINGS (2007) IN PROCEEDINGS OF THE 4TH NORDIC CONFERENCE ON CONSTRUCTION ECONOMICS AND ORGANISATION: DEVELOPMENT PROCESSES IN CONSTRUCTION MANGEMENT, PP. 321-329. , LULEÅ, SWEDEN, 14-15 JUNE 2007; SWEDISH NATIONAL RESEARCH AND DEVELOPMENT PROGRAMME FOR CONSTRUCTION: LULEÅ, SWEDEN; BAHAUDIN, A.Y., ELIAS, E.M., DAHALAN, H., JAMALUDDIN, R., CONSTRUCTION COST CONTROL: A REVIEW OF PRACTICES IN MALAYSIA (2012) IN PROCEEDINGS OF THE THE 3RD INTERNATIONAL CONFERENCE ON TECHNOLOGY AND OPERATION MANAGEMENT (ICTOM), PP. 1-11. , BANDUNG, INDONESIA, 4-6 JULY INSTITUTE OF TECHNOLOGY BANDUNG (ITB): BANDUNG, INDONESIA, 2012; LESNIAK, A., PLEBANKIEWICZ, E., ZIMA, K., COST CALCULATION OF BUILDING STRUCTURES AND BUILDING WORKS IN POLISH CONDITIONS. ENG. MANAG (2012) RES, 1, PP. 72-81. , CROSSREF; KOUSHKI, P.A., AL-RASHID, K., KARTAM, N., DELAYS AND COST INCREASES IN THE CONSTRUCTION OF PRIVATE RESIDENTIAL PROJECTS IN KUWAIT. CONSTR. MANAG (2005) ECON, 23, PP. 285-294. , CROSSREF; DERAKHSHANALAVIJEH, R., CARDOSO TEIXEIRA, J.M., COST OVERRUN IN CONSTRUCTION PROJECTS IN DEVELOPING COUNTRIES, GAS-OIL INDUSTRY OF IRAN AS A CASE STUDY (2016) J. CIV. ENG. MANAG, 23, PP. 125-136. , CROSSREF; LIND, H., BRUNES, F., EXPLAINING COST OVERRUNS IN INFRASTRUCTURE PROJECTS: A NEW FRAMEWORK WITH APPLICATIONS TO SWEDEN. CONSTR. MANAG (2015) ECON, 33, PP. 554-568. , CROSSREF; CANTARELLI, C.C., MOLIN, E.J.E., VAN WEE, B., FLYVBJERG, B., CHARACTERISTICS OF COST OVERRUNS FOR DUTCH TRANSPORT INFRASTRUCTURE PROJECTS AND THE IMPORTANCE OF THE DECISION TO BUILD AND PROJECT PHASES (2012) TRANSP. POLICY, 22, PP. 49-56. , CROSSREF; CANTARELLI, C.C., FLYVBJERG, B., MOLIN, E.J.E., VAN WEE, B., COST OVERRUNS IN LARGE-SCALE TRANSPORTATION INFRASTRUCTURE PROJECTS: EXPLANATIONS AND THEIR THEORETICAL EMBEDDEDNESS (2010) EUR. J. TRANSP. INFRASTRUCT. RES, 10, PP. 5-18; HARRISON, F., LOCK, D., (2017) ADVANCED PROJECT MANAGEMENT;, , GOWER PUBLISHING: BURLINGTON, VT, USA; STAUB-FRENCH, S., FISCHER, M., KUNZ, J., ISHII, K., PAULSON, B., A FEATURE ONTOLOGY TO SUPPORT CONSTRUCTION COST ESTIMATING. ARTIF. INTELL. ENG. DES. ANAL (2003) MANUF, 17, PP. 133-154. , CROSSREF; LEE, S.K., KIM, K.R., YU, J.H., BIM AND ONTOLOGY-BASED APPROACH FOR BUILDING COST ESTIMATION. AUTOM (2014) CONSTR, 41, PP. 96-105. , CROSSREF; MA, Z., WEI, Z., ZHANG, X., SEMI-AUTOMATIC AND SPECIFICATION-COMPLIANT COST ESTIMATION FOR TENDERING OF BUILDING PROJECTS BASED ON IFC DATA OF DESIGN MODEL. AUTOM (2013) CONSTR, 30, PP. 126-135. , CROSSREF; COOPER, R., KAPLAN, R.S., MEASURE COSTS RIGHT: MAKE THE RIGHT DECISION (1988) HARV. BUS. REV, 66, PP. 96-103; EVERAERT, P., BRUGGEMAN, W., SARENS, G., ANDERSON, S.R., LEVANT, Y., COST MODELING IN LOGISTICS USING TIME-DRIVEN ABC (2008) INT. J. PHYS. DISTRIB. LOGIST. MANAG, 38, PP. 172-191. , CROSSREF; KAPLAN, R.S., ANDERSON, S.R., TIME-DRIVEN ACTIVITY-BASED COSTING. HARV. BUS (2004) REV, 82, PP. 131-138. , CROSSREF PUBMED; (2019) INTERNATIONAL FEDERATION OF CONSULTING ENGINEERS WHICH FIDIC CONTRACT SHOULD I USE?, , HTTP://FIDIC.ORG/BOOKSHOP/ABOUT-BOOKSHOP/WHICH-FIDIC-CONTRACT-SHOULD-I-USE, (ACCESSED ON 30 DECEMBER); MARSH, P., (2016) CONTRACTING FOR ENGINEERING AND CONSTRUCTION PROJECTS, , 5TH ED.; ROUTLEDGE: NEW YORK, NY, USA; HUGHES, W., CHAMPION, R., MURDOCH, J., (2015) CONSTRUCTION CONTRACTS. LAW AND MANAGEMENT, , 5TH ED.; ROUTLEDGE: LONDON, UK; BALLESTEROS-PÉREZ, P., GONZÁLEZ-CRUZ, M.C., CAÑAVATE-GRIMAL, A., MATHEMATICAL RELATIONSHIPS BETWEEN SCORING PARAMETERS IN CAPPED TENDERING (2012) INT. J. PROJ. MANAG, 30, PP. 850-862. , CROSSREF; BALLESTEROS-PÉREZ, P., DEL CAMPO-HITSCHFELD, M.L., MORA-MELIÀ, D., DOMÍNGUEZ, D., MODELING BIDDING COMPETITIVENESS AND POSITION PERFORMANCE IN MULTI-ATTRIBUTE CONSTRUCTION AUCTIONS (2015) OPER. RES. PERSPECT, 2, PP. 24-35. , CROSSREF; BALLESTEROS-PÉREZ, P., GONZÁLEZ-CRUZ, M.C., FERNÁNDEZ-DIEGO, M., PELLICER, E., ESTIMATING FUTURE BIDDING PERFORMANCE OF COMPETITOR BIDDERS IN CAPPED TENDERS (2014) J. CIV. ENG. MANAG, 20, PP. 702-713. , CROSSREF; COUNCIL FOR DEVELOPMENT AND HOUSING OF THE REGIONAL GOVERNMENT OF ANDALUSIA; (2019) UNIVERSITY OF SEVILLE; SCHOOL OF BUILDING ENGINEERING OF SEVILLE;, , HTTPS://WWW.JUNTADEANDALUCIA.ES/ORGANISMOS/FOMENTOINFRAESTRUCTURASYORDENACIONDELTERRITORIO/AREAS/VIVIENDA-REHABILITACION/PLANES-INSTRUMENTOS/PAGINAS/VIVIENDA-BCCA.HTML, OFFICIAL ASSOCIATION OF QUANTITY SURVEYORS AND TECHNICAL ARCHITECTS OF SEVILLE ANDALUSIAN CONSTRUCTION COST BASE (BCCA). (ACCESSED ON 30 DECEMBER); (2019) BEDEC DATABASE, , HTTPS://METABASE.ITEC.CAT/VIDE/ES/BEDEC, (ACCESSED ON 30 DECEMBER); (2019) COUNCIL OF DEVELOPMENT HOUSING TERRITORIAL PLANNING AND TOURISM OF THE REGIONAL GOVERNMENT OF EXTREMADURA CONSTRUCTION PRICING BASE OF THE REGIONAL GOVERNMENT OF EXTREMADURA, , HTTP://BASEPRECIOSCONSTRUCCION.GOBEX.ES/, (ACCESSED ON 30 DECEMBER); (2019) DIRECTORATE GENERAL OF HOUSING AND REHABILITATION OF THE COMMUNITY OF MADRID CONSTRUCTION DATABASE OF THE COMMUNITY OF MADRID, , HTTP://WWW.MADRID.ORG/BDCCM/INDEX.HTML, AVAILABLE ONLINE: (ACCESSED ON 30 DECEMBER); (2019), HTTP://ARQUIMEDES.CYPE.ES/, (ACCESSED ON 30 DECEMBER); (2019), HTTP://WWW.PREOC.ES/#!129000001, (ACCESSED ON 30 DECEMBER); (2019), HTTPS://PROSOFT.ES/PRODUCTOS/MENFIS, (ACCESSED ON 30 DECEMBER); MAGALHÃES, P.M., SOUSA, H., INFORMATION CONSISTENCY ON CONSTRUCTION-CASE STUDY OF CORRELATION BETWEEN CLASSIFICATION SYSTEMS FOR CONSTRUCTION TYPES (2014) IN PROCEEDINGS OF THE 10TH EUROPEAN CONFERENCE ON PRODUCT AND PROCESS MODELLING (ECPPM), PP. 309-315. , VIENNA, AUSTRIA, 17-19 SEPTEMBER EUROPEAN ASSOCIATION OF PRODUCT AND PROCESS MODELLING (EAPPM): VIENNA, AUSTRIA; (1994) ISO TR 14177:1994. CLASSIFICATION OF INFORMATION IN THECONSTRUCTION INDUSTRY, , 1ST ED. INTERNATIONAL ORGANIZATION FOR STANDARDIZATION: GENEVA, SWITZERLAND; KANG, L.S., PAULSON, B.C., ADAPTABILITY OF INFORMATION CLASSIFICATION SYSTEMS FOR CIVIL WORKS (1997) J. CONSTR. ENG. MANAG, 123, PP. 410-426. , CROSSREF; (2014) CODE OF MEASUREMENT FOR COST PLANNING, , CEEC: PARIS, FRANCE; (2008) DIN 276-1. BUILDING COSTS. PART 1: BUILDING CONSTRUCTION, , DIN: BERLIN, GERMANY; (2005) BSAB 96. SYSTEMS AND APPLICATIONS, , 1ST ED.; SWEDISH BUILDING CENTRE: STOCKHOLM, SWEDEN; (2015), HTTPS://WWW.THENBS.COM/OUR-TOOLS/UNICLASS-2015, AVAILABLE ONLINE: (ACCESSED ON 30 DECEMBER); (2000) TALO 2000. CONSTRUCTION CLASSIFICATION;, , BUILDING INFORMATION FOUNDATION: HELSINKI FINLAND; (2010) DEVELOPMENT PLAN FOR THE DANISH BUILDING CLASSIFICATION SYSTEM(DBK) 2010-2012, , 3RD ED. CENTRE FOR PRODUCTIVITY IN CONSTRUCTION (CUNECO): COPENHAGUE, DENMARK; (2019) ICMS: GLOBAL CONSISTENCY IN PRESENTING CONSTRUCTION AND OTHER LIFE CYCLE COSTS;, , INTERNATIONAL CONSTRUCTION MEASUREMENT STANDARDS COALITION: LONDON UK; STOY, C., WRIGHT, M., THE CEEC CODE FOR COST PLANNING: INTRODUCTION AND PRACTICAL APPLICATION (2007) J. COSTANAL. MANAG, 9, PP. 37-54. , CROSSREF; (2011) CONSTRUCTION SPECIFICATIONS PRACTICE GUIDE, , 1ST ED.; JOHN WILEY &amp; SONS: HOBOKEN, NJ, USA; (2018) MASTERFORMAT 2018. MASTER LIST OF MEMBERS AND TITLES FOR THE CONSTRUCTIONINDUSTRY, , 2018TH ED. CONSTRUCTION SPECIFICATIONS INSTITUTE: ALEXANDRIA, VA, USA; (2010) UNIFORMAT. A UNIFORM CLASSIFICATION OF CONSTRUCTIONS SYSTEMS AND ASSEMBLIES;, , CONSTRUCTION SPECIFICATIONS INSTITUTE: ALEXANDRIA VA, USA; (2019) OMNICLASS. A STRATEGY FOR CLASSIFYING THE BUILT ENVIRONMENT, , CONSTRUCTIONSPECIFICATIONS INSTITUTE: ALEXANDRIA, VA, USA; (2015) ISO 12006-2: 2015. BUILDING CONSTRUCTION. ORGANIZATION OF INFORMATION ABOUT CONSTRUCTION WORKS, , PART 2: FRAMEWORK FOR CLASSIFICATION OF INFORMATION, 2ND ED. INTERNATIONAL ORGANIZATION FOR STANDARDIZATION: GENEVA, SWITZERLAND; (2018) ISO 81346-12:2018. INDUSTRIAL SYSTEMS, INSTALLATIONS AND EQUIPMENT AND INDUSTRIAL PRODUCTS. STRUCTURING PRINCIPLES AND REFERENCE DESIGNATIONS, , PART 12: CONSTRUCTION WORKS AND BUILDING SERVICES, 1ST ED. INTERNATIONAL ORGANIZATION FOR STANDARDIZATION: GENEVA, SWITZERLAND; (2018) INDUSTRY PRACTICES FOR APPLICATION OF COCLASS IN SOFTWARE, , SWEDISH BUILDING CENTRE: STOCKHOLM, SWEDEN; (2019), HTTPS://CCS.MOLIO.DK/, AVAILABLE ONLINE: (ACCESSED ON 30 DECEMBER); (2007) ISO 12006-3: 2007. BUILDING CONSTRUCTION. ORGANIZATION OF INFORMATION ABOUT CONSTRUCTION WORKS, , PART 3: FRAMEWORK FOR OBJECT-ORIENTED INFORMATION, 1ST ED. INTERNATIONAL ORGANIZATION FOR STANDARDIZATION: GENEVA, SWITZERLAND; LIU, H., LU, M., AL-HUSSEIN, M., BIM-BASED INTEGRATED FRAMEWORK FOR DETAILED COST ESTIMATION AND SCHEDULE PLANNING OF CONSTRUCTION PROJECTS (2014) IN PROCEEDINGS OF THE 31ST INTERNATIONAL SYMPOSIUM ON AUTOMATION AND ROBOTICS IN CONSTRUCTION AND MINING (ISARC), PP. 286-294. , SYDNEY, AUSTRALIA, 9-11 JULY 2014; INTERNATIONAL ASSOCIATION FOR AUTOMATION AND ROBOTICS IN CONSTRUCTION (IAARC): SYDNEY, AUSTRALIA; PARK, I.J., JIN, R.Z., YANG, H.J., HYUN, C.T., A SUPPORT TOOL FOR COST AND SCHEDULE INTEGRATION BY CONNECTING PMIS &amp; PGMIS (2011) IN PROCEEDINGS OF THE 2011 2ND INTERNATIONAL CONFERENCE ON ENGINEERING AND INDUSTRIES (ICEI), PP. 142-146. , JEJU, KOREA, 29 NOVEMBER-1 DECEMBER 2011; IEEE: JEJU, KOREA; FAN, S.-L., CHONG, H.-Y., HUNG, T.-W., WANG, Y.-C., COST-BASED SCHEDULING METHOD USING OBJECT-ORIENTED APPROACH. AUTOM (2016) CONSTR, 65, PP. 65-77. , CROSSREF; LEE, J.-H., LEE, S.-W., KIM, T.-Y., A DEVELOPMENT OF UNIFIED AND CONSISTENT BIM DATABASE FOR INTEGRATED USE OF BIM-BASED QUANTITIES, PROCESS, AND CONSTRUCTION COSTS IN CIVIL ENGINEERING (2019) J. KOREA SOC. COMPUT. INF, 24, PP. 127-137; YOUNG-BAE, C., HYUN-SOO, L., AN APLICATION MODEL TO ENSURE PRACTICAL USAGE IN CONSTRUCTION MANAGEMENT (2002) PROC. KOREAN INST. CONSTR. ENG. MANAG, 11, PP. 401-404; YANG, H.J., JIN, R.Z., PARK, I.J., HYUN, C.T., DEVELOPMENT OF A SUPPORT TOOL FOR COST AND SCHEDULE INTEGRATIONMANAGMENT AT PROGRAM LEVEL (2012) INT. J. CIV. ENVIRON. ENG, 62, PP. 790-797; PARK, H.-T., LEE, B.-H., EVMS DATABASE SYSTEM IMPLEMENTATION FOR INTERWORKING OF WBS &amp; CBS BASED MANAGEMENT IN CONSTRUCTION WORKS (2011) J. KOREA ACAD. COOP. SOC, 12, PP. 2851-2858; TEICHOLZ, P.M., CURRENT NEEDS FOR COST CONTROL SYSTEMS (1987) IN PROJECT CONTROLS: NEEDS AND SOLUTIONS;, PP. 47-57. , IBBS C.W., ASHLEY, D.B., EDS.; AMERICAN SOCIETY OF CIVIL ENGINEERS: CHICAGO, IL, USA; RASDORF, W.J., ABUDAYYEH, O.Y., COST AND SCHEDULE CONTROL INTEGRATION: ISSUES AND NEEDS (1991) J. CONSTR. ENG. MANAG, 117, PP. 486-502. , CROSSREF; CHO, K., HONG, T., HYUN, C., INTEGRATED SCHEDULE AND COST MODEL FOR REPETITIVE CONSTRUCTION PROCESS (2010) J. MANAG. ENG, 26, PP. 78-88. , CROSSREF; VILLENA MANZANARES, F., GARCÍA SEGURA, T., BALLESTEROS-PÉREZ, P., PELLICER ARMIÑANA, E., INFLUENCE OF BIM IN CONSTRUCTION COMPANIES INNOVATION (2019) IN PROCEEDINGS OF THE 23RD INTERNATIONAL CONGRESS ON PROJECT MANAGEMENT AND ENGINEERING, PP. 524-533. , MALAGA, SPAIN, 10-12 JULY 2019; AEIPRO (IPMA SPAIN): MALAGA, SPAIN; CAVKA, H.B., STAUB-FRENCH, S., POTTINGER, R., EVALUATING THE ALIGNMENT OF ORGANIZATIONAL AND PROJECT CONTEXTS FOR BIM ADOPTION: A CASE STUDY OF A LARGE OWNER ORGANIZATION (2015) BUILDINGS, 5, PP. 1265-1300. , CROSSREF; TERRENO, S., ASADI, S., ANUMBA, C., AN EXPLORATION OF SYNERGIES BETWEEN LEAN CONCEPTS AND BIM IN FM: A REVIEW AND DIRECTIONS FOR FUTURE RESEARCH (2019) BUILDINGS, 9, P. 147. , CROSSREF; BENSALAH, M., ELOUADI, A., MHARZI, H., OVERVIEW: THE OPPORTUNITY OF BIM IN RAILWAY. SMART SUSTAIN (2019) BUILTENVIRON, 8, PP. 103-116. , CROSSREF; NAM, J.-Y., JO, C.-W., PARK, S.-H., A STUDY ON APPLYING INFORMATION FRAMEWORK FOR BIM BASED WBS-FOCUSING ON CIVIL CONSTRUCTION- (2017) J. KOREA ACAD. COOP. SOC, 18, PP. 770-777; SUBRAMANI, T., SIVAKUMAR, P., ANALYSIS COST OVERRUNS, DELAYS AND RISK INVOLVED IN CONSTRUCTION MANAGEMENTUSING PRIMAVERA (2018) INT. J. ENG. TECHNOL, 7, P. 160. , CROSSREF; AZIZ, A., KUMAR, S., FINANCIAL AND WORK MANAGEMENT ANALYSIS FOR RESIDENTIAL CONSTRUCTION: A CASE STUDY (2019) INT. J. RECENT TECHNOL. ENG, 7, PP. 893-897; SUN, C., MAN, Q., WANG, Y., STUDY ON BIM-BASED CONSTRUCTION PROJECT COST AND SCHEDULE RISK EARLY WARNING.J. INTELL (2015) FUZZY SYST, 29, PP. 469-477. , CROSSREF; SATTINENI, A., BRADFORD, R.H., ESTIMATING WITH BIM: A SURVEY OF US CONSTRUCTION COMPANIES (2011) IN PROCEEDINGS OF THE 28TH INTERNATIONAL SYMPOSIUM ON AUTOMATION AND ROBOTICS IN CONSTRUCTION (ISARC), PP. 564-569. , SEOUL, KOREA, 29 JUNE-2 JULY 2011; INTERNATIONAL ASSOCIATION FOR AUTOMATION AND ROBOTICS IN CONSTRUCTION (IAARC): SEOUL, KOREA; DING, L.Y., ZHOU, Y., LUO, H.B., WU, X.G., USING ND TECHNOLOGY TO DEVELOP AN INTEGRATED CONSTRUCTION MANAGEMENT SYSTEM FOR CITY RAIL TRANSIT CONSTRUCTION. AUTOM (2012) CONSTR, 21, PP. 64-73. , CROSSREF; PARK, J., CAI, H., WBS-BASED DYNAMIC MULTI-DIMENSIONAL BIM DATABASE FOR TOTAL CONSTRUCTION AS-BUILT DOCUMENTATION. AUTOM (2017) CONSTR, 77, PP. 15-23. , CROSSREF; TANER, M.T., CRITICAL SUCCESS FACTORS FOR SIX SIGMA IMPLEMENTATION IN LARGE-SCALE TURKISH CONSTRUCTIONCOMPANIES (2013) INT. REV. MANAG. MARK, 3, PP. 212-225; PINTO, J.K., PRESCOTT, J.E., PLANNING AND TACTICAL FACTORS IN THE PROJECT IMPLEMENTATION PROCESS (1990) J. MANAG. STUD, 27, PP. 305-327. , CROSSREF; SHENHAR, A.J., DVIR, D., LEVY, O., MALTZ, A.C., PROJECT SUCCESS: A MULTIDIMENSIONAL STRATEGIC CONCEPT (2001) LONG RANGE PLAN, 34, PP. 699-725. , CROSSREF; KULATUNGA, U., AMARATUNGA, D., HAIGH, R., IMPLEMENTATION OF CRITICAL SUCCESS FACTORS IN CONSTRUCTION RESEARCH AND DEVELOPMENT PROCESS (2010) INT. J. ENG. SCI. TECHNOL, 2, PP. 96-106. , CROSSREF; LIBERZON, V., SHAVYRINA, V., METHODS AND TOOLS OF SUCCESS DRIVEN PROJECT MANAGEMENT (2013) PROJ. PERSPECT, 35, PP. 32-37; FAGEHA, M.K., AIBINU, A.A., MANAGING PROJECT SCOPE DEFINITION TO IMPROVE STAKEHOLDERS' PARTICIPATION AND ENHANCE PROJECT OUTCOME. PROCEDIA-SOC. BEHAV (2013) SCI, 74, PP. 154-164. , CROSSREF; BACCARINI, D., THE LOGICAL FRAMEWORK METHOD FOR DEFINING PROJECT SUCCESS (1999) PROJ. MANAG. J, 30, PP. 25-32. , CROSSREF; TASEVSKA, F., DAMIJ, T., DAMIJ, N., PROJECT PLANNING PRACTICES BASED ON ENTERPRISE RESOURCE PLANNING SYSTEMS IN SMALL AND MEDIUM ENTERPRISES-A CASE STUDY FROM THE REPUBLIC OF MACEDONIA (2014) INT. J. PROJ. MANAG, 32, PP. 529-539. , CROSSREF; KUMAR, D., DEVELOPING STRATEGIES AND PHILOSOPHIES EARLY FOR SUCCESSFUL PROJECT IMPLEMENTATION (1989) INT. J. PROJ. MANAG, 7, PP. 164-171. , CROSSREF; DVIR, D., LIPOVETSKY, S., SHENHAR, A.J., TISHLER, A., IN SEARCH OF PROJECT CLASSIFICATION: A NON-UNIVERSAL APPROACH TO PROJECT SUCCESS FACTORS. RES (1998) POLICY, 27, PP. 915-935. , CROSSREF; SMITH, S.D., BEAUSANG, P., MORIARTY, D., CAMPBELL, J.M., SUBJECTIVITY IN DATA EXTRACTION: A STUDY BASED ON CONSTRUCTION HAZARD IDENTIFICATION (2008) PROCEEDINGS OF THE 24TH ANNUAL CONFERENCE OF THE ASSOCIATION OF RESEARCHERS IN CONSTRUCTION MANAGEMENT, (ARCOM), CARDIFF, 2, PP. 1065-1073. , UK, 1-3 SEPTEMBER ASSOCIATION OF RESEARCHERS IN CONSTRUCTION MANAGEMENT (ARCOM): CARDIFF, UK, 008;; VAHED, A.M., GAMBATESE, J.A., HENDRICKS, M.T., PERCEPTIONS OF THE INFLUENCE OF PERSONAL DEMOGRAPHIC FACTORS ON THE SAFETY PERFORMANCE OF FIELD EMPLOYEES (2016) IN CONSTRUCTION RESEARCH CONGRESS 2016;, PP. 2936-2945. , AMERICAN SOCIETY OF CIVIL ENGINEERS: RESTON VA, USA; PHENG, L.S., CHUAN, Q.T., ENVIRONMENTAL FACTORS AND WORK PERFORMANCE OF PROJECT MANAGERS IN THE CONSTRUCTION INDUSTRY (2006) INT. J. PROJ. MANAG, 24, PP. 24-37. , CROSSREF; MÉXAS, M.P., QUELHAS, O.L.G., COSTA, H.G., PRIORITIZATION OF ENTERPRISE RESOURCE PLANNING SYSTEMS CRITERIA: FOCUSING ON CONSTRUCTION INDUSTRY (2012) INT. J. PROD. ECON, 139, PP. 340-350. , CROSSREF; RUTHANKOON, R., OLU OGUNLANA, S., TESTING HERZBERG'S TWO-FACTOR THEORY IN THE THAI CONSTRUCTION INDUSTRY. ENG. CONSTR. ARCHIT (2003) MANAG, 10, PP. 333-341. , CROSSREF; JIANG, Z., HENNEBERG, S.C., NAUDÉ, P., SUPPLIER RELATIONSHIP MANAGEMENT IN THE CONSTRUCTION INDUSTRY: THE EFFECTS OF TRUST AND DEPENDENCE (2011) J. BUS. IND. MARK, 27, PP. 3-15. , CROSSREF; KLINE, R.B., (2011) PRINCIPLES AND PRACTICE OF STRUCTURAL EQUATION MODELING, , 3RD ED.; THE GUILFORD PRESS: NEW YORK, NY, USA; KAISER, H.F., A SECOND GENERATION LITTLE JIFFY (1970) PSYCHOMETRIKA, 35, PP. 401-415. , CROSSREF; KAISER, M.O., KAISER-MEYER-OLKIN MEASURE FOR IDENTITY CORRELATION MATRIX (1974) J. R. STAT. SOC, 52, PP. 296-298; BARTLETT, M.S., THE EFFECT OF STANDARDIZATION ON A CHI SQUARE APPROXIMATION IN FACTOR ANALYSIS (1951) BIOMETRIKA, 38, PP. 337-344; CHO, K.M., HONG, T.H., HYUN, C.T., EFFECT OF PROJECT CHARACTERISTICS ON PROJECT PERFORMANCE IN CONSTRUCTION PROJECTS BASED ON STRUCTURAL EQUATION MODEL. EXPERT SYST (2009) APPL, 36, PP. 10461-10470. , CROSSREF; XIONG, B., SKITMORE, M., XIA, B., MASROM, M.A., YE, K., BRIDGE, A., EXAMINING THE INFLUENCE OF PARTICIPANT PERFORMANCE FACTORS ON CONTRACTOR SATISFACTION: A STRUCTURAL EQUATION MODEL (2014) INT. J. PROJ. MANAG, 32, PP. 482-491. , CROSSREF; CRONBACH, L.J., SCHÖNEMANN, P., MCKIE, D., ALPHA COEFFICIENTS FOR STRATIFIED-PARALLEL TESTS. EDUC. PSYCHOL (1965) MEAS, 25, PP. 291-312. , CROSSREF; GEORGE, D., MALLERY, P., (2006) SPSS FOR WINDOWS STEP-BY-STEP: A SIMPLE GUIDE AND REFERENCE, , 7TH ED.; ROUTLEDGE: ABINGDON, UK; HAIR, J.F., JR., BLACK, W.C., BABIN, B.J., ANDERSON, R.E., (2014) MULTIVARIATE DATA ANALYSIS, , 7TH ED.; PEARSON EDUCATIONLIMITED: HARLOW, UK; PETERSON, R.A., KIM, Y., ON THE RELATIONSHIP BETWEEN COEFFICIENT ALPHA AND COMPOSITE RELIABILITY (2013) J. APPL. PSYCHOL, 98, PP. 194-198. , CROSSREF PUBMED; HO, R., (2006) HANDBOOK OF UNIVARIATE AND MULTIVARIATE DATA ANALYSIS AND INTERPRETATION WITH SPSS;, , CHAPMAN&amp; HALL/CRC: BOCA RATON FL, USA; FORNELL, C., LARCKER, D.F., EVALUATING STRUCTURAL EQUATION MODELS WITH UNOBSERVABLE VARIABLES ANDMEASUREMENT ERROR (1981) J. MARK. RES, 18, P. 39. , CROSSREF; WASHINGTON, S.P., KARLAFTIS, M.G., MANNERING, F., (2010) STATISTICAL AND ECONOMETRIC METHODS FOR TRANSPORTATION DATA ANALYSIS, , 2ND ED.; CRC PRESS: BOCA RATON, FL, USA; HOOPER, D., COUGHLAN, J., MULLEN, M., STRUCTURAL EQUATION MODELLING: GUIDELINES FOR DETERMINING MODEL FIT. ELECTRON (2008) J. BUS. RES. METHODS, 6, PP. 53-60; WHEATON, B., MUTHEN, B., ALWIN, D.F., SUMMERS, G.F., ASSESSING RELIABILITY AND STABILITY IN PANEL MODELS (1977) SOCIOL. METHODOL, 8, P. 84. , CROSSREF; JÖRESKOG, K.G., SÖRBOM, D., RECENT DEVELOPMENTS IN STRUCTURAL EQUATION MODELING (1982) J. MARK. RES, 19, PP. 404-416. , CROSSREF; STEIGER, J.H., UNDERSTANDING THE LIMITATIONS OF GLOBAL FIT ASSESSMENT IN STRUCTURAL EQUATION MODELING. PERS. INDIVID (2007) DIF, 42, PP. 893-898. , CROSSREF; HU, L.T., BENTLER, P.M., CUTOFF CRITERIA FOR FIT INDEXES IN COVARIANCE STRUCTURE ANALYSIS: CONVENTIONAL CRITERIA VERSUS NEW ALTERNATIVES. STRUCT. EQU (1999) MODEL, 6, PP. 1-55. , CROSSREF; TABACHNICK, B.G., FIDELL, L.S., (2006) USING MULTIVARIATE STATISTICS, , 5TH ED.; ALLYN &amp; BACON: NEEDHAM HEIGHTS, MA, USA; BENTLER, P.M., COMPARATIVE FIT INDEXES IN STRUCTURAL MODELS. PSYCHOL (1990) BULL, 107, PP. 238-246. , CROSSREF PUBMED; BENTLER, P.M., BONETT, D.G., SIGNIFICANCE TESTS AND GOODNESS OF FIT IN THE ANALYSIS OF COVARIANCE STRUCTURES. PSYCHOL (1980) BULL, 88, PP. 588-606. , CROSSREF; BYRNE, B.M., (1998) STRUCTURAL EQUATION MODELING WITH LISREL PRELIS, AND SIMPLIS: BASIC CONCEPTS, APPLICATIONS, AND PROGRAMMING;, , PSYCHOLOGY PRESS: ROAD HOVE, UK; MULAIK, S.A., JAMES, L.R., VAN ALSTINE, J., BENNETT, N., LIND, S., STILWELL, C.D., EVALUATION OF GOODNESS-OF-FITINDICES FOR STRUCTURAL EQUATION MODELS. PSYCHOL (1989) BULL, 105, PP. 430-445. , CROSSREF; SOBEL, M.E., ASYMPTOTIC CONFIDENCE INTERVALS FOR INDIRECT EFFECTS IN STRUCTURAL EQUATION MODELS (1982) SOCIOL. METHODOL, 13, P. 290. , CROSSREF; CEREZO-NARVÁEZ, A., OTERO-MATEO, M., PASTOR-FERNÁNDEZ, A., FROM REQUIREMENTS AGREEMENT TO CHANGES INTEGRATION: KEYS NOT FAILING IN CONSTRUCTION PROJECTS (2017) DYNA ING. IND, 92, P. 254; CHO, C.-S., GIBSON, G.E., JR., BUILDING PROJECT SCOPE DEFINITION USING PROJECT DEFINITION RATING INDEX. J (2001) ARCHIT. ENG, 7, PP. 115-125. , CROSSREF; BINGHAM, E., GIBSON, G.E., INFRASTRUCTURE PROJECT SCOPE DEFINITION USING PROJECT DEFINITION RATING INDEX (2017) J. MANAG. ENG, 33, P. 04016037. , CROSSREF; KIM, M.H., LEE, E.B., CHOI, H.S., DETAIL ENGINEERING COMPLETION RATING INDEX SYSTEM (DECRIS) FOR OPTIMAL INITIATION OF CONSTRUCTION WORKS TO IMPROVE CONTRACTORS' SCHEDULE-COST PERFORMANCE FOR OFFSHORE OIL AND GAS EPC PROJECTS (2018) SUSTAINABILITY, 10, P. 2469. , CROSSREF; HANSEN, S., TOO, E., LE, T., RETROSPECTIVE LOOK ON FRONT-END PLANNING IN THE CONSTRUCTION INDUSTRY: A LITERATURE REVIEW OF 30 YEARS OF RESEARCH (2018) INT. J. CONSTR. SUPPLY CHAIN MANAG, 8, PP. 19-42; DESMOND, C.L., WORK BREAKDOWN STRUCTURE (2012) PROJECT MANAGEMENT FOR TELECOMMUNICATIONS MANAGERS, PP. 71-72. , KLUWERACADEMIC PUBLISHERS: BOSTON, MA, USA; NAYAK, M.K., MOHANTY, S., SCHEDULE RISK ANALYSIS OF ICT INFRASTRUCTURE PROJECTS (2012) INT. J. COMPUT. APPL, 38, PP. 1-5; ALTAHTOOH, U., ALASKAR, T., UNDERSTANDING RELATIONSHIP BETWEEN MILESTONE AND DECISION-MAKING IN PROJECTMANAGEMENT: A QUALITATIVE STUDY AMONG PROJECT MANAGERS IN SAUDI ARABIA (2018) INT. J. BUS. MANAG, 13, P. 184. , CROSSREF; KIM, H.-S., PARK, S.-M., KIM, S.-G., HAN, S.-J., KANG, L.-S., BIM APPLICATION AND CONSTRUCTION SCHEDULESIMULATION FOR THE HORIZONTAL WORK AREA (2017) INT. J. CIV. ENVIRON. ENG, 11, PP. 1581-1586; LIN, W.Y., HUANG, Y.H., FILTERING OF IRRELEVANT CLASHES DETECTED BY BIM SOFTWARE USING A HYBRID METHOD OF RULE-BASED REASONING AND SUPERVISED MACHINE LEARNING (2019) APPL. SCI, 9, P. 5324. , CROSSREF; SU, L., CAO, Y., CHEN, R., RESEARCH ON WBS-BASED RISK IDENTIFICATION AND THE COUNTERMEASURES FOR REAL ESTATE PROJECTS' ENTIRE COURSE (2011) IN PROCEEDINGS OF THE 8TH INTERNATIONAL CONFERENCE ON INFORMATION SYSTEMS FOR CRISIS RESPONSE AND MANAGEMENT (ISCRAM), PP. 223-226. , HARBIN, CHINA, 25-27 NOVEMBER 2011; IEEE: HARBIN, CHINA; ZOU, Y., KIVINIEMI, A., JONES, S.W., WALSH, J., RISK INFORMATION MANAGEMENT FOR BRIDGES BY INTEGRATING RISKBREAKDOWN STRUCTURE INTO 3D/4D BIM. KSCE J. CIV (2019) ENG, 23, PP. 467-480. , CROSSREF; HILLSON, D., GRIMALDI, S., RAFELE, C., MANAGING PROJECT RISKS USING A CROSS RISK BREAKDOWN MATRIX (2006) RISK MANAG, 8, PP. 61-76. , CROSSREF; MHETRE, K., KONNUR, B.A., LANDAGE, A.B., RISK MANAGEMENT IN C</t>
  </si>
  <si>
    <t>CEREZO-NARVÁEZ, A.; SCHOOL OF ENGINEERING, SPAIN; EMAIL: ALBERTO.CEREZO@UCA.ES</t>
  </si>
  <si>
    <t>20763417</t>
  </si>
  <si>
    <t>APPL. SCI.</t>
  </si>
  <si>
    <t>2-S2.0-85081244453</t>
  </si>
  <si>
    <t>APPL SCI</t>
  </si>
  <si>
    <t>UNIVERSITY OF CADIZ;UNIVERSITY OF CADIZ;UNIVERSITY OF CADIZ;UNIVERSITY OF CADIZ</t>
  </si>
  <si>
    <t>NOTREPORTED;SCHOOL OF ENGINEERING;NOTREPORTED</t>
  </si>
  <si>
    <t>CEREZO-NARVÁEZ A, 2020, APPL SCI</t>
  </si>
  <si>
    <t>SHARMA V;CALDAS CH;MULVA SP</t>
  </si>
  <si>
    <t>57207730978;35733343700;23094984700;</t>
  </si>
  <si>
    <t>IDENTIFICATION AND PRIORITIZATION OF FACTORS AFFECTING THE OVERALL PROJECT COST OF HEALTHCARE FACILITIES</t>
  </si>
  <si>
    <t>2</t>
  </si>
  <si>
    <t>04019106</t>
  </si>
  <si>
    <t>10.1061/(ASCE)CO.1943-7862.0001692</t>
  </si>
  <si>
    <t>https://www.scopus.com/inward/record.uri?eid=2-s2.0-85076458211&amp;doi=10.1061%2f%28ASCE%29CO.1943-7862.0001692&amp;partnerID=40&amp;md5=65bfaa5572d8080288e97242ca52bc4d</t>
  </si>
  <si>
    <t>FUNDED THROUGH CII NATIONAL HEALTHCARE FACILITIES BENCHMARKING PROGRAM, CONSTRUCTION SCIENCE AND MANAGEMENT PROGRAM, CLEMSON UNIV., 2-135 LEE HALL, CLEMSON, SC  29634-0507, UNITED STATES; DEPT. OF CIVIL, ARCHITECTURAL AND ENVIRONMENTAL ENGINEERING, UNIV. OF TEXAS AT AUSTIN, 1 UNIVERSITY STATION C1752, AUSTIN, TX  78712-0273, UNITED STATES; CONSTRUCTION INDUSTRY INSTITUTE, 3925 WEST BRAKER LN. (R4500), AUSTIN, TX  78759-5316, UNITED STATES</t>
  </si>
  <si>
    <t>2-135 LEE HALL, CLEMSON, SC  29634-0507, UNITED STATES;DEPT. OF CIVIL, ARCHITECTURAL AND ENVIRONMENTAL ENGINEERING, UNIV. OF TEXAS AT AUSTIN, 1 UNIVERSITY STATION C1752, AUSTIN, TX  78712-0273, UNITED STATES;CONSTRUCTION INDUSTRY INSTITUTE, 3925 WEST BRAKER LN. (R4500), AUSTIN, TX  78759-5316, UNITED STATES</t>
  </si>
  <si>
    <t>PLANNING FOR THE DELIVERY OF A HEALTHCARE FACILITY REQUIRES THE MANAGEMENT OF A COMPLEX ARRAY OF DATA VARIABLES THAT AFFECT THE DEVELOPMENT OF THE PROJECT SCOPE AND ITS COST ESTIMATE. THE TIMING OF KEY DECISIONS CAN SIGNIFICANTLY AFFECT COSTS; THEREFORE, THE EARLY IDENTIFICATION OF FACTORS THAT INFLUENCE OVERALL PROJECT COSTS IS OF PARAMOUNT IMPORTANCE TO HEALTHCARE FACILITY OWNERS. THIS STUDY IDENTIFIES AND PRIORITIZES KEY FACTORS AFFECTING HEALTHCARE FACILITY COSTS BASED ON THE ANALYSIS OF DATA COLLECTED FROM MULTIPLE PROJECTS. THE DATABASE USED FOR THIS STUDY INCLUDED INFORMATION ON PROJECT CHARACTERISTICS, BUILDING PARAMETERS, DIMENSIONS, AND COSTS COVERING SEVERAL PHASES OF THE PROJECT LIFE CYCLE, FROM PROGRAMMING TO ACTIVATION. INITIALLY, THE STUDY IDENTIFIED PROJECT CHARACTERISTICS AND BUILDING PARAMETERS THAT INFLUENCE OVERALL OWNER PROJECT COSTS. THEN, SEVERAL QUANTITATIVE METHODS WERE EMPLOYED TO RANK THESE FACTORS BASED ON HOW THEY INFLUENCE OVERALL PROJECT COSTS. IN THE END, THIS STUDY DISTINGUISHED 39 HEALTHCARE-SPECIFIC FACTORS FROM 62 FACTORS INVESTIGATED IN THE RESEARCH. FINALLY, IT RANKED THE TOP 11 BUILDING FACTORS THAT AFFECT THE OVERALL COSTS OF A HEALTHCARE PROJECT. © 2019 AMERICAN SOCIETY OF CIVIL ENGINEERS.</t>
  </si>
  <si>
    <t>BUILDING PARAMETERS; COST; DATABASE; FACTORS; HEALTHCARE; PROJECT CHARACTERISTICS</t>
  </si>
  <si>
    <t>COST ESTIMATING; COSTS; DATABASE SYSTEMS; HEALTH CARE; LIFE CYCLE; BUILDING PARAMETERS; FACTORS; HEALTHCARE FACILITY; HEALTHCARE PROJECTS; MULTIPLE PROJECTS; PROJECT CHARACTERISTICS; PROJECT LIFE CYCLE; QUANTITATIVE METHOD; COST BENEFIT ANALYSIS</t>
  </si>
  <si>
    <t>AHN, H., KIM, K., BANKRUPTCY PREDICTION MODELING WITH HYBRID CASE-BASED REASONING AND GENETIC ALGORITHMS APPROACH (2009) APPL. SOFT COMPUT., 9 (2), PP. 599-607. , HTTPS://DOI.ORG/10.1016/J.ASOC.2008.08.002; ATKINSON, R., CRAWFORD, L., WARD, S., FUNDAMENTAL UNCERTAINTIES IN PROJECTS AND THE SCOPE OF PROJECT MANAGEMENT (2006) INT. J. PROJECT MANAGE., 24 (8), PP. 687-698. , HTTPS://DOI.ORG/10.1016/J.IJPROMAN.2006.09.011; BALLARD, G., HARPER, N., ZABELLE, T., LEARNING TO SEE WORK FLOW: AN APPLICATION OF LEAN CONCEPTS TO PRECAST CONCRETE FABRICATION (2003) ENG. CONSTR. ARCHIT. MANAGE., 10 (1), PP. 6-14. , HTTPS://DOI.ORG/10.1108/09699980310466505; BENJAORAN, V., A COST CONTROL SYSTEM DEVELOPMENT: A COLLABORATIVE APPROACH FOR SMALL AND MEDIUM-SIZED CONTRACTORS (2009) INT. J. PROJECT MANAGE., 27 (3), PP. 270-277. , HTTPS://DOI.ORG/10.1016/J.IJPROMAN.2008.02.004; BOWLBY, R.L., SCHRIVER, W.R., OBSERVATIONS ON PRODUCTIVITY AND COMPOSITION OF BUILDING CONSTRUCTION OUTPUT IN THE UNITED STATES, 1972-1982 (1986) CONSTR. MANAGE. ECON., 4 (1), PP. 1-18. , HTTPS://DOI.ORG/10.1080/01446198600000001; CHATTERJEE, S., HADI, A.S., (2013) REGRESSION ANALYSIS BY EXAMPLE, , SOMERSET, NJ: WILEY; CHATTERJEE, S., PRICE, B., (1977) REGRESSION ANALYSIS BY EXAMPLE, , NEW YORK: WILEY; CHEUNG, F.K., RIHAN, J., TAH, J., DUCE, D., KURUL, E., EARLY STAGE MULTI-LEVEL COST ESTIMATION FOR SCHEMATIC BIM MODELS (2012) AUTOM. CONSTR., 27, PP. 67-77. , HTTPS://DOI.ORG/10.1016/J.AUTCON.2012.05.008, NOV; CHO, D., RUSSELL, J., CHOI, J., DATABASE FRAMEWORK FOR COST, SCHEDULE, AND PERFORMANCE DATA INTEGRATION (2013) J. COMPUT. CIV. ENG., 27 (6), PP. 719-731. , HTTPS://DOI.ORG/10.1061/(ASCE)CP.1943-5487.0000241; (1996) FRONT END PLANNING (BEST PRACTICE), , CII (CONSTRUCTION INDUSTRY INSTITUTE). RESEARCH TEAM 113. AUSTIN, TX: CII; (2018) NATIONAL HEALTH ACCOUNTS PROJECTED, , HTTPS://WWW.CMS.GOV/RESEARCH-STATISTICS-DATA-AND-SYSTEMS/STATISTICS-TRENDS-AND-REPORTS/NATIONALHEALTHEXPENDDATA/NATIONALHEALTHACCOUNTSPROJECTED.HTML, CMS (CENTERS FOR MEDICARE AND MEDICAID SERVICES). ACCESSED FEBRUARY 16, 2018; COLLIER, K., (1984) ESTIMATING CONSTRUCTION COSTS: A CONCEPTUAL APPROACH, , RESTON, VA: RESTON PUBLISHING; DELL'ISOLA, A.J., KIRK, K.J., (1981) LIFE CYCLE COSTING FOR DESIGN PROFESSIONALS, , NEW YORK: MCGRAW-HILL; DURSUN, O., STOY, C., CONCEPTUAL ESTIMATION OF CONSTRUCTION COSTS USING THE MULTISTEP AHEAD APPROACH (2016) J. CONSTR. ENG. MANAGE., 142 (9). , HTTPS://DOI.ORG/10.1061/(ASCE)CO.1943-7862.0001150, 04016038; ENACHE-POMMER, E., HORMAN, M.J., MESSNER, J.I., RILEY, D., A UNIFIED PROCESS APPROACH TO HEALTHCARE PROJECT DELIVERY: SYNERGIES BETWEEN GREENING STRATEGIES, LEAN PRINCIPLES, AND BIM (2010) PROC. CONSTRUCTION RESEARCH CONGRESS 2010, PP. 1376-1385. , RESTON, VA: ASCE; ERCAN, B., ELIAS-OZKAN, S., PERFORMANCE-BASED PARAMETRIC DESIGN EXPLORATIONS: A METHOD FOR GENERATING APPROPRIATE BUILDING COMPONENTS (2015) DES. STUD., 38, PP. 33-53. , HTTPS://DOI.ORG/10.1016/J.DESTUD.2015.01.001, MAY; FIROUZI, A., YANG, W., LI, C.Q., PREDICTION OF TOTAL COST OF CONSTRUCTION PROJECT WITH DEPENDENT COST ITEMS (2016) J. CONSTR. ENG. MANAGE., 142 (12). , HTTPS://DOI.ORG/10.1061/(ASCE)CO.1943-7862.0001194, 04016072; GRAU, D., BACK, W.E., PREDICTABILITY INDEX: NOVEL METRIC TO ASSESS COST AND SCHEDULE PERFORMANCE (2015) J. CONSTR. ENG. MANAGE., 141 (12). , HTTPS://DOI.ORG/10.1061/(ASCE)CO.1943-7862.0000994, 04015043; HAIR, J.F., (2010) MULTIVARIATE DATA ANALYSIS, , NEW YORK: PRENTICE HALL; HEGAZY, T., AYED, A., NEURAL NETWORK MODEL FOR PARAMETRIC COST ESTIMATION OF HIGHWAY PROJECTS (1998) J. CONSTR. ENG. MANAGE., 124 (3), PP. 210-218. , HTTPS://DOI.ORG/10.1061/(ASCE)0733-9364(1998)124:3(210); KAHN, N., NATIONAL HEALTHCARE CAPITAL PROJECT BENCHMARKING: AN OWNER'S PERSPECTIVE (2009) HERD: HEALTH ENVIRON. RES. DES. J., 3 (1), PP. 5-14. , HTTPS://DOI.ORG/10.1177/193758670900300102; KARSHENAS, S., PREDESIGN COST ESTIMATING METHOD FOR MULTISTORY BUILDINGS (1984) J. CONSTR. ENG. MANAGE., 110 (1), PP. 79-86. , HTTPS://DOI.ORG/10.1061/(ASCE)0733-9364(1984)110:1(79); KEEHAN, S.P., STONE, D.A., POISAL, J.A., CUCKLER, G.A., SISKO, A.M., SMITH, S.D., LIZONITZ, J.M., NATIONAL HEALTH EXPENDITURE PROJECTIONS, 2016-25: PRICE INCREASES, AGING PUSH SECTOR TO 20% PERCENT OF ECONOMY (2017) HEALTH AFFAIRS, 36 (3), PP. 553-563. , HTTPS://DOI.ORG/10.1377/HLTHAFF.2016.1627; KIM, G.H., SEO, D.S., KANG, K.I., HYBRID MODELS OF NEURAL NETWORKS AND GENETIC ALGORITHMS FOR PREDICTING PRELIMINARY COST ESTIMATES (2005) J. COMPUT. CIVIL ENG., 19 (2), PP. 208-211. , HTTPS://DOI.ORG/10.1061/(ASCE)0887-3801(2005)19:2(208); KIM, H., SEO, Y., HYUN, C., A HYBRID CONCEPTUAL COST ESTIMATING MODEL FOR LARGE BUILDING PROJECTS (2012) AUTOM. CONSTR., 25, PP. 72-81. , HTTPS://DOI.ORG/10.1016/J.AUTCON.2012.04.006, AUG; KOO, C., HONG, T., HYUN, C., PARK, S.H., SEO, J., A STUDY ON THE DEVELOPMENT OF A COST MODEL BASED ON THE OWNER'S DECISION-MAKING AT THE EARLY STAGES OF A CONSTRUCTION PROJECT (2010) INT. J. STRATEGIC PROPERTY MANAGE., 14 (2), PP. 121-137. , HTTPS://DOI.ORG/10.3846/IJSPM.2010.10; KOUSKOULAS, V., KOEHN, E., PREDESIGN COST-ESTIMATION FUNCTION FOR BUILDINGS (1974) J. CONSTR. DIV., 100 (4), PP. 589-604. , HTTPS://DOI.ORG/10.1061/(ASCE)0733-9364(2008)134:12(1011); LAM, K., CHEUNG, S., TANG, C., NG, S., CAPITAL BUDGETING EVALUATION PRACTICES OF BUILDING CONTRACTORS IN HONG KONG (2012) AUSTRALAS. J. CONSTR. ECON. BUILD., 2 (1), P. 81. , HTTPS://DOI.ORG/10.5130/AJCEB.V2I1.2889; LEE, S., KIM, K., YU, J., BIM AND ONTOLOGY-BASED APPROACH FOR BUILDING COST ESTIMATION (2014) AUTOM. CONSTR., 41, PP. 96-105. , HTTPS://DOI.ORG/10.1016/J.AUTCON.2013.10.020, MAY; LOWE, D.J., EMSLEY, M.W., HARDING, A., PREDICTING CONSTRUCTION COST USING MULTIPLE REGRESSION TECHNIQUES (2006) J. CONSTR. ENG. MANAGE., 132 (7), PP. 750-758. , HTTPS://DOI.ORG/10.1061/(ASCE)0733-9364(2006)132:7(750); MALHOTRA, M., NEW, J.R., IM, P., (2018) PROTOTYPE COURTHOUSE BUILDING ENERGY MODEL: BUILDING AND SYSTEM CHARACTERISTICS, , TECHNICAL REP. OAK RIDGE, TN: US DEPT. OF ENERGY, OFFICE OF SCIENTIFIC AND TECHNICAL INFORMATION; MARTIN, S., RICE, N., SMITH, P.C., DOES HEALTH CARE SPENDING IMPROVE HEALTH OUTCOMES? EVIDENCE FROM ENGLISH PROGRAMME BUDGETING DATA (2008) J. HEALTH ECON., 27 (4), PP. 826-842. , HTTPS://DOI.ORG/10.1016/J.JHEALECO.2007.12.002; MESA, H.A., MOLENAAR, K.R., ALARCÓN, L.F., EXPLORING PERFORMANCE OF THE INTEGRATED PROJECT DELIVERY PROCESS ON COMPLEX BUILDING PROJECTS (2016) INT. J. PROJECT MANAGE., 34 (7), PP. 1089-1101. , HTTPS://DOI.ORG/10.1016/J.IJPROMAN.2016.05.007; MOON, S., KIM, J., KWON, K., EFFECTIVENESS OF OLAP-BASED COST DATA MANAGEMENT IN CONSTRUCTION COST ESTIMATE (2007) AUTOM. CONSTR., 16 (3), PP. 336-344. , HTTPS://DOI.ORG/10.1016/J.AUTCON.2006.07.008; NIKNAM, M., KARSHENAS, S., INTEGRATING DISTRIBUTED SOURCES OF INFORMATION FOR CONSTRUCTION COST ESTIMATING USING SEMANTIC WEB AND SEMANTIC WEB SERVICE TECHNOLOGIES (2015) AUTOM. CONSTR., 57, PP. 222-238. , HTTPS://DOI.ORG/10.1016/J.AUTCON.2015.04.003, SEP; OBERLENDER, G.D., TROST, S.M., PREDICTING ACCURACY OF EARLY COST ESTIMATES BASED ON ESTIMATE QUALITY (2001) J. CONSTR. ENG. MANAGE., 127 (3), PP. 173-182. , HTTPS://DOI.ORG/10.1061/(ASCE)0733-9364(2001)127:3(173); PARK, H.S., LEE, M., KANG, H., HONG, T., JEONG, J., DEVELOPMENT OF A NEW ENERGY BENCHMARK FOR IMPROVING THE OPERATIONAL RATING SYSTEM OF OFFICE BUILDINGS USING VARIOUS DATA-MINING TECHNIQUES (2016) APPL. ENERGY, 173, PP. 225-237. , HTTPS://DOI.ORG/10.1016/J.APENERGY.2016.04.035, JUL; PHAOBUNJONG, K., (2002) PARAMETRIC COST ESTIMATING MODEL FOR CONCEPTUAL COST ESTIMATING OF BUILDING CONSTRUCTION PROJECTS, , PH.D. DISSERTATION, DEPT. OF CIVIL, ARCHITECTURE, AND ENVIRONMENTAL ENGINEERING, UNIV. OF TEXAS AUSTIN; SHANE, J., MOLENAAR, K., ANDERSON, S., SCHEXNAYDER, C., CONSTRUCTION PROJECT COST ESCALATION FACTORS (2009) J. MANAGE. ENG., 25 (4), PP. 221-229. , HTTPS://DOI.ORG/10.1061/(ASCE)0742-597X(2009)25:4(221); SHARMA, V., YUN, S., MULVA, S.P., CALDAS, C.H., (2015) DEVELOPMENT OF A COST NORMALIZATION PROCEDURE FOR NATIONAL HEALTH CARE FACILITY BENCHMARKING, , HTTPS://OPEN.LIBRARY.UBC.CA/COLLECTIONS/52660/ITEMS/1.0076452, ACCESSED JULY 10, 2018; SONMEZ, R., CONCEPTUAL COST ESTIMATION OF BUILDING PROJECTS WITH REGRESSION ANALYSIS AND NEURAL NETWORKS (2004) CAN. J. CIV. ENG., 31 (4), PP. 677-683. , HTTPS://DOI.ORG/10.1139/L04-029; SUK, S.J., (2012) ANALYSIS OF PROJECT MANAGEMENT ATTRIBUTES FOR THE SUCCESSFUL DELIVERY OF CAPITAL FACILITY PROJECTS, , PH.D. DISSERTATION, DEPT. OF CIVIL, ARCHITECTURE, AND ENVIRONMENTAL ENGINEERING, UNIV. OF TEXAS AUSTIN; TROST, S.M., OBERLENDER, G.D., PREDICTING ACCURACY OF EARLY COST ESTIMATES USING FACTOR ANALYSIS AND MULTIVARIATE REGRESSION (2003) J. CONSTR. ENG. MANAGE., 129 (2), PP. 198-204. , HTTPS://DOI.ORG/10.1061/(ASCE)0733-9364(2003)129:2(198); (2018) OFFICE OF ACQUISITION, LOGISTICS AND CONSTRUCTION, &amp; OFFICE OF CONSTRUCTION AND FACILITIES MANAGEMENT, , HTTPS://WWW.CFM.VA.GOV/TIL/SEPSNTG.ASP, VA (DEPARTMENT OF VETERANS AFFAIRS). ACCESSED MARCH 6, 2009; XU, L., ZHANG, W., COMPARISON OF DIFFERENT METHODS FOR VARIABLE SELECTION (2001) ANAL. CHIM. ACTA, 446 (12), PP. 475-481. , HTTPS://DOI.ORG/10.1016/S0003-2670(01)01271-5</t>
  </si>
  <si>
    <t>SHARMA, V.; FUNDED THROUGH CII NATIONAL HEALTHCARE FACILITIES BENCHMARKING PROGRAM, UNITED STATES; EMAIL: VIVEKS@CLEMSON.EDU</t>
  </si>
  <si>
    <t>2-S2.0-85076458211</t>
  </si>
  <si>
    <t>UNIV. OF TEXAS AT AUSTIN;CONSTRUCTION INDUSTRY INSTITUTE</t>
  </si>
  <si>
    <t>NOTREPORTED;FUNDED THROUGH CII NATIONAL HEALTHCARE FACILITIES BENCHMARKING PROGRAM;NOTREPORTED</t>
  </si>
  <si>
    <t>SHARMA V, 2020, J CONSTR ENG MANAGE</t>
  </si>
  <si>
    <t>SAJJAD M;PAN Z</t>
  </si>
  <si>
    <t>55793736700;57225011733;</t>
  </si>
  <si>
    <t>ANALYSIS OF KEY FACTORS CAUSING DELAY IN GREEN BUILDINGS: AN EMPIRICAL STUDY IN CHINA</t>
  </si>
  <si>
    <t>SUSTAINABLE BUILDINGS AND STRUCTURES: BUILDING A SUSTAINABLE TOMORROW - PROCEEDINGS OF THE 2ND INTERNATIONAL CONFERENCE IN SUSTAINABLE BUILDINGS AND STRUCTURES, ICSBS 2019</t>
  </si>
  <si>
    <t>256</t>
  </si>
  <si>
    <t>262</t>
  </si>
  <si>
    <t>10.1201/9781003000716-34</t>
  </si>
  <si>
    <t>https://www.scopus.com/inward/record.uri?eid=2-s2.0-85108919987&amp;doi=10.1201%2f9781003000716-34&amp;partnerID=40&amp;md5=eb558d5c5eb6bd5fc995cda0a421ecc6</t>
  </si>
  <si>
    <t>JIANGSU UNIVERSITY OF SCIENCE AND TECHNOLOGY, ZHENJIANG, CHINA</t>
  </si>
  <si>
    <t>JIANGSU UNIVERSITY OF SCIENCE AND TECHNOLOGY, ZHENJIANG, CHINA;JIANGSU UNIVERSITY OF SCIENCE AND TECHNOLOGY, ZHENJIANG, CHINA</t>
  </si>
  <si>
    <t>GREEN BUILDINGS, ALSO KNOWN AS SMART OR SUSTAINABLE CONSTRUCTION, ARE ONE OF THE EMERGING TOPICS FOR THE PEOPLE INVOLVED IN THE CONSTRUCTION INDUSTRY AND THEY ARE EAGERLY AWAITING FURTHER EXPANSION OF THE INDUSTRY. DESPITE THE HIGHEST FOCUS ON ENVIRONMENTAL SUSTAINABILITY, VERY FEW GREEN BUILDINGS ARE ANALYZED THROUGH RESEARCH AND CASE STUDIES, ESPECIALLY FROM THE PERSPECTIVE OF THEIR TIME-MANAGEMENT PERFORMANCE. IN THIS REGARD, A SURVEY WAS CONDUCTED TO COLLECT DATA TO IDENTIFY AND ANALYZE KEY FACTORS CAUSING SCHEDULE DELAYS IN GREEN BUILDINGS IN CHINA. THE DATA WAS COLLECTED VIA QUESTIONNAIRES AND PERSONAL INTERVIEWS. FURTHERMORE, THE TOP FIVE FACTORS CAUSING DELAYS IN GREEN BUILDINGS IN THE CHINESE CONTEXT WERE THE LEVEL OF EXPERIENCE OF KEY PARTIES, POOR SITE MANAGEMENT AND SUPERVISION, UNFAVORABLE WEATHER CONDITIONS ON-SITE, LACK OF ADVANCED MECHANICAL EQUIPMENT AND PROJECT COST RESPECTIVELY. THE MAJOR SOLUTIONS TO COUNTER THESE ISSUES AND MINIMIZE THE RISK OF SCHEDULE DELAY IN GREEN BUILDINGS ARE, (1) THE SELECTION OF PROJECT TEAMS WITH RELEVANT WORK EXPERIENCE, (2) TECHNICAL APPROACHES SUCH AS BIM, 4D SCHEDULE SIMULATION AND LAST PLANNER SYSTEM SHOULD BE ADOPTED FOR BETTER SCHEDULE PERFORMANCE AND MONITORING, (3) WEATHER REPORTS SHOULD BE REGULARLY UPDATED WITH THE USE OF GPS AND GIS, (4) ADVANCED MECHANICAL EQUIPMENT SHOULD BE SELECTED IN THE PRE-PLANNING PROCESS TO INCREASE PRODUCTIVITY AND SAVE TIME, AND (5) THE PROJECT COST SHOULD BE SERIOUSLY MONITORED AND CONTROLLED VIA MANAGEMENT APPROACHES SUCH AS EARNED VALUE MANAGEMENT, FORECASTING AND PERFORMANCE REVIEWS. © 2020 TAYLOR &amp; FRANCIS GROUP, LONDON.</t>
  </si>
  <si>
    <t>BUDGET CONTROL; CONSTRUCTION INDUSTRY; GREEN MANUFACTURING; HUMAN RESOURCE MANAGEMENT; INTELLIGENT BUILDINGS; MACHINERY; SURVEYS; SUSTAINABLE DEVELOPMENT; VALUE ENGINEERING; EARNED VALUE MANAGEMENT; EMPIRICAL STUDIES; ENVIRONMENTAL SUSTAINABILITY; LAST PLANNER SYSTEM; MECHANICAL EQUIPMENT; PERFORMANCE REVIEWS; SCHEDULE PERFORMANCE; SUSTAINABLE CONSTRUCTION; ARCHITECTURAL DESIGN</t>
  </si>
  <si>
    <t>EL-RAZEK, A., BASSIONI, M., CAUSES OF DELAY IN BUILDING CONSTRUCTION PROJECTS IN EGYPT (2008) JOURNAL OF CONSTRUCTION ENGINEERING MANAGEMENT; AHMAD, T., THAHEEM, M.J., ANWAR, A., DEVELOPING A GREEN-BUILDING DESIGN APPROACH BY SELECTIVE USE OF SYSTEMS AND TECHNIQUES (2016) ARCHITECTURAL ENGINEERING AND DESIGN MANAGEMENT, 12 (1), PP. 29-50; ALAGHBARI, W., KADIR, M.R.A., SALIM, A.E., THE SIGNIFICANT FACTORS CAUSING DELAY OF BUILDING CONSTRUCTION PROJECTS IN MALAYSIA (2007) ENGINEERING CONSTRUCTION AND ARCHITECTURAL MANAGEMENT, 14 (2), PP. 192-206; AL-KHARASHI, A., SKITMORE, M., CAUSES OF DELAYS IN SAUDI ARABIAN PUBLIC SECTOR CONSTRUCTION PROJECTS (2009) CONSTRUCTION MANAGEMENT AND ECONOMICS, 27 (1), PP. 3-23; AL-MOMANI, A.H., CONSTRUCTION DELAY: A QUANTITATIVE ANALYSIS (2000) INTERNATIONAL JOURNAL OF PROJECT MANAGEMENT, 18 (1), PP. 51-59; ASSAF, S.A., AL-HEJJI, S., CAUSES OF DELAY IN LARGE CONSTRUCTION PROJECTS (2006) INTERNATIONAL JOURNAL OF PROJECT MANAGEMENT, 24, PP. 349-357; AUSTIN, S.A., BALDWIN, A.N., STEELE, J.L., IMPROVING BUILDING DESIGN THROUGH INTEGRATED PLANNING AND CONTROL. ENGINEERING (2002) CONSTRUCTION AND ARCHITECTURAL MANAGEMENT, 9 (3), PP. 249-258; CHAN, D.W.M., KUMARASWAMY, M.M., A COMPARATIVE STUDY OF CAUSES OF TIME OVERRUNS IN HONG KONG CONSTRUCTION PROJECTS (1997) INTERNATIONAL JOURNAL OF PROJECT MANAGEMENT, 15 (1), PP. 55-63; HWANG, B.G., LIM, E.S., CRITICAL SUCCESS FACTORS FOR KEY PLAYERS AND OBJECTIVES: CASE STUDY OF SINGAPORE (2013) JOURNAL OF CONSTRUCTION ENGINEERING AND MANAGEMENT, 193 (2), PP. 204-215; HWANG, B.G., NG, W.J., PROJECT MANAGEMENT KNOWLEDGE AND SKILLS FOR GREEN CONSTRUCTION: OVERCOMING CHALLENGES (2013) INTERNATIONAL JOURNAL OF PROJECT MANAGEMENT, 31 (2), PP. 272-284; HWANG, B.G., ZHAO, X., NG, S.Y., IDENTIFYING THE CRITICAL FACTORS AFFECTING SCHEDULE PERFORMANCE OF PUBLIC HOUSING PROJECTS (2013) HABITAT INTERNATIONAL, 38, PP. 214-221; HWANG, B.G., ZHAO, X., TAN, L.L.G., GREEN BUILDING PROJECTS: SCHEDULE PERFORMANCE, INFLUENTIAL FACTORS, AND SOLUTIONS (2015) ENGINEERING, CONSTRUCTION AND ARCHITECTURAL MANAGEMENT, 22 (3), PP. 327-346; HWANG, B.G., LEONG, L.P., COMPARISON OF SCHEDULE DELAY AND CAUSAL FACTORS BETWEEN TRADITIONAL AND GREEN CONSTRUCTION PROJECTS (2013) TECHNOLOGICAL AND ECONOMIC DEVELOPMENT OF ECONOMY, 19 (2), PP. 310-330; IYER, K.C., JHA, K.N., FACTORS AFFECTING COST PERFORMANCE: EVIDENCE FROM INDIAN CONSTRUCTION PROJECTS (2005) INTERNATIONAL JOURNAL OF PROJECT MANAGEMENT, 23, PP. 283-295; KATS, G., ALEVANTIS, L., BERMAN, A., MILLS, E., BERKELEY, L., PERLMAN, J., (2003) THE COSTS AND FINANCIAL BENEFITS OF GREEN BUILDINGS, , REPORT TO CALIFORNIA’S SUSTAINABLE BUILDING TASK FORCE; LI, Y.Y., CHEN, P.H., CHEW, D., TEO, C.C., DING, R.G., CRITICAL PROJECT MANAGEMENT FACTORS OF AEC FIRMS FOR DELIVERING GREEN BUILDING PROJECTS IN SINGAPORE (2011) JOURNAL OF CONSTRUCTION ENGINEERING AND MANAGEMENT, 137 (12), PP. 1153-1163; WU, W., ISSA, R.R., BIM EXECUTION PLANNING IN GREEN BUILDING PROJECTS: LEED AS A USE CASE (2015) JOURNAL OF MANAGEMENT IN ENGINEERING, 31 (1)</t>
  </si>
  <si>
    <t>PAPADIKIS K.CHIN C.S.GALOBARDES I.GONG G.GUO F.</t>
  </si>
  <si>
    <t>CRC PRESS/BALKEMA</t>
  </si>
  <si>
    <t>2ND INTERNATIONAL CONFERENCE IN SUSTAINABLE BUILDINGS AND STRUCTURES, ICSBS 2019</t>
  </si>
  <si>
    <t>25 OCTOBER 2019 THROUGH 27 OCTOBER 2019</t>
  </si>
  <si>
    <t>260199</t>
  </si>
  <si>
    <t>9780367430191</t>
  </si>
  <si>
    <t>SUSTAIN. BUILD. STRUCT.: BUILD. SUSTAIN. TOMORROW - PROC. INT. CONF. SUSTAIN. BUILD. STRUCT.</t>
  </si>
  <si>
    <t>2-S2.0-85108919987</t>
  </si>
  <si>
    <t>SUSTAIN BUILD STRUCT: BUILD SUSTAIN TOMORROW - PROC INT CONF SUSTAIN BUILD STRUCT</t>
  </si>
  <si>
    <t>SAJJAD M, 2020, SUSTAIN BUILD STRUCT: BUILD SUSTAIN TOMORROW - PROC INT CONF SUSTAIN BUILD STRUCT</t>
  </si>
  <si>
    <t>IORDANOVA I;VALDIVIESO F;FILION C;FORGUES D</t>
  </si>
  <si>
    <t>36459492700;56742935800;57215411731;15019107000;</t>
  </si>
  <si>
    <t>SCHEDULE OPTIMIZATION OF A LARGE HOSPITAL PROJECT – 4D BIM STARTING WITH THE DEMOLITION</t>
  </si>
  <si>
    <t>IGLC 28 - 28TH ANNUAL CONFERENCE OF THE INTERNATIONAL GROUP FOR LEAN CONSTRUCTION 2020</t>
  </si>
  <si>
    <t>961</t>
  </si>
  <si>
    <t>972</t>
  </si>
  <si>
    <t>10.24928/2020/0048</t>
  </si>
  <si>
    <t>https://www.scopus.com/inward/record.uri?eid=2-s2.0-85104842052&amp;doi=10.24928%2f2020%2f0048&amp;partnerID=40&amp;md5=4f813024176018633e33802f13714d6a</t>
  </si>
  <si>
    <t>DÉPARTEMENT DE GÉNIE DE LA CONSTRUCTION, ÉCOLE DE TECHNOLOGIE SUPÉRIEURE (ETS), MONTRÉAL, CANADA; APEX AND CIVIL OPERATIONS, POMERLEAU INC, 500 ST-JACQUES, MONTRÉAL, CANADA; R&amp;D AND SPECIAL PROJECTS, POMERLEAU INC, 500 ST-JACQUES, MONTRÉAL, CANADA</t>
  </si>
  <si>
    <t>DÉPARTEMENT DE GÉNIE DE LA CONSTRUCTION, ÉCOLE DE TECHNOLOGIE SUPÉRIEURE (ETS), MONTRÉAL, CANADA;APEX AND CIVIL OPERATIONS, POMERLEAU INC, 500 ST-JACQUES, MONTRÉAL, CANADA;R&amp;D AND SPECIAL PROJECTS, POMERLEAU INC, 500 ST-JACQUES, MONTRÉAL, CANADA;DÉPARTEMENT DE GÉNIE DE LA CONSTRUCTION, ÉCOLE DE TECHNOLOGIE SUPÉRIEURE (ETS), MONTRÉAL, CANADA</t>
  </si>
  <si>
    <t>THERE ARE MULTIPLE STUDIES EMPHASISING THE POSITIVE INTERACTION BETWEEN LEAN CONSTRUCTION AND BIM USE. NEVERTHELESS, IT IS OFTEN DIFFICULT TO FIND A DIRECT LINK BETWEEN THIS INTEGRATED STRATEGY AND THE PROJECT OUTCOME. THIS PAPER PRESENTS A CASE STUDY OF A LARGE HOSPITAL PROJECT IN A DENSE DOWNTOWN ENVIRONMENT, WHERE BIM AND LEAN WERE USED IN SYNERGY - MUTUALLY INFORMING EACH OTHER AND CATALYSING THEIR IMPACT. THIS PROJECT CREATED OPPORTUNITIES FOR MULTIPLE INNOVATIONS AND OPTIMISATIONS. THIS PAPER WILL FOCUS ON THE POSITIVE IMPACT FROM SIMULTANEOUSLY APPLYING 4D-BIM AND A VARIATION OF TAKT-TIME PLANNING TO THE DEMOLITION OF THE OLD HOSPITAL BUILDING ADJACENT TO THE NEW ONE. THE OPTIMIZATION BETWEEN THE DEMOLITION AND THE NEW CONSTRUCTION WAS CRUCIAL FOR THE PROJECT, AS IT ALLOWED THE DESIGN-BUILDER’S COMPANY TO SHORTEN THE SCHEDULE BY TWO MONTHS AND TO WIN THE CONTRACT. ANOTHER INNOVATION WAS THE AUTOMATED UPDATE BETWEEN MASTER SCHEDULE, TAKT-TIME PLAN, BIM MODEL, AND PROJECT DOCUMENTS (INCLUDING 2D PLANS AND VIRTUAL REALITY). THIS AUTOMATED LOOP MAKES THE SCHEDULE AVAILABLE TO EACH CONSTRUCTION STAKEHOLDER (FROM CLIENT AND DESIGNERS, TO THE FOREMEN) IN THE FORMAT THAT IS MOST APPROPRIATE AND USEFUL FOR THEM. IT ALSO ALLOWS FOR EASY PROGRESS TRACKING AND CONTROL. © 2020 IGLC 28 - 28TH ANNUAL CONFERENCE OF THE INTERNATIONAL GROUP FOR LEAN CONSTRUCTION 2020. ALL RIGHTS RESERVED.</t>
  </si>
  <si>
    <t>4D BIM; DEMOLITION; LEAN CONSTRUCTION; MEGA-HOSPITAL PROJECT; SCHEDULE OPTIMIZATION</t>
  </si>
  <si>
    <t>DEMOLITION; HOSPITALS; LEAN PRODUCTION; PROJECT MANAGEMENT; CONSTRUCTION STAKEHOLDERS; HOSPITAL BUILDINGS; INTEGRATED STRATEGY; LEAN CONSTRUCTION; NEW CONSTRUCTIONS; POSITIVE INTERACTION; PROJECT DOCUMENTS; SCHEDULE OPTIMIZATIONS; ARCHITECTURAL DESIGN</t>
  </si>
  <si>
    <t>AKBARNEZHAD, A., ONG, K.C.G., CHANDRA, L.R., ECONOMIC AND ENVIRONMENTAL ASSESSMENT OF DECONSTRUCTION STRATEGIES USING BUILDING INFORMATION MODELING (2014) AUTOMATION IN CONSTRUCTION, 37, PP. 131-144; AKINADE, O.O., OYEDELE, L. O., OMOTESO, K., AJAYI, S. O., BILAL, M., OWOLABI, H.A., ALAKA, H.A., LOONEY, J.H., BIM-BASED DECONSTRUCTION TOOL: TOWARDS ESSENTIAL FUNCTIONALITIES (2017) IJSBE, 6 (1), PP. 260-271; BALLARD, G., (2000) LEAN PROJECT DELIVERY SYSTEM, , HTTP://P2SL.BERKELEY.EDU/WP-CONTENT/UPLOADS/2016/03/W008-BALLARD2000-LEAN-PROJECT-DELIVERY-SYSTEM-LPDS-LCI-WHITE-PAPER-8-REV-1.PDF, WORKING PAPER 8, LEAN CONSTRUCTION INSTITUTE, ALSO AT; BERNARDES, M.M.S., (2003) PLANEJAMENTO E CONTROLE DA PRODUÇÃO PARA EMPRESAS DE CONSTRUÇÃO CIVIL. (PRODUCTION PLANNING AND CONTROL FOR CONSTRUCTION COMPANIES), , RIO DE JANEIRO, BRASIL: LTC; (2018) BOOSTING PRODUCTIVITY IN CONSTRUCTION WITH DIGITAL AND LEAN, , WWW.BCG.COM/FR-CA/PUBLICATIONS/2018/BOOSTING-PRODUCTIVITY-CONSTRUCTIONDIGITAL-LEAN.ASPX, BOSTON CONSULTING GROUP; BRIOSO, X., MURGUIA, D., URBINA, A., COMPARING THREE SCHEDULING METHODS USING BIM MODELS IN THE LAST PLANNER SYSTEM (2017) ORGANIZATION, TECHNOLOGY AND MANAGEMENT IN CONSTRUCTION: AN INTERNATIONAL JOURNAL, 9 (1), PP. 1604-1614; ELMARAGHY, A., VOORDIJK, H., MARZOUK, M., AN EXPLORATION OF BIM AND LEAN INTERACTION IN OPTIMIZING DEMOLITION PROJECTS (2018) PROC. IGLC-26, PP. 112-122. , CHENNAI, INDIA; FISCHER, M., REED, D., KHANZODE, D.A., ASHCRAFT, H.W., A SIMPLE FRAMEWORK FOR INTEGRATED PROJECT DELIVERY (2014) PROC. IGLC-22, PP. 1319-1330. , OSLO, NORWAY; FRANDSON, A., BERGHEDE, K., TOMMELEIN, I.D., TAKT-TIME PLANNING AND THE LAST PLANNER (2014) PROC. IGLC-22, PP. 571-580. , OSLO, NORWAY; GE, X. J., LIVESEY, P., WANG, J., HUANG, S., HE, X., ZHANG, C., DECONSTRUCTION WASTE MANAGEMENT THROUGH 3D RECONSTRUCTION AND BIM: A CASE STUDY (2017) VISUALIZATION IN ENGINEERING, 5 (1), P. 13; GHIO, V., VALLE, E., RISCHMOLLER, L., PREPLANNING: A REWARDING EXPERIENCE (1997) PROCEEDINGS OF IGLC-5, PP. 115-120. , GOLD COAST, AUSTRALIA; HEVNER, A., CHATTERJEE, S., DESIGN RESEARCH IN INFORMATION SYSTEMS (2010) INTEGRATED SERIES IN INFORMATION SYSTEMS, , SPRINGER US, BOSTON, MA; IORDANOVA, I., VALDIVESIO, F., FILION, C., (2019) BIM AND LEAN FOR PROJECT PLANNING AND CONTROL, , CSCE, LAVAL, CANADA; KENLEY, R., SEPPÄNEN, O., LOCATION-BASED MANAGEMENT OF CONSTRUCTION PROJECTS: PART OF A NEW TYPOLOGY FOR PROJECT SCHEDULING METHODOLOGIES (2009) WSC 2009, PP. 2563-2570. , IEEE; MELZNER, J., (2019) 36TH ISARC, , BIM-BASED TAKT-TIME PLANNING AND TAKT CONTROL: REQUIREMENTS FOR DIGITAL CONSTRUCTION PROCESS MANAGEMENT, CANADA; PAUL, N., BORRMANN, A., GEOMETRICAL AND TOPOLOGICAL APPROACHES IN BUILDING INFORMATION MODELLING (2009) ITCON, 14 (46), PP. 705-723; RISCHMOLLER, L., REED, D., KHANZODE, A., FISCHER, M., INTEGRATION ENABLED BY VIRTUAL DESIGN AND CONSTRUCTION AS A LEAN IMPLEMENTATION STRATEGY (2018) PROC. IGLC-26, PP. 240-249. , CHENNAI, INDIA; SACKS, R., (2018) BUILDING LEAN, BUILDING BIM: IMPROVING CONSTRUCTION THE TIDHAR WAY, , ROUTLEDGE, ABINGDON, OXON; NEW YORK, NY; SACKS, R., KOSKELA, L., DAVE, B.A., OWEN, R., INTERACTION OF LEAN AND BUILDING INFORMATION MODELING IN CONSTRUCTION (2010) JOURNAL OF CONSTRUCTION ENGINEERING AND MANAGEMENT, 136 (9), PP. 968-980; SACKS, R., RADOSAVLJEVIC, M., BARAK, R., REQUIREMENTS FOR BUILDING INFORMATION MODELING BASED LEAN PRODUCTION MANAGEMENT SYSTEMS FOR CONSTRUCTION (2010) AUTOMATION IN CONSTRUCTION, 19 (5), PP. 641-655; SCHULTMANN, F., RENTZ, O., SCHEDULING OF DECONSTRUCTION PROJECTS UNDER RESOURCE CONSTRAINTS (2002) CONSTRUCTION MANAGEMENT AND ECONOMICS, 20 (5), PP. 391-401; TAHRANI, S., POIRIER, A, FORGUES, D., STRUCTURING THE ADOPTION AND IMPLEMENTATION OF BIM AND INTEGRATED APPROACHES TO PROJECT DELIVERY ACROSS THE CANADIAN AECO INDUSTRY: KEY DRIVERS FROM ABROAD (2015) PROC. 5TH INTERNATIONAL AND 11TH CONSTRUCTION SPECIALTY CONFERENCE (ICSC’15), PP. 59-69. , VANCOUVER, CANADA, 8-10 JUNE; (2016) SHAPING THE FUTURE OF CONSTRUCTION - A BREAKTHROUGH IN MINDSET AND TECHNOLOGY, , WWW3.WEFORUM.ORG/DOCS/WEF_SHAPING_THE_FUTURE_OF_CONSTRUCTION_FULL_REPORT__.PDF, WORLD ECONOMIC FORUM</t>
  </si>
  <si>
    <t>THE INTERNATIONAL GROUP FOR LEAN CONSTRUCTION</t>
  </si>
  <si>
    <t>28TH ANNUAL CONFERENCE OF THE INTERNATIONAL GROUP FOR LEAN CONSTRUCTION 2020, IGLC 2020</t>
  </si>
  <si>
    <t>6 JULY 2020 THROUGH 10 JULY 2020</t>
  </si>
  <si>
    <t>168355</t>
  </si>
  <si>
    <t>IGLC 28 - ANNU. CONF. INT. GROUP LEAN CONSTR.</t>
  </si>
  <si>
    <t>2-S2.0-85104842052</t>
  </si>
  <si>
    <t>IGLC 28 - ANNU CONF INT GROUP LEAN CONSTR</t>
  </si>
  <si>
    <t>IORDANOVA I, 2020, IGLC 28 - ANNU CONF INT GROUP LEAN CONSTR</t>
  </si>
  <si>
    <t>LEW Y-L;LIM W-H;TAN O-K;TOH T-C;FELICIA Y-Y-Y;YOW L-P</t>
  </si>
  <si>
    <t>6701647980;57219284775;57217246926;54791753100;57217248398;57213194493;</t>
  </si>
  <si>
    <t>SAFETY PERFORMANCE OF SUBCONTRACTORS IN MALAYSIAN CONSTRUCTION INDUSTRY</t>
  </si>
  <si>
    <t>9</t>
  </si>
  <si>
    <t>1 SPECIAL ISSUE</t>
  </si>
  <si>
    <t>https://www.scopus.com/inward/record.uri?eid=2-s2.0-85092072550&amp;partnerID=40&amp;md5=7b33b2379268cb3bf9202c25380d6544</t>
  </si>
  <si>
    <t>DEPARTMENT OF SURVEYING, LEE KONG CHIAN FACULTY OF ENGINEERING &amp; SCIENCE, UNIVERSITY TUNKU ABDUL RAHMANSELANGOR, MALAYSIA</t>
  </si>
  <si>
    <t>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t>
  </si>
  <si>
    <t>IN MALAYSIA, CONSTRUCTION SECTOR CONTRIBUTES IN A GREAT PROPORTION TO THE ECONOMY ASPECT, HOWEVER, CONSTRUCTION SECTOR ALSO HAS THE HIGHEST ACCIDENT DEATH RATE AS COMPARED TO OTHER SECTORS. AS MOST OF THE CONSTRUCTION WORK IS SUBLET TO SUBCONTRACTORS NOWADAYS, SAFETY ISSUE IS CLOSELY RELATED TO SUBCONTRACTORS. THUS, THE AIM OF THIS RESEARCH IS TO INVESTIGATE THE IMPACTS ON THE SAFETY PERFORMANCE OF SUBCONTRACTORS TOWARDS THE SAFETY LEVEL OF MALAYSIAN CONSTRUCTION INDUSTRY. THE OBJECTIVES ARE TO DETERMINE THE FACTORS THAT IMPACT THE SAFETY PERFORMANCE OF SUBCONTRACTORS AND COMPARE THE PERCEPTION OF MAIN CONTRACTORS AND SUBCONTRACTORS ON FACTORS ENHANCING SAFETY PERFORMANCE OF SUBCONTRACTORS IN MALAYSIAN CONSTRUCTION INDUSTRY. QUANTITATIVE RESEARCH METHOD WAS ADOPTED BY DISTRIBUTING QUESTIONNAIRE SURVEYS TO GRADE 7 MAIN CONTRACTORS AND SUBCONTRACTORS THAT IN KLANG VALLEY, MALAYSIA. A TOTAL NUMBER OF 70 QUESTIONNAIRES WERE RECEIVED FROM THE RESPONDENTS INCLUDING MAIN CONTRACTOR AND SUBCONTRACTOR. IT WAS DISCOVERED THAT THE TOP 3 FACTORS THAT IMPACT SAFETY PERFORMANCE OF SUBCONTRACTORS IN CONSTRUCTION INDUSTRY ARE FAILURE TO USE PERSONAL PROTECTIVE EQUIPMENT, LACK OF WORKER TRAINING AND LACK OF MANAGEMENT COMMITMENT WHEREAS THE LEAST IMPORTANT FACTOR IS LACK OF JOB EXPERIENCE. BESIDES THAT, THE TOP 3 FACTORS TO ENHANCE SAFETY PERFORMANCE OF SUBCONTRACTORS IDENTIFIED ARE TO PROVIDE PERSONAL PROTECTIVE EQUIPMENT, HEALTH AND SAFETY PLAN PREPARATION AND PROVIDE SAFETY AND HEALTH TRAINING WHEREAS THE LEAST IMPORTANT FACTOR IS IMPROVING WORKING ENVIRONMENT. FURTHERMORE, IT WAS FOUND THAT THERE ARE DIFFERENCES IN PERCEPTION ON FACTORS ENHANCING SAFETY PERFORMANCE OF SUBCONTRACTORS BETWEEN MAIN CONTRACTORS AND SUBCONTRACTORS WHICH ARE PROVIDE PERSONAL PROTECTIVE EQUIPMENT AND IMPROVEMENT OF COMMUNICATION. THIS RESEARCH HELPS THE SUBCONTRACTORS AND OTHER CONSTRUCTION PERSONNEL TO HAVE A BETTER UNDERSTANDING ON WHAT SHOULD BE AWARE AND IMPROVE OF IN A CONSTRUCTION PROJECT SO THAT CONSTRUCTION ACCIDENTS RATE IN CONSTRUCTION SITE CAN BE REDUCED AND CONSTRUCTION WORKERS SAFETY IS GUARANTEED. © 2020, CONSTRUCTION RESEARCH INSTITUTE OF MALAYSIA. ALL RIGHTS RESERVED.</t>
  </si>
  <si>
    <t>ACCIDENT; SAFETY; SUBCONTRACTOR</t>
  </si>
  <si>
    <t>ABBASIANJAHROMI, H., RAJAIE, H., SHAKERI, E., A FRAMEWORK FOR SUBCONTRACTOR SELECTION IN THE CONSTRUCTION INDUSTRY (2013) JOURNAL OF CIVIL ENGINEERING AND MANAGEMENT, 19 (2), PP. 58-168; ABDERRAHIM, M., GARCIA, E., DIEZ, R., BALAGUER, C., A MECHATRONICS SECURITY SYSTEM FOR THE CONSTRUCTION SITE (2005) AUTOMATION IN CONSTRUCTION, 14 (4), PP. 460-466; AKSORN, T., HADIKUSUMO, B.H., CRITICAL SUCCESS FACTORS INFLUENCING SAFETY PROGRAM PERFORMANCE IN THAI CONSTRUCTION PROJECTS (2008) SAFETY SCIENCE, 46 (4), PP. 709-727; ALBINO, V., GARAVELLI, A.C., A NEURAL NETWORK APPLICATION TO SUBCONTRACTOR RATING IN CONSTRUCTION FIRMS (1998) INTERNATIONAL JOURNAL OF PROJECT MANAGEMENT, 16 (1), PP. 9-14; BANSAL, V.K., APPLICATION OF GEOGRAPHIC INFORMATION SYSTEMS IN CONSTRUCTION SAFETY PLANNING (2011) INTERNATIONAL JOURNAL OF PROJECT MANAGEMENT, 29 (1), PP. 66-77; BAXENDALE, T., JONES, O., CONSTRUCTION DESIGN AND MANAGEMENT SAFETY REGULATIONS IN PRACTICE—PROGRESS ON IMPLEMENTATION (2000) INTERNATIONAL JOURNAL OF PROJECT MANAGEMENT, 18 (1), PP. 33-40; BERTAGNOLI, T.D., AN ANALYSIS OF PRE-PLANNING RISK MANAGEMENT PRACTICES UTILIZED IN RESIDENTIAL AND COMMERCIAL CONSTRUCTION PROJECTS. (DOCTORAL DISSERTATION, UNIVERSITY OF WISCONSIN-STOUT).CHAREHZEHI, A. AND AHANKOOB, A. (2012) ENHANCEMENT OF SAFETY PERFORMANCE AT CONSTRUCTION SITE (2002) INTERNATIONAL JOURNAL OF ADVANCES IN ENGINEERING &amp; TECHNOLOGY, 5 (1), P. 303; CHEAH, C.Y., CONSTRUCTION SAFETY AND HEALTH FACTORS AT THE INDUSTRY LEVEL: THE CASE OF SINGAPORE (2007) JOURNAL OF CONSTRUCTION IN DEVELOPING COUNTRIES, 12 (2); CHOUDHRY, R.M., FANG, D., WHY OPERATIVES ENGAGE IN UNSAFE WORK BEHAVIOR: INVESTIGATING FACTORS ON CONSTRUCTION SITES (2008) SAFETY SCIENCE, 46 (4), PP. 566-584; DEMIRKESEN, S., ARDITI, D., CONSTRUCTION SAFETY PERSONNEL'S PERCEPTIONS OF SAFETY TRAINING PRACTICES (2015) INTERNATIONAL JOURNAL OF PROJECT MANAGEMENT, 33 (5), PP. 1160-1169; CONTRACTOR REGISTRATION REQUIREMENTS AND PROCEDURES HANDBOOK.DAMCI, A. AND POLAT, G. (2014) IMPACTS OF DIFFERENT OBJECTIVE FUNCTIONS ON RESOURCE LEVELING IN CONSTRUCTION PROJECTS: A CASE STUDY (2016) JOURNAL OF CIVIL ENGINEERING AND MANAGEMENT, 20 (4), PP. 537-547; FATAL ACCIDENT CASE, , HTTP://WWW.DOSH.GOV.MY/INDEX.PHP/COMPONENT/CONTENT/ARTICLE/352-OSH-INFO/ACCIDENTCASE/955-ACCIDENT-CASE?FBCLID=IWAR3EKAHGRXILKEADQQ-3DRDAYK7SPLB4BW0CKYRWFTI99LECCEOMCT-KXU, (ACCESSED 30.10.2018); ENSHASSI, A., CHOUDHRY, R.M., MAYER, P.E., SHOMAN, Y., (2008) JOURNAL OF CONSTRUCTION IN DEVELOPING COUNTRIES, (1), P. 13; GHAZALI, N., YAMAN, S., MOHAMMAD, H., CONTRACTORS’ COMPLIANCE ON OCCUPATIONAL SAFETY AND HEALTH (OSH) POLICIES IN MALAYSIA’S CONSTRUCTION INDUSTRY (2014) PROC. 8TH MUCET; GOLDENHAR, L.M., MORAN, S.K., COLLIGAN, M., HEALTH AND SAFETY TRAINING IN A SAMPLE OF OPEN-SHOP CONSTRUCTION COMPANIES (2001) JOURNAL OF SAFETY RESEARCH, 32 (2), PP. 237-252; ISMAIL, F., HASHIM, A.E., ISMAIL, R., MAJID, M.Z.A., THE OPERATIONALISATION OF SAFETY CULTURE FOR THE MALAYSIAN CONSTRUCTION ORGANISATIONS (2009) INTERNATIONAL JOURNAL OF BUSINESS AND MANAGEMENT, 4 (9); HAMID, A.R.A., MAJID, M.Z.A., SINGH, B., CAUSES OF ACCIDENTS AT CONSTRUCTION SITES (2008) MALAYSIAN JOURNAL OF CIVIL ENGINEERING, 20 (2); HASSAN, C.C., BASHA, O.J., HANAFI, W.W., PERCEPTION OF BUILDING CONSTRUCTION WORKERS TOWARDS SAFETY, HEALTH AND ENVIRONMENT (2007) JOURNAL OF ENGINEERING SCIENCE AND TECHNOLOGY, 2 (3), PP. 271-279; HINZE, J., GAMBATESE, J., FACTORS THAT INFLUENCE SAFETY PERFORMANCE OF SPECIALTY CONTRACTORS (2003) JOURNAL OF CONSTRUCTION ENGINEERING AND MANAGEMENT, 129 (2), PP. 159-164; HUANG, X., HINZE, J., ANALYSIS OF CONSTRUCTION WORKER FALL ACCIDENTS (2003) JOURNAL OF CONSTRUCTION ENGINEERING AND MANAGEMENT, 129 (3), PP. 262-271; KOZLOVSKÁ, M., STRUKOVÁ, Z., INTEGRATION OF OCCUPATIONAL SAFETY TO CONTRACTORSOR SUBCONTRACTORS PERFORMANCE EVALUATION IN CONSTRUCTION PROJECTS (2013) SELECTED SCIENTIFIC PAPERS-JOURNAL OF CIVIL ENGINEERING, 8 (1), PP. 13-24; LANGFORD, D., ROWLINSON, S., SAWACHA, E., SAFETY BEHAVIOUR AND SAFETY MANAGEMENT: ITS INFLUENCE ON THE ATTITUDES OF WORKERS IN THE UK CONSTRUCTION INDUSTRY (2000) ENGINEERING, CONSTRUCTION AND ARCHITECTURAL MANAGEMENT, 7 (2), PP. 133-140; LEW, Y.L., HASSIM, S., MUNIANDY, R., LAW, T.H., REVIEW OF SUBCONTRACTING PRACTICE IN CONSTRUCTION INDUSTRY (2012) INTERNATIONAL JOURNAL OF ENGINEERING AND TECHNOLOGY, 4 (4), P. 442; MELZNER, J., ZHANG, S., TEIZER, J., BARGSTÄDT, H.J., A CASE STUDY ON AUTOMATED SAFETY COMPLIANCE CHECKING TO ASSIST FALL PROTECTION DESIGN AND PLANNING IN BUILDING INFORMATION MODELS (2013) CONSTRUCTION MANAGEMENT AND ECONOMICS, 31 (6), PP. 661-674; MOHAMED, S., SAFETY CLIMATE IN CONSTRUCTION SITE ENVIRONMENTS (2002) JOURNAL OF CONSTRUCTION ENGINEERING AND MANAGEMENT, 128 (5), PP. 375-384; NAWI, M.N.M., IBRAHIM, S.H., AFFANDI, R., ROSLI, N.A., BASRI, F.M., FACTOR AFFECTING SAFETY PERFORMANCE CONSTRUCTION INDUSTRY (2017) INTERNATIONAL REVIEW OF MANAGEMENT AND MARKETING, 6 (8S), PP. 280-285; NG, S.T., CHENG, K.P., SKITMORE, R.M., A FRAMEWORK FOR EVALUATING THE SAFETY PERFORMANCE OF CONSTRUCTION CONTRACTORS (2005) BUILDING AND ENVIRONMENT, 40 (10), PP. 1347-1355; PALLANT, J., (2013) A STEP BY STEP GUIDE TO DATA ANALYSIS USING IBM SPSS, , 5TH ED. NEW YORK: OPEN UNIVERSITY PRESS; SAURIN, A.T., FORMOSO, T.C., CAMBRAIA, B.F., ANALYSIS OF A SAFETY PLANNING AND CONTROL MODEL FROM THE HUMAN ERROR PERSPECTIVE (2005) ENGINEERING, CONSTRUCTION AND ARCHITECTURAL MANAGEMENT, 12 (3), PP. 283-298; SAWACHA, E., NAOUM, S., FONG, D., FACTORS AFFECTING SAFETY PERFORMANCE ON CONSTRUCTION SITES (1999) INTERNATIONAL JOURNAL OF PROJECT MANAGEMENT, 17 (5), PP. 309-315; SENOUCI, A., AL-ABBADI, I., ELDIN, N., SAFETY IMPROVEMENT ON BUILDING CONSTRUCTION SITES IN QATAR (2015) PROCEDIA ENGINEERING, 123, PP. 504-509; (2018) ANNUAL REPORT.; ULANG, N.M., SING, S.M., BAHARUM, F., SALIM, N.A., CONTRACTORS’ ATTITUDE TOWARDS ENHANCING SAFETY PERFORMANCE: CASE STUDY ON CONSTRUCTION FIRMS IN PENANG (2014) EDP SCIENCES: MATEC WEB OF CONFERENCES, 15, P. 1008; TEO, E.A.L., LING, F.Y.Y., CHONG, A.F.W., FRAMEWORK FOR PROJECT MANAGERS TO MANAGE CONSTRUCTION SAFETY (2005) INTERNATIONAL JOURNAL OF PROJECT MANAGEMENT, 23 (4); YONG, Y.C., MUSTAFFA, N.E., ANALYSIS OF FACTORS CRITICAL TO CONSTRUCTION PROJECT SUCCESS IN MALAYSIA (2012) ENGINEERING, CONSTRUCTION AND ARCHITECTURAL MANAGEMENT, 19 (5), PP. 543-556</t>
  </si>
  <si>
    <t>2-S2.0-85092072550</t>
  </si>
  <si>
    <t>LEW Y-L, 2020, MALAYS CONSTR RES J</t>
  </si>
  <si>
    <t>ALDOSSARI KM;LINES BC;SMITHWICK JB;HURTADO KC;SULLIVAN KT</t>
  </si>
  <si>
    <t>57218369862;6602094940;56287002700;56986316000;9232748800;</t>
  </si>
  <si>
    <t>BEST PRACTICES OF ORGANIZATIONAL CHANGE FOR ADOPTING ALTERNATIVE PROJECT DELIVERY METHODS IN THE AEC INDUSTRY</t>
  </si>
  <si>
    <t>ENGINEERING, CONSTRUCTION AND ARCHITECTURAL MANAGEMENT</t>
  </si>
  <si>
    <t>28</t>
  </si>
  <si>
    <t>1060</t>
  </si>
  <si>
    <t>1082</t>
  </si>
  <si>
    <t>10.1108/ECAM-03-2020-0166</t>
  </si>
  <si>
    <t>https://www.scopus.com/inward/record.uri?eid=2-s2.0-85089007983&amp;doi=10.1108%2fECAM-03-2020-0166&amp;partnerID=40&amp;md5=7d93c84d997a16e88590d90e982b9797</t>
  </si>
  <si>
    <t>SCHOOL OF SUSTAINABLE ENGINEERING AND THE BUILD ENVIRONMENT, ARIZONA STATE UNIVERSITY, TEMPE, AZ, UNITED STATES; COLLEGE OF CIVIL ENGINEERING, PRINCE SATTAM BIN ABDULAZIZ UNIVERSITY, AL KHARJ, SAUDI ARABIA; DEPARTMENT OF CIVIL, ENVIRONMENTAL AND ARCHITECTURAL ENGINEERING, UNIVERSITY OF KANSAS, LAWRENCE, KS, UNITED STATES; DEPARTMENT OF ENGINEERING TECHNOLOGY AND CONSTRUCTION MANAGEMENT, UNIVERSITY OF NORTH CAROLINA AT CHARLOTTE, CHARLOTTE, NC, UNITED STATES</t>
  </si>
  <si>
    <t>SCHOOL OF SUSTAINABLE ENGINEERING AND THE BUILD ENVIRONMENT, ARIZONA STATE UNIVERSITY, TEMPE, AZ, UNITED STATES, COLLEGE OF CIVIL ENGINEERING, PRINCE SATTAM BIN ABDULAZIZ UNIVERSITY, AL KHARJ, SAUDI ARABIA;DEPARTMENT OF CIVIL, ENVIRONMENTAL AND ARCHITECTURAL ENGINEERING, UNIVERSITY OF KANSAS, LAWRENCE, KS, UNITED STATES;DEPARTMENT OF ENGINEERING TECHNOLOGY AND CONSTRUCTION MANAGEMENT, UNIVERSITY OF NORTH CAROLINA AT CHARLOTTE, CHARLOTTE, NC, UNITED STATES;SCHOOL OF SUSTAINABLE ENGINEERING AND THE BUILD ENVIRONMENT, ARIZONA STATE UNIVERSITY, TEMPE, AZ, UNITED STATES;SCHOOL OF SUSTAINABLE ENGINEERING AND THE BUILD ENVIRONMENT, ARIZONA STATE UNIVERSITY, TEMPE, AZ, UNITED STATES</t>
  </si>
  <si>
    <t>PURPOSE: ALTHOUGH NUMEROUS STUDIES HAVE EXAMINED ALTERNATIVE PROJECT DELIVERY METHODS (APDMS), MOST OF THESE STUDIES HAVE FOCUSED ON THE RELATIONSHIP BETWEEN THESE METHODS AND IMPROVED PROJECT PERFORMANCE. LIMITED RESEARCH IDENTIFIES HOW TO SUCCESSFULLY ADD THESE METHODS WITHIN ARCHITECTURAL, ENGINEERING AND CONSTRUCTION (AEC) ORGANIZATIONS. THE PURPOSE OF THIS PAPER IS TO IDENTIFYING ORGANIZATIONAL CHANGE MANAGEMENT (OCM) PRACTICES THAT, WHEN EFFECTIVELY EXECUTED, LEAD TO INCREASED SUCCESS RATES OF ADOPTING APDMS IN OWNER AEC ORGANIZATIONS. DESIGN/METHODOLOGY/APPROACH: SEVEN OCM PRACTICES WERE IDENTIFIED THROUGH A COMPREHENSIVE LITERATURE REVIEW. THEN, THROUGH A SURVEY OF 140 INDIVIDUALS AT 98 AEC ORGANIZATIONS, THE RELATIONSHIPS BETWEEN OCM PRACTICES AND ORGANIZATIONAL ADOPTION OF APDMS WERE ESTABLISHED. FINDINGS: THE FINDINGS INDICATE THAT OCM PRACTICES WITH THE STRONGEST RELATIONSHIP TO SUCCESSFUL APDM ADOPTION ARE REALISTIC TIMEFRAME, EFFECTIVE CHANGE AGENTS, WORKLOADS ADJUSTMENTS, SENIOR-LEADERSHIP COMMITMENT AND SUFFICIENT CHANGE-RELATED TRAINING. PRACTICAL IMPLICATIONS: ADOPTING APDMS CAN BE EXTREMELY DIFFICULT AND REQUIRES SIGNIFICANT ORGANIZATIONAL CHANGE EFFORTS TO ENSURE THE CHANGE IS A SUCCESS. ORGANIZATIONS THAT ARE IMPLEMENTING APDMS FOR THE FIRST TIME SHOULD CONSIDER APPLYING THE OCM PRACTICES THAT THIS STUDY IDENTIFIES AS MOST RELATED TO SUCCESSFUL APDM ADOPTION. ORIGINALITY/VALUE: THIS STUDY CONTRIBUTES TO THE EXISTING BODY OF KNOWLEDGE BY IDENTIFYING THE OCM PRACTICES THAT ARE MOST SIGNIFICANTLY ASSOCIATED WITH SUCCESSFULLY ADOPTING APDMS. © 2020, EMERALD PUBLISHING LIMITED.</t>
  </si>
  <si>
    <t>AEC OWNER ORGANIZATION; CHANGE MANAGEMENT PRACTICES; ORGANIZATIONAL CHANGE</t>
  </si>
  <si>
    <t>CONSTRUCTION; ALTERNATIVE PROJECT DELIVERY METHODS; ARCHITECTURAL , ENGINEERING AND CONSTRUCTIONS; DESIGN/METHODOLOGY/APPROACH; LEADERSHIP COMMITMENTS; ORGANIZATIONAL ADOPTIONS; ORGANIZATIONAL CHANGE; ORGANIZATIONAL CHANGE MANAGEMENT; PROJECT PERFORMANCE; CIVIL ENGINEERING</t>
  </si>
  <si>
    <t>AHN, M.J., ADAMSON, J.S., DORNBUSCH, D., FROM LEADERS TO LEADERSHIP: MANAGING CHANGE (2004) JOURNAL OF LEADERSHIP AND ORGANIZATIONAL STUDIES, 10 (4), PP. 112-123; ALVESSON, M., (2012) UNDERSTANDING ORGANIZATIONAL CULTURE, , SAGE, LONDON; ARAYICI, Y., COATES, P., KOSKELA, L., KAGIOGLOU, M., USHER, C., O'REILLY, K., TECHNOLOGY ADOPTION IN THE BIM IMPLEMENTATION FOR LEAN ARCHITECTURAL PRACTICE (2011) AUTOMATION IN CONSTRUCTION, 20 (2), PP. 189-195; BABATUNDE, S.O., PERERA, S., ZHOU, L., UDEAJA, C., BARRIERS TO PUBLIC-PRIVATE PARTNERSHIP PROJECTS IN DEVELOPING COUNTRIES; A CASE OF NIGERIA (2015) ENGINEERING, CONSTRUCTION AND ARCHITECTURAL MANAGEMENT, 22 (6), PP. 669-691; BARLISH, K., SULLIVAN, K., HOW TO MEASURE THE BENEFITS OF BIM–A CASE STUDY APPROACH (2012) AUTOMATION IN CONSTRUCTION, 24, PP. 149-159; BARRETT, P., SEXTON, M., INNOVATION IN SMALL, PROJECT‐BASED CONSTRUCTION FIRMS (2006) BRITISH JOURNAL OF MANAGEMENT, 17 (4), PP. 331-346; BEER, M., NOHRIA, N., CRACKING THE CODE OF CHANGE (2000) HARVARD BUSINESS REVIEW, 78 (3), PP. 133-141; BURATI, J.L., JR., OSWALD, T.H., IMPLEMENTING TQM IN ENGINEERING AND CONSTRUCTION (1993) JOURNAL OF MANAGEMENT IN ENGINEERING, 9 (4), PP. 456-470; BY, T.R., ORGANISATIONAL CHANGE MANAGEMENT: A CRITICAL REVIEW (2005) JOURNAL OF CHANGE MANAGEMENT, 5 (4), PP. 369-380; CHAN, A.P., LAM, P.T., CHAN, D.W., CHEUNG, E., KE, Y., DRIVERS FOR ADOPTING PUBLIC PRIVATE PARTNERSHIPS—EMPIRICAL COMPARISON BETWEEN CHINA AND HONG KONG SPECIAL ADMINISTRATIVE REGION (2009) JOURNAL OF CONSTRUCTION ENGINEERING AND MANAGEMENT, 135 (11), PP. 1115-1124; CRONBACH, L.J., COEFFICIENT ALPHA AND THE INTERNAL STRUCTURE OF THE TESTES (1951) PSYCHOMETRIKA, 16, PP. 297-334; DING, Z., ZUO, J., WU, J., WANG, J.Y., KEY FACTORS FOR THE BIM ADOPTION BY ARCHITECTS: A CHINA STUDY (2015) ENGINEERING, CONSTRUCTION AND ARCHITECTURAL MANAGEMENT, 22 (6), PP. 732-748; DOSSICK, C.S., SAKAGAMI, M., IMPLEMENTING WEB-BASED PROJECT MANAGEMENT SYSTEMS IN THE UNITED STATES AND JAPAN (2008) JOURNAL OF CONSTRUCTION ENGINEERING AND MANAGEMENT, 134 (3), PP. 189-196; EADIE, R., BROWNE, M., ODEYINKA, H., MCKEOWN, C., MCNIFF, S., BIM IMPLEMENTATION THROUGHOUT THE UK CONSTRUCTION PROJECT LIFECYCLE: AN ANALYSIS (2013) AUTOMATION IN CONSTRUCTION, 36, PP. 145-151; EL ASMAR, M., HANNA, A.S., LOH, W.Y., QUANTIFYING PERFORMANCE FOR THE INTEGRATED PROJECT DELIVERY SYSTEM AS COMPARED TO ESTABLISHED DELIVERY SYSTEMS (2013) JOURNAL OF CONSTRUCTION ENGINEERING AND MANAGEMENT, 139 (11); ELGHAMRAWY, T., SHIBAYAMA, T., TOTAL QUALITY MANAGEMENT IMPLEMENTATION IN THE EGYPTIAN CONSTRUCTION INDUSTRY (2008) JOURNAL OF MANAGEMENT IN ENGINEERING, 24 (3), PP. 156-161; ERDOGAN, B., ANUMBA, C.J., BOUCHLAGHEM, D., NIELSEN, Y., COLLABORATION ENVIRONMENTS FOR CONSTRUCTION: IMPLEMENTATION CASE STUDIES (2008) JOURNAL OF MANAGEMENT IN ENGINEERING, 24 (4), PP. 234-244; ERDOGAN, B., ANUMBA, C.J., BOUCHLAGHEM, D., NIELSEN, Y., COLLABORATION ENVIRONMENTS FOR CONSTRUCTION: MANAGEMENT OF ORGANIZATIONAL CHANGES (2014) JOURNAL OF MANAGEMENT IN ENGINEERING, 30 (3); FIELD, A., (2013) DISCOVERING STATISTICS USING IBM SPSS STATISTICS, , SAGE, LONDON; FRANCOM, T., ASMAR, M.E., ARIARATNAM, S.T., USING ALTERNATIVE PROJECT DELIVERY METHODS TO ENHANCE THE COST PERFORMANCE OF TRENCHLESS CONSTRUCTION PROJECTS (2014) CONSTRUCTION RESEARCH CONGRESS 2014: CONSTRUCTION IN A GLOBAL NETWORK, PP. 1219-1228. , ASCE, ATLANTA, GA; GU, N., LONDON, K., UNDERSTANDING AND FACILITATING BIM ADOPTION IN THE AEC INDUSTRY (2010) AUTOMATION IN CONSTRUCTION, 19 (8), PP. 988-999; HENDERSON, J.R., RUIKAR, K., TECHNOLOGY IMPLEMENTATION STRATEGIES FOR CONSTRUCTION ORGANISATIONS (2010) ENGINEERING, CONSTRUCTION AND ARCHITECTURAL MANAGEMENT, 17 (3), PP. 309-327; HUGHES, M., DO 70 PER CENT OF ALL ORGANIZATIONAL CHANGE INITIATIVES REALLY FAIL? (2011) JOURNAL OF CHANGE MANAGEMENT, 11 (4), PP. 451-464; HUNSUCKER, J.L., LOOS, D., TRANSITION MANAGEMENT—AN ANALYSIS OF STRATEGIC CONSIDERATIONS FOR EFFECTIVE IMPLEMENTATION (1989) ENGINEERING MANAGEMENT INTERNATIONAL, 5 (3), PP. 167-178; HWANG, B.G., ZHAO, X., ONG, S.Y., VALUE MANAGEMENT IN SINGAPOREAN BUILDING PROJECTS: IMPLEMENTATION STATUS, CRITICAL SUCCESS FACTORS, AND RISK FACTORS (2015) JOURNAL OF MANAGEMENT IN ENGINEERING, 31 (6); JENSEN, P.A., JÓHANNESSON, E.I., BUILDING INFORMATION MODELLING IN DENMARK AND ICELAND (2013) ENGINEERING, CONSTRUCTION AND ARCHITECTURAL MANAGEMENT, 20 (1), PP. 99-110; JERGEAS, G., FAHMY, S., TEN CRITICAL PRINCIPLES FOR SUCCESSFUL DESIGN-BUILD PROJECTS (2006) COST ENGINEERING, 48 (11), PP. 29-34; KANTER, R.M., STEIN, B.A., JICK, T.D., (1992) THE CHALLENGE OF ORGANIZATIONAL CHANGE: HOW PEOPLE EXPERIENCE IT AND MANAGE IT, , THE FREE PRESS, NEW YORK, NY; KHOSROWSHAHI, F., ARAYICI, Y., ROADMAP FOR IMPLEMENTATION OF BIM IN THE UK CONSTRUCTION INDUSTRY (2012) ENGINEERING,CONSTRUCTION AND ARCHITECTURAL MANAGEMENT, 19 (6), PP. 610-635; KLINE, R.B., (2015) PRINCIPLES AND PRACTICE OF STRUCTURAL EQUATION MODELING, , GUILFORD PRESS, NEW YORK, NY; LAI, D.N., LIU, M., LING, F.Y., A COMPARATIVE STUDY ON ADOPTING HUMAN RESOURCE PRACTICES FOR SAFETY MANAGEMENT ON CONSTRUCTION PROJECTS IN THE UNITED STATES AND SINGAPORE (2011) INTERNATIONAL JOURNAL OF PROJECT MANAGEMENT, 29 (8), PP. 1018-1032; LEE, S., YU, J., JEONG, D., BIM ACCEPTANCE MODEL IN CONSTRUCTION ORGANIZATIONS (2015) JOURNAL OF MANAGEMENT IN ENGINEERING, 31 (3); LI, N., BECERIK-GERBER, B., LIFE-CYCLE APPROACH FOR IMPLEMENTING RFID TECHNOLOGY IN CONSTRUCTION: LEARNING FROM ACADEMIC AND INDUSTRY USE CASES (2011) JOURNAL OF CONSTRUCTION ENGINEERING AND MANAGEMENT, 137 (12), PP. 1089-1098; LIAO, L., AI LIN TEO, E., ORGANIZATIONAL CHANGE PERSPECTIVE ON PEOPLE MANAGEMENT IN BIM IMPLEMENTATION IN BUILDING PROJECTS (2018) JOURNAL OF MANAGEMENT IN ENGINEERING, 34 (3); LIKERT, R., A TECHNIQUE FOR THE MEASUREMENT OF ATTITUDES (1932) ARCHIVES OF PSYCHOLOGY, 22 (140), PP. 1-55; LINES, B.C., REDDY VARDIREDDY, P.K., DRIVERS OF ORGANIZATIONAL CHANGE WITHIN THE AEC INDUSTRY: LINKING CHANGE MANAGEMENT PRACTICES WITH SUCCESSFUL CHANGE ADOPTION (2017) JOURNAL OF MANAGEMENT IN ENGINEERING, 33 (6); LINES, B.C., SMITHWICK, J.B., BEST PRACTICES FOR ORGANIZATIONAL CHANGE MANAGEMENT WITHIN ELECTRICAL CONTRACTORS (2019) INTERNATIONAL JOURNAL OF CONSTRUCTION EDUCATION AND RESEARCH, 15 (2), PP. 136-159; LINES, B.C., PERRENOUD, A., SULLIVAN, K.T., SMITHWICK, J., IMPLEMENTING NEW PROJECT DELIVERY STRATEGIES: DEVELOPMENT OF A WEB-BASED MULTIMEDIA TOOL TO SUPPORT OWNER PROJECT TEAM TRAINING (2014) INTERNATIONAL JOURNAL OF CONSTRUCTION EDUCATION AND RESEARCH, 11 (2), PP. 140-160; LINES, B., STONE, B., SULLIVAN, K., ORGANIZATIONAL IMPLEMENTATION OF BEST VALUE PROJECT DELIVERY: IMPACT OF VALUE-BASED PROCUREMENT, PREPLANNING, AND RISK MANAGEMENT (2014) JOURNAL FOR THE ADVANCEMENT OF PERFORMANCE INFORMATION AND VALUE, 5 (1), PP. 1-19; LINES, B.C., SULLIVAN, K.T., WIEZEL, A., SUPPORT FOR ORGANIZATIONAL CHANGE: CHANGE-READINESS OUTCOMES AMONG AEC PROJECT TEAMS (2016) JOURNAL OF CONSTRUCTION ENGINEERING AND MANAGEMENT, 142 (2); LOOSEMORE, M., CHEUNG, E., IMPLEMENTING SYSTEMS THINKING TO MANAGE RISK IN PUBLIC PRIVATE PARTNERSHIP PROJECTS (2015) INTERNATIONAL JOURNAL OF PROJECT MANAGEMENT, 33 (6), PP. 1325-1334; MCCLURE, P., CORRELATION STATISTICS: REVIEW OF THE BASICS AND SOME COMMON PITFALLS (2005) JOURNAL OF HAND THERAPY, 18 (3), PP. 378-380; MIGLIACCIO, G.C., GIBSON, G.E., JR., O'CONNOR, J.T., CHANGING PROJECT DELIVERY STRATEGY: AN IMPLEMENTATION FRAMEWORK (2008) PUBLIC WORKS MANAGEMENT AND POLICY, 12 (3), PP. 483-502; NIKAS, A., POULYMENAKOU, A., KRIARIS, P., INVESTIGATING ANTECEDENTS AND DRIVERS AFFECTING THE ADOPTION OF COLLABORATION TECHNOLOGIES IN THE CONSTRUCTION INDUSTRY (2007) AUTOMATION IN CONSTRUCTION, 16 (5), PP. 632-641; NITITHAMYONG, P., SKIBNIEWSKI, M.J., SUCCESS/FAILURE FACTORS AND PERFORMANCE MEASURES OF WEB-BASED CONSTRUCTION PROJECT MANAGEMENT SYSTEMS: PROFESSIONALS' VIEWPOINT (2006) JOURNAL OF CONSTRUCTION ENGINEERING AND MANAGEMENT, 132 (1), PP. 80-87; OZORHON, B., CINAR, E., CRITICAL SUCCESS FACTORS OF ENTERPRISE RESOURCE PLANNING IMPLEMENTATION IN CONSTRUCTION: CASE OF TURKEY (2015) JOURNAL OF MANAGEMENT IN ENGINEERING, 31 (6); PARK, M., JILEE, S.H.H.S., KIM, W., STRATEGIES FOR DESIGN-BUILD IN KOREA USING SYSTEM DYNAMICS MODELING (2009) JOURNAL OF CONSTRUCTION ENGINEERING AND MANAGEMENT, 135 (11), PP. 1125-1137; PEANSUPAP, V., WALKER, D.H., INFORMATION COMMUNICATION TECHNOLOGY (ICT) IMPLEMENTATION CONSTRAINTS (2006) ENGINEERING, CONSTRUCTION AND ARCHITECTURAL MANAGEMENT, 13 (4), PP. 364-379; PHENG, L.S., HUI, M.S., IMPLEMENTING AND APPLYING SIX SIGMA IN CONSTRUCTION (2004) JOURNAL OF CONSTRUCTION ENGINEERING AND MANAGEMENT, 130 (4), PP. 482-489; PHENG, L.S., TEO, J.A., IMPLEMENTING TOTAL QUALITY MANAGEMENT IN CONSTRUCTION FIRMS (2004) JOURNAL OF MANAGEMENT IN ENGINEERING, 20 (1), PP. 8-15; ROGERS, J., CHONG, H.Y., PREECE, C., ADOPTION OF BUILDING INFORMATION MODELLING TECHNOLOGY (BIM) (2015) ENGINEERING, CONSTRUCTION AND ARCHITECTURAL MANAGEMENT, 22 (4), PP. 424-445; SAID, H., PREFABRICATION BEST PRACTICES AND IMPROVEMENT OPPORTUNITIES FOR ELECTRICAL CONSTRUCTION (2015) JOURNAL OF CONSTRUCTION ENGINEERING AND MANAGEMENT, 141 (12); SCHNEIDER, B., GUNNARSON, S.K., NILES-JOLLY, K., CREATING THE CLIMATE AND CULTURE OF SUCCESS (1994) ORGANIZATIONAL DYNAMICS, 23 (1), PP. 17-29; SELF, D.R., SCHRAEDER, M., ENHANCING THE SUCCESS OF ORGANIZATIONAL CHANGE (2009) LEADERSHIP AND ORGANIZATION DEVELOPMENT JOURNAL, 30 (2), PP. 167-182; SHEHU, Z., AKINTOYE, A., MAJOR CHALLENGES TO THE SUCCESSFUL IMPLEMENTATION AND PRACTICE OF PROGRAMME MANAGEMENT IN THE CONSTRUCTION ENVIRONMENT: A CRITICAL ANALYSIS (2010) INTERNATIONAL JOURNAL OF PROJECT MANAGEMENT, 28 (1), PP. 26-39; SINGH, A., SHOURA, M.M., ASSESSMENT OF ORGANIZATIONAL CHANGE FOR PUBLIC CONSTRUCTION ORGANIZATIONS (1999) JOURNAL OF MANAGEMENT IN ENGINEERING, 15 (4), PP. 59-70; SON, H., LEE, S., KIM, C., WHAT DRIVES THE ADOPTION OF BUILDING INFORMATION MODELING IN DESIGN ORGANIZATIONS? AN EMPIRICAL INVESTIGATION OF THE ANTECEDENTS AFFECTING ARCHITECTS' BEHAVIORAL INTENTIONS (2015) AUTOMATION IN CONSTRUCTION, 49, PP. 92-99; SULLIVAN, K.T., QUALITY MANAGEMENT PROGRAMS IN THE CONSTRUCTION INDUSTRY: BEST VALUE COMPARED WITH OTHER METHODOLOGIES (2011) JOURNAL OF MANAGEMENT IN ENGINEERING, 27 (4), PP. 210-219; SULLIVAN, K., SAVICKY, J., CAREY, B., BEST-VALUE PROCESS IMPLEMENTATION AT THE CITY OF PEORIA: FIVE YEARS OF RESEARCH TESTING (2010) JOURNAL FOR THE ADVANCEMENT OF PERFORMANCE INFORMATION AND VALUE, 1 (1), PP. 23-32; SULLIVAN, K., KASHIWAGI, D., LINES, B., ORGANIZATIONAL CHANGE MODELS: A CRITICAL REVIEW OF CHANGE MANAGEMENT PROCESSES (2011) RICS CONSTRUCTION AND PROPERTY CONFERENCE, PP. 302-314. , SALFORD; TABACHNICK, B.G., FIDELL, L.S., ULLMAN, J.B., (2007) USING MULTIVARIATE STATISTICS, 5. , PEARSON, BOSTON, MA; TAN, H.C., CARRILLO, P.M., ANUMBA, C.J., CASE STUDY OF KNOWLEDGE MANAGEMENT IMPLEMENTATION IN A MEDIUM-SIZED CONSTRUCTION SECTOR FIRM (2012) JOURNAL OF MANAGEMENT IN ENGINEERING, 28 (3), PP. 338-347; WANG, Z., LIM, B.T., KAMARDEEN, I., CHANGE MANAGEMENT RESEARCH IN CONSTRUCTION: A CRITICAL REVIEW (2013) PROCEEDING OF CIB WORLD BUILDING CONGRESS, PP. 1-14. , KAJEWSKI, S., MANLEY, K. AND HAMPSON, K., AND (EDS), QUEENSLAND UNIVERSITY OF TECHNOLOGY, BRISBANE; WILLIAMS, T., BERNOLD, L., LU, H., ADOPTION PATTERNS OF ADVANCED INFORMATION TECHNOLOGIES IN THE CONSTRUCTION INDUSTRIES OF THE UNITED STATES AND KOREA (2007) JOURNAL OF CONSTRUCTION ENGINEERING AND MANAGEMENT, 133 (10), PP. 780-790; WON, J., LEE, G., DOSSICK, C., MESSNER, J., WHERE TO FOCUS FOR SUCCESSFUL ADOPTION OF BUILDING INFORMATION MODELING WITHIN ORGANIZATION (2013) JOURNAL OF CONSTRUCTION ENGINEERING AND MANAGEMENT, 139 (11); WONG, A.K., ZHANG, R., IMPLEMENTATION OF WEB‐BASED CONSTRUCTION PROJECT MANAGEMENT SYSTEM IN CHINA PROJECTS BY HONG KONG DEVELOPERS (2013) CONSTRUCTION INNOVATION, 13 (1), PP. 26-49; YIU, N.S., SZE, N.N., CHAN, D.W., IMPLEMENTATION OF SAFETY MANAGEMENT SYSTEMS IN HONG KONG CONSTRUCTION INDUSTRY–A SAFETY PRACTITIONER'S PERSPECTIVE (2018) JOURNAL OF SAFETY RESEARCH, 64, PP. 1-9; ZHAO, X., HWANG, B.G., PHENG LOW, S., WU, P., REDUCING HINDRANCES TO ENTERPRISE RISK MANAGEMENT IMPLEMENTATION IN CONSTRUCTION FIRMS (2015) JOURNAL OF CONSTRUCTION ENGINEERING AND MANAGEMENT, 141 (3)</t>
  </si>
  <si>
    <t>ALDOSSARI, K.M.; SCHOOL OF SUSTAINABLE ENGINEERING AND THE BUILD ENVIRONMENT, UNITED STATES; EMAIL: KMALDOSS@ASU.EDU
ALDOSSARI, K.M.; COLLEGE OF CIVIL ENGINEERING, AL KHARJ, SAUDI ARABIA; EMAIL: KMALDOSS@ASU.EDU</t>
  </si>
  <si>
    <t>09699988</t>
  </si>
  <si>
    <t>ENG. CONSTR. ARCHIT. MANAGE.</t>
  </si>
  <si>
    <t>2-S2.0-85089007983</t>
  </si>
  <si>
    <t>ENG CONSTR ARCHIT MANAGE</t>
  </si>
  <si>
    <t>ARIZONA STATE UNIVERSITY;UNIVERSITY OF KANSAS;UNIVERSITY OF NORTH CAROLINA AT CHARLOTTE;ARIZONA STATE UNIVERSITY;ARIZONA STATE UNIVERSITY</t>
  </si>
  <si>
    <t>NOTREPORTED;SCHOOL OF SUSTAINABLE ENGINEERING AND THE BUILD ENVIRONMENT;NOTREPORTED;COLLEGE OF CIVIL ENGINEERING;NOTREPORTED</t>
  </si>
  <si>
    <t>ALDOSSARI KM, 2020, ENG CONSTR ARCHIT MANAGE</t>
  </si>
  <si>
    <t>SANCHEZ B;ESNAASHARY ESFAHANI M;HAAS C</t>
  </si>
  <si>
    <t>57200699857;57210975841;7202620442;</t>
  </si>
  <si>
    <t>A METHODOLOGY TO ANALYZE THE NET ENVIRONMENTAL IMPACTS AND BUILDING’S COST PERFORMANCE OF AN ADAPTIVE REUSE PROJECT: A CASE STUDY OF THE WATERLOO COUNTY COURTHOUSE RENOVATIONS</t>
  </si>
  <si>
    <t>ENVIRONMENT SYSTEMS AND DECISIONS</t>
  </si>
  <si>
    <t>39</t>
  </si>
  <si>
    <t>419</t>
  </si>
  <si>
    <t>438</t>
  </si>
  <si>
    <t>10.1007/s10669-019-09734-2</t>
  </si>
  <si>
    <t>https://www.scopus.com/inward/record.uri?eid=2-s2.0-85070064512&amp;doi=10.1007%2fs10669-019-09734-2&amp;partnerID=40&amp;md5=cf1d819c0f6b1d3b503205fc981ababb</t>
  </si>
  <si>
    <t>DEPARTMENT OF CIVIL AND ENVIRONMENTAL ENGINEERING, UNIVERSITY OF WATERLOO, 200 UNIVERSITY AVENUE WEST, WATERLOO, ON  N2L 3G1, CANADA</t>
  </si>
  <si>
    <t>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t>
  </si>
  <si>
    <t>ADAPTIVE REUSE OF BUILDINGS IS CONSIDERED A SUPERIOR ALTERNATIVE FOR THE RENEWAL OF TODAY’S BUILT ENVIRONMENT. HOWEVER, LITTLE RESEARCH HAS BEEN DONE FOR ASSESSING ADAPTIVE REUSE BUILDING PROJECTS IN TERMS OF LIFE CYCLE AND CIRCULAR ECONOMY. BECAUSE OF THE GREAT IMPACT THAT THE BUILDING INDUSTRY HAS ON THE ENVIRONMENT, FAILING TO OPTIMIZE BUILDINGS’ USEFUL LIFE CAN RESULT IN THEIR RESIDUAL LIFE CYCLE EXPECTANCY NOT BEING FULLY EXPLOITED, AND WITH IT, WASTING THE RESOURCES EMBEDDED THEREIN, SUCH AS PRIMARY ENERGY DEMAND. THE AIM OF THIS STUDY IS TO DEVELOP AND TEST A METHODOLOGY TO ANALYZE THE NET ENVIRONMENTAL IMPACTS AS WELL AS THE BUILDING’S COST PERFORMANCE OF AN ADAPTIVE REUSE PROJECT. THIS PAPER FOCUSES ON THE ANALYSIS OF THE STRUCTURAL SYSTEM. RESULTS SHOW THAT THE ADAPTIVE REUSE OF THE BUILDING STRUCTURE PRODUCES A CONSIDERABLE DECREASE IN THE ENVIRONMENTAL IMPACTS AND THE CONSTRUCTION BUILDING COST. DISTRIBUTION OF COST AMONG MATERIALS AND EQUIPMENT IS DIFFERENT FROM THOSE FOR A NEW BUILDING, WHILE THE DISTRIBUTION COST FOR LABOR REMAINS THE SIMILAR. THIS STUDY OBJECTIVELY DEMONSTRATES THE CONSIDERABLE BENEFITS OF THE ADAPTIVE REUSE OF THE STRUCTURE OF AN EXISTING ASSET. IN CONTRAST, THE NON-STRUCTURAL BUILDING SUBSYSTEMS HAVE BEEN IDENTIFIED AS AN AREA WITH HIGH POTENTIAL FOR IMPROVING THE EXISTING INEFFICIENCIES DURING THE ADAPTIVE REUSE PROCESS. © 2019, SPRINGER SCIENCE+BUSINESS MEDIA, LLC, PART OF SPRINGER NATURE.</t>
  </si>
  <si>
    <t>ADAPTIVE REUSE; CIRCULAR ECONOMY; ENVIRONMENTAL SAVINGS; LIFE CYCLE ASSESSMENT; NET ENVIRONMENTAL IMPACT; PRIMARY ENERGY DEMAND</t>
  </si>
  <si>
    <t>BUILDING; ENERGY USE; ENVIRONMENTAL IMPACT; EQUIPMENT; LIFE CYCLE ANALYSIS; OPTIMIZATION; PERFORMANCE ASSESSMENT; CANADA; ONTARIO [CANADA]; WATERLOO</t>
  </si>
  <si>
    <t>WISE EARTH</t>
  </si>
  <si>
    <t>THE AUTHORS WOULD LIKE TO THANK THE ENERGY COUNCIL OF CANADA (ECC) AND THE WATERLOO INSTITUTE FOR SUSTAINABLE ENERGY (WISE) FOR PROVIDING SUPPORT FOR THIS RESEARCH PAPER.</t>
  </si>
  <si>
    <t>AIGWI, I.E., EGBELAKIN, T., INGHAM, J., EFFICACY OF ADAPTIVE REUSE FOR THE REDEVELOPMENT OF UNDERUTILISED HISTORICAL BUILDINGS: TOWARDS THE REGENERATION OF NEW ZEALAND’S PROVINCIAL TOWN CENTRES (2018) INT J BUILD PATHOL ADAPT, 36 (4), PP. 385-407; ASDRUBALI, F., BALDASSARRI, C., FTHENAKIS, V., LIFE CYCLE ANALYSIS IN THE CONSTRUCTION SECTOR: GUIDING THE OPTIMIZATION OF CONVENTIONAL ITALIAN BUILDINGS (2013) ENERGY BUILD, 64, PP. 73-89; AZARI, R., ABBASABADI, N., EMBODIED ENERGY OF BUILDINGS: A REVIEW OF DATA, METHODS, CHALLENGES, AND RESEARCH TRENDS (2018) ENERGY BUILD, 168, PP. 225-235; BALL, R., DEVELOPERS, REGENERATION AND SUSTAINABILITY ISSUES IN THE REUSE OF VACANT INDUSTRIAL BUILDINGS (1999) BUILD RES INF, 27 (3), PP. 140-148; BECCALI, M., CELLURA, M., FONTANA, M., ENERGY RETROFIT OF A SINGLE-FAMILY HOUSE: LIFE CYCLE NET ENERGY SAVING AND ENVIRONMENTAL BENEFITS (2013) RENEW SUST ENERGY REV, 27, PP. 283-293; BLENGINI, G.A., DI CARLO, T., THE CHANGING ROLE OF LIFE CYCLE PHASES, SUBSYSTEMS AND MATERIALS IN THE LCA OF LOW ENERGY BUILDINGS (2010) ENERGY BUILD, 42 (6), PP. 869-880; BOYKO, C.T., DAVEY, C.L., COOPER, R., ADDRESSING SUSTAINABILITY EARLY IN THE URBAN DESIGN PROCESS (2006) MANAG ENVIRON QUAL, 17 (6), PP. 689-706; BULLEN, P.A., ADAPTIVE REUSE AND SUSTAINABILITY OF COMMERCIAL BUILDINGS (2007) FACILITIES, 25 (1-2), PP. 20-31; CABEZA, L.F., RINCON, L., VILARINO, V., LIFE CYCLE ASSESSMENT (LCA) AND LIFE CYCLE ENERGY ANALYSIS (LCEA) OF BUILDINGS AND THE BUILDING SECTOR: A REVIEW (2014) RENEW SUST ENERGY REV, 29, PP. 394-416; (2016) CIEEDAC DATABASE ON ENERGY, PRODUCTION AND INTENSITY INDICATORS FOR CANADIAN INDUSTRY, , HTTP://NAICSDB.REM.SFU.CA/CIEEDACWEB/MOD.PHP?MOD=NAICSPUBLIC&amp;MENU=1602, ACCESSED 15 JULY 2016; CANTELL, S.F., (2005) THE ADAPTIVE REUSE OF HISTORIC INDUSTRIAL BUILDINGS: REGULATION BARRIERS, BEST PRACTICES AND CASE STUDIES, , MASTER DISSERTATION, VIRGINIA POLYTECHNIC INSTITUTE AND STATE UNIVERSITY; CHASTAS, P., THEODOSIOU, T., BIKAS, D., EMBODIED ENERGY IN RESIDENTIAL BUILDINGS-TOWARDS THE NEARLY ZERO ENERGY BUILDING: A LITERATURE REVIEW (2016) BUILD ENVIRON, 105, PP. 267-282; CONEJOS, S., (2013) DESIGNING FOR FUTURE BUILDING ADAPTIVE REUSE, , DOCTORAL DISSERTATION, INSTITUTE OF SUSTAINABLE DEVELOPMENT AND ARCHITECTURE, BOND UNIVERSITY; CONEJOS, S., LANGSTON, C., SMITH, J., (2011) IMPROVING THE IMPLEMENTATION OF ADAPTIVE REUSE STRATEGIES FOR HISTORIC BUILDINGS; CONEJOS, S., LANGSTON, C., SMITH, J., ADAPTSTAR MODEL: A CLIMATE-FRIENDLY STRATEGY TO PROMOTE BUILT ENVIRONMENT SUSTAINABILITY (2013) HABITAT INT, 37, PP. 95-103; CONEJOS, S., LANGSTON, C., SMITH, J., DESIGNING FOR BETTER BUILDING ADAPTABILITY: A COMPARISON OF ADAPTSTAR AND ARP MODELS (2014) HABITAT INT, 41, PP. 85-91; CONEJOS, S., LANGSTON, C., SMITH, J., ENHANCING SUSTAINABILITY THROUGH DESIGNING FOR ADAPTIVE REUSE FROM THE OUTSET: A COMPARISON OF ADAPTSTAR AND ADAPTIVE REUSE POTENTIAL (ARP) MODELS (2015) FACILITIES, 33 (9-10), PP. 531-552; CONEJOS, S., LANGSTON, C., CHAN, E.H.W., GOVERNANCE OF HERITAGE BUILDINGS: AUSTRALIAN REGULATORY BARRIERS TO ADAPTIVE REUSE (2016) BUILD RES INF, 44 (5-6), PP. 507-519; (2014) IR242-2—FRONT END PLANNING OF RENOVATION AND REVAMP PROJECTS VERSION 1.1; ESTHER YAKUBU, I., EGBELAKIN, T., DIZHUR, D., WHY ARE OLDER INNER-CITY BUILDINGS VACANT? IMPLICATIONS FOR TOWN CENTRE REGENERATION (2017) J URBAN REGENER RENEW, 11 (1), PP. 44-59; HEIN, M.F., HOUCK, K.D., CONSTRUCTION CHALLENGES OF ADAPTIVE REUSE OF HISTORICAL BUILDINGS IN EUROPE (2008) INT J CONSTR EDUC RES, 4 (2), PP. 115-131; HIGHFIELD, D., GORSE, C., (2009) REFURBISHMENT AND UPGRADING OF BUILDINGS, 2ND, , ED, TAYLOR &amp; FRANCIS GROUP, NEW YORK; HUOVILA, P., (2007) BUILDINGS AND CLIMATE CHANGE: STATUS, CHALLENGES, AND OPPORTUNITIES, , UNEP/EARTHPRINT; (2007) CLIMATE CHANGE 2007: MITIGATION. CONTRIBUTION OF WORKING GROUP III TO THE FOURTH ASSESSMENT REPORT OF THE INTERGOVERNMENTAL PANEL ON CLIMATE CHANGE, , CAMBRIDGE UNIVERSITY PRESS, CAMBRIDGE, UNITED KINGDOM AND NEW YORK, NY, USA; (2015) CLIMATE CHANGE 2014: MITIGATION OF CLIMATE CHANGE, , CAMBRIDGE UNIVERSITY PRESS, CAMBRIDGE; (1997) ISO 14040 ENVIRONMENTAL MANAGEMENT—LIFE CYCLE ASSESSMENT—PRINCIPLES AND FRAMEWORK; JALAEI, F., (2015) INTEGRATE BUILDING INFORMATION MODELING (BIM) AND SUSTAINABLE DESIGN AT THE CONCEPTUAL STAGE OF BUILDING PROJECTS. DOCTORAL DISSERTATION, , UNIVERSITY OF OTTAWA; JALAEI, F., JRADE, A., AN AUTOMATED BIM MODEL TO CONCEPTUALLY DESIGN, ANALYZE, SIMULATE, AND ASSESS SUSTAINABLE BUILDING PROJECTS (2014) J CONSTR ENG, 2014, P. 672896; (2015) TALLY METHODS, , HTTP://WWW.CHOOSETALLY.COM/METHODS/, ACCESSED 15 JULY 2016; (2019) TALLY—METHODS, , HTTPS://CHOOSETALLY.COM/METHODS/, ACCESSED 8 MAY 2019; KIBERT, C.J., THE NEXT GENERATION OF SUSTAINABLE CONSTRUCTION (2007) BUILD RES INF, 35 (6), PP. 595-601; KOKKOS, A., (2014) COMPUTATIONAL MODELLING TOOLS FOR THE PROMOTION OF DESIGN FOR DECONSTRUCTION, , MASTER DISSERTATION, DELFT UNIVERSITY OF TECHNOLOGY; LANGSTON, C., THE SUSTAINABILITY IMPLICATIONS OF BUILDING ADAPTIVE REUSE (2008) CRIOCM 2008 INTERNATIONAL RESEARCH SYMPOSIUM ON ADVANCEMENT OF CONSTRUCTION MANAGEMENT AND REAL ESTATE, BEIJING, CHINA, OCTOBER 31–NOVEMBER 3, 2008, 8. , FENG C, YU M, ZHAO Z, (EDS), HONG KONG POLYTECHNIC UNIVERSITY, HONG KONG; LANGSTON, C., SHEN, L., APPLICATION OF THE ADAPTIVE REUSE POTENTIAL MODEL IN HONG KONG: A CASE STUDY OF LUI SENG CHUN (2007) INT J STRATEG PROP MANAG, 11 (4), PP. 193-207; LANGSTON, C., WONG, F.K.W., HUI, E.C.M., STRATEGIC ASSESSMENT OF BUILDING ADAPTIVE REUSE OPPORTUNITIES IN HONG KONG (2008) BUILD ENVIRON, 43 (10), PP. 1709-1718; LARKHAM, P., (2002) CONSERVATION AND THE CITY, , ROUTLEDGE, LONDON; LIU, B., WANG, D., XU, Y., EMBODIED ENERGY CONSUMPTION OF THE CONSTRUCTION INDUSTRY AND ITS INTERNATIONAL TRADE USING MULTI-REGIONAL INPUT–OUTPUT ANALYSIS (2018) ENERGY BUILD, 173, PP. 489-501; LOVE, P., BULLEN, P., A NEW FUTURE FOR THE PAST: A MODEL FOR ADAPTIVE REUSE DECISION-MAKING (2011) BUILT ENVIRON PROJ ASSET MANAG, 1 (1), PP. 32-44; MATTHEWS, J., DYSON, K., LOVE, P.E.D., CRITICAL SUCCESS FACTORS OF ADAPTING HERITAGE BUILDINGS: AN EXPLORATORY STUDY (2016) BUILT ENVIRON PROJ ASSET MANAG, 6 (1), PP. 44-57; MOHAMED, R., BOYLE, R., YANG, A.Y., ADAPTIVE REUSE: A REVIEW AND ANALYSIS OF ITS RELATIONSHIP TO THE 3 ES OF SUSTAINABILITY (2017) FACILITIES, 35 (3-4), PP. 138-154; MONCASTER, A.M., POMPONI, F., SYMONS, K.E., WHY METHOD MATTERS: TEMPORAL, SPATIAL AND PHYSICAL VARIATIONS IN LCA AND THEIR IMPACT ON CHOICE OF STRUCTURAL SYSTEM (2018) ENERGY BUILD, 173, PP. 389-398; (2016) COMMODITY PRICES AND TRADE UPDATES, , HTTPS://WWW.NEB-ONE.GC.CA/NRG/NTGRTD/MRKT/PRCSTRDRTCL/INDEX-ENG.HTML?PEDISABLE=TRUE, ACCESSED 15 JULY 2016; (2016) TRANSPORTATION FUEL PRICES, , HTTP://WWW.NRCAN.GC.CA/ENERGY/FUEL-PRICES/4593, ACCESSED 15 JULY 2016; PEUPORTIER, B., LIFE CYCLE ASSESSMENT APPLIED TO THE COMPARATIVE EVALUATION OF SINGLE FAMILY HOUSES IN THE FRENCH CONTEXT (2001) ENERGY BUILD, 33 (5), PP. 443-450; PINARD, A., WADE, M., (2012) LISTING OF NON-DESIGNATED PROPERTIES OF CULTURAL HERITAGE VALUE OR INTEREST ON THE MUNICIPAL HERITAGE REGISTER, , CSD-12-036; (2013) BUILDING CONSTRUCTION COST DATA, , 71ST ED. EDN. R.S. MEANS COMPANY, INC, UNITED STATES OF AMERICA; SANCHEZ, B., HAAS, C., CAPITAL PROJECT PLANNING FOR A CIRCULAR ECONOMY (2018) CONSTR MANAG ECON, 36 (6), PP. 303-312; SANCHEZ, B., HAAS, C., A NOVEL SELECTIVE DISASSEMBLY SEQUENCE PLANNING METHOD FOR ADAPTIVE REUSE OF BUILDINGS (2018) J CLEAN PROD, 183, PP. 998-1010; SANDIN, G., PETERS, G.M., SVANSTROM, M., LIFE CYCLE ASSESSMENT OF CONSTRUCTION MATERIALS: THE INFLUENCE OF ASSUMPTIONS IN END-OF-LIFE MODELLING (2014) INT J LIFE CYCLE ASSESS, 19 (4), PP. 723-731; SCHULTMANN, F., SUNKE, N., ENERGY-ORIENTED DECONSTRUCTION AND RECOVERY PLANNING (2007) BUILD RES INF, 35 (6), PP. 602-615; SHINDELL, D.T., THE SOCIAL COST OF ATMOSPHERIC RELEASE (2015) CLIM CHANGE, 130 (2), PP. 313-326; SHIPLEY, R., UTZ, S., PARSONS, M., DOES ADAPTIVE REUSE PAY? A STUDY OF THE BUSINESS OF BUILDING RENOVATION IN ONTARIO, CANADA (2006) INT J HERIT STUD, 12 (6), PP. 505-520; SUGDEN, E., (2018) THE ADAPTIVE REUSE OF INDUSTRIAL HERITAGE BUILDINGS: A MULTIPLE-CASE STUDIES APPROACH, , MASTER’S THESIS, UNIVERSITY OF WATERLOO; TAN, Y., SHEN, L., LANGSTON, C., A FUZZY APPROACH FOR ADAPTIVE REUSE SELECTION OF INDUSTRIAL BUILDINGS IN HONG KONG (2014) INT J STRATEG PROP MANAG, 18 (1), PP. 66-76; UNALAN, B., TANRIVERMIS, H., BULBUL, M., IMPACT OF EMBODIED CARBON IN THE LIFE CYCLE OF BUILDINGS ON CLIMATE CHANGE FOR A SUSTAINABLE FUTURE (2016) INT J HOUS SCI APPL, 40 (1), PP. 61-71; (2016) SUSTAINABLE BUILDINGS AND CLIMATE INITIATIVE, , HTTP://WWW.UNEP.ORG/SBCI/ABOUTSBCI/BACKGROUND.ASP, ACCESSED 15 AUG 2016; (2017) TOOL FOR REDUCTION AND ASSESSMENT OF CHEMICALS AND OTHER ENVIRONMENTAL IMPACTS (TRACI), , HTTPS://WWW.EPA.GOV/CHEMICAL-RESEARCH/TOOL-REDUCTION-AND-ASSESSMENT-CHEMICALS-AND-OTHER-ENVIRONMENTAL-IMPACTS-TRACI, ACCESSED 8 MAY 2019 2015; VAN AST, L., MACLEAN, R., SIREYJOL, A., (2013) WHITE PAPER: VALUING WATER TO DRIVE MORE EFFECTIVE DECISIONS, , TRUECOST PLC WHITE PAPER; VILCHES, A., GARCIA-MARTINEZ, A., SANCHEZ-MONTAÑES, B., LIFE CYCLE ASSESSMENT (LCA) OF BUILDING REFURBISHMENT: A LITERATURE REVIEW (2017) ENERGY BUILD, 135, PP. 286-301; VISCUSI, W.K., MONETIZING THE BENEFITS OF RISK AND ENVIRONMENTAL REGULATION (2005) FORDHAM URBAN LAW J, 33 (4), P. 1003; WILKINSON, S.J., JAMES, K., REED, R., USING BUILDING ADAPTATION TO DELIVER SUSTAINABILITY IN AUSTRALIA (2009) STRUCT SURV, 27 (1), PP. 46-61; WILSON, C., (2010) ADAPTIVE REUSE OF INDUSTRIAL BUILDINGS IN TORONTO, ONTARIO: EVALUATING CRITERIA FOR DETERMINING BUILDING SELECTION, , MASTER DISSERTATION, SCHOOL OF URBAN AND REGIONAL PLANNING, QUEEN’S UNIVERSITY; WU, W., ISSA, R.R.A., AN INTEGRATED GREEN BIM PROCESS MODEL (IGBPM) FOR BIM EXECUTION PLANNING IN GREEN BUILDING PROJECTS (2015) BUILDING INFORMATION MODELING: APPLICATIONS AND PRACTICES, P. 135. , ISSA RRA, OLBINA S, (EDS), AMERICAN SOCIETY OF CIVIL ENGINEERS (ASCE), RESTON; YEUNG, J., (2016) DEVELOPMENT OF ANALYSIS TOOLS FOR THE FACILITATION OF INCREASED STRUCTURAL STEEL REUSE, , DOCTORAL DISSERTATION, UWSPACE; YEUNG, J., WALBRIDGE, S., HAAS, C., UNDERSTANDING THE TOTAL LIFE CYCLE COST IMPLICATIONS OF REUSING STRUCTURAL STEEL (2017) ENVIRON SYST DECIS, 37 (1), PP. 101-120; YUDELSON, J., (2009) GREENING EXISTING BUILDINGS, , NEW YORK, USA; YUNG, E.H.K., CHAN, E.H.W., IMPLEMENTATION CHALLENGES TO THE ADAPTIVE REUSE OF HERITAGE BUILDINGS: TOWARDS THE GOALS OF SUSTAINABLE, LOW CARBON CITIES (2012) HABITAT INT, 36 (3), PP. 352-361; ZABALZA BRIBIAN, I., ARANDA USON, A., SCARPELLINI, S., LIFE CYCLE ASSESSMENT IN BUILDINGS: STATE-OF-THE-ART AND SIMPLIFIED LCA METHODOLOGY AS A COMPLEMENT FOR BUILDING CERTIFICATION (2009) BUILD ENVIRON, 44 (12), PP. 2510-2520</t>
  </si>
  <si>
    <t>SANCHEZ, B.; DEPARTMENT OF CIVIL AND ENVIRONMENTAL ENGINEERING, 200 UNIVERSITY AVENUE WEST, CANADA; EMAIL: B2SANCHE@UWATERLOO.CA</t>
  </si>
  <si>
    <t>SPRINGER</t>
  </si>
  <si>
    <t>21945403</t>
  </si>
  <si>
    <t>ENVIRO. SYS. DECIS.</t>
  </si>
  <si>
    <t>2-S2.0-85070064512</t>
  </si>
  <si>
    <t>ENVIRO SYS DECIS</t>
  </si>
  <si>
    <t>UNIVERSITY OF WATERLOO;UNIVERSITY OF WATERLOO;UNIVERSITY OF WATERLOO</t>
  </si>
  <si>
    <t>NOTREPORTED;NOTDECLARED;NOTREPORTED</t>
  </si>
  <si>
    <t>SANCHEZ B, 2019, ENVIRO SYS DECIS</t>
  </si>
  <si>
    <t>CHENG D;SHEN P;LI W;WU X;CHANG J;ZHANG M;LUO Q</t>
  </si>
  <si>
    <t>9237493000;57212620325;56795835200;57215218207;57215217394;57212621567;57212619819;</t>
  </si>
  <si>
    <t>APPLICATION RESEARCH OF BIM IN THE WHOLE LIFE CYCLE OF METRO STATION</t>
  </si>
  <si>
    <t>ICIIBMS 2019 - 4TH INTERNATIONAL CONFERENCE ON INTELLIGENT INFORMATICS AND BIOMEDICAL SCIENCES</t>
  </si>
  <si>
    <t>8991544</t>
  </si>
  <si>
    <t>79</t>
  </si>
  <si>
    <t>85</t>
  </si>
  <si>
    <t>10.1109/ICIIBMS46890.2019.8991544</t>
  </si>
  <si>
    <t>https://www.scopus.com/inward/record.uri?eid=2-s2.0-85080129755&amp;doi=10.1109%2fICIIBMS46890.2019.8991544&amp;partnerID=40&amp;md5=2966e275c66e38fba1b8219d319cadd6</t>
  </si>
  <si>
    <t>SHANGHAI INSTITUTE OF TECHNOLOGY, SCHOOL OF MECHANICAL ENGINEERING, SHANGHAI, CHINA; SCHOOL OF RAILWAY TRANSPORTATION, SHANGHAI INSTITUTE OF TECHNOLOGY, SHANGHAI, CHINA; TONGFENG ENGINEERING CONSULTING CO. LTD., SHANGHAI, CHINA</t>
  </si>
  <si>
    <t>SHANGHAI INSTITUTE OF TECHNOLOGY, SCHOOL OF MECHANICAL ENGINEERING, SHANGHAI, CHINA;SCHOOL OF RAILWAY TRANSPORTATION, SHANGHAI INSTITUTE OF TECHNOLOGY, SHANGHAI, CHINA;SCHOOL OF RAILWAY TRANSPORTATION, SHANGHAI INSTITUTE OF TECHNOLOGY, SHANGHAI, CHINA;SCHOOL OF RAILWAY TRANSPORTATION, SHANGHAI INSTITUTE OF TECHNOLOGY, SHANGHAI, CHINA;SHANGHAI, CHINA;SCHOOL OF RAILWAY TRANSPORTATION, SHANGHAI INSTITUTE OF TECHNOLOGY, SHANGHAI, CHINA;SCHOOL OF RAILWAY TRANSPORTATION, SHANGHAI INSTITUTE OF TECHNOLOGY, SHANGHAI, CHINA</t>
  </si>
  <si>
    <t>AS THE FUTURE DIRECTION OF DIGITALIZATION, INFORMATIZATION AND INTELLIGENT DEVELOPMENT OF THE CONSTRUCTION INDUSTRY, BIM TECHNOLOGY IS CALLED THE SECOND INDUSTRIAL REVOLUTION OF THE CONSTRUCTION INDUSTRY. WITH THE ARRIVAL OF THE CLIMAX OF CHINA'S SUBWAY CONSTRUCTION, BIM TECHNOLOGY HAS BEEN PROMOTED AND APPLIED IN THE FIELD OF SUBWAY. IN VIEW OF THE CURRENT STATUS OF BIM TECHNOLOGY APPLIED TO THE DESIGN STAGE OF THE SUBWAY, THIS PAPER INTRODUCES THE APPLICATION OF BIM TECHNOLOGY IN COMBINATION WITH THE DEVELOPMENT HISTORY OF FOREIGN COUNTRIES AND THE ENGINEERING PRACTICE STATUS OF SHANGHAI RAIL TRANSIT. THEN, STARTING FROM THE WHOLE LIFE CYCLE OF THE METRO STATION, THE APPLICATION RESEARCH ON THE PRE-PLANNING, DESIGN PHASE, CONSTRUCTION PHASE, OPERATION AND MAINTENANCE PHASE IN THE WHOLE LIFE CYCLE IS CARRIED OUT. FINALLY, THE APPLICATION OF BIM TECHNOLOGY IN THE SUBWAY PROJECT IS DISCUSSED IN CONJUNCTION WITH SHANGHAI RAIL TRANSIT LINE 14. MAKE SOME EXPLORATIONS FOR THE PROMOTION AND APPLICATION OF BIM TECHNOLOGY IN THE FIELD OF SUBWAY. © 2019 IEEE.</t>
  </si>
  <si>
    <t>APPLICATION; BIM TECHNOLOGY; LIFE CYCLE; SUBWAY</t>
  </si>
  <si>
    <t>APPLICATIONS; CONSTRUCTION INDUSTRY; LIFE CYCLE; LIGHT RAIL TRANSIT; SUBWAY STATIONS; SUBWAYS; APPLICATION RESEARCH; BIM TECHNOLOGIES; DEVELOPMENT HISTORY; ENGINEERING PRACTICES; INDUSTRIAL REVOLUTIONS; OPERATION AND MAINTENANCE; SHANGHAI RAIL TRANSIT; SUBWAY CONSTRUCTIONS; ARCHITECTURAL DESIGN</t>
  </si>
  <si>
    <t>SUN, X., LIU, B., APPLICATION OF BIM TECHNOLOGY IN SUBWAY CONSTRUCTION MANAGEMENTJ (2018) JOURNAL OF HUBEI UNIVERSITY OF TECHNOLOGY, 33 (2), PP. 87-90; QINGHUA, H., LILI, Q., YUNFENG, D., YONGKUI, L., RESEARCH ON THE STATUS QUO AND OBSTACLES OF BIM APPLICATION AT HOME AND ABROADJ (2012) JOURNAL OF ENGINEERING MANAGEMENT, 26 (1), PP. 12-16; CHANGJUN, Z., JUN, T., APPLICATION OF BIM TECHNOLOGY IN METRO STATION ENGINEERING J (2018) CHINA HIGH-TECH, 22, PP. 100-102; HUI, A., APPLICATION OF BIM TECHNOLOGY IN SUBWAY CONSTRUCTIONJ (2018) JOURNAL OF SHIJIAZHUANG RAILWAY UNIVERSITY (NATURAL SCIENCE EDITION), 31, PP. 141-143; KUN, L., APPLICATION OF BIM TECHNOLOGY IN STRUCTURAL DESIGN OF METRO STATIONSJ (2015) JOURNAL OF RAILWAY ENGINEERING SOCIETY, 32 (2), PP. 103-108; ZHUQING, L., APPLICATION ANALYSIS OF BIM IN RAILWAY CONSTRUCTION PROJECTSJ (2011) RAILWAY STANDARD DESIGN, 10, PP. 4-7; SHAODONG, Z., YANG, R., YING, Z., HAIQING, X., INTEGRATED MANAGEMENT OF SUBWAY CONSTRUCTION PROCESS BASED ON BIMJ (2016) JOURNAL OF CIVIL ENGINEERING AND MANAGEMENT, 33 (4), PP. 1-7 AND 28; HUAHAI, Z., YUN, L., YUANQI, L., CURRENT STATUS OF RESEARCH AND APPLICATION OF BIM TECHNOLOGYJ (2015) STRUCTURAL ENGINEER, 31 (4), PP. 233-241; ZHANG, J., LI, D., LIN, J., YAN, G., APPLICATION OF BIM IN ENGINEERING CONSTRUCTIONJ (2012) CONSTRUCTION TECHNOLOGY, 41 (16), PP. 10-17</t>
  </si>
  <si>
    <t>APPLIED SCIENCE AND COMPUTER SCIENCE PUBLICATIONS (ASCS);FUKUOKA SECTION</t>
  </si>
  <si>
    <t>INSTITUTE OF ELECTRICAL AND ELECTRONICS ENGINEERS INC.</t>
  </si>
  <si>
    <t>4TH INTERNATIONAL CONFERENCE ON INTELLIGENT INFORMATICS AND BIOMEDICAL SCIENCES, ICIIBMS 2019</t>
  </si>
  <si>
    <t>21 NOVEMBER 2019 THROUGH 24 NOVEMBER 2019</t>
  </si>
  <si>
    <t>157713</t>
  </si>
  <si>
    <t>9781728133805</t>
  </si>
  <si>
    <t>ICIIBMS - INT. CONF. INTELL. INF. BIOMED. SCI.</t>
  </si>
  <si>
    <t>2-S2.0-85080129755</t>
  </si>
  <si>
    <t>ICIIBMS - INT CONF INTELL INF BIOMED SCI</t>
  </si>
  <si>
    <t>CHENG D, 2019, ICIIBMS - INT CONF INTELL INF BIOMED SCI</t>
  </si>
  <si>
    <t>SANCHEZ B;RAUSCH C;HAAS C</t>
  </si>
  <si>
    <t>57200699857;57191860637;7202620442;</t>
  </si>
  <si>
    <t>“DECONSTRUCTION PROGRAMMING FOR ADAPTIVE REUSE OF BUILDINGS”</t>
  </si>
  <si>
    <t>107</t>
  </si>
  <si>
    <t>102921</t>
  </si>
  <si>
    <t>10.1016/j.autcon.2019.102921</t>
  </si>
  <si>
    <t>https://www.scopus.com/inward/record.uri?eid=2-s2.0-85070069556&amp;doi=10.1016%2fj.autcon.2019.102921&amp;partnerID=40&amp;md5=d3f31f0bbd980e2304e3eb56b9ee6669</t>
  </si>
  <si>
    <t>DEPARTMENT OF CIVIL AND ENVIRONMENTAL ENGINEERING, UNIVERSITY OF WATERLOO, 200 UNIVERSITY AVENUE, WEST WATERLOO, ON  N2L 3G1, CANADA</t>
  </si>
  <si>
    <t>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t>
  </si>
  <si>
    <t>ADAPTIVE REUSE IS A WAY OF MAXIMIZING THE RESIDUAL UTILITY OF EXISTING ASSETS. ADAPTIVE REUSE MAKES IT POSSIBLE TO RETRIEVE COMPONENTS FROM AN OBSOLETE BUILDING THROUGH DECONSTRUCTION PROGRAMMING. UNFORTUNATELY, CURRENT DECONSTRUCTION PROGRAMMING PRACTICE RELIES ON CONVENTIONAL INTUITIVE PLANNING PROCEDURES BY PROFESSIONALS, LEADING TO SUBOPTIMAL RESULTS. THIS PAPER DESCRIBES AND VALIDATES A SEMI-AUTOMATED SELECTIVE DECONSTRUCTION PROGRAMMING APPROACH FOR ADAPTIVE REUSE THAT CAN SUPPORT QUANTITATIVE ANALYSIS. FIRST, A NEW METHOD IS DEFINED FOR MULTIPLE-TARGET SELECTIVE DISASSEMBLY SEQUENCE PLANNING, USING A RULE-BASED RECURSIVE APPROACH FOR OBTAINING NEAR-OPTIMAL HEURISTIC SOLUTIONS. THEN, A METHOD IS DEMONSTRATED FOR PROGRAMMING THE DECONSTRUCTION WORKS BASED ON THE DISASSEMBLY SEQUENCES. VALIDATION IS FURTHER ACHIEVED THROUGH A CASE STUDY, IN WHICH HIGH-QUALITY, PRACTICAL, AND FEASIBLE SOLUTIONS ARE FOUND BY USING THE NEW METHOD. THE APPROACH HELPS IMPROVE PROJECT PERFORMANCE THROUGH PROCESS AUTOMATION THAT SUPPORTS QUANTITATIVE ANALYSIS, LOW COST EXPLORATION OF ALTERNATIVES, AND AN ITERATIVE DESIGN PROCESS FOR MEETING PROJECT CONSTRAINTS. © 2019 ELSEVIER B.V.</t>
  </si>
  <si>
    <t>ADAPTIVE REUSE; CIRCULAR ECONOMY; DECONSTRUCTION PLANNING; DECONSTRUCTION PROGRAMMING; LIFE CYCLE ASSESSMENT; PRODUCT RECOVERY MANAGEMENT; SELECTIVE DISASSEMBLY PLANNING</t>
  </si>
  <si>
    <t>AUTOMATION; ITERATIVE METHODS; LIFE CYCLE; ADAPTIVE RE USE; CIRCULAR ECONOMY; LIFE CYCLE ASSESSMENT (LCA); PRODUCT RECOVERY MANAGEMENT; SELECTIVE-DISASSEMBLY; HEURISTIC METHODS</t>
  </si>
  <si>
    <t>CONSEJO NACIONAL DE CIENCIA Y TECNOLOGÍA, CONACYT; ENERGY COUNCIL OF CANADA, ECC</t>
  </si>
  <si>
    <t>THE AUTHORS WOULD LIKE TO THANK THE ENERGY COUNCIL OF CANADA (ECC), THE WATERLOO INSTITUTE FOR SUSTAINABLE ENERGY (WISE), AND THE NATIONAL COUNCIL OF SCIENCE AND TECHNOLOGY (CONACYT) OF MEXICO FOR PROVIDING SUPPORT FOR THIS RESEARCH PAPER.</t>
  </si>
  <si>
    <t>KIBERT, C.J., THE NEXT GENERATION OF SUSTAINABLE CONSTRUCTION (2007) BUILD. RES. INF., 35, PP. 595-601; CONEJOS, S., LANGSTON, C., SMITH, J., ENHANCING SUSTAINABILITY THROUGH DESIGNING FOR ADAPTIVE REUSE FROM THE OUTSET: A COMPARISON OF ADAPTSTAR AND ADAPTIVE REUSE POTENTIAL (ARP) MODELS (2015) FACILITIES, 33, PP. 531-552; DOUGLAS, J., BUILDING ADAPTATION (2006), 2ND EDITION ED. ROUTLEDGE LONDON, UK; TEO, E.A.L., LIN, G., BUILDING ADAPTION MODEL IN ASSESSING ADAPTION POTENTIAL OF PUBLIC HOUSING IN SINGAPORE (2011) BUILD. ENVIRON., 46, PP. 1370-1379; LANGSTON, C., WONG, F.K.W., HUI, E.C.M., SHEN, L., STRATEGIC ASSESSMENT OF BUILDING ADAPTIVE REUSE OPPORTUNITIES IN HONG KONG (2008) BUILD. ENVIRON., 43, PP. 1709-1718; SANCHEZ, B., HAAS, C., CAPITAL PROJECT PLANNING FOR A CIRCULAR ECONOMY (2018) CONSTR. MANAG. ECON., 36 (6), PP. 303-312; VOLK, R., LUU, T.H., MUELLER-ROEMER, J.S., SEVILMIS, N., SCHULTMANN, F., DECONSTRUCTION PROJECT PLANNING OF EXISTING BUILDINGS BASED ON AUTOMATED ACQUISITION AND RECONSTRUCTION OF BUILDING INFORMATION (2018) AUTOM. CONSTR., 91, PP. 226-245; MOHAMED, R., BOYLE, R., YANG, A.Y., TANGARI, J., (2017), PP. 138-154. , ADAPTIVE REUSE: A REVIEW AND ANALYSIS OF ITS RELATIONSHIP TO THE 3 ES OF SUSTAINABILITY, FACILITIES. 35; GIBSON, G., GEBKEN, R., DESIGN QUALITY IN PRE-PROJECT PLANNING: APPLICATIONS OF THE PROJECT DEFINITION RATING INDEX (2003) BUILD. RES. INF., 31, PP. 346-356; KANG, Y., KIM, C., SON, H., LEE, S., LIMSAWASD, C., COMPARISON OF PREPROJECT PLANNING FOR GREEN AND CONVENTIONAL BUILDINGS (2013) J. CONSTR. ENG. MANAG., 139, P. 4013018; CAMACHO, A., CAÑIZARES, P.C., ESTÉVEZ, S., NÚÑEZ, M., A TOOL-SUPPORTED FRAMEWORK FOR WORK PLANNING ON CONSTRUCTION SITES BASED ON CONSTRAINT PROGRAMMING (2018) AUTOM. CONSTR., 86, PP. 190-198; HÜBNER, F., VOLK, R., KÜHLEN, A., SCHULTMANN, F., (2017), REVIEW OF PROJECT PLANNING METHODS FOR DECONSTRUCTION PROJECTS OF BUILDINGS, BUILT ENVIRONMENT PROJECT AND ASSET MANAGEMENT. 7 212–226, ISSN 2044-124X; SMITH, S.S., CHEN, W., RULE-BASED RECURSIVE SELECTIVE DISASSEMBLY SEQUENCE PLANNING FOR GREEN DESIGN (2011) ADV. ENG. INFORM., 25, PP. 77-87; SANCHEZ, B., HAAS, C., A NOVEL SELECTIVE DISASSEMBLY SEQUENCE PLANNING METHOD FOR ADAPTIVE REUSE OF BUILDINGS (2018) J. CLEAN. PROD., 183, PP. 998-1010; BINGHAM, E., GIBSON, G.E., JR., INFRASTRUCTURE PROJECT SCOPE DEFINITION USING PROJECT DEFINITION RATING INDEX (2017) J. MANAG. ENG., 33, P. 4016037; CHUNG-SUK, C., GIBSON, J.G.E., DEVELOPMENT OF A PROJECT DEFINITION RATING INDEX (PDRI) FOR GENERAL BUILDING PROJECTS, DEVELOPMENT OF A PROJECT DEFINITION RATING INDEX (PDRI) FOR GENERAL BUILDING PROJECTS (2000) PROCEEDINGS OF CONSTRUCTION CONGRESS VI: BUILDING TOGETHER FOR A BETTER TOMORROW IN AN INCREASINGLY COMPLEX WORLD, ORLANDO, FLORIDA, USA, FEBRUARY 20–22, 2000, 278, PP. 343-352; EDKINS, A., GERALDI, J., MORRIS, P., SMITH, A., EXPLORING THE FRONT-END OF PROJECT MANAGEMENT (2013) ENGINEERING PROJECT ORGANIZATION JOURNAL, 3, PP. 71-85; MORRIS, P.W.G., MANAGING THE FRONT-END: BACK TO THE BEGINNING, PROJECT PERSPECTIVES (2011), 33, PP. 4-8. , HTTPS://ISSUU.COM/SVENSKTPROJEKTFORUM/DOCS/PP2011, AVAILABLE AT (ACCESSED 5 AUGUST 2019); KEELER, M., VAIDYA, P., FUNDAMENTALS OF INTEGRATED DESIGN FOR SUSTAINABLE BUILDING (2009), JOHN WILEY &amp; SONS CHICHESTER, UNITED KINGDOM; GREEN BUILDING (2016), HTTPS://ARCHIVE.EPA.GOV/GREENBUILDING/WEB/HTML/ABOUT.HTML, AVAILABLE AT (ACCESSED 5 AUGUST 2019); RAMESH, T., PRAKASH, R., SHUKLA, K.K., LIFE CYCLE ENERGY ANALYSIS OF BUILDINGS: AN OVERVIEW (2010) ENERGY AND BUILDINGS, 42, PP. 1592-1600; AYE, L., NGO, T., CRAWFORD, R.H., GAMMAMPILA, R., MENDIS, P., LIFE CYCLE GREENHOUSE GAS EMISSIONS AND ENERGY ANALYSIS OF PREFABRICATED REUSABLE BUILDING MODULES (2012) ENERGY AND BUILDINGS, 47, PP. 159-168; FAY, R., TRELOAR, G., IYER-RANIGA, U., LIFE-CYCLE ENERGY ANALYSIS OF BUILDINGS: A CASE STUDY (2000) BUILD. RES. INF., 28, PP. 31-41; GUSTAVSSON, L., JOELSSON, A., LIFE CYCLE PRIMARY ENERGY ANALYSIS OF RESIDENTIAL BUILDINGS (2010) ENERGY AND BUILDINGS, 42, PP. 210-220; RAMESH, T., PRAKASH, R., SHUKLA, K.K., LIFE CYCLE ENERGY ANALYSIS OF A RESIDENTIAL BUILDING WITH DIFFERENT ENVELOPES AND CLIMATES IN INDIAN CONTEXT (2012) APPL. ENERGY, 89, PP. 193-202; ZABALZA BRIBIAN, I., VALERO CAPILLA, A., ARANDA USON, A., LIFE CYCLE ASSESSMENT OF BUILDING MATERIALS: COMPARATIVE ANALYSIS OF ENERGY AND ENVIRONMENTAL IMPACTS AND EVALUATION OF THE ECO-EFFICIENCY IMPROVEMENT POTENTIAL (2011) BUILD. ENVIRON., 46, PP. 1133-1140; KNEIFEL, J., LIFE-CYCLE CARBON AND COST ANALYSIS OF ENERGY EFFICIENCY MEASURES IN NEW COMMERCIAL BUILDINGS (2010) ENERGY AND BUILDINGS, 42, PP. 333-340; CABEZA, L.F., RINCON, L., VILARINO, V., PEREZ, G., CASTELL, A., LIFE CYCLE ASSESSMENT (LCA) AND LIFE CYCLE ENERGY ANALYSIS (LCEA) OF BUILDINGS AND THE BUILDING SECTOR: A REVIEW (2014) RENEW. SUSTAIN. ENERGY REV., 29, PP. 394-416; ASDRUBALI, F., BALDASSARRI, C., FTHENAKIS, V., LIFE CYCLE ANALYSIS IN THE CONSTRUCTION SECTOR: GUIDING THE OPTIMIZATION OF CONVENTIONAL ITALIAN BUILDINGS (2013) ENERGY AND BUILDINGS, 64, PP. 73-89; CONG, L., ZHAO, F., SUTHERLAND, J.W., INTEGRATION OF DISMANTLING OPERATIONS INTO A VALUE RECOVERY PLAN FOR CIRCULAR ECONOMY (2017) J. CLEAN. PROD., 149, PP. 378-386; SILVESTRE, J.D., DE BRITO, J., PINHEIRO, M.D., ENVIRONMENTAL IMPACTS AND BENEFITS OF THE END-OF-LIFE OF BUILDING MATERIALS - CALCULATION RULES, RESULTS AND CONTRIBUTION TO A “CRADLE TO CRADLE” LIFE CYCLE (2014) J. CLEAN. PROD., 66, PP. 37-45; SANDIN, G., PETERS, G.M., SVANSTROM, M., LIFE CYCLE ASSESSMENT OF CONSTRUCTION MATERIALS: THE INFLUENCE OF ASSUMPTIONS IN END-OF-LIFE MODELLING (2014) INT. J. LIFE CYCLE ASSESS., 19, PP. 723-731; GEISSDOERFER, M., SAVAGET, P., BOCKEN, N.M.P., HULTINK, E.J., THE CIRCULAR ECONOMY A NEW SUSTAINABILITY PARADIGM? (2017) J. CLEAN. PROD., 143, PP. 757-768; POMPONI, F., MONCASTER, A., CIRCULAR ECONOMY FOR THE BUILT ENVIRONMENT: A RESEARCH FRAMEWORK (2017) J. CLEAN. PROD., 143, PP. 710-718; SMITH, S., HUNG, P., A NOVEL SELECTIVE PARALLEL DISASSEMBLY PLANNING METHOD FOR GREEN DESIGN (2015) J. ENG. DES., 26, PP. 283-301; VOLK, R., STENGEL, J., SCHULTMANN, F., BUILDING INFORMATION MODELING (BIM) FOR EXISTING BUILDINGS - LITERATURE REVIEW AND FUTURE NEEDS (2014) AUTOM. CONSTR., 43, PP. 109-127; SASSI, P., DEFINING CLOSED-LOOP MATERIAL CYCLE CONSTRUCTION (2008) BUILD. RES. INF., 36, PP. 509-519; LACY, P., RUTQVIST, J., WASTE TO WEALTH: THE CIRCULAR ECONOMY ADVANTAGE (2015), PALGRAVE MACMILLAN LONDON, UK; LANGSTON, C., FENG, C., YU, M., THE SUSTAINABILITY IMPLICATIONS OF BUILDING ADAPTIVE REUSE (2008), 8. , HTTP://WORKS.BEPRESS.COM/CRAIG_LANGSTON/1/, HONG KONG POLYTECHNIC UNIVERSITY AVAILABLE AT, LAST ACCESS: 8/5/2019 Z. ZHAO. (EDS.), CRIOCM 2008 INTERNATIONAL RESEARCH SYMPOSIUM ON ADVANCEMENT OF CONSTRUCTION MANAGEMENT AND REAL ESTATE, BEIJING, CHINA, OCTOBER 31–NOVEMBER 3; BULLEN, P.A., ADAPTIVE REUSE AND SUSTAINABILITY OF COMMERCIAL BUILDINGS (2007) FACILITIES, 25, PP. 20-31; ANDERSON, J.E., WULFHORST, G., LANG, W., EXPANDING THE USE OF LIFE-CYCLE ASSESSMENT TO CAPTURE INDUCED IMPACTS IN THE BUILT ENVIRONMENT (2015) BUILD. ENVIRON., 94, PP. 403-416; MASTRUCCI, A., MARVUGLIA, A., LEOPOLD, U., BENETTO, E., LIFE CYCLE ASSESSMENT OF BUILDING STOCKS FROM URBAN TO TRANSNATIONAL SCALES: A REVIEW (2017) RENEW. SUST. ENERG. REV., 74, PP. 316-332; ORTLEPP, R., GRUHLER, K., SCHILLER, G., MATERIAL STOCKS IN GERMANY'S NON-DOMESTIC BUILDINGS: A NEW QUANTIFICATION METHOD (2016) BUILD. RES. INF., 44, PP. 840-862; STEPHAN, A., ATHANASSIADIS, A., QUANTIFYING AND MAPPING EMBODIED ENVIRONMENTAL REQUIREMENTS OF URBAN BUILDING STOCKS (2017) BUILD. ENVIRON., 114, PP. 187-202; JAILLON, L., POON, C.S., LIFE CYCLE DESIGN AND PREFABRICATION IN BUILDINGS: A REVIEW AND CASE STUDIES IN HONG KONG (2014) AUTOM. CONSTR., 39, PP. 195-202; WON, J., CHENG, J.C.P., IDENTIFYING POTENTIAL OPPORTUNITIES OF BUILDING INFORMATION MODELING FOR CONSTRUCTION AND DEMOLITION WASTE MANAGEMENT AND MINIMIZATION (2017) AUTOM. CONSTR., 79, PP. 3-18; IR242-2 - FRONT END PLANNING OF RENOVATION AND REVAMP PROJECTS, VERSION 1.1, AUSTIN, TEXAS (2014), HTTPS://WWW.CONSTRUCTION-INSTITUTE.ORG/RESOURCES/KNOWLEDGEBASE/KNOWLEDGE-AREAS/PROJECT-PLANNING/TOPICS/RT-242/PUBS/IR242-2, AVAILABLE AT (ACCESSED 5 AUGUST 2019); LANGSTON, C., THE ROLE OF COORDINATE-BASED DECISION-MAKING IN THE EVALUATION OF SUSTAINABLE BUILT ENVIRONMENTS (2013) CONSTR. MANAG. ECON., 31, PP. 62-77; GORGOLEWSKI, M., THE IMPLICATIONS OF REUSE AND RECYCLING FOR THE DESIGN OF STEEL BUILDINGS (2006) CAN. J. CIV. ENG., 33, PP. 489-496; GORGOLEWSKI, M., DESIGNING WITH REUSED BUILDING COMPONENTS: SOME CHALLENGES (2008) BUILD. RES. INF., 36, PP. 175-188; YEUNG, J., WALBRIDGE, S., HAAS, C., THE ROLE OF GEOMETRIC CHARACTERIZATION IN SUPPORTING STRUCTURAL STEEL REUSE DECISIONS (2015) RESOUR. CONSERV. RECYCL., 104, PP. 120-130; LUSCUERE, L.M., MATERIALS PASSPORTS: OPTIMISING VALUE RECOVERY FROM MATERIALS (2017) PROCEEDINGS OF INSTITUTION OF CIVIL ENGINEERS: WASTE AND RESOURCE MANAGEMENT, 170, PP. 25-28; SANCHEZ, B., ESFAHANI, M.E., HAAS, C., A METHODOLOGY TO ANALYZE THE NET ENVIRONMENTAL IMPACTS AND BUILDING'S COST PERFORMANCE OF AN ADAPTIVE REUSE PROJECT: A CASE STUDY OF THE WATERLOO COUNTY COURTHOUSE RENOVATIONS (2019) ENVIRONMENT SYSTEMS AND DECISIONS, PP. 1-20; CONEJOS, S., LANGSTON, C., CHAN, E.H.W., CHEW, M.Y.L., GOVERNANCE OF HERITAGE BUILDINGS: AUSTRALIAN REGULATORY BARRIERS TO ADAPTIVE REUSE (2016) BUILDING RESEARCH &amp; INFORMATION, 44, PP. 507-519; CONEJOS, S., LANGSTON, C., SMITH, J., DESIGNING FOR BETTER BUILDING ADAPTABILITY: A COMPARISON OF ADAPTSTAR AND ARP MODELS (2014) HABITAT INTERNATIONAL, 41, PP. 85-91; BAKRY, I., MOSELHI, O., ZAYED, T., OPTIMIZED ACCELERATION OF REPETITIVE CONSTRUCTION PROJECTS (2014) AUTOM. CONSTR., 39, PP. 145-151; ISAAC, S., BOCK, T., STOLIAR, Y., A METHODOLOGY FOR THE OPTIMAL MODULARIZATION OF BUILDING DESIGN (2016) AUTOM. CONSTR., 65, PP. 116-124; MCGRAW HILL CONSTRUCTION, PREFABRICATION AND MODULARIZATION: INCREASING PRODUCTIVITY IN THE CONSTRUCTION INDUSTRY (2011), HTTPS://WWW.MODULAR.ORG/HTMLPAGE.ASPX?NAME=MCGRAWHILL_PREFABRICATION, BEDFORD, MA, USA., AVAILABLE AT (ACCESSED 5 AUGUST 2019); HASSANEIN, A., MOSELHI, O., ACCELERATING LINEAR PROJECTS (2005) CONSTR. MANAG. ECON., 23, PP. 377-385; CONEJOS, S., DESIGNING FOR FUTURE BUILDING ADAPTIVE REUSE (2013), HTTPS://RESEARCH.BOND.EDU.AU/EN/STUDENTTHESES/DESIGNING-FOR-FUTURE-BUILDING-ADAPTIVE-REUSE, DOCTORAL DISSERTATION INSTITUTE OF SUSTAINABLE DEVELOPMENT AND ARCHITECTURE, BOND UNIVERSITY QUEENSLAND, AUSTRALIA AVAILABLE AT; WILSON, C., ADAPTIVE REUSE OF INDUSTRIAL BUILDINGS IN TORONTO, ONTARIO: EVALUATING CRITERIA FOR DETERMINING BUILDING SELECTION (2010), HTTP://HDL.HANDLE.NET/1974/5540, MASTER DISSERTATION SCHOOL OF URBAN AND REGIONAL PLANNING, QUEEN'S UNIVERSITY KINGSTON, ONTARIO, CANADA AVAILABLE AT (ACCESSED 5 AUGUST 2019); SMITH, S., SMITH, G., CHEN, W.-., (2012), PP. 306-316. , DISASSEMBLY SEQUENCE STRUCTURE GRAPHS: AN OPTIMAL APPROACH FOR MULTIPLE-TARGET SELECTIVE DISASSEMBLY SEQUENCE PLANNING, ADV. ENG. INFORM. 26; SMITH, S., HSU, L.Y., SMITH, G.C., PARTIAL DISASSEMBLY SEQUENCE PLANNING BASED ON COST-BENEFIT ANALYSIS (2016) J. CLEAN. PROD., 139, PP. 729-739; DENIS, F., VANDERVAEREN, C., TEMMERMAN, N.D., USING NETWORK ANALYSIS AND BIM TO QUANTIFY THE IMPACT OF DESIGN FOR DISASSEMBLY (2018) BUILDINGS, 8, P. 113; ZANAKIS, S.H., EVANS, J.R., HEURISTIC “OPTIMIZATION”: WHY, WHEN, AND HOW TO USE IT (1981) INFORMS JOURNAL ON APPLIED ANALYTICS, 11, PP. 84-91; JALAEI, F., JRADE, A., (2014), AN AUTOMATED BIM MODEL TO CONCEPTUALLY DESIGN, ANALYZE, SIMULATE, AND ASSESS SUSTAINABLE BUILDING PROJECTS, JOURNAL OF CONSTRUCTION ENGINEERING. 2014 ID 672896; GAN, V.J.L., DENG, M., TSE, K.T., CHAN, C.M., LO, I.M.C., CHENG, J.C.P., HOLISTIC BIM FRAMEWORK FOR SUSTAINABLE LOW CARBON DESIGN OF HIGH-RISE BUILDINGS (2018) J. CLEAN. PROD., 195, PP. 1091-1104. , HTTPS://DOI-ORG.PROXY.LIB.UWATERLOO.CA/10.1016/J.JCLEPRO.2018.05.272; LAEFER, D.F., TRUONG-HONG, L., TOWARD AUTOMATIC GENERATION OF 3D STEEL STRUCTURES FOR BUILDING INFORMATION MODELLING (2017) AUTOM. CONSTR., 74, PP. 66-77; PATRAUCEAN, V., ARMENI, I., NAHANGI, M., YEUNG, J., BRILAKIS, I., HAAS, C., STATE OF RESEARCH IN AUTOMATIC AS-BUILT MODELLING (2015) ADV. ENG. INFORM., 29, PP. 162-171; MACHER, H., LANDES, T., GRUSSENMEYER, P., FROM POINT CLOUDS TO BUILDING INFORMATION MODELS: 3D SEMI-AUTOMATIC RECONSTRUCTION OF INDOORS OF EXISTING BUILDINGS (2017) APPL. SCI., 7, P. 1030; KOBYSHEV, N., RIEMENSCHNEIDER, H., BÓDIS-SZOMORÚ, A., VAN GOOL, L., EFFICIENT ARCHITECTURAL STRUCTURAL ELEMENT DECOMPOSITION (2017) COMPUT. VIS. IMAGE UNDERST., 157, PP. 300-312; KT INNOVATIONS®, THINKSTEP®, AUTODESK®, TALLY - METHODS (2019), HTTPS://CHOOSETALLY.COM/METHODS/, AVAILABLE AT (ACCESSED 5 AUGUST 2019); TOOL FOR REDUCTION AND ASSESSMENT OF CHEMICALS AND OTHER ENVIRONMENTAL IMPACTS (TRACI) (2017), HTTPS://WWW.EPA.GOV/CHEMICAL-RESEARCH/TOOL-REDUCTION-AND-ASSESSMENT-CHEMICALS-AND-OTHER-ENVIRONMENTAL-IMPACTS-TRACI, AVAILABLE AT (ACCESSED 5 AUGUST 2019); SCHULTMANN, F., SUNKE, N., ENERGY-ORIENTED DECONSTRUCTION AND RECOVERY PLANNING (2007) BUILD. RES. INF., 35, PP. 602-615; CASTORANI, V., ROSSI, M., GERMANI, M., MANDOLINI, M., VITA, A., (2018), PP. 499-504. , LIFE CYCLE ASSESSMENT OF HOME SMART OBJECTS: KITCHEN HOOD CASES, PROCEDIA CIRP. 69</t>
  </si>
  <si>
    <t>SANCHEZ, B.; DEPARTMENT OF CIVIL AND ENVIRONMENTAL ENGINEERING, 200 UNIVERSITY AVENUE, CANADA; EMAIL: B2SANCHE@UWATERLOO.CA</t>
  </si>
  <si>
    <t>2-S2.0-85070069556</t>
  </si>
  <si>
    <t>SANCHEZ B, 2019, AUTOM CONSTR</t>
  </si>
  <si>
    <t>YUSSEF A;GIBSON GE;JR;EL ASMAR M;RAMSEY D</t>
  </si>
  <si>
    <t>QUANTIFYING FEED MATURITY AND ITS IMPACT ON PROJECT PERFORMANCE IN LARGE INDUSTRIAL PROJECTS</t>
  </si>
  <si>
    <t>35</t>
  </si>
  <si>
    <t>04019021</t>
  </si>
  <si>
    <t>10.1061/(ASCE)ME.1943-5479.0000702</t>
  </si>
  <si>
    <t>https://www.scopus.com/inward/record.uri?eid=2-s2.0-85068983165&amp;doi=10.1061%2f%28ASCE%29ME.1943-5479.0000702&amp;partnerID=40&amp;md5=e79e11e7a2c97065477744e0eb1b7382</t>
  </si>
  <si>
    <t>NATIONAL CENTER OF EXCELLENCE ON SMART INNOVATIONS, SCHOOL OF SUSTAINABLE ENGINEERING AND THE BUILT ENVIRONMENT, ARIZONA STATE UNIV., 660 S. COLLEGE AVE., TEMPE, AZ  85287-3005, UNITED STATES; MOSS SCHOOL OF CONSTRUCTION, INFRASTRUCTURE AND SUSTAINABILITY, FLORIDA INTERNATIONAL UNIV., 10555 W. FLAGLER ST., MIAMI, FL  33174, UNITED STATES</t>
  </si>
  <si>
    <t>TEMPE, AZ  85287-3005, UNITED STATES;TEMPE, AZ  85287-3005, UNITED STATES;TEMPE, AZ  85287-3005, UNITED STATES;MIAMI, FL  33174, UNITED STATES</t>
  </si>
  <si>
    <t>ASSESSING THE MATURITY OF FRONT-END ENGINEERING DESIGN (FEED) FOR LARGE INDUSTRIAL PROJECTS IS A CRITICAL TASK WITH SIGNIFICANT INFLUENCE ON OVERALL PROJECT SUCCESS. THE PROJECT OWNER EXPECTS TO BE ABLE TO MAKE INFORMED DECISIONS, INCLUDING COST AND SCHEDULE PREDICTIONS, TO DETERMINE WHETHER THE PROJECT SHOULD PROCEED TO DETAILED DESIGN. PROJECT STAKEHOLDERS ALSO EXPECT TO MAKE INFORMED DECISIONS TO ALLOCATE THE LEVEL OF CONTINGENCY NEEDED FOR THE PROJECT AND TO PREDICT THE SUCCESS OF FOLLOW-UP PHASES. THE PRIMARY OBJECTIVE OF THIS PAPER FOCUSES ON QUANTIFYING FEED MATURITY AND ITS IMPACT ON PROJECT PERFORMANCE IN TERMS OF COST CHANGE AND OTHER KEY METRICS. THE AUTHORS COLLECTED DATA FROM 33 COMPLETED LARGE INDUSTRIAL PROJECTS REPRESENTING OVER $8.83 BILLION OF TOTAL INSTALLED COST. THE RESEARCH FOLLOWED A SCIENTIFIC RESEARCH METHODOLOGY THAT INCLUDED A LITERATURE REVIEW, FOCUS GROUPS, AN INDUSTRY SURVEY, DATA COLLECTION WORKSHOPS, AND STATISTICAL ANALYSIS OF PROJECT PERFORMANCE. THE CONTRIBUTIONS OF THIS WORK INCLUDE (1) DEVELOPING AN OBJECTIVE METHOD TO CONSISTENTLY MEASURE AND MANAGE FEED MATURITY AND (2) QUANTIFYING HOW PROJECTS WITH HIGH FEED MATURITY OUTPERFORMED PROJECTS WITH LOW MATURITY BY 20% IN TERMS OF COST GROWTH IN RELATION TO THE APPROVED BUDGET. © 2019 AMERICAN SOCIETY OF CIVIL ENGINEERS.</t>
  </si>
  <si>
    <t>BUDGET CONTROL; FRONT-END ENGINEERING DESIGNS; INDUSTRIAL PROJECTS; LITERATURE REVIEWS; OBJECTIVE METHODS; PROJECT PERFORMANCE; PROJECT STAKEHOLDERS; SCIENTIFIC RESEARCHES; TOTAL INSTALLED COSTS; COSTS</t>
  </si>
  <si>
    <t>THIS STUDY WAS FUNDED BY THE CONSTRUCTION INDUSTRY INSTITUTE (CII). THE AUTHORS WOULD LIKE TO THANK THE CII RESEARCH TEAM 331 AND ALL THE INDUSTRY PROFESSIONALS WHO VOLUNTEERED THEIR TIME, EXPERTISE, AND PROJECT DATA, WHICH WERE VITAL FOR THE SUCCESSFUL COMPLETION OF THIS STUDY.</t>
  </si>
  <si>
    <t>ABBASIAN-HOSSEINI, S.A., LIU, M., HOWELL, G., INVESTIGATING THE COST-BENEFIT TRADE-OFF OF ADDITIONAL PLANNING USING PARADE GAME SIMULATION (2018) J. MANAGE. ENG., 34 (2). , HTTPS://DOI.ORG/10.1061/(ASCE)ME.1943-5479.0000580, 04017066; ABDELMOHSEN, A.Z., EL-RAYES, K., OPTIMIZING THE PLANNING OF HIGHWAY WORK ZONES TO MAXIMIZE SAFETY AND MOBILITY (2018) J. MANAGE. ENG., 34 (1). , HTTPS://DOI.ORG/10.1061/(ASCE)ME.1943-5479.0000570, 04017048; BABBIE, R., (2010) THE BASICS OF SOCIAL RESEARCH, , BELMONT, CA: CENGAGE; BINGHAM, E., GIBSON, G.E., JR., INFRASTRUCTURE PROJECT SCOPE DEFINITION USING PROJECT DEFINITION RATING INDEX (2017) J. MANAGE. ENG., 33 (2). , HTTPS://DOI.ORG/10.1061/(ASCE)ME.1943-5479.0000483, 04016037; (2018) FEED (FRONT END ENGINEERING DESIGN), , HTTPS://WWW.CHIYODACORP.COM/EN/SERVICE/PLE/FEED/, CHIYODA CORPORATION. " " ACCESSED MAY 22, 2018; CHO, C.S., GIBSON, G.E., JR., (2000) DEVELOPMENT OF A PROJECT DEFINITION RATING INDEX (PDRI) FOR GENERAL BUILDING PROJECTS, PP. 343-352. , IN PROC. CONSTRUCTION CONGRESS VI: BUILDING TOGETHER FOR A BETTER TOMORROW IN AN INCREASINGLY COMPLEX WORLD; CHO, C.-S., GIBSON, G.E., BUILDING PROJECT SCOPE DEFINITION USING PROJECT DEFINITION RATING INDEX (2001) J. ARCHIT. ENG, 7 (4), PP. 115-125. , HTTPS://DOI.ORG/10.1061/(ASCE)1076-0431(2001)7:4(115, " "; (1994) ANALYSIS OF PRE-PROJECT PLANNING EFFORT AND SUCCESS VARIABLES FOR CAPITAL FACILITY PROJECTS. SOURCE DOCUMENT 105, , CII (CONSTRUCTION INDUSTRY INSTITUTE). AUSTIN, TX: CII; (2006) FRONT END PLANNING: BREAK THE RULES, PAY THE PRICE. RESEARCH SUMMARY 213-1, , CII (CONSTRUCTION INDUSTRY INSTITUTE). AUSTIN, TX: CII; (2013) ASSESSMENT OF EFFECTIVE FRONT END PLANNING PROCESS. RESEARCH SUMMARY 268-1A, , CII(CONSTRUCTION INDUSTRY INSTITUTE). AUSTIN, TX: CII; (2013) INTEGRATED PROJECT RISK ASSESSMENT. IMPLEMENTATION RESOURCE, , CII (CONSTRUCTION INDUSTRY INSTITUTE). AUSTIN, TX: CII; (2014) FRONT END PLANNING TOOLKIT 2014.1. IMPLEMENTATION RESOURCE 213-2, , CII (CONSTRUCTION INDUSTRY INSTITUTE). AUSTIN, TX: CII; (2014) PROJECT DEFINITION RATING INDEX: INDUSTRIAL PROJECTS. IMPLEMENTATION RESOURCE 113-12, , CII(CONSTRUCTION INDUSTRY INSTITUTE). AUSTIN, TX: CII; COLLINS, W., PARRISH, K., GIBSON, G.E., JR., DEVELOPMENT OF A PROJECT SCOPE DEFINITION AND ASSESSMENT TOOL FOR SMALL INDUSTRIAL CONSTRUCTION PROJECTS (2017) J. MANAGE. ENG., 33 (4). , HTTPS://DOI.ORG/10.1061/(ASCE)ME.1943-5479.0000514, 04017015; DUMONT, P.R., GIBSON, G.E., JR., FISH, J.R., SCOPE MANAGEMENT USING PROJECT DEFINITION RATING INDEX (1997) J. MANAGE. ENG., 13 (5), PP. 54-60. , HTTPS://DOI.ORG/10.1061/(ASCE)0742-597X(1997)13:5(54; EL ASMAR, M., GIBSON, G.E., JR., RAMSEY, D., YUSSEF, A., UD DIN, Z., (2018) THE MATURITY AND ACCURACY OF FRONT END ENGINEERING DESIGN (FEED) AND ITS IMPACT ON PROJECT PERFORMANCE, , RESEARCH. REP. NO. RR331-11. AUSTIN, TX: CONSTRUCTION INDUSTRY INSTITUTE; ELZOMOR, M., BURKE, R., PARRISH, K., GIBSON, G.E., JR., FRONT-END PLANNING FOR LARGE AND SMALL INFRASTRUCTURE PROJECTS: COMPARISON OF PROJECT DEFINITION RATING INDEX TOOLS (2018) J. MANAGE. ENG., 34 (4). , HTTPS://DOI.ORG/10.1061/(ASCE)ME.1943-5479.0000611, 04018022; (2018) FEED - FRONT END ENGINEERING DESIGN, , HTTPS://WWW.EPCENGINEER.COM/DEFINITION/556/FEED-FRONT-END-ENGINEERING-DESIGN, EPC ENGINEER. " " ACCESSED MAY 22, 2018; (2018) FRONT-END ENGINEERING AND DESIGN (FEED) CAPABILITIES, , HTTPS://WWW.FLUOR.COM/SERVICES/ENGINEERING/FRONT-END-ENGINEERING-DESIGN, FLUOR. " " ACCESSED MAY 22, 2018; FORD, D.N., ACHIEVING MULTIPLE PROJECT OBJECTIVES THROUGH CONTINGENCY MANAGEMENT (2002) J. CONSTR. ENG. MANAGE., 128 (1), PP. 30-39. , HTTPS://DOI.ORG/10.1061/(ASCE)0733-9364(2002)128:1(30; GEORGE, R., BELL, L.C., EDWARD BACK, W., CRITICAL ACTIVITIES IN THE FRONT-END PLANNING PROCESS (2008) J. MANAGE. ENG., 24 (2), PP. 66-74. , HTTPS://DOI.ORG/10.1061/(ASCE)0742-597X(2008)24:2(66; GIBSON, G.E., JR., DUMONT, P.R., (1996) PROJECT DEFINITION RATING INDEX (PDRI) FOR INDUSTRIAL PROJECTS, , REP. NO. 113-11. AUSTIN, TX: CONSTRUCTION INDUSTRY INSTITUTE, UNIVERSITY OF TEXAS AT AUSTIN; GIBSON, G.E., JR., HAMILTON, M.R., (1994) ANALYSIS OF PRE-PROJECT PLANNING EFFORT AND SUCCESS VARIABLES FOR CAPITAL FACILITY PROJECTS. SOURCE DOCUMENT 105, , AUSTIN, TX: CONSTRUCTION INDUSTRY INSTITUTE, UNIV. OF TEXAS AT AUSTIN; GIBSON, G.E., JR., KACZMAROWSKI, J.H., LORE, H.E., JR., (1993) MODELING PRE-PROJECT PLANNING FOR THE CONSTRUCTION OF CAPITAL FACILITIES. SOURCE DOCUMENT 94, , AUSTIN, TX: CONSTRUCTION INDUSTRY INSTITUTE, UNIV. OF TEXAS AT AUSTIN; GIBSON, G.E., JR., WANG, Y.R., CHO, C.S., PAPPAS, M.P., WHAT IS PREPROJECT PLANNING, ANYWAY? (2006) J. MANAGE. ENG., 22 (1), PP. 35-42. , HTTPS://DOI.ORG/10.1061/(ASCE)0742-597X(2006)22:1(35; GONZÁLEZ, V., ALARCÓN, L.F., MATURANA, S., MUNDACA, F., BUSTAMANTE, J., IMPROVING PLANNING RELIABILITY AND PROJECT PERFORMANCE USING THE RELIABLE COMMITMENT MODEL (2010) J. CONSTR. ENG. MANAGE., 136 (10), PP. 1129-1139. , HTTPS://DOI.ORG/10.1061/(ASCE)CO.1943-7862.0000215; GÜNHAN, S., ARDITI, D., BUDGETING OWNER'S CONSTRUCTION CONTINGENCY (2007) J. CONSTR. ENG. MANAGE., 133 (7), PP. 492-497. , HTTPS://DOI.ORG/10.1061/(ASCE)0733-9364(2007)133:7(492; HAMILTON, M.R., GIBSON, G.E., JR., BENCHMARKING PREPROJECT PLANNING EFFORT (1996) J. MANAGE. ENG., 12 (2), PP. 25-33. , HTTPS://DOI.ORG/10.1061/(ASCE)0742-597X(1996)12:2(25; HANNA, A.S., SKIFFINGTON, M.A., EFFECT OF PRECONSTRUCTION PLANNING EFFORT ON SHEET METAL PROJECT PERFORMANCE (2010) J. CONSTR. ENG. MANAGE., 136 (2), PP. 235-241. , HTTPS://DOI.ORG/10.1061/(ASCE)0733-9364(2010)136:2(235; HASTAK, M., KOO, C., THEORY OF AN INTELLIGENT PLANNING UNIT FOR THE COMPLEX BUILT ENVIRONMENT (2017) J. MANAGE. ENG., 33 (3). , HTTPS://DOI.ORG/10.1061/(ASCE)ME.1943-5479.0000486, 04016046; JAVANMARDI, A., ABBASIAN-HOSSEINI, S.A., LIU, M., HSIANG, S.M., BENEFIT OF COOPERATION AMONG SUBCONTRACTORS IN PERFORMING HIGH-RELIABLE PLANNING (2018) J. MANAGE. ENG., 34 (2). , HTTPS://DOI.ORG/10.1061/(ASCE)ME.1943-5479.0000578, 04017062; KIM, D.Y., MENCHES, C.L., O'CONNOR, J.T., STRINGING CONSTRUCTION PLANNING AND EXECUTION TASKS TOGETHER FOR EFFECTIVE PROJECT MANAGEMENT (2015) J. MANAGE. ENG., 31 (3). , HTTPS://DOI.ORG/10.1061/(ASCE)ME.1943-5479.0000267, 04014042; KIM, K., CHO, Y.K., KIM, K., BIM-BASED DECISION-MAKING FRAMEWORK FOR SCAFFOLDING PLANNING (2018) J. MANAGE. ENG., 34 (6). , HTTPS://DOI.ORG/10.1061/(ASCE)ME.1943-5479.0000656, 04018046; KIM, S.C., KIM, Y.W., PARK, K.S., YOO, C.Y., IMPACT OF MEASURING OPERATIONAL-LEVEL PLANNING RELIABILITY ON MANAGEMENT-LEVEL PROJECT PERFORMANCE (2015) J. MANAGE. ENG., 31 (5). , HTTPS://DOI.ORG/10.1061/(ASCE)ME.1943-5479.0000326, 05014021; LUCKO, G., ROJAS, E.M., RESEARCH VALIDATION: CHALLENGES AND OPPORTUNITIES IN THE CONSTRUCTION DOMAIN (2010) J. CONSTR. ENG. MANAGE., 136 (1), PP. 127-135. , HTTPS://DOI.ORG/10.1061/(ASCE)CO.1943-7862.0000025; MERROW, E.W., (2011) INDUSTRIAL MEGAPROJECTS: CONCEPTS, STRATEGIES, AND PRACTICES FOR SUCCESS, , HOBOKEN, NJ: WILEY; MOORE, D., MCGABE, G., ALWAN, G., CRAIG, B., DUCKWORTH, W., (2010) THE PRACTICE OF STATISTICS FOR BUSINESS AND ECONOMICS, , 3RD ED. NEW YORK: W. H. FREEMAN; MORRISON, J., (2009) STATISTICS FOR ENGINEERS: AN INTRODUCTION, , CHICHESTER, UK: WILEY; O'CONNOR, J.T., O'BRIEN, W.J., CHOI, J.O., (2013) INDUSTRIAL MODULARIZATION: HOW TO OPTIMIZE; HOW TO MAXIMIZE, , RESEARCH REP. NO. RR283-11. AUSTIN, TX: CONSTRUCTION INDUSTRY INSTITUTE; (2018) FRONT-END ENGINEERING AND DESIGN (FEED), , HTTPS://LITERATURE.ROCKWELLAUTOMATION.COM/IDC/GROUPS/LITERATURE/DOCUMENTS/BR/SSB-BR011_-EN-P.PDF, ROCKWELL AUTOMATION. " " ACCESSED MAY 22, 2018; SCHASCHKE, C., (2014) OXFORD DICTIONARY OF CHEMICAL ENGINEERING, , OXFORD, UK: OXFORD UNIVERSITY PRESS; (2018) FRONT END ENGINEERING DESIGN (FEED), , HTTPS://WWW.TECHNIP.COM/EN/OUR-BUSINESS/SERVICES/ENGINEERING, TECHNIP. " " ACCESSED MAY 22, 2018; TOURAN, A., CALCULATION OF CONTINGENCY IN CONSTRUCTION PROJECTS (2003) IEEE TRANS. ENG. MANAGE., 50 (2), PP. 135-140. , HTTPS://DOI.ORG/10.1109/TEM.2003.810824; WILCOX, R., (2009) BASIC STATISTICS: UNDERSTANDING CONVENTIONAL METHODS AND MODERN INSIGHTS, , CARY, NC: OXFORD UNIVERSITY PRESS; WU, W., ISSA, R.R.A., BIM EXECUTION PLANNING IN GREEN BUILDING PROJECTS: LEED AS A USE CASE (2015) J. MANAGE. ENG., 31 (1), P. 4014007. , HTTPS://DOI.ORG/10.1061/(ASCE)ME.1943-5479.0000314; XIA, B., XIONG, B., SKITMORE, M., WU, P., HU, F., INVESTIGATING THE IMPACT OF PROJECT DEFINITION CLARITY ON PROJECT PERFORMANCE: STRUCTURAL EQUATION MODELING STUDY (2016) J. MANAGE. ENG., 32 (1). , HTTPS://DOI.ORG/10.1061/(ASCE)ME.1943-5479.0000386, 04015022; YUSSEF, A., EL ASMAR, M., RAMSEY, D., GIBSON, G.E., JR., (2017) FRONT END ENGINEERING DESIGN FOR LARGE INDUSTRIAL PROJECTS: INDUSTRY PERCEPTIONS AND STATE OF PRACTICE, , IN PROC. ENGINEERING PROJECT ORGANIZATION CONF. CHENNAI, INDIA: EPOS; YUSSEF, A., GIBSON, G.E., JR., ASMAR, M.E., RAMSEY, D., (2018) FRONT END ENGINEERING DESIGN (FEED) FOR LARGE INDUSTRIAL PROJECTS: FEED MATURITY AND ITS IMPACT ON PROJECT COST AND SCHEDULE PERFORMANCE, PP. 1-8. , IN PROC. CONSTRUCTION RESEARCH CONGRESS, RESTON, VA: ASCE</t>
  </si>
  <si>
    <t>EL ASMAR, M.; NATIONAL CENTER OF EXCELLENCE ON SMART INNOVATIONS, 660 S. COLLEGE AVE., UNITED STATES; EMAIL: ASMAR@ASU.EDU</t>
  </si>
  <si>
    <t>2-S2.0-85068983165</t>
  </si>
  <si>
    <t>YUSSEF A, 2019, J MANAGE ENG</t>
  </si>
  <si>
    <t>SOLANKI TS;SALGUDE RR</t>
  </si>
  <si>
    <t>57211290725;57210960469;</t>
  </si>
  <si>
    <t>TYPICAL CHALLENGES FACED IN THE SLUM TRANSFORMATION CONSTRUCTION PROJECT</t>
  </si>
  <si>
    <t>INTERNATIONAL JOURNAL OF SCIENTIFIC AND TECHNOLOGY RESEARCH</t>
  </si>
  <si>
    <t>1586</t>
  </si>
  <si>
    <t>1589</t>
  </si>
  <si>
    <t>https://www.scopus.com/inward/record.uri?eid=2-s2.0-85073388528&amp;partnerID=40&amp;md5=4915c5d51a7f75077cb27aa3f5f01013</t>
  </si>
  <si>
    <t>MIT WORLD PEACE UNIVERSITY, PUNE, INDIA; CIVIL ENG. DEPT, MAHARASHTRA INSTITUTE OF TECHNOLOGY, PUNE, INDIA</t>
  </si>
  <si>
    <t>MIT WORLD PEACE UNIVERSITY, PUNE, INDIA;CIVIL ENG. DEPT, MAHARASHTRA INSTITUTE OF TECHNOLOGY, PUNE, INDIA</t>
  </si>
  <si>
    <t>NOWADAYS, TIMELY COMPLETION OF THE PROJECT HAS BECOME A CRUCIAL PART IN THE CONSTRUCTION INDUSTRY. THE RESPONSIBILITY OF CITIES IS TO MOBILIZE IN ORDER TO IMPROVE HOUSING CIRCUMSTANCES IN SLUMS AS A MEDIUM OF MEETING FUNDAMENTAL HUMAN NEEDS. SLUM AREAS ARE HIGHLY POPULATED REGIONS CREATED WITHOUT ADEQUATE PLANNING AND LACKING THE KEY ELEMENTS OF DAY TO DAY LIFE. THE SLUM REHABILITATION IS A CRITICAL PROJECT FOR ANY CONTRACTOR OR OWNER. GENERALLY, CONSISTENT DELAYS IN THE PROJECT SHOW UP IN THE PREPLANNING AND INITIAL STAGES OF THE CONSTRUCTION PROJECTS, FOR EXAMPLE, GETTING THE GENERAL PLANS, GETTING THE LICENSE, PERMISSIONS, VARIOUS LEGAL CLEARANCES AND SO ON. THE COMPLETE CONSTRUCTION STAGE IS THE SHAPING PHASE OF ANY PROJECT WHERE NUMEROUS UNFORESEEABLE EVENTS COULD OCCUR. LACK IN DETERMINATION OF THE DELAY FACTORS IN THE SLUM TRANSFORMATION PROJECT WOULD CONTRIBUTE TO THE PROJECT DELAYS, SCHEDULE OVERRUN AND CAPITAL OVERRUNS. THIS STUDY AIMS TO RECOGNIZE THE POSSIBLE CHALLENGES FACED IN THE CONSTRUCTION OF A SLUM REHABILITATION PROJECT. THIS STUDY CLASSIFIES DELAY FACTORS OF THE PROJECT IN DIFFERENT STAGES I.E., PRE-PLANNING AND CONSTRUCTION STAGE AND PROPOSING A BETTER TYPE OF APPROACH TO OVERCOME DELAY RELATED CHALLENGES IN SLUM REHABILITATION CONSTRUCTION PROJECT. © IJSTR 2019.</t>
  </si>
  <si>
    <t>CAPITAL OVERRUN; CONSTRUCTION STAGE; DELAY FACTORS; PRE-PLANNING STAGE; SCHEDULE OVERRUN; SLUM; SLUM TRANSFORMATION</t>
  </si>
  <si>
    <t>DINAKAR, A., DELAY ANALYSIS IN CONSTRUCTION PROJECT (2014) INTERNATIONAL JOURNAL OF ENGINEERING TECHNOLOGY AND ADVANCED ENGINEERING, 4 (5), PP. 784-788. , ISSN 2250-2459, MAY; ARANTES, A., FERNANDEZ, P., DELAY IN CONSTRUCTION PROJECTS- CAUSES AND IMPACTS (2015) IESM CONFERENCE, , OCTOBER; UPADHYAY, A., GUPTA, V., PANDEY, M., A CASE STUDY ON SCHEDULE DELAY ANALYSIS IN CONSTRUCTION PROJECTS IN GWALIOR (2016) INTERNATIONAL RESEARCH JOURNAL OF ENGINEERING AND TECHNOLOGY, 3 (5), PP. 1312-1315. , MAY; RATHOD, A., DELAYS IN RESIDENTIAL BUILDING CONSTRUCTION (2013) INTERNATIONAL JOURNAL OF INNOVATIVE RESEARCH &amp; DEVELOPMENT, 2 (5), PP. 1908-1922. , MAY; TEJALE, D.S., ANALYSIS OF CONSTRUCTION PROJECT COST OVERRUN BY STATISTICAL METHOD (2015) INTERNATIONAL JOURNAL OF ADVANCED RESEARCH IN COMPUTER SCIENCE AND MANAGEMENT STUDIES, 3 (5), PP. 349-355. , MAY; LOKHANDWALA, H., BHATT, R., IDENTIFICATION OF CAUSES OF DELAY FOR INDUSTRIAL CONSTRUCTION PROJECTS IN INDIAN CONTEXT (2015) JOURNAL OF INTERNATIONAL ACADEMIC RESEARCH FOR MULTIDISCIPLINARY, 2 (12), PP. 379-387. , JANUARY; CHOU, H.-Y., YANG, J.-B., PRELIMINARY EVALUATION OF BIM-BASED APPROACHES FOR SCHEDULE DELAY ANALYSIS (2017) IOP CONF. SERIES: MATERIALS SCIENCE AND ENGINEERING, P. 245; SHI, J.J., CHEUNG, S.O., ARDITI, D., CONSTRUCTION DELAY COMPUTATION METHOD (2001) JOURNAL OF CONSTRUCTION ENGINEERING AND MANAGEMENT © ASCE, PP. 60-65; YANG, J.-B., KAO, C.-K., REVIEW OF DELAY ANALYSIS METHODS: A PROCESS-BASED COMPARISON (2009) THE OPEN CONSTRUCTION AND BUILDING TECHNOLOGY JOURNAL, 3, PP. 81-89; YANG, J.-B., TSAI, M.-K., COMPUTERIZING ICBF METHOD FOR SCHEDULE DELAY ANALYSIS (2011) JOURNAL OF CONSTRUCTION ENGINEERING AND MANAGEMENT, PP. 583-591. , © ASCE, AUGUST; JHA, K.N., (2005) CONSTRUCTION PROJECT MANAGEMENT, PP. 655-662. , 2ND ED., PEARSON INDIA EDUCATION SERVICES PVT. LTD; BANTHIA, K., ANDURE, A., DESHMUKH, S.R., STATISTICAL ANALYSIS OF DELAYS IN CONSTRUCTION PROJECTS (2017) INTERNATIONAL RESEARCH JOURNAL OF ENGINEERING AND TECHNOLOGY, 4 (5), PP. 2427-2430. , MAY; TSAI, M.-K., YANG, J.-B., YAU, N.-J., DEVELOPING COMPUTER-BASED SCHEDULE DELAY ANALYSIS METHODS BASED ON INFORMATION FLOW ANALYSIS: A CASE STUDY (2012) JOURNAL OF CIVIL ENGINEERING AND MANAGEMENT, PP. 823-835. , E-ISSN 1392-3730, JANUARY; MEENA, V., SURESH BABU, K., STUDY ON TIME DELAY ANALYSIS FOR CONSTRUCTION PROJECT DELAY ANALYSIS (2015) INTERNATIONAL JOURNAL OF ENGINEERING AND TECHNOLOGY, 4 (3), PP. 1076-1083. , MARCH; RAMLI, M.Z., STUDY OF FACTORS INFLUENCING CONSTRUCTION DELAYS AT RURAL AREA IN MALAYSIA (2018) JOURNAL OF PHYSICS, , CONF. SERIES-1049 012017, IOP PUBLISHING; BRAIMAH, N., CONSTRUCTION DELAY ANALYSIS TECHNIQUES - A REVIEW OF APPLICATION ISSUES AND IMPROVEMENT NEEDS (2013) BUILDINGS, PP. 506-531. , ISSN 2075-5309, MAY; GONZÁLEZ, P., GONZÁLEZ, V., ANALYSIS OF CAUSES OF DELAY AND TIME PERFORMANCE IN CONSTRUCTION PROJECTS (2013) JOURNAL OF CONSTRUCTION ENGINEERING AND MANAGEMENT, , © ASCE; KUMAR, P., RAJ, P., DELAY ANALYSIS OF PROJECTS AND EFFECTS OF DELAYS IN MINING/MANUFACTURING INDUSTRIES (2015) IOSR JOURNAL OF MECHANICAL AND CIVIL ENGINEERING, 12 (6), PP. 61-71. , NOV.-DEC; GOPAL, R.R., PLANNING SCHEDULING AND DELAY ANALYSIS- CASE STUDY (2016) INTERNATIONAL ADVANCED RESEARCH JOURNAL IN SCIENCE, ENGINEERING AND TECHNOLOGY, 3 (6), PP. 24-28. , JUNE; SANTOSH, V., LOSS IN PRODUCTIVITY IN RELATION WITH DELAY ANALYSIS IN BUILDING CONSTRUCTION PROJECTS (2014) IOSR JOURNAL OF MECHANICAL AND CIVIL ENGINEERING, 11 (3), PP. 73-80. , MAY-JUNE 2014; VASILYEVA-LYULINA, M.O., KOBAYASHI, K., DELAY ANALYSIS METHODS FOR CONSTRUCTION PROJECTS: MATHEMATICAL MODELLING (2015) INTERNATIONAL JOURNAL OF TRANSPORTATION, PP. 27-36. , ISSN: 2287-7940; NIMBAL, V.A., JAMADAR, B., PLANNING, SCHEDULING AND ALLOCATION OF RESOURCES FOR MULTI-STORIED STRUCTURE USING ORACLE’S PRIMAVERA P6 SOFTWARE (2017) INTERNATIONAL RESEARCH JOURNAL OF ENGINEERING AND TECHNOLOGY, 7 (7), PP. 2762-2768. , JULY</t>
  </si>
  <si>
    <t>22778616</t>
  </si>
  <si>
    <t>INT. J. SCI. TECHNOL. RES.</t>
  </si>
  <si>
    <t>2-S2.0-85073388528</t>
  </si>
  <si>
    <t>INT J SCI TECHNOL RES</t>
  </si>
  <si>
    <t>SOLANKI TS, 2019, INT J SCI TECHNOL RES</t>
  </si>
  <si>
    <t>ALICANDRO M;ROTILIO M</t>
  </si>
  <si>
    <t>56081247000;35213811800;</t>
  </si>
  <si>
    <t>UAV PHOTOGRAMMETRY FOR RESILIENCE MANAGEMENT IN RECONSTRUCTION PLAN OF URBAN HISTORICAL CENTRES AFTER SEISMIC EVENTS. A CASE STUDY</t>
  </si>
  <si>
    <t>ISPRS ANNALS OF THE PHOTOGRAMMETRY, REMOTE SENSING AND SPATIAL INFORMATION SCIENCES</t>
  </si>
  <si>
    <t>42</t>
  </si>
  <si>
    <t>2/W11</t>
  </si>
  <si>
    <t>55</t>
  </si>
  <si>
    <t>61</t>
  </si>
  <si>
    <t>10.5194/isprs-Archives-XLII-2-W11-55-2019</t>
  </si>
  <si>
    <t>https://www.scopus.com/inward/record.uri?eid=2-s2.0-85065640975&amp;doi=10.5194%2fisprs-Archives-XLII-2-W11-55-2019&amp;partnerID=40&amp;md5=966ef3baea2f881bbf971ef90a573aac</t>
  </si>
  <si>
    <t>DICEAA, CIVIL, CONSTRUCTION-ARCHITECTURAL AND ENVIRONMENTAL ENGINEERING DEPARTMENT, L'AQUILA, 67100, ITALY</t>
  </si>
  <si>
    <t>DICEAA, CIVIL, CONSTRUCTION-ARCHITECTURAL AND ENVIRONMENTAL ENGINEERING DEPARTMENT, L'AQUILA, 67100, ITALY;DICEAA, CIVIL, CONSTRUCTION-ARCHITECTURAL AND ENVIRONMENTAL ENGINEERING DEPARTMENT, L'AQUILA, 67100, ITALY</t>
  </si>
  <si>
    <t>&lt;P&gt;IN THE LAST DECADES, THE UAV PHOTOGRAMMETRY HAS BEEN WIDELY EMPLOYED TO OBTAIN A COMPLETE AND METRIC SURVEY IN DIFFERENT FIELDS, ESPECIALLY WHEN HIGH RESOLUTION, SPEED OF EXECUTION AND SAFETY ARE REQUIRED. IT IS WIDELY USED IN THE CONSTRUCTION SECTOR AND AN INTERESTING RESEARCH FIELD IS THEIR USE TO SUPPORT THE HISTORICAL CENTRES URBAN RENEWAL PROJECTS, ESPECIALLY IN POST-EARTHQUAKE RECONSTRUCTION. IN FACT, THE ESTABLISHMENT OF A CONSTRUCTION SITE INVOLVES SEVERAL INTRINSIC CRITICALITIES LINKED TO THE NATURE OF THE CONTEXT, AND ESPECIALLY IN A POST-EARTHQUAKE SCENARIO, ADDITIONAL PROBLEMS ARISE BEYOND THESE CRITICAL ELEMENTS. THESE CONDITIONS AFFECT THE PRESERVATION OF HISTORICAL CENTRES, PLANNED CONSERVATION, RISK AND RESILIENCE MANAGEMENT. FOR THIS REASON, IT IS NECESSARY TO DEVELOP INNOVATIVE METHODOLOGIES AND STRATEGY TO PLAN INTERVENTIONS AND TO MANAGE THE CONSTRUCTION SITES IN THE HISTORICAL CENTRE AFTER AN EARTHQUAKE.&lt;/P&gt;&lt;P&gt;THE USE OF UAV PHOTOGRAMMETRY IS A TOOL TO SUPPORT THIS ACTIVITY IN THIS FIELD BECAUSE IT ALLOWS OBTAINING A COMPLETE AND A HIGH-RESOLUTION GEOMETRIC SURVEY OF THE AREAS TO BE RECONSTRUCTED IN A FAST WAY AND ESPECIALLY IN TOTAL SAFETY FOR THE OPERATORS. FOR THIS REASON, THIS STUDY AIMS TO ILLUSTRATE A METHODOLOGY THAT, STARTING FROM A SERIES OF PRELIMINARY SURVEYS, SUPPORTS THE DEVELOPMENT OF THE PROGRAM OF RECONSTRUCTION OF A HISTORIC URBAN CENTRE HIT BY AN EARTHQUAKE EVENT. THE AIM OF THIS RESEARCH IS TO PREVENT PROBLEMS, INTERFERENCES AND CRITICALITIES IN ORDER TO INCREASE THE SAFETY AND RATIONALITY OF THE ENTIRE RECONSTRUCTION PROCESS.&lt;/P&gt;. © 2019 AUTHORS.</t>
  </si>
  <si>
    <t>BUILDING SITES; RECONSTRUCTION PLAN; REHABILITATION HISTORICAL CENTRES; UAV PHOTOGRAMMETRY</t>
  </si>
  <si>
    <t>CONSTRUCTION INDUSTRY; CRITICALITY (NUCLEAR FISSION); EARTHQUAKES; SAFETY ENGINEERING; SURVEYS; UNMANNED AERIAL VEHICLES (UAV); BUILDING SITES; CONSTRUCTION SECTORS; CONSTRUCTION SITES; EARTHQUAKE SCENARIO; INNOVATIVE METHODOLOGIES; POST-EARTHQUAKE RECONSTRUCTION; RECONSTRUCTION PROCESS; URBAN RENEWAL PROJECTS; PHOTOGRAMMETRY</t>
  </si>
  <si>
    <t>ACHILLE, C., ADAMI, A., CHIARINI, S., CREMONESI, S., FASSI, F., FREGONESE, L., TAFFURELLI, L., UAV-BASED PHOTOGRAMMETRY AND INTEGRATED TECHNOLOGIES FOR ARCHITECTURAL APPLICATIONS-METHODOLOGICAL STRATEGIES FOR THE AFTER-QUAKE SURVEY OF VERTICAL STRUCTURES IN MANTUA (ITALY) (2015) SENSORS, 15 (7), PP. 15520-15539; AHMADABADIAN, A.H., ROBSON, S., BOEHM, J., SHORTIS, M., WENZEL, K., FRITSCH, D., A COMPARISON OF DENSE MATCHING ALGORITHMS FOR SCALED SURFACE RECONSTRUCTION USING STEREO CAMERA RIGS (2013) ISPRS JOURNAL OF PHOTOGRAMMETRY AND REMOTE SENSING, 78, PP. 157-167; ARIAS-PÉREZ, B., HERNÁNDEZ-LÓPEZ, D., GONZÁLEZ-AGUILERA, D., GÓMEZ-LAHOZ, J., ASSESSMENT OF STEREOSCOPIC PRECISION-FILM TO DIGITAL PHOTOGRAMMETRIC CAMERAS (2012) INTECH OPEN ACCESS PUBLISHER; BALLARIN, M., BUTTOLO, V., GUERRA, F., VERNIER, P., INTEGRATED SURVEYING TECHNIQUES FOR SENSITIVE AREAS: SAN FELICE SUL PANARO (2013) ISPRS ANNALS OF THE PHOTOGRAMMETRY, REMOTE SENSING AND SPATIAL INFORMATION SCIENCES, 5, P. W1; BARAZZETTI, L., REMONDINO, F., SCAIONI, M., COMBINED USE OF PHOTOGRAMMETRIC AND COMPUTER VISION TECHNIQUES FOR FULLY AUTOMATED AND ACCURATE 3D MODELING OF TERRESTRIAL OBJECTS (2009) VIDEOMETRICS, RANGE IMAGING, AND APPLICATIONS X, 7447, P. 74470M. , INTERNATIONAL SOCIETY FOR OPTICS AND PHOTONICS; BAY, H., ESS, A., TUYTELAARS, T., VAN GOOL, L., SPEEDED-UP ROBUST FEATURES (SURF (2008) COMPUTER VISION AND IMAGE UNDERSTANDING, 110, PP. 346-359; DOMINICI, D., ALICANDRO, M., ROSCIANO, E., MASSIMI, V., MULTISCALE DOCUMENTATION AND MONITORING OF L'AQUILA HISTORICAL CENTRE USING UAV PHOTOGRAMMETRY (2017) INTERNATIONAL ARCHIVES OF THE PHOTOGRAMMETRY, REMOTE SENSING &amp; SPATIAL INFORMATION SCIENCES, 42; DOMINICI, D., DE BERARDINIS, P., ALICANDRO, M., ROTILIO, M., PHOTOGRAMMETRY FROM UAV IN THE RECOVERY INTERVENTIONS: FROM THE PRE-PLANNING PHASE TO THE CONSTRUCTION SITE (2018) GEOMEDIA, 22 (1), PP. 6-10. , HTTP://MEDIAGEO.IT/OJS/INDEX.PHP/GEOMEDIA/ARTICLE/VIEW/1518/1378, LAST ACCESS: 02 GEN 2019; DE BERARDINIS, P., DI GIOVANNI, G., LAURINI, E., ROTILIO, M., PROGETTARE LORGANIZZAZIONE DEL CANTIERE DI RECUPERO NELLAMBITO DELLA RICOSTRUZIONE POST SISMICA A LAQUILA, PP. 12-13. , VI EDIZIONE CONVEGNO REUSO, MESSINA 11-OTTOBRE 2018. GANGEMI EDITORE, ROMA, 978-88-492-3659-0; FURUKAWA, Y., HERNÁNDEZ, C., MULTI-VIEW STEREO: A TUTORIAL. FOUNDATIONS AND TRENDS® IN (2015) COMPUTER GRAPHICS AND VISION, 9 (1-2), PP. 1-148; FURUKAWA, Y., PONCE, J., ACCURATE DENSE AND ROBUST MULTIVIEW STEREOPSIS (2010) IEEE TRANSACTIONS ON PATTERN ANALYSIS AND MACHINE INTELLIGENCE, 32, PP. 1362-1376; GAGLIOLO, S., FAGANDINI, R., FEDERICI, B., FERRANDO, I., PASSONI, D., PAGLIARI, D., PINTO, L., SGUERSO, D., USE OF UAS FOR THE CONSERVATION OF HISTORICAL BUILDINGS IN CASE OF EMERGENCIES (2017) INT. ARCH. PHOTOGRAMM. REMOTE SENS. SPATIAL INF. SCI., XLII-5/W1, 81-88, PP. 81-2017. , DOI.ORG/10.5194/ISPRS-ARCHIVES-XLII-5-W1-; HARWIN, S., LUCIEER, A., ASSESSING THE ACCURACY OF GEOREFERENCED POINT CLOUDS PRODUCED VIA MULTI-VIEW STEREOPSIS FROM UNMANNED AERIAL VEHICLE (UAV) IMAGERY (2012) REMOTE SENSING, 4, PP. 1573-1599. , HTTPS://DOI.ORG/10.3390/RS4061573; KOCI, J., JARIHANI, B., LEON, J.X., SIDLE, R.C., WILKINSON, S.N., BARTLEY, R., ASSESSMENT OF UAV AND GROUND-BASED STRUCTURE FROM MOTION WITH MULTI-VIEW STEREO PHOTOGRAMMETRY IN A GULLIED SAVANNA CATCHMENT (2017) ISPRS INTERNATIONAL JOURNAL OF GEO-INFORMATION, 6, P. 328. , HTTPS://DOI.ORG/10.3390/IJGI6110328; KRAUS, K., (1994) FOTOGRAMMETRIA, 1. , LIBRERIA UNIVERSITARIA LEVROTTO &amp; BELLA, TORINO; LLC, A., (2016) AGISOFT PHOTOSCAN USER MANUAL PROFESSIONAL EDITION, , VERSION 1.2. ED. ST. PETERSBURG, RUSSIA; LO BRUTTO, M., GARRAFFA, A., MELI, P., UAV PLATFORMS FOR CULTURAL HERITAGE SURVEY: FIRST RESULTS. ISPRS (2014) ANNALS OF THE PHOTOGRAMMETRY, REMOTE SENSING AND SPATIAL INFORMATION SCIENCES, 5, PP. 227-234; LOWE, D.G., DISTINCTIVE IMAGE FEATURES FROM SCALE-INVARIANT KEYPOINTS (2004) INTERNATIONAL JOURNAL OF COMPUTER VISION, 60 (2), PP. 91-110; LUCARELLI, M., LAURINI, E., ROTILIO, M., DE BERARDINIS, P., (2018) METODO BIM: GESTIONE DEI CANTIERI EDILIZI NEI CENTRI COLPITI DA CALAMITÀ NATURALI, VI EDIZIONE CONVEGNO REUSO, MESSINA 11, PP. 12-13. , OTTOBRE 2018. GANGEMI EDITORE, ROMA, 978-88-492-3659-0; MEYER, D., HESS, M., LO, E., WITTICH, C.E., HUTCHINSON, T.C., KUESTER, F., SEPTEMBER. UAV-BASED POST DISASTER ASSESSMENT OF CULTURAL HERITAGE SITES FOLLOWING THE 2014 SOUTH NAPA EARTHQUAKE. IN 2015 (2015) DIGITAL HERITAGE, 2, PP. 421-424. , IEEE; NEX, F., REMONDINO, F., UAV FOR 3D MAPPING APPLICATIONS: A REVIEW (2014) APPLIED GEOMATICS, 6, PP. 1-15; REMONDINO, F., DETECTORS AND DESCRIPTORS FOR PHOTOGRAMMETRIC APPLICATIONS (2006) INTERNATIONAL ARCHIVES OF PHOTOGRAMMETRY, REMOTE SENSING AND SPATIAL INFORMATION SCIENCES, 36, PP. 49-54; RESTAS, A., DRONE APPLICATIONS FOR SUPPORTING DISASTER MANAGEMENT (2015) WORLD JOURNAL OF ENGINEERING AND TECHNOLOGY; ROTILIO, M., LAURINI, E., DE BERARDINIS, P., COCOCCETTA, L., (2018) PROGETTARE LA CANTIERIZZAZIONE IN UN CENTRO STORICO COLPITO DAL SISMA: UN CASO DI STUDIO, VI EDIZIONE CONVEGNO REUSO, MESSINA 11, PP. 12-13. , OTTOBRE 2018, GANGEMI EDITORE, ROMA, 978-88-492-3659-0; SAUERBIER, M., EISENBEISS, H., UAVS FOR THE DOCUMENTATION OF ARCHAEOLOGICAL EXCAVATIONS (2010) IAPRS&amp;SIS, 38, P. 5. , NEWCASTLE UPON TYNE, UK; THEMISTOCLEOUS, K., IOANNIDES, M., AGAPIOU, A., HADJIMITSIS, D.G., THE METHODOLOGY OF DOCUMENTING CULTURAL HERITAGE SITES USING PHOTOGRAMMETRY, UAV, AND 3D PRINTING TECHNIQUES: THE CASE STUDY OF ASINOU CHURCH IN CYPRUS (2015) THIRD INTERNATIONAL CONFERENCE ON REMOTE SENSING AND GEOINFORMATION OF THE ENVIRONMENT, P. 953510; TRIGGS, B., MCLAUCHLAN, P.F., HARTLEY, R.I., FITZGIBBON, A.W., BUNDLE ADJUSTMENT-A MODERN SYNTHESIS (1999) INTERNATIONAL WORKSHOP ON VISION ALGORITHMS, PP. 298-372. , SPRINGER; XU, Z., YANG, J., PENG, C., WU, Y., JIANG, X., LI, R., ZHENG, Y., TIAN, B., DEVELOPMENT OF AN UAS FOR POST-EARTHQUAKE DISASTER SURVEYING AND ITS APPLICATION IN MS7.0 LUSHAN EARTHQUAKE, SICHUAN, CHINA (2014) COMPUTERS &amp; GEOSCIENCES, 68, PP. 22-30</t>
  </si>
  <si>
    <t>ROTILIO, M.; DICEAA, ITALY; EMAIL: MARIANNA.ROTILIO@UNIVAQ.IT</t>
  </si>
  <si>
    <t>GRIMOLDI A.CANTINI L.PRACCHI V.BRUMANA R.RINAUDO F.PREVITALI M.SCAIONI M.</t>
  </si>
  <si>
    <t>CARLETON IMMERSIVE MEDIA STUDIO (CARLETON UNIVERSITY);GEOMAX SRL;MICROGEO SRL;STONEX SRL</t>
  </si>
  <si>
    <t>COPERNICUS GMBH</t>
  </si>
  <si>
    <t>2ND INTERNATIONAL CONFERENCE OF GEOMATICS AND RESTORATION, GEORES 2019</t>
  </si>
  <si>
    <t>8 MAY 2019 THROUGH 10 MAY 2019</t>
  </si>
  <si>
    <t>147691</t>
  </si>
  <si>
    <t>21949042</t>
  </si>
  <si>
    <t>ISPRS ANN. PHOTOGRAMM. REMOTE SENS. SPAT. INF. SCI.</t>
  </si>
  <si>
    <t>2-S2.0-85065640975</t>
  </si>
  <si>
    <t>ISPRS ANN PHOTOGRAMM REMOTE SENS SPAT INF SCI</t>
  </si>
  <si>
    <t>CONSTRUCTION-ARCHITECTURAL AND ENVIRONMENTAL ENGINEERING DEPARTMENT;CONSTRUCTION-ARCHITECTURAL AND ENVIRONMENTAL ENGINEERING DEPARTMENT</t>
  </si>
  <si>
    <t>NOTREPORTED;NOTREPORTED;EMAIL: MARIANNA.ROTILIO@UNIVAQ.IT</t>
  </si>
  <si>
    <t>ALICANDRO M, 2019, ISPRS ANN PHOTOGRAMM REMOTE SENS SPAT INF SCI</t>
  </si>
  <si>
    <t>BERGMAN D;FUHS G;KLÜVER C</t>
  </si>
  <si>
    <t>57208490726;57205259141;35318065900;</t>
  </si>
  <si>
    <t>PROACTIVE DOCUMENT DISTRIBUTION WITH A SELF-ENFORCING NETWORK</t>
  </si>
  <si>
    <t>ACM INTERNATIONAL CONFERENCE PROCEEDING SERIES</t>
  </si>
  <si>
    <t>122</t>
  </si>
  <si>
    <t>127</t>
  </si>
  <si>
    <t>10.1145/3314545.3314564</t>
  </si>
  <si>
    <t>https://www.scopus.com/inward/record.uri?eid=2-s2.0-85064951142&amp;doi=10.1145%2f3314545.3314564&amp;partnerID=40&amp;md5=b10ff61b781de18d93b20a89cfa98b35</t>
  </si>
  <si>
    <t>INSTITUTE FOR COMPUTER SCIENCE AND BUSINESS INFORMATION SYSTEMS (ICB), UNIVERSITAETSSTR. 12, ESSEN, 45117, GERMANY; FIR E.V. AN DER RWTH AACHEN, CAMPUS-BOULEVARD 55, AACHEN, 52074, GERMANY</t>
  </si>
  <si>
    <t>INSTITUTE FOR COMPUTER SCIENCE AND BUSINESS INFORMATION SYSTEMS (ICB), UNIVERSITAETSSTR. 12, ESSEN, 45117, GERMANY;FIR E.V. AN DER RWTH AACHEN, CAMPUS-BOULEVARD 55, AACHEN, 52074, GERMANY;INSTITUTE FOR COMPUTER SCIENCE AND BUSINESS INFORMATION SYSTEMS (ICB), UNIVERSITAETSSTR. 12, ESSEN, 45117, GERMANY</t>
  </si>
  <si>
    <t>NOWADAYS, CONSTRUCTION PROJECTS ARE PLANNED AND CARRIED OUT BY LARGE, INTERDISCIPLINARY AND MOSTLY SPATIALLY SEPARATED TEAMS. PROJECT MEMBERS HAVE DIFFERENT DATA SETS, WHICH ARE OFTEN EXCHANGED VIA COMPLEX AND ERROR-PRONE E-MAIL TRAFFIC. THIS LEADS TO CUMBERSOME AND OFTEN CHAOTIC DATA STORAGE. IN THE FOLLOWING, A METHOD WITH SEN AS CORE ELEMENT IS DESCRIBED THAT IS INTENDED TO IMPROVE DATA EXCHANGE THROUGH PRE-PLANNING DATA SYNCHRONIZATION. THE AIM OF THE PROJECT IS TO DEVELOP A CLOUD-BASED COLLABORATION SOFTWARE FOR THE CONSTRUCTION INDUSTRY THAT SUSTAINABLY INCREASES THE QUALITY AND SPEED OF CONSTRUCTION PROCESSES AND REDUCES ERRORS CAUSED BY OLD OR INCORRECT DATA. © 2019 ASSOCIATION FOR COMPUTING MACHINERY.</t>
  </si>
  <si>
    <t>DOCUMENT ACCESS PREDICTION; DOCUMENT MANAGEMENT; SELF-ENFORCING NETWORK</t>
  </si>
  <si>
    <t>CONSTRUCTION INDUSTRY; ELECTRONIC DATA INTERCHANGE; INFORMATION ANALYSIS; INFORMATION SERVICES; COLLABORATION SOFTWARE; CONSTRUCTION PROJECTS; CORE ELEMENTS; DOCUMENT ACCESS; DOCUMENT DISTRIBUTIONS; DOCUMENT MANAGEMENT; E-MAIL TRAFFIC; SPEED OF CONSTRUCTIONS; DIGITAL STORAGE</t>
  </si>
  <si>
    <t>RUEPPEL, U., (2007) VERNETZT-KOOPERATIVE PLANUNGSPROZESSE IM KONSTRUKTIVEN INGENIEURBAU, , (SPRINGER, BERLIN); WU-LEE, C., HWANG, G.-H., WORKFLOW DEFINITION BY CLOUD COLLABORATION (2013) 9TH IEEE INTERNATIONAL CONFERENCE ON COLLABORATIVE COMPUTING: NETWORKING, APPLICATIONS AND WORKSHARING; FRAUNHOLZ, B., UNNITHAN, C.R., CHAMBERLAIN, J., PROJECT COMMUNICATION MANAGEMENT IN AUSTRALIA, GERMANY AND INDIA - A CROSS CULTURAL STUDY, INFORMATION TECHNOLOGY AND ORGANIZATIONS: TRENDSISSUES, CHALLENGES AND SOLUTIONS (2002) CONFERENCE: INFORMATION RESOURCES MANAGEMENT ASSOCIATION, , INTERNATIONAL CONFERENCE PHILADELPHIA, PA AT PHILADELPHIA, PA. (2003); GUENTHNER, W.A., BORRMANN, A., (2011) DIGITALE BAUSTELLE-INNOVATIVER PLANEN, EFFIZIENTER AUSFÜHREN, , (SPRINGER, HEIDELBERG); KLAUER, T., (2005) EINE PROZESSORIENTIERTE KOOPERATIONSPLATTFORM FÜR BAUPROJEKTE AUF BASIS EINES INTERNETBASIERTEN WORKFLOW-MANAGEMENTS, , (SHAKER); LIN, C., WAYNE YU, W.-C., WANG, J., CLOUD COLLABORATION: CLOUD-BASED INSTRUCTION FOR BUSINESS WRITING CLASS (2014) WORLD JOURNAL OF EDUCATION, , (SCIEDU PRESS); MA, K., DAWOOD, N., KASSEM, M., BIM FOR MANUFACTURING: A CASE STUDY DEMONSTRATING BENEFITS AND WORKFLOWS AND AN APPROACH FOR ENTERPRISE APPLICATION INTEGRATION (EAI) (2017) 16TH INTERNATIONAL CONFERENCE ON CONSTRUCTION APPLICATIONS OF VIRTUAL REALITY, , AT HONG KONG; GESSINGER, S., BERGMANN, R., (2015) FLEXIBLE PROCESS-AWARE INFORMATION SYSTEMS DEFICIENCY MANAGEMENT IN CONSTRUCTION, , LWA; KRAUS, R., FILLINGER, S., TOLKSDORF, G., MINH, D.-H., MERCHAN-RESTREPO, V.A., WOZNY, G., IMPROVING MODEL AND DATA INTEGRATION USING MOSAIC AS CENTRAL DATA MANAGEMENT PLATFORM (2014) CHEMIE INGENIEUR TECHNIK, 86 (7). , ARTICLE; KLÜVER, C., SOLVING PROBLEMS OF PROJECT MANAGEMENT WITH A SELF ENFORCING NETWORK (SEN) (2012) COMPUTMATH ORGAN THEORY, 18 (2); KLÜVER, C., SELF-ENFORCING NETWORKS (SEN) FOR THE DEVELOPMENT OF (MEDICAL) DIAGNOSIS SYSTEMS (2016) 2016 INTERNATIONAL JOINT CONFERENCE ON NEURAL NETWORKS (IJCNN), , 24-29 JULY 2016, VANCOUVER, CANADA. PISCATAWAY, NJ: IEEE; KLÜVER, C., STEERING CLUSTERING OF MEDICAL DATA IN A SELF-ENFORCING NETWORK (SEN) WITH A CUE VALIDITY FACTOR (2016) IEEE COMPUTATIONAL INTELLIGENCE SOCIETY, , (ED.): 2016 IEEE SYMPOSIUM SERIES ON COMPUTATIONAL INTELLIGENCE (SSCI); KLÜVER, C., KLÜVER, J., SELF-ORGANIZED LEARNING BY SELF-ENFORCING NETWORKS (2013) INTERNATIONAL WORK-CONFERENCE ON ARTIFICIAL NEURAL NETWORKS; KLÜVER, C., KLÜVER, J., SCHMIDT, J., MODELLIERUNG KOMPLEXER PROZESSE DURCH NATURANALOGE VERFAHREN (2012) SOFT COMPUTING UND VERWANDTE TECHNIKEN, , WIESBADEN: SPRINGER FACHMEDIEN WIESBADEN; KLÜVER, C., KLÜVER, J., ZINKHAN, D., A SELF-ENFORCING NEURAL NETWORK AS DECISION SUPPORT SYSTEM FOR AIR TRAFFIC CONTROL BASED ON PROBABILISTIC WEATHER FORECASTS (2017) NEURAL NETWORKS (IJCNN), 2017 INTERNATIONAL JOINT CONFERENCE ON, , IEEE</t>
  </si>
  <si>
    <t>ASSOCIATION FOR COMPUTING MACHINERY</t>
  </si>
  <si>
    <t>3RD INTERNATIONAL CONFERENCE ON COMPUTE AND DATA ANALYSIS, ICCDA 2019</t>
  </si>
  <si>
    <t>14 MARCH 2019 THROUGH 17 MARCH 2019</t>
  </si>
  <si>
    <t>147481</t>
  </si>
  <si>
    <t>9781450366342</t>
  </si>
  <si>
    <t>ACM INT. CONF. PROC. SER.</t>
  </si>
  <si>
    <t>2-S2.0-85064951142</t>
  </si>
  <si>
    <t>ACM INT CONF PROC SER</t>
  </si>
  <si>
    <t>BERGMAN D, 2019, ACM INT CONF PROC SER</t>
  </si>
  <si>
    <t>SAFAPOUR E;KERMANSHACHI S</t>
  </si>
  <si>
    <t>57201059977;57190815467;</t>
  </si>
  <si>
    <t>IDENTIFYING EARLY INDICATORS OF MANAGEABLE REWORK CAUSES AND SELECTING MITIGATING BEST PRACTICES FOR CONSTRUCTION</t>
  </si>
  <si>
    <t>04018060</t>
  </si>
  <si>
    <t>10.1061/(ASCE)ME.1943-5479.0000669</t>
  </si>
  <si>
    <t>https://www.scopus.com/inward/record.uri?eid=2-s2.0-85057543097&amp;doi=10.1061%2f%28ASCE%29ME.1943-5479.0000669&amp;partnerID=40&amp;md5=7986032367b3c8979189441e74d2b3ab</t>
  </si>
  <si>
    <t>DEPT. OF CIVIL ENGINEERING, UNIV. OF TEXAS AT ARLINGTON, 425 NEDDERMAN HALL, 416 YATES ST., ARLINGTON, TX  76019, UNITED STATES</t>
  </si>
  <si>
    <t>ARLINGTON, TX  76019, UNITED STATES;ARLINGTON, TX  76019, UNITED STATES</t>
  </si>
  <si>
    <t>MANY LARGE-SCALE CONSTRUCTION PROJECTS SUFFER FROM THE ISSUANCE OF REWORK THAT ULTIMATELY LEADS TO SUBSTANTIAL COST OVERRUNS AND MAJOR SCHEDULING DELAYS. SCHOLARS AND PRACTITIONERS WORLDWIDE HAVE ASSESSED THE IMPACT OF THESE CHANGES AND THE CRITICAL CAUSES BEHIND THEM, FINDING MITIGATION DIFFICULT AFTER THE REWORK HAS BEEN DONE. THEREFORE, IDENTIFICATION OF THE EARLY INDICATORS OF MANAGEABLE REWORK CAUSES AND IMPLEMENTATION OF THE APPROPRIATE MITIGATING STRATEGIES PRIOR TO THE NEED FOR REWORK ARE IMPORTANT. THE AIM OF THIS STUDY WAS TO IDENTIFY THE INDICATORS OF MANAGEABLE REWORK CAUSES (IMRCS) AND SELECT THE APPROPRIATE CONSTRUCTION BEST PRACTICES (BPS) TO REDUCE THE COST OF MANAGEABLE AND CONTROLLABLE REWORK IN TERMS OF THE TOTAL COST OF A PROJECT. TO FULFILL THE OBJECTIVES OF THIS STUDY, 51 MANAGEABLE CAUSES OF REWORK WERE IDENTIFIED THROUGH A COMPREHENSIVE LITERATURE REVIEW. ACCORDING TO THE NATURE OF BP STRATEGIES, THE IDENTIFIED IMRCS WERE CLASSIFIED INTO THREE MAIN CATEGORIES: ORGANIZATION, PROJECT, AND PEOPLE. THEN, DATA FROM 44 CASE STUDY PROJECTS WERE COLLECTED AND ANALYZED. BECAUSE INFORMATION REGARDING OTHER ASPECTS OF THESE PROJECTS, NOT AVAILABLE THROUGH THE CASE STUDY DATA, WAS REQUIRED FOR THIS STUDY, A QUESTIONNAIRE WAS DEVELOPED AND ADMINISTERED TO COLLECT ADDITIONAL DATA ABOUT THESE CONSTRUCTION PROJECTS. FOR THIS PURPOSE, A REPRESENTATIVE FROM EACH PROJECT WAS SELECTED AND ASKED TO COMPLETE THE SURVEY. FINALLY, 32 SIGNIFICANT IMRCS, CHARACTERIZED BY 13 ATTRIBUTES, WERE DETERMINED. THE PROJECT MANAGEMENT TEAM (PMT) IS TYPICALLY RESPONSIBLE FOR PREPARING THE PLAN, BUILDING AN EFFECTIVE TEAM, AND MONITORING THE PROCESS; THEREFORE, THE EXPERIENCE OF THE PMT IN THE DESIGN AND/OR CONSTRUCTION PHASE AND THE NUMBER OF PMTS WHO WORK IN A CONSTRUCTION PROJECT ARE THE MOST IMPORTANT INDICATORS AND CONTRIBUTE THE MOST WEIGHT IN DERIVING REWORK. NEXT, BPS IDENTIFIED BY A CONSTRUCTION INDUSTRY INSTITUTE WERE INVESTIGATED, AND AMONG THEM, 10 BPS WERE FOUND SIGNIFICANTLY BENEFICIAL FOR DECREASING THE COST OF REWORK ASSOCIATED WITH IMRCS. THE IMPLEMENTATION OF FRONT-END PLANNING DETERMINES THE FEASIBILITY OF A PROJECT AND EVALUATION OF THE CONCEPTUAL SCOPE DURING THE PREPLANNING PHASE; THUS, THE DESIGN ERRORS DUE TO CHALLENGES REGARDING FINANCE AND SCOPE ATTRIBUTES CAN BE DECREASED WITH FRONT-END PLANNING. THE OUTCOMES OF THIS STUDY MAY HELP STAKEHOLDERS AND PROJECT MANAGERS IDENTIFY THE INDICATORS OF REWORK EARLY IN CONSTRUCTION PROJECTS SO THEY CAN SELECT THE APPROPRIATE BP TO REDUCE THE COSTS OF REWORK AND IMPROVE THE PROJECT TIME TO COMPLETION AND COST PERFORMANCE. © 2018 AMERICAN SOCIETY OF CIVIL ENGINEERS.</t>
  </si>
  <si>
    <t>CONSTRUCTION INDUSTRY; COST REDUCTION; HUMAN RESOURCE MANAGEMENT; SURVEYS; ADDITIONAL DATUM; CONSTRUCTION INDUSTRY INSTITUTES; CONSTRUCTION PHASE; CONSTRUCTION PROJECTS; COST PERFORMANCE; FRONT-END PLANNING; LITERATURE REVIEWS; PROJECT MANAGERS; PROJECT MANAGEMENT</t>
  </si>
  <si>
    <t>AKPAN, E.O.P., AMADE, B., OKANGBA, S.E., EKWEOZOR, C.O., CONSTRUCTABILITY PRACTICE AND PROJECT DELIVERY PROCESSES IN THE NIGERIAN CONSTRUCTION INDUSTRY (2014) J. BUILD. PERFORM., 5 (1), PP. 10-21; ALNUAIMI, A.S., TAHA, R.A., MOHSIN, M.A., AL-HARTHI, A.S., CAUSES, EFFECTS, BENEFITS, AND REMEDIES OF CHANGE ORDERS ON PUBLIC CONSTRUCTION PROJECTS IN OMAN (2010) J. CONSTR. ENG. MANAGE., 136 (5), PP. 615-622. , HTTPS://DOI.ORG/10.1061/(ASCE)CO.1943-7862.0000154; ARAIN, F.M., PHENG, L.S., THE POTENTIAL EFFECTS OF VARIATION ORDERS ON INSTITUTIONAL BUILDING PROJECTS (2005) J. FACIL., 23 (1112), PP. 496-510. , HTTPS://DOI.ORG/10.1108/02632770510618462; ARAIN, F.M., PHENG, L.S., MODELING FOR MANAGEMENT OF VARIATIONS IN BUILDING PROJECTS (2007) ENG. CONSTR. ARCHIT. MANAGE., 14 (5), PP. 420-433. , HTTPS://DOI.ORG/10.1108/09699980710780737; ARASHPOUR, M., ARASHPOUR, M., (2011) IMPORTANT FACTORS INFLUENCING PERSONNEL PERFORMANCE OF CONSTRUCTION COMPANIES, PP. 32-37. , IN PROC. INT. CONF. ON ECONOMICS, BUSINESS AND MANAGEMENT, MALDIVES: ICEBM; ARASHPOUR, M., SHABANIKIA, M., ARASHPOUR, M., VALUING THE CONTRIBUTION OF KNOWLEDGE-ORIENTED WORKERS TO PROJECTS: A MERIT BASED APPROACH IN THE CONSTRUCTION INDUSTRY (2012) CONSTR. ECON. BUILD., 12 (4), PP. 1-12. , HTTPS://DOI.ORG/10.5130/AJCEB.V12I4.2724; ARASHPOUR, M., WAKEFIELD, R., BLISMAS, N., LEE, E.W.M., ANALYSIS OF DISRUPTIONS CAUSED BY CONSTRUCTION FIELD REWORK ON PRODUCTIVITY IN RESIDENTIAL PROJECTS (2014) J. CONSTR. ENG. MANAGE., 140 (2), P. 04013053. , HTTPS://DOI.ORG/10.1061/(ASCE)CO.1943-7862.0000804; ASSAF, S.A., AL-HEJJI, S., CAUSES OF DELAY IN LARGE CONSTRUCTION PROJECTS (2006) INT. J. PROJECT MANAGE., 24 (4), PP. 349-357. , HTTPS://DOI.ORG/10.1016/J.IJPROMAN.2005.11.010; ATKINSON, J., ROGGE, D.F., (2001) THE FIELD REWORK INDEX: EARLY WARNING FOR FIELD REWORK AND COST GROWTH, , REP. RS153-1, EDITED BY R. HAGGARD. PREPARED FOR THE CONSTRUCTION INDUSTRY INSTITUTE. AUSTIN, TX: UNIV. OF TEXAS AT AUSTIN; BARRY, W., LEITE, F., LATE DELIVERABLES TO CONSTRUCTION: HOW UNDERSTANDING THE IMPACTS CAN BENEFIT DISPUTE PREVENTION AND RESOLUTION (2015) J. LEG. AFF. DISPUTE RESOLUT. ENG. CONSTR., 7 (2), P. 04514004. , HTTPS://DOI.ORG/10.1061/(ASCE)LA.1943-4170.0000153; CARRILLO, P., RUIKAR, K., FULLER, P., WHEN WILL WE LEARN? IMPROVING LESSONS LEARNED PRACTICE IN CONSTRUCTION (2013) INT. J. PROJECT MANAGE., 31 (4), PP. 567-578. , HTTPS://DOI.ORG/10.1016/J.IJPROMAN.2012.10.005; CHAN, D.W.M., KUMARASWAMY, M.M., A COMPARATIVE STUDY OF CAUSES OF TIME OVERRUNS IN HONG KONG CONSTRUCTION PROJECTS (1997) INT. J. OF PROJECT MANAGE., 15 (1), PP. 55-63. , HTTPS://DOI.ORG/10.1016/S0263-7863(96)00039-7; (2012) CII BEST PRACTICES GUIDE: IMPROVING PROJECT PERFORMANCE, , CII (CONSTRUCTION INDUSTRY INSTITUTE). REP. IR166.3. PREPARED FOR THE CONSTRUCTION INDUSTRY INSTITUTE. AUSTIN, TX: UNIV. OF TEXAS AT AUSTIN; COHEN, J., (1988) STATISTICAL POWER ANALYSIS FOR THE BEHAVIORAL SCIENCES., , 2ND ED. MAHWAH, NJ: LAWRENCE ERLBAUM; DEHGHAN, R., RUWNAPURA, J.Y., MODEL OF TRADE-OFF BETWEEN OVERLAPPING AND REWORK OF DESIGN ACTIVITIES (2014) J. CONSTR. ENG. MANAGE., 140 (2), P. 04013043. , HTTPS://DOI.ORG/10.1061/(ASCE)CO.1943-7862.0000786; DONYAVI, S., FLANAGAN, R., (2009) THE IMPACT OF EFFECTIVE MATERIAL MANAGEMENT ON CONSTRUCTION SITE PERFORMANCE FOR SMALL AND MEDIUM SIZED CONSTRUCTION ENTERPRISES, PP. 11-20. , IN PROC. 25TH ANNUAL ASSOCIATION OF RESEARCHERS IN CONSTRUCTION MANAGEMENT, EDITED BY A. R. J. DAINTY, ASSOCIATION OF RESEARCHERS IN CONSTRUCTION MANAGEMENT; DU, L., TANG, W., LIU, C., WANG, S., WANG, T., SHEN, W., HUANG, M., ZHOU, Y., ENHANCING ENGINEER-PROCURE-CONSTRUCT PROJECT PERFORMANCE BY PARTNERING IN INTERNATIONAL MARKETS: PERSPECTIVE FROM CHINESE CONSTRUCTION COMPANIES (2016) INT. J. PROJECT MANAGE., 34 (1), PP. 30-43. , HTTPS://DOI.ORG/10.1016/J.IJPROMAN.2015.09.003; FENG, P.P.-Y., (2009) CAUSES AND EFFECTS OF REWORK ON THE DELIVERY OF HEALTHCARE FACILITIES IN CALIFORNIA, , PH.D. DISSERTATION, UNIV. OF CALIFORNIA, BERKELEY; FISK, E.R., (1997) CONSTRUCTION PROJECT ADMINISTRATION., , 5TH ED. UPPER SADDLE RIVER, NJ: PRENTICE HALL; FORCADA, N., ALVAREZ, A.P., LOVE, P.E.D., EDWARDS, D.J., REWORK IN URBAN RENEWAL PROJECTS IN COLOMBIA (2017) J. INFRASTRUCT. SYST., 23 (2), P. 04016034. , HTTPS://DOI.ORG/10.1061/(ASCE)IS.1943-555X.0000332; FORCADA, N., GANGOLELLS, M., CASALS, M., MACARULLA, M., FACTORS AFFECTING REWORK COSTS IN CONSTRUCTION (2017) J. CONSTR. ENG. MANAGE., 143 (8), P. 04017032. , HTTPS://DOI.ORG/10.1061/(ASCE)CO.1943-7862.0001324; FORCADA, N., RUSIÑOL, G., MACARULLA, M., LOVE, P.E.D., REWORK IN HIGHWAY PROJECTS (2014) J. CIV. ENG. MANAGE., 20 (4), PP. 445-465. , HTTPS://DOI.ORG/10.3846/13923730.2014.893917; GEORGE, R., BELL, L.C., BACK, W.E., CRITICAL ACTIVITIES IN THE FRONT-END PLANNING PROCESS (2008) J. MANAGE. ENG., 24 (2), PP. 66-74. , HTTPS://DOI.ORG/10.1061/(ASCE)0742-597X(2008)24:2(66); GRIFFITH, A.F., GIBSON, G.E., JR., ALIGNMENT DURING PREPROJECT PLANNING (2001) J. MANAGE. ENG., 17 (2), PP. 69-76. , HTTPS://DOI.ORG/10.1061/(ASCE)0742-597X(2001)17:2(69); HSIEH, T.-H., LU, S.-T., WU, C.-H., STATISTICAL ANALYSIS OF CAUSES FOR CHANGE ORDERS IN METROPOLITAN PUBLIC WORKS (2004) INT. J. PROJECT MANAGE., 22 (8), PP. 679-686. , HTTPS://DOI.ORG/10.1016/J.IJPROMAN.2004.03.005; HWANG, B.-G., HO, J.W., FRONT-END PLANNING IMPLEMENTATION IN SINGAPORE: STATUS, IMPORTANCE, AND IMPACT (2012) J. CONSTR. ENG. MANAGE., 138 (4), PP. 567-573. , HTTPS://DOI.ORG/10.1061/(ASCE)CO.1943-7862.0000456; HWANG, B.-G., THOMAS, S.R., HAAS, C.T., CALDAS, C.H., MEASURING THE IMPACT OF REWORK ON CONSTRUCTION COST PERFORMANCE (2009) J. CONSTR. ENG. MANAGE., 135 (3), PP. 187-198. , HTTPS://DOI.ORG/10.1061/(ASCE)0733-9364(2009)135:3(187); JADHAV, O.U., BHIRUD, A.N., AN ANALYSIS OF CAUSES AND EFFECTS OF CHANGE ORDERS ON CONSTRUCTION PROJECTS IN PUNE (2015) INT. J. ENG. RES. GEN. SCI., 3 (6), PP. 795-799; JOSEPHSON, P.-E., LARSSON, B., LI, H., ILLUSTRATIVE BENCHMARKING REWORK AND REWORK COSTS IN SWEDISH CONSTRUCTION INDUSTRY (2002) J. MANAGE. ENG., 18 (2), PP. 76-83. , HTTPS://DOI.ORG/10.1061/(ASCE)0742-597X(2002)18:2(76); KARTHICK, R., MALATHI, B., UMARANI, C., STUDY ON CHANGE ORDER IMPACT ON PROJECT LIFESTYLE (2015) INT. J. ENG. RES. TECHNOL., 4 (5), PP. 691-695. , HTTPS://DOI.ORG/10.17577/IJERTV4IS050443; KEANE, P., SERTYESILISIK, B., ROSS, A.D., VARIATIONS AND CHANGE ORDERS ON CONSTRUCTION PROJECTS (2010) J. LEG. AFF. DISPUTE RESOLUT. ENG. CONSTR., 2 (2), PP. 89-96. , HTTPS://DOI.ORG/10.1061/(ASCE)LA.1943-4170.0000016; KIFOKERIS, D., XENIDIS, Y., CONSTRUCTABILITY: OUTLINE OF PAST, PRESENT, AND FUTURE RESEARCH (2017) J. CONSTR. ENG. MANAGE., 143 (8), P. 04017035. , HTTPS://DOI.ORG/10.1061/(ASCE)CO.1943-7862.0001331; LI, Y., TAYLOR, T.R.B., MODELING THE IMPACT OF DESIGN REWORK ON TRANSPORTATION INFRASTRUCTURE CONSTRUCTION PROJECT PERFORMANCE (2014) J. CONSTR. ENG. MANAGE., 140 (9), P. 04014044. , HTTPS://DOI.ORG/10.1061/(ASCE)CO.1943-7862.0000878; LONDON, K., SINGH, V., INTEGRATED CONSTRUCTION SUPPLY CHAIN DESIGN AND DELIVERY SOLUTIONS (2013) ARCHIT. ENG. DES. MANAGE., 9 (3), PP. 135-157. , HTTPS://DOI.ORG/10.1080/17452007.2012.684451; LOVE, P.E.D., INFLUENCE OF PROJECT TYPE AND PROCUREMENT METHOD ON REWORK COSTS IN BUILDING CONSTRUCTION PROJECTS (2002) J. CONSTR. ENG. MANAGE., 128 (1), PP. 18-29. , HTTPS://DOI.ORG/10.1061/(ASCE)0733-9364(2002)128:1(18); LOVE, P.E.D., ACKERMANN, F., CAREY, B., MORRISON, J., WARD, M., PARK, A., PRAXIS OF REWORK MITIGATION IN CONSTRUCTION (2016) J. MANAGE. ENG., 32 (5), P. 05016010. , HTTPS://DOI.ORG/10.1061/(ASCE)ME.1943-5479.0000442; LOVE, P.E.D., ACKERMANN, F., TEO, P., MORRISON, J., FROM INDIVIDUAL TO COLLECTIVE LEARNING: A CONCEPTUAL LEARNING FRAMEWORK FOR ENACTING REWORK PREVENTION (2015) J. CONSTR. ENG. MANAGE., 141 (11), P. 05015009. , HTTPS://DOI.ORG/10.1061/(ASCE)CO.1943-7862.0001013; LOVE, P.E.D., EDWARDS, D.J., IRANI, Z., FORENSIC PROJECT MANAGEMENT: AN EXPLORATORY EXAMINATION OF THE CAUSAL BEHAVIOR OF DESIGN-INDUCED REWORK (2008) IEEE TRANS. ENG. MANAGE., 55 (2), PP. 234-247. , HTTPS://DOI.ORG/10.1109/TEM.2008.919677; LOVE, P.E.D., EDWARDS, D.J., SMITH, J., REWORK CAUSATION: EMERGENT THEORETICAL INSIGHTS AND IMPLICATIONS FOR RESEARCH (2016) J. CONSTR. ENG. MANAGE., 142 (6), P. 04016010. , HTTPS://DOI.ORG/10.1061/(ASCE)CO.1943-7862.0001114; LOVE, P.E.D., EDWARDS, D.J., WATSON, H., DAVIS, P., REWORK IN CIVIL INFRASTRUCTURE PROJECTS: DETERMINATION OF COST PREDICTORS (2010) J. CONSTR. ENG. MANAGE., 136 (3), PP. 275-282. , HTTPS://DOI.ORG/10.1061/(ASCE)CO.1943-7862.0000136; LOVE, P.E.D., LOPEZ, R., EDWARDS, D.J., GOH, Y.M., ERROR BEGAT ERROR: DESIGN ERROR ANALYSIS AND PREVENTION IN SOCIAL INFRASTRUCTURE PROJECTS (2012) ACCID. ANAL. PREV., 48 (SEP), PP. 100-110. , HTTPS://DOI.ORG/10.1016/J.AAP.2011.02.027; LOVE, P.E.D., SMITH, J., BENCHMARKING, BENCHACTION, AND BENCHLEARNING: REWORK MITIGATION IN PROJECTS (2003) J. MANAGE. ENG., 19 (4), PP. 147-159. , HTTPS://DOI.ORG/10.1061/(ASCE)0742-597X(2003)19:4(147); MATTOS NASCIMENTO, D.L., SOTELINO, E.D., LARA, T.P.S., CAIADO, R.G.G., IVSON, P., CONSTRUCTABILITY IN INDUSTRIAL PLANTS CONSTRUCTION: A BIM-LEAN APPROACH USING THE DIGITAL OBEYA ROOM FRAMEWORK (2017) J. CIV. ENG. MANAGE., 23 (8), PP. 1100-1108. , HTTPS://DOI.ORG/10.3846/13923730.2017.1385521; MOHAMMADI, N., JR., TAYLOR, J.E., JR., JAVERNICK-WILL, A., (2016) TEAM BUILDING MODERATORS OF THE ENGINEERING AND CONSTRUCTION INDUSTRY VIRTUAL TEAM PERFORMANCE, PP. 219-228. , IN CONSTRUCTION RESEARCH CONGRESS 2016: OLD AND NEW CONSTRUCTION TECHNOLOGIES CONVERGE IN HISTORIC SAN JUAN, EDITED BY J. L. PERDOMO-RIVERA, A. GONZÁLES-QUEVEDO, C. LÓPEZ DEL PUERTO, F. MALDONADO-FORTUNET, AND O. I. MOLINA-BAS, RESTON, VA: ASCE; O'BRIEN, J.J., (1998) CONSTRUCTION CHANGE ORDERS: IMPACT, AVOIDANCE, AND DOCUMENTATION., , NEW YORK: MCGRAW HILL; PALANEESWARAN, E., LOVE, P.E.D., KIM, J.T., ROLE OF DESIGN AUDITS IN REDUCING ERRORS AND REWORK: LESSONS FROM HONG KONG (2014) J. PERFORM. CONSTR. FACIL., 28 (3), PP. 511-517. , HTTPS://DOI.ORG/10.1061/(ASCE)CF.1943-5509.0000450; SAFAPOUR, E., KERMANSHACHI, S., SHANE, J., ANDERSON, S., (2017) EXPLORING AND ASSESSING THE UTILIZATION OF BEST PRACTICES FOR ACHIEVING EXCELLENCE IN CONSTRUCTION PROJECTS, , IN PROC. 6TH INT. CONSTRUCTION SPECIALTY CONF. LEADERSHIP IN SUSTAINABLE INFRASTRUCTURE. MONTRÉAL: CANADIAN SOCIETY FOR CIVIL ENGINEERING; SANVIDO, V., GROBLER, F., PARFITT, K., GUVENIS, M., COYLE, M., CRITICAL SUCCESS FACTORS FOR CONSTRUCTION PROJECTS (1992) J. CONSTR. ENG. MANAGE., 118 (1), PP. 94-111. , HTTPS://DOI.ORG/10.1061/(ASCE)0733-9364(1992)118:1(94); SHOKRI-GHASABEH, M., CHILESHE, N., KNOWLEDGE MANAGEMENT: BARRIERS TO CAPTURING LESSONS LEARNED FROM AUSTRALIAN CONSTRUCTION CONTRACTORS' PERSPECTIVE (2014) CONSTR. INNOVATION, 14 (1), PP. 108-134. , HTTPS://DOI.ORG/10.1108/CI-06-2013-0026; SPATZ, D.M., TEAM-BUILDING IN CONSTRUCTION (2000) PRACT. PERIOD. STRUCT. DES. CONSTR., 5 (3), PP. 93-105. , HTTPS://DOI.ORG/10.1061/(ASCE)1084-0680(2000)5:3(93); SULLIVAN, K.T., QUALITY MANAGEMENT PROGRAMS IN THE CONSTRUCTION INDUSTRY: BEST VALUE COMPARED WITH OTHER METHODOLOGIES (2011) J. MANAGE. ENG., 27 (4), PP. 210-219. , HTTPS://DOI.ORG/10.1061/(ASCE)ME.1943-5479.0000054; SUN, M., MENG, X., TAXONOMY FOR CHANGE CAUSES AND EFFECTS IN CONSTRUCTION PROJECTS (2009) INT. J. PROJECT MANAGE., 27 (6), PP. 560-572. , HTTPS://DOI.ORG/10.1016/J.IJPROMAN.2008.10.005; SUNDAY, O.A., (2010) IMPACT OF VARIATION ORDERS ON PUBLIC CONSTRUCTION PROJECTS, PP. 101-110. , IN PROC. 26TH ANNUAL ASSOCIATION OF RESEARCHERS IN CONSTRUCTION MANAGEMENT CONF. ASSOCIATION OF RESEARCHERS IN CONSTRUCTION MANAGEMENT; TAYLOR, T., FORD, D.N., TIPPING POINT FAILURE AND ROBUSTNESS IN SINGLE DEVELOPMENT PROJECTS (2006) SYST. DYN. REV., 22 (1), PP. 51-71. , HTTPS://DOI.ORG/10.1002/SDR.330; THOMAS, H.R., RILEY, D.R., MESSNER, J.I., FUNDAMENTAL PRINCIPLES OF SITE MATERIAL MANAGEMENT (2005) J. CONSTR. ENG. MANAGE., 131 (7), PP. 808-815. , HTTPS://DOI.ORG/10.1061/(ASCE)0733-9364(2005)131:7(808); TUHOLSKI, S.J., (2008) TRANSFORMATION, FLOW, AND VALUE CONSTELLATIONS IN AEC PROJECTS, , PH.D. DISSERTATION, UNIV. OF CALIFORNIA, BERKELEY; WANG, T., TANG, W., DU, L., DUFFIELD, C.F., WEI, Y., RELATIONSHIPS AMONG RISK MANAGEMENT, PARTNERING, AND CONTRACTOR CAPABILITY IN INTERNATIONAL EPC PROJECT DELIVERY (2016) J. MANAGE. ENG., 32 (6), P. 04016017. , HTTPS://DOI.ORG/10.1061/(ASCE)ME.1943-5479.0000459; WU, C.-H., HSIEH, T.-Y., CHENG, W.-I., STATISTICAL ANALYSIS OF CAUSES FOR DESIGN CHANGE IN HIGHWAY CONSTRUCTION ON TAIWAN (2005) INT. J. PROJECT MANAGE., 23 (7), PP. 554-563. , HTTPS://DOI.ORG/10.1016/J.IJPROMAN.2004.07.010; YE, G., JIN, Z., XIA, B., SKITMORE, M., ANALYZING CAUSES FOR REWORKS IN CONSTRUCTION PROJECTS IN CHINA (2015) J. MANAGE. ENG., 31 (6), P. 04014097. , HTTPS://DOI.ORG/10.1061/(ASCE)ME.1943-5479.0000347; ZANELDIN, E., (2000) AN INFORMATION MODEL FOR IMPROVING DESIGN COORDINATION IN BUILDING PROJECTS, , HTTPS://UWSPACE.UWATERLOO.CA/BITSTREAM/HANDLE/10012/532/NQ51242.PDF, PH.D. THESIS, UNIV. OF WATERLOO; ZAVADSKAS, E.K., TURSKIS, Z., TAMOŠAITIENE, J., RISK ASSESSMENT OF CONSTRUCTION PROJECTS (2010) J. CIV. ENG. MANAGE., 16 (1), PP. 33-46. , HTTPS://DOI.ORG/10.3846/JCEM.2010.03; ZHANG, D., HAAS, C.T., GOODRUM, P.M., CALDAS, C.H., GRANGER, R., CONSTRUCTION SMALL-PROJECTS REWORK REDUCTION FOR CAPITAL FACILITIES (2012) J. CONSTR. ENG. MANAGE., 138 (12), PP. 1377-1385. , HTTPS://DOI.ORG/10.1061/(ASCE)CO.1943-7862.0000552</t>
  </si>
  <si>
    <t>KERMANSHACHI, S.; DEPT. OF CIVIL ENGINEERING, 416 YATES ST., UNITED STATES; EMAIL: SHARAREH.KERMANSHACHI@UTA.EDU</t>
  </si>
  <si>
    <t>2-S2.0-85057543097</t>
  </si>
  <si>
    <t>SAFAPOUR E, 2019, J MANAGE ENG</t>
  </si>
  <si>
    <t>MCLACHLAN DJ;ISHERWOOD J;PEILE M</t>
  </si>
  <si>
    <t>57205418263;57209144361;57209138111;</t>
  </si>
  <si>
    <t>FIELD DEVELOPMENT: AGILE VALUE OPTIMISATION</t>
  </si>
  <si>
    <t>PROCEEDINGS OF THE ANNUAL OFFSHORE TECHNOLOGY CONFERENCE</t>
  </si>
  <si>
    <t>2019-MAY</t>
  </si>
  <si>
    <t>10.4043/29607-ms</t>
  </si>
  <si>
    <t>https://www.scopus.com/inward/record.uri?eid=2-s2.0-85066619058&amp;doi=10.4043%2f29607-ms&amp;partnerID=40&amp;md5=f839ecee4f8467fe92051904d914c0f3</t>
  </si>
  <si>
    <t>IO OIL AND GAS CONSULTING, UNITED STATES</t>
  </si>
  <si>
    <t>IO OIL AND GAS CONSULTING, UNITED STATES;IO OIL AND GAS CONSULTING, UNITED STATES;IO OIL AND GAS CONSULTING, UNITED STATES</t>
  </si>
  <si>
    <t>IN 2011 78% OF UPSTREAM OIL &amp; GAS MEGAPROJECTS FACED EITHER COST OR SCHEDULE OVERRUNS ACCORDING TO AN INDUSTRY STUDY BY THE INDEPENDENT PROJECT ANALYSIS (MERROW, 2012). IN 2014, RESEARCH BY EY FOUND 64% OF PROJECTS FACED COST OVERRUNS (EY, 2014) AND 73% OF PROJECTS FACED SCHEDULE OVERRUNS. IN 2017 THE UK OIL &amp; GAS AUTHORITY (OGA) PUBLISHED A STUDY OF LESSONS LEARNED FROM UKCS OIL &amp; GAS PROJECTS BETWEEN 2011-2016, WHICH REPORTED "SINCE 2011 FEWER THAN 25% OF OIL AND GAS PROJECTS HAVE BEEN DELIVERED ON TIME WITH PROJECTS AVERAGING 10 MONTHS' DELAY AND COMING IN AROUND 35% OVER BUDGET." (OGA, 2017) THIS LEVEL OF COST AND SCHEDULE UNDERPERFORMANCE WAS NOT SUSTAINABLE IN THE HIGH OIL PRICE ECONOMIC ENVIRONMENT AND IS INCONCEIVABLE IN THE LOWER OIL PRICE ENVIRONMENT IN WHICH WE NOW OPERATE. BOTH THE EY AND THE OGA REPORTS IDENTIFY FACTORS FOR THESE OVERRUNS AND LESSONS THAT CAN BE LEARNED. THESE INCLUDE ORGANISATIONAL LEARNINGS, PROJECT MANAGEMENT FAILINGS, INADEQUATE PLANNING AND COGNITIVE BIASES WITHIN THE TEAM. ONE OF THE KEY LESSONS IDENTIFIED IN THE OGA REPORT WAS THAT HIGH-QUALITY FRONT-END LOADING (FEL) IS CRITICAL TO PROJECT SUCCESS. A SUCCESSFUL FEL SHOULD DEVELOP SUFFICIENT STRATEGIC INFORMATION TO ALLOW DECISIONS TO BE MADE THAT MAXIMISE THE CHANCE OF A SUCCESSFUL PROJECT. AS PART OF ITS UNIQUE APPROACH TO FIELD DEVELOPMENT, WHICH BRINGS PROJECTS TO MARKET FASTER AND WITH MORE CERTAINTY, WE HAVE CREATED A METHODOLOGY, BASED ON THE APPROACH DEVELOPED BY PROFESSOR RONALD A. HOWARD AT STANFORD UNIVERSITY, TO DELIVER A HIGH QUALITY FEL. THIS METHODOLOGY IS UNDERPINNED BY A NUMBER OF UNIQUE TOOLS AND TECHNIQUES AND DRAWS ON BEST PRACTICE FROM A VARIETY OF INDUSTRIES, INCLUDING AEROSPACE, SMART CITIES AND SOFTWARE DEVELOPMENT. THE METHODOLOGY PAVES THE WAY FOR A DIGITAL PROJECT EXECUTION AND THE EVOLUTION OF AN OPERATIONAL DIGITAL TWIN. © 2019, OFFSHORE TECHNOLOGY CONFERENCE</t>
  </si>
  <si>
    <t>BUDGET CONTROL; COST BENEFIT ANALYSIS; HUMAN RESOURCE MANAGEMENT; OFFSHORE OIL WELL PRODUCTION; OFFSHORE TECHNOLOGY; PROJECT MANAGEMENT; SOFTWARE DESIGN; COST AND SCHEDULE; ECONOMIC ENVIRONMENT; INDEPENDENT PROJECT ANALYSIS; LESSONS IDENTIFIED; OIL AND GAS PROJECTS; PROJECT EXECUTION; STANFORD UNIVERSITY; TOOLS AND TECHNIQUES; COSTS</t>
  </si>
  <si>
    <t>BECK, K., BEEDLE, M., VAN BENNEKUM, A., COCKBURN, A., CUNNINGHAM, W., FOWLER, M., GRENNING, J., THOMAS, D., (2001) THE AGILE MANIFESTO, , HTTP://AGILEMANIFESTO.ORG/; BEW, M., (2015) DIGITAL BUILT BRITAIN LEVEL 3 BUILDING INFORMATION MODELLING - STRATEGIC PLAN, , HTTPS://ASSETS.PUBLISHING.SERVICE.GOV.UK/GOVERNMENT/UPLOADS/SYSTEM/UPLOADS/ATTACHMENTDATA/FILE/410096/BIS-15-155-DIGITAL-BUILT-BRITAIN-LEVEL-3-STRATEGY.PDF, HM GOVERNMENT. FEBRUARY 2015; BHATTACHARJEE, D., GILSON, K., YEON, H., PUTTING BEHAVIORAL PSYCHOLOGY TO WORK TO IMPROVE THE CUSTOMER EXPERIENCE (2016) MCKINSEY AND COMPANY MARCH 2016, , HTTPS://WWW.MCKINSEY.COM/BUSINESS-FUNCTIONS/MARKETING-ANDSALES/OUR-INSIGHTS/PUTTING-BEHAVIORAL-PSYCHOLOGY-TO-WORK-TO-IMPROVE-THE-CUSTOMER-EXPERIENCE; (2014) SPOTLIGHT ON OIL AND GAS MEGAPROJECTS, , HTTPS://WWW.EY.COM/PUBLICATION/VWLUASSETS/EY-SPOTLIGHT-ON-OIL-ANDGAS-MEGAPROJECTS/%24FILE/EY-SPOTLIGHT-ON-OIL-AND-GAS-MEGAPROJECTS.PDF; HOOMANS, J., 35,000 DECISIONS: THE GREAT CHOICES OF STRATEGIC LEADERS (2015) LEADING EDGE JOURNAL, , HTTPS://GO.ROBERTS.EDU/LEADINGEDGE/THE-GREAT-CHOICES-OF-STRATEGIC-LEADERS, MARCH 20, 2015; MERROW, E.M., OIL AND GAS INDUSTRY MEGAPROJECTS: OUR RECENT TRACK RECORD (2012) OIL AND GAS FACILITIES, 2012, PP. 38-42. , HTTPS://WWW.SPE.ORG/MEDIA/FILER_PUBLIC/DE/15/DEL5F740-FA58-4CA9-9383-FF54030F990F/153695.PDF, APRIL; (2017) LESSONS LEARNED FROM UKCS OIL AND GAS PROJECTS 2011-2016, , HTTPS://WWW.OGAUTHORITY.CO.ULDMEDIA/3380/OGA-LESSONS-LEARNED-FROM-UKCS-OIL-AND-GAS-PROJECTS-2011-2016.PDF; NIALL, R., THE DISCOVERY LIFE CYCLE OF A FINITE RESOURCES: A CASE STUDY OF US NATURAL GAS (1973) TOWARD GLOBAL EQUILIBRIUM, , HTTPS://DSPACE.MIT.EDU/BITSTREAM/HANDLE/1721.1/37491/23747322-MIT.PDF?SEQUENCE=2, D. MEADOWS AND D. MEADOWS. WRIGHTALLEN PRESS; SAATY, T., DECISION MAKING WITH THE ANALYTIC HIERARCHY PROCESS (2008) INTERNATIONAL JOURNAL OF SERVICES SCIENCES, 1 (1), PP. 83-98. , HTTPS://WWW.RESEARCHGATE.NET/PUBLICATION/228628807DECISIONMAKINGWITHTHEANALYTICHIERARCHYPROCESS, JANUARY 2008; STERMAN, J.D., RICHARDSON, G.P., AN EXPERIMENT TO EVALUATE METHODS FOR ESTIMATING FOSSIL FUEL RESOURCES (1985) J. FORECAST., 4, PP. 197-226</t>
  </si>
  <si>
    <t>OFFSHORE TECHNOLOGY CONFERENCE</t>
  </si>
  <si>
    <t>OFFSHORE TECHNOLOGY CONFERENCE 2019, OTC 2019</t>
  </si>
  <si>
    <t>6 MAY 2019 THROUGH 9 MAY 2019</t>
  </si>
  <si>
    <t>148087</t>
  </si>
  <si>
    <t>01603663</t>
  </si>
  <si>
    <t>9781613996416</t>
  </si>
  <si>
    <t>OSTCB</t>
  </si>
  <si>
    <t>PROC. ANNU. OFFSHORE TECHNOL. CONF.</t>
  </si>
  <si>
    <t>2-S2.0-85066619058</t>
  </si>
  <si>
    <t>PROC ANNU OFFSHORE TECHNOL CONF</t>
  </si>
  <si>
    <t>MCLACHLAN DJ, 2019, PROC ANNU OFFSHORE TECHNOL CONF</t>
  </si>
  <si>
    <t>WILLIAMS T;VO H;SAMSET K;EDKINS A</t>
  </si>
  <si>
    <t>24304475000;57208162897;6506836456;13409935900;</t>
  </si>
  <si>
    <t>THE FRONT-END OF PROJECTS: A SYSTEMATIC LITERATURE REVIEW AND STRUCTURING</t>
  </si>
  <si>
    <t>PRODUCTION PLANNING AND CONTROL</t>
  </si>
  <si>
    <t>30</t>
  </si>
  <si>
    <t>1137</t>
  </si>
  <si>
    <t>1169</t>
  </si>
  <si>
    <t>10.1080/09537287.2019.1594429</t>
  </si>
  <si>
    <t>https://www.scopus.com/inward/record.uri?eid=2-s2.0-85064012621&amp;doi=10.1080%2f09537287.2019.1594429&amp;partnerID=40&amp;md5=2b76ec5a3ac94514d3d052f91f04221f</t>
  </si>
  <si>
    <t>RISK INSTITUTE, UNIVERSITY OF HULL, HULL, UNITED KINGDOM; DEPARTMENT OF CIVIL AND ENVIRONMENTAL ENGINEERING, NORWEGIAN UNIVERSITY OF SCIENCE AND TECHNOLOGY, TRONDHEIM, NORWAY; THE BARTLETT SCHOOL OF CONSTRUCTION &amp; PROJECT MANAGEMENT, UNIVERSITY COLLEGE LONDON, LONDON, UNITED KINGDOM</t>
  </si>
  <si>
    <t>RISK INSTITUTE, UNIVERSITY OF HULL, HULL, UNITED KINGDOM;RISK INSTITUTE, UNIVERSITY OF HULL, HULL, UNITED KINGDOM;DEPARTMENT OF CIVIL AND ENVIRONMENTAL ENGINEERING, NORWEGIAN UNIVERSITY OF SCIENCE AND TECHNOLOGY, TRONDHEIM, NORWAY;THE BARTLETT SCHOOL OF CONSTRUCTION &amp; PROJECT MANAGEMENT, UNIVERSITY COLLEGE LONDON, LONDON, UNITED KINGDOM</t>
  </si>
  <si>
    <t>THIS PAPER SUMMARIZES THE RESULTS OF A COMPREHENSIVE SYSTEMATIC LITERATURE SURVEY ON THE FRONT-END OF A PROJECT, COMMISSIONED BY THE PROJECT MANAGEMENT INSTITUTE. THE DEDICATED LITERATURE ON THE FRONT-END IS SPARSE: ALTHOUGH THE FRONT-END HAS BEEN SHOWN TO BE CRITICAL TO THE STRATEGIC SUCCESS OF THE PROJECT, THIS PHASE OF THE LIFECYCLE IS NOT WELL UNDERSTOOD. THIS PAPER PRESENTS THE LITERATURE ON THE CONCEPT OF THE FRONT-END, AND DEFINES A TEMPORARILY ORDERED STRUCTURE OF GENERIC PROCESSES THAT FORM THE ‘FRONT-END’ AND HOW THESE FIT TOGETHER AS A COHERENT WHOLE. THESE START FROM THE PRELIMINARIES TO THE INITIATIVE, THEN THE PROJECT PURPOSE (FOR VARIOUS STAKEHOLDERS), THE INITIAL ANALYSIS AND SCENARIO ANALYSIS; THE ANALYSIS OF ALTERNATIVES AND CHOICE OF PROJECT CONCEPT; ASSESSMENT OF THE PROJECT, FINISHING WITH SETTING UP PROJECT EXECUTION. IT SUMMARISES THE RECENT LITERATURE AT EACH OF THESE ELEMENTS IN TURN, SPECIFICALLY AS THEY RELATE TO THE FRONT-END. © 2019, © 2019 INFORMA UK LIMITED, TRADING AS TAYLOR &amp; FRANCIS GROUP.</t>
  </si>
  <si>
    <t>PROJECT CONCEPT; PROJECT FRONT-END; PROJECT MANAGEMENT</t>
  </si>
  <si>
    <t>LIFE CYCLE; ANALYSIS OF ALTERNATIVES; FRONT END; LITERATURE SURVEY; ORDERED STRUCTURES; PROJECT CONCEPT; PROJECT EXECUTION; SCENARIO ANALYSIS; SYSTEMATIC LITERATURE REVIEW; PROJECT MANAGEMENT</t>
  </si>
  <si>
    <t>AALTONEN, K., KUJALA, J., A PROJECT LIFECYCLE PERSPECTIVE ON STAKEHOLDER INFLUENCE STRATEGIES IN GLOBAL PROJECTS (2010) SCANDINAVIAN JOURNAL OF MANAGEMENT, 26 (4), PP. 381-397; AALTONEN, K., KUJALA, J., HAVELA, L., SAVAGE, G., STAKEHOLDER DYNAMICS DURING THE PROJECT FRONT-END: THE CASE OF NUCLEAR WASTE REPOSITORY PROJECTS (2015) PROJECT MANAGEMENT JOURNAL, 46 (6), PP. 15-41; AARSETH, W., AHOLA, T., AALTONEN, K., ØKLAND, A., ANDERSEN, B., PROJECT SUSTAINABILITY STRATEGIES: A SYSTEMATIC LITERATURE REVIEW (2017) INTERNATIONAL JOURNAL OF PROJECT MANAGEMENT, 35 (6), PP. 1071-1083; ACHTERKAMP, M.C., VOS, J.F.J., INVESTIGATING THE USE OF THE STAKEHOLDER NOTION IN PROJECT MANAGEMENT LITERATURE, A META-ANALYSIS (2008) INTERNATIONAL JOURNAL OF PROJECT MANAGEMENT, 26 (7), PP. 749-757; AGARWAL, N., RATHOD, U., DEFINING ‘SUCCESS‘ FOR SOFTWARE PROJECTS: AN EXPLORATORY REVELATION (2006) INTERNATIONAL JOURNAL OF PROJECT MANAGEMENT, 24 (4), PP. 358-370; AHIAGA-DAGBUI, D.D., LOVE, P.E.D., SMITH, S.D., ACKERMANN, F., TOWARD A SYSTEMIC VIEW TO COST OVERRUN CAUSATION IN INFRASTRUCTURE PROJECTS: A REVIEW AND IMPLICATIONS FOR RESEARCH (2017) PROJECT MANAGEMENT JOURNAL, 48 (2), PP. 88-98; AHIAGA-DAGBUI, D.D., LOVE, P.E.D., WHYTE, A., BOATENG, P., COSTING AND TECHNOLOGICAL CHALLENGES OF OFFSHORE OIL AND GAS DECOMMISSIONING IN THE U.K. NORTH SEA (2017) JOURNAL OF CONSTRUCTION ENGINEERING &amp; MANAGEMENT, 143 (7), PP. 1-11; AIBINU, A.A., PASCO, T., THE ACCURACY OF PRE-TENDER BUILDING COST ESTIMATES IN AUSTRALIA (2008) CONSTRUCTION MANAGEMENT &amp; ECONOMICS, 26 (12), PP. 1257-1269; ALBERT, M., BALVE, P., SPANG, K., EVALUATION OF PROJECT SUCCESS: A STRUCTURED LITERATURE REVIEW (2017) INTERNATIONAL JOURNAL OF MANAGING PROJECTS IN BUSINESS, 10 (4), PP. 796-821; ALKASS, S., AL-JIBOURI, S., TECHAKOSOL, V., (2006), FEASIBILITY STUDIES: A CASE FOR USING A STOCHASTIC APPROACH. PAPER PRESENTED AT THE 50TH ANNUAL MEETING OF AACE INTERNATIONAL, LAS VEGAS, NEVADA, JUNE 19–22; ANDERSEN, E.S., VALUE CREATION USING THE MISSION BREAKDOWN STRUCTURE (2014) INTERNATIONAL JOURNAL OF PROJECT MANAGEMENT, 32 (5), PP. 885-892; ANDERSEN, B., SAMSET, K., WELDE, M., LOW ESTIMATES–HIGH STAKES: UNDERESTIMATION OF COSTS AT THE FRONT-END OF PROJECTS (2016) INTERNATIONAL JOURNAL OF MANAGING PROJECTS IN BUSINESS, 9 (1), PP. 171-193; ANDERSON, G., SHIFTING LANDSCAPES (2011) ENGINEERING &amp; TECHNOLOGY, 6 (8), PP. 28-31; ANNEMA, J.A., “THE USE OF CBA IN DECISION-MAKING ON MEGA-PROJECTS: EMPIRICAL EVIDENCE.” (2013) INTERNATIONAL HANDBOOK ON MEGA-PROJECTS, P. 291. , PRIEMUS H., VAN WEE B., (EDS), CHELTENHAM, UK: EDWARD ELGAR PUBLISHING, EDITED BY; ARTTO, K., KUJALA, J., DIETRICH, P., MARTINSUO, M., WHAT IS PROJECT STRATEGY? (2008) INTERNATIONAL JOURNAL OF PROJECT MANAGEMENT, 26 (1), PP. 4-12; ASHURI, B., KASHANI, H., MOLENAAR, K.R., LEE, S., LU, J., RISK-NEUTRAL PRICING APPROACH FOR EVALUATING BOT HIGHWAY PROJECTS WITH GOVERNMENT MINIMUM REVENUE GUARANTEE OPTIONS (2012) JOURNAL OF CONSTRUCTION ENGINEERING &amp; MANAGEMENT, 138 (4), PP. 545-557; (2012) APM BODY OF KNOWLEDGE, , SIXTH ED, PRINCES RISBOROUGH: ASSOCIATION OF PROJECT MANAGEMENT; ASSUDANI, R., KLOPPENBORG, T.J., MANAGING STAKEHOLDERS FOR PROJECT MANAGEMENT SUCCESS: AN EMERGENT MODEL OF STAKEHOLDERS (2010) JOURNAL OF GENERAL MANAGEMENT, 35 (3), PP. 67-80; ATKINS, G., DAVIES, N., BISHOP, T.K., (2017) “HOW TO VALUE INFRASTRUCTURE: IMPROVING COST BENEFIT ANALYSIS.”, , LONDON, ENGLAND: INSTITUTE FOR GOVERNMENT; ATKINSON, R., PROJECT MANAGEMENT: COST, TIME AND QUALITY, TWO BEST GUESSES AND A PHENOMENON, IT’S TIME TO ACCEPT OTHER SUCCESS CRITERIA (1999) INTERNATIONAL JOURNAL OF PROJECT MANAGEMENT, 17 (6), PP. 337-342; (2016) “THE AUSTRALIAN TRANSPORT ASSESSMENT AND PLANNING (ATAP) GUIDELINES - OVERVIEW.”, , COMMONWEALTH OF AUSTRALIA: COMMONWEALTH DEPARTMENT OF INFRASTRUCTURE AND REGIONAL DEVELOPMENT; (2016) “AUSTRALIAN TRANSPORT ASSESSMENT AND PLANNING (ATAP) STEERING COMMITTEE.”, , COMMONWEALTH OF AUSTRALIA: COMMONWEALTH DEPARTMENT OF INFRASTRUCTURE AND REGIONAL DEVELOPMENT; (2009) MANAGING SUCCESSFUL PROJECTS WITH PRINCE2, , FIFTH ED, LONDON, ENGLAND: THE STATIONERY OFFICE; BADEWI, A., “THE IMPACT OF PROJECT MANAGEMENT (PM) AND BENEFITS MANAGEMENT (BM) PRACTICES ON PROJECT SUCCESS: TOWARDS DEVELOPING A PROJECT BENEFITS GOVERNANCE FRAMEWORK.” (2016) INTERNATIONAL JOURNAL OF PROJECT MANAGEMENT, 34 (4), PP. 761-778; BAKKER, R.M., TAKING STOCK OF TEMPORARY ORGANIZATIONAL FORMS: A SYSTEMATIC REVIEW AND RESEARCH AGENDA (2010) INTERNATIONAL JOURNAL OF MANAGEMENT REVIEWS, 12 (4), PP. 466-486; BALOUKA, N., COHEN, I., SHTUB, A., EXTENDING THE MULTIMODE RESOURCE-CONSTRAINED PROJECT SCHEDULING PROBLEM BY INCLUDING VALUE CONSIDERATIONS (2016) IEEE TRANSACTIONS ON ENGINEERING MANAGEMENT, 63 (1), PP. 4-15; BAÑULS, V.A., LÓPEZ, C., TUROFF, M., TEJEDOR, F., PREDICTING THE IMPACT OF MULTIPLE RISKS ON PROJECT PERFORMANCE: A SCENARIO-BASED APPROACH (2017) PROJECT MANAGEMENT JOURNAL, 48 (5), PP. 95-114; BAQERIN, M.H., SHAFAHI, Y., KASHANI, H., APPLICATION OF WEIBULL ANALYSIS TO EVALUATE AND FORECAST SCHEDULE PERFORMANCE IN REPETITIVE PROJECTS (2016) JOURNAL OF CONSTRUCTION ENGINEERING AND MANAGEMENT, 142 (2), P. 04015058; BARRAZA, G.A., PROBABILISTIC ESTIMATION AND ALLOCATION OF PROJECT TIME CONTINGENCY (2011) JOURNAL OF CONSTRUCTION ENGINEERING &amp; MANAGEMENT, 137 (4), PP. 259-265; BASU, R., MANAGING QUALITY IN PROJECTS: AN EMPIRICAL STUDY (2014) INTERNATIONAL JOURNAL OF PROJECT MANAGEMENT, 32 (1), PP. 178-187; BATSELIER, J., VANHOUCKE, M., PRACTICAL APPLICATION AND EMPIRICAL EVALUATION OF REFERENCE CLASS FORECASTING FOR PROJECT MANAGEMENT (2016) PROJECT MANAGEMENT JOURNAL, 47 (5), PP. 36-51; BERTELLI, A.M., SMITH, C.R., RELATIONAL CONTRACTING AND NETWORK MANAGEMENT (2010) JOURNAL OF PUBLIC ADMINISTRATION RESEARCH AND THEORY, 20 (1), PP. I21-I40; BERTISEN, J., DAVIS, G.A., BIAS AND ERROR IN MINE PROJECT CAPITAL COST ESTIMATION (2008) ENGINEERING ECONOMIST, 53 (2), PP. 118-139; BIESENTHAL, C., WILDEN, R., MULTI-LEVEL PROJECT GOVERNANCE: TRENDS AND OPPORTUNITIES (2014) INTERNATIONAL JOURNAL OF PROJECT MANAGEMENT, 32 (8), PP. 1291-1308; BLASKOVICS, B., THE IMPACT OF PROJECT MANAGER ON PROJECT SUCCESS–THE CASE OF ICT SECTOR (2016) SOCIETY &amp; ECONOMY, 38 (2), PP. 261-281; BOATENG, P., CHEN, Z., OGUNLANA, S.O., AN ANALYTICAL NETWORK PROCESS MODEL FOR RISKS PRIORITISATION IN MEGAPROJECTS (2015) INTERNATIONAL JOURNAL OF PROJECT MANAGEMENT, 33 (8), PP. 1795-1811; BOSCH-REKVELDT, M., JONGKIND, Y., MOOI, H., BAKKER, H., VERBRAECK, A., GRASPING PROJECT COMPLEXITY IN LARGE ENGINEERING PROJECTS: THE TOE (TECHNICAL, ORGANIZATIONAL AND ENVIRONMENTAL) FRAMEWORK (2011) INTERNATIONAL JOURNAL OF PROJECT MANAGEMENT, 29 (6), PP. 728-739; BOUDET, H.S., JAYASUNDERA, D.C., DAVIS, J., DRIVERS OF CONFLICT IN DEVELOPING COUNTRY INFRASTRUCTURE PROJECTS: EXPERIENCE FROM THE WATER AND PIPELINE SECTORS (2011) JOURNAL OF CONSTRUCTION ENGINEERING AND MANAGEMENT, 137 (7), PP. 498-511; BOVIS, C.H., RISK AND PUBLIC-PRIVATE PARTNERSHIPS (2012) EUROPEAN PROCUREMENT &amp; PUBLIC PRIVATE PARTNERSHIP LAW REVIEW, 7, P. 44; BOVIS, C.H., RISK IN PUBLIC-PRIVATE PARTNERSHIPS AND CRITICAL INFRASTRUCTURE (2015) EUROPEAN JOURNAL OF RISK REGULATION, 6 (2), PP. 200-207; BRADSHAW, G.B., ESTABLISHING A FIRST CLASS PROJECT CONTROLS ORGANIZATION FOR MANAGING LARGE COMPLEX PROJECTS (2008) AACE INTERNATIONAL TRANSACTIONS, PP. 1-9. , HTTP://SEARCH.EBSCOHOST.COM/LOGIN.ASPX?DIRECT=TRUE&amp;DB=BUH&amp;AN=33720053&amp;SITE=EHOST-LIVE; BRADY, T., DAVIES, A., MANAGING STRUCTURAL AND DYNAMIC COMPLEXITY: A TALE OF TWO PROJECTS (2014) PROJECT MANAGEMENT JOURNAL, 45 (4), PP. 21-38; BREESE, R., JENNER, S., SERRA, C.E.M., THORP, J., BENEFITS MANAGEMENT: LOST OR FOUND IN TRANSLATION (2015) INTERNATIONAL JOURNAL OF PROJECT MANAGEMENT, 33 (7), PP. 1438-1451; BREM, A., VOIGT, K.-I., INTEGRATION OF MARKET PULL AND TECHNOLOGY PUSH IN THE CORPORATE FRONT END AND INNOVATION MANAGEMENT—INSIGHTS FROM THE GERMAN SOFTWARE INDUSTRY (2009) TECHNOVATION, 29 (5), PP. 351-367; BROCKHOFF, K., ON THE NOVELTY DIMENSION IN PROJECT MANAGEMENT (2006) PROJECT MANAGEMENT JOURNAL, 37 (3), PP. 26-36; BROOKES, N., SAGE, D., DAINTY, A., LOCATELLI, G., WHYTE, J., AN ISLAND OF CONSTANCY IN A SEA OF CHANGE: RETHINKING PROJECT TEMPORALITIES WITH LONG-TERM MEGAPROJECTS (2017) INTERNATIONAL JOURNAL OF PROJECT MANAGEMENT, 35 (7), PP. 1213-1224; BROWN, T.L., POTOSKI, M., SLYKE, D.V., MANAGING COMPLEX CONTRACTS: A THEORETICAL APPROACH (2016) JOURNAL OF PUBLIC ADMINISTRATION RESEARCH AND THEORY, 26 (2), PP. 294-308; BROWNING, T.R., A QUANTITATIVE FRAMEWORK FOR MANAGING PROJECT VALUE, RISK, AND OPPORTUNITY (2014) IEEE TRANSACTIONS ON ENGINEERING MANAGEMENT, 61 (4), PP. 583-598; BRUNSMAN, A.R., ROBSON, K.F., DOUGLAS, D.G., PARAMETRIC ESTIMATING FOR ENVIRONMENTAL REMEDIATION PROJECTS (2008) AACE INTERNATIONAL TRANSACTIONS, PP. 1-5. , HTTPS://SEARCH.PROQUEST.COM/DOCVIEW/208167237?PQ-ORIGSITE=GSCHOLAR; BULATHSINHALA, N.A., EX-ANTE EVALUATION OF PUBLICLY FUNDED R&amp;D PROJECTS: SEARCHING FOR EXPLORATION (2015) SCIENCE &amp; PUBLIC POLICY (SPP), 42 (2), PP. 162-175; CANNING, C., HOLMES, K., COMMUNITY CONSULTATION IN DEVELOPING MUSEUM PROJECTS: A CASE STUDY USING THE REPERTORY GRID TECHNIQUE (2006) CULTURAL TRENDS, 15 (4), PP. 275-297; CANTARELLI, C.C., FLYVBJERG, B., VAN WEE, B., MOLIN, E.J.E., LOCK-IN AND ITS INFLUENCE ON THE PROJECT PERFORMANCE OF LARGE-SCALE TRANSPORTATION INFRASTRUCTURE PROJECTS: INVESTIGATING THE WAY IN WHICH LOCK-IN CAN EMERGE AND AFFECT COST OVERRUNS (2010) ENVIRONMENT AND PLANNING B: PLANNING AND DESIGN, 37 (5), PP. 792-807; CARDENAS, I.C., VOORDIJK, H., DEWULF, G., BEYOND THEORY: TOWARDS A PROBABILISTIC CAUSATION MODEL TO SUPPORT PROJECT GOVERNANCE IN INFRASTRUCTURE PROJECTS (2017) INTERNATIONAL JOURNAL OF PROJECT MANAGEMENT, 35 (3), PP. 432-450; CHANG, C.-Y., A CRITICAL ANALYSIS OF RECENT ADVANCES IN THE TECHNIQUES FOR THE EVALUATION OF RENEWABLE ENERGY PROJECTS (2013) INTERNATIONAL JOURNAL OF PROJECT MANAGEMENT, 31 (7), PP. 1057-1067; CHANG, Y., WILKINSON, S., POTANGAROA, R., SEVILLE, E., MANAGING RESOURCES IN DISASTER RECOVERY PROJECTS (2012) ENGINEERING, CONSTRUCTION AND ARCHITECTURAL MANAGEMENT, 19 (5), PP. 557-580; CHAPMAN, R.J., A FRAMEWORK FOR EXAMINING THE DIMENSIONS AND CHARACTERISTICS OF COMPLEXITY INHERENT WITHIN RAIL MEGAPROJECTS (2016) INTERNATIONAL JOURNAL OF PROJECT MANAGEMENT, 34 (6), PP. 937-956; CHEUNG, S.O., YIU, T.W., CHIU, O.K., THE AGGRESSIVE–COOPERATIVE DRIVERS OF CONSTRUCTION CONTRACTING (2009) INTERNATIONAL JOURNAL OF PROJECT MANAGEMENT, 27 (7), PP. 727-735; CHIH, Y.-Y., ZWIKAEL, O., PROJECT BENEFIT MANAGEMENT: A CONCEPTUAL FRAMEWORK OF TARGET BENEFIT FORMULATION (2015) INTERNATIONAL JOURNAL OF PROJECT MANAGEMENT, 33 (2), PP. 352-362; CHO, K., HASTAK, M., TIME AND COST-OPTIMIZED DECISION SUPPORT MODEL FOR FAST-TRACK PROJECTS (2013) JOURNAL OF CONSTRUCTION ENGINEERING AND MANAGEMENT, 139 (1), PP. 90-101; CHOI, K., KWAK, Y.H., PYEON, J.-H., SON, K., SCHEDULE EFFECTIVENESS OF ALTERNATIVE CONTRACTING STRATEGIES FOR TRANSPORTATION INFRASTRUCTURE IMPROVEMENT PROJECTS (2012) JOURNAL OF CONSTRUCTION ENGINEERING &amp; MANAGEMENT, 138 (3), PP. 323-330; CHOI, H.-H., MAHADEVAN, S., CONSTRUCTION PROJECT RISK ASSESSMENT USING EXISTING DATABASE AND PROJECT-SPECIFIC INFORMATION (2008) JOURNAL OF CONSTRUCTION ENGINEERING AND MANAGEMENT, 134 (11), PP. 894-903; CHOU, J.-S., PRAMUDAWARDHANI, D., CROSS-COUNTRY COMPARISONS OF KEY DRIVERS, CRITICAL SUCCESS FACTORS AND RISK ALLOCATION FOR PUBLIC-PRIVATE PARTNERSHIP PROJECTS (2015) INTERNATIONAL JOURNAL OF PROJECT MANAGEMENT, 33 (5), PP. 1136-1150; CHRISTENSEN, T., THE NORWEGIAN FRONT-END GOVERNANCE REGIME OF MAJOR PUBLIC PROJECTS: A THEORETICALLY BASED ANALYSIS AND EVALUATION (2011) INTERNATIONAL JOURNAL OF MANAGING PROJECTS IN BUSINESS, 4 (2), PP. 218-239; CHRISTENSEN, T., “DECISION-MAKING IN THE POLITICAL ENVIRONMENT.” (2012) PROJECT GOVERNANCE: GETTING INVESTMENTS RIGHT, PP. 256-276. , WILLIAMS T., SAMSET K., (EDS), NEW YORK, NY: PALGRAVE MACMILLAN, EDITED BY; CHRONÉER, D., BACKLUND, F., A HOLISTIC VIEW ON LEARNING IN PROJECT-BASED ORGANIZATIONS (2015) PROJECT MANAGEMENT JOURNAL, 46 (3), PP. 61-74; CHUNG-LI, T., ZHAO, T., FU, C.C., CONTINGENCY ESTIMATION USING A REAL OPTIONS APPROACH (2009) CONSTRUCTION MANAGEMENT &amp; ECONOMICS, 27 (11), PP. 1073-1087; COLLINS, W., PARRISH, K., GIBSON, G.E., JR., DEVELOPMENT OF A PROJECT SCOPE DEFINITION AND ASSESSMENT TOOL FOR SMALL INDUSTRIAL CONSTRUCTION PROJECTS (2017) JOURNAL OF MANAGEMENT IN ENGINEERING, 33 (4), PP. 1-15. , AND; (2014), HTTPS://WWW.FINANCE.GOV.AU/SITES/DEFAULT/FILES/RMG-502-GUIDANCE-FOR-THE-TWO-STAGE-CAPITAL-WORKS-APPROVAL-PROCESS-FOR-AUSTRALIAN-GOVERNMENT-CONSTRUCTION-PROJECTS.PDF, RMG 502GUIDANCE FOR THE TWO STAGE CAPITAL WORKS APPROVAL PROCESS FOR AUSTRALIAN GOVERNMENT CONSTRUCTION PROJECTS; BANK UPS PRE-PROJECT CORRUPTION SCREENING (2015) CONSTRUCTION EUROPE, 26 (3), P. 9. , HTTP://SEARCH.EBSCOHOST.COM/LOGIN.ASPX?DIRECT=TRUE&amp;DB=BUH&amp;AN=102230288&amp;SITE=EHOST-LIVE; COOKE-DAVIES, T., “FRONT-END ALIGNMENT OF PROJECTS.” (2009) MAKING ESSENTIAL CHOICES WITH SCANT INFORMATION: FRONT-END DECISION MAKING IN MAJOR PROJECTS, PP. 106-124. , WILLIAMS T., SAMSET K., SUNNEVÅG K., (EDS), NEW YORK, NY: PALGRAVE MACMILLAN, EDITED BY; COOKE-DAVIES, T.J., CRAWFORD, L.H., LECHLER, T.G., PROJECT MANAGEMENT SYSTEMS: MOVING PROJECT MANAGEMENT FROM AN OPERATIONAL TO A STRATEGIC DISCIPLINE (2009) PROJECT MANAGEMENT JOURNAL, 40 (1), PP. 110-123; COUILLARD, J., GARON, S., RIZNIC, J., THE LOGICAL FRAMEWORK APPROACH–MILLENNIUM (2009) PROJECT MANAGEMENT JOURNAL, 40 (4), PP. 31-44; CRAVENS, J., (2017), HTTPS://WWW.POWER-ENG.COM/ARTICLES/PRINT/VOLUME-121/ISSUE-2/DEPARTMENTS/GAS-GENERATION/THE-OPPORTUNITY-FOR-IMPROVED-DEVELOPMENT-OF-NEW-GAS-PROJECTS.HTML, THE OPPORTUNITY FOR IMPROVED DEVELOPMENT OF NEW GAS PROJECTS. POWER ENGINEERING, FEBRUARY 20; CRAWFORD, L., COOKE-DAVIES, T., HOBBS, B., LABUSCHAGNE, L., REMINGTON, K., CHEN, P., GOVERNANCE AND SUPPORT IN THE SPONSORING OF PROJECTS AND PROGRAMS (2008) PROJECT MANAGEMENT JOURNAL, 39 (1), PP. S43-S55; CRUZ, C.O., MARQUES, R.C., FLEXIBLE CONTRACTS TO COPE WITH UNCERTAINTY IN PUBLIC–PRIVATE PARTNERSHIPS (2013) INTERNATIONAL JOURNAL OF PROJECT MANAGEMENT, 31 (3), PP. 473-483; CSERHÁTI, G., SZABÓ, L., THE RELATIONSHIP BETWEEN SUCCESS CRITERIA AND SUCCESS FACTORS IN ORGANIZATIONAL EVENT PROJECTS (2014) INTERNATIONAL JOURNAL OF PROJECT MANAGEMENT, 32 (4), PP. 613-624; DALCHER, D., (2011) THE OXFORD HANDBOOK OF PROJECT MANAGEMENT, , OXFORD, ENGLAND: OXFORD UNIVERSITY PRESS; DALCHER, D., BUSINESS CASES, BENEFITS AND POTENTIAL VALUE: THE IMPACT OF PLANNING FALLACY, OPTIMISM BIAS AND STRATEGIC MISREPRESENTATION ON THE ROAD TO SUCCESS (2016) PM WORLD JOURNAL, 5 (6), PP. 1-7. , HTTP://SEARCH.EBSCOHOST.COM/LOGIN.ASPX?DIRECT=TRUE&amp;DB=BUH&amp;AN=116996562&amp;SITE=EHOST-LIVE; DAUBE, D., VOLLRATH, S., ALFEN, H.W., A COMPARISON OF PROJECT FINANCE AND THE FORFEITING MODEL AS FINANCING FORMS FOR PPP PROJECTS IN GERMANY (2008) INTERNATIONAL JOURNAL OF PROJECT MANAGEMENT, 26 (4), PP. 376-387; DAVIES, A., GANN, D., DOUGLAS, T., INNOVATION IN MEGAPROJECTS: SYSTEMS INTEGRATION AT LONDON HEATHROW TERMINAL 5 (2009) CALIFORNIA MANAGEMENT REVIEW, 51 (2), PP. 101-125; DAVIES, A., MACAULAY, S., DEBARRO, T., THURSTON, M., MAKING INNOVATION HAPPEN IN A MEGAPROJECT: LONDON’S CROSSRAIL SUBURBAN RAILWAY SYSTEM (2014) PROJECT MANAGEMENT JOURNAL, 45 (6), PP. 25-37; DE ARAÚJO, M.C.B., ALENCAR, L.H., DE MIRANDA MOTA, C.M., PROJECT PROCUREMENT MANAGEMENT: A STRUCTURED LITERATURE REVIEW (2017) INTERNATIONAL JOURNAL OF PROJECT MANAGEMENT, 35 (3), PP. 353-377; DE BAKKER, K., BOONSTRA, A., WORTMANN, H., RISK MANAGEMENT AFFECTING IS/IT PROJECT SUCCESS THROUGH COMMUNICATIVE ACTION (2011) PROJECT MANAGEMENT JOURNAL, 42 (3), PP. 75-90; DERBY, C., ZWIKAEL, O., THE SECRET OF (DEFINING) SUCCESS (2012) PM NETWORK, 26 (8), PP. 20-22. , HTTPS://WWW.PMI.ORG/LEARNING/LIBRARY/SECRET-DEFINING-SUCCESS-4267; DIKMEN, I., BIRGONUL, M.T., TAH, J.H.M., OZER, A.H., WEB-BASED RISK ASSESSMENT TOOL USING INTEGRATED DURATION-COST INFLUENCE NETWORK MODEL (2012) JOURNAL OF CONSTRUCTION ENGINEERING &amp; MANAGEMENT, 138 (9), PP. 1023-1034; DIMITRIOU, H.T., WARD, E.J., WRIGHT, P.G., MEGA TRANSPORT PROJECTS—BEYOND THE “IRON TRIANGLE”: FINDINGS FROM THE OMEGA RESEARCH PROGRAMME (2013) PROGRESS IN PLANNING, 86, PP. 1-43; DO BA, K., TUN LIN, M., SUCCESS CRITERIA AND FACTORS FOR INTERNATIONAL DEVELOPMENT PROJECTS: A LIFE-CYCLE-BASED FRAMEWORK (2008) PROJECT MANAGEMENT JOURNAL, 39 (1), PP. 72-84; DOHERTY, N.F., ASHURST, C., PEPPARD, J., FACTORS AFFECTING THE SUCCESSFUL REALISATION OF BENEFITS FROM SYSTEMS DEVELOPMENT PROJECTS: FINDINGS FROM THREE CASE STUDIES (2012) JOURNAL OF INFORMATION TECHNOLOGY, 27 (1), PP. 1-16; DOLOI, H.K., UNDERSTANDING STAKEHOLDERS” PERSPECTIVE OF COST ESTIMATION IN PROJECT MANAGEMENT.” (2011) INTERNATIONAL JOURNAL OF PROJECT MANAGEMENT, 29 (5), PP. 622-636; DUFFIELD, S., WHITTY, S.J., DEVELOPING A SYSTEMIC LESSONS LEARNED KNOWLEDGE MODEL FOR ORGANIZATIONAL LEARNING THROUGH PROJECTS (2015) INTERNATIONAL JOURNAL OF PROJECT MANAGEMENT, 33 (2), PP. 311-324; DURSUN, O., STOY, C., CONCEPTUAL ESTIMATION OF CONSTRUCTION COSTS USING THE MULTISTEP AHEAD APPROACH (2016) JOURNAL OF CONSTRUCTION ENGINEERING &amp; MANAGEMENT, 142 (9), PP. 1-10; DUTRA, C.C., RIBEIRO, J.L.D., DE CARVALHO, M.M., AN ECONOMIC–PROBABILISTIC MODEL FOR PROJECT SELECTION AND PRIORITIZATION (2014) INTERNATIONAL JOURNAL OF PROJECT MANAGEMENT, 32 (6), PP. 1042-1055; DYER, R., CULTURAL SENSE-MAKING INTEGRATION INTO RISK MITIGATION STRATEGIES TOWARDS MEGAPROJECT SUCCESS (2017) INTERNATIONAL JOURNAL OF PROJECT MANAGEMENT, 35 (7), PP. 1338-1349; EDKINS, A., GERALDI, J., MORRIS, P., SMITH, A., EXPLORING THE FRONT-END OF PROJECT MANAGEMENT (2013) ENGINEERING PROJECT ORGANIZATION JOURNAL, 3 (2), PP. 71-85; EDKINS, A., SMITH, A., “DESIGNING THE PROJECT.” (2012) PROJECT GOVERNANCE: GETTING INVESTMENTS RIGHT, PP. 135-174. , WILLIAMS T., SAMSET K., (EDS), LONDON, ENGLAND: PALGRAVE MACMILLAN, AND, EDITED BY; EL ASMAR, M., HANNA, A.S., CHANG, C.-K., MONTE CARLO SIMULATION APPROACH TO SUPPORT ALLIANCE TEAM SELECTION (2009) JOURNAL OF CONSTRUCTION ENGINEERING &amp; MANAGEMENT, 135 (10), PP. 1087-1095; EL ASMAR, M., LOTFALLAH, W., WHITED, G., HANNA, A.S., QUANTITATIVE METHODS FOR DESIGN-BUILD TEAM SELECTION (2010) JOURNAL OF CONSTRUCTION ENGINEERING AND MANAGEMENT, 136 (8), PP. 904-912; ELBARKOUKY, M.M.G., FAYEK, A.R., FUZZY SIMILARITY CONSENSUS MODEL FOR EARLY ALIGNMENT OF CONSTRUCTION PROJECT TEAMS ON THE EXTENT OF THEIR ROLES AND RESPONSIBILITIES (2011) JOURNAL OF CONSTRUCTION ENGINEERING AND MANAGEMENT, 137 (6), PP. 432-440; ELING, K., HERSTATT, C., MANAGING THE FRONT END OF INNOVATION—LESS FUZZY, YET STILL NOT FULLY UNDERSTOOD (2017) JOURNAL OF PRODUCT INNOVATION MANAGEMENT, 34 (6), PP. 864-874; ESKEROD, P., HUEMANN, M., SUSTAINABLE DEVELOPMENT AND PROJECT STAKEHOLDER MANAGEMENT: WHAT STANDARDS SAY (2013) INTERNATIONAL JOURNAL OF MANAGING PROJECTS IN BUSINESS, 6 (1), PP. 36-50; ESTY, B., (2014), HTTPS://SSRN.COM/ABSTRACT=2459113, AN OVERVIEW OF PROJECT FINANCE AND INFRASTRUCTURE FINANCE-2014 UPDATE. (JUNE 3, 2014). HBS CASE 214083; EUN HO, O., NADERPAJOUH, N., HASTAK, M., GOKHALE, S., INTEGRATION OF THE CONSTRUCTION KNOWLEDGE AND EXPERTISE IN FRONT-END PLANNING (2016) JOURNAL OF CONSTRUCTION ENGINEERING &amp; MANAGEMENT, 142 (2), P. 4015067; (2015) GUIDE TO COST-BENEFIT ANALYSIS OF INVESTMENT PROJECTS ECONOMIC APPRAISAL TOOL FOR COHESION POLICY 2014-2020, , BRUSSELS, BELGIUM: EUROPEAN UNION; (2013), HTTP://WWW.EIB.ORG/ATTACHMENTS/THEMATIC/ECONOMIC_APPRAISAL_OF_INVESTMENT_PROJECTS_EN.PDF, THE ECONOMIC APPRAISAL OF INVESTMENT PROJECTS AT THE EIB. ACCESSED 23 NOVEMBER 2017; FAGEHA, M.K., AIBINU, A.A., PRIORITISING PROJECT SCOPE DEFINITION ELEMENTS IN PUBLIC BUILDING PROJECTS (2014) CONSTRUCTION ECONOMICS AND BUILDING, 14 (3), PP. 18-33; FELLER, I., MAPPING THE FRONTIERS OF EVALUATION OF PUBLIC-SECTOR R&amp;D PROGRAMS (2007) SCIENCE &amp; PUBLIC POLICY (SPP), 34 (10), PP. 681-690; FIROUZI, A., WEI, Y., CHUN-QING, L., “PREDICTION OF TOTAL COST OF CONSTRUCTION PROJECT WITH DEPENDENT COST ITEMS.” (2016) JOURNAL OF CONSTRUCTION ENGINEERING &amp; MANAGEMENT, 142 (12), PP. 1-9; FLANAGAN, J., NICHOLLS, P., (2007) PUBLIC SECTOR BUSINESS CASES USING THE FIVE CASE MODEL: A TOOLKIT, , WESTCHESTER, IL: HEALTHCARE FINANCIAL MANAGEMENT ASSOCIATION (HFMA; FLYVBJERG, B., “OPTIMISM AND MISREPRESENTATION IN EARLY PROJECT DEVELOPMENT.” (2009) MAKING ESSENTIAL CHOICES WITH SCANT INFORMATION: FRONT-END DECISION MAKING IN MAJOR PROJECTS, PP. 147-168. , WILLIAMS T., SAMSET K., SUNNEVÅG K., (EDS), LONDON, ENGLAND: PALGRAVE MACMILLAN, EDITED BY; FLYVBJERG, B., FROM NOBEL PRIZE TO PROJECT MANAGEMENT: GETTING RISKS RIGHT (2006) PROJECT MANAGEMENT JOURNAL, 37 (3), PP. 5-15; FLYVBJERG, B., WHAT YOU SHOULD KNOW ABOUT MEGAPROJECTS AND WHY: AN OVERVIEW (2014) PROJECT MANAGEMENT JOURNAL, 45 (2), PP. 6-19; FLYVBJERG, B., CHI-KEUNG, H., WING HUEN, F., REFERENCE CLASS FORECASTING FOR HONG KONG’S MAJOR ROADWORKS PROJECTS (2016) PROCEEDINGS OF THE INSTITUTION OF CIVIL ENGINEERS. CIVIL ENGINEERING, 169 (6), PP. 17-24; FLYVBJERG, B., QUALITY CONTROL AND DUE DILIGENCE IN PROJECT MANAGEMENT: GETTING DECISIONS RIGHT BY TAKING THE OUTSIDE VIEW (2013) INTERNATIONAL JOURNAL OF PROJECT MANAGEMENT, 31 (5), PP. 760-774; FOCACCI, A., MANAGING PROJECT INVESTMENTS IRREVERSIBILITY BY ACCOUNTING RELATIONS (2017) INTERNATIONAL JOURNAL OF PROJECT MANAGEMENT, 35 (6), PP. 955-963; FORTUNE, J., WHITE, D., FRAMING OF PROJECT CRITICAL SUCCESS FACTORS BY A SYSTEMS MODEL (2006) INTERNATIONAL JOURNAL OF PROJECT MANAGEMENT, 24 (1), PP. 53-65; FRISHAMMAR, J., FLOREN, H., WINCENT, J., BEYOND MANAGING UNCERTAINTY: INSIGHTS FROM STUDYING EQUIVOCALITY IN THE FUZZY FRONT END OF PRODUCT AND PROCESS INNOVATION PROJECTS (2011) IEEE TRANSACTIONS ON ENGINEERING MANAGEMENT, 58 (3), PP. 551-563; GATTI, S., (2013) PROJECT FINANCE IN THEORY AND PRACTICE: DESIGNING, STRUCTURING, AND FINANCING PRIVATE AND PUBLIC PROJECTS, , WALTHAM, MA: ACADEMIC PRESS; GERALDI, J., MAYLOR, H., WILLIAMS, T., NOW, LET’S MAKE IT REALLY COMPLEX (COMPLICATED) (2011) INTERNATIONAL JOURNAL OF OPERATIONS &amp; PRODUCTION MANAGEMENT, 31 (9), PP. 966-990; GERALDI, J., SÖDERLUND, J., PROJECT STUDIES: WHAT IT IS, WHERE IT IS GOING (2018) INTERNATIONAL JOURNAL OF PROJECT MANAGEMENT, 36 (1), PP. 55-70; GHANBARIPOUR, A.N., LANGSTON, C., YOUSEFI, A., IMPLEMENTATION OF 3D INTEGRATION MODEL FOR PROJECT DELIVERY SUCCESS: CASE STUDY (2017) JOURNAL OF CONSTRUCTION ENGINEERING &amp; MANAGEMENT, 143 (8), PP. 1-13; GIL, N., PINTO, J.K., POLYCENTRIC ORGANIZING AND PERFORMANCE: A CONTINGENCY MODEL AND EVIDENCE FROM MEGAPROJECT PLANNING IN THE UK (2018) RESEARCH POLICY, 47 (4), PP. 717-734; GOH, C.S., ABDUL-RAHMAN, H., ABDUL SAMAD, Z., APPLYING RISK MANAGEMENT WORKSHOP FOR A PUBLIC CONSTRUCTION PROJECT: CASE STUDY (2013) JOURNAL OF CONSTRUCTION ENGINEERING &amp; MANAGEMENT, 139 (5), PP. 572-580; GONZÁLEZ JIMÉNEZ, L., BLANCO PASCUAL, L., MULTICRITERIA CASH-FLOW MODELING AND PROJECT VALUE-MULTIPLES FOR TWO-STAGE PROJECT VALUATION (2008) INTERNATIONAL JOURNAL OF PROJECT MANAGEMENT, 26 (2), PP. 185-194; GOVAN, P., DAMNJANOVIC, I., “THE RESOURCE-BASED VIEW ON PROJECT RISK MANAGEMENT.” (2016) JOURNAL OF CONSTRUCTION ENGINEERING &amp; MANAGEMENT, 142 (9), PP. 1-16; GRAU, D., BACK, W.E., PREDICTABILITY INDEX: NOVEL METRIC TO ASSESS COST AND SCHEDULE PERFORMANCE (2015) JOURNAL OF CONSTRUCTION ENGINEERING &amp; MANAGEMENT, 141 (12), PP. 1-8; GREENHALGH, T., MACFARLANE, F., BARTON-SWEENEY, C., WOODARD, F., “ ’IF WE BUILD IT, WILL IT STAY?’; A CASE STUDY OF THE SUSTAINABILITY OF WHOLE-SYSTEM CHANGE IN LONDON?” (2012) THE MILBANK QUARTERLY, 90 (3), PP. 516-547; HÄLLGREN, M., ROULEAU, L., DE ROND, M., A MATTER OF LIFE OR DEATH: HOW EXTREME CONTEXT RESEARCH MATTERS FOR MANAGEMENT AND ORGANIZATION STUDIES (2018) ACADEMY OF MANAGEMENT ANNALS, 12 (1), PP. 111-153; HAN, S.H., KIM, D.Y., KIM, H., PREDICTING PROFIT PERFORMANCE FOR SELECTING CANDIDATE INTERNATIONAL CONSTRUCTION PROJECTS (2007) JOURNAL OF CONSTRUCTION ENGINEERING AND MANAGEMENT, 133 (6), PP. 425-436; HANAFIZADEH, P., KAZAZI, A., JALILI BOLHASANI, A., PORTFOLIO DESIGN FOR INVESTMENT COMPANIES THROUGH SCENARIO PLANNING (2011) MANAGEMENT DECISION, 49 (4), PP. 513-532; HANCHEN, J., PENG, L., MAOSHAN, Q., PUBLIC-OPINION SENTIMENT ANALYSIS FOR LARGE HYDRO PROJECTS (2016) JOURNAL OF CONSTRUCTION ENGINEERING &amp; MANAGEMENT, 142 (2), P. 5015013; HARTMANN, A., DORÉE, A., LEARNING BETWEEN PROJECTS: MORE THAN SENDING MESSAGES IN BOTTLES (2015) INTERNATIONAL JOURNAL OF PROJECT MANAGEMENT, 33 (2), PP. 341-351; HAWES, W.M., DUFFEY, M.R., FORMULATION OF FINANCIAL VALUATION METHODOLOGIES FOR NASA’S HUMAN SPACEFLIGHT PROJECTS (2008) PROJECT MANAGEMENT JOURNAL, 39 (1), PP. 85-94; HE, Q., LUO, L., HU, Y., CHAN, A.P., MEASURING THE COMPLEXITY OF MEGA CONSTRUCTION PROJECTS IN CHINA - A FUZZY ANALYTIC NETWORK PROCESS ANALYSIS (2015) INTERNATIONAL JOURNAL OF PROJECT MANAGEMENT, 33 (3), PP. 549-563; HEIJDEN, K., “SCENARIOS PLANNING.” (2009) MAKING ESSENTIAL CHOICES WITH SCANT INFORMATION: FRONT-END DECISION MAKING IN MAJOR PROJECTS, PP. 68-84. , WILLIAMS T., SAMSET K., SUNNEVÅG K., (EDS), LONDON, ENGLAND: PALGRAVE MACMILLAN, EDITED BY; HEISING, W., THE INTEGRATION OF IDEATION AND PROJECT PORTFOLIO MANAGEMENT — A KEY FACTOR FOR SUSTAINABLE SUCCESS (2012) INTERNATIONAL JOURNAL OF PROJECT MANAGEMENT, 30 (5), PP. 582-595; HELLSTRÖM, M., RUUSKA, I., WIKSTRÖM, K., JÅFS, D., PROJECT GOVERNANCE AND PATH CREATION IN THE EARLY STAGES OF FINNISH NUCLEAR POWER PROJECTS (2013) INTERNATIONAL JOURNAL OF PROJECT MANAGEMENT, 31 (5), PP. 712-723; HERAZO, B., LIZARRALDE, G., PAQUIN, R., SUSTAINABLE DEVELOPMENT IN THE BUILDING SECTOR: A CANADIAN CASE STUDY ON THE ALIGNMENT OF STRATEGIC AND TACTICAL MANAGEMENT (2012) PROJECT MANAGEMENT JOURNAL, 43 (2), PP. 84-100; HJELMBREKKE, H., KLAKEGG, O.J., LOHNE, J., GOVERNING VALUE CREATION IN CONSTRUCTION PROJECT: A NEW MODEL (2017) INTERNATIONAL JOURNAL OF MANAGING PROJECTS IN BUSINESS, 10 (1), PP. 60-83; (2011) THE GREEN BOOK - APPRAISAL AND EVALUATION IN CENTRAL GOVERNMENT, , LONDON, ENGLAND: TSO; (2013), HTTPS://ASSETS.PUBLISHING.SERVICE.GOV.UK/GOVERNMENT/UPLOADS/SYSTEM/UPLOADS/ATTACHMENT_DATA/FILE/469317/GREEN_BOOK_GUIDANCE_PUBLIC_SECTOR_BUSINESS_CASES_2015_UPDATE.PDF, PUBLIC SECTOR BUSINESS CASES USING THE FIVE CASE MODEL: GREEN BOOK SUPPLEMENTARY GUIDANCE ON DELIVERING PUBLIC VALUE FROM SPENDING PROPOSALS., ACCESSED 23 NOVEMBER 2017; HOLMLIN, R.M., PROJECT COST MANAGEMENT PRIOR TO CONCEPTUAL DESIGN (2016) COST ENGINEERING, 58 (6), PP. 6-13. , HTTP://SEARCH.EBSCOHOST.COM/LOGIN.ASPX?DIRECT=TRUE&amp;DB=BUH&amp;AN=119760508&amp;SITE=EHOST-LIVE; HONGPING, Y., ACHIEVING SUSTAINABILITY IN RAILWAY PROJECTS: MAJOR STAKEHOLDER CONCERNS (2017) PROJECT MANAGEMENT JOURNAL, 48 (5), PP. 115-132; HOPPSZALLERN, S., IT PROJECT METRIC (2010) H&amp;HN: HOSPITALS &amp; HEALTH NETWORKS, 84 (5), P. 48. , HTTP://SEARCH.EBSCOHOST.COM/LOGIN.ASPX?DIRECT=TRUE&amp;DB=APH&amp;AN=50843915&amp;SITE=EHOST-LIVE; HSU, J.S., LIANG, T., WU, S.J., KLEIN, G., JIANG, J.J., PROMOTING THE INTEGRATION OF USERS AND DEVELOPERS TO ACHIEVE A COLLECTIVE MIND THROUGH THE SCREENING OF INFORMATION SYSTEM PROJECTS (2011) INTERNATIONAL JOURNAL OF PROJECT MANAGEMENT, 29 (5), PP. 514-524; HUESKES, M., VERHOEST, K., BLOCK, T., GOVERNING PUBLIC–PRIVATE PARTNERSHIPS FOR SUSTAINABILITY: AN ANALYSIS OF PROCUREMENT AND GOVERNANCE PRACTICES OF PPP INFRASTRUCTURE PROJECTS.” (2017) INTERNATIONAL JOURNAL OF PROJECT MANAGEMENT, 35 (6), PP. 1184-1195; HWANG, B.-G., HO, J.W., FRONT-END PLANNING IMPLEMENTATION IN SINGAPORE: STATUS, IMPORTANCE, AND IMPACT (2011) JOURNAL OF CONSTRUCTION ENGINEERING AND MANAGEMENT, 138 (4), PP. 567-573; IKA, L.A., PROJECT SUCCESS AS A TOPIC IN PROJECT MANAGEMENT JOURNALS (2009) PROJECT MANAGEMENT JOURNAL, 40 (4), PP. 6-19; IKA, L.A., BENEFICIAL OR DETRIMENTAL IGNORANCE: THE STRAW MAN FALLACY OF FLYVBJERG’S TEST OF HIRSCHMAN’S HIDING HAND (2017) WORLD DEVELOPMENT, 103, PP. 369-382; IKA, L.A., DIALLO, A., THUILLIER, D., THE EMPIRICAL RELATIONSHIP BETWEEN SUCCESS FACTORS AND DIMENSIONS - THE PERSPECTIVES OF WORLD BANK PROJECT SUPERVISORS AND MANAGERS (2011) INTERNATIONAL JOURNAL OF MANAGING PROJECTS IN BUSINESS, 4 (4), PP. 711-719; IMBEAH, W., GUIKEMA, S., MANAGING CONSTRUCTION PROJECTS USING THE ADVANCED PROGRAMMATIC RISK ANALYSIS AND MANAGEMENT MODEL (2009) JOURNAL OF CONSTRUCTION ENGINEERING &amp; MANAGEMENT, 135 (8), PP. 772-781; IRANI, Z., INVESTMENT EVALUATION WITHIN PROJECT MANAGEMENT: AN INFORMATION SYSTEMS PERSPECTIVE (2010) JOURNAL OF THE OPERATIONAL RESEARCH SOCIETY, 61 (6), PP. 917-928; JAMBHEKAR, V.S., WEEKS, S.D., CHANGE MANAGEMENT DURING FEED - AN OWNER’S CASE STUDY (2008) AACE INTERNATIONAL TRANSACTIONS, PP. 1-11. , HTTP://SEARCH.EBSCOHOST.COM/LOGIN.ASPX?DIRECT=TRUE&amp;DB=BUH&amp;AN=33720022&amp;SITE=EHOST-LIVE; JANKOVIC, M., CARDINAL, J.L., BOCQUET, J.-C., PROPOSITION OF THE PROJECT MANAGEMENT FRAMEWORK THROUGH INTEGRATION OF THE KNOWLEDGE AND INFORMATION OF THE COLLABORATIVE DECISION-MAKING PROCESSES (2009) INTERNATIONAL JOURNAL OF PRODUCT DEVELOPMENT, 8 (2), P. 1; JELODAR, M.B., YIU, T.W., WILKINSON, S., A CONCEPTUALISATION OF RELATIONSHIP QUALITY IN CONSTRUCTION PROCUREMENT (2016) INTERNATIONAL JOURNAL OF PROJECT MANAGEMENT, 34 (6), PP. 997-1011; JENNINGS, W., WHY COSTS OVERRUN: RISK, OPTIMISM AND UNCERTAINTY IN BUDGETING FOR THE LONDON 2012 OLYMPIC GAMES (2012) CONSTRUCTION MANAGEMENT &amp; ECONOMICS, 30 (6), PP. 455-462; JERGEAS, G., ANALYSIS OF THE FRONT-END LOADING OF ALBERTA MEGA OIL SANDS PROJECTS (2008) PROJECT MANAGEMENT JOURNAL, 39 (4), PP. 95-104; JOHANSEN, A., EIK-ANDRESEN, P., LANDMARK, A.D., EKAMBARAM, A., ROLSTADÅS, A., VALUE OF UNCERTAINTY: THE LOST OPPORTUNITIES IN LARGE PROJECTS (2016) ADMINISTRATIVE SCIENCES (2076-3387), 6 (3), PP. 11-17; JØRGENSEN, M., HALKJELSVIK, T., KITCHENHAM, B., HOW DOES PROJECT SIZE AFFECT COST ESTIMATION ERROR? STATISTICAL ARTIFACTS AND METHODOLOGICAL CHALLENGES (2012) INTERNATIONAL JOURNAL OF PROJECT MANAGEMENT, 30 (7), PP. 839-849; JOSHI, N.N., LAMBERT, J.H., EQUITY METRICS WITH RISK, PERFORMANCE, AND COST OBJECTIVES FOR THE PRIORITIZATION OF TRANSPORTATION PROJECTS (2007) IEEE TRANSACTIONS ON ENGINEERING MANAGEMENT, 54 (3), PP. 539-547; JOSLIN, R., MÜLLER, R., RELATIONSHIPS BETWEEN A PROJECT MANAGEMENT METHODOLOGY AND PROJECT SUCCESS IN DIFFERENT PROJECT GOVERNANCE CONTEXTS (2015) INTERNATIONAL JOURNAL OF PROJECT MANAGEMENT, 33 (6), PP. 1377-1392; JOSLIN, R., MÜLLER, R., THE RELATIONSHIP BETWEEN PROJECT GOVERNANCE AND PROJECT SUCCESS (2016) INTERNATIONAL JOURNAL OF PROJECT MANAGEMENT, 34 (4), PP. 613-626; KAHNEMAN, D., (2011) THINKING, FAST AND SLOW, PP. 119-129. , NEW YORK, NY: FARRAR, STRAUS AND GIROUX; KAISER, M.G., EL ARBI, F., AHLEMANN, F., SUCCESSFUL PROJECT PORTFOLIO MANAGEMENT BEYOND PROJECT SELECTION TECHNIQUES: UNDERSTANDING THE ROLE OF STRUCTURAL ALIGNMENT (2015) INTERNATIONAL JOURNAL OF PROJECT MANAGEMENT, 33 (1), PP. 126-139; KANG, Y., KIM, C., SON, H., LEE, S., LIMSAWASD, C., COMPARISON OF PREPROJECT PLANNING FOR GREEN AND CONVENTIONAL BUILDINGS (2013) JOURNAL OF CONSTRUCTION ENGINEERING &amp; MANAGEMENT, 139 (11), P. 1; KEEYS, L.A., HUEMANN, M., PROJECT BENEFITS CO-CREATION: SHAPING SUSTAINABLE DEVELOPMENT BENEFITS (2017) INTERNATIONAL JOURNAL OF PROJECT MANAGEMENT, 35 (6), PP. 1196-1212; KHAMOOSHI, H., CIOFFI, D.F., UNCERTAINTY IN TASK DURATION AND COST ESTIMATES: FUSION OF PROBABILISTIC FORECASTS AND DETERMINISTIC SCHEDULING (2013) JOURNAL OF CONSTRUCTION ENGINEERING &amp; MANAGEMENT, 139 (5), PP. 488-497; KILLEN, C.P., HUNT, R.A., KLEINSCHMIDT, E.J., PROJECT PORTFOLIO MANAGEMENT FOR PRODUCT INNOVATION (2008) INTERNATIONAL JOURNAL OF QUALITY &amp; RELIABILITY MANAGEMENT, 25 (1), PP. 24-38; KIM, J., KANG, C., HWANG, I., A PRACTICAL APPROACH TO PROJECT SCHEDULING: CONSIDERING THE POTENTIAL QUALITY LOSS COST IN THE TIME–COST TRADEOFF PROBLEM (2012) INTERNATIONAL JOURNAL OF PROJECT MANAGEMENT, 30 (2), PP. 264-272; KIRKEBØEN, G., “DECISION BEHAVIOUR- IMPROVING EXPERT JUDGEMENT.” (2009) MAKING ESSENTIAL CHOICES WITH SCANT INFORMATION: FRONT-END DECISION MAKING IN MAJOR PROJECTS, PP. 169-194. , WILLIAMS T., SAMSET K., SUNNEVÅG K., (EDS), LONDON, ENGLAND: PALGRAVE MACMILLAN, EDITED BY; KIRKLAND, C.E., HOW TO MANAGE PROJECT OPPORTUNITY AND RISK (2013) PROJECT MANAGEMENT JOURNAL, 44 (3), P. E3; KIVILÄ, J., MARTINSUO, M., VUORINEN, L., SUSTAINABLE PROJECT MANAGEMENT THROUGH PROJECT CONTROL IN INFRASTRUCTURE PROJECTS (2017) INTERNATIONAL JOURNAL OF PROJECT MANAGEMENT, 35 (6), PP. 1167-1183; KIZILTAS, S., AKINCI, B., CONTEXTUAL INFORMATION REQUIREMENTS OF COST ESTIMATORS FROM PAST CONSTRUCTION PROJECTS (2009) JOURNAL OF CONSTRUCTION ENGINEERING &amp; MANAGEMENT, 135 (9), PP. 841-852; KLAKEGG, O.J., WILLIAMS, T., MAGNUSSEN, O.M., GLASSPOOL, H</t>
  </si>
  <si>
    <t>WILLIAMS, T.; RISK INSTITUTE, COTTINGHAM ROAD, UNITED KINGDOM; EMAIL: TERRY.WILLIAMS@HULL.AC.UK</t>
  </si>
  <si>
    <t>09537287</t>
  </si>
  <si>
    <t>PPCOE</t>
  </si>
  <si>
    <t>PROD PLANN CONTROL</t>
  </si>
  <si>
    <t>2-S2.0-85064012621</t>
  </si>
  <si>
    <t>UNIVERSITY OF HULL;UNIVERSITY OF HULL;NORWEGIAN UNIVERSITY OF SCIENCE AND TECHNOLOGY;UNIVERSITY COLLEGE LONDON</t>
  </si>
  <si>
    <t>NOTREPORTED;RISK INSTITUTE;NOTREPORTED</t>
  </si>
  <si>
    <t>WILLIAMS T, 2019, PROD PLANN CONTROL</t>
  </si>
  <si>
    <t>ALDHAHERI M;BAKCHAN A;SANDHU MA</t>
  </si>
  <si>
    <t>57203864562;57203862931;12794696300;</t>
  </si>
  <si>
    <t>A STRUCTURAL EQUATION MODEL FOR ENHANCING EFFECTIVENESS OF ENGINEERING, PROCUREMENT AND CONSTRUCTION (EPC) MAJOR PROJECTS: END-USER’S PERSPECTIVE</t>
  </si>
  <si>
    <t>1226</t>
  </si>
  <si>
    <t>1252</t>
  </si>
  <si>
    <t>10.1108/ECAM-07-2017-0130</t>
  </si>
  <si>
    <t>https://www.scopus.com/inward/record.uri?eid=2-s2.0-85053238085&amp;doi=10.1108%2fECAM-07-2017-0130&amp;partnerID=40&amp;md5=253f96457ea2c3ea46c78d72f8b2196e</t>
  </si>
  <si>
    <t>DEPARTMENT OF ENERGY, ABU DHABI, UNITED ARAB EMIRATES; DEPARTMENT OF CIVIL, ARCHITECTURAL AND ENVIRONMENTAL ENGINEERING, UNIVERSITY OF TEXAS AT AUSTIN, AUSTIN, TX, UNITED STATES; DEPARTMENT OF BUSINESS ADMINISTRATION, UNITED ARAB EMIRATES UNIVERSITY, AL AIN, UNITED ARAB EMIRATES</t>
  </si>
  <si>
    <t>DEPARTMENT OF ENERGY, ABU DHABI, UNITED ARAB EMIRATES;DEPARTMENT OF CIVIL, ARCHITECTURAL AND ENVIRONMENTAL ENGINEERING, UNIVERSITY OF TEXAS AT AUSTIN, AUSTIN, TX, UNITED STATES;DEPARTMENT OF BUSINESS ADMINISTRATION, UNITED ARAB EMIRATES UNIVERSITY, AL AIN, UNITED ARAB EMIRATES</t>
  </si>
  <si>
    <t>PURPOSE: THE PURPOSE OF THIS PAPER IS TO DEFINE AND ANALYZE CAUSAL FACTORS SHAPING THE EFFECTIVENESS OF ENGINEERING, PROCUREMENT AND CONSTRUCTION (EPC) MAJOR PROJECTS IN MEETING THE PRODUCT OBJECTIVES, FROM THE END-USER’S PERSPECTIVE. DESIGN/METHODOLOGY/APPROACH: AN ONLINE SURVEY QUESTIONNAIRE WAS DEVELOPED AND ADMINISTERED TO END-USERS WORKING IN MAJOR OIL AND GAS PROJECTS. DATA COLLECTION PROCESS WAS INITIATED ON, AROUND 275 END-USERS, AND 213 RESPONSES WERE RECEIVED, ACHIEVING A HIGH RESPONSE RATE OF 77 PERCENT. FINDINGS: THE RESULTS INDICATE THAT BOTH ALIGNMENT OF OBJECTIVES AND END-USER’S ENGAGEMENT FACTORS EXHIBIT A POSITIVE INFLUENCE ON EFFECTIVENESS OF EPC, WITH THE FORMER HAVING HIGHER CONTRIBUTION THAN THE LATTER. IN THIS CONTEXT, THE PRODUCT SUCCESS TRIANGLE REVEALS HIGHER PREFERENCE OF THE END-USER’S TEAM TOWARD QUALITY THAN SCHEDULE AND COST OBJECTIVES. RESEARCH LIMITATIONS/IMPLICATIONS: SHIFTING THE EFFORTS OF INVOLVING THE END-USER FORWARD IN TIME, STARTING FROM THE PLANNING STAGE, ALLEVIATES THE ADVERSE IMPACTS OF DESIGN CHANGES AS WELL AS INCREASES THE ABILITY TO SAVE COST, IMPROVE PERFORMANCE AND INCREASE END-USER’S SATISFACTION. PRACTICAL IMPLICATIONS: THE MODEL RAISES THE AWARENESS OF OIL AND GAS INDUSTRY PRACTITIONERS TOWARD THE CRITICAL FACTORS INFLUENCING THE PROJECT EFFECTIVENESS AND PROPOSES USEFUL TECHNIQUES FOR MAINTAINING PROPER ALIGNMENT BETWEEN PROJECT AND PRODUCT OBJECTIVES AS WELL AS FACILITATING END-USER’S ENGAGEMENT AT THE SITE LEVEL. AS SUCH, IT CAN SERVE AS A MOTIVATION TOOL FOR ALIGNING THE OBJECTIVES AND ACKNOWLEDGING THE ENGAGEMENT, WITH THE AIM OF ACHIEVING THE PRODUCT SUCCESS. ORIGINALITY/VALUE: THE EFFECTIVENESS OF EPC STRUCTURAL MODEL WAS DEVELOPED AND TESTED USING PLS–STRUCTURAL EQUATION MODELING STATISTICAL TECHNIQUE. THE INTERPRETATION OF THE STRUCTURAL MODEL DEMONSTRATED THAT BOTH END-USER’S ENGAGEMENT AND ALIGNMENT OF OBJECTIVES ARE ESSENTIAL TO SUCCESSFULLY ACHIEVE PROJECT EFFECTIVENESS. © 2018, EMERALD PUBLISHING LIMITED.</t>
  </si>
  <si>
    <t>FORMATIVE MEASUREMENTS; PRODUCT OBJECTIVES; PROJECT MANAGEMENT</t>
  </si>
  <si>
    <t>GAS INDUSTRY; PROJECT MANAGEMENT; SURVEYS; DATA COLLECTION PROCESS; DESIGN/METHODOLOGY/APPROACH; ENGINEERING , PROCUREMENT AND CONSTRUCTIONS; FORMATIVE MEASUREMENTS; OIL AND GAS PROJECTS; PRODUCT OBJECTIVES; STATISTICAL TECHNIQUES; STRUCTURAL EQUATION MODELING; PETROLEUM INDUSTRY</t>
  </si>
  <si>
    <t>ADEKALU, K.O., OGUNJIMI, L.A.O., COST RECOVERY STRATEGY FOR LARGE-SCALE IRRIGATION PROJECTS IN NIGERIA (2003) TECHNOVATION, 23 (1), PP. 77-83; (2015) EXECUTIVE GUIDE TO BIM: PART 2, , HTTP://AECMAG.COM/TECHNOLOGY-MAINMENU-35/564-EXECUTIVE-GUIDE-TO-BIM-PART-2, (ACCESSED, NOVEMBER 26, 2015; ALEKLETT, K., (2012) PEAKING AT PEAK OIL, , SPRINGER SCIENCE &amp; BUSINESS MEDIA, NEW YORK, NY; AL-HAJJI, H., KHAN, S., KEEPING OIL &amp; GAS EPC MAJOR PROJECTS UNDER CONTROL: STRATEGIC &amp; INNOVATIVE PROJECT MANAGEMENT PRACTICES (2016) ABU DHABI INTERNATIONAL PETROLEUM EXHIBITION AND CONFERENCE, SOCIETY OF PETROLEUM ENGINEERS, , ABU DHABI: NOVEMBER 7; AL-JABERI, A., HUSSAIN, M., ADCO’S EXPERIENCE AND LESSONS LEARNT IN MANAGING MAJOR PROJECT (BU HASA FACILITIES DEVELOPMENT) (2008) ABU DHABI INTERNATIONAL PETROLEUM EXHIBITION AND CONFERENCE, SOCIETY OF PETROLEUM ENGINEERS, , ABU DHABI: JANUARY 1; AL-MOMANI, A.H., CONSTRUCTION COST PREDICTION FOR PUBLIC SCHOOL BUILDINGS IN JORDAN (1996) CONSTRUCTION MANAGEMENT AND ECONOMICS, 14 (4), PP. 311-317; ATKINSON, A.A., WATERHOUSE, J.H., WELLS, R.B., A STAKEHOLDER APPROACH TO STRATEGIC PERFORMANCE MEASUREMENT (1997) SLOAN MANAGEMENT REVIEW, 38 (3), PP. 25-37; ATKINSON, R., PROJECT MANAGEMENT: COST TIME AND QUALITY TWO BEST GUESSES AND A PHENOMENON, IT’S TIME TO ACCEPT OTHER SUCCESS CRITERIA (1999) INTERNATIONAL JOURNAL OF PROJECT MANAGEMENT, 17 (6), PP. 337-342; BAKSHAN, A., SROUR, I., CHEHAB, G., EL-FADEL, M., KARAZIWAN, J., BEHAVIORAL DETERMINANTS TOWARDS ENHANCING CONSTRUCTION WASTE MANAGEMENT: A BAYESIAN NETWORK ANALYSIS (2017) RESOURCES, CONSERVATION AND RECYCLING, 117, PP. 274-284. , PART B; BALFOUR, A., SKORUPKA, A., TURZYŃSKA, D., PARTICIPATORY DESIGN AND HUMAN FACTORS WITHIN THE NORWEGIAN OIL AND GAS INDUSTRY (2012) PDC’ 12, PP. 129-132; BELOUT, A., EFFECTS OF HUMAN RESOURCE MANAGEMENT ON PROJECT EFFECTIVENESS AND SUCCESS: TOWARD A NEW CONCEPTUAL FRAMEWORK (1998) INTERNATIONAL JOURNAL OF PROJECT MANAGEMENT, 16 (1), PP. 21-26; BOLLEN, K., LENNOX, R., CONVENTIONAL WISDOM ON MEASUREMENT: A STRUCTURAL EQUATION PERSPECTIVE (1991) PSYCHOLOGICAL BULLETIN, 110 (2), PP. 305-314; BOLLEN, K.A., DAVIS, W.R., TWO RULES OF IDENTIFICATION FOR STRUCTURAL EQUATION MODELS (2009) STRUCTURAL EQUATION MODELING: A MULTIDISCIPLINARY JOURNAL, 16 (3), PP. 523-536; BRYDE, D.J., ROBINSON, L., CLIENT VERSUS CONTRACTOR PERSPECTIVES ON PROJECT SUCCESS CRITERIA (2005) INTERNATIONAL JOURNAL OF PROJECT MANAGEMENT, 23 (8), PP. 622-629; BUBSHAIT, A., AL-MUSAID, A., OWNER INVOLVEMENT IN CONSTRUCTION PROJECTS IN SAUDI ARABIA (1992) JOURNAL OF MANAGEMENT IN ENGINEERING, 8 (2), PP. 176-185; CHAN, A.P.C., CHAN, A.P.L., KEY PERFORMANCE INDICATORS FOR MEASURING CONSTRUCTION SUCCESS (2004) BENCHMARKING: AN INTERNATIONAL JOURNAL, 11 (2), PP. 203-221; CHUGH, A., (2011) VARIOUS CONSIDERATIONS IN EQUIPMENT LAYOUT IN THE EQUIPMENT AND PLOT PLAN, , WWW.PIPINGGUIDE.NET/2009/09/VARIOUS-CONSIDERATIONS-IN-EQUIPMENT.HTML, (ACCESSED, NOVEMBER 11, 2015; CORVARO, F., GIACCHETTA, G., MARCHETTI, B., RECANATI, M., RELIABILITY, AVAILABILITY, MAINTAINABILITY (RAM) STUDY, ON RECIPROCATING COMPRESSORS API 618 (2016) PETROLEUM, 3 (2), PP. 266-272; DAMODARAN, L., USER INVOLVEMENT IN THE SYSTEMS DESIGN PROCESS-A PRACTICAL GUIDE FOR USERS (1996) BEHAVIOUR &amp; INFORMATION TECHNOLOGY, 15 (6), PP. 363-377; DEANE, R.H., CLARK, T.B., YOUNG, A.P.D., CREATING A LEARNING PROJECT ENVIRONMENT (1997) INFORMATION SYSTEMS MANAGEMENT, 14 (3), PP. 54-60; DIAMANTOPOULOS, A., WINKLHOFER, H., INDEX CONSTRUCTION WITH FORMATIVE INDICATORS: AN ALTERNATIVE TO SCALE DEVELOPMENT (2001) JOURNAL OF MARKETING RESEARCH, 38 (2), PP. 269-277; DIAMANTOPOULOS, A., RIEFLER, P., ROTH, K.P., ADVANCING FORMATIVE MEASUREMENT MODELS (2008) JOURNAL OF BUSINESS RESEARCH, 61 (12), PP. 1203-1218; EDWARDS, J.R., MULTIDIMENSIONAL CONSTRUCTS IN ORGANIZATIONAL BEHAVIOR RESEARCH : AN INTEGRATIVE ANALYTICAL FRAMEWORK (2001) ORGNIZATIONAL RESEARCH METHODS, 4 (2), PP. 144-192; (2017) US ENERGY INFORMATION ADMINISTRATION – COUNTRY ANALYSIS BRIEF: UNITED ARAB EMIRATES, , WWW.EIA.GOV/BETA/INTERNATIONAL/ANALYSIS.CFM?ISO=ARE, (ACCESSED, MARCH 3, 2017; FADOL, Y.Y., SANDHU, M.A., THE ROLE OF TRUST ON THE PERFORMANCE OF STRATEGIC ALLIANCES IN A CROSS-CULTURAL CONTEXT: A STUDY OF THE UAE (2013) BENCHMARKING: AN INTERNATIONAL JOURNAL, 20 (1), PP. 106-128; HAIR, J.F., RINGLE, C.M., SARSTEDT, M., PLS-SEM: INDEED A SILVER BULLET (2011) THE JOURNAL OF MARKETING THEORY AND PRACTICE, 19 (2), PP. 139-152; HAIR, J.F., HULT, G.T.M., RINGLE, C.M., SARSTEDT, M., (2013) A PRIMER ON PARTIAL LEAST SQUARES STRUCTURAL EQUATION MODELING (PLS-SEM), , SAGE PUBLICATIONS, THOUSAND OAKS, CA; HALINSKI, R.S., FELDT, L.S., THE SELECTION OF VARIABLES IN MULTIPLE REGRESSION ANALYSIS (1970) JOURNAL OF EDUCATIONAL MEASUREMENT, 7 (3), PP. 151-157; HENSELER, J., DIJKSTRA, T.K., SARSTEDT, M., RINGLE, C.M., DIAMANTOPOULOS, A., STRAUB, D.W., KETCHEN, D.J., CALANTONE, R.J., COMMON BELIEFS AND REALITY ABOUT PLS: COMMENTS ON RONKKO AND EVERMANN (2013) (2014) ORGANIZATIONAL RESEARCH METHODS, 17 (2), PP. 182-209; JERGEAS, G., ANALYSIS OF THE FRONT-END LOADING OF ALBERTA MEGA OIL SANDS PROJECTS (2008) PROJECT MANAGEMENT JOURNAL, 39 (4), PP. 95-104; JOSHI, A., KALE, S., CHANDEL, S., PAL, D., LIKERT SCALE: EXPLORED AND EXPLAINED (2015) BRITISH JOURNAL OF APPLIED SCIENCE &amp; TECHNOLOGY, 7 (4), PP. 396-403; JOYCE, THE PERILS OF MAJOR PROJECTS: PLANNING, IMPLEMENTATION AND LESSONS LEARNED (2005) ACCOUNTANCY IRELAND, 37 (1); LUNDVALL, B.A., USER-PRODUCER RELATIONSHIPS, NATIONAL SYSTEMS OF INNOVATION AND INTERNATIONALISATION (1992) NATIONAL SYSTEMS OF INNOVATION – TOWARDS A THEORY OF INNOVATION AND INTERACTIVE LEARNING, PP. 45-67. , (ED.), PINTER PUBLISHERS, LONDON; LUZON, B., EL-SAYEGH, S.M., EVALUATING SUPPLIER SELECTION CRITERIA FOR OIL AND GAS PROJECTS IN THE UAE USING AHP AND DELPHI (2016) INTERNATIONAL JOURNAL OF CONSTRUCTION MANAGEMENT, 16 (2), PP. 175-183; MACCALLUM, R.C., BROWNE, M.W., THE USE OF CAUSAL INDICATORS IN COVARIANCE STRUCTURE MODEL: SOME PRACTICAL ISSUES (1993) PSYCHOLOGICAL BULLETIN, 114 (3), PP. 533-541; MACCALLUM, R.C., WIDAMAN, K.F., ZHANG, S., HONG, S., SAMPLE SIZE IN FACTOR ANALYSIS (1999) PSYCHOLOGICAL METHODS, 4 (1), PP. 84-99; MACKENZIE, S.B., PODSAKOFF, P.M., JARVIS, C.B., THE PROBLEM OF MEASUREMENT MODEL MISSPECIFICATION IN BEHAVIORAL AND ORGANIZATIONAL RESEARCH AND SOME RECOMMENDED SOLUTIONS (2005) JOURNAL OF APPLIED PSYCHOLOGY, 90 (4), PP. 710-730; (2016) MEED PROJECTS, , WWW.MEEDPROJECTS.COM, (ACCESSED, JANUARY 17, 2016; MILLER, D.E., KUNCE, J.T., PREDICTION AND STATISTICAL OVERKILL REVISITED (1973) MEASUREMENT AND EVALUATION IN GUIDANCE, 6 (3), PP. 157-163; PATANAKUL, P., SHENHAR, A., WHAT PROJECT STRATEGY REALLY IS: THE FUNDAMENTAL BUILDING BLOCK IN STRATEGIC MANAGEMENT (2012) PROJECT MANAGEMENT JOURNAL, 43 (1), PP. 4-20; PEMSEL, S., WIDÉN, K., HANSSON, B., MANAGING THE NEEDS OF END-USERS IN THE DESIGN AND DELIVERY OF CONSTRUCTION PROJECTS (2010) FACILITIES, 28 (1-2), PP. 17-30; PERRY, C.M., ÁLVAREZ, J.C., LÓPEZ, J.F., MANUFACTURING AND CONTINUOUS IMPROVEMENT AREAS USING PARTIAL LEAST SQUARE PATH MODELING WITH MULTIPLE REGRESSION COMPARISON (2014) CBU INTERNATIONAL CONFERENCE ON INNOVATION, TECHNOLOGY TRANSFER AND EDUCATION, , PRAGUE: P. 15; PINTO, J.K., SLEVIN, D.P., ENGLISH, B., TRUST IN PROJECTS: AN EMPIRICAL ASSESSMENT OF OWNER/CONTRACTOR RELATIONSHIPS (2009) INTERNATIONAL JOURNAL OF PROJECT MANAGEMENT, 27 (6), PP. 638-648; QURESHI, M.A., SHAKEEL, S., RISK ASSESSMENT AND HAZOP STUDY OF OIL AND GAS SECTOR (2013) AMERICAN JOURNAL OF ENVIRONMENT, ENERGY AND POWER RESEARCH, 1 (7), PP. 151-158; ROSS, M., FIVE PROVEN METHODS TO BOOST OPERATOR COMPETENCY WITH SIMULATOR TRAINING (2012) CONTROL ENGINEERING, 59 (8); SANDHU, M.A., GUNASEKARAN, A., BUSINESS PROCESS DEVELOPMENT IN PROJECT-BASED INDUSTRY: A CASE STUDY (2004) BUSINESS PROCESS MANAGEMENT JOURNAL, 10 (6), PP. 673-690; SCHRAMM, C., MEIßNER, A., WEIDINGER, G., CONTRACTING STRATEGIES IN THE OIL AND GAS INDUSTRY (2010) 3R INTERNATIONAL PIPELINE TECHNOLOGY, 1, PP. 33-36. , SPECIAL EDITION; SHENHAR, A.D., MILOSEVIC, D.D., THAMHAIN, H., (2007) LINKING PROJECT MANAGEMENT TO BUSINESS STRATEGY, , PROJECT MANAGEMENT INSTITUTE (PMI) PRESS, NEWTOWN, PA; (2015) SMARTPLS – STATISTICAL SOFTWARE, , WWW.SMARTPLS.COM, (ACCESSED, APRIL 4, 2016; SYLVESTER, D.C., ABDUL RANI, N.S., SHAIKH, J.M., COMPARISON BETWEEN OIL AND GAS COMPANIES AND CONTRACTORS AGAINST COST, TIME, QUALITY AND SCOPE FOR PROJECT SUCCESS IN MIRI, SARAWAK, MALAYSIA (2011) AFRICAN JOURNAL OF BUSINESS MANAGEMENT, 5 (11), PP. 4337-4354; TAKIM, R., AKINTOYE, A., PERFORMANCE INDICATORS FOR SUCCESSFUL (2002) 18TH ANNUAL ARCOM CONFERENCE, PP. 545-555. , GREENWOOD, D. (ED.), UNIVERSITY OF NORTHUMBRIA, ASSOCIATION OF RESEARCHERSCONSTRUCTION MANAGEMENT, GLASGOW; THAMHAIN, H.J., ALIGNING PROJECTS WITH THE ENTERPRISE (2014) MANAGING TECHNOLOGY-BASED PROJECTS: TOOLS, TECHNIQUES, PEOPLE AND BUSINESS PROCESSES, PP. 59-72. , JOHN WILEY &amp; SONS, INC., SOMERSET, NJ; TOMARKEN, A.J., WALLER, N.G., STRUCTURAL EQUATION MODELING : STRENGTHS, LIMITATIONS, AND MISCONCEPTIONS (2005) ANNUAL REVIEW OF CLINICAL PSYCHOLOGY, 1 (1), PP. 31-65; UD DIN TAHIR, H., EFFECTIVE PLANNING TECHNIQUES FOR THE EXECUTION OF AN EPC PROJECT (2004) COST ENGINEERING, 46 (4), PP. 14-19; VILLACHICA, S.W., STONE, D.L., ENDICOTT, J., PROJECT ALIGNMENT-ENSURING SUCCESSFUL DEVELOPMENT AND IMPLEMENTATION FROM DAY ONE (2004) PERFORMANCE IMPROVEMENT, 43 (10), PP. 9-15; VON BRANCONI, C., LOCH, C.H., CONTRACTING FOR MAJOR PROJECTS: EIGHT BUSINESS LEVERS FOR TOP MANAGEMENT (2004) INTERNATIONAL JOURNAL OF PROJECT MANAGEMENT, 22 (2), PP. 119-130; WALLACE, S., (2014) POST-IMPLEMENTATION REVIEW (PIR), THE EPMBOOK, , WWW.EPMBOOK.COM/PIR.HTM, (ACCESSED, NOVEMBER 11, 2015; WONG, K.K.K., PARTIAL LEAST SQUARES STRUCTURAL EQUATION MODELING (PLS-SEM) TECHNIQUES USING SMARTPLS (2013) MARKETING BULLETIN, 24 (1), PP. 1-32; YIN, R.K., (2013) CASE STUDY RESEARCH: DESIGN AND METHODS, , 5TH ED., SAGE PUBLICATIONS, LOS ANGELES, CA</t>
  </si>
  <si>
    <t>ALDHAHERI, M.; DEPARTMENT OF ENERGYUNITED ARAB EMIRATES; EMAIL: MDAHRI71@GMAIL.COM</t>
  </si>
  <si>
    <t>2-S2.0-85053238085</t>
  </si>
  <si>
    <t>UNIVERSITY OF TEXAS AT AUSTIN;UNITED ARAB EMIRATES UNIVERSITY</t>
  </si>
  <si>
    <t>ALDHAHERI M, 2018, ENG CONSTR ARCHIT MANAGE</t>
  </si>
  <si>
    <t>JELLEN AC;MEMARI AM</t>
  </si>
  <si>
    <t>57202760067;6701498220;</t>
  </si>
  <si>
    <t>RESIDENTIAL VERTICAL EXPANSIONS USING MODULAR CONSTRUCTION</t>
  </si>
  <si>
    <t>JOURNAL OF ARCHITECTURAL ENGINEERING</t>
  </si>
  <si>
    <t>04018019</t>
  </si>
  <si>
    <t>10.1061/(ASCE)AE.1943-5568.0000322</t>
  </si>
  <si>
    <t>https://www.scopus.com/inward/record.uri?eid=2-s2.0-85049259835&amp;doi=10.1061%2f%28ASCE%29AE.1943-5568.0000322&amp;partnerID=40&amp;md5=1c5b6a4bba1ccd2cd645305dbc4c84e0</t>
  </si>
  <si>
    <t>DAWOOD ENGINEERING, 2020 GOOD HOPE RD., ENOLA, PA  17025, UNITED STATES; DEPT. OF ARCHITECTURAL ENGINEERING, PENNSYLVANIA HOUSING RESEARCH CENTER (PHRC), 219 SACKETT BUILDING, UNIVERSITY PARK, PA  16802, UNITED STATES</t>
  </si>
  <si>
    <t>ENOLA, PA  17025, UNITED STATES;DEPT. OF ARCHITECTURAL ENGINEERING, PENNSYLVANIA HOUSING RESEARCH CENTER (PHRC), 219 SACKETT BUILDING, UNIVERSITY PARK, PA  16802, UNITED STATES</t>
  </si>
  <si>
    <t>MODULAR METHODS ARE SOMETIMES USED TO ENHANCE PRODUCTIVITY IN RESIDENTIAL CONSTRUCTION PROJECTS. MODULAR METHODS, HOWEVER, ARE NOT APPROPRIATE FOR ALL PROJECTS, AND THE FEASIBILITY OF SUCCESS MUST BE STUDIED ON A CASE-BY-CASE BASIS. IN THIS ARTICLE, FACTORS THAT CAN AFFECT THE FEASIBILITY OF A MODULAR VERTICAL EXPANSION ARE EXPLORED, AND THE BENEFITS OF USING A COARSE FINITE-ELEMENT MODELING APPROACH TO HELP IDENTIFY THOSE FACTORS ARE DISCUSSED. A CASE STUDY IS USED TO DEMONSTRATE THIS APPROACH AND PROVIDE PROJECT-SPECIFIC FACTORS, SOME OF WHICH CAN BE GENERALIZED TO OTHER MODULAR APPLICATIONS. THE RESULTS OF THE CASE STUDY SHOW THE IMPORTANT PLANNING INFORMATION THAT CAN BE OBTAINED BY STUDYING GENERALIZED STRUCTURE BEHAVIOR IN THE FRONT-END PORTION OF THE DESIGN. FINDINGS SUGGEST THAT MATCHING THE CONSTRUCTION METHOD TO THE PROPER APPLICATION AND DILIGENT FRONT-END PLANNING HAVE A POSITIVE EFFECT ON THE FEASIBILITY OF MULTISTORY MODULAR PROJECTS, ESPECIALLY THOSE THAT HAVE COMPLEX ISSUES TO CONTEND WITH, SUCH AS VERTICAL EXPANSION. © 2018 AMERICAN SOCIETY OF CIVIL ENGINEERS.</t>
  </si>
  <si>
    <t>MODULAR CONSTRUCTION; COARSE FINITE ELEMENT MODEL; CONSTRUCTION METHOD; FRONT-END PLANNING; MODULAR METHODS; MODULAR PROJECTS; PLANNING INFORMATION; RESIDENTIAL CONSTRUCTION PROJECTS; STRUCTURE BEHAVIOR; HOUSING</t>
  </si>
  <si>
    <t>(2002) PREFABRICATION, PREASSEMBLY, MODULARIZATION AND OFFSITE FABRICATION IN INDUSTRIAL CONSTRUCTION: A FRAMEWORK FOR DECISION-MAKING, , CII (CONSTRUCTION INDUSTRY INSTITUTE). RS 171-1. AUSTIN, TX: CII; (2012) CII BEST PRACTICES GUIDE: IMPROVING PROJECT PERFORMANCE, , CII (CONSTRUCTION INDUSTRY INSTITUTE). IR 166-3. AUSTIN, TX: CII; PRE-ASSEMBLY PERKS: DISCOVER WHY MODULARIZATION WORKS (2007) THE VOICE, (FALL), PP. 28-31. , CONSTRUCTION USERS ROUNDTABLE; GARRISON, J., TWEEDIE, A., (2008) MODULAR ARCHITECTURE MANUAL, , BROOKLYN, NY: KULLMAN BUILDING CORP. AND GARRISON ARCHITECTS; GEORGE, R., BELL, L., BACK, E., CRITICAL ACTIVITIES IN THE FRONT-END PLANNING PROCESS (2008) J. MANAGE. ENG., 24 (2), PP. 66-74. , HTTPS://DOI.ORG/10.1061/(ASCE)0742-597X(2008)24:2(66); (2003) INTERTEK TEST REPORT: 5/8″ DENSE-GLASS GOLD, , GEORGIA-PACIFIC. ASTM E72 RACKING LOAD TEST 3049616. ATLANTA: GEORGIA-PACIFIC; HUANG, A.L., CHAPMAN, R.E., BUTRY, D.T., (2009) METRICS AND TOOLS FOR MEASURING CONSTRUCTION PRODUCTIVITY: TECHNICAL AND EMPIRICAL CONSIDERATIONS, , SPECIAL PUBLICATION 101. GAITHERSBURG, MD: NATIONAL INSTITUTE OF STANDARDS AND TECHNOLOGY; (2011) INTERNATIONAL BUILDING CODE (IBC), , ICC (INTERNATIONAL CODE COUNCIL). COUNTRY CLUB HILLS, IL: ICC; (2011) INTERNATIONAL EXISTING BUILDING CODE (IEBC), , ICC (INTERNATIONAL CODE COUNCIL). COUNTRY CLUB HILLS, IL: ICC; (2009) THE MAIN SURE-FIT RESULTS, , IEE (INTELLIGENT ENERGY-EUROPE). REP. EIE/06/068/S12.448123. BRUSSELS, BELGIUM: EUROPEAN COMMISSION; JELLEN, A.C., (2015) VERTICAL EXPANSION OF EXISTING BUILDINGS USING MULTI-MODULAR CONSTRUCTION METHODS, , MASTER'S THESIS, PENNSYLVANIA STATE UNIV; LAWSON, R.M., OGDEN, R.G., PEDRESCHI, R., GRUBB, P.J., POPO-OLA, S.O., DEVELOPMENTS IN PRE-FABRICATED SYSTEM IN LIGHT STEEL AND MODULAR CONSTRUCTION (2005) STRUCT. ENG., (MAR), PP. 28-35; LAWSON, R.M., BADOO, N.R., VANNIER, G., (2010) RENOVATION OF BUILDINGS USING STEEL TECHNOLOGY (ROBUST), , EUR 25335. BRUSSELS, BELGIUM: EUROPEAN COMMISSION RESEARCH FUND FOR COAL AND STEEL; (2010) GREEN BIM: HOW BUILDING INFORMATION MODELING IS CONTRIBUTING TO GREEN DESIGN AND CONSTRUCTION, , MHC (MCGRAW-HILL CONSTRUCTION). SMARTMARKET REP. BEDFORD, MA: MHC; (2011) PREFABRICATION AND MODULARIZATION: INCREASING PRODUCTIVITY IN THE CONSTRUCTION INDUSTRY, , MHC (MCGRAW-HILL CONSTRUCTION). SMARTMARKET REP. BEDFORD, MA: MHC; (1999) INNOVATIVE RESIDENTIAL FLOOR CONSTRUCTION: HORIZONTAL DIAPHRAGM VALUES FOR COLD-FORMED STEEL FRAMING, , NAHBRC (NATIONAL ASSOCIATION OF HOME BUILDERS RESEARCH CENTER). UPPER MARLBORO, MD: US DEPT. OF HOUSING AND URBAN DEVELOPMENT; (2009) ADVANCING THE COMPETITIVENESS AND EFFICIENCY OF THE US CONSTRUCTION INDUSTRY, , NRC (NATIONAL RESEARCH COUNCIL). WASHINGTON, DC: NATIONAL ACADEMIES PRESS; SMITH, R.E., (2015) PERMANENT MODULAR CONSTRUCTION - PROCESS, PRACTICE, PERFORMANCE, , MODULAR BUILDING INSTITUTE. OFF-SITE STUDIES REP. CHARLOTTESVILLE, VA: MODULAR BUILDING INSTITUTE; VIEIRA, L.C.M., JR., SHAFER, B.W., LATERAL STIFFNESS AND STRENGTH OF SHEATHING-BRACED COLD FORMED STEEL WALLS (2012) ENG. STRUCT., 37, PP. 205-213. , HTTPS://DOI.ORG/10.1016/J.ENGSTRUCT.2011.12.029</t>
  </si>
  <si>
    <t>JELLEN, A.C.; DAWOOD ENGINEERING, 2020 GOOD HOPE RD., UNITED STATES; EMAIL: AJELLEN@DAWOOD.CC</t>
  </si>
  <si>
    <t>10760431</t>
  </si>
  <si>
    <t>JAEIE</t>
  </si>
  <si>
    <t>J ARCHIT ENG</t>
  </si>
  <si>
    <t>2-S2.0-85049259835</t>
  </si>
  <si>
    <t>UNITED STATES</t>
  </si>
  <si>
    <t>JELLEN AC, 2018, J ARCHIT ENG</t>
  </si>
  <si>
    <t>ELZOMOR M;BURKE R;PARRISH K;GIBSON E</t>
  </si>
  <si>
    <t>57190814645;57189999181;24588242700;7402074463;</t>
  </si>
  <si>
    <t>FRONT-END PLANNING FOR LARGE AND SMALL INFRASTRUCTURE PROJECTS: COMPARISON OF PROJECT DEFINITION RATING INDEX TOOLS</t>
  </si>
  <si>
    <t>34</t>
  </si>
  <si>
    <t>04018022</t>
  </si>
  <si>
    <t>10.1061/(ASCE)ME.1943-5479.0000611</t>
  </si>
  <si>
    <t>https://www.scopus.com/inward/record.uri?eid=2-s2.0-85046122296&amp;doi=10.1061%2f%28ASCE%29ME.1943-5479.0000611&amp;partnerID=40&amp;md5=0ee728c2aff5441c343c0087ac6f58d9</t>
  </si>
  <si>
    <t>COLLEGE OF ENVIRONMENTAL SCIENCE AND FORESTRY, FOREST AND NATURAL RESOURCES MANAGEMENT DEPT., STATE UNIV. OF NEW YORK, SYRACUSE, NY  13210-2788, UNITED STATES; SCHOOL OF SUSTAINABLE ENGINEERING AND THE BUILT ENVIRONMENT, IRA A. FULTON SCHOOLS OF ENGINEERING, PROF. AND SUNSTATE CHAI., ARIZONA STATE UNIV., TEMPE, AZ  85287-3005, UNITED STATES</t>
  </si>
  <si>
    <t>STATE UNIV. OF NEW YORK, SYRACUSE, NY  13210-2788, UNITED STATES;TEMPE, AZ  85287-3005, UNITED STATES;TEMPE, AZ  85287-3005, UNITED STATES;TEMPE, AZ  85287-3005, UNITED STATES</t>
  </si>
  <si>
    <t>DESPITE THE NEED TO REFORM, MAINTAIN, AND EXPAND U.S. INFRASTRUCTURE, THE CONSTRUCTION INDUSTRY OFTEN STRUGGLES TO DELIVER INFRASTRUCTURE PROJECTS THAT MEET THEIR TARGET BUDGET AND SCHEDULE. ONE SUCCESSFUL TOOL THAT ASSISTS IN PLANNING, ASSESSING RISK, AND MANAGING SUCH PROJECTS IS AN EVIDENCE-BASED TOOL, THE PROJECT DEFINITION RATING INDEX (PDRI), WHICH SUPPORTS THE FRONT-END PLANNING (FEP) FOR PROJECTS. PDRI-INFRASTRUCTURE PROJECTS AND PDRI-SMALL INFRASTRUCTURE PROJECTS EFFECTIVELY FACILITATE FEP EFFORTS FOR LARGE AND SMALL INFRASTRUCTURE PROJECTS, RESPECTIVELY. THIS ARTICLE PROVIDES A DEFINITION OF A SMALL INFRASTRUCTURE PROJECT THROUGH SURVEY RESPONDENTS' IDENTIFICATION AND RANKING OF 16 CHARACTERISTICS THAT DIFFERENTIATE BOTH TYPES OF INFRASTRUCTURE PROJECTS. THESE RESULTED IN IDENTIFYING THE TOTAL INSTALLED COST (TIC) TO BE THE MAIN DIFFERENTIATOR BETWEEN SMALL AND LARGE INFRASTRUCTURE PROJECTS, WITH SMALL INFRASTRUCTURE PROJECTS HAVING A TIC CAP OF $20 MILLION. ALSO, THE ARTICLE PROVIDES DETAILS OF QUALITATIVE AND QUANTITATIVE SIMILARITIES AND DIFFERENCES BETWEEN BOTH PDRI TOOLS IN SUPPORT OF IMPROVED PLANNING EFFORTS FOR THEIR RESPECTIVE PROJECT TYPES. SPECIFICALLY, THE STUDY DISTINGUISHES BETWEEN THE TWO PDRIS IN TERMS OF THEIR STRUCTURE, CONTENT AND WEIGHT OF THE ELEMENTS, MOST CRITICAL PLANNING ELEMENTS, AND TARGET SCORE. THE GOAL OF THE COMPARISON IS TO HELP PROJECT TEAMS IMPROVE PROJECT PLANNING AND MANAGE PROJECT RISKS BY FOCUSING ON SPECIFIC PROJECT DEFINITIONS OR IDENTIFYING ELEMENTS THAT MAY NOT NEED TO BE THOROUGHLY INVESTIGATED DURING FEP. THE ANALYSES SHOW THAT SMALL AND LARGE INFRASTRUCTURE PROJECTS REQUIRE SIMILAR LEVELS OF PROJECT DEFINITION DURING FEP TO SUPPORT PREDICTABLE PERFORMANCE OUTCOMES, CONFIRMING THAT THE MANAGEMENT OF SUCH PROJECTS REQUIRES SELECTING THE APPROPRIATE PDRI TOOL PRIOR TO ITS IMPLEMENTATION. THIS ARTICLE SUPPORTS PROJECT TEAMS IN PLANNING, ASSESSING RISKS, AND MANAGING INFRASTRUCTURE PROJECTS BY IDENTIFYING THE CHARACTERISTICS OF SMALL INFRASTRUCTURE PROJECTS AND DIFFERENTIATING BETWEEN THE TWO PDRI TOOLS. © 2018 AMERICAN SOCIETY OF CIVIL ENGINEERS.</t>
  </si>
  <si>
    <t>BUDGET CONTROL; CONSTRUCTION INDUSTRY; RISK ASSESSMENT; SURVEYS; DIFFERENTIATORS; EVIDENCE-BASED; FRONT-END PLANNING; INFRASTRUCTURE PROJECT; PERFORMANCE OUTCOME; PLANNING ELEMENTS; PROJECT PLANNING; TOTAL INSTALLED COSTS; RISK MANAGEMENT</t>
  </si>
  <si>
    <t>AGARWAL, R., CHANDRASEKARAN, S., SRIDHAR, M., (2016) IMAGINING CONSTRUCTION'S DIGITAL FUTURE, , HTTP://WWW.MCKINSEY.COM/INDUSTRIES/CAPITAL-PROJECTS-AND-INFRASTRUCTURE/OUR-INSIGHTS/IMAGINING-CONSTRUCTIONS-DIGITAL-FUTURE, (MAR. 10, 2017); AKTAN, A.E., MOON, F.L., BARTOLI, I., SJOBLOM, K., IDENTIFICATION OF INFRASTRUCTURE SYSTEMS (2016) J. INFRASTRUCT. SYST., P. 02516002; (2017) INFRASTRUCTURE REPORT CARD, , HTTP://WWW.INFRASTRUCTUREREPORTCARD.ORG/, ASCE. (MAR. 10, 2017); BECERIK-GERBER, B., KU, K., JAZIZADEH, F., BIM-ENABLED VIRTUAL AND COLLABORATIVE CONSTRUCTION ENGINEERING AND MANAGEMENT (2012) J. PROF. ISSUES ENG. EDUC. PRACT., PP. 234-245; BECKER, T.C., JASELSKIS, E.J., EL-GAFY, M., IMPROVING PREDICTABILITY OF CONSTRUCTION PROJECT OUTCOMES THROUGH INTENTIONAL MANAGEMENT OF INDIRECT CONSTRUCTION COSTS (2014) J. CONSTR. ENG. MANAGE., P. 04014014; BINGHAM, E., GIBSON, G.E., JR., INFRASTRUCTURE PROJECT SCOPE DEFINITION USING PROJECT DEFINITION RATING INDEX (2017) J. MANAGE. ENG., P. 04016037; BOCCHINI, P., FRANGOPOL, D.M., UMMENHOFER, T., ZINKE, T., RESILIENCE AND SUSTAINABILITY OF CIVIL INFRASTRUCTURE: TOWARD A UNIFIED APPROACH (2014) J. INFRASTRUCT. SYST., P. 04014004; BURKE, R., PARRISH, K., GIBSON, G.E., JR., DEFINING SMALL PROJECTS IN DEVELOPING THE PDRI FOR SMALL INFRASTRUCTURE PROJECTS (2016) PROC. CONSTRUCTION RESEARCH CONGRESS 2016, PP. 159-167. , ASCE, RESTON, VA; CALDAS, C.H., MENCHES, C.L., REYES, P.M., NAVARRO, L., VARGAS, D.M., MATERIALS MANAGEMENT PRACTICES IN THE CONSTRUCTION INDUSTRY (2015) PRACT. PERIOD. STRUCT. DES. CONSTR., P. 04014039; CANNING, D., A DATABASE OF WORLD STOCKS OF INFRASTRUCTURE, 1950-95 (1998) WORLD BANK ECON. REV., 12 (3), PP. 529-547; CHO, C.-S., GIBSON, G.E., JR., BUILDING PROJECT SCOPE DEFINITION USING PROJECT DEFINITION RATING INDEX (2001) J. ARCHIT. ENG., PP. 115-125; PROJECT DEFINITION RATING INDEX (PDRI) FOR INDUSTRIAL PROJECTS (1995) REP. NO. 113-11, , CII (CONSTRUCTION INDUSTRY INSTITUTE). AUSTIN, TX; DEVELOPMENT OF THE PROJECT DEFINITION RATING INDEX (PDRI) FOR BUILDING PROJECTS (1999) REP. NO. 155-11, , CII (CONSTRUCTION INDUSTRY INSTITUTE). AUSTIN, TX; PROJECT DEFINITION RATING INDEX - INFRASTRUCTURE PROJECTS (2010) IMPLEMENTATION RESOURCE 268-2, , CII (CONSTRUCTION INDUSTRY INSTITUTE). AUSTIN, TX; MEASURING PROJECT COMPLEXITY AND ITS IMPACT (2014) RESEARCH SUMMARY 305-1, , CII (CONSTRUCTION INDUSTRY INSTITUTE). AUSTIN, TX; PROJECT DEFINITION RATING INDEX - SMALL INFRASTRUCTURE PROJECTS (2016) IMPLEMENTATION RESOURCE 314A-2, , CII (CONSTRUCTION INDUSTRY INSTITUTE). AUSTIN, TX; COLLINS, W., PARRISH, K., GIBSON, G.E., JR., DEVELOPMENT OF A PROJECT SCOPE DEFINITION AND ASSESSMENT TOOL FOR SMALL INDUSTRIAL CONSTRUCTION PROJECTS (2017) J. MANAGE. ENG., P. 04017015; ELZOMOR, M., BURKE, R., PARRISH, K., GIBSON, G.E., JR., DEVELOPMENT OF THE PROJECT DEFINITION RATING INDEX (PDRI) FOR SMALL INFRASTRUCTURE PROJECTS (2016) REP. NO. 314A-11, , AUSTIN, TX; GAO, Z., SMITH, G.R., MINCHIN, R.E., JR., BUDGET AND SCHEDULE SUCCESS FOR SMALL CAPITAL-FACILITY PROJECTS (2002) J. MANAGE. ENG., PP. 186-193; GIBSON, G.J., JR., KACZMAROWSKI, J.H., LORE, H.E., JR., PREPROJECT-PLANNING PROCESS FOR CAPITAL FACILITIES (1995) J. CONSTR. ENG. MANAGE., PP. 312-318; HAMILTON, M.R., GIBSON, G.E., JR., BENCHMARKING PREPROJECT PLANNING EFFORT (1996) J. MANAGE. ENG., PP. 25-33; HOGG, R.V., TANIS, E.A., (1977) PROBABILITY AND STATISTICAL INFERENCE, , MACMILLAN, NEW YORK; LI, Y., TAYLOR, T.R.B., MODELING THE IMPACT OF DESIGN REWORK ON TRANSPORTATION INFRASTRUCTURE CONSTRUCTION PROJECT PERFORMANCE (2014) J. CONSTR. ENG. MANAGE., P. 04014044; LIANG, L., THOMAS, S.R., GIBSON, G.E., JR., IS A SMALL PROJECT REALLY DIFFERENT? (2005) PROC. CONSTRUCTION RESEARCH CONGRESS 2005: BROADENING PERSPECTIVES, PP. 1-10. , ASCE, RESTON, VA; NASIR, H., HAAS, C.T., CALDAS, C.H., GOODRUM, P.M., AN INTEGRATED PRODUCTIVITY-PRACTICES IMPLEMENTATION INDEX FOR PLANNING THE EXECUTION OF INFRASTRUCTURE PROJECTS (2016) J. INFRASTRUCT. SYST., P. 04015022; RAJENDRAN, S., CLARKE, B., ANDREWS, R., QUALITY MANAGEMENT IN CONSTRUCTION: AN EXPANDING ROLE FOR SH&amp;E PROFESSIONALS (2012) PROF. SAF., 57 (3), PP. 37-42; SAVITZ, A., (2013) THE TRIPLE BOTTOM LINE: HOW TODAY'S BEST-RUN COMPANIES ARE ACHIEVING ECONOMIC, SOCIAL AND ENVIRONMENTAL SUCCESS - AND HOW YOU CAN TOO, , WILEY, HOBOKEN, NJ; SONG, L., MOHAMED, Y., ABOURIZK, S.M., EARLY CONTRACTOR INVOLVEMENT IN DESIGN AND ITS IMPACT ON CONSTRUCTION SCHEDULE PERFORMANCE (2009) J. MANAGE. ENG., PP. 12-20; SOOMRO, M.A., ZHANG, X., ROLES OF PRIVATE-SECTOR PARTNERS IN TRANSPORTATION PUBLIC-PRIVATE PARTNERSHIP FAILURES (2015) J. MANAGE. ENG., P. 04014056; SPSS COMPUTER SOFTWARE . IBM, ARMONK, NY; THEKDI, S.A., LAMBERT, J.H., QUANTIFICATION OF SCENARIOS AND STAKEHOLDERS INFLUENCING PRIORITIES FOR RISK MITIGATION IN INFRASTRUCTURE SYSTEMS (2014) J. MANAGE. ENG., PP. 32-40</t>
  </si>
  <si>
    <t>PARRISH, K.; SCHOOL OF SUSTAINABLE ENGINEERING AND THE BUILT ENVIRONMENT, UNITED STATES; EMAIL: KRISTEN.PARRISH@ASU.EDU</t>
  </si>
  <si>
    <t>2-S2.0-85046122296</t>
  </si>
  <si>
    <t>STATE UNIV. OF NEW YORK</t>
  </si>
  <si>
    <t>NOTREPORTED;SCHOOL OF SUSTAINABLE ENGINEERING AND THE BUILT ENVIRONMENT;NOTREPORTED</t>
  </si>
  <si>
    <t>ELZOMOR M, 2018, J MANAGE ENG</t>
  </si>
  <si>
    <t>MD TAB IB</t>
  </si>
  <si>
    <t>57202288506;</t>
  </si>
  <si>
    <t>LASER SCANNING AND 3D MODELLING IN BROWNFIELD OFFSHORE FACILITIES: CASE STUDIES</t>
  </si>
  <si>
    <t>JOURNAL OF MECHANICAL ENGINEERING</t>
  </si>
  <si>
    <t>https://www.scopus.com/inward/record.uri?eid=2-s2.0-85047756467&amp;partnerID=40&amp;md5=328b11a46f9e39fedec03b52cf1716c4</t>
  </si>
  <si>
    <t>MALAYSIA-JAPAN INTERNATIONAL INSTITUTE OF TECHNOLOGY (MJIIT), UNIVERSITI TEKNOLOGI MALAYSIA, MALAYSIA</t>
  </si>
  <si>
    <t>LASER SCANNING AND MANIPULATION OF 3D MODEL CAN IMPROVE THE BROWNFIELD MODIFICATION EXECUTED AT OFFSHORE FACILITIES. WHERE ACCESSIBILITY IS RESTRICTED AND RE-WORK IS EXPENSIVE, ACCURATE DESIGN AT THE FRONT END LOADING OF THE PROJECT IS REQUIRED. OWNER OPERATOR OF OIL AND GAS FACILITIES RELY HEAVILY ON HAVING THEIR FACILITIES UP TO DATE TO COMPLY WITH SAFETY AND INTERNATIONAL REGULATIONS. SAFETY HAS BECOME THE KEY PRIMARY DRIVER IN OPERATING PRODUCTION OF HIGHLY EXPLOSIVE HYDROCARBON ABOVE THE SEA SURFACE. AMONG THE KEY BENEFITS IDENTIFIED BY THE INDUSTRY ARE IMPROVED SAFETY AT THE OFFSHORE FACILITIES THROUGH REDUCTION OF RE-WORK AND ABILITY TO PRE-PLAN THE WORK BY DESKTOP REVIEW PRIOR TO MOBILIZING THE CONSTRUCTION TEAM TO THE SITE OFFSHORE. EXTENSIVE REVIEW HAS BEEN DONE AMONG OWNER OPERATOR, DESIGN CONSULTANT, AND TECHNOLOGY SERVICE PROVIDER, REVEALED THAT LASER SCANNING AND 3D MODEL CONTRIBUTE POSITIVELY TOWARD HAVING A PROJECT EXECUTED AHEAD OF SCHEDULE AND UNDER THE BUDGET. A WORKFLOW HAS BEEN SUGGESTED TO INCLUDE LASER SCANNING AND 3D MODELLING IN THE BROWNFIELD MODIFICATIONS. THE METHODOLOGY HAS BEEN ADOPTED IN THE REAL PROJECTS EXECUTED AT OFFSHORE FACILITIES AND PRESENTED IN CASE STUDIES. CONCLUSION IS DERIVED FROM THE DISCUSSION AND OBSERVATION OF THE CASE STUDIES TO VALIDATE THE SUGGESTED WORKFLOW. © 2018 FACULTY OF MECHANICAL ENGINEERING, UNIVERSITI TEKNOLOGI MARA (UITM), MALAYSIA.</t>
  </si>
  <si>
    <t>3D MODELLING; AS-BUILT; BROWNFIELD; LASER-SCANNING; OFFSHORE</t>
  </si>
  <si>
    <t>SMITH, M., (2015) "LASER SCANNING FOR REVAMPS", PP. 39-43. , REVAMP PTQ SEATTLE; HANNAY, S., (2009) "THE IMPACT OF OPEN STANDARDS", , BUSINESS GROUP PLC., KENT (JANUARY); PATEL, A., (2008) "BEST PRACTICES IN FRONT-END DESIGN", , BENTLEY SYSTEM INCORPORATED, EXTON; (2015) "HOW 'CONTEXT TECHNOLOGY' TURNS THE DIGITAL ASSET INTO A DIGITAL PARTNER", , BRINGING INFORMATION TO LIFE, CAMBRIDGE, UK; CRAN, C., "AVEVA-DIGITAL ASSET WITH YOUR PHYSICAL ASSET" (2014) DIGITAL ENERGY JOURNAL, , ABERDEEN (MARCH); FANG, P., (2016) "ENSURING SIMPLE INFORMATION ACCESS THROUGHOUT PROJECT AND PLANT LIFECYCLE", , INTERGRAPH PP&amp;M; ANTVOGEL, S., (2016) "SMARTPLANT® FUSION AND THE AGING PLANT", , INSIGHT, DÜSSELDORF, GERMANY; PARK, A., (2015) "ENSURING PROCESS SAFETY &amp; ASSET INTEGRITY-LEVERAGING PLANT ASSET INFORMATION", , INTERGRAPH; (2009) "AVEVA NET WOODSIDE POST IMPLEMENTATION REVIEW", , PERTH (AUGUST); HOHNER, L.N., GREAVES, T., "3D LASER SCANNING: BENEFITS AND PAYBACKS FOR INDUSTRIAL PLANT DESIGN, CONSTRUCTION AND OPERATION" (2009) SPE OFFSHORE EUROPE OIL &amp; GAS CONFERENCE &amp; EXHIBITION, ABERDEEN, , (SEPTEMBER); JACOBS, G., (2007) "DEMAND INCREASING FOR LASER SCANNING-PART 2", , PROFESSIONAL SURVERYOR MAGAZINE, FREDERICK (JULY); BASSIER, M., VERGAUWEN, M., VAN GENECHTEN, B., "STANDALONE TERRESTRIAL LASER SCANNING FOR EFFICIENTLY CAPTURING AEC BUILDINGS FOR AS-BUILT BIM" (2016) ISPRS ANNALS OF PHOTOGRAMMETRY, REMOTE SENSING AND SPATIAL INFORMATION SCIENCES, PP. 49-55. , PRAGUE (JULY); SCHENK, M., "LASER SCANNING GUIDELINES FOR PLANT AND INDUSTRY-PREPARATION AND EXECUTION OF LASER SCANNING PROJECTS FOR INDUSTRIAL PLANT DESIGN AND DOCUMENTATION" (2015) FRAUNHOFER INSTITUTE FOR FACTORY OPERATION AND AUTOMATION IFF, , MAGDEBURG, GERMANY; (2016) "2016 GLOBAL LASER SCANNING &amp; 3D MODELLING SURVEY RESULT", , USA; (2016) "THE BIM MANAGERS GUIDE TO AS-BUILT MODELLING", , USA; DUBBELMANN, P., (2016) "ARE WORK PROCESSES AND HIGH-QUALITY DESIGN SOFTWARE THE KEY TO MEGA PROJECT SUCCESS?", , INNOVATION SERIES: ENGINEERING-INTERGRAPH; (2015) "3D LASER SCANNING IMPACTS ASSET LIFECYCLE MANAGEMENT", PP. 30-32. , PIPELINE (SEPTEMBER); (2016) "CASE STUDY: OFFSHORE OIL RIG FEATURE EXTRACTION &amp; MODELLING", , USA; KIHLANDER, I., NILSSON, S., LUND, K., RITZEN, S., NORELL BERGENDAHL, M., "PLANNING INDUSTRIAL PHD PROJECTS IN PRACTICE: SPEAKING BOTH 'ACADEMIA' AND 'PRACTITIONESE'" DS 68-8: PROCEEDINGS OF THE 18TH INTERNATIONAL CONFERENCE ON ENGINEERING DESIGN (ICED 11), , IMPACTING SOCIETY THROUGH ENGINEERING DESIGN, VOL. 8: DESIGN EDUCATION, LYNGBY/COPENHAGEN, DENMARK (AUGUST 2011)</t>
  </si>
  <si>
    <t>MD TAB, I.B.; MALAYSIA-JAPAN INTERNATIONAL INSTITUTE OF TECHNOLOGY (MJIIT), MALAYSIA</t>
  </si>
  <si>
    <t>UITM PRESS</t>
  </si>
  <si>
    <t>18235514</t>
  </si>
  <si>
    <t>J. MECH. ENG.</t>
  </si>
  <si>
    <t>2-S2.0-85047756467</t>
  </si>
  <si>
    <t>J MECH ENG</t>
  </si>
  <si>
    <t>UNIVERSITI TEKNOLOGI MALAYSIA</t>
  </si>
  <si>
    <t>NOTREPORTED;MALAYSIA-JAPAN INTERNATIONAL INSTITUTE OF TECHNOLOGY (MJIIT)</t>
  </si>
  <si>
    <t>MD TAB IB, 2018, J MECH ENG</t>
  </si>
  <si>
    <t>LINES BC;RAVI KUMAR GG</t>
  </si>
  <si>
    <t>6602094940;57201261795;</t>
  </si>
  <si>
    <t>DEVELOPING MORE COMPETITIVE PROPOSALS: RELATIONSHIP BETWEEN CONTRACTOR QUALIFICATIONS-BASED PROPOSAL CONTENT AND OWNER EVALUATION SCORES</t>
  </si>
  <si>
    <t>144</t>
  </si>
  <si>
    <t>04018030</t>
  </si>
  <si>
    <t>10.1061/(ASCE)CO.1943-7862.0001479</t>
  </si>
  <si>
    <t>https://www.scopus.com/inward/record.uri?eid=2-s2.0-85044078662&amp;doi=10.1061%2f%28ASCE%29CO.1943-7862.0001479&amp;partnerID=40&amp;md5=3b669af04cfc36eedfc0a20c40f3d5cf</t>
  </si>
  <si>
    <t>DEPT. OF CIVIL, ENVIRONMENTAL, AND ARCHITECTURAL ENGINEERING, UNIV. OF KANSAS, 1530 W. 15TH ST., LAWRENCE, KS  66045, UNITED STATES</t>
  </si>
  <si>
    <t>LAWRENCE, KS  66045, UNITED STATES;LAWRENCE, KS  66045, UNITED STATES</t>
  </si>
  <si>
    <t>CONSTRUCTION CONTRACTORS HAVE HISTORICALLY BEEN PROCURED THROUGH PRICE-DRIVEN METHODS. YET THE INCREASED USE OF ALTERNATE PROJECT DELIVERY METHODS, ALONG WITH OWNER-PERCEIVED CONCERNS OVER CONSTRUCTION PERFORMANCE, HAS LED MANY OWNERS TO INTRODUCE QUALIFICATIONS-BASED SELECTION CRITERIA INTO THEIR PROCUREMENT SYSTEMS. AS A RESULT, CONSTRUCTION CONTRACTORS ARE TASKED WITH PREPARATION OF QUALIFICATIONS-BASED PROPOSAL SUBMITTALS EVER MORE FREQUENTLY. CONTRACTORS MUST THEREFORE DEVELOP STRATEGIES TO CONSISTENTLY DIFFERENTIATE THEIR QUALIFICATIONS FROM THOSE OF THEIR THEIR COMPETITORS, WHICH CAN LEAD TO MORE FAVORABLE OWNER EVALUATION SCORES AND ULTIMATELY IMPROVE THEIR HIT RATE. THIS PAPER PERFORMED A CONTENT ANALYSIS OF 71 CONTRACTOR PROPOSALS CONTAINING BOTH SUCCESSFUL AND UNSUCCESSFUL BIDS. REGRESSION RESULTS INDICATE THAT CONTRACTOR PROJECT MANAGEMENT PROPOSALS RECEIVE MORE FAVORABLE OWNER EVALUATION SCORES WHEN CONTRACTOR-CONTROLLED, DESIGN-RELATED, AND CONCEALED CONDITIONS CONTENT ARE EMPHASIZED. REGRESSION RESULTS SHOW THAT CONTRACTOR SCOPE ALTERNATE PROPOSALS ARE ENCOURAGED TO PROVIDE A COMPREHENSIVE REVIEW OF POTENTIAL SCOPE OPTIONS TO ENHANCE THE PROJECT AND ENSURE THE ASSOCIATED COST AND SCHEDULE IMPACTS ARE CLEARLY DEFINED. © 2018 AMERICAN SOCIETY OF CIVIL ENGINEERS.</t>
  </si>
  <si>
    <t>PROJECT MANAGEMENT; ASSOCIATED COSTS; CONSTRUCTION CONTRACTORS; CONSTRUCTION PERFORMANCE; CONTENT ANALYSIS; CONTRACTOR QUALIFICATION; OWNER EVALUATIONS; PROJECT DELIVERY METHOD; SELECTION CRITERIA; CONTRACTORS</t>
  </si>
  <si>
    <t>ABDELRAHMAN, M., ZAYED, T., ELYAMANY, A., BEST-VALUE MODEL BASED ON PROJECT SPECIFIC CHARACTERISTICS (2008) J. CONSTR. ENG. MANAGE., PP. 179-188; (2008) BEST PRACTICES FOR USE OF BEST VALUE SELECTIONS, , HTTP://WWW.ACI-NA.ORG/SITES/DEFAULT/FILES/BEST_VALUE_BEST_PRACTICES.PDF, AGC/NASFA (ASSOCIATED GENERAL CONTRACTORS OF AMERICA AND NATIONAL ASSOCIATION OF STATE FACILITIES ADMINISTRATORS). " " (JAN. 31, 2016); AHMED, J., GHARAIBEH, N.G., DAMNJANOVIC, I.D., BEST-VALUE BID SELECTION METHODS FOR PERFORMANCE-BASED ROADWAY MAINTENANCE CONTRACTS (2012) TRANSP. RES. REC., 2292, PP. 12-19; ALLEN, R.S., HELMS, M.M., LINKING STRATEGIC PRACTICES AND ORGANIZATION PERFORMANCE TO PORTER'S GENERIC STRATEGIES (2006) BUS. PROCESS MANAGE., 12 (4), PP. 433-454; ASSAF, S., AL-HEJJI, S., CAUSES OF DELAY IN LARGE CONSTRUCTION PROJECTS (2006) INT. J. PROJECT MANAGE., 24 (4), PP. 349-357; BEARD, J., LOULAKIS, M., WUNDRUM, E., (2001) DESIGN BUILD: PLANNING THROUGH DEVELOPMENT, , MCGRAW-HILL, NEW YORK; BILBO, D., BIGELOW, B., ESCAMILLA, E., LOCKWOOD, C., COMPARISON OF CONSTRUCTION MANAGER AT RISK AND INTEGRATED PROJECT DELIVERY PERFORMANCE ON HEALTHCARE PROJECTS: A COMPARATIVE CASE STUDY (2015) INT. J. CONSTR. EDUC. RES., 11 (1), PP. 40-53; BOGUS, S.M., MIGLIACCIO, G.C., JIN, R., STUDY OF THE RELATIONSHIP BETWEEN PROCUREMENT DURATION AND PROJECT PERFORMANCE IN DESIGN-BUILD PROJECTS: COMPARISON BETWEEN WATER/WASTEWATER TRANSPORTATION SECTORS (2013) J. MANAGE. ENG., PP. 382-391; BOWEN, P., EDWARDS, P., LINGARD, H., CATTELL, K., OCCUPATIONAL STRESS AND JOB DEMAND, CONTROL AND SUPPORT FACTORS AMONG CONSTRUCTION PROJECT CONSULTANTS (2014) INT. J. PROJECT MANAGE., 32 (7), PP. 1273-1284; BUDAYAN, C., DIKMEN, I.M., BIRGONUL, M.T., INVESTIGATION OF DRIVERS AND MODES OF DIFFERENTIATION IN TURKISH CONSTRUCTION INDUSTRY (2013) ENG. CONSTR. ARCHIT. MANAGE., 20 (4), PP. 345-364; CALDWELL, N., ROEHRICH, J., DAVIES, A., PROCURING COMPLEX PERFORMANCE IN CONSTRUCTION: LONDON HEATHROW TERMINAL 5 AND A PRIVATE FINANCE INITIATIVE HOSPITAL (2009) J. PURCHASING SUPPLY MANAGE., 15 (3), PP. 178-186; CAO, D., WANG, G., LI, H., SKITMORE, M., HUANG, T., ZHANG, W., PRACTICES AND EFFECTIVENESS OF BUILDING INFORMATION MODELLING IN CONSTRUCTION PROJECTS IN CHINA (2015) AUTOM. CONSTR., 49 (2015), PP. 113-122; CHAN, D., KUMARASWAMY, M., A COMPARATIVE STUDY OF CAUSES OF TIME OVERRUNS IN HONG KONG CONSTRUCTION PROJECTS (1997) INT. J. PROJECT MANAGE., 15 (1), PP. 55-63; CHEAH, C.Y.J., KANG, J., CHEW, D.A.S., STRATEGIC ANALYSIS OF LARGE LOCAL CONSTRUCTION FIRMS IN CHINA (2007) CONSTR. MANAGE. ECON., 25 (1), PP. 25-38; CHEN, W.T., CHANG, P., HUANG, Y., ASSESSING THE OVERALL PERFORMANCE OF VALUE ENGINEERING WORKSHOPS FOR CONSTRUCTION PROJECTS (2009) INT. J. PROJECT MANAGE., 28 (5), PP. 514-527; CHEN, W.T., CHEN, T., LU, C.S., LIU, S., ANALYZING RELATIONSHIPS AMONG SUCCESS VARIABLES OF CONSTRUCTION PARTNERING USING STRUCTURAL EQUATION MODELING: A CASE STUDY OF TAIWAN'S CONSTRUCTION INDUSTRY (2012) J. CIV. ENG. MANAGE., 18 (6), PP. 783-794; CHUA, D., KOG, Y., LOH, P., JASELSKIS, E., MODEL FOR CONSTRUCTION BUDGET PERFORMANCE: NEURAL NETWORK APPROACH (1997) J. CONSTR. ENG. MANAGE., PP. 214-222; DAVIS, P., LOVE, P., ALLIANCE CONTRACTING: ADDING VALUE THROUGH RELATIONSHIP DEVELOPMENT (2011) ENG. CONSTR. ARCHIT. MANAGE., 18 (5), PP. 444-461; (2012) DBIA POSITION STATEMENT: QUALIFICATION BASED SELECTION, , HTTPS://WWW.DBIA.ORG/RESOURCE-CENTER/DOCUMENTS/PS_QBS.PDF, DBIA (DESIGN-BUILD INSTITUTE OF AMERICA). " " (FEB. 4, 2016); DEL PUERTO, C.L., GRANSBERG, D.D., SHANE, J.S., COMPARATIVE ANALYSIS OF OWNER GOALS FOR DESIGN/BUILD PROJECTS (2008) J. MANAGE. ENG., PP. 32-39; DEL PUERTO, C.L., STRONG, K., MILLER, M., ANALYSIS OF OWNER SAFETY MANAGEMENT APPROACHES IN DESIGN-BUILD PROJECTS (2013) INT. J. CONSTR. EDUC. RES., 9 (4), PP. 307-316; DIKMEN, I., BIRGONUL, M.T., BUDAYAN, C., STRATEGIC GROUP ANALYSIS IN THE CONSTRUCTION INDUSTRY (2009) J. CONSTR. ENG. MANAGE., PP. 288-297; EL ASMAR, M., HANNA, A.S., LOH, W., QUANTIFYING PERFORMANCE FOR THE INTEGRATED PROJECT DELIVERY SYSTEM AS COMPARED TO ESTABLISHED DELIVERY SYSTEMS (2013) J. CONSTR. ENG. MANAGE., , 04013012; EL ASMAR, M., LOTFALLAH, W., WHITED, G., HANNA, A.S., QUANTITATIVE METHODS FOR DESIGN-BUILD TEAM SELECTION (2010) J. CONSTR. ENG. MANAGE., PP. 904-912; EL-SAYEGH, S.M., MULTI-CRITERIA DECISION SUPPORT MODEL FOR SELECTING THE APPROPRIATE CONSTRUCTION MANAGEMENT AT RISK FIRM (2009) CONSTR. MANAGE. ECON., 27 (4), PP. 385-398; ERIKSSON, P.E., PROCUREMENT EFFECTS ON COOPETITION IN CLIENT-CONTRACTOR RELATIONSHIPS (2008) J. CONSTR. ENG. MANAGE., PP. 103-111; FELLOWS, R., LIU, A., (2008) RESEARCH METHODS FOR CONSTRUCTION, , 3RD ED. BLACKWELL, OXFORD, U.K; FELLOWS, R., LIU, A., (2015) RESEARCH METHODS FOR CONSTRUCTION, , 4TH ED. WILEY, WEST SUSSEX, U.K; GRANSBERG, D.D., BARTON, R.F., ANALYSIS OF FEDERAL DESIGN-BUILD REQUEST FOR PROPOSAL EVALUATION CRITERIA (2007) J. MANAGE. ENG., PP. 105-111; GRANSBERG, D.D., ELLICOTT, M.A., BEST-VALUE CONTRACTING CRITERIA (1997) COST ENG., 39 (6), PP. 31-34; GRANSBERG, D.D., SHANE, J.S., DEFINING BEST VALUE FOR CONSTRUCTION MANAGER/GENERAL CONTRACTOR PROJECT: THE CMGC LEARNING CURVE (2014) J. MANAGE. ENG., , 04014060; GRANSBERG, D.D., WINDEL, E., COMMUNICATING DESIGN QUALITY REQUIREMENTS FOR PUBLIC SECTOR DESIGN/BUILD PROJECTS (2008) J. MANAGE. ENG., PP. 105-110; GRÖNROOS, C., RELATIONSHIP MARKETING: STRATEGIC AND TACTICAL IMPLICATIONS (1996) MANAGE. DEC., 34 (3), PP. 5-14; GUTHRIE, J., PETTY, R., YONGVANICH, K., USING CONTENT ANALYSIS AS A RESEARCH METHOD TO INQUIRE INTO INTELLECTUAL CAPITAL REPORTING (2004) J. INTELLECTUAL CAPITAL, 5 (2), PP. 282-293; HASNAIN, M., THAHEEM, M.J., BEST VALUE PROCUREMENT IN CONSTRUCTION AND ITS EVOLUTION IN THE 21ST CENTURY: A SYSTEMATIC REVIEW (2016) J. ADV. PERFORM. INF. VALUE, 8 (1), PP. 1-21; HASSANEIN, A.A.G., AFIFY, H.M.F., A RISK IDENTIFICATION PROCEDURE FOR CONSTRUCTION CONTRACTS: A CASE STUDY OF POWER STATION PROJECTS IN EGYPT (2007) CIV. ENG. ENVIRON. SYST., 24 (1), PP. 3-14; JELODAR, M.B., YIU, T.W., WILKINSON, S., A CONCEPTUALIZATION OF RELATIONSHIP QUALITY IN CONSTRUCTION PROCUREMENT (2016) INT. J. PROJECT MANAGE., 34 (6), PP. 997-1011; JERGEAS, G., PUT, J.V.D., BENEFITS OF CONSTRUCTABILITY ON CONSTRUCTION PROJECTS (2001) J. CONSTR. ENG. MANAGE., PP. 281-290; JONES, T., SHAN, Y., GOODRUM, P.M., AN INVESTIGATION OF CORPORATE APPROACHES TO SUSTAINABILITY IN THE US ENGINEERING AND CONSTRUCTION INDUSTRY (2010) CONSTR. MANAGE. ECON., 28 (9), PP. 971-983; KALE, S., ARDITI, D., DIFFERENTIATION, CONFORMITY, AND CONSTRUCTION FIRM PERFORMANCE (2003) J. MANAGE. ENG., PP. 122-132; KOLBE, R.H., BURNETT, M.S., CONTENT ANALYSIS RESEARCH: AN EXAMINATION OF APPLICATIONS WITH DIRECTIVES FOR IMPROVING RESEARCH RELIABILITY AND OBJECTIVITY (1991) J. CONSUM. RES., 18 (2), PP. 243-250; KORYTAROVA, J., HANAK, T., KOZIK, R., RADZISZEWSKA-ZIELINA, E., EXPLORING THE CONTRACTORS' QUALIFICATION PROCESS IN PUBLIC WORKS CONTRACTS (2015) PROCEDIA ENG., 123, PP. 276-283; KUMARASWAMY, M., ANVUUR, A., SELECTING SUSTAINABLE TEAMS FOR PP PROJECTS (2008) BUILD. ENVIRON., 43 (6), PP. 999-1009; LI, S., LING, F.Y.Y., CRITICAL STRATEGIES FOR CHINESE ARCHITECTURAL, ENGINEERING, AND CONSTRUCTION FIRMS TO ACHIEVE PROFITABILITY (2012) ENG. CONSTR. ARCHIT. MANAGE., 19 (5), PP. 495-511; LINES, B., SULLIVAN, K., PERRENOUD, A., DESIGN-BUILD APPLICATION OF BEST VALUE PROJECT DELIVERY: IMPACT OF VALUE-BASED PROCUREMENT, PREPLANNING, AND RISK MANAGEMENT (2013) J. ADV. PERFORM. INF. VALUE, 5 (1), PP. 1-19; LINES, B.C., SULLIVAN, K.T., WIEZEL, A., SUPPORT FOR ORGANIZATIONAL CHANGE: CHANGE-READINESS OUTCOMES AMONG AEC PROJECT TEAMS (2016) J. CONSTR. ENG. MANAGE., , 04015062; LOVE, P.E.D., DAVIS, P., BACCARINI, D., EDWARDS, D., UNCERTAINTY AVOIDANCE: PUBLIC SECTOR CLIENTS AND PROCUREMENT SELECTION (2008) INT. J. PUBL. SECT. MANAGE., 21 (7), PP. 753-776; LOVE, P.E.D., MISTRY, D., DAVIS, P.R., PRICE COMPETITIVE ALLIANCE PROJECTS: IDENTIFICATION OF SUCCESS FACTORS FOR PUBLIC CLIENTS (2010) J. CONSTR. ENG. MANAGE., 136 (9), PP. 947-956; LOVE, P.E.D., O'DONOGHUE, D., DAVIS, P.R., SMITH, J., PROCUREMENT OF PUBLIC SECTOR FACILITIES: VIEWS OF EARLY CONTRACTOR INVOLVEMENT (2014) FACILITIES, 32 (910), PP. 460-471; MINCHIN, R.E., JR., LI, X., ISSA, R.R., VARGAS, G.G., COMPARISON OF COST AND TIME PERFORMANCE OF DESIGN-BUILD AND DESIGN-BID-BUILD DELIVERY SYSTEMS IN FLORIDA (2013) J. CONSTR. ENG. MANAGE., , 04013007; MINTZBERG, H., THE STRATEGY CONCEPT. I: FIVE PS FOR STRATEGY (1987) CALIFORNIA MANAGE. REV., 30 (1), PP. 11-24; MIR, F.A., PINNINGTON, A.H., EXPLORING THE VALUE OF PROJECT MANAGEMENT: LINKING PROJECT MANAGEMENT PERFORMANCE AND PROJECT SUCCESS (2014) INT. J. PROJECT MANAGE., 32 (2), PP. 202-217; MOKHTARIANI, M., SEBT, M.H., DAVOUDPOUR, H., CONSTRUCTION MARKETING: DEVELOPING A REFERENCE FRAMEWORK (2017) ADV. CIV. ENG., 2017, P. 1; NAOUM, S.G., EGBU, C., MODERN SELECTION CRITERIA FOR PROCUREMENT METHODS IN CONSTRUCTION: A STATE-OF-THE-ART LITERATURE REVIEW AND SURVEY (2015) INT. J. MANAGING PROJECTS BUS., 9 (2), PP. 309-336; (2006) BEST-VALUE PROCUREMENT METHODS FOR HIGHWAY CONSTRUCTION PROJECTS, , NCHRP (NATIONAL COOPERATIVE HIGHWAY RESEARCH PROGRAM). " " REP. NO. 561, TRANSPORTATION RESEARCH BOARD, WASHINGTON, DC; NEUENDORF, K.A., (2002) THE CONTENT ANALYSIS GUIDEBOOK, , SAGE, THOUSAND OAKS, CA; NIJSTAD, B.A., BERGER-SELMAN, F., DE DREU, C.K.W., INNOVATION IN TOP MANAGEMENT TEAMS: MINORITY DISSENT, TRANSFORMATIONAL LEADERSHIP, AND RADICAL INNOVATIONS (2014) EUR. J. WORK ORGANIZATIONAL PSYCHOL., 23 (2), PP. 310-322; OYEWOBI, L.O., WINDAPO, A.O., ROTIMI, J.O.B., JIMOH, R.A., RELATIONSHIP BETWEEN COMPETITIVE STRATEGY AND CONSTRUCTION ORGANIZATION PERFORMANCE: THE MODERATING ROLE OF ORGANIZATIONAL CHARACTERISTICS (2016) MANAGE. DECIS., 54 (9), PP. 2340-2366; PERRENOUD, A.J., LINES, B.C., SAVICKY, J., SULLIVAN, K., USING BEST VALUE PROCUREMENT TO MEASURE THE IMPACT OF INITIAL RISK-MANAGEMENT CAPABILITY ON QUALITATIVE CONSTRUCTION PERFORMANCE (2017) J. MANAGE. ENG., , 04017019; PERRENOUD, A.J., SMITHWICK, J.B., HURTADO, K.C., SULLIVAN, K.T., PROJECT RISK DISTRIBUTION DURING THE CONSTRUCTION PHASE OF SMALL BUILDING PROJECTS (2015) J. MANAGE. ENG., , 04015050; PHUA, F.T.T., ROWLINSON, S., HOW IMPORTANT IS COOPERATION TO CONSTRUCTION PROJECT SUCCESS? A GROUNDED EMPIRICAL QUANTIFICATION (2004) ENG. CONSTR. ARCHIT. MANAGE., 11 (1), PP. 45-54; PORTER, M.E., (1980) COMPETITIVE STRATEGY: TECHNIQUES FOR ANALYZING INDUSTRIES AND COMPETITORS, , FREE PRESS, NEW YORK; RAHMANI, F., MAQSOOD, T., KHALFAN, M., AN OVERVIEW OF CONSTRUCTION PROCUREMENT METHODS IN AUSTRALIA (2017) ENG. CONSTR. ARCHIT. MANAGE., 24 (4), PP. 593-609; RUPARATHNA, R., HEWAGE, K., REVIEW OF CONTEMPORARY CONSTRUCTION PROCUREMENT PRACTICES (2015) J. MANAGE. ENG., , 04014038; SAWYER, J.T., LINES, B.C., PERRENOUD, A.J., SMITHWICK, J.B., SULLIVAN, K.T., QUALIFICATIONS-BASED SELECTION OF CONSTRUCTION SERVICES (2015) 51ST ASC ANNUAL INT. CONF. PROC. ASSOCIATED SCHOOLS OF CONSTRUCTION, SAN ANTONIO, TX.; SCHLEIFER, T.C., SULLIVAN, K.T., MURDOUGH, J.M., (2014) MANAGING THE PROFITABLE CONSTRUCTION BUSINESS: THE CONTRACTOR'S GUIDE TO SUCCESS AND SURVIVAL STRATEGIES, , WILEY, HOBOKEN, NJ; SCOTT, S., MOLENAAR, K., GRANSBERG, D., SMITH, N., (2006) BEST VALUE PROCUREMENT METHODS FOR HIGHWAY CONSTRUCTION PROJECTS, , NCHRP 506, PROJECT NO. 10-61, NATIONAL RESEARCH COUNCIL, WASHINGTON, DC; SINDHU, J., CHOI, K., LAVY, S., RYBKOWSKI, Z.K., BIGELOW, B.F., LI, W., EFFECTS OF FRONT-END PLANNING UNDER FAST-TRACKED PROJECT DELIVERY SYSTEMS FOR INDUSTRIAL PROJECTS (2017) INT. J. CONSTR. EDUC. RES., PP. 1-16; SINGH, D., TIONG, R.L.K., CONTRACTOR SELECTION CRITERIA: INVESTIGATION OF OPINIONS OF SINGAPORE CONSTRUCTION PRACTITIONERS (2006) J. CONSTR. ENG. MANAGE., PP. 998-1008; STANFORD, M.S., MOLENAAR, K.R., SHEERAN, K.M., APPLICATION OF INDEFINITE DELIVERY-INDEFINITE QUANTITY CONSTRUCTION STRATEGIES AT THE FEDERAL LEVEL (2016) J. MANAGE. ENG., , 04016011; SULLIVAN, K., QUALITY MANAGEMENT PROGRAMS IN THE CONSTRUCTION INDUSTRY: BEST VALUE COMPARED WITH OTHER METHODOLOGIES (2011) J. MANAGE. ENG., PP. 210-219; SULLIVAN, K.T., GUO, Y., CONTRACTOR CASH FLOW AND PROFITABILITY ANALYSIS BETWEEN BEST VALUE AND LOW BID (2009) COST ENG., 51 (9), PP. 16-20; SULLIVAN, K.T., MICHAEL, J.K., PERFORMANCE MEASUREMENT APPROACH TO CONTRACTING AND DELIVERING DESIGN SERVICES (2010) J. PROF. ISSUES ENG. EDUC. PRACT., PP. 248-257; SUN, M., MENG, X., TAXONOMY FOR CHANGE CAUSES AND EFFECTS IN CONSTRUCTION PROJECTS (2009) INT. J. PROJECT MANAGE., 27 (6), PP. 560-572; TATUM, C.B., IMPROVING CONSTRUCTABILITY DURING CONCEPTUAL PLANNING (1987) J. CONSTR. ENG. MANAGE., PP. 191-207; TRAN, D., MOLENAAR, K.R., GRANSBERG, D.D., IMPLEMENTING BEST-VALUE PROCUREMENT FOR DESIGN-BID-BUILD HIGHWAY PROJECTS (2016) TRANSP. RES. BOARD, 2573, PP. 26-33; WAARA, F., BROCHNER, J., PRICE AND NONPRICE CRITERIA FOR CONTRACTOR SELECTION (2006) J. CONSTR. ENG. MANAGE., PP. 797-804; WARDANI, M., MESSNER, J., HORMAN, M., COMPARING PROCUREMENT METHODS FOR DESIGN-BUILD PROJECTS (2006) J. CONSTR. ENG. MANAGE., PP. 230-238; WATT, D.J., KAYIS, B., WILLEY, K., IDENTIFYING KEY FACTORS IN THE EVALUATION OF TENDERS FOR PROJECTS AND SERVICES (2009) INT. J. PROJECT MANAGE., 27 (3), PP. 250-260; WATT, D.J., KAYIS, B., WILLEY, K., THE RELATIVE IMPORTANCE OF TENDER EVALUATION AND CONTRACTOR SELECTION CRITERIA (2010) INT. J. PROJECT MANAGE., 28 (1), PP. 51-60; WENGER, E.C., SNYDER, W.M., COMMUNITIES OF PRACTICE: THE ORGANIZATIONAL FRONTIER (2000) HARVARD BUS. REV., 78 (1), PP. 139-145; WONG, C.H., HOLT, G.D., COOPER, P.A., LOWEST PRICE OF VALUE? INVESTIGATION OF UK CONSTRUCTION CLIENTS' TENDER SELECTION PROCESS (2000) CONSTR. MANAGE. ECON., 18 (7), PP. 767-774; XIA, B., CHAN, A., ZUO, J., MOLENAAR, K., ANALYSIS OF SELECTION CRITERIA FOR DESIGN-BUILDERS THROUGH THE ANALYSIS OF REQUESTS FOR PROPOSALS (2013) J. MANAGE. ENG., PP. 19-24; YU, W., WANG, K., BEST VALUE OF LOWEST BID? A QUANTITATIVE PERSPECTIVE (2012) J. CONSTR. ENG. MANAGE., PP. 128-134; ZHANG, X.Q., FACTOR ANALYSIS OF PUBLIC CLIENTS' BEST-VALUE OBJECTIVE IN PUBLIC-PRIVATELY PARTNERED INFRASTRUCTURE PROJECTS (2006) J. CONSTR. ENG. MANAGE., PP. 956-965</t>
  </si>
  <si>
    <t>LINES, B.C.; DEPT. OF CIVIL, 1530 W. 15TH ST., UNITED STATES; EMAIL: BRIANLINES@KU.EDU</t>
  </si>
  <si>
    <t>2-S2.0-85044078662</t>
  </si>
  <si>
    <t>LINES BC, 2018, J CONSTR ENG MANAGE</t>
  </si>
  <si>
    <t>HASSAN H;TAIB N;RAHMAN ZA</t>
  </si>
  <si>
    <t>56299539900;56417488200;57192652520;</t>
  </si>
  <si>
    <t>VIRTUAL DESIGN AND CONSTRUCTION: A NEW COMMUNICATION IN CONSTRUCTION INDUSTRY</t>
  </si>
  <si>
    <t>110</t>
  </si>
  <si>
    <t>113</t>
  </si>
  <si>
    <t>10.1145/3193025.3193062</t>
  </si>
  <si>
    <t>https://www.scopus.com/inward/record.uri?eid=2-s2.0-85048394405&amp;doi=10.1145%2f3193025.3193062&amp;partnerID=40&amp;md5=1931e15b12a766d8c2e6132684140142</t>
  </si>
  <si>
    <t>UNIVERSITI SAINS MALAYSIA, SCHOOL OF HOUSING, BUILDING AND PLANNING, MINDEN, PENANG, 11800, MALAYSIA; UNIVERSITI SAINS MALAYSIA, SCHOOL OF THE ARTS, MINDEN, PENANG, 11800, MALAYSIA</t>
  </si>
  <si>
    <t>UNIVERSITI SAINS MALAYSIA, SCHOOL OF HOUSING, BUILDING AND PLANNING, MINDEN, PENANG, 11800, MALAYSIA;UNIVERSITI SAINS MALAYSIA, SCHOOL OF HOUSING, BUILDING AND PLANNING, MINDEN, PENANG, 11800, MALAYSIA;UNIVERSITI SAINS MALAYSIA, SCHOOL OF THE ARTS, MINDEN, PENANG, 11800, MALAYSIA</t>
  </si>
  <si>
    <t>CONSTRUCTION PROJECTS INVOLVE A HIGH DEGREE OF COMPLEX PROCUREMENT PROCESSES. THE INCREASING USE OF VIRTUAL DESIGN AND CONSTRUCTION (VDC) IS CHANGING THE WAY OF WORKING IN THE CONSTRUCTION INDUSTRY. VDC, A VISUAL REPRESENTATION OF DATA, IS INTRODUCED FOR A BETTER COMMUNICATION TO CLIENTS IN A CLEAR AND CONCISE WAY. ITS IMPLEMENTATION IN BIDDING STAGE IS TO SUPPORT THE CONSTRUCTION PLANNING IN VIRTUAL ENVIRONMENT AND EXPECTED TO IMPROVE EFFICIENCY, SPEED AND ACCURACY. WITH THE INTRODUCTION OF VDC FOLLOWS THE CREATION OF NEW ROLES AND NEW WAYS OF COMMUNICATING WITHIN THE INDUSTRY. THE AIM OF THIS PAPER IS TO IDENTIFY THE APPLICATION OF VDC PRACTICES DURING BIDDING STAGE. THIS INCLUDES PARTIES INVOLVED IN THE BIDDING STAGE, THEIR PERCEPTION ON WHAT BIDDING THAT APPLIES VDC SHOULD POSSESS AND DEFINITION AND PERCEIVED BENEFITS OF VDC. AN INTERVIEW WAS CONDUCTED IN ONE OF THE MALAYSIA'S LARGEST CONSTRUCTION COMPANIES. THE FINDING SHOWS THAT THERE IS HIGH AGREEMENT CONCERNING THE GOALS OF VDC WITHIN THE COMPANY. A TEAM OF SPECIALIST AND EMPLOYEES WHO POSSESS VDC SKILLS WERE EMPLOYED. THE COMPANY HEAVILY INVESTED ON TECHNOLOGY IN ORDER TO BE COMPETITIVE AND REMAINS RELEVANT. THE ENVIRONMENT OF BIDDING THAT INVOLVES VDC PRESENTLY IS AT INFANCY STAGE. FINALLY, THE UTILIZATION OF VDC IN BIDDING STAGE AND OTHER STAGES OF PROJECT CYCLE NEEDS AN ACTIVE ENGAGEMENT AND SUPPORT FROM THE GOVERNMENT AND ALL ACTORS FOR IT TO REACH ITS MATURITY. © 2018 ASSOCIATION FOR COMPUTING MACHINERY.</t>
  </si>
  <si>
    <t>BIM; CONSTRUCTION (VDC); CONSTRUCTION COMPANY; INTERVIEW; VIRTUAL DESIGN</t>
  </si>
  <si>
    <t>CONSTRUCTION INDUSTRY; DIGITAL SIGNAL PROCESSING; VIRTUAL REALITY; CONSTRUCTION COMPANIES; CONSTRUCTION PLANNING; CONSTRUCTION PROJECTS; INTERVIEW; PROCUREMENT PROCESS; VIRTUAL DESIGN; VIRTUAL DESIGN AND CONSTRUCTIONS; VISUAL REPRESENTATIONS; ARCHITECTURAL DESIGN</t>
  </si>
  <si>
    <t>ABBAS, A., DIN, Z.U., FAROOQUI, R., ACHIEVING GREATER PROJECT SUCCESS &amp; PROFITABILITY THROUGH PRE-CONSTRUCTION PLANNING: A CASE-BASED STUDY (2016) PROCEDIA ENGINEERING, 145, PP. 804-811; BALDWIN, A., LI, H., HUANG, T., KONG, C., GUO, H., CHAN, N., WONG, J., SUPPORTING PRE‐TENDER CONSTRUCTION PLANNING WITH VIRTUAL PROTOTYPING (2009) ENGINEERING, CONSTRUCTION AND ARCHITECTURAL MANAGEMENT, 16 (2), PP. 150-161; BRYDE, D., BROQUETAS, M., VOLM, J.M., THE PROJECT BENEFITS OF BUILDING INFORMATION MODELLING (BIM) (2013) INTERNATIONAL JOURNAL MANAGEMENT, PP. 971-980; (2012) CII BEST PRACTICES GUIDE: IMPROVING PROJECT PERFORMANCE. IMPLEMENTATION RESOURCE 166-3, , CONSTRUCTION INDUSTRY INSTITUTE CII, VERSION 4.0. UNIVERSITY OF TEXAS AT AUSTIN; GILL, L., LANGE, E., MORGAN, E., ROMANO, D., AN ANALYSIS OF USAGE OF DIFFERENT TYPES OF VISUALISATION MEDIA WITHIN A COLLABORATIVE PLANNING WORKSHOP ENVIRONMENT (2013) ENVIRONMENT AND PLANNING B: PLANNING AND DESIGN, 40, PP. 742-754; GOULDING, J.S., RAHIMIAN, F.P., WANG, X., VIRTUAL REALITY-BASED CLOUD BIM PLATFORM FOR INTEGRATED AEC PROJECTS (2014) JOURNAL OF INFORMATION TECHNOLOGY IN CONSTRUCTION, 19, PP. 308-325. , HTTP://WWW.ITCON.ORG/PAPER/2014/18, SEPTEMBER. X. WANG, H. LI, J. WONG, &amp; H. LI, EDS; HUANG, T., KONG, C., GUO, H., BALDWIN, A., LI, H., A VIRTUAL PROTOTYPING SYSTEM FOR SIMULATING CONSTRUCTION PROCESSES (2007) AUTOMATION IN CONSTRUCTION, 16 (5), PP. 576-585; HWANG, B.-G., HO, J.W., FRONT-END PLANNING IMPLEMENTATION IN SINGAPORE: STATUS, IMPORTANCE, AND IMPACT (2012) JOURNAL OF CONSTRUCTION ENGINEERING AND MANAGEMENT, 138 (4), PP. 567-573; KHANZODE, A., FISCHER, M., REED, D., BENEFITS AND LESSON LEARNED OF IMPLEMENTING VIRTUAL, DESIGN AND CONSTRUCTION (VDC) TECHNOLOGIES FOR COORDINATION OF MECHANICAL ELECTRICAL AND PLUMBING (MEP) ON A LARGE HEALTHCARE PROJECT (2008) ITCON, 13, PP. 324-342; KUNZ, J., LEVITT, R., FISHER, M., (2003) MANAGEMENT AND LEADERSHIP EDUCATION FOR CIVIL ENGINEERS: TEACHING VIRTUAL DESIGN AND CONSTRUCTION FOR SUSTAINABILITY, , HTTPS://PDFS.SEMANTICSCHOLAR.ORG/D125/9AD7640A7BE42B0470C869EBEEC6BBC0C9DB.PDF, CIFE WORKING PAPER WP 079, SEPTEMBER 2003. STANFORD UNIVERSITY; KUNZ, J., FISCHER, M., (2007) VIRTUAL DESIGN AND CONSTRUCTION: THEMES CASE STUDIES AND IMPLEMENTATION SUGGESTIONS, , CENTRE FOR INTEGRATED FACILITY ENGINEERING. STANDFORD UNIVERSITY; MOLLAOGLU-KORKMAZ, S., SWARUP, L., RILEY, D., DELIVERING SUSTAINABLE, HIGH-PERFORMANCE BUILDINGS: INFLUENCE OF PROJECT DELIVERY METHODS ON INTEGRATION AND PROJECT OUTCOMES (2013) JOURNAL OF MANAGEMENT IN ENGINEERING, 29 (1), PP. 71-78; (2008) A GUIDE TO THE PROJECT MANAGEMENT BODY OF KNOWLEDGE, , PROJECT MANAGEMENT INSTITUTE ANSI/PMI 99-001-2008, PHILADELPHIA, PA: PROJECT MANAGEMENT INSTITUTE; RASHVAND, P., ABD MAJID, M., CRITICAL CRITERIA ON CLIENT AND CUSTOMER SATISFACTION FOR THE (2014) JOURNAL OF MANAGEMENT IN ENGINEERING, 30 (1), PP. 10-18; SIREENI, J., PARVE, L., (2012) APPLIED VDC AND VR MODELS, METHODS, AND PROCESSES FOR CIVIL INFRASTRUCTURE PROJECTS, , HTTP://WWW.VIASYS.VN/WPCONTENT/THEMES/VIASYS/CI1889-R_APPLIED_VDC_VIASYSVDC-JSIREENI-LPARVE_PUBLIC.PDF; VOLK, R., STENGEL, J., SCHULTMANN, F., BUILDING INFORMATION MODELLING (BIM) FOR EXISTING BUILDINGS-LITERATURE REVIEW AND FUTURE NEEDS (2014) AUTOMATION IN CONSTRUCTION, PP. 109-127; XU, H., FENG, J., LI, S., USERS-ORIENTED EVALUATION OF BUILDING INFORMATION MODEL IN THE CHINESE CONSTRUCTION INDUSTRY (2014) AUTOMATION IN CONSTRUCTION, 39, PP. 32-46; WALY, A.F., THABET, Y.W., A VIRTUAL CONSTRUCTION ENVIRONMENT FOR PRECONSTRUCTION PLANNING (2002) AUTOMATION IN CONSTRUCTION, PP. 139-154</t>
  </si>
  <si>
    <t>2ND INTERNATIONAL CONFERENCE ON DIGITAL SIGNAL PROCESSING, ICDSP 2018</t>
  </si>
  <si>
    <t>25 FEBRUARY 2018 THROUGH 27 FEBRUARY 2018</t>
  </si>
  <si>
    <t>136542</t>
  </si>
  <si>
    <t>9781450364027</t>
  </si>
  <si>
    <t>2-S2.0-85048394405</t>
  </si>
  <si>
    <t>HASSAN H, 2018, ACM INT CONF PROC SER</t>
  </si>
  <si>
    <t>TEZEL A;KOSKELA L;AZIZ Z</t>
  </si>
  <si>
    <t>55356182400;6602423969;15073989200;</t>
  </si>
  <si>
    <t>LEAN THINKING IN THE HIGHWAYS CONSTRUCTION SECTOR: MOTIVATION, IMPLEMENTATION AND BARRIERS</t>
  </si>
  <si>
    <t>29</t>
  </si>
  <si>
    <t>247</t>
  </si>
  <si>
    <t>269</t>
  </si>
  <si>
    <t>10.1080/09537287.2017.1412522</t>
  </si>
  <si>
    <t>https://www.scopus.com/inward/record.uri?eid=2-s2.0-85037745735&amp;doi=10.1080%2f09537287.2017.1412522&amp;partnerID=40&amp;md5=59c1f766195b5052223caade17a9d4c4</t>
  </si>
  <si>
    <t>SCHOOL OF ART, DESIGN AND ARCHITECTURE, UNIVERSITY OF HUDDERSFIELD, HUDDERSFIELD, UNITED KINGDOM; SCHOOL OF THE BUILT ENVIRONMENT, UNIVERSITY OF SALFORD, SALFORD, UNITED KINGDOM</t>
  </si>
  <si>
    <t>SCHOOL OF ART, DESIGN AND ARCHITECTURE, UNIVERSITY OF HUDDERSFIELD, HUDDERSFIELD, UNITED KINGDOM;SCHOOL OF ART, DESIGN AND ARCHITECTURE, UNIVERSITY OF HUDDERSFIELD, HUDDERSFIELD, UNITED KINGDOM;SCHOOL OF THE BUILT ENVIRONMENT, UNIVERSITY OF SALFORD, SALFORD, UNITED KINGDOM</t>
  </si>
  <si>
    <t>THE INTEREST IN LEAN THINKING IN THE UK’S CIVIL CONSTRUCTION INDUSTRY IS ON THE RISE. THE RESEARCH PRESENTED IN THE PAPER EVALUATES THE ADOPTION OF LEAN THINKING IN THE HIGHWAYS CONSTRUCTION SECTOR BY INVESTIGATING 7 MOTIVATION FACTORS, 20 LEAN TECHNIQUES AND 16 BARRIERS THROUGH IN-DEPTH INTERVIEWS WITH 20 SECTOR MANAGERS AND A QUESTIONNAIRE SURVEY OF 110 RESPONSES. THE FINDINGS SHOW THE EXISTENCE OF STRONG EXTERNAL MOTIVATIONAL FACTORS FOR LEAN THINKING SUCH AS CLIENTS’ PUSH AND COMPANIES’ EXPECTATION OF WINNING MORE CONTRACTS ALONGSIDE LEAN’S OPERATIONAL BENEFITS. LIMITED ADOPTIONS OF THE LEAN TECHNIQUES, MOSTLY IN THE STEPWISE PROCESS IMPROVEMENT CYCLE, THE LAST PLANNER SYSTEM AND VISUAL MANAGEMENT, WERE DETERMINED. THIS RAISES CONCERNS ABOUT ‘PSEUDO-LEAN’ PRACTICES IN THE SECTOR. LACK OF STANDARDISATION, INSUFFICIENT BENEFIT CAPTURING, INSUFFICIENT KNOW-HOW, INSUFFICIENT CONTROL OF THE ENTIRE VALUE STREAM AND LIMITED VIEW TO THE TECHNIQUES WERE FOUND AS THE TOP BARRIERS. © 2017 INFORMA UK LIMITED, TRADING AS TAYLOR &amp; FRANCIS GROUP.</t>
  </si>
  <si>
    <t>BARRIERS; CIVILS; CONSTRUCTION; HIGHWAYS; IMPLEMENTATION; LEAN THINKING; MOTIVATION; SURVEY</t>
  </si>
  <si>
    <t>CONSTRUCTION; CONSTRUCTION INDUSTRY; MOTIVATION; SURVEYING; TECHNOLOGY TRANSFER; TRANSPORTATION; BARRIERS; CIVILS; HIGHWAYS; IMPLEMENTATION; LEAN THINKING; SURVEYS</t>
  </si>
  <si>
    <t>THIS WORK WAS SUPPORTED BY THE HIGHWAYS ENGLAND AND ALL THE PARTICIPATING COMPANIES.</t>
  </si>
  <si>
    <t>ABDULMALEK, F.A., RAJGOPAL, J., ANALYZING THE BENEFITS OF LEAN MANUFACTURING AND VALUE STREAM MAPPING VIA SIMULATION: A PROCESS SECTOR CASE STUDY (2007) INTERNATIONAL JOURNAL OF PRODUCTION ECONOMICS, 107 (1), PP. 223-236; ACHANGA, P., SHEHAB, E., ROY, R., NELDER, G., CRITICAL SUCCESS FACTORS FOR LEAN IMPLEMENTATION WITHIN SMES (2006) JOURNAL OF MANUFACTURING TECHNOLOGY MANAGEMENT, 17 (4), PP. 460-471; ÅHLSTRÖM, P., SEQUENCES IN THE IMPLEMENTATION OF LEAN PRODUCTION (1998) EUROPEAN MANAGEMENT JOURNAL, 16 (3), PP. 327-334; ALARCON, L.F., SEGUEL, L., DEVELOPING INCENTIVE STRATEGIES FOR IMPLEMENTATION OF LEAN CONSTRUCTION (2002) PROCEEDINGS OF THE 10TH ANNUAL CONFERENCE OF INTERNATIONAL GROUP FOR LEAN CONSTRUCTION, , GRAMADO: IGLC, AND; ALMEIDA, J.C., SALAZAR, G.F., STRATEGIC ISSUES IN LEAN CONSTRUCTION (2003) PROCEEDINGS OF THE 11TH ANNUAL CONFERENCE OF THE INTERNATIONAL GROUP FOR LEAN CONSTRUCTION, , BLACKSBURG: IGLC, AND,.” IN; ALVES, T.C.D.L., TSAO, C.C., LEAN CONSTRUCTION–2000 TO 2006 (2007) LEAN CONSTRUCTION JOURNAL, 3 (1), PP. 46-70; ANAND, G., KODALI, R., DEVELOPMENT OF A FRAMEWORK FOR LEAN MANUFACTURING SYSTEMS (2009) INTERNATIONAL JOURNAL OF SERVICES AND OPERATIONS MANAGEMENT, 5 (5), PP. 687-716; ANSELL, M., HOLMES, M., EVANS, R., PASQUIRE, C., PRICE, A., LEAN CONSTRUCTION TRIAL ON A HIGHWAYS MAINTENANCE PROJECT (2007) PROCEEDINGS OF THE 15TH ANNUAL CONFERENCE OF THE INTERNATIONAL GROUP FOR LEAN CONSTRUCTION, , EAST LANSING: IGLC, AND,.” IN; ARBULU, R., BALLARD, G., HARPER, N., KANBAN IN CONSTRUCTION (2003) PROCEEDINGS OF THE 11TH ANNUAL CONFERENCE OF THE INTERNATIONAL GROUP FOR LEAN CONSTRUCTION, , BLACKSBURG: IGLC, AND,.” IN; ARBULU, R., TOMMELEIN, I.D., VALUE STREAM ANALYSIS OF CONSTRUCTION SUPPLY CHAINS: CASE STUDY ON PIPE SUPPORTS USED IN POWER PLANTS (2002) PROCEEDINGS OF THE 10TH ANNUAL CONFERENCE OF INTERNATIONAL GROUP FOR LEAN CONSTRUCTION, , GRAMADO: IGLC, AND,.” IN; ARBULU, R., ZABELLE, T., IMPLEMENTING LEAN IN CONSTRUCTION: HOW TO SUCCEED (2006) PROCEEDINGS OF THE 21ST ANNUAL CONFERENCE OF THE INTERNATIONAL GROUP FOR LEAN CONSTRUCTION, , SANTIAGO: IGLC, AND,.” IN; BALDWIN, J.S., ALLEN, P.M., WINDER, B., RIDGWAY, K., MODELLING MANUFACTURING EVOLUTION: THOUGHTS ON SUSTAINABLE INDUSTRIAL DEVELOPMENT (2005) JOURNAL OF CLEANER PRODUCTION, 13 (9), PP. 887-902; BALLARD, G., LOOKAHEAD PLANNING: THE MISSING LINK IN PRODUCTION CONTROL (1997) PROCEEDINGS OF THE 5TH ANNUAL CONFERENCE OF THE INTERNATIONAL GROUP FOR LEAN CONSTRUCTION, , GOLD COAST: IGLC,.” IN; BALLARD, G., IMPROVING WORK FLOW RELIABILITY (1999) PROCEEDINGS OF THE 7TH ANNUAL CONFERENCE OF THE INTERNATIONAL GROUP FOR LEAN CONSTRUCTION, , BERKELEY: IGLC,.” IN; BALLARD, G., HOWELL, G., SHIELDING PRODUCTION: ESSENTIAL STEP IN PRODUCTION CONTROL (1998) JOURNAL OF CONSTRUCTION ENGINEERING AND MANAGEMENT, 124 (1), PP. 11-17; BAMBER, L., DALE, B.G., LEAN PRODUCTION: A STUDY OF APPLICATION IN A TRADITIONAL MANUFACTURING ENVIRONMENT (2000) PRODUCTION PLANNING AND CONTROL, 11 (3), PP. 291-298; BARLETT, J.E., KOTRLIK, J.W., HIGGINS, C.C., ORGANIZATIONAL RESEARCH: DETERMINING APPROPRIATE SAMPLE SIZE IN SURVEY RESEARCH (2001) INFORMATION TECHNOLOGY, LEARNING, AND PERFORMANCE JOURNAL, 19 (1), PP. 43-50; BARROS NETO, J.D.P., ALVES, T.D.C.L., STRATEGIC ISSUES IN LEAN CONSTRUCTION IMPLEMENTATION (2007) PROCEEDINGS OF THE 15TH ANNUAL CONFERENCE OF THE INTERNATIONAL GROUP FOR LEAN CONSTRUCTION, , EAST LANSING: IGLC, AND,.” IN; BARUCH, Y., RESPONSE RATE IN ACADEMIC STUDIES: A COMPARATIVE ANALYSIS (1999) HUMAN RELATIONS, 52 (4), PP. 421-438; BAYO-MORIONES, A., BELLO-PINTADO, A., MERINO-DÍAZ DE CERIO, J., 5S USE IN MANUFACTURING PLANTS: CONTEXTUAL FACTORS AND IMPACT ON OPERATING PERFORMANCE (2010) INTERNATIONAL JOURNAL OF QUALITY AND RELIABILITY MANAGEMENT, 27 (2), PP. 217-230; BECERIK-GERBER, B., JAZIZADEH, F., LI, N., CALIS, G., APPLICATION AREAS AND DATA REQUIREMENTS FOR BIM-ENABLED FACILITIES MANAGEMENT (2011) JOURNAL OF CONSTRUCTION ENGINEERING AND MANAGEMENT, 138 (3), PP. 431-442; BEHERA, P., MOHANTY, R.P., PRAKASH, A., UNDERSTANDING CONSTRUCTION SUPPLY CHAIN MANAGEMENT (2015) PRODUCTION PLANNING AND CONTROL, 26 (16), PP. 1332-1350; BEN FREDJ-BEN ALAYA, L., VSM A POWERFUL DIAGNOSTIC AND PLANNING TOOL FOR A SUCCESSFUL LEAN IMPLEMENTATION: A TUNISIAN CASE STUDY OF AN AUTO PARTS MANUFACTURING FIRM (2016) PRODUCTION PLANNING &amp; CONTROL, 27 (7-8), PP. 563-578; BERG, B.L., (2004) QUALITATIVE RESEARCH METHODS FOR THE SOCIAL SCIENCES, , LONDON: PEARSON EDUCATION; BERROIR, F., HARBOUCHE, L., BOTON, C., TOP DOWN VS. BOTTOM UP APPROACHES REGARDING THE IMPLEMENTATION OF LEAN CONSTRUCTION THROUGH A FRENCH CASE STUDY (2015) PROCEEDINGS OF THE 23RD ANNUAL CONFERENCE OF THE INTERNATIONAL GROUP FOR LEAN CONSTRUCTION, , PERTH: IGLC, AND,.” IN; BERTELSEN, S., LEAN CONSTRUCTION: WHERE ARE WE AND HOW TO PROCEED (2004) LEAN CONSTRUCTION JOURNAL, 1 (1), PP. 46-69; BRISCOE, G., DAINTY, A., CONSTRUCTION SUPPLY CHAIN INTEGRATION: AN ELUSIVE GOAL? (2005) SUPPLY CHAIN MANAGEMENT: AN INTERNATIONAL JOURNAL, 10 (4), PP. 319-326; BRUUN, P., MEFFORD, R.N., LEAN PRODUCTION AND THE INTERNET (2004) INTERNATIONAL JOURNAL OF PRODUCTION ECONOMICS, 89 (3), PP. 247-260; CHEN, C., HOUSLEY, S., SPRAGUE, P., GOODLAD, P., INTRODUCING LEAN INTO THE UK HIGHWAYS AGENCY’S SUPPLY CHAIN (2012) PROCEEDINGS OF THE INSTITUTION OF CIVIL ENGINEERS, 165 (5), PP. 34-39; CHENG, R., (2016) MOTIVATION AND MEANS: HOW AND WHY IPD AND LEAN LEAD TO SUCCESS, , MINNEAPOLIS, MN: LEAN CONSTRUCTION INSTITUTE; CHIARINI, A., AN ADAPTATION OF THE EOQ FORMULA FOR JIT QUASI-PULL SYSTEM PRODUCTION (2017) PRODUCTION PLANNING &amp; CONTROL, 28 (2), PP. 123-130; COLICCHIA, C., CREAZZA, A., DALLARI, F., LEAN AND GREEN SUPPLY CHAIN MANAGEMENT THROUGH INTERMODAL TRANSPORT: INSIGHTS FROM THE FAST MOVING CONSUMER GOODS INDUSTRY (2017) PRODUCTION PLANNING &amp; CONTROL, 28 (4), PP. 321-334; COSTA, L.B.M., GODINHO FILHO, M., LEAN HEALTHCARE: REVIEW, CLASSIFICATION AND ANALYSIS OF LITERATURE (2016) PRODUCTION PLANNING &amp; CONTROL, 27 (10), PP. 823-836; DAINTY, A.R., MILLETT, S.J., BRISCOE, G.H., NEW PERSPECTIVES ON CONSTRUCTION SUPPLY CHAIN INTEGRATION (2001) SUPPLY CHAIN MANAGEMENT: AN INTERNATIONAL JOURNAL, 6 (4), PP. 163-173; DALAL, A.F., KEEP IT SIMPLE (2010) QUALITY PROGRESS, 43 (9), PP. 24-28; DANIEL, E.I., PASQUIRE, C., DICKENS, G., BALLARD, G., THE RELATIONSHIP BETWEEN THE LAST PLANNER® SYSTEM AND COLLABORATIVE PLANNING PRACTICE IN UK CONSTRUCTION (2017) ENGINEERING, CONSTRUCTION AND ARCHITECTURAL MANAGEMENT, 24 (3), PP. 407-425; DEIF, A.M., DYNAMIC ANALYSIS OF A LEAN CELL UNDER UNCERTAINTY (2012) INTERNATIONAL JOURNAL OF PRODUCTION RESEARCH, 50 (4), PP. 1127-1139; DIEKMAN, J., KREWEDL, M., STEWART, T., WON, S., (2004) APPLICATION OF LEAN MANUFACTURING PRINCIPLES TO CONSTRUCTION: TECHNICAL REPORT 191–11 FOR CONSTRUCTION INDUSTRY INSTITUTE, , AUSTIN: THE UNIVERSITY OF TEXAS AT AUSTIN, AND; DORA, M., KUMAR, M., GELLYNCK, X., DETERMINANTS AND BARRIERS TO LEAN IMPLEMENTATION IN FOOD-PROCESSING SMES–A MULTIPLE CASE ANALYSIS (2016) PRODUCTION PLANNING &amp; CONTROL, 27 (1), PP. 1-23; DOS SANTOS, A., POWELL, J., POTENTIAL OF POKA-YOKE DEVICES TO REDUCE VARIABILITY IN CONSTRUCTION (1999) PROCEEDINGS OF THE 7TH ANNUAL CONFERENCE OF THE INTERNATIONAL GROUP FOR LEAN CONSTRUCTION, , BERKELEY: IGLC, AND,.” IN; DRUCKER, P., WHAT WE CAN LEARN FROM JAPANESE MANAGEMENT (1971) HARVARD BUSINESS REVIEW, 49, PP. 110-122; DRYSDALE, D., INTRODUCING LEAN IMPROVEMENT INTO THE UK HIGHWAYS AGENCY SUPPLY CHAIN (2013) PROCEEDINGS OF THE 21ST ANNUAL CONFERENCE OF THE INTERNATIONAL GROUP FOR LEAN CONSTRUCTION, , FORTALEZA: IGLC,.” IN; DUBOIS, A., GADDE, L.E., THE CONSTRUCTION INDUSTRY AS A LOOSELY COUPLED SYSTEM: IMPLICATIONS FOR PRODUCTIVITY AND INNOVATION (2002) CONSTRUCTION MANAGEMENT AND ECONOMICS, 20 (7), PP. 621-631; USER GUIDE TO THE SME DEFINITION (2015) EUROPEAN COMMISSION, , HTTPS://EC.EUROPA.EU/DOCSROOM/DOCUMENTS/15582/ATTACHMENTS/1/TRANSLATIONS/EN/RENDITIONS/PDF, AUGUST 15, 2017, (EUROPEAN COMMISSION),. ACCESSED; EGAN, J.S., (1998) RETHINKING CONSTRUCTION: REPORT OF THE CONSTRUCTION TASK FORCE TO THE DEPUTY PRIME MINISTER, DEPARTMENT OF THE ENVIRONMENT, TRANSPORT AND THE REGIONS, , NORWICH: CONSTRUCTION TASK FORCE; ERIKSSON, E.P., IMPROVING CONSTRUCTION SUPPLY CHAIN COLLABORATION AND PERFORMANCE: A LEAN CONSTRUCTION PILOT PROJECT (2010) SUPPLY CHAIN MANAGEMENT: AN INTERNATIONAL JOURNAL, 15 (5), PP. 394-403; FAWCETT, S.E., MAGNAN, G.M., THE RHETORIC AND REALITY OF SUPPLY CHAIN INTEGRATION (2002) INTERNATIONAL JOURNAL OF PHYSICAL DISTRIBUTION &amp; LOGISTICS MANAGEMENT, 32 (5), PP. 339-361; FEARNE, A., FOWLER, N., EFFICIENCY VERSUS EFFECTIVENESS IN CONSTRUCTION SUPPLY CHAINS: THE DANGERS OF ‘LEAN’ THINKING IN ISOLATION (2006) SUPPLY CHAIN MANAGEMENT: AN INTERNATIONAL JOURNAL, 11 (4), PP. 283-287; FILHO, A.N.D.M., FILHO, F.M.M., MIRANDA, A.N.D., MIRANDA, M.I.A.D., IMPROVING THE ROOT PILE EXECUTION PROCESS THROUGH SETUP TIME REDUCTION (2005) PROCEEDINGS OF THE 21ST ASSOCIATION OF RESEARCHERS IN CONSTRUCTION MANAGEMENT CONFERENCE, , LONDON: ARCOM, AND,.” IN; FLYNN, B.B., HUO, B., ZHAO, X., THE IMPACT OF SUPPLY CHAIN INTEGRATION ON PERFORMANCE: A CONTINGENCY AND CONFIGURATION APPROACH (2010) JOURNAL OF OPERATIONS MANAGEMENT, 28 (1), PP. 58-71; FORMOSO, C.T., SANTOS, A.D., POWELL, J., AN EXPLORATORY STUDY ON THE APPLICABILITY OF PROCESS TRANSPARENCY IN CONSTRUCTION SITES (2002) JOURNAL OF CONSTRUCTION RESEARCH, 3 (1), PP. 35-54; FRANDSON, A., BERGHEDE, K., TOMMELEIN, I.D., TAKT TIME PLANNING FOR CONSTRUCTION OF EXTERIOR CLADDING (2013) PROCEEDINGS OF THE 21ST ANNUAL CONFERENCE OF THE INTERNATIONAL GROUP FOR LEAN CONSTRUCTION, , FORTALEZA: IGLC, AND,.” IN; FRANDSON, A., SEPPÄNEN, O., TOMMELEIN, I.D., COMPARISON BETWEEN LOCATION BASED MANAGEMENT AND TAKT TIME PLANNING (2015) PROCEEDINGS OF THE 23RD ANNUAL CONFERENCE OF THE INTERNATIONAL GROUP FOR LEAN CONSTRUCTION, , PERTH: IGLC, AND,.” IN; FREIRE, J., ALARCÓN, L.F., ACHIEVING LEAN DESIGN PROCESS: IMPROVEMENT METHODOLOGY (2002) JOURNAL OF CONSTRUCTION ENGINEERING AND MANAGEMENT, 128 (3), PP. 248-256; FUJIMOTO, T., (1999) THE EVOLUTION OF A MANUFACTURING SYSTEM AT TOYOTA, , OXFORD: OXFORD UNIVERSITY PRESS; FULLALOVE, L.H., EXAMPLES OF LEAN TECHNIQUES AND METHODOLOGY APPLIED TO UK ROAD SCHEMES (2013) PROCEEDINGS OF THE 21ST ANNUAL CONFERENCE OF THE INTERNATIONAL GROUP FOR LEAN CONSTRUCTION, , FORTALEZA: IGLC,.” IN; GLEDSON, B., GREENWOOD, D., SURVEYING THE EXTENT AND USE OF 4D BIM IN THE UK (2016) JOURNAL OF INFORMATION TECHNOLOGY IN CONSTRUCTION, 21, PP. 57-71; GOLHAR, D.Y., STAMM, C.L., THE JUST-IN-TIME PHILOSOPHY: A LITERATURE REVIEW (1991) INTERNATIONAL JOURNAL OF PRODUCTION RESEARCH, 29 (4), PP. 657-676; GOLICIC, S.L., MEDLAND, S.S., SIZE MIGHT MATTER: A CASE STUDY OF LEAN IMPLEMENTATION IN AN SME (2007) PROCEEDINGS OF THE SOCIETY FOR MARKETING ADVANCES, , KUALA LUMPUR: SOCIETY FOR MARKETING ADVANCES, AND,.” IN; GOSLING, J., NAIM, M.M., ENGINEER-TO-ORDER SUPPLY CHAIN MANAGEMENT: A LITERATURE REVIEW AND RESEARCH AGENDA (2009) INTERNATIONAL JOURNAL OF PRODUCTION ECONOMICS, 122 (2), PP. 741-754; GOSLING, J., PERO, M., SCHOENWITZ, M., TOWILL, D., CIGOLINI, R., DEFINING AND CATEGORIZING MODULES IN BUILDING PROJECTS: AN INTERNATIONAL PERSPECTIVE (2016) JOURNAL OF CONSTRUCTION ENGINEERING AND MANAGEMENT, 142 (11), P. 04016062; GREEN, S., THE MISSING ARGUMENTS OF LEAN CONSTRUCTION (1999) CONSTRUCTION MANAGEMENT AND ECONOMICS, 17 (2), PP. 133-137; GREEN, S., THE HUMAN RESOURCE MANAGEMENT IMPLICATIONS OF LEAN CONSTRUCTION: CRITICAL PERSPECTIVES AND CONCEPTUAL CHASMS (2002) JOURNAL OF CONSTRUCTION RESEARCH, 3 (1), PP. 147-165; GREEN, S., MAY, S., LEAN CONSTRUCTION: ARENAS OF ENACTMENT, MODELS OF DIFFUSION AND THE MEANING OF ‘LEANNESS’ (2005) BUILDING RESEARCH AND INFORMATION, 33 (6), PP. 498-511; HAMZEH, F.R., BALLARD, G., TOMMELEIN, I.D., IS THE LAST PLANNER SYSTEM APPLICABLE TO DESIGN?—A CASE STUDY (2009) PROCEEDINGS OF THE 17TH ANNUAL CONFERENCE OF THE INTERNATIONAL GROUP FOR LEAN CONSTRUCTION, , TAIPEI: IGLC, AND,.” IN; HARVEY, M., PRIVATIZATION, FRAGMENTATION AND INFLEXIBLE FLEXIBILIZATION IN THE UK CONSTRUCTION INDUSTRY (2003) BUILDING CHAOS: AN INTERNATIONAL COMPARISON OF DEREGULATION IN THE CONSTRUCTION INDUSTRY, PP. 188-209. , BOSCH G., PHILIPS P., (EDS), LONDON: ROUTLEDGE,.” IN, EDITED BY; LEAN SUPPORT TO HIGHWAYS ENGLAND (2016) HIGHWAYS ENGLAND, , HTTP://WWW.HIGHWAYSINDUSTRY.COM/WP-CONTENT/UPLOADS/2016/04/LEAN_STRATEGY_DOCUMENT_2015-2020__2_.PDF, AUGUST 15, 2017, (HIGHWAYS ENGLAND),. ACCESSED; HEINECK, L.F., PEREIRA, P.E., KEMMER, S.L., ALVES, T.D.C., BARROS NETO, J.D.P., INCENTIVES AND INNOVATION TO SUSTAIN LEAN CONSTRUCTION IMPLEMENTATION (2009) PROCEEDINGS OF THE 17TH ANNUAL CONFERENCE OF THE INTERNATIONAL GROUP FOR LEAN CONSTRUCTION, , TAIPEI: IGLC, AND,.” IN; HERRON, C., BRAIDEN, P.M., A METHODOLOGY FOR DEVELOPING SUSTAINABLE QUANTIFIABLE PRODUCTIVITY IMPROVEMENT IN MANUFACTURING COMPANIES (2006) INTERNATIONAL JOURNAL OF PRODUCTION ECONOMICS, 104 (1), PP. 143-153; HODGE, G.L., GOFORTH ROSS, K., JOINES, J.A., THONEY, K., ADAPTING LEAN MANUFACTURING PRINCIPLES TO THE TEXTILE INDUSTRY (2011) PRODUCTION PLANNING AND CONTROL, 22 (3), PP. 237-247; HOWELL, G., WHAT IS LEAN CONSTRUCTION-1999 (1999) PROCEEDINGS OF THE 7TH ANNUAL CONFERENCE OF THE INTERNATIONAL GROUP FOR LEAN CONSTRUCTION, , BERKELEY, CA: IGLC,.” IN; HOWELL, G., BALLARD, G., IMPLEMENTING LEAN CONSTRUCTION: UNDERSTANDING AND ACTION (1998) PROCEEDINGS OF THE 6TH ANNUAL CONFERENCE OF THE INTERNATIONAL GROUP FOR LEAN CONSTRUCTION, , GUARUJA: IGLC, AND,.” IN; HU, Q., WILLIAMS, S.J., MASON, R., FOUND, P., THE CHANGE OF PRODUCTION SYSTEMS THROUGH CONSULTANCY INVOLVED PROJECTS: A MULTIPLE CASE STUDY IN CHINESE SMES (2016) PRODUCTION PLANNING &amp; CONTROL, 27 (7-8), PP. 550-562; JOHANSEN, E., WALTER, L., LEAN CONSTRUCTION: PROSPECTS FOR THE GERMAN CONSTRUCTION INDUSTRY (2007) LEAN CONSTRUCTION JOURNAL, 3 (1), PP. 19-32; JORGENSEN, B., EMMITT, S., LOST IN TRANSITION: THE TRANSFER OF LEAN MANUFACTURING TO CONSTRUCTION (2008) ENGINEERING, CONSTRUCTION AND ARCHITECTURAL MANAGEMENT, 15 (4), PP. 383-398; JORGENSEN, B., EMMITT, S., INVESTIGATING THE INTEGRATION OF DESIGN AND CONSTRUCTION FROM A ‘LEAN’ PERSPECTIVE (2009) CONSTRUCTION INNOVATION, 9 (2), PP. 225-240; JORGENSEN, B., EMMITT, S., BONKE, S., REVEALING CULTURES AND SUB-CULTURES DURING THE IMPLEMENTATION OF LEAN CONSTRUCTION (2004) PROCEEDINGS OF THE 12TH ANNUAL CONFERENCE OF THE INTERNATIONAL GROUP FOR LEAN CONSTRUCTION, , HELSINGØR: IGLC, AND,.” IN; KEMMER, S.L., SARAIVA, M.A., HEINECK, L.F., PACHECO, A.V.L., NOVAES, M.D.V., MOURÃO, C.A.M.A., MOREIRA, L.C.R., THE USE OF ANDON IN HIGH RISE BUILDING (2006) PROCEEDINGS OF THE 14TH ANNUAL CONFERENCE OF THE INTERNATIONAL GROUP FOR LEAN CONSTRUCTION, , SANTIAGO: IGLC, AND,.” IN; KENT, D.C., BECERIK-GERBER, B., UNDERSTANDING CONSTRUCTION INDUSTRY EXPERIENCE AND ATTITUDES TOWARD INTEGRATED PROJECT DELIVERY (2010) JOURNAL OF CONSTRUCTION ENGINEERING AND MANAGEMENT, 136 (8), PP. 815-825; KIM, Y.W., BALLARD, G., MANAGEMENT THINKING IN THE EARNED VALUE METHOD SYSTEM AND THE LAST PLANNER SYSTEM (2010) JOURNAL OF MANAGEMENT IN ENGINEERING, 26 (4), PP. 223-228; KITAZAWA, S., SARKIS, J., THE RELATIONSHIP BETWEEN ISO 14001 AND CONTINUOUS SOURCE REDUCTION PROGRAMS (2000) INTERNATIONAL JOURNAL OF OPERATIONS AND PRODUCTION MANAGEMENT, 20 (2), PP. 225-248; KO, C.H., KUO, J.D., MAKING FORMWORK CONSTRUCTION LEAN (2015) JOURNAL OF CIVIL ENGINEERING AND MANAGEMENT, 21 (4), PP. 444-458; KOSKELA, L., (1992) APPLICATION OF THE NEW PRODUCTION PHILOSOPHY TO CONSTRUCTION: TECHNICAL REPORT, 72. , STANFORD, CA: STANFORD UNIVERSITY; KOSKELA, L., TOWARDS THE THEORY OF (LEAN) CONSTRUCTION (1996) PROCEEDINGS OF THE 4TH ANNUAL CONFERENCE OF THE INTERNATIONAL GROUP FOR LEAN CONSTRUCTION, , BIRMINGHAM, AL: IGLC,.” IN; LAHDENPERÄ, P., MAKING SENSE OF THE MULTI-PARTY CONTRACTUAL ARRANGEMENTS OF PROJECT PARTNERING, PROJECT ALLIANCING AND INTEGRATED PROJECT DELIVERY (2012) CONSTRUCTION MANAGEMENT AND ECONOMICS, 30 (1), PP. 57-79; LATHAM, M.S., (1994) CONSTRUCTING THE TEAM: FINAL REPORT OF THE GOVERNMENT/INDUSTRY REVIEW OF PROCUREMENT AND CONTRACTUAL ARRANGEMENTS IN THE UK CONSTRUCTION INDUSTRY, , LONDON: HMSO; LEAN ARTICLES (2017) LCI, , HTTPS://WWW.LEANCONSTRUCTION.ORG/LEARNING/LEAN-ARTICLES/, AUGUST 15, 2017, (LEAN CONSTRUCTION INSTITUTE),. ACCESSED; NEW SURVEY: MIDDLE MANAGERS ARE BIGGEST OBSTACLE TO LEAN ENTERPRISE (2007) LEI, , HTTPS://WWW.LEAN.ORG/WHOWEARE/NEWSARTICLEDOCUMENTS/LEAN_SURVEY_07.PDF, AUGUST 15, 2017, (LEAN ENTERPRISE INSTITUTE),. ACCESSED; LEONG, M.S., TILLEY, P., A LEAN STRATEGY TO PERFORMANCE MEASUREMENT–REDUCING WASTE BY MEASURING ‘NEXT’ CUSTOMER NEEDS (2008) PROCEEDINGS OF THE 16TH ANNUAL CONFERENCE OF THE INTERNATIONAL GROUP FOR LEAN CONSTRUCTION, , MANCHESTER, NH: IGLC, AND,.” IN; LYONS, A.C., VIDAMOUR, K., JAIN, R., SUTHERLAND, M., DEVELOPING AN UNDERSTANDING OF LEAN THINKING IN PROCESS INDUSTRIES (2013) PRODUCTION PLANNING AND CONTROL, 24 (6), PP. 475-494; MANFREDSSON, P., TEXTILE MANAGEMENT ENABLED BY LEAN THINKING: A CASE STUDY OF TEXTILE SMES (2016) PRODUCTION PLANNING &amp; CONTROL, 27 (7-8), PP. 541-549; MARIZ, R.N., PICCHI, F.A., GRANJA, A.D., MELO, R.S.S., PRODUCTION CELLS IN CONSTRUCTION: CONSIDERING TIME, SPACE AND INFORMATION LINKAGES TO SEEK BROADER IMPLEMENTATIONS (2013) JOURNAL OF ENGINEERING, PROJECT, AND PRODUCTION MANAGEMENT, 3 (1), PP. 46-55; MARTÍNEZ-JURADO, P.J., MOYANO-FUENTES, J., KEY DETERMINANTS OF LEAN PRODUCTION ADOPTION: EVIDENCE FROM THE AEROSPACE SECTOR (2014) PRODUCTION PLANNING AND CONTROL, 25 (4), PP. 332-345; MATTHEWS, O., HOWELL, G., INTEGRATED PROJECT DELIVERY: AN EXAMPLE OF RELATIONAL CONTRACTING (2005) LEAN CONSTRUCTION JOURNAL, 2 (1), PP. 46-61; MCCARTHY, I., LESEURE, M., RIDGWAY, K., FIELLER, N., BUILDING A MANUFACTURING CLADOGRAM (1997) INTERNATIONAL JOURNAL OF TECHNOLOGY MANAGEMENT, 13 (3), PP. 269-286; (2013) LEAN CONSTRUCTION: LEVERAGING COLLABORATION AND ADVANCED PRACTICES TO INCREASE PROJECT EFFICIENCY, , BEDFORD: MCGRAW-HILL; MCGUINNESS, S., BENNETT, J., EXAMINING THE LINK BETWEEN SKILL SHORTAGES, TRAINING COMPOSITION AND PRODUCTIVITY LEVELS IN THE CONSTRUCTION INDUSTRY: EVIDENCE FROM NORTHERN IRELAND (2006) INTERNATIONAL JOURNAL OF HUMAN RESOURCE MANAGEMENT, 17 (2), PP. 265-279; MENDES, J.R., HEINECK, L.F.M., PREPLANNING METHOD FOR MULTI-STORY BUILDING CONSTRUCTION USING LINE-OF-BALANCE (1998) PROCEEDINGS OF THE 6TH ANNUAL CONFERENCE OF THE INTERNATIONAL GROUP FOR LEAN CONSTRUCTION, , GUARUJA: IGLC, AND,.” IN; MILEHAM, A.R., CULLEY, S.J., OWEN, G.W., MCINTOSH, R.I., RAPID CHANGEOVER–A PRE‐REQUISITE FOR RESPONSIVE MANUFACTURE (1999) INTERNATIONAL JOURNAL OF OPERATIONS AND PRODUCTION MANAGEMENT, 19 (8), PP. 785-796; MILES, M.B., HUBERMAN, A.M., (1994) QUALITATIVE DATA ANALYSIS, , THOUSAND OAKS, CA: SAGE, AND; MILLSTEIN, M.A., MARTINICH, J.S., TAKT TIME GROUPING: IMPLEMENTING KANBAN-FLOW MANUFACTURING IN AN UNBALANCED, HIGH VARIATION CYCLE-TIME PROCESS WITH MOVING CONSTRAINTS (2014) INTERNATIONAL JOURNAL OF PRODUCTION RESEARCH, 52 (23), PP. 6863-6877; MIRON, L., TALEBI, S., KOSKELA, L., TEZEL, A., EVALUATION OF CONTINUOUS IMPROVEMENT PROGRAMMES (2016) PROCEEDINGS OF THE 24TH ANNUAL CONFERENCE OF THE INTERNATIONAL GROUP FOR LEAN CONSTRUCTION, , BOSTON, MA: IGLC, AND,.” IN; MONDEN, Y., (1983) THE TOYOTA PRODUCTION SYSTEM, , PORTLAND, ME: PRODUCTIVITY PRESS; MOSER, L., DOS SANTOS, A., EXPLORING THE ROLE OF VISUAL CONTROLS ON MOBILE CELL MANUFACTURING: A CASE STUDY ON DRYWALL TECHNOLOGY (2003) PROCEEDINGS OF THE 11TH ANNUAL CONFERENCE OF THE INTERNATIONAL GROUP FOR LEAN CONSTRUCTION, , BLACKSBURG: IGLC, AND,.” IN; MOSSMAN, A., WHY ISN’T THE UK CONSTRUCTION INDUSTRY GOING LEAN WITH GUSTO? (2009) LEAN CONSTRUCTION JOURNAL, 5 (1), PP. 24-36; MUKHOPADHYAY, S.K., SHANKER, S., KANBAN IMPLEMENTATION AT A TYRE MANUFACTURING PLANT: A CASE STUDY (2005) PRODUCTION PLANNING AND CONTROL, 16 (5), PP. 488-499; MURATA, K., KATAYAMA, H., DEVELOPMENT OF KAIZEN CASE-BASE FOR EFFECTIVE TECHNOLOGY TRANSFER–A CASE OF VISUAL MANAGEMENT TECHNOLOGY (2010) INTERNATIONAL JOURNAL OF PRODUCTION RESEARCH, 48 (16), PP. 4901-4917; NAHMENS, I., IKUMA, L.H., AN EMPIRICAL EXAMINATION OF THE RELATIONSHIP BETWEEN LEAN CONSTRUCTION AND SAFETY IN THE INDUSTRIALIZED HOUSING INDUSTRY (2009) LEAN CONSTRUCTION JOURNAL, 1, PP. 1-12; NAHMENS, I., IKUMA, L.H., LEAN HOMEBUILDING: LESSONS LEARNED FROM A PRECAST CONCRETE PANELIZER (2011) JOURNAL OF ARCHITECTURAL ENGINEERING, 17 (4), PP. 155-161; NEGRÃO, L.L.L., GODINHO FILHO, M., MARODIN, G., LEAN PRACTICES AND THEIR EFFECT ON PERFORMANCE: A LITERATURE REVIEW (2017) PRODUCTION PLANNING &amp; CONTROL, 28 (1), PP. 33-56; NESENSOHN, C., BRYDE, D., OCHIENG, E., FEARON, D., MATURITY AND MATURITY MODELS IN LEAN CONSTRUCTION (2015) AUSTRALASIAN JOURNAL OF CONSTRUCTION ECONOMICS AND BUILDING, 14 (1), PP. 45-59; NGAI, E.W.T., CHENG, T.C.E., HO, S.S.M., CRITICAL SUCCESS FACTORS OF WEB-BASED SUPPLY-CHAIN MANAGEMENT SYSTEMS: AN EXPLORATORY STUDY (2004) PRODUCTION PLANNING AND CONTROL, 15 (6), PP. 622-630; OEHMEN, J., OPPENHEIM, B.W., SECOR, D., NORMAN, E., REBENTISCH, E., SOPKO, J.A., STEUBER, M., (2012) THE GUIDE TO LEAN ENABLERS FOR MANAGING ENGINEERING PROGRAMS, , CAMBRIDGE, MA: JOINT MIT‐PMI‐INCOSE COMMUNITY OF PRACTICE ON LEAN IN PROGRAM MANAGEMENT; OGUNBIYI, O., GOULDING, J.S., OLADAPO, A., AN EMPIRICAL STUDY OF THE IMPACT OF LEAN CONSTRUCTION TECHNIQUES ON SUSTAINABLE CONSTRUCTION IN THE UK (2014) CONSTRUCTION INNOVATION, 14 (1), PP. 88-107; OHNO, T., (1988) THE TOYOTA PRODUCTION SYSTEM: BEYOND LARGE-SCALE PRODUCTION, , PORTLAND, ME: PRODUCTIVITY PRESS; OPPENHEIM, B.W., (2011) LEAN FOR SYSTEMS ENGINEERING WITH LEAN ENABLERS FOR SYSTEMS ENGINEERING, , HOBOKEN, NJ: WILEY; PAEZ, O., SALEM, S., SOLOMON, J., GENAIDY, A., MOVING FROM LEAN MANUFACTURING TO LEAN CONSTRUCTION: TOWARD A COMMON SOCIOTECHNOLOGICAL FRAMEWORK (2005) HUMAN FACTORS AND ERGONOMICS IN MANUFACTURING, 15 (2), PP. 233-245; PANIZZOLO, R., GARENGO, P., SHARMA, M.K., GORE, A., LEAN MANUFACTURING IN DEVELOPING COUNTRIES: EVIDENCE FROM INDIAN SMES (2012) PRODUCTION PLANNING AND CONTROL, 23 (10-11), PP. 769-788; PARRY, G.C., TURNER, C.E., APPLICATION OF LEAN VISUAL PROCESS MANAGEMENT TOOLS (2006) PRODUCTION PLANNING AND CONTROL, 17 (1), PP. 77-86; PASQUIRE, C., SARHAN, S., KING, A., A CRITICAL REVIEW OF THE SAFEGUARDING PROBLEM IN CONSTRUCTION PROCUREMENT: UNPICKING THE COHERENT CURRENT MODEL (2015) PROCEEDINGS OF THE 23RD ANNUAL CONFERENCE OF THE INTERNATIONAL GROUP FOR LEAN CONSTRUCTION, , PERTH: IGLC, AND,.” IN; PASQUIRE, C., SARHAN, S., KING, A., EXPLORING THE IMPLEMENTATION OF THE LAST PLANNER SYSTEM THROUGH IGLC COMMUNITY: TWENTY ONE YEARS OF EXPERIENCE (2015) PROCEEDINGS OF THE 23RD ANNUAL CONFERENCE OF THE INTERNATIONAL GROUP FOR LEAN CONSTRUCTION, , PERTH: IGLC, AND,.” IN; PETTERSEN, J., DEFINING LEAN PRODUCTION: SOME CONCEPTUAL AND PRACTICAL ISSUES (2009) THE TQM JOURNAL, 21 (2), PP. 127-142; PHENG, L.S., CHUAN, C.J., JUST-IN-TIME MANAGEMENT OF PRECAST CONCRETE COMPONENTS (2001) JOURNAL OF CONSTRUCTION ENGINEERING AND MANAGEMENT, 127 (6), PP. 494-501; RAPLEY, T.J., THE ART(FULNESS) OF OPEN-ENDED INTERVIEWING: SOME CONSIDERATIONS ON ANALYSING INTERVIEWS (2001) QUALITATIVE RESEARCH, 1 (3), PP. 303-323; ROSE, A.N.M., DEROS, B.M., AB-RAHMAN, M.N., LEAN MANUFACTURING PERCEPTIONS AND ACTUAL PRACTICE AMONG MALAYSIAN SME’S IN AUTOMOTIVE INDUSTRY (2013) INTERNATIONAL JOURNAL OF AUTOMOTIVE AND MECHANICAL ENGINEERING, 7, PP. 820-829; ROSENBAUM, S., TOLEDO, M., GONZÁLEZ, V., IMPROVING ENVIRONMENTAL AND PRODUCTION PERFORMANCE IN CONSTRUCTION PROJECTS USING VALUE-STREAM MAPPING: CASE STUDY (2013) JOURNAL OF CONSTRUCTION ENGINEERING AND MANAGEMENT, 140 (2), P. 04013045; SACKS, R., KOSKELA, L., DAVE, B.A., OWEN, R., INTERACTION OF LEAN AND BUILDING INFORMATION MODELING IN CONSTRUCTION (2010) JOURNAL OF CONSTRUCTION ENGINEERING AND MANAGEMENT, 136 (9), PP. 968-980; SALEM, O., SOLOMON, J., GENAIDY, A., MINKARAH, I., LEAN CONSTRUCTION: FROM THEORY TO IMPLEMENTATION (2006) JOURNAL OF MANAGEMENT IN ENGINEERING, 22 (4), PP. 168-175; SARHAN, S., FOX, A., BARRIERS TO IMPLEMENTING LEAN CONSTRUCTION IN THE UK CONSTRUCTION INDUSTRY (2013) THE BUILT AND HUMAN ENVIRONMENT REVIEW, 6 (1), PP. 1-17; SAURIN, T.A., MARODIN, G.A., RIBEIRO, J.L.D., A FRAMEWORK FOR ASSESSING THE USE OF LEAN PRODUCTION PRACTICES IN MANUFACTURING CELLS (2011) INTERNATIONAL JOURNAL OF PRODUCTION RESEARCH, 49 (11), PP. 3211-3230; SAURIN, T.A., RIBEIRO, J.L.D., VIDOR, G., A FRAMEWORK FOR ASSESSING POKA-YOKE DEVICES (2012) JOURNAL OF MANUFACTURING SYSTEMS, 31 (3), PP. 358-366; SCHURING, R.W., OPERATIONAL AUTONOMY EXPLAINS THE VALUE OF GROUP WORK IN BOTH LEAN AND REFLECTIVE PRODUCTION (1996) INTERNATIONAL JOURNAL OF OPERATIONS AND PRODUCTION MANAGEMENT, 16 (2), PP. 171-182; SEGERSTEDT, A., OLOFSSON, T., SUPPLY CHAINS IN THE CONSTRUCTION INDUSTRY (2010) SUPPLY CHAIN MANAGEMENT: AN INTERNATIONAL JOURNAL, 15 (5), PP. 347-353; SEPPÄNEN, O., BALLARD, G., PESONEN, S., THE COMBINATION OF LAST PLANNER SYSTEM AND LOCATION-BASED MANAGEMENT SYSTEM (2010) LEAN CONSTRUCTION JOURNAL, 6 (1), PP. 43-54; SERRANO LASA, I., CASTRO, R.D., LABURU, C.O., EXTENT OF THE USE OF LEAN CONCEPTS PROPOSED FOR A VALUE STREAM MAPPING APPLICATION (2009) PRODUCTION PLANNING AND CONTROL, 20 (1), PP. 82-98; SETH, D., GUPTA, V., APPLICATION OF VALUE STREAM MAPPING FOR LEAN OPERATIONS AND CYCLE TIME REDUCTION: AN INDIAN CASE STUDY (2005) PRODUCTION PLANNING AND CONTROL, 16 (1), PP. 44-59; SETH, D., SETH, N., DHARIWAL, P., APPLICATION OF VALUE STREAM MAPPING (VSM) FOR LEAN AND CYCLE TIME REDUCTION IN COMPLEX PRODUCTION ENVIRONMENTS: A CASE STUDY (2017) PRODUCTION PLANNING &amp; CONTROL, 28 (5), PP. 398-419; SHAH, R., WARD, P.T., LEAN MANUFACTURING: CONTEXT, PRACTICE BUNDLES, AND PERFORMANCE (2003) JOURNAL OF OPERATIONS MANAGEMENT, 21 (2), PP. 129-149; SHAO, J., MÜLLER, R., THE DEVELOPMENT OF CONSTRUCTS OF PROGRAM CONTEXT AND PROGRAM SUCCESS: A QUALITATIVE STUDY (2011) INTERNATIONAL JOURNAL OF PROJECT MANAGEMENT, 29 (8), PP. 947-959; SHAW, D., EDWARDS, J.S., MANUFACTURING KNOWLEDGE MANAGEMENT STRATEGY (2006) INTERNATIONAL JOURNAL OF PRODUCTION RESEARCH, 44 (10), PP. 1907-1925; SHINGO, S., (1986) ZERO QUALITY CONTROL: SOURCE INSPECTION AND THE POKA-YOKE SYSTEM, , PORTLAND, ME: CRC PRESS; SHINGO, S., DILLON, A.P., (1989) A STUDY OF THE TOYOTA PRODUCTION SYSTEM: FROM AN INDUSTRIAL ENGINEERING VIEWPOINT, , PORTLAND, ME: CRC PRESS, AND; SHIRAZI, B., LANGFORD, D.A., ROWLINSON, S.M., ORGANIZATIONAL STRUCTURES IN THE CONSTRUCTION INDUSTRY (1996) CONSTRUCTION MANAGEMENT AND ECONOMICS, 14 (3), PP. 199-212; SHISHANK, S., DEKKERS, R., OUTSOURCING: DECISION-MAKING METHODS AND CRITERIA DURING DESIGN AND ENGINEERING (2013) PRODUCTION PLANNING AND CONTROL, 24 (4-5), PP. 318-336; SLOMP, J., BOKHORST, J.A., GERMS, R., A LEAN PRODUCTION CONTROL SYSTEM FOR HIGH-VARIETY/LOW-VOLUME ENVIRONMENTS: A CASE STUDY IMPLEMENTATION (2009) PRODUCTION PLANNING AND CONTROL, 20 (7), PP. 586-595; SOINI, M., LESKELÄ, I., SEPPÄNEN, O., IMPLEMENTATION OF LINE-OF-BALANCE BASED SCHEDULING AND PROJECT CONTROL SYSTEM IN A LARGE CONSTRUCTION COMPANY (2004) PROCEEDINGS OF THE 12TH ANNUAL CONFERENCE OF THE INTERNATIONAL GROUP FOR LEAN CONSTRUCTION, , HELSINGØR: IGLC, AND,.” IN; SOKOVIC, M., PAVLETIC, D., PIPAN, K.K., QUALITY IMPROVEMENT METHODOLOGIES: PDCA CYCLE, RADAR MATRIX, DMAIC AND DFSS (2010) JOURNAL OF ACHIEVEMENTS IN MATERIALS AND MANUFACTURING ENGINEERING, 43 (1), PP. 476-483; SOUZA, D.V.S.D., (2015) A CONCEPTUAL FRAMEWORK AND BEST PRACTICES FOR DESIGNING AND IMPROVING CONSTRUCTION SUPPLY CHAINS, , PHD DISS., UNIVERSITY OF SALFORD; STANWORTH, J.O., DEEP SUPPLY RELATIONSHIPS: INFLUENCING OUTCOMES BY MANAGING SUPPLY SERVICE QUALITY (2012) PRODUCTION PLANNING AND CONTROL, 23 (7), PP. 541-552; STEHN, L., HÖÖK, M., LEAN PRINCIPLES IN INDUSTRIALIZED HOUSING PRODUCTION: THE NEED FOR A CULTURAL CHANGE (2008) LEAN CONSTRUCTION JOURNAL, PP. 20-33; STORCH, R.L., LIM, S., IMPROVING FLOW TO ACHIEVE LEAN MANUFACTURING IN SHIPBUILDING (1999) PRODUCTION PLANNING AND CONTROL, 10 (2), PP. 127-137; SUGIMORI, Y., KUSUNOKI, K., CHO, F., UCHIKAWA, S., TOYOTA PRODUCTION SYSTEM AND KANBAN SYSTEM MATERIALIZATION OF JUST-IN-TIME AND RESPECT-FOR-HUMAN SYSTEM (1977) INTERNATIONAL JOURNAL OF PRODUCTION RESEARCH, 15 (6), PP. 553-564; TATUM, C.B., PROCESS OF INNOVATION IN CONSTRUCTION FIRM (1987) JOURNAL OF CONSTRUCTION ENGINEERING AND MANAGEMENT, 113 (4), PP. 648-663; TEZEL, A., AZIZ, Z., VISUAL MANAGEMENT IN HIGHWAYS CONSTRUCTION AND MAINTENANCE IN ENGLAND (2017) ENGINEERING, CONSTRUCTION AND ARCHITECTURAL MANAGEMENT, 24 (3), PP. 486-513; TEZEL, A., KOSKELA, L., AZIZ, Z., LEAN CONSTRUCTION IN SMALL-MEDIUM SIZED ENTERPRISES (SMES): AN EXPLORATION OF THE HIGHWAYS SUPPLY CHAIN (2017) PROCEEDINGS OF THE 25TH ANNUAL CONFERENCE OF THE INTERNATIONAL GROUP FOR LEAN CONSTRUCTION, , HERAKLION: IGLC, AND,.” IN; TEZEL, A., KOSKELA, L., TZORTZOPOULOS, P., FORMOSO, C.T., ALVES, T., VISUAL MANAGEMENT IN BRAZILIAN CONSTRUCTION COMPANIES: TAXONOMY AND GUIDELINES FOR IMPLEMENTATION (2015) JOURNAL OF MANAGEMENT IN ENGINEERING, 31 (6), P. 05015001; THOMAS, H.R., HORMAN, H., ESPINELLI LEMES DE SOUZA, E.L., ZAVŘSKI, I., REDUCING VARIABILITY TO IMPROVE PERFORMANCE AS A LEAN CONSTRUCTION PRINCIPLE (2002) JOURNAL OF CONSTRUCTION ENGINEERING AND MANAGEMENT, 128 (2), PP. 144-154; THÜRER, M., TOMAŠEVIĆ, I., STEVENSON, M., ON THE MEANING OF ‘WASTE’: REVIEW AND DEFINITION (2017) PRODUCTION PLANNING AND CONTROL, 28 (3), PP. 244-255; TJELL, J., BOSCH-SIJTSEMA, P.M., VISUAL MANAGEMENT IN MID-SIZED CONSTRUCTION DESIGN PROJECTS (2015) PROCEDIA ECONOMICS AND FINANCE, 21, PP. 193-200; TOMMELEIN, I.D., PULL-DRIVEN SCHEDULING FOR PIPE-SPOOL INSTALLATION: SIMULATION OF LEAN CONSTRUCTION TECHNIQUE (1998) JOURNAL OF CONSTRUCTION ENGINEERING AND MANAGEMENT, 124 (4), PP. 279-288; TOMMELEIN, I.D., POKA YUKA OR QUALITY BY MISTAKE PROOFING DESIGN AND CONSTRUCTION SYSTEM (2008) PROCEEDINGS OF THE 16TH ANNUAL CONFERENCE OF THE INTERNATIONAL GROUP FOR LEAN CONSTRUCTION, , MANCHESTER, NH: IGLC,.” IN; TSAO, C.C., TOMMELEIN, I.D., SWANLUND, E.S., HOWELL, G., WORK STRUCTURING TO ACHIEVE INTEGRATED PRODUCT-PROCESS DESIGN (2004) JOURNAL OF CONSTRUCTION ENGINEERING AND MANAGEMENT, 130 (6), PP. 780-789; VIANA, D.D., FORMOSO, C.T., ISATTO, E.L., UNDERSTANDING THE THEORY BEHIND THE LAST PLANNER SYSTEM USING THE LANGUAGE-ACTION PERSPECTIVE: TWO CASE STUDIES (2017) PRODUCTION PLANNING AND CONTROL, 28 (3), PP. 177-189; VLACHOS, I., APPLYING LEAN THINKING IN THE FOOD SUPPLY CHAINS: A CASE STUDY (2015) PRODUCTION PLANNING AND CONTROL, 26 (16), PP. 1351-1367; VRIJHOEF, R., KOSKELA, L., THE FOUR ROLES OF SUPPLY CHAIN MANAGEMENT IN CONSTRUCTION (2000) EUROPEAN JOURNAL OF PURCHASING AND SUPPLY MANAGEMENT, 6 (3-4), PP. 169-178; WANDAHL, S., LEAN CONSTRUCTION WITH OR WITHOUT LEAN: CHALLENGES OF IMPLEMENTING LEAN CONSTRUCTION (2014) PROCEEDINGS OF THE 22ND ANNUAL CONFERENCE OF THE INTERNATIONAL GROUP FOR LEAN CONSTRUCTION, , OSLO: IGLC,.” IN; WARD, S.A., (2015) CRITICAL SUCCESS FACTORS FOR LEAN CONSTRUCTION INTERVENTION, , PHD DISS, UNIVERSITY OF DUNDEE; WILSON, M.M., ROY, R.N., ENABLING LEAN PROCUREMENT: A CONSOLIDATION MODEL FOR SMALL‐ AND MEDIUM‐SIZED ENTERPRISES (2009) JOURNAL OF MANUFACTURING TECHNOLOGY MANAGEMENT, 20 (6), PP. 817-833; WINCH, G., MEUNIER, M.C., HEAD, J., RUSS, K., PROJECTS AS THE CONTENT AND PROCESS OF CHANGE: THE CASE OF THE HEALTH AND SAFETY LABORATORY (2012) INTERNATIONAL JOURNAL OF PROJECT MANAGEMENT, 30 (2), PP. 141-152; WOLBERS, M., EVANS, R.J.E., HOLMES, M., PASQUIRE, C., PRICE, A.D.F., CONSTRUCTION MANAGEMENT AND LEAN THINKING IN HIGHWAYS MAINTENANCE (2005) PROCEEDINGS OF THE 21ST ASSOCIATION OF RESEARCHERS IN CONSTRUCTION MANAGEMENT CONFERENCE, , LONDON: ARCOM, AND,.” IN; WOMACK, J., JONES, D., ROOS, D., (1990) THE MACHINE THAT CHANGED THE WORLD, , NEW YORK, NY: MACMILLAN, AND; YANG, H.E., WU, C.C., EFFECTS OF IMAGE INTERACTIVITY TECHNOLOGY ADOPTION ON E-SHOPPERS’ BEHAVIOURAL INTENTIONS WITH RISK AS MODERATOR (2009) PRODUCTION PLANNING AND CONTROL, 20 (4), PP. 370-382; YU, H., AL-HUSSEIN, M., AL-JIBOURI, S., TELYAS, A., LEAN TRANSFORMATION IN A MODULAR BUILDING COMPANY: A CASE FOR IMPLEMENTATION (2011) JOURNAL OF MANAGEMENT IN ENGINEERING, 29 (1), PP. 103-111; YU, H., TWEED, T., AL-HUSSEIN, M., NASSERI, R., DEVELOPMENT OF LEAN MODEL FOR HOUSE CONSTRUCTION USING VALUE STREAM MAPPING (2009) JOURNAL OF CONSTRUCTION ENGINEERING AND MANAGEMENT, 135 (8), PP. 782-790; YUSUF, Y.Y., ADELEYE, E.O., A COMPARATIVE STUDY OF LEAN AND AGILE MANUFACTURING WITH A RELATED SURVEY OF CURRENT PRACTICES IN THE UK (2002) INTERNATIONAL JOURNAL OF PRODUCTION RESEARCH, 40 (17), PP. 4545-4562; ZANOTTI, N.L., MARANHÃO, F.L., ALY, V.L.C., BOTTOM-UP STRA</t>
  </si>
  <si>
    <t>TEZEL, A.; SCHOOL OF ART, UNITED KINGDOM; EMAIL: A.TEZEL@HUD.AC.UK</t>
  </si>
  <si>
    <t>2-S2.0-85037745735</t>
  </si>
  <si>
    <t>UNIVERSITY OF HUDDERSFIELD;UNIVERSITY OF HUDDERSFIELD;UNIVERSITY OF SALFORD</t>
  </si>
  <si>
    <t>NOTREPORTED;SCHOOL OF ART;NOTREPORTED</t>
  </si>
  <si>
    <t>TEZEL A, 2018, PROD PLANN CONTROL</t>
  </si>
  <si>
    <t>SUBRAMANI T;AMMAI A</t>
  </si>
  <si>
    <t>57215912849;57215912395;</t>
  </si>
  <si>
    <t>MATURING CONSTRUCTION MANAGEMENT UP THE BIM MODEL &amp; SCHEDULING USING PRIMAVERA</t>
  </si>
  <si>
    <t>INTERNATIONAL JOURNAL OF ENGINEERING AND TECHNOLOGY(UAE)</t>
  </si>
  <si>
    <t>10.14419/ijet.v7i3.10.15617</t>
  </si>
  <si>
    <t>https://www.scopus.com/inward/record.uri?eid=2-s2.0-85082358776&amp;doi=10.14419%2fijet.v7i3.10.15617&amp;partnerID=40&amp;md5=e56bae131fc0baa8ba24418daca7a0a7</t>
  </si>
  <si>
    <t>PRIYANKA ASSOCIATES (CIVIL ENGINEERS AND VALUERS), SALEM, TAMILNADU, INDIA; DESIGN ENGINEER, KCICI PVT.LTD., BOMMIDI, DHARMAPURI, TAMILNADU, INDIA</t>
  </si>
  <si>
    <t>PRIYANKA ASSOCIATES (CIVIL ENGINEERS AND VALUERS), SALEM, TAMILNADU, INDIA;BOMMIDI, DHARMAPURI, TAMILNADU, INDIA</t>
  </si>
  <si>
    <t>POOR HAZARD MANAGEMENT IS AMONG SIGNIFICANT DIFFICULTIES CONFRONTING THE CONSTRUCTION BUSINESS ON ISSUES OF TIMELY PROJECT COMPLETION. ALTHOUGH HAZARD FACTORS ARE VARIOUS, THE NATURE OF CONSTRUCTION PROJECTS BEING INCLINED TO CHANGES AMID EXECUTION MAKES IT HARD TO SATISFACTORILY CATCH CHANCE PERSPECTIVES IDENTIFIED WITH SCHEDULING AND TIMELY PROJECT COMPLETION. CONVENTIONAL 2D PC BASED DEVICES DON'T ENOUGH USE DIGITIZED CALCULABLE DATA, ALONG THESE LINES CONSTRAINED IN CAPTURING CONSTRUCTION RISK. HENCE, DERIVE THE BENEFIT OF PROMINENT BIM TO PASS OVER THIS GAP IS PRESENTLY BEING NOTED IN GROWTH VENTURE MANAGEMENT. THIS EXAMINATION RESEARCHES THE UTILIZATION OF BIM IN MANAGING SCHEDULING RISK OF CONSTRUCTION PROJECTS. IN OUR STUDY, TO PROPERLY MINIMIZE THE RISK OF SCHEDULE DELAY IN PROJECTS; CONSTRUCTION SEQUENCING EXERCISES SHOULD BE SATISFACTORILY DIGITIZED AND BIM OFFERS THE TOTAL CHANCE TO INTEGRATE VITAL ASPECTS OF PROJECT MANAGEMENT THAT MANAGEMENT ENHANCE SCHEDULING RISK MANAGEMENT. © 2018 AUTHORS.</t>
  </si>
  <si>
    <t>BIM; CONSTRUCTION; MATURING; PRIMAVERA; SCHEDULING</t>
  </si>
  <si>
    <t>SUBRAMANI, T., 'COST ESTIMATION AND IDENTIFICATION OF TRANSPORT INFRASTRUCTURE FACILITY PROJECTS IN SALEM' (2012) INTERNATIONAL JOURNAL OF ENGINEERING AND TECHNOLOGY, 2 (5), PP. 859-867; SUBRAMANI, T., ANITHA, P., SEKAR, S., 'HEALTH-CARE WASTE MANAGEMENT SYSTEM' (2014) INTERNATIONAL JOURNAL OF ENGINEERING RESEARCH AND APPLICATIONS, 4 (6), PP. 255-258. , (VERSION 2); SUBRAMANI, T., KANTHASAMY, N., 'HIGH END SOLUTION FOR ADVANCED CIVIL ENGINEERING PROJECTS' (2014) INTERNATIONAL JOURNAL OF MODERN ENGINEERING RESEARCH, 4 (6), PP. 49-53. , (VERSION 3); SUBRAMANI, T., STEPHANJABASINGH, D.S., JAYALAKSHMI, J., 'ANALYSIS OF COST CONTROLLING IN CONSTRUCTION INDUSTRIES BY EARNED VALUE METHOD USING PRIMAVERA' (2014) INTERNATIONAL JOURNAL OF ENGINEERING RESEARCH AND APPLICATIONS, 4 (6), PP. 145-153. , (VERSION 5); SUBRAMANI, T., LISHITHA, P.T., KAVITHA, M., 'TIME OVERRUN AND COST EFFECTIVENESS IN THE CONSTRUCTION INDUSTRY' (2014) INTERNATIONAL JOURNAL OF ENGINEERING RESEARCH AND APPLICATIONS, 4 (6), PP. 111-116. , (VERSION 5); SUBRAMANI, T., LORDSONMILLAR, R., 'SAFETY MANAGEMENT ANALYSIS IN CONSTRUCTION INDUSTRY' (2014) INTERNATIONAL JOURNAL OF ENGINEERING RESEARCH AND APPLICATIONS, 4 (6), PP. 117-120. , (VERSION 5); SUBRAMANI, T., SARKUNAM, A.A., JAYALAKSHMI, J., 'PLANNING AND SCHEDULING OF HIGH RISE BUILDING USING PRIMAVERA' (2014) INTERNATIONAL JOURNAL OF ENGINEERING RESEARCH AND APPLICATIONS, 4 (6), PP. 134-144. , (VERSION 5); SUBRAMANI, T., SRUTHI, P.S., KAVITHA, M., 'CAUSES OF COST OVERRUN IN CONSTRUCTION' (2014) IOSR JOURNAL OF ENGINEERING, 4 (6), PP. 1-7. , (VERSION 3); SUBRAMANI, T., SEKAR, M., 'PREPLANNING AND SCHEDULING OF ROAD CONSTRUCTION BY USING PPM' (2015) INTERNATIONAL JOURNAL OF APPLICATION OR INNOVATION IN ENGINEERING &amp; MANAGEMENT (IJAIEM), 4 (5), PP. 234-244; SUBRAMANI, T., JAYARAMAN, V., 'ANALYSIS OF CONSTRUCTION WORKERS MIGRATE FROM INDUSTRIES' (2015) INTERNATIONAL JOURNAL OF APPLICATION OR INNOVATION IN ENGINEERING &amp; MANAGEMENT (IJAIEM), 4 (5), PP. 274-283; SUBRAMANI, T., TAMIZHANBAN, S., 'SUPPLY CHAIN MANAGEMENT IN CONSTRUCTION SITE BY USING SPSS SOFTWARE' (2016) INTERNATIONAL JOURNAL OF EMERGING TRENDS &amp; TECHNOLOGY IN COMPUTER SCIENCE (IJETTCS), 5 (3), PP. 182-193; SUBRAMANI, T., RAJIV, S.R., 'IMPROVING CONSTRUCTION EFFICIENCY AND PRODUCTIVITY OF INDUSTRY USING SPSS' (2016) INTERNATIONAL JOURNAL OF APPLICATION OR INNOVATION IN ENGINEERING &amp; MANAGEMENT (IJAIEM), 5 (5), PP. 239-250; SUBRAMANI, T., CHINNADURAI, K., 'CONSTRUCTION MANAGEMENT AND SCHEDULING OF RESIDENTIAL BUILDING USING PRIMAVERA' (2015) INTERNATIONAL JOURNAL OF APPLICATION OR INNOVATION IN ENGINEERING &amp; MANAGEMENT (IJAIEM), 4 (5), PP. 188-198; SUBRAMANI, T., JACOB, K., 'ANALYSIS OF RISK, THRESHOLD AND ISSUES AND MONITORING SCHEDULE OF BUILDING CONSTRUCTION USING PPM SOFTWARE' (2016) INTERNATIONAL JOURNAL OF EMERGING TRENDS &amp; TECHNOLOGY IN COMPUTER SCIENCE (IJETTCS), 5 (3), PP. 171-181; SUBRAMANI, T., MUHAMMED ANSAR, M., PRIYANKA, S., 'IMPACT OF PREFABRICATED TECHNOLOGY AND EQUIPMENT ON THE PROFITABILITY USING PRIMAVERA ' (2017) INTERNATIONAL JOURNAL OF EMERGING TRENDS &amp; TECHNOLOGY IN COMPUTER SCIENCE (IJETTCS), 6 (3), PP. 176-185. , MAY-JUNE; SUBRAMANI, T., ANNAMALAI, V., PRIYANKA, S., 'MANAGEMENT INFORMATION AND COMMUNICATION TECHNOLOGY IN CONSTRUCTION ENGINEERING OF STRUCTURES USING PRIMAVERA ' (2017) INTERNATIONAL JOURNAL OF EMERGING TRENDS &amp; TECHNOLOGY IN COMPUTER SCIENCE (IJETTCS), 6 (3), PP. 186-197. , MAY-JUNE; SUBRAMANI, T., BHASKARAN NAIR, V., DAVID, A., MOHAMED GHOUSE, B., SIVA KUMAR, N., 'A STUDY OF INVENTORY MANAGEMENT SYSTEM IN CONSTRUCTION INDUSTRY ' (2017) INTERNATIONAL JOURNAL OF APPLICATION OR INNOVATION IN ENGINEERING &amp; MANAGEMENT (IJAIEM), 6 (5), PP. 304-311. , MAY</t>
  </si>
  <si>
    <t>SUBRAMANI, T.; PRIYANKA ASSOCIATES (CIVIL ENGINEERS AND VALUERS)INDIA; EMAIL: TSMCIVIL2007@GMAIL.COM</t>
  </si>
  <si>
    <t>SCIENCE PUBLISHING CORPORATION INC</t>
  </si>
  <si>
    <t>2227524X</t>
  </si>
  <si>
    <t>INT. J. ENG. TECHNOL.</t>
  </si>
  <si>
    <t>2-S2.0-85082358776</t>
  </si>
  <si>
    <t>INT J ENG TECHNOL</t>
  </si>
  <si>
    <t>PRIYANKA ASSOCIATES (CIVIL ENGINEERS AND VALUERS)</t>
  </si>
  <si>
    <t>NOTREPORTED;PRIYANKA ASSOCIATES (CIVIL ENGINEERS AND VALUERS)INDIA;NOTREPORTED</t>
  </si>
  <si>
    <t>SUBRAMANI T, 2018, INT J ENG TECHNOL</t>
  </si>
  <si>
    <t>KALSAAS BT;KRISTENSEN KH</t>
  </si>
  <si>
    <t>28067920400;57204705221;</t>
  </si>
  <si>
    <t>NEW APPROACH TO DEVELOPING INTEGRATED MILESTONES FOR PLANNING AND PRODUCTION CONTROL</t>
  </si>
  <si>
    <t>IGLC 2018 - PROCEEDINGS OF THE 26TH ANNUAL CONFERENCE OF THE INTERNATIONAL GROUP FOR LEAN CONSTRUCTION: EVOLVING LEAN CONSTRUCTION TOWARDS MATURE PRODUCTION MANAGEMENT ACROSS CULTURES AND FRONTIERS</t>
  </si>
  <si>
    <t>869</t>
  </si>
  <si>
    <t>878</t>
  </si>
  <si>
    <t>10.24928/2018/0238</t>
  </si>
  <si>
    <t>https://www.scopus.com/inward/record.uri?eid=2-s2.0-85056796788&amp;doi=10.24928%2f2018%2f0238&amp;partnerID=40&amp;md5=8686c401bd57ac300fe72cdb29c2a0b9</t>
  </si>
  <si>
    <t>FACULTY OF ENGINEERING AND SCIENCE, DEPARTMENT OF ENGINEERING SCIENCES, UNIVERSITY OF AGDER, GRIMSTAD, N-4846, NORWAY; MUNICIPALITY OF BODØ, DEVELOPMENT AND REAL ESTATE DEPARTMENT, NORWAY</t>
  </si>
  <si>
    <t>FACULTY OF ENGINEERING AND SCIENCE, DEPARTMENT OF ENGINEERING SCIENCES, UNIVERSITY OF AGDER, GRIMSTAD, N-4846, NORWAY;MUNICIPALITY OF BODØ, DEVELOPMENT AND REAL ESTATE DEPARTMENT, NORWAY</t>
  </si>
  <si>
    <t>THIS PAPER EXAMINES THE ISSUE OF BRINGING IMPROVED STRUCTURE WITH INTEGRATED MILESTONES INTO THE PROJECT AND PRODUCTION MANAGEMENT PROCESS TO HANDLE PROGRESS AND STRATEGIC COORDINATION IN COMPLEX AEC-PROJECTS. WE ADDRESS THE PHASES BETWEEN FRONT-END PLANNING AND PROJECT EXECUTION. IN TERMS OF THEORY, WE BASE OUR PROJECT ON A CONCEPT OF STRATEGIC MILESTONE PLANNING AND WE FIND INSPIRATION IN IDEAS FROM THE PRACTICAL WORLD. THE DESIGN RESEARCH APPROACH IS APPLIED, AND OUR ARTEFACT IS A PROPOSED METHOD BY WHICH TO DEVELOP A NETWORK OF PULL-BASED INTEGRATED MILESTONES. THE PROPOSAL IS VERIFIED BY DOCUMENTATION OF THE APPLICATION IN A CONSTRUCTION PROJECT. IN THIS PAPER, WE ARGUE THAT THE DESCRIBED METHOD CAN BE APPLIED AS AN IMPROVEMENT OF MILESTONE PLANNING BOTH IN LAST PLANNER AND IN MORE TRADITIONAL PROJECT MANAGEMENT. THE PRESENT STUDY FILLS A GAP IN PROJECT MANAGEMENT LITERATURE, WHICH APPEARS TO ADDRESS MILESTONES IN A SUPERFICIAL MANNER; THIS IS PARTLY THE CASE FOR LAST PLANNER SYSTEM FOR PRODUCTION CONTROL. OUR STUDY CONTRIBUTES TO THEORY AND PRACTICE REGARDING DEVELOPMENT OF MILESTONES. © IGLC 2018 ALL RIGHTS RESERVED.</t>
  </si>
  <si>
    <t>FRONT-END; INTEGRATED; MILESTONES; PULL-NETWORK; RESULT-ORIENTED</t>
  </si>
  <si>
    <t>COORDINATION REACTIONS; LEAN PRODUCTION; PRODUCTION CONTROL; CONSTRUCTION PROJECTS; FRONT END; INTEGRATED; MILESTONES; PRODUCTION MANAGEMENT; RESULT-ORIENTED; STRATEGIC COORDINATION; THEORY AND PRACTICE; PROJECT MANAGEMENT</t>
  </si>
  <si>
    <t>(2007) INTEGRATED PROJECT DELIVERY: A GUIDE, , AIA AIA NATIONAL | AIA CALIFORNIA COUNCIL; ASHCRAFT, H.W., (2012) THE IPD FRAMEWORK, , HANSON BRIDGETT LLP, SAN FRANCISCO; ANDERSEN, E.S., WARNING: ACTIVITY PLANNING IS HAZARDOUS TO YOUR PROJECT'S HEALTH! (1996) INTERNATIONAL JOURNAL OF PROJECT MANAGEMENT, 14 (2), PP. 89-94; ANDERSEN, E.S., GRUDE, K.V., HAUG, T., GOAL DIRECTED PROJECT MANAGEMENT (2009) EFFECTIVE TECHNIQUES AND STRATEGIES, , LONDON: KOGAN ISBN; BALLARD, G., (2000) THE LAST PLANNER SYSTEM OF PRODUCTION CONTROL, , PHD THESIS. FACULTY OF ENGINEERING. UNIVERSITY OF BIRMINGHAM. BIRMINGHAM; BALLARD, G., TOMMELEIN, I., CURRENT PROCESS BENCHMARK FOR THE LAST PLANNER SYSTEM (2016) LEAN CONSTRUCTION JOURNAL, 2016, PP. 57-89; HEVNER, A.R., THREE CYCLE VIEW OF DESIGN SCIENCE RESEARCH (2007) SCANDINAVIAN JOURNAL OF INFORMATION SYSTEMS, 19 (2), PP. 87-92; KERZNER, H., (2009) PROJECT MANAGEMENT; A SYSTEMS APPROACH TO PLANNING, SCHEDULING AND CONTROLLING, , HOBOKEN, NEW YORK, JOHN WILEY &amp; SONS, INC; KOSKELA, L., (2000) AN EXPLORATION TOWARDS A PRODUCTION THEORY AND ITS APPLICATION TO CONSTRUCTION, , VTT TECHNICAL RESEARCH CENTRE OF FINLAND; KOSKELA, L., WHICH KIND OF SCIENCE IS CONSTRUCTION MANAGEMENT? (2008) 16TH ANNUAL CONFERENCE OF THE INTERNATIONAL GROUP FOR LEAN CONSTRUCTION, PP. 51-60. , TZORTZOPOULOS, &amp;KAGIOGLOU, M, MANCHESTER, UK; KUECHLER, B., VAISHNAVI, V., EXTENDING PRIOR RESEARCH WITH DESIGN SCIENCE RESEARCH: TWO PATTERNS FOR DSRIS PROJECT GENERATION (2011) SERVICE-ORIENTED PERSPECTIVES IN DESIGN SCIENCE RESEARCH, PP. 166-175. , SPRINGER; LEITE, F., AKCAMETE, A., AKINCI, B., ATASOY, G., KIZILTAS, S., ANALYSIS MODELING EFFORT AND IMPACT OF DIFFERENT LEVELS OF DETAIL IN BUILDING INFORMATION MODELS (2011) AUTOMATION IN CONSTRUCTION, 20 (5), PP. 601-609; LUKKA, K., THE CONSTRUCTIVE RESEARCH APPROACH. CASE STUDY RESEARCH IN LOGISTICS (2003) PUBLICATIONS OF THE TURKU SCHOOL OF ECONOMICS AND BUSINESS ADMINISTRATION, SERIES B, 1, PP. 83-101. , 2003; ROCHA, C., FORMOSO, C.T., TZORTZOPOULUOSFAZENDA, P., KOSKELA, L., TEZEL, B., DESIGN SCIENCE RESEARCH IN LEAN CONSTRUCTION: PROCESS AND OUTCOMES (2012) WORKSHOP-PAPER, , MANCHESTER: UNIVERSITY OF SALFORD; (2017) LEAN STRATEGY A BRIEF OVERVIEW, , STATSBYGG&amp;KHIB TEAM KHIB BOOKLET 2, BERGEN ACADEMY OF ART &amp; DESIGN. REVISED 05/12-2017. OSLO, NORWAY; TURNER, J.R., (2012) THE HANDBOOK OF PROJECT-BASED MANAGEMENT. LEADING STRATEGIC CHANGE IN ORGANIZATIONS, , MCGRAW-HILL, LONDON ISBN; TURNER, J.P., COCHRANSE, R.A., GOALS-AND-METHODS MATRIX: COPING WITH PROJECTS WITH ILL DEFINED GOALS AND/OR METHODS OF ACHIEVING THEM (1993) INTERNATIONAL JOURNAL OF PROJECT MANAGEMENT, 11 (2), PP. 93-102. , MAY 1993; UUSITALO, P., OLIVIERI, H., SEPPÄNEN, O., PIKAS, E., PELTOKORPI, A., REVIEW OF LEAN DESIGN MANAGEMENT: PROCESSES, METHODS AND TECHNOLOGIES (2017) 25TH ANNUAL CONFERENCE OF THE INTERNATIONAL GROUP FOR LEAN CONSTRUCTION, PP. 571-578. , HERAKLION, GREECE</t>
  </si>
  <si>
    <t>GONZALEZ V.A.</t>
  </si>
  <si>
    <t>AFCONS INFRASTRUCTURE;DIGITAL CONSTRUCTION L AND T CONSTRUCTION;GODREJ CONSTRUCTION;SHAPOORJI PALLONJI ENGINEERING AND CONSTRUCTION</t>
  </si>
  <si>
    <t>26TH ANNUAL CONFERENCE OF THE INTERNATIONAL GROUP FOR LEAN CONSTRUCTION: EVOLVING LEAN CONSTRUCTION TOWARDS MATURE PRODUCTION MANAGEMENT ACROSS CULTURES AND FRONTIERS, IGLC 2018</t>
  </si>
  <si>
    <t>16 JULY 2018 THROUGH 22 JULY 2018</t>
  </si>
  <si>
    <t>140777</t>
  </si>
  <si>
    <t>9789380689296</t>
  </si>
  <si>
    <t>IGLC - PROC. ANNU. CONF. INT. GROUP FOR LEAN CONSTR.: EVOL. LEAN CONSTR. TOWARDS MATURE PROD. MANAG. ACROSS CULT. FRONT.</t>
  </si>
  <si>
    <t>2-S2.0-85056796788</t>
  </si>
  <si>
    <t>IGLC - PROC ANNU CONF INT GROUP FOR LEAN CONSTR: EVOL LEAN CONSTR TOWARDS MATURE PROD MANAG ACROSS CULT FRONT</t>
  </si>
  <si>
    <t>KALSAAS BT, 2018, IGLC - PROC ANNU CONF INT GROUP FOR LEAN CONSTR: EVOL LEAN CONSTR TOWARDS MATURE PROD MANAG ACROSS CULT FRONT</t>
  </si>
  <si>
    <t>ELZOMOR M;PARRISH K</t>
  </si>
  <si>
    <t>57190814645;24588242700;</t>
  </si>
  <si>
    <t>INTEGRATING PDRI TOOLS INTO INTRODUCTORY CONSTRUCTION CLASSROOMS</t>
  </si>
  <si>
    <t>CONSTRUCTION RESEARCH CONGRESS 2018: SUSTAINABLE DESIGN AND CONSTRUCTION AND EDUCATION - SELECTED PAPERS FROM THE CONSTRUCTION RESEARCH CONGRESS 2018</t>
  </si>
  <si>
    <t>2018-APRIL</t>
  </si>
  <si>
    <t>45</t>
  </si>
  <si>
    <t>10.1061/9780784481301.005</t>
  </si>
  <si>
    <t>https://www.scopus.com/inward/record.uri?eid=2-s2.0-85048679427&amp;doi=10.1061%2f9780784481301.005&amp;partnerID=40&amp;md5=f94e13d03da7e7af6faa8d1564461842</t>
  </si>
  <si>
    <t>SUSTAINABLE CONSTRUCTION MANAGEMENT, COLLEGE OF ENVIRONMENTAL SCIENCE AND FORESTRY, STATE UNIV. OF NEW YORK, NEW YORK, NY  13210, UNITED STATES; SCHOOL OF SUSTAINABLE ENGINEERING AND THE BUILT ENVIRONMENT, IRA A. FULTON SCHOOLS OF ENGINEERING, ARIZONA STATE UNIV., P.O. BOX 873005, TEMPE, AZ  85287-3005, UNITED STATES</t>
  </si>
  <si>
    <t>SUSTAINABLE CONSTRUCTION MANAGEMENT, COLLEGE OF ENVIRONMENTAL SCIENCE AND FORESTRY, STATE UNIV. OF NEW YORK, NEW YORK, NY  13210, UNITED STATES;P.O. BOX 873005, TEMPE, AZ  85287-3005, UNITED STATES</t>
  </si>
  <si>
    <t>ENGINEERING EDUCATION TENDS TO PLACE EXTENSIVE EMPHASIS ON THEORIES WITH LIMITED APPLICATIONS TO REAL WORLD PROBLEMS. RESEARCH IN THE FIELD OF EDUCATION CONFIRMS THAT THIS EMPHASIS ON THEORY, AND RELATIVELY LITTLE EMPHASIS ON APPLICATION, CONTRIBUTES TO STUDENTS' LACK OF KNOWLEDGE ABOUT TOOLS USED IN INDUSTRY TO SOLVE INTERDISCIPLINARY CHALLENGES. CONSTRUCTION COURSES MAY INVOLVE INDUSTRY PRACTITIONERS IN CLASSES THROUGH CONSTRUCTION SITE VISITS, GUEST LECTURES, OR EVEN LEVERAGE PRACTITIONERS AS INSTRUCTORS. SOME COURSES ALSO FOCUS ON "TOOLS" USED IN CONSTRUCTION PRACTICE, E.G., A COURSE IN BUILDING INFORMATION MODELING (BIM) OR FRONT END PLANNING. HOWEVER, MOST INTRODUCTORY CONSTRUCTION COURSES DO NOT TEACH STUDENTS ABOUT PROJECT MANAGEMENT TOOLS USED IN INDUSTRY, E.G., SCHEDULING SOFTWARE, FRONT END PLANNING, OR SITE LOGISTICS PLANNING. THIS PAPER PRESENTS FIRST STEPS IN DISCUSSING HOW TO INTEGRATE ONE SUCH PROJECT MANAGEMENT TOOL, THE PROJECT DEFINITION RATING INDEX (PDRI), INTO AN INTRODUCTORY CONSTRUCTION MANAGEMENT COURSE. THE CONSTRUCTION INDUSTRY UTILIZES THE PDRI TO IMPROVE THE PREDICTABILITY OF PROJECT PERFORMANCE AND DEFINE THE SCOPE OF A PROJECT DURING FRONT END PLANNING. THIS PAPER SHOWS INITIAL RESULTS FROM A CASE STUDY WHERE THE AUTHORS INTRODUCED THE PDRI IN A BUILDING CONSTRUCTION MATERIALS, METHODS, AND EQUIPMENT COURSE AT ARIZONA STATE UNIVERSITY. THE RESULTS SUGGEST THAT STUDENTS FELT THAT LEARNING ABOUT THE PDRI IMPROVED THEIR UNDERSTANDING OF COURSE MATERIAL. THE PAPER CLOSES WITH A DISCUSSION OF LESSONS LEARNED TO SUPPORT OTHER INSTRUCTORS AND EDUCATORS INTEGRATE THE PDRI, OR ANOTHER PROJECT MANAGEMENT TOOL, INTO AN INTRODUCTORY CONSTRUCTION MANAGEMENT COURSE TO ENHANCE STUDENT ENGAGEMENT AND LEARNING. © 2018 ASCE.</t>
  </si>
  <si>
    <t>BUILDING MATERIALS; CONSTRUCTION; CONSTRUCTION EQUIPMENT; CONSTRUCTION INDUSTRY; SCHEDULING; STUDENTS; SUSTAINABLE DEVELOPMENT; TEACHING; ARIZONA STATE UNIVERSITY; BUILDING CONSTRUCTION; CONSTRUCTION MANAGEMENT COURSES; CONSTRUCTION PRACTICE; PROJECT MANAGEMENT TOOLS; PROJECT PERFORMANCE; REAL-WORLD PROBLEM; SCHEDULING SOFTWARE; ARCHITECTURAL DESIGN</t>
  </si>
  <si>
    <t>ABUDAYYEH, O., RUSSELL, J., JOHNSTON, D., ROWINGS, J., CONSTRUCTION ENGINEERING AND MANAGEMENT UNDERGRADUATE EDUCATION (2000) JOURNAL OF CONSTRUCTION ENGINEERING AND MANAGEMENT, 126, PP. 169-175; ANTAYA, M.C.L., PARRISH, K., ASSESSING COMPREHENSION WITH STUDENTDEVELOPED CONSTRUCTION GAMES (2014) AGE, 24, P. 1; BECERIK-GERBER, B., GERBER, D.J., KU, K., THE PACE OF TECHNOLOGICAL INNOVATION IN ARCHITECTURE, ENGINEERING, CONSTRUCTION EDUCATION: INTEGRATING RECENT TRENDS INTO THE CURRICULA (2011) JOURNAL OF INFORMATION TECHNOLOGY IN CONSTRUCTION (ITCON, 16, PP. 411-432; BINGHAM, E., GIBSON, G., (2010) DEVELOPMENT OF THE PROJECT DEFINITION RATING INDEX (PDRI) FOR INFRASTRUCTURE PROJECTS, , ARIZONA STATE UNIVERSITY; CHO, C.-S., GIBSON, G., BUILDING PROJECT SCOPE DEFINITION USING PROJECT DEFINITION RATING INDEX (2001) JOURNAL OF ARCHITECTURAL ENGINEERING, 7, PP. 115-125; (1994) PRE-PROJECT PLANNING: BEGINNING A PROJECT THE RIGHT WAY, , CII PUBLICATION 39-1, AUSTIN, TX. CONSTRUCTION INDUSTRY INSTITUTE; CLEVENGER, C.M., OZBEK, M., GLICK, S., PORTER, D., INTEGRATING BIM INTO CONSTRUCTION MANAGEMENT EDUCATION (2010) ECOBUILD PROCEEDINGS OF THE BIMRELATED ACADEMIC WORKSHOP; COLLINS, W., PARRISH, K., GIBSON, G.E., (2015) DEVELOPMENT AND UTILIZATION OF THE PROJECT DEFINITION RATING INDEX FOR INDEX FOR SMALL INDUSTRIAL PROJECTS; ELZOMOR, M., (2017) DEVELOPMENT OF PROJECT DEFINITION RATING INDEX FOR SMALL INFRASTRUCTURE PROJECTS, , DOCTORAL DISSERTATION, ARIZONA STATE UNIVERSITY; ELZOMOR, M., PARRISH, K., MANN, C., CHESTER, M., POSITIONING STUDENTS TO UNDERSTAND URBAN SUSTAINABILITY STRATEGIES THROUGH VERTICAL INTEGRATION: YEARS 1 THROUGH 3. 2016 ASEE ANNUAL CONFERENCE AND EXPOSITION 2016 NEW ORLEANS, , AMERICAN SOCIETY FOR ENGINEERING EDUCATION; FELDER, R.M., ENGINEERING EDUCATION: A TALE OF TWO PARADIGMS (2012) SHAKING THE FOUNDATIONS OF GEO-ENGINEERING EDUCATION, PP. 9-14; FORCAEL, E., GONZÁLEZ, V., OROZCO, F., OPAZO, A., SUAZO, Á., ARÁNGUIZ, P., APPLICATION OF PROBLEM-BASED LEARNING TO TEACHING THE CRITICAL PATH METHOD (2014) JOURNAL OF PROFESSIONAL ISSUES IN ENGINEERING EDUCATION AND PRACTICE, 141, P. 04014016; GHOSH, A., PARRISH, K., CHASEY, A., IMPLEMENTING A VERTICALLY INTEGRATED BIM CURRICULUM IN AN UNDERGRADUATE CONSTRUCTION MANAGEMENT PROGRAM (2015) INTERNATIONAL JOURNAL OF CONSTRUCTION EDUCATION AND RESEARCH, 11, PP. 121-139; GIBSON, G., DUMONT, P.R., PROJECT DEFINITION RATING INDEX (PDRI) FOR INDUSTRIAL PROJECTS (1996) CONSTRUCTION INDUSTRY INSTITUTE IMPLEMENTATION RESOURCE, PP. 113-122; GIBSON, G., KACZMAROWSKI, J., LORE, H., (1993) MODELING PRE-PROJECT PLANNING FOR THE CONSTRUCTION OF CAPITAL FACILITIES-SOURCE DOCUMENT, P. 94. , CONSTRUCTION INDUSTRY INSTITUTE, AUSTIN, TX; HAMILTON, M., GIBSON, G.E.J., BENCHMARKING PREPROJECT PLANNING EFFORT (1996) JOURNAL OF MANAGEMENT IN ENGINEERING, 12, PP. 25-33; HERSH, R.H., MERROW, J., (2015) DECLINING BY DEGREES: HIGHER EDUCATION AT RISK, , MACMILLAN; HYATT, B.A., A CASE STUDY IN INTEGRATING LEAN GREEN BIM INTO AN UNDERGRADUATE CONSTRUCTION MANAGEMENT SCHEDULING COURSE (2011) 47TH ASC ANNUAL INTERNATIONAL CONFERENCE PROCEEDINGS FRESNO; PIKAS, E., SACKS, R., HAZZAN, O., BUILDING INFORMATION MODELING EDUCATION FOR CONSTRUCTION ENGINEERING AND MANAGEMENT. II: PROCEDURES AND IMPLEMENTATION CASE STUDY (2013) JOURNAL OF CONSTRUCTION ENGINEERING AND MANAGEMENT, 139, P. 05013002; SALLFORS, L., SALLFORS, G., MANOLIU, I., ANTONESCU, I., RDULESCU, N., FOCUS ON REAL LIFE PROBLEMS FACILITATING LEARNING AND UNDERSTANDING (2000) ASCE GEODENVER, PP. 425-431; SHEPPARD, S.D., MACATANGAY, K., COLBY, A., SULLIVAN, W.M., (2008) EDUCATING ENGINEERS: DESIGNING FOR THE FUTURE OF THE FIELD, , JOSSEY-BASS; SULLIVAN, W.M., ROSIN, M.S., (2008) A NEW AGENDA FOR HIGHER EDUCATION: SHAPING A LIFE OF THE MIND FOR PRACTICE, , JOHN WILEY &amp; SONS</t>
  </si>
  <si>
    <t>LEE Y.HARRIS R.WANG C.HARPER C.BERRYMAN C.</t>
  </si>
  <si>
    <t>CONSTRUCTION INSTITUTE (CI) OF THE AMERICAN SOCIETY OF CIVIL ENGINEERS (ASCE);CONSTRUCTION RESEARCH COUNCIL</t>
  </si>
  <si>
    <t>CONSTRUCTION RESEARCH CONGRESS 2018: SUSTAINABLE DESIGN AND CONSTRUCTION AND EDUCATION, CRC 2018</t>
  </si>
  <si>
    <t>2 APRIL 2018 THROUGH 4 APRIL 2018</t>
  </si>
  <si>
    <t>135435</t>
  </si>
  <si>
    <t>9780784481301</t>
  </si>
  <si>
    <t>CONSTR. RES. CONGR.: SUSTAIN. DES. CONSTR. EDUC. - SEL. PAP. CONSTR. RES. CONGR.</t>
  </si>
  <si>
    <t>2-S2.0-85048679427</t>
  </si>
  <si>
    <t>CONSTR RES CONGR: SUSTAIN DES CONSTR EDUC - SEL PAP CONSTR RES CONGR</t>
  </si>
  <si>
    <t>ELZOMOR M, 2018, CONSTR RES CONGR: SUSTAIN DES CONSTR EDUC - SEL PAP CONSTR RES CONGR</t>
  </si>
  <si>
    <t>RAUSCH C;NAHANGI M;HAAS C;WEST J</t>
  </si>
  <si>
    <t>57191860637;56028105900;7202620442;7402746437;</t>
  </si>
  <si>
    <t>KINEMATICS CHAIN BASED DIMENSIONAL VARIATION ANALYSIS OF CONSTRUCTION ASSEMBLIES USING BUILDING INFORMATION MODELS AND 3D POINT CLOUDS</t>
  </si>
  <si>
    <t>75</t>
  </si>
  <si>
    <t>44</t>
  </si>
  <si>
    <t>10.1016/j.autcon.2016.12.001</t>
  </si>
  <si>
    <t>https://www.scopus.com/inward/record.uri?eid=2-s2.0-85008151902&amp;doi=10.1016%2fj.autcon.2016.12.001&amp;partnerID=40&amp;md5=1cc268e7009488fbfd84a7a891d1ce00</t>
  </si>
  <si>
    <t>RALPH HAAS CIVIL INFRASTRUCTURE SENSING LABORATORY, DEPARTMENT OF CIVIL AND ENVIRONMENTAL ENGINEERING, UNIVERSITY OF WATERLOO, CANADA</t>
  </si>
  <si>
    <t>RALPH HAAS CIVIL INFRASTRUCTURE SENSING LABORATORY, DEPARTMENT OF CIVIL AND ENVIRONMENTAL ENGINEERING, UNIVERSITY OF WATERLOO, CANADA;RALPH HAAS CIVIL INFRASTRUCTURE SENSING LABORATORY, DEPARTMENT OF CIVIL AND ENVIRONMENTAL ENGINEERING, UNIVERSITY OF WATERLOO, CANADA;RALPH HAAS CIVIL INFRASTRUCTURE SENSING LABORATORY, DEPARTMENT OF CIVIL AND ENVIRONMENTAL ENGINEERING, UNIVERSITY OF WATERLOO, CANADA;RALPH HAAS CIVIL INFRASTRUCTURE SENSING LABORATORY, DEPARTMENT OF CIVIL AND ENVIRONMENTAL ENGINEERING, UNIVERSITY OF WATERLOO, CANADA</t>
  </si>
  <si>
    <t>AS MODERN METHODS OF CONSTRUCTION PROGRESSIVELY INCORPORATE MORE FACETS OF MANUFACTURING, DESIGN OPTIMIZATION TOOLS USED IN MANUFACTURING CAN BE ADOPTED INTO CONSTRUCTION TO SOLVE COMPLEX CHALLENGES. THE SPECIFICATION AND CONTROL OF DIMENSIONS AND GEOMETRY OF CONSTRUCTION ASSEMBLIES IS ONE SUCH CHALLENGE THAT CAN BE SOLVED USING TOOLS FROM MANUFACTURING. EVEN WITH BUILDING INFORMATION MODELS (BIM) TO ASSIST WITH CLASH DETECTION FOR IDENTIFYING POTENTIAL DIMENSIONAL PROBLEMS, OR THE USE OF TOLERANCES TO CONTROL CRITICAL FEATURES IN AN ASSEMBLY, DIMENSIONAL VARIABILITY IS STILL A COMPLEX CHALLENGE TO ADDRESS IN CONSTRUCTION. THIS PAPER EXPLORES THE USE OF A DIMENSIONAL VARIATION ANALYSIS (DVA), WHICH IS A DESIGN OPTIMIZATION TOOL FROM THE MANUFACTURING INDUSTRY. THIS PAPER PRESENTS A DVA APPROACH WHICH IS BASED ON KINEMATICS THEORY IN ROBOTICS TO DEFINE THE ASSEMBLY EQUATION (HOW COMPONENTS ARE DIMENSIONALLY RELATED TO EACH OTHER). A CASE STUDY IS USED TO VALIDATE THE PROPOSED FRAMEWORK THROUGH TWO DISTINCT APPROACHES: (1) AN AS-DESIGNED (MODEL-BASED) DVA AND (2) AN AS-BUILT (LASER-BASED) DVA. COMPARISON OF THESE TWO METHODS RESULTED IN A PERCENT DIFFERENCE LESS THAN 1% WHICH DEMONSTRATES THE RELIABILITY OF USING THE MODEL-BASED METHOD FOR DESIGNING CRITICAL CONSTRUCTION COMPONENTS. © 2016 ELSEVIER B.V.</t>
  </si>
  <si>
    <t>BUILDING INFORMATION MODEL; DIMENSIONAL VARIABILITY; DISCREPANCY AND DEVIATION; KINEMATICS CHAINS; LASER SCANNING; ROBOTICS; TOLERANCE</t>
  </si>
  <si>
    <t>CHAINS; CONSTRUCTION; FITS AND TOLERANCES; INFORMATION THEORY; KINEMATICS; MANUFACTURE; ROBOTICS; STRUCTURAL DESIGN; BUILDING INFORMATION MODEL - BIM; DIMENSIONAL PROBLEMS; DIMENSIONAL VARIABILITY; DIMENSIONAL VARIATIONS; DISCREPANCY AND DEVIATION; LASER SCANNING; MANUFACTURING INDUSTRIES; MODERN METHODS OF CONSTRUCTIONS; ARCHITECTURAL DESIGN</t>
  </si>
  <si>
    <t>OH, E.H., NADERPAJOUH, N., HASTAK, M., GOKHALE, S., INTEGRATION OF THE CONSTRUCTION KNOWLEDGE AND EXPERTISE IN FRONT-END PLANNING (2015) J. CONSTR. ENG. MANAG., 142, P. 04015067; PULASKI, M.H., HORMAN, M.J., ORGANIZING CONSTRUCTABILITY KNOWLEDGE FOR DESIGN (2005) J. CONSTR. ENG. MANAG., 131 (8), PP. 911-919. , (911) 10.1061/(ASCE)0733-9364; O'CONNOR, J., CONSTRUCTABILITY IMPLEMENTATION GUIDE, CONSTRUCTION INDUSTRY (2006); AZHAR, S., KHALFAN, M., MAQSOOD, T., BUILDING INFORMATION MODELLING (BIM): NOW AND BEYOND (2015) CONSTR. ECON. BUILD., 12, PP. 15-28. , (ISSN 1837-9133); HARTMANN, T., FISCHER, M., SUPPORTING THE CONSTRUCTABILITY REVIEW WITH 3D/4D MODELS (2007) BUILD. RES. INF., 35, PP. 70-80; BALLAST, D.K., HANDBOOK OF CONSTRUCTION TOLERANCES (2007), JOHN WILEY &amp; SONS; JINGMOND, M., LINDBERG, T., LANDIN, A., IDENTIFYING CAUSES OF ADDITIONAL COSTS IN TOLERANCE COMPLIANCES FAILURE IN BUILDINGS (2010) TG65 &amp; W065-SPECIAL TRACK 18TH CIB WORLD BUILDING CONGRESS MAY 2010 SALFORD, UNITED KINGDOM, P. 554; MILBERG, C.T., TOMMELEIN, I.D., TOLERANCE AND CONSTRUCTABILITY OF SOLDIER PILES IN SLURRY WALLS (2009) J. PERFORM. CONSTR. FACIL., 24, PP. 120-127; JINGMOND, M., ÅGREN, R., LANDIN, A., USE OF COGNITIVE MAPPING IN THE DIAGNOSIS OF TOLERANCE FAILURE (2011) 6TH NORDIC CONFERENCE ON CONSTRUCTION ECONOMICS AND ORGANISATION, PP. 305-313; LANDIN, A., KÄMPE, P., INDUSTRIALIZING THE CONSTRUCTION SECTOR THROUGH INNOVATION–TOLERANCE DILEMMA (2007), PROC. CIB WORLD BUILDING CONFERENCE 2007-387 CAPE TOWN; GOULDING, J.S., POUR RAHIMIAN, F., ARIF, M., SHARP, M., NEW OFFSITE PRODUCTION AND BUSINESS MODELS IN CONSTRUCTION: PRIORITIES FOR THE FUTURE RESEARCH AGENDA (2015) ARCHITECT. ENG. DES. MANAG., 11, PP. 163-184; WHITNEY, D.E., MECHANICAL ASSEMBLIES (2004) THEIR DESIGN, MANUFACTURE, AND ROLE IN PRODUCT DEVELOPMENT, 1. , OXFORD UNIVERSITY PRESS ON DEMAND; SLEATH, L.C., LEANEY, P., THE USE OF A KINEMATIC CONSTRAINT MAP TO PREPARE THE STRUCTURE FOR A DIMENSIONAL VARIATION ANALYSIS MODEL (2013) AM. J. VEH. DES., 1 (1), PP. 1-8; ACHARJEE, T., INVESTIGATING ACCUMULATION OF TOLERANCES AND ITS IMPACT ON RELIABILITY OF JOB SITE INSTALLATION (2007), UNIVERSITY OF CINCINNATI (PRINT); MILBERG, C., TOMMELEIN, I.D., (2005) APPLICATION OF TOLERANCE MAPPING IN AEC SYSTEMS, PROCEEDINGS CONSTRUCTION RESEARCH CONGRESS; MILBERG, C., TOMMELEIN, I.D., (2004) TOLERANCE MAPPING–PARTITION WALL CASE REVISITED, PROCEEDINGS OF THE 12TH ANNUAL CONFERENCE OF THE INTERNATIONAL GROUP FOR LEAN CONSTRUCTION, PP. 2-5; ISO, ISO-1101: GEOMETRICAL PRODUCT SPECIFICATIONS (GPS)—GEOMETRICAL TOLERANCING—TOLERANCES OF FORM, ORIENTATION, LOCATION AND RUN-OUT (2012), INTERNATIONAL ORGANIZATION FOR STANDARDIZATION GENEVA, SWITZERLAND; ASME, DIMENSIONING AND TOLERANCING (2009) ENGINEERING DRAWING AND RELATED DOCUMENTATION PRACTICES. REVISION OF ASME Y, P. 14; TANG, P., CHEN, G., SHEN, Z., GANAPATHY, R., A SPATIAL-CONTEXT-BASED APPROACH FOR AUTOMATED SPATIAL CHANGE ANALYSIS OF PIECE-WISE LINEAR BUILDING ELEMENTS (2016) COMPUT. AIDED CIV. INF. ENG., 31, PP. 65-80; NAHANGI, M., HAAS, C.T., AUTOMATED 3D COMPLIANCE CHECKING IN PIPE SPOOL FABRICATION (2014) ADV. ENG. INFORM., 28, PP. 360-369; FARNSWORTH, C.B., BEVERIDGE, S., MILLER, K.R., CHRISTOFFERSON, J.P., APPLICATION, ADVANTAGES, AND METHODS ASSOCIATED WITH USING BIM IN COMMERCIAL CONSTRUCTION (2015) INT. J. CONSTR. EDUC. RES., 11, PP. 218-236; LEITE, F., AKCAMETE, A., AKINCI, B., ATASOY, G., KIZILTAS, S., ANALYSIS OF MODELING EFFORT AND IMPACT OF DIFFERENT LEVELS OF DETAIL IN BUILDING INFORMATION MODELS (2011) AUTOM. CONSTR., 20, PP. 601-609; EASTMAN, C., EASTMAN, C.M., TEICHOLZ, P., SACKS, R., BIM HANDBOOK (2011) A GUIDE TO BUILDING INFORMATION MODELING FOR OWNERS, MANAGERS, DESIGNERS, ENGINEERS AND CONTRACTORS, , JOHN WILEY &amp; SONS; SOFTWARE, V., VICO GUEST BLOGGER SERIES (2016) HOW SWINERTON BUILDERS DELIVER VIRTUAL DESIGN AND CONSTRUCTION, , HTTP://WWW.VICOSOFTWARE.COM/VICO-BLOGS/GUEST-BLOGGER/TABID/88454/BID/12659/HOW-SWINERTON-BUILDERS-DELIVER-VIRTUAL-DESIGN-AND-CONSTRUCTION.ASPX, (04/27, 2016); CHASE, K.W., PARKINSON, A.R., A SURVEY OF RESEARCH IN THE APPLICATION OF TOLERANCE ANALYSIS TO THE DESIGN OF MECHANICAL ASSEMBLIES (1991) RES. ENG. DES., 3, PP. 23-37; HONG, Y., CHANG, T., A COMPREHENSIVE REVIEW OF TOLERANCING RESEARCH (2002) INT. J. PROD. RES., 40, PP. 2425-2459; SCHOLZ, F., TOLERANCE STACK ANALYSIS METHODS (1995) RESEARCH AND TECHNOLOGY BOEING INFORMATION &amp; SUPPORT SERVICES, BOEING, SEATTLE, PP. 1-44; YANG, Z., MCWILLIAM, S., POPOV, A., HUSSAIN, T., YANG, H., DIMENSIONAL VARIATION PROPAGATION ANALYSIS IN STRAIGHT-BUILD MECHANICAL ASSEMBLIES USING A PROBABILISTIC APPROACH (2013) J. MANUF. SYST., 32, PP. 348-356; FUENTES, F.J., TROUVÉ, V., CORDIER, J., REICH, J., METHODOLOGY FOR DIMENSIONAL VARIATION ANALYSIS OF ITER INTEGRATED SYSTEMS (2016) FUSION ENG. DES.; FUENTES, F.J., TROUVÉ, V., BLESSING, E., CORDIER, J., REICH, J., STATUS OF ITER DIMENSIONAL TOLERANCE STUDIES (2013) FUSION ENG. DES., 88, PP. 597-601; CHO, Y.K., HAAS, C.T., SREENIVASAN, S.V., LIAPI, K., POSITION ERROR MODELING FOR AUTOMATED CONSTRUCTION MANIPULATORS (2004) J. CONSTR. ENG. MANAG., 130 (1), P. 50; FENG, C., XIAO, Y., WILLETTE, A., MCGEE, W., KAMAT, V.R., VISION GUIDED AUTONOMOUS ROBOTIC ASSEMBLY AND AS-BUILT SCANNING ON UNSTRUCTURED CONSTRUCTION SITES (2015) AUTOM. CONSTR., 59, PP. 128-138; NAHANGI, M., YEUNG, J., HAAS, C.T., WALBRIDGE, S., WEST, J., AUTOMATED ASSEMBLY DISCREPANCY FEEDBACK USING 3D IMAGING AND FORWARD KINEMATICS (2015) AUTOM. CONSTR., 56, PP. 36-46; NAHANGI, M., HAAS, C.T., WEST, J., WALBRIDGE, S., AUTOMATIC REALIGNMENT OF DEFECTIVE ASSEMBLIES USING AN INVERSE KINEMATICS ANALOGY (2015) ASCE J. COMPUT. CIV. ENG.; NAHANGI, M., CZERNIAWSKI, T., HAAS, C.T., WALBRIDGE, S., WEST, J., PARALLEL SYSTEMS AND STRUCTURAL FRAMES REALIGNMENT PLANNING AND ACTUATION STRATEGY (2015) J. COMPUT. CIV. ENG.; RAUSCH, C., DEVELOPMENT OF A FRAMEWORK FOR THE STRATEGIC MANAGEMENT OF DIMENSIONAL VARIABILTY OF STRUCTURES IN MODULAR CONSTRUCTION (2016), UNIVERSITY OF WATERLOO; DENAVIT, J., HARTENBERG, R.S., A KINEMATIC NOTATION FOR LOWER-PAIR MECHANISMS BASED ON MATRICES (1955) J. APPL. MECH., PP. 215-221; AISC, CODE OF STANDARD PRACTICE FOR STEEL BUILDINGS AND BRIDGES (AISC 303–10) (2010); FARO, FARO LASER SCANNER LS 840/880 (2014), HTTP://WWW2.FARO.COM/FAROIP/FILES/FILE/TECHSHEETS%20DOWNLOAD/IN_LS880.PDF, (APRIL 8, 2014); POLYWORKS, INNOVMETRIC POLYWORKS (2015), HTTP://WWW.INNOVMETRIC.COM/EN</t>
  </si>
  <si>
    <t>NAHANGI, M.; RALPH HAAS CIVIL INFRASTRUCTURE SENSING LABORATORY, CANADA; EMAIL: MNAHANGI@UWATERLOO.CA</t>
  </si>
  <si>
    <t>2-S2.0-85008151902</t>
  </si>
  <si>
    <t>UNIVERSITY OF WATERLOO;UNIVERSITY OF WATERLOO;UNIVERSITY OF WATERLOO;UNIVERSITY OF WATERLOO</t>
  </si>
  <si>
    <t>NOTREPORTED;RALPH HAAS CIVIL INFRASTRUCTURE SENSING LABORATORY;NOTREPORTED</t>
  </si>
  <si>
    <t>RAUSCH C, 2017, AUTOM CONSTR</t>
  </si>
  <si>
    <t>NAHANGI M;RAUSCH C;HAAS CT;WEST J</t>
  </si>
  <si>
    <t>56028105900;57191860637;7202620442;7402746437;</t>
  </si>
  <si>
    <t>DIMENSIONAL VARIABILITY ANALYSIS OF CONSTRUCTION ASSEMBLIES USING KINEMATICS CHAINS AND BUILDING INFORMATION MODELS</t>
  </si>
  <si>
    <t>ISARC 2017 - PROCEEDINGS OF THE 34TH INTERNATIONAL SYMPOSIUM ON AUTOMATION AND ROBOTICS IN CONSTRUCTION</t>
  </si>
  <si>
    <t>50</t>
  </si>
  <si>
    <t>https://www.scopus.com/inward/record.uri?eid=2-s2.0-85032352053&amp;partnerID=40&amp;md5=afe8882d2d6347975c54581a1e5424f6</t>
  </si>
  <si>
    <t>DEPARTMENT OF CIVIL AND ENVIRONMENTAL ENGINEERING, UNIVERSITY OF WATERLOO, WATERLOO, ON, CANADA</t>
  </si>
  <si>
    <t>DEPARTMENT OF CIVIL AND ENVIRONMENTAL ENGINEERING, UNIVERSITY OF WATERLOO, WATERLOO, ON, CANADA;DEPARTMENT OF CIVIL AND ENVIRONMENTAL ENGINEERING, UNIVERSITY OF WATERLOO, WATERLOO, ON, CANADA;DEPARTMENT OF CIVIL AND ENVIRONMENTAL ENGINEERING, UNIVERSITY OF WATERLOO, WATERLOO, ON, CANADA;DEPARTMENT OF CIVIL AND ENVIRONMENTAL ENGINEERING, UNIVERSITY OF WATERLOO, WATERLOO, ON, CANADA</t>
  </si>
  <si>
    <t>DESIGN OPTIMIZATION FRAMEWORKS USED IN MANUFACTURING CAN BE ADOPTED INTO CONSTRUCTION TO SOLVE COMPLEX AND RELATIVELY UNSOLVED CHALLENGES, AS RECENT CONSTRUCTION METHODS PROGRESSIVELY INCORPORATE MORE MANUFACTURING ASPECTS. FOR EXAMPLE, THE SPECIFICATION AND DIMENSIONAL CONTROL FOR COMPLIANCE CHECKING OF CONSTRUCTION COMPONENTS CAN BE SOLVED USING TOOLS EXISTING IN MANUFACTURING. EVEN THOUGH BUILDING INFORMATION MODELS (BIM) ASSIST WITH CLASH DETECTION FOR IDENTIFYING POTENTIAL DIMENSIONAL PROBLEMS, DIMENSIONAL VARIABILITY REMAINS A COMPLEX CHALLENGE TO ADDRESS IN CONSTRUCTION. THIS PAPER EXPLORES THE USE OF A DIMENSIONAL VARIATION ANALYSIS (DVA), WHICH IS ORIGINALLY DEVELOPED IN THE MANUFACTURING INDUSTRY AS A DESIGN OPTIMIZATION TOOL. THIS PAPER PRESENTS A DVA APPROACH WHICH IS BASED ON KINEMATICS THEORY IN ROBOTICS TO DEFINE THE ASSEMBLY EQUATION (HOW VARIOUS PARTS OF A COMPONENT ARE RELATED TO EACH OTHER MATHEMATICALLY). A DESIGN-MODEL BASED DVA IS VALIDATED USING A CASE STUDY. RESULTS SHOW THAT THE METHOD IS CAPABLE OF DETERMINING VARIABILITY BETWEEN THE DESIGNED AND FABRICATED STATES WITH A REASONABLE LEVEL OF ACCURACY.</t>
  </si>
  <si>
    <t>3D OBJECT RECOGNITION; CLUTTER; HASH TABLE; HASHING; LASER SCANNING; LOCAL FEATURE DESCRIPTORS; RANSAC</t>
  </si>
  <si>
    <t>CLUTTER (INFORMATION THEORY); COMPLIANCE CONTROL; CONSTRUCTION; INFORMATION THEORY; KINEMATICS; MANUFACTURE; OBJECT RECOGNITION; ROBOTICS; STRUCTURAL DESIGN; 3D OBJECT RECOGNITION; HASH TABLE; HASHING; LASER SCANNING; LOCAL FEATURE; RANSAC; ARCHITECTURAL DESIGN</t>
  </si>
  <si>
    <t>OH, E.H., NADERPAJOUH, N., HASTAK, M., GOKHALE, S., INTEGRATION OF THE CONSTRUCTION KNOWLEDGE AND EXPERTISE IN FRONT-END PLANNING (2015) JOURNAL OF CONSTRUCTION ENGINEERING AND MANAGEMENT, 142, P. 04015067; PULASKI, M.H., HORMAN, M.J., ORGANIZING CONSTRUCTABILITY KNOWLEDGE FOR DESIGN (2005) JOURNAL OF CONSTRUCTION ENGINEERING AND MANAGEMENT, 131, PP. 911-919; O'CONNOR, J., (2006) CONSTRUCTABILITY IMPLEMENTATION GUIDE, , CONSTRUCTION INDUSTRY; AZHAR, S., KHALFAN, M., MAQSOOD, T., BUILDING INFORMATION MODELLING (BIM): NOW AND BEYOND (2015) CONSTRUCTION ECONOMICS AND BUILDING, 12, PP. 15-28; HARTMANN, T., FISCHER, M., SUPPORTING THE CONSTRUCTABILITY REVIEW WITH 3D/4D MODELS (2007) BUILDING RESEARCH &amp; INFORMATION, 35, PP. 70-80; BALLAST, D.K., (2007) HANDBOOK OF CONSTRUCTION TOLERANCES, , JOHN WILEY &amp; SONS; JINGMOND, M., LINDBERG, T., LANDIN, A., IDENTIFYING CAUSES OF ADDITIONAL COSTS IN TOLERANCE COMPLIANCES FAILURE IN BUILDINGS (2010) TG65 &amp; W065-SPECIAL TRACK 18TH CIB WORLD BUILDING CONGRESS MAY 2010 SALFORD, P. 554. , UNITED KINGDOM; MILBERG, C.T., TOMMELEIN, I.D., TOLERANCE AND CONSTRUCTABILITY OF SOLDIER PILES IN SLURRY WALLS (2009) JOURNAL OF PERFORMANCE OF CONSTRUCTED FACILITIES, 24, PP. 120-127; JINGMOND, M., ÅGREN, R., LANDIN, A., USE OF COGNITIVE MAPPING IN THE DIAGNOSIS OF TOLERANCE FAILURE (2011) 6TH NORDIC CONFERENCE ON CONSTRUCTION ECONOMICS AND ORGANISATION, PP. 305-313; LANDIN, A., KÄMPE, P., (2007) INDUSTRIALIZING THE CONSTRUCTION SECTOR THROUGH INNOVATION-TOLERANCE DILEMMA; TANG, P., CHEN, G., SHEN, Z., GANAPATHY, R., A SPATIAL-CONTEXT-BASED APPROACH FOR AUTOMATED SPATIAL CHANGE ANALYSIS OF PIECE-WISE LINEAR BUILDING ELEMENTS (2016) COMPUTER-AIDED CIVIL AND INFRASTRUCTURE ENGINEERING, 31, PP. 65-80; NAHANGI, M., HAAS, C.T., AUTOMATED 3D COMPLIANCE CHECKING IN PIPE SPOOL FABRICATION (2014) ADVANCED ENGINEERING INFORMATICS, 28, PP. 360-369; FARNSWORTH, C.B., BEVERIDGE, S., MILLER, K.R., CHRISTOFFERSON, J.P., APPLICATION, ADVANTAGES, AND METHODS ASSOCIATED WITH USING BIM IN COMMERCIAL CONSTRUCTION (2015) INTERNATIONAL JOURNAL OF CONSTRUCTION EDUCATION AND RESEARCH, 11, PP. 218-236; LEITE, F., AKCAMETE, A., AKINCI, B., ATASOY, G., KIZILTAS, S., ANALYSIS OF MODELING EFFORT AND IMPACT OF DIFFERENT LEVELS OF DETAIL IN BUILDING INFORMATION MODELS (2011) AUTOMATION IN CONSTRUCTION, 20, PP. 601-609; CHO, Y.K., HAAS, C.T., SREENIVASAN, S.V., LIAPI, K., POSITION ERROR MODELING FOR AUTOMATED CONSTRUCTION MANIPULATORS (2004) JOURNAL OF CONSTRUCTION ENGINEERING AND MANAGEMENT, 130, PP. 50-58; FENG, C., XIAO, Y., WILLETTE, A., MCGEE, W., KAMAT, V.R., VISION GUIDED AUTONOMOUS ROBOTIC ASSEMBLY AND AS-BUILT SCANNING ON UNSTRUCTURED CONSTRUCTION SITES (2015) AUTOMATION IN CONSTRUCTION, 59, PP. 128-138; NAHANGI, M., YEUNG, J., HAAS, C.T., WALBRIDGE, S., WEST, J., AUTOMATED ASSEMBLY DISCREPANCY FEEDBACK USING 3D IMAGING AND FORWARD KINEMATICS (2015) AUTOMATION IN CONSTRUCTION, 56, PP. 36-46; NAHANGI, M., HAAS, C.T., WEST, J., WALBRIDGE, S., AUTOMATIC REALIGNMENT OF DEFECTIVE ASSEMBLIES USING AN INVERSE KINEMATICS ANALOGY (2015) ASCE JOURNAL OF COMPUTING IN CIVIL ENGINEERING; NAHANGI, M., CZERNIAWSKI, T., HAAS, C.T., WALBRIDGE, S., WEST, J., PARALLEL SYSTEMS AND STRUCTURAL FRAMES REALIGNMENT PLANNING AND ACTUATION STRATEGY (2015) JOURNAL OF COMPUTING IN CIVIL ENGINEERING, P. 04015067; DENAVIT, J., HARTENBERG, R.S., A KINEMATIC NOTATION FOR LOWER-PAIR MECHANISMS BASED ON MATRICES (1955) JOURNAL OF APPLIED MECHANICS, PP. 215-221</t>
  </si>
  <si>
    <t>AUTODESK;CTCI ADVANCES SYSTEMS INC., CTCI RESOURCES ENGINEERING INC., CTCI SMART ENGINEERING CORPORATION;CTCI FOUNDATION;ET AL.;FU TSU CONSTRUCTION;RCS</t>
  </si>
  <si>
    <t>INTERNATIONAL ASSOCIATION FOR AUTOMATION AND ROBOTICS IN CONSTRUCTION I.A.A.R.C)</t>
  </si>
  <si>
    <t>34TH INTERNATIONAL SYMPOSIUM ON AUTOMATION AND ROBOTICS IN CONSTRUCTION, ISARC 2017</t>
  </si>
  <si>
    <t>28 JUNE 2017 THROUGH 1 JULY 2017</t>
  </si>
  <si>
    <t>129554</t>
  </si>
  <si>
    <t>ISARC - PROC. INT. SYMP. AUTOM. ROBOT. CONSTR.</t>
  </si>
  <si>
    <t>2-S2.0-85032352053</t>
  </si>
  <si>
    <t>ISARC - PROC INT SYMP AUTOM ROBOT CONSTR</t>
  </si>
  <si>
    <t>NAHANGI M, 2017, ISARC - PROC INT SYMP AUTOM ROBOT CONSTR</t>
  </si>
  <si>
    <t>CARRATO PJ;BRUNER B</t>
  </si>
  <si>
    <t>6602306419;57195929829;</t>
  </si>
  <si>
    <t>BUILDING INFORMATION MODELING ASSISTED PROJECT DELIVERY FOR LNG STORAGE TANKS</t>
  </si>
  <si>
    <t>CONGRESS ON TECHNICAL ADVANCEMENT 2017: CONSTRUCTION AND FORENSIC ENGINEERING - PAPERS FROM SESSIONS OF THE 1ST CONGRESS ON TECHNICAL ADVANCEMENT</t>
  </si>
  <si>
    <t>10.1061/9780784481035.001</t>
  </si>
  <si>
    <t>https://www.scopus.com/inward/record.uri?eid=2-s2.0-85030162467&amp;doi=10.1061%2f9780784481035.001&amp;partnerID=40&amp;md5=05468775f3a3349d8224974cd51d5588</t>
  </si>
  <si>
    <t>BECHTEL CORPORATION, 12011 SUNSET HILLS RD., RESTON, VA  20190, UNITED STATES; COMMERCIAL METALS COMPANY, EI GROUP, 2001 BRITTMOORE RD., HOUSTON, TX  77043, UNITED STATES</t>
  </si>
  <si>
    <t>RESTON, VA  20190, UNITED STATES;HOUSTON, TX  77043, UNITED STATES</t>
  </si>
  <si>
    <t>THIS PAPER DESCRIBES HOW A 3D BUILDING INFORMATION MODELS (BIM) ASSISTED IN EXPEDITING THE CONSTRUCTION PROCESS FOR LNG STORAGE TANKS BEING CONSTRUCTED ON THE GULF COAST. THE AMERICAN CONCRETE INSTITUTE HAS PROVIDED A ROAD MAP (INFORMATION DELIVERY MANUAL, IDM) FOR BIM APPLICATION IN CONCRETE CONSTRUCTION, WHICH WAS USED AS A GUIDE FOR DELIVERING THIS PROJECT. FOUR PHASES OF PROJECT DELIVERY EMPLOYED THE BIM; PRE-PLANNING, REBAR FABRICATION AND DELIVERY, DEVELOPING PRE-TIED REBAR CAGES, AND COLLECTION OF AS-BUILT INFORMATION. PRE-PLANNING ENGAGED THE FULL PROJECT TEAM, INCLUDING ENGINEERING, CONSTRUCTION, REBAR FABRICATORS, AND FORMWORK SUPPLIERS. EXTENSIVE USE OF 4D MODELING ASSISTED IN THE PLANNING EFFORT. COMPUTER NUMERICAL CONTROL (CNC) INFORMATION FOR SHOP EQUIPMENT AND AUTOMATED BUNDLING AND TAGGING INFORMATION WAS EXTRACTED FROM THE BIM BY THE REBAR FABRICATOR. SPECIAL DETAILS TO FACILITATE THE USE OF PRE-TIED REBAR CAGES WERE INCLUDED IN THE 3D MODEL AND DRAWINGS. LASER SCANS OF THE AS-BUILT STRUCTURE WERE COMPARED WITH THE BIM FOR QUALITY CONTROL. © 2017 ASCE.</t>
  </si>
  <si>
    <t>3D MODELING; COMPUTER CONTROL SYSTEMS; CONCRETES; CONSTRUCTION; FORENSIC ENGINEERING; INFORMATION THEORY; QUALITY CONTROL; TANKS (CONTAINERS); AMERICAN CONCRETE INSTITUTE; BUILDING INFORMATION MODEL - BIM; COMPUTER NUMERICAL CONTROL; CONSTRUCTION PROCESS; INFORMATION DELIVERY; LNG STORAGE TANK; PROJECT DELIVERY; PROJECT TEAM; ARCHITECTURAL DESIGN</t>
  </si>
  <si>
    <t>INFORMATION DELIVERY MANUAL FOR CAST-IN-PLACE CONCRETE (2015) ACI REPORT 131.1R-14, , ACI AMERICAN CONCRETE INSTITUTE (ACI), FARMINGTON HILLS, MI; REBAR, T., 3D MODELING SOFTWARE, TEKLA STRUCTURES, , WWW.TRIMBLE.COM; SYNCHRO, 4D MODELING SOFTWARE, , WWW.SYNCHROLTD.COM, SYNCHRO SOFTWARE LIMITED; TRIMBLE TX8 LASER SCANNING SYSTEM AND, REAL WORKS LASER SCANNING PROCESSING SOFTWARE, , WWW.TRIMBLE.COM</t>
  </si>
  <si>
    <t>ZUFELT J.E.</t>
  </si>
  <si>
    <t>AEROSPACE ENGINEERING DIVISION;COLD REGIONS ENGINEERING DIVISION;COMMITTEE ON ADAPTATION TO A CHANGING CLIMATE;COMMITTEE ON TECHNICAL ADVANCEMENT;ENERGY DIVISION;ET AL.</t>
  </si>
  <si>
    <t>1ST CONGRESS ON TECHNICAL ADVANCEMENT, CTA 2017: CONSTRUCTION AND FORENSIC ENGINEERING</t>
  </si>
  <si>
    <t>10 SEPTEMBER 2017 THROUGH 13 SEPTEMBER 2017</t>
  </si>
  <si>
    <t>130455</t>
  </si>
  <si>
    <t>9780784481035</t>
  </si>
  <si>
    <t>CONGR. TECH. ADV.: CONSTR. FORENSIC ENG. - PAP. SESS. CONGR. TECH. ADV.</t>
  </si>
  <si>
    <t>2-S2.0-85030162467</t>
  </si>
  <si>
    <t>CONGR TECH ADV: CONSTR FORENSIC ENG - PAP SESS CONGR TECH ADV</t>
  </si>
  <si>
    <t>CARRATO PJ, 2017, CONGR TECH ADV: CONSTR FORENSIC ENG - PAP SESS CONGR TECH ADV</t>
  </si>
  <si>
    <t>PECKIENE A;USTINOVIČIUS L</t>
  </si>
  <si>
    <t>55988174600;8932012000;</t>
  </si>
  <si>
    <t>POSSIBILITIES FOR BUILDING SPATIAL PLANNING USING BIM METHODOLOGY</t>
  </si>
  <si>
    <t>PROCEDIA ENGINEERING</t>
  </si>
  <si>
    <t>172</t>
  </si>
  <si>
    <t>851</t>
  </si>
  <si>
    <t>858</t>
  </si>
  <si>
    <t>10.1016/j.proeng.2017.02.085</t>
  </si>
  <si>
    <t>https://www.scopus.com/inward/record.uri?eid=2-s2.0-85016306903&amp;doi=10.1016%2fj.proeng.2017.02.085&amp;partnerID=40&amp;md5=5aaf2a7f267ed2ff171e96f879c52d6a</t>
  </si>
  <si>
    <t>DEPARTMENT OF CONSTRUCTION TECHNOLOGY AND MANAGEMENT, FACULTY OF CIVIL ENGINEERING, VILNIUS GEDIMINAS TECHNICAL UNIVERSITY, SAULETEKIO AVE. 11, VILNIUS, LT-10223, LITHUANIA</t>
  </si>
  <si>
    <t>DEPARTMENT OF CONSTRUCTION TECHNOLOGY AND MANAGEMENT, FACULTY OF CIVIL ENGINEERING, VILNIUS GEDIMINAS TECHNICAL UNIVERSITY, SAULETEKIO AVE. 11, VILNIUS, LT-10223, LITHUANIA;DEPARTMENT OF CONSTRUCTION TECHNOLOGY AND MANAGEMENT, FACULTY OF CIVIL ENGINEERING, VILNIUS GEDIMINAS TECHNICAL UNIVERSITY, SAULETEKIO AVE. 11, VILNIUS, LT-10223, LITHUANIA</t>
  </si>
  <si>
    <t>THE LIFE CYCLE OF A BUILDING BEGINS WITH THE PLANNING PROCESS. THE PLANNING OR PRE-PLANNING STAGE IS WHEN THE MOST EFFECTIVE DECISIONS ARE MADE. BOTH IN TERMS OF TIME AND FINANCIAL RESOURCES, CHANGES MADE TO CERTAIN DESIGN SOLUTIONS AT THIS STAGE ARE LESS COSTLY COMPARED TO LATER STAGES OF ARCHITECTURAL DESIGN, NOT TO MENTION DURING THE CONSTRUCTION PROCESS ITSELF. THE SUCCESS OF A BUILDING'S ARCHITECTURAL PLANNING SOLUTIONS, HOW CONVENIENT THE SITE AND THE BUILDING ARE TO USE AND THE ECONOMICAL INDICATORS OF CONSTRUCTING THE BUILDING DEPEND MOSTLY ON DECISIONS MADE DURING THE PLANNING STAGE. BIM CAN BE USED FOR BUILDING SPATIAL PLANNING. THIS WOULD ALLOW ARCHITECTS TO ASSESS THE PLANNED BUILDING, ITS INFLUENCE ON THE ENVIRONMENT AND THE INFLUENCE OF THE ENVIRONMENT ON THE BUILDING EVEN EARLIER AND MORE COMPREHENSIVELY. THE PAPER PROPOSES A MODEL AND ALGORITHM FOR THE PLANNING STAGE OF BUILDING USING BIM. CREATING A SPATIAL MODEL FOR A BUILDING USING THE PROPOSED ALGORITHM WILL PRODUCE A MODEL FOR SPECIFIC BUILDING AND SITE SOLUTIONS. THE ENTIRETY OF THE SOLUTIONS USED IN THE BUILDING AND SITE DESIGN HAS BEEN CONSIDERED IN COMPLIANCE WITH ALL OF THE REQUIREMENTS OF NATIONAL LAW AND COMPULSORY REGULATORY TECHNICAL DOCUMENTS. THE MODEL CAN THEN BE USED FOR FURTHER ARCHITECTURAL DESIGN.</t>
  </si>
  <si>
    <t>BUILDING INFORMATION MODELING (BIM); BUILDING MODEL; BUILDING SPATIAL PLANNING; GIS; URBAN PLANNING</t>
  </si>
  <si>
    <t>BUILDING MATERIALS; BUILDINGS; GEOGRAPHIC INFORMATION SYSTEMS; LIFE CYCLE; REGULATORY COMPLIANCE; STRUCTURAL DESIGN; URBAN PLANNING; BUILDING INFORMATION MODEL - BIM; BUILDING MODEL; CONSTRUCTION PROCESS; ECONOMICAL INDICATOR; INFLUENCE ON THE ENVIRONMENTS; MODEL AND ALGORITHMS; SPATIAL PLANNING; TECHNICAL DOCUMENTS; ARCHITECTURAL DESIGN</t>
  </si>
  <si>
    <t>ARIMAVIČIUTE, M., THE STRATEGIC DEVELOPMENT PLANNING OF LOCAL GOVERNMENT, FOLLOWING THE EXAMPLES OF FOREIGN COUNTRIES (2011) SOCIETAL STUDIES, 3 (1), PP. 59-76; MARKEVIČIENE, J., CITY AS A TRAP: ABOUT RATES AND AVAILABILITY, THE DEVELOPMENT OF URBAN ARCHITECTURE (2015) ARCHITECTURAL QUALITY CRITERIA: SCIENTIFIC COLLECTION OF ARTICLES. TECHNIKA, VILNIUS, P. 240; POPOV, V., JUOCEVIČIUS, V., MIGILINSKAS, D., USTINOVICHIUS, L., MIKALAUSKAS, S., THE USE OF A VIRTUAL BUILDING DESIGN AND CONSTRUCTION MODEL FOR DEVELOPING AN EFFECTIVE PROJECT CONCEPT IN 5D ENVIRONMENT (2010) AUTOMATION IN CONSTRUCTION, 19 (3), PP. 357-367; BRYDE, D., BROQUETAS, M., VOLM, J.M., THE PROJECT BENEFITS OF BUILDING INFORMATION MODELLING (BIM) (2013) INTERNATIONAL JOURNAL OF PROJECT MANAGEMENT, 31 (7), PP. 971-980; CHIEN, K.F., WU, Z.H., HUANG, S.C., IDENTIFYING AND ASSESSING CRITICAL RISK FACTORS FOR BIM PROJECTS: EMPIRICAL STUDY (2014) AUTOMATION IN CONSTRUCTION, 45, PP. 1-15; MIETTINEN, R., PAAVOLA, S., BEYOND THE BIM UTOPIA: APPROACHES TO THE DEVELOPMENT AND IMPLEMENTATION OF BUILDING INFORMATION MODELING (2014) AUTOMATION IN CONSTRUCTION, 43, PP. 84-91; LIN, Y.C., CONSTRUCTION 3D BIM-BASED KNOWLEDGE MANAGEMENT SYSTEM: A CASE STUDY (2014) JOURNAL OF CIVIL ENGINEERING AND MANAGEMENT, 20 (2), PP. 186-200; LIN, Y.C., USE OF BIM APPROACH TO ENHANCE CONSTRUCTION INTERFACE MANAGEMENT: A CASE STUDY (2015) JOURNAL OF CIVIL ENGINEERING AND MANAGEMENT, 21 (2), PP. 201-217; TSERNG, H.P., HO, S.P., JAN, S.H., DEVELOPING, BIM-ASSISTED AS-BUILT SCHEDULE MANAGEMENT SYSTEM FOR GENERAL CONTRACTORS (2014) JOURNAL OF CIVIL ENGINEERING AND MANAGEMENT, 20 (1), PP. 47-58; MILL, T., ALT, A., LIIAS, R., COMBINED 3D BUILDING SURVEYING TECHNIQUES TERRESTRIAL LASER SCANNING (TLS) AND TOTAL STATION SURVEYING FOR BIM DATA MANAGEMENT PURPOSES (2013) JOURNAL OF CIVIL ENGINEERING AND MANAGEMENT, 19, PP. S23-S32; REIZGEVICIUS, M., USTINOVICHIUS, L., SIMANAVICIENE, R., RASIULIS, R., PELIKSA, M., THE EVALUATION AND JUSTIFICATION OF THE EFFECTIVENESS OF 4D CAD USING MULTI-CRITERIA ANALYSIS (2014) JOURNAL OF CIVIL ENGINEERING AND MANAGEMENT, 20 (6), PP. 884-892; MIGILINSKAS, D., GALDIKAS, L., ŠARKA, V., ANALYSIS OF BUILDING INFORMATION MODELLING USING IFC DATA EXCHANGE (2013) SCIENCE-FUTURE OF LITHUANIA, 5 (5), PP. 492-497; REZGUI, Y., BEACH, T., RANA, O., A GOVERNANCE APPROACH FOR BIM MANAGEMENT ACROSS LIFECYCLE AND SUPPLY CHAINS USING MIXED-MODES OF INFORMATION DELIVERY (2013) JOURNAL OF CIVIL ENGINEERING AND MANAGEMENT, 19 (2), PP. 239-258; TEGTMEIER, W., ZLATANOVA, S., OOSTEROM, P.J.M.V., HACK, H.R.G.K., 3D-GEM: GEO-TECHNICAL EXTENSION TOWARDS AN INTEGRATED 3D INFORMATION MODEL FOR INFRASTRUCTURAL DEVELOPMENT (2014) COMPUTERS &amp; GEOSCIENCES, 64, PP. 126-135; IRIZARRY, J., KARAN, E.P., JALAEI, F., INTEGRATING, B.I.M., GIS TO IMPROVE THE VISUAL MONITORING OF CONSTRUCTION SUPPLY CHAIN MANAGEMENT (2013) AUTOMATION IN CONSTRUCTION, 31, PP. 241-254; SHIU, W., USE OF GIS AND BIM IN THE DEVELOPMENT OF PUBLIC HOUSING ESTATES IN HONG KONG FIG CONGRESS 2014 ENGAGING THE CHALLENGES-ENHANCING THE RELEVANCE, 16-21 JUNE 2014, , HTTP://WWW.FIG.NET/PUB/FIG2014/PAPERS/TS02H/TS02H_SHIU_7013.PDF, KUALA LUMPUR: MALAYSIA; MIGNARD, C., NICOLLE, C., MERGING, B.I.M., GIS USING ONTOLOGIES APPLICATION TO URBAN FACILITY MANAGEMENT IN ACTIVE3D (2014) COMPUTERS IN INDUSTRY, 65 (9), PP. 1276-1290; KARAN, E.P., IRIZARRY, J., EXTENDING BIM INTEROPERABILITY TO PRECONSTRUCTION OPERATIONS USING GEOSPATIAL ANALYSES AND SEMANTIC WEB SERVICES (2015) AUTOMATION IN CONSTRUCTION, 53, PP. 1-12; KANG, T.W., HONG, C.H., A STUDY ON SOFTWARE ARCHITECTURE FOR EFFECTIVE BIM/GIS-BASED FACILITY MANAGEMENT DATA INTEGRATION (2015) AUTOMATION IN CONSTRUCTION, 54, PP. 25-38; WANG, X., LOVE, P.E.D., KIM, M.J., PARK, C.S., SING, C.P., HOU, L., A CONCEPTUAL FRAMEWORK FOR INTEGRATING BUILDING INFORMATION MODELING WITH AUGMENTED REALITY (2013) AUTOMATION IN CONSTRUCTION, 34, PP. 37-44; JIAO, Y., ZHANG, S., LI, Y., WANG, Y., YANG, B., TOWARDS CLOUD AUGMENTED REALITY FOR CONSTRUCTION APPLICATION BY BIM AND SNS INTEGRATION (2013) AUTOMATION IN CONSTRUCTION, 33, PP. 37-47; MEŽA, S., TURK, Ž., DOLENC, M., COMPONENT BASED ENGINEERING OF A MOBILE BIM-BASED AUGMENTED REALITY SYSTEM (2014) AUTOMATION IN CONSTRUCTION, 42, PP. 1-12; CHEN, L.C., WU, C.H., SHEN, T.S., CHOU, C.C., THE APPLICATION OF GEOMETRIC NETWORK MODELS AND BUILDING INFORMATION MODELS IN GEOSPATIAL ENVIRONMENTS FOR FIRE-FIGHTING SIMULATIONS, COMPUTERS (2014) ENVIRONMENT AND URBAN SYSTEM, 45, PP. 1-12; UNDERWOOD, J., ISIKDAG, U., (2010) HANDBOOK OF RESEARCH ON BUILDING INFORMATION MODELING AND CONSTRUCTION INFORMATICS: CONCEPTS AND TECHNOLOGIES, P. 756. , INFORMATION SCIENCE REFERENCE NEW YORK; (2006) WINDOWS AND EXTERNAL DOORWAYS TECHNICAL CONSTRUCTION REGULATION, , STR 2.05.20:2006 VILNIUS; (2010) FIRE SAFETY KEY REQUIREMENTS TECHNICAL CONSTRUCTION REGULATION, , VILNIUS; (2003) BUILDING INTERNAL AND EXTERNAL ENVIRONMENTAL PROTECTION FROM NOISE, , STR 2.01.07:2003 TECHNICAL CONSTRUCTION REGULATION. VILNIUS; (2004) RESIDENTIAL BUILDINGS TECHNICAL CONSTRUCTION REGULATION, , STR 2.02.01:2004 VILNIUS</t>
  </si>
  <si>
    <t>PECKIENE, A.; DEPARTMENT OF CONSTRUCTION TECHNOLOGY AND MANAGEMENT, SAULETEKIO AVE. 11, LITHUANIA; EMAIL: AURELIJA.PECKIENE@VGTU.LT</t>
  </si>
  <si>
    <t>DANIUNAS A.ZAVADSKAS E.K.JUOZAPAITIS A.</t>
  </si>
  <si>
    <t>12TH INTERNATIONAL CONFERENCE MODERN BUILDING MATERIALS, STRUCTURES AND TECHNIQUES, MBMST 2016</t>
  </si>
  <si>
    <t>26 MAY 2016 THROUGH 27 MAY 2016</t>
  </si>
  <si>
    <t>126866</t>
  </si>
  <si>
    <t>18777058</t>
  </si>
  <si>
    <t>PROCEDIA ENG.</t>
  </si>
  <si>
    <t>2-S2.0-85016306903</t>
  </si>
  <si>
    <t>PROCEDIA ENG</t>
  </si>
  <si>
    <t>VILNIUS GEDIMINAS TECHNICAL UNIVERSITY;VILNIUS GEDIMINAS TECHNICAL UNIVERSITY</t>
  </si>
  <si>
    <t>NOTREPORTED;DEPARTMENT OF CONSTRUCTION TECHNOLOGY AND MANAGEMENT;NOTREPORTED</t>
  </si>
  <si>
    <t>PECKIENE A, 2017, PROCEDIA ENG</t>
  </si>
  <si>
    <t>AKBARNEZHAD A;XIAO J</t>
  </si>
  <si>
    <t>36730725400;7402564490;</t>
  </si>
  <si>
    <t>ESTIMATION AND MINIMIZATION OF EMBODIED CARBON OF BUILDINGS: A REVIEW</t>
  </si>
  <si>
    <t>10.3390/buildings7010005</t>
  </si>
  <si>
    <t>https://www.scopus.com/inward/record.uri?eid=2-s2.0-85014118196&amp;doi=10.3390%2fbuildings7010005&amp;partnerID=40&amp;md5=6797e5885d6d4422d81779ac46d05b1e</t>
  </si>
  <si>
    <t>SCHOOL OF CIVIL AND ENVIRONMENTAL ENGINEERING, UNIVERSITY OF NEW SOUTH WALES, SYDNEY, NSW, 2052, AUSTRALIA; DEPARTMENT OF STRUCTURAL ENGINEERING, COLLEGE OF CIVIL ENGINEERING, TONGJI UNIVERSITY, SHANGHAI, 200092, CHINA</t>
  </si>
  <si>
    <t>SCHOOL OF CIVIL AND ENVIRONMENTAL ENGINEERING, UNIVERSITY OF NEW SOUTH WALES, SYDNEY, NSW, 2052, AUSTRALIA;DEPARTMENT OF STRUCTURAL ENGINEERING, COLLEGE OF CIVIL ENGINEERING, TONGJI UNIVERSITY, SHANGHAI, 200092, CHINA</t>
  </si>
  <si>
    <t>BUILDING AND CONSTRUCTION IS RESPONSIBLE FOR UP TO 30% OF ANNUAL GLOBAL GREENHOUSE GAS (GHG) EMISSIONS, COMMONLY REPORTED IN CARBON EQUIVALENT UNIT. CARBON EMISSIONS ARE INCURRED IN ALL STAGES OF A BUILDING'S LIFE CYCLE AND ARE GENERALLY CATEGORISED INTO OPERATING CARBON AND EMBODIED CARBON, EACH MAKING VARYING CONTRIBUTIONS TO THE LIFE CYCLE CARBON DEPENDING ON THE BUILDING'S CHARACTERISTICS. WITH RECENT ADVANCES IN REDUCING THE OPERATING CARBON OF BUILDINGS, THE AVAILABLE LITERATURE INDICATES A CLEAR SHIFT IN ATTENTION TOWARDS INVESTIGATING STRATEGIES TO MINIMIZE EMBODIED CARBON. HOWEVER, MINIMIZING THE EMBODIED CARBON OF BUILDINGS IS CHALLENGING AND REQUIRES EVALUATING THE EFFECTS OF EMBODIED CARBON REDUCTION STRATEGIES ON THE EMISSIONS INCURRED IN DIFFERENT LIFE CYCLE PHASES, AS WELL AS THE OPERATING CARBON OF THE BUILDING. IN THIS PAPER, THE AVAILABLE LITERATURE ON STRATEGIES FOR REDUCING THE EMBODIED CARBON OF BUILDINGS, AS WELL AS METHODS FOR ESTIMATING THE EMBODIED CARBON OF BUILDINGS, IS REVIEWED AND THE STRENGTHS AND WEAKNESSES OF EACH METHOD ARE HIGHLIGHTED. © 2017 BY THE AUTHORS.</t>
  </si>
  <si>
    <t>BUILDINGS; CARBON FOOTPRINT; EMBODIED CARBON; GREENHOUSE GAS EMISSIONS</t>
  </si>
  <si>
    <t>(2007) IPCC FOURTH ASSESSMENT REPORT: CLIMATE CHANGE 2007 (AR4), , IPCC: CAMBRIDGE, UK; (2009) BUILDING AND CLIMTE CHANGE: SUMMARY OF DESICION-MAKERS, , UNEP:WASHINGTON, DC, USA; (1997) KYOTO PROTOCOL TO THE UNITED NATIONS FRAMEWORK CONVENTION ON CLIMATE CHANGE, , UNITED NATIONS: NEW YORK, NY, USA; INVENTORY OF U.S. GREENHOUSE GAS EMISSIONS AND SINKS: 1990-2008 (2010), EPA:WASHINGTON, DC, USA; HONG, T., JI, C., JANG, M., PARK, H., ASSESSMENT MODEL FOR ENERGY CONSUMPTION AND GREENHOUSE GAS EMISSIONS DURING BUILDING CONSTRUCTION (2014) J. MANAG. ENG., 30, PP. 226-235; RAMESH, T., PRAKASH, R., SHUKLA, K.K., LIFE CYCLE ENERGY ANALYSIS OF BUILDINGS: AN OVERVIEW (2010) ENERGY BUILD., 42, PP. 1592-1600; DIXIT, M.K., FERNANDEZ-SOLIS, J.L., LAVY, S., CULP, C.H., NEED FOR AN EMBODIED ENERGY MEASUREMENT PROTOCOL FOR BUILDINGS: A REVIEW PAPER (2012) RENEW. SUSTAIN. ENERGY REV., 16, PP. 3730-3743; (2012) RICS INFORMATION PAPER, IP 32/2012; RICS, SURVEYOR COURT, , WESTWOOD BUSINESS PARK: COVENTRY, UK; NEBEL, B., ALCORN, A., WITTSTOCK, B., (2008) LIFE CYCLE ASSESSMENT: ADOPTING AND ADAPTING OVERSEAS LCA DATA AND METHODOLOGIES FOR BUILDING MATERIALS IN NEW ZEALAND, , FRAUNHOFER: ROTORUA, NEW ZEALAND; THORMARK, C., THE EFFECT OF MATERIAL CHOICE ON THE TOTAL ENERGY NEED AND RECYCLING POTENTIAL OF A BUILDING (2006) BUILD. ENVIRON., 41, PP. 1019-1026; THORMARK, C., A LOW ENERGY BUILDING IN A LIFE CYCLE-ITS EMBODIED ENERGY, ENERGY NEED FOR OPERATION AND RECYCLING POTENTIAL (2002) BUILD. ENVIRON., 37, PP. 429-435; NEMRY, F., UIHLEIN, A., COLODEL, C.M., WETZEL, C., BRAUNE, A., WITTSTOCK, B., HASAN, I., NIEMEIER, S., OPTIONS TO REDUCE THE ENVIRONMENTAL IMPACTS OF RESIDENTIAL BUILDINGS IN THE EUROPEAN UNION-POTENTIAL AND COSTS (2010) ENERGY BUILD., 42, PP. 976-984; BASTOS, J., BATTERMAN, S.A., FREIRE, F., LIFE-CYCLE ENERGY AND GREENHOUSE GAS ANALYSIS OF THREE BUILDING TYPES IN A RESIDENTIAL AREA IN LISBON (2014) ENERGY BUILD., 69, PP. 344-353; PLANK, R., THE PRINCIPLES OF SUSTAINABLE CONSTRUCITON (2008) IES J. PART A CIV. STRUCT. ENG., 1, PP. 301-307; SARTORI, I., HESTNES, A.G., ENERGY USE IN THE LIFE CYCLE OF CONVENTIONAL AND LOW-ENERGY BUILDINGS: A REVIEW ARTICLE (2007) ENERGY BUILD., 39, PP. 249-257; THORMARK, C., CIB CONFERENCE: ENERGY AND RESOURCES, MATERIAL CHOICE AND RECYCLING POTENTIAL IN LOW ENERGY BUILDINGS (2007) IN SB 07 SUSTAINABLE CONSTRUCTION MATERIALS &amp; PRACTICES, , IOS PRESS: AMSTERDAM, THE NETHERLANDS; IBN-MOHAMMED, T., GREENOUGH, R., TAYLOR, S., OZAWA-MEIDA, L., ACQUAYE, A., OPERATIONAL VS (2013) EMBODIED EMISSIONS IN BUILDINGS-A REVIEW OF CURRENT TRENDS. ENERGY BUILD., 66, PP. 232-245; DIXIT, M.K., FERNANDEZ-SOLIS, J.L., LAVY, S., CULP, C.H., IDENTIFICATION OF PARAMETERS FOR EMBODIED ENERGY MEASUREMENT: A LITERATURE REVIEW (2010) ENERGY BUILD., 42, PP. 1238-1247; REDDY, B.V.V., JAGADISH, K.S., EMBODIED ENERGY OF COMMON AND ALTERNATIVE BUILDING MATERIALS AND TECHNOLOGIES (2003) ENERGY BUILD., 35, PP. 129-137; AKBARNEZHAD, A., MOUSSAVI NADOUSHANI, Z.S., A COMPUTATIONAL METHOD FOR SELECTION OF OPTIMAL CONCRETE RECYCLING STRATEGY (2015) MAG. CONCR. RES., 67, PP. 543-558; YEO, D., GABBAI, R.D., SUSTAINABLE DESIGN OF REINFORCED CONCRETE STRUCTURES THROUGH EMBODIED ENERGY OPTIMIZATION (2011) ENERGY BUILD., 43, PP. 2028-2033; CROWTHER, P., DESIGN FOR DISASSEMBLY TO RECOVER EMBODIED ENERGY (1999) IN PROCEEDINGS OF THE 16TH ANNUAL CONFERENCE ON PASSIVE AND LOW ENERGY ARCHITECTUR, , MELBOURNE/BRISBANE/CAIRNS, AUSTRALIA, 22-24 SEPTEMBER; AHMADIAN FARD FINI, A., AKBARNEZHAD, A., RASHIDI, T., WALLER, T., BIM-ENABLED SUSTAINABILITY ASSESSMENT OF MATERIAL SUPPLY DECISIONS (2016) ENG. CONSTR. ARCHIT. MANAG, , IN PRESS; HAMMOND, G., JONES, C.I., (2006) INVENTORY OF CARBON AND ENERGY (ICE), 1.5A BETA ED., , UNITED OVERSEAS BANK LTD.: LONDON, UK; HAMMOND, G.P., JONES, C.I., EMBODIED ENERGY AND CARBON IN CONSTRUCTION MATERIALS (2008) PROC. INST. CIV. ENG. ENERGY, 161, PP. 87-98; REDDY, B., SUSTAINABLE MATERIALS FOR LOW CARBON BUILDINGS (2009) INT. J. LOW CARBON TECHNOL., 4, PP. 175-181; GONZALEZ, M.J., NAVARRO, J.G., ASSESSMENT OF THE DECREASE OF CO2 EMISSIONS IN THE CONSTRUCTION FIELD THROUGH THE SELECTION OF MATERIALS: PRACTICAL CASE STUDY OF THREE HOUSES OF LOW ENVIRONMENTAL IMPACT (2006) BUILD. ENVIRON., 41, PP. 902-909; SANDANAYAKE, M., ZHANG, G.M., SETUNGE, S., LI, C.Q., FANG, J., MODELS AND METHOD FOR ESTIMATION AND COMPARISON OF DIRECT EMISSIONS IN BUILDING CONSTRUCTION IN AUSTRALIA AND A CASE STUDY (2016) ENERGY BUILD., 126, PP. 128-138; MOUSSAVI NADOUSHANI, Z.S., AKBARNEZHAD, A., EFFECTS OF STRUCTURAL SYSTEM ON THE LIFE CYCLE CARBON FOOTPRINT OF BUILDINGS (2015) ENERGY BUILD., 102, PP. 337-346; CABEZA, L.F., BARRENECHE, C., MIRO, L., MORERA, J.M., BARTOLI, E., FERNANDEZ, A.I., LOW CARBON AND LOW EMBODIED ENERGY MATERIALS IN BUILDINGS: A REVIEW (2013) RENEW. SUSTAIN. ENERGY REV., 23, PP. 536-542; DIMOUDI, A., TOMPA, C., ENERGY AND ENVIRONMENTAL INDICATORS RELATED TO CONSTRUCTION OF OFFICE BUILDINGS (2008) RESOUR. CONSERV. RECYCL., 53, PP. 86-95; JI, C., HONG, T., PARK, H.S., COMPARATIVE ANALYSIS OF DECISION-MAKING METHODS FOR INTEGRATING COST AND CO2 EMISSION-FOCUS ON BUILDING STRUCTURAL DESIGN (2014) ENERGY BUILD., 72, PP. 186-194; COLE, R.J., ENERGY AND GREENHOUSE GAS EMISSIONS ASSOCIATED WITH THE CONSTRUCTION OF ALTERNATIVE STRUCTURAL SYSTEMS (1999) BUILD. ENVIRON., 34, PP. 335-348; BUCHANAN, A., LEVINE, S., WOOD-BASED BUILDING MATERIALS AND ATMOSPHERIC CARBON EMISSIONS (1999) ENVIRON. SCI. POLICY, 2, PP. 427-437; NASSEN, J., HEDENUS, F., KARLSSON, S., HOLMBERG, J., CONCRETE VS (2012) WOOD IN BUILDINGS-AN ENERGY SYSTEM APPROACH. BUILD. ENVIRON., 51, PP. 361-369; GERILLA, G.P., TEKNOMO, K., HOKAO, K., AN ENVIRONMENTAL ASSESSMENT OF WOOD AND STEEL REINFORCED CONCRETE HOUSING CONSTRUCTION (2007) BUILD. ENVIRON., 42, PP. 2778-2784; HABERT, G., ROUSSEL, N., STUDY OF TWO CONCRETE MIX-DESIGN STRATEGIES TO REACH CARBON MITIGATION OBJECTIVES (2009) CEM. CONCR. COMPOS., 31, PP. 397-402; DAVIDOVITS, J., DAVIDOVICS, M., GEOPOLYMER-ULTRA-HIGH TEMPERATURE TOOLING MATERIAL FOR THE MANUFACTURE OF ADVANCED COMPOSITES (1991) IN PROCEEDINGS OF THE 36TH INTERNATIONAL SAMPE SYMPOSIUM AND EXHIBITION, 36, PP. 1939-1949. , BOOK AND 2, SAN DIEGO, CA, USA, 15-18 APRIL; PROVIS, J.L., VAN DEVENTER, J.S.J., (2009) GEOPOLYMERS: STRUCTURES, PROCESSING, PROPERTIES AND INDUSTRIAL APPLICATIONS, , WOODHEAD PUBLISHING: CAMBRIDGE, UK; (2009) IN BUILDINGS AND CLIMATE CHANGE: SUMMARY FOR DECISION-MAKERS, , UNITED NATIONS ENVIRONMENT PROGRAMME: WASHINGTON, DC, USA; ONG, K.C.G., AKBARNEZHAD, A., MICROWAVE-ASSISTED CONCRETE TECHNOLOGY PRODUCTION, DEMOLITION AND RECYCLING INTRODUCTION (2015) IN MICROWAVE-ASSISTED CONCRETE TECHNOLOGY: PRODUCTION, DEMOLITION AND RECYCLING, PP. 1-38. , CRC PRESS: BOCA RATON, FL, USA; FLOWER, D.J.M., SANJAYAN, J.G., GREEN HOUSE GAS EMISSIONS DUE TO CONCRETE MANUFACTURE (2007) INT. J. LIFE CYCLE ASSESS., 12, PP. 282-288; O'BRIEN, K.R., MENACHE, J., O'MOORE, L.M., IMPACT OF FLY ASH CONTENT AND FLY ASH TRANSPORTATION DISTANCE ON EMBODIED GREENHOUSE GAS EMISSIONS AND WATER CONSUMPTION IN CONCRETE (2009) INT. J. LIFE CYCLE ASSESS., 14, PP. 621-629; GHAREHCHAEI, M., AKBARNEZHAD, A., LAZENBY, H., CASTEL, A., LLOYD, R., FOSTER, S.J., PRECISION OF EXISTING HYDRATION HEAT MODELS FOR PORTLAND CEMENT IN CAPTURING THE EFFECTS OF SUPPLEMENTARY CEMENTITIOUS MATERIALS AND RETARDERS (2016) IN PROCEEDINGS OF THE 24TH AUSTRALASIAN CONFERENCE ON THE MECHANICS OF STRUCTURES AND MATERIALS (ACMSM24, , CURTIN UNIVERSITY OF TECHNOLOGY, PERTH, AUSTRALIA, 6-9 DECEMBER; THOMAS, M., OPTIMIZING THE USE OF FLY ASH IN CONCRETE (2007) THE PORTLAND CEMENT ASSOCIATION, 24. , SKOKIE, IL, USA; GARTNER, E., INDUSTRIALLY INTERESTING APPROACHES TO "LOW-CO2" CEMENTS (2004) CEM. CONCR. RES., 34, PP. 1489-1498; DUXSON, P., FERNANDEZ-JIMENEZ, A., PROVIS, J.L., LUKEY, G.C., PALOMO, A., VAN DEVENTER, J.S.J., GEOPOLYMER TECHNOLOGY: THE CURRENT STATE OF THE ART (2007) J. MATER. SCI., 42, PP. 2917-2933; DAVIDOVITS, J., PROPERTIES OF GEOPOLYMER CEMENTS (1994) IN PROCEEDINGS OF THE FIRST INTERNATIONAL CONFERENCE ON ALKALINE CEMENTS AND CONCRETE, , KIEV, UKRAINE, 11-14 OCTOBER; KHAN, M., CASTEL, A., AKBARNEZHAD, A., FOSTER, S., SMITH, M., UTILISATION OF STEEL FURNACE SLAG COARSE AGGREGATE IN A LOW CALCIUM FLY ASH GEOPOLYMER CONCRETE (2016) CEM. CONCR. RES., 89, PP. 220-229; AKBARNEZHAD, A., HUAN, M., MESGARI, S., CASTEL, A., RECYCLING OF GEOPOLYMER CONCRETE (2015) CONSTR. BUILD. MATER., 101, PP. 152-158; PAN, Z., SANJAYAN, J.G., RANGAN, B.V., FRACTURE PROPERTIES OF GEOPOLYMER PASTE AND CONCRETE (2011) MAG. CONCR. RES., 63, PP. 763-771; PAN, Z., SANJAYAN, J.G., RANGAN, B.V., AN INVESTIGATION OF THE MECHANISMS FOR STRENGTH GAIN OR LOSS OF GEOPOLYMER MORTAR AFTER EXPOSURE TO ELEVATED TEMPERATURE (2009) J. MATER. SCI., 44, PP. 1873-1880; RANGAN, B.V., ENGINEERING PROPERTIES OF GEOPOLYMER CONCRETE (2009) IN GEOPOLYMERS: STRUCTURE, PROCESSING, PROPERTIES AND INDUSTRIAL APPLICATIONS, PP. 211-226. , WOODHEAD PUBLISHING: CAMBRIDGE, UK; RANGAN, B.V., DESIGN, PROPERTIES, AND APPLICATIONS OF LOW-CALCIUM FLY ASH-BASED GEOPOLYMER CONCRETE (2008) DEV. POROUS BIOL. GEOPOLYM. CERAM., 28, PP. 347-361; HARDJITO, D., WALLAH, S.E., SUMAJOUW, D.M.J., RANGAN, B.V., ON THE DEVELOPMENT OF FLY ASH-BASED GEOPOLYMER CONCRETE (2004) ACI MATER. J., 101, PP. 467-472; SHI, X.S., COLLINS, E.G., ZHAO, X.L., WANG, Q.Y., MECHANICAL PROPERTIES AND MICROSTRUCTURE ANALYSIS OF FLY ASH GEOPOLYMERIC RECYCLED CONCRETE (2012) J. HAZARD. MATER., 237, PP. 20-29; RYU, G.S., LEE, Y.B., KOH, K.T., CHUNG, Y.S., THE MECHANICAL PROPERTIES OF FLY ASH-BASED GEOPOLYMER CONCRETE WITH ALKALINE ACTIVATORS (2013) CONSTR. BUILD. MATER., 47, PP. 409-418; CASTEL, A., FOSTER, S.J., NG, T., SANJAYAN, J.G., GILBERT, I.R., CREEP AND DRYING SHRINKAGE OF A BLENDED SLAG AND LOW CALCIUM FLY ASH GEOPOLYMER CONCRETE (2015) MATER. STRUCT; BAKHAREV, T., DURABILITY OF GEOPOLYMER MATERIALS IN SODIUM AND MAGNESIUM SULFATE SOLUTIONS (2005) CEM. CONCR. RES., 35, PP. 1233-1246; WALLAH, S., RANGAN, B.V., (2006) LOW-CALCIUM FLY ASH-BASED GEOPOLYMER CONCRETE: LONG-TERM PROPERTIES, , RES. REPORT-GC2; CURTIN UNIVERSITY: BENTLEY, AUSTRALIA; FERNANDEZ-JIMENEZ, A., PALOMO, A., NANOSTRUCTURE/MICROSTRUCTURE OF FLY ASH GEOPOLYMERS (2009) IN GEOPOLYMERS: STRUCTURE, PROCESSING, PROPERTIES AND INDUSTRIAL APPLICATIONS, PP. 89-117. , WOODHEAD PUBLISHING: CAMBRIDGE, UK; SUN P.J.;WU, H.C., CHEMICAL AND FREEZE-THAW RESISTANCE OF FLY ASH-BASED INORGANIC MORTARS (2013) FUEL, 111, PP. 740-745; CHINDAPRASIRT, P., CHALEE, W., EFFECT OF SODIUM HYDROXIDE CONCENTRATION ON CHLORIDE PENETRATION AND STEEL CORROSION OF FLY ASH-BASED GEOPOLYMER CONCRETE UNDER MARINE SITE (2014) CONSTR. BUILD. MATER., 63, PP. 303-310; ARIFFIN, M.A.M., BHUTTA, M.A.R., HUSSIN, M.W., TAHIR, M.M., AZIAH, N., SULFURIC ACID RESISTANCE OF BLENDED ASH GEOPOLYMER CONCRETE (2013) CONSTR. BUILD. MATER., 43, PP. 80-86; SARKER, P.K., KELLY, S., YAO, Z.T., EFFECT OF FIRE EXPOSURE ON CRACKING, SPALLING AND RESIDUAL STRENGTH OF FLY ASH GEOPOLYMER CONCRETE (2014) MATER. DES., 63, PP. 584-592; BABAEE, M., CASTEL, A., AKBARNEZHAD, A., ACTIVE STEEL CORROSION IN BLENDED SLAG AND FLY ASH GEOPOLYMER CONCRETE (2014) IN PROCEEDINGS OF THE 34TH CEMENT AND CONCRETE SCIENCE CONFERENC, , SHEFFIELD, UK, 14-17 SEPTEMBER; REDDY, B.V.V., KUMAR, P.P., EMBODIED ENERGY IN CEMENT STABILISED RAMMED EARTH WALLS (2010) ENERGY BUILD., 42, PP. 380-385; SERRANO, S., BARRENECHE, C., RINCON, L., BOER, D., CABEZA, L.F., OPTIMIZATION OF THREE NEW COMPOSITIONS OF STABILIZED RAMMED EARTH INCORPORATING PCM: THERMAL PROPERTIES CHARACTERIZATION AND LCA (2013) CONSTR. BUILD. MATER., 47, PP. 872-878; JIAO, S., CAO, M., LI, Y., IMPACT RESEARCH OF SOLID WASTE ON THE STRENGTH OF LOW CARBON BUILDING MATERIALS (2011) IN PROCEEDINGS OF THE 2ND ANNUAL CONFERENCE ON ELECTRICAL AND CONTROL ENGINEERIN, , YICHANG, CHINA, 16-18 SEPTEMBER; KINUTHIA, J.M., OTI, J.E., DESIGNED NON-FIRED CLAY MIXES FOR SUSTAINABLE AND LOW CARBON USE (2012) APPL. CLAY SCI, (59-60), PP. 131-139; ZAVADSKAS, E.K., ANTUCHEVICIENE, J., SAPARAUSKAS, J., TURSKIS, Z., MULTI-CRITERIA ASSESSMENT OF FACADES' ALTERNATIVES: PECULIARITIES OF RANKING METHODOLOGY (2013) MOD. BUILD. MATER. STRUCT. TECH., 57, PP. 107-112; ZAVADSKAS, E.K., KAKLAUSKAS, A., TURSKIS, Z., TAMOSAITIENE, J., SELECTION OF THE EFFECTIVE DWELLING HOUSEWALLS BY APPLYING ATTRIBUTES VALUES DETERMINED AT INTERVALS (2008) J. CIV. ENG. MANAG., 14, PP. 85-93; REZA, B., SADIQ, R., HEWAGE, K., SUSTAINABILITY ASSESSMENT OF FLOORING SYSTEMS IN THE CITY OF TEHRAN: AN AHP-BASED LIFE CYCLE ANALYSIS (2011) CONSTR. BUILD. MATER., 25, PP. 2053-2066; WONG, J.K.W., LI, H., APPLICATION OF THE ANALYTIC HIERARCHY PROCESS (AHP) IN MULTI-CRITERIA ANALYSIS OF THE SELECTION OF INTELLIGENT BUILDING SYSTEMS (2008) BUILD. ENVIRON., 43, PP. 108-125; AKBARNEZHAD, A., MOUSSAVI NADOUSHANI, Z.S., ESTIMATING THE COSTS, ENERGY USE AND CARBON EMISSIONS OF CONCRETE RECYCLING USING BUILDING INFORMATION MODELLING (2014) IN PROCEEDINGS OF THE 31ST INTERNATIONAL SYMPOSIUM ON AUTOMATION AND ROBOTICS IN CONSTRUCTION AND MINING (ISARC 2014, PP. 385-392. , SYDNEY, AUSTRALIA, 9-11 JULY; MOUSSAVI NADOUSHANI, Z.S., HAMMAD, A.W., AKBARNEZHAD, A., A FRAMEWORK FOR OPTIMIZING LAP SPLICE POSITIONS WITHIN CONCRETE ELEMENTS TO MINIMIZE CUTTING WASTE OF STEEL BARS (2016) IN PROCEEDINGS OF THE 33RD INTERNATIONAL SYMPOSIUM ON AUTOMATION AND ROBOTICS IN CONSTRUCTION (ISARC, PP. 444-451. , AUBURN, AL, USA, 18-21 JULY; POON, C.S., YU, A.T.W., JAILLON, L., REDUCING BUILDING WASTE AT CONSTRUCTION SITES IN HONG KONG (2004) CONSTR. MANAG. ECON., 22, PP. 461-470; AKBARNEZHAD, A., ONG, K., CHANDRA, L., LIN, Z., ECONOMIC AND ENVIRONMENTAL ASSESSMENT OF DECONSTRUCTION STRATEGIES USING BUILDING INFORMATION MODELING (2012) IN PROCEEDINGS OF THE CONSTRUCTION RESEARCH CONGRESS 201, PP. 1730-1739. , PURDUE UNIVERSITY,WEST LAFAYETTE, IN, USA, 21-23 MAY; XIAO, J., MA, Z.M., DING, T., RECLAMATION CHAIN OF WASTE CONCRETE: A CASE STUDY OF SHANGHAI (2016) WASTE MANAG., 48, PP. 334-343; AKBARNEZHAD, A., ONG, K.C.G., ZHANG, M.H., TAM, C.T., ACID TREATMENT TECHNIQUE FOR DETERMINING THE MORTAR CONTENT OF RECYCLED CONCRETE AGGREGATES (2013) J. TEST. EVAL., 41, PP. 441-450; AKBARNEZHAD, A., ONG, K.C.G., TAM, C.T., ZHANG, M.H., EFFECTS OF THE PARENT CONCRETE PROPERTIES AND CRUSHING PROCEDURE ON THE PROPERTIES OF COARSE RECYCLED CONCRETE AGGREGATES (2013) J. MATER. CIV. ENG., 25, PP. 1795-1802; AKBARNEZHAD, A., ONG, K.C.G., ZHANG, M.H., TAM, C.T., FOO, T.W.J., MICROWAVE-ASSISTED BENEFICIATION OF RECYCLED CONCRETE AGGREGATES (2011) CONSTR. BUILD. MATER., 25, PP. 3469-3479; XIAO, J., FALKNER, H., BOND BEHAVIOUR BETWEEN RECYCLED AGGREGATE CONCRETE AND STEEL REBARS (2007) CONSTR. BUILD. MATER., 21, PP. 395-401; XIAO, J., LI, J., ZHANG, C., MECHANICAL PROPERTIES OF RECYCLED AGGREGATE CONCRETE UNDER UNIAXIAL LOADING (2005) CEM. CONCR. RES., 35, PP. 1187-1194; XIAO, J., LI, J., ZHANG, C., ON STATISTICAL CHARACTERISTICS OF THE COMPRESSIVE STRENGTH OF RECYCLED AGGREGATE CONCRETE (2005) STRUCT. CONCR., 6, PP. 149-153; XIAO, J., LIU, Q., WU, Y.C., NUMERICAL AND EXPERIMENTAL STUDIES ON FRACTURE PROCESS OF RECYCLED CONCRETE (2012) FATIGUE FRACT. ENG. MATER. STRUCT., 35, PP. 801-808; XIAO, J., FAN, Y.H., TAWANA, M.M., RESIDUAL COMPRESSIVE AND FLEXURAL STRENGTH OF A RECYCLED AGGREGATE CONCRETE FOLLOWING ELEVATED TEMPERATURES (2013) STRUCT. CONCR., 14, PP. 168-175; CHOWDHURY, R., APUL, D., FRY, T., A LIFE CYCLE BASED ENVIRONMENTAL IMPACTS ASSESSMENT OF CONSTRUCTION MATERIALS USED IN ROAD CONSTRUCTION (2010) RESOUR. CONSERV. RECYCL., 54, PP. 250-255; MARINKOVIC, S., RADONJANIN, V., MALESEV, M., IGNJATOVIC, I., COMPARATIVE ENVIRONMENTAL ASSESSMENT OF NATURAL AND RECYCLED AGGREGATE CONCRETE (2010) WASTE MANAG., 30, PP. 2255-2264; AKBARNEZHAD, A., ONG, K.C.G., (2013) CHAPTER 10: SEPARATION PROCESSES TO IMPROVE THE QUALITY OF RECYCLED CONCRETE AGGREGATES. IN HANDBOOK OF RECYCLED CONCRETE AND DEMOLITION WASTE, , WOODHEAD PUBLISHING: CAMBRIDGE, UK; AKBARNEZHAD, A., ONG, K.C.G., CHANDRA, L.R., ECONOMIC AND ENVIRONMENTAL ASSESSMENT OF DECONSTRUCTION STRATEGIES USING BUILDING INFORMATION MODELING (2014) AUTOM. CONSTR., 37, PP. 131-144; RIOS, F.C., CHONG, W.K., GRAU, D., DESIGN FOR DISASSEMBLY AND DECONSTRUCTION-CHALLENGES AND OPPORTUNITIES (2015) DEFIN. FUTURE SUSTAIN. RESIL. DES. ENG. CONSTR., 118, PP. 1296-1304; TINGLEY, D.D., DAVISON, B., DEVELOPING AN LCA METHODOLOGY TO ACCOUNT FOR THE ENVIRONMENTAL BENEFITS OF DESIGN FOR DECONSTRUCTION (2012) BUILD. ENVIRON., 57, PP. 387-395; TINGLEY, D.D., DAVISON, B., DESIGN FOR DECONSTRUCTION AND MATERIAL REUSE (2011) PROC. INST. CIV. ENG. ENERGY, 164, PP. 195-204; BURAK, R., HALL, B., PARKER, K., DESIGNING FOR ADAPTABILITY, DISASSEMBLY, AND DECONSTRUCTION (2010) PROCEDIA J., 55, PP. 40-43; XIAO, J., DING, T., ZHANG, Q., STRUCTURAL BEHAVIOR OF A NEW MOMENT-RESISTING DFD CONCRETE CONNECTION (2017) ENG. STRUCT., 132, PP. 1-13; YAN, H., SHEN, Q.P., FAN, L.C.H., WANG, Y.W., ZHANG, L., GREENHOUSE GAS EMISSIONS IN BUILDING CONSTRUCTION: A CASE STUDY OF ONE PEKING IN HONG KONG (2010) BUILD. ENVIRON., 45, PP. 949-955; AHMADIAN, F.F.A., AKBARNEZHAD, A., RASHIDI T.H.;WALLER, S.T., ACCOUNTING FOR TRANSPORT TIMES IN PLANNING OFF-SITE SHIPMENT OF CONSTRUCTION MATERIALS (2016) J. CONSTR. ENG. MANAG, 142; AHMADIAN, F.F.A., AKBARNEZHAD, A., RASHIDI, T., WALLER, S., IMPORTANCE OF PLANNING FOR THE TRANSPORT STAGE IN PROCUREMENT OF CONSTRUCTION MATERIALS' (2014) IN PROCEEDINGS OF THE 31ST INTERNATIONAL SYMPOSIUM ON AUTOMATION AND ROBOTICS IN CONSTRUCTION AND MINING (ISARC 2014, PP. 466-473. , SYDNEY, AUSTRALIA, 9-11 JULY; OLHAGER, J., STRATEGIC POSITIONING OF THE ORDER PENETRATION POINT (2003) INT. J. PROD. ECON., 85, PP. 319-329; MOUSSAVI NADOUSHANI, Z.S., AKBARNEZHAD, A., A COMPUTATIONAL FRAMEWORK FOR ESTIMATING THE CARBON FOOTPRINT OF CONSTRUCTION (2014) IN PROCEEDINGS OF THE 31ST INTERNATIONAL SYMPOSIUM ON AUTOMATION AND ROBOTICS IN CONSTRUCTION AND MINING (ISARC, PP. 714-721. , SYDNEY, AUSTRALIA, 9-11 JULY; JUNNILA, S., HORVATH, A., LIFE-CYCLE ENVIRONMENTAL EFFECTS OF AN OFFICE BUILDING (2003) J. INFRASTRUCT. SYST., 9, PP. 157-166; JUNNILA, S., HORVATH, A., GUGGEMOS, A.A., LIFE-CYCLE ASSESSMENT OF OFFICE BUILDINGS IN EUROPE AND THE UNITED STATES (2006) J. INFRASTRUCT. SYST., 12, PP. 10-17; GUGGEMOS, A., HORVATH, A., COMPARISON OF ENVIRONMENTAL EFFECTS OF STEEL- AND CONCRETE-FRAMED BUILDINGS (2005) J. INFRASTRUCT. SYST., 11, PP. 93-101; LEWIS, P., LEMING, M., RASDORF, W., IMPACT OF ENGINE IDLING ON FUEL USE AND CO2 EMISSIONS OF NONROAD DIESEL CONSTRUCTION EQUIPMENT (2012) J. MANAG. ENG., 28, PP. 31-38; LEWIS, P., RASDORF, W., FREY, H.C., PANG, S.H., KIM, K., REQUIREMENTS AND INCENTIVES FOR REDUCING CONSTRUCTION VEHICLE EMISSIONS AND COMPARISON OF NONROAD DIESEL ENGINE EMISSIONS DATA SOURCES (2009) J. CONSTR. ENG. MANAG., 135, PP. 341-351; AHN, C.R., LEE, S., IMPORTANCE OF OPERATIONAL EFFICIENCY TO ACHIEVE ENERGY EFFICIENCY AND EXHAUST EMISSION REDUCTION OF CONSTRUCTION OPERATIONS (2013) J. CONSTR. ENG. MANAG., 139, PP. 404-413; AVETISYAN, H.G., MILLER-HOOKS, E., MELANTA, S., DECISION MODELS TO SUPPORT GREENHOUSE GAS EMISSIONS REDUCTION FROM TRANSPORTATION CONSTRUCTION PROJECTS (2012) J. CONSTR. ENG. MANAG., 138, PP. 631-641; HAMMAD, A.W.A., AKBARNEZHAD, A., REY, D., WALLER, S.T., A COMPUTATIONAL METHOD FOR ESTIMATING TRAVEL FREQUENCIES IN SITE LAYOUT PLANNING (2016) J. CONSTR. ENG. MANAG, 142; HAMMAD, A.W.A., AKBARNEZHAD, A., REY, D., A MULTI-OBJECTIVE MIXED INTEGER NONLINEAR PROGRAMMING MODEL FOR CONSTRUCTION SITE LAYOUT PLANNING TO MINIMISE NOISE POLLUTION AND TRANSPORT COSTS (2016) AUTOM. CONSTR., 61, PP. 73-85; MOUSSAVI NADOUSHANI, Z.S., HAMMAD, A.W.A., AKBARNEZHAD, A., LOCATION OPTIMIZATION OF TOWER CRANE AND ALLOCATION OF MATERIAL SUPPLY POINTS IN A CONSTRUCTION SITE CONSIDERING OPERATING AND RENTAL COSTS (2016) J. CONSTR. ENG. MANAG; FREY, H.C., RASDORF, W., LEWIS, P., COMPREHENSIVE FIELD STUDY OF FUEL USE AND EMISSIONS OF NONROAD DIESEL CONSTRUCTION EQUIPMENT (2010) TRANSP. RES. REC., 2158, PP. 69-76; GUGGEMOS, A., HORVATH, A., DECISION-SUPPORT TOOL FOR ASSESSING THE ENVIRONMENTAL EFFECTS OF CONSTRUCTING COMMERCIAL BUILDINGS (2006) J. ARCHIT. ENG., 12, PP. 187-195; LIU, C.N., AN, X.H., AHN, C.R., LEE, S., INTEGRATED EVALUATION OF COST, SCHEDULE AND EMISSION PERFORMANCE ON ROCK-FILLED CONCRETE DAM CONSTRUCTION OPERATION USING DISCRETE EVENT SIMULATION (2013) IN PROCEEDINGS OF THE WINTER SIMULATION CONFERENCE (WSC), PP. 3109-3120. , WASHINGTON, DC, USA, 8-11 DECEMBER; AHN, C., PAN, W.J., LEE, S., PENA-MORA, F.A., LESSONS LEARNED FROM UTILIZING DISCRETE-EVENT SIMULATION MODELING FOR QUANTIFYING CONSTRUCTION EMISSIONS IN PRE-PLANNING PHASE (2010) IN PROCEEDINGS OF THE 2010 WINTER SIMULATION CONFERENC, PP. 3170-3176. , BALTIMORE, MD, USA, 5-8 DECEMBER; KABOLI, A.S., CARMICHAEL, D.G., AN EXAMINATION OF THE DRET MODEL AND THE INFLUENCE OF PAYLOAD, HAUL GRADE AND TRUCK TYPE ON EARTHMOVING EMISSIONS (2016) INT. J. CONSTR. MANAG., 16, PP. 95-108; CARMICHAEL, D.G., WILLIAMS, E.H., KABOLI, A.S., MINIMUM OPERATIONAL EMISSIONS IN EARTHMOVI (2012) IN PROCEEDINGS OF THE CONSTRUCTION RESEARCH CONGRESS 2012, WEST LAFAYETTE, IN, USA, 21-23 MAY, PP. 1869-1878. , AMERICAN SOCIETY OF CIVIL ENGINEERS NEW YORK, NY, USA,2012; MAO, C., SHEN, Q.P., SHEN, L.Y., TANG, L.Y.N., COMPARATIVE STUDY OF GREENHOUSE GAS EMISSIONS BETWEEN OFF-SITE PREFABRICATION AND CONVENTIONAL CONSTRUCTION METHODS: TWO CASE STUDIES OF RESIDENTIAL PROJECTS (2013) ENERGY BUILD., 66, PP. 165-176; SUH, S., LENZEN, M., TRELOAR, G.J., HONDO, H., HORVATH, A., HUPPES, G., JOLLIET, O., MORIGUCHI, Y., SYSTEM BOUNDARY SELECTION IN LIFE-CYCLE INVENTORIES USING HYBRID APPROACHES (2004) ENVIRON. SCI. TECHNOL., 38, PP. 657-664; LUO, L., VAN DER VOET, E., HUPPES, G., UDO DE HAES, H.A., ALLOCATION ISSUES IN LCA METHODOLOGY: A CASE STUDY OF CORN STOVER-BASED FUEL ETHANOL (2009) INT. J. LIFE CYCLE ASSESS., 14, P. 529; RABL, A., BENOIST, A., DRON, D., PEUPORTIER, B., SPADARO, J.V., ZOUGHAIB, A., HOW TO ACCOUNT FOR CO2 EMISSIONS FROM BIOMASS IN AN LCA (2007) INT. J. LIFE CYCLE ASSESS., 12, P. 281; HAMMOND, G.P., JONES, C.I., EMBODIED CARBON: THE CONCEALED IMPACT OF RESIDENTIAL CONSTRUCTION (2009) IN PROCEEDINGS OF THE GLOBAL CONFERENCE ON GLOBAL WARMIN, PP. 367-384. , ISTANBUL, TURKEY, 6-10 JULY; LANGSTON, Y.L., CA, L., RELIABILITY OF BUILDING EMBODIED ENERGY MODELING: AN ANALYSIS OF 30 MELBOURNE CASE STUDIES (2008) CONSTR. MANAG. ECON., 26, PP. 147-160; ANDREW, A., (2003) EMBODIED ENERGY AND CO2 COEFFICIENTS FOR NZ BUILDING MATERIALS, , CENTRE FOR BUILDING PERFORMANCE RESEARCH REPORT; CENTRE FOR BUILDING PERFORMANCE RESEARCH: WELLINGTON, NEW ZEALAND; (2008) QUANTIFYING GREENHOUSE GAS EMISSIONS IN KEY INDUSTRIAL SECTORS, , HTTP://WWW.EPA.GOV/SECTORS/PDF/2008/2008-SECTOR-REPORT-508-FULL.PDF, SECTOR STRATEGIES DIV: WASHINGTON, DC, USA; (2012) SOURCES OF GREENHOUSE GAS EMISSIONS, , HTTP://WWW.EPA.GOV/CLIMATECHANGE/GHGEMISSIONS/SOURCES/TRANSPORTATION.HTML, (ACCESSED ON 15 SEPTEMBER 2016); (2016) ENVIRONMENTAL PROTECTION AGENCY, , HTTP://WWW.EPA.GOV/OTAQ/MOBILE.HTM, WASHINGTON, DC, USA (ACCESSED ON 15 SEPTEMBER 2016); (2016) ENVIRONMENTAL PROTECTION AGENCY, , HTTP://WWW.EPA.GOV/OTAQ/MODELS/MOVES/INDEX.HTM, WASHINGTON, DC, USA (ACCESSED ON 15 SEPTEMBER 2016); BAI, S., EISINGER, D., NIEMEIER, D., MOVES VS (2009) EMFAC: A COMPARISON OF GREENHOUSE GAS EMISSIONS USING LOS ANGELES COUNTY. IN PROCEEDINGS OF THE TRANSPORTATION RESEARCH BOARD 88TH ANNUAL MEETIN, , WASHINGTON, DC, USA, 11-15 JANUARY; (2013) EMFAC2011 OVERVIEW, , HTTP://WWW.ARB.CA.GOV/MSEI/EMFAC2011-RELEASEDOCUMENT-FINAL-UPDATED-0712V03.PDF, AVAILABLE ONLINE (ACCESSED ON 15 SEPTEMBER 2016); WONG, J.K.W., LI, H., WANG, H.R., HUANG, T., LUO, E., LI, V., TOWARD LOW-CARBON CONSTRUCTION PROCESSES: THE VISUALISATION OF PREDICTED EMISSION VIA VIRTUAL PROTOTYPING TECHNOLOGY (2013) AUTOM. CONSTR., 33, PP. 72-78; MEMARZADEH, M., GOLPARVAR-FARD, M., MONITORING AND VISUALIZATION OF BUILDING CONSTRUCTION EMBODIED CARBON FOOTPRINT USING DNAR-N-DIMENSIONAL AUGMENTED REALITY MODE (2012) IN PROCEEDINGS OF THE CONSTRUCTION RESEARCH CONGRESS 2012, WEST LAFAYETTE, IN, USA, 21-23 MAY, , AMERICAN SOCIETY OF CIVIL ENGINEERS NEW YORK, NY, USA, 2012; AHN, C.R., LEWIS, P., GOLPARVAR-FARD, M., LEE, S., INTEGRATED FRAMEWORK FOR ESTIMATING, BENCHMARKING, AND MONITORING POLLUTANT EMISSIONS OF CONSTRUCTION OPERATIONS (2013) J. CONSTR. ENG. MANAG., 139, P. A4013003; TANG, P., CASS, D., MUKHERJEE, A., USING SCHEDULE SIMULATION APPROACHES TO REDUCE GREENHOUSE GAS EMISSIONS IN HIGHWAY CONSTRUCTION PROJECT (2011) IN PROCEEDINGS OF THE IEEE 2011 WINTER SIMULATION CONFERENCE (WSC, , PHOENIX, AZ, USA, 11-14 DECEMBER; TANG, P., CASS, D., MUKHERJEE, A., INVESTIGATING THE EFFECT OF CONSTRUCTION MANAGEMENT STRATEGIES ON PROJECT GREENHOUSE GAS EMISSIONS USING INTERACTIVE SIMULATION (2013) J. CLEAN. PROD., 54, PP. 78-88; LEWIS, P., ESTIMATING FUEL USE AND EMISSION RATES OF NONROAD DIESEL CONSTRUCTION EQUIPMENT PERFORMING REPRESENTATIVE DUTY CYCLES (2009) PH.D. THESIS, , NORTH CAROLINA STATE UNIVERSITY, RALEIGH, NC, USA; (2016) ENVIRONMENTAL PROTECTION AGENCY, , HTTP://WWW.EPA.GOV/OTAQ/NONRDMDL.HTM, NONROAD ENGINES, EQUIPMENT, AND VEHICLES WASHINGTON, DC, USA AVAILABLE ONLINE (ACCESSED ON SEPTEMBER 2016); ZHANG, H., DISCRETE-EVENT SIMULATION FOR ESTIMATING EMISSIONS FROM CONSTRUCTION PROCESSES (2015) J. MANAG. ENG, 31; LEWIS, P., LEMING, M., FREY, H.C., RASDORF, W., ASSESSING EFFECTS OF OPERATIONAL EFFICIENCY ON POLLUTANT EMISSIONS OF NONROAD DIESEL CONSTRUCTION EQUIPMENT (2011) TRANSP. RES. REC., 2233, PP. 11-18; OFFROAD, A., OFF-ROAD MOTOR VEHICLES CALIFORNIA AIR RESOURCES BOARD (CARB), , HTTP://WWW.ARB.CA.GOV/MSEI/CATEGORIES.HTM#OFFROAD_MOTOR_VEHICLES, SACRAMENTO, CA, USA,AVAILABLE ONLINE (ACCESSED ON SEPTEMBER 2016); (2007) SOFTWARE USER'S GUIDE: URBEMIS 2007 FOR WINDOWS, , URBEMIS: SACRAMENTO, CA, USA; (2007), VERSION 6.3.1; SACRAMENTO, CA, USA; SMITH, S., CONCRETE PLACING ANALYSIS USING DISCRETE-EVENT SIMULATION (1998) PROC. INST. CIV. ENG. STRUCT. BUILD., 128, PP. 351-358; PANTOUVAKIS, J.P., PANAS, A., COMPUTER SIMULATION AND ANALYSIS FRAMEWORK FOR FLOATING CAISSON CONSTRUCTION OPERATIONS (2013) AUTOM. CONSTR., 36, PP. 196-207; FENG, C.W., CHENG, T.M., WU, H.T., OPTIMIZING THE SCHEDULE OF DISPATCHING RMC TRUCKS THROUGH GENETIC ALGORITHMS (2004) AUTOM. CONSTR., 13, PP. 327-340; ALANJARI, P., RAZAVIALAVI, S., ABOURIZK, S., A SIMULATION-BASED APPROACH FOR MATERIAL YARD LAYDOWN PLANNING (2014) AUTOM. CONSTR., 40, PP. 1-8; LU, W.Z., OLOFSSON, T., BUILDING INFORMATION MODELING AND DISCRETE EVENT SIMULATION: TOWARDS AN INTEGRATED FRAMEWORK (2014) AUTOM. CONSTR., 44, PP. 73-83; ABOURIZK, S., HALPIN, D., MOHAMED, Y., HERMANN, U., RESEARCH IN MODELING AND SIMULATION FOR IMPROVING CONSTRUCTION ENGINEERING OPERATIONS (2011) J. CONSTR. ENG. MANAG., 137, PP. 843-852; LEE, D.E., YI, C.Y., LIM, T.K., ARDITI, D., INTEGRATED SIMULATION SYSTEM FOR CONSTRUCTION OPERATION AND PROJECT SCHEDULING (2010) J. COMPUT. CIV. ENG., 24, PP. 557-569; ZHANG, H., ZHAI, D., YANG, Y.N., SIMULATION-BASED ESTIMATION OF ENVIRONMENTAL POLLUTIONS FROM CONSTRUCTION PROCESSES (2014) J. CLEAN. PROD., 76, PP. 85-94; ZHANG, H., SIMULATION-BASED ESTIMATION OF FUEL CONSUMPTION AND EMISSIONS OF ASPHALT PAVING OPERATIONS (2015) J. COMPUT. CIV. ENG, 29; HASAN, S., BOUFERGUENE, A., AL-HUSSEIN, M., GILLIS, P., TELYAS, A., PRODUCTIVITY AND CO2 EMISSION ANALYSIS FOR TOWER CRANE UTILIZATION ON HIGH-RISE BUILDING PROJECTS (2013) AUTOM. CONSTR., 31, PP. 255-264; HAJJAR, D., ABOURIZK, S., SIMPHONY: AN ENVIRONMENT FOR BUILDING SPECIAL PURPOSE CONSTRUCTION SIMULATION TOOLS (1999) SIMUL. CONF. PROC., 2, PP. 998-1006; MARTINEZ, J.C., (1996) STROBOSCOPE: STATE AND RESOURCE BASED SIMULATION OF CONSTRUCTION PROCESSES, , UNIVERSITY OF MICHIGAN: ANN ARBOR, MI, USA; GOLPARVAR-FARD, M., HEYDARIAN, A., NIEBLES, J.C., VISION-BASED ACTION RECOGNITION OF EARTHMOVING EQUIPMENT USING SPATIO-TEMPORAL FEATURES AND SUPPORT VECTOR MACHINE CLASSIFIERS (2013) ADV. ENG. INFORM., 27, PP. 652-663; VITALE, P., ARENA, N., CRISOSTOMO, F., ARENA, U., (2016) LIFE CYCLE ASSESSMENT OF THE END-OF-LIFE PHASE OF A RESIDENTIAL BUILDING, , WASTE MANAG IN PRESS</t>
  </si>
  <si>
    <t>AKBARNEZHAD, A.; SCHOOL OF CIVIL AND ENVIRONMENTAL ENGINEERING, AUSTRALIA; EMAIL: A.AKBARNEZHAD@UNSW.EDU.AU</t>
  </si>
  <si>
    <t>2-S2.0-85014118196</t>
  </si>
  <si>
    <t>UNIVERSITY OF NEW SOUTH WALES;TONGJI UNIVERSITY</t>
  </si>
  <si>
    <t>NOTREPORTED;SCHOOL OF CIVIL AND ENVIRONMENTAL ENGINEERING;NOTREPORTED</t>
  </si>
  <si>
    <t>AKBARNEZHAD A, 2017, BUILDINGS</t>
  </si>
  <si>
    <t>FANG Y;CHO YK;CHEN J</t>
  </si>
  <si>
    <t>55648722300;55105432400;57191839724;</t>
  </si>
  <si>
    <t>A FRAMEWORK FOR REAL-TIME PRO-ACTIVE SAFETY ASSISTANCE FOR MOBILE CRANE LIFTING OPERATIONS</t>
  </si>
  <si>
    <t>72</t>
  </si>
  <si>
    <t>367</t>
  </si>
  <si>
    <t>379</t>
  </si>
  <si>
    <t>10.1016/j.autcon.2016.08.025</t>
  </si>
  <si>
    <t>https://www.scopus.com/inward/record.uri?eid=2-s2.0-84994169059&amp;doi=10.1016%2fj.autcon.2016.08.025&amp;partnerID=40&amp;md5=75433c4a2876a3c2e6f2cbc9186b217e</t>
  </si>
  <si>
    <t>SCHOOL OF CIVIL AND ENVIRONMENTAL ENGINEERING, GEORGIA INSTITUTE OF TECHNOLOGY, 790 ATLANTA DR. N.W., ATLANTA, GA  30332-0355, UNITED STATES; SCHOOL OF ELECTRICAL AND COMPUTER ENGINEERING, ROBOTICS INSTITUTE, GEORGIA INSTITUTE OF TECHNOLOGY, 777 ATLANTA DR. N.W., ATLANTA, GA  30332-0355, UNITED STATES</t>
  </si>
  <si>
    <t>ATLANTA, GA  30332-0355, UNITED STATES;ATLANTA, GA  30332-0355, UNITED STATES;ATLANTA, GA  30332-0355, UNITED STATES</t>
  </si>
  <si>
    <t>DESPITE MANY SAFETY CONSIDERATIONS ADDRESSED IN LIFT PRE-PLANNING, THE ABILITY TO PROVIDE REAL-TIME SAFETY ASSISTANCE TO CRANE OPERATORS AND TO MITIGATE HUMAN ERRORS DURING THE LIFTING OPERATION IS MISSING. THIS RESEARCH DEVELOPED A FRAMEWORK FOR REAL-TIME PRO-ACTIVE SAFETY ASSISTANCE FOR MOBILE CRANE LIFTING OPERATIONS. FIRST, CRANE POSES ARE RECONSTRUCTED IN REAL-TIME BASED ON THE CRITICAL MOTIONS OF CRANE PARTS CAPTURED BY A SENSOR SYSTEM. SECOND, AS-IS LIFT SITE CONDITIONS ARE AUTOMATICALLY MODELED AND UPDATED BASED ON POINT CLOUD DATA. LASTLY, THE RISK OF COLLIDING THE CRANE PARTS AND LIFTED LOAD INTO NEARBY OBSTRUCTIONS IS PRO-ACTIVELY ANALYZED AND WARNINGS ARE PROVIDED TO THE OPERATOR THROUGH A GRAPHICAL USER INTERFACE. A PROTOTYPE SYSTEM WAS DEVELOPED BASED ON THE FRAMEWORK AND DEPLOYED ON A MOBILE CRANE. FIELD TEST RESULTS INDICATE THAT THE SYSTEM CAN ACCURATELY RECONSTRUCT CRANE MOTION IN REAL-TIME AND PROVIDE PRO-ACTIVE WARNINGS THAT ALLOW THE OPERATOR TO MAKE TIMELY DECISIONS TO MITIGATE THE RISK. © 2016 ELSEVIER B.V.</t>
  </si>
  <si>
    <t>3D RECONSTRUCTION; COLLISION HAZARD ANALYSIS; CRANE MOTION CAPTURING; CRANE SAFETY; HUMAN ERROR; POINT CLOUD; REAL-TIME</t>
  </si>
  <si>
    <t>ERRORS; GRAPHICAL USER INTERFACES; SAFETY ENGINEERING; 3D RECONSTRUCTION; HAZARD ANALYSIS; HUMAN ERRORS; MOTION CAPTURING; POINT CLOUD; REAL TIME; CRANES</t>
  </si>
  <si>
    <t>NATIONAL SCIENCE FOUNDATION, NSF: CMMI-1358176</t>
  </si>
  <si>
    <t>THIS MATERIAL IS BASED UPON WORK SUPPORTED BY THE NATIONAL SCIENCE FOUNDATION (AWARD #: CMMI-1358176 ). ANY OPINIONS, FINDINGS, AND CONCLUSIONS OR RECOMMENDATIONS EXPRESSED ON THIS MATERIAL ARE THOSE OF THE AUTHORS AND DO NOT NECESSARILY REFLECT THE VIEWS OF THE NSF.</t>
  </si>
  <si>
    <t>KANG, S., MIRANDA, E., PLANNING AND VISUALIZATION FOR AUTOMATED ROBOTIC CRANE ERECTION PROCESSES IN CONSTRUCTION (2006) AUTOM. CONSTR., 15, PP. 398-414; BEAVERS, J.E., ASCE, F., MOORE, J.R., RINEHART, R., SCHRIVER, W.R., CRANE-RELATED FATALITIES IN THE CONSTRUCTION INDUSTRY (2006) J. CONSTR. ENG. MANAG., PP. 901-910; CPWR, CRANE-RELATED DEATHS IN CONSTRUCTION AND RECOMMENDATIONS FOR THEIR PREVENTION (2009), HTTP://WWW.CPWR.COM/SITES/DEFAULT/FILES/CPWR, CRANE REPT RECMMDTNS NOV-2009-BLS UPDATED.PDF; NEITZEL, R.L., SEIXAS, N.S., REN, K.K., A REVIEW OF CRANE SAFETY IN THE CONSTRUCTION INDUSTRY (2001) APPL. OCCUP. ENVIRON. HYG., 16, PP. 1106-1117; SURUDA, A., EGGER, M., LIU, D., CRANE-RELATED DEATHS IN THE U.S. CONSTRUCTION INDUSTRY, 1984–94 (1997) J. CONSTR. ENG. MANAG., 132 (9), PP. 901-910; TANTISEVI, K., AKINCI, B., AUTOMATED GENERATION OF WORKSPACE REQUIREMENTS OF MOBILE CRANE OPERATIONS TO SUPPORT CONFLICT DETECTION (2007) AUTOM. CONSTR., 16, PP. 262-276; SHAPIRO, L.K., SHAPIRO, J.P., CRANES AND DERRICKS (2011), 4TH EDITION MCGRAW-HILL NEW YORK; KING, R.A., ANALYSIS OF CRANE AND LIFTING ACCIDENTS IN NORTH AMERICA FROM 2004 TO 2010 (2012), HTTPS://DSPACE.MIT.EDU/HANDLE/1721.1/73792, ACCESSED AUGUST 19, 2016; EVERETT, J.G., SLOCUM, A.H., CRANIUM: DEVICE FOR IMPROVING CRANE PRODUCTIVITY AND SAFETY (1993) J. COMPUT. CIV. ENG., 119, PP. 23-39; CHO, Y.K., HAAS, C.T., RAPID GEOMETRIC MODELING FOR UNSTRUCTURED CONSTRUCTION WORKSPACES (2003) COMPUT. AIDED CIV. INFRASTRUCT. ENG., 18, PP. 242-253; CHO, Y.K., HAAS, C.T., LIAPI, K., SREENIVASAN, S.V., A FRAMEWORK FOR RAPID LOCAL AREA MODELING FOR CONSTRUCTION AUTOMATION (2002) AUTOM. CONSTR., 11, PP. 629-641; HORNADAY, W.C., HAAS, C.T., O'CONNOR, J.T., WEN, J., COMPUTER-AIDED PLANNING FOR HEAVY LIFTS (1994) J. CONSTR. ENG. MANAG., 119, PP. 498-515; ZHANG, P., HARRIS, F.C., OLOMOLAIYE, P.O., HOLT, G.D., LOCATION OPTIMIZATION FOR A GROUP OF TOWER CRANES (1999) J. CONSTR. ENG. MANAG., 1, PP. 115-122; KAMAT, V., MARTINEZ, J., VISUALIZING SIMULATED CONSTRUCTION OPERATION IN 3D (2001) J. COMPUT. CIV. ENG., PP. 329-337; AL-HUSSEIN, M., ATHAR NIAZ, M., YU, H., KIM, H., INTEGRATING 3D VISUALIZATION AND SIMULATION FOR TOWER CRANE OPERATIONS ON CONSTRUCTION SITES (2006) AUTOM. CONSTR., 15, PP. 554-562; MARZOUK, M., ABUBAKR, A., DECISION SUPPORT FOR TOWER CRANE SELECTION WITH BUILDING INFORMATION MODELS AND GENETIC ALGORITHMS (2015) AUTOM. CONSTR., 61, PP. 1-15; LIN, K., HAAS, C.T., MULTIPLE HEAVY LIFTS OPTIMIZATION (1996) J. CONSTR. ENG. MANAG., 122, PP. 354-362; AL-HUSSEIN, M., ALKASS, S., MOSELHI, O., OPTIMIZATION ALGORITHM FOR SELECTION AND ON SITE LOCATION OF MOBILE CRANES (2005) J. CONSTR. ENG. MANAG., 131, PP. 579-590; TAM, C.M., TONG, T.K.L., GA-ANN MODEL FOR OPTIMIZING THE LOCATIONS OF TOWER CRANE AND SUPPLY POINTS FOR HIGH-RISE PUBLIC HOUSING CONSTRUCTION (2003) CONSTR. MANAG. ECON., 21, PP. 257-266; LEI, Z., TAGHADDOS, H., HERMANN, U., AL-HUSSEIN, M., A METHODOLOGY FOR MOBILE CRANE LIFT PATH CHECKING IN HEAVY INDUSTRIAL PROJECTS (2013) AUTOM. CONSTR., 31, PP. 41-53; CHANG, Y.-C., HUNG, W.-H., KANG, S.-C., A FAST PATH PLANNING METHOD FOR SINGLE AND DUAL CRANE ERECTIONS (2012) AUTOM. CONSTR., 22, PP. 468-480; KUFFNER, J.J., LAVALLE, S.M., RRT-CONNECT: AN EFFICIENT APPROACH TO SINGLE-QUERY PATH PLANNING (2000) PROCEEDINGS 2000 ICRA. MILLENNIUM CONFERENCE. IEEE INTERNATIONAL CONFERENCE ON ROBOTICS AND AUTOMATION. SYMPOSIA PROCEEDINGS 2, PP. 995-1001; LIN, Y., WANG, X., WU, D., WANG, X., GAO, S., LIFT PATH PLANNING FOR TELESCOPIC CRANE BASED-ON IMPROVED HRRT (2013) INT. J. COMPUT. THEORY ENG., 5, PP. 816-819; ZHANG, C., HAMMAD, A., IMPROVING LIFTING MOTION PLANNING AND RE-PLANNING OF CRANES WITH CONSIDERATION FOR SAFETY AND EFFICIENCY (2012) ADV. ENG. INFORM., 26, PP. 396-410; ALBAHNASSI, H., HAMMAD, A., NEAR REAL-TIME MOTION PLANNING AND SIMULATION OF CRANES IN CONSTRUCTION: FRAMEWORK AND SYSTEM ARCHITECTURE (2012) J. COMPUT. CIV. ENG., 26, PP. 54-63; REASON, J., HUMAN ERROR (1990), CAMBRIDGE UNIVERSITY PRESS; OCCUPATIONAL SAFETY AND HEALTH ADMINISTRATION, CRANES AND DERRICKS IN CONSTRUCTION; FINAL RULES (2010), HTTPS://WWW.OSHA.GOV/FEDREG_OSHA_PDF/FED20100809.PDF; LEE, U.-K., KANG, K.-I., KIM, G.-H., CHO, H.-H., IMPROVING TOWER CRANE PRODUCTIVITY USING WIRELESS TECHNOLOGY (2006) COMPUT. AIDED CIV. INFRASTRUCT. ENG., 21, PP. 594-604; SHAPIRA, A., ASCE, F., ROSENFELD, Y., MIZRAHI, I., VISION SYSTEM FOR TOWER CRANES (2008) J. CONSTR. ENG. MANAG., PP. 320-332; PUTNIK, G., SHAH, V., SPASOJEVIĆ-BRKIĆ, V., ALVES, C., CASTRO, H., A PROPOSAL FOR INSTALLATION ARCHITECTURE FOR VIDEO CAMERAS AND SCREENS IN AN INTEGRATED VISION SYSTEM FOR CRANE CABINS (2015) 9TH INTERNATIONAL QUALITY CONFERENCE, PP. 633-640; ZHANG, C., HAMMAD, A., ASCE, M., RODRIGUEZ, S., CRANE POSE ESTIMATION USING UWB REAL-TIME LOCATION SYSTEM (2012) J. COMPUT. CIV. ENG., PP. 625-637; HWANG, S., ULTRA-WIDE BAND TECHNOLOGY EXPERIMENTS FOR REAL-TIME PREVENTION OF TOWER CRANE COLLISIONS (2012) AUTOM. CONSTR., 22, PP. 545-553; LI, H., CHAN, G., SKITMORE, M., INTEGRATING REAL TIME POSITIONING SYSTEMS TO IMPROVE BLIND LIFTING AND LOADING CRANE OPERATIONS (2013) CONSTR. MANAG. ECON., 31, PP. 1-10; LI, N., BECERIK-GERBER, B., PERFORMANCE-BASED EVALUATION OF RFID-BASED INDOOR LOCATION SENSING SOLUTIONS FOR THE BUILT ENVIRONMENT (2011) ADV. ENG. INFORM., 25, PP. 535-546; CHO, Y.K., YOUN, J.H., MARTINEZ, D., ERROR MODELING FOR AN UNTETHERED ULTRA-WIDEBAND SYSTEM FOR CONSTRUCTION INDOOR ASSET TRACKING (2010) AUTOM. CONSTR., 19, PP. 43-54; LEE, G., KIM, H.-H., LEE, C.-J., HAM, S.-I., YUN, S.-H., CHO, H., A LASER-TECHNOLOGY-BASED LIFTING-PATH TRACKING SYSTEM FOR A ROBOTIC TOWER CRANE (2009) AUTOM. CONSTR., 18, PP. 865-874; LEE, G., CHO, J., HAM, S., LEE, T., LEE, G., YUN, S.-H., A BIM- AND SENSOR-BASED TOWER CRANE NAVIGATION SYSTEM FOR BLIND LIFTS (2012) AUTOM. CONSTR., 26, PP. 1-10; REN, W., WU, Z., REAL-TIME ANTICOLLISION SYSTEM FOR MOBILE CRANES DURING LIFT OPERATIONS (2012) J. COMPUT. CIV. ENG., PP. 1-12; WIKIPEDIA, ROTARY ENCODER (2016), HTTPS://EN.WIKIPEDIA.ORG/WIKI/ROTARY_ENCODER, ACCESSED AUGUST 19, 2016; BAUMER GROUP, CRANES AND HEAVY VEHICLES (2016), HTTP://WWW.BAUMER.COM/FILEADMIN/USER_UPLOAD/INTERNATIONAL/DOWNLOADS/BR-CT/BAUMER_HEAVY-VEHICLES-CRANES_BR_EN_1108_11047951.PDF, ACCESSED AUGUST 19, 2016; FANG, Y., CHO, Y.K., CRANE LOAD POSITIONING AND SWAY MONITORING USING AN INERTIAL MEASUREMENT UNIT (2015) COMPUTING IN CIVIL ENGINEERING 2015, AUSTIN, TX, PP. 700-707; FARO TECHNOLOGY LTD., FARO LASER SCANNER FOCUS 3D X330 (2015), HTTPS://WWW.REPROPRODUCTS.COM/PDFS/BROCHURES/FARO/X330.PDF, ACCESSED AUGUST 19, 2016; WANG, C., CHO, Y.K., SMART SCANNING AND NEAR REAL-TIME 3D SURFACE MODELING OF DYNAMIC CONSTRUCTION EQUIPMENT FROM A POINT CLOUD (2015) AUTOM. CONSTR., 49, PP. 239-249; CHO, Y.K., GAI, M., PROJECTION-RECOGNITION-PROJECTION METHOD FOR AUTOMATIC OBJECT RECOGNITION AND REGISTRATION FOR DYNAMIC HEAVY EQUIPMENT OPERATIONS (2014) J. COMPUT. CIV. ENG., 28. , A4014002; SCHNABEL, R., WAHL, R., KLEIN, R., EFFICIENT RANSAC FOR POINT-CLOUD SHAPE DETECTION (2007) COMPUT. GRAPHICS FORUM, 26, PP. 214-226; LOCANTORE, N., MARRON, J.S., SIMPSON, D.G., TRIPOLI, N., ZHANG, J.T., COHEN, K.L., ROBUST PRINCIPAL COMPONENT ANALYSIS FOR FUNCTIONAL DATA (1999) TEST, 8, PP. 1-73; OCCUPATIONAL SAFETY &amp; HEALTH ADMINISTRATION, CRANES AND DERRICKS IN CONSTRUCTION (1926.1408) (2016), HTTPS://WWW.OSHA.GOV/PLS/OSHAWEB/OWADISP.SHOW_DOCUMENT?P_TABLE=STANDARDS&amp;P_ID=19, ACCESSED AUGUST 19, 2016; UNITY TECHNOLOGIES, UNITY3D (2016), HTTPS://WWW.UNITY3D.COM, ACCESSED AUGUST 19, 2016</t>
  </si>
  <si>
    <t>CHO, Y.K.; SCHOOL OF CIVIL AND ENVIRONMENTAL ENGINEERING, 790 ATLANTA DR. N.W., UNITED STATES; EMAIL: YONG.CHO@CE.GATECH.EDU</t>
  </si>
  <si>
    <t>2-S2.0-84994169059</t>
  </si>
  <si>
    <t>NOTREPORTED;SCHOOL OF CIVIL AND ENVIRONMENTAL ENGINEERING;EMAIL: YONG.CHO@CE.GATECH.EDU</t>
  </si>
  <si>
    <t>FANG Y, 2016, AUTOM CONSTR</t>
  </si>
  <si>
    <t>O'CONNOR JT;CHOI JO;WINKLER M</t>
  </si>
  <si>
    <t>7401458342;56177194000;57191576414;</t>
  </si>
  <si>
    <t>CRITICAL SUCCESS FACTORS FOR COMMISSIONING AND START-UP OF CAPITAL PROJECTS</t>
  </si>
  <si>
    <t>142</t>
  </si>
  <si>
    <t>04016060</t>
  </si>
  <si>
    <t>10.1061/(ASCE)CO.1943-7862.0001179</t>
  </si>
  <si>
    <t>https://www.scopus.com/inward/record.uri?eid=2-s2.0-84991720741&amp;doi=10.1061%2f%28ASCE%29CO.1943-7862.0001179&amp;partnerID=40&amp;md5=62516a085dc482685541af5b8d4e786f</t>
  </si>
  <si>
    <t>DEPT. OF CIVIL, ARCHITECTURAL AND ENVIRONMENTAL ENGINEERING, UNIV. OF TEXAS AT AUSTIN, 1 UNIV. STATION C1752, AUSTIN, TX  78712, UNITED STATES; DEPT. OF ARCHITECTURE AND CIVIL ENGINEERING, CITY UNIV. OF HONG KONG, 83 TAT CHEE AVE., KOWLOON TONG, HONG KONG</t>
  </si>
  <si>
    <t>DEPT. OF CIVIL, ARCHITECTURAL AND ENVIRONMENTAL ENGINEERING, UNIV. OF TEXAS AT AUSTIN, 1 UNIV. STATION C1752, AUSTIN, TX  78712, UNITED STATES;KOWLOON TONG, HONG KONG;DEPT. OF CIVIL, ARCHITECTURAL AND ENVIRONMENTAL ENGINEERING, UNIV. OF TEXAS AT AUSTIN, 1 UNIV. STATION C1752, AUSTIN, TX  78712, UNITED STATES</t>
  </si>
  <si>
    <t>COMMISSIONING AND START-UP (CSU) MUST BE ACCOMPLISHED BEFORE A FACILITY CAN INITIATE INITIAL OPERATIONS AND BEGIN MEETING COMMERCIAL OBJECTIVES. ACTIONS NECESSARY FOR SUCCESSFUL CSU ARE OFTEN NOT WELL PLANNED OR EXECUTED, RESULTING IN POOR CSU PERFORMANCE. RECOGNIZING THIS SIGNIFICANT SHORTFALL, THE PURPOSE OF THIS STUDY IS TO DETERMINE CRITICAL ACTIVITIES NECESSARY TO INCREASE THE LIKELIHOOD OF SUCCESSFUL CSU PERFORMANCE ON CAPITAL PROJECTS. UTILIZING INPUT FROM CSU EXPERTS, OBJECTIVE DATA COLLECTION, AND SUBSEQUENT DATA ANALYSIS, 16 CRITICAL SUCCESS FACTORS (CSFS) WERE IDENTIFIED THROUGH THIS RESEARCH. FURTHER ELEMENTS DEVELOPED INCLUDE CSF'S TIMING OF CSF IMPLEMENTATION, SUPPORT OF SAFETY AND QUALITY, AND CURRENT FREQUENCY OF CSF ACHIEVEMENT. THE RESEARCHERS RECOMMEND THE INDUSTRY TO PAY PARTICULAR ATTENTION TO THESE SIX LAGGARD CSFS: CSU VALUE RECOGNITION, ADEQUATE FUNDING FOR CSU, CSU LEADERSHIP CONTINUITY, SYSTEM MILESTONE ACCEPTANCE CRITERIA AND DELIVERABLES, CSU SYSTEMS ENGINEERING DURING FRONT-END ENGINEERING DESIGN (FEED), AND SYSTEMS-FOCUS IN DETAILED DESIGN. CAPITAL PROJECT TEAM MEMBERS (REPRESENTING BOTH OWNERS AND CONTRACTORS) AND RESEARCHERS INVOLVED IN THE PLANNING AND IMPLEMENTATION OF FACILITY CSU WILL BENEFIT FROM THE RESULTS. © 2016 AMERICAN SOCIETY OF CIVIL ENGINEERS.</t>
  </si>
  <si>
    <t>CAPITAL FACILITIES; COMMISSIONING; CRITICAL SUCCESS FACTORS; INDUSTRIAL PROJECTS; PROJECT PLANNING AND DESIGN; START-UP</t>
  </si>
  <si>
    <t>CIVIL ENGINEERING; ENGINEERING; REACTOR STARTUP; CAPITAL FACILITIES; COMMISSIONING; CRITICAL SUCCESS FACTOR; INDUSTRIAL PROJECTS; PROJECT PLANNING; FACILITIES</t>
  </si>
  <si>
    <t>ALMASI, A., PRE-COMMISSIONING, COMMISSIONING AND START-UP OF INDUSTRIAL PLANTS AND MACHINERIES (2014) AUST. J. MECH. ENG., 12 (2), PP. 257-263; BECERIK-GERBER, B., JAZIZADEH, F., LI, N., CALIS, G., APPLICATION AREAS AND DATA REQUIREMENTS FOR BIM-ENABLED FACILITIES MANAGEMENT (2012) J. CONSTR. ENG. MANAGE., PP. 431-442; CAGNO, E., CARON, F., MANCINI, M., RISK ANALYSIS IN PLANT COMMISSIONING: THE MULTILEVEL HAZOP (2002) RELIAB. ENG. SYST. SAF., 77 (3), PP. 309-323; CHA, H.S., O'CONNOR, J.T., OPTIMIZING IMPLEMENTATION OF VALUE MANAGEMENT PROCESSES FOR CAPITAL PROJECTS (2005) J. CONSTR. ENG. MANAGE., PP. 239-251; CHAN, A.P.C., SCOTT, D., CHAN, A.P.L., FACTORS AFFECTING THE SUCCESS OF A CONSTRUCTION PROJECT (2004) J. CONSTR. ENG. MANAGE., PP. 153-155; (1990) PLANNING CONSTRUCTION ACTIVITY TO SUPPORT THE STARTUP PROCESS, , CII (CONSTRUCTION INDUSTRY INSTITUTE). AUSTIN, TX; (1998) PLANNING FOR STARTUP, , CII (CONSTRUCTION INDUSTRY INSTITUTE). AUSTIN, TX; (2014) FRONT-END PLANNING TOOLKIT, , CII (CONSTRUCTION INDUSTRY INSTITUTE). AUSTIN, TX; DESHPANDE, A.S., SALEM, O.M., MILLER, R.A., ANALYSIS OF THE HIGHER-ORDER PARTIAL CORRELATION BETWEEN CII BEST PRACTICES AND PERFORMANCE OF THE DESIGN PHASE IN FAST-TRACK INDUSTRIAL PROJECTS (2012) J. CONSTR. ENG. MANAGE., PP. 716-724; ELZARKA, H.M., BEST PRACTICES FOR PROCURING COMMISSIONING SERVICES (2009) J. MANAGE. ENG., PP. 155-164; GEORGE, R., BELL, L.C., EDWARD BACK, W., CRITICAL ACTIVITIES IN THE FRONT-END PLANNING PROCESS (2008) J. MANAGE. ENG., PP. 66-74; GIBSON, G.E., WANG, Y.R., CHO, C.S., PAPPAS, M.P., WHAT IS PREPROJECT PLANNING, ANYWAY? (2006) J. MANAGE. ENG., PP. 35-42; GUO, H.L., LI, H., SKITMORE, M., LIFE-CYCLE MANAGEMENT OF CONSTRUCTION PROJECTS BASED ON VIRTUAL PROTOTYPING TECHNOLOGY (2010) J. MANAGE. ENG., PP. 41-47; HAASL, T., HEINEMEIER, K., (2006) CALIFORNIA COMMISSIONING GUIDE: NEW BUILDINGS, , CALIFORNIA COMMISSIONING COLLABORATIVE, SACRAMENTO, CA; HURTZ, E., (2012) CONSULTING - SPECIFYING ENGINEER, , COMMISSIONING HVAC SYSTEMS THOROUGHLY." CFE MEDIA, DENVER; HWANG, B.-G., LIM, E.-S.J., CRITICAL SUCCESS FACTORS FOR KEY PROJECT PLAYERS AND OBJECTIVES: CASE STUDY OF SINGAPORE (2013) J. CONSTR. ENG. MANAGE., PP. 204-215; IDREES, M., AZHAR, M., RATHORE, M.Y., COMMISSIONING EXPERIENCE OF WORLD'S LARGEST UREA PLANT (2011) NITROGEN+SYNGAS, 314, PP. 47-57; KANG, Y., INTERACTION EFFECTS OF INFORMATION TECHNOLOGIES AND BEST PRACTICES ON CONSTRUCTION PROJECT PERFORMANCE (2012) J. CONSTR. ENG. MANAGE., PP. 361-371. , ET AL. " "; KILLCROSS, M., (2011) CHEMICAL AND PROCESS PLANT COMMISSIONING HANDBOOK: A PRACTICAL GUIDE TO PLANT SYSTEM AND EQUIPMENT INSTALLATION AND COMMISSIONING, , ELSEVIER SCIENCE, OXFORD, U.K; LAGER, T., STARTUP OF NEW PLANTS AND PROCESS TECHNOLOGY IN THE PROCESS INDUSTRIES: ORGANIZING FOR AN EXTREME EVENT (2012) J. BUS. CHEM., 9 (1), PP. 3-18; LI, N., BECERIK-GERBER, B., LIFE-CYCLE APPROACH FOR IMPLEMENTING RFID TECHNOLOGY IN CONSTRUCTION: LEARNING FROM ACADEMIC AND INDUSTRY USE CASES (2011) J. CONSTR. ENG. MANAGE., PP. 1089-1098; MCENTEGGART, J., (2012) CONSULTING - SPECIFYING ENGINEER, PP. 42-46. , COMMISSIONING CONTROL SYSTEMS FOR MCFS." CFE MEDIA, DENVER; MEIER, J.R., RUSSELL, J.S., MODEL PROCESS FOR IMPLEMENTING MAINTAINABILITY (2000) J. CONSTR. ENG. MANAGE., PP. 440-450; MERROW, E.W., (2011) INDUSTRIAL MEGAPROJECTS: CONCEPTS, STRATEGIES, AND PRACTICES FOR SUCCESS, , WILEY, HOBOKEN, NJ; MILLS, E., (2004) THE COST-EFFECTIVENESS OF COMMERCIAL-BUILDINGS COMMISSIONING, , ET AL. LAWRENCE BERKELEY NATIONAL LABORATORY, BERKELEY, CA; MUKHERJEE, S., PREPARATIONS FOR INITIAL STARTUP OF A PROCESS UNIT (2005) CHEM. ENG., PP. 36-42; O'CONNOR, J., O'BRIEN, W., CHOI, J., STANDARDIZATION STRATEGY FOR MODULAR INDUSTRIAL PLANTS (2015) J. CONSTR. ENG. MANAGE., , 04015026; O'CONNOR, J.T., CHOI, J., WINKLER, M., (2015) IDENTIFICATION AND IMPLEMENTATION OF CRITICAL SUCCESS FACTORS IN COMMISSIONING AND START-UP OF CAPITAL PROJECTS, , (B). UNIV. OF TEXAS AT AUSTIN, AUSTIN, TX; O'CONNOR, J.T., MCLEOD, J., GRAEBE, G., (1998) PLANNING FOR START-UP: ANALYSIS OF THE PLANNING MODEL AND OTHER SUCCESS DRIVERS, , UNIV. OF TEXAS AT AUSTIN, AUSTIN, TX; O'CONNOR, J.T., MCLEOD, J.S., GRAEBE, G.B., (1999) PLANNING FOR STARTUP: ANALYSIS OF THE PLANNING MODEL AND OTHER SUCCESS DRIVERS, , UNIV. OF TEXAS AT AUSTIN, CONSTRUCTION INDUSTRY INSTITUTE, AUSTIN, TX; PULASKI, M.H., HORMAN, M.J., CONTINUOUS VALUE ENHANCEMENT PROCESS (2005) J. CONSTR. ENG. MANAGE., PP. 1274-1282; WILKINSON, R., (2000) BEST PRACTICES IN COMMISSIONING IN THE STATE OF MONTANA, , MONTANA DEPT. OF ENVIRONMENTAL QUALITY (DEQ), HELENA, MT; ZERGER, B., NOËL, M., NUCLEAR POWER PLANT COMMISSIONING EXPERIENCE (2011) PROGR. NUCL. ENERGY, 53 (6), PP. 668-672</t>
  </si>
  <si>
    <t>CHOI, J.O.; DEPT. OF ARCHITECTURE AND CIVIL ENGINEERING, 83 TAT CHEE AVE., HONG KONG; EMAIL: JTOCONNOR@MAIL.UTEXAS.EDU</t>
  </si>
  <si>
    <t>2-S2.0-84991720741</t>
  </si>
  <si>
    <t>UNIV. OF TEXAS AT AUSTIN;UNIV. OF TEXAS AT AUSTIN</t>
  </si>
  <si>
    <t>NOTREPORTED;DEPT. OF ARCHITECTURE AND CIVIL ENGINEERING;NOTREPORTED</t>
  </si>
  <si>
    <t>O'CONNOR JT, 2016, J CONSTR ENG MANAGE</t>
  </si>
  <si>
    <t>SHADRAM F;LU W;OLOFSSON T</t>
  </si>
  <si>
    <t>57044761400;23975048100;35254197400;</t>
  </si>
  <si>
    <t>ASSESSMENT OF THE ENERGY USE AND CO2 EMISSIONS FROM A CONSTRUCTION SITE: AN INTEGRATED BIM-DES-LCA FRAMEWORK</t>
  </si>
  <si>
    <t>ICCREM 2016: BIM APPLICATION AND OFFSITE CONSTRUCTION - PROCEEDINGS OF THE 2016 INTERNATIONAL CONFERENCE ON CONSTRUCTION AND REAL ESTATE MANAGEMENT</t>
  </si>
  <si>
    <t>518</t>
  </si>
  <si>
    <t>526</t>
  </si>
  <si>
    <t>10.1061/9780784480274.062</t>
  </si>
  <si>
    <t>https://www.scopus.com/inward/record.uri?eid=2-s2.0-85029590552&amp;doi=10.1061%2f9780784480274.062&amp;partnerID=40&amp;md5=e5eee2d094c0eff7c221dbbea80fc9f5</t>
  </si>
  <si>
    <t>DEPT. OF CIVIL, ENVIRONMENTAL AND NATURAL RESOURCES ENGINEERING, LULEÅ UNIV. OF TECHNOLOGY, LULEÅ, 97187, SWEDEN</t>
  </si>
  <si>
    <t>DEPT. OF CIVIL, ENVIRONMENTAL AND NATURAL RESOURCES ENGINEERING, LULEÅ UNIV. OF TECHNOLOGY, LULEÅ, 97187, SWEDEN;DEPT. OF CIVIL, ENVIRONMENTAL AND NATURAL RESOURCES ENGINEERING, LULEÅ UNIV. OF TECHNOLOGY, LULEÅ, 97187, SWEDEN;DEPT. OF CIVIL, ENVIRONMENTAL AND NATURAL RESOURCES ENGINEERING, LULEÅ UNIV. OF TECHNOLOGY, LULEÅ, 97187, SWEDEN</t>
  </si>
  <si>
    <t>THE BUILDING SECTOR CONTRIBUTES SIGNIFICANTLY TO THE ENERGY USE AND RELATED GREENHOUSE GAS (GHG) EMISSIONS. PRIOR RESEARCH HAS MAINLY FOCUSED ON THE IMPACTS ASSOCIATED WITH MATERIAL SELECTION AND BUILDING OPERATION, THEREBY THE EMBODIED IMPACT OF THE CONSTRUCTION PHASE HAS GOT LIMITED ATTENTION. THE CONSTRUCTION PHASE USUALLY SUFFERS FROM AN INHERENT UNCERTAINTY IN WHICH CONSTRUCTION OPERATIONS, ACTIVITIES, AND RESOURCES INTERACT WITH EACH OTHER IN A COMPLEX MANNER. THE DISCRETE EVENT SIMULATION (DES) HAS BEEN RECOGNIZED TO BE A CONSISTENT SIMULATION APPROACH TO CAPTURE THESE UNCERTAINTIES AND INTERACTIONS. DES CAN ALSO COMPLEMENT CONVENTIONAL LIFE CYCLE ASSESSMENT (LCA) TOOLS, USED FOR SUSTAINABLE DESIGN AND ENVIRONMENTAL STRATEGIES. HOWEVER, THE MAJOR CHALLENGE HAS BEEN THE IMPLEMENTATION OF THE DES INTO PRACTICE WHICH NEEDS SIGNIFICANT EFFORT AND WORK IN ORDER TO CREATE A REALISTIC MODEL OF THE CONSTRUCTION PROCESS. TO OVERCOME THIS OBSTACLE, THIS PAPER PROPOSES A FRAMEWORK THAT INTEGRATES BUILDING INFORMATION MODELING (BIM), DES, AND LCA IN ORDER TO SUPPORT THE ENVIRONMENTAL EVALUATION AND ALSO FACILITATE IMPLEMENTATION OF THE DES MODEL BY UTILIZING THE DATA-RICH BIM. FINALLY, THE PRACTICAL APPLICATION OF THE PROPOSED BIM-DES-LCA FRAMEWORK IS DEMONSTRATED IN A PRELIMINARY PROTOTYPE AND THE AREAS WHERE FURTHER DEVELOPMENT IS REQUIRED HAVE BEEN HIGHLIGHTED TO ADDRESS IN FUTURE RESEARCH. © 2017 AMERICAN SOCIETY OF CIVIL ENGINEERS.</t>
  </si>
  <si>
    <t>APARTMENT HOUSES; CONSTRUCTION; DISCRETE EVENT SIMULATION; ENVIRONMENTAL MANAGEMENT; GAS EMISSIONS; GREENHOUSE GASES; LIFE CYCLE; OFFICE BUILDINGS; SOFTWARE PROTOTYPING; SUSTAINABLE DEVELOPMENT; BUILDING INFORMATION MODEL - BIM; BUILDING OPERATIONS; CONSTRUCTION OPERATIONS; CONSTRUCTION PROCESS; ENVIRONMENTAL EVALUATION; ENVIRONMENTAL STRATEGY; LIFE CYCLE ASSESSMENT (LCA); SIMULATION APPROACH; ARCHITECTURAL DESIGN</t>
  </si>
  <si>
    <t>VINNOVA</t>
  </si>
  <si>
    <t>THIS STUDY IS PART OF THE ATTRACT-AND E2B2 PROJECT AND THE AUTHORS WOULD LIKE TO GRATEFULLY THANK THE PROJECTS’ FUNDERS VINNOVA (SWEDEN’S INNOVATION AGENCY) AND SWEDISH ENERGY AGENCY.</t>
  </si>
  <si>
    <t>AHN, C., MARTINEZ, J.C., REKAPALLI, P.V., PEÑA-MORA, F.A., SUSTAINABILITY ANALYSIS OF EARTHMOVING OPERATIONS (2009) WINTER SIMULATION CONFERENCE 2009, PP. 2605-2611. , AUSTIN, U. S; AHN, C., PAN, W., LEE, S., PEÑA-MORA, F., ENHANCED ESTIMATION OF AIR EMISSIONS FROM CONSTRUCTION OPERATIONS BASED ON DISCRETE-EVENT SIMULATION (2010) PROCEEDINGS OF THE INTERNATIONAL CONFERENCE ON COMPUTING IN CIVIL AND BUILDING ENGINEERING, PP. 1-7. , NOTTINGHAM, U. K; AHN, C., XIE, H., LEE, S., ABOURIZK, S., PEÑA-MORA, F., CARBON FOOTPRINTS ANALYSIS FOR TUNNEL CONSTRUCTION PROCESSES IN THE PREPLANNING PHASE USING COLLABORATIVE SIMULATION (2010) PROCEEDINGS OF THE CONSTRUCTION RESEARCH CONGRESS, PP. 1538-1546. , ALBERTA, CANADA; BILEC, M., RIES, R., MATTHEWS, H.S., SHARRARD, A.L., EXAMPLE OF A HYBRID LIFE-CYCLE ASSESSMENT OF CONSTRUCTION PROCESSES (2006) JOURNAL OF INFRASTRUCTURE SYSTEMS, 12 (4), PP. 207-215; (2010) PROGRESS REPORT: BRO, , HTTP://WWW.BYGGINNOVATIONEN.SE/~/MEDIA/BYGGINNOVATIONEN/FILES/RAPPORTER/RAPPORTER_FAS1/EMBANALYSGRUPPBRO.ASHX, BRIDGE-BUILDING INNOVATION (BBI). (MAY. 10, 2015); (2010) MEDIAN LIFE, ANNUAL ACTIVITY, AND LOAD FACTOR VALUES FOR NONROAD ENGINE EMISSIONS MODELING, , ENVIRONMENTAL PROTECTION AGENCY (EPA)., WASHINGTON, U. S; GONZÁLEZ, V., ECHAVEGUREN, T., EXPLORING THE ENVIRONMENTAL MODELING OF ROAD CONSTRUCTION OPERATIONS USING DISCRETE-EVENT SIMULATION (2012) AUTOMATION IN CONSTRUCTION, 24 (2012), PP. 100-110; HAJJAR, D., ABOURIZK, S.M., UNIFIED MODELING METHODOLOGY FOR CONSTRUCTION SIMULATION (2002) JOURNAL OF CONSTRUCTION ENGINEERING AND MANAGEMENT, 128 (2), PP. 174-185; (2016) SWEDISH ELECTRICITY PRIMARY ENERGY FACTOR, , HTTP://WWW.ENERGIHANDBOK.SE/EMISSIONSFAKTORER-FOR-BRANSLEN-OCH-ENERGISLAG/, IRON OFFICE. (MAY. 10, 2016); KONIG, M., KOCH, C., HABENICHT, I., SPIECKERMANN, S., INTELLIGENT BIM-BASED CONSTRUCTION SCHEDULING USING DISCRETE EVENT SIMULATION (2012) SIMULATION CONFERENCE (WSC), PP. 1-12. , BERLIN, GERMANY; LU, W., OLOFSSON, T., BUILDING INFORMATION MODELING AND DISCRETE EVENT SIMULATION: TOWARDS AN INTEGRATED FRAMEWORK (2014) AUTOMATION IN CONSTRUCTION, 44 (2014), PP. 73-83; O'BRIEN, A., CARLEY, S., LOVERIDGE, F., HSU, Y., INNOVATIVE USE OF CLAY BACKFILL AT THE NEW WEMBLEY STADIUM (2007) PROCEEDINGS OF THE SUSTAINABLE CONSTRUCTION MATERIALS AND TECHNOLOGIES CONFERENCE, PP. 1-12. , COVENTRY, U. K; TANG, P., CASS, D., MUKHERJEE, A., INVESTIGATING THE EFFECT OF CONSTRUCTION MANAGEMENT STRATEGIES ON PROJECT GREENHOUSE GAS EMISSIONS USING INTERACTIVE SIMULATION (2013) JOURNAL OF CLEANER PRODUCTION, 54 (9), PP. 78-88; (1999) NYBYYGNADSLISTA, CONSTRUCTION GENERAL PROVISIONS, , THE SWEDISH CONSTRUCTION FEDERATION (SCF). STOCKHOLM, SWEDEN; (1999) OMBYGGNADSLISTA, CONSTRUCTION GENERAL PROVISIONS, , THE SWEDISH CONSTRUCTION FEDERATION (SCF). , STOCKHOLM, SWEDEN; TRUITT, P., (2009) POTENTIAL FOR REDUCING GREENHOUSE GAS EMISSIONS IN THE CONSTRUCTION SECTOR, , US ENVIRONMENTAL PROTECTION AGENCY PRESS, WASHINGTON; (2014) ORIGIN OF ELECTRICITY AND ITS ENVIRONMENTAL IMPACT, , HTTPS://WWW.VATTENFALL.SE/ELAVTAL/ENERGIKALLOR-OCH-ELMARKNAD/ELENS-URSPRUNG/, (MAY. 10, 2016); WANG, W., WENG, S., WANG, S., CHEN, C., INTEGRATING BUILDING INFORMATION MODELS WITH CONSTRUCTION PROCESS SIMULATIONS FOR PROJECT SCHEDULING SUPPORT (2014) AUTOMATION IN CONSTRUCTION, 37 (2014), PP. 68-80; ZHANG, H., ZHAI, D., YANG, Y.N., SIMULATION-BASED ESTIMATION OF ENVIRONMENTAL POLLUTIONS FROM CONSTRUCTION PROCESSES (2014) JOURNAL OF CLEANER PRODUCTION, 76 (2014), PP. 85-94</t>
  </si>
  <si>
    <t>WANG Y.AL-HUSSEIN M.SHEN G.Q.P.ZHU Y.</t>
  </si>
  <si>
    <t>MODERNIZATION OF MANAGEMENT COMMITTEE OF THE CHINA CONSTRUCTION INDUSTRY ASSOCIATION;THE CONSTRUCTION INSTITUTE (CI) OF THE AMERICAN SOCIETY OF CIVIL ENGINEERS (ASCE)</t>
  </si>
  <si>
    <t>2016 INTERNATIONAL CONFERENCE ON CONSTRUCTION AND REAL ESTATE MANAGEMENT, ICCREM 2016</t>
  </si>
  <si>
    <t>29 SEPTEMBER 2016 THROUGH 1 OCTOBER 2016</t>
  </si>
  <si>
    <t>129905</t>
  </si>
  <si>
    <t>9780784480274</t>
  </si>
  <si>
    <t>ICCREM : BIM APPL. OFFSITE CONSTR. - PROC. INT. CONF. CONSTR. REAL ESTATE MANAG.</t>
  </si>
  <si>
    <t>2-S2.0-85029590552</t>
  </si>
  <si>
    <t>ICCREM : BIM APPL OFFSITE CONSTR - PROC INT CONF CONSTR REAL ESTATE MANAG</t>
  </si>
  <si>
    <t>SHADRAM F, 2016, ICCREM : BIM APPL OFFSITE CONSTR - PROC INT CONF CONSTR REAL ESTATE MANAG</t>
  </si>
  <si>
    <t>GUILLEN AJ;CRESPO A;GÓMEZ J;GONZÁLEZ-PRIDA V;KOBBACY K;SHARIFF S</t>
  </si>
  <si>
    <t>55851474000;24175681000;54959258600;55368257900;6603784403;57192434238;</t>
  </si>
  <si>
    <t>BUILDING INFORMATION MODELING AS ASSEST MANAGEMENT TOOL</t>
  </si>
  <si>
    <t>IFAC-PAPERSONLINE</t>
  </si>
  <si>
    <t>49</t>
  </si>
  <si>
    <t>191</t>
  </si>
  <si>
    <t>196</t>
  </si>
  <si>
    <t>10.1016/j.ifacol.2016.11.033</t>
  </si>
  <si>
    <t>https://www.scopus.com/inward/record.uri?eid=2-s2.0-85006375064&amp;doi=10.1016%2fj.ifacol.2016.11.033&amp;partnerID=40&amp;md5=690838a7c05e4b17e6498f1e3665fbbe</t>
  </si>
  <si>
    <t>SCHOOL OF ENGINEERING, UNIVERSITY OF SEVILLE, SEVILLE, 41092, SPAIN; CHAIR FOR OPERATIONS &amp; MAINTENANCE, UNIVERSITY OF TAIBAH, MEDINA, SAUDI ARABIA</t>
  </si>
  <si>
    <t>SCHOOL OF ENGINEERING, UNIVERSITY OF SEVILLE, SEVILLE, 41092, SPAIN;SCHOOL OF ENGINEERING, UNIVERSITY OF SEVILLE, SEVILLE, 41092, SPAIN;SCHOOL OF ENGINEERING, UNIVERSITY OF SEVILLE, SEVILLE, 41092, SPAIN;SCHOOL OF ENGINEERING, UNIVERSITY OF SEVILLE, SEVILLE, 41092, SPAIN;CHAIR FOR OPERATIONS &amp; MAINTENANCE, UNIVERSITY OF TAIBAH, MEDINA, SAUDI ARABIA;CHAIR FOR OPERATIONS &amp; MAINTENANCE, UNIVERSITY OF TAIBAH, MEDINA, SAUDI ARABIA</t>
  </si>
  <si>
    <t>BIM MODELS ARE TRANSFORMING THE WAY BUILDINGS OR, IN MORE GENERAL TERMS, FACILITIES OR INFRASTRUCTURES ARE CONCEIVED, DESIGNED, CONSTRUCTED AND MANAGED. BUT CURRENT USE OF BIM CONCENTRATES ON PREPLANNING, DESIGN, CONSTRUCTION AND PROJECT DELIVERY RATHER THAN MAINTENANCE AND OPERATION MANAGEMENT. THIS DESPITE THE FACT THAT IT IS ESTIMATED THAT OPERATION AND MAINTENANCE PHASE CONSTITUTES APPROXIMATELY 60% OF THE TOTAL LIFECYCLE COST OF A FACILITY OR BUILDING. ASSET MANAGEMENT, WHICH IS A BROAD DISCIPLINE INCLUDING FACILITIES MANAGEMENT (FM), PROVIDE AN ADVANCE APPROACH GETTING MORE EFFICIENCY AND EFFICACY IN THE LIFECYCLE MANAGEMENT OF BUILDING AND FACILITIES. THIS PAPER INTRODUCES HOW THE DEVELOPMENT OF AM IN THIS PARTICULAR FIELD IS GOING TO BE SUPPORTED BY THE APPLICATION OF BIM MODELS AS KEY TOOL THAT WILL ALLOW ASSET MANAGEMENT INFORMATION SYSTEM EFFECTIVE IMPLEMENTATION. © 2016</t>
  </si>
  <si>
    <t>BIM; BUILDING INFORMATION MODEL; COMPUTER AIDS FACILITIES MANAGEMENT (CAFM); FACILITIES MANAGEMENT; FM; PAS 1192-2; PAS 1192-3</t>
  </si>
  <si>
    <t>ASSET MANAGEMENT; FERMIUM; INFORMATION MANAGEMENT; INFORMATION THEORY; LIFE CYCLE; PROJECT MANAGEMENT; ASSEST MANAGEMENT; BUILDING INFORMATION MODEL - BIM; FACILITIES MANAGEMENT; LIFE-CYCLE MANAGEMENT; LIFECYCLE COSTS; MAINTENANCE AND OPERATION; OPERATION AND MAINTENANCE; PROJECT DELIVERY; ARCHITECTURAL DESIGN</t>
  </si>
  <si>
    <t>AZHAR, S., BUILDING INFORMATION MODELLING (BIM): TRENDS, BENEFITS, RISKS, AND CHALLENGES FOR THE AEC INDUSTRY (2011) LEADERSHIP MANAGE. ENG., 11 (3), PP. 241-252; (2006) EUROPEAN STANDARD IN FACILITY MANAGEMENT–PART 1: TERMS AND DEFINITIONS., , EN, 15221-1:; FUKUDA, S., (2014), BIM FOR FM: A CASE SUPPORT FOR BUSINESS LIFE CYCLE. PLM 2014, IFIP AICT 442, PP. 63-74, 2014; GALLAHER, M.P., O'CONNOR, A.C., DETTBARN, J.L., GILDAY, L.T., (2004), HTTP://FIRE.NIST.GOV/BFRLPUBS/BUILD04/PDF/B04022.PDF, COST ANALYSIS OF INADEQUATE INTEROPERABILITY IN THE U.S. CAPITAL FACILITIES INDUSTRY. NATIONAL INSTITUTE OF STANDARDS AND TECHNOLOGY; (2013) ASSET MANAGEMENT - OVERVIEW, PRINCIPLES AND TERMINOLOGY, , ISO 55000; (2013), HTTP://WWW.IFMA.ORG/KNOW-BASE/BROWSE/WHAT-IS-FM2013, IFMA, INTERNATIONAL FACILITIES MANAGEMENT ASSOCIATION. WHAT IS FM?, ACCESSED 28TH MAY, AVAILABLE AT:; KASSEM, M., KELLY, G., DAWOOD, N., SERGINSON, M., LOCKLEY, S., BIM IN FACILITIES MANAGEMENT APPLICATIONS: A CASE STUDY OF A LARGE UNIVERSITY COMPLEX (2015) BUILT ENVIRONMENT PROJECT AND ASSET MANAGEMENT, 5 (3), PP. 261-277; LOVE, P.E.D., MATTHEWS, J., SIMPSON, I., HILL, A., OLATUNJI, O.A., A BENEFITS REALIZATION MANAGEMENT BUILDING INFORMATION MODELLING FRAMEWORK FOR ASSET OWNERS (2014) AUTOMATION IN CONSTRUCTION, 37, PP. 1-10; MCARTHUR, J.J., (2015), A BUILDING INFORMATION MANAGEMENT (BIM) FRAMEWORK AND SUPPORTING CASE STUDY FOR EXISTING BUILDING OPERATIONS, MAINTENANCE AND SUSTAINABILITY. INTERNATIONAL CONFERENCE ON SUSTAINABLE DESIGN, ENGINEERING AND CONSTRUCTION. PROCEDIA ENGINEERING 00; MULLER, A., MARQUEZ, A.C., IUNG, B., ON THE CONCEPT OF E-MAINTENANCE: REVIEW AND CURRENT RESEARCH (2008) RELIABILITY ENGINEERING &amp; SYSTEM SAFETY, 93 (8), PP. 1165-1187; (2013) SPECIFICATION FOR INFORMATION MANAGEMENT FOR THE CAPITAL/DELIVERY PHASE OF CONSTRUCTION PROJECTS USING BUILDING INFORMATION MODELING, , PAS 1192-2:; (2014) SPECIFICATION FOR INFORMATION MANAGEMENT FOR THE OPERATIONAL PHASE OF ASSETS USING BUILDING INFORMATION MODELING., , PAS 1192-3; PARSANEZHAD, P., TARANDI, V., (2013), IS THE AGE OF FACILITY MANAGER'S PAPERS BOXES OVER? CIB WORLD BUILDING CONGRESS; SHEN, W., HAO, Q., MAK, H., NEELAMKAVIL, J., XIE, H., DICKINSON, J., THOMAS, R., XUE, H., SYSTEMS INTEGRATION AND COLLABORATION IN ARCHITECTURE, ENGINEERING, CONSTRUCTION, AND FACILITIES MANAGEMENT: A REVIEW (2010) ADVANCED ENGINEERING INFORMATICS, 24 (2), PP. 196-207; VOLK, R., STENGEL, J., SCHULTMANN, F., (2014), BUILDING INFORMATION MODELS (BIM) FOR EXISTING BUILDINGS – LITERATURE REVIEW AND FUTURE NEEDS. AUTOMATION IN CONSTRUCTION 38, PP.109-127; ZHANG, X., ARAYICI, Y., WU, S., ABBOTT, C., AOUAD, G., (2009), INTEGRATING BIM AND GIS FOR LARGE SCALE (BUILDING) ASSET MANAGEMENT: A CRITICAL REVIEW. TWELFTH INTERNATIONAL CONFERENCE ON CIVIL, STRUCTURAL AND ENVIRONMENTAL ENGINEERING COMPUTING</t>
  </si>
  <si>
    <t>24058963</t>
  </si>
  <si>
    <t>2-S2.0-85006375064</t>
  </si>
  <si>
    <t>GUILLEN AJ, 2016, IFAC-PAPERSONLINE</t>
  </si>
  <si>
    <t>KANG HJ</t>
  </si>
  <si>
    <t>56643551200;</t>
  </si>
  <si>
    <t>DEVELOPMENT OF A SYSTEMATIC MODEL FOR AN ASSESSMENT TOOL FOR SUSTAINABLE BUILDINGS BASED ON A STRUCTURAL FRAMEWORK</t>
  </si>
  <si>
    <t>ENERGY AND BUILDINGS</t>
  </si>
  <si>
    <t>104</t>
  </si>
  <si>
    <t>6004</t>
  </si>
  <si>
    <t>287</t>
  </si>
  <si>
    <t>301</t>
  </si>
  <si>
    <t>10.1016/j.enbuild.2015.07.015</t>
  </si>
  <si>
    <t>https://www.scopus.com/inward/record.uri?eid=2-s2.0-84938408156&amp;doi=10.1016%2fj.enbuild.2015.07.015&amp;partnerID=40&amp;md5=9aeedadc9686eca52c05a79f228bc6a1</t>
  </si>
  <si>
    <t>SAMOO ARCHITECTS AND ENGINEERSSEOUL  138-240, SOUTH KOREA</t>
  </si>
  <si>
    <t>ABSTRACT THERE HAS BEEN MUCH PROGRESS IN RECENT YEARS IN THE DEVELOPMENT OF SUSTAINABLE BUILDING ASSESSMENT TOOLS AS A MEANS TO PROMOTE SUSTAINABLE BUILDINGS. HOWEVER, MANY ASSESSMENT TOOLS FACE ISSUES WITH ASSESSMENT METHODS AND SYSTEM FRAMEWORKS, WHICH GREATLY UNDERMINE THEIR CREDIBILITY AND APPLICABILITY. IF THESE PROBLEMS PERSIST, THE ROLE OF SUSTAINABLE BUILDING ASSESSMENT TOOLS AS DECISION MAKING AIDS DURING THE DESIGN STAGE WILL BE GREATLY LIMITED. THE OBJECTIVE OF THIS STUDY IS TO SUGGEST A SYSTEMATIC MODEL FOR SUSTAINABLE BUILDING ASSESSMENT TOOLS BY ESTABLISHING A LOGICAL PERFORMANCE ASSESSMENT FRAMEWORK. FOR THIS PURPOSE, ANALYSIS OF PERFORMANCE ASSESSMENT TOOLS FOR SUSTAINABLE BUILDINGS WAS CONDUCTED USING THE EIA FRAMEWORK. BASED ON THE RESULTS OF THE ANALYSIS, A FRAMEWORK FOR THE PERFORMANCE ASSESSMENT OF SUSTAINABLE BUILDINGS WAS ESTABLISHED. ACCORDING TO THE STRUCTURAL FRAMEWORK, A SUSTAINABLE BUILDING ASSESSMENT MODEL WAS DEVELOPED. © 2015 ELSEVIER B.V.</t>
  </si>
  <si>
    <t>A STRUCTURAL FRAMEWORK; ALGORITHMS AND DATA FLOWS OF SYSTEMATIC MODEL; ASSESSMENT TOOL; COMPARISON ANALYSIS; ENVIRONMENTAL IMPACT ASSESSMENT; SUSTAINABLE BUILDING</t>
  </si>
  <si>
    <t>BUILDINGS; DATA FLOW ANALYSIS; DECISION MAKING; ENVIRONMENTAL IMPACT; ENVIRONMENTAL IMPACT ASSESSMENTS; INTELLIGENT BUILDINGS; STRUCTURAL ANALYSIS; ASSESSMENT TOOL; COMPARISON ANALYSIS; DATA FLOW; STRUCTURAL FRAMEWORKS; SUSTAINABLE BUILDING; SUSTAINABLE DEVELOPMENT</t>
  </si>
  <si>
    <t>MINISTRY OF SCIENCE, ICT AND FUTURE PLANNING, MSIP: NRF-2013R1A1A3013119; NATIONAL RESEARCH FOUNDATION OF KOREA, NRF</t>
  </si>
  <si>
    <t>THIS RESEARCH WAS SUPPORTED BY THE BASIC SCIENCE RESEARCH PROGRAM THROUGH THE NATIONAL RESEARCH FOUNDATION OF KOREA (NRF) FUNDED BY THE MINISTRY OF SCIENCE, ICT &amp; FUTURE PLANNING ( NRF-2013R1A1A3013119 ).</t>
  </si>
  <si>
    <t>CAM, C.N., (2011) FROM GLOBAL CLIMATE CHANGE TO LOW CARBON CITIES THE TRIPLE BOTTOM LINE REVISIT, , RSP ARCHITECTS PLANNERS &amp; ENGINEERS HONG KONG; CAM, C.N., A CONCEPTUAL FRAMEWORK FOR SOCIO-TECHNO-CENTRIC APPROACH TO SUSTAINABLE DEVELOPMENT (2004) INT. J. TECHNOL. MANAGE. SUSTAINABLE DEV., 3 (1), PP. 59-66; ELKINGTON, J., TOWARDS THE SUSTAINABLE CORPORATION: WIN-WIN-WIN BUSINESS STRATEGIES FOR SUSTAINABLE DEVELOPMENT (1994) CALIFORNIA MANAGE. REV., 36 (2), PP. 90-100; UNEP, SUSTAINABLE BUILDING AND CONSTRUCTION (2003) IND. ENVIRON., 26 (2), PP. 5-98; BELZ, F.M., PEATTIE, K., (2009) SUSTAINABILITY MARKETING - A GLOBAL PERSPECTIVE', , JOHN WILEY &amp; SONS LTD. WEST SUSSEX; TATARI, O., COST PREMIUM PREDICTION OF CERTIFIED GREEN BUILDINGS: A NEURAL NETWORK APPROACH (2011) BUILD. ENVIRON., 46 (5); BOUGHEY, J., (2000) PROCEEDINGS FROM CUTTING EDGE 2000: ENVIRONMENTAL VALUATION, REAL PROPERTY AND SUSTAINABILITY, , RICS RESEARCH FOUNDATION LONDON; KICHERER, A., SCHALTEGGER, S., TSCHOCHOHEI, H., FERREIRA POZO, B., ECO-EFFICIENCY - COMBINING LIFE CYCLE ASSESSMENT AND LIFE CYCLE COST VIA NORMALIZATION (2007) INT. J. LIFE CYCLE ASSESS., 12 (7), PP. 537-543; FLOWLER, K.M., RAUCH, E.M., (2006) SUSTAINABLE BUILDING RATING SYSTEMS SUMMARY, , PACIFIC NORTH NATIONAL LABORATORY CA, USA; GIMENEZ, C., SIERRA, V., RODON, J., SUSTAINABLE OPERATIONS: THEIR IMPACT ON THE TRIPLE BOTTOM LINE (2012) INT. J. PROD. ECON., 140 (1), PP. 149-159; TRINIUS, W., BURO, T., (2005) SUSTAINABLE CONSTRUCTION IN ISO/TC59, PP. 4617-4623. , HTTP://WWW.IRB.FRAUNHOFER.DE/CIBLIBRARY/SEARCH-QUICK-RESULT-LIST.JSP?CIBDC3865, CSTB, DEP. OF SUSTAINABLE DEVELOPMENT ROTTERDAM (NETHERLANDS) IN-HOUSE PUBLISHING; ILOMÄKI, A., LÜTZKENDORF, T., TRINIUS, W., SUSTAINABILITY ASSESSMENT OF BUILDINGS IN CEN/TC350 SUSTAINABILITY OF CONSTRUCTION WORKS (2008) PROCEEDINGS OF THE WORLD CONFERENCE SB08; WORKING PARTY ON NATION ENVIRONMENTAL POLICY, (2001) CASE STUDIES ON POLICY INSTRUMENTS FOR ENVIRONMENTALLY SUSTAINABLE BUILDINGS, , OECD ENVIRONMENT POLICY COMMITTEE; BOUGHEY, J., (2000) PROCEEDINGS FROM CUTTING EDGE 2000: AN EVALUATION OF THE OBJECTIVES OF THE BREEAM SCHEME FOR OFFICES: A LOCAL CASE STUDY, , RICS RESEARCH FOUNDATION LONDON; MELLA, G., WALKING THE TALK: THE GREENING OF THE AIA HEADQUARTERS (2007) VIRGINIA SUSTAINABLE BUILDING NETWORK 12TH ANNUAL MEETING; U.S. DEPARTMENT OF ENERGY, (2001) MONTHLY ENERGY REVIEW, , U.S. DEPARTMENT OF ENERGY; ASTM, (2005) COMMITTEE E06 ON PERFORMANCE OF BUILDING AND SUBCOMMITTEE E06.71 ON SUSTAINABILITY STANDARD GUIDE FOR GENERAL PRINCIPLES OF SUSTAINABILITY RELATIVE TO BUILDINGS, , ASTM; LI, W., SUSTAINABLE DESIGN FOR LOW CARBON ARCHITECTURE (2011) PROCEDIA ENVIRON. SCI., 5, PP. 173-177; REIJINDERS, L., VAN ROEKEL, A., COMPREHENSIVENESS AND ADEQUACY OF TOOLS FOR THE ENVIRONMENTAL IMPROVEMENT OF BUILDINGS (1999) J. CLEAN. PROD., 7 (221); BREEAM, HTTP://WWW.BREEAM.ORG, (ACCESSED OCT 2014) ONLINE HOMEPAGE; CASBEE, HTTP://WWW.IBEC.OR.JP/CASBEE, (ACCESSED OCT 2014) ONLINE HOMEPAGE; LEED, (2014) HOMEPAGE OF LEED ONLINE; ATHENA, (2014), HTTP://WWW.ATHENASMI.ORG/TOOLS/IMPACTESTIMATOR/, ACCESSED OCT 2014; BEES 4.0, (2014), HTTP://WWW.BFRL.NIST.GOV/OAE/SOFTWARE/BEES/, ACCESSED OCT 2014; ECOEFFECT, HTTP://WWW.ECOEFFECT.SE, (ACCESSEDOCT 2014) ONLINE HOMEPAGE; KELLENBERGER, D., COMPARISON AND BENCHMARKING OF LCA-BASED BUILDING RELATED ENVIRONMENTAL ASSESSMENT AND DESIGN TOOLS (2005) SETAC EUROPE LCA CASE STUDIES SYMPOSIUM; ECOQUANTUM, HTTP://WWW.IVAM.UVA.NL, (ACCESSED OCT 2014) ONLINE HOMEPAGE; IEA ECBCS, (2004) ARISON OF DIFFERENT TOOL RESULTS ON SIMILAR RESIDENTIAL AND COMMERCIAL BUILDINGS, ANNEX 31 ENERGY-RELATED ENVIRONMENTAL IMPACT OF BUILDINGS, , IEA ECBCS; ENVEST2, HTTP://ENVEST2.BRE.CO.UK/, (ACCESSEDOCT 2014) ONLINE HOMEPAGE; BOONSTRA, C., PETTERSEN, T.D., TOOLS FOR ENVIRONMENTAL ASSESSMENT OF EXISTING BUILDINGS (2003) IND. ENVIRON., 26 (2); (1997) LIFE CYCLE ASSESSMENT AND CONCEPTUALLY RELATED PROGRAMMES, , SETAC PRESS BRUSSELS; BAUMANN, H., COWELL, S., AN EVALUATIVE FRAMEWORK FOR CONCEPTUAL AND ANALYTICAL APPROACHES USED IN ENVIRONMENTAL MANAGEMENT (1999) GREENER MANAGE. INT., 26, PP. 109-122; JÖNSSON, Å., TOOLS AND METHODS FOR ENVIRONMENTAL ASSESSMENT OF BUILDING PRODUCTS-METHODOLOGICAL ANALYSIS OF SIX SELECTED APPROACHES (2000) BUILD. ENVIRON., 35, PP. 223-238; FORSBERG, A., MALMBORG, V.F., TOOLS FOR ENVIRONMENTAL ASSESSMENT OF THE BUILT ENVIRONMENT (2004) BUILD. ENVIRON., 39, PP. 223-228; KANG, H., RHEE, E., A COMPARATIVE ANALYSIS OF PERFORMANCE ASSESSMENT TOOLS FOR ESTABLISHING EVALUATION FRAMEWORK FOR SUSTAINABLE BUILDINGS (2014) ARCHIT. RES., 16 (4), PP. 131-137; ONG, S.K., NEE, A.Y.C., (1994) SET-UP PLANNING: A PRE-PLANNING PROCES FOR CAPP AND CAFP, ADVANCEMENT OF INTELLIGENT PRODUCTION, , JSPN JAPAN; CENTER FOR SUSTAINABLE BUILDING RESEARCH, (2006) THE STATE OF MINNESOTA SUSTAINABLE BUILDING GUIDELINES VERSION 2.0, , CENTER FOR SUSTAINABLE BUILDING RESEARCH MINNESOTA; DERU, M., TORCELLINI, P., IMPROVING SUSTAINABILITY OF BUILDINGS THROUGH A PERFORMANCE-BASED DESIGN APPROACH (2004) PROCEEDINGS OF THE WORLD RENEWABLE ENERGY CONGRESS VIII (WREC 2004), , DENVER, CO; OLSON, D.L., FLIEDNER, G., GURRIE, K., COMPARISON OF THE REMBRANDT SYSTEM WITH ANALYTIC HIERARCHY PROCESS (1995) EUR. J. OPER. RES., 82, PP. 522-539; DERU, M., TORCELLINI, P., (2005) PERFORMANCE METRICS RESEARCH PROJECT - FINAL REPORT, , NATIONAL RENEWABLE ENERGY LABORATORY USA; TODD, J., CURRAN, M., (1999) STREAMLINED LIFE-CYCLE ASSESSMENT: A FINAL REPORT FROM THE SETAC NORTH AMERICA STREAMLINED LCA WORKGROUP, , SETAC PRESS BRUSSELS; LORNA, A., STEVE, B., DESIGN OF COORDINATED ENERGY AND ENVIRONMENTAL POLISHES: USE OF MULTI-CRITERIA DECISION MAKING (2004) ENERGY POL., 32, PP. 721-735; DIAKAKI, C., GRIGOROUDIS, E., KABELIS, N., KOLOKOTSA, D., KALAITZAKIS, K., STAVRAKAKIS, G., A MULTI-OBJECTIVE DECISION MODEL FOR THE IMPROVEMENT OF ENERGY EFFICIENCY IN BUILDINGS (2010) ENERGY, 35 (12), PP. 5483-5496; HARDING, R., (1998) ENVIRONMENTAL DECISION-MAKING: THE ROLES OF SCIENTISTS, ENGINEERS AND THE PUBLIC, , THE FEDERATION PRESS SYDNEY; BUILDINGS AND CLIMATE CHANGE SUMMARY FOR DECISION-MAKERS, (2009) UNEP SUSTAINABLE BUILDINGS &amp; CLIMATE INITIATIVE, , BUILDINGS AND CLIMATE CHANGE SUMMARY FOR DECISION-MAKERS PARIS; HEDRIKS, C., (2000) DURABLE AND SUSTAINABLE CONSTRUCTION MATERIALS, , AENEAS TECHNICAL PUBLISHERS THE NETHERLANDS; GREG, K., CAPITAL, E., (2003) THE COST AND FINANCIAL BENEFITS OF GREEN BUILDINGS, , SUSTAINABLE BUILDING TASK FORCE CALIFORNIA; REBITZER, G., HUNKELER, D., LIFE CYCLE COSTING IN LCM: AMBITIONS, OPPORTUNITIES, AND LIMITATIONS (2003) INT. J. LIFE CYCLE ASSESS., 8 (5), PP. 253-256; OLESEN1, B.W., SEPPANEN, O., BOERSTRA, A., CRITERIA FOR THE INDOOR ENVIRONMENT FOR ENERGY PERFORMANCE OF BUILDINGS: A NEW EUROPEAN STANDARD (2006) FACILITIES, 24 (11), PP. 445-457; HULT, M., ASSESSMENT AND ASSURANCE OF INDOOR ENVIRONMENT QUALITIES IN PROGRAM AND DESIGN PHASE (2005) PROCEEDING OF THE INTERNATIONAL CONFERENCE "INDOOR AIR 2005", , BEIJING, CHINA; JEONG, J., (1999) DEVELOPMENT OF EVALUATION CRITERIA AND PROCEDURE FOR THE SELECTION OF WEIGHTING METHOD IN MULTI-CRITERIA DECISION MAKING, , DONGKUK UNIVERSITY (PH.D. THESIS); CHIDIAC, S.E., CATANIA, E.J.C., MOROFSKY, E., FOO, S., A SCREENING METHODOLOGY FOR IMPLEMENTING COST EFFECTIVE ENERGY RETROFIT MEASURE IN CANADIAN OFFICE BUILDINGS (2011) ENERGY BUILD., 43, PP. 614-620; KANG, H., (2011) A STUDY ON THE DEVELOPMENT OF SYSTEMATIC MODEL FOR SUSTAINABLE BUILDING ASSESSMENT TOOLS, , CHUNG-ANG UNIVERSITY (PH.D. THESIS); KOREA LANDSCAPE TRANSPORTATION AND MARITIME AGENCY, DEVELOPMENT OF LOWENERGY AND SUSTAINABLE MULTI-RESIDENTIAL BUILDINGS R&amp;D REPORT, , HTTPS://WWW.KAIA.RE.KR/PORTAL/LANDMARK/READTSKFINALVIEW.DO?TSKID=43602&amp;YEARCNT=5&amp;CATE1=&amp;CATE2=&amp;CATE3=&amp;YEAR=&amp;TSKNAME=&amp;PAGEINDEX=23&amp;MENUNO=200100, DATA FILE, (ACCESSED NOV 2014) (IN KOREAN) ONLINE HOMEPAGE; SHPRESA, K., SCHUURMANS, A., SUZY, E., (2003) LIFE-CYCLE ASSESSMENT IN BUILDING AND CONSTRUCTION: A STATE OF THE ART REPORT, , SETAC PRESS NC, USA; LEE, K., YANG, J., A STUDY ON THE FUNCTIONAL UNIT ESTIMATION OF ENERGY CONSUMPTION AND CARBON DIOXIDE EMISSION IN THE CONSTRUCTION MATERIALS (2009) J. ARCHIT. INST. KOREA PLANN. DES., 25 (6), PP. 43-50; KANG, H., RHEE, E., A DEVELOPMENT OF ENERGY LOAD PREDICTION EQUATIONS FOR MULTI-RESIDENTIAL BUILDINGS IN KOREA (2012) J. ASIAN ARCHIT. BUILD. ENG., 11 (2), PP. 1-8; CHO, S., KANG, H., PARK, J., RHEE, E., A STUDY ON THE METHODOLOGY OF WATER SAVING IN MULTI-FAMILY RESIDENTIAL BUILDINGS (2012) J. KOREAN SOC. LIVING ENVIRON. SYST., 19 (4), PP. 525-535; KOREA INSTITUTE OF CIVIL ENGINEERING AND BUILDING TECHNOLOGY, (2007) THE STUDY OF THE DEVELOPMENT OF ENERGY PERFORMANCE ASSESSMENT METHOD AND POLICY IN BUILDINGS, , MINISTRY OF TRADE, INDUSTRY AND ENERGY PRESS SEOUL; YOON, S., (2012) A STUDY ON THE PREDICTION OF CONSTRUCTION COST OF PUBLIC APARTMENT HOUSE, , JUN NAM UNIVERSITY (PH.D. THESIS); KOREA ENVIRONMENTAL INDUSTRY &amp; TECHNOLOGY INSTITUTE, (2014) DEVELOPMENT OF A SYSTEMATIC MODEL FOR AN ASSESSMENT TOOL FOR SUSTAINABLE BUILDINGS BASED ON A STRUCTURAL FRAMEWORK, , HTTP://WWW.EDP.OR.KR, (ACCESSED OCT 2014). (IN KOREAN); KOREA ENERGY MANAGEMENT CORPORATION, CONSUMPTION RECORD OF HOUSING DATA FILE, , HTTP://WWW.KEMCO.OR.KR/DATA/E_STATIC/ENERGY_CHART, ACCESSED NOV.2014; PUBLIC PROCUREMENT SERVICE, (2013) BIM APPLICATION GUIDELINE FOR COST ESTIMATE OF BUILDINGS V3.1, , PUBLIC PROCUREMENT SERVICE KOREA; YOEM, Y.S., (2008) A STUDY ON EVALUATION OF SUSTAINABLE TECHNOLOGY FOR MULTI-FAMILY RESIDENTIAL BUILDINGS BASED ON LIFE CYCLE ANALYSIS, , CHUNG-ANG UNIVERSITY SEOUL (M.ARCH. THESIS); LIM, J.J., (2002) EVALUATION OF ALTERNATIVES FOR BUILDING SERVICE SYSTEM IN HIGH-RISE BUILDING BASED ON LIFE CYCLE COST ANALYSIS, , YEON SEI UNIVERSITY SEOUL (PH.D. THESIS); NO, S.W., A STUDY OF CO2 EMISSION TRADING MARKET FOCUSING ON EU ETS (2009) J. ENVIRON. POL. ADMIN., 17 (1), PP. 25-44; EUROPEAN EMISSION ALLOWANCE, , HTTPS://WWW.EEX.COM, ACCESSED NOV.2014; LEE, S., AN ANALYSIS OF PERFORMANCE ASSESSMENT FACTORS OF INDOOR ENVIRONMENTAL QUALITY IN MULTI-FAMILY HOUSING USING POST OCCUPANCY EVALUATION (2011) J. KOREAN SOL. ENERGY SOC., 31 (2); KIM, M., KANG, H., RHEE, E., A SENSITIVITY ANALYSIS OF PARAMETERS AFFECTING INDOOR AIR QUALITY RELATED TO TVOC AND HCHO REDUCTION (2012) ARCHIT. RES., 14 (3), PP. 93-98; SOEBARTO, V.I., SILLIAMSON, WH., MULTI-CRITERIA ASSESSMENT OF BUILDING PERFORMANCE THEORY AND IMPLEMENT (2001) BUILD. ENVIRON., 26, P. 682; KRAJNC, D., GLAVIČ, P., HOW TO COMPARE COMPANIES ON RELEVANT DIMENSIONS OF SUSTAINABILITY (2005) ECOL. ECON., 55, PP. 551-563</t>
  </si>
  <si>
    <t>KANG, H.J.; SAMOO ARCHITECTS AND ENGINEERSSOUTH KOREA</t>
  </si>
  <si>
    <t>03787788</t>
  </si>
  <si>
    <t>ENEBD</t>
  </si>
  <si>
    <t>ENERGY BUILD.</t>
  </si>
  <si>
    <t>2-S2.0-84938408156</t>
  </si>
  <si>
    <t>ENERGY BUILD</t>
  </si>
  <si>
    <t>NOTREPORTED;SAMOO ARCHITECTS AND ENGINEERSSOUTH KOREA</t>
  </si>
  <si>
    <t>KANG HJ, 2015, ENERGY BUILD</t>
  </si>
  <si>
    <t>KRANTZ J;LARSSON J;LU W;OLOFSSON T</t>
  </si>
  <si>
    <t>57044382700;55611757100;23975048100;35254197400;</t>
  </si>
  <si>
    <t>ASSESSING EMBODIED ENERGY AND GREENHOUSE GAS EMISSIONS IN INFRASTRUCTURE PROJECTS</t>
  </si>
  <si>
    <t>1156</t>
  </si>
  <si>
    <t>1170</t>
  </si>
  <si>
    <t>10.3390/buildings5041156</t>
  </si>
  <si>
    <t>https://www.scopus.com/inward/record.uri?eid=2-s2.0-84958780316&amp;doi=10.3390%2fbuildings5041156&amp;partnerID=40&amp;md5=abebe81b82c124958aed704c04dc1c8a</t>
  </si>
  <si>
    <t>DEPARTMENT OF CIVIL, ENVIRONMENTAL AND NATURAL RESOURCES ENGINEERING, LULEÅ UNIVERSITY OF TECHNOLOGY, LULEÅ, 971 87, SWEDEN</t>
  </si>
  <si>
    <t>DEPARTMENT OF CIVIL, ENVIRONMENTAL AND NATURAL RESOURCES ENGINEERING, LULEÅ UNIVERSITY OF TECHNOLOGY, LULEÅ, 971 87, SWEDEN;DEPARTMENT OF CIVIL, ENVIRONMENTAL AND NATURAL RESOURCES ENGINEERING, LULEÅ UNIVERSITY OF TECHNOLOGY, LULEÅ, 971 87, SWEDEN;DEPARTMENT OF CIVIL, ENVIRONMENTAL AND NATURAL RESOURCES ENGINEERING, LULEÅ UNIVERSITY OF TECHNOLOGY, LULEÅ, 971 87, SWEDEN;DEPARTMENT OF CIVIL, ENVIRONMENTAL AND NATURAL RESOURCES ENGINEERING, LULEÅ UNIVERSITY OF TECHNOLOGY, LULEÅ, 971 87, SWEDEN</t>
  </si>
  <si>
    <t>ABSTRACT: GREENHOUSE GAS (GHG) EMISSIONS FROM CONSTRUCTION PROCESSES ARE A SERIOUS CONCERN GLOBALLY. OF THE SEVERAL APPROACHES TAKEN TO ASSESS EMISSIONS, LIFE CYCLE ASSESSMENT (LCA) BASED METHODS DO NOT JUST TAKE INTO ACCOUNT THE CONSTRUCTION PHASE, BUT CONSIDER ALL PHASES OF THE LIFE CYCLE OF THE CONSTRUCTION. HOWEVER, MANY CURRENT LCA APPROACHES MAKE GENERAL ASSUMPTIONS REGARDING LOCATION AND EFFECTS, WHICH DO NOT DO JUSTICE TO THE INHERENT DYNAMICS OF NORMAL CONSTRUCTION PROJECTS. THIS STUDY PRESENTS A MODEL TO ASSESS THE EMBODIED ENERGY AND ASSOCIATED GHG EMISSIONS, WHICH IS SPECIFICALLY ADAPTED TO ADDRESS THE DYNAMICS OF INFRASTRUCTURE CONSTRUCTION PROJECTS. THE USE OF THE MODEL IS DEMONSTRATED ON THE SUPERSTRUCTURE OF A PREFABRICATED BRIDGE. THE FINDINGS INDICATE THAT BUILDING INFORMATION MODELS/MODELING (BIM) AND DISCRETE EVENT SIMULATION (DES) CAN BE USED TO EFFICIENTLY GENERATE PROJECT-SPECIFIC DATA, WHICH IS NEEDED FOR ESTIMATING THE EMBODIED ENERGY AND ASSOCIATED GHG EMISSIONS IN CONSTRUCTION SETTINGS. THIS STUDY HAS IMPLICATIONS FOR THE ADVANCEMENT OF LCA-BASED METHODS (AS WELL AS PROJECT MANAGEMENT) AS A WAY OF ASSESSING EMBODIED ENERGY AND ASSOCIATED GHG EMISSIONS RELATED TO CONSTRUCTION. © 2015 BY THE AUTHORS.</t>
  </si>
  <si>
    <t>BUILDING INFORMATION MODEL/MODELING (BIM); CONSTRUCTION ENERGY; DISCRETE EVENT SIMULATION (DES); LIFE CYCLE ASSESSMENT (LCA)</t>
  </si>
  <si>
    <t>ASIF, M., MUNEER, T., KELLEY, R., LIFE CYCLE ASSESSMENT: A CASE STUDY OF A DWELLING HOME IN SCOTLAND (2007) BUILD. ENVIRON, 42, PP. 1391-1394; TAM, C.M., TAM, V.W.Y., ZENG, S.X., ENVIRONMENTAL PERFORMANCE EVALUATION (EPE) FOR CONSTRUCTION (2002) BUILD. RES. INF, 30, PP. 349-361; FERNÁNDEZ-SÁNCHEZ, G., BERZOSA, Á., BARANDICA, J.M., CORNEJO, E., SERRANO, J.M., OPPORTUNITIES FOR GHG EMISSIONS REDUCTION IN ROAD PROJECTS: A COMPARATIVE EVALUATION OF EMISSIONS SCENARIOS USING CO2 NSTRUCT (2015) J. CLEAN. PROD, 104, PP. 156-167; TRANI, M.L., BOSSI, B., GANGOLELLS, M., CASALS, M., PREDICTING FUEL ENERGY CONSUMPTION DURING EARTHWORKS J. CLEAN. PROD, , IN PRESS; (2011) MILJÖINDIKATORER FÖR BYGG-OCH FASTIGHETSSEKTORN 1993-2007, , BOVERKET: KARLSKRONA, SWEDEN. (IN SWEDISH); TRELOAR, G.J., LOVE, P.E.D., HOLT, G.D., USING NATIONAL INPUT/OUTPUT DATA FOR EMBODIED ENERGY ANALYSIS OF INDIVIDUAL RESIDENTIAL BUILDINGS (2001) CONSTR. MANAG. ECON, 19, PP. 49-61; SARTORI, I., HESTNES, A.G., ENERGY USE IN THE LIFE CYCLE OF CONVENTIONAL AND LOW-ENERGY BUILDINGS: A REVIEW ARTICLE (2007) ENERGY BUILD, 39, PP. 249-257; STRIPPLE, H., (2001) LIFE CYCLE ASSESMENT OF ROAD-A PILOT STUDY FOR INVENTORY ANALYSIS-2ND REVISED EDITION, , B1210E; SWEDISH ENVIRONMENTAL RESEARCH INSTITUTE (IVL): GOTHENBURG, SWEDEN; ORTIZ, O., CASTELLS, F., SONNEMANN, G., SUSTAINABILITY IN THE CONSTRUCTION INDUSTRY: A REVIEW OF RECENT DEVELOPMENTS BASED ON LCA (2009) CONSTR. BUILD. MATER, 23, PP. 28-39; RAMESH, T., PRAKASH, R., SHUKLA, K.K., LIFE CYCLE ENERGY ANALYSIS OF BUILDINGS: AN OVERVIEW (2010) ENERGY BUILD, 42, PP. 1592-1600; DEL BORGHI, A., LCA AND COMMUNICATION: ENVIRONMENTAL PRODUCT DECLARATION (2012) INT. J. LIFE CYCLE ASSESS, 18, PP. 293-295; THIEDE, S., SEOW, Y., ANDERSSON, J., JOHANSSON, B., ENVIRONMENTAL ASPECTS IN MANUFACTURING SYSTEM MODELLING AND SIMULATION-STATE OF THE ART AND RESEARCH PERSPECTIVES (2013) CIRP J. MANUF. SCI. TECHNOL, 6, PP. 78-87; REAP, J., ROMAN, F., DUNCAN, S., BRAS, B., A SURVEY OF UNRESOLVED PROBLEMS IN LIFE CYCLE ASSESSMENT (2008) INT. J. LIFE CYCLE ASSESS, 13, PP. 374-388; WANG, E., SHEN, Z., BARRYMAN, C., A BUILDING LCA CASE STUDY USING AUTODESK ECOTECT AND BIM MODEL (2011) PROCEEDINGS OF THE 47TH ASC ANNUAL INTERNATIONAL CONFERENCE, , LINCOLN, NE, USA, 6-9 APRIL; HAJJAR, D., ABOURIZK, S., UNIFIED MODELING METHODOLOGY FOR CONSTRUCTION SIMULATION (2002) J. CONSTR. ENG. MANAG, 128, PP. 174-185; LU, W., OLOFSSON, T., BUILDING INFORMATION MODELING AND DISCRETE EVENT SIMULATION: TOWARDS AN INTEGRATED FRAMEWORK (2014) AUTOM. CONSTR, 44, PP. 73-83; WEISSER, D., A GUIDE TO LIFE-CYCLE GREENHOUSE GAS (GHG) EMISSIONS FROM ELECTRIC SUPPLY TECHNOLOGIES (2007) ENERGY, 32, PP. 1543-1559; HONDO, H., LIFE CYCLE GHG EMISSION ANALYSIS OF POWER GENERATION SYSTEMS: JAPANESE CASE (2005) ENERGY, 30, PP. 2042-2056; FINNVEDEN, G., HAUSCHILD, M.Z., EKVALL, T., GUINÉE, J., HEIJUNGS, R., HELLWEG, S., KOEHLER, A., SUH, S., RECENT DEVELOPMENTS IN LIFE CYCLE ASSESSMENT (2009) J. ENVIRON. MANAG, 91, PP. 1-21; BUYLE, M., BRAET, J., AUDENAERT, A., LIFE CYCLE ASSESSMENT IN THE CONSTRUCTION SECTOR: A REVIEW (2013) RENEW. SUST. ENERG. REV, 26, PP. 379-388; REBITZER, G., EKVALL, T., FRISCHKNECHT, R., HUNKELER, D., NORRIS, G., RYDBERG, T., SCHMIDT, W., PENNINGTON, D.W., LIFE CYCLE ASSESSMENT: PART 1: FRAMEWORK, GOAL AND SCOPE DEFINITION, INVENTORY ANALYSIS, AND APPLICATIONS (2004) ENVIRON. INT, 30, PP. 701-720; DIXIT, M.K., FERNÁNDEZ-SOLÍS, J.L., LAVY, S., CULP, C.H., NEED FOR AN EMBODIED ENERGY MEASUREMENT PROTOCOL FOR BUILDINGS: A REVIEW PAPER (2012) RENEW. SUST. ENERG. REV, 16, PP. 3730-3743; DIXIT, M.K., FERNÁNDEZ-SOLÍS, J.L., LAVY, S., CULP, C.H., IDENTIFICATION OF PARAMETERS FOR EMBODIED ENERGY MEASUREMENT: A LITERATURE REVIEW (2010) ENERGY BUILD, 42, PP. 1238-1247; DAVIES, P.J., EMMITT, S., FIRTH, S.K., CHALLENGES FOR CAPTURING AND ASSESSING INITIAL EMBODIED ENERGY: A CONTRACTOR'S PERSPECTIVE (2014) CONSTR. MANAG. ECON, 32, PP. 290-308; HUNKELER, D., REBITZER, G., THE FUTURE OF LIFE CYCLE ASSESSMENT (2005) INT. J. LIFE CYCLE ASSESS, 10, PP. 305-308; ROSS, S., EVANS, D., WEBBER, M., HOW LCA STUDIES DEAL WITH UNCERTAINTY (2002) INT. J. LIFE CYCLE ASSESS, 7, PP. 47-52; HALPIN, D.W., RIGGS, L.S., (1992) PLANNING AND ANALYSIS OF CONSTRUCTION OPERATIONS, , JOHN WILEY &amp; SONS: NEW YORK, NY, USA; LU, W., OLOFSSON, T., STEHN, L., A LEAN-AGILE MODEL OF HOMEBUILDERS' PRODUCTION SYSTEMS (2011) CONSTR. MANAG. ECON, 29, PP. 25-35; GONZÁLEZ, V., ECHAVEGUREN, T., EXPLORING THE ENVIRONMENTAL MODELING OF ROAD CONSTRUCTION OPERATIONS USING DISCRETE-EVENT SIMULATION (2012) AUTOM. CONSTR, 24, PP. 100-110; (2005) USER'S GUIDE FOR THE FINAL NONROAD2005 MODEL, , EPA420-R-05-013; UNITED STATES ENVIRONMENTAL PROTECTION AGENCY: WASHINGTON, DC, USA; ZHANG, H., ZHAI, D., YANG, Y.N., SIMULATION-BASED ESTIMATION OF ENVIRONMENTAL POLLUTIONS FROM CONSTRUCTION PROCESSES (2014) J. CLEAN. PROD, 76, PP. 85-94; HONG-XIAN, L., ZHEN, L., IMPLEMENTATION OF DISCRETE-EVENT SIMULATION (DES) IN ESTIMATING &amp;AMP; ANALYZING CO2 EMISSION DURING EARTHWORK OF BUILDING CONSTRUCTION ENGINEERING (2010) PROCEEDINGS OF THE 2010 IEEE 17TH INTERNATIONAL CONFERENCE ON INDUSTRIAL ENGINEERING AND ENGINEERING MANAGEMENT (IE&amp;EM 2010), , XIAMEN, CHINA, 29-31 OCTOBER; CHANGBUM, A., WENJIA, P., SANG-HYUN, L., PEÑA-MORA, F.A., LESSONS LEARNED FROM UTILIZING DISCRETE-EVENT SIMULATION MODELING FOR QUANTIFYING CONSTRUCTION EMISSIONS IN PRE-PLANNING PHASE (2010) PROCEEDINGS OF THE 2010 WINTER SIMULATION CONFERENCE (WSC), , PRINCETON, NJ, USA, 5-8 DECEMBER; ERNSTROM, J.W., (2006) THE CONTRACTORS' GUIDE TO BIM, , ASSOCIATED GENERAL CONTRACTORS OF AMERICA: ARLINGTON, VA, USA; SHEN, Z., ISSA, R.R., QUANTITATIVE EVALUATION OF THE BIM-ASSISTED CONSTRUCTION DETAILED COST ESTIMATES (2010) ITCON, 15, PP. 234-257; KIM, H., ANDERSON, K., LEE, S., HILDRETH, J., GENERATING CONSTRUCTION SCHEDULES THROUGH AUTOMATIC DATA EXTRACTION USING OPEN BIM (BUILDING INFORMATION MODELING) TECHNOLOGY (2013) AUTOM. CONSTR, 35, PP. 285-295; LAINE, T., HÄNNINEN, R., KAROLA, A., BENEFITS OF BIM IN THE THERMAL PERFORMANCE MANAGEMENT (2007) PROCEEDINGS OF THE BUILDING SIMULATION CONFERENCE 2007, , BEIJING, CHINA, 3-6 SEPTEMBER; BAZJANAC, V., (2008) IFC BIM-BASED METHODOLOGY FOR SEMI-AUTOMATED BUILDING ENERGY PERFORMANCE SIMULATION, , LAWRENCE BERKELEY NATIONAL LABORATORY: BERKELEY, CA, USA; RANDELL, L.G., BOLMSJO, G.S., DATABASE DRIVEN FACTORY SIMULATION: A PROOF-OF-CONCEPT DEMONSTRATOR (2001) PROCEEDINGS OF THE 33RD CONFERENCE ON WINTER SIMULATION, ARLINGTON, VA, USA 9-12 DECEMBER 2001, , PETERS, B.A., SMITH, J.S., MEDEIROS, D.J., ROHRER, M.W., EDS.; INSTITUTE OF ELECTRICAL AND ELECTRONICS ENGINEERS INC.: WASHINGTON, DC, USA; (2006) ENVIRONMENTAL LABELS AND DECLARATIONS-TYPE III ENVIRONMENTAL DECLARATIONS-PRINCIPLES AND PROCEDURES, , INTERNATIONAL ORGANIZATION FOR STANDARDIZATION: GENEVA, SWITZERLAND; (2012) EN 15804: 2012 SUSTAINABILITY OF CONSTRUCTION WORKS-ENVIRONMENTAL PRODUCT DECLARATIONS-CORE RULES FOR THE PRODUCT CATEGORY OF CONSTRUCTION PRODUCTS, , BSI: LONDON, UK; MERRIAM, S.B., (1998) QUALITATIVE RESEARCH AND CASE STUDY APPLICATIONS IN EDUCATION. REVISED AND EXPANDED FROM CASE STUDY RESEARCH IN EDUCATION, , JOSSEY-BASS PUBLISHERS: SAN FRANCISCO, CA, USA; (2013) REVIT 2013, , AUTODESK INC.: SAN RAFAEL, CA, USA; STURROCK, D.T., PEGDEN, C.D., RECENT INNOVATIONS IN SIMIO (2011) PROCEEDINGS OF THE 2011 WINTER SIMULATION CONFERENCE, , PHOENIX, AZ, USA, 11-14 DECEMBER; (2014) BREG EN EPD 000011 CARBON STEEL REINFORCING BAR, , UK CARES: SEVENOAKS, UK; (2014), B20 M90 D22, 205000 VIBRERBAR BETONG; EPD-NORGE: OSLO, NORWAY; (2015) LTM 1060-3.1, , LIEBHERR: BULLE, SWITZERLAND; (2015) SANY TRUCK-MOUNTED CONCRETE PUMP SERIES, , SANY: CHANGSHA, CHINA; OLSSON, A., (2012) IMPROVEMENT OF THE ENERGY EFFICIENCY OF BUILDING SHED ESTABLISHMENTS, , BACHELOR'S THESIS, UPPSALA UNIVERSITY: UPPSALA, SWEDEN; LINDGREN, M., (2007) A METHODOLOGY FOR ESTIMATING ANNUAL FUEL CONSUMPTION AND EMISSIONS FROM NON-ROAD MOBILE MACHINERY, , 2007:0; THE SWEDISH UNIVERSITY OF AGRICULTURE, DEPARTMENT OF BIOMETRY AND ENGINEERING: UPPSALA, SWEDEN; CHAN, A.P.C., CHAN, A.P.L., KEY PERFORMANCE INDICATORS FOR MEASURING CONSTRUCTION SUCCESS (2004) BENCHMARKING INT. J, 11, PP. 203-221</t>
  </si>
  <si>
    <t>KRANTZ, J.; DEPARTMENT OF CIVIL, SWEDEN; EMAIL: JAN.KRANTZ@LTU.SE</t>
  </si>
  <si>
    <t>2-S2.0-84958780316</t>
  </si>
  <si>
    <t>LULEÅ UNIVERSITY OF TECHNOLOGY;LULEÅ UNIVERSITY OF TECHNOLOGY;LULEÅ UNIVERSITY OF TECHNOLOGY;LULEÅ UNIVERSITY OF TECHNOLOGY</t>
  </si>
  <si>
    <t>KRANTZ J, 2015, BUILDINGS</t>
  </si>
  <si>
    <t>JUNG Y;MOON B-S;KIM Y-M;KIM W</t>
  </si>
  <si>
    <t>9132851200;51461695200;56567162800;56037993200;</t>
  </si>
  <si>
    <t>INTEGRATED COST AND SCHEDULE CONTROL SYSTEMS FOR NUCLEAR POWER PLANT CONSTRUCTION: LEVERAGING STRATEGIC ADVANTAGES TO OWNERS AND EPC FIRMS</t>
  </si>
  <si>
    <t>SCIENCE AND TECHNOLOGY OF NUCLEAR INSTALLATIONS</t>
  </si>
  <si>
    <t>2015</t>
  </si>
  <si>
    <t>190925</t>
  </si>
  <si>
    <t>10.1155/2015/190925</t>
  </si>
  <si>
    <t>https://www.scopus.com/inward/record.uri?eid=2-s2.0-84925435472&amp;doi=10.1155%2f2015%2f190925&amp;partnerID=40&amp;md5=f36d8ec861443a67c84b2030ee511e51</t>
  </si>
  <si>
    <t>COLLEGE OF ARCHITECTURE, MYONGJI UNIVERSITY, YONGIN, 449-728, SOUTH KOREA; CENTRAL RESEARCH INSTITUTE, KOREA HYDRO AND NUCLEAR POWER CO., LTD., DAEJEON, 305-343, SOUTH KOREA; PROJECT MANAGEMENT DEPARTMENT, KEPCO ENGINEERING AND CONSTRUCTION COMPANY, INC., YONGIN, 446-713, SOUTH KOREA</t>
  </si>
  <si>
    <t>COLLEGE OF ARCHITECTURE, MYONGJI UNIVERSITY, YONGIN, 449-728, SOUTH KOREA;DAEJEON, 305-343, SOUTH KOREA;YONGIN, 446-713, SOUTH KOREA;DAEJEON, 305-343, SOUTH KOREA</t>
  </si>
  <si>
    <t>AS THE OWNERS EXPECT THAT THE COST AND TIME FOR NUCLEAR POWER PLANT CONSTRUCTION WOULD DECREASE WITH NEW ENTRANTS INTO THE MARKET, THERE WILL BE SEVERER COMPETITION IN THE NUCLEAR INDUSTRY. IN ORDER TO ACHIEVE PERFORMANCE IMPROVEMENT AND TO ATTAIN COMPETITIVE ADVANTAGES UNDER THE GLOBALIZED COMPETITION, PRACTITIONERS AND RESEARCHERS IN THE NUCLEAR INDUSTRY HAVE RECENTLY EXERTED EFFORTS TO DEVELOP AN ADVANCED AND EFFICIENT MANAGEMENT METHODOLOGY FOR THE NUCLEAR MEGA-PROJECTS. AMONG SEVERAL CANDIDATES, INTEGRATED COST AND SCHEDULE CONTROL SYSTEM IS OF GREAT CONCERN BECAUSE IT CAN EFFECTIVELY MANAGE THE THREE MOST IMPORTANT PROJECT PERFORMANCES INCLUDING COST, TIME, AND QUALITY. IN THIS CONTEXT, THE PURPOSE OF THIS PAPER IS TO DEVELOP A PROJECT NUMBERING SYSTEM (PNS) OF INTEGRATED COST AND SCHEDULE CONTROL SYSTEM FOR NUCLEAR POWER PLANT CONSTRUCTION. DISTINCT ATTRIBUTES OF NUCLEAR POWER PLANT CONSTRUCTION WERE INVESTIGATED FIRST IN ORDER TO IDENTIFY INFLUENCING VARIABLES THAT CHARACTERIZE REAL-WORLD IMPLEMENTATION OF ADVANCED COST AND SCHEDULE CONTROLS. A SCENARIO WAS THEN DEVELOPED AND ANALYSED TO SIMULATE A CASE-PROJECT. BY USING THIS CASE-PROJECT, PROPOSED MANAGEMENT REQUIREMENTS, MANAGEMENT METHODS, MEASUREMENT TECHNIQUES, DATA STRUCTURE, AND DATA COLLECTION METHODS FOR INTEGRATED COST AND SCHEDULE PNS WERE ILLUSTRATED. FINALLY, FINDINGS AND IMPLICATIONS ARE OUTLINED, AND RECOMMENDATIONS FOR FURTHER RESEARCH ARE PRESENTED. © 2015 YOUNGSOO JUNG ET AL.</t>
  </si>
  <si>
    <t>COMPETITION; CONTROL SYSTEMS; COSTS; INFORMATION MANAGEMENT; NUCLEAR ENERGY; NUCLEAR INDUSTRY; NUCLEAR POWER PLANTS; NUMBERING SYSTEMS; POWER MARKETS; QUALITY CONTROL; COMPETITIVE ADVANTAGE; DATA COLLECTION METHOD; EFFICIENT MANAGEMENTS; MEASUREMENT TECHNIQUES; POWER PLANT CONSTRUCTION; PROJECT PERFORMANCE; REAL-WORLD IMPLEMENTATION; STRATEGIC ADVANTAGES; PROJECT MANAGEMENT</t>
  </si>
  <si>
    <t>2014R1A2A2A01006984</t>
  </si>
  <si>
    <t>RICHARDSON, M., NUCLEAR PLANT CONSTRUCTION UP; SOUTH KOREA CHALLENGINGMARKET (2010) THEJAPAN TIMESONLINE, , HTTP://SEARCH.JAPANTIMES.CO.JP/CGI-BIN/EO20100201MR.HTM; RASDORF, W.J., ABUDAYYEH, O.Y., COST-AND SCHEDULECONTROL INTEGRATION. ISSUES AND NEEDS (1991) JOURNAL OF CONSTRUCTION ENGINEERING ANDMANAGEMENT ASCE, 117 (3), PP. 486-502; DENG, M.Z.M., HUNG, Y.E., INTEGRATED COST AND SCHEDULE CONTROL: HONG KONG PERSPECTIVE (1998) PROJECT MANAGEMENT JOURNAL, 29 (4), PP. 43-49; JUNG, Y., WOO, S., FLEXIBLE WORK BREAKDOWN STRUCTURE FOR INTEGRATED COST AND SCHEDULE CONTROL (2004) JOURNAL OF CONSTRUCTION ENGINEERING ANDMANAGEMENT ASCE, 130 (5), PP. 616-625; JUNG, Y., KIM, Y., KIM, M., JU, T., CONCEPT AND STRUCTURE OF PARAMETRIC OBJECT BREAKDOWN STRUCTURE (OBS) FOR PRACTICAL BIM (2013) KOREAN JOURNAL OF CONSTRUCTION ENGINEERING AND MANAGEMENT, 14 (3), PP. 88-96; ELDIN, N.N., MEASUREMENT OF WORK PROGRESS: QUANTITATIVE TECHNIQUE (1989) JOURNAL OF CONSTRUCTION ENGINEERING AND MANAGEMENT, 115 (3), PP. 462-474; ELDIN, N.N., MANAGEMENT OF ENGINEERING/DESIGN PHASE (1991) JOURNAL OF CONSTRUCTION ENGINEERING ANDMANAGEMENT, 117 (1), PP. 163-175; FLEMING, Q.W., KOPPLEMAN, J.M., (1996) EARNED VALUE PROJECT MANAGEMENT, PROJECT MANAGEMENT INSTITUTE, , UPPER DARBY, PA, USA; (1998) EARNED VALUE MANAGEMENT SYSTEMS, , ELECTRONIC INDUSTRIES ALLIANCE (EIA) EIA PUBLICATION ANSI/EIA-748-1998, EIA, ARLINGTON, VA, USA; JUNG, Y., KANG, S., KNOWLEDGE-BASED STANDARD PROGRESS MEASUREMENT FOR INTEGRATED COST AND SCHEDULE PERFORMANCE CONTROL (2007) JOURNAL OF CONSTRUCTION ENGINEERING AND MANAGEMENT, 133 (1), PP. 10-21; (1996) A GUIDE TO PROJECT MANAGEMENT BODY OF KNOWLEDGE, , PROJECT MANAGEMENT INSTITUTE (PMI) PROJECT MANAGEMENT INSTITUTE, UPPER DARBY, PA, USA; (2013) RESEARCH TEAM 272, WORKFACE PLANNING; FROM DESIGN THROUGH SITE EXECUTION, , HTTPS://WWW.CONSTRUCTION-INSTITUTE.ORG/, CONSTRUCTION INDUSTRY INSTITUTE (CII); JUNG, Y., PARK, H., MOON, J.Y., (2000) REQUIREMENTS FOR INTEGRATED COST AND SCHEDULE CONTROL: PROCESS REDESIGN GUIDELINES FOR THE KOREAN CONTRACTORS, , WORKING PAPER 25, CONSTRUCTION AND ECONOMY RESEARCH INSTITUTE OF KOREA (CERIK), SEOUL, REPUBLIC OF KOREA; JUNG, Y., JOO, M., BUILDING INFORMATION MODELLING (BIM) FRAMEWORK FOR PRACTICAL IMPLEMENTATION (2011) AUTOMATION IN CONSTRUCTION, 20 (2), PP. 126-133; KOPPINEN, T., LAHDENPERA, P., REALIZED ECONOMIC EFFICIENCY OF ROAD PROJECT DELIVERY SYSTEMS (2007) JOURNAL OF INFRASTRUCTURE SYSTEMS, 13 (4), PP. 321-329; JUNG, Y., INTEGRATED COST AND SCHEDULE CONTROL: VARIABLES FOR THEORY AND IMPLEMENTATION (2005) PROCEEDINGS OF THE CONSTRUCTION RESEARCH CONGRESS, PP. 1-10. , ASCE, SAN DIEGO, CALIF, USA; FLAHERTY, T., NAVIGATING NUCLEAR RISKS: NEW APPROACHES TO CONTRACTING IN A POST-TURNKEYWORLD (2008) PUBLICUTILITIES FORTNIGHTLY, PP. 39-45; BAKOS, J.Y., TREACY, M.E., INFORMATION TECHNOLOGY AND CORPORATE STRATEGY: A RESEARCH PERSPECTIVE (1986) MIS QUARTERLY: MANAGEMENT INFORMATION SYSTEMS, 10 (2), PP. 107-119; HENDERSON, J.C., VENKATRAMAN, N., STRATEGIC ALIGNMENT: LEVERAGING INFORMATION TECHNOLOGY FOR TRANSFORMING ORGANIZATIONS (1993) IBM SYSTEMS JOURNAL, 32 (1), PP. 4-16; JUNG, Y., GIBSON, G.E., JR., PLANNING FOR COMPUTER INTEGRATED CONSTRUCTION (1999) JOURNAL OF COMPUTING IN CIVIL ENGINEERING, 13 (4), PP. 217-225; JUNG, Y., CHIN, S., KIM, K., INFORMATIZATION INDEX FOR THE CONSTRUCTION INDUSTRY (2004) JOURNAL OF COMPUTING IN CIVIL ENGINEERING, 18 (3), PP. 267-276; JUNG, Y., KANG, S., KIM, Y.-S., PARK, C., ASSESSMENT OF SAFETY MANAGEMENT INFORMATION SYSTEMS FOR GENERAL CONTRACTORS (2008) SAFETY SCIENCE, 46 (4), PP. 661-674; JUNG, Y., AUTOMATED FRONT-END PLANNING FOR COST AND SCHEDULE: VARIABLES FOR THEORY AND IMPLEMENTATION (2008) PROCEEDINGS OF THE ARCHITECTURAL ENGINEERING NATIONAL CONFERENCE, PP. 1-10. , ASCE, DENVER, COLO, USA; MOON, B.-S., (2009) A STUDY ON THE APPLICATION OF EVMS TO NUCLEAR POWER PLANT CONSTRUCTION PROJECT M. S. THESIS, , SOONGSIL UNIVERSITY, SEOUL, REPUBLIC OF KOREA</t>
  </si>
  <si>
    <t>JUNG, Y.; COLLEGE OF ARCHITECTURE, MYONGJI UNIVERSITYSOUTH KOREA</t>
  </si>
  <si>
    <t>HINDAWI PUBLISHING CORPORATION</t>
  </si>
  <si>
    <t>16876075</t>
  </si>
  <si>
    <t>SCI. TECHNOL. NUCL. INSTALL.</t>
  </si>
  <si>
    <t>2-S2.0-84925435472</t>
  </si>
  <si>
    <t>SCI TECHNOL NUCL INSTALL</t>
  </si>
  <si>
    <t>MYONGJI UNIVERSITY</t>
  </si>
  <si>
    <t>NOTREPORTED;MYONGJI UNIVERSITYSOUTH KOREA</t>
  </si>
  <si>
    <t>JUNG Y, 2015, SCI TECHNOL NUCL INSTALL</t>
  </si>
  <si>
    <t>QI J;ISSA RRA;OLBINA S;HINZE J</t>
  </si>
  <si>
    <t>51462125900;35587852800;15729948100;7006120013;</t>
  </si>
  <si>
    <t>USE OF BUILDING INFORMATION MODELING IN DESIGN TO PREVENT CONSTRUCTION WORKER FALLS</t>
  </si>
  <si>
    <t>JOURNAL OF COMPUTING IN CIVIL ENGINEERING</t>
  </si>
  <si>
    <t>A4014008</t>
  </si>
  <si>
    <t>10.1061/(ASCE)CP.1943-5487.0000365</t>
  </si>
  <si>
    <t>https://www.scopus.com/inward/record.uri?eid=2-s2.0-84906256379&amp;doi=10.1061%2f%28ASCE%29CP.1943-5487.0000365&amp;partnerID=40&amp;md5=ef6d530fe52a4c5660a0a74a58dc7afe</t>
  </si>
  <si>
    <t>SAVILLS PROPERTY SERVICES (BEIJING) CO. LTD., BEIJING, CHINA; M. E. RINKER, SR. SCHOOL OF BUILDING CONSTRUCTION, UNIV. OF FLORIDA, GAINESVILLE, FL 32611-5703, UNITED STATES</t>
  </si>
  <si>
    <t>BEIJING, CHINA, M. E. RINKER, SR. SCHOOL OF BUILDING CONSTRUCTION, UNIV. OF FLORIDA, GAINESVILLE, FL 32611-5703, UNITED STATES;M. E. RINKER, SR. SCHOOL OF BUILDING CONSTRUCTION, UNIV. OF FLORIDA, GAINESVILLE, FL 32611-5703, UNITED STATES;M. E. RINKER, SR. SCHOOL OF BUILDING CONSTRUCTION, UNIV. OF FLORIDA, GAINESVILLE, FL 32611-5703, UNITED STATES;M. E. RINKER, SR. SCHOOL OF BUILDING CONSTRUCTION, UNIV. OF FLORIDA, GAINESVILLE, FL 32611-5703, UNITED STATES</t>
  </si>
  <si>
    <t>THE CONSTRUCTION INDUSTRY HAS INCURRED THE MOST FATALITIES OF ANY UNITED STATES INDUSTRY IN THE PRIVATE SECTOR IN RECENT YEARS. WHEREAS MANY FACTORS MAY CONTRIBUTE TO THIS STATISTIC, ONE LIKELY CAUSE IS DUE TO DESIGNERS WHO OFTEN LACK DESIGN FOR CONSTRUCTION SAFETY KNOWLEDGE, WHICH RESULTS IN MANY SAFETY HAZARDS BEING BUILT INTO PROJECT DESIGNS. THEREFORE, THERE IS A COMPELLING NEED FOR TOOLS THAT CAN PUT THE SAFETY-IN-DESIGN CONCEPT INTO PRACTICE. TO IMPROVE THE CURRENT SITUATION, A PREVENTION THROUGH DESIGN (PTD) TOOL BASED ON COMPUTER SOFTWARE WAS DEVELOPED. CONSTRUCTION SAFETY BEST PRACTICES WERE COMPILED INTO COMPUTABLE RULES SO THAT THE PTD TOOL CAN AUTOMATICALLY CONDUCT COMPLIANCE CHECKING. PARTICULAR EMPHASIS WAS PLACED ON FALL ACCIDENTS SINCE FALLS ARE THE MOST FREQUENTLY OCCURRING CAUSE OF FATALITIES ON CONSTRUCTION SITES. THIS TOOL EFFICIENTLY MAKES PTD SUGGESTIONS AVAILABLE TO DESIGNERS AND CONSTRUCTORS. WITH THIS PTD TOOL, IT IS POSSIBLE FOR PROJECT PARTICIPANTS TO WORK TOGETHER TO OPTIMIZE BUILDING DESIGNS FOR CONSTRUCTION WORKER SAFETY, WHICH PROVIDES VALUABLE DOWNSTREAM BENEFITS. BY USING THE RESULTS OF THE SAFETY CHECK BY THIS PTD TOOL, CONSTRUCTORS HAVE THE OPPORTUNITY TO PLAN FOR PRELIMINARY SAFETY MEASURES TO ADDRESS CONSTRUCTION SITE HAZARDS FROM THE BEGINNING OF THE PROJECT. PREPLANNING FACILITATES REDUCTION OF POTENTIAL HAZARDS ON CONSTRUCTION SITES BY ALLOWING FOR CONSIDERATION OF CONSTRUCTION WORKER SAFETY DURING THE DESIGN AND PRECONSTRUCTION PHASES OF A PROJECT. © 2014 AMERICAN SOCIETY OF CIVIL ENGINEERS.</t>
  </si>
  <si>
    <t>BUILDING INFORMATION MODEL (BIM); COMPUTABLE RULE; CONSTRUCTION SAFETY; MODEL CHECKING SOFTWARE; PREVENTION THROUGH DESIGN</t>
  </si>
  <si>
    <t>ACCIDENT PREVENTION; CONSTRUCTION INDUSTRY; HAZARDS; MODEL CHECKING; BUILDING INFORMATION MODEL - BIM; COMPLIANCE CHECKING; COMPUTABLE RULE; CONSTRUCTION SAFETY; CONSTRUCTION SITES; CONSTRUCTION WORKERS; MODEL CHECKING SOFTWARE; PROJECT PARTICIPANTS; ARCHITECTURAL DESIGN</t>
  </si>
  <si>
    <t>BANSAL, V.K., APPLICATION OF GEOGRAPHIC INFORMATION SYSTEMS IN CONSTRUCTION SAFETY PLANNING (2011) INT. J. PROJ. MANAGE., 29 (1), PP. 66-77. , IPMAEL 10.1016/J.IJPROMAN.2010.01.007; BIM SERVER 1.1 COMPUTER SOFTWARE. BUDAPEST, HUNGARY, GRAPHISOFT; BOUKAMP, F., AKINCI, B., AUTOMATED PROCESSING OF CONSTRUCTION SPECIFICATIONS TO SUPPORT INSPECTION AND QUALITY CONTROL (2007) AUTOMAT. CONSTR., 17 (1), PP. 90-106. , AUCOES 0926-5805 10.1016/J.AUTCON.2007.03.002; (2012) IFCOPENINGELEMENT, , HTTP://WWW.BUILDINGSMART-TECH.ORG/IFC/IFC2X4/RC1/HTML/ IFCPRODUCTEXTENSION/LEXICAL/IFCOPENINGELEMENT.HTM, BUILDINGSMART. "." 〈 (JUL. 26, 2012); (2011) NUMBER AND RATE OF FATAL OCCUPATIONAL INJURIES, BY INDUSTRY SECTOR, , HTTP://WWW.BLS.GOV/IIF/OSHCFOI1.HTM, BUREAU OF LABOR STATISTICS. "." 〈 (APR. 4, 2012); COATES, W., (2011) ANALYSIS OF THE CAUSES OF CONSTRUCTION FATALITIES FROM 2007 TO 2009, , MSBC THESIS, UNIV. OF FLORIDA, GAINESVILLE, FL; COBLE, R.J., HAUPT, T.C., POTENTIAL CONTRIBUTION OF CONSTRUCTION FOREMEN IN DESIGNING FOR SAFETY (2000) PROC. DESIGNING FOR SAFETY AND HEALTH CONF. EUROPEAN CONSTRUCTION INSTITUTE, LOUGHBOROUGH, U.K., PP. 175-180; COOKE, T., LINGARD, H., BLISMAS, N., THE DEVELOPMENT AND EVALUATION OF A DECISION SUPPORT TOOL FOR HEALTH AND SAFETY IN CONSTRUCTION DESIGN (2008) ENG. CONSTRUCT. ARCHITECT. MANAGE., 15 (4), PP. 336-351. , 0969-9988 10.1108/09699980810886847; EASTMAN, C., LEE, J., JEONG, Y., LEE, J., AUTOMATIC RULE-BASED CHECKING OF BUILDING DESIGNS (2009) AUTOMAT. CONSTR., 18 (8), PP. 1011-1033. , AUCOES 0926-5805 10.1016/J.AUTCON.2009.07.002; FISCHER, M., KUNZ, J., THE SCOPE AND ROLE OF INFORMATION TECHNOLOGY IN CONSTRUCTION (2004) PROC. JAPAN SOCIETY OF CIVIL ENGINEERS, TOKYO., PP. 1-32; FRIJTERS, A.C.P., SWUSTE, P.H.J.J., SAFETY ASSESSMENT IN DESIGN AND PREPARATION PHASE (2008) SAFETY SCI., 46 (2), PP. 272-281. , SSCIEO 0925-7535 10.1016/J.SSCI.2007.06.032; GAMBATESE, J.A., RESEARCH ISSUES IN PREVENTION THROUGH DESIGN (2008) J. SAFETY RES., 39 (2), PP. 153-156. , JSFRAV 0022-4375 10.1016/J.JSR.2008.02.012; GAMBATESE, J.A., BEHM, M., RAJENDRAN, S., DESIGN'S ROLE IN CONSTRUCTION ACCIDENT CAUSALITY AND PREVENTION: PERSPECTIVES FROM AN EXPERT PANEL (2008) SAFETY SCI., 46 (4), PP. 675-691. , SSCIEO 0925-7535 10.1016/J.SSCI.2007.06.010; GAMBATESE, J.A., HINZE, J.W., BEHM, M., INVESTIGATION OF VIABILITY OF DESIGNING FOR SAFETY (2005) TECHNICAL REP., , CENTER TO PROTECT WORKERS' RIGHTS, SILVER SPRING, MD; GAMBATESE, J.A., HINZE, J.W., HAAS, C.T., TOOL TO DESIGN FOR CONSTRUCTION WORKER SAFETY (1997) J. ARCHIT. ENG., PP. 32-41. , 10.1061/(ASCE)1076-0431(1997)3:1(32), JAEIED 1076-0431; HAMMAD, A., ZHANG, C., SETAYESHGAR, S., ASEN, Y., AUTOMATIC GENERATION OF DYNAMIC VIRTUAL FENCES AS PART OF BIM-BASED PREVENTION PROGRAM FOR CONSTRUCTION SAFETY (2012) PROC. WINTER SIMULATION CONF. C. LAROQUE, J. HIMMELSPACH, R. PASUPATHY, O. ROSE, AND A. M. UHRMACHER, EDS. IEEE, NEW YORK., PP. 1-10; (2003) THE DEVELOPMENT OF A KNOWLEDGE BASED SYSTEM TO DELIVER HEALTH AND SAFETY INFORMATION TO DESIGNERS IN THE CONSTRUCTION INDUSTRY, , HEALTH AND SAFETY EXECUTIVE (HSE). SUDBURY, U.K; HECKER, S., GAMBATESE, J., WEINSTEIN, M., DESIGNING FOR WORKER SAFETY: MOVING THE CONSTRUCTION SAFETY PROCESS UPSTREAM (2005) PROF. SAFETY, 50 (9), PP. 32-44. , PRSAD5 0099-0027; HINZE, J.W., (2006) CONSTRUCTION SAFETY, , PRENTICE HALL, UPPER SADDLE RIVER, NJ; HUANG, X., HINZE, J., ANALYSIS OF CONSTRUCTION WORKER FALL ACCIDENTS (2003) J. CONSTR. ENG. MANAGE, PP. 262-271. , 10.1061/(ASCE)0733-9364(2003)129:3(262), JCEMD4 0733-9364; KORMAN, R., WANTED: NEW IDEAS. PANEL PONDERS WAYS TO END ACCIDENTS AND HEALTH HAZARDS (2001) ENG. NEWS-REC., 247 (27), PP. 26-29. , ENREAU 0013-807X; MARINI, J., (2007) DESIGN FOR CONSTRUCTION WORKER SAFETY: A SOFTWARE TOOL FOR DESIGNERS, , MSBC THESIS, UNIV. OF FLORIDA, GAINESVILLE, FL; MODEL CHECKER 9 COMPUTER SOFTWARE. BUDAPEST, HUNGARY, SOLIBRI; OH, Y., GROSS, M.D., DO, E.Y.-L., COMPUTER-AIDED CRITIQUING SYSTEMS: LESSONS LEARNED AND NEW RESEARCH DIRECTIONS (2008) PROC. ASSOCIATION FOR COMPUTER-AIDED ARCHITECTURAL DESIGN RESEARCH IN ASIA, COMPUTER AIDED ARCHITECTURAL DESIGN AND RESEARCH IN ASIA (CAADRIA), CHIANG MAI, THAILAND., PP. 161-167; REVIT COMPUTER SOFTWARE. SAN RAPHAEL, CA, AUTODESK; TAYLOR, J.R., UNDERSTANDING AND COMBATING DESIGN ERROR IN PROCESS PLANT DESIGN (2007) SAFETY SCI., 45 (12), PP. 75-105. , SSCIEO 0925-7535 10.1016/J.SSCI.2006.08.014; TOOLE, T.M., INCREASING ENGINEERS' ROLE IN CONSTRUCTION SAFETY: OPPORTUNITIES AND BARRIERS (2005) J. PROF. ISSUES ENG. EDUC. PRACT., 131 (3), PP. 199-207; ZHANG, S., TEIZER, J., LEE, J., EASTMAN, C.M., VENUGOPAL, M., BUILDING INFORMATION MODELING (BIM) AND SAFETY: AUTOMATIC SAFETY CHECKING OF CONSTRUCTION MODELS AND SCHEDULES (2013) AUTOMAT. CONSTR., 29 (1), PP. 183-195. , AUCOES 0926-5805 10.1016/J.AUTCON.2012.05.006; ZHOU, W., WHYTE, J., SACKS, R., CONSTRUCTION SAFETY AND DIGITAL DESIGN: A REVIEW (2012) AUTOMAT. CONSTR., 22 (1), PP. 102-111. , AUCOES 0926-5805 10.1016/J.AUTCON.2011.07.005</t>
  </si>
  <si>
    <t>ISSA, R.R.A.; M. E. RINKER, SR. SCHOOL OF BUILDING CONSTRUCTION, UNIV. OF FLORIDA, GAINESVILLE, FL 32611-5703, UNITED STATES; EMAIL: RAYMOND-ISSA@UFL.EDU</t>
  </si>
  <si>
    <t>08873801</t>
  </si>
  <si>
    <t>JCCEE</t>
  </si>
  <si>
    <t>J. COMPUT. CIV. ENG.</t>
  </si>
  <si>
    <t>2-S2.0-84906256379</t>
  </si>
  <si>
    <t>J COMPUT CIV ENG</t>
  </si>
  <si>
    <t>UNIV. OF FLORIDA;UNIV. OF FLORIDA;UNIV. OF FLORIDA;UNIV. OF FLORIDA</t>
  </si>
  <si>
    <t>NOTREPORTED;UNIV. OF FLORIDA;NOTREPORTED</t>
  </si>
  <si>
    <t>QI J, 2014, J COMPUT CIV ENG</t>
  </si>
  <si>
    <t>SHAPIRA A;FILIN S;WICNUDEL A</t>
  </si>
  <si>
    <t>7005380640;6701579835;56359129300;</t>
  </si>
  <si>
    <t>QUANTITATIVE ANALYSIS OF BLIND TOWER-CRANE LIFTS USING LASER-SCANNING INFORMATION</t>
  </si>
  <si>
    <t>383</t>
  </si>
  <si>
    <t>403</t>
  </si>
  <si>
    <t>10.1108/CI-09-2013-0039</t>
  </si>
  <si>
    <t>https://www.scopus.com/inward/record.uri?eid=2-s2.0-84907096877&amp;doi=10.1108%2fCI-09-2013-0039&amp;partnerID=40&amp;md5=7f5757747036b5b0edc8eae3e78bb6a1</t>
  </si>
  <si>
    <t>FACULTY OF CIVIL AND ENVIRONMENTAL ENGINEERING, TECHNION-ISRAEL INSTITUTE OF TECHNOLOGY, HAIFA, ISRAEL</t>
  </si>
  <si>
    <t>FACULTY OF CIVIL AND ENVIRONMENTAL ENGINEERING, TECHNION-ISRAEL INSTITUTE OF TECHNOLOGY, HAIFA, ISRAEL;FACULTY OF CIVIL AND ENVIRONMENTAL ENGINEERING, TECHNION-ISRAEL INSTITUTE OF TECHNOLOGY, HAIFA, ISRAEL;FACULTY OF CIVIL AND ENVIRONMENTAL ENGINEERING, TECHNION-ISRAEL INSTITUTE OF TECHNOLOGY, HAIFA, ISRAEL</t>
  </si>
  <si>
    <t>DESIGN/METHODOLOGY/APPROACH - THIS STUDY EMPLOYED TIME STUDY OF CRANE CYCLES FOR QUANTITATIVE MEASURING OF THE CRANE'S WORK PERIODS IN DEAD AREAS AND MAPPING THE CRANE OPERATOR'S FIELD OF VIEW AND DEVELOPING A MODEL THAT ALLOWS THE SPATIAL ANALYSIS OF BLIND LIFTS.FINDINGS - THIS STUDY FOUND A DISCRETE GEOMETRIC LASER SCAN-BASED MODEL THAT IS CAPABLE OF LOCATING AND QUANTIFYING THE VISIBLE AND INVISIBLE ZONES FROM THE CRANE OPERATOR'S CABIN; 28 PER CENT OF THE ANALYZED CRANE'S WORK AREA REPRESENTED BY THE MODEL WERE FOUND TO BE INVISIBLE, WHICH CORRESPONDS FAIRLY TO 35 PER CENT OF THE HALF-CYCLES MEASURED MANUALLY THAT WERE FOUND TO INVOLVE BLIND LIFTING; THE RANGE OF BLIND LIFTS DURATION DERIVED FROM THE SPATIAL INFORMATION-BASED MODEL WAS 50 TO 84 PER CENT, WHICH IS IN EXCELLENT CORRESPONDENCE WITH THE 54 PER CENT TO 82 PER CENT RANGE OBTAINED FROM THE TIME UNIT-BASED ANALYSIS.RESEARCH LIMITATIONS/IMPLICATIONS - THE LASER-BASED MODEL AND THE ENSUING ANALYSES ARE LIMITED TO THE TYPE OF BUILDINGS WHOSE ENVELOPE CAN PRACTICALLY BE REPRESENTED BY THE VERTICAL EXTRUSION OF THEIR FOOTPRINT.PRACTICAL IMPLICATIONS - THE PRACTICAL IMPLICATIONS OF THE STUDY ARE REDUCTION OF BLIND LIFTS AS A FACTOR WHEN SELECTING THE LOCATION OF THE CRANE AND STAGING AREAS; MORE EFFECTIVE PREPLANNING OF SIGNALLERS POSITIONING; AND AD HOC CONSIDERATION OF ANALYSED DEAD SPACE FOR VARIOUS LIFT TASK-BASED DECISION-MAKING DURING CONSTRUCTION.ORIGINALITY/VALUE - THIS STUDY DEMONSTRATES THE ABILITY TO CAPTURE THE GEOMETRIC RELATIONS THAT CHARACTERISE THE WORK SCENE AROUND THE TOWER CRANE BY HARNESSING THE INCREASINGLY AVAILABLE LASER TECHNOLOGY AND CORRELATES THE RESULTS OF THE MANUAL OBSERVATIONS WITH THOSE OBTAINED FROM THE LASER-BASED MODEL.PURPOSE - THIS STUDY AIMS TO SHOW HOW LASER SCANNING DATA CAN BE UTILISED TO QUANTITATIVELY ASSESS "BLIND LIFTS" WITH RESPECT TO THEIR RATE AND SPATIAL DISTRIBUTION. © EMERALD GROUP PUBLISHING LIMITED.</t>
  </si>
  <si>
    <t>BLIND LIFTS; CONSTRUCTION SITES; LASER SCANNING; QUANTITATIVE ANALYSIS; SAFETY; TOWER CRANES</t>
  </si>
  <si>
    <t>ABIDI, B.R., ARAGAM, N.R., YAO, Y., ABIDI, M.A., SURVEY AND ANALYSIS OF MULTIMODAL SENSOR PLANNING AND INTEGRATION FOR WIDE AREA SURVEILLANCE (2008) ACM COMPUTING SURVEYS, 41 (1), PP. 71-736; AKINCI, B., BOUKAMP, F., GORDON, C., HUBER, D., LYONS, C., PARK, K., A FORMALISM FOR UTILIZATION OF SENSOR SYSTEMS AND INTEGRATED PROJECT MODELS FOR ACTIVE CONSTRUCTION QUALITY CONTROL (2006) AUTOMATION IN CONSTRUCTION, 15 (2), PP. 124-138; ANEZIRIS, O.N., PAPAZOGLOU, I.A., MUD, M.L., DAMEN, M., KUIPER, J., BAKSTEEN, H., ALE, B.J., OH, J., TOWARDS RISK ASSESSMENT FOR CRANE ACTIVITIES (2008) SAFETY SCIENCE, 46 (6), PP. 872-884; ANEZIRIS, O.N., TOPALI, E., PAPAZOGLOU, I.A., OCCUPATIONAL RISK OF BUILDING CONSTRUCTION (2012) RELIABILITY ENGINEERING AND SYSTEM SAFETY, 105, PP. 36-46. , SEPTEMBER; BALLARD, D.H., BROWN, C.M., (1982) COMPUTER VISION, , PRENTICE-HALL ENGLEWOOD CLIFFS, NJ; BARNEA, S., FILIN, S., KEYPOINT BASED AUTONOMOUS REGISTRATION OF TERRESTRIAL LASER POINT CLOUDS (2008) ISPRS JOURNAL OF PHOTOGRAMMETRY AND REMOTE SENSING, 63 (1), PP. 19-35; BARNEA, S., FILIN, S., EXTRACTION OF OBJECTS FROM TERRESTRIAL LASER SCANS BY INTEGRATING GEOMETRY IMAGE AND INTENSITY DATA WITH DEMONSTRATION ON TREES (2012) REMOTE SENSING, 4 (1), PP. 88-110; BLAYSE, A.M., MANLEY, K., KEY INFLUENCES ON CONSTRUCTION INNOVATION (2004) CONSTRUCTION INNOVATION, 4 (3), PP. 143-154; BORRMANN, A., SCHRAUFSTETTER, S., RANK, E., IMPLEMENTING METRIC OPERATORS OF A SPATIAL QUERY LANGUAGE FOR 3D BUILDING MODELS: OCTREE AND B-REP APPROACHES (2009) JOURNAL OF COMPUTING IN CIVIL ENGINEERING, 23 (1), PP. 34-46; BOSCHE, F., HAAS, C.T., AUTOMATED RETRIEVAL OF 3D CAD MODEL OBJECTS IN CONSTRUCTION RANGE IMAGES (2008) AUTOMATION IN CONSTRUCTION, 17 (4), PP. 499-512; BUST, P.D., GIBB, A.G.F., PINK, S., MANAGING CONSTRUCTION HEALTH AND SAFETY: MIGRANT WORKERS AND COMMUNICATING SAFETY MESSAGES (2008) SAFETY SCIENCE, 46 (4), PP. 585-602; CAMERON, I., HARE, B., PLANNING TOOLS FOR INTEGRATING HEALTH AND SAFETY IN CONSTRUCTION (2008) CONSTRUCTION MANAGEMENT AND ECONOMICS, 26 (9), PP. 899-909; CHEN, Y.C., CHI, H.L., KANG, S.C., (2011) A SMART CRANE OPERATIONS ASSISTED SYSTEM USING AUGMENTED REALITY TECHNOLOGY, PP. 643-649. , SEOUL; CHENG, T., TEIZER, J., MODELING TOWER CRANE OPERATOR VISIBILITY TO MINIMIZE THE RISK OF LIMITED SITUATIONAL AWARENESS (2013) JOURNAL OF COMPUTING IN CIVIL ENGINEERING, 28 (3); CHI, H.-L., CHEN, Y.-C., KANG, S.-C., HSIEH, S.-H., DEVELOPMENT OF USER INTERFACE FOR TELE-OPERATED CRANES (2012) ADVANCED ENGINEERING INFORMATICS, 26 (3), PP. 641-652; CHOUDHRY, R.M., FANG, D., MOHAMED, S., THE NATURE OF SAFETY CULTURE: A SURVEY OF THE STATE-OF-THE-ART (2007) SAFETY SCIENCE, 45 (10), PP. 993-1012; COLOMBO, S., DEMICHELA, M., THE SYSTEMATIC INTEGRATION OF HUMAN FACTORS INTO SAFETY ANALYSES: AN INTEGRATED ENGINEERING APPROACH (2008) RELIABILITY ENGINEERING AND SYSTEM SAFETY, 93 (8), PP. 1911-1921; DEDOBBELEER, N., BÉLAND, F., A SAFETY CLIMATE MEASURE FOR CONSTRUCTION SITES (1991) JOURNAL OF SAFETY RESEARCH, 22 (2), PP. 97-103; DUBOIS, A., GADDE, L.-E., THE CONSTRUCTION INDUSTRY AS A LOOSELY COUPLED SYSTEM: IMPLICATIONS FOR PRODUCTIVITY AND INNOVATION (2002) CONSTRUCTION MANAGEMENT AND ECONOMICS, 20 (7), PP. 621-631; ELSILÄ, M., KOSKELA, L., LEMPINEN, H., PIESKÄ, S., SALO, E., (1988) AN INTEGRATED APPROACH TO THE DEVELOPMENT OF CONSTRUCTION SITE CRANE OPERATION, PP. 643-652; HÄKKINEN, K., CRANE ACCIDENTS AND THEIR PREVENTION REVISITED (1993) SAFETY SCIENCE, 16 (2), PP. 267-277; HARMS-RINGDAHL, L., RELATIONSHIPS BETWEEN ACCIDENT INVESTIGATIONS, RISK ANALYSIS, AND SAFETY MANAGEMENT (2004) JOURNAL OF HAZARDOUS MATERIALS, 111 (1), PP. 13-19; HINZE, J., PEDERSEN, C., FREDLEY, J., IDENTIFYING ROOT CAUSES OF CONSTRUCTION INJURIES (1998) JOURNAL OF CONSTRUCTION ENGINEERING AND MANAGEMENT, 124 (1), PP. 67-71; HOWELL, G.A., BALLARD, G., ABDELHAMID, T.S., MITROPOULOS, P., (2002) WORKING NEAR THE EDGE: A NEW APPROACH TO CONSTRUCTION SAFETY, PP. 49-60; HOWES, R., AN EYE IN THE SKY (2005) CRANES TODAY, (370), PP. 48-50; (1992) INTRODUCTION TO WORK STUDY, , INTERNATIONAL LABOUR ORGANIZATION (ILO) GENEVA; JACKINS, C.L., TANIMOTO, S.L., OCT-TREES AND THEIR USE IN REPRESENTING THREE-DIMENSIONAL OBJECTS (1980) COMPUTER GRAPHICS AND IMAGE PROCESSING, 14 (3), PP. 249-270; JASELSKIS, E.J., ANDERSON, S.D., RUSSELL, J.S., STRATEGIES FOR ACHIEVING EXCELLENCE IN CONSTRUCTION SAFETY PERFORMANCE (1996) JOURNAL OF CONSTRUCTION ENGINEERING AND MANAGEMENT, 122 (1), PP. 61-70; JUANG, J.R., HUNG, W.H., KANG, S.C., SIMCRANE 3D+: A CRANE SIMULATOR WITH KINESTHETIC AND STEREOSCOPIC VISION (2013) ADVANCED ENGINEERING INFORMATICS, 27 (4), PP. 506-518; LEE, G., CHO, J., HAM, S., LEE, T., LEE, G., YUN, S.-H., YANG, H.-J., A BIM- AND SENSOR-BASED TOWER CRANE NAVIGATION SYSTEM FOR BLIND LIFTS (2012) AUTOMATION IN CONSTRUCTION, 26, PP. 1-10. , OCTOBER; LEE, G., KIM, H.-H., LEE, C.-J., HAM, S.-I., YUN, S.-H., CHO, H., KIM, B.K., KIM, K., A LASER-TECHNOLOGY-BASED LIFTING-PATH TRACKING SYSTEM FOR A ROBOTIC TOWER CRANE (2009) AUTOMATION IN CONSTRUCTION, 18 (7), PP. 865-874; LEE, U.-K., KANG, K.-I., KIM, G.-H., CHO, H.-H., IMPROVING TOWER CRANE PRODUCTIVITY USING WIRELESS TECHNOLOGY (2006) COMPUTER-AIDED CIVIL AND INFRASTRUCTURE ENGINEERING, 21 (8), PP. 594-604; LEUNG, A.W.T., TAM, C.M., PREDICTION OF HOISTING TIME FOR TOWER CRANES FOR PUBLIC HOUSING CONSTRUCTION IN HONG KONG (1999) CONSTRUCTION MANAGEMENT AND ECONOMICS, 17 (3), PP. 305-314; LI, H., CHAN, G., SKITMORE, M., INTEGRATING REAL TIME POSITIONING SYSTEM TO IMPROVE BLIND LIFTING AND LOADING CRANE OPERATIONS (2013) CONSTRUCTION MANAGEMENT AND ECONOMICS, 31 (6), PP. 596-605; MACCOLLUM, D.V., (1993) CRANE HAZARDS AND THEIR PREVENTION, , AMERICAN SOCIETY OF SAFETY ENGINEERS DES PLAINES, IL; MUNDEL, M.E., (1985) MOTION AND TIME STUDY, , PRENTICE-HALL ENGLEWOOD CLIFFS, NJ; NÆVESTAD, T.-O., SAFETY UNDERSTANDING AMONG CRANE OPERATORS AND PROCESS OPERATORS ON A NORWEGIAN OFFSHORE PLATFORM (2008) SAFETY SCIENCE, 46 (3), PP. 520-534; NEITZEL, R.L., SEIXAS, N.S., REN, K.K., A REVIEW OF CRANE SAFETY IN THE CONSTRUCTION INDUSTRY (2001) APPLIED OCCUPATIONAL AND ENVIRONMENTAL HYGIENE, 16 (12), PP. 1106-1117; (2006) ORLACO PRODUCTS BV, , WWW.ORLACO.COM, BARNEVELD, THE NETHERLANDS; O'TOOLE, M., THE RELATIONSHIP BETWEEN EMPLOYEES' PERCEPTIONS OF SAFETY AND ORGANIZATIONAL CULTURE (2002) JOURNAL OF SAFETY RESEARCH, 33 (2), PP. 231-243; PEURIFOY, R.L., SCHEXNAYDER, C.J., SHAPIRA, A., (2006) CONSTRUCTION PLANNING, EQUIPMENT, AND METHODS, , MCGRAW-HILL BOSTON; PRICE, A.D.F., HARRIS, F.C., HARLOW, P.A., METHODS OF MEASURING PRODUCTION TIMES FOR CONSTRUCTION WORK (1992) THE PRACTICE OF SITE MANAGEMENT, 4, PP. 143-156. , THE CHARTERED INSTITUTE OF BUILDING ASCOT, BERKSHIRE; ROSENFELD, Y., INNOVATIVE CONSTRUCTION METHODS (1994) CONSTRUCTION MANAGEMENT AND ECONOMICS, 12 (6), PP. 521-541; ROSS, B., ALVES DIAS, L.M., COBLE, R.J., A CRANE AND RIGGING ACCIDENT PRIMER: COSTS, CASE HISTORIES AND REMEDIES (1996) IMPLEMENTATION OF SAFETY AND HEALTH ON CONSTRUCTION SITES, PP. 259-271; SERTYESILISIK, B., TUNSTALL, A., MCLOUGLIN, J., AN INVESTIGATION OF LIFTING OPERATIONS ON UK CONSTRUCTION SITES (2010) SAFETY SCIENCE, 48 (1), PP. 72-79; SHAN, J., TOTH, C.K., (2008) TOPOGRAPHIC LASER RANGING AND SCANNING: PRINCIPLES AND PROCESSING, , CRC PRESS BOCA RATON, FL; SHAPIRA, A., ELBAZ, A., INVESTIGATION OF TOWER CRANE CYCLE TIMES: REMOTE-CONTROL VERSUS CAB-CONTROL OPERATION (2013) JOURNAL OF CONSTRUCTION ENGINEERING AND MANAGEMENT, , UNDER REVIEW); SHAPIRA, A., LYACHIN, B., IDENTIFICATION AND ANALYSIS OF FACTORS AFFECTING SAFETY ON CONSTRUCTION SITES WITH TOWER CRANES (2009) JOURNAL OF CONSTRUCTION ENGINEERING AND MANAGEMENT, 135 (1), PP. 24-33; SHAPIRA, A., ROSENFELD, Y., ACHIEVING CONSTRUCTION INNOVATION THROUGH ACADEMIA-INDUSTRY COOPERATION - KEYS TO SUCCESS (2011) JOURNAL OF PROFESSIONAL ISSUES IN ENGINEERING EDUCATION AND PRACTICE, 137 (4), PP. 223-231; SHAPIRA, A., ROSENFELD, Y., MIZRAHI, I., VISION SYSTEM FOR TOWER CRANES (2008) JOURNAL OF CONSTRUCTION ENGINEERING AND MANAGEMENT, 134 (5), PP. 320-332; SHAPIRO, H.I., SHAPIRO, J.P., SHAPIRO, L.K., (2000) CRANES AND DERRICKS, , MCGRAW-HILL, NY; SHAPIRO, L.G., STOCKMAN, G.C., (2001) COMPUTER VISION, , PRENTICE-HALL ENGLEWOOD CLIFFS, NJ; SHEPHERD, G.W., KAHLER, R.J., CROSS, J., CRANE FATALITIES - A TAXONOMIC ANALYSIS (2000) SAFETY SCIENCE, 36 (2), PP. 83-93; SLAUGHTER, E.S., MODELS OF CONSTRUCTION INNOVATION (1998) JOURNAL OF CONSTRUCTION ENGINEERING AND MANAGEMENT, 124 (3), PP. 226-231; SLOVIC, P., TRUST, EMOTION, SEX, POLITICS, AND SCIENCE: SURVEYING THE RISK-ASSESSMENT BATTLEFIELD (1999) RISK ANALYSIS, 19 (4), PP. 689-701; SMITH, S.J., CORLEY, W.G., (2009) HIGH RISK CONSTRUCTION OVERSIGHT STUDY, , NY DEPARTMENT OF BUILDINGS NEW YORK, NY; STOLZER, A.J., HALFORD, C.D., GOGLIA, J.J., (2008) SAFETY MANAGEMENT SYSTEMS IN AVIATION, , ASHGATE ALDERSHOT, HAMPSHIRE; SWUSTE, P., A "NORMAL ACCIDENT" WITH A TOWER CRANE? AN ACCIDENT ANALYSIS CONDUCTED BY THE DUTCH SAFETY BOARD (2013) SAFETY SCIENCE, 57, PP. 276-282. , AUGUST; TAM, C.M., LEUNG, A.W.T., LIU, D.K., NONLINEAR MODELS FOR PREDICTING HOISTING TIMES OF TOWER CRANES (2002) JOURNAL OF COMPUTING IN CIVIL ENGINEERING, 16 (1), PP. 76-81; TANG, P., HUBER, D., AKINCI, B., LIPMAN, R., LYTLE, A., AUTOMATIC RECONSTRUCTION OF AS-BUILT BUILDING INFORMATION MODELS FROM LASER-SCANNED POINT CLOUDS: A REVIEW OF RELATED TECHNIQUES (2010) AUTOMATION IN CONSTRUCTION, 19 (7), PP. 829-843; TATUM, C.B., PROCESS OF INNOVATION IN CONSTRUCTION FIRMS (1987) JOURNAL OF CONSTRUCTION ENGINEERING AND MANAGEMENT, 113 (4), PP. 648-663; TEIZER, J., CALDAS, C.H., HAAS, C.T., REAL-TIME THREE DIMENSIONAL OCCUPANCY GRID MODELING FOR THE DETECTION AND TRACKING OF CONSTRUCTION RESOURCES (2007) JOURNAL OF CONSTRUCTION ENGINEERING AND MANAGEMENT, 133 (11), PP. 880-888; TEO, E.A.L., LING, F.Y.Y., CHONG, A.F.W., FRAMEWORK FOR PROJECT MANAGERS TO MANAGE CONSTRUCTION SAFETY (2005) INTERNATIONAL JOURNAL OF PROJECT MANAGEMENT, 23 (4), PP. 329-341; VALLELY, I., A SIMPLE IDEA (2005) CRANES TODAY, (363), P. 5; MARKS, E.D., CHENG, T., TEIZER, J., LASER SCANNING FOR SAFE EQUIPMENT DESIGN THAT INCREASES VISIBILITY BY MEASURING BLIND SPOTS (2013) JOURNAL OF CONSTRUCTION ENGINEERING AND MANAGEMENT, 139 (8), PP. 1006-1014</t>
  </si>
  <si>
    <t>SHAPIRA, A.; FACULTY OF CIVIL AND ENVIRONMENTAL ENGINEERING, ISRAEL</t>
  </si>
  <si>
    <t>2-S2.0-84907096877</t>
  </si>
  <si>
    <t>TECHNION-ISRAEL INSTITUTE OF TECHNOLOGY;TECHNION-ISRAEL INSTITUTE OF TECHNOLOGY;TECHNION-ISRAEL INSTITUTE OF TECHNOLOGY</t>
  </si>
  <si>
    <t>NOTREPORTED;FACULTY OF CIVIL AND ENVIRONMENTAL ENGINEERING</t>
  </si>
  <si>
    <t>SHAPIRA A, 2014, CONSTR INNOV</t>
  </si>
  <si>
    <t>ROSENBAUM S;TOLEDO M;GONZÁLEZ V</t>
  </si>
  <si>
    <t>55612073900;55612042600;55854039700;</t>
  </si>
  <si>
    <t>IMPROVING ENVIRONMENTAL AND PRODUCTION PERFORMANCE IN CONSTRUCTION PROJECTS USING VALUE-STREAM MAPPING: CASE STUDY</t>
  </si>
  <si>
    <t>140</t>
  </si>
  <si>
    <t>04013045</t>
  </si>
  <si>
    <t>10.1061/(ASCE)CO.1943-7862.0000793</t>
  </si>
  <si>
    <t>https://www.scopus.com/inward/record.uri?eid=2-s2.0-84892908629&amp;doi=10.1061%2f%28ASCE%29CO.1943-7862.0000793&amp;partnerID=40&amp;md5=fd670d38663b74462ab3d4fb6ec82463</t>
  </si>
  <si>
    <t>DEPT. OF CIVIL ENGINEERING, UNIV. OF CHILE, CHILE; DEPT. OF CIVIL AND ENVIRONMENTAL ENGINEERING, UNIV. OF AUCKLAND, AUCKLAND, NEW ZEALAND</t>
  </si>
  <si>
    <t>DEPT. OF CIVIL ENGINEERING, UNIV. OF CHILE, CHILE;DEPT. OF CIVIL ENGINEERING, UNIV. OF CHILE, CHILE;DEPT. OF CIVIL AND ENVIRONMENTAL ENGINEERING, UNIV. OF AUCKLAND, AUCKLAND, NEW ZEALAND</t>
  </si>
  <si>
    <t>CURRENT SUSTAINABLE CONSTRUCTION RESEARCH HAS BEEN FOCUSED MAINLY ON THE DESIGN AND OPERATION STAGES OF PROJECTS. BUT THE EXECUTION OR PRODUCTION STAGES HAVE NOT RECEIVED MUCH ATTENTION. ALSO, CURRENT SUSTAINABLE AND CONSTRUCTION MANAGEMENT APPROACHES OFTEN DEAL WITH ENVIRONMENTAL AND PRODUCTION ISSUES SEPARATELY. IN THIS PAPER, A LEAN PRODUCTION TOOL CALLED VALUE STREAM MAPPING (VSM) IS USED TO SIMULTANEOUSLY ASSESS ENVIRONMENTAL AND PRODUCTION WASTE OVER THE EXECUTION STAGE OF CONSTRUCTION PROJECTS. VSM CONSIDERS THE ELABORATION OF MAPS THAT ASSIST PROJECT MANAGERS IN DIAGNOSING THE CURRENT STATE OF PRODUCTION TO PROPOSE IMPROVEMENTS IN A FUTURE STATE. WHILE TRADITIONAL TOOLS DEAL WITH SYMPTOMS, VSM TACKLES ROOT PROBLEMS. THIS PAPER REPORTS A CASE STUDY OF THE VSM APPLICATION AS A GREEN-LEAN APPROACH IN THE CONSTRUCTION OF A HOSPITAL IN ORDER TO IMPROVE ITS ENVIRONMENTAL AND PRODUCTION PERFORMANCE DURING THE STRUCTURAL CONCRETE WORK STAGE. THE MAIN CONTRIBUTION OF THIS STUDY IS TO PROVIDE A FULLY DETAILED EXPERIENCE OF THE VSM APPLICATION IN CONSTRUCTION, CONFIRMING ITS ABILITY TO DETECT THE SOURCES OF ENVIRONMENTAL AND PRODUCTION WASTE, QUANTIFY THEM, AND SUGGEST REDUCTION STRATEGIES. IT ALSO PRESENTS THE DEVELOPMENT OF A WELL-ESTABLISHED IMPLEMENTATION PROCESS OF THE VSM. THE CASE STUDY REINFORCES THE EFFECTIVENESS OF THE PROPOSED GREEN-LEAN APPROACH FOR IMPROVING THE SUSTAINABLE PERFORMANCE OF CONSTRUCTION PROJECTS BECAUSE IT CAN HELP TO OPTIMIZE THE USE OF RESOURCES AND REDUCE COSTS, IMPROVE QUALITY STANDARDS, AND MINIMIZE THE ENVIRONMENTAL IMPACTS GENERATED BY THE CONSTRUCTION OF PROJECTS. © 2013 AMERICAN SOCIETY OF CIVIL ENGINEERS.</t>
  </si>
  <si>
    <t>GREEN BUILDING; LEAN CONSTRUCTION; PROJECT PLANNING AND DESIGN; SUSTAINABILITY; VALUE STREAM MAPPING; WASTE</t>
  </si>
  <si>
    <t>CONSTRUCTION MANAGEMENT APPROACHES; GREEN BUILDINGS; LEAN CONSTRUCTION; PRODUCTION PERFORMANCE; PROJECT PLANNING; SUSTAINABLE CONSTRUCTION; SUSTAINABLE PERFORMANCE; VALUE STREAM MAPPING; ENVIRONMENTAL IMPACT; MAPPING; PROJECT MANAGEMENT; RESEARCH; TOOLS; WASTES; SUSTAINABLE DEVELOPMENT</t>
  </si>
  <si>
    <t>AHN, C., XIE, H., LEE, S., ABOURIZK, S., PEÑA-MORA, F.A., CARBON FOOTPRINTS FOR TUNNEL CONSTRUCTION PROCESSES IN THE PREPLANNING PHASE USING COLLABORATIVE SIMULATION (2010) PROC. OF THE ASCE CONSTRUCTION RESEARCH CONGRESS, RESTON, VA.; ALVES, T.C.L., TOMMELEIN, I.D., BALLARD, G., VALUE STREAM MAPPING FOR MAKE-TO-ORDER PRODUCTS IN A JOB SHOP ENVIRONMENT (2005) PROC. OF THE 2005 CONSTRUCTION RESEARCH CONGRESS, ASCE, RESTON, VA.; ARBULU, R.J., TOMMELEIN, I.D., VALUE STREAM ANALYSIS OF CONSTRUCTION SUPPLY CHAINS: CASE STUDY ON PIPE SUPPORTS USED IN POWER PLANTS (2002) PROC. OF 10TH ANNUAL CONF. OF INT. GROUP FOR LEAN CONSTRUCTION, GRAMADO, BRAZIL.; BAE, J.W., KIM, Y.W., SUSTAINABLE VALUE ON CONSTRUCTION PROJECT AND APPLICATIONS OF LEAN CONSTRUCTION METHODS (2007) PROC. OF 15TH ANNUAL CONF. OF THE INT. GROUP FOR LEAN CONSTRUCTION, MICHIGAN., PP. 312-321; BALLARD, G., (2000) THE LAST PLANNER SYSTEM OF PRODUCTION CONTROL, , PH.D. DISSERTATION, SCHOOL OF CIVIL ENGINEERING, FACULTY OF ENGINEERING, UNIV. OF BIRMINGHAM, BIRMINGHAM, UK; BREEAM NEW CONSTRUCTION: NON DOMESTIC BUILDINGS (2011) TECHNICAL MANUAL SD5073-2.0:2011, , BRE GROUP. WATFORD, UK; EASTMAN, C., TEICHOLZ, P., SACKS, R., LISTON, K., (2008) BIM HANDBOOK: A GUIDE TO BUILDING INFORMATION MODELING FOR OWNERS, MANAGERS, ARCHITECTS, ENGINEERS, CONTRACTORS, AND FABRICATORS, PP. 1-63. , BIM HANDBOOK INTRODUCTION." 1ST ED. WILEY, NEW JERSEY; FISCHER, M., FORMALIZING CONSTRUCTION KNOWLEDGE FOR CONCURRENT PERFORMANCE BASED DESIGN (2006) INTELLIGENT COMPUTING IN ENGINEERING AND ARCHITECTURE, LECTURE NOTES IN COMPUTER SCIENCE, 4200, PP. 186-205. , VOL; FONTANINI, P.S.P., PICCHI, F.A., VALUE STREAM MACRO MAPPING - A CASE STUDY OF ALUMINUM WINDOWS FOR CONSTRUCTION SUPPLY CHAIN (2004) PROC. OF 12TH ANNUAL CONF. OF INT. GROUP FOR LEAN CONSTRUCTION, COPENHAGUEN, DENMARK., PP. 576-587; FORBES, L.H., AHMED, S.M., BARCALA, M., ADAPTING LEAN CONSTRUCTION THEORY FOR PRACTICAL APPLICATION IN DEVELOPING COUNTRIES (2002) PROC. OF THE 1ST CIB W107 INT. CONF. CREATING A SUSTAINABLE CONSTRUCTION INDUSTRY IN DEVELOPING COUNTRIES, CIB (INTERNATIONAL COUNCIL FOR BUILDING), ROTTERDAM, THE NETHERLANDS., PP. 219-227; FORSBERG, A., VON MALMBORG, F., TOOLS FOR ENVIRONMENTAL ASSESSMENT OF THE BUILT ENVIRONMENT (2004) BUILD. ENVIRON., 39 (2), PP. 223-228. , BUSCBC 0360-1323 10.1016/J.BUILDENV.2003.09.004; GONZÁLEZ, V., ALARCÓN, L.F., MUNDACA, F., INVESTIGATING THE RELATIONSHIP BETWEEN PLANNING RELIABILITY AND PROJECT PERFORMANCE (2008) PROD. PLANN. CONTROL J., 19 (5), PP. 461-474; GONZÁLEZ, V., ECHAVEGUREN, T., EXPLORING THE ENVIRONMENTAL MODELING OF ROAD CONSTRUCTION OPERATIONS USING DISCRETE-EVENT SIMULATION (2012) AUTOM. CONSTR., 24, PP. 100-110. , AUCOES 0926-5805 10.1016/J.AUTCON.2012.02.011; HALPIN, D.W., CYCLONE: METHODS FOR MODELLING JOB SITE PROCESSES (1976) J. CONSTR. DIV., 103 (3), PP. 489-499. , JCCEAZ 0569-7948; HORMAN, M.J., RILEY, D., PULASKI, M.H., LEYENBERGER, C., (2004) LEAN AND GREEN: INTEGRATING SUSTAINABILITY AND LEAN CONSTRUCTION, , CIB WORLD BUILDING CONGRESS, CIB (INTERNATIONAL COUNCIL FOR BUILDING), ROTTERDAM, THE NETHERLANDS; HOWELL, G., BALLARD, G., TOMMELEIN, I., CONSTRUCTION ENGINEERING - REINVIGORATING THE DISCIPLINE (2011) J. CONSTR. ENG. MANAGE., PP. 740-744. , 10.1061/(ASCE)CO.1943-7862.0000276, JCEMD4 0733-9364; KEVERN, J., GREEN BUILDING AND SUSTAINABLE INFRASTRUCTURE: SUSTAINABILITY EDUCATION FOR CIVIL ENGINEERS (2011) J. PROF. ISSUES ENG. EDUC. PRACT., PP. 107-112. , 10.1061/(ASCE)EI.1943-5541.0000048, JPEPE3 1052-3928; KIBERT, C.J., ESTABLISHING PRINCIPLES AND A MODEL FOR SUSTAINABLE CONSTRUCTION (1994) PROC. OF FIRST INT. CONF. OF CIB TG 16 ON SUSTAINABLE CONSTRUCTION, CIB (INTERNATIONAL COUNCIL FOR BUILDING), ROTTERDAM, THE NETHERLANDS., PP. 312-318; KIM, Y.W., BAE, J.W., ASSESSING THE ENVIRONMENTAL IMPACTS OF A LEAN SUPPLY SYSTEM: CASE STUDY OF HIGH-RISE CONDOMINIUM CONSTRUCTION IN KOREA (2010) J. ARCHIT. ENG., PP. 144-150. , 10.1061/(ASCE)AE.1943-5568.0000024, JAEIED 1076-0431; KLOTZ, L., HORMAN, M., BODELSCHATZ, M., A LEAN MODELING PROTOCOL FOR EVALUATING GREEN PROJECT DELIVERY (2007) LEAN CONSTR. J., 3 (1), PP. 1-18. , 1555-1369; LARSSON, N., IISBE, MACÍAS, M., (2012) OVERVIEW OF THE SBTOOL ASSESSMENT FRAMEWORK, , HTTP://WWW.IISBE.ORG/SYSTEM/FILES/PRIVATE/ SBTOOL%202012%20DESCRIPTION%2008APR12.PDFA, INTERNATIONAL INITIATIVE FOR A SUSTAINABLE BUILT ENVIRONMENT, MADRID, SPAIN, A© (OCT. 14, 2012); MARTÍNEZ, P., GONZÁLEZ, V., DA FONSECA, E., INTEGRACIÓN CONCEPTUAL-VERDE EN EL DISEÑO, PLANIFICACIÓN Y CONSTRUCCIÓN DE PROYECTOS (2009) REVISTA INGENIERÍA DE CONSTRUCCIÓN, 24 (1), PP. 5-32. , (IN SPANISH); MASTROIANNI, R., ABDELHAMID, T., THE CHALLENGE: THE IMPETUS FOR CHANGE TO LEAN PROJECT DELIVERY (2003) PROC. OF THE 11TH ANNUAL CONF. OF THE INT. GROUP FOR LEAN CONSTRUCTION., PP. 610-621; NAHMENS, I., (2009) FROM LEAN TO GREEN CONSTRUCTION: A NATURAL EXTENSION, PP. 1058-1067. , CONSTRUCTION RESEARCH CONGRESS 2009: BUILDING A SUSTAINABLE FUTURE, ASCE, RESTON, VA; NAM, C.H., TATUM, C.B., MAJOR CHARACTERISTICS OF CONSTRUCTED PRODUCTS AND RESULTING LIMITATIONS OF CONSTRUCTION TECHNOLOGY (1988) CONSTR. MANAGE. ECON., 6 (2), PP. 133-147. , 0144-6193 10.1080/01446198800000012; OHNO, T., (1988) TOYOTA PRODUCTION SYSTEM: BEYOND LARGE SCALE PRODUCTION, , PRODUCTIVITY PRESS, CAMBRIDGE, MA; PASQUALINI, F., ZAWISLAK, P.A., VALUE STREAM MAPPING IN CONSTRUCTION: A CASE STUDY IN A BRAZILIAN CONSTRUCTION COMPANY (2005) PROC. OF 13TH ANNUAL CONF. OF INT. GROUP FOR LEAN CONSTRUCTION, SYDNEY, AUSTRALIA., PP. 117-125; ROSENBAUM, S., (2012) VALUE STREAM MAPPING APPLICATION FOR DETECTING PRODUCTION AND ENVIRONMENTAL WASTE: CASE STUDY AT THE UNIVERSITY OF LOS ANDES, , CIVIL ENGINEERING THESIS, UNIVERSIDAD DE CHILE, SANTIAGO, CHILE (IN SPANISH); ROTHER, M., SHOOK, J., (2003) LEARNING TO SEE: VALUE STREAM MAPPING TO CREATE VALUE AND ELIMINATE MUDA, , LEAN ENTERPRISE INSTITUTE, BROOKLINE, MA; RUEFF, A., CACHADINHA, N., LEAN CONSTRUCTION AND SUSTAINABILITY - COMPLEMENTARY PARADIGMS: A CASE STUDY (2011) PROC. OF 19TH ANNUAL CONF. OF THE INT. GROUP FOR LEAN CONSTRUCTION, LIMA, PERU., PP. 611-621; (2007) THE LEAN AND ENVIRONMENTAL TOOLKIT, , HTTP://WWW.EPA.GOV/LEAN/ENVIRONMENT/TOOLKITS/ENVIRONMENT/INDEX.HTMA, U.S. ENVIRONMENTAL PROTECTION AGENCY (USEPA). (A). WASHINGTON, DC, A© (AUG. 20, 2011); (2007) LEAN, ENERGY AND CLIMATE TOOLKIT, , HTTP://WWW.EPA.GOV/LEAN/ENVIRONMENT/TOOLKITS/ENERGY/INDEX.HTMA, U.S. ENVIRONMENTAL PROTECTION AGENCY (USEPA). (B). WASHINGTON, DC, ACOPY; (AUG. 20, 2011); (2009) LEED REFERENCE GUIDE FOR GREEN BUILDING DESIGN AND CONSTRUCTION, , U.S. GREEN BUILDING COUNCIL (USGBC). WASHINGTON, DC; YU, H., TWEED, T., AL-HUSSEIN, M., NASSERI, R., DEVELOPMENT OF LEAN MODEL FOR HOUSE CONSTRUCTION USING VALUE STREAM MAPPING (2009) J. CONSTR. ENG. MANAGE., PP. 782-790. , 10.1061/(ASCE)0733-9364(2009)135:8(782), JCEMD4 0733-9364</t>
  </si>
  <si>
    <t>GONZÁLEZ, V.; DEPT. OF CIVIL AND ENVIRONMENTAL ENGINEERING, , AUCKLAND, NEW ZEALAND; EMAIL: V.GONZALEZ@AUCKLAND.AC.NZ</t>
  </si>
  <si>
    <t>2-S2.0-84892908629</t>
  </si>
  <si>
    <t>UNIV. OF CHILE;UNIV. OF CHILE;UNIV. OF AUCKLAND</t>
  </si>
  <si>
    <t>NOTREPORTED;DEPT. OF CIVIL AND ENVIRONMENTAL ENGINEERING;NOTREPORTED</t>
  </si>
  <si>
    <t>ROSENBAUM S, 2014, J CONSTR ENG MANAGE</t>
  </si>
  <si>
    <t>SAFA M;SHAHI A;HAAS CT;HIPEL KW</t>
  </si>
  <si>
    <t>54893478200;22981436200;7202620442;7004703484;</t>
  </si>
  <si>
    <t>SUPPLIER SELECTION PROCESS IN AN INTEGRATED CONSTRUCTION MATERIALS MANAGEMENT MODEL</t>
  </si>
  <si>
    <t>64</t>
  </si>
  <si>
    <t>73</t>
  </si>
  <si>
    <t>10.1016/j.autcon.2014.08.008</t>
  </si>
  <si>
    <t>https://www.scopus.com/inward/record.uri?eid=2-s2.0-84924082704&amp;doi=10.1016%2fj.autcon.2014.08.008&amp;partnerID=40&amp;md5=186778f0ca370d02baecddf838ba54bf</t>
  </si>
  <si>
    <t>DEPARTMENT OF CIVIL AND ENVIRONMENTAL ENGINEERING, UNIVERSITY OF WATERLOO, 200 UNIVERSITY AVENUE WEST, WATERLOO, ON  N2L 3G1, CANADA; DEPARTMENT OF SYSTEMS DESIGN ENGINEERING, UNIVERSITY OF WATERLOO, 200 UNIVERSITY AVENUE WEST, WATERLOO, ON  N2L 3G1, CANADA</t>
  </si>
  <si>
    <t>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CANADA;DEPARTMENT OF SYSTEMS DESIGN ENGINEERING, UNIVERSITY OF WATERLOO, 200 UNIVERSITY AVENUE WEST, WATERLOO, ON  N2L 3G1, CANADA</t>
  </si>
  <si>
    <t>THE PROCUREMENT AND MANAGEMENT OF CONSTRUCTION MATERIALS INVOLVE CHALLENGES RELATED TO REDUCING INVENTORY, SPEEDING DELIVERY, AND INCREASING THE CONTROL OF MATERIALS, THUS DECREASING THE OVERALL PROJECT COST. THE OBJECTIVE OF THIS RESEARCH WAS TO DEFINE AND DEVELOP AN INTEGRATED CONSTRUCTION MATERIALS MANAGEMENT (ICMM) MODEL TO ADDRESS THESE CHALLENGES BY DEPLOYING PRINCIPLES OF VIRTUAL INVENTORY MANAGEMENT, FEASIBLE MATERIALS MANAGEMENT NETWORKS, AND A SUPPLIER SELECTION PROCESS. CONTRIBUTIONS INCLUDE THE DEVELOPMENT OF THE ICMM MODEL AND THE DEMONSTRATED POTENTIAL OF THE SELECTION SUPPLIER PROCESS FOR IMPROVING PROCUREMENT FOR CONSTRUCTION PROJECTS. THE USE OF THE SUPPLIER SELECTION PROCESS HAS BEEN DEMONSTRATED THROUGH IMPLEMENTATION ON AN INDUSTRIAL PROJECT AND USING THE TOPSIS (TECHNIQUE FOR ORDER PREFERENCE BY SIMILARITY TO IDEAL SOLUTION) METHOD. THIS PROCESS OPTIMIZES AND VALIDATES PURCHASING AT EACH STAGE OF FABRICATION FOR EACH CONSTRUCTION PACKAGE. A VARIETY OF PROJECT-SPECIFIC CRITERIA ARE INVOLVED IN THE SUPPLIER SELECTION PROCESS, INCLUDING PRICE, LEAD-TIME, CASH REBATE, AND SUPPLIER PERFORMANCE. © 2014 ELSEVIER B.V. ALL RIGHTS RESERVED.</t>
  </si>
  <si>
    <t>BOM; CONSTRUCTION MATERIAL MANAGEMENT; DECISION MAKING; OPTIMIZATION; SUPPLIER SELECTION PROCESS</t>
  </si>
  <si>
    <t>DECISION MAKING; INDUSTRIAL MANAGEMENT; INVENTORY CONTROL; MATERIALS HANDLING; OPTIMIZATION; SUPPLY CHAINS; VIRTUAL ADDRESSES; BOM; CONSTRUCTION PACKAGE; CONSTRUCTION PROJECTS; INVENTORY MANAGEMENT; MATERIALS MANAGEMENT; SUPPLIER PERFORMANCE; SUPPLIER SELECTION PROCESS; TECHNIQUE FOR ORDER PREFERENCE BY SIMILARITY TO IDEAL SOLUTIONS; PROJECT MANAGEMENT</t>
  </si>
  <si>
    <t>MODERN MANAGEMENT SYSTEMS (1982) CONSTRUCTION INDUSTRY COST EFFECTIVENESS REPORT A-6, , BUSINESS ROUNDTABLE; STUKHART, G., BELL, L.C., ATTRIBUTES OF MATERIALS MANAGEMENT SYSTEMS, PHASE 1 RESEARCH-MATERIAL MANAGEMENT PERFORMANCE (1987) REPORT PREPARED FOR THE CONSTRUCTION INDUSTRY INSTITUTE (CII), SOURCE DOCUMENT 1, USA; (1988) PROJECT MATERIALS MANAGEMENT HANDBOOK, , CONSTRUCTION INDUSTRY INSTITUTE (CII) UNIVERSITY OF TEXAS AT AUSTIN, MATERIALS MANAGEMENT TASK FORCE, CII; IBN-HOMAID, N.T., A COMPARATIVE EVALUATION OF CONSTRUCTION AND MANUFACTURING MATERIALS MANAGEMENT (2002) INT. J. PROJ. MANAG., 20 (4), PP. 263-270; CALDAS, C.H., TORRENT, D.G., HAAS, C.T., INTEGRATION OF AUTOMATED DATA COLLECTION TECHNOLOGIES FOR REAL-TIME FIELD MATERIALS MANAGEMENT (2004) PROCEEDINGS OF THE 21ST INTERNATIONAL SYMPOSIUM ON AUTOMATION AND ROBOTICS IN CONSTRUCTION, JEJU, KOREA; KERRIDGE, A.E., MANAGE MATERIALS EFFECTIVELY (1987) HYDROCARBON PROCESSING, PART 1 AND 2, 66. , (63-71 AND 67-70); THOMAS, H.R., RILEY, D.R., MESSNER, J.I., FUNDAMENTAL PRINCIPLES OF SITE MATERIAL MANAGEMENT (2005) J. CONSTR. ENG. MANAG., 131 (7), PP. 808-815; (1999) PROCUREMENT AND MATERIALS MANAGEMENT: A GUIDE TO EFFECTIVE PROJECT EXECUTION, , CONSTRUCTION INDUSTRY INSTITUTE (CII) UNIVERSITY OF TEXAS AT AUSTIN TEXAS; SAFA, M., HAAS, C.T., GRAY, J., HIPEL, K., ELECTRONIC PROCESS MANAGEMENT SYSTEM BASED FRONT END PLANNING TOOL (FEPT) (2013) J. CONSTR. ENG. PROJ. MANAG., 3 (2). , 2233-9582; CHAPMAN, I., OLOMOLAIYE, P., HARRIS, F., AUTOMATION PROBLEMS IN MATERIALS MANAGEMENT ON LARGE CONSTRUCTION PROJECTS (1990) PROCEEDINGS OF THE 7TH ISARC, BRISTOL, UNITED KINGDOM, PP. 499-504; VRIJHOEF, R., KOSKELA, L., THE FOUR ROLES OF SUPPLY CHAIN MANAGEMENT IN CONSTRUCTION (2000) EUR. J. PURCH. SUPPLY MANAG., 6, PP. 169-178; GANN, D.M., SALTER, A.J., INNOVATION IN PROJECT-BASED, SERVICE ENHANCED Ž RMS: THE CONSTRUCTION OF COMPLEX PRODUCTS AND SYSTEMS (2000) RES. POLICY, 29, PP. 955-972; HAAS, C.T., FAGERLUND, W.R., PRELIMINARY RESEARCH ON PREFABRICATION, PRE-ASSEMBLY, MODULARIZATION AND OFF-SITE FABRICATION IN CONSTRUCTION (2002) CONSTRUCTION INDUSTRY INSTITUTE (CII), , UNIVERSITY OF TEXAS AT AUSTIN AUSTIN, TEXAS; HAN, S.H., AL-HUSSEIN, M., AL-JIBOURI, S., YU, H., AUTOMATED POST-SIMULATION VISUALIZATION OF MODULAR BUILDING PRODUCTION ASSEMBLY LINE (2012) AUTOM. CONSTR., 21, PP. 229-236; YEUNG, N., CHAN, A., CHAN, D., APPLICATION OF PREFABRICATION IN CONSTRUCTION - A NEW RESEARCH AGENDA FOR REFORM BY CII-HK (2003) CONFERENCE ON PRECAST CONCRETE BUILDING SYSTEMS, HONG KONG; SACKS, R., EASTMAN, C.M., LEE, G., PROCESS MODEL PERSPECTIVES ON MANAGEMENT AND ENGINEERING PROCEDURES IN THE PRECAST/PRE-STRESSED CONCRETE INDUSTRY (2004) J. CONSTR. ENG. MANAG., 130 (2), PP. 206-215; HAAS, C.T., O'CONNOR, J.T., TUCKER, R.T., EICKMANN, J.A., FAGERLUND, W.R., PREFABRICATION AND PREASSEMBLY TRENDS AND EFFECTS ON THE CONSTRUCTION WORKFORCE (2000) REPORT NO. 14, , CENTER FOR CONSTRUCTION INDUSTRY STUDIES AUSTIN, TX; VOORDIJK, H., MEIJBOOM, B., HAAN, J.D., MODULARITY IN SUPPLY CHAINS: A MULTIPLE CASE STUDY IN THE CONSTRUCTION INDUSTRY (2006) INT. J. OPER. PROD. MANAG., 26 (6), PP. 600-618; TAM, V., TAM, C., NG, W., ON PREFABRICATION IMPLEMENTATION FOR DIFFERENT PROJECT TYPES AND PROCUREMENT METHODS IN HONG KONG (2007) J. ENG. DES. TECHNOL., 5 (1), PP. 68-80; HENDRICKSON, C., TUNG, A., (1998) PROJECT MANAGEMENT FOR CONSTRUCTION, FUNDAMENTAL CONCEPTS FOR OWNERS, ENGINEERS, ARCHITECTS AND BUILDERS, , PRENTICE HALL 0-13-731266-0; SEGERSTEDT, A., OLOFSSON, T., SUPPLY CHAINS IN THE CONSTRUCTION INDUSTRY (2010) SUPPLY CHAIN MANAG. INT. J., 15 (5), PP. 347-353; VRIJHOEF, R., KOSKELA, L., THE FOUR ROLES OF SUPPLY CHAIN MANAGEMENT IN CONSTRUCTION (2000) EUR. J. PURCH. SUPPLY MANAG., 6 (34), PP. 169-178; DUBOIS, A., GADDE, L.E., SUPPLY STRATEGY AND NETWORK EFFECTS - PURCHASING BEHAVIOR IN THE CONSTRUCTION INDUSTRY (2000) EUR. J. PURCH. SUPPLY MANAG., 6 (34), PP. 207-215; JANG, W., SKIBNIEWSKI, M., COST-BENEFIT ANALYSIS OF EMBEDDED SENSOR SYSTEM FOR CONSTRUCTION MATERIALS TRACKING (2009) J. CONSTR. ENG. MANAG., 135 (5), PP. 378-386; ELZARKA, H.M., BELL, L.C., OBJECT-ORIENTED METHODOLOGY FOR MATERIALS-MANAGEMENT SYSTEMS (1995) J. CONSTR. ENG. MANAG., 121 (4), PP. 438-445; THOMAS, H.R., SANVIDO, V., IMPACT OF MATERIAL MANAGEMENT ON PRODUCTIVITY - A CASE STUDY (1989) J. CONSTR. ENG. MANAG. ASCE, L (I 15), PP. 370-384. , (1(I 15); CHENG, J.C.P., LAW, K.H., BJORNSSON, H., JONES, A., SRIRAM, R., A SERVICE ORIENTED FRAMEWORK FOR CONSTRUCTION SUPPLY CHAIN INTEGRATION (2010) AUTOM. CONSTR., 19 (2), PP. 245-260. , 0926-5805; SEGERSTEDT, A., OLOFSSON, T., SUPPLY CHAINS IN THE CONSTRUCTION INDUSTRY (2010) SUPPLY CHAIN MANAG. INT. J., 15 (5), PP. 347-353; TSERNG, H.P., LIN, P.H., AN ACCELERATED SUBCONTRACTING AND PROCURING MODEL FOR CONSTRUCTION PROJECTS (2002) AUTOM. CONSTR., 11 (1), PP. 105-125. , 0926-5805; NG, S.T., LUU, C.D.T., MODELING SUBCONTRACTOR REGISTRATION DECISIONS THROUGH CASE-BASED REASONING APPROACH (2008) AUTOM. CONSTR., 17 (7), PP. 873-881. , ISSN 0926-5805; SACKS, R., RADOSAVLJEVIC, M., BARAK, R., REQUIREMENTS FOR BUILDING INFORMATION MODELING BASED LEAN PRODUCTION MANAGEMENT SYSTEMS FOR CONSTRUCTION (2010) AUTOM. CONSTR., 19 (5), PP. 641-655. , 0926-5805; FORDE, M.C., (1993) HIGH PERFORMANCE CONSTRUCTION MATERIALS AND SYSTEMS: AN ESSENTIAL PROGRAM FOR AMERICA AND ITS INFRASTRUCTURE TECHNICAL REPORT 93-5011, , AMERICAN SOCIETY OF CIVIL ENGINEERS NEW YORK (ISBN 0-87262-938-2, 212 PP.); MANAVAZHIA, M.R., ADHIKARIB, D.K., MATERIAL AND EQUIPMENT PROCUREMENT DELAYS IN HIGHWAY PROJECTS IN NEPAL (2002) INT. J. PROJ. MANAG., 20, PP. 627-632; SWEIS, G., SWEIS, R., ABU, H.A., SHBOUL, A., DELAYS IN CONSTRUCTION PROJECTS: THE CASE OF JORDAN (2008) INT. J. PROJ. MANAG., 26 (6), PP. 665-674; ABDUL-RAHMAN, H., ALIDRISYI, M.N., A PERSPECTIVE OF MATERIALS MANAGEMENT PRACTICES IN A FAST DEVELOPING ECONOMY: THE CASE OF MALAYSIA (1994) CONSTR. MANAG. ECON., 12, PP. 413-422; CHRISTENSEN, P.N., SPARKS, G.A., KOSTUK, K.J., A METHOD-BASED SURVEY OF LIFE CYCLE COSTING LITERATURE PERTINENT TO INFRASTRUCTURE DESIGN AND RENEWAL (2005) CAN. J. CIV. ENG., 32 (1), PP. 250-259; ASPLUND, E., DANIELSON, U., (1991) RATA UT BYGGSVANGEN (STRAIGHTENING THE BUILDING ROUNDABOUT), , SBUF STOCKHOLM; JARNBRING, J., (1994) CONSTRUCTION SITE'S MATERIAL FLOW COSTS, , LUND UNIVERSITY OF TECHNOLOGY LUND (IN SWEDISH); POLAT, G., ARDITI, D., THE JIT MATERIALS MANAGEMENT SYSTEM IN DEVELOPING COUNTRIES (2005) CONSTR. MANAG. ECON., 23 (7), PP. 697-712; BORCHERDING, J.D., SEBASTIAN, S.J., MAJOR FACTORS INFLUENCING CRAFT PRODUCTIVITY IN NUCLEAR POWER PLANT CONSTRUCTION (1980) TRANS. AM. ASSOC. COST ENG., 1. , (PAPER I); ASSAF, S.A., AL-HEJJI, S., CAUSES OF DELAY IN LARGE CONSTRUCTION PROJECTS (2006) INT. J. PROJ. MANAG., 24 (4), PP. 349-357; EKANAYAKE, L.L., OFORI, G., BUILDING WASTE ASSESSMENT SCORE: DESIGN-BASED TOOL (2004) J. BUILD. ENVIRON., PP. 851-861; FISHBEIN, B.K., (1998) BUILDING FOR THE FUTURE: STRATEGIES TO REDUCE CONSTRUCTION AND DEMOLITION WASTE IN MUNICIPAL PROJECTS, , HTTP://WWW.INFORMINC.ORG/CDREPORT.HTML; GUOLI, J., DAXIN, G., TSUI, F., ANALYSIS AND IMPLEMENTATION OF THE BOM OF A TREE-TYPE STRUCTURE IN MRPII (2003) J. MATER. PROCESS. TECHNOL., 139, PP. 535-538. , 0924-0136 (20); CHUNG, Y., FISCHER, G.W., A CONCEPTUAL STRUCTURE AND ISSUES FOR AN OBJECT-ORIENTED BILL OF MATERIALS (BOM) DATA MODEL (1994) COMPUT. IND. ENG., 26 (2), PP. 321-339; HEGGE, H.M.H., WORTMANN, J.C., GENERIC BILL-OF-MATERIAL: A NEW PRODUCT MODEL (1991) INT. J. PROD. ECON., 23 (13), PP. 117-128; JIAO, J., TSENG, M.M., MA, Q., ZOU, Y., GENERIC BILL-OF-MATERIALS-AND-OPERATIONS FOR HIGH-VARIETY PRODUCTION MANAGEMENT (2000) CONCURR. ENG. RES. APPL., 8 (4), PP. 297-321; ZHANG, Y., YANG, Y., JIANG, M., XIA, P., LI, B., DESIGN AND IMPLEMENTATION OF AUTO PARTS DATA MANAGEMENT SYSTEM BASED ON BOM (2012) APPL. MECH. MATER., 127, PP. 42-47; LEE, J.H., KIM, S.H., LEE, K., INTEGRATION OF EVOLUTIONAL BOMS FOR DESIGN OF SHIP OUTFITTING EQUIPMENT (2012) CAD COMPUT. AIDED DES., 44 (3), PP. 253-273; (2007) WORKFACE PLANNING MODEL AND IMPLEMENTATION GUIDE, , CONSTRUCTION OWNERS ASSOCIATION OF ALBERTA (COAA) (EDMONTON. ALBERTA, CANADA); (1988) WORK PACKAGING FOR PROJECT CONTROL, , CONSTRUCTION INDUSTRY INSTITUTE (CII) CII INFORMATION PUBLICATION, UNIV. OF TEXAS AT AUSTIN TEXAS; BHUTIA, P., PHIPON, R., APPLICATION OF AHP AND TOPSIS METHOD FOR SUPPLIER SELECTION PROBLEM (2012) IOSR J. ENG., 2, PP. 43-50; COSTA, A.A., TAVARES, L.V., ADVANCED MULTICRITERIA MODELS TO PROMOTE QUALITY AND REPUTATION IN PUBLIC CONSTRUCTION E-MARKETPLACES (2013) AUTOM. CONSTR., 30, PP. 205-215; JASKOWSKI, P., BIRUK, S., BUCON, R., ASSESSING CONTRACTOR SELECTION CRITERIA WEIGHTS WITH FUZZY AHP METHOD APPLICATION IN GROUP DECISION ENVIRONMENT (2010) AUTOM. CONSTR., 19 (2), PP. 120-126; NIETO-MOROTE, A., RUZ-VILA, F., A FUZZY MULTI-CRITERIA DECISION-MAKING MODEL FOR CONSTRUCTION CONTRACTOR PREQUALIFICATION (2012) AUTOM. CONSTR., 25, PP. 8-19; AKADIRI, P.O., OLOMOLAIYE, P.O., CHINYIO, E.A., MULTI-CRITERIA EVALUATION MODEL FOR THE SELECTION OF SUSTAINABLE MATERIALS FOR BUILDING PROJECTS (2013) AUTOM. CONSTR., 30, PP. 113-125; ARSLAN, G., KIVRAK, S., BIRGONUL, M., DIKMEN, I., IMPROVING SUB-CONTRACTOR SELECTION PROCESS IN CONSTRUCTION PROJECTS: WEB-BASED SUB-CONTRACTOR EVALUATION SYSTEM (WEBSES) (2008) AUTOM. CONSTR., 17, PP. 480-488; SAN, C.J., CONTRACTOR SELECTION USING MULTICRITERIA DECISION-MAKING METHODS (2011) J. CONSTR. ENG. MANAG., 138, PP. 751-758; SONMEZ, M., HOLT, G., YANG, J.B., GRAHAM, G., APPLYING EVIDENTIAL REASONING TO PREQUALIFYING CONSTRUCTION CONTRACTORS (2002) ASCE J. MANAG. ENG., 18 (3), PP. 111-119; SINGH, D., TIONG, R., A FUZZY DECISION FRAMEWORK FOR CONTRACTOR SELECTION (2005) ASCE J. CONSTR. ENG. MANAG., 131 (1), PP. 62-70; HO, W., XU, X., DEY, P.K., MULTI-CRITERIA DECISION MAKING APPROACHES FOR SUPPLIER EVALUATION AND SELECTION: A LITERATURE REVIEW (2010) EUR. J. OPER. RES., 202, PP. 16-24; ZAVADSKAS, E.K., VILUTIENE, T., TURSKIS, Z., TAMOSAITIENE, J., CONTRACTOR SELECTION FOR CONSTRUCTION WORKS BY APPLYING SAW-G AND TOPSIS GREY TECHNIQUES (2010) J. BUS. ECON. MANAG., 11, PP. 34-55; LIN, Y.H., LEE, P.C., CHANG, T.P., TING, H.I., MULTI-ATTRIBUTE GROUP DECISION MAKING MODEL UNDER THE CONDITION OF UNCERTAIN INFORMATION (2008) AUTOM. CONSTR., 17 (6), PP. 792-797. , 0926-5805; XUE, X., LI, X., SHEN, Q., WANG, Y., AN AGENT-BASED FRAMEWORK FOR SUPPLY CHAIN COORDINATION IN CONSTRUCTION (2005) AUTOM. CONSTR., 14 (3), PP. 413-430. , 0926-5805; HWANG, C.L., YOON, K., (1981) MULTIPLE ATTRIBUTE DECISION MAKING: METHODS AND APPLICATIONS, , SPRINGER NEW YORK; CHEN, S.J., HWANG, C.L., (1992) FUZZY MULTIPLE ATTRIBUTE DECISION MAKING: METHODS AND APPLICATIONS, , SPRINGER-VERLAG BERLIN; MAHDI, I.M., RILEY, M.J., FEREIG, S.M., ALEX, A.P., A MULTICRITERIA APPROACH TO CONTRACTOR SELECTION (2002) ENG. CONSTR. ARCHIT. MANAG., 9 (1), PP. 29-37; O'CONNOR, J.T., GIBSON, G.E., MIGLIACCIO, G.C., (2005) R1-2004 ANNUAL INTERIM REPORT, REPORT 0-4661-1 TO TEXAS DEPARTMENT OF TRANSPORTATION, P. 32. , CTR AUSTIN, TX; SINGH, D., TIONG, R., CONTRACTOR SELECTION CRITERIA: INVESTIGATION OF OPINIONS OF SINGAPORE CONSTRUCTION PRACTITIONERS (2006) J. CONSTR. ENG. MANAG., 132 (9), PP. 998-1008; SHANNON, C.E., A MATHEMATICAL THEORY OF COMMUNICATION (1948) BELL SYST. TECH. J., 27, PP. 379-423; DENG, H., YEH, C., WILLIS, R.J., INTER-COMPANY COMPARISON USING MODIFIED TOPSIS WITH OBJECTIVE WEIGHTS (2000) COMPUT. OPER. RES., 27, PP. 963-973; JAHANSHAHLOO, G.R., HOSSEINZADEH LOTFI, F., IZADIKHAH, M., AN ALGORITHMIC METHOD TO EXTEND TOPSIS FOR DECISION-MAKING PROBLEMS WITH INTERVAL DATA (2006) APPL. MATH. COMPUT., 175, PP. 1375-1384; SAFA, M., (2013) A COMPREHENSIVE ADVANCED CONSTRUCTION SUPPLY NEXUS MODEL, PP. 181-205. , UNIVERSITY OF WATERLOO CANADA (PHD THESIS); ABBASIANJAHROMI, H., RAJAIE, H., SHAKERI, E., A FRAMEWORK FOR SUBCONTRACTOR SELECTION IN THE CONSTRUCTION INDUSTRY (2013) J. CIV. ENG. MANAG., 19, PP. 158-168; RODRÍGUEZ DEL BOSQUE, I., COLLADO, J., SAN MARTÍN, H., DETERMINANTS OF ECONOMIC AND SOCIAL SATISFACTION IN MANUFACTURER-DISTRIBUTOR RELATIONSHIPS (2006) IND. MARK. MANAG., 35 (6), PP. 666-675. , 0019-8501</t>
  </si>
  <si>
    <t>SAFA, M.; DEPARTMENT OF CIVIL AND ENVIRONMENTAL ENGINEERING, UNIVERSITY OF WATERLOO, 200 UNIVERSITY AVENUE WEST, CANADA</t>
  </si>
  <si>
    <t>ELSEVIER</t>
  </si>
  <si>
    <t>2-S2.0-84924082704</t>
  </si>
  <si>
    <t>NOTREPORTED;UNIVERSITY OF WATERLOO</t>
  </si>
  <si>
    <t>SAFA M, 2014, AUTOM CONSTR</t>
  </si>
  <si>
    <t>KANG Y;O'BRIEN WJ;MULVA SP</t>
  </si>
  <si>
    <t>55914771400;36485213300;23094984700;</t>
  </si>
  <si>
    <t>VALUE OF IT: INDIRECT IMPACT OF IT ON CONSTRUCTION PROJECT PERFORMANCE VIA BEST PRACTICES</t>
  </si>
  <si>
    <t>396</t>
  </si>
  <si>
    <t>10.1016/j.autcon.2013.05.011</t>
  </si>
  <si>
    <t>https://www.scopus.com/inward/record.uri?eid=2-s2.0-84884500058&amp;doi=10.1016%2fj.autcon.2013.05.011&amp;partnerID=40&amp;md5=112d28572a3ed6298f4ec0f29d455bce</t>
  </si>
  <si>
    <t>OHL SCHOOL OF CONSTRUCTION, FLORIDA INTERNATIONAL UNIVERSITY, UNITED STATES; DEPARTMENT OF CIVIL, ARCHITECTURAL AND ENVIRONMENTAL ENGINEERING, UNIVERSITY OF TEXAS AT AUSTIN, UNITED STATES; CONSTRUCTION INDUSTRY INSTITUTE, UNIVERSITY OF TEXAS AT AUSTIN, UNITED STATES</t>
  </si>
  <si>
    <t>OHL SCHOOL OF CONSTRUCTION, FLORIDA INTERNATIONAL UNIVERSITY, UNITED STATES;DEPARTMENT OF CIVIL, ARCHITECTURAL AND ENVIRONMENTAL ENGINEERING, UNIVERSITY OF TEXAS AT AUSTIN, UNITED STATES;CONSTRUCTION INDUSTRY INSTITUTE, UNIVERSITY OF TEXAS AT AUSTIN, UNITED STATES</t>
  </si>
  <si>
    <t>THIS PAPER INVESTIGATES THE INDIRECT IMPACT OF IT USE VIA WORK PROCESSES ON CONSTRUCTION PROJECT PERFORMANCE IN THE INDUSTRIAL SECTOR. SPECIFICALLY, USING THE PROJECT-LEVEL DATA IN THE CONSTRUCTION INDUSTRY INSTITUTE BENCHMARKING AND METRICS DATABASE, THE OVERALL IMPACT OF 3D CAD USE, INCLUDING THE DIRECT IMPACT OF THE USE TO PROJECT COST GROWTH AND ITS INDIRECT IMPACT VIA CII DESIGNATED BEST PRACTICE(S), IS TESTED BY PATH ANALYSIS. THE ANALYSIS RESULTS SHOW THAT THE DIRECT IMPACT OF 3D CAD USE ON PROJECT COST GROWTH IS NOT STATISTICALLY SIGNIFICANT. ON THE OTHER HAND, THE INDIRECT IMPACT OF 3D CAD USE VIA BEST PRACTICE(S) IS STATISTICALLY SIGNIFICANT. INTERPRETING THE PATH VALUES REVEAL THAT THE USE OF 3D CAD CONTRIBUTES TO MORE USE OF BEST PRACTICE(S), WHICH IN TURN LEADS TO COST PERFORMANCE IMPROVEMENT. THIS FINDING HIGHLIGHTS THE IMPORTANCE OF PROCESSES OR PRACTICES WHEN DESIGNING AND IMPLEMENTING INFORMATION TECHNOLOGY. © 2013 ELSEVIER B.V.</t>
  </si>
  <si>
    <t>3D CAD; BEST PRACTICE; INFORMATION; IT BENEFIT; TECHNOLOGY VALUE OF IT</t>
  </si>
  <si>
    <t>3-D CADS; BEST PRACTICES; INFORMATION; IT BENEFIT; VALUE OF IT; CONSTRUCTION INDUSTRY; COST BENEFIT ANALYSIS; COSTS; REGRESSION ANALYSIS; THREE DIMENSIONAL; INFORMATION TECHNOLOGY</t>
  </si>
  <si>
    <t>CLEGG, C., AXTELL, C., DAMODARAN, L., FARBEY, B., HULL, R., LLOYD-JONES, R., NICHOLLS, J., TOMLINSON, C., INFORMATION TECHNOLOGY: A STUDY OF PERFORMANCE AND THE ROLE OF HUMAN AND ORGANIZATIONAL FACTORS (1997) ERGONOMICS, 40 (9), PP. 851-871. , DOI 10.1080/001401397187694; CONSTRUCTION, M., (2009) THE BUSINESS VALUE OF BIM, , HTTP://WWW.BIM.CONSTRUCTION.COM/RESEARCH/FREEREPORT/DEFAULT.ASP, AVAILABLE ONLINE AT (LAST ACCESSED 2 DEC 2009); BARUA, A., KRIEBEL, C.H., MUKHOPADHYAY, T., INFORMATION TECHNOLOGIES AND BUSINESS VALUE: AN ANALYTIC AND EMPIRICAL INVESTIGATION (1995) INFORMATION SYSTEMS RESEARCH, 6 (1), P. 3; BHARADWAJ, A.S., A RESOURCE-BASED PERSPECTIVE ON INFORMATION TECHNOLOGY CAPABILITY AND FIRM PERFORMANCE: AN EMPIRICAL INVESTIGATION (2000) MIS QUARTERLY, 24 (1), PP. 169-196; STRATOPOULOS, T., DEHNING, B., DOES SUCCESSFUL INVESTMENT IN INFORMATION TECHNOLOGY SOLVE THE PRODUCTIVITY PARADOX? (2000) INFORMATION MANAGEMENT, 38 (2), PP. 103-117; GAO, J., FISCHER, M., FRAMEWORK &amp; CASE STUDIES COMPARING IMPLEMENTATIONS &amp; IMPACTS OF 3D/4D MODELING ACROSS PROJECTS (2008) TECHNICAL REPORT TR172, , CENTER FOR INTEGRATED FACILITY ENGINEERING, STANFORD UNIVERSITY STANFORD, CA; STAUB-FRENCH, S., KHANZODE, A., 3D AND 4D MODELING FOR DESIGN AND CONSTRUCTION COORDINATION: ISSUES AND LESSONS LEARNED (2007) ELECTRONIC JOURNAL OF INFORMATION TECHNOLOGY IN CONSTRUCTION, 12, PP. 381-407. , HTTP://WWW.ITCON.ORG/DATA/WORKS/ATT/2007_26.CONTENT.07145.PDF; BARLISH, K., SULLIVAN, K., HOW TO MEASURE THE BENEFITS OF BIM - A CASE STUDY APPROACH (2012) AUTOMATION IN CONSTRUCTION, 24, PP. 149-159; BRYNJOLFSSON, E., THE PRODUCTIVITY PARADOX OF INFORMATION TECHNOLOGY: REVIEW AND ASSESSMENT (1993) COMMUNICATIONS OF THE ACM, 36 (12), PP. 67-77; ORLIKOWSKI, W.J., IACONO, C.S., RESEARCH COMMENTARY: DESPERATELY SEEKING THE "IT" IN IT RESEARCH - A CALL TO THEORIZING THE IT ARTIFACT (2001) INFORMATION SYSTEMS RESEARCH, 12 (2), PP. 121-134; BRYNJOLFSSON, E., HITT, L., PARADOX LOST? FIRM-LEVEL EVIDENCE ON THE RETURNS TO INFORMATION SYSTEMS SPENDING (1996) MANAGEMENT SCIENCE, 42 (4), PP. 541-558; BRYNJOLFSSON, E., HITT, L.M., BEYOND COMPUTATION: INFORMATION TECHNOLOGY, ORGANIZATIONAL TRANSFORMATION AND BUSINESS PERFORMANCE (2000) THE JOURNAL OF ECONOMIC PERSPECTIVES, 14 (4), PP. 23-48; SKIBNIEWSKI, M., PARK, S., (2004) INVESTING IN IT: IMPACT ON PROJECT AND COMPANY PERFORMANCE, PROCEEDINGS OF INCITE 2004 CONFERENCE ON DESIGNING, MANAGING AND SUPPORTING CONSTRUCTION PROJECTS THROUGH INNOVATION AND IT SOLUTIONS, LANGKAWI, MALAYSIA, CONSTRUCTION INDUSTRY DEVELOPMENT BOARD (MALAYSIA), UNIVERSITY OF SALFORD (UK) AND HONG KONG POLYTECHNIC UNIVERSITY, PP. 653-668. , (FEBRUARY, 2004) ISBN 983-2724-17-1; EKSTROM, M., BJORNSSON, H., (2004) INFORMATION TECHNOLOGY AND PURCHASING STRATEGY: TWO NECESSARY ENABLERS OF MORE EFFICIENT CONSTRUCTION PROCESSES, , CENTER FOR INTEGRATED FACILITY ENGINEERING, STANFORD UNIVERSITY; KANG, Y., IMPACT OF INFORMATION TECHNOLOGIES ON PERFORMANCE: CROSS STUDY COMPARISON (2008) JOURNAL OF CONSTRUCTION ENGINEERING AND MANAGEMENT, 134 (11), PP. 852-863; O'CONNOR, J.T., YANG, L.-R., PROJECT PERFORMANCE VERSUS USE OF TECHNOLOGIES AT PROJECT AND PHASE LEVELS (2004) JOURNAL OF CONSTRUCTION ENGINEERING AND MANAGEMENT, 130 (3), PP. 322-329. , DOI 10.1061/(ASCE)0733-9364(2004)130:3(322); THOMAS, S.R., LEE, S.-H., SPENCER, J.D., TUCKER, R.L., CHAPMAN, R.E., IMPACTS OF DESIGN/INFORMATION TECHNOLOGY ON PROJECT OUTCOMES (2004) JOURNAL OF CONSTRUCTION ENGINEERING AND MANAGEMENT, 130 (4), PP. 586-597. , DOI 10.1061/(ASCE)0733-9364(2004)130:4(586); EL-MASHALEH, M., O'BRIEN, W.J., MINCHIN, JR.R.E., FIRM PERFORMANCE AND INFORMATION TECHNOLOGY UTILIZATION IN THE CONSTRUCTION INDUSTRY (2006) JOURNAL OF CONSTRUCTION ENGINEERING AND MANAGEMENT, 132 (5), PP. 499-507; GATTIKER, T.F., GOODHUE, D.L., WHAT HAPPENS AFTER ERP IMPLEMENTATION: UNDERSTANDING THE IMPACT OF INTERDEPENDENCE AND DIFFERENTIATION ON PLANT-LEVEL OUTCOMES (2005) MIS QUARTERLY: MANAGEMENT INFORMATION SYSTEMS, 29 (3), PP. 559-585; SOH, C., MARKUS, M.L., HOW IT CREATES BUSINESS VALUE: A PROCESS THEORY SYNTHESIS (1995) PROCEEDINGS OF THE INTERNATIONAL CONFERENCE ON INFORMATION SYSTEMS, , CITESEER AMSTERDAM, THE NETHERLANDS; TAYLOR, J.E., ANTECEDENTS OF SUCCESSFUL THREE-DIMENSIONAL COMPUTER-AIDED DESIGN IMPLEMENTATION IN DESIGN AND CONSTRUCTION NETWORKS (2007) JOURNAL OF CONSTRUCTION ENGINEERING AND MANAGEMENT, 133 (12), PP. 993-1002. , DOI 10.1061/(ASCE)0733-9364(2007)133:12(993); TAYLOR, J.E., BERNSTEIN, P.G., PARADIGM TRAJECTORIES OF BUILDING INFORMATION MODELING PRACTICE IN PROJECT NETWORKS (2009) JOURNAL OF MANAGEMENT IN ENGINEERING, 25 (2), PP. 69-76; ERDOGAN, B., COLLABORATION ENVIRONMENTS FOR CONSTRUCTION: IMPLEMENTATION CASE STUDIES (2008) JOURNAL OF MANAGEMENT IN ENGINEERING, 24 (4), PP. 234-244; STRASSMANN, P.A., (1990) THE BUSINESS VALUE OF COMPUTERS, , INFORMATION ECONOMICS PRESS NEW CANAAN, CONN; STRASSMANN, P.A., (1997) THE SQUANDERED COMPUTER, , INFORMATION ECONOMICS PRESS NEW CANAAN, CONN; HITT, L.M., BRYNJOLFSSON, E., PRODUCTIVITY, BUSINESS PROFITABILITY, AND CONSUMER SURPLUS: THREE DIFFERENT MEASURES OF INFORMATION TECHNOLOGY VALUE (1996) MIS QUARTERLY: MANAGEMENT INFORMATION SYSTEMS, 20 (2), PP. 121-142; BRYNJOLFSSON, E., HITT, L.M., (1994) NEW EVIDENCE ON THE RETURNS OF INFORMATION SYSTEMS, , SLOAN SCHOOL OF MANAGEMENT, MIT; OH, W., PINSONNEAULT, A., ON THE ASSESSMENT OF THE STRATEGIC VALUE OF INFORMATION TECHNOLOGIES: CONCEPTUAL AND ANALYTICAL APPROACHES (2007) MANAGEMENT INFORMATION SYSTEMS QUARTERLY, 31 (2), P. 239; KOHLI, R., DEVARAJ, S., MEASURING INFORMATION TECHNOLOGY PAYOFF: A META-ANALYSIS OF STRUCTURAL VARIABLES IN FIRM-LEVEL EMPIRICAL RESEARCH (2003) INFORMATION SYSTEMS RESEARCH, 14 (2), PP. 127-145; WADE, M., HULLAND, J., REVIEW: THE RESOURCE-BASED VIEW AND INFORMATION SYSTEMS RESEARCH: REVIEW, EXTENSION, AND SUGGESTIONS FOR FUTURE RESEARCH (2004) MIS QUARTERLY, 28 (1), PP. 107-142; KELLEY, M.R., PRODUCTIVITY AND INFORMATION TECHNOLOGY: THE ELUSIVE CONNECTION (1994) MANAGEMENT SCIENCE, 40 (11), PP. 1406-1425; PEACOCK, E., TANNIRU, M., ACTIVITY-BASED JUSTIFICATION OF IT INVESTMENTS (2005) INFORMATION MANAGEMENT, 42 (3), PP. 415-424; PAVLOU, P.A., EL SAWY, O.A., FROM IT LEVERAGING COMPETENCE TO COMPETITIVE ADVANTAGE IN TURBULENT ENVIRONMENTS: THE CASE OF NEW PRODUCT DEVELOPMENT (2006) INFORMATION SYSTEMS RESEARCH, 17 (3), PP. 198-227. , HTTP://WWW.ATYPON-LINK.COM/INF/DOI/PDF/10.1287/ISRE.1060.0094, DOI 10.1287/ISRE.1060.0094; MELVILLE, N., KRAEMER, K., GURBAXANI, V., INFORMATION TECHNOLOGY AND ORGANIZATIONAL PERFORMANCE: AN INTEGRATIVE MODEL OF IT BUSINESS VALUE (2004) MIS QUARTERLY, 28 (2), PP. 283-322; LEE, I., EVALUATING BUSINESS PROCESS-INTEGRATED INFORMATION TECHNOLOGY INVESTMENT (2004) BUSINESS PROCESS MANAGEMENT JOURNAL, 10 (2), PP. 214-233; BRYNJOLFSSON, E., HITT, L.M., YANG, S., INTANGIBLE ASSETS: COMPUTERS AND ORGANIZATIONAL CAPITAL (2002) BROOKINGS PAPERS ON ECONOMIC ACTIVITY, 1, PP. 137-181; SCHEER, A.W., HABERMANN, F., MAKING ERP A SUCCESS (2000) COMMUNICATIONS OF THE ACM, 43 (4), PP. 57-61; JUNG, Y., JOO, M., BUILDING INFORMATION MODELLING (BIM) FRAMEWORK FOR PRACTICAL IMPLEMENTATION (2011) AUTOMATION IN CONSTRUCTION, 20, PP. 126-133; HARTMANN, T., ALIGNING BUILDING INFORMATION MODEL TOOLS AND CONSTRUCTION MANAGEMENT METHODS (2012) AUTOMATION IN CONSTRUCTION, 22, PP. 605-613; ARAYICI, Y., TECHNOLOGY ADOPTION IN THE BIM IMPLEMENTATION FOR LEAN ARCHITECTURAL PRACTICE (2011) AUTOMATION IN CONSTRUCTION, 20, PP. 189-195; PENA-MORA, F., INFORMATION TECHNOLOGY PLANNING FRAMEWORK FOR LARGE-SCALE PROJECTS (1999) JOURNAL OF COMPUTING IN CIVIL ENGINEERING, 13, P. 226; DOSSICK, C.S., NEFF, G., ORGANIZATIONAL DIVISIONS IN BIM ENABLED COMMERCIAL CONSTRUCTION (2010) JOURNAL OF CONSTRUCTION ENGINEERING AND MANAGEMENT, 136 (4), PP. 459-467; SUCCAR, B., BUILDING INFORMATION MODELLING FRAMEWORK: A RESEARCH AND DELIVERY FOUNDATION FOR INDUSTRY STAKEHOLDERS (2009) AUTOMATION IN CONSTRUCTION, 18, PP. 357-375; ADRIAANSE, A., VOORDIJK, H., DEWULF, G., THE USE OF INTERORGANISATIONAL ICT IN UNITED STATES CONSTRUCTION PROJECTS (2010) AUTOMATION IN CONSTRUCTION, 19, PP. 73-83; FROESE, T.M., THE IMPACT OF EMERGING INFORMATION TECHNOLOGY ON PROJECT MANAGEMENT FOR CONSTRUCTION (2010) AUTOMATION IN CONSTRUCTION, 19 (5), PP. 531-538; DOSSICK, C.S., SAKAGAMI, M., IMPLEMENTING WEB-BASED PROJECT MANAGEMENT SYSTEMS IN THE UNITED STATES AND JAPAN (2008) JOURNAL OF CONSTRUCTION ENGINEERING AND MANAGEMENT, 134 (3), PP. 189-196. , DOI 10.1061/(ASCE)0733-9364(2008)134:3(189); MIYATAKE, Y., KANGARI, R., EXPERIENCING COMPUTER INTEGRATED CONSTRUCTION (1993) JOURNAL OF CONSTRUCTION ENGINEERING AND MANAGEMENT, 119 (2), PP. 307-322; MITROPOULOS, P., TATUM, C.B., FORCES DRIVING ADOPTION OF NEW INFORMATION TECHNOLOGIES (2000) JOURNAL OF CONSTRUCTION ENGINEERING AND MANAGEMENT, 126 (5), PP. 340-348; YU, J.-H., LEE, H.-S., KIM, W., EVALUATION MODEL FOR INFORMATION SYSTEMS BENEFITS IN CONSTRUCTION MANAGEMENT PROCESSES (2006) JOURNAL OF CONSTRUCTION ENGINEERING AND MANAGEMENT, 132 (10), PP. 1114-1121. , DOI 10.1061/(ASCE)0733-9364(2006)132:10(1114); KANG, Y., (2009) MEASURING INTEROPERABILITY AND BEST PRACTICES IMPACTS ON CAPITAL PROJECT INDUSTRY, , NATIONAL INSTITUTE OF STANDARDS AND TECHNOLOGY GAITHERSBURG, MD; STAUB-FRENCH, S., FISCHER, M., INDUSTRIAL CASE STUDY OF ELECTRONIC DESIGN, COST, AND SCHEDULE INTEGRATION (2001) TECHNICAL REPORT TR122, , CENTER FOR INTEGRATED FACILITY ENGINEERING, STANFORD UNIVERSITY STANFORD, CA; GANAH, A.A., BOUCHLAGHEM, N.B., ANUMBA, C.J., VISCON: COMPUTER VISUALISATION SUPPORT FOR CONSTRUCTABILITY (2005) JOURNAL OF INFORMATION TECHNOLOGY IN CONSTRUCTION, 10, PP. 69-83; HARTMANN, T., GAO, J., FISCHER, M., AREAS OF APPLICATION FOR 3D AND 4D MODELS ON CONSTRUCTION PROJECTS (2008) JOURNAL OF CONSTRUCTION ENGINEERING AND MANAGEMENT, 134 (10), PP. 776-785; HAYMAKER, J., FISCHER, M., CHALLENGES AND BENEFITS OF 4D MODELING ON THE WALT DISNEY CONCERT HALL PROJECT (2001) WORKING PAPER WP64, , CENTER FOR INTEGRATED FACILITY ENGINEERING, STANFORD UNIVERSITY STANFORD, CA; KAM, C., FISCHER, M., HANNINEN, R., KARJALAINEN, A., LAITINEN, J., THE PRODUCT MODEL AND FOURTH DIMENSION PROJECT (2003) ELECTRONIC JOURNAL OF INFORMATION TECHNOLOGY IN CONSTRUCTION, 8, PP. 137-166. , HTTP://WWW.ITCON.ORG/DATA/PAPERS/ATT/2003_12.FULLTEXT.07171.PDF; WEBB, R.M., SMALLWOOD, J., HAUPT, T.C., THE POTENTIAL OF 4D CAD AS A TOOL FOR CONSTRUCTION MANAGEMENT (2004) JOURNAL OF CONSTRUCTION RESEARCH, 5 (1), PP. 43-60; KHANZODE, A., FISCHER, M., REED, D., BENEFITS AND LESSONS LEARNED OF IMPLEMENTING BUILDING VIRTUAL DESIGN AND CONSTRUCTION (VDC) TECHNOLOGIES FOR COORDINATION OF MECHANICAL, ELECTRICAL, AND PLUMBING (MEP) SYSTEMS ON A LARGE HEALTHCARE PROJECT (2008) JOURNAL OF INFORMATION TECHNOLOGY IN CONSTRUCTION, 13, PP. 324-342; (2004) BENCHMARKING &amp; METRICS IMPLEMENTATION TOOLKIT, , CII, AND C.I.I. CONSTRUCTION INDUSTRY INSTITUTE, THE UNIVERSITY OF TEXAS AT AUSTIN AUSTIN, TX; RUSSELL, D.W., IN SEARCH OF UNDERLYING DIMENSIONS: THE USE (AND ABUSE) OF FACTOR ANALYSIS IN PERSONALITY AND SOCIAL PSYCHOLOGY BULLETIN (2002) PERSONALITY AND SOCIAL PSYCHOLOGY BULLETIN, 28 (12), PP. 1629-1646. , DOI 10.1177/014616702237645; THOMPSON, B., (2004) EXPLORATORY AND CONFIRMATORY FACTOR ANALYSIS: UNDERSTANDING CONCEPTS AND APPLICATIONS, , AMERICAN PSYCHOLOGICAL ASSOCIATION WASHINGTON, DC; SON, H., KIM, C., KIM, C., HYBRID PRINCIPAL COMPONENT ANALYSIS AND SUPPORT VECTOR MACHINE MODEL FOR PREDICTING THE COST PERFORMANCE OF COMMERCIAL BUILDING PROJECTS USING PRE-PROJECT PLANNING VARIABLES (2012) AUTOMATION IN CONSTRUCTION, 27, PP. 60-66; KEITH, T.Z., (2006) MULTIPLE REGRESSION AND BEYOND, , ALLYN &amp; BACON BOSTON; KOO, B., FISCHER, M., FEASIBILITY STUDY OF 4 D CAD IN COMMERCIAL CONSTRUCTION (2000) JOURNAL OF CONSTRUCTION ENGINEERING AND MANAGEMENT, 126 (4), PP. 251-260; HESTER, W.T., KUPRENAS, J.A., CHANG, T.C., CONSTRUCTION CHANGES AND CHANGE ORDERS: THEIR MAGNITUDE AND IMPACT (1991) SOURCE DOCUMENT 66, , THE CONSTRUCTION INDUSTRY INSTITUTE AUSTIN, TX; LEONARD, C.A., FAZIO, P., MOSELHI, O., CONSTRUCTION PRODUCTIVITY: MAJOR CAUSES OF IMPACT (1988) AMERICAN ASSOCIATION OF COST ENGINEERS. TRANSACTIONS OF THE AMERICAN ASSOCIATION OF COST ENGINEERS; HARTMANN, T., FISCHER, M., SUPPORTING THE CONSTRUCTABILITY REVIEW WITH 3D/4D MODELS (2007) BUILDING RESEARCH AND INFORMATION, 35 (1), PP. 70-80. , DOI 10.1080/09613210600942218, PII NU6071P73H7T2004; STEVENS, J., (2002) APPLIED MULTIVARIATE STATISTICS FOR THE SOCIAL SCIENCES, , LAWRENCE ERLBAUM ASSOCIATES; KAISER, H.F., THE APPLICATION OF ELECTRONIC COMPUTERS TO FACTOR ANALYSIS (1960) EDUCATIONAL AND PSYCHOLOGICAL MEASUREMENT, 20, PP. 141-151; (2002) BENCHMARKING AND METRICS SUMMARY REPORT FOR 2001, , CII, AND C.I.I. CONSTRUCTION INDUSTRY INSTITUTE, THE UNIV. OF TEXAS AT AUSTIN AUSTIN, TX; KLINE, R.B., (2004) PRINCIPLES AND PRACTICE OF STRUCTURAL EQUATION MODELING, , THE GUILFORD PRESS; KENNEDY, P., (2003) A GUIDE TO ECONOMETRICS, , THE MIT PRESS; (1994) PRE-PROJECT PLANNING: BEGINNING A PROJECT THE RIGHT WAY, , CONSTRUCTION INDUSTRY INSTITUTE, THE UNIV. OF TEXAS AT AUSTIN AUSTIN, TX; POWELL, T.C., DENT-MICALLEF, A., INFORMATION TECHNOLOGY AS COMPETITIVE ADVANTAGE: THE ROLE OF HUMAN, BUSINESS, AND TECHNOLOGY RESOURCES (1997) STRATEGIC MANAGEMENT JOURNAL, 18 (5), PP. 375-405; MARION, L., (1992) THE TROUBLE WITH TECHIES, PP. 28-33; KEKRE, S., MUKHOPADHYAY, T., SRINIVASAN, K., MODELING IMPACTS OF ELECTRONIC DATA INTERCHANGE TECHNOLOGY (1999) QUANTITATIVE MODELS FOR SUPPLY CHAIN MANAGEMENT, PP. 359-380. , S. TAYUR, R. GANESHAN, M. MAGAZINE, KLUWER ACADEMIC PUB; CLEGG, C.W., ICASATI-JOHANSON, B., BENNETT, S., E-BUSINESS: BOOM OR GLOOM? (2001) BEHAVIOUR AND INFORMATION TECHNOLOGY, 20 (4), PP. 293-298. , DOI 10.1080/01449290110093511; TAYLOR, J.E., DOSSICK, C.S., GARVIN, M., MEETING THE BURDEN OF PROOF WITH CASE STUDY RESEARCH (2011) JOURNAL OF CONSTRUCTION ENGINEERING AND MANAGEMENT, 137 (4), PP. 303-311; DAVIS, F.D., PERCEIVED USEFULNESS, PERCEIVED EASE OF USE, AND USER ACCEPTANCE OF INFORMATION TECHNOLOGY (1989) MIS QUARTERLY, 13 (3), PP. 319-340; CHUNG, B.Y., SKIBNIEWSKI, M.J., LUCAS, H.C., KWAK, Y.H., ANALYZING ENTERPRISE RESOURCE PLANNING SYSTEM IMPLEMENTATION SUCCESS FACTORS IN THE ENGINEERING-CONSTRUCTION INDUSTRY (2008) JOURNAL OF COMPUTING IN CIVIL ENGINEERING, 22 (6), PP. 373-382; PARK, Y., SON, H., KIM, C., INVESTIGATING THE DETERMINANTS OF CONSTRUCTION PROFESSIONALS' ACCEPTANCE OF WEB-BASED TRAINING: AN EXTENSION OF THE TECHNOLOGY ACCEPTANCE MODEL (2012) AUTOMATION IN CONSTRUCTION, 22, PP. 377-386; GEORGE, R.T., BACK, W.E., (2007) INFORMATION FLOW TO SUPPORT FRONT END PLANNING, , CONSTRUCTION INDUSTRY INSTITUTE AUSTIN; GILLIGAN, B., KUNZ, J., VDC USE IN 2007: SIGNIFICANT VALUE, DRAMATIC GROWTH, AND APPARENT BUSINESS OPPORTUNITY (2007) CIFE, REPORT #171, , STANFORD UNIVERSITY; TEECE, D.J., PISANO, G., SHUEN, A., DYNAMIC CAPABILITIES AND STRATEGIC MANAGEMENT (1997) STRATEGIC MANAGEMENT JOURNAL, 18 (7), PP. 509-533</t>
  </si>
  <si>
    <t>KANG, Y.; OHL SCHOOL OF CONSTRUCTION, UNITED STATES; EMAIL: YCKANG@FIU.EDIU</t>
  </si>
  <si>
    <t>2-S2.0-84884500058</t>
  </si>
  <si>
    <t>FLORIDA INTERNATIONAL UNIVERSITY;UNIVERSITY OF TEXAS AT AUSTIN;UNIVERSITY OF TEXAS AT AUSTIN</t>
  </si>
  <si>
    <t>NOTREPORTED;OHL SCHOOL OF CONSTRUCTION;NOTREPORTED</t>
  </si>
  <si>
    <t>KANG Y, 2013, AUTOM CONSTR</t>
  </si>
  <si>
    <t>KANG Y;O'BRIEN WJ;DAI J;MULVA SP;THOMAS SP;CHAPMAN RE;BUTRY D</t>
  </si>
  <si>
    <t>55914771400;36485213300;8894591600;23094984700;55456109200;8669868000;6507986032;</t>
  </si>
  <si>
    <t>INTERACTION EFFECTS OF INFORMATION TECHNOLOGIES AND BEST PRACTICES ON CONSTRUCTION PROJECT PERFORMANCE</t>
  </si>
  <si>
    <t>139</t>
  </si>
  <si>
    <t>361</t>
  </si>
  <si>
    <t>371</t>
  </si>
  <si>
    <t>10.1061/(ASCE)CO.1943-7862.0000627</t>
  </si>
  <si>
    <t>https://www.scopus.com/inward/record.uri?eid=2-s2.0-84875034139&amp;doi=10.1061%2f%28ASCE%29CO.1943-7862.0000627&amp;partnerID=40&amp;md5=9cb64dfc548cb7115dc0a4afb3baeee5</t>
  </si>
  <si>
    <t>OHL SCHOOL OF CONSTRUCTION, FLORIDA INTERNATIONAL UNIV., 10555 WEST FLAGLER ST., EC 2934, MIAMI, FL 33174, UNITED STATES; DEPT. OF CIVIL, ARCHITECTURAL AND ENVIRONMENTAL ENGINEERING, UNIV. OF TEXAS AT AUSTIN, 1 UNIVERSITY STATION C1752, AUSTIN, TX 78712, UNITED STATES; CONSTRUCTION INDUSTRY INSTITUTE, UNIV. OF TEXAS AT AUSTIN, 3925 WEST BRAKER LN. (R4500), AUSTIN, TX 78759, UNITED STATES; APPLIED ECONOMICS OFFICE, NATIONAL INSTITUTE OF STANDARDS AND TECHNOLOGY, 100 BUREAU DRIVE, STOP 8600, GAITHERSBURG, MD 20899, UNITED STATES</t>
  </si>
  <si>
    <t>EC 2934, MIAMI, FL 33174, UNITED STATES;DEPT. OF CIVIL, ARCHITECTURAL AND ENVIRONMENTAL ENGINEERING, UNIV. OF TEXAS AT AUSTIN, 1 UNIVERSITY STATION C1752, AUSTIN, TX 78712, UNITED STATES;CONSTRUCTION INDUSTRY INSTITUTE, UNIV. OF TEXAS AT AUSTIN, 3925 WEST BRAKER LN. (R4500), AUSTIN, TX 78759, UNITED STATES;CONSTRUCTION INDUSTRY INSTITUTE, UNIV. OF TEXAS AT AUSTIN, 3925 WEST BRAKER LN. (R4500), AUSTIN, TX 78759, UNITED STATES;CONSTRUCTION INDUSTRY INSTITUTE, UNIV. OF TEXAS AT AUSTIN, 3925 WEST BRAKER LN. (R4500), AUSTIN, TX 78759, UNITED STATES;APPLIED ECONOMICS OFFICE, NATIONAL INSTITUTE OF STANDARDS AND TECHNOLOGY, 100 BUREAU DRIVE, STOP 8600, GAITHERSBURG, MD 20899, UNITED STATES;APPLIED ECONOMICS OFFICE, NATIONAL INSTITUTE OF STANDARDS AND TECHNOLOGY, 100 BUREAU DRIVE, STOP 8600, GAITHERSBURG, MD 20899, UNITED STATES</t>
  </si>
  <si>
    <t>BUILDING FROM CONSIDERABLE EMPIRICAL RESEARCH IN THE GENERAL BUSINESS LITERATURE, THIS PAPER QUANTITATIVELY EXPLORES THE VIEW THAT THE BENEFITS OF INFORMATION TECHNOLOGIES MANIFEST THEMSELVES THROUGH IMPROVEMENT IN WORK PROCESSES. IN TURN, BETTER WORK PROCESSES LEAD TO INCREASED PROJECT PERFORMANCE. USING AN OVERALL SAMPLE OF 133 PROJECTS (MISSING DATA MAKE SPECIFIC CORRELATION SAMPLE SIZES SMALLER) FROM THE CONSTRUCTION INDUSTRY INSTITUTE BENCHMARKING AND METRICS DATABASE, THIS PAPER ANALYZES CORRELATIONS BETWEEN TECHNOLOGY USE AND INTEGRATION, BEST PRACTICES, AND PROJECT PERFORMANCE MEASURED WITH COST, SCHEDULE, AND REWORK METRICS. DATA ARE ALSO USED TO ASSESS THE COMPLEMENTARY INTERACTION BETWEEN TECHNOLOGY USE, WORK PROCESSES AS MEASURED BY BEST PRACTICES, AND PERFORMANCE. THE FINDINGS SHOW THAT THERE ARE LIMITED SIGNIFICANT BENEFICIAL CORRELATIONS BETWEEN INFORMATION TECHNOLOGY USE AND PERFORMANCE, SLIGHTLY MORE SIGNIFICANT BENEFICIAL CORRELATIONS BETWEEN BEST PRACTICE USE AND PERFORMANCE, AND SEVERAL SIGNIFICANT CORRELATIONS BETWEEN INFORMATION TECHNOLOGY USE AND APPLICATION OF BEST PRACTICES. INTERACTION EFFECTS OF THE COMBINED USE OF INFORMATION TECHNOLOGIES AND BEST PRACTICES AGAINST PERFORMANCE ARE ASSESSED, FINDING SEVERAL POSITIVE CORRELATIONS, ALTHOUGH LIMITED DATA AVAILABILITY PREVENTS ROBUST STATISTICAL EVALUATION. OVERALL, THE PAPER CONCLUDES THERE IS EVIDENCE THAT THE BENEFITS OF INFORMATION TECHNOLOGIES IN CONSTRUCTION ARE FOUND THROUGH CHANGES IN WORK PROCESSES. THIS PAPER THUS CHALLENGES MORE COMMON APPROACHES THAT ATTEMPT TO DIRECTLY CORRELATE THE IMPACT OF INFORMATION TECHNOLOGY USE ON PROJECT PERFORMANCE WITH CORRESPONDING IMPLICATIONS FOR BOTH ACADEMIC AND INDUSTRIAL ATTEMPTS AT ASSESSMENT. © 2013 AMERICAN SOCIETY OF CIVIL ENGINEERS.</t>
  </si>
  <si>
    <t>BEST PRACTICE; COMPUTER-AIDED PROJECTS MANAGEMENT; INFORMATION TECHNOLOGY; INTERACTION EFFECTS; PERFORMANCE EVALUATION</t>
  </si>
  <si>
    <t>BEST PRACTICES; COMPUTER-AIDED; CONSTRUCTION INDUSTRY INSTITUTES; CONSTRUCTION PROJECTS; INFORMATION TECHNOLOGY USE; INTERACTION EFFECT; PERFORMANCE EVALUATION; STATISTICAL EVALUATION; BENCHMARKING; CONSTRUCTION INDUSTRY; INFORMATION TECHNOLOGY</t>
  </si>
  <si>
    <t>ANDRESEN, J., A FRAMEWORK FOR MEASURING IT INNOVATION BENEFITS (2000) ITCON, 5, PP. 57-72; ARAL, S., WEILL, P., IT ASSETS, ORGANIZATIONAL CAPABILITIES AND FIRM PERFORMANCE: DO RESOURCE ALLOCATIONS AND ORGANIZATIONAL DIFFERENCES EXPLAIN PERFORMANCE VARIATION (2007) ORGANIZ. SCI., 18 (5), PP. 763-780. , ORSCEZ 1047-7039 10.1287/ORSC.1070.0306; BARKI, H., PINSONNEAULT, A., A MODEL OF ORGANIZATIONAL INTEGRATION, IMPLEMENTATION EFFORT, AND PERFORMANCE (2005) ORGANIZ. SCI., 16 (2), PP. 165-179. , ORSCEZ 1047-7039 10.1287/ORSC.2005.16.ISSUE-2; BARNEY, J., FIRM RESOURCES AND SUSTAINED COMPETITIVE ADVANTAGE (1991) J. MANAGE., 17 (1), PP. 99-120. , JOMADO 0149-2063 10.1177/014920639101700108; BARUA, A., KRIEBEL, C.H., MUKHOPADHYAY, T., INFORMATION TECHNOLOGIES AND BUSINESS VALUE: AN ANALYTIC AND EMPIRICAL INVESTIGATION (1995) INF. SYST. RES., 6 (1), PP. 3-23. , " ISYREH 10.1287/ISRE.6.1.3; BECERIK, B., POLLALIS, S.N., (2006) COMPUTER AIDED COLLABORATION IN MANAGING CONSTRUCTION, , HARVARD UNIV. GRADUATE SCHOOL OF DESIGN, CAMBRIDGE, MA; BHARADWAJ, A.S., A RESOURCE-BASED PERSPECTIVE ON INFORMATION TECHNOLOGY CAPABILITY AND FIRM PERFORMANCE: AN EMPIRICAL INVESTIGATION (2000) MIS Q., 24 (1), PP. 169-196. , MISQDP 0276-7783 10.2307/3250983; BORCHERDING, J.D., GARNER, D.F., WORK FORCE MOTIVATION AND PRODUCTIVITY ON LARGE JOBS (1981) J. CONSTR. DIV., 107 (3), PP. 443-453. , JCCEAZ 0569-7948; BRILAKIS, I., GERMAN, S., ZHU, Z., VISUAL PATTERN RECOGNITION MODELS FOR REMOTE SENSING OF CIVIL INFRASTRUCTURE (2011) J. COMPUT. CIVIL ENG., 25 (5), PP. 388-393. , " JCCEE5 0887-3801 10.1061/(ASCE)CP.1943-5487.0000104; BRYNJOLFSSON, E., THE PRODUCTIVITY PARADOX OF INFORMATION TECHNOLOGY: REVIEW AND ASSESSMENT (1993) COMMUN. ACM, 36 (12), PP. 67-77. , CACMA2 0001-0782 10.1145/163298.163309; BRYNJOLFSSON, E., HITT, L., PARADOX LOST? FIRM-LEVEL EVIDENCE ON THE RETURNS TO INFORMATION SYSTEMS SPENDING (1996) MANAGE. SCI., 42 (4), PP. 541-558. , MSCIAM 0025-1909 10.1287/MNSC.42.4.541; BRYNJOLFSSON, E., HITT, L.M., (1994) NEW EVIDENCE ON THE RETURNS OF INFORMATION SYSTEMS, , CCSTR #162, SLOAN SCHOOL OF MANAGEMENT, MIT, CAMBRIDGE, MA; BRYNJOLFSSON, E., HITT, L.M., BEYOND COMPUTATION: INFORMATION TECHNOLOGY, ORGANIZATIONAL TRANSFORMATION AND BUSINESS PERFORMANCE (2000) J. ECON. PERSPECT., 14 (4), PP. 23-48. , 0895-3309 10.1257/JEP.14.4.23; (1986) CONSTRUCTABILITY IMPROVEMENT DURING CONCEPTUAL PLANNING, , CONSTRUCTION INDUSTRY INSTITUTE (CII). (A). " " SD4, THE UNIV. OF TEXAS AT AUSTIN, AUSTIN, TX; (1986) CONSTRUCTABILITY: A PRIMER, , CONSTRUCTION INDUSTRY INSTITUTE (CII). (B). " " RS3-1, THE UNIV. OF TEXAS AT AUSTIN, AUSTIN, TX; (1991) CONSTRUCTION CHANGES AND CHANGE ORDERS: THEIR MAGNITUDE AND IMPACT, , CONSTRUCTION INDUSTRY INSTITUTE (CII). " " SD66, THE UNIV. OF TEXAS AT AUSTIN, AUSTIN, TX; (1992) BENEFITS AND COSTS OF CONSTRUCTABILITY: FOUR CASE STUDIES, , CONSTRUCTION INDUSTRY INSTITUTE (CII). " " SD83, THE UNIV. OF TEXAS AT AUSTIN, AUSTIN, TX; (1995) PRE-PROJECT PLANNING HANDBOOK, , CONSTRUCTION INDUSTRY INSTITUTE (CII). " " SP 39-2, THE UNIV. OF TEXAS AT AUSTIN, AUSTIN, TX; (1997) TEAM ALIGNMENT DURING PRE-PROJECT PLANNING OF CAPITAL FACILITIES, , CONSTRUCTION INDUSTRY INSTITUTE (CII). " " RR113-12, THE UNIV. OF TEXAS AT AUSTIN, AUSTIN, TX; (1999) PLANNING FOR STARTUP: ANALYSIS OF THE PLANNING MODEL AND OTHER SUCCESS DRIVERS, , CONSTRUCTION INDUSTRY INSTITUTE (CII). " " RR121-11, THE UNIV. OF TEXAS AT AUSTIN, AUSTIN, TX; (2000) BENCHMARKING AND METRICS DATA REPORT FOR 2000, , CONSTRUCTION INDUSTRY INSTITUTE (CII). " " BMM2000-2, THE UNIV. OF TEXAS AT AUSTIN, AUSTIN, TX; (2001) QUANTIFYING THE COMULATIVE IMPACT OF CHANGE ORDERS FOR ELECTRICAL AND MECHANICAL CONTRACTORS, , CONSTRUCTION INDUSTRY INSTITUTE (CII). " " RR158-11, THE UNIV. OF TEXAS AT AUSTIN, AUSTIN, TX; (2004) BENCHMARKING &amp; METRICS IMPLEMENTATION TOOLKIT, , CONSTRUCTION INDUSTRY INSTITUTE (CII). " " IR BMM-2, THE UNIV. OF TEXAS AT AUSTIN, AUSTIN, TX; (2011) CII BEST PRACTICES GUIDE: IMPROVING PROJECT PERFORMANCE, , CONSTRUCTION INDUSTRY INSTITUTE (CII). " " IR 166-3, THE UNIV. OF TEXAS AT AUSTIN, AUSTIN, TX; DOSSICK, C.S., SAKAGAMI, M., IMPLEMENTING WEB-BASED PROJECT MANAGEMENT SYSTEMS IN THE UNITED STATES AND JAPAN (2008) J. CONSTR. ENG. MANAGE., 134 (3), PP. 189-196. , JCEMD4 0733-9364 10.1061/(ASCE)0733-9364(2008)134:3(189); EASTMAN, C., TEICHOLZ, P., SACKS, R., LISTON, K., (2008) BIM HANDBOOK: A GUIDE TO BUILDING INFORMATION MODELING FOR OWNERS, MANAGERS, DESIGNERS, ENGINEERS AND CONTRACTORS, , WILEY, NJ; EKSTROM, M., BJORNSSON, H., (2004) INFORMATION TECHNOLOGY AND PURCHASING STRATEGY: TWO NECESSARY ENABLERS OF MORE EFFICIENT CONSTRUCTION PROCESSES, , REP. NO. 160, CENTER FOR INTEGRATED FACILITY ENGINEERING, STANFORD UNIV. STANFORD, CA; EL-MASHALEH, M., O'BRIEN, W.J., MINCHIN, JR.R.E., FIRM PERFORMANCE AND INFORMATION TECHNOLOGY UTILIZATION IN THE CONSTRUCTION INDUSTRY (2006) J. CONSTR. ENG. MANAGE., 132 (5), PP. 499-507. , " JCEMD4 0733-9364 10.1061/(ASCE)0733-9364(2006)132:5(499); FISCHER, M., HAYMAKER, J., LISTON, K., (2003) 4D CAD AND VISUALIZATION IN CONSTRUCTION - DEVELOPMENTS AND APPLICATIONS, PP. 1-32. , BENEFITS OF 3D AND 4D MODELS FOR FACILITY OWNERS AND AEC SERVICE PROVIDERS." R. A. ISSA, I. FOOD, AND W. O'BRIEN, EDS. BALKEMA, ROTTERDAM, THE NETHERLANDS; FISCHER, M., TATUM, C.B., CHARACTERISTICS OF DESIGN-RELEVANT CONSTRUCTABILITY KNOWLEDGE (1997) J. CONSTR. ENG. MANAGE., 123 (3), PP. 253-260. , JCEMD4 0733-9364 10.1061/(ASCE)0733-9364(1997)123:3(253); GAO, J., FISCHER, M., (2008) FRAMEWORK &amp; CASE STUDIES COMPARING IMPLEMENTATIONS &amp; IMPACTS OF 3D/4D MODELING ACROSS PROJECTS, , TECHNICAL REP. TR172, CENTER FOR INTEGRATED FACILITY ENGINEERING, STANFORD UNIV. STANFORD, CA; GEORGE, R.T., BACK, W.E., (2007) INFORMATION FLOW TO SUPPORT FRONT END PLANNING, , RR 221-11, CONSTRUCTION INDUSTRY INSTITUTE, AUSTIN, TX; HESTER, W.T., KUPRENAS, J.A., CHANG, T.C., CONSTRUCTION CHANGES AND CHANGE ORDERS: THEIR MAGNITUDE AND IMPACT (1991) SOURCE DOCUMENT 66, , " THE CONSTRUCTION INDUSTRY INSTITUTE, AUSTIN, TX; KANG, Y., O'BRIEN, W.J., THOMAS, S., CHAPMAN, R.E., IMPACT OF INFORMATION TECHNOLOGIES ON PERFORMANCE: CROSS STUDY COMPARISON (2008) J. CONSTR. ENG. MANAGE., 134 (11), PP. 852-863. , " JCEMD4 0733-9364 10.1061/(ASCE)0733-9364(2008)134:11(852); KANGARI, R., RISK MANAGEMENT PERCEPTIONS AND TRENDS OF U.S. CONSTRUCTION (1995) J. CONSTR. ENG. MANAGE., 121 (4), PP. 422-429. , JCEMD4 0733-9364 10.1061/(ASCE)0733-9364(1995)121:4(422); KELLEY, M.R., PRODUCTIVITY AND INFORMATION TECHNOLOGY: THE ELUSIVE CONNECTION (1994) MANAGE. SCI., 40 (11), PP. 1406-1425. , MSCIAM 0025-1909 10.1287/MNSC.40.11.1406; KHANZODE, A., FISCHER, M., REED, D., BENEFITS AND LESSONS LEARNED OF IMPLEMENTING BUILDING VIRTUAL DESIGN AND CONSTRUCTION (VDC) TECHNOLOGIES FOR COORDINATION OF MECHANICAL, ELECTRICAL, AND PLUMBING (MEP) SYSTEMS ON A LARGE HEALTHCARE PROJECT (2008) J. INF. TECHNOL. CONSTR., 13, PP. 324-342. , " 1874-4753; KOHLI, R., DEVARAJ, S., MEASURING INFORMATION TECHNOLOGY PAYOFF: A META-ANALYSIS OF STRUCTURAL VARIABLES IN FIRM-LEVEL EMPIRICAL RESEARCH (2003) INF. SYST. RES., 14 (2), PP. 127-145. , ISYREH 10.1287/ISRE.14.2.127.16019; KOO, B., FISCHER, M., FEASIBILITY STUDY OF 4D CAD IN COMMERCIAL CONSTRUCTION (2000) J. CONSTR. ENG. MANAGE., 126 (4), PP. 251-260. , JCEMD4 0733-9364 10.1061/(ASCE)0733-9364(2000)126:4(251); LEAVITT, H., WHISLER, T.L., MANAGEMENT IN THE 1980'S (1958) HARVARD BUS. REV., 36 (6), PP. 41-48. , HABRAX; LEONARD, C., FAZIO, P., MOSELHI, O., (1988) CONSTRUCTION PRODUCTIVITY: MAJOR CAUSES OF IMPACT, PP. 101-D107. , " TRANSACTIONS OF THE AMERICAN ASSOCIATION OF COST ENGINEERS CONF. VOL. 32; MELVILLE, N., KRAEMER, K., GURBAXANI, V., INFORMATION TECHNOLOGY AND ORGANIZATIONAL PERFORMANCE: AN INTEGRATIVE MODEL OF IT BUSINESS VALUE (2004) MIS Q., 28 (2), PP. 283-322. , "; MYERS, C.W., SHANGRAW, R.F., DEVEY, M.R., HAYASHI, T., CORPORATION, R., PROGRAM, P.S.S., (1986) UNDERSTANDING PROCESS PLANT SCHEDULE SLIPPAGE AND STARTUP COSTS, , RAND CORPORATION, WASHINGTON, DC; NITITHAMYONG, P., SKIBNIEWSKI, M.J., WEB-BASED CONSTRUCTION PROJECT MANAGEMENT SYSTEMS: HOW TO MAKE THEM SUCCESSFUL? (2004) AUTOM. CONSTR., 13 (4), PP. 491-506. , AUCOES 0926-5805 10.1016/J.AUTCON.2004.02.003; O'BRIEN, J.W., IMPLEMENTATION ISSUES IN PROJECT WEB SITES: A PRACTITIONER'S VIEWPOINT (2000) J. MANAGE. ENG., 16 (3), PP. 34-39. , JMENEA 0742-597X 10.1061/(ASCE)0742-597X(2000)16:3(34); O'CONNOR, J.T., IMPACTS OF CONSTRUCTABILITY IMPROVEMENT (1985) J. CONSTR. ENG. MANAGE., 111 (4), PP. 404-410. , JCEMD4 0733-9364 10.1061/(ASCE)0733-9364(1985)111:4(404); O'CONNOR, J.T., DODD, S., ACHIEVING INTEGRATION ON CAPITAL PROJECTS WITH ENTERPRISE RESOURCE PLANNING SYSTEMS (2000) AUTOM. CONSTR., 9 (56), PP. 515-524. , AUCOES 0926-5805; O'CONNOR, J.T., YANG, L.R., PROJECT PERFORMANCE VERSUS USE OF TECHNOLOGIES AT PROJECT AND PHASE LEVELS (2004) J. CONSTR. ENG. MANAGE., 130 (3), PP. 322-329. , JCEMD4 0733-9364 10.1061/(ASCE)0733-9364(2004)130:3(322); OH, W., PINSONNEAULT, A., ON THE ASSESSMENT OF THE STRATEGIC VALUE OF INFORMATION TECHNOLOGIES: CONCEPTUAL AND ANALYTICAL APPROACHES (2007) MANAGE. INF. SYST. Q., 31 (2), PP. 239-265. , MISQDP 0276-7783; OLOMOLAIYE, P.O., JAYAWARDANE, A.K.W., HARRIS, F., (1998) CONSTRUCTION PRODUCTIVITY MANAGEMENT, , LONGMAN, ESSEX, ENGLAND; PALMER, R.N., MAR, B.W., AUTOMATION OF CIVIL ENGINEERS: SOME OBSERVATIONS (1989) J. MANAGE. ENG., 5 (3), PP. 286-300. , JMENEA 0742-597X 10.1061/(ASCE)9742-597X(1989)5:3(286); POCOCK, J.B., KUENNEN, S.T., GAMBATESE, J., RAUSCHKOLB, J., CONSTRUCTABILITY STATE OF PRACTICE REPORT (2006) J. CONSTR. ENG. MANAGE., 132 (4), PP. 373-383. , " JCEMD4 0733-9364 10.1061/(ASCE)0733-9364(2006)132:4(373); RIMAL, R.N., PERCEIVED RISK AND SELF EFFICACY AS MOTIVATORS: UNDERSTANDING INDIVIDUALS' LONG TERM USE OF HEALTH INFORMATION (2001) J. COMMUN., 51 (4), PP. 633-654; STRATOPOULOS, T., DEHNING, B., DOES SUCCESSFUL INVESTMENT IN INFORMATION TECHNOLOGY SOLVE THE PRODUCTIVITY PARADOX? (2000) INF. MANAGE., 38 (2), PP. 103-117. , IMANDC; SOMMERVILLE, J., CRAIG, N., (2006) IMPLEMENTING IT IN CONSTRUCTION, , TAYLOR &amp; FRANCIS, LONDON; SONG, J., HAAS, C.T., CALDAS, C., ERGEN, E., AKINCI, B., AUTOMATING THE TASK OF TRACKING THE DELIVERY AND RECEIPT OF FABRICATED PIPE SPOOLS IN INDUSTRIAL PROJECTS (2006) AUTOM. CONSTR., 15 (2), PP. 166-177. , " AUCOES 0926-5805 10.1016/J.AUTCON.2005.03.001; TATARI, O., CASTRO-LACOUTURE, D., SKIBNIEWSKI, M.J., CURRENT STATE OF CONSTRUCTION ENTERPRISE INFORMATION SYSTEMS: SURVEY RESEARCH (2007) CONSTR. INNOVATION, 7 (4), PP. 310-319. , " 1471-4175 10.1108/14714170710780075; TAYLOR, J.E., ANTECEDENTS OF SUCCESSFUL THREE-DIMENSIONAL COMPUTER-AIDED DESIGN IMPLEMENTATION IN DESIGN AND CONSTRUCTION NETWORKS (2007) J. CONSTR. ENG. MANAGE., 133 (12), PP. 993-1002. , JCEMD4 0733-9364 10.1061/(ASCE)0733-9364(2007)133:12(993); TEECE, D.J., PISANO, G., SHUEN, A., DYMANIC CAPABILITIES AND STRATEGIC MANAGEMENT (1997) STRATEGIC MANAGE. J., 18 (7), PP. 509-533. , " SMAJD8 0143-2095 10.1002/(ISSN)1097-0266; THOMAS, S.R., LEE, S.H., SPENCER, J.D., TUCKER, R.L., CHAPMAN, R.E., IMPACTS OF DESIGN/INFORMATION TECHNOLOGY ON PROJECT OUTCOMES (2004) J. CONSTR. ENG. MANAGE., 130 (4), PP. 586-597. , " JCEMD4 0733-9364 10.1061/(ASCE)0733-9364(2004)130:4(586)</t>
  </si>
  <si>
    <t>KANG, Y.; OHL SCHOOL OF CONSTRUCTION, 10555 WEST FLAGLER ST., EC 2934, MIAMI, FL 33174, UNITED STATES; EMAIL: YCKANG@FIU.EDU</t>
  </si>
  <si>
    <t>2-S2.0-84875034139</t>
  </si>
  <si>
    <t>UNIV. OF TEXAS AT AUSTIN;UNIV. OF TEXAS AT AUSTIN;UNIV. OF TEXAS AT AUSTIN;UNIV. OF TEXAS AT AUSTIN;NATIONAL INSTITUTE OF STANDARDS AND TECHNOLOGY;NATIONAL INSTITUTE OF STANDARDS AND TECHNOLOGY</t>
  </si>
  <si>
    <t>KANG Y, 2013, J CONSTR ENG MANAGE</t>
  </si>
  <si>
    <t>JUNG Y;MOON BS;KIM JY</t>
  </si>
  <si>
    <t>9132851200;51461695200;51461549200;</t>
  </si>
  <si>
    <t>EVMS FOR NUCLEAR POWER PLANT CONSTRUCTION: VARIABLES FOR THEORY AND IMPLEMENTATION</t>
  </si>
  <si>
    <t>CONGRESS ON COMPUTING IN CIVIL ENGINEERING, PROCEEDINGS</t>
  </si>
  <si>
    <t>728</t>
  </si>
  <si>
    <t>735</t>
  </si>
  <si>
    <t>10.1061/41182(416)90</t>
  </si>
  <si>
    <t>https://www.scopus.com/inward/record.uri?eid=2-s2.0-80053138018&amp;doi=10.1061%2f41182%28416%2990&amp;partnerID=40&amp;md5=4b86220e8d7c372aa87cdf82b3c76ad2</t>
  </si>
  <si>
    <t>COLLEGE OF ARCHITECTURE, MYONGJI UNIVERSITY, YONGIN 449-728, SOUTH KOREA; PLANT CONSTRUCTION INFORMATION TEAM, KOREA HYDRO AND NUCLEAR POWER CO., LTD, SEOUL 135-743, SOUTH KOREA; DEFENSE/PUBLIC DIVISION, KONGKWAN PROTECH, SEOUL 133-120, SOUTH KOREA</t>
  </si>
  <si>
    <t>COLLEGE OF ARCHITECTURE, MYONGJI UNIVERSITY, YONGIN 449-728, SOUTH KOREA;LTD, SEOUL 135-743, SOUTH KOREA;DEFENSE/PUBLIC DIVISION, KONGKWAN PROTECH, SEOUL 133-120, SOUTH KOREA</t>
  </si>
  <si>
    <t>IT IS ANTICIPATED THAT THERE WILL BE INTENSE COMPETITION IN THE NUCLEAR INDUSTRY AS THE COST AND TIME FOR NUCLEAR POWER PLANT CONSTRUCTION ARE EXPECTED TO FALL (RICHARDSON 2010). IN ORDER TO ATTAIN COMPETITIVE ADVANTAGES UNDER THE GLOBALIZED MARKET, UTILIZING ADVANCED PROJECT CONTROL SYSTEMS BY INTEGRATING COST AND TIME MANAGEMENT IS OF GREAT CONCERN FOR PRACTITIONERS AS WELL AS THE RESEARCHERS. IN THIS CONTEXT, THE PURPOSE OF THIS PAPER IS TO IDENTIFY MAJOR VARIABLES THAT CHARACTERIZE THE REAL-WORLD EARNED VALUE MANAGEMENT SYSTEM (EVMS) IMPLEMENTATION FOR NUCLEAR POWER PLANT CONSTRUCTION. DISTINCT ATTRIBUTES OF NUCLEAR POWER PLANT CONSTRUCTION WERE INVESTIGATED FIRST. ORGANIZATIONAL POLICIES, MEASUREMENT TECHNIQUES, DATA COLLECTION METHODS FOR NEVMS WERE THEN DEVELOPED. A CASE-PROJECT IS BRIEFLY INTRODUCED IN ORDER TO VALIDATE THE VIABILITY OF PROPOSED METHODOLOGY. THIS STUDY IS CONDUCTED AS PART OF EFFORT DEVELOPING AN ORGANIZATION-WIDE EVMS SYSTEM FROM AN OWNER'S PERSPECTIVE. © 2011 ASCE.</t>
  </si>
  <si>
    <t>CONSTRUCTION; NUCLEAR POWER; POWER PLANTS</t>
  </si>
  <si>
    <t>COMPETITIVE ADVANTAGE; DATA COLLECTION METHOD; EARNED VALUE MANAGEMENT SYSTEMS; MEASUREMENT TECHNIQUES; ORGANIZATIONAL POLICIES; PROJECT CONTROL SYSTEMS; RICHARDSON; TIME MANAGEMENT; BUDGET CONTROL; CIVIL ENGINEERING; COMPETITION; CONSTRUCTION; MODULAR CONSTRUCTION; NUCLEAR ENERGY; NUCLEAR INDUSTRY; POWER PLANTS; PROJECT MANAGEMENT; REAL VARIABLES; VALUE ENGINEERING; NUCLEAR POWER PLANTS</t>
  </si>
  <si>
    <t>DENG, M.Z.M., HUNG, Y.E., INTEGRATED COST AND SCHEDULE CONTROL: HONG KONG PERSPECTIVE (1998) PROJECT MGMT. J., PROJECT MANAGEMENT INSTITUTE (PMI), 29 (4), PP. 43-49; FLAHERTY, T., NAVIGATING NUCLEAR RISKS: NEW APPROACHES TO CONTRACTING IN A POST-TURNKEY WORLD (2008) PUBLIC UTILITIES FORTNIGHTLY, PP. 39-45. , JULY, 2008; JUNG, Y., AUTOMATED FRONT-END PLANNING FOR COST AND SCHEDULE: VARIABLES FOR THEORY AND IMPLEMENTATION (2008) PROCEEDINGS OF THE 2008 ARCHITECTURAL ENGINEERING NATIONAL CONFERENCE, , ASCE, DENVER, USA, DOI: 10.1061/41002(328)43; JUNG, Y., JOO, M., BUILDING INFORMATION MODELING (BIM) FRAMEWORK FOR PRACTICAL IMPLEMENTATION (2011) AUTOMATION IN CONSTRUCTION, ELSEVIER, 20 (2), PP. 126-133; JUNG, Y., WOO, S., FLEXIBLE WORK BREAKDOWN STRUCTURE FOR INTEGRATED COST AND SCHEDULE CONTROL (2004) JOURNAL OF CONSTRUCTION ENGINEERING AND MANAGEMENT, 130 (5), PP. 616-625. , ASCE; JUNG, Y., KANG, S., KNOWLEDGE-BASED STANDARD PROGRESS MEASUREMENT FOR INTEGRATED COST AND SCHEDULE PERFORMANCE CONTROL (2007) JOURNAL OF CONSTRUCTION ENGINEERING AND MANAGEMENT, 133 (1), PP. 10-21. , ASCE; JUNG, Y., PARK, H., MOON, J.Y., REQUIREMENTS FOR INTEGRATED COST AND SCHEDULE CONTROL: PROCESS REDESIGN GUIDELINES FOR THE KOREAN CONTRACTORS (2000) CERIK WORKING PAPER NO. 25, CONSTRUCTION &amp; ECONOMY RESEARCH INSTITUTE OF KOREA (CERIK), , SEOUL, KOREA; MOON, B.-S., (2009) A STUDY ON THE APPLICATION OF EVMS TO NUCLEAR POWER PLANT CONSTRUCTION PROJECT, , MASTER'S THESIS, SOONGSIL UNIVERSITY, SEOUL, KOREA; RASDORF, W.J., ABUDAYYEH, O.Y., COST- AND SCHEDULE-CONTROL INTEGRATION: ISSUES AND NEEDS (1991) J. CONSTR. ENGRG. AND MGMT., 117 (3), PP. 486-502. , ASCE; RICHARDSON, M., (2010) NUCLEAR PLANT CONSTRUCTION UP; SOUTH KOREA CHALLENGING MARKET, , HTTP://SEARCH.JAPANTIMES.CO.JP/CGI-BIN/EO20100201MR.HTML, MONDAY, FEB. 1, 2010</t>
  </si>
  <si>
    <t>JUNG, Y.; COLLEGE OF ARCHITECTURE, , YONGIN 449-728, SOUTH KOREA; EMAIL: YJUNG97@MJU.AC.KR</t>
  </si>
  <si>
    <t>TECHNICAL COUNCIL ON COMPUTING AND INFORMATION TECHNOLOGY OF ASCE</t>
  </si>
  <si>
    <t>2011 ASCE INTERNATIONAL WORKSHOP ON COMPUTING IN CIVIL ENGINEERING</t>
  </si>
  <si>
    <t>19 JUNE 2011 THROUGH 22 JUNE 2011</t>
  </si>
  <si>
    <t>MIAMI, FL</t>
  </si>
  <si>
    <t>86684</t>
  </si>
  <si>
    <t>CCENE</t>
  </si>
  <si>
    <t>COMPUT CIV ENG (NEW YORK)</t>
  </si>
  <si>
    <t>2-S2.0-80053138018</t>
  </si>
  <si>
    <t>MYONGJI UNIVERSITY;KONGKWAN PROTECH</t>
  </si>
  <si>
    <t>NOTREPORTED;COLLEGE OF ARCHITECTURE;NOTREPORTED</t>
  </si>
  <si>
    <t>JUNG Y, 2011, COMPUT CIV ENG (NEW YORK)</t>
  </si>
  <si>
    <t>SIMONIAN LG;KORMAN TM</t>
  </si>
  <si>
    <t>25655664600;7004725566;</t>
  </si>
  <si>
    <t>BUILDING INFORMATION MODELING FOR ELECTRICAL CONTRACTORS: CURRENT PRACTICE AND RECOMMENDATIONS</t>
  </si>
  <si>
    <t>AEI 2011: BUILDING INTEGRATED SOLUTIONS - PROCEEDINGS OF THE AEI 2011 CONFERENCE</t>
  </si>
  <si>
    <t>456</t>
  </si>
  <si>
    <t>463</t>
  </si>
  <si>
    <t>10.1061/41168(399)53</t>
  </si>
  <si>
    <t>https://www.scopus.com/inward/record.uri?eid=2-s2.0-79958143947&amp;doi=10.1061%2f41168%28399%2953&amp;partnerID=40&amp;md5=6d2e0b0fe7870d1359d222871303ce11</t>
  </si>
  <si>
    <t>DEPARTMENT OF CONSTRUCTION MANAGEMENT, CALIFORNIA POLYTECHNIC STATE UNIVERSITY, 1 GRAND AVENUE, SAN LUIS OBISPO, CA 93407-0284, UNITED STATES</t>
  </si>
  <si>
    <t>DEPARTMENT OF CONSTRUCTION MANAGEMENT, CALIFORNIA POLYTECHNIC STATE UNIVERSITY, 1 GRAND AVENUE, SAN LUIS OBISPO, CA 93407-0284, UNITED STATES;DEPARTMENT OF CONSTRUCTION MANAGEMENT, CALIFORNIA POLYTECHNIC STATE UNIVERSITY, 1 GRAND AVENUE, SAN LUIS OBISPO, CA 93407-0284, UNITED STATES</t>
  </si>
  <si>
    <t>BUILDING INFORMATION MODELING (BIM) IS THE PROCESS OF GENERATING AND MANAGING BUILDING DATA DURING ITS LIFE CYCLE. TYPICALLY IT USES THREE-DIMENSIONAL, REAL-TIME, DYNAMIC BUILDING MODELING SOFTWARE TO INCREASE PRODUCTIVITY IN BUILDING DESIGN AND CONSTRUCTION. BIM IS A PROCESS WHICH GOES FAR BEYOND SWITCHING TO NEW SOFTWARE. IT REQUIRES CHANGES TO THE DEFINITION OF TRADITIONAL ARCHITECTURAL PHASES AND MORE DATA SHARING THAN MOST ARCHITECTS AND ENGINEERS ARE USED TO. THE PROCESS PRODUCES THE BUILDING INFORMATION MODEL (ALSO ABBREVIATED BIM), WHICH ENCOMPASSES BUILDING GEOMETRY, SPATIAL RELATIONSHIPS, GEOGRAPHIC INFORMATION, AND QUANTITIES AND PROPERTIES OF BUILDING COMPONENTS. ELECTRICAL CONTRACTORS ARE OFTEN SHORT-CHANGED DURING THE MEP COORDINATION PROCESS DUE TO THEIR UNDER-UTILIZATION OF TECHNOLOGY, SUCH AS BIM, WHICH CAN BE USED TO ASSIST THEM IN PERFORMING PRE-PLANNING AND PRE-FABRICATION; ALL OF WHICH IMPROVE OVERALL PRODUCTIVITY. THIS PROJECT INCLUDED CONDUCTING A SURVEY TO DETERMINE THE BEST MANAGEMENT PRACTICES (BMP'S) AND OUTLINING THE BENEFITS OF USING BIM FOR ELECTRICAL CONTRACTORS. IN ADDITION, RECOMMENDATIONS AND GUIDELINES, SPECIFIC TO ELECTRICAL CONTRACTORS, ARE PROPOSED FOR IMPLEMENTING BIM TO ASSIST IN THE MEP COORDINATION, PRE-PLANNING, AND PRE-FABRICATION PROCESSES.</t>
  </si>
  <si>
    <t>BUILDING INFORMATION MODELING; ELECTRICAL CONTRACTING</t>
  </si>
  <si>
    <t>BEST MANAGEMENT PRACTICES; BUILDING GEOMETRY; BUILDING INFORMATION MODEL - BIM; BUILDING INFORMATION MODELING; DATA SHARING; ELECTRICAL CONTRACTING; ELECTRICAL CONTRACTORS; GEOGRAPHIC INFORMATION; IN-BUILDINGS; MEP COORDINATION; MODELING SOFTWARES; PRE-PLANNING; SPATIAL RELATIONSHIPS; BUILDINGS; CONTRACTORS; INFORMATION THEORY; PRODUCTIVITY; THREE DIMENSIONAL; ARCHITECTURAL DESIGN</t>
  </si>
  <si>
    <t>(2008) A GUIDE TO THE PROJECT MANAGEMENT BODY OF KNOWLEDGE, PP. 27-33. , PMI, FOURTH EDITION, ANSI/PMI 99-001-2004, NEWTON SQUARE, PA, PROJECT MANAGEMENT INSTITUTE, 2008; (2005) CONSTRUCTION EXTENSION TO THE PMBOK GUIDE, PP. 4-13. , PMI, NEWTON SQUARE, PA, PROJECT MANAGEMENT INSTITUTE, 2005</t>
  </si>
  <si>
    <t>SIMONIAN, L. G.; DEPARTMENT OF CONSTRUCTION MANAGEMENT, 1 GRAND AVENUE, SAN LUIS OBISPO, CA 93407-0284, UNITED STATES; EMAIL: LSIMONIA@CALPOLY.EDU</t>
  </si>
  <si>
    <t>ARCHITECTURAL ENGINEERING INSTITUTE OF ASCE</t>
  </si>
  <si>
    <t>AEI 2011: BUILDING INTEGRATED SOLUTIONS</t>
  </si>
  <si>
    <t>30 MARCH 2011 THROUGH 2 APRIL 2011</t>
  </si>
  <si>
    <t>OAKLAND, CA</t>
  </si>
  <si>
    <t>85060</t>
  </si>
  <si>
    <t>9780784411681</t>
  </si>
  <si>
    <t>AEI: BUILD. INTEGR. SOLUTIONS - PROC. AEI CONF.</t>
  </si>
  <si>
    <t>2-S2.0-79958143947</t>
  </si>
  <si>
    <t>AEI: BUILD INTEGR SOLUTIONS - PROC AEI CONF</t>
  </si>
  <si>
    <t>CALIFORNIA POLYTECHNIC STATE UNIVERSITY;CALIFORNIA POLYTECHNIC STATE UNIVERSITY</t>
  </si>
  <si>
    <t>SIMONIAN LG, 2011, AEI: BUILD INTEGR SOLUTIONS - PROC AEI CONF</t>
  </si>
  <si>
    <t>JUNG Y;KIM H;JOO M</t>
  </si>
  <si>
    <t>9132851200;57191720087;36600704500;</t>
  </si>
  <si>
    <t>PROJECT MANAGEMENT INFORMATION SYSTEMS FOR CONSTRUCTION MANAGERS (CM): CURRENT CONSTITUENTS AND FUTURE EXTENSIONS</t>
  </si>
  <si>
    <t>PROCEEDINGS OF THE 28TH INTERNATIONAL SYMPOSIUM ON AUTOMATION AND ROBOTICS IN CONSTRUCTION, ISARC 2011</t>
  </si>
  <si>
    <t>597</t>
  </si>
  <si>
    <t>602</t>
  </si>
  <si>
    <t>10.22260/isarc2011/0111</t>
  </si>
  <si>
    <t>https://www.scopus.com/inward/record.uri?eid=2-s2.0-84863736167&amp;doi=10.22260%2fisarc2011%2f0111&amp;partnerID=40&amp;md5=3c808b5a4a360fd12aade39cfc926bd6</t>
  </si>
  <si>
    <t>COLLEGE OF ARCHITECTURE, MYONGJI UNIVERSITY, YONGIN, SOUTH KOREA; CM DIVISION, HEERIM ARCHITECTS AND PLANNERS, SEOUL, SOUTH KOREA</t>
  </si>
  <si>
    <t>COLLEGE OF ARCHITECTURE, MYONGJI UNIVERSITY, YONGIN, SOUTH KOREA;COLLEGE OF ARCHITECTURE, MYONGJI UNIVERSITY, YONGIN, SOUTH KOREA;CM DIVISION, HEERIM ARCHITECTS AND PLANNERS, SEOUL, SOUTH KOREA</t>
  </si>
  <si>
    <t>THIS PAPER EXPLORES FUTURE REQUIREMENTS OF PROJECT MANAGEMENT INFORMATION SYSTEMS (PMIS) FOR PROFESSIONAL CONSTRUCTION MANAGEMENT (CM) FIRMS. CURRENT CONSTITUENTS AND EFFECTIVENESS OF CM-PMIS WERE ANALYZED FIRST BY SURVEYING TEN CM FIRMS IN SOUTH KOREA. THE COMPOSITION OF PMIS WAS QUANTITATIVELY INVESTIGATED BY TWO DIMENSIONS; SYSTEM CONFIGURATION (E.G. IN-HOUSE DEVELOPED, ERP/ASP, GROUPWARE, PROFESSIONAL SOFTWARE) AND CONSTRUCTION BUSINESS FUNCTIONS (E.G. DESIGN, ESTIMATING, COST, TIME ETC.). INFORMATION REQUIREMENTS FROM THE OWNERS AND CONTRACTORS ARE COMPARED IN ORDER TO EXAMINE THE CM'S ROLE AMONG THESE PROJECT PARTICIPANTS. CURRENT AND FUTURE LEVELS OF PRACTICAL UTILIZATION OF CM-PMIS WERE ALSO SURVEYED IN ORDER TO EVALUATE THE ISSUES AND NEEDS. FINDINGS INDICATE THAT THE KOREAN CM FIRMS PLAN TO ACTIVELY ENHANCE PMIS IN THE AREAS OF 'SALES' AND 'COST CONTROL' BUSINESS FUNCTIONS IN NEAR FUTURE.</t>
  </si>
  <si>
    <t>CONSTRUCTION MANAGER; ERP; INFORMATION SYSTEMS; PMIS; SYSTEM CONFIGURATION</t>
  </si>
  <si>
    <t>CONSTRUCTION INDUSTRY; COSTS; ENTERPRISE RESOURCE PLANNING; GROUPWARE; INFORMATION MANAGEMENT; INFORMATION SYSTEMS; INFORMATION USE; MANAGEMENT INFORMATION SYSTEMS; MANAGERS; ROBOTICS; SURVEYS; CONSTRUCTION BUSINESS; CONSTRUCTION MANAGER; INFORMATION REQUIREMENT; PMIS; PROFESSIONAL CONSTRUCTIONS; PROFESSIONAL SOFTWARE; PROJECT PARTICIPANTS; SYSTEM CONFIGURATIONS; PROJECT MANAGEMENT</t>
  </si>
  <si>
    <t>BETTS, M., TECHNOLOGY PLANNING FRAMEWORKS TO GUIDE NATIONAL IT POLICY IN CONSTRUCTION (1995) AUTOMATION IN CONSTRUCTION, 3 (4), PP. 251-266; JUNG, Y., AUTOMATED FRONT-END PLANNING FOR COST AND SCHEDULE: VARIABLES FOR THEORY AND IMPLEMENTATION (2008) PROCEEDINGS OF THE 2008 ARCHITECTURAL ENGINEERING NATIONAL CONFERENCE, ASCE, P. 43. , DENVER, USA, DOI: 10.1061/41002(328); JUNG, Y., JOO, M., BUILDING INFORMATION MODELING (BIM) FRAMEWORK FOR PRACTICAL IMPLEMENTATION (2011) AUTOMATION IN CONSTRUCTION, 20 (2), PP. 126-133; JUNG, Y., GIBSON, G.E., VARIATION IN CIC DRIVING FACTORS BASED UPON TYPES OF CONSTRUCTION CONTRACTS (1998) PROCEEDINGS OF THE FIFTH INTERNATIONAL CONFERENCE ON AUTOMATION TECHNOLOGY, P. 199. , TAIPEI, TAIWAN D5-1; JUNG, Y., GIBSON, G.E., PLANNING FOR COMPUTER INTEGRATED CONSTRUCTION (1999) JOURNAL OF COMPUTING IN CIVIL ENGINEERING, 13 (4), PP. 217-225; JUNG, Y., CHIN, S., KIM, K., INFORMATIZATION INDEX FOR THE CONSTRUCTION INDUSTRY (2004) JOURNAL OF COMPUTING IN CIVIL ENGINEERING, 18 (3), PP. 267-276; JUNG, Y., WOO, S., PARK, J., KANG, S., LEE, Y., LEE, B.-N., EVALUATION OF THE OWNERS' CM FUNCTIONS (2004) KOREAN JOURNAL OF CONSTRUCTION ENGINEERING AND MANAGEMENT, 5 (3), PP. 128-136; (2008) A GUIDE TO THE PROJECT MANAGEMENT BODY OF KNOWLEDGE (PMBOK), , PMI 4TH ED, PROJECT MANAGEMENT INSTITUTE (PMI). NEWTOWN SQUARE. PA., U.S.A; STEWART, R.A., MOHAMED, S., EVALUATING WEB-BASED PROJECT INFORMATION MANAGEMENT IN CONSTRUCTION: CAPTURING THE LONG-TERM VALUE CREATION PROCESS (2004) AUTOMATION IN CONSTRUCTION, 13 (4), PP. 469-473</t>
  </si>
  <si>
    <t>JUNG, Y.; COLLEGE OF ARCHITECTURE, , YONGIN, SOUTH KOREA; EMAIL: YJUNG97@MJU.AC.KR</t>
  </si>
  <si>
    <t>28TH INTERNATIONAL SYMPOSIUM ON AUTOMATION AND ROBOTICS IN CONSTRUCTION, ISARC 2011</t>
  </si>
  <si>
    <t>29 JUNE 2011 THROUGH 2 JULY 2011</t>
  </si>
  <si>
    <t>SEOUL</t>
  </si>
  <si>
    <t>91063</t>
  </si>
  <si>
    <t>PROC. INT. SYMP. AUTOM. ROB. CONSTR., ISARC</t>
  </si>
  <si>
    <t>2-S2.0-84863736167</t>
  </si>
  <si>
    <t>PROC INT SYMP AUTOM ROB CONSTR, ISARC</t>
  </si>
  <si>
    <t>MYONGJI UNIVERSITY;MYONGJI UNIVERSITY;HEERIM ARCHITECTS AND PLANNERS</t>
  </si>
  <si>
    <t>JUNG Y, 2011, PROC INT SYMP AUTOM ROB CONSTR, ISARC</t>
  </si>
  <si>
    <t>LEE J-S;LEE Y-S;MIN K-M;KIM J-H;KIM J-J</t>
  </si>
  <si>
    <t>36477416200;36091555900;23467458200;35731699400;56034087400;</t>
  </si>
  <si>
    <t>BUILDING ONTOLOGY TO IMPLEMENT THE BIM(BUILDING INFORMATION MODELING) FOCUSED ON PRE-DESIGN STAGE</t>
  </si>
  <si>
    <t>ISARC 2008 - PROCEEDINGS FROM THE 25TH INTERNATIONAL SYMPOSIUM ON AUTOMATION AND ROBOTICS IN CONSTRUCTION</t>
  </si>
  <si>
    <t>350</t>
  </si>
  <si>
    <t>354</t>
  </si>
  <si>
    <t>10.3846/isarc.20080626.350</t>
  </si>
  <si>
    <t>https://www.scopus.com/inward/record.uri?eid=2-s2.0-84856714359&amp;doi=10.3846%2fisarc.20080626.350&amp;partnerID=40&amp;md5=1d1cc86ec839a29763b9a987fd781fc0</t>
  </si>
  <si>
    <t>CM/CIC LAB., DEPT. OF ARCHITECTURAL ENGINEERING, HANYANG UNIV., SEOUL, 133-791, SOUTH KOREA; DEPT. OF SUSTAINABLE ARCHITECTURAL ENGINR., HANYANG UNIV., SEOUL, 133-791, SOUTH KOREA; COLLEGE OF ARCHITECTURE, TONGMYONG UNIV., BUSAN, SOUTH KOREA</t>
  </si>
  <si>
    <t>SEOUL, 133-791, SOUTH KOREA;SEOUL, 133-791, SOUTH KOREA;SEOUL, 133-791, SOUTH KOREA;BUSAN, SOUTH KOREA;SEOUL, 133-791, SOUTH KOREA</t>
  </si>
  <si>
    <t>PRE-PLANNING STAGE IS A MOST IMPORTANT STAGE TO DETERMINE THE SUCCESS OF THE PROJECT THROUGHOUT THE CONSTRUCTION LIFECYCLE. THEREFORE, ALL INFORMATION GENERATED FROM THE PRE-PLANNING STAGE MUST BE PROCESSED AND RETAINED IN THE FORMAT WHICH ALL THE PROJECT PARTICIPANTS CAN SHARE. FURTHERMORE, USING OBJECT-ORIENTED ATTRIBUTES AND META-DATA IN BIM (BUILDING INFORMATION MODELING) FOR EASY CONTROL OF THE SPACE OBJECTS ARE ACTIVELY BEING STUDIED. THIS PAPER INVESTIGATES ONTOLOGY AND ITS DESCRIPTION LOGIC (OWLDL) AND ESTABLISHES IT IN THE PRE-PLANNING STAGE OF CONSTRUCTION PROJECT AND WILL ALSO CARRY OUT A CASE STUDY BASED ON A REAL PROJECT IN KOREA. THE SPECIAL OBJECTS WILL BE CREATED AND THE RELATIONSHIP OF THESE SPECIAL OBJECTS WILL BE DEFINED. AN ONTOLOGY DIAGRAM WILL BE SUGGESTED THAT WILL CONTROL THE SPECIAL OBJECTS WITH THE CONSTRAINTS APPLIED.</t>
  </si>
  <si>
    <t>BIM (BUILDING INFORMATION MODELING); ONTOLOGY; OWL DL; SPACE OBJECT</t>
  </si>
  <si>
    <t>CARRY LOGIC; DATA DESCRIPTION; INFORMATION THEORY; LIFE CYCLE; ONTOLOGY; ROBOTICS; BUILDING INFORMATION MODEL - BIM; CONSTRUCTION PROJECTS; DESCRIPTION LOGIC; OBJECT ORIENTED; OWL DL; PRE-DESIGN STAGES; PROJECT PARTICIPANTS; SPACE OBJECTS; ARCHITECTURAL DESIGN</t>
  </si>
  <si>
    <t>KIM, H., GROBLER, F., BUILDING ONTOLOGY TO SUPOORT REASONING IN EARLY DESIGN (2007) COMPUTING IN ENGINEERING 2007, PP. 151-158; BAADER, F., CALVANESE, D., MCGUINNESS, D., NARDI, D., PATEL-SCHNEIDER, P., (2003) THE DESCRIPTION LOGIC HANDBOOK: THEORY, IMPLEMENTATION, APPLICATIONS, , CAMBRIDGE UNIVERSITY PRESS, CAMBRIDGE, UK; BEETZ, J., LEEUWEN, J., VRIES, B., DISTRIBUTED COLLABORATION IN THE CONTEXT OF THE SEMANTIC WEB (2006) JOURNAL OF PROGRESS IN DESIGN &amp; DECISION SUPPORT SYSTEMS IN ARCHITECTURE AND URBAN PLANNING, PP. 313-323; FONSECA, F., ONTOLOGY-DRIVEN INFORMATION INTEGRATION (2000) AAAI - 2000 WORKSHOP ON SPATIAL AND TEMPORAL GRANULARITY, , AUSTIN TX; SPATIO-SEMANTIC COHERENCE IN THE INTEGRATION OF 3D CITY MODELS, , COMMISSION II; UITERMARK, H.T., ONTOLOGY-BASED GEOGRAPHIC DATA SET INTEGRATION (1999) PROCEEDINGS INTERNATIONAL WORKSHOP ON SPATIO-TEMPORAL DATABASE MANAGEMENT STDBM'99; PARK, K.-M., (2002) AN ONTOLOGY AND ACL IN AGENT-BASED DISTRIBUTED GEPSPATIAL POCESSING ARCHITECUTURE; KIM, S.-A., (2005) A BASIC STUDY ON CONSTRUCTION A SPACE ONTOLOGY USING OWL, , ARCHITECTURAL INSTITUTE OF KOREA</t>
  </si>
  <si>
    <t>LEE, J.-S.; CM/CIC LAB., , SEOUL, 133-791, SOUTH KOREA; EMAIL: NEOWINGS@NAVER.COM</t>
  </si>
  <si>
    <t>25TH INTERNATIONAL SYMPOSIUM ON AUTOMATION AND ROBOTICS IN CONSTRUCTION, ISARC 2008</t>
  </si>
  <si>
    <t>26 JUNE 2008 THROUGH 29 JUNE 2008</t>
  </si>
  <si>
    <t>VILNIUS</t>
  </si>
  <si>
    <t>90741</t>
  </si>
  <si>
    <t>9789955283294</t>
  </si>
  <si>
    <t>ISARC - PROC. INT. SYMP. AUTOM. ROB. CONSTR.</t>
  </si>
  <si>
    <t>2-S2.0-84856714359</t>
  </si>
  <si>
    <t>ISARC - PROC INT SYMP AUTOM ROB CONSTR</t>
  </si>
  <si>
    <t>NOTREPORTED;CM/CIC LAB.;NOTREPORTED</t>
  </si>
  <si>
    <t>LEE J-S, 2008, ISARC - PROC INT SYMP AUTOM ROB CONSTR</t>
  </si>
  <si>
    <t>PERIODO</t>
  </si>
  <si>
    <t>Data search</t>
  </si>
  <si>
    <t>N</t>
  </si>
  <si>
    <t xml:space="preserve">SCOPUS </t>
  </si>
  <si>
    <r>
      <t>sustainability</t>
    </r>
    <r>
      <rPr>
        <sz val="12"/>
        <color rgb="FF969696"/>
        <rFont val="Times New Roman"/>
        <family val="1"/>
      </rPr>
      <t>  AND  ( </t>
    </r>
    <r>
      <rPr>
        <sz val="12"/>
        <color rgb="FF000000"/>
        <rFont val="Times New Roman"/>
        <family val="1"/>
      </rPr>
      <t>"front end planning"</t>
    </r>
    <r>
      <rPr>
        <sz val="12"/>
        <color rgb="FF969696"/>
        <rFont val="Times New Roman"/>
        <family val="1"/>
      </rPr>
      <t>  OR  </t>
    </r>
    <r>
      <rPr>
        <sz val="12"/>
        <color rgb="FF000000"/>
        <rFont val="Times New Roman"/>
        <family val="1"/>
      </rPr>
      <t>"front end loading"</t>
    </r>
    <r>
      <rPr>
        <sz val="12"/>
        <color rgb="FF969696"/>
        <rFont val="Times New Roman"/>
        <family val="1"/>
      </rPr>
      <t>  OR  </t>
    </r>
    <r>
      <rPr>
        <sz val="12"/>
        <color rgb="FF000000"/>
        <rFont val="Times New Roman"/>
        <family val="1"/>
      </rPr>
      <t>"pre planning"</t>
    </r>
    <r>
      <rPr>
        <sz val="12"/>
        <color rgb="FF969696"/>
        <rFont val="Times New Roman"/>
        <family val="1"/>
      </rPr>
      <t>  OR  </t>
    </r>
    <r>
      <rPr>
        <sz val="12"/>
        <color rgb="FF000000"/>
        <rFont val="Times New Roman"/>
        <family val="1"/>
      </rPr>
      <t>"preplanning"</t>
    </r>
    <r>
      <rPr>
        <sz val="12"/>
        <color rgb="FF969696"/>
        <rFont val="Times New Roman"/>
        <family val="1"/>
      </rPr>
      <t>  OR  </t>
    </r>
    <r>
      <rPr>
        <sz val="12"/>
        <color rgb="FF000000"/>
        <rFont val="Times New Roman"/>
        <family val="1"/>
      </rPr>
      <t>"pre-planning"</t>
    </r>
    <r>
      <rPr>
        <sz val="12"/>
        <color rgb="FF969696"/>
        <rFont val="Times New Roman"/>
        <family val="1"/>
      </rPr>
      <t> )  AND  ( </t>
    </r>
    <r>
      <rPr>
        <sz val="12"/>
        <color rgb="FF000000"/>
        <rFont val="Times New Roman"/>
        <family val="1"/>
      </rPr>
      <t>"Construction project*"</t>
    </r>
    <r>
      <rPr>
        <sz val="12"/>
        <color rgb="FF969696"/>
        <rFont val="Times New Roman"/>
        <family val="1"/>
      </rPr>
      <t>  OR  </t>
    </r>
    <r>
      <rPr>
        <sz val="12"/>
        <color rgb="FF000000"/>
        <rFont val="Times New Roman"/>
        <family val="1"/>
      </rPr>
      <t>"construction management"</t>
    </r>
    <r>
      <rPr>
        <sz val="12"/>
        <color rgb="FF969696"/>
        <rFont val="Times New Roman"/>
        <family val="1"/>
      </rPr>
      <t>  OR  </t>
    </r>
    <r>
      <rPr>
        <sz val="12"/>
        <color rgb="FF000000"/>
        <rFont val="Times New Roman"/>
        <family val="1"/>
      </rPr>
      <t>"construction industry"</t>
    </r>
    <r>
      <rPr>
        <sz val="12"/>
        <color rgb="FF969696"/>
        <rFont val="Times New Roman"/>
        <family val="1"/>
      </rPr>
      <t> )  AND  ( LIMIT-TO ( DOCTYPE ,  </t>
    </r>
    <r>
      <rPr>
        <sz val="12"/>
        <color rgb="FF000000"/>
        <rFont val="Times New Roman"/>
        <family val="1"/>
      </rPr>
      <t>"ar"</t>
    </r>
    <r>
      <rPr>
        <sz val="12"/>
        <color rgb="FF969696"/>
        <rFont val="Times New Roman"/>
        <family val="1"/>
      </rPr>
      <t> )  OR  LIMIT-TO ( DOCTYPE ,  </t>
    </r>
    <r>
      <rPr>
        <sz val="12"/>
        <color rgb="FF000000"/>
        <rFont val="Times New Roman"/>
        <family val="1"/>
      </rPr>
      <t>"cp"</t>
    </r>
    <r>
      <rPr>
        <sz val="12"/>
        <color rgb="FF969696"/>
        <rFont val="Times New Roman"/>
        <family val="1"/>
      </rPr>
      <t> )  OR  LIMIT-TO ( DOCTYPE ,  </t>
    </r>
    <r>
      <rPr>
        <sz val="12"/>
        <color rgb="FF000000"/>
        <rFont val="Times New Roman"/>
        <family val="1"/>
      </rPr>
      <t>"re"</t>
    </r>
    <r>
      <rPr>
        <sz val="12"/>
        <color rgb="FF969696"/>
        <rFont val="Times New Roman"/>
        <family val="1"/>
      </rPr>
      <t> ) )  AND  ( LIMIT-TO ( LANGUAGE ,  </t>
    </r>
    <r>
      <rPr>
        <sz val="12"/>
        <color rgb="FF000000"/>
        <rFont val="Times New Roman"/>
        <family val="1"/>
      </rPr>
      <t>"English"</t>
    </r>
    <r>
      <rPr>
        <sz val="12"/>
        <color rgb="FF969696"/>
        <rFont val="Times New Roman"/>
        <family val="1"/>
      </rPr>
      <t> ) ) </t>
    </r>
  </si>
  <si>
    <t>ID2</t>
  </si>
  <si>
    <t>Etiquetas de fila</t>
  </si>
  <si>
    <t>Total general</t>
  </si>
  <si>
    <t>Cuenta de PY</t>
  </si>
  <si>
    <t>2008-2017</t>
  </si>
  <si>
    <t>2018-2022</t>
  </si>
  <si>
    <t>State</t>
  </si>
  <si>
    <t>Criterio: Pertenezcan al sector de la construcción</t>
  </si>
  <si>
    <t>Acepted</t>
  </si>
  <si>
    <t>Cuenta de DT</t>
  </si>
  <si>
    <t>Exported data</t>
  </si>
  <si>
    <t>Country</t>
  </si>
  <si>
    <t>Articles</t>
  </si>
  <si>
    <t>USA</t>
  </si>
  <si>
    <t>CANADA</t>
  </si>
  <si>
    <t>UNITED KINGDOM</t>
  </si>
  <si>
    <t>KOREA</t>
  </si>
  <si>
    <t>CHINA</t>
  </si>
  <si>
    <t>AUSTRALIA</t>
  </si>
  <si>
    <t>ISRAEL</t>
  </si>
  <si>
    <t>NEW ZEALAND</t>
  </si>
  <si>
    <t>SOUTH AFRICA</t>
  </si>
  <si>
    <t>SPAIN</t>
  </si>
  <si>
    <t>DENMARK</t>
  </si>
  <si>
    <t>HONG KONG</t>
  </si>
  <si>
    <t>INDIA</t>
  </si>
  <si>
    <t>ITALY</t>
  </si>
  <si>
    <t>JAPAN</t>
  </si>
  <si>
    <t>LITHUANIA</t>
  </si>
  <si>
    <t>SAUDI ARABIA</t>
  </si>
  <si>
    <t>SWEDEN</t>
  </si>
  <si>
    <t>THAILAND</t>
  </si>
  <si>
    <t>Discarted</t>
  </si>
  <si>
    <t>FRONT END PROJECTS BENEFITS REALISATION FROM A REQUIREMENTS MANAGEMENT PERSPECTIVE-A SYSTEMATIC LITERATURE REVIEW</t>
  </si>
  <si>
    <t>Proposito</t>
  </si>
  <si>
    <t xml:space="preserve">Criterios de BIM </t>
  </si>
  <si>
    <t>FEP</t>
  </si>
  <si>
    <t>Context</t>
  </si>
  <si>
    <t>aim</t>
  </si>
  <si>
    <t>purpuse</t>
  </si>
  <si>
    <t>objetive</t>
  </si>
  <si>
    <t>Este articulo tiene como proposito/objetivo investigar estrategias para mitgar las emisiones de CO2</t>
  </si>
  <si>
    <t>Resultado</t>
  </si>
  <si>
    <t>Conclusiones</t>
  </si>
  <si>
    <t>THIS PAPER EXPLORES THE USE OF A DIMENSIONAL VARIATION ANALYSIS (DVA), WHICH IS A DESIGN OPTIMIZATION TOOL FROM THE MANUFACTURING INDUSTRY.</t>
  </si>
  <si>
    <t>THIS PAPER EXPLORES THE USE OF A DIMENSIONAL VARIATION ANALYSIS (DVA), WHICH IS ORIGINALLY DEVELOPED IN THE MANUFACTURING INDUSTRY AS A DESIGN OPTIMIZATION TOOL.</t>
  </si>
  <si>
    <t>THIS PAPER DESCRIBES HOW A 3D BUILDING INFORMATION MODELS (BIM) ASSISTED IN EXPEDITING THE CONSTRUCTION PROCESS FOR LNG STORAGE TANKS BEING CONSTRUCTED ON THE GULF COAST</t>
  </si>
  <si>
    <t>THE PAPER PROPOSES A MODEL AND ALGORITHM FOR THE PLANNING STAGE OF BUILDING USING BIM.</t>
  </si>
  <si>
    <t>Criterios de BIM/ FEP</t>
  </si>
  <si>
    <t>IN THIS PAPER, THE AVAILABLE LITERATURE ON STRATEGIES FOR REDUCING THE EMBODIED CARBON OF BUILDINGS, AS WELL AS METHODS FOR ESTIMATING THE EMBODIED CARBON OF BUILDINGS, IS REVIEWED AND THE STRENGTHS AND WEAKNESSES OF EACH METHOD ARE HIGHLIGHTED.</t>
  </si>
  <si>
    <t>THE PURPOSE OF THIS STUDY IS TO DETERMINE CRITICAL ACTIVITIES NECESSARY TO INCREASE THE LIKELIHOOD OF SUCCESSFUL CSU PERFORMANCE ON CAPITAL PROJECTS.</t>
  </si>
  <si>
    <t>THIS PAPER PROPOSES A FRAMEWORK THAT INTEGRATES BUILDING INFORMATION MODELING (BIM), DES, AND LCA IN ORDER TO SUPPORT THE ENVIRONMENTAL EVALUATION AND ALSO FACILITATE IMPLEMENTATION OF THE DES MODEL BY UTILIZING THE DATA-RICH BIM.</t>
  </si>
  <si>
    <t xml:space="preserve"> THIS PAPER INTRODUCES HOW THE DEVELOPMENT OF AM IN THIS PARTICULAR FIELD IS GOING TO BE SUPPORTED BY THE APPLICATION OF BIM MODELS AS KEY TOOL THAT WILL ALLOW ASSET MANAGEMENT INFORMATION SYSTEM EFFECTIVE IMPLEMENTATION. </t>
  </si>
  <si>
    <t>HE OBJECTIVE OF THIS STUDY IS TO SUGGEST A SYSTEMATIC MODEL FOR SUSTAINABLE BUILDING ASSESSMENT TOOLS BY ESTABLISHING A LOGICAL PERFORMANCE ASSESSMENT FRAMEWORK. FOR THIS PURPOSE, ANALYSIS OF PERFORMANCE ASSESSMENT TOOLS FOR SUSTAINABLE BUILDINGS WAS CONDUCTED USING THE EIA FRAMEWORK</t>
  </si>
  <si>
    <t>front-end</t>
  </si>
  <si>
    <t>front end</t>
  </si>
  <si>
    <t>front end planning</t>
  </si>
  <si>
    <t>front end loading</t>
  </si>
  <si>
    <t>pre planning</t>
  </si>
  <si>
    <t>business planning</t>
  </si>
  <si>
    <t xml:space="preserve"> THIS STUDY PRESENTS A MODEL TO ASSESS THE EMBODIED ENERGY AND ASSOCIATED GHG EMISSIONS, WHICH IS SPECIFICALLY ADAPTED TO ADDRESS THE DYNAMICS OF INFRASTRUCTURE CONSTRUCTION PROJECTS. </t>
  </si>
  <si>
    <t>THIS TOOL EFFICIENTLY MAKES PTD SUGGESTIONS AVAILABLE TO DESIGNERS AND CONSTRUCTORS. WITH THIS PTD TOOL, IT IS POSSIBLE FOR PROJECT PARTICIPANTS TO WORK TOGETHER TO OPTIMIZE BUILDING DESIGNS FOR CONSTRUCTION WORKER SAFETY, WHICH PROVIDES VALUABLE DOWNSTREAM BENEFITS.</t>
  </si>
  <si>
    <t xml:space="preserve"> THIS STUDY AIMS TO SHOW HOW LASER SCANNING DATA CAN BE UTILISED TO QUANTITATIVELY ASSESS "BLIND LIFTS" WITH RESPECT TO THEIR RATE AND SPATIAL DISTRIBUTION.</t>
  </si>
  <si>
    <t>THE OBJECTIVE OF THIS RESEARCH WAS TO DEFINE AND DEVELOP AN INTEGRATED CONSTRUCTION MATERIALS MANAGEMENT (ICMM) MODEL TO ADDRESS THESE CHALLENGES BY DEPLOYING PRINCIPLES OF VIRTUAL INVENTORY MANAGEMENT, FEASIBLE MATERIALS MANAGEMENT NETWORKS, AND A SUPPLIER SELECTION PROCESS.</t>
  </si>
  <si>
    <t>THIS PAPER INVESTIGATES THE INDIRECT IMPACT OF IT USE VIA WORK PROCESSES ON CONSTRUCTION PROJECT PERFORMANCE IN THE INDUSTRIAL SECTOR.</t>
  </si>
  <si>
    <t xml:space="preserve"> THIS PAPER QUANTITATIVELY EXPLORES THE VIEW THAT THE BENEFITS OF INFORMATION TECHNOLOGIES MANIFEST THEMSELVES THROUGH IMPROVEMENT IN WORK PROCESSES. IN TURN, BETTER WORK PROCESSES LEAD TO INCREASED PROJECT PERFORMANCE.</t>
  </si>
  <si>
    <t>THE PURPOSE OF THIS PAPER IS TO IDENTIFY MAJOR VARIABLES THAT CHARACTERIZE THE REAL-WORLD EARNED VALUE MANAGEMENT SYSTEM (EVMS) IMPLEMENTATION FOR NUCLEAR POWER PLANT CONSTRUCTION</t>
  </si>
  <si>
    <t>THIS PROJECT INCLUDED CONDUCTING A SURVEY TO DETERMINE THE BEST MANAGEMENT PRACTICES (BMP'S) AND OUTLINING THE BENEFITS OF USING BIM FOR ELECTRICAL CONTRACTORS.</t>
  </si>
  <si>
    <t>THIS PAPER EXPLORES FUTURE REQUIREMENTS OF PROJECT MANAGEMENT INFORMATION SYSTEMS (PMIS) FOR PROFESSIONAL CONSTRUCTION MANAGEMENT (CM) FIRMS.</t>
  </si>
  <si>
    <t>THIS PAPER INVESTIGATES ONTOLOGY AND ITS DESCRIPTION LOGIC (OWLDL) AND ESTABLISHES IT IN THE PRE-PLANNING STAGE OF CONSTRUCTION PROJECT AND WILL ALSO CARRY OUT A CASE STUDY BASED ON A REAL PROJECT IN KOREA.</t>
  </si>
  <si>
    <t>THIS PAPER HIGHLIGHTED AND DISCUSSED THE TOP SIX RISKS THAT AFFECT COST AND SCHEDULE PROJECT PERFORMANCE: RESISTANCE TO CHANGE, NO EARLY INVOLVEMENT OF KEY PROJECT PARTICIPANTS, LACK OF CONSTRUCTION COORDINATION, LATE AND INEFFECTIVE COMMUNICATION, LACK OF LEADERSHIP, AND ABSENCE OF FLEXIBILITY AND COORDINATION OF DESIGN</t>
  </si>
  <si>
    <t>THE AUTHORS OF THE PRESENT STUDY AIMED TO INVESTIGATE, IDENTIFY, AND PRIORITIZE THE ORGANIZATIONAL-BASED REWORK INDICATORS (ORIS), PROJECT-BASED REWORK INDICATORS (PRIS), AND HUMAN-BASED REWORK INDICATORS (HRIS).</t>
  </si>
  <si>
    <t xml:space="preserve">PURPOSE: THE PAPER AIMS TO IDENTIFY THE EFFECTIVE CONSTRUCTABILITY METHODS AND TOOLS THAT SHOULD BE APPLIED DURING THE EARLY PROJECT DESIGN STAGES TO PREVENT SPECIFIC CONSTRUCTABILITY FAILURES REGARDING PROJECT CONTEXT. </t>
  </si>
  <si>
    <t xml:space="preserve">THE PURPOSE OF THIS PAPER IS TO SHARE SPECIFIC FACTORS FOUND TO IMPACT COST INCREASES AND SCHEDULE DELAYS. </t>
  </si>
  <si>
    <t>THE OBJECTIVE OF THIS RESEARCH WAS TO EVALUATE THE IMPACT OF CII'S RESEARCH PUBLICATIONS ON RECENT CONSTRUCTION ENGINEERING AND MANAGEMENT ACADEMIC PUBLICATIONS</t>
  </si>
  <si>
    <t>IN RESPONSE TO THIS NEED, THE AUTHORS, AS PART OF AN ONGOING STUDY, CONDUCTED A DETAILED LITERATURE REVIEW TO IDENTIFY THE DIFFERENT LEVELS/CATEGORIES OF RA AND HAZARDS THEY INTRODUCE OR ESCALATE. THEREAFTER, A SURVEY QUESTIONNAIRE WAS DISTRIBUTED TO 29 CONSTRUCTION EXPERTS TO VERIFY IF THE IDENTIFIED HAZARDS ARE CONNECTED TO THE RA LEVELS.</t>
  </si>
  <si>
    <t>THE STUDY HAS HYPOTHESIZED FOUR VALUES, 70 PRACTICES, 15 KNOWLEDGE AREAS AND 16 BENEFITS OF AGILE PROJECT MANAGEMENT BY USING MEDIAN TEST. THE RESULT INDICATED THAT ALL THE RESPONDENTS ARE INCLINED TOWARDS THE AGILE VALUES OF PROJECT MANAGEMENT AND ALL THE CURRENT PROJECT MANAGEMENT PRACTICES ARE INDEED EXPECTED IN THE AGILE PROJECT MANAGEMENT.</t>
  </si>
  <si>
    <t>THIS RESEARCH AIMS TO PROPOSES A HYBRID METHOD TO ASSIST PLANNERS IN UNDERTAKING RISK ANALYSIS USING BASELINE SCHEDULES WITH IMPROVED ACCURACY.</t>
  </si>
  <si>
    <t>WHAT IS THE STATUS QUO OF MEGAPROJECT MANAGEMENT RESEARCH AND WHAT ARE THE RESEARCH DIRECTIONS WORTHY OF FURTHER INVESTIGATION?. THIS STUDY AIMS TO ANSWER THE QUESTION BY CONDUCTING A SYSTEMATIC EXAMINATION OF THE RESEARCH DEVELOPMENT IN THE DISCIPLINE OF MEGAPROJECT MANAGEMENT.</t>
  </si>
  <si>
    <t>THIS PAPER AIMS TO IDENTIFY AND RANK THE CAUSES OF DELAY, WHICH HAPPENED THROUGH USING SOFTWARE AND ICT PLATFORMS IN SMART AND COMPLEX CONSTRUCTION PROJECTS IN NEW ZEALAND.</t>
  </si>
  <si>
    <t>discarted</t>
  </si>
  <si>
    <t xml:space="preserve"> THIS STUDY PROVIDES INSIGHT INTO HOW TO PREPROCESS ACTIVITY NAMES OF CONSTRUCTION SCHEDULES FOR FURTHER ARTIFICIAL INTELLIGENCE (AI)-BASED QUANTITATIVE ANALYSIS. </t>
  </si>
  <si>
    <t>THE APPROACH SUMMARIZES RESOURCE REQUIREMENTS FOR EACH MODULE CLASS, THEREBY CONNECTING PRELIMINARY 3D MODELS TO HISTORICAL RESOURCE REQUIREMENTS AND ENHANCING PRELIMINARY RESOURCE PLANNING IN THE ABSENCE OF DETAILED DESIGN INFORMATION</t>
  </si>
  <si>
    <t>THIS STUDY FIRST REVIEWS FACTORS THAT IMPACT THE COMMUNICATION BETWEEN ARCHITECTS AND CLIENTS DURING PROJECT DEFINITION BASED ON THE LITERATURE</t>
  </si>
  <si>
    <t xml:space="preserve">THIS PAPER PROPOSES A NEW CONCEPTUAL APPROACH TO ADDRESS THE GAP IN THE UNDERSTANDING OF BENEFITS REALIZATION, WHICH IS AN INCREASINGLY CENTRAL ELEMENT IN THE DELIVERY OF SUCCESSFUL PROJECTS IN ARCHITECTURE, ENGINEERING, AND CONSTRUCTION (AEC) DESIGN. </t>
  </si>
  <si>
    <t>THE RESULTS SHOWED THAT BIM TECHNOLOGY AVOIDED 52 COLLISION PROBLEMS, FOUND MORE THAN 50 VARIOUS PROBLEMS IN THE DEEPENING DESIGN STAGE, COMPLETED 15 3D TECHNOLOGY TRANSFER, SAVING 30% OF THE MEASUREMENT LABOR COST, REDUCING THE REWORK RATE AND LATER EQUIPMENT OPERATION AND MAINTENANCE COSTS</t>
  </si>
  <si>
    <t>THIS PAPER EXPLORES THE LATEST DEVELOPMENTS AND PRACTICE IN THE FIELD OF DESIGN IMPROVEMENT THROUGH A LITERATURE REVIEW. DESIGN IMPROVEMENT THROUGH VALUE IMPROVEMENT PRACTICES IS A KEY ASPECT IN THE FRONT‐END LOADING STRATEGY AND THE STRENGTH OF FRONT‐END LOADING RESTS ON THE SUCCESSFUL IMPLEMENTATION OF DESIGN IMPROVEMENT METHODS.</t>
  </si>
  <si>
    <t>THIS WORK PROPOSES A FRAMEWORK FOR THE DEVELOPMENT OF THE CONCEPTUALIZATION OF RISKS IN OIL AND GAS PROJECTS DOCUMENTED BY SPECIALISTS OF THE PETROLEUM RESERVOIR DOMAIN.</t>
  </si>
  <si>
    <t>THIS STUDY REVIEWS THE CURRENT SUSTAINABLE INFRASTRUCTURE RESEARCH USING SCIENTOMETRIC ANALYSIS TECHNIQUES; THAT IS, CITATION BURST, KEYWORD CO-OCCURRENCE, DIRECT CITATION AND CO-CITATION ANALYSES. THE FINDINGS REVEAL THE TRENDS OF SUSTAINABLE INFRASTRUCTURE RESEARCH, MAIN RESEARCH AREAS WITHIN THE SCOPE OF SUSTAINABLE INFRASTRUCTURE, RESEARCH FRONT AND PATTERN OF CITATIONS IN SUSTAINABLE INFRASTRUCTURE RESEARCH.</t>
  </si>
  <si>
    <t>PURPOSE: THE TRADITIONAL CONSTRUCTION DELIVERY METHOD IS CHALLENGED BY LOW TRUST AND COLLABORATION ISSUES, RESULTING IN INCREASED PROJECT COSTS</t>
  </si>
  <si>
    <t xml:space="preserve">IN ORDER TO IMPROVE THE EFFICIENCY OF RISK ANALYSIS AND THE EFFICIENCY OF DEALING WITH ACCIDENTS IN THE PROCESS OF CONSTRUCTION MANAGEMENT OF INTEGRATED PIPELINE CORRIDORS AND SYSTEMATIZE THE FRAGMENTED RISK ANALYSIS KNOWLEDGE, THIS PAPER WILL BUILD ONTOLOGY-BASED KNOWLEDGE FOR RISK RESPONSE IN INTEGRATED PIPELINE CORRIDORS. </t>
  </si>
  <si>
    <t xml:space="preserve">THIS STUDY DEFINES THE HANDING OVER AND DELIVERY STAGE AS RECEIVING THE CERTIFICATE OF ACCEPTANCE FROM THE OWNER OR CLIENT. IT IS THE FINAL CRUCIAL PHASE TO COMPLETE THE WHOLE LIFE CYCLE OF THE PFI PROJECT. HOWEVER, GIVEN ITS IMPORTANCE, THERE ARE NO EXISTING STUDIES THAT ELABORATE FURTHER ON THE PROBLEMS THAT AFFECT THE HANDING OVER THE STAGE IN PFI PROJECTS. </t>
  </si>
  <si>
    <t>THIS PAPER PROVIDES A CRITICAL REVIEW OF RELATED LITERATURE ON THE EVOLUTION OF PROJECT DELIVERY METHODS, SELECTION METHODS AND SELECTION CRITERIA OVER THE YEARS AND THEIR SUITABILITY IN THE CONSTRUCTION INDUSTRY OF TODAY’S WORLD. THE LITERATURE REVIEW ANALYSIS HAS CONCLUDED THAT PROJECT DELIVERY METHODS EVOLVE AT A SLOWER RATE COMPARED TO THE EVOLUTION OF THE CONSTRUCTION INDUSTRY.</t>
  </si>
  <si>
    <t xml:space="preserve">THE STUDY FURTHER INVESTIGATED THE CHANGE ORDERS ASSOCIATED WITH THE PROJECT AND FOUND THAT THE TOTAL COST OF CHANGE ORDERS CONTRIBUTED 5.62% TO THE FINAL CONSTRUCTION COST OF MASS TIMBER BUILDING. </t>
  </si>
  <si>
    <t xml:space="preserve"> THE STUDY ALSO REVEALED CERTAIN NETWORK FEATURES WHICH CONTRIBUTE TO ALIGNMENT BETWEEN THE INFORMATION INTERDEPENDENCIES OF DESIGN DECISIONS AND THE COMMUNICATION PATTERNS THAT UNDERPIN THEM, LEADING TO BETTER SAFETY IN DESIGN OUTCOMES. THE FINDINGS PROVIDE A REALISTIC UNDERSTANDING OF EFFECTIVE COMMUNICATION IN THE CONTEXT OF SAFETY IN DESIGN. </t>
  </si>
  <si>
    <t>THE OBJECTIVE OF THIS RESEARCH WAS TO DETERMINE THE PERCEPTION OF THE FEED PROCESS BY ADMINISTERING A THOROUGH SURVEY TO EXPERIENCED FEED PROFESSIONALS WORKING ON INDUSTRIAL PROJECTS. A KEY FINDING OF THE SURVEY IS THAT THE INDUSTRY LACKS A CONSISTENT, AGREED-UPON FEED DEFINITION, WHICH CAUSES INDUSTRY MISUNDERSTANDINGS.</t>
  </si>
  <si>
    <t xml:space="preserve"> IN VIEW OF THIS, A GOVERNMENT-LED MANAGEMENT-AND-CONTROL MODE FOR PRECISE DISPOSAL OF CDW IS PROPOSED. THE MODE IS IMPLEMENTED BY THE GOVERNMENT IN ADVANCE TO DETERMINE THE TARGET VALUE OF CDW RECYCLING, AND OPTIMIZE THE ALLOCATION OF CDW GENERATION-TRANSPORT-DISPOSAL CHAIN ON THE BASIS OF MEETING THE REQUIREMENTS OF RESOURCE COMPLIANCE</t>
  </si>
  <si>
    <t xml:space="preserve"> THE AIM OF THIS STUDY IS TO EXTRACT THE BENEFITS OF THE IMPLEMENTATION OF THE IPD APPROACH USING AN IN-DEPTH LITERATURE REVIEW. THEN DESCRIPTIVE ANALYSIS IS APPLIED TO IDENTIFY THE BENEFITS OF IPD. THE BENEFITS OF APPLYING THIS APPROACH FOR KEY CONSTRUCTION PROJECT STAKEHOLDERS ARE CLASSIFIED USING PATTERN ANALYSIS</t>
  </si>
  <si>
    <t>THE PRESENT PAPER SEEKS TO DISCOVER WHY THE CURRENTLY APPLIED SCHEDULING TOOLS AND THE LATEST AGILE-BASED PROJECT ORGANIZATION APPROACHES HAVE NOT YET ACHIEVED THEIR FULL POTENTIAL. A MISSING INTERLINKAGE BETWEEN THE PROJECT'S DESIGN, COST, AND TIME ASPECTS WITHIN THE PROJECT DESIGN PHASE AND ITS SPARSE UTILIZATION THROUGHOUT PROJECT EXECUTION WERE INDICATED AS THE DRIVING CONTRIBUTORS RESPONSIBLE FOR THE SLOW PROGRESS IN DEVELOPMENT</t>
  </si>
  <si>
    <t>THIS PAPER PRESENTS FOUR BROAD CATEGORIES OF INFRASTRUCTURE LCA UNCERTAINTY. THESE CONTAIN 11 DRIVERS FOCUSING ON DIFFERENCES BETWEEN INFRASTRUCTURE AND MANUFACTURED PRODUCTS. IDENTIFIED CATEGORIES AND DRIVERS ARE: APPLICATION OF ISO 14040/14044 STANDARDS (FUNCTIONAL UNIT, REFERENCE FLOW, BOUNDARIES OF ANALYSIS); SPATIOTEMPORAL REALITIES UNDERLYING PHYSICAL CONSTRUCTION (GEOGRAPHY, LOCAL CONTEXT, MANUFACTURING TIME); NATURE OF THE CONSTRUCTION INDUSTRY (REPETITION OF PRODUCTION, SCALE, AND DIVISION OF RESPONSIBILITIES); AND CHARACTERISTICS OF INFRASTRUCTURE PROJECTS (AGGLOMERATION OF OTHER PRODUCTS, AND RECURRING EMBODIED ENERGY).</t>
  </si>
  <si>
    <t xml:space="preserve"> A CASE STUDY INVESTIGATED THE SCAFFOLDING INSTALLATION PROCESS FOR A HIGH-RISE BUILDING PROJECT IN THAILAND. THE ACTIVITY CYCLE DIAGRAMS (ACDS) WERE CONSTRUCTED ACCORDINGLY TO REPRESENT THE COMPLEX CONSTRUCTION PROCESSES AND ASSOCIATED ACTIVITIES OF THE CASE STUDY.</t>
  </si>
  <si>
    <t>THIS PAPER AIMS TO MAP CURRENT EVIDENCE ON REQUIREMENTS MANAGEMENT IN FACILITATING BENEFITS REALISATION FROM AN FED PERSPECTIVE. THIS IS TO BRING ABOUT AN UPDATED AND UNIFIED POSITION ON REQUIREMENTS MANAGEMENT FOR ITS IMPACT ON DESIGN DECISION MAKING.</t>
  </si>
  <si>
    <t xml:space="preserve">THE OBJECTIVES ARE TO (1) QUANTIFY THE IMPACTS OF THE RISKS RELATED TO THE PERFORMANCE OF PROJECTS IN TERMS OF COST AND SCHEDULE; (2) FORMULATE A HOLISTIC ASSESSMENT MODEL; AND (3) CORRELATE THE DEVELOPED SYSTEM TO PREDICT COST AND TIME AT PROJECT COMPLETION. </t>
  </si>
  <si>
    <t>THIS PAPER EXAMINED HOW THE USE OF UTILITY THEORY (UT) AND QUALITY FUNCTION DEPLOYMENT (QFD) CAN SERVE AS A USEFUL BASIS TO SUPPORT THE DELIVERY OF SUCH BENEFITS. THE RESEARCH EXAMINED A SOCIAL HOUSING PROJECT IN BRAZIL TO FOCUS ON CONTEXTUAL INFLUENCES ON UNDERSTANDING, STRUCTURING, AND DELIVERY OF BENEFITS.</t>
  </si>
  <si>
    <t>THIS PAPER ANALYZES WHETHER THE INTEGRATION OF A COST BREAKDOWN STRUCTURE (CBS) CAN LEAD TO THE GENERATION OF MORE ROBUST WBSS IN CONSTRUCTION PROJECTS.</t>
  </si>
  <si>
    <t xml:space="preserve">THIS STUDY IDENTIFIES AND PRIORITIZES KEY FACTORS AFFECTING HEALTHCARE FACILITY COSTS BASED ON THE ANALYSIS OF DATA COLLECTED FROM MULTIPLE PROJECTS. </t>
  </si>
  <si>
    <t xml:space="preserve">IN THIS REGARD, A SURVEY WAS CONDUCTED TO COLLECT DATA TO IDENTIFY AND ANALYZE KEY FACTORS CAUSING SCHEDULE DELAYS IN GREEN BUILDINGS IN CHINA. </t>
  </si>
  <si>
    <t xml:space="preserve">THIS PAPER WILL FOCUS ON THE POSITIVE IMPACT FROM SIMULTANEOUSLY APPLYING 4D-BIM AND A VARIATION OF TAKT-TIME PLANNING TO THE DEMOLITION OF THE OLD HOSPITAL BUILDING ADJACENT TO THE NEW ONE. </t>
  </si>
  <si>
    <t>THE PURPOSE OF THIS PAPER IS TO IDENTIFYING ORGANIZATIONAL CHANGE MANAGEMENT (OCM) PRACTICES THAT, WHEN EFFECTIVELY EXECUTED, LEAD TO INCREASED SUCCESS RATES OF ADOPTING APDMS IN OWNER AEC ORGANIZATIONS.</t>
  </si>
  <si>
    <t>THE AIM OF THIS STUDY IS TO DEVELOP AND TEST A METHODOLOGY TO ANALYZE THE NET ENVIRONMENTAL IMPACTS AS WELL AS THE BUILDING’S COST PERFORMANCE OF AN ADAPTIVE REUSE PROJECT. THIS PAPER FOCUSES ON THE ANALYSIS OF THE STRUCTURAL SYSTEM. RESULTS SHOW THAT THE ADAPTIVE REUSE OF THE BUILDING STRUCTURE PRODUCES A CONSIDERABLE DECREASE IN THE ENVIRONMENTAL IMPACTS AND THE CONSTRUCTION BUILDING COST.</t>
  </si>
  <si>
    <t xml:space="preserve">THIS PAPER INTRODUCES THE APPLICATION OF BIM TECHNOLOGY IN COMBINATION WITH THE DEVELOPMENT HISTORY OF FOREIGN COUNTRIES AND THE ENGINEERING PRACTICE STATUS OF SHANGHAI RAIL TRANSIT. </t>
  </si>
  <si>
    <t>THIS PAPER DESCRIBES AND VALIDATES A SEMI-AUTOMATED SELECTIVE DECONSTRUCTION PROGRAMMING APPROACH FOR ADAPTIVE REUSE THAT CAN SUPPORT QUANTITATIVE ANALYSIS.</t>
  </si>
  <si>
    <t xml:space="preserve">THIS STUDY AIMS TO RECOGNIZE THE POSSIBLE CHALLENGES FACED IN THE CONSTRUCTION OF A SLUM REHABILITATION PROJECT. THIS STUDY CLASSIFIES DELAY FACTORS OF THE PROJECT IN DIFFERENT STAGES I.E., PRE-PLANNING AND CONSTRUCTION STAGE AND PROPOSING A BETTER TYPE OF APPROACH TO OVERCOME DELAY RELATED CHALLENGES IN SLUM REHABILITATION CONSTRUCTION PROJECT. </t>
  </si>
  <si>
    <t>THE AIM OF THIS RESEARCH IS TO PREVENT PROBLEMS, INTERFERENCES AND CRITICALITIES IN ORDER TO INCREASE THE SAFETY AND RATIONALITY OF THE ENTIRE RECONSTRUCTION PROCESS.</t>
  </si>
  <si>
    <t xml:space="preserve">THE AIM OF THIS STUDY WAS TO IDENTIFY THE INDICATORS OF MANAGEABLE REWORK CAUSES (IMRCS) AND SELECT THE APPROPRIATE CONSTRUCTION BEST PRACTICES (BPS) TO REDUCE THE COST OF MANAGEABLE AND CONTROLLABLE REWORK IN TERMS OF THE TOTAL COST OF A PROJECT. </t>
  </si>
  <si>
    <t>THIS LEVEL OF COST AND SCHEDULE UNDERPERFORMANCE WAS NOT SUSTAINABLE IN THE HIGH OIL PRICE ECONOMIC ENVIRONMENT AND IS INCONCEIVABLE IN THE LOWER OIL PRICE ENVIRONMENT IN WHICH WE NOW OPERATE. BOTH THE EY AND THE OGA REPORTS IDENTIFY FACTORS FOR THESE OVERRUNS AND LESSONS THAT CAN BE LEARNED</t>
  </si>
  <si>
    <t xml:space="preserve">THIS PAPER SUMMARIZES THE RESULTS OF A COMPREHENSIVE SYSTEMATIC LITERATURE SURVEY ON THE FRONT-END OF A PROJECT, COMMISSIONED BY THE PROJECT MANAGEMENT INSTITUTE. </t>
  </si>
  <si>
    <t>THE PURPOSE OF THIS PAPER IS TO DEFINE AND ANALYZE CAUSAL FACTORS SHAPING THE EFFECTIVENESS OF ENGINEERING, PROCUREMENT AND CONSTRUCTION (EPC) MAJOR PROJECTS IN MEETING THE PRODUCT OBJECTIVES, FROM THE END-USER’S PERSPECTIVE.</t>
  </si>
  <si>
    <t xml:space="preserve"> IN THIS ARTICLE, FACTORS THAT CAN AFFECT THE FEASIBILITY OF A MODULAR VERTICAL EXPANSION ARE EXPLORED, AND THE BENEFITS OF USING A COARSE FINITE-ELEMENT MODELING APPROACH TO HELP IDENTIFY THOSE FACTORS ARE DISCUSSED.</t>
  </si>
  <si>
    <t xml:space="preserve"> THIS ARTICLE PROVIDES A DEFINITION OF A SMALL INFRASTRUCTURE PROJECT THROUGH SURVEY RESPONDENTS' IDENTIFICATION AND RANKING OF 16 CHARACTERISTICS THAT DIFFERENTIATE BOTH TYPES OF INFRASTRUCTURE PROJECTS. </t>
  </si>
  <si>
    <t>A WORKFLOW HAS BEEN SUGGESTED TO INCLUDE LASER SCANNING AND 3D MODELLING IN THE BROWNFIELD MODIFICATIONS. THE METHODOLOGY HAS BEEN ADOPTED IN THE REAL PROJECTS EXECUTED AT OFFSHORE FACILITIES AND PRESENTED IN CASE STUDIES</t>
  </si>
  <si>
    <t xml:space="preserve"> THIS PAPER PERFORMED A CONTENT ANALYSIS OF 71 CONTRACTOR PROPOSALS CONTAINING BOTH SUCCESSFUL AND UNSUCCESSFUL BIDS. REGRESSION RESULTS INDICATE THAT CONTRACTOR PROJECT MANAGEMENT PROPOSALS RECEIVE MORE FAVORABLE OWNER EVALUATION SCORES WHEN CONTRACTOR-CONTROLLED, DESIGN-RELATED, AND CONCEALED CONDITIONS CONTENT ARE EMPHASIZED.</t>
  </si>
  <si>
    <t>THE AIM OF THIS PAPER IS TO IDENTIFY THE APPLICATION OF VDC PRACTICES DURING BIDDING STAGE. THIS INCLUDES PARTIES INVOLVED IN THE BIDDING STAGE, THEIR PERCEPTION ON WHAT BIDDING THAT APPLIES VDC SHOULD POSSESS AND DEFINITION AND PERCEIVED BENEFITS OF VDC.</t>
  </si>
  <si>
    <t>THE INTEREST IN LEAN THINKING IN THE UK’S CIVIL CONSTRUCTION INDUSTRY IS ON THE RISE. THE RESEARCH PRESENTED IN THE PAPER EVALUATES THE ADOPTION OF LEAN THINKING IN THE HIGHWAYS CONSTRUCTION SECTOR BY INVESTIGATING 7 MOTIVATION FACTORS, 20 LEAN TECHNIQUES AND 16 BARRIERS THROUGH IN-DEPTH INTERVIEWS WITH 20 SECTOR MANAGERS AND A QUESTIONNAIRE SURVEY OF 110 RESPONSES.</t>
  </si>
  <si>
    <t>IN OUR STUDY, TO PROPERLY MINIMIZE THE RISK OF SCHEDULE DELAY IN PROJECTS; CONSTRUCTION SEQUENCING EXERCISES SHOULD BE SATISFACTORILY DIGITIZED AND BIM OFFERS THE TOTAL CHANCE TO INTEGRATE VITAL ASPECTS OF PROJECT MANAGEMENT THAT MANAGEMENT ENHANCE SCHEDULING RISK MANAGEMENT</t>
  </si>
  <si>
    <t xml:space="preserve">THIS PAPER PRESENTS FIRST STEPS IN DISCUSSING HOW TO INTEGRATE ONE SUCH PROJECT MANAGEMENT TOOL, THE PROJECT DEFINITION RATING INDEX (PDRI), INTO AN INTRODUCTORY CONSTRUCTION MANAGEMENT COURSE. </t>
  </si>
  <si>
    <t>THE PURPOSE OF THIS PAPER IS TO DEVELOP A PROJECT NUMBERING SYSTEM (PNS) OF INTEGRATED COST AND SCHEDULE CONTROL SYSTEM FOR NUCLEAR POWER PLANT CONSTRUCTION. DISTINCT ATTRIBUTES OF NUCLEAR POWER PLANT CONSTRUCTION WERE INVESTIGATED FIRST IN ORDER TO IDENTIFY INFLUENCING VARIABLES THAT CHARACTERIZE REAL-WORLD IMPLEMENTATION OF ADVANCED COST AND SCHEDULE CONTROLS.</t>
  </si>
  <si>
    <t xml:space="preserve">IN THIS PAPER, A LEAN PRODUCTION TOOL CALLED VALUE STREAM MAPPING (VSM) IS USED TO SIMULTANEOUSLY ASSESS ENVIRONMENTAL AND PRODUCTION WASTE OVER THE EXECUTION STAGE OF CONSTRUCTION PROJECTS. </t>
  </si>
  <si>
    <t xml:space="preserve">CRITERIOS </t>
  </si>
  <si>
    <t>Dos tipos de estados   (state)</t>
  </si>
  <si>
    <t>1: Acepted  (Aceptado)</t>
  </si>
  <si>
    <t>2: Discarted (Descartado)</t>
  </si>
  <si>
    <t xml:space="preserve">Palabras claves utilizadas </t>
  </si>
  <si>
    <t>REF. Documentos descargados</t>
  </si>
  <si>
    <t>UK</t>
  </si>
  <si>
    <t>Usa</t>
  </si>
  <si>
    <t>Canada</t>
  </si>
  <si>
    <t>Korea</t>
  </si>
  <si>
    <t>China</t>
  </si>
  <si>
    <t>Australia</t>
  </si>
  <si>
    <t>Israel</t>
  </si>
  <si>
    <t>New Zealand</t>
  </si>
  <si>
    <t>South Africa</t>
  </si>
  <si>
    <t>Spain</t>
  </si>
  <si>
    <t>Otros</t>
  </si>
  <si>
    <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8">
    <font>
      <sz val="11"/>
      <color rgb="FF000000"/>
      <name val="Calibri"/>
      <family val="2"/>
      <scheme val="minor"/>
    </font>
    <font>
      <b/>
      <sz val="11"/>
      <color rgb="FF000000"/>
      <name val="Calibri"/>
      <family val="2"/>
      <scheme val="minor"/>
    </font>
    <font>
      <sz val="12"/>
      <color rgb="FF000000"/>
      <name val="Times New Roman"/>
      <family val="1"/>
    </font>
    <font>
      <sz val="12"/>
      <color rgb="FF969696"/>
      <name val="Times New Roman"/>
      <family val="1"/>
    </font>
    <font>
      <sz val="6"/>
      <name val="Calibri"/>
      <family val="3"/>
      <charset val="128"/>
      <scheme val="minor"/>
    </font>
    <font>
      <sz val="11"/>
      <color rgb="FFFF0000"/>
      <name val="Calibri"/>
      <family val="2"/>
      <scheme val="minor"/>
    </font>
    <font>
      <sz val="11"/>
      <name val="Calibri"/>
      <family val="2"/>
      <scheme val="minor"/>
    </font>
    <font>
      <b/>
      <sz val="9"/>
      <color indexed="81"/>
      <name val="Tahoma"/>
      <family val="2"/>
    </font>
  </fonts>
  <fills count="6">
    <fill>
      <patternFill patternType="none"/>
    </fill>
    <fill>
      <patternFill patternType="gray125"/>
    </fill>
    <fill>
      <patternFill patternType="solid">
        <fgColor theme="6" tint="0.79998168889431442"/>
        <bgColor indexed="64"/>
      </patternFill>
    </fill>
    <fill>
      <patternFill patternType="solid">
        <fgColor theme="9" tint="0.79998168889431442"/>
        <bgColor indexed="64"/>
      </patternFill>
    </fill>
    <fill>
      <patternFill patternType="solid">
        <fgColor theme="0"/>
        <bgColor indexed="64"/>
      </patternFill>
    </fill>
    <fill>
      <patternFill patternType="solid">
        <fgColor theme="7" tint="0.59999389629810485"/>
        <bgColor indexed="64"/>
      </patternFill>
    </fill>
  </fills>
  <borders count="16">
    <border>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s>
  <cellStyleXfs count="1">
    <xf numFmtId="0" fontId="0" fillId="0" borderId="0"/>
  </cellStyleXfs>
  <cellXfs count="43">
    <xf numFmtId="0" fontId="0" fillId="0" borderId="0" xfId="0"/>
    <xf numFmtId="0" fontId="1" fillId="2" borderId="0" xfId="0" applyFont="1" applyFill="1"/>
    <xf numFmtId="0" fontId="1" fillId="3" borderId="0" xfId="0" applyFont="1" applyFill="1"/>
    <xf numFmtId="14" fontId="0" fillId="0" borderId="0" xfId="0" applyNumberFormat="1"/>
    <xf numFmtId="0" fontId="2" fillId="0" borderId="0" xfId="0" applyFont="1" applyAlignment="1">
      <alignment horizontal="left" vertical="center" readingOrder="1"/>
    </xf>
    <xf numFmtId="0" fontId="0" fillId="0" borderId="0" xfId="0" pivotButton="1"/>
    <xf numFmtId="0" fontId="0" fillId="0" borderId="0" xfId="0" applyAlignment="1">
      <alignment horizontal="left"/>
    </xf>
    <xf numFmtId="164" fontId="0" fillId="0" borderId="0" xfId="0" applyNumberFormat="1"/>
    <xf numFmtId="0" fontId="5" fillId="0" borderId="0" xfId="0" applyFont="1"/>
    <xf numFmtId="0" fontId="6" fillId="0" borderId="0" xfId="0" applyFont="1"/>
    <xf numFmtId="0" fontId="5" fillId="5" borderId="0" xfId="0" applyFont="1" applyFill="1"/>
    <xf numFmtId="0" fontId="0" fillId="4" borderId="1" xfId="0" applyFill="1" applyBorder="1"/>
    <xf numFmtId="0" fontId="0" fillId="4" borderId="2" xfId="0" applyFill="1" applyBorder="1"/>
    <xf numFmtId="0" fontId="0" fillId="4" borderId="3" xfId="0" applyFill="1" applyBorder="1"/>
    <xf numFmtId="0" fontId="0" fillId="4" borderId="4" xfId="0" applyFill="1" applyBorder="1"/>
    <xf numFmtId="0" fontId="0" fillId="4" borderId="0" xfId="0" applyFill="1"/>
    <xf numFmtId="0" fontId="0" fillId="4" borderId="5" xfId="0" applyFill="1" applyBorder="1"/>
    <xf numFmtId="0" fontId="0" fillId="4" borderId="7" xfId="0" applyFill="1" applyBorder="1"/>
    <xf numFmtId="0" fontId="0" fillId="4" borderId="8" xfId="0" applyFill="1" applyBorder="1"/>
    <xf numFmtId="0" fontId="1" fillId="4" borderId="6" xfId="0" applyFont="1" applyFill="1" applyBorder="1"/>
    <xf numFmtId="0" fontId="0" fillId="4" borderId="2" xfId="0" applyFill="1" applyBorder="1" applyAlignment="1">
      <alignment horizontal="left"/>
    </xf>
    <xf numFmtId="0" fontId="0" fillId="4" borderId="3" xfId="0" applyFill="1" applyBorder="1" applyAlignment="1">
      <alignment horizontal="left"/>
    </xf>
    <xf numFmtId="0" fontId="0" fillId="4" borderId="0" xfId="0" applyFill="1" applyAlignment="1">
      <alignment horizontal="left"/>
    </xf>
    <xf numFmtId="0" fontId="0" fillId="4" borderId="5" xfId="0" applyFill="1" applyBorder="1" applyAlignment="1">
      <alignment horizontal="left"/>
    </xf>
    <xf numFmtId="0" fontId="0" fillId="4" borderId="7" xfId="0" applyFill="1" applyBorder="1" applyAlignment="1">
      <alignment horizontal="left"/>
    </xf>
    <xf numFmtId="0" fontId="0" fillId="4" borderId="8" xfId="0" applyFill="1" applyBorder="1" applyAlignment="1">
      <alignment horizontal="left"/>
    </xf>
    <xf numFmtId="0" fontId="0" fillId="5" borderId="11" xfId="0" applyFill="1" applyBorder="1" applyAlignment="1">
      <alignment horizontal="center"/>
    </xf>
    <xf numFmtId="0" fontId="5" fillId="4" borderId="1" xfId="0" applyFont="1" applyFill="1" applyBorder="1" applyAlignment="1">
      <alignment horizontal="left"/>
    </xf>
    <xf numFmtId="0" fontId="5" fillId="4" borderId="4" xfId="0" applyFont="1" applyFill="1" applyBorder="1" applyAlignment="1">
      <alignment horizontal="left"/>
    </xf>
    <xf numFmtId="0" fontId="5" fillId="4" borderId="6" xfId="0" applyFont="1" applyFill="1" applyBorder="1" applyAlignment="1">
      <alignment horizontal="left"/>
    </xf>
    <xf numFmtId="0" fontId="0" fillId="0" borderId="0" xfId="0" applyAlignment="1">
      <alignment horizontal="center"/>
    </xf>
    <xf numFmtId="10" fontId="0" fillId="0" borderId="0" xfId="0" applyNumberFormat="1"/>
    <xf numFmtId="10" fontId="0" fillId="0" borderId="13" xfId="0" applyNumberFormat="1" applyBorder="1"/>
    <xf numFmtId="10" fontId="0" fillId="0" borderId="14" xfId="0" applyNumberFormat="1" applyBorder="1"/>
    <xf numFmtId="10" fontId="0" fillId="0" borderId="15" xfId="0" applyNumberFormat="1" applyBorder="1"/>
    <xf numFmtId="10" fontId="0" fillId="0" borderId="12" xfId="0" applyNumberFormat="1" applyBorder="1"/>
    <xf numFmtId="0" fontId="0" fillId="0" borderId="9" xfId="0" applyBorder="1" applyAlignment="1">
      <alignment horizontal="center"/>
    </xf>
    <xf numFmtId="0" fontId="0" fillId="0" borderId="10" xfId="0" applyBorder="1" applyAlignment="1">
      <alignment horizontal="center"/>
    </xf>
    <xf numFmtId="0" fontId="0" fillId="0" borderId="11" xfId="0" applyBorder="1" applyAlignment="1">
      <alignment horizontal="center"/>
    </xf>
    <xf numFmtId="0" fontId="0" fillId="4" borderId="9" xfId="0" applyFill="1" applyBorder="1" applyAlignment="1">
      <alignment horizontal="center"/>
    </xf>
    <xf numFmtId="0" fontId="0" fillId="4" borderId="10" xfId="0" applyFill="1" applyBorder="1" applyAlignment="1">
      <alignment horizontal="center"/>
    </xf>
    <xf numFmtId="0" fontId="0" fillId="4" borderId="11" xfId="0" applyFill="1" applyBorder="1" applyAlignment="1">
      <alignment horizontal="center"/>
    </xf>
    <xf numFmtId="0" fontId="1" fillId="3" borderId="0" xfId="0" applyFont="1" applyFill="1" applyAlignment="1">
      <alignment horizontal="center"/>
    </xf>
  </cellXfs>
  <cellStyles count="1">
    <cellStyle name="Normal" xfId="0" builtinId="0"/>
  </cellStyles>
  <dxfs count="4">
    <dxf>
      <numFmt numFmtId="164" formatCode="0.0%"/>
    </dxf>
    <dxf>
      <numFmt numFmtId="164" formatCode="0.0%"/>
    </dxf>
    <dxf>
      <numFmt numFmtId="164" formatCode="0.0%"/>
    </dxf>
    <dxf>
      <font>
        <b/>
        <i val="0"/>
        <strike val="0"/>
        <condense val="0"/>
        <extend val="0"/>
        <outline val="0"/>
        <shadow val="0"/>
        <u val="none"/>
        <vertAlign val="baseline"/>
        <sz val="11"/>
        <color rgb="FF000000"/>
        <name val="Calibri"/>
        <family val="2"/>
        <scheme val="minor"/>
      </font>
      <fill>
        <patternFill patternType="solid">
          <fgColor indexed="64"/>
          <bgColor theme="6" tint="0.79998168889431442"/>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pivotCacheDefinition" Target="pivotCache/pivotCacheDefinition1.xml"/><Relationship Id="rId9" Type="http://schemas.openxmlformats.org/officeDocument/2006/relationships/customXml" Target="../customXml/item1.xml"/></Relationships>
</file>

<file path=xl/charts/_rels/chart1.xml.rels><?xml version="1.0" encoding="UTF-8" standalone="yes"?>
<Relationships xmlns="http://schemas.openxmlformats.org/package/2006/relationships"><Relationship Id="rId3" Type="http://schemas.openxmlformats.org/officeDocument/2006/relationships/chartUserShapes" Target="../drawings/drawing2.xml"/><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5.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Ex1.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O"/>
              <a:t>BIM-FEL</a:t>
            </a:r>
          </a:p>
        </c:rich>
      </c:tx>
      <c:layout>
        <c:manualLayout>
          <c:xMode val="edge"/>
          <c:yMode val="edge"/>
          <c:x val="0.35968044619422573"/>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Descriptive!$D$2:$D$13</c:f>
              <c:numCache>
                <c:formatCode>General</c:formatCode>
                <c:ptCount val="12"/>
                <c:pt idx="0">
                  <c:v>2008</c:v>
                </c:pt>
                <c:pt idx="1">
                  <c:v>2011</c:v>
                </c:pt>
                <c:pt idx="2">
                  <c:v>2013</c:v>
                </c:pt>
                <c:pt idx="3">
                  <c:v>2014</c:v>
                </c:pt>
                <c:pt idx="4">
                  <c:v>2015</c:v>
                </c:pt>
                <c:pt idx="5">
                  <c:v>2016</c:v>
                </c:pt>
                <c:pt idx="6">
                  <c:v>2017</c:v>
                </c:pt>
                <c:pt idx="7">
                  <c:v>2018</c:v>
                </c:pt>
                <c:pt idx="8">
                  <c:v>2019</c:v>
                </c:pt>
                <c:pt idx="9">
                  <c:v>2020</c:v>
                </c:pt>
                <c:pt idx="10">
                  <c:v>2021</c:v>
                </c:pt>
                <c:pt idx="11">
                  <c:v>2022</c:v>
                </c:pt>
              </c:numCache>
            </c:numRef>
          </c:xVal>
          <c:yVal>
            <c:numRef>
              <c:f>Descriptive!$E$2:$E$13</c:f>
              <c:numCache>
                <c:formatCode>General</c:formatCode>
                <c:ptCount val="12"/>
                <c:pt idx="0">
                  <c:v>1</c:v>
                </c:pt>
                <c:pt idx="1">
                  <c:v>3</c:v>
                </c:pt>
                <c:pt idx="2">
                  <c:v>2</c:v>
                </c:pt>
                <c:pt idx="3">
                  <c:v>4</c:v>
                </c:pt>
                <c:pt idx="4">
                  <c:v>3</c:v>
                </c:pt>
                <c:pt idx="5">
                  <c:v>4</c:v>
                </c:pt>
                <c:pt idx="6">
                  <c:v>5</c:v>
                </c:pt>
                <c:pt idx="7">
                  <c:v>10</c:v>
                </c:pt>
                <c:pt idx="8">
                  <c:v>10</c:v>
                </c:pt>
                <c:pt idx="9">
                  <c:v>18</c:v>
                </c:pt>
                <c:pt idx="10">
                  <c:v>15</c:v>
                </c:pt>
                <c:pt idx="11">
                  <c:v>8</c:v>
                </c:pt>
              </c:numCache>
            </c:numRef>
          </c:yVal>
          <c:smooth val="0"/>
          <c:extLst>
            <c:ext xmlns:c16="http://schemas.microsoft.com/office/drawing/2014/chart" uri="{C3380CC4-5D6E-409C-BE32-E72D297353CC}">
              <c16:uniqueId val="{00000000-7268-4368-87C1-B6D464E0332B}"/>
            </c:ext>
          </c:extLst>
        </c:ser>
        <c:dLbls>
          <c:dLblPos val="t"/>
          <c:showLegendKey val="0"/>
          <c:showVal val="1"/>
          <c:showCatName val="0"/>
          <c:showSerName val="0"/>
          <c:showPercent val="0"/>
          <c:showBubbleSize val="0"/>
        </c:dLbls>
        <c:axId val="1849722303"/>
        <c:axId val="1849713983"/>
      </c:scatterChart>
      <c:valAx>
        <c:axId val="1849722303"/>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a:t>Años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849713983"/>
        <c:crosses val="autoZero"/>
        <c:crossBetween val="midCat"/>
      </c:valAx>
      <c:valAx>
        <c:axId val="18497139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a:t>Cantidad de articulos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84972230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userShapes r:id="rId3"/>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pivotSource>
    <c:name>[Anexo 1.xlsx]Descriptive!TablaDinámica2</c:name>
    <c:fmtId val="1"/>
  </c:pivotSource>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dLblPos val="bestFit"/>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s>
    <c:plotArea>
      <c:layout/>
      <c:pieChart>
        <c:varyColors val="1"/>
        <c:ser>
          <c:idx val="0"/>
          <c:order val="0"/>
          <c:tx>
            <c:strRef>
              <c:f>Descriptive!$B$21</c:f>
              <c:strCache>
                <c:ptCount val="1"/>
                <c:pt idx="0">
                  <c:v>Total</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626-422E-8761-38A8D246E42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626-422E-8761-38A8D246E42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626-422E-8761-38A8D246E42A}"/>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Descriptive!$A$22:$A$25</c:f>
              <c:strCache>
                <c:ptCount val="3"/>
                <c:pt idx="0">
                  <c:v>ARTICLE</c:v>
                </c:pt>
                <c:pt idx="1">
                  <c:v>CONFERENCE PAPER</c:v>
                </c:pt>
                <c:pt idx="2">
                  <c:v>REVIEW</c:v>
                </c:pt>
              </c:strCache>
            </c:strRef>
          </c:cat>
          <c:val>
            <c:numRef>
              <c:f>Descriptive!$B$22:$B$25</c:f>
              <c:numCache>
                <c:formatCode>0.0%</c:formatCode>
                <c:ptCount val="3"/>
                <c:pt idx="0">
                  <c:v>0.63855421686746983</c:v>
                </c:pt>
                <c:pt idx="1">
                  <c:v>0.31325301204819278</c:v>
                </c:pt>
                <c:pt idx="2">
                  <c:v>4.8192771084337352E-2</c:v>
                </c:pt>
              </c:numCache>
            </c:numRef>
          </c:val>
          <c:extLst>
            <c:ext xmlns:c16="http://schemas.microsoft.com/office/drawing/2014/chart" uri="{C3380CC4-5D6E-409C-BE32-E72D297353CC}">
              <c16:uniqueId val="{00000000-A600-4E0C-BE8C-62EB18D40118}"/>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pivotSource>
    <c:name>[Anexo 1.xlsx]Descriptive!TablaDinámica3</c:name>
    <c:fmtId val="1"/>
  </c:pivotSource>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pivotFmt>
      <c:pivotFmt>
        <c:idx val="2"/>
        <c:spPr>
          <a:solidFill>
            <a:schemeClr val="accent1"/>
          </a:solidFill>
          <a:ln w="19050">
            <a:solidFill>
              <a:schemeClr val="lt1"/>
            </a:solidFill>
          </a:ln>
          <a:effectLst/>
        </c:spPr>
      </c:pivotFmt>
    </c:pivotFmts>
    <c:plotArea>
      <c:layout/>
      <c:pieChart>
        <c:varyColors val="1"/>
        <c:ser>
          <c:idx val="0"/>
          <c:order val="0"/>
          <c:tx>
            <c:strRef>
              <c:f>Descriptive!$B$28</c:f>
              <c:strCache>
                <c:ptCount val="1"/>
                <c:pt idx="0">
                  <c:v>Total</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0D3-4160-85D3-53624FD19BD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10D3-4160-85D3-53624FD19BD3}"/>
              </c:ext>
            </c:extLst>
          </c:dPt>
          <c:cat>
            <c:strRef>
              <c:f>Descriptive!$A$29:$A$31</c:f>
              <c:strCache>
                <c:ptCount val="2"/>
                <c:pt idx="0">
                  <c:v>2018-2022</c:v>
                </c:pt>
                <c:pt idx="1">
                  <c:v>2008-2017</c:v>
                </c:pt>
              </c:strCache>
            </c:strRef>
          </c:cat>
          <c:val>
            <c:numRef>
              <c:f>Descriptive!$B$29:$B$31</c:f>
              <c:numCache>
                <c:formatCode>0.0%</c:formatCode>
                <c:ptCount val="2"/>
                <c:pt idx="0">
                  <c:v>0.73493975903614461</c:v>
                </c:pt>
                <c:pt idx="1">
                  <c:v>0.26506024096385544</c:v>
                </c:pt>
              </c:numCache>
            </c:numRef>
          </c:val>
          <c:extLst>
            <c:ext xmlns:c16="http://schemas.microsoft.com/office/drawing/2014/chart" uri="{C3380CC4-5D6E-409C-BE32-E72D297353CC}">
              <c16:uniqueId val="{00000000-8CA2-4919-8C8D-72AF7DF19B77}"/>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bar"/>
        <c:grouping val="clustered"/>
        <c:varyColors val="0"/>
        <c:ser>
          <c:idx val="0"/>
          <c:order val="0"/>
          <c:spPr>
            <a:solidFill>
              <a:schemeClr val="accent1"/>
            </a:solidFill>
            <a:ln>
              <a:noFill/>
            </a:ln>
            <a:effectLst/>
          </c:spPr>
          <c:invertIfNegative val="0"/>
          <c:cat>
            <c:strRef>
              <c:f>Descriptive!$O$5:$O$23</c:f>
              <c:strCache>
                <c:ptCount val="19"/>
                <c:pt idx="0">
                  <c:v>USA</c:v>
                </c:pt>
                <c:pt idx="1">
                  <c:v>CANADA</c:v>
                </c:pt>
                <c:pt idx="2">
                  <c:v>UNITED KINGDOM</c:v>
                </c:pt>
                <c:pt idx="3">
                  <c:v>KOREA</c:v>
                </c:pt>
                <c:pt idx="4">
                  <c:v>CHINA</c:v>
                </c:pt>
                <c:pt idx="5">
                  <c:v>AUSTRALIA</c:v>
                </c:pt>
                <c:pt idx="6">
                  <c:v>ISRAEL</c:v>
                </c:pt>
                <c:pt idx="7">
                  <c:v>NEW ZEALAND</c:v>
                </c:pt>
                <c:pt idx="8">
                  <c:v>SOUTH AFRICA</c:v>
                </c:pt>
                <c:pt idx="9">
                  <c:v>SPAIN</c:v>
                </c:pt>
                <c:pt idx="10">
                  <c:v>DENMARK</c:v>
                </c:pt>
                <c:pt idx="11">
                  <c:v>HONG KONG</c:v>
                </c:pt>
                <c:pt idx="12">
                  <c:v>INDIA</c:v>
                </c:pt>
                <c:pt idx="13">
                  <c:v>ITALY</c:v>
                </c:pt>
                <c:pt idx="14">
                  <c:v>JAPAN</c:v>
                </c:pt>
                <c:pt idx="15">
                  <c:v>LITHUANIA</c:v>
                </c:pt>
                <c:pt idx="16">
                  <c:v>SAUDI ARABIA</c:v>
                </c:pt>
                <c:pt idx="17">
                  <c:v>SWEDEN</c:v>
                </c:pt>
                <c:pt idx="18">
                  <c:v>THAILAND</c:v>
                </c:pt>
              </c:strCache>
            </c:strRef>
          </c:cat>
          <c:val>
            <c:numRef>
              <c:f>Descriptive!$P$5:$P$23</c:f>
              <c:numCache>
                <c:formatCode>General</c:formatCode>
                <c:ptCount val="19"/>
                <c:pt idx="0">
                  <c:v>16</c:v>
                </c:pt>
                <c:pt idx="1">
                  <c:v>7</c:v>
                </c:pt>
                <c:pt idx="2">
                  <c:v>7</c:v>
                </c:pt>
                <c:pt idx="3">
                  <c:v>5</c:v>
                </c:pt>
                <c:pt idx="4">
                  <c:v>4</c:v>
                </c:pt>
                <c:pt idx="5">
                  <c:v>3</c:v>
                </c:pt>
                <c:pt idx="6">
                  <c:v>2</c:v>
                </c:pt>
                <c:pt idx="7">
                  <c:v>2</c:v>
                </c:pt>
                <c:pt idx="8">
                  <c:v>2</c:v>
                </c:pt>
                <c:pt idx="9">
                  <c:v>2</c:v>
                </c:pt>
                <c:pt idx="10">
                  <c:v>1</c:v>
                </c:pt>
                <c:pt idx="11">
                  <c:v>1</c:v>
                </c:pt>
                <c:pt idx="12">
                  <c:v>1</c:v>
                </c:pt>
                <c:pt idx="13">
                  <c:v>1</c:v>
                </c:pt>
                <c:pt idx="14">
                  <c:v>1</c:v>
                </c:pt>
                <c:pt idx="15">
                  <c:v>1</c:v>
                </c:pt>
                <c:pt idx="16">
                  <c:v>1</c:v>
                </c:pt>
                <c:pt idx="17">
                  <c:v>1</c:v>
                </c:pt>
                <c:pt idx="18">
                  <c:v>1</c:v>
                </c:pt>
              </c:numCache>
            </c:numRef>
          </c:val>
          <c:extLst>
            <c:ext xmlns:c16="http://schemas.microsoft.com/office/drawing/2014/chart" uri="{C3380CC4-5D6E-409C-BE32-E72D297353CC}">
              <c16:uniqueId val="{00000000-B266-41A7-BADF-3027FD3AE98E}"/>
            </c:ext>
          </c:extLst>
        </c:ser>
        <c:dLbls>
          <c:showLegendKey val="0"/>
          <c:showVal val="0"/>
          <c:showCatName val="0"/>
          <c:showSerName val="0"/>
          <c:showPercent val="0"/>
          <c:showBubbleSize val="0"/>
        </c:dLbls>
        <c:gapWidth val="182"/>
        <c:axId val="1529854896"/>
        <c:axId val="1529859216"/>
      </c:barChart>
      <c:catAx>
        <c:axId val="1529854896"/>
        <c:scaling>
          <c:orientation val="minMax"/>
        </c:scaling>
        <c:delete val="0"/>
        <c:axPos val="l"/>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s-CO" sz="900">
                    <a:latin typeface="Times New Roman" panose="02020603050405020304" pitchFamily="18" charset="0"/>
                    <a:cs typeface="Times New Roman" panose="02020603050405020304" pitchFamily="18" charset="0"/>
                  </a:rPr>
                  <a:t>PAIS</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s-CO"/>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s-CO"/>
          </a:p>
        </c:txPr>
        <c:crossAx val="1529859216"/>
        <c:crosses val="autoZero"/>
        <c:auto val="1"/>
        <c:lblAlgn val="ctr"/>
        <c:lblOffset val="100"/>
        <c:noMultiLvlLbl val="0"/>
      </c:catAx>
      <c:valAx>
        <c:axId val="1529859216"/>
        <c:scaling>
          <c:orientation val="minMax"/>
          <c:max val="16"/>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s-CO" sz="900">
                    <a:latin typeface="Times New Roman" panose="02020603050405020304" pitchFamily="18" charset="0"/>
                    <a:cs typeface="Times New Roman" panose="02020603050405020304" pitchFamily="18" charset="0"/>
                  </a:rPr>
                  <a:t>NUMERO</a:t>
                </a:r>
                <a:r>
                  <a:rPr lang="es-CO" sz="900" baseline="0">
                    <a:latin typeface="Times New Roman" panose="02020603050405020304" pitchFamily="18" charset="0"/>
                    <a:cs typeface="Times New Roman" panose="02020603050405020304" pitchFamily="18" charset="0"/>
                  </a:rPr>
                  <a:t> DE ARTICULOS</a:t>
                </a:r>
                <a:endParaRPr lang="es-CO" sz="90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s-CO"/>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s-CO"/>
          </a:p>
        </c:txPr>
        <c:crossAx val="152985489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1"/>
            </a:solidFill>
            <a:ln>
              <a:noFill/>
            </a:ln>
            <a:effectLst/>
          </c:spPr>
          <c:invertIfNegative val="0"/>
          <c:cat>
            <c:strRef>
              <c:f>Descriptive!$C$39:$C$49</c:f>
              <c:strCache>
                <c:ptCount val="11"/>
                <c:pt idx="0">
                  <c:v>Usa</c:v>
                </c:pt>
                <c:pt idx="1">
                  <c:v>Canada</c:v>
                </c:pt>
                <c:pt idx="2">
                  <c:v>UK</c:v>
                </c:pt>
                <c:pt idx="3">
                  <c:v>Korea</c:v>
                </c:pt>
                <c:pt idx="4">
                  <c:v>China</c:v>
                </c:pt>
                <c:pt idx="5">
                  <c:v>Australia</c:v>
                </c:pt>
                <c:pt idx="6">
                  <c:v>Israel</c:v>
                </c:pt>
                <c:pt idx="7">
                  <c:v>New Zealand</c:v>
                </c:pt>
                <c:pt idx="8">
                  <c:v>South Africa</c:v>
                </c:pt>
                <c:pt idx="9">
                  <c:v>Spain</c:v>
                </c:pt>
                <c:pt idx="10">
                  <c:v>Otros</c:v>
                </c:pt>
              </c:strCache>
            </c:strRef>
          </c:cat>
          <c:val>
            <c:numRef>
              <c:f>Descriptive!$D$39:$D$49</c:f>
              <c:numCache>
                <c:formatCode>General</c:formatCode>
                <c:ptCount val="11"/>
                <c:pt idx="0">
                  <c:v>16</c:v>
                </c:pt>
                <c:pt idx="1">
                  <c:v>7</c:v>
                </c:pt>
                <c:pt idx="2">
                  <c:v>7</c:v>
                </c:pt>
                <c:pt idx="3">
                  <c:v>5</c:v>
                </c:pt>
                <c:pt idx="4">
                  <c:v>4</c:v>
                </c:pt>
                <c:pt idx="5">
                  <c:v>3</c:v>
                </c:pt>
                <c:pt idx="6">
                  <c:v>2</c:v>
                </c:pt>
                <c:pt idx="7">
                  <c:v>2</c:v>
                </c:pt>
                <c:pt idx="8">
                  <c:v>2</c:v>
                </c:pt>
                <c:pt idx="9">
                  <c:v>2</c:v>
                </c:pt>
                <c:pt idx="10">
                  <c:v>1</c:v>
                </c:pt>
              </c:numCache>
            </c:numRef>
          </c:val>
          <c:extLst>
            <c:ext xmlns:c16="http://schemas.microsoft.com/office/drawing/2014/chart" uri="{C3380CC4-5D6E-409C-BE32-E72D297353CC}">
              <c16:uniqueId val="{00000000-CBDE-4AB1-B50C-0C0B8408A404}"/>
            </c:ext>
          </c:extLst>
        </c:ser>
        <c:dLbls>
          <c:showLegendKey val="0"/>
          <c:showVal val="0"/>
          <c:showCatName val="0"/>
          <c:showSerName val="0"/>
          <c:showPercent val="0"/>
          <c:showBubbleSize val="0"/>
        </c:dLbls>
        <c:gapWidth val="182"/>
        <c:axId val="1033549616"/>
        <c:axId val="1033552496"/>
      </c:barChart>
      <c:catAx>
        <c:axId val="1033549616"/>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a:t>PAÍS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033552496"/>
        <c:crosses val="autoZero"/>
        <c:auto val="1"/>
        <c:lblAlgn val="ctr"/>
        <c:lblOffset val="100"/>
        <c:noMultiLvlLbl val="0"/>
      </c:catAx>
      <c:valAx>
        <c:axId val="1033552496"/>
        <c:scaling>
          <c:orientation val="minMax"/>
          <c:max val="16"/>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a:t>NUMERO DE ARTICULOS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03354961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Ex1.xml><?xml version="1.0" encoding="utf-8"?>
<cx:chartSpace xmlns:a="http://schemas.openxmlformats.org/drawingml/2006/main" xmlns:r="http://schemas.openxmlformats.org/officeDocument/2006/relationships" xmlns:cx="http://schemas.microsoft.com/office/drawing/2014/chartex">
  <cx:chartData>
    <cx:data id="0">
      <cx:strDim type="cat">
        <cx:f>_xlchart.v5.1</cx:f>
        <cx:nf>_xlchart.v5.0</cx:nf>
      </cx:strDim>
      <cx:numDim type="colorVal">
        <cx:f>_xlchart.v5.3</cx:f>
        <cx:nf>_xlchart.v5.2</cx:nf>
      </cx:numDim>
    </cx:data>
  </cx:chartData>
  <cx:chart>
    <cx:title pos="t" align="ctr" overlay="0">
      <cx:txPr>
        <a:bodyPr spcFirstLastPara="1" vertOverflow="ellipsis" horzOverflow="overflow" wrap="square" lIns="0" tIns="0" rIns="0" bIns="0" anchor="ctr" anchorCtr="1"/>
        <a:lstStyle/>
        <a:p>
          <a:pPr algn="ctr" rtl="0">
            <a:defRPr/>
          </a:pPr>
          <a:endParaRPr lang="es-ES" sz="1400" b="0" i="0" u="none" strike="noStrike" baseline="0">
            <a:solidFill>
              <a:sysClr val="windowText" lastClr="000000">
                <a:lumMod val="65000"/>
                <a:lumOff val="35000"/>
              </a:sysClr>
            </a:solidFill>
            <a:latin typeface="Calibri"/>
          </a:endParaRPr>
        </a:p>
      </cx:txPr>
    </cx:title>
    <cx:plotArea>
      <cx:plotAreaRegion>
        <cx:series layoutId="regionMap" uniqueId="{69B8BB61-9E80-43B4-981A-13C3180ED4E8}">
          <cx:tx>
            <cx:txData>
              <cx:f/>
              <cx:v>Articulos</cx:v>
            </cx:txData>
          </cx:tx>
          <cx:dataLabels>
            <cx:visibility seriesName="0" categoryName="0" value="1"/>
          </cx:dataLabels>
          <cx:dataId val="0"/>
          <cx:layoutPr>
            <cx:regionLabelLayout val="none"/>
            <cx:geography cultureLanguage="es-ES" cultureRegion="CO" attribution="Con tecnología de Bing">
              <cx:geoCache provider="{E9337A44-BEBE-4D9F-B70C-5C5E7DAFC167}">
                <cx:binary>7H3ZbtzI0uarGH01AwzVzIW5HJz+AXGpTRK1W7ZuCEmWue/J9W3+B/gvBvMI58UmyrLcVVS1qu3R
jA8w1oUNV4oVzNjji8j0Px/6fzwkj3fVuz5NsvofD/0fvwVKFf/4/ff6IXhM7+qDNHyo8jr/rA4e
8vT3/PPn8OHx90/VXRdm/u9YR/T3h+CuUo/9b//xT/g2/zE/zh/uVJhn581jNVw81k2i6lfWdi69
e8ibTK0f9+Gb/vhtWVd3j8lv7x4zFarhaige//ht61d+e/f79IteEH2XwHup5hM8S/QDgTDFBtPl
lx/x27skz/znZXogDEm50L/+kGfS7l0Kj+9/nS8vc/fpU/VY1+++/v3nc1uv/ufHYZ1bT/u28vVb
Lo+/bOv3bb7+xz8nH8BGJ59ssH7KlX1LU85fXx4+7/0N2C4PDJ0YjHHyxHa+xXZNygMdCaJjiZ7W
2TPtJ747tbr7lNfvrrMQ/npe2/Veu/k/fX4ih+nyVB7Xlz9fHtahe2i/oUgYPjA4xTonOy1Bk+yA
6Vzq2CBPtkCf2f4kEusuu/v0r/98/vDvy+LbgxMhfPt8yn0Ldg1GPlH1Fx/837UGd3nl2O+Olu7c
Pj15bdPf548MciAJ1zkz+BOX8bZhgJCQ0BFDzw4JPdN+ksLFY5jlT2bxvPD3JbH18EQaW2tTiczN
ny+Rw+vLq4vD4+UbmoSGjQOOBdIJA2XfCAuI0AMqwUMJ9iSHiRQOm1pVd0l49/0y2Hh0IoGNlSn/
D69/Pv+PTi+cvbyf2Oy+GPSUNOyMXNPwZC2W7l7y2/Hz1byAHRgGWCKS9CkAyW0F0MkBNwihcpIQ
WEGY/YDUvz42kfjXT6fSttyfL+3l5cWhA1nJrzwsz/7fRp5vYfGtWP8r8H8tTv6WnzleXi2uD923
DDOGcUAIg5CP5a6YjyEl0MHRcE53BptjqFXush+JNX8+OXE8fy5Mfc/x1c/3Pa5z8+7WOTw+dO23
c0AaBTYLQ2Dxlcs6ePbNkM/1Ayp0yfFXKaFn2k+Jl9s8tnfvbh+Tu+zTDwSAyeMTeUxWp0Jxb3++
UKYl01t5J/KrUtzpl74jNbo8vb5avDucXSzXldNbCUbD4kBKRqBi3K5RIGnWBUcUy0mFeNlAffi5
Ch9+wD42n50Yx+bS1DJuYcM/u1S8PDtcQsb2Vnyn+gGB0kNnX5ERuY1YaQQSV0q4nHLfqYu7f/3P
H2D9twcnfP/2+ZTpzr8BOmI77snhxdHbsd1gBzpZBwC0Ex6RBwRJnekEfy0XwCaeJP4UHmwoC9K7
6kdUf+PRiQQ2VqYysGHrP1vxF6fu/N0R/PHMil1IxPfBIxgfUIyQwOwrCIW2gzSiB4itoVzDeCb6
xP8FYLrvjtZ//DcoXP778+KuN9qNGL74goksXqxPJbL4N5DI0rXfMnEFaRADGwgTY1eRzMEoGGHC
eEarJjJZZp9+JGv9+tiE/18/nXJ97Xl/th0srw6PP76mcd9nA5CoAtMNygEd//KzHQAQPkBfxCGm
7FY/hkgtvz43ZfjXj19w/N+gQlgdnh2+YcglAH0bFBkGf/bu216H8AMJ5RvDE46v7op//a/sNcnv
9jXPz004/vzxlOOrs5+v45eH1/by3eHFofmmDgbcOWaAwHJIJTeKMUoPDCowIvKr4wET2Iy2h9Xd
fXj37vIOMs7/el76+75+8vhEDJPVqTTWbbKf7XEubxxIgF7b+Pe5HICIBBFMSvK1XTdxOeyAU6Ij
A4tvcWBTHJfN48OPePrn5yYCeP74Beedn8/5q8Xh8m2BCWQcIIK4kPhrz2eS8ujoS6uUP6/D8ibv
r+7CNSTxI+zfeHQigY2VqRCuFj9fCBO45Ikdu8z/+6zgF0S03T/Z172Ztmg2ypW3EsmvqmxzumYn
UDSVwlYj983k8Ktt/XLY6W+JY2/D8Pt8FKSqv/qWG2NnU+3faKK/le7/mhL4Diz6uZh8K+b/KoZf
TFpOVX4TH38rtv8C/xP1t9z7N5D8rTj/C/7fNV081fkXaOxbsf8XAP1Xo91/yxz2Qr7fl+38AqD/
FtefgcO3MoJfeOjeoPvnBM1bMf3XlNC3UyR/S+knMO1biQH/gqSnh3r+ljieQdu3ksMvSBqOU/0t
zm+AtW/F/P8vMem/nl3/Nkhu36k758vJtA1s9PXVZxFOHv2K4e8ErZ+kuPz0x29IwrkoaDY94bLr
r9jC/udNmD3eaWZY/+s/m+e2wLfnHu9q9cdvGiIHDAZb4IQbMyTiksGke/f4tAR9HcQxTLXAyR/E
OYeRyCyvVACU8QETDBO5PjtnwJw8tB3qvPmyBEfqGKVMQjsISQG/8O1E4FmeDH6efePI13+/y5r0
LA8zVf/xG2yoePqt9YvCvA1mzCCYwZEXITgm8ArFw90FHDqEX0b/Q7QwDxKF+UnX5vOya81MPxd5
ZIsufDqT8sSaHYSgo/iSEFCCgTZot1AKG9okhOLKTxo/P8nyEpuNrB4Mpq02uL+DBBxq20GCMQbM
NgzY2zaJISpVWqX5Sa3ofS6bK5bQizDXbvwos5WoYY7mm6x3UIOhrx30oHsqMKEwgwFS2qYXl4qL
RstPhrItcnMoWt93Gq/WPyAaa7PaMLSZQVR3PRSN/BgVfbPA0OcLLYbqVJoVlZmNCz2+qeuiOa/D
FjRtaEorlRWa8RJLsxOtZwZ62M860VQr5gdDY/rKSJxkbIdL2mTZVYmH7CIKwuhS62mJzylqs2yh
D6Pi93Gk9HiVlW3n26nkWWmOXiCbZSr9MZ57tS/IdU2TIjnmuEgukiY0sBnQIglMRMtUN1VdDPdd
WI+DmRqyvtdxUi6TgEWOThOqrMbLi94iiHWJmQ5pXpsM54Ybx57xsZFlacqxoUuVhamdDkSzkMpG
J/WywhnSCs8LL9ddBKoXmVrI5dzLifGe10b4kOZ+7hp6TldhWhdWyGPNVF6Rh7OmrLXa1Dg82fYj
+tBTLWwcpdGA2m1aZ51lxLlcpIMRaVaW+m1gDmGAz8qiiWyV6sOD6lSW2bHS0tuxw5FutSjmNoz8
KWaGUSoXI8PdaWGULDVRGEphFXGanbDQKI9D0nROij15EhUJe1+ObZ5ZYmj1izzxu+OIITyLUhqe
SG7on3OvHVayUuOHGitmS6PO0hmSPnZAn9RV0/rZedSE7YNWGbQ2Ez9LP8YhI26qcfoxSLU8MI3a
C2/BRj0rLHlFrDRsR9/qI9k0puxJs2h5U6rKSiqRsNil7Rh2lckNZNSLhnKNH+EOh3TFvGDsZxxG
8NrLkPpxYHKcomAWMBG1dk2zgp6S1g+ExTXSiEU3kuQyzYXfL4LWwNQcZA+KyPIhLRZxlIy9KbNW
zIlXJ74ZdX3QWaptSGqmqI9TM1MjC21fUZaY7RhnI8jP70qzyGhgjd6gX6SxHlppXGlzwbPqLDFE
ueB1xqxCxOh9KZPyEo/aaMZV4Ft12OO51/Z55zQpmWVjLD8ZfVldFprSV2UxCjOOQ3nt+x5qr7Wo
Wja11g0mCVU416r8aCiTzs4oSiwaF6d6idy+j8c5B75ZWaSD/YakcsqGdaYXJZVZhc2JMfLOxn2t
25w1pYmqpLrwxqE+zYeqO2kSPs6l1IrM7DpcWDkh7VVf8PKs9IbOrIY+nVU4E0s9KgYrwMS3vGYk
syBq6TFonneTaV49042gczxG0pnQ++E6yfzAIbmeWV1RePMhFOyhSmRk44GUlm6om5DnrbDzJMrO
O14UJ4Um8GdFMzrrcj9yOuXnN8mAiFMNbengEUtHEw2KzCzI8DnSC/mZ1Rz7Zpe33UkpuuokUHpi
c+Sx+4oI3wxIjC8Bl1dHiNafBs9ITc/QV/Eo8c3QUsOpuvqejRjbTJXapUbTPjDL0egs1HnwfmUY
mXQMkckSHpmh0TdORsWiqTxsg+c+5dFIHD1B92MetWYEmrIofXysZBQ6idRTE3v1aLdVfQyzcaca
ijOrpwKiUtpRM+/iws6qVrNL2iHHrzJiEZ771tiI1FaY66bmkZvYSB/aoBOWZNQ3y67pr4ZMNcuq
6sHMZcwWAxfk/VBxrbO6uPqsKxGfoM6PVsir82XlV+Otp9LAitqQfmBSBGaUYeIEfTUsk9of7R55
yUo2nnGvdSPOzDH2P8sqwWYUjq2V4Vo6garuu5LdpbrXOCzRGifwh/SsiFUIz3t+aQ1Nwm5GgpvT
NOX1tQxHssI+H94PfqmZ8J69kxUFn8PkSGC2NJXv1dikx1o2JvN6yNJb4Ae6CnkkF7GOa8dXpDuj
2IuECcTb3kxaMG6zlEUkLMLAvVhRUma11ZMKgzmGAeFmGbIRVn3N96wsHrR5nKshNmslxgvUGvl1
wnJ0bAwtAYlgXDk4bfElwzKUZp2BWMxioO2F0SfJKUmGMTejng4MOtYI3/opQ70z+qS+kWPSfdBo
3TGnUjk7oRBruGW0pDazGvICxPTUQtQI53WLxlWAWt1E8OYWqmPdSQNErCpC0i5wtgrGyJv7dFSm
T8Vp2OWxqXVkqTBJrapRZM7o2Fu6iC77gGIzg8sXVqPyAgtcwtzrO2EDjwLLj1Bj5jo2xxoHp0hI
EppxbXigWG1nVWXNruK282IQqh9W9thF2rzKleisFPEPtT8YTs3DpDRTURg2KfpzjvL0jNZGskwb
duTF4D4SNrB51/tilRI1nGm8rldCK415VfreaRz58Sfld8OJIVIy91VezTLGPxQIp7dFCKZnUkgh
rlgq0ZGIq/iowX40mjVH+CLhHvNXjYrLKzoM8SlLvO6y8FB6mpIoW0U4Lc/AwJLCxEZRt6B/aVU4
RqjADPwqALUFR5UfiVErHKqHoyM6Fb9nBfWexoH+MgFEMMQ0Tc9gbB6O9xg6kzC5Okk1aTl4OSXt
iWyF/5Cqaq7V0WDVuq6tglAyWxsHz6klGLGfY3+RhEXt1JRFd4OqKpvQzL8vujbyjuDkKDVJ7yGI
jgEtP7Im8NiedBWv89HtxFhwHUYODSlgyFafvq3KvLBKBn7SN5ot/Uem6RZkOFYH3gm8vWV4D2CB
l5DELYZxtGORzLwWTC4898saXOk192963pqBJu0OeYshiGav558vM3fBCQzp6XAcQYcqYZJ9ohgH
OOLyxGcdPe1rWl0Mhic/kkL33WoUrf06ObTOnqcMgYFAAUflgBiMam5nu3LIfKpF2kl2rMBQewSl
wmXqBDO8rG1h9ndULRK08OQc10s6U/PM8qw9r/BSgwRnUC8ZEkZFYWIO5kE3a4gQCYrDhJ+0M/IB
W3Xv1LcGmL8jrd7qbP6+U45hxXZ3X2Ym+fg68V3s3qS9Xt8olApIBJO85yc1bW4Q9jIzShW1mnKA
hKnyxz1bfVktbe90Itw+bwo2pvwkbR58CKGkuH59N2gfgTWrN7aTkwaydQXbcQYnXIyQ8AvTX0nL
mAeLQVntdTY3lq/T3KVAcJ5JEhhk1GGqfVIBUqjPpDaKE/ABnweGId/hNbeZ7L1FWIMcmyLM7KDV
/Kuc833E16ox1d5N4nB+ZHO/WkVrihtxEjbYyrzRDFOx8EWxxyaRvpOMFHCWhQkkpkbZQSgrcSJP
aLxEeXtaxhoEmDOS1SbULZaW3Ol+eeSLq9c5u0uYHG6tMOBkBsdUTDibd7SFwlc7GQPcLiJgsy2L
gj2NNf+l/35Z7Qou4TwCUEACGfrE+OomxVqXJ27rJTMsjWWqNYue6SaJs/kQeHuo7TA3uIdDF3AF
xJfbgyZbkoZPh1Slruf5ltLuc5VDVG6tmu/BDHYU8YDNbBCaKAYVSeh3YeoaZavNtWBg91mma5cD
p+USCkxhMq0Uc0/zmGXQMnCCPDAueRRwyws6TTdjOlgjLaykYGCmLVrILDBMlgViaZD0YzXi0GoQ
budikGgu4jL8OAoiZ0WfwS1FRdJw3xxZAb8tGmOlq1K3CjrY/VDpUFaVmMyFnowmymt6nmVDejOW
cTwP0FjZrysR3qG7EjAoCCcY6y+9qwwrDY3x4NZOb6P6ig+lLUlvZp5JbH9VOPGVqM6DdFU1sSmL
z2Fhtm6ZzSKnfppZ/UtN22GrWy8ycbVcYd9g9eAqzTM1pMyafeIN3RPgdxJZ7xLBUUoA6CbhTOCI
9AGG3aaXmgIr9e9zVu3x4niHYcLZcgSAFJgO3GUy0eLBrwxmlKmrYqM9GltaLhSk7DOhVeMFqXjk
m4SrxGI+wTMe1r1ds746CugYnCeRYqE58jo0tSwZT+u0AJULZXgM+aEvrcqvg9KSta7OOtnilSRU
m0u9Lk96uPjJ6gKjSOava8iu3cApDZ3BZnQMafi2D61lJ/WEFG4u8vs+GN4z1OzxnzusXm5SmEge
UE+fF7xwO1+Wpp/rS0Xz68yI5lmaPJ3/+i4lwwRSRQR7Aac2ibBYowlr/cotRHPMo8FO/eIy6cT5
6yxD+i6mYUopHF2Eq044mmS9Nel0rW1KV8Nd7aSJciSOT/OgRWdDNlyECQPAKBvOWJItg16dl1W/
SI0oN5u8PRnSyGry8lxvcDITXRyCXRZmXTPTK7UjDfIw4hmnoZ4sE5S0JjWy2imKDsAX3ADkmTbc
6kT2IR7CozJKSzMEl03S0uZldiq15CptDbdA/izG+KYdAR4MuBeZo0xPAA8k4HDJUjNw5IDDALCJ
lAHgh92nzh8vYm7MEBEWFJvLMdFuuE8XgCOu9K61PU2kJhNjZOZZdx52wXFF0THk0jeNobl1X5wn
IwlM4l+HmTQbz7O6pLvFY5g6UdMNgIXo4nRomVrQSB+t0uvJwqu1+EirutSKScdXUNJDgQ03DWCT
i+CijbvzQtNnOW3cRAxu1AyLYIgiE5dqVvZ+ZXoMLQ0+mhRXixj1rZXjGCoi3XhoUL/0jMwauuio
0lKLBWwlVXwbVPRDl421OcTtRUTEnrizS9PXXgEOmRkSQ29g25ZwBvUuorpL5B0hyhoN3xFRaobB
nrT1S1o+SXwgHfmT0MSkYo4zLe11l1+yFcut4bZ2+9SC7HmuOclRM5PnxHKFZnsmNcVxC3k0sfLZ
sIgsfEKWwS3fE2Z2+V2BKNy2Aed5IfSu7WUj8fSKKI4CqbuyL02AIc2ouuj8PZvexdz1uUlAOeHg
GKUT364aPRjKrnI9KNZEzM1EOyuC2tTL6geCyAYhYx1SNzaTl6XIcr1yy9Kz4b69WccvwnqPo9rl
QCiFUh6uLINO0voQ3CYNXGkyzYvSLZEqHKkFgdXXxdOxzL90hmuGTJWEQkoHbSBIhsC9b9PgXS+o
J0s3zADcmQ+AxGIrCUrheCIaTgGx0paqDBMASfNSLBIfsft9fvLFG0gKd4OAuAScaDXWXbLNXaZx
2oqItiCyk0bvHGhLWbU3WJk+h0aGM3Bs0lLYVdzsCdEv1RHoSigchUDQb5tmtb4PyR8JOhd5p8r/
WCXLH5CfpHR9kg42BUXPtG7O+5AVA+/dFjOLsWWhFXuUEL1U9y0KZKKFOsAhUBT0brRsUhuPS7Uk
R/ICuOUo6WbvRwdS6Gvvgjmvy+ylYm6TnSQ3PCk6nQPZou9XPCzOJGTCr1N4WXIABUA3oIEEtQ0o
x7ZSaL4PMKns3aqnDsC4M118pu1gpdgASCbYx8Yd6IKkBuCocNaUru8A3KYGGT+q/KB0vQyHpUW6
AODFGp1BX7Cyq3w8T0TYm4Gv4kWleZoTeeKeAOgp1kga47y1CrgGFRDAEK00Gmq2yJLjplX+Hgf6
ku1i6zXx9mv6MRK90ZWuPqanJT1Pq/D6da7vJAAdZyiy193aadKaSIQGzSjdNv5YaK7Gny5P/Utf
s25dv3Q2YOqQQUKFTNdd701THxpaZqVRuzHr+NxgzScPYC5zQHlmgotyypI5uBKPeT8udb99H+qa
2CPqnTvceIP1+obb1qUeVyGq3YYOi8yIrWLAF6/zEL30K0IaFG6dAmFxuDFhoroAvSoDJTV08sr6
NELCz8ya8vKUNGV7VqR+aLeiDGxP5cRUkH8te5rHTlpAyjX6feeKrnxgnjeu8kDsq3lfmhW8G6Bo
CBwupB9TX9u1QYF1TbnZg1/350mRQ1Mms1rIEtnQ75P2rqpygxifOKe2IG2rK+VGWmyXCVsSvbgN
SJhZOKlWfaJ/KPvu2sjy93A83H5dCHJXWDMEgn1CTIEUfyKECnLNAtrULnjHYI6S8EOaQNsGUnKx
0LKC2QqKrIUfx2xeZCM1UdoEFhqhQJNx2C94medOMNTKBNy9t1BifB55n6zaAGUWB0jd8RR7LJXA
q2pMqaXJRrqQpOeOh5LE8vSinQ9e0doDJY/YGLMVb33NrHyZnGUd9869HunQSgOMaNTK1M4xCm9R
E+mQZre+4cRVG9qqksjMufCd2EsBO+sA+h7HLrONVLRzPnC0YD03rJ754QXcIj3ME4DgbWaExrXE
WjKL4k7aHpSay1xnAyTmrfgk+tqYY48Ps7RIP6VVEl8R1VS28mG0QK/9dJ6N4+AU0G21ygSpY9I2
3nIcInyybn3Ypcr6RY4aZanOhyShSvolTlLfFUaVLxjzc6fgrXSIH0uXsSa1Bq1lpmwyZup6hzWr
yyo2K7WKmGkdCXtMZG6ishlMjGOYgPAKegbgoIAJBKVn1OyiTo9NmIHwlsKjzQPSBmWGxCvmtRd3
x2WHyxMeQVt7j6PYEVrBVASMd1CY3oG0dW3mG56iYUrrCqlcZXcOFN30vTr1V6nFrXhZvYeUGVpy
sRnO9mnuy4i+Jru+FRvaJMyYFo2F6kYYBWlcaILbfhY7XVhAgQKN6uDxdRPZ5Qlh8gfGjAhsT0yT
y7EIigTGZlyu12Yd3eH46vXv3+VqNr9/Un0EMS6MsIDv5+i+bluzSS5F/zEdaWTWxunrtPA+YhNz
15NBtnGsXAqQ8hFt0sBWhkqWQYB1SyNdsQyipnJ0QO1Wfmmc6HkRLgest9AcrSK782qomYNYzfV4
TOe63kN7G2OY/pD+2jQGbdkDuj3zEoM7JU9aq6U1wHoZhWLdJ97S5zS/gi5/uicL2hVKNnk4geqb
PGSSgwfNsDhp68QiWTYrWbiHyi5fCe0uGFCDaab1nTLbml73eleEY+0WfpJbvUydgkndyoaiMMew
WkQDcopoXGRC3Lwutp0quEF4ks+E3M+AUu0i6Zkx8s3QO3+dwK68bnNnk3yD5lUmGOzMKxLdbPvg
iNfRJ1KCwBB/T3LogBY6/v5xNyE3ia53veE4YJ4iMaDj7ZI0M0VYzVghfwBB2KQwcU01BNaaprU7
eK3pG3zmNzfYu/MDPH+dffsUY2LChOgq9SCT8XIXrja3OAzj9NUDoY2J6s4pyiOP4T26uNOQsYTs
E279YhCvtpknBl1B/1u5eRjc+hWABCGNGitBUAxG3SKXxbjHz+80sT8JTiuoNorrUSXK7ejHNJ/5
402R78mDdmv5ty2RiXlVoSZLrVNuOnzEpDR5EDuvi2knAQJXQVEMt/5DvTThWZRXBgCNMAB2rIqH
GMbefuD7IV2EBiw0f6A+2v7+ugxBjevGjYfbcFh4jbHn+3eKgMFNVwC6CbjpbSJzLYujPhWNa+Sn
lUFMHZ1VMEX0+h520oDGKiUC4CcoPrb34EFPeczDzlV+Oy9y5YxGscKQU3w/Fa5DLAW0F6CUKZiS
UpGlWFduhQqnDz9mwwgZ293rNHZJe5PGxL30vNd0HjSuJqMPI8InUoZ7drGPwoRXWZKPUiaNmysI
1dlxHw57hLErx9ncwsSvFEWuR1mvXK+pZkq1Zyn3rls1aCYMbdo/wC2EYGQaIBjOp7EtVACv8q5x
B9hEnH4MfPFDBCBPWwMVMOM5Ud6+bxRkua1bD7eVOkNkjwvepbccGrxwFShcSwYA3bbeIq6pqNB6
V6XhXZRGiy4ILhPa7qGCXwbKNdwCqS5nZN14nYhcH2A+VTcGtx2YqWEYEI4/aNWZCPERAFsmi6Wp
D2Vq8ihLYUo4tgyYQRLhCE1LNo9UdBV3ycVAwkWVaEse3VcMEuaROQpqJSvC6DNnVWIOHgyEioTf
914XOnqZ7QmLL3m1vYmJWmENahM2Du7QlwuEtLnRHhv45nV92seoiTzysCwq7EODEkYPO5gAgtpp
VcDe2BA4uO5XfUv2GMsOPGG9LSnhrADg2i/m9KtGRq2sBpcjc/icfELpLLN9B0pYmA48ClPLtypL
s6M9gfhLobENDG+TnfgZkggYMgeMr7Nam/tzPhsX0mrsXnNgktIKnO8vfLbpTVSwJ62GW693aWR8
QoxbMDdntkk2g2mA/1OOThRFVH2bp+suc2MZH6orvbfxXWkFNrNbJ05vDauwoMzf4yh2TFFtb3Ci
OkOADJgIHNzwfVs7ojIL5SA7sT07tBBM4lR2SKzRGh01b470G8/RZq+r7l6JTqoJpITXEeBw/+DD
BKGVnRb3+LQ89j6IRTzznPHsdXprBXlNgSaekXZGBhPsvZtpMOmstQ7TL14nsKNE3+IonQBMZRwV
0FkAkPhDfsdGy08hGza73ozsdkFO6mM6Xnanyblvo4+vU96ztemJFj2BHmIFwH7TV1aVn4l0X0q0
083A8CGFswLQwpv2JkhlFAWGgQxthIn5VJip9ohhgj4sOrtI3rdRssck1hr/QlYMYjKMQ8Btu1Ng
tip07ncd+Jie2z5MOnv+sFRas8y9aI/QdrEOkkgYKIL/AATwuUkyGfoVr4YGQeugtJO4NvtR37OX
nQ4T2AbDZuAn5Iv5DiNOChnClL930rwvPsFg2UyZMD8E0xQnvYPtYi4u9tnWl5nQKQOhgYAJTAkD
pjjNkWEQkw+CYzeko/YhgIL2SB+Zd9xh6s20GJqsKk6oHbftiacUOhqlhiPTz6oRJsMAaIBjJeUx
C8vqGKsinZMwZfdGH6K5RqNg5pU8tkkqtHNVVyHMv8aDreG0sTwWstkYG3SZQc/uPCV1fGQEMZxF
yrr2AhUwf1KLkM5himBwurYc8B5evwReIFsgOjRaIcVa48qTCrvXqiqB4Ra3EuymDUTxgStdfKB9
kN6WIIejuA3bUxgryJ2Q5MWHhJKzqhTpbORRfpzVkX5Zsj50SETy9zAEDDOlKgkHu2PU+8w8ol1X
dYiOKBrpnPpd+pjFhfY57rzgc9Mo8JZpq+5SPgwP32ng622B9lDJEP/fnH3XcuTKle2vKM57zkUC
SJiIkR5gq4pl6E2/IEg2G0DCJbz5+llondEhUTXElSKkkBhs1q7026y1Nty6xV2tsozUMi2PTOsA
iC4OA/bCytRdvI6R3AELD4E0uICLB28MJ4NWowrQVbNX7doubOICUe4AzOARJ3r4fkQXn5/P5haP
XiFnpMlgTtrV+fz8jG5tc0dMTuCF++DOHN3psYEjEb6Vb/nH2ut3duwBqQbFTWWz1CI4Q4vHIAM4
MuKsP5opQtRcmWkfUVj5K2NcsbIsyg8lkfik9kflLnls9mzTbQBkm6zK1XeFkzj5odh8b/HM5ZyH
ZVJoZkPDE9fnYlgd7VGywbC0os1u9I5lu0aUIKSItquKlQ1zaXDze6cxw4TZZZgcDHFW9UV5rM1R
+whZFD+b/UhX3L7zAWHjy+i/BfQ7RGCXcXLe85CogAMQFnKr1PPHuknvQCJDo7bvGJSXzKgSeKxQ
faeAfS2vDYA6G03Lj7Tjx6KmpyKQUqsdlNvvzZwTD3COP9uZ5/RTLq4fweGkfQ4Ilp1vx1e2qQ9I
DV9p98pkySdqZ9eDn931V+w6fvre9NmLurA8z8Any2VWRmhllh/HXtuHQQewpJAkR+pz3ep4nK/s
jfPLZDaH9nboD4HFO6uXZ8LQalaI2bl0mFf7oLh4rdc6k8vd0FmDVJ8/sQtzC1cyqfGsdDAnCf6z
GNscxDmV2bJRRZaalVeZrh7Gvtpn6bSfpuaxEsGxq5o7E0l4XlVvKO5HzvfzffEroUg8d5XT0W1m
ib9OeEVJGYljOpgPWZk7ZRa8gjfqSPX4oLXyj14zN50y/OKy/Fi0yTMtxkfSih2tVKdVppVYdH4g
vvgDmCBgsqkGcWvwtJfVFS4DG5p14kiNGnSBzqorsFgFchA6tWvl4fuxXzpNwDup+txjEv7H4hZS
tT6kEeALQ3kztHdmBrxTffe9iYvjQW8AoBllULGWjxVD3b5S9eo4pC+NOaZubTQPI2ivMYmSnWkW
K7HKxRHNRHdQcFRNXvqj1MwzDpjrsdTAim7G8BewfVdR167dqWt2FvdD0U5pHWvVsS7f06G3pAaJ
joKuHM5zQtG8GdCVFYU9xUCWZeHzJhkQb+C9H8kYEC+ahLrhZqPvgOJMrwGSBHdsQlI4K9oHI2eZ
GyPi30kaUuy0ARI85GXmBXpXOpxJ0743jDy2THWoNkigJ5EdpwN3KrVgDvD/ZCV5fWHdZ+kC/Afc
LazGPIGfrrFO7UmrVfRIuvKKGzPdPKwtFiMW0URySrLW/36fXVgQBAZIBhv4H/2sKhmzoAimVD6y
tPoZUho6sT7IXqsk//75RD4bR0XVJBlQlMW4RAgeXhJ2R6Dipt4Oer3/EKTVUezLaiD7hzD8FXR1
vf1+dJceBSAidAnoY4CNllZVtY2qsUHBi9d21r9FzUxq37Tp8/dmLiyagVwRKrtofsbOPMs4yDQt
SKtjS1NQrcFtEME9nbTbWjVfdCNZOasX3x5NMXUFL7kBAsHi+umlITBHtT7Oft8+UQZUVbOm9PUu
nX5UWi9fyyD3G1bDO0lYfTNQx6gJgrMUfMrYYOkdiUd5zb2+tJEkGeV7QLwRBC4v4IJwpR/ZcARI
h7q9QksnLwfVjgUIGN/P9rlfhr2KvByEPOALnrm2SRaNYsQRkQYkrYYXNRvd7w1cWM4ve3XeVZ/O
YFbRTuNtd2R15BVgFATIuUr3LHEnLlZe0QsbFKdOUuGp4zE5o9lVejAN4PYfW3GtFq8ZobYMvYqS
lytX4qXVMcA3YQgGAFFc3u8xKxBQlrCTjZCPkHiPOt/4nKfSr++nTrm0OICbze1EobF/hjhDQNTG
IzDQStopwjMialyVLK1vRcO0m1wqJZB2uOrSKk+3kp5QqE6W2kM3mtOxzVNjk4Vt9QyqafcaJI05
2G2kG52lVII4Q9Glx4qj/orYprERMxq2USepVxpG9dp2jem2ClLfSTj9ompH3XZSq60MzL47BUa+
U6RcPg4S4X7cadWvjA/NijN/Pni0PUT8im7g6Ad+BoIiEAmJtIkeo8LY0jS46ZLi5vv5XbOw8APZ
1BgdUIPHRvlQmsiKxvvvP/+8MGFgCLhSIFajojHX8sZsCxOnG/Mk3UC+oXqOK0tDKjp2Aye4l67V
a3ILqYqDcT/7uqbP7NxNdxC4QEbcr+zYW8uKXxwvOB2AldE5mF3ELWVVTknB5GNHtR2bil2CRMe/
fTTmEevwewADmsOTr6d9lIppDCX5qEKYQoMKiFphv8gryPLz8wcjM/8FwG8Ak5fhOPDdgK10yjHr
C5sO73RQrEG0KyM5v7dgBEUxUKglQHiXbmmuSGDsUvlolHFzkvKoDa2ibImXwG+xo6gbfAK464qj
eiHkm9tHg67I8KggczN/q0+3JRj4hTLk01H1yeg1kaN44jp3uKMplvYS250LRibYV8ZmBIjrql1J
CJyza7Fh4cDg0UFaDKmBxQ5h7chpp07HsGriK0qiaaONubiv5a5HxSzqLVJ02VU/pqYfSnX+mCqQ
IgnKfoBDoOiQs5BBmAENcGUtznPlBjqIoIZoQKxIQYS42FYaCWvBGunIrMlLVVv8nCsPRm4V+9EB
rONQbxs794u378/v+T6DVW0GLYNGP3Pqvy4GAXO/TYzpiHynN0g4pLXpETGuOHPnpxJWkK+DpbnJ
6BJxm9FUCpOOHuO6HDdxGeWuQorX70eCFx3f9WtIh+1sIvuCi4jBtVjMYKgGcUHhmiJXzuyalrEt
VfQ2C6bKAkPiR5KaR5LpN7UIb4hu3hLss8CQjmUn2z0AznXROE0t2WbSwUnKbKLqVq5o2zpmEBYR
Ttv2APK85AC8ByX3yni4IWFqRyO1DOh38KreyHV5asvs0PIRyeyaeyBt2GNaBJboQfBR+061jWC8
6+QJwBmtfJcaML1K8y4sAg83jZtPw42aj6dRV/yRh1dQhiJWSjQrq+oDAX8gjIStQNODQ7+gY4kz
0ehqMl4EF3ZGwlvIsUDZAvdSoz2lvfwjqPITUfKrhI12oyMqBADCYoO5a2QcsZK2TmiaV+VIADJN
b6UMx29KgfEsbgkBOornkE6IWku0/cZstQeO6QevvjyUanvVAYk/Rv1j32Gnlvy6H9IDq+hdWxJH
KSoQUeX4gMnfRFPKPWOMUJGOyrumV2VPi/N23wLCEBjmbpC43eXJBh55aSmE3AFtcmdCdwQkU1tK
ZJ+H+YYl3Q068OR2DTywNcEz7aPBTfV+3xMk2kq2g7LXRvSKY6a6JYW9mwrFkYzso6bDoQvEs6Fp
TpFJtsxyK8mZJXNMoRje46nFyU+7+7jG/8mC4KmO5X1KxtD5rYqUB8bTMJYuGHGxU+RIYMgz+1NT
ropJPTZ97cF1cQqIUMRwNcqh2pdtYDdBaSOfu8FM2TyJPQi42HoZulQEHjwaq8+6Hf7dVcigz0Mk
sN6JvNN7xUWlH+kBIy5WfI0L+Zf54jORzZZR/kAW5utRD5upYaSXjtG2fYyvlCcztIL7xpp2sge4
tG5lp9w33JVDeelMfjY6//7TZR9NqtqZk4QiNYjLe3oV+72nwV7s5Pba23/pOftsa3GzGwAlFWyU
jnGZ2p0mWwG5AeIh6KF2sZZWvpAx+DqZ8433aVypnrdKDLc1fIxfg9Fq7uMrfSNOxrXqMN8orN6j
GVh7oyM7BmDtp36zlrBfXc/F1Z0QkVQU61m7nVMeM7c4IG+6n4sTsSdvhA0pHmdlNddmeBHoUC3o
RI4Znk5SZdHWHkD9slPH2Gp3yEAklnbKtpNrPoL98rRieo5Rl5c7Ap7Z0UQZT1s6RIMq55WEjaT6
UXWA368ne7ndS5r1T6zF6Il0k8vw1P0qdyEgMcR25XP/+29xHn2BFPrXl1iWL9IsnrIgokcFF0AH
gmxQZ9Cxq6wkrdYOzvmT+dXU4rSK1IxiUlOMV/ESl58gRcDfhIsqPQigoWRFH2vH56Jn9Hl0i7Mq
S5FatzAJzS1XtVWXPRH7fT6u3SHx4nUAyzyEb5Z0WWPo01BTiSSh4MU8AwRnL7GnHawNFnHWXN3/
Y3AzyxvFE2CoFqfFAH1MJ5V0lBm42FYTWzO0IwK0o1Td/rncNn7ird1+82eeD/Avm4vjMqAqCyYI
bKot6JIDcPxNntATC9I1quS5QMTs1YK0i6QcwGGAiX+9j6Ze7VvJVDCX+jOQFky1lf34gMzvkR2m
XbnVPOCpH0CIAC2iORBn7Ta6tF1nUi9YhaAtndWLkF2NZUSIoBIdqkB4kbGWcL6QxMIIP1lY3LiE
BpIRDCr8Y1x3t7nXbYw7w5IcRJFO6LGVq+7SdUMVHWIqICrDnZxvwk/3u16OMWdExfFrtvkp9qMj
daVNuRLlXajOY1CfzCzCc6hvCoEMBaLnKfyzyhxsxxM5Rncog1nqKbbV6+zwPthaYclW4oROdGg3
5p7/WFP2uLiCcymdqvAQzhAt7QCiEw+l46ARpFsrSx3XYMqXbk/ULbFFkWRHEmuRhjSmLKZNMh0z
TdrG00sBUYEm6e1QXjt3l54ppDmReIAGIT3DlxgijSulxsuoIdMZMKtKdrR8VbqHqnn4/kG4fK38
ZcpcIJxYLdIwwyPc2q2b3A7bGaVm2sBoVr+Xa93JOZcxwkn/NDhz8TAYPUlzHRbJxL2hOeV5YaXy
c5wgshgQvOQUhLmrbODu9yP9HQmeXWY65IUgbYYE+XL1kjI1k3CgRyD/OkdyUcHkTm5Yppv/Ym52
CPalM3qqV5/EQ/E0+jrK+ZlDHHadrRwaesmnlP/6Jr9n6NPZzOpOMUVPj+Mu8IU3bKTtZAeYboAC
/dVH8eIj9cnYYrqRuA4rmUhHYY7VbkyRQtQKtfTGsukfmRLzLWXp4GgFo6B61CN5EH0cbARkfAfr
+xW4+JpAVG5WhZbRCXzh3o4k0bseC9B0pqVFv8pKdtvh/T+xMQfrCLZQsF4cUYWrmTpgc1WN6RXy
uJmMaW9AnPd7K5cugjm3BZjZDOFZJh2MUinTNFCOSOpWThm3vR9qnelAEjfztIRqK4f00s2GzLJK
0aYVkkJLrJ5cGkke9+pRsAgUx2eO+O/78awZWLzzYkBkHnQwEBW3TVeeGq3zvrdw6Ub7PITFczRJ
BgRg8fjVSXal6vt4REpjeA3gURCwb763dQ5Ewg3z2djiUSpTlUy0VWcNZ2MnCx5cK6OsOy3kfHeG
1sVuU3aQy/1FYnJKuZGcKFcipy4j1QJROXpupy4/GVFkGI6i5Ko94pK221ZWHJIb1criXtxLDPle
GcUd/Sxtlioo4/eCHTVynSMvIkG81qjs1Tm5dPhQDvmXmYVvTLS8lLOKHTtP3cm28cEdYkN2a1ts
IXtq54fK/48SlcD6oxqNUQGksLh5mN6PSdyoOItUYJ3TsvdI0IxeGKWvgwA7moS89+PCUF2U9Aar
LyfFQu4OWVwtClvJbkIRXkm5uSacdGG7zz4LXj1kDM/V5kYtM4Y0yE6V9o6ICHrWK7jkC0v65fOX
x4lEtWHm8LrayI/jO1N8pIXbZfHKmbpkBgoWKrAoUBU4Q+TofIAUBChNQfor0k8YqN/quhW1a4oG
a3YWxwmK4x30fYsTi6GVW6XeZPItCwOnNhT3+5M7f9LiiQYtT/ndNdyAkzBv4s8PYwbGLJiip4p4
Sj68ouSLNLrOE2B4K7suIAFvVMnLf2ATpZAZ3vK7HcJXm6Tnqmg0fhpV3uizXFa7ZRJ0vYUuQzGW
tuazZORVYPWT9vy95YsJEJWBUPe7SfRZISYkcCShYo0zGfhQJj9BbhiaGHaFIFn1ypMoLf6whiO+
sPelzzYX94BEGMcM60fT2PFycPQoWNmVly4aFD0NIO9QXTqrjqhDoiXVpBx7rT4aaeAVdbZRRH/z
/dxdtGLoTKegz5tn7REIFFMTkRjHCqTjTWamUFTIchlhsSk531u6FEgB8gXVTRlwK5j6uj8ghibF
Ya1BACfetIdmM+cT5NWqzqXx4AwDtgFEl4YSzFcrVZiV6ZTEpylj93rF9iX0zkOzXnvoLz3DqGMg
HkRYcU5SFKXKCyRzT5zX8TZppdo2IP3kIgQwnLAvPA7FuO+n78J+g9sCnCcw/8CWLisngAymmp4k
pwbqj75UmLSyk8YY65U3/5IZeEYzsAfiqGfo+JEiB0+l6JSxzoLvaYny9ftx/AZkL+4mkAl0Zeao
4lguizNxkua016LTnAhGZSbZZBvuTG+G09mDCxH5dg9df6CbzRV81IX9B1cZ/hGUUUHROgtbMlaA
vRidRnYVM8UGAt5Wo8egeggq6Jc3qK/VawHKpQv/k8llfNKrY0dSmFQ5dRsF0t2Eeony1iIl/f2k
Kr/Dy7NZxZzCQwBi6QyvVKpqHskxP7Ehd3NEYwhk9nJh7CoFhZIx3aCvTGK3okbKxMjcUHILFIci
aMub0Rsk28G4vB/j+ySo7YRVNkUsKafvKe0tBR5mRa91klsDbgemGfumH3aCJH7T1U7aoGQixltA
4n5WUYeaqbA0FajZPAQntVBCv9N1v+05GFM6SjIN24I88aRBuhu8MUGtUhJOULRe0YFCITpuj4r+
C6HTK4R/Cw+E0B0UnZxRN2MLad6AXUNck6EG1z1EEruHOHCRbDSJ+kMDLiTJbbQxOXRt4nbJYDVA
MeX5o8SJo7Y7RrmdJp0dTuAWE7scW7unpTXU0JGqt60huXr2oCS9NUVHA1oDseJUInZlAjVCFNuC
VHH6eFuNu6ba6Ok9zR+k9JaEd0rmtLWBFPDo0C51GTzkImydUSRXcQSieit8KBvacO32QV9bSlo/
8O657mp0Y3lt22spDaywNy2W3IzBWyyjt0UHxcvI08wSUua6U/Z0W3bTphKdlTX3mYAyIhsBLMyx
entaP+p1aXWqhK/wIAeHoL9W0O0jjTeCPhr9dZZD8/vA9J1oAqsIXwd2xyX0iiGto4X3Qf4T2ilO
pA4OnERAovxZHqZSmDO2+l3XBE7GC5cW7Cqt9mGl+ugq4GuG2MdBC12V3qqpciVFH7ISe4UB5Y2s
sYQMzkA+WmSkV2lQvAQqtM64FlnhiJYZhmjQOYfaOpseRMwBtpH3eTWg24bYibA/JJnsVd2Injrk
lucxyHbYN0Lsa2UftMrPxBAgnvNtJkZnBBjTIAUE/+HosPdUGu572fQzM7MLk6FWmtpkmCygLSEH
hkYjkwbaYPjUto8K25sc/UwaoPTz6Ckx5Svcru5gJse0GrEjO2YBQcQtKYOsJoRZntukRwUWmrdW
X9UAKehkA4gzDPEcVTrFmXio2X2VxH6RQ6AT7Nn3ng13aTSeFATPdZXhe9eJnUpbqt+3SYGTlu01
GXt0yoXfGjPcAkUUc0ihGCp5aEi0AWvoMZP3dJjeu0rbq3W+LQqzsPNC2erKdYkWI6IpAIcanxS5
huRP5iixBMGqeetKB5zBlyA0N0bywAZmR8U+oxBd5yCFYvHU8r6PE0DG0Lkg0qxeOXBDc6KquUIX
osampebkVDuEmbJT0WtGMlJLVnp0pAk3UTI5GftpimE7MNnRRXcFdaUrTemceDI2U6tYcthYZj2g
ExK3giFzay1EcX2yIgYwQ9T5bfwIHC+0cQsX4jmOlNzGRmh3aCdQlKrNpMripuk1oMzTsIeWaGUH
ZXMd52grwh7N7ilsgu2s35yVv1I0mqgTpNpE6QQmsaIi3PH4mtHG1iCDHPHILUzoEyXiWAGzQfrs
2mzhDAeT5HNZbCGm4koBRlij+D+g2xD4DekLarnbRE/v1Cq/l/PW7VDjTaTO64zsTu7oE0rCLi9F
7EE9bMcic3AralSenhqFbyjlbsRO4dnRKDQ3mQYcVWjS7JMAPSiiFlD7UgI4t902iIutPtRey6B3
pvKZidDYFHEy2TEx7k2CdcZXhKSjaoW6DoxfbZlpjjTTzw60b3zPzfcvyQX/CSKWQPvNEuUSFF++
+k+TYAbX4dgYSg0oYcmibCuppXpr1PJazvuiKQ3AYSSaFaBllikmIzZ7EfBTK+2ybMfMKyhX/QeD
QRuCmeoHKMgSu5ilVWySKj2FzFOh/t+ynwLg/u9tXAo+oCXwl5HZo/oUa1W1VkgRjPS7Zk8szR6R
EkgQe9R7aKM40ib8T6Bt8Co0CQ4aCixnYMEGXpuaTMlJbYh0G2VDfxrrUl1xly6tDiZtRtAAkIlI
5+uwzKEqajZkp6Lof0ksew0l5LMhsv7vzx4I8yjGzclkuC4LMzGZNLNXFYRuzZZt8GKCLp9aui97
1M2ccWNu1xK5FzzcLxYXUXgAfXb0bIFFFlt1+UMj998P6cLnI50J9RIArYHpXOpYdEkpuIJKTkwK
COPTraKv5QAv5b0ZqDPztgaX8wzbqLOa8j4iv2tS0gNU5+zaSe4jlPpjJ3v6fjgX4GjmF2OL/W3W
cgwdBYIVGt3uOveSAZWNDpUNxWav+U74xBuv1hZpdYjz9vx0qpK4CvQQVkcfNy+azu3oxnD0g/Yu
JlfdrJW8Lg9yjgqQXYM0zzJsBIhqHJUgOLIsPyo12MCkf4HUMyQASy9CQyyIcr/KrEcnIihIZBHU
nNBS6pTIfISXkAL20EJRUNODf/8CQy8HxP6AsaGvyfIQNkoW0rIMT2NwzYHCEnllpZNYCfnkOfJe
xA4IY+c+lgBfAy+7mGsGeu4QtfGpcdBmbzsl6PdmzW+YZVwnNwRC5W+A5APBorh0R93E4ajLc6g8
OeBJf7/ZLp0d6JSjqIT//rMN5+dVJ7Rq+iQnR40jnSjapLOkYYrXbuw5B3A2XhnJIg34YFB6F3eO
gCtaEIX81gvEjbMzUGDVfb4RD2swEZz6FVuL26YZgrzXKDkC6GqnU+l1I0RhWXeoIaoCJffE1/vu
BQ1J0HpxsgE1vmYqevYNzW7sS3RXegMCzW4qvi2F4keFhF5jgV+LxGFFtJULAU0DvuVTYPHktmhU
COSHbpeWrp48BUFqT+Vgo2rjCxNdEulgQZfdz4QJ1FuNNgUQ2EyfpLz2NGn0R1AugGaGv1b7lFZH
qY+O2NSHTGptdNU59AmChzzc6Up54Lq4IR29y+J3pVBuykQDbC/3tcCwqCF8mr+FcGBNRGNxu9On
xokHY18iM01JsS9Ja8l6d9vKhRMa4PtT6JUZwm0jxRIofhOQ7lN9tNHiykE/E0dV31BH9iO52E5U
ddIocZoi2gVEbDNlcAeZoAGkvMtM1YlZt2vgd2pRcz2QXxmL7pGutNJcupW6cBtrxlUoBUjVDB5R
UjsMngfe7ZHh2QMBXDXvuRz6yVg9GO2vdgKhib4C+um1RgKUamrFhuSX0TNknTwjCQ7owGih29ir
CdG9XOl8k3BbgR/doglJKWUbOYl/jSHUFEvN4zKi0boP3EwjEfpyAOgHh07l4iNgujXQn0an3eZ1
aJPiGdkke5JLO25Sq0c3SyH9kmXuEznywqLydWifdSVEpUj11JG3tEx2qh4i31+RHVqLQQMKtQ/c
ESFwoVIt2yR5LYLBkntkVMCMR/dOf4IsUJH/lBIsV9lueRxtgsG0S12zhyDDp9+OOloJcGgxScpW
GWsB9VtzZxbJiQw/aR9dU27shorvJ6h4ED5eD6ZfM/LcoXfP0Ci7jjRuFaB9gczsRuo3iVZZxSAh
9atbLA98jpaWctxYkHDcaOFrUfdOGqfuUN8MsW615LoK3tjwZgI2O4xWHj+r6kcPvA6XXNQkbVM3
Hbmrr0rjLhkgslBn/hBGtsoH+Mc5+rM+ynriiip3sgRdsMjga6RyehbbI0dsPsk37dDvaGG6NS4X
UkoevC1E/WITkbca2q1xS924R6xWGJA3y3O2LXWAJKkxPiCt/YJ6ZmWh38u9qGO7SJBNJ3PvwQhq
00hcsfAUJYYdF9nct883SvCpAuWQUt0FYNUZ0WEy03sPDRSsKLqWcmpNqeTQODrIWJ8BxXylEchO
GG49lykn4Hj1X230EorEahouW2DW2sh2eKmhHXjVbZJisnlvuGlz05T1pktbRx/xVzHUQtXX2ngX
quID3e1FSesPZrRBn7mNmRQPTEOjCwqMEHnQ82zDitZNK8ltzdoZk/bEkH/J+mMNQRgOZUZoNjmx
POA5RNePBF+hVLyWNg6DS12qvRMl6IoXlluEV9s66B715j0xXoIBLVBrNL41g22ple6oHBIBR1kP
f6LhTuLIEOkWAQSOk/Gl6X5CE2DL0CQz1kfQKRrIaN71yhOlj+287tCzY9Vp7nEL99cCxQNTOXc3
RPkLfREA1bYM9FUTEOa19CyFJBrNr0a0gAXJX3UGTo56I556nb6ZOsKBeEDLYaXKd0E27gdIcFgJ
Sl2WOavYqlF710X6Rg9apwTgmGaTPZrBC035PurQOVXt9J9DRm/ksN40sbKvGvEAAh/KoM2mScVN
QRHbVs3eGMGhMzOnl40fEpTr5SizIduNLm0eATh9BIUVMpQonQ3bAo1EAOAo5qaQmrYphm2Itj4U
xYymIT/ihjmzls2MLXbk7LkT0AFqUl/uf2TpNgexVBOVk4elLzQk3spowwPygpZP07BVzMCZyGNW
3cCVc0Q3OENFNzlAyEh/tAGa70KsHUHnqeiKDY30tQf3QuqVobMO6gtzzvxMGg30m5aTMTppUT/s
VY3UN6k2lH5T63hcGATNPsyAJOh6ErD7QOpyyUZbVtlORIip0YAa12wTSioC6RWJP5tocXliucZ2
LFO7H+i/OG3zSS/WlH0uREBs7gmAQhqSxmcNuyS1iFSRm0deQ0AskZBsemuVNc2wNSPyVz93Urqq
FA2MDGX2NKArGJ4HHur+NDC6UkGY3ZqF2zNTleDgQf8CPckXbp5Ux81YKcNJC0PqGlMgW10whm5Y
8FfKM/lamNr2e3fukvPDVLDdVTaz0Zfua4R8lFDy8JQZBjJivTY0Ty0fxA+gGOSnXpWmGwrf5SFp
w37Fp72QeWefLS/croigUyZQSidOdpX6ICTFKvhLh3T39wO8tHrg7KFUgiKQBtri19UL5T5TwNc5
aXzT8sph5jFg5spQLoZCn40sArAAEEQamuEJCUmXPLd+5k9+fA9FDOgjaSs9Ri4FQnCMIZUyc5/p
mfpmKZOun8oK9Z9aaFbdmvFNzvvgpmRt4dBRZNC47pCjPnQF47u8SYvXmUwUQzKBdCrKRZJ0pQ9G
8i6HNNtqU2Ve53UyrAADLsw7fHfgXLGbAYFabmUFWUNVb5sTR+feWqWPeGx/gouxEo1cODCwgtMC
yrAMpeBFLTFGY3ZkWppTqkwnM0f6mCp4zPIu3aQTvdK7Ncn/C5sWiuJzmzu000PGZRGXsEqjYTRN
p5y36KL8SGmzEQgwI/Qh+L1t/9+X9g71P/4bP78XYDTHYdQsfvzHSXzkd0318dEcXsV/z3/6r3/6
j68/4i///GTntXn98oObN7g0btqParz9qNu0+W0z/Cjmf/n/+8u/ffz+lPtRfPz9j/eizZv508K4
yP/481fbn3//A6cLfe/wsvxLvGa28ec/OL5m+Nttnb7+7S6K0ff49fLffrzWzd//AK71v6BgCwTj
rHOEBk5YiP7jf38DQRJ0FoHWuQqZFtwbeVE10d//UJX/Ai9PRf0QEBwdEGb8UV20f/4KBwZX6qwY
ATajqv/xv/Nw/c8L+J+Tj3n58+e/5W12XcR5U//9j39CtP+6qKFGi9tSxedhDyhgxS/jU00O0iLM
4+lhFCV86A91RPOCCF3oK/rOiQQPZnrnTLlCwwoPn3Y172ALbLKnOi3wj8c7mUd+UYDGrLADzUhs
81red+QQTxFao3deCAezz3ufpfEjvEfNNqTCcGgk21rAN6zjg9sVrQmkSLhtzfFurJIbs58LaRUC
0NQxLdxJPwzUhHIjQN0QFRAENqhITYoTGfVTizqCWRQfXYKOGpyL1GKNea9wRIwE9CmNbLoQaitF
WcH76V7QGv2J9sYJ/aD3g6xvIRuD7qLkHiJOpyDDiTPiTdmmG5RINtWQvWQZf8sLMMBE+p7XVY86
ZjA3qS8+xj5KLJZ6YwNV/goOuFbdJ0PgqXnFkW7XS0sK5B14ao1dVreN/j/Mfcl247iy7a+8H+BZ
7JvJG6hvLVtKO52ecGVX6EgC7EF+/duEsiynql7VPbM7QSICQdppiWAgYscO5yILls6oFl/ynoM7
XeMEQrdgN0PDD4DIujx8JI6+oFNWiSxo0M2DGlnAruOzsLee4W/2aASh2vjkQ18HaHYs3OZs1daG
O/Wqz6MXycZvgiNk5asnvOfoTJclWli6K99PN4nCfeuq9maA7V/Kulq7vH2xRnQKHNI/3F6eMwd/
QqXTS953xzBDJeyo+EJ3Q75EYqqcx9JeCZ+/+Tb6zlfItQiBfGacsmxqSpeBwSh/cqMmmJVlPkfx
2ksHwBZOMtFmCCP8FIl+WJZCFSDCrw1WgNd+4F63cd0apHUMx8K47sWst8Y1p84JfV/mSYdaR4qG
LDrftuO3MPPgSdAcWauofoyJPGji0llW4RMe6/KFg6kbZJbLwbbQ99reZzxF5tlyNm2QoBm4/R1k
SEiXab+cIXUfoMd4dXba8JOd4JAbfAIL2VGO9QJc2bWKH3Hi/lI4AtQ88BpJif9hEq84XEJUcOY/
x7wiiEqNXyu/m4URjpjoml0nMkMjE5XNg75Z940/rDQfPifcOzS5vxOWuwhaguZ+iOXVfJ1FFnKx
noUzV70GwfKF+IGc1TgFL7LaYssy/lq4w8K34JyrMosXAY4wZdYvOgnKf8faOJ39GTGYF+EE2yCS
L5ndPKVjexzc4uzgRIk0WP6C0kT0K3lyk4wsLGu80C5fN3H2SCQyiTj6z7OBp7NIXWSHdG9Iuw4p
Wr7LcbjrYsQg3TTd2AI0dNQ/JC4qKtEYQS3QrGPhOd2DcPANqtw9KH+euiRdxoM/jzwc8/HNasvq
ZxeLjUCVKVvRAelFhg8vSuMn5iwsNX0YHXjYavCaxsiC8qpBDr9cPzdFf6BN3wHBmZ48ntRzPPlf
LN6sp1CFDoY/XKded661sXm2sZU7ZzX/kir7rW8VOpa7h7bPnpxBZ/O+z+CRtQgtgkex7P3vqvN2
NSPI9wVbhWLJ6Rclcmr4F21Rff+HoP4uyqJtlbWHXJFXv3cOPqALAzAAAIXti87/1rHhOaXZ0vey
WWaLTeKpM1yPi10iU8vzzRDjK2b59JvVx7syIDPb1W+yj//oCuvUl94OQLq97x0RDv3EZbhFqeyb
InRdDflOK3cfgBtycOg6av6tecRd8cCvHT+AMzMRbEyM5L/7kcjDsID0enxu46yfweE8paV65U6m
5nHBF/gff+91ceAROCTTAjACugtSsAzl3UL24erDS/NvXkB3CJ3rbwPUN5qhOah5uZZXf4i950nZ
l2VV2c82H9BmIsf3L7DnHkmtmRLBpuysJXGzQy1XtE5PXOVvuUP2akh3svKe8rR97G1n3hT58r93
W47sOxJP8o/mdx/ld1/n//5/rX7zc/53ODaIQX/4fP7i1Czr5usPWf+f54Lhn48ekbnw6tFYITwa
cBUh8jW17AKe792jidz/TCewZKIXArHD1Efql0cTOf+BpwHUJJxb5Hzf3Rkn/s/UPR4FtPCPQO2E
WqX/xp25+3JPKDJU2sF7Ri1RiIIfQxzy4euUObwC4ksEP0tPHoPC9p51mSEMQcdkDb4c97n3S3eR
46iwNqt2bDnXVbcqvOtqlolfq393rbmVMf67a53kKyOSLkiHPhhmiLOsVLObnODFiFMLhjsd3l3q
T0OrPoRFozfEHwGEeR/AYPtRZH5u7QFJSsrE+0xUlh+QwkNcdxLLobCXfU+R3QxL/zNeyz9E0fQn
AogKWOGWMqr4Soz98Baocl40TvK5I3oVJLwBcseORkS/0zHdD0OZAleDWahAX1ukBPHVmyxSByFY
uChisMnSj6aq5MrjZBH3OLZoBCLLFZxfZ29kGrYnC6SO35RgfDNwH9vMCKRINg00BVNSZiukBn5f
MKIZQlbJAyCkVj0zU4QWSS8OZi3T4CAnFCVIhAzdSntjjGhKBQdUpfEDnWaj1npWJYFcKGcta69+
SbBfP+JcKdbCohJkJ518wDsQyVRLYIDnOQtU0SMo1gNaBRLDEAfhkiRrD+13HBS3PxBl+RdHsnoJ
mnKyqnQVXChR/ZGo+rnM83RhAzvWnYXg9U7TObJv9bm1s+aM/0e3KRhjV51ZmJ6VWcLQm8uI4eiS
8z9dZG6UBeC1rqTc9tqT5YT0GPZ9LD4ORqfcSH9YMLrOV8+/PvPYexh4t/GdPjtVHqOXNLWCde0D
Tlb5Ib3oGpwTXY+e1NyFb1OKBqcCx213CmmlTQzmi4dA83BZxKM8uzpGytYSQDuhah3s20m3V0Vp
I6yIVzLva/5iZtn7rAajwlV3m0XI3214RsOlA3jF3ImKYJ0AToSmbJPcF12wJih62nTOAF9lpHjn
1j29RFoUm7Hqyg3RdnwGErGadVbOf1DdIwwJFuImRayU+hY7Bo2bHognfCCZBiCfWxTq5iolzmyi
yZnhSy9R5e3KBzpQ+WBHlXwYpqGM+mCmkwplp9NCBaoJB88NViwKFzgu1feo1ccyzd5cniObq5LS
2k1iUXQdnctotHZeK9/weOI/9C5WhV891ePW8QByGoPGQ1dc4Tt7sGIIAr5odCnxepCLGOV1ndfO
t1DlFHDqgC0ltUCX0Vk8XgfWd7BB6KOIUPeUT/41j7IRbnmfzeySEdByxAT+lBOAg5IEYnhMxkBf
hwIJPp2wjxqi4+kcBWIaH6ZAaM5RII/+chFhTzKV7swdqvw768lG81Z/DurqISrKtZh2DzNg10v3
wbSPGDE3m8lNxgd4SkfQGEaVww9N5+RHNF2OAH8Lxldk+Q5h7YY/KBsv/hiwz3mc9Es7SPlBjlV+
ZDjUX027Yjygpkx+/vAu/Dtf5a4aGNGZ6ZyMniHgf55at963Ko6cHNUhIY1/ipChMWwiwLjuJkzt
LBXKHbo2QjbTe/ne9IP8l+n9tfWALLnVgADG90b7uS3JuQwGfcoZ48/ox5fm4ANI5ZCClwQfsxmc
EACy1MrFoUCDcaPKXYmDppnG0xXg6E6Xxu522fsVN33gjkj4mSv+/WeURXUsi764DCj5mNWdRLdv
t6oOaUj5Ahkg9RWEPDuiPfKSJxbb+jFSgKSK1ddu3zAivta5rFcNqouQNxL1C+hgtjnAc/3YXDQZ
i0crbIIzMG1Hgqzh6xAEdDOGIYjaoqZ9LTr0IgFlDZ0CimRTEZCqOhUYMdAmg751wMzOczRxO3RF
PFxyUT5Gk76ONV3a+YiUEQuKzyMyokbfJjzC2Z676zQX9M1pTv2go9d0KBBRaCvQ8Uxq0vlbtGJh
zySJm33jj2KR9oS9ee6/lS+CAhyO+S1UY2KDIGkCfWMMKgoHX8XfHfeRe3ENkDv7wR3hCXAIWI8c
nelwHEdUBZzG8BlU6p3bMcarXA5vdgbeHAs59sNYD96ZEuszEu8AO/WSL4YsFYfKswWOONWvmdGh
V/ujKEayudMbW92GGg3Qp2tvyzwsHyuvwl/8b25ndDaOuoq2T1HgyyWSdP0BLcQAUKxiDn7TkbxO
tTzR9HAHAF2X4Hz7bExd6v8y7UZ0nX83lTie/QCs4hHnAedzmA4ADSuHLiraEFANWCglVMVj3PZb
PJIrFAuBdmia2ZkvwJza0l+z31fv7SzNVlpIXPG7nYxrB12iWtQ+F4l9sIbx45AoZ8u9sNre6W+2
AsfUgxHDQB4anacbJoahnd1MbtcaXSCLk9sDEW8uNYtGf39ZnthnS7g9SAjRumPMhk94eaL+C4zy
r+EA+gnWxP03oprjKAgFt4dA00zAjdgsZ8i7BwmiIaATR165eHa45ieX2u7zuzQmxHtmrHx2u5yf
nEma1ozk4k11s/wfXTdOP+H9LrefR/ATjPS+dvt509pNev/NggLndaFYO+NTcjtWxJ8DLCwXoJwm
R6Mzs9sgzAIB51no6F92f2dMNYIf//weCX6PvaNhkwfsE5g0UZvkIklpKMU+HFJUO8gI3974B5i8
nMCaBU7posMxzh/SWWeta30yghCbPlDWJ8VCeWHD1y6P9mnNyTEMK/gT76JCGpPCp0qvqwmLqqeE
DAsbO1Uwlu7B8zOyqZXtHoJp5k06MzO626pUqQXAz592Ztaz/uwUIzv0UQLv1UdSvimr+iRG8msw
C4jgahwn/tQZkxHb89wsKFSrgxBhug7F0r9uY6yNYSKG5F+SZSZ/8WGznP7GKLLEGRCMjBNn8N1m
qcFj49LKs34wNJNoxip+Qk0iP9Yi7eZm14Tb9b0tvPgJ7iU7lu/6GPr6Xd+NrJ/L0h0mN+27jljy
wd7oPRJ9z9KvrErOSZON7QwbKIov3neG62zS2YhQLjkLfVRS1DYMp43DLJvBPNFmZgzhgfgzZANx
R6O83hwV2cW8HKm9sCQOHmUmUHXSJcUeDGDBBRyH9praHlsY0S7i7Klx+FWSk4WXEjVjOpeoS3pD
Sn8ihkO1RdmALMrt1bxhIv8OJPaco/L7DYAHvrxZhMGPNNjVXRyiIMADQsQJ8cW7ycr7F48rnGJR
MhsQbZvSMNOTEuFw6IPdBYE3YPWmJ+nDk0KCjlm2pt6PoGgIerUw59C+D2HN8Fc0ctP48A4VWXoN
q3c3VVng8cpY5y1HFvgPFggrHkSdzVA6Xh99NB5/cKfB6Bn3syUAViAh+n3BrOokw8nWRRl6m1jN
Vo4syh5s2XHgVPLXEk1ZtoEM6lOt2/rkTbNJL/1w2FxtEZcHiroV+87v3OfRlcljFAEJ1isPhUAD
OLywViJZfVurJ8n3+08Sf7OldK1yW/eK782M98OvWfY+u63eZqSP+F64CPf/8y4W/2UXA4U0ypjB
pgmyUNBj3T1hTcgQshNF+l0MxQKRPXDFtGOJMwv60O9RbJrvjVgGqQMkDR8BhoKXPDPLd4Y8pqg3
uJobIz3dw1jezM0tjWhuGavglLlevkLqFN2zfE+hkhQcRw/ofjZpxt4bHoRRR2ATWJHe1gC01qU7
u60jjtXOoigT69Fhw8N1+ddd0N67m1VVHiwlAcArbgEftNrq4HCJ3txmaoYaZXf7HFDIadHu/erw
wfhmNkwrFGmmvQUiOqVwO6O6TtOWYWONvHSVIrF2rAEcXyl4MYjKd/JodGYIcNbSiL/DJu4j4PWG
agsEIv2luxnSBEX75g5Gl6jg39rNAsL6l6cznghpwX2JUnbg9u9oaCjqkDM+2NUP0RRj7S8jlawq
OlhgSisf0Z6w2xrpqoqcFC1Xiha8osCaz0EBO8mTtRlQ4Drs+qjaDkVsHb2cBuiVnsgPtzELxpYh
kw5cZt/MUvAYzbkcrS8BEh5SVWgXjAjZ0IC4rCLeo3aL8q1PFZlnTWFfbDrqZSHBMl4qm4N0uSi3
cUgBE4PXtHR6XqHArkBZYE3J23RHKiJQ7VcHPyXiHHu0WvuWQrquL/Pvvg2Ipu6HV9blgEdZEWB+
WZg+GousCvuHjHOO6uZp05r2J+239iEym1ZfDgp5H5Ktbis3Q+m22cIjHQoMe69+SjTIdkpNLz4Q
Oxe3bwERT2IQQE66d4tGl2Lh6PRcTgGEYKTFCnkbtqgn0ehAu5uvygTOf2RCDuRdRkc2xBwmQ6ND
D1FUyYKN/sks3O6Vm8hF4fozpwYth1/SZdnExUNLNAIi0wxFahKUJ0Wwd4D4utMbC7M4XWlMbxcF
05XVdOX7bY2F0Rszl+nrbY3q7vLfb4s03L84bSgTuv+2B6j1xvEL5/+pGCK++7aTZORBohrrm6jF
Eh2QDQ42LheObPXCvCNu75K4S/RD/GYUKCODqXmnDLlXLsQ4/rI3OnPlyEb90H3HF2m66/SWut6r
+u3+1x/KePRHhA1O6Lx+yqehi84UhVOoVp08v2nAEfymIXEuHhU/+K0719iFnkSTBZfE6sii9qW/
JmkSXIox5PuwBGrJrGoHlZvTBX6Kr4FRIeKKC/pxliEdujYeqpWIdoE3hNwYEfXw7cLNHLmxJ2eW
pn+umsj7bdVE3s2qPRnfXesIu3iWOZCdo9J/pIObP1KbFtfBIt2PUQlna1RmEWmsbstdUKU7dfGY
2e640Kg+wP8kl0W74h5ZdJNXwzuAbNFRIDiVg92i53egluhESN7qCPQNyMK/jmO6AKpUrgEkpQvs
LfTSlR69OEIvE9JYJ6PSTEs4WYoC5cuxxbW9u0yatlhRiyFnD6jvqfST+BRNMxUQYHnDMdveFjRK
L4+lNYIEEGY3vblJ2xTdhwXECseZZ1twNljqj3sg+BDdEPDJuZKPthV+b4ZIvw5TPhi0C8M6VGp4
TVt5Ctu4PwtK/+U5iH7HV/rRVNcOgB1YzpGvg3t9hxBr+zSu7HLU33SFSL89KzSqtUNfB0f4aU8y
yFM1jxr/D6+jyX7kdndB2LbeiCjv50Y0Q6c+hcVYno3gMnxvAHtIV0akThEcCQ+ejNSmRXfpWPqH
yMp273aWAnO48q9xrmGwlrLvLYD4Efq6xqqyOKEr2mUC2Ps/7TwTxUIZzbJMgoWV7YwTlgMJuhYK
iGjjd8nfxWQAlLaJ1ApJy+DoZfJigvtmUCJ/JF2FGs/JqU7xESwzFMwvr9kAXoU3e+kM3ryDg7oD
ZtxbmFke6vhTOVSHforTGL0/CH+XNGn8qYnVvd7rbbwNOatQRG6T9F88ObTjuNva0Ak5QnGKHSaA
IaE5xt1nGpdu3QyoLfxWD328KNK02jZ5C5zoIIASL6g+ohpAH81Mop5jG1b1A84adbAzxpOY9ynw
Y4l3zuwsOibg2duoJKG7BhjtY8TR9he4b32BH5XMKsbyr1Gu9wIsAXi/ZuAQ6IT7Ax37AIG3gwcX
McEjgvgFIlzxgLwSXkglkJzxDMiJ4rGIwPMcjes2B7CUdqh++OkWrFkUAxDPYKWsUN/95xBSVh/i
abjpumIq69ZAbqMgapng7d6cZRdui7Ta5K72PnucShTV+wBVZJb3uQERQeom6txmQ3/mTbrHFihe
VHSKolEc8KuIg5mZIR6rAeW4XbOXdeZsjK5K0N3VdYm9vh7pkHj6lKk6BRv9n4dAc268iebQZ86E
77ZGZSxCSy3ToGu2oBUf9rdh7NSwz7N8k+eNu/E8AqD5bfUqRxQJqzAdtyCV8U9j2C/aIi+P3iQZ
VYO3zt5u9NFI2GN+6Ttps9XA7X5+0xkT5HDenHao1z1ivNU37tnFEg1dwq1XhDh+qYF8yT10Rkbs
ctjLIS8+O4BIGb1MU7kdKOdLROboF0+iH2ceOsnJz4vwCYDI53DSBzi8o2Jdp+vCigokkcDrDeqC
UjvDvtN9eCk8yZ4buTKBJ792jGDiRz6N6bRihGwyI90HM8JWJUc5xT8fjlCF8ZdHCnsj2jeCsQqs
lmE4PXIfTq7a6wuVFKMHwgs8L5FvxwczWDGKLsohQxXYu86nzQAGFATCrzZFltkHPHnBu4WxvRON
fWAPxSzL8V+KyuYCKPKw412CwOg0DEBS+D48kZsqZOhjNJRusSld6V/NqBcKlGXV8dzovF44i6BM
yhVQiBrIqzrfOrpMPpWhZS9DTyGjO4kKfUs2oIWh8Doh8qFAPlCqZmbENg6cU2f7RyMJOspPqIw2
ghnysNuknEePJGHfuZ2DPTJE0Ln1dTozKbBh8j/vdKBigDPyu91NZwFUBn71Kdd2d13roU9Y0Lti
NlrkSyty8VJ3QJY4LsUrZSDpMRztbpEFwv5ij2RrAxP243dTEeHt40+mQQl8FNO6X6OvXYTMSwcK
j2kobYRzbZvOKcvoQxiUOVgypgUj9+hIjFOAv7UqN0M5zmSTdAF9qCyB2hM6FMsP15WWG62zGDiA
ktLs5I3N24hmXC88hJvm5wjcGLFSvb+OBFobGLF2MzRNjft0fTUGHwzAaF21NyKxytcooC1A+ZXz
QgV4hLzgZ5u2SCYCHHoZgpIdVei8mreYUSE3t8fxhp0imUQHIvyzP0jkOY0/jjoVe4byZr26Oeo3
r9ysuiXCgnfuupXacqsdFu+SMcXu06A3xq5k/pZqO59xN0bKfaj33jSQXNVIGGI2ovYJu12yuKnM
zJgZCyOawW6ieo9y6HqNrDtDW482Xrtp5C2lZOw1lHKYsXEYj6In6UsynGjUsVc7DdI9AE/F3Ihu
kvuLKLTzrRFlU+y7wknPvALMrA6/CmdAT+Qw1buEyvy5odkeLW+HN6Nnkx6Y8r/VR4ip75iFVpMm
HarRrW1pRJMTNdlQs3BLm9507QiY9mhvrdr2jqkNxhe8/GwkvSHehuRdTFFNPwtKn63NKsHRF0wp
03JVuvw4sm2qSnBxJLxcEu2jQ8booawOpzCwxPTlF5wbUbtEw3TfIb78rNoUDzsrv/jC8kFnkTWr
erTVl9L1jwxv9kvs0+R6+TiZ3V2et9bC6OEqgeib8QMrYzQomCARZvAmdCbPI29nRHgCzqkeHXwO
sBiKqJkHI7zEuCXiFLXPTKdRPEMMCocDJBsXmlmgYeNIYBkdWIeRwYiek1b+ZlYEr6LHyWdGlZU8
+cMZza0yNLxJCmshJmqZwGvpxU7KdFosJ+xD2oWnf35DgErx7g2BomDg/NEe2QHwGvi3u9hmlFtF
2RWdelOp381z+F97u2OouvaYg/E6D9Mg2HeRQgMJGoKqxCxdDczSdagCteY9y2ZIfpbrLi+yazpB
TWKM7+bSHLlSGaq1tOpsaQ5kYSd/rfIul08JHlWDXzB4BjNr6/a5ilq2velvUIj+z0VjP0zIh5tZ
YvfPKOQ7S7cA44xgzwI476jLx1fXyfBMsRztOkg1oFntiBpkxHgfRNJfzawx6o456E3nxuGBd2Gv
0sBh1/yY0d08obto+834zp26E293xnuKXSPst5u6ujs0Ho9PKI5+MHnJnPVPjiX6z34VlEufZ80h
sURysMhAl5bF89faq9BpBmma1gSIQYdDzinepTNHNeUJbcD0pXftHd7aw6tXB/mmHsCla0Rj5gLK
dFBOB26wdCgR1tb54+27TIb8GW1D7N31y+yFSqOEDWdcY2KGZvri01A+t720dzf9zdbc8/rQWIG8
3o/Lgc3rkVZzHFLFGZFoZ6HrIFmqJOBnM7g5extzf9gbKe2d+DEVr0Yw19Aodbdek9QAy+Cav7uP
LoT9Ly5WYApv5IfkgAswIfpPolUw+qsjCH13ahFa1OiLINVbQ918hyg0PWZ+Qo66HnLU8yXJIqiD
ArRhk/Lvls1Co4IvNQDze3PQbJJTGxIUjE+nTlFVNYpGY7o2oqVb52in+nw95Aph/yxlRA5dFQeb
wUHJb6p10C940pKFVyq56KsBHa15+5nh6LOUjALAM47JKQCkGLXHo/c5LgC0NrpwChfwwUKeKC3X
RhoHv52wdsA29SArOg8g0/RnRZr4TzEdl+aXAjC/WNkipGj7h7M22M3oExLZ4Ism/cVYVH6GNFyR
ya0RUXkd7/op0GNEx8v8WSlYvwaUvTgoUHM18JYeQjUghl42iKo71O6XpLUa8Ni1RbgwS7VlvyUq
9jdDgvJWQgjdyKHoFkRr50wjcL+NCO6ciRi6hZ5mfNLJNHaPlnHb0VUvwTuSIZWe0ceAukibTENd
Ikto9Dj0PRppZPYSeexkH4ciehyt7ovZOlAxMq46ZeVrp+rJvm14uKVF+tRkuj4ayFrjFmJLExCB
htOWbgYrT5+EiOqjkW4WBvJmrnq/h7FgBGXhHp742W1fNJsdAOj02KQ/7tRGjDqXHhGqMsJtyzT7
o1lL2x+3zdLMSv/Y1XEVPkwvKxVzcQDtJN3h3AgwDHqkH230MFuRONOI91GGP2rAX1q0IARNWym/
lnnzmGR++kfYfOuKAfxnlqOWEgjCH3XjvBVhUnwhArxYBeLdO+XiQO1aXoRCAR6BY6GJjiyo5Rbl
Dk8grvbGBZ10ZqGILyGFD9jZ1nQA14TPiw7sBbfQnEbHJpl0R3wLnmJC/e/vk4zwq4b/OZmWGic6
WSht3od2Fh/BvNuOs75CaLENrApHESgTNJ8bFyVaNa+KPmJPaIwQ7JSNEnzaooh5XvsBihlskayM
c4Ddp3riwymz4nUJENvhtv9F+Gus4O/lKMKe/IWuPjc0tpaRA5glSMmyT7B/dVK//dayMAdHBGL9
qPesd5GtvGVZIYUQgQrLWMjWYYumqsQxb9voIUx9NRdl5G6tWOKli5K7vcLJdV9NgxFvQ1Xa697L
wKUxmZmhDUW/BushG1+cqm7XSO8sEXyjD6BX9B81sqyPscVDHKnGCIURvgVejJh3K1qG9tws+5Mh
05Tj5EGQyCz5OmZZMvM6L1nzrBp3Tl4Uh0w0DiroK3x5UA82r4M0+lxGwXc9BsVPJbxZlADGNxvJ
sLHKSn8TFrAUbluniwFBcRRpyOoiJzoJFKs9ZXVcXiRv2dJuBRqYTIsea6JTaiUrs2hUxCnQ3RoB
ya0RLTtDR3WC8s28FygKG/vsOeNedhxLVSwUip3qVVnbaHScI/lHM6QSwUqFjKGZGqUZxLR8naEM
WIKoBqnGm40Rsd2G69jX1k6k1AXrhV+xHWX8VUuNOq8yT07dNCtdZqHZlxqWZqEXUm/SioDlIx+j
uUgZtpVYD6+ui8SJjj6rzkXzLK3qeYEQT5n7fHwZC9vGF9flZzMQ67lNy/TRQtD53ASF3jtD9XZb
9yo/XvZKuwujc+36ayw1h6MA6m29zgaGvCBRX5sgR2Fb6MoD6+3owXGGfo5vSv79byxQu+6seuW/
ejienQninx4OGc9G4gH5IE1r8DSQcp4spWMtb9K0NoSh+JkjiLvPUEf/2AIzd33eygxBf41I6NVd
N8Djou72qQ/AXqryh6FxrJcgrudVNXafUqvuzrZTbLNMWi9+EehD6WXOrJ+suOpBgYOu7EuzmnFa
L2itgC5WAIKYW7syyx6dpv1wOOj6Tq6rlP/6DTjxUMVEBJgXRIxavtE9t3mEPnLFAHqPLkSmD3V+
9dkMSJc9aCWDZZPWp8CAKqoa+WDKGgTvJ6zGVZkNgURVETJpKeF4hYUWzmauKB6V1xWAwlr9idOt
0dzUN1PqBPmjWchyR0+mNgq81p1CbcSGSdtdIkYOUr0wzH7WAJc5Mv0Z5THaAoVN8xxkCSD7Tjse
tHJQ82vNdDuHk2gtrkCTjO2ScOyebRJVOxQ1ftD72uOoXJPfcpJ7Z7x85nbmJZ9MpEXG6TxhvTob
iafRq9Ol6TUu4yIIOu/aUu7MYkca9O+yxmxtROaFzZqzyF2Yu4UD+Egj1wKvSpzWq86RHCHNBKnC
FOTHto/MShU5IHdMG/oNz95T5wjy7Ht4gSk391Y2k+VxmDJcOE2v68piP6IMPBrYgttLOhJr3dJh
2AAh052zMQaVx2TCBaItQIG8Zb2FT6SjAK9NtKD/fBwzrYrunMloKsSN0YNgIlq+O415wHUSJ1HZ
GwNNZQjSm0fHs+qzaFyxU7UAPSHyHWejU1HtYNPP2rURzcLoRfdXaZQdDjJprEuAjjDFiE4pCciu
0JnvfYLUev7k2cRdIhqFjHDkNfXeDGkelCsZ2F9Hy6r3BYm0ApGRW+/BpfjLxIh+0eA6M71d/OEa
cx89VF/++c+FuuX70yuqmW1U/wAHDWTqX/5edWXXtM+9/ovbFfkK1GEcTRThTzjTYGaKZnitM7s5
VyziW6Njk1PRlwEWkAeo1+A14jOjbAWLj7nrRQfRRTgCSYLDaOic7madm7lXnX6f/fd2vVutmoCM
a5OnDAAInlEfgTVzLDYi8bnYm8SkEYWv+QfRrN6Mb9c2sotnd8Y3kdQVflA29ZfUTnSIpZSneAAp
9ZTINwPi9R5oZjxvjQAsvWRjUpxANTlHBXf5rRKDNQNGuXlCnYa7QXlcvqGxL3AuAFUI1134A7xZ
NT7tH6ForVmeab5TDrbkUIFWCe0TilcyYMu3qHbWRix09MmSUfFUuEjGATn24CVe/soyWYOfqEWp
gRH5OM7CPh2OPe+GF6/4yfOxeO2zoth7fjx9s3FrVBqgU2Vs1zuzOvjWPKFFBcCorXGcwG9gboZ2
n2RlfoOr6CefZNwVT21SlOe6Cx5yQoNlEHC2bQGPXFQ6CpDSUOkj4xNGVpTs/xF2Zd1t8lr7F7EW
owS3nsfYceyk6Q2raRMGMQiQEOLXfw9y36btOd95b1howIkTEFt7P8MbHo7XLKy9J8/OPWg8Q+Kp
C/L2a0jfLEEhnfLnhbF0Xv73/W/ATZ/LRQB3J6RtUJKE7wFwL2j/md5XGnmsdgwY7IIhExPM4TUy
gL4AA4KaIYgO6UUhvpkErcvvSrJzX/jt8+eM2PJHAKFd+GckMd9p1wUQdxiQhUrT8a2QdXLQXp0+
BXbZ7NQ0aprmkAj1phGFH1IEik+f11cqmHR+HefNVv9ifuROW+k/v65veyHKGRNpFAqBf221UWYr
4fBBks0d/eaB0q9BYlnKwomOLljjBsdpAJ4G1mn6e5QmKoP8RMpe7xLZ611tUzHzEhdGs4BGpUsY
lP7R/hz34qI7wVTlf//jIC3yx1cBBZESAkM36ITASsQPDajpt8IMRHBgFRuR8pkMCCKfJx+UVZfm
BBYnBZS+YY5qES/ep33zmCYJ7KKnlulHSZS2s882aFAomQC/t1HKL7ea5Nicp35dzqkrHZCcx27r
9cFwAZGdn2si5xB01BfTVdUD1H2tSixM0wz4bvREWgm87nQRBavq0KXjzbTMYYgd8MJjpMN6YLWX
uQvCGR07uq5ljNspB/4Su4N03tqiOARAkbwMGeAkYalvgEAm2yan+Rzs7kBMMKZx7sIvbWFW3/ta
bdbgTNRr32/38HJxZwHiiXUejd3JR7XyfuDMhwFnERS/DaTTFHMFna4wkytO3hwPAnUcgtp81icS
VcWINXvx66w1I6aNCn0YzqEc/32AZiJKT5howepU2OT8VwLHND/7MkhtA312MD014ojfcj3CTRqU
R2N/loZVugN1x3pO8virj5c2FKLQgrBL4dfhrXTj8tGm0M+fel2ZDnu4l8POM5DWM9hl2ZogR94p
QF4vYE5VF7xk88cO/5CU2cGTlePQpKqG4F7e7E0fxA/XtYDIeZxDs9qKLbm3at3vo8KFrPhn25x9
zgmn2aaJ/fpDiuqA2zvD5r77TpF12qUxhyA9IDEG8WLOoCEGdfk6AkVAc+zSYUPx27ygBnWvs/IR
cZ3jn5wsCOakRejrTU1zsEUSnCroRkww4Z1uIWABuQxID7Z9PPtrWt4IPbvTGu0x9vesa9OTOVRD
yx5CfTYNpHFRL0BJ4LmWMJGuRlX6MzNCs6lq6DvIt0+XRriZ9qHIj3hV5Jeho7OiVsXZtDhhJQpP
2fQayS/mUBaoTY4gxiEu/KfP5yk2YTyEMkefHqtW/4AsnHdjhIemBe1375Zb428tFEvvra503Rtj
8W9jPdhsC+TMy0XCyQjF7dzemTPYEYz3M9MHAq03s1UBZoUsmh0NQr7zaphGLgmVFdZ/c+74IJiW
eVHNKMAK27DRejuUsji4YQwipaXjB6nKcWmhRn2pS54tYLAgblXQ0BlMEfPXoc/ecyQCvgeVg9t5
EKBuQCzQhwoBdIXbdkZZUibg5UCwoLHCN5J2HzER4ZcqqqOZz53yVoPet4ihfPEvaVgIVP65oIZQ
LINYwbSoYjHF8F+4OEbiFMq1Hb2lIrZnJmZSHGohhcqLnak7DBBLn3PbLnYmZjKjUAz8OWo7xc/R
z2vNqAudOgnd0cf/dr35OHNB6gIaHrStq/dVA+HHSqSQiPmT90EkcPzIYvQuJBgn0ECYR+rgu1k3
R6JD3XgLNcUkIurmI9siAVK1LPfk+xl/GcNs3A20nkrpaCLFay/DxNNYJNEkCdQrIRbfHEfh1C9B
UENNsSnWEiI0y0SkZAPSVrMOepfc5BhcTECgxZjOQiDVn3IVBJsusZs1pOvpzeq9SwaO2yaB1MbG
G5qdDZn418AC3j/D/uToe5W7TyM3WEY16Z/LjsCPAbSpX1PLrvo5lfaxc58aRsNLrThcEYVLj34I
PvnCKUB6y2u5F1GKYFzqJDy6qJ0fPaHCN6jcXQgeyjfba95pOpBXj0MbJ4Kr/QvohuCyEtLfBgr2
TBm58qmAA9Oikcgu2ZbolyFM2WARafUrAHrThxj2AOtB+uJAlE83rjVA3zOk5c6zoDtIlbL3YdPU
EIkBizPK6mwtB04fOKxQlyTU49kFnBe1WyUvVV4XizwLxbVrXSRh3Eo9Y+HyZrIcnC8ZhXJqx5X1
lY7jF3yT9jsCgCMdG/oeqHLlS2i5Jqi2bRqFr9P7VXHStW4eK968DbnnvDqJby866CDvWAcGqwOB
DNNfDoKuW4ASV0NC7dc0CTZQYk6vSp4GPNzbMdKQ9AXHHRQ36HSiGsm++42cpQ2T77oJk5kkkt+y
uEhWbmB5e9FUyTFMgnJZ2E3ywhR5VtEo3y2Wr6QM/BWpc3ejsRmd1x6Tl7KOvZUn7X5PAbrHgpjw
lWxT/tSVOZbL1CvfgmZcORyOCqyGIA9lPNwDsUHvB9OExWOHGCRIF2bAoQ4cV82pXeY4NZPup9F0
uSfGas+y3z7GTA4zoebUriEwaUG+c1B2+xDbkMWVpHJXCeCmVyBVK7xw/OrdS1/VmI7fK7yY50Nb
2Y9uM1YbK/fDjW8l7tlKEeQlDW3eugR+YdM1VRh+SNeub7z02Uri1tsHHij1llNRMA3SAXUEaIe6
0BvaYTV8ykz0MR28KUox/a2EmM6vrs9+lJOfTEvFLjhJRdbdP+P/7TMfYn7C0BdfSg/4DpKFwQLc
leQq+6Z7EGV4dq08vZouEggYRDj6ZE9dIZShwHzN7LUZzIOwBA4QVRzTjFyNRCpZ+9TOu3k39Evw
Ih+8YhQnIizxJNJsn0CtFEVTCME1TuAt+ykdCc57PuvdqDs1niefXJn8Nk1qQGTL6MVjVG848qtl
pEA2gCFle4Bwzs+DaZZM4/8XBNUCeT/vHDt1cs6zHTjVSDSbLksFX2GPLn72jQQPOvAb0FadLkCU
wf9tq2GsGD73GhBCC2BBBp0Dgl2VB3uov7ZWjVeVI3xO3BsK16iirbDW8p0awzVBwvSxmV7kYxSt
wbf92ZrGPlvTmJkpptf68MfM/7zOzIRkLKQ//vkJv67LmNWuVVtB76iPUQeLpUJdLDrYXQ+wa0j0
g+kxBw0029rKC2hI/DnQkQK7AJPhD8PSXkTQgE1ZAAbCVCvFA14/BG28MS1z8LssWGOhgDFSkCoG
6Ggo530U6nVaOfMRgDOQN2V0ojqLd5mXP2ZVHp1MlzmzMtTZZDJaeGP8M4C0ZLuqykQ/QElp6Zej
e06mqFWXDV8QZjXAC1XBU+rk9h7xA5vp0n1rsYG9Zk74Pgo3vbVOr1a6iqHKHrPgAZ4EKaDeSbfl
tYqWSCOCEiaCC4Vo4xPj1ZqVpH4hlcoPgURS1zQHAE2xagVi1Q4Vf9Gjm80tZ0dqDvWtoioXSCa6
oAnVBI+5CuqHpF2OTgesb2dZkOq1xbIvwV5e63H8Fri1mmnWiyVKCuFNcvfioUr+vexR+xpqUDmA
6SKbwgME4r/MQFq6XojYcddgYDmrkQtUo9yyPCJ5wZclt8tnvMt+gOARv7vuqxSyOxeghPubmLYJ
tk48QNqtCM6qqJ1djhTXEmSJ4IvNrVU6BOV3xyp+zsBvb+8mzueSEtQdO+5387RkCMEnrDZqIXJe
tEhyuBzoJICFYcai9ndsY5zKBL6rw2GwkyZBbgfal1YHIm+XB5BcUe5H4vgPqA+wtxak7FkPDPNL
yJtqjqCUXaGe6SxifJlzkUViVQHzf4TLit4MAhgknfXpPh6CelOHdXhEnrhY5S20HPAfg5qGBySA
TkrSrRCDj0ev0aBwuTADSmxLf2Hw06F8iFDsiNvjAJrUzPT7cTcuvHTAtGnhGiAK/znNZk0wE9MK
ZmnIU9ci+DmNMXDzWfSBVzt78fEnhPpF+5pAp2JZkDA9iLxpHwqHxfME/Ng3B5IxiU2+Z7Zdz0fo
hQPSFrm7TrQZflm3eWF1CcNvRr6XRfFeWaq90qbh/xb6GhvBP5eqCFkguDg4IXJA4Cn+mQUSA3Mo
kjX6BphVdGn959CTWHihc7IL+ghUj4I1r2WWw6bMEvLUQ/jrcXAdaKKgH7LSy15Dyxp0sbnHB7Y1
GxHTzLrg96YZJbXYNxl/jMawOMROplZpO/BL0UKneUC249Urx8fMAKqjcMsD2nx0hH/zdBG+WOCN
zksFlVRU7T6E6Oy9ZXeoukmuv6a0unSQenpqp/4ULIpF4nv6a39oIJ93UjZqJmZHX7PRXqmxTuZm
v2/yAqhMDsfM5bBaK6gv1kFtV7Mm8PI1LXpElmD8o8gMM86fVRCqHBizxf2B5pAJn6X2oA6mHSe1
OiRDIFFOGvK/B8wUwgkuMRNF1A5LOMLehE/OBgJqQKOQJygOU5cFtsdjymkBbZBQLcBpto8hFTAr
sKfNkG1zaLdkww+RgQ7rJsEHDZtLHofWFyhBBHMG+cvzCJUBrP8Okqi/Ls9igP3M5fjL3S8nQeJ/
tFl/GT2dnKQfqw3NhurUgQ8CCzRSfWnbTKxCSsq11XbVl5SSVxn76pw1I4xmwcU13Tqqwg1UL6DN
NF1Uaez+fLeND35qi5es3vheXH6Jak72KO+3c9McLP0EmuApn5Sc4Hj6QPOguSZKFHvlwCHL9CeQ
RQYasrl6Qi+qaHQgKM9XvhAIwRHJH4D6//3w2YdknVr6EFqDJCGmfA6YJiC+CjKWMV1UCn50g1sW
j1FTRUuEGzZelFm/zvKyOSSNrrcMYeGuBORkD6eMZuPlUkLcpXRWdtKDBJOP5VKX+XApiiie87Dq
bkzUMewKHPnFTjs2K3PtfXPjqXjP6/eWdyvNYsiJj8E6DAAiRq41nkmWZNDaq1E9i6EJL5PsyevH
Kv/ogYLZmlLn0KGgE0v2aE9lUEgk7mKsbxBHRAuluPuYN6kZ/BozxdT/vC5iLcxpVOXeaR+RnxGg
gaF5b6CzIDV7u5rDptBwRERCrZWviskXD3ekfIrsZIswPvkAw3CbxnX2ilyIg4VigCtcVEAhEJpE
qzJ36VPYAn4ABXn5npM5nn76o3Uaeza6lXUJnbFeCwQDuyGBzlXSIN5sIO7/WjfJHl4a4tjZEMun
yOTBHcJKPoAVLivf+7C4eK2BCnihkkHMMZTjyaMc5useXMq8WPorZhXpHhI32apIO2fvtU52tEVT
LIHWYy+eKp4h4CDfAU9aSean3zSD4AonOj2D0YKVpqnSTdL23iNNWYptsRu8UfUVITN4IkXlqSMM
F4ByJwNX+6mwrCaiiRkAlOvnmQ8JRwhTwMvN1gE590q8tjwavvSh1ita+cg1ToA6AbMOW1rRVReq
OYCQls1t4WdfZA07Rg+3x8Y0o7E9yi5RlzYW4lHV7MmdZkW1V2xKoaEmNDWRvEPm00q/V4GSDygE
4U/BwSL7RLeNmaaACGQowvxCyWnZLyxohZ1MF61otmkLWDLUtbcv2ACmTEKjtc87rAx2YS3gUiyv
jAxkZre9+grb7Mccd0cy49aSMVansyrne+31yZsYHagFJJl/s8eHe2Bgse9YqJ9j4XsvXDjjRpZV
ujTNKOrl3LLwpN1H8bVUlfybeDf5iw4J+WHPQ4LYBfXCiez/oOY7agS3nTTWVUWwlahiz5vrZuxP
tirZrlNtvAKru77GNcIS3y3pDw5AZyLwEH/O1aBfbzV7QFiA6RmvrrxJixmvPfI5vYTh4f2jCxBT
d/e500cHEw2oi4U7vzPsq1GCC1EUe4GM7zsMzHeDrNlX0fX+PBN5dfZZ625q7Ds2Se3k5wTk9jmx
6uRrCSp9gqDcXNQrypAFBcBmBODFnVYCHpTZlSb5zJ1gFSmUyq5MoWo/rRlm7FdLs/Hvsek6wJPo
4n9XMoB1/Cvxhv8AFKDx6gEO0oYmzl9FGaRvYh84UHr1UJNfMKkZfymCeAZsIFsD4dftQ1uBQm5O
W4k6spgO95HK19HcdKqiQwl51OE8KQNAgMl4NNgkg2MyZ3+Bmf5qKhVoSFII4m/AcoOok+x7BOB9
+EQdF0Fn2Mu9YzX0IBgcMTvoddygMZPMpl3Qe8kP0EIJfpiLoB6Ni2guV7aHPb+5qGOwPrTT0LvR
giPUL06uy9MfUqll6HZ4SpqkhrkrUEygZX6jgoxfIkd0c5CQgoutGdj7LCNHkfvWBsRRe8tslh4D
4DxWPpw8d1HqP8N0K1gWQEcdkKKL9gD25iurHNW1ApkR70ql32EpkAsfNwiAlADq9PlNsShYZlH7
8yIkwrP7Rdi2Nr8u0gbi0UJjrS3c7H5RPv2kadt0/0mxa6mrHROUSIDcWvd+VC4rIHKz51Ek30Dm
cw7KY/kOWswRgl1kGTsIti67YUg2/pSDbDy7ngWNju45SOiCzab95o0XwQL+IjbwyQ75wvuPbiIo
CCmGVYt8yiYMcjp1N15enxOffSlpGUPXDpICXee+QH8yfjBd5mCaUVmskHjPD3/1+53rzmWp2mWl
L0x6ep9OopWogEDzYDr7PJg+lvR8wyAuK/ywx77NfqrYhBQv4uDgTNxhSgCEdsOKHNyeuDczqqUd
HNroKWmHbuuWzHthY7RCkY482QNNH9tUPRUTe6/2u2jjlIwsrNH1lpaEkFMNi56NQv59YZ5a2OtU
m0iH8t40oyXh29jR64CLj2Damg1gWKyQxiHoQtPKnSPsceklrn94mlqHLtL0aALc1IGLjN0c7zEv
XDHEiOy8Cx1lVyCcYZDlU3YO2bsuBSweoRp2mckCMgPpgedp+RSM+e/9I3Z9QxWUT9P8QJbRq+8e
Cg1qRilAjmYonPrmN8pKvkXoHy6U19sbMgb4B5QQaC6FCI+CpfXNEsnS7DN1JWFihfzwXDFXPukh
5WseevnKFApjVnqzkvnRgeFP9lLlZ247+hmwwesdvQSQHsSiPQsK4HlLdxDetY5hL7C9zAWcRAU7
J1Ous8/5jpRV8KoYXGI8xGWnJs7ibWR13TpLIv9SVIU7CwEy+iGgS866jwokldeqviAZXIP9+c+J
Zf3d8/tQBdhJPvt9TtUI+mqDlWlKDgAtTTUiinTrdDtVHUpGbuYkKzPag9/a1PotpLNKY68e4985
BwdEPBQZZQcZ1BlE8zr6Kkt4axbC+Q7Labj1OGx8LBAkAcFJwlWRqehWiv5qZrRlhg1rVtwEL5q1
DCuYyRayucgp+WZmUAhG8KDXR441bSEmoZh2OigbLCg7LWHe46Qa+3qSo5MSb15Imt/KIXvw3KI5
m5dPjRYu4GdzG09jny3hJb+1fl0Xx7gR//fLJ7KNn+kfe18y4aRQ+XFQqPtPgSUvgPB8Yg/6Oka7
1nKU3GYlwGRR5PdQJ8/J3jBazFkiY2yAfJDTFnkHYWcl+nglK2gJgVUEAQXkJvaNP4SonttXRlm0
JFiq1toX+YrEFbLCEybcoMPzSWJKwPe7asA0zKCUtCdYWZ+pHz1XIXNPpmUnw8yr8ivLkLVxSBXv
sG63i6SiwSuo8j8oEI6PPOqsBzbCKa4ENfBBR1aDHMTwmMJqHKxN+SOAxPBri8waQCe9fsk9mc2z
tjgznaiHOod8QBaG9UMb0RgK/KrbttidlthDLrVs+qfBtcdDkcmvzuj2T7qp3Hku+gRO26gqcLzr
fkQEDt34222Yk1ubJhZvuoWAX+mXHH+PBOL/TtR+c/C0Vy6nL7724zV43NWaNFw+poQfC2CwX4vS
W5i6ki1AfdSqTs80bx6VlebbYcjIPq5AIjIHvD4BLYVhE+JMELwmQlz/oVy8b1GhyZroS1rHUEj1
7HYfUi1OKInhVSozvfSCoVm1LPZPLVanuYqbcBUqIApmoNtDCkoyeglj++QBv/jNAdJpVnM4HMeU
c2x49Kq2w5c0qPq3MMzqWQNb62U+wi2QtJDvxgqgXiJCslnrp/33BDoGbdLAv0B6177yo4+gtx6x
Kd4IVOcXmoJqohm8CoUjZqpMwzXzRbSvh27YkNDaxWNdLR0N+YGigzEdYPEvYyWHVQ9A46qOJXbg
lTi5HMDLDmjRN7htn0MUW99RckLOhkZw60tDeAoKsSuAZzI0TUz4h89Z6bEH36SA+UCaP5pD09jO
3mLAXk5dDIZ586wMgyUPaueoqAZxRPEvQ8jPDan4FYjpq9NGxQnqV/attpznOnHog5vz7qiD9gwG
B7gYZZ5jC/ee27I62FlyiUDI3ya0zHww6Gv/YCEBHS3HlJSviiBrzKXdrkzT0uQUcmwPidurB0kE
vLGtqnr1rTxbtLZM924kj8DXhgCuQ5osniCwaYSzBmJbjKfJutSQvTf95sCQxES6Zppi2pAw+2rR
ulrA1+mGykh1aor8huike9CwlpojfHJ2SnX9sw1V+Rkw/eUaSZIfeO+qxzLsveMw0E1Q+Gk2h54d
Eno+uAPToK1j9dgPFB7yI3tDjREzFKQttlEGsbN7O4OU8UyD7gq776pfcmSWnxHGyCU4E3itTU0C
5Nbcjhy5rSCsvcoirudKdBZUqohX7e+n1JfYJiHiCudq6mUJXlCha81T9cBVGu2qTp8bnQensIQz
gRJLP/J+1MpBhJeLN+UH/XkU8Clya9hxt9nr2ALwlWOno2XefSj/SYVU3TqWRocmhrsabQrwYZgE
+yfHkg7tRVgrqAzuIXicz6Ul+bmazqjvnEss+nvTZQb7uivXSsHSzzQBbiofYGL6xlASrjsaXFs4
hm9VR9q5adIsGZF5Y99yqyJXiEKrSynreTG1eA2qbZb0cjnYg3UYpwNggD/PCgaLyT4l3z67Pqd9
zo1ABUdpAz/915WUdHvArz+amMO0senybSjjCFzeodxkvpMcVZZ167T12ANKiXrlca85jWFLlxG8
P/dKJecIb+ZNXdYl/F5GsUvx+G/gDRoePEjcrlxtj6ehEfUyBvjjIkeYAxa+sq+8eGzbAKiDcCwf
IUieb3q/bbd5EomTzmSGvFfRvrpxdbQbPOmsALbAqbqveSu9OSCW5dlD2XUDIJW96eEGO29qFzxJ
ZFG3DsGnqcCaXhkKfifUc74RbCxcuyXvIS+fHMQQ8K+x7bPyrCVUYfiHDzZgirXwNenxG8Ippj4H
VSY3LdxiQjxKa+aGaj0EwMrYNERugaTuix10by4p84+KHAGvhTIGHuYzQe35labA3DW9012g0yNX
TSHqQzi0+wjePMs4sbozqGFyXnWoBDQ1XJPrtniHVXgyiyrEJMD1VSvwQuv9OMKnxwWOZJFGyoG3
hT4iBxKiUBk5WLJXnU2ab1kajEsV2s0OaUoKs1D1DlIMFkpU7bEj7shj2cl872UJ5AHLXj+U0bR9
CYK33OEJ+DRCw9pPyDVJECJBWe1RAl79PQJMbuZUpb7o0legBrT2qq16+YL0BAokmJFNgXPY1PCR
UV0NHEC3sWlSbOkIvzhnzOsD/pdsrW1BTpHfRItMTTJTQx5ttJvpQ8XBoxiyKL4Gvt+daTvsGCjF
ylMzr0G5NxlEAWeixl2jggzf0ADgrgR/ywVRWbM10C8JRXogRUIBMSqMdjKcSYjRXm14BV7suEbK
VAT7oIUxjef3aiulkyzH0KlewaB5R9VlODcRODm1l/7IpjU3YNGM9xb8sl3kYXVkk22f9Xo99Ky6
JK6KkK+U3XcStVBhlc67hZJFY2f01tgAiToOew11yxd15UXncjpAGUHN3Bw3akwsONIiEeQsxpby
ZRq30dlMjCLir8Pcj2affdwaQEwKsLBMn2KmFcFAzuH9s+8fVhBnnQDVAGe2F20l6TKseXW0EiQA
QexE/Nx7xSHKo6+UedEx87C/Trun0fOyuTu6UBqOIE/Qxjsahc6Rg1k0HyGMDugJ3AyionO3sDTT
Jz4dsk2ly2qFzXG24dgpLHwi3Rfo1H7z2mH4QH1uBMQcgQp2261VlLNORPVSIfeN5bJIxp1VYKH2
reBxwDqysbUFl+iGODcCU8NNzGAJjFsez6tTfAFmpliMYYeAy+b6AEPCbl56AV3lxBsg5MTqVWhr
eqgbKXtIYMmnoKblxvR9Hpwu/GdKF7rIq1HAvxCNQEqy615gXtTNKupnzz3U+Bd9GXhnFqXYogIL
ASD+OvdGcDvAJAG+Bzqsym3UDP47R9V62AIiQ/VUos40A5t+2Jo+B45/s34UYINb4Tn3MvqOWhTs
K+YiTsJL4iFKzlz7m21Zegfk6bjzLSCOZzFErzM9pSYaSyEQZF+sLite4R8FpgHgQBPiPEQCPN2B
TtBDp9EjczaE7ZKA/BCkGQqSSZkdbD5U22ys8Dxw21o0dHRR2otiWPaqC9DAR5DakxSqThYSLPB7
jZ22fkQ+DVxyC47TliPA9yeImsCFbm+k1vlxQF4DqRDR3hivw4eI+VfcP+Q6atCwwOP/h9pPJ5mf
Tw5fg13coulRADbMfjOQN138IPh30yBpai9rqtiC0nY8M2iazTxHDKCUeOP53geZlrVbhMBeTFPM
AHYLELexIN6DHq5yNreDCgHwJOU4RLQ5SFn8PCs8zpbQ+4QJcaY6+KROc+6nWIlwXxV2v4LXAfQM
A2iFWjY4+aUTxUdzwG0QbSUoch5EYY5BS/ACKPNH0VgMjz+WRUSw9NEZB6ja4C+zDdqAPpo+EdY7
l3XjBl6tLpTBQMmTBUEVfoBopV1BDKfRD6g6eWdbawDR4zR5TPFbrzXVxcbC1rJxkxE0Qpgv4aED
gnXRB7aP1zSQmxF3QaLK/dcebMxj2v8AwhyFVqn5KgqRuOUZo7su7hCLTWcOg+7RvdO0zUHQB1R5
9aqXmVgibYoSBQfNUlnFa8xS9hUuEJOUjSWesd7DqiePkydgUbKln7fxidi4KTL2DZsrFOBlC9aF
DPBqmZrmoCJYk82CCNkBEBIx5A6U7Cq1sFThnr3ukvkdGKk2gWZOjD8wtCwgeW1HbbGNiatAvHFg
Ssfhco1sQ1AsstHyHs2hScHlRLQlV05i/+xrBVwX28FttkPR+vd5ynEeUNAjB1YH0YrnE06cOv5O
ZMi0RBAfvzop6S6qgxk2lHWvPu2XEbOtxylQj2XnvHhArB6QIIjvzYCX5TzXKl+VLofNXdXDuoTD
t2EN7awCtdj6OzxMa1g+KLXDs5Zhx+wPjwEkUGAMXIzrIIrDPWut5zSv2UWB2urLtrsmWrfXGmgk
7gnngSdWe408Fcx7iItjhUUT9jnx2umRmolF/AAzNHhrwkvpocrJD2cc85ekzNttZqeoCEUJeyGg
OS191WUbMwoqCzQ34VQL9ApG4Q8CkWlmPdmhb1/w/gCMBd0D7UE4TWsyI9ho7qk1AjDYB94m8Lpi
AfkXAqob6zYlAEwLEPjJrUQqAcYjob1AXh+j2nbWvMbr3WI0QIolhe4mYKJLc60b9cmaO1wu79dK
gM7wtkeeb5qMCK9b1SOQ8WaU9cj9+Xps7k3AtPDC0oO9MpMrVaC+OfhQXZ1+rp2watlKJMbu1w5D
vKAoaK/NZK8X7qJNw/g+WpAO3tekbDb3azOFwhvcSjfmK7AxteaosLI1XJQ2AY36Uw/PglWZjfwQ
sj3QJ9nV6ua9Y6ur5dD+WrbDM+hv0bH2q2HT9GDdWt6gTlJAOzDrI/DCrIzc+4TzrRkhhHfv6qEy
8eCj2BzbHALFOXbMAJqnu1CF6mQ+o2qzAmI1VbYOqwGO4JVCiJfRBeDTxT5JwNgHXfF7heTUN85T
dwaUR3CCQXK+yYZwJ8RYnmXAbtJmyQuI5O4OhiSQ0Y6G5KVlQqyQa9crMwrwQDdHjTDamdHab5/K
ru7PSRZ6z/Jb15TJxk1re8EVfM3zkrSLDoTjdZejyAkzEvBEIg5bl2Ue0H9Oi+nUd8rGnf824bdT
v3T4immkD5LgEoM9+0zw9Z4iHzDeIUqePdxtj/C53JmWFSj/lCf6Ylr5WEG6tFLfTavFlwbvPmtQ
bm3S57GF6FM4oEZnPjUXo7eKgUxZ5MTyTjq2fx58a0stlZw+uxHw810RJzcz6bO/8P+Pti9rbhsH
tv5FrOK+vJKUZG22ZTtxkhdWlhnuBElwA3/9PWhqTEeTzJ2p+30vKKK7AdCyFqJx+hzIvScCJ8U3
DhZnqt9AHXy3BlMI8hHY64CAbnxbLhqwYbRaTfsAIoNtOnbiszvbkN3uAGoWWqWeVR3pLmCnQxck
PSAuaJMglSo11EAQ63pVGJaLj3eF33AH9C3k1d6uClZ6m2lAQcmNg4LJO/ZK/M6LKi3o5tgjR1YC
uddlVs5dv+AzgHs9qsGRYBFzdQDP27XJ8KhwKGRDV6tjjVsdN3H/ImSdfgYgPvdp/nUcddeYdaV/
EXIz1Tr2t3f529XWO1hDbqbnsQTm3bhvVlqnWW/mZpo15L+9Hr+d5p9XomF0l9ogmm2fpE/rn0D2
tfvbJX4bsjpuXoj/PtX6Z9xMtb5g/2m1mzv4T2P/+XX57VT/fKfg5WjxdGiwAMwueLRL5ceQmn/o
v3PhKAqjqsK9jlr6vZmzZZalvwx4N+yXK5CRpno/6vd3tK66xqg4d543q+f9TP/X9bGZwdZ7NDM8
na8rLrMu66zrvrf+X9ddVnz/l9DqHWogrGYctuuq613d2Nbu7Y3+dgg53t36OgV5Cvkvv7GR41/Y
/kXIf58KmPo+FJBm8s1M8Pt+SpxNC0R8QN1kkFwPZsWB3IEXGC0rUBs3ChWXM31XcKgx8tbDE6V0
U+AkYmDiAF45gV2gPeism8yQ3PGwMc3COwPziwo6Mg2zVxwbD0+BtV7rO10YTmjiUClA3V+AYwZA
L6XO3qLCR4J8pMWHmj1wsdKlNc25EqwKfbpzHbiaVg2/KDIy0FNDjTxKubI3wdUdVGWZ73AmhXyU
WrInoDLvzKbq7sGSVT0pyL6cLK97JB9FNfjkbj27nULU81dPFKbnKE9OkGw5UIgeqXhEqvBoilkp
oKgZMFxmBrCgXIQc/3J13R0eHUuPkET9xcqeAGWWHn2LKwMZuModzzOQWMCBgbTlTH2ohCbBVHhX
9+ow30JsU0EImxDCxuswGksNxXlvs1hNnmyZieJdrUZFi9FmOAWgS2qQJQS77Np/F5S77hnoS7F7
NwbI07/C31nBilm4wWSoI/gVwb0PeT77ftBS556uCoiODEPVn2/seCBKQzyf4j10M2DqkhM0zUGz
8dccFEFNje0t6LvsYbfa6CopnOEOZZB/3Nhpkpq7x7ae7QM5yeQU47ZUxbhvgLcHZhLnhFDgsvAS
OUFlt95iJyfZ6WptAK+zj9SdibmQLl0cpkRtdh1Lw7iZRmFqtB3E6sppCwjAEKTZrHs+iBH5o99o
SJJAjUrBuxYQaqTt7AlC26x7HGO1e2y12jk4g/tCptUO3rQXq+xc7DUQSk0JOPLWNuMhEHIk2ZY1
aKbVSOu4TiyWdcih1vOnkrV8R2W6dAUCr8u1XvemdBfsiV7tL77lmmp2qXoXfL5AO3ShB0LVBGe4
B7UzjAKE9E3JD0qj2LiOFLX96brTjFYNKDzq2mE6dppu+zEfypBnxrV2Old6z0V2A9XRa2PUHCyr
yOaT6V3IbeU1+ePMRTn2u1BDiUYaToXY4J3wU8iRQPEOOWvTQKE0L1z7mEhQBKQ91S8lA62TVMBY
IxJb08D2PJaBvr8B/eQlwOdbMjpS5hX1rxYSICF7wwaBjOpY2TFOjmQGEJ+UpxSnqGAcBZ8hNWDS
LyEI2A0L22FNROAyrsNp2BIHqMW4AV0NB+dfzS+SWmKbdm0WJuDoTwIgBSvAQcosHCOvvdSjaC9k
06StR1E3dIyQo91Sn9w380xq9sD7KN4PNh9Pg2oNJ2/ECbFP/QzyAUdXv2c9m6pwcSD5BDzA5PTf
EqgS4eBeH0CcHdfhOkNfZde5bmyJnC/S72/MtpoqO0WfLv2bvOu735Wr/GsbzQFyCNq7X5jlZwdH
gMclhvrvRi4/MmOUqkEM0FOACj8QGys4MS2L9HVEXdiukiqB1BRvVwJwew4e77885B7GfBlxY6cu
dtDDDsj/T3zs3dlH4hNVUx6KmEszVc5rU0X82jXjzu8BEzmRk+zL2AHVOEE8t/NmHYasehQOdaMF
C02xiYJDlEGNYHE0jTQFCFhrNorDPxuiL+NDVznjqcoqbExT3uyzuWj2uVG46tNoIXegTm4FZXHE
tLLJqVRBeEBG9zh1Qx7ynkxuojOIzFsjeF24ppaBp9sgmp6c+Q4/c9oDiln1B7oqIeCqz2l/Xu06
NPdOpW6BdAqhngpQra9NtbVzcNso8YNxbZDWw18C1HeYKmAfX9yp6YFj9G01iuZyyYkpOJLBausN
JG3FTwM3l9Xe2auiAToGgobjrO/nIm12yFOrz15fgmFUiewfOlSHkr4cv7ldNQYtivofo7fY1HDm
m9jR+dRimaIBEXas4Qig52C1KzyOdFIV3xkg2hoXd2OnyEgC6XC1MRRWsamBMo4csQymecZEJvWa
xPW59LQgoNNCmtGekjsKuR0i50ZpbQq6fowgL7OasNAdZ7IfgFmvNi4HQzT+dfYPO0GdiJY3XxM7
A6+HxYuHps0h2gwVyq2FOpcXiiWenZ9j1WG2cEwD6IOit4rvaPhJopoBDrkKFMPk6EoYsWqAEI+8
VG1AXscF0IG8NJb1OIdUPcP02iDCPIGJc3K/lUJgyNcjA98AP7V2ydtICTHylgziV60JQBPXQM/s
9b4pWVRAVIIKHnm1OlZbIr1AcGg7O0O1AsVRM4JGe3GgduPHjBO+eRxxiLoOoCVuZqIlBNhOQOWN
iSl4XbuQNwX0FT83kv3FMeuNLQDHS+0p+4w6KKhWqZ9jvAA4LEzBET322ufG0gCyqsWzYCPq85S8
wEl4rH12KtXB4acaneNiVqFciTesHE6zVl3V7ifke//drNGkgxtDUSBDhofHvTW61k6LBlRmA5/l
g/htOKV6Gr8m9byPG2T7OzebX1jDgkky2qF+jt3rPeSeYhmFokU8O9sQ7yGvl+sN/hRMSV6aElV5
44m8qam+m7ISFQ6KMYfbsR84UihwwuAxIOid/kkFU/y+dxN7C5Eq+6Myp/f0O7xGFAB+7uvUsbYJ
t8CWbYJWbPRBVNTs6Dl5zlLjaDpVcPOsjKJKPIHPqmocrezqvdrIk/L2nUdM+Pnxl0d1HPjcGYw/
51J30ygKsOiY/NCpozLev3VxKBqfqZkrZ4/i6PpsK5CTxETsjmtu+kSNB4BHnQOLRz1wW+jnxuyO
xmBCuacU5bQr+3HAlywGzPj8Pzll0QVSN2vHwCEIdZ9OPdRd75wpROjReG+7824doNtzfodvUFTV
0wCUMltBB977JWZZd84fasaSZRIDvJwPicDBJ92FAxj+HZjBLZ9iqQFqugiBbRq3ppx+Vtw6mCBn
8awUoZqBlJf1fHwWcasH6QjFYrJNQNyegIr64UmiXjI1zARVUKmeHWkCf5SyzVsbT5GyW2PT92RY
n8hH4WaGOlKvRMlOp0bmQZTRZ3CHjEcvjsejiCag0OmSGny9KwoESd4CbqOaNw/FUDdiXdz41AdH
XbrRrXlY5lxjSpaJKFhH07xWK673sUxB/bp0XtSxjXc3ITZX8Ysaex8Sq4UETu+ZB3dQUmAHZxWX
1Kx98lMkuR1wnF0jqW+vkYuLQnEgIQItBs8IBdEcdLUuCVEJxQh+uRpFYo+agC4SyERV59ODA2bI
MJu0fEPdwUtgG4zpYXBnxx/BQbG9cURj8SPBecv+1s6mQ1KX2rGt2sKGDg4mmdxnXdTjfazHHcBJ
pbP1sLO8QI2g9aN2HvfUpSbv3SfVHLIT9Zos0y69NYUVlJ8emOx5ZhxfUJi5DmnAwnHue+suEnxO
A6/vwDLglV81lH+nATheZnxEdLA00nC58GQm45anJXBKTRsA3jNeWgfkYygEAK4yeqbGyOwOCCIr
OhTS5nIAVedZgSqP7OK0vn+oYv3QmN51gD4AwmBBAJBMKEUrN848gO9XxgN7W50G5vy5xqM0EPAu
G6p0MqAZGhHEQyLuqDt3dQ8wmp0G1FXcwniq6o9lXlxXAytSg/Sl7eyNosuBumEGkjaulFcECWyG
vyyLQ3DjQ1hR2lJmAUS89s29gUI5iCwgIJIBFEVdaozUzoCjYXF441i7EN0xt4llAyP40dBcCBwJ
I4bGjYvDJkn9ZgH4GHYjn7fE8xa5aXJRU9fPRF3+zUtjTWgpUWxhuPEzjUdx/+14ikgkWdzNCm/r
k3OdA6BgkDADhO5Bo2FrJeDwylsoffo2infOrtJtUJkRg0jAGr+3XRYfMomx9im6t1MnEIkxPVLT
ge72XEccegSdeKxsFHmUWVTu6J7ADQ4tDatduO5yF8doXLEmP6eX481Ld1f+wlsgJfZubC/HjpI2
r1Jz6w5n1TEqnAqU3uR1ewBcENxSAMA+TUlQpPLAX1qYmnkHe6r+JNcS1Eb9pmjcdLOOiUdW+GKI
r/OQAyzU/x/nWdee/vf76YdZDQwLDGVNYRknxvXdkOnWvosMPG8Vw2CcRINp8OhVGKfCNrLDhBJg
yDkaJzKN5F1iKLxBUc5G6zzUksghFElzU1eZIPsRNjEIn7q8ERsykntZkcInFCFtUHzV+qmb5tdv
6VoA5+PXpiHuIGayUU0ovwRIapiHtCktQLfxnd/F+MmDNgj6Hn2/kx+5HOFu6qbr7q7PNdGU7pHl
U+7xAYkf3L5wtxPrDJBU/2VTpQPChajMafXFXoF5BwrMMgR68p8G3ar3NJ5MNEDD2yfEOwW0KHI8
OcahdE+2LpRtVk6o5xjrE7ASzWnWrPr0qy45KESAjtxuZ5TW/u+xNFORxl8dG4xorf1cK4YS0JUJ
0MpyVUlbXShQbXzz/nMcdFwVoIKRzHSLzQ03FnV1wHiVKgVgVj7HkYmaNhnid/rpBaAFRWSAtq2M
z5oTo/gM58umWQLjPJkGAMzZsyHNUdnnB4G9dEBdq0HpPTiSFACYZ/aqa0jCIwsEplgZjCf6ZY4Z
zzSPmZM8xyhWekWT42Nr4jkG0iR2CaG+HaudJx7ZEL1duygO2Q8xCE12CvcWbwyysktmm9YJ3O7T
4wyaFEsY/REkaOIxMtHwVAF9eZPqoTPU+PKaMjs/ze51AI2ixjWKZSj1aPxk5dnGAZQmrN2mQK6z
FzumpcalRqHVpq+RJzMtC1qI0gamzy6omc2XEHIITOCDma061Lr4o48t7YDUsHEBG+1BzRL1rPWd
mwbsVaBW7NJJl+g75azZ011nOF4Kde5SHHJF/3OJNFGsBXS6yQJac72ZIgZJewZYTA0M+5HsRed1
QQNtlt0y1Xoz5KYbzJxiuZF1OvaqebmzrzI9BmECNnYLP2eqDHeA+qNuS8GW3l+NmpiBu6X9IoUD
841IqA0sMesUq2O1rdNApinzZ3xOFYiXfEQK7RUFlcpLx4S1Y71Z33VlW7yAye+bDuDj958DphRK
JW2MtAxRAQkVdTIGiLyIDFBNbCO0m/J915RdCiYvBa9d8t6MZTbg6R0w1sHYW8a5zIEHmiL3E/Ct
WnSINfDco4gHLF9trQikaTLzjNyucaZoPnVh3hrjkXV/FswyDwkono6oJMW/qlEgMIrKUNaCRAxW
18ChElJC5BUyhK6oaTmKpBbPbd9OO+NgD9+hRWejLlrG0XTURxKpRyl0c8hEDJ79OB9KlEGjMWYt
Ue6mBgn7Gb8jwWA1lftnUZjlEWjgGqnPtCyPHIioIHciLaBB3C28Tdr3KZ6tKkcxz9BYRtX6KFAB
qCK/KrtgjRIPXhL1SQA1s8VrqUN7maHpcEYB3it2nexTX2azr7E0eu17wJG0gYnXqEkt3+t49Ro5
0ItkLPYgf8EVX7FQs9sbqGjCsYF30CCivdRpm1kWLV2NqB7AVvOuu3qpru7fji2KOA2cEVvyTlZ/
Gj3gMUabanhW8JyzLdlOcHwGFLvAmeFxjJsN2SZALudwccsh5cC0TStnMFHQtfE0vd24rVLfgT7F
3eQo2/2s59lHjhKDizo0+sNYNoVP9qoczLBUASP3JKgX5c94NNM+RXPTHfACcEjMlPlnVLdxn8de
dA8s4PxUK92F7LFeNtsiMi0kxrBIyrttbwJO1IFn8zX9YiTZ9GOcY+hM4GvtMtTdfAfZmuZONcv4
CdtBYOjtyv6RftE78J9QJOjNxMXOQAtzfbIG3yQqnyDGGYLCokANVIGsEZEDkxGlBsVGCKc4A43n
PFSNogRKbOHX7O0qrpAqJVv6drV6l6tsYue+AjlWGtuXBE+ve7wXjXtqUMRu3ltZBLlNSD76Nw7q
iiy61HXp7il2jQBBPzJhFjCnQxE/gdyvetbaIttEKmD/jKNwLFPqOrAGp/jeTVkwm2L6EkMWbjO3
+fsILo9I/jGCeKKKLA3KNIEMbKyg4KMC1eYO7DYlPkWKmjxEcsPBE88JLRWcYHbSQes9oc2JI7ch
5I9i1DcoqXX0wBnah550kNcrXHxoivYslLpFUYjc07wbJufGGfB05O25kxrJ+oCEr9F49ZMAMHE/
uoq+neZa+YgM1hJhoOjHLwWIh+wMJVEVzoc1SZQP9e6vOHrWjmDW7Z7AoyjuQVp/Z1S47UBlgm0t
oY8hxVJjqMVXUNhpR+o1fTqjpnK4AxE/f8TmMhjmFseSEVT4SOG448jDMQPZkZl34oOjVyGVQIMe
Fdth6OCEVOXs6o7mu7atnlGgGBSJNijPaSTEBnIJzEalDGhxqUlsVT0olmyANS/xLYJLYGtNHSUF
/bcS3404KZAeCpc17b+7rGKod7Yoh0XdayOmSyq/r0H2ZeEMp7CwrUfhQvXHHHXVdtVinYG7hSxj
A5FH4dyR/VaulUKqzJiOhUhMfwYLR0iB5Finoqs457vsbaqbsNx9UDyt5OkOlCt6FnalFXadXT1a
dQFxOzPPdq3eFSHXU+w01QKF870KgViz/TbWpbfVB3WGhgSExUl0nGydN8zBpEz8qjgu435lU+VY
VPihNHUdR3MVLR+DXkxaSAePK0H0cmz57hwzgezUNhrHD3RqubgX7ui/Xy/Hm6YBLcGFc7pnvb0d
WP/BTUOQX/qWPhXnhb48V1Dq6VR/6xKHeTUiQ1cM3Y56b6GdrEVemc6lnWakKLJTxFs82U2pbPXz
PBTqfbEbEDDVkrWaGlZH9oYP7eyvNrqS/JlnnXmgsaUYywUvIer1r+M6d0RREEWOeQMNtDF3NqzJ
38esM3YgXtvhNOoHhC7sQ9NY98vrQV2wXqEsOr7eL90mTtmWMLK7lYPv87ehS5c8NzZkfL9Gcdv4
mj6qG97hm43YBWpu/ACgfniIAS0GhlXziYOAx015Mk3whFIUDXLiAewLksr874M6np+vRyVaqkGi
3axQ7lbnAuJf0NX289qeztSPoWu0HQSOEsmmyJj3gai63uDbyllGkxs5YQ0ni8i/AXttgHgo+8PE
ydteqYTxSM3cDU7ojDzerLYW5XU4QlRjv6xUE9viIQ5HqfhGDbLV4FttkfOupggMjlLxLbFzAyri
XyjgnbkftC3obMuAbOscyMkB98QdZ5mDHHZFLPx41JRL9W/rAQVUbOfZHG8deOb4jqPXYb9O3nj4
GNRmjzefp9+BQQmUMFJtF6SG7cXQGeqsHfOBV2Z7gapne5EBZKIAajLnvYlC5UCAla1l4M9zrdP/
PJdg3ScvzbSDqye+Y1tXbdBMY+Yu1qL+KkjUMZAi6bNn7nu16J6GofQehzKROSqIAI0xhHEjFdFL
H4krnMVX2jXaQTnOI8NW5jZ6XY9GqHJ+sglz8h4nzE+9vtZe0zJ5nfLUuUwjHvea3Ej21KXSHW92
jqhC42eq4SkzL75k2pE6FJSAmR61jOZLKut+yI7oaJcPQE21ForBgh6ah6HG8cmhERSDCuTrUutU
cikHSVzopeNmtI4ll6hFnZ+cQ0Xl1WnEMqUnT7bUqNrGkji+AE7/MSmH+3YuxJFM1NRgddpBzVwH
mSPCkHkEl3yGONUCeCBXnObQTGbmQAIaeul3tJXI6SeOLqkBh2MUdpqm+bRNIRttS+hqta0jbmw0
gYlTP191Wb9JUAAKyBD4wt6RhqFY1Nm3agFlBkknhnLXK2EYE+3GsnRQZA5QhdwqqJ/ctvKAdM7r
cosyg3zbyNPU1Sti/fukAUGDI700QJ2Ss7mByVOXvDWOHBfvCpMnOD1OaZNl7I1jmUp68xnvZIhS
IruFKiKIUX2cazB1RRoY/d1Bsz5Gvf4lAuvSAzn7TvdBkqe/NGXrPQkd2iJyTFJCQdEYUYc76an9
cWIq31dqnYfktWKubGIvwzmaDI4gWr0ssEw5OTcL4DDx3QKpy90tqEyBekWZS3eykjxAF2kX6pYW
AH1C04MiHw4g8HRPfSTSkFtp+q1BIcesg/8UCn7mdtSZDVILln+YlPZCAQBQOiC7iI2HdSR0HZNv
jYZNsBeZn4q5tLZQ5cHbygJrfTGV4IeRmJVBgl3WhmwVFHNAb1vtVruXtuO2AVASeS6out0Mpa5C
YEo5FnW6EPp6m1g8ZSneTFYft7XfS30KamzWI1FFl20GCFYnm9VNNjHHSTiPSASR43aKZZ66xUEx
stChobfgUXxrxn7gh6EGdOnNFAONdDImEO2Ff12i5HCY+bsY1qXTLu+8b0M8sXtwJevnVtlSB9TQ
0Oe28Ti+2JtyR3ay0FUnx4w51894tlnNMZRAwWmHQ9afJn0332r/adIYSmZDxVPXCXRUTsk9BW1A
rMi1d9OUf1m2KHRwIpub/QcKhT9BrQ14WukEvkzfptmEbPHPsY6crUnSL8sOiLzLfmZoxhCAJveY
GWWDlE7VPvMCBXyqMqMYpWwc8Ag3zouwUZkOwpo/oT3oftDw/Ykcnhad5qxtj7oBICSEp4xnvOaj
nyid+kPpHkigTY6xGv06JtKU6MTjFJrqORMbbRSBKBl2xchof+nw/ewPIHF5aPkAOg81xu4rKecv
3AH3A/giRVBwcDk6o2AhTlSyB0CPp73tCmWnO5xdXM1rsPNBHZbhgW5ZkoeJdHycBq5/uhmkda0C
tlWTXboWvAeu0J29OXqihOoEHiBRH9Q629yqjI95O90Xwi2+50aOSko8vT2BX7NFjSkiEkU1Prbj
cE/5s19FvM3x2wgUsblBhSrg0O3zD+ClKB8J6NBvVJxufbQEb1EAlrwQoIIlqn2YwLG1wBzK2gDU
E2oYW2MCe1UPvt1dbVRDwJgJmXSJhMiqdJmUxnchTSqAlqRJCUOBwk5nmbTXRL/JIFoCaDEeU1Rn
fIzVpjpB2wA7EKjKLV3U0PML8cZqMCF3AoYVaSK7NLWZWgH3hSne5iETlFgDJ1M0vMyg77cBekTh
FUg+4tNs6/kDlwqIfZJU33u5T+8874uY1SgssNFaIqxOHfwEIB0PSLutzTMUUL3lU0EHwB9YXWhw
QP9PUP50NVrgwYY+qQLlJRqNQ5vG18H5IH+QYztk04z0mijLh7IGlygJ0vdNNgFQ9XdHayvYS0hH
jIzaMiIfPLyLpSPOavOkG+AhPk9IVZWMq/z5mt8ZDafcTjigJqHCMBqE+rXLXyHxWn5Hpk8NUk/M
9xrwTScUsIMi7BpQDemmLRTg+ZTM3Ymu31pq5xxtEVlOiHRJvq1ApAiUkZYu7lTRnWOKvwf0QxAa
LVB6ty90FLHTXwaY9cYA+v+1n8D0sdrBjbMxizx5/UW8Le166jEgGzm4yBjoPYq8xadU5iSpr7px
6+PY2IISIXIXXq1NvmmXHbR+G+OV4+Sl7ZCERHLgPmn72ieWTfCsgNJKAd8hdU3b/OdBjWYCnFeJ
M5JUDPS3slHAUwl4IfQzuvkvm3Rk0JeDIswI2JNqbwTYjWvNbU4ZF+KSyKaarA2vGdjdZY8aAP7N
lOOhU1q8slcfepwVUw+UjuDjALIPWtbxcTVlU1sex0H9TCZq7N5je1eF/Bh1edom+6q1/oBET38E
9ydkjPopH6DqyvoAROgWzpjGGvl2aSQPRdLVEk59My7/qApVBV4mn07YMmmbZh5Gn7CW2ojqGzyX
w0N9iqErasCSBt6C/LSaQd+b9X7d99cBLYc2ejOrD7nuQMpI6TwH38mKjleub6ONaGI3zHJDvPAh
QR7V8i66CixXMtVgD7U15UjOeVRVFFSyZkdeF/RPd1AbjwLyuvipOdvC+YrKYvFigQv6GXIArG3b
PmCt8tCM4BajSGahOrsRlbqnefQWHx1ujWJDXp3340FDvSvYMHFHwHFkj5kOQTg5LUUACQnCPqV5
ol5agYgSW87mRLMhZ9WDxL4RoNGyIRRrQsjQ0gZsw+ZE/xChmBUHHilooiAhezfijbw3QKN7RlU2
vprbuH5pQI7hqyMk9RhetAgJnxhyQTxU42y66+MKgAuZU8V2WgvSNGnAioduqbPE8IFmyM/4UQJf
S22i2EYxnTDrMi0oovKnwMSBCEDUlFu1aiDfLI/gFHkEF8mjuQI5IG+YunsykdPmILBRPXPcUgQ5
7B5ETjSebOskmtUDo1v292RXuTJCkgaaWajX105t31R3dRJdolkxQf1FlFZxqYPISgNH6hxl30v8
loNcRXoS7uESWjD51obos09GqGEhnC6XUFBXVpu+x7EUdMVDz3tNWCce1hSAUEyUBUSpckeJA3Kk
3JygYM7bEF+wxiM5Cp3jzJtpryDIKA4OYxW++Dx9Z5a9d1930DUorRSCCtE8B2rrZK/d6DLfmcvo
a+M29+OIhLw/zV9qbPjwqrIOFSRD80dulh+tMa++9Ar+tahfFh+wHyjDpCr4pR8YEgKmpZ3dZJrv
ROz0h0b1Rsgp639bmU3m+5UtubKS1Pe1YMizsOILDu3frzz0+cesLtUgq8zhYU6rLUjMwMY9m8rO
ZEL5aox4n3t9rj+DDsTdgOLfO6HmfzjgHF3bGWOmPuYgNAsc3tSfLN6/StA2xv8JaiOcdM75V0VT
1Nd4cPJQx4f+MS4iZYf67eyQ5hk/T102byxvZi9OEoEwOjG1bxDSuN6GhttQojj+1htIAt7chpi9
v91Garrsp9to8WBzNvCcHPQTPs/NCPkKHEKUL6CCZRejw9eK7JmeigZYvsoR1T2Z8LTFQ48b/Y66
NDyZgVWibmdMy3DUdTs8kENRGIAac5AiO7OZhoORWM8R08oLtloAJnTWM/QErOchlkkYiCAdydbG
sUT9Sq4rkBw/A2FUXuzoOhySYDhPTC1kE8xePfWdeW24vMoBf7eVAehS2bPTYUZupTCQOJUekPNA
tUdT9ypYKkPSdTA1ZBdwBDKfwAYLDiX1O5khCwupGBlFOjUUVc1CnOpGveC5JQrSugYfphjN9gQB
yGujd8OA52OQQaegf9yvDkgjIFp9ixZTu2FddAed1T4wkD/b0+FdkYP7CgwTLshQgbMmLzivvT0d
/JX6DB1lF/SydhRtFuDAPCaJH0Wju2Op1hoh6nzYvSaN0FRwd6qDcnghG7oirw4WN7+T3qYDdqYf
O7avQBL2MCfGi04stbInbPWFKGzJJ3urT0aqb5E/j4My9BJZG62BQjLAwqLREpu8A4cSPQIuT4Nk
nNIaOiHyYZGOyqlZos3OQJUvoN5r4wlFbESNp98xse8yUzEAUkjFFwC7wrrw8leRtjVK/WAnbto8
9cBk0RSL3RWSYcyNxBdpX+M13fwDj28jvsOQe5kkYzs1Xa6jWmTsU6TbYFu9sYwrnW4G2IF2i1VR
Jvexhh+urhtRaSGc6ZPnRXE4GaV+oNMdhz3Os+CvN1Gjk8mzxUOBHfxFwT+tN2wcXLipY4ZuleCA
UyrqjgafLo3Av5SONQYdezY6XpsMxbkUUDx9BsvORsHvDTRTrP6kFNivkVKNXmh4nNMTFBFJHRvI
vlSApif8SN6usA4CtBVPcZyYNAeZB0iLnpISc9CUBvJgwCPlpV8mLIeCVZ8816JpQL8DoFJjpMkz
A3E/yFrcYJ7APhs0xgBNwyhyto1pX705ttU0lEy/Gi8jyOmgwG5jQZMGtQOt09XyT+ELgbnDzOaE
P4UvnOWqlbQn8s7yZJy8OB1HcAJ+89VLnybqJo7+fuyvgumzhm+1/DQeq9SZgsr2lBclFn+7EpN+
tY1vVzdxShZD/py3045XuXFMJhekO/JNCxzEk6gn8WwNnXGse1FA1RBvzhZ03wZ2L+/s9GaO/oof
M3CBzgMbbXVT2w4SRCAxOc480Y9C7+ywNDPDJ9vq+FUXuQS98Wnc6jaq2Q67BNLmNw5Nzl/gFzfs
XAMSX4qWPFBTsuIF9asOEI9/megKvG5eAE75YsNIL5OMdcZBm2K7oED7OTpNAHYv7G+r2RBxuq5Q
Ouy6gmMBuyVZ47xAj5NiQyPWYFspn+Ox3CsKWDZRvZT5TTll2w4qn9CSc/V9N6vNvSpPepWk9I5q
D4iBPOnFLy1/4sg5QWahgW6rjCBHyc29hhqyZRDKi/uQQ9xMaHN0DznSzlcKr/7c1TiOtPQyOZbR
UL9Cj2yxtwIqRRAkMjdN3jafazyrahpjT0YVga2oFEAaS/sgh6MCKl6HN5BcfY7t/iNELlgI7b38
eVSRbqErso3SJqSNrv7fxCkM6YVKBdf0NCVa4Bkz6PblN5q1mwfRfTL1RByFCswyWfOihGL0iG+U
OjGgX7HpZ5BgexDhUUCQt215pu1I6GJ2jHtLY+pTXk75Y8r1H2SmKDd11V1lmuKTjFI9Z2eUwMMw
xXzGs2Z11Cx8CeA83nomG0uScEKR48WwDOs5g8J26AB1vaMIGmAKpDulAOwz2eSAwQZ765IHcPU4
BYgv34C1O3kFXLrdR0OrbxKZ+nJgtzrrvZ1hW/RFxv/KPs4F1GebyE+mpL/Pq9Hd5vrANqxKyg+g
MTTuoEvpBUnUlR/GpEXRshM7vuKhm80RkhI16DEpWDPA5zOU4z058zqbn3KQkMV4dBqhsxWWMdNf
9H5ML6PTjXdDbrsq0nB2d6jxY1n4oxZHe9PYaRbnww9yKAx0V8dSn7rDEg7ZPujNQIQK6KkGLCxz
Pd2bKetfu9CezPFVVXgHwampgJoJunHdS4ZJBTKwsgtV0hriCihloW45QcEstsZnnEx7F7e3z2TG
qwuGohgg9zpvMaULFbQSQjB35HU08SX6H9a+rLlOXun6F1HFLLhlz7OH2I5zQ2VkHoUQ8Ou/pcYx
fvLknFNv1XejQq2W2E72Bql79Vr22G2zHOe75XWL6Eg+BgkiJNAC+PAaprft8vINh40q6v3gQGMx
KbBgcILMy/yupokmYtAJyJDONtjdcYY05LZXWbZCDN1DMoXbTsTRjUxC96B3HLc/aIxMy6TF9s9J
3TA1J0PIH+T/f52UCKDFwPaAjya4hzgpG25+GgHqUXNpNd/GNjppKXabj2XYVZ/KLPxlqF1Xw9ok
8LCZvIBO0Jq77j+7NLo4I2LFL0tXZqg4M/KoWfvaIbRVZfFgedMdehHVGfd/7VmsLAOZu80DICHm
yili894zjXELWen2DCK4/ig5xHJ85vEb4svWWgNg4mlqIKQxVk37zWviAzeAtw0qwLnBTwCh0ML6
BuWd+LNrMlOpvhvzkr2maB9Z+baknABYEtJ5WxIl5ecI392k4/KzVpk9qBlxNaIGL4DOgfxcctyT
rqSy/dWvsibQxPogLF0NXRFvSRssRFjl4jJQXDQgTt5QtxUthMKhyElKYaQZVhcmu7zbSVrMRQAD
L+MsxV7w4pWQDQ5wYYd4/wSQ6pgvPg79Fx8dgJ9jPyXWNhKWWMcTCw+J74+fGeSshazqZ25U6SUH
Q3QwQNfjM7klSaYdwBEMnU2bBbXZ+/s0M8NdjGLFNQqT7U0ia/xf1/kk1laVQ/eD+mNnC9CK2PZm
gKgQdEHdaWPpbAcs04/QGaMD8dYDdNXd6OrdvpjIPjnG7E8U92RyFGBkgB1v1ehAdjLR4P+0/7E+
vuMfPs8/16fP6ROi431taTpbH1VtW0NzbXwhfzc9iGxHU9xEmYH3vZEeUhdl+q21WJhtgG1H/KcV
IBlRE2Yfa0oh9JIyqMKkeEr/e6nF8r7cPD0Fpa87FFAIV2oIduWobxGvV77h5VuykXaCAPPpVeZ6
YPUmeLHxKrXsyDggNarPuDHp5XbgcE9cGFjmn5LGensBp/Wb2wwjU25+V4kLWEPcp+y329QN/1rt
n240vQoj/Be7+PZbEw7GUGC6dbUDTXqrYfcJT+x7oD0l6ofxRa/0c96B2YI8uW11e9e1PHAlmjiU
KP92SkB1GLfguiWfUXPcoOVA05nIscw+6g5gX3Y+3EFfz+65DKczaCPuyJuWHXw8t6w5OaTz4Tgw
oFbsUCv2OXQwn/UaKYmQhdGFuqD627VFlzxqUKR7LEZrPaoa1yy3TFQ98Sqg7jQZ1h5kzPo8mg8x
gDBDWe5plJaMIbhxoa5acszByUdLlqDXyUXUXZwoBC2K5iNYEa9MipuohrcFYOKQgztTLEVE9QRN
vCTaUtfIYnkydWgW9U1cfoqQN3q08zmUQg5tA8rnZTrnjb7ymdgYnQWVwij174cGpWqmUgutZQ/a
CdYBaCx6sD/820N63akd8Kr/wwPIKYTFVcrjL2swnN/XQ2JBHx57lsLcAImDkIpr2WgnRbvfp9qW
iPRn2zwOUn2Q7DctWGCdUjN2TmMjK2GC1RR5sObMqIuUydwlhA1hamLpzKYFU/M+idA65PVuoh65
vk80UY5wjiOUUqdmdRN5doL8IHsENJg9MtN8RhlXewFJLINkeeNtEN8eNjTYMc2/jAhZdWqQTGWZ
XyuWm2ClxewscdINSurbLU33dG7gJNp+m2erSZDS2AHen9yRSfd6bKpA/LyjTzD0njjF0AMOaJTW
MJGDK3WzvyeTrDVUEEmW7ekjQF27OTqmqwMA8vsTgfQHql/aA1k6vYDq0/QtTJP+QAE4DoLc3dSI
eg7gycTqrnjR3tMgfcmQjYXoexrf0xcszjqUffxzOi/qeh27Juiby8w7JHgPALvrHTq/KT45Zlp+
KrBPsoZsuEWNhe+4Y9oADsZ8T4NASE97C0QJK5rwPh3PqwIkriPbeG6VXi3rkUATJl5Ca0B6J7Dv
gO8+a5BUbuWQfAMN7ldXQN8HRCP+oYihxsjy3PiCiTROE8da89ZOCtBMudb01Dw4CoJvaM24R1rc
UNALfo+8sBOEdZtvPbAWSMggfRZZYoHtNEcGI1dKUkrKRdmBrDU/2P/pj5zhxfTbWBxQujwAwpoB
qaAif3/EAGuW1CsrQUJjGfgQLGwpEsgkWDXLBM/wvq/ApSHDe6h4hfeugSwLtsf+roeM7T04AhDz
d1H6JT3/TB5mmBp3g/g6jY6TrnI/dhV9+M+QSTddOYoduFVLki+tQUs6TQvNPnWHpjcRvBVQ7w57
FL2pkx2eSy5k/KLuQN3W1NcxWGGfEpw8sG35txu9KnoHCtp+0f3VrVGrEZD53U2dY+bVyE431YTN
l5vSaqIHo3KfSQAnIEy266YsO0EXLD8VhmbvRqAQbrGsAGOvDO9RhAhdN6ZTvZpJ/JrEsv7ZpNC7
y9gQB9YACHQbVz+F37yOWly+Fk2ZQhonY4+jiR9zrcX5DQIVb3dpjOHjXVw7STfIg7WgP/7SWPob
awyUpuUJmC3iiPlghjbkTCvzNxtNUhQcXmRAYsP3Njlib48QiamODlI2EOZx7EeyRfxzJ+3+QRp4
HfgOZIfbCVxYiz+krwBp5Dp2qa3R3s/NS99NEC2t7DtnHNyjpTarLrAbWyMbU6SxJ35Dsn0A2vWf
xlk8noyW8kw39nHgnvejyvSzDpaT5YK5xmzxf1/8w6dK/fE56ZovtEem3TJtlMceYvM81A9kl753
iy0P2Id8ehURZAeW8C6FgZXdNiF2brvRlioPRvlcR1CqgFSEsU6QZ4TkXDpdrZDrK3Jw/Oesa+xV
XKJYveVRvuKTHm2nxLGvGhC3c2P4Znz2ub3pixDhLRogFwm5pVWJH9mWbD3q/9a6k0QQphP81kvQ
hXRONmyrkuPfr6k0BCD5eMSmcfwM9lwGiUpHOwrVNc1t4w/spQZ5zcnxoN4XK+1oo5jYSnBQ+E9M
K8GEVf+sR0v7oi68rH67MMCPm3EIgjgGsoulkRvPjdd161hw+yYNaAtkbVIckTAAo0M4+ZvahCpC
aoTlKq9BvhMpebpSXQkPaG8AedDXDST90kE3Nv/ZhxypSVOwncTKe1mMruLia1l2Po5b1pmOnH0V
T3emNp1JhixLzfFOjdEJk8ZaE98WdTh9H/tv88CHApb7wf7SQpYhAPFR/BhbobcdPWBsJGgML2bq
JxvRcOO50sTXohqgZp6ABw+7uu+ge7aCQU3SzN+TAL4dLijoScGsqenP0zDMkyCrOk9qKwS0ADfR
wj47JY2jrfJJpivEnLJTFA4gaaeRLkzHt0samjIdARSnmI7WgARaqcoqKw2F4InRZSdogSVnPwSD
hlbw9kGz03pV1Tz+MhbyxhzUegW9/Npzr/uJkqlfsed4zyy3wMPsDfYtY3oG3SceH/EvW1+y0TI3
3PbYo5nylySMdpPKH1Ejq9EHtiZG3Tj1cwvp4swZjgZloD74vA/HXjweqdfpUJzvRn/aESSoGqBT
3reI6M0IIQUfAiXL323cBQMFiVKTM/kN73MJdUTrkd9/XM9psUf3su4M/g2Up+hMWy8Rlt7WP4El
HZgbFaQpbYACK8cFVZlCR6uGJoXQdtostin1r4b2pcGx+5h4fo1Tsq4N+DeM1nN3kIV7G2WRonI3
8REuAHFSohoaAJNdGFhOGe8+eGO3vG7HvL8szg5TxN5Z/fjBDULuyWZwihZc4C8giPEvvKodK+gQ
Dzj4VvhSm2Z4HTnOLWvA77euBZ6x2QU1V1OQJqGGp8tYrIEngqjB8nwazLwGmfWGHkwd2e1R2Ncy
74q1VM40EubIwAU6B0Aw5bPzHw8/Wr0wLQNkiyhLV2yHrqJHjMwSdZl0qRPx4TJERmmkNlB9wGao
KaSB98Ev7o0qXpOjkxgoD7JqZh1MW862eQVrrPctZNrsOCjqAnIThmHfJdnU7J2kyw+l5Yy3CUKQ
0IhLm9cBco9Mi7Sfnmz2bmWyLx0rhhVNKty02cvcAPOIL8abhSXnSYXuXuiJYJfdHjEid54UAtd2
56fjxoRCX1CoSgVXVSpQUw/NCkEr/2LZ0gCuRh3twbURg/4KpQcgZHzzw6kJzCW8boA3R8gneJ+s
V4ncQR8N8sZI59yAGR5uRSabi+lCoZ6bhQvxHVCg6Ek7Hitfv6eeq0x0Bd6SfC9cVZ6gptIiNFBq
UbbVa8DvWNiWb6v4ed6tTYFIamJ4YbIpbRw0h8wEIeFyK+SW8GmAoNnTasOY7sM05VcOUoWN58lk
Q7+oSv2s9KR8hJKbeaZeG/rdpWwEeP8wRo3f6HLjAnGxSSv/zYbK1fuw0rz5t4iq2vJST9aN/Omn
CPJ4voli2WyWhWTI7yzIFl9oHQSHQb8xshRBJlCq1Ir/ysiSX1ym7M7pId7NQ7DWk527DlsZrWGe
2qgcnsw03nWjZ7zm0oCSddmOO3LLkELPDRzs26k3j/9p2cnU6sCVoOGiZYtQlkeLYIGtJqw9qgbD
TeFM3ZZYyKibIrb+oRurLlGW6W0TbpbRUCIooZe/IrwWnnpoCh15hr+SunaMaHnleihEUKOpozgi
4xq4RNXVU2APuaLppy5SBsklq7ts7kaj1C9Rrf2cV0LG45pG5VfqRdxxrn2nP7Npmp66knc3DTpi
NBYbVnzX5v6VxgYgF+/a0QJnAO4IRo3mHhusfQiCladEmzRgisYtjRW9aTy4IAykecIR7ePYJSsa
q6co+eQWv2p883YyBdZdhGX/KIsyAy1X3p9cRe4E2LC1T027hpYO+KJmF1TTNJbj3FMvLXMTGMDE
2FK3N4DhLjP/Sj2aVGKDHiBA0J+oS0syT9yzLP00KtqTvG+zB01Fbcs6tnfYYPSQu4nrw4Da/Su5
ICkTX6FBcVgmdAXXdygEAIJCLUKNKBI+LxIVTX+wAF0OwDDhI5Vdu0Ha+EAz17atBabmxBDZ4v7a
FlN4V+dVeIdqyXyfQN4o0MmnMVFmV9biSqPUkPN4LP3IvZudshYPlxbfgXndzAdTku5k0X6ZtNyr
VLcxUlDY+lnprFFwBQyJH+nmycE/zvteoJAJ0NrU//D2H5Ix3wiGIHjd6btU5P3eRbXQYxQ7P+J0
Kr6Xuo/MAaueCtCl/c0ha9mTP1b17IAXb7+vRxy61Ao5DksPDDwyQeJC0740ovrCcs16Mfl2Covk
pW6G5jokEXDayixKGe8yAMe3SEZZL8ukty526ykiWdNUneY342D6+I0kcYXyPsgjfWhECMBb3I9Q
+cVAq96tdAWZd3bFgSexBn9NFt80sc/JqmoX5iXU8Bzbh6xrzjcON9MnXmArmHRR96NCrEozbfsX
RxqrZmP66nQIauTAZ+OkLXA8xPb7aNQtiu3U9BBiN/P0ydPbJ6Q8+k2aY7ffKiyEq/ARvLXxumTi
Sj2mg01h6jK+MkYD+A41Kjz5NhpFKJdvnAqIKTX1fb7vDeVW98FgmoDCGrEAFML3qkYlt0Crgh/I
I/L2HriicBbomal/EfITjYfgdlublj+daGKuJnZU3DINn5o8GY9MlVU0nVdeHXVF3cgN8TsN+7Mx
QWsbLBzgZ2wqeSY38pi0qNp1AmSxB4CPxMpzigYZz1GbawPCPK2CxNDlndF79RXYFw1oVqROXVlX
+H7WSpz09wwryvx7EAKCwzy3vzPu8RO9nESb+FfIoO26GG/6VWtG/RZMeu162eqpCa7MuxOZJGj6
trpnASSN8ChP3eFLmNcHEO9oPw3HOEO4dHrlYBZYMdT738Cbpe0dofd7lJcCtakmMQd1i6neHKYh
rm5TaJdBNpbxJVdVqVkCeLSEJNDce7c73Cn5upDFsbTApbiQzAAWCl0fTTCwq+rlkQZyfL02VW4j
x2+GUHIV+nhpwJD2In7V0hAvkTlE4MgFK5rf+NYLB//XNjXksCUnsLa+zTHdxn4xvttRvpdNmdyL
xoofzcICMD7XQV/Vpsljzqv2jCfOKw1OcVxfQFF9KQc3P1tjlq+hjAuBRdX1Bd6AAV1SE2opHmFq
ZBwyjDAIdyqhHndDxt75Bkhcfm+PrLnmwI8GXe/rn+N20NZVY5YH6mbIWEAdUz5lhjqCAWcbxGCG
+RymzQBshe4dWOylJ1SduitshwKRcf48FVF80bXRB4EuYAAQku3WWuVFx0p1lRtXbnrUxBfEK6GJ
FrVIhgGFtQaVTXyk7ruboVYDWAzcaAQqmNpvqOwAw1ZdffVdxNRVxDzVWwmklfCug19WZ1TEuet3
D6QkUAKQSrlylUfYgVKePKBJVH2Nmrc1yEOD4hy4iMCRjAeS/tAhmbaZGtSADFVjPKCU3njIub9t
EaW8kUeRpBYQB/4QIDoFnl2WulOAp814IGfbQmE2H1tgrjCVZrRqTYQj241dyalY1a62HXrn1YSm
1iEDHVPQKWYYZwrrE3UhUmM9OYK/daNhTLYJSpXXQ8PdfV1CMIzO6i7+6j2vZLKmgzyNUpdO64uz
3cnwhKBOGlBWq7M7UAWnZb9NWk8DSLkQR25b3kkHamvOjmUhKLkGZFhpAtkpddaOQ7IbgQGaV1om
/LkmIkVQJVxnMbY9Zg6gW1z02Z2f4Y02TOy+CUuYgCE4Dab3ZTH1qQtJBLuQq6jLRbpiccHXqdZl
27lfR5PiLE+sw9w3Qrx8m6q80hJV4WZ34yBwPlSTgbeb189RYguSuuGYJ6ciktkZu523ZvJSgH3+
7MdV3Z+K9kR2mtGFvgUaVZ2oZqwrU2DzqQ8hGMxQS2mFmhmQzVED+O+vViVAUZuFBoSuEEZHGhVI
uzgpHidndD4NHDCZMbkJrjmfyGJp0wH0EeKOK1Nv6U2Q1oKdyKNERmLdciihtVrrYkeFUknegEOK
psaQkj2iGMsPqIuSWOP6P+7ErEbcJYC4tMjC+yJ3UCk9NcWpU00yWOiLMS6AGZqKE13RcGWLAeTE
1gDexvc5EbnTOHnWUw0+nz8vaVxr+2YDKa1kZ+dRtibd8EOhqsNqfE/WZqvLiwAA/+LkebbOddM6
DW71k4eZOBtSvDVRaosz2VwP/HqOnZ9ocFIeAmwNiKO9u9DIgAo6UDqDV63Q7pc01dSz+KSPzSt/
ryy3kWYgE6WpqNE6UFQqL+qRK02c4m6eOGe0fq+1LP/Ptcj+fsdlLfP3HWllsyytE2qx8fjEw6jJ
UHlLCF7vvYvjjvmUdnisLKPYTnzs0igS4nFuthfb0eRlMHl4wKvt2JkpEDtkmy89AFQOqWEcyUZN
6daoZ1YNygxAUvoSdzhBgLeLs/FJA/zeS7WXumuqb6XlvXj4InwDFfR8ATzpfPGPIT0c2DOkMo5q
uFQz/8cS/999IAGGKi/wd28c4TjnZnDtgIgeijiPty10amd2CItB2aWudefa4U9+Nr1PyWRaL3+b
FHpmO7ND/HvSkNbWS2TZyVmWKL4UhTbcUdMlLIdW5mqxTAjE3bmJ2pBnsRJ91RWbZVkbOyPBGdWV
xvhhai5WWthU4bxkb4CrQx9UUELdQcX07powNnZZCCJYstnIUAZtx0pQg5b1pkdN/SFkPH8etWlX
NiZArcquW5m/2GVUvdkZGNsODfB1z06FM+S7ffH/p71qUL9G2as58aWyV6C8hCbzOCfLGtDWnoXf
flryZ3lvNrve8YbVkj+TSGEiCpt42yUpJuzoNY/s4USm2R6vqhAVZZRzm7QwO8dW/Wm5tcADZ9c0
8bhalmnD/uPSNDAa+bw0LaSDyvlOuOZqMlAhyN0JgcEckJRrXrvuSmt5gTqAIbzOI3hCjQfUtTwV
ykZ+rRlCQREIkh2tMM+lBd5XkWD3QUGTWvS9wfZ0XmkxLWs2SbbD+4adaBA4sIfUycW5Rxn/eigY
dtxqIzPvPPDiq0cbqVll8sAzva/yEVRdqkvbFaeMkGuTYXYim+uB4ACg8BsNzm5qXRep8O1iK81f
y7La6H1clib5GoJZqeQZzlHYBtGyPRitaZCa7n3ZkOOoMNbYVQ2d5hzqDjs72s94EXAQ1KX9DHVd
r5coREJqYunSKGrZ8HvJzl6EU0+PCuJdOExf/Q5Hoojp/RmE4tjjUZ8pI11Rk4QlJGKzdkdTQ7Cs
47WhplB/WSGsQPBv9e3DH/Z55Q83GXM/CZhXyi1CHP1hYNGjaff6FwYhVj90ku+FSPtVO6TeFYK/
3Rk0HignHCv/q9FcyMGBKvGqYuCUb4a6vpTQEVnTgLuzoDH1DcrOzdptZHLx46i4xhOwB0htJd9d
81NfG9NXC0Xpa+jYlmrbHO6QIkbsgUO4E+/c8Uuh2zxIMiu6K0vXvtIAjgCorVADGkrs5oFaA/9y
aKKOYmiOzIhBregoCNTA5QPZZOcAZTf240ODyODWijR5C/PYvBmtfs/VpjZFKol6stPirQbGfCgC
o6AlYsw8IqpyoKKWpdCFulB3do4gP58HyZ/s1IxILR2dxN3/aVfLgh1aO1ZGt//g/14/k01afEJB
zjz4x3RU7yJ/rMv54y31NuQGSGR5mup8tyxrAlN/ST25ajQ+XFwXCZ0BmPxbH+J1jUKz5IFnPmC/
FRQbhtYvV4Zt1C+Mtyjjk23+xfOAApCy/O5nIE8qXfFL2OU6ywoG/dAHJINSnFJyvqp9K/yF1Blg
3Hn2bUh+oEavebKFGDcxHo3nRi+rk4Hs6nbybGwqQT4QRIXXfbfMaKVNefELHNzPwhntF18bENxH
5P3qarp+qGyU7jOcye7T0utXstONL6PdH6Rr5L90Nh3F6DdfANqEQBfYD5ngQSz76VE3y3QX2k12
bBjPbrYXR2vD7+UXIOl3Y53lP/Ux/izydHzu5TDi9GmUZ98Q9hm/7GrDela9MIFwoHK1uumQMC8+
NW3irOooFaDAdvgp8YzpsePGI3g6nC/QaIaaU2h3Z+iH1Q+gaftGdvwxiMr0jbyUoK27b3kMIHXi
rTUfxXUgwIyuWlEml8aIcdi3rP5b62zcNCm/A1wDmSzlYHJ33KGGMt6kZlbeofilvKtCFHgh4FAj
Xu8Udwa017ygLvCJp/xGJtRwachMS9+Kg0Gr9pHWpVupQB/4r9buTS9PAoSN5dFS7715IES1wBRW
d9SL3bC6FGZ8WSblFd76Y5yAxPN9oRIJ4zV+TOlWI4gINtRvC5MPiw0eFF77ncjeJsXHWWdiPHVF
UDqK8m0mfptb8qHmQ78eounEgXUVhneEhE3guGDxqHLrOmMWJkhjIDiQbgnjEJUmv6BA45kGyeTG
xsW0+jd/DoQ70mSRc9Jaz1kRHYVdtZ+rxDYeTATNzn+x90350Z6a3Wcn52/+DQBAK2KvwPfmsx+m
5sMQoZpqjmSVYc/f+F2RBDkzF9yghEmgUrUC/Atd24F7IrTv8A9TPfWQZNp3KOHedqNlfJ7w4I0E
i7/hFQb6FJ5p51E40w0q1R6IMlCQrGYip1s9DWomrxAYitx6nkkOTogiMJppAVFxEylEx9nvmXRP
nQGiSDOd2NM/c4CPyAE7PdReRJsiau0HIMTTLf4z/LPMEvANQ7x6b3GrRl4gtqAWLnToUVugV7XM
7Duki7ZjzaYINYnxBhxdxvfURmUhELPpszPpcu2b0rxVMtJ2/dR3R7fpxjPy7BAfZ1Xz0OAxj/K8
vnzFNuJTmAHcG8QPk2jBGFazWqmK2K9c08vV3z7bJKx/fbao1j98tkTTILKrar+odCseeLHiVtwd
5+Is1QVqvjtS2Rc3tQfUkfBDLbNMBoisgkKOwnVey5qNlYAxYDa6SNtuvCHWAqSxS5xaO7YdIGa2
iocQ/+pk5FWCd3TknCel4jWophQ62/IIYuesHnbWwMqjBkjIRbpiuNAVNSKtwFAWuu56GWia8FvC
9TAoWjZsrTSyDh6r4wdvVCVtI6h+gTw5o8SzfiGP0bZM5DetJ1T/yBX02KPjgEeJtaT1P8T450ty
muBEKQCWJs5WDjGO/WCjGxHcdZiHGpQw3zQKVswt3gVGB2RgD1jQJ9cBRNrOps/kFuqgOXXqGhG4
HmeNJOm6a6fc+gi1fGr639wG/PJ3JaCIkLFi4qktih1KuZHXwy9vazrxtCtUV+b1KoVuyEtWNvox
M13IjmuT/qo7w88x9b07JJqHG9i0UbGu/C3Dd1dcMGSu1LKFKHfkP6bsbdkKceP9VKCyHdTaYNjd
esCMrZBdTA50tKVurafpYT74qlFUbCQfuohlJoe00ZGJblBd6hFwNUqcPjCM3tn4pa+fHUK74iXR
u1uUZ9y93RHqNKeoQ5wmn8zujCIT0EsUIKo+Q6AzNLdRjaLyig1yS+PUaCz5mrq1uRtKU6CGBU1S
Rv2l4k2FUv7cAYOM5w4BGZOKv/lYrhCrmnNkf5U3DQgWDeC/hNJCViN5C611cREyBJgQ+lKrroJE
o8yA5kfqHpfYeXVbML51gYfQ5BCQsVUjdOUBKXOoGnZb7LVhgvpjHhXW2qgBNBywM3DwGj9x+qHh
JxRfuszGb44uY++xtvIUCmeIm1ODHFUuEdL93e/AL1SC158sH2ZSf8oSA5rlK1prmQMhIYTiVWMW
zNrYQ+7mV9CDdVsdXODX2gitiy6eDAX3oobMdDXF0lq56VhuEuxUGM4goXeeomJFLhnZRr9sod8T
25tlhTbRn3A6iUHT54ky0KBKdvRVQ1dR5nQlmBRcGHGe8zdk7abWBnxXeTnMhtI5H/fkQybbqX7P
piWXPvlQt6oKx14tI67BqrXhQlCylUgYyTJ5a1JEI1vUy6OfD14DwqHo52zLaYTcnZZV277QflEE
8kOQMksSqPzEIE/vgGY/4+z4MZr5R3CTJntO9KQl2jNQ0NbF1MAPKK14hFL8mF6aMS/BvSS0exSh
maumi03EePIoAGNk+WOIsg1AiiWwHwmEa5ww/inS5lsVud3ndkTeXnNj/QEbHg/ck1zH/2OVHfDS
6sGC06Kan2UbFy9X/B6cEv8WqRzP86VmCe1otNhTlVmDSiI1Qo0rgcwaQYs34DTYJSaK9kCH8Qrg
5T3EOttHb6r9M4oF2xXZNQHyxaqNm1sWWtOd7wzYv6gJMbgCkDGqnJON+uJPXgU5XamXT1E1tcEA
Rr4zNaPUirOumsVGXSEFXzm5ua0mAMJlyS/cjaonHyjYB+6FK91sY+Ba1q1b5k/O0FVPiLwC3liL
B3KMqvwKlJR3o16btj+GshnnRaBXB1rVPMbvUK1ZqQMtHkTyQN18cqY1sED2jrqdVyM9iAD3lrpj
EnKcxlpvbambgis0OSC7Ya1oFJl47dhUoLegUc/tk0vXYYdKo/pgtjeEDO5pEFvXJKidUd8XmmZN
YFvOWhRktMcOmwOEkoosvOC7FV7oSpP1Z/Bly71pVM4UmE3YIwA/ggneKHAwLKDMrK6oiaAKcAwT
NEv3b37LNJpBLjRt6f7fl1pu+cdSf3yC5R5/+NEA41IceuMxjCGyrEElpArocmlA/OGsK6seAggl
5KdlgCWgpG+q4vcU6i/Dnlpx6dLVnzfIO2QkDQaWw/++TNy8fzC6C32S2bjclYxu29hV4NrG/SQS
nN3Uh1imUHd2oUuaUtfpC5Q3m4NmJdVdB2lIB6mgc6kYO6mpRwcoEC2sV6NpvdkkXaXZVoOo0WVU
vwBgowXftiJDrcT7XJpRpUDLDcy8LPZJR+32lONJRHddBkbQ60hXZtfSi7EzF3HvbrI68VfzHd8X
RpQKhdvg8JZ071yUOCU3Rrqel6LJsXjNmYxv81K5MOpNnGjN7OJr/tUCCdEODBPi6ApdHOcrlvdv
V3+xkcvg2SzHDxvzqCnfrxabq5ZZVqWBxdaAJXSV2vjFg97Nf6h7Bm6qGEzq1A2dzH8QJiS0ZWbe
YuXRQF5tH3dOv6LBxvb8hwrxlqKR+mWeJAWUAlHEg8gXIKKl4OXNs6wraFKaH/XkXDVXr3/Ygl1j
hosSFi9M+ZklObiZfD08sHZ4IkA6wdAjhUVHJGC2LybyIHvRTDdUmQf6iANB7qR3INCz79MkZVc8
kDbUo0abwOacW92PfowyZPo6IPJqv+Erzw3BYsCK6NTmtjrPN+5r936Vpcabja763HZf43jMA70q
2Os8Gu10w3/MhMjuHcfJ7sF77Z55N53IBHGI7L4DEP8W4lkG1bwhWpFb39/HIGO6Iy9qupbvM6uS
F+oNSZqBh696qVgJJg21MpkGDs4KVzOjw2LrK6tdeame7ciFBnJRoOiiQhEP2WjNuIGcaNTZ2Xq5
a8SEtcsGMFAv60VWbh6YMQCvZXj4wGk1eSfb7e5pGv1JwEU0UCqtP6xuNKDhTeePsPwJGU6UEuxf
18VUhu3d4LP4vHwywcIkMECTiJpU/IORL3fbMNA0l334qxozBIzUBF0VuVDjT+AA4QY35r+KFmW9
D9G9ohCr5bZ6V3p7rQFufflL+7bXjronPy//cAiQgvdf5Ifl0w2l49+q6JXWmv8P/aFWUdfxNnen
2j6CYUOqYhp5YCZEErSqGL6mvPtk5kX2KYVk45HpOhC6yg49O0uruuuEfTjAnx7fdqAyOnhFbT8J
EN2Rk+6axqpz9faSWI621pyqCAQE+B77wXiW3VhepOq5tf//GPu27Uh1Jdtf2WM/N6O5CUSP7vOQ
SSZ5990u+4Vhl6sQIMT9+vVnEnitrLV29T7nhUFIIYHTmSBFzJhz2gIrAubk0jMeKmeobjlIrxqe
Gg/U1Bmg9oqyKD5S29BFxS6Lc329DGBm9DAY27BtDTBxAqKHdXWX7GlycOKmB0RFjBWZNMDDl0Vz
jOGOmroJoUQ5dFVAk6PaJDsllvpBnXS7WmwckcKNbparN1YPtFnsbGgy7qb9RbeLC/nTwUuS9zx1
jRNZA5aHQeiaHehE8AdN2hDdAaniUyc15ZDIXNlVOBzITKfC2rkxgnXkQrfQozJOnx6oQXOh8eKV
k76jGwCth36I2gFbSeyp+vhFj63ubrLd9raY+s+w97xvkHYfN1AEHHfRAFO0mg/SLWA0E887FVUG
BT5UUH8DT6ENStysORZdDOiaebc0d1Dga8sSfCGI0ay/dtygUNstOL0rNj9F6uPYqWL1C1DPSmqI
iRvWvYbbLqLwhfLXka4+2rrNHwsk2XZtDYkfRGm9x9mBUttYA37Y9ZuGIOdHwgCATHv7Z2rJm0aO
5mubNCP0QE1151hxF/DSHA5h6aSIU6Q6WAPt4TEdoYyrIND5fR4OjVL7Z4zhboZgML6i4Ta0JL4a
UkdJwlxHHnMNzBZGiuIzKYZnaFSAyxntV7d+rj6Xnos0IgJqi5uD2ntyQ3XE12zj7HadLU6+h0R0
AMnjETTfKO/QVtn4mbkC6FLPfIHscAlQopHt6qFJn8vOPrmFIT5QzyPXBeDRl9Y19XNujEitWWP8
8efIXkKMgkbmTgTYtmXpvpYkSBBFSj7TmYqcdDnrf9P2O79IN3Q8Nwv5S55Nc6zxCGaw3S9ZvSXH
xsYHjU3OntJrS6+LLNmGaSXKTP7M0ZEzzSLLekftQyJXakJi91J0RRE4oB94MbNi4bNyJDc2qcWr
PVBIEOeV+cJnhbU02pMGBNqmpz3P/hxxMlSpAabAxhw8ymbRm5sZO78Wjgce7FKk/4vdr5N2FcZt
ePRSyI4AKpPml2xiSLgYvU8dyBPmlxgagpafTIMPDFV4vLqFIxPbMZLuerBRzdkDqHFss657FL2p
NmApG7aLOYGIzXYq3JLpdo9tb0wgcJUn6qRD74IwDEVdd2TRbENqfM1mG/3XbJGlRduuVQ0iXtxM
V8SZBfmhU8+N6kJWrct6l3hZtSaTDgjygpgzqi926QGwOXvUIBBb27OUCLX9Zo7FYx7w1zl+dxWr
hPZr0YF7Uox28aClxpG4GUKok+5S1FpthvlHAY2+eI5F9zclRLsf7H466hB/3eDh6B5FHYl1wyf7
VKe59ayDLn2hrWtVfgALZeFHQM19I7dQlvbJ0KOAm3mHonrng34xdQ3hihIxi7tG15tjE3Xc16M0
/mizc15a3luXgnZ1aqb4oGdSPcwDqb9Kc2jomIALWXHq7FOJeZzadD4jBHyEaPoPZEv7dWd74jbl
hgEx1wkso1Y+QUQ5/fJlUGRpIceofAPJ0w4MveD+sHV/oDMLW9VetRzhApwtvfOZJd5ZM0DFnaNM
aD6AFLONghqA3oA1NpKyLZ5EDZYR4Pd3p8DDc+audJFan/nSln+GaEa/dhB0pf+lFF1yB2W5WYPr
lnk6e5Pg2oWYYv9mToO+btOkh5Ze1O8ap9N2OjKdNz1KwtfIy02v5TCciEPbU2DvjPP+TS8l5CBR
f6H1SfaoUHqP0m2cRVUB2VA8kh+1pP1qu/bSmdL1etOrCsxANh6UKNHIDnTLoSPlySmr9+WO5z/F
KUD2RR6ZaHdQLEievKw45bnmPSYgfDrgiTL/CvvxbW6XOt4WphD2wXFBlfLX9gmJjFVu1OUOj7/h
jAX/cJ6Y00Mf2s6D1CziVakPECGgHlfE06opmQjyfoSumQYdBO7NQa3ZvLa5qRx3wLZVd918qEGs
j+wF2sikjmtbXrv1tgzNbk0oN8K7YQ9859pOuCd827Vdc5Mp0IEdXkmiab0qW3lWdYfcWr1RLZ4e
kWaYNypl2iaezyJn/Dqjtt/1AlgK+hxgJYME354DR+pgW09u8VRV6tNClPEzLustAnH9m5GFqQ/8
1HhpOUdkz8jrrZKuszbVpK1CnhknTowIFCgmmyEih3VOdKAmOrhzFJnOkKaAlmsxQYgW4NVt4rao
Vp4L7gjERW0gAID+jeWcEcjJL978+FWt+WpOjb5LbIZHcqEN6d7WNbwlyhQa6F0d2RDTMZLPEL8K
bjrsvfBE4huMZRcv1flRTHm9GVrVotYb9eJQ8/y06+znmHfNIxdxE4Rhnu2jjEEpbZ6MPCYLiutx
zd4R2k/80J2U7+p83IFCkDDqdPCUKjehy8wNmT2K9+6dLwfbYoGTZYCLj83DpEKU9qdxtkdOAwWG
UHi4gzLIV1vpnrUw2SvhbH6nWRFaeNXOndOcineV0H1AFnvtAdE1fAp9HBU+1f6nSF3tkOs18QqD
yhOIFKs7gWDM0kYmdQDd3uysteaCAKGzO/MJZeDdwTaLmZuaI3xYQRriajogUMTnap0TKwJCmjve
Op0ZxiHV+uzUVfTgskaeujEN18To7fzR3uaWPOXWLM+ECPwGXL4SooTFCj9b4wN8Gy0w/6a8dVtn
BNcL/hGSxd2DzisQDs2P2lF8+XYCjMaW2Yp7YYC8ug2RyMLecHqzdSjzDO34ArmYr3YCYoAjc2kn
/0kl4SbSJtQYNE26s/tYbJHkQF6PT3guIlcOdhsUhaRS7ow0a76Rh2hiO0ggzrfCYitbL9TzjaYP
wW9tIp5HvgxVMox7O9MBNZxwaqif0UfaVr+a1IuIf7+nz7+M+3/p/dvYq3M3T1VyrQ2maDr0I5Ku
kEIvjwMiAFtVGdaDAiQMMsdq+szDm2Lowx/WVP60GOdPrTSws4yG8AQUeLWMabNC26gRlUr0e9NH
uwoSTeSIPc1roHZe8PTzQXqTtdb192vN9LWuugCZxD4rIe5jo/K6d7IaAsVj+1WJffWDJgPW5l32
ZOu1ju9pX4GbJrO2kgFcHKdlcUYRvNoA9lQ+V67xnUobNec7Hlvp53WMHk/C10L22jr4Z1LVGhDG
5fZqevVQbiGPLLbSjaITG1F6xYYXQr/neQdpOhGOF27z/mS22MjEZWi81+niYA0P+mCskC0ogRDB
TyLHChNhYbs4kQxNNptsNqnX6lDbSb3YK5pP1Pu7sakjkLnIFAhUNXXBMgHrSgjQmuXAj2WrY6k5
t/eVA8KAsXktW55bP9vU5ffQo/XBcBtldyKaCxja+ASmbmZ/V6gh9kGrYd9oBVT/Rs1NnyKZVxsT
fDtnlHzJg1OkTjAVuXVrJQVbd8wRr52p7jOZ2z9R2A98o9d+ivKP4a5oAd/oUhNE/nhXgB/BQyjG
y06s6UKgB4Zn+vlTu2krJ3CLalEf8kYzu0Vt91EpCCNdBYmyQjQBawXIcCcIEl07jMKG4Id2CwYb
MFEVQO0juLIqWdwfyWzG/Muk0kO8HX7tHf9qUm+iozzsfx2bT8DolCrzQW17YrWr9t68wAIaEYps
vMzEmWw6zC5hPql9krrxycDik/gMkrb/EbJc3Dr9YN/rU3ohMgRL9VYA2GiyJa8xm36gSi+6xdp2
8aJmc7TgNUh4zSvXP+cCf8XiperC2ba8tjaIUAIgPFT6S2yBGw6/6/BOiRp83Hj4n1EjgxxU2AkE
XXrrPAEqDnHE2rpv8rpZ54YaviWe9d55bvrDLBsMn/NQTJbYKunpp+NBaHWImA5Btgi/6agGN0o/
Ik3SGfE5NLR3qYX2sqDsUiM75Yl4p2UabRA4qlxX3OrSAy3WPBvfQRTDFxti8yJer3YI5Vmr8KqY
mb+ovRlalHbM7XbP11dXaodMp8SLwStXIOydAhTNZC8u5MWVwcVHFqIM2gUX2yWRor9wFFADatCI
jwTSAEwH94bpxmHw15GpEU+3KrNeFFY2Z1AwqTNWveqMHUiyY4P2zK04PlpJvI3MrHyQMulundQF
oKWHMuiAmMu6CnV9R71ax5pTFPG3pVcfnc8axR9HLI6wa3FsDZKXiJCRLx1AXLdlvdJuyIpLz/H/
+Y///D///X34r+hHfgsYaZSrf6g2u81j1dT/809H/+c/iqV5//k//7Q9bnHGbHBYMA/sI47D0f/9
/R5JcHgb/yEa8I1Bjch8sOu8fmhMHwIE2Weiwgi1aVGJ0K1n7yxvZlVAJf19k44ow21b9xOpc6TP
1fdO85d9bNSL9IiKlSClFVbPWLcD1IzJizOJLODEKwe5VHslxjIOFpXBNG7+YqOO+CIAhLkuM5KU
JT6yMRkEQsBMRIcoDX9tI+cyk76O7/gB8sRAz84HprLhbM2HIWmqbY6HHhiZ/uiVVfsNZPrZjnU6
VuwscyrgkXi3uNBYcqYJoKagr/79R2+b//rRO47t4JvFGHLQjv3Xjx70eLnW167z0PTxuEMSOAJq
ypg2ma2Vr1WKpMm8nOgn1EGX3K5uycNBzRNKtXXAxH7vValQO2SC/zJPr880G9bQQqxYOzBWi1cZ
V6afWGl/diGJeSwL8GSMyE09TyB9xsfrfM6u4J8Gxnt21UMojURyPNHPzKjGm1Yk1sG2TTxzUdLg
/j++l5DysdhfPh/GdJO7oKmxTPzbbM7//tXUIdWTu7GoA9mm9qGFBtga4T+EpXsWfYszD3XtyCZz
twL80UbSmdoR1nO3IFjArjJW4psH2iMwGDPnYmAh8QSB8DW5qZypYyTwWZKZM3BN1Umvg6khTgBw
aYoDlsEfiKAmP7Pi4rFZDUNFFpaZIX+d+YPW+Lm393Yom22ml+WpkZ17wM6wD5rKnm4BuI58Ewpp
L/M8XRPGP6fpax5TA32Dgx1CUVyMSDjGCrQQ3QXZ8zOP0vxg2vi6zP/zFmWlUXuetKcKxTQX8qJm
Mse2nHaANL9TOzVRJx3Grgx9o2HOerkCNdbzlLUxdKtWqSigtl8uxt0maMekPv7SlnUqOzV66bO+
hIgEDaFLMSC6AlNW2a9t5KOxKp+JzTv/d3cNfal4lXDdCxS0S/aRDmoDCTgYpBkMgC65VD4gfCY7
JSDfPJapEaL2vdW6I9k5h7R0ExnxhlvjRoa1A6r0KR3XYEWKd67TZA9uK9zzZIc3ji1gzU2tDI1V
3egMBKAsw6Isso+anf28evRM/wlmK+iktnaKJC1GYnXt7hsX2kk0hzdPBDY0VCK07EwetizTHV54
eKvMndQGletNrTRxu1wp88ZtNo6Tv8wRl/swmZIbtwriOkX59zzOrLnaGJ7hQh4c17XysLyzIFpx
ndQ1ptgHerMIaFZ7KsJLLKMDZzrL18D4gWayCMed1JfrNFFon8DH+kLuNM+AvfqqATvGgcxQcHuG
4iBZM98CHcoIRTLSMU80KuKRtqsK/E/orqjNMoExwAb2Qv6xHaPiJjSET5/NOIRvVl7HJ46Cb6ji
dltT2PY92Bvse2tCfStIIr1N4zChoBWcrkDDmt2RCwIHFnBpkBiJTTPfmIndBF4HiiAI+MleSshO
2/He1sziWU7hzgCh4DvSGrXvNLl5hJTIcK913YdRhuk7gp0RtJsa48IjL70xw8lZUYdyhp9d6Wp3
cZinJwhHS58ugNfdkc85irwbL6i/BzfdgH8FXUSGjzmg36BUGWQgi94LalsrvkFPaz3qVbg1ZQ28
qIe1mdYc+6TEgqJF+HmNp0uyN8BFBOA0PrKiV/qqGGK9XId4iIVGpO6o13DizndiLQrIFJqHICXU
VJapKnyHS4S0L9xr9QewXMbb0JzyDZmlqvQb4BR3i28zAHQN/r98G9bWd5rNLVwtgHIOmys1jAdT
w0Izs47Ut7QowBsyhLGXW+Vaow7MasGfOt+5JSc8JrwKWKAa9ORx/cc9FyC6TbACD+g+2ly3T5at
vu65d/gNcoRquef567BFwUK+oatKhrT0BLlasugqdN94ifTLff27e6ZBQ639yz1HaQUWPiymbxo1
bHstZUFbefsCC24Ay9oC0Rqty4FBm09H2VbIRWGhU8Qu23nUw7UcEEQlwdW+eDZAaiSMR6Bin4M9
88AeadJtGPMXiLtCHYradHCGiBOdLq1FZ+orxM9DpaW+iPECsNKHpC4B0qhQug0IuXwAmFI+lBlk
JnrvjhwQCbA2OvBRGzILPTXvMZgcaQhovbnfi15tqa3m2AG28Rr6JuM+7+T6axjmrUWDYFsLUcbY
7OQDRAebm9FwgqtHVo4t/sw239Fc7dR40EheQ2WvLIoj+dHQKhrAsa4P9Z7a1KD3p9FOXqdyavfc
KqVv6DwJ7GZgBz1V2TkaqnqNVWGoij1Pc3BW6ypbSVGMP8QE0Va3/jnK6XsPDqBnnmPFkFShQqIX
1exTbbuBYTbR3RCiOEx1ZvZmGhwbQAxCFizAE8F8T5gFdr1myu7pysOYs0OSDM4e9f5BwR3UDJqT
C2FO8cPqzRJ7Hw2MFQ5n5xhvja1dRAYgctDBGtPSW+shAhlavSltVNtIhE7eeaRfwIs172n0W8EH
fMgJdv8iNvNPrY2+l5Br+eYMerq2+zF8qEE64YNbUQeWY/q6NqD5xeFv143biN8B5AAsnBD9M1J/
QC0bCBP85XrQ3QJIL6+LrTcWoCUDpdm2QmGPH0rw4qrOcJGG6ox3oO1WYWfWr14N/LxAKfhOBz3H
s2c7hzKbZ608Y80nsBdbQ2fcqDjFAo1GApIcinJ8CD2jOLhQiNrQgEwFk5nwN+BFJFhv+3qP3Dt/
nDznlvonJ1HY+ZX9RRT6cAFkESJm85UyL0L1ru0+4mfX7AddQE7XrMK3sNouAy3ebcx2yg+G3iLH
LKpvy40gFbbSFD64FHTnZ9MtjXU+T4ho5CGPW/U8cTHuTOC7t1nTtq9pMa7IQbMAugMhf3ZERWV5
73EwStOlagZENjD97DZCYOPkgNbCpw6N1VsPT82XlkNMkoN/JBDpoL3kNv7z8zVRt176k+AS+zKE
8SB8VC4fVw61tBWCWNG9o4F2NpyVgWhElSCMN2IN3UxOFAxTUe1ALTo+TznIU+cPOs1QLAFWi+zs
TJqHuHpiria8kp5Ypp7KEbScMYIEuzxKwQW+7GaxpWUoiADAzcF+ZK7uog4jch+0AYob89u00hJ2
X8wHLrG2K61E29DrM/Y6dPDvwhnq5YVaZPEU5CjmW9Mg8uqQkhuxnDyT5QytByrNHq/hPDcDLHON
A2BRKxehridpa9pdGhVHEtkc3BwfDhCcyNVAgbOqDMQu9WzYUK+TRdLX7LHbUy/SQz9lwfULWfOM
JkIjT2qeETXnYEvDFKzEdf9AgEsBEQkgPU5IKPFTyzqsTrtyMHe9296YcwcAbECG/dKtDcUOD31n
PxUJiOkRbOWnkJl/nI7CAXXuNHxGxltvR2DwartsDR1hK10LVzRrjndkAI5RO11DYyEwO25daoBI
7qdKF2cr02++nJU2bNnQZv5im9hDAXZZNqCvnSerFcRF9OROxp68x343OjLh/WgdiT6z5dnGbGp8
zehCtZ1/b4vG2CC9rG+QxLRQXuskLzLSnE2meVAgns2yB89aKNLiROZgmTsElrGKykP2oKZik48q
fYlElZ6tmakbC+n0BRSIPKj08Ks3kUPqowxz3FNvp7vvdi6qGxqqRZvJ0gFDkGVxC+aaJ7pOpuzy
QDeVzfMDB/77m6LerDKWm9JA24HFQloGIYRNT5S6WZI4s6mwq12F2MksFQDkstQG/JLuibRwWJxc
qhC4TrQ40Zzx7MSybPLLJtqM04B6bS95QHBnerKQwk4bQH7J0vscSzRQrJHFDWtvTXq6WLIYTxbq
Um+pL2y8GxTh8huyzEh/KMEXsVhIlby0g2tcqE9F2YchWLxQgUEnM5r5dvrzcgm9krO2Ungiwi+w
plQr5Y2I8sw3F7Y5ChEMyY/Uq/CeXxmZjTgn9ULUDb8pqNXyNtKfHNeT60w/N06V7iFjlD9OjpsE
qaYbPpmR1Jszr8Jvru7E+BZDfCQaUUJMnXqDS+VW7R1UreWPEN3MtyoZ6g319qGVneoRT7RlbIPi
Jy4fyTVT4B8zvQgL9/miou27DWgc5ZZ6PZRVHJDSl1VfX6QFvkCZZoaPxEp9YSXEexBpw2kiEDgZ
QcO4XRpL4aELXKO3UIy392akRvC8z3PoiO5kVvat6sUeJCSoek9D9WB4fXYpY3HRoeuXIwM0YcNm
WOAInntZXDfHcEQYGXKS+QO1gb36jUG+8URNsddDCW7eCI00wWgAimDmNZ6+GD8YiIeGAooNZNII
s9iKtNPvqcUQWOuNTKZb6hNj2t+23bi4k0c/QMWqLVi6I5OLpgMbX3c/ucMb6t+aEzU3GnIV+IJ2
BzKjurQBHwIGgEw69JX5aDVSnulK3gTMRIy3F3BIuFE66MwHoaaPL4q87e1B31g6hGDxpCm3qsld
nwZ2uaHd9z+Wv7YuvckfgSBHrB2zTIll3qQyCUwxqgdyZ2pSa1OfzK/b55GNPRB78VKQSK8BAgXI
PlqDrhl0Xa5l3abunG7V+OHaRGfp4G4Rnh/OZC1NYNFcecUwBEDJfg0HeZ+FfPDYrVG+sBfF4G6k
DfDCiNTWbZfwbDmENZ9ZFMOD1+aoHctq1LAPg/rys7y237Yu2Po9UcR+n0bG2WCgEEd4P/PTQYrv
4b7py+z7tV+3u3/bT+Pxas6w+ZP5NutG1y/jHFxiDQD3JHl2Naky7mpS3Vw+OwN7CGcsv5+uvTS2
Rq7Frzx92POh8G5qy/hJJV8OF6i7rionYAWWYVi1nUewC943WIWSV5i4T2MPEqIo673tQoxsGk9d
Gzd3nu2VUHqQzxT8L5KIb92i8LYtXp2A3K1GB1hJIIfz4Fo8K7UqOwlsW9I0FgVCe3+4UOFsOojS
R33bsBn7PB1XrqduQWaQ7CnqubRR7NMZmtpfGNsh5KVvzGIArZmjc3xoYEcSk408nAIaBsX81hP1
gjccqkUga5RpH22HCHG6QutBkWGYuX4Wqbcxqma8hT7deDuipOU2yoqP0azSA1nUzlvzayi10UF3
tMEfsWm7YRYIjGIwTh1Ht+4eGbDtm6YU9bafTVsz3L2TRPGaenM78W7Kyj5QJzUVXed7lm7ckQUS
XHDuQLf9CGG1X2fTjW0cVc4d5K+aey09t6bq74xZ06zPpmrvhY2+oj5qcyIN3NRxj4DQ7E9tXnpu
qtY8dUl2uQ50xkFfkfm3gZZis8Y0sIbzleJZTI2uRAOSTIW73ORcXhTWCaikMBDCitydpinzqMLe
+ZczrPC3hhsipNsgeoRIGqIUM7SgYg992bETWe2gsSPYLt/JogPy+OM6gXxZYGU92Lc6Ht13iKfO
g2maMG60+dcNOdE6BZXWPGMjGDv1vSbuHbFlmlQQdpieTfqTEnBV+bZwOHhN8PHRIamqo7Qs7UzW
2AMcO/TGM1mV23enKudTICtLP8WRgEzEfEj/PGOx1wZNWr6ShzTKLw8yRynXzC4SaA3YDXhlgOyZ
oEOz8kCBdelL6d1AURiFhnNHbiNDBZYXYO/z3rsBgvhrBCCsP6fCBAaHyX3XxM29ZUz2nQ1Ki8ms
7zPVNvcuHu27ukAYhRyoDSwNoEZHgmsZVOeafed6W+WeHTasndSMkQFV9oUOvTeAWx3COCCPHnHT
c4fgc/ZynHtsgBIHCyE18qNeZAweO1Ct76hcVnkOeE4dfqRqWc8Acd6KOsieeyFz+x2JHIDqBQiC
ldebD9ezSBuFX8xtWoReO/V+7b36DTk7gcH2Q/R9+Yrg7LDq8e+/eEZs3peFd0ftFYTlEDari50+
xOWrwDYpGwrnuWux4AGvBrbcc/t1uAL17LFCvvW2MVGGBk3h6AUbCbCazWfV3EZn1Ea95Nd3lfh7
L/f6r7F5FVZrrxdmoE0WkG+NQOUj6PUOYwGI+dx0baez3Gmic8vtOvBYOj3aMjxrYN78nE+QB+np
BEpvS4tbQZ5n0RcL8Z9ok1YctMq4lSH2EDH95+i09iYw8PKxR4AE/1NnPlCHNZni4P0xguMvvSz4
HhdsrDvuWpNv5kMT9Lw0HvGv1IJeRsonU9ZIHzKEbVZk1kOKbRpWClEVm5DA1cxt3yfJHXV6Glip
S/zyjlpjGY80cZWUCKzOpnAwsacQaw8R4QX5z8hvUTW8KYQ5XLwZ8ZMO0P3QWeR3gDLJwicpe5QB
g6cgzYq14Un7RXMUorWaKgFeK62XqqhfR2bJ2wjxz8ffDNKMUYcesemcFbSyNC1JsVbyo6jDiWb7
MZ30k483lrNzLIdtM81UwYjELeLjECcl06pt7Kzmly+ZDURS1lMmyrtxlPbBlJ62Rm3n+E1HJeS6
a1l2QsilezGMM8kjkpcobA0YMg8isxxMPKjizE5Wp5EXDf6dl6UB4KEMRyAaknYvtnamGYqm/bos
mX+7LLxq2efbUusNfzRNqF7+eUgsFHkX+vnakhl4j0N2GKKtFStO1AHKUHUBor096WDr+aYy/Jbx
nnkC9bezy8aSbVNbZ986yErLuoo/EhfMhFHR8FMCepeboYOOWTJ3zCPDKkmfZNl8jTTCbBlJDvLP
kaWZWctISISID+hG3I15s4tBQPleq2BAFerPCvISq7LonCeQ+tabvOvjc1Vq6bHSBnPrMSd/QKQF
uS23s7+30DqiUWk+vrZiil8aBON9Beaai7DD4mAwxO+AbE3vkzoU6yiT5Ufcc5RuIHOWhnijakX9
bYq9EoVYtQBhttvteZW/YtGf+eVgIxYFNmUUcY78DQvOXTy28c+ZvTQFlO1VZYa7DnMW3xpNaO44
T51dbhlIEiGpDu2dfni1nRzctHi3QnXvFWwFl9Zg3iUsjfyxAy5gXYD4c2d4ef6oI1UFDKc3rQtb
FI89OKZvGkgg4CebP5IHG/gumkZ5S01O5dXrhHOxJ/8p6lhQZob0qRdB/OaCmuc7uhQ1QZHdB39u
e0dWIywPICKQk9LccVxpWwdCSeB7wc04kZWfUbjyRr5DnlWXLGaAcceaBYbcOHtE6OrSSZW/WXEd
+jbq9A4V5+WzMQGpAQ28tzEcQdHR2vhSgKDzW6F/kLtm8DgYOBb2ZKLYws2b/jW32nIHuvx6S80Q
J/EbO8kAkMjMfW6KckOTdho75PgxPjqqAc7OsvdFlaf3aW6DjNdWWEC4HUin8y7Eq7DEuxrR5HsI
2MsbMXZAbqk+XTtR1e5QmqshQTrb/5+Dl6nmq/12AiOCtEcCxW4EPBASbQDXR5HKU4Lq4TMKEdmK
2pUxTH4R9dbiVqnhF7eGy1/dHCyW9jrWyecxJp0vJBE/47TxVrVrgASxmewXHXI6CiRPz7ruiRvH
KcVqmh+iWB90gQfAxYZMp2TQnUag4ERmaD11kdM8C6uyL0MWpUhjYrLOYUAIt+AtSLqVk43td0DU
fXACITgB7pxjYnjem22BIh56CPo9KrC67ZA22jH0yvYIxDbfWnGh3SUjqrgFgNtvrGsvJo2fUtR2
9nH1WSjwTg5u04N2BYJCReipi1uM7R7cVOMuCevmJhs1UAWBX/QZCaIfGUQwf0Y6VKws3EdpmE9c
8gEUs/jtaTNyLElKI7Bspz00YoIES6cgnwhCj0d9flBg9z58QC4bBFWIiUEEotullh7uRq2K/KY2
rScVN3xXlAhCkDlaeAKmWposJpRLrJ3p1eli9hF+pRn4zH09T+wnqQ/IlltK4f0Ks2HJANPJF2cX
6epdCXWEpdepombnIiK0jBW5i3WeFNAPmMcWDrIn9WhA02G+K2B2MnDBa93SmzGgQ1uug1pi7vW8
It5FhjYuvdILtSDqDEgSzr2TTMIAKXYgLOaZKxeJEOh8WUsvMyDfxEywiJGziHUr0BuQo5CJd5sR
TG2NWoR5rBr6KTBZCCbUeWajM4cAnOzAX431vuZFswtH9QRC4WFYATpZn+mAf+/XWWLduPU0nP7u
QW6oVUA0nOUyILMuoBykBAMT8qwJkdkmP3tTswaXbHiDl6/louLJibdlBEYTaiQ/OkR58uHGzNiT
RZ2OBlKJNuu3yTz+6ppIxKJkglzYtY3OGlN/NBV0Sq5z15BbOXLBDnUc4o1HbmECIG2JAjifJjYy
PHxWMSDhGaDTx+vFwhycoqWW36bYkP9y/T7FS9UG8HdDvteLuWa6Z7wuTtf2NtKyAwipnunK17lj
ZfI1AmPGMof7ELoG8J8zhyodtBj0qcKD9NU4Q8X+aJZSsGZFtgn+yz9PGVJpKMpCHYGlZb4OWMhp
OSXXppDaSjQg2aeefzNdI+PADCOkFuZLjvM8TtRiV0S2PWocdUP/l7Lz2m0d6brtExFgDrdUlmxZ
jtvuG2KnZjGHYn76f7Dc3W40Phzg3BCqQFqWLbJqrbnGDMydkfqszYDbBKMRnJqY/3LVdJ3MY98k
qnvdCeK3FjC76jcm3zo1rc4ydpyXd0Oi73JXy01R9/ZrQTRA9WdFMJ0WMaH4UxeHtUuOBPkkMRAW
tAapAHWouzS4a9eDanad0+z1CPW36hubhiQ1Of461E3dJjKVevep13n3WS63PcbbFx7CNrGxdcCN
vAHnPqL+blayzlYT1YiR4MWwzhbruV/96lUQGX+dppqf57axc7YrQCqsjeRhnk3tDklD7tvFvTrM
dkIV6npQr1RfQsJoC6Gw3fxnAH4YqsL1XDU51YbDrNfV+T/9aoY6lTR5tG9ZLn/+xP/1w9S5Rhv8
IIC4RuYI/WIGOu/11fPgy1VPue/VyhUhd/0AS0x916rm15zRivWNHmjjwZReCr3GSXCJauOTVxf5
YRRx/pZE2aPSRC8ySvm3WA1D/5kRADP5f8+ItKbbzksH8yUACxL0HcGrLi7vTN3b2RYGOl9dXp5S
8fDV/jqjNbP+aFXNvb9eRPV/TvZm3dsOBZh6p++7GwA5ymJtMJwTsZOAdF/rHWFNV2EzO93ts7Mu
5WE0zZXOQl+1HmSb43luOPpWXeZzwPCAwmYgshZ9ZTOvwOZJmzEVz6N+89WX+sLzPtsYhgNk/hoy
DBgpoTpTdf5rXLWlpMDlP5f7nxOn9R2oEXVQV3QN/6++rybfOh7sao5fYo4Hq5SCkW1AxmUK63iu
7ycsFsjsVI1+adII3JmgqUb6SJr9FlIKgkn+ynvV6bbuSvqcrXSb4apdW6N8ahKde4mZeCc/yAiX
jG32aPrvakz1NFDkjh6Rx81Xn+sA50zKfBXPOO2TQCvwVD2p6eqQWwHLdt3HmHn9GarPFnpKJRDm
mWblj0dsM9HAFEV+TzAuv5fEPo6C0o4mqgycVA2foxpRc5Jp6jbSGIAzrbPVAIJIY18NFnXARW6e
Kycb5EtU4OLjNPDtAz9+Lpxk+jCKjG2aU3TkoRtI83mMQKLE1m5uUMqzcIxv0DFwXdCQVWZsncOx
sOdfqOc3XrDKsvN+RGtkBWiWbKoE8qR/0SKSeIPVUo/jwdPS8yw9aeu6S6+aamdN8/RSS2o0Exdc
nuFnp88r4V5CcCWC4tDz9cuL8hotBWSUrr5Yjkke15vzmuzQ3231Sh1kIqujLS0qOOP43v3nQGgN
QfvEba1IfPOg+/JDDX71/2fuMuFLjrbtf17j61SR+cMZ0P5OXfurX7366ltqP7lLYGGt7+A/P+mr
T72ZbIGn5GMt8M9Uv7STQ+OWVM/GjryH9oL7nBdb+8kv5K5Nl2qLT2rgdc6zVnX+S12atxqm8oNO
IvVF9sYSLl6XX4axCF6WqJdb4i4enwGjthzdvcXyf2euzWA1yFk0JDjqSunQGsBgxXc16FD/9xTx
dWHNfddmTg1bPearjqEax2hl1JCBQsug2uol7LPxjKK1uzjTFLwWEeZd+TReVcvsjeei1MeHz5aw
CWz50+2z5XrHYqn0R9UKMiIkLsUApeV9080KLfDYLQ/qYCKE3ZWRpSNRoK9s7L8GWhSVcFR9f9fp
Tu8i219HqJTCgt1ja/jPFRrE/w9pLA5lnuAw908/ivdgV1qoLwOcNbboD+0dBcXurUN0c7MrLz3O
tmeGcqiRlqwHi6jIfYGfnBmxG2FVSl9vxeB1l4nlKS01N01sM2zdBA06zN5bDwk51aY7PZnHbUFk
6weldY3h/mgpn9/qWWHeWVrtXeeBtJoaaJCQY8ahfwyjY5FAxjqw0PzDLLvqXEBgpLL/62XqIMEl
rSuXTRqb1bkzXIDckxad4DQSc877m+u09YsY8oqMWdmeCO7VLwULnEOLv9VWjRbe5Ny3Y/FGMDrv
Nv24hH6fyKd6zc5SOraEjoc1wxAHkP4Gc4AV2pf6WRrR8nnIyvHfzR/a4hbQe7T4QlQovqhX0VKJ
fzXVwH/68vWM2i/xlVGnGEu3497iHFvyUJMQZDzmQuw8obeXIU7SR8Nph1A0svkhB/clmHTrJesn
+5h5drTP6yH6phXwVJDS/GgWOCLlMHfXVC+s+4ls56Zpp/JhSoQuD3Ecw51F5UWRyxidDJlhACHN
6GauB3ZNzXXEGrtJCffv0MCySJcjKFgG1TQe0b8JX6dndQ11EG6CCDzeo+lHlybsBcMy+AS2Nf9h
1TX4DBLpoJ779JAMKMJhf4hrSnHGtWoEIBcZuUQiaH4NiLVZ2B3SJwuy8teA5jrNvYZw02tKcDil
9N6tOAKgJFrvgv1u/W3sf1BB671HgJ1P/RocJEvQhCiY46OhFxplraOG5Ymr3UmU17sxLkj8rAOq
T406BttcCGzMQQ7bbAALhBpepw9Bh0Lc92xsnOf8STaN9lIj7TrKxTb3eVNq7yV+m2rCjG3Wtm8y
+06dGZVIdRRPFXboU2Ho5Hf/4jt2DsauRmY9pK5jPhCRHPdxoYEF/adPvWpT0UBXC9r9HMxDtsvY
GQ3z5POPybnq4LR4egfVi2pYFTeIsED0d5oq75fXzn22Y92d7+zOL7BF/vssqvOth9iqh1DOkXdQ
A+qtRGgf4PLGkONWqyvPEQgspXibMXJ7GGojDknoE3Bul/ngYXywU9P8iBSBawc8d9fR/++znCFp
XnuIypplDjcqDocb1QjU71iYH5FJuvvq75OSRPGy+GwHmaYGslzX7wixYlD59+n8vlRydOMa4vKs
B7LdRNhH3/2mO/q7qpRLgwPUfu+3FkuYfIZfv3lSc7dDgL7OikV3kmCgjyizrAenln+dzSf6jnr4
Tyvuf3O5+P6zeF+V9XtrvZlwQDMnES4dX/X+aqAb8EXMM31r5gZiYOnfK39RVWaaDuYh1hP/XrVU
/9qlZgWLiA6fiV/8LRH82a54rmczetSKJ0TC4lkdFjjL27SZkr1qIhddvZGa+dCkC7QKv7+TRjc/
OEsBnYKs+8ZHCXhSg4k3zXuslcqdGsXEZroUJXBdNdoWlOnO6LjUoOqi0gKprT0/qJYTEWOI5F3E
9qY0t6uJVL4yMgcEpdscQfpGNb9MqD7ptao9rXNko3UbZVSle/50aidjfvZ9WBymhjsJS97lWdOL
dTMxvc5rS3XppvkG+yW/V/Ml/7IHvN946qwzfGREj4OwCeBzsYBiCipnUIrhoT2ZyRXmNUvAibtP
nT/Ousvq0U7uyUvpW97Q+EitusnCNuS++Ti1Q4240sw2czED0dcG0H/9e9w5wS07u9xsHj3Lec7n
mWxrXngHm+j63vcCd29X+Xud1hoifVfbCNKTR9KxJ+g+yWMQcXM3RqryfQLddgd2CUapta3Yyl7V
K81BbtTUUBlMlz9rqo0Fnmz1SjIKNsSfeEoTiiVyxiN51CMsjGRkb/3KJIqbrUryozc9zsG6Igrg
9cT8fNyx5upsme2yeTWT6OJDkjnz/Z9CZGw/K+rmn2rdik+xX3wEQ/xdpHFwiBIjOGaRRmyL7TBP
yYT/ouXVSeb84K5qBl9Op7St+V0pivMTvIdsJ5ypEb3VjRXsRX8zswj1eWO89JbxR2CYfqijCNva
fUS0U/PC1iJBpM8If8a43wwj3x6iBCUg6Q4Wt1b3+i0IdJhm5Anx1RMUAJGI2CF69rRzXU9yS6Zj
N449z2U9Ty8TssVQVN19Tzg+JmL/K3NKuDGN1e3iymj2dacV4WgjMDXzYQMsAqFT8mG4/fK9a/oD
pgQnuTgPVt3ql0CibeXhNOyCpC1DI5n/jPrvbQlSib3vb/hWfBbyA3TAIQ3Kb0OBmMSs+701V08m
arVwbHGMM7VvcZltnLbhsdJ0MMWF/T0v3ynm3Vt8MmUACX/y5G+dZcLWsd+oBmjOSI7ZnUBwDe10
IGSgaePGXMocgZXzh5mYC4Jv1pRBUokNEz4cy9nVJQ/YuYAg3dTZNXFRVi8xeTsnAzw4Vf0Bteh3
bSzLlz76s4GLc2ha+aoRHWWdsFzriQBSkaxVpFPOw2PxttQsXtFj8pssDaWWhBeQSI6/8zRur8Zs
QTjPX/phMF4t7zygoNxokXgxqAvZVjbgjol7ABFP+4Rn2NVepnMldPDaWXEdO0DOBiUyuyXjj0Gi
dzgk6EnPSXwKmm7nmTgiRFUL99YeH3sDj+zW7ZpD4kISGIb+hvRja7fziArZPhuVr4V6khQo7fpn
b6lIWM7Vsnp7tmeRjqe2R5tL/SSpWeTrWq8fcU/GJdsuEb6i64JFR7Y/8eCi1qSJuh4E/ABqMYnc
q+8hcwaFK/rGPXR9AhAj0TcuCkgBQeG4YD60teH6hliYG2e25f5m7DWW7lF7IoYd2iDHUXHo5zQQ
8swqIjF3zdzIc59BQ3tQLxvq3vLwX2OLqdNRVu5wkHp/qmoCXagjOUtdxVDDnxeIAf+mkRkW0zIe
KPYoz2B2W2yb7Wk7lYs8iyAx906vP+hm3ZwRki98wxIfBir7462cEZn05vybZ5VLmcwSPEqxIuJY
GYQ8/eKza+4zPI42Ue0Bls79X09Amj9Snw0cDnp4vJs/TNd7FlEfmuT0TrHVg/1Jh5+15M8jguVW
2y5UnhogExn4qlzJV0Pw0OYZnvQ+biqueCmTpdnlPULktv9deBkhjI4SoIRi1d2iJf7D0EanYvG1
5whqTzQnF8PqX0unq/ZpXX90Za7tvEjyx4PWgEnycK+7YiCFT6LakNWzTIY/4tbuwBMk7iFzSajU
Y7+Phrbc8H6zS1FMhyDhA8HeOQjNwhnum4oPy8jFSzGS1zcbti4R9p9psV8IKB9dIe+Komr3sE1e
x1rfiBX4ivkE7GdA6GQ0s31XRXdtjQFtxpdRN4ZbHRnviekRqpHtRWe/semXYdhRueicNRMbZihl
9ikXoOvbrvlTGFUVYjRl6e2f5owR02Sn+I3JHBeU+LErLeMIdqeNe2cL1qjy5LOei7fG1pMwsCa2
vn5xTTw33rfWCDQoRpvaBsXJNFgkZH723rXBEvaZP288eVd3eei7sxuKoMTFraj9fUW659ojWWxj
2V1LpyeaW9R7KqSpw+qEDmhC9q/E9NNQDM67VcVUZBFyehB6gMn1piNCf660+XfgUdTqBB/OWODp
YY2nksxTmAjSxTycp83sIOerzMDfEIaejuy8crJrEJ/yormkY8c92J/sPURMM+xX+w4rN97yvJ7Q
rrZ39uwH27QeAGJmFKeKMb2owyCc9EJ29JIXLXVHlBMi4x2e/YwCCyJLYeFq8N7aP1PLeXPG+Wdr
duTAEvsOMfalpgrRm4kj2q7fbK2o/SZxENl5Zf4CK8y5Tjzuw67N22Mdy+JWzOjwtKR/FP0S2n2R
7woWdVuTwqxt4KRgu40RLW3hbnoDu6TGFBbWLn52bAs/voM1Gx3laCWXJSicU8RK7SySzDino0WF
ZlIulyrNxmMJ2egOabh1MISY74ekiFnMUtaKPKbZDyNuB+SajF2dZt6t6OJkF7f3TU9Zjy1ckqm4
OjwFNUvissG8IIHos1lVkJsu08mb20jiHSGcF9cK8ABYRPMq5XHQXCCCZeq/diTtN63n9CD0EsBB
PTIga4azDPdO/7Y07JyMZqjetYacaJB106l2bGdLySvWrdwu3ydnNdyhruWdsuIOcTLaB3SqoPx7
Yb3zAMMugVKt98nte4x5hI5hhgMUk7jIe+wU6JurZXwnns6GLWuGdyPAh7RAJfUeOJLY4uK37zHO
oHie5M07JWQTpCzqtmPNOuMiYF6BSgQEJLxoq5qpWMwrVuXadkresbatN9Ql2Wi6Yyyz7YmHrG2f
E5c9cRTbwxXfu/Eq+V0vk9/uEZyxV+YBtK2DglLL3HPuWWsTUQpu2tJqL13GRzbam8HlXdZRmsHn
mkbAR0a262O4REvSI9KEibOxY7D47mQbGxfJ+F7XNQkNVX73h5wUsxyoYdCrZ3I6835I426LUsjd
gLi2wsGAfNg4oxfOIrN2GSHg0HKGg1lhTTvx9Nsv9XXImvnYyzS6LvwuWureoVl8zZNI3Aik9mHO
JoLlhqY/wDejTL9cbq4988Cu2nlDIAF1HTguElPsZPUh7TcUM3R7a3U26ct0Y2N+9uCOfXUKFuxT
4DUAVq2XP6q+Ah5aLYcG1P5uroM3xMHbvh1TCl/4/kcLit+58QW/ios2BBehbkGt7bm7KEviMMoJ
tMoWl2TBy32aUjIkIrNh/ZzfXC27muutO84JXLlF3257gCBa3To8uAWFDwQEAKxEzqYPCg+Ud0Ui
ksdDl0bu01gHBNWdYi97qw7HiqBGFcT+NoPqHkoyyzuZ1Fip+u1wthzXvU+FgQ9etqBbkITLDJsb
askS+sGr0rvSahDpWnez1jk7UBLphdqO5sDC3+GdPWjD1ByNObsKTUaXjq9q6MX1T9tbeujqwjkO
unWXJCkh5Nkzdl0XVYcqFvnGTl+lazS3eJ7MkIjaH9y9yTCPAjtuJxzmoQ4TGWsPbi376+ROWliS
rr+XYhS4fib84npwTuBplhVhnqxrb0S7ETf0CH+qFqxE6eCK5RkGuDlAFiGkGV83sivljXv+JaZr
J8k24o0QnOPIxwal8O+hsx2GWMvDwdcfbAI6O8ud59DotHMXVK9CuN5d2Wm/24k/1OQY1r1dN+VO
ztkvaaHfaSGFgcO9VX2b3uXDOIVaOnvhBDqw47nvUXoeBrpbnHHninZzBBJYDFRK91EESb0utsLT
ftuTPV7sCPnWVCebpJ+cjVzdtPvaLM6aGCgBtQiMzlN18ucB3KdfNXf2aFz1li2VhVTEwufAhKOJ
WJYVmSjcSzvhjNpNLJ6MdpAHimx3yaRRstaI5Vg4WGYbVf3SyepR0xG8Qc2SB0/KDwNXyY3VGjbf
sJwvX2A/LP1EldwSn/wYFPEaE+2HJNvBeGIFHxvzVmf3UQeJOFOjpJO9Wv6Q0kIrx7Jgy5eCGgrM
0zbLNIEU7oOPPCptjGQGYh3dfpxygE/SfSBVOl0nRIYlN9h97sdvXl7EuykwsSgR+W6ZYpfN8MAH
NAxi78aRvhNe/gbld9o2hMx2cFT0XZ6gJqy0+LoUZo1xcrLsZMQjqnBtK/SiIN9rKQaBXZF2GxEl
B2Jw+TmDp+PqpnthjX+Hg0UHmyy9WYahHWq+SGE033IEHGORikfJfjZ2SDRbPnkTQV1J10h2rHpr
stJnZ1db8XQoatfYpghsQuHDiEkfYjE5LG/ksClQSG4dL3tMAnFxHb/ddXBvyFsX+n6gHO+4eHpA
xW9jb7mHU0ozZMW+h+a29G61T8g8hzGQtH006zvp+W1IuXK+jwKHO0kk4l2Xdh8GTKdd08vx2SgI
CxVU3zTmyu8OAoxILJfYU5ROWxwdnvlT+cRY/O+EP/O90MBXztbWy9HIxATlUOt7LZjSNt1OZlQg
85nEW0J8hjrXjYY2EFF7124GlhR7CEkUjUOCQB1edU9NTgmXRSIwIOffTijo88meQ52VtN3D++b+
8wPMwngRaf6I7eWyGXQjuhfS+nBt8vDLUJ/TPhOncuZ2bWvIuSqyGbV38dhlUnp6wVBna4CW3zSN
oXPfiyidi9ApZRIn1BKR15SHSPcxF4aactA19ixD47SfB2dBBWFXBbxj18H3PFv21GhCuMwoSO0X
jZ36VKQIAYLmhI9Ff55GMZzVq69D7Nr9uUiRTlFTw5PaI9yOvv0wl7l/4I9bn61cr7Fqst19t1RX
TLyXs2h4MKRYThOeXYyNuprfkQzo8+nQkGAE+X4heuGHhPqvwgjac9aUb61fEEAp7bE9LknBFjmg
qtnPZ1hD/XwerR5AmScxuHGNoggdpwz5EOzToK2U+/owzUt55ilSsgmaop3TV28uZvTnbogrrk+o
RWKeU9jVRkuqhL2UH53VgeUr69AkuzqE3feRprfnpW8Pdj46h5bb4bnVM7SLCcvSsGmrlzTrfsqu
7D8/K/VKfUzJ4gA0m6PFx+27F4dotZhQ+wz1yl+bK2+fv/e2rUvsZNeDO0Xj2Y1fKWqqudHtDPh9
7C7IygZe+maVcWlspN5kp65bSLgvW2PMHg0tSLGo4xcj+eYY9UqCYAUvZRRtuEmtb6DBDVNeM43b
BVycTZLNUREmehQdlrw5jrIBrFBidZAmp7GjLlFjsYYMdrLO6h0A8yAv7C2vpO1qIJSWv2zUS2kk
NdtfLNaTDhElqBDKv1+qMmBrNdrEa6BMnxE6mGdBjfmm9qhja374S/6DuIvPJxtN/Oeajs/umDZg
a7xNEnFSf6vanKpzux5UUx1sYB78m69/yv81HKEO+Nfs0Qvkfh4FwcXyYNQ4HQ7uB5uTfiPt3HR3
rmYDGCmz49AUAUkdJsQ1pl6Vn0JAm8M2aNFnCq9BcsdhQPG3n38JQJFkACdD6+6ivE9OuVbAaHvo
Yf/v+2R4LKP6LuM+cAZ9Bfa8Lr7PxRQTKJeUafUYxyzmgwT4Rjhc83de1mohwmjSCXG6PEVNUXLv
Xoq9McaPHlmxqHjGTO211X3rMKxhAt1xijNGa+HUtuZlNuDVHihE8J77lu9wMPjoJYvqJVBlkDAF
y5hCymE8aZWb8dXx56uYE6A0niZZNRFnDIA3NEN+jnQBbKvTWFZRjHXho8EMNtKccCHrHGoTIi3f
MsMsiO3nyQnLus7OQbX84o8NdBbR6skeSwwzzLTbJqTIzLELrqNYrANB5ZqqsU3KFmLrtLJ60AuK
GjHJpax4tXXv87h6cFIyzlVVQuIrDxTaL1uyMAGzoDhZkzA2gGtNf8neUf23l6hM7Q0+R+VWaktz
lwHOsIxKe6u5ze69qfVPObDhRwwxyEk7S/dzysTBWzoM5Tr72fNEdeArUB4j4uhvVRlBTEi1731k
1xvbNwYUoyK/ajr7HhkMuzpPxPe4Tl6JJG2w1bI/hlg8utA8fxeCeBrPBbPU3Ic8YvlSxmkTtjos
dlu6P4jM+8QCuEd5etcfCZY8kRqkxqVvKLQiWrKtYpmdTDByW6+wl2OPhethIXWwRaVpbbFzlTuW
j9uqHtOD3qzxjoCIVEmktRO9e0XojweBGJ5K6kmstEo+Iq12qQQnmWA+Z7VercUryU633OVJjvpH
J433cuwakGMUTJLtJw8DgDX10wAO0Fhu44zKX5FmBcWt2cxNatfNRX5pinq8OGv0bkbqO1ptcwyG
VnvFz2onAouQKhV726jPd1Ocxq8oBX8I6NH3dmtqL5buaDAx9XHn9wXKRqdK9nk7+R8t8es28NHW
y2i+EPiMt7kNTmkgg3wEs7f1wbN9l8FobbzMMx7YAVintk7kQVJ79pzYHVXvZMJ/t/rRdoL0V4vL
EOtpw3oMqrxegaL2MbAG8Wg1EaENTZQ/8/o3WIGEHGlSh0vrBs+ojaN9nHgUDDcL4OwlWx4IMfya
ze60zKJ7HmXnP/aALZISPTPuUe0BvBe3I5X/znmzZ5Xzzsil5eFX+3NYzVSdqq0OavrX2V99//MS
atjFf3O9z0dmoZ1iIp9Uf6xORZ8vqxEPI9VWr9TzZkh0Jqn2v15+jX9NV33q8J8+dR3VNxtdubX0
egrZ2+V5iCS45qG6vtQ9ljCEU//utQabBcE6nmtIdndA1v9qf576eRQzaUDN0fZxJpqzOtTrY3a0
K+Bjqm3L+e+2JgJWkUN6V81m/OQYOl8Hv7A2iIjiJ9VXFy5399QeD6pPHXRq0/VkjO4+uwo3u8Xc
xr5O6rBjONkg+j771EAp8aE3TDb8n2etP4H7g1x9+fTTVx87zg2EOuuhsnNjl/h1fHBqoOmYGTtX
vbb1a1QECY++qfve+sYbVoQrj0ibzkskip0LVfixmhe2T/EcQh+sPhIUF4cUV4cjiRGqlqlOhJy/
Ncxg2A5tTiwlKu/dapB3dpoffJ6xF+w5WCItWX6icuyQseW/lK0nD8BdXss2966UH+o7jW0Xt5XY
vR+7KWWFr99nU3cGhlJcsOQRcHIRcqOiWnZWYLiQTAv4cdXyXXhWvOGDDp4J6N+XXat/wFsrt2J0
y52+GDfSzT1bzL7euFU2bWTSlAe7rcj06ACZDJNCOZbe22wY9NfGGxGMdtlaTUEkKQf6DFc6tt7T
+pcle8lOGUFjHztvy2jX2A8H3VOeACmop+oHsfz5orra2OyvQV6cVEsdKBSO95LS762ar/q63nwN
nKG9U60Bx1IyTBOmYnOATq0T26rIxqdSRCVlsMm40+JxfFJ9ScViF3HUVbUCrDYuSVP8BkPz14Rl
cjxwGAMalPUa6lCYfyajIx7VZYIaq0cdP4Lwa8LQw3C0tTY/qb6G7+1dp0U4WJPDn6vtRPXuzVgK
HWeObN57fryGJ7htq77YSR6Lkgyq6nKqAdVtXv1U93XVlYzLvNFrwzyoZjrL6mkmKv55hRJfKxOh
ktK8KpErctBbWqfeMZXcX0G2/C26/ZwiF9bnRvTtq/+/8wjxl8ghLXOvrvc1cTCS54lsHDsbjEQh
OFX3IAPtkzWt/JwmmULVpw5DpVcYQXKIUw05pzkvK/OJ0px/Br4mG9niHWsTV/t1xtdhzvEj/mr6
afFbD1pWP20ShH4r0/vKJGUscOD5fPXV52odIoI2OKsZGhmmz2ll3ORHzUQM05kYXaa1DeFUL7rX
mEDQLmLNsFdNQ1TFnj0JddeeI19FFK0inzVWuE5ORlyRU4GBs2qOoq+xAUJnAqqJvZdwX60gR99W
2USY16ZNUv1oSpT73di7r1PZjkehsWJTo/kks2PX1vM2tqmVHzp8IKOWRYmbEZ3TNUMAScvdF/x3
2YIF4k21nMLIntc8gWolfuS+WLYDJakrHlVX1cesJop6uVNNFFP2BmOGjwbOw9acmuDFSQYNJFii
7Zwg8F8MlkZHvWRRp5oVqBf4ayxy1GSL28WNCoaLGoxQdLx8M/m3xqV7tvhe1fVNXy+adSx3uyAo
79REvIZY0809uGPcCELVN/Lk2QkJhSpgfx8k9UARDY+8ST3Y1LPJN72IcOeaxukGykU2lmsuRy+X
e+ENOdrPODmU0EJe4vGxrttiH2i4PeXjyr0cYYiu5ZIWNSm7ClXWq5YNRKdy/VsfZzzd57J4dYxp
Zp3PXQ4SbM5a3PIuS0K5s7c2B20i2RJEb03e569IhKvHoLcPqtXUY/viWSfujsnOxaDCQxV09kwz
oHwrM45TGYlXORHJyhtSUpTRmEejjL2NICewRvm8zYDSZZfkdr8njLXGxnyW88XzjIvxxjaL+BiY
W3etQnVXyKs6mPnRsrUHq2y/9aYGX9dv5gfeNBiOaiJenbN30SzKIlOSx5vVD5ptGAxBqFnV964c
blHU6C/YEyjFTdjaQfRcENfKGtbqutbw+cwG6qL1oF6JdY3hVvZ9XMb5Z5cxRckZH72nVOY/a9fH
QtqyKBV34MPNLHEvRVO8s/aWP31bXIepMH638BuyQDpslh7kvIQ8cEty2F2HXMLJwsCEPhWv+muB
M3jsG86rncpTgpD3p1EAhtNuObzYJ9OtLq2hl/vKIE5bamm588e0JumdfGPR1xwGn0IG0QUijKjs
utlD1RIIcJOfrfiux4t7CKSxqvNLfzvrxAjLVFS4YfkEbXWUse5iPi7pWL6MfbpWF+birJp5A28U
0cQdlffuLepn8lD92FCrYU23pLXX+rJU7lEFp0fZwAhxNHyoh6zcpLnbHgn6tTt7LStnZ249sfTn
xy/kIElQbBFB7VKNRD9JrTxMzS4heOOGtvmIlcBTvHAHsrjV7uPIrLDwKlF9aUb9anod7OeifHTY
rb0Oi288dtLcqzHQp8GlxxgrnNxfPTfnV1t4wXNR4wXnms7r4Fgz1lg4K61jEyA4Ys1YlawtHd7i
UzMQuV9bA8nipxJ7HdXCVbp+kkG2F1HtvHZVg4NOWRzUWB84+qMXtcfPVm03j9244CaR6WAtzGPW
5Mu1WA+dPl6WtDMJ19CqeznsB19zYRmZ7nUyDY8971yERHRWV+C101oPqcMzZp6LS2G27lUfDUaj
uVt2dpIMAGvXthpSBxKYsJuHq2p8XqpopENStSKMWoziOA4FYUn8063Qd1pBwRDkMNWs1h9AEsDl
7FX2TNYCORHNqTOZvfj6curF/PLZVCNGW/8fY+fVHCnShelfRATe3JavUsmr1dN9Q7TFe8+v34dT
8w0d2pmNvSHIJEElSJLMc17TXyIrecjS/i+ziItzRsTroe+rvzcoYDp7xOKr7YcDg+qN9zo/ZW3b
Go5mbJpRqzYAyJEWWa4StQSDRj1GMMD0g0cjccdD2EOm1FI1eORNgiRg9zM+tsCrpE7auVMZPErR
rcwnGHdEGZbz1/q5apAvqm0FXcagZirna7tw8kMYp2zyuM0BGEOxHNKSJPJSF5mMnggBBcA57PYt
s/JPpV+FD1LyvMlfoJXYjC0HhzZWjspgxyyk8+5NtXP93i6dzyBGWkAvtKiApbI4fpVCWJNjyupk
vkpRa4FyQMZLj1Ispzw++wMOw1JExjN7nIfo9oelyrambVSnwYuUrGwgxDqgiSLFCEO3vY3t7kGK
oW2VF7gY9kaKqe5YTzUUXCnJ72sD/ZTaWf0kvz1bcF6jFSuYZCy/ewEWTToenVIscYyja2KdJ0XP
zpBBihGCWtrK1SK/f0pLQrwklkmtWVqubpWqqS82yQICyVPFWG0WzUm1yQwFOHrgoltMmzgInG8A
iO9q9hCa531qrPk3cYv3iUjol7KDLkJSPnzFvItPPVPDDcYb5QMIjvRUFrZ/aY05vPN9BQN6q89P
BSKej3oWv6fIs/1sJ+fFnDBhc1xsNrPCxkcpGS9aiVORG4O+IfYT/TyTiG+I4LMw0AI3fkjHPAaJ
EwR3pEiP8Ti/2XNubJDjBL5RpvZ9O3cFHpaVRvfmTe3T7FE2im2nj0RDscnyvzkoPG77BAa6O1Tk
04KqB3AF9BwOnYrGZgeLxWvHO8Dy87luqu94YShnS8umN6ur6Hbjk4bJ2zti6j/y2d2SoL/vp9I/
hHb4q+qy5DGKI3RrU0c5QNNX30sr1pi0tgfN1e1PoX0kJZZ+NuZ5OBhKFO9dJb0LFO8H03X1YtbR
LzMqvndjaJLeqZyTBmKULJu7j0uExsY6TlFggvzghUbydSBJlE6WCxSpIlnp8GIn1ejt9JD0UgUQ
4KUojkTkY1J+OJm1efyatqgTkyXQPldz4J0sj8wnwPd0X4XIY5oOYKUBLHzT9P7V+urC+n4Ycu3F
UJsLRPRqQxYqOKgFETELuUsCLyPxXpW5ee0Yj+P4VW+ZJD0Xre2epqxD/nAEoIxFtZUpJ00hrwan
qTrAndeRB/GNyw+gHupDSgRsh76SvcvtfDGHmc98HpHYtIMvVebWr7POR5sq/dEhcQ+4G3tOf9ko
5ohRpxf/mHKcFMYB7Vz8E37P0GDKVveQ+Mdo0erD9pnkrXa0sIG6BFZOVD4q3V2Qq8Y7yM/vgxWX
v01UMMkF/Yq6roL8HRKsL0rEIYa226iI1J2R4x9e1EKLnipQKlKSTWW12gHiPMGxpYVs/FIH6TJ6
dz5klRdkVDRgf/EJbMQ+xr33sddM9XUitbr3dHLdUrQQUnzIYu9eSv3injkYkLFHu79KlQH74Ig3
ZbVrXMwmvd5oQXkCIFpKUqUtXphVi1mhnLB8fc4GX2bmLtGp0PxF7bPsXicfSKsZlc9SKjIt2Keu
nx+kOLKyIV/dXqTk6Vr3GikpCAGnn251+uRp597LbVg0XE02TEoOvBp4hiwnBK4y7ZMKt0Y5yKw6
fup0sg/LQWXZjAOBPwXSwFlaEOoeLn6BCtR6ycBNL4ivJrffnEVDsY286XWKCXdMlqa/Nr6Dtlwd
XtIs5EtXtPFvu7XRlWbu9OKE9ks6/MR+1HgjprmdDGt84TthvJVj+SNMEJqQY4Ro1S3ilN4JxKj5
ZmuYFCg9zrTSNjf04FIVBYn05eigkunBU806+uYT3/sSMEw9ZRcvZAYBFS16kQ3iKMW+Svxin/xT
p08RnneVh3i3rUcvUzCC8vI9tL/NYxpGxqtbdMZrMisM+mBazlKMFa87azPwEGmiDbbxygdscrLo
1j7Hq2c7otJ6spfTq6A+AHf3EUSH21YpnfMimyRuGO2aYTw7Qey8tGijP4yxAs1cB4BWmAHs6Gwm
zrOcQUQwfEZLjjWN3+ZbUL/Nnhs07gE2/329uvtdZIq/h9kPMEqflBe4dPpB0ZruVpS61qx3tcb3
TEo4kxTHuQJgdyvqPmfN2dEHuPEoVaMxL0ahsbo19Cp4lbpp9i9azoshpbpV+lNr1QUt+KOy6e3p
sQQccn+rggV5Hpj/bwwnj54cl9e8RTvLnnRzQ26XTLExBC+y8dTwqBbG/CCl0Xebh6h2j4WeRsl2
bpYocF05GzlaRHzlUwujV+S2sOZeLiJ1hpf88lSVj15fNs9aBKvsl4NhyNioL7KhH6Hg0ZOtXut8
c/hUR+p4RdFHfcEvML7Wmv3X2iBhnYLyRtMc1zoX27J2vF206QcEK5AR2lqjPV31KH5qRy974BuY
PZBCv/SQIC5Swv3CVjey66Xhi9aa7fmPOjnNaorvdesHO62sMkA+ufMsG7cmSuhACIChTl2pKoB0
ycXUwy6Bo/pax3756icl4TUvjo5Sl0U5scoYiHmYF3iiV766oe/7Z2lsGhivFKgUGybwn1K1233K
MLsPuqh+refypSVQeI/ea/1aJIjcmqHib1XooHg9DHdOZ/bcAA6GwKd2JFJBSml2/apOdfzYxO5Z
DkqV5hoawfvGO2vTUD5M5nhn12HP8xyMT405lBdvrDtQQVOQ3deYReflXlGHctc0Tr3TrGAGeOTj
n6cYzn2fQNGIez+5Zqa6t+zqc2P4BXz4/uqX/b3VByi2h+Sk4CV897v4YIUIHiQWKx3c3TEG0KrT
GNk/ZzcHwVaf1T6AOaGEYLrVXt+1zEG2DbOP3PvaxHq2mUEJb8dIgUjq8zWXbB/4GNj1Jhh0VRku
ICY+abUTHQM+CAS4VSDpgJT7Xr9TZ7TmWk0xSC7ATnKVYzrq76y7GGxAL+xKQ33I8JDGYUq5Vl0J
PbYf3HPWQ4AzjE9xM8Qs/1zWyaA9sz50X+fM0lBtVy7EO1qCiUaxyfKphTO1UUfscVAnJn074Qbg
lX2ywYPzqWIxfK/2z1rYeE+LCN8EicGeKhPeY2BczSZWDwr+M5siep/n+Y2M0C5qtfJQ2K1712cY
CRMIYHfdTAMK8LZR3SFa9hmExXj21bY/lE6IOYuu+w99/pPLhBfkVowNus/D1jENMreFol0z5qqZ
NarPRsqVhyqb7ywEZ4MQkEimzPtiMZKFgHpqtKG+1J1f71UcxXaN4wTX1K3nndrqn4MR/wAQU90+
mKFoqHP5bAH/eK5085MSR9UpQ63xikwiuBK+Kfu0cdprWRRESfQB/tbsb4Nq6q8ACU5djSBjWyfb
vC6PXjZ659yYql3KvIGllRlujAhuRN13J6taEIFBp+1NLJAPAIS/I9X0jVEuO5lkybfcrX4LHK7b
os5GBI9+YzcKcL2kbe80tugkANdCS4IVe2fwtTds2Dbq9yrRJ3h1Zn03ADQ4K0vAw2ieZUatLdNq
pih0o448SBoizJInSEZEQ6t+0rNvva08pCk8X8RRtmn8DHr59+wa1YX8m8qXMKnRXFMvU1FpLyYM
D5NuT7rXrocE/I1TbY08jK5dXgWXYGSGkWm8v1NYbKF3lsjtDUvvLTNCVk6PJoUTfcJ9hwlmQgzV
rur6GNrTd9dU3evoJthPl09tSCj0BnZoILjVPd7WQR/iCBFAptHyJ8Sh6iVS8hkiQI4Fd/SzyUqs
ryLzxLe8T0CsIG9VH7ihv+sUi5iRMDzZB0w52sp6IjCibzDU63d+3Lx6bgPHzG0MXmKjOIc142Cs
mNt56Jtt2RETqPMnNE3Vax9F2hWTde3qmJNFqh5qR74J9cDfmx1IvVDTWaEoTsfYazX7IEncLaCs
Q1QEPxUyDygxRCgKEcr40VtD+d4ia85H+9TlPr4nLpwmPSAHoo7QUz2mx/dBA5BnfmZF0m7Je1al
+YBXWbbBDeBTGqshf96xFgj1boJc/Dh6BNhrvZvICgcvCKvw+WwrEEq+2oHDN+PrCPJyE5ZgswjG
AhhX4fCYLcHrOQ0Otreoz1b9z8D1MwTKDOCNrp4CYsBjMy/8Yzg76O1DmN90GlSm9tcAaTAC9rtv
POB8te0QdXY2Zt6qW4Smi71adCCUOwUDFk1VkI9ELyYIfBILpfs6VdPLGNrNlVBjtp27CVG0rH2E
vfxCpLnZWOjJnzGwAwWq+9bZsd2L4vfeRUl892ItOJ0q7r41rnctI4ZZs1EYxtKqOs0oLLVa+HUA
iHqsuu4r3gcGnGA72CtlMt0PeBVdHYLHxUIgDlL9NXXcO/APE7Ps0ecODl9HVu1ENwLgS3G8143O
3zQFJIosrghUtIFJ1q20TpVbFRsrsdsj0PUCUJxnAbrhY3CAzHxxcpJSeoHmFtKxr6XVuUR5Cm2H
2/KxnFrz2NeVh1v5G1ymTm39H7Nd7+C88y31FoiM8iMy+m1uZcFFx+Vvq1dqs2Ol7p16gGdHCxwo
uBNSUorP4q2DcO9YBUEP1dwxA7z3Rmt4Sgc0ihxKiMkk+9YM3vJMse/WTTUUzq1oM/M/2zUUsXq2
HiyfuaM3WOAY3QygZ+V5Bz/wsY/2UF/TGPq2LJk3uhrwKvqmcTfXMWlTZh8/01zf50EyXTDjO3UI
RT1rcfDLWhyioOpc0S2WzsjqjA/xslnEc8x81K6qWbfPQ99OD228jNyUvDJon+uIqW5Vp8cycNQQ
03IeI5iws9Ky/uj6lJmHFb0nqY7OoYmjsjHahzGPWH8vG9+9n70OHlqrxfume06dJrmELA8uqe9E
O6OAAAAbO7qzbPNZDwzYG95Ij2q31gDiivhevB8UXId1n+AaMRj6PwJnuMELBsxeMtJQhYElmtbi
dQUC85+N0pEvwjzzVHjYZRghklp+CVJjzLyWMAt+DQ6y50siQJn1ve5joYzhFhyJbp94cKyDHjTW
FAwTK07Mf1GgZvTx1DMdtbhrzOlJDecRaodv70ZUabbTUkSmYMJIlodlpi5AMydM4ZV0SE/OGugi
zyzuQGSchglGCnClh87snpUW/6fcjJOd3lX5vBXMXLgQ+C3wZ3sHM0I4BbP7MKZ4L09Rlz16pOYu
cVO9z8CNPuG1Adqw+BYOUfpJzXGJ8dqfbuHTuSVK4CyhgnrGbZkhLN45nqvdy2biEwbAylN2vrRG
AzxgUilbBbCnD1JgqnPzIpfBMfItqoP8nMUlQ/bYObvaioGHkFIABFfM2wLFtMgpbN4Le2sy5N0P
GpTeGqCA0gGsShr+HpIj/n1MgPWUzOF7iBQc4qMYxfvlznFGCO4L3giA9i7ReLro/6YK6lv1b9Y1
7V07ZMd6rPlMggpMnMQ/qgkkoRYe52LjHX4p8tL4jIQ8ipzji54E1ikdlJeZIMBCb8Xw3lyMB+Kv
amecYm8MydbvvHj2zmFkPcSk0rapjqxSq+YI/xkgxu0719Snq5bGb6PKKhVjP2QUQyjDi0lT5aNr
kzT8PaBA7zcFiCCru4NNwhssV2nfhCPS6Xc3ONorsF0XaWxlYiFgMk5rC64+T/tmV6S29wQLwHlU
p7cZBN+TARjBxuLwUMXJ55KJAfKVEdDKkmSqFOdUz5jz4SoY54pyTDo3ZP5kpMBfrF0edMa2Kov+
BDuieOvMujmNsEW2UtQTpwFvXFubsFGae6bL/D9tZ+/0Mvg52cp0LOJ0vkP446mfAXubrp08Bki5
PAaNVpMZRgrT6Z10b9V2dSyhgRsB7AwlQWIu4+ctTA13QCrYCUkyFsHGmcdszyr60SDOwSi+yzLc
9wCLfcvtN0zL2nO2YGbKBVcXgrA4m85jtOBGa2NSzwAjwgVJKptJj94VxfD38T9VUi/Ns+W1qy9l
wH31Wuh0m6xI2QrQs9FBTmt1Fez8w6QaTAzDt7gBKeC/jk2QHgLovHZrwC0axleEylE3xPPupqsh
GCHBDWUmCwY3dlDyXgQ35EDnp5Akx++T2wQXcFnWvGeyyi+RXXmjrQou2Ul2k5kIEiws/r2hLkD7
uq2OglCpHKcFUshcNrsUPXDroMHrwd8kirbEEagNwGLtyap8cZR8l6iB8zz9NPsBFPNy45rlirK3
4hNtLVHnvUAVpXKcsyk7ScvIabkzyCIGf5/fLheRVlqoThvbwY5SfmWC1jQJWITPFle/Y9CoR1EY
cbwtJPfhDIbzR7c8v9GMnFOOGrXkgGWTyP2X3ZglMiktjO+kmGXVMSwVHf+Z5Tfl4D4DvDNO8ifl
Z3jBYxhVA+IkfbX3yvKnnJeOARzz5THenrBUCl4q98m6WAtpdK0bS707IrWCJxOgjxv2V3oDtFsy
1OOUjntVr78JHlg2AzDqroZfRzwVyZGsGmzMiConZYx3m70kvW84r1ANvvYwF/deE/JEbSRED23S
vMqztxP3cSDuc5hrg2HdGiL09pi6k94qLqnD8q/Fch3Q5P8eGthhHQh1E+zkccnTkL1Sc0nryq70
AivUffLK3cYr+vyCr6MH+kx2lw1EBPqGcqw0VlHoCyYzQARgzikrmnn/x66c7eBIARLZNfLLbXdO
e9BQdnSSvzc2DTHqZhe3yed51C9y5253CWrpprDSaSf3Wu5K0has/1sN8ZUFAyDPRM6QPam7dQcp
y8ZIcQxpuhCIJqKPQ/ciD/7WNeXWrL1BjtREPjcVGPad3Ar5kXpfc3/aoNC3RNCZ5VrV93axDUHu
8nZ/zdzpZ4BXxiFjNkCve9WqvIVpGx7yGaJzq08v+jJ0yGc7i21nsRQHCYwd30aFzokSboOekJXk
xf/1h//4DbKL7RVkdz3Uby1vTw81mRykiaHvZAiQ73uH3PjJBpA1vqRweW839wan+OOt+QNU8fEO
GqTxigjW5NwcjDDHdzV2w69Kl6n79Q4zCF50x4XSvQ4uav+UYWJ5kN/S+9Vjas/qAY3Gft42WXht
B10B5rGMQ8trLWfK3n/WeV05IxwQJjvpCX2cHpjCsHRZOoI+Iu1kwrFeu8/SwK5mGpj6dkCC7SQ9
eOys4TTlFsuSap87A8ZHOOMSSvmv32IX6dkPwQp7uQFcYQGkrH1vju9dfQEwGoVdL/I2DG/LsCw9
SYprXUH0ZxmRLH129r5TDWBW0icnUBgjpb1s1rf1jy5625Xjc+UNJ68xt9ITbqdgK3BU3lsMq29P
lQV7c0Sh+7y+4WtfljopBksvVPv+0ADSO4ZOdJBjpnR2abGe/7ELSlmemuzdzpHybffDcSl+qLt1
27Ky7b+HHmzlSPCn5jmAK7dJgccUKSC33gbhvHw4dA+iaaCzUJ30Az4U5OmZF8gTH2wdY1DnMZ/b
Z4e5AevDq07EYlaLTQt1IgeUMtTdnbVgVeexfM4HtzuY5sxUotHVnRoUxG56BGY2JHgPwjuY8sUu
0pyHehdE5aOTVX88ePmr0g9ur9Nalsq1m6x9RZoUQ9qeeuwHpTPKpl6Ga9nTE+hLZgznSe6+XKQA
zziBWaHb9T60+q28JbDaqZXdP2oH1/grtxBRknXLhGvwHlLdF1u4FCE3rIuV9EwcHGpIvOAbxkT/
FPXA3ZEx2cs9lo089niZniCUyxp5Sr/nk37xYiM7qPN4l5glAmVed5JBRmPUbuHslqjn7sIiuH0B
jPYnpPzsLBeUJy97jPTtwoaxo+HnPHhPmMW5N8yyn9ivPp5nh1x6xDoYqJrqnDlv/X16O2q7foJ4
v97FMnMYSZPlM5O5mbXzLehCQiqBF/AXuGSDmbiH/Kg0IbcG5cRAF2XUrP1Nx0wmW+B1q+PkOucJ
YA753CP0SDSKI3ub4Rh2m13dVlGRFhTk3HTtNgjDpX6ojcQ4yPXld/l2NJ5b/XE28vagmsazPNX1
0cpe3nU/YmOKNmNRoPQPhfzvBdo6cCjy7ZfybWLH8rTEkYblAxj/vZbZOez8Nh/uEWQ3T0DTqouw
doaoqy70hd9lmGW35ytPYh1j1gfDB/pXCj3TnLx6Z0GQRhbDMXA4KXgJXEbwHQqB+5JbJk9GunWg
Enu0gAf7Bb4h/wyg0mAd0dcneevQy3i/3oT1qOxJk//3pZirjbCX7uV9kpmC/Bgp3ubia1n2bpVz
hO0HE1qEGWSiq3T2ScVjUZrIn71NuWQXh01etdsuee2/YfW3D6X8zj9mGbdzy9zdAgu4khDEHoMP
vcxfSY4QupbXZC6Qg9kGk/kVrRXiyWGfnIomDNW9NL/t+ssXNAIM0gXpbR4nPVVmdOtmrZvmjJSD
hlKkBkxsmYTJv7NubihJKf8xl739+nIeYeLcjwW6bj37DfD0g02Wat6i11uQhPruyg8x64vu6upZ
brZM6mRvvfdrHYkgNK8DCCBrY/nra3E9V/bWx7geWK/34dwo/9Qh1MEYxpgpA2cHECA/SVnePO54
wjJ+OX778XOpFZtIGdQ/ppHyCG89b/4WQLQ/S3eNUNIFNL08g7DrkNyQnvLvu3L2bagClNOc3DLd
faSCBDBF1iXcB06IEDzk6HpgXQPKAdms7aQ4+D8Grc7Pt1+/9OQb2WN9Z27zmVtnllpPzzvyJ/+8
d7J3ayW7H8ty0u2qf7T6+Ac+nqVoJDZa+02bkZqVcWWdPci5/1a3NpGjt3m27K4beR5rUfbkvP+8
6h/LGWktDT/8qX+r+3DVD38pWAZ8jObqLoTRt7zieDiTq6jm21pVXnjZEEqBnAmNiMX7EmZbN2vd
nOEJCv2ONlVrsHtrJMOtXHxt+scR2fXNAIQQKfhbj5aXZX3jP7xU6wu0vmhSt54mZ/xn3YfT/u3y
t9d1zhdyfxGD9ht3Lg5tTGuXubB8uNbNbSW7lv+IVfxb8w91t/XEctnbX5DrfGhz+wtD4l01Zfit
dl64laFB1qCyt36jZQxZi7K3TsjWxh/qPhSlnd8jGND/0GokEZLChsjHy0nunemtdOHbrtRKeSaU
zbI6q7KD7hWv6/AOmAra+FpW5oVGLmUZ+ZkLBUSUrMxyb6EjP7DaeSvDA9F/JFkblIH/pqvdBg1b
JYYgo0tRzpAwEX/byZOUzTrcSlG6giOL/rXN2g3Wug9daL3MGDQpIQsXptegzuauc/R03sr6NwFg
QLgoGd+CdogOtzdebsq6uQ2ra1lu138W5cD66koxIJDy9/At5Q9XkLo5S8BOaAmv0TrY3ybWt+Py
fNYzG7xKWLxlZ4vAiLFESP5YOa7N5FzZyMRgLcreh3YyiK51f/zjcuTDKYNXKfvZuAcV+FRDpcA1
QFoQKTc0kBzLh6vEEa99laHLz5IsO8mdKZM+z06z6myaDEN3ecLrE729+38EM/+YKqxNZU8eflT0
RPRujW5BrtxB9MSII2RSdLSyh9krSceg5qJND/KK3uKU0gPGWY+bv+RF/juqVavBHutsUicNycE8
z84JEsGwxCGtyaZuyFZu1rJvBQr6Z6G1KRfdYWe2MCBjQF4jH5auBUdT9++Es22RAIhUtGvkrspz
qTOoTHpVvJUxPBPhk+vLA55bRHfaWzzzw+2Xm/rHI7otXW93XdYssnt7zSOSk7NnTnu5y/Jn1438
gLUoN/ZD3W1VJ0c+kjnXlnJ4/Zf0MNS3NtZ6G2wMsYoLcv+9K+LxaCAEuNdhzFKEeoYAaXHGZ5Kj
lk7uzHCQ6VmOeh4wTz1J8G6qg9dIy47acg01qbP7MqjbjbSau2w8KXNp7tQ+A6Q3DMWmiXjVZeNl
rrm1PQCeGpiia5q4BzUKrXyPZBCGy6zs90QlQQ1PzrnRg+YRTha5ZkRjIZ5nDu5FsXpN/fFtQbS/
BMjAvsC/qXeoxo2oclCUugzBoywhPVGPqEDEdpW+xJ6DsqDZ3U8xWggOsIWDTm7/6Fn+/JRWzQ/4
jqfe1Mr3MTdx1Ur9r3nJlLzGB/7iBypI8ax5673Z+uYRrSez6wckHLQWdZxh2ARNXX+uZzC9LMnL
T7qa2lsUdYBXRch2qcViC2ASSp5zq0K/SVWRMopJMjUlOG6MGKuHcTlCKAkzgQFHgTDRjk1hlw/z
lFQPsiebrCgcdM/yHGFhgvBWEQe7skJ+yJ+GLybJs2OrLlJ+mVoZ2JGgxLFbAsAb12flFhcxqtcq
hE/Dx0hURcFw12YFmCCvHVgPN4V7AalBes0j2N6i+jX1U/Q0LBuILtGTryZfkdVUzlJVZph0o7uI
KleB8Jlhka1xgqcGNewnlUzoU6po2nYax4AVBAdi2wNaldrcyxxLUTxkN9MwdA9a0nmP87KpM2B7
Nn0LdjUt1gOhnqVbrXRwRRvIzpgTZnPjqKML4/+akmh+uJVAc6D869Dn1vOryPIeUZmJtlXYbtA9
NfaOZpm7aWpyNN4A0xeGZl5sB6gzsFZtp9t60m6wgkcGAwfw0gvLawXV7tosm7VI/zwmBTHUAWkj
G25aqV/y2UyNrWYa2kU2xRT8r7LoK2U7ebDcvTAl2IyowVvvAxh17bH/kgz5XwapdHDh0P15t0z4
zCATQSsUFSox/fyLdOfnME/0L1OTgFZAEOctGDNg1+hgPc4auWRrSqy7ys37i97H7SlN4+KBR6BB
+W/Vl2ZU6FxZat6rRv9Woxp070bJ42BXDdRXpX6JexJHDmKPeynKAVKhn5Bfz/f1uOkx7thMS/NY
SzHli8FyLeeRwabKUaDdMmbs/jjZyr866WzeyaXqxtQeHC88QQ7DqTNDFu3AB6farb+gDZLfYTgn
t+vWxtw+Nl27z1VkbbY+Fst9kL1iVDgTtC8a1sq2eQfRonmBe94/EDo+Swmj3fYF0zrIUNmIWNPS
Quoco/x4UuK+qS56XLgGAtSG9kPEYtlVYNBd0U/rr/VAWLlMUTuRAw5KFmdkMBPQbNwK3VTaI2Kb
2laKcnuyVF0+VQ6YsOX+2OMI0KVaJnrx0R5/3/6dNMn9o13UcM6W+4fqNIi8bPLwp6fPjIOJcors
yqYKZhjua1l629giIflHpRyWIx3kjt3wCHAGBF4wbMB1YalQVgxKev1XXQfhqbeHAI33sPpalgc5
Hg9hfUh1VJuqWXEIWCsubuHEA89NEAXXbtkMCbonruEf/zjQ9yl2Mu+Bb8d7KAzxXTlmeBguG9mT
OpNVNpYNNopqsRY1+A3+R0M55dZ6PbsbMQf8/zkldQfwFap2/HiZtisQuX0eH0qVaOD2w6+T1vJH
pqLUm2vaLjwK0o6m1cKARZHyPlo2OQIT91KcfB/FwsgfIK+rMcH15XCpoly+WRvJHg56d3z4OvLI
nBy7RFXCsvLwxJgU5eK8W0DxUZaSox9OlaL84RbV0ZODEPjtVPlrf5yR6ea+KwFofDyw/KqpjCE7
Ps+F/VeKPSnIpdlN79qpSu/cMQJwoqG82WXkGVWyFfukCLVXtQyHq6vX3/NQU18Hu1Bf9bB+6Bhg
H8hNw3RBdJCvX2+g/+XUrX5nAy15dzMuRTKnvE9RM3iPKuUzfOTgUQ6aZXDvF7H9JMdACu9TCHUv
+dJyrN+TQTPfND8qPmnJWZrwzcle1aaBfvkQ1ul07QMtvR+XDeJ++rAxk5pdu5k3jNmg8ZaitIFo
SiLHd3+pyYB7qUvsEuZS+p55NTramtFupWj0zXAycE3dlaaFIv7Gtrr+BRsrpIusUd9HECrfmx5b
BBW+3nHhV74DBSt3duabpxHLzKfSHt+A0HRfrPLb7DbuZ0tx20tWRkgn2Xr3pZkBUqiOlT8hooOW
btj/Dhy7/QJkS9/NMS7iduO/aYDP0LBtB/Ce7MVhu5+xhoUv/L8qaJF/H/xQp1sOqNhsvpaDV+/x
aytRmHOKt0yx7EuTdhOa233xpsOYfsH6fSMHFWBsbyAwPsPkVe+lyvYb8gvuUB6lOKImcda8KdlK
sY5d82kmSycluWI3qPcqWm86jOi7YJrBJRRWaNzVaMVAi659VNjs/J6ge9ztwOIh64m07L7yB+ci
R/rW9/amNlj0O9xOZp+RB8GY6L1Xq34Lxye6SNGJVBuYQtTfSdHGiAgfSN2/SnFWpm8u3/wHKU19
9sR4nT8ZMfgefwxOYTQoz2nWqveRD4049LGrGvLqCaDPHtmJ/rn02k9J3Kp3gBWGZ11veVViVOWr
xL1KA6lHF/FQKnX2IFWyMVE5imwIDHWnY7ha4B6b2cGzNI+hoz3l5nPTFAe3cysMC+s9MublnT05
xV3UQZZbxILLO0Vl03SVi8ysOu1ir0d03I6ax1BzsAKfrDcUwtIvqlV5e3Qzy5MU4egAqdeL99Ic
kaQ0erAESzOtn/wNmn6gavIRd2W1BShepV9AUWdH6PjOQSf38cW2jLvcVaxXM8yc+zKxAFgszdpJ
/TWBljzzadPumdZpuBGx5y6bWUv9LRG8Bvzu/+rWJrJnKe2vqte147+dr7cAYDo7fqzHuXkYlQq4
dOEifQeqy+RL9CtX/U/mONjvjTOiD5TrxTULDRtl4yoFETfMn/vKfZamo5Fe68jw/qqbXN25dWzd
p6WHAUtdo5aCLuwn6Eg/FMSv9nGxdYENXdWSl8od42+dBkDMMtzm0TO74KLYTnKM0lB9RVWl3sjl
nfkvtfSaHx15I2BEZowO42SciNmWqO6W1rNnoznO6+4gbKnlmySrC5Rx0ai6loypV7sMd72vx5ca
cfK/D9zayOFyrYVHAvgZGf+dOgdqvJPjIbjHq1wtdlwq7Qo6YeWY51tRDuuelowHXu3o1jLQ9GfL
TKyjag9wt9dLWI55ZwMvvzihpexTrdCxpRqckwXe94zXTXPVDNM52Ek2PU34uOz6Vm0+8TaqQH9c
5ytz52e0eZTfjffmDglT0rGwDs+vdluYP+AkIhZpMs7T+3hps8SBpBLM+7qq6odYb+uTaVTDJXJb
C3dfv8SWoHPQxwKsysAHM1MvkcXye/9LHIyfkshUfikgLW9/KMs1pOIK6+eUDt9CRXH+0uwmQ+1Y
m19DG21wpijBIxRq95gtouKq4qd3fRpbR8IB6aMLFQiMc2MRP2Mgs/05/MIA/BXyofJTD/BBBp3E
DJtJeBK45q8MZWS9698CrDma9qXvwCyjU9y8ef+HsfNajpVL1u0TEYGZuFugvJG3N4SWtIT3nqff
A9Td+nvHPhHnhsAVVUKYnJn5ja9lTNj1lXJD30ZHew4OS+iuTI/kmu/vVVXDg2o0F6SBnOIWp3TZ
aZ0zzZoSIAiES5eAdcG/5l4xB/sxT+1XZYqli+htm3MAvrcO0/q4LnYa5LncjLuDGveAqRTiskNX
0upWNJb9FCBId6ohlC99VfpPUT2/qXqgXteleekAN1X9Zt3VVsxTpOj+7boU9sGuTcv0XhSq/+TP
1BILvXkoNdN88nejn5lvMa/KXTvK7c5sh+C9UHf1UBvvJR1ZWOZU9X4IhuIVmzu31yPrnnHkGZOH
4lr7EvD8APFG14eK87Nu2RAVVJxx1l2ULOMO2NHETQR4TYu0v6vdoQ5MLTSD7ul3h0arNa8yOn07
YCl47ZYJF8bkNXgje+viuoGCbXFtZty2sKw+0ezENwddRXcDhqMOubviqi0TAxTvyZK0S25W8z1Z
gNeujKb3KVoaPVr0HHCgQO6l6ms8D9P7WEe6Oy7ro2X9f+9vgVz63d+3fI5De5rbBBbAt38f/3f9
/+v4/73/+r1qNaDctsVG5HrsDgzY78phqu9UU6g7Y1kHLqO+WzfkDH5/1q27AIps7spl3f/6LG9O
cFaSvYtV3onrRF/UlnbVyFuujOxf62Tso+1cbH93WzeOsW07dY3eIChvpKzVEUyi+RqVegg2Jve6
18Ox8bJRKW7WySj4fxX9s+ooTbVRw0Q+BxVCPB5S6wKEdvncLpN10dAkRPc/y1nl9QzXYD3+e+u6
/ndx/cS6DrbdKY9oaPtd9XOk3+WUh948Wjclp+ujx/4DIpn9lqBn4qIq84PtoyVVR/N+Mnr7QwNA
R7bQHm50y8JwNIG3UqRyRPUVNTHC40NTSltNtecXiAzDruOoK/D0GVnWYf2OMKOdr69a/YITtn31
O4VC13JszCtuVM7aE30jOq4DmrZVm3Y8qnUIs3sx3FkddX7MdfSwQJzL4GvdsE56WN0biyYrlOi9
eRCpKIHrtP5dZibSHYDozlP3NjZiyTzDdNFgxwAhN4VDCIIuJh7rnVRl/Y7BH1h87bsS7TuIkeEl
inGCT7q2v4maXtnLcZsd/DEV1zBQ8cSQyvk5DdNvmg6zbz4cYgd/lISAjoX17x1+Mjtt7IJrVTTN
XbFMNJnwMCzAJS47aOoiRWpo2dDb8qqk6OJBJsubwS6667r/uhsGTxtMIycM0IDTJIsnOy3zeMn2
yV0ArANftSa9BTqEQYSOMZrWyeMWH7T6qgddsquQ1lySDFGFNor5bFp0FqOON05mNkSHApTxyRaR
fiDtURztaR6OWTWOB0mOylOmFRj7+H10ThofxNNgWueknPB6rUmSRF3ib+O2lXFgkOutZRcjQleg
ywCg+lvqE+Umjc3uzof2BDeY3kGeOHQDVX3/MHdY/WDuPD5GOnjkTjh9F5KUCgr5qaEG7YajrD2P
lgXLG+7pC94zvVNF03jx8aECQZ2nXjWFESQs+HG8mxB8+On8J2msjY8f2SvV6wauTbRo7efogV7S
78iQ5z9Sov0h8Yu8XA9IlAeWus1aXs7+IHb9cgQrxr+DntgSi4eRAZUxAemkxeRPQV+i2okPm14D
hoDZcIKNOt7WGKkvNP4Z6Fp9sfWpA4XMHcDIqNxnjQJIBnjfeI2htRCUj/tcSNGjL9nm1VRQ065G
8KHokdzp/rDv02F6FQZjJ0UJHq2CO0WZ8gJsgDy+RjQAboJy6Pfrp9Q4OdTaoBxzUxk8conFEUVQ
zFB16QzWbQw5/Nb5WSUmgIjrLuvcP1Yay5Z15f/e8rv7mK18Qr7g9zjruqqy0KFRwHMzHAOvetli
5dhK3XOHgeVx9OUMfAWnJIO3Td5yQOmxLEK0szdTW+BzuSyqYkK0JPTisC76aa04qBNjB5MHRHKG
yaBgmah5iN9TKabyNNpJhYMFc+vkd591bl2H0zh7NyotSkNON9b/x+dmgFElAvX/Ova6+I+vNvER
OBAJOf9Y9/uR9fvHqJyPWfraTGH4yDPXd4rY1A+qj7aiz7UH2Tb9nTaEkjvn/JtNu4hvjarYr0vr
h4RmP7RdZl90XdqDLpqvdtcgKWzz9qUfzcrRBjP4aAPpEUGR/SUUZZtbPA7ggLuBkqsROwDl7bL4
m2TGDXSQ+E8V1TGvnaZ9Xezu3UTvygt57pMMxP2CUKC65EoVbsGZzk4i5Oryu2HdSoD1r/0EljxF
a7py90yLDM7NyxHWj6w7/i72xmg65lBTs/zPl/yvQ0tjgl5I9Z9TelQBZi5f8nuAdTEd5D3Fr/jo
WYNknrsxwIAI61AcX6Q+REKimrcCkuNtaixPX6Wgw0CE1s86lL5YKqXW3iRVcDFljEtiGdT/z+Ky
Dqfu4RItk3UdLZjKBl80qiDL1t8N637ruqqWs60YcAVYF1tDyzcRWBiviyfS+1X9J0K4YBdy/aYE
E/K3vpyezZJBez01/kM+571Hq1h/p3YxNExzzG4sDahKDMTtMun9sC/oqoXgGNGzj23VQU9tmCDL
U3ww5eiap3K1zRjr3sqwdskYkL1O9VoisV5kT/y60CXnbb0kBgQUfRbiHU/RV79Jjc9S948yicwA
Eg66pqROCKWfirI1wPeRZKCg0X2Pk33287z41Jr4QxJkqXla0kBP15Cu97hhCVALOkjPbM6GJ78e
GpjmDCDWraMZlqcwQwq4bs2x8Dz7/dw469Y4DTM8L2HKrVun1kivtSTek+VIVDzym7SuHtZtsbDI
OQFaIiaPbspWlq4xTkLMB/oc3axz60TOgrdZlavD76p1DjfU0Ivx8fn51O9W2czMXUwhylnXmU0I
btJq0J0CB3V/9/v9HnnILo0ojKM/q+w7x7hSoUR6GBO7pETkUzxRUuVkW51yktFRoVmPlF06g4pZ
N6yT0YIa5ErLPrUkTdX29zOKL32WcwnZ7j+H+ccuuhmjIVsP/nu0HpsOtzen0vs57rrZT2O+4h97
zoYkudhhCU8zbIRgy+GloUYiiIL1Hx9cN/x85foDw0z2t7YQzz/rtPUX/H75ZCdcgr7ZyYcmbL3/
82/63ftfx1W+sgBuw89vWM7COvePH7v8uJ/ftG75+dKuzG5iwK5IxXd6a8mnYtlt3cEXNWmedXbd
sk6m9fSvs8LqQDcMf2wqQhepG7ZEG9ipjc2lSaLKrTGwCCKkZkGTf+hFM8HQo6exlw9G6M870+7+
0pY7eSlgRTn67NUE60hh4Edhwwezh+4Qpu1Xnfn2lpjpZIEwjSo18hRjWlC29qchYZEdd45U8yAH
NCvA4Vs2OcYGdyurTp4ZZ+4R4T2JpredntsOrsf0WPsVzcXdkxKMHAyZH0Ts5NrLzdmM0V9WdD2R
0NmkZLcKoX6ExXCWqHpOBZaIEwiGcin4FRJFhwS97x4dMcNUOzlFknJXt4l0K8cMeUv8jG4r/ySI
RbCXW1YNY49MKk0uP+sUTFycuRiyw++nAjJ5XlaDXMI3VbpdN6BB+2hnFFdV2yPlnB+a6qFJxXA7
EAi1Zg0LPWdIPsy0jAAvi/khwZNUYrKCQw62B1VnQnZoR2dEaips+g319NorIw5gy2RK/bt6QMef
FSczGHS6/pkUZItdNGbjVi1gja3rcggMuxmXNRKm/17XzQQSIE3VXYWLXmHp/k22TMBR2KVZ3bYG
uKa0hYszEsPczsskSrVyb03m5KyLPEG02xgaBYKh5mfV7/rGEC+R3mrHdZUlVSpcsnHGLrQpNuu6
daKpvkqZCGbjuss/NkDM06bm54vX1bpaUN+divywfvG6zg8Hx7BbzWunmor18iPXjVEi5yfdAEC4
rNJJq19NU/KGIIzvinJTIAi+bRUluqNm/j1GlX8YFO0CiDw9j5hV3a4Ta4b1D9ZK3/6uS6c+x8QN
Mn8iS7GEpNHX8Lzujome6Lck+/Wfz3aRsZkLH/ejsG1w0bIYtPkpHkOzXlq7n2UckqptXaTCpc+X
7WGpq6cleI4b62a2iQ76uaJWVHXi1rYT6UaPTsGyoEXxvyajXr91ZC2Pk0iXYSF6H9z/aMz43W9M
oBylM4/e9UCmXBh4V0S3GN5117KYvJ8rai6jgF7j1oGK3NwUdRbcCZJkd2pcPJR+MJ7W3dYJIZnq
YAtU7tfFdV8FyrqnV3SOr59a16GoSJEkJBfGcKNry4F9m+aafQuXez5qWvce+DWUkGW9amY9TlKx
48cWyv91NwiYByr34WXdg8jvVo4U7RTNXH/FFLV7KbCNW8Si5i0OYtVGCS28DMbZvF03KC1wT7mk
OLMurhsApohrlRIw4rwhQY4NW0rJmub2Ec/fpNfPv/uG5E4xM2vMXapW8daa6JgAZxnelaghPOxZ
ko1mQkZzzbbyt5qtQQ6H33IH6jm6E22DNlRLyB+M5EMtLcVUaPEyWSfELjNuWbh5qvNItFEG2OFJ
mIX4C6nPBzz8r7llEb7eS97i5Ye3hk3/3WKt4mMOfVznsGvOqF8f20Ul1C0tjOvcOhnWRsllwqCW
xsl1JejabmerVLzHGOBLMT2GP41XS5+3TNhdv8rqTJqlZRS7CB9+J8TISB3W5WxVPfQiexGL8Khb
lDT18hPwJkJ5ZKz6I70C7AYNkqQA3N3jOlGrdpwxOKoX/sZ/ZtXU/owSFQZGk4N9XDf3/YxCdJ2N
wc6A/E9iyhyA8ynaQdn7OWPWhAVJAmcktgxKiOtZ/NkM7OW0ZGV2sE+wO0BhhnxBbKRJk5DYdX+n
Tnz50CLSotqN2H95uvIQ4Ot4LLr+1eS0niLswLatIt7DSdibcemqTThMYZ944mSb9e/9Pdvr3Pof
oIYVbkTAuZJwSTvJnerVSSD2LUZtR0MryoPBICGp4tqR5G43COMp5a/W9RGFPqIOmf8wl4BSE5Nb
AOlnSffiGhHzIkrLl45rc/lnrXMZ0IZNBRaE926vHBvIFkFlUOjSSkh8STqe/3FikChz3gy7AaFo
Kq4kZT75fhJuVah/iiyUNpp+LoZ6PDahMfxMNBGNR19dzlw2vWeKWh2R/FZHO6+Ajq+zuWX3ymad
Xa1X17l1kph+RbeTDQ1j6Z0vFjuWUqsQ6BB0/J8XVmmb+SHKAAEsGtHlz1wn6x/8u9hlGmQZBd9M
f9EwzUuP4no6ilVzus62MwmvPDMn7/c/s16nv4vrnK0M2Fsh4OXhXcAJZKItbX+/E70T4a4T+ilZ
eu/X62CdRMviQIljO0fNeV1V+jrmDoFFNLLaGvSro4Eh9fx/+6K4T5Wmxn1Uy9GALaqxn1mzU4dD
AuQLkTzndOFDVAIbg3WyLsYRFGIlkr5rQsrhhDFk68yN2eOKIsXjybQKT8Omqy3GyQkyrHVD/Kk9
2aoYxaiyvyP382Wn46NSLmBd4hF8YwsM55DST5TON2rWoxtNLllRhQ6MMgqlcxmeDXphLoHfudTb
G2eYsmum8IrI7Ur3bCirJ7lqXR4ZJSV0Motl1R3ADSxD21m+Q32v7ucBByHDwpPWfGnrNt8KijB0
sXc9XixNsI1ajChF7kh9Rn2ENkGPFy4PjfhGqIrhTsokbXypxRamV7ew/8HTzU+aSA95WZK/w5Io
asRbNVR4Fk7pFvxStNER+hVtdw6DWnZ4OaJMDovCaxBkhN0Z8Cv9JDElXUmm9BrEJFXQUrlA2aLt
UC0e0a1GFy4pCorT7lyqA/7GVuOVICoai1xjP343JifG6m2sUvj83NvnYEpiN8Jgy89jGa4pFqWR
Qrq6lwHfajF0fEwzq/479lFky3RSueOsWzsf1o1UtvtWDTkJcOgiYXCmRYhWvBkEfTHDs20tqUuM
IInHmi+TV/fybFEU2DGmcciTnSZNCIEl+v27QdoRUcwu9cd3gudwY03o90vJSGAT0aZjzcSeAm2O
BR6N9k3+8CC3p31i3Y0gkPZUPOUzzbS4Z1g4MMg5/+gSlS6a+S4AGGwFlozXVidgTqF6CqXv1sdb
ph4vyxWkxkZ7ScP5r85GN294UVYMsiXTvxZq91ll0JFUblFXGXrMmqaBemNo4pgjx8IjIXoukgYH
XAOdGApuLyWdoAlE4XMip67RLkgRWMvOqLYvPu8LD8qrgy8z/qAZJRyL7zIqO4IJMfcuXTkTRC/9
0lXSNgsa/26CuD5X1p8yxVUvkIOPqZe2rcVAcFB6bwkAe0MLT/TKbXU7/JLgsDrFiDexMs6vdkXC
ggSkIv01sUiEa6RFB00hk2fH8h3EBcvVptTzw/5xUqwtRri0j4S0YklCptrKCElKPpNK6bZzNXbe
FKblVrKeQynPHT3O/E2d5uRn+nyrG1JxnkMOOLRkBiNFuQnGuAVNOR06+YORf+jak9lvuvqhSbBq
rfHrIp+/MezyTWl78CwAkiwN0+O2f6YjVwN2FIcuLp6ZQzSouDP8VcfGMNVppzFzYjPc60KSnR5k
lxGLZ0BilaBJEsxXSnxUyV4e475iQQyVlW6vaIHOtuklsPsPP6hqoE7FVzy/zmoCfC0NP2nOzbxG
fcJC8amnX5KqC7TU4WSDTF1qG+3YWR65tnHqTFJmNAEbvvpN+gaEifEWD/q1GCnap/ZZqOyWKcNF
k4n+eabHmx7X4bZszv7cYSCbTzvseQ3cZfNwP/3BOZt89WOSd+9Kh6G83E63Iiby7+YF11uQCMQa
nUKf4AmdA5ns6BkGbBhwTbh10QEEiz96TpJTl5gCS5p0KEeCrFAoldvuOPeyl5ok/LEUOGnlts50
/w5vw3ZDaSd2x8p8MsbM0/KOB4EEhjZNX/G4Tz3FpuDd1G3kNE32Qr8oIseWMfSYRPgl0b1p1BgJ
Lz6xdEaPm0ZKn4H534FOs5zmpTcg0FVRgu5+OFiR+lVIyVcWqZ9NpWEWWEPmlxlDkeHe5UM3ba2M
YkGk0MtupfQRhVPwqpAFHTNgf8NUPMhxda2WRFU+LYXYv1pjYr0w8INDWmWbXjhw7+rNKBmL3Lm8
6cPYiQqDbMnSqFsF46FQeClk9AgZwPtgvfDUNAI3Vg51Ft2YNGI4ZVpcs6T4zjTzUFXGRxMx8BrF
bWilmSfkdE+jCvkgv8WvZfDR1VvDscXNLABV7VV0oG86LYbIM/SJZ0i40atSOzmSno+er0mfFmSj
0O9pRI+0jcBUSm1NYzeN9SM2b5ShM7EjC7DTZzKZYf6Uj/JW4Oq9tUKD/mF6ViKdy0wqXm25iI+9
G4TWwhC777UQ2nj6PM1t6sGfeQzr+bMYjRe1mO56w1Uzo9oawXiZQXMmBuS5Bv9JxTAuBRhrq2jg
DBYqFTXRHBLfp03b2A2R5FkRXvdvU1S+20H6aJTdeTToaZSH57BN9w09OMnINRG3zRYkG2ia/hwC
DqShDTBanepeUjICl2pPq7k/ocrr6b5qioEk7gQzDj400AC8KwL9fWrHd7ypM8dMpafGAmTTRupb
kyWfAzg9rRrf0Jf9pW2XvlhtN/fRoRPZ44SM3E3l4r7sgJdHcJj6hI5qzseDwERsV1AGoOdPI3fU
zDsKkMDUmkPQdXd4GuEhaJEfH1rzbyMa0BS8YfHYxuo9FyB/ASg7khiwvJRzsE3pWW3zuwQ0j6PM
g74Rtr0bDfvwljUA+qANHYpRb+HtJzTLT7RHhPho4sZ+whSjuKIbpoXPBJuuckeWPpkdssKt/iln
7TmRh9eOH8XQ7yWiCQPSZ/ps19KJJ98DzWWl03Umpz64KjjTF7q6a+NhPxb+ttk3Q75tOC08JBj5
UzscHWp7EfH/AArYLK8RWap9i5+a3GAsNtrnpID12WkJ9ZR8O0TcvYPl/01TLJQT+tPysX4xuvas
2u1tZ6Uufg53ZRu86xnjRiRkWDcM6ZuJph4+adG7lGZweRBYf85cG1QEwMbnhA21MhDRjBtLk2kw
7naCccbBZrRcZFesR2vigEgmV8Xt0r0YLUnlObVGBw7PTRqPjVOZEAFlQcORlgWPhZH+LduxdrI2
HbzK7nCMRHRYh/Khl+17UyOInELI2XnQn7SGKLvs/Peu5b6bO3VrAPM2m/6ikb2DnJJ4IO4MKaUa
WvmgROmdArn7AoOQRqeAFJpG7rDuNU6yyWnE8mTmga5kXqeaNoJ/y3L6eMi87KHJYET1iSRvVQ1m
Q1NH9xjAtz5se15wRJJ39pc8dt1ZAUTGaEzfW377KIkJ7KbdvYsW0vgkRfS9dO91Y2+DHqRoE+FR
bCe2l5IiqClwpDTGe7kscfMQhFUidquAjEAnyxkZ62Sfzb11wGTyxYyA9/AG7/ryS2mJjaeB27OA
rxNHZyEVOMwNMBRjLpcquld4/Hiok+hqwr9njqpzEBXfmIyGjlA6ykrak99YGJXkfxTIddZco5JQ
cATzIwt/zvzSBdXJIFgM2vza2xQN8RcBdXVBQPRMrP1sUbRw9WDxilDHz0lnBJBY/Xi1bF41xuQl
Vrc4DPI2NzCQihs4qtVLolbcHYNr1LN8o/fZSDCeJo6wiMGMlL6NIPruyWe3J71YCFn6CO9tHJ70
Ytgoqj4SWGGaEZmwHYzuVhrG8hBJya0WEJDjSZurer7TyExV1TwQ0Ib9DpG21hiZR0LoyQiDP/Ct
YKcm9OyFSsUdwEUjfZP0+4iK5OAb2ogzcEu18pqVYMxA3Asnpdt2P+tB7TUQMe0hduNZv9SdTW9q
91eXjlgtnyOMWXOS0AAf6b1Lyg1Sxtu4F2Ir59UbkIVjl88Qn4sF0fxeCYyrR1tBrF+ET6UwiYTo
gbJIEjiVHBB3FhGYSVrQc2tH05KONaQ5uLGBuMeYUIXoH3EHArIfJjzbDXUrtOlRlY1zFXMHhpzh
RGAqQVXyr276vZe2EIezTagYu8gY3+fxSOfMU0pHqoMvSLXJFM4TVuJXlBi0jcyM1w20Su20pOD1
Fwky39Lb5kIPeVWbk6RsDQyPHFuXHkQhtj2A2+UhVThwUJFCTTRQ7xa6HO4fCQ82STuBDnzrQ+2P
akjT1ld7YMlISCEaMjxNU/B2RIS6zdVfSGgHCEywTQzRrxDjt1EIIynRvjWjzR1jJN2vQ03iuUkK
UQcvqMp3kSWrUOVML8Hl1JFsrhJTVz9IuPzFQ7k89QlVa5XC/YRVUaIq9wD7Mo9WGQSUmuLJSaEv
H9hE5Ig9VaWwbyU7ocOlVcZxbyq9RRwQly6ouQZ6SvsaKxU46vYkRVxtRS2cJi2f4jRHjmQcAWN6
c0H8PLQ2rr4kKRwjDXcDjuNQO+erQQt7Kb4mxf4sszn2aGQruUy7OzMf3sxm+IQkup+nyTVU5b0Y
Ix1a8gCiF/GFP9Y6fJIhd6mDyKV46BPzrmssZBlxdumtjgJKJVPItt9ivcXRPtMe/fa+EzKobhii
OIjhuCObvjeG+SXVxVkoBrdu0OLnRB2jls2bklFHX+SDF0byLYYjT2qPK6bd5dsgnO5DX+/pBTTv
KKhg4BL7MJvnV8u+twyJJhF1YfFl7ei2bUyATYAJvi7wYrXwJii22Jw7fd1Rbwh3Uplf8vQJbJ5N
sdPfc026dRlqmzFWGIn1CruqUb6RVENzrWMTAOwk6UfvAt7gdkfPSW5uhkp+ldKUUkun7vwR5t7o
Y4aXgkGrzM4N+vYzrGi917UD8UWTpwQYg+noRJWMvoYbOTkQSetQh1NcqiLbVYre4GvwQ0htyfXp
zc0rTXEtK/6azPA1pE45TV3mSj1swNhWp4M5vRQiSje+uksFBekcHSoa1GBj4ANTiO41yYMlQ83I
34/5r9lG7fJCoFZSK2Ra8auTdjEi0slInsaRt7eOq/e2HAg5eqOlTNhQHg4xibZNG4byV+njkZGE
5bUNwq2GkcjWnsZTmah/UgnBbhhDfl94Q1X7SUfSEwXxYivRo+JU3PEbWzIZG9rcSsPQXPNpa0MB
nibS7fRzVZ6fBNDZCmSBFUqElKpW3KD9S31yIVH0VfjpWTYloOZxibOQr1N6ipp9CGDDoWnJdOpC
/Ro0sFPpk2KY+S4olHdTkfbmPJI/senm0cqvogB1Cq/7C97MBxH1sK3U8DqDHIbsmyQubrBQCOab
OsTC9XbkbcqtiOAw/6Alhtbv/ht/y6tvY7Ec8YxSMDrPevPZVsbTVAMjgTOHl7xW3/S1+Mj5Z4FE
uYsSW91Ji+VyWE7nVJehvkd5t40ixmkysX9ZDs/co7SB0FS/PA6NTR1MOz5HFbwLAN+GB2yFnhJF
lTwcsHbPCEl9Z6h8uoe+7PGlsrQXctuPZtYRbdKYqs90nGFdjXTilCY2w1QeUb5GwMu9SZMtud6q
pr3mTTbU90qhlyqjZ4KE7X3ByXPyQbuT0oSUodBee+qWSjD0Hu4/C0/FDs6hLh6D2dgrKQG6CDDl
4+lEBABpjzGspcJurTqNRmNIwiSsbu0wuCv/8uD1qfwMKCvHsL9LBSM1o0ZPEw/Yogj5NawxapjU
Aj+o4REAabqlh+s2NvszZQWEflJ6FWnQegwCz8NCbp20B+UjyK0Ps2ueG5kLM9Gf8b54UI3cEwE+
hVgAQwHHSHY6NjV3C7IuOsT3jSa/dq3+RzJ78sp0ujUa3nWxTDIm5v1vzpGGYqI/VN01qeCA8wCg
DW6BNytv/jJ4taTgPEMqBKl9TlRjJnHXfJbVuK1M6TnFktgxQ21wh4LAW9bpZvC5WohiurywkYoL
2dFFeiz89k8ukFCE3QyUkvanunswU3HSMqNxVakjpsppv5cBVI+xJHli8eftbGWDFBwr+rj4DLNw
D7jiWEfhVk70r9CqyVPVVAFxUsVKMdqpU3lNDAxF6yo9lD2WqZ1cbugK/0iUhnZRFYduPdrECYXn
uKX/zc8BB+sbfsKpC2/MKKdJeDjnkgLfyVBCB9GjP2j3fouEwve/51x6VLESGo0ifJSSd5iJuT6r
rhTIdGMN6nWCPeZprfJpdu1BtaOHYqCyjgLwq/WXkx2m75PSvyQ5umrcFqBfFfzN0XCdkuFSxLTn
+cEHIcQHxqqhYxb9Vi+n965cdHkyL3Ips+kInAvY4yrddsTmS6Zy3FHFCz1tIjUrRyoG8CrZhPDd
1nGkSJr8nKXYKRX6fWYNggq69DYHw1muQEjb+UXlES5Ma9cWheVmA5C7vN1EQ/QapbVwvyu9/NS1
9I9flvRaqsVdBq2xNTMeLkaN25Legsc7zfmw8fGPp8sJrbZSntAZPahST3M6yl9UFvtpAEsY4g0a
xzJJvS7vuRrpOZ+F5snUVGFwBWhB8sGV3XYeY5wSo2Q7B+YJBeWHIar3dJ5vejhflNWMC3fIi5FA
a5M6z84LejCtYKfWsWsOHQ3HEm5R8XxFvHSEWjvvKl3b6OANeP8o+FGmrqVyd/Wz3O/xdICiTxv4
aHVA1vmjSs2+H02SNyb5FEcjouMqzi9a+tyJxMNA9bYO29ewpwS+XILzhMUUjSXyNjC4UNBPXOfU
35ERf/XN9krm9sYHlM8oAR1aWikbXIhOqcge2lB9y0ZDMNALCWvRU1k2lCfR8mLMo4e1VSCQScqQ
PC73jMYeMNV+Ldv4k9HvIyrQ9gA2H0/l2ffQvbzq5bku/TfCA/oxQkIUn0T9WaKQUyuYrXSTnmys
TN3TZURaL540QoYqwB9SOhdmKV0Za76MGbnduTO3+GXnXqEbA2P60d5mMyiaWaTJPq8veSFRIOAA
GyuRPhn3OhNaCBH51n6cJXSTGchKTLKC0QqOfTQwaIScQG1fcstYx7Z40ndTkylHKaWCVaFEoBJh
MlCzQhl5hrKbJrs6II+LnHrCg2lUtOxemhqg8WbS7NbFn3Vg6GPuyyb1PRMJByD+UuVd1WI2bmYF
XgaL+9P4aokIGDcGFoY5Tm5lT4fCRJKOyOndII+sCPpPTa2T9vw921khUO2ET6YPiD1Dm+c5rZtd
T4ReD7zD+poEZNQ+4C/80bXpouzi7TNLw0Eovb0z/W8Tz053SpUP+sh41zS0u8WyCPA5Tt+kDqBq
oRHaG4Py188tbhoi7Mz3/2ix6FxSRJYHNkDYGhBnOedvMngsWdUxGpaQLZROoUkPn29+hrb62Te0
b088hP3OP0BiBpBOxqq11Rc7Afqtb8tJulTL10VLBUYzaJ8aIN/b1jP8PLCHOc4Sc+72U3yeZeM+
K2/KWPROnA4PeUD1ObWsQ10KUprmTaKiJjetr3rUgfgH1e2kp3fxUjqwpYy04VifhBwMblNr3BE2
LvCoyo74Y+ReFVQjNfzWI7geuK21Q94LDHV0Rm97LQgFsAk6O2QDIoFiljBRE82E0BjUm1gvb+q4
fx2zxWhxjPudr2XfQzQ3lxbSRkB6W9YZKWuBzQt20qgPaNrGDuXXaDIvdvCtNho12Ro/NIsBZxlZ
OY/H+OF/KDuvJbmVLT2/ysS5FkLwRqHRRfnq8m1J3iCa7CZ8AgkPPL0+oLnZe/OMJkI3CKRBlkMl
Mtf6TdY9+0aEupDLHi0MjGABxXrR12g59Hm/dL2YvbNjdQtyqts4UrWXxGO2RjuW3S0hlj7DH0qL
DmZD9MVuzTN77EdbzV6qzE3XSmlGAC2CL2iMQGF39S1sJnUJ0INpcAIdOtgOETkkSNUsp7DnutUh
q+v8xvqUbR0VjCGtJNliZMpV+sEgF7ZRXft1hMmfdYQq/ZbkChIqUNzJuHd1zx5OwXfJFam7TGxb
g9HUPmopgoCqgeRLmxfAqghYWcVbEku0X0S3SwfizFpqeXvd3NdZ3SyGgMRUNRJ8cpzktSHIx9Mm
VxYC0EOV5uE+iNtpAa1/taC4LIhWBsid9OVVzTISK7r1PZ9ST/43SYRlqSUKa9f6WBGzBCZb3gVQ
AxsWIzff5q4UOcHORoV30p5b+HVLMCrF2hMWKukDaQ97cqxpJBG/aGw68mXcMCgjJNsyRKWC5d2i
L5PmJvFMX1XYG02C/Afi8qfAksu0IW7To6ihdYQ1WUsV+7iVKH7wRAil6S9lE6mnulM3GWvKxeDA
nI5GHMtN9eIVprE11UZuUIjcjzJ2FnYi1qGOYcsY8HAIArM6dMTbExeAe5z0z7YAZKrWT2TN+P3F
CPSHiKwfVfFdmhNWZ9+KTm1sY73SbtBiQEVCiuhYO+RPZUnQvjB6BVIsepCpl63H2uBh3FVfkOhZ
C2taf+ZQ48Z2byXMpGmUPwt7NHaOnoNmNvPhzqymnFAJnAb7DTB8TlKyrk3xE4e7sTZDbgulMyFg
VwQC+aOxzbKt5ywts6WjCX+J5IoAywnrtYiXWLYJBKCmv+Ql7XmJZOAvbKSltTRNc/JTkEfLjF9q
m+/W12p7F0cJACb+9tB8nkubTywtXhI+EZGYwGZaIyVju+2L5VkAi5PsiNRnfwjym0oIhTtKLHx+
lXWYVMh9VyXbPV5bK4YNRiMtWWdWWQ65nrXtFvkyDtqdycYde+EMi9XGFFuSxQYaMRuvPeUh5i1w
ZV9V26zvM91ft/HwYnSwLlunfap8uJ7AgMqtwIiGKbq+9NFIJ+WniUsQYZ3ge2HYzcpxm7uAHCqB
Q09HGCUYCJvbxRv6zXxFQ3xt1UbBfNqFAdO62G4IiAmyAE+rE6HTMRtpcNgU3MmWj9wafyRY/8XJ
HGqmm17oe4RK8pFlhcU9ZxbaWx9Yr6r+s+3HN6RnMLdAKNyS17GyVZRxfOLQ/iviW1xt6vZGTWFQ
kDJEvaaCZELcQ+nac0eO2cbFJw7bdRUqX73SdNeNVmK4FiX5icyfs05HF3c8k5wOaa+lqrHSYZ8D
uZcVK/vaLcI+5hJNjGTFY3sfG/5wZ/squQ22PqYAkuMEeb9R0IIHh/xQK6m6Kd0rGhcsDNXhue21
3VipRIX78qluyYjYXb3UA1Et+87TWCimI+8+OIVV/TW1SZEZP/U2urrs9tkE81Rs2x6oEduBpicB
HXoKa/ZdCW/8EuBHouSYWWPutOoq5a3M269GgK9X6p+SBmyl2bx1LgH9IiYED7rysSYogN+bh+6v
sAl+GE+tz/YwRr1hDUHnVZnYa6EzHHoH64Isjm+KWaCebw3ccmORL3KgKCutZc/nTJr4VSHeVaP7
XrcqKxa722nMPdtJdLvL0+9gN3CvRP2UfC87Y90p7/lEMXdVGBN+sdJtiAQuYMNVosS7TMXQufSN
q6y8+C6vuLcNuQr4khdD4QEPJAmuSc9ah3XXnQt3bYCeXbm9idtG8zoM+YUnbMwq2FiYBfS5Mhfg
QIrNEE+E3Zp9B6ZtAOTH4i2GZMVWIX7QVc9fhpLQa5hbEWcETtIgby7Chpmr/CDW3n1Tgh3ZVxVp
J/PcVqTZxl78cJxJm8Vka1RWAOtafhVNHbeBN1aXaDpYRN8ykLR3c5WdSqyMiDwUic2nrSYLGr/f
ZcAfweTqzKUYq7uKh4p/2Q6rQjIP+4X2GDdRzH2gvlTIS6w0XXeWgbFzbdtamaP3EkShCcuNmHZe
Zd269NnIZB08iHhR9rncy756bJ1i3OqxEa3bMj33QMbIHZOdM8pUbvnzYGzsNgk6wj25WjJxLOGY
Y2HpI1NBdHhtlFVzbgv3PhV8oWJMF1mhlefaqws8vDcuD323QJOlJr2B6til9AeC/IQZ67D/3jUa
KuIOafm40Z4NG2RhUX0rJEouMLpYCmVrr3QuGRmxVTGa1ZJF69qHOtiSYkUzZzLa6N7jclj5dltj
X3iXlE2/Qfgb5KJ/9sbgFNjsVdiWbRK9CJedkhCP0bo7Df8BFjn9O1Mu4lGOe9WM8iabhDCMHTyn
A/lPk+dSgIJ0qQw/e/yDY9/QzpFltKtaZMFGSXFGkJr707HAaGb1c1+3/sJEBnnpDOrSqQbmZ2N8
M3t3VxrYZMc/HZsbdMzSH7KHW6s6NWs/BRMjMQSHziieygQwRc3NpVeP8DgOXgnCJ/DDtR+VqHg0
+sLxzB8T44SFOOoklacbS193jjrI65T8y7oN7L0H5OcOouKTNtmMB4VCtj3nC3DMtyqFbAmPKCf4
uul9F1GbOH30bPLUuoNHEVogd3Y+XFqD7IFl+l/DKwgUZpWl343rRge635anoUnSLbCM/dD6F+xC
oL4Qi0i0HqiOw5jBMLxkwnovx/5kms2FVSqyxeEh8enB3akACKo2idlwd0+rM/IoFzsOTZazVUbk
xNhJq95rPT7oWf+gDKN2asAC6eCAN3m0y0qWuLVnvOuJ0SyEXb0oeT0S50p4GPC96TAzJaCn0g0P
Nbk0Ym6vulnXRw2z2Dh0h41S196qGvOlZ4bcLdEtRZlhGTDX5+UWWaU9mEke5Ymqw+8vvqU2dmJ+
b+A4rbwHVvOamMn3ugxH7n5920l+FzPCvBC/9Y09Vt8CgyBkHE90+pgMmoHHk567wdJEoowIAxlb
i6+5LdsNwCdm2Lu4jp/4/e+d72VRequAeAFhWoL+laculI5tlRW891V/X+nOe5HWL+5QPZCF8Jd6
rKCT72Cc5aEoJX22A6Y2oXfIoyq4BtsmkGwsD9xFk42SLb9K1tnxjQNCad81v3OXUoATm7JZooae
z04tXWG7s297G/GHu8EYtg7/IBHk24yJ27eVL0YT/UTcTBB5lv02V4G1QX8Py3fhVC/4TBGNFvlF
mhvN58nJnI66srfLzBb1Y/FdT1yw6f26cSMgdapZ4MsA77SY7GeUAYCdr705+jsJTXcdjt6pB5K2
EhrSCECvI6mC6fXCu94atUUchaciV3CtNLKjDVstETLb1oOlroHNWawuumUj7K3W9QFqY4XEgkXe
6wyMwhp//8S8K9mUBjA6cXcMIV57smaG3w5F/B7mchKdqveGUPjcuHKaNlEclrdswiYPtKF71sbQ
OxDZWPYV3uOuFWnr3hGPYVFejQYjCGSqeRvRqsvAurpEy+F7Wyc7YSskSZcvo0HFuMpIjmjq3YB/
I/rXF2SsepIYPeZOIKe2slaKdVdc6lHVDiJrN51QgpVMWJQV1S4XGutWYsKRiPj1erF2w/EUZUxA
fijFWi3qu8DFuD1QsV0AcaR5SrX2UgW6cvsl7ct12VYsAergqmgs+juRvwUk9GSMGaUXKNFKGfRX
u5YXU613mZcO61pjvZvWiU08yIAslKLI4nfXOjC+F+YhMJg18Ql0SIf99MA45KYFzb313vFIeSX4
ZUr3mQzKtscGDk7LwWBTGgYsI/pAv0BYuYSdeom6BrSHti+CNNtohAfszL72ujdBeViOFhIjxQGs
a1HqL1UfPYKwZDmKDpVVtxA1hH0Wo/HgG/G9yZyycZ1mm5Tj1iu0O58nOWTRZZOTIMOach3HRCNx
7IyjcqHL3lgBo6TkBix2CnAxVUbUHC53lIfbodU2Tl2zKiHY6OFZsCiU9Gj25Zsft29JRa4iHhea
vE9l0/CngfLn51/00H6Leuu9aXP0+vWVoabFFvF78mUDwgqSXbsdfickS8K+ECXBM+Vi5ONjaDnP
sdPvVN3Yy5ClqlLrR+R3oHuYYHQaHohW5TaL40/NVNZSLXhgIA3ReubGkjxh1e57KZANTL6bhokP
W7InqHuzHSJxaZ2/jL63KofR3Ia19uThwyql9zVsJkR8FB6VDiAFQDtcILL+aGX4nuY6Ae7MfVJR
cWv8/ILgUQvyqn2QLbGYOoAMmzv2CeIYhnZ+cZ9BZFh443AUjbeKRgsXJbqQMTka6KSQZnU3llve
G1b2WlZ4lSmqg9Y+gDS1ffRMwsuGB63Ach+6WmPBZq2YcslAo5EADNd8SjDohG6CvJhllK9CbVYK
KFWJa2gf6Rdbc/AMRTcwJubeFP5ueuSRF3gZRWItzFDATYfq40vrJo3qbJW9uyTXyLYb07qFIo1r
2tjVWoDp6VyQj3190BuywQHplFL5gZIDVo/EVhddiYIkuFTd4aftyJenqca+1NkTgmdujLSC59q4
bbTmOVMJgaGKNDHStwrE7sqzWZSwUOxgq0xpQPSkImQn1GAgOMDq16++SVfbNKV5bBwHPZQCZ8iE
ORtBCycnoNnUp64w65OWR82JAMRIWq9TdsBHukWlFP0+q8ziPjaV5J5t9XQ+V+QV/Ed0inhs2j5a
kH4YaMvSUqvtr2Y6Kn27xtZQXuYq4ADkISzz6+cgcRfEzONuv7bGqrgnDiPvgYs9FCriHXOVgb3r
WXrq7qPD1CvFwHTDuw1XnwMRSIel3+nKfu4H2Lq/9RL7+mnU+QC3ZBdCqCRtzTub6yq7qpcg7Cxk
XP6qSyN3qSHqc5l7oN01gHaJCWhbSXcx+/bXgb3dzTVFd/dHvcnaACmdjoTWX/01aaNiYR7Jk+rn
z+oUa7VzAMJoHnSuT/MB66nQurIX2RS69K8xnp6P0gc4lRddfTcXbS9PJg+4cR31cfPolUF60CWx
RBF0DU+O2r3hgbBMod/US+H0p05l8p0vHUqvWgaA9fZzMU69eAuxwVx9DBz43RGvQoJm08uWKapz
ifbRdX4p1yteyLqYp/mVugjLxtF3AwISdO8ame3YTivLuRjBPD11nv6USYX3oaoXQ2rVwzyOxpWE
Mkp5nAeyBKA+KTx/M7fWsbUcwPTCqknz23ywUllukpK/FlJZYbhs7Bytiy6rlnMziOb8xgtGuxIP
ZmbxqU8WjSGoK5Jan+Mk1dCzHxBbghT6pq6N6EKIPdzkXZ9eScFPyIGiuCFR56zyIGrvEyQ1VxWq
Cg9DKe2lD/vmkbVXuQw6O32uib7xv7O6l3BEz85JLeeL6C2xSJUm/2aWxTumstAlS/HitnH2oy8E
tMHYeBMjQPbUzX/WPSuKjJwKGY582aoFE8eoXv2eFc2iPBKtApKboUJj2jHwA6yJWe609B7zbUgu
5J1ExMGoR/mWls7NAeH/Perir64Iy1eVPQGrt8r7qpO7XSRxOmyiIsAaxdPkDTN5dDVThyloMlye
64KkgFI5Kix+Wilvc4MWaA6ThF+s5+LcUEYEh+IgVVjuMNRHvyLo1zYQs9VcrKcBckd3123voqj3
+zXwes6BT5NHszqZh8uxdNSNYmioEE995vE9coLbXlrtx1udG0TlN1tRkdOau8zj94oKzr8Nyffn
EjwbjPTd2CbYRZICveAWlO0aacVYghbhib+Zsq6VPn5AxCBalppVf8tS5axbRReQI76Nrh/+lJn1
CsDbe+ls3cUCuYY22zkpURVPHhSRGwdH79wNm9eW/3+mkxc32i+d336xcqRcQmsNe4AfaEzGm3AK
+2tv6/kyCLrx3tOifOPZGXI7WdXege53t7g2+xdsTauVIRP1GURhjGBSeJVqci9GXT8bRYbQgmF3
pCbIBTZJKM/cOCSKgjw5J2ydtgZaC6ckMdNtI1FJSQUJrizphlNiGfXWEKAKhEnyvzG17KQ1g75F
2SY4aZ5ub/mjOMckgQiQM+HyL7sTgE62BdT+nWHF4Y3VCEs6zbF/BOkduhL2W80+fFHVwXA/d42s
USEq81fXvq3+6GpAc75X8fjetrXF7NskD6Cn4iPeZ9vOR9sUtWXCGXMdAc9tK4suXHfYha6KUiXr
53e3TK9wVo79ca1HY3ebD9jLOksDOYnNXNSmfloLEzcwCmtbMLVh3B0Ty0bVJ9jrkew/rgtjgsqu
7pd3JMHfRtz8EKoi0g/W/1oXHrI38JTYDbq7HBcVMJYdZGB4CTcDVeEVoJ1+Pdd1uevfWN2D0Udx
k5wQ/eY6pzNW3YA801zqQj87I1G2m0vzQPDTvF2Mex5wZsaYD5Zp+Rg38x/6rAPPWZLKtfV987sf
+Y+VjrTdZa4qPFcg6Vbu8hIL9T5N65Wqd6ArCKDUGyU2+e2wgwzXsBHhYypjQixLry4OjwWAAFMl
sclk+VGuZIkAH3Hcj55zEeF8Qk3T4XOIuSG3gvpik1JHc9pFBqarLpo/qLs5cC+UlDfBjfn/qAws
W90pGiH++cK543yYG+Chkg6eLh7HAvh44tn7YNqAyrA0zi3xn0uQSWAtqAZ+I2pYkeSx8qteIFRh
jfBx8oaEo+GId6Hn3i0KIN54knj6XJ853gNyH+qDNy13pYQWo4QN/UV+yAtUoawBt2l/EHI91zch
O6KuKV7I4jiIE/XYq8akLjMLy1kt7JRD5XA3LebTesC5VPQtUuaWcpiryjihdS5/nM61n+2tB3Et
zZSff9TPxT/qLN3V9plM1p1LDBXfq+EQ6sOvg6pWt6jhs44mePEsdKwvWgz5QC2S4htJuzfLLOxX
xRHPtabVe9M2zK2rxeHaywxUP9CAfzZzjfQZDA+hu8yngYYuU5lGLzheYmrMhAkqQ1lXxnBwUdny
h9hYgQpn/hP9eZAyex8KRD2bSv8SWJUKgjR32bF3yl33stO1FllRldT9Qu2MYOdngq11DbXL1bPX
wtO+4k+u3COYnR+Ejsxg5IwAEvpmI7MifWlVkmiDkmobBQrXN9tfMkC2bl7aMijuNFmmGxWC2D5v
guzZHYY9wUjxqnVGDuvJ9w9Z2Mb3vhn8nF9u1F1+QdnnFyfP2rMfkGXopwum9wGCkpxWDDZQ2IG5
RU7ye4wk6Wk+GKJvTtJsgNdaLhIHCrt0CUDyZOiR2S/mPnA5p1Ng2nDgzMOv4u8h5u5ZUbxkWZrv
PodODWDBptLW60ZCDej7cY9ui3eeSyKBgOa0yN7PxbgExQI8dd+51dkhIVjvKyIgoMPUaJlLpXwZ
WvKqsTDlV2ckbx31afWap9kLMI/uBxbNp4b16HvV2lCyRICDfT4ucheawEJhIz+Fo70AfkvWg5Bx
A3Oi22fwxGt4ypO4XO5IFOZ0rVhEWEtv5+JnQ5IqGT7I4Cxbwt2X6FlpsRE3EKQ+unYovU1VAPHt
ervah0ZzN5fmw9zFmvrNRTmxi8wuIF5WO7eoV5W9cOF1ZbDU2aW3iCjokK9W0dQ89ykVX12mKTHR
0rLow2P1B1t65e7jEl1Ll6UeWJePzvxOZw1nCau0nBuEIQb5/Rof13d+VnJn8RoVkIJDX9TdZlmD
w74Pkkzc+9OWI1JLsDq/69yqqVcJITCgO0jCwVzRr6Xqukepx+URLssLe2LrUYVWhd6YfS0qB0nZ
GDy5w414nBstVO1X4ECKnVqAE6xbo9gKB7xrWhvBU+TnzrpoEUfQ4x4eFfROzHNaqG59Zj+OKSgb
Lw+U9w35Nf9dtCxJjbK2HjPGWgOQTY69ZYSrIk4hEIEUeCCaue4Z62pYhvUwlj6BU0dnhwnJjr05
ou6GWceLudUxyHQOteMfSc8jMBpF6bmo7PLsgFgjhV5G36WT3ZUitp5Lo3DgVATIgYxZ9FIoBBCm
Ds4/rySXWhFUd8Pv4EU+rrSZsZbFUOlXcktE3B2ZPnYpDCUEPKNb7PvoRml1TookdbbdYOuHmGcE
cJisIaMd50fmt3o7ZKpzNvl+1k6SGLc8xf4uUhXnsZ8ki9DjXUhputuq8cdhkU0eDI0zaCdSnSmB
S1S3pioBgv9UTIePfnVp5nhbKL+umFvqYcAhuTN9LAght5PjXoNIbO5towkfChvNigiht/VcnA90
MB27uWdlP7GAEB767DDX0UEzCQcSAen2vteYONO2wcEWaXnqwi5bJ1laP+tR/GP+qTXjZ2R14VvM
vUowfcDoYrrGRaroYE7XpA4xhTI2q+fRmNIHnf9uio9rhJdqC93Nfl0jbXApSSoOUKq8g1YP3oGU
J/mtTichIWMRbBKeDSVu2DSJuenPUxbBxkppok3ay6zBpMCEx4er7qLi06PyjI/6ECDCsLBUl6OY
Kj4PdRphAAzq9XGESLtuehzXq6g3jrnQk3VkxcoLJPlLx134ZkXt1aw64wXegiAtXv1bVz9rLvPS
1Qz7a+FFv7r+Mao5qnis5zIhjPiql8J4Uv2yeAzavxWi9lVrbf2jRfP+1vLnNYVXdNuq9AGhjLLF
WbxSe56xMP5JiKrmej5NNAQBoulQeDEKk+5FRbfrUCbTfm0+FWjQKniq/rN2LqMMX96NBiFrb1Du
hBUcoIyY25RU8R1ZeeVurof4TvB0rtSy3kUXeepN0s8Ti7lXY2uNtZs7VHPtfDofpGuRK3OaeFGg
nPGr/9wyaMG3xivDw8A8fw34a+zSnsCclklx9YUmrvMZq9DnmmTq3Wd97wfazjVI3M+X/rMvaNNf
fWu0exdoHDTIDrvBaT5YCH1yH2Xm2pEZ2iV1A/d7Pv3sUw2kO/7sMzfbqoVYS4uxTATMMHhUEH8/
CFGrxKenU10B8TWfzYcq4NkFPClcfNa1ujvI02c5scdkE2fomM0XQ3FEqemPcQhXkqSpKpvpyiVH
9rcxWDg5SzH0KviaAq4Wcn2tF10RMhDXQA3FVaaDA0fcN1beoGd/b9jVLQJ+n7WFYTgrMq3Gar5w
PiCtLK7Vrpx6zhVVBz7MZsmxhaeR4TTzMpJuPGGGIBdzESpTvq0MlJbmom5CGVXgah7nYmRHKx6Q
+mPh6fo1yczHubqL0G6tTTzk4kEML5VGqpcthLOfWxVLveCkOd4wyjYfKjF+DO2lZnPo4qZAT4mL
yHgMa3SF2I9Ob0tLURPMLcU4d/gqveg+ziT//m7N6d2yDAs3ZJL6l893Ow+Z8G6zCoFmCUt/Oyuh
ZzwuNnUegIuexNI/1NEnPfXPoqxCmGgeEJq5dW4Y+5SZfS6nqviaaqnYzaUhkwemSig+qbb2Yta6
0AKj6Iq2W7+qiGev+8oZgDKF2dJHqOCcsxTCOsm3SD+UyGfNvT8udIwQ7LR0J1+P6GopVXQFbxaw
tehuCf4XRwTkD43Suy+qzssPXg/ryPOusk2eqqlaePBsyoR0et0k7ktfG/GSQHx0nFtrO8YTY0ie
Aw30dG1isdN3ivtSQhrbiDLuN/NVut4Rjmzi+Owpqfc8xsf5JV2lVY8ovZIBnF7Kj2MSuaVQtnNx
SIavI76zaFhVxWMV+Ov5Jb2a3Jg24nzdtKn+bMIaSyL3VKcGGQ9VhVyMkdUJp2zn1EmL3Eus2T64
UPNhGFITuaHfzb0ChuHzknEcByZRJPYtHq2GBeskbB+CsGkfMFoidJgCDvUDikjeYCDTDa+fPbTG
f+piIz3N/XE9qbZGC9FyLpbTgFMWdxprvqYrM2uJpoi39QxrWzdDeekFfHsWAEDtS4V/q4pIZmPY
wVt4a8I2f8PDKQMnGExeAyZs27F2Ifp38ZNlV989QxFvia8Df7HlF0O35LpGmfBINNI+FaMm8UDy
nG+xIldzV+mS59M71b0fU7zhBjXiSWKV3f1YeO1ifj0bkmLa2vLVL4AqKrJnMaYk1qGCVLnOI9t9
AThwmrvWsf61dVU4iLqt8aaI6MyfIfc7uXTYR/31GRL2UB+fIc9YU82foYQ19BQJ+R34brvxZWJu
UjUZd4ADspWOsMfTXGzLRKz0UNWfzLr61Tp6gfG3oprockfSKNvAdiZPYijxs4pP+kod1PIMGL7b
Sy2pdsgmoyOqROnKQTfvyzC0L0CgzZ9udahSZXyvJdMEIuQxhHKuHj2/PFfEM/MGwYXOEK9dJsMt
elkZ8ndpVxyJzGEZNZ39UWwQecZm2KyX7APoLWU3wI7ABtqvM/ucasba75XoSNrIXabEXddzvXR1
sEAQncXRsPJ1XndYRgQNVxhehPGL17sfA3R7wzFx1dImez3HUY+mCRZ0Ksk4AMWTl8NHY1uG2ros
WxQJpoa5y9zqtXp+IIGAin5MggolsE1aBtbJJL55sqfDXAzTzj6MmEvOpbl+7qFl5I9I+jgoU4sY
6vt0bZfjcRRa2SbE9WY5C7DDdH0qEPp/iAIAk5UGzmIWQnfG6sn23OSBdHr4UV+kzrLR9Oobahuw
zds31MZ5hgF/uQWF6e8CpIO2bpiKh6QjyVEravtmdOoSAejmVUW1aYWMo3ZGOhUHtCaNNr1UqudS
1Z6CMumQ1MEoaxDeixXjoRJrTnJsCtnhAWIMqPYPwZU9BmRsEdyglXdHQ6/tmzUdTB3copXfhjiy
J0Wx5gQE8wD/D6xlaSblXh9ZVnz2b6oq2qg1W7a5br6sDUHhD1GTbefi3KBG5Tuy9dbdZzcHJJVT
5dkF8qZ9S6VfXdxWWX52QFmGpVk8/PgcpjIcua1HSH3zRXND00T9KklDH8oFA811Wi16zK6jbD8X
29y3NyIqQEOoeON4gfXisqU7dB4ggLlYDUO4RqlG3c1FJ8mfatJdV8hU/gMM9U1VN9ZLMQQQ2Lx7
rY/NE6kLJPgD9ScwLHUblwVbmrluPkSRqI5wrqAt01cdc2Pjj2Wxr1vxFSww1HPP11ea6sb33SCs
q6l/b4gtQJzBrmKPjBmU16kxL/PkXjUjdaWSHVrPdR8NfvHVGHTtMJeQUrSunvg+d59rIktT9yxa
/z5OnOYqqIhaWZdO20IkrauvARyqjzHYXADXluNXyC/usvTITMek/rVpAorQe334LPn+R2meq3pU
Lj7b2n+Ufl83T3K/e87XkXPqHvSOXPU0Af7u+fF6U9skuPNfXOf1AejHoNsH3ZCcYDYmJyvx75ts
aHfIsSSnz/r57KNO9iTMOpANdP+sFiUz/WIuV2P7Iw0A5uPPcPIzKz/NZ/OhkgOaKnraYCD2V4Ov
qVH/t7LpRLtcDbK7uMOH8mOYzxHaShnWWjxp903jz4d5LBYF7eJf//E//8///tH/r+A9v+bpEOTi
P2ArXnP0tKr//Jet/es/io/q/dt//ssB3ejZnunqhqpCIrU0m/Yfr/eRCOit/Q+h1qEf94X3Q411
y/7W+z18hWnr1a5KWatPFrjupwECGufzZo24mNdfdDuBKQ704qs/LZnDaRmdTQtqaGaPHqG/u2Re
awu9bXnAAK+du8wHN5PuUpTgfeVCiTqPhQomAekmiBPzXI6W8XHIRu1sMrXekRvmu0YtyTyDyi+2
ihY0i89+cwM5Nww08wjJ5CIiKGqJnRRud7JE1p/mM+P32dQD5RTBMg7cacjW5OTr2r6OmvxWREBp
fXP4W8kT6t4KvWHz33/zlvfnN++Yhm2brmcZrqMbrvvPbz6yBnB8QeS8ldi4nmw9y89do6Zn3C2m
c9jbFfmNqUaurQFnMmAbPdIh0+FXdVx6yAbKyj8pJDdXmalaCN701c2LnBIJBep637aAk6ptCKvv
r3LRlD9kWja4z4TPErj+JSIb/qzqz2lSN08GpKn7BCz3XOs2dXzSfCiGczHVSKr0hoJ4/nSNBfdg
HaRVCXm/sZ7BWqTL0RHpYW4VefK38fvib+MrhrrvmhKipa/heur7NWIdVXsi+vzff9Ge8W9ftK2p
3OeO6WpQvkzzn1904wqXBWsg3omIdOjF8P3N33CQeXypFlIWEPtQy5u/48/mLkcWtRLi7qNfWDUw
hdERvQvNsTwS1oEPm3DDZfbQYJo5VbbuhB+eT33fnE4d/VevwrLfW8m6SwaFt0ezyli3bj2+1vVi
qIiHjxjEbNRMb/ZNZrqPlq9d5/aMXQ4Rc72Ayenb5xJ542XVuuOrXyWPPTHmR+aAPwZMgR/cq54B
0HDZp+iWjlZ/bR0nPDZdcZpLiAQO11/17RWfZxT42kL4i9ZA+RGYi7Hyzc8uXFqb4uNSXTHL1cj6
ZJfHoDxCpEOQsI/6e9WXj0OvaRi8tcSS3Hr6LIHyxXHWQ2OpX1XU/3eAheyPoj1EZwGH9cFwMQmK
civDMJWr/6tRp8tLAy2E/69bw/RcU3VU1bTJ+hkcbeuftwZoIUkyWhMPJrHK9GwX6GSJ3Hx26ii/
BebQ3v4vdWe23LayZulX6Tj32I1MzBFVdcF51EANlnSDkG0Z8zzj6fsD7FPbkk/ZfaKvescOhkiC
pAkCicz/X+tbvR0/+Pipn4IqVTYYSMzNfHfaKvC19HbIiXmRPjUql6gHEy7OySoE/mUa6eSaGfWT
bMqzVUnzqyi1C2i97JOh5A1hGh2bDpnO4vPGV7Lyhs7fpsPwcZdlpnFHoAq0Dppa6I15jFDgaFvn
erOan51fUAb9xlBq4y4MY31VlwhMqBwnyz6Mwz1noXFnuunIpd110Td3UYmxfIEUrr4DI2uwpnu3
rS5uKnqgNkz+ABMJYnj83PNfmOWzK9kYzmF6cn6cEikhw9CIl3ol1RMV1Leyc5L7errxh1vKYeHd
/EgSUOZsy57OgJOn92gFy40icEnNz86v7rr4+6szUveuXZwwQEJyqUI5q6Pl313Ltraq66oX9WZ+
opDAZn5/ROjvR2VDVW2mPIIh2bSo5ViafH9EQLOUA+Qn746MsIpivtpfdcJnNuihKwmKR+FU8lU2
hVjRQOpPRHv0V4rvqMtWKRHbhxEpjA0BFojW8U5NeRNeaP/zz3J+tJ42COoMjolThKt5o/lF8xPz
3f/xse9vhkLU3VaVbWnrQbPjHdZc4PQMf8f5L72PNJxowcAFtlELfHnISv9++pdtvj+gl832DztT
fTfyTjtTOvSxVROXiymp57zfmZHPMiMGN3+xqNU/x1biLIQRNzcyAN+RZwlm+NhJnzMuW3Mi1rxF
WfqQfzpWp54xJRVmOiLWCqoEcKuFPl3Fy+nK/tMNqqJz28TZmQ3mhwWL7wWAdFZwHl7QMhLirEs1
uQWjBF5oJOpqfkJNlB9PJFPChjtlWil6A9Mqx3abuQ4STBg/v98rjvXLXiFUDgcYQRNSqEwC3u+V
Pg51L61j8wLLITprmG1XeiciTIKTWGBu+gOOCfFA3RKhHTML9/vzfBNkUCq96Wa+K5QCIIhdm6v5
CdcajLXTm/WqKkOa4gayrcLXhqfMMKxll9OgMPJ8eAq9rdXk1qe/t6pMt1tZKgajOWIrd7H7eKDc
d/Pd79lbNhcHggB/eWzeLp/Sur5vPG03PzZUdnn0dOW5nBpf2KtG/Y5h2LhzpReCTzGh4UzPBMVY
7um9oPWdnv1paweEJnNg3Tn56PY5BIYXDqecqC4qHimmvqfpcRKSTcaIgpMBhoZtvtiaDYsL6GBb
Ub6bJ6156yz66Z469Rum57ohH+7i+qAU4FaZHEDn7AQM9TLMr5o6qC8AEd2jnVhPuCfqy/wQ9EBC
+bQh2Mx35ydE7Oyxkb3+/hiRxi+nDpdn22G+YjmGrhv29PxP83LK64QyDVpx8X2YNnWTfpr7eWln
spDoTZWCWBmcmPF1q7mfl1vYd1Tc8nkIxy2CjkEtxAzu37/SKVv1xu+Gk5OgF+9roTyCLC8RPdrN
eb5rw8nxAS+jHbLKu8FLN4EMvE9o97Mzls5pEshdYVEFtS3TYhLI3aTU4B3aRr+b7xqp9+Mt57uj
N6whZEGC1jjKCZxSL4ELKTsYp0C1rBCXdroJg3YDA7+8nreArDTuY2rPyIoyEKXMM4lzLQ2xnzem
2p9du5A/5tfPr0AXV62bLiHVd/qI+WZIu40g1zyynnFcNbemdDzotzBgehr4z1ojoYKBTTspJIjd
C6/Yu34unnMtrzeMqUQDTpshO4e1hQW9q+0E4HGOX2B6nPL7699vq3kYsueXz2+bA1LbRwioq0Yf
z1mF5HQoWoi8QYZRS6+M19Kq9gOSNG/RK8C0syz4mmrYbnB/uA9RO8qVqxDlmFZetyNZTu7ndzKo
jv70Th19x4uT96cYqwhcQei0LpQWs4BHZk838+NGiX+pMgC8C3P88dj8xLwdi74l60Pt+3vYAfq2
lAqLN2qgD5vkJYpBtYvMfatDKGv9CCeKhKxlaA3+DdQfc2fVzOx6UjtvhARFL107ebEDkOVu+qBY
XXQNSMW6HZJ+meihR/Uva+/Bi3hXCLGy+yyZkP9V3pI+xl0TQuKesn6Ck5O7ArnfTUVmX9ho2S01
cbHK1Ni6yCKLr9XC2oqBLLv5oT5w65Ur3RE0A49JnZByQlTm51x62leSFko8GoQ2qvW1r8Xmfo5U
JB2S2MXpsbq3RvhP6hHEMsGNAyIVJRW3QWkAjMmqveaWxTfSQl6Bcdif7Lhyl9ko9Bs4PGSAxJVy
yOMxPqFA7DY568nLv3qfONrTwyu2ETzNdQEhBbZsfsm1Nr0J8Bbf+IzcNzhZ2oXPyoBTisfmG6MT
37c1R0YpOygmr9/wZEOGHodseAgjf2qymICEVWV4Ynarr9ou40I6TWCNmDybAa5jV9alRuW27SKS
7DNoQ0J1bh3YslvNzoNjlGQDZByw1bWdW3empM0OIMb+PCo+HWVP/+Y1zrHFsvMyv9z3c+eW6lew
DfV8/MMyWft4tWTWoKsawAPDpAzLmPJ+IIxQsdSyVzABD2hgwMo13nZOByzFRCdqxE5kTgCIZMoT
bKti79ft/VhDOC00R9mTLiaoXKbMB7oi+ZJxVJpdpNOS++cWLJS8Za4iaramdbcx3TSV8JYx9It1
UaP8a6Y14/xXXF0IPFp6Fe63eR6hTab+hiiFq8av5c38hEpD9eb3FwTxcV467QZDZd4w/Wea5ofr
gdX3OfMJtbkak9JgXmdhqJ/PYFVm5jpr8EgS2Umd5O+TngrVSu+14uNgML8ijxF7zGe/nwOyDDIY
hb//J+vvS0uGagnW2za/HItu6p7mh3W3xsJepG0QXn2f0I+uVS7rwQteSrGkdzS8WGqCncxxVYxg
3x+er/GlUP/Vwx4Ey+9bq9jaXnSwHNOMYN66CkFXGgHKHqaSBdPSB9SHwYM01llMrvvgV8qi65B0
puRgXhQP3O381zA9hubQv6Se0FfD9Nff26UZDv55p/zvdwW3ai7AfcnyoQw8v/5w97+2b9nVa/JW
/cf0qv/e6v1r/otRj/9/u8k5+FJy3fhWf9zq3fvy6T/+davX+vXdnXXKRGa4bd7K4fJWNXH9z8Lh
tOX/7ZP/621+l/shf/vPf3zJGoS4vBtXsfQfP56aCo02x/N/1yWnt//x3LQj/vMfW/81ZYb0/Z3+
ufnba1VTgvxLsITgAJKSFQo54CzIurfpGUX7S8JYsx2bmbQwbKlS+Ekhbfu8ipdR7uHSzckiVM3g
VRVQCJ7S/7JAjjmOozoOzlvmVv/459f+US/9/nv96/qpmKp0P9VPKScB1bENjVICJyj/kPfDk5Ro
78LwXj2MK0yC5mJY55vi7K+spXvnf2pWOP2Wo7l0btw/nF7iQ1nr+yc7jtClhv0KxMT7T1bAvCSy
v2MFsO0ekzVu/WW/xNQNqHUFPPFPHze93S9f9KeP+zAOO/hjW50JNHX/WyIOV9ou24JgWdpfmmYJ
IWMVbP74mX/6itO14adJsFv4JK4ROrV2t3rhLdo79BTLYoW1OEwW5RKY7B/WZuL9mGX9slM/FGUL
D4QfkmXU8fv0rl9AR7jFnbccdvrlpwP8x4H0c+FdTKPf7/bnNOD/9N0Qd4Gg6OfvNjyIjb4kioCj
xsP5tgWPsvXE+g+f+H5v2ozHLKCwtgnTsEzNsD8cMHXuIGQzXqa92WyDtbLUV9EJFsGaZPJ1f/37
T3t/uMwfBtjJ5opN3ZVT48N5Mea9Zg7l69BcuuhrSrZZY5z//U/Aga5rSIgNqc+VnJ92oKhxJI8u
PtU7tXjI1b09fP39B3z4ib5/B9sGISUt3l9OY9jPP5E19IbU6tduKZ6612oZHewbcHO31gHc1ibY
FMc/fN50Cv19SPz4PAYlA5SRY1lzr+anbwTly22q+rVa53t1neyy2yJauatgCa9oXdBP+uTfhlv7
Dye2pU5f4/3HGqwziVwUuFOlYX04y1rHZgoQfw4I3yTEPAofjV6vDwBMEEHWLcDhwvF1rLBMAVeM
z+YRvaNkQYR2RqIXejFCI32NQ0Xfg5P2X227sCA7JurFaJmK1lzDVorAIi0yqPiuDyjP8dTweRwr
dE8pcTkrnC7jOXJtuGG9hNbhaIm8bgMqbbWoE7kNVbUrD8VQOR7VT3ByQ2amt2SROcG68VrQmrXU
jcsIpQMmBurlV18WVbNIMrS6C9vOoinRScdzelXGSbRSM4zp51Tq+VMGq7I9Yi1LXr02D7/EJg7S
TpMAhmWqyq+p42Ac7S3Isk920uI/hvRNi6aHQ7TB+aTeA/5vr3s9jC/giZyNCXFQB0WHR/+xQu9v
WMVTDXZS1ZzmWMfUGRoLto0S49Yq06r75GoNE/lYIZ/AiCxeXRNNdZOi1EiXnmslSIort/MRCPgt
3LHAUYNjYpc2CH3FVtxt2WlA38koHrqbvNNsWm0SyQGsVNP+Bii9RYlv+smB6yT5xjhfkoBmclMp
Ow9T0pRTwhJ0P+VTPYdabkJEQy2yK6uabtDYQHmLO5/SZhGnJeArtcLzQPUWQYYiBuDr0mvNEy5y
cM5G6xpvJunNL0ERq8AOqJVAyIjd4rr2Su/ouSL5aoKwJqZCsRc1TP5LqwuEESjIlvj2cebnCjOB
BTSNao/oNb7oBtyHlhLAacQjGwOqabBS2ti9aVOqzrOKE3ZHXeEUOv0WFXG7VLhqrIaJ4eLURJBq
oPQ3RotaXxpJcztIiKx5BJ+r8+v601Dn8rMSmPWz1SvVA9jh7jZsqDAvkq4FbFd3WvQFIAQ1rdgp
4B96sSTxIGg+t6ESEkECHng9NpVzIsgVQQtD4qGII6j+akxLGtlacA/tq2CwFTg6Ukcpz95I12gw
plqKjpzaVE3tvpSj87lDybMmDiQYF23TFk+NERI8mwSg0lX1joMDDEOViq6jZuySbY4YgLSnHLjO
aLT8LA0ThS95JtortTbbkx7qSPSx22f3eqlrV2PIqeYlmGQM0dSPuVVA5soHC8iCq0jwgVQhKShP
yGSCc8gP8fKmJ79OIb9Rd4ps2TvKl1Hr82c4fMm5SGR7cWUd7TK/dVY1tcXTdIwdG7UZiTkolXOc
J/UhqEhngnCnv0gvKJ+czizvFFdoh4bYRmhXmdVcaj/zP40R8wsE0NnCFhXar74bp3xHyUhLqvY+
FiW9orhtt5jbsz1VHGY5ALrLRdsO7qarEuy14xAAvI4txi8YVwRs0VoF8qnAOTCB1YWVcYX5tzv6
WfughR4oOw5Dod+CNig/t33oH5EO+59xJ1ZH2E4m2FsJTlkFSFPAjNj0tjbuBwUoAe4BSioW64fS
zOFAF7G9jW2zPCVmpt/G9pDctG1AZpOLlj7WQ8yBhqk74Gy9HjKSLF91rc36FfrufjOIzvkSEe3w
heWqh3MCSD/6aOC7z0Ot5RgkPfgGeIVy1vCjbtGiUyJlrSZ2vW6b1HvKukrDblgP8ACVuEYqWWgr
kfjxc+8SeGCprbLPPJns7ILRslR9IonrrqSI48oATIbQoWRRt6tvK0hXV7Syhp2LFvLF650ccXJo
Z1+xUGCWRdKlHmwxQo7K/Khd+tAOCMACE72I0PndmUjWIYsHdDILr0J0SCPkjspB/lSJMYcEICAK
teD3j6C75AshG+nW6SNrQ52Hn76nZrXr0F1dke4Zk86aAxDsbcN6DjosUovQcfW1P/TDLpfTGJEj
rViNshhoyDA8g/ECKrZKu768tLIYr5E22xvdksarD0ELE1TQgC/AwkW4hw0XT4WKbbR0R/rh85gl
9VtGa/R17HzdWBpR09xXQWsdU7+hiSXIWFyrQda8qYo/cKlq9U9GoskXVRbxVo8a3KJtAAuxUEk4
SzgsH/BOjZ9j9B9vUCaso1Jj15m4pY9DHGnrWnPAdGei35RaaKBdD9NV2UbukwIj7Bj2g3WPDDZa
kwAK2T1uRJZhelPaa7sS4amgqkfzeHJBkMnmX2EpihiRIukY2wBs4U0kp3AVFzy1uxj7yfIc4iEE
DmsYxZ2pgD8C4m4Mj0MY6g9RzmjA10w/I97qMqw4KA6BL4hhbTZBcUjwGH9DJ6wchN6l39CbQOTT
u7jZhKpTfXMtAinvAt/qvnle61w7oy9XdW2oVNf1JsIXmAYbxGGICvK6bhfa4Ph73eggLeA3/Ww0
XYt91/TCl1LrjDNXeZAitW5vNJ/cQI0J5g7gmgpgP8xu8gyC+UJL0c4Rvw6OXK9wmHC1IqMOFbD8
XEWj+axktvMwkpiIO8VXN/AkKdw0rsiQQspgr7pQG0JsD1u7w+2AxB++uRWT22tEKnnKhdNdubkE
15SN2nBdSLs86OZQ3yhQMA5dEBFfIeOq/kp1SFkMdmHr+8ANk22ZlDmXDjFAyUNUWqinnD7Z8EiM
uPrCnB/Pz9hy6iU8HxKY4ppLQ8sdFwUsrj96m7mt680iNOogObtKpPUPsRg03E9qB/NfjyT4uKhX
1p5Wx4z6RuHdUNm0LkxhBask2kpPQ6EizwmGrldWwCht/GXD8NwOOiE4TUx8w5CMMV+izc+GI6IQ
03lSfNFSbSJhUjKZ9mMTggtEwYiqE90g/UYJINVKQminI9yZckBOsbJq3bgeOyQjDNXdVOFF1nhL
O0U/xklK8lWtmMOWhlDvLsI2lHsgmbjFcrMkB4i+sgQLnyTOteLpjbEsGLLudNlXVIicTtv3Zh/s
SEANSdQsC2Nc12A4jhHDx6sZ9vU3KRmoFm1gSAmaqlCO0PzMe7/RNPIhoYJdOf7kha7qQERLM1cx
6jfCzj6PKCjINHWcfI9JDQ64S710oOh3JZWqAV5WWtq2MoomWgTCdUmqSNuK6A+vVqF85YEC/jAL
IyBvim1E5A6UJSlEaqU+E86ADD03WxKf65wXUM4fwIhmXENWllMB5kVZ4y4dEMA3AiEZ2N1YD0B1
xDL6PBAD0ZwHXOX+PnMwOh5Cs2mXElUKvLDaf8MUSRNV0zvfWldpoT+6hWcfchy5a6UrGVwQwuRP
La0saw01Vv1aS+GUC2kV/sZv1djelIM1BAv6CcWbtOqJEJzlD8ihXIAefcr8WXGjagToIbV0MWpF
fNSIwLb2fZSETM9JrqdH6eupusi7CpB8XrqhCiCEyMYVwEMQOjROGCuHCKDyorVkfiyDtrm2KN1C
lAnNbtXGbgl03w9Bxiuh84I+LV+C6Rk+OfwLToE0We30dpSwxE9FZlwXwIPGa6HpXCA8eg9o97py
vGJ6YTifegSnGuMkpmvYmpQjV6nRc23OK2Ht/VTGx5iErmWpdMxzLAtsYd1oqljkPemfSPqIdBk9
vZ8YuddFS6SgjVh+m0GFJC48IBaHhLkVpzjgT3P64VrbBETWApzXIrsPTlRiiUuTXGtz5nu2eBRZ
Hp7tUIEwVQZQSkoMdkaKtEmUGRaLPCtXznTSq1XXrMIszT7VmiDGkV76l15C9ct96a0rAMzg4+kw
tHairjyDOXg2Ar2j7JgzaS/yk9ujXwrKKH6wHdNdQcdHAxbyiqaPSYilK0dsYjNS8AY/kiaiIQEj
dnYyTosN5Ip+Z6gAinBhKGsn65ODYl8agCgd0p62gMmuDgp+hDp1IEaV8Gd0H7lZmknMQklAYAwz
p+6z3RD7QuRJ4dPDsgz7q1Wy+zrClZ+YylI4X6IPiO0HhwRrcjjcsBubO0VUBpitskko2IblfcRU
E/M+uHPZsvJB3Vcop8rMw+daD+WOrGSyoUD1nhWD2c8iU4vwth2V7CB8J/6DBORfLPsN4VAztFRC
uwiu+rAehssR+Vb9lSjfi/lYnZ2rqbAGOO9buSgfnL3xp8/7tS7z/vM+1JzqZMCNX38NHgEVyHVx
FpfoNC7pVq3qB+DHf1jv/1qYef9pH4samvDQYH91saY0NvoQWCw5LKY/lDL+8Cn6h3aFZ2PsbIwv
CpOsHGLRMruYh2YLAwpQ/TLzV1wDIV3/uUr5awnl3bfTP1QpUyRQrTl+VbcDtvV1RzjbanjwvKVD
Ct2iY31AedSG5rz9UY79twr7/2NB/l2d/zp/S+/q8u2tPr/m/x+U7inh/fTj/1K739evcfCueD+/
4Ef13v7LmNQ/Nn0gekAU0/5ZvTf/MgX1fEr7BkV4VH/UR38U73XrL9UxpGpJoWuGoZscoj+K95rx
l25rlO5ZFDsay1n9/6V4rwo+fW6rMc83pPWxSInksBhrxyZ4ItOcRWQ8A1JwmRN3/UIFHrwglOfE
TOCe/FPIHdkyT7hkxKaJfkb/hMZoKRuk5/q4HTvvrSrIo/ppT/6rIvGH7oJUEU7pNvJsFQEVVVR2
0s8VSKhdknKPNoDinFJ1dBnurNSGzo2u6sAfnEuSPISFMsD/cauDn4VfyCtqENUkFCmDiJw7eGGr
xB30Q0K5dOnxJnus8d9+/y813g9iFv9A1cKPiIIchLzkN3//L8WeRfvFABYyOhQIMs96HlmlnTMT
55dfNs0+9Eq0ksq4ymrbBGinYp3C2UfRAdib7WVyR2hZQC1F3/OzpLfEju70boyn3iZdPjQQMn92
q17eWqZRXVgV33u5ZhxFA/JpGSbYTWtn+EyYKMnRZAdUhQ93x/VJfdCY07FkekIIat73RVizHo7O
lj7YR7cxFRrFcBQB05RLaSn4w1PZr9Q2zg5Vb30jubm5MeI2wTxtM3tT9LG7U7BUUhEbN7XrlLcY
ZJv17/fnh4vQvD8dSs+cMsSQ0Zb48MuPiswFC3SyJXLlumtCG8YpWXFOpvSbyLbIMnWdfVi4VMlS
cUKgcD/4abgLBdwFNzSHW0DfT3/4N/36GwumjBraSDry06nz/jcGZMkKmDrhQiv0/obpZn9Kx/Ex
78f6irWZcqbS4cWjeWmj/BscZGtZTh3aJFM/ZY1Q/3CNkb+cHIwaU3uB4pepIaSbrkE/lcvLNKia
lvkOEQek4li1758TM+w2nSiYVtTZc93r441WJ0zVCBdVFrme1NugT/V97xb5M+UUcdSiUBySyNhn
SIztrnOeiOapqL9lX9xcN491D/fT9pJ4ReqaXAgZ+fum1bO1SKDcd3kVH1MNevK/vattMdkCOKks
BqCPqoe0KGVU9GqDHDB/1O1SrnIxNAsQXJ+zUV32Wt/u0qQZHmyXMCwlOnb0MOBX1dYyyaAD//6f
816DMR2MtkApbeNSkJLh6MPB6AyumWWV4POdZJIBtmItJwf6EKnJjS7Cm9ln8/vP/NhZlXRduARM
KknOAJRwHyYqQzui9dEAKVoZKiIQGOdMK7wlMRucivXQjPyKer0nVxXVupu2d81I+T2RWrAJyI6J
veQU02a5LXTxJIXv7n1BPTExCQX4/b9Uvm+gcJli33JCSHooKDu1WfD504GYDiKAemuAfDS0T16E
JbEgzeUsRPtMuZairZor1bboctyZWYR2zHEvFDPcQ9g0z4pKMmVa6d2xGeUn243Y3oiBDkY2ZxRs
wcOsUVKT8mK3Tc8QT/JT7UTXFHQenV6Fh5lQliMXMfs06CQa/P7LmfrHH19wbhkmHTB0iDTT9Q8j
O5WkAD0xjPC4jJy9IqGA1Fp5Q5C7cqwDt1sUlKncRKZ3FZFHJ1oSpNWn+Zs6JPJ2eq7Pg+zOS6Vy
zCymfp4WKOvOJwegKuviRnWHVTNheKLMfAOaFp6sdrSI2kTGlZTtQQla+7YxSpsUuuzJdbJ0p5jh
S+d2ENFti2D1/ujGav/gqCLdhKeyt6t1Yg3ODiEvKD9EMUuXXJZDYVnpXYJIzh1ia1e5MttQPea6
CQyTvkbxPF+54AX3mPbPSuJmpwyeHCZQ2IwUWTUylYG54XCLuwqEoOafs4m4MY9xpUtcdDpShK9E
F+3yqmsPttlxZcqzZuFIP//Of6kG+95WUgdPL8GKTuFon1S1WJPISFpGkdUXRs3xOnTzfQ+PDMRq
6KBeLLKrvFFhsIDn0KOYEa9tJ2JbZa29sC9JEWPpUHU+DHXEqlRjO2cB9SAkAgW+ax1cN1y59yyA
vXMu4ePVQIlUBsQAYtUmK2MIcJqr7+m2+uvG1MMrKtcl62A127RY0K766YYYanIFo+q+lhbBD66p
ngaPpLENRNt8ir2WOzpswxLdbHfMB/mkmBq4hwTcA5RfdUMSRoxHr3Su55ti7J214jKh6QtSzkOn
R/Ccqm9MyoBsfPUi7yWTNfFcjmofE5OuRRFN0FUY6tTJ7PRRls111Xg0fiUjgKRVe/ZdmCxqDhSo
1t+yViueIT6GhGDW5KOqTKCwiR49JHr83vyVDTR1U1xfdfgMtCG5r2TXrL8PMAaVqOVso0oHqwBE
UBHBxJo1ILT7ybP9HkhkOUJ3rMnxFEWwjPJUHurA0fZWK7uNVcOaVob4a5nq5S2LILwP8babDvQ4
05NrGkE719UwyRbtM/EjlDMdiF0eNvdjSF7vqSBiMM8082sCIC2OlPN8ItiG7V0qb+dnWXSs1Hjc
9hzCtcjtlTpPhLAWWhTTLGMjydHYZa14CD2D+kTvpUs6gsnaCNWN77k3OI7MaMFw1R2izDWOsDjD
hY0tYV1Rla4LNdiaqS1PLJPrTaqn0V6Wdgmu1h2phFDaBIDDq6aXor22bhXb1XbC8819EVrmUTHz
x8BpQRtgfdpkhWtuM3V88sgiP5RK3W77mMM3UAPvMMIlWGtYbdnMeqZKZxxNJqleF53wbkanwdei
DXm45slz021FxfFu/my6XOaJLlTBMVwHWyWuuininYQNbRg3btS/CVvPnyMbFueoWSQu2ylw/ukv
1aC3M78qFaVxDLXMPGDxfQuk3a2gj2YkxoUZzWYs7nZWu7t5xqBJOSUJWUSojskiER0h4sRmnscp
hYsSVb4heCtYioSYe19UconP/FBrTXJPyTK564NrT4dVrUWtcZy/ASnfd07VbGbXQqK0+OyRPN1A
cAgXo4E5L8XduAjpEKw12XwJJ2Bf1RLeRavFP+fFeGxIFjqNMoXxpkcOAMzY3uNfREMgInuh+Lea
lQfbLE0+e5mhw3wfngsv2OtVOdw0NAxOo5K3q9ana1w5PtmCY3eAS36FKi++os2L7tat5+SK8OLV
zD0bJ9tVSjfuNGxFR6d2mp0Ls7I393mQW9cjkUBuXpBdGSovYduSqSysFBkquPBosIJNp2It63Hs
W4gFTpXqaotuQrlGIDOe57+qxO8ejaF9EsE+Vq3xPCsv9cEn0Ge+PNo05na1V4m1b9FVMMekvbc8
BwWkFqEEASfL2YcLbRg2hayNLWxpbxNastggtM92quGbizxr3SM5K+7REtmwKrGtL13DTDYt+rap
Xnqjav3nwND7LX0Q/c4nrFlvdWfPaWMcg0IYR42G9aKeL/CRd6jHRDmwNEq3tGVBGsYNZYawd85a
4NO27okuFHW+lVHe7dUg+kbWS37wwqlREIjgSs3cagUx7BIp7aPKxIhUqk4ePPgvi8ruvYtekLnZ
NVr56FrRZ7diKK/LcZkZOew3jRgAv+nIG8pL/04Qh6P2/aGK0FmbfQV57oBf1jg6ZNFtfIKfX4gg
7hv6G1lzU1YJJzls1K2lE+TRamN/zKSPnHla8/iU6k7zissxsd0GnroETtPdVLGOR1lUV1INupXX
RmQF1fbOKZvoOUqUq87kAhxq6bXKmmGbw5gx1La89bmirjCcZpsmHpyTbhzh6pP5PDr5ynFbcsTz
zji6XZ8sTaH1wCIw3s5Ik+YmMNLhZmTiBGwLnJ8NLcQUdrAqjNQ/UFyMN7XtHjyr1i70shTSAUS7
hlDW0RhFdVHnO9/qaeq1EUA1bjowgPjaXfIKfaKWR5n0O4289JPQclCdYXYc7T48I9mgJxIFzjox
yu4MZsCvTvl0gwSWehbS3I2ADngxPIcuZr0Lwk2CGYzOb4vXJMztHbqE6zAE1c4VX2wjID7LtnG8
Bwgmo9N5V2EK1BgZ83UXVi3+BLqhVZ2Pd8IPrkul3bVksotMohBg8rS0p11U9aa2Nq0xOvmFE51K
fE2e5tN395LoYjT6mlRW/87oqMAB7cj2xHQ1y6SjvZTbybkzcrKQuaLf2xCHF0kZx1DeciJqB608
qb4Z7qG173tj4F5hlyc4Fl98HPBXWEboCjT6XdVl3mr2/YyK91AQKLFEYCYueW11INMEMfRmin4p
hX2/GaxSEBXZM8sjLyPUouwop7c1LUMsw6amYNwjnq8MXpEnbsHXCyQ+1xEvow9VIqL//IkTemNm
TXJxA/XeKeqEhJpckD1YTaNN6N0mgcZxgIHbjjqxjvNL35vR7ahad43nJ6t5NdBSliS2yWOy3uXd
DS0Mkn4T0oobhCUA0IrxEYwk8XisFAGttuPX1mY2lVkH5jZMeL1hpHGXEyU5WZ601LvACMqfW5Ik
z4CNmf4U5pUN9et6zqojHnrth763MxynupEadNd4Q04DFmSz4npnDMk6d2ta2ESlCyomJ1G4eFZU
3V3MJqOxchXOv24S1xOZHRZfbcJAN7J0OJrarA63rVnqrEHHVVvE1bqMOHVnA/8Y99W6TgLyoZsn
bcqp6NL0vpquRpUP0p2038oZLmgBvCMBVd1CqnGyIEkGDK7Hz/X7dYScKr5/q8xYJJmskBCwOyxr
acIJ+X617pjULzSRsoQOgoM6kh+YNH2Nmp6klVjpX7SqL46+gnyG/IRVa1fRmgljdT3feLG1rg3d
u62a8vO8w/1AaociN4F5deU2jMc/FDt+WdOZFsJaNJMmkkk4PR9WPVPbNnbtTrKUi2m9T+YCOQbu
rkqs6pyRWESdub2K7NzDoDj0f5D7a7/sLcckH+j/EHZevZEjaRb9RQToyXhNMr1RpqQqSfVCqEzT
Br3/9XtI9e7M9gI7L0KpezBdSpERn7n3XE0TFupmVf+nJi8MyGBpkwLmsUZURo/MjpQalvhFT26i
3Z/nKH2udIhlcRv230bipjMWdm9L4XAhOjz2nJ71/FqXcQpBuBxMAEcyHY+iNcUe4Y2LcXeYTkPZ
/x7iRr5I2GlH5HJs6RvV+qgdwb2DQC9iEbVzWab+pwnX//mEBZ4GBpyWMAimdv/5I2ItiZDWBQTJ
Q9LHnkgKcixCOJdax95PVeuDiaiG7t8Nz0ksoK9CqHX3EflIuijEpXe0+dC5ZP8xZNL9aLEsq4tR
OUhid///P73a//19CJpfU7ASYpeMseF/P70DOPMR7QTSt6WinEduSo/tGAmcYiDvscjbL5uy4jTV
1swVNn5qkPwngegyZ/lf75AghoVPDammazqaswzo/m3QECFdQcnlzJuoJlKKPCoQAyp7wbhP3Aeh
GdzX6+WQzELfKEy2CQ6vCWdA+BC5dvV7nog27ZFu/KeP55+TQTT6zE4ZU5ko61191ar/219shpCn
5Jyim5pJGdh17cKWML+FA9CuMCQ2Wst+ATGi4cvj1M+gYx67llw76ZjhVXWM4j98Ugzx//FR6apu
khuCusNgNG3+c4kXRgVpU4HGqUZC6aaAYLfOGISHvbv0rTEYTpXWNfvQZGmPz+mXKpz+pemgmkLp
zHcAOGURMoBju3xqkYOeFAgQ80ZY3WFGVDFYWf7Ik0G7CqIcs8wCccIKnxWtKr5HeXZKOzi/odLM
dzso/sSNnZ6q0X1Z7b2tDOXTOgK3f6zAiQTjO8EBS4VgKeahclsikWLNviVRmhzW13httKAeNbSh
vMtzGP38Gi591cSxq8X7OFbqh9OKDz7b56xlLFsQHEWveXYho2/UODZfU1s8rZOGGuLgQ3ffVeKj
l0pvzgk1KpVSew0Hddpm8CTRyNDijZr1sx4JGTKsBb6Tp3fyGptjkAv1Erh9tomrnao15k1fvhQ6
XfXfvSis+SNFG/HDdBrbcmwZYCPrgw/VOA2mI8SmJQnGv+Cjgmtq/wx9n2xUEHs0wzI+F2HaPrFu
p9cWKsa9roDRZMk3PnST/itO1fZ5/VFQuBx6N9BPts7hpln0FHFkWX5sWOXZbUX5bPTBX1nQgGG3
AjRUSpFtBqFWz2pGEl3TWzaXjRPtMlMLdnJMPlgCl39Yy3t4uWBTTpJQHsiD29Ed5LUW9TM5gNMn
TDQal7gTb8HYZl5Yy/F1EHXjk6/W4nf0jZGeGJ59gr+9nt7DKenJjdLSnTqTJtMtz9A0Qn8Ol5pc
c/PXSTL6MObqEC2Ahob3GxejRcXQ1cRhUgR1DnlNhQOIaxLt1Wzcs5FF1dkJnzupjHenzcYLyKSW
HY+oL23b4XSKSZA3NCLUlgIgTR35yiLo67EhZWynLZ7oZQ5+qWw0DKo9+m4SiR9pEVORab9EqZW8
rqZ6ATEuN7M0BjLrR5PVhO0c0WcSBEZ8n2pPJEbXyS23mpqUkGxTC8CbxmThDXYKHpXI2Am91XhJ
GGiTLgWEZrFq9fkc3v7nu1aigJiTpvTIsBT3ZuppEPvR+Q7tmRdDJ5560hLs3/xHVAUpFAyllgd1
eqSNOrDyLf7YIA29NIjxu4/G89q5DzS9X+AWmzGxX86dsqsRKe1Ms/gU+gytWEsUgpj7cZtG6nAk
QRKEZGfNT7XUQv/rcJ0LN946qvGWGibUXpfck0EhcJzKB5vykPECkh3L+4l8yVpClPKAcNhyWMIa
6ztSR2Sjif5bsvd7iTI6ZxRu4Za+YZ+RqfEiUdftMIX/rhLrdcUarUgktYjf7NBakp14ErVJfQ6U
vjn2WsfWSqvDbayU8WVOs2u/PAL1kIqdI2puR82OXgnZaM5O3iIa0ejyzjHKkyJI59NodgvC3vn4
+0moHMyFbNdZz3PNxsiTUcW553L53QbIvUh7uBRi6I6qol7bxEXfunyZ0sEgyIdwlyycw32iY48E
WoSBHpqPp9hq6M/m8Bi7sLiuX5q6Kq4h7TKrwkw/qraMX+zck9LuX8YpcWhQk5H4SG5yRTLBNZrS
2udd+JfsnPHKClE/aqRR0Xx6a2fuzqxf1mvZbjkmhtHd2z3oRFVJmt36t5ez+ppUhTys3+XuLQ2E
hxjNfQT9Mald3EW6M34nq+JEdKUOUpwWn5iJZsvGKzzOzOlOvTNku9lm9uoCKjRGsgAUFZGyVTen
tT2WJP62nQtyYRmGpdFE0mBuVPcIsuGma/T9+h9vXFfZC37bm4rAyYuhEiFXJOcv3krkPlDDmCfb
1AFZiDY5lFO1RWLW3dXUnDm2AmuTG/XVVWOslK2s9uixVKi1SOyoI7bkPqU3EwUv2eHWpzW3+reE
+JPbNDufM/yfc60aGREsiXPVF+ynQbDDTldR101TFZyzYA7OVt1p22SEtp8FZXGMiK85tBZ5aQYz
El9vwvISpVZDsCYS4SwbifpCDbuDpEo88IKhywuHNmQtRtZKfZnmxJmh3BMEkHvWS+VH6XCmzXVn
b8Q45mc3CvepNfImVO3UIJsLl/2A8aIiEg8oAveVY+UnUzPOU1dMP1DtlqCCuoOSjOpWKSJswX36
CTDBhQQLLjUr0++ERuhbNxWowZwE32hoZ37OVvXMyP1pLZKiIdEwV1f6oRmajanP8wXzV7o3uWN3
YVm6D6MrSYmphl8G3fqjwIC6rW0abULnyPJ0A/WhMwKEvC+ri8iSDMcw+yaD/FtfsPzMJjf7pSCN
Ris4hod1stEYUUeyLTenKLt33R7mjQM62m8To3/r1fewGm/jygTo5U+Xp+hPNr5Off8K96T9VAhE
7vLfeckKUK3yeqssULTQQNecmFAEP6CjU4wsHLbaafZWTkaHVYI3yOaFkaEb4t3ujOfpkFRj8KyX
kmTFMNbnw1TZT+vfquPnPmvwkyM847s6VOoLxW1xTvSSH3lQf4GBd0+NMYhzQ+NWNDrTmK7vzn2s
hgtCyqNdR5po1+HL1IJ04g6YP/IkfCX5QKty+cAbg4KfpQmB9IFLHjVKRtEfOiuOf6LGO+BM0R+Q
aZdromyqXbbcYzpcrT0JMqhi+48A8e+bajTHSWURmQ+adlbM0DkMtBteahH8LBOzPwEOCPmUhs+Z
o5DBKlFHem7hv5nZygBxZMStNY91oWPmEVDw+FQ10OrUoUDYCRzA9vAuUU6IioUQPNSsT6/tkmkf
sm7cSVBgwNzH2RuyobisRLHGTggf1NUQgEE8ydNKLqojVP/o8wlel/Dm4Nkj/VtOt1AtvCnqWG5S
rG4ibYyepsytn/LWPPMb3g/DXLzFRRhdyL8OoBjrpLXYU/oMkOVtzNL+A6Eo/CWGwq+6A1rWKMZv
lsp8zMSx9VKUQfWobMLr/iKYJeOWpiBlWer4ZkkUxKwWpDy3cemvI5Mk++7YIBz7ySk/srLRNxK8
+KltFsiQlAVTtim650HKEqguZk/hvDv2sosOuXYeMqJhV/qsLMZx43SZtUuXw6Rb/mqdaBnUZW/K
aGYnnFbjNYrDa+0oxatuNSelH6oPyQB63b9pxhT69mwXVwdMsxeKfjjm4DknP3VCY59WDD8Ib/2Y
KRp2VGmwUWon3SdLVVN2PFlqV13+/+bPdFbZ2L83XnQTdBImWzKaL8f95/BCN2Vam1qrIjVejPLY
EcelpabAShvzqKwzrr7uZtiE03S2NcuzXRTbnGTT+dqMVvdTYSj+fe7mkRT7ASSRlOZtIDn5Mjjv
amIq3gQn+LNVwVibqCm1+TL2dV/5OfAjJ7TtXTjJFh6NGh8Zjbub2oXzs36b6f3f/4KGXqMSb793
xF/TgGjyaEeBfjG7ipxZuLtPjqQUjVs9Zesgqw2i49dydNzDUEX561CJ5EBag6ISTbtiobXlkmCs
O21HxwFQZLOhouepblMh+ruOlHVDEkP5YkssX073J0A5j9SDCtXMjOphTJG66Ht2s9IW1399iSV8
oXQilL1fSDuGmIdd28ExPQp0HPnR7Cbnlxg0omKmbmekpGEGtOde47jmt0WT7aQZmvI+h4y7dHWW
4oqDOs3pJp1jbYSjejaQxYKPYWqT8xPFACses5j7Q2A3mGmcTnuFmuPulWC6a1GBl215CMWg6l7d
M0XLbfkpIcjc1i+KETXXWBk2A8wddKjMrv718bDF+nSroT6sJ4BVRZeK8vyIq4HEZCAHlpvYR7lc
DDZJkUZUbK22bF4FCv67mXjKL6tWca3oQfEoems8ww0WG6Ur4Y2gVzmsozy2Ukz6x6uUdXwuW4P4
n26+T1HyKx24orBjZk+OGKOvtRDz8BubvqXxHr8Xkuy30Kq+ZgTzqNq3KOkehSQKchCgH3jL6gto
hvrk1CiCjUufmcqPpnfA/2dp4MNozYjebF+dxBHfcyt+t0YyidSC5TArTeaookf7n8CQsZPqratH
5xoNDs+NJJ4U87xzVIgIPCRE2n79urLfobDzr+meTLtpp0aT6uNoqbyImey1WXbpRTeFO2x/5otI
SiBPtUhvbqfu100ZHbWPnTPygm5iix+p+jeyQ3RvToIOIG75cxzb9IQNsnmaVY5Okc/7wiRNN+m7
9MH0HZtYu1d6fXoroZ4JIChbsl3H20JDyTVp/eo5IjeW+Ls2noTafTVU0QAZEc2iyu2E5ekpWf4b
cUbsDQfi1RD2H2Fnw5tqx0fYl8evXXI6zMNL6drvczwi5oq0vzIALBcCAdBTqPKgLKiCTQ6qcN+O
YjiToa4c6uVPLLmUw4yjCYaZHnohhq9zP0U9cJkkvYnaPXQaKVW6Mjdn1eqnLxog1SzMyHTi0Cxq
6zER6PFmtfW3rI0nrjfN2ltK8JIqgfKmjsG7kyovIpLzj9oyzmOcxt+CIdVOMaYAv07h/bFqeS1M
Wt2ZKuMpIBvwrkyWT57Wtxnp1B+V9XafTzY3PBsNpSUucSFa62VAzKkd38exEa/YPYQjfXXGXrod
QN2RrZ2wt2G+yNI2iZ47UMIHiyAlf5rFEREoc2oUe1vFCq2tXuOnAOtAGDfE6kPqgv8Y3EDjoZsA
SjPt9I1AxLs07W0m/xIWfEKmMnpBRnZZ5WyyrjcQEB2qBTkme4OakXDmg2k2NiF0jr23zLjnNQT+
khETlv/MpLXl9zC9p3LJTbGH70m6qEPrYST3JUnvpGLbRHQxTu+cSjvMkkVSgE/wX2hNxhLtXojg
rMTJZznW7bOtgnqec+sZ0X63b9LOAdCnkEkxz3q3+7psm6rBd7o0SQ3v2HX9U6zrZGGZ2ldFYYyV
fisMstpG1ZvTUGxbHE73bnZIEB5n1go6ObHrt7Fh1uw68/6opUWHLmJigjq0r+ZCjVQVaFOhNAMf
/Si8XxfhP0UrLp+SAUGqTscILf9rYVg/p4qAP9ttgofatNvKIoxZbY2cLqCsj3WOVLZokF6ojCIC
9s2WGA/McZJb3HWoNuv0vbDb8MpKP2bn0Rle2UjteztsDTMu3/So2ukpNtQ6CdxbJGPHH1m8vgbs
w8sygWvE5b5+gcjkhZVz5S8RXXun6V+jUHZQhImIaHTxRkOTHae1gCN1rfWCGuWDGcb7FUCaDiOJ
X2zVR9CA29bBKNjRsV8sxmq+Yw4qcDcNcmKgcBrqPTZMIXIPOjZihYWq22VEIXOR57tVjRMWLzqe
5Culqgeik5zGKUxO0RKoCpH+lFG5EZESjQwywvBZm97qQCfGXBlCX3cR5dhJeEFANW1z1QWONhI2
nMbjks0wZ09apJCB2BsnOg7Tt+yCV90tG0oji+VgkwUeBLT02VE0Z1uEgAIKFn+bkEw9CMEZRjYT
WVmCk+TG3Kxd0mZdL1VY7y7QWer3Td2L5qO2bW5nfOJk3afb0CKoL0HqglWrAFcKeIRrz+m2qtEW
r4jcMEte1Qh8Mpdw7pMZH52aPE3eTUvfmQk7BLUOzuuAaQxXKfAUeEAiQ78zI3mvhr7zEhpQZeyc
R2DL6kNn7LENq+cK+4kfqQkJUWlrnfo099a9D6BuYxsnNj8Kcv5J0Vx8ilmyzVMFcJtsfuIpRe+h
20q1MxgVbVYGoZmqf+kZnsV2HE6CfOAbt1L75CI6qURoXxW9+57kfDRt3BTePGj6k7RsXKEjZ4un
jnLyh8yKt6M6sXxHuLz76s8XHipNdQOuUeh+bw3iNOnRS7++wQP1zAZBWOxz79b7Qqbzdf0TChte
wbq1zlHUnm06trdRNruqi6ad0wTJjmWPuEazHbTH1rKq3QiZ9I6OZ4/5sL/i37JvgiTrzAr12yTS
dxh2xjeKsvno5NGbkQcPmH92wxVRb7XYTB7x8r5g2yaiU1jf+qFV/EpYyfP6pQlC/GOqdl+/ayvb
5Mxv3is1IopXW+C/RCvSmLNF8abB0nZf3+dJMT81evejAB9G5UA4N/Zyh6VhK1gRI5Cnb35Cr6Q8
rX+q8Gwv5MqBxWod7YOZxgE8ifUyEOa3GaSYzyvpccqAv+WD8l70eejJNlbwqkIevtpjyesQe+ry
0+phXjyHIvq663mPWDKMbbhxXNsvy8Hl+f7vVeF6I9tT6GlETSwLzrU8IF5124zj9KxljbzrU4ao
qLgPRmBc0k4PHk4QOHeteuly0Ox4nhHRLadLrbFZcxroCRnX1kENk9ZreUhOOuZRuBh8qBAZ5V4r
bYJ1XPzmCyUvoytJeJvHSZmeHUxbN00Jd19iucWOOGdT8tLYHZKHuVd9s5ndg5ZrgWc0ZPSGdWw9
HNFaj1FnHOuMwqQD0gSO9zLcIdZgMREQ2xtX1WFGoHIzQWI2WSK2g1plvtkpQEVbC4jCnLyzImoe
7ehgZrapSNWFCWx0xUnFn7Ur576kN59+JMvWf/0S5cY5aTsmX7MRMU8K7X2jG+TUO9VjMHFmMYg0
r/2bhsntu+YGfkWuylPYENy7BLANS0NoTXHC7TOLpwoC81MlFEwULpsXQADequWxlms2ZfRKmdfG
u1B02nn9omOOOxj6dLIzwme68VY0YUU9NEPQrQJyHr/mSp3OyCT+hpa1PYHOxNG8RkKlbW5ua/7d
hkb/ZhLOdvgaWy+TTtjB7SX6i6ig7tyNaX+2K8VF+mD97FCenmvNMs8ERG9KXaqPXssOofKsx5PY
x5pgVTSgclu+NIn+aQ1uyWmpy+lUYPxen7j1ATQksgrAeckxsl1OkoKHCXl3tMXuZh6Sjju0VKzq
WbqxfnD6ytoaKYCMpJ1usxZPt/VPbqnC3ATqZpFDAHmEw2D9otkM5tibFNhm+8/EjSpyJfrh1jfd
hyDo4qXisqK8aeGQcLxUTvqU1fbOKdPgBF7t95fOMh1p8oPZGu/oXci2GyXgqrZg2dtgpE7JSteg
8cPXJwBlO/Zi2CZN2L+yu4/OnQ4JQs0/MRqY70tp5XWYADyDTZU/JMx/dDdJ9lMdcILn47uBWdbP
7BITviKHfWTIAcki/zKeFq9zRGMW1A4N71z2b4GikVnizvpp/RbJ0znE1M74h0kkjpbxmV/lOVmW
3HOYEgWpz6lvYIFHe0TGVZW1b3mUTa99FIyHISLF0cGa/x2jxqVVs2GXZDn1h1dpSFs3dcqpm4bR
H+Cn38qCJCDRs0duYyOB/xBi9+UeJfeIbIZq0ZP8/S0aifXbtIucAznS+8qg3jXjzvkQMIbZZsba
bczy/jEP/c+gtYHD0+thMk/ze1nLaAc5x/DWb13DeIlNq7xWKsKvCUzzXqMefu2TkKeq1+ZNmxJs
aRpRtJWLcEZPYmi66XyzluFOWeFbT9li9Ql25SCezOcxk+YzaoF3ZRrzy/qPmjm0/B7t5ibupPX1
l6+JAz/jAP3728K1KnTZynYSebQxY4s22GzRJ80KSuwZBVOkjlsQ+Exta0lvhk6sYFiyMViIvwZt
az+4XL31u1jO6SsDcDFO+AqxmkdL4DTZmoQa5/EvwdoeOQUPaEM4+WmY9ds8zWdnQaMn0t7abfxH
gRj4bLssrCWxBudC1sRDFtFLpSaHRswHOU5/prROmL4sU7pYG2CrUXZwLrbaXlc5F9aDO5y5fnIO
GwIiudnXKzOuLOtCUQNQZ1lkZnNvXcbklUqL47qLp/cqq8ptAfrhwEhveh/NYT9ZZX0bwvDVGmV4
tWnAPdp15UMCANpM3dQ/kSlU08hDHmgSWlZCeMNDXEXQGSdujFbViaMIx6dsUtID6BaMyHYqLhrm
JE+ItPm0rf5SQd/51jVdvrEil82OXn+BmFfyMpV3/iRJ/KyaHF6LO7Wn9azFyEDXagH7IFJHOpJh
xf98MVhqeKX2aXWtwgXOSI/3dz9rqvxWZ91wGQUsxtGKlYft8H+qJeZu1RqHlGMLFiEecu0DCMbo
R7YznFQyV1/Nod+QbUmYBNUQ/Ml8g72m/As+w6ua2M2LnjZ3u4uQUfZl9Igrsz+UsjLwqsXGvSIf
oGbDvG0SsrHXNwC/e34n/q+6mixwOiPct5XRX2fbNu7QCMw7qs0IfbazCaZIHk3u2Pdi5Omaq+PX
XRrjf0uDqbh2cOjHTTMFlacbza92dENUZRHYYGA4ElBRNB6D8C1elHJ2W5HKGrnutigqQCV2pl0k
OYvHygjeR9rkTR3n2d2KYWAMAUjYhf1px9k1axvU6KVd+TjWHpEs272jVPXZqhTay2XUlE196E8c
yqThMs9sE5vkQw31DSWUAb+GGZCDaMMH1ImWJy+noyPmHR4wACzWKP5c22YyfRcGwM5OHOeiqk/w
oJJnpe492Wn9K7W3+hzVxSEMXf26HsyTEyjekGfyYCDww7+kXtZitWxy5xAM7oPh48DKB5SEufRa
fF5sXguiJrVW3HkUO9+WU3r+mlSojZs+huX0GbmPjsW0lJGkCLiiPtQD8+cpkedQOgRrTVAOYVc8
9FDL78YwbHJ0aUwtlNhbd/KGg0+RrLSHLGA18XHWMMJiYqPZecddUoIW7r9Nadk9jBnFttKhlral
4TENNO9ZOh5kBx096YVxN/QGgtM83hDzvuedO5yVccbYE+TOI9fDTWAFzcHO8SeJ5Z/3NoMHFkjH
9X+1/qNkWmK5QnbuXFsdkuSR7nfUzOdWPIWBYNNuMrEOM/hg7NX3KJNDbxXur/VTbOO/0JIcjb/d
Ib1jXT6o1FvFZCjeV9O+jN/XZYw5deZtORY3FJ8cU85c+rOc1DdHt4jvK1jIaGl9s8KOWNy5Lq4S
/eJ2Rmy+XaetXYLXIGD6zWvmaaKzdwFWomYx+Y1VxQ4454nrVdAKLBctjwFt7w996suMqnSVzEd9
Gx2SIfkRNEZ9nCY79trICI4V8y7yERcaVptRJ9pwpUyFrO5ccS/4+u4tIs3TWFfDtR6QSzIF3vHJ
fuYZWqOkyWaS31A6tmX5tGofFbUm20QzC7SNFMM4yKabivSZ20iGJ8oejBB296A7+itK2aMEiDj3
ul7+mlNNeyLh62etMJgBeBT9NPOJ/Rp3I7v37zm1p5dDPjvlKY7CPOP90Kya6yRmxMvkTswk1E/K
lal2YDN4+Sy6vr/lqMk82YcnaU3MzK2fPUFXuyTVns0hZrIXsd9pbXZ/U3RhQrQLpqA/CBEx/gEJ
k7vquO96NOJ5SGynW0TviCFTYT6prpl7An3lbKgJToO03jHBvwuDXyUzeJtTu2zqrV6QWi/p7r3e
Kq3trMzxVgg8NiY3RTCI6aWfBvIVFawCFriW/QwQYQuxmv9vuR+tlPjPMGYiRbacN6n6vMuVjCYt
/oxKFuCozh81waELyxzKaM/Og0ADNnCR/kFJinBm5kCP6nPQTwjh3Wf32Mo23bat8s4+A52Dqx9i
vJDHMEjZ3nQxUnTR+iqtuy2AxKRsywxF4aOlphyHnh2u0Z4CPS+2Q5ycmqxmpphnv7WS+mpOv9Vk
UPgGA+AtwhsS1LRf0VAhf9X1gzUS6T70FRHYZQN3xe223eD6lVqOd8ZNnj6331i1vtdj/iOGGKMk
yjYz8gafpcb4sP/VkKUtxkcQd79CY5BLk1HRTJKLqmnyFDZPthoUuyBTCibAgljUefEZAAnb0UD/
iZRhCyHbB0R3qJG/MSfJbzJ2N1n23g4jId8xA5IwTkgGHUlwbEkA5fc1/ZUqZnkWgaP7DO0Zaae0
MQSAnG3leU7g6/canp68ylPOWdAJ4FZYJIoMtHSchhsz7J5dIPNXJ6ITRDcEMK1myTJOMuaql8G5
sQTMVBSDG6eKvy1z9ost09Lv2BLAyM9dg2xmJWL54qL0KAVz3l6QiTrHNUP+YZZ7necsi4OtXQlm
hD2njDroYo8ZWTNS/YguaXSl8A0jevSxWe9H9Vdhur9ypYbQalArQdKLtyl12Dz3wPtZ/ztqLTeB
g5PYGLdrMrSGpZYHqG4SwI218pmocosuju48cD4LG8wa8zbdcysaxI6Ca2im34BtrC2uK6Bx6Bnw
pzGvipqk9RMTDbhDdE0I+wmRpuuc7PEwW+JctwJVyeykx9CBcJTl7WG0qWILrga0FKXARAIpRyB1
i/ehHGD0a9o+y6Y/QRqQasy8EQ+FF+rgu4C/4CEIzLPWcRnbljlc82MIPX8jlDza8dgUG9Pqu3tg
dUc3WlTjEj8fAXSeE0F4Yo9ILGbC6jhUUM8w/XrB0QLIPcn3rdJVlE5sZnRMRtD0YAKRCeZplDJ+
iwbetjLPTstrqg/+1OYIzacmPVa5xdGJtEKrlJcJNt4g4mNcNacm5HgqK6vc4G5/bvmBUbtyMugV
jHnmkQcSSJ5U0htPhjyiR2GIjm01wUfftDb+Bavcub8LLZTM5kbOIFVW27niExtsc9ppTKZm1fpt
uVGzwz3VbCbGmZxUBiNGuzc81Yb2pCjVIQ2cFyrAimS28ldh2+gyB8Qsul3fte47mRaRR5g3OkQl
uyEa/OGqw2Klie+dJIgpyMkkjBQ2KVp2n9EZCnMDfTNjnwQVaZa/ReXOO9N9zsso3ZhAkQ7dYPlj
x83KoqQhAqcrCcy2HW/Ko+ooRwNrmqQj700VTX9ibZgYvyg4vhBGEj3aIInsQzM71nYV72pWHNuu
dt5QxjtPFr9zQhPOxClCGlMgyoGO+asc+2xLBgZK52rcUZWJo3CxyiZVX21RlWAhTfZmonJ+jyhQ
jc652KnxEgUFoyotvy3KCZ+NfucJqyGxpIuhHsOWwkL+k6HPdc6KYudENhrTsAvPhLRuuBjKg+Ki
nrcCatA8avb5xOs6C3I8GNipwwmUTX3F4FttGH4SuypgmvEL0vVZ26jz8FvHdEHP1qSw2/U/GUtp
H64/sD0lv+oWwj6G0sRRRIQghUUsNzZpINu2+hk4ZbH0PkzxOmyoBXvXjelO1UYDo+kNEQsbWlPJ
XiSHnRwOACqZchVsg3yJUXMD5xF7Zs/iPwj7fiM0J/QqMoG2xCvG+8CFv6yrTGPDfDZ8p2xvWctL
EJg5R2mxc/1uSQSzFdlzldDUTwMIx6xi8hkmh9rNHR84KPvodDvFRe8HEvESChrXk3FsXzG5VeFf
SoM2IJgo2+GeVn416PXOKNmHR4G7k9m8RddgA4B6V2NuY9Bhe27AbjOhU3uJ6/YDe96TY9jvlhV+
R0ZdPglXApngwaFe9rUI8oU9IhqMPlQWvxt2gT8NxSJPLaR8Na30GIW2RVjAZ89h5ddF/Sm1LNxI
iH6Ey1vbMu5/5YOO+AgIpmd0y9pDm1/jkHFGAorWcvNnOXUKLd7QM7GON0ODWihA5jrGtX6w6+a7
42CfMSB4jMHTnJmTb2fslE2btA87R1/MCD72k7bNt4n52+gpMKiRA580mrNmxGy5Ui5ZLpJsY3Qo
WrpQ+WPVLo7OQLuhTsx3oUK6RVkfMCtlmzz8zo99NnV13JUJrcvMUJSpXTfTwg15nfMrinWfsZ0g
J/fD5hVFD6ZxQyMB0Cv1I6XmwOg5WoBD+o5fLWsETMPWJjDAnFUV99vUMAkJx/YoAWJ4bZL8RJKF
2pcc3zEQn8h5UO3ZA5+QgOGbNhfZc6A2WYhy5RNmP5JH26lp1n+5Tv3Gk//Cdj/bEk6OozqIcKMM
qnmvs9bXY+o0iT0PhSBu0qn9MVBh7V06SeaSXKPIoox+IJMjiO+22/cwZcvKa0OZb1nFG5uc/KJN
FEjthkIeSVD1Ws4hQyEl346GddfS4UxOavaa502xo0xFLO5+InHaRo3rG2r7O2ojnmq6GKUmksYS
L9hiHQ+JnXIaS9sE7RZfNDvTqcRTUJnot9AzdbYXNVnruY0E2ZtQ7lsusbdZMfuJHNOLkrOkbBOW
2LXDsrIsQVk7v/u6+FCHsd8G/0XUeTU5qqxL9A8dInCFeRUS8u39C9E9Bu8KKMyvvwvNOXFfJvaY
3tMjiTL5Za5smBDLYdyZOp7J0RvMw4iySPKwvxDxjmZEPlCd7/3ARm7P5bj1/OGqshEPU6u9C/Vm
2iCYfUt/xLRugHLlW3H4PLgcChJoyhvSjm8AFRxSkE21UfD5+JBY3FMTNYZTnnwYbLhpVp/mea2g
JyLN6X1n5tlTo6iFLITOqJ5gWhNpfCI1iaqqFw21wse0g95JhzfR8oh1kbNfkrbkJcyaLbP3sJ/O
3iFlZLo+CDa7eZnafMa7tU9kTfoW5p4p8deqCRXR+KtxvU1EfnSC/YpqvDBwBZFL8p2zuK4RdWuj
nAnX2F5lCXQtKmBnTgVQZx0PZm1o1A9KLxxH3dky7wLk6ySPtjXFl8G8YySRhkuF5NdHKzi27E7c
mHzOXYrUd+N+R1UnEDNYTMXccjLS+WYr+Qg/8K2oKLMytV9Js9PUtlX01OsdMONk6rdkJg69Uu9N
K7M9MjhHL1BUc0eoGssBPMdWPs++WYQpqZ1Usn3bflKBqFw/LJ5zgifNibrwuzNnYM02GJ5U7OpZ
zLWed2oOSmBoBzdqtnbWv8yV0veGaxyIRWghFmPY1XwccEAc5DJNe6wLPAHSChm25Uen34sl/d2L
2T20hru3W2VsE1ORsFl4loxcdw5t3x9JnA7bOWMpqBcH1ItB4bnPCSk705uZRW7EYw9liD34rsPO
jnohQr83rXCq5nrb2+aZSQLCZ57Sy4UQJfUhGKq8OExEfZao/60n/pNew54rapMYrKTIO2o/AAkg
hFlEBVzTNQJ/3lsLAXA3606e5oqtAdcyQ4zI8Vlh0Zf9cy9YTKFYiqC0+i+65bSniRlaCjfDcX+q
sgMY7WJigqwJA1H03F36AVKYFHu7iF0Q0RLugQNCx0VTSxm/xBE9n6WIJLcgg0YmYs2bqZpGQMy0
lOTa2emz6JRbqR9UtMmDHmQNBPftOMvOihwYzxNMTk+PqM7Bg2fO1UoY3hjAavcjb7EFI2tXSS8J
nQFOGrm301CnxcaTdRcArXmoXWwm7eicUt9eOKLV5bYmhqam9zix841fJmpXsrIm4EZ2ZTN9+3A6
Ny1t3vvU/8NBK9mXk/uA5L/pC8XYBPzxhrprWBkehY8synuPSTrisLZrhDrxcl8TOOSBGKJHb8KB
WEidMtBebJN+t+A+2XjRmECfWjAItVtyJ2ADBus3FWLZYfbwvjPyCiYsTIhrGXpiwkEdStNGxLIL
lUncd5HC4dThKd6VY57rb7KAOA6ZZ5NVuRX0DvwB1eBz3BQdJhRMgPl2JXimNl7zkfTvts/ll5UQ
cGIgem8T2NpjLm3xCOPeQL43PZ5HHLRx271XBD1DLio4bDIEP4L4uw6XsTb36cGOhkD1XFQHr2Ri
yH+Q+5u+E7HtDRQciZG1KBlw1Ec7gu41jcYd7+ByUHOLT8F/FZz8jtIqt6Mb/bjdcGxg8eyYGItg
xAu9ejYZ+QAuZC1eWdceP/XQE849U0F8Gb+VRXMaCngcmsPehEO7l465hTgTUyw1cdknPEOOf0b6
vXZdfG7Lud/pml09tPOl1ciZdXbCbbOn570WAAhivbIuPbW1O0s2f+q+eqwJA7E+MDxxq0+8fdm+
SZdPAOwOr5lDZaWzmpl528yOPSOGWJrKJ436tW3KdY6tkDXQ1mekz2QPjIn7vmvZO7KEoeXahwF7
8LVXUxKuCK4gLY3zvNDlF5/xH3oHZ9Bm4irespVGUgTdJNGxv3PToHyoR5plgehRTZy7dOkBSjbV
eI4XBVJ4pCbQo/gvnd+sRcw7qT0aWvI1u9ajW6kFETLJw6jLZOAsvEapVRrkDEys1ixqpofnq7V/
5aYYHxvNecXeZ501YKu6/EhtAtcuhisGnlg8pGKErkWhxzkMun7CFjv4G0xaamPrZb3BnClYEmwG
9vPdNGjlnah0FNG5PQ1G5gaYdJKdb1toZNk73ZX2jpNvsi8mbm0ttpBQ2hwECWMfgLDdFVMyEsrl
9uvGJuCDG14gFXvD5K0cCsagI4ixUu8e8MRh+CrreiOAE0eJcnd+2S3MtKcvWdXPPt/5ZkxxOims
0FIIsUk+irScd/GhDrouNZkL9C86dIE7csUHppUp9r7kNW2wYAi7t8LKoD+VCBtoFms3NFbYwuiZ
m3YK8F091ajRu3b8WbDE7pKSOGlZVeeuHQ7jMCz3ZsYT7QvOwrZ8YvxD+o3CVIHpmLJXL+UjNb6m
snF2rjZR82eQqQM3s9WNko3FtdZzLa4HMqxbVHO84qV1LvrvrMndiyE3RhXJcImmI2Bn1LfKb3do
AXdLohvbRsQnZzBxWlXdVnea+JTaKQavBcJj1n42Q/dmyyKcC5Ono8yG0OvkvRsDgW+j+cia2uy7
dPiIVGIcai3/YZAbn9CYrQ0VfkGtRhvbnKntFjGkz4PrnLDZwhjz9WSzuKAfPgdKkE6DrX6JIvsz
FBZPjD9wYaA6PSrIrafdi1/VYldgeN75hf6nGM0nZN5qy21u4i7l4vHOfhzs02HZxn1AoRl60oL5
f9sDH5NxsgTtiJKx2Jk6iSF/pfAG/GtRt1sjR+fPpEYxyDLwCGCr0tNi3zhpf3bb+TAbQ8xKb4rD
Cm7NkjEYVtnKcdUUmrEQZDt6ERAGQUoAVm3Yo7tPhJVvTc6Etj0sV70cDpYnrM3go4VHCqmJCyjj
Hn3ItrJx6300zVD3M4Sethn2Ui310ezND2x1A/pPq+8M61eqUu1gpc+zmzMtyqY37H2/G4jXzDrw
LNnoJGlP4NwxnwAlXRsXw3+7lEYw9wv2z9mf72ZJbOfO6nhjB5wsQVLwHonURKW2CJJb48+0dHc9
k7VNPpJG6EEXbypMtcTNIDQRq984xXzoGe5upNE/RtgjOD7TYpJRfoYo3JAHOOtu9W3K4uI2hY2J
17gOSvztkiLH9ZDfO0PrI2puqgQ1roqKaAOeBrmOSRx0hq+pvLQdLkTulEpyv006hC+XS0eStxVq
UBQivUE6XZhoirS6CLe4jpQfVikR0lFrDipiviZKcOZsCZ+OzJKrKDF8GEPBgYLnE5YAWcVd42Xw
4ksMZIPU/syW+aYSzQy5f5PyIqHowULeGMQRNhZ/O/aaK3fICCMxnxE+1l9JJA9xwZNPy3ZXHzMT
ca9tteGUNaswu2EuhDbk9cVFN+bvQW/0E8Xp34gxOuAG1OLKmMF3VHdY6l4F+NxDLbMv06phwwzT
jxJVGaD/8hR0w9tQac7Fy/YWj2EGP2YHttpDPV7OPrUi+E6Sd5RGE1AjaJQohXUgkef3AO/+JnP7
sDCGbY0pP0c6boQhdxveR+3s6q161wp50Bs7CkY623eOnfK4kL9jkXzCZ6UF2hB/j/poH8wqJqHI
/hpUIDSY7ukI2iDbaSZ5zGkqCbvcYoo5F18plA0TKoSaubkoi8hPBEAwc/kstpXxkA1VsevaatjN
VnfV+uR+0OpfNqZ87nGcIj2BR7Ccf4+RTrCwZAudGWm9gxDO7mlhZhgTm9LcR4JYazNlY5ATid0O
QoWymzaWVOpYWnjHCFg+U4A8h9povUPunEGWjBPbTjDk3HK56CCSDOO71LpPrajyjbVYiuAWEuBY
lM+xxmOqjOlaGSeqeagvFQRBlImXz7F+dwsYNPKmj16Ea0halL9KH2SEZeZbAUwAsh+nU8wWDolC
KlRlVUFd0dN3ZaXnmQLQgzBphnWhWrPGrWp3rtIHL7WpuMeR1DMdP0dS3PXuQOVINSju8zJH82lX
9gAYeBoLhmCpo+8ko6MFGBXxuEhLT9PiPI11poWl7QLfaeq7LjOWJ7NOHyTYaz7w2WPujc+9iw43
zG+zGppncqdhPQ+fJBnqC57SN4cE1WRE1CJH11JOz3GNt8hpqYbCB1Ub5nc6ob/ngvO2+m67BH0q
MqrL8KEMncs8KdIiSbkN9LG+67x52rhpl19gpOPlVDkd3UXO9sptl/V6/tNGxlY3M+uyluiISX4Z
/ox23vEHywyQmzKi35CIu/OY8Ur5IE0JEjI1SPWquBhFlP/7gZd40zPy2cVztOyHMqZoJlvPfMlv
iwz63k4pwh5MP9Rsz8XqwBm5aplByvU6xyhzFPKwNB3vfF7uc4s7P1ZAoLA/lEmkgRRs8gZG0Eh/
cEy9CgB3f2XDnwkRYDPGunHtBkozoDCIDWbjn8miKKjkwmPNmE6r33PcYQwYET4L2/nIfC7cudFu
RovrgyqsryqxPPh00dFoGTNRHYKqiA7bzJwC82xfa52xJ6do8jTBzcOysUtHOzmYmC1ILFE4kNtD
4C3Oi1QULA0e13FamLcqRgKOVRZaA5UOtUXffFNwlFoI4eq4AjbLiITIQzra7HP4abQtkXiKD0iF
ZLl3yLELNUtv7zpp/emZNgDa/5m4Wm4WvdtxgC/uBzRSxhWKM/4SH1WjI3VhBuLKZSUBShUq/cSG
IS2x8SaBCb16s6z4zdZY1LL2HT4o8SdTkadX5WukLWz4msVtbzDx23v0Zc3NcHL17E+fRMWprKtv
bnZv3uKmRyyzQA9U99T5XruXCNmpbtiBNXnokzbCkPqebSoYdFZ0UUyv44xHyfyTiP43r7mxdTPk
8CyN268GL7M5RRGXrU5uScpRopKJx8KutlqyhCm1WMHS7BkpQe3svJiKn+VLuAwvLJj5PsuVTNfr
NhYtU/ubTXhw+uZEcoeqh806UnA6WrkZLnoNIrMwuRcP7bxTEx88nUuYjhqYiMEOXYczEktlAeUr
b+2rRTECCUnilgviUMgdl86LHk5c/5VW1BjgDkQCEUDHoon7Ncc7wHpx5oXMf9lpgACBJdnBN6U6
R9RsHSpimKjZlzwbeWlbM93Ckd/aHiKJmrlZ+Yn9vPiqoJRmeh+8JN3FeX1CTyu2bYmJg9Jlavyc
sItm5yoZbp2RerYKs9bOMAycct1+Lda4QuJiOjZslwQ3tVvgIGu7RQbKYK0RSfGaKpQTcEknzBYb
h3on3qUKRJAgkBUlh4VLfKBz3jWngdtqBqPBVx6egQU2myDbpEk+9V3NhqSliAS+5SCEMcgN3LG+
MyykAs5EU9CbyTUn57Oz1I9p+fbqoCtJPBm0OtaI8E4zcxOixbR1zD2T3ShULcmFniNjqpcGt/pu
b9elCHIzZ/Iv3ptkBKaHz9uyMDYTmTwy9yA3saxJVOe5knYdCK84wrUiEhlA9msDkIF/Bjzx/vgZ
cbvwdbc8GqXzbCa1jxXDQFTl8EG1EegCpZqfliv+nH70uhx3rTdLprh8EGOWE11xOFUedg5tnCkI
wBKX2GwAUBJopsHfHxGpjwT6vOtxLh1qlPVxMYBKjPXM5YvDJ5AQ/jpWAyZpapMzlwvAGiEL9JTw
5B43tm62HlFGcNo5sN7r4b1cO3FFlD/JujiMoh92mow4+TTecUIA4CLvc1QDhsWSlu+H4qtZ+FTS
hfQZC6s80aGD4wEZxZEzyY6xrTF3eRYTUuJXjakj6NVXCD5EIuDBbj03X2tF2q0LB2zL6370KurV
7UalQbKUF0XZQcAkfDNIyKE9V6mgLlHa0AGTKS8CD64LlXb8n1w6ANcAiWC9E08aWV8foj3L0F3l
xFiDdITyHmdLmi0kSfvpVxkV08Evhyawa6b5nf2O8QLPpjvkV8QbSBtWzUNW0t7VM5gre3RyCriq
rS+qXxkJdL31dCgGM3gpPK1DypvvrVMjHALVFR/5trXmlj+dV6h2ZPm5SFMRUorHwU/fx9WfbHuP
i6nVhOD2uKMe/diOHp3CYpJdLFcn9y7dRP2JLuqzI7QVCNb+pdtloRIDAmriLuW5hGhTxhWSsK99
x4BO9y1wpY1PLJhUJNKzSpeziKMn3QTNZwAsm+ZW4/zvpqhB0YpKNDhANBHkU59DhO6emGvWG5zj
m8XPh+MIzUUkaGgy9jAzLxU1juXPBC9gF0F75yKkd9B1002pReiaRE5KrO77mTOw4JwMb0KStYRX
0yvTuwxRw+zC5VMk5AsGnLPhxM52WcCEATx0aatYAj433mkeuhXUMm/8rH5s2sTZahVH7bg3vxyT
CHn25A2aFnLEESGr3EYqCLh0k2wpe17C1QLnzd4r+3F9JCYFgaG1GNP58rywIlg9h2AjFhMdJfle
zfMfrnLU5Dh8armdaFo3XfxqPhPjdXatmne25A6ilOh2JXtwTyrqNCvjzu+aNsxV9WK1ztWyvOVO
jiCnYn/MqenrjmWWgETX5jLgYAJuCN0j7q2nIWkhZTQiD3EG0Ojunls7mTc4DHdOZdknsos8ClMe
7bxxOthq/NEHqgwxeNd4mJx7JEfOm2gG23Iytjvm2ctlYdC25KUVcgzGOwFRpXcy67C8FpX+NZII
eo7WiMiU/9D6Ud4DPruT+a+pGB+QKtSlcZCQgNwTkpoKIjaIOphvTjXg7LAVro1mnnxkYG+YGH6O
IDGx2HbEwInY7rBj/mWgRnn0mNzbYor2Tm/F0GqMVxpqrnlWXg0ranBw6pRN6t5jTPAnzVJ5tku0
0kI33tSo0xgPaqXq1Z8h7coQa4jGJsE/qvuEO4MjxcJPreRXlTPp6VijF4ePcFpwSffBN8c8S4d2
dTU6i4VhAbF66Oqd2c4vnac73CU4l+QV94BobZwjxGCWAjeO6pASCXDFsahhDS4vUZwA5wWpCH82
6XVwtw2KpEdkx6abTeHYC0eC8OxAKdfnmARB8ceufDfAyfWl0b21jRYjFGCsuBDHLyRncZYXhc2O
T1pcp7Wewz6Q/FE4Ioyxp3oJgwbD7fS9oCjKjLwTg7ewWM37VE6FfTI+GrVGPlC3MI7Evnuy6icJ
Isbt97mLCQ3vxZefK23jLa1NdlHfVjQa4kEzVidwdsk4UXmOFVrT3yJH/zWHZz2WDIT5OE+t5FKl
W/Fj7ujoD/eFls17pLiLjvFlY/has00xxIZl99R41Yz6l6YbI3JORJmjkNDEJhqM6lAbIiST4hzo
wtsxoLG3VqkjAFjzTqx7tzOU6uLp3PYnR9vVGXhuFz4/fsIRmgwlT+XO1Nx8m0w01HDpZXKGxUP9
wDhcA7J9vfNnci0cOPek4EZ6fuw5PaVFD6aGCbKnFrp/TxB5unMr9DcDmRGyZYzFh9OgIjt2Icn2
5jucjFhCQt8nzy8N9Gap6sepV9dRmtjZOT40iFBYgJNrGSX+NubWDr8BGWO67+lMg9XBlQ1Bv93Y
k6sdqHr8UktgpM8j4nvMF6N8o+nXpQFslstKxymrmDR1F6M5nia9ebLicq9IkrLgSf881f2DQTs7
TJOmJ0rtfnKcbnGfXNqczIZT5PARQBRfW6ytGzmrO60ZqK60bZLZTn+luCgP3ezB1B4MkUB71NHZ
rM47WJydNkujxVwYPUqmVhiwmJqZ/4fnhzfORa2PWLVkEj8Q8hUbLBm4/HwIFGuwD1IQbweuOKxJ
8HUmPnDWtIDqTUCR1SLu7284ripX7F0Fs08UPL8lsw8F2Tm7mqUhxGhcgDD3Wq3rHDyrjDeVcNWe
yxMuSxpf70qG/YguLzdfqFGxdEESsvfgz/GlJP45wUkfxDjEGeAj6d3+GKfD/IwL2Nvc8t2rdrXy
lvts5GO4dCTqUqzPeNVesScBoAXv2hGeQhSEIc+ryMkszXaEqjLWZz9+qaW3nlzUzwRiiPLEvc45
95F9q3vEg20isiXsl6Uhg9sLYYkRyXXBCoj1FU4khvUcW7MzTNc89XYLBqmjxPH62lXE7JbG3kwC
akUdEbOME+gGCVbeVwAq3AcW/Ump6skfQJqZmgpuf7MhalIWslOXqM4ozspzYpkqqV6U/42bmYPn
VHf7G3WAc3O6pYFW7BK+xCD/w6mZ8UzrW++yjiVeR5PIdUbLye0dc9J6OkHkfxDTOF9ullRYJXZw
Q8mNWCAo8bDikKxjCSypR/jG53sPTMK+J84utxFUFrkhHI3T0cBPqUxqzcxW/PqHXyvt3n5xODKv
Ui4nHU7zJIsJlyGWDqBVVg83ogYdHKG/pmhuP1QLIk/SW3tjkA8Ls5Tnyd93E0PnMau0A9Tto04J
yVPNEDigqIIZpkYs2Knc6+3rhwKLAEVUb2IisxjjQ7K0Yk+f3UYhse9u5Bh3hmk01hOsdoBFt3+t
EksE06TmrzEnwoezyl4Jc0IKS3JMpjeqm64IYoLiII/LRs2ZtBDbDPnrwHnqT1VzhoDpwVZWq3kf
a/RaxJ7ILqMqXsauGQmx+h0JO4I4uUvIj4fHYgPrCM3J9oU18tPudP0oJkxU2ED8l646yjVmNwDP
vnWjlFS77PIhjjgggWJHpGk2TenOmKfzq6F3E7WdnFJsWmCDkm7EIO1ZH0f8cJqqxe+psEi6oe8O
oKzmkl2pICi8NYzqz0oAOTdrBI8ADtyIZc7wiCbTFbD4Puma9A6XIu7TBB6/sxT500ib5JwZcI4W
99m4hSi7sr2v+FknceXWUQXRx1wCVxfyZ4jQiHErJI+VMVnYrHjrModxy5T2y8eUceIrx4cqUc3r
DJ2KF2mKr3n1gSw8XscVmF+YVYQNdniYRvdTt2xuMMPU0P/5jyHSGeWlieb5IWs5ZsslJnRTzmfi
7t2jtDks3uhJRuIMWPVqnLVFGYd2hdmKpcc5l8tvjV/fzaQlCejy6cLC8exCAtgmiV+/mXW9jSJV
P5hmTmueXrIh9cqFLJOtEXdyqnjsGGPbjXfQtBjL7DrpNtdkjBrH+QEWP+MMcvU3PEyqsFM5SXY1
ikwZQXkjsrD7pmfsavJiMlkIUvBjW9nr36hN5WlOrInyleb1BlincxDkY2HZdzJqF/Yu90ETFeuA
ZRTnuZNBVCHezHOC/bHLbIJho4FkqnTU8E85TNwfswEuDSygEWfiJgU7FhYFIGZycKfcpdah9n0a
uQ2A0LGdyMCO/ewkKo7EPQvwg8W8eM1A315UrAm7pskW/oEulk9yDbdYIo2EZIPQm4OaB/DgzaM6
4MQtuSavTkG7nC8dWlWykkZjSFmG5d6Paz4PNHkSRhZp59HVzJ1eJFy017ckSjoC6zmqPH+ObAiD
2ztNS/ywWvGYREGMyWmuFUnxcJARk+R5PNW2MDY3Vi8HO39TjWP1pGXSDakQVJzr//fVsa7/gDtw
7+XA2IPLc3EorOQbq/kxJ/aeTrXc26iQu6k2wMEDA7/jF8Lcb883XHW71k1UKYJNWR1TXbzVCd2j
K55L2jjsb0S6qSxxRvTLum4kz1Nlyo0PBee2IBKoBH1RFaHT0TbYNFx/qKXgklx7aFYEPMcp/odS
q8tdWyr9ctts69T+JYZEQfLIxku//jDoZKCgcRuHrLtnNHJhk17X9//9UHqfrlnr981YP41oCZyX
+C3biX41I0ih288WK6s4vI9DOBy4EcwfVuRJ0tY9doSGD4GYbetJq7pd20v1VfWccTETWte4LtML
HgZ+QyFoCExrnHveegMLgjfNH8I8Oyrxj5U7RPREltlHMbiMah2Nm4Wk395o14qWQv1SkWd9pm57
UfrH1EbpH4g2+DgMJOp/1KCuFvDUoj+xnhC2cEgA0G7zpmkwxLGifKLxKrclVdNOcWjkuABsrIY3
hkyPQWBjoKxbTjuseEfzVczGW16W1lWmb7eFNor8ApJa9+HKjKbr1vXvpybim6jiB2iK4skEYzHm
9g4cMJv+2FZXTGWPMOm1rW3F/ONWeqdmRF8jEZATAcjoUIH0293QCSoeH6Y15JZlc0MBtpu8VrP/
NANhv5tbI30dUjrTXTcD6L7+prXm4QQ7ej+1HNUXFu5eaNnZw21+rae8QXsj1b90wJs1BW60oRue
HgVqU/pCTvsxG/PHrmEx7mwU3Zmd7pjN4ukfGy0bIQDE8YpXKfZYRKBxR0gEaavuU0lUXjPwG6y9
G0uln/9t+K2nfMBmDKsI+mk938pk6aSijfDfm0NequZSzHsd5EAmisoltQ0asquG1wzREZfbpJ2n
hMQK3t/uEtuLvKT59baeaHE1QaNzbRIrIAgpHkZK4EE53ADty+wvR3QKLg4DI0Y3b9MfcAaPLivW
pSU0uNF76R11PW934+hCRyF2votrOV3b4u/thFOyr3F9hftkjr0b5oWRn//t73Xuzg+117wpW/jo
t6xGiU0wEMNHu7My46mhfefOMzP7KWP2ujgNVSS6PXMsjU3EmuHo+JJpTW9FZBlmF+1xjo58KGUw
+FERpARMtgyPTzqOqvs+qpmLrzEgZkne479vAVOhht9HNQfLjZv3GXPgarYD69I1zUnL1k4VXK4n
J6GuVouKvZEyd8QbABMPrlCD0/7gdzI7sMUiPAEz4rVcv4iqlQeaY9aShfrR0QiilXmEsYTlnxwx
XipZ/rKhEfTdUL/EUr9iAXTQgBx+xgE+0EjGv1Qjdysts4m5Nd0lc6r2ntQbdwYeB9aS+YOMNxy2
9d/kkqoaFJWoJnH3ELXAuDS1sx1NXV5u3JhBNP9F+vxDkllmptOBHZdBMeJiZsLP+Ea0KHsN1TSJ
/atjJMBjRXcvIcKciZDVW/ajihuwBaU4YvO5y4qkCW4YGUNl9kOsElyvOP3wuv8FKMLTwX+MItmT
mgZTIWnDXRE2BiJ7s1fk1lhWI22XDARzkZNwn3X6/DkkzG7LrrsnhSOe/fEV0sF+KbLkOy5qFeS2
gT6ZOn6Y68xT4Nfsb5jUQaVlOOTWQz1QuueutQMG+ciWADYw1GyNy//3ykJ8RhEArZmbu7QD3wDG
t1VfJJyV29g9GjiRyFKmoHha2d2DCwTw2HGcvN3bGkVlM2YJjOPrTQ0zFZW3RVrv1+IIwg/pXx2k
X43/P5xKjrR4/KwDKWSc7St4X0WjfcxGRR7KdbAftv20Uw7DaHXjDhhZcRzzjkp7aAq7zvYz7iUc
kZ01awxpgIFGO/10OqaWKjcDSpOowqkiKCf//lMjGYL+QkN13Yo3y6MUxs9SccDhIN6UlzB3Nauv
qnPzSwXCitVoqDdD5VhbY0VgCgJL5yhtf0022acbbXKW+Fj0meZzs/bc57nr/a2Uf+llJJJqFvzQ
mIwJE5sVz6RXW0sUXlqCfqFX2tlRi6IXAXHoXrL2tJU3XrGj8kcVuks96v6/FipeH47omEFSQuuZ
K+xw5oSIXYuTzhjhJLpdCRrP1Y9UjmhLj8V0nIynKrJRUvP2p2lnjTE8ny8BTnMj2XJua+Vt1WT1
bKrBZCR8BqNWB1wEaX8boUx5NcLB7bsqjOSMqTfe9g2gbOHCSho1y4d1ZR50I/6rkI3DYi4Zrt6a
fcYLRpTy4GPn2c++c0mbPn0p+wsn+uajt+m6rqSTvgAEcf+tOzYfgPUr+zXqkS5xF3q1bwc8tm4o
va46NVrF4+RYzzY4lLanF8tN5C9SmRdDZ1aeEuS+p534L6EzEyHO+VtBKnzoHPW+pPYQQmFEGojs
6KWm5lMlzn7ByBLgjB7ua+qyJzB6AMCZhDI7IulZpHCvYy5kZRJh1R5Aya0HeK2njuS2qMS6x24h
+i2P7nIXmwuDRFay0eXTrZJ5X7UcqmaH0LNIUHyryjkqDDIX25++Ygrvzq5YvDNrZA4BhplXwRr7
3LCeReUyvnQml1SvsN9YtrLfaTE82mXp4Q2JT0zW5m2Dqn+YG0PeeXxsN7lkdDbVg7u97fbrkBuZ
bb7cvue5f668qXkwZIs2bXAuuLWcWLDvj0uvH2+bmVjj09LWeYxpLTOpaVk7SG6/OrfxJ20xCryj
P/KCuN4ujeVTbYwm77Lnn0QxPtq0d7drrVXbmI/dqBECcNQpNcmCe8sFZMmww31avszRvACK4ARV
cP0TK1wEwpHFZFHBKoe4+GRAZz3xwOCLWgbO6Ba9K0JX8vH/fyMvInGgUQ1Zsk0eolVSmIvoL3Yx
ERK4/oW8aoVyrEVBr0kaXwVJ3cAtPe/ElfJbYbdhNM7apVk5VVVNhNtvPVUklXdyUrALowHutcqe
ycP18GZibw2LsZx0TrKtBlgBnPdnBGQlg0ovjsnU0Sk3FNF18LEXtV7ePPQxI1mTTaMPpqaztqQ/
P/BWgpgmsh0Iq/27YEA4FngD2bdi2ufxBN3qUEpfY/pLV9VxyYhGsj/Ge0E9wLWpFMccphlEEiCl
N1GCXW4K9XqaD1pLxdvKartPZHn/D0ksbD8ckpySNUCw6wU6l0iDcH5wMq1Vq9B2kjWtwMUa1BVT
lYwOpbZ9dfI5Q4RDEdGM7MQLA41iIMt6+6U5Gl4FdJpAlAb9XC435M5Pv1pV7YuyeB8Ycd5pnfjK
HXTBJmPdr4xnvIHjq1AA4uphJYreFhIk67uyRxXWa+G85Jl+TRO4/n0loICXY3n8D0dYMx4nLJiO
8exFT8nEzOnOET+Lh1gT5FjuWlJke7OVbD4PeXTne6+G9uqab9J66+wXHCobaTobl+S9bWGq5sxj
WtqW9ZYWmeBUGQdKgi0QK/2+rw5evx06qrO1r7l77IbHVej9j24mlYvUJDhZ2Pe1IOWuFSeDUgl0
3vhtigW6x7JtOXFN5BhTih8wb7d/oQylS3rEWHP4P+bObDdyY+2yr3Lge7pJRpBBAv85F8mcU0qp
NKtuiFINnGcGpzfq5+gX68Wy+7RdwN8D+qYBQ3BZ1lA5RHzD3msz7P5s+qtgtiUDoJuBbTbeJhaM
OUZClhrRvZA1yR40xjyIOP2+6+Ujus0d7ixuntR+HCf/o7ZdQtrhCi1VbQRZ5Nx3dX9jAxJhhs9v
IdNjjlc0qgbQeMopNmwuv6JQeiabkGd3zUPySuckVIot35bodbPxIdb9xje58tOwfaSphH3E1hh3
dO9XTx2OC3BkGf6RnqHLvDOwaiN3HsMMV3tMThGkVMtjs9kINlgLuQiysHaRhagd5aYhTFLGPJ6+
KZLHsv3fZKnav4ZT2KYjLNNiOSot17J+ja0t26b2+yltmGpX25Fx13VeP2TefdZR7jdyrlle8UFZ
NR9c9ecff/63qCf50vSRwbTo4G+Z3p5F1AA5MMqcRAdhYj1yHPHpjw811W010vb89o//8q+f2d/R
9+rPIOjuX//x15zwX/74r6eq4J9f88L/+hX/+k/zx9cU869VPbcJU0i+8Z+p5muW99/+sCvhrc6f
9Pd2fvje6bz/+SvxK67/5//pJ//x/ed3eZrr7//87WulSwLTHr5HSVX+9uenTt/++ZtNggoPAb/Y
n9/+z89dvxR82ea//dc8Sr7+LVZ8/Yo/UsXd36VJCLHvogA3XZvoj/F71/M9f3dgILq+b9qsYdbx
y78zxR3rd8d0SCdRjsfLCYTvvzPFpf+7ZLbqK2HatnRN//8qU/yXVBuTmBDX58R0bA9PLampf49o
MWHX503hYpBDisOcTF2zzqGjy59CUZ39VD46udMihHdOf3mA/nyJ/INL4554lr7752+Cv8Ffw2H+
+Mmu5REYbkpTOr/8ZEDRoIk9zh90VhhYQfGkRvpEOX6wlh+1IECDusrJUXxX9GFoDM0Boadc7qYI
gbp/Ls68esKNsoazL8Z7Jca7S3ePNuHW664cBEfZjKdIHyIBmUKgocOeVN5PRfn+v/6L4Az+9UG0
bF8yaRIW7xqeameNpP1LnAzo1xCHf0guu/RnjInpvpzYq2h3eeUutfZS+x8DmblBpwZ/lxbLqYNd
fUBc844R8WMkJEKib2R1UdlBoPLIPYowe0uHuKYcnH4MeOUCh/Awvm+GFMdIbo0F941gFhoLH7EG
TvcojLNtxzklRX5JhPs9Avmw7SbYxXpENdnSyogGdI3HkHrVh6OFN8fPgx+LTcy20EOIWqK1c9tM
oZiwbww1PIflD/HG3TCaJRJSsizi1ic2wDG3iERZS0h+YUI7woDJHQk0jIQM/weOWDgjsXHR4Xhf
ucYFRWH6kogW60uq0bN9TD3k4jm3erTneQ7eYQHypx49XZKsBGpc1P4PEFAnHJrRoYwQp2QNKrCh
fW9QOJwNL7kfHyTCmKIryi3c/2WzeM25M/VIj5HfKpCdPQxH9P0Ipm1MalGBcTgrxvwu7VDVeqR0
YEhsA7MnZ5Ra+Lj07J2WNPPp9MfxKiYOTvzh66R109ZIqHybVWSumb/KTOKr96JNTt4anU+6Phgn
J9PgLpsElWVkHP2k0lTPK18WZOZBsuenOsLvUtNiNGkGfg/FRmkvIe3FsjfimnUk1PFtleZvsx5j
SmFHBE5LLkPTLE918kHNxThTRI9+E2rUgykSQs++z9jGm53CU8FQrKX52lDd4ouJr3YrDgZh5mNS
d0Hlu3RwrvmYaG4I1Q7eaal3y7xnRz2mNxZSkmDxWu46doCiReJCBQ76aOJSRkFyxFyiN9giFeQt
Z29KfJiVBcifbAN29d24PJUT/VkBkAfg4E0eRUx7vfc5Mj6HDvj/QdY7xCnY5535WDs/GI4ibDcS
vR1c61S11SeJm99R9QHc5tE0MnEl3B3JJCkIKIvze4bqJ+3E6coYu3a4KAoBWzxczcHTvA3d5hGM
rrWJbfAGrZp/NH20o8CxNjNp9Rt1l4fVG+pddsTTyWVNINBr+VGImmZQLZtUTJZAE2YDHF9Z0/dO
05Ix4G3juwilyUyvulFzFRFeqxNKPftMxX8zILLcJGVCsgaI5V7MwzEKzX1fTsM9y1kXx5znWGev
1cS6pt0uAuoIlCh+TSwWeuOUf3FY3AdSG5uxKG6khV1zVuZb1LfbuCzJ8xm7k6wG+9Jm2W1jl/Zu
FNVbZam7ScHQnByPtF1itTfFqk3PJucrvX0ZuE1kb3EKvOfYT4mFX3o1bEqfOXtlPfpFywSpN8dt
6jU3qiKcI56o57ihggyGLw0Bmt2xGMCfEbQYest4IKb2sXLX5GfY06mGnuBUci8qfHKpz+ysNByC
zXh3ZMzxUcoh9a4qYoUv1eDeCEHUluXzgjWR7oIQni9dpa56RUC5c/kYF+FZleEPSHkZQxrrW15P
eVDkjY/E0RnYQLURNtX2ICKR79FBGSsdg4dPEMsRFth/JTQWxj11gc1G+JhLEdwgxAqTVVoNdQi5
bFhChGmM8X71WShzJv67EKcWpREolx2vDLw0eLh2Fl236cn+VHvJEwtMTBm1oHoIkatVuFZ97yOz
sPy4qeW+Wizypm9Vbn6uDQAEbdGHh7SARyc7fUf2yIcQITxhS3wyozmH0wc8byIcOpBnmS+voi9F
wPyb/HDjk5MMH4a32A9AbpGd87ZOw+cEpw3x4N7EJmW1ImCettz6uTUIsu6H8o4J4m0yomiCtfHJ
hI+0Ld5shfMSODLS/jU0vOGhYt3Bs1KpPsiNGI/Ckr2NDMgIWEGCpaxP2Vy9orZF09x61gFEzVwB
PEFBamDHb56tep2RQs+3/JdCeDy3c/VlSmpujpoZ6ABWveDn3GhZI9xj/gVDxa0C8Le1RiPqOoA2
3Nj9klrWC0AtBCwp7gImXBbIJgx+C+6BTNTn1sMEgKMRCofa5nljIa2h+mh7oltwkQ45yx7X23Z1
BaPzUpJ0sweNzJ6gNJ9VSnMi8rtmLk4gWAjxCilsfVlA6y1I4wrftZGLowPG44BqYKvLpWItbvwY
E/8t5dTAnbY84tULTwVwuYMfMrByDRLhOrveVJ1Y9vi4L94SItkI63RPWYc5SL+DnnjXpmcEHt4C
bs41Kw5tbZ8hbZONC6aItS5GkqCohs/w7ck0nOJPBOt6h8VLbmYSwnfmAvXPI6equAWoYwatRvKa
NMnrZMbrSdD023oMmfGOgcqyYjMU+QM6m5E3VMESrAVoZIiPJGfhUUWY9XTAtTUY3hNXJRIZhCv5
cCozdMhMYDZWgcjBY9ayrrA5YbFURa00Np0n7lOeQdl47ifZ9eiGtfQ2gOSqbZ7N8d6S6Zr8QHRM
0c1nWQm50aR6EzcKAUFU7MCGCeU/ei02PzRfTfhA/OdHH/s0/PPk4bJTb92kHkvCqLZFUV4GTLT+
8EK9xt+lnreOjHm5IC+3x9zfLxjXC2+4hiANT0CXMYdihM6K6jl2OUj6GcukWk6sh3kbueZVIxy8
TSadbkiV8g5VfNKJAw5AfbFS7BFmf9tE3ecImnA7ca5kKiYzugsDErWmDVTirxGePxRDmBWaicdD
6PBqF+kNpI8T6ZUGWU9Wvhdl/8MgCNJgLsv9b2Tk/4CYOnojo56BUXTA8Li/HaKDbR/0PF4bT7eP
yWQ/h2aMdNRaCxc7a47Qn4llXOR0KHN15zo1NW4836YCHyfJ9RuB8h8uyxO66kcwBR42z/qlrhSg
DKw/Zty/KOw8ONKdD+ZzFwN2p106wBdVME79V0sRAh0x0idO1gri0skCkZWfmSRhYEh8DFAjXi1/
gTxsYl9uasypqCjIZAXgnxpfPHDWPEa4tiHBROuGTOZlkCYc996YPTgONq9pLg+DnVzXXwYbK0KG
aTehBhsc+07702vbezMDNNXct4lYHXOADFMuLEoXYe/ZFSM9rRkackMeOpd7zIQzClf10pFFdpjj
7rkT5nTGVnlEb5cc8jnOjtCAT8h656nWewbr5faQitbfxh4nS91i/QCV8jaNmfvYNgegUf7WcYxx
X6+DYmkpMjun1L7lJHlMvYgD2QqhcdTjyekBTFFsv3a5Scj50nMvWM1TzGLzqPFCAdQkRBj3S3yx
/W+VR1qT8vWExyNmJuhKfTYJogILLwhXhIEC+sOnETE7xHMxAhwPU5OyYPnjB0St19vf7GQsnueQ
qYoLeqcavCDXOj9SoQ4GOWZz45B8Qy6uwf51K1sUKQjLT2Of19snKl7riesa53jCS82ZkBflmUTv
tTxpKYxX5bq7RMnuTa7i1pZEi/3s6hbMIg62NMOE9FPvxW7vnLBzAh4X1CwvNrmRv8R++U5uk4ce
9LWPU381PIudxU8L/ejDX82r4Cu/pk7qHwnzbXfRGEbvAIW/Z83QA0RkbW9k7q2R2Z+475a3hoS8
aoGV49QlOizfFwgrySxye/tKKNh0mHCfXnAm8b4yY4DOVXcswwm2XGxdTOTq1H0En0uz+WJi6qHD
094px6UaTGJ8tEjxqO1q3kdOS86a9hYixcBtGJVLP+bzAIqg4mpS42HNhUiAUaShax+jRDwuultu
HT2eU8v+XHn2HqNqsmnY5zDLwuea0IIfG2NGbpeP/poDsjGW1fWj7a/zyMCpBm4RVJn3JiSnU930
mno+vSPJ5EKTlxvRbdGnb05IonmJKQrkJ2WqCaxJGhR1Pz+4sxz3o8MGKhzhr0D8uB/QjR56pPUj
4WOyAxvqTu9yNTmraHWQJ0ffrJ7zmZVBAZvk4oBqpwlZ0FZbbyiCoCOHcOOWxXhq68bG1w0ycnXI
GqR3Ex69uvRlgejOjc4QXxtwAiQxtBnXXMpdMJqUSR6i0U1Wtc2VeNjnqYrch7lqkdkRQjEYX6cJ
3I0ybtDCL5dxcb8aOddOZOAJNgdWcDkpZZzycMKGilU3pkPDRyzSNj413ZL452Fs/XO0qDfhR/C9
xyXcumP7OtXJXUELwAhVwuTA3Kid4pL5GX44irxy8fZ2OvIUak1Ea1Yd6gaU6tiC+Blt0FOhf1+h
mSS6Ge0V8O2LZEeIoyExD525vGNv+oEdr4QmlXynj+s5xikVqrbzd/kw3dRE5mxs5TfB0I2IGAuY
CvnUQI6WNftPhU65D4e9xsJHQbkgAPVQWBqmvYba89aPFFRyJ6ovWVIab3ijGvRzA5t7IdpTH+N8
GZKM4K0WboZOadikq/tLqtMYKFzrBo09tLui1BTUsGmv2qqRun3xMHfstbuyss01fXUQajfQmbQ9
IZfWbMGdjeD9D8NrB4PUXiml1hDfw4ZKcTVR2ZvusC/IOELQzyzb955EA5BQRR9WdMGxl25y0F+D
9F+tOfkqFzNDYSz3y6xedNrXp+ZrUzdc2MZsnrgGeQvDkwKGcm/4VYzuqLjQE2PUyCIq80aVG93g
3/gp5j/lqxUD1ot7YOHkhHayL/P+a8YTb2tUPM3wJGSn7ijxEteGdz5DGMMrGfj5T+2juHfx9iKT
BTjiYDCVqFQes+EEV6ijvwZ/gLDZYV3Vm/Gb0+MK6mzrxm+q49jH5qHQ+Y1s1DdhWxWqUioPB/0o
4k04DbI2z9GwYLNRYCbjwbySyCK2VWLm+4p0+YNLFozlZGRzJkiSkZ/gTGRXD4K8PnD/IFEs8kuR
r4t1SOXIeGuSZkv9Xhxil4sIceijxZXlstDJpvFxgKcgMe8ucavOtXJNQkZ8HigoQuyM0IJGFlX2
mzcA8hINxCAaPHkcnBXDg+WiRtFzMPLwrVSlcbsQMFcZKcbwFDVzEiv/yJbvvCjDZZ2LvxyKQ1rl
3yP0ZSye6G3WVZnR0Kp6ZZoc+lnyCAHf0opSkgK6ZVdQ0hWWdxlb1a2Co0TpcBuSsAHp5rGxbC+o
7PSHExpPGJ5pRtf3nONjZOapGG6Sk9nF5oa/uYI659fnpkmvP1dSRe8czSUD8GmZequtIXqOc4JZ
Ufv6G2xaeNGi1mWr39sPQ20d46ZyLo1r7JEQIwUR7nByCsy8hUgp/XP9VOFve6onotpIRm1Gfe+1
hnPiwcoCXXQgEnsyhn7+TxU9/aYzdBqEAlNvPNTFtSu7wwDE4grXJIissQPLDt2gNjSeJs+/z6Ki
24YYNHd1r54UDLuL7tUWShJvLdKxTt2avBi1Lxqn7v0fH0L50tekVyE/Nm1jCjyBPSLJcBaB37xb
bELzSEgY9vlgHSqfLG7CbuJTODTfkTk9+Ti06ZGdbmXXPaQJQj+zyaIg9qYnfyRySM87m0XrDsTq
LeWL2HlG9VYL3vxOQbjtjK/ybqr6mxmEPJIXGm/ZIFiy392xv3XI5w2Q4qMCtbjGf0Z8UO9UFwYi
eMdqFl+Gwlift9dlSsstUoQoa+771v1R6fiZRO5x37qIMJn1Ug4Kwnua5dBG5kNXXtJaAzZV8luG
SAT7w8EUyW1kMtOD3UOIA9LmbdjNR0i17FwkRUy4VhJfFFZ6IKfMW5R5dGY2xnOX01uiLcfPQEMW
Vss+sqQJEQP2bJTwCBXgP7ATioP0xz6IXDA5BdEziHXZ0zH9k+BGL0nF3TVUCl0iIpZgHODFl30J
S6ycOCdM9vd1GhRDdi5y2ldZt8iBw/mdNIc+iAEzEayE+MicP/hMHSRjB5gRfKg9T9bGqHiLJAUR
eTNlgi5HSBjFk504M3QYx96oJsNh0Qlr59ohwnALhgVikXyevjDn541HbYJAOSNbuH1whuartJx1
pip3AIXcUzs38GSRG9r1QOSIecwNA0F8NTa7pAkcPIxH0dK5KSMuLhDs95kAToJjj5jNLyU/9qrc
uoN94q2I65SMHtBxW2Ye9zlpPww4zX2IxILDOepzP2hGHDsXa+qrbcIkyTbd3aR5G6PJCloLJhfh
9Lj+LfNLC3MPQJnL4R8+LFic9r1JcEbuoLZHbOCLEBGmKflZOrmPl/kWagVGn3F2DgS4YvXr2TwR
ceBN/g/PHz7KQBjueypWq59GxTdZBCfXZBPFM6ehzTynGDCxl8D52/VBbjEuBB165KQeCIRjANf3
FcatokcOm3rebWb1x3pq5N5f3UOlAhqA+BcGWE2vkKf1sRflaeyygtU4d4YL29Fx034DJhkZeWJf
xialdrBKmhh1t9BQ1H4hWFRDzZVNc+O5LjW9Bp1XPc8xGSuwsvHLhfG28aZtRCADz6Tx4PVhCNNL
Be7kGUyU+/TQkQbaL1LfxGLYpWllUiQ2pzQh+LbKw5uEFUmgiOtbkHX26UtR0ftNXdPu3QRhwnSz
OB4DmQg8SZR80mbxMKgKaW0WnWHdkAxSH/pp+hhHMZBpN98OFT4+oh7mo5DW0RzlZ5fZWB47HGBR
9gACc+V4NQAFxTCA6EoYrPD71oQT0ZRETxCiE6P+iCdOBT+dYNGMABGSKMhyzOMyWeLD+kQu5AQj
TQOtED8TdlmtDOFrg0cuoJBMC9KXS0iEfkfgCA6CtnNfa4zMi+woKUUTgsa9Efskqcy9y6Q3yNvs
dkQDM4bKO1VV8pbnlgKAST5uAbFq7uKLS3ze1uLQSZs7ksMfm6ST527JPknXyz9VxXQ1WjOIeuer
1ehrmsLrJ1fPKLHXoEJOooISVuojadK39Qrkrspvdu/MB8+BLoO95dyaLgIOQ02bzKL/F7VNAxXr
wFnQEZZ2TrwSI+hgjvwMrT1uMFKqCx6qEdbVPgn1VzIsD55hcwr4/t6n+eFGZ2Ucu8P9uKCOVigz
yLVi/8y8DlcJr62KdAF2/uk6diW+xm3YBAw4Cnmu+pWthA2NRekFt1fASmRr9961FPBqeo/oy3DE
b8ZhDaCsPtbdUqFppeYGj4uOGMs483h46oRcQ8VUqbXBGVW55QgJyYUIGhZuwKgXM6eGHiVv3YYW
kFg1yt2ENKZydasLkLq4A5YjCRLyxqcQTPMEzQZGr6oqPpIxIcpKeq9+BbAIAF67K+NyDvDYEO9V
OoemhidnZTw9vvnh6C1KeZioy7VogB8sZnkDDUgyZtQPrVjSwE+QNshXk9gpRgEdp0Apf7QuSaUE
/R147TNsirgavJTN0yC9k7XQoOKb35CwDTxQ6i3IJ2OjpC63XjQ/KrwbOmw47rrkYV6gPbDg42gs
FrEzgcErxgGlX4Hw4bUc+GoYbouoey2d+kwRydMH+pHdLZyf5tgaasHmFLFicVDxpdC99yYOJhAX
d3PdXvFUQHmScHHs4gdUyBdMffCW8R1ZiubA9kPstUWDY3p4JS/0hfSJHTsf5zAm7V1Ha1b2/euc
sUicFxgkhOo+JtH0xAgJMBkKRZYcgR3KFtcoMpEcPj7Kj0fXqZ4z7RibVHzzYgv/7xyPBFSb9+na
XFSdHvcCfx5iofMEeNoHJVGmvKidrt73MW0ypIyAAadxJj/5s6UKZngzgp+pwBuAoHhTyYG0PzVb
t15AMBR3HjElSbybZXVdiv5tqa35pDHWQO0bj2VpvoeJqNHJn5ht8jTM9NzANsH82f19RZrdJhmR
DEs7/Wj7BJunEv5WMiKe7dvMUfNZpCMqIfKBPNUBuhmYb7rJnARVg4aF1OSYb3SGKz6bq+lWx3dj
Sl0Oi4tcRDV+4HQfLrDKYNRAeCoJL6C8iJ+NzIp3IaQ5K/mBXcy/k6U8ipEfXUzR1YBGQxVrM6fN
5NFSJtodTkXJILww/A13YbfX3nQXYabfhKFuL94scWqSGBmIkQcaEWOx0TDDuFOZD/G+Zb0FE8vy
2CJ69nmuPO/SM+fhegFfkO3iOn3BkHaFL+Tu6yx6M1B+3KlykrQ5rBejNL0FGJLDOnOofEx758bT
E4L2h7RFaZ6oCj9E/JAM1Pq2aSD5XJ7sCZhzkpXsJwb3IwSTZzAX4ZeoYHJhxxU86GjNxx+lq+7n
kBYOLTgPFJ39uGY8xDAgD1Bzd9QiyWHMCGw2m+VTjY8q9Gk3QJP0pwW7JU7fm35kHDyuIcEOGeZY
SvMtThm9S8jK20mvsM6wm8AL8oaJybZDQCo+bJRYIznOFEIJhB0X88BcuGfSBbaTH55xRYkji4X7
2CgQA5X0dunEEDjKx21H3gHhDdVp6BMInd3RrHLCs0mt29bNDSijdicU47iRDL6F4Mi2rS9WDwjS
xC2VtT0BI0lOjsZrhmidZG1ismNcmnjm0NKmF9VjUMcEcHAVPrmxfPYzIoaMEM58iPAWK/e+z7OY
AnuN9XlglUcyh6c/DRWLuD55djz3w6yoNdwJF7DvkkflAECvAehssXt42/o2LPDpNFBB2eagbBg0
CWVGVz7wOv5IvOiH1le/4m+QxiC8KsFUqQkn8kXVKq2qLnWTy1uAvxWhVYBQUFd/UzkU3R5Rg+4h
4LZe9UBWC1yse1sP8W4px1dzmeptO8BQExkZb6BmR7wi/vgyNA5Jmob6pHMefFSn3yrbfsrRk3s5
s5dsdt+amQOtVcQNOHNxAEeB3zSnZigyNvxWlr4QShSfiId3NlNbnTI0+vuQVfs+mXA5wTzfztzt
gSr7/BClUDKimH22csRJTW4bRCpTey8FgmkZd/4bcV5sfPJQh7uJzGUgIrzv6ajmoPG7fNt33YtX
6O9myi+UacQGZg9b0Jgff8IYZl+Hr3JZRzcWJZnhPUggXdfJlGd3YtlKr1hvmA4SEy9cfwM6+O3T
EgHZ6QeoKv08vZAwLoKFMERngg4b4gh3WuN56KDeytoZdmar2pMf1Q896Yy6tL406639U03yp4Lp
T13ML1qpX/74/ySd+qty6l+H79WqT+p+VWH9/6ivEohq/nOB1dOXcvlSJn8XWK1f8ofCSpq/S+QQ
nqfI1OVfLPvfGiv/d4G0CbSubVkuWis+U9LGxf/8zTB/933f4b85FNiKr1uldl2lf37Ssn5X9L4o
o4hRR39te7/9D/nX357F/ymI+6vaCS3M3+ROjus6lhSOb5vKkq4NxenvGqFyciNndJFhelW7IJBv
QA7tSUppuuPAySVfQSsAU+Ec1Izwexc6iqSFfTHUTF6W3zH03fk0W9M3nJdE/kbtVE6XgoWD8SoL
ZJiU2g2qS1QJffLoD6qoP4cMEOoj3uXFvZ/BHrYSWrYE8gefMnR+hMvQDxTrJk6TjQvjQZIm0qqP
RflGBYxArWpOHSUsWA1/6edrNU+07xvBNM7ezVjRpitb+RBOSwyOYQNYNpSvUBjsmUUSo7KDbtv+
FehC/YStJ3bPWVaykS5jmVxzhTjmRIoG2FCEB+mz4RChCEupyrdG6OXFQXYd+qfJagdz40Vm+Eji
FXbrPqc8c6weFK47hGILtw2+j1tPhscy2Orx8cAwPqmGhpwkLhqovGhfUrxnD54zj49pVYTvk5fn
+aGFBRyQC+QgkcaVGODGLIoNuCp6EuFGU0vQxkhp3EN+IqYnhYzVSPnNm+Ecm6qKNTyBaj1NVdTv
cxej5cbWE3oiR7DxmfupOKhiwWDvGlgLS6/aiqj0LmJYOhYrcZOfqhH3PsModyup656iGuPZLBnf
AOghSsfEe/IgsWg0jxib+4+GMJcBU5S3ZpZUJU6nappeRsQCV8D0y9fCUfqG6Kr6aM5jA+a39QfE
TvRkn6n4uVEBzpnWXkUaAjlgRn2vMhbWmxxQApnYaNzYFJeu/MhD37wKimCiAOYSnkNCvtMdnv/6
x0iUWr1Kjs0WL9FU59SCI1ySqUsB5PpRNt8LgmjPqIoyehp3Um9e7aZfZoI179pRxW+Y7ZBmGY0C
bUzJPJ7x7HT3ikMXurFhDmc58hbZsFYsT6Xb1xfdjNQheU6Ztm0qwozCgXSrZkmXVYqCKk7FhLeR
bTDQaU3+A2lL6aks1sCyyjLfVGHWh8LSMZ61MXp3mHmxiEZKb4zs4PWwxFfXAGuJjMw/EPXCfhVS
sT5b8xiy/kmj8uucR+Nw6Au3fBM2nMGN0ZICsDJksZMMElgUldMC/pwrcp02Nm17Qwxi8uyLVuxs
VoN7kU/DZ88yBtwZWYJ/xLfRSLHnr/vA1gm5ccaQdUdpePEZYQMdiSctklIHCOW3Nmk4FoBNLZyt
HgkzOCl/al5ZfpOas+BCEJTUcfXNtAZuyiQuJvhZA6DaRCimplDTedts2qkvc5rcyOjAk8QOXO8+
88mH6AwWW2KsIkT4RZb7LzP6lejJtMpyJkCM7dBZhQWoEmox6rhxSkK2ng1bPlCScchNW3viZhHe
pN6BH0GcmoekUdjXI5PQKNsFA5Aspa8Da/SbcROjgOsOQCFDWD/4gRirYc3EDoVTVyJTQyP2YACf
XQIPFv3wFDtSS5yTOquvnoo8dHBhYXtAh5E2b6GxaV5QaUOYwscQZzFa925ZXSVuWexaK3K/eaNl
1F9UufgVKDXChPadtUa4EMWdA5XuR4tO3qSaxhPAmsDZosqNsGO5uRmd/K5QNm1P4ziMCYs43vJK
NJFUJhLs7jAV7FJGu7VOfgIYfotMb/QPsIp71R+9tE2g9Sf0ya1zKOYhAoxjYGdToLulE3EizHmy
ZxtWauB6GgJP5k1kG4PMCafAylu1vLAPsoAVcdZ6xR4aGzIfvHOVY6O2cLNyUPNn1E1KlqBVkJ1k
bHjRsWQvUwY+KNDssxic58CgyEl1W0SgBKCU6eDdz/ZSWc+2xUJvP9QwfuN+EUwNSoecmkeXWZg4
EMxE2JDOc1d/awZPIcXPEDm8l7Gn6y/mDJmbJnspnJMiJAQ15ghvbT8QZhfvHaNKZ7xV2GNpgQaJ
xMzGpeYWMM7ajWdYLdMdndQTVkwpywc2JRHSgIKNSG96jdpR2+vsQY+NVbPoQnv1YtFShBs4gSPJ
Hk2YQ3Mo55jULMKXjRXpL1GoxAtLWpum+4eHoZgaO+rpHhOoHYJzIWLXxT1dsXlnetGBMnMhIJZh
aTdP7rLUZGkYabpCsFl2PZNPRgPd+rTL28FvGemmi8iSOz9tI58zMnVNLAljRw1spY3ZHsBCmhDu
nFbDH84XVq6bYShEtxb+U4YUSIjFfCZlJUpPLVoNtt4hEBrolfjYubSkQ7JSuSG+oeCt0tuwUrpY
+mzBWW9FO6+NdP5cDWwfLzbwFwbVBYuk4tgXaWt9YmULpMgdaQZfp1bnhgePTHj5PYMg2waeu4S4
M4MpT0reMzrOmSxvUlnEvPK8acJItCm6zEP743P0DG8TBzID9ron9vEKNRMSfhZbC/saIwfVYXFS
mae55SGSs1NCgun7DmZZWlv92TS16yEN1Cb6Nz0gZwRLXEznbGCQeK/TsqyCHBqcf6U2URFK1BYT
ZdzGbvigi7ConjRudZiyyD2vhWmG6c08LOvTNxQDt3NaU9lDrSef99IysE22UnUarDY7nO47dsu5
2PlLlRc3ucec6CulQqUPYdtzEIWp2YDKlylWQo0mbmafksEWZYY2ZZsY2Rk8CRhrygOgGItqqwXZ
jifOjLH/bihIn3YAyOlLoe1tzkUimgADabEcQoOUuW0qLOYYbtpNpBnbBFIeexei4jEj+FrtYf3L
frdu/JzPLRtPuSF3tzRuPDY5uIx5+fLgWZEtrmXS4BEeNGnSmwWZFceDP+brKzpy4i817w7zc7KE
HnSrtkCUhbTEx+7iFHpyP+EoZXpANIPOzskyjZ9w/aWMWazQZrkLwWXVfOYZmDNvJPqvFaGi+cYT
DnLIkxhjsr4vJjZOPTUe6psc3ZDuBqDeKa+UbVFBpmRCzNkfiDzy51PXY04+Tg2p4r496eGP5ugP
U8WfVfVfq+hfrDEU0WsBb0rKZ1dSRZurEP8vQvt5RLfgJLPeoKQ9Yj5DYtAeMve+d0jQIuI3YHQV
vvs70Iaf5pv8vzN3XltyK0eXfpV5AfwL3tyifBs22/PwBosW3ns8/XxoaaQqACr8PLoZXRwtiRKj
IpEZGRmxY++dt3PVk1scRB6SkbnTTmdvkIXfM44opBGJbTKOhMx+jiRe/hxLMlPBkMD5kj7tCxoh
AnCR6yZ4gcxN8DKRFWrg+sfwyLnHhZYiqMF0OSIW4VGVv5TVA0D+jSdkK2u7ZEg3NFEWRV2UdWUc
1zhbWqFHCi60KPYptcR9Cyw0No4guqDS/37dJeZdZi6dW+JFdm5JCXrHykUs5RBllbAQmcErE4G7
61akpY/DaIvOo0vk9aZMHly8j8wsa8LarrZo3DwVz8whbsov3Y64sWu/J4d65VMtG4RbVDIN2N/F
iUEk0nqT5mwNkJCHQQg4Qrpd8Wm2dFD5SDKsc6Zm0RUUxz8/+0hSZWqtRuigG28PP7otEm75jf/o
M6AJtecu/xztsvvoMDxft7tk1lQtVdfo+3ECJ3vDAuAlGoOBomTT2pKOkly1DREiu27l4wl8cZzw
7tzMZGOkSs6TVsAMMp8btGO20UNzG25outw1B7T1Xq7bm+14Q9JkY/yXTMUA3N3lYkYAztq0Hko7
kdQdg1jHumaaFuxFL6/EiXH+59IxCQuWKIIIZPXkSdhiBiPogZCWdonG0JBoKNOG+zqCbb2lPozO
yHXHxmrHzB4VDcWQdM2QGSK89KxKgfn5Boy1ABjjT8rRQ+XZpk27ST5J3yBMOP6X9iYfjtOsZdGA
PVpl2SnbA+0Fp2jDYnODFtV+LexKs1oKX+7cv8mXS6o4C0DYwk91ox9gl71N9t7efYXJ5Kt713DA
0T+4D17z2+7zdU9nR3xiePzzs/Pn5KKidA6OFlAYiZKOOE6yEkUWTsGlc5MzHg5CHYIXpnWuqnvd
pJob0wWAwQHRW/GR9oEg/erg73YqBTUG6wRR1XUnP66t6XY9X97x4Jx5aWluEzIhTg+ZtqELh7MS
PZYiebn11Jr3TgcoxaJw/M+p0f94u8+jDFAIEQ5rtF9k4vbkqwqWyqMK6Tc7lv/SUpJm7YtSdCtn
Y2nrnBuZfMHe8vukTKh3ucwkD4hMAHyjcpW5oAVV7aGGrkxGifT6ii5tG0KnphFwdFUUJ+cxdtWS
1wyeZUxmmflXpXu9bmB56f5tYHIAdTR9fAXELMx5SES/6Ba912pl7y8EMV03LMRoNcPUTG0y5Mh1
5EYRLB40jGhog+hwwE4E6CIkHVU67/2PPbqwNn7Hsz0oDGkPG0BcMnMVvzOEtQ8GBMjz8PG6mTHy
Tra6bkiGSt7DxT27UB0niHo6bJQ/Y+kYyjw+JT+HBCjSbqB/Gi+7PDoA9gTDlR6um17YFLqhwIOr
S9AUS9PrJ/cYfYSWDtr1VtsaNOxGeNMfmiBdlng1cpiocOvqZN81mV5QGEZnPvOVkbXcR8MvBKhx
3cpsY0ysTDZfJWSipwfUFlQaLjYnAIraDI4wmktl/aup25VvNjvCoz3KlUw9mKqhjvPU51sD6mUD
8VceAWrWGrctU5xHF9pJqChUA31blIVDEUbolrHqlU/2MQ092S6jQZmpawLVLGWoSmDKyNIDpriB
keM9vmmeUU3ftT+c03BUPnXH9CtEsxvIdcLPyOneUENRD/Tq22AljC1snosfMgljoFhSi14Whfn+
dz08l8HD9W+6/PePM+smbwLRnOycrpUbxiYI/5RWwVz+0NW1JGXNwmTX6F6Z9zISNHYWPvnGa4zU
z3UXlrIgCKgVnaF2DgDjrZf7xEetLMx0fCicutsyawjUvjsOPqJKjjXmr3Ru3XvYVxmQDoxbN3Sf
i2r4dv1XLCSZhibT8jEl3dRFaTw8Z3EMLu+uipgEoTwb75LhzaxaJm6gxbHurhuanULC2LmhScD0
ncJj1BKdK/RH4bG2jeZ3BBWZblI9+/3fmZosrKvlvkGJDbqN5HdakR4IDxEE+VX4XolfrpuanfVL
r+TJC9vI1UQsFbxSQgeqC0rYBm3j/L7KqOC08iHNb64bXNqWmkF1gYIj3cHpC0tLXTcXVQzmzVMs
/xKU9+t//8JNbfBw44mo06dUjMl+0DNLdzOEy22e83H1kLvfKjTXr9tYSiExohAhdYnpQ3USIa0A
ebrWBfqIrlEPKkm7Azl4sMaJsh4dQXDspnjb1fsW4YRCcTcrz9TFNTwzP8kfNbOPoUqo6Z5ZSN3I
v1MjXvNweRn/7eFkGS1PowxoYCJ+A7FXPhrv7qNP5HVfqjdphzS8tm2Pfyfoni/r5Ih5Qg9vsIpR
z/yZJ38BxV1xa2nhiBPW+NWg49An3y0svKQSovEMR80j5NUHJ9VX9vfSwp2bmHybqvJC6CupnTre
F1G8hdCvSp6ub7+5CWpI3MziWC8wSRcnIc/ygh62M0IeQMI6v0PhZSPn4coNuGZl4gjK1VGTKVgJ
GmXTQz7hAtMQpe/XfZHGv+byxh+dMQGZ65CtzNr2jig3YTtSCzn3wUt0Ct+KU3lIN8A/mTh5bHbe
sTuIR2XlCTYP5pdWx41ydmt09FJp6o3OmaM+MCI9jFlk0a0MS5FllNvrTs6D7KW1yQfz1CrTRaRJ
IUCKIHbWd1kY3/vZS5k/BMy1JGKw4t58n48wCN2SFa5nU54+JcAcovxTA0HP6nelexrktULx0uYw
qMBpliktVE0FZILzIMGApuYndKZprQLSi5yVhVswQ53PpHwvAhNhl1x+Jmj1mkB0qeNoMPIyHGL8
RAL8GfHj/R9/IF6OjBmScqo66KRLOyi16REU4+AnpXuApzvASpDePzg9c4RolJnMjF03uLDrMcgd
aOjI+4K+vDSoFS207BVZhNqa8a4Kg/wpLaL8IEcMaoZWCR77usHxL5wcs3OD6uSeRwOUEfccDwP3
Tcufq+jBRHp4HE/OGQULwWIHAEGv25zvQriVZEO0FBUeJkqql042wAA0mpWAwsJXQ/lagSG+bmBe
gh7ZmwiAjKNBgq1M635lQBpQCjyPq/2wl3fMIv8ST/VW3cd7dwvk//THJehLg8pkGTOhMqzMHVvZ
PRQYSIW7+srDYL7lL1yatglay3dNPxth752gID/Z1DzE6izq8x08of6f34iYM4BvGWMQ1qYbUSkc
xffgurUDoftU6saNpwUrIX4e/S5MTLde1mWe56iY8Lzym9QOYKOTHDq78AusA6e8Ud+yrPyxsjOW
llGlzWJSZ+OEWZNUwqq1GpATkuNo9j2q8TbZxl+bW2uH0tiOKdfhm3pkJH1lP85vFcrrZ0Ynp5op
xtZPRqNxoDNfDgRX8ncQ9Wy07qE08/sVH+XZmT43xyvy8nwVae+aacb5CsLc2Fq1dBL17MlB4LUK
BTvjZZwm1pdeiF/afFSBCmLANkm8EjsXV5p2oUxTBvqcKc1Youe0q0cIp1/8KprPpvI7buSVhV3a
QuqZjUkkyUBW6eTbFBQZxrJBK6g2+0e3ndwC113JdE2HDHon63B9iZfsUjKFeAzILIiUMYyfpQl6
zER8KSFqpsqA1ELxQdCNA2JncHtChV2Vb37y5c8tcg4pYXIpUMscY+qZxV5pECDT9Az+CPSbgmc5
hioDpmM9gaeg6beWGR+vW1x4xoOapOmrkg+Tp+iTVL9g9ia3XPjtAWrsgh/hV6T3NsOm36L8LNrB
ypIunBELmj6gosyyUmKZWGtCtxi6jjNSJA9D+FesmydZ/aV4vyU4WK97tnD/sB0B3JsSS0mn5nIt
HU1Q1K4h8ADNiX67su68e2XYPf13VsY9dPbFHBU+TgemDLtB96vCMWii1z7R0qLpIs20sdtk4M+l
DcaCEcArR0qSBtmGnaWDO0E4SCod+GYKTUBVsBwCtHxdJFcMIQzSlwpCzuDQt3LP2BwgyNfK9FPr
kHau9JOiTWrsKjNVk5tCURmf0QYlkleu/3mOo0uiCPWiJFq0Ns1JNBx8tI8kQYDjasi2pvEJnBzy
tP6m71eC/YIhWZY4oxaKXzRulcvVidGno+oKvkcY9E0HRBc43HEo24OMIuz1jz1Po3SZS4UOCnBo
Sr6TDxF4sVyELfMeBQKiPRCNyK+PsSbBtt/vBTo5dVU/9n2/YnahYwSk2aTJbop0wMRpSbaRDV9A
7xcNuIPwJdvHh8pGmPStOhin6w4urSXLSFHOoseuTNcSrSF5GGQMuQ0CaZoawIc66B6z6051bCwE
gq/bm98eOvSbJIiKSeINCOPy22ngz1RkPBPbKZH49L6oMuJF3kq9ZMEpBbJPKE9GO9CcXxrpEPVO
exMCKD/umm9cIR0SfL6K2jCjWVrgrvi0ZE7DG7J7ic73tATV9IEhMtyR2L2a9wcvlMpnLudwG7iR
+J4OKJBcX8N5nAODofK9eOvplNUmt6PctpGWGBBCxFH6NkjtZ9ktvRUb8wiEDZZOp8FOa2q2Lzp0
PoAgJkwCQ35ch6W8LXURPLnlWugDcyd+yxylfP5zz8Ak0YugLzZ/x0KsBrloriRQnmQvIIqfGll8
/O9MTMK33AEVbhtMIAZ+owb6nYbQx3UT8z1u0MsgN0I/RmSLT+6hJIZpPZVoZPPi2xROdgu3Aeiz
1+tW5rvAUNjddKMIFUxcTEJTKZtZZzJbiDIgJEx96Ns8JpOVrT03ogFPUZn1kE2TzGiy1cLYDHiL
mCnjneIxGZAO7Fe+x7jelw9VXQSDgwOK/IHFuTyripoi25e5mR0yZdZIfBjUo7oT8/PfYTnaV+ag
fOqZhry+eAtHlvcPl5U88gRTbbi0mljwwBgmQ9yCizZ5+q57r7X5JGhrhZn5VqCzJcE2DCaG3uQ0
JanoKkXQ18Kx4yOMHH0qJUSKut9/6gw7Yey4Shr1hVn1pzVExcp6doLVBvfAnR5dH43Lxvtagp68
bkqZLxw5nGlQTyXFmscep2FEG/Y1CHKiSDbvaSojuGX3VuOkJzR3K9hDY4V5Wz9pGGoAfd3CBxCm
Af+HtMiAsStZ3x290G/eytoyhLehlL3+tkDLUtxROjeKndAZKLJXHkpa27xLYUtIDbju9r3oV82D
CH9HuaFS3yMKWUrM1aG0nkufmiYqhG1QCAg0SnJd/+oSS0BdpYePBFXxSN9DYd7lR5HAA3MsSto9
LAyImR4dgK7ZylttvquBV1OPI3ZysTL0dLm/igwyUWVg9sXpZAhiIMyGl1O+K8LgRhfpVjFGhJyr
qa9WSOYbjksIxAfFVXmks55EBa1qLS1pYMZUD8peQ31xk75m73RQt3RgPkOBzLW0kVZO0/yyAPNF
hd3kENNKnkaJvEFtp2vhSuxFxj8jyCqb+KTJ0OtU0LIxefGnUenjpTRCJhSKXLMNr5E4VcqoMNUw
1B7KzOus9P5muxwDjKnBzc/fpWtTvBdz/w68u7BJ5bV5ULeN/1xldwGA9Oun6aNZeRH8RjsGuwTq
mhHlOMmGCtHpSrBBkV188T7L34rn4dbb56jCHZodGgjb6h4AQP/dOum765YXHTwzPMb9s0dMCEre
gzwmAmHfw+RS3RetuNXKcCcL8crmkGX+rmtOTu6QtNNbTW6xpT7q3kbbl/fiff5LRuMLfC9gxP6L
dQiO6rG/HSdtnQ3Sda2dHYyVTTNv4n0sNoULlYETcXY0pCHqS1+nOeh8LZCtP5aH+JC8J8dqV57c
L/5+7eU7O4oTe+O6nK1xF6Zt44GHAVLA/eJvmQvbNJCbXP+Ss0gzsTLZQrHag3YfsAIXW5eJtq7c
5yBvxsMxVhTSP8ZPj/boRYrkN2Cbx/HPc6+qCvB05/HXw9PGiJl5O1j1rhQRFw7143XXFhfwzNTE
NUTcGsvocU1Gvkj1npl3ghXw5b8zMjkJ0JaIgzIa8fu/DPEbNcQNiILrNha3ni4x9zq+5mTKIZeL
xmh/VXo1RqITrBW7eOecjPt2q2xEWz5ya23+O3vWpFLYMb1luhLxy8i36qE4xbv4XvwsPtOmFA76
0d1Ln69bXPpUZw5ak2tHpCrr5gkO6sXvAsJjkykyBuJW9vraOk43nxpA7eaZ+FXuYOuXd2z0jfXN
ume6FJw21HFP192a18rY7ed+TbYgAkeimjX41W6gmdswJ7AvbrNdfoLpcp+uPFvnvdGJtclerJDf
rosOa+rBPYa79D57sW7hRd51G+9JgCpkA1ZjD9P+dS/Hv3YaoHUJKR8ycUOc1c0UZHaMMhh3C0zN
UGf18R+/+i2Z7iGAOUUTAZvpk6CBXm3kphG8t2LQbmLzfchaqDPrtW0/7rKJIxdmJl8r8MNUdhzM
CH4ZKzZDKiIVZDm51eFiYaq0sR6VFo15WHkoHAWytOuQTAcxxXzgSltn4YKldDcCVOmFMWUz+ZSD
5sOGTY5i5wQtHUS6qz7xv7OrJl7xej7DMy7umanJ/ZpLsSci5xGC8nceXXio4RdC3n3DBtpAI0gR
3bXVbbnlkLwNj8PGsfuXeB/9Wo06iz5rukEqo9KOnqaBCFYoXg1QwVa/BrKNJNrO+dxWWwluzJ33
lp4Qp9hryWZI4EBe2cJLmRSPIJn6L9PbmJ9EWJWhcyi3EOOREIGC7GsP7dnG1Df+rjuqW/ck3ajo
qG+yzXoXaOH4YBpAHFMk9NXMcVnO7nm1q2IxL1h/HZV2T1JtqytWvvG88ck3xgDQwXEOBsDwpY1Q
bQexD3CvvylOyTb82h2du+DtH41POG5jey1dWojovPSkEVE79tSsyYJCumc1jdMwude7kHTdR8oX
x3u5HniWNoyGUwaFQMDCxuSQKJWjyIVVIV6MdkqhoUjdfnX1naeIK5nE0ic6NzQ5Ip4R9krS1jhT
aCc5kAaU4VFNv+7N0oqdG5nsA9Q9jMSS8cZ34b4JhlcEWfdqqz3/DTMSlfZxcG8sOl5uBXQFc9UR
ytBGXpicXfEedRMqZfCf6opDi5+H4gVYah524vR1wnOe6nCNJSV8KtPmKFYvegNBzlrjYF7tZnfD
tPkvQ5N9IKA+2TKngA4e9552DA/djXCA/2m7Nugy8o/MbgiuuhGKYSnarHQKkb7alyEvVT/wg+iT
oQYGbO6BNRwDszHusoRRyweZgni/d/Quu6ucaCQvqK3iPkbi3LsthNa5Y1Za/yvrG+vZQxCCF43i
x/dVnFrmtmqkdF8g7gGSJI2TrwgYiY/ISvdoASa+40KP30gxw/mO3/LfmCP1EGTCx0pNshaK7TKG
0kAp0TRRPRldiayEpUodhOrddOlBwFtSM16K/kP4KHs6Q4uQ8sK4qWku+khFHoo/GJbmmeUwgKHb
URcw82327jDS0JmYbKMq7ShKJt2ATkZQPlW67twnOBtsBQivb6W6iWAzlAzUKfw+pvXRB2Xc2LVY
kYX/+VbWVTgwaLDQNZpGNQvuE9DGUAT4JlPHoqsHqAa1j15cCSuP0KUAAGEMoYy+kTWDuLdtoViN
hqVCzsSfheJ34qnq5FhdKf0uBmqTjJGJjhEsNT0zVYAeo1VxB3Z752BW+/LVf61s6Ubfq7fyd9fd
eru/E6lNirSUmj8qqZNkvwq0ikvDCCFnaeEJtILkxoRFZSeH7fDj+gdbPKnjrLCmUuFW4PO5DD4Z
s8m60+NeVsv7WJU+N7VxnzqoP9bps+TG76YRHjLdv6V3tZZELn1DEG4KwwLj3KQ1CXyCH4iUCcnu
pKZBBSs8MPC/UvdZMMFlx/SIRW143JaX7nEdBrUocM0aNWfP07cluh4rS7hs46O7MZZSp6VBf2jh
JoBMgieF9yK32wr8I2naKb0r8o1w0Dbh3tyt2Fy4mjAEUoW2BNipj+zpLEWpkjhnXBK/kHIqvzWf
lVvhE7hvbcfM/Cb+S3oNHiFdf79uddFRnu80qmTq+1M4GIwZ0KJAUW3XivWYZw7UPenjdRPjJ58k
/NQcJbC9lLV1RkIvv1fiDZGh9O2YQMTQZvcRNPsKHAiCB0l0jRyrmQ1P100uLSXXh84IAu8Zc7oL
Ox+WtjqE0YAe9DcC/Q3jEjBCJFA3XDe06Bs2UGynaABm8NK3Fi1zmh896YRRQmUzJAzuDtY3IY2e
pCqpd1LZr7xZFl2j9YaAocI7cNp0zi2v1pSI1QThs1GT4S6woKHj4r/u2MIdTNP+32YmeZJcwoTT
62SWflneD1oD44GT5tsCKOQWgqRwf93c0quaQRGFj/UBvZzGrGGcyclrkj8XCtjflP66rf42nrkf
UCCiVMawmrtp7lvbWTnqS+t5bli+/IIiGkTofWPYcOAdcisTdXIUZT3ZW1nRpZN2bmiyVSy3yMuh
wJCnCXu5hRR7KPV0e30d57Na4HjOrYy/4iyIAGKSfeAOoV1sw09mbzdba6vY7qduC6sxIic/o627
07fpnYv+mrprt9K3dItO2P8ini07DIRR/RicnOJAUdKWsiHmpwwNGKkhRvSrVKpbdBRJVOT0vVCL
n6EcwPAzmOkuQQVEh0+lCathJ6W+Sys7Wdll43NoGol0qif//EVToGhTdrqcJfyi4OQfSeeO2kHa
yce1mvJSUCCPIYElmQGRMv752TeQtVwIIpWzA02dnQbVoVEe4hoNAR35Re/H9S++uMpnxsxLY25Y
qW0lYkyGHq+gM5vyRLtuYvGI0GKhbWmOgJfxz8/8yYmybt6NT4z+3UFPM0JEfQj6lY+zZMXgAcMr
dqQsnAI0an+kyA0zIs5wbBCMCvtk0/Zr49Zj3JpugXMrk+UStNAp4MHnYlezHF4rAbi8F/f6Y4v0
8r1IBFqJL8sGeaRryOCSbk4SPzM0qlQqkA+XvPTUa+Wd4lJiqYWdUfcrUy6LpsZemEHvdaRcuPxO
EA71pgDVOzjoMN9VEvStTpmGaOcNKf1f2plwvV7fGuNyXS4nJPiAeQGfMDPJe+3SJPDQoPBM9AtN
0JEFe1wX+n0Gl2tuFrsokW9iby03+3BjZhNhCAAVJLkzngenReNBDCLypGfk06Nm00MJUnzqLSZQ
d9Z7fK/tzIf4BYkrKwGquY8BOXNFvvrPaynb1HuDbj50QRr/DgBntmXVSBZg8xtBmllgw2xeo+0D
rW6MOIdb3FjlWuN4ekSm9iabV676IEasBRjGIG+VEgbMvwTjTwsKUyOTT5qGYQ8lP045lvMkQ/sr
qe2NXyWf8kBfyQxX1s+cnI1KzaWAKRNQmpb+2TSFY1tISEc5+7aEhVZTn4dWX3n7TcMlZCvWeP4J
zCSkFOkuN2yWh5mAeDxbos33wER/OGb21/UzMf9KPLpghONdyUUzo+Dhxcm8dKIBK/D6BzmoajaE
8R0G55WwPHcFAyNCGCYXBrWmuWcJfXJGNTeGGh6xCC5VE129665MI8oYR85NjD/hLPIjGNbHiGzE
oLiNnVG0R5WideXKN5kVfrluapYBTm1NvgwC8LpYwyX2AYqIv1m2t0lv0HrobP+FiYENjIfwqa93
nNd8HP/8zEdHQ6YMMDescMgYbv1j9hAfnLvmlqastdEeoeq7gZV8VOY4rHi8/AHhX6DbyD9nMBCp
6tywZnVH5p/8CQmih0i0lftqp+6LQ3RPvXWtDDFrzv1jlf9tc5Lumn5nQFCKzWKLDNSmPpDuHpFq
eVQ2gS2cjJ/XfVxcXJmBSAXJ9XGY5XJxfYQmNORhINeuKhi9kXRTnNfWVY5FssYsMc26Pu483kP0
b4HAMXR+aUq0/AhNHEBPSEgnnw03vqcfgM5k9NMPUG6DztDaXndu4aAzYz82FBhlkWbULZDBSqkZ
F3DnGlDZZgWXAFKRj7Gnl7vrlhaWEZALiG0D7ZIxdF36VoRqBL0eluIO+lVds0PdQx/V3QZ9u+LU
x3D5+fXKOoILp9QLSpZGxrT00VhR36DaHH90U5tT8ZACwQj2yOjtRi4x8ZlS6wHGLUBLnt3e5sfr
ri4cinPz03wprYDFo+ATo+UdDTsvrZVta5b+ys2z9OloaAAqHAmqeLpfLqhUO3qqii41XtH6aWWd
xiBOdAeR6RpNyNKXo4I0jklSoJdmjYC0lIzChJcz9eu9XupHceRqrnPvzQyRN7i+dkunWwUOPKI0
RWDHH5XBs1imdJUJy+Eo1XjUbyDg92+8bXFMjvGJJpRki+9SsGZycSXPTE62ZgZNQQkLxdh877bt
pxJd5MQGH7Ut71KI2RhKR9Lkdi3zWjjsF45OwhgSBaDvRRw1fG4kQRleOlW8VQfvzYraTdIOxkpu
PasZj8cCeoGRngf2mlmuh6hiJ+bqh5/DXr+JaVk2yJ2222En26K93rFURh+mB/Hc4iTbUxvX4Rtj
UbwRvsTf6GBs3J3/mjxbO+ve2qWH+t48eW/Rm3Lj2LLNSm+yrfei2NB8bOlvvHq/kIVcW/nl7/3v
dZikh3rZa22u8Kuq7NHKvhRKtm+rdCUILH5eIOYAFRmvmDHOGIPvoriBEa+lU+wrO32U4Q7+6tv3
IlxDVix6BOCBtR6hxtM7CnH1erAEk7aD6kEEnW/M8DWwir9zUEzegYpEC9yYoZnjFkbkwPv4nOi3
o2t2A0/6Djjmvt8mu4qRhG35/qfNG3YtWDp97A3CHjRrSQuKXKHuNGDF0zfGYG0aVbNds1q5NBaC
Nu0G8GYKc+Fjk+MynKIv7zpwjBHlIvMvYwi/p378ej22LXwlAM0jUB8vmImdvBWcsiz8HGZqO9Oo
Vnm/BdRYlO7lupGlJNRA+IAVY3iJOdXJvSBYLsLYtTyeOf9YmCjQbao7dRc9IBu5q74Vn5DEa0/t
7dp3WjU8rvBZ5B7Qh4frHsMfkGDI0pMvBiBM1YN0nfnY9JTvYae31eaz85R+X/F6jCSTSGPQl4KR
C3oCsqLJmfaLIkY7B6GS4KTtje/xTf2kuhsmSvobYeNvxL28bdJN5p2gkPeolP757mGSE7wiXUYy
xWndwoEAM63oEthtqtWbSGwRha+Gt+tOLmxRDjgUyNDD8FafPvxCVg/4VMWNUWo29EQb4CArR3xc
pukynpsYc4Gzb+jmeuqVaLb8Axl2A0PWXt2Lq+XFpZNAJY7iv6TABj9tyOYGAk1igwKBFRvIFaoB
Om/0LrNYWPFncVOSvMAVIIMUUqcptZOIUVB7ONTeFHcjkM95kZ46Z9NsUNywi03yy3v17ts1npul
deSUE7Jk2ns0Oi7XEaozP/WUIrLD7HaMx5C9bTIdan8PjUsown1/hzTnzz/fH2dGjUl8KdsOITo1
p81dvkrBo6P8U+PmPxI9Lm3AEdMAhZolz6d0zJi/EoFBdkfQ33IcPrdCLK58sYV7E5D/GIpBnowY
q8uVKyE2L9FG5yCXzmen/CpbLkep2TQDJC7R33j/8PQZh7AlLulZXRiJNz+vDThBQV3IWy+2XtIo
z/Zm3H++/m1m6HSuMdAHBtOIABDYFpMdARG+zMUlhHZyN9wpR/Nz9J1WunpyuAOOlFI3/qm8y/fh
PnpFFlT52d4Yd97KBbSQyfPIGycAxp+gTzcIMl2WpEp4a0We+6Ax0Y8Yh6DLiKZ3XvLNK2VjjS1O
WjjqTCVB+8cbhTmHaesUMRb0/1AAt3XkquzgJ7JU4+V3RCRsQ95wZ3SncCucvMP19V509cysfLmN
ktRBYibFLGobEIMe4UXdtNpv908nCT8+6zjmDmWCojOEdWmnb5EiFB0XFLzIFE5TiegUe7W/kkwu
LSKYQ/SQsMPhmFhBVoH5HhNvWkH8bFX6jTpId64iPV9ftCUzkJ3ADgBIbk570oqdqjqGRgezBIyn
mv4vL6oMm6L7CgJ5IZBQ+YYFjAIjTYVpowQtRcVrxi5WLN/Aq2/rxlpXe26Bd/E4nA+PJpOy07nS
GA3UDJVbwCrDS6U8gpu6vlQLjykMcA9zikiG5/35DkED0fSR/NyDrNi4N6gWBvviqN1bIN8RSXT3
a3taGj/z5e2MTboGMNxpFJWnOarcuIEeJTgFZ8OPMc4/hfSZqM1+ih6K93affSq+wuSSPpi3tXu7
PsQ9Q79S/7r4AZPcssjaoq0yfoD20O7843CiKZS+mp8pd++tQ/3SHOIH/8F8WuNInJ/mS7vj1z5L
S4bGLKUsxq7P1F1g/oJLaYu4w6aWVxGw8/vn0tR4Rs5MhUiaS+roov5oHuRNe0BKsPtuPXnfu412
U79kj/5D+l146VcC1vzsXdqdZF5VlaBIgLqO3eoxAq5fSl/ciMMK7mihunJpZfT+zDvY3CBNK7BS
FnZHXm4DxPte/9X+kL8Et4Bzvq+1uuYJ2DiGQsgaues4h9PM2HeTyFJDWl1c6RJ9+3bbCPfDHbiI
XbGLX0TtqUhv+y3DWNs/Tsonpid3gCj06AtqdPYKOd12qmlbwtv1KDD7aDJvUhUYONjCBegRhWE5
NZlUotLXbc32wWm9nTf8aaEPI4xe87Ax6IvOKqclI7dRi8TuKAT921FQyujV4AUFo7Xkf3bKMMQD
g34PdUWasJOtXwap70NTgX5jNmjPtdzKCqPlsvDFiALnt1a2a8IBS8tHsifCjAYvDcH6cjcycY7m
FPKXNuIptgTToAetfhysjj+OH/oibuIYCd7HDUrZYppTMrCb6h1KnnaivCU0RYS42mVF+mAU2VYv
hIe6ZkDWDPSX0HVu/AKSz1RELOX6Xpk1fXmVX/yKyXaUelcRmNJleZWnPEBw7EF+7LbSNj+YW4SX
fePE86dubeGXCvEzr7xo2+2Qtd+t1b/m98jkl0zDuOMLbaHzS4RqE9xZ3msS7fudvskP+rYaTlK2
yaORJ7H9on5xmR37X0yOze7nyU+YRHRhCEUnFvkJ/WO1dY/JflQ0/dJsrMNYBvR+WXeqtlL/XNpt
zMhbjMePnOHaxGspd7xI0zlHSeRs8vi3MdDG6Ve+8pJf50YmfvmSlIqFgxEIyBmQTHaJuHZqFk3g
BBRETCHBOXp5alpDcqDcaQPbbD19FwuGCzrfzVauiqVgYFHz58CDraTkd2nFEQGTx1Ef2E4mHAxj
P5SOrShvCCD9nRU7MzQ5FoA7ei2zOlbMUGzDfRRAzV8/eUt30MhcMQJ/mBqCMfDSlzAXNDdA8xjS
tkqUtv57dKcWtrTXKQjZZG7bXB/23U7brPdmZ3UprHL9AZrhjhiftJemI8kUSCYaPpZVFAS5UuuP
RAFhTxFauLEUBBkYIm6PjVb86ZzIWA8TKdOa9C5G5OokoxhSLUglhgrt2g1QUTe9fepzqA2lfFpZ
31leiiWmHADPjN2oGfuEpyNpaggoXozqKG+CHW3Te2SGD+6LcU9y+FPb9SyvjIapXd92a8XveSo+
NotA5jL4igLF7HWUmkCAmyIP6N84hwFV+H1zlB+iN+dh2AHFPGpoqb9fd3l+Bi9MTlt8NVL2cVph
0nQhhsh+uvXKU2zJwMiASmUCSSdyp8t9w4yb7EIpTIgWva7ZZ2XTI4DoZOIaBd6SIaZi0DxhNIKS
8eT4xXHtQyTkskuU6CVrkXhPe4AY15drNt/KXgQg8G8rk9iLUANESgJWcoY7NHew0yreDFWzS7Uf
cKTamvK7cn67EaLvHhMaw37F/hitLjOAS/vjKpzlvejxBlQERi83wz75GY0jtjGTBYgrkHXs1qoe
86vm0twksUmURrPqFE987XbQj1py46wxf6yZmJzuth1Vul1MGOVhOBlfg3h3fc2WNoai0g4ZIxc9
5sknqzujt5yQFkUopG+RBcEal8Wvv2ED5A+oO+7lWQKIQCuDD7C22HSwbmPmkPpC/jtunJmYrFPq
QjAW1eAakEY4NFDB2AoSqSv7e+ljQI3zLz8mzyoxisLYCfCjL/KjVLabsBW29VpLcemL0JiiAsB9
TBY7sVJbilM0kPDZZQeRWmg2FnLwykqhciGWU+DVRrJYOrME88uTolieFGqwctlQX97Lmfi1h4rJ
kCAR0FGkYpixMpVdrMeH6zthXlogQmgQ6ysMG46AhknACxxrQMYVuxoQJlXY6SZz9z53c/BNV3bq
Q7sVt/LRaHbZr3+imP5Iuv3e/1GkZfq7mkquX+iyP2S/kueq+PWruv+WTf+X/z+Ks6uE8/8szv70
y0/S//Oa+D9TBNkhB6r6UR8RSp//p8+Oljp9po8eNuVNIF5EgfZXWSHCbv4PrGPMCo/P0g+ZdWLu
PwXadfF/gA3ysONtzMsOaMW/5NlV638sSR4nP3jwycj8KX+izj7dNWOHhXo2Nxe/jc60Pml5iI3i
63rmtZuoTn9rnoJodlc9go7cEUwcrTLu5OfMGdz7j390YpAds0KLPyVyxVhU46EdnaXamxD43xVn
qFc2NeJXl/cOvw8eboVlGyn72NwsxPm9E4a6GSVOCp9D1lQnvWnQGFfETy3DOJ/RSVJtuO2cw8d/
/PhHypM7yhPhS96i/uP7hfC5IIXc5JmvbbM8iWHnTJRX5oZE26qybNvJkGAysD18ja3wMYuQKhaa
4o7vFr8UfZJtvMhKTlVjPLha98NtSwbA9FK7QfxWPHmIU28VxsobpEBCf59r7aHWfP976QTSxkzK
dK9G6vdUc6sHE2GeRhY+yW6jUbZFTJpRUu/0fwn7rmY5ca7rX6QqgkS4JXTOJ9jHN9TYHpMEEhJJ
/PpvNZ6qZ+z56vWFqeYcj6ebBmnvtVfIn5HGeumbdyckN09pJ+K9tr2tb8wczYM3I3NN1mYvm/oo
oEnbB/XQx6wo6mtXuguSWu0vdeWVX5FGikQ/ZIsf/QnvO8zZO0j75UsTIFfepuOx9Now4QLxyE0I
7MoBWIB0W6SiI34QFZ4/lSc9hTAlNiWL2YBh8T+fTXl55LMJ2pGKD1/cjs43z/tsyhKl/6DMVg5e
eA9HSEjmMdyEXUm+EupESPMd/sZi9cOi/fAW2BKSganfF75bbmRg33JYdsd53YEr1LnNa2Pl9atJ
4VCGmDUDwyjmkiIZPVHuF0/BOHzKH6JrJ3wJ+aMIe7Oznwodr/deeTAudySmIHnIzvnJEbLdIC09
2OqwT8cwL7ZDYc23viHzbSZem1hQDzdw7YuxLduvLlH8wB1JovW09vLmitY+vDqj57x5VZddnyjH
egbZoTkVVnPwTX6ojGxEbEQ4xfk8kG2XwFmV4ZstZXGEn8V+qesENmbLWwXdzxZBz10ipmNYB8ul
XnJ9XQ/tMkLvS8ozPKamIpbogw6yF3LXDP58RqChGxk+mc986Z2EyLqMGUOPhwCZVzpP+i6omW91
RZDLgD5FLHNwphnXV6OnHJwzwvYkl3/3doCU+J63U+zXDSywdVZ+Byi8z3or+Fz1NQLDkYKgTei/
gBL4Ule0vspDaVx1MlanT/h6lgOZMGwjcBnsoJ/Ai6n1n3KNOiajJaLRHhp8ZQ4jR1gGvA5BteyU
H7XOBkbX9xZTz28GL5AvtnwgxyqhY5kjdLm3HuDdgGFO2ZgCrgPxr5xFvYFdp97AB9K/yzH1vLq7
l7T3715T8bNk7TnvSH9zsqU+UyMKOxo9niA7+MHmRR/Xb4vn1XevfFusJjtZzy+zxQ+qsG734aAv
iEn1jwiZOOueWqfheQiRwxlhoEkT127IEfTtZVu22iQIo5VpPyj+VzVKPMmqe7VmQL5B3iUFsay3
uZ8Ngr2r6i8hulsOIurXf20tt5/F9r8zgH9HncB5QSWJugUo5nO4y35bC0u4ORXUk9BPNlmQBktA
32o3389m+jaqBWaftqfegsL95k/zlwnBeBte2nki/dH9lLVjTOBpJSQYh7U/jC8GqfE7BALprVP+
aTzFfmsXnm8VikjMj57WmuDq/FY0Zh6shdva5rFdqJs9cRGvy26+2PKwnkKwKbbTMKlYl6V9wjzt
O9O031ijNMf10BdugWB6/w2sEXIAzb07LnVnbz2m9XXp8tiMCFmPhVbVbRrLABioFbd+S84Vzf3t
stQ/1jNkrYcRaU2/gVBfX51Jhxff5fZ9yu39tAh4NPMot4rpyqqJXsEyGw5lgZaqnpQ6qxnx6bU9
jbF6XkYpHJJwDqfV9XTy6FsJevDZArd5T8ifam/nP9vf8zpCowAlMDj4mHr/uv05GkkvDkEEmeHU
xs6wUGjihEz0worzAA73juQeZvsqm1Cfz/JR+ZmzCy0JN/RWv4ohe9KIgunsh91ON5Tsaxrm54od
KR8b5BTB/BTED/qopszfV1VfFnDa9OkNKG+NKYpx/zCI/f99ImYDyLGfUK4NOfyvn6glomimruFx
5+ZYK6aeHFXL02EpsL1hKYrrlo9V7It6z5EImtbLZL7gq455cy9KXqbKLcA7kQs5uLPFkJcpjoEF
ZjnzhyJdH/qCbYacv7D1Eyp2UTRbPumFfvzfz+N/P8pT8fTU/IKKBiRxZVH/qyfO6tF4xsct3NvZ
eDLVBEVl4aAScP0zna+1X1bXDK6Ib/n4IMol710gP8lSdFv7PixLeAWXNLjmNEREbdM626oCmmbI
wr8ZP3+pe8HeAp51W+rX+2wOirQT03z2+Z+4Ns6a9PCv7v7JpoNRKG4zAEBYV37/JAx1Re4rUsV5
Ewyb0ND65NUjDu+4sfin0bTHAZacpG+KbTND28xLeoFxqJdMmZ5hlheqO7KCXnL4epdjFdw5QMib
1FA/hZq1xzIsvc2I8vkhW9j7ZJyZOGvt9pZxGwg+VrXYsit9N0iOl7XbnmEw4XZNGxdO5m3nKrST
sR/LPd6ThoB0aF7doZ9uM3U2VvPuGt2cRtOp7bxYV0d13tmpHHaeMe/dhU2fnUi16LNvm8gIxICx
2XjHzC5R4CEmLGvGS+Xm86mtRy9tET8UT20xn9uuOU2l7V6a1qvvQ55tRk3Ya/88hDUSacoKZa/6
ap5vXHvcxDmC6LaBgJtaU+GdIV6zerCC6ngOHEQ6m/JCO6t4uMvEtw1zTIrLulTW+DI/D4wXFmpb
sA2XyV92BRaqa/U8tE4WJMVMz6APsUh3Cjt745JNS2AaCsnieMVOvVXfx9wjJ1+0ZYwa0L+XY7fL
BKnPOqudVE6teG0msSCpGOVZsIi0AgQSLX13ItkYHrKi/ecgeUN2GP2dsDPC2bKj6iblpLc+LcWx
yuAcahYjr4txeeJkMtwX47KjHQVBEhk2PZLUT4ioZ1MT67auPhtITZISpKgIZoQW+H1V0uVF+2HN
hu8c3OkbQD3tR6foowyWa8kXODDSsItrFfyNe6m5CeSCjWqUG2oDHVgGk0XBsqm9Sl+ZqMKXBTEp
H0HmeO8DzxSMtIy4TJu12Otb4215MOF/Dufk3Zx18qPoKNsFtLrzeiiO2AGSeezqVPr+uLM9zj6R
sX+3UHZFc+d36VoWIOzLIDyxxvIIs1qeqoW5lxyu1MdSjVERumJvl+3B4gFKCAfjqM67WC7Rj/UA
7ctUjdcpD+gD9PLx0ktq0JzMn3nV8xOcgoZj5dmgTgUiIRVkk1D4d7t29nSs+Gi+CAjU4xwOy/u8
Lst4Vnm/p6z/Wo9aXEVToMzr2jYJcl3v1htkaKcsRlR6Zw/tpqRW8ULycrq7QHKncLq3Qss67an4
Orcg0CNnsHolg85RQZEvY+cWL4MrunNe6wfD1Ui1Bg8lhflLmzBrVHcLWYEH7IU/1jO4ECNfz5pZ
LGxuH1mPjD0E4KkoKHJ6COyJvPAi3JVhaD4Lr0z+72UYdg7/6RFhO+UDacOW8rTC+m1LWUqvHiYL
xj3wB262zVAdZpeYnYucA6SXWe62wwJ3Uqyyb27FvM3kdzruRis/L54IL3kxoJX1xuotl5DI0rpy
0gLcuRrOxWfVuDrO+t5O4VaDi9fzal/1YbBTowhiXdtDgmgZ97G+sisatVWY9AMJt33jOG9wGbOT
ps7tjV+ZmASZ+dLKNlaOVb7oQS52ooIvHP2cr2x1Xw8W4kePbgeib6Gb8kwBud0nYr41LXc+K3Rm
llV9tEVpf9hSB4krJdkz4VWf5/IvhfDzGKj6dB1RfEUhnun3QQwkdu0ejwBvYbOHriwO1DK8T9JG
I1o23cny+df1SfNbq9lrKnAV7HflO8cBpegnPuklsQITnMsh9lqLOOjzsE45DRsTLLSYOvcCcoOs
OJRB5u/GfH42rZjrR25WTCmHOn2JxoHoc1ZvlqrK4B7EpygY0GcFAdYu6dA9KTPn1GNihv1naO6L
O5WJV8J0YvQbL6YWiMgMCpvI8ls/bREWyKJiTIl97NrB+WpKNcSVT2jSisFJjZ27KUiizW16viJo
GYEg5Pzc0XFJ8iDIdwKmStduohiW2jN2YI/Ut2Jo/IPfBj60u628WBDubPJWRG4X7sYmdOPRyvTV
5RKdG79apFbvyJ3aG68kD9dfqniifpOBZEM3pHft18qF9BnhH9NuCjr7VYKAvEGSHUEmkDiSDHUW
Fha5m9qhT5Yq+MOTsUrCftnWwacGPwwOOaB1w+/uN3Bn6OA7BYsqFChSbwuMIyNtSHBa1Kj2A/xt
omWi6kThG58oEewxDCMJDfS48zVcO5En4D/buvpz4bIPtCToMDL1Ae8p+qkqWVQN+fxGkbBy9eBo
hi8NCdLOAULV+YvT9mHihbpNx4a+sLFW20l63oZoEVe1N3wdoJqLA4R17gFk3B0nX8DGc9okHL2P
THpXBmf+XSvz8g8j7HVS+cslAZz2NPoGZRreQbg0v5afs+V17tzlMkb0zE44uvhoIQI2crJOy5K5
27J3LCxjeXmvEAzBJ+4eoagPkwFhGxtjt9XJGrpug2HMzi+dYD9VgX2sGXf3UGGEdzLVTeSxqf2G
PnvbFULGaJW7E+eWSSpBd/PM1Lms5zHNRu1t0MQxCNdd6+S0aPpZnx3zkAx7P4f9ibBrG/xn4h76
wgv+MJ5GK/b7sgmpBlSLsLWGftjD4PHXSzGOIZu8CiY8aLcJTDm6ahlfu6aQKUCkcTOJml0GJT6C
ug/ivtG44QN32KrQ3JDlkidrR9eOfrhbTwOnM8cSDI0EmUU2ZuswWZSd6B/Yrc4IvqjjubfJu5fx
PlKCiPN6mkls69R5xwybniZRirhdZJjAHBRIZOHDkH8um6dtBoLQwan4HxSJju2vprdwv/nZBmm5
QxF7DX3kNaEXl/XuGwWu1Kh+A2cn+ZHZ5u/B9kbY5fim2yrXj+RzT52HvDgZU0O+1Wf0EhBkVgM5
6RX57g6Z2a0rcgca1GaeIN6ux+zvTiKYL7U9We6J52bH9dCSedmMgJaipR3mTdAiCbEuhPhUB6mT
FS9Nk9MfrgVbSE8j5kd6d6GHtIIR78dMZ4A2g7FPSzGLaA7aej+MXRCPY9keG4vbYN2EzaOhYBkH
U/hY7ENZWtVDBoGT9tPog5qFSrOqBr4ZSQcdml2Ux7HzvRhgVZHokSLxzKA2R2nioxSZCvrODZov
7s/83vDC2dDGb2MJn/FN6bu3Cl7nr8bX4+tAiqe5nL5a47DLdcV3HKOV1IfbyFZlVCUl9rurUxbW
NrQqG/ZKOLXnJa2lZV8tYci2VzCfcKfuFHpm7/skv8/9D0EqK2XOkrtRU8Bm7+d79BuFrzgY5Q0j
acyCBmZ9mKJoknxyqiOSM4OoEdP3tYVFm5Sdfi63HlA3mp/XQyXlt6yA3p64Yb8PZhT3Npo0AH5B
f7DbzEdp1YZwQ8s+u7V5t1il3q28uDayyj9YTS4jG0+kl1fV9eK1hDvscapFHqGX+UYYmz6XeYfy
h3svQ6u/2IXfpqxosqRfb671fNTBFWtxjwDg5+cL2ExS6Hkl9mv6aCR8Jz0l/LtvdFJnS3Ysn4f1
FfbCMW4WZUc6JP4mCPxuH9Z+jCztKSWeFp/Y/IwyVrk5M0R4b/jcjbFUpZPCtMjaEUwZP4iEmDzP
dNR1tfrEUIpbJP+7ghrS6bJ7aCTC0ohfX5UAwj/MGXCT55414D7emxogA9zAaCxmzVOCpf4yFEjE
8PgTFjOsxe0kFh1b+VPi0vf1Dla+ZGsJue+Yc21qWm9EKKzbz2+mLiGwcWlWH6uc+hGXihyCPg9j
Yk9IW3A6eSscYiGavHw3fvcgAvhnHljTe6tBz11wN3kHG93pEUaIaGlqPE6tyUyynnpd4N3HeoAb
WwlXMceGl7UtKoBFdW2fdOWGqdfa1cYqDZZbVs9nqO2xPJM3+yMbF7gvtW1XRn+y1/3vtgvfu2da
CTTUKI/+47ye58WIP4WMl9GeHwSrJyVDcFnAqUoUSq0K6B5kVCK8ZuUgEwd4eWq7skl9IKFprTPA
oR0VD5qpiDqN/52h7Ixs1VwEpDBnjX8ZHtH6kbkWj9aWBmbO+1Jbw72e2G7FQMoug2E+6buYl94X
zspir2uMX0GKg78SXKcifvCeNWc1l8/kdJunjAr/rEPjn01m/8kCh/4HycJFAcEEFTqc0p76lF93
G10jcsRRqBq1XObY7n19XJ6HcgnpwWS3tVues2Lc26GYAErBRk1DXr8H76K4cz0fuqqnL8qao4Hz
8k698cBay31bf49ruJua/oCqK9iu0IXBbuwzfZvqLj+XTY9ck21NvHFLtQ85sgbccRmSuteYBmdu
cVOWlZ0l2mKkscIcKq+ab2Xm3Vj1BBhs9PSV6176hsmjN9vN0ZHFstVWUO//725mdcv5rUCBzy7K
PnhFo0r5feBlWwWMZp7XqQB37aspHIl1cAFj3Z/LB7dGRKrkqN3DmV4aY0vsvQPGAxOfb7KUaUha
LwrtRhxd/DtvpQdS1ASKzL5zikg9oYNxtH/MoGruOBaadKp0uMFGnG9ga1odORk8gBSozQaKRzUP
mmInelj1NfptCXP3jcgoQImQ8kYuGzRO4wuv5wDb1zTvLfknPq3zpEj8fjEgBgT0ibsG887fbpqx
ZVWN5CQRs9FzN6KfxSnrgeJ43D6tB5i7JMvQkU9jIL9bQYa5gxuYI4f9810FHAhnEG6zAEPxAH7F
4QDulAozN2k81p9ztzwXk8z2YIzr00jmP0li/d9hcDC2ISdGCQ5VI2by/m8wOFFjyLPcL+N+3YNH
GcS1CzQA4FV7WO94Pqr6MTQpoOwilbqvTnXVmh22dhs9mNir0isPK4JLYCpLQvvyjFbdDGIUL1z3
WMEJxmrZHLqboGAaqYHAXSD5cjEIwClkL1Hl5+DtTOEp47V9LMn8KgUJL8WC/VqEdhn93IcHD74Z
LciRsIWLhOwWjD+dhLtB/sLmZ0KMJetD8YQSTDDcxaLQHHAEZBPZe7d6JAnChuS2wMoV8bnR9wtm
eFY6PwdXRtEPtXa72J7lVg0FRW5Uxba0Vs5OMvIBnGK+DMMTnGHs1NHpsy9HcUb23D8HvzXnsne9
P8DREJD99xaDkubZI2Gi7sAB89d1yeYOxVPy7MmVtaTVXJXH9dBN+p9X//sZG1UbA5FndFeE6D97
NicVjNQvqqXqru0cni2jaeKmIk1clFjMPacRFwfP3WGs2ttsz+zFdb97Xqce68kYDEtMs0zv1lPP
eOrgqsKKML6G3neFyAE+H/NSwUhcc/sa8EkkMMcNrguK+pMs5osf6PzU9CXJIhhOI7kl+BiDpdyt
ZVxb9NmWLCVPCoxTH3ONTfNQVxNyaP3hnZNJ5tEcWboA+tNw7027tf958L0ldmGufHeJCCHuD61U
qq6Ej1aIhnHO4yl33MNo7M/LMqF6CGZnN5JBnfr52sE18tiiINmSkP611qZ51pJ7uV/LVhfi1dh2
CYwxYerxoFPz1XSQQ3oT8jZA24vGoDbH9ZCjO+iizJnv3WxZp2YKh43ADpquELDt5JdpxqDDKWmI
5DvB8N0oGTMLRgEohWDsXPXI1yLIlEp6zLkI2No/B4tBQQEtYxhrLVZtbZsCRVm7UIycMWJ9ayZV
7nNrCON1ZDjOS7lXoNjG687qWUJvvdDADojoDaEWuQvcDXFWdvpz55kvLibpO2fguCxVUZpDY1cw
pX4epqnPNnNTAnHrxNM6ukCAo8iw3dkDmqeF02+umBYQ+6oKLMzKGzYlZtr+wpWbjGPh4S5q9ugN
ZsQ/GF4k1JfzqWFdgjbbQjYX9u7S7YpNvvAxUbA/3YVcY3mGw1PSBF0X/QNH9mk2zcO1EfmfOLPu
b0wumOHAuA8TEUYhVoG+67cle8FdOfiQ8sUYUbGjlJhG0YEkDKalL0xyHMK7moOUEox40hGT+qNT
d+KCpqo+LDNme+veS58LPmbCJFG0y5Oxk1bS9UF7Qd11XAb7LZiX4DF23nuN8MsvUlhBXMxanLhl
baWs+AOqwo3Tl+nPyZlNpwgBb86mFEt5tEdm/qDIc54Lxa97lQfJH7Zt33Eh7f19rc9IW9d6aiHL
XKdourUBFv/cg/K/w6ltX5H9Nl3FMhwtMcNB1crwCGRADxpPfDJV2x7zRXwZg2q+da3lPIacJfDv
86OwdOR2rc6KMvTPg+f8+EPR8d/iDF8V9Iowq8QACHFovy6CI51KpJ7V/AlW5DXGn9lyALXxU01y
vbO8Cmahqsnu66sc7gGbqnGyjc1NmvkTe3dR9l987HMgo0w/APh+tP2cXRr0FRcjeycNJepcZP2y
F06sDdXae/VcVSUozPsNaZCEa7sKFoVD9b3TTETSLShEp4jhwCOPAbLXqLMU7WZyqwGxJ5lb/wEN
+V1lC0kvkFgQK/Dp4Q6AKN9fr4DJe4VlxKKRRF2AwExUm2A69haYvFPPgi3oBmSnXXUhDuHJlDN9
duYKd+zSMdT5hO954e3QWv7pjf1eAmHYjwG3D44YpEUMQdC/vrHak1XIg4FFbY1E2wHTzjaop0/M
VxiKWAb2aHOGTsZrhgNty+3PoSek3yiZLPiq1iAM/AFW/J2LDP0krhHMSyz4OOOGWaMH/z337J5e
8Og0osrBiIGagV7GtldpC7ch7i/TqzXpb9ArHWqubjNc8s+uVbrxwqc/IpywZvntsfMp9nQaAsGi
INLBp/vX6zNmWZGbuXPBssWjhySZy4jvYRrEpn/yOQa1jAeV55d8tPTRwEXrmNvIGISAm94DDr6M
1eLWxGQ2aUorS8sh1Oeu9Xd6HkAWaDy9R0DZF9ZPGHYZv0iZYPq6/tKl6FCAotRtboFmg11aZ6P7
5i8B2NnPU07s98CHNQKW+HyDFQOIyPIstTMZIBzI+/TPwmewZXt4eNwn9NSNHXavVmCQU7bAyOt8
iEUAuMXiBW5NeySpRqLs+ndHBRIeKdog1dMoU0UAuNImjPPBL76GyAdINEr37cLDZiMYadOKDSSa
dWNS2dEi6QwGPD/payg/grOph/BqPQ+w7HUxcQfgwLo7a8jdqRq05n2G62ovaAuS3AlevCxdQUBA
JdVbkKUIjjQAo1YI3Kn1EdwG+2gCXuwsXZ79abGPSDV4ZYvbYyRr26+BNzwoVfbFGGG/ggAHWoBp
jhiTBIkOZZYU0NNuGJKCtg3MZaJsYiYlVi+iTCApYSU+LXaLYeys2EuJuqznil7hqQBTcfVmC0BL
SBMJT1Vd2TsJYVGs3L599Rk5B7oorko3w+Zncb4EbrGZOPFvRRgmARyHjqqg7nachrT1+7+5qmA2
ADuxG4ie5cHA0g8y/EXFdWhArNL9QiLqTnDKzsGT6/P2pAPZnly1/POqOPWkOC0u2GkRYgsxScQY
7ZR5cjnPQgNnc8srUwPb4/FB85/b7WOzHkH6EI+wBo9rqohGVGM17fxibrYy7L8YtH1XOhrQpQtG
D6AJsEPXFh3QHncPBxcItuYzBnwMQmekBPdWyDa2U8Iw6wnukEyqTRC2wd41AaAXTfmWmAmWUSXL
08oJAPPB7udN9UueWrJrtqpPIUbtPqZqeGCgsjw85Frs2w4Q+ZPI8/Ohe74i1NxNZ4nd+iOb9Anp
/el9DqvPixR0IxFbkz6dKs696sQ57J++6RqoEy87J2Wd1camyRxwd1A6xWWxoAE0rL91z8PUBIef
NMksK0FbmOrpPAdNf+ecvZfdC6tNnrhVB3A9fLqDmck1l8X4cBRvnDquZXgEPGaDT4iDgRtoIryu
xtCGWgBscBgoxqzNZG7rGejezi7rYKZbgIb33NZ64meX9RV2Dm8vMusl0B7YQ1n4WleyTGY2FLuF
eR/O2oirF2QaZkfMsvzUshpysurOPU6tx4/A27IzcTWNHV/YX1FBmjoZzRQL4da3BrOhh3ZbsqEz
Xa6BHoYICarlPjtTC88YcMBQRn0/gnfX8BaXsCn3TlFvu2c1CKNwjN4aky0YaiiV0K7HZltV+bhZ
bEdH4cLmG3NGCxRU7Heo5fNrNn7x88UcSgY2hjeDBwFVGc5Rr8CAywzf1867CaU1IHCGnZVwUVvR
kV2wvwL75vm89XzlpZpaNzQu5rDyX0dIttYekHWZj0Ea7x+GfbZzxe+tS99+/g7j7S/5Snpo5gXS
UsckHGV/hDuWbSYokNf/Ts20uc/mxp9cJh+D0U2Jfh7vAaewjC7Oyq55ompjp3Vj9Wcu5r8A+9iv
o2L8pWv/NqzBwmQ19N7P31VWmiJahN4MWpNvWSt/9GYMrxIUqQtaM3jEzuD+VbUPwkg5m5Mr6d92
MPg6xiNPMugV/O4mJqPuwufySgLcuebxv5+SwCnOEktx97VAABnip4CIV9ret2s3VWuewIVWbiXq
5p0r5hCxL9NHiG/+M2qtyAfN6cugXgqMuV9q1pQJWNjzw0LKfVra/bDJkDiVqnpBr7Qy53QvUqdt
yLalEHTxpXCjZZgDoGzjlG287JkD+XzushlDJlfO8LV6PoFixDwBOZQh/PchYoA0YuGHIiCnpvNR
n3dBA7aPaJPuySejk0GJAW1e4rbNfMa0dBZbm+FCzmb40qJjicM2fPIpcUDc0j+vQupSrDLQBrd5
65wrHubbwSAohyGDDcBOr0CMgOGJczLyJcucfDeT6tbg+T6J56F2UBwjUHtTqX4E0MW9VxkS0HPH
4AhmM0iOGBZ5yM51a1L8QHcYz2MQ3AzxfoQ9SFpZLqaTn6kh5dCnRevp+gud9a/wSHB2HOpQDKsh
4jgFmI2pwpBzv4QqRtiNStnKM52moNgScFC4AbtnkcXwphGCHksEAl1/7n+IL4Ju7l8fqqu7AraI
oMjDmso+z1h0TLS+dIZ3t5UpXyr3ZHGWv5ci/B4gYH3/E7npUULDW5u85YO0vz5fWLXLr1nGRNIG
4MLl3vDWq2G59kxuB2LSlYE2dWxYIpfVXkwmD5VZmy+Yyjc5B0NGfEUbBMm2ZbXoUislr+KHot+L
aeo++nK0d5XCwzMuobuTQHpSgNznsQ2XV58WyDxsKqQ/wChpOQOpdFKrd/JUDx2AXEuN8brgI0Vz
TuZKK7CRMCUYMv7JySye1IYFx4YixJsK85Y5XTKQrj14eMoBcv7vpQk7knaW/5lI34H6Mhzs49RA
05xnWYuVGuEUO7auZsg0LeJFB2GaE6a2BqYp0VDOzW2lNGjimiuVf3VVY78LRy1702NHn48aoSc3
ZmNKhPF0lXJGwcawBYJeZoTaLEnbwynDGkke8YswnwKv2GjaqZP9rI/WOVfdLB2yCmBFxT0z9JHF
MF3oCnDbiFTFC4ZysCYq3PDkraU4Cnn72ACf8WSYHR1tRYHMpwN/jn+KaXawJnaoJtE2/hxl/W+o
1fsfWfDpacl6pHlQx52FpXw95V4foH+mwKcXbsONItAccTsMGj1u+0nFoZzL7frvFU6h5fAPsCIc
fz5aJUfz7Ngn2wcGSUOMSp/SCG2QIubhTIfz1RiwZHxvBAKjh2wvNbCL9bRU/nwPEfy6k6DeImO8
+dzZ1o9yBtHv5+1hu1iBJOPwVVWcYAwXXIBGv7hM+tmxq/8fV+e15CgSresnIgJI7K0c8iWVUVX3
DdHd1YP3JO7pzweavefEvhiFkKo1MpC51u9WMaww9oVaVJvHurTBbhzlgq8+3jKkevzZpgobrqtR
3vbObuFEirRBlZ2FyfOwN/p6H+lGs7GnoHwbi+438/ycTw3pQkYdd1xukvneGHWfsg7FBelBfHP9
4G8VivErYAPlLJa6Z5bl+GXPw9jVSH9d/gqu6nehX0IyHbChJ9sn4NKhaPtJ1wB94rNxAZ8aB5cW
eIer1/kIxvYjnOx2jUS1PHZWUL3EVX8o0GsjOMiSR8PsL0NH0NMCr+8nvZu8sgijd4aARSwG1rlu
mXQVaG6I9iq8V2laHuqRmA8j1i6l1WqXlP79shzGOb9Fn1a/dGHkL3kkc/wgJdWy8H3y0ThcnlCa
+5OxHp1uP/aWz+yyMfszyXWjZfrvaRj+1sAmi6CoLqKHQ+v0GmdDdaVAEyu9jGJ0+DOCjKCl2laN
JUAei3qP+aZYtaOlInNoBO98nLZV0osDuNzwoVyLnNkdVHGYWGosBLkdrpqp0I9cqM/+iaqg2arG
qK19JSmuBTEhnm+TpcXAgu4QEPFPKkjQXwpZtl4RqP2FuoqMTMbO7xJt+DNxlV0oi6d10ur1r8IN
XzSuqI8uSrXDwGCOrUjpDHAdvIelkm0yTD7oEmdpAPa7jcxVDufibHnWbJtpj81E2Umk2FuzY6gA
lT2mBNPXHkpkfechxiPNr/WH5vobI6uHt7oY5L5GN7qama+TM3c4vaBkZezfcTlaHreHRFTwoPwJ
BO7/3HWiKQkIPeHftOqvwHLVI2NonE0XQHG4qR2clht7vlfEqFDXy92I6eb/5/WX16jc5q/S96hO
ZpgMbU5xLRPF3wyFkbMLAhxWCcAliuKTPxn+aZTxriFc9iWzE+emIXFgMFX23jL0flDaYOtEdn33
5xszG/I1rdcqy4rqNQ7jP4Vowt9+YZarVIrtCEC5U2cyL8jKf2+WQ0rHft0W+gAs4Itrraf3NlOV
A1qreh23pXKCpwm2plZ1Hruz+EAqGtDBFltbcbMLZVlxjQ2rX0PlZtt8wi4extLE2mgE28AQ48/E
tg5cO+OHmZXkiacSg4MmmPY3D3xIfOub+fNwfW37aUKyBtlY7cmxUdcL2m6q2UeiVu7JT9x7KZPw
vOD4XAWeW/ac+5o2Xus4mK7Y9sarkbXOQVbubf4vT62blYjhWAS+8pBa8zAiV3lxgKcvdZD98k0Q
80JY34YR/1MnSfiRBBai1MrSjqLbubY9fNjdzTCi8jNH7XMNu+idr3ar+pX9t2xoF2ZEfnL0F8tM
1B0hEsHBNiu5BrBuEBv17rsp036bpUm3E3nivgvNTfejxihd1R725dwRh1VJwxTUuykpM2R/FXR3
r5dfBoYvr5111GnTIOdIQme7QJQTmO6JTLZ8lczlLlk5wyrIR+QvGdq/aDCzP21PAwEh+tEq5p8y
rD/DNKEpQjROI9kHIFBZ9RagJXtlQ2BCZNWrnsNIw5+ILhesdnnYmQQ4LQm7im92HyIJvvqhV14i
kRsfT4xe82lgG7big1NErznE9IureMh+8lsRs1OnfnNDGWgc4Z6QeQZwkXBl/qsVusVj6KOOvdag
p4ry8AeXhc9kLrtgPW9JSytsd1P3QwJaXOawaknzKxz7vdNX6kNtgQp0yo91UJb/BKaivqDOCXbL
PeRFwW5CA/1Cs81jpUoXnqBqgzFnZQU8/dUoLmah1P7WU4cMOLfSPSZOtPu4UC6aKMIXEQ/Zu2V3
NAJjwxhASYGJAviYSF7MyQJlVdsV4zVNhRWvRW1SsyKngQg9wOd+L00t9pIaA5g5+1labSM7Iz63
aZp6RlH+4lzFjKCFHVBDuouH9jj7hh5JlmA9HqbuxPIcPnS7LUEckJUtz5at+pvk1fwctJQlc7nu
zzfBoJUbW2UgTuLSH7nh0HoJLw2qEGnbaD5FlPE19MfobZwyFG5WkR0yL50heYZoQgeKsvOcPuFL
zlt/O5Zj7I2OKfc5WPzHAFqn0fL9RmWI7y0fsxdVHS9DFJCOPE6koxW9dQxKirbC0Xf5aEtPn4zy
UtqDsR3YCt98N3SIA1a+4iQsr858PqTz+aDM5wNBgojrI6wx5BW5jkEnOPvH9MRWbi2C/zFqY3q4
ZsCzyL+x3Izcuf+p7pYSL9fL09PU1iROvapiyG60b1G+1mUSzWMw4lPUdcar7ivWuWLoPSGWcDqR
W3tYIOm1yfTV4RbNYl8NhAc3bv3uujLdG6xpHl3+ngnw+Yt0SaUCySr/hvxksfxbK0m30jM/8Iyy
yXdDEbYIV+L0OzM3TkYOZGRkv5ousjeu62bnCWLumiCdWptukn3+u2GrzsVF7f9ijTnNfVXR70eJ
9ZZPwn8LXO09Y7u+yEDpLkVhKCvHObdhOHwqeZ2dLQuZSeXX6gNNN/Im+Vg8iI2f9Rsr1zcjQ2/e
xrB9lY3pvNtxd44ym8iQRmMFaLTXsJJ3cyZ90oygXV+MCCui9r2z5dpxu+LU0d/6K9oWZ1u0Ciqo
XE9PgeHnnmLG5kWzQkYkJWr7umgIVcXdF3Xv9a29rYCKwLnQ07ZmNOLYyMvdcigWZW3XG5vfhVUO
F1dPAnzNwjoTJlsgei4cztXJ3UKEVJehauWGtRWqMUVryG/Se0pNfNSUg4SZOHh3i2qrS5I/NhpY
M0Y9GI+CKxOp6kplhKGDF+FptcxS8Z05XQd4NqnnUmu7wxTV74O8xmUliWcwr4C4zSEY1OrIQbg8
OslrkJTWB4AAKRGlXdLmGOEFb2H5mOZrK2XdsEoZIacLNEZvNeYnORNz0ep0qJgHD0nedK66TN1I
PdE2TG53d7m98c114HeYfSddfIqsxaJDvswutuqD3nZ8Wq039HWsR99jYGyiKrkEEtBrueEqUDes
nMXOl2P36l6LTPo3hvRsly2hs8r83tQqBmFD2UQGO/k4wNhCJ/PqfdX8qfHD7praave42obHoHWH
Bj76lxoZG6UTquVRGaIPpe5ZbopOMBJ9lNZ2OcSYcxwaOGIpeiwyiz9m0INbluo7icnrTTNxQNpK
+aNRm5iWARizUOP6CsWQ5qK/TDU871gRDLT4eCIrM4/tYn41+y65wDMSYEaFfqhcM34N+jw9Pt9W
MoMzVVzAtTp1tA6NqWbQMNYdpy7x2C2qdjq2BGhzvrKzMUvODVp2tTfggeZZGApC8tiWyeV511CS
5JJqSb/ze5bbKgrFPoiI7JySPL+x1MpNOZaOcbhr4HrhWkzkqQm9Vrbt7KhSzUZecoEcdPYtLzdu
rClbkze//u+xFjL6kpbhrlaBUAHXIQE65IwbMxqMjZ6N9c5kX92woLcUNnF1yga93oCU/y5bEZ4X
k3hnNOUR1gHP/CzxyDXZ4zkKK69wyhVJzOOXiEV2xPRUbYQI83PturQEM8UyiBodghH+Aw/iU1X4
+AMmzX83GkWX62TETb983kl3mq0SBsVmOWy1Kdljl/aZiO3XOyF7oilsqb0ndVkf20Cwro9dfi/7
2D8WsT7ikQi633TV2ynRra/St5tdO9NgeWiyGc7NbT9LB/67afTulmmKOE+N+idtDf+vGv/po+G1
YYc6yjrZlCzKp0ijgkGcuJoIh2YnHzJ3Nw0j+/NQRHuMuOG9ieSTv3QSRlK1DbbJdJIThrSYgkxR
L+h0tv4Mpi43qH3vaqOTJJqOH0nDW37Cm1ZiRLelyJTml8nE6ltr1u1LjySI3S84OXOtb1t9DAU6
H/97t0SfPKd8XQKnuDTTqF5lQbpBMjbuMZIq1IFs1XQ9BAggJS3ZToO3fcmrxtOK2jpCt4LVzS1u
Nap4l3slOUN2vYX16HJhn2UB644rkxSDqTP+gX7oV2Muw/Mgq+ic1P5vJ6/pSGUzbmtbM1bJHt+4
/rdynTdbUaeP1ii9QpV/l5+voTx6dbB7WTPiOp/XzIhglQ03YojJAi0V62S7Tftbwx+wIjgp/UTP
p3Oi2Mmxx0+/iYkwWFiHBEP4Tc/0U9foNAdTxQTSbnS2E3nWRyy/HjQKfVXjFKcF+8XDDhGj8GlT
a/DPTY7yykyC8Mfkzt66ShgnH/3uW+vSX1pBc1dLPzxnXfCp8TkelOuQukZ6X47UaT0MRfZIfVWi
v0GD6KR/QseNv/0Uuf6YKJ+RiKetMVjtqlDM6ooDxbKa6H0R0veV8TuyhxEniYCYxHd9mio0g47W
+tfcd7qtQUzUa56WJg6RqXvEKohmm+ewGalIt9lYVCfbxtc614HLflabH1Wr9R+MnP+jZO5cNUQ0
s92ldO5kHIzfaKoGlvZKf8urACS+6nOvMXKvbmPiANMWHsx25xCAAb1Tx2C1zfLg8nTA8MIzWXJy
ZUwt+Qz/m/mx3CvycGc7EplSZSrpdxkfM6VUjr3Ohk1HMd/m7gjmMj9q9aFD3J18JLpfXXJDrS7j
wKZCuMW4Xg6XJ0ZVrwYmGVVIWivTPRZOul2e/e9Pkh4ytx6Ujx6N1G1E/HlQCCQF3qgUJMY85ohB
XvgZPfzhxGeouPZiNSCGrpzkuRelPC/3svYH7E+LXd+FKCgcR56bVNV3yliaK0Pts0MhWnsdQMZ/
pLg8Dk0IDF8Oyjf8iu9FUWmju06CVW5a4Ulx9ez8342I8bfwF98L4Bhk6izWxj1S9aexEPqpJ96O
mceWTD71UMiXnrJh0zr4FpbVxCya5Iwi/J+KWaGHromadRpwkoRh/J2mhYIWOhaHKMFygdgIOagp
a2/Zh5CeJec+1fW1Ly/SL9OtJWT4BkZ2yDGiMKcawWc4toOnCr1nYiCrgmtt1OazDQdn3+nH1sj0
tcmi/mNQjFsx5BMf4pM15RjYPbQs/cpb5LJQ9yPY+qDKX0Fhtvuk8PWDLbtDz5iTdU3ncGwSFF2h
C0Whjm26Fk1b/3CCFDOlam0mq0y8WJnKuyPxDFdh/p4OeOrjHkeBPcSXXnPrX2gguRYqLbjE7L03
U+E7J7jVPwiCVLaLCHKi+1kRKi0hCGcmi/4w20oBzxdFlg1yNEx4RKrmFLuo76Tf46dhGGZciv5F
G33Dc210e8veuQDges/Y2UkUf5ROcU+lRe4zgr4VCKp5gl3+nTbVCGMyK5mIUtmUTAd40aJfPnK8
25i47rpR46M6w6b16JfbAtp4PUhIAQaxEHJc8BGrvvgLuv2PxNL5wdoY7yoz7E/A//KiGNuKiXaR
jvTw6ZKbLEBe1ABUP/M+OrYhfHD4pxxfBrc+PH0ujVqosJ8R+FZ/7WdN4SKt6fVgJUVj/wjMXDKs
A/9yrdB8aKNB8nIRfQxDL70n2S3TLjoV4iiz2nq0YyQPCDpdsnH0U0j3dZBuAQcOOnZiZQNdzxDe
Nzqenfn/5hds0GMGgJ3Mkp7lsdj8wz45rFUzC68NupR1P3aoCZkPlvi4aGtedhfEpvk+o80HJKAY
WufDaPSTixlT84lmN7aIHtY9zD8tW+3vQTyN117H4jw/69hpcBINNQrcu/ZW4Nd1Wzf6cptKP8RD
J3FpGfox8v1hY2rmj8Sykw+37zPPqLLyADlp3clAmVa5H/gPKzD2JCto67TrnW1UO0qyFQ4u3U4x
t70Un8qMkrnzzXKvcwhbTWM9OUPiPZBuTPfGtpJbRXboSiG05oeSh8SVpubZBzi65BqTCbCF2j9c
33DXPbbJU9u50YeK603zfe24yBwEUkyMdbY+7tnWCOrq4vHWhcoNtkd56PX4Y8gS/6P2Y+iIQK50
qxt/uxYXT1rm/zZ6kdsRLve/BfWCOSp5NHhVEn80zjhHozRKf8it4Y4L3anVaAXd2++wP1FQzOTf
cq+zqp/Sgbha4LrJ1oKrpZ4GS7kuLgOYlVU8MZaXssA8l8lwKIFDN0vgUdg52LW0/N5qqnZoZ+4Z
fBgrwZR/SNLpN8gEfvYVQUK1r03eqMf2JbZb9IrahEg7z5udPqhttTHiQcNJHxWzbfYmtXriImC9
DJSqQGcaTNU5yhkmVvnoK030j/s6dlmXyzo5E9B1KtCb7a0u848NjXiF5+q8PJchWTqXVXMt/VpI
+iF/YkVQUUghajk6DYar1pGhlyoGltI+f2eKGnajRWYZOWJa20+uzG519JRZsFWc7isONVZE57cy
pq+yt3F1CPNAuE59CBpsZszE+CuikZasYoSlWY7jVa1a5AhxQp6ePwTGYQlTGhF7d0oWHt08OWoY
75jlqWj6IVHDf7tT25l673mqPK1SuMyYezu3O2M6NDsxiWDTxqWNUbauoUl1rlAJcU5w5G6Rgwdi
SF7nI4F37Pb8XBL84m4F6r0ZcGuZTMh99kmA8IO3GOF6KyAWSFeZNDiz8gJc7+yL2t4YuPfXvk99
ApEfnUNXktAxsyt++a4UY/6ZuE2DyIGpETWTNQn1DpSDL+P3tOe0JgqbMeuaOC2kuhMAwwRZNB3K
MnlnxuHPEaf8i5bGQCClWtwU6EJax6bZ5yD3J6u0UmhPcVdyPfxqLIXWnm5hSiEV6VE3iwyLEc/R
umzbxovC6nepA58adILv8Edv6TyH2aWm8kTmo4oCHPUW5a+aEuS1XJDtvpwJ/XIiUYL3sTE4Ob76
qH99Pj0RS5EqTr/NS1tZicluDmRMPEPSWlt5JFHve2FbbowgP1iNbn0zlQSlziFw/dSrtNnOXxr2
HldHhSW7mbaK3bqPfsCBSRyR0+o3OWnNrVDPxizgEcWykJKH8tRbI0twn/241ZuhV/FNbCaZ1Js4
UYO9liePNIyUK3CPuVaKyd8qzPyK+g6aqSceXFFyY9XpyLAcxE5XcIyHmjbZrXSUm5P34xFQB7FI
X1Y/dOwgq+WGOYw2E6VnE6UbXUdgsafoAU0W9l9qn1U4+wTGytQOiz+pd2GIfLhJnLw++EXtFNrF
UDx2gOLaWPrBBAA8PGOXyJg3g8JTfGkcVVM9LuzDki4AvZoELpfyTGt0WTcw3NMZvQRhxjZqq2pT
D4OxMwoUQSIKt0whw1YLof6EYiokRIewtq8t4p8v3x6ZWhl2/3oiiQeJYyPcDdQHn2EBIlsqDsZN
Ux/f8OF4Rj3hvU3J8FqoCLVJD1ER8PF7wEslMz8Z38NAlhQlSkeQll3CEy5+Ix+56Y5xVkzeEW1z
IjymOTVmaW6CiirCbKz2vNyEqvpThxKhJLfo8eIpaQ+RQHoX+RtU7P3FTjtI/DEjxmyRT6qxNWqb
uGbp02hQKqkWV3Msd7BvKVdbZry4rnpj77Tuy6XlNwY7Y96/NP6GdNnw1Zb+3JnNJ+RfR8b9Nwmi
84spPYEhzrSPbSz0z3MsUJV4lYlO7Ng9xVrOkESgZ+m+SQPyE1iuVy2GlNMkSrGParfZ9sOEu4Oe
7IA+urkr+MZZ7jnUSoWucbY5h0GonaM2u/u4cxii0FsPtAEHwHhQ4GrcjHOWxzywfEvkdHMHv9LX
y3dT1nymJJMeX01Tuy+2lkGiL6rE1OpeZeW6/98hP4DiLa/VZ0UKSESt26cEOBSdFZ+muvpnOUML
pFewGj3QWB7j16uDHtelIy5Kca9qB06/F61/iEd1m85anWCGhMC85D6LXtkASBZjHYaxFgB9zhQc
HB1fozuE7k0pmz+AMl4foGux3dA+xaX8rVt+s3tWawH7V5raORpvpTjHXRq8Qq7ulEp8t2YiD7Eh
/ke4liTGWUYQmnmtQzWn5NfwrnGqRJUgnSCOCFMwsox0tprhnl2Xvpc5gCz2f/MwWHm3y3xNfnZD
toVyTN7DJk/fnFwjagn1QwjM95ROxQlDT57bSzb7f2Sv+WfhYAEO55363wK1AG+oUkUcBDMVVtqs
3a81EkiCcojB6tO33m/D30ow+4A6Ua2NwemOkTDl0Z30h11TnOWuSw6fLQYyvCh3/7tZ5AzLYd4b
H8oc56EFFUM9ozJaERkQvMtmjLyo6tjxDWntQp1t1o4tl7irUdwmvVg1DakS5EaIm9uiCakdVgxs
6YRJMIv+OtYE5PZoEJmJ6OxjWUS7Tsf7Py9JbpiZayJUGUFB9IBYKXWJ+cIebHSfZTWHUZC9bM2k
MmvFqUz8wmsIy/mRVO+1XxS7ohhSyJboTbML5a8Ik21Dp73ScgNhBUIrsPwZpFJ8ESswkDEiAsPG
Rd4FzmYMBFfNjNGEuCWcUmPbKLsB53NDckre5p6eGsoHpv173Boa2om8oMEPXbzxTUA0mp0bHm3E
C9ZxZN+dQUgWtuEJd3JXeK4VGu+V/4MUbPUvMUHfAz/6VUE6TOXaVOucMMuP5R5BngxvIH/HOJh6
1a8Wj5+0WINqY7ynmdW92S1LhJkmN05VBUEkJG0wWF916er7dqadQz27I3IYD08dWYXKgis+OE1T
bRJUo48/pwSJqTooeMUraV+llTN8N1zrxMywH4TqAaO6siHX+EdI/Em59p3qy7Fr52y3xj+1NU5n
aZUkGFGP7BbQybAne9+rlYY7kgvSIOJph4C9vOGTRG9N32B3tU4EiJbu8lmlFeDpDrqYMRbzkUJw
zW65Fwg73fWQp+ugmn52lhwulZNGnh8m9VqLGa2adfWbX6I3GxuNtVxJ7SNOeN0bU2Gtwhyiglwm
7V5ksXZP9IeSsNgJv9W9por6dcNucYhcoj2XBYhR3L9kbdVb2BDrNXONiz0Vf1QCRF5i7NEIfhMu
lxzRd2LY/r6Vxls7xcopDTvGcTm8oJq6xRc+uj+FAd2N64rpjHb4Gimp5kHQY1S11T1O4ooOL7rp
qdkRpJl+LwFGnWX8UuPG3A+0sYgAyV5RqItXbZRkf5LO2VuZlnz5jDnbJUNdHEsCU2m5zQD2B2Cg
NadfUvUjNHfxuEmGgZi/KjRWepLxF/NCPjqYl/O4vmlAa53R6R8p8cubRij2AfI8w/KUGevB4gde
g5BChSMA2UzCNfeWrMc3EOhdkqCq0osCt7+ZtreozJU1o+KsLcoU8aFEpK5m4RdhM+Rw9uV16e1Z
4Gmi+jcl/9vPaqJMm9+anYHTShtIWSieowRvQdok72mqcmHOVsrn0mdJ/WOBxKs0xrnto6hYIHGy
Rtda0XuaWsmDjFrnYSXjFoX4+NMKkFgiblMOihTEBOQODLBq3KzAqTc6GSsniqjw3eCLIOTmpgZ6
8pml0YOJTMOPqa3j9ZDE05vhpM22G6Od38mj3ZnGGhH6TxNlCiB0G15ZMcOr9LWWBtYqvFwtiPoy
QomKO+vewwSBg91FX4NE9KWy2W1Ud7qyT7xWQwWUgHHxngUO6mDb7jwpzOgtVbcKncNFx+q3Hl1M
Y0Gu/Fhk9U+cYCxLdc1yizRYZtnOGYcrgGK2QwFO6qd0sBPEDQbIaajWg9vaN8sYwnU6Yvepslau
M9T/F6HUxj2tp+/ltyj+9/Eeqs7rqggGICC6dvF9oUc8RXFffXZafxaW/8toc+Oa+o64qjr+UlVr
KroyRIy51YHwcXZsqDrRteJl64B30auQ9ifgCiM0ul8xIbXrOMMta1g4FAaS6LZGqH8qoQZ8FNVW
eFZPrTOMXyaxBl1XMEmibWOv1HUMTOjOrhIkKC6zazVE7bY3iLsb581CZECl6LJxR0a6fhg6/VeY
kkepV1yeKAPzL0Lrpr7RPjWzNchlI9CpN9v8EbgT/mPgK5w7efGqIV9eJak+HLsiRzlW5s059rN7
7Df1bWzIjrFl1mwUhLgbpUqdbeIO5lHQeK+HyDcfOeC5V9uGvS3dBn2DZX1qlVOfAUua86CX6Q52
nsRX9+/iXBGzfSUbmmjF6eOfyPTx60z1SDNJGSUgxlsViwca2PKupmQ36Lr7xySeee8H6A4XHOQ/
WKRjCkepKufJLMEnB+GlWqWBRwIYKV3evRh8PniMFKW6HZSfLuGAMUAXrnnxQddq7xPHoFsbbcRx
RTbtF0g+iBHdxt2jCGgHorlaTIvaOIz+0K+dwhp2xURa7hJyhkFMrnWnwLUTpTcltMMfYbs1esYl
rpTm3ztJvlW1JHjESitfwlatt6Mq6f4QvRFBu9IAkO7x2P5g9AkoiItkM/Bj5/ysylG7+vc8t4tV
VBliXatmv7OgMXZDWKRvDVWqK4JrOSdgEzhUnutp0lfLoYZXfT/Bbm/sAxFTVV48jDk2avB1BJHE
PUpvYk19h8eH/MyM4q9QXkc2+/XTj/Nci4yIdS4Wvnru0izblKQFvgu/eLcTqAakJT9tJ6SoS0Bp
qgrRRJeUb8tXgwRuiyDvwNrZ3DswubMw0gfsnfiYBHIOt5OccEo062ha6bFYoXkeovC94dfZ2gqT
VqMhNw4t+ajniOhqg9iU22KZoCXx98mUuKtERGiL47wDvsrNN6U1D2nTDS9ku5hvFikQ8M9Mokgb
YthazAu3IjfQ2IAOq/D5hzGLxhtlvb1pO9PFqtQaBCcmA8NyHJh+qwz2dS/H+5M68x033QRFPVza
FPAL1UPtUXtYO+rucbuYLKqm+PdQtpP8mG5LmIWWopyLJ/iHxT3JyIRkCz+GVyhDB4GHDVyDpO6z
YxnZaQE9AsZCkIyg9+ts0fUibWIgeBRRjM5IL2IrwVyKtDvFgrw3cj+fWYQNcOC1X9xPqt7zuX0y
i3zdRo2TQoA1gU24qRH/FE54MbtRfLPpXgyM2YZdiPPimfcrcpfqybmKGs9hno/HrtSy/Uhszo7I
MOdVUWnfSpPVUQaH7NlVByiPHGGZ/A+Lo9GH8V3Ff4PAXu22eWYgfIJ8ejzvxciXluVd0+tkVQYF
4sm0tl4TCv7N0m4v7yMlG3cDxjURQYTqRevNE9xafWiD6r0o1G2PVhW7uDVtWO2i73JiSI5Rdf3R
JgQV0NNlweiKL71wnW3WQuwuKDUV5Ob5/UjHwI497zxazASpmN3kOGj+rtaq5jEhBD049dBQhpv6
Ouqn9hzr1dYyA/9vXemvpWq/B+VYvRtu+o1hO/mFJeq7Z05p0uM9VSyGV+PR/4xHkrqgGuHkhzBe
h3a8kb2f3jsRAmKPLiaddlC9vLDMN+kQtjGXLH4ypC8dakBSFwii1tizdoqT/dPPyW9uWBt7t3H7
rRtnN32YEPLTYT9RMzXIJSd7ZKxs1e8+A7px5JGvz+ADR95KwXz5kEHsD9ppvrk8r19kpdV7PW5P
ElJno1B4v1WuXx8DYmBX1SzhWx4Lur92gVu4Me2HWqUGkR3xI8ByhiOvEp+uTva2qivxWVts51WS
IQONSrGLkO1tzJkUsgjw2z/XFiL84suSxurQf3sDTregcIbVvFn/6fsfvgwo7MZJ35AeQ2XtxX0J
6JPpHUitluhvgw16n6TExyctIHyUhSkhnngM1DkLlc4G4eL8XVaq9eKgVTl1ZRNu1aLXf3axzWCM
tPDohlHaz0GrtsXAxsEX3V4s2wR2MlEE4nXMCnUt/C45BPWbNkda+EFkwmJ1xgYLku3VQUxXH43J
2XD4rFpuy7tR93BIRnmZ0lzZ+CVRwyvNSUfmx8x3fcjiLXBdu0bjY9RR/Y0ajdj3KvfaMDXkWoOr
nddMVR8ltpGrLUv1WkHlez2pz+fnF8ikAfdsxwgvC3TCT2eQSUJ6bQljW8439Zza2YfmRhV7FyTm
8H8E+Imu5tunznEKx2umJMjmXSJh/+OSWhgPbPYwObNVKmNc+StBLRTXBsSdbF4zEdM5lY5cpa4D
xrTASC7iY39EgrT4bppwyjdGqHYbZwGvU7UlEkw19n2YMpW2HsTZMNJgn8BlPu8tjRBul4aKuGzu
oRNqJ53ikhxn+W9QlJsj0QqZgwVsWR6X/Fpfza0DExwNhKEZaouqA8q1Ams9hX7wSb4VX3zZmb99
hHwuu+lHV/ZfTeo0KHQCe/vfutP5erOpBvv3ZGIV6UxpvooiTdeMuGGvM8Q1ilWmelowSIXAtKAh
E2r+H2Fntts4sjbbJyLAMZO8FanZsmV5KtcN4Zo4zzOf/l+k+2D39j7o7gtBUhnVZZtKZn4RsYIU
Rus6c3kzMsO8C7RMkoCYFLoAHOMXjPb2lAVJ68VZE+1To26YHybNXQoQjXM2CIdI13yXv1y5b4gG
s7fmlM9w4UznYfZ7eZKDMP49Je2Ze1K+vvPff0QX4OfXrF/MvAvZF8ZjoVFPEc+5uAZhykQTVXyL
jbNheQB9YhTKeEe2BWsWQ6h3Liliv36mPDh2LB+YiZVoGlJ5hzPBZuw/IJT1mVzgKLHc2sWDrcBI
iBkzPliLJwqnfnNnaHb+ghswBJXUhxeyUv65zYvvPufl8/oQR7qPvNDuQT2Zxz4sCW9VvnkkCcMs
smXnXmNZeEnk2DF+Y61XQie9rC8TqX7zR8uvt7Vg+wZQLH83Yx9/FvbJSVX8Y7rYRkhodpsJAMeL
OQzGXalj9ohrc9innYhdZ3H8N1n/mnaZc6uHqPYytbGpp+ne4rkcT4lmx4xLVPU2c/hINYbm+rhd
iVVMYNMTFyQty1UN2NbCf8GgFlAvON51miwlCNeOzDjXY9TcCyxLsAgMLuDSBTmAGK/3ZsY82v8+
GT0sCjzLhlsx3Nj3dfmHlu+O1p6ByDYUts+YaSe0ALGXgRpuNelpY1S947v646f8W4Z0uKl1SeXj
QMiDGGbqFsTHqih7GZcXSs/b6xcEgxV/PvvPl6plNz4YTT56xK2qN8LEXrxAz51WF9u0HtNjV6Y1
47vBCzTmuCQFhk2zEGc0A2U1Er7wMgrcOJ5+fd2Z5fapyQDRdsmD0jmdJ43WuNZyglkQzj+LSWW9
KBX1KpOiOSnhlO1iDZOOjzB8GNUh3XTNAkOpO80lqBH5XXlJ1XBe2GHBtujY5GrzHL+plawAovTT
Jaqy+C2M4MQZSEG23lZ4Y4tT5QTJWwkG5pzUpsN2mq/yq/xH59v5vhwyFCUHuI623EDWh9YPnkuu
nHOQ9H+9VRrtrQ2R9FNn5pQZmsEjSYzkbv36RCIPfGbD2pDLEbJG9wT3zMVXA6ZaBwCcJ8O9EFaP
Uafv7zMbVZJ9T+KZy3tsCL8PddpwV6AMJSfaiz7O2C5h6IPEie9wqOrB7QWpo5Y2haeiwcOjWw0f
lbHerdaP9aFdkNW2QWIwzpJpl3cfn4rjQFvOZipb+1dpbU0myb+rGJ8XP6rhucKDuxlUPTooI/4S
Z3lQBgO21VL11pKcSnK2DOWkPUSZIY86M8lTGuDlGLpefk/m5mBoYfZa6+PIQLfXtrTSRSeVxs4N
1rXFIydjie9PiDMQPaZG7eC460uie5Cas0n/aeVOvSvidD6PKUNB3McFIoZo3pWym/k1xB574MfC
joerE+eo3BGTGNP3oCayEtV6TiiTWoZ1e9mYeriNQ6jqZqsPd+uzcH0puDXQgfnI9Ny6aeCmzSDd
t86tqVSDQwwPvVHOZ1GdbMQetzIKzjYrB4nE9GNC3nVfh8GA9avQ3qf+qs/C/h5bM8qLeGzr3rhI
1H0CNAR/NkOdhLv1TSWsw/2kYOpNygriI6bzqo7njeqk+U430nEztE1xysyJSHLqcNo3L1HZax7+
fVQd04CJDFh4bw0jUlGz0TGBvSeKLQ8FfE83KkUC1r4z521PlL8yWTLbLBO3AnDiLqwr49T4/nQR
ek1aMDbm17n2P3RTUX43Jr8jyeDXauKfOlPQqciJFpO4f3MKgBND5jyMnViIyouYHTiwP0Z5bInr
brSl0mSUGu1ASwdM3FqorSgpU11yWkbmv1cAyjPjjfx7XUIwMoa4OU1SZQgo+8kVfZueokbSUDuk
24RBxZNhNvk+KB3hclr7oUUJeYSOAVubTcZpLs3m+jkZKnWx6ZcSgyxJqe3QlhqE5aUyYLyVaWHs
2wASpa731Zl0Mz+9Fg88EVL1UDZAYJpCA0AaMav2hZlfuzSI4J9BBzeTvv6IcutoDeT9OhSsfQEz
ez8NwXjEmyWu6tREbq+J6he8bavOcZY5qXNXFNGMxzAqjmT37L2aT9ZZa29LQP6jnlTfm/EMnKmw
gnOpz8dGYs1SE+S5Or5GXUnYQo7tkx4ED0ZujO/cpabaxte8HJoxFtYnsoRk6e2A4gZD5xtfnrXS
/Jn1+zydxd0SBHzVi/AcdqENwFq3XhhRBQWJJZJkNTM5X3fTAZBO3vX5LtBEdEk0fTrqcDk2xGGn
vdb1xSeECn+UcQfVHPF1+SXTLbAbxqB4GMG6R3C88MHe0MnYffu9p1gRDNmoD57XBxXDLMnLp/WF
JAlHhkczd0G1qItZZXiy6LVdkOjT5rM4h9E3kgIu0u3f07Y657WOQ/Wmjo13UUfGW11qxUFB1+ZO
zEuDIbybWI56jiv/jiItibMW6yz3Rhhx1TFQJsYy5o/1prx27FTqlFNxMXWfBsOuXyKFxJU3YsnE
rlHYaar8c84SoDp2ftLm4DWpHPNh7Ofq0MsWKmkgfXdV75VEWmcZ40hZ1XtdJNHZbELPMcfbalsk
pV7d1dPDCh4jyWNcirE6r684GEW7zynLZ2JbGrVJAwlVZxNcRQJ9SbFbg+uix5RL08t7pujfV1Uy
XLyjqUL4Ig5SgpKlYe67vGMau9yVU2KFIs2e6l45NbNavkdObu78zLnvJtO5m/o4Pky23RxzTam8
Su+RqpkiVVUZvPVCBdFnzuhOuWLfgFlt18RTZAS7rm/LS5NGV2Ue5SFWVFiMftN65oqZDTXBTUAU
fz5fwnhZBPfBv8tB3NM9jL21M7Blhp21/9zSFFr/tA6650zabuw0/eegG4QX38gcMWVnqjMYcEdR
gvaxGT2W5GQ4F/NNMiasr9jAYxxed4pSZcxvl6c28987f3lAWbf3Rtq89o6PciFjksOOGZTbiA6G
Rhs4d+bJQ6s3nDXSOjgzZiOPZcyKB53BTW26asblmJGldGkUNF4wTWKmbceh8gDLvzpMrdLtG1m4
kZ7k14g2tU0pJ/NAcOhF2IswrbThsx/uPlEzNWG0PEKenbq0NDdGC1ECd8CiUHezTy/apqxRvbLG
fvs0g01RmG7DahQb6PHHVQPQWlyFJLcwEGlzoW0/MfSDeVmOAEqhlj8jW7kFovU/NP+Vg8wFW0/8
y9LbD/LB8Usqo2CPsBR5n7c0Z86wIjVssxpOpz/5UF1DUpqv/L2ndh4Kt69k/ZJOA5wGtRa/TRKT
kjzdjL7p5dwLyXC1U31eH/pB/vWMDqAnRozzvuCcYF3sMGrunMJicO5EzpZwCgmQcuhfOy6Qw3rc
tZLSBFgtENsj6w+ZA+1qFl1M9suW50kYb7EeWHemDnLAnHX45/PgP9YOVL8YzkIu2YJ+/lhwOTDO
12Dbrg8Yffw9YcFhk43+X++tfzDJlNAsxgy3C4fvrDz412WVn5N8DO7Xw24hcbBqFiFbigBW7WjU
E+sxSgkcL0iaKh1eG/oV8FE7jBUdYZzXZ2pnPU9wWOptWIAaSAoqEcjVam96Gv5ulSL4zenVJVHi
5dY8kl4kmhRbOBpx7g9eskad/chK3PX/aXSp2zUpGCD+79uuRz7J80jiLcjtzedop5vgNYZp9r1Y
UrGcBYjX5I1+rrIRtkWYARqZszP5IsBm61NWMpQv9ZSPLEg9rBhmMc3dag+r7HziXGSOWyq+MteR
iaBgMJyki8BFuKsZtyNHGRM26BA+rA+NHp4bsvxnBMZQF/u2zXfEgJgPdobCbyptE3xgYsrkblDV
/l6GXXuq5cxcvervp+WtMCSfH7BqUl5vQDKsAYko9V0V9dNdszz0Xbo8WEClC1VsR2uqudshMOSm
9WFqSrEpVO62QeQbBzUMUEyamZuOwodqpdtFKoZfjnVXPaOHEAkOrXcZ6ERJ57tqjTcrYZzxBDNn
Ey2rCIGw4A6bxEcQ4sdZX/3nfUUbr0yu5QaLDmm40l6OW5MRuXSa2Ph9ER0U5uY/R0B6SVnLnz1P
wph3SJRb3MoyuXQB6ll2o/r9cTUG1dD490CQ2x3ehOyJ4pBvav0YMTb+OQIqcW2m5PdqPgO14dNu
9Gahb7D4ldvRCbDhLL+1Np6cTawkALeLzHoQIkU0XSRRHZek2/RQI1d6qhLD1Qf2000DbTj5wImy
onAllMaEY0N7K/AIbUpREvIl/7XNx8pGpMZeEHQcOMTMNKZCrzsPDsdAR8u9MTOKy8rSjDWETa7/
I2NbKsNzDfl/AVoWDmudH5W4zDoWPIgvyn0u+wsygv86cvbd0Y83YtmPdqtH3J7qW5AyZFkNhmLI
j3l6QN8fvzWW8D3NKn4FtlKdkgW4Ay6Zkd6UA6+yqa9xNCW7CEW5KxEonioZflSaZn++0lQMGTbR
dIZk/GESRuMFa9fr+mp96LHIWbRSPKyvZKZtp5bOTmFFcLXSdHwsx+qPxug6jmHpMwZ5W4e2asa8
u5fOJVQwhFXs+L+zH3ZLzY5umTLwEMdUbWaKtql8vOjuECqdp+fMLc3ER/hNo6MJfvAUSavb6dDO
9HnPrizlurbMcyXfB4MwjBc7/I9aaxDMJWG19TH6AwsWyl6W4+hSrcd5ttWjaTpvREtT4nENXlfV
Hy6tnX3Dt26fyF9luwWtuhnHPtgL2pnwvGf1dW7H+tr1qv7wz3BH+ZXIKU1bB3FrSpPuYwqJvxDy
olHTGWRwsVDQQHY6LGl4wTda49u8pvIlWjQVyP/1We9TSj+Sb5FUYLBNtrjkmQ+gX3MOQ2H7j+ui
X9pSHAjrGZv1vU5J94FV31MO3hKRZmK6PivMEX0FH+xnGGukTegzoYWJaAbVh723G2VGiEo33sxB
ife60l8/5+ipP3ilCaK70ssffZGhTE8jei/FLszwMSLFy8O0OIilncgTgKy/+Yl9wRTHiqmbIJKD
lGXHMfdu7E8dzAfGtSU7xCWX1gbIWEzdjGvWAq5qJL7+2LzOOfIQBwnzE1+UjL7YCJzW2xIPWAM9
4l0XVbnpCn96xh3htUNmbJuwVPctpJh//s2Z/8smdjSQorBUTdvivy/46IGzFDYyLhCMdR+T2QJ/
S4Zq26u7VlXEKZxUy0O0s70k8Redkukl85H8gKhEx1yEsc9XZXRIerXdSaK9F/TkZ1Zmixov24It
O5AjCHBbrs90mEV7xnwjk0EaxR7GqSdyL9KbiefqkXHrqzJgV6ubULzZQUZglR0glL7XCeDIX9WB
XNbqXCVUUA8Q5yIn+6M3c/aQj98mIcotzPPmzAgKNODyTOfWtPvnn9n/BxnOJe7QgW1L3RHW1+bJ
IShlYPV94haw/zdFQsy1VziSh3iD4oK08czuBuO7ZZD1is2L5jjpngE6bUn0zN1NUfzNWITaPpTm
pS3gp4dD0u2tKLln5hmfgUf99cBVHJ+VyX/95+9AfCVaWjjJORtKm2XCdpyvv/XYNnsE4SF1kRiz
elNH9rcxHCN0Fevd1rTvxqAOh8Ew8luT97BaSnVTFmN7rfu4uBXmkjrMIs4CZr4VLJ53dkPk1sLz
sfH7KLmVkSY8MfXm1ndU5TCF3KLWA9qQLCEdzf+B3KXddbItTqk5nWPL4c5c+R9IHZtRy41bSBgD
ple4b2wDJhgehxMbj+YGEvG5wZkhovygO418F7ZKnpIJ4kPWt5Qom+Vt1OHzRozs3U80bkMnQpCg
F7dG7gP8q0rvk5/bzuLnOvBYH2TqLOBK4IMwugCxLtfwuvKjUn9T4m7Y51mGWZ7OL6oyKWFDXP/X
S2tBrf4X4VdqqmAR1QzHwDz2tU4prGfHj3RWFr2N3zniwOzq8YEFwh/vVSuTrpMEwc8i3/f9gHaW
iPoTW/V5piYGcxzGs95FiLGBUXtyKuQDZUfciJRyXCYwd0bg5LRZavG/wImthbr83/902BAs/oYU
fDpM8wuVOXd0JRcae+ygt4ZNp+SD188iuiuG9ndANOdA2Y9OeyXPgiAqvbrqEGcERj8F+Nk71rCd
RCdk35WiB88zUFG/nryVGdJZ1MUVnFtxNx6XVoy7YOqDS8/naqXQrMZtvbIrT9NjHPHapIPynsuN
pUA+dQDcnnqjfjeIoXr6XINUbx1xD06i9TC9BEf40U8wcaxvYUablmo1R+nY2Ck0tyuj6btZa8ne
EtfPE1WJO3aXtSlNhT0dW+szPNS0bYXBv3Bw9a90f7izumNZrNGoDRrjIn7of+PgUiVFwYBaUHK7
ElFXWoDqq9bZl0thgzB/VFJ17sLKyJ7zWnkzrAmurOIz00HeNk4WrEvqtc5sqW1aXEbjYnZQVqap
L65rg0FOsn8TlcG/bQnWPs//vhyk4yxGZulQ96l+JfiWCjXfRkmCI8nR9crFRd77e4PxxX23lHN3
TYlN3l3vsbpiyAscc4dxwlKokDdtf2gc6538tXH08xDvn9MQc8D/tluHFWP2bw2lxtcftWBhw8Kg
qayJhLCdL3dC+Ag5NM4RcTbtHpQeSl0A3GMDmd2/l/prqQXjqYa4eKAwngsxsK562TN0EQIfhqHL
F0nia4ob+yj0Ptmu0AC11gWGjxOert06YwvTILktr1KLLEOfl+9zVe/MJX+bJApKKhr91hDJcoQm
WfzPy76m/c/dfq341aRkZcFson75jNatoWDGpBm36KX54ugsHybh58f1mR7QaURE5r6tahVJdVC3
My/PSlI2941kzl/HTL+a0mjuq+VhMggqja3U3Rt2HPxUWpDdsPkeYCDfswelVci2HUacOCUrNWXI
r5enQE2Fuxygcq220NIgfBJ4y6/WmOX4ZnlvbrUencm2PXNiAB2F7eQObfLMP6G++zyAhkujT0lb
7Tj4v1tRAbsgoGz7qmsH43wDC3NSzLBl514HHg6R/FQuekwQgduk+oTWloyey+XV+n4vjXifyhpA
TEq8GTOXfVrXHdkPB0Otau0Y9RaVQEWEa7Cu3YFR1rYrq3A/LuVspWVWjICK1MP0U7gsDc7V18vY
+9yyRMHNwKECoQNtwKQez3OydLhrRvEwBpQm0aiSb8QirabYDDdOFl9p9bGeGnRJrx1Bbq/3If1+
xWImimYRB4BauzqhOYkk98PJRsHffC4SlqBPcm2F+DRHi26odxMwwIPax4tPCeFP5uk3ZPqllC+m
jylbuLNRgKHOQslMqOS6qVER3tJ4+pd2PJjnX+4TfM4MsHA6K5swhfx6VqAIcvK5rGAJFCXpcAPT
VGDBobLajI9Wn/3g0iW0v3JclS7fDlP2CbMoZtVeemDCwK31EASQVf+/5hF16MPDgOdk0y1mFSBU
VKWpDGhlt881WwKCVLDvxztrwcVk1UhHQIO0hB+j3i8yr9UZquaFaYXRsej/wpfNpjUcTMY6fozw
2mlMOmutVJ9xQBx6srVcfrq+NasBbllvnYUM2OoM7XE9s0J4IHNpau1hBUVqcRfujDX3VXKJ6fPc
XbJOZ1e7kI4tk35OuywadJTiIwrVHFc+X1aR+74XrfzBqD66j4So75FwfrVN9zAV2XBLGIhv2X9b
J7KP80PbcdwHLmAr8xMAvwRWCjHogh8b6gFO8hnINb7M6MnqqKiEG9kekPGfZRdVDyH8AiyNgtiM
6YCeQGQwNkYEfpKbNRZOEJu7CELNt5IMSlzU9keqkW4PGhyljjdqhf+7LxRGqXX+3Z6qF998WTe5
TpdvtC7kW140hghs+FEtl7Aq46JPxkrWVTfmfNvBXiA5E4bs7T+ve/aydP/9XrRccoJKRgqoJZed
9uUuij3b7gpJt9/gpM+dVbxX5HePzQh+3aA3xLXZ1PETDHYOPYZ/8nE8qRBtzk6lFWwXyLd1eds8
FH2Qn/pgtHeySZpnKwsugPiOs6aVb0WNmsUnUXtUlsqOlJkSFTOUGvRSfogxg6AZq/leM6PwWmMh
80J8VgyOC4yadcWUmBqJA3jC7IBb60xsczqvV5FSDmzP4R6cgG64SaZlz+Qg8Srl2na0Owv0zST2
ta79SSsKRtYs/0xs5zjj/vWGVlNezZGzt058x5nJhJdMKW5DTdjNTrX5I1M7rrkheamtiOJWTPb0
JHRTDQyrIqIEMOioWUgVNNH6zGET/7GrmU+rmnZfNxGhtUztX/AuRxunHmEwLJYsHpoT7VE8aIVA
o+z755QZ7nW8qrNvnWvbjN00LOGLLi9j35z+peHqf4oy+IXblgmFFc6tMOTXE5pTDwFiu5q4sVK3
l0qPGjBGarxNxtZ87LrmVyswVa1IOwdUD8xM5WiYM5fqTApgr3L+oWu2y46Bwb+Q3Nz3bE6T/ZrN
mpX8AyujvLIbTlxS1vn+ny9Xdvxf5ynCNoW5nDEdy15ag75csKo2ikbpTPxjTvA9knpG6GGKH5vl
wTaJvQzqCKBLz+JHo3Hix3qKkG017WH9ivUtkj1UbFFut0kFHKnRiHM3H+NuTyorv9pSM47OIH+u
ryZCWBOnm72DJ2hPhsa4r8wn2DNgIo2rUX9b5zDrLH5yCvtkAZF/KOf8sp5P1+Pql4NrSUoAL7NJ
Mka162fy/p7MiSzryj5Suv4sITKTWwkzNhzc7bHkomiNCQXYrSJfieb8ipEa/sTguyJfIRPvdC6S
tLVr0kS8ohPd5z0Hbb6mOegiN/YWXAQv7a71QJ8b3sePNayFhsHwhSnPNqOt6JhX+DzVngj4NBMf
iDBTPAZ5eW/qMdUpWudviFEun+h5xsGFW5K7c8WBpLcf48jwVhhd3gsFUkPHbNAPepffEtFCZnuZ
jmqfkNPK9fgPwt81oAXsZ94k15yOnM8DZzBFm6xJ/JuhIl478BtJSyMeLZ2KvqhdGebdOdRqMp2D
TXX0jNdccUiemRZmidghll/GdDXowvrGvsNiIKm6RHKDZ50B98bksLLNoAcd9YZkGMsskOqOmb4U
zrtlJ8N1mFrU8y7Z1m19p2gBBB97D9CO0oREFWeAeNpTqMrfam8+MqBx62W6mTBn3kcONK+RVpwD
SkF5bEsrOVaKtafo2sc3HDXbWczO2yAVGqJ6yIZ9b9GG2cbZQxyyxKrjsjdsLFLYxQi4NhXFRSEX
tMkV2b3oZQNDM7VjnGDhIx0243GgNsEd+Ay/CCcO7vQMNh4AsYQSiN+trlkwYLWYse3oD6dWaH89
GGqnHssi3qgL/qphLHWoJWUI60sg4Dn7shgcR6YbXqUk3sBu7iFQDG0v+3T0fIWK2L4cOF9GWJw5
YqGr1ugWbX1vT/i81me5ivNGC5N+u/4psbj6vhZ5vmuX22qlikvim+a3uCBc16tGch9MhnZQnCk6
9zgUds1ChY8UQSYJiv5bjbd1w7HVep0152orzEAwJRMN7jr/4vfkgZHrZNzdOUZX/hCyD9wqcrqH
vovFHdzFzGuzsfiB+L3RJBOAgAIMz7HC+axHLCGCE+4r6WhqGOtf/sIyEUnwHChhcmtM7ksDumIW
UMY1lWSu50G5sbHdizq1d76P11Mr5EzkuLhr+1o+15UfPwt8fzctsepbys/6MNbU560vfYe2Dy2G
ccbWtTrguIBnMt86O9GwP/MQ1+krCP/ysr5y7H4GJCVAq1TVU+cDg1eDbHQjFc3ebMvhHiW2/3yY
Kugwc6mT8VxS7eiN8z6Lzeq5H6tTBI4tL7Mg94aFx/P5tNM5k0t2lpLTwbGolGNsEKljvXlRa0s9
VsT1+CAMNMwXo5coJSHQpVe+zWb1XI75VG1sxeLRjx1KHmYA0uFMCAhvyX1oqOoO/ElDrCqyL+sD
I5oxrlAx7PRjGeID5av+0CZ0VUElveO7pCOdel4/Gg+K1AkilOBvZnoG77t5nO/FBjxWvNNavd/2
y77NrERxV+sdVjkgjJBN6d5ty+lpZeiKgbNbifnuXKROdOeEfgoDm3Lt2hQtpKBgIkRQA0NLO/rA
Fo8kLDFrG5v4cowSENAsP0yMF9SEJ3jRWrYZ84id1uQjqYd8QoHbv0yc2wxNuWqUEOCSOKLDxO9W
6Tqxn3qZnzwApOhOY2ITt0idbaHMNHQ4qpvrs4rZpGfYUkZLqhbbblD5GMhLvP6S4Y/BkX4T8Ztz
bP+GCmQHzSu3M6I6nXGKAwH1YLQkK1196FP1qYy6n6oTH+LWbg6OIaaNUZR4K+w2InqQLSmpjzlI
thWio5dhytSJ0W2d+ZhN+YcxRwOnswBzgGESy3epfL7k2AD2gTV+WJOm01uHu9iwcKhASjf3uVWT
j9fnyS1qz0471umK8dnYF7/TuOXQUiYgZOzqzaGeaNs1yKTUP6gptGzEuXPPdhGqEHuyEjN5yidq
rGEzBDLd+5RG5vxd52hSrrQvc/lXxa92HNUTKhCm4MRotlMng11rUD5gVs4lqJhL4tqM9s7FmPEs
24RitrEyJYRoO81D+qNI7yYH5jqUqrPbntJw6yuD5paFUd6nrPGb3lHVjVDNF9XhcMjEZkapFZqn
N9tE8/UDnQz0Srcp7XXjeTT7j6yyek9I601MlU6XrvkYh+1vPoM/rP7QmQ+DQS+uMe3MkZQeZw5z
kXO1zYD9iNsFaStSWI6Zp6SOzWRL9nByS/isnmH7p7AlXBtU8aUgWbaZJvkakd23coBuNTdEr7H6
S5ctuPJJ9HeM2VJmvL1hlbs2b7ZamJ7LmmK9plQoCB4sxVVGa9Eiz63wn2Q028d+5v44/RbNiBe0
3/mWTQFFWP/RgoEJMIR9P4l9z0eE2ggT7dOnIHZ22gc7NIxN3xqvA2FiTzW7R37w3No0kLWJxV3F
H85aqOP8kxTq6TiXHY0zuuQ36lUlHJARW7PZ4qM0BoaBoPu+t02wrZxi3uIjLUHNU8jrx+cpf4E5
NJ1SoS/BDD3G0zjzveGOGLQaCz3TM/iaDg7dP6hhmVuk6i2348hNY/HRdna1UY0QKJc8GstwMzoI
0W4MpsGo1gj5zPKN4ndUcTxUZs2CC8nlMNtwzXxbi9y8bimybQgP5KryGzbFcxHkH5gFPFIpf2rH
mA8z4LPOOvAJyw9poBcnPMlHigm/GUFvurHQd9Q+LOsF6ArAZodWGPQ432IIehuz7PjyFsRf3zPq
Zywz81nsrG7aM1XfxwsjempraE09oYoWDQK1i2LyWoIpSBujPxb5N9ueaEOXrJi5NQ1PyZhswqxT
DoGve/xKhecjpCHIM7nI7J3Rtw+9n/wB7DRsKK1i9jRGRzElaPZsHVzZ0Vo+FdW1SPUDOyCuMtTx
ra7n/OMqWpwn42LLkKSUOp+GOsdM2MjBrRHvbMY/KXA/7rdbumrUbSvtbyHKDnRTeaqos9E5GGxg
0PS7sR/2YPWmXSYcn8YIv3KnpAIVrwFF9NWTWZXf5xglQehbjRznTtOfEkf/Y3Vmd8C+8K1Ul50e
Egh7XvUc0HrNollz2AOlnghn3DqN/6Jnswd5QPUisiYsMKdqSityXIwdJ7zBG6ZrnZ/tsFpvCOLu
kT02C7TGbjty9PT+SqilGyNgvyvVP7Gyo5YSAic/TRqvxAE/igfvhIrbpZMiNiiDcAboJ4Tl9Eqv
t37yrTERsxJMXZ7fnM0cp1UhsRwnA64yw2nEoTdoVa7rexIe5PcMf3KjdK7Pw6SfQlV5SmviMdhT
YXDFU4eERhi+CioYOICvNk1Z/QHo5ew7jkhuPtm/IHz3F60SxyoOd1OsPQV+lmzQp/4kQYz9DHwe
Xko1X1gvpb1EsA6Bab9ScsV9KHQGNwmp+vDntkWUTZ+kP4vFYiC2mV59kEllSh0NC0cCYYuDr5c1
tEuWKc5j6G+VC6ps1+jNa6ShS1r00I7DRIhzSoJ9OsIJisPisauGZKPbFJeIin1Y9HuGgLgZa42E
QBZQl6AMZLvo/Snih7ghMBZ2u0mLk13q6K95R6Eblm+yfgV7CiXUyZlBsagyo9qNCmyqeklUDs6J
vdu4j4vgRzSlF3K9j5Cxr4RcYfmMzxKk6VYZrBeLNbBrgUKKJjgNOW3Y3RC8+bnzoRGHdx0DB3K8
RBQPve2/lQ3f4xDJF5xLcPe58SBPOXwk4ZhplsC1bQuoLeGvqGqB4gEO0SkLbytYNbbjn3KybWGA
LGuPkjFZoLPMsgxGoFyD6iYK40nXFLAsfnwXgTJOzp1emFjLaszTLGhT0z6iBJIA+9NE5UmY3XRh
vbduoqVkNYMTP+hkiAVdMyRyLHeU0ZtqVPspiPOjU+6zHsSEBNNbU341NLantXu2aroAT9swJHOr
FDoK1nXqMbTvIQ1wYLG2EaYkKpODmu81i2nzaFrihdA/YTxuOjX6zf6SdgeleICxvmtn/tlwIaRk
d8r8oLoiPwGoZvZbLxA5XAk/dArPu6QbD4K8vDspFRRBvOK7kKMgfzxV2Fb1dDqwYO2rOXyrZtt0
lUY6XlxYu4KCAIYP0Hs1sgtNviSM4NK3FXceHVnMI+0u9Ne6Sd/l6DSbYWR8Gas4t+LmHbx3ywgT
FpTGKDO3DTcwhu4cDx3LxUyHHGhNE2KPZ2CeKkdnhIs36cuG/12aWEhpCMbFMDEbyLQPqA6+ZwdA
P8omcH3s0mWX/R9157UjN7al6VcR6mrmgtX0ZtB1gCYZEYxI75W6IdKJ3ns+RL/UvNh8VOmcyozM
yWhVXzUgoKRKs2OT2671r+/HhW9qehvGNQtjEXzv2+RSRL08yzMCwlpdsUYrTiEhJBDTfFqPqX7K
aVQBZxMcc/WkFJF8TxTp9kSRrTMMXDxAea27nNK4wWf7UjSZ2FdVYc0kcwHKhj+fS9ixzipj3xxh
sPx9LoJvTNlw1WhwPqIaDa0VEEKLAd2QiaLS3zTWqudHOslfmRU/ySd4oMqRFL0o2lETGZWjm/XO
6jiyBv6sbEjfEMinbJw4YLgbKI7RdKruY50fDuU+X3WzBe5xIoxisueIxRN+fAtZg1y3gR0A+RQb
dcWRLPYvNXhAUw7M1RTYBJHjVVDpqqNW2ldsrvCQEce72UeILMhGtC0TgmDUxV9peAL1plQ4CCYy
B5krKBn8IsMK1qIEuHoFUtNRE+7owVB2bmYIkmvEmLjyI4pFALpbiQhemkjCKLPrMWLIZmMd43cf
ELVbD0bT4GZebvMm07DdKJ58gwRMwxiVUiW0xXgG+55J3ozwilst554wab93gkROYsZep0LjoJrX
bZkHoFQgYOr6t2YIbAW5IIXueIFXyPOvKHsXt+aIT8mPfxbL//MrlrB8W0RieJFpunw96jCqzUH/
U3/0b0/j/wleCrbkKSjy5h//zr+finKqqclv9/75j+si48+/Lz/zr+95+xP/OIme6qIpvrefftfm
pTh9yF6a/W9685tp/eencx/ahzf/WIEAbKcL+PnT5UvTpe2PT0E/lu/8r37xy8uP33I9lS9//PZU
cGFYfhsM+fy3n1/aPv/xG/INeOE6gSIJ0wxLNhWsXf/tdXs/v3np0B+//d//TF++PL98SR++nD70
D03z8uXffv7t4cu2SR/y5y//y42asmtfnr881C8PX26u/kPw/mN7vf3fB9t9eWjaP34TDO13UYQQ
Dx5FlyWuE2hPhpd/fQnBDOoGvEc0BXnDb1+wimjDP36TzN/VZVPBs0M0NMnS6EhTwOH58SXF4heJ
iyRC56f13/7Zwzcj46+R8iXvsvMCYlHzx28E7N8kA/58ZATINKxVUOz+eGSvU+pS0+OeqUv+yjJA
fjrkPCOUCm5pbWLLho6ib8rzqHLijYJa2+12+ml0i2loqToU4jjc4T3p2DiD8WHJyIndGf2pwUbt
BqejGx2NT/LFfMUlDtc5siGryGvd2RUFjOAkD16gzRmeGwaGLCcA/SR/S82dzZ1XE25G4VpRb/Rw
Jyb4vjApzeOmeDD8C2ACBcfeW4Hqria+jaxLmaqhbmF6jqOtWt/niFTC0ayup/Cp7tZZ4oY4WXjt
5FXVt6T2ZodyImFyy+F5yG+y+IgCZjJBmA/HOH/b1kSYyiGmhc8wSp9O95ocZdDKbDazAW0T1zCn
n2yWcluPODJ6WBGjdZyTI85bwdp4hpqUSDbegOll8KRLK4yk+LtjNnZ+0bmim18UPfnvdfkN75R1
wtXTli9n5MtrDuaDDY57NWgb81Q8TfC7veKqCqGmOBPue+3OvCxvqjOgsQNVHVuYSdAuhGINR0aP
7ieNaqmT8jJzdYksVLFC29NtM1fOTgS3OipKxHOsYm5zlQu3HLyG9GLiuijYGk539lKRZV1nrUe1
8mN9ogxOeVLcyShURdu6z0TwhWt/1d4I5+M9CMYhs4Xn8sWkncIFupVdw6PcdUfFkX4yOZrvxexr
z1m5K2o4mu7MM1RcLDtU5azwHYqXMF/IL6x7UjHac/Gn/OaXlsCz8iW/auuXl/bkofwfsHzJ0qfL
1VX0UtcPX45fivzh9erz48d+rjaS+DtpFjSnXIIpFMBg5V+rjaT8ThBONyATkE4xJZUky8/Vxvod
dgdxc1SrZAPNRc76c7HRf0dmo/F7NHRM5HH5oV9YbEh206NXqUeTZYsPxqIjo7DUNdVYvv5KwGMY
AFDVOt3k6hzd12YsP1sEjXexWiSFzbmmx+o2MzxxtPC3aozItQyl/BpUxKF9o9BW3aJBKdX+cQKb
siWGB+4yKWDExTFzF+9D4tvUWUrqvK0lGYVok63HOTwOe/+cUjpOOSnQ5bKi9q6TUxTlVkjZQUqk
NCVj6MhKT6EVlRGuFqaRo0T9Y1BkIk6UQ7JKq+yOMgvNI5T3YBniIxc5rNGzvHbEAmyG1FWb0eSw
k40guWJfu+mGJrYxmrgIYuLnnQwprFdNF7YzuBxNPJKqriB6KHuiH3C6UUXBNirpFhnpVdKpWNz6
2moUC/muF/F5IG9N0qojDtfbgkXkeq5k4bbWEqj8RpZFawWSdmRHUBkqJ6on+KxmSqzDksOzVhMk
zwgDYDumVloPgRLFrd2EsnqqJUZNUNYsVc6TrFualE27Sgxx18CU9BTLo/Ju0toWbjb8jqmF3MO2
hVnpbALSNhMfsxQJyiKRtrC11kYhD2cS5+knfMRxrbS1pEeR3lihsglCmLp5PCqV3QWpKDm10RSU
jozcbtR2fqT8IeLoabbTtAQehF2hjenlwBXyiFp3yY4ECXVG7QsF0WDO1LYVqCW1K1OJbX0EXIcI
dSKwhw3WWUD4bhfGVli5oiy0CMaVCZ1xQLK57WJGYBRyvc00H5QxdcnDRJ2gSeVlk/k9J3OpfI4D
pa/WUz4EPPSsXBG6Si91ZQIynUm9vE2DNNuq1livuAO251pAxaFdZfId1SLK1VAmFtyvSLsnrYl7
DRYp0mWcGtrtQBzqRBCH8kTrIL1Gfl5trSQjzWTowJSqHstslddbqYHlqZWochUbG+FSaMTwpEgD
Y10VfXRWZ7iqaa2/S7TCv8vD0jhCwxG6rUG9AgeonNIREtgUkTfB5ZQOaEvLbonVYedAIH++yfDf
3NSVOewgygC5BF647rBIGGzk6Opd5c/A2JT0KTLGbK3iRRIyoMSoB9g4KI9JyhG/LazJyRqhfMZQ
jiAxdQKGHZkAXqcy1tgfU+KwjpoSEXLQvMkNRXbo2ys/GFZIAQgQmZlx1FWgoAuMrM5TsfOiPtGP
lTSjVFKpUWLUSP02Ku6tG9HXqgtQqNrTPCidW/WiAEOBqnfqXuYJG8Yy2uHfSPqkl+YrP0TiMU3A
Y6FTReu6BtNb8tGhx1aUuqgiwgIQJccq2uAVeRH5TA+N8k6dAskxqEpwJVUeqf5rYZjKCmYzejya
501sIm+h6s34XnZ59ZJJ6sQ1we/WuglehVxp7lLbFDyiXA1WRgUMpq+tYjfqvfWsSOKA+yq6iHXR
5tSe1nJ9FJPUvkgKjaJkaicNkr+ysYpjQ9uEQU1IVNb6jQIV8bKPo+s+j+8TI3HSRk4vExNGvGz0
BIWtoQTm1SCYL/K6hrErU9o91/11PBnFZVj6Q4iQIS5kxWswZoeDSq3xhntcFY02l6kISrn5rGKX
YRBB6PSLWS0K5QSJhLDK8thCbE8uhzfSjwwDk/IzzniisYGgktyFIJChY81GtJuU0TqPcnN8LBCK
cWsbyxV0bcqAhryeKaLq1XFTSnp2RRANHC3eGN9D/PV2XSJO5OepYqBOMFd2mIllbogn3HGWtuJd
nqFUgJNcQ7/L5SUoB5wrEnDbmUW5wsiipKa3EwYImRkHkoXNAOCXe2BG7dt5o2vExqcxGk8tBEOs
cXNlfBVNFromleTHKu/iIwwPYckriDGjaFSJEpYkQsrCIFC5GCIMPX5h6MjhcguqvgV/IZ0Rj0LH
VrANPKZW050PM/hx0UBCtorTqD1TzCx2W4zOVjiiUwxWVMG5YZD4tI3CWiyYyzDbMU6mGZWwVV7P
1P+fqpIUlrafQ8hyZbNamNqzHu8qPVMv+5KaTadJU9lghwqDLeiU4LQ2a33chEqqXbSyugCclNyM
Vp0Z1sGqrktoUICGR7CCfSyej2gsHoPEEk6YZNERFN70oSKaSRiCTdkVCZsKNuVnuPREkMKCVoqO
5DQPjyHBcN61urjc4lLWbBEHfu8igvsUn14ImbSDueEJA0E7YuRZOxEeH88otXxE2HkEJmpXRlcF
Zlwo03ctblpFkH7vZgwmRxzRBsI+5ZE26yd+2Th5cWcNOoHQaNPL1eXc9aUt5OCzlOhFz2eXIJlT
DeFtDdAG9i2FK/cDhWnk810BoHhMgXqJuhlUagr+XlIedKQuq8m/A0WGr+YIwRWtbR67URtYR00T
e1ZEBFVL4DdFmhuzd5oYUHXIAigKhc5GuLqpXNmikDtsd1h9kF8VbEJQ2GjzsaRvPtVNZcrs1Qg6
A+4kibHLODMnvGwtvYNvgrSDDACHkhkBUd2RxML6KFUrhoroSNTkRnPJfSMEQII6ls5KYN7qMNkm
800S+SsQPw52TMSXcHoIXgaLkYcD9iBQKSOYx5bcOplarjkXUWZleL6aOTnhuTq6iWt0R5OiPLNU
bFMfK2cocm2ikkXBozXgaqeamGgBX4tiDxkboVyQi933hAr+RL4259Yz83iHsOuJhP1VH1YXWRTA
JUUjFasPENWdhpr1pBwR6ERnTcwpLn5U5OkoIgfWTucRBZqNJGLxQjLE+MbddkX6l1SevkYuvCpC
bEZhvm4rcQ5tATzh2rDYySi6RkeCtVXRnZGAl2yRLcWEsRNrxrHZdd8pBYG3pu+MYHQM3n8NCGEW
tce6ak/pD1nNZtvpjP4cfAEpHUfm6KRZ9fcObIstRxyrUHeK0UZRCjSMflQ9EhGK3EgucS+syvjE
wnXpCavPBkt2ixxFV2fnGokDyxYjXz/uw+tos4QPkd+i+0WFvlYaGORD42Xp5LDabVk1wfAMJapm
/7wOrw2lO2JKrgrJcrrFG9iQva5SKOKx0IZPyG069BqBLF2RqyDUJnh1x6umMtHLCN6JyiX0EMqg
84uRkTnVMgGo4KE2HgBFuNGAv62Igdol7OJVLeDHGGylMl7lzbRo7LyBcZg3X4n1oxHmco/fcEKp
cJJVNx0SPz9mQEf6bd81t2bbrJsKc/eSmWmHQnCZNxVpeiNfQZhYC+1L3g/uEFLBy2RaoLTQYrlq
WjsYtHZbIhxMt3IiuINxMfjYdENmxSy6giBRaRnXZyrCiXej0tkZROh04TowlkSRyTTDTlwYVviR
ulIgrGIKadu+dEjvO7Pan9cB+RGhLJ4F81zNCFgO4kmlKpdqmEHT3YHnx84CyH/+HJWcryS2x2Op
OAWqyxn9R3QPI0/Eeryo3gcBvkzLS1OrXVGqkUd3pB6qdT5IOxllICn8+qjmpckY945jpG61xroq
sVUupYu+SO+koXQznNnENjnGK8fVsZFkSyOXgptKo970JiHXzHfDurytyM4u6h08DwNlW04Gsdq2
sTsT1kg1PiZLZoLwww9Qgtmf1MhPg6VcQKlXanAXJkQFQHhzyTqTh2CnLeZ2mAi1wW2vRoRNrhLp
JFWuppiIhwg6VUovEoUeaveC0mySsrv2I4t6qsyVuKbAZf9KNexGJOYciiP9QWufVRw2hHWCvKk0
FFfjbgX4wk1bhJaqkwSZi5elY8qJV9XpnVgsvj9gntjgWRHO+wwiAAF7ilauIlwU4IoCQzG4mwnj
rSLpR6Je3iZWinpIAuADZLVqOWH7X6F73BZWscrD4hjC5vPQZQZWbtbR3AF5kGQtc3GdUFey0LTr
FLrtqkUUc0pVsPYcwRihyJGEJB4X4ayQ5yk086apRm/uiVsrJK1YooutmanfWuLdR+oscqavDcnV
xrD1MFOM3aEMx7VUSl/DoJMh/GuXlYmZJfX8SNvmgrxi42NSJ7U6FLmCWTFYwM8bDe7NYF3NQ6eu
ZYxdncLwz4009R2/gC+G+NTAbE7VTqgBE53UqqhXlbBsiBNh21gV2d8sLCnbq0H2DRBqRdNP13LY
ExumhpwYk+pE3GeAgcvKepSqTRcjyQrrzIlTcJkzBW1XciUtzLKGsqaWcc+FM+MaHX0rLenUTAuv
NaYTfHZaOCFyuaqGWN7EXbYmtYdNRLdSwB+6jdRfS0NyDfLHCaTpieh+uJ7h3NtKKtpRQskNpKYu
BJxM6b8Y7FouAiqCGVyoPE0LXU4HaMIvBbmyLa6/BukRRjsldT0Vu3NYn4MVOresSLiSxSn0TEO4
rDUEFr0q7JK8prwumL5aaooIf0IWfIlLvb6VZ9/adYAtr3CFEdy+b4eVxnjE7IllKNeynOk0Am0Y
yYthasgOJ/Gx07l16lx7CQS07LJJbgT433dJme6o7n9AjveATOJ7ipR5xxL9olFlwo100NGnVUy3
oe5xeuE+qrXcgsWAvY1xOdq61l+y6ML5yZSzqWbDz+ZTdeyEtTYXdwNzyZYxQptTUEQKLp+SAbxW
MPMTmK5umYT3zTBwOANKbWc54gSMf/C78U9bGaH+nECcMU4JJGgYeGvXrYwsI1duuWByrc3zFVNp
LRAbMWZ9o2gTB7dig/bLo0iHrJe2aaKzOS9WY16fUFRhN1Nx5Afjic/UaUt1m4qPoy+ttCBfp8F9
0ZMLM3PiluEKeWh/XQpa6snl8JRM407wZ/xwem4ylrwm0NSiTZq2nSlwM1LMM424BvdIQXOa5ZJQ
h7HgyNJjUcZHkj/c1ilEZzjpFTYG2qCvReEJp6htj4XG0NIx66tfmK0tYFegaIPikiYHgIBugiSL
jQWFAzgAJUuPpFcGF32pkCt2tHG8zidVsWF6HadWN7pNhoJZjAyq18eTUk42YppdyzPhUAU3n2JO
WSxg3Pffh7I6SiMr8eTRuslkzYf+MPqsUw9ccx25uJy18IJQyrqNuutZmI/RkKdcjDusEwrPHJOv
SJa3Y01NQlu08xpOJZYYlZMIfMwxwYhBVggo+1lcr8RWO847+TJU9ROSZ2he7ab+OsWzRo1RedUI
ReUOQB0shDWTGntVTIS5TUSivqhTw0YxmO7Gy6wt1scZDKauA8ZUqqx0AOyHFiFZyESxK2RSkZme
o4q4mebqQWOE2BSgPSh5fFfCqmcD7WXb7ATKz+u7oITh1WaOIRcgRQQWwPDC98V1ENyrnDa7cXYL
VEqFZGDjh0ET1aii0d1mPqL+sTawK1edXKxdLYgRJPipApgKruja1A39oo2C+SpUU66Wfs1iEBAc
jkvqlik3cmVcccm15NbXOGDL52DbmeWWKtVooauGdbMcFVQ1v4iieBTXY57I2S4rdWFjVb31pGRa
DDgrk5iQ8GbMi1cJn5/pkNfpD+mtsnyJR1qaSoBTVRSVwsIlz/I6HqlD5MlVM/aoWCEvAY688NLh
xXKCLdaol7JNcU1O3aR8+nm7bwuO3ze7V3hGuA8gbRt7ahg/AvAEbka1bcUJWn9Ksy6+6cqGvHw9
4Bn/ecNvSz/eN7w8j1fxV+6XrS8w7pIF6pI0XbturF7fxKMxe9GQRa39eXt72aU/n68uKwSPZYX0
61Jl+Ko9DFpgbRaJp8nCcZtJzjj53z5v4aM3qBG3lnWT//Ay37ZAKCoyVD3zKOm81KsBzkr3kqDc
/e+1slcNqRp91+Eb6AGsxo4SzumRSKzw8zY+ejdoKoFsmaIoyebes/KJl8+FlXminqMqsqZrgROk
gYWjN5fTgfLkHyUff9UA/TkQNF6LIRoqVZA/SiNfvZiYGCU3JVwmHc7ZLgon2XKQBs6XjRte+nYB
ygqWXDEdzxwyzv9OR/9qew+PgR4a+oGaeFHdcQHGn3aI7RKJjC64nzf04dh41Ulrb2xoSUUSgdGn
cgeT/BAz5jYSPDMy/9ZC8up5/qj/ffU869EXsppTcfnUKo6cuSqJUZyoj9LB1eo112tv8lKnHv7W
mPnXo9yfX1Uqh+KsJN68eFpi+wvlg1LBlVLXBwbMgUcp75XgaGOEerNNPISw30by845kcbIP4BEc
6NHbmtyfAxP6BuWQLM3kxd++s7BMVDUoUs+Xr2OOGTNUcWps0BZNZ8IcH1j/P1qeFtTHPxvbW4fr
3reKHI26Vma3wM6zVaCYh8qMP3xyr9rYW6DCQKJWJEw9ZOEu8d0VHlYTMa+8cP7GYH/Vzt4SpbGn
5Fw8PKmRuK3Dh6pOjP5AJdleterPt8NCpJmaQmWVvrdGYdqkoKdJib/a7TF4VKxIHWvVO0iqdZtK
9V3ukBb/vGMfvqRXbe4NPbJlxOCn1Bu14VGSoyuEFAdW90Mt7I25GkSfYUipF7SIHBRY6N8/78GH
K/urHuwNs2xuwxGlIRzH5CgqZjtgtraS6LbJ31lZXzW0N9YivSFB0HOQb1CViVF73pdUPsVca+GI
/K3JY7CtiyoCEd1aZvKrJY8kh1rUWUbIN10YtOPpTGnCrz84XVLQQkmGjEJl78UM1C34fVl4iVju
ytA/zxTruxCBBqzN289b+miW6rKBpIYcucbwftsZGb2dKHH6k5PyVCNuiCw+A8polAfe0IftLEwQ
BdIMmfi9LanglFu1U0EsT9CO6zZtNng3C25H2eIBCtVHg5piz3+2ZIlve7QYXSdkcTzKbo4LqT61
xvbubzwzFUIE4gGZIom9ATAV1DHKVelNSCiJqAFg15tiXZW69DdWAJ1yZYNgqKEC7XrblSnMw4Ad
ztMJ/C3FBtdTUJ183pePnpZhmsYigeK/+4evrsykSmhL5APmMWFACgME/CA+b+Ojd/+6jb2FjEhn
ypgovbGNNnoiXsyTtjOM0P3vtbI3Z5KKGEhnlB6REAN1ArepNOjJ+udfP2/no0XtdW/2FjUqiKJy
6EovDJo7qE2XitAfUXsEBrM9cPb4sCWkmwpnYtYBde/1qwtpsi4qD77mo5GPd4bS9nj0pN/95dT6
ea8+fEd/taXtzRrWoXwQ6sqLpvK72XLE8eGw46dXH3hLH40301jYD4SqQBzt9WluJ4JOYe7VVX8Z
zdOLOZT+ga4caGK/Kw3QNX8yoEgoEQmvNoQpGITDgXnz0fN61Q9t70AAEjwXAZ9ivFTshs7/RjkM
lmz58+dv5VBX9mZOovtVMY65x9pSE3chFWQo/ebzNg71ZG/eRJLS16YGcaAy7xFJHedC+4SYYP15
Kx/2hFrkhcEgIcPaWzObvISSERQcb3Ww6cVWl6oDSJEP+2GisRJFVLDvQhpaXmB9TeBqmnKv0FG3
dDIZHqtMD8z/Hx91/wqJNAzYoYiwTN9f/lNQU1hJ5F5OoSe1I6WXzxdidkIhIvVCFxAGHassHWqZ
KYgD0G7gfsq5Z66aCyTPwK0OvL8Pr7SvP8/etVItQ4xl+tzD0Y+KFTsQv2F0IJiebB7lKEBxK1wv
SNaotJP1objKoizeE7bBJnj1MPbmM8E2f8wYoeLcZBcjnnUkCKvoSvWVlx81SFYjo/8sgbEZrhgl
ImW4qo+8H0pbT51gQ6aJcgllrhFKjHhESUD8HivAwZXN1jTpAAfDBJbOILeXnRIT+KbyWFlVImn9
BaB7TYF5DraCzW1VZ6mxiroyIUyoqskpWape/07+yRA3xkRlGrg6pdnJFfHvz0f38ojfDAlJ0tSF
ccVOKiLy2xvdSoLgHcGAF4J0gudjcSsI7DCsV5kq8NhHf0NY1/28TWmZ/PuNalT5moSZFOXd9oAx
eJLFpuhpCadrbOFx77FjvXUxe19TO+n4eYB5WXqk4GEd+4qDRdqhobescu8+Ag5cWNYB2FD3+42v
jhBbkuzF5na2rs3BwBKIsjwM/MZ611NAYQg1yQx1VU3Trx4qeOSaoQCtlCxRMuVlOXh1Cs9zXxOx
lMG9czKOKHYZ0Dck1l2gS9nN5w/63Tb8oyXmuSj9EK3vLZDKTPJNq2RP0dD9DGdJEThtS+7l0CXm
x6n+3dNEMq+hvFJgpe01ZKqNNhQq4eRVguPBNtpRhnRsbPC4Stbm6vNOvV/Fll7BwjF11ksRMf7b
59fjwwcJBoentfF1juz6ukWq9qyuRs9wIBok2xHbKCdxA7c78Oak5Szxvp9/Nb23q82laCipgZO3
NMWOZACAM5RdEwTXsIfdedoquYTzOJbUJCi8z7u9TMS9prnmAIXRGK/s33ujBhw7un8i9iMilJWe
+PdVyGJUSGDWUXTeBIQGDz3odzufJJENMAkciEvwYP/mU00Q8QPeqokqK9RIDxWEuXGXRh0hXint
GSmSqbzNscCM+2dh3kbSfGCafjCAdYN7JIdsjSPe/iz1AwvJnql4M2rQBjZadJ5rR2b669MElTWr
AKB22Fz7o7ceywkhqeYB8ZwoCMyM00lo4ru40GXqBsSxPXACk98tuuQwLBS3ONwA6hP3VwAlGSjk
zQqmi7+RgWFA3+id9Dxfm2QB7YCao8vhJL0KrxTSTSe1fIr4OV1bq9SenWHLDn4kmjaOVs7nQ0w6
9LmW1/F6ZVLEOW8r0s8upnLNtrotvypfA0+yuZKckIu6wbiwVa+pNrAPHX3fLyF7z2RvI9KEcG5R
iPwIb8PTX6YzBiYr7EdxuNFuItc4sAstE+bNhFoaVIjeGwaVPIqy12BftviSWIUX1wKYRpPikpA0
Xy0PyoED5KGGlqf+6qn6zYQQvufaJSedXQ3dJaTis0n1D72+j9shlqQY5CIMcfn6q3ZGRKoIjEuv
iLNrdRJvGxMkSl4cWIc+aIU5wqTUNUJI5n4MKdcgFs165fntoz5gEPPYD/efD8N3y45o6aRURIXQ
KJvJ/vqOKZUiB7QAn2za6bFV7mSEQIdilB/1A5a6ospQJA1p/2n5VlYacCG9GnOyQGoeTcXfVKm+
+rwvh1rZm1FxoOq+qddeWI+eNfsXlmHeZUb569dtHUWNJsvEw0iNLp/i1ZvPoRrjt9x4vt+2m7CI
YTuNPjuUj39faQ8UShyYO+/WZV4RQT5ToRIODNn7uzCU/jJtyQfh4JVXF2GGdqVUz0t9uPkbD3BB
iLHjaX/WB77uGnQ2bbbCzht1SoAbJdM9GY/AFz0ShF99Vex2JrGxZa8Dnrp/zzNjTFT0UvcQ4xfr
qRfuha5uXM3qD8QT3690ew3trQeCibxPbXVP3JgbY41HOcVYFxh9OBAEPTSq4oFY+fsUADEYSxWX
eCjhRcXYW+kCRfaFdNBZWpHwXlK+vgHF4DSuCQ7Ejm2MVn51PFKZKDKngLCRElL2cw5S5qdYIfvg
tfv7spOO5VqlZKxFIatTSPv5AHk3FPfa2juShcj5Z8BnXhp/q+cro/1ey6hgWvPA0e/dRKYZwtmE
TRn6XNX3bov8n1HAmchrspcIUOkErUgLwgONfHS0pRWYw8wpDnr7h7yobbsqhrkfVI7ojMftc3UB
knUFeTWCHeIqO8oAvPYEjdN4YNH9aJC8aXpvpZIlYJESJACzWoOS2UpH0AIFW0G/6Rg7mUGC8PX5
81f3/v7PA5VVnWsQqQKDP2/XLQzbwrhTeHcFekS7OiWUcxLt1PN+130dXGNXnKt36Yt56JizDIk3
Oz9mDgTxuIBB6tIta++2MkOeIgxDJOdCwFkIr7l1duJ79S3gt9YTvebAbJCWsfFZe8uG92p5jkJf
jUbaS27j6/AZlbrixWvxXoAHQ9mXtcGeYWVtUd7g+HKaV/Yvn3SW/gLNJeIjc+AU98ZuSj373Mrl
NqL4rawAAczXJrDBz1/m0on9TirElXSqDymd3j+qa0Kuadhl4Juh2iFwlSE4/ryBD9ZNGdws+wA5
n+Xmt7fLjdz79Lmvt8aVvkHY7QlOetS4BF5W9UZwtQP9Odjc3oRo0p4LCc0tq6bqLOklO/nmbylO
W4+belg1v3qw4i1pIndoXQfezYXn7SiRg26qx7HY+mrjo02LqQ2yFXG8xzrUODQDlhG+/7LYDgCN
acwD7iBv26qMcTIw5NiOT8GlsZ5ugp2/jjN3XPUbZGaMws9f3Udj43Vze49SlbReSoISJn2eHiO4
pJJCaA96Qhzo095igkO53kb0yeia0k6z6lHWmrMRtZg9DNbd5x16vxsQ9ZMUBdj6EvLYlzxkhV/E
Td5sRxWM2nTuCw/B5B/YDN5vbEsb1N4aosyFf18owjGlr7ikbDsxs2c9tzsjBgS4qyA1/Z3O/NXQ
sly+Wp4qzQrZ8ZrtgreADIL0z87UA1feD3Y2eiOD8lc5nirvgl4iwtipxVuxX+ubaaU7dWiTrHWy
jb9u3MlFBb9Lv6ENPjTSP3yKr9rdG3pRxfF7eYr+SXUq3CUXTWJnN7X3lB3PwmrapheC23B2WH3+
SH+8nP0JBrlXVUTuSRID/O0zFYVeJ7M6bsUNTm26bX7HWvcezZadOOqVf9074rq8bHAb+RofiZ55
Gj1+/gHeD1CNiAaHWPAV5nJmeds+jh9Y1sbDdrTE7lvVSaLXBap15uf+rwdPaIkVme1UIaes7k07
n8C2lczD1kdDjJdvQn3EcEYt671U1IcG0Qe94loo/eAiS8tx9m2vZNXQNbx32CpjR7PntepopRu7
AmfZwRVVB9m7q20/f5LvB9BCMKYxJoiOOnbvsDD5bEdVPm61rFPt1PefzGl41IbmfBSoCvi8rQ/7
hzRDlYlDEdrc61/uj81YleMWaLHb1vFax9A0VLL156183KO/Wtmb770qDVoe4YEsSOAq03xnCpi0
9Zm5QOzCAxPwwy7x9FjGiLK/O3vk8pjWxTxue524rOCf9Zp+DLzx9vMufdjKIpwQNcYh8IO3AwPX
vCFP+wmiRw+I9iUE0inE6YGufLCGEX81wfIuwRWChXutpBHAeUFXmNTRA6yi5rTYEem+TO+adc51
YKce19/yE/NUOPDC3m+fBD81VecutdDf9ydzOSptpnXmNhTrS2tG0i/U5vjrQ482TPYzniCB1r1p
XLQ1lyiga4qgjoANlBysDFaf6b2f6NOf8/iXUB//NZTR/zggiErG4P/PL7oJIBQ9vEGBLD/wJwpE
WbhD0IOIfHH/W0Jg/ySByNbvLDIq1kTwBHSdW/y/QCDq7zhRkDUmg4dbDTssy9NPEogg/Q4eRMGb
azmlIMJhOfkFFIj2Iwz+155G/hvm0RJFQNNB1oXU6dtJNqR4wyABvQyNQMOjZ/yhWJuwJrVrUtsn
Osi6PrqqpE480wIJd14JjiLaRvyGZ125ACpXnelRl12wJmTwDYrwflTN7ryYRvna7yqop4McEPFt
LbcWsn5VY/4cbZqU6gzVTMKVkCTWTqLMiPoy7CChHiRGe7v4+lGUk3bdRYdsGlzlPFOfVKqbUkkx
+9Ik/yQyOuoFOnVIENkYTer2RjioDt4DBs7jbZ1tM6PjOh/jk3QXTl3bovhT5+p48SvKwG1rTULk
YpbUNIngplFqpG59A3Lz9dwvpDT7/7F3HtuRI0u2/Zc3Ry9oMQUQkkEtkxMsJgW01vj63si63UUi
2Ixb3dO37rBu0sMBh7ub2bF9Aq8oZIn+3KYcb5s8MYuzblR971qSUsnEQbGaXPjVySX9UfhaghAH
dar2pHz8RFn7tE7AJxI67UaJpOaCeu3Y2C0WTlc48Iyx0wiS+CKaQuQW8hT5q6YX1TXtEdX1SDdm
hEh9A4N9+jV48bjFDT1wYcsOtH3NcI0au75eHppffW0CY+5bwVDAITfCSzVU41sj44rh0GQiPHZA
JxwxVhtIIvMtHfbxqFW4VhJCnOdlU+8H0RqIS8baJJkjeVCdGxgi9BiGQZq4+dBrjZMUwmTS/0Y8
anuqXlouVI9Co49XyF0Rde1rl2kY58ZtZ6B69a2KZwEgf9sJU0Yrrtck0hrp8PA7a4poF2tB4dRy
n607qDesDV8H55f75BTQKRQY34gqsoXSrAs6w/OaLquY5jnvF+4k8auE1cEqVuOebFcG7OEWOp8M
EUGTB+OQjEm6x+ikt3FHAI9btJ24KvP+cfQnZMVj0CU7SFYS1oAjHjQ1hqxbpexkR+yb6Nqgu099
8NM4A93ZIUKyPV9WHkZawS/9lB60AoVyYBuooOCXpkp8oIExhTuak6q3KTsR8AedrOGVYoKVZDIW
La0VH3QAzXvgD6TqOB16oQyfxlrP7htsXNcYxUcT/c8DVrQdegPPHmmsouNgCi6iuBl/GZE3bSXB
jHVn6NX+F0UQekLNIaVrvc/15g0b8VxzhEzAp1Q1g+KXWKvIj5t6Cp/jtAXyMOWGL7lpRvmcgk+W
XwwkhzZhUwEPqS0dW4pSxF1szEW3x18P7oBFPyOWCSAcQBpKQ8TrJ8i0K3/KILMqcDEhNpg4/wK2
zaayv0vkLNqYvUBLLwTEuLdptTMvKlxbyR1YAo1IQxKAoKziqf6AvVhfh62abDMMZX5LRSZdDQG/
FHypEL6ZNSoLENFZEK66WgemUnTyDayjVIQ7mU0BFGErgy9N8yLFXYXmaExrvF/wT63kw0/LhIZa
udenFk8lX6S5IQoMdoNeMdyYbj7fzqosuNDDSaptBAp1DMh69DZFTF5OKbrOKetWcDS5lUnVFWmD
WnwqVxn6FnOre3HcOlVcj0+NBeHj0sjaoqRJTy6BSEjisAGWoJ0PbWykGy3J4nWgiRObWzLV5o02
REm26cMx3PdxnL22gUT3lk1znAfnrZ9ayJM1koUQUwx9HVaBsIGHkry1LWbgfk8DbgA9HFYtplnX
Aq//oc2V9FliL6KEM5QXJt/sFhxifygzJBhpJ/ORj1W/w9pZCZzQlLMAlD2N2lhAYC0IuRRCay3e
QoSJwKsqg0m8WNfSiyjwyXDt5H4SSvGdLD76yGQDCLaZcBvpjzhTvA1VMdlGG/l3Vpf3rkfFZXCa
yojuUuin1F3jESOfCfhBIVsfcG3JVgd0HEut1c6eG9MNnzKwjqawWuDKop4Qzw0JEIJC1QPwRLlG
pVDUTFJpoeA9WK06rUJQLq8RdlpnkgFOwi1Kw9pkgUcLeKZ37VWKswFUBlPdAnMoDkoWqK99CZe3
Df0S6mqTJCt0kixGmgDaZ0mk246+wTBbEf5NmwmlK2qp0JxKJERKgmwmGKsPkfd8g5C7fm4HpJBU
Hjq+Qk/Ur0J2p99/aJW5OU77INRFV00F/5GjBBFDGBgv6M9dk5dkNwIEqQqry4dC0PEdaWjHW3li
ML5XVpXsrUSbbRtMuA6UL5uLFNgwcpohn61huyp2IWAiMJHAlsQbnNnHj1APq75m54uD9tETanwI
nbqyYgDKXtanN2JghLTWFnH/EueA/AZytJelUT6YM97cYI1c+XotrS26CR/aqYtvQ83o3Haw4oTd
vs5uB2xqt3oHK0hqOb/ltgpXk6z4+2qI/AcEw9LeB1n7e0qL/NE3Ux6Y7GcQjAucSOhWLB1JiRR7
GsPhTAkynH44NyAdx228LlqLTqsWb8VUw2URFiuwoG6kQ7bzKda0CQYc7dCufN2IN5WOl1mGc48d
+XwtMCAyuhstfSWFWK+0Qqq7IWI5AISWfq9L47Si4wM8fTOvGdXrV01jDhgkF4076pV6poxibYu4
QLhjqmVrq4ZmKrfgxVq5H7fQKiZ3quX8PCrDYFcjvrns9UiEJFO+zt54jpB3ydoXUnDyMm3ZMdjW
vRjq0pOc01ttelZSzzhpkUJG0FxNA0wKLzLYu2UDg3Y+CV299lrfu5UaWd3qfOZ3zdDF3ksiiv2Z
10AXem95nx3QYWuYbK+X2rU0WQne04GcPfeFKT7VTR5sg1HwrjXWw3VZcwhxXRvWyTgll00g1Wuz
LbwrFuX4EeRj4qHfHAY5dPM+TV5G9gcnaFJlm2IR/lDI2bQNEI5djFOoHCY5yC7VmvZgRFW9cK1o
iflilWY37Apom8q6gvj7PkgeZ1utybRfS3EPArKV8NTrWiN9LWKe0UhG5Vc7KtmmHlR+PBB0LKtU
nL0Hr8qwXophNEZaKT6Psge/Ns4s9RCAqsM8Pmrzc6WQxLVQD/21yR/mcEeZ0qyGURH8tVyrgO3H
NIrPPAhcD0XVSG8pmqwL7n3SmcbV7B7yCQRigNJnExXqa12FqqOEcUADeFQKl4rUFR9VN1qOKpkw
zXRr7uD5Exj8/xjp/0kagc3/HCOdv1RV+/6a15/DpD//5r+IiXOYRJ6HHix97jibfTD/xWeVjP8g
NKGeZBERUZ2eQ5R/EROJrhAQqSqsxbl7mHrdfwdKsvgf+AfhIqzoJkgQ8lj/JE5aihslSuIGebdZ
+C5qJP+IyD6nUzG2ikRfEX9jhrCGR7yNYke/kjbTqtn48upUbWdZt/trOFYhuS+KvEdtEGXUz1KN
6TeUorW2jleAsl3vFwA6W9ikax8s0urT67j6K+D73IFNXMkM/g4E5+jPpEKucVMivagfqbImTRCa
YfRf4mS0sHmrMAE6TzyAPAFXW8H3HzgbSMxpkRhgwMOXzwk9PtGRG7U7M4ajvEmUqBBe2wxwID2D
isC/TAsrFqxdM6s+ADIqmUG+TYdCWD76cpwnOJ/AXkSpdRblgjiASe/6TMqFGwzMRKX+pbdcK7t1
BSq8umzRM9d3FVf/h8IEAfMrl+qouc3ZYZMV/MfOey5BeUh7VQsMgHsZdMDNEOscYX6em1xjY13J
d7kFZMEB6u2NdqFZ/bDOFak+0LQFEHzs1Dq0fSMU0rXRCbiRNXGk2fw6H7ZNkAznInQGnj+YuQDm
w/x4KhEiwjauiMjsUrTSR1EPKPP0FU3WlTlVL4Dq/Zco7duSiGdIzgFMplScADT8KntTVxzQCMoe
l/OS067OynWSqLhtaWoGQJ2n3ks2sh/2/qbzsj3BKGdaEmBvLuUZ3MGuAAFgqSMEkCDDywZUblJe
xLiUhhsgXwq3/dYK9tkEvc4ZOjBnG1kfM5hkI9jCqtHD+1GSshsFp5/tTEEGRAvpkJ4LpSBqFyDx
dcFGBJ/nX4aGLiMALQSajSIna3LAUPyYKdBvjTFJatWOu6EC1RdKjRg8Ai4hDJQnzBOzIIYIgzrI
l0ATZ7rC/TtIsasMKkHFeqc2Le5EQaQgRCQ7cqP65RQ+eJGXgQDwA3w25K5O612uB+l1GchA/Yc6
LmPXVNv6DW/z9JZ+ZkQkRs57TBJUH7bftnC/hsaMfre4Bd11+C6/pigCXjOcVLzVYBhT4+qpiPlI
BEmc9klRFDycvSVh3w48FNuguUbaY45SnFdGD4rGbjKc0dTbBK/yFNwuLn6Ci6lBJR+8PA9o3R9J
ImtQUbBb5B5blt6bbFRxetVyUbWuMIDm3F3LeSd4vTMIZt1ts061yn2UKUIJ2oZn5tYlZftDY+Qx
bgI+rpkrv4Io+oYTnvRLDWKpvE37tIeJr1u1EIDRMFOhcooyRO7m110qu5ISePpKNCY5v6wHxdeo
mzWWAucnbrIPz1cVGe84L8sOVT1Ag2zzxjC48SohAUFUI85UQqLyTZPjZgGbSlHq8qAIqVqzlMrR
uMI8UQueEI4FmqNOmWheNamesnggFWqh3ZehFN6GeWlqjzmkOIHLH95hoKnHXr9hmWsycFgPb4C0
D7JoF9QlqWRVGhptmwFcyy5q0gwpNOwm0u7EXAJxmZkV30woTofaVMPxytLwGt0IVas/NjWtb7j6
0m65FdkN1LNSm/wCO1pxeG1birTbaCyq1iaImn71qkKEo1ZymP4KpkiWQeO3CS5OQqGJB6MwfPD0
IqSWHX+jWctGPL1VzWDhnKTIWac9VmOMbjIWWzV0SQIA+dCtTqhGuK2GvpqKPuEjsJAjEsoXU2rF
j7moFMA9JA9nMX7EgLPWrI3EH0cQevJg5HcGt69Sr14jSC5rW8sigINZw/GwplWeNFeOCqyFPhNa
/VkpEMlhqGTV2lrggpU6PUXN3OGKi9TEGLuGDp2JFAqEPJPgtU0SnExxkppagXg3D0Y7ybiVVV6G
V40Mcbd9mvIsjkK38ZKu54JOMgLqU4M94ltckTCw9XHINdfrmoamPGKY+DIZR+9CSlUV1rUZ5/Wc
3zIwyqbgqAto/cEn2co0B9ST2W4hEvq2ZwTIyVmFdu3re6EtcBsb7jGsvGh947Zown4leNJ1ocCB
9AtRueAiGjryJN1YknEIZEJPMBZ3WUcbgzjK5qH3wQ/iWhZtBm7QAmaK3HWx0pWCjVenv0XL+Jgq
tbMx7sgfJIh2dmz5uatnYwwEE/MgYH0Yv4B+PFh8ozf0nd0bUr8SAbXFRbaexnQTJ9p+GLRLQ2vv
cYwK7FadEyaSfuhZ+XbZBbkN4PecFOFFiFcJcGGoCpg3rfM25+QrPeDFcI9BEG3SMOHfG8rLAMO3
ltSnrh1XQSCQbuMsgEJjXY6Cn9+oukD41uM6onr+u+llV3QuusKAqV5W0t/DWhxkmG8TqsddEnrj
TlXrmwrTYTuwinjPWZAT6KQkWyWcWpUg+S2VjXdB0Dzdxj0Rj6n3D60WXQklR5PVWNUa80vdHixA
gL3SaPSLiOlZD+DYtqK4XPlkGqKWk77FVk1qsanWd2KYIibC0ZobPfd9wTOqd6skKVPFgrQRjRI7
o7JRBNcE/PtU92Ky74zsl+fVfrkhR1nsSWrBncW7FzsZsJRW1b3lUwSoRC3lM5IOOjtaXGMfqWNQ
YVotcDMS2cFebwtxPlEmNhveLeQ71nb60kDZOePEw4StlMkF2aYVD7v5cHOg3aiOVDdgJEcrlUkI
Ye4OnVklT5bjP43HbuU0akAisaIPwNM8Wn08/GmFzJ8OY9KVrppk9wCASTIQD9pFRI2oCnyCHe4t
qLkiw+78WHWFSsHEDu9kss+Z+aQpQ7sPsuKGLKAggmSqIhvqgX+PZw7rCEKXpq71MmuEXWbNdmKR
EnsJL6EmmtLTKXXE0rqhr+d3IyVVcga7QId/m3WozLOe3lUFv7y9HJjGXgyS4LFVLOyQRYI0/nUP
SZkaPtBfPY8v6BcHyaSn3Q0UoXu59wx7oGV4aM3rRqoxuNOZt3Fe4X4SiHel3q/LWNl3SU0Cseb/
bPnTTWtYnGZw/KArz5lKI/8lT73/XBnx3QQG1bY0f6f3Bv2IagK/vpB6V89zpkI7zEWvk+GbMaJB
n/TwerXJ1dmiCNEDcyVCAerw80sGdqXMVHMHYLB1CNVs7bUt4aoWrTrMGnDI0RL8PCEq2kVI1FZp
U4RZtXRo6ybDcKrA8E9pdRu8cXUhNOK1PknlmVqAXHUHdhsTzGZX7ED/inj+pWFLp4O5TSuj/OjF
DLbemNBOrWe4nySmP4qOmhOc25Nq7KUAnmWU32BxWL3p+VQ6U14E52anPGH3B7MLwYTxFLGanaaE
2pUK5kM+dtEq0UJ/FUZCvat74ZU0vmUj8E7fEz1L1U2LphdP477aREJ+jjfmQa8zSsYJ0DpRZGOo
b9q0XwEfPWTs93bYaI+hqYPDVXxKy32orqNC1XZRFMK3lYTsdVDhQGtdUm0kAeSZX7cqhirtLooB
XI1AblYpAbDTSKJ/pqFn35TcRne6V7x1Y4tyI1W3nHa/yfrO52CDnU3Q8D7NshodKJ1nYaA0cCz5
9qsOtzABQUvm96mtUiTaTymvJu7Kea6OZsALTJWNUnE/6TuMy7Gz12gOnCTb8loPkyvZ3FhmVDOt
0bHq5pENlGpEWWRuOData1AUWDUWLkF9TVufRNpmFcwM1pwjVIXTjodc8Vo02DRgehoeAKr2dkHa
fselxHdz+gX2MvuBC7xrK0WhvslNMSUj0sQgEcmFzXR5j+oIhiQ6XhW5YObwAKSchOycVCzjhjKB
J/tYJxXFYxcU3dWU43VMdicRZHtIauM+JStyya5RXJXUDy5y3zMuWI/Qrbk51pg3S/qFpGWYesDI
hwzRw6uWcvGe+mw2Z+IxtkmpBXFlTbq1IOjVWq3yBjcMneO4kpDWKEnnwEUO1gjOJa6aded22fhg
0rkIAVEMbL8SngLJvMYzu7MpkJDPEAysdQ0ZJnkx3Fp5cpZV/V1gcn2AHEjeyJOs5Kkmq5LbUitA
mfPDxFHxWar3hQpFGY/PTmkvBtmrXkIkIW4dBBio4VNJblTEWzFXo6Enykuq4B1QRdxckW6Mr60O
4LhbaM34Cr0rfdNyDZtOuc0r1Y30iQJWU5NGxFpdH/HNyJtxFeP2+hYFTdTs+1oAEE4BjohA8CNJ
ZYlaDJaZks+FoCoEWUIRgHNacC8E1cwXD4R4JZDBrgk8/IZSjy9l5iPVTy09aF6g9fd1bZrAeXQ6
QNmbfd40AHlRCOVpHYOL7zO387h04hFOs9eBFw00ixppTNrYa0XtjFoJZnEFDpE9az0ZOQ5swgKp
eVGHYKDCmJe1MByEUgnx8RhJtQWZ4xFAqQmYfwvzJHKOAlcQsWxA4SE9MDVMDfWSNLXWZulZMeuI
sS1Aio8billG5BxQEAP3NKsYsqodq4nRvXVSB3nf5j4V1RifRHl2A2ZPeC49KhNu6zeR8eobHVaX
G5nuaRWWfSV2/juXa1H4IFTQKlz4xBRmHzeHtD5LtXrE1FAolP53Q4hyMaEAB4cXqmXspJDjPZv0
jdc43kDTKbZQveCpt1XpEyeQ1EmDHVfkfDivuG4bt7IcCN5vbjzUGk29aCNcTTIYtKUwCtI5NKhe
WwlGF6uiE1XY597VY9OVW2DogXBdpGkaHfCyAwTEnbiuHwKZvK7Igx7qDWdsqyKlBNIN81OyMMkV
dK76O6mLjeRj6NrY9Odt1ep/i2Quy6fS0Py3TpQy9UTS5DgrRM4EQRbyJeTjJLAW0p629QVj8rIX
tsQNF/Zi/Vd70/DQ3QSrUyma4wSNpWiz2F+aBZ5HOqmkm6pIC9SXaEfz1jbeYH645qjY/JwIWipk
Z4yIQhsv0gQ4haSEFpku1TPwog6NF+UyvOgOtcMNaGs8j+tplayyzalJfTcc+dS54YSqu0kK8Gti
LURYQKge/v4v8h/8ScHpnN5FAHydnRtvJ6Y366C+prl4YX9UFQj5YL0uXpk3Jsjo9IpE3ghwLVoj
+1ddctDrgkepnRptVk/8NNpClTU0sTyWZvW73berOY+HzYhTl7Zw4d1VK8mBarjKnpN7DoXdP5wn
rgjoRgwT8Z5iiEiovj5XMRAzQCfSe7Rrdr3mEptvjXNjr27H2oECfUqSOf+5zxNdDjfL0z7JTQXo
+lKjSO+q/mTQnSTGNY2l5Qk501Fa9M8oGuLc2XNL/uOd83kUreFwqw3pXbocDTed7MT196kzXQCL
ta6Nj/4220jRqUGXK2Y56GJqntmS7JCl93of7Kod7Zy74QYuu9s41C/cE6/t2+f4aYYLxZYSY18X
WNK7cauONmcGHSm6E6z9e+NeeI6vSpD1g51tTo377bA6PSqoxNCWLrE7mtXIA0Wjd3E6n+q7rPpt
jNcnZvbNY+TvzpKm2WkNzd3XFVLJKH5G1XifM+i43G+qx/jQraQVVqPOye9u/oq/Lkcd0T3qKeIa
vN2Wu0qXNhwolvja03EjO6Q77o2VtI+2xeYUs+yP6HcxFDvyTIpkX5bVPwKrTytfwbRx8M3yrXCt
Wzk9y3a4HK4FzFl2gBuDCyiEdnx5Sr96dPJIKnUIExEYhQ0aXpfNWGUhmiMf+Ov8NPF038ikiJx2
3jQ3wXssOT+/PMooi8eJ0hPZs2HIGoiRZWtz1E89fOfxVY90O46eg/HUbnVqgMU3NmhBi/Pp+Cpu
OqzN9wEicn+PqtpuIcFf0ah0+ks7Wo+cpZxy0CJ4eqQOFudcWuOemlXju7AlJl4DbnDl23Etuuna
c8oTXSBL5ThsAxFiFucOXakIZpeD6UEwaUPqf6ibpKFsjtm8ne+rq3jluZCG76x9d1PYRWLnu/JO
Pahb8exUI8ofMuSXdcpPAHijibN08LjnkqBuDAI8Ujn4Pixw/MSP/AbpLN3g+Fu5jv7U74oXkKNr
f6256rm3OtWitbzAzA/h8y+YF8GnL0UUyxCyqv8xH0npPt4oG2tfbYxTa2l+cT9NdLHRjDl37nmi
ySG6C7fl5s91Yh3xJUar0D01qXlD/mm0xcpt+iAvZN//gEeOnc0OJDaF6Z04fXAlPXESHW3Si+e3
OBuwwx3btMDlNnrOm4fW2idmfmKIU7NZqEF9sj5wKoR3dSg9W+mLR6+U3TbJ96Yek7+STnBqlmyC
P9/F5yUxL5lPSwKDEAuDav9jvkBjZltdjc9UpC7r+3iDh+UHzCJsr7vzYJ841t3Pe9q33+SnsWfN
7uexg3bUhYjHKe5xY1fW2drfh9e/1cmpNzRnOvnO+ijXPOFiX91Xe4FWyZ9/wPHJ8fV9LhsD4rgc
IyvzP7RLV97/tVJfvdvW9Z3U3Z7umjnaYxfDzRvip2etCUapjsy3kCxbL+4879T6/B+e6Nyqjup8
bnz7OoIndmFTMqHooO6rnQZnfoO8c6te+Tv/ytorK/nxQtqLLq4hbo1B5c/P8/vP4+/RF1/iOIhp
7EX+RzPeFuGvkC22iE60vC2bBf61Xv8eY/EJjlGDLxt7S/yguZptblQOqsiVr8LrmeNh2u2d/hie
Rnh8v6X9PeziszQSlORSMu/dzSFRkI85aEkdirk0KLxgJOqvT21rJ2e6+DJVlLLayIlVr/KXiM4m
0833yhlOHMKqWslYYxDwuuoZHa4nY8L5RR1vqf892z+8nk8LdfA6aNnMVk0x6Ipv6DLEXDJ1lOz3
zwvmDwz6p4EWsaCURVicsft06+hqzt4rOONi5rAynPRQ7vBXv1ce6LHalusCg9eT3KHvP8i/57n4
ICVyt8V8Kfiz+a0Cpz0fzuY7j+TIh+zaP72M5h3tp/kurjwduRwLh7GPka8zXXXbadMf0K+48YlT
5PuNYG484dooIydZfCZDVJYjJZMPcpL+BR7j9U1xiZvRZeLO9x1xrb1wvNR4iV0PD8hyV//Gwz2K
ALjozHGURHcXwrI/m++nRSR7fqLToPCh9uVK8oPLANvBmFpipOGvVq+j4c3K+00cz7Hq08/r6puN
yNKIP1DoEHzQY/91G0yHuhKFSP1ARefU2i01XifUXn4eQzqen0RbiWxCkhNp3FiGHairAyvQ5I8G
k2hLtpVtt23Xxr6Y4Vz/ODqk1+TzWIuLW2y0uN7J8odEc4XY3xYK5dbhFArr+KufB7GIMHTyQOB7
vj61vkz9qk7Vj8LYDsNDq1Ijjwz3+sRjO343YAno4ZyVZuIsW/46SpbKfdd18jMf/WtxCG/mHvBg
HW7IUyqabWxUfKBPpdS++RxAEdGtg3iMHqwjIgLuMPUgqspz9eRfKGt1Fd1WnmtdTGcCX/uwai5g
BUyO5sydjlRCzs18dWLa81by9cv/+gsWB4ialsPU8Qs0u19RAbUj13SRGaxJP23y7c+DHb9IGIC0
9MsKnDHUfPMr+PTlIalKjTSOXrLgpg/ePflNSCYXTM6pu+PxF8A4IAnoX7KU43xo7AklniHxS7IT
V+N9sLac0iKAkl1hF5+6qx0tGyhtYG/BeZIWhSq1eH6iVwCLzMqX3GtXUYXjX5Tswbxvfn5yxwtl
HgauH3lJEq9snF8fnVpFlBSblnzyX24QhXhDF5Lxez5zhxXOTmSdNlsoom+IlBW8bE5coY6vpIsf
sPjS8Tyl2l61NEKeJzttnaybR+XGesmfJDpzWaHzze1U6nBJ0mC2vEJgjSKhMUSgJZHOyKOpCKf2
Rd34NKDZ3Zn6Zt10FBax0nGSj9BJd6KLQEZ1Uaah/hgt9+fn/u20IVeCaZhhMMDpvj733q9jHRe9
F/U8CVyUP9NBd5JLz83OqFfpl4rT8sns2xMfypKU8tfEPw27WFW4Mqe1zLANpvS6q5L1oPm0xELR
Vm7iwwg25WoOWv8NDMZ361kniWqxIbHWlsk4shFRMHQqCw1A/cgtcj0HPX1hl4kjnGMFuRYfdQr+
V/+LB02qnwZGeCL6UXHBj5siCxKDcee8HAYulz4pEDoQNtJKtgsnOT9ZYDi6ZbELzfzKWR+skYFc
vNsknIJRnYyXbs0FYJVd5vfdmXbTr2krsfPbCHvtxxOTPLqtA1YA7yDPpxmppWUyNROHwae/6lW7
RF5wO8HcES/VO20z1xjy2hlOPdSjzR3LeG4ZSE41bgL0mX9dvbIg0+gr1Iw3srkTkKzVnX5p2hwo
W+XUYMeT+zrYYotqpXwssHN/bZ4yat6HduO5oRMfDAzOd7kbrk9lOo9X6tfxFjtSmERQP+T6tY6w
tZA6l05MW4jT1Yl3djQMNZL5U5A1GQCeIS6CR1QNCH+r6hVPr+Gp2llr2h7vrQvjHldRVA9n89Es
/Tox6NGLgzbCKqF8CKRpRlF/fXE+pXRVz8f39KNz55ren6CustGAUVo4uc0efQiMpjIgOXiuWNA3
v45m5sBogDC8owN1ZWd8j9zOpsftUNzMk0s2/5sBSYhzq6Njeb6BL5ZKr1DaVYvkA+XHTriUwSGt
o0vvIOAHu/UdeZucnxrymyl+GXGxWCyK/sGYJR/4zY70kInqqcjmKGEFuZB3pXMFACDBtrJ4ZaWC
9UUh1e+N28M7CXFwB/5R8yR7yjSudgHb2gW5AzkDQZJzYr0sbzx/Bge/T2SD6ayoLx6omCQ5Gtnq
Pa4PM2QuWpuIK87G9VxEOZUvPqow/BmMuoZJqYGakLjYN3G2w/lvrN+zQ7djT6EZ29Fd8WmuOde/
rbcTU1u+uXk0lSo6j5WGB8ooXxfnOOgBsuTmPacf17ooCE8R4QkOKnnzXnnOd9kq2AebE4Mub6rL
QRfLZZDqyuzK5r15Kh/6h3RLn+mjiJ/yul/7V81FtkdHvulOeUV9O1W+dnDRUEF4vl+n2pQ8bEFu
3tM6+m1lSMg72Ti1n307M7CAIEeA2x0demE2tHobtu+J/2KIBxXdryXCNz6xa347k0+jLO4vrVJU
YcIoQ0wtPbUcxE0/v6HjabBriBD64ZxJNN0s1mCLNXxSytFHngl7PX0b2jeoN4dc+KfXXoJbeMTA
WZCuMIq82BqlskrjaWjfxb0PoPTa1Nclugd117oejh2rYZPoj8h4TnzPyzPnr1HnjQT9Ax1O83//
FCjRFKmlSte9N8OtKp915m1zCrp6aoTFqSYouJdaWfeOwmpt0LcbeNnWl6b/4zwWbylISyEM6+7d
JF8XindxKa+69tRZOW8AnyPYPw+LWh0wDZqUjlBToyWYQxgMlI9RfU/IMJ12M5eQ8rsR1BSua6cP
zFNDLp5ekklCUun9u35u3HqbdpM7saM867a4lt3iH5fglxNcPMUMvgCS3v49rRq7MveQKmzVO/UU
v10Qn57i4ouV8skacMN9ny/DvoZ+wnMbMkYb1e5W9U6BZOW2W/8f4oKIzfm8Po26+LwyACg0IDO1
LLIn744ud9sYTqUDTkxNmZOfn74moa6CIgoHTmavufGLC490tbfDM/UcFnAc3wNFJc946sbx3agz
G1+jaUiecfxfRzVNejsyrnCRRefKZdufFf7dz3vgdyNw3+BmSo7/ODpGludLoyK+dx33C2unyhdq
czLb/90g8KVF+i75wo7iMgU0QJGE0ru8kdbyKlpn6i7vr+XdfLcALhJobl9uVCgd658nd7zBc5H5
NO7iBA5GIzc0xvWMW03bjuUzyk48G25+HuX4LgP/iJQUYRlsa65vi7cUBGKeAlN+o98KVi5dzmwc
4lpx5iz7qbT+0ZQWYy2iMVFpNYJ6422QDzRBOn1Tu1YqoJRP3f/jrOb969OKB9Sihuowz6pflTfZ
Ot40tkYGs7w9PasjnR4g6i+PcPGmRKlpw0gx3iC3XEiucha+W+plcdasEJ2vQowLTp3Jy+BoOeC8
ZD/NTiY06mpmNwsDYX8wO9QgLvz6y9Nf8ZGwbDnYYquv20otMO5gMNHJeZQ3AHbszP4lbLrzf2O4
o4v8n4c5k691TjT4rV/nVkreZOgMJ+5lB6N4/jcfZcJGptj08yKZX8uXY5OWXgn9E03QM0PtT8bx
01NsBhOCgUn4nIaOL18o3YkT5dTfX6x2abQmkaai17irz+KB7kU6Vn+ewXwk/TSDxSqfkh5iTNi8
RtVlrlBjNa+GbC2pliOIhRsoTz+Pdmo+i2WeIb9vpLh5rWhOEgdrrcd3Pw8wH+PL6SikhciMa0D9
lx56PlbbfV1OrwnKvkEV96LVbZNBO/jtNNgknk99Rt9NSAHprqhkwSSYYV+XmpUOmtbk4uvoVxC9
qkPe5U6gjKBox5VFFY7Ine5mmD5kW42mX3sTmouscq3k1C3gqNwqsxY//5TFR9ZYYdmXFaI8AXWF
4rtiv/cjmc6K5jkanycaUSI0ILkcYLRym8eJiyGLk6V3dbJOBH9XDHd1C0FkbtGyHn5+K99sb19/
2+L2JalDqAutCInHkWF20Xz9SI2E9t4nT3LpH7zP7s1TeolvXg0sUVp3UNQpGJ8vXo2sF1ZEz/2r
5Z1bBh4g/8neeSxHbm7p9lVu9Bwn4M0dwqR3ZJJFM0EwaeC9x9PfBR0NJJbuYXSPOzRQRJXEZAK/
2ebb6/Nr7z9/q3/YOljaLQZnf5jr/oY37xkraYXhPcbQ3GUu3xWq9qXW5HMYzTtBK3ZdMl3/80f+
VtPmJf/1M7VvYZhUK0nVViPCxAUIm66gNnpNGx2mgfeJZr3ZihumG72KKVXfGlbCD0Dp5aF9219s
LFzdoIZysH6/6mNRZxIml95xX7QjakxPS8f3h++4HM//6TO+HXqqPJd51UrvwZu5/sO0+9ZezU/r
CbanC/jol5Xa07WjYnId9j91135/wLoBMYxCCU7r/Pt7PTvXAyHAJ/e9datfWCStIm9sHIZbua5w
SEQrqd8ATLk/fOXfbuNvn7ostb/cI5nox/OULJ86/sHNDnbtRrUBLnnp40/t5t834/JhzGNRtKcc
RGfo7x9mxkYsJaLOGvp3ka3U1gZql+V+FBgvf/mz7fW/WJb/Wh7d/5/K4rzdiv/z67P++PwrlmX5
f/6kssjyv3TNhMdimpRHENzz2v+kssjavxRolpjs0FkxsHLiNP+TygKwhUyCArNJNwIrtqUh8Se+
UlL/RbVblumhIr7lJ2r/HSoL99e3nUjapSDzgKq7IP+p3fx9pRAZpDVwmLcMk8UkDhPboBbhjOPw
0UWo3KZ4zSAslOR2V4uc6x2FAj29a8RXGd/vPs2AAc7eVA6OPv0S8Phrs1uptAw43vz0Oez3pvRi
MSfWiMU6Nn1bql7z4k5tbqlvOa121qv3VKwYvRxXQfErmbZ9PzmC1kE4uq+5RLLqNPl7zstdqVSV
k+bNQ1zUj3mjeuQj+4gR5LlLV72kr6ROXmm55qQGc0SMkCqdsFIjasuBATfB9BLDdKLpUWoER+8Y
I4FrWFRwkrNoJ0Ma65L3fEjWAqBDvDKhCICsCDfapNlS+DIXjO4Xj5BbtlpwkZpwVRrDWgujtW9a
dlVma8PYhrOxFbVoBZ/O4Zf9KElcqmiMnBCGZ4BYSBq9CERjkKVOMPfOrNxiX2DynTHT5iKPd0o+
uH0TbiXjI2jGrRUJ8BWkddHmeBM8aYl55O7vCuZ4fSAAwoX+oC1D2KikQwy5K+9TRrWjalMy2By3
6+fW/Ghnaz/NR2W8TInmTYW/0uWB0Tkofj7O5/47+BFXT3NX9WG96bnb1ZWrhfLaYLa0mRkQyZ1Q
0Ly0eyqiyNGVahs1vGUR9RoohrFI7AT2pDpolT0H5yq4L8U3aX43Sr52APqk6bd9SZ/QwpZuFE9d
GDx3RdU7eTiuWgXzx/ArmlGOl/VqHM0twGQHilmXaU4k6U6i6k4pBPTwxQ2ghH0xCS+pgAJEj7ZA
1DZpSlnb/OxNYz2X27aL93FmrYa8s2NjL0C4VOixia3lMurv1qNqzyGCqu4cKZc+RkSeQjBBOCKW
1qovVScyzFVTZo4mfMbmU50LdjB/xZa2rgocz8r5xpTxBsagY4aMzYj7jqWWdh90TZwSDEqWauvE
vwUsA1OylWwzEsuHgbCeePOyQLCdRm7TZqQrCS6ZuJm6rIUripp5085KBMYjJzIr3SmyPIZ/7SHS
PUg6TqIT6vqN10XGJTXHMzCl56CPdlUMD2cqPEHs9l2+awzRZpbTZpjS1spuW9TWbgQkGPRfVS9d
81E8tDNTlyqAnFzE46kRD7rymQmSB3OHEYxTozHN34dsPfK4WXL1KnaHIH6FLNTbYpqtlFZ90o20
9zIMkwdBdkxxQW7M8gpazCU0x9gpGvVRYEaKNXHr+uYqT91KES9yVG+6ztqbFVOjDKGqE9wfAZ28
Fj0z6OQ24rQVisGLY/919lHyV4FWOXoE/mIU/Yc8ad7jstZ/yI1+Ey5oGK2g/8LbaAnw6dP8/fyr
ZW2ex4ifjeIWHtAuvmJzdxmdZbQsO5eP3f6nfvp3mzsI7ctHMsSzHO2YrXzLXcFzIg2V5/clL5/e
QFNdlxCoWG5oO/D0paJow8a3rR3SwlW70h4QrGiO/xT+iMkyvkcl336X797qOLbXyZDN77nQu7mO
qVzzXse/FL+14YjaQsSEhXROc93RYAyM6V3VMY6aXVvtVfIfwdQ6uXo/+yOJUe8mbboqJeKZrLLN
4Dlr163xkdEOagf8U8V8VSsgXdPUqaJTI4VuBRezhhVV9LRPkebU2UPUP/SV4FWgDaQeQsTAPG3Q
bEt8SKdqFxoJ7Ji9OEpuUj9EaeBaE42tLnKVEs2wlLqZqcNYOAtC6g4C+8lK7HYXR5ssVty8/ZVB
Wikei+4ajq/SeJeajzM4mzp7+0sMcPl3HPtXFJiEZ/zv1yomppTaF9ciWhPf6mWymTP6r+pvnbLL
kxn4v/4YCzc9/RwbyRHDwckAExTa6GRi6urL9B2OfrpybIJrnjcOoFenHSoXTKctVOmurFJ2m3Kk
yukl2ocoB4e4Fq9Ztw8Gw/UN9TL2xp2mJmvgTUhhZrif+TbquHR9c8PlEUcHrEVOUQLg1rDcQX7p
5erIpPNjlu6lfDcH/AoFSIgCua7WHKANLDzBgE3/CXKBEfxya+VUVwrFjokm4cXZ9PuRoCauwUy2
AumhNw9QriR+odQ/jsOXFp4NhZ6GuZrVLzG9wP61a4ABHA6e6DfrwEQAHs1eNnz5ReXk1bCVQXua
3a9ao6Te7hswWxIYprqyY5kLX8IOV4HTEIVeKdebsZldsxm5N36lYu1Esuy0ZLomXK5yAjDbMVZP
vaOhr2ZxI/qcm/q0jnrdrab7RB+3IxwITUVCO4MOATYTlpBIjQzu5yEz3tLkJkO6gGPmTUq1a011
JaezI1jpqoi/GjJ9Kx2QPIdrQ3k0wnuFWqh8DfCRno07gekgSgk2qjcbWDNkjlcIR45q5A7wK1cd
EyddWBjgZYGgNNznomKn5SXQLglGoi1AFrUOXZlCP8C1xhB+TT7zcVAF5CrbKtNXmTzjluy0rA2E
16V5UnPT9rPAEYGA8eNPRVOuVKKZthm2UzHaIDlW7QCEFjzBRL04qPktTFetz0m+q6WHevY9rS/X
fstbtNxAqzeC3x9BpDoaNuVkwHZS1U421lAif81+4Emt5GgjJFMRxtu+L6+NnMAQVb2h9o9mOrmR
/iRKHU/Mt4P+tQ7PCb9LIBIwCVsRSGVurgPx2kCrmEdYanHiIjndR7nsdTOFypilwe6YcEFu4RRo
wmiHEsgZ9PtVUq8VXdjIarvWZHw5s/fZGNAkf7XDK3zhrWhtY1WxQYwWpunEHKOMjUFd8iCMo1cW
vW6s1loheLnZOcksO1lyMWORsAnXDMy94+AYDC+mztj9gvTq3tu+saXsqa5vaqXyB8SZlu6oVcoO
eRJ4NwomLgwsgd3aSKMApvjWFIYjkUS34cHgu/FUnFJmWNoUCd5UrzCSVTSDdZlkR8geqCw4Ug7n
Q0BYWvLUVFYOy7cKZidjsCYuHaGnoWq++dhRD8V10kU7VYnkQgsRmvDShiGsMlicDTpOQ7J9/VfV
5BuZ48TIlFWJ0yY06llm8t/KnETZG8rrbHx0gr+TiNRklRPA6JAIMRwrxEDfuvFQQYgGmvpZCfFd
qmqXlPFFSStX8zjhk2FdVH3DMwSxvYvByQ4Tmvj+Tp06J8sidwB2X1YdVarGKf3UNRBBNrdaGCAQ
bIO6ddHvO2P7JlvMKpUoMsqjHHL8DNE6ZqEWrL4I8D2EAAh606qdq1U2DJ6fyF4ekCVE20F4GOST
We2GoQbwp9sD5OawuOqKTOzUb2pKcWqRbjQls0mBnKZ/mbLCzjsDA1nF9suGFSQDOkGjGAYPqjYQ
y1sOmZddNJ3TVRmv4GCEht0I7bpmMq0XHxr9KUY52oFD7MTYzYeLmH9F1r5TBY/lbteB6YBcd8Bl
2Fl4p9Nd7Rn+SPKzDOw2AhGCgHoTdm+9MDpdNJ8wcwQQaTlmrLpG+Na0oT1G4OIy+ubmtYR6Uqq9
PUtM2RtcprrMkudeyzeSgTsrIkNgcU7YSW4nwsRNM5d8cytz7876VyEOrlBcmuVRHsf8lFOkxI5s
0wEvayPfiYTQMeXS1pS3snhJJnFVm1uTC3ny+12NNkdVOzeUFdtSHkeOxlHF170SkePTXK0qt45z
z68+U/Zg1+duauSwr1pqUym2JrdsZLY89x1Tg2MDb9nKK2eQB0flRm7OufRUqRV7ebb1MHWT8Kr2
yyHshf6t1ErbJOmCVOJYDLH1UJQwp0M976+S8KmCElWyOYUesPGC9ChJ4IQjTkpO0qAxNtwweCUr
32QhlgXVQ5i8wdX1fAMEVPzaULU1rcDuKwU8RrcuxWuOo58JJj2WzoVfA3oH32Lk67geVoq6Vy12
MZe0QFjcTU+j8ZCKK134EKvCA2npSJbvxgUDGQq4MQLv0iB9gSQjkOcGYOjiJ0lp3bLjb8mTEv8+
by5hqTt6MG+V4RSyJqVet/3wQ1ZCu7XAD8cedhKbZIm/9YOpjo5MPCMJ5KwApA1rr9XJOuleauaJ
NCkHw3sWY9+z5mFTpIjj3wef0R8OHy0tXBiBtu9fFCrF9XgGKyJ1Xw0naKDX5ALQyrqFTBW7zcS3
5tsnhmordbeOAlBDCMipL9+r00Mf9mujO+lwnzt2O4wgV+8HkPymXRqtJwGNpIuyjav8ZM2fKoDm
3DK9yLxIxlrQSg/Dv1XF9RHG+m5SS1v387Wg/BoZ0jcU/riovcw8m/PzPA+AZ1KWygHwuyPFoQvq
mMPcdCr9GovzzieOkfzBjXLrkJi3RH5KjArs9duUnurgZIzPSkwaF/a23mh2TfLnSy37+oR2EU8F
DuLiuWsAHE5cjOZ7nVROR5DqR4CDRM7Lih5qHiBAi5zBnN2Wy5m+jAcr16ZLZOfaxzhb6zY1VxLg
ZcNYqdaaiKeA8JeT7daG5cQqR72qo29D1tOP8FRGvD43UZSwIPelciYnBxG6KfzXUu08CEnrkghB
wNYsHtHxdnwUVCfSeZ01oTSsJunV0geXzrKyjOaFL2pc7wIyrrmsSZpbW54kmNhbrcKiovyysq1f
buoufsyah0n6AnJpjzhoBsoVLKJdWST31YLBcXzhDIXWVdTdILYO46Sbot0p1EmGSSXVTrlDkK4V
wi4ASGGJgiPgzl3E47opo10mh9tcGQ4zUCCNB93XwdYQ9hhb7Mr0VneTHfa477a/NFBTilm5Ols7
Es7FAATVfIIlvx7gkYOp3UQCKdFwzMnXU3JvoTgPxos2QLXq3ieNqT2LSoN/lxGFtRDiGhLGCMq1
cK6VezkM8PVN8OU4BNNlkm7WiAN8zlVC2zidZbcxPmOwdX1DnwBXh75mUqQq3DhS14PZvDYWJ1dX
QcNO3SrAvyE4mKnkdJ20qQfrPqpq8ua4v09wKvAJQjlK1mAoqQpka8Q7m1z4INdij7cv82C643QU
LHg7WrMLsnv4dWK0z3R9F/vw9toncT5NZe6IIuS6Zd55LF36XW4yv0v1h9L7TiFz8VLw0sN7Ax2m
Fij2lL1anH5pUbqDNsIZAm5XJ44IBnZY0Lzs01E8dtzzgfyUk2oli2PdHB+ht66asSVlBxLIGSBW
o11a+nGSUOcV1wEkRg53bJ70Y6HfwA86LUh7ceZ+U7OlBrEb8slRlFOmhC5uAnbaci+aKQ+6Wg0Z
Y/hS7AhJvrGmEuOs+j6G7pjJlWtk2QZUE7/eyF78KvyRFfKeaIesvouid9OCGcvKyagIGGJzaCja
CfKvXLjPYn8tyPUK05xdFuZ3kVg55hA7YZS4DZmKgci4CLiFOCgSpQCkqW8sCo/as5Rh4SI3Xp33
rjGXDsJ1R0xfw/keGBn1lSctfW+s+lArdzTPivYkcqEJLVi1AfZQqKzMGM8XMJON+V6EGGIUA7U8
/VUEl6fiexzWBKPiqx7nWxX7Fb0TPRWjCFVh0yfFXSVexow18hHwnaRC85KesRrDxwdFPgnTqzZA
ibUQQi+S6Go+SF1nD9q7X2wFOi3wFqHUb9XuPp6+Bst3UpWLKn3OoVjGfDFzDg5d+imL9xhTuExe
2on85hP25dmIxUJqzy32yS1Opv1tGLF2+BCIEQXDMxsYYdMxjP2VHO/6iUm35EsCUanPDA8qE7kT
G4ykMax2fXY/S7xffXJ0v9mGVm2HxrOBX2Sk35nKQZOvVvAA2ZftODhBpdg9xbFoiDy4aNsxPtGi
vKAWuWDqccg7UvtJd4X8RsYAIJfexzA4RUQ5tQaSm31KgeGo3bwZul9+Thw4jm6C24uvJLaV3ou5
7tWwG42mXluFf/Cl964UVlWEEi/GqyC76/SPgZM74XbMuVM0ekiWTD7xapbnxsQRL6JuEambaiw3
/ZzRMTY8oUpWYlOQWKbrhQanEocqBAq+eNXq85xQfiEujtCpGa/9uDLKjd8x3N51jqaAHhLGzUwh
rxWPPnEYTAHcWMLwNFcB/ikGRD6UYP3o4Tt0EIzcG4u3UTh1ee5gNuKUnMBNzdia9GUAEEurxyH/
TMrZ7ROYrtVzx01Sd6VXctFlb0qXuxr1MCrAUUlVXU7cxDAca3pok1djJlqb5ENaUB3RMruZZsqp
VI54wlJ2LWuIi+Ox00RqOQb5Ze/GZOp5YHldnpDPEnwHfKWaVWdFXtcmjqBchmxjkEREVexENLy1
6CtJwseWqUJWQNIatjBrjiK8gqgjLKidvGHZ9NfAPIL5tGv9FM2OJckroN1yxgMRuZ7mi9beddyH
0C0py+OBxJ7Ficjr01NLhpE2r373bClPI3flkN1FvezBtV5FcYqRxCbpn8VieMssHYjsWokeE5P6
MdYCVX8PgNdWKZvUy3J5HOOGCzR2M2HgNXGLdONKIPVPQ5W9TylSvE6kOkaLAQspm8AO1qhUZpm/
Rb+6UvB80PsvrZ8PgPfWulB4IjYifWSi34p2LahTSzVsU34xw8FuKVWTCNjtpHtCC1YWmnGpIhzS
zj6hiSIQNOuWE9Xvqraba2J9/S6WDxKVgQ6aXF6/so/a4DPX3nO9csfaXwcwg32gvVLY8SZHJ+V6
szALw0JymGCxitusa2wdJm5ZsHZCf2cVj0p1MUjqSp83V38qLYpvzly8XS6MFJxLPXTH5lXwXyPg
dB1Iv74kZqPSv2B89WYb4DFU6W+NTDGOIE0JmIuzNAB4RJ75T73l7/10uk1/K4st5ci/NEHDLu4W
LeNbat5SxsNmZWMROguttpqSoza0qx8Kcb9/3tJHo5OmIw6gG/qt1CozzjDNVfmH6UDbOy0D09Qo
V8uo47QihlzkycQN1U5e9K8/tWG/yxPwhMMNEWNmbREo0+b7+7dtwhm5Y1nf5oUIKe0l8fWHr/d7
844PYPwdIA1uBoxU/P0DRL3WCsh+t2WWQjvA33T9lbFWvOT60wTud1EAX4UvwMCbuYz3MIn790/S
IlBAWHfdsuJpEk/B8IDFwE+l+EW98ldRwPIZy2TbIrRZ1D3faqblDPN7sOTb4ESnZbRt6WRsl1K4
+hxuZDtEfCqu/5smkhTjl3EQViVmNlRevstPu0GUJqLiG2GUk0sqF3D3P1iEfIT2xwpkIX4XLClj
XeXg4Ple/3bMjs+YGMUkG3sV0+xlMDPK7YaGyeT+NNn2DyuQcSWmfHFCxPbjexk6kfSqk/TmlmGh
Y2hg+RPrh7dGy/r314abAOBBCt3gAr5PY+BIUfv6VN2sHrOyeoZ5rx2HefjCuWJ2YIy/BYNJ/GL4
F0sN3+IyetTj9sAMKdjSZp3EzXawVOmYTO2vXOZSSCRwJ5n63k2b1riM5pJeWC0VEjgZyfSocDLT
VIGdysFtWWeZUSW9VbxspvwgYCpivbfVa6c9D2G/TWrdXdrRERzYJpyol4b13sTsWBEecG1wauab
4nlcD/lHxVnbxhP2GYo7C8quK6Q1hk5rv7oPGqqOAaEo30OO6CRL+rYdYOxG9X6m/lUnhmvFb5F0
F4CGVdrgnJIoCupn170MnY7HleoqyryVh+B+zlnWMwZEZtLeRr/aBnqw1fRqn1Edx6mCfAusqLSz
pvDJ0qYDFewt3tbvZQFDuzUBa2R074yo3WOj6Aihvi8QJqpUM6Ik8YzyCW7CCj8zw86py1B6Pes0
COW62ZptthX6bN36JqR5AD2c9nNpnVRqbLJY0SYNnE57n8PsqGOxFCzQWI21WikHWIjMvnSvvb/K
h0NEJN2QnvdUOGqosVkx7pIBbXj2UhM5i0ZvSwSh8PC2oUwZgm7SHejYVRzXm74yqIHkR0n2KzsF
2B5ED71lXWoK/730kM4kzs1wsOZkSU7HgfuTovyUtOu+0A4Tdk9LW9igiSn6h1nfmCntDrL/bLqO
BmZ16rUNIDmgggu7di3L6krIn4YmcyUSUT9LNjOk8Sa8tdFiCNc8BMljUJPQ4yA3PotBt5emYo0P
Ye+pan/OWtFYDZNBA3e4rxoyNGuMI5xPsJ6nhzeux3Kbt195VZ+HaTqyz0k46pUPt84UPoIEdnlJ
VCWJWyGAh50YmCQMwpegPDJHcp9SOwvF8jD0vmjL7bUblLtIUZ2BcgwtWsDzxQUs7Yoi884PcDLz
wz11sHtfabZ5Oa21HpKyHzsKQg21s+yyPVTJecEF5De/2hsz52VCaJ59DMlhiHeGhNhgOg/mrhnf
saBxsNh0igluPTld05NlhsovTWEZiv26aag4yMSLkozvH0Xi65A9lwOelb26mlTfo3FsxfO2oleQ
toQqBckStYiIYWz/k0vJBdNOOF6f9ClzRRCeDsRmbtyYXCUaigUgn7lzXNyFJHwjL05XW6i9vSV7
qd9f9Zz+fBNG0PWTg94aq258aZOjLuwi7V0SLTLjk8yVjg2qmwTCRq+JV6qBLTReMHB2fOsYTnfq
HBLkPhXxIzZsjhQZa51x7Uz9pfu+3fVPpWEg4dO9TIiOOJCew8W2KujvAr/GyOJXlSFmjsyDCj89
xsrUwcTooqYC5oFvRNwPkt4TKgeYtueZ8ICrxEtqUqhqKvFp0Kn4FVKk3FW9KlCmraCYh8nWkOKn
odbvalwiFPQV+ly+KLG+zaviWFXqIUM/OZiMAkFwjxIxZ/MLslvJUu2pZcTApMBRbqWi25ITWDKx
ezpvKnJ2WaPeZLR3/znE+Id7X2WkX5TAfSCy/O6xPCoRTex4vhUTapF+dJsZEmr8p6vX+/h/g8/i
Hxqm8hI+fLv6meRjrJZ5u4Ve8u3qJ7lNGMvUbppce0o3UgnlvWkjJRlUEic/egySfT7xgq1jY8pb
q1vaQDPbj4cm6AhYFkPM3J2oj45ZcfSpW9QQB4Tk3UBW0SX3XX0/q8UPN/s/PByUW4jDGWfl+XwP
v3h1ZHXYnkfa3lT2YbbO8x9mcv6A0Hx7MPxkyWK0DvnYb2OICTM5tdjIf8B96QnChHVET9uLXgYD
hQ4yaGHy123DIK3lLTNIfmGHG/baq3wfXLutDAat2YS7n4Zb8QD7/ZUR05rETMiiDe27LFrEg8TU
x+Z9CrHxDXu2eP2sDep9VgRPEh67eSDtuujFKtS9DkGozeqjGCfXtKi3kjl6I32GghuLwqQYfSQm
BaeIkVUoVUl2C8rrgMNGmQXEgWWDeXmG+4tA6T/GYFzLhhdD6RVaO6EzGZ1XkLsI5mMelK48d0iL
VHqu+t7K0w8Eki9NtKmlwu0n8zikJxyGyGpPEQ5CxNS7mcInoqzjWD5XmVRRstauen1OkVYV4K8j
iFb0k4oHw3pQ5WozyzTmy7VQPJvTo9nQQ8IPo6PQhI9BTreuHmn+pPNJyKVrZajpqvKLNyQvJ90o
nVCt4SVxFxU0KItoVSxdC/gJJW2LHBeC1roX5WhfK1RYOc7mKTgbPsYkpeEGPtiQfKI8ma2D7lUz
u7Whf1V6vsHx6KhwP/ewxkvzJncX1YwdPe3PFn3MMMKUl8KrRtbZc1eXYH+ndrwUHGZF4x+kMT+0
U3Q/mJ9Bfg39zunGpWQhfbSRSTKK7DkbodyIT0m8D0bpvpZNL6UvVGPRU8HZiu5TTd0YzKVJM90G
3zjoCKpAx9KDXFj80hF7WcNO6YXXdK2XCIBmQ/Ra9l9ZSmW8OfV6vFKsuywYNnX0Av3HDutyPYD0
6BJelaTRb6bolrc8v5Bm86eIJ3AYbyYrXysGw59pchj92RWyEBkJVQnjEVdPlAYU2lX6wS9l8BJZ
j5IWHQ0aIaVknfIWgYGE3KGfyfuSaZ8Tr4Rcu0lqcpQrRyQGdxTIN5OKQAobZMgDJ9kayfMVOxqp
Mu4q4MkUaFdiPT8n9MhqaspjjHGMHmQMJYfrVlI/kqnGkJnPmCTr1RKkM+T8XTSOFNmGnZATFVo4
kQx3lvYsWq81+H0nbGdKncKhsjj0KiKT4SHNP9J6wkyp3plp/TQb2GtigFFLzX7EqNeW9RYzViYP
BeGk1lzH0lHVzlnVrFN0MxYaAIy57oZO8IoBRIhRUUPaxDyiwgo8MXnTaViaxb7UC2dU6KEW7ZFC
/qYuxk0vd/skpu2iiffhmHlqTWdQrD0gpLbh6y8ZU1oRnYNYp24jHRsJqMVYOxXmmK3eoJZXa8fM
1AcreB8a6DBmSguALmIdHdWlR+sn20bQPUucNlKPTkTSzsDMF73bhoex4lpamcZ4h1HJy2DQaDUn
Rgq+RFbbUAoffGpbc/CsiJjuLdzkTK7ytlXPgdXdp4G1Ha0vWpBf0fuks6vNtUg43E74dKu8fhxo
5uAhkVAFjQdj2HVDiDKH4gztA3Vcy8V8kYla0rBbLa7ipcizREMC1Y9VG9BABDmhQxWio5TGI0I4
AkxEPE17rekt1JiElErpiugnUtSAg6qivHkefHVTp8VFEFzJGp+0KbhvJ4AcftYTGKMICXXWUXXf
KVtVV9xCnrd6iUohww5D3uiisEox/3YyOB6DOuzy7Eeg6D8pwqhXcA+TzSmm8U0QN/d92jf19B5v
00vmjRv8qNzhgIrS/h/MxC3yM11llgviJXSo7wPcka51/DO9j6vYt1WPFpAz7oIHzhVmTWHX/yDC
/z52QLK/8Ll1HYgwCurv8yK+nM1qPzIJBZlJ+dMAQN78VCv5h2BmUXwvYmpEfub3kkJWC7XfRNK7
ml8w3HaasHaMLrV7PBzC5of0W/qH14X8zGIykyBEZsSVa/ovFTUZCVdY4SCOBsYxVsSEC01mGWTI
XqaN8PCfo8Hfn98yCwORzwSdTaz2rZyWJTXCHM284ScJxn3hHgvr9kcDBeU3RgjLQqLSJBIQihaz
N9++VJT2ohrLFtevRl23l003UsY7KtnPUsIpU9ZXDWcphtaX5A/jsxMcWDuKjkO+iYJrFj32VW+r
DW6J+TDcQgw2Iq2mvHmI+kuuftXJSRSuWvHY8p9ZmOWpY7wVa2lTFr3d5DgaoZb2kS1ieoGmzqlU
E5Pjm6kIFG2ezPFNVI5JXN6VEw5VreKMecNJXh/abitRZDaifRN/MXyJwxVyWjTCo7A20oegvBj+
vks+gwrnNu2kaJKDfCpGCpzhn9VjtDhN5yZ8kic6pPXFqp9xGdpZc3EY4+Tcx50nl296+WsKKlsz
cXYxqWy0ZwubB9pcsoAVSHMdw3uhi91qmE8lLDCKHS6+G6sG59Eap/uCPjFFg7rdFtR/sXx7407a
qBEITeWiRMOTlFgrFCJ7+I+aG2epO0qHHini1CNXynpXG3Ws6XxPneBAikuXNt6kmbHW6BfW5GXU
XLeREjtyQUeksOXiLZ+zIwt3VRQUBdCd4H/FSaltMQJKkldtDOypTdENml4dpmeBOzeLw11NLEIr
h6ZMtfalAyZ7xAX0TsqT5tM4SSJlGwfmoRlzV1LyFa6fKRqTjYSBTTqeA5ymkx4zw2yD1dg6wMF0
7tFhCsMZz88LN+s+n41DEWB5VyHeiOcNOMhdO57LrMODBsfFJPUfEWIfo4RutnUxy3qXjcWrj9SB
tvPByMSR4DRtnSE0HH0JKKjapyoSOFPNaUvqu77paTCjqsfDW15Z7WPbSJ7RdJ/9dDOkzp2VuzG5
Vubl/7F3Hs1xY9uW/isdb44bBx4Y9CQTSKSlSTqREwSd4L3Hr+8PrHujJFKv+Dp62pMqUaIEAgkc
7LP2Wt9OSDrXUERNqVtpIqOXiEwSiiMTIVdlEWyYH7gOGAE44MrEiUQz8EpUPzIpuaQ6ue0tJmf5
QsMaQuohvsXQoAd70eNVwQ8Yx+8xfvCmqVeK1WzCTrvJxX7RTAxuzMi47EcpWTH4Z6cJEGY0DBGw
Vn6DfgDyExvefM8YzF0xCVBurGA0IOZCYLzUd2WrHCw7uytFdxtU5ouW2a4I0p3MGURMjh4r3Y2G
5JB2l4nZ7mZ/8gZTWlvtFcndbv6h8CNiYNsa9N5Fbq5iDMg42ladqnmxkLejxjArKVOYmWrdxRb+
JCm9s6x27/fz/UApvI+T4SqK7X3VZldh2u0wy+UUMdPJtkInt7sbJLqNglo0peIk5uBe6nrUQ8BC
01DtoWFs2g5BsMaaFA5XNU2VqKZr3o3mmV393rSCizYS2IuTiwQwR0X6Jc7HtaC/M4bKJrSTwxjV
uO2lrFz7tXXw7fYqrkyHDMnNKEffbAf/uNprQuflsvASvkxlKBPRl2MivUx7RJynpY2RrgYnPOTX
39Ou/7TY/3qsRa7/5c1itgFnlkovC9Kl8drDsAm38f67l+W3p/RprQdBqQ+15b/EjAbprgO3X3Wb
YocYf/0/wEB/bZigtf5y/ZZN7S/nVEf/vn72jbwZvP7wyjSG2x6A73dUi6/Cu8am3QTHxN4YzfyT
oJFOUWUwY5Kqt12J7Kw037yJ/5Rb+O0AS13wy5lMMCFyP+MANBWsFAsgRFJedw/+dipWPOorvCy2
Y2//uQD4EvNf3sywQhdcLqY3+pe/HzaPzSG07PK1dSyP6bflxt/Za1Qti4qNOSSQFr8laywF5+8S
yG+HND/lYdnyMGKNwXTDuu3W7Y41ao2tCY8eLM9sE918VyR+d47mp8/OSnMzwW1NeLKnFnckIC/h
ZeBphLDW+rr0EBC/yZh/FZI0MKxLAwXeof5FS6mmhs6UjSg7VYBRA1yIMRNCU++fPzzQVV8v5a/J
E/vTmYWliGO7bl4LbNVqdllnTzSEUckO8XxDfijIMBJEaDPM/jYs0l2xtculGguK14diE2Goz0pe
Su1ukoXDu9VhGrMeY2hlqyA/d+VzLgWrSkheLo4Bm0wTG6OIb/XqrUtu0/JSlR8W4SH3I3cwOrdu
ZGdu95ZdXepyvM1mnhWtwVH5Iw/oDunVMRLEyKKrOcZ5S1qkyNE+m3jtC+HIMe1sk//XySvzkl38
aZiOknsjHt3eqDbSKE48mqd6hvvaU/Eo7UUZHlWFebNiRXHA8OD6JC/2H3ywfr4x1WFXJdSbnF+u
K3ttmeZYogcTlJNLCLnRg4FQH/bVWg2wfc+T2xS3ulK5VvESVsYq0gDpRvqORM1KFwztTDEqGwMj
D19KJdvrWuYOvGUmppIaybOEWyMKX/qW8bNxvk6D1lXjEgOZ4eV4RFIuBJN2kcBp7ffPGPg71KTQ
MBklKG3VwdgxOPEKDY48JjbOUmfSUU/6A7vk4ntv2Hco94KeliDnGBonrdxSa8SCCVo68XxMjm1/
NMaLgOG9Ird2coi9pBAHrUDFYQ8aR3wgOuXcRCgovGD40IrWrdNbV0piejjsZXEygp9Wc91yzcZ2
qUhrfgTsJ5M4S3q+TatqK2j/LAEHObiM1V2UvBuDR++XzfNLMsIDo1FSKTeY3VYtTTml2GnoGQ1v
4uaYaxe+8jPODhn/RgZBqmTkX3IS2s+wVFfGwIz5BnMTgo8m34wpprjmaOalY3V3mvo8ze+jz6in
iNvO6ySCl/lG2Id8pC/XeH371PrjBv85394TqRBuGKjYbH/G1P25epcMhxlLgNSGnhFM60R5H/Mz
BsgyDFaSWq16xAtfQT9Kz63+WOp4Z8fZ7fqBTQaByZa8Z1Y7KcZukVZXUgwdIuhPVVy/K+aNQvfP
qIZ1FZcrlZ89xBRNikUxnBS9yBThNsvfrOYhbS71NOEnr53IBnHxo7LgymYed/9qyCMnyJtT2Ue7
iZxpgP/H4BIK3WZcIQ4d6yGa3yNNrPLpxDzkb5aSLxn6ZeP+S4bN/vT6mYk6jGM2vqqX+dEnwp9v
woVvyExUe0XK9zlxAke9bb5ZJ5U/7HYNU9F0C/ifjGLw6fVjJuwIJA7buPYrrthgW2KK3kzPrNAo
LSvlkpYjRdEyAUC/xxMU/GCG5Hfat/1V+ubk//4pPoOyMiKiNUMsflqaBH2czqeSDZukvJGj0iHp
cW4DZjN2Oi7a8KqdDaKfkZvWAXKcvuubxhs1tgWZOFdq69lT7yZoyAZaOKlLGkWX9EhhqPrzUUms
94EyXEyhU2j8v6fBpdQY+XSa0v4A13lAEKvkTRD1iMDo5HVPICNk6ArB5rk82OIc1epbZQ2rrjbu
qqRbDyw/Vip2Y2+4sgidqFAcRfHvUwI+pbj28fvV0lVLmoZhJHSn4SE1j9mUbegPe0Xc8/wgEkbK
PZ593IHS3cTwDql+sOQXMVQr2FjXQ+gTIeRVKepNnJyG6dBg1ZIn4z6Ix5NiZWcQKqkCn3I27YtW
10PHFgWTfGNEcrUvL7kwFgkMe19G/aHT69VkvNZEQpu2d0PDpgne1z97Yof//IL8Uy1KBFTXZUFL
Bw7wp/djniVmorTVhz6Ef9alGQE1AfPC/6Tw/dNL/9eDfXqEzADaD+ak134zuCgG6/imf/CP43pG
0V3V3nAwzvPVNyf4h1rqtxP8JO6p/SDrNSc4rJX9zAmOW/ncry2Aucoh2HwLQ1+u16fS7bfDLVXy
L0VqVDVhV3Z/Xc9LebvQS4yN+FZw+/PnBgIGRBMwTcbW/X6cTmkLtQTT8p9hdepLtm5BYk+7eP8d
VusPlT087L+P9WkLUcaW3CsFS1CEuJI9ttU3+JVvT+bTGqeVRSnZMfZdkL/mZt76m8bBTuiicH1P
aFyuzJdP6O+zsT4V16nVj33sL1dO3jDJwRsPqBHYZMTKcoh0EILGuBhrmJVX2jdoUu2rcYhl9Jdj
f3raYkVtmkE2361gdrWu3zHE+hQaBCZj4hNSAzoIm6jKOMpiindxJhMx6I6DSv9ppI3Ttms97i+V
4hoXb4eLoYruQ5WEP2mhMpnuFbM9VfTJZzP1ajDi7NJN0yJIRKnqJFhXQkm66+K6XvNJbuypXRtV
tWdS+vVA6VMr0jdbJ+OPzx7TRD+gHlgCl/Xgl4chCbuqGYPxNZN0YMATYg7KYb/k9K6qpib5ldIX
2VqVtmb2Gh6FYC1X24iODW1TJ6/2qcFZi9ZpbeaN669DHG+G5KdG2ENpzlWCt55gRUV3zdbPBl5c
GZlNzQreDz+khDlcFvmT8ipu2DXpdyPiVdpPzhQ/CfN2wG1d1unanGh31g81oV65iXBNsT2uJto5
VHgsEGAb2pAJJpjIGPZeye+5FK9zIbnmuBMKhiB1LyXKWu4e/3nZ+uP79pcr90mJyLC3mvo4vkqW
1ySRK1nBejDPffkcKu8KGuc/H+3PD+Avh/u0mjSZXksND+Bffr2c0gKesmt7xcbefbea/GmzaSwz
Zv9zV3xaTqqhVEXM1o9qfzPuEjcg9wUQmzYcU8y0hwX0sf7n81vWjy+P/C9H/LS+xKpMRymeXk2J
8WIkOYYY/KHPRg1LjBDDSm6Y4Y6v+f/pqPanhabqpESzyulV85Yt/PImYF7B9ju2wh8X57/P7fMG
d/SHymxUgGDVqceijUHjm9NQ/riF/uUIn97aasMU095mWiHDJgr1EABFSXuAazUhtZgdhqDhXo/q
ubVKrISkc4uoMTAUaqT83/s0fUiGcWX2RUukzbhiyvmNFdJbzrVbadnO9JASZBWoTnU1QTz458/g
T6LRrzeb/en1r2QoqnWyfAgfkt4WgIrj7+brasdk6juLD+S7WvnPHwiQNk2lZwQh7vdFz0rnLtd1
8Bo24e93OCHf3MwfHuqvd/PfB/hUYjRaWozJPPH8YIHeZFt8AB9QXuk+fszc2cEj46X0Lr1xPbrV
Fb5C+r+EEiBMfEeK/GAlff1ZbMsUzP+mf/3phVbXvEl1bfooQxAH1tFTsn41PXJdTNT5Tjg1/tAl
0yl3wIiYQuaIn6/t0M9tEivFez5fRGO/stTeW9hHUm/sbdoRWfzAUJhj1AAcVd5qeD64MT1wFV5t
sKvsOlfg7iha/xQoAvfG6EmWdCK75dpx7BJiWwg855kwSG1r6yAXz3kmPKtPDx2tDMhxd91oOPFU
bEcZi4PcKmxkeIdZ6cbonyra4ZX+OHYg6AVNlNQnioq0wN5Co22XjI+Jdirqeyn0UVneEvGjDp/T
6G1q2m2SxMeQd080EE/gJSgN4ynI1ZEsPs2nVDD1BIVKRyKSiwH0SE2QiySKoW0iJX7pmousjbZj
Ne5FtiViu2+LcJNlUPSy1snL4S3uxNZir1VI2UaefbEW8HlEx8SPOCHig5sviGkVxeuqUi9UC/ys
muzm4BBP0bXV32vGpgtLL6JBJYUkyfDdN+3iSHiVCE1VNlskYl1mnWzDvDxOpXiV5Yb0BxrW7FmQ
SpqwP4sku6DrRWgGipbXSvLaNzz2PqvZJw9pcjm3RRNDUBn4YJk2K1g2+ujJjrnN4RCWc+QA2xC8
8jEquJpUbUNyUuG4nyZkojHbtO1d0bBG6TMxY/7Z3FyHhrKjbNjicoE/QuuzP9pDeoyUC51dakPC
kt7YKgynrU5ZUA/bAXjQhO2j08x1EFrrrvTabF/a1abPFFo9d8K4LQX6CGbSFiUt1tiWEhPSx103
0o6VI8LOj6ipblDSkJqdCkwVYT0Sj2jWVpeuiTCJ7kGA97UHzU2j7dSa63jw1Dm6buriNSO9P4cC
9EyEHxZsQ4NXG2/g7HURnGr8LcUQHQzLcpSgpztb4TYGm9E0mzapHXWCmpUcIl1/C6D488+n/gAn
/jUuuFlV+GFxutF8urPaMyPwVqoKLkx4Dc5Vvzkr853aYSEN3CQtd8oU8K0xpdsMJOQw9kiR4jj2
9wpZsMpWdnMY3MwDZRXSX9sAjUi9otJXOlpoBBHKuFJsNutyfSiJRjZ5ve+TYdNi+ejx7MlDtsAD
jmGquSHvSIkde1Q+teGLKh6lwmvD3I3DHChGfxNX6YZD22iCTeoFUrpG57ks211LkKqj9ZoYxVG0
xa4fWfTaaRcpyoXxCOGnju0122a64ia9X/p/vo+kdTurp6F4kSkCTcw3YftQyDd2gVAnbSWQHxLv
amTivvFyaaxXxPDdPJcdVMNzgjtLgyCWSe3atPTN6NdOoqbHMDTcxJZ2g0JbgCai/Bc+rKGPnEyD
K2n6ukpNlzLYGwT2WxuqtLA3lqadKp2ZWYZ6a/mnLgNU4RvjBo3ZoSpfo3jnqyGsAaeQFRSSfN/X
Y7kqWqwjBnnaREnOdoNiLU1ven2uCwAxNDcFq8Y47+x+STLHdyrwzL6wDwt3YSyw6CE/DuOznsSb
OcGUVDItvoRHlwXnpGxpNFTDT4o05HFxgAR0IATh4NXaNqbllq19SAoIDe3o+sMPcKCbqO1XgR3e
Y3UFWsQikqCiK+ZFlzH1TM6cBr4Lo9ydMpygUuANXKXyvO2JQ9pS74qZnnlYHgPtVcqWRaEjwWys
g9J2GxxNhaSfwVesfBW3H09eiFmWpjWiEF4h6D86Ji+E0ja97Yp3o09gzz1Szq/siWZv8kOkF0Ip
XKs9ydN9svRG5fs4BC6W95dh+ValCog5YHBsPkpy03HL34ySV2A5jlk9iPJlmm/iYFE5n3LWA0uK
95OFs51VDAnWk+SGz/Ko5LdS7w3YMbtYvh0S8yXFQWFX1c+Zgqj3Dyl754KbK+tuAXQ6eZLt5uam
7O8aYt8DXZdUvephj/bSQ2jfxpgTNC5qb8IMYKhpKSC8iW01h1sVGI49Nm5UX6oa8B4ReYIM4Kwj
7BaxY6LET9bZBEBST5qTLglN9dIkZm+PmC18j5F+Tq0yPEz5mXVPkoQpaPBs4FD9RRxljm7eltVP
yz7PjbQPoYIYNhZGxLnWdyf/usT6mowbX0bqBUoTBYGTlZeK/PafJ2Z6y+SHCAHeB3ozTqeIiIU8
zHzq+baoZUdKvZkWxlDH6yzfVhqKZlmQAtcfpvphKMwrP1woBuqxwRsy4Ioh4DCctDpzq+ENms1l
1QL7Mb2YcEO3UJEC7JrYxVvcBKu5MV0lMhpXNwIQExcK7RVpgKEwNdKmkQMQX2p6IxRtaxM7GaNp
U4gT3orrPscUkaYKB+OHAfJUlc8g5S78CSyDxVWZcWLXOP5S4Wm4PnITggxlr9WNtHV+0Dtcsi+w
u7ZWkbskmt2056rq/r5X5a3McqDKJaEBJgtMG324DbIn1FBntMEthupOT3ttFc2zBstu9OhDRY4V
VG+yjtE5yD2tVjZS9hb3L2VdXIM92DY97pP0JRLUPEuyv5AeIi6yX46gZ64STI5qadyNffZN7fmn
6BP1FxNPxBIhwxT1qbo1QhMWcKz+zMvRq2vAQhVBUmHAWIJdJmMcqo0d9IBNbvkPRIYX4tV1veSX
qhQn742M/UgvG68bMh8rCXgb9M9MDgmrmpGrj/D8RbKhc7iW8ZFl9nzs/dStpdKTO4n8cf6z19JX
ClHuqFTZBVbnWLSNBlNzqqKFWjWAMQi9sGmmta9TloiLAnK0ikybRenF0Ktu26UuM1jZKd3KxCDD
uDvYGskOqBajIe67rCPlxGtq1Dwtel9sNHkgHB2WSzpDlA/9s6nlkAXMlZo/GdAgGw06kpy5gSp7
XZmDZJIctTa9zjg27aupJy8QGomxZISNpz1psFVKr0iqr4w6dGObJwj8AcSUEkwHLwh/tniLQ0Gb
smZfTJqNcYrkcSfUjcKko6h7HVGn1Co4SUO8EUW/HeSfUnwrDChywit7dZ3SaIL96YS0/bLEALrw
RAdwbRedM3XBTlZrbD/dY1T3T/ry+hvva+3Y9v62m24L6zLQhasE59D0/Mbc91xbkJm7kjnAoB9f
c9TzyD/Po+ypDG9JeMCbgAWoUV3J6JwMn3LZnyOputZKYAiQxayywzBsK7By+NhKxZuSlznwiZSY
OwWmt2okK0NnaLScuANVs7lhsDkuno2JuVgZ403gYw+rF3O2n6yDzvcmO3EKlSkCUXU2p2hjB6SS
Fj2N/FHFcwm9His1MqIF4tjwQB/IKZ30fNg3BrQr87mcQIrGzVHGKKNYymWuRoccdB72VqerXw3l
WaTH3B4PAlCHEud3af8mwsm1hh8BnIpmeC0HlkAaMdHoBEXgjhUsQ4kgUf80gT6qMHemrMG+ma59
XjhNR3Q8dqCvIvVdNKSuI54EQUNa7DMiRiVhk2ba+9BUGll9mkzp2FXjaRqCi8AEfeK35aWWtit7
fjTrZpMIZgB02nUEHiTWLKxO13XjXzJg96q1GZPGpZo0Gb4cxq6sLGGj0GPGXGsl+cHPG7eyw5tp
vqqGYJv52cos3Cox9qOI8bTlG6m+6GtOuw/W0Hg4fQJXY8r+EcrA1G54zF3GfLvqHOxr4Ihhh9GQ
lacJkmtloFoFhlgCfV1oZAXtG5Pa3vSlu2xZbJf1L2PgoHkawjdZjvc0fOwUsrhCoGDiYzalYtMG
GigP0AZC2VQEmFT8nXGwCqhVx54qbXrXbAMXWXDjt+M20p5FT4OEaVwEUiy9w1p8Y9aSU9FxLM3X
JLiyTOLjihulZumM8XDdDdNVqpjr3K5uGKz1IwO6EIm3NOCZkZ/k4EwHFp8hrnnpWsosLhI/kKJc
dmZ50mMYIxovKUWnEmehsnGi4HjdWn7sLatVoGZAUmhLp3rrMpd8q4zmriiCLaA9T6bh3Y503+Gc
pjWZzq55kuYrozU2NR4/ocKXDKyVmZ+jTmInq33XxvzaoGALzVbdXAbgLqNwf5cnxt4uzKwvmIlE
D30R27UdLbLRXcYT+d96db+K7ezXGTBpLYncZVDM70ezptkwhmR85ynXu/UC/cw8XmoQ+tfmId7U
20JdG692uhVb4/yN9LP8279rExwby7NsKjzCTPH8/djo8EpRWuK9duRN/6YspNFF4Y+uplugA9Hl
ty6ar+0tYE8CULUly2S7PvvI86bPyqRZWk0TM2NIniARcMaIqWvrMt6Od9OL7/7zSSpfOwqGzJBo
jYPSZ/ziGx6CSZWKcHytneAs37RH5Y6H0K0uEnSu8bBEycv7+jnq3PJ/4Jf7g/yDRkMHCjO2oS1s
+d8vcSnyrvHbGW/U4vbegXRd6y68mKWLAv5v+53H7A9NeA6Im53hbnyi4rPJzAdQg2tofC3oGEL2
c/x7fDLVu+X0TIgPflQUTj+Ija6/a8N/FfV+L3s+3UtpO2tjOY+vuvmzzd/DUXwjsn49Mezf5AK4
c8iQLXfQ71dSbSZL9pXxtXLNy+JCwYCoOtm+YMCuv4kvNEpO4s7f4hq+stA/HfaTljiCYM5DxfpZ
quvF327tho5bZnTp1n8boPvaZVgOxjxsooOC0Xyf1bugmip9IIi7CP9GtSLs8li6FjSK6hKV4TsX
3Zen8dPRPjWfVLlJ9cryfw5t4ATWZdoEztid/vnx+yKNL95KVjasEZpCKvDT/Z9nfV6RLXsdKSux
C2Uq0epdMr7+81G+Pma/H0b+1EmYYj0mXoFuslw5XVvHzvggbqDnraZb3Mv53XcNkz/djhp2DwyP
iqGR9/x0YqBPs3CQqp/LRI6EYmxJXX6sZG7PuyJYp09W9m2bhkbo5yWbE/3lsJ99iHUEGsDQiBpp
SL3EGaR9U0QkiWZKn6aptnqDPXFo10Vdkk5aom1K49T6+9LLFDglYpJKIkCogRwUBLWndyH2ZV8+
dQDokoDCHytdloCeAaJbEalthxeqvI01aut+rNY1jnqiDesMNK5ZOyOSHBDHi3Eg260/LhrpUPxQ
i1NDO9G0N0RiPPIEtFgVfSvZ86WaMUsu0NcS8eweJU3taGMnqO8VKtRsEAXvHRsaZJmhfwHSmvs8
Y7su3fnisfXBG0r5dsxih88EcGERecasPlZVfpMnyY+xR0ryo1c97y4qU782/OE6IwFhKuFGKUMP
RtBNJEyIBtne12TXIHFX1JDwiyR02tRMATdFa8iEzG0FkN4++sCzVv4AHBfImEYKr/QBYCJZsv/U
tZkWzuyErSdlT6IP9vN0rKNnP2IrFVUq7WNzY4b9URkL19Ditd0tTFsJo46993HM2wy3LQQZDfTV
oeAdiM6kdpf9EMDzN041xfGMxpL21+pOSosNjoaVnJ9ICgZG8mA1jNKENl+9TelVpNzCfRwV4ibK
/ZJ7CeO7ojjVrbXV2CEUmX6YZ3CG1UGy78ci2w7922z1LlNO0S2QMPBQVtmVNb3oebpPMe0tpCsD
txuspm1R1k+kBi9tnQZ53W27EYO5kq2CTLqoFsodeNZubcgHvRtWAXX6iEZVXglukQGZpkvZAwWQ
GOkr4p8vdfmowT2M0p0Z3FkY8lQd5x0Jz/iu1DNvkm5yGf4AKmG/ZCbGhKlK7wN15JAqh8bI0OZ2
enQ9hhcZRVpxjkExkfTwIhuSWflcSrAqtOFYw4Zrxlt5hlWWn4a+3DCP78MiUJPSE1Z4EciPS74x
KE+d+piQ0U+Cdz9/qAbC4z27EkRURUNeAkiP9+jHrIAHKAMnV99gJ7tWgPyT/sgYc9EKzVM6sWl7
myhGQnedlovmz1fziIhXAFVQ4qeI6ImhNs48vjA63UvbmgQfJXvcE9R4GtU7I3kKSvoXSbedrbuE
3DFRdkdtgm1egFDEWShVBxl8We6n1+PY35YhxESN/rtWvqb6zG5RWps5zUKTWeUgLaYEgIkPx8Py
5okG/kNkPUxK6yXAQdRQdczxSSO44PfYePV8pfcKxsthFQ+gIqFj6L6X6O/U7C7GqDXBCp6sULoa
5G1n3bVI+BSM5vimYB3VZYQE/G4GH8fcKuuyAxTSpJjPpJmez2SHj1naXupGuq7JOYUy8nQZXHWV
6Q412ibwkIGFxZTAFPX7ETB7SACHO8XVk/qode1tmz0Z4bQnFcAydpCC0ZmUd02nhJIf4km7scGa
I0y4VTo4co8nGz2v7FvX4rfU4WHo423TafS2b02cCkXzMMjjyu4kNr+nXjDDCcyiOb208O/GrAJp
+yPUbyf1qsvLdQwwJvPvRXA/SldJXSHuxdvKhoAB/A/CCvAYrO5VDWsxN5+UGuoJnm2CgMjc8bo2
uA+Dwyydya+tpuIpGfqVypS1qCPIg5gdIsXq+uMUnhXQjVFlLYgVrpN+qKzqUPi+sjGV4k7R+yOv
uSVRwu6doJtugXjhcgC2NfPwQiVRo0tMF8GRK4/2bgiQQpCNihRGsA6pnapThO1GmvpVDTrPqGDN
6mDmTnUTY+ed3DLWr/Mx+tH3WPTS7DKLxL4gR6xE2L575kHwolEYuiGKmRRt6lUdqDTSX4munSQ2
lpN0XerYgqTx0Vbaq14/dcqpmG5s5SX3e8K8hIJ5MCozcwo2eYOWuj4Psl9jmEweUtyrfqFskGsH
ePULqjNmExkl6nWiWmethxpeNjwmJfvWLvCCGe+KdWVmjI/tw6u5JsApVauA6xyfI53d9kjfirWn
zqttrmHdywGNG/LJYAZaUvoeGeKqtdiH1rtZGbxMVQ8l09KCWNoZY+yo3Us9Fod0ghuiPc9SeNL8
YisVxmasLxYDsA2Q24TkY8LWzrlvstpihgdvJfTjNlJPJs08QvxByRhz+ViOz0l3knKdVh0AcSvZ
0OxwUtVLo10dQXan2zdRqoe8LRQih6V2mAN1lZdM/rBfbHnTYKduq4MI4IYZszN0sNdb+o9kxOL8
RseHL2C/S9VrWZ4Nlazn/OrzfDQx2KJZvAThRRFepvUFrONgJAYGtGAwX4eg2ijRLuMCTsHVPBS7
zi6WPTkhsVGHwqatGpPuEb5+st+7om2eSp1Ec5g/iIqFtuFHnjXL8UnxV7ME/rOmu9NTJjfUHbQV
9fAuRE9IzNmV8rvKmNfB6O9EyXDG5No80hoi3+Ul3IyBDNJAS/aDjb5YqDuTaGVYTNQRaJnRlG3b
wtwGjbaxhwxQzE3qxwwVCC9lqPWsJqdo4e9J4U2UnKLJ3zZKdhH74zYI1MtCind9a5/MKrj6qDz/
/5Cr/5Itas//fsrVBYnE5//19J4+52/Pvw66+vh7/550JZvGvwQD49jUyAamBIUtxvDetP/7v2RD
/5ctBNOqMG7jc1LxOP170JWkav9SLUaV2QogEc2wTP7WvyddSbr4lw0KjhF0qCYW+D7r/2bUFbur
3+ppPOOybOJAYXKWicPX/ijzfzHgdZMilMFI9RcGXYQ7s2soaVrjJCJYR0j2wUGS1QEucRrfWkC1
aF4NpgfJPL419ULexToDHW1zjG9Vy4rOBozcjz/8+E+mt299rYvjX9+fyLPrQ2WjT8Nfr0WRHo2Y
AOfff6G1n/vAUM4fvyMlugFcXIr2uRHpm0aNAISmZXMZ5nqwi43+Lfft8ui3zanrI21F6jQ5h36f
M4+DoRxKWnXXZsIbrs/G5o2YbS/5xlvNCJKV6MJ/f+sc98pWMKtBzyDIR5p5G+ZxtQkgMrp/fcmU
r51ZkTH9+HK0+wxriPZGY9G61dElNxjUzXU7V9lhNkfJB6jKLz++7qbwt9/U25kkta/vPv5AqgZa
15KeiUuyFhE1RDgxW8DAnvXxy4//IJpNR0vJ+AkLw/v8LXE4QjK3bNbfDhugknkRltAHv04bz1el
ZDuqZnFvMBjFqtPwZaxg7UtyrVy0xDFPvgn2+eMPNBT5uBvxq/vj6AVlLXmBWUz3XWLvP74BBFm1
NgPpPi219DK2GEOD0YaTKyWi5X0VHwqLsTS20mUFZoD//DHtgwiYk9xdF/WJ3Gr3zozSnJJjaG6V
Oew3thrEh5oM1UkGhuBIfSI9tLV+HVhD9Y2z1lpMaH+LfWxTF0ajasq2TdiRZ+qTYdJgZH2JwV17
loDZ9SJtz76ZZ8t0NPh2y5dZN7ZnuS+eGvkxYKbLXVujwuOzDK64ZgAs+Kpl03v/8aumwARsSqG9
87Om3cvz8M7WtLlWRgipdRUqhhfNZXgKLXrYtQKtqGJMTEqU8Ma2u2gjp0Z3zCbpvRV0WOnx9e0q
lfQLBgU1Wxk02FEPXxohXzTDQzT6uHSnJM+vJI27RvAilse6XMszMDMvjSU6R6KbXeWoRxazaxLg
OrWcstlQgyx0UtuHd9co2CB6m9lobVUzD4jWwMFkZySUFjRqXlp7ndr17uPLiIENeylQ9n0gQ92H
kAMrSNEqDD5UK2Bj5Is2qM2VkaXARtTc3tqNPvCOnguvT4fph9rUp8K6DaEaX1Rjrd+YGtkwMACI
2o1t/PUW+m9ZWR/pkt8+XMRUAsCsZjZTA6Ew/C6O/R/Czmu7cWTbsl+EMeDNq0RvJFKUf4mhzKyE
CwABb76+J6BTVaequ+994QBAlqEIhNl7rbmyqGX3GITmL59+zb1nDGcdAdevgAM7HWmqlgMRJN2l
7n3/nQBTWC+T4a01A6ReHa80q9f2MTKvd+T523CQ4qY5GPisLv0aMIS8azBi+9L9IFoyAOanVg6p
OuAZ4/9+6aWVbv5rTrl8f4N/pCY59j9HaO5bSrak3BuuB/XB4ub951fTjcKXYWvXX4kd5/VHEtbG
oSHX91H32n3qYwWFm5yvTBZGh1RM4ri8xH8dLaeZc5BNbbhbO0e4YocxLLkoXNmDWW5TCrjbOm+m
DT43xOEQyrVmD0N/WusVzWnP7vzjchT8ddT7WrxrAu7ZFg86QJ6mT+/bAMh7WhFFggQPmcWYolXy
+4vd+ypFWIeWM28YScFMhW961dFCzdpuY4gufDP7eb1bpwSOze8WsfWsEuu9hci8NZMMDI1gcRu0
0n6scru6plP7lWijXKe9ZbMJCqqvZLJWitbqm0gZDcfBVdsshhhnAs1bPjCUCIY8dr8HaaJ+ESmg
nEoHlpGVzcrJEv/pr7O0sBBT88S8CBQfkHGcaHSRB3XzzvHPI33yXu2x9z/myxHJeq9dJH4LFxh7
5BB4twworRd7F5Je7pYxZmjtdS7S6eDWsd5SZYiNk+yy5F5vyYkcYHyVBVoQuoAGAqr5UGnGeJf4
w+hvkrFSu3QERkwSwE25cYkpSA9OeWcDF0hzSfAHIhvSSgh9Kr30xhNhvcR0O4lPkrd2IqS+me9f
1eLQiyvghxFRjglhWqdJQkTqo1MRBNnN9lr9ER0lFYEIkf0AmhrKNOjB3m/+4Fv/9qaofRGagngY
6t4x8Ez/NPqklIBg9F4j3XhLjazbKnOiCGEPZXrIZcu2MG+rqzLdm6nQYhg7elntu6bjhYqbdLxX
LlB+EeFFzGJ8TH7X9o9xHSuyBbh1QtsaP0nV4a9hJf1jVmsDC2z2ESIOWWEo66Vl/L8EjTguZ5rW
q6NtiE1Mqt7Kg9Z2qpzUuGAHJdQHeRHGXNQRDtEc4Ibs6miEyGEit6UQV/F97Ki6Q33m/rIEf92m
avpb2MxUAxJfXBq+z4FGCcaakmdooNmzPV9KcB0yJcZrHg0LQFcOxkshO3haXmR9hpHdX0EYNk+g
QX7HFvDUqPf0g9aF9tlzgX8aBkYx6TofIpdqN4aZW2+A3VGktDCUMxbFzzgm2LsoI/o+muZrcn7X
Z5h6/tfn6qkJ9qNdjmtDPbtaG7/Y84uRz/bMuH5aLjlDc7Nr+s7Le1lltHgchHlUZRy/kG5goXKc
tN1yygjVEEhIfpccMK5VOEM90kMg3TvNZjllsRsQK6M1GwJczO93/z41IEGtdQcOe1ZZCFzg2Rpt
6l/A5Cb7DJPe3d/XhOEVD95oQKNzvMvyYvUoWjGJHYs2O0VdG2Cdnjljqa2i45Do3a3TvWRfi1ll
FrnWVtNcIiOMIniE11jNK7OHbpqCx+XS8mKm/I9MIZKJ3hbkq6Yyes9i6t44bTppgx4b5AaUpPXi
CIsstfl0EhU5SjEAtjFoEYF2WuIDR38f/ZKfykv3xCBF4GXV9FZql8p/1GBJg4tsbP20PPWiJqNC
I/5iU8cOFQ5btexTLdiyPQg4VefJPXer2o5wHE9kdUyEKFUFO+vp2B17P8gPDMFYKLuABAVP7TXL
NUD8gIx1i2QWbypUHBommKFqnvRIpJuBhOlVn2RwxSMWBUEca1eZ0s6pFMKIxinFNW1Nce0sY53V
vnhYzty46x+IG9gadfMQprX8msUfUTTwBM9HRZ8Y77bXeOUPw2xyFvc8iUYqKIpNtnus59NpPvXm
0yDlUYkLwMuT8YYvRr0NHYLrOKKAE5eiPqSZnm9lxiecyQlXf/9IWT/HR9X8Fy0bgxQW3oKEVL3U
Vu9a0qFumGcFVUXV9agbSX1N7b7CvcRda49TRaRRSijbcrN2TrWGjxJtUaFaL8u7PYY83ObW+zJI
Ly/gi2O7Ca7LiZc4YHupKy+DUOFb+8bwxpcA2dHB9+1w7RgVMrwufp68GLtyAl5n+eZC+OW6Topk
u0wttELV3C/pSrEtbHt81xHCIh9LbmSqW4/2lJBqE1bje8wylpCxhqQvpY66lzu3sh6rnZwDDLRE
d26tJrM94Jkvd3A/o2TKfiLl+Kh8rzyncVLOMCH0JmXgvscqv6nEtn+XFGl4ykwEeMgJA8fcCYso
D01UP4mZpQ5RjYRnQQOj1j9vtJSfDluvPNh44xFSr3y+7u3fR4MTb2u3Vas0KLKVTSrgvz9SV/Ki
tZbYJ2YsHhDHUJMrzfGTbCMeCJMyvNZ1SN3cqN03qYp3SWmkVzfGjg9+iHrLMosksrpGXf62/AJt
AH9Ps6Ly1AvhPpVRf0hqc21E0n+rLBb0aCq7B0SQ0SEq8mE76Q6ZebjeNiMySyJwwhRt0yy0tLmN
kTmwhNV+l130XqUQoYWeGBudzspdaWnjvi2t6Gbq0znLVERyWFofGGRLIEhdv1Zx7j4bmY/HAD3/
DzcSD36GCd212ujGui7dBwphZwWxyW9hXjeZab4om92cJLoOqwFyTG8o82hlpH2A+iMrqRI2BUzO
MWX+AnAAjLG/C3LXX5ee9Cm8wUc46y3bLB4Iw0ZZBA6oL8hz65Kx/IhbMEpxFbVE1DAn5RAvQy0x
yU2j4EodSULWS6KLbqryVGbKIyIYlPhyny8rFq0A/VM47omlkdoXlAv3eleVxzpov6YyGNHBtMj1
RmVd2c3QJzC96IePIr5CALbW+AOvPXL3zhZqf5xTXXjmAXQo2jEDe6NbP0Vp9NmGxfiZgzG7l7JH
tz1ft5vh0JaEUoKNJ6ENWJbX29WZB4LBgJ1J4ub+raSfYc7TCgrglvw7a7yv5nWSHlXGocxpV/hS
HJdLYrLFcczo9EUDuLQMWjqF7TTdpbXQn+yxaK91AvJJ08kfUvnMA4uqFYmaFgyuLqd5N+Yk2QTj
MURm+qiFmAmscMx+xr5+L8Iif7Hn0JEOxmYq0/KjiG2bDnIu9mUxhh8I/SXV2zefFtxu+V92o5i1
Q2M1Byncbj+6vthLjS6RUMUN1rr1UtPOaBGosoaTrDrG3MCQjn3p3LMBj3McQ1PaBo/LkTNpakMs
HRleFjrvoQmvAb6iYw/A6ojVYIa9cuqJkDpiMBJJPF/TVAOYo2+TexXU9S2cuuIYjkx1wAid2+iU
8VmrtP0yjIdkfa7B+bWb76UwGLR1XXvtZhnMJsHPvbxr+UTvKA2optUWv7y00h67puhuqIP3bWOp
99rxoJBVbrQebMVpTVlV6VFxTqLOec3Sz+UyG6D0aA2ZeV/P/1AvCyZWN3cO7eCFGwsB/NYIz/18
50xIksM0zl9Ch75V0VfV53IUhkSXRMLoTrpV7QZ3HK/fm1rOqjRVqLiDCGdM36xqI3aelqNwcJ0n
XchmFRpFzZoLNMVY1tPanbJuXxc5QBXiaefeW0A1vR3RVUfUWxXfurAAp+csHIvc2QOorX6MA+Rx
GUe/oJXCbvEb59lNVL8eooa4cz9x7ptQXbK862aXSw4TxJkINM0dnaZQkT7j7BhOiByLJzhwFhRx
zRdM8aH7I8du8ZRrVJklbWNk+ul2MpLpdYj0kM5qn5++6w5I6Np97XvVQYcMsXIhqIZ0UI7uQGlq
ZeVs65uyntuB2U9RslmBrfqZSBqd+pgi91f4iGb9nxcn7Ukf8/1SeegSP7tYkqTKviVWK+2CCan4
MIesTPwqKXLT5agp8T2wYxj2fdcY+4b8uE2oVfkbFLMT+b3ZT2JUCMntSGUrwGmxqfrHxwZab9iC
fyVlWW071RUPzRD1u85j+q3rOH0itFFjor85vnBWWSGibRvhCCKzOjwtN+ZyGipDINXzjOzojSLa
h5OdBxu2+A6Zhm26sszKBXzDy5QRzWUJFNqmFPFmCKhR6GTcP7f1hOQldZr7jjrdc0Q986z5BKfM
ZN+GFPstdRR5Wl4Cx5AnSqzytBwt16wRnFYWjPsgLPpT5Okd1UrRfR9FzjHIymHT+r6zA01T3QCs
kkAfJtnPTplPiSg8AO0hIIrIec196a/sQM+ec8dX5yChN9/FXo0UkD5nGbzohacerNCPr5bMbzyZ
Fm3BRBBn3uBGCR7Dpqu+ImAouAmcX6qqSG51Em2Hy8ulkZ3QWixBtC0PV+DKI4nj5bNd7aLM0h76
KnhZBrC/zqwmSeiYV+6NW/uz1vruzXWGalU3cftoRpqx6wNf7kci3WCxr0Qz+0Ha0HyT3+vquvec
wxAM9kMP607KoTtK4VsPdgPipvGPjuH2Z0Pvxn1f5VcHpc5OD3Bd2+n8FCGqF9sg37Kslc+FqR/6
ed6zjBLJfq4TiZGZ6kMW0ZYMueKuEcB/I4rCO7uIS3Tmg/VWhOG2FziJYseixKmBEWFK8TuKvW6U
Q37467SpY+segtFr4yQh7jGflk6qf2RO2q0KlwHOdUnd2ACaHC5wg1aBU0+Xeqn/+fmQrt1owMg3
OUc6RNFNmuKX4/JtOqsx1kMzN/nDgWDTvFi3wLz5ednQhLEpD+VSmYhzRMBOdF8jEDlZAVTqcax+
FK1iSJiykUUrsq8IKt7KYZK+yiGrr2ZY76a4M8/LpXEqOoxqbr4256piXOsUWl1iP9iyUL9BHPxB
VbR5SJEJrixfCw5Rak+vJV1C0JfGhyFktRVeom08mtkfVirWkFsvhoqoPLRG9xyO8e9MeNap6vz2
2XLxVE223W6XN1Uc3DAxTPeJ7KPvHyYJgh34dP3ZCOf0sgDhcI3rEGuVE2zKlKhmc6rHUxQazkts
GJRo+vAjq82GzBDU+ctpPSWfRLMnRJ050Y5hDROgCjdkVNZHty3CB7PHTTQ5lfkR+tBsh459fNN8
pKKKXuvO8on/aq7chfLJ4Vm4dxwxfChdPkVWwYqwb7dGAI07IJAqQdth+IH3mGIdumSR+asZydLk
ScEmZysCUZQa351gekA8MGxYBAFhs4ro1g0uMuaWTyyn9lRVjy5Gh+UssvXolqSoipZPxIOBKMZ3
JWbQLLvYdrYSfhrmiEdkvfZLFslFr2w6I7yobLoHr92gzp7PLFnsJjGjyWyQXyIcsl2Zs0yrWLkc
Sqvyr1VFjS508u5H4Kdvdm2gAhh1d+fWlEcCR9IUb4ioRo7OvRRaE9oYoKhV4AIui72NKOzkZz5R
q3AqO3qFuET9UxEUBgDzLVV2/CAES0t2Qw0DrKJrG6RTfAo19xgF5mskS+Od59K4t4u8uTI6aBvN
Yz41nUo/grfxN4SMo7RqdZqeSYRlqRbxL6KXCCithk9XwXGIcxbcpjaZp8ytEHOyKjADI3ssB+Dw
qgVd4XcwtpYXL6MGTIGr3PVFaTx1OfeJUzB7JMVJVobG6EI1oEQ88FioumUzGMUrb762vMHvvM6h
XJ0MoG1//1u71MvWaUwTa7km5zXk7O1ytMR4rOru2MRm+9DjrdyNXd8h3KE5Q4zWcJjynpYL6Ysb
f3LdbW2disQkQERG5++D5M8D3uqHyfwZiGofk31mSrPEIsmwryxm1UpNYrfMAkkcxTthGg+tyzJx
Ge6HgljpIHHbfeV11htrt8cyyOyV72Qp5icm72UG14b2q3Ck2NclP5RUxP6JHOdk2xfjfsDfupz5
3EUbWg31nSTH9GyWzIMVNb48Gs4SMAI96/l6xB8zMs1qP+ja0aoMtV+WAPZQaccJc00l3Z7NTrqp
J119+FCqGHVDFtrzaUciKkbVN7pYHrYfFxuYZdsnr47GSxVX2ylXf6iuM67GaBTnvIcqm8/7xtxC
DWf+Rl7nPaq0l8/QDTaR18XvxAVFhyyuwVPMp40NjN+Ky+hYloF28KRH6EFMV8uTj56LJObeJoFH
D+1hn3t2eE6NOML0qaX75f8mz6H4VSogN7euuvXk+R1U1uIzlxP/qJ4pVhL0Uew6SH79dTAV7WOY
NM0PYp0Mjv/57j8+trw1f2ZKMCLamdU8UO7AQmm242qZj4hFimen77hyMc9sbEn+/Jh0l6YZq89e
EF3jRDWabuH267xV2pk6Wrx3867cj5YBjJq5bOUOTVpeTcP7ytPY3A/OGKyMIS4/WJT9UbWOfumC
rLsgzf+9/CypYh1Q67CIhZTZxwy75cfKY9YqRB5ta8X/RF0UxWk5KpSR//+Pls+lOWUh1mQXT7PL
QzU43smP/HBjtmV6C6oRGbynzE+R5ueQre4jTXVqbvSIIrMZkbvIdJfUxbR1jbB/Zcd5MoTd/iBZ
2buzU5uNLBEIp/I0KDROoVum8FCG4L2bC4N+Pn2lBPauqpjwH8s386feVYzvMtbXMnPKg5hmuqFX
tk/CMOQhYKhcU2IQHyHQtiR12x9BihmDylwNs4tSVRQhWWxC1B350EQfCDBQKlIWV504LVeGKaoJ
XwmHhwyL+2HMQIR1ggJJR8zH2rJauamcxDjljtUfPLaMW6sGZa8E0T8yt7O3wG3/MAanJ9PhSywF
Cr9rH5y6aj4Za9L7Poz9pzKJvXt/RIVIsrz9YM4vWpzaD2OS2ns5Ybuue+YAb/gpdOnwI4rqPPSa
OLIdnNZ11/d7MBT1XrohC/cuIU+4oMmoGCctr50OdguCT0XW+O7WNslCgvxDJG5MX9LHvB1oj0PX
tTurH9m9gzhcWcOEyH+skG0HVC7ygngBSypSZIlUoKDUdfffLai8qGkH4Xjv37VOB1FAOQPBqAHw
jwDjiIrZI1k129jT86+mqVl9m2F8DYMxwcjj7XobC+TVThheytzvz2UBCaFX6QexVw1RtZ6cWKv1
OCocLUf/W3YgwjW7WgWTM1xqr9Mev7cFUA5LkMfoQ78rFaFuhWcjgx1JCPB6mrutNLcynoxAHVxN
koUC6znTyxjPe7mTXiZAQAo8TARNiAezYPs8uc5+ecO2SmpwQPH2U27PdAPRPaLGyfdOAFpcKsO7
FM2xNgtq4fzI+5pktmMT5o9925E8ZfY9MFHZelfXneAkmubNmJs5f50BW+ReXLY3VPCzdZyVatwM
cgKwkGpXgIAB6Owe0XI40AseumZVLr3gyQWzEpcq/JGjpbyzxka/b4oCPiCJk7ckz6brNGZgiyLn
VpcHr83dpypDGTkvR2NRvKMXGfYuu5NL4bdPlheqN0bA/FDJAQ0Tw9BbrsBx0wAKFCUvjRrB0lB0
IrN+rOfO8/IyDg4PjIEZnXrdnRURGff9HfQKHQPFqR+VP/KXiEKcB16gdglmwRcqW7XoYFFCutJK
1T7q01wvc/3/RVBv/wuvBM0f74hvGQuMDoXMv9QCbPwD1O1W9wnplNYlhIm6DfU9mi97l4ww5pcS
Vw4lLG2TeuvnVXQeYrO+S8oBJ6lR55dIj7iD8G5Plvc4CwpW9LdqiK4go4Ko82dQN5rUwjybc8qZ
HafN80SYbdL64s6c0X6V54bGHcrR/L6fBezU+OJ1lcj6agxDvLbZl4P3t2W4kn0FE8Mv27UcscR1
RFLKUfn+HQWO9NGqiEAgItivw/LTcsjPLbHpPag0Do+FTPf/c8/a+pcVJjADnBs6pH7bwwZsLi6P
/9IUlRPuPPSUrNxYJDwUtX5btuWdbbyZ4Om3cVFgjJvL39bMv2B3FGwyVZp3spHOLY6c9uT2xk8U
qs7NqeN+HdU1v/tyOyi7QTOf2rtlobG8UPQ1T50lx6MTGU8hADS8kzphklbqmXcOiqLtAK/+uTPM
N2OgEdJNjrkODXZn/4tHx/6XmS2gS89eiW+P58Oy6BD9s1ff00iqPNvMvjqVpxhdNYwlLdXRjCnI
ZJX6bgsP5n+aWbsw1k+TlrQ3nyjepJPvsZ7YxzYcriHtwQ24A9zavT1exiz+z0vFojJW2WUwU1Ir
+5gxMpAfBdujNyMTwUo3fefM8nA8uA7xx2qcnsoqKfayFDdmx+LB10o63iMtXTvzfhgk0nzNB9Of
B0Ui7uvJ8uEU02FIgqRchSZb5lDXhps++XSN/udbBdXb//Uns0wUGx7+P6iIHlP7P/9k1Qg2hn6z
9eVGYGz62nnuC9SeHS2KdT6fxkMS7OJS3ssy0u+aSFJypllR3Hv0eXa0RuW1SN7GuecjteGhDbz+
tHSA/rrUGBOVt0b0iEvjbIe8HzUne3cinJ7tNjFvoW78hiBMZNJ8yzUaifJWLH4HdsUNO2sP9JDS
ZShLcKRzm4mObYHak1RhCeZDFvZvz3Q+OmVNb2yP1coCJ/wYVWLawuWAxZP5W/rH1mtHXEKQlvGP
RhIGJIqGZ1BZqCLqCWlGKYR9NuhyzM0coXrz3pNN+zCq1DgVaUlkt+1WJ72kEwOF5I7dif7qeQ0r
bbCnNAvDaJY6gI+Z2IvHiJRfWrAWyAWiDyUbBeZlXjoRJgr9WNtlpLBfKxegT4p04RYMxWkapTx4
rvZoemhSVlWnaVuiUj891m7kWYo/OrISKtcbvmRblvdpKw0yDIAsBfQDWtrVBz8L2jMyi3Y9tEI8
N0qndJ/H2lM6q68JkNjoBHP/RhLxffDXlfmAErTeO7/Qi3/62SBeDPrUQIVYbmUdC5JUvSbLlory
RACiGApAPG+iWy8zdg504cLT8tOQ969JU85tCQN9sReP/pq66btnGuUxiL3qKlJF9gwt5K0SOkNF
7qbVfYZ6YyuUhKnYCw3PdrOD35RfKqvJn+XAdm40E39HsSp/7hyBJS1VL+QMlyd+03JXOOW8AP3z
SNcTMM9xQ4ZVnyEkmKzjME37emjrR+6NmmZNBEU6LO1tgS8jK/zpVhBO/cTNc6hbpd7aqu+OVlxh
gtX5U9sLrHtiFOnqtN8vLcLOfnVE8ThEkTNLrril/cEoEGyJw1Br7ZY4Hnn0dGc6KqrOcAcs54KR
Af9jLcK3QcySQ3cuTi/1K7+xJNzbRiPtwhLHyONlObK7IN3CD3pbzlIvVjuts6x9ENebIpTt0R39
ia5Ckm2A4NBE1KcUIdpceM77BA81Aok4ZfWdVwNuAY/9Sl1knx2ouP+Xpqaeov/obGz8/n7TO68t
Qtm1Wwh5GCY3vo0iwFrfj69RHkQkd7XGs1t7xnOpDU8anZkHez5z50xLS9GpXT6R0ltbByB+kGR0
j3rNzohuWY07RGC3vFODaa5bq9Xvl7XJslTp67J7EEnYabfKhqNN95wN8+CR05tX/QrGhX3+XsoK
p9+Nbl+eIt0fLlhJRkK5LHgg3kTFYDmNifiQeYbHXrUYi4qKOoZJHdKKv8pJFa99Frn3NKsxE+Sj
due5qv5oi/jOs8uHbN702lKngZO0FDtk3j3P10eKN98/Xl850Tme1YedGvkOWuVtfMMHYsuE5G7H
FvNZPGreuhQ9mTZ9bNxPxlDCaaFaCPacoN2wfHMoR+2QLrR09HrqYml+zeZJusaivyrT0MCYkonH
zgEZUBDzkky/tTpIP2nH43qLpbvLbBMORqdTHhApq7+sYxOlzbXowopCrAwiPy2nhO5AmqFflCoQ
TYYzlqvKFdYF852zCXUTBlckg31SUm6NHMs8T/BfcQalElEW5VlDheTo5TFIqtzIL7YbJxvZGmA2
szK/+IhXV0kUQmk25sIXcvwH1cTx8xCYu6wN34AImdkxjW3nwo2kHlxNfS1LlCZBHuWYFCa8Siab
dEzKwziMxT7NTGuXZ4QggILsQqDrwXCmfE8Nr2yOrYi9g3S40mHjE65eH+3ctF8Hqe6XlmwW5sVO
KCqUpAiim0BgSHaw5GnJXYBFyixY7LN9TR29fDJqBGuLWFk268bJXiusCbchNAUbR+XNMB/zY6j3
SyfcTMgfLrMBrq/6QyMyckt8HhLG3EcPNZW3bPTlz2qOIKD72d4qzJwkQvvbpRYUtsM55+k6tvGQ
XSjYeNvJNpuN14YZW143+6mxLavihCexYJ3aNsh4h7q4SsOz6o09uh6LOYcWhE034o4CWbxVg6cQ
qFXEFPZTNV5MEmqUlf8C+YiLoUtbpA6xsfHH8qwH7UAhM/hP42hZzHWjAffe6/T91GePUeE4D8lQ
ZM9NRH4Tui/IgXM5zICPw61NzKRtD+xyKXhVwxijIGyjU1Q2zVts3yP2Yo9Db3ret5N13h+TtFRX
GtSINXy/JdppMDCIeq9+HpAsSA10S2WE8objxs9mVv1s4jT7qfdiC0/mu+ucdTF68xhp3NIiWE6h
cMHnjbinfTb7Vz+x/qDrqb1MtoYWRCICzu2BThjbsfTcxEZy9PvJODaVlYQrA8f397kLfe5bxNc5
QGOk9NqtkHMbMvK118KY0y/zaNxXbN7e7Mr+A4MIy+tYmidUAJ+gMcVxqn2IMZVD/N4sAF1e4MWI
I+Hj6aatkKmgxNDg5/KfXSlylVbSE9ZDNilormVGg3aQgP8sN7rWrvGReFZvfeJtqPCl+CBrcjvK
78tiyncEHgHeULb/XGADXBp7ia59ueySn9OwuufvV51SVzD6e9lzOr8ESqNPmelXhVj1mkxi7fuY
/kiUvrlycvauZ/OUF0Bn2u5jiFFD+2ahrSbdQKAv3Z8OlkSeGFneBgaOnd+7yc6JgQZJ1qoIWviI
PtiHoh2zd516zjp3vU/UkTiEesVUb47GU62gnP3rVLb00DPXLn90WvbE3mG4AOAZLzAWH3Iqz8fl
0vJSWMkXUe1Pgiy23dKy7/pErrSpwnJQ5hYpkE25mUYLXilpTCcj1LqnpGs/Ul+LrkSPG2ulgOtV
/ZSsdIdCtUicjB6k7IhKmPI3/qBPqMKmjdVo3qap4EtFSnjY26hei7rZgA27BJQJvzvILul950zR
KAdXhrw7wfo7SeZYQMafie2i0rNG6vCYFVffQhry1dUH0xG+LHNNAjR77FKiM0KxupsqIXeFIBf1
W39AQRTA/Pyv0jUKw/wWdWeXa2xSDF0sg9qNPaOOcIuIXRh0w9GO8WASZZLd5cREjX7S/+pjjXly
6n9pRfB9MP55ZXkLQQvFoVliier0YA1VuTJHh96hNR099qlPZhTkT6Ufn0VjW2+e03wtX6Fw6OLY
nUPLY+6s6W03PCb5LEC29BPuUeOUiRrVnDOYz0PulGtN89LHqjBxXs2iucYbeuCIWXjQCvVb06DK
cKdQWjLmIbUdg40bOfWrnXVXjUX3fWsM4Y0tEUHusyrUH94slTRrzzFzxMbeTQVecl5UP3Un94MB
/imkQHNJ8qpaL0eD3ms4auFYzxPHlCXTIZ+ol6lSjDvVTcAnez88//3SsF+/L7PigWZDuxkbu3tr
NAIMpFBHvIHpNgtKOGDK/3D4CdZVpsG1XJZzuld2X3MnPZg68ZGnGqhCo2X/5rmZtwokNQpM4CZJ
BClYrin3mac79IBhF24jpy8v37eTT+34h8k+Gqy4SB6A7P3xfRPBykEX7jEKZOS8Ls8BXHGSBrug
Xbl6Ckcrde5t06QTTE9y+s9CpS2wVi7aMj+W7RwKR5+WeBGessh7rq3DIjtBtuOsvkXNUyN/FbO+
QM7TRFWi+QusTlGOzAnaST37MIQtrv5S6ZcwKuiSpfMWN2w0bmM7okaZH6ZIOddCH9KjZs3ltliP
ftjdGq9I8Upj+lLmpQXWKXd/1e69r0Txy02AjUtFqtGgJafCydNHXwTcN1M/fi7aC9GnJHH1BKt9
P0HIPiVRSOmPnqyIa6zX8D8T4OFhjd9m5dLo2gM1y3fGj07FIzuqDAKvRF43MrucJ5190rI5WVZk
YwfqlWf+6KXeL8dK5gQ9vj0NKhrFqUUY2PJTGhYRrR0i09YNAB74CLidmOh408MaPSSAtLwxOJgi
sw6TRZJyO8vYYhBzVAaAUBhIDcBNGeZGwIS8D0pi7yJNePvQV3hbjQme0yIsh2NMYqM/BGezGIlY
7fvpo3DjfZuNCesFrdu1ZNHfG4aPG7ONx3cZb/Awng1Mbq+lrUPXKZ36yNoues6L9jLQkb0PSc/Y
L8+Bkxt3YT7Jq169aJ5dn0OBN139MmOLTbZokEU79RPSbe/U59q11bHqLJfivrklSTwLPGgx3LLJ
yLgn/w91Z7bcOJZl2V8p63eE4QK4GMyqy6xBgjMpkRrc5S8wSS7HPM/4rf6E/rFepCIzPTyzIroe
6qFfZKSokQAu7jln77VVzVMzR7lvEJjUYAtT4bWB/oPZItdd4gzTQplnn6THqq73s4+dNZRqfQpk
b67i66Mig+xOE52km6vwxoqQpPegE28F0ufVxYzPIGgbt3bQJdiUpcXWT0WmbDtpx/4MAGg0hcUJ
1vUlMZJuK6y6ON0+ldCa8yj0p1US98HKDpmNzCX5OH7s254ZO+pXi3n7REth6gVazyFfVaL2d7cT
azYcGPOOeK5R2NL5V4ejP6nOw1yY+4B+6wsD03QhOyQySdBmZwKZE7cNqIKESMr1nMpodXMp0fql
4WsV9OF1rtpBI2joqmxjvncvy2C6/3xRHxXs8tW41eykPN8uc47Z57MJLsTRccrvore2YozjVw1M
G9gIp75EBipjWtDtnllUdgjUr4OtBvtSrZho+5X+pTWVyptUjliIl+BelJBt0VCumxRAvzZp8lQp
0aA8WK1o2KHMB6mxDAplph96e0iUZLmp1HtCOuE0XxdkDD6NyJ135kj0NCo26Uz95RKYbOv6rHir
SPGZ9XweQb4dddDVUWBwKyzGCQmzfhRaXj01voYHXhT+hxUvAThXH2pM2goNWPTzk5GtwIEY+2jo
hkNUcLZhk8A6Hpl4gOvrozgwDkJTx73edvUq1bXgUW+yjiZPpMAP2waJ9D/UHsBUM3XzE8rUp9yf
oQ0iNT/6hG5utaydN6J0gjsngshs6cJ4ElVIFE0TYgkoSUqfNvnc+e9zx3iEdHD9DnrsRIJ2UJJT
WtACYes/htOw7NrW3KacuxutjYZleRUZGgp3eVjfVpUy2dJNPHsJ96h0jt4+C9rPgz/GtnEvK1Vu
7aYh82Jwskd79vuzzIj0IW/iYhDujm5M7LNsTNGzJuO9qZH/KsVQPXNCF3DjsvBdbed1XpREXuUB
EQ9xOH3UufyWhMX4VanohheW0V7CmnVDdE5+1Hx2uWMCIUVOE2dUmDXrRB9BXV/X3ypywKWoeX6H
Cma8y64vxNcXQmaZrqrY+V0u/OHOyiEc/PTC9Tv6XP39Oza1bGjnDR2aZd2pvqVmbC8x0nWHlJXw
ZARsGq3A197GYQuYVryLQrSgUab2Tsih2OsJhhm15D8YWQprrsl3WzeIYLXduNa1ByMLlFWmdTT8
ito4wT/OlloTmy+FRgCLlPmHHkYPsYWCokDz7GW5Ex8LMzD3WQsPOjMi+TSBjqCH8sTeZKj3eXQt
79PmGW4u1rxYeVYKpuSFHbe0R/kywTHX6Ru9jTdrkWJcU0CkN/ijPPRqnux8PbrvUt04+WlknGTW
VUdpBRnpbb1s16xJwz7pMFMxDl59Gk8mTLoYsuBY8B+GT7TVYgg6c3uiDRpua61ItrFaVyfHsOjo
2NUyg4S5a8JpEQfs7kunIqq7gM5SxyqQT3t+Lfnpi8axOtbZUDulZpgs1CHqlkrRwVPM+h1yCgjl
t5FRnRIApd4ues4VsC9VeKpqnQ7UMDYLkeItjBUV3ggmrEXkpwnJwxiUERCb34twanZ54oeHoa3e
1HwYL3rCdcr5X82HkVLj0egpekNKepPtDCMR/jxj/qqbQ7aPy4Q+vTY+BmXjv4XO/Pkg5sFte9y0
pfkkxKK10+ZDCcmRjfO0fpSRkqLoO+AuIqjWQlNw+zCPubn53OQOeZ4y6olsL4pMg56sWr+gEjOS
Vnlh4xdtzGIkCe36lLs3/HEre06Ake7qNh+Xty+LhfUlYRvuKrlucRCAMY49k44BnPeLCHy2jCD3
DzSpo8eo7GillOLFZ86z1Px5xxxJrG5vQ01R4CnXpxX+jI1tcE+ItISZVVJtNYxKB6YAjIS7TA0J
ZB6Bjet9DmuHLwE5cp6dsXwpusoCiWIiYEgb/cT2vXvoIbyLGaOlkqJ6T+NUhSjPU47hRegyuygp
XHkhBnLKrp+39aH0ZA8bfKDaySzml2rbz8eS66zOpH++faqo4m7jB47jaqCGz7cX2pTU3dTCGAgG
Atb0YJ1bJ7HOdRgxHS6dGhsjn7u9gBWMFnEij7dnxArO3OReLKMT205A4TEpjs9KGcpTSIBYdCsY
c4y7q8/Bx+f2+fO8HESge1NswcMeBCP3TKM8iHDCoLONId1KOnHWHHxNEv88+xnmdINCFrVJ0jwO
hkJnIq3rx0KFo53oiK0RqNJv9yfGhwylmvUMJXvOMTSv06b61kpaZ9c3/fbhdgxsPbMX4Uz9Mz0U
Jj2zmyAwru770tgYedq+q8UU8k7pjUyOZZRdblP7sowpiOaro+j2PJ6mfN8kP39K6+yK1jm2pMLp
nAewcqCcMpKM+ZDLkG0CUM8DUxdSGAnf2dlV/b0cJInZPMAy9/kgMH5wJqTf22en1NUPS8Lwt8Nm
Yl+K2A69FbZGfGNVUz7cth2zjk7lVriIoM88u7Re52kK1slQl9myJzphQL62U5PE3Atcuonmd5CE
TTNaFVY8MhlR4gtN1Ve7bTgtXeHX5WOM0zlRDIa2TSF3t0eDphm7QTGeqPWrxXy11dATRiyNKmlx
G3oBcScfI2wkyHZBhPmQZk8En0JP8ZsBHSsV6KRCnnFqs9ndnsphqwz+Io8C50egidXtQfS3Bygc
VuQxcvtnv30w5zS5YOF+kThe9qUj40uaoXSZq2+3l3oRnCKztPfBdXbcy2inFWF9+BzlmvFAKEKX
U5pcx8tOE+TbKmAfAbLAubMDFrRKdLsykg6MBD6F/7Y8RCnaZyNINhoyukWPFuNiqWjmO7udX8dy
aFAX+Oa9GMb+kEpCjizGDj+I9xZCSR9YeUiywwYbzZr+JXUmsWFiBjOKiNL5WkhdW00IvvWX3Jpp
KCvAZEZt0I9q204uPNvQn5uLejWiBWPY4V4lsfT2tBerT12AklJ5d4GZnkq1X/XX+ok/Y96UhKgv
sIWqLf6ElrMGq+s5Bli76pt6PCA5KXcISNNNoI4ZFtHcWiqlHT8hIT50vvKVJm+QnWeBuGQU9KfY
vZjFRGGQGB5mcpOwzyw5M/qExxCOu7rrGDu2vaIDUo9T17QoS28fLLjHp2ayMKbgw1sJq5fUi/gW
N1IHX5FApqDqhsvWMRO4UEYnF1NUKxXDzun2KaPRRoK+dbRX5uV2lt3OPLPqr3k2OZaojtpNCY0V
O6ga5E2lHJlw9l+qR4zK+pe5s0FJh8iQwiYmXbi0ige7CC03coLsTcerBDdS/yEysNb6rrdj6Fll
ADhXyVPvtjLkxrQxVHw0w5C3u+Yq5RDJ1s+12UulHHe+KbudDP3vzXW8GZm+eRXs0JNp8gSIvuk8
2rexJa5IjHeivJf9UB+GihTOPqzCRawW8U4321JfAkX70nZdzI1MIFtsda+8dmcVX6b7RDBIUyxE
S5/yuzKdxKKjejzqOHxRGRLgMYZKiBCgYSBq2XHhzbYWv9M8iy/mlGzwxrBbrfzRZkPOuk9Qidzb
Ny1fWisV7Q1r3pUmmeM3tbXZG6u2DFuQelcyRQbMyZg14x68LTkPWRms87oiMZ3Bn2fazv0EboRk
0ky6A0nwX26P8sFpl3zDfIKnpGmW+YZVslgyfb2f8KF6nxNi9n5nFLuWJ2/vm6LJNb6LcDnomHRo
FtJ9bMZhF2XdIaDt+pyDhIYBxqMgIFtOietVUzjlSWvOTuh3jCUl/WStCZRDUZPrUCLKWWU6XTeM
uafbh7oW6uYv5vHGr5QM2KlgFDQbt48NskX+AlJIo3jq5IDyKiHWFT9KPR5xYIf7VrTeiMhll9na
Mx2A7CVvOpTiIFWun4lG5mtjJqzV0IJ4CtpR35uBc0ULmirCBFrzaRwFrLRXZliVJRmjEIQ9Wevc
ccVgZBD+TrOz5uE2YmUQhnWmjM1ll7fvU+onB7p6v38wqha9pBXna8eZ84M9q+iE5/Z4c/W2V2tv
opT9Vuuc95t9NL7yPprsFM20ixlMls9sLvc69qE3W+8wTvmBgbN1fFIK5jWjpev3tw+h1SaLIjCL
tRbFxufnxKAFa3ssS4KMwYaHSQEsy3eyfRM6JqIdbmpTj6fns3MytpZGe+F28Al+GLA5rJijlN44
+xDNY0VBdpWZPygmIXuoGE0GkhzfDMIwpCoz8lGmaNfFuttGVf0WgLXF65b6dzYN96lwWuWhsJFf
WqgG1709TYjPUavW2vrz4lVoUJGT0pG0UVkf1wdRa1ofg9lsFSWPvseol7FVTrtP6R9OzHkTz/2D
g9nMI8wW26eZjMdZ4sVIa+zsijVTdDvquK3ZAS1v6kDkupeSnnDS1NHblAeUsE34XNoZAy9mH2ub
P/MkLQz8xqov+ulpTrP8DELRBCg7TbScn+sBj3Dqo/2NkgA8+01pNkY/4rSPDuNso5CdHNrAKsZJ
lsW7upYX8s/7z5P/vwFl9cjAqcj+/fqT34tyAjoatv/x7394tv4oTq/ZR/PrF/3he5r/uL0cfBTL
1/b1D0+8vI3a6dx91NPlo+nSz5//+1f+v774bx+3n/LI6O9//o/3gmvl+tOCqMj/AKwy0Nz856Cr
/9UW6f/53/m/3b+mWVT/EXV1/c6/oa5M7TfVUHWgVsIAU3x96RN1pQheEioAH6E5AExQEv+ddSV/
sx1dhWaFBAjuLw3fv6OueAlVELkx0I7Jj5O29l8iXV0xKf8gxPBjkBkJB9oVFC4dJNIvCxvXd5ri
1AjPzt1gwFb1XbtYgRO09EfJAPJ5jP8COHQF4P7ZL7ySbH9SwU0j0pho4hda1VkUd326osGXhRcJ
CJtITkX5C/GZxlv1p7/w+vpPvzBx/NJBEByeBYHPyaHEZco4j3+1X2CMgnlJXExzSSiSzz6pyIDH
c1pWy6jZkMwFPF/0S/K/DVbvvwyk+6Oa8p/f/F9Iy40mG43GOoIj43uqP9d4HxR3dtxvKUHj0bZs
toXv0YTWwnOr/zC713b6ElYb86pFJj3gYvFXq5LpPsOzRaBmz61DSeQVpffTmX3/eXR+xu1YV4j2
nx20XwR8OfKayFbS8Dw/AEulwQsfUXOP7dfoi7I0NvVTSOyMW2I5NdFZkRTq1aCPt6pOQpSb/gie
2vsJLGW9IrMnXhQIWzV2CiexZKoO7H1e1xf5irIPlKrjQcyacO8Z7rt+TSX9UB96j/bRPl9EDw6h
b4sqX4lnx3sfv7Q7851B61Ee9ScUypTVqr8oCST6+PM3QJj/+h0wTNWUjmXpN73eT2dRaCMdtFXO
ojK/s7+JgZbssiZmFkzmtGLeVTBkf3HeVen2HwUF1g+Tlh4kyg25tNZ37Uv81NKB7t22dBlqgKOY
2LumEFFhabih8Z0mqTclu5ZQx5zvl8ape6BJTQgWIrw2GJCjrftpDfVkJLRIzdFVv1fc6ltsemx+
FolcqvE+KRdauowPjCFBr44EwdAqr3EZvTQEHGJUasmNh4bGruM0vYUjpI07iPDdLn6yhh2R9Fnp
RgkxKC75Qg6IH1hapPlCLP1RjUuSmyCsjDnaAGadaBEXRvVNkd/oEjgB/7iCzXs4BNmr1X0Pja91
YLq18OqQwmzNeDJmhhrJdWdc8vkbMh+355RpgH/7JhQ52qPFRpq0CvsXpyF8Zt2AHpkcePV3dfRl
jnw37owFMhOiWDzmiC6xY536oB3gEVgROeWuD8d3euiDJYIlJH5dtudxUqa0o17zmLdZ3lMxROk5
DZ9R1y6s7QwEqBOvTrzHbODq464MHqxt2N/9+elj/es16B9nz3Uh+OnskbKXVqQk4ZkwFY6yOW1V
9Zjb6wB+EzjkUGmXmujombfeoB6H7hgUB4z3bXqGkeGa/vcBOGw9vSViOf5QSf0livWuP9NJVhUX
Xxa2JVChcFkqt/kKm3ggEY5niUuMC/9UvlamRUDwGfgAjrnl0nWBIx+gplAOCWqaE0HIiwVM2+hr
SHSjCzFU17zmBcU7iB2TU2lR1+uKJIjIdT7st/YUlov6Ly4y/Y+b7L8th/94l35hp4+TNtoi5l2S
aBjp+Tw4X4ITLTR8P0m1Nkom2swkvGLclPUlc76PV6pexqQqXFWPybsYPFtH+LBu+z2pIjlwiMei
datpKTCkwzNkSPLnx/WXsuCf/mLzFwiZgmvXIvQsPFcXBKecwCDQMGzRUVA7Vj9PlJ6ibUp17RP2
VF/s5sWZsGwtza/Y+8kxVGD6Lv1XLmERetfuFFI0rxnvsF8DOu7h30QIpBdKtAyHhSMXxZ7NcDQv
C0l851+Eif+SiPH5z1j2dUshrpHl9i93o9agJCQ3Jzzb35JXZVVsSDXLXknz4w6kEwHyA7VUbrmj
dA0qlJA/aZmabgaM9unP31ZN/Vc3xp//lF/uN6nSjp3jKAHN1OMYvzUeTbuJCBSCjjOAfZuEHBh9
RbspWBKegaonXJCLlhQL1cGB4PbYJ139dWCD7Ipomyt4QJ8H47GV35k9Td3KuZfxkntRJJig7CQg
s+FZALiH1k9KJFccXebntFpSptfRMpq9oVxMXhjlbsXpOG7M6ckCWUwli3nHm8QOxWTy3LF/aYEi
m9ORYtSpzna6FP0mR9Na7jIY1sOKXnKHkCw4lN8R5o/Er837utxJQVLmvdNz0pvHyFl2ONLLdj9T
ps93zsx2xVPbLQj1eR2xNQhYcNN3rWVCnHyziMHZjgsNTvXdpF+cZDsyavCS0Mts7qQJQBmvsb/F
o0eQVk28SrKz1X3zbkZP6bS0hpeh8uLMxcsSPJnYRd30I/1IyIoDY+wsEVviiZ9ZLFRaf65jL67x
TSy00iUuACoHkQrqYrA2wll0gASewg9+hG9v1c6ztCct2PjRiTDOsIXXiTgM9dtKewz1DV4YevWt
WNgfGMPAD9AO5lahc89YN7DphQvGiYzYoT/qw7NFI14sZ7Gwyk1XYUF1OezrolvjVbKspU7KXbLK
M48/WuJU426EnJgbA9tfN4mwrPUPHAmt8jqxwM3rkBKY/ZW/418tXz+ftL8GBOF81sl65Po5IhKw
j+WjWh2AkLmBWxAoF7RAYMevFRFz04KhRa16NNu6ZoHtnSBHlAhKcey5eRJ2iBp1BgZ9ALuQnEp5
ahWPbjedhz+/0H6xpPzzJf/LfamPBGhWoDTn5Lk2FsxqR3tN4pCisdL0q/RlW+9Nja3oIY13Wezl
xir8Io92uugyzH4LmpXkbnEDywhd89D6IL+nCcrb7cnB7f7ir5X/6i5KMqgEpebQibyWUn+4iypx
VFSjHZxpGOFNvROU1/Z9ij0IYVU1+SQlNWvSbZxrOGJ7IMwvqopF01ysCoIDIQ37hASJc8rQtn9q
JmzqF5l/x6DnRjEMdKAZbsd21JvIfMQLGK6vtrqMDa0rJ68gPQRyVrPtmHFoSyK7SU7gJovZYaMq
y9g5xNmzypo+rm8H6b+h/j5G73XRFD/a/x+qa5V75X9eXa+7KP/4Y1F9/Ybfi2rrN1OHeuM4WHfA
H4DM/0dRLX/TTRPmqSZugOjf4dFC+82EbaupquVQjqNV/ntBbf0GLZjuHlFMuinxZsn/SkF9vUn+
o1KyVcsmQY0pKbIe3cQud60jftrpZZbfJzpBJ/X4MAXk7rVffeMvdpN4xv54Jfzzb/mliJ7x90JL
ND2iyojEQCK3zQPJBQw3+hjGdhSAGMTvVtdz82DbCvmbaHG3GY3oJzK+r1jbuHQbM2T/UeAdzG0y
HJHqT3dJqvtLQxZyT6MX71yuqQmZn73zFMIQ3RgzWc6p7c+Ppl9rd1mdX6nzabqYDI2kySjrN0FR
akesq+WIxwZYto54eznquUqOn0xPws8KJNCZQZ2m1lDobO4kdpClDH3lHB66OGofAnjw7lWe7FXx
pF5T+nC5aCYTXc1IaoaKMrWPqeVAjM+aqfjeJ6X8ocawg5ZVoDUMI/RCn8lK6PQNCTgFu2zOjEOK
mnTXhvgqVWuIn40u01+sMbjyU0VyB/WzfPVDm6jkQFfHyjNsJH8gHc1+F5rS91IV705msg7W0iTr
REWpdCkZmLKnn9PrtIN/bV9pwALqlBJDIVIBi2kmPceYlWBRNGn6rjdKeszLjJC+2B5Z2UsQLXls
owDufHIv9c567RDk4/CMrhv1qTDW/RzPJxjBsZcmORszjMJr1sj6q5C4A/XesXZiyucde7eADr8l
BrcIMDhRytnjjqm3vkenHj+HI3EArtBmdYuB2fwYm1ys5yussVTNiiAmonaVTshXUTOYYgDYoVcF
ervqgxxKDr4vMtplflLrwr4A59YW0GHp9Afg9xjM5vG3kDn0gdG5c5BtV73ZgQ/qrAgz9olOLgu3
RBpzKIUy7hs5NY/2AN06NbOcaqRVFrWeAERBqgL7oJKIRq9qASVoPeDF4SrFIrEwhRGt45jgKCNV
7qaCUIs5kr4LyEw9cT6XxzQwkWQF9bhp2nz4llSNsVP1mNjZQeNATUG0nyak+EFjEN/RG6ZXttcR
uymH79koCMfQNX6ULfXVHGQfmRTRo88sDjph19+Feh0wgPHNVauyFUXn9jIo084Y0n2Ax2rV1/Rv
McAn33u0e0QT9NlKZ+yOjNFRloXf+Hti3Af2TsRGtoURYmkNJk4OpAoC+lPZxR92E8133RBr8NOY
9+8ji5ANtYyUPeC48bn0MRr3Y0lYtZCatjYRO220MKlXFZm3D4CJZLKOzQJDTetjWjREnZB7rQ2T
SdZObEVomwAIaeE4nLLOlz+AEHbnHMbPLsde+Ryaw7jI0rG+gy9RrkIfwFSCx4c0aCQ9So5fpksJ
EW+yOn2N+pYFaKh6GjQZTkS3Vkl8FKC88FAzKbvrjMFBTVVnNiHZeQGQtBLk9sZDRglrDwr7VIsy
VpM574qq5VAGm3k6tQ2bktKce9XtBpGt8HEZCyUL2xEOs+LEiPKFiQpL+ixCmLLd3MlIgAOs8NE0
tjO7uSHAfcIUzt0+S8V9mdnXFFBzNFRPUUZ7LyKiQ7lkBwquJm6+YJwzdoYyTw8MyIHndUp1187C
CK7vgDEtHV9pvk7RRNYUCNMja0fzNE5XOJrVzl+1RFCkIhPf5X007+Ey2EulMnNGhVrj7/Raxp5e
O+VdIwM2CyEm1RHXGV7xOF7bBc6Y2tf0VZRXzh7jnf6l527mZgVZ3T6KgZU6sDkzfBNpstP3d6YR
hBSXHZGvQCu3xVVyqs+2fOvjMLu6++aVYvoqhr3CPxuKU69zLgv6TC0cCXyAj+Bp2n1lFZT/LEtu
AOR21V3XTrj0Ybjt41Y7hnoWbpyyVBdzI+uzodV6xBVjz8euUPtjnncO/OA4WTlaMryR4sWm2wid
s5nDCwPBURkXTkXzqQ3mhv3SkCE5Hs1jyCyZSpa7I3mrKLvSpQqw6lBVTKi6cZIP3ML1fdDLqeV/
6vvLJGbivWOGwbmPjUGGkPZwPpNYOwr6iCXQp1fo8rQtIjvWVmmv2RDxZAroc+YC3Kua2hJWxiRO
9nHwtYjiNvL8REnOURd29CEjNrtQiLazms+eUSX0HvB8ROBolPSCGSX3ogEfLKa6mWSmsCYg3TNa
sE8kQTAUR3Wt9hdHKlfhjt+m6RIKQbAdCzv4VlZ2WjEbxg1Lw9aZXhRLb+9q2xHrvlestdRNrlMk
FYR+1xaEu7SNlR1hZNkOQr7hu5k6D8dWVzt4nCFyHs+WlflDK8DRIRtM+rd4KGfcNKJ4VQ0r/Kb7
cf3eD2b7jbGxesA9PwjiwdD+z4xBtmWCfjpL9f4ucKwWJpRjKa6m1vnrnAjRumFlUlVWcTAd0rC0
33TYOmjkg15D5SF8yl4aoRtf7fIHRQT50nFsfdf0pbiHA6AbC8ufAK/AI9pmTDQPbRXGewNSSLMY
IB8ctN5KM2TbtA7DiSBjMYTFXTQgjZ0oVo8s9uMTWc4j4jt7aHZBhUSFnBscV3Gmy60MMvSCU1Fh
NLER+N0xLc7PNXO2+7i3/afCiR08GmVeP/p6oiBlaMJ5wzhUrJSeoVqrStSWsaEma/wZBPSm4RC4
fZhbEPXAbWpaTEabM9fLgX3Px5jioRFKZp2qLHV0UuAGrERB173FAEcOtgmSg9kO8FK/EhuVezpA
oQ7aG6ZHUsm7a8gSiiFlsLKNYmObtEOtX1olsj4W2RbMPKWy1iYtNYrVrwfgufssTgTxN5lKKkLf
mLCVFDA71LCmfsHECNZ0njrH3/bKCP20YKlKFhpgsv1ES/Q8Qf2Y0J6K/BRXsb6dRsTDJWq1Y6hM
3LO6pveSyrZKvC2VsWep5WvqRD2qk+asmlSbPNC4coHSB7MrgRRbQDDknSW1FeyqHmNhO6aS6PTU
PPlI67GSRvULHBLUEDgQ75wWuYmOPHInGiVYYZ/MXlDfmueUe/k6G+g4Bgjv13kGfcieHJgzvMI3
d0BmJtn2SxLtUsON1VyuK7hxz6nRotMvRduvtVwqoUd+CVzCup0brqthMJ5twaPK8VvVnccQDKpv
lM7OljmldGPbW70ZNVqCmY0qvrJ2rYN1gB4onlfDoW+RN6I6t4qtnECKpYgpVVQMUVqTUwFW5j0P
+tBjkqxsks4JeTsCbL89WOSgaZFzyqpZOtncbnUupGWsBs5Ot1lP4rgXX1NDaot6DljDZ+mgsA90
Tr8Wee6JreB8dExwmblvaYDTK4eEq0RbJgPJLoPK1nswneRLKHqyF7NBXaR2Md9p3czSCdD9Tnew
LJtGX51RYFeLngyTnZUZ9p5JfP8EZUVbNWqG7sS31AfVnowjTKv+K/7J2sGoJuYTmHbgt70Gg9km
YrgHivlVHebwaCANLxaof5U3BzEqgW9sNiFTs39nONUEXlLb3aG2dYnpsIvXZmbbOVbxiWhrZ+6G
1SwmkgtAOlIc1La1LGY9nV22ffOjruRkMUp0oG4Pu/Mb16rpuxGV/eBOYWN/QMIoFkOT5yszqJOl
BGL+4rNLWdVKpzyOSthf4IbR/9bLBht+QvB0qxT9vToXOXtveyJEsMEZbg7K0rEKCTerwzXISAdl
QZ1Y9lmdoQiyG52PYVLC0lULkgOcIRzu9aLSSbNrCXJMwwzHaAt52azY2hlq9CqhJC6LJs5HQOYV
8XBR0NOXherzfU7HKFqmUVuC9BqKGuVUlG2hs5ZHZWiml7wmETzua1AeGX4ZXTiAWLGF36NsjUnd
FUX9Cn9RWQapQt9HmVC7BDDKoJ0Cayxp3mtoTpdxGzI+ggxHVyzO4COkXeN1TZV5EtjKxqyV6KOD
tnBSGhjAyAOr1tXrLniv1IpgNbuBCIVyAyVsrY6j11izDdzTivutGDrtLtTGs5PG2PbqsIlWplZk
O8Wkv1ui2wU2UL2rVBbToNxJ8EtLGzveOjQa4uixazwlTqPucOxUPzh71W4z4caHYz0bQOTrRi9A
jlVZ8NBa7HV8AEKe6GusrzZyFmLDKoc9baVJj+witafsDOcXgShuWJWEW5AgKUliVpPAesq1aPie
xwagzVwU/Vc1ypVrdBEJGJhX6aDGdosb0Akx08aTRc9tsvPvJDglzibsG+aRdtK0T6bvqwc7GsfH
jvvTfWmG5HyEvvlFCQNOVipSYz2hUfVm3bdWuqgZ1gXKgKY/nIOL35jOa23NjD4F+N3KGq13R4EL
TTMyv976g/JMLhDWMEoB+NiJny1iuwPEavbD0lDM/pQGkljTyGmWgd1VH6iPUhyKNsVtmfzIJqCe
5LbQs53LagmNKb8gTSGqNHf8pam214lO3qZuMlX6ArFy+6VuUrEFtzguGnEVpDrzK86XCtdLALc8
iYgMjjR8t6Y5LVvVOI2R/qKX4PYy1Yp0bsJ1NHxIE3aVIGsJYSZegm5H0LxPz9VH88ZNnq2gOvXI
mVMhv1ZaF7duXs/de0uBeNZSS98D28yYRalTwN0EV5rPQg2x2K8PmdEX733dRcfExFxVGOUA3rpX
L5Wu5+R5lqn5rA2qc7wZgBxNxdCX29mxvC4vCwg4MsMKybyyqfx4y9iFCFZkjxZvjharjKe68aFx
FBTrDZ6j9wGjzNLqDec+y1jC3XSC7gEntXA2hlX3zXGGGFFTCvj0AFp/JpOvUSjAptjZ6pDkuR5t
51JUtPYiEpIWg4LZqEmUgkNaRe9KoctntN+wCIeegQHwP4RwGRojTcKy5wABexCTsmhypihhkRnb
3gF91YSDJCGzkCf2hIjt6rocmL92PeSALu2YwKqVyRkSWtam5l77FuR6NbtdU05veXBdhw2iPgK3
HFpDcznh0suIQl/Z4YFL2i9ZIceEGXiIH8ofyrxi0jwzBB0ActqbUYlgfMR1mIt7sgSijzynYK7n
NLRfLbxobmAbP4I0pcgbgyMYdkT7Ouh9Uo6vKcJGDMzKes+TMAZ8yskoJFY5yNivg4mTCe/G1Bsb
sm+/jYXGFUW0c1vdBfP/5exMluRE1m77RJgB7uAwDaKP7PvMCaZUKun7zuHp/xW6EylLJtm5k5qc
OhUZBDhfs/fa0yfkmNeWxt3AT9GgzKI2ecDjcdmDgWo9TV86kwQj7egOet+uHcw1epmdU1JeDU7x
3E40ZHmxgJOAYLtCy7KuspDaOOGEMcblQ7pEe8beErM4yenigPo5Gma5csdLV6P9Dd2HvIjSy3Bo
61WbKp9WUxM5QK8DEsbz6VVNwlA7i/zkiT4inJEo0HeeztxZ7jDzRy5SgP51/mwNbF9kHrNhmeN2
m+VwMpaF6T01w1sJDWSzoMYMfG/5TMBhB3Is123GjFmAOgl9NiB0MWsoDNs6M69VXD0qLRhPsySS
ITv1Eqx3sy/icefU+sBGYav6ZhPDfGHqeRdRgYYZQ51hFEEy6HgbS+A+vb6olQ/P0s77C8PV/pWu
TdKEewYb9DgP/YAkvJga3CiOfh9rtokV2IW1CQSNs5838Jm03J9tRcPget9mAx+LApwS8AyWl50R
FiubIeFqbtEawIwpmTAtbLtiXTI/USKI5hwRwug9WlrRVjdk8qpocnc+EzVEjIg26wZu0ugCxSBq
BsF8lrLUMEkhhYjXnBIamm0z+QaCU3WfjbwwWaVRCvTa3dtlsjxoYB5zMY6bfkYBYedgU7RY4iM+
MzauXlsdfeA+V/y6n3aetUeqqWnbJ+RmDKEgvIa0QSyD7MB6v36Qrnof6Mp3Ja/UAOT3ebXZ3neD
8Q69ZjyYEmro2JwTUInFXRVF8cAoS69KDHIrKD8s3j37w0rNZ4vSbZVE0j40vppXjWcu55urOHCq
CsQbA3GqMncDbabfSXnC3maKF5F0r0CB3qq5OEElEYxNyHctZrfd9Ans7zlGedGE5otnCdq3FpNb
b8/3lPzNFvOQs2Zk4FzOqVeuFygIexp0QqPjwt8S/nDl58kLlQQAO7vB6JQk2YYorWznZVW5yUoN
Ag9Z9772q5rlk7bo78St1dZ0LjF8/qa5EVYvQLfjIcwKv6VhMzJSXDDxtM7o7XJ3bp9syxxOVE0E
1RbKPemoIiyPIFzaujwYh6LfJJ77lhG5HFTSHS6NOO4P+cSKdYk0XI9mec3sfjM2CgdvhYzdb7Zx
Yz+GZTNh4ckh7Rb1PVrqG9WFjHP8u9khPZhH+jZc1N6Q4WM89Pu4pNcqRbLNYUysBGTMsbfvyB54
kSmwWF9/6KEOA3SXGBRQRnQI0Fj3pJ9A4wJISvvz/3eZxm/eJIicduW1RrM99sN3AXua4L0d62bK
SpKhM/TZfcthQkDd2BOeUaGc7y/bUI87IwdB33O0R+ZOKLQaHfClNHvCOrct43Q7G3W2p5fetiwj
q5qBlaQWOztQ2jnZ2+SxpT0KxfCqqInPk2QFUxNe5ymxqBneRjAOo5TEa3vckWYaqZWnyueZwBp0
HpDTPX+d1+8qNimrrQjwuzy1Tb/nRUDY1MxwU/XPYb0Yaww1O4v4L6YJdWHduUN/1KFzOFPiZg3m
wnDZuqbhBLV3OC6Nc5A0pgRH6xXREU/S6agGC3/cYSWjk3F73m1peZuEUBlra196HxjHTtZC8NBA
B40Kwnijjrwk6zPfLKkyOY76p2jxCZhihIVOHQpo2M5PYRk9h6HxEKWULhHdIXtiaPTGedUNnuMT
NwHPvXOFbB83gM9U3lw2jZ28Z7jBPI65xhDGpvSw3XoYq4X3aGbgQpvlra6RVKFsvvKyhYs83GuC
ze2qv1iS+LU6k5kkoeyGSHbaH6xV1yLMMRAT9TY2cPI2cjpomAQE7xhwHgZ7fPanCIBgFeLyBU5h
aAb9CNlEjlC0WHVotj0jo5IYmutz39Jn3rc49VFyKBx1YwiV2Po2NzWMj/6lE/bOco1Hq+fHHaPz
0pukPpaoCr7E0D9yb3XoEWoTshBaHNiRMH4o51pG9mM/sUbu3q3efSIEDqdWKG86ODQr5Uh8SkJc
OT2uNcm73twA936FO8B+Pb+3u/MuCL6nF617iX+fjGFo+pfzuMEsdxwyps9HLF4Y46JrWcEBy2X6
Y9ShPFpDfONU83VohzYPPohHqRKuiAvIGQHMJPZTK3cx1O7+vNcw0XT7zRUsiNOik2ON0AKMxPkt
gsHIWdtKrz013pIozbrDpEHrUixy6kHbEIeX5DahlZ4S8+DW9quDOgC4X2DUdQp1OJ+3MfnIHoVD
GyanSviPmcl0gxRpHUHzGkGBIFiymQ8NH+5yNUW3Sf4JsSqYw3pXIBCpcloI/vWWeG1yYM1H8Fkq
MHK8fdkEEgIGXAgHBA3bWDOmMbcmup6oqK6z3rsYyD5XrDVSmvoT8MHOzfc+K+hZHUptbSyLrZK8
b8Jli2haE9s2dC/JbG8sc6dUe+nV7FboSTkHsvbKcvVhAofaJ966rUFaLMO+V1flVD1UFfHpqJhk
awSWZsZsP2qnWE9e/sDMiP6s2wlemGHfrTLebRTzQSrsW7bnZ3/AymT31c67OdUBIFPkFiQo2PpJ
w5ofrDhgFs/Wpb/qSzcQZreJeLUsjU1g2MijQBEUGkg8jOR7ZydrhiCbFiNv5J3ScAgqzssIhXtr
2qtqwGxWIU+Jb85IQqkUCBVub2++NpSz41V8a55vTM9C/+Afqq49NaX5NFhyW6RAo0H8zJ4GQkWF
Rk85b8R0J0R776JiieM8YLgMP8jBz4jiqzEvDLxntI5y41kOmWxWdGJZFOARPHbRwH+m284U5yv6
qUNhEupECY/S5T4xKFwUU71ViQbSXJCejln7vACF7fyQPqV5zub8TUfOM5LLNTyDk2GP14oZZ1wg
egLIfNLoiySSFy9zUajcx/OuJYIaF+g5ZjsDu4zQbPo2pCEX53XoqLiecwYh1rCs9HCXRpdRYa0p
5DcNmn7ZcijU1beMaxj1xsHum6sham+mcKsRLjWqZVbjPxiJ807m03NPY71qwmrnpDGinLJ7xGh5
Pwjvatbx42yz4KD5sJohCcbMPIUIMvEik65hPVRU7sIvCIaCtKPTZ8UrpuDLIoHqNizESEcg8qrM
kTy5t9HCQUFUuq3zPbqKy942rtvlcxwmhHXNbRo1O71EKzYoHHbuKRQoJlqvuMjDKOFVW96OTn5T
l0sA84GBCid0YV0tnn84VwrNzC4hg4s1LZSSTvIE24pvy+avtz7MhuaGeIFN16AtYXTOl2QLmnv7
yPIAVQCOVlNIgFBzkNDmePlQzAwlXDI6dVJaZmFvJ1M9m133PlnNZQ3SbqXa9n4xOYprwjQdb0D+
DUtkZbAg6XS8kXHHCkvg7MyQl5lbIm4ObTU/FDjbe/fZX2AVM75qgffWVpC5H04Jy9Ib1pZCtoPa
GCL7WoM6XBWM7ZLh2UYoR8JmMNZXI2ldovuYygFycvTcxNlVrPyb8IylbflHzqpqTh7ROayH8K0v
44es11vtlftIpDfZ6CJkzd+NPqRfD7cRokCVcCcRvoBUq583hRG+4kO6WPz5JJfqipXzbtAmPt0U
Tg9pa6b/ZNpEPgi9tTqYLuY+kwYNe8im1wUfxLVY0ouSbMYB7fONCeGBwzC+yd3kulraapX23Xcx
dS6CKpbUSYcNLTU6D3hL80AHs0HgdJOaZsNRU73PUc0kMaLEYk1R8g+g0n340UMenIxhXXC80/tm
q8Jzn1KHcefEx8VJemsVFiQU+7AoBg1EUYcstkGaPBWx+E7YYDDYyJBr5naGc6yK8tIaiJ0k2sx0
x+9h1UDrA2oJGgLNtfPgtfEHG0ZiWzo3AbSXuMwD023nut+GGfkyTIMrn5nyThr1WVfIeiDV1qOR
FcaWUQVv28ZgP8YPwxN2dmFcFy62o7RMwQy3U3IQoUPv3huj/71pIEymtnvleezSJUIiJ1/c+5DS
nNJN0sAu712YIf5jsLbStbVZdOuvcjrm+rwonIx8B3AR0Gj4kSCY9sz46E/TJ9QCPJSkxazsaVk7
9ffK6q6d2jql5fwkveppWXKuXhlYAl2pCteJpx9z+mGPwyazqtXYUL0XRrd2MP5q3b8Y8t3L2CXN
6RVUz0M2ioswwdnVjOOzNp98l6NHGEedLJ+kHG51uOydoQHiJ09jCvnAsuhdIipBOgiK874uGSsN
ImDMuGE5eqDyoK32l/S5iP01sKhgUG82B3huO82KRKEdXqi1m4KNVcO6nSZofqmzb1N95By6tChO
8Yx7xtrhHBMT2RYYImNjy9yVTtcIHHHvdwiA6YUm2A4/p/6a1FZe8gyo9yZvcaAhqMKjY1+ooBPF
Dicgw3N5srlfVWhcRjPe8Gq8dtxy5XfdVeJl67bS68JAsIb0fEBjGrfH0gOgyRZCTjWjm4eyR+MW
kfum34EQrHTOk21nQdKn4BzboJy/F/olY4Dvix2zEZYX30e2RXYN9x3ueYnmorXuqhmcqqC65Q5b
a/WDzMPvefpYyos65ShWzqY3MtaSN8r9mMxvdn1jSwPTq8/z8EgQr4+IuRsw4jWI1E+FYqAItMdF
FNyP254RVIOok5889WKEguOT20SrcGQKrTWoecGU/D2PnyuukjTJm0r2prR3PhzIvC4oOEE/6TVF
+IgcxqTonjTaIHFf5xujQnnvW9ejZmE2gziBt1hfjFW/mxy9qrLHgmzSttsu8LYrh8pwU/Xs2Ntu
YxTLhihdMrdsoCo2bkPWa+PUr5i0ADchLQWhvpu+Lg7qCvkoa6wtHB0tCH+fW2xB+VOaxar2iyAk
XeE8hYopxBWCFTbzXO43N7qLrcvCIRR8hsUEXYpl7dye0/OMW4l9ZAnv+igP0gHQK7EVdmvzAuk2
5K1M1NPUAzge1LXJa8tEoqlcAaYEBSw6Bcy+e9Oju60Ps+msYsHLwd2WQHD68u28+52An+nygSCv
NXuAiaqxCC/MaO+lR7U8dPmjScCTvFRFt1fmlZ0/JZg9aF1mnoByGDlPN0ryWoMAezn628q4qvJT
0c4rYy64sa775qb3GO+TzXZtJxuOK5P+wvdIlEF9SRxWi4EwO/p1gje+CjQaUmHWa2vw1qku12X7
GC6Pjnj2lgsTVkcXX6B+QNOCxwquZmk2ays9t7UvfvyNcnLdV+QDuo9LGK/r5hL78jrvYmoZByjB
paEFFcEPRUx1G5lBwX6mVwsBNZdj+OkQy6OmbMM5F6gyOQczrZrmMmSaoR1Qn8nt4C9rmpqVJ9PL
OZLHzuMtcz5Klhs3sdn3EDvzwYQPZVUdAFP1h3dRDVuBrjeckENn5sro0qPPFVZnMBMJPAXpcNL6
xkt7X6FDbbxhJUGeVRFag2a+sm1SCTOblOYeLD9q2jIhkMB88Bm2aSmOPYvC2HizIBDFeXbjQGb0
wod5iMDvQkQUH0l81ue+dN3lOL3OdkuJkB/K8IhqK+aM70jcdLYltELwY5uGRrgnLacmsBNlwiYR
yxGJTmAlxrn+WSFvYpFgbpYk22ZAlMNzcoDr3Tq4fqWjzpJ2Jry36EKCjuWsbD+bpbuYeAD6Ue/Z
FIC41KfFGFaI4gK80ys8oJtYSVrB+ES66F1routBEeiW5XowjP2kG2bW4Wocqit6m7VnxId+6mBJ
1m+TvMvgwDvFdz+q2dHnO5Vz17Rhewvf770y9HUm8kNn8woaTY+RVLFN1fiUT5AXB/cpj0NzxWaZ
4b91VZbceHBnyxWE370bd6zVoKQS0NcgutwSE3Yl2HYzRMjWs3TuLGqa0gGB2Z4V+w7SmVTuTAoz
wZAXuMc3HFg0jibtB+02a62i4axdcOTn32swdGtCw697q7+eJf+l1sF3BkYOFYg8qt6/bDw64aYc
v6u0fhBM6msVEeYxI0406z0wKSItqSoLmTFJBwuYpxfKti4nM7nso+jWr8nztlLgqUlXvKAEexzn
wgq0865TG/Cbs7eXKiDIaA/aeTOEuBFSuZXnBgK2gW9T25RlEoQA6LB2lJ9+Vl3wpjpEg3GXM2gZ
rbi4cS2iT+OSblG1vBqNyH8xeVMEc972N8PY8I4Y4s/SKKvLmjTDFfCaw7QUTwYNZjB53lU6gUeU
M+nBLcTUwNDwSNomelAF9O487jkdGJXYltpgK6t2mJmfiiG5agsGDJ1PDz0W1nE2POosgcaEqagK
UDfepmEBCa9tNjopSA0STJQGXpgeq8hFWrdAXVjVIYvEFplv7JkzIe1YjztgQ7YtfJVjR+e3mocG
dzb7OuFXN2aEAtCQ885X4QeJojyI1oCkvA713jHJr0xd7p/YH8UhYoDJEqRQD5af5ods6t6dYQkD
6cvPpJ2RWp+jXeXkPOvMukvn8Cpv45t4Hl5TE02/W4M/b5F6hxCqt6Hd39U+j2SDBOO9qMGNlsXJ
j4juaAnRmnlhFqxr9qkcTQ7OOcdaEFVPpJE1RyJZe9QXrV1yaFXWhsXqqzvCVGVU17uofMhAwWbf
MX1+TWWdPDZ2mDGmxVp/IUrBysn0ajDIPfWoy6l/56NzuRrBd8HXzeJDI5AKkCuO+w2yR8Mkek6r
ncja17Qh9jSeypvCRlsxTYJ3rPOm4+6OJc9JAFwDkgctwGK40aG80xWmPs+dtqxOH/JKM0el1wuH
ZJd79cNQOOO6x0w1lvbJyJq9k0dHgsimzTjKU2Vz3VMMXhRfkTNdCLiXPjxNAAvrHp+a2+GnWarz
5h0aRTW9ke7DYTkNRA66+FpwgJWF907LdxMN47sQ7k3P2mnE1zQk9dFCyTZUHWqfocApo/TeQjk/
xfpBSfZHjkBwK3baSdZDOxyW3GcJ05bHuugv6pFhIApJcNKzszLBdZYzk8U0f3NssekkFo4CZF1D
PzKl6iwAe2NdfsxpotRchkFuR5uetCuPH7WRzSfk5SsEBkTch1cMrtimCOMArf06nuWGJeb3Rpr7
UobvUILvy8YFnAjV2invotknLdy8Jru2WpU0NNaSMjAWR+25mApTQYdcgRLxrmQ87BiSbVOmWqZ+
nZj2uggZZpCNJvYheohv8MJ5NJZT3BVEA1CgufyrcXbrQ8ryX5yIPVHZVTQY9h3pnTtF4pLKmo+6
J/xGcQjHag/i91Joc8ujvxFl+tnG+nqKxNsMi3e0HTiV3atVmNaun4E/JNIA5ew1MCFs3mDqopni
gT3E8FKN1T1MPzA54lvk4382LCJ8MneqyT1J8UiSbRhpxLLd7LE7lJVkwekoM0hmk/FHWcYgPCrL
9ffmAtsCASbZt3OWVxd+5yLtIqLoESQQviXyD0Go5YP/iTTHiteSLZW16oFT3MhYY1o0a2UQWRtT
u/FCoGyOJ1nu+3qa0QKEPQKF2XYrrpgDbbuVpIai4bAe2ywymYRXxKbM1cSVy8ccVgLyVbNsyS2G
jjKs+3awL6kEvQs/b1xkbeyHN+Nc+wkv3TJBQEeE2pUxsA8CLZKwVKozH5jwaBWrVEQL0QylFd2Q
vai2TkngICQOaNte11+bbCLtDSqM+Actdna1pHb52diNxku+COua0knxAu1FkJnANVdTHxmHqK5U
IMvaXsOslbtCsHpQGE83dTkAv44z8b54BdyJXqqXs4jYonFL9FXvOgCe69QbL6Oe3xORHmb5dmId
X7LpumfsfTaUUuy4WNDW6NqBQ4Eg2Xey6KDmSylvgV+Zz35SthcGWqg1NCBxjKASd8whSKnK0BYe
Hc0eeG58Tlr2ZPdilOTSTZFJJ2SLalxFDTtTpITNGqCwfgdk4t+oRSXHuYE7HZioAr9VDbVsUkVE
gjik1690Fp6DtUdiAXeitZnRq7gRl/kgujvy/zTDQeythamXm9IkyVojei3lzpscUAROZYy22Kdj
Qc1lOGN1Vy/t+JCktiDKGoDwPvJnZKH+VO/hD40XGdIkkBt2DlvpUOIih0qHPTpOwQCSvQgkepmP
OXkTO755uZ3akXFp5eAXSkDJglq1AQr25bwrTN/csuLCfz25o/+hBJo2tzkD+Uonwkq9tM/WqBk4
FebEY8y5iQphRptVNj9kaM+nGjvBPpzrlpk+8eQ3QlA4tHkvU16hnb50E+UglYssUjRhQRE5T6IG
v+F6Ih/nOkPef+oZsl1U5VnvolS0L7w+Ie0tHFZhhPgrHq2FKOmUHFtUeMeq7uet2XSCbK+RhMZ5
EgNV3yS/e9OASmzxx+tq6opnyaMgkY4ny7GB3dUOlX3bNw3GPq9Qp7a0xm02RV2yicQUy8DJ1ZQE
uk4dpK+ejLdOQSE/i0QAqa8W9enYEiFcbo4/imQS77NnYlGsIMJRJsty3jQAFMgSN9dQktAmhqH9
1svZAdlbO6iU8vNatvGm4zDpZefh/HwC0uYBftI2vfZUHRuUwncgrDghFm7oVYy66aEvjXidCsM9
+V2mnliKXobhnDPNlnIVkw0IhskhL1y51qVkHXvHZWWkkxkMcmTldus0T7wg881+Q8im+wOxX32Q
A4vdpQxduDVjFngVySVj2DtPRpJYdzVttL0qHFO+StEhEyFv6b4u7OfeRj68IpG7vxG+bmGd9gX2
xNE+OGIOz/HMUX7HJodlSIkPzSCKp8HgzOHOe2zaqBovEcPUjKkF4r0QdUfSUZ+bkeHvZE/U6yjm
bDMMeiGng/xV5Pk+MS/oq5ZP8mcUIYcW4xJEPhfpUCqisdJK3YoC9Y92uvE9bkcbzqJh/hiasn8Y
Ysa7nmjSIE2H5g5+TLoep8l/I7POv+vNygLoliABWlwzeY2sGSA6bOD2fAiXxNQPXvJh+wtAKVqy
aOzWZrFbiDYlm3ngHVeFoA+idhKHhDlZwvJ/jMMAJCxCQJYBe8uoXpN8YeOO88R5nmwV7/sw8t+w
ezlU9iJcqJq89HqeMI06hlteGoIVa8IaDL0+0T9WD/aV8WfJckWzGIwZ85jjOCBMhWx/AaWa//gA
dileMcNlAjsSlQBnIHWWwGl7akiAuOA24S29akLm75JeG9dWHNHSzMwEt1PEopBLZA5H8KIIFgcP
5GXkOZ9dW0NfzuzqZgy9COo+N3+GAMsC/z93pb2xQ8IlmfTjWVu3aZI91W3VHNniqFs/aTV5BT1J
SLRWzcGzZ+PeGvL5MI2i3bh+4zGvH2eUB12xsPDIPHpqL2neKkwsO80z9cJ8NKOeKzTcFLdSCyQQ
9N/clGp4jBpTPYV5mTz3SHx5WTY0ITLK1YYwa+glABKcEbnYnJrhB2+uYS0Qbj1kQkmEUfCO7Niu
9/ygEWtgw76Tzaw2BjdGoCZG67qEOioou++qOuq3YVfNF2XixyjsbPTQYCvGcyS08spum9K4Pbex
nR4UqmFqrXjacJQzpSAG+uBiQyFsMG7Wv1gE/4Ap+eq98y2cd47nStw5UjrWF1ec1eNsd832qIcF
U3fUOVusCIQaEfHxD+O/+N3r6yHOdJFecEd61LWedL945ZMew4eXuscpIMV9n2HMCngPrYl4XssN
eL81WTAc9+8kEwW8H9YXxmbaOscoQPkSbYfAry6a/fys/nEFfmbI/Wo//Pl3ScEhJyzT9dwvHuSR
ACWyiM5/Fxd8BYFurU8YlnZiA9PzHx/mnl34Xz8M8BZqT8dRSqov15tskyVXyuC9OIX3jRTt90zw
xIbyKS6S4pqq5NyuYHLOEP/txxl+CWOlY54YTMaU524ymL5QUCTzPb/Fw3OOkLFNm2FnOM1MbdGv
tWnGuZGwS9K9/HAdcbQXjRqi7p9noPlDSTaPQZ0xdOY1rzh3J0T40sjxTFRDniKe+giVjzbkXSXP
YQeKAMlxyn8Ui/5O82w/Z25PMGjO8jk1sZUtA4uhqHxvG+annjaOost3Q1tunAnLpGEsWMO6Z9cl
/Sy3QNQPMnmzTXkgVKBcdaxkVv7MU+nFTX8TY5ncdA5IAerpN5Md2N/v9z9df2laDGrFGSxlffmx
C7MtolgjpLe9Yd+MTX3L3yjXw9jKlxox1D9uevtPN720CavzIEZJ1/5y04etJXjNx6cEPcwJ95TB
k+/Eu9AdkaEt0mMxRAR3PIx4rwfRP5gdObtz4ybMd8phzfGCOLNtrNuodGCntklzrVtePkWbyg9l
OiTXYzljRUAysiyF/odB/+fz//V+lbYDcovvYPv+l/uVwQ/CZpO/H4UdWCVylhymCZgkWrkZYYei
ykuy3ZSWbI0Ihq3I+1WYwrACUgwNvflpZHm5+d9/Q2Upy7H4q6T99Rly7RkSWOYc0ZSlj65jzjpI
dWNsofhrWvtaVk9//8Cv1uHzCaGEgviIVVkSZ/O7QTlcdO10jXPUIrntwurdsWIr+PtH/OEc/u0j
zvfRLx5ox5lYIsOWxYJ1kOMlVeaqLeU/PsT6092PkgWGNk+9K+wvv6ZjuxlabPdYfDIxuMlO02Ox
61fDWm5Bhz40B6RJx+b579/M+h2X9v/O/V8/9Hx1f/lqs+OEYyvcY9vjZrWG7I1l5VvRVIeyTcdA
Rsm9N6V7dnAN/o3o8e+f/sfr+ss3Pv/vv3w4Zb2VpIZ7NMAdDeXdnD/a7T++4PnI+PqIeByxwrIc
LuvXVyhBZYZmDwyQ5Clr7jJS4HO6A4ssAbaI//u38Wxlmbyp+O/KL7QfuwlHSgV1nKMHL/xwql3B
3u/vH/HHJ96jfrEs03Z4yL7cI/NgpVrW6mjfxjfyqeF16Adi5yPuDbI1SSX/H/ek7/hC2Nx9vmd9
vXzlJCJrCOOTde++ebtzJUDszylOwaSsgCavyw2hOOjY03990d+BOT/vy98++Mt9iV3J6kI/xla9
yrwgvCWaK8jX1S7Zlfv8KWOlla941QbFmtHjP771H+4Z0KiKoss0PQtz5u+3paSbMSwBQqsiRyCo
i8y40E60XOBTkzhx2lm8m2Me3vz9t/3vOcYBZju+5YFA5Cj7co7lOJ5I+ElPjl9NN4aPQSvSnvn+
9w/572Ul49jyOeEp8oT9tcwTEOwto1dHXk7j1u1wHA6V1gDFKiPb527XgRchS+1QzFN2+/eP/m8p
ZzsSH6gg/tXlHv56L0267y3i6k82q/KN07nLYRhIO4Ulmj3bZW+/YmkYwLWVPqq61m0cWDJlva3J
VT6C0/fv//H3/Of0+fn3eDYjfKpo+fV5jS2lKMv6EyoxmlnGYJi218kGVOtKb6ZiyxY4HdfD+/KP
H/o/vwGfS+dnWb4L9YOf+/fby6Pl98NUnEbw9gzkzDSYhiK6dMzI3Lfe7Nbrph2L/cTe418/wfke
+u00tF0Tya/Hieibwj9jRn49cIvWN6ypti9ysqR7FOuOup0wohwblgonQ/XTjYnYb0vxCpO4YSxC
+ieSefQ/+79f/C9sLp7v80WQwEAVLzrHd78clhXOpp+HZb+2kBCvt+ESdJxmkPeml4gd6gp8xmW2
rY/LD2aK679/+p9+eaK+IR9yXNvc679fhlQVQ0Em+KkqAB1UrBlzXJiPf/8M+7/X2vl5frDABnlq
fy0uY6eCCqzNk0/jhW1QK948hDL6hU8yLyzs/UCgwWEawHZCpbdW3lT3CCpCCGC1Ue+mSrfr2YxU
UFudfZtmjj7h0qu2RNOSxFXBau9ijSS5xn3+r0fjj3+740JsdSzbobj6/QJZuct2WTmnuW0wf4Ov
v60QCN2Ts51veDuVgVoAB3VWwairT9pgzFmHTEa3/OMi/uFRcUxXWEx0XdP+z+vHtup57gdxYqzo
mavIoRmwB3IVQsreU0+ubgoBgqhnWRTu8e+/n/hPOWY7nJKMRKXl0ZTYX+5Qo1bzIBggoqIu93jX
X5ZOd5d+kwHBbOSV9GnCWbixv+9clhcUt5lZM+Cevc8Yj+BqygXNdKzVrnYLrEoiYc7dH+IwffQF
gIzOUGVA0Ab2yTJm3yKfQ0bBKUMHxCfiLerPYxDJlrCLQYgTiVis6I+QfCwloijJeleRUYfecNn+
/Zv/bLN+PyXO35wuGBTRGf/z5dcv8rIzktE5YTRGD06ewyaW5nDLJVLbWI3hjplVgaUg4e9vc2M9
9l1NApGt7P3cLu5mOC840SoTjBO26sqKxXKYY0Blf/87//AU//Znnm+eX6pH8sTMxB3VCVD6hZSs
9o2+fmx87x+Xw/nX53y5EaZC5OHgiJMyBhTXydWE7XPH+xVzwUKn7SefAhc/Hiv7eY5NfvO6eAnh
yzTN0K9aB6CYE2LI1eYzWoZ3Bovv9qAPhtfegSvDYWx3T5TBDwmiGvY3KMABfSCIlI/h7I0fwIXP
oabim4gEnNTqbM4kdCL0woN9XkX7Or7SebwbbP+ce42J1oo+jRrKQLk8uwNpzRhSV31VvuCLu0FV
cpH4TBYYiAXEwE/BXOM49ECCZfBCiG7BDAL2p/tHZ//fwpWnyfcUQyxE+RTI54v8y49FvAVDLobb
cVkyWknJNsaJM6P7riM0dMt40bXOqve9KLBI9Nm4c6m39pIh1zMLew1qFEb8/377/PoXnZ//X/6i
pYvbLBXq5DIebHH5ZzWId+P1f/4QRWNOa04rfD7pf/8Qu2oWXVo+4SvQXlDpOOisZ/8fp+SZq/3l
te4oDkmLd6lPU/DzVfTLVyGmtvZ8huXimimveEHe56D3dzqmGFpuwl25LXb1JtXFZnR5DTVBfkI0
Bbz3POV/QWuBBOAi3mYBwSH/R92Z7TaOrFv6VRrnnhuch8bZfUGJmiXLkjxk3hC20+Y8z3z6/li1
G52WfeyTG+iLBgoJFCpdYZLBYMT/r/UtB4TjHpz7Ny/rJyv5u19Rfn8jErcdBV+xKFWoUC/7hynm
OtFlUh6pDxThEo/4N/jPT15b7oeos9UwRD7CV69tU+ou3ctoZ9Uw9HoFzYa+rglE+foBfzy1cw6D
CWJAJpIlle3t+wtLwSml7cQ5ac1qiwYQXL5S1ze+pWUL5O3oGwl+ORPt22zqrsrANImlrSY0Xvqu
RcqtVhk6OzWeN+JoUeTLv3v1Ppxm2PNxnrA4VFAeoVLy/hcMarEPvCgiq47EZMKuWRNWmMHJ2yL7
RRDXX9+Pj3f9/WhXi7I81kUoj9Kuz1WGY6e/EXvfveclE76ZUR9LF9OFmRY50NNO7sOBqaALyZPh
A1zVyspQiviHkHvBT1TzRHGSvO0/CbUf7zU17A9j2+V3cRVyavw3rpcZJrOXZzDxapbVKWl+naLs
KE+ZK0TqIYv6AKtXboXVn4+kMJVNDg0A9K/nc4o+JTDUaId8DDb0lgiSTvmuhPHZXOH/TiWUI6Kh
Xl9NbnaRIuo8PRkPIF7uEWwduCdrZ6lNjB2JmPaw8b4D9X7yceD8xeEXviAXyJn7/RRVKh8hQ9/v
cPguJY5gOJuWANaW/QFU8Dz75kZ+sr/RRXYO+oQd5GN0/UYguVfdzuOT4xT3PyGfoA8gdoiDH/m9
x5kbL9RFybjuNxP2s1eDmo040RpZlq6r215YBCm9yB2Wjpb+I7lCgZ40uCl9efn1VPn0Cg0K2oYm
8TCND0fMENWK1kq8gC4iMkESk5+VrBA5TCefcKA4F3Y+wPJ1b6pIj/mg7HQ9Mtf4T8ejUareM7UD
dTaQXAYoGBFYW2gmAaMVnf1v3p8PVQ9Zp+3EU+DpGx/PgWnhZ81Icnqgwb/wsvSU997j13fD+OTG
SypHGVWXqD+I1yXpVK3MFG3TzvT8EVEbQdYV6hab+CCEf6YEyy4p3YUbtDdt48+HBONL3zVHN273
ZHui97Wqc6oC0ehDCPR0B7qFbDS9PebycxVh1m5Un5hfiHbz1KqPRFctFZhcthAXiziwNmmvPOCg
xFqfs/z3tMMl0Hieyh96FT+76rjR0u7Z96sj0rdVFuIZUUzpwg0DIDZin/Rh2htSs0r99kgb71L4
wiFPE5Iya8aRLXIeYsxM9ljLtozazwG0sq1bCEKYIYyVTKii0ev9a8Pe1RlU6ZlOVr6MJi+37zW/
+r4bncbAPphJ3Vr143FuyLJHApW3T4zypJohOLBkIZYCNA72wg79q++22bzj7w8dqDTAlsLr1kFM
XZe/lFHzTPq7ez2u+TxhIJf1tVfof/4OvhvlahtitLU65qaxU8Gy3CNB5ZnCrrzoQIv+ePvx/nqu
9gW62ctVROIIjJoXNAAl9E03dxA+WX9+SZzU+B7QBwHP+lfQw2+bvzpyFTiX/h5UnF3jMAEyXgd/
vn3XNVWS+f7oU93k+jDMEmNIHThPc6R0F8jHWtCdkLhXL0FqZaobz/KhyzV3gczGopOPuqfcNCPO
ja9f5U/eZI2yhMb5QYRse73RjTST+Z75+77UhZ+KOGD0dM3gVu1d/Ib/xlCmoelcNP9cH4IpSGZE
tWb7LiBXYehWSQhlOf5uuzQdMq5mPeciEaoc2Th0+6cL/u3hESeMWzoAk03ylShnS9qwjhtrSwSI
/8b18C1QWQjJvvqwDewM2a0qDY4vXnYE97Wje5MuNnz5+rZJfLE/XhNVRtEUeY0NJszVlkiLdSmR
Kx9kPGi8Fltx5GqzGL2y6xU7QXqxVBLHq4s1mruO0pisI/DPXyq9Ooyqbo9ZfG6IHkTKq5+90qAJ
PebWsob9sTYhVoHGRxEWDoDj1L+cCkOsQyPAIGYZrwNpEFKmtDNJrDci8Cot9otFVpTrWpMcN4NS
BMqkG5EUNZ62DivkTz5BImm58qesAwwd1j6z3spo5Qk3AU4EfQmypwTKVRQbH6uztnAF74ZS/bYT
2jnhpYm08EwHZpbbIq8MHkVMNXCCwN/QDrIVIMLuUfBR2BMr2ND9n43uHAkd1BwxwodpI83UCCDA
hhwXm7JYWjmW33nz6r+C6E/9jS+sCn2ZpC5AdQfsICitfLzTiUwoF9BabcNck3A6kTlcIvcwrBl7
U4Toaz0qlpNmSxUWFLq5EjTlHEefGa4ywembYj9R50LtlzAcmq7hcDrTqUQaLibH4DXJziKWEgFz
yJ2HIVnl9ipExNz34/1Q/7LaaKkWwlJ172u+OF5yisHAeNGz0L8kyNjYAs+M4IcsrMGRV/5TiL3N
BQ9R649887hU3z/puF60m45kGANZAxabG2HHwVWFvd7c+E81uN5NqlDcgUOzHOut4juWwOZsYz2E
4snUkIzx7BylwneCImZqSGV4UAgS6EwbawwGliHf+9ivtBH+4zFLiXzDoBWsQMTNYiWhUmeDFQ1E
B6luIjxC1B0szK1WP5cUzzZgXZs//NHnwD7DQhU2ttjx+1lOmeNWUXaCsst+htGtG3qwKmo7NIzZ
2OKWWXrhk4ZL15fWKeaLqJrr5WrA7r/C4D1XiRvo8rexcsRigRdx3gUPuGXKSIShuFIL/5jK941/
07dripNQD57KcJvX4qxJY3gJSHKUs2b5q07OqLYpcylho9GV+yQTZj4xiAqSVtns14p1U00wa6te
5nLqyMYja8pBqR/T8YC9E3d2MDMExYbsaUNzmsmm5kilSXYlnxCJbLi9iT46kX4U8oaMCRVpe4fN
Dx8CoeNrAT5rmMNyE9J5ALTDTyu7NTzP7iseaWRqqwrwW9NojphOZLTx0YuGm053Zz2eiCRZlUaM
5RKj4a3m7foUZ+a6k05VDshuhwo1mKIhBsGO1KOo3ocTMA7LD4w2XF9Y3jJvG6Ig7L1FTaMm9fV1
qeSgK5mFAYGvxDutkgg5KjpD+RglHfh/6se5DB8mMLxZkTSzFEqA3wCXTcPm2IjoYEM8KA2REAkC
O3nKx5DLQxg/9DAdezk+dEOAeWHXe2uh2ZfBMhC9jdQ+xOoRmtncKoiPfTMiqHm00/Lizcx/eMLe
h8wqyHjqzm0Tz4LSQ6y2MLWlFkDXztZkV8/Kn8RBttauSrSZ755NAC09rIyIKCPCCAjVsSsMpe2D
gGcqwjF/zMiR1MpfAIV8DRNbNCfVtG1/NOaPtjhn4YsI2djfdFyBXpAviLpwHeJzESUy+PZdfQKA
gfJ5CdV77PEePozlL5/0+dTu0qU0LnLjTSEQIQt+df65EF5d777pLqKHMg9JNCyS9Dw061x8ttS1
5W5j0ts7zH/NvsK5INwld2bpJNpcL3Yx/W+tWwQjJ8lljpCftCh03kQyIWrO2BfHz4EHIRw3vV2O
x9E4jUQbWm+5tdfTLa4apxlvarV2CuGh13/lsTaD0Uo29DkKVMgvuyG/lXCXoZGeRd3GKs6IMxLj
CA6Gi9E0J4jW1kMSmx4AdP9XGGhzAYNOog1MA+jKddgh+LkPalRUGbyGegY4zDH4wSjwlhmTJcew
Rs99LlgRfZfEbmvssULjyCpftTSZdUruVAH6Zf01g7bqMVmleY0r2MqPNSzUMT+U0pKcyHZCnpKD
ASSj4zZ0hyI/WOFON88+8RnQPlCGgVAh7TnFfzr9ZPwTEdq8CykWFYc2QCJbv/RGuBo1f4db28Z4
4rSjtZCKmzwgIAXygVJdNBaVrBEOBqE2KJ5o8d6HPuuXqzhIE9a1L+wwl9T9Talo4ASzhQXHWjMq
vjxwYzABi5wi8MYm3cLAdFfk0lxpNNTSJMdFht3yCRJPas5xGRth+WL0P2Mk89VR74M1y4JlnaPo
LgpP0JY7nLlu+8ZCkhn7hhjnzjyNXj0DXYKTcMOHAxP8TjXXnnQMdMfKWNzvYh1wxULCPyw8ugYP
8Q5TWdDv0uyHSuq2MtfzC5aFkCCfX2a5TNaCuuoTyErzEV/yEaZImULmWAbq0W1XA91s/yE8J8Xt
0C9w7Noazpb6sT6RWELKSlBdVG0XkPEWimSJWW8hjKCXGnWPCiXkQmw3SVHtq94cOcH5Pod2nvpT
Xj7QqRvkpVlA7ZSYNKhNd0G7Egps8oB9M15UUnvop7+Ce+OztElEcq/u9P5GzQ9GCVLuBmsAEhR0
qpgRAPDZgXgrDYueDB7U2B1rVAU3PUgwnFxkiSl/a0G58toncEctJH7PsGOVKLV0m5ASW96KxVFl
tY/1ZauSMzbPrUMUbAv9rBmnKDu5Me7AJH5ss02SjetYHEjqCi8IY8AywTeN2BiAcNJJu6kju1Jn
GbwMFyoB9n/dgxJan7VgVeDjcnXdrsIn0Gu2J2xMaB9xtGYNrsN4pnRIfDmECq+QAvnAXOSKkK6b
CjU9C48FRglUzNZNbhV9LxknUPmBtAjKW9b63vsBmAZ7p1dsiUUAOw1/d48pzRnrejZi49xG3kVj
crr5ziQ+1zjmw2WMN+1rB7WVVNW8ncV5Rg/oseRTzU6d2BYANWibHS8+Yj7B166dqT6bnbjJJFzj
PXaloF00MYJvTINtaN3ybq+7QDkO5aX1MUePy5BQ0juF1MLChzjjgwMiRt2UjnK88EBB5XurzBeh
+TjojgnyqCwWkFNi4dhn2zx36btMeYvovzH8cpyYxfgzglFbJZDH3IJPaGCH0npiEkbVjx6FJvHz
NnAyWxqeqpJ8M0eWnFSYWoK8wKue2kUYmyzsdIKOyXDqsI/n/l1eriW2zMRNc6sxIsi3CXnq2NDS
8mdRbizA8EX8M1ZuUGeQh7yL8lsXzpBVvsQqMMUCKH16mwOxTNZmuQ3QjqbIiURWgvsqf6gh0BSH
unGs3MkiNsBL6gblD4CLducePUAVwRIjlhizn9zpxaarVpnqJP2SFYHvM/veGbFtav3aouEteB+O
iuskGJULE+iY02FUV/hh9nRuf1sqR4UyjTLGTlMgMgJQ7oXnWD4X1g+CrnRa9da6zltbx1HJa2IC
KhwfS2ueDz8r6T6JFhlkc0seAMlJaJNmI8EJAa8xelypf1I1fml9z11F4NJ1O5Fwrde+3eWcRAyK
KmziWXJJvResixF34JYoeEAgfbXK7SAsPBWbPEyy9GxEEAqMTQmuILxnS2uGC0KYoBW58oa9TV8v
1ZM7zscKp9kdtNRUtadS0uCEhQP/vywuluyQI5ksq+EcxTOj4HCx7scTdkjkD8NDwcsQzvVsh5Nb
xFQrOuHo1LyFtRMaM03aZ+cIO+B0gIKhxYZ/XYoI6dld4NpedsPaldi3zmtvReKZStKEodkm24ow
pSlJSsElFzaeCbLtqLVnXSJ2cYKSOumLPn1d4Au6l7g7EMICsTzUNkF41MODOWzYORddO4NVpKys
Yl9LDx65ZOxNefuCZIPEH9QSJVVkSBgpXrzwl0aaeB5cirC74Mai/6RtwxaIBIWyi5f1T4aJN0Ot
R4C/ZIFx8zRta50s9su+eS6gsttxhcml23bWpnHfxuGl6ni73nKhm8t86kXkEiPkwAFLl4hXezSP
qkerujNsCd9NOC/EeTn+lNyHRjqAMPWq2Shsotypy4NiOpVyLNVLN54ScW7hvvbRAvk3oXtQ443Z
zs1mQS5laVW2Cr2gX9YmE/q5EDc6oPlu65WO7M+F+i4W7qsKaBmN6LJ6CEHBWEcRJzqube+IN5a3
gtANv1uk9Yo4w0had9VJF45ewM5lCVZEGMGtV/FsjNdeeCrTn3CwlnSOx/IM7ZpkuL68Nf3t9KZk
x85chBytq2idBSuzgnZxGqJtUt301SNbIk2bA0iZfodF2zhYB/12plwitm7pCfWewta6D/DL0taw
NdYpeD4l6IuJxd3Opg35oxfYunSIsSJqoNXgo45b8EWPVtIaTgtn3Ulgl23k3AcRJssZZ7e8XUWy
ynFW15bwQ5+N0iLouivjLbUjxsQG9k05aGomXVVPOAPpCnJ9DAL6dc0wzehKjF28B8QXn0jYEn4a
fk/BW48964dled0djAPr0cRB+Z1a95O6NUOjX5I0LBPidadETtVoGMZoD9kbxLbXx1u/a91vgpE+
kczpOk0KOlwakilCct6Xh8CIZ+U4GDv5lrLbQloBDpi55/+e6vGzm0mFj7aPTDnxgygqNUXdQn6/
bySLzOJoAM8ydoK/yKQgukWEB2Csb0k9bXIBgtXXVaNP6nq0AdDgUaGfrC5X15m4oKVjM9hLOXXF
skm7LaxJZa0qavjn/cl3I10VgIPUkLsuDveSXgjEe5hm8ySivETqRxjJd83hv3py1xOUVC/U+VPR
1BSvrssrPCPqYq4LEpRm1Bi4w02XG7MG55EevXS8KSCiFxYuYEuoFkSncmYhTRfsDz57NmJkyhrD
TOv2tN0WndGtFI6LVK/kvqOacCJNdlXHcPNrcBwqiQIKx5sBkHEFb5OvKIwluIrCGf5RBKplFJai
0LCx9l88VefYMmj7xM12bYtlLE/uPX+QYcF1JyHP9kpcLsZQ38VCWKBjYuJNhVBj708MraqdYeM8
0V5aBnzhrd6ceeFtC4012CUGnm7ojyS+Js3cGFkEEv46GxtzYBkkjkoQyVQRQHHcdumTOh47VV1Y
6WvXNBsPPnXU9raOaaYYKQxp5AQ2hfIqReGNRYVHSced4HGki7Ahf7Oe6NL0QK4fGJUO3jdRkmTx
+oHBrm4KV4dpBzswLMnSjgNx5cv1zMsOxLng+JrXFHjEfSlseOazwOKIjVVYVsDRB+eOPg1ym6UY
/Yq7Y3efProWDrg7C41FXe5H4a7Psa9rq4KHbSL3eUuJwsG93D+VPCE1eqgM4mPCaN4IR7e/86Mn
qztk+oG8FVsAajF0BPdxIAtAL1gq5fYQyMYyqu4FVAVutfDCmTYAwizdY9uWxAgLdhO3a8pYTsue
KWpexMCzhRzia5Q5npneGXREYGsJeGTrhRTd9sqN4vOhnHc1WWROs6ScQYvM7Bwl41t4GTMnDxBF
z6OlVs6LW71ZxdFqUF/7fm5xpjT8GXlLTsTBb5KVcKQso/syfUZv5Ct7vdiLPvGaL35z7Bp4EQvC
REcAViGVyVsXcqxmQ+fhT0NagJfnNxj4rEiOeevq4FmW2l4N7+R2KwiPJuyH7uAHDrTmhGKotqRm
l0ELlqdYghlxw1mlLIk/4BhO7RYSqVNKtxm8z2BtxJsxgjfOfrneFepRGPfUSit9rUVbjjGdewnT
TTpQfGbzNwVPz11wWqHooMeLnyxqhsELsM6hBvW1VQPydBYa2wF3Z6brBsJ6caMZD/WIds/W9Q0f
xaI6ViaOcseF+kOxFigrtY6LzK5wK/UzPz4bJOhk86HaZDWpDCspP5dodrSbAWsi8EHdyeAgeeDJ
l0AwNGNBEiQIMiEm5GWjRngEKRCHtvrTIz0nmqXdG9WftF434l6rNrqPDmWGk7ivZpjVeuviyo/g
HoZobRKEQ0yZXi7gSInGo1surAdqpsN4U2aLyJunPburm6AgHAjKdafYFJAzctnNGT8qsW3uzqFO
1GwyN0coI8Rp4IQNlIXvveDrw0CK6RLRYC6i84X+/kMKYw58edvCas6OTc2U6LNzXBLCKvgE3CKo
NNeZpq1INnlsxoIqmLuv4nwFv4Tq/ttgoPqEedjmMDMjV1hgUttVUom/+OArmzitd8TGp0Zhu5K6
LrWO0sV0AiGIlRKGlTHd43vRTBduc4CLE8XnvyIEIsGpALmMw5GggDlLZWVIjtD8yLJ4YRHDFrNr
LFZ4y4vm2WVfHfFGjhT1q2NLe6Hcl/HOE29y8Tho274/qMNJyndl7/BSeMqMBPAApFx6k3hbi6jZ
et0Jz0qOJxDFu7UK0gu4Mtd7SIptJ60BUyPUS8q3rj3hQGf1SFvQY+HaSxaueFBVDkGCzQItFxeh
5AiDFtUVQ6LjODCTCmrthRR6cRnZDS2VeiTqiYTy/sGXLmRLp9ZiaHfsaxyzRfUvA5/mY4O6Y+Zy
XtIHcme0n0T8WOlRN+86AhOy5tHXLg0rf9PVMy2ARA8iUkRFJI3uAalLRguj31n5Xamek/AmLHaj
3MIJv1GFx4QFpk6eSqr7OCyxlZdOADKuqR966H3N2kzZlD/IyTmM7prhp1H2m8GkTjrYdb5K0gcw
r6J3g48MTqQbz1UOv/q4UDJ08rJDlo8lHRrsjBZYhH0tbhp5PrKmKOTjzcJ0B35awOkdJqts3IXB
AnYkoTsFve6uW4EIBe4NLjMVOFMfRr6WnBnlGSR36QDWIuAgTAWXbAyobC0Hw6rfYpeiB8Xx/Qek
UQpHL2GUOjFo2YGTl+sffNjocWyRdM8xdIzmcD9ZTRUyt4DWNaK+gMoZtRsdxFnVC8DByqWEY7wz
6ber6zw4t5i9M5CKmYENIj33e6+UbTGbh8SGQ4lrBTAPkAoE0OhIiqm5BxjMIatV0clv58CQyNnD
c897XP+YytLhjBZ0OSwI/6AczLccKYfnYtMn0Fh4pcNViAsNTBvXPYB1Hh4NY22MNOPuCW4AqIDI
u23Wievk8aKS0JA41XOZv5Yhfni4ds9l4oQSjQ31hAPWSFfRcCsHKz86CR6VmXkwbIp+0xWg/1UK
epVNs6JEX0NStQ4TaYlEdRA2FehSdUd1oPXPhMcPS7HeDYS7GHaTrcDpQCDm6Uv2wEfsRevWhXkK
vINo3Mh6TR1hUwjg5QXgr+XSy6hoPKtS+F06+meNTTTRJuTLyTQqKe9340U3oH0QmWShwppS+M8g
tOCItyVG0YF5g1L8m33xJ+1h/fcRp1PIb+1hZUJ9UvQl6mjCrntycPZIJnHCQcsdD9blzz/fhqMY
Mtj6KPLkMHs/XF+JegghmgYi0CaO9GP7nFKu+HoQ6ZODhjF5j2gQI5v7oJiMrVQeCrqq1YaKAW3c
6OCtrEU8J/t0hj5zOsRTTHr5751yPjm3MbilTXLNyQpz1ZxWolRx/SbdawRAlNYWOPZ3e8iPO8jf
B9Amw+Vvj8zDG4CyP9tX2rCQCFgopC173VUhNX8LZv4fxCjf5K/puS5fX+v9U/7/QZTyZPL/r5OU
mdh5nRGdzMpbD+tf//yP6e//HaSs6P9AEEpOHX2WvxKTmXvda1X/8z9k9R+gQxEZ8vCVSX/O3P5X
lLIiEaWMdlrkhzRcUSJvYZU1tc9PSf+wsDFTaJEQvkgKI/2v/3zp/6f3mh3/PjZUV//+P9ImOWLf
r6t//sf79cPAaMY5cDK2Y/rCUXntqmldUfOgL5CNqtczs1dWSRZvcsgfspbPLKta/nZb/jX878O9
n+r/Gs7C+MqQGF+vhUF5QoxVOdJKaHJ5C7pimbjBN5Ndml6X/3te+j9j4BVBtKlbSN3fz3YdvW/r
Tqr9fB6uxwZS2Vx/czfBKrBvevtVxaPZ6C+lveECvznJX53V/hobQwH6Ek3DoPNhOfa9fIIfux5x
Tj/86iZ2YW3p+db17grv4Kl8I6tbMnZnhDJ9syxfSY8Z2kTsO4mQdMY3cDW+v+wowsYwCAwtpDdt
fetTA6KlcJCIC+pbdyej4CErJJbH268f6fs6yTSuqlO+MBRVh6X/wZOkczYlY3Y6UxUJHx3PVxxS
XId5I8Mt/nqo96v030Ohmpe5ubKESfKqdIH/x0y8hqHgeD5rIRJnKfLvArG/zb34rsTbd6rIdvzm
zn4yKs5AOJom9iM+Q1ejij30QPJM+fCPHt/vTpKfI5dQOLenyxR1c8XCsWcIL19f64c3BZMTkmfK
SRoujQ+Ps5BMoUDHCUEf5Hg6k0Mpe5GiwlP/XrLfLQi/v5HvP+d/3VOmjazLuoIb/YMGayy7CuUN
OZ21SdiTjIBBjuyMJl6ZfHcjP14SFQxFm6qHCObQr72foVCpVSOHYzOTqa0T9uf7b396z6YBLFFV
KH9O7/77ASLZKBVXIFIiJCg9jQmfSUpO618P8nG+MwgSPFnRsdBgRHw/SCOaQSwS2UVNXKctHJAb
EdNqtg15+K6g+2FxpuoDPQIFpQoPAdv3+6EkFxnjCLdy5rUNTeTFxKaVLTBmxMKk2jfX9dnToWiN
f1/FDEX1+v1gBqczScsznL+eduZlP7mt/sdzjeuZdIXSVJ/+IHIn2a/JxZ7no3idQOCuUEUrcInV
06gEfbwIM7k6ff2wPrkoXiDu3mRgx+p0dQf7IK9GuPmkZo0pR5c6cbtFkpnuN8N8MifwyTLvEJ3y
tbwu0SVY873KM5kTtPImyLlCH1ItvyMifVyJJlqEyffaMrEnX389a7ycdRXU+GvL2CLRuG6oMMS6
oD5JENk9G1eJti7UfAZDLgvmX9/KTyYjtmg0ocx84KPK1fzQDU+NEVdyjcNZiC6C/hjP5NtBuft6
mI/rkYaOX5PonGD64B17Pw0la2ytqFdIrTByCXhxqOTZRsiq9oXaB4dOL4z84Jt5Of0/3+0YTI3J
SEkcoxqWpOsVPskrWRwIr5yRxDkfxOwJzT6Vxm54goKa3SZeXK10I6y+uaOfzBoFvBVThqIu9/Xq
Uo1YrNw2pO0PV9MpoJshFBOXsul+I/u+fglwlvC1ZMXiIyZB1bp6cqEkyFKT8OTyAQWp1wwZBs+8
Wv/Zg7seZfotfjtkjFHmKknq86plYOh9BZd4nI36Vm4V+qtJ+a+zxn/54bq+e9fjTf/9t/E8nGsK
RgLyg0jTlbZjcS8X568v6dMhFGa7obHd/nAwy5tcDQjvpp5dHgYLa7WJLwNT9dejXM8+LgQFNGFB
aGtgmlw7jeQoaqIwxTVPW6HbsYvrnCT33LcuiaTdiFDQCTF0rdtRmRTIjRd8s4G7fuP+Gl8SRdAS
9C0/XGUfD1JKiFBED5ouTeMJCwm9IHVoSPihlX3jYb9ew/4eDbm8QgtR/uA4Momv0sQU8GM3ln1l
uyH64V5O/Ye0aToHYnWP70eP9yTWDn9USuBcP91oGCMmy5SEwv1qxmiALeH1dtxoLzGefVlpl3mf
JqsxaZqnr5/pJ6/cu6Gme/7b5AyHMgGdxCo2ZvKjTgmrGKpvJuenN/K3q7n6tIl6QjDgyGaYWEtz
F+SI5bK2uaVfUEcibYxU/SUkwXft7U8v7K/zJ/sf9sJXo8LWrzVBKVme3Q6wgG8am6wcrG8myYdX
gsUfDyVqQLAsKq/e+9tnDXrdCiF5AJocU6ENsge4MBBuVSKKUv8mD6MLtqjliDrl6+f24RTFDph5
gonTMizYN+bVKhYWFVRmX0Pe0gt3HU7+oc/usl5+jePiwk2+q/iw1ii3Eit++HrsD6vN1dBX09NU
3FJsqracZdaDhehOSF8C6JdfDyJ9eIBXo1zd2qADqErwKCfRtET3HywEKV36svlk4U22M9ZvWPxL
FaoF4ecboXLXIJL57GoRfGrX+8bEc72p+Ot2T9ZRbTq/atc7drpyrYzqsgQ6Ye4Kv91U7bApg3Sn
BNGmEaPnr6/+s1s8vfoIF1gMdPXqFheVZzTKwNM19XwXFN6SSOw5tJHvbvJ7ghkrDTcZNxpXBbxS
5kRyNX8VkjPbgEfpySFiwP4YRhaVxWBpjtT6JdBtSMNMpJ8kcmd/WBP+1+iqKPI7QIzEAv5+9Cgw
Oloi0tQhT1XkTFalZgslCYvxWFPicU+xSgr7oo/bXDt9fYM/mV28NABs2EhN1LirrYY+SmGe1S2J
2L2Juzt5U9Xkm2f4Yd3jjMqnAxomZYCPTKosDJJM7kUyllvrEoqEE6G6r7x6XpXSvScEt7X7XQ/+
06v6bUj5/Q1NNHV0NQGmTA0e2oYAsRmT7/YaH77CV5d1dedwvfqc08dpjPpnl2m3je4jloXsIgvf
lcigxXyYoZwqFTYblIoUClXXbwKXY/ox6qcJagXxt8AfPy8CkeyLUBVb46YXKaMhiuAGL0BkI4mM
c1xhWFW7gL0BIfXprMTkTu9kJIXAmreeToOnx7M7nrRCeG4KdVOgXMDlUXu/MmVK8uPtW5WJZOx1
F3JvK+KGUKdivkq2pV2rOn1us4GpUyq/EmHQ7UwfnlI1v2v6/hxlmC1EiYwIc5mrv9zxkmgyoXod
3tF0HyOhCwgPTNABCLl8G3U7QUAg96xXBG14DTp0b9uT/QQSA3krytecvr1Gu07rSH+j61RaS3IH
POWukBG3JNGyhWTqG9m2wriRlpgI1LPUpqvOLTeqT7CL9JLlhiPHay0kIEykNa9It35JE1Gd2r8m
TXZxHwnwLeVkruu+0wTZIusVxItNTSCb322hhB8y01+5xn2DhGTQsh39nFneBQd9QEEQa4lo4+rF
kKRN4mNgKxSiLm6drGJierWcMkoIRhMRBgKqpTcSaly1B0S5shVsNPdS6y8BcqkuDe8EwdDJhOxf
rF570ahXqH1wm5j9UtDo9qryShv52HhluTP8CK+wsQz1EFND/UDbaS27+UwFMiu3PxTSmVICbI3J
GcXyacDZFnoa2wRp6GK7tEibMMJopovuxtUju1eJvcjfQkFwAivneIO8RLWS206pnUFXZ6KPDpfU
62K8c/16U8jogk2oW9JAAF09C7pZH69jstFbO8eUQetT5R207nzNHoNTV9lJN9OKvaVvGmWlcA0h
ih4pJRqMz5sNP5xgzkPizuSCiFjkpp3jDzu/s4NhmVlgw23cIlK4AOFE6kUxB/dKDO/ShTTbYlqu
vYc0+NXHRyFcjvwG6lwyOhvk4QUoPSIK7CepSFBwtPQndkmAqbp9MEizyYuSNqE3NxPcWtaudGco
mOOQrG7b820DmK23GasL2fR2SNy1SOx1uhvViyfE25zI0rZ6zMTbXkP0oiwl9a1zWyLYYA9UG5W5
YM5jcRc37qTTvktqPEwaUp6jahHrcHJJjpD1W1j+tlYejeYUjzdNoeEVJ3svsPBX+8M8aPNZ1++B
Lm1kXVgr8l3Yv40osEISISXpeczXMWJhmoiyP+meslnS3ecaseGP7bDQaKtaKRk2d2FrLNQI/vvd
qN5l3brq+4uGV4wgduLUjbliEBp5KfPI9sVorsv7xEOcjz6rfKiaqf0O485tNpLX3khGzAOG4mXi
7AnDlJyTBfgKMrvXcfDDRTsrYqkgOPx/c3Qey40jWxD9IkTAmy1h6J0oiZI2CMo0vC34r5/DiTeL
Nz3dLYkEq67JPJnu7O6SPPMZwjdwZrH9bam3UXtICkG+gIHRQdilvmedQUMvnDsxV3x91XYn+6yk
GmnHB7MfvJgpvMG/yYe4NjC+kbrKrWKtMmOLs5w8s4KwEf2VmFmCXzDoxY/B8AznWHSnSd3RuGhw
LxpULnzCJ+Ogi3IlDX8yUQAEiKIZVpzwR3H6c2PMfyWZUoA03lOFhFi5MgMYHUuQI22li/UNWwyX
mdLab0VdrkMZI2CnATrWmwWQFyr7tj/NaUcejok/SHj5kv0OWKIMAFdGQub2NMzTuinM9cjivs+M
937ByRGFOyO2eUWm8OpI1bnIm7MKxI8Jr3ld1BYHkUNojgS0C1Y+7o/wx4zZvoNjHEt01Yt+yGLz
zexj3r1wI2aVFOMJLfUUreWOJ5KVP8vmh15PRMIYOw6ULYFvGAi+etXwo2LaitLZpOJUhfI577e5
vey0NFB556tll/Rn3SZaacVAiYlL5BAXzmdCebHsp9hkjDdWUqz0kIlhC30+yJ23GtDxuA/jALuC
8chIzrmS3+ETEVPGmzK8otlQBsQE3Y8ieJiyfV0ey8znnkiMq92+t/hKu032qMgLL94Egb/MBRn9
zCb+GHVHfbaKuasQa6XTRidgCyFGdFrGPY+aXW3IepQIcKgCbHr49LWVICIFUUFaYF/RusC2P80k
/44i3CnjcIqGv45vo6aCHqIZbkmDpWY8qmGxHp35rKFQJnCBoO5RJd1qMgKpQlsZ28lHXQhyG+Qb
MQ7ejAo0wUZqNDybpDgPb312UEkm1dNhY+Ndk5tjNX5o2XuWfYbKVehHc/qtK9QMa2dAa7+GCl45
F/Q6CYejBFRifJtmHnJ8iTqBiNyJo30XOCSjlZP/FkwgnNiVst/eueqEf8YTF81rG+8mx0+ifZZ8
Jco+L9GlJwRPkV9gf2jIlIgTTRFB4ibNl3/xQjLPPzMjsNPnRoP60AX4B4g/ZN2wyuIXecHBeZLE
rVZDcGRuZDzxlqHt5ujEOpgWFX7i5uJE95o4nnghrWx5HxUod60XqdGe7tbLUhsfluI7OpekJIbX
spyI7TZ45MlC+87ZcGP+9NrEWKmpxlxFrb2exUZDPMpI0qgyvEcJ6UiJ+CTm0OC7j3rraNn5dpKo
1hscXrkPZQBp1VVN540lI0lfdtXYrPPqrFXbjHQG5+l3mF3REbpT3YyCVAlGGex838JaeleN6DRO
youp7GXnIStnTT/OneV1EzENDurA+q0hb7BHvCSZ89kZ450AU82m+ZLCT0udYjvP167jHL8pmJil
7M2xulNbAfGblZsuIyrrla+xqL2kWwhm7DlaTVwbFiet6drNo1A3oDtWU3gq59uE7cLSzg06IR0v
F+4rx+IiYO6fR7x/ZBEV+e9ALjFsLJ4rbSWXR4ETSt5YEpF8QR0GjdR4xD9vyuKmS8iARmiYzZdY
Tkr9NqKnLB8h4toEP3iimkE92p4scY6kFcbDZGNixZiNb4ts+VFCIBWSsTfuO/h0/XdrDAcWxOsc
rRZmAuk2hsiFkAGheuxhT1YI5WZkUrOsn4uFsIVhijaLrWznrLqa87xLlSlA6UBq+ohgkUNoId0r
PmbEQcgDLjFNnKt82mQRF05db9J45Dx33DnLsOdVfmpjxxJhgIgORWqpeHI3jxRF4Vdrjo0nFY1n
Ew0/FgoaRtMbn7UKrxjxMb9C33XqdlZ2eid72fjQ0FnYSbKfQwMgf+EaNQfEjGRIx7Q/Zzdtodol
S7Et8m0xlZ/mgkXCKoYDU9yXWH+3m5u0kHfWZ0g2Uk/ukwM24ZfWHtejqf/18UfOc1jvlxysnuQc
OiRRc6IepRD5UiwThvdTJWhHQ2IlR3InY28S4iutrtFo3fN4j4jxlrPm6+fnJdD5OLv6RiEwMkYQ
9aHFSNDwR4IU1FaLWV8ngWXaSjhX3uKBSBBJvM2RFiBXfpTj35Ivrp2T1tv7svpQ0VlaZJ7YEQF/
A/mZ3Z4Z8C5HJFi/5ham0D7eZlNE9piz9OSJkOPalF4I03Ol58OXbaNSjQblZR4fA4axXidc038a
gCU4MV6J1o9iapmoaWgoFonvTK2doB7C2Wc0Y772I7e6YS6EqIqlDDKgDLzNHeXt1No3dk9DUCUt
ghsCrlamnMIRD3OU1FZR7ZQsJJmos/Zlqu3lKiGWxXFGgqXxoFuEwhtNy9FEWeG06k1eZBgnnenp
hOAlBJ1BTyrWdA2B2kbvNVE5qU2IX1Hixop8K5bPlTVggBMeAOeL6PKTpqgdylXTfrcTZ9xkrJnV
HsNlNbqlepgUHhALZ2Y380HscHFN9nGo1XUKsSeWpkujQwCx00NrY2ssX+HmOLXO0kQnGzvokvdR
QPo5phNhgBVYAcw8y7bgeqwx76j0SAr7Xjz8alrt9ckmLQjipxK/2kiKmUh7GN+mPtwv2Lm6+I2c
Ot6B3kvggy5wKZKoelHy8taKh2H8VSQx5cMhmiL89RshSkQOlhfDkugRYQzW29TnXp3VblgI1+wI
7ABZL9kXW7K9kKesTknji2q3m2k/oIcXPE+zs9HMgSuHbrFWP6IqXU9kphWz+spHFht1G8Qp5qPR
ca6OU55zWad2GVZOVH238eCbFU6scsJrvO5Jhq5CMA8SaEW7OvfyU4DKp9z8KjGECzJTYU2Q6OWi
5eWQJaqzP9jjV4H7isw/BMYXzUJjiuw2Nd5TTtFhYCKGEc0EECzTmYT0B4lzqyCG1d2hMM1NjYW/
aMydUh7mjGvvPGViNbUXrZDY1WVETeMvZRQntcRktIQs9dskYaDbRT7Qy5UWR1sd7jTe8XUahbQz
jK5N8yYNUE7rtAmsId/1mDMe0yJ9EydxkRozX9F5u4XerCv+9skoAw5zv8h4AsIqyIkAC2GhrMxi
eW3L+R8Jb67+5tQYrfaqfXFgfcrckYZxKIHLNOK3po5VKcV4ImwzPisRMvjYIRHXr54O0azFnE/c
LD1Esn5e83N0K3NyQOQN7wPoNiAV2MXhejxT7uhfTVKfz2b0oasfy0h+32WIrip77TQZ1ksf/YQ5
4lHKP2w/fh61HmKZuD1OBrUyzfAzRvWJtCq3ET5YtOJpToCwetRpUUqbKKYeIQPJ8LhTJiKti+iU
tdvJDOTmSi+mF5sEszfAWvEUO91zo1s38cF2XCKmheJSZpXiYChbNX8dLXcgmJACVWvcmSIPGsQQ
Dn6nbNJwWQMXfhS4Of2lwOnHI+1nkrqWig+6hop47W73ND3bBQpwnOlNeZyt34kna4XSlghY0pp8
1eZl+le3i6uQ0aeZpIQL3Y9qg/TfGREriV6gVvoLwt9U2g5I5xXa1pJfz5+K3dbtMS7jnOCsQ/S+
RCilCRZW/Dj+RQffKGz6TmH4sUi/ynBWZ+JS1tYcjDkRpWBKqofFASwgXSa/0Hes5KTRmkrLvc1d
Qf9pUdpO+6xMtk6MD/Mih6cOE7OArI+vr+vvEkUwixq8f8UeIdZLipejJL6VjrVkwtNBimneR1Pe
SeTOhnrlScmfVNxGhjG5M++ybtP2D3TdZJysQsnV1NdW5vwk7zucVyL8mk0Uii3yGvXZ5aCjQpVu
FQZzAPAppLDZqwiXe400szMXDMxvDFIWVNY1du8EOIdsmcdSaZ/EGCJ0VkvzKiLOrdF9LsrjW2+7
S/YwaN4j4s4QDWVh6pXYVSQAzikdEibqla5w2XpRFBjjNZ0vI5+T0d5PJjP6ye966iGqH28mil0Q
9lGoqDOo50E4kOt6kttqXw5Uo9VLZaeE+QqZopCpALGVxdvoECOeta8LSX+hMUOw4nAljLzRXmt5
Z1SySy7kyig739I7T4sQLWNGNho9yPG55wnQj9adlHWkTn7KU5323MaCRkdTfLR1enVunV2k1diK
f7LwqDXCN2sKo6FeDRm+dhP9dA2JNSvDn1rq/k2Osq0W4AVyyRHSYnlZPifytls8+zpadghpnNxg
f9PkJCEVkhHEZpBsmNMwwICRBK5Wc4h8t7eD/MiIswvFqW9hMjdkt10dbV41ESnBDJ7T5E8HQtaK
C+UaP+LsTwsxfVl0a6vUX8xmX+QYbI28DiCJhNiZhU3A1pRmE5ARiU4utHu3V6j/HadNgiQ2wdbY
ZnroZI38J40w0CIRvQU2ZSGdq+iYjY3hMzKMsLTv3qH2IlnXnMVK0KhdSS7WPuF4Mx8QSfJMr1cw
Gis2lLo0Uol4Du3ma1QZpEn8YjAOj1GNle+uLZbELZeJAIa5ieSXupQwdixz1buLGBq0yuEifbVl
V7TumD3vJX7m8jJHycjtPSWSP/P/IsA9g7wVxNbvSWRbTC5yqaELavSWADCrYkLHvsCa8HG1JgvL
ldUqeYWBXGUSabbpl+Gky97O4BggMp3g68hRs9EUM3+Tkskst+De6lsxmdWF6Syp62OZtGcR4pIC
o66+yNFc7/pREBE8IJTwCUIb11JEQnHTq/M7BI6ZadaT7V706utoK/1PUVjlX++ESn9LRo4TF1j8
bK+lpcy+bbSyuzau4xc0PWHoRVKbP5SyT/LNEhNx6zZGOwZyTyqmUrFq6hLe19WMc9/0CHtUfK3h
XfRYzjUOJ0XbfJpWQpakYO44zhKRclVXfpjDIJ+Ewc8UkYm2CTXbvrUDZqLEYNTaVsS6UbcboJ1y
I5wg6xgdvPgEg7ckCexuWmJ+pgxRD7GpMnwE2F6eDEe0DhM/kAfyTFAopaFsjhjr0/89fxxNcglg
C9vv+FO2M03x2GtY5IouYTI+EKP4ngz6oPnyPOKEctK238l2mFCx5do1n5vm1MzFdAG0W33ZoTqR
op7AS+9yR/srDA3fXtiNTn8cxGKkQb2MKY9+mQnhTUStUnfGUw+FpKIyUiMF81SflsNprmwONqvr
lJcmUzTMslatgha2a0+daPlrUmOvBOWmu97ERatIWnaWJVitWflM0apGBcSDGDXc+Nyii6QKQO+K
fJPVsXnYInwyc1OLOX9VOcwLcnl8F83SruPEAAI/EAiyXphhMWbVOZqLUe5fQ2vK/VFu2y/riVxJ
x5wTY8zs6aUW5f+XYNyepDrTf8kmbvA/NeNRI07jqcCpwH/W/SYFJKvg+l8yVAhWmReMbRH/EWTc
0Eg0Jbnp67TRKR6B7qrqWleJdMbAo+hdIMOpL7ddnhOGGyYpgJuB6N+QALkB2ADUBavePonlcDUt
OD0ESz6/ppUSz0oxV9SfhTIQLWAMUlHuomlJdplaV5wkxH4cq0xm8icnWpoFZm2InBaWhmwyuSZo
2IuD1VvDz9JPMi9rXmLBW1R7JINa02M8b6l5tLMnky1rGVVj54Nn5RQMJbClyXJBZWimA1wlGQ2d
a/Q00QYps4Zb04+/22PTrO25xnRWcvPtB1Ph5FTaUjiMj4k7XJyyotyocx36mBhkse7lkCmWw0Ny
7QEM/Ya0KLc2lLRjEqVMYAymIDwBZYQKSV/oksv03gwzY7c0LWTmTtGk3TKhWBsS8eAOxg7DcgV7
TzBrGQuIKSKBEtddtPxrEVM0rjpjkyRE1D4XU2QIT5hEKXlWm9c/amYWSSCeFoRuSA65aF9Mqxze
lM78UHvsPigJWhoPAnTDvM5x+Qxfs4iZBExTH0SVUqOhjlXfhBlxHu0wNo+9UwibPrKgi+kXlnSk
zbPccKIIlqboKOzl+ruxp+aHBhvASZ9xvRny9C13TGmnTpsUt0MSde0WFVdiumifqmCKbsYJNtNy
Iri9wBtCRGaVvlKfsR1olpKrP1WaOvZErzCjNMzxA4TLoJFLJ8S7zHsPsmtggNh0WI2lpKPEyIYG
nlW35JRTaKrBP8vtJw5DRCKz3MUB4xeWCPGMEdfsYAY5FEWJas083/RatVNOsSsbqWFRJjb1bkQJ
+D0vTnqyYPheo6nkTmy7QXnTtDzfcgRAcsjn2AbglWq7OM5bOO9SEX2xp8N1V8Up1XP8HLL1BHNm
aDrWqiXFL40NHY60uPpS2iRcp3U5fyPGaNhfL/JlaES5MKhKY3hSwv6SWid5KCHZ1NVsUkVFijR/
jdoAY0Y0FQAeaSSceddP4aCBIenwAoqo8MguI5F5ROKjdtHccrGFUskLFdlHuc6JczWcesmDrKja
vzLBTrhVsbTlHlB8ag4onyVQePKNX7DtgDFNzelW6Hp4MxYAca0+4X7OyPNmVwy4bK6b6L20mDvV
TR+7ShpxyheO+mFkSbXJjFgmpiDXX9LxWaDrkdo+gTTVODa+Tamt7htJn9rN0EQOzD3mdh+RkUAv
cpLEIkbFNhXL6/tJw/RlmdDINAQk6QqEU2GeVCPLm71Wxz2+g3aYlZUweqPZJTG2UjIQWi05CYTr
T3KOFQKXyQY9bB686lbpdwNKFabSw5x7qTqnxokEx1DezkVotGdFF3W4tVGP1XiUWjyrVsoVCBwp
6bXPTCNflZZBTp/IvaIpFhPjYKOhd+qkchiYi9rR5PVUNEDgWClm4BANPdM8PFwtAMo+qp9+wAgF
NAIJY16srzkG/TcIGYMxfZayPDpc2ObYll7TVy2B4FE0fQ96POC3VqzsRzS58q5Van/JhSM+0CVZ
x1RW1W1aFJfJdPptG8P3czOOkvdQccSTifTXWXApYXmutZbrqkjiHPTSPK2yTtc3mRVqJ7vQ269I
a0BKRgxGkBGJ9RzTmXCL3ZWW4gkrKAeGbLbr1ClPQmPOwZzmLe3Gf0sK3T4ceVQptTSLVYppfWCv
DRJhHFq9ODp9h4eV6ac51o9Kqidfk0dsgjMtRz3UJTemvc5o/MGOnAlrP5kSRVyhtlSEpro25r4M
tGdSCjHM09qRmZzNZWzvDF28jQALiG/3Z6H/VSYqO7XodpaQALYsgH0MijdDXVnMyRuh4KhWg3z5
LBuOMQdQHK7GOlxPyXzo9LfJkFjHpu4gEo98ejYe1bksaj9sYdtJxIu3MYOl4WXqxJfQXtF8r4se
FzKb0bHe9EW3gQx4jegiujwKAIt40phwXbaXKN4IyAjK+K9P7KvcKH4/vxIp/YFalYGWuVYcOI1D
sTbY2qjvS9/vVUVbE6f9cEgU7kGSskGtWM/Xleaz2PsV08aG1DcSGm/N0ssYZruoGDZoOFd6R1Wk
7WM8okq/t/F2ighYQT2R0N7ekrjFpgn5spG8RuoCPfmZMd5itwjIlnQ5Afy6n9fjoG1wvnpGOjIy
pWVD5E73DFuT7EKTSNw4pv6QjE8A7M9A1A/YE17dg+SPlI1Z39k9TTUMvDr5iQTzZSvidU3qFaKl
VTglJwz7rPE7L+Kdi6EgLrIXQTJAdGJOsQ8V1Cn6nUkGsTSFO9ly/Mw+luHJJrFcmZ9AVI3dsGPf
OKg2km1c2zpldOcVnJI2v7tV+OyOw9FSM1LHRoAVvxqRv9jLQ4LrRaJ9axiUFdY6Nl/WSQOWQm+D
AEDYXOXhwBGLcIuN/pj5KUZ32ZZec8Lcl+6N3DNQhEjF8yPpD/s26T6huqywfQV2rV0jdo2mmm0t
qz70PdE5DpO6rg9izXCdWvHzNkE5X/u9w0JbN/w2vi/irBUKpHDgYYW1kvp7ZI8UxsuRace6z2Q3
lE3+/bawM6yfY6//w+N3NZvDLnZWC17RMuoBNWgHYoKc4qWNz0PpdfJ7Bi8tk8Ev0Yj3l4oGWZeD
Dv8+Q8ZgGQzfAtpkjsd67laRqa+qLmMu+2hzGqv5mFURvIXJRQTpFua9K1lwaLk3tj8zcEm5oYuF
e2YzpOZ+sx2wBuOrAZMzXI46CPE2uaUJnyKwA00/grFs12M+bPqEqkQZgzrHTEuc/WqxSWIvVfue
iOReGRaM29TPxeLKyj2x7v1yr8p7nl+XcgzGpf9aFBBiTfipjWPLhzv+pyb6qgvZdTHBmeaEvteP
MUVbryNtUDefunw7DI/Bzrwnb0zuj3VIpLqqnnseIkXVj8uEvQzmh+5Ls8zHTFyIBPQWvXITfkc2
XuL+c8jeJXVBaXbs8x1h1or2b4JzOJuh73SHqG6uMX1KY7AUJwNKHRWP6Uo27tPRfaJFWWmjgHHm
+8J+cgG0W4c3cur5LPC7QhO2Ycg8b6BIyZnbvmWjBM3yAKAvZwfGkVo9ya7yRenNoNEaz5qr96oU
61zvtxZGcobciXG347sV3URxeraCgg+8IE6qZsPV68e2u1vTYZJ3Ste9p5VYUcUfiai7TV36nZnq
n5lgUyKnJTP3tYrngs5O646gUxcZqcnl+T1XSaDwn+wS/y7NgsonQYXiarJjdPZW/gXFOK/+ad1f
Rfp4SnZqqn4q+Rp+stTeHOsDuV7obOVxp9qHodjPziHLxDpCkNr35J9GihfJl3G5dend0p1fkLMu
UOWQATLhVMYezmw13JL6ztRWb45D3zxFIEN0SGgZZ1g29qcwTm3Wwtr0aosp8Rh0WnztmDpy2ilR
dOyRnWf5P1VQzkzqZsAmUMsLzAtrK2VnrJtr6umNOnzP49YZCcoxQWRSdZpY/TnYtBEeGNupiDHU
fSxoGrBHfcPshQ1KzsJT7mRAeowk39H+xcgQY1Lp2X0eFXh5FXOtsnINSAcF4+9h0t1B5eRJzt2w
k9t8bZPG0dDjLOGW+Gc+YG/llJ0ZEYcwYGbrdaiboI6/ZR4VNdoM9sKc1UTbRExVCE9ZZp/BvNVx
CI6bPlP9qI4OuN3cNYUTkUHAUoryKM09u9J+O2AeiukPMgeuk+00ow4U87zEmudE+2JOtqhtztbS
PGh8qNBKKjYO7Eh1rYhuOi8Z5HG7Mmi0xkCbll1jJbuS+lAfdRaibH0tWXmOxQJLn39Uo93lgGVI
qfZV1CtJ4jBD+tfkl0wxYWtAzqHFF2iuTf2f5FShW5q+qYENvKvJ/K5a1VbSgAZIJrN+BCWEcjkm
PFcCCxtJCwyIQo6dn4y581q+tZqld94IUhg4wxa+ZTVex+NTl/TE8uj6PVfal5yaRWhMAES8nYEk
yKxg8tja5U22jWLkXxSiGuBXDWXyUlaUl8WxkZa/jPF52nKeFh9Ce0H2Cfrkb54YnPEYYzGE0qQ8
1OK5HpOgYFrrklya9hbCFNd7Ng50R0XMeMt8XTr9iobrPdNBZ18akfjkVKPhAyNhx172BFfpVCuj
eF+Kx5BSHlJFDz2T0a7xklQ+EB/qRj2RUxxaw6jSshgFFUzMwj9JJoM3d3jVZiRztX0lxgAyItmf
KM2ym6MSbWc4fk5dqYczi11tE+Uw3poMFsdN7h99gqIgYU8OpLEkclmiKW7gcWC9HRZoq7ISwOxb
22q8qe0XIEqbcOFgA1jlKN1uMbBUMWJwjQ5o8hSDRi1Y2sUrx/geelQrG4BXsGdgho5vJnezQael
Ik/uVnwVtpnQ3UxpPfRclNRa8mWpTaqNP5gGcOgekU5bcpEFuwOxeKksuU5SnbQIXLidHER+m41x
n4guaMEj67ziYZevBRSeUtrb8tswvs8ldMI5j9ZSC+4m4pPXrbSMXkXW5ms7LFyuYpcPoGULetx+
7lxLKXaxJb3libqT40xccD7A18ZrwlwbVMrSpB3DaNpbpgmNP8tt49r6dzI1bp+sAEQClRzs57R7
bTHj3ZaXat1MAQle/a3fl+yPMNM5K+VicU3Fu+4qsqOT0k34kU5UBl3OTQk0aZWS7AaBMvVt6UUe
ec59g+WaxGd2J1dwgoPpWdKeqn5NFTvvU+uQv7GWeGKJ75b9pv4LP83Zk+8ymrC73q7sd2GuCKuP
ai4srwk621VXs8+nfrxOHoqyN37eegc7rYNY5KVMdHNX7o595/EpFsA40NoNEJDk4RrrmxCw4A7F
jzKclsA6kEQQFP54gTPKIZ+ulo26Y318CH8KUCGvpbOiyO+RfQUaR/5l+TC2nTvs6JkafifahOZd
Tjx58TAlbypCPJkQbsSJjQHF2UFfUzM9J8ZX6UPcqGrQVGWrJbDfC3VPbkqzx3bfbIZzqQNbPDEX
SwufZUbU7dR0YGGYelX6DfDFeLPkIAnifcy9qP2zihvPEh5HRr0RqkP5EL3Wl2QXPY0KLxDrd/33
SCIxwhBKMjU9MKmd2TBylgWlyqKYF9RN1+JRenRmWxLa71RxfCTiNSRwkNT3moyYNx4T1l3PS3EK
anmrMhEUSspyF71k+8+ZHpXx14Y3a/5SnJsQHw74Kr4EyqI8UJ1tn4CFJyP03LcblaiDMrCmF9Y0
julNxk6Ef+U/ugutDSgOEPJCMbL698n0GC4ZAhQ39ahbcztqDNmQTLIHjLcQFBmdgdCH08kWQZ6C
bjykPZJQIkk9vrrNrCgQFILOa8kg1/JB1lQe6sAidZ0Gq5+rZBfW/0C6kGyiezXUPTW7lbJl5COw
jvatH75KiCX9kObjpeAnIfjPxfM7vBov2n6Bwf2twfF9nvWr6M34Z/nUrSalQIj4YWWuE28IpgM7
nsR1rP+FZrc42+q8C/VriYp96Z7vyQpsbNf6GW4EPjvoWtDP7EDQD7eG+774tcShed7NbgPra+IQ
2QDOyepzyeKAlyeLZr8+mdU5QfeH+ncI+JYn8JboP79Da80yfpzWgko0BUTvA5Zeyg1V+r5AV0sX
TfVK3nCCxM6fXoyNtlxahcSENRLf6K4n2yhx+5uxrncTXEk++FvBs46gE1QglzX/aEkgv5tv4II+
eGCmvRKuatVV7pNN4XtgJwGXDuHjSPdc3zrk5fDff+CfjTRxT2OJsmpfpcgDG5D/yum2QUajXFv7
0WpuGvlR5lbfDOHmPyUJtM+i+Kg+7Ruyf/k6AoMujtpwzEc3UVidrDvlAGdBLXwovIvhymKfp+TC
AC5c6X8kGeQuyKgxDtCXM3qZv0iTgDQGyOdYAyyMPP4kf2CJERt54m6cHfIIzqpvrLFqHDhHKLkZ
NEi+PoPpgknJSnGVXMOGkjYQRH/zN5h7M7uF4ttEt0PoKl8vkQIm0yuz46Zc1bwcLNN+U+l5QvQv
yQstRchT65z0JgBwFIYHDWWRAu17K8ufcbTOhd9wDrL9zFfcp469djrXQV8zUXmrBGFc5iGIlZX+
zg+D8rlBE4ENmOequTCBFCJQj9YnjQPy8s7w7O/2RBH2Mi+7iNkiBSpJFMi1tJNVXHI0wDyRoekb
HXON+IfGF/9hP26H+BlxLox/xvLlzF9ddYJd7jSB2n3GJtr64lFFa8dL9wvysXk1bEpWNn+s7TX+
OU/H8YHMj5+69kHdfS8dtlCXtYa0keVV9ild5X12Kd7FFTr//BdeOIe6HeApbd49JxbEP9+T3B24
UPlTnsMamE8x/CsqdwwnXArfFj01f3mzasVmdG51DXfdh6dNbVO6xk3B+jISp7Iyjuo+p9XlF0G8
w3RvXZYgnErv0n6JNupe+6win532xrS2MWs41i69NyBxnc5d8U8OyEZMXwDtMQVlyr9sl/S1qxlY
Ab/2+RmlR3Xks/Gpmm/OXre8kROCI1q46EChJTqA3w/RjVmk9GtBp3bn3UJcH08meVY7jqvh2kGu
lFcSDrgcbSl0gee7yeqaTdzOInclOi7MUyHTp1s9uQM7NgLOMVRIpCqgptBO4gBMzvTqLVRP9um7
6JxEVHsr8b3c50cmb/ujPbrmb6F4U7qdij8yVyOVJ5Lu3eEJDft7zfkxZCVY7zeZK78a4B76EJS1
atfZqjuis0j7fzEjp00uHzH9pkg8XqVtGwAT3FkbAHfMi9J1OP4iKdHgl8Vu1K2NdbvG03qAnc1G
tl8NvzV6BPVVPxLf/BH9hg/4yf1B+mKlj+EVfGDq07PUiiu9g8BEtM8h+IQFZ3sETbhCfsYfKMyG
us1e053K73VLP7pr71zs/XTqKG5lF7HHvEq+HGnXUDv9sNUVnyXpHS+5x1R1z8v5MTBjdllj4Q/x
m31F3M49ebHWkl9fTGZnZ/5DjgGGxnKfPPWwq5gIYeCo1WraoEEaPpb17DfFdvkxT+1v8iUO0gXt
JrNsbouDw9WajkGziS/cq1f0uADjV9rdeSne5TfzwzmlBWTPFf9LVtzFH+onI7FBPlOPzeGzh0IX
YgROeLG1F1P+j7Lz2JEcy7bsv/ScBapLMegeGGnaXJi59gnhklprfv1bjMr3OtzCO7wLqAIqUZFB
I3l5xTl7r70qOxiTHKtuOYio9n0q77vmDhzXwu6eO7ET8bGA5Z5dRjGqDvOm5dSeNJQWOVfANITz
2Rcu0TfFooSMnPP1r3vdqVU3piiWXXNQKP3WzXSwmioC/XhNj/E4hAdawLAnnDzAqHGlsMH1W3Im
95O9ybXnuWzcBXsR8NQwxXBg+Wj7Tgbbycfit1d5Sh3fsD/rWUdnYmgIfBYgS9Jsp8m8d0stqk1I
rjZyNv1ak7tHORDbVIr2tk3z1WBPoEcKgoJ845d3GnN2nRkgDD+UcYIgx0gSGjnxxqq3vQcabYv6
IZuVIgh1jZVAPNfFdE+tJcbWT5+/UKeEkntQyIG6jdawhAAHk7S2r8dqD0Ay5JShOrK9bvxhwSpU
vc7CyIkjCINRX/egHqo7abjEC0Pnp0IS0fGNQk/E04CvaJuJXZBfZw+hzAqOTvzTp0IgkwfUP3C2
iLsFkkC22AFZuOpBy1YDA0A1PYeoP6mPdlmLwLTZ1uXOy2jLscx6wC+vfOsyQj3Z7uKaHIJfL9Nz
1ZviPWb4DMsgWyP14VjZtusp5UBQtMugcJlbJn/ZcXyOXG0OF5jlZfFJQ1TOyVG5a7jvzpGsbdNS
dViUx0I/kd9E8lf1WB2bdscC1MIlxzrriLRzU9xS3nWcWFcqD4pjju7Kr/UjR7ixeuzUK/Y3/Xhd
lNct0mmqFvWzUBYC7Nhdh2BYvSgsdB4H+2PUnPoBjSc9dGC1xVNFn1jXVrHE9GwcSkqPhRnsreyp
b5OtUhNYkmivRDVvNBoRygtTaxs6svepMcdTwZ6tC9lJly6h5I6I0QgKyF/0dtn3xFrtcsRqForA
IkUMFVYX+gy/lzjn3E2cpZr0LuR1xEXFYRhb07CaBTag9IunEtmDcYw5F5eL8cmwl+MHX7004mNy
J+wh7vTMkgX/N7K2ESuSapD1EqYgbndavWjtu5F7LdcsWhpnNEJyvIBV1J53AZJNpkDo6MlHrW39
am3TPM85bBrsGahLVKXhlFHrALLV6z2xM7N3KXAAwGgWoQfXSbgulbVdnhBv9PZjPq3nrnF20Y93
nPApdsmoNR+mjPamKxWQHfVsXTKqGxxCZev6JiOborMExrKyKIKWN2ZOUAAFU5GqdDByzy2L4mog
DibOezxBVHELLWlckZk0X7RHRJD7qlMk7GBtsR8D0jMCdipTEAcHyWrtRyFFSPjxXSUy7bvG28W2
RsGIiyAcCnWbjSTNecxlaCVb0xr3Knr2bqilvVm3DejgpDRfq4htQGSGLzFZeytbJtshwPQ2RBoM
3qYM4bImKHrBwpeUBUtLoYipyRKD3BDwr8qhmZ7qzveeoCOiOffRSjLuvWPXEeSVV7AbEQY1j14a
FLvEU5PrHvH4e1BY6qqd8vAunToOHV3fHRVwzGsgIig6ZUFG5oi4JAmN7GIyvGGraPIx8imXxSIq
CLGOvYMc0wFCxm3S5QSLNYx7I1VI1vFrJoFUgFwAPaKMV6JMKW30LRFekkhp2TeVL9YexKfboKfC
YAd4n2oIHxwo/H5kCxaTUhRmyEOWAz0LNBc6e00J42FtZB09ZXDiWJ4SxnRI+NlR9VlPpq7w3VhO
zNvSlJLHJFZ91yeqO0DDlbX5nVnVdKcCSvkGJp+mD6b3Njalg4wmaWvgaHFJtZMQ6EaCLWZWIydD
4QlZrvxMB4uElCjLkKDGBRFRbSmXu6aX9U0k0vRiMLFl0OogLHGjtGVicjc6n41hTk9xSCE5mnpt
n+uSAtt18IsNCm0+qTGAFJsMzKe5Qq9P9X0FEWlN/prlKRxs+u6hNWbwmMVYoCTGbiSiKmmIigqG
R6k1hCZ9N0kGwVKRGmQ9CTtD61bWxEmuCMyl1RCI1rYJJ8M6Gz/8Hl9kR2LeoQ45wviFUu/UIcBu
GSkNxGCNCkvjpbMgC1VWmDQWMvVRPtW9YGcU6lbJrFMRM8C+VKKMqSnFyDYtNNrhsUbL0Fz5qlaq
q0lNIQCrsGdMZPMaIQ3IcZy+4wgYGFr9kHeKfqdIArlbl5sDLarQL92k8lDMloWxNuKUVIcckRih
Q/gKJU/vX3Mlk5gKhgRLf1fnl20nmkOMteteayKLk7tG23rqMvSdajMVBxi7HFLbvON7LEzLBwzu
J2C9U13FbTHqBofuwLOll2QY7fq5UIc0viYCxchovY2VvPfztLW3XiZaez9UJvrXwG4V496gji+d
SllkYtHZlBHvNR47+8YyqLsLtRwLe1eWdhu+meNA6Se1zU5lV5x4YwluIaNx61mJJLMfzgqrS5kp
FEx2aWAoyWpCJhccItti3QhSax7teaTJwbvXllgDJq+N2yf6bvTTF/w0e967BnqEhwillfSQgTex
mJMqWVyOXke3sU8og+6AgHb5RtezIb+3pdmxmwKhFs8TCx4LaZx301pLSlb8wFdQCWHHavOkvLCy
qWcbq3TIQBhvcaILb6R8MA0qW/sc0qHcPJHgo2vZW8IgVxS6OvSvLIXYDbNXB/IwMJwYOIuUvjbW
ehKDrx/MYbw1pKGSxoUCx8pPMhfHVYhBejWVybj5u3H/HMRgahAoQUsBmWeqVcwzYkGXlhIamvkc
1D8MOaJYFG0eKoZsurX1679f65zuMV+LzqmhGKpMe1M/Q1CoQ9nYOqIrvGegzIuxZpYvs+c4FreT
0qXuHJKCKDdlCuRg9/drn1v5f11bAOTUmYs1Wcx0gd/ALIGwNBy2Y+WERcIxpPHjS0nS6x/4Jedm
/vkqAtwYKgfEP388Tb8h5T1IeJqtGjHN+f5yQtKe+3a+DUkD+QE38d09iRlrAe3BRqNxxnsoNE3O
vB7aRItGzeY43KY/ZRR/d0OGLGySOGAuAF/8+tg6Pc1Am/HY1HCrW/uOY3PC3GAO0Q/vR5l/7O8s
rvnRoTq1AWfogv853+xvL6hIVD1VEWKylZaXujmwB6eII+drXzf1lejALOPkME2jPsYso1E9Lv8+
Qr65VcEJwIRxrFg6x5GvPyAaJITASVNxCicFI52wASz9moMA9au/X+mb70AAISETnccKbubsocpm
NPoQPSune5yNAlP+VCZ7Ia8RsK0ssTWU/IeH+82tAYrm5hgRIFjPby2skMXJnlI5SR1kbozA+QHx
LT5NNbOoC0o/sZ6+GZiQ6sDKGvR++ODObhABa9hNE6OGtQprudxykg03f3+I31/DMIBlMp+I89Ab
QdQpCg0+NdPg4JyjOEDpg0n671dRzngZkO90sCPsIfgA5mud3Uo+Tcao6jnkGPY9RY590PAuFfKa
KpQeNKtyqkYkH8qB+sP9nSNr+B5srApwqXlxM6Tr63Bs8cEBtuCdSdAdsEmH6mfAjf5we/PPP/vq
uApTsQYaBxrwGRinkSvZKqK5+2PjGk6CRy8QDyVqCqXvtpaduBOHP6nGvoiaHQ0HOoygps3Zr72G
5awWpyglxMuMiT9oy/iHzKFvxi3TAchBmC8mLLuzCS5APokUvS0dr1LSDdK4we3GIttmBcpSKe/K
H575+dtWZyYKOHWTDp0OrlKcrYaQWelGlnyZrBfomCmApEgGFPrAI214HJZGJV1FZDGEUDN+eBd/
DmhdZpwRnK4rzDTibP6ZpkAfDZNahCask262xzT5z8cUl9CFEDpzgQ1k9uuYqvp8ao2RMaWxTS9a
ksDQExNR/PdB9eeYYkVSDZVV1hYKb+7rVdjiTMVYMJOXaHVU64Yt4a4hiLKNBpI96L7oP02oygzJ
+TKM2bto0G6gSQmgUvb8k35bPKzeQDNosrNoFQ5DdqBtTK38MKdw06KEK4V4q4kxKSnm5L3poiB7
jFsbnyzW0L/f+x/bKd1gTtfAuYO5Nf5YxWI8r9WAAJ7G/IiE8gksLUk6BYp2TIzTD8P1j3Vkvphg
boAUbLKLOxutIvEKvEbYpOAsXjd7TtQumuKHZv2f39M8mc8AUlsj0enrw80MIrYNhBaO3GcxjA0s
xaY3ngoh3TaJzJaNDsLfr/jnd8id/X5J9eySmWaloGcw54XI2vJPqnIdSYqCrmhT3LDBpHByB5f0
32/vP8LYrz/yy5f0oz5n08OnBOwzVqEfNP/nNk/5z/kfma/zP38GGPs/13Vfmpcv/7D8RYs/th/V
ePqo26T5b277/Cf/f//Pf5jzt2Px8b//11veZs38t/lhnv2Oo59nsP83vh69Vl691Of/wr/59br+
L6GD25JRiIKp/zVb/Jtfr2v/UlXLnJdFm1KvpvK5/cOvlxTlXxoIdkalrii2NYPA6n/z6yVF/RdQ
MiYeS7GBXvIv/icA+zOgHVsL1NEAktlHsdcmIuJsmrE4sSo9Y3ahr60dzbUVZkZ6lIva7V14I8tw
Ff84z8zj7v/OM/99TUu2ZHbcCnDhr+NS0u1I4NGiwrxsDhTW3WZDddwJNhxbnXT/27u4/vdf+zuh
Wze+rn//XA5aF9VVKP2s9l8vF85U13jiclVFmwOFD+QdhFMHQfMJ/QatMAQtSYEQIaOaXh87Y1ho
aXeU05NdbNWeOlGn7xQqHorQD0Z+OVjHcDAdtWEmFjA/2jm6y46QSG0i+zloHkE8bFAOZlWw1dVx
FWua07R3dTnu0kB3u1p6FWp0HQPXKglXyvW93b439rOACkYpBaDnlYccpGwUisGIvwbICLF60Qbt
SzC1R+H1FwBycInQDY2a7hDRa5Z7ZVkjWcER8RLhra+gkASEBqFRCbSK/35GFLJzQWtd0KDB8oqA
sxrbU9Wi+iO4NhjIezcUjPlXKV1FkYOM8eBnydd16EEmM7FPxNekATsTZc9eE+RdzkmTJFbaBpld
mG4TulvE461MBM56WB9NPJSJhYSut/ETP+UyBakEhWKANCtNsqtAUddUCRdDhzy3orFue7sJiU6T
YnHGyD3MrqgOGe1sMzXqgxYfm+IzVILCqXsykjKs2bXZ7jUtWDYo9/CIdsdYojZrWq8KCXSCHWY+
vmBOKGHjhM3JJ2/GB5YABXmlDu2+o+WcDeUqhmISoZZrMOpkBV4u/zYFydN2JIqOnVvjahQ5zVQc
syjAO6V77XrcVVFK37OyjaWNUn/wpJPuI0cDuHNU4yZ14PdgSk3ucaAjCBUBVeGUELVqbbW07BOd
uDDduvZ0871tbAAVUb1UqEqNhFj3GTX4VuQIpTfZgHA/HNaxH3zKtJTK/KLQ8aGbB0YQndeecLMG
BYd6O402kVLpuhheZ+dlmEobCjeLwNSI/8HGVJVXOdWJcpjrie0Dg95pOhr25Omm76lkOg0iAFEM
x6l6kYluFjQOmyk42Ql2PlP4S5AobFsfDQAxY3jo2CUk7aumMqgy72KMnsYIcdBAOyMclUuM3J5l
LzsYawYFyjh6sv0JvwBSothCytV4L0UYPFNU3zZifOj6l1HtejADzbZqy8/OwicAlEyAGiiVj0lG
DGlt+D62Ru6tIwZlryuIyaVnWAfARap1I2NVRCzUTPbWKEakVQahv4ZLtN6tHjDObGmZZBjZqDfF
pXaDkxWnzLgZ2IzjdliocrsXrYTVrtvYUIkKOj4ZHsxUo2chrRUqkTObjMHjFhIuVeKoimly4cls
ZAz++FXdyex26UBSNTZohNALHU1rAqXDl94T3B6q/x7JNLwsSFUWwVdlfPL4k3nCl4WxH0vsPeEB
x442oUwlKQtPnkcLnaNs1E/3EVU0Z6T7oVdA9uBetdTmYGUSSYx8YGxvNLXbpBK0ifZNN+6GKt8g
uqbzV7FNRR1NX2LCmSDTx8b9wS1rjikjNUHXVGWfnv8s9b7jGyS+ZfZ6NsxaaL7N6n0qmxWnqAu+
EEdF2beMDOQSubYJouxJsabjWEJpYuJdxjV0usJYKZXU0V9D/Rro/iUwz+cKeWORx6c6q1eWlFzM
/r9QUsjzVq+AwgooZcglisESyGL1S86R25RJmicWLQM92IMYJ0STHt/oB7eUxZfdyFEqstVl4DXO
EPhLXVBkjlQHxPPzhKS7V0L0t/j5Bgn5kxgBsF1OoGSa2n5MuuFBkqwX5I2OSbBvW00bdpzHIK/f
qCGfirrbqRVIPT94kVqxCgbjHtfwRTOQyBZTUI0qHAJGqXXO0NvLntijLHyLh/AZJ/MMZSPCrLoo
KEo2FhcmXLsMXgikwCR6yoK3AE8RkeBLMWwD9UFDK6cpOfJANOkS9glDXfWDvSn9ZFOrCPti70GT
vHWDuLFHRino67Gsc/0Yhb7l6xdDmtOsGIdnBZlm2A78g9ptmwh1xmA/afl0Waf6ogw0R52646iC
ncoVFqEseullFGN+MgjgG5z9hcXx9COZNf7iB3701wPNvAwLw9TJfrCoHGKlPlv1G555bzSIcDzW
TgUpZYb1ja9yhGbXYiiJJ/uHY8Q3mxsuifdmLjz8qtB+Xfk7PJlaia9x0Tv9kv68k6yAMjhv5cFC
Aeidfiq/fT18/nOLv13v7GRYm7ESQpWmXTebGa05zOzvm5lfUPuvW6evd3T2EKs0i1oDf/Mi2Hpr
w8luUOO86RcgDlbD1t/pbrtqD9t0nTx0r7qbb61Ntja3yJMujYf4xlr+/edw6OUJ/vl7ZrjrHEsh
n4dvsVpDgelGQXb7G/yDpR09WiiE2vgjQQ9WFlCq8LektnDi9tmIyef04dJMJrqSkSA+/T5XNLhl
bzMclZYNrSudKeMzUyFRiMdyFtziGpoyNhbRfUNXPvPBlvg5EgpvI5XZwerqvaE/6LOz3LtWPQkr
B/1pTGgD8lWlGmjc4kuBA9OZPqQj+V0OIOYgQ21i/yq1gbs1UBRmZIhHowO4ZI7rIcvASLxoEmLD
C394GvXTpL3mQC88SGfFHW6UxWQ85zYmorF3Yq2B/KQQIDcsTZOsQdM/RMUDvRmnCx7GnuRubKv4
wW9UlNY5yiQvU2FCQnHMrukJA814TLHRy1oLks2kefFpYxQYb2RJcXDmLTqcOz3fuoxjnI3zUlfY
IBKb0y84VeAdYYod44u4IwWxTpleM4fi+q3ljSt7gLQh7gfqzhL6ct0kE/AyYOtiIkuTyZf023Ll
ET1f28OSuaIlrk2bZWZJsqxE+Ciaod3oRrhlg4K0JmTKSu7rAJMEWwCaUnulL3EiawuKWWjzP436
bo5XHE1cZ7ZXbsZicEyCz6kuLn1i0CON/YuSHBplOKFnwWWl7rRy2jcxO8/0XUkZLWbPHrD1Ibqy
cEXjRRjcsehdZSCnOjRVEwqLOhlXtXHqcnaJaKknLdrh8aLmrO9MdiOKKUHuU11dfe154moYuXhh
d8ZwOcc4qvhQBtZxpW1ZTTNyjPElTSjDxbtcbPLQA+eCym5MTr1h770hWjZ9v55G35XLp65LnbJX
nLAz3QTHbi4/5fq9QNQ42WSn+iBqKtltRg5S5A1osBX1aloVilgLOb6t4a2YASQ2/Tmf5RhRh7r7
sS77D6zom5DujTelHAw6hwarM3bYK/Fl0lmcEZQor+1NhZFrBgkEiuwKvVlXtb5Sk+YQVh8GliK2
16hky3vLI8/Qqldjf4qCboPLCnQT34Jx39j3KEUaPiEv+ew1LKoTfT7v2tOSX//2ZOoL0rtRGHEk
wQZvSo/eVF3lBuaZuybLIV4xcmA4CwTC7DtUv1xZiX+ThrjZ2w/bxzmR4SPg/81LRwcAp8K9Yxbe
9lrgJtqNlt4rbN4n/TksxFJRxjXA7WVc5aCHFJRUwhmHfa7wyprOKbtoVepYw65Ej6BqMNf6JD7Q
zh17HpDv5U6BvWc2SdA2XJYZ2WDoBxKhrnwJhyRIs0Ki3wH6JDOI4ezdANV3jUQktTyMMGx8aJV7
BqhL09pU442OV7hCgKQhtZGQdkmozk3Ht427DNGuYRV73+gPwkMrS/UWRrk7gGMMxLSum0s/E64a
9fdkdyMmeh7i99i2UK42xcI2tZ0R3XtZs0aKsC5ApDaeS4wgRC42o5q1SGt/49n+Oi2yQ0Z9r4xs
t6iw94zPlR24fYG1Ns7eg8p+GZWjiRNPauVloJLJbPdryrhOXaGCt1CasCnE1m2Rx90Ys88Qp1Ly
CgrLkaeQ99UeaFGiJ24vRZ+7qbzOKNFmmL8UwlRb9tDguFahitma0thSC+C7TacoDO+S5llJzCeP
CTZkYgWmvCymF/QXN/CX3ZiB0yX2bW+rD7CimYONNbF6JKeixITgIKcQaTX2N7aavtPWBbBeq0Ck
3iSOsZ7/RJXaqXrpMsw2gSWBshjcTH7was/tMaD4JTTNkur1qanj1ZAbtypRsHY0rnULub1PFLIH
URmpqKo01zoeDPxwWxnoMmDEVuphWkVOKD20knlZlt17Ists2pGWzMJmRd4WCGj+vjgq362NFKLJ
uZINVTXPQfIeRxCpF4CDG9c7li+Tmy5BYTgsChz7F8aKpoRr/nTRP2sr9DJ1Sv0EHNkU4c+LHUHQ
8lsKpM5LbVU/JzBBnM4RO21JH8lalA9/v8lvdjxfLjf/nN9KxpI6ZJUfc4+TRz08soGRDNsfLjH/
5LM9hqkY1GehJVqA+c9uCQj/lPs6t6T5E3aIitUFLy3i3gBsuGncD10Narg42faTmCFYiMrFNCw7
O11X47BSUDCboOHGz1quVjFOUc5jVnhr26s4ybeGnt0Hwn4AKLAZoaboolpKabFTUcxqFct0Y26L
1Fu14LNRs+E5z2WKCsgKyhZ+Kc/WsH5oNP4aGX+747OnOiAxQPzBU+2bA0HvWwWKn+K3yy5E6iXQ
FQT5XBYgQLZDhRUby8ybTeTWxkKFSv8JV3eEmamBI1hepnmxTuLQzYsf3v1Z7Ouv7e6XFzP3E357
+baimWFl8DOTbX2Z7sPLeYsd3XDg3iKhZaCDB3WiJfiSn0b5t8POVGTCGgGM/nGWsKtkYipBHcP8
69LoXsbH6EZycAYsRne4wCkU/VC+/+mKc5Hxt3s10Oig6uGKJqzxJpOxfCQ/DPRv5gtCSfW5FaFp
tLTPHmdRiMiSFB5nJH9YHGSBGTvp9Pr3r+msyfPPS7N4NSoKC1097/iOpTo0vsTXZJqMK3h3iY6O
vPM2Rk10SOjWrJcDOSb9iMpJS+6GQF4KSod//xnfPU6V4ARVnzuEJBp+fZxSNPagyHicTXwYAa23
zU9pb2dBpr9uVAaqw5Zenqvc5w20wuj7KKioUSo33pHJd+d9ktXukCNPFe+TDxrxO7WFZ1hpntM8
/f3+vpv8v1z9rJeWixFtgDcZszkKBmax1ZfDJnlo3/iSd8MSm5/7U7T0d8ddet00oGkc0Jg8X3CM
SY7bQSUMIjlIb4EDgWffLPAx7TTHWuGtcb0fJirlz9K6oHdGZAktSpWEz7PugVfQ9o5bgXvV1g9j
i6PT3lFjRljJ5hvnTGu8JyAVIhlL7bs93ks4hKrumWoGbjT5h+/nu2fOcf9/DqPnfWfCbzS4fBxG
NWWRbU3E/M0iWsVoT5gXLFzIuB1xEz/9NB198xS+XPdsgapaRfYtgiEorNLEb29GFJIR3vCG7uXf
h5X6zXfz5VJnK4PXVWVa99xivfRP7AER7T6qTkofRbulGrktVukdjLfVsOsxyCYO9v+9Avvkx1f/
zWT15YecTVZaZxRoBn8d/B8mGd5jsoWc+cPdfnMRIlY1VUVOIJNwdHaROKeenMyTbhk91DHORnEc
xVMF2yUPxo3ul7sZWWWH05U9VfeDGA/MrZ+Q0lxDaYiwl+6sTHskwxmErbfW1PqQN6ziFWddO5lu
gG9t7OinmM7vPkOTPq8gi46en62dfRSNqfs1cA2GoTZcUIJajh4x6PJzq0GGkp5VojIEbIAMrqGK
u8IIBVQ5KgjQD//+/L6bAr/8krNJqOlqA+J1wiwbhoCLCe8EJ6Bghtda7OjYPGWvYD9OisJkp3f6
wEYiA7iVZSu9JMc6grVh9i89JQ5jlNxe3P3w++b3d77PITdPpe9I1NMfQpEWErHU1zwpQjenleoE
Tv0xr+L4kqdl41C6+mHZ+W6KMG0SCdk0aLrFTvjrugPinfmMFD++n8ElBGMZuZb7hlDHkV02yKts
/dPG4dvhYCsG6ZigdPU/YkcT8F4FqG1smuEiuA039Tq8m07wLZkkNtExuiiX5g8fjq3M88DXJ4sc
ia6upXEYIIfN/nqfSWB46ZSYGpKxYmGBflq0UvRRRx5VgWipdCWyJLEazH5N83AxyP1WSNV1QRiN
RXE4wGU/yPrKKEDS1p7HrrnYKODMfCyCjZZtNRN8ctwdh2BadPTN0AfD82oxavbLvOoPynSjSh8p
/UPkqvj/UQTj4irkzRjrnK2pt/gQGeBi50A91IK+cwmGDvG9HtxUxmfVPcQgcLpqo1NMaXl2hpfv
4OfRAlB3/HIXhSjBNjXgaXApWCNSyJaz81Luu00gYYDEUW/1r+D4HIF+XU6cXMCnBjVRy8FeSYA+
M6ol1ggd77QXgblIYlftqYrQ5Ii7ZC2R7kSnFf49HivsC3pgcgf5wsjuMuVNDu+Amzt9VEP8Qdjc
Ij737uX+TjFcFdtLCakz1y/T9jVUDkNwsHuWR0xYRBPJHGKi16ZNVoRMuTEa0Di0llkxXosBbofe
OWl6M40YoLl3CmkLiPYhO5fMOFSYtkZqU6opb/KCuAz/RmMRSKbcLYqW3CDQ4BoOOeut8vMrPQ0u
pih6zgeTQBV7UdBGanvyMCyRgaevYABW+97OXhGCjRDfhlPY0iTDzFoVcuAEE9BonD2D8Vyj4NZw
Nuhw7VO4JvTjwDPpTGDBiPMOf2wH47NE19LnuNOlLN4qjX8p48Mok2zjBdCD6PVbt5UeHCfLpMba
E0dIZa6qlzrRVA2ioxjyPzjf3UQYCTo5vIC4dkIIuLOFT9mK8W2c/74KVPhgPjCZOokHDDmz4WTl
q7TCtinZTouZxz9JkIh97PE6HmOppzFMGEES0+ctsH0R+hjY79FgHNOgm/smj8HsC+8A3mGKLKxp
XUg2wRaV6/mzwJpwLf6KAksu4ihMtynnwv4JPOtFlCZrucaYPXvqYU1WVLALrzrUGBu7QlrK07BN
YVv0hOnIr1aUuujxCXeNLmP72u9fm3JyCZnqfHVpKT71xCcwZE4Y7yUDl5JdbwWq/lSpN8gN6Itm
F+FguUhr8P9vrPY0Zq84K8CYYr8qt0DbO37DpE/Y1ggjBzCTUS2JTzb+vjFjJA+vthRepPqx8GV+
Z+so0KZDBlyph/tE5JvJKy6a8ib2pE+zzZe+eJgoileEqzbNUaPgJgVYef25fn4nFy+TOKnhJbFU
C7+4U2XA8SMcDGw9VHx0+tdlAzmqUF1fPw3UhRL7hlSRRQuTdwjlTRtd9Hmx6qvLCL5Hf0zqcK33
1O37YQeMVVWfvOLFt25KfGamduoxtgy0iLCjkAJAjxbymnfRpRfzCxlpGwxVdmk09TLBep2C4a6s
e7yGNHDv+BtdK3iMpY42KokXDQdrOtt9fl02z/m8BHa8XDxRi150K1IO6LzTum3fRNsdy27YaoV/
NaYPRV5/WqThKMOsc5CXiqCx2+VbRWym7s33kUlkmMHNftGNNx1oomG4HtLbAQO89lmjEPSbEKte
7qCiX8+8KkVtHE76kKEBN4TjVVYPeF2w3/jmNsquhfIatrw3RpMOfx33wlIjd6mabiCPuf64FZTX
9FZmXyTdZON936oHJbv0aTQX1ZvtN4emo7ls2AB5u4VMY5jEAkS2XEz18O+TBN3o0VXlDwtjqD7S
SJyMHhFEYTuV4q0S4xbO6MZuTUdLp1Uv4m2I1V46kTDpqFW+y/0cqMWwnURNHQZsXNZe+f59rXiA
LsallBlEI6ggPwF/DXlPQjmfUQqtfRI9PHOo5boMiMR/A2IN0hkjy0CVW5eDRebFoPusBxvS13w7
uaCFTUKYV6sr2l+0L2bKg5LcSv14NdMyUy86yXAaPNXbJpOG+eKj76ia9vku0tJnZRiuBGwpXXrT
2AKZpb3WzWqtkVkgwJqkySOt7n0o9DW/cWlKuM9yjJ3CvGyL8GjL8VISD9D9l53ZZguDUnlAIdTC
AzhIJDatRalcjy1ICDm/6cF62BZQR3FljhspbO8bslEaIs2H5t67kkh4EPahidS9bOxCbGlphNWM
uu513ZrHxmzWWVzcDl61kpr21eo1OsI52RaxfqGRJ1yLkgiZQ9E++wJUCjwA0lackmSLuT2fNt3K
io91ocCQr64t74gu2gnle+EzKAa83VgM2yJbSsVbUEc81Es70zdKBzh6XvzwEiuTtmrEtVLflYJF
dsQpaT51UnIIOLW1VugmxecQ3ZtjiAuLoaHeDil8eV5Cp5eLvIXNS49XBrQLXSbdF/THo/owQJgY
Sow5ZNhMybUckwMxsOhQ5MZk3PuRa4rjlL7F9HwGUj619CYK/EVeY4m9IdHcqWpjA+UbFzd17OEm
SGlv2uFGkq59b1ooxbVZjHuq+ospahwf4U8fNttYhqBkYBEzVHf0XjKkJ0UXLlF9LTKTiyS0KaO3
uL9JiGpgSMH7XGdgeBruqBLjOqONVaQYzWzlYA/KUuCBzUd6rs0zbil2Hh3wSMB06S2uXTZKi5RK
XcVaaJSxO+QofYhk03p/2SR7QLKcRAmSKQknG7fgv8r+alRp+wjFsdu7JLkMutC1LAl416UI1P0o
CMGx4G1LfA52HC7boluFZFLYiFvaHAVb9xpGFh9CtIVvPNvA5kYWiMb0go7ZIcakPuoAiLRVWJJl
NFxpqVj2GWkz3UfInhCYMT7c/K2Nu7XKHBf39l61Xwcej0dUk4SqwwoJ/WB5G8xLwwJ4Kt1q0bgy
muPEUoFZVyDSQp/BBgByWxw7RfeMT8/xgwviWdqMMvwIMzofTnHRQ80v4bTtUf9RodQ2Xuxdk2+2
aJXyrvbUXZWEruiAY7abuCb7I06WWCMce06mpN2oezqynMtGWlumtyyQJCna2xzZIYdXLY/qv5j7
jiTJcWXbFfEatZi8QWgdKSpLTWglKUGAoOZu3lr+xv6BMzsZFdXdZXf2zMpgcIc7yKxgMACH+zk8
ufb8py22g7+PrC8jA6VhcpbABsoRjqiAPAKwIX7UQfJnPmvaxY5xqoUkFxyPYHlQ4l0NTKHBBQA/
Xv75NQAkTc69RYItUW09Wj1+xMcvBoAzgAW/yYAc5gEuGUgjOTIkyyA9ufE214r1gFBsCBAr8BiV
zSc3/WT1x65otiDCxKYTLIJgDOLfmHvFMZ3emUcNsVqJ1UvSDUdZ6xuBk3HeY92VN4ckBEGNHuF7
0m1se++Vj76J7ZHU31so48kAkjhml8zaDvZH3/0cmmcsMn+MWFOL4V3RHkTALi0DlgXO0X0O3jXQ
AmT1dUyaS+aYVyBNgSYB2VkpsFq8LTM/4TcaxX74+EpAkGQ1qkQB+dU5iDPzRW2Blav5ilKGKwrr
jQhgIE81sG0bPGiK6wlcAdLQt02997UTAxRmWSAhrd2G1VliqRwjDUwfd5FAVbIen2SMk28whZQ4
fzz2wQGMR2F60NTaJrpE7rFJ5bvavHgGFjr9umidZcKPbnnVjA8oPdt8bDxxkfhqILlxXeEcWdfH
Iw+NDZbwO1+egzwB4Xzvr5s4eUzxX55Z3XPsIrsoTPY63tQdv5TuXoLfyS/O4JxbRykgz3co/ll4
+SVFXTaLkAEJvssBlCHc/1gEw0Ur2c4Ha0XkRus/bIV/D+xgw4YKNB3xK9/+7dxG58DyYag8WtSb
Zl29N9fGTlsCxOy9t8VbBQGcP26Ff49aqaidg9gKCgnx726LOOpuI0KjtxYApNoPF2A0IQ+3Xnwa
l0h4xeEUiLp2fwxR/r7jx9YbVRnI/7FcXFhFfG7C6H3QSqd3FVLoF+xFxUP7gM0jQnQ19hbrRCzE
H7f8v8eQkGjs+oHnIhSMkoK7iFkgitj2GwPAEf21NM+B9Tnp/0DDfZdor0LNCPWgGFMRYyPB+D61
CeWlqNXKI5BMHUJAnrW7/gD63CVOU3d/eEx+T6L69Up3xxBDnyOHkuFK/KfcI876GXSC+OBwyvc5
OgFFaw18kR84sR12r4dS/1VW/zn5JnnFf9b3Ofu3Kfv/cxU/iuda/vhRn7+Ie8v/g9n9Fp78f8nu
/1J8+f7//vc2u185TNn9mmP+xzVR16mrQxvTNlUIbkrv1wxVSfqa0O9b/zFQNOTbVhCgLglft7eE
ftv4DwKpKCkE95QacP6bdH7L+/VbbeMkRT3uKqEfTyKOVu5CfqPfAesVVfEvbhD+cBgwGXEI3nvH
Uqj0i2LkHeIALl+DwcI7yo57WIViuEEhIpgfZktkPYT1AJLlAJECpIzCZlDNJJMjTTHJPrAe1hpw
qxfTdWgIuA5tu5+vkWf2z8FvBAqwdTNezXcgB/2va8zWemxhRYBf5AJpuKD9aRDCHLi7HfIwO0lL
z05MyNfenS7UAHFcSw46R2VMdkWblEBBBrYBNl/6MXxrTKTjiw3JSLZPNr2ymYeph9ypUVvGmtCP
npCIGWg54O0XUz/m5TnG5mI7KYPOGqfpyR7pgDkoh/2VZ2EBn/dId3dY2n6SDNETg0v9xKRu4acu
2fdF0XwaU93Z5Fau6BMgpkW17kw/eJGxZh0LmQDIrnvo9ZEdGdhbuNXwLbgI2bEeYnbUkJaPCFWD
vTyQBaHlQ2d7S68CvPGkuBkjg0pZOQKLCifytJUZyAwotWouugYS1THVLM+Xoh7Z0CiJNzNWKIl1
whHBCXWBf7Sb3e6uQQOkm/4EmoGUkQD3Su5VP0maRqk7/Wk3isnAQ/CdtU24wUHVqnFr70vaCgE0
MiZP5ujoD7YJVLO+9b0vdjh+McEO8jywojxULuuxmLPZqYxAqqn12Ve3Yf4+1uPiQRtVo3FUpIOY
BAFTiPNAkxdf01hlbis9AjjFg+9FfI86r3gRDiabbGlAzRtwLCrMwQ+BFFd7j0OWeI/4c/aRSLUz
SWkq6ocS6IHAMMECikm/PYLy8CPZp8opCFAi0BVIeCEHGkAsqlupor71PK/VIvm4iQrg0bWsBp8z
cMuFmZ/9ugJ0MbA0tokxfjaUatbreQSYwDezUsdGzCiwjZztaLRD9Tsg4tRUaVYu8Y6RYG/AVLMd
DfIGhcZtN4CudSV/ovpiKJat0wAhbfCusV/5T2WDfKhEJt2S0WgSyYciSLszyuv8p6FunL3ZYKVM
xtQ4uhUtQOMhQWiNCcKxd45jW38jBx5E/hNqLXGgkdjVnixQUq6dU4AfznNUYwB0nywxtpqHOcBJ
WYG3MASlMCRq7ALhL73W0w2KnvXHyDix2KyBeBzWhyrBFxeQf3/J1JubP9jQMFlP88zy3RSzSL1/
tDOs/KORo/7+78yErF/vetSSr5oEOgAHlMOJGs0Qzqm3o7xdkNxr9QcUOVng5vvFJJI1gLiwPXRO
1ahV+7RND7PJPNWdTs8QJ0S9gr6aB+iSszj72uXHzpT2ka4yq6dLk4zvr7+OpfV6s7NhpiHN19c5
3xZalaOEIxNbs3XNF4SxXsXSbowzcliQEJiGKMBoxhyUhZp3aiRfkUT6sgQ7980q4mE6i7mtS0Mp
9C9nNPipdvUA4BbAacCpPcrj7wtPjcAuaxDbvhQcyFeanaH+wzE/ebibZcsKDlRM1m51UGgeGs9K
wdKoo+yhG/p3foYEMjH01rcYqccite2fdm4jJeUby212tK0ViJXcQ5gwdoxRrnDMhgiQWNQlJZnd
iVqLeqPJhoZnbzLUUsyDmQWOW5cVCutRmAwub2raDITXKy8T/lFoTgzuEN8YkfPZf7U8owPVgxqZ
zSebWTnY4yPPW31LJiMDGWNtSGOtcfkcOzU71KWsrtkYVVepekpvSpMdSEUNeI0mPdnPKur9Og9N
8aaf5ykcVQUx1PVzqq5JFmRLV1f6geXskKQt4lYuELvxw18cqdGKv3p3OlALBoCzyoFzjjqHGOZY
ISLabCoYXaXMNBcojQMIt6aZ/l6ebGlumoXs/QAMmzZWOrfTv90SmUyXVLqACUA79SheMyKeHLtY
i6emKQbFaafkVER/defxIii+1G2XoTrlL5c6MXGE9us0NHqna2jSxCyWf/jmgL/3/qsDtAAELpFy
AuAiHQvvX7eRDActTTxa0QtIgpohfDcADwoZvjmiRhXXUacjUSTXtu1LAyyhnWYUebYlXaZSubkM
vo1ViegtGYegDe6x5OtfNCHFjnSxB94sO0WhYluFDsrcLKBv5rYhNtI0wwvLqvAiVE8YSb4DP0qK
rGIBQ1LSsIcz0XYMhjNJ99OQ3eQSIKd+V6sjVMPus0PJg2vahdY5rHTrbOgFsh4161uWGcPpRkUm
/ji2yEJGAVc5cvtMutmXdFGVeYtU4BU5D0yTksyK79wHLN6k4s0IwKTedV9nxRpULHGULI4Ahgy2
vh4O+8Cu4mun2WBDLvPxY4/c8bLvwh+oBNiI0h6+FDow782wlo8SpaPbUZrD3s2TV6csGcePZug/
1BaoNcHftbdM6Z4yexsaOj9FjeGeSNNZPUKs1PXjsVixCOnhJJJNp8XuSUOosgXvIpI6WIG8+tbv
gQ9ki6E6hmmGMCZ1TSVTT8vFa2/WhQqrNtKLPQ2OtVcdqTfNRfJv3TtTmttrSlAlAZ7/xmW+fDmA
5aiP2nILJD9xEdwVl7QJomVSoEaSha24YAk6Wqs6LnEozfR2U/q2KhNV5jSOvw38x3WPkpUIBwVg
htx3HVihEMp2o4sZOe4q0BRP2MB75Kb7mr4HAN51EqMkjy+Vm68GMGUdSZqckXkypCU7+17mdquu
sf1lHwYSXGGi59tkKJGODey0EsWfbbQvsKWLl0ENtO1BAkl+kiNkAaMoEIC5ZsqQgj3LnZEhCK5X
SB1o+89pn8unRMMxlV6ZxhLUM2A7A8ESK3v5BJpH85QZ+JB1Lxo+I6X1xh67kxt7fSx/9BG4n1GJ
EFY71yqxNHG8T0A/SkAV3Lw2RQhmxAXJndaBioIDlJHEO8NZND0gaVYSdCZ3dpkwEMAmwx7VPEtD
CMDLk/LmMjSu9zJZNG0dbuZbma8w64K8uQS9/RKOAGorfCkfIs2UWOVnfB8IVJJ4cVJNOhpNcEIQ
Bol9BK1hE6AGJgfpQYYaY7LT9ACUAiOSlZFDfZ1MUMCBD3wwhzXNDBIq+VDrZXTGQfY2MlJv5xQa
eIoasCaLRgyfg8r6CABG/QkQfe0psTIHlazWpNd0f3yKCuhnew/2MSpAJ/sG39NlZB5KYVeXQnPD
94ABDlB6/WEEJtvZT3AuXHqt9QGnJGKDpyrdmi6qOwRWOzh6Seo3J7JyI2CTk1Ph1NZOaGa9c5CQ
MFaKcwRZkFdhJf6nUbdBjO0F4WNWjuCq1uWAn7vIOWLHDQDKVGNPZaCj0jkM/U9h2SPTpXaeOXed
54hHnzu8PcBPCFXOEALJpBnhABCihdSIa5niZDx2FdOH8FEoweUZkBrgo6mBmeoNtgRSqZYA0VUp
nRQUBFZXGjszjL8CUhc1rIPwfbBUYfOXqs3fvFGcdovY/JHdvCkk27JHle9sS6NqU2m/bUAndwu1
02RL+9HZ4W2zincgrq+92bW6BvltPtqk0jb0bj6yABVcg5R3Vqwzj+EVrZoIxLjo7eXQvWpsl+Md
PGYp3tYVsFRQuYHv0OwBBEKMz/I/zUAzuqFK1OsCLLWw1WXfQqt7GbSoPzZ4Jz2C8lA+ziqkxYMx
CBZI6eqOYA18FVEe1N+I5A9e6tfRabpffQ2jQzlbXuMAbMG5v0u8vD2j7ASbIC19ShI9fTLYCFhI
8HeCbwUiDZRai/N+d8x2pKMmzZFr22c2gI1h9jbR7PSPE/UiBslXav3wYk8/8DjzLqhpQaAsSP3P
IBJd6wbyaYOq/lk0XfRigbNok3iAdCbTGJixs6mWhpNp5aS3pjlwHS9VCpj9phzuZiXTEDUQG7oB
VPvJHX4DwOalthC0HRgZiNJYpRtr2iJkBdKDl7QzuNk93Gw2/r5L83GBR3yeatqW0DaF5mNzt6qA
smkJvOgcE/+vIR/PvdE7z9RgXf6+4VV1zurceQacZboZrUGsaRA5UxZOUo0b+zGV7wPAdp7Tvb+3
vUh8yGT6olt6/WCiggJbww+m0qLyILuEPmqpyMivcjA/ejbYxopGfJCdhQq5pvX3fTfyDwDRfMl1
RGhQWQk45Pwj+Yxd/zpFoxnNHmkRgCiIzK1ndfbPOqh3CDX2X+IM53tBAowKFAcOGzAaWkchpH80
YrC26gXXnrSqwrF24zlfJNyDv9zDOB3u3S1/BC5mE2g4vPWfMvB2HwyjDFDfVfl8J8OywTe1KB4m
5ZtNk/rsAXynxQPZVbIBRSsSBuoFGCqslwJP76X3jI8kMd0aL52wP1qxbk5jSposWT2NkQSmZnGK
zPiaA6s5Af/lxUCM+FL5A8gW+shnJzVAulENzCYmaKdOqIZA/ph5qycLGtSBXpAAieysBwiEA8Cu
xo9PZWqWhSNTIEOg1vcTqH7E+wbrTNeJwh+5/KbHQfo95/gdEgAdeW4toBLgPyE+NrbGz3kwgGB1
9G98RP0V7FLZ91T5NKA13oEEVcfLqUti0HxEGUqe7bjY5Orp61ykI+H1/8HPHPuZVIiBnvS4Di6d
emKTIsSRdsFf7eswn+wT30GVWziaiitzeNDK7F2nnisklEaHphQhmDnw1AVmW6ydwUt2NOrgsVsE
ma2dabTpvgMH1Hx5m4K0DrbqB6w0wiX5GBLEqIB6SXZ4sp7BPq3tu8axsGFqrXNRmABNz9Jx2QAq
A1kKSknDRg+KsapwnsE37O1ITyoapIYZoX8oW2Nzp59tExPMkrWJ7IP5itN1SFazO2r21h50HBMP
5Tu9ArkpgjY43UUvksDMuutpSLiZdKiHfe3pVsHfNV3zGSUwqE9WDc42qqNXoCp3QfLUJW3XatBS
VxMdYG90Y08SNfMUf+9CRjo40Y85eF83ZclKIG521RV/bHUt3SbY8iCTCyvMq2uLrcWVevMA2ZHH
PNAy/uoxT1UgT2JLA7Px3TVm43kquvh8XcsApYiZAgt9MNam+vbmjZe+ADpoFgArYmK59YKUcRox
1AuA2U36Ap9RCVwJ8JlHlA9L+4Xsi3jEirvurEOgZfySjw6/oLzW2A/18ID0FX6Z9dTr2+B7UYl2
D37iDGjawD8+UmO1Io1WyPlAtZ1AAhmOT15H7m0m81+Hh0Y+IYULRGjfeO+m+xhU0of0rRn6DGmK
XYUMiarf5mansETUKNlNspmYry5kPQ/fTUN2fz9Fb49gT5/dyZTErC2TtcgBaBA4qF2VOITa5l6m
PVbMQc6WmV240NMzSXFvVMgNKxZkUCgrR5TfwbUp8i8pMjDx4qgQhcUTh4TH6pqqHleJd13SA6RF
iaSj0XmAA8kXqffKxQsBkEDWfdchCjYrRWhbOxKpoXmsLHnQDcAJIKSyBXZYPYLUaPDOUjVWZLN9
6I6Prs09pAhB5ectEPJJFjp4lHWRlVsyvhmugnbyI52ofzp+0X02UPoLMPjgIzM6RXLXWAfmR+aD
LjOVllsyhPfNDQP69o2Fk1R/sKA5rJwjCbLHKlMqICMxxgfQHfsH2+n8QwsQ06k3NiHKemaZhsnw
ThcW3QCuROVNjfnWi7gaIXnq0vgYIrnJr2O2vLlsnIyAsfmb27jRkQ1NcXPJm9u8udx8N9SjOw7L
ttzkufgwqe6uONvdzKijJrZGpXTWNMjhRDiwPNciEf0CSN/toQw85H9BFw6uOLOmKc+IBSBd3lOY
7N5gnFUCxVk43MBoiqL+PDiSvlGDHQICqCjvwuiA9eQhzlJrQGIijKduxHxnjWo3EA39OheJ1DDO
VeLSYIFNWM2oGpqBLmwV2rLUUQ7ujA2q9X2QYxyoaZCftAYoO9gSY8vFZ85ae0nd2SazM8fYkdJS
Rjcy930wcvkiRtUtOUzztwn2hoMMZf7oSVceqsKWj6VqQjacHCPzTqQqnArkIMEIWqzGO5FEemVV
/a4ix9FIq0cyVVaz49v0kyoV3r7loHEC5Ip+yUKzBWfF2KJcPzKAStONJhBopXER6RrghflltHNQ
qxRq1M/6eBMNWbrsSUkuNI0v2RO42e09uU6zjAbr9qAef0e+0zRkrGPjjbKmDDVG8+UaO3TPDZZs
pCIXmr5RQGuNg6ra0hibU8stsKgh9HioNbXWqsHgjvNRrxUHXTWTbLX2X10aIpm8SKQGuRJgbTC6
AZwf+Ow8+vxlOgBsJbNGe+UNKF2jz3aQEZTT0K3ZbZ/moKYj68lHx3dgepzmcdLdXJLkPjCASQac
x2UT6/0DNW4cFyfPAn+0UkVaCdIN220eTeZj2VKGSFYu0hLEOyieWgXgWUf91mCxUwAXJKVA7K0+
PwHWc1joPOjW4HAAb5Jk0WOTaeHGzTpgUSgdNXbrJgejTH+SxJUZat29c45wIznNpqb9ufBK+zpb
1kX0ZDmKbVH5kb7UInMR+oXYkUgDOr4PQKrBvdD8NDDGTPvHe5FJq2mLQY7TfVRmDqIucsM92EbU
n0LmWzsdzLRgn/Ej99BwjdtLO7Kdg6sasIdgiLqB6wgbnOwgcbpxoKFJLqxYbAaHfSDdQJNOI/dT
TWOknZubS9H1p1uhuyKjm4vSTUgpAfngZR+qEKDhoCIoP9VDKoERZrJrpHP84tfBC+nzsh3XzRhY
u2rUxaei+NkDQOkDSCndQxAVxWpU3q3ydlz56m2Y2guZd5UxYhn3ZChImxp4SsiNdOruKKmrh6aK
kEAWGYIjrK0xPijlPBLktrllg365camB0RaCIuifvKeJ8iD+gR/ofEOT02WmgVl2h0SqekNMNF/2
7Yo3d1oOcbUOG1BrDcLCuUMjyuPQ4hFbmCU28zik25KuqCIMvJmQODeziShL+M7ynQ1gVpA57KYI
ZasJqQn0BjCOU0tXmIfmeZw0N9ZpFFdbKdvGRlYPDpHiwiy3LKhibSXCMVz1lpWupnHLMNKrGyTd
zocXqk0QwAeqC3aMJhaAZiwxKqLsWqVujbzPdtiNJla8k3MucsQIEmtf5DVq0Gzm4aTOBrb5sWRO
s3I1TZ0ZKKWfajBogbMeg3VdGU8uU6s7DYs3k2XdVclRz7rvFjP9NerQQFKkmmmGyeZ3r2mGSU8z
tO4qa30wTt5c/tZ5uonphuiOM2wvVgAOG8saJ0gh2wSj0z+MmofyphGHBQngGNdhlX1q0xBcz2qQ
mjDtUUMvQcfsO4CbXEjGC8BYVtt4AGImeXhdneD/NC9dfa1nFc51apDARpmwF2NnyxM1PqLqyNVG
U0ofJevUnUaUtSZBh8u6pANE0ZsP9Yy6bVELSO7KMq5g+fcTKRvymSbXQVNFd8ENbgEjLWq154TX
FqKiIZ5pxMsvnmpIBH/HxsUJBBLzxlcV6U3TYpsGmAbL2ZYGyK4C6iJ2/vYxzewfgT+GW0etv+Mk
8M7Uc93SwNuz55t5wKS1u1mKDhy58R5BT6zTK7Vkn7rkM1T44pKyVCO9z3allnTac9Wn6RmMRDtD
5VQgn9h4LKIYRwq69dL2qfFolqBXl4X1Eiat8WhD0pUUpZDU2Oz3Zvnm5zPnyEQOxjmR4DAmZs6B
GsdvXns9C+wbHfAEQHxISrJpAMa3rnBItQRePdAv9d6SZxB9OEfsH7Ang0QqOdavvVmHd94HAKSn
O62Nkb2uLO7MmgKEjawpQfqlRm8uMQr+UXIPr+OFrO0nW1WxOKUM3iUGKM9QUjEebGkHl94CyFGd
W9pnSxdTaHe2zYEEipOMYJhsC0A0A8/lyJK2Qs1aqh1aAfCnMCzEJxQIreMUlTPANw8W/2rBfZSu
CPCC/+Mcs0VSg/dSVJ1Vfu1SoN6kgWbify7BCQ6iUi8kAuxWR9FPa740ubDuR2sdIbPZWCpxNqbR
WaSZweBtvYDLwTzOvtl3lKabKEDGF2V+2p0KpDNuxCbV3RfISeJ2kZS82N59g6okrg8Wyy6p36cX
ZFy6JuOXiKVfrYzVOx34GfpWiYDOqXcxQGv1rTNEXw012uJc7OKOubRWyqRscPB4pyM3Z+AIbnas
RVFdodWbiMseZ5J1vLHC0VjERiKdQzO48UYXHdCI1XCap6ver4JnxCMBl9xn7o5OwJA99C4wPR8U
A2n0LnVQHqyOz2Qax0drRJoQif/k1GuRs0YgLMGroC2ePQTQKWRTAjnruQLiIY5OgAPDW+RwGQ6A
ajsXeDCpnWhnNtjhucxALgag0L7eGXr3iXTUzCa5Mu5Bnpu1TnacHGY7RwTIAi0ZwFfUfHe+OhvC
vd57p8lttDTACLHgahmgp0qEG52apI5PJE66HAeZta344JTJPEC92fjvfJFL8si1wt7+oyt5zXPS
dKHj+dveah7+dkp1E2T2d66Z4yGEjjcPqhrwp9zdola71crVebVNy0pVxKfuVldvUdvpgeHZ+KC/
VSKNkmioN+cs0uhs/F/55kXiHpiW/ygsL6t+FAAvA2ax9FELlgNPBOiiuxtdpWsm0hvxUzDiDIJb
h7a1LRvgDMotRukDMBQ7HyhvHCyBA+IEY5Kew8gzga9gYRnFkKm+KfRWPwM1uBsW3QC2W5J90HAW
NqIupPI6D5Tnyo5EFoAbTBXqKvMmSPtXT5KBbADOQe5OpneeJMpkqEGlCJLUxM+TZWzVwG4OHeeo
gw4N62fVRSb1bTPrRDXE+9IABWibFKDzfLObTaZp4h7Q7EWJqIPZj2ew/OH8HanGq6ySMQhOekCS
JfEBBGdA3yXdmEUuONsjEN9oRnwlHTUc9GcoFtSwXJutNQv/JTHQhpHG7ka7zG6fokbG4C7F9NTQ
LH7lOUsOLrx1VbQgHkcgBcnOHnsnBu8ZZ2EJWGwhoZqzXcUlUplJ5C639/jSRSCabdg7u7fqR9a2
K8NvPGRNVjgA/9VVDK3ckm3bRLeuAL1syJUG3648SC2++B2gVBEHa1Z37jp+7KYrW8pdAjJnvnIA
vAywmLLPrZ8NR2rspHntkchNrz/e6Ug0evObM9pi84+uUShUWtfbzPP0Mkz+RJhGoF0zEAdY6HyU
HOmGYiECwAmI037NVCtzPD12wWNASqvf0gK+6ygwfgrZ259Vx9cSUDRb9k+exM67TO+HlTM4xb4y
I+sp7m1AU6owZy3lNerj/v1Yu+VGA4h8WQqxLAA2c6ZGmm7aLUAp+Sq7gGZDMhEg3hUo8WQzW8+6
2S6MBiAvgBwSnF14eWFf6m/K2i8uNv2kUdezk3ZhG+3rSKN+FKcB9VOaSJBnJ3a/omeNnoSsbZ2T
2zvfcJzN3k1PXvlBBmbwRILJ+h4g36V3IJF1QbPh0svXHBji+G0CM1Su8udL4VUoTBhQwk8pDZHK
rBeyW5umXYMOATV//55l6P5aOKY+OayYHMDLBbaPsi7/rpKmTDyetsAxf9S46Z86LU8O+L0EwJK0
vA+CaXsrGtg3K6tQxw9w5E2sczc74xcD+OiV9zSlIxQhMl8H7jwhrQ35B+YYKfq36jEGdehDEFcA
61A9YI0PS6/Qs02YxPGDrxoacPKVAM3nNWh9FPqGOa7TAU8XR/LwcusBkI5RmXxwxgHwtiRabgyW
boSQaCavATwFB2T5gvZQuhbUW69ttcW0hxI46b+m7X7aYNnZ8BA5aHSApSyqPqlR7ai2WuRWAbFt
kWYmIlTY3rhXT5vcZl9TuTlFWe8QpVM7tBpR2X//VEB89GvqJzB7DFQs6jhfAFmRj+/Wr1+ooNdZ
AzD6+BGw+kizqpoaPCJZkR4c3X4RWYrcJ9Ih9Bdv+xIFvEBia4HhG2c6EFLAcFEYSbf3s9gpU8Da
5wBU16rkgTW9e01Q21mEBvhBWiRMahqQXGiQGq5ZyYMVIoDht+Fx1lthCQp3ROkWpBvjBGA2g45k
PTYk5W42lIJZp9Cytgjr4Rounu4Fz8xlbwCSJEx58T6KEvS4z99HPYBhmF7K98g5SRBB6qv3/ZB9
Dyy5ojSYTiXE9C0TK4BXa2sSaYB0yKDT1lPOiz1KASRkFIFMz2AngeZHPmTuVKJ6nHV380TSRq22
SrvJOXOWrctKHGCz/lwCVgLgwGGJREG/O980vOsnkUxi0wE2r/IgE/IdOw6Mzro2XmcIKPVwnoIc
OzX3jWOrp8NCqsnDCj9aWmAASWJbMuldrGzUN3aAJAngGRfXIgnZVavGAg1g9O2q/E56akgfCz4c
c6nvc1Pz7YUfFskJPDw/YpwXLmpNpDtbxc1bU+oXzmP94vPEQkbpuLnTkxja+BN9TbYrcqCmVq7U
i0wDqNx6eNQ7X4FxgH3Oa2JAFpTxoJ0LJIxsYr+skMRZQFQNA7cytuFqeNJS92ZIqkTQOvG8DSm7
FMcnHOSpSw2r46dKodA1TtVjq9MZT63f5pcWReltlY04aawBB1cFZbKZZBcV2LUdtQ/k2/Xc2ZUD
OIPLMjOe8tyUfyh7uC9QxPcX1caoxQlA4eCCoO2uHrcqdey+CuY8OAO4a81lG/n2SfbSeQ7CulqZ
BjjYI6HZz1yazrFzcWJNo6Rr7WiDTVV26JGVCOe0b/dGL6s95bBR0loNIoB9VvffKKNtzm3DDxmA
wvUwXpnZCJSkBRAo8R5tEV40tKjYlGn3NTJU4I90LRZpAvATiAn6/VAeqUdNFo1/jcxKskFUDCiT
QKUyEtB201l5ApwBMymzB9p5RZBojE7YAfJzNZEkNo0pqbJtB+AGSMDQMjfAO0rrdnolrYvLZLqW
rt2/KwrPXOANWH/hTnkamxxsTU76AHiP9qcX9h+swgo+hjqi/nWZNU+IZGSbsRfaCfvOdPfvL+P7
Chb1Wbo+WG9x8KAKYL27zzKqhrLmddg+Fm6D1csi7sMrEmuMdeinzdl2wFLNokDuZFHIK0IEIxiU
WP4+cIAxGgSV+I4l37K1cZqysDowzPcJEpqQmbkwZe8+Rwa4foE69hXMVc1S90EF1AFu7zXVkNIF
8fWpQNdWxHgqIn6YUhGx0HBPUz4i6LvbdYRa0VLrgi88sdc5MH8/RY2lr3MQ0BwCU6se2gBpf4BH
71ciQ7F/nxRYSUm1kvLLsT+V8WZSMbXYsrz3//6/iLv+rWjXNlAIY7i2YwEfDoXEv/6msUEmorD9
CJwkIMBJHHw3AbdNoTNT3gh/jVDgDEKGqoQXiqnJ4dWsz0xwIqECHKWb/KFm+LKbCeNLadb5KrSz
dMvKPn6ua7egUZKcMoifEZu8tciqdrKgQTLrLKCjM9dMpjnoChxIKazZCBe1QH07+EcRIq1h41Mt
EHXjEpwklsX2jHmA1PB90H+0WqTvhxaAHqC3BoBJaoL2ioct0NraQe4AjgO51S5pGVSPOSiTjihs
BWl4qQNrSqVCdSIMtgPiamtLZeslkQCnSOTkBxrNwag5aImxLlLpgJo19p89HrClH3MUVTLDexZl
xPZBA5ZkGu28JHzSmjONkSbgOFETPO4OnV37z36C64FDNQDCjpdfh1RsUFZZHhrEbw6aLIEdM8mG
Qia675IsUQl1oN6QODIHWAbkqdupWcDOBFfq0qyZH6KCshoC7Og0ttPLUV9UJrcfStUMmd6hisBa
pm1gPVDDWLxAAQaqY3POTyLJg70T+fGe5wk/B3zA+tkCNZWRGRxbjKJ/wRmdgVJQ3nzuZPNO9HHw
w/cAVVnLCrXNdrQ1mvaauJFi8jLkY1VF1UmX/ZUkAAXgJNozJamAiPFqZQUCTF1wvFO9OdpmbZ3K
caiRDFi0YD8t2Qkr7PQ82OAPq8au/Wg02dkFPOD3zNWe0rpnH2bTUpkWeRdgLxu2HyNAvBRe7n2X
akdR+NnFMscHHKtUZxf4dmfTYe5W5vUXkmZ9xYu6XQF5sHPHZDLVx//P2pUtyakr2y8iAgFieK15
rq7udnt4Idz2NohRYoavv4ukbdpl37NP3LgvCpSZSlXbVYByWEsC5y0bl5KdlXQ/uswrtqD4gaLh
wMDsmjreNEg/Lu0MQVxbtgJ9sSBrQ0q9ea2UXJSiAKgYcuCo1LMR4EhT8ehFKOoIUd32itT5J+Br
5s8J2kp3bl47G6uqvI+5ZFsymH0D1xsfTFr/4hs1yHjcJyLbDIBu2FSRg1ZaK02utRuDQgOYXIhX
auzVBtwhs5LX1MO5cIiA9OOmtneN4xacs7ovLpnf92ugKyEYNEgD/W8Y6IpkNDS94sCD+4tNl8T1
fijaq5v6xlp3UMyXhH14US2/tWVgP5GorNitaFJx0dDl/qSzxFhXwgJywDhVdhaiH8LB2QizXLbD
oQVLsFsKMB/j5XCp+sRAeylowFcAA0BttlmwkwOO5EmdpgAMmKakZolZA2QfC0lDskk9+WgzRHCB
Qob4bo6EFD7bF+4B0KmpWHUGhuhwKvAyvIpr1n4GdOK2LDTxXfNBLs/zrn6KEu5vhR4OO7x21I+1
m+LINJr87k0vtepcBvpwCuLYB90Kbz6Xntyig7M998hFbxMAAw1w9Io67x4AW9xHSWvUX2xuSFSy
duI1QoEqery6FyELbTukvNt6g3GyK4+dS7OqTr2pX1Ra4bW4KQZ2jkETja6m/Ba5enargBcCLEi2
dFjxJorMrHzAYZX0OObhfla3uyjlCI2FivEjWO7sI13RoOEgsuyCMFr1KFp6p6ApeGy/GaFAy5FT
Oee4TsGvl5mgk0D86myOgwwTJJZofh6MyDmTJalmI1rox326AgmN+7aGDHmWHUtVfewBNJ1ZjXyN
eN4vkchwr2ECqu+2F9lW63XrSWhocw3sDLDTjT3ZBjhrvLMVNis3NdqisjA/oFyxO9MwheFxwOoX
KIBHIRK0JCOtGIP0IWkBIRoc+jad1gr0KaB1uPVxNiGN38lJw0VxsADvtOV4STqo0FEHH+UvA4jA
cJlomgSa2KiiQY81EGNPppZ8s5/V78wny0Dz1LqskdfEsbV6bPSketSJQpon1YGmcV5HD8LWlzSj
oUjKbOsqhCDrohdLfPsAwRcK+2qUeK4mABNBBxVePlH6Xp3cOBPPTVKhdj6NP5tIa3d+vsadFmGQ
JCs/RI48mkyzv1g4/638sM2PAxPmkwEASZIzFCEtk7xuT1XQRI+V0r/x0V6X4CdC67199l0UO+fd
mNqXQBltW+AChUOaXUHdFF1T3GFRpu08ygw8Vo3y0aUTyL3eG8fIDPyTP4qcXPdP85SuSIZ+QtsD
9BVZ0Wq6omG2UnaPInm92JHcywvzaKfD2tOANBqVhXj1wSKjijr/KED5jDxKB9YtpOVenNA/iLTY
toG5tc20Tr9FH33l+cc6s6MOT51wHTd4fdU0GwiGnlt/MfJN5/Hkq6F3McAerWiPt7j0JVbF3ijz
9Kvthk9apc5O3H5DtS8+SMWAm9nmCZDnms9NEfLHahyCHke2HqR9m0JqK1SCgmXOAFrtURssfxqC
0IOQ5qFWRusUCXEEgH6q7w0FmaPtvNgmlvoWhYCZbQx0tbhUYZTF4OkUaGfHO/JYn6Qy9Ak0aGMe
k9trsq5z56f10KTGVmMBAEtlCBxS88qnun58CG8Z45UF5JC/dwLUevuHhvoBqDOg8AFR1kTFldY6
SArreP/8zVcmfXCq0xLZ4B2NLCchbvugYgOd3t4vq43dOMk3XRPOgnf98NAUjB/STDPXJlBhPuOu
uKFgK1n4DkfjvJ+f0JxYPcoGqTKURgR7Zmrlo84r7YZ2HTPjwBbGU6HepaoVS1L+bUE/LoiAt1Zo
+rlDWCK1u+qUlU51GgYTiT0POI80JQUN6ASsT7MdXSXjCgYSTbyAOCbexn96IcU8bV3brJB8gZrx
/MiY8Hazv9mOllVGvW7BCX8uuA4iSrc9TrVlyJiEazMH5RqVp7kO6oX1AfeUAn3HazuOop0HKJKP
3I8/hXnYPDAtFc+B22585jkfUyvWEZUs7aUzWrmKI3blemxPWiRjj34YW4/FEBg3zRserNLUXxh3
gUjze34GCEDfGYsBjZZH9pS3eZfHyTKAdWwoS0MpntZS30OnA5xR7z+lRg1u23qIamR0kO8ZBgls
YC/M30zcMR1kgjdgF4GGLOjHfmLH/CIFCjDCsRc5HKzM2yB+hjMlqrxXXRvWeBamQGAI3fo1EniY
kxaFeOiAa+UXAGC/rZ3cTVpaUefuFXx00daqu/bAhBHsUcQDDFfMaGiB4jJdRan9H2ThqCWTAWeX
dFHiHrQCnCxYv0ZNjl99ugiEgmq6jnPnoOrC3kWNM5ysKNFPLgtfbCOwtjSb5caovJMVgY3WRpRx
oCkeWjJurPrt6k5m92CiQqemsb5TzHvMDvJYi5aOYfIVGd9t3ldo2EZP5gYd9gD0q5PoC0I4asmN
IUEtsa4DF9j7gHRD/KVXdrOKeeMc0sCwHmQyoJHYSfZmYr2yEu9PeC19m0qCeihGLAnjp8xSbYvC
9xFHgltgqhuX/U1GuBATIEUCdBoNR/eNjXKPdZwn1fQ76QvV45SGfyc9FIepirNKte6hlO2zAyyd
I/2caKClgJR6W0oyX7P0U4e3EFqUAyRkG4fNsMxxKF1HqNnZyrEMYLDAdZtLy724KEt7qctPxSh2
NUSZhWmDk7EQ5sd5EU0RnbtbhHWGp9jhXVzLZVko9o2yvncShQpTWIyCXXexMIQZUQLlVcBX/j1I
NhtPi7WxjI8Ca1PMzPLArJyCPcnk6LWWVsx3eVvy54yBCNUDvw5qWjh/NgUAB5BuloCPxBR0webZ
CdzPZMvQQ/5YJD5in1g5GfR87aeivU3OWkAJ2xb+OWj6/7FVbS4Dt2JToJair1MYl4K3TXjJY8/a
vxP9CuqamipXDauiFa2aBzLmMd430ZRwnOWcgsQ0FzKaHM9auqKl39IQhR0yS2sE5pGrX5jArLoE
Q+6dnELgTs3NSw1CPwDajpdobwMvUw4yKbKblsSx6500gBGQjOxoCFBMdrGR0FvGaVmv7xRN0b/b
g2x9gQV3+5AiqKovgVFFF8SFnUUpeXeavqzGD1+PxYumwujqNGBkp29pobvd1vJNZ01WeJj8bVGA
mO0+D9p/ig5vsqIMmmfWW9bZsbqPqLJpnlEd2DyDBKE2i2iaFG35WqdmMhYONs94ec9XEWIwW5oa
CIqBBhi+Ji3KOskXzcghfCWRFT3TXmncvDZugfpxw9v6g1T8wPCxAXzZHiY0Bb5K0JH4DAID3CjC
ttzLqo4/tDXYipk2JNvUDOMPjVXYG87Rs5qELPoAUDlt17SlhRJoTHW3bo6oNOkXNNVC4J7WWf2R
lirLaG6IKm5o5gZo9e02ZEcbISi76WSRA+BIHAanDR6sGuyrlc5uoZuzW+Ro9snL4wvwrNiN5H6d
ganUCQCq+8sMNwOgOVtuviRZzPP2nA3+Ie9zF4TXobOW4xuSPr4X9SjekjL1ziSqK/R/ojzghXQ0
0CJX5M6apkiElI8h4J1E7LpAr229swDUH+KxkZsPIGxgONPbgVhKEaGqcJzik4DAaZ66sViWqWF8
8CP2L8CeiGf/nm10XAsMZ2DtcC0wF1to9/s9MlvEFbeTqC1egD/Wg2IawPNhXX8qLNHt8qwDGrQy
+i8SZ3/HdOpPvma3O84UENb1ePhiw77+ZT/Lf7dXo58myPsvFZ7fd/bk/9e+5N+zzDf70b8jnXiF
RGm3z9MiO4Uo1kOaLsg/ySweVgD07fYxWtc/dVxuo85NnlNbdNfCA8ohyX0W9xswiwNVZFxlDPKr
0xrqoZF2/hRW3aEbxSbScTurxxeXphrXQFPbSg/HxLz+iBA/LQ5BCHRsRwB9cg2EqmKFVl8d9fbM
PeDFSzvToGRuH8EVjiLpnyJNL5D0onnbx19CMGvsaPZOAW7NYj2ATnNZx+abK9QPgLI+w5kg0HW8
rPJBAozfTD9yHZGawq/FBcG47CMOuzgBDd0HlD/aDw2TjyQ2mqg89AhXIOPSZx9TdIGthRsMKP2B
D4R/20WQhvGZtEUMlmrre1w07PiuJmKqkVg4Wp5eGNUQohp8nICKFjURZqrMFbC20ZV5cah+8G8L
5FhPqApQH5dNpS3wQARyX6tXa4HmXaTjTBzHct8yFqCRdx5QDuvgRd0PzkZR7UkU1S7skJIBfl3K
gC0zTvsaLO5toePA3YPPpPcq54Gsyb9s7Go9y+Y9yD3ZBX4XngXoYmYRLRj3EUPLwP4wfrxpHwDK
TJ+FjB0HpChZBXoHBKES6RWnAKnoUzZe1WgJrMDKjHlij7xhaMkRO/A53mabeQnJJuNfbuowRjmx
LqcF7/zNdhlyTQe3ATd2mA/Aoi8Bhqij525hA7zlGOhWLAHQFMgjDZnVv101TQrNu/loM5nTSjIH
FJQ8dpm+AeSOtbuTk8WAI8jqX1JF1h/AV9zBT4XjddgF7LDr3d2PBA8rA5zO/ocSUMToenfz6JUP
hYPXeqQBKDMgek1fSyBHrObUgCdBzNZr3cssoitp/OPhG4QSkJ9JBNTooTyOPHIPoay33Gw0lPXW
ymPQToy5WVQ+uw/C81b2AELOpbCBk4AqwOaIDBd/+psxionACDcaJ95I4fLLOMv2Vo1UPAKISF+M
lQY0CGXEBzwz32RUllBYyPzWCdC+CQ3kTkZTUtBasiNXf5PNa2mPNg/VSMoVrmr0wAN6ASXnY5wy
p8BlNMY1aY6ikmxpI0GypunQJ9aw6rxyWvLOOgGTybAgcw/JzzWiach+hqOj33cg39PCux0mFyQE
qsHbOrgBvTi8NL7+xQC1rRlplrOqshJcHyGi9r/XSeeDrW0cD/2UpACWQvjWdFB3alph96hyXVl1
HmwjG/WZ+FELdzs6TKUyDpz8A6cz2M5+JmdFW19EifY69BkmCpzU3KzDJxpyXZ1QlV1caEYWoD17
s1CWHT41CKzcWaR1+fQvvxfQSd4/wB0baSPLQdGBxYEVd1d/Bx4svcQ7b/XCGnS9tk3sHnE0+gis
w2AbJsBA9g3EK1571tnbQKD0qjT4Em1ZxVqAiOQJaa344jTdmWadmeOTVwmIMtCWsiMZCO3jC9CS
JgtmBeLJAf0HQHdBUeejKOz49lPtQVgVuRdfOT9KxDw/VlZl7tIS5b80RWNHudKsWu1xggekSNwC
GitmVxa7/EW5S5LaRuVeeoNNHmLUHe4cBxXDpCQP7pCqPUgt2n0JoJ2pvLzx0XGjotQBa/hYfU7z
lDXOkqLbtTEWrNcBKIIBLLUox3LDSCTH1NTaj6ZQyOaGtbM3o8i5AT/vzSJlwJY0DXEzS/1Qj6db
qx/MvSHVD0NGUbmWabmSAV75NX+MGvI+NJbcG1GYx+NxNw4yK8y9jKr7FUbabt7+1YbKU1stY9q1
8TR50uN0XxSaf6WB5BUiUog/ayBwGxW9VNqk9UOOtpY8OM1y0KqKAzjuPumjVd00xtKN0hR4lSrZ
Njyyl5nhqEczjtUjaEwq9FjpfI/WdPWowKxu+Dm79ImWPgBczUFwOqq3PujjH1iqsgf8ShGEtcMT
WczyKgZ7U2CqektmSQ02ExVye10BDWMVlQbelnOZnLIqzJC79exPBR6kjedG33vEWBf9UIlnpBeH
bWWNZwMRebdOmeimGE1iLwIPul1+JW9GWnpn2+iTE26T2TobvUl4i3Hy/G6WHm6neSieE64h4J+q
78wsvzRally7YWAvAl+RVKTaU16awfMANqu8TtlL4J2MslsPCJ6ChKjHN3Ac2nHI2jFAKnA/pFmX
uRdtcN8sYiOOkF+uk92kBTIXgP8DNCRIgew6OSCN0MJn9I67B3oOGWis0zukgOankhQNSuriwkQW
wg5AzKYnwBflqN1jIh7nGs9PfeqfpukvN15pOedJ5ieFu6htboLx7ufDrsjAUAfQ0a2B1Mgt8IES
hvZu/auIs42jBdo/Qxjdskb1n8o2AiV7UwXXyjOHfeXH3ni7vF+U5p3/jx0mt8rqgcRW2MzeRn32
o5Qm4PrHVE3Q4Mimeec5K9M5eLXrStxURI2+l6WD79wiRgUovpDJxssS64r/IOtaZlly9K3hgtdg
66pK25zkHZJ8m8oIKpAt/VSQFuckdA8nvvbOCSmqiu96vN+eZufo3ucnNEpuyGB21CpEm7SmA5fq
rw9CJiy3GELQnbO+U/isenRxusVP7+enwf2su3D3651vPcTtKxKAzgQpCPIFpA6LulvhRX2EEvy5
nv78Qbn/FGaR7O/kerRDn2R0ncVSE8mBlenLLCIPKrHbdeC43rt/KFI0NlDxG0vZ23nF9Ee6zUok
rTrPfyNSsMYxj4AROf57zHKzCHQALwXJO+fkAwHdBHSA5XD/vzCk+tGVKTvOTlJUd56BMbea/6WQ
N4g2KnHBWaeFxtn1va96HQe7tAgtoF+PsrBluCw+AaKmPZOkDUvjPFnwApCmQCb9RLJ+VBho9ehX
g9TzlQG6ndW0nhaS/n/daHbhf6DNSDB9Bvog40AbokT60+ywk3W7ir0Qtz1Pxmcl8JK5yNhLCGKt
E4lMYL2Ibd8g7irt6hyjba9aRSKIz2kTdi2gM/xizVCrvXinIj0NDn7niyLmYKrG8fdt5axunOAI
YKxuP+3MrArHOlKbLDXxFCunWeJ7S/SN/WN7VrKlmz49CAbQyDC0k13r8TkAKpz8iCKcYlAHqeTn
KNaqh8jL3wadDw+ZKyv0Yf6Ud40ZAwrSwZsbmY2KxNPMa4qkwyhpA6CP9ePgS1QkeQKN+7OCdgIB
2ud5E1ow7lQHA3b6tXngeQDqHXcib6QICwfR8xxnLLzLIieaD4+J8PpHYC50a9MHhRvj+pssCLs9
eIzbC1lkdj8cQOqQgrkUC2joAp7i9ahWO1rlGn57k85tNkD/erAF+j/YDH8tshrjI6tFfiKRVgD/
M83jZ5rRB5ICcTgX8FObeVHkZos+G4ELRj8N58YOOCwABhintKpVwEnysjA9kCz2neDaGe129jH/
jfPf7TT9XiTN+78x1YDSM6/yuQ6KR4+pHa3SUPt2w0173lgyI9hqcRi++xu7SH/3NxqhZZxUA/5G
qZwaxEvfuPNkG+iu9scsLCAceIFiZpSR09x2Ex9GmBZxN4hVmj8z1PEfUfqNPO5kTYY1/O0Ms+Ro
NGDDc4kGv75o5EMY1s1Thd8ZYsDAyaGpBz7wa6KJXQq4zSffCZsnPA3RrGByeaCpFzp8n1Rgw0WT
rSeXeuqsmYzlgxbAnY6iEECDGoioj2vJnSvjHSlpB3JXN28fqGzRwkTZkcBGntAJk2BLeZIJWFv8
ErZ904RrFjRvRlM2Jq65WuQTuBpreuB/X1rXCrfUs+Jkrbev9Go397eQfG5jmc1cgLTdyZNfXTJk
phDw2+O98p0ZKkhQ80nLaIu4Rtc0oMFahNPBa5u5bnSgMuQ8AomVZctmSdMmc9kjvpB0KiYJAhug
H0SV8wEhUJyFPecPe5E9kikNwpJAjR79/83eVyjhhj2dqyf/ISou6fO4dhid3Ch6rCPLP3CVML60
LQlQOIDPOsDDeHeNfm7/QEM7Gse87hdK1MPqvdGf11mIZhJa9l43O5s2CnUHm0Y04sT5iscgYAYd
G4DWujKOPAaOgVGC0I4G/dcVTUlLdndTkB2qRWQyYIuNK/5mR4r/vAeYZR57BSoz2rbkPTgKadl/
8THITpYABE7AVTb/GX/b8W8y2qLSAbNQRYf/4o+YTQqZ4Ncw/cmROewSDyyj//5vGQT5xtDBBTuM
VD1sHMqR4icYD7rorj5UvtnvSETKOzNSlP1IxjOvFb6rtgAOfp60v9zNXuiKtphNZvd+5FWLrDDK
9aQl9/95MfmydKBb6Ol1/iR3n3begq4sIMehPK10N4KFW165wGYf0xIATFZHg8nv73IQRgOoWrAb
bWaZWQXbOMi0vy3KVaotNR45i8SW3TkbB1Cutue8QuCbWaj0GmcAgkXlTztY7cq0yl1rDB+Azx49
RHoePYDLR6atuiHqqG6xl+kPApA244TEsm+TmzoWv0xIWrVLLze9B7Iz5aA2vMGzyUJhI4jtrGFB
Fek0xOMtLjBUVq7+plbUHUg17U5kRhv0MCDVZgt345Zp93EIyz1zcvZaRb2PDpjBvQ59pB3LMOer
qszkawVyzNGg1RGYzjy3QoGxWVyBYgCABY3rr70ttzlT6SeJ5yVYlHi171I/fQKQ4w9aKeL0NTF8
/uQiv7SnvTPNamlv2zT/2DvrBF8B/nPeG7xRb3sjsV1cSxdv26wqxdVxAKoUFMjNSmV+1RQDWkJR
NdcEXSwHi2VA4i6z/NlujXgRxEDGZa0x2QJj2kRsXLzZag4vUDDnP1J/td+AMmsQsbOjaQJ861Ue
lEDNHiqkm0btPO3LULwznteiaKK5VJ3mo2AmB9GilwVfOh0w+a5pIHptJ5eSJe6C5CZiv4sy04uL
67rNrdHSb2q0x+0ctflIwh5x7k8/gDAAQQnIlVe56yYK+S6xtPxz2gCoA2ILddPb2LLB7GcDMhR8
E2oZDRa/eEAZX1k5jliuqPmlzNoMLJpuVJxzNL5MU9IkozW67FANrukaGotHQ9Kguw5pao8dyCHZ
TVrfAsmUz0y2RQWPdFEK4bg7xJa+Tr6KDNnC3i6eVWUMezvAsa+TLDjKpcsQcqkrUT2ySvBdU0pQ
go5TGsAK4C+aIDZ2nq6sVRo5xqryQmNfNiFYyxt0yedIku3rcUp98POU/p9oWgXpe+PORxZ8Xkva
2ZhckbYYN/ov1pZBsgLfsHUzclXsWu5GW4SUyk9N569SlM59RVFpvOJhp5+GMEf4CCmaBSk0Lj86
ne09dTyx9hKUEmsDrKNfBMhsx4V5a4KZMWmDo+Nl6WPUmeBWDi7gEem/6BzV+npfmuCIMuKbk4Fa
OR9h3PMsztBJId4URtK8KaogyKYVboAolAm0NdQQmtIMkcjUTVRq+iiWGK9oMKoCPTFVXi5nRaKr
P+wm47j7IRTzJk9k9jefk613FF4XnsjKL3O0DZN8HsBcoG1RFPdsCa9CMQi6Nyx024PK12sRmvbZ
LquAX7DQ49q7irxP17xFn2MhuHelIcYP/Tpo5q0dpHOY5aWv2LHRmxOJaDldJZmObxdrjIVANKEq
WtzYHKX0hRaG+d6wMy9e8vqswL2DKGiUPQKNFhXqBoDDp+kos9FZtLKjwVvPshZvgU6rwNYbN9kj
l6m4ApJrMxsEmgAodNTUyzZRfF/zIliipbA74tP7KOCIjM+VHWYLJ0C9fpkb9YNdgkhc7xj7LCRL
0Q9aRceIMfmS+dqK5PpgRds+lNlWjusLHMDR5Na+pCLTDkljgtxolDvAn0N/OWrvkGa1roXS0ZEa
oQHLLFAWkAzgqMvTPr+yOvOOAXOCNcIw5heOQmyjL9Jv/zcLNvowf/NRdbdK9dVUWh7zArALCRqb
wqng3AqGz+jW5ht9LD/X3eTHv+QJbOf3NIEL2lVk93VwyZim7eiURnjHSypTywQPB4+f6tLcpIBF
WBpd1r3YWmBtwiQPN5zp3Uteym7lI+ezI21jIQteJAwvp6PW99WnHCwkV1Lmg7Hy+6B9yofWf7bT
YDGJ2xLH9kg+0JIBj9NTpnXoYEDV5aOLc8+Sj81YsbIQae7YgRqvaFCWapa+5DEqTdHB5VnCAJju
MFnQIgf4DUsNd5pdH3gdqo0k2hd+b/6vGYDyujTrN7OCDjwIlOflalYX9MJAx6V2CNL1EOBYo3ux
OlZBrY7NONBUehLtkE3PHyyTye1sQlezHS0jWVvbYqf1xmG2vTMryCep3d58wIPkzfFs97bt+DEs
R21cp3Z24PsC4My8EX3mWLfFRhrooY+RkruGDM9CJKDyja2LOlqHWv4PspIRbr0wme2GDljsVtGf
jMR3llWr+2s0HYCmGYQZ6alHsmGoQYysQFVwosEK3UccfMbEVgCy4hHBFWdn96B5XN+acQYUgFqz
UO8GeFhEnFIfmX3YtIQuS9KMIRG0uDfoA7TY7UhKCzpE18smtZ8KsxTnSI++ZkAveraUlTx7KBPq
9EA+kiiv8RMzLTdFwqdIngPlohoOSP5m64YPbBzQ/l8hdFxUy7brwgcagjYTD5pwb/kg0B+ZsMxd
OLwJD45VfL4zAyKIhlxsff3PP0fznt8JPLoeam5sz9MNz/izIXIQ0uACiIEfBhV6q6F3zH0Y+Mi3
/+zXYDl769yY2jcypJ5Gi6khY7ajHo5g1AJ+6zg1atz1dTSOMvcjv83Q5C2A4+oQ8CDk4Z25GDtA
PICRrkd+juXsggxJSzKFd9I1uLnzKbU2KyZfs4f7P2D0T77IBOCCbx7+thOZzJvQsopoAwLgTfW5
cWuq3gfIrHn2It24OeNgAshhz9Bks5B1+SyUPRajxKBG4WCpQAVhjgKmK81y5tUndGA8oTUP/BZ1
yJGN40m6mhck2A5tx6a/oxWk+F+ckIEqNHcHNKR2CyqmZtuVeODzEe3QGFERaVBB4h6BWLV1fpeT
Gbqa0egI4prZXvgqvmaobFsMkVXsZgUtQPVktgot6axmd6SY9zclCo8jK5cbUpCdw3BQHj9EA8gM
C/1cI7JjCgC6ZNyc7OaN5s1RBis04Hah84n2nG3oyraGZguE7xrFWvibUTsfHQZgTG7RHl/iqBLU
xqHNcyddTLhL4xzECMaBph3jvXcEfrFx6Nwh26M+ZFEBIgPVTTSS0WzOELVdhj3a/fpe+Uccafm2
0NkDzVJgTQKbeFSIDC8aC7qkAcUZ5g7Nlft3iggYlsfZJMpC/0iymBa3wjf2PVoE2tHhbJf4AcKW
NL9fEtWtdYgA3EFLJjeT4bhV0uIm87bw19ZFazhH590eWZD1OGoZQbcSZQ983zhC4X3TI+jUmVkA
rDj0f9OAdEbuofisb/d9NOxDrWqiJ9Sb14ugCoNNEyco7SdL6iZHKSPAjFFJZ3a2KS8dmnRdVwuO
g4nWAydBMTFSB1q5kI6bnTQTvV8rupykTGsuZW3LnV0MGZKRDY5s7y5xMKg2gMz+zUkxeiIjckRX
swyEyxcThaG7d6LZrWUGATAqf302Wpza6sEd7GDvheibWWglKOQyoQMTiB/fiUTrg18Oh+Uz8ozp
JgkkW2RdYPQrWkFDa9jJoldJsiVDhvPkOqjQTeQUtYnmgdg8RYD5mq7Q4PjoI4y+m0WxD1Kzlcyy
6qTcz65rrnUtdtFKzJ1b26MiNWVJuqDpMLQuIiPgYe4HL1uRjAavtbuljwj3dpa5WflFxWFxRHwW
DeM9zja625cPZGEn6CuTCGvP9nXFETwbkEWaZbytDOB3Sms1f6bGkvGyiMNgR3aB3cYnP7BOCh03
x3TQ6l1kuzua5aOId50pgVsQ18gF4tWVNDSYpKHL3o4sicwm7MnIzU1wdgBnfE0LZ8U8vXdBcxre
bYtvRbUbkfbf7eWA6v7fqBatO2gClxkc8A6Oa3qu5wB2565+BskglO4byniq0e2yBv7jQ9P0/neg
Eu6ECgCp0QxAYkZJmgAf5j4w8EKy6OoLclC5WMQqWwEewv9hR/o+dQvju8yMG7q021ezaF6ZZcgL
eg3+ydsqu+ho0QEiE2BMSqMJtrmPmj13PDKBYQABc18OC08ptdf1NH8kRd1tQ5Tp3aYJAiAHA0mk
xbzIdgErJmSSb2L07yx4Lc1dXBv+rbDU14S78migTypaIp8a4J3jNukMuzxFWv/IcA9Ar7NASyuW
sEZvt3me1ktpD060RO5EWzZ+ZWwqrvwb0Hm1m0rzr7aTqGNbFNlGb2WxEuPaP/0Dr/tx2hvRsDe/
tvGkjMF5oCWze9qd9hg/dda6ArlUmwG8KPMjjncXn48w3raJzjzdalDm54Qf8toqV6Wo/G3IckBJ
BH22KUzg6NM0Trp617rAQukVEx9QTIIGY982gE4J46AGcJs+aJ80fZx1SXPTe+BbjToa3EsFaKZn
uvbVU2Xl6aHuJF6+2m6LFkXrUI0DV3kERLwEbcm8wH9mneLeT5q8GHxzCSRv6OO2KfQd6RBfQ8UO
6oZcoDXBwXQZD81XEBd668nfZPlzt3nduy2BGiUygK6O25PYqVXyb78Mw7w7MgKAygJmB2cmoE9Q
XnaHDzYUaB5sB9U+OfYHRyROtPKN8TkBGtWFjF1xogGhHaAp3F/aKAU7IXeUH3vvwaJJh/IQ4Gf/
ZZ0ZyKc+BzRppdXR5PWvdtNWVqRwhoTvJRmR89YGwvVq0hsa2p4QskA5eGx3LwiD+7uWIexDZZJa
rRenivdXqpykKknvp2hCNKNp6bZXAo4iMxIBHuFKLkj0ux8ydT01ueZFbqHbhPCbAIJ7qWL8hsFc
5B6AUPhKM3so+1sksnCveg2E4kWEVpaOx+XWExWiUbQi7/J9UbZofot1C7AwjKNITUufbAuAB9sc
ebc6QitjV4JPDsQySbACdocGLNLQv0Ra2e91O8Ij2g30a2gW+lWZqFrLwiCYZLMiN7p0Kc2k2ZBM
iL7D17of39zwjEj69P0wy/Iq+Ro0eMOYRbPtLEMDS3wqgfdVLmoDN1Q0wNSb2RDNEenxP5+vEHP9
47vrAdrOxpfW4pb1x109RgYUbwpKPklCJcTL5THsS+uEs4N1oiu0nL+fkgKs61/rGl3C02y0/R/G
vmvJcZxp9okQQQ/ylvKu1W7sDWMsvQUtnv4kij1NjXb3+88NAihH9YxEgoWqzDiRAARcfEuG7k1k
sW5Ed+ES9CoDKUF38o02OKjqUmG0sAcUalha2HxnwSWqi8+tYPZrxwzv2Y4HXwMm4iu20PYr6KG3
TizKJxJ5FvJvsV6PZ1qCUJSvGrBb7mkJ6M92i+riYSNY47xqxWgdwhqpRIrU22a8bQNtZPmGGzEO
r2ugTMdqoBkNSClYRxCV2sdmUgDTNF00NCMZGS5+FAY3xqzwlxCL310YdCTXG2B1x3P8JZZBEchP
bzl6ovJRXDx1Hp8VwGsdsZeaV5OrrZ2oM7a0bIc0fzDr6kqrkKoDrDYBwGs0njJVD9Dilg5iZOA6
kNarahS2OkjMK6YWvTe/iRzQi+PEUFrkhn02rdNPRoHOHzKgoQoL44LNOCqQ9KHcW4J9JvnUNnDS
aLSGolzHBZ5Zix/NyI9mgP/9v+7N/0jn4Z6MxIZhASPDtq25KvgmnZekHVrlHVO8TLbkvpOg4K6t
quBSDJk8FT1YzAMNdZLvcprRoI0G3pBdu9gtssXOq6JupzGcbC9aCrwseaRtZJ41pzs5XVEis6WO
3HHbUddeAtMsMDqJA1tjVi7+y4etgJ/lp870Pz7dCBiRm7948aVLqE/nVF1zWq6/fIg+ltWa2d3b
pyPX5VOg/Fue5KivSTTWDHsb7PiyyPt2ABcC/8ZxLroBTx7gLRyevvRl/10CEeqbluVImwEgCuCJ
Vnx2LUDScCn6tcObccN52I5bMKtba7D/oMDLKsv4hyfRr85QsjXQc9Ezpvg8W9bqEdlV0aYOQ35w
NEvPPpGMxWLwAbcpNnzw6vjHFKN7hoM52QchScOeAIXWbLSpcvBSY9d7ETbfR9WlI0qZP3RqoOUU
4QUQu6KnRUTydvTyB9R98qMQ9p5EQDYGrgJNvcwrznrQr2h1F1IIvGiFYkO6JexiFQ6fIuBHommO
W9uiaYZtKKzp4tXddAnwY7rEFQN+Sl9n27oEnOOONGPY/tJGW+4CNtQTgIdyZKdTY7q6LWhhySRr
Ywlm56oY11k3bdgA5nZUp1d/rC2c2YL664Jy7wY9AkbBN//Xo+auY8XV8UMETjm3NLw/4HFz17EC
YFLw9gFM6KVKrO6Mava9hszlwcN7AV6vyuHsAB+782nNkwLT0kIXb2SBqnIxohn+Z4bzbOMqz9nd
dPa4m4oDrRb54jtfgKK2Ad79769KYRdzmr1/zmoA9Uxogwsvct3fvAy810zTp21u1/IIXFT3wUQF
8hq9dsFXkaGJRMFWJTC1tBGY/7U7bfEK8WaqsRKbEDMNvup5A8jO3PmJHFRs55qqXODrhcU37YPk
0dvMrLwSULc0K+zEmi0XcMOsR4nBm2VP7L6LVcC8h7cyph4YPBtWJBVgX9DEQINtRJcSDQMPtHJs
2YNzxClni0i1P9SMne8sShaUCoMXmHL/oqUroAQtLdGi/4/o5Fta4DzBkz8FKfUHC12p6SpED+LR
M0O8ybMofOZaGz6necg3SWNKP/LAyokbySmTgwLILZDyU0vCmCvHUDbz+maKY704XjdtsgKoQHkk
8xHcwvoTTechHsXKS8EYQsvO/9/ffNPg/9hl2R6qIA2PG3iL1tFCil3YzVNoyNxSpLlXvVh66R4D
u7TAWTfp6zRqC2RmU+NKQ6eX8lx4zjbC4+w6m+kVC3ZlLlvfTPoy3Yw8Gda9jXwmuQRB9+YMZoDC
H7jo9ktA0qoLITP2jwuFKWo+3t3JiS6GzrjWp2XjfE+6pj9TXpnyz7jdlqcUDyYS0XCTaNcLqyDt
kqsGXDuQlGj9rr3xMGWCtinTANyfom8ygXKD9zU1Rf7cOZZqoJnr2GBzIk2uTdpOi9wbrSTyJlBh
OceWGKHIcZaS+0S8UEvMVJZgHwHWPrpdSjCbYphGT/W7We020CKWzBps+EO0N3t7MunIeOR4EaF1
pYW/BqsEEhDrd0NsZzgNG8uHVg0zI4Tq+1TKNolznJdBDtRkVAW1YH4dCrA88cCTO2r7MTOcKQ2j
EBda5m6yQumX9zq2XvlkonAIrb3oFcLByzEfADhDVhSDDUKbYyQivY0hZQoMP9N7rTjIGUIWNWiB
HAHJ0Ziot6YBgPLpucqiZgPQOdSOKwXJ8qpJz07dTugTVza0JrVuB9YqCAQY4QGKv5lqPDDGzsFb
C6mr99h3wWhJLom61F1Uiy5FNjdDYwFoCg0uQJVsDvQXV1PwJe4z8xrazPiIWyX9s4BIx34IGxEC
rBodVVJDWYAmLHuNIn1AALcRYHKZ+zWUffHFDjJA3VdV+6qhvRJFTUP6GCWMbTWeiDPypPYh0t30
MIBa8pLhTHRbNW34ZPZlvc5k0X6wqs7AuVDafE11/toCieZX2KIDM0Nluz96AUhku/i3h1QZEg/n
GNxeJ+r4yJMQBakNUkZzf0efg98JP7DkQD0gNq/dpy7f0IIc4h6IcChuSG6guwru/EAljgnMtpGX
u76cpjU1vUeWG+MQRkxraomvjPZ2WRgN3xpenO/6YBCvQVV8a1GH9SMo3M844rde7bIOdvropvu/
DYbqCwiSzVNDVM0aBzkzNmfxxUy+34iA8Fc+jBPoua0OyVs7+d6HIRIVk1YAznH6TvrEwHbDNYFx
RPcD3Bc8UZfzYRedj83AanRX+aO8xVX74wVq+Tcvkiy3ItQuWwewGx97I2VyG6PCBvXlQCPwwVpc
nIHEVp4d0J3VKCI+pqRIlQ1pC00LN0DkcbDZQCMGanTycV1I5IvIT7a9q11o6rZAQAg0a8stdAdG
zNE+FPin9fPSLX5vPEfkv/uxStDoVsgPSW8il2Dm+SWzKxcYMAnb6rmFpCL+wX0pTBA4NKLemgpX
yGiQ8rT7cygV1FDYAXWI5A1uSOtGr+2VPqKqc91Xw0bPw/KAkysAthkc1MbLIBUNMS1RJyf9WGTO
ujZH+Wb4rz43+pspBXG65rcw+eDXPPuNw0NZ+jWz0pOWCcBKmCzKTizoQfqihDSQTERtw1c0rWna
TtHVtXRApXUeKMnq7jd1gE/Mi41tAYRjUGoBAeTcFitWijbHVkrJZqNIYCrGKkQCvvVxnKM0pJ/9
XTdmhxxvEZMDrLdbjVdWqM4pQJumgGkSwmzOaPznXEgXdQOhgoL2GvPIdCMG9BlHGpdAoN0sA64n
qbOk2Ikk7o8u8LTwrS7dHBUWerpGJty8uOq0BR1THI8+tdY6oAxocYRaPTE2u6I0+1MWduts6NwJ
Z4F4K5inUcVNlAPg7WdeJ2SAd3Ic4AItzw8cvfBR9BEBoCUarh2yXleaaXaq+dJGeTMtPTyaHOQb
it+hi7Qe2YF5hwE20Z4egayrH2cTssahxBYUwuN5iUdyBlC+bpoeFnGb4xFWVz9ix+hvrm40eOlB
+9qudsbQ19u09qlEPcmi6sGKy0eqWqfS+C7KX/SkcS5zzfugO5tCi4A3qmrkSw6O9yaqH8mUnN7t
SZSZ3NkEEx+BwGG+2av4c/e5mZUvEwvfYqfvsckWhccldtqWU383WGKsJh0UEpHHRhSX4eSbhiHs
jxJVUJd5VTXVg9PgMFQZ0NE2Kwtnx6qhRgPTH6f/ClSXuXchL6T/50DYzjprE4Uemy4I9/o42jiO
E83M46pEQVvYF6JwJQJYJapqz7qwyfqJmx0+naJ9TTS2c5UlGVGEv+OZU73pTLwzEup5VqXY32Yo
AqWXBRoARJ+jh6yeRYSXTnJFRbQSIA3Ysl5y19fLIL8AJ3i74KeTHcWslV0+oWcBB1uIhxLGbeuY
rNy4KgxdcvEjExWKAsxvKMtHu7NToWQQfhhK68FLqv7E025TdwWYocupP7mZ4Va+3ZceGB1x3Hgy
k6AKsCvBdJaSE62V5ziCU3pW3Di9RdHdg4b2mJOtIL/w1UTRe5C5u8HqBzB4vK81Y0A3i0DS/Jrq
2Cuiw5PvZmFkd+cxt+QpqNIPmWF3x0m1Feethv7kCSAhgwsQWdWUDEyft5blzMVGHr9nNncrL4pE
b/ah0PvzInJtMD6aHf9GMawJxQlIERvtymNuvaXLGIXiDKnAtdtpeIK06GI506xzxIAPB0RDt9dS
nxS2MeD1mtTz1CpxY7MSpEFJKLrhkraOBrx2hFli0exONlmt2AYqdAx+UNQuJgM4wiyQjG1MnIWc
3MLLHznX8cFAcfsjHtJN9reFUwbtXk51dNbA0OubRs5/VuFLkAQCrCpmsQqLxMSdqMIhZ5hbYCZ1
+XOT2INflqbzboqT0QKlvNvWQ/E8YNzbmq+FvU0m0X4fay7WQauHFy/O4gevKt0Vsbb8ZWADO/5i
OPr1rfsI2HQG7hap/IwSe6CWNNHPEpUk28pko/mpitKflRfzrWujlnNtclOsJ+AdrMg4CCwAm7z7
kSGtcoVcAvidP9p+maqIecan7ZBsZMInsI3l8pFmefgTdNHVlRY0oGwXjFu8ESBJgNVs6vXpfogS
PAqUu+xG+Tg5nni0n5dQZK7H3YA+QAnE4XdLN+bprkBmCy8eGTg0tLgIUMgA5ix1gbrrG9RfI5Hk
AxqhP/Qx+HpMlPBtuEJAoQGplbeZ9Nys8hfNnbqX+qPaqe/u5LS8912iLvFIFnjIRhtpqa9YwS+4
v+AoDXsyECcburaKhhpcxi16KH19lHzn2YXjz2uchEQPaGbD27QyH7lpPooIt30VglY0LGHmsGAS
fQvTmcwBZANoyTQvND/04NBrFJmeoVbtXysXJVWOot0zI834gJTtbEkr5cd78TKKvt9HKtOHzwem
LzULVM4vabIKPy4065GCZKSlgamMYIrTvHXb1t1qCXBnV4RgbLFGPqwX3yVA71aPTBafnFTgECYo
jL2wy/zZHrT8GX3uK5QFZI8kSnqQOyYdGNUj268SZ5MZlnttUET5ohpTdrlEVstR2B+NGUcv2O9u
HGDmX0m0WJADyd5jLBbF0L7FeLegGP92FbL4n1epOpSnGeVQodZNKx/At/LFQkfmnlY9yvvBzakU
qBKbFY3O9YPbGe62lJ22AvCSvr55LZlfR0Sbaas2sPX1XMxnJ71funECPHPZJO4ujNpdZKD4CNBg
QG1HqXKwYbkdfkF9/zYFwOwHkCDj8VtYTP3Ioi8AsjRXYxGMp35yik9lkvg4uI6+DGFSHVgWJrO7
LiXOhZrBu4Ky3HnibveBwuZDlm7trAt25PV+FW5Y2QVlm8wns94EaKH86yokp6vg5XljeN4BTQlf
ZN6lz0Efp2B598AWhFfYNS1nhYxQNqWN2oFkgJh4tIbIO7fuDwNIG48kHbvUOKlYEVonkdd7jzOv
xzDr/KiutIMztM6GeegQScGBlTOuvxZtFx8dFziGuLsW3xJ9xI0kCL9Mo9ajgDaQuy4wrc+onPXJ
QGuHegPyqeIIkOnu1fbyJzsJ8m+gBpervKuqCwv1Ed9xYN6RYmJ97UtXs4BcBOZaq0+BbYssQy1F
8e3vjwEWB+w7lFx9DJXjPufDMGzB0XFMskFeOf7bXmxvaNcFSgh383LQIuDY2SBPUFqXywD70peI
J/YzSRpABwIZrW4PtBToi9wjxTOsaFmlsfWEN8Z5RaIJIKq+pnF0CNm+PQwgN1ADzVj3c/IAg00L
7G/fxDgwTB/YCDLpabAOi5zMaBC9BupvZ0h2ZHvnz0CgByjF3lsvisWO5dizTzjjXS2R0aA/oktC
77wdd4zfy4UWE4bf43ESwG6gTxc5kzb/OSyro4d4t1jG4HS4iOA4b3GnQhzAT1/7IKLvohVwp9/W
lvWjCMoWNcBlxbBbYxnXtz3rGmy3FKez3Y/RStcba01CGqxEuPrWwzt3WiaAO07R645t60cWBhuw
bkxfA27hRVLJ+V/y0IWc7IWJdP04IbOjnEABPH3lzjTisEKMB7do52AkX5zeL1Lg3e2U2VO9i1XH
vmVWB2E7+rlXnf8kGgNRb/DG2K5jBRJAsiGq64cxxH0+kSD4JVlcTTpaNAA7OS+VMc8H7JKnOPWB
pKgDnVtFVdeI0lE/L3YiLuoN+slwDfUpaPAarX4AszfK1iGyQynx9UHnX4QT+s9m1P9C2SOOIOze
e+oc5wUkVs7nKuJya1a82jEJq7zsAERh6ehyAAMBOAUuXjqmD3T/Fnk+7ruxKFf6pOPcAKWQl7jl
6QPdye+1EXCo77Q9SkZWOE9RRdF/ItfCO4NYMTt7Q9dudMDGr/vEzUGMUgCdXM3i4ksbhNG1i8c3
cd3jSHAxJaswm8JNJjlfdV6rDX42xdnFBDbJ4ONe/2RhW7V3WpFdvDaX8W7UkYxwLeQEld2NMY/l
lxbo79sM+4WTzpGbKUM+ojUCeQUQsehru2inCpmwVpxupj1LfvYjvplIKPXniGPQ6lLfak4XYqeL
PDwpxqkNwOSn1m6Qt8U6dayPSV5PO3IZYzCOh4eKdwDzyq0fqM8GKZsE4CtBuup8Eqchy3C3MEo/
FZ67x15seGzVMOIbtos0J1zRkhQ4yiqwufQXCc08ZHx9PY2M3aJA2GHv6Xg6OLi57lCbA0iRMVvr
BeeRX8SJj1+TSPwoXbexG6U+YB50KTJI0OOM9hnU1TbIX7rlkClMSr5rnNb41aTVefS88mdWWU91
z9zvYAr4bBXa+A38kL+soSm+OjoaJtoejFc4l0d+O5zEKmBpsB28Nnl1UWtLSVFaSXQ6CXRlfnjX
Uf50Wb3rlOX/n18DMjdHFECo7mKQe8oIfSECKSkU2+c/cCg5fY3worWqcye8yMIMSJ723pscxeDR
f8rdqZntKY5tsfs4JNdDr/dBmr5jVnyllkV7Au9DZMdX6oXkavW3LvTCK7EJk6VaLX6pnl6pD9KY
QCqmdNk4mGfA2nYriSry1cT09FOTDoUPeLPmO27XpzSLUyDyRZuuAKu1LwGk1pe5/iP3gHtkyfoz
nnrVijF7eMERPVJjmXg0h/jZ1Fv3c9qM3ooBdvPRtJpibxbTdGgzt3sYcLS2TtpEfiyD4peD585v
ACQFUf/bbvPfeFPvPvaBx9dGk+UP4RO+7th8jbb5qKEQc5WXhvNJONM3dbP+LSY8fCKcEoCk5kna
nfmFD3a94iyun2Xf9NvE8vJzg4ZB7D/M2zi2lfBPXjG8x9H7EXFqZGN0jmIbGbdyH3VojpYt51/C
Ycj8Uc0SJQvHyv2yaJfZ/7a70/5nPLJDYyyAxHoHEIOWC8bp0svQjwQe9TDQb5eLtlH87U1jv2lp
uWhZPQHrCdxTgPdMMveAvH1zrBtUutPbL9qLN06b4muPY/9dZrXAflEDEv4f0CPMTrSa0pg/OaDT
GlOGG7JaOEZ34a08zStVA57XLD6IGKVCNz7gfNuEDcMpt/IiRanxbEWXc5QbKfo++9ChwPwmXMzP
dDnyaZywR4s+ap3Uh2s9xz7oKKH0zVG3rtqXEN+zq6vX1pUErpP1h2awvzcgCuWzUVfg+4fD/Gmd
R4KlAIUtf4MXMT2MbROkm7cYXCbgknj3n00X14GhG9SR7QF/UXqiwVKJc4fS6SFD+pzWi1qGDhLt
wVjiFlmae1IsdkUr3KMAkrcKN5veWSyRaLZEpyB3sn6wGqRH2v7Rieo1JWDwpY79pAnH13jg9tbr
k/oYWm5xxdkK2Fzk2H6LWL2mDEze2ijx5nJ4LdMYAE9JsaJaRhyPlSk64//URtZFiJNDoFzPaipt
JG3b2emZZuARVpSW7+so1o8FjjiAwaZ/LmrUD9EsNKu3WaxmQznqn2m2aCclu7NbohRxdRx69ycH
1fYqzw0D23GGZy9lZ8A5gYSOFQL/uxuYMSd05iwPDk/QGBviwJXrpXedwBHqlznajmy1JJlVWc5D
HH8gSY3utlms1Q0KQGUWrUgx4FS+tnVxIR8P/IRgkWBvcchrdGKu4tAi7otXVAKMr+zJscMAnYo8
80FUEH6Ia+ZsenQgnPOkZSct1yO0cVjTa1WodkxP13+xp2ocbn2aMeMb4BKKYzFI8ByhDqRqeunz
2OEHWko8hM/SxT17UgUezd9aNC+g9Bb0d1QXbOb9K57n+gnnVaA27lp8Z9SS6n9pKDR5IyInAStd
s7TTUj2srOq2vxX9HYuLFHVPka6jhil5IFZEmYX1Y41sDq2w4Z5XxIvoFs28sgvN/PC35fuKdO+W
OPFx14lRhg+iqR412cWvvLWbUxQAw9KLcvlVydsyjl+9Iv4YuVG2G9HJ8QBujbdh6nAojWwsmNiH
kGmKdeNN49gOgBg9o18tssUZ1MNAO7STfNaSAkgWHt6oKuRlM5F6/mKNe8JbVHReDtvJ++tKZZqI
AyANX3KUvT0Uhi5W8ZjYm3nZjsEDzax4sPdBKH7cyWlZ4XkcIe91Du2wAkKDN+4V1uljYrXYw8es
9WmJG9D0SLMsBjk1kKZIEin26MnE10FMyAwtphPLxj2a5JAbVSY3CuxQwzTbaJ5pAc+4arMPiTGI
6zgMI/Ch9OqhtAvvGCmZJJkNWeMGKARhGTLzFghXr+8yp8ldIIqCys1AfWUcjifu2OKZhtbzgFY4
9OgJfJeZVvnRzYoSSXNQaP3tRCIDzJ2zk8D34CQKByUL6xKH0auiQpUA/nNQvzxPecKAs5oXqAJc
hGhjNTdgNcfGR1VYx+8Dk+mTASatPRnrPH5T3i11vWeHsPK2JCf3+Wp34ZaLx1RhTZY3n4MugOOa
Jw9vi9usskf0uoaa66KB3LbXzHQUy01SvJa6Vh4rUGgin4qlodvpc+q5+EMLLla1aD53zOsuejIU
r4Bbt9cTl7euUwBgL3JNu04+pp342VvoKpi46F9BIWSs0zHLd7TstB71gBbAxGlpAi/3oY2MJ1rR
oBXfAhbELyhx6l9N7GsB1PgnWAH+gzlYorgf/i2YDiorfWQMr3cSBTnoEUCVAr4ZWhehsqxWVcC0
ziycYNpuoO88q0ZG+F1Bs5J5bDvVuOnfOEt0huDeCRbimIfeaY5I+k5Hsc3A23wb8CZEiqf6ZE2T
0B8qO3ZXGStyFPG5wBZDY2h6Md0SU0tNrdh6jo142IsBNTgoFIasVZCJeFBbIEWqgX6BVTjoZg9i
JTQU8sio/Qqd8hcyrqK8iXeWZiClm4DjY77MfAW0qsgBSO3WthlBNyrz1OiPDXoDDl1oH5ZrzdfG
VijfxJ0e+IniSdQb+2pUqh0eaEadr3vadLb16G0gjabUPP/Z4Yj71DcFHtAkIiXZLkuUckR+2OA1
t5YoR/aXUB2Xz2HJyyMwKvJdMoCh0wo5co1qSMIheww691xpjn1aRAxnkbsBja8+WSwOgXCfUffu
HRdRmfbaPgH/hd9HeX4Tl7vh1yrJYjA4O6YLIBXA5g7G9NtQVw5zJWumLvIt2y0OfTFYrp9hy3vs
ACdM4SkefQA3DEF0O6KekpakyIEtAOb46UmmKUKRzG058jg4p94tAfJQsJOX2CdQ9MYrIIz3Ozrq
rYYGd1q0Is+5sABIxtcOD2TcbnC7Ja1aki0dF6NXZXaYLWg5edZsQWYUYwn5HsMeptfUCLSPg4nc
aS+s6CPvU8CggfDpURQj2yLdHZ5LUBUcY60v9jagWh/Q/FRsBuHyF5zFI5egMeuLDUYSpnnD1zRP
S99xxQhu7MR6HNTRS1SBeEUPJxxq0nlMV+IIHnylm6aOzBbdIdWF8yk/z1rdLeSKIqBJGKc3rIR3
xSrgUgV46zKn0dzi4FVcbwZAuOMLnwVg4JM4vp3Gz45bD0Asj3pUCCGVgs/SnWlJM5I1jncp0TAH
0DVQ/aC8B3bzlAxH5dyXcQRG3uJ5cbsxycHzdCpRHyJwTotEEerLNKGVj1ra6j6gtKPvWmO/JugK
f+1SLz8kTdtt+7buv+hhtAIGy7quY++pr6PiFWQxZ+7i8NlC1/9rnFsOUmB6uSdlPgFCfGoBfJSM
JTAgpih6NHMEpJVyeHcne7OVzsqr02ofIfWOJDyKcOuEn1zgPTzjhMB9TBLzoyF10Lm1ib5ruoRt
aBkbqKVLi7oAqT3YB8Az5VvKrEQVx8nkyFrTdh0gIoBRNCJcwQSKy5lbzqnHnfaxb+oedU+pewmZ
E55JVqIx+RH9tshECmT9aUmKieH+BFDyr7myGMENdGhA/MVUoScVc4YV+LJ9m8pGDTk5R9z+G2tF
laBkFWZgMagZcmGFrEClQ0JSz04TakG8zRyGIi4GNKOhpqD/fpViMpG3CIGzcRmpuInZ+HWrIQnH
+DS8L7OeA53cKHrcmqBIWJyc6qSsS3+2jp0/0xRZ510zVp+4m7h7ECqiUFghwRuh0607cEMfYrXE
Sc63VoruWpVe+Kn4yBxRfgr7CChoevKLPECuzW8CFBXr1kIFIO2k8TlAaIHHIABi50oqXJcEXUfu
io1GtpMefwKGY30SaiAtDXey2YM0+ALhtWOxnIUqVoOC7kU+u/DUOgIzwd1FJpqOVi5uhqXvTWN0
sk1kPWU16ptZWJc4N0M3XJ+9Gdx6zHPymy3cEaCpGsgAduiLPb3JluCkvpXO0VGpGZ0oyrzm6oMs
n0a0JnISyubGn9S0Js3sSELyDuii85/QORoYEHMkwqIE2c9eQeUTzZs7gWpiCsaHmWyRZIENDFvg
Ob8RMIoJ8CcxsObXRAVHvv/lNhTCOpEF2Y6Mu8jDOnzmpKPonsucEzpGHmhFA9mqq5I7cF60U1pF
8z2Rbn2UcqY7XwsgSFNj6ORWt8RFTkpKUtOMFHZly63N42hOWS8K8l2Wi2+C5kIkCtOdLAogRt5d
Ywmf4k52QHkzaqL+3MVnD7runVvqdC5OQZGcXAIsH/xOZgFM79Q5+7tPFwgQ3N38GXSJhoPOrcIJ
4fwwCapxK1BOdW7VwYMMwbDkOvv5fAH1QkDQ8YJujSLgdFNJ7LmBbGwOeJqDgr6Els4sFhPyA/E3
W9nCtlb08IoAR+XnbjruaEkDPekCbnZ+6qVIyaunX8ltfuqLmgPCc7g6XiiBIuLk12VwWYISjUgL
douMZpMjRlRvTeZmUQx9Vlx1mRSbMU4DgC1gSVpSVCBS3nmKNeTOI0PVCsqpiw93cqlZ9lkW03qJ
wQY839Gw9mSBZueBwsr4ZFZDdrXCqrmAeGqdBV1wzcGMfaVZ0LXTBgeFbDVpg8w3OdNe8BfL42JX
CbB5NrV3jsxPVtbKkR9rgSygE7XR6AdA278sg97ZgKrVM4ZTeuzOdqQBCI67D1EkEeT2m3FU2iEO
pav+bQ0s/zc/8nBl96MawCui6+i897XS3FQRetQAQFWde9zG7YPl9OWZ1g7oulfgw9FXqO8tz4ui
0xmclzWpPWG0R8vUVlUo0Z6HmqhibTsVGll7DznEQEw41UEx1qmTQO/Z05QGLza1QyJwHKgMWxbA
kKaLCc1Qn/YnhNmnNV8t+sXcGhg0SazhNaSxDmQyW9+4k1TiuQGIO/WJyH22GtVnIOEktccpcvCk
IcPlEgzlpN6e1vNfFWJLo6NebpdzbFSYVg94eR0d50QD0xL3mBmfSIm+6QatQPhRAjxOmQgj/DOd
dZkWlNvQNH6T2u4nCQhvZSldazMU+A8ykxTMNWpQLybz0GHL6MbVAC6cv+Q1arJvzGYHJRtRRuuH
jtvR2835LqbjZpeuC8CXzHPrJAC2CAYAHe92kfTA+oz20xE50SMpaFjsaJmjXq1GQSL87tRWVqKZ
aWrqFSko3hz6znBxJptl2eD7nCFpAgTDvz7VTRTyID255SgYWEs9O1shiq37bJg+xwbABuIC1HFx
F0+fjfqTYGX2KQG1w9nLmgx9EBAjPfVmxfGzPUtAwa6Ei/2y3YjoS5hWYF4zgZwa5Lx54SXOZJXc
6gDmCnjLeEdmeQ4WIV5NL2k41A8ZklJ+OKBmJJuycp2ChO7Io077nBqzGDBU8bG3g3FNVgD+avzY
BbvoGPT1SvdscZ6m4YMMCnTW9AmAa9RAchqyqL1dkkwLsCNX7+OL2X/aOjX6L5tW4P0Zl6KBrkDX
+jdZX4zJHuTFT/8Z8u4jlaOmb5A07EEX+eezalZSrPMM21/5Aso45whQguREQ9MHuNd2Q3KiGZrL
zb2TgfFVWYAL8s2Mll1QtyXK4CG8cyPZv7ksdmCREm/OI5CD9nYVzxe5i7cskwmFrayf9iCd9I5g
JfOONANN5duswV0RHAFqPU/v9OTDa+/WW0MayU90MPLdKcjYMLFTR+f6nwuSzd1yvtR/m9/o+QhQ
XQ1t8hvU9wM8CcfAPtHfgiwRu2Uw2WAEvE59IulCjzvr/3VdqEhtbQJ4h9xn1t5Q73ApcqB4XgnA
gsHZZ4wjg83R0dwJQJg7wgY+dBXI8NK6A97U3jWzIWmM0gPgggG8LPIhGQ0aKbIiSHeAwEj8pAVG
Yoinqo/OS3CG6aw81Gg9PrVeb6KZ1Qr+oeZ19txGAeqY0gm9mY3ot7F6NV/2NKgmiFdT4o7zO/ui
KLQhXKHNVpsVWSuQ/I0tN8Cdtja3ZVgKNLWDkyGJws9o8A6ekO9CvUqW44FeM31FS1JwFLEASdNx
t3bKvNkOT4CvQS2bE5mRXIznoK3jJ1ok6WSdjTq4jg1DZ5YsErbLKglqF3UVMtE0s10bgZfMYeO+
KlHRPRUAmdOuAVB0AeaF7gX8J/SbIXXcDXji7ReAlQCm1/ReWAliPRK925fKwBbs1h5JbAAuTPyF
gr3b8zhoHmhF9oaJ/+xsmC9R8tGgS0xpBURX7g3XxJ4EMq1dgI6SFsx8Y2qiymqQ+okGIH4aJyRi
h1XLctC3vytuDEVjJuGaVDfSxUlDX/jJ7P8fZd+1HbfONPtEXIsEGG8nB41GyVa44bJlbyaAOT/9
X2jK4ni2t79zbrCA7kZzLE9AqK7yUL0UDZADKXNoPhkoujrVZctPLeS2FqaAenrXWPw0O2iIW177
xs8faUDxcxT1/LAPN3ifQFCK++9jOWobuj6ciVMmSpX5GpIYVxy/P+SeZu7mW8gpbp6XKYoHZ3B2
DatRgFBouKOzAT4CGKZP2uNFt+d9sQoTT1tgedYe9WgQ1g3N0vOxX+LgP8GJKzidsZxSdHZW7vlH
HABA4YO6RnjnJBBaI6cpNNjnOOqhdsmf3L8m5BX+bHWayA1OWPtsW4BM65To+a1Mywq8/xL07DhT
Qn3mUK87ziErxux6p2XNZS+qo2ayBZ+9q7jh97md0WBLkbbfilEHSYTkPlbgOk4evQYsb3rn/TYu
bXVwJFKA9ig+avkSFXfERpI7OGItcYtII63occsVh3I9DR0Lp4MjJHzA2AvUSBQA7ZmJZk8sJSkE
hg6NHUA6VFGa0AxIBR0Ex27BV6IlkYZ1J6WjiE5vpnTEeZKNPbgKHfx1iirW9gAVvZSo6nYWYRp7
UPcpvaUUhb4eFKe0rhpy9IW+Qd2KDcZ768P0OZ8CZvucgxz1iJXHB62o1xftYS6nFWkwghcqk1/D
ziq3VPx6VRtLQ3LM08imZg16UG2v7BfluBTnOPqpBchqR0k8p/jKSsXeowp7p1jqzlkY5F5Xsupx
6H9RMCcEU9ieYE8lcNRcFNXR2L2ulpsq52Yf9VSiNC2C/VRRN8U4qj5PoNTUQzWv9vj3InxP966Z
jlzPNl1d1z3X8SyLXdXgu9huaxlIBh7TOm53kdqROE2JpjIhdjd11Xj2WLFalybZnpyznYamB9ap
xTxN+DbG0AlCO/Vn3/SIzEA5dsx1AGo+H345i+It9RL+nIW7nog2FJADJ7uNtHL6FwBGbe5dyDnK
kfnnCvc190nUfktEUrw2XSfXrAT6k4Yhbr58qNh1PEgPeqeBzEdFgdcvQcVeqJ2D0hTz7LhgIGdS
s0sH2ALfw3YEN5DGYgwDb0vSUpMCVR2ke21wsRRQuNHZAa09nGykxs1sz7gJaGvtVSuyUaOVI4QO
GlwqGhKIVbJNz/EAJp7jBK4e93LEF98sqkXeVK/2ruXpN7O9UM/JJdjvZlWtlvkFPQe8HHgOvc4e
13eLAexc03Pq4hHcqMVtYODkRPFBfIuY86hQ609uklR7ib3VRjdc+VbF7+SvLVTMGP5w31h4Xymy
jEA1VSnZkrm6tSVbEjBxVhEkDEqmQkXgLfsRoekBRE7qZtePybhILBd8NUQwyJufeMRwN9EL4lzh
FHjDrUmEha4YtC3qD1DeqngHiSLQlAFUTVIt20ycg4p4sNbYP/Gg8QNFkP1X2snCW0X+0t/OaYB7
+kg98xrOqec8v6cmO/YSsQFiOzdqR6BBqYU67dBAarIOb+poX0eRcTOZJndTm/oNNfhdC2+6Yk+D
3AIZBdaubO24kbjpUMkRRqDxx09/gusQZVI967N3ZfOx3Tl6FfgafkXNAWQzm1b/cNN4KPP6IEEt
B4ocb1eNnf5WgnIh8ofyLW9aKNFLjd+JIpK7SoO0iYuy3nMA2ZQV4NriBafDT8aQozAwBeMYBD7F
tgNwG1Xiuv1lrDJ7g9oKfS3d0PkyaKzZoNTHn7yVBTmWWhvyjeYjGBcT1rrMTX1Dc30N14yD1fUr
C+wYTATyxHMmTnVsmqiZU10yjrXpLissdlc8LORkI29RJgikmMb1t9DITQ66SjPnmnpqWueAVZRL
63F2Urp67PhHEkCHIY5WLpv3AcyN6xqbubMeVz6kZlPjORtTDddKLT9TkwysOePibwqg2AYA3v3o
mN94xTx7QWGjMMUa7Bbp6sJYN7jC0cIq2VEMsnsnwQHyTqS7ytKgPwgnTb/wVjsQel8OgbsC1KwH
cYeefpHY9nEsQY8ot8hWXlWNq4FL75iFvn1X4ep7UXV99D3oxxd9zHFn2ej6HkVC8WZsG/nmtUAL
qwCaOeJfPc3UBqtdAPcWASvYv4Bfzp1mhli/biKG7wc1kwJoZt7EzcaECoVbAVS5kJWGAok83zeD
DO+o4TlQkw5o2ctKVOmaA3oOhRZo880h1MNaSh2IGLf4YkWmqgrT7QB6Y5CijpCPmWIy/Xs5CrZv
FZ07mUQhumNt+ycyTa9CxJa1BNuBAwDZrzg/cBIAecwyYDs7g4hLCelobWnXrn4sDQHBewfb5gUo
6lE9kisDWclv5/E6YV2zn01T9PV4mk1WSiFS8dAocS4yjSA0XuPuHRJ1Cj3PVVPYubscIBa8nG2A
6FZHav5k0xUNAq78j2Xg+FvUOQBzT3E0Y046OjjymW1/z0feOfgqHw2TeHxJ8Kt0k+cxvv1GWxig
VHH1mzBx4oOU3ppGZOfdoE9OsukqjHqNEScHUAatfatfROHGFZCuzLH2OvZJEk49stnKQT3m+VG2
uHL/acqVzUEFULbILbdYRoNhLMlNGSnX6OgxdilgFMalTH2kxlM0x1AsMlTRMIw0JlrjeThH4zww
wYV9nKwoDpUu/JBDxePN4N47D8PuseI+Pgkob4NkVyFfwL0MxJiJLbhngmpYCIBoosF+sAFb3cZj
IkD96/M70wXQNM669r3X7gyjsX9QaI3LzYtQx8nNKTQR4XUoS8BYEoOCVjIuFtjLRPhWN0JwKgAy
Qb0c2nprrc+05ZUDPIvm3i6cJ4qFtocETbyay7xnlGT6p8k0RN0t6BjHQw+Bp4snUOj8BNngFmC2
UY+eIAbvabbPrwtPYRBBOZHPsUQKevrf/w2yCoOln4L/d1PkEB4FAc5J1QceiIyFmFwGRedCPV84
k3M2zWHg7J+cFDrbKfb3tOTMIS9/S71P58QVM0/9TDmb5qlq1jj4waHVgfjDvYe8wY8eKos1QAQy
pWvUmc4ZtTjJU+VEBapwUN1NdvCwnPO+7k+4U/CWpBsSxOpCmrrXYxIIuZAYobHrO/rahCgOCqd+
SZvMSiJkmyRHXLtJ9qYVr4OkZfoXmleiCngBqc442ps8/I7b+D6JlnWE3RQtZ3oAZ24CQ1sKoD0P
0/qHlkKz16kivVm4njfFTEuo6nN1RBkSt9a2vM1dyJKH1aaPc/6coiQaBJ1RcYpGxp9HHBXhuu45
civ8XwBmtaAoXF8E2z9NIi+OjP80yVeTmHrSaGLd3rhdBygp2AKpqYAEO9h+tu5JOpNsvqH058hj
oVAgVtozCYgIg62DE0rQ1kCnrLKx0Iri5kA9aqpEw8dwHlMvVoGlWcMTxOM282JnS/Mm20WXwq9S
StbXh+u803hqpyzz1KpymQCT8B9eCaVOQhfnkmHqrWRS+bclZ3daziCtUvkWX5ANiiooGci5nELI
NjlQWH/ss/4wm/rqoEkIceI+tPaXo8PaY5YzH2dMYOVC9WoMmtAg6I4FGcnfqyCR+5W/JJcRptaK
DWF7y2W3TcMsDBbMyLHJ0nyUuuTjEp8UUFOZqHplPnMioHnv3DBDSakF5eiEg8U0D2x/70e+PIyW
ddn8yVahdBDIceMjjobzNHJc2TysfnBnXInllYOmXT1jDpmekbEbX7O0DXTUykPM4vLAcWQCSQY1
nrpV6BSHDAsIsaCAOZSGs83R6kRfklsP9fijOyWhqOskF1Gs9bZdplm4W3WCO/DMZfsa2raLhtZO
ykaOhMf4JShAEl/S2k45XC1HXWVkLGxas9XKIbkFZqgaVFOUAMWzsbvoxvEQhCBHDYSGG2Zcg52B
wD9jZ2+8WiUbAGDS5H1d9+22lKI/6EMiTmBTHNcGmMCeYsfGd0eaWu8QQMSPGgqQTL17ZG3wTwWw
4Q4lRIC/NQ5OzFG08T6KNt5PQ/KAD/hbnA7FpS2G2k9ppf0+9roRB+0Kf+251bNbZiZqYJCPTBF2
dudaVF9Gq9Q+5pPNa5vHCnXzB4qlBqK0FQSJ+X0pnXqyZ0V6+PuJj8n+RTjq2dxgjuWZ0Gj2bKb/
zroY27KzoBlXPjitqZARWnLbYxV8WzkatDHBzLNq1dDq85qtrCIVG6eH+rwJBCzIXJWL/IUV5zut
Nb5TBrPIGrbypGEeRhv4ExQ66FPuLjVxnyc91JSvu876aQJhe6sz886pyvDA1EiLEvOW7HUm+61w
hwIwID/gC/JQTM7sO+ZG4WFykM1v635rj/j8Zk4DLNtn6ib7ioJDL5YnoxxXnW0kr4OX2+usLMdD
CUqC+yxBifWo8+A9iOKDE0UMVXsSvLKmb+yByisegsDJpohsCO7w3ZJ9LW2eohZbxNiMsRrXG+Z+
cLBfJF6JuSH+CS1PhpPGIiAPe/tITrKDSQt0bxDTa0/e2jRLsKmRnSLa2MMFg7OxR606GRHvvZXd
W2DOG6pmg3Ny8I5Aqp4vnNjTtq0XgIlZGeevTep50VvVCvtEg/IzgDKlcmw2V/HFCP0FyjY9kty2
/jongXLlF93wn9wiN2+F4/NbJzwXXe+ebGWZzSBbBagqA1fFhU3FU9xQTZMoAzWAn5u3A5jjVrGa
RDaTJy/1kIo9OcmEiRCMcE80yIPaPSRRdqQRPTEowbBB4Q33NbYgT8mvn0aviZ6Woah5ehqFkuPX
SwxDv0P5h0wSQBACnIF+ykAlqftdNm2GBThYrrygye+lMQ3IAvYg0B/04AyiITV5jSJMwxhxUvMf
eSKguc9lhE24KhV3gACF/PqtZdjNLU5W2tui1Os9q53HBqISxoK81Bhlnq4TE7BfisMP8C+3oXv4
vgutcDvnCusKJ5SuK9bQRnGPyVS+VXtxuTICMGERC89EwEPVXjQ2cpSuVpYAR5ai+plIeTJF1TN1
yUqNLdLLyItEht6i+N+stnMwPYBytw0gz0CcCDB38TdaxWFLBeaOcjr1IsvVUpAWhWQr8X39GUrm
eUWYgcg1W0lvwcXPcIwNLDj7rNZvHAFaC5F/3KnS7Sr006wbINvBg8ZQVOPlZbNxuUyALocDldjr
tshBejVUBSrjRv1IALRCT9NDZjsvNJqAatxjrxnwHNiGmEWJsjRgnp7EkvpMGaIsfDbE4J4M2++e
/AoMNFYlhl1aJLscO86zWQDTpcfyjoH1DVwXEP+EsG1ibiwJpfMqhpz6kB04tFHuyTKAkH0LCoNx
ScNCBQjTeGWtiG7IxIy0umEyfHbCkUOnwWzMZcvGZktegKWNNR8hPyJdLdxy0JRM8C9PwbhmLNcE
DKt1fHVqqbW7hnoRwGvOMM8jBzVTBlMX90YUWLvUi75xF/dVCZgCH5xODisjB70ZDSNlK61h2ckk
v+tlPzw0LWSKwJnAF+Qkmyyg8VzHWb8HU4+Gyuk+XIhGgGBdNV3UfPSsqs8ENsu/xnNM/Bk9T2kM
SOJMea7cc8ycwbXc/DD2MVsPDmjF3cwHpnfQ62WA8+dwGRao5bkYV2Ult43oalR8Kv88zrqhvDer
vLqfc6CEu7yveJFsdIAv15oAA3Vjj1/AfIjDgtYdwaJjpm/RKB+gb1g/SmGUN6ZUhDbKjpf1jwZN
7vsg9eLb0kNZANlrG2eeAsdGZ7A2a2enaACYQpXX24D/B8CNve6kCxt6PSz4ZoZdevP3NYiBg/+r
ayeGCyeQv3sulEW5Y15TPxu2KtK0RfPQlxXOcx1HO+Sq6ZnpQ0SCxg1qDIAy3Ehv0A5kMlFjlC6u
x9OcyTf1BysBI+bnNOqJ1sXcyU+Pagyzn/NfTZmy0UNp9vWYPDTn30+n7BC0/Qb233qjgcx5E/hl
sNDcxgAVHsjTProyzYMTWalpvEzbeKb5NSoZjhJN0N8cDVBkBSfq1naGmaGMve0o41uaIvImKO+n
2TnuQwa73Uw3l22xdyXvj7WUg3z/NaKLTuzk36wmkufWkcYaVX/Zjgfl8NI35SEvM/0RfBTZuQ3x
ISA7hZWfYYNWHRiAoI9YDl2GcZYsIaWCMwr6Fk1MAD29Ir8x1ZdtrFAsoWq0Dkyvyg4Z8mrHACVD
RSje+VkSygOHeuSipnpZGoOcM1hMH5R5TOH0yTCggDTNoSE5yBaFVrCgz9Kcm3LRkByFhGzy0P1k
bGihcCjCx6hssnuoKS1abqO4N+xqfWWB6mdDerKJ8hqyA5YhgjdWXpobODj2TQoInrEieOQ8iXZD
D2V6GvqMBbgmA9dJbeNHXUX0Q9jsnI7lS3KSzWmjW2lx7UQmgEetHX69QP9NKTtz2QPcaUgjXeZO
2j9HZs/WQYMKlCA3+mdHtDhDE3Fza9pV+YA3zzobgz0H9+ELKgfEhsV9evDKqLwHR8uI/1W8Jf7f
IkRgh7uh0vSbFLd/CeQEX2KQHK1Z3gI7HLvVDRDJ5Rp1PO1zlOn3pmIpdEU2hUZGFa7TXlyG4jt7
Cs0VS6EKbcDON/DmGcAhY2PbZRcuo3QwoVPz+zjsM9TYhPlBw+JsCTpQds+GwN4GzBlRAeomqPeS
cgUO2uQVJ2Sn3HbMny04+QrWFG9sMM1lbmXRXaxxb9dUVrMzIkWIEbjtskI13TfhupuyrOXOBshz
FZQAT4bMCkH7nhr53hZyRzZLgZSpx1WPhjpBmslIjd0G3zk4eDcUQiaI3oEGwwKlHbRogWAGsc2e
BKGo8Lv39V82evvPY3JTINlAfJVAct11T5HTYNe7bi0drDKdr94CtTi7ScEfwQe7Z+ozHcROscu0
fMSdmde/4HYL8NkuuggzVZgPfZ2LMFBESzDxR+sAP5y7QUfVdsQd54tjZtbOZtibj3rmfok6Xf1J
+n6Fklj3S60JY4u1ob8qBsP9otegi2/yrFrTXD1J9I1Vtfaa5qZBCfwiGPs35JUZliFVIaEYrOZa
Npa2HhAuW/IC+m6vhg40gzQsIXK1svWiRglam695DqW5Oq5x/m9G6jZNXQUwQ//VzSE3g+oYdSOQ
acaqEr62o3AKnOZcT6dxrCDpMeCoOIMH/SkpewrS4VRNxHm6wcFfOAlykoNXQONejMkIQGu1IPUI
4hDgabdpmWWcaQQ55GZbgPt5mfQ9+JuUt/709soL4XLvQnMii9pN0UMcYZ7PVcRESfCZXXA3eKyS
7nL+788nBYvIjKxNDtC9m+nbsAqb57BNcZuMQl0coo/1cyFOYFaovspiHM6y176RtTZRI89i21zR
EGUvMRhQYns/zYnGh75t/LsxrewnE3SOlDnxnGVYB1WW7CVkWQpFiZ/mINSnJqtiHAc7ED2YHdgH
gveCxlpbgzWDInuWfURKJ0xu5nAaUshsCwoLmiICS6KhNF8JWi0ZSH9j6adbGrpu85A1ik3I6qw7
FUUwbQ9kfhdRoV1NUUPoWnfgm59yUZQb42Ag8rzh5TPqM1evIN/0RIqi4b+jaHLqhud+6La2wsHN
bzTSf/2TrZVhu+JlAkmEz3clvUmn9ysZK3rrzn7Xc5qV3+C3hdJOkZHgAmDBxF50QPY9Anr1AEAY
P2WhPj6i7A7bv1DaK3LWo2Pdtem4ChsUkaDgotFBuobfYfJ2ISAn2G4Fyy5Ut5I8KQBuEFDLVqks
cLWuRoDwthRcJJZ1I+3udUqlHlvliXmy7PS/Hzs5VUSD08SLRzupC5GbQdOmfwQ9QT2+zcDNauVJ
c6Cpf3oNbT6+Uryj8n7+890uj26zgO0bBWzsK6c5Uq9Sw7/buhCVwVhgoi5ITfv/mvunZ+QVPgd5
ItP11cNtwl/SlMLtgQDSahR2ODGWTU4d3eGcLHzAIcCjNF37ZdRTHefFY77tMxd17kWaYGvrcWj8
4itUx+b0gRpfYC3HzCje1VGMW8qqCA8cjLmn3BzDhzKEqo+pRZtSjciEUyDsCRPfBHEnkoio1YCT
z6OVF+zS2AbtldUWW2jROe95W//MQrt+GWSV4dzWHR41D68jFWlx5rUFzVKgVY+dgfqIfgQ0s8YF
7q1r44ejEbV8qCzsmRtZOl/jXgfNtRHE38feuylBTh0s/tfzMj8bHyMZJes6KqA+ajWgNFTVnX41
4muPuqCgfgexldh4tpMfqSE79Xga/oqb3dRzPqOnXBWP+nWOYl4GicGlkYXizmahtYMUsLED6CS/
a1LOlk2RVW+QTNrj1877mRXjTVGa/Su0v7RlCMnhM/6FyV4fO4iR6mGwLbt0gxsl70wNBMu9c2tp
bA1JNwfrpt8cYxK9gVHHgWb1L3vZ+f7N7zl8dQgZenW+6pR+vEDp3WlQPVdAhSVvzB+4wjG7Fdko
JPSMcasL54fo/BiaJZ/TKsgZH6xKIRgxVUWQr2kLhM3ZPYB9KDE9a7ZH/YAKlTm7eiUUkjoGcLuf
r4dmpPTsOcPntMQvQUSBbe8AkB0epF6GN3S5dfhMMOVLdDddllhSLAMX0he6bT7nNRi59Njy75y2
y8+BA5IGNSI73rX+HYPau2eATR8EKo62wI4lAtiEsT3FUWPje23JdXCL11WKGEgRFhtsGJzlHBN1
w7jvRy0GEQXyk4P1wKF7vreZRpSfOenCiPv6TA+nl1GI8NmKx+A4hbnVsDN1MK8nHXR6Fq3ji9vU
fDBQS4D3SHDZaH26b1yI6F3Z3QQY7jzmWF+pCanV6Cg5dCDDl7UeCmw/s1BSwA3sTRlE9mJ2gPmm
29bSN0+jAfjemJrxrdDN7hRmibaM64R/180fnln6b6VtZGun9OURFbjszk1ithg6g30Hluwmrlrr
q+i53PogG9k1WZo96bx9DVWGTCtBhdgLkKD3cbdHsRoYZ+tWvIBydpsPxT/YlDxwUA7cRQVwzXEL
ceyxYuMmUEOy9b0xbMWIg5C2t8w7CtaMoj0VcbKlEbeAKDM6Dh430foHYIk/msHjVqoQyWDBUx7z
001DVg7BNhrMu6tpQKL9R5YxQqkaIP7IddGdkqW6CebG36eSp6dJ1JV9cB8D37WhOJ1nP91R9OvA
H9oDJKvbg6MaSEdha0Bd8FKjS/6YuhRFY/JTb54+xczuOfrCM+W8eNL8ZJp5/aA5HfVsPv6EoJzt
g8wugoD6XE0zFeB0tTAXVsaGyZOq0pyLKpzE9ILTHDOV5pAxNHJU6fy3f34Q9SgH/3zO7DVG0J+Z
YCZeFjXQwPmAdx8zy3AvMiPe8liXXyEYCOaVWL7/NWLQRjFFDHn5xcRP0K5IPFThDVX7ZjjeA3Pb
9jEOav/ogVhyhTvL9o2P1dfK1N2HoMBW27FKa0n2PBFvQxUXD5Bfcm8qW+uXlGe0qx+Z5fD7xAeH
bAoVvcluZBYoKGUq7gdjfNVEJBegxioP1DifvT/ZnNRs8P5RMUmSv/+Pk0DjWj+d6abtMhO1LqBV
xCu7kj+Mqz7y/KHx7rEaqG+gBR2fQN4fn6gHRoiPngR4SUDqbUf2/wxj2bsYSvDDqBRC5xW0kSWL
QbSIRJkoq0Nd4L5BjWb7VTYDVUvbrDL+mcKgctUtKGSeZkCvfZWmILK6csxD6hnq3SvDUV9fvBao
RaRLoDXylduzfMtRq7aauHuzwFrHvfpBZ3X/ICCIVRjWkRoj0Lq91PK1Adr0ySSsMkV5pgpJpCVR
2fvpyqKgPkbGikMaGye7eTAcRQ1l9BvqUhNmTbhNDe1pbPPhONsL39yGlhEdSqxLUFHPreJUa9A/
NoGGoxE1vYZygVWOVR2Ka8qf+JVvtgICNifyVo0OhicaczD3Q50QyhxTwj5Lym0co6LVH/L3oZb5
uRUye95xJ8ifE/zcnWOfvXfdmD2bdRrsoWU8QEUCzoIzVF+0EL2mYcn/RzGE6fzrUNrRcRhtm5Zj
oyJCv6qFyAp7DAbAZ+/d2BHj17Z2tYPNoFVHqnWlhmUFtmHZdrYF0gNXPsTuPjyTvN0I3bykcdmp
ypiBg3Xw3OKws1tYpj+ee12K858cENAud3FZ5tg04eQ38HBaTA0NOzr9tZTnys0C7ODB9PUy26FV
FaCGJw/3HW5xbhvV5LhKQQlBr29pCP7YcvP3D7PF//334xYzUGHneKale1efZSvv7KgzR/PeDrz7
BO+JUwlywKNdNrjkUpWVQn1dU9MY+LuBMUEsy4RHa4hDGl87pwE5faD99LEacY3AhMoteHRCMw8f
tcp3N6zV7UNrRf3JkWAKck3UqV3g2Cb8GUHRTA5SsQXh02a4GuHcHCesd1HKd9dxo8kC4Ku5tQx5
1gO+BgyAH8Tp0Q1zfHfkGrRLmYi/pk30M6pN/6eWfwljs/pRg2QaJGDJAHmHfNy4MTYXf//DYkNw
/Zc1uGN46q3pQbjPtdV1yoVSpgijtC8Bgrm3i69tHCe3WB4UhygEu3iU48g3KQd/4ZS5+x0VwSDu
xR9RBP7XqsibZ7fHmZ+jJ0AsA3WwSHrfvTEjHefcfgp67MQSb2Sj5iJm6hb6a2ONjz4KL3C/Bi1j
1ERiO6EZX1GmEe4y2662uEhyn5tWAhqu5IxRAbrEssS/SUEue3Yht7BIJf8HwibZNkmgZ76MLWc4
uME4HHhWDFj95Kzd2WpMRmqwcXWh+FnjloKnH1NAaVVIoPkQ2Ei/xLelSuRUqN1del0g1nj78YXb
NNUxLevbgtva2UDdFODfNY+wf0jbNRC2vlyX0sAVmW+fHJzDghlIAKXkddkOoMhqMYV0QwFxtwCF
JJSHYozC36W1NuLxNUctPertTrrftus8HqKl4XJog6uGHFNMBnqvhVn41WZ2zzHUK4sAr9zNjld2
Gnp9LQ9lZ+8pJ5moEWWoVMTtQF/nRa8t/jSXbFjUjAuU3oAyV720su2Mfd0lP1xHN6HUUVsoliiD
Ix8hM41L/OwpDPxsEfdx8xMkFk4kmx8gt+QLC0KZxwyM4ppYjjrgi7hO1PsF6OxQY5p1LpSqfd5C
SwXYFb/I65Mii1ujVjFbevlYn4KE63Lr4S+xA5vgF7+ra3bQhpbfhMZhGo1J9iOKwtfCixJU8rAO
157xcK5yUDH6bR/dRzrUizyu6Q9hXyU4x7LyJ+jCtUsBJYyvpt1A4Kj0xpNmtfZm0Px626SM35Tc
GHY9rnWPEC2196bTe/tcZPIY27HaZIifAWubBQQpssPc4H4fbLih7HVgN3558PaPs908ph4KWHAB
T12adOWebSYojbGYUtlS04/FYnZdJ7oIvehezJq619PmhBevfOrOrovXO7/Ui6dcdGP699LUiwde
BFx0Kdf8lKQco48/1Wy8ePTFzIt/1h9f0JwZ5Jzu/u9fr5xZ11+vzHRMjt9+kP/oqHq5+uH3gh4i
yaUZ3VdQQwYVGOjkGqd/8DMJ+KQV1Geva/pjJcb3wa7fLdvk/4BPMjP/yWT8XrtB/Jz7OJ/wzSo5
d4Xu7Wyp+7vereKz7kJ03IYO3XOHqYaLd6hjF3zn6+67ZrHm1Qg9e1XXobcvSoe9tN6msbPmVXRZ
uPfaollTVCL6L3XHBFaFDNJvDKsJ2dv9bWCGuPDI9BHo5ShfpV6ePkkIh93meXNfdZ584nEvnwpX
X9e9FtzTyBa6wGk4b/aNivC0atw6OP5a0QRtzEAvn1X3lIwmOJYCUoIZAqztWEoqQJduZeWtRAkE
G/H5JxMBsIwwT1dd5uoX8CpyaODHUBPcaDsMASi1LSu5H6I4uU+Evuqh7AoVF7cPlkWS3MUCWE9y
iqZJ7mUA1m2d4SALe1mEaF7sLxhKX7axclOM7bQoDPK9ZMOrcQhwpDPi5sl3FSsyYuhxzEUZvOvx
ZjnlcbEw3flhBjYQFUMPHPTSP6C6+mV6NeFY56dKligZavq7D6rUJHF3Zl7gTqjMWv/YMLCYQv/3
NlcjMs3Nn2zT3M9pKOrwj7Yr/COPdH2T2ZqziAXzvkRZuzTzHBwxvcv3OtgdVvXg9C/RAORThprX
E4XlIXgIlD2UOt+DIBtvCdkfZpwUoagmQJTp4FeYad038oK8r7Y3jh8lqFPNn7OI/cDSmN+nDZRZ
DTNrllQ7puwcMMU/2WUd/NHuO+CMNqCRuyQKNSJT03kEdu4gOU+MbuB4QKVKmysMsw/ZoiEpvd0Y
uhkwzGpMZG2aBCDJhO7CZHPCMMPdQhmtUKT2A5IX2kva8RuoOWU/NW28Ba1k9yJjAXJAqwZisHJD
7ISsepNGhf4U9CxZgDARu2rG3pqoc754oskWpd96750brfoqVPoFVQhFksj7Fnj44RvlkDwJnNiu
Sz9jp1qvQPHW+v3O89zoHAOxu3KxPN9Lp3yRKdCekP20j7HiTaIe2dwgQ/ldp3P8sv5y2JLlOLZT
U6YuRdL4Is8ArV17sPPVRWBZALUKwM8ypp1fqDaBZeVjP0hdauoUskNJZqNmTC/TcFXp5jPY6WoI
AI/WoW9c6xAVwj7QMMkgC4PN5K9xrBkYtypoivycE5KHjLObhrVV46yyeq2M1NsZasfmj9Z7Usr0
TBu2H5Hw5XOEc8Wz58l3srGOQ/41qvoV7fh44g4rLDa0aTvoYj74B+TH/ME2U5x89vnZzxJcJJxM
G0oOYPplEbjYA1SoUmPqloFf1iL4GCeq1iHNMxjJn19FzjOv3LODUtBwTjtm/rD8+y8RdknXv0Tc
BeTK0rlnuExn11soDxSlgAjE7X0YBQWWhYXd4oRQFN8FAzG+oqvvefpUS8d7HotkWMWjpUGOiW3x
Axag4BaN6RZvGZgV9o5gHyayWxXqISrWpasrh2jy4ICTtYcruwuq/zPEHFa9B2JuylFH+v9R9h1b
kuratv9y+4yBEALRuB3Cu8xIbzqMMruwAoRHX3+nFLUrsvLss+u9DgNJS5AmAqS1plnRxNkCJWQD
bQGUf1RG9StcR/v1CKDYxjRzf3oJSBucXZr196Vv3yRBI1+HBNAKVQi1Mk0J3/WQY4lw4/Tx8IRH
J3xnEdbCz2A/9zk0mWYmX+UENm1e197BjLJsUdPAf+n6pId4XbIZMnyAy2XKp7sszbLN5MyQhAcR
2T5kYriBoGZ9FrA9vRx62KiEHunHrfSqIggFGYMdRPu+mpBLX+K777yp0/2lmcMYawsaQhcW+lrX
CxasP/myyreE24/p4AHLllj3qec2py6vC0CECv/NSpHern0w01EQmO/yjH2hTsLfYlAulj54HvtR
4XHEoUcglfLfINXB1jzq1sDojItrpqGLYTFs0gtxgT2QR9SwMc3rgAk2owPKZRsz8OkC2EeKUGQp
cvXYce9SR910mkOFvzE59pp8bpqXs6H2AOG3q9W1zwy0Os6cmcNUTNPWgU58u8ohaXg/ZkreW2NQ
7SKdHOH9DEmzqR+HRWMLZ3NpMzEseAnvHRMNZPCwrcQZukNwUgF4GYJ/PgXwpkvKA4kbtr00h86t
jg3PMWKCTNucBVGB3R+X8P7wpRYX1Ne4RCakV1tZJyoMKLFWUVKMrxPzNwYFlSvihDIZkjsps2Gv
MrsJhwDSBlhc4D+YWf4NhHYJ0lq5A2vUPP3Kp2KTFOALoDjcbFogjrbBVBbPVaOOJkANsQBlFK50
15mpHWcPYKZkYRVDv3WgyQ/Stq/lUESvUTE0UHRi9L7xIXoEZMdwoh1vdjaPix2Sr+7JFYquOjDp
HwYfeklslPItndpnOaTDDxo8jsqZN1WS8R2QnEvWq/K1iYEKUnUzb8B5al9z1HcZt/svAzZ8S7si
4mAnDQFWDEnpRvRfpkrR0AaqdiHseFjg/Yt1moa2dVmdOEvuTtlN0EDkD6DzfToUQXlA8qFrRpQJ
9VjaythZdu509jnw3iwBYRxGKVaAUk8qUOyzbhXsHL8MsD1ajNTpb1oH0q6tACQZaQLniw9b7TJy
rMcCNK/doKpyzazAfvezo8Va50vGgZOJukUJLCW0RPC9uogF+0MWrxqnaMMEhP7+bEaKAdaG717U
ZIc8aRE/lKW3pYpgo47X72Lsov0Im5ENmcAHR3bbb/czPFHb73YCvS4LGniLnuQdOPR94T2YcY+j
vBL2nji3SsShQPnYm1JU1zPGHu1Sfa8LXsC3pPAegY6cFnXM891lEOXwFaA4wQpS9t4joVzsyrYZ
F4EOZqlVndRE8KZDy3eb/N4DKdjMNF0A0fz7nXiAp725lv3f7mSulkJP7b/d6RJQAFf163eCncR3
BvJOQT177dRwSHP1wQKe83IWQfQLAm26bQ6X9jVIgdD0IbyaF/3cph96zKwPUZAmWyR25eVweGWP
HoCnq0qbCGJrAypGHj/DvDje/95fpNR6mrBi+6f+Fopne1on5Yo08Td8RK0w8ST0rnmEq0bWa9Vh
nxe06XTMdD/0qOBz2KZvUFSZ/6k/mYfpvgUs7hLfY/tCUFkGBtFO3HghsCYPUxso3B5Wd5DocOJi
TVy401/aZOz7Yz+WeLmZ09joq3dTAQZcVa9NHy3z4udwoTxchDUpdDDTj/MuAybcHBoaNSsJCwVw
QaHYbvouMUaA/XJHoZIv8AnNN5efxUQ2TEL8kIBSsynb6P6Cp8KbqYWr874x6CvTZw6Fxmpdmx/6
inQTj1a7E5B8h8LUe1tlDfZqQfvKYcKgsEkEd0i6N3jyVaHpdztBV9yR2VbYTfcaND521GA4dF07
wJkw+4KyQvdaOQCnRMSN1maSHNRrMc0enPec+p7M3m3dtylIEl25rrJCHcwBDuLzdsRXwrQSiXp3
3gtA3CdYPgJ7XaPD9EKfBG0+0p8TTWcpA6jGDFa+vEwynZy2UNM118NbvN4wZA1hSlHy4p0oUt+y
diTIscKRAQRfGq8GaNstCrsUsKnC8PWALVyAvVpbQ8S/deNVXA1kmXX1ACJ0y+LViGzuooIK3TLS
xdscUNeN5OWRA8zjrgI4y+0p9N7dlRkGYw8cMOtz71DU8aMJMBP45FsAh6puFXUB22iJxzvbd39A
g3h6L4q4Wdiz1Z0MU7wvm2o5Aj609BLe3M6T/y5Zbz0D5pjueQuhbtPswKFdAZMBwgjsmZ57CvJv
VLng4+pgporbISjF3azS4AnGe0wHmQuWMXs3LXNBZpfewjQdgCAuFzRNq4YEExwxQ3NR06UvWoFW
dAfT+uCpdG/MnX//KccAqzZz0U8/pWnC9Cz78FPaFGwbYEMvF3SRLpZ1/PL7T5kmKlrkqRjgzYDt
eVZ238a8UGuzYzd7fNNvzv7QN8nPU6/z8cyFOj9j1soKqhnMb8D/eyIBB+0nsJfm2D0UckIV5Neo
VYzaakhk1nLhlkP9Nvqeu5Nt5C9l3kj469U/gBnC2zid53NWo1wBKcG3ui/gig2PdNgno7nFo/Hn
1CHKsD/VU7Ed+MH6YjpDRGbcQWCu3uIPQPbXgwIwe1/LgXkr04mvJFR5zWnS2VUDG4a/4wkBjirq
phdqDykFzbldBBbUr+BrBzhOGVbEgk6HFpTPW3wNjnj6QwEWIq3xOi7A2ZFzUG6m0m9uQbsst/GU
4DORwJ7w4mtUSyG3YwFmeqIJuJMqMFJNrNuCUpD/7DSztQtSnYHZh4dxFl4CjTXSNPoKBOAEVm0j
klt17twVZS1fxn4EVBilu9Qj3iqz3WIHZfkP/ZkCJA0Yl2Ln6X6FPSw2vfN7oftNfO+lcg+8EA9z
zfTvACJPHYvuYIsUn0xXqeUCZjzuAFX4LcQM0BwStbTosHKAYHMCfdkl5DLJBrB7b8kzwpdYC3Xn
LqHdGVzR9qTFraIghQ2uGeAd5J1R6bC3BW0h7JWSoln6Layz0qk+dqISeEPp06HuoCrhZatLnzuX
GJb4sy4/RCbRfEQiX23NcKU8UDj05M/RAy/6hetV5TIuUacLzfiHUzPJTCcVSkOz89W1OgZQ3jwv
XDX3W9NU/lwjF8/s0DTLymMPMX/3fNbdf4rHapo92IP/Mx4J+3QBRoRs042CSeyuCGZ1G+euBR3E
5Laigbo1XebAXSCROUgy4bXPhCgHBvIppHSWZuA6DU/HKMTHNlhf+4S+6FSSp37g2f56pW6q7FsH
5HP4gsY31ws1qcePaT2srl3mLPZpAX9P+v16adMPs/l8rUjTLUxTpYBDwkYEj+N5YvPlKmbE3JAO
Gt/Ruf3W9JlrmZ+wntOdnzuwpvn1R+C2sG4S7L5+9ZjIwoPESOrOH/5S5tIWlPw3qJwo0OlBbLWb
ONhnogCCCyyML54iu2FMYRUF3ZdF38bqe1pbaUgt1AuJD2NEHyipc8LB2hhbCxJVgzseW6eT68TJ
gcLmo4T7MZyC7Z7ey3Ye4xA8bdCkUig2eKg5ZrX3ChrnjJISYXdDVjlrb/Th71cP8KSY6m5jAbtz
npo8XZbYapHanTZigHK+64wZCc1pO4mNB7Pkw4e+XMfMkL6069I9mLBG67WYfqS967UNFWjsKtUi
4Mn07LBuDkXdWm+kYO/R1JFvKmv3lT+rOEQiAvkn6cIqMv7RofAF5Ykh2UdQH/0WDeV7gI3bewdN
LFAFEuemAUHT1kxo3yprQE/SPuwMj9l05ibdTuwbK1dy70sQrpk+9JXN/iAO4JPP6ScXdDzXJfga
OQ79j0KIx5JYuX7e3XFpPRk5VyPX2mr5VnNWpHEGl/uZoZygMdHgxR+ucf/Ud50buHlziAQw/tV3
46o68SY6/WoNumXl4ruxZzVjuiXgfQz3rw63rSEA7ACauJz5QNeNFv8NSrs/Asr3TRnpXhB2t1VP
6K0LeexFR4S98uAgwo/xLP1Vq3/4D5iYK+rl0pmS2F7kpLZWWeT1ED23cnh2++xOudV36CuTO1i8
5SFWO/VxRo5lBVfd5Glw8PrpWrxik/c+t+y/atHXYSahO2G7TbpuMyc6xELwPyQLvc/SnShaoV4F
KzFGWEA8/qlqBRGHNLPaob5rwbWENyDA3fZDO5B3OKGLbxm331Q/kkeG32MzlkO2JSIZH/8tAHuH
7Ga2qTyWI2DfqJn3+GLixWosB83rkroduFc579bXPolS8q6W/Vl4oBCUogJDPs3oU4mtXCgg/QkW
ouNcmtdRiO94IQqzOh3XnS3rOLlWdp+mdnbPuRPtRMJqcH3RNAORq7ylbft0de2zxuor7aQ8mK6o
a2LASRcoESARHpSMHcYp9SDDhbPIVujsf7Wvw03b3SdlAtoFFOEP/57Qdel/IDcYIBuex3yoLQVw
7vz0T0o6N8uIksM5t5GldbTcRd0DDBBVEtJ0vZ1zlKjTbdJRfJFkDzua63BUqISGXdqSI1IXS7iI
8TVQPeNyyuzhIRm94n4mb8hZDQ99VA7gbRIgbZp82JomIRM7OG0AKRY96kHq+QGqnFBpTIKTmZVX
NV9nrf2MQlMWmq6qFOLeYa+mYe4ztzC3vl41wat1WcCbepkU+KBUXSe7sMXG6gjITnM0Z5keCUR+
n7E82pjWJc5MMW0T54/1e5UMDZ6y1ryuC+iY1cjcvDnUBVysaF9QTez3rbBn1L04eYut+RsjTXFH
ZSJvZ4XkhDv25C2bRrpoIOx9AIm5eMppuTXXMZe1AV7fRMOTX+5HJ7fUOlOQWp4ztzxaFmph8Anf
tRAHIifTZw4lNnh4E2iWtA6+zDMjZnJZUasN9ewyD3q44OnL1lnpb5UPt765mOBUhlzhXHV9iPSa
dbaansHvHv9FM8DF11gB9++kbbKmJaO7wM3owz9MbAllBzZ3yP7XdHwPxm9BGoRMqvTGgPql1lwG
0iHYjj6Q6FegvxmAzCdE/Ap8Wz8N/H4RM+gFffT5Ig1l+aHi+TvFRm0Cv++lV6B2YDGNhJZeHOv+
QfePup//1n+NByjpQ7wzuvZLrVDksfzCWhXa7/0fru8JN8GPLVBXZwzGw7FbbvBMgP95gqfi2qhQ
XNyH9UjijvPOKEzk3QBdzJ4ilR4f3YTXL+2UzOupoM6uTOrkXsS0DdOJiW+/IgIfHCcTESGRc18S
aE+bCIguHZFV/JdrVDRbxlNxzOC2vjOPSAD9YUenNxxiKp8Bbfd3I7GGZKWbhQ6bjFHrr5APfeah
+mvaxcGVYye+irCOglg6Y0m+vFgkwe+vXmZA5K9iY6FUWFLcSvfeyFEYx6Q+ncQ50mGJDiu6iZ2g
URRDGiQLZuCcuvlmroLOepClF29BEA6wu1K1tee/H1zunwCRajfXfrcEBAiqUjGI+yDh7j1ZQA+w
3ScN6Meh0as04MVIk949o41pOk3bnPHqNM6Dd4KDR0RJftMoRm8yrPUg+xPE7tJ3mnxpOs0BgC+M
wEaBDU1+E2eQDDL9qF1DQUhPKOiwHfoUd/9Vhjd7cjJThsIocBZNeDk33YJZAsCF0V/9+x5+rqFy
2Axgfiek0PSUuemXitoeStepZNANRFtaA3zanMgKgcOGwitvTmBOD1OouMVXTl7BYcW0zdAwz83J
nOFZ2B94MC1SM2oGIGH8c9Q0QZ65b7wIOMQcEqqp/uLrQ0kHTX+LRnsB8kS0NJ3Uq9KboQ5wyMIR
y0Q8/1kRphmWXgugqiDKh+yZsUEgyi1B2ay6jWnarZwODr6yYQLrgPuInqKo6BooK4F5fj0gOS+X
ZcTyRWz9Gu6KDux0qX2FTKRpX84UPPRCvFMerSFuNgFU1/YzwCukQo7dh3J/TI/23DlYb6QNZPL1
KZJ51bKSRC0cWHyCf3MdbyrqHCUA2mEdDfbqwzgQcH/Pr4r03k/mcvth2Ez80EYVMhwhaXwomKH4
6FuAj+5cfhhzR1j49Ps4cFF1/XXpy085QL9044/e26cZplmbXwQFzXjllE28mFsI7lPqOSH0psmt
OVC7j5DhdmGYUDuXLtOf+068kwJ7netAo0O8rq1WqgLHltvK9cCBQadfBoDQzgMwbvrKoNbI8N9X
L/5/AKI9Dl9pGKw6nufa5DM4fyq83GmBJDpD/QE0Lziz3VJWtduR8REbSQ+OGqUKlrnbZs8iALij
AMT0rxg+VED8/5iH/gVbjfjVIXGxHHs8AWOa5IsiR2nInbvilGlJxolCT7oNnu2Jdzf95ONLqbvZ
6Gbg08zV2jTNpPSvn9KR7U6CTvA0+/LQpYV/boADuLbMWDJA5laPVRzW71hUAQ6PSsWtOcAZ5w3L
gmGX0srbR52YDkg3Q5QaOgao2fSQivcgO5eTLvteVX+BGFJ/JZMbLPyynm9SFcygUNF51fuR9YLP
83EIePbdiptviW15jz2dH2cvKac7MJzGHSMzVB9T3i8iLgiA78o+BmVgHz81IVamtv/+L3Q+bxJc
z+fYG3DqAW/jOkYN7gNyOCITPuJYVzxOYAJDPZkck3GEtD0dp3UfKLDjplS+2R1dxaVNnrx+Lo4w
JRkX1oAwX0ORCmDOTnNgU4hbkCOr1c6fhCO/2nGDtewE0pg/0eXgDs6TcI+QHm3fgHHYo4xSPwVT
Ou6L0oOFiiL8D59P4nzer2IHBEw0PC8gJUMCan/SsoONqBdXUR8/+nWzorCl7zlNodJRdg+xTbdI
kvovPdR89k7vAjEE97SXGFqkyw5uB3szmvJ0lzazfJhasGNssENNVKM6tZ0jSD899pCDOrdUCVi+
l/3STu3kK/VVWAnXffOrWK7BK2l3UwzorJXKZxNQ2UiRUBgFnSHbLpZdAYnzesqxgRHVPeVeed8W
Sbz1K7taXPuQWMgWnj3AHVaHmIF5yBaBS4qzUyTNJvFbAhcxIHGhn/7NBFRFOUN2oSJhkKTtMeAy
ddYAPExrCN8mIR5IYxdCb+cF6rAAVZXce4N02wrLXpTAbKiu+w78Q1gz82fPhk6E7i8HV6140PW7
SbBiL5MJvO1pn+sv5qyqDB8HJFNM0ydNuQ7mutgYrVQZt1Cl8yB2Aj8Z7xlAV4YX9MsMKPbBwS8b
TflXsAfiepVQNwkjLReZetG3MchLbMPac0ogBMYgUxTWdW4/tsriy6Gam9sGNLGNlfjBvlepOsRI
E2x8kYozya1D7AAHFDcyO47zsrfZcOy9doRrPc5AuPl5ZvpA9UTq3HWg6RyIDhRlyGD/+5cOhqmf
8iguJCg51cwmGw9O34x/+Na1U9HNVSWSR8A8xKEsmHOCDeW2No4wpjlnEJlLIhjARGVGT6LttmIS
7V0OePltHFeLOE6HcyX4tKoqdzjHOf5n5sz0fRhtPXg6NQNfdI4IHoqqW7kaewUd9/moYIAcOrrZ
Qshk06ZNtjajfTvXC+lDy86MznZ/EMIV9+A+AUAwu2wTCbJvU4fcNK6XPBT5mG/rqh8WHu2Th6Qp
56Mn+ddIlmEx2OIp6hvvriDxEQUU6xmGO8kxh79waJoFa/uNA7GulWk2KBcBJ56qnWkm6fiXLC0X
gtCYqq8ISwa+v5BwRli2T3dw6I26XRVpEbm6X5k3AvCv+YIzxQ+e+YSN7WL0SvE0zql/2zXeFxPl
TS1213oSI12oYFfU7Vp/dPMTwCsPpQuZyjiCdij8tuQe+yi44xCneiX4+tO5gUyO7QDkhGwm5dyv
XysFUJYdje3a5gM4Vwx7kwO4PexAhhQJhlZVNdRQoOgakUAky+t4VZJvTlZnWBsHQ3PoYrZx9cIv
1//1IPWbOz/nX4jwYVjyqyua2BcwBbG8NrI4peVcmmaSCfvVNU8u+BKmeD6XHLKq9TDvath+gfGB
O5hgFZfgRM/aTFjfsHJdtu6hfAOvpApy/nz4HlhMhnObx0820E4rYOaaUx8n/R4VtGkDA4Xyrom0
n7ab8re8L264qMkP8FgBwErKb7mIVOgLK4LqP9JoLvY5wBZNxaHEY3qtAJy4Z74EPAaf3y+FZLs8
c/2XxCv3+C+7p6Qr2KmvfZzp5mSXfoh9dLAyfV7cSmy1RoIFM195ipJXb8ok8uIZ1TKs4/30o45Q
S4fJB/sOKbOFoqP3pZHMgfCPO93SRKR7/HDwMUWN/dHElkkmQ+k7EG0a3eZo60Pd8L4LB6tHOgMP
oyazs41pXUIUUA1jGefTXcTh4wYdSGc9CdovzTfFfD+cTizsRvIzRAHkXWc+b7A0UT+3auAqryJV
DKfrXs2iQbMGK3RcmF2bnG+ykdFVD1TBSyLhaqE/jG6OvZUTWBVcAeppZ7U1Xzr4uJYbHstmfbkP
Y6m9gx89DF5isN87aP0tY1moe4HanmvJR/OmLty3motrA/Iu8tEsnBBmRuCk1x49IfQXJg3898C6
hwQPBJPbBG4Uk5I/XBcbbAVNh8Avn5no+y+sAVA7yrPirYiee+d4NVT3Iqi7TKKJ1kQiZuwz9VyR
tF9WjDi3o5qRnoRb+B4ub+kJtQC+Soeoe+irNgpht5N+aZEa15+ueijyu1qnF5NCQAPv79Zs5/tK
BDYsMxTeDjpr6UD6bMWjOFmmukn1lvw6oHiRLPE+QcVw0Dv2a7QJNFMKsC7TTE6rEVXAfVklUHzV
Z7EcmqXS4pgmDSG0IuZV3vKSlejtg5fDJs7088IpF/gF3dAa8Ugf+jHejbFvv/0I+KjeJntMd44U
48pKavKWF/JO0Sp9aHlqnyA7Ck0THVw0cbJgczWdkBgrHvBgOAc6Hg6V04oXdR76ecwAeEcJJHGS
eqEUGLHt9Gyx0vuetHD1IDKOHwDBdjbDMFc7D3utsrK7g5W5BfwyYv8UZ0C4mTPTN+q+VPeZM9OX
cgZjo7i6+3+I/fdrWqP8eEdzPSuznoVIpmWtZVa9dB5vUzieXVpaRNVNpLPNSxiumT5zgOZTsiRa
y+Tah7zxmWpfQnAp1JKUaQ0dVVRfJnd6jLBN3AJoHG+dnKpH0QVv7SjFtz8GFACsQigg9Eon+46M
7S6RqElBWAsYI+LnR6cS0cmOZbmcs6z7YsHHcbBE9t1vUMtUWGXdldUIdZQRpItJVOljIMDNbmni
3naRzULSdAwbD1QrU1FWT2USUzwu3Rzu9mjasONdwsZ22KBYUT+JIsrw8C7itRl1hac2jAXO0ox6
EZxUBiRxF2UK+ZBKeBGqqXgV1lhT4zs3zSjIT9VXaCeHQyS87zA8BHUgyr2HCljdzQTxxp2JDXJo
bPvA6n6KrYFdf5A6dtCxQSD9P5BKvc97UKTPKYPtFCOcewGzP1Ef+46kdpD0zsPl3YZq9qbOcn9t
sz55lIAbhNBuz/+as28yG5tvkOLHH7x0q7spB0QfYJFxa8tJ3mWyyxZ+73ffePN+mQLKS8hZbj0w
0YFdOrF2T/HquHHhcr1MuyZ750O7NbHWXN7O+NJ+nVL41/CGNw9kImwLXug2JwS2BtCXtSFG/AVG
HI8DIeVjVIPTE2CbuDL9Dkz5ClJ+Gfs5wZuwHHZ94B8h9ZscxmhyV9DXy86W2/w8Q9UKlsuxlZ7L
3HVXsz6Lo7fKoYBjdE62MtJV+Oz2YQPiJ0qHzH10RAtzK5gHpyOyqyZMJXb/h+UtJXpbpSWRYSP2
/X//B9mAAEK2jsuoB7IvjOM0qf/D8taO8BtZUrnHho7+zlT9LraPpkaY5iRfZTzrkfJA3dAUAC82
kab9wSCSEICi19ciopnJqxL1T11dvEQGRQSvCGKVy4jGNoxtcAg0Zss0Wd1A/9ucmk4znDtFuvRK
D8xDHehREKlCc3qd+Ok618kB3pGoWEMB0Bvmx8rY0SuwI86QFEdZKUV5xTQn3TflMwXwcH6EjSNs
671i/hk3Yg2xvXSaGOLYj4nJ08KTFanCEbSwKZp/ZHau3icK1BeyJB1kV4vpzs7HS/+cTj/7FfRv
7nS8wUOSjnzs1/FOZ70nkYAbVF2Sk9VM5GTOkCWyT0m/CqZZfOgmg6/m0EmDYZeI5saExuBLHnPq
n2PW3IFFNPlh1Xb8VsQzQTaWuUvTNAfg7iD9Z80H18nKx8kb1LKq+mJDshFNiItgQRaBjCkpGGiR
pHddxoBmR6yZAP7Pk0gq73SdnksOYLWOn4vEgtaB93M6AfBkxbHa3vXNQE+TdkNFrUNrurUHu53I
vHS0a2raAPaDN+yLCRumAHaqVg4HupA6M1xdaZuvzGRz+BCUce9yMdNnrnWNM1fl0nkx/cT2W7z4
3KM9VHD5cbSX0vVAM2QUr00I5KNpT3JXR87y2m/OTOwlQl/k01QT8vkeJgb0JL5iJVYeQ+lA/+o6
sTPt1srQay5shuY0qbbwtznj7dffg7hGd1UBGjgYgf19qw/wK0UOwlf51jTNAIhfIFqiEKInCSxw
tzWFDr1y4uHSp6LEDQsXIEsTb7GsvWPtZYxLQEQyn97Q1oZvgGrbL7lD9xGDeVbIbbgClkH/PbY5
SunIdTzHDgN0ykmH21QGFQhgabXBj72NvS64gZkBdLDcynq353KltJ1RVUc/Aifij6IRal1ClHRv
QkfKYcglvehdqQovY4TyFCo6QOSY/KCorfnGbvirWQB7ua1u4MT2eh2bAvZqlsCWU6tr5D/M05FY
qQZnwBg3se9OJwqg3SnDKn3dR9qaXfddB5geNU3UXOYVIB0RKApTBQq5DuxjFAlk00BIlQi+RgrZ
38tSjicHL6GVXUXque3IFwMyQDoL5iQuxBHcFJUSiVViRL3bchifoAAPhPps9QCz60NCaLtPp2lG
Uv/TqRm3IJCyh+wkxi+TJChTn6Z/iDGnaRf9IYvHPr9NwDN3PcdzvcAjPhLNn0rkw+yxxgem7dhB
NZs6PNmXpE9DyKtAH9u0YUz7d1sKO9nXenwm+MzZ+kCLdNr6rRM2Do23ZgPGrdm/GRp/R2CYXS3c
GVJQQqIYaqVjQJPQgkTeosP2N8OW8wG6qQzihFkS5rllHXjO3AcRZekGqlDj0ozGrqrOfHLXReed
KNDNn4XNTRtOGfN6FrQOfWhunHjSJdNFTt20L3NSF4XntN218LH+A97A/z3dyxzfhoYOQx7W85ER
9Y3czoc3s1NISfoMzlBKNBAP1sLETnh5h/EYX70yENiBYZ0M10QFGg+HgfyHV1easj3wVPvGvTVJ
lYgn0THHi++Sk4+dPF/PdQsJFJ1yaQOah2JOCIBTg3r+z0kCRFMtBFltjYht5KTwlMS+YVcDnnln
+lC0by59TEufm4GY/hZntG+vfV3tNCtkVasGZocuSts+6GY+zDDu3cCJb0o5QakCf583UeYRFtZQ
yqVBJ+9HqZ5Nfy8Khopoq5XqoDwT9PVi7CPvDYwcre0yYqejm7atFn3F0pcgsaG10Wd0aabr29mC
FPcDthyX25n4pqh+3k5EHvvDMjj49I8lARjqsICzkc6nNtLeOuP48R8L6B6stCpQkEGYBEzS24O7
7O3NGV7mP8+ufR2WfZAdLrf/FHsNu87//+oDoQ1QDRjtGN/iixkyVhjyYNrGsrjPise57KL1p34T
Yfou00z7YnhsTq/j5jIXE2R9sSG3I1jR/H2TwjgwX9yR+/grC7IOjybUn+JlCUDivv79kOMlth9b
DuCyHuhaxZCn/hVjRiiEPnZT93Tt/jTLDJg+cwYmmSvCa/u/zruGcGgFhVk3zWtTvM553q4yaHIv
qilGbduTLEx8COeUjfiD6L7jGJWYj8t224OVuufj4cAd4tmfVWTcSTm8chv/XBKKEvq0LAcmvmdl
FCOPGkvI/RdsSwM7304Rq+4djzjIgkXYF2JDKaT4PqsBKufuySxC4y5Dprbp7bPA2E0aJQmwm2Dr
QMMHwO4i+zlQWHDsMgNJjYHEicYz4BmqBUhO5PYOIpct9DdFawPiUvlnNin/7LYl3yYNxFiufbLp
rFM6qxUYh70VmjhYv65dp6An0zIHH36GoTNLAopn5J/N/AKKbSuV9HxpQqi+Be0t/3IL02fiBn+4
i7X7gyrIOrcIf4jjxDoHTQJa2kRfhpz429GCCIlpZlaiFqU/RXvT/M9JUBTowrLg36668/BJnv2c
nQu8eY6VP7zC0UqcW2iSoiSOkptEPmwpXfCWQAz1X3OpH07ybYZIIXR3pnRlCnZYU38Dzjs4V5EQ
ZyCRoI+gC3lmtlZTDF2bussmkPOpYhbIQWWdPVEk+ULhgeY2woITonbuD94Ed16XZ2+KWJBcF8Q9
w9Pa3QxSiH3P45/TUWv+OV35zX2Wi1NSAhVjB80dsYP4bkr94inLCazi0Z12w3wC5qcJL8UGmrKN
VBDfMaONH7uweHGavRntou6O6msMf18D+88wurynmQfRKtrby4EM2JBpMS7kv0ArFdKvbkZZ40Pj
ynjJgGjdXBzSwU+H5jCMeHJfPMJcVDxOILmE00y7Y0t77EcgeAGqalH+H2lX1iUnzmR/EeewI16T
3Mms3S67Xzh2txuB2EFsv36ugnJRzs890zPzoqMIhYKsJQFJN+7dU0gGeEKY41YF9WwEgySvezax
oawMiq/jEifyZqOfIpJgb2027GU6iuXs1OslZCRa1KvVmXcxtaII6E/hOXEWQK5VuwzzML/gJznR
HxhcPjHej2txoJNYNd3We/uOl+OZanYXtrFUoXsAW92uVb48SgooTr7Sr6FRAVbN6uW3Qr6FjowV
9tvUoQExkDu3/UlzxAhWHDSmzYtzPWM15co3F/kHZQqe4PftduDOsoGnQIn5fKBfhFHkPYBXqOSl
X0nTaPzRBncuWRRhR1i4srG7I4um54k/LdPzXvanBlu4G5/1u5n551yW/bMv2+5e1FDcq7k1fak0
oDtRgZcdHUV6AQ3UsKiYfC5RCnzP6wgakraYv+RQSv3HsLjmYkPTG5UNW7zZFEV44+NWnO9L0DCE
jqxrFqRRBcIlfYgrCNOje2u3dsKrDU1YutjO+STkZC1JFh/NFFUPEV7qfphEtluA3NMFL+/kuNfZ
ha4ZKLjY3uuAe3JUQz2zglqX25XsPBrisPqhUAJZ5m6KuyBvo3RHccAJAv9C81CZi4WHAoEg++gl
8FMI2TYo17YSOBrgYbENv00ELyEqN46HKMr/WsWo6gTHciDxB2u/2m6lgUHqxaZuTXEmHzXteLDy
rH9cjChKw3/KI+O/ujlqXj1zxvdc041QsKr53EZ8C8Bn/VXB+o/CH/O9o0yc7d/bnZY8g4ypuBsK
UOYNk1d9Xacz7Mw9Q03wEMviRy68CdWV0C2v4gHliFMuoJhuAs622tSjGDUDWrXznuLILwzX3UB4
YNoOJhAdQouiZ+p1VaMtvea9V3HBT3PkgrE5FgXo+dr6gDcU6xX/OAcSwHaxUxag0li/jtXM7uQ8
Z2DSBkbAqe2LJVuB2jmWLzOhjGK9cvEyjmASVZ/+5udYTRo1Jzc5jqCzyubKPKM80Dz7CUijA7z6
4sUjE0BrzX2U4DwU44vTiWwMUayhyrQW+23CexpmpaDvHru/iOiUWFUbICU3Zjq2+5X8lOhTb0zJ
0wfbg2C7hqrgUYLqkJoW9I5Lj0xptuXJm/rrjf8m1la13BxkEntUt3+cz5rWPjp13z0M7VQGwhks
qFmJ6MVqowPdRjsZ5QfWyGhPd1u/MFGH5coXqKWl1xxCtctdeJ2eeEP0ggLzA4++FcwYn6jOwMN7
gVZln1qFIPppUHUCDAFo/6efYUC+fxkrtgNcF/RJNvuceVP+aAAJ/ISjlwlCzWBDI5MabDY0Aeuy
SOHruifyYdLo4kgJpWzAQg12FPRVArRFyj+X+sCfUQkuLgn5PRPwhMzqtjHe4iF7AoTypcltlLn7
9oiz9SiutrEZV4GmTH1KFMaf3VcUQj6Ks9sMU1Y7N18jHDqE5KGkSzqV/sa3XA1UsWCeAf/5ZgYv
0RH7NVNITSNmcIuuNpbev9iaMb1FTiif2Sfu/IOCV/+SwY/KAFCAb2ljQ2+6kN1T3yXd04Rq2o2f
OuWZTKl75YMNmheyqIGCY324mWW57R+Co+5R3wx4kAMeKxKBxaoHlvcRpxx1kQjnzrCGfaKNw1nr
mm46A/W4A6Fr9Zi6BXtWhcKAtFif3i2zd83FghwSfuKP1jr2v5tXyloH0kfzA6mbyRcPYtrc6l+7
1MivGfeAFlTuFvWMO9Rs5sdWmc7sP0FeWT5i5dQ/uaK7UhReWtlRdzoNwBdEgTQ1ATqTN0C/LKlt
vepfbS16Sw0KiezZ1KYxnNy8uxtUI0cLO1LAMu+zuNYNvJmrJ3nP2rsSuo+1gTW7UlI2D34HSBG2
a64UsQRHcSbDyff3xYyKvu0yt549AByMBPrbXDdRMzZCNcjQzCCTs4ELqNx0/WLw3i69XOH9ghSS
Dw1qSGpLO+C17xDHsYtD0Tx5rPnw7IB6CUQzzD/6RuRsJ6O1Xwer14MKMpRnSBxbrxUY82lSVUzJ
Y9Gb0E/44mJdcDQ67+gxUCPhLzqxsMfCe2nwjfGB7ptnMIEoZ0xdtzYvABmXb3PW8Nsci11E3A9s
7L0FFEk5qWdlOUrT1unryPunWi64hlBvSUvdZbzpvS7E6YnjZ3d+ZGuHlf43UXRQRBR846OBG9/7
/FqxVlEENSi5e4pZChEGz7Kw81VVAcjr4gOZJhDFD2XslgCkoR6IfNQY6VRcfT85AlkFknXyxcw8
mWbOLqOHf8KNX2ZvqShLbaDqdgKHmOOX1l5yECn2MU8f+7pOwOhD9FAMlTuGAXo+1fi5a4dAZy4R
5Fc6c3d2hl+2mkQN+ZPkz3qOnfvV3SfaxR788bK6Kh3i5CjesE6UngYmWeDsKOXVYb2uXtXOFqrF
5Q60X3UcWOrzOjNwymsu+rz41rWb1SeG1AnTxH1cf6y+9ECP0IGyIu1esV2cfTUl6BBMbgEUpkwX
e1I6H+bPRlXaYQdMfcCUv+o6tgESZ7w6WGe8VEhBfjF34oDtzWhP03k1QNCi8p5RvO1hIebaG/KD
G8UN7NgeTlUfbTRrHO41HOHeg/+mCTir8300MPjeBzoTdElGX2sHGmBqlHrVYH1yioKf11jyJy6w
KFC6vNz4IesLjkz/bnXHcyKv0lbSzfgYy3XVZ8EtJQ79urszR1NeTQt8iaDzgihG+7Ehn8eSNx+z
trIY7PB3oeVvZrIJKFbJ6v2adg0DO47R3l51AAbl0PD5680lbsyJ5lLWHDCkLVSvXVQA4bOPc8vO
HAXPow02QVRRpRvixKOGKPJmcEa1WTndrX69AW0SyE1mfDH08YEI8QSgdrfzcxvoGpzYFFDlMdwL
B7Yf5cmTiPeDkclNPE0V9kTMxr3Y780Y53WPOkXjNIIP60QDNHuJXuy+RtF9N3wn5Sht9q0n7FOQ
wUEp+9w2TrMzUaW9I187VvZThtMEq+TP1BRyxqGGqek7irdxT36qQd+jxKkqvXOxUBfdpuxGqBiz
SByTkaUbW28y3M9QOFwbLd5+AVuF6jCaXMXVcwPQ5KBVe/K1LupGsE7D5FhNhjwmbOymJhASMbHK
37SoeLFxNBqujfmrSQN+1Iuwbt0vUsbtfnWts4zIRwmwClt91PvHdDRjDaa5vIPYqidRq9PqBd54
1CkHmEP7g/RAh4hVAzChvQZ6L6h5FEHhtM1jW9jNI2iH33xk0gD5umYP2tJjk3jXWZ+js6GaMrKg
2kZdaqxRQEkkserovHTXoSW08GIXi76JvSX4EDXNsjmo9DQHd3HzKPV2nzs2CALwTMV/rWNdAK7H
xht1qyQBX2GdaI94D6/ABYgjj5bZMeBH1FXh8QRSORfgtHMKNTenzzCaYg2yNwdsPxD/ATUdZ1CI
luzYmC5oEshHXAnEovBrCPnJ5UHW8mAk7pOvcSyCptkAgrE2IHgAk3qlMqn3O/NfTLPG3MjBfze8
yqh87gvLOHZYrN0xNmjbxtCrT6iswH0Esp5/mlaDp0aJf8Q+zUHLNY3fNYZaosnpjZfB8XBcKaGY
4su8goJsy46TVuhLJhBgVJ8g7dxC3q908IvCwwUSfPal6sa3BvRg5i5pvWlDPhr1UGBQbckuVGAH
ZsFNM2XOXtcM/J3c1LOBka5ZtR2lkhsD5S1ZNEApxrZKEPhr8sWp6V5zBAK7tnTgWU1921WxfuF5
3Ida+3dRoCpzQy5q9K5MoRjD94aGG3YSVfqF/EucUDZ4WzGFA7Xog4v3TD4HYs7JmSIFtlEijJ5E
4NqNPCcdx9oXZELDGYtx8LY5Rdcd2zgezkAERxa0AycVoMb+w0sOOUvPCClgTbPGD70tjYAigWMQ
wcSAIpR20YIvz2+Wph/Mu24Gc8aNn8wM21AF9Oqvazz5HSftLsyWwY2fzMTvAAtKrKfFaqEkXvY2
xNsCvOIXV67N3QgicKDnT1o59SHYEO5RbzIcorTqQ6Ya6lkNuIf2ALrKjzaNQ97uvpUgcXD0pIoC
CqdAShgDYxYFayIagcilD2msnxP9DHSPG4pZujSTIpnhgWjVy7rlCRB1WLMyC+/56nkwS94cZ3cA
2Z0y6Xng2FrYWlMeDJHT7qJY9s9xlYuDNtU1gPm8f854NT9N+P/MXewXkifDK2JiA39CZpRE6QUV
iH+RBagywqoaEEe8JC0W6qaWhGRi738MQT7xpY+gmopzTA7OJjZcnSLHZppqyKRmiHGezlTICOqG
YbuMlOC8o5FR4H14Gkp8kdcU68Q19zq6XmDNMI7qVrDkVp+EYiZ16TWD0I0vY2cZB2JqZGMCemm8
Za0sjDekjN07qyMfwVmvYlcXzSKTepSSzPdY8lNKga/d+W0L1ZXpcCqT9gW7PqgdmRkH+Dnyw9GO
qmfPq14KImt795fGVD2reICHwMY3cnByuABBunMZdJV9aFosYZCqA3ctevYgJP6lAb7YrDb1FieN
r3PInCerBg2/Dj6t92Q04I4jTuHJWakR6i3O1SYnhQtrNI5MM5fPtPpvPw592iWNM+JbofuWDeqF
1KgN9KEjR7ISJDxBJjWoXQgivdZPq4t6H7QryG5Tqw4X6YrVXueschYqYSsHN9D0Lxpu7J/9yd/l
euF89frI2tdabhzITCA0m5e29dpqeXx2OrA/kX8ys88z3kOfWj2N7/D7YRvyF0UJEjuopF6ZZ5hP
vIxfTCd1v3oMoNRWPSsGw7hjYI68q+bYuEs6/a/KKfpjjPughxq3wjgDjYEiEEQsPunaHdhaigmr
f1c3oT77M0MaGBGf38JsoJd2s6thz0zNxdYhzrCo26E2s0mN8ZwP2I/b0HVR4TBBpVf+OeNY5k7q
HVjWcU7mXXrNScIESj3hJMwKvI/vNjmLtMTbJ3WpoeElkmysKOogTSYFuf23OdZEVoydNUtHwWKR
gU5tBgBNYFdsh2KDMgAiN4LyzRBZV9c1vw4FXtmiVreuQvjWBDonrocJFBMpop5L+0o9CqFeP+Vv
qcikpqgeE/MzsV90fXtX8Sm7EltG1Zr8HvXeOxqjpsbT61hMoE9ffe0k3aDjnB9W36+JIHU0XI3C
PaDKAKyuAkdXKBoLh94Xodvj7CagrtSiqdxQl8aZbEQ4+yhXcKbc3065o2Mjb/jY/K98OJB4m0vT
AFOaIjz73zP+i2QVdD1zQP3xISibDqCR2xT9tfM6uS95gjJ9EbmPXSTlJlEUKnUrwDHqDK85IKl7
N9JN8KIa2P8yCwj/5QM/J23cv4goKvaxxFYdwIIwyzgB30s9bmhUB+Xjo++nuxG8ey/UJJ19wqlD
+kDxutEA3m9iLU2DDl4Tlmyt8LtTnEdg+y06EG16IKMKZ4UWpN5qAkAgIeqdJDvymZ4JYKRqCgne
8jq5tpOT3VHjQmMYZ+hPFetwNkeuJs02WLW6l8XXi+aE8mLr7FsV3u5YgeJ3z0hC0vP5IOAzagfF
M3gmPxBqb8I+FMELBmmR1jeCBJTssfT491ZMPOBxW9yzbKyvBYgLAtwvk+9gF90VbZ99kUWB57Qr
oATDsP3KxXRHAV6CBRHNjFA9lfh6fa0UM1PZQ0q7HbJveBct7/jEy7tJ9TyrnE5vR8FAXDvappOA
iwni0lR/jQte/UF6yRVTpp9N/mG2xTNZWgJXR8ydHwKHiVVBbM399sNQ1I31MS3Tp1IdRFOTxiiO
GVvHPdDh9DpAvd5ofjDWiONiKTrnZZaeVUBKet86TchlMFUupxYGNMhxdN+604SHZuqfC8drX3rH
8pTWirub6r59QZljhGMhPm1oNIN60CNuNcHEs7kLUPdyxyozvY+Ksnux3XoMrNFjR4rVnaw/1Kjz
2uJQEnsuNT/FtQfU2NxyM7SV1tStzRsvO2Hjf0+ja9zsdHgQk3Np/ArMXK7gl6jUBZ6rXV++mKJW
VboFDxSNwHVtcpAGLqbEZmsIPvclYvXfxvZgEu6Ffcht/Dv8LuxfXMvucCIJhkc9KGdnBFC1Tnar
htZv9bdWPa6b4VplMFUGGtAq+jWCxhM1HSNE2hO9eRU4zgCbu+v5l7btIY9UODjxb/Pd2Ax2v+nn
LLosXdATRheyhQFdXi3xzz7Dm/OWJr+Fs/mHjZKfw2JSxmVYTaaewbgV1HFdbimhFxnVRQdfom8O
5QbV0iLssOwqwT2Lm7UpnTQkJ8CVAtv5KoicNJw58w+jFJ6qssbt/7cpPmRbuhSbxLgZgEMm29em
/EzlxTU3fdDS1PmFd4X2VLXtZ6FYYPp8/K3/N/GUp3zPk1lzc6rBig5dk3GrThw+obzbwVnSsJ39
2FotQ1n5NC9joHF7s36dB+TETZZ1nhrLDloTz2vW9YpqdI1V11+t9zH6bB6AIr1ZFPGGV/XWEprc
pG3tRaBDqPNQqsZwijTddxNU1EZ9zkPqMZk5KNd8D/KKcQJ51Xx1acBrQVe2WcN10EiCmmQst6wb
2mtp9XIvgClAJV3eXslHvbF12yv12iluQq3BQlBNcFVDPa/OpnGZptdzaEEk8bT41izUa2LQ9OcF
SCtuBtZr0Mfwch/H9upjrAM0g675/jEawDexlpcoF591+2y0Tq0fqWtR15e+fQZbSfXmpSG31wD+
5k5jn71sBFSNus4MAPhuBF1VMJZsDGgqazQHmpEqy5JQZ4bYgMXEAdUdLx56JvJj3kyQiZkqVHmQ
E0wroEvWwDoI8tMHcuF2/BZHJjU0yhtQYTGTh6ufcvpMIieQqMt8GlWxOU7ZwmjGpcmF9eHP66vY
qJ89Bp2rt7h1vlv52dFwjH5DV10H3mNX/5pT4Ia9M5VmsbYxBbC1A7ETQTMF/wCFV+36hbwoUjsD
H+xJHZuMWbQFbGSHHwe1IImcQuot5jhD+3cd0QwwoRp1i9uR0hURtRIbUQ2Zv/NRyGBPnxbdkvfY
m6lk0nxKJ2JXHsBb68v0JKo422igd8Xay72youGA3PCPzQff4McnbrElwk5nyGJCyBn3Znw7Hct5
LvNSf4DaxI4Yc6hhZik2TVKY4eIbeih64hUFrDFgJ9S43p44uDBqpuWKM6i54mDRhEYyyvFQlJL/
KZ4B9o2+r+NVBU3wN0K/KdLs7cCL8r6AsPbBHRt5YSaw54loohPrNSs00s4+TAaELnqoSuxKvxwe
zd4ENqDIvReeMBCqs6H/UtoCCPo8ld+nXtx102D+3Wn4e3sjkPXa8NnVlHq6HudnY9DHP2tt/K4z
b/iaxNhML8AlBhpnzw84PsMTr6Zut34soP4UBaNXLx8LqkFgK7ezt48FURqUNhQm6sbBj3nKReM+
2YbiLxrMC7RA3acusdynWqmgGhVYJLIct20njc3HPH2hMYpKsT+yEyAK3lEADdj1uAVTf/pAETGq
04+aXbYBXYR83Bk+mS0KkSke77LsPHvAMlAOipBgJdi4I/S7yexkpYjV7Mt6Fadg8TYqE4jCqo87
GY356JvPOAyfUOI5TacOQg381ZwirMNT/ZErZjGdQ+uhj3DQjmc+aNW0Nj+8R9iyzwJU+/v7gWU9
6gLtucH2OWqIqVdCBhywjloLyMT5fLsMrHESVAj/A52kATw5MOS/4IM9FFqCscKyMegCuPQrxhz/
dZCIwALhoXHS46SD1Mdk2bDpeZZ9g6TnwzwBMOrWELGYU8aBE5y3pp8nPyJP/9LXmf4Vp41sU/vS
evEaVITJ2W4ecrBDoigRRACCTzhrGqPyZLJA1Ck/EgASONVNWmXJq5ekeZhxN96Sv2lQpmQI176b
Gt4/ZUn2TEgflMN4OwNVhccEm0m5m7vglsmnrz5IMzpsF36X0J3bagBU4/s+lfdj6iRBowZycw4B
F5s/F2BhxlpJPxsZCBYBJHFxlNoV955m3ada4b6wse5e+jzIlEGe3uYXbOdG92XrOS9+0j7JYd4M
NS9eXD3O7rKyeiZLKpc5mVuc7TaPuBfkL4NIgMhwuXlqrK54mbOsO+jgFtrSBE800z6dmiTMZqe8
y2xrAKbYyXcuXv6tra+J8g7iUUOQKaeVz99KVvzdCpvncpODNHXTT7220btGP5qETXJONehHniqF
O7JRHHRM64ptdIVUoobinWLWj53OgWWqw8rIy6d8xqbKhCNAJ/cCMD2g8mgU2JZTog/UkBkLJfoA
9ATWoo2JbtFPf8tSgu1BBc5qgEZv5v2juaSiaZQP/DN/+/oPaSgG384LTKf0zoavuR+a1Yczcxcc
2/9dCM39F3H/IoSBLe+ABezlX8Sul21nPLY3i/3rJ71JUw8Xoxuts2eAiRTyFF1IPWqEa0LTWTXU
I1812f4+a/NPq+tm6jpwM5Xi8LjHZuua2YlBsecZf/VJypUAQR0q4jgwGKCh3v/H11T+1oKY16n2
uv9I5+SZC4mUdNgZnj4EjeT+H32Pt55yjH5Il0PXrSm/MvD9bPtRjvf2aOQn3F6rY6Yn7kMxybt8
aC/C6fdQUQTlaVIB+VxrihKTH/1Zc8EfzPH/LpUHY0uUFQ37qoYaj5W5IThgCyjKOU9ZzPvvtTN9
m3DD+8MvOITDZCSe8NYy7te6r6Xii+q8RJxcx6/rkKe8q0k9qWVaMOA2tl3KwiiGQ15y3LBlPgho
US5mQ2UgEF1ruDiYGLi7A1k434LkSEcREmq7++LJxYLhFdzZ9UXH+2lAbopiNvsbb7juUv9veDEL
IguVFEKRBYAgJtr2+IsfnLarPmkjiJuEnfs7nFqWnwzPMw4SlWXL3LZ037gDaC4kS9IQYqz2huYa
PnaVItvDfoeaC/KxBDdG949iLvw/bcO5h9h98iocnu1nEFecsdvFcHe1K/Dh2exPA0VycSH+lP1o
B1XXO3dVq0OFHIT5KNvuAjw4RzxWweDv63juYOPUf8D5YH7HGd+trsiHX7maQuR3FEWDkS6FeviO
p9WnScAB/QwvEVlhoW5T5c1rPJVRmVgEFEfplD5R6JfuyzqVpW71wNODIxjEPrHjaWK7BcuWcb72
vm3jhW8e2h3ejyBNppzUSK0Yxm1XOxA9gFDcdqpz3KNYP+CF38vk/jYSnPYv3PWN4xKI8ohtg5qc
kOJsaBRczUq3j73juGprvRvKrcO3HOw4X+y0xz+v2UkIVDXTl9yEhnWWSBGS6eZb3y35F93iXjiV
lQTasoLmWuOC2S3pxbkdQMqC53kJToxIgKYSVCE2PnbcTda3Alojgev48n6NrSv5FguiZeO15QYK
nHWgGKBTl27bbAAfmKIXMoGGP48AIIurPlWXkQ3fEoGXYaEar+jemj7WPpo0SnEU8juTBijE1YRz
SsB7MkoQPYF4NxKX3sVCmRWfc6VWk2HTFyfnqttYurhQRFaMULsBTHj0fAlmAI356SOPvHTrDyy+
UuMK8PNuDUuv9jbrgT9rpy4+VLWITrxvGRBVZe4ANgmags7s+rDxmjoCBRe6rNZwQLoOLXZVMnOn
e/isNLI4Kf6DDUIciaPVGYdkhtmgShv1KxfJUR9m5aj0+OD07c670LDWmxA6xBaJe2BeZJ4M038m
tDGWIN1T7aHyqYmksZP0rAcS/yrBeHKlkNgfpouaYNGLwxpMo5OGN9SiMc4rDnwQNTZ6BYhNU6OM
dis2nHoUZ5agvQOgrhw3dQ88aQO6A5znl2Glii/WhnwmFWD8bhj1fW/RkSehmoka4C1NXoNx2hEO
eL0+3Phvk+bq6h+mJXq+z4ZBPBQddIt66PhW6GgDZH1tUD3hL790+AjPe4waGjzXeM3BZerVe4bi
082CqOybv1Nhg6nSacABtmIobyCVN8jL97mxHpV7sgi0+SELDvcBv8OSw7izZ60+Y2NgDKmpLDGG
WWq9mVMJUJio+O7GTyZNoNgbc83UQIet3tCwA1j62GvQOFUXwxnE2yXI/J1vDXGrKYhNtzy36ruW
StC8ph4g82QW6ks49QlYfcleumNt/G3WXb8nnz6aR9Ymw5H3Fc5SXQiWgYMCt0GyqQdisTr8R58J
HsHQ+/S7yHViY/lyN7pOh9sG6hfWEgUBYa9d13ve7QDFrcEgP9y1aWxh5+KX+RpKyHHso7LUKD9a
sqxzcWTUQBU67yBnzobMCABlay+eMNrLBIqIvRVFP8i1NqB2bS+rST1HTWgrje9QLgBMu0qyDqzm
zdwZaA2QpMcollMJ6LJrMPnIXAdirKQ2oASWu6KotW0qZ1SGo64URfWi35u87vES0oRO72V/NjlW
I2C0Zo+ygMR6xHy5x0KwfzW9KmwVsxJFAFg/HN++QEYBLcN3wDBBhRfU8D8ChnsCEN/gjglFTDDk
VvBmB4p5FkZ97Ic+9sNCMj0IUYIB+n0kwv7fCQws+zWEZlADQHNxKH3b2mC71gUtC3TLutTHe/dk
GDvU5Div+FGulm0mf7X++L2DNNkLR3HKwbaK4TRhBf2Y2RlwuirC1n5IgBC/Y+shCtwOGzXJ0EZn
EGn027Lg+aep8rSj6Rt2QGYKKuywTR0TEip69skUyXidqvgvGmymIXtoGU6w1Ew/7pJnabmgy+7y
T+QqoaCRWWBu0qBbI9zoxcF+5TVRpYx2NeItZMjyQ6eKIFnuayduCKgCqdEhB32jO/cBHoNQy1TI
xArr2n2PY+rtglEcevlmE/QQrHstDp/ZH2/M5D4D+Iuqx3CYOB4nHARiK+BnRZnWotRB8yJvTz5q
3NG+B3QkupCV8Ly+L5n2oQztJhGFQag4+pBowNufs4ixgfmvALi8mDeJKYoHCDOB5EB3o/uhT5tw
MbGLFAFnWb/FNGaP7VwV4/g5pJMq4lhv+v51yobpywCuJeBMs5ey0Z27WYxAQSl/W+rtTpvaGdJT
MKefYdyrnDsuxz+wm92HldTxmiXq8i6xI6zr89Q6Z6NzIr/NRQKxPuG/ttCcD6VbCBBbl6C8UfWz
qeOZ+7zvu4WsU1fCZQKSLaGpqDybVJwqz7Of/FHUz4WRH6iOtkeJIAg/W38puqUcPDG7/TjM5avl
izRIfZufDRSf4S23zLcrbZ1rtMOhaOTnKLKxIUWUdQvNPnWNChyCE/D1PIPcHlSdxwdqxqKE7BHE
O2wxPXAHDbltp4awVIfdhA+hqKY8oIAnwc7WzzgTZ9D3tr1MIrfjQG+g8Yc7r5rlpYUYrJZM3Rmc
w/JCLvxJ8N/P8BVImY8bONnYkZgPeld8JusmbvXRAKUSWp8ERQdGIxq14xEyizS8dNc5vhTLR/iP
mPUydHktzT5T7uVz0Udc03DvpUj9mkfAOleFvjdAyJPotbhC9r576tKJXyfHfuj1DOVPqoniod6V
SdPuyHRdkOvkvHpw7Phtkgm825W75jKpSaHK4fq9vxnUTjw1jtqOp16Ffd7QgJatNWjmgfyxZqWQ
hKWQ0SrrZR4HY9wv3fdJa8aItXwzDRHe/lTaD1MoZg0cKC9dQggXKKPcOnzwLV0KR4EuPsw6U+Ig
HSf+EQ7tRXfCch7VWJawAgOLz8Wc2sqCWidGLXXWR+Y6SsH/x7lmPnmodQNpEqA6u5HOQlJFH4nS
BlDSK+ciy0DyDVnbov4DpWu7VfVhHaBoriaT7x8HKlVJ0c4gok1wVNegAm0AEHNHZaT51USxC8hS
3XbXaEI/O7LonyxsHaKINUm+x0xLN0A7Y3uixfPZafj7xDEzvG9JGXfLxBLF4g9Wy1507ZCWrbza
JUowhtSLhy3Z/cQPU5dP51mPcZyNUlwJRLnqmi3/K3FjHTWGypf5Wr/lKkU65qiFTHpQM1Hg4nxP
bsxQJuhbrwnoWutV17gCaFZU7uPHKWcdl1J7PAd38H9IqOiG1Fh+BLR/KvpqJ1KcGDbgbsLBEmTd
QoeGqGty8B3uO4iygKPIPy4mzUfB0awFaz530LHq08uq2rmA425oZHGuQT0wtOGHJH6SYBL2pA4l
NoOOFPjhuhROTh1C0vthBKsbx+mgqTBh1JMJDgBXH7jQUE1kihO5Vv9q9mr+av4uhHz/Io4+hbpi
6cj/uGJexSUOjNXVQNGVBNLh6Q51pPrVzb82qKZYhDYspV1EpgG2lEBCWGhH5jpAk3z7y+pxC10z
odjYBlDFRS0n78DkkNonokymhhiSvXca5dV3E0ImSly2ZuVZy3wJWPlCvrzGisqR28zu/SMqvqHK
bsxPDQ4MrrqOB2NmaeZXqPfyAAzd05XVs/bUyuSJ/HPu1DsxNM1pymMNAkgHcrN66I9eB4rNHFiB
ryC+DROsGF5E7PUX/CdiX56yNnLYYEctvmfYI3qcUwvIJlwNm6uozHG9AZXYTfKKoqclno1Rd2ih
b7svVVqQDe1w+pV+FnOUoV6+zbZzia+z5lSg3BZNDtqlRNuyySueI7sBQtxejNEoyme748O20Wp7
TwEcr4jgUouPLUirnskFRkSQP0mNHck0wGt18Sz3K1nUFEpijaFcJ6SU82yxU+mA5Z1Gy3GoH6oS
b5CZ/7VgkPGYiYSFtxAAggJetV9sL0EhWm42YJQzC5xKdBXeWrD19EgcKx00L8To8XsiW4mV8AOI
7VeaFpXc1af5TOPkFwIihwpIvCffwvCiLmIC9ROsProQbo/bDJulToWKBhHNUQi6oCgkszNm6L80
1NLQMu76Yqc1+gzOiJ9zbiaSaVrddNCd+KXvJpwmqgaavw42awBjAZ1Gu3MhEvHmi+0UuiXLuKVA
21LrXmmizn0b5Vg0Ds25aeNr0t+2+WCfGZ4sSzOjuv+cYy1SgC8WXRqhGL8EVfni/DD+oZtAE9AC
ueTPVKxCTR8YfF65brOtywFLbfJ7uxkzYDq97DqrhnqrqeOaIBkGdoniqt61hg11OdhlmR7l52VA
i459DaG2Nd2ahHoA+kHjSYp7Pc3y5TIJezZjv7jcRN5ck+LXtNRLoWowFs1/kfZly3HjyrZfxAgS
nF/JmkslyZJlufuF0e3dzXkmQYJffxaSZaFcrd7nnrgPRgCZCZBVKpNADmvh6OQ5wxL0vnCRNTJZ
B8R932hkW7V7mWzdQuSxnP+OHOx13IKPV2NSe8A8pxmrcZeLC3aBgGkYXpBKAmQ9GbwtdPsytoX3
rUpsa6cn43gkiyYGsR+dZT8srEpYO7dmtxZ0HsZ24JJllnu/hq4hfmrPe/LZFy5zNm6HJAEagnt2
YwAv8a2NM/viSJoUkoNz00ENvgeSCXne0AuwiP1qxqXct+D4/zczS65G02m1Xy86zfGwXhR4zNeL
qnujxeVFyazTEFQwPXBR5X0BcDujFl8yYSQADmzwn9Ru3XfX9o9DmpfwlsMJOBf+fGPhFMBuasvY
21CicscqIFE4cO6pDOSZwUteDwuwtyX9HzUR2GX0ylyeaZaYQW036dl3ZVDiq/pfFppZgdrwAXDL
NvOWY6nrEg8Z3LOObMY8TLjbv5KEz2UVahpQuYl5VtkT2SyZGPVqzwfjnMTFcsiXcZCUcuamxyf4
g9d/0G/FQSZJmDbg+fwXA63UBCAuu6uBgwN3DRwYv52QOICQwItpAzhnACT+j9pbTk7fae9evGjb
3K6Nk17V3fNSgnyeLED3FIoxj15qPX0uzCx7aEygH9Ed00fRsnrPsUF+JhEycMUmQ4bPLolAYxkj
/r91c1TSRm5pnZMRlDbAFP85JiE1pj1FYJ0YjUDJqKcNcgp1P5sHKjYbu0mQeQNQQK9LZKCwv/25
7w5Ec7pynTqL9eiXWnYsnek7iZDvKwP1bmQ+uob9N04K3YHIUVee1LipcjJmBej3sMWJd/TUBmUY
nvnqyX4zrrukQlX2I70g1kd8X7r/fEFMDBSl9uSfGsMMwfaSPKq0LkfkCYpQXRMgDtrPvDBpB4ys
GFUJUtbVYI9GyK3F2z8c8abUH/sIXGKZM6U7o0sa0Ja4Y36p/HkXT7w/rbJsQOV9DxbsKQfWwipD
Pnax03AURsqY+fzfKUsQA5VA2r9kf/imZ+i66fou03X/nkvHSgYAWM1D/MQ5EhMrV+NBXiMnrGRO
uR2k3780Y03bOUCQx4vDZ6GrCUBQgWIZ7v6ZaQ9rl/S2ZSENMrF5uAp9hm37rHlVTWXJe0oToJQA
lSvwr6kD42SnG8Ry81DNuFtgTUW4W8vvtP5oecklRu0+3tRL+dtdzzJ59VvSw/Vdga7pXtu31euc
VsWOaYl21hYrQvpI0/FdKwnmSNhoDdIP8jggrZLTkBrLmJ/6tmTPTIAVHGDPU+sne2twzL2t+d5v
rrWF98cORNLjGGY1qGWWqWOUP5ZULwB1MV5IYjrYCoKIAe45aVB6wLXNk9IMKDdtkmRv1jj+ZYs4
BVR50YBqYNbdUEMAeEvCtuzSJ+Csp08IHxr7BCmzeBBDtloXXZFe9H4MSTb7PpxRRQ44IGTRPFKD
mmorXECdtEV6TMMCuPuvGhRewmXqjueFFGSt+7045nX3usrwpxPAmUYDH1oUohDM3dwv4wEWochz
ZMIkLdjbtaY/gMIifuR+c206HOyisUfgFZI0xpEUEWh05bk0kI69TdMkxyRHrjw2xm/Z0E4noGF4
G8TCxe/W7J70Xq/fgGs2ndIJeICFzDuWcu5jh9wj/L/v5NfrWSg2hgdVPyEWCnZyvQYq4gRAK9I2
cRd9qdkU6HakvTAUbOjVxI7R4IqNG+tp6DSoQthlKQBDHGyAKDqWGA0CY2bVmQDMGFCcK4smBm/C
hZo0sgMt1vpDsYxlqBWlfUwy2/46j+kEXIh+2NFQGPFyAAisG9ZTb39lupgeUAuMjCw5BJxi9WXW
9NVWSzG/EGPQI677QgYTy77zRo8utBhdqmwGcK3q7oUYe6kRfrxkmxEBX8fe5Ki/DXsgGDwhU2F4
8hgiTsBYOZFIZ5PAfQMl8AzS41VmJwxUG7Kps1acEWo4kaga8YSbh7Q8RL4eEkVxmSPFSheF8dTE
hkAl4FJtgdrvfAGLq7NzXEsPVvhepNW9R9xcHhxJPuRWII5ZKgNaZD7WoWfON1pbammuPoPjO3Sg
xde9PBA7i5rrTWzCW9digWZURb5HlS2Ax7jvbu2IIYozSEArauDurS91LWpkHsN7Rtq4sdJ9CuBi
fJJk2btVClgqQG9/i0r75Mq6Fh3FfGHC2ulRj2bU2KXdHFIljOiNgzOL6n0cyhJZ8HzZrWeTVB5Y
6FVEjVVoyGPrQbW3NQf5+KSji2mKR7eV4FgIpB2RZnhRhTnCYYhZUwWODoLMI/ayq1aV5zRTnoPU
1vLjSysjtEuCH884AoihR1n4kykfHtRr2hSh9JjvXLuorFVLihEVyJGHTC9lS/LI6AAE46DumIaq
SerKAmAbLiG9zsekBo5ftPCB1aHGAF7WEz2XbKZa3wG3yDlyFLU8cGLxkvLG6KYKAB/olm7Jt3ap
LYGy8YnQS42R97YcLKYNYQUH2GYGDfKraadwNTMdWBcYUWPZw5997y0PyBTGFjCygSWedv9JxvLN
TTnesk6f6jjgUUu1sJBpJuJxep8D422sogdPwy8gM6v5zUAZF7wK+vyGuNK1t0jZgKTV05Azb6cK
41SdXBHPC+AwZEmdUnNzBA/IrOFvKRU3tXV2BDS0q7maiWJ3/BQsBnj0FOyEGWhdlzTh26wC5WCx
9ICAXoVS3S7578DCdA4kyi0TD3JUUxcPSWRtlBn1IlQJGBkuKH8v1PRl99pMdXfIpGikhxcp1K/w
w2T9ranfHtlNqHfpRg7mjMplJ9CksVMpe+OoOSWYQtHtVZf0Q5KbiDsOn+gXkBQACE+uctNd17pZ
Vi1Tl9VTnDra7v5KN9PJGnwqJ46FDtGvlI3E2yhJFR5GV7wh9d/ZKxH1qCGOR5q6asV0b5sIwIDY
CRDsGw1QxBpg6x77uULwJ/+9B0DQG5um8Rnf2VeSIqDqg2O9jAGv5dTvIN8otqnXFgfS6i4DoSkK
1OHNRWq5778wMAAHCbYLON/iWEwH5PUwDLaY59nNwOokj9CkVXbMXnDyQFFKkCFBa5tkHR5BJflm
o6cVkb39dQgKYOm5jZ5YhorIUBoPrlMEYKy380uTIUvaidLaO4JdxEJkySm2V9ZmUIsli0RoCyfh
5zvC7SBQD4LxYPaEIgcr6bcsq/FYI/UVAwSIiquKhNQo6A8l0+USk1H1WwGG6wnEVTy+kOE6Rsnx
7TqrkPTY56LEzUbkW9h5jIwLoZ0619WQgIEeybosfdcaa0C+IeSIx10tZpBfVAD2+Oc0S7RahcRD
WN501dpqDT50Cf6XF22fyvcSKqfkhhNJdNvMENOxqgYdGc5yP6qaVchy50WP825vJmMfmIlotgqi
7w5/TykUJt9nJlOP1KocvsV0BGBhr9lfNYNXD3MuymCQwzJL/OcmdfcNmDd5WPC/kEHfvOq2QKa0
FX9LO3AmkWUvrBRxbi0+0TogO2y3ACte8M7onK9mlvcH28riTZEt4il3kmM6C2AjIGVvuqR6Pgdu
mjY7UQH3dJINsrcygUAFul2O1xmpyZoap+cZysaNt9jSsrOrw40KcD3jLXLNP8AXAMwIe9prs539
zrK+2SDRvnn0azgCWm94bz3QWqMI1kH1BnqquZGZwg+n3I5DO7bse+Mbu48FgCd7u9Rn1xBOhP9+
6nKf2ailwUP841ou0tWo18X3EQd0zkCEvwmzaZwupTeUX9LTymfYxIAAWJLfo5E12xkIL2deD/aT
ZYg8NM0OFZFa3oTDCIDVQmKrolSFHURfgr1ewq3KhnrULF4m+kCNaRozbKQx/pzx2bQ7WZPFzznw
pp7icqrO7eCMIXNa6x04R/E2civ9oIHY670T5Tdzyg24NbT6K1htcft98jSCsmmfSwBLr3CBjCl7
1PRAVtrMJuMrRuYKhUlwlwrpUs1b1aO2Z7OLHL6PpW4QNfXCSeETQZ1MMolnLz0TMwFRFvyU0MCW
TAYD4rDShiREdSCus2hAYr90lc0v6/iZ9+ZzEKYweerAmz0f/Sc8xHxkMyzNWbji0ZAiJc/Nim2i
qrE2I07ZqB6I/UvN4gFUhYsDpHvLPPrYLSOFHICKFDSloY8KB5wgUQU5CL1atRRwJa1T5Fdthjqv
xgdsTckAhjk3xdExEi9cDwzIcDm2vQBIXeYWyzcNAN4bAELYT2w2rLWxWPIFlcagLfiQ+2B8vlhN
EpKVks9D5e9zkQOxTE5XimxM7FCkvbntvco5sFr7PkQmS3Zu1GVnr6zt8m12WBcCShH3QuOmKKpQ
uFGV5weQA7QodtXH0+xZbhEYKUANpyKqt3PsIG3MjuIA8FsALZ615Bh1NhKObUCKRfmcvE8D1w5m
bPKNJ4cMj5ptXTGUHLlZ8p41gC/y6qS80FCb8ahGuter2faoC0kA9w/asNT4mhio+QcMHGebOkNa
Jxhs9JBzNwFTFZz23Wz4y2GQ8QDpEscOpMu8LXVxY465WpF+NSVVRl5/6lox9kOeZaVbIeeP8IV5
W1qa1AnQapDR1WTbyJmwsWsrEZ8TMHI44X3XIwO/cOPz2m2R2HV0Efv/3JJZ2rsvUrc2X7R4roD7
kCB1qYrh/Fx0roXYitf5ZnCZGaJU0zw3+ovowWYULGCvccCe+vuELTV8l+0Cp4fe7sCBNzww30RU
JC+WfYTz6LNegsa5jJfpXcv5Dx0JXn9hHadskeLqboYUdKEpKJwNmTEgRxOSJ9VIsBzlb4Ao0WUp
TIqozQH3CKBgOaRqGbC7WQFq0dIjySxkT33xQHDeN8bTAv9TgR0houMJ3uN1b2onatYxqW7Go4UM
9GDVWcxhIc/xayOrAR60s7JXMpquFHVsVUcvTwBXsKsioF4WurHrJT8zA7va1kxMdlw0m3/7RD5F
PHpy47zd55SUmkhMULFE9hnocPaZhjcaGi/VbigBQUNmaVS9CitGpdKHPck/nflz+gjHyM0FbGN6
6Y0idtxjlSR6AORv5yE2a/oPDCpPX7cb4FJAaNvLHkyF/lHSbIENNnfik6FVO6qCbho+7kVrPjqG
dy2MBtBdeaamXhqnDsiO1CSkIfVIlsygrcffAnOoLpp61HjcTkJ3bqtk080VkIMDvxPZJpuz9ExN
O/XX3p0smp3kDLpehM7bukF7Z076gunIPrcjgKvLdW4M15l+l32vUREryQeE54PDocSOHuVx9Kin
BrWX/pORz8Uu8eZpVahH/9Rkf6fZDA5t+W4g27JcjItco9TG05B12AFJtAV427tL30fdDI8uxgDC
21g9Xmg3MrIhrTl5dbikPN4OtejhDZlaTCQ917zi4JrFOxkKFgPVphv/UOm1M6XtLmM1AxzkOTbG
GnE1mc+rTCg/14Pvfc3kpaGSrVPw/2U3DGV6BDbxXX4SCdbEo66JvNPs32c8US4Ri9w/Aa7zAyWv
3pmawhmuvXtZqtmAbkDFuLKrfjX+97m0vM5PeIKjgE6O7mxt4RfbOKrH9alB/8PXJ8P6lKD/96V8
oBj0bCGDbjdp3D+pxwEZkOnts2Xt3z1S3BgcoF2BOCkQYOH7piLstetYDLWIlXUkmZ+XGSocqHCb
vlWPIx2nctgP8LGLvVeC8VsRqma63oYGnB57ZwEPKymSwjmY4CB+JFGyOP6liroTvA48D2kRENSH
jQn+W1NmL6IAut3GuRftJ5mXCMR5GXU1QKoltcA+A3XMwN88bbSeS1N7iWVCpGGBi0DkHuoSvTbb
1pkZx+OTZoMYhByRPJl+tCDrQjYYHI8+KFlsoO8MNzIyI0eklA89nGdKRL0POVmRiBq5trJXkyoG
B1nanUyH2zuKZ98FtSlsXQt3efDd/V2knXQqzN06Q7LD2Q4A8r+G5ZUdKXzUOAd0wdhI06PVu9/w
z/ia5bW1xVYi3TlyGKN0GxCxUxOStk+s/tEQwAt2R+MrB1X0VwFqFmlJktlxnmMg7T7S5HIUaShA
hX5MvEF/7g1wSLUJ3kCjPm2pgDVDevCDl8WgccaZtQ+HHniLkf5K5az9mCGK1rbgyJaVsHCOZTu7
7E6Z0+jbNad05Ux2gAsflIktAGiI4nbcn31RGamJNa0KSkD1W7s5Frop4/kRiHGTVtsOxYSyHG+I
NiRMdBf4pdQdMysC6AMsW5Dxrr0FIUNtqzQ3C5EQ6PDzceq8lZdBkTMo3og7We343abxAElPikoe
jKhHjU4HIzUmZgckYdxOIa07Fs7GA6DDxs26yjta0YhUNxCtIf/b6h4qmdzfpKy0L4jSNjtsBvKg
JX5y0ju2A9cKxyN2VekAOAPSgJw61cI3djSr1kQerGMnSfsHK0a4QeRI6sU5Jz67tNUDRBu2emrM
fLhtglVHYjKYQbR81n9H2p1zimnjqOY5cvI6jSaARvcvJGGkuzhq8TCnBw6np0yafTFK2zr5lPh5
o7D0qAm7xi13mW/yczLEgAOex+6VGj9P3wqblxca9cLz9n0XmSENmTTj8EYZ5uJ+IZHpoEiib1GF
qA0pAlGm5zyBgGFHysVw4MtEbmEwJqw5kowuqsNNzLjYxfA4wuObWPODiHzH2tncQb2pBa/ckHsW
XNXQVEkFZtp4yEDzoAPWS8puFO04oljYSMRD1UQjiDuSbkOyrogRLcu8wEXa+vesyZ591E29DHPH
v5QWf0XtS/0d7xNnP2jAe8rLpcJOwcR/rYi3j9o86G91MmHrgtl164uTlwFsg4Y44eGgkCzJeR0m
KElKveZbXgj7Es2o3aLVYksg1h/H1YGG8haQKZ/BQSWWXWw5qDKUTdVMKD7iKLUH55uzKjQ4DxA3
AVftQ+8glidNMscyWbBam1kDOthoxlE0g1Cts/RGYOtzcnHLgq1Lk7KMK74DDZUbjIObuWD6xZVH
rXwVy2Tg+SBHtJTd99VxqdN3uhApaCkGrnPBxqfaGrdtlGYXs8Hf2pBNhJLT01xoX0g0jU0H3nAP
KY4D3iUbZUc9a6z/5J0hjimQVp9G+JCfAOPNHxlyKMhAybXBX/ZT0iNfRtqqhTKQpYdelBg7ZUza
j5tLovlxRiXwwYxYdwb84rWBD19mGH2MqadsjBnOPw/EAkqkbEmG4NTtend2pL2T0QJx6+FPhxLA
jVrgMzvLtvmx7sBoLYs/tN62tzmXKZnk+lXj1VEMAER7m5j5uMFRtPtCc8CT9Q8Z2Q3YbW20jPdf
yJjWUnOJ6/NO9t/Xy5ATGSKCiTKvjaE77IZGiwi1HNtszvEc7Yg4iwDbVmIxUmSWtlvNJOOYYuDi
HmrRPmapqdT7VUlLGl58mDu/OaloYl1NIA6rdLjJf40wYsfUjsAjAx9bY7CD0q4RRxqjIPx2Mms4
yo5II+ch/4gdENbrxg3JnNj92wT+Kuisy8y/TKnbgqCMR8DxkQADmQQToF7a6OAexEMKoN+3clJS
U3oZkALupik1LUWTSRahgCmIogGpRR/XUMaOvLgamgRCQON/vTzKlLQJoTBldTNLLXV3G59dfPBm
H5XTDInmv96GMnaX2QA34a93fjdUd2r4+fOS1+NerUe26tsgBclq+hb/VZ3LP4OFPwPNWICAgaNb
H1gc8IuDPD+a6Qz4UhprbLAA3Sml1NyMDbJabbVu1MNSmH3ILAT9UKAeXSesY0euHWUaoFLXaSRw
Z6dJdtRVF8e2rp0l0aicsq6+ThFWi3OpmN1tVOLH61bLY5st/KtpeCIE0KCL3ySGIkdhGmMt2A3l
MC9Y/wCOlhRgVRr/aqV+9gpHPOmokYt1fACZFaCbgLE7CQnbMNbmF2oWJ3rXkXR8VqIMG5rYjrMn
TWjml8lp2+eM/a30LvZB2LcWz0rUDVp3XAZ/APaRfl2ZAXt2h2MXCtbkOmQMLDC+KSfPR/ASd0AK
y/OcANAD/EAykB+0oHYkT6MPRlKBEpkWPr8UXHMeXtXreKxS62xGFhxgQFhrAzUmYcq4efaTGRT0
Y7Fp6qY/34jIhBpDrkC91ZiMFhFb+6u/yPB9M4jrb3a3+Njg1dh3IJ8CHCyzPSO5sp6MwAE32xbH
d+/Byp26OXnAxdgBUiNGVRUzytfCWGfrC/AvNRBdbABXB1B5AZKfhwRv1QdvYN62HCWmgaZdZUpb
TWXGAzKM4wVYDq6JlBikTfGAjDLkNjQby+f1AzLXaYVV26EsPjCt2dmOtIflHj6LHvNy68ndK+1u
AYDQyhxZxwxQqFhujQHlcuuemfTRkCZH7DQeG9DyPhsDoo5dU64ja1yiZ9HjEdzqDAV50oIaE/zu
oeFjn61kuc9QJ9paRkjTPNfzn11tzk9syv4iEdlaHD97m2nhOpJXoF485FuHl+znrxi8S16g3nPl
DDzeccBGll579J5zZyMODQ3PAvXetD9kqQDhAs99G2FV2wZxZe+AkCtF3TmNzdRAd7a1B7+SGwwa
kobLagmtY2bgI4dw5xSieuZgbkUZ1eDuEMJFtqLVcMD476qMGb/Z5tSGTmr0L85k9LtF1P2Db4/m
qWkafa93vX5EBq4InVnfU17OmpzTlna4lKaOaljk6oBxsn8y6uXGIoUHPJylBU34sIh7Jw+HBUjW
KpXDYVOMvC6Z+UHpIL4epcj6yacd2VwzP2SiyI1lZkYAhrXEo1oHp5h5f628BnAECw1QU529abk2
9pwDvlSNhcvGMxK1ycz8sL2ZZSLafuUSn5Gtux0l4PqQglJ7sEGuqZfziUTUgMgA+QKy0SwXGVlk
14BQ8NgY/HQjW7vA8iz3U4OE3y84tP1BJ+CyBtlZGYuji9+xfSHZr4q4iNPhZZZoYdIYqB7guBzx
N+t1FKfZU7IFiQAIWt1uONLM9TBuIHuT+2AMuan3RHIOTpHpgAxQF3wga7Xo6IPvsyr9GfXGi4Yi
UVfnDz5qHM+TAUL1G1lcTw+kjYaI4yGBhnoLKCpRXWRNGxqC7hF/XGXYJm+i7uqHZnabceNjdxRk
KXh4NZDiXAocJkFxNIGIzIj1S1TZcrPU6DugqjmgojbSR+aaLt51XvGj6fb4v9H9iTLoARyYwt7X
bEixEOC2G2w3BeiQWiBvG80+Qy4VMgGByk3auAaQdSBQEnwAz9RLSkN8g1c12aAu2wBCV2xtSOGD
AONwTWTAkQXpxhIGy0WKxZG6kzfDxQXH1BwkDFjY65hUOZI2SxzcBxDA9eMu5lUGBm00EX7ygJ62
+jqg8Ti2kYPYSKkfR90JSB1FBUJfnXyhr101UzxFNuBBKMGwat3poYi210RDmXPo9HaFhAqpEDke
vG7Z3yYj/lTQ9BXSY46KHviFrblPkKHieEV0NgCgsmNxmQVJ4iPLmoSdzFO4H0cLEhVIk8dwBtEc
GiqFmnwnW9eaTEtsEpt1zfKKkivJItPVr37Cdrabl6c0Ff6DbQxthyICdEH+LiF2JdVAw9j2RgOS
FsaD0XCWra4PDFyKZgpudzkpNrHdGsEATyNqSjiiA9cd6y0581fv/eq4J2f/2v2HTjOiaI9v5/QP
I7lbM4pZINomu0tnnmQ+8UFlcfjyu1JDHEUtAKzDZUsKbPLxTVPisd206JIljdcMETm7Th0LrHML
C+8Uyrh0gYxgXxPciOsBYJB/WjkOFxozkPR2mwBH+lxPf8w50IZv9aSpQOsLXxLCjvSEdl2EjExh
fF8fyOtT+y5Bj57nrd2/4wQ97dVTWj3n72R+boSTyxEMKxBB7tkEbIbWaDZTF3dVQEJq/q9jXaLK
qen/2xqGxJojI7qFfGoO8P/haBJp41mxoNxxqpD2/0E2lr0ImzwzVlIWIlhR06j3f5Lh/X1db+Vm
kewwZVHC7zvYR3J/KmepiABX2Xj2sFUKIFv9dKh+6jwl3+q9xppb0E51o9h5FS+Oft54Z1c2raO5
N81nsjRFbiCq8IAb9G/G/3097qU73rk9gKB/XmwGMclcsvZPAJi9tJIIqZYN9VwGnE/qNT4DubjF
3FDJUFIO9qM7Q71A9ieP4iPJqaH1DOJUojFoTtojWAxPainqFcCi33VjMaLAHFDtPdukMiRb2RIy
6AYZyMP7Z+rybFuQhozWLoED5SWc6bf2cpH0Y5Ja6GbhdQ5S5FF9mSCXy0mXAq9F4LD3gDP5hRUs
lQRhTeEvV+4wGhMpGK/fq7kEfIRkF1vn3XQ/nUd6mmwvlbBDRS4GjKjxBIYlFLCLTeoji59Axwlu
fIUO73yJTE4CaiZCHEfKIgfNBPVJTNMA2aZtp9n5QSICHSf5aq3s1pVRPpikOyX9x5pOkT16NULO
6p5oTTVlli/dZ01GgHFEQ+yXunFrVtcujalBfgEISUgTAb32TON41rVtNac/7uyqmgFxRglLYI3u
r6gkhmk9u0AIeRqH1HvswX4qB63lA1iPel4Z7SaOowMpDN/R3SArEPxzCxAvkbCMwAVkDIvd4/+J
YzVAfa+B6xM3fEM3lzVunOzWj+R3yMIP6HbVDamPRL2bT7x+RDLPy5khfRSLklGJtMXr1tst4UDW
eH7m4FgAFXzao2rZyvFORBX2qtHnfh4eSEqWlpYUZ5ECdTUkIQhrkEgOdrmlQ8Ez6JGnc2lFAqzJ
2ML5SYf/PbRJc+Jo3NcFiN9Xodri0davLWcH8HeZv72fSOPW+2Po6+VBq4s2XFDiuElR53WeZWw3
92wOj/rHmHrUmGMH7h0fQMhSqRqatsi5dzI1rJy52oIgFOWSH3bg4kaEyx2Q2uvonG+LTHdKpPm2
SDp1C+8dgBEVf6YNIAqJBuQhNJKkB+dyKsvPWssCIRy4tbFnA64nCb00ys95xgAgM9rws6c54HUR
uFgNMzIkIdyGQGIR5tVwBK32NhIgKPQAEHsAg/LzTfnKJKvDFEjcryZKTjN0godDDXC/z/LN0g7l
b0vFT3VtOv9BbuY3VhnTN27k9pZbDjsDxFy/JFzoG+ED4Bq1pNV61qoRQ65RMCXgI+vKozp/zdao
PxhwrehF1T0kMWMbC1Vz34qk+JshgeTvpgU2PZDd8D3+3msTfy/Hqtvk48CfhrkysPEHtmi3lAmI
jupNPHOw7n1CDgZA6unSIn4d8sSQxHw4DKO65yeBGE1pmTOt6nvFB9FXU2pTSBehBT+9kryIuo/1
wh8L0JBWofug4UpKtt6CNKzkRZR6XUHymKm11H3Qraq5ZEIyZaK0d5+LLpTKr0wp7q/28Z2oldV6
q/HHB6ah0tKiEeoqjouDg+LHp1IXW/8MLX22jwvd/G3UWupWb74ttZD6sECGBo1RJ8FOPxA5YuSW
oBINGbRSlCsEjRVMg/A21u6qW/sceNRXpA2adwcOAqQWRPQcZMgBNuWycFCaIvsbRYcSxKDlrOU7
GttUGfSrzT/UZBn73sWQ66xTSIb6T5Qw0pq/2iCbLjq7IDQChYm/loes9SATao4K8TIzHLxVhcgi
xX3UsH3pjCjCuKszKboSAHi5C88RzTfBE63rAhgWZuvPAA1oCmxxgKG93s/NB6MuNWTUlkhjoXuL
swwVUdQl9VjmLzr4a3aRgQI+W0IrM7mjp96dTMvsAUmJ0gbAsuN+sAcknWGk7GiIRLHrUjT8/5FZ
oOTcdPA84Zg5X3OSAU2rnRLxJ0nWlGNNKpVFBxCV/mZGXCBzJu9BKRDHXYlE/I/8ZsTYk4ebNcwM
DBVTg+/VlORPXdq1e39Ovng8krQqkj1q7ZL6RjpxFPLiPRlpWx9QxUHKtxbSvp+SBlAdcVyWVuDW
zW8N6s2PJCMtNVHE6o2DYtPNnSJbhvlQwicVKGPqaaasUbpewQC8ceY5bZN8mct02RIeqhaDzi0o
av+HDm/WjmRz747nUaKtUu9OBqBnzFjneQ2okGdhISThC/jfuwmZRgKp4Fsau7YZ7Zeej8l2KUB1
dK+/H/N+rHZLz+K3aOmjrWuM7cGamvY3IAiDQkQAJKLWm3OFwrCw4mb7GxhCJtQxmfpjB5LpF8Ck
viCw6D26XjtPYqdNNTKk4QV091VhlefM9jc6HOVHGlXADkKmjVSIEgXqk83cOlhVUjhJIWlIhmBH
hH2Ro8+HMR7365A0WtVWZ43lP2fTxJvVNUDFuqiPw5qL1YDXvHUB+HS3eqHBxUNXW1cmfUrXXE3p
7pYaj8elj8vtehG55s3y61R1z2S03tn6EeVF1SeU30eG7fVxXSIxU8TXe2xQND4gf3gFESWw30Li
ifq5nyKlO6l3pKGGFCC2w0mndBPg6kkwUqXuSycNGvBh7VYb0nRZ9L3tTHenfMDUI48vkszxmIp6
PLs+PMbKFXzjO65TgZ+UUpG5mn2nUBf4bNkIfGVBo8fzRvfBK6nIH4Ht/1drmtqW5PccksqO1Hdz
1ZB6RFZJPbnoIh8Ad3LFZKlsSYagNrBZlVrNI5mvZ6/dVMcPXm5br2A4aJFa0DX7icovS9s4m2UF
KOQuLzqZq7LFf1P/xCPji4Fs8YuetFtUyGv1th+BsOTHCU4shKfgLO2qTiQzDzWlJMVRdhpHNlWA
XGUOSrEuNESyGN0fOfAnfYB0ndZnQeYtrzdDEEm9gqMCwSwtfSakYG4BsDBQoMErpjAIiSG9xxde
x+AXOnqVXx0UxDH1rLL+naPCDXV5qEcdUWHw88gGmLRok3rZtLk7y9mW/lywRTspOdBAzHOUYB8g
p7dp2+0YRzZNXCJEaJC32ZSOZ1ZO86nLXkmuE6ECStedDHCnyK4uY3BaTJGsmWK5tinAxhNSpVRS
d/OFemtJVdJJwFeppmKrmzqrtfjq19lUgEWzSZu4RRlej61ax5udZoJftF3mRwAUDM+ObJhWNxve
iHFrWCh6CGIG6j0AXSFTIhueqSHjKAUWYG/w/qgUucstpKUXlgwSYi4ZxqkHiAcdyDMOHCLkFZHN
bFlAQ8+A0kcybRY9TsDmn35qtCcPCNKHpEWuNJKSBBLUBvCTNuUSwP8BiEtnqJ9T0LNIYEvP1qoI
ICyZHnDAYoFSABZFxAF5Oc5sn2bAYSXZHBvx1tSRRG4iceuSuoN78cBDsHUltoIALuoC3g8bqEQd
/nx9ljUPTVJgqA9OHU7ACbloWR4IoICnAQrxrz0pm8AV9oy/dYZDImCOB+LcjKeywMEUY9X4s9O5
AHGGkNQLilwCFnvlRsk+tfZSPE4BKdudRMG0DbJApz0DZu8bDbF7m/YGd4C3KLUoW51vhqQ1xdK9
NT/U4rmsYKabKN2oDJe+8tYbS/BVYi8s75Fs7u6spPJmmvjp55wGEKuC+mJej1xqW08nhsnDGxUA
z8+fnR9IVkVghwL7+fPn7Ms/568nBxc4QMvkH8dycB+5abqPFmHkgVohHOSQZKT1vay7IN8iILma
QEMfSGPS667tSBHbPTcBV1MaB9tO/3NnTGtOMYIS+QSEWHlpUcP14wPre89F2uI5BOI3q0SKJNxV
ySNiu4UeRLKr+6jObupvSVokj/9D2ZVtt40r2y/iWuBMvkrULMtynMROv3C5kzTneQS+/m4UHUPR
TZ977gsWagKVSCZBVNXetulbEwqQUR1Zi+xAOh99D+8B2Bdba6vhdkBK1xe9HqilC2zP1tjdlGv6
P6YXpOV/ZYpqoFuM/svdf/7yOkVWD1b671bvVcpZ7+IKcNja4kFutQQNjmvjDJYg9wSOHFC1MUAm
xyjBi+RAs1Hv2bY0EvyxSqve19NF+TEg5qzzvvZREwADRSirH1dHE1vOI+nVwkPWia2eFiPao0w0
F4MMkSixiRx7SZHI/O2CCUDyh9+N7ma6RP9ai5ZJRYVuDArumveLVNmEDBXnc2es+9LN9m2tAZ83
9YprLweaAZ7rWxil+ZEkdHaXVwsV13ujSUBy/+FGhmluvmkcD7ohmYsrqWo/AcS09BV6/TnkTnRY
7uKqhXZuUXvZVa65UU8CuqHTQPd3ctH72JIMGtPysCBDuTxQpgjdV6J8N78r5RXIXV2ARLoKnuqP
ovYeM03DBsvwAMIfTn61WuQYdBgPWW0aYlVp4ISqK+eUshaeaEsFhIk0e0YTA6bO7AMSybCEmMOU
neyy394uRtdJTKSredyK3c1q3B3Rt+D/k9R/0U7mZltV006Htj+WaaKX5Wb/Q74kR26IH9b4/cbF
TnEI1aAOFP1Jec9wkjvXzirzcPZb0R0/lc+GWA7TDA6MtK92INUDbtyHnmakY2b0yJAuZygO9c5+
2hvrRALLRnIYRuDMZFZbAPoaools7Y2hdfF6TjoaRlAtPbbuVO2VgVahWGUoNdQLL3F365M3IBlf
pzADgSxg4aOgn1oLlWgYwE1vAZfVLE8d+1/GAfB8p04O5Iu3R1Qnk0wWhlzACmg32ZbMylGJbuUi
RMk0o0Fz22EjrKhbFlQG5bwERz7/AS4cezO5oTjSgP/7CUerUgbg91gAEgeE05NrYGomhpBfzi+H
dxNcLdZ0q7FFM+eNeQkalqVlPK2qgmg5Jd5cnixL+P3l7/wH+mAUSoMbboF2Xh9DyWHpLsyXKMQ5
+pIv80a2jXzegb7vtOi8O3cKpxiakZlmymBlIElDNhrrYlMDjAmaLloVhDp3dCpaxmdV1JZWfrQu
K1QDcyqM+/cytsVOhXGTsNtj2Uz4XaMujkJUwdwfC+gmWryy3QHgovkJwBMvvMYDEzUq45lJ9mdi
eqaB6J5pRoYQsDLHtuHrO/2ffGm5MTa8ABQ42upf17yL/fg4IIUoz+gi7bUBCH2Zl5xxsj3NW5pa
c56eu8I8gzWp3ztJOSWy1zVZs07wQKAYEqypMobrU4d0nnR3kUtIg0mPcgB2+SmAqUyhPanlbB+/
Z/CIrJJCb/SDNZn6CmWuIbBdJpyvoYjPDNwajQOLfHcLivXPuWG655v7Ft2VKAxtauZa3bhoBoI9
92GZxV9uQpUbhXasMFGmAN/lsnQzXK79fkX1QRYPZB5xUIEHh4ab6bqJufZQuuXtME2pdXREu1d6
e4hDsSK5tacnvCXUhz+Ftr2mB20iHJT3/LYmOQPRxFQL5x8ePEEdw8p02ZOGFp2DCl0u28tFk2a4
XfTcov8BB5EGMG1yxzCO6LgzjrOORkH0DmK6mIpoAEaObXbuhuNVY+82xcbw7M4EfBqcyEyzmxhv
Hph/UqbFHx20q6jpYr8BA7Vuos8iAgF5hBemU2OPG8DHVKhexND0Xnkh8cNIrkpPMzIC0Wtzp6c1
yIgHyWK8C9fAZraavaFFlam7ykw/uca9F30qwUh/dmz+yJIq/rSoRNXvuNaBd0B60KAls8ALBBAV
kRR890sc/cpj3QSbNNy6LKuvvj6tVFCm8/AwpRle6M02y9bAaas3RscLAMP8WsQY8LRGm499oDgy
6LG7co0qvY7jyHAvycppBG23LHpECeV5lGQEGs6y9iUrn0jiXV6bW7KaxCrQWF23nuK0w7n1rxBb
G0fvwfTmrYlGxcPiuMT0XlIGvLWbbRdGYKkobPeqo4f/WvVopwGFVrch3WJopmKv2dgHK11lGSlA
FdKDUs1+7wJfw0Yj5ywupCeVAYhWUM+Z7SGSl3GBeKVPwNmTvww2zTluCv28iwqQp6xUq4MhLUiW
zTtyvDHbnP0WwzQRod3nQ9vLhe+6KsiqVqPLLEuSRS/winnTfiFXIB+16i/vCp+SPrWtsxmsbr/3
bcjA2xXrfuVpUYdKpQ/AMxzRgNQb92SCLlMGIF+bD6WBU4jfEdJIRFP1MxqPwgNJlZhwVg4IO9Qh
AsF/Q8pMK8W+W2rYjXywAQMbYd9rVRe/d7yjJTtWUUE/gWxaNIuutEEUskI92+JnNal/pCga/qAn
1ce65E8qtS7pFpGuCLhEoCidcDpWncC7yB5p8FFN/jhsaa6H/bvWBAfWyfPni3IkozHGww542zjG
+FhByChnGgSeJroR3Bk6dKrhPpTynVqdIjQc+tUAHj0hw908tL0XcLOKn4VWo96tGqYjiR0D7G8x
Tj9ii8XPpAIaJcrgNOPWIy/EDzKC8Cd67gwUzNAaFBW3lX368CC3toqvPbpFa4CAjMCAO9g57kU0
NKHxPlO6ZGxjYHagRId03YfLnXPVhOW2Tiog0H6spxYVvSWJuhMgWruo7aRYtZTyU7FIld98PDHP
L++1/nkSDQcAzeNZQQ8MOaRyACMEoMVICR5sPGvCGkWO4JVfJDLYKGPDU/8jUK1TyWcUGUh3s1in
1kUesTHXd64UdOO0XKhwH5MWlHKg5jWPDG0Ux7j+NVM6HRAjQasP4OWRLsrQOoNfLEqy3Jn/Xzq1
KoVlYxT+V0vrYBKYtBhFxDVAOBLUQ8dJ+NUqnP5QjYxtCru79HVTn8GbciZsHNeb5uuHBDDHRSIY
nTjCfTovUCdnJFNVHZY+WOAGnZzRSA4+SOZIddM+W3fmWwaKyCY7JXgzRpEZ7nMRA/hUrVUHktQT
mR7GujXaKEVvULL268muHvQfRlLdhf/rsiwUB/ydav0hjPxuZwmOriA56CP6g4QcSEyj+ecc5/qG
JIYjhkVPIrlRAIn/hS6y8gaIKnL59wuZkClQraOubtjYngggA4HgaUbtDihD/DwPgetj6XHApa5n
JviRkKdwTzRwZ6h2fld8USrUMxpxsKxAU2XKSjQkiWjggdLduE8t1/stXQdl60FjejibZoB4zxIU
5iywJYRBorBLbnBK7qBOlI8Kodnoh/vSdKs9eZDqLpR0BHvS3EGlqJA/+nwsTda7T9AODjp2TeuN
4Ftcc8TGkqY0lMCecnlyJqGqvXpE96zjnJfpYLZtMJfoDlMRNLtfJgFNZYX3HOV276HP4Cn401J0
ucYWz5Uk3ev8Onvgw4ikq4i+1WjWSXamJTLAH2IwYh4HxsiioMKBzoOf6zOQfb2KAzJQBhbu/K01
UIpH3iqOjEr3mpTYe5HyZh2SQzFwMHhhJ7GuXKs5Tm2iOS856HSrzBfnJMa9g9v98EWYSE4iURz+
BOof3kTyn3nidSs79vPPtfCqbQcAZ1TYs34XzYkAdqKWo4UH4FCbyAarQ8QKA7BHPbjGgYH75lQW
oMBQLg9Gh6h1N4ssvUM7RZ2uVaVBkXXhBXXy4YVmiZai2QoFbFvSdVVtg32zxj6srAApqBwXywCg
q6IdLq1cYFHRChryMdtFpmX5hB0jrbAo1ToJ34BZD/zN8nPQhRIOsPSgbv2dw7rkDKq0DhTmaFbT
gThynpOX+9dQeoPM0FqIrNNsAQF3wiutegUdDF7inTHmK7eN0EYhdxa0FxiqbpdhE/NIKhxmiV3G
XHutthcx0G3ysgP9rdxKkIdag6LkGqn0IKn1SqABy6vopuQXFMig3RXApUOiHw2gmJCeSueoMI4G
5fu7m/LAG3MGMCQ0cAz+CGwtsDpvUboxoNs5sQU6e2dvyzSzAViVPU/7HLghu7K29w4X+pGGbhb+
vMjMrFFd2HeeDgDWJAGSwoeX8ifzjecyJTuZlCfNfHOqvZNSmg2eK8BIitxdZDh7CjGF5aycBqi+
Kvfj8ZL3ZyWrxBYAjVD+SZYla9TxOtvkOso7ljTRWIDnemzDACCCONFwi/CihhqphIeUv5KGlyX6
f/mMOnijb7QdKTsHJEerIQVlJdDjwlUYFZchLI+OBHWkAYlc50a80/U5HrH/2YUieNoD2VGtercM
idbHNccwbw9a7S4B/7p8HqGxqJ0rsAzJEz/wyVjHVn4gEg3szMqVstCMzORIIg2JDFYiWVHUgmDl
eBfHRpxkjzb7S3ncLdVyhhNC9Wns7s02cQRHFbqqq8rRjVXOUc2xdF8tTVfd3Dg7w21+UL3uolvs
XYsi51YMYEyiXq4esAmgCEI+uSZglFEbWhz1VTFghiocMUxo/AxIaaX4pW+RnwKLuKROTbXc1beu
bCpdvCgKOHXu6sZ/WW9o+DYzsJ2eauA+AJG6QJsYsk951YyXWOamSNQNBups7BE3pCOr8jNZ/ynp
DAGW0F+hNOMFQE0GPVqWVEZaQ11waJ0IlYhVsQMTqHMes7z0t23qemBk5TuRpUMToBPHOS9Tp87E
quGJudFnx6wvkwRYYyC/DmM+oz4D96qV3oOWmmJoyTbp0YLOx083X92QCt3bqC/55jd1Y7L95Jsj
BKqXGjzX1vSlL4vc/ShuYpYfWGUDglqPuB+0Ei3FykvArji8/Wl7jrtdRLI4TjafaRZKmBUS86jA
w6zKQUTyoSOXtsDr17JilABKpkn+Ig8deLoD+shxJRXR9Oiz6kM2awUeZ6w8MImgE+Ou06daf1x+
J/Q7ABw2WiNTWDoUoR1vfiZchpCc4eNsYhBth+BtRCMj66M1amGSHedht0YOGLKGdMIBmEdgHyfZ
SFpdZvA/TbrfRetRn4ZLGdpBZJrpk9l26dMUxelTm+KfVOvXKWmHCGiQbAcwdPZANnJl3vQaziw8
Lh7DyDie2YzvaQ0aUNSOhK/fzdvlWi3eITYtiiWWi2n4Ji5h7K+M2gBDFHodcHLqtiiXi8BFKHVu
38EgRZqRrm5w8MFNfrpzIyOTUX1uzbspY3//6xpkyCYRrhLGLnZaDPh/0FC5Z85JFWjZDC7BO5nn
2Q8vGcR5dprh2on6wZBYpkJKc9tiawd2yC7UF5vTxuyc4X8U1JX6sMty/DkPPn6wO9cTrf+YdzpK
2SKQBWhcyHZe64yCcW+PfS6w30OJ+k0DynzYWYRpvg0n8ASDEqJdmU1t7n2qEgE0dL4zAWez1kgG
bHf/WJgvbjIDztpxcPY5xtbnovLajaLDnZsZPUjz+Egq20icc46DTZKIV7c0ZmtrDj3eJSSvLg2O
bbu4IzioIDB0bDp4Xm8H1NVde1kylUysxx4bIulQGBVdi9F9LuIJD3ypJ9VggfMxcvTP5LqopLFC
vcLa1EY8Fjs/81bCs8PHbE0O4zzHV01L8oc0aTe9aVRHd6gfWI3frennt0OYRu12BCjs6s6gSz/d
B0BvAiyvjbKSgUTQ37yYphHuaWFvdvub1XvrobUZe7hXyw8D6pcH0wGFY47mc54lLjiZe/cJKEnb
Eb2/F5JYIcRjCF5boNL06ToJI2RhB+0H+Tut7T4N+hjt8KIn8yIIJ0PfgxS2zqZhW+LoP8WfNpiT
eM7SI4WALwHvDY5rb8J0xPPTMhv7SMPsxcB+FcIG/ixmpGtr7x9Uec0bQ7mhTwnY7dJPhdHsLvZO
JBe1jIr916U8lnt4hy8ygOP6DaAWqcVGDdM0rkGaMBySrEL/NBn80rb8PbXlODjZrFaktWhadSjG
NobyazShXrnsEjQzyebtpVubpjS0OGJMQ+S3qIubVHhFrB7wgt8EA7pQVg2aj3y+MyM0LuPplTTf
3GEGEhQDDnEnWP3NL+qfQITRrwJ3yutUhP+QWme2E0TD5Bzsysy/jRvfY8UB1SyonQCpTFC1paRp
scwXANM/2KPIPvkN1z+ZfXXqw8Z8ybI2AcUqYGZtt2q++CBFFE6un3nusTM6KtkyI52bGdOJ+d+V
zQjbZuP7ug6Kpq68GvULyqLBtyNrFUOBwTDtbjML3M5IRwPeb36aYrJ3NcC4DjEfwXJhRXjrxIAG
EgDXK3kup8UFvEQwZB+Of3BRKpqlehI/tDEg8EmklSa0mYsaICYAWOjlMEgsBZtQF0heps7U/tO2
kl6SOnkHSc9BniqGdCVylZLz+brERgCeRklJtTGNFrivwsJupfPR3mDgLwYY79ypL5kPvAIgMJOL
Lv0c5F82eFM0NpqsWQRYRqE/l03Pxk1RHWnDDliYGYeqotgV/Xy7149BNLgTE5tXy0b/ZntPU3If
63LF/PlJA0IFuCmB/au5PviJjWlHIMCkStA1vq1T0QUkkqHLs+8DDr42vOPxZjSrbjtkpf4CjLuj
wVsQB04j0mvCNZ+KOA0P/7cHQGaqtcV0sbMySz/RILrYWGb/WTeI5BlJ/+YmVA+175bmMcDhJu9d
U783WOE1/qsxjvNXPobWBlzS5iny9J9Li6wf2slxamQXsgGgQrxLOWc1oO0L3yHnOMqZ0VVwFh2o
zqG68wBy9q3OnBLU60RduRtiNgNvRJuvHHAouy6ynVUvRTKAbqO8Ap2ChEhrqhAVGMiqlrGf7oE2
/hlZwWfjA018tCsHpR4aetw/dDSLJwuJP0OzAeP+C3qcZkPZrytQOT2A3AnA0G7jA0cyT64jiSKM
V2aLwvVExNV5BgTxubT7ChmBOMikivQoQyrz4GaK1yx3xUBKGfi9DxO5pnWmAbTJ0VuwNYwoBIwB
dDhISO9lJm/9N6I0NHkYB25neYtz1QqAGpK33VQpqgR+X6KVIuk8ZgCydpBLjo7lg4hOTm+0DS2l
AlgBVI13kCInBHYnne0t547/Cp+szgnvjhbVmaBWYQOdaWGz/pPz1Bprb8ib1y5FZsLv9Bc/t5wp
qJIk3hZROAFZqOanOxqKNhPoXi1BWYyeIdtfLTJ5igad4FvkfgS4dRk/Gk7+wy94+IwC/H7PuKXv
Oi8uvoxh9TWN0uI7+up/JHP47w5oMQDacG7vynDcjfaAHhxLT+NzNxpospGzKPIylBZ9yKRkLfhc
M9ccNneGOeljwMNiIL+ZViR5zPB+gcrh3dh1w36MvaM3MZzNNWBKXlL6i0yJ/SV7T9l8rWG9uaYp
kgXAW6DpUh2wTGUGqGeypmAJG3vUd0w6C7FF+QhYpoPe6/uhCLH9iYbxGXiIwOUAKT1I5YE92YkR
JOeZtSGjMzfmo2/aOzJGMfzLzAJ3LX7zR9KVvu4eqs4zcXQCq4Mtl1HHm5t36jDFm7hwUHFyxg1X
B/GNF3+Jxy0xD5AwVFviHfhlYRLD/ZdAFkcAa6FMwLnolj0allDdh7F2dRMw4cjCRD7AVKjNiRqc
chwdp4dx7LJNJcxwpaMHCERwIPGtV8J9HgXyYDbaZla2xOcmkUuE8IHHyLNJKw39x0wZyM8fcoCK
/+cQWj+x4kNbViMqPCP+mnoZDmTb6pIg9XrpPBQuAKaktE7SAJBQpMwb0F0u5gkvlacchgzMDrva
j7KVC6TZk5n/pDZX1fW6IAcptKFfbjfgQmSkMMIfIhGHA6NczXTXNbZOD/fFGoPgDxo//Ck9pElb
494knVRwhPzYg5seKecEcsDvok8BmCpxMhSkRZn2G5uZxUGpFMqFnxuypaviI3hvfgsjXevbbM18
0wIwXDPNsURUaJ+EhKU0h/ptGlDh6+KcO147UXcrpmJ407lwwDqF38P6w7kpAVEJwpFWxddGljyF
Obq8EuMw+gBX5v1Q/WWYP+PBjf/mAmzTRtK4pwEFL9eBoXa4Mrv47ymMvsXAXHi2cFZ/8J+adhxQ
mQXesaJP06uBA+Mcd5pnUmlC/8euOpCtSFWPtqzthGQBCgohagBTVv7kkQzWjX+nsXBrh6gK88Cj
dJoa3m3cOXqZRrc9d5nOPgm3K89Jkb1Wts+L9WDW9jpEUcpOj2L9Uwz8hU/ISZBtshLARslOe4qk
AZDoL6bjz+vKa/au7H4CkbR+opkSGY/QNWjp9ubOoETlPCV5dYzB4ESV4DgH4ciUfk4NF8QYv6S2
rOcKpSfyzyKq14SlSSUdqq4jjayVYwJcW1WUKLeoNVdjlzNJNsBB8gAEbyH8x1EOBoAUAH2sHR0J
m0D6Gee/p9DQTqRS+iZiITjYhikgnc8dthMgCp2fMuYbR/SLuZtEz9nRAx7bdTZCa9ULp/geOvGu
ZVX34A24ZS80C+A57oPQAQsskSUQl8KfqBXIqlx4qYt1n6F6TKECRQQDRHJv4ZvG4bqEXTI0Nxg6
A/y6H3SlChVI6RbkICV7qfMepwCCaAaMXFlHOLKD3drpNfL7rUjZ+Iyj8fFZAI5JIjOHh1nqHA8V
53bmiNVilbpk7ncWiGQfSVUYKHTHfmjekJj3rY3bcFvv+xgH1F3IPtEw+m2/BWfcFPRxxYp1qTeX
Gh2OD2PV6J8GywTCtNUmNxGNbxRrHYhWe1oAL1Lxk1yT20Jfdx77FnmTEbixqZ2ScMqu9lw4qwlt
En9rYYx0ndV91YoUGwZRJ3tA0utf0qq/kgNoAMUqZo11LS1/OHW5iDYl8+K/OzTayhVoaT4nfjB3
g8D/099aniTX5d4S+W//KiX+W5P3yZUPMe5RiNPN/m8PaA3brgabJiBcK5xEyU0RyTQ4PJy9M0BV
LqKwzR3pmqGnEs5204VW+ZJPn4njOzJjcYwdMwG4is9fXdfN10PpducZjPIvlnfjldgevIaEvxox
usOUV19/ITWqbvmxtuJ08RJl9u5V+GAvclmxnXUxggI5Qbt6M8fPoWEal3rgR+ZGeRw0Etker57L
Wye9to6s4Ds25G+ko+H+RZdcRFTduNC7K8i0sb/TonMsCS+Qn8EZRv5IQk1MGTWIWpFiBT6ddFAG
VnfoMsNZxy5zc91dhWmzStH2yCuUzujjRtUG35X/CvTxosV9/nZXQkwBGbo0cakUzWsku0XhA5By
joAuDUTj1d1aN+6aiNc4ZHOOFKfWRiKmDNAMh+1oXk8rOxqSK8DEPKSvh2bNHSt9A93RSyeK+jks
wLJV6o6OcgboM17t0tGzv3ootdgbwOTZ5mDGfhPD2hMj+wvIe/a2Z269Bw2R+YJTkoDsYARMNhoO
iY9j2WafJ6//ROtZUQHw2LEoHsrWcq7apGG/Iy9ksA49zpGdXNE8eyyLESBPAolru675a9F3zgaI
o8netzLx6jbsZIiwfm56a35EXzTy27H57sbbKdmT+Lsby+0nqy0C7AG2OJS0Pw9zXF9wYDAsHPZJ
iPxpNJXRgX6iFtxAK6qjCHesAisxtWenbL/GpbDfahfkyr6Vm49TNxUP3MetlAx2nO/7tk9fvEb4
uwKY5jsOoNmXaLY25JDWSYYeyFqcAazSXa0KCWTOM/sNVb5vCRqsnw0z7Y6dg3Q66R20IqI45y0q
NGdT27V76K1Ge7bn/muIRHtc4mk+g4nuU2+JeV17KEtPPgjueZad2AQOBFL1ZTxcatyQ0tQAj0bZ
Ihk+4vtdZ6A/zpC4xwIFCIxvFsAp2X+zAC0f9n13Sax820kM6qTHvrrw+AlV6dXDIFWkJ5GGtEE7
aO/O1VrpaKb8uMjb88zA3dsGXhhOR7XJBNW6WwW036Thw8UlblWH2FbV7vTDB+d487Gy4n+izMGx
7cdGnLbkCXH60J6c9uBkViLNFh+1g4/yMFmP7hwHypHiLCcE7daS/zE0QBq4JfqFI69rNrHsqLFk
R00qZ7Y0uBoYp8hAOrIqwyQbbEinDCjieI+IEleWeqYZ3so6q0LhHzUIGWbmrlPQHR4zrfWubZeh
u1WeKRkzTngmTX/Nqtjf/MkjdtpdjUbYV1Nz0MGcaG0QhpaxAwfMYeoyAZLhMdSCzIvdTQwczQJ7
4jooXC++tk2mfxqrMjnwrkHdCHmjFLJBLc9QHaPBYp8iLZ0vcq2Il8hj1WW39eRhrTrOXc50U8Pc
6jNOrsMPqxv3QDRSjtwuL86AejdSedaUrssZB6KOhRR9IslKaWbhx9MjY6TUIG5ARUdXFDwYsNte
z+ggEsiW/ApDBDrokGOSlKagVEY7LRnHuX2PaKWFzGRwCvH6/vqAfbse4PuwLoSQhJobM4htLQvw
evwLNokgkZB9aRNgCJPbgqmUSWfPzvKAlDcRcOZ2mC/O+pSkl/eG6KI59J0x7PAGjo1bKq5eYfn/
9NOb60W2LDIeN+i2nn8A7enN9nTttUXj87rop+hzhG0e6MUd8WjnCV4ihtpGv3fWHRmoHPbCqNEG
UbTeZsyqcWs3BZKnmQ76EMkhAiAr71Br4UapSE/DbLlzv7qR+1HgIVo8KBUhL1NszNAWhoq3GS3l
qLKPcpZc8MnzL4OWgS3Knl5nLe0OrtU6wTC30ysD2jNgoFPxwMA79MWbkWqVboVrg4Uo9UAToRXz
a+X5aEHUrBbnd+h0O4ROFa4roC48pBWKZFmCm93Q6UClQu2vl5fZIWQt2jrIhQYtjXD432TmunM6
a9xRHPA15c3dYUE8GZfK8r82Me733oCnpiF7mXOBeyuJuux0ViJZK+kcSmcmne9iyRpnWQDMFmRy
axfwD8sYo+rl13xyqo95AfYOhxmohfEH/USDKY9+lah0t3Gk/QhervG/7OSUtnjl4XF2isvIfNDn
EeeHLIp3vg4AFOyKoKTBkxC4OYoje31RKC2VXGQ1SE1yJO9B5fuHyH5ycfaJTnM8LH8tSSUdBV6+
Oarrq7VvA/KMLqNc0E2cbCILbT+THVZrF+h5yCqAuSOv4/ExlcM0IJvvR8AwJgMN6PgZH8sMKOJx
7Q37u4iEp68pHvuHu4AIqXGvxIuxWoNm2tRuw4RPZ5K6FInNVeJmKwdHAhflWxo6KoRQgdMnEjVf
DjgjA0Qv9rOLSLowLyROr1SS+cYbG7jeBR39B1tWxPwSBJLIHRJ5FhkGw38exrg9kwrd12ngJxHw
aVrH3ZgWkkkA5akekBfBzZSmatAHttNzrToqFc1ceQ9edCm7XYUMvrRm5T7BGc4nPxzxt6+1yAjL
Fzu8v4yHosBeBnSaIOPx/THQ0c55pXc/hsP7jRO7YAcAieuzpUflYyH8QzwOYJu9W4rVzXgYK8Nf
9TP+PIrMcHZFF+5RAxQ/g2QxfrZ6B8c44OvZNZaDcv+uSB5zzVs8ePQNnXBODuypMASQXw3OMJDf
hMBtYg5K5ysWnkkuc3x/gx+NGxINMKRqWzJzbIIDHO02axK9MkagKwNVtFvN3y1La/eqJJGKGX3D
wLeXVdUOD1MUpxQ9S3eTi64cXsXaUq7YRWDNqqb8NelzPCvG3LQueOezLrZf/IOCsm5PktIX45wc
8NfwjemddTHkEIIX9iFq3OJr5Q5fMyS9UAa0mokbs/LMLy12Bq9hr4m1YST8CcAZPv5xoTgNqT2B
K6DUti0in9BmjPddXpmv5dx9neO4keuM7ex8E5rxTEcKqEd4aawp3JKkBsXsSLraL52FIvLOpen9
+3gH1akDIFXpLc5B4mlaLa97baqtyhalJWRRr4A4pHPXIYhgJA1H92hYKIe0cS6mmNXQnKqfQU28
KwxAVmht4e0WWgiO/vgILK0BINbHzw7P9Ie04K+sSsJ+jSdI7pSfiU0C1R1AfKnqB4rzhfnnZUZP
ckm1fn5ws27aJ3osdsg9tV+MoQV/aIa8gZb+1DPLeV4cnBGPEQdHfMxMd7rffieed5fKQ4gUntje
aSDLhx+pOhSHBaJobTwNmqqJQbmRWldTDqXOf1oA4DlMrmleSR8OlRfUidACpeMVHpm+iW8Whwda
uGJFyK4e+pgRNLkWNFav3yzk2cDZnLGDADO0IdxNLxL/OBm2d6RZ+wdRuZAfICjfI1RYlXarNjbZ
Qfm6U/uCvG2zxes4Q7Ht75dQfnRFJdLs7lNQ7J3fDAK4lTm21dqRAIt9hyxWUXrO1pIieNOmZSAr
6ZQLvjPg3bQSEVA5Jhx4mbQChXS96A74YkFGMntiz7WaH1hro77E78dN5zMQ2VnYxZhmHv/tpsZ+
cCNQ11o+6u083f4O6mTwNs2u+aXBJw383NcutBKgQ/khH1NQVfjluDFQ/Hbx47zY053fCf0Uxd/i
C935aagsXm/tKmyDhUHRlaXMoClHSZodT9l6js2VqSXVlbzNrszUAnoKuDUNOMO2BoArpwf9Hf7R
ccmnh4DgNWi4ATyJavcvY8jdS6ZF+idQtw+NGT/TUOM1cGOnlrFJUc70jD1o91iXb1WZO9iNYt8T
9CFQ5ReZ2wBlnwHXdARvKOzATlzxzAkfvSTRnriLT+H1An3/TfiUDkb45FXg3i1NZGVIJIMvChHk
ne1vKMpq3fQRPZIMJXnIu8bn0HfzE16Hz2Zld4/dPLwPlWfnG7/IttFQ6We38Xgw+qn3Nk9P3dQU
330AveMTl8PFt0LQMBj47EWM2kDdzZvt7Hq4zTs+XlBDt3XWqnwN8GLIJVNNGg0lCjN8wdtDIybz
3QBu22KphDMmrm/xdXxljYF9hOGe0O8hC73y3j05+FDjoXSASk2yBe6RgA96t646VCKPI9o63fCv
2sxw5iFkHSHR9NGsBc3qAThmD1Ge/gCxcvulGcN2qwnu4bi8Bpbe1OSB40bTX2U+brU0dH5IV9ty
msU1GSuBGrHUPiKzNV6mFJgEDoBfX+qZZTs/4+U2F4b5InycoAhRpQ9kxbdZlL7zVQVlzK6uQtQx
GpEl4B5w5/x6NRj9eMI50LkAoiYq9j90vYTrW+Rb/2U+A8HgFBfgxDO91j5P+BtbJ6kovjfZF5d7
xpshsGWvknI+T6k+X3JgYq0bwNRvWRYDrljmhHwJaW6PFT4EyaHMFtEM9KIgAJ/1ea0MHmWUlEyz
+yXqJuJbXTTf8b8SoykdMDpqIJ0vQXCjLvcCPIPfrWRIWfIUj328172UI+3/P5x9x5LkuJblr7S9
9dCGoGbb9CxI1zJkRkRuaCmqQYJai6+fg8uoYKRXVb622TAhLuCe4e4kgHtEayKpA0WSUzsWsJwq
gTqgNqyb3juoNFE0FfMRT5XUjOE43kUQCisz5C8Dt7pHjqS6l0jUuc2Q/vJLG5bGYt8wC+msJYa6
cydVLmbGgWoKhkdoNo2bog+Q2IxjcVZKp4RjkxJ9EZb4o5KcE0V76gyl/lmAg+YBizU+wpBn3GhD
lh3jGHllYPufNaWvzyMSf8tbS8JsblreGTUVlrN3sWy7/Os//vf//T8/hv/kf+R3eTLyPPuPrE3v
8PE29X/9i6nOv/6jmNv3P//rX4AywpfHcG0H/+qwADdk/49vD1HGZfj/CpOqyrIm1y8pkK9bktoh
WR2mJxuVgeO4NJHyzlKd1Xci+LTgXr6x4yaaBXko4kbsp3NdCLwyQwO6L4hPpgWdgwiZRR+P0/iE
M2Z8zFSEiUMMXBhiqEoXWF3Efhur99FoGH6OfOU3eJT7+PNbP0f4B3lpoRRPCnJQG7U2k4OWjs1V
N2LcEzTIv5H1j2LidB97Pb6bHfWojp0l3yWUvVzqswMfVjKBx60o3JE53hisJ3c1P/8Ej8WmUFQV
nhEFAIlUr2R9tFKzXwEsrZxi3NxAurzPHEe7j0JYoVejfaWankbDtWta3+ZIGPgdJN2OoI0/LfF6
H5s7+CyC8k0haR2mm9QK8hVNQBd4DImVNgz1pv54HRWG5p4W2nw/Tx1lxgNEzpITTa0yI7r0bgSF
Kjd8pPxCV+aXBCvZM9VEoTK4/SB1YQd97v/+m2arf/miAV3qAC9guYbNNN369YtWJSYfY+5OF9XW
+JF8lKxqKMLZfGl2V8rB7osiHK/M3XCeOUJJN2vnetixPFz9GqNORVBvwMnE3Y0kDFU8XvfN2HAv
GLX0jhQNqSNuhh+QDtP3SBfArmmM2HrEl2qjcC8Vo/09kw8yrTGKcwjr+rPLdLwXAC8BbzQ3s8a3
GbbRxSr3+QBK1pbrUKbjtWOsGqiHb3ToGoHtVQrFp2wTVEEBSafUUmUkcBQd06uVIM0y16AnPG0r
npQnGIeWl0YDWJA2c3L3lutZ6cNktJm3bx8R6sjS3E/CGr1G9N7Lza+//6jw07/9rGDwg5uBDsCH
C+VRW/Z/uil0nTLkqeEMF8AyA3+YnJPtasqjVtbOaXKMwi86zt6wCdU9UHeLS6vHxYOlKc/UHoSK
WE+5Pu1xSqi9hsrB6Fv2BkpfvxsjLVhTlIXtp1Um9pq3dbMzkqK+ZsCdrGWi1aeqcKf6GspLG+uf
Owow887thAxyxYQv5BM3gPPdOuMF342i0F/6CLqELsA2WW0Vz2oLrUYZNVaDAq8YDAra6ZXxugE1
OAZ8SsV9Z6XolevTkjd3HZzAhm66qplzCpjav7WtEvi13evXyKnCPRzn8OfHbvaOsRLcsXKavuZh
tC/kzT/PzJMxZmuhhOjvnfrBtcLYy52GHajK3NG4DmmHg1Hg0f3KSfkWZJYAlk6FsleEjRPzSHsd
i0B8lwXo8cbfIxR62SIL1PLRlanTEoOuLcuS8ki7xeVC+0acRNgrOPfkPnXouNVsfv/tMWzj9tuj
WxYQCrBR0DU8VeiR8+nbM2qxHfPQFBcFiDu/tBzjbGojflIuvJcbnf0cJCGJmqiT2qmaCTU96qG6
vmmnKl3CvmtWdpsr87x/F9eweD+oYJTk8pWXofQK4wCTIDtmLzft9B7szOkOouBbsxXOQZcXNUVu
DMwfyz4MyoAidc1FaqU6laAx4RyWttsYmm7pphLIhjsOdu8u6cNH/Jy0zfvr/eNUn97EMtfN1Lev
TIH07ubZKXx53ykEZlP52kv7p7jlVZZplrZBiZ6trqk3AT66gxvHMISjIl0EvJMO2N6ph6WNSjdt
yK4PUFSQU9DlU52mmOt2GUGhqcEx1N/N8Xdt9DIAA2KVftMdQqTOK5Uq2zAX+AaWB38Ac4d0pDt9
aZIKehRG0Z+tYbIPgGPC089WokekAaCTCMTAD2mdkjRG8Acr2Dfopk5fLKf/c5BcpJTF0G2awj5j
DZ9Ai5QlmW9n9QT+Cw7slEwJL3Fvnhndz0fZm7fxe2/aFRH1IlMcPtKAqQ0/j6eICONVJOQ2vRNH
mwGwipOt6Ymfd5DOriI8xQctdk8Ra7WnttUBOSrKN6wPo22sg7Pdj3bxpmXWzhoYe6LhowNsgynD
luEu/s80HFmsECbL2NfNQDumqO4KpuL4v35g7GbMHfU4TNuUdtauOiNPXtW6u9i1Zv1EovWeKXH/
YkCYZ91nRgNN6cw5pboertNaS17doVlCSwHLiiZ0np2yMC5ubUOQp4Hup6wldqBDaGnCYaE1MtUH
KL5cUxz10AX0MXDSMeKmfYLXuK+O1bTWemDxlZE3c5ZryZwtCa7eMrEiTbEokUmyOX9GcZ0OJF4b
iPexNOImOSbH4gkDAw4l3JJVYJwqIE5SsUN6rfGYydd1E4kDteWFC+obdRT2pOzx3LDgzTK5BYA3
klFcmiU7UMmUVSotHa3kH3fEP6YiRRtEG6YgUKnBIF5GtmVSeKNbA2DtTt3GTpsfplx1lax/v0xd
BFclqqs446u8VppfLv1DngDZkAIfk0kGBV1qSY2oiG9B9QGQNU8LVGsdS/jKEggGobLnOHif/8f0
n48cLG4s3Dhmr8RU/kHmPxoT7z30lwIehfmikaiwrs2PWZO8X8rAhbL0UqfuUZNgVWqkOsxdtDUW
gpE39/z/zDHPZtXVRiiqHp+dtEhwbAwhWsV13TuclfYHhvXpemQAcwCpsSUANUWU+K3caQ7keChC
hYCmV1RZugIywDxBcnXfu127pxpdXNm+VEEmbA8lr4BzBVOwMHgOfog6rEe9LUuPtE6sqB2Pc52K
YWlmxYaKdEmR51bLXN9APLbN99RGs1EpCgoJGZezmxD3xTGr1ZyyGptyUQMrc089y+vQGBxTVwD4
9Yrwq57le4JZjpAQ2Jc2PMQJpUlt/aY2A/WRyqaK3R2FO1LgHByoz+G87mrfCpLCh2y0a2le23U/
J6bjlbBe3xJFMZogP0ZVJpHOem2k60b2TrJKvZpI8i0xGMc0SKFNrv1m7BJMYx1TO+Q8cbwKNN9j
LL9nBk7k4R6NLD4YP7JVLaYMqTHwEH2qJ2BXgs8lu+gitLRb99xEklBGUlufRTzeUJ0mXaLnIUHf
rX6/NGMqu12aGQ5YgJpmwbeRuboll26flma2GioWjiW0M+Bbotk7b6p41e3SX9ClN6DUBWz6jyHI
DSt7OUmo4VfbBPAODrorzpbyc6cmDfjPjnuK3f4+bYfmgZparcjXZlu3a6pSx98MyoLxngLoUstB
thy0TPQxqDe60sOCPZm3fYUB9bk8cb7T/i+FkwRk06cw9HAfLvfUyDTc9MXQdSDHpY7C13+x8cDT
xsX98tCTqQfB4TNCwlNRg6/axjZEgQdahnxd7Pw0Chsrgnx8yTlkFDRogtzrEPnexLzlpxqahPDH
bIytmHTz2mHvDhArs575MFZIwfXO99aCuDQOkTkQ9o7n9lsXO4wjaIIwaF1ykYmI3ZVRY4cY5iYf
vCVBOdcbDTlfOTCC+fbvv0DuXzaGhmMZlqNaKrPBfdFuTotEkDclfrrdmbsQ/eE6GL5eOZXgvOaJ
r+scVaVM4UJtOxlkv8A4gdJ3ASO1JDVW1EgXBb9MFcdLU7CCcWvtBznT17apT1gkQcfPowSWaKGh
3GbT5FMVtq/ADMkLRS8d+CM0VwpZOiiORixThdK6Sy3M7GtQ50h6gony2EcK7JWdCEZjlgUCFUhZ
fqCa4J+lr1BEKHYm0nZ+LY9f2w/LFCpRG3gm8dZS8keyUlna/y72U0gSaJuu7yZPjGPkj3WqngrL
cL7U+h+WxP0l8CY9ZDYyds1oD68UVYW9egIRx/1iZn8YMqocAZnjJhJyFIWtmJQ1xVwUhbmoeYmi
QTQXg9bW6fffDGaYt7cWpIotpjPbsB340bObMwMNgpFt6Brt2Zhqx5+ksjZdQsFgKWhBI2dpo1I6
Dj4kWMQlHALYTFAcw1PuUxx2YOmdXY04kKrFpXUivu9bo/byIkkf8VunNDulzx3spP1IE9aW2oDN
V092J77OmffJql6USldOFNswSPAk+PhXFFtlZfmYnebIPuSu31aVPs/TYol3qkXz5sQAUPpjlL46
NlSjaR611aZtqTUKVG7sapWPRr2vIZcOYDNz96OtxF9wzrLNS2382rfh5/YC9Chqd4vsc7uMF2o8
fQ2S8U0x68fGNC6gnjcP2IcGdw7LXyIcF71atZ1vpfrgJmFN+apz4/wOihK6AdgY/5lDtOFMuBtZ
mzgPzgTK+egzp0Z7/qgRJOej9jEOEoKfZqE5P8ZBbSE4Uy3jYn6FNAawk3OAWOVU/zQ4Qfjv3h69
2Y+3QJEfb29yan/IWhDCEtuUtvNaYcMw1lGuStencGI2i0eOXRWO7priMVOt97aldylRnNLV+r/5
Lbi3R53yUN0xbZvhVonjD/Pmp9D2AOfztE/OhQ3GGGs6LPMpAzWnpSBdttWMZoIRwp/5Kd0tkSU3
h5MyVchAgH3iQzTLelIUHp/xy/qDC9N8MkYnuG+sYWWzxHpy5QW0bnhyjOkDBbh2+UOoVnmeawNI
513b5HsKReoTmMaQ8Q1VmRaPa83o36BTknhQM9Tv26zV76u6TrdDqABWK9vo0oSlu4oru10vbUob
xP4Y2vbWNM33OEB8f2qtax5a3cZBMyCt2yTgxYVGpXWW3udYBslXoRacxJVngDaPywx6l/DD8o5i
0wwBUeDZYVJBBc3r2rwD1a6XZ6UCp+HZ9G1sgd+rg+TFFVG0q7oo35aFqr0mgepTAFyytdVggnUw
4KjlQXfwtaEOmtJ2fEUJcRDtZUFi7//NXVG/vStqTLNUVTN0wzDADVDlV+XTgqvsIj7AhEk5hSbU
1BcSiYksn4lcz2xYvbQvZJKbNthzNyvH4aCwgMXmhSmfPsm5LmSeMIc5geoa49y7dJBmrJbCEoHG
Lh06QDjMox4zShrQQOu7hpDLuQrkUyyAlapl0QC6deMafPSoW8EhY7ylIuym94HG+QHvrTuoLtYD
aa4UrwU0oPw8MrNN3naXHLfun9ysbgqyaxBF/XOampuuAS2T7PolBjmRxNPNodxVa8stiyvJtTq0
cihX1DJXqL1aMyzTr7+0ALEmvFqVwIXcbfxMUt9TqXVFl2yy2ElA6aghNSucy0KZJLa172Wu2LtP
cXKYDZDzumNh608O0Misqti6j0CC0sf9omMTFUXbeCSPRLo2y0WyO6e+2HQSLxAUVfho9vDTw/IO
MFdZg2PFLsA5D37JrQU6KpyZkwRWhj0w/JVHRbpkspFKjjNB9EK01vq2oxsff/8Ft/Sbp77GbNzg
TAvMNabr5m2mwKonqPnZAANkPMcJEQjtz31uvBZCs2r/AS5UyVMETaSnNmPg0prCPDZ6mz7FogDa
UZQm9E5QVRU4UgCDmQLwZIFY0bpSEbPBoYJIVBdwkLjcUhKHLrBlj09hKY60jqc0D7WrRb4HkSEe
7tVEBFszapWmkFI661D5OTS4LeHu942bAuldoI9BXPyoUi827N+ajyRx/GfEnA+mCKgQ30fY8815
GOgCMaAzkVKizI2jZ+zUu8nLQGd+nd4yuI51772iGdipRW/pgnLz+08BJ+t/+Rhc/KZdjTGXQf/4
L8k1SzcdLPlxUtLFxgQaIpTJJ5/HXR1CF1EtwdDh5vCjHFVxqbClftSSdA2tVtj6AIL0qBShjq1Y
2yH7UmLpErFpnbvceRAZOPNDZuuwKKidh7hQulOMxRTkL7vMn9xSwA3R1XYUnKmQHYTSz66LyyHz
q25MV0XGg80UqPZDkejmBlBtW/02RZl6b0xds4EAXrubogCrWYhn1Mhffg3DosFR9ICT8aofX8El
8xLs0eb2JT7BGc/S/ms8zZO18c/egYEG8VlVeA1vDZwM+SZxWZc6dWcpFPvMTgvg4zsUJy5wMccM
hlKThYtQ+n2eJ1tqos4lTEtw0wTiG3FaBPK20zrxMe9NFWhGXHSQaS5trj4VVd7t+0QUWzPTsU3l
fGo8N1Hrk0PFoUnEth2rb3MVHk/3+VTyzZhA2t9TcKJwyCZXPWC7gJLhopHqn4qfQufip4B5mJxg
mWoeSj1h3cLgpQRqsijZMYrat24M9U0jGug4aaOCK/UADMmOn+pzuBxDpUqHTEOPG9d6rtLweRIY
lEKWq/B+/9W3bh+wULQzTAfpCRtLLkPVbh6wgDZ0zEzAd6iGLJyAmAQHD65pBVx+mfEsPkr5GL63
LaV/jMsNA59NFHT3WfCEfUPyNqXg5LlRp23iqR+/OuVzbg3JG5PNEdLdGyXUy3MXZ1B0z3kAnzUH
u43CaL4YnQpoFkiBQRdGB4ZNwkpIJqFWOd+dyNTic6KW49WccPv0eQDLS1vh1ZmnMKh2WavfBdCg
v3TQFECmEy/t5gWEqCFOf9eCqPWpg0bAi+t9xGhA0pRGAFWderxDxwTVn3lEAJ/7r4kQmArpjd9/
Jq4rc/mfQSWWpjNXdWycE5jMcqybY4LGVLtet/LxPCZA92gw4sY5WeTkR7qMcVLAkQqXpAFqyKPi
yNr1kMFPiUKUtC2OFjye3sd9qs/RcjRFLtU6CJqNESihl0r9zQh53XVul/lVDCy/UqmxYdWXh0Gy
uumYoH23CQvsoKkjlisGKkHAEEBZbMVxvPrnVImcLxyD6CD04XGZnSJc+NyeMn3afJpDjrSweb60
6XYJp2loTNVnfgrpdDhkx+wosmG4lEUaIeuU40llpcBsybZEqxPNw66lBIAbkLSUIQ2Vp6P+czAj
rxKGAdOl7FHtO+u1MIGQgT3JcDf0oF3UsAJcMx4cke+t9VVV5V9F34PPbeEOtP2bKjIs4w5uq1gZ
AnjiKyPcp8K0YNvB1VSsLy0VapqS9W01PUTrYbG4bXUNgj74pgF0dp0joBzCtm0xqV46BIilAR+j
Jqedtg3kyC7TLD+g6z9sYrDBsAFHQSPLVgQmgv40TtEIb0T1pXuGKiV6a20U7MpaD5qYEwRMIYcK
iRk3XznEi5tHOXZ5LJAcfavTzvU1YHzPtgb4FjJQ1aqLpuF7q60Iq9zKAFUGwLE32DPBnSMhPmEz
aW/A1MBDcZDIrgULOgNEJ/ieAsiOjLEE0tLlU2D40b2YuEEnE/MIIwE9HqZpfibzHZyHL0o4wRKA
asaEJnlpKTE0h4CMudN4cnUH3X5IqiyCRQ1IDWOGB/MwJuV6KPtpPfbCeaAQbXrR8fj2ItPY6aZu
PgaOoazqHASKEko+jyGSnae+qL9CQAtOolmH1GcWtStRWhZOVkDYixKI70GSYToMVndHTaELXyGv
SO3mYLjsHre+CXk8G6pxonUfllFUGltHQDssfrppb2t4ioD+9/xpSogNgOzROF/oRQsy0Kpww9m3
SfZKbfMk8n3BqKjbq7HxZoYcalJ1DYiOwcpvnWQPLmFAEid7xwi+u6XLtwmMCzxTZvRqyWeDmwJ4
c0oAwJFi+TftFEFtcTRmfudCw9Emahw1hpJu1zFYZMqxFPypdx5sNe/jKJiGASpl+xDYy8AVjiCh
UGffdW7CTCJt1ecm7IYV0jrKtR/aYTt0Aj7GOfawkBYrtwIZ0LuBD/XKaAL+pXR6WH9lBfueWNoO
IkBR6LWl8OKkV/5wM/017iP3dcyGyrfitLyACAnZRqhM54FW7dtRfyHFaLos1I3RTTcq0gQnau/q
AMq+FUTHfCVrqvXC3Ji7jbba24H5Msct88lZsrZ7n8WMN0W5pZy2iicQGKR2MFdt03EvE7C91GlQ
mry0PkdYVRZceNzul7y48hFBbb/OUUlaTKEVP004ieDsIj4C/4tjeKCd1VgH8y61k7mNYNB2N8At
HgYvntGNDkQypW5lr2trMGaSg+Kk7OQ2CcQr5+5AClfK7nSAdlYChXDVTs+slnbYcapFR13g/Ifc
R9IK/p+itk5EZ80DOBn2SiSwHAUVli7UITSImIccCfqp73EI/s6K/bMxp9+AlkEjXwqpzuqpyz6y
V4MXvR7BX12Ue/8U6cUpk5s5L9FgVttP42Yt1hEDmRw4RwPam3ownoPcSxeFD00MVcYyzJ5aebFL
9hIKbTjrWH4+NQYO9RW1B2tGb7KniiXpQWUNJCFkbJO04UPZRIB4opMG/DpciUCliDjg+VqfrAOI
Du1aZxhfoZa0SdpBfQpatb7gKdBAlgvtTIY5MqyX1boyN5Ebq09gVPupnvQnaG9CQEBVxlecASRS
Vc7dhUk8zyjkjIUVvM9I7fTCFKakQFsl0IDF8Vj3JKJQUsyLF6aY/BzjtMAzbF68aDyotnbbWWuq
2qXe+YEARoSqTuyeoZqj3dMcecpX1DyaAooNcg7tY44ox/a3UqxVmeQK+D44eaAziDaHYgce+nPT
0o6DON1nAajS1DafSwwp4GummbzM1QkG8KXVQ38ZJ4/XQt+ngdldsspWYT/Mh4sTT9qBqy3OhxXL
Sq5jg+8yyJ3DVquBNFgleS9A1u74GusKuLKELTT5Optf6aKB47wraiXxyjTMg5WTjvhLarvO6d8j
3DoF0TqLrW9Qf+P7uUpjYa3GVsAG4SEro7soDedJhdL2+w43eQpb2qk6Nf8dG8IARgY+lhW4G1sY
L2E5wmFEvgeX9akD9e4SKHF+mTtc0RV+pzlIWgND/Mm63ARIJWgLKB4SuPjGzny2LqcuGvgRTTWt
Lo+VEzgHd61DEfYTfZ1+nu+teHjV14F+tS4klPviOnPT6XdtreA6B23XyHzmda6sqsYC2B3Q9TH0
otpoAaAZ9J3DovY8ZjIjqiBZSQcaumg73wL1exNTBjNj9RyzHHxAeHDa4gAGdgISQx9LmP2NEH7u
9EeIIVX7RfmeSg0gS5KvcYBc7j1YZONTDv7hg2hjmHeh1rXm+NSb4hwkcX+lJqvRuK8OFQfGBJ0B
0KFrLNWsNfVOokKessl+FmacQ+4m7t7qbsRa21T5Mc9b90tn5n5jjt2byBV32yBzvKEw4fAT7sn8
Kbba5IzEeDyHKW4d+UPTFdjdBdZjnEHTMsMXuFBt+xAnon3gJXvuRhUSTeBmPag4oDrbqn1KcNN5
yORFKUt1nXdmtF7aNK1+0LhpnigiccAeyeB/DOznsddU83mw1ebJYW9U6SAp+BiCMEA1E5/JIzCl
UE0PrecoZMEDcF2rOdKpuwfckfDLDqwn7ALLGNoeETgIhRJha+rkGUTONTC9aQ8Zq0jUctzCro2t
TNcxhUlGkOvOM3YVz4vEQ85jPI1IbKy3odod7EgOAo4EDRa9rNS3AEZMHlQo75Bzz76InAmkF4BR
hRGx8mA2TewR7iQOrDsdAMsvHGpuc0QxJvyxbMr/cYR8lcCEK54Wq8V6BHXNg/KzCtPuGjZDXQMZ
oHDoN2Y8cLAV8RBfIYE0rrtwEHdGmIKaGDrirt0PdaNcqZUueebqa1XDovt9Ihk/CjiiRiXE2WVt
jhOBuVWgRey1+PXk61FYb0mbhAeado6zRH7omfUyRxRRontpr8BKAmzc97fYVx3kRuUEkBZ5f4tz
XTnkbaRcl+mAW9DX1aAiKUgDFKvZ5vJNacnAV7yzy62Sd19thkdVAevyZ1lTy/JTLQ6V+lKnmvZs
mMPcVwed/pwb9d+N++iDalPuRULZt6aN71zTfxduhz2ArMGwnu+cANxvqg5m/iV1kCqqxnUW4KBu
lKpRXZ1DXz2oim0n6cijOeJ35CpPLuUyq3D6HtdpdWpkp+DJ+4Rzb2+sI9fARIXa+xlEIbdWgftI
bI2zyuiiN+rUAgvnIjqRIim1lzq0HNRcDdckQkptU5cMR8Xq7yhsaf8YngQKSIhp0W+coY/hRD8p
b/2kvZeWtptSMYX86wQFuXmEU9VXO62PzVQY8AIetS/g6sCbQhkewGnFqc3wYleJ9kU++u+KUH1s
ZQwEhvRjAs0Pz7JEdk5CVq+B7a4ecm04QULbeIEdnb0fQ44dqdQ2ViYnWbEAMC2qonayxNA+pFUH
Gi70uQ01KgKfOFED/ufBM+8aQAtCJ/Bn9lSlZ/FutCGqiSMqsEPU5mzJN9arLqBYVvhgGYXyLNot
tYqwMqFkolypVkPj+xTq4PZTNVE7dVfghryiasNTtsYfP5+HZmaBDEdUqAfbrJydYmGTCS0dTfdA
YMCCoobIwwAhbxfs7mmAQA/MEala6YN7CTX3jyh2hx3ueeBewdTk0LmQ1eqrur/q4FtfBeib20KF
ZXUr25aOER8hTMehZrq0USkp+3rFIAK6uulw1L7yR6dJNtSx9OpGJxWacZhAL0kd9GrI3H1347bc
U3tk2dPZcadpbY5vAYBa+G7b2YlKNRzeGo+KvEVP6CKx4hlBGvtsckcoXaORuukiqJuKXWriYC7r
lJWu5oCTQiS7dkpzRzXejzE0neS9m+r6YLtHPnEvkh3Um0A97d8AuTTbvT1h013sdh3VNF3TBW/q
5oTNdtzQ6IsxOqtVPngziqqHryUWeNlmwUw1OST3S7W/EGRqBN1SOnV9XQLSfxgEKJG1aZAch4EA
T1dBAvLuorONsxJkvsIfSwuVltAAyvaOR2Fu+MOuC1+Y0KAatfDKG5s/FQ6kaKcBigBwtw6fkKtS
IZs/AjwgeyfDDR4B+pBd1ADxVxxtKLVxoHDVqRPc0wT+uzIcThvupWysM9VoFLyAz507JUBx6Mzr
ueAwMsBX3uyz4FBBif65hofpChvkaNfIKqxIwbg2IKxHwQy+9js9G02fqoMKlEFkDeAiyuCi1srr
lIm7ObYGfgQmlR5uILz32wRPMeRQH+hlJpY+m0rQXyi0Y/jN4rEfH2keK7S8GootgO1MsKCXmil4
pPLV+GuVeoEj0+ZepbI/B4OS/rn6d2PLHOoFcQeb8kDF0h72P4+8L82jG9nVPQ7E6nvZZKaheYyx
q7in9kLV5ia3qVdZEYPLpNlQe4Nsh3vtOUzTHbk6j1v3OslLGOWw4Ric/6aApR17tQ4y5UG6oY55
ko/xS3BYQ11jmNR2NcNCHcBs4l58JflOagKz7KDUVX4loGhcjwBOJ2azWeIBl/hKtbIS7F5vQCqU
53AW8daJ2UMc9aADXjyBXCwYwvL0jYKyhrmbDnsfv83D9Gq2hfzi5OPXGlqH+PO14xWKium1SSLm
ZRLT0+BQdO6gERHE7T+NgHf7CKhaauEMLlS3pLuL4w0sttwnUFy05yb7VPmzh8JKZUdhf44Z6ugB
GAMX/jqAgo9mr78wMeaHMsYBEBnxYEOQ7zS9NuOzmNRXevzTygBs4I1iqcGVahnoRmu6UJU6ZAQt
AWiRAGYCwymPGh6oSiUQ7IEopEXDx3T0CpARfJ+OgiN80a9OgPuGiV+yFXb4VYbM2beNlfh4cjhP
tiinc6oP36imdyk0JA11gmqvHewjZYyeOqVTscCSAB5ZNeK0uIZYXGRFC5xgPEXnRIcNgI58zJPC
tWI1pmm/7Uolepoq+EYIkGs9GqrHaXYax2EFKbr8yENAhsqihwOKIgqqjoGGUxYly9Lt7/MfjLLe
v+Q/bMtmLrLikJTRgLe9SUrphSgYTi/wkOZKcdA1bF2cQvnpBspG6TsIsEAzdWiBO5Q8ZhDKDagN
TDoYW9gQ/8Dt4ZuhuPyrYeD7hdyW+aVWBU4aMsV8HDtlWmXAWd0XZcc3hVO3FzEEE+T7LYGHd9nu
eTnxA3ON7ghnCLHrBtXA7jNrN6Oi5HcAwPK1XoWND0gykAVYbvp2NXQvDuDLwMVoxXcz4Wfooo7c
y9sHtSki6Az2fF26KdwVLHA3dLnkYoEk/9n1M1Le+SoOxvx+bLpsE5XFdFZyhe3CgdVIV/bQV5kG
tjW4UCAJhESEFmPVnTQ631umqR3B8XY9FlTaF2Owo52tNwrWVqgOKoDdcTuY8LhFFZb3oMvi0OxI
VdfVvxhFqV2pJpzWg9qo8WRVXfxYhWJDzVyvissE7un8An3ODvAYNcrvpmlA/sRrNGgaIuWMPFMb
Q6ZBguJaV5hebk3lkUBo9Ue1D3HsikPGxyBI79shHV6SoQeNpZ1AY7Ej56TBmmgNRGb8iuTAhbHW
+okDrnvAHvqXALuCdQfp1xM0LOyTFSVspUv4Z1/1Wy0ts7sxVtM7HXQY0CtGWGJbOAcACzi9U1zo
rOrwSdlSlYI/4oRetltVCSIYf4lhrWTI52kmnHuoakBKAxwn4OCXXoLFO2oF/R4lik/03AkNxdd5
ET5SrcUydalZE18VcNE5OrFqAJ0Zz9K8sYGnHTbADqS3++w01Lq1GoY0+6ay/3GEKJwOxNjC/bs5
hDoZ/w4podo3CyfkJCGx5DrM1AGm/AvfPe5Ky7BBcjq5Ve9NruG/87+FFl0HVIktTpxv9x+aAlhA
ziRxipBzjDj3u6eRms7FVUZQrS+BUSrq/IiPNj9AFzPeaMg+vkJadGfhN/lDV6Hzazm8vBdDhYi8
lvoS2asVqvdTWNb3fRFB/lcLd8RfBQtIPRRswiuKArKjkDSGmZMR76kKRY9PgxgXu1xXFA/MrWYj
AokO+vVSM+BiPWqEkWG6M5v+/HdxS1upZmcABQzrKw5Eei+SuuvCMvRdmU2vVFvIYMyGMvv/o+y8
lhvXtXb7RKxiDrfKsizbkhzafcPqyJwzn/4MQF6t7t671v7PDYuYAChbgQTm/EIoOjUU6tAnLh5k
6DZMzpzpvMZ94zRSsFi43YOUfnbnTmAylPqBTI9xr5bGuKpgZ36dk+uABujNMrSr+iF0AHH+2wDb
r8r97HmrCJiemu3+/Yb/H/Vux9CgtluS82qahiXq4b+h/HLWEu3kauEBEXhyO4sh6u+yLtFeW9NZ
uLHaPTtJMV/8WF+FpaG+DhPGYHqVf/XjSn1t69EjcZ7DyRVzvAxGguskNcZnjJ2qzF/xCvHuekUL
lo1qzSPy78wVN0HV99XHXy+n+s7KGDHeugGmomKcVx6afutbLPV0+xGlEBm5YahSVf99qOyQQ5th
KbOO/YBgkGVCieDnUyLTnZs4DfWl2sABIUduV+Z729fmYzzwv5AkklEYj+ZD0LMvGtCFfgNWpO1m
DY1B2Zv+eYnS0a6X6LRRXkITF45M9eMSco7aOOr1EoHI1N/+isStf86qH+xvtTmg20+6a1OgkkW7
Wzkv9PQUQSwTU01R/7t16GHyPxYF7t+YCMf2QEIYtuFptq4CW/nzO2JXoWnP5dzcsfYBkyiW8514
+MA150Ej1v7Nn02wER+9Vq4avw1uavOrp0JMj0szX7eqmm4C37MunuIjN2smb9CJrAuSLdYFlu/R
sVpkiUQIy6eP8bIzAUpyjNvoTbZ+jc9N0364XrCqB+TqJ7QjC7vT0Mr1o50EVeqpQuFwND638Iof
a3GQcaPOGxmXrcFKywevj5YGhtkbZ9CTSzX73iKJdXC7VA8AyPg/swkOq4oEuN8LIfQscS66krjr
xO55THaOekeysNtmqPKK2yEEY3uK341sOueY2/xs0s9hEWc/Rm7CC8to4tcULscq9ZCawGYk2Ie2
ozwhu/ypLRUHxpsfb9RIdbZFPzqfUtDRSj4mz0FsK//jIzf+Bke6GmwI0zEt4Enef2KTknEwtTkn
W+L2LkuSSTl2Goi5NGzxKM5dBQ8pYreD3wm9ETP6fgvJM4Xt50oHxLcaiul1QGP/B47SeMCRhF54
ZbNqY9v/PtXaZz9ow3cdMSJA8rZ5mSMML5quSR5rxbW2fTemh7At48MUGri065Tvi/9xL2SJ+9cT
FuqHoTp8AQ2oINiV/PVFTyyjZ3le1AcTBPs9sEFn14Gw2LdBETyMrlWvFU1rnxWPXQV88firioFK
VZUda7QyXpG/Ub7lGRBWvaG2rRuKulK7pnrM7bLeTZPrIg7vVEfw3SaZ9m6+jNwxF1Gms2yeWTvJ
K4Udeqo4Rf6YiyyENW65r1NglSuDt/hJ1Qdnq/dxf8fCUAeHHWUbu+mss59gUuEDzvjsOtqjlVnI
iOjKU+/64U8vzb7iFm29YXnhL+UlIjRi60d+iT1Sw+O0LWDeLG/2F4pe/UtMOmTIwXJcGWWAPyys
N6CcucuqDsnuj0N9pl5uzbV+8s2kPtvcyveJimeX7AvHyX1IR1ZkfJTla8iuG7jO1H/hPXisemqQ
C8178bXI4XsykdJt3P47yndf/IrvSemDd3LJWTyg2xovwyz6bDXoIZVCI6loepLhevJZtjoJi/0j
lCfUQQukZbdBWC+LSuW7+OdZbCRA7ceiAoiqcfZb7xrBPeoyej00597s9RfRQnzyt5bsq4fSeMmL
eW2KkZXqXkfKvka0RJ+cJ/tKWv+3eb9e/dc8eRVgdd7e64xxXUfTdHA0ZTyUuZou5q7Ur7EAYgZW
X/8c5LhbU57JWJ8iLskeYzcg9l4Bf+N6RTqm0EZ7fX0dN1XfXdWZ9qoz5mcHEPQ2CsNmKZv97OXn
BMWbZejOODGJIa2I8RNYeHpWPslQ7PnlITKbb7LVBTGoNFVTt6itNAcjQNoZoMJRHvTemdmXi3ZD
umvbsWeBPZhrRyWd1aMqu2W700KgU1MToev7a87tQpgBZwvEAqKtCQR6zzbv4BrgUo42gNsDepvW
nVWHV2x60SfBtG+7Ut2UE1y6xDNwDHDaci9dvpPATY9dXl5CEy1iaQ1+GyFjmRgBuOUix8sD953/
eo3YKR6mNHzprCj6ahjNyolH8xNWlNZmcE1rV9Za8lL6+UkOCHHrWIwaG8gc39/7WWmjFWZv4ddK
a1dAps1PWaTbS6Rrij2LD9D5QedvoHgUrCJpamYQXTLqAG6dAYcSIe6KHyNkp4z9OUJeYzKtYgUQ
qn6oVfsCfgGmpxb1+zBu66eY2s7SHA33K04Ri5Cq3Xe3gfsCZrTECGT8GFtOIQbubbaL0npcTg5r
cjNtd0oRKD9K0wS14FfvrdeGqzG3pscGnOSejFS1070S1xYxCZlL+3ML0BpPovZsA77hg0mS50LJ
8Da2rU+9nfrbxBrDTR0WNkI+8+dpVhx0Nu3y5CrmmwwD01aoryNDjMnBo5cOyxSj8pMeK/apLSzn
riys7zUqODFEyhrsGLpWvhu7+xA09HuCareOEkVmzntNAymTIpT8rtb69yItjSel7Jsnd+yDhRyG
FKi1MpAh2oNyj5icz0n/9u+rec38m7/lQpC2+G16jqVDk/5bwMa3fDxzdC0+tF5vQDPEEhpV5DBd
Y7QBOZcUytoNR/ebnfjJojYb/VVtIZ8FWjI+GV4Iwtswm4M/9xwyo9wKU8in1kyRsJ1J+ehZ82J2
JKtQMc2XAB6bF6ef+wO5UHWRiGblAAuprSFeeHnQvrRqNz6w7n6TU928zZ8KNzjKmYppKSe/9UDz
M7FTQ/eSD99bMgurJgydVTkaBahHDt0clIc+GiKcvn619SwCY3trK1Z7r9rJUEOuDHtt2QsGZoc8
y1Nr69kWVJqykLHbQU/qO6ONS/IajJWH38ZiAPpQpco7Tg7eIq4j4KZZq4ebMIn9BRk0dWJZOSmr
qwsnIpXGoeJ+e3PXvMnd3qSMZtszDjjmAuH6x95TTvhrrBxm4fS1ssZUVRZ+rblPk2Ycm0Ir7l3W
DgrGJaj1A41z4fGKtk26e819Y/qY4/idsquUBC31jr9zERSldvR8byMvdp3D5nAZOMb04KmB9yQ7
UByMFmqUGxQIz2YLtk2VmfJBN+5aezhfnVNkLAfZubIy9GN+C3bDAD3FVsgciNy6yLkDI7vOvYVk
vPKFxWTs6P9DsU3uSH7PYrqs41jAolCnk878D7GAAXR2YLRTfHCyDD4O9uc8i8yMfWpYocuVR+dO
kJYKRVgP5siYhN68uhJwsPZkxr//Ls2/d1Cg/DW0yFSP7KqKH9lfC8s4sqzS6/HyjRw1vZ+El6wq
DWV/HWQzKyphulAmGzmEO0238dyyJtU7oe0Loemhxq5Rtm4H1+5OWRRinShGyUMMfWJZx6QSo8zw
8f9T7HKXg39dRD0q3knlkUxMhSZK3Y76zksgDZSQBjYS9ys9ueTZDexrmuo/Q4SerOz97SBiQ2ic
//19E2/OX0tyz4GtbztkKFyL5ejf71zT+COY17a6y23Wvxb3UiyVbXU4NgKywO4kWMhmm4FSMGok
8Qy7Go6tgCnk2PwtEngJqxq21wIhj/BYxC1JYyM7uHkdYl1OCNYyaCLZtjPlrCajewpL39tOep+v
a6tTXnV1gl2IreleNhVHTRaJOcFIEr0pmtul59bPVVPOZ7Qdd3boKq+1qYKzLLgzyqYbfVOxldmZ
YZ0u4wawno1s4WNBiWByGqB7tdU/8yNbRmGnnOSAoC8bhMar/iA7oaSgzJa240b2zlqigRbO4Djm
ygKwfIGYq+JvahLNGwngc3w7X3YxN3PZy97hLirT+hwkuXkxc2ctcX3czjAuEgkRnOmMQwhYfwl3
UjG/odT4PR5KVJc9DDomSQ6r3+K0ts8S62pAaF33PoJzVWes7DYNBablNbANnbpcHj6FxcBiajKC
9wKD9fVEQXZPkTx8V6Ci6X0WvzV9pB3KWteWcjqZg3BZZHXEgqxLX8BDbPDeERtDJdj1g8/PdaA4
Yg6o8s5K5u+6aEhRs0QX8SqVoTXJuzuV2d0Vd4b8VLSIbTfGodortwAlJxLc5knFPuysToH+pLTj
ZxnGPqPfmFEKRllwXvrMPhlRELFoZVTYjZ8HMdnJzB4PbK7VhdPW9wKeG0DUtnaTmktFGF+GwhtT
b1emyZdJNlBsTFfm0Ndb2VSaKT8CuXhJVBu9/LFTvgyD0d77wnaz09S1ZaPwOE8xu2NBMazKqHiw
Y+2M6A6/ft9VVr1d5qdEsBNVr5D7n3nvDTnQ1abst9OA+nbkTg+KdJ5XotFEUW54xZR5xIGag4JF
0VOR2Ds0/t3767AsMgBrteG0Tke0+AsjsqKAxX/16rDf3eQ+pgVYvdnvQx39KLw4OSHyjcI1OMyF
OTbOu6michSYsIdaI20vbtQ84WrjvEe+hlBA7Xf7bIx6pAFf5GWiuPC2imGPG9kMDN59T3NfWgqb
h8Qx0WaeQFGH3BkXJA88jUxw5W0GL/92bQZtGeJ/BI25WLRBq+21LgQdnoYTj2hNeza63ttFvj8v
8ffSnt0mVI964b3Lljl67SUsX5SYkTLCz+4edWb9UU62zNRapHk1312HZ1aNvQtO6G2ur1UDv2jp
Bq0BiKxRUD3KkGoH432uFs+kw1TEERMtWMsJno2leeuYr8Fk9QuyBrxKkEePpT7rizqFOyg7nCIw
HieoJ49qY/zeoYsZioIxwl8zbh21uFQi6IZNXK51rw67PaYE2zBx3E1QxsVDUaj/cRb/6h3ttOfN
LuzkOAEBWrKEJ8fvN6+g4HB7qHSo+UkdHMjZA3ImrckHnGBxjmXHd0f5AbHI/xFSF+j75GOOUUAG
M9IoYBFXm3hzNcyxXBX7CvM2J2mTb/3U+HeDT3q4dd12A8PL2StubYNHxuyrEQLerRtC3rPHt9sI
swzskxr5f4+oLZxrwWr9rEc08gG7IihtmU676RqSIo42Xagea48JAMxjZ9eolHeW+t4EDXeerhyO
E7uii+HPT0qfo/3p59PaRtd8Fw40vRUq7+O7rhjx3tWAlsjJbL5OaHYGlwEv60FvlU3aGB3YV8++
BBofeeVYxnc7Pcq3KW0omrJWsF4yL8SvYhjZw4Vqe2iyYjWN067m28P+jixoLw4NdhuYiFlPMuR1
VbECEtJsZaaTguh0mBx4mdagfXM8J16bVLIXVy5MYexGWxhtjPBkVI10h0NucnelzfhwPqG77SwP
ZRpAY6gU/JKlvrYxcxXIEaFijbMS6FpjSHFInhv+niGeX8H9NwdZslP8s4bh17NUqsqNi95NH42o
vvhDLVw6VL36WjaDUaGe76Tza9QV5WuegSW1OiM8gvI23uoCOZPAfO1za3ywe2SnZNiB9YsgQ5Jt
BmMY+atDdK4NbnF2OU0PWa7pKyDX8Uo2TRGTZ/LQmtPTkHjeXk0jocsuekM38+/qILq7xmrg1XsL
vspO8y2N1S976SjUn1tqBc+dMmRUCLxuo7YxAGAbsRoxoMGWcuXA1LkvQG4+9fBLxjHmaaxU3WXI
BuygC0pAdeePO013IqE0NNwDhFTxTWmLU9UoSOui0f+KlF3Gcx7T0FmAxeMmx+iEUqRrZvHPIFVe
FQQk3800TpdZWrD6mkYf0XoWDVFSDqwHFWUXieWD2sDBGJTEWsletIty3E+jZCF7E6XyzkFPYktM
7cUhdIynPqDCgV7BgNcZWdyO29YxSa1D2tfJeRJWdaYCyaJqYLbJ5rXDxXFTTpAxedBntBuoAT3I
1pjiiONqQ7SgbomyW9NqJPOD6jnVTDjxkB38ctZ3Tl7giibIDqbW/iisNy20/Iub2946g61+TyLK
v2PjgGdjrVknav/10iyK5nOcd/dokZs/NTCbXZ2F3wYAYwvFDMw7LbK/WUprXZyvBUvcizz3giFd
Aj/L9o7o6qNx2EdtgcaTaJaD2i3VThlhOeMnMTh6vyxL9qG3RbBc8Jp1h0uIi6pakMO1CUooS/gA
fpxFxAbgD+ECsMYKQU3ObuP+7I3M2lyYYd9snaoxd22qPN505uWZ1JSXEvMo6xj72rF2QYaFR1Rj
IYuvGfjlxMj+aPd+46wbg9f2sP6avaML7eHoDey6oQ4FRzuZi2YVwYbe17ZzRNf6m+bH9dtozc9G
qxaXgvf7kLBww/RWkNf5lqgDt/u51ajDZlq4wp4s3g+WYyydaAo8vgZF+NnsIG+8jJX+ZXb8tr0g
2ojDgNdlkKo9UsPB1O7mEndw5HVBcnWG1e5QRTdQQqL7mqq9xaSQvZwjx8hLuBGGHIEwxaxiG1iY
QDh5FVVowwLUZrhWuLNxRFnVfmYesnaVCd39UtzROnED+6spO26xcgRSkWv9vsFXFG3KQXnxACZJ
Pr7VILzXR0ZwN4zeb3F/Qq7vFnfDfCffstt4z4KW23BrRu/oUYp6BT4kTrca9jIkJb5+xUcKsHsZ
0iHmb1SRU0LFIib50AaIwevJSbP0L308Ve8YyKTrOg3qfSKzTs1mSJFSZk2c3bmKOq9GMYpNcrwY
QaDWNRqwVq2VpLu15KlL4y9kwhAVq9lcSJf1dGyNhZaF/UFit2SvbPKhIEUoBt965eBJzDUEHkw2
B79ucZW256VcmMZNgzBaElINE+vUmXrLQS5MZRNX3+jZ3l/FNhAxSxdFnnmHNCAZVxeQcaMKUiIq
a9ZhFgfZlIcyr8pFO3nzOgVuUC9uPXKgnJIGPHLjrDBZGRqlWrPnwvzszYoG76h4ysLxetRWMpaM
EpsA2+BoRnEMJSMwzrZNMVxgFPqoie8yP45WchRM3mpVxtUTyu/ZeLoulRLVFVYRc34sSZOvwdHr
z1rmtgtV6b1vXZgubZ5mPw3DflRLc3xvOyycxsaKT5Tdxy0Qyg7TwuILvn0WiXL0d6Xfozfd2+oU
fa3wJ1tRrRD6mVGJ/vw/A5ryPoqH+OtsNn8M0JPzONvcVTwvh3BZ5M9h0j/Kb6VqoGn7X+JaD1WW
701xaHQ+KDFefus1jMdXocuTpvDdGd966lfR/aAMB7LPSKGKgo+sBImQkRZQxaQfwa/mLKAlidV4
D1dVlC7r8uOIXS3fktn/igTlQhU4I0gy7cJVu+LSKcqwhdXU7b0yyHdTkNkwuazaxv6l1UzrrnTz
35/sejps8kbVD7eHvXz2J2yAkEosXmXcCIx/HvvQOvQlj/J0La+UO2nFDdicFvL+gz8uyzvcs9a3
ytFfMXkjsn+Nk005+O8YS0w4znBvinAs9nOlfGEh2jxe+ZGZiE2G+19jg+D+3giWcVWoW9+49Dnf
nN714q8tC1UpSWxNI3TtcfYugd0mWzMRoH5bNx/Rq52Xllvurd4ynjJwPKt8qton+Dg8Re0Eui+6
a3dAeBS2pFPyqKSg5Apwis8Q0h1UMKf2c1vopzoSS2jN+liT5E1w6Mw+/tpN/GdhODgv45y+jr6J
UMSYdlsJ1wpbFJEbVOa3cmUom7JXrg1vTQnmamLvY/D/19zbleUL3eaGf/4Z8nV5C92H68KzIWkI
iLGBOS5gE0ArcFYy9TE/AmP+C0lxhVyMZHaW0ViPK4nK8MC+HCaz3TWNYj3PGimzqitPszVZz7C3
Y3CI3njfic54hn7et7O6k010JblJj+W4loO9PjD3pl+iRSPmakPmHdOWO7hotXHunlN/XMiZ8qWE
XeAAV+TDB892nj2xkw8sdvLyzE3tL2VvpndOX+YkqNVaWScVRrW+zALYRjIdMXrZNL1q3YFbspaZ
1YBDFyuvzDFsCCQ5hq52E73i78pXDaYqKTl7nyb26vru8bA/NdNgg0cNuBkajmPfhT6vkOhzfMmL
FmtY14nWRYk5LIlMRqbe0bSh+JXBuEV6OXlCiLtZYWOVv1KlKwTrsvqG8uBmAIQCqLGLVk4VtN8L
b0T/J9STt7hS8HrDO+1pdPpwK4oWh0EzooO8ptvjMdkonnOf+wl8H5us0+h2+l6ryORQaZ8viQYC
3BYa3hqWTaFeDKfMm/2l1WoHB9rog1nhKqLrZYkeCrkv6SgiDxr2uxKZrIRl9eIl9r7ug/wkGVGD
imAOaN+TZD0NmnntQ8yx2kQt+EJUk4J1alvZYQ5M/WTbRr6QRbrac7+DpfXPRhOUd44zUE122/KL
oqEtTPlPbQCLwvA+GUWrXX9SsBtZh4qm/OLL5jSpNMXj99aUPynUeNyVGrbVpogxcBQlcenSU0X2
yTeQcLp59vBsAg06hfdXpyAxVIQ0UK4QULyPiSIkJ5IyLB9rLXrpFMDmtl0P4VJvinjLnuyPdsRd
YqH0VM+UeJs3E/m3fPo4+RX5/UQpVC9myQwlzcQiNhlRRddBgilq8CD/XPnXyBB5YKxmxRrS1xgh
mrf/EV0ZzHLcwKPuhyLGXKFVRybTWWGmZK/bAJHUedCwQNHTeUVKxhquk02BHmjiej0H/XB9RXlR
EarhR11H/QrJibc3KIyqtQyF4mOqFHU3+NW4ZLuFn4cPdk9kB3eyiWDCC1k8+8nHdQgySbqRYaSP
o8MqdePuscVmlr82Oc8A484T99YdYCBX2EElZ3lIERlbdogLbW4xtxqfojB37uWsPIyLR1xfkXeD
p71EblNZjhQStlk1hhcPq7ZHtLxEmsyDrytyPl2RnmD78IWfy2aXCS6FJFR0zvgRu1EujLgmOXUV
LWpY6hgKQvQzCVpKHPV7Gz/JNFQ9ZtY1nI1p/Q73SIblaJJ5rkwBqFBrIk373gjOTVdip6fWzUEJ
lOwLYgAeqbJpRO4DM/mWXfix9LzwziuibGdGOCBXjtqvTJTKXhsBoeoVy37Q1eQn2GDzYUIghoSY
72xls5dGzoGiqHt9cC/mRHVPdsjD7JvpKk3UZ7fw5pNXJ0vUVBM2mmgXwoyovLvrDlIbsGC3LPe6
ZUQCKVhdMyHsZzYSOKsljrezsYeDm2HWV2itnc4fMQm3lRjdMK8/YrJJzhu91aQLd7VqWuATKfpX
nhWf5cFX4xVCNerjtaUg4NCE5km2sGFJzu1AinYcUJC6xYwcLnPFzyClKrqJ4habOHGASvVx1kMA
CyLc5k2QOxA26dQBcG9djHevTTk29SK6+5JCQC4uZZnxuEyHVKxkhbRGnqfjfTxpK6nAMTXGgFFq
U36JzSrYSz2NpigZl4W5unYikHkymCSTvemtStt5ThTvzJJFizar9cXti/oy4iFqlPC7U7ZLFyNi
C+aTrFvLzsrxYdmqylp2ykkAkKOl1RjRXo5AQMhAl0+sXn5dMnP9V30MMe8RL6CIF+Uzui+qHH6K
HqkLB+Laqgrb2llWpMgPThN07b2hhOnBzfEio5pKVB5kUE4yihIguOPnSbIDSaLuU7RLMxD5aYRV
eNauIxNTrxmX9zCx/B9lZr1ZpgqS1BrtlVLGwUMbqKhi9A4ZLlfpz24WAjRsyWfYQ7nsmtL/YU7O
m97mxVtVAVWXk3JzZ5McnQzLXDW4dDzFI7UIeVA7fneFinoUEdlnsqtcZylsbJekwW9DNWTN/KLW
Hm6XCNPAW4fOYOOdx1g/sABJaxn69YCZL0WPOJNAgI7p+FvrV5+Eg066+Z1lEKv6jp9Pk/T6M7ya
GcnLKT6OWO/czUqBbIepDCeriLqlltX550zT7ws10H6qoBQgCVhf1bAyFnBgAMpFabqZq7hAGrnv
DkE3GJu4A0g51m649Ex9+NJY5c537PkFdfQ3p3e7ZVGz9iL3bF3MIo7vUJBDBkY05aFNTq6n6GfZ
uI0PSsW86GJ8pJGdkL2z4V0aXc2OoKnXc5P4j6ZQebEKABNaGmIEJppSyKWifjNgzvgoQ34KyKyJ
s5BahvC/+i+9lei9eq2IqzdzTyW/aL6kpG03dQIoNKunT14269/Rfb8ryWa/FwBbFi4QmoVB2XNX
Oz06OHn9kmS+8RQoVfJcB3hViXCDFedB8fthadeR8eaGtr8i12fxOIB3Q62pYqkCBPkNYgFZBa0e
uNPm7k6arFjpp6IcnLdaybU7fkygOIX3SjVgdJq1bvPI3dI8gYF+s63yE36gb56ZzJ8KG0IC2tfn
zgdWAUXoe4WFxCdvdDI8y2D89EXYLNLMaDdz/5DpoX2Wd1eKvfB9zVrfyWbmBCHiubO5GIzQuhSF
bV0Ynw8batrVMdFZw941fZqtkqaJF3oKBlf+k2oJW0EBCLaVb0FJQnRRdbn6YFmD+hrNDzJMFdOH
C88kjLU3Dg/QYdp48z076qdK72GwIJKSP5lmNS0ctkG7FI0Gd8FapjyIMYITsUTc27qKeUZKbKMg
rw7bGySdN8M9dOEHoD3Qx3J/LczUds03ApwF6g7R1zlWMPMIlOJcepTqMpMylswwY+Tq58HXVOHX
ixamfkcqsz7LiYFOvdHJ82jf1G59PpPRb8+aqEsBpDF2UMVA2coqlFkNeG+zrtrZ1mydrHBjSaik
WZJM8/vjNR9X0ixMTGLlbna2O3NVzvO0cvSswKuGgzxjs5wsIyMy1rdYBUT6t17LKUj8iBm3DjlY
znVEr+yQBwoMH+Nuvbcrq3a4N3qSKFExfHL1jl+QH2PIEpjAqKQlbeNXw31Smkuz1rqFkpn1FZCe
zaa5QPiH6oTApzu1i3aM6JX3Ltm89crB/4e5SEGBL7tVUUNu7l0KYs2VO64QFi1OIVW8keVVOa5z
XWU/4N8nWyj4JzieNKc4F4r+ZZ6hHDi74/Jqy+eqMFwTLCfq2TIe8oKyT9opuBM0mfMP20USX8aO
Ep9bUPlXRssf92Ph1NB2ip4szRgnrxLJ1GRzi5EomEXZ9LqCb2/ZugcNrbMr4qnRM0zo0nba6VqN
BmRbvpd6jk45WvsL29XKsywqI3dqLMDqNHcyd4c2q73xBpa6spefzT5qKKVI2SnH0LtVjoT5UupO
yZgvBKfkwRVnkW3Gu8YxTtNU+aRuPLT9Svux8zOPDRtkn1u86vWq38igr47FJvG1ZH4d9eKxyysf
WUDEco2A+2Ppa/c6W4GLW+NPh4UIDEDTpKQQKBacFj86SraIXs7Z1hFgKckIuTFIyqa6E7/Pe8up
8p3p9tHirwSxzCHLWOG6n6huxdtbbvk2dmwtIIUkL1dgu/vHIXQ+Et4+y/HHmk/j+ntzWCJZGzvu
HHICCM1aJb4Idam+TEnZndpaLU/N0L7KcElCewUXYhd3E9Itamtkl8YN+ievSDe21LyLQ3QUi8mx
Ra2V5x13xW1tR+1K69glIljmWM7+UwZZ/aUuYtY43I+jzBtx7MsMdCVpthm3wnH0p6NG2QOVNbRl
kqKKjqVaLEttDE0sKLLg0dMd5aH0pxcXOM/+FkKUJ3j0Hadf8UMdVnKY7JUdxjCz8NaGFxPIDkgT
MVgOGWDYy5eRY0FuBGRKObBpsBadnVobGbtOa0S7ED2/BX/9kfKiWMIuO8jedlK6h1K4Lc/Cffkk
T29B2fxvsb+GmJat86NEaeLW4f669C321/VYoY87dvX3Ue/4C1TuzA/ZvWvGKVXN7OBU3lrmlK6x
a7pJjg8jw7x2XYOS3SPnUK9fSx2+65xbxur2OqS6pw1ikuqi6UeNVcwQbCEc2GdukbByyrr7BlqN
zBLrShs6rFrN+Hf46Gi1RW4co0bLwE6yLqyrMniDGrZTtNkC9lemz5keryTkac5S/2hyC1rIZj0Z
3i7OyEXL5li1ybrqPTYzAh+V99lEoie28ZYNnbsAb711gFDHQR5cFXHLwMkShF7pGOwASqsMXk+v
g9KUtL88dcapOnji8Ns13E7b6GMRrHj44lj7a+PktF2ygig0b+Q2SXZ0enNuVLJ0MhQmgQn0117e
JrUDCyB5odkMTxFQlHv5VAxikhgoeGRLxRT5h1u7k/Uq2S7TgoIYwusPbF5WMkEc1t20lfFbvliO
RQkpW8pL/3V9WRNz65gcOOX6LZlZjd1DVW9CBeLQggKvtp8V7+dYV9PTNdY4yLqESopSKxgEeZis
+QGbefGoLBW8nOXRssZkmWReux46yzheg9zcjKNs61m7DElBH2TrOvE6UMdAq9fcL7IVRIBCjKwP
lm1OeuTYYPO2qAPXWme2E4XrqLdH21qZKup4fwILJJgg5wl+N6g1UgbU6H4bkutKsSss7Scw52mL
RYa/rblpv2qedxd0TvhVhTS8DPVqeFD9MXgwpn5cekkVfaUuvjNcJX8rsiImZ+M92ZofsgZCtABJ
ce/JUCIqLIP3LENTv2sLL3mWESfJHgAITI+yCzB4t8CSQz3ITktlV50lOOrI3say6w2iu/Na9moN
0u0VmjxL2Vtxg7rHdjFcXC9s7IFMlL5zmsdRWY921tzDckFQPzCfyr4cDxCI4doLhdTRFZ56st1X
XK4WhUseh9tESYCt4NCmoglC21XZ1VqFURpI05G7M2CdL2pS+/vJ7azXHJ3MhcKXHCALzbjvdnmg
jmeFD+aFD4sVLOE6iqdHZyw+kSy0XhOv8e66GDSa7AzDLN2WVWutZTPqunIVRGqyd0NkTZI4Zruo
JpsEJXOssUGotDh1P6DtCL6FViAofX44vdZtJ+Sgq+5gRg3eRWlxdJC+O8ozeWCXiB/wVB9ucTuU
kilicJWFyXoGec06+5+5WW+Ve0MdDz1IcKo3UTd9nEpLt6ga2x0wsr1stTCVi/11DKvUw/9j7LyW
40aWrf1EiIA3t23ZhlaUROkGIY1m4L3H0/8fsjUEt84+J/4bBCorCySlblRl5sq1bmlsY+7GQ2AH
zbPvJvGxLXsC+CYgmbmOQUcYD75nbJWlci7lc7lkRhqfEf08rmV1sXep5W9RB/Z3MwmHxxZMszkQ
e20jFLTOgQnvbtLp/rNcXN039kVTmrvo3RampOD7plbvxEUm2io8x/1MlX5xi+PCvuuy9m/4E5Ae
NtUXuSgBkTWicRkgCnfOtpPiH0fKdg8y61eWd3K0pN+sK9oUcJnSOPDqVYn2Mkw04Q5Ft48DPb5E
sfZZzmRry/WHbmsx8l66Olnc3P3hZ3WWuwfvUW3UwiN9o7tjtauVVN+uDH8A8JjpdOftBrQuEN46
VabnPjoLu3IdhcT5szlsrWUoNpl13fAfWgSL02oncUf/T+xtxYHNlvKGOj7AqqERp+blQ6406Xmo
1ZYQvE1e7AQKwLHs5p/qFO7yYvT/9rLps6fl1uPQT8ZWAjc5GOpAy3ax2Vu79YgoE6dwIicyVd5V
A3BCgsqz7sx2MB9QAPF2k5v3n1MKzpsRDpG/NDg7AO7WARgH40iVvfnZKTp6kl02vipdhARiTWOh
GVvofg/hDJ8Px64YFh1B2lol/5pwM9xSCa4yQT8LhcgWBM9IhQCU+XDS/VLNz65qdFtX4+jVwQuY
n5FTYK8dqKCr45sMQnao69BEzqbKSOXApKS3gMxRQsvLviW4yP1um7UogItxrOiw3KnL/O22Hgrn
Ihcx0mdx51eRciem29Pk9oP3GJAQ06P53ob0qN58eJiVIZXVjWG905csLGQi/TZgJ9tLKlZschdl
SFjp47htJXd7S9nW6V96rMNbaHXD3hmb6ZvbBbC1hflf7A/Btkzd9An0X3L5Lx6jkwZbPRnTp6Xp
8uLrs73VqzZ/GCFceKrrVGFTQz1dhnJRx64hYjJe9Cg2qUDhJpe59ze65pFvfreTdB83dEh0d+JR
FcmDnizSHQtJ6pjcW+qQ3MhSxSIXN53tRc1XO9h8Fr0dZGbGkdJNuZnzfPR2bTZ+vwU9MYSVdMWU
nLBM7qQAogT/ZWz3k7+/HUg6Qrhd0vqfJ7aD29aCRGqZ7W67TObBsjd2v0IVYcgewoONpnK+BGp0
4qtrnDkf1cZO4nTeaSd1sWnKHGibNSug48ybyzivwf4sLssKeUpkZJVxyyO8P3kN+//zSbcfYSh0
ker8aPQC0Fhl19dB5sD6EqYPxoAKD7RxzW3Xp8fprFa99SWE6/uo9p1+9Po0+to7yamb3Iva6NWz
4dv6Q5Rkb7fkZD/oD7ERfxjl7IMTVb07wwt6enwreDFjM2z2KsJTm1rkYJPSqK5T/njDPYyOtfWj
mWOlaHKkvC9uY6QQEEPo3udvmAi4Yn77C2KChqfiydcfXMNcmGzlKvGxhMtmmHtHaCVfxdR1aP1S
HkGOXIcGLAJ0CmcFlQX5RVabDAVyITY4jNu72++6OFstgvdik19gXes0XUfVdVGtmVFbOLeomRyT
NBoOEiOCjP+ezS4AeP6wl6D0nrMpBaN8Q2YUOmF2DfRA+hEq0p53NAIuPX2AxrRZ0x9AFT8Py0hM
k/IrcH3lRQa85MEmzUV5a39Iw8TchXWWHJUmpwlT66/uHJO+h8PpwwYB4Y91H6O/J/vAunEEnpof
7IG32B8TbfMSQ+81sO+8FGZqP4+u+RQ6ffTGCKUWfyKV0nrRm11YbMB5414XVravGbIpUfRWKY12
jVqdOtmypo9a2hiiQL2TWUr67Jw82S9fb3W01hnM5N5p3pA3U46oAGqvltF/A8qW/cXX5PsAUOR1
psX1DlGNGfbn7ke+nMA0Py02Y0v0LQeyjipM4mjmCyAw57WbSPQvpzbLp2s7idxvsibiPXMenLm5
ndr0KgyPRuu5t1MbmTWoqEq9PPH6DTj+dfRawUTHhxqEQTdwLhgDUpjtglXIojx5gEvyS7+M/BQi
Ij1JYSxW8uVsVB0jswifZTKFpmxTFHV9lWFCOnw7IPl1Jw8yHGVYpCzoRMsLpOBSUCHyOtQ5bm+C
0UGH4f0lSvOaelBcqknrW9Sowvoa8b8PIst8Wu1O4VJjbax7MclbuukNZ8ceX9yHc/Uji3PjCO6g
uOcYlCTEvPA+j7r5VTx8OXeKHulIoLjjVOVswz794RMcHH2ZEEe59AlhbxA7X6Etg8nq9gTxCcLi
R+ikDSnhDDhzkNHsryOne6p8wOrgXZegzTfz54E2SaTTljhxNNPnGuQOx3lK6q5HUdqr3AuMm2ig
Note2e0WwEC5V8aRFV1Q3MulEzmz1WfSkQV0IvYut08vtavOj3CWe0cvy7K7oknrV8+ZfkAAmv0V
GvNbPbUo7YG6X4ADHxyEpgbCzDc/TfOXwcuSvWhbwwb/Wwl7oqcT5spF9ZqOwnjK+ivNVQFMuL+o
H5CJzsc3LVeqveuDFzU1Pj+FUyY7RUv1Hx6dAWWpxb9QCQXh6ZXaM8mB5GQXKrSguVKSSVD+0b3O
f0KtmRqPE3wJYNX6BOQ4vVotBKRqrMOIR9SaIM3UQN/E+2uwxjOFwAexZVOI6tn7xemGa9RVSGO9
m8St9ZRm5xUQTMqEAU0PzRRH2+wqBA/y5K80+tHDevxLq5Zv2ejHnxTEvY8BFM8njfLHEwzIFdlM
cNaV3d+j+FB+ouP+5C0vjRyy8ZMOg8BOhqTd6607+EjfLrNV/yOO++lLDsfBvc8tPWiYaTKAfRvi
9qN4Ob7/1TZ67QnBdA4QzvzVj8ueoo3SwZTDHRWH/nYH8cPXQXWNg9gtYWpdXTwY8MuNUkz9JQuH
5NJF6PAEWXlXCXmiohrWhg7x/xjnpBV2UQ/0uBtM2vx7T9sIpjM0wvliWQsanl7Kz+tQ4KHiLLNV
Fhicc6LP0t8eQ9Ibc1wjpKWpPBkgB/QLcu8yKZfwXw8ZmUo0oJug/vYI07a7S8YY+FEw/3STarg4
ttW8KGFvPqiRdewWWWYxAQWoD1Vpt7vVtiwqO3vXN1/1hfq2N7tvpHDSJxr77desyZFNhQI3VXL1
4kHOvlVa0/hq0jm318ORDslQc45xMTYHvpkFTDJteNDUFjCVyMkEtGvAe71Yl8wECGScRJxQ7mL6
DGxoqY91jLLI2GrKF+h/5iPqcsNehsXySq7g5jjJ0K7AOzhoDj7cnN1pE5INf6XrIXqZOuWs+X3w
tVZDiGDL3tp4/nynVf1fvpEo8EvT/9hNnrpTCs8/SsNjr0SwaslwaYeU4Yjk+GbWVVRJLmWVvqwH
LrmDXBMG7sGaD3KAM+UPXWciUgfUxinmpHWYH7oi1y5VtpvnYPhh+/64563SnosYBhIvjf6Rw5pp
QMenRoH7jHBadEGYIt7nPQf1GvZrl6wDkvFfOivTHhQEx6iZecZXm5L8cXBz6nYCmikT6Lmnwb/K
kEV2X7qHyG9oFeDf40kJFeMhhv1IRmuQ5i/Ke4XFkelmWwprsTbSNUIF0Yfa72QHFnu5gDuGZGdC
JHxrDrA9tLB1OwhPXfWjNLz2WELVf6+otT/DUM8t+fJ229d9uu8SQ7kXm14YMJiX1P3u4Bj4+nu4
eK8+ipPs7awbLsg3BQfXCXra1TrI+b2STKfcqqSwgGFz6ZeZ/2YbOioOqTm9/OFbylPE6GfXsqpd
oPloV0J6TFlkUsmuZ3FytXVUdGL9jFweHZBWhfpH71jXWE/ypzIfNlU+TA8ySsWkFPretspgJ7bW
m5YsUs9W2JG3LZqguoySqF3HYkyCmb9Jbm9OUW1sebu0wOBZE2i0/GxAFv5+hhir5FChqPxYdo6y
KQs0XNcKqq4n1ZWSzFmib7GTSBsgBnW8jWz2CFDl6BZd181bzOuwC7p8F8BVtV0nbvt9CPHSv+Bm
z8yjfVep45+A8mgBoq+XG+j8hjIX/HlSl3wgloVgfc2culkfxvuUANspNs5gTVD1JdH+44FVTq19
Ag6yTt1oL8P14sBBoji9f1FhHHA2WZJbZ7WMX+Ywqe8hxyfWVcclwh2fPK39pU2Oe1o5zVsFDurU
QbNa3MDoT09JYzpQdP9eOQ92fzKBeXlHrXCTb4GNTjHIxGKfBBxjHD/8mmeudgRCYB/9wTG/KH56
FuRixgFsC+gBUnh7TB6mEZEHISRRk+TEwXfeK2GcHN24by+dMatb0fEOGw66NOUNl0HR+zeIgy2l
eIUf+ljq0fDkjfS/Lq21iUJmNR/ADUs/7uxpT0ORFy+LRgRbdTrzPtR994vitT8hJGuPsB7URyG6
vZp2N3y3F6NeNfVRSG6/iTEboYGvfPprtcFq7+mIVuiUA+sANVLD4ReATzi29We7VQ830APEpMdB
jYzbsMqLi9PV8Sf6b241hIyoB84t8ywVg9iu/GfnYS0vjI3ZnzlixOCm2YW3dB6gLVa49V78G8Mc
0UcVWYWIChDEyvZ5JuG7Fkjlbo0HpZAqw2pJ8YS1cxKM2PojdT5yyNH7KqhmIGMyseDD/AUoJibS
/NqjFYS7dZFAzORBPSy/O12ArolLTFSFQ5N8QeYxeKHl47Z3h/N0iMELPsq2XVdGd3QCBMdve/qy
2cf/i4ecBKqxSK8cGq43uHGOVmTpTU/dpKcvU5I9i9mmgnRsEUw5DAWcF0v3+k4IPKZFkp1WF6OD
pr2PAZWIZV6ITZQG3mWxZWzeuaup90kwfgmWZk3Xj6J9XmX6SQW6+db193NHq2ethN1dadbBQYaF
1V+rJI9e9QlhDS+z6GJeVneggel5UeuHjlPUy/LUMvyW122GPCev6EOp1OVdGzicL+n2O4p2UOf0
6qkcoKeSoTkW5bPewhdfOvRuAzN6cSGUfhBlodZqL4M0k2S+bUAvDp+27bnjqYgJEi2drTfVp3Rf
LUP4OaaL3sX1Rma1So1fSoIzmZRLHUOrQ+T+KCM+COBpIc7SZwP51jadLqnjGw9uVZJyCyu6r4r4
HzFZ+gwawZYJK/uGEld4muCYh2tYeQ2CqKg+08ddbf1j2ZXTd8DX1XHozO5oJEb33T8G7KLfqWVV
x1mF7k6sJLSC/u9ZaSjwO15zKNrIeaabdzuEfh08xWlR3llRAaxQ5Z8fFebhCrMTR/gxCQ5No9Iv
uEz0djNc5Q7AAT0HMr7dVnZ9Th09Ptn6EHQbecS6BlYLI1vYcocwdp7VzvgliBon8fON6waQkrl1
fuE9G+wFg2O5B8Mdih+Ap7V9bBnFuQFAeu6thCxvgwikdFx0MVFIVNU/x1YfaVRK/cfJHE0Ef/38
SNeM8Ul8y+7B79Az8lULZt0kc69aZiMXlQ1baKTHqwVvxdVYLvasFv6hcf12A7QPaE5rhc1D6qFE
ooUcb3qrH3s4LGhMUz30U5Q51a+c2W0oFxSQAE5z4YCPaIRMGOXUXKzl4tfGOSI/eYx8sl9b16/j
S6HMmov0BreWH6IgbdVJfdf0MLSi6XUhRw25jdxaXtqxec11e6IU+iF7b2hOd5k0fXNL4yeLZk+o
lWT05fZ9etXroSZPGCnjlJ5FtL+hIPPM8A44xFtmWBWk2v9eiHKbcSPjyaNsm/ZUbKz+owtCg/Vt
RdVO2daNOVt+WLY+ix6s7JBRR+iclA7MGEAwvHAAwY0KcSwzKU4Csukks5x6WX4njmL0F/jwDaKz
eKuqm5+MJVMts3IZhi6/q6GP2ciEHlqnGqD3eVLV/mFYLm5gxGTUS2+fQuDxsE7InR8W56QhWpXJ
MFSQ11ncWlWxL5YCB8MyErv4yxAJYpXSIyRUMpQJtwr5Woa0+dUg3h7p8f8C1zFMe00dPspF7LlF
c3QJlz1Yuf+cUNXizkpKJPeWCXGWOwMZ8Qcrf8jRDzFvk2J3pvyOfk+EclLj7o88roQQaae+pVQk
7mQklzXm6ALkY+3UPY4lGYRX04uy7S2TglbZs9s4yS6YrehBScrgmrh+uSclNr/xNT+7jR/90jpC
JsCixStFVER24iY+dfWkP3feqG/EBRJQsjDa/EOeRiK23razXxyLwNGQWDeUz9q8SEM3XfyrCq0t
rdFUaFpgVGivGT/MDBB8ZRvKJzgnpr1b1NN9Dm/NSRk9tsbSyB5TtZgX+OIpCDnvxbnmXqQlpJ0E
Khh9HHZuDQxlidXEmTa+j8O51sZNlVr9GWosbRtY9IkhYbKVbhWAh8Q3Vhe+2n4QHQNQMWdeD9FZ
D6guTmNGOajrLpaNWJqxXOTO1frsks4E+XkyPFRd/9suk3VnpIdapXYhw3VW1gcavAENtejDOrs+
5f0H1oSbHefyT7YN3XnjtN0pWShe6hoWi2T4mrGNX/yusbditnhXcIbw6ns6gq1X4CZHa6GA8UbY
0QGCg+paVrsptPitGr40FVwXpoOWl7O4WQVkCe4UPko+RJIba2bk/8MmLrk+KyentGE0JpVyy5MM
3XM4xxqVNNpIrIYPdDGeqegs8rAxZ0bOAOnhj2SyXrjbJO20+9Wep5DsLdVJOcEHlnKgeFed5yTu
qp2b1M5dEbr3fZICMqcflb6oeumLyjv4FK20HA83T92y4bAbocCALXN6quz2mWROe5HWLrnkeZ7s
dXTkdmvPFzXk7Gr6cMcsi26NXgVLzWWp2NalWuOquzjhHUB89nuZzK5+y09t1fKuhHLmIj11pR9C
TRsn5b0M6/ehNB4lXvJ7VoYfZpeeYWF2X9eKs5rZxb10Ka3OiVZ2+1md+OsWnTqXI7HSh3tvEaOz
dh8G4RENAUQq3ZgSHYkHwvfE1C7rZW5C/eOQ3wKEwLtPVpAyQor0r1km1LmPdnlTOTQEqtQonkN9
9M8mHcw7eECm73Ew3KsdRNNNXNdHCVX/iFwl+A0XJJPMysVusnTfth6sa+8TvYTK61gcZXFbG1DE
gLaF3BLSgXrR/EBCxb8jiKB3hJHYRQBEhqtHb7TP0whb/2adED9l1v273hqfP4iHiEs1IR4Wps6J
bNCroNXtBbfOdscXo0laEnEMydgiheZUrzKSC9SMlEZmRBtlVVu04f3yjNVDngEvyO9niMfyjPWn
rM9Yf8ryDJpTnMtUmn+ruRa8eqn72QYEcY9CSfgaVTTYT/1cHWQyAit70XToLGRWbApIzYLaxouY
PKLc7ZxG8wkN+PC1hv2OjBmwXJmtwqJ5qhYBnmVSltMbcmws2gOXLm2Uh30rD/+BJoK6E3KaX9RY
MylSt+pDoUwlYZc3ATIq50e+jFRivUz7Gs/zN4+U4dmECqT62QQ0GaZUuw3nq1uYpLcWufLKoIo/
TwmKn3CetnMMm9iiiN5gdxQfe9ogLA4tCB9pOAM0w88PgglLY/o+DU1DxU0wZuTB/mMs8649eFvB
lpl58BKaTrwDzYJEiF9l43kqg2fTL/ji9FHPK670n/gb1M+DkxIp17axTZs6+ml7Fu/93v6qIOt1
TIeuuMtiK/xCJHsvDi3g/i2RMFIYozbdm3pwclo6VFz+m+67ELEMyLGcfep69Rc3nr8OU+v86gz7
FJtF881RumnnL66anc2XCTnq1VW4Qv/TlS0zOnfkPgo+lFe3aMu96pfa20ATRKK18S/XMQK6jrv8
FfK54ej6c3Siy8h8BqEDE9LiUibuJg2d8Uc+WynHnyF84CAYkit6a8w831LHAaxn9cV3pQm9C2Td
40umuuV9WCmPFjv/i5gU5Bh2pWNHh38X5HsgeOqjzIJchFqmAH5e9GpOBDdayobqq3En06Zh58Qf
P25LFU8LQVa5ylYmgxZOlYYa9QGW/eium/UMVIEWPzZ1zzshSXv12jYwaC82xB968zatIk1M8iBH
Uq+JFN6FfIRDozePPaSiv32iTFU57VV8pNaF8mOUHmoOxSvuQojprq6q0i5MhulkTwm05YNGXL5k
l5LWLHdVjha94i+ow1zlvOoCL/erIH/0S8RsYq9on2B8Cvm6eN1JhhPdTE+Q5OhHWF0BX8tw8ZOJ
BN1FhV4aVKUWt8UeqBG8tBmdJ7Hr0pCo8gG65o51lgU3v74B3djkLuD6vvPSQzW5/llTZ//cwQpF
F/wyhjf9fkjrhtPJuy0yqt+O4i1+H6YrKofKXqbWS+EbqrX1miRfvkApPTkRJ/sycVRUGHXLPduB
3ifXkE4ynw/5kZc9MqikMEhEsNFvJz2mtVwxnHu5izTbh4Vp/rTaUxNVWCrKrXPfopi3ydJsPNpJ
bsy7eDFq2nRbIqMPE4PihhvL84ejzMgTh45IyC6oY5M8iyFG2WbF2KFFivD9zZLmxnAbA/HInQ61
VuZS8ZY5ufRAGJmTdavVnbuSeNHbt24K4aliUWRFtvSlVaoAYqCDUdCRBHAO+mA/UCK6lJexovaf
ynq0r+KrwjB0KUbnRxNC/LEl0JjAjTbtMR52ksmR/A3aVe7RsBMkMhfW1nKGfnADI8jj1HbtRVza
Jfdjda17zPJQ/UDnKk9ZfNsy/e1LE/uFv8W7H9uk2Ri6nZzll9GtQXugknOKG199EdNg0XHGrmPS
XcifNsCR8mJa4y6xS2ShFlPgAChxgbRu1lWUYf9qzF95O1PA0VP/uW7CN6+d1G8kN/ydNdiwmE1d
8ZbFn4s+0L71jcY7taE5CQEk7RtJDsgW0+o1H8v5ilByu5XVvlFQJ6FX7iFPu8fRhY0BsVuhJSVX
ywczcNwzIbSy0ZbeFtoofw9F82cdyuzqLAJBToQeT1rPNGOWs3HM0lalNN2B+KZ37IdiNnt2Qv9v
JZ4gN5/ztzIIIA0ZUqpvSW+dRlhStsUMUGImVjn3yHLfRwl9xkFvOa92WjSbRPfiX1AGbByzMP+J
Y+3JGZTqW6552rbqAoWGKkc9Oh7c+I7V0I/vBN2ZnU85BanZ/nmXgNc793WgnP5vP45LxWGAZgrl
SK1+hgWZ7r6fo4A6W1SAGYRlOd5z3jc48QeNZUBeBVMxmK/zreh1uzate+2Q3/uAZ1r7kbTEv5bL
ijWgveGhlomUHefgpd7yv+WX4Wf6Fg8hWr3/pCHiXlS4f1hwE297q6te2iKyD2poNReaZfNrXinZ
QSO39Wn2XWujmmSYluUO2Oc9Faf8oNo0ffxC4fPFRo+imD3rZOf+REMfwxSCy01KIeCB010NrfaC
L16qZOtFG7pPQYv0sJjK1PQPmWe6WycA5WEB5bsdytehHPdlWCVhdC+0A+vwwyxF6Hs5/ctsX6j/
/O6FbRyFereTef4+d03v7KS0sdzJbbqMh2mEg0Ju/Sx2f3sF8Oack5JgKTbm5wExknwjtsEK/TOg
DftQDMMnZ5ghb1gu5phwyJdb1XR/G9dpsQ2K8U0vWx0hj3+XtXZEl74ZpONzzankDA8IGlre3F7G
pLUfKyWlBXy0sr8ihyBBrcwHz9F/AsPVHl1TgQLSpenMpjnRBsyKcRgI3YLEdg/1WOqPYpOLNQcP
rk1MblUl35t6VPQH234Wr/bdFSZiGofN+fu6WiZby6G8WNkvRYdQ9DvsK2nRUMmT9nqDm8lw8ciQ
GGwLyG+gXAIBulwk2rwFnn6aU0jr44PYVpe8pDK2WcdQQ9PvRSfPXhwrSLApEU8elGA++Ec3Lcyz
rtJp6OZFth8Sv4ZWPon3q3Ii2BHvsZ/nc17mygVeIRpyYo+wxNQCkzZLXr9/Zyg4DYLhDv2yrDYD
ocxFLh/GH25lyin04jwutE8jsB1vGHaF6cc/Fx2JXgGaYrngKZE+qOhKTZoT4nz5cdR07dXs+1/i
4Th0BEEW/5aDSNnnZaGT+cy7B0fTlK2mc9RXLAVgmpPmW3rcyivN7fVXO1kUnujQMgbtHGf8S8jw
f3pFtBG8QZX62ytaqGTFi7pcdQVzLM8Ssz9Y2hm1kRBCfR69elXdU0ob2ymJhvhFAWCF1IEW/nRz
ADg21XXOqNF8hkGk3fdJa/2oP6tBEv00jAR6YN1wz+a8qyOifdpvaYtz4o5+vaXzTi6R0tKYnSre
frWRY6NDb/EWGxS94BLFMe5TH134xDmOhf/5f+U2z3sVqLdP/+HKay53ELkG9zeG9KiCM0Z84gVV
1A1BfTGgTYfcKTUGYELkp8MDcu/xIvdFftqULLUYQkljRyU4divmQKzCiHBpJWOdLMnr2wJH12ip
jXUdGHWV61dIBI9K36l3Wq1PQGqXdDkEUeTIO1BncCXVcDTWln1Hdxnnm3F6YyOKTzPskkjGQlDo
LTroUZunD/DBjg9j45GjMPpjOEB/L5whQgmy2lauktbyf/uJizivfmITZ7FNBAlk/xaw2OqzPn99
VjzY47bMWp1iIvxFq+zTnGjxrs1p0ZaWMpm4NY9VuqreRz9XV7Pys81oBdmhmwh3afuK7YuLEAc6
tVa7t4EIX8Qmd3JR0ctqDnJrRBpfv9U90POi3siU5oVpt1Cq/c0xpTqES+VcLolUyuUWEjqWTwun
G4jPVzaN6vinT934+KzL5U6WyN37uttjCQJ+/xgnG/8qRrYOokA+v/JRhhTLOS/4A/mIi+k269xQ
t8sHnw4K55zR+HT73N/m+WI1ZOHRq3GMtrn0PQmAj7ejbTyXkZcfdTiDLuJjhFmhX+VWC+3sHIzR
zGFjcmqPf5UwQ9O118PrELWw67zfuZyDFVrpTn/YY1mx+q1rY4/PbTUsqcT3p6x+SkDOETqW/yCr
yGeoQBbyCjVtuugQK4530BvlpXgntPjAdQFfFO4EguO2lx0y5Bux+7NDp0Mg6kLu+9abIw06iQAv
Ow29jAHA616MLnIU+9/s7bSul9tGoc2gDfr8TgqVsBVaxxAJaiTyqHMOxZTek4j8ac1Z/xqUfvxK
TChTclEq7as3zOa9jORZka+8qq5m7Ls+Vr7aVbGNQZp/p2s6Poxozu5S8JgIUehHmk2tTbQEnWE8
g+mNiUZ5aakPYuuXkFQBCbELl2g0kmh0XqLRjGg0gbAXxcwl2C07rQM8i7esm94f7bGDI0lgnfRR
Mx/lwh9gb8q+54Oy2BytMh/nNrAePd/cm14FB8G7bwrNxqU1x8tqkjsjJQXm9F29lSEQmRLhLKvf
0YUHRBLEl76FB27awckz3suljQML6VmtJyLWo43QwVOl7u8MgMlkBJCl6zO0amN7nE4yjE3v69hl
wVPkxM0XpTiHizpd7WYdyDunir7bbkSuMYObeUoo5vZGD6bd6zipma3DfstlquN/hig1zjISezl5
2yR3ieKWRbABOg9kHPaNZbXoiel0r4RaAa3ZslwWUDMeD5EO7aKscNueomUSWoT+aR9WpzqHH2wz
xnRlyuU2NugntxQ6yIFU5ulOZm63yRwWnLAr82BV4a8EYUmClMUW4XQwy1xn14JbAhDAkm8VttdA
t6pdE0OettpWtQPhhxWXanGZ7YzPmDu+hGTPzrFLF6pQeoNL/AxOJf0UFHN4zRAxhMoRRtV3e+pA
s/Vf7LBshdewTR7KMYBVzaFZt3P1vZDBrgSxjVRWZYzoODLHJfueAgI+OK6estrnEL6jecAlF6QS
S0tPpgduUm+3Zs73hpVgbIWjh24DKhap+VNswtPTC8lP7YPtNSf9ateVvovLyTwjI/BXEXjlj9Aq
bzfxvzfvU8sNWmDVD7HoVv7dcr6X/nDfLgjFtK7bp2UkaMb8P0bvcxntmVuff6fTDahg5OM/Cuz4
6JAuzF5FDBvtFJtvgmWIXBuNzfxO2BZjHcpFoDVdTUO5UCoO7+SK/5rFR7zFgXS/eI/DQP70fz5A
PJsRfIJT5P/UyczJ1aQF0TXL9E7ty+miaNN0kTsTIVrks8QHtYlU2Yq5yRPzrhgU2lVw11lMpiRF
bRW5vd8P/LBQnNbL+nSx0WAHGWn2NvltfY5gA91JMa2NdECGFRTaHRqNn3S1vBd7OGYKGKEk5CNC
zc00nGvjQ4RP9N8/1PZIHX+xJ0Ff74y5as8QJStvv8RohPzGFLmPMMPHNC5ysOUsjZSFRRyygFq+
FvpnMecTLSEJ7c+3v1d+0dsfJre3f5b1D7n902gQ928dgz9InHqYmfZa1eSbbIiGdjMPZn014sbV
DoZXfVamWj26YdRc05LoxIY5n3P+ARYU65NhGXCdG56zAT1jnRB0Nj9NNQ3quWOXW5ltIxocunJP
Qt/26i2EVBCAXycIxq+a5Ztb32+sbW2osAa/T6zDNA/mZoOyynznBNo5UILC3pb5FFz+r1sX0nzQ
zENcbMD5z+e524vJXuxyJ4+Qu0qH+BSOTqiBZji5f/e/NNEBBJ1ylUqjVCAjo7dPcIkjuD0QYslE
b7jQTgalsb8ZiyR+MssWQVvQuNUOht5NHiPEjU7TDBWGuQkhbn6M5/Enf3pwasY0fayWi8VX6VFT
a/gUrMDdy9BpLbDaBTom+wQwH4UKhxrwFBuoApv+X38spqxgg96B7zEBwL+RWXlMNXpb+Q3ERMrm
BJ+FejU8PbwYhb3IWGhP/Vho/sb1zV2n+OFDK8M0n9NtmZTpsch89cmEBPEJCil0tgsiv35ZJ4vT
3PUfoNP5bZK1Zdn+SJ2hPIubXFzyH3v6SLTdaqOeevstQMksPVPel7Gp4er1jPwYL1WbGt6EtPwu
VgRX3q2GrRffExVeX7F2ZbT4znqvPOd5X2+aAoKXZhz072Vf37dOAJahgLgfNdns7z4ChQAK1f+S
d4jDx7GrPEZ276F119XnsFadq6PX4C5QHvgkTzIbTpRpn1ZNBGIWJHW4lEwSZGoOpuKmr4Q36SIN
Y/1qi3mbd7P1Y1A4KXhZPD42C+luFPc/25FAsbZ1GFFNGxSfEZXPadFBfhTBcLUUBFFdgdpt8ZDh
u4eMZNGQGOquyaOnBlGU26uhVPwvZjtnz3z9hucoCW+vBr1FG6GOVOsggfJY2l9MBMSfI+Chf3jB
XGWhfoT6QhannMaWd3mYBS9akjdwtTASk4Gq+iPFk5eu9+sP9qyHAasZEBsYFlHBaQrsYTfY3XgP
v/B472VwuOaRTcITxsk9KkNjiMCe89wFRnGLT9YA5ENAEmcWqkkSjNxus2QRa6Gs/f8oO5PltpVt
Tb/KiTMuRKFvbtStAXtKIkU1lmxPELZso++7BJ6+PiS0TW3XqR1RExi5MhOkRRLIXOtvVl6CZfUI
9/1Su+TtVAh0WykjaiY9GWSetbPOqIlbOyIJ4bTHQVVsc0OzDsOs1R2Lb5oQxmvkTsaN3WsFACj8
5EKbZ4ibtCUFRM15iEwAPrPtXJtYoAQG5dmwwVcY5IkeEn1W8nFJAWpZ4D+o/JcX3dMUhSJ/+oHo
wvvI2EvfR6IsBHzVJOsoMSc4VLit+qOZNjrphtPCe1goDtrLYDf5CS81mBGSCbHwH7SX0I9yXFBw
yEN07yQxBar5NS6c6t5lL+GvSrfiOcF6a79AFJQusMBbzXm7Ras2jpU9cp+gMDw7vZPsJfD4uFOR
vHiMzFQ7ZvYw7WCUZa8ka+7s0mLPKVPiqBqQFyyK1wxC8R2EDvWRL0Jx1xfOayAJ8ZixWGvkEZq9
7LUtdXr8IU/lgYRtBYIqcdZ9k1C6SNTqlTQNTMhauYtNABerZJjyNa4909ZTkuLce52zHtR+Ftag
1puTyLnAdgzPmmFGa7n2S9rpvUOn2nEeWDuvzdqMMIVtrORUVKjv5772RKWmXCFD7fxoB5L+Rdp+
V2DQrfsoowIZhOax0KZiH7HW28DKnDZaPgy3pirKjby9mEn1oAeG8yTjLfsbkj4UnH/HwVieUBar
31wzzV/LolfyY+tQpHLUNj8BlkY4bZbzIxOXn0QNDkyWDfpxZSEccwYo4t8qLG8ljutPuNfcGbiw
zmcizBXpFQ1eeYOiRIbC1XaYuVVqQ0nWyL0SI9Q8PogytQ+N0cALRnoODRlqPU+1XyLvNQjt7Li2
fSoNSqNKC/kXI8a91RXdK3YW/b5GA2n+7jQvjgGktZjyC7iDYdWPabGB224CVbe1V616ayYVrTqv
sQ5ZIEaqeDQNNJVIGLsPxSwiVft9tdJEBBh8nt1ECBNZUGHeSbsRJBQoKt1hybKqVv7eXki/3L7f
2x/G64baHfRsMNaiLUcEIWOwGEDSN72O9pzTFcEucWp7N2K4+WLEGmUInsRH2UuOIUG5PbdOsteJ
zYPRJ+VjNjg2QtsHOQjSlXPRqupetgw7GsFUh1T95utnfU2ONUV7N4cX0VlOh22Dlz2pbwBU+6d+
Ppg58pY6OlV72exrdwKZXXyVLTnFbaJXx1QDXNQYD4Sp38fILG6iwjMOuH9RBZ3rcJVRQJ9Iwmot
63UyJutwg2cDWUAj/hpXlFDbzSnQxZZRjpW9eQLwdh4rQ3nqg7mtRjb//M3XIOc/VbkYMWYFz4DH
cLw07QhPKCoHAkR+7p+tsnmRJQgqlP7ZVcoXWa5wQ8+TfbJaYc0jHUZK9NF/mDdfRY70C4irFvWx
XaRme7l8lItGX0Gx3rHD+E4uM0M/DPZeLsRG9rIqTS+T8TroWApLG+L5UCJrffK1YX9N+Nno8cnQ
ku/DC8LDyrzf+7WHgk1SpIdUL179mZmWhuZw6FsRg4KEt2aFQMibUKvJfNKEILs1m6h/zs2ov1hY
SlTRFxY//k93+JkA3fiRKbgthZNVPmGHZ+wicOy3bIBQegus2bkibV58u3zz4nHauIHdrJEFL4Cv
4t4a65q9d6ToDPjxv7Vlfzr3d6nOT7iCLvIX/XWq+2IlCXlV2DWPeKhw9ynHkwzVSoG8Yqw/SQKf
PARz5ZU0JLqwM89vOfx/TipDio1CsnHV8N4rJt5OFjvbuOncoyv1DvTObTfvDN0eEPfOiT12d0Vb
AVwZlU8WHGqZ/7Vd2zyiqjNumpE1C2YM0fRSh6ADUxJDGyl/IuXpFuG9ftxQo8Vt2TasPUz6J9ss
nFMUefBt5jN4Uxwqbv5h2Y7bPzrkkIE6C/5Nzka28gxnuVQgEpKOpr0NkWfbSgKF9Bf2zB2CIw0I
H/gWWqkdGsqFNxqGaePqChETuX/0gjK6kaCvSfbKUwklIw0AuF/8rXe5wtwj58lLDU6sbk1sX1nt
OzykVAUsv1P1mX5n9G+Chzsi8mQ+WVmwmDfk6ZwobbUCKUA2GQ2gTW3VBNDDs37UN8uXSbaFZ+ib
AgC3ur/2L1+mIenPi+BFJjy4JxpCHkHfKrfxpKm7LjGDRxXvUbi4RvNlMNzHWKpG8/dLCkv95Tv9
FxVp4s9pmMPvrqPgIcU+by8GZzgIS3+bRPfUSiRVYzeYi9BcfodWrFu3nT48RaWynlp90RFY8KCC
v9eKz5J7q9xnuUocnXGuXTZcSyxNsGxhtVMjMG4Avgya50EI9bXbcP80XinW6Xhm5B2QEs94xQRX
3UVGY+xkb+1is2WGFrARqwOjbZZoKnRehHKcid2AUbBu1Mbw1m5xjpWfvoz1dRyvDBuYvGwaqvM+
RDblQV5lD5R4OGiTmqj7OrS/Tp4o3lGv/E808l/JukoysalShKzQqG6DvaSDy8O15xqTZ4OkiMtT
rcMgAbFjaEyRdqMPzjEO4WI5rvFTV9S7pLKDH3kCBAYGJ0iz5HufKvpXu8rRGOjz5EsdQIWfWlBj
WgPUCMZY/BL4SPkJEtvPQ6l7a7tLoWrqLDfSlB3VFHJbzEpx1jwrO1MAo/xaB+a3tHf3aTaj+SDi
R12tfus91uV61tiPAJfEruIN3xYj93i7piQsLc9apUuOii4OUo9MhuQhm92DrqZoy9jZTEiOG0wj
O/ZpcpCaZjJUKeNLOLg91JmufxqhynYJttPebO0I4SnZ+qEPSmBuwiiP79Owv/EpIyC8BWqaUrJC
7jSz+yf0/Oqjr81F5flKJVkQ9onG7PIB5FX7DXS9Ql6DytGrVQwGb2e6+Zcr7FWefRiX8L1qEd+Y
XsiYGPMOz0Olss6V8EFu6ZIeuTz4anwd5h2hjOkIV+ruFD7IEF9UJAYzHn2yc0RQ/Q6C7QuSqvlz
5OQTaSd4833E88rVcbMdWbNIPlSOM8sajER1NDw1e47Av+7FZGQbRR2UnV7ZxbpQAq+A9xVpd0js
7vwpCG6WmJ/WT3k/GPfOqjTMAuGfzMJCw6YcOK/hbEP7lVfFALrRmC6DZf2UYaplHndpRz8aeRE+
91W1/8OG2Io0mDbBBId3rlvLA3I4/VmECba41ntIxrMy0HddbaRrPvweiNpsUeOQM7qTMmCLu5ar
1jjMkGZbS5WwwIq4i9t5vuoQd6B+DrO+LOpTNznBhbtgeKnng1lE3tq0ABfIDhmTvRHYenVGd8zj
5SXsQOUGYYDj/+MaSaF+F4WnHeVE2Wnowyck+YyD1sPEKVwc/GRdZjlk1kc5tsRuHIAlzvHDiN/K
a9fYYOm/av8RynB+WHZ4WphM+zwQ7mpBmGtijC65ubExGmu2aMQgADmP7p1m/27ZabCBAXedW09D
E9hPUfi5bfzhUUbSfBCgK5rhIPuCcsxvlNIlER6AsFz2UGCfp90V8pFHI1//a1tCPT6AQ9omf6Ho
FOyvQ3SB3TLWN+lRGuKhA2kBRX9CzBa9mqAIsOQL1TvZl/uO2Izl1Oxlb+SiWh+FI3K7AMefFUut
zmOkLVPrUatXWTNjoUVgrtGRyCnezJ4sNjmNY+YmP0N0MZotqRwA+bFyWv6GGGdu0wlt07rQbOrP
AHhSMI+XMijrcwxr/QrnkXGV/wkcNMZ6qIJ8GEsm5MNYfzbHvY4dS/ELiDfwYySmjOIMF1vslVEp
WB6S0tX87K0JRHWpzbh7BEd5L8NRHb+PkrgHfSo/jjL0exkOqVL4iN5twqoxkPUR3o3u40HK8tYA
P1E2azLe5degMe+yBOO+th82hq7Eb2HhTvw4ovA5Szp3ixdhsa5H1CVRs20fbVQbj2HnNbPVRPMo
D4KHK6uOXt3DGcFrNXYhRqJ8fYlnNHtn2+ZSb7NjNuKxOU0HWXST9TNZg+sArgr0u67hyfQD/JH7
VznoGi8iJ91qmFdtrh09Vtt/FTWrxocQVxbuxgdVsUYBCQPEAY+F5UyLxjMOsY+phVzuNS47dfYh
tz5f89CcHRhkTB5iF85o5+i/2Nt297kDUrG0YXWRZ3oVaj/dkp5J1nhwlK+VQBfUViLMNuymeIUh
566c1MzuZG8wmTtPG+OHLkWT09qkhZ9sZYpmGsIfVlj5R8n/kJySCfblznI8a718I91AsU/wNpYJ
ckgqcF5WkC3G7Bgzqdz2nZM8i5TCPQ2Bhn5TPLmncT4j8eB+7I3NF/JNwRqTevMzSiQb6Xfjs1bd
BLVw74RW6feuT+Ze0s2Fwgaq1pJPg4sbht+01i4Aor22+9Y5gqMz14HS+Hs/4AHJY6G9G7BSls9W
+cyMoukTonT5SbaM2X9ZE/AK5fPVmN2ZeQeyTx5cDK+AZ+Uhv4whIf1eW+G+zzvjoZ0PtuvlGGSr
9jGYeIKum8y8a4D7npampxwpA/oXOdYqeHj41rCT0wugnQ9TGQa3lia+vw+PZj9r0pZrrWvZHpCT
GrdajWy0P85XTxVfXct3IGfbVf86GjoGFHOJMiNBtnbaMtheq5OyJnltXoe4TkLiU/YAtaESIOud
rtZom3Gq9DnJ1hvVa5gOD6wRyEjX4w0m2uWvSWu/taVAA6kyfWT5ExMRsHLGKuDHGdlVRvkVQkme
G+UjFN9qXXYOKCmvuNOmocZpkDSvzaLK2k+j82dFexyKaJME3ATlb+p6gLvyzDaxupEh+Ut1Av6a
hv9DRijwIGIY1Jj66ZNXrGSwdpTN4PmIYRkC1lU++d6hT+uTMesgIuda9avldOk2MKXs+T6gCjIP
h0FOlS5GMTsonfDemMJ6pSilvjcQcLwf0OkzV9OIolVsKLjHzcFl4HxmUP29UfT84cNgedpYCD1O
SXu6jnVcxTo0rvNJQpokhCnOAnc9UHNe5xLyhMBXfCu75WGBNUmE03XOB1jUdfgSlNeUw7MG+W7+
Y99wEP5hy318RNYXBV/xQ513+TEal4g0kWs4C+xDZMcyLvlrnFtN0cFQxY/htzxwy5flpFE4PymR
8cME0riXnbHUFpanY6Snd22rrq5j/5jvhFheWWWOW9jvC49xeNTsmQXu9Mo9DibyHnXlp3VhJVal
5ZeHa0fD6mJfgltYyVjneNN9lZzkd72ATYKd1/joU6G1boxaoal1jzXuzcXeDnPt7t//+p//+3+9
if8KfhaXIuWBn/8r77JLgXh989//tq1//6tcwscf//1vS/dctjOOpeuoabmmqav0v317RCGH0dr/
ABQtiijI0xuw3dnWihIodC4/8jk3KjPoMnNuwNAlXa0/CZxeGj0VzzpP7yOuYe4Wm/XpmzxQrnS3
pCi0Y5zX47Nn1cjrzJRWTUtR+C/Hs+aDD68HgTSuGavfUD99FKLTD3oy2fDZBmgNN+jnmTcI2t2W
Dnk97MtnVwF8wldY0/s7O1cVHau/PLhDHXJHSZsyEu64S4YuED52ARUMcC2PerASczNKkVtScYpw
Citek4qIcazgkIzoowMrS/fAHZIlFo3RyVb4/ssRRTXZZ4Hz8XUSCNLsIC+UpjjP//On4ep//zQM
VfWQZidbY7mWofF5/P3TSBODtAu4i5s0AeczWkF9Sd26pmCoNRvcdsutjMkD/hHaqWziJYSOHKyt
Dvi1bjbxhoor+i5pNdzDp+mXA4YcOVjRgucuwGrEXdJwAKXcafsxGppo2zbVD3R7N+8yH6XbuGel
FcE6VMkuI4oFvfHaptBABWsKmvt6PpMdekV+QMbc3AGI0LV468ngMru0Wh3FgH1qGT5UZDaMyxYz
RzFjKt43nErLsz7VjPcNJ3KBMaij+kYOlZNGs2HTGXbGjXwEwqlojtdLLjEumdaefZEtecmuEPFO
NtHzi+9RLFr2rPK68pJgpY3lZeQlPV3x0Xhj06vzAzr880dtqMYfn7XmOQ4/OdLEhgVyXP3jl6co
roHZWB4eolLVbkTqkrdvcIfQUzSAcTBwN204gufxC9J1sj12qQ035kkfY+vcmSWGeQ3+uWskrert
0vYipbnzEHZzou6vMXXDpyBi9HKNvHTOIejvQ61lA5n0xHseveQrNnnTmzFlz5goeZ9GRMp2htL1
x6kK7Afu9dzD3E59C9oWbkDYfPFDKoUTGclbrHR8hB8ajDunYXpDbq4dxujN9m1vndVdftZ9gdM4
33coNlYNpRCSn8mrJUFjrzxrUC5TkqeI0iPtYXrpE9KowY0BGe5eHtSadEOYJw3ipJMLhxb6lozJ
XqFH3a7rjGBd93072x4yLyzIRuBrd1piuZiZl72uH4NB9JtkSCKe/ika177ekofiqw8/HTUcedDJ
KTQ221rZmpxBnGxL3F4Fry2k8/BX5u69XES4lJkbFhHb60WsAg0MIAjxcuG0qqojObAMN8FYIzmI
0wG3d40yUqyV5yzFl2hI9BLbk6o8l3OshY3OY861f4ZtFB+W0bLHbONX3+mAhci58ww5TTZh5N4r
A0A+GVouIk+1wjlqfWtAVDG4sIzJq3i68VLY0d7q4/i2nwAsiN8H3S6QNEBRHiwxZfQ/OmQzDFpY
NBWwYtmUM67jTFsxjhm6tX/Er80OpTPHw83sP00f7BHWWAYAUk5wOn3ahCGStVeal1o7G1cJs9sA
OVoK5ZIgNtPG5g5/7riGFlKZdcpctpDqV6XIxLcuqqxV05TiXjNT81RXbr+WHVM2nRGnzz851lQd
4zZN0JMrs28IZ8p+DOK7lVYaBxXRkTNJyPbsCIcD4PetCSp/bc1NF0CEiQg9JW0V4MTOCkCWb+Qc
tcrvDbyyj6br6tpKDrciduSgnObLycDS51e1fTTt9rIMktfAiyDfweZ0V3J0D3/7wMaY7D8Z3fip
7A+OjvFe2el3DTlmlPxd8yExEBDSoqURk7U/GV16lF3dPMju+fFR6MtwP6MpYyb7L0qLsJFlU3aY
s6IzXhopqW3GyZhO9gMX+yFfricvWmoBy7QZsjO/uhw7xCDVgvahNiYLJLIxncoA4SkbCMhI1jJU
dNQcOqh2+M1OWNjGlXHf+6pxL8+qzJxWtu6O+whZOhsoCN2eWuya0THvlpijxO1dygJedi6xoaFA
AekW2JB8AdnVWEKHRIz7g2x+eJWU5IhI6hsxv7CMZ9MAb7Sffdk8ADtzvCxG8oF9+GOJAe88/fMj
Qne9Px4ROlxBD782x/I4Na15ufBhccb9XncAMBt7jD9mxFdqa+lONGZXfvaPsaiGG2S4/IupIEba
DlX2ZqrqvsLa6HNt8iipiunjCFI94nOZYWKW15rH/YACetULNNjdBi7wzMqbwrZby14pOi17pw6m
sJWrxofBnoOiLz+tizsp7a6JhognkQsFPBnL+R7roh9TCf0hng/CABAV49V9kLEwql+iodZvhWt/
T6Bz3iBprD8sB1XZ48Aen2VLDpdn8jpa0tLBCAR37Aur3PJWm7XeDS/s6tUUoxVdKdr8TET1vRlV
gsvp3A5SGDT/sQeVRm/SPw6Yx8srT/Pl5STZlGcyJpsda8+t7wdY1vx+BZQyeM5+eLH/17UsfXig
hKDur9db3t084eObv/4/ijBvDq2h3V7f1jLlOkS+rzSLj3oGxC/2bP/ENslYCc3Jvrh40a1h2wy3
IBKdl9EDSc7CHnWZUey0mZoiVZY+aC8tqkvc4VAInrd41wOyfsZ6tNyKPT9EFtlxvYTwUKfY/dFj
9Q3+m13grDv4/Re7N95QtfCPo17i+gYJpsYoS1fXjjK7wE1mSj4qa1fI/vVF634mJ1IexlgVOxSr
EO7qfyad4ixhd0jyjV3Z/j7TBqNfTVmCk28oFO8uGqpi18/kD9mM55g8W0baZenftRr1ws6uzVv5
ZGmcCnH5UNsvzxnJN7Y6HRh5pOs//VEV7z3zg0aOiSyjWdedhWQf66690Tr4rRpx+mq7zr4bC/Ob
7TnuGtvD4ISVbnCpYrLCJS6k33xYpgPqN0+tJbBEwCpvK+P8SoNuqL9ZmGBtwyq3jqlhJs+JkuGX
OAXbqaY8xDZ4JqYnWOWpQdeA0UAqbQm6/LJuezRvZAxndfPcGj5bpzFSvRW3wgZ2JkHZXcUeGBMP
WP7KXP4RUZfsy1rxb12jiW+SqiA30as1lb683gExTR644ZcbcB/Np6LLDOwh9OSrnVUvYJYw+xDp
Bps/cStC/FE7RdHOdq5TLxcFSzlP1c9LLGNLuoqG/hhz979tu+q9o57PzBwTeciNfPvkOBmU86gk
vQURriNVFwbnOL6TDrUBSuKqb4Vnfea6gZlVdrIJjBGKUl1E+4n79Vk614Y8qY9+HPTK05KY1zyz
BdLTXCRYUiRKvUnivLk1mPI8xyVyScbjprj8861ec715a/dhI04aTLNVB1CfZrEZsOw/tn7qUKRs
0nt9JzoKxT5wv6PWNgEVIRBFNkXrbwhZbZo+Tn/aVvwzMdvuU2yGsLKrDEG+ItVOLmj5jeKOw+cp
zc88EX9ME8sR9ATbzUg55xVfjmiLump2kE3TYR8VUtwg70mvEZqbHOe/p1IbtEcTRL0Mh41Z3ZmD
bSJjx6daimw6NuPXQOvsT5or+ksXGYh1q+Urxqv+0RiQiYjnjG+olLgtpWpykL1lH73qylOHYNyT
dEHUlPtWDOGjjLRViWqx4JuNgFxeUEZZOlVRZYcwAOPt6WkCmPSvgyjFa8UPe+8mqBoEpRsvnQba
bfx2frdlt5yG6wjCtUbgbCursFam5k3n3GvMdeOGxadhzLJ1NlnuCzkFHe3kdMKEBFxIieXOV6Ud
3lSAhN+LTH3qMFP9wY3jNlT96BfotZ2uihg9BAcwHOuyeBUDyBNq9tKqab3Cr2N4dZGgg5Lawckv
lEcErY4yjKVCCHhZeVGt5q7v+6HYW/aEyoGfacc5lk89iVAdAaiVlRQJu529Umr+G/rl5F/TKX6A
WOYdYhScD6pLqsitDBVdiw5pcA058Oz/GuqKLF7ZmgnOfR4PO+GP8U4IXV5eWodMdNDD9v3SfxuK
mpH1HHTuWzTV6l2YdeNWBeD2ScmNX4VX2T+t4QXHi/xH0ZGxi1M1fYIy1a/KKfokQoPsl6N7R5aC
yXNhocoYTQZwMzNNn3u8aM4gxu9VExMu7ELDQ6ME5aUETrfWQd7tG9HhYKAMd3Pq6la2HC0crVVZ
9nd21hp7aptf0lRRXwCnfrNw5v5pY/Xl1qH5ltcFG+26i57MuHJ3nZo5N2GBG5hlA03K50nYXn1z
5klAC1elGN4nDUFvb9IWPWEJUkiQxUQGPj8tLVh1Ry+c8FqdgQ9/H6EnGFtFSnUZDUVjcdqfFvDd
7+aCzQvbEqYKOF8VYW/w56Wu9Oci0soHk2KUtu+UPoMPVDn8NlT73kc69rZ3sjsZSo2+pgSRNuMW
jIi3jjrFJsvBQQ7OHb6haZYikjmkjbMalDq40TsY1BC+H+QGd3CLG9UKKJ7MIUWBIB5y87lufs0A
HbfGpSR8naSNnrmtg87YyJjapptEGEi4N91JNX3rXp8P8qzSW5vfXmOsyVNpB6HBkJB3gqgN2EQL
Bwfosg6fXD2sHowIdcz5XiEPqZ1qG88jwyonBG5VPviI11xHyGtkRWFt+ww2m6c9u2jX3VTCxvJG
Nts2u+9Fc9/wFe3WXrjtKit5ln2mnXzq0JY5y5ZTI52PE9ix9bXq0sWlv1WDStvkQ4syLjpDPCjI
tB+Xdpt/sabEvYymEoPrMafbuLe+LH3XubI3xSjg8TpfxgBojffo+6xUSDzjyJp4KHjLMTzjxzaJ
qn2LidvNNBmzCw+16Ryr0tepsl7kFxQl9bX6e1JmqNWjn4K+RxPsvtKz7GyXCurcvvkoD5kbF5tJ
yVmeW1191ro0eQldtmRYEDw1ogpfwF53Y/KShYr6NGjtmg1i8pIHY/swYX4nJ6jgBO5tnhMQ+BAY
RkQLr/sSScEJkSPZLMk139Zl8kO2xDxisIoMFZIquI0t6mZ4Ke9aF5SpQDX+gaxjvMZQ0Xmz4qO8
d4kc1XWjtvrHfNKVvRxqd3a4DC2K0n3zpkPXwqA3feepmaUKYe2HUOPdbi9ZWjnQI0D4WreIzsve
azNDO+nj4Hku+lKnlL36bd2zYc+om3wxDD9ZcwsuTm5U1k/smS8yrmhi2NZuDh0brO4XjFvRS423
alEgyYna1Loaw/qbKJQDxtz6rwpbQNwgrG9NUimrXFTOo/DqcWeJWL91ZqBYJ/D/i4L0EPlWepDb
LdP1+w3VmuwgN2MQjIaNqMf33pRa9CanJACrXE82Y45vI+xa45PIs+SgiP5j05ubterqnwqrfe+9
NuXcEl+Zp6Lk4TiELquejIqJHcIQxJjiS9RX+6Aaxh/g03+Ofuo8+15o76KioHBQ12BbOiqcGWIJ
3+Phpxypp8hKTgX1ghxlor3XsPqvzbK6IWmHpXgXtetybspYAB53OfvnWElZfArYsrLKsPFfB4Gr
ohcb7Kf51LXsaj3kAmv5RoQUUNPoJM/kIQO2s3XGVt+owywDoaNooebF56HCJBGv0H7bllrx2QFr
soorSsBZVkcvhoHG8DwsQBftJm16d92PyRd2Lq3yNFSltrPQlmf7YomvbUS1QQETdNZLtUDxhw4p
9K2Cg0SrTnnvgAJQraTYt+y4zpAdnkVOZzKzh5AE/CME0iOLM/csWz5co4Mf9PFaNuVBadoXlo4v
I7f5VR1mv6QkMjdI8yy5hfIwuCGg8i46XuNNlFwKBwSFqpjKVlEd/RmlqmKVqjZpx82oFf5Py/Kz
VdSb7rOq9GJrRDszK+yL13smUkih8hk/nketG5xfnvhRYa32w7bddFXzt/qkCAeHM5cccGFY4qhj
YwfdsLuxsjw7RUHosibNps9w4+4WtP1Qgi4rklccqqq1Ftk3RlgiIlGU+dvUF4d2BJXDE+xUmgMo
FzMZLmOZ+l97TVNXPna6nwockDcj65FLJmA46K3+2qDnc5GHuq/whEiren2NybMJQ4UpA858jQur
07Y5cNVN9Xu+7DWjWxxmhntMrmNvBXvCm3nkK1b7+lpTShSJPC/9nqmDcYsW6PToR9DCFZOMm2FP
jzKkCpS/LT3od7IpO6pIX3V4+V20eVgdN/bBMkmaNEbYIxfMfSjrgByWsXpR2Z/dej5wyxjI2vfw
ObTy/nskImujGK5zG4qqvAwmarIDFK7v6mCfhG+rN3XaVDsz9vGokdqiyyn8tvhQj0hl/WHKIu1Z
roqlS7eUMV1kSI00SA6Bkt92yEBuc6B4JyWsnPWYosUwJeVcKvrdBn0KbMgB818B8VhlHjWKrrDj
V7SVsSdNvcfcG9WnBnsHnn3xK2qZwcnpsTCSTSfRqNc2abPNxzx5xVecIjx0XtyxGKwbxlcMM/t7
2elY1MiFwuomDh9yGF4rFSPUT3mjCnjASnFJWJztR6Hj35pr6Q1iHOoh7UucL2Lb2mrq2D5mU6ji
zpiJ114FqaqOTfmmmPkhFg4J6TSlRFQOs9Ridq+PWvnNzlKxEmFkfooapdgMRe9cJsuDOTAM6t00
ocI7BG545JPrTnHBIh4qvP0Qh7azFoZ3rLqqQR49bO6CTKVYMp9dD47vVDs0G6tV4/W4y2Hw1lLd
ifNNz35L3fesd5d22akFEMZ5kAxWaZFv6jnIjqG9a+r0OVBL/ja+6jyqoWc/9oibRdnARoZy/+Pk
GP1tYiW/ZEse2qa2YGkBfJTj4zxqz76RLuMVpXAeB4xVodmJaA9pGy0KtxQ3TVyNG7VSi5tcNfvP
VnNIZk5YY+nF0RNtvu0lc6yIviFBmT84cVasW2GNOx8/phV7h+KLJljvdTbMQAHr8nOEc9UcnhDC
xy8WnbKlqba/gt7vL/2kGNyV6h/kuMovdpdR3Wzi/hi0TfGlt7aAstXPuVEjXw0LaSPDtd9mK7N3
NOr26vhQJMPnpFNxDxfucOcikL2dwl47ZGzFP/s+XjgU4T/x88KwMyEHbFeT9Xlw3GyjO0jwIrBg
fx4RbXCDAgcltbh1IbIhUEa48WEudSaMlSiBXiRyJd36mGy8CB72LyX6Yg/2VOFCTojUenyns7da
yaY7+fEhD4tgmRA1EcrvPPoPsleOs6kO7clZtWC0p89RGIrbWOh8v+ZDUuWrPOiKC2Uv58HuMI0M
0Ve/DihrUElOCXvwGvPJYe5Gt882aUIVa63BPULIExSivIocCLv9V4Hy441syXho1ptcx6+tNc10
Y4T2kG/8oBjgvdlI3cNl1rZjmg4r09ZFjvWU399pOVmHHSrKB82aBO5UxCbNH5XlVM7xY4hSskde
TZ4NgE7jjB1M5IruEmTQk0clHL4aVkYSusrDczBo/iXXTJyD5w4n4kvmaAqkjibsH8gq/TKQ5Prq
ZmW31n0lOdVuqTzUkf59udAsoatmT7h0pqE7nfscYoMT43WQTYLaEIg7fSVP47J9mQHCxw+xQMms
G90NUIthLno1wt7gAR1uLEc3N3JaYPTuzqvhNkoJVA1jN63Jwnupn/o7pFpOcG81ZQMnB2KOSvZU
jpKhyWo0yusQnRC/KViON9pKbyb4EG5aPtWqld4aOoLNrqPFAJus4kVTLNQf5WCHZDIs/nbthF1S
IjWrI1WZ9RfZm5VOgEZilWxDoy2esjBOH03zcRkKXv57NA6vaBOWyytnRt2dzQgbivmF5RXqonx/
M8sFtShb3oxsykMR1x/eUJ0GzQFCBkbe80vKK/39TXVOdxe0wWkKveSCFH16iVWTxQPpLLDf0Jh+
x7tGoxCd+eXu2uFSTP8/lJ3XcttItK6fCFXI4RbMpEglS5Z8g/LYHqABNHJ++vOh5W3NzNl1qs4N
ih0AkRSI7rXWH26ipPi3TlP9ea6n8OX9FU/CI7E2Tawa4CATxNAEnSOvZL2fSthKACcatp3kg8RR
jcI0i+6xnoWu3l3KYmzO1HGxrMKLdOegLWafZN1MuyRNyACDZd1GZSL2SgtNHSaqZ9saO4x/9OWB
gX8AfqH7MnGBFGKi0dhTs++spn11O/O59mLx0xYGOF9RkF3BzUOy3TkHfioeAEuzr15njHygqtR/
GC0Zacfs+vvAJMlBOVfshWtqr2VqPTTpiDC94391yEq+DFj/7F3ZNHtTWA81UsmQYCv8s/HjeSuE
84AKbfSrsZq9VnTT99GFP2eypXg08jo6zLmcT+qkNMJ0OzeX5S3nJOVWPHTVHvbW/I+TpCWiw7ie
VKCpdT8KHer4etKfv+TNqAZsu9nO35GAMnamlqHFZ/Jbr6HP4GaRyR9jjLzn/3PGzAwkyf73a8AP
z38g4ftxDfjn28WN82tUv0+5Jh/UwYTl/VBDFN6W0JR30sgQ97SHPrlnWrr07PfVPJnIYOMhMJWl
VG77yd/aZZe/arkUYaEZxq80P8vCtv52DP9r55TRV2fR0XuxQSobgPSOhlYPJ3W29+fsYD1b13Pz
z9mBD51uJu3B4w/f5d71QsWbLSoBdnux8gcjdpabGlBp7GrSuWdxNVFQOq1PnV3iUYLtFAXOfGoF
ipqZuU+cNjvqRpe9+/6LClmaiQ1MWaw0kdnL3t1/dv9rtopj1Ox0NNxwbOv3Pu4c+8TztLjr1oNd
rkKlgceetC1XmndAwBTz+GB/l+VPRtpaB6ofzqFeI9TFKH94Ok/wwR7MF0Ql/9EyaWXwAcGQEemu
M1UrafrpR6E9B4Qi4EaM6iVAdWghhvgax5mJmdtcfjT7Mc92FAumoxpFR4p6+QjyCM3mZ7MvDoMZ
uF+FZcxnxNioeecpecvJNTbj+n4VgV9x99VB70R37AwLGT9jFX+vLJcK3dr+ZPqbVdGi0cPu1Yn7
lPRh7pDgClKI7iVK+479rLrceS7DppTVBbCB86zLAcOBf58A+3E7Kqd6J2mQzGuzbV0i+24n+nIX
R8kAkxu5UnVfd/J5tHLnO+DZZdthj4uWUDvcuAFYMRL5jsPXCt+GkEfaAtqgFUx7lbI00Vl4xIUp
TOeKFfNz1NdNsXMhfx0Myj9EUv106Dureqv78QuwtuZxkrr26HvRw2RX1RuYY4pgmubs1CyT8Cgc
YN3dWjuDJ4iWxGWcra0adAtHO+meD9ppvWKWaxQAKPRc1Kj3GHCxc22s08kSnitqpB+Hms1TEX62
jdL9PdLAHA/hecodwb93/jyvaBOfjNB0MwsER1FWdk8ohDdPAxHQYyCfInR/nlRPDpvoWHhlulFN
NbAkMcIAhTCPqk8dinIPGR9jmgz+ufT7eTPKuow3CyqnJwxRqhBUuXhUh9FHrGUs6vvUj6uYLFE7
3psmmy/VRI263AP9Kze63TpbSzholZjCnsK0CrqrOtRl0V+XtQgJVuun6oqqpbv+Y54XpeJS1gCt
17lqSk4u55RCjk5Lwz8TKS6oRGeRf1YH/8+r/46o6Yk75xtURhHOWieqPvXqY/YseusQo+5rxaW4
QIkTF/Xqf2v+f/UF6YA0heek28/rwRCHagqxQJPzeFUHUhLjtVwh5hWYSp6z/u5zMPgzTfXNOjaj
OWAWNV+dCbsG+Wn1Uh/r9E4iDKjmqlNHJ/6Dr6embu0mqzEACtv6XWwt0RaoCsbZAtqX2wq9Dz0x
IOKnmQav1QTyg/HHBLumNP1b0KqIuiuBjXwSupY92u1TjIp4hpSfLk+R7uqhaaNqnrLuV5gAHsTc
Wju/95I3xKqpVTcBytgkUr9iYtvyw3xrYiO9K801WZlU4m0owQbqADROqhn1012uoTHRAwl9HDPj
2ZGdfG1tkH8TENGCuozbALRSTQcLXDeMeu0NNU7jpPq80R/v4Yox2apOGmWOi2qpfghn8mbhA6ps
L4Wok8syIZatmn3j+9tK950jG1WLEqT+JQCS/FDicVB6+taYc//WDyVSmhgfRQhMtE8NjiWkh6DW
bAXir+aqkPsPUpR0Lf3ymDXD137QHFikY/y06BFUgA5YvB8/FSKPn7D3TJAAlz/V+LhOqvss3w8+
rGo1Qw0k6S0wHqvUeyFjWT345hi/ltOz4qyYWO3eWr3Mye5S0Jz1rjzO2OLsVDNYExHgIJwPgst6
Cc/V4RZA/NnhvVhu7d423rRs+tg9ofcArHIevk+tVW8csZSP0RRrlNm76SRMS9xnf07Cy/rjpBJs
hjrJIq1TsPNaFwC1YkjUDc0gkY+qZeVgcDpIatRDWVMcH3qtbucgC9cTVF/RiH+cMIMt7nA/zK69
LV+6OP0hV/nBJouGjQsy8hrbvfNIKutnVZvzN6SvsRHVUN8YWlt/7BPrl5pvdkaziS3KWwtOm4+1
j/m5Gkh0TDyrqZ2uhqiq1UQtgR8T2dek8IO9oezF1kMxxYgU99QZV2exz37VbJ1yHBDJKLotXmQY
bv97jgChizbUCKvblT5KvlxP4lB5+k0Vm3zjr3npXvXJlm/96K55I3bKtYGiuT+M+kkKTd5iLyHI
M9LoRfZQJ/3Fb391Ohtk2/7732d7jZ18nJ249j/PHrq4CYk65q1KwmAzVN4E7hU3WHXmRsMscjv0
A8RylY6pu8TdAeT50aFDuJnryLtHPgeatoTuzYaJkrqVsE6bbfUlmJzbjLkeqC7SsUtzlyeB8d6s
Jy7dQiHQ836fmPTz8BCkhK2TH5SXEh/pTaPY7Mmc8E6Q2hlJQZ8+9n6KTbH29Wvfx/6Qb/ijqQbx
Gw5OsZ2OO7fYAUf2Hly3AVaR4v352er9LbBy/yGbZPuIplv7SM9s9V/bUVT3QHHTe2ILGVpxM7+R
mkPRxB0J9NZmH2E6SOb9WU2LSqqGpW0jRIybyCZGEFNB1BzJd5tY83inyiDWv5tqFH+k8W7Kinhn
Wj0rgLRfZ73KXqj3srMELX7MijT5UhXWD2UhLqfl1arN3xNMzYW8J6yd5sTtY00t62Hunt0GRfbP
niF5/pDzUOO01FBr9NHBGmct9IXHdJfEkBiS4piv34SjD7/7KlEVR9WM/sxTfabQyV7VN4S4/SfR
5+exovitWpjkaMdmEiyBHXLrG2f035dIyjs1anpthUyWSTrXHWY4M+ycB302TqqpNtKqmXiMfjbV
aOHuPzAvlmU+OIkJjp8/c/EakM0rll91qVdJ0GgXGXdHMrXdKs9S86hOk2PFInMUbjR9CYzyW58k
SCrm/nvRBcsXNUEfE4GCDCwQwryPCbkRvdf++HuCukIymlm4uhDe/d+zJq1OjkSdvy/j8Xcs1Fl/
/LnM5wT1RlrZfDMtWT0TWbn7ptWchlztEl3wZiAyMx3wGi7br4vqzCZzXxVOffpPvxpUfR+nqXbk
m4elQCH10EvDeDQk4HKI1lpoTa33XgVQu6SJs2wwYATG1vJtJCX//wYImXrg/4eqY3tBYHgwdCwH
kojumv6/0aDgtgrXNSrnxFq3HBPMGZZNYMji3BJ9zB8vc/4N1EzWXhKnw6mCVWOYfby3MXfYGVMd
fGmTaK2NLCAEdNcmuUdf0hXlXTtVRUhFKvgicUckY+icew9LjI0MwXb5X9RMsYiLZ2Bsaq4T284v
UNqAtqkGEddzqEz59lE1qZ1oO5JS2k5NFhPWLn7sv3to+m6gNbhfHHcmdOnIsqum5VD2gvO0r4eG
EuM6w+DNdmWSY4NNSxTZKx5R5U21sEdPNsK003Pfz3ASSZWf7TiYThOJrW2CnO6xH0EpBWlZb/mK
0NLo0CSSDet2uaTBx6gZBy6sv746qclLZW0MH9O1Er2yU98t3cuA6PrWFZWk4Ewz0LHG5n3lkHhl
9wI+I94nY48w9Tpq5n20L+VYE/fQ1CwtOkxxNm1TQxcw8tDMJOuXXr31wF45vS6uHpznoN+qFjJp
v/vVtM8+gkNgfhnhhO+Vv/pSL6/q4Iqy+nj12WcY5sMkPO/42UXCCQ+z9aD6kIqE08MziATGvwbU
qDZHAmUL0ZxJYzinj74I8dEgBt66ONmzgON9LfI4AvQNk3hvpUDjVec/Rj7bI0T5wHNj2Gyc93n4
uIIlV/Fnu38wJvP36FL6yBnFuI6Yi9SfZnSUart8Uo2Mh91hTux5o5r6OiF36x8G5h8X1aXqbqWT
PTqrDYrqKlCq2EKSpOi+9nVdkjyUQ7WtuMHIdt670CXu4mQcn0hHAYqX8ElUUx0y2wRd1HjihHro
+OS6BHRS4qi8nqAOyGohu8Rajv4TfZB/xichql/OtOAgvnaZ2ELfalwTVUtdZ0L4Yed5ablTfYjL
kCKunGAvy+XqIXB0laLqn5LGae4Qj3hRrcrXgXlhjw0/FmEu1acOiEWdBmQAbqrVQc69BFnzl5qv
urAzAbffeK9WNlI00v3222D/1Mbeepu0eMHzD8CthF3N3W7Cc659/SX3Jms7GWay7X35zWlK7YyX
bHHwymzaFLKvEKBL+o2xGA9iZKegWQvZsq7R3wdDXA1fBs8CzyvcfZbvYMDbQwMDjj8yLjuUTIbj
NLUJwg0F9o9TdyaHgPPNlB71InavsROlh4lNNR5Lg3drAuulbNBi8DtCjIA3ERhtfmrxrtoFI4zB
sZGH2rXbO6244loi13ArGDA9MHhHo3s08nSfWVV2TGsnBUaeo8YRz2E1L9BQisR91CNcry1dm85F
IqhI+sZr7U3ddySaeb5Utn6rtNoBVBOzD/Kr+GB7jbHrpty+B5W7qWYzflIHRBL00wLIgYv/Tx9I
y2zXVE4DBPN/+sYAZ/lEy6MTTu7Jx7lxa5FiyPMHNU0HynZHdfv+8yS91kaePVGPDvL/nJRBvtwY
hpceVN+M6thdlASXwQajEVrtXJ8piWJ+o9rlirxQbXVwNaCy8YzrNopyefhxNDGLOxtIQJwzbTD0
nWqbg12d1Sso50xd1vFWnaV6f5+qV1MYSeo/aiVSi1ScRmjLrwfV99n87PvPvFStZWr44+Xn+Ocl
+LF6vxe8j5dSDgjTQajBPfU8td3vg4ix4MjWQ+o5SR6qthpWnerVZ9/nQCYaxIs+h/97ic+zf89E
7/xQw+zbRLUIx9jxHzXkQ59FPpxQifgJfHC51wf8YewhNrctIB/g6TJ6XnJZhRpZnF+O/auKJ0AP
IzazPMWTR56D9rEK2gomWGI/DqPEDVN02c/CP6aWkf6q5TSgdRXJZ62r2kNp5PbJ0nITgiZafT5A
3+/p7G0XHfs0JwCiHiNosHXQhrxYS5W/4C50cnCXeE/yQez9uAH1N2KhxgnUi+M0fjF6fpl9m/7V
UQd8MQe582xpUe7Mu/dsyXZTb2svY7vUR6E5YTd548XFh+WCCH9+aeydKbv5FOTFWnIl40Gistha
bhMcHbM4iSW1Tn2M0AMYsvpSudbbCnpQD/Z0zTv6BILb6IXVcz5It0M5TTPEe9pQsOMLfUpFdUxQ
HruRNsUExc5xZFrmQ1GN6cGXy3bWunZXy7UwXnWIGwEuO1hxrFMAAzHNfZOdZg1BHg9aLKIGfo4X
evqkNUZ/tGd2OFFKoh8MtvsXYvvHtKQYn0zJeNdnQDFZVzZSwxLMmL1fS5w+2oFmU0NIN/aYveQI
VnwnxNqlsd+GpKXzW1nF4y1CVnKDdp72vfS1SyT64tVFW/hYoON3WDxC+AEgW9BQV/dF/6MCkxBO
fjM8QtX0T/mcTvs0MrRXEAc38P/1HaTsYiujwt7gWNJcAMDnb/q84ylobBbJDYNuXLB1Egi+tVke
2noqLrlPMdury3tiRayYuzjftKZlbw1KSfeDYQfbCQ3SwK22Y+tah17Ywc019Tdwf2hQdEgq1piV
nFLKZZskNn967pSdERiDgmY/+zzGvKwszkMKnlqr9BVTF1en0rJ8tEBFTYqp0o+uJs/2WBub1q3C
QOTdNjCLelsimXzzXJGfXTZ00D5CravDQHfBjU1+9LWvEf3sZOA9pyfBvhKZMPL8TcDmxJGkewXQ
T923DnM6v1h9XTwXJ2cUj0PnYrCNrA3eAuBzEvJOezdr2Movmr9rJLuw2bzHoFg7R1ZLdUdOQPtW
4p9EPCkNUtKfenPXp9Oj6aYwqR81XLHCWc6Cx33W30FgiaP0FP3q09nYt7iJntWhDpp8O2OfN5d+
GiKO053rCo33WgbIdxXZ0dHsfWPnprtzs7rfVIP7rjPBM7ECGpNndkLdvjan8qwOZiCqj1eqqVVu
eQ7Wg2rGONzyGP8z+z/DORk6av5jaBFTnpvVJ5DQbi4+2m1R/pU4f3m1w32QeBv86cxzKXPzvNiJ
Q4jO/jaHZthVUQhg+RtuUli98xQBFIyFMGSiYNmol6CeX1wzqfZJNVnnMXWtszdD04Q0MoF/O0WZ
CMIyGciQjBiApVI7CIcSexj4XKFsqk2a9qz6DRji2keIGgeO2UM2J0AWesMzHqARj3crpUw9yUd3
1Lm/9VA35+zUNG5hbKZcvnrSw9JsfQew0txAr05z91JXxXQO4nE6a+sh0Ld5naC7WA7FOVoPaq1R
r1DBSSDxkMIM3VgztuOI+pmejv2ZJBAmcOurwRl+VE35BQcON6z1jG+gXpdYsnLOYWZFwDiu4TYf
o/0ishvS5dq5Wc0f1SESyIpouU3aP0Pdr51PjuCDqf+fYdevDmjeXUea5TzOS3FmA9Rr+XBuzcI+
2Q4AD9eQxGge1bzB6oudrfeooSArei4D+c0qW2dX6OlMMaPscFGpi9fYCJozv1J4dnyx9qRd3BQj
z36GLhR4B/XBEpTJNkUlwX8IczmLulvOTodiFOlztMP86ky+oj6zl/cPXirYkBT6OVt95GRT9R9f
0+8L8TWpV3lRDx+vMvSeT51F3Bch4wEc35SbuPTBkOrNsm9d59EqJZp5cYCIvpa0Z3Xw9bo99xnU
LCw7wFZC0girsgwhprdnKaJvuD09NjV4wCquu01qGltQaBe/6UM98i+GM51jIZ/SGhSaBQ7kNMTN
uS5Iyxue8964WnRNp2HZdGnxWKZywtXE+AvVeMTO2/EiKdeiBh8ji+kWPmwPxGVdIAmZ3j3VWRtv
XZcdUVPl7V4gK72Bp0vltbYR0wI3CXjxdTYjuUfiJd0iDtDsYgdPCk2MMZEfLGGt4gdn5/si8r9n
Gglwx+2e57KatlMV+5wSRJvGNJPQXbp8nxDZQ+AanxOP6uo0D6DQ1wTYWlzNHBfDdA9xKXB1+KB6
K28/9cJ51YfoHHNnYJ2wRy4HtBVh1ZYfFVxAv3GOYJH1fRt0bA4cv9klQcIiIR8BfeKRqY+wo+PJ
OUJAug/irdZUMewWfhNGVEwH9IYs/vRkohrH50mThXznZIQxT3yMg00+Zc9ehiyTjB7yLEaeNQ+0
Qyzyhyl1uqPvdndupLmXLKlOKWvWWUTi0Mu046scPGQOsFDNsRILseOSu2Yplx00EbzOtPiWCVlt
sqbRdzxb3R221MC8vPwVX0h956aQi1KtxtVoQtFAJPluDEwM65Fc3GV+/Cpt2HMjhZ/Y66Ybi909
v6HmUiRYT3vD3bqshpDu33WU8LaCks6m8C2wI+y6t77uUa00jG+DD1W+65rkDHB74zTujC1yi0bN
ILKd13f9NojrW5OIU5FYIAQC+x6DWMhCZWDDssnNjd8CJe/z9sDvE33itnw0ywqGQtPu+GctR9eX
ziF3h900mi0sGLsJKSJxU0v34iSC/6uWpk+LxS1nWqeF5OGeYOK27v7vWoFCVD5P5cmwBkKDQadW
yW48W2ag+z0LPZWNzVghbeiglnXJdfF3OvcSrP6qnDSgUE1eFlNBG2c1HfkgoLp4nmYsfsF4H2ez
FzraglIE6Pe7vH9oF6y99IrP383ZT6eqi53ha9ZVc3D9JQPzd2CnaGflzQvB1GVpTbS7HUjLo6/f
pyliCVWwHEwtuNp5Um4yowvOjgHkvTLQkclSf5+han7rgusUGzE60ol49oopIvzJnaOvDd6WHJID
5ad7SG0fTT/iM9MNgrMhUDtP1kR2EEVXKNUYcZAiu9V1o90vDn5ZQHvNsp7PWt4vB8jV38rSMEOf
bfHDOL6UeY6Xw4jbNBs+Y8c+atw0jXPn5olzRNAelVej+THNbFcQ44gurEa3NHfq4zzdI5vnhA5U
7UPjeOnFzXXK48nVC4Z2W1AZbobKv08mXCespksP3QgiySIHH6ZR5l3rReepv/QuDGvbwOaLHdU4
SH8bB9LcdL1VhQYAuP1UBSEaad4TjCMDlHy5HQLprQu3A4nfqzf1gP9SXGNkSWoLiVswexCvkBvt
nfVNpbdkKB4ouKAzGEctkiQovmYB94l0KU1qmYgp9Xnurl/OaKXx8SEWL7WfbLQFfj5CkUVo+qTl
DHvYLlXwOmcmSzQCcId4qfbYY34zoXtto4VyrTBAhZaVyO/LCawheOhNrE8df68A5l841WZMgCMg
/ZltRlI3m3n0pvMojQcz7pu9ZHm+l0EBq8KBMcQikDzEcfmCqeUdcne3nvTyDeXYGXMxCn3VuI/8
IXi0neGQz6w/taytnavrSInWQt7P2myFwdSvn4etaFG7877Ry2eA/+3Ot+p+W2r996yQ3d71Kxyf
JIgLK8bbL0uQiLPsCVQgkRP/CIL9aNFHsEolmneVGKGJwzXM/JeltLUvQao9gJO+mKjKX0l9DHtT
TwmA3Ha8GUm397PKuCRrq+/EeHOlNd50LXbOLi4s8J2ZIRLQzjwhNjmMz0VqEJQC8yaSxbxJ2Gvb
FrmhjWry0D5Pc9piOtJO4NaX+i22wVd3Vd2+VdU4hr3V928TTP4wcK3hjZzuAHAynt5i1uwQHiNs
SCKSUCAE82YUcw/cgeJmsGQ9gNbBemt7F7I2N/SbjSkdkiGN9wZcqg0REPTf2H4Q/cBs3k6dgQC6
TW6mAu3/RrzDHdV0xte0XQC9WnbydbURCK1IDq9VkqD5j57ASyM0gJ2YnzZ9/eLCLN50eud8SfrC
Qmojrr4IyVN5dqmbeUFUHKe2RQEILZQnKHBEgLYdg8C4wgwWKNaB0HYMYGVL45n3gTvW+9iEDQob
EUMe0czXIBX2Ic27+a70mvFoYw99IctenzqvNc49sHyUPbEW9gEPwK/yo6M25/jjuWl+nMfaOneA
KXdSups6dbwTPEJvi88Cbwn2MTolbb7rhE4YK/rHfNYPZdzKBxDazbFDEm7lfzhoLxVfmgxTx3Sp
vpbQnbeAhPRNaeM7VtgXV9h3OIsZREHGj6G1XkHt/l24GokXNv+6WZ8y9g+AgOV2qmFTTATifcIP
fEnG34ch084F7yW0Zj/YUjm9c4JkOjTe/Ipi4bh1Ind97k32XowIvVS5rC9EJ2FaQK8wPGM6FgiM
bSZ0AEPfMqfNjO3vxltDidSxxpM9yic7ePc93XwptPlXMhCZ29yviXbstTi9b/KCYCLw3iLoiWHl
OP2LH8P8ghUPeKip92lMSldrTGDnmkUw3na3QYz+Pg4KM/TcGdtU8reDeQe1Hg2iVYwh9bM3A/z4
tg7kyQnIrVsDD1Qhk2QvkQ5FklM8zZTbQyNPXiuvhXgQWuMC3qY/V0IzjokmHlm4tqOdThtjRiXI
1Ju/kV423KYEG9L9TUJ2ZDXvQLnpQoRObDtnuRjDbin6Ag/25pKYXnYoI+ON3gdY4y3SWd2zo2l3
uZfvnQr8pMYm8KNqM65RY16+kAAgpEQSkoSgTwq02DdDLg6m/W6W0trzfPxSD0WxMWU6XntueMqO
VrxFqPzg9U12kRZA1bEaYUm648uU1+4hjqIO65rhm96WpBRsuVvchGffFA1XQWrAjVoU92C97qjS
v0ungw9k9S9xNAsQHmG+wPPrG1QaNMHKpFXVruwMb5d7LPx1jwZDgi8MhJ0dhI7kS+vv6xzzyFIf
AuxtEHYK7NtS9dR1UXhJk2B5KNlJu+nwQzORIDP8DGXKCCkd13uW5l+TR9KMWjg7zql/f/SS3P8Z
wElLMTEAyQpxoojPUWtkEJ0mPL3HJXhE09E9d+b8q5kL65CN6xci/OZ+9lD727SCpCe6vvdxIMz9
WCztucWrENAccrfjmiuQdTuSKiJFIZtNl7lTc6+bOje4CIg7qpmQo6hwBQdQ3Z/YCA+HWQ2rkQbS
E76tbcp81fFxgX+MqauYUj/bQs4H1/s7q6PmNPQadZPG3+jQUM4Wzva480BNMyrdPWKQs6lgp28q
pF2NJHUP1rzLKGI9oXlzy9EQ3YiuB8ZVoE07UX58gbqKR84AZ6nIdmMHNVzLCh6WoIXI3xy0wvV+
xCm1fyxKWQjKZesuJTn8CKcNgcyzThIqzFqLOL8aL1XSbfuhf6C8VoWYWsJBNQCYulb/2C/SAh5S
2RDJul0Sn5IYnRwrxzV2zuwaGYrVH1JmcjeDCUJGLXkqc9YrNM00vIHnwO2QIHIs9PiaaBtFyZde
oj5reuduGIyXPv+ig8pBeSFubn05/rKp+R6GpU6PtZ5QPjNY3xagTfib7aBqWptyAuagafMtCpD4
qZr2RUQNlbno72gsii96NHwnvusRIG/3cxytitb8Fqsqu7lYuZwwyY03gevukPR5Jw5H+1r2y673
IoLd1v+GW2h+XDS8bax0oHRkRUsoay8Osd7hvmpeM9uNiZ/aX82I/ZSXLl+cKttnxVtdJvb3qO6u
blNjZ4HurZy/xlKWIZrjWFvO5ROOWf3eE96TNeVfywIXeNG+Z5PxEvXdryJnn9rH33Ux/+2LpmBH
EfRUDuKYupzQL76B8pEjTm3dH3S3X77XAl22CINfMx9wQK3DsiOVohVGvTdqq9ulTgEPX/zscFmj
cFV213FAnVLqeQpYsEbLMxh3hmjbrWaeqSPIDKdm6UR/tys2y/EgEiD7rD8MPZk37lzhYYacg0FF
9RcOMruPAchGsHgesXX0Te9Ga1s5sx/2cvmW88VgN0880j+UtRXsJ1klD9FkOyDmbmXgbgWB85vX
TifHHaPQhjh3QP/4RfOluF9ppIc00liiuuBIOjo4sPB+1xC1KXUrPhVRVD7FTfYDvccp9A287k1L
u/zl8YBg++CV55hSX4g0P3bKwZBv/IkH/JFdd3bKMvs2+uy8SlJqmxLLSlIKBeBY3eIngUlEbVXF
VqCDxuOfgEqAv9kvpFy2umkj4Vba0029sjrSrR6MNH0s4ZVEzQCFpxGP+Jef4rbyjq7rapsyrbSb
VfJRPfxmHGxpuIVz61aL2blSlipCNkjaazADmHPybFn3S9qrtejQ1WM3P5pOmzxoaZlCNE1cZIqD
3LgHFt2SVwlIa8fp0uzcueMvYVXePYMkQMs77++6OKLGky0d0hYlSKTfNlgyA9o+JFd94ClsL3l+
56cuFB6orJvSW6IrnP1t5yZo3tZj+kuHKMZuPSH3ZyA9itOZsCEU1rgfJDMFKfIXGp4TqRMqsE4T
y+YyZ7CZFKO5DPz60uNsFSpkj56SqP6crEZVkw3lxkmxf8tJ5K6F4QHrobiRW6En415OUXDvGuXv
wxihdwBq5bPbtAxMHxeQY92yKEf331MbDeP7dIa2gmI6uty9SamQTCEPSPjo8B3mtxY5fkpr/v3c
wEtsZmQh1m41y/XZQuCP9jHLJ8y6X1rHfzKd4aq6EZK6eQGVvwyOHFaQzaPSmulH9F3zLLuw+yTu
9BodLy1QsmpQKdeornUG6SIchFRzvYaVmSco+wlLteM9qIMpf9WYkt2jOM4aovM/ATEgzp8TpIfG
4kLYtWPLBUjFzv3pkExGjJDDegqFVXzGEJlQpxTVUm3dNKOQ5KZv7Krm56qbm7NO2uVD2tWIrg2q
5t+8ZG73NTrDJ8OJZzxihyv33vI9mfWRtJBuXwuj7e69bvRCNQCJ5M2v2ms/AeiYA1wl8jajPgnA
+aAF6ddhCJLDkuoUiSYQk1GRFK+WaN6U+V8qQPEt9vBemmy1YBD3d3n0lQcffBxUBTau28PITM0h
oxzQ7fPc9m5qNC775urk7TUzoz6DTBRlByPQcbZa9RlsJP9voHi+DLq71YBnPtUrcqpEwlq1FK9g
bc1NZj4pBsKfmb8xVu7W9rN5m3bWPerSqHGtrhYfNhaL0+EOJ5Homk2jOP7uXMf/Y32RTq44rX6C
yoEctK57+XAox8+sPfwfzs5ry20kW9NPhLXgzS29TTKN0ugGS1JJ8N7j6eeLYLaoqu5zpmcuCoXY
EcEkKQKI2Ps3pNCfZQf8w4IcI2yp482wvJgj6OA3g+5qcJ3TTSdbc/Jl2NTG8VM2+F9N9Krx2LGd
TVPvHMf1rj4OBRtDn7WlJ5ryAE0tOUxF9vMeCiJkeuGNL1HiMBWUWhiLs+/aqcsMsOa/Zo6NGi7c
vLP2VNL9q0rm/zq7ZOrwly43cpzsQNnPZS9MGuZbbEACKcNsfEyySD8Pc9+uMjKoKz2s44umafFF
no2RgRS+O1WLf3RM9pyfEivdyPgwJ715G9KwB69y4ETyRdq678yF38+IbqpBRHqNl78fFFttVyX8
kUXXjT+lAn0+zta6dPsG+UUhVz/p46KCgXOWvVXoL21H6V+KuVEf3S5+iMSohHz/IehrgDEgdtnF
edO6gJ+/qQbk7aW5WZuTOo0shTWf8DrDKALHetOKzrLJ93PSO7V7lK2Jx6M9vGpprz1WwEZksGnr
4hw3aAlIfzU2RMPeaMJg1Y2x+hpOeU+Sjwqb6do/dA97kqzpK/5Bwa8gNJW9JOGUgZ9BDVwvMcsa
QuO9KMDryrGqO5NN6iJ3I8daRvY5tRemKHIqW8vPqX1v3abGY5G9OK1lU0J2nM1tLFkTiPA1RUhR
NK6cTnvBmiC5eO54KUTLKyPtZc7WKM5Ht0aWq1+4RaUPsotDs0RAr97LyXoHpGoaWnUte6M8TA5w
GpVF2MHEC0gRXhyjeRiqIX3PMi0E/tu6XBBBewLOWK+neezfSn5pLpIef/19qO3qn0N71a3+MXSY
ugc0WKtkF4Ul8LkuqK7g6GzgQsVfqvBsseYpWLMHnvZDBxGs+4WYXPBR9shf5axpVnKQnOxjIn2F
42pfLTP9YzI802kvh9XsQy28Uu6z5WvqMMAXcrZVk7Hrq0RZ+iMgtQZV050W+d7VDZVuOfjUl6tZ
39pkun+OuvHgzUX0UaPuILg1zUXFbG+Bdzx1FOFaovYDyZF50JeyOWVK9GRhAypb3Ees5z4ZRgyw
ZnjcgUIJN3bS+TVJL1DOGqQSjWpnBmoKa1VH4VkGoZnA6sIyY2HglnEbONUm1m1DyzMckuMi6PLo
VA9e9qIMqbpu41ZZy2beaPCVA1AwejxmL4jRuM8u9AfRkAPMkiwd9b7TlDfNwVJx4oF1M7+3AQvv
pjb1g3xA21Ccm7Z940lSAcRr9avK7j7XZuUBwL7xJe7jV55WCsxdWqIP01rlIcLXcl9hGL4KEmvB
f/7Pap4/9FHzWdobPtn93uQJlqqHqZnDLd505pM1YdaRKl3zw+Amo+XNtWykZWs8Xk1nFXDXTRa5
vgoHSpMUmknXZrcTBVVAzHkohfzbGBXrsk3Zejg6OYO66xtS741guWEOqe7UqsxWk5eXx9ufMm2h
i4ifjUGSSHoUzWbwHdZccJahHFXcNekSMH7iQtZtKTFtz7CwmSAITE+o9WBGGgrR8PZrpAlafNbk
Jy9pgytqsjgnFWHzfexchFTC9LWwOndLgd3a2q1XvuZZfian2XxvHGAAuam4lyatq1PLBnlVmV53
zHuoAJIog4VWv2u09KnvMjLkTvlrsPJdodfVL5V82d9PxBgZGTkZHOjiSoAMnoND7SpDQHyP5OGE
7si0qkok8FqVmkICRGwhfwZTH9ureAi7vWz+fRj0s89hY/OuR97b0FpDuFbHBIMqZUYVbBzIlSjs
gIVqgkTxyzOnDZyVqalIziDpsKJ6UO8RjvcwN831x3+c8fY+Y0Y+lEfXC9NroASbmX3XU5Pp+hfR
agy1eIJaokMv1/FW7QDYhKxzFMyaTeeFRY+FPDkIm0KwL8J6OmUhuBuD3+u5dX1lJ810NB2f6wgB
yA2POjAqHWTbMymhjTTdiVQUdRNFNZJzroZY5SDwOC1a+GXbZuK+g/IDzKe8bCNAFmD6gGu06k4Z
RrY6oUuJHVXm7IRwVLygLG2X04SGpDsBf+NMHtjXjBu7RG3E/B27944NnEaVLdlWxkpckW8vYIy9
fTaiExbWOsokA6oQURA9ZXM5HVt7Z1Yt2eJ6oFgN3rlfcHniiq3rPo4EuXUAXgPLg5A89A0ymsBL
4ofanKfDfaw8U+d5XE3iaS+bQJm8XecUWA0Urv+YG81GG9gAdqIVUfF+wHKRQiAteYCwUu4Nm0TY
PQa2KkfWkIOcJTtcUjYLNc8qNEmYi/RDenH6fO0OBTmu3rjwdtWnGZmtfYueL9mrQs2WTdex56oH
BYXTSntKTWR+EOTZtbI3hCG+znQFP0O2sdlSvF6ih/0lAb6dKg5SWJ1zAlN7UcbZgbeQO4+ppsAL
TiJACKIpO0Ysapnox2sr7dp4qYS+h2sfbPsAm3CKmKaPXIk5nuRoT7yW/Ziywb29ZJRHxhLWRLKB
IqoUrfMwmD1XjZX8zy3WPoAXyKXIZ0ekTNGpKHDv2yaKE66aAtGMhjXhyhlRalg5iNRQV8RaLNP9
6nYYs3bJU7Y/3uMDFYB+VZbCltIzCr4aBrfFREHjPs83a2dbZvrXe0ie3V4mXtvmJqzr4NrqP+/7
MxnBzPy2PeuaILhm2a9UqobOOXYWlh1g8gx6Q2nXuobWjxUOyko6Y6CeuCfn6O8w9ZvJ2+s4nCZt
tWnMCSFv0UwiHwueSKseSk0P3iZ3gxWG8WbAmjkh6F1vpxZRDyndxQP75XYjuNlKB9bYog/vfskK
3T7dfO0sa9r36YjWsbA6B3HAtU+2aqWZQfQ8k7pexcGQbSPB7Y1qM7ri5LGOJJnXFlotsJI+e40q
jq8+v1A5Nk1Rvek9o/uD4Qjcqt9oASQNyXBsBM1RnsmDvLfX2UcWTM5aIdd9GDVDP7epq8CzQkgz
y8KvkrfUgtVhndb/SIaezEDk208xebMtEnHHton9VcDd/dlEKHI/BkDVEkGBHgVxrTWWOTDBZxkh
j58vbXa/exRwD1ERGK8k9IZgGr/Hxog4Kp/v3OSI+dQU6ynLCboI60InmP4Y0LezcjYDqkVqPbVP
DboTy9wyyZsGQZ/ss4cOOvJldk02j6AQfiQklOF+hF9RVSzX5Jz6I2SKcKWMGPX6iAWxOtHq55BF
/c6bbUq7k2Z/mTrrqZzH5OS27MFjfWguutP1QllM3ZrC/V0e/lOHjGUWKotUyO2Nm3voaxpquwjV
SWyTacqYPJMHZZrVUxqYKkDznLs9xazXWODRHftf9rSJqi2VMoqu0tN27Lv2EDmgueQIGXMwe1ha
AlauOP5HYBrTV79PH+omHF6UIIuOsNbGFYTD+St6xLe4KwAiSaN8xl3Gt2K8LeKZiMeop+4zp0XK
wgviBSAw56FEXPfVTN8gzRhv4RBZKAQgyOqkCvxQvcdrGnW+rSWa6ug9qmWQz6/kPOwV9tzQ0aT5
o14Fz1gleinaQTWZ87aDobgHTeMBjFHGNqCq69onSHEzWb0SwVpL/1bgIf5UN5nzR7zN1Fs8Upk/
9ODS7dzG0MTzlnhDqR+ugnW7WF3rQwvWMRi+ZkaFOIxeDFezU/vdZNfKDkN7TMcci79uoBKT2HFz
AeFlHzLXekDleMAhb0S21ED4QMYovLGANpoSpQs1wYLBLJW/DH5Z7YtjtNaTPrBI67r2xi4FmKEe
J1WJl3J7mmZ+vannzuS7Yh9K6Q/luTzNTrLpZO5Gs2rvjFX8s8a1eGpKL15JX3IkHVg5UZLNE0pK
CChSaCqG4ItaOI9uUkXfVX0UbgWjddHSIvpkisHwmnaB3hprNkGY8jh4iC3V1CwXaMIoe0114yd5
qL2TpRrAp+oieeo8vzzaWv9ddsmQ5bSi1AHlRFpnhzrCOTidhtxhxuwqY9KNG1LNd02rXLgnSK54
CUK80TiRzUBlZTi7lCJKFWfbW2wu4AqEUXQoVHjPQaJZj/ezOSvdVTiW1mPAEnaFrcB8iKfsIdKs
DNEUD8Ft3YlXkLPza6wnnwcPSkCpBPaDjAtJ2qXu1T6CXaxIozjRHqce0YIwNaqNb3rGmyeA8eKO
cx+RBuPnCKOozbekKG4jdIosi6JRj32Wg7aWjHH7jyM76WGjeVkClLlTT5j+NI5K1srHuX02pmAf
dP1HPVvGA8qa5kOcl3Tg9PwT6ZhuV0UtNg9u/xN9mP7cYM/Y2oZSrFNF6ZcuuyjUCnRkLIVJY6th
SKJlaB/GNYwxxzCu+HObV10cJh/zxLjksdxGOOGgVwRwptNrGBmMk4eorfxN7pqIwYgZMuYrowlz
PT+kpg8MEjkKtpc+qd6tKzQJyT7xbhVHWWST6p9kTEoUStnCshnbNanpaSljOj4rZmab1fekb7+5
Ea56SsT3kWJxEKAdhsBX5q9kU6FiTTLK5N5uhQjUzkpxaHTMzmuE4ZYQHHCybLDLuUQ+fujS4JOC
BUWBqnd3t+56ROIdKb4MfjZcat1byzWCEvfN4z12z9oWYlzTC1ipTNvicvHZvq8t5Ly+rHHzUTX3
Ku9dmqc8WNPsnE1xJyu8wYRLWXI9ybvZZIUX2SvHhmFp7lq/RXcWmAL4FAqwpVefQhMusDxkopmA
wFsihDms7h2jnTW3IVo/zuu+Qx1g0IcOaaxp3fle/RgmCiWE2y0zrCJqxw1raQNTpwPw9PxlLgx7
A4fSWRliP05ZoTpPdfPRiY18Iw5ZNS+spilR8GN8qOE1ACppG+udAnsH3H+IMMF1ntPPMxmLRWwU
sXiwis0IBPFH1YAJbrwxPFiVFz5jI1qdAKB/ZNUYPjtW+zBYKg7Xw8A9E0fi6axSaOgHJeCn5oMA
hVW8qcTWXnNcG6mVEJ+AvzelKCwUf2c9jdQ1vRa+Ra8kC6oT/WMnlIbZTSG2hMjOSjZjuOLPSAZQ
6UgRWBNU+U9ndRPUhdemc4ejLxeVBeZtRaEK61/xIJaPZPxo6Kbu/5Olp7Mgz/Yt0mb3Uilh8gWA
000cwbJLTAYn7NE84a/dUfhbW4pGtVNoJeB/cZvUat3/06QpyLVjX4sPWCH4IteWAVCivWxK4Vf8
TT6bsjec/tZMMMK5DU50BWRUEL9mtVmtShfNRLT4p3e7aBZpVM+vqmI58JPAnShjlG1MbQ72mcLu
0iuN+qkYSdBoHsqrJo7I3wu2mDxi8N8s4YQqJrJ5VvHkTawMPNHhQV5V8MSRb3FG7/kBH4Z3+Q6L
flYfnBkSORSFL+iB/7NvYmRYj/ghRg7FTKuh+lJCSjTLHKq+XMwPYQDIfe7VvdTgkmN6HLf/Y8wV
hRw5JOztdtsP4BzD1RxpqDFn1YUch3uxRBVKniURSew8Bpv3jw4c1s8d4iTHe7wAaXY0p3iXoZkh
c6kyg2oZzQHFXcoKIm0bJyDLUPkedjJRG+tutwPHYyzlhEnptEs2GYc5T8oDit7DUksT5NHtINxb
Sms9576u7dm3oC9Hwfm5KGzrGaXTUs0qpIGI8Nz+HgPcC9Al+B7ZGHdhIBMOCISqUe6dKXCn5zQe
qpWTU0dp5e+/1fmOxVrWLqvoTGUT2S5acikr422i3uIyNMrL9e8xOUzO+v0acuwAsur2QsjorMHh
XEHXgtyN8h8D2/DFaLU1hc8hOPLbnNeZiXGGGNG7xuWWE6u1dg0rbTzLQ1TU4zkQB9kk972NLeDn
IxjQhQmIHBHEQ9lkIFKEsl4v7oc+KLlwmK6mENyTYSJu5kzXVnT/K2JU7hZxBtLE0JxYIWFotLzl
X9SyNHYOtMyFTM/ILIw8jJYPVSfuDv7kvWnDFB5Lk4ReHnk3OwpZBdSddOVTHH+Qjw95iKBJpVbz
GZKPnt8Tb9tV0Wz05tDqNcC0TBmvY11NV70poAeCqdjImD1o0xXaAfSbpGU7J8bdyrYOyBoDCbgH
vf4+TnhHRCEL9krV8BmJigP7qmgtc1AirnX5Zzxx0mgNw3r++vfxMp6xyr+CkYsXSaie2jQ0n8eg
187KBG5eZr1txUShz3PSEwJw+heVheUtaV5Tw0bsZtzILPhckfdSsLhrc+CUbYXi2apvDoC1wodb
y2pFXtBGU1wRayG3Sp9ut+pGbb+geqw+IpmJz+r9jEw4wubVesSVkozkNCznUVPfozT/0GI9/mX3
H2qXCogHMLk8jY1vgw6CIx0t+6XpCmVVYKvyoChg9cbZiwXSwKCeGlRg03uAJC5M1198mIT9WmEn
52aegar1mvUaerG/wcYCUrxs4qKy8jq32ctec3DQWs5c/VyVhfUqsO9lVntPvRvqLz3GiXISSNXs
kgXWVzkH/tN8UMu+W1rwNh68EK1GJ/Mf2MpWq37ALbfRfQDzMqi2KLjHSX2RLXlAy480mpjhGuOx
invlcI+bY6ZTkAYnUYOVt4CNbyLhNF9FlneRZwHuM9HEpu8et1rD2eENGi9kDHiod9HEQb5I5dbU
MoLoSnp6qlgGCuyJkqa7u9Rwph6TyVWPo6tVW/T83+vaRahrGsz6FCsplIpe6epTF3i37mSgKLmS
MTOGsLsJQHOspqkvkQ9ZDbpqHjrFJxEZ92pyvJ2m4nToveQoz+TBGoA0L2/tYJy5gsWgWxR3As2p
zYM/27zd2TtWorYvnyHA4DBTih7/PXJ75JS/+miKHyfsKsMlg2VLPlX+L9MVivW7KGkxaGjq8OKl
CNLGM5Vb2awVLSSpSAckmvIQm+ByzNkKdpRFFnOGkH0+DzgA3+YWSQNoSJ+392myI1XRpbTDbImd
6ggQXR2v8mCEZJ8HFKJacZ+4x60u2FP8cE6BIhAfQYBC5H2qHCynOnHyKmdN4lYkz35PdajgIKGW
oBMpp7qtNu0LrjiWdZ5BSlxxqBrE8f7WVLTi4uPcI1tWq5lPvHMEpTw1oMhamk+FOOCa0JWs0uUo
F+gcDgihvpR9chQIvmcoAu5JtlQ06I+q3gFhFLPlrMSafmUwJEk9mPtByuzVDty8FhkjKZ9ESjJ9
Rj9K9skIZhXQgP5/xqf94MOwjcadA2BnbQ+DtdGFH5vtuxOklvLP5r1XDpa9qhjsisH33vtcTXi5
Ka4OHqkyrI01t/qXf8y9N+9/NwxASle6s41FtrpKVfaArbZoZDramZx807ZQLYvBnDKg+f6p8Rr3
7Ao5BTO2rAPWYsnCkMnq0qviJfI7025AfffRdL4bRp7vNJeKlFSM1KavaBwp710S/BmOwm8dZoPv
99FSjTIIv/1jtAyP/TeYF/5ttBm6xhoNQ37RQuc5dos3ODpPVekJdaKo+hLAD5Bhu0v0M7Kv1aLt
yvINbLiznXyvwXqoK96ULLSXt9fIvjo1Ds8molYxUhr82lsTpoXVmvEDdh04Rgya9cWcWbUidl/8
tNJnqfKZa/qXPgjr9ypKyHeXQ3JVyMDuahLCe+f3bO33bLsc85/u+JynhflLzI4RI3uPA9KMc+kk
1wza2m7onc/ZgQbN0W/LZ80a8MvxQzCMjj9+OBomTKau/mxg7XGrRS9/xDRq1mrvL+5kXxV0Q9/b
EaOjQQXoM1gUMRoSXQ+amStbVNC9Q2uCyXJiY96GptFeVLZZq6ZN0pdkevOAmS1irY3/QkVgAehV
+eZESrASWc+HvNfNIyaG3Topw+LddNuj2/jADTGrQqNqfEHSptxWeGHDXsZOJAZNABQyifc2MGtq
dmV4jBPsSATSKdUi5womWL+Ohwj/OTSQvJawXr6EzlwcbzFkefvl3HCxyN7bTBNdk2JAPCSR86oR
dpEdoGepnF0lMr8GnvZLnuCndjsBk/JLU1Xjqzj5r8eI6bOY9bfX+ffpv8eoU7bujTB4snynR10t
fNfigT0zGpUvDbssJLzjJ9myE1hCsWPnB1OP8xcyyCwboIutXH/szwDOk5WRYNEkPBkLt++efQeS
prgjxJTtnn/3UWy+9UksnuzTmCdbv+chvwE+ZYyKo5VVyTb3SSGBpjC/2HPzIDdlc+mHyxJniUtC
eeVcIFO2DNAi/K6iPkJupnlFsmwxC/ZhWozgLQqSr7E4Az37eSZjsleOQ/bgf+m9vwpJHchL4dTu
J0jjaHJoH73nkDDVo3pnRoP20RiPVay272GomHt/4i/LUdXUveHVHpGX0PuHIIWGKOMUbhpULGv9
pOOY/dLCzxo8L0IpqtaevAHTbbvomqul1wqyg7mKtYFafgSlhioI/k5N0StrZHrntdeV9U7WmKl3
7IeaRGuPq8Cl6qvsVooOgdbdhsmKtRjGMtt4nm3sc2oET27DZg9x6MTNlqoSGgKGWWwLtJ7/57P/
fZybaurR9P2l0xjFllzGf/9KjYp9e4hIEbKBzaXBV2TZoLa2KdoGa60UhuKimfCzkBCLIMz6rfz8
ethelV6pntIh7a6IK353Nbc9GRV1TkNttBNc3e+ywCOLOIFq70PNgDIoaj6lYLYaIEw2styDeGO3
CAFbbaEqANU01Xwjy2wSrSrPQF8XD9B8bPwwuj97pVu9HKc15nrqURcWVlqeZpE1VqxkPMu2o5AD
UOGJbVKnICGKf9UOO+fgLA+FPwdnUiVLNfBQpPkdH0hw7zSjprIRNadZLEYruS4t4l2vaPZRhuRB
a/u+xfpcDVZOgZ2j4wA1xaStfjY1vjPSGOjtVXp51bqwhV5SO98VyC+94tt/9dOznutP8nuFPUxu
zIun29ccWdqF7Vz3VPRAiiAL/Kh0fV7kdidoYOClvc29Bt/EuvAh0n7Jwrss2quw/vWFr9bJsrIL
MLPlv4r49zGYCuNRXXgnWarHyK9Z+Wpiby2//6J3jvE617W+BuOIn2rJrWiIGoPCuq68A0M74myZ
fdNcpENLmDvIPGZLq7CaiztEzvTSvljVgCpK6LMQNm012DZIji6lZKAUD5SxtMrHZT+FG2j+3Umd
5sI6J30FiVSWd1BFgPLGjmBnzFnNkt4zrvIw+HV3mc0f2QhH/xZHF/U110cXHn1h3kapYtVpFEDK
7rGmjd1dQbG7qH5JzTtVH/i5G4kV7sKwKWFSIpBniIPslh2RgJOrcKyWJVKZW+nr1XS6ttMN4O+T
QJrKWOn1PB4jjTKNhKqCP75mjmed5JAIy7bL4CAdIibgKAT0XAKJUKdrL7ft/TTXQDbMIZ5fq2hf
t4nXbPCNnfZzk69xGeqRbJzZqLTaKYMUcaoRZz5NKVxSrfNecMwatrAZx2YhY3KILeEVWe1Hu7Fz
nieZpNEVRz+4xoTsh1Cy9qzEOFj2cOlFWqbSscKJtQSZmOXoeOFSfhPiG/MRmr2JBsqQ/K5E3KsQ
H7uHfo//ZzwCvWiTDl7iicG37vfN/JD4gmrHm/jdEu9hHJV4gQ/QgBoUUBztKjM2cUR9dsSuXbOx
+PxXiypAs44KkZ1nyXKxbfQIlC7DF0o0syxtjwBLjrdPrvoThIvQ30vNbszRrjfYQqb3Z5mD6TQ4
ASGpsN3NSNTz8SzNWqfffQIGRH+rgXGS+Rn+qZDS7+tQWAMVZztsIVrK0zGek5Vr9CD5RI9T9sVZ
nt0PMgbwWPVIo4lBKpznzedF3oTehwzeXhNFFdStXTwMZPAfLyebnvgTamcuQxKmx/uwqavqfQT9
IdpqwhM21tTDYOujvhcGFeu80Kl0X3O0r8jH/v7/wINAtKfP///ud9F/QxyH96PvSFW7N6R6n4GS
jLLcW92A6CQFnF0faA1ZDtZ4ciCy+97Za831Dc4eiI4ACM5E2eMcyxWcN5tCSlnD+Ap13SUumPYK
SI0+fLP19GukO8Om09v+2I5Jf4StWflIxWUl9KAS15hh1tDBRT9Ynt0Pik9h1Xam3T30n4bJGACg
HlzYFN+QSBJJpBc+t3YAskvZvB/yfGp5NkTre0hCl1Bu8B/SpoAKU8dIQYFf6gLT3iNpAcrB518h
Nj1raVYQ6uzJt5yV3lK/a71fN0PfcK7DtZsp6irrRkyKkK5TjdG+9GraPs1GoR7UfE4WslPGvMSE
vOK64VY2q0l9x8PKpT49e91ww6jqgb+2fGg2lqHmmA6hWyDTcF0ImCxDJfycGzgDBm55CoehIjGm
gFE2cLPzg8lfWLZjbeUDOUARelfNydv9QX1/Hv+98x6vhnrjU/g69JAzbwwRA9G2s45Xxid/hJTa
WfZKe3LS3H/2dqJ5nyt70TB6noOy/aZjkQF9Es65XH6x+iZtFkxPo4J4ZRDFf8UTRrV1P4zHYGTr
cOqHOHmwcBNcslLcewX2n2rjQyyNxo9OwG9d3THwPYQAETR+u1Pjdr5ivjWTPg3Vr2KSP/RHTSMD
LfOrg+/M5zFUYBmLLMjv1Gzopt9HH6UkGZKHIBZL6WzG1MYoh4fEG1ZRib8qFcpPWspAWcWy8BuR
a4NRVzCBaNziwXCa2zD5KYMhDpAKnv9tmFKO2kMlAJc+upTO+CgfOfGYCEMz/y/ZkoeElOu6K4Ui
sjCrlLEal9WFo+rZ4dPx0lyXJvYxPhT1WypZfog4zN+yONMPocwOZQgsrWeXBPb9c8aRoZwKE9U/
8ZWY9eStfMVxV/IZDgPuAkQC80Eu+dsDO/egF7nkXzdyhHxqF2YU7kDhGLfHvIwNGovCGoHH+4pA
b90SbURNp/pca8m87ZEreQCfQT1LGIj7MbCsZOq9bVq5P+WDoeunXU2Z/Shbt3VAG49/xOQyAPZn
vRxMNhWPNcRCCBALw6xdPIUGez/ZPNF41vZvboF5tAAE/KcReNj1bxBX/hjRNEJH1GpR6hLLmihW
3FOhqXsjSljSyI+Zz/GuSdHgvn/MMgOn5HVAOu8xuDHh1nJ87GDE0ifhWbef3RjesNJ+H4a8/qJP
ZNhhmlMO6Zr6Qu0WjB/WD2TRpgX8rPGvqXH5hdkt7CYMXEm/ufaOr3R8bPkHuw0Rjplq7v2QLz3o
uig6uHATDDtYFEn0nukIOuJl1x5qLsiDXQXNxsFBFGm+rH/pw348ZnhyLap47l9qtLef5gAL1CLy
26WftqdGa6dLYyUe5Hx1Wtkmv7YgNtPHGo7bodMAp+SxWsG0bHeyToQM/eeIVoxo/rsRSZdV6Bh0
f7yGN5ftWsUpbgnmItm6WpwucxuOC2BZv74o8Uc3OTDikglarB/G5u7W28GmXplVssn0gjReaxpv
Ckqhyziwo5PupeabSfEpm4ruywQ0/UI27YccVQSlt7WMjkl8BD7adMQhkSVdEeAjIE/tXuFnj80T
HBfhLYB2xqaPBDddiI2rheKtuqBE+EU07/hlqUKeapaHwFViLu8ddQfE2SJptvIdL1t5AwzhNDX2
jjV4ALpBkUB2zgPWjZjhQFIWgiCY4WC5iORgbn4xtK7fo5GByr0TlG9DDvKmmNJpF+Zd+abG4OK0
yFAfZG9oQd+ch1d4i+6lN+33zo3wqcH8YKFW+ITaSuh9s3z9YFoZXqrZ8DF5afqr0eZ3TOas97mN
OlaeZvsUsoHZAKQNz26u2Xs3V9Vd1A8DFBIjXamwDGJ8LjfSLUuaZOlpzl1VxNA+YI2YB81nexA1
PTlQxmzsJm7zZMy3B/QkdL3bSKhEm4JJ0VuLhbTj+qc5mv3TVOnBCjqtskQowu7Z7WbKSXZnOmri
SI8uJ9X9ihKcc7kfaqtOVvaAhYuMuR07K/AL4QljeO14H4eK+XzM4xaxOeanqR0uCt+dG33px6iS
BGofnzu7XFdkZS6IHlkXeTYMdbJlF+sKkbnPmFfq/aGOrb+myFrqSEh/IZuBi8gcmehVeeN7NyGR
avaWujeFMLuHiiDCX8+f4B1RKZb1Y1lYNmJ9y6UQXGXL0iJ1hVeMt5FF5XoEMZ4p8S9ZksbC8RvV
MeesiYM8U1v13c+8dheS/2u37NDDndp43yOn/RzRqtW0QaqLvafXDLuELSQLxgGShV1MVLMHbRuB
yTzfmmjLk7ctinolx+Sl01ztusVZJ8M6O/cdnsAI1I2hnX3kU2YheDCPxzoZ7NdyREUzabIPSLTT
bh4Q8zF1DDUoP40L6DrNbjaYOjUBpE1kSOtbm0wlPyNfN55NX/uYTEt/HfP5i9PoWK738ZELMPhI
El9fJYBDztaYOsfZz3WqN6hsqZ5heniQ2pUClmzsqtUYYslctMahy2sDEBa03hO3iWQddAZlbznG
1Gv7BHNm2HIrnKEJqMgh6WYE0bt4Yd34mb245ytIOSfo+wGWPvnqy2ShHObEaxS2+r2dch1tZ0eN
QEok2NaYhXO+BaFDYCrOmE0CRWhRYu1zliYeA5eoadRvwA6ih6Qjcy7DpQpxTOudfiObclKoNfXS
6kd3KTdPuVMprrcY+TfZkG3r9nOqPafc4p/Tmi+mMJFDEQDdr3ZlPE+4Q/4Rb8Rz+u/jZ3bCq7T3
bvEJtaI43+qJD7lf7nJTsQfOfx9Q/xZbX3mEuQHhBbONDfw05Hbt/ksHZeXgozm2kn9Ka/394MzD
FxQqqz/iYnxITURgp5tzXrNpN3zz0XLc8Lk0p728s7emB3WucwCNUsN/Qz+6Z8/JLsMu0+TxE2SF
VjwoIs1K4WbhINNGAKoV00FNJ20oaA2AZW+YP9ktD3aaWwDlM7367peOv6/QPlg5WTZsPSFwMIf4
lE+1BS40ceBPlW76mOAv2Rod1D8RSrWKIhlrHzleRatZr8tDSqLg9M9njGwjzKaRAKpR2/SVeKPq
jbIcolp/QD8UyUUtJi1tGQBMlG7YQafF1nmsrefUascn3+WqojFDnD8kqv4jd8zgHHVFs5xqHAZl
835IKP6fZRN/WzQ9wDZuUXYaIAq4fBMWW/NNRSVpT03mzRmjlAulire2gM3lSphfVc9hIyMwwIWi
f+/sTkUXH8iHBIneD3XagtionW/3kDzDIGc8o70xnm0jRcXQNG8jUAJ5Dk0bP7cy27daM32MsOJW
QIvdc9P1bDM11PSjXM1efVN9x0TO/ouKFYWN8KQrzZtmKM1TNdYtpcXgVxHE6VGGCizdLv+HtfNq
bpzH0vAvYhVzuFWWFZzTd8Nqd2DOmb9+H4Juy+3pndmp2hsWARxQsiyRwDlvqPt0M04Boss0XHkT
RlKySv1GQ7Kuq9Zen0e4ShjeUuBh81HGdS4czD0eVdUxQOTAXmjpDwmxcKVUrFu2Hta+CKxmM/YV
voxxfhDIdeBkzcKcigNIuHGH9fxzlFaQRD3tsZRVRPNoaVTs5xbyTt81H6me3h0Q3BKAn4rd7KKX
w4Pvq+rdEADztVN1whWDVkMNc18ioAWwmGbQN8FKie3gSvwApknGYKBWodvoDXc+wL3RMbMDG6rj
7BBM1ot36vtHZHmS60Zk+Dplg1TkpGvHpyc+IdVyh6XmSP328rEaeQ9E2R5vRBdiP96VFyF3OFRh
QeoW1E6K8wjIaaNYd4OVv0rV+OpIWn3rl4p6bfEkWIh+tBPRB3f9+qoOzfSlak9Wlxevlv3Qqnhc
+3E0vMQab12CJHKC7us+Io819xtRoe+pMaDREFqrPpPLc9qDj30StxUPcQqBfpCCzGKbhvwFKAjR
I5ARoaI4m3EI/eWXgTRHYakt5XInBlTH9Xau4epXKvpqvVc8ivqNES/9gYbYFzOC3mXxiCTleFYU
4C5T5tvUbxXPxqeKn1627TRcSiqlUG6qoognNd3kZ4nVQ+Lpv2SpezT55r306K0gO6nGNw5aTbta
07U9HgHhuYuxfcGkQ7ruUzSpDJQxThRWq2PeFY9sDxFllXTfXY1VaaxbbPHuxEEhq2BGoXlK0gaR
TNv1d3ZgqNEJJIey1RP7FrqGfC2+kWFs3vL1k8m18h2cxkQLyJtzNyrj2uuSTWlw5x8sCcvhnrWl
EqXmVYo61EbV/fQR0tKPzk3MH1Nop1fJMvMjs3jD4Cfat6TCzpkSPhlF7s0tXF+zs+jvp0Gj9J9c
6oV70R8BI1YWZvSj1PTn0hksUjEcNJ6hsCin0w7Q4uDJfM48QMWgHbfNCMBJLlYqnqmrDK2azQxH
mml4VlQ+4aZerAKHJZD4R1r18Ll5GRUFPQ07vmXbe0c1jfhz//gGodKtrQDvohr050Cq5ufW8crD
pb9K7fIwXcMZymxTjJjatY2hnfrpkJS5hLJpSMEihkPyqW+Oqaxk5w3SqxgQh0jMEKfIQqTLNLTy
dVO27xcMtpiTgwryNWN8sxpD37mTwpHfVihMTj/HwLcwh3JkWCuV7T/K/rAV/aTvKVrh4bURTZS6
rsI0Kh/wIIhPYnppeU+zgICTeye5U33rdfCdeweIUo738iFy8+zAFt1DusiWAfq2DVAEVuoB6FXG
a9IH+UKcfmrPEz6NObasLjQtz3ZIatrXllTfiO9l5Df2NZC3GwUTxmMfdgnifYjZJUmen6o+ZSdU
lku7MIwHnDWr29waUQiHojEUnnxlklJbaracP7soAq9rLB62YlLzS20AF4wHgWEOVce4KSLIkG5L
ibcZjJuPMc/NzLnFFdiRKP65y6GO1qUUXSGfrpF4UK5AgRvo3PbeXZgk51jw0Apr3GsuUGWnGasb
u0DZQR/xtHuR0DytUBQ8u6PR34Rm0nIL918lPRpuRNfcHzXbii3hyaegNvfzp4Yr7vbkgxAAOc01
Gr9Lr5TW3WHsJb0YYxSvwzTMjg6CqCcU6vOVTrH5m6EjkOsnQAlqeHOOxjtlN2LveBwqW82QcI1I
bJTVdDX4YdvSjtWVu5+XQbWlOWsWc+5Vnfr39YD631ptUV/S9DrffdqqBuRme/0w1myMrvJehQlq
pMZRCxGjVuTwLG5R1OjCo5wNz+IWJboyWYEERa51vpMpZlicuqY6lqG6I8GmvdZj0JC4qryznTnl
gdkY7EB4fML88FVsBD5CC9CzqKgH76GV63qbXov8J7TmL6FOW1jHUYt+ihURBtXevCyydOkMC9/a
XVZKYrk0mAr0lCGCXf/BWMmlh8Jzo2vBYRGsldLSyrU1OBkoXXgteaqcJam2d6WrApmzvAKpZgyZ
1n5lgZvLO6m9Qvron6Hjv+r7TXs/uGp4bwMfTMwWkIHf3k/P1mU8BvZWNJ1Ixllw8L6JlphTZdXT
EA7hSUxyErdGbC4JV5QzZexjRnlNXto71SMcF7IWuHdOJVdxEAPijLSdfzSTBEbX4AwL1wjVH+3a
m9ZZelgg+tdq9m2uw2G1HUBUo4wlXRyzLNK7NF5HJSh1XIUeYAh53/84wczDFz3sNOYTOy+sZyNO
tnmDNzt3G+M2smvggXitrzu39t9KeLxNjYOCQd3fYElxpRqIqzZ6/1OMi4km+ljLvFLja4R69xZr
wzvL65p7ZZJOFb//kWdhji3MQjKr7LkZJ8hXg1iBGM1i5E3NOuEG0AfBYybr6zoFjwQJD+aZvy1b
PHK1rnZeVX/ulpFh3cpR/N5N9Ci5GLW5SocM2mM13TnYKzQPNIQCgmgEOkqasCTaUBUjgo/+u+G5
JdKUeBXdzjxzo8kA0pkQcrBJ/ceOEVyI2OGcLZVbGQBAQLpobT7YVf0LgeThm6G4ZGD65wozpd1I
9fCUdaDVtwN9DY+jiOT5wwA2Ccakn50ESk000W3OTgKlNpaIi4lR9qbqpgmjZKUb2Dd1qtwcLDxl
75NQuil4TekhKJu5qURW/48Iy5w3eQQDM+ZozE7JV/5Vr1R4lYcgaLFaVJtw55cy4o1u3e9MXelv
O/hAYkchDrETGSu1MPJNOfFrEY4eyPK+R5S6ycZjikjNIUepkX2IbxUP6D2nt5qONkmlBdWJ9Vb4
YNpIDU9iITis6JuqiettNYIl8U1jY7PqgajSNscwKZGva80KraEpoZypyhkMm38f6ewBXBd5rtmI
d6iklVdiCiNGg2nUkxgVHr6xZnv3Y+Wtx8KMbgazSveRS877iUp9tPNjxGI0GbeCGZKaIfZHzYK2
JWhLoo186u/22OqrZkSlGS64DQASLq6XS2idJig7iaaAQBrYHeEzcC96EidH0HKKD6d4Q8EW4hIv
Quz6r/FakkaLwMcOtJwsXFtLU1dSWo0kLJyh3cwY6izqAtKiU41XCaTjGKfDEbdAsb9NZSfe5VS2
lsG03dVqK4WXYR3FDljsea10xJWkiG9EvIFZIAsW3dyZSNseKCi/IrA0YYjl4iEs8LJ1MhC0SDRW
eDAOUblOZWVcmhVrufktqIk5QsNglSIyjOg4wZhDAIA73spjC3+LKVB5ayNCcm5ja4K28b4lN5ib
YlCEiQgpMVYlTOltqZVw96eFZV9iSOEkurYOAofczMf6UpzxK0oPrqPDZWfdOS8552lDtVej0aTC
VwXIj/Fp1oMHbXis+o2OIjrlbPo+HbIOFbDUqeaQy8DQo3C14PuvHfVYf3MTat2iJpIZXj3DIJpA
Qbx/GhA1fyuFMAqHk07LDbo5WlRLxLAzFU/FgKNgsvUzs+MCp2Msb65RANG3nQH1QfzDaux1z2EW
3MB3sVC3tPINSoLG/K+TQHYuE3/I913UezeDj4lINww/fFlCZn1awwco+msrNU0Qa34OQrBSb2AS
B5gWbPJ9viCrUKaI/CUPMLNIxXBFTXEeviQHRHSRjPLSRmZs3h4MvlQeWh6b4mU/7RhwZWFFECB+
I96KrS+wTgmxlUcU2E4LaaObCMuhqzptsa3+O7gnNruYeyoGHGWvMJ9QnPHWfVyF+w4RwnU46e4I
SFYc294JzO2qK3IUGERTksqViIgB+9t2MmnHBvpZHLqi/ZWSvthdumSwUWdv8MM91MoX0Z8mChwC
s5wMfb2TXST+SZwh7jWu9QThqEufGNBVI1jmeT5s4tRLDmrQvly+01WCbB1CcC/B9EMI0CmHpCo4
2RBm+PVKrX1A2TKinp5RBHLR3u3Zzf80ERfPevdnYEDJkzs7euy01FirmVYdZQWoaKU7IzbraAIo
2oCghW2GM2bMQTbqNIblkwCUCRiZi3takqLmAVG2X8RNbm7SewTwfbC+WXOddMGbrgfTUt2P9yhl
tCvRrEHqrFIvt3eiabnSD8segmvRSu9Hx8CLUKRFxhZhqNpEmCfRVMzPJt2kMcs09OVuNK2LymUx
aSclShtcCWUlyojpsvHVjTxBxwRbQTAaxNl8KAxctKXgQfRfwiTVLddaWpQQvLLqjKf9ei5kfGnG
XrnrdCdZtknl3XNDCZeUDIZ/kM47DZVfQXrt/IUFbOrnqPW/Yn4azxinZxBdpYACT21tETetr7TI
0fFPwylNzaVkY3blz7hJnXhvJqROI6P81qpD330bAcajEAU7ckJXsIx8P1yaWTCQKBbt1B1wFWGH
8bc40ac2axQUvJO4T5nTzQrKucoNMLcX4sZ0uYGJUdH0HE9dYwbxHnIZqAzUQxT92iuGbO1ClV2h
RJvOnGdxFgbXUmDl15dubkOfQ6WR+N+hjREXn0LrOLgBA3rGFHW4jVpJ3nS2kR6lsRuufLl2eW5j
idDUmbqixNs+tm3XLEZWZG81t/iZXOQaykIz0xyF2/67jb/cc9kV+rIpbdwCSAri6VCYSx98wZuE
MEfckYQsAR9u3KB192qm6ndsitlTTxHwmb6jkt/dR07e7B13RABabbSXRqc2MgUMIYxTPDryMzp4
6skyuZcBJ5eONjfNkzQBjS6Hpn5tqiE5XnrE2adQWF0rfMf65aWPLNXKoiZ4E5RVvmkcwCqGmY73
Ld6ONw4ancCZx/tOtob7vDJadp5KfyWaZi75e5W1DahAvy6WWvukqF15Jwb1aS/Sx2S7RZNVGze4
0XibQ90anU4J/pEYLC3WZHXiHQD0Yl5JwuuMhBfCzkFYow+MfzXcVJLeU2tUAg5TSDh2zW6Moh+i
fz6IWRjmZMtxjHRWVXJ6lYGZWpgZW0BbdZrrhl/kCoZN+4yYNSgkz/gVR0tDktNfqJAjHuOOT46j
qySCSv0MTA9f91Bu13P6ayQdmbqraHKycrrCRpgdtG3oOMMLBXlE43HmPIRNMLzY4TqZogYLy/U5
aurWyZT8GSUFhfT5Wh9RY4uUt7jW71csA3/lJvAcpWFlJ0jnjn2o3zVZGG7RS4ZyMDVHwEJ3LUx1
HGHHU9C2tKwBYzXFzBd41sAWl/AwxwNXVffeNOx7XXtW2vpKzJ9nZBUmPnDsNjFKlswYVl2LB87M
o+4zUC95i2lO1Pfk8EPyPZP0e4alu1gCA91HnwYlbjEcT8O+678Pk/GBRTnNtgeMbkK1uG2xclUQ
uquhVXaUJL/UAsD7HkyzNvZfHu2XWgA2I4c8VY29WC+IsCKUuqseRZ2/lS0iRbsZW1PelbiBdQsR
AuwFFwWxYf8YFgNqmGXYfEwVETGKUOU8eSAh/HsGvqsosbMzR6s2OoweOt3zqWjnU6c4a15xnZSu
xLku+fHca0op8ZcoMfwlRjQ9qYXcFkevSeKU85/WtelPLUQVnPrge/rhb3/ylKWQ4zadJ4k/5JKv
EBO6JEUH2hpQgsy9yZ1JtkEleNm+CVT/ACDq/YA9B6PIPnj+5tJb2oWCb+0UOgeIoUkxJrEw/NRy
Y1tNQKhlM6ZPsp6ZoLRr63aIAg4uauMsFudGwPc2tI2rOdztvXSPTDWa9lN8OB3kSiN1VQfqSswQ
A54npUtrepm2kNqdm0uTcQ64hcnxQK0OVlpjEWO3LtLQtlaD8Zl6EzPycGqRnPXXEUPEQ7KgBtSt
3KjKr+tIK8CEhMn3ktJ/GubqPx2Qq/UYJjZ0BEqnDtDifaapi0J2wlssTTVARthLbd7X91L3DfmC
6NmN2nzfThYmQuJGxmfe8vpkUVDm2KSd5YKpKRNrpw7x1Zi31EIV21gPQYT7XI+tWV5ib5eZJl9Y
Syz86oZvYmcj+8ADXVtMJiJTIoGFa4RJJLRscgehq7I6K9YidyBGaFxGfof9ngMHkBRIlGqUr9qJ
G1r3C4HdFXTqYoAv2gUIkbv6BM/oP2LEsGBim2r6L/OQIME6XKvuXVJ6D6ZnvahDmXx3hgy996J6
SFrqF2ConG1WZd7CyEDsUfcKrsDoYQdXD/bzkBo8d8gRpOhjLGzT6G7/c0RjJI9VGdZYXDbV9azh
08NfaltQIbbiA2IW0j9TH6K60vFLnDz1pRi1b325YnMPen+TKrl39KU+O7KottZtVEoPmgaPBPtz
96eBk7ei/dR6G5VOpZAf4mnO4I/eES2e7Oh2ugVU2nUfYEu8z2mOX+aI13E6PCdDO3hSuMGfwKgq
a/Q7MPicigBN71AEQDdXI9dJe+zSn34fsTebWi4CI8NCzGMznx6HDPOYj1jRP4fobndGBXTv2O1O
URrzR6QarxlCQGhuKv6mKuTi0GidjzcAKA1qtfrrFFqk47hw4+QXlTmnwnnZaustyq7Dmqc1dhMK
SjrcFcv7sDS+pYrtv+W4yy+6XslvsdrtDh7qjCuRjguUG0oDxj9hpb0GYauDW1KGnewiLBNMD0Vc
z3LSGDgpINEUPqQO+UMprPaebOlQUim/8cRCCr5SrGJl+gVLUXPQn+oGLDTIb5QJMw9dxXhIEFcE
dxitIpWs+RhI6P8yUDdGdJwc25ajnRsHX9HvK80N7jroftek8XFvQcX/tfMx7CncodmLppm/uip5
Mq9I0USPkZrkjuK/+h1JTdvQqlMQ2toDPjlb0Y9GHffByGETPV1sehEbFNQC0XRzV2atexAH045d
RKH192YxhDB8GhVzrY+QEtRGsLL7ftHxztdD7jb3FbeOq7rHSU401VFtWcjhFeNF0hnMSnuvZHmC
BR1mOmIQuyCScoa5FINiUtSqHpZiUrZ39YYdjF70fJVGDPKs1rqTii7aQ6/wt34RVU9myRakSKvH
1la7q2pyr5v0C/PpYJtucMUNI+ZRYZu3YiCVJTDiDnoWiqtW4dKfRAoRffG3czuxlR9R1lhXrpAz
nOYh3rzU61C+FldB8Uw9d2G26aQm27TQZK9wk/pRB1HyHceBJ9/N0ke9LZRtbXLnCMPRvS+17G8B
RZ80u7QlM6lY0SbWsYWF5vczcF3wkw5YSL11YfLH2lvQgX1vvEB97CpsWL2EL0TIc2ub16mK9Ecf
HpFXhyuiddXtCNkcsJqqPqOT8gOxgu6cTxUfcT/222athU4z64kaQ4d6Qtfchv0jmvoBVj9qBrI6
tp9b09yLPwomCjvhGDnkNsVZhNVZepQnFIINOymTfe1GtNLCcPZ2YCKOPw0C5qjvEGjol33uy9tL
H2aBX2cZmlotxAQRZvQmfkCsX/7XWW1KSQdCcDXBSSkgX2bM7ek1yqE5cLdwj4Aj/fsuc8aN4cCY
kbuYBSOeV/yYLL567AdAhITyxieXwgJ2goT0jJLJ824rZd2RkHw2WvYdvtzhlNQ4R99G1KqdlKTG
WKYopsURjpbcIDTCtNjvP4WJfhHWJEg+UL0dXgoAsiLMU6L3q/UfV7Omq4nmFJaDN1+MwItPrs4e
PhYVSB4YzyYFo01vIaIFHo+tgORPNry2d61gX/DoqvFS9BtRWx0GBIWWkc8qv64HZaUOebYXoz1/
TIFa5Z059Pqt6fbAYriYGlJ3hfTlrUUzH6mHS3bpHkTTa3/hWVuAX+ENuZ6xQgTNXJQhasyjl4Qv
qKkh7aCXTwPCamdEuWukAovgpewRr03bbNgiJxG8qHb0qkh6e2OlNvWiPNqL7lophn3S4+QiJhVe
D5cwd/uDGP3z2nKYsWSfXrNKjM/XRmb/tbHq9iaqs+5v11and9COE0/x49pN+iJ35Ng07Thamo9C
CwdZrt/PtJz7iKVJQsTMPyd9imejCEQEw13FWoSw3xSNwCojYnZvx9U+aJpbmLfBWVfqRlmJKXCC
FlLn68dOL4wdQq5PAaqfyHxKMeVD5JJauTTwFqrzdCdlObt/t1ZWIsZwDPukHhuM2JODptiveGYh
9zBNF4fo40wfzXhF5iVN9H6TTtJLvs3apbX8W0vvlFs9lu7ZPaOL5FfIJOS4JAlIJ7W1L1FisoiS
UbdHB9XSlzH3rCu7KH+knRF+m07y3yc6qQLRI05Gv/khTpTfJ1PwfxXzn15CXBB06YnPlCWihBaW
1OXDjgVA/5Kl/S5O6+ChSaYKlBLkC9EvwlwNoQGTxdMLD5ed78bhAzi1fwlzpquJMLltPoUVrcSm
yUdW+nK1jxcdBtTq+z+vZjtyvRYvalDmWuUS9sV+gBFZNMBvEIUs0TT0WjqKMlfM7WUeFXILl1Eh
5DBI5v/rXPE2xAuJK1MXl46X1728ycvritHu420MQd1u4RVay8iwwUw4zskIO/1alkz9WpyFFV4o
bqT3GLVMA20TWIvCUeVFOtb9VgSqorMqi1VsltXpMvn/etHp1bws1q8vF67TCCNb8ZofF577/puL
ivkxwLr53X66qAKSWLb8z+/W11Ac8DRp/gjm2K9//sfnIi5qm3K/FW/88jf/uwt/ev3UNZO11qyE
AH7rR89NHsrYFiK/J9l46JLt9LeiCRkOwEdS4lzZTXJ8ee3e5gH1kUmJT0Rkqv9pOnaf/zLdLtLP
0yszW4qLfUzHgWRc5GEln7yGJKY5gZwj7VsyDsF3qqRsY1GkRjPShk6IgeM2d9vo3qPs/JfQyKze
Q3sTPo4IHZTiZ9R1S90K4kct0/V1PEL9wIvVPgD8A36KW93DOOXeynLo2JEsam72PzP0oOhJkm3N
8mihTGWNcTpoeesu1U7HXGyqgxhli0YRaoA6Tq/3Ikz0W56BzY6kUjJtsWtpUGU9iLPLQcMDgZqj
/R5yGfgSLJqureXLxAILSBW4O0VuCePBc95QGK4QRvndDIFzZ+BXLfz+WmlcZ1QU0BCJQQwF6TDZ
QXZXLB6NexclMaByOHDrk5gbApLxHUl5yMi/0EgMH6AA1w+l9CS23aKRS09iQ56hUvvnSDR8Cvs6
R6AB+P796xyx0NR1rXqQq2dxaTP17I0jWejeD0//zcS/vif8wdSl3+PkKctNthRPJwwLpCWy/vqV
eIYh5smCrH0GhpYcHXvg2zmxFfxc/xylKCc4te0z25f3KHks3+J6TEHByQEClr2yd2TXuA8794WC
kv/WyEC2Rq2zUTqFzD6MiPcJ8dsw+9nLdvZPP02Ej6nsK8QP7m3ffhHjIFk+Twy9Aj2c6Ypt+ktM
7EDBbgLtqRqN9qqKXMzM0VYCN6NArDJ4ZPbuk/gGS4Hzo8696IkSQbFW7S46sVvCovMvc4r+SVhT
fMxppzm1n0anvsiSg1Vr40bNdpUuqRsWHQVuQrZxaJNWn+QTkHMv+Y35VNVeYxkpFygo3sIpF3me
udP36SVHT+AFm3l92cpNcquNYbQdI3yQtWQSXwXL699j8umsR33yhez76LqyeoUieBd+z/W9QHJJ
QRwug7Afblj2O/sGXdlNgr3To5k7LyJCMdTrTAOpmTffpHTQbqKJ6TbmGLJhBUDxlpboz/wMY4KR
x2ou1yzTJXwmN3qsuEsxLA6mrFG9T6TbUoSE4XNvYuwNKCI8aVVm7ovWk3eUOoaz4ejx2rbC6qEa
sMXxQe19Q3jolJXT/ixiH6/r8q88G56sNgpfh0EplzHI/jtP479ZJzZmJU1bbsRvWxxSM+8RmuWn
bmVvRpDWxxwFtr3MAmLhkZSo74cB1X/nWmpJ5b0hT5qhUg9HcyF0bcOw2QaKPR4swfRFDS/fWE0o
4YM56mfKygpKrYF3CEvAkUNTP5YeEMnIUvtdiKLZvWYrPxHIyG68KBqWmdouobZS3vvzLNMHFIC8
qMEzdjr7c5TlIn1sIt9H/4zL5Irbk41f6jTra6zPrFDM//OaX1/xf4vz8mNieXLxBsA6huiiy3c8
zRHZq7oedWOappE0132Gz32MHejSLcZ2HbCmXndVRBuvtG3FJvBaBHeFh2aXTGKxLCLlDqGuZKsh
tLrOqbEgjPiN5J6zziKt3fuJnz+qo3GCYVN9M+wIgXlkq04mfMQb/J6ahRiIE262Q282tym+qMfc
xPpcXEmy8j0o8Ao98tzY1YXebqrY0v7R9VVdAOJDM6bY9ibPHEh8j2RgkVCIix8CEp/6irXNEmNc
C8aIWXn+tL+LjwI/P02qQExlPlU9ZKNGVmPzmZeX8KND+nrR54Fl/TQaWRV1G1sBZ6f2a7m0KyA/
4NZxJNiPo2veGwZFbNjIKM5UbnGPNxnGOMXP1IzM74onnYqi4g5f6PzEWg2UwgDENYwdlhKejKdU
eOi1HBSIazpL/CDLszF6YPZJYK0bUytec93fpklofR9VCcqElY931ohqMfsoZRsqZfGAl/dPYwzd
G8tPkDkOYXWoqvFWeSV5Z6e0H1xPjdddUeVnVfbivWpL3r4z+4adqRmsjVQNHo1cw0aWj+S7NLrY
dXZUtKcrVXE6vou/BxhwoKpWRUtVa00SVb1/zvwBHUy9N78ZbH1tbplPVMmbnTH22CF6lfXiU47S
d05yEtDbrs+1B8c8CbVg0QDGJkZGBNWmkU9hyUkAdPv3kT/mqJAxYYhxR4x6tFFyo1lTalFfSauv
BDujKwt/WWDhefOfI8YgSw8g60u/RjhqgT8sZiEphtEeVpkdnwmCGBubS78McCE2UQevSUn1Gihj
0s8RcdEd5MLPnwvM7Dek2BpWbL1yJ2lS/B6Rmbd1mtuP2I8326gma6qUuntve+n3+UWa8bX2x+5B
oZi7qwApbhFGt5bGxB4E5HeTaJZ/51lxdVtr3QO12/xFVpASIznB03RqKvD1Fl0aOefE9o2HkgSv
6M/Uwtp3klLDIDHyF1QLKCGxRjuKUeclQ8/vpVEAgxQyLvG+7WQvjSHk6up+L+ZAJ9uonVQ8sE3M
ryUbTWFsrZPHTOl1SJMZstm3PEXXGR6W+J9yNqodZ35qfuoLowo79hypuEuhDt/rfJVkA7eKj9KY
KHyJptln/rFpHhSoScdCHUnipclD0+cQVqYuwMw1dZfp9BJyaYozW8LJuoHXtvoyEMtZh7Y6JtsY
3cILSYu8PyBi3R+qyOsPhg3bcO4MymRZKKq9FwOXEDFjjhMjlphyGb+Egxy1kXTwutWna4tTJ46c
BYqLwyooFOPATcU4iLPL4dIX+eEjiVvqiEaZlou/hVz6qsr9HVMb3jxv6PsfNfzNlxJLrgJfw3+y
OJGvc/02lHrwNbmm71OkMGeY1tgkGNBHCf5gQLwupVxxJvqmCBPU1VHUc0W/OLx7B/wevQx8LRs7
N++sTcPV4j05IW1WusflEkue2pZXl74G/hCkd+mb+iGILwYrZeP0UjQr64se+EIRN+Sq3o/tJCBM
5nZT2ahYQ5Nq4y0lrWIxt4PBz86KVWbn/mNE9MFG9xRcCtXsLOaEOvaTc6cPy3cdNmis4y5z7VaN
/2JbXbiWa6Qu+qbpcGOLIA+DYXo2XONGoNbh+14joPQeWkcdzhw+CW0LjuhfQktFMpfsdeHNToYm
odpV14ZvGEsrxC3+IvQ86zuT8iJXwMAl+MuAuECcheOyaocI8X3QigLn0wENW44duFu4gSATRecF
rmioVb80vQIg5V8AjqLvcoXLVQVcqLOG/sAecaXncbNNe4Cnim2md/B80rsI2i3+bZLJsyzJ7uyo
Te/K8a0yPedGNIrOMa6KBEsLy1CR11cprgOd9+11lzdStKSSf28mWncUlwsAd56hw21ES1zg8qox
cPd10UI6vyj4C2n/S9PJJoyfo4fLi7S/GK1QoUwSt7nyndKBbSsY62VrfMd7I97XnmYunDRWNkLb
t8HeZdb8NbxK3yKrlC8uor/ibI5rTobcRXPopVsH27qgPCUedj0g1WU0KBhpT8ZmoumUdbUXD0m9
G99HL81gCq5S2dhb6rT0c0ssUPz+J7int1iro5cgsZTlMCb6raPUE26VdIBb2vWV6uIF7GM1iCaV
qeOL1uSPuBx2i3Hos7ehxGBTgUm8yEvKBnGAn4+AsrfAAqyqfYjHvFmrTYKUSOW1gNYpPkDTp0Y1
jSrw4G4aqeSny+A8gaR441bDPF0pvI4CJUzOxPeTG1WCS1OkBUrOZg+NL8PZskzdHbiccSmawOOU
k2oor6LVYPV9X9tkMoj0IkV5yLQWPWNZvZ6jI+CzqdsOV8E0qDZ+sS6rXl8HVASEhIKBS8Iyt+ry
SjSxhLjVZMe7xSgoeQytkecYugtFG46nJqNy0ndj9pziKL11Rr9dtzw/jlpX/kp9IFTioGV2ve8T
to0tKgOX/vgjQvSJUYRLsdWUXXddjgX3pY8ZYuBL8zINEB3JeRj9qy9xIuTyQpYJ8maR9MqrCxVg
e3kvlxe/XFRcam5WoEvSCpnu6S3/+5cwpr+2gcmGpGmDnx1okEoqzYdkSM1low3Krq0kg8SKXG5U
7G/WMuzVBy+Q1H3KvWApmnD17ZOkmi+ihTujeRe18kLMrKfpsgeK3rOLWxEguS6IJd0cjsFooB+Y
82kU0lCegKyvMezDaHFI/JtmOkQArlaj7isr0RQDIkQd241ug9W7TPAVqNeUWiG3TReZDz0yaGWd
1pighOlO9IkrZb9fULX8dTu7GPRRfURkKljO5VLHxoyNqlK/ntu5w1OIdbWzu9RPK1k5gghH0Gyq
ppJZSG6REZjjUwm9uSJU70VxVgR4Ffp5pOmRKTVU6QzFaMneuDwKYCu6yZOkN9mPq7qwZ/FuMarW
LdqJ4nSOEacfgQIaW4rJ88AEpvUi/DWs0dNXba+H+QbUAcoNtXelaR6muVXuDYdGH4N8I06B7g4H
X1Ig0SM+RkINQdINVM9tZtvQuwaJewKKK4aJxXyGkEkRLjJotQFCJUDY2xp9zEtfj3DjZfRy9n+J
a/8yd7pe54HAEBbJXqSitsq2zcsz5fXLWVZF6msv68liLNR/Ge2nvnEa/fdxYpSExXvcl9e4vO7X
uAANtgwh/ilXKXRAeqNeYWsQUGcnX4n3erSC1Y125dSs0gr2T2Nhbu83Sbmcgq1U9W+FqsglWFwO
ivJ7sBhV639YcDU3uaLvVXy9n8Ky688wN77n9lD9D2XnsSQ3sqzpJ4IZtNimliVZRbGBsUk2tNZ4
+vvBk4fJ5um5M7OBISI8kCWQQIT7L94jvO/Oqj2hSbQMRrjgHVXNTSF7MpraiUNJXnO2Mpp7FrZ9
mY0YwBLcjfOCCQjLE0vK+j2PFRCe6hjw2F5G4/bFRJP3SVpDk0PxtsbX0HPaN/A60lvkrf3so5rT
Ta4HjxYpG8Woo52SR92FAm12xtgMhyQKlS9qVLCnMVrjCzo7Z8cYzL+Nrt/maNP+BYkeayfyTq+m
1UXbJnhZxPKwMA/yS66hQbK0dAURFfAF8I+lHU96S0V3ire35qKgImfDqDinJjL2t+xSoAzTpp0G
BOMGDeYe2tF46nUPZjQj0zmj6xit3dB49ZzEBqGmVeGO9AHLUFlr+cr8d6Zq3om1Trtin5mcxYHE
UotiVw9zvZVm0Co9VqHD3zNOG1CarLOW+eWreJfM06MNQfur7bF0iKrSfoszY9w0nmE9hmVrwvfU
rJNSdMHFCsHqt7pZQMuq3HVbOOPHKvV/DMjnfm+CYu16izWD5gx7v2ztD8PAktp1J3g3U3GUPIqX
6k8I2I7PKJeWr3OuH8IOeYLZdQdoDsBmJRcjk3KciZMa2G29DqsU5/aygeHd6s61mwL3em8WbrXy
E7u9zJVizuAaiaviINgmljGs6zAftkmhuisMy+qLH6jfjSjAuW+cMb332Q9fbDmdbL3EODmttqnD
z1GPzhWAD5+2nBV10M/LH5h3jRc00KnptNWUF07YQCv3uHERT3DWvmt/sdtqPIXN7D8XVE4ehsYE
bVUpz9IV9p5zmKFOrMxA8Z9lwEk7b6MHDfvtpU8OZWVXq8QHBjdS14kXw8RNVsX1Y4D09jpTucvr
iURmUP5o8KhddXZvv2kJVttV1SYPBlqRx7ix2MCF5Gc3oTtXn9zSebNcN/+7rwG/H5UYyiYqgzP6
FepIPhUtsdLCLk+z4vC58WMsqcgmID0FsBi02D3USQOFr2msHLKkD/Ei/U8oVzUUN/0QmfO0Sgp/
2EUFfkz9WGcqFLtojRLJq41FGwYmar3VK226ttRYkDrrrD2gWYO3bmKtfZ9UL6TXZ3hU5t8KwsN+
pLTf04WSkuRltW8qrdvgT1axj8eV1qndGhIslveSvsk0+0V1+G3vEQEyK79FWKb70vLPessHnaUb
viD733hCVAXge7BLRPcR3wbSwh9zzTGQIKqUTRumeEKNmfWh6yO+V4vGIzKpxpXb45It+o/S1RiK
tkFCfR1qXrCFEjm+GEU9vYSKQtrBsa7SBbqyO7tG+50bscjQtELdyXa9Zi+xEoIKu9byWpdGEE/V
wdDR+JemHBRwqyg0Yiwvk7y+jh8dbBnuEXkNZ9Ws4vD2c+id+zFeABLASnvQwHb6YGlK9dDATlz3
VhT9FfjKUUUb4h0ahL0vekvf8+oLPqYukNYlQGYOPuDgVh1XHt/4/1U1Fd0iaz3bfrWRODn8Jr5K
WtW46OXeb21lB24TZ+I8+s1ptMTLBqHAojuJTHWDQNcBAqS6FkZRg5/OSwzfIgsoAPXA+FByQkYF
aRcA+jiT7/WlWeJOuvV5nvBIQ1blPiraATKKig3p2l/B0kyyptiTDMWS1y2urjrr35eTHLStnARB
FrzmiU3ubRWx4bCtTdHN7rth2tTWMXu4zm5UX0DpxNs+auLPDXiIQYFdP8a4pzsatc9W9409KBT7
UNZ58mL3mN1JCLtSPNpn50Ous7YxDN3dRNQePhqeY2ymwJoO0pxayDwdRMyrND2z3fLcVV8LXa9e
PbPhv6Qp7zPej9cY3/eVNH2zbw5yydrgz/tTxzYy3OFiQ1gAC6h2z3aatedscHFu7FCVV3SwsLry
xUJmZBsPSkQms8pfTcP7q0SQ4VOKXwPa1t2nGFd7Sk1q+zQsh86qkWB0y/O938zrnLVzrEOtIFYO
/Ri5j0mxu/fI2ZjGyCVWcDzvAyklkZM+l5/yTp82/LHbtR5ozpyv0lrD/qQOgPPj0Y6VR2hG+wIp
72HagUu1VqIEjFDKdA6c4k1akxY3z//sqhcbGWWYb1HS+udEPSbNvv41SVmcCKdyVB+y+KejNbJ6
L/mk+0cRmb1rzrre7G+qDIkgGWiKEme/1AZOlzrhn8FlZusP2fw1Dkm4G+r5JgggLzMAcnW2YUma
IFWzS9zhbzzV7LPueta5Xs6aGsTq6rdTGYqGwT77VAcPhdlcpStQgIxaA6uZMFGx94267Ig6AMIx
Mc3A5lWjvpPVt1+lY267AE1KbOmGMWPhgXfbGG7MuixWJjar54TNO6oQ/zjD2vpnHwCb/xq9zwj8
FMlGdQKd+y9xQ/nU12ZE6ZGA/z1UPvAe98ePIx8YGNYnhA3GU+E3ylUOlYd8kaa0E/arwEruA7dm
OLJiTAoAlr9m/BHH6xSPS/1678Zo3FnXOJ3xhKjqWAFeUFYUaqfqLGdxMJd4Hi7t2+l9HDOEdm3E
lnGbIwNuSoJ4JadymPTIPUSFdmjn2Xsse7N+gMmwCuFoZtsU18PdFA14My92eBIiZ+GI2CcSrMbh
PtAk3W1uv1zp3i8XKZ06X/8xkPU12KjlIjIgV6/6lKwFitbOrH6uHKwS46wpD0kdllsxUpwTpVg3
caSeRZjOs7JNqKT2B8OEQf8vkyTKd4C/8O39P04KrNp8Lm33B3UUbApcD/USqjkjFuRfYtgVG892
qquujsalRteGb16ofTZGb6fOXfw9rHlw9BE+ABri4IdEdRAUh8/xUhoJSFLNadAJyeZjN2DZMiyP
yLrJzMccHffVqM+LjFF/7QI7fVf10gcG7ul7q+2nd8uzzxLQBlm4TrOoe6zCyb6oepGxyE6qv5Ar
WuV86BfK7Mp2guJy1IYxeOVx+UNmWguV0Kpm9aXtC5xbx9ZCvzrpv5jI9kgEya4arUsGYXqjE1SE
H+LRujlg5Fo0HjQd65dqAdHNOm5bugsHyx7U8EOXmAfpl7DJwMfKWqB6qquBuutwn/FtJ5Cr/REm
ksbacrV/hulp9onFKabQ7F4ekwlhObUa+w1OYtAvJKl875SksuSi7wMGgHbE/MhZ35PUXoyJdFZB
hjdVVG/5qkz7wqqNfZWG9seoM7ak++evio96Uwdh66IqSvlshVmxCptJ/UoVCEGCAoXcTjfRMAYR
t5EZU4e7O9/JTxQnK9RtTpFj+SiY2PobpArv1hQZr3vzpgxlsOvyLM+/aWGPTdyc+uG1wd1r1cVu
9mSnU/40J+hZg+l+S9J6Ot37DVwSDxLLvxX9uPEfcbe+Tjd+xgxZNUEhM6KtP1rg7lWoOAXvnsu9
GWO6J00vcnjTLodkzJpnbu61mdbZI0Rq55kFu3UsJyhSVtrB0krJHO8sL682QZt28XougAzi/FDu
b22l0r8qA36YiEc4zyy4nOcMC96xCsMnuSBs8+oB2aS9jGk8ibZFUPn7Qmv3alHOfy8nY2rdTvr/
nPz3kPSovbGdxyH6zX09C8fiyL7uq9wQs7gh/OqTuwdDUdy7+Yzf4iR4aB1uIa/4f+gHmgLkw3Pq
W/FCag+R7i+vYu1JahK37beUNlKIFUdfn5/snhL3ql50GmZlHHZBX2jrfsimlepgaJRaYfoWxiXK
bMDYxRC5Ri7mZohs6+p2DP2TfZL9SoVV5aa3HfXqd1p7xZCErWnUhd/qI/J37erny6OAhXCIAfAU
Ky/KsjPQn6UyGbXokCydQdJnZzlg6fzzTJq/Df82/R5ua+G8MxsgceGkXFGo5iWGHaRynT3SLkFe
KjsZcW0sDTbOIgIbZHAWJOYWLuOFb2hXKufSuPUY7ipAEOXJR6EKSR3nQQgIIUDUs2113+6chBr1
5g1/q24nEXMwlie3yx70Eo0k9PLRrVjKGKig/ae5kN+yaP7ZFLTdvSkIud+Cf83NF8MpNTdz1E6j
lEwn1KG0gtFYFvOUbrTIL7AI4Du4wwtPXyUVpZ8WTJp9NKe8vFAIToDEz4G3Q8Lir1tTX0bQd0rt
I7pvaA74+d5xK2cXBZH15sw+FSAwGJnevfW167zFXmjvQBMZR7jf6XPEf28VL3iOHH6jB4rga9A2
6OC0WnbVoC+iyDSOmwBd4y/t2Kzpsb+VU4trva/lz9WQ6UfXGJ3dXFrjcWihhFRd/sUmcfDdbovD
YPv251pBnMKB7ITWqFqem45UGMKZ3tuvUIBOt9DONP891PDL21VD62dos4R2g/rzqqU9/nbVlFQV
exCQDsU8XhzEfA6sAF4QVfXyTbT0yYAcRrUcL6i2jpfMNrZaM8KUWbr0IIFe+efplCyul1E2bmTy
v13rNtFl13rADmeNuh228/1qcoN0MRo03lL8TdgydsmlX1yL76NicCyjZWckFzYRP4NHv4w3vYPa
3fJFU0A+AhxLzezsL99G6czNYVw5JZvAe18iX04ZloOM/DHvtxjw8v0KP/uwO7qlbuzLBTaVQKDZ
u1nN4rEz1ZfbwQSsZ7fzRVp4QSjnxki+3EBZUw8EsNO1aS+jKOcXL4hMysWkJ80zhEyrTFkj3qFm
IBDTt/qfV6u42g3Sdb+aXKDsJojp8ToW/FfBxnrXus9uMtT7uqjap7RGuyKK3PF9MuDmemFlfIur
dttKEdAO7Y1tVcF3zceItS51610NixRxdlV9ynMn21uJ2p9LwyvPlAnqfevYMD/GAgNDthqPcqjS
ycF5ts+3976gdMLHwlPcvR0jnvzHAHeTzvOVbfSvi8gEaWpe+hratn+UlvS3U3gogNScssR+DqGl
NOuuCg56BLhnrBADmdvUZBfkVQfYyNEHT1fi4+zY5VpGO9+pnvW5ZcNexx8iZYo++JPyKYvsAmAo
8fHED4/RWb2Twc5yx7Ne8nMnndlghBYC0Oz619sg6GU4Pr4K35SpnakHe92m4ixNp0dBGIW+Z2nV
YfQ5WYTbIypWOz9N5+eJvMMGcVy0xUkZr2xEEr6wVv6ABs/8w9G8NTAlOEVZGK20dPD/Trv6sSwz
/etcmdWqQBDnHcc0Hfy5P72w9hy3nlobD1hw2MiZo7JXu/N8GlhnHwbPd67B8smxAcepT0L2hwpF
TqMvnQck0819ZZgdhnakfM0e0KTZWuY1K8x4h+17/9yHcbpxm057a5MEvX23q744xfwWNHP3wy9z
ZHgDftZ2/J54ShSsFNV8mLTS/oo+KgsbPQk/xuAe1mWs6S/yyUUG4lXRMn3TkRszNiUrcyQ8eEGq
TXeuWy98snqKx8qQ+BTMjeCzGRU2mRk46nnZ9sD354OFU/LnTClUdGAKtFaWsBxpMFW1qpe+zrtH
6MEsMpd+MFrOJtNj9egss0aLu1qzP7YLqc3QQvBKaWeshbc2FQheTdqgn4vQzj/ZuAwvNDfH64uz
1pfGWkhwEtVDRISOlBefLAx8f0VRMzPWwma7R8m13OzGoANbWICfJwo9SnUfdmPKPQkcJK9Ua13E
Fv+bZbkth35ZNdkT2br7gAQHy4z7wCRLMeks/+UyMezgM3z+J9lN2FbirAYHbwyghMl7gZyI9Pud
7Rwb2x9QDccyBFHHFsPeoP9geuxXPSN7gVHcfxiyELKrqmpnGXR0wKOBa2k7gQKg1NYf0bpEomKZ
WptZ+2ja+VUGg0JRDijkaGuWd84t75Wbfrf3a2feShpsTHmop742HaVZK/qPqk+sB2kZabFSmjBj
Iac6zzOEXUmwDVUXXsrQRHKtsKnuV47F8itvw+pNi998qm/BaginxxbFui8a3tHrtqm1Fw3iwK4x
y+GiIQV4QplX3fMLtk9GO8ebmuXBR6MPvjtZln9ySG/hkEMmCQ33NcmcuelXrq62mz6GEWUHU7RS
Cq9DBS/KdpSXiouDANCZhK2zq/GieJlx36GCViqI8pYnTzfNvx09RtLQbf/iotbK60pl68y2Cje6
dHdZSVpbdiwUJbCZGIvsUDWxeZHdiQxInIPizi2ukM3LNOeHULfg9C27GNn31CPG33noHtseQxJR
GXNEhKzmpbD7186ujt3VLUji75FDzQ3iKXl7yiEEPnZoFv7T9kIvEG9APJXs7mKFYSApd4rj4XOE
ferB7dnadZWBXGAdR6/zPF36yCsfpKvWjJ8RobkIY0SVemnM6eeoEXrBoddt8+yEkYV7U6K9Z13R
H2rLILVfGup7PlXqNsKtZi+jXUg+3THM/iSjWVT+jTpE+yCDJZ43QWwEr0aCrG6k/LhdoWgy9hjF
662l8RJHS4JPU6nHOTUW7ciB9CfFy9K1pLHvTUljOxqfJqOSxv6tKUnuf5mbxXz/JMn9W3CosrRe
LpUso/JBOTbe+5AfxclC+5wrlCekOpfhIrAFv5scpKSnxdnXpHG8R1WtojenZtWxaOy7XsnWL4yD
HaAi82MfO2cAsQNFl7F8UcfFu2k0PvpRictW4OYbi9rPR8d1EoT5Tf/Y1tEJW1OohqpxdGyreYEV
3r6keRjv/DnR4K7SJwfbDD6rkeqdpaVaNgLLTEpzvoR50T0prj99+dDq6fglVAaEDg2j3k9Zep7t
Av90HENQt2qtDzZeQKvKGr0fvI1QO5vSIV9ZZeB8iODYbZN8Ti+oWyeXRc3QnebHKXW6bVYCURnE
Ek/aZYhE0G1TWsZ+uk/SsFzbdv6ME3n3ICKHQ4ER8tTyLJamFXvtMfeUdC0iezm2ns++rW/LmDc8
Sovlc+It1GMT0033l8Pl3etyXoAWmoAzgtnQtq7loGh175RT8likiuU0Z2V4C7pfw1HxETAx0Ea8
s9iOcWl81Hkwrv1Cnc/SjNJig6SQ9WEoUSBX+/KzFSXmR1c1yoMXeIdpcl+pSp7ihSci1kZyFs3T
Poy7+nrvz1SAJ55R17+5IpWm6u/8WoGztsyXA4wK89LHxcnNsGIL4yWFs+hXUtExN05oGzsRlTM7
pDqbyfuWuS5cLbTnsAKBliiloXusTFVnCnZLrAxKV4iiXODaxqNnVNPTDduRTK13kSSCmXn2fp6b
ZnX7F4e29rMtw50BhA9Vpu+iGg/NLN1Snalumt+pA4F3Vdvxa83r/9ToDs0wS6OLhq2azKgiy3us
ixrCXWPWh/5T7eUKDJ/Bf6bAop1583waCtd/BjXmP/fIa+7gvlpr6ZNYwEGocRZ2vpc+OaC39xZ4
bYhgAReaQtV49r+EAeK7N8l1NGWSddhV/FNqbWBBwFkxucM+Xs5Qp/l5Jn33UbA8MWKUiXP2WzZe
zVy3WzL+zlONjcGTg0sEde1eZ0FPHzV1Bio1ugZVcZQuREBahRcXHt2drj7cIpZYo4Rp51pzc7z3
lWY9YhbO0xhjP5xVIUPH9TUzrAqTB7VGLmFpUzzTTz0b2d/6JKaSmCqIP7g6ipfSV1dFM65ukUHh
mpv7dS0D1+0KKSS1Y2tsKqny6I3sGNuhyr75GPIlnWp9LvMM56l/iVAG7ESGyL5FNCp3QMii87nr
4s9epCvvlY1nmxfnyHDDajpNegAcXu+K18qA5uoVGEZ4yItkk/OjqnT2acNxpZWme7MkEKV4o2bp
qdQuPBy5r6TTU2NtZVnWDCEM+Xm5p2TgNvt2y91nyrhE3mc3utsjPOTX73qQbSpklT6mmhsdGx/D
4c6LF3kokS1lG1NC1wsRtWkBrG6m2Mwv4KvJGKMRuWryCjlT6fxtXOKxmyKlUgV709aHo4TcohsL
SHxihaApnfYsB3OEz7Ka7dgsV9KRqYgq28ZiYi2dtgTcwm7nQTG1Z3NIuvPvYzI5YhtSFnpw/D0+
KjpUzkCJtOehZuO7qBxtBLKdAMtBIR1pLwc8t4C6pV9A3E2v7jMgLec/+iVCM9EMWmbK4H16O2KN
oVje98DrtLORYCIlZ//WlD6ldCjlymmZeN4mDrlBZJ6SDjgMTf4Tb97+PPI2ObdA8m5n0tcsA/fR
f+vTdAerjWLc/RGronOik8MaK5sMsdoekhlUNWvL/LEzB+Ogs2q8WG7vXlAnLPxd2YJYynD5Wlut
FaJ8aQ/TEcdNi0xAPkU/MleNEd/TPwmdknfdGiu77Js1L1gwvkwvALphMZrzcKrr2b3CRXM32Frk
fI/MfFN6Vvwyt9gP+XOl7uaGFfm6LIIXpTFmfoQU80MMTh6rEq7pEisHLRjsA3hlayVNHJjdTdgD
7kfhkmfwWD+CxDDeKmt4ZXNeP+rLomcZk5aMwbD8rfVrTCKXeWblXPt+TAFgGsP1zlm48xsQhfkR
zOoIr4YIOdz16qS5RLQ1PHySiv4u0d3gmDrNA48f/a1WVYxzgvqhXpJO0VzmT7/GysSJL9gDQLsg
SWvpOBJ3qlNQ3WtRX5XO3MmVq14n5X4kbwlLhuZ9wJK8rooLm9XkaNgzeOuS0yYK2FEfRb9p0Ddl
ZLVfu3mctqHt1CcP644XZVB/yLiXLQLPQW4/BzA3z3gSRttygOyDi4W5dlAhPI+ui6Z43DzKAevI
5lH62Z6cb8pcMvCrTyLuEyoFThYSJxikINiaY3z6qdLQ5fEqu+UGpek49jGJVGBsQaY9lehuDCHG
hq0a6HsnHj2UoYlC7XvZNnXcYnoMMVr9QiYNYZK81c9yaRt57kM3dvPGWgqkRW+cAYGY58r0cJZY
ujz0u06u7iNkQ5ccuqU+Wgdqj+eRQin/VywZZHVtss1egWIttnGgAMGMosWSrLU+z5nxIUut6e+6
emdDR/mumq0D61TrryHMqOm2U/s+DsGSCnPdJ8PkNTEUfXYpmrA+lQ7QH4qw2oNcu+yjaD3ZYT4+
j07YPiKz6R8CDGa2A0/EL2TM11RVtY/cI/6hVBy2ero1flHoj4s6uSLN9qlrMbpqloOcycHplVWX
uspJDLCkazQ7FcVRKmNTraY7+e1DhMg9VnFX+eXlb1f61XCMouGbdOEnpKI6YaXaukwiZSudcjCt
aVzZUfZmAAV8rJtg4zppeo0WLWXpwioBINrkH1CoNJ1Nbw1PED/ZELD1dIAGR8Ne0UD9kbKtcVfc
ReNgYVKskqXJ2uGzR60Kf8lP6IJEp8b00ZzOlP5zY4TftXFQnlS1RrWi7ljdL+EoZaYbZwqiM4rs
5rttT2u0s4fP5G/M/Yx+006mF2Fz0mu1+2BWinGBRFWtZToytjzTsP+6Fp0Sveo+xrPLZeWHUnJ3
Rjvd1rnFsAZbtJbXuKLhzbUoOMkBZumMfeSLmCqNca4ckijBReFXwL9Nmp3bJInyYwVHDzf/OUku
5Dgz5eaeFb3uxR8VHB3PTdxXLyzifqRF1nztOgdH805TH3HscK8eN/26YWf0NU76l1Rtqg9wxJNT
WUX9ViZY8zfFB7gMBCzYR72WHQDPNx/zLt3JPCuMxo2KzsQ5bOGaz2g4HsSVEg1rmxJBbFH6+odd
ZbVy0GV5muKmutxKxvhx4uu4vHzV5RA7/tkDCHuSVqC6zqVBESvMY9Y6Xu5spyHAB2pp1rK6zlL7
a+ep2lH6eIR5j66up1czbbfSNS3LJLazbLJnA0cvBQEo+SHlIOkDu5tenERRTvLT3n6DICgOCaKB
BkIBaWi+CWWmCPzg8VernovwMarsNyHbSAtvgVtryOZQImfQH/jFVTkar3qjUPkt9Ak9kcL8JOmq
rq5AsFNgukguy489beOZyH7KqEUN99BiYX7LdJXYOjzYJXDkhSQjB3KPbeYkr1k3B2e7CPtVCyqI
1JvCLqovUOgrSSvJgDQBQlSvidNdTWPiJT6r9as91iG1UFghMihhyb5EKBsRO65gB0W7mT38sSTc
KeLpwWvGy/168pFFTPlOQW92iMLsyUjIcg+5OSOWnXgftMTKj3GMO500FznuCzrWZOaXUXOs3KdG
Lw/SkoNn7h0LzzxpUCt9QJZ6fpSWZTsthlk1q6tlsqVP0cZvO0CSS1M+eBr3lvmpd3Nkumc1Ufd9
gW/GgnsHRFnH6t6BWr41x7heY/1rstwqbARxGuXEV5vqBcSkAgG0DMebrkG+oYUlplQNzNS+yjAG
8YrzsODreIE/+arjPjlam7/XcL7TQnkvJgt+5Gh9klafzcXJsHp9Lc2uCxfHVLJvt9jlgtFYX5DV
6x/6cC4fcgVbTMS9mm1rx0Ac4xxLwdAYEdjn4JVht7OwskJuLZqerDaarjpFPupHrHQgAJDbALzC
Q4Am9L+fTUkVdbXyX00z0n4G/zFXgmW0z2MLQzez3rK1za7o6abXxrfSq1vX5mVSN9ItPfexbgmQ
Pu77ZKdh2r6S0T+ucY8D4JahN9zruz/iBrUBja8M+yxUnJ61sh3PUPimZt9qFEmk7H/Lv9w7fwOf
6KHd7Knwz8sDtAvZEiNbIIyOsnN8vEO2g+WH12HOWozqfrbyUa2lValegrDGuC2Rbr1C6HI3jmPN
n4Z8vlhLuTXNtdeuaqKPuesNW7fW4kuhZNOmcc0f/WK95urmsMXeHI7R0hRjoziuX5rcsS7SZUB1
uwah8SBjnhtiByRuO03RfWwUsK4dPmiz46nvBVT+KwXndNXpg/peVhmZM0Uz1zLaNYa13Ffhzg5q
7b1SDQxNG0c5yGgZzryFZ3e+jMulZi15DLzMe5LBLDl4ae++/fq4HlYhj/RT5noBuohD+bH74emD
8p5Ofv9IRumruYj2zxamjLHadhtpKpOpwZouQby3WvHR6YYfjqU4R8rZyrYcU3vjFAOlx9nMEYTu
NJvl3lT2qxB5Wzad+BHirEg2Ngjsjd4dDfJ6QP0ziEQDJhhnK+qgCwXxyN5kOXW8FtOVlkya52kU
yEr9o5iz3sxbwbTWW9juNkmM5fNkaETKnQWiUuK/ai/q2J112UtuwZ1we7SLNFj/lj2QUzlMZA/O
rLxX0jJU9C72cpoo1V8T6MLbVaTrt+wExS1gPDfdYpuHz6bFQ/dZHV3zucswQ850Vd+VaQNu3G5y
8vxe4hxv7cxJT107a1eJ7ruygVGwDmpQzmunnBAzK5zrLTRvgcOULXVkiZUDklfFzrPyAlNOPs3O
3L9QL/k6ei2JmhBfdJR7rrGXdiz/Ql6LapDpB61L3CcJCVwj2Eb8iHj5Ws5TsBwWQsthqE18UZer
yEDnzv5iQbm9d0m/FrIw3fpUpj62U1zt4AyE/DrV/IxD57DSArR+wzw9SUQWV9WO72NwAuAwPycq
Bi7k1vP/n4gwg50QZWy4LVfj3lWdTepoAFtux8mMoqOlaK+/oV1up3wT9kVuBOcb2kVgLKndIyFl
widTih2P/fSDbYBGs5B++tFGpLgL/0dbWCikN3n3xtoUeI9P7h6xMu1c11axC4o4+8Az++ckG3HY
1vR/eDXstTJTMR1nd7UNKnO+DKX2c5KuWNnZgklyY+ojp1XuMhLUd47+nzx+baH/C98ff82sXiXI
8/MNVC481eqNH5bWe9dDiTYNJfihI5XMH5k8OQCKS1XW7hfXU5TV5AXla97ztgCEgzpd6iOx7w7B
ARtU51GuBB8I75GgVU8xAOVTGWpfy2Gqn4XdnC5dCKrcusTKW6KWLmlJqHTpHdZUDbeydE1Z/lc+
4j4JQ2Qniapckl29pejbnPubuhMLuFvnnERf4rR1jvfc11Dym7Z5ugu8+lTYvj4AALQjIJ83bQ68
1ZIDZsZ7Le3nr7x3I5zX+/kSZab+5AzQXGUgSqIQor+fvLhNRG6pVg2kL5iR+jidQyz9lA2om+UQ
mQ/1ZEcfW3YKGhpUq7YpYszPjf6pnvujsE77hXpa4MxDGvtVeuyqek0p5T0ID3VK0AmBTl2fZLAa
EAKoMtPZycSoc6IDfuuARRdCLE9f92xmKK7JXOQ48q3jxdiqxe63JlKi4y1t/Yvyn7bWb/2392Bj
6Le+G55OYJY8Mb610/whVyAyOW0YXuUQRcqnqiqs/b2LZVR4nRINwZO8ADmDHgCYCrXw0Cm/28UV
hrKzujY7JYuhnPT3TvHD9nmcDbOrbudC8zYorMQvcshaHnZJEscnZ8nuSF9qHKwmaJ+lMQVaeg4H
69t9zmQObw70jvDvBJWE1SAmXUqpfdQgGr5GekqFAHoNgmglCzjTKgE8djymTDV8hYdqYGabdGT+
ltF0qiCTGDZqEpQ9W7G7ZS2XAbksXFRWRtRpnd76nhqXajEEGqs+WLVWZ76pTjRsQQk4F9WFy6MX
QbfLwhawZeQ/oBmnb9K4nnb62ME/6urk0Z6Bki0tORRpYqy6jgqHNB0j9k4wHMuVNGWWZutPSpM4
V+nqrbDbu5UL3n65iNJGNbZrx8nv5pdZs+tXV61I35T6tgv0aS+uk7lrPfmZMjync1JRaZwP4jrp
t8l40loKVtKsUrh69SJd+3+d5KZw9aalTHSflFN15lWla+sKnX1ccsE/iPs0CmjRcdDTHBB8jTe1
1zSvkLbtGSWcP2OHpo+OMyqJ6wCnhNcutCQ2jk3SQJ7NkxDxVmWjgtqr8icgiu42Rn9xB5ui5+GL
V0riYhiydxbvlNTASzyt7eOffCNpU3/Mdgo0z5UdtlQa/wzipz4VDflQP7P+c9n7Z6k1Zp2GO6pK
tq0VYAIO+/TDDe9uZG/9HNpP5YA8qW8kO+m23CI+Z344rgUGn06xv7EbyA6/Jqm1jplojkGdNsd/
TpIoN0U1SyZFZqWtU7Ufz6EDgF4bEXz9H8bOazluHFrXT8Qq5nDbSd3qoGg53LA89pg5Zz79/gBq
TI3P7FO7XMUigAW0ZHU3gbX+gO0JqfwyeakFPy/LM+NoUGp96mEcs6ciBNmFjUZh8y9PHYxtg5nw
Q6FHfH/rRX4wYFi99b33aVCC5ifPZnJ33fTZGzH4TepGP5eRgUkt+KddjF/Rd/HCVOW6o1PyQHey
BA6TV2Z7S1PHt6lPMB6oAGrrY45Eno3FS9ao/b0cnXsUgMwo8K9ytFKD+8bT3Sc5aN+V09gi810n
z+zFTzLErJrkFsZobTli+TlrtPvc58gmp8gXDztV31ZmfjTd1PhW+sipC1NK1+r+TigsfyrcHBUX
3zHuOwX/qRjC7e536DC1zk+fUIesyX+GOrn6YdXfofHQva+q9IPQybM/rJqj/avrSfmMkUVx0Ntc
uSMriYc1qFU9jMo3sFTGGVt1A6PBofqaJR1Z3TBMb2jiZC+8iR9k/Do9HAhDjf4/p9f2+D7dMK1U
TpfL+p4D1yqBEt4Uu7wd3zVGpHCIZ3QuRp7pi2w1um8aIFkIiSoD1kY3nOVAa8+QlMaixYN64hPY
y/Z7II58qCa8fJgs5/xe4Y+X1HEl3QWg4Zafxcyg/s1U/DfxOFNNj8wWdb0/b5OxGDZY0Zo7OZ5p
SnCWd7Ouv9+tfR9my2HPRVPg/XkFbnZXufl0S/zAw4ZZ28vWerGAyN9g45b71DYmvqGIBSvMZ0je
OhXsSWsKT7yfptuHabGPsIc7kGkGKiWfw/6IRo2H0sRBNuWARK1jSP9xYHku5w1nEy+FYfThvCo7
3cj0D+uycglXrP1/GJDBEd9yo5cp50z3q6uSskMqQ/1etuQlVwvKq2JQXpop6LFJU83dHwO5qVZX
2Zew8BFJ5RdkoqjHtgVMm42c3BdYrUxujNqiqHqtl7X+NdgFZa61vcbAPEVaOozrZbJSV80BpjbS
McKKVu4mkE8SJj5iY5Hl/JVqIyThITcgsjNXnAy+Tt1ge62l/jKz94vk3hz6A2TbhjIdvjDSHGax
gPGhZoVqFt47VZ/pFzm8mMks43UZ3Too1riHpXoI1D+POXhGmGYYZDbPALU8e+t39MqhComSMsbt
oesqHziICJeBOrnKUzHWG2scWvsgs+um0qD2idTBQWbcQUdP3cZpIhXYs0i8r0FpbxMU5k6BY2/9
Pa2UBJkaA7Oy2OM0PLf6p7Uppa1lM/MgMeqC07KOSmnrtbn4u0YhqPWcPAqSmkXuPkNtTd/cZ9se
mjctc7rnuK3uSjNu3sjDx1hne1+WMdUWP4ip8mswOKOfcEqpiZC4YmYTGKATxpFdkhgtRzIuij70
d3K0TFy++5yJrYMYzQ1MgMLQ7y5yFDbJG/KJPQJjDAoJevmDxUbhneZaGd5FuWQNNuoa5DYjP9kv
TSHM9a7RJUac0nwfKSMNFCi/6Xvnn0Je64gs/MrV/nMhOTKT5dwunllKDPMeV2tT/+6p7tNk20Bh
arfcGRO6krIJJ8l8zBrLPcYo0WwM0ZQDaqp2cPt/yMYaihXqG/BV5152jbOFeaKNx4xFhu8ItNc/
24Prn3WrREDRiAfgESTBIKaPGCGLPlQ/T6pV/kT9ZSuBPKqSK2cOd4i/CABPOiPe6fQc7pDoMT7n
9vhXaWnGQ6u25ScxaajaZmuPbflilerOd8fiewVWeash7CY2D8DyqBAfdM6kr2rshhtse1yhwEHI
ZHfkTHFzwf+3eYapw6kSUcoIZvm+qIb+2E8YzjcIJHVhmX6ueyU+x7Ed7mS/nJ7AoMmdWEe8uRGK
y+EYIENtIbeG7S1iZk46v/mebd/6Sr+P1ULjBrCfP2jJUYsS6O0yfft71AdV9oJWb3KcxagMDqyx
Yesx0uKBHMYxFKc3pR7g/3Oz9DAUNqLnY8wAUHrfpwpOJJkyPpKsSSmB+BrwaMgjnOthfSVz/KUL
1fHRrfzM39Sg02NDj6+yz6ooXQB/Offk5faOb6hsYP6pMi7FMhOVTza3p7U/5hvjClESI2DKkGu/
43e7CSzRjCV70CHXlSVmcmgDTu9pPlaov6jzphGQlv+IEDaKTz4+FmuEZqIErqehhrBvVl37Gu2D
38RQSfhM/MLfo22kL+zSlR1qxcEPNWqnkySRyn4q9xOwmDy8xWbxM+r1+TsHVwhUZVU8GkGvXIJY
cbbUsebv/jCcxqQc0V/G4MUwUu9QW0791dXHjQxQQuysy6gOz6Ra1GctiB86eWYDaQNCu6q6F82v
vkupAsjsDVt8JXsqY8pgvokWXSs0DAblOXFC/ZtuBt6+7EfvhJT53eJjnxrUzyk7DVskJ9KvWQeE
Xyozky00S9P7ZdXZlz4zmy9Ni4BERnbnCYmNBEybBctd7+xzrGIX03mevSg8l2OCxmsxo71Iyfkl
H/V6p1iJfQjFedREWuyxUqVqc3VN46Hdd5Z1hMPchVtv9Oerg4wIFEW4f9Bt/rPptvph4DHzKQEs
iiCxP98BgEm+5UhJJZhwkx5N2Vqj+Sm7eTOG1H2+/REt3qNUWF8UCKjbIasfVCvE/3z0Ow9oB1/q
S9s0OYthhtUfVwBGHBR7HSe4B9nVjFZwFQtkaqxsEkVX77xJzx4D4fYJZO3V7fjIplqTL12J3vdH
d0Ahzh9zKpJ8OhOgE6jqiAd9TAoQJxplL5vrgGxGKMChkeVph6FswoeYzc0G2yKoxzqFAiMDyiSb
boVLtpLo0wUvCuNzZv6cyTa8ebm2t+3AahADijTk3qFPjlMC5AR7nTvZtNT+vS8Xfb4IiRp1r5Pr
2w3C+bYdFB/uFfoCbmKZL7IPWdFaadxn2VMPLl+kBadEqwgftb4PL3DB6nsbuBmSEeX0zbLj+zYe
wrvGpMr31gwoSOgqvq+AGKY7hGwjNGB1dTsbcf81rJPHNAvMX2McbfXQ83/4Y4c+VxOar5VSjnvf
hmliOGa0zZsWj06zvMWqjcsYpYlkE/hGc/acsH8JWtM6DpVabP0SZPR2AD46gLZ/SjO7f4H6aew8
y4HxF8JGGUJ0QsRSPl7im8GHC7mSByI7cPe40QxbSQyQAwvTYLKdfeCMfJp4hl8zb9yipM5jq8kg
XUJ8988f2rXqU1awkzvZJy9W6eGVlfAG0Uv/wZstvk47q7wPrflbYCXTo9OXfOG6g3YISTtdZcQS
VnNiidPcxWqWuMGO9LvYVPEs1oP+7PSoVIv3o3wbyrdnbLKPSfTEIYH/z1sTzFl3zpr8QUas/W6s
qZsYZO/yzpYDg2kl50k/epF2T149uFa6sJ/MhDrtCAKPcqzeDSfy/PeyT14SMfpfIQO1wguIdLaK
MeV6tbgtHBYN+agLOL1N34V/QdDRDmWkl0IRJ/iE7LyHvxEJ2hix5td+Euyg3H4LRYtqZPrsQkuS
YzJeH3+YaGG/NOGgvDpT+pCj6/8gh5wGqYNcR51Zhqsm9XZ7yD0A/6ylatBYbSHKJ0cnOwuPbuaU
O2UkE/kuKDJPdYhyUo5hg4IXyy5W+2BXQTW+ovhvLBcEU/C3U9zshg/FdJIDfqMa1zXODQHNGpV6
v8Suc4O2uGtz6ywLqGqpkgZyfL54REXWGeO7OmtBZaiOw1euCeya7jFq9evc98VGNme0mY9Rh82A
bKYjYE1lzHNAGpl2s2ywNX7VFhu5v2ebizxNSh5wsiE+L811g/+h/eF8sNzCDcI1WLfOWEYlF3kx
02hqNu5YUQhqWwTPZFsOzTyRqHT2rrmvYse887QUshyuf2dptxVGMJZA+8Qb2RwceICIljun/t6d
xxlj78S8xXkZGJsCRxWASjxvZGcQM1Jzmr8BrSiui2n2SGqHM1DpO5i4OU+hkBKeRC1B3sWyliDb
y63sraU+MLj98U7M0SnV7d6ZynEYgrDg+y7H5POtRjnkzvFLb5+KJi7M6c6fsuo08SF+wyA+F3Wq
+SqbfYMXHWip59JFFMJr8AQVkya7rh6CKPwmg6DZo4UuXiBEFO5UgHQ+eMCBsB2p8qveoBy7jZra
ggnQfZbIOmWwyl0f+d2xh3WG6ov/3lxHi1rvjoBDg22eVDwMJq+2j3JjF+kXNFX0h2VbNwxasOUD
WN/JPdz7Rs7pj1bddRs5oRfbQTnA1NhKDD5OYvcHDiDYlnNSwyKrCmRq2H0ffRK5G0fuGF2+lR6m
6ZzbNV9kfUM1FvdynAK7nZVNyZ00Mzf1wSU/Ah7BkHbm1D/wXyiCvaOmAVP76Cj4yxiEipeQP0X+
q4ZC+7i8iFGQLXcsLM3ljyl/4HXW8oNiDMqX5Q8+l+Xye8iooLctCrChufzmcjqlsejoWc1Tanan
GCISD2whgycV8aTkHX4MmwTK26WAZ/+PPp4I5HCv7CLFHbYGWJZj5HQG2dRSQRQsSgMoaIZSnhqB
i1yb8s+Vd465jEqc5NqUo2uwzSP0s+u73zqvctDoaA6+ZWKvYVjJoRxm/y9wjOzngBFBJIc/VNtm
c0OZNjrplRufim6obnro4lUQm95r0DpApXGvO+l+ChbahjluJm58ldBR31YTvuHS5CrRonJUNmeB
vQgcRtdgK1CfIE5i+91YDwi2108cE7/JU09LpgLQRpCd7KGsvg72PXU8nm0ogA472VXivbkx7Ng+
6Urq7rXO6Ys7+F2Y4GaUvTm0T8zx4Q5ONb418o0l3wXpsEOyNn5/G+Bs41J4yucPb2MFFDCHMqZp
dbAP1QLuOej7LNxZlZMckwksPI9xHVkt9i9Ih80DX5qVDpoGtSQE8bpLbepX0A7tIQKhv5xm1CgF
CkguHYqpX/nHpR3nXXQDK05CF5Tl0icnwk06R9P3TAhYSCmLyeg+Tx2gUtkCUt08ZUH1OR/j6rzI
YTg1SDTR9BUtPSEOpwLYQWgGcHfr7jKlVDcSMfAneADkEXo8bmfMe3dAhTSqq2MbFqDC/RpbkkxX
1H2Pgt1z0vjqswNhV3N7vENEayj5BlMMHSW/ArjItg3rbsM3tXIKKII8R7np3MR6OVb0O2cYcPTY
4Z0AwC1x1EcOB3DGtP5VXqDAHvpY9R5lyzEtfaPErnovm8GkWnuzrfy9bOZ11d3Pxsxn2AuHV71p
mkM8NOa9jincA/vfYDuGZLqBhiVgnOmTFwCL+r6I1GGraVr80MQ2bitsM4dTH3WfZd8aHChKd8tq
nuaWzTN9SB6AVY/3yyTyA9olwfZOoor6cTTvC0sJFtaYhAfJ5gIyauyPo82/m51olmgmb3PDKS+J
ryXzG/VMbY/CHc96xSe3gu6OUDPynUMpNJfWSycEmhIwNgcAZT3PLkYVtabEL2/NQbWv1u1Dj+yW
s+Sa6gRfRxsobkBmBg+UJf41Cm3vikWVjoNJRV1cjsjOVFEIqhOkMCCFnY1yblU+ToS3UTjsgBAp
wG5677quI0dNla0rT2R0yIj9sJS8rfy22oQOGWLZlHOnsjnaitHcmZMHo85pkIWkjmCbbXZqLNvf
1cJoyR/A7wwoLNzrZsuZbRqj5bt++QJP227LH6q7yU++vKiJN/CxKMfD8hyLvKDj65XqbRTmn99l
9DkGWdfS1LItmNz82AmQkrxAqiT5Mz+ledc+J5VTILavw88WAQkVu0vV9S4l0Tk8VZOlPFttm4hc
UPYjUPTHGXzfm1Xk8V2BcHaae+6dErXNNeYcvJ9S2wSHYdlCOaX/bjfd/fI9rcd4Imdh87PBiQX2
LmuErSp86o3moUv5cA2JSu3BVrC9d1DFqpIYq2IV6+DU68CHWi4Usjp17zMKEnfd4KtPcPFavFu9
7NtgRFd5gmrRsChM8iKWDi4MzOBXdWibvZIE/G5ONl1d3RuOgTnXlxl4ztzVh6nNDPbEoMVFwWS5
k0058Edf6dsK2lf8gdaBSql9/vJiBTmPojLtddl17aHkZX0zPa6DchlNHdR7p/lVBhgbZ8LxuBPu
xnPvtXfZNKCD+6/+PhjZT8qQws+E3GD26sRBdDX7tD/NZKjZElJikX3yUnAevMq7NPYMLAeHr7L1
IW4NUQaqqYlaoY3yxzLrWlbgOTtb7wvydrzwOvBHU5taY9s5SrlbB9RgiLZmkpk7qhI+SIAIHXV8
hNC80FEt0D3zXg7IiwpLASF8eZUdlgiUd3zDFOcKuWx3srfwtPutpXKALrAfByggVHRWjQ55978L
dchhZP/epT/WeesUUt/RtgzBpNpVuTUL3utBg2aooPMFJH+fTOcUKwmarzNUvcgy87MW+99lS/aH
uqoedOT9drJPXuYsbbfARCaArKwj+zJ4g3JpLPmCjeMCUpgOluW797AI6rNfUgrWZw4DHOvMm/S5
8gDzYCmSDAdLjpC2jy6zrgJYPXcWdidVfDNLUgALvjhXf41jx25WsOxTXR9gQPvtgkzWfGc+Zjom
LHKUUm5x0z1lmRkLDn/UX7XIMnZ9Wbg7/Lr6m21b/Q21y+FmxubfjmvlR9lliv5lUISl5b60tWCJ
XCf2bHCO6lh+kStoPv82cpJP6W9nZ3OyW9dQujesU9jRizPUdlJKBEIMLItzC72QvPGP2qSBASnU
hvSr4W4N40luJPvC3HIATl7kkcHnTSlbfq+4G1MLTP6LR72ttgGaw5BdhtFbbqnjo7Ele5fbJtb1
verVKBqvUZQZmzNbz+lo9EaxXWHoXa73hxxbha2RAXJYB/Qcc6WwrK5t2L30Gnw7WVYcWgeazQRn
VQ31RTpt7dcqw7sokbb0y2KgLCT+7pddbT2i8FoCaVtLtT37XgeqDm5gmX9b+6eeagpQnXG/9skQ
HY0awD3K17Xfc0kQ4Vyi8bkS+Fh05nVk0/Lkq+3hk5zV7ngtNcc8m7Ni7P10nFEpTd9Msog/RagA
+3wIHfzEOgPRfA9Fg+ytLAxbhgYgqw98Msr+DcO9uNKKi8SaSUQafJq70ans67+7TIUtgkSeyX5L
9Zaotev3xBWkJrrkxDnFTiWs+3I/jcBRN5MyVqdRVW+rBQpA4/EqFcRkn5fY1amzJt7N1ImXWfJW
Xqoqqk+jP9xqoSm29ifYY5zhAe6UWk/VjV/04W3m1LVrjbL72OmKEVcxw2PUpz+XaIR2hIuyEOby
W/jcRHhAiG5hlCIoKieIS+ulXzS2wce1P/az/lCKrMDYBcV1bkvQTUqxnRrS6zvZ5yWxMP0EqrBt
rCpCFYDApTOreeBsiglRU5VJgZ6nyZ0cl5chAOkO8QY9dXi513XgfbZZecd88KHeBNskCpIr+ebk
WvbhSOX3dzt2MRmDIFFsWq9MrnJgtEIYCvK273IhpwVDa5lYi6ApT/J2p4tPEdIFJz+FE7Qs6cpb
pRG/579eFt2HOivq+55C9HlS5+zcTWF2lk15J/vYoqAH9V8xeGeQPzdacM8sEI0GcfJ2XUF3NRd5
dzOn2GUjWD4P2lntm+5WpHAchyxN/mqAl7qNH/20cs9Gw0ctn6iTNCcSufmdrRf6a+SkP2WEnfvn
Us+SL0iRo0TDHkjmPEahV4UsDj5dnKn1fzdV0QSF8T7qGe57sGHX/QmlUJ3PcOTq8V4DdX7vIoZ1
V+blADwvpcoWGcE3dXCulkVKOmqVrY3e2I820Ub8w/PytcKwfD91qXfRpwqgwLJeY9TltlcBqrqp
OE3FaOhKqV3Zx4GqQsdBnDRHEaNUtBddXhHY1KAEZF8uY+Qc0kdYpS9iqxblyW3qNaGyoyapb0AE
KgddnH4iv+JsJO4m9A/3iR+574EGcqNHVZ9+sMl/D5FxatHo16jPgAFavbmRffISc1rN2j4/y1Y0
69BPm9Tety20uhFM1aWLIvYbRXvCDgZTl99dMkIOYkySURZ/ztjzHDLPMnfzSJ5ha3Yof5ra+FQK
1s3YdMIwAUwl1PFv0I/0beQE1WPV4qU5qAgf+F2DbUkUOdsgjdyvpFAR2Qv8v0Hr7YJkuuSzUuPU
DTE1LOrx2vUVCoaSxRqj1RWVeSM+dP/0yUB5UQb9Tc5dGa/L3GWZDCEUsbI6l7zbYJdtJQ5DIjaG
pHrHf8o+TgwOu3f4c6A5VkjH2pR36seoD8iONQztu3Ud+RpRgkxqNOjz3pNFsxE8/4kTi81pg1+4
U8NtQhLwLFvr7wHKdr6H0/wjMi+RrhdvTdVHj2befM5it/ickC8/BQBmdiBsi892MyogcXMI0qLZ
WU280TmX3GTTCa9sjmLKa46yQZMVKTwrsu6kVpM2WVhG1PYz3+HKg19mv2R3D5vxMP6OQpboQ5Q2
xB+i7JYscOR50xcegFcwye9rdUbwS+o/LWvpo3ooDR+zosrIXguMWXdmFsZ3rVdlKJD54X2UFS6A
ckb7rnKePEwY5WAgulK3fXMdcjhl9XcLzOKuSPLhroMJ/tqYc7DphXL5NIZozsTaF8jq5X6eq/BS
aEEEZKzlP8oep+/QFpZQpAJQDE1y82nqTWCgXeOzURObMTfu000l6l6wNQFTh4jnTik+rW6OUnDx
K0BnEWfV/qlIwnA/Dt773fz7bh1d75AoGp5GUO37/0NcMYGC4DF852dmqX92x3hLVWgCywj2W0UC
YhujZ/S117LnBSfvVXezM/a/8qH5ViuYsemh74KrCNzHEr13fLOhkWINEKFbyDqFolYbMxM2vS3m
HJu6B8b70NkvS5G554RsmV2LamjSXDqvaz4hL3RgZ49x52B2d71Z6wcXeNxXAVpqKy94jdCmvtq1
T7FL9KvpzFN9qirgtMVwMrBNeZqn/KIXlfVmuJF6QZFdCAwb5N2nYjiiawo6WDSx+YT1ohTGnQye
qoEqrY1jixwNyvE578PuUQ6a+qHjD//W9AV2VW74iqy0ejH7yS3YCfSnsXd4EOWeerENc+4okYP2
netaqdpdAXlp+hkkY70PVPVY1Ll+aA3YfKmHpRYEMG0TJU72amvW+Fzl2UYOSmkcaDDfrYAMq+zS
PHCH9RxwAjeDQ1821ZeMo5tb99M3cLhsJXzdOpMbaR6aceK45frBwYBosl8IOGNKkplk6suqJSLp
OaXVU3L/rS9CYuyQI4R4/1EwRAZafTZskz41sM+xQMqJi5znpz57GAqrFqd0bEx3xdBYr4atKefB
SktMKSzrNa+b+RG5wKNsKRFdmE8XUTe/yB41i19VnEABjTOka4ilOHZY3Mu1tJ50ZI1v4EE25Su1
YQTdCSs7Kopxbqv7iXLxatKU4OmZceACO1dk6XyA7lZfgFG5CKcJdSC8c0W9WIyPbo1KuOiUQbEC
R+agirbs1Lv4PWaZs0bmqU2iZ07u8NZLzmmv9y0Vb27ngPcjoEDtpPdlfDSVnKYckRcvt0zvqJm6
c1QpzodVN5/heGAwLm+hJMPs03p8tOOsPv05/CFyuR0iR+HxOE2bpe0PxnxGq2FStvLWr7C/wMTr
lFu/bS+NIS/CXZHWgN0aHUU9UfKiylqGi5GmbMvLEilv6x7imtnM8UYSbWQfmqduc0C64B9CRACL
e8GgdUo8H90p+SaRYn8Ih+iNOsnBBVu2jv4eWOFn62CYudMxjfNvi5WkXFjGeYqOqUvW8j5AzQp8
ENt+tUP/k/yZkuzdJuWz03RXY9TMB7UNrAeYajnJp/K2ROhOEhywfJ+2a4irVebDuhRqB1tgFjtr
zjjSj3p0b5Jj2HiT0r86g5M+xsV8koOyqxuLvevZzVMVz/2rF9jIxHgQq+TgNGTjvkC/4NCN6nDr
dYhnpi3kw7wk3MtSN/6pxQ3oK8kEcWell2CMoP1sgzF3HqTLSu8BixnKyUMoDH0wab8SeCU6i7qn
H5cQObDxsm64f7eBmJxQO/WYGUvVsTghoV4EibuVTcNOxl1cBPUyqvbpo28P2lMRKfqTWQrujfOP
vrMfIvIgpBjNPkTmSOg7y2Y/txNGfBBDB8j+6GwjBR3meykFvYRO0F8A4k9f3BCpTkOzfHKRhP2x
ogjDA2n6sgpLlxoiQEZs83lDZT0blOpqWob1gq1XAsma6pGkWfQdwpioxCyDgWBT2O7wVnZlfZUB
Mh4MIABaQctAwsC8efNwRZLZepFd2kTixNPCTVOwdChwFny2p0eohCaaeqjo+AKJIS+mqjmnLon+
XrvkHXpHu8bs/KtsyTVKXmlrOYJ9IVaTA7jvOSerUX7KLhn2e7oxkZhfXhhR5EIr6wXGjPCTjX4h
nFAJSF5wyCuaWS2T6jLpnz8gk1eAcyKgzgjaoKDv19ndMnfFOicZBdiSNwYQKbK+SX6JtFk7F6WH
Ikkq0sKad05ElxyXXqBeMYODl20GVbc6WPVfPDK081Is89369Y9mZ0AiXUarIX/tDCc5paOhPzUd
LJxSgOFlbbGseHc1TvSvZg1vR5YaZbAclaXGWgTLuagR+s+qhgUy4DYAFhTUUG2Iom8ihQLzIjav
ajNq026y25zdcVBxgmdEQex+2ixzssbfooKrybTLMidjZ7UNsxoR4FMZFS8yg5T0HQSdNIkPC696
bctclIyRd7k91VtOXdF7oGzLiXJ4zVxBowbwJlNHdkp2tnQpBi3yQ1KOyFct9+Jrbn6PWNQhkYJF
g6c+C0rv0ZCyRKaFu9oyDy22E8C9e5nakcmctGkN+JFld1zTPVU8vveFVsyxU7PFu6sLu6Niinbz
e7zTbNrrGn+2F55jhoiYHXrGobTYIJWt++Z3+MzKS0g2/KYornOb9PChMbX6Hms6dFAz4G+3CaOV
vauRn5bBsk/eNQXJ1Wi8W6fLu2XdBvEWjor1IalIKoJY4cXkS6NO9tZ73UM2qOYQ7pqyNDCqs4KS
hF9anPlrFWd5t14q3wvfh/+Iqe2akaDXkvteiCyKFdYQI8IkTW/Si3w2rQ+ornVeVDUoTh+ckeWo
GDBI4pzeQdYCuP17AGe4f2asSymAIuQM+VxEd6A41jrAwaHQfFzJkwjf5S79NFdoRJFHuzkdWvxz
qurPWNFttT7UMIbLTyJD+yojq4b8YDJnT7IFEudzNpb1Mg9DEXTCkZE5y0EMoAaUddBslKt2Vujs
3B5RATmqVAjYewIXJZu6iTp0YqK4W8gfKKoQvNJrToeiKX/cekZ1OXRnNJ+i/ALfCaQRcmzxufMN
qAaZP//T4TbjXz60wsOHIM1X4/PSXiI9nyfuFiu0mByXWm0dPTcvVTuaFzPFmC+iiFOIlqZo/Frg
p/+5lTE6+Ht0o9toL5vr5Kkpo36zdnpxtQVsEJxl1zK6RisqUD/F03j73zkTSUoP+7VL6Kg94nF+
v9ytfWZTw2dyUoyi4xyvt/81UE42+zMFPhyMxEoDQiOnSWkm1Po7hKUs6xSS5J+QhUjwZbDsYbn8
HvU1HmPUqBiIZSBI0DOM9AtfEEZzQCy0gdVShC+u/ZdexNqThOeWWpcfVJibOzkmL175QxUBsoE2
7HuAjA+0/pMdku1td4Ijvll/6xYvlp3ZZfjCif8OULaIHq//FTLQFb+ZvJt1d6Ojb3C/9i8z1rY2
BLs6yJLnwXa16ehNfXVq8/mpVwT3zWhu6VRnX9IMZ8BIC7yL4wTtxW2Lel/MeFmWCJH1aONsDXzH
r6VrWc/9ZL8g4Ox8pdQagImZ3dMA3/8zBlWbZp6dr1nRjXcZlRJwB4TZ4Oq8HLObLtO0ezjSmNSL
sKjQvhUW6pPo3ZLI1FE6kvFQOWOUFpPhin3ObrLAgPd+dF6oNR9uu9ELt6WCWI7sXKB14Jvjj6FL
LxugcZ8MqnI0TIwEB3gIB0MUzRW1/eWquv+ghbXzTI7o6npd/dQ4qJ1eAzfyYdJk9mXOQDcA94Ih
P43xSxPl7sbw1GKPMeKc36t4Cx8WdELvT1S/RuOzqm8miJWfYyeJUSrCzZaEq/HZaCv30IFUJXVN
MxiMYWNruAMNsUVJjYf7fooNwbsnpRt2LtZTMUJg2Mu5GLkHm6Tk/2vySC8g6LVpqrrm5cxg33dG
/OA5aXCMKd3ca6FrncHvJXc+WHHBMql3iG86nxDoaFFcthW4Ybm1gxhtsRfpyZ5WGtkvJFxwBJO3
8hI3esUZyY92a5+cEzmesakqt9v6GEU/Domm33q+iVa0rLwbVD/cDXhIcrb/B0bba5V+GxCpll0r
ZFaZ4uhDLNrA5qkCf3CU+nNBgWOyF06XVbBuioSyndnhsjMhNY9rfW+rOzkeVT6QyND59YfGnWym
c5zts6nGgXWFg0jwh4ei3haMd7eXTXlZYqYuLAQ08HtrN2ZPIgcwSWjrW1/AN9IKsHTMGVoKlMpL
/jnNffVx7bCArkxVr5DRQA5VKp4i8DBvQ1+dlnmm0EQF6Ggf9LDv4NTQlH2ZmVbnxFFeZJecCt/w
W2bGyBJlAajx0FXeBmToD/PUNQfZ7HRw1lWPAoNsuo32ycj86FG2vGcEl823xK+6x0zrXmqrU97i
ZvTu5XqIpaBWFiKqnwxPc9OrP8RNUQTLzfj/9Px/YoKhab9E5NBmN0CDP67ebACAewO6/CW1hvzi
JhH4MMBYnxo3/DF4yPgbcJdRAq/+6nLK4rPhB9ga9dAJg1k/+k2HAnChNFsTbebvJe/ssEq6v6Pa
/1a7eXczOlDXk8shPHb17LsP4xtzJ8N6UGxOUWrkABrBCPC7GtiffPDzKFz16FG4wnynTvPvU2Tu
RqBkn22qi0cLjOxdhdrDV9N6lAvWiurszTkfTqh1j5/iEHKbeKFSNQLUT+oOD8RqfLI9INkeElGv
STCeWtuwj2FoN5spHTnKNh1on04x9/LPKd8T8q/LofuQx515Xf7W4r1iRUOHUN6oH9e+OkyCvTlR
hVflcvXv5a15ptDjR6fFf2itNcYDLC931u5k5XDtX8qMYnSYSLTK0aAzH4BdFbsmUMvrlIbjPk4L
89UpsPNT9Tj4mZFh5AvJ/DU36WNQet1XQzfVbc7m6YlaBchnPiL3nW0m28TQ9AfT8rNN2JvuawC6
Zx97c3bJqiy6IHaj7F3V0V8Lt6IKXFXO38EOGaPsE2onN08kDX2RTZxbdKsikot7t03JIfpupi0j
KKrTdmRkJ8RQRNA6kTxRD5eyMv+HtO9qklPX2v5FVAESCN12zmmSxzfUjAOIJKIIv/59UNvGe459
an/fuaGQtFD3dE+DtNYT1qOsz1Sa67kbb+vOBGsJZbep1pYPOUpZU5wemWJ0EwawP4t5U4VPj2Qo
yM0AeHhtuzqYa/CFhmGk+Aktei8L8Rt1wK7LZA6/cCjP7XSMRnMUsQmMphtfdFcnqurYIykHxzwG
MxU8bzZ4/ATwg8jjtUGt4pRJM1NfjciwP5PUVktYKoZgY/Xkog85eJtHO83WJSTk7l26P2H9rsAK
7yBGNW3d5VIYKcN7AtJl4+V6oOBxvdZT4lYG8xDw0ILOZ94s99olMuL1EQJX6aUfdf3b3q9WCrnW
eSO69DIN/DNWD5oE4EAf5ixzHWapDHRFIx4OEFkcOSPuVzmq57QGzSEqZ6h1Fiq1JVVXXGIPSfcE
yoM3k1kPqi35ruSVnc1YwUFqqDrmL83a/HmqA+69OuAeWyMZigJppBa6UwcVvl86c1iBy20C2Zc6
jAHfswrHP+TeA3hV/Ah3NH7sAnjlLsgortpbeOhnLIdbRNkV7WYgxScdyFGcBgRjnKArvX1Q1gLG
e2Nc0rdi6RB8SDpmAJESz6+s2xlOZq5KUFrHRUr7mikBbdAo/dJBDgua4Fl6YdCDgB9poJcx9wgN
nnOZ9XtEDkzwjAAGHzIlPglGm1FRmx9h3ds+exyaDOjGgx7a4Rb07byai0++cvpFwbtmq0cdm2zx
v1U8NEljXhoafZJSiE9w6bLWOfNA3XZgxPhDkNES+5ZVwbks7PjglZ23oNgJvylg7bQgkwGqG3bF
IXieuH8stTde2QjAdSN2wh8NX6UoeGlaYGGtkYFsOvGHsdqo2em/XQdvjnZlYS0OB0AmTyENznUg
POTvOnly7VSedL8+++dgkPIQsKAxZByAbI63rcerpkvbKrU2XZe8sgxKNK2VQ84d6Ag+YiJCEsHW
ajyDaCqYeVXIFx8GdLBoZbOGFVI8m66YZhn/vkOcfpt68A+hLCSZk9tQ1vkWCmpykZe+3MK5ESKZ
cTycwyqz10OVR/u8V/U+NvNm3cEXHJqHEME18Zc8mREstr1etW95lB1hQzLKyT4XMNcIZqUTn/PM
DN5gTGfPXCDgHxUFvwXYZOyJy5myfet8P1SmfYavXL8w7IYuPgzEQICDUoF8ijA4cUEuG6O9aEla
4PfufYHyycGDCisUTu0zMwfYFMRGKTb6lXRnT9IvwOPkc4CnAUEzRNycfLyvOqOne1fiexDkqJJ8
EYlggB0LmhCE7yEWDR04LI+THvCwEUxj2f4XQMFt3OvHViuxm5seeLCS+EJiYJl0l75gehBGNHnx
grhY67R9SOzvwoLZsG4hAYh1sT6dDh/FtaKs+lG5Y/WtHGWAHFhPykS4b6lrIuthOO2Vep6z7qGu
unWHhp0AgK2wB/TKT21tXOEO5cMq26fbAGCorGrVFwPa2eMGqHi0OQwQFUyoDiZX9g72UmCYJH59
RZIdagwQTXwN0gyygJR8j+ACAPHtW1J29rHV9hNKWLMPzaoIszU37RQZBQiqR0jPb+rxlq7vy9Fo
SllZ9Enf4Kfb+hSrB6ZYqD096dbUr2NjAR9JT8B76Wj5kE+COgB8adJwmLMCNCrdZNYgDhULvulW
DxbYA9jrtzoy+6PyM/VAnDRaM9DDoSyPQeVm3S0K7mMeuFDzAZDPtZEQ9wxjsMWkj+tXDhiTvcvn
qPGbCXgho6NfGZu7oivr26CeeyesT/EQQGyY+mKDtC18ikMboLmxbxpwseCZlUX5o68ez4qMiE0I
x+/ZFIyHhefH3UFDlxrpuHDxCT7fEU8f4Ewa2FQNAb650L/jn3qNn0ICYon1ZDbTVXfDjQ2wMYd4
1suMQYn3MQcw4cFBXe8xaGFjyofI3OvQjsYcZAXDGuk+9hJWsc5SfymuqZ6ZO6idbukDADDWxnfx
V01fcW+seNUHUBBw8PTY/gZIBA4VLFoLYK47ajGMoZw1IyNMUWMZLdaxaIsMJYMRRzvsCpqacw9i
kGvoQsA7iEFROLXK7gJGd30zcyp2NQvwq4pNNHlPz7kPNQxRA3A1AeP0L3XQv2OnrooVqhst7Et+
/a7vy1c9pK90LEhWxw6ogmPR2Bya751TtwddIYZsbbmMPCrvBeYylvEe9FqQssZ6cykhfmX5e5m4
8RUloEUDNzSggljiL9IsBGTpFzZ2Qskm/a2TtnPUkFkklsK10jpjWMoSC2SuZLQk0WTf9GD79fCg
O4zEjOeNV0Hmdhz3hcD6Zgy3oe4EyvtYiB4fS2w8FLWXQeNymcSdc6S9xDNLd+lDAg/nsV83Avg4
36EDJcevKQ/6/XQYVA7iWES6vSwbWYA6iLbblhDtzuVOx+mu6Qp9xjsTlaT81FZE7BsWFsCBQny8
AWIKljBZ+CnM0s8Ah7X4nH/Qpygrbx1N29fQGxl4fhDfurLvV8oKIS5fN2Jfc7WpC0pnMDmH2NB4
SECaORmK+atS5NZ9QPfpUel4/amB85CAJ/NCd9XcQWYMlfi1pDzbgBoEiy2nKq/Sp3A6blG3vpdO
dDsu85/tqGyznW6zAgiqeTrG63Y1spQKquA0UgXFqjdRQqGO8l8rL4eYJ/QYo0TtOCoIn7tq1CWB
XPalk4MFHzsYKht0EJd/XtSNyo/jRSlyep+H8SL+h4s6qHPDKiGqoUyKDHhpG/YJmbp5kcP/xLQz
pO0jbCIhwhAcQVzCnnA8NDwBYNsN4s3UFwCeCMGisl3oPj2BA4rWVjlgdRfjflL3WdloMcpQRKhg
oQAiLQ76TB+ClMCy0S3wxLDMHwNWF5iAM/xsIqc4Kg+3o9MLrtUDOmSaJXfSZFZTADunvg+z5FUL
YZG8Bs//58TTJCxoPdBoD1OPnmd6r0VpxFtBhsuH/rjF5n/Io2hbjN8odUdQCrgu9+/b87vfmwSb
mbYtm5OObexvPWmTK0CJapeDADu7+2X6LjTrBFUM3En4bbp2V16I0c3v/pctOIWrllZsMRlogsq1
g1BifsJm2rxhL7MlMnG2d4iEBk/cERjFQkKK6I6sKNsSqQJubQZLQGMq5dYssmobVrJ1f5oOQ0v6
k2TLgktx0qF6THcPwAqtowJkkSlewPrQBuAc0wmeAh8zXj8N6xm6cKWnm7r1mbTK36f78GLTlEDl
X/CbiHb3ylLkcbY1BLl9qE7pWhTAoLdEB4zVrak81cTUWAYhT+dTOWsavVerprYujYkxmjS+sdQv
pEdZOYfot38xXP/dTVprd6+1jfKjKIF/0V26pKcPY1ddwYDpXqGDgMa9OQG6QRs2mHVJgyw4DwYL
n2iL3Skq/WwvLCme4hLGzgQMma0eZdFQLIOopCvdhDM7aj+d5Sx0sDWgkG2wUs71aAsCGSBY+HcN
xqlU2RrAXTgoJ6NVhIn1kDuf9dB9Mjiq8AHPHN0qaHXT7yqxgGZHgvKlw38XSDxF+JWS1gRaY2zC
w1Yc7qewZ8IplAsP+gxalOIAMZAaeWwAJqXzboXE3YFO/ONAxqYzNEUGAC46TW64kHr18h/ttgzK
/zzVofer9AR/bE+vpGMsQFPmkH1WSEL8fAtMv7BuM9absIIsZ7XhB4e4Qs2a0y48TE0x9uVDH4MM
aHcXZbXe+kMIio5JNbvH6Cn0NawjEdxYYA0yTq0v0YMfptZ904COQ6boPSYeWU39OZK11f1d5qka
Vp6VQkMUSJpdBCPEnT77U/N/6fsw83+fKvzb20iq0I9n0xv879PEaYvnyZ9i/vpuuJ2Dddr3F33V
/eXu04AG8I+X/n3sT9N9fKu/x/82pi+9v8JvvfrV768IFzEwe3XHf7ynf/+6v7+6nkZfWsUN/Aym
uaeRqe/ju/p9pv/h9dMEoIePX9Bv7d9e9rdT/bb+3C7tAfcr5hfYkopsl48HfdY6Tvqx+acQHTfi
yXb67K/XTiFT3IdX++tU/+LaD1NN73R6tb9O/+Haf/Fq/+9T/fVzaQzjCoFuiJ6PH/1f3+008D+/
WwNuKjGYCv/4pv/FH/3XzxTufsiA/dvPZJpm+kz+dO3/5+fx16n++mp//Dymdzl98n+d+q8h08CH
j3uayoUmmYgDiLo0sL3zZj0WEKceu+e501bwHgWu3ALsEJ3hiI5RDej2sUz5Ugfqvmm0VRG4DuPo
NHCfAUhWjBAHiNtxGog1/5hQNwMo9cwhtQc3iSGHY0VVLgrSmUcjyLpDLAMD8hOsf/VQ4K4zYT9x
GAwDPmeSsxoPXLjeIUoYlO/R0gcBGjs2/Wm/zoJoVFWqDPd+RdADzBbTxrpH60B9CXIQqErKfDdN
4BptcIaU84d5ORmgoJbAB9TvePBcVZY7y9qh2RctCZ9RAi5QT87cQ9QV4bPr9V+g1gxPobGVRRBz
AO3wrFvAwUM5EIQi3crJgAwUNIP0rEHyYLZczCT0CVZ5WYxGUxDD2v12Sv2gtOcd4EM/etV0qmOR
/qggJhdBMEYAVwhwuAOdZqhMLDzXN9b+p8BryHMKM2fUhfIHZcbBS1d73i4MI/jAlwRCRj6216RL
65UerfJOzUVsWDs9anfiqUNB7eL6LvAXKGpaYzlUQuJ1lgLd/gZi2xeIL1m30Iygoh6K0Qsha99Y
1s1RmhDrtIQHlk+69sygYHuGCcNOqIzuuZnbYkkMSAtAauY0ReQQhjlV1pvucRHgQs5Z8X1dwxB1
nCdXo44wUt0bWHrwIxKTzz5gEHCVMttHH8JAhhSPDJkHmNwdkGxgKwrT87PLKbB7NXT0BiRkWCjd
Jxid2RBrbFMYBKLpukhHQyYKoKKxWYSevwbs3F5AWt55ch3YZMKgxf8xCl3J9RDEGUhBCCYddHRT
oHCXOjjrwZWBhJLzY7QfilWkOrHSwdkA+oAFhZaVDqaUkiVUDOz7KGCozdLiKoAkrImZTStZJpAA
WetgKQu+oL1prfWfQJDUgp+SEWz0zInNqwW2zdVGX0sJsNlSOWTjGnDtcooQGX+8Xfg2qeyQI5/w
wl24tnjYZg5ZbDxww4FF4tgd0vwY0Q4122GIXkhbiY0TF8lSj4YmrOYNqM9v9Sgk9L6CbeOfqMzb
I6/9k6m6aME8y4cBuFE+NiBrbjzSQnhnbEpSW6cs9S5G15ePpCmrR9Wn8yCS8S0qjWcKqNkeNLVh
TWUs56qmHZzoWtiSq6zdxdzNYDmWfoEWYHyrARNfpyN4PrFzsPZE30YrYPyhs8Id60XF0EYa7LQ8
6GZDKGwb8Eiko4eO38tHCS5pzgDwzitDPjpmDMVQiCDskhjMLPxe/FUhOxfQP3Lqk5JCi8imVwKM
71a5EFfSfSEoxldmBmpVBNDo1n36IFPoUdUxR0JovFbH2QWy8iiOJxCyxVR6wC75uVLKPAgehaPD
2W0gLaQtLLAuYrazG4F/Z9/tkFzmEkcGtf+9PughgZ/uvVmb6VtfwZYsBDBJDDBPdKIifABEG7s/
VjXPSSdR+oDp5WfZyFfILEGop3fgwFPJelkHtF+hslCANbObDnZcVfCvHjtrv/ox4iNPPYsb6Md1
RJanQH1tQhUf4er+2pU8XbsllNMG4VMgQO1FCBkey7MPMHwcLpHTLUTjJpukr8o1k3VwxdbfmdtG
Ti8yMU8ZeKeLELjstUrcXUkr0GyBk5iTuBo2jSd3Ca3Z1S0ddjViwJntAXlf3WdJCilM3HJmVdhH
V8ti6wg6g8cUH3DXJv4WGpIG5PBwKGlQrA0WpDOoKBhH5rhq1UVNNQPqqq6htw2Oyv1USlSZc6Xi
ZQ1lkEMzsl30mY7xkCNe1mYWz1WIfJIF0EPW0nOaCfOie5BiGA1NQgY0HAL0QMnNDiKEUJfWfZRZ
McpzGcwrxop4R79ksIU8Tbb3bg1fMQHMy0L36UOW8exC2BN81eOzhzLWJSPzDCbhj15MHyPIIZyK
pC6f2hEG6oCQdjSqoHyClh6Y3uAAQTIIm3NfBvLKrVJese1Y95HhHj1IGgALADlF/OhuowDkLWeD
vWC5aSzCsRo45F22jQNgMGgomlHudwYoYbn0S8+de0HQ7r062iVF510bj3dgS4T20q9E8qqM+FNd
GO017Et8lBAuRRW0TGeWYaBilJEeipT9G239Zu0ALHNDDTik5kIFg/vNM9wL7Hsgv5GOFcOSQMbe
pt028ZCCoHWUPeg+YLuOyi6ghpjjGZjEMtsQUQwHszfoGmWRiIfAcqQOuTSllAtoI4pnVrXVDE51
FZA71VGxlsxKz25RCOnZQR/MCh6BU1OfUcnSDbLSD1nRQAZd9ylnLPy5pFskxGGrHq5kcxCq+0Pv
wes74DYcIZmVfIIn05zHRjaHoC3bxIVrPcF7LFq0BIIaATWcq58Yc5hEDTvljp9QCTe4ZWEk6cxo
oqc+HLPUKO/aZdd9d/r6jbiN/SIDDrxdnYgNZFuylQvAsNudYYXanUOsv7a0rjsYqofWQuYxmbtQ
rz+StPR3fQXB+sE+QMgXYihe/iBMulRGBdxC736miiQHZ0Cm0g9gO8Rknh07kBSXrWqHF6OGnYO1
xpPENmZZRviFLWKncy/6HKxYfikc6yKNzgWOFq3ALxETUT4Dopiup76+ZPkysCproa/SA1Y0mJvO
grrl1AeFvHwB2uNrbmKnnAOY9eQnybdENNY3h5ezQTYVyp8tn4GKkt0aAZHTjpvwereRiZPKAIUv
5nBSzbLXDOadOY/oRaEacvES9q33rOy1bqxgaVPVbmmpUD3Ia9zOfAlCr8puNXPoY9l4wFYB/caU
V59qLCsgug00ndMK8M3jWi70aObDzTwcCntttHVytIvOmSlANysKiU1X7Syrri4JBIQeBwnWpiuc
Dtgk5m3CtgiWHhAhi86s3XMHHcm1OUQSLsXchUsbSEZ1V22stpJrVsj0GoJaCDG3LPiSBu6uyFTz
EiclcnkpbbdmlvY3r8XtUUeYor86QcufzLCG6QtIRRth5cEjpIHfEw5ZPZaq/gTL+WiZVE20t5zK
vdYew2oTInbvadV+47RlNwVPGKwmIUJemm7xluUrBoe0mQUnw0fS9seAt9Yny8msRT8Q54j/ermH
dFK28jIB4HwIybxAwuoql908rVj8noHSMyorVBcvghoH68p9ntQSyfyoWeXKqm5uSHKITdXstQ/d
y1CFIAqk7tFy0+j74FTvYH7ZLwPzgkWL0s8lsuE/zyrDXEOxDQIaAjqNIYovRhODzE4swM9IeYJq
ef5dkVGe3oSEWu9ApSpPHyyzdL85sbNkjFhvkrfFHI5R6dV0o2hjOqzY5tJOlk3exPPaxz+q3Th0
MzKQLqJsyLy2sgpWUh3AEQCnYckHhdqkfMV3KRYi4DU8sMty2yjMBqwhSAKlU+BHf40hMfYI9iOD
/IGAIFxRy6UFLYizLXsfav7SOwQZeI4pvrldBmI8brgFUKZtcIF2NeDqFnZLEdytz0Xs9CsuIB8f
+G65LvwyODI7TzcweOd7LuNo64ahtyty8d11IRtjdsZhxLpCTcGG8HtebHVL9+tDO0ZMYU3ovsUx
UeupawoLA9UsedzhIVsx5zG1s3kxpO0tG1vwnnwjod0fW6eBkVVol3MCGNhWN73e3KOc9z7YND3B
2y2/wAMlmDeySte6mRhNfkls4FtdihT7GKG79CAq+sAMGo0PUEJSAGMMQaJMBGpR9G09iyviHVqh
2idFH7omqr6DgDfHAwlgEvFqSU+rcEE+AhW8yxDV71lrARvFydcG6tksraF1HTnntOovsg35LmhP
Doj5czNyb9ILYC6IuqA3VzCXH2FvwCunY+/9FI+Kfp4GQ76C12mzdQjgBbLzimebceheECBzdZN3
mVp2FfbMoc26GcOq4mqDZHH1QKybKcvpt1OfHOL3pmNsN/R+e9X9MQ2vjltKsDPwkJ63HdskUBg8
6kF4736FXG8KaG0G4fm2Us8JhEF2HZQO53A4rrCDj55alcCl3e+ffCazhRdWnzU0EgpnFsSaDNhI
6LY+AKCGzjwM1nlIYEqPEN2vsZawbfS2Fm+OhdmEe2IArW34uPdiVdPNHFu1J5Znxs3v3TN+0+mr
bKD8C7sbwF3GJm/40seqVNKD4aYCq6mo67eDCG6wssgOIf8m0yjaq4hmh84pL1aUV8cssBg8Ti1w
1S3zySx5cm5k+Zi7kAxpvfwytPknxXrrKB1pHUF+dZaRYZTzJgijqx+TW16Y1r4dW/oQ9Qn+Pk/t
NNzKg50ZrLhHHFeeNDvHsmFI60jwFhKG7xOWxMzBL76O20sJ2/p3K/fELIDxxznzm0+NIO6qz5oO
/wMJfemTCn6KPd/7jsiWReHvKI27TYydw146DltXNQzkuhi5AIb6UZ56bBGodMNrfo2k5N8B8VGm
A8ph0IJzAXLll84j2FkDBvTiggk4V6gxrV28DpAh0MS1fNq808x9MUpIdEFqf5blElK5AfxCbKsZ
3phvnivcIG8e9yEt5eAJO4O6LyCefRHMlRzA3ZVIKo5KE0vDcytANHo40RGz3AfSR1lUFPzTQOCI
a68yKdR3Q7XLDPvPYGbIN5qcwdN29vrQdsLdw6caN6KouHYtJMyHug3nNtglX+KULGK/t18DNz+6
0JnH3gtC9+D8++sh8dwXwGBAwFblm5sz7NQtWOYWTU9ufVG+gzjqb7CWszahrGaJr8RXOFy0MyXy
YCVsgc+zKdRD15WfE1ECRAqk5YM/2Ab0p2D9i3vNFpwYfwOvKXmCEWu+BC4GEmJVdCFmAX0AO+xf
SAqIIicVf22K8msN3M97GqmrGBh4TEVqn0wB+xpeCOOk3DqFFFvyVca180qEKLHZ9vkuho/AhYXh
owdNYjj0Wc9l6FpnwPuedatoiwqLj6Se5bYcK4rlecISCRNiqKLKolWfYtVs9nCnSkPzMaedNzMF
r/cNzDsWdeY7cKmR/iqrQOGQMLJbQPGrW41l2q0cS5z8awfr5CtUL32HsJMMXD6Lkcta8Yxh0YJb
dXWeOp2x6YeNu0BZNJ+5kPSD/RhU9ECcgvt0A+leBfiaWbSfgRx134C5uJ+MPb+GJBucf8aYcee+
MQRDj6abw7MhO3V2F87we5PAjrjskhb0S9v4xatpRuEysKtuq62sQNJ3SyiZzagK6QJ/AjI8BOgo
GF0rfxvCmuBcdiAIQbwvfA+xK5R9wZ9c7hagvdN0XQiPv6QcjPuqFO9IoNE5fLXUsQRzoywXWnFY
yxDrM61CbJDWPWTy+UP3FIrF0xwaaZC4V2LGw9HPww6QolF9texG03IvZQL/mkmy7WMzvdhpkV1i
4cBtNy7edAR2uCP1PfSAVgQ9MVsFJAA/A8ZBF7+wLSQvh2IdZrx/8IsS1vWjbFkHV0E77eU7Fpog
iSJ73g7ypedIcHEmkHdjQf4S22m08IOcbvUoNZtno6qx/RRJ9Jy0V93r20Vxij1oDPuNBO4Dkhv1
ltdArYFFmy1USkBOGTU0QcOgX4DqxEIQX2lv4MFl+EayxhuVN30oCV33KrJOupXZolrBQnqThLAD
446Lf0WY7322g41hhPXb4NiAnxHL2jqhzx/zWJ0hdl6/Ab3WzUFuaY9eH7DD0KdiEXh1/MpksNLA
ZtsCx8oCUAgufoTh1wV52n9GDA7+RVshnR3Ih0+2Iew9uJNkIUkVvifGCwgB7WdChbEEAdXdQt4x
W5aicWYl6JPYrGXOXMHG+kFCBvHaQxaWGrXz0LAaS3pSvRHpABBol8UyNTKQnPFXznoCok+emDnW
Ah70ujTJt4qrVVGFOwsKCaeB8+o5d8M9ICndFVv1+jml5yzIiieGJOcDfmEgVaDXtWP/PPj9Q57h
UwjcRC3soCtgOm+m+ay2DLlWXuHs4c2cgf8JCyiwUW76YHFIVVQRZLKwNlTx3ANVcxEUXbJyB5hj
6pii9YBrNKHzNV7W9lZzGScJFezb4WEJC4ZffCzHBCBy8JoAHxE4WvoAVF2082P+erfkaNyzISMJ
OnKIj9xwxIuIfVhlQLD1RfdlNjytP5zp0Uy6v8cZEjwf6WUzuzc+Ce3aSEq6N3gbnQHHdJC7jKNl
CCbFioyiBUMbhccxFgiNaJ7bbbxyNNtjWrNocghLsAATFfXmesAwbaQKsJQzugXQeeqmzxgyu/cz
/uvsT6NQTD4y/RNRgYmlI5u50Cb8mmZI2pl+7D5Atztd9zk2cLlL4Xg7QBSDDUK+j7FgnFPsC0eH
DgMUGNJQYMwJAeK6cYcz5Idb3FehatQ6kLGi40D5zwF9hS3Mc6Si55DVABWJiDwJaIetdbNKbfsJ
+x17XUhU08EXXAxwr94ZwNBejDrM5zK3oq/JNycn9IsD9gTc5LHtqAdh7wSQeSuPEfPZj4ebEUCu
ifjtUzbgdlHVVEHXpamWfuo9icJkORiSISzNDZPExyyLwhNJ8uqM76bZGmXwWZk+WrprPATYKmyF
Jz7rrjQs8k1I4S6A/0v8MIP8C+wKxDG2BN3bmWyQq7y0btMdhabagpLWHeF5gzbQIzsI+bopfmzr
EMZZEHJDLr0Eo3Zu1dggrnDzGHY90JJqJIwIGyLQNOfFA7OEWtsBHIJSkPcv0Qiq83rQi1qjzyBa
gJs3aIL2U24rtmgzaq21E1oPyeKFyeDLrb3O9Gg3BptjcDkGVxUg8nbciTOXfnWpAnvTsQpCJ6Pi
adr58IJNkqsoIWeK/9jRs6pgOz0I1DPguBUqB3q0bnm2G6ocKlvjpVyhigOF2nnlK/KUKiNZ1UmV
wLED3zqEF9PVEJT5UjrJDC6ZuF/xxtmDawmHzLGp72GmEaygxd1edFcaqGoRhx7+SdmoPSNBDTKt
qLqaii7wsLNPk5Le2BUECTnljLeXOIjnpgtmKVI12WOHtdo1IrC+1ahjkvjPRu2ZRzrijin+ARd5
RcK1bnauiHf6UqOD8lwGdu0sBIMI2eIhPpiEQl14aqekHhbA40D+YByeBgRJcxBGIKNtMnh1VFHU
7x0k0J4cCzdhaCIjd0FSGKCi4JmzPPw6BN8tJo1vCciDJDNgEVfXwMSSoDySXgT7hAGJ5VRh/pDK
GEXSwQ2+Vu33usqhe/fzGpoO6RKe3uXRLCXZiviqfF5esa3L5/CFqdb3O71uWxyIuHoc5pR1WJYM
3YJUfbowqStWGoGqDyjaQV6pMn/0aWypjmuBuloN49eh43yJraVNKgc/MNRO54YBLGjm1/IxoMCf
6jPx62waNVpUJWhkIrUKLl3dNt45dyTH6ilQ7wllSCZU9nNUgz81NEJiCe2WT03pI+WOgI7BSA8a
gcG1i1uJzBB88XpHEDz2VjqA+nYPZbjM2FH22I+22mCBo8BBtvAyTO8N3Y3aRLQhkqLINEZNoTWl
3iwSebLWA9DJh2tfAl/MnDCYhxg3vV7VHzS+Tm9PFGip4+eq+3WXqNjt/tHrpoMIPUhHS3Du12zv
g9UQE3bQayHBabjzucXnummzSi4rCBls9CKIdPCQpj04oHrUa76nNLCerIIPl75xHtLEUNuMCzC/
kxaqY2AVSGTb4Rns/zpLaxOFl5Lsdb8+TGG6mUYxBJCqrJhPA5CETNZEDMlMC+EGja+OKHDO7oao
uk9r4uJZKVD/htSx7psGvBDJNheI+fnUh6StuW2j6E1C19PiM7P2zrRGdkVD0TVCXQPWBYh6O/hF
nnSXHtT9+qwFtQLyPaCB/Cb//OsKHZLaMiSzKboYo/VcRGWrcqSvad3Fzk+KHYFc9CTpqPtj7c8F
7TXgv8FmA+4TQFkkd79CX2BYd/BoXTc06F5oM6zvaUlAzueBiJ1j1pT0xEgDVHtuwceIBYcBKLJn
MxyiDR9ADKSKr7BAMveikd4m61tzb6jgP86whfY2f4oLnOBQ62d1D6mp7orFNzR75MGQ0EPSCxI2
1iV8p/e3ekHiipxuAt+q5nq0NRjU53h3hvmWBy0zPCuwnAQpfmzqRwcohA32mGjqB0uXRWpeVbBZ
IEkoRgoK4P8GbJeh5RYd9Es4wjRWCce9RY8SXiQXYaZrmgf07KAYdldA7ekxrCvr8EMAFU0DGIeD
HrQTSID30FhbI1NQ3Rpeg1yV8BBqamhCwam+yfiKwl551T1xXY/Pc6jb6zEjTSFUy11IzSVwBU7o
a4Uavlwqe9yEeGmw1aT/zB2MlSWyBoxUFEhY7ENJvKbkRYoQKmhCPRYmAcHcUS+1X5AX1o4CgwmJ
lkGDqLKsG2QUW1K83x/pSK2bkDgQjX+9d2eEnNPC7j8X2KYu/JQX+6GB/XVYRBdTOvvih45rMuoX
OAPPTpbfGOuC9e4qQhH4swcfyBYe026Xk1XaH+7uhpGCO0wDYbOoTJ0DB0N1IaOIP0kK1aMGbwAO
4Y9aWAlOUaiF0OjeGsd0y3Zq8vQrUossTa2fY7blUFjEQERIOzCR3u3mXQojzYK6MKBsJDs1JUSt
RqVxfWixWv0RAQYnLCqh/9NU9B6hL5rm0BcwA/I9v+boY0ounY3qoQW6AAhD8c6ILOuxFNWw9I0u
WyEB8n+MndeSpUiWrl+lrK4PPWgxNj0XwJYRsUNnVuUNlpUCrTVvdC7OU8yLnQ8nO3d0TPbYmIW5
4Y7DJsDlWuv/fwW2iLk+ERrSeuKsWU3pZRiC1yilrow+4oti7cQpUb1rqnt5sLL7rbYCN40GV/NZ
DrwwWnmJ0Ft0O2vKjpawL9QG0Fill9u9sQLwtDWpVzbrMbKnGxZUnsjVK4X1drSeFNWw4003gOh/
1FjL0zru3bhACneOK9uroxo2ehmpvcEiYGC2m8/Qyi13RljIx3l0Xvo5k+9EkQVaYfKNKHGg2ksM
xpsZ6Eo9rAaD6hF1mBmoYiXL+Z3oAMtcSressB5F+xdFML7BXari97l2ml9chFtk60OiloPk5S6Q
p26nFphmvf/pgihY2qfrr1x/+edFVloOx7ZmABryojrrIEHPrTlUZ5HVZBXJ6SJuPdwJOmLNEwvE
di52Ji3PN1BP21URTCIYar0SeGW+G+mBrtVqw1GdJtXCGBkvF8n5tuU0fc5v7XE4yRjh9qGa8/jr
jC5mbzH5G7GSu3Xe8LJ/npjGsb8MDBiihp5BoBSbTrLv8W09TNMU7mlsirfIeDWaOY8exIlZMx5Q
aY1vlNmJL2WO332Y4we7TaSTI0OIGGssj6e1rMWbrzi54w0w8Hi12pb2GW4FfG952e1DGT5ZP9EC
+S5fISRxmdxYLCKgctAK1wjZq/uZXGu3rQztL2i1YECMb/yzZGi61QEf+2aY4T+uIPDBh2BhwU3r
i0gkBCi3o65TD1YIxlCd7ckDid1c5sLAohIFQGTiCqJIi+2cD3iruXQhmjmAkSCxHqTFj6amflbb
GpnnQK5eJVVLvFDXm4+lwU6QhW53l2Zx5EUdwgwJYW+EfvQ0ZH1G8t2G3hPDEc6k4NOMYJA/6kr1
QapQU6jbL4ERLA9ap8sHG6KMPSFttmsven+XOtZzagIgbqeqOhSYiPyiTb0oLGcwkyRprkx7OUb0
XJQhPDU95cH0kpWJjE8KmdUaIG4sJcQayl3T3rO2r8LEKnbIP/S72JZSv5Y0dptBnGxJ1Dj7yRqC
2zlA+9xw0OeSYVE/iyQjgBi+zry8C8H9+XKfTzDxGM6HGlOIq6RNfqeGRfAhUfIDRKshyEaG4MCJ
fFEr1LGsDKAdXa1E/DFUpvI0lHO5ndUB7KDClEwsH7hHkyq2a41T7eZqpnqWkhfnELL6M3xTP46u
ZeJEUq7gbHHaUgmlI4aJ6iIRNa8XXsuuVcQR1PoFIYnWvOvV4dOsTSamtpi7lLX5z4d4oXgUOya6
dlmjp0VeVBVHokyaO4C+r0COu4PqxNXZqafhZHbVixY46v76+HEaTV4zw0vVlQQhTtKNrq4SX4Qv
nMc10F9bQ8HNxfhaKmZF8EZkuI4RSh6DRbeOGN25bm2MfNd80ppQUhRFfhoJdcDMi4JgI+PDFvAA
cdNxUZP2D2W9NZ44vMYdMSjnSpkvLR59wkvrXaNHPaRrfXK0EtZ1SUnsh2csBZgBM6xA/iItUGxf
RLw68YpFslUKOpVPsh2LYlH/WpV9oXmcJFTD0qHIj+0apzwrRp4fxQssGVo7YJV8gLHH6Yuo6fra
4YgoULUqtPph1u7GuMdHsJZfX7/4mKJs+0TX09cz1zJxdE3Ed7lm39XrY5lv3kVmcNShZUDDAnc+
H/haTRKtQuR7oorm7aEzIj9nD89ODStNNhDDyhNfk+uzi7Kw7+0fF4q8eDPX2uLo3SXvsm/+8et1
ytDw8MgRsnNNp5dE1+xlJ1pAZ6nZ4g3g+n1oNbBCdcaU7cTnwthdnK8f+poVZdcves1KUkVA2vWD
izPvr3Nsxy8qIFNxqJbE1ciVjIu1K6H/IGnw0dGec6ldPFHASNT9ONRzQptRZnmZB8yCU3k2GLvP
De57Gud6KBKUZ+u3+TyGErrvoCMV3+f6ut508+1we7tFY+4GJ9hZ6pfZZrE/hMzaa5Ks70Nbf+dX
2V+ViSvECXHZNSvKsIj9uJU84hyWpfH7kDq3W08VfVIk/ToQiCNLgHZEXnTkX9X5VRlUEnyW65n3
vyDOiNtuvzDnxAY2deIRaYcVaP23r99UdGLxYd+VXbPi6N1lvyr7l7e63v7dZZFj1ZhswsGN1zEy
ltGc/HG45oe1BYkx882Zik11BrcFp+Y851BcKvLbTcSdfl4+E26BmtvPQnGkDvVyaPvsKG5ewxjq
L9pOgu5y68+im4qh6zopvCu79uRrvV+VlcqK3BBNUVS83kaUXbPX24gmfc2Ko63HXwvf/dT1Nr/6
pUFRYQwMXzOtg415nU230e/9obj2TeE2E78vFRXe1BKH10pRXA/LNpCPYox981ui1vu7svIqTkPw
5TpoGGtQ2DWbrgOLGF1EmciKo/9tPXGtuCzVM39J1Pa4DavXR9+GdfF8/+1QfI9YjOTiMCTUiQCe
z9cXIaYa0bZ7BeUfbQD8LochjVkMYRkOte5GDBIinxO2uAZQ/hziapRG+u71OrSKe/1yuF0n6mtH
E1Xe1bv2MXEiCR0J//Ysb5P8u3787togl7Biyeft4c3iy1zJ5WldvC8e5CEw2o04LtQl2+sYWjhG
xf4fi7U3y4NILDDEg1wT8dRWmKAqru1MnBt78TKuI7/IvitTxVskek0sztookneizxbi0CY8+qhj
/TpIk/5pJrB98cRqCxUhCbjf2utF9cDpX8YIVtW4td+sQbenF9+xHRTpx1IzEwvQ7ZuKBag43Brz
9Uu3yPJKQW8eRaOBrC/zpaWYIQ/9+UbEf7x9SlH4Jv/zMxLPpzXLdLo2pq2N/VzzituLn722VnEk
ysTZX2VF2a9ulamtDm2Kr697e/FwomqXln+ERMOyZ6j9bbjVanZ4EAs4RPGyhUuH2YU+5Vu/ru7E
SCSOUI14my2jPN+ZufI91NT6nPZYIYnMq88BjJrHIMbScDfUNuw7ET4YRVrgTBjq45spjVUxs9t1
lhRT41Qm6eKNZQnIFT+CS/TBl+uLEUciaQ2i/7Wi27fqfZ+A3r/O0RKBzHsiFS+iojQZio9uL/sg
4NTcep2VM6IKjy1QJxi5iDVGKCGOzae6dYCST/VBjDlLk7GUKUGQ7wZemWi9omc7Rs9ktJgm+/w+
/FOCtQ4Jzip3+7Y1fFFFaeH2hwaRCXhL9Ibf7ybFF29SJKyF4M6wTuIpxZfZhqoZgVxY8+xnUVYn
seNiYnkwjflrBKrmxHXvPkw2Sjk+8a+ii2dltFOSoeNBHE+e1LPoJo3TH9MeE9GyTDcslHKscirq
m+VfzBjpDnMjbPLr574+n0Tc8w6Si8/oIb0S3CHtWiQjFq9DhuKUyJjr0ATLXKhs/5wcR9sZ7Vyf
WejpOxrAH+Lh3+zqtoX1m9Ktq4nl9rV9j61dr6ESWBZ+rtmub1GxUjwjXXcU3Wt7ZeveUrRtcZN3
Y9DWv0Xhu0sqCbdtVEGPyF58RuwJyRuxMA2KfanDDo06Fr5DxKUY5EF/uflo9/t5qh71QccORJQo
sP2jMeaPOM5cBS6bPAxuzST18qV7NPOHMnasnfjVFErP1ePoQpe+Dyv23bQgGsvauaCVcg2jQrhP
PUply/Yk00961GjbJnXbxW4rC9ERRT+/Lg7elWlityDqbIfvzovsv15gbNeIZoD7di+nZXBo43EP
iszatkv/cvVhag2820V72AZajdeY/dF0kXG4ttXC1D1ihsajKMKjznwixpTtUJSKvDgSiRlKVApR
sGD9OO51dYF8Az0fvTV214FjWwaL1vtzya2WZnNKm6lEnxbrx087hGgmU2KGbo+0N6iZ7E0HvI6i
olNu6xlnkZMjYwrmRcNz8mg6ihZJAMwM1ED1IJoIDoqS7UX3E18cT5urDrF9FE2vW4atgvjtDKOb
X5TNsi0VxZO9+91flUW9s7pm49tuYGb2qsmU90Rx3W/DWTMOe7grH8Rji7uZbVge8u6HOUXc0Zpa
GRNS9EmNCmXZWdKCNz87LPAki/NvZnjx3NtEufUeMatt3Un8h4bSxufl2Wx0v2uk8ni1fOSDpvr9
ohTumwWxrKKAWel6sTXrN03wzaF4eD0tSj/stN50W1jgjmVuMUkQc7DPElqhmOPF/rdVsalJeLPD
Kt6Du+xOyfBcL7F5yFp9rxUWa1PRmqw2iwDedFCnd38FzapBUtcqbPPrzlr0CPHDyFQuOH4Ixrs2
P9Gw3jfRduyf8jLwkac9Lk20Iu/+YbV68wa3N7pO/uJIvEWZQG+3nTr0c38OW3pfzn5Zxwx7P1cK
RCOdBz3/yEiPLQiGtXVJZBRmfJwIKEA/klFY7EG3Q7HQm/TIxN2w3uPN4RJUGAnqIEbILz7qMFr6
orZowVFY82pFvoNEfkW9bUsc8XtvBp1rr29Y7vn5FKrbSxKvpo3izq8KFXprsas3MCTMdXoaQMst
np6o017FgS26q5Z3z4aeEAizzf0jJgS0KT69WXLNhK/t0h72L2zOs+k5OIIx9aotL8NEEWz9D3+8
qv5ztzQw5Io1qGiW4jXzVOcI7v1VUcDpD9f37yg4kpJ1vruWbWvZbv2/IEdUNxtIodRfDfi8dxl2
tlOR34smIVqD5MwL3Xr0xgWQ0BH9FqKBGJHEL5uTFe8iC6bHN71GHG5JabiZWlvHfG0xWOScXY36
zamCvnhdwEqNfNAUwEDTjNkd2Xl92/sbVg6aMpJZla2DnPgc4khtYGWEsP7nSLo9lDi3NRollZed
OBSFIhFfTRxp+LK94Jvd5dZj1Zc+HvA/UUlSt02dHesF4WpSNRIUqgeob43/sNlZfScdWqvqVW+E
ilK8mW1lJ8YjvSZw/SgON0Ol+Pjb4WS34dnQ/+qCbDxd93ooHrAQ083afbcJnLsAUtYlg0VTWZ7B
f+a7MJvdzMwJu8OkFMnf9ehlwuF5nA/G+h2h9iGIQLQTMWxtn9giDtdNb3p9NT+INeBqR83WpFiT
BRK8XRxmH0SRSPT6ZkAN4CSqF9GD4/DI2boKntYeaXYNYhP5q7x8HqLbqblXgYD6SbEfKv1+6DQi
WyTcqpZFbESrTJ5iAnNhsRBm9VEnHhzazcjVGxqPiaNvx2ard6VGQTuTaMJ7zTbT+37RtBM8qw/h
qsQVJ8VyCKT4K8Fspl9Ig+Q7NWzAIYFJGPOtFld7WL7AnWp4nd78yFYVziy4iDQvDg0fXH52Tno7
OmqaJh3MIM6B1+KoKBdbe+yrpmK+jHGgrlmUdj7GqtHs1SV2EQkNHpb5ZdHQyiuI+3vIM8KdZCe3
UOPB/TZIMzckMM/Zx0AWn9P5e0vc9EM1VOaD0dFWpKzpgW7HMDXbsfOhBcLqE3UrM8JJ7qYHWocB
TWoGhyqFQDG7+Rad6puCzUMrQ66iwgIQS7JOnIJxsZPF4UH92Jmi3dJrRylskk+V/nHRIvmA7K/p
p6P0pKQhHHESuBmt9Yui0j6a0Z8DyKF2XQ+joIRUwOrURNYWx//3dswP0F+C9R6a7xqycpKXKCxt
ibT0CfhcfCjNQq/Oktpf5r2SqstZtpMPcT8BasqRRILPXXabpBz3pq4nt4OCcvWq6VNIJn21NC9F
GLrVzODYmzZk/kbSHRSkEf0sqTSEi8PiVCzKC8+jnSfCCs5OgOuR/lcGAwjMXKSEwkngggwHgbWG
3xNgRJGMGYHJ9aIOnrneQdzGErXt7utSgFRAsj17dcrPUwUwZ3ZG6zVu6w+G2oEf7ZL8vhsnIiSj
xb6Y41x4emy0u+sEv22jIMFP/QX0g9dDrmr1VXGBy80bQ14Cyr836vpJtZWwIrSizBfzdq8Hjpeb
2uyZvTNdskgJvAC6SN9es7ImP4BOqAjxUU9SjhY8qoe4u2J13iHyo3ptCiwL6EJPNHGl7NUCDskF
2Yb6UDiZm9m9gl5m2h/zaoCCPp5SP+xT07eWBpipHLso+IaXa9KDvTo7RU6QGl+31vGZsT9dMWd3
c2AoyPDA5TZIzSNCEOD4mklDpsyDvTv2VMeI3M42H52+SG7wrgQuYblEUksDeASrTbFtPwadkoDu
mBLoEC/dSLTtlsy6iVps+ZBkqoHSVvyhGzKEs7vKcGs7P6VWighAaKGLikIJYfVSdLGrsHtc9KZ7
bJNmNwyQ0omcVkzKbT5qp7xq0tt0TTILWvxmflhK4Dy6MxGLG34jNqR4XJb02JTWdJ5SZffNgFOU
gDL7lKiDdgMhfn2EbN+dprr0gARHCDAbzEF4bvazTYOyIcfw9aCaXKlejIvRDAfTyttTM5YElTHx
3Yija1IFMUghLd2ZPdqp4zS5NmSVDwG5LpB1v7GMEj5e+6VELIhIhuziGGXjNTbsusaSOkelllsf
CkKgjUYeniNt8MLKlr6kpXO2UR6doezo5C74AsF9SghCA2amnDv9kCTJQStLULpGb/+RpPGzUqKh
KS3hgGpdi1PPgmtgRMICguVKdrs6gkp8JcGXiso4osGHqwomP68rixBn3QwBYVyhVmlK4TnrQ68o
lk9NpwRulgEuiEaoS2v9WTea6gU8LKB0BxBqxWfMezPcWUGguVXffxqCEjWjLP0kNclONqcaCo4Y
s0Dax/zbzm2V9J/1uIxhzAhQlgloS6aJzz0uzNNUQyxMEy1Paa62yBQ5T1He3c/93B17QH7eiMTB
LSi3p3rACS1Jjpvg57+Yiiy5eU9ULKjelRaAcRqriewZCMF2qWR5qUlxrOH4bEDkdt86JfcUNnyg
0wgXSwL70K3rgBYqYVwLK0SCIIijXQOBc4h3gRUPMU+9QxIylTW/CiPXSaD8VHoL0NDaGIkD7V0V
0l6P0HvHXerwqVb7+eDkXeOaJbEsKlq4aWEZOMV5fUqRvxJTn0Mtj/Kd4Xd52qEKNT1iap10y7xr
9QCmwhZAD5zasauqxuQZOsFnbX5naUn1IZK6LwpwtpuAvP7K8pdnRYOv5t+tAwazppPgnm2lkShx
sFKhGga7tHBxC7iFpBs7oQW9aP/QiB5AKvbqBINC03pDqrMLTCu/HwcMpnnJkJ2WltdLwL4lAAFD
VquuLivGgxKaHx1HN85SWxsPqI1/H+Sk3Vumjq5h6ml1rB+bHGtCEn8dYWRGHiP/aNZjczTmh1y3
lb2OAomH+4tuSsSzC+JIO1fqonqd/JBVVecxHNq3Wa/8FQ8zbBB9QvBa0Ga7simTV3MJ2G/g/seO
oeAQU7TqVjHRr84U+0QYKzYLbQ7PFmisW1mRaiTkYTpWBuBKC7CWHLOQqjzNK51N3zeXqayVp2IK
mzOhud9TCCJKw5uAXx16U7oo+ee6MeVXiHXnU5SXtW8q0nhIFYyPRjeYd9aaFHr/2PT1TRlE6qlt
IlAdqToT0yf/VVWhBYxH0XZ9gbMd0k5XblIc5QTJ3RgtNBCGlBC62cRejea9l2kQtWpl4Xj0ZRC5
hvk5Msy/yiDM9qlTKDtHsce9lnTHxaxKzxj0CCzeOBHs0dW+nU/OKW+qQ9uwKmsA8bETO0rQut+y
WA28RJ0fMnPqUMROe/TCFWcnJzCkALPubi164rGWzNduqOtHM5IwC02qnwGz2Ukj6l5Lp35MEW9l
ZpuJndSJdNOatN3RDprz2JnpMSy0nYplVAoNdedk6nM5DcuNiiiUmxmT/JiF+FmDUr0tGgQejEUa
aWGI3mXVGJ0t9St0xNKlM7KAfaMM90YqT8wCw0dgs2B6Y/tMaDkaCD+TxK6WhqUnhbMDZxL3AVS+
vBTxh2CcB1drE3mfB6F2a8yosrbzmHt2eidHrfOwDI+VTkxuC8yB4FqsNohO+EPNF1omrd+zpMiK
uYPQXkMjDW3hPdArfHYGqlNDZD/brF1LCYNo3EIvo2qv2YBgez+M9mmVvfSJJ5BoxNmp1OSL1FiN
n9VS5Roo5fB1wmMse1NDt1sQQPOVSrsx5MjYEdbjge9H9rOx4kOJ16tvywlogvJ9dEZ9n/W9dEYc
avaV2IZKtF2H2UTN3dz5RICE1+oFnhL07v18QD9YrhkRp7I5oRUCugmNLlZHxxQlMS8zymelTWY/
xzJrOfVfiaJDIwRIxXWq4U5CL6zRArDCZv0x02Wc0EV221StfYfknY2yVdrtoxZuHHS7CKeUx4q4
p10dEuY2h/mdPTUArBt9rM7zqL0aTTTwJPoE1N+sLgsxxqdotgihN/L2WVHM5jll3SvnanIvigbW
a9BzI38sTg5VOj4FBiQ/0QBTg5NIXtjaEyYqrjTyebmTlOZJn/rmmdgnbefMISsqB5BGqBTpvqwk
NE2QoainPjgxovHDRMqv8fjSTT9O8qVNAoL67Rp6Kj6fLyqLMk3xzUlzCAYFhQZR8qPWSc3JNiq8
vl3GKzfaDgKOOon8Lmz+mswCfu3JyS9mPViyO8khUhhl8vSmTBxaWbactag8i5y4jE6ORpM53yKr
hetiGIcDQAf5yZS76cnyxbFIjLCFR3fEdHctqxXzjz4MkluHGK6nOpYn6EfH12uFcehCP2sg4LqW
mf3+K1LpBI8PxMDbshycVSf9BhFD+EQgVPjUo4q9T8Fj+9cyrakBr7UE7hVqFhMJ1tiHMbDbi7hi
KbXlwlrrIHIi6doRq/Ks6rRXO3wybdtXrSJ+GBroOFRTS08qGJenMsi0u96c70VOJK0Bt20N6uAo
snKRzJdp4SHX+qpah89dD2gBBWbrIMpAE/T3QBgOrOLXGlSba5SUwOCWW41ayZuHVkfBbLsHNQjA
7n19ROtblGWFVPtFLgW7uv9eSb31BCDUenL6YdrZedwi9o7eDBH5E/o6UvQoqsQ5zLwFE7Yndyox
5sTf3rYFy1yTSLcntR1x5qB/5orKWzKOK4l4ERyrEMx12WvPo4reMouAwbPW7GTl8XOVHOTR1J5T
1jPP8tKEHlIY/UlUGNlEnZJFQrx7rS+qwJ6SBg4b3nDST7mpxk9S5RRnZYb+IEub+ClZk2oNLW30
vMRSRVYkdsQOtSas8oxFrEqRlYFKA8D9IOulR0Ch/lIh3uLlmsqKsSm0FxZz485QUAAVZ3lBznGF
1nuls2gvYWqWd+VUfRF1kTianoI62s6l41eZ1zIvUY2kt5neFl3yPYWxAYB0E52bwGrvcXGpz1MS
5bsIIGuG8ImXzFX/3Bpjei9ZbPjXnEicclXNDKpxKwtCXQPAyt4jUNEjs9ekU8s92O/kYbsKcaQd
A/S8EydlZHkfanTer7fsncJ0iSdVTqIMVa/5HK3s/uICURYMAPwjEFxbDRv3QIFM5U5kJz2uHqcA
tNv6lAXSmfe5FB/V3kk8E/q8U6/o8nPVERIva2zMGjtVnjF5Kc+TQ9satO5RFJmxidD6YuYHcUEw
mcPtoE1/sShSnkVRljh3ekXHEDlbtUwCmKRhJ7KxycuS62FXl8mxVhvlztHb8UkfJ5g+KvVPJsfx
SSSLnaAMY3TKOmH+KKsc21tKJX7YasyljV+BOHsNX8AhsSCgi3okqhUliL5pw51gTCln+S+A2doH
XoDtS3qRXvTagOIvUpQDMOzuUepQmSs71fk019FJX5bqO8rV56mQ4rvRSb4EKxezwzL71loTs7YC
twZVfK9p+E3qumyf+yr5c64kXluoLbTyAiqO2vQlJ478AmjyJXWFiSBqYPGYlLzey5LeuLqRS0e7
8YpJvdSDAplcEztH67nv850jfSJOUb9HbrHBQQvQfDKV8kOrOyf6Zri3Aql2LYgdhkJ5smwIKrov
bYak0whLF+TQFuaPyH4sBshfdEeroIYOnaP8sWgJHA5lf0Y0+Zl/fd8oZvxQMj4uqfpEgOfsA751
2Do6052x1MounQ2YQpbEsyMt/TSko7kfmwRzQ1ngfjWsHarKCiKO2Fy7KdJvNLCiWhN/G3tVPoeV
9cVu05uldOKduiwgaNQ6+xiaB9lWWdshllViBfacpJY/yJkl7aMktvD55ul9F0tfQTzCJlPHMP1Z
xFhGX+gb6ocymB70vn7VlXx+KdtMQkux/quacvmUriIQ7CdR2URF8qRYHZRlUKOxGO1VN0nT5KEA
MkbMthx8dsZzYJpQPQxZviUKwsG1NMErFleLK5bTmdYUyGPgLoyn5WXU4TW0EH9NpyK5oLmTsEI0
i53SKe3+CMlo/NWC3MOTq9i8LyDJWB3AJsu26qs2R9OHdraeUsMIvyp58qEwbOSlcvi/gJbgedDr
6Eapp+BsDU12bPSpukDVXuJBgYaTdWj4rORG4cUEAP/pWNKrNVTLdwXiGWtVPiqCDLcz3ASou8/u
mFTZq13Pur/EUXuESUBxDbYGCLLWbXOGepClWSgjSpJWaApGwfDQD3330gVm9zKvEDEzH55ELlML
tqSRvNyI7KQq1a5Sq34vsiPiYacMhIDbd0X/kprrhAZ+9Hq3upD2qWoZD6K+ElsmErVGBVcfP2Xo
ab6PxmTaiawDfvQGfQ32juvZqGHqN4wZ7iJyIkFn7GLrIya0tYj6HRgBCOpF1uxGIHnEtPsiixTO
chtiwf9xNyvX1xlMnBPPZ1TWx8Us1Dvx7MFoJv6A832rMecNu3Bnxkqx/lTJfHHJjOJV5LphDv1I
TzM3nIPofkBZ7Z6ghdTNk67A6kCZSJIhUHxlDgn5aEzJn0HTo2soh/eIA8O5D4PqvSRLxdmq9Yd3
5SIbgUQ1hmW+HTqMBK4oC4eOlQqB7Xtx/Yjvhxh7J9n1Q+1c5qmWD82E3bHVLBq0KBQJ2nLuINOx
r0UYCJ1LSUC9102Jtd1AnBUnNIDxpywb/kCV/iI31cDGSi01POiReemi+WW25eX0pmwGo7RnRwvh
wFqlUBvzorQRl1gEN1isu2+3LLsTlIryMTqu0w9OoNbwCOuo2X2t12htOVyw54uMSCD/4SSUJAjM
zR0OF5EXp9R5zm9iEElqrpoXfU22WxFcnLujqlgHUdjDzwc+vR32SZ0tF5hu1TNoNSROyYkitVGP
4WAsD1M0n4BY1vDsjPorkH3WQb285ZDzO7DqCx67yNFfUyPZ14tZPomajZLvlmxatlw8134bL86W
q4jERa2qfBY1UQJ3m6WZn+OgMl57lY2j3jvbuaz5qgZsThfHsG+gA6peq1zZW9GkPGajXb5KYLH7
NGnvxTkoSOEoQzv7rsmqfK+nuBt0u3kq0fodDDdWiVPUTJvYTiltcQPgoM5Cy4+H6jlZULVro0V7
IqadHUMir6bPuTlCVVF48P3T/ml6GZu7ozpgV5kHJXQ1G6EjrSrrk9PPTIGabD6AQFJujam901b8
dDrb4Xmc4O4UWaUsVWhlTBZrBmEeCeKCE0Q1HsyKth8ROnpIoTE7SPOnJmniLyHrPw+esvbBgVnQ
Bc+fQkJoVQc60Ae7hVOwlJJiVylL7xX5Cm4pipsKvDhsS3CDJM+10htfaB8nNlXG66BjUwjBx0ZZ
Kn0kwB+cH1qly9QXMTbl2U0utmrroTugENnYqvwtlaQ7J9CaL7mT/FELGrIZ3aw2R64Pw6p2RBjr
C+IlT0aoxrAO1ykxAkp6H2qBdudUNOy1KFkTcWTLiXYACJK4AUgvWJWCZxBcrjS1zgE16+VlKruH
wanLzwm+RBAxueJqkCt5ViZ1sOkp3a2qNpa/aBakxVY9EzUoxVjnm4+W6dznwcHM04aIGJIYUSmw
SX5ZSBKiW1rhRUP+nM2AXcoK+fFM7/e9Yle7nLHPC4dxPMpFaHmVmagQh5TNvpkQrR2LIHothlQ5
mirwfXMeUsQy6kOW9/HO1E5VNTYvEEsxx/SQVkKx+ihynRN86KWpu5iWmb3OMbRQoJEAbK/ZVIp6
T1em+TTNWCC7kNFzzOSPQTpoh2LJ+1cVMo9dq5kGsZGj+ZxCqYuxY90xN8SoD495rGYv6hTGh9Aa
sp2Ztfvff/u3//yPL9O/h99KuFnnsCx+K/o1Nqjo2r//rum//1Ztxaevf//dYBWvg0S1NMQlLUW2
1PX8l89PcRFSW/k/+JnBWiRRfOyt+WMmm2dBZVovss0bVKfAZXIpEc1d81MYFbdrHTUu/wyNhXmt
qpXHkIHfL/NF3o5EWannAWEUnI3Q2+NLojoq6kFWCCcwWOeNbWdeOXYq+G/Zmhn5UfDriITFA4uO
vH0SNVrbdMU//m//9J+34k18KauZOQ8E7T9n//Pwrbx8zr+1/7Fe9bPWu0ovZc7f/1jlLv7SlG35
vXtf65/uy6//eDr/c/f5nzLQV8Xd/Nh/a+anb/T/7h9fcK35vz352zdxl5e5+vb3379geu/Wu4Vx
Wfz+49T6xVVNe9NC1vv/OLm+ib///vy56Mrf+If/6//+Nv/20PzX/yu+xNW3/3aHb5/b7u+/W3/T
TazNjqXSKWRZc5Tffxu/rWdMzsiq7lBqK5ZtKZwhAqmLaFR/s1TDUR3UZg0ZOlHN/P23FvAspyT5
b7Ki2TBSOizIbM3Rdev3f7yLH615+4i/bt2K8c+t2zJlmQezdHP9RUVW1/NvWncfV4WVo27vy6O/
fCXaQdvPqOicu2ONCuZL/CD7zSE5vHljv+hTOv/A2z61/aoC34tuaI5lmfzvb3+VnXSnTOaf1dIf
AzjgTANO53FwJe1b2b6gBV8p2jnSs90ksxplM5kW+xbkNSPwpekqjDuAtZR7K3ySks8aEkio3kFv
xAYSwi7cHSm9pTZUF2Jqk/15IY04DiYczaY3d9Mh0l+G+rM+T/scp/YAmEcN8r3mFI8FA5nRo4v6
/6k7j+XKketPPxEU8GYzC5jr6E1VsbhBsFjV8N7jbf7PMi82H6pbEgneIaal1YRCoZA6xHMzkebk
OT9zN2LOmAH5oo3y+dglVtObsRuyZYiWwkECYVVEKdFa/vmbGW8HS/DnGnUiLpi0vzMnSuvjvYau
TSlkbpd1dkxlMsVPW7dOSoHtW2l4n/8G49xPkFWVFcj6U/XVR9dliso9CUaL0D3HjZOOqC6NBhYB
V9YYO58Hk95/7L8G/Cba8s/fDDgHz74IwNnqXtqRHSzgy4vQBftEjuKhDkeedxOizP1jut+I/HGq
0XpjhemiZOmWpK2mOqtqsY6QPO/70EvK9r6reEVIkYtkzC0oPb1v7LzfI5p4jMNXK/wDQID7+U/4
fTv8+/ZYBv/+J6xuj4G6QNT2nQ12yetO+XHysC8drrhN9tjenny3cnuv1m0gFxeQr930MP+KHsy/
/cH5FSZuq8yFxGdffXBJqC2rLjtboj9Y+4dpHkDTn+Igc4Xy5fMR8xc/rK73wVbfu+7CdK5A1Y7C
+IBPMNkE9Y5SutBSla34NPjaVZOLbpWNHkpArg5Ns1FLRx+/KNXMy+gbXQF8oOG1dbFdmCm1ThXZ
k8eQqn9KRSwGY0jy2vQ/TCG6zHUE9XLdo4bDmw5f5CKk+Ph9GOCktteLgXeExbVcXcgx1TcEj/0X
EEzoKt0ha0mJHNSOgUI/8tlRJiH9JuD/gCQwwuSTWbni3IOaGZxeqlwj1fZjGXJVIzfBC9kEUZMq
l1mYnNB8I80GUIByuJ6MX2CnO+qcULQBho9AdE69XJbzA56Q9Dx1uzLKpX1ucE7VMnh7iPuC+rPp
fk2UUORcvreK3rZE6koIPOdGeKyWJi7qJZImHDAJdw3A9xNccRWMQkqpf7JuoxCwkvIsROEhqS+s
gA+gv6jjSPe1tFVJ3NPEvsAyzKVR4pSAiKb0B438iRaJCghBpztbSQAGBOs6VVPyYOsH3uOH0G8u
e8vcacgvSMrgogqMgOFzMGIDJ+hPOpn5hDj1lPwYo8ARJRRqTImPi3lspDqCktmT/8K82H5a7Cb5
G0R+emA6gqjRscv1r+0QAxlBiJFHilTIR8St7Go0nL4uHRw6bpE/cYuuoksoXalSfzV3MlR230UI
fRf6fwR0GQ2J5C69oKlhTxgmD6m0q6sMmBdN2H5ROC6GXxGIJZ3Hh6MZJoBoGYs3yzH87xIlFluk
IxMKz3PJM6TIIWWAZwPokxnjhYQoklpo99KEanEafk3jYNeYlt3FYPdFXtSFgLJt71rDbKdFdCVl
yuPcgwI2NRfJzB28AmQNYcHrmBjokmsBRc+CCYmHJwnZK93SXDX6YgkQSiPVizqaBUbvJYnKJ3sA
tMcFVwwBeOGncJRpNVCZxNFVr6yrJASDw/+WNaGnGd+1wEJ8IOSC05wUxWBLUh76ruCKec0U40Yu
xxNWA46lIMiPVJGuW64x+juMN6+wVvHo8O1mUdrlreSomUCjPjtGUggvAK88sdzBzHbHJKQdKDqZ
FO/SGpjDH8j/gZoEJlIiupvfj+OjbmUwd/n/qLSp9dvMPAKbcBKyfkGPjoJISytpEU5JHGx8TtHQ
86HDW8CWJxLig0kBtcsPoXkhLHAuCFC4o5bZfT/R4wS/L8qJW3b4Tfv9ZYPfiK0NxtdOia8bOkW+
OdtJj8cKCgwCSsQ16C0Ua68QNDzSntvXZf7Ux8X3Tou/RGHqKBqvRe3Fl8QbX86+YBpyNOCqVEOy
18KrKpXsBnXyJop32L0cpiyB1cEbDZpFqt4ILLKhzl76eLypsGMxU/wmpvxS12rMQFrE0sBHIMcw
iwGMk8zG02JfZvMD5fJTE6IQO9JTEQ3ue4CWysjIUGyvruNOu8Yb90svjJxml23KjSD112P4GnCU
VKWwq63yMBW/LA6nRjxRPrcHFUsCK3LC6CKxfCcsKNUNk43aMd4lqjNASZ/H67biaaWTbvg3lGSw
Nlp48Zei+WzJoieztPwvufRUS/5t1PiXlpkwN7pdKtF+RAGyahMP9b6rAtUFdRQc+rCHSSu9Lou9
RQfw8ztEsj5eIaZpcWsbsi7qZIjvUwYxnAI/LwYbLRBXdkKkoB0O3Ky67C80ZHu80Svc+ks8HgDK
MXj10B02foH84RfIZA7k37LMUiWBeP8L4rkZ0qT80XjCzfjIPf0IUklyAif2pgNs7M+jfczHZFXX
ZYQRqYxolJ/eBwP1V4jK8DrG3ILmTZo/VgLCyAXGQEOzkY3JW7HM97FGhNtzY3iNwZZ61k739L1i
D94yyY2n7MqddJE5kdMyxQipXGZH6GD6ztgHTn3VbE3yMonvkyMZAUuLYopoKCbPoPe/hcytV4b+
p5yqjtnc5oG4M8DEU1e6rMr5qOeNE2U9IAHtWLXh1kR8TFNkjVNuedmrZOPq6gs3GedGpz8vSyy4
8J/nHfU3LBsizwrsunD1y84tr/0fgavY4ql+qr9EP8Wn4ZIUgj7cxo9ZHnsfZuLtj1mW45scWfe1
Sp21v35M5cRutAfJupMvjOPnS01avu96zt9GWuXETZYi3qk904W95u0DJSOyJTe/Ebxuh3QO7ysn
PIWcV3Z9FV59HlvemvJVMoyzog4N67l10RblNC8uusnWnspdsa+RM/P8S4x8vmTO8jSYdr5tXoSe
cdvup2O0MzYS8zPPsPeff5USazjqBPiEgEs7Nk52JzPljm6T/e1S3ekuNr/w2bGbFnoNKhK+PPzf
f+F0iBJd85/9K1pp7uCB2ujISu3AA5O2R+BtdJrbcr81TFk887mN5Y1vqKImc6C9D4taJHXZ9gWo
jTO7jVM+0DgH6Gubbo2M691fR9pFAxIk9pRjtbXFl+W0Xm6GLJJtyKrJjK922aC3vmEUxDf3/WW5
y/bo+u/yaxTaXcHdnOSz0TTTEHFh4V0rriYZ76qxkgo+6uhKbgNEzjFdWiQ7ZKJae/i2NbvSsmA/
jE7XNFO0qOJQzXg/u2ExioP65xkSHbC+iHemS2PWa279C/UHffKNc2L5e5/FWz2tqiGoJUF7jrXL
qqd6guNg/OPzPboqCC0PVlkz3gxpdSYnea3Ohv5cu6Kjp7b6FW6NC8rsIb6eLlsnvRts/fq/DLm6
kiShQwoPy57EVu+qr4JNT8L23U5z5n1A/QkFs80DV/54v79/pK6GOZco8ZtFR4aRH+WXBlKe0+yH
68oJ3Vf5wX8wJhvsnHSSHP3QVnb57EOq37j2zyyf5UeY4BgtRZPNpfD49tSvUA2MafLY3anzhq/z
kdo64F5H25tPmtOBiLPV+8/n+uOClQxdIafSwbnIurYatpY3VZZgNBWpMFZu6vH7f/DnuV0sjGSg
nOjr/VfFulSpg00B11VhwZdbhQzp3HfjsjZMXWabi+uUQQdPlSTpYMviXQikoeteUDV2kCY4ZLLg
1GTcY4Ap+GS5Ew8Y8DCfD9D4/U0+bMEFpSIai4OOudry+kxDRlqMfAZn6kaKBMEJ9K2nzAItcAUA
Gy5peevI8PpbCXXAWcLnLbI7rNt7+Vsc/Ujyo5q8mijUlTySBToees+/aSTUsbUb/Gerap1c5l1Y
RLgtojxU94jZxa7eiL8EUVvAs0cySadSJ7tNaWdbP3E5QjgarGSG7Vt8n1BHweAwkXpqAK8FFbCp
H3g4Bqc2lm6wWcN9tIUj5dtlejviLpTha57FJyQ990ElXfih9U1E1ARThWMZU5flhypW6KWqdJSt
6xwKVYC9AIKLdqxk+9Scjuiu3mmQ2MrO5D0DzJ0xp1Jjy0P4XAvHfNQefS09mrMBFqx3VLF/UkER
t9KTpoZHUm13Tr9ZTeAW4lXDj5v5SVCb7bp7nOafZdbQzx7cCMnYnr5JBe8jJ09LYK2EBhZFMVi3
uKSFd63kqH7NDcVUinvT4IoIDoTIgtWo2li7zHoYcsWtwUJp3VdkwjMDXTq9htjc7hWzsccFoC2o
B5xlLDAWftE6fvxtyK5lIE4V5OU56eCBvpRy4Chg7bIYKAEQjobWo4REfw+FIeLBBppHVLPLxNfp
G4HTj0hkrLupvM6iyVHVC52OeFe9VmJ2Hw03yVzaqUh05MNRxbMpn1AHGHZlCTCjSvep8MXUBc8M
AErpJiU8+S4XUgc1cS/EI60seY8KvJcxhuyfQBcPQCYLXThJHQxqlQlRKHiML8Yo77JStaWoxTQQ
Kz8rz4+GBn0em69O1bDxy+7M9EErcwdo9L41490Q92B5byde8YoeunEI4jbZzQDjuzq97bPxpAv9
0zwLjpy+0sq3W9j75vBEb/GktTGeYHAEOt/10UmpmvshNNw46Fwte/SjHoHU6zjFuXfwL6N6BGXm
g5PD4k/AEWfayTgoWtZNWQm2qAe3rXytxC+hegXsFijDd2WM7KF8ZPWiRcLCb2CatUAgGvyIOmBR
U+N06C1EQGWwk53zZ8Gw9vOk3xRGvauwG1BwnEFj2jGiH4AlkJSj9KTq+ykqj2hBO8r8awgKWp05
tbhrzFCROh5eJwlAiYBZ52C6k0BYmtFNn7OVvocRBaMIYAbGNAbN0Gjfyomjx3/k2q2mZm470GXP
AX60te0PNzluUhzHXqDoLmaIeKM9hqgSKOz9pPxSZ5IXm3cFD99YgdsR4AIFBnspcXkdjXSIzbZu
+PcJfrqSItEcmR6RfXG78K6NO1dK6x1CipV6p7DgW1xsLIOPQz2u1SVQjBd6athyYO2D9EkGgTrW
HNtl4jaxsqvkwfZBhRcj5VJzN1qhE1PH6s2rEjH6iJ5tybPQTEqa38EuLH6m/YzxMD6zBkILM0xw
lPrMnhNPL1yhGrFIxmvQAq0h3VtqCw5//EJZAoB5fl1Z/dNC0pxp46gmWiAVtd0Wvk5/ncXfunbY
BWm0G/hPiAF2olawzIKdnms7+NR2AXjBmGZH1OorjDX3Fh2sAmHCvhcO6Ke+GJQH5exFi/TbUAyx
FWhifEhAmsJsiK27HgsKrmVw4xUwNUgd+aGwfiS6cWoy8SCwctBLofWk2bImYRjUHZXefDTK4aKy
MJX0+/Emy+KHaVQumwpYjtSeIqFwNWW4rBvQl6J5o0jhqVOjy4j7CEji0cTd1WgRrpZ1b66yXc1B
N5cB5Axx33XqFRout+ifXNccsGb62ozBPk0lJzZFu8G62A6tcmFgnSzobFQhzQfDREzDaCP2QAh9
Qe6uuFfcKkXQdCx2dTM+p6J2k2raT3/ifhosh/7TS9n98i0VqwTLLvOCQlFmUya1sQayM0277DQI
JNG3LFf2qtTcz8bkJtxmlqDsG86SWIMXC/2mCHdpyhcR+md1fupB/FvttQiFyUAKLS5kp+/CR5Kf
fcphBI5kL/nWa1y8jsCmu7rYtaKKeh3EOmsCgFb8TAQLW7fh1e8sJHQ05SZYBKUzq8OJSu2ec/yy
Fu0TUPNxUNp+Hh1nBS/r2b8fqFPWVLza5j7BtMmrB2UHwPePfvnniXzTUn7EHU3WnGis+JVAm8PB
DWnd2/4MQ73X653VLQqgvYFpmfA9RRYvKJ6W9TVHNB2466ywu5fr9JgF5hPCkfyUHGueXgQIVezK
li5HJf+Ux0sJWDvOhz1txxIkZF6T3dUC3DnZ8UNQJ6Sdai2BpkmdbHooAhlxQd8TxtLFwM5Wlfoy
hBNgLlVZnboLRVwp/Vpk4l5q4HOphh1xUQUFTAb2kDjqQCTjY5I8K0gP9RmSAKiOmhPV+guROrIk
ohtc3VjBSeYyQkH3LkCzb1JSzMMaZwSb1o9p7MVRw3jqQ0+3UY7HXVLPd5YSu9MERGoIPVD7sD/U
69gojm1h3UJqgZ+Gp7Yx2yboMz17SjHvVTiZkvpb35JYVzu54iY3GndEn6BvWMydHYK9q4rv5bJW
4y/deBMvXpJX4/BFGkw7jZE3LBX0mjQaKDHlUVReQxSVMOVbQCkjnh1j8aOWbqN4Ea0Bsl3bdfhF
sPJ9Q5k3x1uVjEqKgoMeWB4Ed5qrD40vntokPTRS7NYDho0/lP7YgcVKpkuFqqs5zSc9e/bRsc+m
wR6txBXl3AuD2lnQRH7yoCHBG2Smh9fGPo/H72ohP+lRfRn7IkwaUOY1rExh3GtUNtSBhKZrLyu/
+9qLsHxgERrtTSodm47VgIFwkmV496We1h3y7Br1X4eTwEas9lDrECvgFxW0FCL9jtfaXpAbr9Uw
88t1GiW3WtdiVSpxBgRcRwncSIaLCKyF+Mc8tbu5p4pngBQamssoq+7A4f6c/fwQ++z0SUYb4rGu
b0nTbGPmsTE9JoNGMyVwIXV4in6YmkdJeCl7ltKImrf5kvvwvMjk2ukpmr+1wlaF4Oyb1qTwoxua
JGnrJm0PgCcioW48aQdP4CJ2hWvDQ/edSlS0C/eCu5XD/34jfEzh/x1xVYbqMrVWJ5OI/n58knah
g2rd4/LyY5VS9KP3YaP9+2MT9XDu8W7pGoUJytof3l7kWakiC997eN6S9N0o//bTTtaoLFHOVJYK
iLF6TI5FVtdd86yXMTDwX7p6/Pzlc6Z+ResYJJQJJxzj69W7B8J5XE8tf17yhgkMaZvvQYrpPAU+
j3NmORCHmr8qiiodgNUwshxL2G54Fhc6q3zSqm+5NmyEOPPuptX2JsZqASRmpY/z+KxeqfvsOnRg
e3rm5bDrvcnl6bX3N6o2m/FWcze0Vj3H43N8zC5aV3jl2nVxVG9tZa/8IZzkw9ZKOwO5eD/AVZ1o
1NGaUEfKyYPnn0JH/wOa2k71/GPxpD5Nri+wtTaLYfLH9f1uVle1BUEu81Qen7uT8qTtmj3mokfr
Tt3J9v9DrOVvrbYwwu6KqWrAoHSwUu8rJ2WZWzXOa60bXRtP81HZNU7g6bdcyQ/kCtOlCrPBd7KL
z9fmx+oJ0/rvqMpSbH1TpceOo4BZ8TzKdJ/qyKuh+n0e4Fz17V2EVbkU5mYkS+Mz2FTldnyd+WaR
1x8o2PAokl/VXb3HfvvnRtCzH+7NsJZ//mZYadoACx6fF4hKcw2dCWyO9izvil3wsFkPPh/LkE3J
kjWN++t9LKmTSlEQn/tddi3YPCtcWPS3xbFwp83q7Lnat66ItPBMmIHgOFeTORud0Vnqs3jKuxOW
O9HFfMD68aG69A8hNaLewWXgMtm1TnXUmdmtXXhutSiiqZKRGarC2+X9UC19VspUfzZD7Oz61yZ/
2vhsG3/fWq3GPMxKQLnP8eXkTJ7OVOJ72ts0e53JrU/CbfHn6v8Lcnn75/ZaIUBX//V//V+BnO/w
oTflr/yhrX/9aq9eyv8fIJ9LA/pfoOCPkM/u5//+n/cY0eX/8CfCUzH/wSfWgGMapknVc6k0/4nw
lKV/mJJpqhhBKppl0t39F8JTlv8hg+ME+yhLOnVSk5L3XwhP6x9UhGl+6xbq9YpJqvBf4DuBnUo6
N7Yssd+4UD9cp8GcNjrqbvpvABom9WDOLPIr+ulObVcP6R5NUvfN5Py1TN4ipn/vq7eH8zrmsnDf
nCeKns2+2hCzpdGlAGLaB1eVk3jlbUOHRHelk7ojx0JB9hGvkwN1AcCOn/+GDzfg+jesrtxJnnDr
1PkNydcsc4NDTutJuWo9yYuOwGmc9JrjbWddboRdspOPQ6f8TTsbpP36XqoLk2KuSVieAMfRVb34
prVh7P8ROAgQOpsNr3W29Ocw/xVvfSP5Qq30SVnqdn7pn9pL1RsP0+0tzFBHusp2w+Hu5+cDXM6s
T8anrI5UA29aKw0Zn7pvj80+2VMf2MmHTWTA+pr4PS6Q9yb7Rvp4TaS4KWdqRZzGSzNH9qJTS9HG
Hlz6InjKupsp2tmAnNKSAg4D577VYT0BihDSmIDxsXlB9sjJb/oDSE1EA+x282r40IX/PT5VXw6H
pSW8BrjAtcOlivc4rR/lJmelJIfmGYCRZ3jKnVLb8oO1z73ph3md/Pj8C65vjd+RlztR0wywD+uW
JVzypB+6CixcikpCOl3E4/D8eYgzi3I5a5bhoQMDd+L9/g/oBo94F7IJpJrKWRAfY0xigQuWG2/H
rUCcom8PGgwa0hQ9TmZRT6+bsbgXM+tRb6rT5+M5M2XLYwSkNGBXhc32PkyWzPpcN4TxrQchRvyy
ytzPI0jrNj1f5V2IVcIe4FSmthE4YDoK10ubHPN0xzip2ztr2aGrHaxKqmZQbpXPwM8xJCm1YSDS
Agnofjc860N2RBjlsIX3WKb/QyiNLiNmwBKYh9WemsvGMEUp1WmqhNiIVk5k7kPzNvcfJBOZx3Lj
8F2/CZY55Kz4Z7j1Wdj0CaIIHeGmIHGL8ClK2x38GC9OE1ev2o2u9blFIQEMM8FyaAAcVos8Tqog
z3sOjCmN3ES/hwC49RjYCrFa3r5RdWqWMaD4GB0m1Q53Yo6/t6t50050E7fD76qizLhxd57bVW9H
tvpsU14bqYzmE10FGAr4EHVx5iAqshHmzFXC5/rnBGJX9X5XNfUoZ2hJQJGSlGMziS7ivtj7vOp1
7/jVCDr9zuo3DowPL/Hfa8TQDWoYpinzOHgftC+x+4Y+tqx+bLC9YR/vBMdyMKj4KtuiHWwWm86N
UiaZ00H10SNYt4tz/FnkKGa7BQXwpiz8ART8jxyt9ABxwqGijYlpGG2ljSP43NZTFr6RyTEM6mfJ
U96kYIM2ASOOlyO4iN1GL3eWfGkF6q5pezspRHQvN57G0rlz5W3EZTG/idjEY5tEBpnIkvSNj7jG
HtCO3rV30SZ449y+eBtq9RGtNh261idUEM8iYg8DfS2ib6zPs2eyIiomSQHJOuyo9yMKi4bmfgla
X9031/ku2av27Ainer+V7ZzbcG8Dye8DISgcgpk3dZtLxhn67xO6iT3CSBt3zJncVH0bZrUmfAls
+kDpyy68eaftpEN/EV1hZPuk7sRDcyFuHJDy+XjIzYuIT5JwrM6RLLZGo0Wz1Jbvxh2+YOZzvZNu
KNjskrviSw2o6Ki62dGk1oHWma2dKH0726Cw87P7r5+xfibruaS1fcVnlI2ejsHVWDY2Yowbk3vu
8vnN6iJ5BJyyBtbMJP0wbFiTUgdzU0+1ni5TlStH6B61M49IfETVFB2syFD3cJcnW6pLxHSwsNt3
tex/VVI5uEpbi75HOjaP0Rgrd2E2Tb8+/6HnziOVVydvTqRuoIu/X2sjPY0OVScdTGtwQDn+mFD7
iL1NmOm5+XgbZ/Xxp5STX22Z9SXNwAVWi+xMdModZt4HlSp7gjTeY4RMZ2y3m8DiD5Wf5ZhXLYpM
Mjgn/stq6+Z1MRRZySghcdjlUXvKb3M3G0Fb9rb3atodQtk2cJld/Cwc/zZGaR19tZ+1YkiU2mDs
jTcB9Iw8DHDpgzmchk7kgsT5/JOeOw7fDna1r8MS9oS2hAO+c+iCWwSkdp9HOLeFVK4wlYWtASNd
fcw+SVhIS67j64M3pfF+kPr7MZPuPw9zfiCsTNioSwlklVIB8cBzt1vW5lShZIACttWC4fg8yLnK
gAqt1lrqj3QY1sh+Mx9koV8Gs1xU8yXdnwf/SNeJT4TUvYe1d3zafqmfm8K3UVdrwrDCEVwCUc05
O5m+eSjb1laramt0y99Z59xv46wWQzxqcx3Py6e60k/T1XgBL+ZmchH2cqzjVvnh3AfTgL3ymJTV
5TXx/jCZg6ybxYXPhh02hCVT+FEV0kZW/wGovewmBWqyRDIDWn+9l5sJ6Y2kJJWZTv5+PtKsccAe
uePXBUMMeOs/mUHAypwfPPZkab3YpyrvZC1lUPpde7Rau3ASZ1wKAT/R+rzdbEaeO5DfhFu/WtRc
Bq6BWLct781Tg/EcB+PedKW9v2PIrrkL75d7MXsQbtOraitrO3dMKwrgbMmSyIjXxNAE//cIeZo/
NwOsashhduiWnnk0nKWO3DrtPnuwbrdqhOdWDuxvYymack2ska858urGlJAb5HrzIGQ9hhbR1sI5
mwMvl5xiaibXzeoSmOdJM36/B+V9R3O5fSx/grXyUJpc6mOtU+4zt7plFdFl3jhjzibDb0KvdrsA
lRStdZ4ZqBBRJusv5glcOM7b7nSYwo3T+ew4OdJgyYs6U7k6NoXSEKR8Yi5Tof41ZeXPOQif+lC7
VSVAK5UgT4sA+83GEM+u2zdRV4mEUuaiOORsy9ad/ighCV2NN5Pj78sdKFPRThzVLoK9cSqvKX3u
tnorHxhiv0+FN+FXR88gobGcLlkdKKl9d51c9IkT3bU34Q4q6d341RpdGYquo+6/Toe/C8P/fcGj
oYtO2m9mwyp4ktVCKcTMeGjENtmanXRPxvD98xk+t0Wg5f4zyPpg6GcpiaeagyFBTBvkJ/ptozjb
/0EQmaXDHhQ5Z1fXRT+2WjKYTCOdJLtoFVfDe/7zENK5q099E2MZ6JuXIW0QY06H5R2wz48oP/v7
bg+n4IAyzrN5M3qpB+Nog2p09pbntQPcgpIQPdvVpjBquVf6iHtwQXnQ4t9DJkO8ujxoC5XNCW5k
uIPzd4BU/8lodfo+piWBsl/zfAoFzTpM45cE2z/lO+NH4MFLRqSUDWHtIcUWDni7rf1wdrHotBxE
k6/Icfd+jmkALd4ES1KD6auB7ZUPuPvzkZ27Kijp/ivEqkQ5IoefNxIh+rK0I1jU/fQMNQ/tDUo3
anb8PNrZSs3bcOsPGE4SKDjCIXZaXy7fMHlOviA8BJ1HQhzN2W7YnjtI375ZVpsB6NosZiohpYAn
ysCVj+c8ys7WGDiZet9vfbTzO+PNY2y1M9I48edoaTrULqZf99KhvZDu4xZkyO8erjP98K+7zbLi
2f34JupqrfRq3yZqz378TQpDvxLxfBao5bUeZkamnVPisNzNV9G5O/Ht7K7WT6CnrB9AbFwYvbtg
9S/ybxoJ91zZubM1yK0xrlZPPOhdMC1JfqD1mL8MVneTVJ1/b8ihssUkXX74h5T731mwsSpk+nOG
lsBy2ctNSRkdoh+CXeGU2nWaBbseSPLXz/fGVsBVYiOgbi9NKjM5T9V12iYXgYT4LNJoz2oK+eXz
YOdOljc5Pu3od6d3UVWlj4A3DwolPk35eAjDja2+3Jafzd9q2yFrkYcmBDCSpeCgHJa6YXjY3t0f
pFiWW/vtSFa7bQ5rDUsz4vSv5REG/p3wRD/aVUtbv7SQvjwGjzJ6HE7o+c58I5XgfaE+o4S52SE/
+6Z5+1NWWzCQ606MlzK0cCiPyaGikSreyg+cbNyFzUH5+fk33Iy32nt9EFQlzmC6bdzEt9EFMFcn
/DY6vi27C03xP9h9mg4BjMsCmpmxrj7rRTw23cQCDQx4KPlLGd7502aL/8y60dDHUNEfllVu+tU2
wH1Ktyo/Ju89RrPdXnYv2qt+qm+lC93V0A70hCuIDqUtU3aZDsrtxpyeOc/ImihrQq6A6yauvqFW
CHlaSMu2F9BaIbn6IaRR4zQzyvx5JDzXTXMUS+MrMjNPrRIfkdXd6Eueq7lrBmkGc4y6EZ2v93tT
QWinn5giG/Ndx5yL74aaXeQ58helAux8snsI3mYguFLfH8IxdT+fgnNlNt4cPB2RL6OyvH7/Z2HG
Lwt8nCtuphMCixx5x+DCuFhKy9q9djd8h60Go+d7fyUefO8vQNI7gbq3QJMz56Bm0mGmic3zjpbm
++EXCPoOPcwqVEBK/8QCN/dQ7eoD/mwzPkzGuPt8vGfyg3fxVk+expRQlx5Dwy4jVCsFM7zME9y5
Sg6Jcf6iy9ydQVC/fB70zCpf+MyGBi13QQWtB6kIAd5GOopgyfMojvSKwkOUtKi9RnuU2Heylt+0
qPt8HvXMqf8u6vKr3uTshaLUw0wXmWSP46E9mugu/gcREJ1bah/mxwQ9wZ1yUTPFHk4+5ulTgcLl
5wHOrA7OH2NpCtPBsdaHkFRiKoPQj2FLQ+pFvKOUKDtW6Mkg0bKxEZZvsLrB3oVa7UOjGKdeLCKI
eaGx0wUEeJD8FM0fpVSisvT4+biWP/YhGIhCWPVAOFj27z9N3lhl1WolvkFN4TRZxAaneSJt1cHO
Tp9lsvLA4IBXX43Jh3OmmRZhMlagW6C2XUFJNUBytUK5MX9nNhbqH8gZSgadImAp74fU1iigalFi
2nNn7aBdOqZQn6q+cFUFgXpSmrbarF+cQVxQ79IX5RFDW+QP38ckCcbQz4CxGWByYqDgGyXVqciR
AcvFL6FUeEjcOAJWZmEr/v1zxFJ1iRc3z8PlBnkfOq3LfhwWkqw0617LyxxPK3Gf67Ot9RD8DF0X
Ycv0G1v6A3Wa/GeprXNnShTygSy8D6ubCPHyZzm+OsEdoK1ZYX3nV7/EckTaGIJO4V8pavmCxvuu
Tl9VY6vW+XHlGlzVQCGXJQUucZXoDWGYjvJMAzJuFKfUQpRHqvKoF9FG8/sMugo5Gfj0CPhwhHwg
iZeZr6DO/PupUXxV0R12p2v5y3C1qE+IEKu85rG5Ha8UD4K193d3J6FZxyaoT+rH64d4kLSNlDac
NmZU7E3lOlFuLaHZ+pQfj2dDBTxB0kF3C0WR1eKdkmzwh+Ut3p3m1/q4gBvRLcu/wXH2hqN4GAxb
2Fi0Zy57hJBgfojoBxrAClYxkyZArWCBNlLYMB3+M7Kc/oiP2W7Raykrp/9KxwZlsxtxp4F2NAbn
71eNDTSxQFKweTj/1guorPKyxRyRn0ApqVus5DapIR+PoiUEUC8OBhm412qTJEMh1ai8/1kQV2lY
jm5TXEzo1NAwD/bkVFN4T39e8WJvwIXQ+Xz5nPmwb8Ov35KzKIz1rJNUGjkNmwa3tTzduBe3QqzS
Zrp7KsRIRpgk9V5NvyfQgf+7QayejAryDeJcUWDocTAyyp8phNvPI5ypDkEWo2xJqQuIPyn4+7NM
1jFH8XvmaWniyfxLssFMHJR9+fInikDaSPfPnF0ERJKXWwpcr7matWj2Y6T8GJM+WUfDxM5tyg8p
4m2fD+zjrbuM699hVlOnVlGnCoiF2ak13UWN/IffQSI1iwtfFLcmcblV3ycSxAIGSpdLX4qwq1s3
bFDgNtPlERqFF5oWO+iU7AflMmwElFnDjTt+2TifRVslz5Ped0G8vFXSoXAzHV6qYjnwI7wU+z7a
yVEJj1jc0l89N5+qoTJMEdmTD1etkAUhrrJE7VSAT+iD67LXBLca3PTPP9y54xGtcCgAMucGe3i1
IuumjpIZf03alELjhbc+BLZudHvVwXfutEDMMDWuwVpIN4LpgKb7E2/299M2RKPf/Ixl979J3PVY
Kmqz5/xvYJECSHFEa8Y6VbYbfWv9nJtbDV1r0igLIPFaQM0sMD8vSolyaYn6A06w+hHh0AAXPVlG
arWp7j+f4jPrVeetqxiWyZanvv5+aFPc5wnSyBqYkW8pdokGsopJft+lpaPkWynpmcH9PlhksIIa
u371OWM/FpRh5q03GeKt2koXYZE+0p/+P+x9yXLcyJLtv/Qe14AIjIveYMqBmWRSJCWSmzBKojAF
5hlf/06wul9lIvESde/6LSQrE63oiMnDw/34OXcpD7a3x7Vw5ejgdAQOHP5M4FYux0WK0ICoiSlk
ykHUMAKZGJ2mQXULMI2kxp9afrltb2loeCyj6IsmVKJ+tceebRGzTILSkPEw6jRtG0Fro5XbrVwC
rzSuZQgWYk7gjMUjxQJV+XUNtp7GqmIMTBOimQ0S5w8V0D/mL+qk6IZYCw+ufbRowkF4TETfzFVG
BnX0PCwtpCMKCfSX5kHuf+g9Wbl6lowgPFBNTbC6X82eFNFSGisKXLshO1TmNineiLRWl79eIzQG
nFmZecsYItt134C5hb0YD4oPJi7RK5fJtuHpTzgC1Ilt9Sc/pj9u742FksSl4dlmNIs+DQsVhpUH
UXUp95E33XV36IoHEaMPoQ0kt5/W0GLXIcmF0S/ferYjjXQCM3cJo2jUk9rPIVnDcq4s2hzKadSp
RSaEtGA8dyWAceP8G6UrU7dmY35163IQVxw2TA60TQChL/Wxi4yVe+baCV5O1cwvQYa2oZ3YGC2o
Z/p8Q9UIrf6QFzqZ7Pn2Xvialcsr+9LW7C4ZSSrzBlkgEBtDbApNhoqrvvAH81T8aCU7u8u2ItLP
n3JfvRt/lBAk3ay54WvfePkJYtLPdoYMxGpS1DhtevKUs+9jtDNGqLOC1KWH7ONKPnUBsXppTZzK
M2sKhVhJCiVAVMZ6D0e7eQb1gZeWjvXa30de7kSbbj85xiY/Rb/xxlM+olcQdXi3530hrXv5GWIP
nH1GRksSgKYJ835AC5kjsqmWM4IOVL3Tdiu2VhwNmTmaVCkKVoH6CXVydV/t3lMvABX/UT1BVWkD
VpMXUPT/WLP6lVy5tbNmXgYtE5bVjZhowb4K5j2wrjKwU5aOeYqO0M1u9q0Livo/gm0XZEgf7EiO
9Q+O0sjt4S86HpG9R4ZQpFhnUT3alFWQ6+DqnaIM8AdQDIP5/LaJhcAQq4lGKABRgYO+4t6fAtBy
QhJHs+PD9Dp64G0/8hC6qyCysSGYDE4TAEOhZVPYLWpNg43nWL9OP7o40rOvmG3tpgJIAsoAYp3B
dxvY/aZ+CQXoEZwH7VN3/x/18F0OfLaNITfDe4Q74jQpPnVjVwFzDeJgxYPY/Gnt5lreU2cjnO1k
xRxCiKeLed4NB4h+POR7/tYeQYr/oiGb5wrQF7Gbl+5b7DEPagHxhm9A7TiuH6pFr3X2KbPtrecd
CbQRnyJK3YJ2tXwxJXAr2eQE0h4HhD176xQAb/oWPfwHQRDIP5D2EgGKSubvkJhFrEogqwWVrEMr
gVa3tSUUMm9v6oW77sLI7GYAPT0zI/CUgZnsd6N7ifXZ6U+3TSwgeKCUcjaQmeuHMGfW6QEGwg8F
mKdeh13yGLrGvQUpbIRD38DWfCff5T+N59uGF27YC7uzk0JGWkWFmEATqigUf29Zdih1tEGtucG1
WZwdkBzaCXpXYBZrCLKl5UcGKp+hWmnDWDj4F8OZHYs6YCDjFDdoQgao4eCSHv99J3phYbbb41E2
uyqChYYjhxA95/rn7RVZcqHnFswZwgKuq7YYKGnADxufJl9/aVwFMZYPzh7gqkCZF39AdfOj3wHU
6QTumo7Mwh15YX52S5BK6qpS7MSohsumnqQ/UvJWtitB/+J2AHwLjRF4cKJp5vLap2E9Jvokg8dM
hcDBowzSzazwb0/lio2vnqez0EIFxdmQYT7tSottLXmo8+dierxtY3HH/T2Or/DmzEZPajUoKowD
deMjCYNNFNOVKHjhXYkpQoYInNImWlnnxT0564PBGkYNAAogCqsdWEuwE1iJqIG4/4BvRoTVs4AF
tX6wwWoq6pVX3Z6lzCNIrsOeyDcK/h5wbZgnC3e3YAxnIBVc2QxLXujc4OzYJopcEDQMaXapB65B
mReA3abWXIsHXk6NNay0eJxcjQ/g+i9JLig+zLZ4pCdWKEHY1+6THyRpPIkkGxRmkfN8liLUhpr2
Bb/PzxUGpEOxAzBvFc4hTMw/waCgTAAtDPrv57h7UAG0OoPUnj0Uz8VO9ECzrVkAwpGfALx3b+/R
xQ10Zm2Orm3qJjWHCtYE7xjQErEbuuQJKu0uU5z19o9Ve7MJlpoED1xx8OTKFyinEHTzxR9cZAJj
/w8QRksLej4+8fOzQ1hmUEwwGnHQq504HnjCQxf7W+0SH4nJdUD20qEH+QkYkdE3gcWb3WWSBT16
nuLQQ33dlgGBaeuVgGDBdaGwhh475MpE85r4+dmIFMi9gFUAqaQsglSdon43JqtEOl5d8y0L7h4p
TfS0oAMJRaB55bszIAubmTCEW8YH1lUikGFCV0Rng8jQax/A+Ku9ZPt/4GWuDj0RtAnA8gheaf2q
AUriVC5Ql8Kz6EnQ9aNPN02BYMTrCNTW3tfKQX5CG9zh4x9wUlz5uJn1mcsBL3ioNCiWA0+Fopfd
gOTZE3hbxQFJoN/erZWDr1FpM4OzCy81tFrvwAr45VTpgXw9SKCDcFB9E6wpDl9bWTGCCxdzYRDK
i5dbqIOI+JCiKeXr2Wm9Tgd1sFPLE6z9kMNyJ0jLfOs22bvxub64t9cW2jaXtsHGPGYB3qDAG+gb
q/ucEF1K/ejmkOqBMsxKgH7tb8RQ0eIGAIdAR83rVUwlrAbCQfg32ZG9TMAdPdHhJhB/q2o5S1sH
5Vg8cTWqwHnPTn8StqPUxwEawQJXYCuD/RDY5DmJAGTW/WLDHfax4sDXTM52K7o/pJGHMFm5teY3
4M4XujXEgnhvhpaTarOalllawfNBzrYrqLxLzYxgUeFOeAKCuVHs+Fewz352kHxAydsv0r2g3QE9
sbcy2it3juVEyRsrqRIUyeZl6SwC76JJwQyOTNgmfKveRMNiJJQmOmf96X7lamENJRYgK2HqmjRK
zgGaprHgtlarA4LS+zCCSIsSrASj1008MzviUjlz6ZkZm5CwxiZVH3PNtwKvOuiOYoPL/of1Tp76
2FY2YMSF8FVmd2ACXSuWrY1zdqUUltqTaBT2o3qnhAgh9eZOLa2VvOKiozufT3HjnI0TMkNp0YWY
z+yArKLq5ZvE4XZ5IALojNt/rT/pujw+m9jZeTTB7V6XEwamPEx+XkNRI/BSNKCkoQvZPuzUwF2l
vlpyrueDnB3IQu8578VkimsTlNqRS7egLnQR40yPhzfoJG/+8E/UD9aqB1f3NQaLVAcgVRoaRQEK
uJzdLELDK9jV0eyNEMRhLEkduR1HR6nJN0WOVxzPVaADa8CLAUGloMp71WlD6BCYRQUQE5i+9kMM
9EvfvN0+7WsmZttFiQHSKnqYaAL+BDBVBSlNLq/cEEuzhgwR8GfA0gAmJfzr2Z40CxUsJBKMpPG0
V7rwjzXx7+gqSG0tK4a1m3fBdwLvhicbohpgMefWkpTlRo+1w3UkUtr5vst3qeamn1CogBcbd6Rw
QfU8Qm4F2kRr1hfGemF95mdCnYbIT8C6YC1TkDGI/bDcd6JLUSCmqMN+hM17p7nBqotZOvuQCjFV
tJpD5uxqd6qoQFZQDMF+OVY7QcA3bUWr+eREv2O0Fqy9G5UFn4YmMAUGEQCYVx19jNV5nqKO/tV6
aob7iT/qO0FkpnjTCzRlwveY+JAjXwO+LUUc4tkm4lfcklcddyQxjayqiVji/APEd77lKI8GOt7Q
pX23uqQL1/+FtZm3GYzQqqsJ1hq0ToWvsW/cq265y7zsyPfc0dzbR3LpqgK5rQwKHwG6xS6+PC71
yFQphQuy2TtUJ/jv8Zg95S/RkZyQwN9nJvgUGzRpN5vwsW/Q5L9yWhdnFw5HQynBAM3knBZZocNY
8kT6C/DUdY6A/AkejfR3+bYerC4cGEFDC1JLcFupV/wZelybSc3ASCPXv6R+H2bPvRT6gNVvb0/r
0mY9tyPCnjMn1PZRlLQT7OThYyL9zukppiv5z2vPIxjbwLApUGLADc4WrsjI2LQAPAD9Uwx2RvQH
lDUxrnpjWHjiyO0aQED8wstHBg4dchgmSkpAxcxj4ZRA5o5FrWX3NH1IGPsYVPD+F8O2r6LdUEKm
pftZAVd8eyavVwxWgUcAjRzSJ1dN4HDmATMorHJWHDXI5Iyq9a0mxk7tu5+3TV0vGhTpoREG4UZ0
9+DP5aIp0ShbMaRUbCV5r7OfQ1rbHGrNt41c34EwgsYW0boPkPQcFNOMJBvaVrPsvIWkSBbZSbCW
87reGTAB/S0kK8CHCFjp5TgGljC5bKDlmyupXUWa32lsWwz5lkAaLwh+V0JGI/kEEMkOqGWDiMLl
+G9ifqt7dVNOn1mXrKAMF7w3vglCmDKw2sDCz8H9OSDZodYHgG955gYyJjsDvJCieZhu0pMG9LId
uWttNNf1ZnJpdOZLeW2pgADBaOUavwyoMY6ndBc4SHGsX4fiiT0/HecDnB3HnqeK2g6wpW6giGyA
LMA8ZB8dWMLWmtAWh4WVRVYNKmvC5uX6jrra1kldGBA0MaADPblJUu+KHCvZxhCFiTegK7fLEoK2
aeBMhK+s5TV8AtNqKeiOAvUugNNzCBmD3lXWAGX5FRADgYeS66b8RCopdYx7vN0cbT8eDEibv3bH
yOVOfEh+3D5ESycVdxLYF5EwA25uFuNVJoIu2jaGDckgUmVAbINsd8WGsuB5BHUlLAjYFSLxy2lm
TYMrxEBbQedDMkXzud9sRd5xG30CvozgCi+cxM5le/XFseAjzi1rs3ROngra8hxYx/S7uZkOmav8
TADSkKAwqfpSgIfVv9+xLbL/fw9Wm/kMZskpgDcYrNDwNHzQpdSgh8GFD0TWcEx8aWft1vJky8NE
fwyCK5if72MIaw+TxAbDliE5RKBdT6FZ9m9vFAzrbxMzD5AWaMXSApjgeDzlIEe3oBQyrAE4F7bj
hZXZTsHrrTEoH4ECoPFGrlTcxm9w797tsSxE3GKN/u9g5miyuE2hqkYxmNrTXqdXwy8Fn86j/ivc
ikbQ1VLCyrDm90g1RJ1c9LBHn2KIEGyirSgmlLEXPLPtiK34TxQQljYFavzAwgLoiGM3m8tUi8Kx
NKCm102GmyAubZO32/N4XXXFZsPDEABYtLSIJsvLg63QTFWTBCZAvPQIdqJvrdMAzWB+tMf0k8aO
sulSV36FpJxbHK31LuIlB37xAcLznEWHI5djvTOxX3qnc6FMsBfUcT04e9abw1dtzS4Ls4+1gVaw
NcKW4deQIW7s8J56xaZc85iLa3c2sbPTxmJ1khsxsX/Jm0Ol7pO54kmov8IeCtj0+fZSLoUVFzM5
2y10JGagUYyO7ygEipzMjZ+qu/oV3W/CPT92x//o5Qu0k4q+AvwhiOBmU1rKlsQReIuLQfEt35+2
0JSv7HRHwIKEZrfbY1w6haJbERetaPmcd4NbmRWyxpLQ3abjgZ9YTk7uK2uVX0189Cx+UWFEQ/5H
1cRT7HJPpjSQTD6hVbEc7clPtuQFAMzwVSg574WXCZ5L1WHVRoYg4GoKemHjCMixAFSjBQV/XxpX
waGRWgOkm8a4PIxjs9PKlezW0m0OE+h+0iGOLk7+pYk2LKEfO0KJS5CDGACx/ubo8EJdHXqjFcpf
mRc8TCd+MFeeadfYS9HRBU2mv/hrrjp6JCYr4MAeTXvwATRFF+SuhWY08SzFScKvlEnnye6IjM17
6tY7YidPxeN/gCHHZ3ztVxBIiTrj7IIvO0PKxxid3DK7V2Uo1Cmvlrm2ixb2Kvr3ACNAKxTeNvMb
vWo7qmeJZUJTq3EUSO9JqbLt1TWKruscCcZyZmbmZ+Ko0UP0M2EtCyepfAgde+IqjJnXAs0Lrgl5
/TJc2qJC8QTvQqQWr9pq0z7KVNLCJnCGh/L7Vx7IQ7rinu6J+0/oXa9pekVdRBHwStFbClHeyx3b
5EUejRkmU8XN2x71HXRDceXCb69AMpYCiwtLs/lkOdr+jRSWgnsh4F7u2e5/E3mJv44ZWAisUeyF
EJYJ4KjABF0OTGnAVJ230BHmLYJ3Vx0BtwSJqpY8IscNepJyQi+Kd9uLLo0R5pC3QHeIgXfTzMWk
lSFJxhBbUO8zIOlpgIPQgvBgXu+i/rMgyVYv71pZ2RXRkxGAOjuoHZWsPf4Xsl2qidoTEl3QLgG/
x8wLjTQP5CrAcMOdvhf1kmYPdTtPtEytz7O4/GYuHbka7Fk03yDDNr85gtpEHjGpMc9fZH2Cf0bx
ms1amWLh0JuQdtGJJePuv2pFg7ITJxOKbYh+s63UvtbBcJeCbfT2Ai6cP9FUDvctQ0HmiocYmAIw
Viu9BXmHaccN4kBwaW2PLG1MCFfgTQtFBIqc6OXGBOcuLfthQIbL6f8Uhw6IK2g6PuabYltD3pLv
KzBzBiDP+bH2/lqaQywR7nkLFZirZJ401rGVVyPUJhW8m8vILkLFTa01quxrM+iPwtxpqJ2LLNcs
XOqr2ADpngUF76j3TElyh7R3JK66t9fqOpaAGdEKj+wTUvXzwlWfFmBsg4qMrcf7Ij9qkJ9URuVj
KMdNoqfPt40tnClYE3Qb4PHFxTZvnsaMxVpbIm1nEYh3htDm/VQa9lgb7EXpIKQMgjw9hJB5bTno
n3+hXerf/gLhHi/PmWD7RD0ZhEAWBNRnsxpPjS6FHQ5104SHSTNcqbB6J6D6SVbGx6aPd7TtVnz2
0kqiHGGi2Q3w9qscEO1DDSAoSF+mxYdVonQP7Vg5KlcO3dJC4i7XTU2xQMQzd1c0qcJQnrBfBkt/
rPN0B7DXppDZse9KN05WnTRZmElRBxCHHAs5z+sEE9NrqcFSimqaqCmFbvCibAQUsf6xRma6tGwQ
2YPoo0ilXfHvpjlL+Qh0ng0OEA/qxS8BPaWqaUftfR18BCz3bm+Taw+G8saZPTH4s1dfXet6i34t
LJmV32WQPpY6tnLwFqLcSxuz+wUzW0JrWRxwRJTbrnUEF7rkkeeRO+ZDxOz6WWRa45dVXM51/vPS
shj92eiUpuRhE2JDRlH8M5PQa0O1gwYRWzJwO0rfpETx5baw02SFEfPaaV8aFifl3DBtqwmwNhju
UYLAwcvHPYQP7I5pzu0FXDwNGs4aAWEzLqNZ3NLnmSR1I3ZnbuCkjU3o6iPUj8fMkSYoebd/bptb
POJn5mZRWYTkFUMqBOWIJvQiVMjMAnSNzYqVhcBIzN/fo5p5r6CUSlnlX2duasCdD2rP+2mDrdLn
trUn/4AlbuEg4IoDpEJ0V6MgMHuK8J7QoJRhwew0J7CCozE0a8898TtmPhm+Eb8e153A3c52BbjC
wykcYUPEPtVDvhGQZmjJ38WrvVZflbZbtsQOPduBoEQEY1EDW52ffNMdkQ6Y7qMXiMykh/zdAmz0
BCljp7I58AAVyHcgxgJ233fpSdtlx+kp8NcyqwspLqzo2fBnW1ULIIDFSnxS5acjKFM4nkhy7gR7
41v6Yu7ISUxGYTl8G3r8kzlrpCoLe/fC/mzvhpyVExX222Q3MssNyYPM1zhFrulwAANEKQKvCCrE
OObPzWRUgi+ng3iNgJTWVMFUCVE+05Ufel9wDqZoSMLFqJTC5614g68Owvmyo7NOaB5bSFXO6wNF
o7O0TxJmq++tV+36I9U2moKcV5OgLyoxPcGMi9ZiX4foWmJnR+Ot2gAOon1UoKyXtoFQJ9ne9hkL
ACk8Lv7+qHnpIGZSpAwcHyU6PSfcoBGQ/PgOSMJvIZK+Yfd0t2JywS2imAkCJFn0AuK1cbn9e1KC
bb0MMA+bascquzho/niMfSDOfuegSYT6NlCL7L4P7FU25KVjDqo1NEsAno3AdrbPzbS0KlaHAO/v
03tA7LbWNyH8AuK6H3St7LXkts5tzfZ0V0i0BiUipnafb/UNjQB4MzmY5YG3AaIPIHvHBCAFmq++
5GonviFb6Kt/RP4qRkRYmu08xJmyISDpeK3MZ1ytrTbLo1wscodv2Ojo2wDhFwO3PflVePJJYJuR
gFFt/iKtVJe/GgiujAumK5EpBOXWbLmbSGNMrQqEEiADaSJ4MjCSe8n+pxXZPofsrf4boO7MTo/C
5YomzOjtAwyroP7alEiRpg+rm34hbAQyH/5OFvB57IXLHUjNdMBs4ZNEPp2fQFu+V0+iQFE/Bag/
3t7vC9v9wtgsjBuSQZVjAmOl9INrELQbQicMwRzdVWh7XaNzW/DkKD3qon/FtLDicwq50OzHULFg
DtLkjvaQhnB1kp14TLJbqA0lTrfXPOSe4ztQR+s/1+b2etND9wd6Bha42UCGOX/bjLEcGiEB1+UQ
fMjBH6P898MPQUeCdfuKqK7e3BCNtwyICjDombLKryAqIHQpQmArDSDXQXC4queNh+Hs/KCgi1SF
SAcDC2yiCHS5X1QwhTR4tL0CaNXqz2HZlWD9Dso4lquDmaWB8RnIeCuDyz2b6qJ6V5seYgPeIOej
cUz7QCexV6apqYQOhHPTrtyxgtKG3FM8cTPi91ytO7rJQ6PNvaBiVEme4gG9SIXbSlHW4zJgMbRr
ncGkHMR4wVCb+s+AhfGIrvt8zOrG7+FxE2NL+BRGTm5JsfrBZBb0NvDhgL5s0jCOqIe7tQXdnKGN
eRm7oO9g2ssUDLiWbCmJjX2ig8OVew0bSeVKiSA9dgcIyAWJg2jSkI8SH/TWt/qh1SrHNJIB+se8
QAxvx0mTDpWdg+Qk2qZ1nBR/KBB4udu2RRtakKYEayfofdOiTh10luhF60B/lMm4agxWZH9SuTKL
N6mJIAI1oNfK+jmW+MyH2ogaetcoidwCvKSbQbmDbOKIVEvS9KZc2hrJTPqR8oHmrVu3eof+6oqa
wzTaCRQoIKOnlXkSe1U9VBGkiJLBAutXjWl+5pNEtMEtWFRZumNNZtTlkE3slfY5kgI6HPIwzUCX
rzZE7Z5xrMZJ2yqVqUnvjdVR7ZT1NE9+JdGU6nddKRVBjN+idmQXFBFtSh+CMHV4CBuVptTpgC4x
odTSZjF71wxQLPgDnYYBur9c7c1vYSmx7CVTLJ689LUa5bEzxkombaROntI7k9MMjtJE7qe9A3HZ
oHnIwlJ2aAsgIL9rFekwp30Na9w2W5Ozx9SIdSQne0MZ7suhUhFp5glT3cSIVaHYYNbZPoHAULvJ
QmQPHD5ESnxHekk339W6SArfqApolzlxncgsdzMKpDqYXrMS2zAJA7XeGVOsPwxV1biBJDP6Q5/a
HmULLcgk0DeWIanMLVqxOT0mY2JNud0FddXswjLkPHCCHrX+p2QCdk3FTwweHWnVZS1osaK+yjbg
3Cyw73OmQB6NyQigjhnJQvSuo1KbHdC4JHI2E7BzPUDeXTYMTqwHjDgK6ct+M9Yal+xhSKi+ZQbP
KuLEalE0H1VQFVyirhJj/RyiMov7+AEpD7yook6QGQ9jX9uhahTKTwupvinZZbEUCAZwHoUVCPBK
ZSwip8/lAGWiScq7SE9fNaWom51UZf0gQ27BCNUqfNaDOERoekdrcF2j574x1OQPoWpgEEgGdcPw
WlZlXP7s9InIj31fAhqXhEaqag4UFHoU8+o4k5VjGClqgnaZrEzVXd3rtbmRqEqDH43J62lf6pok
wZvIbe+kUiZBYE1Bn49TdN0ISiMuNUoZOyaTJwJeoAn0hgBsSDmJsQ6MZPkr0hlc/cxLGskUKSLw
Z2GUjKXFW91ajfyt6KeIoY0Gh0z6FZl1FPiUI6tU2W3dS91zHCPvWU4SzZ5IUlHihWPFgFlr0EbG
30uaa3oqsl1Sc6yGmPPvRt3WoDsbuKk1gK2r47ht2jYcv0F8U0+4m/EBdm3a1VnI70ojMZvWtkBq
n546o+kS5tSjIU2tHRtDFhw7ayoBKlaSPtpClEnSvSCLifQzT6aoB3G7Emq1jU4Houyx8Yzw1Bdd
FB9S0MYnfyCuVPPG01O+ZThdxM3rqa4fclqE9I6aHcAmtEn7ym5kEuRv3dTVtHXatuV1azMznooQ
fK2lNP0PkOP/683/l3jK/7/l5t0o+0g/ql8fkJjPmqgZd7//++t/+UtwXiH/AqWpyAoYKKsD2fW/
evPmv9CtiEoR8pxo/AJFJ0KuLK+a8L//SzP+BXYTIAoJKtaCcwPR6P/ozWvqvzSwWiNxCQp1oUVv
/Tt681+p8b/DXrzwkAMFRhlVFHyHEOy6jBmoCjerqoOMXM807su8+d7HnG5rQ2OOlXXKFhvlA6SW
k8+Yso97+EKiPGdBbWyrRnIbrkPHXM4f6qYxHYiYOlmftgf49M5XjeSuhW62Az7JyR/a8qhFRejp
ZZwSJAvRd0XzcduWuGoI9F66n6FFNadMzH1nZb3X5HLqseAHSq+TDwggUlNT5HXFWG26MfpFs+8k
c3QEFT4xy8YjVpU5HVKQSYqeCGQl0ThHA+D0uontkyqtnagyRxS/jMmFkthGHkq2h653tSODoYAm
oN5XAxv90mi7zxbiCXYBUmg1bl4T3FF36nhvRVQ5KLF0bykEfYh8GuxpAhyqi9VfY5v1p2Q6ZdZ3
EH0/c8rkDdLqIBGJimYzTkluSzH7JD3dRdCOdgkn1U4bapC5MQRbDTvJMpycnkgglyBrT7zZQwK7
D/BfzVIE6x9A4uoMeKebEavBQNs6Sl4eCx41tpWZaDTsoOqM7D/WuPdKue7tnMqvkVpR26Lx6FHW
UIdLSrktenBWA4J5j54JaTNyg7p1qFu+Hr8EYXvX0SmxiTZ9PztGp7924TlfvDr/blnFAxx6uCgf
oSWDzJ/BUl2N1YirxmkL8y6oonDXArzcqMYm4BAoN5UYNBJ5knutfpfiBtvpyBCMVhJsNblocB0b
jYPY9U4Zge7qOz23A2bSbTTS9zhjryVNA29qMsB6OOLgrGbf2gLv+thsHpWpRJ4wHRqvSeKDLmd/
TNB4HawCEVXYApPDtJM+1boz6rV+jE3TKWrLZzWC2hxoUYP/sHRerb3RZtlokdLHTADlrxsGGmDU
WTa6yUcFnUW8dIwsQDdKwiEuDXY7cHRKP00ICtgS7T5N1oMMKkw1Zxzl1BmjsXMmZrqlCTa1IdEa
l0LLHqdJIk4aIwQzcvCIarmtdwPxGg5x5SYcsUWCEVDc1m1NFIyp0sq21GpQsbb4Ae1bpWc+93lO
kU/FXyoiabtXExzspEN6yPgx9bnlaX0bOGNAApeoY3rQisHthS/RoxGZJb2UHXXC+y5R5cg1DVTR
cCm13VRvIHnqQcb6NBmh4UXQDfZVXtoEulS+WqqH3JKTTT1Q5iLy/t1CvvMprCDG10ejI/XVcCjR
wO/0crXp2fBYBwZ0DgbO3vSuCh0dQczm9k6do2G+FgYaraCaNUUhXJvlSlUpwPeFeuFMRjL5vRGh
ebd8Dut+2hapFLlNWit7FbrqdwWtd1qrOrFR146hhdYmCGXPyCzLDay+3eQ8OPYy3ZeKxE5qPiQu
Ot87m03Y2jRQK+zqahWCKZLhf98CCD4FrgWBM9wEoNfavNGa6AVTpj4CJ7RYHRKQ3EZgH7tDRhFg
yVbtlWyqdl9bSZem4b5X/Din1rYJQQM7svRUljEwfx3SonGyaWIVJGFB0+x0uVvJy31B6i+/FRVl
wTgBzwQw5VzgBlzk7WC2XeEw3uP0ywreEOjwxSMObSLc+N5rSucEdc09orsTNcytQco3VhjDSYnz
Z4ZOsgnvFN8Ca5CTIAh08XadgD/mrknG1KUa8LQlel0dTUPQp4VJCPqCGNqDKdgUvRx9Pd4wFW9o
3Og2ePzaKUjcd5CvpbaE4HoDBymPOTYB0h6o0nZO0iTWput+NmP6HpQ62KSs4psiLgBANp+6IZqc
OGkDj/L+KGthc5BM47uuV7Hofmm2Up79loLwiMdVu1HMJHNLPE3t2xt4jqcUVwQIecC/jtQXauny
3LNYY1OzSm0dQy8kJ6xRcAL+69hbVokrmqO1uCAdHqBSsaVW+8fRaGN5t7+BzFJQX9+AtlAFfVNg
iUbPymUsUnLQ03Yt3sFW/jxoVroxWixM0SrPTEuhWNiSfdPeS51SHcoc1NGm5vf4biceKOpxZOgc
vMyRMuThq8Gb4WQYPdvXlfWcW6myL436Dr0MJYKYOy4cTUPxwg9VCrj7ykjmGXwxEuAowdYK2XNg
VebnyZy0qQ1YBPjygGVmhdw58US8UUvwstXbal+HexaaNkcnTgnMfTIaTkKnd55LztfKmxQuzzSm
u8lCmTNbbY9bmGoKsJKghkfZDxDFy6mOVH0I1NGo0eiEbytZmOMGUFWbIRKQkJeQAApzu0LtfKaP
yAO21EYZnezBJYILg6XUFvNqmNknOLXfCk5XXdIsmSWm0AAIQLhTdEcCAnH5hV1ft4hUOJSY9RCX
WJ386ZMIonLRAFHwx4Ry6ulNBX7vDNBNc+oTX2NJAYZqFuA1/snkcPSMQQNLDB6HtzeqNUvP49tE
p5OAPOHAQLdAzO5ZZWxSjB7JBnybGSu7MAPDWQCZj43aGvd9m/9CtLnTGf6hbKCnpGbNJhknbE6N
4Nkm/h0PQpQVAu3Ut+FrE2iFk4XwEXmr/ZbgWsCXhqiaFKKfniECMUEIBgW2weYqmNmrMkXaoLMG
LNJGGopfjeDsk8NMd3Rm/KryCOFyDufCTfUgS2Fl681Dqgw9blhc9ID4/lLbIESGBU2YQI45nZxa
m7GcntlYB48hUxKvGWrVrfLiswVSPYvq2o2SpHFJJj9/Lb6ONC2v+wTM6mAog/wzvm+EA4w4JbY0
JL1TkGLy0376zizTr+SEOEgjTP4orkdeBP7EkJnopPwxl3DjGFrjS2FqOJJEJAQr2nvWUeVbpEzs
DYxom1wt42MQ4bLkGg5tzDqkiVut3OCF/nWWqyEM7QKSYYhcq8cC0DvYq9ZaBb8osi/vHh3Kxtjo
4LFHI90ck4Opj2NS6YNDEw38uqmUH5TSupPwvDqkn9D8/FYapXqfZuZPrVfDPRlYCOZXe6C0Q19/
3Xhajv2L/Mkuk6dnikSTnxiAsDeYNyQUHwFYeY3FZkllLGOCESC0AIR+lH8rHeg5stg6jio4gpiW
gMSqnWq7I8grDPrIPAY9h0lcPV1hlLaJR1dukc7pmKm4xaiuNaHMe2zFMUCaGVBOIDkFCHfmRKym
CXIrzxunSsbhvq2N1NNoec+mzP7a8EMfTn7VBx/E5K3NaRnb+mCA/3ZMf5qpFnvFoL1qHJQYuoiD
otTYSGppS3m02vMxy/eLT0VfIh7b8CjAqliz+Ays/FEWWiEIusUzIU8xw1/ni/Zx7erl/yHsS5rl
xLVuf5Ei6Jtp0mV3+nPcTQg3ZZBASIAkQL/+LfAdvOv44tbEUWG7fMgEtvZe3c4728xPS3xZ+Q8V
6purU6dYxk0V8KB98xj9l4nsb4H/fj3wmbn42rCIG8sr/qpuaN95h0kNjflqERImVpL3QXex0+qV
zNTqNHlw2Q1anTVNTtiA9M8MFPxBxbpoBY7lwF2AWSb/Ft/7f/SxO/WFBxz7uTB0/a1hgJh8XK2G
ek7LOSjIRrEhS2AzsMYmK7z0QzYJP6djspVOIMeqSbvvicAqgmbukf/VBCbzG/8DkfZq/xdMmXzG
cKuKdEL5oRvpT3PaxbfG2BuX6t/EOnB2o/D+9X6ihYXzChbRPbvgr6+1x/cd1Cty2K3S2OA8b2N2
lIc0WXCbw+B7G0AOT+qzm0zdjS2yWFKszRngp6o2pp/6Zvj+57RGwgj2M/Nfcw+uAme4Dz3OZbEP
kcEWDkRdipMiosuDePu5kkCcVhushXV0U86QXZl6jHO3+xChwktIkGQg1+btKLSWy7ZaHPurCfcn
MUVEoYv1JNMQPBGq5LmLQplHtohmdcYHmHOSrt+jRMlq26IYKxfaawCovcF4VTHWxKhCW1n3RBS8
O1lEacTDkGN3JzQDWGwZhqTN52R5cfwtX0JM9u4wLBcXvoHiqDNOgw1bU7uRB+xV+hGDA0F+lve0
LKt730TpN1u2Au2+Y7aZKrIkBUQ1F+Um7j3i6Xna+PIoByQHpnE+TsMP5vX6SuGWNkk9Y+nMavJ6
cOQpQAuWCWiXrv0s3jqC3VQ26uGwbLzseJw6tCFY5RIhKLL70TI0vy7fKxneikxz8o0PLLgRv28h
L8PRP3fhhhjTHmsgh9/uDG6kk+uWb/782s5onRbGvpO+++lhFnAmE1VjT7fS9ikDobmoom7VZ4ws
H0s3j9nquYCC6DQV2+J+GBjQC19gj0uQDDr3Y3Vuwrm+tmQpRwDbOVFTc4sUFiQ2tfPuBMB2mkDl
c41ifJyOg0eQSrVVU2Og3tin8dW2cxkDUYMl2Cdm/URpUxiPwSoBIansGcJmcYYSQ1jei+AL8ivT
yktx7B/doOgSp1BqxoKKmJ/aweX5tgFcQv9TomLsI4ZURbPBB6inuDwe+eMAAbhOTjIdnrF5dM7j
OngZFc5jO1Nx0q0nMk7ZWGpW3wAtV8vYe/lMhjk3BLhWurcd2z5t9qEHtHqCBXiv05OncHcSlPGO
FysOhwwsn2hxBf5+xZjDCxXRX43FB3c7QIuJI8/jfplzEL06vckpX8di2CembhI/NGjF0zRwXE2E
Eytdn9MZ/eYQGnx8J6EnTCP4gXBhZI3jzHk3qZKNIFUMcy4jlsqUk26H/HiVEut/oDeE/zpa5JNc
5586ir+5Eo5xShi5bJMpghavgcaZBIg/um2DHk9+qPwPb/XuTFCSTxwXTXE7XwegGE8j96txSZ66
qOGvIVmwg3792W/NHRMzRvTAwfER2rmA1HnJttCGZWRems36OT54X2AnGgiLIa0SOz52RrvnNUhm
dIOA6JlllR7apmxpFOfHebm6sy0RqZcpT5kbacenYV6hdWJYTedjCZDZMCliZ9MOX8ZrP1RpTVkG
BtW911Md5cns/tgoIBkS4TnnoENPjK5ARPf7SgykvIQlEg8q7k5cj00eMMRUeR0YEQKzTzYKgnOm
ad9j6pGKSVm6KwaDVTVRhqKIn7dBYGWcBhKINcS4DNgJaBPk+Mfzwtv9VZH0EtYtVoXXIckbiZvt
hD8bhwR/PqOWLK1s/ZnOaVJo2jx0tfc8QBF8T3Fq5LXG6x+KBWL4wb7E1v7SmwcT3P4XgN+Rwl9f
5dikVV03BnUO3Krf4kVnWjMwqlZXaaCgXMg1hv5y3t9CMKV4qn3nHEbtr2DrRbX3Nlls5h9o9fFk
CvzNgNziri6lO9VXkkxXbWV8xfY+YFw7LGI4IuCYt8xPPEa2FVzoL7GcTiHBykXWxaRs0rYM1WzP
DnTvJ2JQoX2YoLSss3FO+Flr3BYj3DA3Yr5vOg2KNaVpBQcX6n0Plt5d/Tdfu1f8xcwdp7cDJ0P2
rEFjjDaLbyqXJp0e/QRAtKMRsoBax1EFiUPdkxQevm1v+2Y5SSqQWfiF1q/pKm4tPNDnRtqvTtva
q5pWBPc4zZqnY6tKGLn+SYb4lS64DHgRKppQDX5SuWWt+Wca0W9zHxRHORNz8gADCT7/3qVS614a
zy032M2LAwI5SsAfnCh4Gmyb3FTcyMy0ysuON3pAHSDLvJRzi/d7cPV0ah3+88DNsCgAkY0xKlkC
YVuFPNqtJF7v/pgnpqrVAqHHcXkUu6M4ShO9dzKJs6UzT0cT6sFoW/W9/6Vvhwcxuq9CJzgbOtwK
N+Qn0dePaxh0+QFnHRUjQBlB9VmmC0Wa4jHWghLOeuDh5eyCcgxF8pPtg4jTte/cAOlWGH0dhQfu
qCQjBZYQ1yvQc14HRTBiJ+HIgT6OUhc1iyu87sh9mUgWRni4ex+fUcfm0xphYeLxVv65wfvretRM
402lI904O75Q5fjm5KxBiXj203EaHMW5jfCsN+5rPWH9IghSVYxAQS7wIaAhqFoxmStLW3aaVzvk
G5lva9LDHeh0344v+RjZnH24XFnT4ORdvymdHwfH0Revm/80O0tXcSRA4EevWMvrOWfseUTGDGN4
69oR2LfEW8UkjlCyJ1XLGVXOT+LcaRC9zIYr2Td+NT7TZdzDmQRJxpTh7KjnXjz06VhufcLvfSLu
qM3xs6fcMxjUjIbBuV/wnR1fJRCUDUVt4wU2xJ4Xj/dZQ6CemdCPYf+7brFXk/6B4o0akUQJDVn+
v+f9v9WHe7e+83NYewqqDPv7dp7i/5v3u75WEI4ZlSGwzHuXETyGsQfUGgeYjloCjQ1sVUuDmaHh
aip6xr4S1rKMJl17WsIU0QMN+Rdy5G8f3XFR2G2G9FEAofvl/fdFtbNf69S4CnINxjOsG/bhxwjH
sqELjAZA8PPUup+WpJvA5tGC4dAt//f34v3Nz+B7iRwsowJUAwQZWqf/vgRfNlhDBk9UVhsgbayv
b2u8/Q764GXZtqK3y5gdDNlRD1An1rM1n5TEc2pNjXR9RX7rJL7YmlyaQH9SKYb4wa7Jddz4dVoi
9hpb/eV/X/Tfvpr9ewO8CdAr3XcQIxbuvy9ad0JtY4Ny2gi7ALzFPrpkm4DBtbIi7lLVMOPcB0f8
wuzeoPXBtK9BCnXg6f+Fzvk/YEIYVkEZwLfn7oruvwboeYMKLtgWCIzMiuZuwxumO5MWQ4LNQREP
22yWDuRvyfBck5qf8eZP98mRd67pA41195BQlRR8Rv5NH/OSM4NgC2d9/d9f2QGp/zVWJQiy2Lf/
4i7HfxvIBFUB1RTTsxuvtLITWpBJjDyb+/kP/ILw0hselDfSMMCxkSPyxUChREg9l84kdbXEkuyr
uVxQNyjhawsoDPJ4VMLRz7zE6nLugQFFNvpT9eaRb3kdLq9qRMEIZPBzjG5yQs9Nm0QVR/UddzHG
0rl/8DEZ0cL3+rZYaxy+g26zQG9OmQqUoU54J39I3iX3utyaZAA/DC2RT8Nr3OexAFhimy+WKMSF
ba1/Xax/CzAiYTk4zv3U8GJmpED8/6fjZKfY9JW3LZCcJBHYT9SgvRjaM9ZzQfeFw0C6WJoh6+4E
yXJl9knq+O0BARpAdKr/fXNcuDzxxP737UHQOWyXsPvskSPJX9h9JBlOrMQbs0E4n7Dz+pKikOfN
0ke5TBJ9Rye7ZiZJQUyk6gd15i4PN6YePznG1Y8x/ebUHS06g7UbtFFn5POwJzXH+XFewxK9ZqA+
UmxUIKuDqPGdLWEO++ZYswL7ay56iQBsjeqClbymONh+iKJDJWVx3PJpenAtR8chbsdEK92cRhaq
Ga9Gj8bOcueW/jQAxJI8laCmD0hRA3jEa3eZA55Ui+qubABD4c9Oti7NcFkm97eoEQjERQA0ODT/
HM0anHBYmaLjFi1Y8zw0GNmOg00uGjnazfIK+c3TganC+nyzSYPgCL3eQeGhM9lbT4rk1tybm1fl
fRxUzhQ7j5RKhnEJV3R8LQECGTH3jOy+et1lYXopdKP6Ytng1pHeo0fFWaEdT2nAS6bcr6nwvvJ4
4JmJm/E/zwlDw4n1s4XW8wmvrlMgkm/LHExG+fEFHGXVgl1bccae7ALMcSKuzoZ0+jxPsKBT9RAx
RcoWe55jdFV3hOukK0lfoOMqTOCelEQv61hbSCzZzY8psI9Ajdr9HPfbJ5zL7t0BCczlWJfAfmdk
MaDREHsntqT0Sq13R4/GAdqSrey2kq6bOHFEDpzB3s+fj+sMQnlbfRRK0VpZkh0jShu/LVI6Bxlk
m7Q4MBRvJFOhFxmcbCp6qDslXANSfQvHsMndsId5I1jHPMJK1bKBhjVPhh7QiBt/MwHGMjFHbS4a
WiBtYSvxNS4nXUOVKscup0s93Dra4PUG8S7nR/rShGy6rKL9cOKpvvUo4YKba9PhxJxmEMJDhwwI
pIO+eGgps4ZDseFZ9IiJQWD4wfwnZMXgt/nF6K5OqUBlRk6nTkPrPraQ+lxoYoY328pC+mdvCZxX
z2/mN4hUy1FhCrQuEJwdAnVbI08njcDOcvKBzNDAYLMx0dupn5JbCKP4vUnt2XpMZqLu7hi5p6JV
OvNiPudhtEEuOsB1und5oSGQOAztkEln6rIOLGN29ElE8zXXEBlyA5htTWf3Ek04gKkFHn+aVgUw
TvTIr9+LsFYr9C0eyLJuHEGSolYlJHyDmB3Q3JQZjhcSEwdYc9leuAxV5ixLdz6egaPp29mfIZWI
UpJ+nKkRSVLpDEvQMf6RTZcKMrWC8hHxsanvAp3pWXF8Gc2KI6Lpuu0/wgRsqs/wvPcT/Xo8nk4y
fIHss8/9fUyPkRWNKLAW3rT13AUMTfZ+fnjDVPbGSVHxn6EjTHMFF0dBJ7/qYEXHRQWlg71YhmM3
FZiS6bTsHIfa9T0A/qCMTbcqULjyJSAX4enlMU7zcJbzixFXfG3zCZluaUb1aEvL6hcMxi5kIW4F
fQhWIrntObQMFyXd/s+c7UW8vo5myNqR4mRLakzHBgcIQpmRcO1AedgyBYjXkgvwsPJoiOpnnAYy
J3vjL8SAih2Op8lpc+DXA0TL9HZMh0Im241OP6AgVPcQyZXBfm6GA8pyOoH9xEQcVCkUA8i864Nh
eD6As2MYZ1xg5cqq+NmCPfLYiv2mBh3pTupiogUvEbFdTxqkMNl2J81/6zUKMo1tk3jitvrMAGN2
42JOkAu52UxbXhzfv+4cyD24956GZL4TKm0BgSe2bAzJ50h2AB9mdyhNq2tkpTuYZ22TH4fHUYjH
naJaLPCIYZg/hG8QGT2JuHIo/ETz3h622yP2MQ3XZo3f2dj8DG00nSa1A0KeEpjnTswHvYFDMYYw
ZD41HMSYXFd0SMl758SQg0UYcVP4NNeTmEV6lZ3zo+dY49rNbXy1Gv173XCeLzvSJmv92vVpVC7A
y/KWzZj6ODg1v+t3sibf0FzkrYyukUclcN1kV8d0WE+lnlzuKqwnrG0xtNiVqaFrCRbVvyHsDIsF
caOk60XZ4NdP/oZpC1EcQRHR9rFOCtrhfe4S7+sMWO3PideuI72kHtq+ALhrRwROcYrTOrSAhGvx
LCEujp+37peiU3viW7Q+63h+berlo9OrzThMJDlboyE7iMNura8GK+MeR/m1iRxzPp47UwNBEuYX
RKvtufWMf4uQzfpHyyZRyb1FD7nap3NGR0QqTifHyXr6qD1FMczGHDd15yaxew/zsrt8WnwPiyb3
9/Io3Qo4dpaaALAQ+vodjZWRXQrpdBcTANCW4eziNsNLO3oTfkhLv9fDfqdonR23g5Aomx3fv8S0
e562L6xvUtzQBka/yN595l9jqVAPt+HXwakuZHtvRvnBONqT43QOW7Zkc8TQCI5izMN0bs5R3H1E
BL8ldI2JGlKBhyBpH5Zh38RunGuw8PGypb28AFqJC196PZpbHJr+Nt9SpGIfL2pkht8b0iIAtQNj
cTV6Jt6CE/dqfwPvnMvFx4Da19OLTn+bwcEz0aBD2db0y1h7j/OGyspSxrF3A5H7Sw2Me0p6Pp2C
nWAAeP8S9OmXrtno1RMfB2p6nOHHx5JrjG45dJZTaP2h4ALIDyfYMsOQ3JQfHRRE2lj3otBrjvCc
l8jUho1XNc81lBKVHzfQl29JP0HxJlCTAoegPm8Z1nODdPD6b7jH5mbjyvUFkhRWs5QUDbZlUECy
ockij4tH07ufCfT81x6dYsnQQZyO29bShZ9Vg7FgxBm34xN16BciQZ5hPEUSzANUg52qph0wWcSW
j9TU5+O5QWYakIgdC1v8Ls4pBsFsQsZBDdT6aB1GKN/uR01b+hDLB/1GnhhSk6vpfLxl6dMEmVQl
WMdPzO2/xvEHWefo57qsZb+lmcV+zz4CUHfMEwf/d0CmcsBGObOgaE7Y6WAb558QGvrTCgkUxGQE
oUoHzrr92OIRkKwApLMFuAnr5JvKwcWeYgfzL7IMptzn9QXyd6+w6XCaImB9B5XkSAC6WCQsMUam
Nyd05w3NXv3eDtBbDUIk6DjMF6NNV8QxJvmAA3M+PnQ0YGkRG6LLutVfoY1pi2CvIQegKUIc8r4H
6ngin9rjwRfyHMbed+wFOhCqJAk42nNx7hMwrMd7CCHed9FCEj+M8jJzgFtyR1A1p25hlvbc+TrO
6k2V3voEkX79hyMlyGsvgULx09pNr+Ou2j/KuNi6sbBfgkj8EHxMs2BAuTn+pA3mp5HGUd4Y18kx
u1TepwbUwX0X6jDq6KzN612MkPD2BcyOxMZSZHoK0z+DE10zZBhANoF/7cDNqUiffc+DM23nEPhM
qhjigMzSwM2bevhHAZtUInHPA/DRwlmi92Vzr17fhVUQiPeIiCsFSJVbD99Zu0MyThdfIpSSloql
TDg9mxH7oTRkOOXxaKST+BVT01b/uYtAgJ3lg1lOs27HmCHxxG0g8r0Tv+duGbHAGHPi6m6/4Qnw
LmuIgzx2ll9D6NBTipOlkiBhskHJN3dlj52iKLwkwYVYfMikAYgaCaecuzPWAOG52oefrtdP67Ct
53WHro+B988UExNEvi/jIxvbYt47msUNfwjlnWIXap1dznN0Tt1Ot++VVMKMUB7/f2r1TSVjA2gB
j1ETmx9j5H7/A0HOEGcgnPVkmMEqmwCZ2ZYjgwrGEH4+ag/r0l8hn78yz4HONu7cfPL0P8cr6RP5
I44WnsF30ZwmHfmwcszVDG0cRrvmAQaiK3hlKBFQNSqVLIVxu5IrOX/2U3T4ofY+NnT+mNeSnweI
CLldd4q8oQzAPpEQXdhYo9weFcLXyR3eDXVFTTb5ZtnluL6uRVJeQgy2LgtkXIw1vFNHo7GpDtJe
i6TvuH4/WkysBsPd2jtzCd7mBgUKYKBvTOdbQrqz2NuMmUKOKZv5up1CV20wyPinLdo+O1Jgey7t
Pi06hit2Wn4dI2EUy6eaossL56S+pq2BemaOwJ42Qx4Cd61BiBeCYrW7Y3byEo9MsovTpoW99hwj
DYvmEmTTdNH1+IU5g8y8sUUXEmH1aATa7hB9Uo59eXCrSFcl+QGrU1nAToZncZnRd8xtSa3GMwoJ
7B9B4rR/a72ddg+aujVLAg57UPAeKXGZYq9E8BetktpXeTsjVcN6k4TeTufMePMT7cXPOQF44y9I
1KFYuaGVLhqCvL5ocv2yHpe3uG6QNAXt0rZGDxsH9TxPBrfMqd88V5rLOqUfVANwCQNZ4ZVbYAj7
TQL8D2RZqwhi5Bv1KuZBwy2BeY04rs4Brlm3IM5Dl4oSIj6I9AYElO3/sMsxETV0RXQfpOi5byAn
OnoATZct8yZ0t7NuPpINKqs60bYcGLK1qb9A0WAcmTGffTneEdtRD2o39+NolCTRP7H1zlwSc/Y2
wGlE7TPJwNh57Pjb0TbZcLYYv9VLuqCO1HvXHm78cVjM06IxH3owNIbAkF8DxbLIJt97KoaKJNy9
N1UqIKg7OWi2kF7dZc5IAg6ZY9RDRkumM57uu2ig/vVDEsAkpOIHR+IV2yJRT4XFI1QIHweQa2yS
m2glhbU9aAaN9mEjEoNkIl+QrpuAiZxghew9dgsVbvTUvdM6Qjs1Qo5FWqFO9Qo2UUHY4SUKtUdz
nY0blEVssngNdp6SweNwb0Jz7vSEJZ4ofgJiuufjazaeQjc7RT83Ee3PGFgduE3RoeLjFdY370ff
KCR/AzmLlGY7Q0NQR2tpTHftl+A9CKj8LJJU5bznxWg3U25mNVdCQmRSjVgrc4wv0sNCEA9lO5+6
BKmBQ1/vM7mLHwSeGJYBiCaBqFamSUgeIcEn0SOERWIFy5d0tAonWFMQXjnuhNGys9kWNtTcxbJ0
eKAG9zalzC90sGK3RWvTUwLMB85EivULS/vKwgn+OgfhdFsAMSwqU2/oWDExJk+w6n0PDYMwBj4w
JLfjzzlrn2PrzqeY4jTtFm++I6l6aZLkIoT9NStEVyd1kIV4IkqnG90cz65XEJgeb61crxM0b7Xp
saqae3cBRO2sNuvucSz/RGPcZczpwVhZsVWtHe7MwVyuLtsWjLkXDbQi3fgMzxp+J3bLpfbMyU9q
8DVkTYvGbE/JEM7l4je56Lsfyy4odZkKLikYm23DqjB3hIsAzo8rX6H+Rd6DO3XlAqPieahTTAIc
z3MwD8DUBrE8kdkUME7YUzAt4oYbbGAnhrgBYX+Fb0l/40ARVj+FrSWCs1BZ8YaJf8mNi/PKbfEQ
k0QyjJfqZQkmoH3TtOBupBvi6QddchrhyJuXS7yl0yd4HKGKjLDTurbJOcTctcV9+BnQMu8+92mn
vtgRy3KPg9GrnXLc4qFMvRZGWOKA2dZrpXwIc1wCxBaQ55mQsSsRufbt8AyBhy701nLovUiCVg8w
VAA9duUwcVei/VKD93vhO/CZ8Okjdl/CPmgKzy7gemtl3xzP5tD03ju09Q+IM+UfaoScJg7Jre+c
5sy1Dd7tcGssw0A/YZ9Ar/rwDacv1gn2a59FJv6+EoVA1wSlAPxtkkGZQp8XbG6fYdPpHducAxjV
n7oOhZ0B5AHyburbkPo/B89iMZAZ2M04AMtbI6ZsWR+bVLu3Lt4F+PvLzIAORmtbJVNL3ntXQa3h
48db1T9vYqgv8FPeGzNPVT/UcKf73FQSyC2M8SHeO28bzwxUHWKLWZIlHbcgPRXEP+2r8MCHmW55
YBomW43V868LhCQxYsGclsKsmLLciUCbourfMUgNxSbI2UPE+lNfW8SLQ3+fuyaAE3SG6zHo2Hp2
hOKXtcOqjHjBhid/caDICzL47J0zXUV0l76si27ztrctXOFw5TqGzkedgVbMyP6UyTUU6ms898k7
n2OnkmO4nRPutVkT2+1moujek8h/QlZx+mRlfVcG7TKPtPuAscR8Wkx7b2ifPA9IP6AA5jYE0N/N
wghC1qgDKiZyK9Ghj9tBcliiurnUbaog4Ori6/FLJMbSm5g5950XX8fAa/OwA/tBV0ZvxLGINmAz
XK61rW+WbVio0y0I1RAdisnc3PEE+efjZlk/6c99sxvIx5lffBIv90G2r7OFHnzB81AOoudvXQ8H
DVljc+YW7WazefYSEXCiCcMLPXX9gs7Fe6ltUN+OZ8cE47fJW6FmakK3nJTza04JtLsO2FMwT1HJ
Y9c9kSZcHhPF1sdetyY/lAhRo0254hnQgUeek5mIzDqpfWSshT2srt84S5wvEiLFtIMegdXcfbQT
7KtYinox8HCB1dlZdVx6G2gN44YKzwm10f5oXGbK5meAR+9qwz1pGua9+guETt53Cw756RA66UnS
8zjJBQKWuP6EpSdTxvgbgxntbQ4cTCaLyyobKdRGi1Zp6Dm/QyjY3npMKEDp3Gx0Eu9jZSIsmnE9
NybdoENF2oeosTOtGfusgzruCagz4gmc7gpcvFgomnLt1WWC9KpTo0j9gGSOi0rrPp/CiTwbh5Za
Tj+BEfswK7iZs8X0IRLkrcd25ZYx8bCZIXpxAwUIUT/EprYPfDAUSM+4FKEGt2wTvA9j4NziofOu
gAPCUmDee26G4bTMdX8fwB7cj/8SAwbPqW+7aoh2LvygwRcHYsBknN2HUFD3wePvGnKBG4OX+W4m
H+KfYcVf8EcbnNq2sbnaXNRuzAN3jNQleD/QaZF0qhQQxo2ME4YB8P5nM6EXZxRxDv2yPjMgdCpo
LptUdRHZnyHkoo+6I+oyNN6H0FNwd8EWlwj4OKWN/i4dy556E3tQJ3OTtaEbP2LhFOJRpzHOYl3X
uY/0ZryC8XrXF3dJ5le0AerVyi6PSeHYXr+tK5QOpNkuoNwjyE8hk5wFjx9gHsBa+CTpzoGU2PNL
F1EupNlVPistprA2FQaM7glPNdwswQ4ohMOZAwd+BF2KzCAzjHDRifUyWpWraOyf3VVZWNqi7hYQ
EJ5GhEvpxy0EkVZ8lh39wcME0CcU5pDoakx3NcyGu0N1WeGSowseThjgxxXmjqFdu0flAWvpMORP
RmCPBEbmU9xAv310U0sjzUnpG1wKKUYCJrnKhQv8k7tAQmk05IixWEEMoyOGOwN6myjEZMGA/t6H
XU0eGbTDR3fq7noUEIHvI5LRH4JNPdoUqBlkKQQycefHyqT/eYH3kXQFHR3vtY3iPhtoogsCSL4A
5ncXoV4f07F7jjHJzNplv3AyA5MoHOTPFeOuijsQOym370Fikns/2uQPtaNR4LMpfQoQ5oGkBiAP
u8Km7BRJka4tvwbBENwYp2DoMKCKDUm8Hh++g6ZssbfmNM08ucJCjBy4FBTxsu4WRIaWfR7OKXEu
OA5GzG9AD47ZdnN22wKwE7iSxi+gqWCpYPxiKMQ5xEIi6PJQZLI96xVCpqFZmwug3/xgYS2J3ucV
+kLkvs7nTm7PAhBPNiTP/kutXPKkvX/C5M0XH0wkWB6rVjRVTor9PHX9bpK48Mxy0aHPr20PNg9D
HQTREtCW2oIEyqUIYjJDPkNoN+ZuvcdHhfQVhEr71CQgl3ZfjyT4bH0oUpQJPLZwRboYDZQLS5Dm
JxWt8OGgBF949w6SucJq20/+6iFoK1kLzB1r5TnLw5oMlYte62V0nA3FoK8LYZzklIqmuZNgKqDZ
f/LTGes95+5pnLa5chzzT2ddix4jgFYZPAxYv6xHkvdthV7nNG1tnbXSIM4j6b/wpFMl1R2AkZau
lUuG29Boej9+CQnOQXfF3GA60GzQgZWaQGU4uQF/7GrYB6feuTWR79z2nUtFI8N/QGupqwb8QiZ4
8FaYu4pYQZ9az6G8Ku1+Sty+efawzQ5DLfTJetW04sNmkRK4BaeGLOSZoHXuPxDh0hVeOg7nf+HS
j0T2/6bSEXiG3J4EO2B8vEx/Regg8E6uiTPjm2GIXXIkusZdNA3mJxkBURPhfzmsPlCWs2zxg+/o
SuBv6dnrAYHO2GFzcQf1DcigyigZcin77aHewIdzQ5uq98H8hdCKrXs96XyIePEDvvaN7+QRkjTR
Lyc2HxhQnU5EnydkqzzC9ZMfrzcOdKBY4fRbw2+CSJJdAd5Mr4j7/Nyz/YneUXlDOUrkhiKRDvYM
r/krJ95VDiDcohliaj4+QCwAZeAI7F2MH4JzXoUHrrgrRD2CiSIIPv8/zs6rOW5kzbb/Zd4xASBh
I2bmobwhq2glUS8IiVLDe49fPyvBvmeoapG8RxGtiJZElQGQmZ/Ze32aKR7nomtGZLKArP4QVPbP
SfPFuol6QBIlMkZTafBRSJ22EZbdckynK8g/+Qb3OLyAmMHA2pBvcofiRKqVRKfZ9Jj8nJXJgxcp
W8FwFEeEN2Wu27RGeufKps2XC7jjUjyJY15sfK14CguqI7IjzfmZIyxAJR0rinOInOJLNcZ3Tj2k
ZwfV6SowxbcSgyI7T/xjrhmVgQ1bYHI2TTw8iSz9kNZn/VN+wdGoGpK2Cv3lHyqoSKc8y+QLajOy
Cqj1MY7ntF1nHSrJ0VT3npefKn7qpo7FtZ3nxZKt5E4JjZBmxWTvfQ/ImZH0qEy6gHvSdci5yE+I
B7MHrcJNw2SP6o6ZiEilkpjBHbL24FWdsZmG4n4+faxI/ZY43VM2EOGEhursNK1G5RswvyxH2LBI
q1JdOXHyV+Vp9OSNFkK3VgewbDxqyHHeLRMN8VDYhTsvaeszwGtCXFSFE1mB5eQTVWqhbOM8A6kQ
aE+Vr3QHCk1XCf25hV9Q5C8quqGppiX7uVA7i+ZJ/PTO0h9RLHe19lUzAn81P8Z4D8kxMvMmr809
Anw07HYhbp+S4BoDhHcohHMUhQkoqzTqbaJgM6ZQ+ylwEnQfuC/GqpKF9oBvO5FoIORpoTPEPQFB
YCPY6XQKz5pot6HePVVYBhakA/0a9Bs1OrrVteETMA7GyrAS42xnNY3zKjmgno34H+qDHpnDRimW
zbg2hsA9ztLL2tF/hsn4Zf6NW01fRG78nFc+qKSHVjoHpKAN9Rt7hTJ4qzlo9eS6Ra2Lqah6acz5
MeU6qwVkF8kykpU/maV7E49VsOsLZacN9iMxnIarpIggzo40JYMKQQe5pEX3JytasQRdhQ6DRRHG
2ZOpSVyrfC4c7uUhzrUVw9mHNcXj+0AWv0vPz9d9GnzuIu2uH/UBN4D+7Ef4rWb5TWcXX2jAbSjN
QdeiQaMoiPH8jKVPThmbTBQUzYvSQM8MZWcb9Q9TGYwPdmDxD8KBZQmHeZRSFafa4hJGawVWEwRG
MC1FVB00EQ6blEHO9I5shn3b+HkA2HwWmpeRNvn3OvO55zYk7QlvlwA62+bC2My3h7u2TrvqR9Ah
3DPJqJaOizJc9fe9ctCwViG7oUczK86JXakbp/qqMw1q/cb0MEsgPjhd/mFCY0CHYWOFQbiMz9m+
MKHVaepy2GKuYrTwLvamfTvlD8jHjaXiJtUOLi4Scnqjo6C+q4Stu+6NMT8mSsvxGFA46ZSPPHzi
HxJOPhPGfyF0l1GEM2jmtbS1DGgkhsLvl6HdXRdFMJL4D+FtGEc/PF1pd6r4Ovei5jbdXN6cw82Q
sucSC8FVGNo9zgYLs4P2LJAeR3b11+B53wdQ6tsip3Phm2ddy9NFKxsZRfEtybpDPmkV/Rok5ElF
3Fy5nbegU158II6bZzn9cp7z9ZhmIwTCXWE583n/SrnLfL5AC+qGZnAxfopLK1/pVR+u4mHytwa8
KTaDeFg25nYukM6tkPkstNOKzdCv/H0si8CxH98btGsxBG9np05jYzBAcruEY/f8wWMiVZ8Xn1ng
87Qk3ADR8aXauNSTIao4e5eqCsSrUU9OQU/a0Yab0K/ddYLqfFd5OjbYcSp2BVPGloHwHuDA0S2c
qg+I7Ky6f9idLUYt6BDgeXZ5TuZn6NVF1OymriNaVdLSp+O8aMx1wm5wUHTrwPLx6fM24RGtUrYs
TU2Hk6er32eSxCz3C5DJ4eDt3I1vokDpAzTbVdZ9mi85tZnrREMdUdtfci0DqYONaQXaGeUcCrKo
B+KglYxdgPIm9tWg3MZSFSi8775KytSGxTGuBqqU2YQayJnUs1rme13LfkaVT21Ubon88g5zWdlO
6RtLvsgcxEV5Fq8k8mZsynMhSu88pPmiFihCMoXcziMFWmhBaizGrndW9EuBj2D3rfP4W2wG6rEH
DbSI9Ux5GF37kRYfdqLJY4h21Nefs6B/ytO+Ocz9hpYppmuNWjncFbaeyCy2kXkHXqh9HEr/h1k1
GX2hKD9aHFqUSOzDfO0MW88WbacxZcoqjEP90/UTsRSi777obf2JWjhnVXJfOhUMpcC6JkX/ayAY
rwy7OeauyAjLKVmoblweK7rxaSKmqyHtsqvSnfaYlZSNPUYMF5hs/8Ygy85LVOx5SydSZmJAMRgv
PYh1BkiOZNg3t2OOIIZI59monyvHTa4rX8oHVT86Oni3wAQ06WLSFdTKjUGrR6Wu1etbM5SwDcsl
jx2R3xJ8ntMKHQqTrE+VNd4EaJsB4wVIuXzfWQWh4a7KUg8PczN0yiplbRoMNmpIUTFE640zvvSa
1UpgG3D2hOnLoGq3A5M88NaTUulR1K+lCJl6udSr5Tr1sJ7e8sFCIZ9KexnvTE1i0mmJmuE1UwDI
/aXrd5AGqjaSc3vlj6Hl3yMN5KxJlYdOpE9BTQg/6y1mP3Ff49Hwx/y6b4zvWh5Sv6TTNpBPUXFU
rgy9Y8tp6Ce7+pVg0E7nL9AdGER5NEUz2qeLzniRskgJ2KwFa9UO2AGHNr41sep6q/5csjm3KEGX
puI2R/1TnJbaixwuhNP5Ik+Z0+M5vqd4iFUvU67jKnuuNAxXFr8qFylR3eTa0gz1224KunWhlO7C
BqkigZKfevRGSzspT/OGr0yuscrD/sB+tIn6QL9y9G4bu6a3mYUUGGH5NgLudzVNN756cHWMOvRG
n8zcsjD9teWidMAJdOpz2WPbS/QbXDDRySzKG79t1YMWYLYJFXOj0gxclopGEX+arqeYqC8bLHM9
VuKh1PNtTOn9RlT5VVWj6CmaWN9gyDM2bVXuerMclhb21j35MuMBYML4PlNbOg8vIsqTWcQb6kz+
Kn0kuYlubZLWeIoMF8gLSphtqeToZ9r2U1BQ6xGG95yKU1uO07bq6nJjxpRpCzdRlm1Fxciuxn0t
i4s6hjRaqArVhWFjRsGdsHM6At6wpecWHsEwPkpGWWX0eyNHxFj17bMXpumxnbJrow33ea+E+ygB
mGhvjdIYbtLYaNfp5N/T9O738u6PtXFliVLsNfTxcHnnDgKAgs9iCoJzTn/KhxCJN9AWNOCC6b7U
iIMFFhygmcZGlwBN00al7Rje5wr1IyWNK6uC2gVpmaa2h93CRkOz6DRlm2DevPLL7Jjovn/bCVEe
UoxtBpiFNNCwy2pjf5VrwSd1wtSneWvK58CoCoQgRqpRX2+/z/HU7E7qpLhJ4PC9IwyTbUU8VPPm
3RT9964VlFJopM+9m7Iof05T8VWkmbZos8zfR0V4NYdxpWc+q0pt4Tw3ne0um5CU0of4NgepJZVG
qpEmUyGM/NDjhQiZv6Tl02HU1OLFXeWFUqWTxiVTb0hLB0dyKjTnASwelaaCthKkWTkmFN+sWq01
eszlsFVL1LRt1+4NHwioVOqlTjIsrLLDgtgNJ31A59H5j22Dk6EVrYX/p0iWQTSt42Jic5en1L+k
VfMR4PT2bdTTuewMenEtq8EF+zJnCH8LUrRdpSBRrOWuhHBA9FC6LBSFc1wyJ1VtQzdL9VAFOC6V
gQgp91xRm4Myas3bCTnNOoC0u+jKn0o61LtO+gBTmWdEugXNix1wn4n8q1eqDCOxylPrRtqBRGNl
OqysyNIposkOfVsMV1JUX4LM3RXRj5aBcp4HFlrz/et0dOpDA5WjabJuF6Be6QlYt4ruVMu6TI6e
JPb4LlJvGGSLxq1WUYOody57zuLqMKBhH/sevW+wZFHXPs3li9Idr4GY+qvZhu0P7X2sE2oFPqlY
LY3Hs4k+0oP03LnEoKrAxJNMcDSiUOE+yss19yoURORoi2ngONN+DgN06DsHy8jtazCNiyxpw7OG
KC6TBRDJZeSclTEE6LAXN7beEI2QWBMjZk+pgWQ8UaiiAI2j2yyJUVFuLMOcXgQ83h9Ta1jrZios
kDqOsauy6PuoMtYw0BHUhcN0FzvRTmGVs+UDF6HbxySxZd/U6UpPxRE7sssQwu5GVUR4TKJKzp1C
j6h28PY8pqrgUVpM0eBhx7eT7axeMRIPa4YR7Ztew+bNmJ5Va3TlrkZkJ2BD0GL5SyrNqHxMm7Y2
l4Xhe6u+dWluI+afnxlzlMjvyf/ZWBRQ7YfYywr4NPmPNPZbLgaNq5LqFHKmgPGsRfsIREEdOnvd
TgGyexRCMtZJU6wzLiPvj5l4rsohvTFu3ftJVbSrUpoCaVU+aJGHp12WqOaDMyljbSEiRTuOYbQt
arVCkjMdCykJzdG3r1In/SxKPcVBUxxS52xSq742neFMUNIfNI0p7ajq0q02Vv4m08Famw1iP3SO
C62IkkOha6eM2tiqCOqdDDhWs3DOc5LPdaFlnPEWioyp2ZVZ2C4K6le5Kspbtc+flSjby1+ytErS
LJxDKurvMb9KNR5uVC87JRxr1eTr6CPZGzCoPynAoTezsiqifAGgYpf2wBeGfo8q290OI4KTiIbp
AtSsd5jFKWbERIfMmbiY69Bmj0Sy8TMrxqu5RNbk1JKDRpCqG3m07/3ooR/8do8A9KGrCaX6AhrW
aPxoU03fUrlIl6XmyGLzGsHrcBoLRE+gH4+WrlLDoSa4hwQ5Ilar8tmrPJfpEMhYVP/tzSzlAo8L
4t4hKPPN8NCN08P871qevAPqKLEHmHYdeo6+CzJvN4eVgV8GC0jB6XJKqPsnAS51ytHwtVQFv0rK
mkJcEWyqAlOvbWNHzI3oFhAtkUNZrQ1Ii5uoCMJrlwRu67nKN39MJNumARBkJs4mNiNOdxtF5hyM
WXgcKIAjn/EUa+estTAybtJ02r04HWa17JyyGikDBCzEPGYIsk1VzNtgDPITQ1rW6TBGG4zDnOV5
RFjWBNtZ9jVIdlzLMyucFZsQrRspHfEHJNk42nPlb5pi3BVrCO/Ki3bfLYCITl7JcJmRXg7Huda1
wXpeXjrgzK9Dw2AFyXPD1LJNtRoFGIIeUHDdIjLo4sy0h9GhLydqZeHEGPjSfV4SqDalL1Zmh155
vjsZkswwGOqXpdu07CJRFF7Pq5ktjW5tThNs4hii1SulX3nFfGgZbvaQJ9ZdghjGrq395ETm0jCV
zewwroLMXKqtli4H6yscHH/Jw9tsMV1dz39fN2QtU4HWeDJwbdFkk6Vqf4v+nyERI2sHKtihZTdr
ClNsZ8VsaGS3AUyqG5Sgjek2uNHhK8em8bWGtH3A8EkkQB6YRMbSDgk351gKeVLZ4/iJu+Ce8tii
4aNf+5a/BuMerIxRmNnCtwd92ePTbHMHSERtx1fYvLyFZSQpuKw0J0/INyjfg0+RS/Okawi2Gdyy
9Qzvel5Xc/2xU6sJfSv/JrMN/xoyoL/TZZAtw7L5uJhdNQOWDdK2egfrTUIsKvQkyj4ZWnenevqL
FWwYMdh0DHq9sisVhnthnKzex1pQ0jVLjfIbNIXwoDBUPaKHfBuDtRxan3011H4YU2re6CYSq9yu
P2sxmkTbRaNhuMmPJkbk4BnH+fT3jX5cZW15B/S7vWI0FK1bqSWfl0TJccHMR84hOydVoyZoOe5N
adhXMytKY+7kwnC9667072apoDOan6vEHBeBVHOiqIRnChxWiMMM6BooXR4AXdz3eCr2YTGcFEQg
qDmCbwwp3UXquAVSr55imyaJRCNMmdUskBgnu8ilZS+Jo3P9x6CGVdfxKaCTzr2O7qH0JcdYGzYw
iBip0Ypbmr+fa08PiE/Ri/ruWK49LSFFDLO72WpkSdtTaI4AZlSTFMHjnompC1YCHPtKxbS/LIpM
egOc8kBFIgNNmnEqbjqscZuKAlqjl8MJdcfDYIX+sTVJ6Ie822tK0W6U2Bz2s48/NjwYXHHwOJsY
BkMrtl5j20vLqFzaMj0TihNEgV6fiw2F534RVCaFEFkrpaKR7yZX3KIRzEkGgp5PYCZLpaDAXHvj
uhEjEpoot+GmyH5hG06LlKPHKHDnu/BGXsT7ge4jGu0pqDNpLN3ibPrewZTcVZ267Ujhr0pSmJh2
EHQCuMUCHrJmZxRcWom2DbofnQ+3QcIO5n1F9Y3rTDWOfpwoZKMs8NpoxYrawHH0wEBg7f+s5IGz
zMbxeqZezDFm5pB1h2Yo3UQ0Vu3pJpEInzakxQQ/92E0uoTYn5lTI/W7uMKaM+SfSknNaMf2Pmy7
Ye10Yb5KlYLSWSh+kPI9phXXqNHYyk1gu6teN+Jr8jsNq395V3g1iWqvv2wD1uDS5SH0PKUevqU4
4piNndTaagUL/VbGfdvA14HHN0l+bENaAxaLG1UB20CEmGaw+3OC/HRZqxqDq+BS7SxPVpGls0VD
YbWZwpu44zwKYxJ1nb5FWOAIAr9MT6UeHtxIF9uMPKhtzepFBd+0ItkEcpVnLSl4f5iXzlxbz6IS
5VT4nHskj2MeHXEc5ifSqw/Qp78r1gpgIBadJiaGqvoFxzlJqtYdGpXTMKvX2L8JS4JnTbZpYuid
h3w5SODJfPjPWD3av/Lgx/PBn9+I0H1KJV8oBcybRZ8UW/F3mJp36PPUhQdnB5eU/hSmnI2q31nr
AM4oJf+EHGuK9UWte7RDzOomGdP4ylA/wne94PMuK58gFUHmOBpTTC6/n9Ekltab+gCRyf6CExGD
ClNR1d55iDSyNjCW+kZTqZA7EwxkocYTCjnjepZMRC5NFnzoByWzKppvsXFQHOIeu1IAu0XxfjDq
zYCY8bZGWY0/GJRrFSQbBflGYx+sDnXl2Jj7MYBzWIb+fo4hHGtgOEWYyPeAr5I6V2p1DE0d1Qo1
opVMdnwSA71M76g9avsmzY4cmvk6cGSVlIxHRUGxahlYAqTaOk1Gi0gGmJoplQlqlxLO3SS2R7Vh
jDKaLmq0ROC5SNK63ZadQWTlt+UxzsQOChAGoZzNPQfUBLS0S4+QNK6yAbkFBTzOIKuNb4daWeax
vZiNrh1MwUNZWw/K6O50LBg71y/zZS1aRvVKh46DANb00Cq77VchmYZxwOU3qhFFQld7VwOs1/CM
rzh1+7seMy1C1mpVuNgO/Di/0oM+XgsZ7QjCnkLX08UIM2XRVQj86NJ0WHjDblE743XQhxaS0Nw8
4RhFW4Xuatc65nd82jgAZLyaRAXOdaBDGnKlZWY30WrUmKWiRAOnnrHVRZEjhsy8DRNMelrfFkrO
1F6rHQG3b3hU6JN6nffipTAYSlxkM+LNj41VmQ9fkPHEHxAc9N+0T5iTRvuEvhCPn3OxImEA6X1I
3fQFBUPpOaXENgXrQWkJ9A0v2GjVgCCUjxJLEH0gJfjzt9UQUdWydJqj512odg36qtWuoqHbJuqI
Q75SvUUTuT8SUoUVGJfyA0ituJyqyd7HWF74XBKvjsrGuuAGcP5nZPtgtWboFlN9rLU3dsTU7niq
MZQltVPepwbRTauQB3KADEuy6c2UowCF3MWzD1qJB005MlfFZyqL/0OZEjhRJkZjh04bNkYcigm2
HTDs9sbXyzsviuxdYO/n/oBTg7ZundDCwQB8SBgDs6ZqltJ0CAt0ICXDO5ZqgfnuxbtgJV+VieyW
7AFpsaWeG0mSQvgnwy583Uk0cNYqu7EM8yvD+KorxY3jp1/0Ph4pkPuPke58dWqkhzOgsm3YCRKC
oRXP+jYumF1f1MDVGiA0f1kEqjgHtXsMtNeS+lW6mGkzbtSUvoTjTG42QNP4Nz4RPk5NYDfGaCWU
yD/lFs3bse5xflg/abBSwR2/YbjNqJcBeY4/R2VP2rOfjW9zUcSHWpjH6MZlFXrTFG6AQPzWcofd
3OSNZO1KFJ8TVvLarDIbJ/xBd4mCJHONaineUkkymjJcYMhcX1KEoYwPVPnwW8k2V9SgHu9xSEih
hx9qCPijKl30jSAakfjWuQRZSBWY5P7VLttPFvXUDoqsWEyN8kP0wj7mIrAZF/0z9+2nyPf2XYJG
iABxOE2kDRrG6ZfieqwDmB3R3xpm9TmIoYPOcbUpJWJ2SakqjqmhSqJCj14XyEd4N3fQI12yLXN1
qfW2vYBUgTCipz5Lu5HUZIbSZY8Up8JD4jjIC8JwTfciQBkkxmMz0dCmOLURgXXbgpHfzQlsLTa6
nuNIlf88K7xsg1q8CrrhJuAAVEG2eiq9CymDidMIZUEi+0T6Vyfqqy3aDo7bPDjM/7q0SypOVfcQ
FIes4RVg7C7GRrX2boZODKfJhMtgSwuKwkrgpQwFMEhlwlAjP4Ccb3ZXYErhDdr9HnUwJ6+kahQM
1mGvN28FTRV4mcmdP1HemqdXAKUQS0ukIA0KGvP1lcbUqQ0LiOk0bMQRtR7CjwnQY9VJBaj1AtJn
ZBAlSA3/xssyRJjgN6gVp8IhukITEEf4CtR2WJUu5KvZIVg1IoAS5z35E+ZedMeo+lQbx5tX4Qys
tOBUTi2DE9wHaCF/A+GZeTRysprMY/Qxlc7Rv2UEx5EjaqNkHUpsigHILF4S1fkhmEucKtjYVZG0
/mLudakUuHMjlAJP+YIeVRvTZ0KArJgZqofeymtOXsNW6llZw8ws92bwQ6gNdt/tapHelYy2uZsy
71H1SQ3rBNtJbXnXfoO+jF4OPvyOCcV5/Z2ZSQgvHRvjYTRS0Hewny87qkI3U0C9T5Sq8mB39Y+g
GuJjjZdkjgVcFVdtC4L1FPj1U+iO4UvUXoTWXh00/S4zs0cokAEIm9JdWVLrWQkct2bD0xskFVK/
jlqnr2IsrNEWMowr3wZR3qzsEv5x2jXXfhbs86Ey7/G7bopIFh8LA90x3cPFB23mGQvza7TFDGzh
GqYpDFM11QsQ0lToPUxentcGmApuV8q38WhoJ01Ny1UHIoK8wq03qexyFNH0NcD28cCMOGyLUX/o
S5IqP6RwZXLq+9jRHjQ4jkoN9m9KU438JlKPsTCebWVYk7/nhxplNasUmXBm7GAKwZiISR5cI/RW
JuaaldPjJFCYSbFTrBYFY2Y+KspXPwzNFcUEG4FZEG0yyizbwvbRwqenjlkG50YnXIkn+9DkZC32
6Gi7MAYIIytecWAYEEnsaln4rbGOUrowsjIy/6Uh9b9+F1eHok3v+h7RbiCfeyEei15JXhxkuEYP
iUL1sw4UpqYFdbLto/yzMZGmzTUCO8XLpCR8XKEstdD6OsNTUHpkK8+ANGTe0W2e1rNOpWAM1bpC
SWjn/rid95NewjbmIn6rx8tMd881qfAyCuU4m4EuQW0vZy1VCbAQM0y9FGNcreYySz/aHokn4ykR
cHlTeNJNapnz/i6yOj0y82pa6Hn76EZFd7S951Z7LGMOj9DsBPq6RQcRAg0TDNZzJoM6Q6qMZ11G
DsKu0Cm7NFTqqnr6PPgd8+6rArOU4m+YCzIHkDN1D4h+exyN4HZuP84dVKXo+rWuxHs4XN8LvKrL
rPSReScqnS4vuTZHqvot3fIXAc7YxvVSZwoa1qEG3TD9Sd/EzI8kJ4vTdusbFWtP6nXmEp3f49d1
2n6vs9WfPKuYFnngJdtKzTdTYN7Q/6X0GFL4pbCPkCPsmcwhXbUo4CjFCnFVqqJf2NKDXA/dDwbu
Ia/xtRcL6qQP1lJMldRHB3yYkHKEF5c/iHboRHgkvb1oc6BIm6kfxM7TbQZYlxk43MKKX+aS/ltD
tR7ylP/+S/6b57wYq9APmv/5r19+t/2Zn76lP+t3f+g6fKb2k//VXP7UL69c/8/81/7PfPWt+fbL
b9bzeKvb9mc13v2s2+TlU/z9k/+/f/n3kKyHsfj53//xnLdZI1/Nxwz5en6WAbr57ZFbeG+yb5c/
/ve4LWH8JzoVy1SJy03TkKM9+59189//YYv/xHlguOx1lsThyek5sq8j523xVwgryFlBhghAZ/8a
t6U5/0kjUGPOFiLPf2fS1q/iL0VngjCLh2Abtc8r8YzVM1i2qfLqbPSGgCkMnhmocK9zLL+6Ajcv
G/fraUmSbf1/2/m/3uByXrPrguErx9o56aW5MalZW1O4UEJ/9f7Lv/H5LxXRIsK1G7DZnLG3q4g0
O3VVmhBb3n/1XzW0//fh5Z+/ujpR3DuRz5zUk6s8htPeRPCZa/dKd9cjOX//LaS67nfX50J1Z+Ww
0n32zhMUCyzO3o1bNKvBwrGUtR8UaKQ6/HdvIW/Nq28RZsAhpyDjFqjplZ3otwjlTnUAdLjJXbpq
hNaDZ5zf/z5v3RD556/ezMCmZxYIx08KfEBmCizzTPvDe33BI8wE7LBe1ZVT0AkE+uNdUtnrP/vU
MpF+9anD1vMH+mvKiQ4ZFmgNc1D0wQ1+awFcxDGQ7+y+pSJ+SmvYYFa4ybv0Z6HlH9Au37reFwsY
ZXcX5IHKRVFMJEaBDXcbrtKfLQBxgdBMdBFaVWwqpzqcrvWIMvKkwt3B49z7TyFYuvcv/xuL4HI0
sNmS/dt1q5w0oj7E081msJUtFhzSYhL299/kjSt1ORal69zQz3FMn3Klf4RIDObL/0CN+NZLXyxi
3Wfkxxhwj0snXyNj3Udp9vT+p37j8REXi9dqa83KHD41jNml3z5ozada/fema/9rfxPy+7x67OEr
umbnjMppYHCrkFZTWiY2eU67L1Dfv/8N3ro4F8u2c0ym5HmsLb0xbjsY+o5N0+v9137r6lw8/aYL
irXLGu6pYQI9wgGI8Yx0zP5g63zjANAvn/+BoRB9zY1leubd1E4Hyl37MvNvmrrf+p3dfPA93rhG
+oWxxzKFH1vqoJwq0S85dFby+f+jSzSPtXp1jy2vqih1uO5p6EZ94dDUp7+rPZVmGf7ZFqRfPP1x
KsoSwAVPEfI2hueu8Cv/2ZqVkc/rB7SOKxEi0vROjZ2tkQvCltRP71+Xt27txbOvTwoBvcunlls+
rK6kjgBN3xfpAaDFB9f+rdt68ej3Mf31imlApxFD70KehoaDfun9L6DJh/w35/pc/X11Z42YHKTr
bZeTZbj1oE/AXgwEeq+025nmcOtTCxhNWentD++/5VvX7OIsI0Xq3TyNyjPp20OedV+0VjwaTFla
VqOxcpmK+P77vHEeXHZaAlZXY5tTddZqDEORgBY9tIzC8VM/Q9L1wdb6Rlw0DxB6df3qqqndYkir
c2BbR1dPftaaWBqNJE3UW6ZRknJ/NDfsrbe6WN8m5z2SIKtAT6Ocwk7HsF4tk0Jc+cxRca3gFBkf
KePfuHYzjvfVtzLDXpu6EOJPHBu4s5NbN3VOmU+Rekz6D867N56DuXT/6j0Yfs4YG30szq7p56vJ
SR81a+wBy+Fw9glvWgr6HzzlbyyheVTRq7dKKJv2VCx55LShvW1iX3Kj1ByP3fuP2u9fH0LxrztM
2SHTQTVfnZWqfJ7GBD0FZPA/Wy8zuf3Vhy/AghaGURZnw+8zvICnKmF0Qt+bdP8AriIhtdgT3v8i
bz1iF3sNhBa0jB33RKDwhu7QqlIO2V6DohyAi1jIc5uC8eBTlf3hrbm4dGkRK/6EHe5cp/1QY4Ot
cAomwnaLD77S7+8NuL5f703ojJ2toDk95ab/OTQZ7uzWWFXfv15vvfhF6BDa9Dgcr8zOmpmbh4iJ
TVdF1nk377/6fPj9ZnNWLyIHOzIVMYGOP4Xu5yG7dWN9N7YDVPFhlVrfW+tzqd2X2cZXzL2Vll+J
2RFahjB/7k1GqRrdNxnvDfj+YhWSp7lP4KNYY4DSUYHzESAk+Sg9fONCqBd7U1HEJjUA3z9jkwb1
yzimu0mLpuv3L8QbW4Uq//zVEoCLCRvenbpz4/NwqN65UpiN22afkIRfm1X0+P7bvLHrqRcxiC+U
JBV6VJ9rPTz2NTyGqb9HlHKsGQ/y/lu8dZ0uYhHIZJDPUpwhplrqaIZN9GEi+/5nLy7f9NVlaioI
zSVGzLPqI8JX9RstSf7wc19sDC0WqLLTk/oMpjy8pXs6rrndH82we+v+XmwCed1xIRSnOyOSgX+g
pgajbfqJ8bZe6iw82gfLsu+Mz392mS52BEk0HivYi+fCwZaSGuhFQVcNH2wJ8k7+bs1ebAmapugU
68vxXE7xQ2XEty02+tZqf7z/4X//jDIF7td7rARuZfYNp3GeRVu7SY9ywQ9Ofa0Fvbt6/z0uhoL8
v5ROcy9Ws1nis9K6UFKMzkxDXbJvrAPvOUyBf4rVROlaYaDSoHwJUaZ5Wb9q4CFbHybZb33Hi+Xe
pLrbMW2jP0dGe2MrdA5D60YPnC9WHe/f/4q/f+Kopf56GYeytf0Iivyp1OEQVMNd1ONoCqNDk9RH
E3raB5dSLr1/Pg1QX359n0bCCtsidU9ByLM2NlkF+RWn9vvf4vfPGjyHX199EGOEcjVrzhPzPDRR
3Bo4uTqt+iC7eevDXyz6zO90pmMr+ZkmIcTfkL5Il3ofpWVvffiLZUjDjiDTmrKz8Mqb1so+uZPY
kynfvn9t3nqILtYh/O021pihdoaW+rPIwDCEA+dmXRf1Nrc/rO6+cY0u58OY7mBa3qhk59QD4NX3
TJ1NFfAk73+Jt179YiFmGr7OqvGis5V1xPhaCLc+zbZ/9uIXyyxKutof3SI6xwjygPU7Jmx7s979
2atfrLC0FkEEaiw6q4bEh7gdALCie3z/xd94di6HYKYghYMsb0JOuvKswEqauu7aUacPdoe3Lrv8
81cHaWGamJZ1NTwXSbIfQuNpUhBEvP/RL+aj/mtzdS5WVZoWScWAlvDcjNYydU0gSDuUgisFrSZQ
7xUc+xXky7Wbf2owR1t5tIPaPWhfqPuu3/8Mtnx+frMtORcHrh4jr6jsLgT1mC2Sch+hVvZuMsxY
8jfdKcOWU27AljRQvfz+RH9hx/xmvALTAmIi8o/ndpqgV14rkGO1GPCDfe8395DvNnppL0T4M4nh
RMZ4FxHGR0+T8aXvnyrvdkifwuzeseMVL82bjdoXOTeFd1No+wbatB4ajGZkOC54rTF+GPVgHcBZ
qirvTsTIk3BlA+zAOobVslwM5aZBveXXxZkvMYKpc3S0938N3XnUrxp0QSV0us7or7yAVvmwacc9
OFFGgdrXSgU7MdceITDID43L96N7/Mbxcjm4yk3DVAGnEp6RXdNiZwaTLceijStj+tygKh3zb0qA
V2bYcPMnnIlihGapPfeQuXKvXQgGtrx/q99aKRfboM2EVNxWeXjOpc+pbhFeelldMXYw+aiG9MaX
tS9CkloUVRoARDxXwXD0vW6DAhpdqyOuGA13LXE6f/RV5of51aps0bCi9iv9c/y/nF1Zk9wskPxF
ikBISOK1r7nVY489HvtFYfuzdSN0oePXb8q7G9HGQytCTxPTDyAKqoAiK3Oq8ezkgOKd+SNIfmW5
zVi+FhEBu3WBiZnjM8oXQUqi0pdgjMFOXPHX60MwBBadHiPqXJoJhiGAUqu4jdMaWGUu3cP11g1z
jcfcv8JWXSW9NQM3EAJ4CrgUagFB9gH4HwSe194/DLuqr0VGH3Lgk1W2OM+AtavP03Bg1mORD0++
R1em2dSFFh+tGIpUVVbx0IvIrZDxre2r+6QsjyDc/rjNUPRvQymF6lPZpkE4OeAedpIHxBz71lp4
Zbd1oJ1tXDctc3uq/NBzEQLb4QPNpxcxVCv7k2miNaeWfZtAaSH2wxxE+juAx6C+sMTZyt9f/37D
/rAADC43wDmNuAvB7ii0FORX4nL+mYNpS9k+qm76e9G6P2LIbq50ZnAKTzvkSFdIt25zL3RRov+t
T1vwpwVYZ3xlMgw5bvsPu9VF4KgkseWQZG7Y1fwEqqrveR08kJz+LmfUCeNpad+o6MmFQl6f89/X
LWhYxd7y+0WfESSaraEbnRDv/5/T1LoDD9wez2S30D1ZORwuk/HOJu5p7k7xjJp5g0dDWvC95Xjf
uwwEQvN0V8fi1Foz6PL94EswQPR525g05+9bksFH8iEcWv6ToK448CrgQoPmQ1qDK+B6J4a17Wnu
P895RKpgOXMMwQPAn2fwDLwQvNpsa15z/ZpDX03F9gDxHdDjghhEoNxPJBz6DAD42SuDMC45LQBM
NWTz8sjtQuXkwDyDEHFCeR4o6ZOqfyij4SEHrVkHiavIH16uj8zkRlpQ6MuYFHPtdCEI8cCn5sy/
+ES2rWamxYM6jzrAymgXFpB1aIFjhDgR+1AG2b4J1GnT9zMtDNSZchSAS104lN3t3Fsfe0gWXW/a
cEJh2r7OrDqWoxi7cAI+mnX8G4LbTRbQU0HdZ4mk6PVuDEuXaT6fOIELMYCiC8FnizJp/tZX5QcP
NTTXmzcEZbZ0exFS0laB1dXnbQhG6o8qK/6jINTm+XSbyOKWUlwkeLliMNNINE/nIOiZ89hvw85x
P/dAQROo0oNzbiWbaIhcuihojpAkQVLThuDCgCY1tIuxiUHCZigiFGon/S9sCRBa9Xy2F3b1f3hD
gAUB03v+38i4jiL739KsC/uhxl9xgmr4UMzFPZtRJhh7UI9r0+Lr9QkyWE0nkZqI1Q0QDJIhXvzv
LM77XYEXwV03FysR39SBFlWsIZsa3EtlKCMqvtIZom4pVOXufZaKFU83RBGmxccs7b0R8bcNUSpj
o6rHSUFaP/m76xYyTbw2gHmw20GlrA0bH5dcuznE4ClsPDYDLAy1+ykv9qpvj7XFjtc7NA1HC4p2
AO7W0s+r0E4ivhslNAGDLk9WPNIwHB2X6EIuA2E3q8J6uo2QRp764gBacFxKbx37KYBaSzOtPIEY
pl7HKGZB0jWLWAhqLulB9t99zA6UAFbmxWAmVwuQPS9LaGmg9VzE4DqDmixmZYxXIrshcLlaXOSM
upC4HUUIpgf2n9sW/X80GKanUsXzT1T3lrcJCKLewFk5rl17TQNazHjh6z3vE1CdULGcIqh3JHHV
yWMslBOvnCMMHfwhebzoQDozNDjcoQl9MWf+QmhF+ydvsLzgbcvKRTb07xF0syoDXHfjZ9B6WIeu
gYhANYAv4nrr7y+nPzjhS/tAbjuCXqYF0TQ+VftCIBiist/eN1lTrMz6+xaCqvLfA4DW7lhGyg7O
OdRTQIOegeU7cuXt9QEsa+ffw6/janEq9mmOV2Pu4snI5jvo8T1VTnabRN7v2LXvtvWhRauk7Fvp
QzLjDMGF35HXfsYzP+ig6OsMOuLrXZiMpMWnIGs8sL9S98xRqFyl0+MASZzrTRsspMMuZ6DAQCvi
uGeLkE8sQjUBUfIlTsQXFLavYBMMn69jLkEizzNfWe55dCSyeKILxmhXAStcrwzCsE51vGWTx55d
M989o5AKHMHgKIsyhmwv/XndSKYBaKGpjLhsoxH2r8AFBFJ8KwAwpFnLjJla13yY5JYlPTY456Gt
Ue7SBq/Iuq3F7PejqqPjLn2LTsFoF/TMJu9nYhcnyMaB50LcL8qy3cjvZDfcbLOS5sqdjQJvPxL0
XCVDA3qW+k0OlK7ECdMUa55cQTh1SqMEjVuLwhuI2/eKzNX9PEKN8fr3m7rQHJl4fRFDsoqe+QBW
nzj9BEJLMCkGK8HUNM2aE8upagohg/I5njtwZjCH3nsjilSvf7yhdR0+yhxwtqHgt3i2Cga4fUlQ
sluXIFHc1vyyvC42MubUSvkKCiYowrehzVx5R+hCrRU/mD5eO1hYfSSY34DzXuA5yD8Os1fYx3pg
dne4/vmGKKfjRn1UvBSQF6rPEURR4MT3QY0dDMUc7Ibn5cZOND/GNW6GViTwY21ffS96ZO1BzQhO
PgJuynxtv1xM8s6ORhcTXkwEhCvnKutkcIb4/D3PwaXUOKAgiJ17pCtPY2Kv4O5MU6I5M2qVurqS
gTyn1Cef3TzFw2gefb4+HQZP0+Gk/ZzaDJR88ky8oh1AktV8VQPAATkI9tZW7B/Y+nuW0ty5dgZU
QOEd7dyRk4sX9Qbv64RXcucLcmz6J+VO30QJwvB8H2Wgv5393Tj+8jJsHsmwy8fkBC5EAChOo/cJ
hO+2e+9AXw7/9H1ycpVzAKaqFJ+BYQ8WtafuNIAVyILUWjZ+8vyPA105X/zBoL03EC1w8Dr1ZD9G
1Xmok49gQ30DxOYI4cebdCQz6urZPdiFDnHcikNcQR5dinQNEmmYKB236gwjBAN4659jqMxAtIVD
GhbFhA8MbzkrXmNYaLYWWfCsr5JoGoMzGEYgnTN8D8Csc32ZmZrWwoozJFEja9c79x5PbljLQeVI
QCB3vXWTbbRDQTU5KF2zR3quffrkQZbIrqbXmEbH682bPn7p9sLRhedzitRtdfb8pLFRcNDxL00k
622b9R9Qz0XzwVAUdVPb/nkoIeie9s/UXmPpMRlGCx2RC1VdUkz+uQ5ocCzjZHxNIP9+zIF1+m+b
cbTTgAflvMhB6fg57uYExAtpNk7/EVu4waYciqPjQYmv4qa2IoGS6nnalzmFZj1U7U9QEGpWtlST
mTS3HqpUyZrOFA+i/gnyJXdqGB5zRT9cN5Fhy9NRoQraVeAKrflZ0O5taqbvPLDuczBIQrltZQSG
JarDOQsBEZFprvi5J6h8r0A0u4gkrEEgDPbR4ZzlJNwkG9E6GOpuOfANKZhtLFB2XbeP6eM19416
LE7QTPhnIVvQ7bkJARe2Cy6Ql+vtm+yv+a/TcSR9cumfs5ZFD0yiij1CTQOYf1LIGkpQr1/vx2Sm
ZXyXjuzaitWQgTq7rfySOf6BpPmDr4qVjJLJTJoz26JlORgb+LlxbOubSDv7tyidfNvNkGh+XNII
520H+0uQ1/cgt/4mabIyvya7aNu/MzWlW8SgS22aKX4MxmnGCSBTX2xb9cfrpjfZRvPgPJEQ9J2d
4AyxP5DR8D6ICMj0+qg7bemA6jBOhjJR8PQThotzQnYZdO52CWiJtjWubbwL66GkbhacAaEUgGLv
AgExkW1tazuvcNzAiUCwCWgUA1OAaBQ+nL9ta1zzXDeHAELaERv0EMm80CT4u7Rqsk2TSnUs5mwP
yTQQZZ+LQgZPFngoRRunK0H5/UVJdSimA/0Ci0YpPXtDA+4cH6pRIAEDoxwf1+SY3l+UEKn4Ox5A
a4/6yo68M8gOu0VYxVq4X8XzddubBqA5bAbqkBxygh7gmOqjV0IvoJvtW7tpVsLN+1GTcs1rwYEJ
2kKQ45/BYvXsVAAwV8kjmYI95KbWcFcmC2luqyBtA224GsdCQJy8UzR3wc+okv7aDBhspIM9g7wf
R6dkxbmNG9DgtgM9gadHPIO6zdt0PKGB5rsEiExegoXzXPjOQ+ZAb67gwZ6r/vf1aTaYKND8167z
RRfOK86x8LNTslDWJlGr9tdb10Rp/h/cSAPNgyMeJVAt84tzPd3JhcsWl67AYUcbwpU7iFWAFBOl
KuMOfwgLUSKsBAnBM0/G6bGz1G4arcNAylvAE3cgxbkr27U00zLAf+9aVIeM2pkNQl8kC84QDtgv
ogk5Ofd5sZMgHEbZ00qMMa2QxewXe7blSeYD5VWcIQaUV/49FLNB1LGyp5oa1wIAIKllCT3b4ux3
9UPhBEcwYoGpba3KxrQ0tAhQgtKo7fxpXvakz/0MDkp39LaVyFEdEQkOUihXTbQ4j65wgB5wpxt/
BEfC9XVn+nTN8cGtlhcOJMHP0SijAyVWdOuXI1/ZTw1LRwc4Li+hk52m87n0wdUXeFIAMMS/ccBS
oRfUpMcqGNnKSBY/f2eZ6iBHkoATtY4IDjfKg3g2DyAPMgz9TVXQ4Taw8gwZIYkHM3ByrozOYDsd
9DhIW7kLk/HZm2qgZPPZ/cxbJn5tmhkd8cgDsLQWrIRALQVrvRV1n0i2BjE3+IOOd+xjAvnAFgkG
MnTeQ5Wz6cEP6hLiOWBauv759rL435sPzaET1ef5PET5WWbQWhvaz11R/2dFwwlBCwV4DYiEqhnC
MfVdFSGz2W80m+bqczvYXib76AwWOyYPQRmVeMV0S5kcrw/s/adr6mvOTtg89E405Wfag5NYOpw8
9BRZ2apKxcHykTLLptaDuHR8ysXUrEQwwyHA1w4BYL6OUMtKs3PXW+kBsL+TyIe3GOTSINZbcyHT
gtaCgWUHOXiI+vw8xbKGlGYCWaeOjdvcRYdGksRtwTpo+ee5DcqvM6vwMMWQOhtWJsbw9ToasomA
sItcKK+XXQr+r/zW4dvqeaiOg8zrmkAQpcsh01sc+sT9BQLCL9eXk+mrtX0ffOB1DHDHfHaL2gKP
Nt33PTjIrzduQNNRHekIUhRwlZdtBm94xcnBmrPnGVFkjJ67XD5NE3ko+p+raVnTWJbfL/ZwipIA
OjhRFEJrHhyvLXV3Vc3WkkOm1jXPHv1RgTId1Yc2gewpqLMg1eAD5XzdVAa39jS3TudZAL6TZWfs
suyZ26CPnq3ARf4dsHy/eRFF4Z1UU4N3d2LDSpA07I+e5tVBTCE9iIfs8wQpT3Ar7QawpSI+Sq+G
Ns4a/N+QLaee5tcSwrB1HLjpuQ/m9JGyfvjAirr60Su7PNaM7aA0HUaJd7PsMI1TPdnpGv+JYdJ0
ZJdN+rxX7cJxE9dPI0qwC+ltO5Dr0Ep/VgXIxmN6TkcJsW87Vfs6qPuVqTEEXB1UaTdZnsQzGc+z
nN5i1AbsAJq4qTlEgMbu0/U1Z9iGdXQl8JPAi0NhfYmI7REMtc7eRpDfzz0ukde7MJyK/kFWSizW
GSzwZ8kS0ApBDOM4N2l/BHEuJJA4WFcaGo1gPK/IpiQT1cGW3GITQOlkPs8ieaCefLNpfebTxlDM
9BjjClsRqbpzA0HdV2DSD40/tCsTYrKWFmJ44fWBC77Vc9Xb7dGRFgThYq8/DRDGvSkHBVZmJigo
Tqvq8/X5MfiHjhpsRggPTsxvz0lQpbfQ8BwfbWtIVu7Epta1+JLEqrV8UrfA+sQ95IbqwPvaS9lt
JZfS2o+p000VBwEUkwHUumfrESzbr1ssg3X/92YyBy2ZIG0nwq6FUmLfhiIgm1jybB1gBVaLVkFC
QoRQu1C/IYslIPaUkm7Tlg6tqb+/nI6xU0CiDwS0Mp+rvQMJ0t+LnvHHbYbRjG7PfYQL21CFrFDV
qyWhXaGskq647/suYLvaXrEI2EI4Oy5DtuhXueQ0jfVTjExK0NCbJGK7IOhWVqehq39wVnXhS2x8
PUCg3wBsgCTPM0Cnu2j+ECy6IxldCeXvh1kQ8f89HzMeGyzQkPch0KVj255SH9Tl0xpn8vs+ZutA
q1GQ3m1AkBziTabeCdDN4+FqDfZr+nTtdJhB2WqgAtTWUJfzf2ZeMT5PjR2ixujT9cVk6mD5/eLI
FoD0m1ECV0iRI9lRqz70tvXkzWzTizAwJX+373VBnIIjQoRtk/KdNbRqB2p++04kxN90NbJ1mE9U
KodCO7cJxwSalTyDYBHpcJLbgfHJOkLVUm4Ld7bOEweJKR8MOIMMWVP9Zqz9OoKOetsi1Yniqj6Z
wDk+tyEDM/7Utp/jWt6mUbbia4ZVqqN9gpKVfTaXaF5ln7hqbhjbRnn1hx/3cgmxoprBb5IjQGeW
v1ejeout4DBGQ7mD+OftpnWqY3ySrFO1oGkdTg15TL3844Cw1NiQNr7evuGmZFNt65/7eE4syL9h
u4nbXb483FYRJG/bai9iGwgMOu/dsf7FwOcMQcG1F13TvGh7BWjWOry5WjKEUEg87XKPu9DKmFBE
ss1wOjVP6XMrG5D2RMUjCUVVvYDs80Vaw4p/G75f11B3HFXOyVQ0ocs4RGzyh6IS/12fEkNoIkuX
F6HJtwC9hWRWjYKzJHhsW/CC2VGQPDlOtObQhh3oTzL+oguoOdVRWpd1WPp1fCDW6OyhX1wdckem
bxDY6X/F0Cy7z0A9v5Zwff/KB6mmv0fVZCogLsh6QghO2/wLSQA2Rpalq4l4KhI62K9V1VAwxk8M
gsHWaZMtddBST/1qkiOVYcT4XdYVEAuGnuzYbjur6YAlwJOUk1iyDm3couVdp9IJIgxd2aQyWImP
hoWmg3OoZwu2QOHCuPLKFwJxoTs6q22wDVun7csCMURNMNdhlsU2P9bBCBmAHgrM3qZHPFvn7IM0
ky3b3KlDipteMUKZtIWED48DBMky/Xp9lk020jbz2qJlH+S0DklqWV/6sXJDUASuVc2aWtcipOeD
V8rhiPPOFFU7ErdHDyq3K9NrcPY/WeQLTxwCpCe63q5DCOHdk5F+pKK+KXzr2zbLaGfmWVnTTLup
Dosp4wef4MDvFO0aANVkGc2nicf6pBZjHXoZa3eQ0rrzrWrlMmEwjI5ZAnCihMRnVKN8KaGHyAcY
JFieA6eIkptNxtExS7QoXAJcXR0mUDGabsY4EPzeL4NurfzZNIYlFl5MLkQay5w4fh6isCuUXvlQ
BMW0ayAls7J7GyaA6EtztitURcJ9JzI/pYo/Wn27zad0OE4+ekB297wOIVbj3PtuZO8sP5tetple
W5fQfB/BsBmjOA2ScbsSKs17CEGuLB2TVbRlGfUJEpo5atO4qPJ9OfFkn1qrIfP9SSU6ECdhY9eA
r6kJUa0/fS1Ei125bmbnZzfM4tN183AskH/fkIhOpya4dOxWLgGtiB9BrCn2pAu+WTUKipzhoYcM
uxdVHwqybR8jXFuobZyPTgtG9zCPmpPtxd+qRP24PpT3J4PovGkxpDShy4wAN+dQGuHVCbRzm454
RIfnxDHwJxVrZFjXKSh0fQfi14BohuUIBZVtX7+M6sKDaz9ADnyUEnxG1n1bjDdNM6/cTN4/gxEd
nOMkpZCcwObjjCJQ2x4kVLWhYo4XSgh4UQrR0gjj8Ou+WbHXcnl+b1VpZ26XVUmSF/CLWDqo2cQK
6qaB7eIqO9SQk71uMdOwNM8umjwdBwunVz4WJ2S34l2QpS8D6fZFoeydbYu7wBrerndm8kXN01Gy
6aZQE0OxbuP/B7ZbSL1V1nxgHlkxmWH16vgdKKxFEKzH7Shx5HBK/OpXkqHk+PrXmxpfTHixuECP
btU076uwtVFIKRStT1UrxeF66wbb6LidmZRFP7QoZHai8YjL0K0U2Y+2UJtyieQf3A7OLTwfVRGW
Km0fcXL39v7gdivZONPHL79fmCaW0ThAcKDCuYUdWrd4lKz6YIk13lODJ/xRAbtofk4qlrnB0nxb
nXoIKGYpOUM4z973Wb7RQNreXA9dHfW5rELapgfBu8dyrFcyP6aFozmyUxHfGlIEvqprc1DBWc9B
VA0rVyZT45oDt80Q8dIhIqxs0Rx9OYP/WIER+PqqNLWueWwMzVrJcuTdxkD8xiHgVtTbYClEB92U
LFPFCBG70OezfSKRA7q5QK5l2wwrUofZpNbg8W5c6sN7C0qX8ZLylI+p03y+bphlq30nOOugmqnO
BycDX3dYeQ0SPEnIqThN0GUoKvvjKL0Vhk7TMBaPuFj5YFYM2sDDrkOU+Nl01Y0AlWnguCvx0tT8
8vtF823SAIjAkSnMnAk6at9y9trEa0lhg9fqVGJJqmbPYoj2feu/KjU+QFcFmnT2rdy6Kfua0+Yp
FpEt1JKW6m6ILD5xt7v3yiHfpY66K73+hok19R/TjGteHEkoDMo0LcK6B5cj9W8b2mY7nmY/oWT0
6PTZtm1Gh9AEHc1pLDwRSgV9oV2WqgwUHX20dvs2jUNzaT76QFU1fhEGVSCw2/c/rCA7gzPwF6+d
sBvUStQzrC0dRwMCBT5w7hahKNoby43uhj555ImzEvcMw/gHRpPMYqJkIf4g8tjF1bPIuhO4hL86
XN7zmK5sy4ZFrENqIAnMuxgFwMjutdmdipIejE5NcueS/CWSWw+uOptYVkHCtB6iCreUdH6E1F8D
Kvus+3U9WBmyxrjo/+3nFbLRJVLDVYh6+ydGVX1oMRFjkd01dfminPlmHL3bunJOvFMrocs0QcuW
chFb7MmycZeIZViI4BacDa+gzLwF28JHaU9HSAOvjM20zLQQ0IMpPrbyNAkHf/rSsuwGV7yXDsSF
101nal7z+l54TIHcW4YcZQrD7Hz13PJDa1srtwpT89runXYqc+0GAXgqojdgrD77OOZL6qzEElPz
mq+3OfV9NhUyDIr+dZjp99gpoTnvrhz7DKcDHdriqMDpIBQqwx6itZk1P6i2XmNYNLWtnbYdmQ95
KUsZiijmP+joWJ8HlrW/Nk2rDmlhai7T1g+Q5hELl1NQ2RH07LPRA815nrXl8/VuDIPQ+YPmrBjc
ISLFIqT3LbbKH6KMVuKfqWnNPpNLax71YxEOHpAfjpvmN4ELYsVtH7449YXzpn4H4fvWj8O8otVd
Cd7zE4qy167phtCg8wV5vqVQxFqVYdM39k2OwpSbuhyzm9x3rQOZGVgiIBV9vD4UA6wMwmp/j8Wq
RJ4oJIXDVPj5M15bo8e0mMTRid3g0PdgDEKy298zMTQnsFSVB+qV/WNSTdvKtaDc+fcHBKyPXYuI
hTasIjvBFduPw0b1PfIPkEmmcZN6cMLMsqAbPhbgIHZOgoHOn9qPU2et2NGw4HREk0IdZ0VQFhkO
4DndZXK0dtPCQHt9lgz7rM4YV2QC9dd+LsKp9z5Hk39iwE1WJeSHOV4yt/WhxfKqUijMTuEyNKCv
1dDsBhx2xhIkrjM0l6/3YVjaTAvofmYPfRUzYNTt+i0R9hOoTkIepfvRGz8mtVzZN0yToQV2RSJm
T91UhqOf55ARH7xdvz4Zi2e8c7nRMU194peSSCHCuSvuVZLGKKLx7wvIw103kuHrdWDTNPleF5W4
VUZzoW4kmciNG0D0eVvr2jRPkRQUlShZ6JLGQd6s/BGztXdkk2W06Z3ngkJ3JcnDyQKCPnD6HXSO
v0NK8MO2b9fm1XOdpitKZDp8yIrtWqcq9mXkr5GmGZxMRzJBntNyxgRpfFlDuBH5oO+NJe+gVlju
BFWb3rCIDmNqAd+gNIlF6Ku8cw/Iv6czeDn68m2TiXQgU+rn/eQWdgnmt/QljrqDBKvgytIxGUiL
1Hk/e/lAuzJM5HTsRPY88fmZQ2h3R6Y16k1TH9p2hDJSMZU+LUM+8VPCOWTjgxvQhD2l9rztWv8P
msnPlgueW4aFVz6nSUWHmzbx5ulTBbWs6Mu2edAO3q4a7J4A9RWmfWezXVIGdvVh8L1iLaloiBI6
lqYQkEt1Ky8Pyy4IDk1X3qspTVf2guWY9E6I03E0kHUEOmdUZSg7vHRbFjaAqhDjU9yJYKdwMtgX
sVXteeFaK2vLNBwtLKWpg62sykoIMXrs65C4031szWoF4GIYjw5g5zROS1VbZdjh1aOn0ZuSxZ2a
rEMvszDrsgcJGrptI3G0INiR2XMzF3tcQZizIOV3fObeaduy0iIgINOe1UEBHiq5Krkh1C0OqmDu
yrSbJmF5wbs419YN9cCgJpHP5PlwsHmWHdTUrpFhGXYHHXiHQmenYxmydS0nz0lcnD3UKu/qwjlc
t43hnVEH3wlE0cnzCc7NFOCfCMvTVp/aqT3VcqFiEjdjHj8SyARd7840HC0awjpIfZTIfTQley37
GDzabraDQO/KIcbUvhYJwVbYWF4l8KrsV/kR1WnNfSmFs29A9fPz+hAMbqEjp8B22pSk84owyYr7
hoovADA9EaK+2g7ykcnwuUzW2AdMXWkLdwC+bBRiKENrqt7iubxDBecuc8tHzx5f3Fbs8cx2c31U
hlWsw6SS0VVNEJXWU2LxETXVvWgg7QO1k5V1ZhiKjpMqSqQNQPxQhqCIOQIyeTPU5DlSzTEprAeH
sSMuTCuAI9NQlnP0hUNOsuGMRJigPI7eeMwfuejWHuwM60sHM4H7kSJjExThXDY/syy/i6PmY4Yh
bJsFbfkqhddZJmo0L9LM2s1xy3cA/k1rpzWTaZbfL0zjwSp4leJFSHy6cGcPLtnB8E29EgtN5nH+
bt8iGckGD+Zp6vpnHYBTPljuKXn2+bp9TO1rG94o+nRyciSAXb888cnbzVAU3InG/X69fcNBSid6
4hOtq2pG+x5VL1K4j1SOr3VH7xZKkW1b3Z+E6sUc1PY8pkma5qHoOR7WSJEfgmEjIz7RQVPILVaQ
30hx3ATFyt7qJRhK02YNLGiwv46XCiD02pRNkP1JPiH4nIinIESUbryD6ixPvZ0leRXHeZgFVbFD
wROYYb1m7bhk+npt86lVQC27QwwCF9whQWHWzstwaRm9VVkjg3/pmGCWJPXgjZhbTlBA6YnqrY3Z
yg3X9PWa7ypVDbKopzyUuZ2gPiUv99Ywjzhs0HRlEzB1obsvpyjyyJBEszp7fO6wHxxl4amP/Wiv
ob5NXWgeLEd7mkp3wAw77XikcxUcYzq0dy00Tg/Xndg0CdpZks7QJGttgQt1XrtqX1DpQ+umKKGR
db2DZSN556BPtG254FVS4wSWhWpg88F3vek4MsE+jAPkNBlt2r0ocBTf0JnDdbCZ4/vxrPweVxYZ
PXkEjChxua9F8cDG4iNKGlYi37tGQzfLvn0RlSQTfRuMKg1rW35CJuJ309krIzA1re3Hi1AK8u5N
HiZ9qqClk1DoCLdrjJHvLih8uObUg0gry1NYs53kvxRtjqnL7wvSbwrXaH/p98Iw4J3jqLXFzYS6
1YMzW3SHktW1h9l3VxIaX0x20ThBQpxKcNeELEWGGqRqd8iMPfR5dDOjFrn3m8P1RWSaAs2xwRBU
qXrE7R1lI7/KLOqhB5+lW85bGITm0rWd137tsxwAZmT05uEt46tFIqbZ1Xx5StxiotLNgRJtj+A8
v4+c+KvK1x6uTXbRPNnvfdrVkucA9yFGDODqwM0QZMmbrK5DxxgD9JrHHXYDhvIKi4NplpfJmki5
wTQ661NUtn5CFc1D5Ohfg0a8+Hn01hb+87aP17x2qpIsyKCsFFIvbfd5VKeHjkFqcFvrmtcCtCy8
KcM2MKCQ9mWaXfIFBAqbaAod8N387VacCZHgxl8CJyDVk1cG/Yd4qFaFEAyrRseO2UjgjG0PULdN
OIDd3VPdD2uvZKZZ1TxVoIgBlSMwDLhF31DwcecJ9ol05Hjd7qbmNV8dbCSaS8gYh7XIy13WQr4M
PMVenpyut28yjeavDVSlIXbQZCHu4cX0IFFJFDwg/g9r5ASmDjSPDRxrBEZmxPnW9eJD2UxsD1Hm
tWBvMI8OIBurWXJQDyGUuZF3EEDJ3ioe/Ufa5vd1+5g60LbZsuYFit7HPOyC+dRGs7dzRvLcIoOw
rX3Na3uU0st0JvDasbGPLgSNjjmt3IMSIM+63oVhBnR2Ji9uGGNegjtSATm5XcxT9gvp56zbb2t/
Md3FnmgJ7ngAeuVhM9kuTjt4GZz5Gg+4YcPVAWTgL3Ubt8H1yMvjD/YsX+qqx5vgeCvr9KXkxYfr
Y3gfHeNwHUWmBjygpk2LM08X7OeiOarG/6HAMm9FPNnZVvNQJuMPP+bNbvSt2+u9mhaX5tyqCmYP
DBdl2EbEPriJdA4N5H8AXBvYyuQs8fmfoy/Gpfn3oGZJ0+UsRxKGg3v7AGDD0aJQnIHW4/VRmLrQ
PNzvVQFJbAfzj3Kij8GiNQNV3PhmSBL2cUJqZyVUGaylg8kqd0obN0OuxS5w17THpt+3Xs/xDk39
eFzZ50ydaP7OvMluS1fiTYA2rwlpfsd4YB0Y/3LdVgZf1KFkPs5HaZ3iqsPboT/UbZ/uQeOx9eOX
GbrwxKwIeuxsmOyRWPNtRHpy3/US6fmoWmNYNEy2jiJzOsqyqeiAgLTT24B7X4PcgpiB91wxe21L
NRlp+f1iGDH1kxiWycM4cxNMbzn7XwMrSF6uz8Eyle+4hC4+mZAIXOCgwA/ruH/lAYFkJ6XZQ9sW
KHgQs0J2ux5uCjasUQua1pTm5mwasj5zgLufGjd+hmR9+gEQ7fxAebtGYWeaFs3NG28G6ROkGpHH
g3xrmzwxvz9AnRTcWWrFzU2j0NxczbmVeIBfhTjCDoeMueUds3ly8ORq/YNh4v/BkjUQGi6AqQ6j
zq/2vujL/ZSBreX6vBsGoNMkcVBfAGGE+KH8Lt2XbPquWiEgqtq/Xe/A9PnaXi7KCTSu0YxJCFS2
tzyIwaIEZdO7tMN1BBFBvU9eel0WJrHf7dMBCuNuFL0mUQpope2snEcM+62OJGqA1nYFSHzDhkfH
2pcH22keRT7nu77kR79eUzc22Urz8WmygwHSJFnoZDV8L3XlfiLJuLJV/HmleMfHdShRVkDMqGEA
OFeAw80JOQ4Umkb2R+F9TMCOYMkfmRrB+cAfRme4Jf2nOXP3XfJFVvltOQ77rO5uJncLGgIzp/k/
NNfmJiC4tLZd4d/zFMy5bcLblbEaXF9HG01qSmRL8EQexMEpR818QMcHlne3KOQ+bFvYmuv3kAAj
mZOhcCiqGravvZqw/ew2zibCcYe7WviKG5VJR+KVGtpxB9/7H86uZMlOXIl+EREgQMCWO9Wkcrk8
tb0h2m1biFmIQfD179y3qlaXLhFsWUhoyFQqdfKc5iz8LfilZUOb8Eux6tV1KABfeYEcFpSMK5eI
4hLS2NNNOpFpODtkWpdTtfoDz/bNmKnkmK+0XeoSxyT36H2Re09eUm+8mFqOL1PGcQaxC3W8vnoe
M7eENK8YjtIv4pRUnjwlA+WHuc/5oRv95LJr+U2oJhj+e10KLP+8JCLNGlc/6jXe0huxeIL/QDOj
oIiGokOafFbeHQ15cwqmVrzs+3fDz9QSfA8SF9DnRdX3dZJA7rTrt6pbbL/u/ztQmeIVdCgLUr2q
XPy7mEfgsx/q9rTv1w23kS8dqjNahEFFO98Hnr4b3a1rs+3HDYMOnSgqfIkf7/3ylwLUvPY2g1CL
PzIBZh6pkLqsW/w25ZB47h9aKi5UF6zYR0DkJya8zIU2chkC6ggSA5EfeJNPB3DeDPcJQDufd02+
iTBzhzr0gSEsn0swin9de7zBpqBuGtbjvvavs/cmxqVe5k+ByMRz7Ti8OUxLr9zUDTM334h2LH7v
/7pabzqI/XqmEP8onuM8e2rD/MVR9VNHqksxjud13um5TZhZ4lc4WYcM+CKCF94yG2tIRaw73wp8
w8Ca0S1dXDeuAWGLzEUgHpKo/CMaveeJDhvJNLFOjyGPIvGcA0NI/PbXzHmT4r1r42z2rj/6Thxi
wqTAGDzjzIcNx4s4BKGe06xDXKWm5zXJflzxzaNTfXNBiL+s0VPnkUMwen9qUn25vc1sxmgYeuSv
a1L1soRefBj/7ZVNVh1jEfofinWMv2e0Hbf0tCwuxaQ2m4M65mizeF5JP6ZLOyRPtBuiPZW5fmKi
qqainp0kD8UzJ3FeH0bwIv6AQOsmO6RlnkxOl5Ak/VroSjxnoOk9yFD9Qk3Oh7jNf3IabRzclhky
sQrR5E+aj4l4hnZkcRdSIPMdv/51e6EtlxsTFsY1ilfWMCmetRo+tQ1/WMoQuuH+xvxb5sfkZGto
1+qBEAFuvChdeufRo8FLXfiHIdjKRNtGcP3+xmGRjgPiFyPTPS/lWU/Iuuki+CfOtqgUbO1fl+VN
+yHeMptkBCTcqZMQtFnea6vxRqKmaOP6936RCTap4a2Klc4ayEXk0hMvOJHQ9Z4VH9dfUUanUzc6
+QV1DP2hz2TcHag/k8NAJGrjlkps+BvLFjOVGck4iXrsBO6IK/0GqZrXnlQb4FJb00aI3vhLPFCK
uzmUONu0nfzxHOOmcbq9fd9FNWLqDD9VSQmOBonFAdV/kbZE/uKN+FmJK2g5/AZF0ae+c38sVfX1
dn+WzfAf9Nw8LUvm4MIRQA7HP+rOn4qvGTJ/9CQnNdONbiyTZoLoZoIsojMumLSs/WstAYzpHL6L
ZsxPTCKwmvthDnV1ATaS5EunFlDUh0Sl+ybo6gjeWAu0IoO5qJFtSKBOdoaiUndIGvrPLOkWNOna
0jtHo2fYe+z1HeAeKNK8uhRv7D+6fZKWcfKaochk5ygMm0eQpcc4dMRzq2PwgDX9mcYciqLux32z
ZFj8OAfAhrWI4loRPoB36HernbswKg/7mjesAmRaeDtLavE8rnN0CR1/PZIRChTgSi7Pt7uwrIIJ
P3NDb4ZMPGYItTdn3U0nv/C/NxS8qpm37/poYtCiNVtwS1r5czgGZ78NLs664XFtP3+Nfd9sUj+j
4Zrj8el5BenCDDrHVFThZUaUBcaHnX1c+37TB2rp6qESIHcAMdh6VMMQHeioeSocLg9ZGc4bSFLL
td5EosVqlk5UZQ5bAtDJ6fLKQOKH8hzSpH6N4nA4igRlCesa7Eyzm6SVQF2FChbosCqkn8Du99Im
8vX2rrL4PZPkrCwb0tBAO2yaivwoZTMeW9FupNNsq24E7XE/JpRwbFG40r9qlXcABLYv+eh8hT73
hmHbBmCcdn4Halvp9w6biyVLs554aa32KRlBdcWw6zxyS90vjcMiGXjnqhnUCbGJ2ojV3j/bYhOA
FvbQfAknnT/7DTnXUP5OVTx9XuWWeMn7N8vYRJ6Vq09Lmff5c5j3D72vz2PZXurA+aQT7+tItnK4
7y9BbBKcBbX0+UTm/JnM7no3KXc8xmGsNybJ1rph1m0t19r1MIih7aoDZGG7I99+dbW1bpxtwdpX
uGpjgeN1Ed9KQFiPMaHZBj7PtsDXXt+4pALCv24xFQ7jID85YiO9dGW3HMfF3TDf9y0sNnnOeBRH
Ax+ijJW8e3Ga8RGlUSfAN4p0crdeY2y7yLDifEURYpLnDhu98pvm+VM8d3dth+TfEL863ZYioa0b
w5D1uBKqpzZ/dii56/zqW6CWR95Ana6BJN4xj8XXPS4vTgybjjteNFcsx/M8z+tp9H111ySeuxEJ
WIZhItMSv47DYEbrXP4cwl+L+Ek85g3xccj+7Pp/E53meKOAUDWiSUTBTwFwNBCt2fh5y8UoNnnN
uimqPeo5Oeq5suiEa2Ry8lxAS2uk7h5Kpx8ASnHlS18l08GPmuJEI9jjOMn+smtwJroDOWVJQR8P
KgPpVfdZEYd3Xt6Hx9utW+zRlNkCMX0Zu1XiMF0Lml5VayGOU89HIC/au9tdWByKSd02+NzP84Xn
z0uXK8wMlH58jezR7dYt9m7C7xbaeBpCYBwIofhhaobxCBlS5hXtI4+HjUmyjeD6/Y3TcjxsXxnE
+XPsCrz1TXV/yDowJt4egWUJYv/frdOGVzN3AixwleNy+toF4yFYtwr6bf9u+KpknCM9ex5/zkVT
p3wg3/xcbmSF3o/7wFf37z93gWdKnBJt67C4m8P5O57TkSwACqiI5q9D6EDubtjSNrUttOGkxpnm
ZRCP/Bk4piod4WaPyK7Ko1NM/eOMHNhOezNKLIu5dnQZ9Pw5WrzxEIKE4hDE7pfba21ZDZPWrSxp
xcnY8GdQj9PU6dR6GAeyFRVbdpJJ6uY5pOtrjSkahuazu4zfCM6jKQg3rhO25q8r88YMeJvUMqgq
h6msKS6B19WPCc+TJzHFciNTY+vi+v1NFzE4AOfanfhzkySH1RfPkxieUEmzERxYNqyJyGsRWZLO
jRHb1+ufxmlf/ML7VYXhuV7nD7nXf/TX+Xh7pW0jMWwDHAjJXHrEYUPfd+lU8jNYuB51rr/ebt82
FMMcYqdN6FBV/NkP9bFwg/tsncBH6otPkWzuStlc+JxvBG2WXWui18joLUVWkYTldEmXYrqDRO+G
87M1fR3emwUvfd4VLV65Gao//1qbLDoP4PXcuJfaGr9GJG8ar0U8zWW+JCxqvOYAgUwg7uuKp7dX
wLLCJucZgDiBxAuqw65c83EZfcvi6ly4676HztiEq9WkBO1ZNzsMTyzRFyjnBS8OVc6y8fsWf0qv
k/ZmchYxR/HqORlrE74eXHdFwUA8tkd3kcthbrfKim1rYJxuMTSNaqdDPL7Qur/3i1bgvuhsEYTZ
WjdOt3GNuKhGWFndQ67pgNuWPrdJtVkzY1ljU2Mqrz23XyuVsBo1mhHKS+WomVydjd1vMWITOzJR
n/QBnpsQfcV3nZhSDXWyzoFQXDUdhIoBCCcbntUShZuCU7QgylceulJkebgCiKbcZUOnDrWTXUbH
+XXbKCwjMl/QpauKXi1+jOoxPEb1Ufwgl+QDbciSKm88i9y9rO7W6tu2sOFjZ71wvKytGcuxA0oh
PmUir1OPtA+Z3kr1WubNFHWkoMZG4OPEDJQRB9gkTYeAXPylOedZ/gJwzpY0jmUwJoAQXGuN0OOS
sWiE6iwvjq1c/4pFzJqJ7kvKIuXwb5tvGzkkhesnLOuiJ69QZzJnF6Cpv9xefIu1mKx0Q+PkTk2L
hFEcfX1aAJakDjLJRZ6Okx9sbDGLzZtgwiSZiz4nXsLAvzsc2qj/Hbfz1n3I1vh1aG+8oo9kvjdG
U8wyklN69HJfZ2nXdO3GsW2bomu/b9r3+kDlLbBIrCzxnJb1PLtbaxmeXU9VG6eeZcea+EGC+4/o
B5qwrkqeEy5OlWyaVAbZyzUyEMr/eHu1bVNl+N4lFOsyVWPGlIS+3SFrAr6cGtW3fGMgtrkyzLtI
OtBrZDph6wChVtmX7lnj6SvVfKKXfWMwoqiIZGMVgIWC8VG/9o771xKEG0GTxZ5N8N68TuVSoMSH
4VHzLouCny1gZ6urwBC3095MpB5kYeqMT33CRNOcfU+qFFSB6Qx/sREjWJbYxOutKzhX/a7FCuR9
fei7irMu9LYe5i3ra2LzAL9pyqko4L7dKwscaE3aIq1EDcCuH0m1pf5rO5IMp5cLqdoJbOss9joK
6Gd0n/gLTiHyAF2N85qoOzpunUi2IV2/vzHvjHrRSDsf2Ue/KP3HSYLJHqnfLssfgjLywo0MsK0b
w4top4KkwhjD0Zbdy9WjpE7tvchqfd1lFibBHWI2JwoibCyOuDaF5C9N1dRv4a4sDsrEpwV+VusW
iVpMUn0odPQXWfmna5C1FvNzXu9SGQF10dUw36xF3AtvzHuJUOR67qVQ3KQkhX5W9Pn2JNn2lbHW
dQBxCzoj1Jnc6lfW08M1RZHGXvVUyvln2BYX2TUbfsqWhjSxahkKSdyqr2NGtPggQS46Dd3J6fIj
6ta+eP1wXIv6/yhFgcgRr8Yb/VqcmAliU3oFMEeVmMOp/VlkhKZhjgNl6c8o03m5PY8WJ2MC2WiS
DKpD4pXFvaKg6FkvqJtTx9uN2wZgnCEJdCR9F2hUVkr6CsHnT4DNoQCLKnnsw+DTvk6MUySYiNaA
NMQsAs7rPADzmvqL0GfdC3JRjUs28m2WmTJxaiC1JEQF43UTjEgqSCmnX6sTyO+3h2Fr3nCUU+KG
JOBdxCigDWnTfNVJt/HuaXFYJsQrBh0TyZ0+Yk1Rd+nsy5eFkydZdvv2qYnxoiiFGkDgF7E5Dx9A
QP/owMU3bfSa1GrjPLfNjmHuNMqBTy9IzEYwA/3wIV39IrJlC0FmcSbk2usbZ0VJkKy6xABEoj6W
bnLp6uwP6drXK/LYbYGHm/XOgRg38rWYSJdl6IoKnLRZXj/yovY2brS2hTaCwtkPcpJDT5fJMKg6
PFRBgywF1CD8pGRY7aKW8mOTFq0SyFQs2RixElwWH9fM8w6Vg7vmPjswzDleK5ms/nR1SHEN0jid
jrzLT7cbtxx+JnprLeVYZ3FBWYKg5xjm3qUg7a+6Gc7gojypaYum07IQJnyraPO+p1FHWexynlYU
9YEuqpsTXAH2DeQ6wDc7NhT5VIJoFx0U7qdoaCYAoPjPZckPc+Rf2hDl2rc7shieSYNWjkquwUhD
VoKgkCXlULy6smk3isZs83T9/nYY7kjIULYRU3VRDGkQqvq7SNz2F4rJhnbnEAzrHmNXaVC5hSyo
HH68YnDOYMnd4lmwFIDH/0dwvxlDmQ25jmcZsYlHj4Eo/uRjfIB47sfWo6+R9tla+l/oOP2Suvt1
e1GuryH/RcDFJuh4nFrCAfsOWSchspaNbZDmQo3HNQrWQ+d6waNXzngQ50F1aqo539h0Fjdp4pAr
kveQdY1gPbqIPo29vxzLZVVDquPRvXez8lenPH1CfRew8LdH+v72i0xISpsBxg8e2pDRqikUlPGA
U6RZEG4V4tg2oOFtUNK7kjB2Q9b46/iaD8T5mYR5mfIm9jeGYJk1EygnuOdicweU4QliOAGfdZcM
9YcliM6+RLFqkA33VRXtOwH+A5kbuLdM6xCyqQEfpg4PuKN84OO+4pbYZG2rUJ0vPVRyM1ct4ykk
i3+vwrk73l5sS7joGneGslwHVCotWOwvfAEVzezkAOTF9ccw2UXB7WNh/+1wJsensqyDkKG2YkjD
OFLndZHeoYwBKLg9ive3LISO/90F75uunzxsqVnXw5l4xDsn4PDf2E2WDWsC5MQkAuIUCfyx43xG
dT7jC7m0mbvz58m/f35M1oqXOdy9oqWbdnklU6dy6c7dadwHejnk3dSuIePKcY85Cfz7ZJ7r4+Bn
00YXttk3DDqUul0E1SEwLkhbOUrqQ8cXd2OHvh8/RCaCrSLQstBuFTIJNOdVvMttnCYd/JFdsxhA
WG4k3/5/vP7Xw0cmhm1ppr5F0Q068t2Dl1fl3aqaL5znHK6p+Ozw6iK6BWS3I00Dqi4hMKVA0p29
aHqc+vy1Bp1os8k+/f6mi0zmNb6GeAprQsJynTsXx2nr+yqewlTWSm/kM21dGIYZkVIMJCOELUP3
mwTBh2xqP2i5S+HWj0z6tUINtPPilTA3EPP3OarUN11P0889Jh+ZsDfg0cFxC843pnnnHGpge9Np
llsVf7ZNZ9gkxKJcL6ydgNFhHQB4j16HNv8d93WTZm7/T7RsIevet50oMczT79e4dmcZMF9APwAU
qQ+0WV/2TZFhlw7BQ54T5iEbnDo/gzq2ukv6cjrfbt2ye0yUGwBomQfubBzjWIRqQqq3nP+MTfPj
dvOWiTEhbmMYYvvQNmSZ6/zui+J7ScJPt5u2/bkRyGc5GBj6Cn9O4vYLWSCs5oFndfL25eGi/+C/
1ixvulwQppvAO+R5Lh6bpPFPt//eNjGG1VZZPkdF0BEGJacxLftgSEtS/b7d+P/D2XecoMm+RnSD
OkeReQyY7ekYt3gREuVRoTIpGFB6IwnI6uh5ndpvyxSdF11Bva/aijzfD0YiExg2TWQF1roN8LRZ
fewhmQv1l19tE6QJAHW7DvMoNiy7G3E1B28aEHNBMqfQZZ4PNBQinTt/KyVgWyHDpsN46MCNMgUs
UkNz8XswE/rwHBunrW33Gla9SpSlqWQOgE3xfvmienKi9R/k219v7wBL8yZJWy/aOEH622Mgzpy/
uwSrQCIR/2iCeEtozjI/JiasJzHtEfEQJlz3SJvSPVSwkY3psewhExLWDrNwM974rF+b+4aOadF7
yBOjoshxq12vEZFJ0oaKntYD6tZjLiAqyEU/5q7zZU223lRs82NYOJnmIuNyBmYYN5fTMDbzhY/D
vtrAyISENTIRyRJgUmKIY6e1bv4uim5jYmx/7v87lG2BDkCtpvSQuQh/Ayr3Wrdb1dm2pg27bcgc
dShkIEjMozrbE87vbtwqerLtecNg476fwOK2EObPjTwKodQRPHb+ReRy38NiFBlWizJWXsiS+yzx
m5dC0h9TMXy7bbGWmTHBap0PHqBpmAlrla7wqCjBx6zdceOYt9iTKdu5oBivT+KKsDDm9Zeu5tFp
ccLxKQAV8xkPmH/2DcI4k1dZRUvRjgRQyz6+b5TvpV28eQmyTdF1cG/yRVrOqqpXD05tqKBMs1z5
YodiY4ZsjRvmGviLLwspcSAjrXZKxqk7a9r83jcv107f/Pni9u3EXTSueAvNnmC8n/TydV/bhrXm
naghGzjAWhMRnLLEVWnIk31ZzIgaBot7MiggxuttefLDNF7CP83UbpHNXxfunTCFGhY7DUlN14K4
bIlkfD/47Y8wTsZTs0hxcMXWW5rFL5hQKK644LnXuSxsAIcS/jkYg1OTlxsXf0vzJgAqBzlQR5rK
ZWMflwft6D51hPvcF8Fx1wKb6Ke5J1LqMFuRBstrms7toh+HUWef9zVv2Gw9BFkczC6mZ+yC4qSk
8scUYK7kz772r4v/Zu8DUDyB4o+7SF2AgevYRUW43ImO6n1lDpHJnwYtitwfk2xhkHQFMHBwpagu
vG2y+rJrBKYuXxPQeOZes7IprP4Z/fxvqaMNeKPF65iIhQFo6z5e1cpqJf0HyElNYCfxtwRlbFvT
cDsSaqJ5qZOVFU1TnchAycGHj77Lm3XcuTkN79N0GcCYIOnFC6kjkHf0KSx38x5zbeUdB2HSuDVT
kiyR9lYmUIqFQ6XwDm27NEcNop272HX1YaWhl/ZOLI9z1lXp0Jf0cRxJj2xPGaFAL/SR+Nm1DUzW
N7fmARckWhnAwVA6GeZ8eijqutm3FUIjtujWSYq4ECsrvbjw7uZSBcGBghJgCxJq2WsmMQ7eori7
tlqzIpjgqJA+fNTIyp12zY6JG+Okz9VUwctWqKCWJPghQdG9MfO2+6yJGOOeRs1oCR/iohATEnGa
iSA6XTEjbpUfcjdQaafKhznKPvESRZoFqBOcnRdBE002O17UgUlmZUNOp+nYJVy7YNrqyLQxdRYz
NQFlQJ8mpVpgQ45XPoHY6a4KUItE9t41Tbq3ZFmHXCTtyqpy/VNTchI6+KPi8OX2ytt+3wgRKnet
ULud4/d5Is+atP25IGL9RADaPezrwggUxmxqug667yyY1HoOOtWdx4o4QBMtv2/3YDEOE2deDpK0
UqKHTA7VqXQA9yhRKrmxgS1TZMLL3brsEhnUK+QqnOFcJH2QBn0zHWrUcW9MkSWWMgna5qluiapK
zRwy6qNeq3MekfAwtiOwGVtXLMssmRC4xc9F3ea1ZqVW5UH5wrsb8PS8EUnZWjciBdfp68zVFSoV
SMskTP6oA7WPMj0yydkqAsy9WuOZESfnH4c5aS94U9lK59h+/fr9TZDjNC4wNRVdmOy183P1m+wb
VWorTra1bhyybRgHNXHihfk88g9Y5P6QSLmFrre1btivU1RB23hyYqje9M5OXVEwR3hb+9K29Y1j
jUMVmzT5gEWtZB+feigpfvQB9v6uaBzuY0uNTIRZFvszZBTEyKogUml7RfFTWW9ALSzzYxKh8SFX
rQarFGsL0oF0W+cMxrxF7WBr3Qi//WCuaCbkwOK55WfIZOs7r9ZbGAvL7JsAs7nzFgBeqGKS+vdl
sz6BdOToLOXG1FicDrl2+2bbK9BKDWsbKKbK7Ncsus9hE9z7gXpOmq2CQVsX13l700VQ62jKcMdi
Y4FXlTz4OPcLqgKc8zC7f277flsXhnk504r6EjIo5nbTYxstz4IUh26g96XcrGd+H8sQmTRhS9MX
IQoSMYypWs5Kls2J0JzcT14cPMWlDFO3EN73wq33kXlQ8+nFiUB5p+laMb/o8nM+DPFl7UR02jdn
xolcTR4u1TnmzF9jLy27AladA88gqyE+gXWr3jg5r2bwzg3gPyxlydDpdfB7RtoivkOZYphCJ1Ne
Fp/26fVwa/gW3MRiKybEbaEtFy00K1mZT7/nDJEsmm7psBHfW3aZiWzzm9JTbRRItujgU5YRnrZK
ocQ2KX+0UbOxLBZvYhKUgXo+mbwGBlnWXZeKySnPV9e40bpthq5De2OLLeiwMseZsBjI0jgDf6z4
GqeJFlvFnbbfv3b8pgPPX6oorvH7EYm7ZxCwIY7nm6os74O/Is9wJb4qHc2HuWdAD30pq/mxbYoP
KOG4CFqcAWM9j20Lybjh420TsQ3GcCuRX7VrsmQdg2DRP0C2AMUYdTsPbRPIFql+pGqikgFQ5twh
UuWXoMb7575fN6zbdzyeUSIkI4X7t1r4kmo4+p2NGxGB7pBRvKZaWTdk4gkC6bRIozKQf9/+d8sm
NVFjS66jMJ61ZL4iIKrKOS3LM0liqNX7cZGtG/G2ZTOZeDEo1AfLGicda2Ns0H5J3EMEBMZROEPD
yrVPzqSK16PLIwXoWhIf943OCBdQLdyWMa5CTM9DfVzK4I9GeY4PDcfb7Vu8lIkkc+exQEnf0LG1
6VJnpudo6X75WfXESbYRNFjswkSSRW1IZNIELboAZaeWz1mdf7v997a1Nyx80XoBsUfZMXeOPwHv
9QqOt59CRhvgItufGxbdQyRzKaq5YzPvvutYyDRwgq1CWtu/G2F45ysHChS6Y6Mzk1PelTqlgB6c
Iba7L0ym5qvqINxJJrNfM0CewzRcAFSTkb/14GkbgOE0yrDN/n+XYKtD3XOtqpey5uFJy+X7vtU1
HEcJtuCxcrwWFbR+niaqO3mti9Ilue/0RAXPv4+frltiEgqoSrahSO6Gwa/veRh/3vP3KO34d+MI
WhSor8KaJYlz1mo9OmP1Wrt8V5ENNXFvoICHZmW0Nqyg8Q8UefFUzuL19q+/7xSoiWIraZ0BV7O0
LIjJ57CijyIQjyNZhkNWlJfbfbwfIFNTQ7QFnBhPPhrhqgvx07ap3W94tAyOEBVpUPjkNSlAv+PX
avGK4+0e39+v1ES2JXoM3IrQilGO6lxnzknqDFmYanfZOqVtgzIcRh63S9aQpGFIk99xX79G6/o9
dPjnRcjzACpk3P6+3B7N+76JmgqjpCCoV4/9iimhvBOU6T2MZtlSwrHNlWHbPCO6UGBNZo4sn9wW
VWgRv/c9vnEk2ObJsOy1gLZFP6J5jXzBIQKvNlOqJmfUHUNDhubQSKchfc76fcl2asLewMi0+FnW
Is0UOJ/7iBSpnzgbaSzLXJnUa25NR497vGEAfpYpHi0eolo+rFBb3gigbB0YYXiIPLQGCxCOIUrV
R0cpdS8zN3yiqtjCG1t2k0lPdpU15VksWuYnPQi7k9G/F9pdd52j1ISndXxa53goGlav0yc+eF8H
yKTvMgMTfJa37orEQFkzTWrBlnbKToX29cbMW+pZqYk7K8pBd5lWHYM2yzfhrU+jyv/J1vZD0JR/
l9cHG7wtFxIAgjIEheP89faobCtumF8s/MhZAB5GnkW0D8ugkp8TOBk+KMC7NoZmW3HDBGfQ6bhT
mKEaF9ixbwmdsHcrhFJkI7B8/yJPTUSa23MCxFvcsrnFM7kj8k+87h8EKcE+6T1Vk9xS4bAcViYu
zamgRU1qdDRpIMyjqj8vLjkCKvp11GTLBC2zZWLH4sgF51eYtKwXmZMiFyFSKJvd3V5t2wiuu+DN
Lbjsp04RZNNYuWR9OnjhkuYQSERp69gd1TiF+0IGE0M2kMhXwpEVWyUUex6rcgy6s+/WcueeMjkg
e8DfpqVrKlZV7iUapk/dlH3ZN0fk33M0q5iUfjs3TIIENIXE7XMVrglKNvMPQ7xVRm5bZcPs2nly
VdfiTA1JM6uD43l49XDmYvh8exC29g2bq8eqRA0oIhCt5ukwlosCzngoj7taNxFl2DYopllIxcqp
k5e2GNq7SG0SWFr+3USUBcIJk3pQDcshe61BFlHU56mtvHrDX1hcninbGarWnVc5NSyJhySlgwpO
PsCad14lfu+bn6v5vTGzgIdehQrEmnlt9ZP6npOSkJN97tRkQRuCZiYqQ+PN0jr34RKWx8Abig2E
pm1yrovy5texGRM9uF3DtGi6E+Kx6gJ6xv6JZ82yMf8WJ2RKdtbQ64XUu1ezsBvuPaDWdJD9VDo5
Brr+fHsBbKMwbHhI5kU4uCeyifLf9bgcvXW6U47ciDIsJ46JLlNFp3oJHlyWOeMRlSZPLUUdZDge
RT//kw30475RGEbsDZxyrrsaUGU8csnk7nr0g+pkY6ktdmbCy0bpqJUvc83ANd3hPbdeljJNqnaL
nMEySyb4IFe8omG5CuagMPGCiuL15I1QPYi0m39uR6d8gFT8VvxkGYxZAJ9Ps4B2dcPxTJqEqe/U
D5lI9hEPUhMnN9VT1uOZt2EcXPKPY9VC/CULdoYVJknYFDcrxUsEfHWhfguCWtTe+xEX8pBM9f3t
nWSZHZMhTE64w41LB4edzM0xvEbzTRPy077Wr1b4xmfopkIJJPQRUcBJ4mNCu+hUgiJlI5aw2HJ4
HdOb1keRSDBtjjgqNQRGJw1J9fzvpB/+3vfzxkWac5kPvJkr1taP9QKKvhqPTRuezmIBJshMNKsb
tVlXslYEByf3j3kRnfOJ46jB80CwTzsGsDRjhpaxQNjoFayRuUor2erUU8P59vxYvLUJHnNIEoxl
NBes7UBOFCr5VFX6GC7OF+6t++61JsIrWiG1NK6eYGPV3YdhcAG94GUA5uH2ECy738R4IfUiOhXN
gtUiGruUUDFVxyIOmi2cqGWOTBxXgurMJltGwXhVH5u699OmdcVhnYLmuC7RPpggNdFWYVYsXOhB
MA+qOofKE/TY41n3sm+WDDsbsioG1TAXrAmXe8CH+pNbRsHOxg0rW9SsO1VTzsJs+tCF412mVrkv
IDIpST3gfbOg8jmwqFNyaMCNcegWuYWRtrgfk5G0jCbaTKjnZJlfXbTj3WnSIUe1pV9u25vGGR+N
1RgRABCBoAu/ZKp/rv3mr9sLavlzExqWgbkIFxYw1FVzfNcvwX3kTw+kcv653byFZIOauDDIlGeT
4pKzyVt+lI1KV8rTUP3dLV8c6acAbBzGHOzw+Hq7R9uArm72zUnwP86upDlunFn+occIkFhIXNmr
mpRkS94vDNvzDVdwX0D++pftk4wRmxF9mhnFBJoooAqFQlZmTXVTR5VlhWgV3k+qe6C83sVzuZHV
rSyFSY/mWBPRo4fhK11nfpcko59ZZKt3cW3066TefHyTAYYLhVN4QFKS13Ke2nPUpls59dro17+/
GR1P50OVOtIKOSk/pEw/RoN3uG31lUPMZDyLS3SWxNqxQovbUCL2OnlUefaJW4n2HTl1+3iINhLe
tVkYabszTLHq6yR+VIxEz72rKgDX03Ij312J0iZKebbcyZ4rHj+mLt7X7FJ/Y7X7T9aMe3sQd2mQ
Cmq4c5LC5RSA4Y+2KLMKb9see+2hELT4ybI0951nJiYNiN7Rs4fJCuNpGaZ9gpMg2nvsTn1OYcLS
bAv6RbARNlPsAvjuKfDDDfGn29tpxYlN4jNbj3asu8EK8yw+Xp24S+IP7jBsZLoru9WEpSVRxYFP
wSJ3VTX4BAIkvrSKb8MSHYgbAQ4AUpH7wpEJUWO0Ez2q5Th33KF9htxJcprSxTrycWD3Jaf/IUGL
Bln2fWeFpbY738s6DUDUFofB2koYZ3LC5JhaSWOFS54EdOkvRd6eKtLcl9SZuLRI9jRTYybDRQo0
vEXPaoKebDbfF61N+BaZZi3GEgcnI/OFuuJfJdstZOlKpDDxWo6ju1Q0iRXO6AgBdP4CybjEZ00f
9F65EetWrG+Ctgb0j048nqIwz9VDHosTT5bjjF7h2262EkpNuFaXuLQfY4rDbBnwkI1GtbNFqy24
1troV8O9OW4gVakaFCVk2LRxu9eRbP2GJ1uj/7HBf6F5wlSTZAV2pQMqaCAzvSO0NfZizA+FPEcD
8duq8cfoo+3l/lwvvhx/eHS4SBbvI/fZ8T7O+U8RHVPwud9nyKsJ3kyVyrpBVaeUoRfNX/sk+kCp
+HF76LUtYDgg6/s00pAJD7Ok6i+ekj3IFJL+3JfJ1tVwbScbJ2oB0kER5/Bxm08El8Oa1hF7tkRZ
2K8AyUDoI4vG9nDffIx7aM2Szm4ojcJClw/WZD0sWffo6a13/DVzGWdr3NAoW5SMwsUtjl1S7Dyu
vgPa/+/tr79CMd7ZdCa6q3bRuAmlrygsBehuMpUO5wFHrT9PXB5dIDcPKChmO1V6ZIeXuq3SzJ9Y
/t/f5SYEYuSs80reRaFmKTh5X9r5WzSm+4hOR2u09tC72CU8AX673muk0gq8ZLw45fqowInWzo8k
+UEFiO6WII4gBt+/dGDkHJL9xMb9bcuseLsJSOt03fKGiSi0G3KCpsfrhEx8w71WNqjJXpaKAixD
Y+uFYpk/URm3vraAKWfT1+xajrw9gZWdY0LPCuWJJY2WKASzx8uYeU9lT8J82gLsrWAMTNhZNKJG
UsjOC/u8BaPBGGS6e47ByDZm6GxOKD1AuPbX7amsrYURjrzKrYhtDTKMsih6SLJl+TaNsd6ota2t
hhGRhBq7QTUJXAy6J00Z4yKXh6mi3yKtNw6mtZ8wItK0AEacW8ILK294mLwkaFLFj3EpLhOka++L
RMSIRJygYJgnixeC9fMQ1828L2JS7G0v2uJ8W1sHMxhVaW8lILMPRwIOiKyVqd9r/nJ7kVeu1tyE
i/GlB9MY6aPQi8k3OyFlmFjRv9C7a3ekltEeyNPmnDasRFsKay99LLfgOO/vZW5iyQrUaLRbkygc
nfGz7Xzg0yuUCtF5W36wgP5pWrLhk+8bkJuoMvTmszZJEW7nXnY7HSXtbqaoHN+24Psez03MF7p2
nAY0i1ieEkivyQO3vbOI5Axili0k85/r0HuB23BFrrQAPwKSoL7MoHTY+tOid870mJNTzEp/cvOD
TB61e43VqXyl9BdgU7uIjrtaPbMm8dtF7pBm+k5DLiDHthssrGr2Bf1oTc8t9fZV+b2zt3Tv/qR+
732v4dxd7Q6ghuJIyKtPc4Mn1afrZ46iOAwNWgam4mxz0NonX+e5e3FbcUJdDdeN+CkDU+L1++TW
9r76+ntfcv37m5wqzuz0qtguQ+rlD/gUN6r2bPlYICIz9hXdDEecaHa87LlyfdfakkH/c/V473eN
sDAkus1nhRXLwSGNbhxgB+yl2eeYX6GPbmL7PbobmyHyl/QgY7q32xxad+LYVY9po5/Sku8UTiX8
p5ytQ26/kHyjWPenVeC9bzMCSh1DlNBabBlOxes8Vzu7RRcKPK9aln0hKh9nfpYfy9I+XTMDTo8N
lDZnuXEbWfFGE7XmWm05sOma0JdU+QOVuZ+42Zavr209s2PIy+2lbLJFAkj2s5p/JsTe2fnPqDsJ
eux5HTb1SzlG/lj+r/ceiyTf1zNy/3KHXQcBzo3azJ9CzzsmNuFzlt3EFKIs11QezwvE9vEBEnwm
5XQt932t7PTi5k9Kgd2x7Q9qAUO0Prb8mwT5O8w/RyFuG1h7O/+GTgB/if7RzRENdvtl9E7XdOK6
icoFoqHsukW2N+7a6lzP0jf+ks6002iKcUHlVZ1lnXe7zEu20OFrg19D6JvBOy8DlWUaizDi6fMw
j0cnHu6LwiYaTyepqARPRKj7evKlcp/soXtEd8nG+GufbkS02k5s6DFkIsy7L8BFPOcQC719fqyN
bEQo1YG+1c1SERbpMPrSEQ+ElR9uj71yxJoioUouju3NtQhpf9Ke64vE3TXo741+NHREXds63vc7
RkTRka1KYsP6vJc/yNAMe+G5T0VRPBLiRL6YxAUd3bV/+9dWLGai8AoFXcF2ViIUaWbBgVzwwvWg
Ubhv9Kst32zSQRUaAi8cCR1I9ItDmi8ltNPydqjv20pmA0PkdAp0ONQNsx7KO1aEx1npQXf29ue/
n/RyE9Q31SUYrO1ZhHY9/dYRyOd0/ZXigKvjaGO11+xvuHFZyUbYjuShxbLmODDm7btE0P3tCVxH
eSd0moC+PMmqzo5jHjYjey288pWAAw1ArY1LwdrwhiNDa75KcuFw3DXkzrL6sx2xi9TLxuG6ZhvD
m60Bj7DcYvj6Sqf7pIE4l5d797UWctfIKqSMhfK6FB8/iv+Nnox9Ru/TuuYmLdxS5HYzj8Blpqy2
fE82GapD/dY1aWVbmji+wqFtVYzYM6kVN90DeMq9eA8+xBk9MIDmPE01cbfqaCtLbKL6KNg8xSQL
Hmrbxy1/aX1QLt7enCvLawL6RDxUPCswNBFi8snYo4gwF/ftfFPUNOqakVgycsKirsIlHZ/tQp1i
vqUYvWaW69/fBLY0daq+nQcWdoPYz3J4VfgZO9pqf1gzzfXvb4b30nkQZe3RkIwl962yfKR9Ju40
jeG1sHZKhpI6YZ0Oe6cbDtHCjqxVG8OvfbvhtX3N647XsxOOizgsLXtIwJ1/e8esWd1w2Y6leFeR
CQ15jWbvjCpvp5ZaHRYw5R5u/8Ta1xunb4N3y6JnlhOqpn5Y7O6yHRRWvt4E7lXZBNQHRDexT/oA
IOgX6Sw+m5INrMb7T2jcRLvZOMSlHmc77Ob5S86ToGTsUNjNefLig1WwjXR8xUAm7I3wtK5r255D
Vs9sp1OS7HKH2BvH4dokriHvzca3aO1YTCQknKPqYwmIZjRnjyii7PkyPJTVnRmuyRDXNQ0t2LAs
cN9xCSwoV0LuvY33tbC2wIcrnSGAP/09FV7oJRlqZwnted6lib33Evfhj2pX2+c7YZUfaqd+aaP+
JFj0yi13I09dWyDDvdu2LdPYa5YwsbP0ExR6ZsePFChd9nd5iImOW1D7ZZLPOpwz+Yr22lMj+o29
tbb6hn9HjgKwdeJTWHXNoazYQx6VXySJUt+Kq2rnDvceayY8jki8DgHDPIWSuvve65B61eIfIBa3
OMJWnN3ExvXuvOQgFIaVBjWh8U4+y3p+Rh3g5fYqrI1vZNZLAaQXVGl1CIwc0DSkysMhr7szTZzi
fPsnVjaSCY8DtcMg8eyu8X7QM1yb23Gvi2SLwWttdNPTiVU49UymUFRu/tnWjJe+gPbVXWALboLu
QHPYQIymm8JeWt0DQbNnIBp6H3MeNwkg5TKwhPEapoFovcis01UD67bV1xbWcF8oBlZFxWF1alUQ
r2vErprtX9Qd7svZTdhdU1QZNP4KHYpYPs+29aHvlp3q9VbCuLauhg9nztC0kAbTIWjfrw+6ECaY
BS6v91nHOJ4VkbZX594YCq/ct2n7XOYRiB6zDRjKyseb2LuxoTKq1TCGCUFNFd1EaAGJh24jfVnJ
203knSiHrmc1aUPNu2Nik0d70HjqmJ+TpLnrbZqbfGwO42IsFt2F2dDHO12Tc+ymjh9H9sZT05qF
DLcdG9ZrZ7bakFlVvGOx99HKkuVwe3XXBr/6xJvTv3GZgghb1YX5MPyybBajyxdVs/sGv/7om8Et
ORJ0+GDwphx/Vk6vfAt8nbfHXnFaE2xX5HXeIDR2YZmjEpw1OLD6BaG/3HoFeP+Vm5vaogWb0fkU
xR28yiU7lrk70bEXO5IfUlKFzFXHDEAOv7DuE8Xm/0Hd6VLF7YgZycVNjzZV1hkNm1vUR2sLbbix
ziuw1UBXK+xI90Ew+7ftjR9vL8X1AHyn5GGi7Ba8rs0anaVhpMa91PV54GxPmu5E4WyUoB+h3eoT
WPFnE3CH0hxOeU+1IWmzsIz5cQA90VgO3yFZ9/X2bFYMZcLuUH1vc/C6tKHjJo9WNj43IHS8PfTK
njUhdwOPkhowTXx9osFtocEv31oMQpo5I8fbP7H29YY/FxAhb2poPIeZzYtXp06L8/XB5D6HNlF2
OhNVwWOrDofZfolLfe6t6ft9H24ewgSK5EUV1yGgDcMhTTowQcAPNj58zfLGDXlZ6gYvWXg/6drk
h4bOqG8T/UlWyYYLrO1L4wh2IynLZU6rULoxcGrHdtAHoaOzRbYqUGsLa/gvYk2OJ1ldhgxvHGFt
511AbHUffyw3cXz1tFwbj6c6TDwZ+W49H4rG+kHHLdqYla83MXx5knMQqLMyLIjOD0OysFPsjvl9
1jchfNFUgNpfO0041b2fUvRt8dCd02Bp7vMqU0e0HJmT4XmmRNU1QbvHLFQnztwW8VZRfe3FzQTy
ubmESrDd4xdAgVJ4aA+IjjN4lfv52yipz/ILt76Q7ndTOiB8aU82FEeq9FSnfAemBd8j5aHoAEHW
D20y7bADKSW+GOId/iemkn2vf+LfrDgDeu4FdmFbz7ErnmUSujlcLRkVbhG6rYWvc5Uv4AI1FPg2
XHflhmoqlEbzUtiLJVUITMexaqIjs/TR4c2DvVQ70OreV/k2ydyuvNxN2lcKL4cDPQ8d3xfRIjf2
z0p4MLVH+ZxKJ+p7hcCPDGuoxEM2uT9mEX33SL4V49YMZUQIhGavroYMMxjU/6idfZitJYMQWhoU
goJIAuD6jSVZ4QLnJgJw1DVUENyuDC39RAi/uLXj6+nPZlP8C5P6MJUfqajwQjr6KDXfZ0YTXgd0
nScznZfhHCs879pZLI6Q3cz6/zXanurf4A/cahN5f8WYie7JZIT3QNDXg0Bk/OSW0UdZuU+tDdpF
Ju97CGQmsMeF5lGd8FgEfQ/murYDrXoW8y3C9vcdk5loyV6lIGoXwxwAPo1ay1SxQ1eJMyj677rW
ogD1d3bfcjCNda5Ng4m732sBWYBoDnnZf7gnIWAmNVRGhjoBeQ8NLEscmCbPYky3+qPeP46YKXlo
L7EnROk5Qds2zUF7S36U2K4bryzvOyIzaaBG2iFiQYAwgK4SmpiaX21q7UCDc+gG8qWl+tdtA60t
sJFzZKWISloJJ0jraEZz/RS4rGv2Gd2qW6zoeHITckoGyBI2KY69RaT+9dAAssZN/By017TxduBR
m+gXh2ankdmnlMR+Nmd+ixOqqGafbInrvD9PbmJSE8fNZhtaymFnWYcok9941u7HJfl9jxm5iUlV
bNGNnck5yNWlaOhLq5cDHast0Mj7m4Gbgrop9UYa5dYcdK13yZmqDumAHgZR2J85mm7QhZnY99Vy
TXVdCdnIcbCzJejJMZ+LEHpnx362/Jn8smP2v/vMZWTSA4savJXlSyDqUZxoCUEICPQVx9ip8rs8
n5uYVFKB5mKe1RJA1KTZ6WIqTp3Lso1k8X3f58Q8JqfIQo7bzwGPaxZMBVj65sQZNsoS74/OTDwq
Xps8r1YcxFMod19kXtt+kS7z/rbx379pM2l8u+e5uLI0nRN4Pdo2qhSMEZKeqNX8dDrnnFXFYxbf
16rNTKDbAqnWaJgjHRSZ2391hSQfutHRXxNdg2Cmm1XrnG7PasVmJubNsZZJJUXrINJPv/K4uHR0
+XLf0FevfFOBiqe2ypbCcoKqnVq/sid6XDJyH9YG8Ma/R5fjzKjwqBM0NAFJKGkgg+morff0lRTE
5H/zJpqDurDXQTzpXTR7v51F/zNY7YkwOWwcVe/HVmbizsp0EcsQu07QR9MFgPbHbrJ3fco2kuq1
4enfBlIDdfkSSSeINTuD2uwxndVjvGxhPtYsZMQiOTcuaNuFCIpBfpr66IgVODCZgXfT2wIkrW1O
45QdVe1ChGRyAzuhH9DJ/cpndyNWrFnH8OaalkWblVLDm0v3eSHaQhYI2RbA6PjMio1kfeVXTLiZ
sGcbGDMG7+LNd/C3viS8/2x5zvG2h60Nfw1Vbzys0rkHFt5IBEvnPtd9OvhoLN2zMj7fHn9ljU24
mQVhBpuCtCDAs+HHkcpTu0TfHC7OkWruOhGYiTlL3MqqWbU4QV7ZDiCMzr9JcR+dA3OvZntjHki9
QpGkrHVApmvETjp33+Kc3ljblfYHZqLNSFHGIo2QyIJx+WfvNdofm/FTOljnJnZ3WtTnFCKQI6Vn
Wzp3JUzMZJQDty0whlCzDDj4QY6ssshFRV4HRSM9bCz62qYyHDurHUrLSiOwtuXr1JEfhPPvbuHe
VWtkJg4tLiCYYHWDEwx6DOx+Os/LsnGWrW1Xw6ebhYtZzqMTgKoXkOyJVk9Jr1yAfnSyIxr79rZb
rFjIBKTJXgPobGMR6hlYnygXHeSjHfvoudTa+ImVqZg4tAYyvF0uSh2AFAbMvzyz9h6ymwNp62pf
dt64cQatRFgTlGZ3qQLHWTMHfWIzH0iKyS8JmOLvM9R1dm8cEAynmVMlqQ6UmLIgEU57ppBHvdL9
sQ0vXFsLw8d75vbFlFQ0ICR5GqbxUmtnLyPxct8MrnZ7MwPZksqZhTUFfCTyIpN5PDu8zAK7i7ao
i9ZmQP/+CTVCCxJqllOAtlF+Kdou2UNYSl5c1vL97Vm8/5zGTBFTW7IaNYqMBqI4qbHdiYgcXC/b
5eR3Lq2d251QtLz9U2sbyjiyu8kFN3ancKMrx8Fno5uio1u2G2WPtdEND0dZRTTdjImkMaTKiNtY
u9zy1Ma3rzidiVijDUf6wrASZBirfee2DTqdhzaQldT7ivRbqevKipvQNXecElqg2IT4EffHQmTs
C3jRlxc6D+1G/Fgx1H9ga31boAuD20E+zCzzG9Bq/lgcoTduu39K4/99dsQz+9+bVjbOUjSTawdO
+aTs/DwBr+QUX+eqOhRtv4uVc1Dky1g2hxZtK43ngBai9uNU+rm7dUlam6Ph+gX6jrumZHYw4wn0
FUy6csdEupU8rE7x+rNvXH90WNLSFMNH9CPRv0sFwj72omJ7N1b9wUseWxfXjnkXe4WPubozvzZg
1XdyHjNuxIU25TX44yYdJIoWL2RBsw/Yj8eHyaWRvRGg10zo/D1Hdx6Ii5aCKVBWPb+WAFH8TyWJ
+nJXLOBGLJghaDznLUPw5OOLlVk/XZnel76bgLZGJBOvS5ws5eTt6MhOSzkGiAlbJ5cHA7yzv008
WyYn1kC5bQw8WX3gRJV+PwDeS5xnJHw/BzqkPnoe73qaRs/D36vAXTzMaSAeAuBBHF9xUe3Rdmjt
Rd029x2TJrjNZqweQLY0Bn17pWgRya+pLU+dRz/fXuo1exnxgBZuRHuipkAmxWlgx6VyA/yjFb3v
2RX14y05tJUdawLduBPV2mrsMZAD+C113kZ7AK63KFXWRjd8PiMuIIAkHgIuojyo8UY0kEnfd9Ux
tY5bDVGeAulPkKVd9eBB6/Yrw8G/hZlZQeAyE+qmuwK0TjVknTrHUk82dONCG7fcHRI8yLmhO+xz
3RSFj6fmbEfiqYz9xe5VYAkhN7xyzXyGw1u9NUdcYBdYg3fWSxX7kt5Jj8BMhdIO4Mm8LMUYjGnH
fdANocM1rR5scP/e3sMrx7+JhqsrXrhWOo1B6gwHqsgzsdBqWfCLHvQGudeKgUxI3AgPVPnUDIF0
dXFQFSkAWtNbh/5KXmGi4dRQFYqMwxSUxAUMUWbZiXZ28eAm+j4YKypsf4cqCIZMwqXNhLjodAdL
DRA098poI0qtRBFTo7SKxqzv+2EMFCmearf/CKBvoGgKfQT6lKXyQUbplh7q2mobrj50g6wKKAQG
RWFPaLOWGaQJmfvYa+Htte69jSVfWxTjGAfqPgH1RdwF0AZ/QhvKv3U+n5Utv97etGs7yjjBSzvO
RJPDKyrXTY51Ww27aVt9cG10w6F7kP1EfYT+DYvN1ZNTl+M577l7vu/bjWxeSsBO3WJBHlxW4GXU
ybRfep0d7hrdRMYluopAd4BYPlPOEh80t1CwtptuK95ey9jvpAgmHO6afYioz8ZAsOqXUlr5rbBP
CvLVIrL/iWn++755XH//TR7qsdwRoAqZAlxP7F3X8mnPI/7vfYMb/kwqQB3tCUsgM+ZAt7IUO2Si
YiOirmwfk3vOzkfHaiTOgzHqygdpKRJ0zbQFt1vxLBMQNw3Udrsxn5CgHx1XLMd0gVpO43U/b9tm
bXzDc2Uuc1SFU7gWmGtAqwYewPjJXch9u99knoNjDWWewfQVlM4PnTOyXc4i607TG57LyhREdoT2
getNxW4cax/NJluNaWvrajiu4kNugWxsCBjeowI0z897K6qm+wxj4uHQfpCkcZ/2QUY9cuzwCHBK
C77ltitnjImGK+OS6Gbx+qDRZXlIo1Ht2iV9ZkmU7kqgE/22c8VusejWD67ViU2E3DJS3MZdooN0
dBd6Qg4I5uW0yj4mrW2dBHor95lV9iG00cd2n+Dxb99OdEs7e2UXm/A5d6jKGpDjPnCy/tzS8aFp
q+fZvQ98yUzs3DArVlw1h4LKBqF06xbnWXkvbeo8W7y+c0Nct+GbCJiCt51wJ0FihvLPE15b9Xc9
jPXnu9zcxLihQ9GpF3QvB6wYyQ5SNnqPvzW+5dFo45q9tgbGIe1MHKptDmkDhTdQi/UXzb0PNCvv
K6mbCLcUZAMO6VFOT8VCj5k9FUcGSNbhtn1WnP3Ptn5jfeLhXb1w8YpSyXL8d+gc9bst5RYb38ro
JprNk/2A5gRc5NE0Pvyeunp5cFSz1eCykuSZoDVJwJTstVC1ju10l9Xtr8ztXtM5+wFCyC3/XpuB
cT4ngB9beFxAglc26NJ19HNizfftfBN+U2UMtcIeR1AD4EflC1qO/tC79q/bS3v9xHdSGBN+kwv0
adbSnYK+ZK4PrXSIYha88rvC+eq6bD7zsdqo3K64gAnFKTOgZYeo6wI+HyNLQ5eq6H62RUTuy5JM
/I2byGRUAwrNyqq+lkI+NinnG+67tsKG+1IIkCjHm6tgSOfO72L+0OTORiV15Tj6G2/j/B9Vs9PW
QlTBWOe2T0Gl5BC00fxf0l8bqBtegS/R7nc2BCOxNlvQg7UZGQd4VArCcxBhBmXuQqO3Qhuw6qJ5
I/d4f1tRE4cjiVTgiZ8HPO9R6uM91zuVc24fXNWSs+tZ6kXfy9hATbAoneVY2RAZCubOjp6L1GrP
Ts9ALNnkW+yP71uLmlhRTdgwWtIeUDxrh9znNB1+4TWl2fDCteGNHJzxzpuUIl0w9pMHnIwF8Ydo
Lne3ffz9EEhNpKgQyhrzamkDR8pZ+FaVtUEeDdaJegneNwQTG6fQ2qpfp/fmnLAqqxwWL54CO81r
FJzYNJ2ScaS7RU7V3pLV8rW5PpLfntaa0YzkHLoYNRalsy9lNTn7ZCB0V1fjj9uDr03FcPgWvZyN
Xkb74rhPELbeFy59vlLg0VH88PBkc/tX3g+JEHP/22BTwfAiyvErY6/9yM1/gPqz4t6/t0dfKQdS
E68mWiqgF4bha3YVPUh8rfgpnQa8xow+LfqwufLknJN4fEA58vaPrqyKiVsr52UcK9dBdXaZ0t6n
oGcPmtzdIv5cG/4aRN9ssTlNRewy0QSsrJXaNa3naPCiRcPGuq/4ikm9lltOTbRC1b9S8REF038G
4vhQ6z4XZfXxPgtdf/rNFBLV2iWLO7ijktZylDrTwy6KwSx5n2OYyDU3L9QwYRkC6Pk+Z0X/RURb
yvJr5jE8PHdQFivnbgwsWz/mulp25dJ+ozFQCnn8ets+K05h6pdmzQLtVdbj4WWyD3yuQ8XlDhjX
uyrU1NQvnTjYIkqJpxbOrY9IOz8WeutteiVoeIY7qzKJ0EPXoh7kRP/USf+YFoivXD/EWgVZkd6V
juMG/PcGGm0nFhyyNEEpq9dOf0yTaCOAr3iXCVYrigkPgF5iX5RUz3GkUQOX98UFU5M0sqkuyjm2
L2DXw2tpx8+LUBst2iv3a2qi1HLZLQmLMHgWFRrScMmnacAdrqa+9CZ/6NKjZdUonOljXsQb6eya
rQw3FnY7E0hk5cFAdOF3jSePmaP0/rYTrDiaCVxbYjejdpVeRycHCMbtOyL/t6Tkg+dE97VhUBO9
Rgdi1ZEryQWSa6+SWZ/dId/IaSW24n+vFdQEqaWVmErQf4EuNqujp4SiqKjK5mdZps1+blS6n4pS
I75m7qkYhnnjV9eWxDi08fxYVosbkUvRZWcQSexBzv/59nqsDW24dpd3IoPOoX2JbPGpp0UwUChm
3x57JeCZ3GmZpWcuQP17oZn+JXoZVqp8nNtoS9FnZTFMsJoV1SIuY5hF9fbHqq2fQYH4RNS4g7Ps
cwURvFyf4qRyN/buWt5hQtcQQoaydDChHnJsC1EforqNfYvI04LCMiv516lwPzCV75JFnxzm3hdj
TChbCznzrIk4uWhm/Uz6+TTM8nR7jVbW32RXkxAyU16OoVnGWvSD2hD0nTcurivrbwqlVi0bkaAx
csnRQbBw+uKk1lcR1RvYgpVTSVyn9CbfyGkNVQ2PksvIsmOrWwT2+Nwl6amKqkeoHn+4baG1WRjp
eDo5YG5rMYsaFKo8iQMvG1BJ5RuzWFsAw7fbkVouiMTJRS7JniXkocq3GD7ev4BTUyUV0A5nLGwY
qCRf0Pc7JLNfzZ+zKvOjOoFy3cYyr83AOLYhCmE1SPexhdr8i2V7/zbT9PMu25uwNWcGWXCbwjgJ
3hGu0OOEdLspF4fbw698uYlWi+ch4axuVdCPFvQhHWEflqTL9veNft23b/bnAkT4NOSZc1E1SXw3
lsmusONhY/SVbWnC1JLEmShBMfoih+i7cPIXqvtT5eqNbHIltpq8aoPXTJqO2Dt99eiqp7F/BQRi
l0RfcZNL0t8sdzcC0IoXm+RqqkpkN07YPaIRD7Xkl1n2l6GQPwmxXz2vuM+LTciZtOqcSDFUgcPl
iP5uKz/0zSQPxLK36BJX3M2kUyvQjEIsZWMmxekKQ7XjJoDpqiz1IYij62GrQLC29MaZ7XlLmlX5
kgcSHPVojPS+e2N3rid933FjItCy1BGRFStcryMosYJQ9SfN8LBz2ytWPt6En5UZYEHeaGWB0/l2
9A2QLd19vz30Sm5pgs1cp4I4jcbQU91dKNr4OVqyGmsCncHGZl0JGCbWjHsCLQnNsFw6MB/v7a7K
HvLFoxtHwZppjMxbW04egUMjC8Yhe+yc4t8FBNs+wQvCbfusff31d98EpJ4tuZtGWRm0jlKJPxdx
0fkxCOi+3Df+9XffjF+gF2XKSVcEddFZ55xCj1uM8ZZ4wNrqGuewjvNO8i6vgiyrfwDd8plm/AO6
qJ60q8/3TcA4iwsL7IpKlwsadkEaNjsj8Z2UHe4b3PDapalGXAvUcnGj5dDo7KMH4rwNp1oJoiaA
rPEUaYHlLwPPjj4XnASqt0pMwHtqE/6JFOq+KGriyEjneRVk/ZwLeDbdXyXLuwtvM9fxSYZq6F12
MoFkkF5CVLPbImhLEAlCV0wfa1duae79P2dX1hynrm5/EVUgiemVoSfPdjzELyo7cZCQQIAAAb/+
Lp+nc/tsb1flZaeqk93NIH36hjV8sQfOgWSL9vwhqGLsgcZcGmL+NI19+bsLP9u+4BNZSBWm5iKE
ewGEtpY4J9Z9g7X66rrP9m4CCWGWbLQFpIL9Zq06EOn/5VefbdsB7ic8WKb2wm0dVBaVdnvI6nwn
0PrFtj0XVIvHsF4WVMUX7WLNa2o+gTLehLl3ptPIg7MlrC7Sv9ti59pqVEyQ58RjOmEcV2hIjWcw
if9uVPb5pP+h9P8fHTUq15A5qPEmExwrRuhSwJ5D4c9/Xz1fff1ZFl1vDD48gcEkjiF6ZtBxZDVs
P3tME2XWI0rH3yzTL37oHDwWwzNpajtrLgBZ14dkSEUheLj+rMn4XeH/RSZ0jh/jVqq6t3hUUfM7
hZY56ASzvzOAalZ2ztj0nXjnF2HvXFNNjvM8phV+hzbtET8ytLvIvUTauxLV739/LV/su3NttRQG
SdvqgeIVue42DMVd4oXfRe2v3sTn5/91XhoVBgAVe+oCY9EDEUEuI/KypX953J+DyFTsEQ1Iv7gY
w3aGqH8dlXAWM7t/fzBf7Gtydhw3ZInbDlYQ4PFLe2WXeSwiqBlmUbj9sVx+1y/86hmdHcloEocp
F6n8xPj8jGGRFI/Rvtv+TkqSkrNDmfsLbTT04C5U5/44nJVbwP4u2zr3R+1mGE57UsoLvIfb2PNV
FjfLdy3OL57+OZCsqaVhvJvkRbAuH2YejgmZ9jgjrjtIcf37C/5i5Z+jyQSrg9hrnHfqaonGxySD
IuiW7+gIX7zXc+RYNTbeWm0jvj1sHrt2KGM6lUx/x/T96vl8fv5fW0tqwVRlUHsLUlU3c1fvZMiz
sRvFJV273d89obP9a71VRyKZxUU106ep7QGwG8bvjpuvHv/n5/91BxNfQvCyu+qiJWIpvFZckarf
vskXv3o8Z5sX8iqsigAyPXnxcE8caXJ/jG3GW5kLl3wHxfjqHZ/t3Za6CBT4qLrYFqnRJoX7syE8
yUCwe/i7N3C2fbexS7YF2+w0jBLQv5AHB+iH/B0jgJ7Dw1YDfOkkguQEmf/mqt74dPDgFlH8+7V/
8Q7O4WGNWFlfo3o8DWyZkUyENKs7GOrGo4WtqLblv//MFy/hHCfWmiFQDuKmp8ANT90WPttgKxao
A32zlL76/s+z+b/W6VrFNoijNUFJvMAwLfTWLEV1nPXqO/2hL1pR50gxO0BHB5blycnXyS6ZQccE
sOhFU2+Da+H6QwFJljcRXj8338m0fXVTn5//100lY6D7xIciB2HDsSf2EfY1TaHD7e+Ms+g5ZiyB
Lg1E33l0Gq1P96PeINtEafxNRv/V5Z9t774LPLUIPzrVMEZDU39VO/Ab9I8ZUqjP/76svghP/tne
ptvWU1/o+GTCsAqf5gAUh9tINcF3DMt/vgdyjkwyPtw3W1h1nXrINLJcD4L/GjFho/ngA/b7V6uX
/M9MnvWBqgAVPFmz/RZKs8zMbs3mzvz69+f0xW2cT+W93kByig3khC1X1tt0kpHdG6O/mRB/9RrO
AiB0YEnr8Sg8Mcdfes88oCf1Tf7yz1dOzwWtAi9m9DP9Oi1VUgF4Nuw3YJzyKkq/w2/98y8ApPX/
d1mbpEsc90t4As9dl2sMTclsmqv2yUl0Lv7q+Z9j6EYSykUuU3hqw1Wd4MWDosQbksPKFf/mQf3z
OyDn6AjqVaqONHKNWW70hEDVYommW/53N3CWyUALPGBzr8JTb2lyR+yob6UZw7Juh+Hu33/iixs4
x9FhBgxRgK0PTy5N0mKwc3/Tb7H5Drbzz9UgrJj//2v2g02NtYO/ME3cHD+AMZ9MjxFm6GbkKv09
xBGM5lvaDT9CDkLWj7+7qbMY2I6q1bLn28kFS1IQeP6hnc23b975f0rZ/+0GkHMxRjrMg4QYLW6q
9qaMdMkpaeU7V8NpplGbMZ6Mebu+VXqrMl/xR4A3+9w39RuM369XV/EsobZkzZgt+JIKQYEn9WM8
jk9jlD6Lir9BflhlVUPNKRbDeFj6qc6Q5bQ4Y/l34e+rN38WPsRq675Nu+hkF964o17hcXJkQxz/
ncUM+R+knq16aEDHwQmqeCDCteE07eqEVN+g2r64/nNQHhAWQSWngOHVNg3wxUZ2MmOxtu//voi+
iFDnEnKDP6/RrHp2WhpYDJvZthf1OtoyZL745ie+uoWz/CkQ/Sq2sWEnFOsBzG1ddPCgOf1N+Pvq
28+ix2oi6q/ILE7tBk5QNhg4HlcuIY///nwCBIJ/Ts/IOSpvg2uNluhGnvxB2P0GSW6AkdgvvJDS
VyzZYWH98f35aNIY+b/toeSsqidt6MsWNHepUi82Dt9FwH96w1IXkehPWxsdJU91HkLALJ1H/xpK
upeDX495OgVV3lEg6Ewnbpkvfy7A4OaA1H3UcVSBooMtBYuhLpMYGQf18jEEYaFsBy/n9sUs60MU
IMnuffYUd/C9MHy5chooHuYhUiRPk+B37dBVwCl3j62FLpg2ZavtI5Sx7/wqkeXn98Q03nfcL+Sm
ChFMd93avXlh3OVNGL81UM5QfndK0FZgPNiDgXDo7fBDjOw0xWGfpf60GyQoS4ajIyMKFXb7OBJ5
C840KIoXIIinWRNJmn1etwi3bUcdQPLTEMRZ5UM1CQIOl05C/knCs5eom2mKThLUEsXrS0XCG96v
LPPSdi8VvZx0mPF6O81RUvJwKxNXHUU0nMSwngzxj2DxPmF2melhuv7szdUee1zm6K3h9npi8tqx
7hY9c55v1Xbrq+ogWyfyVDa/AEjbfT7eug10yfrkETbGdbYRVZchWG22WW5S7J68kuQng7rqarfd
othFMrOfHWSjw8TdN2R+AY72akzCOHOVD4N1vs2Fabq3zyc91+5WUot6QssflpkHXw8lJOcODILp
UFKeM+sUnCESvjOmv2l8/7oe1t9pklwJxaZyHsjvudNHCgFkHadPc99D1EzuAKEvYXefwxj5dyKr
nak8wKzxYcO9i2DrMJvUPKumWWTbqqCRI4cH2oK0t23BtVcHj0iDogy01d+9cCQzCfk5x6K58ePx
MggsbG0oefTT2iuDGJV1NUEwtRZRtJslvetbeRussilIRcLD3BCvBJN6LuoukAAuke4W+DWWUeOD
qjd0cbXHCSDzuHPjD1rrYzO0w72wECEAvesGttG3fd/pkx5btU8whihHvnG84/ZnIuNo70FnN2+Z
B1emVWd+U7+Gekx2OtFFu4y7ZSJFFDQPVb2sWd13JDcd/Z02dZmu/m0d8XvNzQeD/HeeEGezFfbg
CicEELJ7T9Xjnq8ezaaqPfibM9mqMHUdjH9B5xkmVk2ONr/MWeq1ryj8H8UAZ4og5fvVi59AiX8m
sAjYx3Wzd26CqgIspHxverK637uEyYys9X0NTlOxDemYY91eToS8rp96H7G6pLLOg9SWSm9+KUFW
yvvUP3Doi2adkvse4LxCM/hqrZG6bMYQjY7KCzMSBEsRJp24sSK47xr+XmH3ZlM0niCqp/Kqrpos
GKMTru0FTZ6mz4jzcZnNDAe4T0Xiur31x/GabDUplrj73fnyAYxXnsmaOsCD5I2aqMnk6BS+douy
eCX81NeLLmrrQzqkU3sfdJtx7N/XfltzEiZrvmr4fi92JccGkRKNEvfnc+HNyfIAvsE9r9zJTBXi
WR39AE/VK7YJZhB9/KflYgSix89aG7IsTMgJXM+XsOcXS5M+xWj91tw8ekaVEIIoEDp0ppbOFgpQ
qS5sYcLk7kG++kQTzL/xzz9k6NLc76sOYnP98AyzpjhDtd1kbTwiVGxJCovP6U774qIbl6QMTXgI
wHGDLhagkKxuXiN4GhSj6vYGHnYZ9aLd4NGdg20tjTmiBShBrjnA9/S48kFnlYWw3bYOU9YBe5Cv
ApgZdPDUYdjCKxes8O2I6vokKCX5GE+ndEwhcpxAtTTIh661Wc26wtvau3Yzr3GzPsAQ5eDTAe0m
GLu3oAkkJO8rZLXJGEEFZeSHNmleJi4OcTzeo/WiM5TkOWUwR1VyCw8p6T98O24ZyCtLWX2G/Nid
ZhhiVc1U9G21ZEk1j1ch/D8S0fY3m0wvKLwHo3D+hLZi/JcGV3yhadETNmWt8t8I3V7nBDZd2sHS
vE0b7ODgBUzdZY9EUh1AtodUZCIYrKLnmzHqfESG9C5e5JVN+xOb/MNSawEbwKmsdH8vtbozuk73
jY2TPBKbzhuZ7DXIqoOnIcDlyiiA8Oca31CO/luk7ZwniXqLqTX5pDRcIegUFl63/UYl3GTjupwS
sx3DOsL+b8F0gAPPlA+tR4opEuNRrUN133C4PoQNzgTZubLqeRnM6zGBNPxtZGlho5XdM7VlQwAt
kGqb6+eJQ0NfBi083/Hi/JheV2n8CIGKa3h/VjvLg7qk1bjlte6Do+HhL+f5dSaswuxoDOcsCccn
uW488/slLToKRwgTNZgiztOL308kEwJxbFXdkNNlw8iMqQ/iKVtACHo9MMaqo6ZLlAe1BZIsUQcK
sE4Jo5mgsPCdLlbQvPcrzFZyAPJukhG6wUgQsPW2nBB6tdqqCCcb5SsGBHXa9wUQxu8AmR6x804e
egZqjqNf/rSw0jUbv23GWeyDbjYH4gJ93c60f56jub+s2t6UYG5itda+l6nB7x65H3VFEsUSDsNr
vWWqRUs8gwD2hqmK6tLc+TG0EgmHcpKpp2uoWFfZrBhiVhPKsLD4elWSztkGhPi6uhnAk9h1I3w7
gpraNteqmZ8c9lPBhyTQCBON6ZGO16J0ad0/iiRGBgrDzoJKMkKqdzTl5NXNKWT99uxWXe8Iiqlc
CCA7KlZ7UaZog7BmOmWazC2MfdS8irItbsOiM/EKKwpf3fHaTndNSoK2nGjVPrANlkRtl463nZ7B
KfXgSPib2aB+jrpIraDV6PW4ygnEJ1/4jBepaH2H41PKu8Us+5HG4wG+UG0eBg76xTVTAGoEbCn1
KoanqgW6JdS1O/CO8A8PgusfkkOLDqRMYa63fplMJiSLi8pWG4XvXD/zTJk+Wj9HrePehbS/TBOv
Lm1aj5n15rEUMgp3omuD3YiM9QQF/rqMN86vFMyQygDlxx76t+0bm5l341Jmr9NO19e+CGkJ/uxW
iji4hzNvknWVoD+ZTsgtCjk4rMwcaSp2251eiUsz1/v6h0N+mgd8Ep/KkuRJD0g+BoMxc5jQrYz4
loC+Tdzl2tfyfUqFzfUs34K5uxsq88ZkgPcuYAyAogIZ27K+g/rgdlpHdF859ZBAgiBDq1Y/g2Ck
d/4m17xLBlXUzSwqeNIPwY2D7s2efU6sEP7QmGFrhMEtrx5o3LtcrlSoC01aWuXrEvvZNvsrrMjT
m7oysqB6RU68TNEOLtbs6AWiyWaxkiepx+iyhZxvTob+g27kOBEubgcWwtXOxg/T2r1H3ZJeAHpI
ciTzK7L0JfoDIbcmq5COwc/KiayH5kBWO45F14KCiXflX9HVeFnXy343cqufaLAMpwGc7osupQTF
eX/jETZmhq3TEcgnkvXcpa6gFQ+xfRtzAj1e/xF866HZvopdD3F42BHII66LZ8M6N0+Ur+mtntsk
R2BkOeREmz3kgugVJGrmZx2MQVXKGLDCbPocEcAxMd7FWPf5lsgow7ilzkLb4ohJuCwsH6ocxAps
Im0nmB6kCLNkGl/tAHohBPcXyO6Jpqhi07yqNP6V2HjJnVkBZ0so1v7G2DFal5t1XcMfDOsLmlu2
BjXe6D2mLnedGn/4YhwzfyPVE6REcChV6h0rEvJGJNQnorzruN14Oc7xULBKwWmFiIZBdmxkgG7Z
4ECZXXPNB3mybQjhURPSvMdFAsRq/Tzyl/ZCh3ONikuNhe77uFhHPRRhD5UBHbA4VzBmhY4Vq3NC
kacvSxIdSDO/MzD69wEfbleLnqjShpSdP/1A4jU/r3UdwqcojndjrK+nELl9J4e6CBvdltAgro5J
RB6VoBfISzvEnY7nbez6t6YN3/3aKohmgohZdclP3KJ3PQ/Duu/tco/612bC98FomcmdYURdM3TQ
9qMS7mME37LsJ/Y6bzjuq9l3P5Kl74qogwAnmiS6oGJx98HGaUFiqMk2n4tfURFnWzdSsH6iObct
WfIlGdD9wblvLhO4KvOi8WV6zSFhsPeFfeWt7jNtmcrHpmMo7YKuz8Ia+ihIDE3uYeUDUEVEMfGe
fcR86PabRE691EjN+qEZd63n5CHweL1rIGRc2CYNd2ypEwRKwkp4RQLzspJ3LzJQfjJuvNRykMUi
ohBPRn1MmNpnPSyt1IadG5PpocasFDXGWB2cUvromtkVrAtfwrYZsNsCH740PUrCtsDf2MsATKQD
qfRjxQ247iSY43gfzlv4PqKsv+zW2dxNEebcQaqiHRHUO4ayhVyeJ0SJLO7Dbz7HRGm1FZNh4ri6
4FftdUHZeNFYNPUcnsxiX1ogbTDyD65nrIWLBiOyzDRG7aBeUWMlxUPmwu2tW5Og4BJBSXMpdxEK
6CJyYNgRDEDudDh8mivysMR5U+UN99EAcbO3B9M5ugxHkmZ887bbFkdioUg9/6mV6m9qLNlr60Hr
M+t4H1zCawGhOgyfG2sMFF8pavB2oftg6V6m0Y4XoF6JSx0M02tD3YCWnUnvvRHfOUbDe+RMn08m
TjIfcThrE7f8TCLOXyI/NnkPcHDpqLg3gjQFKv4n0y1dthh0BoxaV307WV29BCJhdGcrOA60qDZ4
U8lsDMc5eBMtlT00V5A8e0NJxhkBo0+XJvrjpdvQoOeQOO8X/q6Wd6Zr3GAzf7DRdGB9k/qX27oi
6IdzmJbdHEXZWNHpZfW64WoC4+gKXWBkqG2t4kuC2cVNAO72FdWgkJbpFHWnAH5cN3EEsfCdTscA
0QxZ7QikI4jRQZTPMVxwqD97f7q5VdcTyq+HZZz84ZB6i+L7za/XKXOBY9lCJfJXN24o1kM27OQw
8Ru4LDCWJbFArYAT1sNgcZj90nCS/AxD3g+Xqa/JB/gAbhfIdXnX6YLvcp82poHPIQxEGzN12TbQ
cTcp55DdTvo44lZ5bskEO5PAwG8zSaJCLg5NC6DVcusl2J6YYZZi3UyBmrlF/AbRGD5EaMATB7kN
TKf2i0i6w7bW/OQNQ3MfRUHaI0oKGKTBntg1GZfR8CjSaH2Fe9YMScLOR1/Bj+sBZIB4ueohY5uD
DBfl3eSpsPBH6QlgFGp1jb0cxPBYG6EDafj24aMuPARV1fwEAQL8jTiBvczB0+NYqDYZS4bUURdz
B19JFCaLvm7mtDtVpPaTTEXMGy+qFI64RSjY8OFL88unttqxdP2zwkjhKD2z3ieii+bdEFvv9xQP
BEnXWldobctt+cWCKLnpSRoOWdIb+bytCcumbdJPNarwq7YeuMqcxJG1bKk4jrySuXVzmEkJBToG
pEHBIQh8FVtn9thbEBRTcQU6mw/A0NLwqyUyCzR2yJTChAupb4XmTaEqlBCVv6J+ir2J5AseZg6W
FStGyGOJIsJLOm2gyt/OAYWwUdyKoiVtkMNYYdojnbO4CGr2bkRPse5msPOcrpFopz3UiFEB6ktM
EtES8ZSZ87FSwWs6CH2sfYCmGtggJbmHPPnezGl6n4RBu9fEmR1MD8AbkGm3ZyYKMj9p108+hLqA
Irx8VWpIc6gpoJB3XM/3q16TDIMOeYEqHlkFMAtlkMYwBVq75Tesrel9qvh8ta6td52icXCFQEHR
NVq7i6jlJu9kNx8mxMNsAuz/TnhWn3o/8XbTKlRbuKFS9AYamFA6qZprasX62ydeW45VQvZNHyx3
qc+SQ2LIS2dFm0tXz/tokfak6IxuQ4Ue1SA6eVqIdJfOcH1CJmTvLGR6i4h4VTaI2TwSM+v7qqft
0W6gbWrXjPsh9egNKgJX+PFgXpsOSVBnJ+jcDNNtuKJBJhUb8sk2wa+GJjQPNhzvMLNvMwMy3XXU
QKmTD8wr4XI5oWMr0uxTJHHXb5vbzeGAI6OB6brW6NTJSHpFEMxbLpFpo+uzDehDxLJUQezKWk7P
MNZVN3Qb7J5U1ivaiP62c4qTw3OYxghPh7tRCnLZhmnUZ2jHfi6NkVwKIv+4ZfQzMOG23Fs8cezI
kqDzh9TmuuYwnGtE5co25D/9Bg54bPaCLIrW+iZgzlzAeOEXKlaT0UjEpf/JswLb5Al69uo1gDUT
ho2VeUC8sHdSCnE7j6Q78XjznnU0so8kiIPbCtKvmNQj9BFr3YuWGiEZOc4Os5gG9R1Pr9NNm0It
PQrR1DO5v0FMZdLMPYR1EpbUjRAlr5bh1d+EeK7c6l3qNVwvSIL+pFjbMOvTATEOM4CsmdiHGfp2
708oepjtYbiQNATCpszf95tHIKpq3DvKPjSZ+5HTIIsDIw79OKBVKRk/APLk7a1v5oIj0dxJLH10
LoOnSC7p1TrRu6YTsAkMoTdxM8EePvN41aJk1TpHCuNnPgk3RNkFjr41X3KAg+YjKvA+b0nwYscG
LpO9elZbjSJ6aMRPJJhj3nRTf9FDyvZiAHS7xNoECXpk9qLyBGzovFBgo7ANuYHzb7s0CnabItOu
rYTECW56nP9oyF+SeZtKHPPh4+rVKc76hRwruCbuWufP+CeotzfS/KBs6fdV0NcFk57NIe3jX/qm
hbEi1B2Xa0uXEGdlzYqFjdHnKgzREkVC0kF4MJsnk2Z+1S+7ZkHrORr7CSau3JWE1/LWg4R8m9Wb
J37O84TDKJpEudEqRa+p7dC61xHbQfXb5ZEJ0UYxsS2Cqoka9BKJeO06JX6hBIEjTTynVY5q0ZVz
jXKcUIFTroUTCOkDibxRit8D96ZbKjEXsesy7YBjFjd0BqQV6VJ0j0FM8uFXWN4d3hhcpUJzghfX
/IYEINq3sV5OMqaRxeSlXd6J33QP6zi4p97RCrIhXeMf47rF1MOh892BBPWjGxwroEYQ79K+Ufdk
gg0eojiSXoME/YA7EiVHN+qqq1rz4WPClq3IaZ5bNvWPdRIkty5q0QTRy6wLPofQ/hS1Pkx883/G
0uG2ZrUGmCakUJAqo1S2MIrsmhs6IXRkQbW5R49r9WeuISnFZDo+qEoA3MYG+JWiz5eNfkx+zHaU
VxRuxs+DqGxpk+U/R7St+e4TmPMjDUd9KTFGPrRVSpDzDfALhKMfHsQGzknvhW3Rja5SReix9ORG
HAVj3MTPc63WfUWjfu/3nN52DY2Ork5UDcO0RFykSqJ7IaaAt6DU1XNbSBoGP7Cb3X5JqNcWfVRP
647FCU74NZwOn1+IsUSDZcLH4T5QApHCVcEeYwZ524TCnIapaYoJRugAbaqjTOl44aJt2QFTHn7U
tvevuwBGjfW6uD8NA+5PGm92AJlj6nCUgYc+2sQjdpmaYc7jvnVHpgeAYRqrhyiniYnvTfxrDZb1
WvMwyROFINvbCdr0qq2LuCHQg7DsounTG9pYi+EYaJQtNMthLrVfRnZh4bioPf0gJzFmCg1uNIKv
KeM/Gq52o4lP8cQMGpjDjz5dTYbOGA4lhtYwjqhJLVUeVtUrQUKOJHPLgyT8qWJ/J2L2A3JMeTt7
zym2OTIveXSRd2LIwtDjBzkSsywb78AoOW3d5H9WhnmTouZG/Kh8jETHmRdaTpeD5VcRjlsYdY9F
rytWaowDcsYhkzIF2IdDUfXdk4ZJIaSIUU6jEKnr+ddA6cugI9AXoT/t+/mqxuex7o+mH67iQOVu
rndYbwXTy3FKvAdpwOmigdpvxEfiFJRrjXpVzqe0xQwtSo6freJF9e9e17qMquGnl/KDbVU59Msp
bpvbZRO7du6P3NU3lnlRTlqLwbH3Akjw5RxHJ95093Va3xCnerQPAW5e/Gc0xP5w2dwkzPtTDSsS
K4FUaLBowwOLkbfBmByn2F3FECm5iAyhZR9Pbw3GCnZqoJIbbjeJ4UckxkeG0D+55j7dvMstrcrG
Nk89TU5TGj80U5RiLem32sN4NKFP3FN5FOrrmUdVkVKx7dHABvcsbHO1hXEOhJrOBCJsFkTelQEz
OQuaaO/jcB1C9uh4dbSu+sNYm7XDXPohBmHUwyAnHJa9TMO9G+JLrTqxN05eJknyRuT4HmMnHpCg
DxmMJ64pBI6Qy+dNPx77aFvRaY6Qv0JCA9gQWEsK6oqpgqEDfCR+Vz1pMX1FxQnlmhpjku2x26ru
gJSOF7bG/2g773KM2jvRiV06JO/wFmg+hq15i/GfvbeY9zixxRzS18EMl5+LwIIQlIAIMW7QLJ/N
tddjNpRK86el7ICo9ctbPskqkJI3qV/iJ8sRm4gLZFAggiQYhCQ7AwSCSJdDW7siEPX9OqWlI23J
wq6YAr/49C1uYZdKVFCoDWVNgJwJoypIWmsMVhnDPq0wbfZGfkGdfRW0vrZxRW8h291iRIvcz0fk
1CgTphS2z5A1Q0qf/LJDcNB4CFKhkN3EcZq6opcUWic1NWWQ+OkO9j0rANZ9B/Bq82Si6jZSmHE5
aCWgNHV8b0bzE/RGjke3/MCxBs+8Hl4afhxOuW/bh66z3j4kriv8ZB0RwwN7nEbtYxyu7+EAGZXY
3MdAT3wXMSvLlOLkqsLuAY1omas4gjnOFBL0cLCO8MDaE3bYlMW9oTmX61pMs3+Lx/tJIE/e1nm5
i+2yWwy5rKSPdD3yML6HJ2RFCx+6hBlAgMdaML+0IYeGKn0wCfuA2tgV5FYk1mEHaXAHVU1+iHks
jnhhPsZ6aB9WEj38inCTzdbHLNyYcD+G1a2pkxOh7MFW420SEphELs/+FlwymRQWSS1aemKCjpWP
TmuThG/AfPfFhtPgHXd0Kclytbi1JHG3t9t4vXKLnlBFvNwb5AeLUd1E7Udg+zeJx4cmfdDsgaf6
P47OazluJImiX4QIePMK055k00rkC0KUOAAKVfD+6/dgnzZmV6Mlu4GqzJvn3uyjGh0ubPL6GDAr
LNzme6rSFz31XYZg5kM19U/G6uYnNbf/NWtgxmKpmbgqncO0e9H97twr98ZLO0QNuleG8BE0D245
5jd/qZ9FOSIUjNVwNiYSCbc+PaLGtsdRG8ne4CFGcPjYLNLflHE1dHYlWD6q7sDIdKWM79rhp1oI
31yNP9IyE135XIZGVkVTz8Cu8WHojEK/5lWdqLK/TUZWvs3L1Mcz59S8A7le++ryGKeZ/B58HXjT
NB/KyqUWml8gUQ6GqT3btrwGVfs5NvLBr7Iz207co9n5SO9p2cRst2JNkN1c8rG6EXOknjaP/eiW
H+G5auJJM/VwEvp5SVnNw5VTICLOYcosMnS6JrIc1SdZQ1GF8FuteGAkI1cFBM268nUdjuVY/S7M
9NutkQQ7tqk5LVFlCMPYvdjZXdlWXKj1I2eEgQ6VOIsxMjGiKZ07ziGd0+Oajs17uW1U8rUe+5UU
4ezP94aFuGO/PCg9Pc9Wf2dgy/2/+RyrfGCyxu9QL/OUMOx98jP1OjTy3tbyNZ+3nOSvwQ0XM6dJ
FeqnHqY1pn68en1vJ26hjHBp1etWKi2ciVE8UoB6d+nZDPP6KlnYERzakhmQAFILiybvIk62azoU
CaM3gstcc/rs8N+dGAYT/ZwnagK7oOsO58GRUVFsr0axMdLInllP/TnrqxaxEfjgK+MhC+YziXQn
AEfyMPpjvv+oMjC+qGgoJYrXtaAc6FwkvUWzbyIwD045tZd5zYAbCkZ/pcPNKTbn2W/auEubT2V7
ZBvybbUwSFHmiDLqZHZXnj2cu6B78jYWcIPZRLV0d85fJw6Pk5PfZf+o+6vlrc9tJn+xt2oMiYl4
JxdY42VNGcJqbCxuQXwjJH51NqfSZ22a7z54eTWc9MDawiUwM6IiRRX5GelQK3n/TvAzaekBn6iT
sEf7oxinN62pD1W6GWGhTZQWcvqn5d5vL0Au7eoCSVg56EuYqpPRXgMK//avjvU54tv4kO7iI48w
4J0X91/qZVFWDgdLMqexg4Qu6yFru2etUFTVqn5LA24bwyv/eh58eBDYdbiNGu1ucQs2qihKYxmV
qvprBOtLm3FAVOt3E9jPo6F9lRMcg+W/+CubrW2xPuaq6BgKDIzNSRGlbK9PgITHIcuWGL8wrjO5
/Rfkwy7PneEmj+40PubT6kWBOZ493glHEj7a6GKLZD7/0yRJflVpfdlKVZEnpuXuLu1/mtIy0knr
4DRbnRZOlICiUs8oPF2IKrzbqt/dqXm0efDTYG4T4eskL2jDr2VlZGQP1vtY8opInqEwnQz9FHDJ
x4buPW+6xuRdf2Uofgwa8VEKfKllnj+ank7b7Dp/HAqzsjNfWMH2HZTGu+Tcsib/3V2mV6l3F45S
Lj8fPW6ymwNrgP8Nhf6Q19OLlTooaWBE3ew9mS3iORtr6IRqityypbBqtOp9lbr5px0cdkitppkE
XfvuBsbeNBve66C6PcqgNSN/VdldH7M13lioGkuyjr5XnXa41DNAsSpjUI9I/LrBhCVL4Otnlfvi
4izOwSfbNdQqq4sMzTXjOS9Z9jTINOlb727BMEdYdZiztfYvBTT4YKE9hi5yMd1BiU5OBeVTi4/x
tPAXqdIVDUWcbpCBZbOMmH4uD/Np9l5sg/WN3AUmGXeMSt5KH3Jt89zumQ4KJtZxgrhsK+tzy6FS
gmJuPhfA4De4ltJCr9MWxqcVFpi82Zp/gGXqF8JWmngk0CWZW7+Vqf+58dNFm27PT0gUZbz0bXMp
TU7qvlBQWe2I+b3OwARWHZRk5iIujOXFQPy5Vxq/RJ2Kd0dNj1Pra3e3o3KreXwZifQRAHp6YKui
f5oyI0/YliNj4CLvUnLj2IfJZn+ahOqNQFu0Fz1DbmR/S8A7E9ShPs3NAV2liSTiBPvKWQtIBeu+
ZqrtLiNpPEe389ZLV6n5ha3mVUThs0bst5jf2CC23TxRbx+UuE9NhmBgqZEjPWAgT3SDdqzp8t5c
zc7ubVXeA6l/1G2b3VrW+jBnGsonorV8DESjx/BtZo22yhqarc7+noflpVY2G9U9qjqjtccIT2vJ
QsQ0h402/rOKrmIaMaGY6A2JuTl1gOfo8B2T/Nbn9rYV20wPNqFvSa0511TsD07KCgpBX36qXA/l
ppUDBA6Lr5kmaUeD3HnOJO0lbRl8oW3c2tR+xub6r1vW5bkrgvaQT4P+rG8j/QegQVJZTnUQOrMq
5VATESOR3Tso7jPL4tMvfxbVm6FXEGVOnR1l1benemClqj7gZqJsGpOixxlC+qR99DeXFC5hjGBc
zIcqUbdHSQx66HgMW4teQPIYw/RSVfbG8KcfGIzYjrhnlWuWoZq38UDglo4oGbR8uUJffqfWNvDJ
MP3H39wmBLdPX1wjNteY/HAUkepypbOkrXpNWbAXikW0GJOUuDGSemwrU7+2pEneqr7nS2otYgjR
pLUHTaXpRab2HGNGRXD3cuNgsFDp0FerdSqD/L2Ww79saI24aAAB2s2coGjS7oBYW4ZyKAd6mbag
i6L4HAKIs8mjXUp786/vlVZoOtabrQ+oDo4pTr3fOjGkf3pO+6xHXkZVDAJTxktlNDH4WvlSTloX
VtXWRsY6llE7MqVkUL0+lF6v7o3F0EqskBEyD/b1S3wsvTUV0aqYD9aLfKnTDMpradaTkZriYpuj
zUWEjBcucER51BcDJFXXdRrB32kHfTPwX5zNvgqe8XM/zWm6Pon9Wd5a9UiHDmy4GIy27flDm7v3
wCjYxbzZ7tnNg2spmrOotkqdeVSWb98U/PQNib1fddY6X3oxNEHseYu9Rq3DKDxklu/0Sd0ysyNi
FRGNxOMmrFxbh/E2PceLYWCgBLRVlwLRca358SsX/h7C0hWxchRuNLA4MNiZne/yiGrmOBHvlnCe
NFyzcATOuhOcfuo92xX3P9DE8Ld0oZL4wNivEnNH9APE+tb3obSNkV3c1ZhleGwL1w83KfM8ajqX
z2DtuuKrdca2Z2BbDtaZyYZ5sah0liSw9ZHFCo1qEa5Nwehd2ItngWWRrUCbGBAXTVin8dvaJvk1
SqsfYSnywWMW29vLqWD/48ey9PulT/CsOKF+mtrNd2x4P/4VqfH71/Rrhsy8b0abTjR1TsCeNZuP
JQlILcieTWOh5iuLEuBgGJuc6kqzRvvklR5aBqcEo0m+MtpDx3ZL64zUlD2vhq7dG7/uKO67zm2S
Xk7y4lolBsKJwcK7x4e53Ni9IP3Q93l+w5HmW4VaXo16PFqWkT9AH/mPTsVuhnAc9eylywPjOjsl
6r+zrnURpcKRvzMpqw8dwsYNjWao+bNL0zR3Eyfkt6ON3JoGrlckqVStNm0JxFhUVqNgvbvpawGX
og8KYbVaf9FGdONIy/IuQERYW3kkCSXHY+fNbsOVVa5tZDUzyB3jDrpM252YSRlt9qTbQwcdObvq
XXpGfycMFlJzLkT3Syxo3Zdc0+Dpej0t2f5VbbmFFsuHFDv97PysZbY1cdCZ67+qZggVVrnRvvZr
54Hz2RW7z6aKjoz2m4vaGCqhR01uIfkWy+TnMWFOyqaQIegiclFDONx10xM3im+UKNud+8/Mkxzz
zIY2SJOV1/iQmxq3rLCcnHaaeM4PtRkdWpUQq3bRTBNIyGpyLY9cHKYqqkfbVeghriTsSk1AE3YA
EWfZyP0PnZtbvCytjoQN4Gz08WibfB6A6tS39rD6/YmwApEdOor3Npzd0WYfgPR200iHby/yA41m
QEzCMeJAzUAN9eyFujMf5sAIRjQn5mTJ6PuI6KlD8xA57OOck87LehE5Yp4+20lZXwMofHDZTUlt
ZPN8f6/MaXNqUqEHL7ajzI9qlOIfyidwXbEGzCoK+GaKOn/nUmt9pjuyqrlCKpHCPlWptFVMDwu5
YxeDelsJMrOY/U3GSOvTSZ2J0MI8xK234Ugp6vThvoKPtU35tv1lQbGwEm90vd9IvM6QtFbO02PP
wj16jHP2YAid7VHICfN24Ckt3pXvWxghfDG9BjUeOohQBG6Gp752LBnfPdWs8RURkdLeGktuvj+b
Iew8ylu+osSXWhlw7DXOY9Mt43qmqeXjq+QOiafLKC49vzsRKqIbJeNgA4IDZGZ7600E+uNKMhiz
Xb1dVCSC/kS0hC5PhteajG+NjYOJdQLVp2BxVx4bjGDbUz6QiBu69jx6kWM1xqsyU5Ncq3ZipM9p
bfnxuPQueI7d4xpAXWDoVNoTQnEwrtVfEzM/7LpVWxQms1V+I9fmf0p0Xwgx1H8zVgqeEpbT6rJL
2o+zE6Fud5hGpT3iCkq7YbxBCrUGlqzReRv7qrbDYG/dDh1kT/fEDLIBMfWoP8JganyHrF1Nrxj0
2IGi6cCgYdcaZ7eR9+i8DkABstOiqy4pBsssQUh1y4gGLV92fNfSkbX4G15qf/TNcCtGjndKmPQp
nVoOF9NVzVvqWv3Z8GsmYjOf7Z+gq9bHttSaP1vgiC5aV3sxIzmWDislsglxyV8ZwSBLpCC2Wm0b
W1iXVlvFVuMQeNoAqOfhZDVVdk+VbriPjtGZoCvS1bLntBoAWkhEsI9ogRAtmW41wXVaDTDHtiG2
6O5MKg2FNcCBjiMfAIFAdvdQOd5lWBWo5i5gBsBLe1mVIy9213yb/3ib/FeO3BbDTu0ToMVk1nLv
cO0QD0L+rbX1VRPUVFPBkea3JlOpafuiM75zzUfLFNzGoqpiJmcHyULqpFJgPv32QCN6Y/J03gzz
ymj+aOuui1Ym/nmV/jAPxlll8wlL0DFl/At5aNCDlt++RgJDIO3T0pu8LsMfQHp4CQV5sTB598x1
ZgQ6gIGxlcARxUNTTG8tca6zVX1S3t79YDYPwcwrUZa2d+jBjyA+gZ3LR4bKb3pvJRpiiOEMj/Vo
PbpUHIzwWjoeILuFZynDk6Nb7cVCMYgYivWHaXavOsdmxJDxsStSeJ18AFNWJOE2Rf0K4fHYDcbb
nI9Hkc9DzECNnnb1hxOWpjU0++1i5fnnILxPvZKPfludfK1+rLTVDfnuP1GJTqkh6ShS5LV0fOdG
ETFMwBL5Yxl3zRjT1EFTL+x9LkgDMwt2x0PZXox+nc4maHsp+tPgAyv7zXkugzf0fdTLIDjYgzjl
Xf1isBE+8nTWInMeYVXKXrbJq8MsKLsoN+m0S4HW2o5aYlmbonArKCm4dCxneLbS6dJnnpV0Y/Oj
LOPME/6TOdOvyW0hoAtAkdZMGUZnNwqCD5PPdhyM/0yHIYcCTGvKcwUJaq/6x/44wr4MCZ/l6+zx
Q7YEX0YWI5c46yCCMqjxrjRed4dKVwa/LfrKwyDq74LHA/yiPKwjf3Yb27MExM46pnXzJg9zTjRR
nRb/cns92pt6wGYJwaW958X6lxTVi883SMsbcNJSi4W5515xYDxOtKTs61Un4en/rf2qQjEZx4WW
LlpbrYtnbefC9DcHqi0jCCDWh/FxA1VtpG+Fm91/CY/JEwsuD14JAU3XdLGXmZKYB9RFTGhG63s2
XLTCRr0DtvwCO66Praa9Dj2+id03FfWCdoHJOajeMN3SAjrRrLUxcov51yjEvZA+uq4ByWR206md
2ZZQI1j43g7hZokFt7lLOothOszzHVeddHxAPvyegRIryqn8ob4GjgD57j/Z00cFYkLBLKtzKjrn
ZVvkJfW9e+U5HwELyDruG0b8zZPU8pZidHuVvnr2LedqTzA8Kcsh4MnnC9/aRz4wdDdWce0VdDoO
gLUYPrPRWUPP231mTvOyPxDUiG+DQX+Ujf3RLbWReWeKGteMPaB8+VZXWX1I7f46jLyAcvKWEFE2
oUzNQ2VYx3RYXl3mDWdOijeyVZ5kSSbGmldhqU3/7R8LqDmaLtd7QgPN9uXpwKT6ERXr1dbzF3Oe
fnsENtQMfuq1/uzG9sH2Jfk1XBOgBrE2bf8xsziXlv08N8OY5LK8zOOsH4tqwtaIIrUyAuuN8qsa
zJ9BE/zg2CZzmZ2M0bqXdvBNfEbMyBVCqfi0NuNjtOdbh0YeN830QJTHb8uBWHbEYZD93xyCc/9Y
0yI7L9LXIliuHNp5+Jws9eIxXQuB8UMG7yBvPq1rr/6TDuMKc87e9V0ENfLp0Snzg+suV3ekxkqr
g1dMf80ppSjTsixpFSL0ROgfa92Gsxjc87is+6zlcd0FDuqPt7EqngrRxzqNdmLtIcnblj2MS1Uk
pr09ZgipfY+HMus+KwyBLDT/VUzbc+kIxU2wqwIwxKV50grxwpZdsRNmybjkp1x5V0rlPU9EZ8H6
HPwbhXZl1eIDyFiXIDGdMQcw28Xp/R3IlCZ1Xfof1v82J0Nk8hzki4r1KbAS2+ICo/B9B+uN7EZc
a3959/fJQU0QKZF9udn/8XLxX5ubid2ayf4DBSi10tFO4LpbaJs1Fa7zKKVH4rs6LW3woDEvc1YQ
RUNWnzroTjPnr2pyH5rWTTone60N9ZYugHh+cbaN+UB0+y0o97JVBHeWTBwK4eDxluVpwe001RNq
LgaH0HTbT1EKcBtxM/fs4IbWmXPjw69NlECCuvEnXdba+LFTXiSnOfSlfnOqOp7qHGJoOCPNUc1l
9Olt/6eQEyYBJwvV2hw7fkNnRTw3qdlZnH3mh2R3jlGfRmu6rUHw3LRgm0HAJrGh+48h2EvDNYCz
+l12jFv7wbURbp3Yq3ks6Yno1qpbnnsqkQgDIfihHfUZEpgbpL+wd8ULjkp2A9PPDCk+Gt6Hobvg
QSoO/laRimW2FwKSUXSlQ5BkFmDWMVh5VN9TeqdcK37jv7iBCjF4W/y7u65GjGBL2BuDapXhifCm
swiWRCvne1Yu96JxYIyGiwjcG1wiWkmW/dcoRgB84+/mGvzNHPOwtdQJOCDqxnkoGsnxjYuysSF/
kBIr/ASrXz+zaeZjXJ0fYqhfhU9Zr/j69/dvVtbR5s3xpvmiWjY0mfQbe+6c1hxZLXtN5x7L39Ai
Y7pSJvw9KlQTEKmZO0+FwW/r1LOK8f50p6EUvwndXwgXZ1aW9fac9Et9NAiuOFiOjS9qal9pZk+G
1nFaeRXSKdx8Oj/LVB2NaTyxBhs4cHzs1uoRR82nHP3zUrevwcpNPFroy8H4u3eD/zSWdiSYVl+k
nZ59p3owfE6JNEAS1db8maIsosxKZDO90qTHtq3VMWujxWvXMiWp8VruhP9+YjTZkYTao9eWyf7P
RPE/ZoZKv/LcrU8ZD5zr+sT/FUeOoNtiNExG6ncxU33ySfkOs/a8e6pr/Txa/qtt4rD3rONa2LHl
r3fpjE9Ow5mDijaL4ZnW53cwqO+ePRGF3T+0Hc5Vj5j9ZegO9by+CB4zjacl8Pe+im+TkuvfUuan
XsOJZJeK4CBXLBfgxJ8JjAIz2rGZWXTgt634MszlvUGujFvsEuDFVEq1lz1pS/rWUKw00g2iuqyK
gxGoGPlYflaQWZaz/ni6CiKvyH/q3L/xvN9GNJDHrLL962qb4mthGZXhTS9DN91JscOxrDcfrWw+
FqGlSZXjcZ4I9qJ6VsF6RX9FK2tupdvggvTLG6xGIgbsKQOyZi6w2MMuaD6Vle+tvL1KO+pKHRWG
XDUKROwq1uaGxmwK0IQWagB1zCs4br4pOarDYmc3tqPxhpCY1RfPNXURJrD8GEw23unFuzR2u0ba
0B/LZU7sAliKlu5x1Mncc4nAyqb/dCowms85DzVNQn2VWC+WT1s1KrFar08GEg3w3Xh/QfIelPS/
Zeod82A7GV0ZTXV7MJmThfQ9nMULMPoQDzvlvdHTqFz/2pxuPeQGM3ll3S16kNQ3PreBkP9eOyht
eNmEFYtRUJXo9rlKjWfhciDJVPwrJsQJpT0HaqNHqfMnRrCnaRgvZuN8eny3UW85ke1lB61wk/1P
NxlT3lo85iBkYIiCQW8az4OCsVgTV5XJPCn2O2RekuNjnFUXo+FAJlIhyml5GKH0R1sRhju9t3Yn
EADT+4qsVQ2//Ux+petwp4gXO/VwdBh3QFIhMe4J6mL+8VkVM3O4O+t808GJwF+H6iIWP4Ddc466
pr+0XKYA/k/r1h5cX6GfeXjkq+qlN7JfOrgVluHOgYTmWfSijtUH+5u3ddpBq3m4sQ/HIiuPgYG8
OfTNEa/Hcxq0kbMUEcB7Yg0+SLT/jLD9tRXaq0eHNtHr8pMk9ppiekdoqKfyANGXWB2hBPrHlptR
wRAT+UI/1kID7K5O8173Bpy71iDBboIXrBiRt0A2OpNlJ05RPqyygYloIQqRps2Sf6i33yJt49Jv
jyv5EFuLu2kjXLNreD3xj/wLeA4lFbAaDQnjiPJcQf9jHivz7hcDRC2iYwfsbOiwQOSmfCenAu0e
LO11qqtodmhQam/7UBq+r8p+9KnM3aI/4p9/XfTskJot3/MW/KSa9iZMoAkQJLtC5nOX16Gsj5az
xKjSsSbNZDb0Y+f5SauLmLSoaBmhWqnA42wqTmR43HpTj9osvWmifuya/pilKLNFfaHCfmwtBawT
XPaHFhIHEX56tqkmm244WgVhte2S9IO5MvXPjlM/v69iOkH6t5BfY7Ss8ooneGcJ8DrPQKJWsuTF
qXOatwBP97q5F27vOHBpfnAgYVDIz4tpY1b1K0bCvPHO8tIaZpTxHTlDzSmQJx4geYP8OHtjEc4c
DQW3etsgPzp170azxHMsNFZ+Nkdn8fVwsZp4v3GW0Ypl3792+nb0U/PN2cQbKpA4WIaF/kxkClpU
cVkdPQYwD/DPVY+BnMgW6M1fu/k1Xbw3MpNORBsdu425ZsEZyQVmJJBeBB5YtAq7wWqYjQjVRoTB
vBBltj4ZU3otuvktHbIHxIM50vPyk+ilz545uOc299pxP+qyXzD4TUbEoz2F5jyeTS+7egwSHe4i
5nm3MhufuJd+NTJ4FJ2bzHl1CAzvNxL1bdPNCzLqt67K0+x0207THjcK2bSzfnyRomKO/VORT4cU
+rQf/T4BQ2ijTmEoRxtmKTE4Inz6fni2PY/kPGEbQwatMDKn5l6NyGj/CxdTNLyKlLJIcu9UFDt3
NERzpW5pMAHCB+gJIwqeHQuqzKhZxNkcJOqjDXOre4/F1iRV68BG8j6bvJ4mDY/hSmjqt44TNqSg
GqNgue+CgRdgB1fbS8bGQj9/3j8KnLUzYIL2ZE7ZAVfICDCC38AZvuqUyDvMBY7OOW969b/eqc9F
yyLY1j14lkspvIW+Mb2lPmMPq2GQYWC3todTj6ZD6ALEW5bgGfrgsPOE8bYOeJzM4ey3+jWoXQxp
lhvrZnpCD99TjvEW9rk7UANyHa7pwdc2+Cj3ttKzs4GCOXhJptJ8Y8ZwIrdiBNOaP10rfW+D+ojv
gVgHcTSL6Q+0AFxLF2lldlRlHRqF+12be9LS372acISD98TPLz5HHQ/m3VF35HkGxUMHpDKcGBuj
aXJ48b/v+Xxq/5f4Z0p7LdRwNToAJvsHn67bvbF9P5zhOZtdoNTnJfZK9V/jdcnSbwCA0o1N7aOA
nL8Vk/o7KRJXlsBLtB7L6/BrRUlV9iQumWOVlKzuifYpi6zt2eZD8eu8S/pyhv+pZ4yuSILCBrKv
g8joNT3sRPnerhjatY8ajAjdxwMwRPwBLnyBZj6UzfJHeTldPHhJmDkBooXwHnKLR7KqL4PVXrH8
ha2dPdv8Ujzwl6oD4ZqCDqVIJiVPMXzgD4vTLg7KlQ2sMnX2727ktar0JnGy6rpxNPFZP+kyR9yV
fyiOP8ibDGBjzT86BVEnEw3vSpNpuIL1K9fvMedVbgKYy0ax/tWakcnhsPiy7Jo9VATul8Z4zztx
6Dcn8TU72d82Sx/Ij+lulVs9BVn1pXe4p/Z/UQzaTJP7jw/mO3W828YLrwX9E+keTP3MJCNDInM6
6sMmwW8RmZN/1eBUstm8NpW8FNsfHoS9x/rc774qd09dpb/osn71TDssmMPv4Re6RIFpTeK9prho
NyI6O8GjsYiPpZnO7Q6s5yC/oAIXLNxDJJqVEx9tbPfcSx9Wzf3/FbqfoHJp2shDWFOKa5PdJws9
a9TNhQoLvfmzyPYqlUX8EUNX8tFb4mWq77Ly/lM+xmTBAAi42Q2nNGeYDK0L77PpJDtbzeJcLXjn
Y1WvwMMuVN6CN4J71XrV6/Whkz00iq+sRLZ69aG58wtFTB/jRzrMDvoWm7oEU9KtP/bAMNhe15O5
aUNcDw3tNDmM62TQ12s6pOYGQsIUEpHKtc9GFvzZgW1HLM1JNkt1RCX66ET/CcF2hAymANJDf8wi
vaDJUWxMnXCVWArgTDH3iKpg3cNDIMt6sKqiaB96FjZHrUVcybyQjyLHJ5uCZp6n16HoEXUWyo0t
eFur9r000bz7+oQJ8a+VzgflOAdm2AQ4sV9kGvNvlW+HTlJiSv024W2MSH7GpFHMDw4ErG9qLwrT
U7RU9tvCwb/SzLeypntjyIORqOL5rk++jtKsDCcUK51qoLXdX/5+4mw4OCjYsVAE5XIOcAkt9A+h
oLDBX/JCLOmfBYMVhY31yABdC4uJYKI1/zdZ6M5G8T3J6tfqDYQ5mP2pMLpnReQvAS5vhkV8/Zxl
J6hlysIKHcY05a1eeyDrbntyIA63zX01bed5wWMS6o0PRjFQF2L/gt/lAcRoyls2yKvwm19lrTnn
Sht/twpn+zDT6mB0uBmcExiaxK2jhvG38bho9UEb/LdFji+tUI/maP6uvOw9xV7GAM8ljqfETttO
4ke4y5fJ0xg4+Y82ucnep3B9owbkMb36U91vFH04rU3vjjxcYIMYwJSoyBCMy6r3wt726WdH81vh
W5Bmc52tAsKdO9SCPary8QZZeFS++9m7Ep9kDdQ62tj0TVoa0fCf/NBzc2ob8ouZ25JKZO4n//aK
UjrFiIa/9GDtD17P7JxdiVNrGg/1hmPY6jDnuVnKbHMFlan76jZOYjyntQzC/WRqKrhkq39zXWSZ
Mqu80MGzHUM7pvxfpk/0HtClJaWWRtlFFDEIkK7HKCgi2TztIeXmZTlk7G55kwhngznjYxnc3gah
WcTV1qDV9BI8zA42cW1HALXVnbGJ6vYnHQLCk1b806W84j2/ZqL40hf/wKj9ZrDTnKuxPRW+DVqZ
/bJHqNtA83E6l+YTNugjNrGAMZf3mz3uZ0tu0DLFQoO/PlU9GjeGk2Bw3+xFkZOm/dV5wRjTnqxp
enc4URaO+myxMOgZW6LqIhk7vQVHb86eqS7NjO89J18IRfLISry7N9SvENsfjY0mjzvlIc2GH78o
L+uCrMqfeLekdTPJeqmoY+iDMvJbAqY46XK10QNWb0O+Jb9nImJA5BLJNPDibbDsaM6GeFcZndW/
p51OTT/UXQIa9s/tJkrWCggV7vnubdWbGIY/zuZMgDo4CaYOgacef+g5jyRKJIMwTnsZMnjpN09L
kjvOddG0yFxmYhr35ypwgj/C535S2atCzzADeZZueQ7q9DKbeO1IW4M0vhijey6l9bi2OH2xv5N8
wpRitTLyiGUkxuat22YiuLwboWVZ5Jb+SCU595HmqbvKWxhfMbzhX0YEnavj/zg6j+XIjS2IfhEi
CijYbXvPbvrhBsHhUPAeVTBf/w7eRlLEaKRhN1B1TebJqE4NxLI92iK0jrT36c/S/Lm199wzconz
8dUd+O9zPqEQ+PVSJJIuokyW+3TKUHp4wU+wg1DiBO5rVLORnOXVsYdzOdlPY+09TCt/6nz1OkTB
Zwiun2asvSQNpdPy8VqLlkVTb8d+cYPFeVz+9PAqolViAbhawFDMDaVqNh1bNIuiN0bVZfKNVuP8
0sf1zVSQ5UA1hfQjo5/s2DUV23kIjlR6jyqp/ojAv0YmGkOjFf8vLkFArJO+eSr95rD0RxNVus3u
2wnrV1EjLnXq4hbK6QD56zR41cVuGHRSjXeBdeGdL2+WZGDX1nO8Fy3a8c7kbQ6huW1tW9VsdZps
Y7Zt+eSjjT60iQba4/T9Fmmm9TRGKtpXIo0vY5h6zxZEJbS55vyetlTIGMbEUY94une+aUQ/EAgw
1hFhnW2acfA/YpwnPCyRKm/lyGEzTvXRURU0JT0JUE3B0u1UNweRs67NT5cTfuVq56akBVltUVRa
429cIempuRSWMQC5NCgQqU1mGCm89Wy/LU4wEY2/gT8xRu7+uX14CgPDu2LeZyOGYGaThpiV1Khe
QNwuhZ78tsPwZSiAh1VNzEGVT/YpT/rkvyYY0H5QMqyXdZorRIiUnd3IPNA9rChVh8OI6oOtTfwX
Aa4+S5ipq5Lmf7aLcxPAIEq6aG9MELUUTfbyK1HXf/IDsxDP/VOehT8MOz6DwT5UTFrB3dXGqhoo
jIowugYC5kGV/0mHBKOcX4crC86SVvV34NnnpOMZxheCKDWe3pux17vJmL76MT9AwjuzlHjy0LLH
tv+r/fpPXg1PEPt+l1E3eW7v+OWpFGswBbp7Q98RHajuKDp79qHxGH9gyn9HOAjZzi7QKmcAz4bu
J+Sikx0rl8jpfjBEshlkXFeaL/jwj0Pr3rAJoUxrd5juLyiE1P+vdLhEr3ESXocKPmubDOMlsOuD
N8CqQz3ziILxIpjJZrX6Emr85qjyd26X3BEdXEKUULFczAHTpmqmK4vBkpAg86+l02en9xBwTFYH
i8fbIit4hIZQewapf4ZZnuGQYGLEAbTp5JBs4Blt+5mLHkfjl1Ok1x5ZxVrLhEWfCu4o6R9R6rCx
H7ISRqI+ufGEKgHSwCY19J8xxNSW+sG/cgwHdvvNIgGnaAu89iXvg5J3ITeRBNJY114HTLBv8NBy
bK9cNOhbu0oKxCE1Ew+3Uc8UZube8PuH7VAJhCacSpAHfKMSqIe2nfukBQsBKl6Epqc6zz9GI4Ik
OEfBMfXy9lJVGHfkZC32dPJNSeX7L6y7r262/MeQFldcrv7JnZaGDu3vumu6BPJVxQqTlfKKSPaR
8mboaD+9Y9vaQDXq4qXI2r8a2RqK1htKxSuj/RyXK5I6e2Z/GCOV3kRzUR+NIVM/lpjF3p0jf69K
Yf5TUVsEqzhE0SmskVGG37JqyJHEVk1Q3BO3EPugrD6rCrodA1+qXuJmVxU811Uhs2LFbQSfJ4w2
mpyXvZdZ7ybd77uYeAwNLCixa74qs/8tGOpy5pXRreowgFSl8Sa1FP950VT8SJQEKE2A3cNLm6p1
S2V68MRIAeS7z/HIcTkoG4RHbE5HDYRoxa/h5DI62D9Z+JBFCthnzF4tdmGUjOWwcVh1xZNmZzNJ
xsMG35WaC3VJmNG8Ktcfd37p+heRY3yO5NRQ/jqn2c7pnlQPVtRne3vNGv/RaBOsQ4qK26pyTMtO
EoKmLM0QMVVzTTIK5VnZkPLmKrzxsmQsn6eXcqJWj9rxH2MedidDFbzgD2c31QbYHrKhcn/B4b/3
ur1jeLzXiB/gO+XoITQkKTGy6gj65C1sIighPbVG19vFNgBLDuyICQI84GHfJ6VHRxm8JAIxeufp
6Frp6ivv5H/S98G0qhqpvSCCsPDq5kWm6s+ISMO1o4My54LTg4Kervyc6dlaDVXyNFRY7vWAuRzP
bLHr7Qieltuxy8jcdj2Mo1VDC+N3VGaHmixyjkyF70Pk2Eioy1eZW/M6KGjtsR/VyPnj7MoaXp67
wZKfgYf6KLbqP8hT7G00jv/cDH5bQv2RTWznxqnM/kxqerMsdfc8MFJum9WfbZFWl0ai166CiBVb
yR4za84WUvkjk7S71fvpPqzlWcdVF3KW49NoFLocs3QyVKyINhxrymHgzs1JlD0Cb6O5KC912DI5
3yNd1c0R6c3wkVsbUb6vkbOtsHD+16vm19TdHrpHDdosv1t5QvtnwpEd/80cDfQiA60nlDHupZXD
Vi5S6UuUd09da93HnEvEUUw1sDhW68Atv2RMm2v3/SNuejBu5W8fiV/Em/6WCQ5cOMf4V7Tzw8jT
a51DDVn+oUhKakHKOUhCD+oeNMGexC7BQe06C8PA6ngz3HLRAUFXo974Coqe4WLIl+Hl/byBdNOc
ZZw4Gx+fVZNOhz5CzQVhES9K2FP8Haqo2oux9QqkFcFzQhztkRlTvMxk87UX+OZ34M/Go0PBdvIm
P/Y2ECrnft2MnFT000juoMy0G4ES/FwYGHkm4ozWPsqKc1nmbAdG2+2xmGpSLBL8RZ1ryIuM4OLu
5yGqH0OT5l95K0w2bgg42QYLT2T89yYsV4Fp4Idn41V+CsPNT6lVjb/gtnDr9kz0PZpfWGnPtlE3
r5JkbH9uEEO3gZndh67WDSd/AEbW6gXOtlCxTXMT99RKT7xrPWlE8Tjp+ZpHdULsXe77KRTnTPrJ
k44ieCi9Mz/3yb+QnyZH85Nb3442+h9nbNnn+FZUogtQounwJ1iIgB1XWLSnJn/xs/wZFWGCtFjr
AZIfQJ6PfDGC4lcCLXhjEkLPZA7aOTIVyLaR1fD4FmB7uNerpLzhYX9zdIddO9M5+rPSiHaagKt5
iw5++KgYvZUo8tc6DzhfYE+5/4218G/x2GNoRPPl/ydATFVr+JX5KuUYgQKcDIRZ5b2CFBKKCOYN
QxGjQDDrtkH9rRvmc2ZEV+0Ba7r3KAxQiDnio5qMMWKuZ5NuF+r8TaQtq5rYmUJ2pgOqN9yXITgF
0h8+6ikRx3jEDlnNeq5xh4vgkBIgcISeoA8OcHhGupaJOMkMgw3mRv8ECHoE2tKKS6QnvG597P2q
obMWOfRke9x7hvWf2zUcz0lW4WwbaOp6INSZlYzP7F0xF9SYf6cJw5eBAoq1FgaG5zhnHDEZAWMC
x/EeaBypTX0ztgF2Ymdru3imlDcrhOleFVgIo8QvFEU8GGz8HGZWNTeTxAtwtpkApjTrmDuHzuuf
MpbuVaXrXVkgDqmHeTppUKgrPtXgeZ5DhK2cywfM7d7XUI/hkwqG6lgw+1qHYcf1LlU9nqxhjk4C
V91fe4iYFMhyPMyi8NberLFDJ374PKVucsXxOp8s/GBnWU4JsLl+iteZFTOlRlb5iW0X7LZp/etr
dJqblqymQx6ECoOCB085NQwEY1MWLmi07hOfIvNASRe57j2yxYN6yK4xT9EVw2BIi+VX9s4r0Fxq
bOlMzINiujrSBU7kUbifpI2Z/DHnE7D+uFYNVF5p/9VzZxyrqQme81zrHR8GUUhZ7zpHX02IZMLK
TE6Owz6S/HrRggQvhhzdaZan39ooJ6xJQAHX41DH28nRgiWUwQggsGaFLgFJ2i5G+3ZzvIL7IWEg
+ZbQS0LHFCA3fTvr//q6oZ0vhEeNM04ec1JdGsV7HcaGv6LUIidhSi395CudhEdVoEZCWYa+qYVp
hCUeqeyxL5N8vKkmCR0ole4Y4xu1A5ZMJVLTxPAXBZKzSP3bKWSmydQhxYY1GyZBMZyONPSpz1SM
LGnt1inb/1FiO85xkLIN1xdnthmUZcAP18YcuNuwCebxNjPbeA6R7a4tMQkkFVFS7VTijfVecGRu
6qhj4BxyNNW61s+Oo933wjfK59I3stdAMpZBSFHuy1HbX6LJ5apO03TfEh51c0A9byPNTKp02O3K
aKRu4aF0PwdQe6/FDMtOzyGsGN143xXy52hVqq52QHLMst/3XIzAFEw/3aSyabeOT4ca1mkTPnlO
V1y0iOGMdMRSrt3Gm9ZoHpYIhCDFs4Kzvkc6xoE2zsxtKt+pPyzpFq85jQ9m+xLrmTbxgWANuIxG
IFApwo1pm6ncWgq3BQ4+F0SKJjEbGTssMKF+INb4v5WwywcwW2geUttXGeDmyxuVrVh3yW3t+WKt
k6pZuY3Z7GUcindMKdOeD3Phf1DgtwUCmXUI3X2Fr5RxQup1HErBbxsGgEyZp66U0WbXvsXv+VTR
vd4r19XTNg1Ag2kI6jsZOe7dqklkpAbJH4EJNR0Hs36pUPixD/bwusYVMo4dnpU82XrIKPcws8yv
iLPnGpW4E12napmkQi/6stEQbSRr/NNgQ03vBDP8mPksRXTt3w1Pp1er8w2s8GZxNp3EfbSZhpqE
NXIvB0QazJsgXlAUtMcsMeyXeCROVXQi39nsl97rPEtQvSeq2FcJkx3bMNqLgaUuWwUlrrkBb/yv
6xnBf0pVkE1wTwWXyqkg8GOA3miPPCrJH3xrwla7m/BvmAOOMbm4E3jOLss3vZ3Lf54SxjNeBnDu
qas2iWBU6jLp8A5+VOOUdpyi4XnEEmfPtDaOotjYobi2NkD0EDA3jTzEI+LNRsBJsRssmhYDhZ2F
u3cTzya8AlHr/eBF+U/CpbQjoJcpDpyrtetV4Mo8jA8GRlJAo2VrBJvOYrOFfUVuGh8VWRhn7FAs
m8HGsoJxx0qBdRmcFi9f3H3KQFV30XmxOvhuPd2neKoPmUaZcfBTiHpA6VkjmhpuwjyE2Djdoer2
YNSGbZVEyVOYtNYvCA6MpGliP/tijh6gARosmXW+dwbPYHKsxv6gpxZ4XUj3jKqj1wbZCe7c/5Wy
z4pdQ1Nso25U3gkdYnmZvY6pb+1CRU8btnDN1J96J6F1kyzjEsf+O2VDf4TKRTnusGwkcsY52HbP
frgGqJqlc743BqinLkvMez7he1tzsS9+xTF4aargK0WTu2hOxEvKTAUURjmzY9Cjs0k6w701KUZ+
vmRAL2q2NjINPXSy+tdWQX7Shiku6HHFZzp5oCBpQan7ypSuYJVg5t4RWdpsLKcINkm07PuHyH2b
Qle92sP8JguRXVtj6Nlyefm2c1KfSRHw0U3c+t1rkPrse/xKxRsogcNTORpYd8zzUqswFh0++4Al
rTUgYTDpRtIWUB05ApOxAHCwZ43iuUzepfC3LeT7oKyhgYcg/uyfpmrpuHyUe6SeU0kvG+40freN
lIGkROSe8qxxcUWV2Lmzwr7vKdrZcsP8EWtPZDcbnqsdUklWf4Hkf8XM2O7Up8Vyn0cVPmOXfafR
+KVIe5icwVw5s1gZVAlEcqHYwrKphbOeJfgt5YqNjtt7HCUXh80T8mjumBf8I2DTzDXv29ryvEOQ
NSfP6B59G/JxwSCZDLrBdpd1zd86iO6kP+LF6/CS+eu8r34Siduqjr9C2yd0Qc+bGH8GRxXNU0iM
gQsMBY/mpqM3LSo40vlovUwdq/FwNLGoRS9s2g5zFpTcjGRRNOOxIjdCmTGC93krCK6IeChzh9Dj
aaej5CzG6Uzk+i4FtI4P8d761zEhOkH/LeFbz2N8N80GFU57EepDFR+0KOc8CTZpwg608E6zRFSY
FozigfQh2WUQ3KhpkRIPr8Y40WhUjbWb0g4nC9TW1dw67bF1fPuJpiAHhBwpfz1Vsr6MM8EgGds2
TRGJJlZFsf80lw2Dmaiw811kGeauM8W8YRYFrK3zzH+OY1f31KSqFdVSlmIcXekIskJf9uk573Jy
HeC3YgOGZwH+Cp90mzTTHXRdevAdv8Pek4bPtSsaurIEaVNWg7GQakIqypu9qru6+ywcEht6qt2j
VfTTNR+q/tu1GRfnMpsfs2tUUKcdmxAAwWhlMkRzi5yivmjClR4j6CpUbT2Tmr5EoC3dKntD+g5I
y53nt9iuFLqrsXmKtJvuMdaFO8MwmkMPBGOVlxAJ24UAUTvSQg5bpr9Jkfc75q7T2u+In0t7mO6h
HLjCJM7TGeWDDSlWeSt2al/C0xyyALuzndHNKD102IlTRtjHFtCb3BFLtWQHyOro16rHENmae/Cw
BkM73EixDUsvBvt+dn3gQq5XOKc2KiOBlRxceep4wSHO82JXSobeagjqZ2dwR96ONHK+IBuQF2IV
uf3FnN3cgCOLWMiCuJtt+7ceHH0AVOKvmX9j9ihc9DZBOXBv99VmgEEJ9cRzGaqMWALRqiLD9OJd
l0YsJis2cXsH/OqKsgpSiV32K8NTf7TF3MnA8bb1kwrnNzgTSnyeLDidhrlm9xvvVJECkiTvdZWW
zEBzQw0wJ/C0VWGbHX3ZwsjI3YjCJknGGdH6iJmhj+Z5K4XXHTFKe1diqtzPVBX5d8nzvyt6tqAJ
gu73wWe4xU88f4YQv/FAVwNQ62Sqt3o2/lZtnnFydD8mtIFNik8b9ruFGirv7kXpm9u6RRAbVGaz
rQ12ylKZf5kSdmtUwt12ll5x9HMXgUpbuxsfsesNGG56sEdBrIhIBHbnovzAciUffT0wG+WUPfa5
BBNtsL0qgjg8C67Fb5WKZp1PSBZQJgNJ91OnRgsMJDhCc7PqnE6cQ5tSz0hy5FNTXT8qnVvvbc91
YYXI7WQi/om6Lp8duGtEw+QekR46XleuLRi1C/3KFqE7ChbFxAfQfGonq3aWsA36BsBKXlQjgAwc
tVPToDcCm91F4mPcRAqToeYmOeP1R47XY600TVAtTWwPV57mnO1MRqQFFqTh1Mm4+IGYV9wHLZu1
NUYuhYsT7rNYjc9zkgFCGaJ4M1YlUkqJfqrw63I92lRmMm7LbVh5mGZFK16qsU6x56tGn3FYIjQj
6XYNM0/vVUdYUK9sudURO1tLmRO/wH59ntz5bmWZ8S/o8m4/JE1/6ciF2bGjFLcwzdFv0x2cARyg
0HHYHgQqUDf6OfvVQgC8jeMWRWPOl9GaOvoyirJ8H/tI3wA5ms9Vza3gSYmd1sI+cesnbW/w2xrP
Zdj4G1vGqPYCEHl4THB9OC3lTW1MR8ksd2M283ia8qQC5Yo8R0f9Zxb0jQPRl81L4iM45JsM7a2Z
ZRpLnaGrVTbJ7Gb1fXHNw65cTslq39bJokIx23UQEpxT+AN1Hram6lnytV6HKVa/rXB41pGBF++u
YPzb6x5ADLKLNU4SC8Tm3LZwq4T1xoZb7iIlvyVF3KkH7HvG5o8zyABOYJSQD0Gg5dvSqDEjOThx
ksSndCgOVRPSpqD3pazEJbENdbtjooSh+DXqx50bWefMn74nlx9L+hSypf2T+urd5oMKK7W2AdVA
EtzO7LYJ9to3YQH3x9kv/xz4CS+je0jcr6r1yFWt/zB4YcSL3GRqxBt6j00RBuuuuo6V3taAB5Dx
e1kCFqfBVaaZ+E1XYy6gFwQbzDYMYeR5ZD4EJmA1cfW5PnP6fOTF0E/L3+WEJjhBJ51aUu0BlaJM
lcVJRMmbbvJrHiG4sizxJyImSIX2JeGGqSADzS0zUgdlryG2eTduMji3q0i2l5ojWwX6BZLHTgYl
SufoMMf5y8RvyDJ1Mm2q16oLhlWH4bxJEtQBDgMCo72jZ5tH2FSDgygoPMMoWTNgWVNO3xLD+iMs
zny0vm7aYkXBG0uly8FJEFnzkzWSMR35RaPYpma+C0FcbgxRvbBWYWUNzUHZ0IiujVRrK7k2vb8H
jcjUL3gJpULenB2tBEZ+h44GbHjXEcxX4eZbHqEEY6tZJH8NCJWbALV4FM4/iYbZH9jrEdoxEwPE
GyrDJjZvTAfK1gw6se/eh/nuwmhiv/lhFFwOxS01h61ph++WZhMzZwfDFodGRCcjCQ7NiI+C+G8u
C/1CSI8+8nfHU58533HBnzbUSO2zBBDe8txF1H6pI2AdBbiCvLM9TTvKAASrP334t7Y+qnncgMdF
T7Xoo9P/3PCOZOmCppBgDwE8Ek2KZ1krnqLcAerbDs15FszVFvAqoENsTbDAoGKsApsfIkqxTujt
jEFzeQwT4b2M6bjL5HMOtzPhCffN7uhP6bdfCFja1KwDB+LHVH0bUbsazc+MCaXgyyVl5uISNACu
EPFsxLCHs8cxonPPunfSBRRYTm7UaTK5a56NsZQX/k8ev9ob8ypoUDMPGv+uRZQCutABUbYXbEFJ
b11wD26cXn385ExLICE7oWByqBZbYr0LFCKJtOrefJW/cMVtK6W3DQ6dOapugW7QWDQ8HIvz3s9u
OKoo1rM1m/8+/RMa5mZqJgHCk1ZigDfW34cheY8HRTKD/IdR8QjV48OvU4tzRvD0exuBhqhCAs4L
O/jy4OXqsejf4gGB6gyGLq92qTHuzUiiESB9ZpQLMslYD7H/Jxuar6oxXqU59dtBue/LE8ngEYcn
/+okzScJDBfG+j5w05NQvnNsEEO1+fSivJcu/hBQJFYxvmWz6T/MJYFzhOsWoRx70s2CYOmKN2Jx
CQlIiN2MFuYgJsRgM7vI7AYPtvxUc9ZilRkF0lQcHN5u5DXGFj+dkwEPK8kqFGhB+IBqapztziKh
RwZPHRQh3055pNKUSG37rcui26RR73AL7Mq0QHRb3Orl+WyM8EIfZm5KmzN2lCOmMUxIbeocA0X8
d9cgX3XoV5YHwZrdp3weP4kAPNiLoCeXgBiMvlmkQvkC9ED5g21zeRrSdNg7GioSqM98VtfG8dDS
jGxGaxTvm6qK0V+2BWujQlVfqg2sB+XzdIgtt8RemHQXEemC6o3WzAzoKiIXangQvvTUSfXMeH6B
l8LZwAGD2FwONTesbb7HRM+QR6qMaZtbEdA84OYEAyLfr1z1BobnAs37ZM0RLNF2ryZgJFqekG9R
ovk9E7d8JOkPFzUDYcaOdDk88PqpSPIP6Glg5pOu3BUp52ARG9TPzSOY8NwXQCA2ErPM2mVvvK8j
59p2S90eo03gE3+NFH4BIrqoW/p1UlU/sTmSH8EAkGdPD8GOzwZjslZ7r0cbaBXug/xk+joI2UTI
ILKPo/SE9eeFGIMVgX8vVUQWFWkAqDF+TQP9fNJkV+4VDIvWpXWBbgMKsVhQuKgr6ZQJP2D27PdI
8GaXjQENqnJSY+3iLCdaZ/zDRv6v6xGbGILAIPmu6tf+cjtWqBZXRNT8Kt5+6TCmC4zFLmWiwA62
xthwUOjdGA3IibTL/CR+h0BgrMci5YFu/4TM/EEAnaoJcaYCotdyHqjMOxN4sM/s+BKJ8InJzjON
JqMz36o2Kouu0eju/Kb7mFM+MT31SGGGattwYlSiTLdYmn9giFzYV2xmvsKWqBPmO6d87Jh9WmeT
Uhr60KfMKDsKcR4CQvhID2MWhpWIHAiUtmVydQf9EcyCNKVe8ggRGJgWqNYNRoupYnuwoF6cEf4A
p9poEkQwdl207vzgxQKG3KbkaAZBF20rTg04HgE3ej2S4mQymJ6il+WHAMm/KJqGn0mKM605j2IO
0YDSdjzSLYIDqPy9pdUj1OOl4I9ftgQmoZbeRP7wkvTGM2iZZGOHE9yGgTrWiKxVYQPGM/B1BhX6
/NJhvsKZFwF1pknGcV8yQQtCUidaBBkkFIGbT7HRrrvZxhGvX5XHFLXk8NEaiFbgPjkZeyagg7zZ
lQYyF9F11O1rXYNtnSPj1W8QlDkoJXQ0EMeS6Z/EZdMvzGBLjh7RKS7E2rBorkxGQYtOCGqbMNnb
hvkgIvAtXrhXXHf7uEYcXJjNGoplzyZKXSUydlfQEDXtsBtBfUnD+LTVhPS89/Y5V2hMb9Nq5hiW
RFPdRJg4uuwumMUUnHApae+kb+6ZoBI8Wr2xOjrYqvzxfXX26MO1GSylHkcA/btcO52XoXu0zzy1
BVl/5b1AzbEe5qG5+u1gbXWDy72zzJbJoJy2/qI19IPoUxvTbSp91lLzb23REI7zXNwaVIM29WGG
K5LUwzux7bBMWsxdXB+1m36TrNB9KdTe56ia/rSEq96ZsHu4Js2b5fb3tGjdky2b4E+RDOGrVdpg
moII6WaEbgdQOD9RSIFkWzE0gBB1rvJ7tI7xPZzAdis2c76N8cVAGsRy2VQJAtXAf54iIrlmjDxb
z1fmqiF8DHoyHXkMBby9OoXb7Ni4VADc+R2Esp5yOwXlZBM+KRtezPmcm4CoG5RqqyDG1VTYrENL
zDa+vxDvKN8YHjcWukAQicvtwTYPQQzgHW3163AeQCP7BXANYd00a7JtyDdCZucaQc2WhjBekYTK
asMt5c7Ogv+QXHrryJYlK4HpwnziLZoFeUZzyU/k4AmBHPFZ4R5oe/negkBIok6hMC/+hcnwlwMp
vjux9ew2wTtRsM/MoQ+ua8ndHADH1rF8iUMTNIC5aQL5yCGzsNI42E0ArhT17oSosI9CY5UTarQH
AW9cS0uN+LDQXJuYAng6dZPcmW6oTTuW6CRYNlgg8YlhYUQcRPuZj10GaOhT1Fprx/G/0M+/+k73
KCb3Yxn+RiQ0FlDisWbD8EyL7FowPG+S+ZTwZ3Pk8KoTLVaQQAhjEcnCnzDvk72gv4L+o8yCiGEb
Uqp+4MJLmYvKLN2DHWIKX8JJ0HhpfITwZZWcZCipxeM3ZgouvthJbHvhezCUymdrcoBRGPApeqFY
cABe4ostXuCOlzCtRlbTFW9rGx/C0T7WXULb4E9b0dvllpn3IzGbB3pk/xjoAdhLA7YECArfUfKT
zOFXGThfjY9avGmuQ13e7VFfIheFn63zQzSbL55vqW+Z2K+Q9LaLjtTx6/7IpJCuwL/pYnoeWtJs
TeLt5GT8bcNOPwLpR5vByG511j683AO5b9A1kb6SGo80F8MqYQcbZDn9J2mW+xnsv20Mt8wR9aGz
WHMl//+XJhI7nShtjxzdtATJwdUJ0mSFQEvOXbUpGj89jGqBcefsSeto3BLlwPBIdSxIR+xPZAUr
9e7FSQcg0QO7Xr6bQ/CBEGs7VeFb1SAZ5Fx/d2VxRwZw6uLoqNLxim79PM3BjU3Bt6x4OZS2d3Mx
fSBs+SsYb+zYzt8Y6m2wdjvsqlJoOIjy/MzcZiBuZ9s5xXS1HdrapKSIYSLOWndtBxLqGl1pQraL
s4w2TGm+th31VkM4ajBvyswJlrzrPTb8cjO5Kfln5BxZToR+TLCLiWbvFRPjf56klpfhmifu5OWI
8KHQ3Y3UpRU2oAWOrLOYwscgBwS7VbfL2MTbn6Q8ncTIdnv2s10Q00sH6sqM7hpk8dG3Ztp7BMCR
mqCP2aRBRfofUxlIC8mLbWdnhCVfMdalTdWWn80I/4kuoCgqWChWwzZPgqvligCD8Z+oyL9aBbk7
rUeBdr92wMq7hScO0dQTkDD3zqG3l0R714R6Q4AU4qu8ZKCgmd3nAbumqjJ2Fv6LHetIhEWUsLfK
KAWAkxAynRsucykpJtQP7IKTQTRgYkuLVrnhYy+RDR3d/7epqeezgGN99WllAHAjkHMoMoJBPZCB
FTe27BGWqbZod54bdQedeSleKBh86yFMxN/WqbCOqdhw79zu5WdZZh7iC1RxilByxDQLoKmqiEFO
badbj1lg7zBHAlIlxmXke+FaqGcb5nwYqjWabFSTMmO+5cDldk1P5esYlcs2C0R8i7vRZPLXW89N
0hr7WCUwxd3ROzoagHwxUR/G2vdOQ9ijGKpEfhHwfw4cN3IbugFaJz1Xe7QdxRYhq3OZSwNGiS0p
loZlE2EA6ift1dvNZQyA3W7bbsN/via+18fB6FjJmaicYUOGB+OJbnQwfcTVZ903nH0gt6mllXFy
0omw5Z40jSWqee+0Ebhnzwc05KrCZWc5673hsu4FYI7ikM30Li7j+V71vHnKiFCEBo7x6CVnEqOb
lufJ7LcBLLVt0bAZ0yYzdLYQ8daSmmBOyUEtB9AiZpq72MvsBtRLmz4Njf5ngS3g6UrdgxsZob3p
IFy+uAtBoYF6sDKY3G3VlOtzbVv+pTAGhBe5Xz6Nc7kc4zZDjXj2ayDnoFZXtCnp5+h2/p6zpt9P
aTBvFZJN2Pls+syUu9Rrw3wfieDX4T5aHLslr6UHmwM9+AQ/JP622U2s6lZeRCgBoLHL4m2qWEKM
4TZb1l19QAPsHAsmZgbHHQTJa+F3Pz0dEZqA4D8Z1fBX3fbgBu6ffkhP/ZCdEkmyOUPRnWSOFhQt
VM64u6Oa2P6PpfPYbhtZwvAT4RzksGXOQZREyRscWbKRc8bT3688d+UZiSJBoLu6wh+sAZQu+hXY
PWpQanw9+sjq1lzkfrN2kWhMFP1mdtXPrNdwnGE0LAYhJ5a+kGRQ3GMZwxlB2E9VrWOCbA7w3Qiv
9u7TACsshK5VHc3mQe0dcrque5u6bgSBjFuNEp4KRzxuSkZd3Asgq6t0gtUvhIwC3V7Q9wf0xVe1
ZT7HKl4O2vyI9ALFgXCrY2hRdUxrrfoVdec/nQU2KqwoQVvJSrLgZE/eKcErVCuV8xBLGzE7GZq/
b8rid9gMFdjJ7DBF8W2M6YrW9gtaTdeh0z6beXzpeht6P0VpgrFSG9nDwmqULyGmOFP00OkGhUZx
TWbz6pQWWJnks4WZ1yru1myqi07PrkJ2Bq+o8DShuMTZCF0wQgI8rO6WbVzKXoO7ricfTcLgCAEo
NAxP9AJfVXSBnUF3FnoabmdrOAwJGgLqXDBcVOp9UBsveq5vnDk5y/9bEfWkjvR9MgR0kqZz4GKc
Arr6d9o1m8AZrp6qnu2yZhmUn5VonLTZ+O5m/anwGk/sj1RE1nNvyzSEnlgLR7KbD+DcDoBKGDb3
v2CKbPI02wOxuVS2ujWAG288I2P8nF2BdV912ls2oCKwYujnFEF8NyP71lTzTftHfBkumHfWxybu
PApd5UQ6Cre4og/3T8sjqoAR1cD4zdR+nS18P9h4zJ7wIWTmBJ7Or9pHMCXOL5ovzKLCJD0P4LTc
Dlk3v7I/tULb6/mEPJRGtrKAIeW+2tByuDgUtufMvjSM53AcCdB5izn3tLz4d2s7AIOmniI2gmbU
gBFlGJHjZMPEZMyZESlo0W0zSLtJrVvmrrTMtZRRbGB6d50OGkat+Iw7MZ7haMBaSg6FFFKtnY3A
XRRSlADXHgCX3RHcAQ2gdviFkskDqUxcvW2fcCxAllI1Nhr5ByrxqyHCGsxLs4++cJa6229TFEVE
PcuFe2uVvwfwcmg+o5gbtEvpNCeNq596XUXVH69caSzUgZosLXMat+2INAUk2IjOZm9O6xxVypq8
BvImlhq0chEhR/X1wIjh0xsVdKpgIpfJmgNmExuIX/vAaXzjoOHZzlz90CqYj0ymseho8qSMvo5V
oK3rPnxiJ72ckDngTOBI6Kj6NHEVf+vK2YW0zWxWs5I/I6vZJxC3GjJkaUZrpjBeMw152mzKd0KH
yEYb6H4ovidVhE7DgDNQ1pM+kEVRCCiSbar5p57FN4tRMQRMplcWwMI6YUzmO9m5COEGze2hR9+G
rHpGNDdFUcMwIRn55amGNjOP0bdVZEfpkcyTfoYscv83SEYud200zlX18OMOoKV4fR1tAV1vZp+z
s6KrWevzSvXBercRlT+tIatE4gDBmKWvQU4wdf/hpdPaKudrnfXocKYjaogCUp4vhRGsQBX+msG+
GClc9QzCQE+ikGbveZ8e5LpCP0T+553m9ZkjZOWmyZsPWD8YUe4yXbI4pPz5eWyRG6jmLcnE8JdO
v+tt3ay9JH1+CXSXmhfhCCXeq4VUq9OaE21dmdBZaVj906XRklWrOmTqeOcC8PHVU6K1qO8oQYJh
R72KoUJUhodPLrPfOIxW+uwDjHR3QeLsLEqlACg4/q6CR7fvbq8eqsS9l5a2gVAE2lU3oEWY7b3U
sa6PtWODgejchvvU15m54WWI8PJwBdOCVkTqLs2MKjH0pmccj7R5LffogABbTKX5nsP7WUwZtElj
WmrQt2WFwjdYdlz/gGShWsC0YWX7w7xOg/eCg67XrbXOtqXQBRCcvacmdNIENIxWpyjGu1tbc82d
24bIAJo1oASILyHpl1oae0ShbiFCsEPjfvaggahvXzGIEst7QjIm8qP9RML4amflDyp4EItZ7rJV
Mt2GuY5Dtg/PBhemPivmqxpJHHPnTVYr2Q+sNoXXwgOLI3CwJY15e8RZEt3OhOzBMFdVS9sP/xJa
M5n3U6sNU/boT46jJF08ewkff5+pSP0y2/cXWomEbWnRm3WNe2c2L1ptHGs4h7RNwLbXCRP8+eTV
pbmJWBR1W7zSMtuYHpnSXEDuMIELIYi2HNro6ZqwsZzeOoCYQoYbJAWFRkkVMbz5JrUq+aJJ6EGM
pa33TOI26pA/AUEg4BVjgjz48dfoRCynFp8zBpIEd5D6VRo90EjYZVi7Ii7mvvlhddIwE0mczEYl
vv1yuh4yM6rua0ML+JZj/qfxJgv/nSFc5UYCOxxi+mbwhnuV02EhPZIjll1cfaG+d9Kz6S1R7Ztr
0balH5yiec49t7TizWv90zBnn52ljgvhAI9BiEuIefVoULWu9tI0Np7ynr0v21xUmUZ824GTKf0N
IZuXom5+ChqjCqfnArPqRyHGk4p7yWJnW8ycpGWq362qvXpl+DHSg93ZwOZvdCgsML6oa3oGFHKH
tudIxMsqBg7ZdFGGGayG7xh0k0GC5cVX4MTbtGLQiPotYHD4k3SEi1zbexVi6m7uvbWAthe2I95I
jVredTfyL4ECR5Kqfzz3JQVUm1krHQDRAOyFFZeTVjr+iiRiycB6V5gBSBQgHT0tDMQwotHcOZIG
DnUegLZ0mLHhxnSiN65v0yEMX5j9zKT7rpVckaqy6CYjvJQ7xvRBYYtjR9gGw0MfdNqwfYbaSVnG
qHegw8vMVRlwErSas1rPn5UNYnUcEwOVAc4wLKn2LApEjMoPknyd6YeubMaBHqzChM31km3oTJ9d
VQKDHYZX5htvihMGSL+ghtpT7pWDQ7kYKOCA7EuKY+pCafPfuumsetWgCdFcey9ikgrHwqCspo1z
icrqXDY4JdjdxaO5siAN3OldfweBWyw7KAxOPeSrGkgFKclP0sBZJcMDCfXSZtlBQeofelFoP1pT
4VZn+mS8zGAKjkC3JlGbMt/KAIXwmv7LruO7/jELi7FWF3uM2kFTgve3AF1RZ8aoR2fWFrZ6/svF
EuFpZ2QstOZhbz2LrIdI04Q0MlOsTiHe2D9VELzkaA0gOfnbRgkss5n0RuMNgJEoSo1n/EHfofe+
YDr6UqMQEPi4DWqFe7UbTcMToKOsR8z1Sm9Su3UTTkRRIeg2MLjV0LvsrAnYBm8GNn/fzcoOi05a
ePhsV3Gz0WrU/g1QNWA1mHJ5Bf2JZufOw7kiAVeosigDe2pWhrv4knME5T1qFUa7N0lVGr3+hpaB
qU25C5TkNFDuU+CfXFEQKcBEZS35TdChKjMAwjoNVdIwbSFXgiM07ixf8198yEzUFnj72MWx0Gdn
O5Xxxu0B5KWeEa90vAfD0jq0WRN+mzN+8vpUPXQcp6Na2iH0k1uKl1XBjBVAvVt8E0PemXgALtKM
+TjVQH2mPO03iAb7GplSeYiaCdGlHIHEOt0XludBZMhLMLO1kryL8ARzMBCTPetCjSN0UiCvoUsM
atpElJtEL+rxniH/R09xbUzTp2kVJ8LbzsP/G02uvTPHtz6NNnHXXWFOrZxQ7w/IZleou6IfFKXW
OsZvfoUqirKgJRFy3DMvoarXKTnIInbayLjXGqdbE9BzilMA2oxXmME0ZgCruweHcY7G82AWyWuY
x8yu7P57BuSzox8lHePiqvrtXm/rn6CJHm5FVgIsZpMC8k/4ZM+s972T3Rno7qcMNMHQJ80vFx89
ckdU6QZGu72+gtFwbUyxhovoyrmnwow/OqU4W0PE/bQ3fmp8WFnzmET/xyfUI3mwSobxagbKDjmH
I7J0W6fpj82Y7Gj2vrYBSD3UnFK01UQhe2gENBqRMBfEaWnTFfEb1TlcL3c5Z8hztLjfaSTlWSm+
A8zS+g6xoPY0F8W6tmnQJfUbriorLXb+aoYF9Hs+KQ1cqyhhmhYnOVgMjCxgM2IzgltGFmKM0XDa
GyqLwFz1wM4LQ/R3chO+K1ROELLWn0prB3GfxXAJmNMC4t5AweoKw7F0MKmqbhFXqNvgex2wuuNI
UzWvh4WDEPGsI0sbIazqeWjE+93wXVXlFZyUvZohINfNsMXqgZRIWltlHKxtlxx2GLgryrBFXvkp
OJlxai6l2WbLym7XowkmKIQhvjBGfVdjt5EoyU6daWVWAmGYd70Og9ESDZOggjeRIzhXMs5tIoUZ
h2GeKhalaGavXBU1MA+eBJP95YTmd8Y4zxiCI5O0rSZy8ClsqS0MDrwbSgQuEFHGgEUihF0DViXz
BAXTXFHHxhPNGd11jBEhDMuF0fX4FEXuX6A95OhTCLO2mk+9QQu2Nirm2ql2G6mZ4rkZoMkiKZJY
yj50arnxxkfVosKi8fXCbj2YKBkhGh9bqBboM8mS/zHpw8Ww4BjJNdl81bmElx8q6CfpN1ZxtwCk
hZhR5kHczBrkEOieK379OmPKudUDHy2coGFOlXHbgvFvBaexrq1t3eFQB0UPJeoduOJ1qHq/4RA9
Cdzg6HpOyxJAVOki8BH0b4ajXZ16fCuZXFnj+FEkHF2593QhnqEV/0hrasjBJIfVKyhTTVzNL+GI
lM00tMB65qr7VhHB/swywzukvR5stMn7cvLmuwD5R0FESOu7ZD+bxREPH25GvIFNCw/WuWp8s0Sf
bxPSebGi0pPtv+XbxExD82aGS56f0yrcF07CUTQHt0itRzTqu6M8ygm0Vj7/Mwdn9ernMpu3HpvR
Ux1oQs0LwoHMuJRNosqwzPBxrQv2sy/WSIpqIrnaPlGs/0BQ7EQbCF+KbNwFnXWssWPSs2htmcp7
YMRb2RCDByCHqAca4Wzn8wcqv+yiTt96owfeRbtMsrZYdSkoOJc8I2uK5yjVRVW4nBk4fyrRvGMQ
B7LWXdUtOqqPCgnYKAO0eXYh/g8Fhg658QtBtaPem7e823dsnWwPnhMgChaxdbSEoL+stMc4cKnR
XhaxqQHOVqdLwQjD/BuXjyaOjgkd0Jg6NEGSxfVLVhSILj7bN5DPsHSSD8C2sBj5cK4hhwTXXyJ/
J8B2l4wMfiUjc+cCbn+ZgyJLaLtEbBq7JcIxg7UALJBKE+aSO5dZ5wxpoeG1G03J9mYzrcvqMwE4
PgAwcLT3wX425jefp5XlZhpoDXOtbFu61Sg+gISh92KfcCFYmzHmwWAh+AsLSW0nRk2G7rRjRMve
UsFA9MtIzdC3e3DBtn9pEJqAy1LSibRwEMQexQ6WfB0uFEZeR+XW9j9B8UyQ4eOfAh0f/nAeNUCQ
8OJsFHWdlyn/4dJTgFrMrlGxcQWDs7S0cTHzZScKY5eOaJVvOqf5g2y8Dv8x32sQoGSBd1gBGkFw
DqXqc/Z5Hm8NhJOjCv9M6xZ6tO6jbxPmGAwygnXR7XPimLyjokDSqu2vwN950F9HfR8FDhVTCAiK
wlZ7cBdGGOchTlh9cnZIEvnrgFWbEaH5BXcUFU3Y7R9DPq7qrsSZ9M/MuMTNnMWE1Jo9fHrMeMeJ
gPTfA2PRqJm5lYfScWSxJIHcvsxkJZX9hU2ny43I9hKE+IOK3F9BDUwefRC/5fr8h5/qlX4xmAZ0
ZrKbwazpwtvCPt09Dc2PqE7ZCNlYnPc2NdqE1rBrYCQprdjpIHdGFpNXPjUAZAh4yuewG1i9GRLa
4A8WvaMvxgSdhYnZGlMM7gKeYVu3mGA6PIbxO8xRxM3tFWtQ6V/qjNaJLED8dNRNXEAQaTcVFAy8
RlZ8XV83QT1mtJDfDOvNApdm118uSmsa6UevfMQBQ0J9V81vA9qUoOj2IUoibYG4jH5ykC82U9Ir
TPH+f6H9uInD36z6iQCN/oXieaLSQkOAislGPgLNOsN+Zwwsf2F2BjMK0J0YoaBQeeCaZyd+NV1/
B+MK8Yq9pUTHGU91EgI5j6rQ2GrAf/lQga1C8cEjA3ulIHzwYXXr0npCdI1RLH/bNmBJyb/1EGaB
VqzM+itmVsSa5vrkqdPWgq2b7TUCBbP3Uw37BOexneKMh7zCZLGhpBBcTocAjj799mxEhQNI8N4P
e6rNp18NjfAkfnJrk7nZVVq80rpJrjAY1X2ivYSsDcct1wxF1rJV2947mOkzbi6sTq4CdbMzFyDb
TRbv8ILL05EfMG5flmyvkXDgqiFtvNcCiVj+IkI1qR+eZLtUo+467OwFC4sbp5Pv5kgBFJhwzDfM
WuBBl9Nitl/B4PQzRsQOwmygsmdzwy5PCZfEhsr8lg/vBXwkmhp87pj/NCj0gBJAYFc9pqha1npz
TbkhjIufPA0wNGsD4hmLPPpqQaMUDhJf2tXLHlx7CCUHA9P1bPt7J8qbCzoyW+bU1YL7QqlOc6+1
r0WcfOGrx1gpoMLEx+MdnNp+AkMn0RhG34H6k/N4/pwMe8etTAz1lEt9mdGY9tEkNwL/g4FJHXWX
EgxvqMwrK7P2PAvu1hRphwC4o0+8jrp0RQsYOnxH4fzOl5+4tYP7gS/NYqQ4ZYy1AVq9mvx7jQdr
34e7gJNEpak4oGs7jeSAbLm8/EZyb4F/8NrTOUF4btCHTYQ1W+5Vl5w741OeQt9mB1fH5pnELWrC
W1jgM5crzGr4cmp5lODe1gAowEO3lYrKrrFVLH1vjvk1mAwJjErXvjP6B0IX0bCGLBUk684qViwS
ZCvWurXH9hEnjuyLJ/9P2qzbD1HrgDBG45Bd1BPww1ddtV5tfsKlOqU46mUffImI6+E1Xo2cKShW
x25QObKPI/VRCHx3oCYqMNx02k2CTnE0JuvIewYR5tMdRkQz3Q2QBFs60TTLfLQuEVoNkFeUVFb2
Q4GYEAu10otb7yIaCphKjhWYuEuz3XDiJB4oRRsIoM70tt2UTK5Kjo+xfzAOOEVNulCaJ5ZEEiey
ve1aa4c0wggvPQoaNQjV3PDEuujIb2XB4C+/QN+IHboy7feUBL4VeDGkzjQuvhXmPDUNaEfrtqwN
4Dtu9pggihDIwlDbotq38n2H1LdaYcm1MhTvew5M/Kto2ORkB1Ga7bSqvMsLiq5aEHFtNdkmwLj9
awKTzYXkSvm4Z5K862qEOrXibFIZcHKO0JflnOBKNYoHF72OXgDX+EgNHZOFxJ7/ost0jNIcGUJb
2RCrs0h70/32aRXqEbny10JPnpMxvXCrNF9bjrX/KVujm0im2WojU64gr66dZr+ivbRsy2tXsaWY
1koew53NVLAj/DUyLEyxyF3VmCy/faCPfuFonx0oKApjSERRK31PwxHV2WyZzuJB/QcrKyzymLUq
J+wQdhEH9GhD/7v07rzu41M/Haoe6bha21TdXi21uyySDnUr0JRI6HFqNwtsXHbcAjmjByotpbzL
zpmrDxpPyAegn9yDQYgTa6fhXFTQU0wTfa/480qHfWF2+E+7xJdpmg7dXP81wUIvw7r+xtRrV6fu
i9ZaF72ZjoGnrNBPx2wVFRRnaL4YQ12Ssfxd+ggiFzibVrp6Q1Kvp5qAqURWOuKnbsYws/1p4CUo
fvXRBMrKOuk6RqQ4MB2UKflQvWCv+tah6PW3xNavoe9YCyNBYsXM9oM9HdH73s9tsfey6Iln4hYP
nx2M/1uETEfuJd90bHlWmvGR5c0RgfBt7ft7gwhAz2wbIvaxgPW0HN3kqpkZX4pWsOUh/ZIL2o7F
0ZjI+1nT+HtQ2TmmuQn6GU+NcOuYM2vZ1zeo5K1qrTs4VTCih4TCBcdhOlYa1RPmlYOnjAsnLH8y
JztaSv06ZlgDuWb1e+BWxJG6Nlq8taPmWlUZ7Yb+rI5xv1T0dksjc6/imm5X2jYQtiRsn5ckB5eY
T+5uzrRHikqzJJcDGDgGPTsozFuD9Zt1MGopkO18uFj1l4JLdKTf2NuqfvbVt5q4yZaVcBwStCCV
tz5T83et+lDZNYVKn3hjtNXZAUSECxMYTaLqWSvAk51JlSWnafofNZnXHII9S8slzjPwIPq8AaPZ
qpgVmN/0cBY5gMecJkfVnl3/J2yfnHycf7JjJgZJKjLwbXLHmpQxnDjQQQ7xfhlM7MXrzxnDFwJn
RmpKBKYzx2zgkhlfJaoxaR3C2Lo2yV3OGBa8HB1K0f2aw9eED+ZdicSy1EK6pyCUNnP/ESSzVDnS
HWw4KsfhE+oMQy+GknG3DDR7O2AHoI0fXKjcHUKh46Cgj2qeZNZcuNK+NnR4KlA6xYcJJTsGDZ4i
0Qv8ejk3zPH1PTkGLgVk9qqaHq2aVDJ7HxGUMUxyx3A+22QWI10FonOhQ3OrGiYw6k6iLUZjK619
z0HITNYPQbtyuEw2qdyZCCdmGqUnhaEDz42OFB0lzlkSOt6550SVqccM8l+ZQfCqsFKABZA4mPpB
Pn+AuNiPRFbvmVMm6QYoCd6Dy/AZ/ujN3Uta5B3e2awrL5i33L8cq432L9ZSgMCkvOrdD4vk3s/Q
eMHsR9LMtEHSm8Ca2b/lWKNgYPHwUqDGizwLoAFxUyp/Feg3nglHKJhpqB6c/FeHeiOKQ5R8vv97
b8nb5O9mINPFCB6e0ki337mbvNpLv7sQcBKpV8dTQkR3GXffLAwjZiKp77MEo1qbGeOFJQCRXfaW
RH9d39HeP/JgWu0pw6SKArKKOLX4Ji4SeZ3ykVjJxs1uWvbXIzPnPcPwMTOTBxKwoEuGr6u201mV
Gcq2rAK3nwkmp55zyycJh3y+7eIzW4KquVLRF9JpJIavbJO4QdYfVWCwtDvmVysX1dMBM7Ahgaec
Q6FAO6OHqBLfFLrYXKOkhbQ7d1HaHiQrzfL4Mg7x2vF/ChURNJwjgDoFQ3nusJNlDexwr7xUrUj4
48UKzoCjophfkpjFZj91NYBVN40rCRMGXBUZl63C0NrxJTWbGSgboIuag/jAA2w+UvP6yUXqFyQQ
l2hNrRPr6tjepxSHY4Z+gRKKMzgkgtfBeTJ7Qlwhe2IjmW6zwli27r/zT/aVigav6iqL0AHxm0+g
q7m2eIrfJWKA/l/Gzm+zcy8UuYyv4a6U15ggkMlSJyCM6VeAin0dZIdEDsU6eyL2Ax6PWRwrMT5T
enitfvZsfRPzbZXKhzNDyjT4S1a813rA+pCm0AY4J8li9HdR+HuQZ+2+i6UzIvmsncBZSkkYuvk6
j7qFl9hwtrKHRpcNXZob43XAXASnZF1V/+6Bx+33EUnUXLKQfc0kYCEFv04xAxdjzsx719l3OSa0
djw7abgDRHAI+SY0GCSftRwHoREG1uSOYthtjUcTSU4QeZcxBjEf6RtaYCuHq4qrPU+UfUjQkqKa
yCLh3e/9pfzvQE6TUFB43WFEdpWr4NXomq3k05LRXlJ78B0hXv9bh0jjrVqvXEekLxG9Bwn8EnW7
pNn/ExNWN4X5reXNcuYYC/ESIMpk6v9Xsiw9FhSL3KvVNWGZJy0bevRXFWWuyb/s0xB5Xx0gRMMU
pDesi9dKy8jjLsiLSjrXM0GCH7E3ZhI2znKUEIDGkr02dALtpN35/YvUAC47EQmOG7kSn8PzLiJw
hNlDgm/OGqm1Z8Luitg+stgT9Urs4UbJQuXVtqEDkxBKyGfb/bHoqsjmVXUMjrDqKCKRPtiUtLik
5JRMneao3ELCoe3/sBan/mn0b3Ky1YiFhyTRBDYfPjwXFDXMnUnU/7VF0s9pIMkQBXjtIZ1CzGlR
83gvggG6CBp6af02M8tqabGDQJZWgEZtLGegi24GlyzLN5YxN6AnLp1gxlXz5LBO4CmN67oG4R1F
Z3lKders5N80T1aJBXPjQ4MIKM0Veb6c+FRotDnqL2Sbl16J6iANDxuIZLeXJkdKpFNxC5AgaFh7
ozA2oOTXYf9rth0E1+B7UURwLETdK2rIIEGc3Tjgzo3gbEwDT868kkMdBCuVQopEwd12223Kk5Ab
whepzM9Ohy5BjPaSS5h8yH9JhYI+OSnuRW6Jb7+MHNJyYPBl5eieSHFZE/8Gd7m1ZOXZ+YMa37DP
o8Ovuj9MibZa0Vw0MiElCWVZcsbKapDLrcnNRz1iDhqveU5EUmWgmcZm7UmM45Y3QrMLuVsJHHTb
AoD+xtlkN7GpaFA6qH/6071BqJ7vwXoowq8ZLZ3BVFcaJyWpADMUYOAbCvUk2cjlswLzML2Y1lvm
eAueY06brooBDsvZVydr6dDI85M1KieBNNloBPJKaeLJImZlQzJZ02z8dyIJXJdnZVM+d6FylF4h
l2JQkvZFuqIfxUSCnNRY6oqBNj77hbMg0rF5eHrhO2/9/wSs83LpRDV4DFk8MBJ0sF67CMSkAxib
7EbyCap4k7fxUZhp4qccBkwbwObc6gKZJyKVnuaQqb5dXM0SjmnOVBc1TEkysLbacd8sijtql5Zt
I92mkpZZtzd74nawFVEFZP5vnm4z9IPDRmrN0sJxVBpUcrASZ08cNzRJkwbvlWxd2uCveHc5V+Gp
LBisQ+1AGpn7L+eT4WvTq8RGHiAcYm2FwzTePanx6aZkOrZf4XeepWdDH2eQ/Xn+2qA5gbyLB/C0
X6uGvvSC7mYM+tVtYPMLztpyOTW8pnARbiEfhwRSYPuwiLsIFimoK7cEH9U6SEm4sFOsFEUnPwpf
e0oKJ81vg5f0gCnd+DHZ9vTu6n2OOaJTXHATbXZ2XV1JDmkCRe29ywJCb0S6UE0bFKjXcZKdp5q2
ipAlkNdjKmU9sjTaDyB2Fn3OZEYSOFlQo9UcZiQeiST2rHzaVMGN3r4lpcONENM4fVvSHerrjMwH
EFw0TDQwELf09WHlmHit4TJVBDQGw/klVXM4C+j/WEF7k8b8wPxAG5Utwe3WIUNm981ZdpsUjuDv
/2oUITJk/O/100GLk6uqDK8QmBAw6up3z/M+exdGk02XP6y/pdBSNP9ox9EBYD6NBGM7tskpqJy3
HF2MpWpd1EY7oZS/H+lqjjYGDGO1t2g6gD28BE7xWZrD02vCQxD3K0n9pWhJSbRcp7nVE3oI7agc
EJrYyg+nUsMtyNYeYUQzqLabW8jsRaIR6fDRJjzb2G2/MHy+Kyo9FsICUDyEVcOiAroyxgtNRb4i
SepsOaWIxEOHgQoYRogTU9nwCTaiaTPoWtx6tqPLGDAfRrTiA+t1qKpr62FeO6d3ZNcO8liLYQZb
aorKYH8utezC2OaCJzc2Qv3e6Mdo6wcqLIiKZNYyhQ1pxeaZI2hctXat35Msu/ZFgyBFRtE8Jb17
TxSt/A7QwIZlr9DlpCeH9GFCIRvSbU+RckPhG1WpVFPWQ4iIlZIWkAfN9yaKHwO5hwqACqoM/M1o
xGSTJgVkhkvWkLhJ03Gsc0APNFsmCrjW1XdlijtnwpOUs7JwdHBKfvnyr0zTRlkrS79B2okc60UO
va73aJL1VDhgM6BTDxPCrWYeaCyzqVkXCbSWimJSt9V5jYPR3VD6Jz6p4KdTFOM0EjH0lKC019mJ
i+t3Q2vS8QjAc3QVrsJpighNAG9dAbGnpd4aqWrEpKhO4+m3CXCfURlGXEhl3FsziB4TpJipVE5N
BqpQo3F7Mzx/7SnFdupC+1YyrlyqWWWBQrc9jIVchoyYNPYDnuvFYM8MYdSL6vYv/dC9yTi/z617
10CoHtEEJqllhofdDJK5j1rvhHzSzVgX6Shj+i7Lg2RlMNofL9IzqAjg240nCm0EUTys0bmUmNm5
CCE32coDu+ZDC5JDSdqNQ34fqLKjacCBVojy3WtB1o0WL3QZ4Jg9OAqDVFjvPuhUc+5zo/uvCCAs
82yoqMwwchjYxpMXaHq9paaLLLzYEDdn1Sg0cUGJrsnfiPWahu6oGLIZCHYVazmjyW9IRtYhqWEP
W4aEyIxl4APLFTTQ3GAdQUCu8xHcub7SrfKNoj6vUIMaVeVd7cZV4X3LhanBe0nWx0k6hK/SDUBI
BDOK5k9PHZfnFqSzEDs+sExTE7NCjH3BAYr3M0iTBpdGCJggR1u870iBU/fWAftBsJYCrliooc0q
2jBqBv+ERCdKkMmcveQiJZ9zhshbuyzLFlMcvqaMgKAAHSrmUX7zdFAcMSmQpdEoPTFeIXmSyaxA
PgCT8dPIwygRTpBfk4eQY7fdW8E9dNBqSvsQ8k2INUazrPKJTgKPwcefjX5cwVcO6b41MRlp/jP4
dx2ZgIqp7rKmmucMTIR4BjJIZsU22WqdKC8kAraqoHh3n6Dy1nGJjWGNI5q3sGj/kKD09lPemdyh
BzyKmRanK7YuBUAwSin5V7rzJZ6KMtwlhQ2xSxjDVxqSCmmW/DLoXuVAkaWntvjAvZI9yLkdy5kM
269X4b/lyS7zweE72o6GwcFCPcax2yPY2HcO97EKzrxpyyxO1kbiThs0CpnR4+QeT+8IDa/4QPlS
doasCpmolE9hl5HhSz/iIZzt0b8N1vgVWIBhEY+KWGiNNW2ZOiamejNVzkmn2phgs9FL2nYc0Ck9
Ct5jpINhtLAXMppvnihzj39wMP5MS+3c1cmb4vXvVEJjilcOxnisZd7TgxvaoZlBJ51+Z7fmW/C4
wSsuUTp811naUibIJatxvwV/AnKQI7d3WizIqcHap4OqfsCJWqJcAbnk6TPQIHmXLSuN5zwd/y0A
miMeYAJuLU1zsy/eJN3JnI9R9c8QXU5pUe7RBFnJ/beUZp0liNNzI+mkrOVOeWW+D+BoSl3WQJLM
oGxZPXr0CnztB4TbhVf8tVEDXLRWep1Jzm0mphYtTCQoNATpkxlAcPgKiwhcitv/ImGTz4oQ6lsW
mBmYfIiDEIFUBmzZgEVaVc4OHuVOJhABx1wNW9fvQDtC9JQUoEBKBNbVUiXyYlFor0Q7PvcUWAP5
qc4OvVecgFhfxjD5V08Cmlg3LNGaZmfgnMAKkNqO9MVqcK8Tj0+2maw3GbFFnM8yCZUAVKHX3HUN
lvM0/qzK3Lo6/Ne0+06c8SF3REKWRDoVeI1GnkybLNGcLem8/HlfNofGb080lmRP2mXChjY3Muwu
yydjCs/J3+oe5aY4fDj5DEgED/G6b+R9ZKE00e96VM5EzLmc2Cn3xGnoLtORTddOwX1j0suTDegT
lPQrAhYov1X0+MqM2rMzYErIMjuYNNME4WvP+Q+aCZxf7z3r16dZJsO5RENMAI9juC35RuWXklen
7oCuCh212IB6gNYJ4wqPqEPQrH0EgENo5k3mXCcO56hCLiCvDimKgLaW0tKCd0x2JJuBjUfZRNDF
jYmMj3ZQ6DQPkMkiBo42xLQA/UZn+WfGu9wuDkhLgO+HB0R4KlR/z8aQG4xmEfbEKBqXZbSLEbzL
iNSF4ewGzfqdp8jlVkQnmNaEz7gGuzXbP1WFKUAfbmlibVx2+FQUiPnVj1i31+i8A+zxKmuNRzjj
e+NXFVp4USi70q1/KXb90AakusA4lZP1rujzX5HhCbX+3RnCtUbsikv9XmH8jgIFzhrhlCCia3R7
y8dPulpJOzW3u82UqkB3S5hrKSwbrdioiXrXzJlCwzoxaMEFvdynBGidVKsxog/KJcdX14qq7eKq
ReZMAs0UbOXMhSuzrf7H0XksR44DQfSLGEEDumt7J6nV8rowRo7eA3Rfvw97mt3ZWU03DVCoynwJ
Bo8F/eAP4jsxOWnwFNasDozn/t/etEBr6g2xC7jG2yYJjwFvcpilEzo34F7swanOuwy83Sjak+FB
R9bHGL1Q6qm03pr1q9BSVvX1SBCLc2hntPojP7jyPn2N/prC7Ec/OfUATWasW58Iy3EVjO4TMoPU
yJzHPv6kY7vtYaDQVjg4AP8uaTR+qKC6RDHK8hZqTd+pu7IP1vom9VV2YEHR1YhuyhDutuO5IehS
LwocCmNMVl4hzuRk7PX+WhNWinjd+Gc1FT3ZqqE9HKJ4s+joGXSC+zB/8Sq8wWw6+sTKc4SmBkA4
OiMn2JgxylH+uRPtrucVo6uJUS5d6z0TntqHnqnrElMPLPS7O9COgDyxq/jnJvzOhA0QiZzF4VG3
8bjprh8Rz8cElYc1dZ0H/SVkdudDOG1a595o7kXOj0dpQG8hS2y5mTz3MTUq8KH1o8XUwrOGaTPq
RjnaQ1qGEXIw/U0teziXM9432zmaPpWiAIWZBQzkHTbEEashVwIJMe+jiD/TgaTI2XF2LPzpXCGr
eNcfa85xsXBAyKWJ9KXRkqaKc5qEIQakeNXR19arB+1EXUPr5SziTkReS04H66K7XBi7zDSfda3i
KqbCNGR0uESQ/hsGCItVlENeMcNnz0ZpEFfBrlHqj+BVwLodSb6Wh96YeIISuy5Mp4ZOLMP87WD6
24ZnMa9TjtOYAz+nOhM3hbpF0lPC7ouUeiHuCWogN6/ImN6TKJnE80lkfF7wK8JUd7PNBtSQh7Kv
tHq1VpZ2HMckz0X9e94QAO361j7J+3sfIc+EYsPv50tBquNCRc4OfhrdAguNx/TTSwUWNbSMrIZk
COzY6ryTkxY/VRCqLQR9CToCt2WPECRUYu+ptHxKTB/yLVrwgnnw2Z4NCwUI+kNDPYE2WpsD1hOp
AJx3qfxp2XbYH26mKH7bfEIXTBJC72CpdZqnzhFvRlncR6bLhUJqTuazpXb4T3NuT5U+ir4/qJ5o
pLB7c1LCQbrOIcBtMTce/EdQwwThRCJGgWGFDw5YdL2ldhw49m2l5FWw3s2Rm68X8NCrdiKaETdf
HQ/kl4YPFmcXk01caG2GXYd3Ns+1xzruiuGUhhiGAvvZrZoLXSt2kIhWpZmNFsvy4q2KJhw2tYNs
2Fj6Y2X174DPj3ond8zhgSLlHHvTnh7Suhfl4//iXvC2S+ydGXkDGVsosZXasO6Rv6XQaM+kfAhn
PzglKyzsFR5GNdwMS31UOBvdkW5zme4C6mYCps48rTvLZ3YJ3CkKq4Or1Ad6Qtwmy3kI0j+R0C7E
08TbQ8+ZT1ELnRUxZ5Rh0v5E4owcASW/OyI70M9LbQb0QtoPUhgwGFao97Lfuh6fHMoafCwbfQcS
aM/OFP9rSwS4bvuYJQKF1fg2zKGPGg6Xqc1HClwegsTCMMg8bWjiBRsPgbE4hzGnX5be/zf79lnl
xTW3uXr0OlbUET8qxIBVNE9giT/0EaDLLE5QCyRF3v1U58/4/km/nCH5mCKqXqmYgD1x7s8IXRiI
EWjy6f9H3yrEE4/dtjaip9hJrg75RG0H9VxPtiRZ3eTQHEv+7piKIR6c73xColx2LJFAjZnddRvl
krjW6oK5sA+hqIHCdMvabMfdQrUbFeN2Mps9yn9wYwwyFrQp+Lbf9JElyTiKuukhxmjl8SAFvFad
wVGvWl6C1t/A04xWaVB8Z+hpoib6qcCE1aBsLSraaeie2za+GiC7aaZT77D2yP+LmYWSwk1e3RTp
jzld/Salyt/1/UjrWG7xoT+WtPxtwu47EtqjfkOTDx85HZZua3s4p4tf2OSE/5ibPAQik1d0Dfph
FSFphELGHQWEY6C31gII/DXA9rK1bb1XQ3sRjHJ8aaJHDue7caqwU1lHmfpAIZIayGPt3Nvt+MvD
x50HmubPmPvoa8TbJE+uPkNK1bZMWRAXcJqB/x6tPGNg2MPZB8751uQWi8H5Q4LNGyxwvMyM/2rP
2dcemZcpdyYeteEqAOUSAtCY0+jDyg2sEfaH344HcMtrKAvXFh+HN0DECCMqS4V4taes7QJF3zVx
OQDM7wthToOvwn2rp140CeD1/3LETQETt280izcRQUNc9miYN/1EO4ny32PLtJFteP5BE68ZicFY
8xCZ9OcIYEXnBauW01bk7kdmKSU6Yv338n1Jjt5Yprea1KdOMFsLs3uLPaIRQ9RH+s/60X3Ka+SY
8oEaANPweeJ3W7YxOKkb1SWQaVpYzUGJix+JcBEcJhFtY//Fmiaag+qn5IgeteatyLzbENOuJHU0
aZ1t29nQ6uJ/ITQYIhuiVaNom9BGp+WbDSBq4OyvZ6ILfR8WTCxWAnNHymaW4rLMHZfkEo7HtQdH
eCZYJc+3yQzrvKazzjPJ4ayjCxCNOWHFtKY5BXWcYLvukiu5V4b7TgwlQo0TV9KYxB8+ZjTHwyWL
1b43utPo0//XMyA2HUQU/KIPI/wy0K6nBgqcACJEsIa9AjIwhhu1bBctEnazDSg40Eb5JgQep+sU
1seWRgG4UaoqdjIuJFsNGBwioiiqkqZSdOVAKnA4sZkD6dd0IMxeFwd1n8IhK5R/lzcDjfIAFpJb
XTBacCGt50ZCWeQoIWzq3OjHAhxsZO57QwFuIkqqxChZzOedPU9n2ts7z8tI5exhOVB7T+M1bPpr
0DG47qJgY7H/SsD5oE+sB0tjSNTU04kutg4Tu4ZWSFHKiwT7KQ2OtN3cHtuwP4wBLLrRovWHKJXJ
PJ85+EmRd1lm+sil0hOFspk/lsE49HBE2XbndUgqbJZ11wDb+ooLR+TBx8Jkof3g6sQZrGoH7xei
Tyo8JrU7wV7HpaOIfa456E4TpIrKbIt16xN00JYv9pxe9BKFT/eWssZFmbfKl/iiN4NgEhdRJKdM
OCf0Y/uic/L9QMSCMgLcirxocgoPM+0zkJ0HRxVosNhSM62TM4OJPZIDSec/SkQB4LyuFioy15hu
GZP1XFnfbr9sw36899mcZUBpmLbHiK5C3GXM1TlIBeoyc2G8uIN6gdk4S+Ul8tBFoJ+1gNJkVD+T
qrfGNJa88GhE2yOcfQwsAGLU0Z9GgGVUrpU6u260GQpC8VRMpIx1aoX9ym76HrLjBoF36ZV/bP2n
xAYzVNCmQKl0CjJ20Sah3IzMd8fGlRUWF27y3rNJDsAbtmnn7s7kXCstl7nZSFYWsn+aTFxO1s4M
bQgvdVqFnxNNHR7T0bIuJhddloDCqAgg3q1pC/wrm3aly21dRJjKOjqYtsBQscMYX5NCpoJ5h2gP
VGfJtEJ7cCJnYT9rZG782k/zflgwVzS8qOZQvvUwd/FPbAqeqwHFmLTwBDDVVLLflUSf+W3/0dQw
lmzEOQjJuWultYXTrxtz3yWw2H4Y/i3Fp4NfVq8CbjR85IvzGAfOeyyzZ14ciyND5RL4OjfFC97R
bOM1b8LjpGcL+xnP3VpY6W6k4uA+0AoAyEJrk86bH+fnYQYrBaUMC4MfTW/cNB532Btbk2+hzwUh
xwe8uWf+AI07l6U5oiNaRd7W7Bz4BOKuiudHi77JteaLzXOADst/z+v5XKtGfSctkgNS1/aCbqVu
sRiOm1IWA4lnK9wsXlJfQo7263LE+eG9wm+hrEKVa1rvjWl0eFjAzjAl0Acew62fDKprZvdx8zXI
udp5jgvqxK+IwzTmJxw87GzTl6WsmpzF/LNFApogDlAcDrvhR79WIPt3Oesd0v5ZhJ4mZn20eXto
WT+U0P0Fu5xuhOoR9dxIzbzlCROL+jVGaxM4/l60/rljCSl5wVclEgdCPVjzbFnL/wtbkvFw+0/e
Q94av8TkfDl+9S8bi++JY5/diXWOfmZx6JCEBQRFbqGv4D7EBggRmn4cpqbIp2dXCGq0ZD6WVHK3
xunnWzfYW3+0xG6OswcDEhXk5QnHsb0NB+eiA9Jz/4vsw382IMxNwel7Qyy4eSBlTx6GAJOIjdr/
c0it9NMWKjsuS2bAiPQYNfhEfvO8jcbykAt2XPm/WBcJQ4BLKhjREsYLQYkxJDKkZCPECjVq1ldG
8rLL2q2ffTOPjyAr6QsT0mr7d7GH+y66RgZ4SzAqddh9NBNk9darhu0UPULsQ6rNsANG5htQ7G+z
b8+V35zbdnycAgoai1P6Fqv2t4D43U3Mxixn5KuAAzAMRKeBcMcd+UxfKXJqyMSXZAiTB6quPb6q
b7dzs71SFZgBOteRr6o1DOszxqIjoDl6DDwKPSLVXWxUW5adiR5ZdySDhiQpGfDMgk9YScSONpqm
eCrY46zLOBdHAske7ZHtyR07n/pFaGgqr7CueHwRQJEzqvtsUKRSFMVn6wP1NpebkpAUKp8Og6qy
hjC86X5qglOz2AODKtNZF271nIfwED3spLe2ZEc2e+95wohS2PKpct2vdGiGXRRFzBJSuNXypq85
zg+dedkpYqCMd9L2KH4iYPAkyBA/Y1YIwm3qZuzrcdxZG6Pv/Y1XVOzVUHMhfaC7ZgHrHPk5eQ2S
BNZcb0R2HDBlKDD9yqrdlXjRkIgAvTCbr85rwVvzpk5tgb6/gX1Os+yzEtM1B0+bjIz/+oEXPZJ6
40iN/UK76t6FgY8KHKsv7589TYjk55GuWvgSBeG0jpIAxE1nhMcYdPq2HcYUSA7tozlUV9sNTkuR
31lC0YCEq5kyKsZUFW7HAKA0MItmvjSK5RMM+ouR8LKa5O1OEpOEdMnLCIL3plge0yLdTCr/8Ovs
Zo+oiKv2Nw7kpinrSyVg3s2Td+AeZLT0wZ9Chj/Dztzkk66/bBibeLyY8iUryx+S13DO+Igxsw7u
Xt1ySqx3HvR4FEcoViIgVpzC41fTV3v2AaTf2cVtvV2GEc+lka6m+RTkId2N5eR15d508s9iBLtv
usUBc+sWRsSuztw3aO1M1JfiOa8qktWqR9j6+yUN/kWmPCz1/B0b1ql0820zWXigEOuJ4CWdse9Q
LrWNWa/HIO530Vw9LT6tNLeNf4vUh91oWAgn6v41sjEo1t6ZWY99EK7CzF97bPiS2npJbSrhse/u
GMw9Fe6E/cpV15lMAoTBPJwW0X5tMLLIN/mu7pafcNIaMkYxcDNFtuHse86MnrkwzEy7d1i9ZoiB
Pe3i3J0elK3ekqjBsVQ8F21dnWhYcoClZTOaWPnQXA8bJ5qw7rS7yCWujYYj1kI6xutYiqPSf4hh
86YRHA+mhg5WbuVwrur6Q01ZBZbXPOi4rJOJIvfT55KEfo/rjfwPUsN4+QD2in54MghF8OFrrXy4
tZ45v+Ctf7At90o2N8c3LsgudhQD5Xj89Wfwi07HxcFEuHciDkC9430Wi7hbMp7RLmdECurpHJOY
dz+gQkLtzArtT8slnVnVUss4d6PzNPv5t19ZiL5jxGVTB4x2wLQGkhk75JAPhyzyrF2IUeM77iX6
e2H1xKsv9F+Dyf9jwvZsk3R75HjdcPBkYR6iEIxPTTOLIJoNuYfmSlb+uEkG8Nbu9D7Lytp3tWBI
zRuLBx8Rd+A0kkczOPaQ1dK0uSJ3zHZuNes4dUHAMvZRa5mxY5HYRpRa7WO1NJgWwlS7kwMxmx0x
Orn0f4ss+vOVfQxE/2MWjDDZ9fwopX+Rx8PjANTRIFNmZeL0TOMh2ZIBeZOVuXfR3m9kidoyR/OJ
Z55dEWePok041mF2IncjvTQmxXJMOOEm8cO/HICX21KBznjpYavgJSUQ92o17b1nuk+iT7lwNSbG
wvNojtciOfQzL0zjkADMoZAVNArNg0xqRhYROdhygvvW8C6TzYqSP46isx+Ur34M5qxzAeiOwa1p
7R878MLrEqbOfV8oPfOQ923jXN1pqXf0rq41DOZVHNJ9Z/WJHNqSyo89Yr8ClN1wyXD6N2QI+T9T
Mj5rAQJWlWo9xIJqfYbcvUz+/05Jr7GgiC/ma1QteEkozjl7M8mh1o37ptLQ33Uv53C1GJCSC9O+
NrWuVtJyXAlfXCcn+cgmtY/Cfl73lbw1hMqc3WJg4w6acSXDGSJkH+DpaG9GKH4Nv3t0POehdjl2
1YB9Vo6c+hV1wsUZvcOSIcSbmng/NTVicWeG1x+EcFZ8dy/ZLBogk/+rooCQGtLYt3K+QJi7eBJQ
UiVxFYtxTcTJcUEIKQJobR1LM5bTdd+nAGtqyEKE6TGg78avORh2SRQz/kxPFYZs4cJsszKxIerw
IUzM3TAUH3rKaFDzFq7oaX9Nm6D2rr7J0cnye/fbT4znvDTZHgBwmQxaRBjy/ED+rSKyxN1fM5t+
c4POW0pYVOI/wXG50VJptoafZfeIweCitpw2BbbCPicypNyjtzk6LotTJAnZrtdzmBanqXZ5UzDG
H4OBYt+pWdJ4NJJ3YkhqTkjMtkNnsA4UjhFn+/wjFbT8fD87Mhpf+c7wFJbNOVpwtOcOyZ6lfB8j
j8alTch8IeN/BdmkqnRIZKtvbBF8rKE8j0wRVlWfP8BH5LRXWOfQICs3DL+rFPx1SgfI0KVND5qu
LA0a7uHyYTqgI/FCaK0kM9VO4ygQpXj2WxnUpCYPGwRh7HzN2Sqrs6yra2e7GB4DQwLFDq1T0VR3
FqNrQQbuNiDshjK0v3QOAx+PObLTZdfFJiqbRxQLcftXjtMdyYrPFojKIjOY4sYUf0FhZM9WatOg
KHlL6zONk0DSZHAIo+hReKBvoiyV5yjXptD6kUkkILWJM/F46Rr3z48Hn52lfUqdaiHph0VXwVuf
O/dM4cL2hsy3JuJz5QcYI3Nirho/3xYWZwTLJFeh7XJgVoKzBdAQE6UmPGkpAeOZRfxJ7+HMRvVX
O5JDcnlKjPZR//SCRAtv9O5j0Z/ShPLLocskJhPhR3nMAVZHy4wfhFF0ZXSPopmfWv199P8qndyQ
mh5NyIONKtZgy2ht93lKIXowcXlk5XnFVIauZ8RxOh2K2t24cXiyc9YnifCoyZgd9f2fToHc2qTr
dPF3g8gnZw9aTX57xamHlmss9mlM1pheRUiIXdVl8jL25UPl2//qvCPNvNtO2PFJ6ilweQ3fEArQ
VYTLccjni7aW6G/fe8HJL403lzDM/29rxr5ax75aY51lw7Ao091qY9gz3aT+ThruxamDu2UE4FV5
48Zp3OaHeaf94qUS4EYxuXvgac2J1hUqxUziC2izYZcNTnBR2QChay6ZYUb9ZBa0mYmf26SRtPe5
B8oaXAI4PsvniGVBfuvpqBPsGhBFnOV/Ff59ctpacVEVGeCW6GAmTcanudDHyq1QbEKrgzKRDYwF
7QXhdSIIDXAA4KpEvsRDGMF4pAvZmeNvOQb5aUoFzolKGlu7yoe1tVjdBhTS8BXnVQA/qRiNU4CQ
KVgVGCv25TCS3GmLmvYDKi+TVOPHMPOzW+qnUEpAAQ8nf6z8l6anQTpGHfbspIlmtPuqiQ+gKuud
4zFlKESSnjiUYYweB+tqzAylwSty/u68+cUuXfvQp6yjCAHks81Ipu6oVM1S0rIjzj1pHtzoF0AS
RqruRNyEEryrQPMda2UAtZz6u9E+TlOyNbKMYBqt8cOh4a5qw3iuxYec6veq/ND/AXrpUf+XIkkA
ExneSx2CrENQxJRS4xSKqtQuSPDU/xom/CmA4Jx/rcfXVry7DalvQ/QV6Nl/hYhTbCZ0LNUpzLrf
mIBxi7uHlVyvIolzCruz9tDof2tQYzho7jzUYGGEZNLbldWLhNbRG+EOOZSB165q7vDMjFTCS3LM
obRUkbXDNTWPLxMYJU/+ERTL2eRdgbvx0Y2PNAyEdbNsBMTe06SMfZH8eRZJxM6ni2rAtnocZseg
bbdeH9ENQdvU2XhWWnoW9PtH/1l/QL6cVXRfSdWdEZ1IMkAyRL5JAX4siFa1eEfTbvHhS5phAeHi
qFNSCa2lpwKuSZfgbyHRbE2e5NNYkLjbY2E3iw8TbR13J2cvKZPkuVR0ogP0AtHjzFeEhcYjzzuO
x9ABU1R+hpBjMQ+BK8vRwWoJFqbyD8ciSbA62VxELpwfiBs/0+4Axs4gZQMYY0675w8Mo7XP51Br
4PSH4hcloDOrE4sSbs2jnXv6B5iN9pW5jEO6k9/XV5vKsssRGoIb3vYtvzF8TcTo6MtXkXDQlr8o
x+2Z/iUjMHKn2BshZDR0vbUYYXwLtNIq0T1kbii3iH/HgEZpSOG8fOGJPHC4WGs/jPZaUZffJ9Ut
86obp7UjjFB2muY0tPI4y+GA4eBrSpPDVIkdd7U3Lnb4XE/ABKpT3Vf4ghi7es8yAeV1v4wY0/0d
n5Avq3ccQr12lsO0B4iVTb8CnA7Sa+mvYfmuGy4yBrjZKdf6RXHtn2AUT1yRik2XRtE6MdXD6PwE
lYFOpt2OJqTl6mSO15LBB3+O3Zo4hYYTosKESMNd5Dbq0LDeD35oMh0/OrTQav6aOpWc2B9DAzgU
1TuJbtmTMOC71ykDl4eencqmLcljxEuXdsjwIwBSnH/Njwqzk2H9lsHVzct1ROdmsCzgKlV7GKQs
cRvhfa28dlwHMY3PsEnx6n3afEf9cptKbCyij0lXXQFhWnflr/52FlFyLULyAqTnSfblToafqmw2
No58QShDXeb7hswtRT4ADwv3J+iM+9h80T9T/wIxQfTenoxlsMOobxkTJIqbaOm3q6/gKVi/LSWV
/hx6cQHp98H6IPUnbhv7ZUngnbb+ozkxcV+eMLJagr4vCoGgmY89/2fe1Xv913Cf9eLCH6Krnc7d
nsYpma6dfqy5G4RBwh4zD5kDQ0ayB+pv3NcAcJu3oYn2vpNc+BFLFeEZJEqle1VNRNNnpx/YwFoQ
Bp6wGdF7/9XvQ2olE+Cr6Kbj8Q4LzP4+xwgAN7M2tmkuOKM18bsWniW5uTdh6plTjVOHZ8sZmv20
NL9WtrymqfqaE6TADvkyUJTdT4OUTnCmh14tW6MqHtLZD/c4hwU5lXaInwQvTeKB8yY90mzDc9W0
3omh2FYjaFziM8x6eaX04K1W/Fg0KYT1os+PaG6q9iUtTXRApGcEDjOEyn7vIzxdOU2/yERN6oxo
xOU5ZadHWwF/wPmZJ3SGTXBMMl772f7KHHXNgV6XeYYDgumjpR4IzFg5tqLNDedrtuBiNn+Di97F
GDvgahiLJ9/jhFlG586SG4LedyMaEs9X/5C5JGflZWw8uYdVgctP8ClHiP3kZMzK3PqFCplpe7vQ
9yDPS7YlB151cXvOI+mSba3Eh4jWSne/DAED5mLjYG4tW9M6GTWUCmP6EmDi2ZpeE6IbI1kha4Kt
FJLxRJxBsrYmLM1QK08kep9MQicXeqWmAyVphlZmAEdueJma5aKk8cx+DOuFMnMcjs0cH8Yu3qoG
T2Q7XSyDQb3RH5qBfOXQn/ZiafzzSB3Tp8J8rBidzJnB/oQSL2ofeyP5UZLSR2+kNQ1nRGinImE5
yhUzEkYXmbeclzrdL1Nx8uXy5CxApdzoqkPXK/C+rZFCEqGRF6AxNxbwu6zuggsz0ls6WL0FTQvA
H57V6sPlQy9wTUI3XKezOi9Lvp1NOIiB7J4c4dI+UfM/PCXfdhIw/pFriMDHye0eOje/92PrpRm6
rcmkmFGCjYWJnSKonoNweBblcM6QsJsGowpMTas+Mh9jazwO3EqQhOsqJfzXBPNk9tmvY1VnP24J
sET1WEfVuGuNDwlRFJ2T+9a2rAJmYSr8PYp/XBpqMpraguxdQOT0hcHT5ruR469HgHQ4k0apmDMM
EVsg6L7nDPjvFLqPHLD+Rj/TLr2w4/iVndvkzYsiZK1dcYtUd5S5uu+t9NB19sZUzpHbjh0Ht9IU
nY2hu0gfYR3Wz0OU0zEYMUZw13Zxo+Xk2atvJefFiANsw2l1CVVTgIgjIavTz7JRlu0htN0vKYK7
OCZGI+2RSWZMCJ2ZylBKbD6Gy9ml5Dba7vhYSxR5bn3gdr3ArQd5O3Wb3m/2WAZWA1VrG6O8asfu
XOWs4XFFdxgnuYl6xdpSeGyFk3HckC5oEflsjROxPuNf45jPBpQssVh7dCxynZC600FGXRfWjB16
Ls/LND7ghYZOZxTJezjXQBzkPpq1eKOFcocBZETe5hDR6776Tv/oEAt7amDM+oPXHnLiirD/Q0Sx
YdEz1gtg6znlOw3rnUybbzFGYE156SMGAyArO3JHShfBT4nKl+xgN7UR4iZ3AUOvPLMb7Mc47Fok
e4T90BXAupFFZJQ4c3Bz077bIzXj2fVIn0celuOtXJIHK6BynF3oTcO2Daeb1zTXgifFUm+qr9/z
aT7ELrBI6jTYNMExG8dnH6ksnomHIXM5otDZWryNaia45YCPYQtN/L503FNoj6cuTy+D0nL9gGx7
pKneGBxcd9goi9askxqnyBKkcxr1qQzt/ew537OrQFRm2RdnY9ScaniYY/cn9IhgGkYAd4Ht8JjY
0dUrxZuSDO6BC24ZYRz62r3l9rRPk+BJJON5ihiPmeZz0kU7krXvwA7SOaCX2KD6G2yG+voZisv2
d7SIjG6LjSlhHdsRKlRYdB3q1HjG4VIfZddeHG9+DD3/bhHqUSbha0iLuKjD08CqPabZi4G4xKTa
IeyXuslCFZtgv1sAG3qtekV5dmrpbnsqXhPIwezNOS8skWuRO8GO+2OsLDI68K0QIOUqNO5T/leW
DR0LI/lizPDpN7Y6NBxTBweoBD8qICCThRP5tLHJYutCxC+Dkpzej2q+cdvIez9hrkMw10uoVf/g
F+vnFID9yjRB1ji5ACDUcECMmvHYGf257lAczmnLpML1e9znOgFKRt/uHFEGMlvHoYMHudXJJYtf
DHfzlDWbqCv/rHb8mdLmgnWUhJVpgK3rBTNF2P8ZClthO+OPcIW74WbHmFIX96nyDVSuomP+7Mie
tM2ONl87LzuanR5gx6HdDi3a43b0GeJkZLSahi+3ioD1LVyC5SEuDCaKqkmo8NXwVhSNcY4b9pC+
D4+yic593+6DpifxzN1VEYsrUsj3SoKZkXTJHF50siUOBMOc8IKdm8JDcDBm+0ywJtiibfchzD7Q
OAbhHaWLnjP1ngsmDNKvPuIOO2UlrMelyXEr2hCLhYBLQ4PWcsDN2RWs4TngmJ/k4a3La1RFdQ13
tK8fUrsSiO8WnFXF5zIr3qwgsvdWX7fbOPduBKUB7jC7lVFn/2xoCCCcFJSjuetpjXTMsgGiO7aE
LKzb75M8l6V4sHvzp4QZEAflXZxBO2ZIMK4bSUZQx7jC7Cg+yvncRt0ZwyPyN3Rr3X4kx33bSYX5
NfIuvNlo6Qg9quV76Ie3GkmFzMsH9AN3S5UzHe/bBGFVYPws/fTu8xJi1916RU0MqcLk0hJ56pea
R96/iyZwGY73V87hmv9wR6fg0egI9GZJxONxlQbG+GX5oPl935sQi2rSjNbLaGOFTPqdzSeWM4hX
EhpOhsJc6kAS82OfzF68D2hAvkufvSJATsXD/q9JxL9kYKJbNOqxIwMvHcbf3jLua9kqHl8R04gH
rRgwrGREUBW4IIlG8gD85bK7D1s6PA6EFGVu8H9vNa7dW8p1jO80kv4nSeGn1mbglUQBjyIkdtCs
e6LjzzOUN338EUHzmhU9fBIChYaB3nKR72gU9ftpbAyUD1AaPcM5Gn1LKATFB8UExQdutUYE25IB
UJqXjL1oZlr5i0OZSfrYPQXv8kby88fYRx++V5YHtdQMVycm2gXtMM8P2FjC12iqvjOElWE10OHI
niej5wztHwoJLbw2iBuiu9E4LonDZNQw8fFvnaZXqUJcolEVe4e1Gj6H8QlSWu2clL7DbNPiBWj8
3ObOzvdoC7tlTjhvt1cjkatOeMzNeRPM6rnzJ8YH1S2xiHEoe7Lbly57KQyWyxGqBth/XmqfjNC+
RhbvAUwRiBaHgLRLx/bEntHRzTDlzs2GeB9R86HbmjfSMG992+l+wHCIneUuTeorSQbP5Etc06J/
8KP8ZhNkq2qMJgtNUGNW/P0mZKGAe0eOJFzB8eS4uBV15ADg9i3AburgcsFlqdDqohGkUzZk0wV8
52fINehF8VEv/YNtFt8mFGiQxvD1rISdGRqpwbhsZMDIlMPA7+X63dEkbvjLx9LLiziimLe6e5sP
aSbkymoNiZ/cYl73nlfFYcVp3P6QU6NGpoV1I8UDKPL6oCNI09C6+WI6pXG4M5iwHk3O6fhHXySL
k0e4zpCTcza5hChaIdJncVDu8icQH/Po0pcWHrI/jZhwinOVJj+ui5+hdvMZeZhDQw/flbRZNYeB
brYb4KEhzgJBKOIhPo85x3ellx/NhJY/qCSLx9w60JmmXz8xHSLPY9X3ERahEV+KH4EPLYjgxPzw
OhmYfupxP9e8Erxgc9phQbOfCoMSaFEAn6zFX5dlRpPPGciHqkfmnwgAWnvN3rApLeC7QSwPvqHE
VnhIudGEEbjTe9oc6b9xWGCoM3qnETdjNRaMfAr8lJS8B2OYPgJTMnr1TQTm451M5Jbx/84SJIgP
PWNYxE65+apKZDapzp9b3A+ZywqtHJIpg3zgObvGsL9jXUeGmTFtRJA+J2XwgD3jsRQ13ygQUD4n
TsZzRWcdbKFch1ReYmnT9Ryb7I1Ga278FgB8DW77kJQa5OsgG2E39FxiY43Wiw6mNRVfHJfwj5HC
yaorDMAdMY5J0zr2vbMreV9BGhI7DZJNYdX+j6Mza24USaPoLyKCHfJVuyxZki1v5RfCdpWTHZIt
gV/fh36aiemaLluCXO5377lxMp0Np7kWpXlXE0LJHB3HODjEQX7AKXDH48mNw6EZmGbWXcutCgt9
u/UAHYdVuOsUrsxW08gbD4+ZnF9iflGnj091s/hQCKPFLhLHhLd0tl55GtdJU2x6p6UjcdTvxcxL
QgtE2joH4fRbixNFP8sr4HB1H3AzEBWCgbxwuaQkjdICI0hVdaqXdJYT5dupYULmZc4tN6xj4kXY
jILjmEYrR0y72jQNJoUuYVAyKhz7GWWlSbKfJsL9aeWMJHrSy/JwVplP6w9S1IRjM80xKS7/ZcIs
bvIlYg47OZrRSyHDndO04aYd5oPqpwsu3I7WL3fANtKcmEn8DYPkT15gvSlH45ByiiNh66DEI+nJ
JGspuQ0hfzRGspUSP6lMWwb20E23ls5TLvn13WRFdGlLSDM1ou8v+OW6c9ytkAHzihLlxCzmic9z
vKfJdBeJZAStX5syfHHm4TTCnWSTck4252BluP982uiBM3HWSy21ajvuY23MuiS8r9zCuNLb5iV3
rW2AjA95fSXwbrUF+deO7awenpmYw34V51CE+ICsXTJY+zGiF82vFAxO39BYzmV+CrTBEKthclLM
PpfGon1rSxOAbIglfIyqz5Q6PD2mTwMXmqWb5+q49AbTHwLsX8XBP4S833gRekL+1qyUf42e0GLr
XAXvYhrOr2ZY2ZcyReFnsFEu1gsanXMcgBmjxjoOfpMJTbVaoqte9cbQAfhj0KEAAWCDV72bzWIX
5M2t8j0mUJAkuB7hu/GHZ/jY75D9qa4x39yW91eBOC5GTnqzfHbq8cGtUnuTRZn3p/Y5l8lmfrRd
fIyVHZ/GLn/raGxby4ElQIWk4i1VimMU1PVpzgTyGlOQVRtQN2aNS5mFsUJWAFRuB8RWq+KXo/Cz
w+mOrAC/nCgZ1JJNW9rIyOSX0itONdU8vJ4joAqLWBW1rAN94mnrgXczWRhmxmJ9z6Sht6lBjSGP
G5xYQCCzMnA5uObG4D9wBfv0HW0BvrBQmUfFotnVuGxhIvmz86q4p/hy3Pudu5c4hklLsW7OouK2
7xzTGmWi87JTxveYK/nBWBL1sJ5RbnULO4jdwGHJ3LZp8+GOVOuyDuXQSItk7zdTQxduR8TaCoDc
zoRpcnHQfnqo0+CtgxMe5ajzNlj+zbCgpm05vtr2TAeLJRv9nLNactMfthEWYW8YKGe0oHtXyT++
imdiQM7JdM0jxhosDwCin+sq52TSyKO0ogjsG42rtcrMg87Cf72wAkZnM1o4lcG4bf2jLK1rE7YP
XY3DNKopWRVDcxIDDt40y2f6ZzCq2vpoIYBFKkHdjfRvEWqxz3jPZ5FB+fOfI5tRCfYEpist/pnA
WOK+XJAB+p/oKDp6ZkCpCH4cHEhQpyi1jPruHnKppJG0x+lqPrC973qJ282Ip3UWw4ge3OQnwJG3
akkWjwuxoskEmqcBigdMTk5H1Sr325ufm3sUF5J5nvnb0M9ppx6JP/8Vj9eRGXnI08UFP0scBkBz
/mAImoGiOblaoDb4s3jRqIn1WFqRKMpjP5DYsgvenC58j+LiNkX5Dv/PyZbxLsmq8xzg0SxmF85w
gwWzd4YXL8bGHjWWv2FynQOxYrkI+Ex+C2Oq2aa4MSdLXLopumPvUdA+OPQ/V9ZF5glV9Ca7D/bZ
nFPE3mcmemzMmgB1Mz6aroSBtVwb09h7oVR3X9niqmR+6ekDgDmCADD4oMVKBmN7gxdlo4ohpJOq
pTPQpxu6Tbxjnqjb2Lu/BebzWF0cKhmxxSBquNz92Q4FduahjzYUeayXpq6kru91Jdg1l+RmmNBa
bIk/Xv/RFcxlPc0clGi4fDU4kzQNcIEx2FMWdEpmZ12kI5KyfMU1udFh8z6mxakYw3SvG8ob+3/F
wMaxLOP2v4mTnC8ZbNQ2r0tZnXv00oCBxVykqySBQ6FE8+VF5qExs60QxYF+dmAgVk+PU+FALaAi
vAxQeA2sWQa2N9BVnJEp8QE7Yj0SDlKrvOJ/rsqlccGfflWF274t0suMSiUy4zP0IJwuuG+ejq1d
LIO26CqlvHFSv5cGegOyMXlcK3+1GGjSuvTULM+RQxiaTsIsq9Y0mn4rouZvSKWvVswLH/gwWWzr
h6jVqScONnuLdM+BRYaARLD4GR3mY9wtPpYEKkl8WF3NhPzv4MaGpQ84sAcz7DJqCOd2A0LlSbnt
vg6Ksy/n35xoGVNNg0FEyHmamrMw895YwQOVbTUTYTHFl+WzjGtxHmO5nbpXJencwlsJZOwpn+lp
6eNbOU/gVizoe8v5JC8sIAGaqQFeUsKTw01M9bhr4+o3iwreQmp3e6aiFEP16Y+7GDRZJaMGCEz6
B2vqqZLuNuCgv1zqrdjYOBZjKipXaBbfm4v3n4SmzBG08eyp7tRPxjsukW3QEDpW2IocGi6NGdVm
aB+oON0RNHyDK3KwzAhnAtlGUppVB+gTzys0dfeyPJBTSVCcM1lhmHutxb+sbpkDoyjEznMhcD0k
oPj5aOJY7NvOxk9MoigjLqin4DSm44437G85SLZ/bjYF5cF+YFKeh+FuBeoB3xIPylBYRMKWhDZq
ZWu0zBEm9x4b8bMRKvA8Sgzc2C2GrFUA9CgykUwE04Z4UnhUgUfhMtv0RNB4ufeTU36WJmuXXxtX
3C1vPdyFTTE1yRlid0JAX+3nQODQCed5IwvrearLiwbvquk28YBf2mQO1wij0ApseD4YsKw8Aagb
GCyIOPDWLr3pGypbvcPg0vbeWDgIcU5+WlP02Jkx0ndVmk8xYBWsVXSGlMD/OblfQdfSJWGW0cYN
mtcSLJYJU7h7HRChA35aIlmkl/Rjm4l1VOnkDxYGLKs4FWLcESvP9rn7s2B7y9LQgaqr3ftYYnse
A6jA5btPWQN1y9xvgGtgB2JovkGBZxzmMEyp5DUzX8aIXopRb+l8u6XoTrwmxDWyayyxclWIh3b+
Xbf0vedk6808PaRp9ZVP1rPEAYFlnjn4IoI3wSJb6LssGNyxOL66TQ/dMzjX/oTWhpGBtSidxI4P
bJ/Z/xqO8p1TfpBOQGemaZh//UEJ+zyPP5ABV6X5IowOMNLvnLSbyY1eFUUuXLQvVhJxOGkQKOUb
i8ieLAPxfe/RCSHIokIx/ohX1dTQQh9sC0ayGU9k43CVj84OQf7l6hXWQAbxi7ihXsIMb3r0TlUJ
tVEOehe1d2hRUHplfCljdcMRydy/wpVMEGQcnBfRCKb37mH5RHDOPeS8ZR7UT2+edy1bH+MHLpV8
nTrBdzOC1Ymxca1t/NjrtPYXSjiqAWrGLg+MN1Ka1x4fFPdzcs3eOUqNhZ3AymQE/KhICghSAR+3
0+KQKD/bpP1rhUQ8awMkIpjnBwHl4xSGFfNL6e9VRF+7TSMuZvQiNHZo448qNh+ilrqEgVLlqnkl
UouAEB4AI0El9p6C0T97JWjHYk6KvTM3n5npq9dZ0fbtm2TOOEHnwFnQmu0EnItq7Q2L3qG0md83
TTCs2c1/gBh/NkysScQ618yzqU2hQa9N5QkT+tUt8zfV+e3KTifU9q5X29ozHlNiiwo4FGou4vUY
RGujc9D/IpZJ2aZ79tNNlde7zvfNvR2xyJKSc/qm3nlRzaGVL8yvnBpsefMnlNYXmNTtKAVFR+Ip
jXRIJH1atfmw90q9xyG+hnPDwI5EnT28OmRaEiB6bVrfnB5jiME1OTqHdNMGsfVQluOxhXfIo8Ck
SnOZzeZHpuprRctty78jx2na2sMHKvG+rmnGsQP5Eufjo8ctIGzpxVnS7tG5jKJDv2xUBs4/ZZzi
QB8VAUYeyRTumyuyL3t+NxUWt8HmZlXtcBKtJOUWsUJslJ/Szf6WY/pL4GFF2TMFs1W2LIT1e5gv
bx8dnSSj0muDGdZPWlgy5kNWMGAY3C8/WWCRsSKTlhMzhIxabKs6IoTdElJgy93OeX5tzYlxPSXk
LWp+n0GhgI5jHSluHOn6GQIMdkBszPSrtUFJGpz5pzI+kT04tZ78kZ6x6xUu8owAVqeppC47jtXT
uavHax2ZR48crIJAsM6Zw7P4nrlj0TXQeduM8+9Y5DeLBSjuszfN27EKg/QiB/uLcqxo1bEcFg28
snTCQ0+7UMZH03z3gLaWfAUXHS69uWsWSzXKC+s9X7JQMawQcIU92zbWtsMAiMbjr2sG77Y8+kiy
T4Rq6AHHk0Gh2bqsrVeHcp15kui04AeYhVuJqbdOkFBb0rTb3rFfrcI5zHPPmkWFiFnSvlGq6au2
Z9r8hicPr96iAyP9TeuBB2HlL8NKxNDntEt/a760DfFhaxWG+YtsyeMB9kAD4GcJvJbaNOY/q57J
smqcX13wAFUlZlFE3ZfUw9I+LPS+QXF1xanoUwkSByf85eTaEcI574Sqx5VAtoOBTb42mIZOg/WV
EYJd+KQyV79dSEkrAyyvcwBYU5wS9CR4w904i4eEqfPIZDnyE6Ypon61yEdCgXQD86Mz/G0v7V/H
jX896g2PUCnPwUhyvVIosssCD2CeeLneqLB/TKlBMZrxQJiX5h/d7su8eaDE3t6CqOvNpc/L+y4C
UholvucgdtHkeZ+sniOyVqBeMC4vX8ZkPTHvY+4B+j4F9yRmDi6MflMaAsLZ+5vkkAqX6wQ3tT2A
qyN9d7yt9k9g6D+iDvfNUntfNEDpONip9M+QdtuM8Uwno60duZcxn94sT2ywbj8sqqkgVWT2HVeK
iA+4M+mZ4u5fuoL9MuME0PKKGHuRClgvJYuwdPGxK088qkI+zbb/CqptH3coe6NbvhNL4Uvz5pxb
aPk+kf9D/j0zFT9FHB1DeMdkmEGo0BJuFthRdc/BJuk+Au3mO7svca6xS2md47JJTWNjx97XpCZg
UJGGyZxdw6m8Rsx7dUfLp8m7EhZm+1KFOQcX2z+kvd4zt/QYiuLTcui/UZP5oqjdzflCd4FL/A5v
65YGQQGEjz/XwzeBGYuWFjWvCX95B3G5CDq9j9tq3rtIGiREWr5MrTkKwfCb1Dl1bcwl3vyzHBuR
uy4hG5cYa8DO7RNWjhs1iT+eIdZhUvzYhrpyWXTa/IeijnfXC7dVXLwq1Uc7Ner2aMT9LVXxbZqY
sChN/2IJAd0QD2FLS3I7AhXnlv4xeKSaUpBRulncnOOVRMUhIOa28nrjm3IgLlsemsiscAMOTPoh
c3Slu7G79g7ph7YVezyoXP7RPrjMpKamxfhnC3Vw+vpoNYUH/nGO4BAmu2ihT7T1sNSf0+kK+wpm
DkWdXVl/JSrLV900sWv231YUPrXMQ1ZRSQ9tBr8UxxPtUQrzc5DLFzoCuvVIZNLoEKCtocOMGhnP
PkOb5fiImOr+IVq8jSzFYhbCJi5xqJda/vEWAlQWjqTRY/Cfxsky24t0xvvy2sdu+kdF3i0K3a32
E3YR0nSeAJSSKYGs9G1kQA8TEr1NVP4x/elLJ9wRnOTJIluFQ4lhskW99CGwACxO6BW2cD5hs/8s
bbDL69XE9IZpLg9Wtl8uUssFpuJKvGsj749Bx0zlkMyMQ15R7lN7LXgtm4gODQwDl0gHIPTYOyBj
T6+yZdmhTDbEMgMttqlPDsZsEl3JjZDNSbDvOkWHXMgDhoEtBFVPFaeF3R9f3codMGHyn5mJ4OYN
GZeS+hh24W80oeb0PBweLXW9Zz1GSfkyms0fo/D3bl/wWHvsmOG4N6OR6rjuLXfyI8PqZu07pXMe
sf9BESZHPkE44GqPvt8UoAXrHndkmBmbzG+frbJ/5X703EDiMwtAJsliwOc18ZlkZP+Lxsl2KAuQ
N64xwv1jwNbwCFM/HWKUUtSyN8aD4YUnKuv6g6maW+7L/Ooj/McOVklKKte2JDgBCZBArN2sMtha
S91wPIDzaGPnTP44AEbUEzamr3W9LJMFwbSAbuokGy7I0C9VTvGlKHkXrFDssb7ugbieasv6Msfg
YpoVal2HjtI4ZIBHdff5VCVp68W441J41b1z6WeR7i34aymeUvS9m01pDy4WELVx9RUF5cnvYu7v
VfXcIRGGs4RB37F14p2K7X99YP9bjp6NG11sAzdg1EB2s+SDWQ1/rRaUf4VYr11JkZk62EUVHI2s
4enJ/wYd9dRxTuSysHllmg1MqB9HOX9EYgYwOvQNtMxf2y2+rAhcP28jBhvUecNhIMitUmsfC4ZY
dQEbzbKo47H6hUxIIhjiKLQM+3U5Wo2F/+gtFiLQXiRlvG2l/E0QcZWvSFj0TvpYCLGTU31EzNcr
ynBoasxA9qaTxVTdth/QCYEjL/ViFHljz1v5DtbLUXGS7zomhHbWvQwe5kV3eDWj9kov72F5gHth
I41ylPQ0ixQlpI7tqU0qeE3aYQIfYYabsG0/dN/8SCf/q3uCCKYPpcrsz2LxARljkpxzpzsDYCRZ
Rm8MAikGOO698cB5vbK9v5bJ+ThVyTcgKn60JnwvfIba5qRwq4TgwPngBnQUBvwSoCHKSMVSunbo
mF2508xURdwtv7gHfYitWfpPvYkdd2hH2EmYPAUW+LXLQlxq2pCr6RYAP4y9HDNf/OBM+Yn1GPa3
Ez278O/WnttVrGDi3qOIFRSQbCIj3fvtjOMkvYhK3+aYq3Rky/fe1VSqMFMCYdK84ah9IcJ0Lerx
lA54aXx3QrrGi9y4LHDRdDQaJfHgYhHLY84rbmy8tVCDVonffeLLB4OvXQykem8vDStdeK45ZURQ
EZZzo8Fwt0rJwebdH54VXDgUBDILmDN4MKXZE0lzbujn75kgBjh5DXXRUXYdh4B6d+yGuXHPMMK6
pQkQwqLMtF9PhfM0YIGSsTVuyzaA6mHyf6sG0k20ojPiq3HnaSYESzzS2Wbc6DdJYL9iA4mgr3Gi
jQbRnyie7A+hPZ0s4X1P8DK1j8TbE7pqeDnHHudi2r16GQNN3WWAUOX4hDj+Xg1UaVg5LrExbxnw
2+6+jKoPBdgp9pE2Qjj/0HzW4MzXk44ZUzCnQ9F4dHTwJebqiqULcFHgvCy/VYvDdJV5Cv9zRJuF
w1AtfexCgXqYL76Oh4DPYaWxf65cPR2m2DpicalXiQKnMddXbO8hDWpik8zZrbXiy2KNs4P40rYo
0RwUiNmcpGlRXOVN+aEBMoGDgFN7ufiC+ZFOqmleTABDLJ3UJ1DnUPL9Wab9w3t1zEfjtowoWjgZ
CiOBmBhdGhBDm5SDcZeGN3vZB4ZPUY7PZj9f/WkSkPygIKTlm0nIGJrF1arF4zjFVFCwOJR2tlBj
SW9zfmAMJe7s8Qei4TS0558B1i8z0TuE1xsRVMw/ydkcQ3gwFHQxOBnpNVhkueViixhy6tviViI2
lqzRy1odNYT3bP2tB/ng4jkjXrWdFmfjlP84YbodxLyJs/JmBOT3Cij8SImfIs4xHMjgNUuRwNXy
lZDgu6uZyE+QIVBEEGiEMg5yro+O1+4CjhRFYB51VwDNKwhPslTa7Fy17bH61bey9l68Lvzoa/W7
rJE9kuCisjLiPXeYmJymo5mCkVvggGiJuRELaV9CET+NyjvoGlO+HPFG2cGz6UXfka7uTSu/Tdth
+s7z5FTiULjaXQeiyIBHgHYYmoF+rCFkfAA/KFUF2CT7wuOL4EQ63hno2OoIWpDGuPnI/MxkwSou
pwRdq5bJdNfvqqI41iaHp7QHBqDa6HG5drpJVG2lMs9mzwh86aCyrRCXEnlZcs3sMhklTgmcAQgC
T2agnvKci6K0TrxrLCiJ3CQOjM7WsXfEGImxoBPEpf/PHaGELv8kTLNdZIT/5oRrtCf1UajwGvMN
VyN7BXaZu9+FD0UUv9WE68vewfUFLWQ0H5E0HiY3O9o5UzkSBCYTLrSMw/LPXCZWw4RtxJd7oYke
t/OxxD8cOP1r6Iq3kQWDM/bLUHEQzjkSRor7qjDehkWTGKpvOX8ZJZGfQDKEUde6T68p040583/o
xeb/92hXIqL1hli4NJ8nf9olSGTAOvhtMN8Lc6TsjLwlThBC0zFbO1C7krmb1MN55qCUxYwcMMO0
PB4zcqRVknhDwjKFz6m6ObVJ9aSa4OL5M+Be57j0wy6vI0LIPuudS96bwDKXTdHj18oueIPAmBbW
GWruOaPGCyx5uq15ofCOE7zrU+cy6PxekTxcAR6l7rNT99KOHpebUDgOO+VTUGB6G0Y6nyW4sJGV
gS3qrYyClVkz0dSZuoU07cZJ9A47hDaP6LkLhqeQfwFI8vvYLEk3WJ4rtTxIcSxJktISEInkEoNk
WW4jZTP+zOX43XHuDZbHvOlfEaRpUQAQU3cVB+v0XHNyQoT4cVOLxFVQ7H0//0hq5jKxc2q1phvM
uw0dVjnV3xooMTh3twblCQPZxirvt2GqTkbA7xiLaqcoqsFr5W+ZBhGINMOHaGoERtzmOXPYC02u
Db4FKcCjfhq2/ICJfm4oBUeY+mo75w0RDZmdxX7S3d0itgqKI3mukKpYU3koSoAXdf2Mbw9UrAE6
G7nGDE7LAbpszIepG89NS0uCrYCVEI9dTdD183Z8SXL91abYxn3PKh+8JPz/WPFvIqkYOHSLZLwt
nq3PPQlIzgl8FpX1aNbcxHWvpoc6t7jZ8nMJtl7pAo2z7PNk6JPZ9W9C6X2YQDNlB6Arhe/ay7xj
yQ+9PMhOJ5/zOWWvnP8OTr4TtsTOo/r35YdNeP283ixQcRkVkNAlNeAcwjr6UopoVYS9MCwL7hrQ
Elfkvnb/5y5llxOHduWHk8jLKNVPbznb3G3fbYsea6Npq8dEZjGXk1IfC+F/T61CFtAUFnv9SWNR
U8bwyHnzoW04wHhz9YahYt8uOLWyu7LGkYrQpNXReKEsD/Wj8JKLZygsNy3wWYPQ0hY0xchBrdOc
d5IfbF9sX91FeMHHnBhgcppqPQfyX58FTNc6IE/BdOhsrlPL7TcpjXXphA+2ax/smKmoqna2Gu9t
IlikR+6U0+KasAxxblW4dXryZ3Ntc+Glepu5W3MrC0KDJX4bT1b3eYwf2r76qFT/UTatsRrjHsif
5dgMo7vy0s1xBmLbZbzYy6fEqu4M4NAQ9IfvmbcsxAUImf4xHotr0gUvPQAWLuk2zgvepcFT97aU
S9NZ+5sLd5+G5OMi3JvCDYJ9CRg3pTdzY5KN3UWd+WRSSGvPOI4x3CDjG9Wt9TjfAJzDTl4V0O27
A806yWZ2XW7EhRdubB9RtM7TkfQoCDkrSsghj3QawG7Ts7Pv2/LA2ZTCQQ4zTX0d8EpR4dI+Thld
eqO5IcgEyM/5tKf8HDsgWtwan8HYoRwFqBtzqF/wOnpPTu3YjH5qzr/d/JDgSCb6Jk+2z4BUGfY1
whWaw9/sBeNiiSN+tpJ8DRb4O8C62ffRB/FQfCNMZCq3fBxM7+yx9YwMakOR8V3OV69lbFhXFE8O
nMXwzMHbj58bFoR2Dl4oMz0GDeb9iZWW+SEljO7DYNp7ps+fEb4x6jP2pmYbzTTHVIr1sF853Yae
yXOfddthxs0sWEN6oFnQCMAJAVkr8auYINdN8AGuS5RWm12xc2rWpXJurt3MTSYck1+ljJc6zM7K
MUvULYwAzB4ic6RRMgc4aMOcIhmmSxemEUf0kXcG211jrdIght9i2HsTzUIXzCAkpQn0Hca4FLOO
JumYiACLJmtxMZPem75KF++ckS5mDn6klWVBZILzZbT2TfM2U7PwGlqxfEyMJlgFdn+R8J2IMHn9
LoAW5KU21GN6wBkE5K777LErSS8i55C/BX7wtxRcjznSDllaw/bg26nHALC9vlVpf/W8EpNAM50c
W+36fqJcGa+fF2/TTtLVVsHscIaW1KbDvNOY4/hMwvuSTwsYq2d0mSg8b+L/U4h2WLBq175XTXYP
tEbr91DYXEUipC9mWiuho/6/gDqFedaO+a40Dj13ZN0aWq88odU9Gpn8sTsuxYlEvLNNgO0JGlsu
rF1rU9XTaOKkGcCttR8T1JKTGhePQHxjMdAb32m5YsXvZlJefTd+aArnGy8DRoqegLBrSvmgVdPt
iZJuTBGgmUNPvaQUlNMf3QFVgpRI+rjo/L0sqc1Eca+2Jaiw22g64cUlPIAAhgtrX+XtAsSIi91Q
cr0ghHN3WPZaz351O/OLwQlBksyqt47DosEc9Z7kdkiK02JIP8JLxch06Cp48zMYBoH2VpFwb8Q2
tqmuhfa/VXH9mjT+Na+aG1lIj/cPn+iUdg9u4T+3/AaDWbOGTgefVyWjHKIP8B7RRBROMDakvXVG
e6NFjmhoHpfJYefaexwHj4LktdTjFXrdEzDhxdFaEU8gJlJQWi6JHqcWEFJKiCqcuXgqHEkICTsh
+Qh4SBjjqDwv33q23E2FsOAbwc4U3sZI1J3Tyg+i4DfCIm9+ucTkcgTvaRTvJiHatQ9AGmg/OMim
D3eFkXxLs1yKIyqG0/IL0/8pBsRC2NJ/1Km7rcnkFh3aRtw5Jwc7exGlZzfLCfmNb6Gqjh43YiKs
1IOYzBIa2nUcXojBDH5mqy4YW4hvoar3yLEffT1/FPwFhWtlW3pWqZ4LwflyWotH8eiiG46MndrM
vUER29eRC+bawJ00nXGqMZvH/Fl1MLYDWzXEzzmPQhupePXqPOTY79oeE5/xxJBsneT9C7/PqZjz
5yFv3+hxfQiaieIb1mJhFT9QvNmJ/Qenkad6aG7QRADZhsUxZeLyFLi4ZZpJeBzR4d7Z/N5mWwuU
f8aFBLMK3oNsj8X80PjlaepnrrBtjUiN5IlA6O7Ysz8cjJVZYbzNM/DRcVwao8pkPIk5+7C7qNs6
Q3yPw+TY+uNT5LtPvTOdop4EliFQQitFBeJoUHUhTAwnob6UXnas+4EyUU3t9ViRdTNtW8LXFriF
FpfgBGaJoLVBgSNupOVLLze5q+Jjmvpnx+13dVI+tSF5dHsw/0bzeBC19+kIptF1xz0ew8M9GdN3
m8rcxmaAVuvuxdMCGbRwv7RpHg2q0Z0x+GdV/cXogh9tFvvMa85T1VH9wjSfAcFNgYtau2DeHsM6
NDmONVePcT8PLo1ARRYTIZbmcWyDnV029q4aJqbkxZifNX7oQfl3mfbnWXELnariceFnSq8+zlVx
8LMEyqyTbhZ0qZHad9+gzMIafMrFWb9l5CH+YpLG/fdiF90PeaJ6HVv+TyUwMlRARQD37PzIu9Y0
a4kA9Sl2fNg90Y+b63+Vza2jFfq14MglCjPYw5hJt7ngHpykyd860Czxw7NfU8uS4WDsIRHhuA4P
3eCey5jTcukuGEL5pauY5DHDpWp4Qtr7WzuRsc5U/VWO2C0teoSkL7PXRtfc0JgQUovJJ+VJNLXa
3uoiyGCnIKp7w6J7htV74vpHz2P4FLrygKU8WiaUz5oPUdnDwXX6h0ZExoaqJawjDqDJuvkgG/Y6
kEoB9VdDtDPngw1pYUlNbpRJpnAtAFyUHdum6NL3Mncf8zZxQCTUUIWM8uTxcROEPPmNTyZtCr/F
3O2dGqKTnLioxoA2G6t58jis4snJsJK3LGZSvFdJKO+JXf/tI+8x0N1nV7tXu0BxKgA07ap++v+D
8STOkm5KPuZO/XTkmoxgOGoxfFJ2eLTa6cJGsGE52Wd8gl2RA2jA536poCa5AJ8/nDK4FTonj1j0
gMHsnyihay7UpyphxFSoq1tASa29y+y5fy0Dxm6UdCd/qYktqr/Y/0k51dWhLzhC0+h1sqyA6VnV
vEmHTmyKnnY2wZGxDH58ewagpLxPYSJaw0Ta6YriDmCkN2f5IwKn5ZT9awnvkIcFXqh0rLd5o99m
sTj/m/EBP+naGofXNOiOM6b0uKjwk4zrJqXiBEsHJ6CCpXQIZr21p/QO0tBZNSitaKZIpTHu8kAE
Swl4uJ4aEEwmL/eAXF5XT6Pun5c/AGzrBS8XNQQ4LhlHbkoW1yhU2z71D/HQ32chHwIRb5nJRJu4
g1yaxhZnqIQOP2xXDG2U8e5kE6hXCNNYBtx4GXiSq8A3t5c4t9yyhcbkYQAnYIlmNsgX9gowia4M
8GslOK2xFTrWzvXLyt2q0DAzCvGmOtoa3gSjP7WoTfNyK9lLklDGO40JqfcHC1JRYNTNigwcDdxs
w92yeCbVi9UFXXQlKsi9dYjioKQ8Lk9ljRRkivTaB+aiG+BDT+ITSMfl2kuFrfybYZ1x+Dyj1DNg
yGm/vrdV4hbnAAsLLkmZzMrkBaPvjWR+U9M9xkg9IM7tZq2I2djcgAnHkHXjhuwOMhYLv8rw0Mx2
tjFpjcvJhsuqfoy0LapN03KR3RhGgf9EBeR0N9Ewpv2DSnwz+VJ2nQcLlsNjcJDJqRPPUc6H+LeX
PhRl0h1LbDmKSoPK+KyWi3lIlIg2mzzXaXeRU4h/1U24rzF6d9PgHIWjeoW167o/bmxl3pdnxvV0
siMvIrtfD2VAC5CE8UfNmrNYGVWbjWsLqyZ2Xj3aGWiTTJOi0cwvX6j28tg7rAEDk9QiCB4A4AcG
xXi+GR5SWw4WCn5TyGkCTtvz26WJOWIegB8+Hkqr4onmOh62/5F0HstxM+kSfSJEwBewbYe29FYb
BEnxhy24gn/6OaVZ3JgbEyNR7AaqPpN58jGOWyf+DKoO2hfToAFBbcOSuiNLF+kbeh42kTwhRMWU
jB+6hpOpKiq8qZUxttynoHeKDYwKUtmLyoBLtRc+g8HfOq3Ceef7jmsdxqShwg6xPLrPPYbliuG2
CjH7dSWY02ixsoA84zqpGFIicSh+xsSQaBpCe0CACFRCtOFdURh8RH6ZmgZTZNhiMMiUFzD6LPv+
VZjKm+66xpjDKxvSjEd7bAtr3XoBv6VG4/ZG/KkSxZPxtQQsT9tt25Jc/5NRgGwm3sS0S0Sb7/us
V7BpAr6LscFloQyOkKIsddauLAy8z4sHYuGhKXGR/TRQ6FknJ4ultVChZ64W5jk/qbgRZvQwfaFh
gtL8teMYGcc2KfTDFokAUBlcJNaUuBFmNSegKwyPH5mBX+/IFNguBiNG1m5y8o0f2xkt79ohAmmm
Z3iXYmn0ZtnBJOvaBLu/rkPl2ZgiFmGOH+PA+f7eK9fHGKUKg5BVlfABYXWbzcmwd6XlEsOzbRW1
HQYWu15NftUcX7zBU1M39ou/WL16WoMx7GYkhf6s7vDCGsmrWQO5OfIOz8CQE4g0MYpJNo6zt5MO
HzU4LmlRwFNCpWIVG2fqVlSaeLQqDuigBooykQXTNuGfDCPyisk6neJ7HOJV99bL2kJz0Fvd0j6J
JLSDL7cfup5KkjA4ZD6raeWa7paatfqTd4wdvud1UEQt2Nyc08Gzq8FeWC0jP/tJsLQFb1bayPyD
gt6aHpCut3F8plDHU5qkQrEcm3q7NPgjMwJWtRm8OAmhxfUu+805K7oqPIgsNMfnxXNsWmdOq8Xt
9nEQyxmdBvPylMgH1BkFg9+MpPHTMEEuHWhZWqzzTJD54wPwRFMVcNW6JK7Z889VOL4O8ez2j0XF
7Myh2iIHkSS/frbdEGdN7ZK0mBkj3rVNnq6SeXs/MhYrSH00C5vMNccGKrJDuZFqJyZnTQJh2EP/
N+5KBMtgztoildgBFRveN6SOzvQ42YunucqI6QIm5pbhMBuGrlUZH8FsDXEUk2Kvv/GpcubinBv8
LqSfNPUIqYojRDNpQGwpw3voRZg06OFQ10Kqs5VS76kJzg3nLlhM8SMT35wwKiSeQ35WYuYqO9DT
cfKTjltNQF3MdokZX4QSnAeikNHqJmJociezjJMqLWwi+2BoYZRD0mNqdGRekSqlt9l9y7AxDwRy
a2/BENunrqt++mKKq4feHAWKMtt0ZyS00sM1HW45dPrqpcm9pXoi7qpY2lOtmpbh86IpU4trKsYw
SVhV9xUTHMCCczsI/9JjosXkGwRWgOkpDl2WqxtL+avfEbYQuD1cz9qEGol+L2cQYrgD/NND5xap
7kutTOdS0yM2+ByczvZjiZUapCVhMiziF2vvWgzbBedBDioeyOHYR6zw2L37zhjH7IMNJsV6Ep3P
4hG/lQlVZS7ThDTBti+WMVK0p1yPq1m7vbeBF+5Q47ZcK3rzmAvc5Bursw0P5GWTqkDu+sQyTZRe
7QLf5dgQjesth2KJhdfcTSIpaa5H6XlJs50Hc2naXYuyYVoiI5vC4XfG0iCY12Mvy5dnc55R4lyc
0QdG/WCkdVe2l9gRSd0dVMkA6FZ0JvacSJFM5f0HW8z0rAsasikDNB0YnitvreUFHsEwM8CiQ2/L
LLD2q+VXFeP5FOKMTsa1kzJpH9o2XuCAH0LsZdWIbs2H549CchqYyVEcrD3/ZkrAhl5qCByYQhBO
c/PbAGgs7jCmz8HTbDQoXcHnUEKwOTGmIXYiy3NTOmobee2YPY6k5fDOrdo+OlrYR+WYxA7qulwo
oxgim7M9YQgY5gHFO4QrpLUbVt5pjoEA4fJS70Zbdel/qTslKQMQlTWMs2SC6YoxWtVKW2wxsCbG
wARmzBQbuK52WAp1agbMt2f7WSQPaigrlJ61bTZTufNbo6489I4lj3hhkL4C2X6cSF9FRSFh24YU
BG4ka0J9MiJEW7O5AzqVZXu45YomgaxZoOF5aDnz19yn3fBdwBHVaSk+9Rc8gGztQeSLJc3VhxR1
sv7ihop17pJKZyOIEAawVgcahUmyYRWNP/I/0w5UdRLTglV55/hQP2pOsKox3ue6IkGGaUlZw6AP
G2xXoQG22jqUCh/2eUxWr8N8YcB1Xtsk8X6skJCcPRiHAGCXS17I7AcJFAee76bKHjLTk+Y7boUF
EyQb+9V+Su3KWcRJxTnEDIxq1tARLTxjvJ4jA79iE3VDXxMvT8HXcxR7Yy3qe2SVafyHgwSED0GK
pQq/HfaDmIbEkv12vTH2GDx5xb314rP96IK/2BBiVmIQWcmaQWlcxjCuShE26VvWDAMwpcr3g4ks
RT8xJ/QYhpurFLvuojCutUPZZY9tnGbrd++3brBGmI4sV2DysnCT72Asp6wp7Lhx3Ht06lk57qng
aiSpIM1tYmfTdBqYEChAjcSDNzFWhsFTCKM7hlz90UzYfhmneJY1co50bPv4vwzBgLA3I4ch8Dcm
ZE7KTDyIp0PTDr2TnZKu8cR4pB5wDHPrQi7vb1XGFmXXtzCQyhPmWCUebGi842drtoI82yJLpjfD
hElHkrA9jancO0oIFPNhOwavcQXE9E+euQk3Eu65hPjfRgrQQozF65qLG2zPEPyEk5UUCA1DRqrU
XtBQ2RnjDuIkIx21dRkvy/ifFcivcyHvPWyW9XveWb3lMr/Qc99ttliC0DVBeZGCx1qLwaD0wBWS
hFv+g+UzksIl4IBAMWYQExZOrAnpbQbTnJ9neKGc/k1cxfkzQU+zaFhaL4NChGt5raj3tfDk+Jdy
K8k+pJVX6/eAVQhBXy1CnjMmbYmjriC809ghtjM3hAm7LUAXdVrKmIDOPCBTk8Uxgy6Sh23CwZZP
A1+h7QOTZFnO+H/NvUSCK4X7gxzZq+TwYNHNCQR0ZuraX5Sstvwv7oBcwSTnRZ+RVCdmjH1twMjI
YpLFbI9ga+I7KZyIgtMdf/MRTdDIUJtP6nN1WnVwEI2CPifm0fr02Fl09GRtGLJFmXGsu2+GJej4
tlbsFQioU5ApMH8GLIYBp1dYNFhVS7gMkGCHupHxHd91W5ZbEr5jllX+vMjqN2faCHyCUoIZ0Wib
DtLfNZvthqHKElr0ljOyTN6Khc8SzSSO4CAj57ezV3le5Br058AByvXgwjnBh5RIREB3qbGAlZmc
1cSSntOlLz3dXd147clCWQ//0bUpzvC9GvZonwe/bbRHfXYZjIODkRWknbSvpPYS+Qs2CbvseWx2
fBKT/8X9khAqbC7SHW7l6rvYjeKq0N9y7sZLNgJwyqGjoVqgG1Hg5UoweFmcNL++MmLstYOlU/dc
WdUJGzI8cviRsmDRFsQsC+t202SqKi0KMsoY/zKD1mnzi13wRCJed9iE4r+uUE99JwHsH7KQ3NRv
v/l4pxEvAzPU4pwmyQrSxsVXCReBzXkfDzylNp3Bgd+G14BXnhBcf88/zSzuyrZonOBYjzhMXwNs
5xg42z6wnD9L4ZvUZErkFgTPObdT5i7VxOFuNdhmt7mKl/sEpk6qQKd1CLoJZ0SpRPJ9SiRcEIQM
Po6yA33ebgKUEDrP3AaZ/DrRaK707ZDswhrm1JIYHqkOhJoxflEIhpdrVZPNBSNCxYgiUX9XVf8I
KCQgJ8Jizs8Tzpw0CS+un+dptCg3WH6bQGjaA29aHh6LrMkD1MfJnBf12Y9N37z5qgPytGW2OOVA
xtjsyngjlRyNv1iuTQ7AOs1dwnPoVmrQKzERETi28xyN8mas08lBZu3w4zE5QF+8A31OCein9KgP
eTLG1WPKoGr+whmvW5t48k2iEkVWrwulPYmjwTeBEmP/yP6jaYlblYssd0mXoU3c8EUU+cyuqqzC
v6MtB6xSLFVsCbd4ZMzz0HCVOEJPV4bkt5nazP2YR9ATC9b0cVo+0Z3GwWvhrb1AkdCYvvT52JPW
vyfxdxafS5WpBYgLVX7nfnJixnAG6Mkcf2D4JBMVAnAMWYp4zgiadiMIbJx/Cr+gPb0RyLM2yHkX
EU6/nD2EpEERzJOfcoozCqrAiwvRPBP2kLp/x9htSxI0jJGGPEgC07wPlQhGAzJkkJDXXplu05lM
9ZHgwz8qvFFrUkC/aPs22H/GPCuqIEERNYAo6E1nVRQbhuLyRClGEvZGeKWZM9Dz/Fmm295aJHd2
KswWoVppJlP7nNOzFnycB/Zj5IAEIVHoMeLixGHg/drZQzYBT/eA5H8YLgv+CTN42bdJVBtWWd+7
cZ43j11XLm2UmqmCxlKP8Kio0NwaFPbC7v8mm05hJZmRP+PmK/Amtj8tl21+hx27MakC69ZaHlzb
z1keMNVTHWmbpG2gkClRrRD2ajdu8sjmxPf+M5J+yAQ5TgF9FfquaprafW25/tzskh4HCIMtZUiy
wllXs+7emQ03BQ7IqUTMLYfSTC99ktopBt4UtyaZf9OLX9DRbtFQFlUEWZH8lXUVQ7ids5o6k4lT
k12dUDjOyatS/KkEChnDNicdg+KAMQqE/5lRDT6AMvtbdlApG8IZHOKUq/Jm2dI5L6yFbxjh4WH7
BfW4U/jllWrQf2gzvPtW3KX6a/Vqpp1959+E24OlXgXxshtn7qqHQcJgbRJaBLwyuPLaoMRBgssN
4EXvlvMhs2ayBFtvuXfdytEDQYaDyoXaYvqxOil9r+9SBh33bZOSUCHsma+hP/cxPgI6pnVX1DUR
uI3bO6Qoc6icktIu/0u9LD04IazYLu77O3+KedtoA9ofxcw+Gmnsv0rFUhuWrGBFZGNBL/dmG4R3
5T8LVyX9x9G35rNspf+tJvreOmGrQHuS7oDaoC8fMvPaAQy9BVbdfdkYC5j8lOMY8zLYuPnYBTMz
nphahGkNCLXL1OfEdOtlZZq3BxtUnmhKW4juQ97vkBaWjy7iNZia+HcimZevdbfEB8+b+5MD5hrW
kkTFyqL9PlU0nkQCpUfkQGx9Text5GSbV5fDhYFW6RworOd9lq/9rckVhtslYK+VtuoNqJXz4Lao
d+LRyrcIqHAmjUZDAq3bwayC9aJnwr/GKmW0rOOMSFQSkyDmxHjij7nMC3QIQnFLC0QHpvuRSVQr
YoIXhMrupEIwmLjDA8Ik7DG/tn2Nrztk0cTBQaTrqhM5E6ROIPZZHWP/dP45Lgeq0NqzdyBU924t
6C1rbGefqIkv6ZpipxLzn9QLnsaOViN16WNBBYvskjnyGINDZLGK065+qQEfaLn1aHY3TMOfdUmQ
VxlUJ70PHdqSIGEPHiGkt5kSPCa+M4uLY8zYcMhBj+DBAFrB18uapKiae0EE9GD59JJBT0O/XLOE
BaUxwhPvSEIEEhAvj5mHIwwUa5DyOzQqcsdVl3yMjuIV6J/l/7XaFT8fy2FAg4PrY4EzdnJYbi4W
lTUjp5g7GElvRIvyZC6wHrrQiLzFBewz7fK4/a+rMAfGpG4Q+YG7rlhf3CyMdHK7nRMU5pKI5zGx
6dMJkTCdSFpc+9Te90Vz5FR/ttivwAMhRqlnuz3thWHvyWPTUdfTzTLrh6KbdwUvyWL+ZutXKhGY
gf0gX3qXWtXebovXiv0XKuaFrGMbrqVz9MIqivlmGdAdavtvEqPHtMydXbN1L0FHNmgZ10/O453M
ujsxoIxogXrXJKZog5dpBUeaUtpeMSw42PHRNe+TLoEJYsf0ggBg7h5cE98SUryd6MvjApIe+JOG
xNnOMxQp4g/X/N0gPJgGbMvlG5FsEHUWK/tWi4Oa79r+M6XePu+CU0FGk2kTAzWvJi9lOP8dhZDb
Xnk3HsZb5k8EotpXyyR6aF0jzsGrM4cX27DutEYzKblJoMNcRI9/xib5vA/wSVWr/07m7WenSFYG
KxEvOPed93rJju7cRz3caDnkEWpXKg3vxQHDX0/2m5VUr5y/oIRbgleWD4zepzg096MjUD7yKDMS
Q2WGvNmAAQVrYIJ7ZSXTdmX2Nbj2Rz0ULzIMXvT/UMtzAymg+TgY4YtdOrtHJspMfr6I39g18ots
zqMB/FhCGUnYLaLjB32c7X3H3DQhggUxPK3FV27YZ7iUUSPnvwwUjxD8Hof6dQ3MfS+nS1plp5iV
M+HaceDt/Hi5zGyjZt/5CLVa06rEZkwItAp9KvzRYHTffZpLeMPaesms5qdrJkR+ng63uPoNv4zP
/3hObZLtUjZT67FaSekkZ7o0JTk/MO4mvjNr+uuj/G+IHSolxSOqVafASt2Tb+GR+IlBGmd7dpSe
RPQ4f9VLyYE3brt2jlB8PWR4Th2gDDyNDVk8Vvcx6k+dAwhEHOj8mnmBxUq4iM99RhRikb9VyA48
Nd8z5HsyTe8ulMFetcbeW4jkRsDIzGXb502kl/4OoA7TH+6RkX0RDkNyn4ga3rUZeV/KVK2sONGk
uGa8VBrBAKscPWt4C5gSu863BgO5TrhD+7wLu5ztZXeXYL7NnBoyPxLH6q85rYew8B4taPB+FiB7
7Xcjn1pefxPrfkkG/BVsGpjsXf2u3HawhFqxnJM8i1ISLbRUEyrjjTnkZvCNyPFA3tVwzNGuNVkQ
6QNj5vhui/8cpXAUuxwqaNN5VhhMsJFoi5fObm8eGTqG6R0ZZO300dySqM18c+mH+wVuqpP5B3O0
AEZXO97Uc93W/56vDEYI26wP/bsPyOE00AQAJdnSnI2cDnbsb7s6e7FAlZsz5yTmQks7X3lL9Wee
z+2VWhyea3gSmfdE331yOBboF5BILrfK8jWRcYfOnl7J2iNr2eH3OTHnPXaJ8WdKwl3eYFbi7ANv
/hJ7OdYTczuQx2vZzdmiWwpZOIG0Gr5RDV6CzHpfsYvyj9SkJr7shb68PnFe7kvyg7Dmnfm8D8Io
COQFpR54EXs85PUCnNvM3oEVq6Q34qsCF/zkzw46A+uYiAS0LZ4G/r6eQ47Mvotn2oAOCRtld6i/
kwVkhP56WxawtkYY5+wm3B+2uic/+F6xsLRYXRpG/vwNL342PrpD+tyawbVKYNyzkqd82IzBxGo5
jlaD02Zm6wqEBefRyZzCnf7/gzE/mxwkym8OuM8VU4s5dbaFS/uPmiKY4RDhXUM4gjah2jrGG3yC
O9EGkT7T9JlVNAGkK5SsXOEUA/z08F2Iad/RbRTBqgkwnzLudyVywZL30x7ATnJ86NvKqL91/VD0
0LemqjsnlnNs8Vrqz9pxQDnmkAsnu36yRIcBJTcji9nmZnBxQrdcakmLWMbOGtSak/ciSxY1g38b
1XIQK8ToNh/w1Frubsxibr+lSY9tP7zm/DJBuew9ybdlGE8BGeqrIyM3tG8SPLYH3N4WdwyJdhW1
RQYN2wvQuaLdHcBrGLmMLEKBdd0hZbZlfAnI046mpbpUytvqF24xFuyNKTO6PE1oSBZfMGEP79zG
ibSCoCrULZhi3FX4vrmV53E5TWN9Rof5ZtjfMXWz6iwuVKxJNYMc7IL+uJw1jKCe8Pu2JYtOTmuH
h6abJZnsSKn42VTIHMIIQ6cy/PIIQNiMfLHkw9xY+bCaufkUrGE6Hhrfvejbpc8Gvd7H78SYv0eX
jh6wMvzHZXHRI2Und3E/6i55LPGTrnQT2SjPq6BGwShwMZG65x1ic/2jkzj5YNl5tFBmMo7KP0sz
jPStMmMWsHN17Wt9krd7L/1jlPnN5iXXNG6mpjvtN9K/m37uycqLgvyZDc/B5+GsvOFFf8LsWm6O
u95T70eqMv7kPRm2Eka+CuqnNAmftGlYP7qskDaKHAQrJJdPNAd9mtac8LCp7wTQDP2bpWuQbduS
BVRrnUoCN9xi/oM8iNel51JjFjMBzJKgTS2OpMp8w0R2T+rvoVAYG9Gwm1AejQris7M89/2CY6i6
tQ2ExLiwDgV2FXPAYoDFjjXHsC+B+ziKHHEi0rTvbvYQilJFeuBzJjHuFRIsUYanOhgfgfocpoQo
jgBeZ+PtWlSIuqKNXf9opvTkmJestd1p/5CX4mA0m+uaE5Jcl+eFj9/wmQhTLkxM4hBEkEaM0YlM
giBLQ3hv/TWYGBTr7yXtR7pDPnX911koa5YRc6+XhmfZjM8qIJqDMsrwAFXG9XdDodsp8Zhl2bM+
HfSl6TnhQ8en1iD6YArzoEZn10/jOaTiGFl7MANEwBGciV6mgCpegWufiEyGpr7uvME5zHYM0g8G
FCEG82xfpOaaIKFn/X9Y8MV7NHRIVDn6un3G993E5Zlv4SHXUH37r76CQUEctQOROMx/tfbSVtd2
hKPAicsma1POMBd1uY3pLeZaX2X/6XI9dUN2GyTyJB4pKIOwJTUpooiEHEDd56dcFhcD+X1LxeY5
3+SxQ/T07zpETHlZ35rqc+hjTBWCvpeEHWLRDzJdP9sgPiycm6FUe5NRji539LnZ5Bq7DYyAa528
OQgZ6NzH4G4sKJNDZ9uuSxSmxnNX5Dd/zQgkIkmrEzmQPAK+sUCVnEvx7FwWrrAZX6A2UogkP5Po
dHaC6ZxNepCTsL9k/Ivq4K7U9R3RhLr8ccP+or9kbVjMijmCkLZNmOXqg7KU7WOXTR/xGu5R6p+5
csietL9GCAZDMN7VsXPS93Jflu+IAzT1gS3Js65LoH781zFDHSYKzUVBd6xeTep+13grAz6TFOK6
58ICHt/0QdaAcBl7dg/8jWCq9Bfs9+FVnyysSs+MZn5NtGxoDw76LsUuRNwJSdZ0OEg0rzIdv0bf
niIBBmUoy09DE2N4StmtnnSLEcj6MBc9MmOBWBDYsVPNbG+RxdBwEnd/6AqMKgCdiHYkEAUmW52A
vWtYhoADok8P4urc1PhfTefWUxKwToTNnf11R4sKSjGJXCPOgoQiEm7TQQzOuRu0Oh6pN/i8R334
DzXpqvynbi2HZL3UaCkhAP97XTLCnkGmXvRrzXb4xE4TzZCNMbFzn2Ou965fCNMJ97piX4AjWZwy
+n1nKvVg4QLeqJBbzZGYf2J1SNr+MOKAZHa5G1RwHYNbRzelfZJJx0ibfDW/RVJfFN8BlE1X1JEF
7dMSJEjMd6XvPc+rf2p5f6VJeMgqD8Ho7FPfO+iGz13mrU2XJvvi0rFFCujtWBme5hEjEqY9t0L0
XFbMn5NDmLX3BnACfaP1wIsHfmEh73QZmPOc5ij2fCrGcqBrJax1x7W8bTjyrSL7j2XmQV+8+mkR
OSRDvtUeXaN+RjP15sl+Lz1azFTAKXd2+u+z6SN8uqS2xZ3JO4oS/VrM8Q2xNu93dQzFyJDMPfrY
B1nAXQWZSGH50kJ90o8Ci453fVwUvP3CfKz1sC3uD5DXdfUzduPBsCxczkSvIPYiZKYPbg3JLHWr
fogmpajxogyITTqsF96YSDEPbRF2i5jRCccHNcGhSuc7DT+oKLlKozyanoem3Nnr/x3hu7sEPb/p
ox6U9/qV4IeYvX22ZUspDhyBlwvv9H2RGtDJ863P0rnCGquDYkGskBhWGzw4PnfZ+kr9bZXTAyRk
Wrxq5zQ5e8R05xP8xuyMWGENktE8qlQLOdxZvOpzTWbhkWeZByGIrT+qmh5k7928HMVLfdNlrr5G
WYxixwVfqT9pqsMVJhymJwYwl7pY+C2EwzMZL9/YWc5BiodJ8lnycOhfl3v85E3BHaM6gJk2AYf6
my5/JwYvpcWJ3T3V1bQ3Vutqho9WlUVUhDx+hA6BcfxXpKjZJ6f2x6HkN7o7fXYOvf+0WvleV/0G
R2LDE9h001tHF0FQ2JHUzSi1wxfCXvhX27ybXIV8yPpctmk8CLDQTY2vlk/dZBpyedZ/lX7pdGUU
U7JUzNZ0OUUFWGRAzlphs5BQdzQphy6fWK7GLDbK5CwZ+XSBvGddimlK7MziC+H7mYspo+k1hHtB
4HHT7VFoE7Pry52jYa8IidfV+nXp4lEY/7iG2vKphGV11MertXY38nY4GsPuxAV9zrhrod6zhO2i
gGwgqcwPF0t0yCkYgmtJ2TFvPMZpHsCppgrZH632jx+uTzk6HNGx+KhvqW08pPARM699kly2LIdO
+ntgHfqniD2SddLzbOefAoZGiUSQBXIUUyVqZzhPnX/jFNovifzQMwea59QKL2YeX/WBoI9gU3jM
HpsHL87JROHIa3XVEa8HJgklfEE9YGAZEeF0OYJ2OuXJ8uEQ0sbK6J516JNuwJqSnpXvhSLhYNst
g6ni3g0r5E0BvcK8meTy3tvowRlpzHK9T+X4TVJv1E+I9FIhL25YU4d558oxLi33bdi2u3TN3nU1
hWAF9E4v/3XH6GJ15+5jV9jU2RgNtXwkDviJ/97n82IaHY7jdeLfNPDz0O48OWF7CJiI8EyAFjwW
JVRD7AGA8oAprPFPrq3gvKCqoyil4O5kUbA/9uSjYD/SepZ5Tb3wiNSGRVd6M7PkNvTVN/Ooo9/+
f0wRc0hq85aeCao1+PXpKBqzp4ou7ynUf+05PlsBC/GMEj9U6qFpWguuuTgX3fog7dHa6fO2DoYf
K8luKFPODpyCOBTPfj2cVYxeCXxqlDODYLa4c6Rxr0eLugAsR3lkawNKY2asFsfwn+02uSOE+yeI
Wd0jweVQVW9tyi6nV6wlzdm515MaS3k7XU5hgiURxeEqlMfVqtHdYQR2QgczQQuOPL/EzDI3jND3
C4fHUtvEixV/WACdg2B4YrW0CUznsQ0NbnX1r2AboAt3InnTZ6Ftdu9hjS+bydNEE5jCn9EFSOp4
90Pc/NVt+MR9yarmwe6HOyh3JK3xnsuy3hPUskMfelYFS//AqBxWSf27Lo+d0r5HsHjl8LjNU/63
MtJ7iBhXflzEpOiT5eXOZ4QAVOivoPty7elP5aWE3pruf0uuHgPe48qx+yPmT7IKiYzF33LtTfle
Tfg0PXFsi+XeaxduE1K3Q4/nMC7/fWiI8y5W451CckrN7OIJ8ahy/2IU4ytizBsb2a8JVO6/nnvC
MEYIGdeFLgb+XdRwPImTfzD75gJAaTmQ8PQKSfDNRy+4Hez1iSnjrjAcrG/FxeqIxGQyb9ND90gL
9fjDcVISOMvjSEOr0a0FJffQA3U39BCKmyrNpx+rJy9Oz/M4/8EcFCGzvMZDOb6YlzDBWSOQw2wc
z8N5Gz9lDX7WnvonbxG5GsBrpXewrGSvGiQrAX8GCe6DUssLAWY8NRSqYq7zRyPEfwPx4tYNGlfi
uT+Z4R7VEOObDI0NlsFrXVXXeM4/phFiUc9OwQ34a+uUbCfnQol/wuLz7zDxscnrl9Bvs1fdUZWT
/ZTwtMiWPAr21A/9ML0A8/UR96s7PVPCPsWMgNZU90ZIWdmrmE/g4Hhb5Mp8nSvA8yH0BdzLzVD9
0kB8Gx0RSXX1Z1zyI2Q8qLkty8sQoB5W9MvkO9eOw2ywldg02D6BaDZR0o+/hq9es7C/xr5z5zEK
moLwsNDTidJ5xEkXof/c6yenFkCaXSVujrmI/VRbf2u/eMyzbteH0ibpdL13GCNOacJmrj3o3gYS
+2fmjcR/07i6bvFVzcNOMOqcxpCe0D2nToP4UQIxseBaU424qA0tHTpu2TgeoYLAqCKefMneZ9+2
yNGu3tscqRAChG+0Wxel+HqDIicfaJQfQWlc8NS8TQlJX74BmclTU6SDFCAQOU8xGiGry15ntHyb
ZGJKQooILpyhz7dtihdS1iqmVwyJBrby3zUs38tq+pSer2caQGUV22XgxxndkfsbuIT2GTPBOVn9
t/LQtaNoePXJREEBgycJfccmQzKAww1bRKWuamHZhr4N9GJbfy6+Qiot32q/Q0g0scSsTBupaEsO
25qWxGIGbOf1GS/88NX3uvzYZitmadRBrDx8U3fOXvgrGpwhaYCxRi1fDj0V4mSP7Ya5F+N6sBf3
SVjqQ8/DdFHsIqKloh+vLohXoxp3yN3OCwllIiyimcuMlTPDItphPWKe24qjjcdCECltuSeI1nCe
e/5WgdimtAGiVck7rN4o8cxll3nyoxvKN38kHZd0AmzwCFf8DjIK5yfhFBH/95GnYdR1gCsLrkSD
nUIC7CvA0oIFhl16gfaQZXCggHozIKIP499OAqd8qS0nWkTwEo5MnkM8rpaEqyLsRwcuOZrMIxk5
TC4lH7uib6lSbG0lJEBByFy59niihjMakXhnVy2Ct6KnZUgjoszJCSLhhg2/fEE8E1lcFQwT+Lnp
LmD5NlSUUXV+XUTzYJO30xMgUIweNCTczSsDdnqY2mG1F3MX2+VVX/fZNN0TRSI2KNBPI38gdJxq
b9ToyRkXS6xjB32vJjEMo7wPp4Mus/REDC/FCf3CNTGMaK6ZKM6hBO2anqZg5K0ojmY5Hx1Ka/0T
efqItvKKB0U5XRsLVr7wPDDjiJPqp3T8W+LOR9cb39zB+ZolJP1QIhCmBBnC5JbgZNZ+1nSTrHi1
pUmP7QtOeL10AuNFEvhRklwWT0jdNIdpxN6yVR7bVm1U5+l5JznmYcnHdFf7TaT/oCXtzxxc1qky
g3MIeYJJfH6fUHHHAWVr4EMhYDiV+7Q2jLLJQmy3Y6NthpxG0G3abaCs7grJ+G3owiGqAJXh9k4v
xFGUGzKNPjIrllyAbGYVHj5mCQDD20OuhgoxWN5craVLjogo2ycagzySWUqVNqS3wWnOysz+41zy
9QRZPQWZv1ejNR7TUoqz5aq3Htgz9BDjLEqC2GyR3VVJ9muN/vNqGmAf8HZrkiJxN59V3JQQC9vr
aNjg35UgbZE3+cb08ZCK9s5Q6aNGhHRB+Qnn/5i101MJMoNQwPvWjb9qm46YUCoUz7H5VgTOy1IS
/DfMgjbMIgVEv4e5XQOLWY/EYyLKEVCD/kfamTXXjSRZ+q+U5fOgG/sy1lUPwN25L6JIvcAoisS+
7/j180GZXXkJXhE9asuHzBRFOCIQ4eHh7uccwPtOL8JwSjxzj5w6Ighcb8V6vOk065pAgoywqv4Y
iwnp36S3ZdC8Vn63bUbIiAPNVFaxNXbXUy259Mhna2QRGj4JoP2y1Z/5nk9xA9lsBLEXF1402oVn
LsYbU69QRST036iDe12M/nkYFDc4pb2UV9cNla4pf2tQD/LFON0iGXApyCMlQTlGWDy84kyFSLaH
ZbYmgyjJN0Ndv4BUgKhEeRUL/7wKoVFUAoUqrxKv6NKj48bE1fijvEPynOOD0g3KGnek3SBTRAcp
Amrcm9BYkqDYCchPD9VwAL7hTFeyaaW07bBxvZLwBcVaKQaxPnBRGHzxLhegGdC47U1lEfp7UhvB
opuE0jjoii+DB0Cbwz7sqCUmUVzsqom4vknpz5M7b5O0/kUkR+ukbJ7SNH7hze5KnTAEDZJLWROh
+q1XVV28hSFKSGQOpD7aw3d9FbUKilM5cUYk0ao3pIayLQR6koVsLw79LTh++vUZqoZur1scNP7d
T2pFpbwFJsNVtN31I2k2NrHaQdfmDwL0otG5kfqEJ/VL3lHOrQJfmnpnaCKA4Y1iXlqb124qXpRK
/SVpKEvQrv8oaMTCPWVyiTMbNMW2TUEyqvUutWirGhrwDDSGKVeSLvkQyXt7k6Clk6FMq0wLSdRm
H04xxvRqfuWRP5v0EeBo27koHjmFF00JPusWYceNn0HKYXC7SELEu6IEYpcuxO+BwFinvnqDb6UU
aUxyXAAE4DOqAlQOKpFLbGo80xYJrsb6HpEKGnzdtft0Wg0dRK162yOnocb5XmfMsiOaSbF3adp6
oD0CofnOP8hqBF5bfAyG8IcQqSQ1Ium1DWNazwQNXZNikO0gJ8MsJJxm0w6PZP9akZWdnJOmkMye
TJwYIV4B7atPolxSbvNQf6774jsF2MegJQtO3+VV4Bm6DXxXO2+llAzjlFlCYBDNm+IhK0GOSGaD
M1DpJ6ghF9OL+tsoK75Na9BBQNIwlf0blHhvSVK4AFsCDRIWoeASHr5OByhicwnlkJgsWp4n23qI
N1qltdRUuy86LCdOpIWF4+rwAUsG0G26gX6kqvlYEUm7TXJBgfOJtjmg9npxSQh8U8JxSDZBqCdO
IprDphh2LIdvnqSPU576puWm6bcEm5redau2aS5rubmSsxZGOFCnoNLumeW9HBRf+tggo9MiUmaJ
ZItJMMai9FWtaCKuKWdYBhyg9BgahEPp19Ao77ipb3UQsC25bjdwqQsI8UMpB7e+EO6bwLodqGoN
vrCuBO5/paDi2+EwpaoHS0wOCixUtb2KhrKHh0gL8S6u6TVzW+MmbrQLKG6vU6s8CIK/p5h6MSKz
NLV+XMLU/AByCcIfN7twodVEO0x35J8qacFabshE0Xz3GFbajr7ryzQ14ArLnkf8f6OLT51mkvkT
zzlIXzW9uQ+oKtgBAINW1gfqFfqlGwfbPqTMbBQwcFAuC2MIw7LqS1mqbz/XmhkX61rODGjBxete
UQ5WS2mBLtjW0dsKUcPQBfiXfgub8JDEwnlmSLQhjOA6mjghA+Fna3jWU5ur7VWCTAidz/29hGq6
LXbej6JH2lWpYwfIGUMWhQc9SsNVPCjPAVLOFyaJQrgfdh7Q/T7N6BcBkL4tjabdtMC7M4+OWV2W
kVdM07MqM9/SlMRdErUiWV8RxBb8mBkdLFbY3Xe50m8bSXlI4vhHLkPpXGtGysI2qX6V/hocmM6s
G/Qa9yaU/m3zSCngPDLk/TCE1wQ9/jVtvQ3o4OZJcvsfdZ9vpEpE+znd41YPQgftEu0qEKrlPQdU
WqHX1Bl0bCJI2j80MGTYfiKp33Ojj69S3wM83Y3sbFOA+dCkC+AamQDz4GvQHI4T0bsexaQgzS5C
viguEekaC22DOkP53OWD8hbCHXNWBkV8H8MscV6A54pWKhR1dCa7uOlKavikWkTVAzmacLxP0Zpb
142HGAlMQy9lMKlJ5oE2PJlRltMKQ/+NhgAHTPce+jemRhuY4bp3+P1uUoIQrnCI3RPSOhSw2c2P
qqJmh6EYvXvBgD5ALgQo9n14MWHBCSmFFtBT06lrZQ91Vta21LTC41Dp2hYFQW+r8Sa2b+l7PsZl
ZSVwlur0mtCnD84Qzgdq2UR46ji8+FZHPV+Cg/UrmdStZgXfxMJ97c0eyiauZACp1z6YS0lqzjy8
NPDGh4ziQthVVzCOFnjzcOD0LOHBCCg/drsaLC5sBxu9iK5SVRR3nl49A2V/CUmRA0i9Rgn4gdzf
N1PobwgTdq0kPAuWfN8kwOnyytTO5LFObhMAeZe8XXDXVu0tIl7QM8ZIF8QQhlk6uPVcar+wQZJd
ScQAfIDQlIQR0niujI6FFUBxSSbWIj63RRWuV1gmbywFLHmWK8qW/6CQF1nPNTLFq7hrvtJ5RkOU
Pl6aavkUslLqNvo6kC0D//Ygt2B95WRbmOk21vRvpolP1CdqKtLxEBnR4xlTaKBi3Y50cXMgoNGr
y0gFUG02teHcCLlpKrq47vPwspfhy8o78ENha17VGtLIqAZFPtfZQkv0QyqL3LD1FEYZPT33grJA
TdWY8ndKAWcrqVkPKuoABWXae35IjcWJblx3cYFwgXohuh4wO/pSYESRbL0Sb1kngOojbW2MXPpg
kiIDGnLvMhRjG1CRcMPxUFb6XZCn561YrEyovHwTdySW7R1Ui1u80j7W8vtET78NfX1r+fJTDQ4K
3hLpYFbVBbnKG+S99y5z1ZkQmrRJ3F9raD8RRaeq3ZMz35mdtNKoeJEz0bYQj1CrLMGViIlwUVvZ
Y0rXRg2AwEUdeCxon8o1XgesfC2YSKnx1+HTdwyIPJVYOTcy9wGa210eBPiUeLiKI/2L4flXDZNk
Q8gxwkaDABmAbtqThXux0e51H+JTrjlftFY0N7pQIGjNL+TWfVY0kMbkBVXyYWPWCoUhUhxRfNFX
4hVA7q2UmecUNMn+m+JbqAu7ns4wmiRZwnTekfwlJiYNmTfamRW7FmAJfw1U8MoUstdUUMfzUEub
VVSTDjHrPUQDW81oIXMDlU0tpACD55aPhqA+qkP3YtUU26UU4uxy4n2vSdGb4iqEdRRg9aS4lt2L
qb+Th3EHE9CNRCO4gxzS9VjDakLJKbXpgCY6NIscvkcNmGES3AwqnYu+V5F7HS6EQoPXUyh/xDrt
jF2yi3VAhGTe6HAS3Se17LbkbB9xpVe+0NK45jJxgnwnQJQ9oG6XoZIIofzZoFKCn6rMqhSKXAbD
PeuG6kjtUhai8zDt4ONQSKVCzxhT76CVTCcLlcpUGBHIDr0vQU+lN2jKc6jALxpzBGxdA4etMsow
QfkNFqfRSXvzSZb1uxxpSxvwwPVE75MPIljcZN2ZoAiMnCTvoCP/YW3JFHwJEnjAaOhGOkCgnmUy
sUEE02lmfgMJjSZGXj1BGHIWRe19GgR0lvpnZiF/N/vqMRWNe5bw1zahjKW6Bp2zAp5hMK7+nFCZ
T5CO6cRdcl8OnbEDrGesDAne114tv7lVSitA2Ik07OUUVIBK4hiFr0OpCGgGQLdjupBx/vGP//zX
f730/9d7za6zeIAK+R9pk1xnQVpX//xD++MfyLFNf7r/8c8/BBn4naoqsqny5y/Pt2A4+UvS/6m9
ThwTFO0PWnnh6/mFRfG1qKXnz58+PeXU08X3TycjrXPJLuRDBfQaaTjCLYB79m893LDeP3y0yBF2
Qy5TQgqfcr2+bTL97Pcebb5/dFCpUK3EyFBawGx2fqakOwWI+vrzpxunZ8WY/vxozgUpgRE7KuG6
jiEcabmni1G17nWdjlyXeiIAp88N/WL6Df29IU9wRTcsI/ngVc1V0qkXYZn95gxN6+loDNAqNnKf
+/JBjQkdK1fYCzGySp+/9/R+J5aNMVuUOrRNoSyb0iFL3O+53Kx98gZkXXYGSJAFG7+aG+X9ACKB
rWYpRnOAtTaGohcpU9z55+//i01lyO+frSiQqcjAZiaS91ckRpTVOMTwmOPZtp9bmNb4qRmS3lto
RaoWaZNJh9g3LxRp3Odqd64YLsn0jNyUv5u8HnDE/efmfrViZ/uY6gJ340Cb0l7QwQ8wtHKNL4WC
PvUE2SL/7nMzv/gm+mxHlxIwUDE08oMiZpq4ghs2pZkxHo3V7z1/tq1VQ6P6kpX5QZeitziF2g7Z
wYV3l6aPe+KT6LNd3UeNSR4DeWct7M/MpKarq4IKvztPi9gp5JDurnbL2XGIBTp4XeoRScRB8nsj
m+/0QiFjbUTDgU6YK+i24YrOq4WR/eLj67OtbkV1pqtKMNBHC8VGma7KGtRTHK0L9Om0698bwGzL
iy13dEXxhoPBfke4ogw2tYnk8+dP/8WG1Geb3YATrJAroT8Y3hBsa00JnFYZlf1g1c3C2vqVifme
rwuDfFzTHRqcIiBlKDUG+QtQ3GjhE//KwGzL84XHohStluC+Jv2IqmgF57RRX34+Rb/ae7Mtbipu
VNVS1SKORg9rb/Vo1o2IqHz+9F+8vDbb2UErwSuiFrx8LXgXRq1lm2Dwi21ZEaD+nonZ5o7MsC40
pWoOYQ6jZ91KO50SRpJHh8+f/4sJ0mb7O7T6pOxKqTno2gC0r40FGNHgrvz86dIvdpk228ElxFyI
rYz1wU8obLqbqbEnTOj87VZZOq5BHNL7RctStMmN0BHq0WE9gE6Dgzag1VVeiXQpfv4uvxrp9BGP
znYTNCH6LXoCy5p4q4iQZqvZ7wWE2mTy6NGCV5lR65XFgUpPv+Y6hWCXMixt81+citpsm0N1rLmt
Dli6dl06lAPKd54HtRigOtiC6MnLum+Cgqa6HJnWwof71WTN9j3aWKOsRU1+QNrUsDMNBlezg4n2
9z7FbNObkkGvq8GZ7qWjaas1bXVJmljO50//5aKbbfq0UttQgjnjICFXmw3PJtF/Q7zFVWpv+jdy
VV+5/kU2jKsigLjC2MMMsUrojK68fFcp6l6l7vf5u/zCQ6gzD9FA7Zg0LWdzOBYXkRnvW1e6zSeG
2M+f//NBJ85ndeYfTFkUlSHUssME4BQh8UyboXag5yvNK2vQckRAVB2KAVLMXoRCMWB52CvHGED8
HpYa+KfTNiIzgI7ZqwzRC5CT4k2njYmknuXFWupuItNVqHYFjRXe1yOnzn7oxr76AtW+SO4OUqkE
mnOLsiFlRzm3sDKkrQWntzaG/RY4s1psaUDX6MXsle9QLAX6dZbnFIX7PMu38PkFlEQ6KHZbcBqi
bCD9Bp8YKpm13095ydgDKhahD0En8Vc634KAtt8OCUMPJQQQY54zik1af+tTOaTBdRw71QXj6kOx
haTwULTPSQHBBBJmKX1IP2f+P9/dMaufd86XLB/KwPPr2f/+a/uaXT4nr9V/Tb/177/1/nf+dZ9R
gU/mf+Xdb/Dcv+yunuvnd/9DESqoh5vmtRxuXyENqv/7Fjz9zf/pD//x+vMp90P++s8/XjKmZHqa
F2TpH3/9aLo285mPFt/0/L9+OI3xn3/cZclzHOAZ/3zYv3/j9bmquYFL/6FKmqhbGuwBhinJ7ITu
dfqJKv6HRbuxZOm6hh69ouJrUrKwPjdyiR/xl0VJUU2Tdg1+qcqa6UeC9B+6LvM8WMsNWYNFyvjj
v4d+/ecG+PNrnE4ITNvh722iwd9jGqIomoolmpKkz/djaZDk63sq+r7kemvNiJ9yiPRKk9Xao00T
U+2lvF0t7M7plPtgVULoTrYMaODkmb/TU5k+GhWrYg31F8Rc8DvIiB6UUUKrfyMsOL6fz/tgj+SH
Rgu2KpnzQz2j+Kch3uTb7ePwxj1QR9IE5rLEUXbC2t3QjARtyS36GwAHJyGbW7jXnGDz/3ch+Wuy
j15j5psULymTYJpsZL0cPYFmZymueH88/WVBIV8KdZsFc9/MvcpZKtVehoXKoACU3cKwv/DpZhef
DyaU2WESF+Zo0tXIXL5YV+ah2VLrpPf+nDzjGQ3yt0db6a/1epywkt4fFB/NzZaKx3RW5gj2qgLg
6oTn+o23U3btrtqED4rvjOv6xl+b6wWrUwjxYcH8PY+K/D6AMYIkqtI/rcb3+TWy4I7+A3SlE11D
Ub6Tnj63d3I/HJmbRTRQQTYakBMgL/T7cTamsHGa16FY7D63c3K3H9mZls9RXKaHZlsOA3a8FDKW
ULAh1LTNjCSpQLc4EuXGIC2YXFiRyvR9j0zWEIgaJOV9qArUQtqQPgIEGIYyikWfj+20IRPmVYPW
KN2aBe40oucpgTsFctiNIDqEPK4OjK+fG/nF6v/bymwLwyvVih6aXna9orcHjqR1v0Og9qAcokd/
veQwfrH6/zY338+tVNIbN222R0Iw822obGNXXUITsAI5AzanXsNmVH+pFr7azwU+3wCWBkSIioFh
4Eref7Y81UYKkZRB4JFyaFl2hDOQ9GtzWx3g9ljL6+oNJOUqWtffA6dZpZfDde/Ac7exbiB5vwHS
cKALdykPduobW5pFBofDUVfm54bvZ4SO0fRWagshzddOPV/4vqc2vqXLFnVmTVMNcbbxhxoazUru
oBDbuNuUzvtNeda9VOcoUja2sPJVO3QWTJ7alMcmZ1OtkW8JI1pP7PS8ho3DVr8YdIqsmhvpLNpC
j/pcko+hQAz4zwkPS65Ofn8T/elgTU3mIOZwFGnXm5k3QsL/fjKv2fpWeAyvravy3P8RUXFF7H1T
3o1nCA7Z9Vv7UF2j5PSmbGPd7gsHePVjvl16nxOz8e51Zi5KSZEUS6b6WyzV9C19NSyPssijDLwo
gBbDVa4+n375hEFLlE1Rp5SrTrHW+5WuarVXdkj+sKNbiveOykXSMd+Cy2gHRUlwG+zgego3kNJt
kLHxVAcm7gn/bVOmux8f6NvdCKulRXEqYjl+K2N2ygKbLYS6Asuj2ePGeJTKnXrozxH8c4S1fk43
av82vtGKdMl113Fi/vl8Wk4cu+/sz45d2kakKJtmpeGeEQNobaiD52q64LSlaXXN/Mw7O7P9ZsZG
XwnTOIWde+MeYER2BEe8ip/pZVwTTiwd7Cc8yDt7s9UeJQF34IpxyVu+9lt1ma6knbuffJi8aUCz
7X7Hh1swgNK8pksorimzgynwQ4PiAEMMz9Nz4Sq+Bk5gB+vEoV4Ka0xA7CnvljyldHJZH1mdfn50
7iZ+HITpZFXd+j+0K/9H+gNoyCrcqPuXLqM3xqYbprytt6mztHhPzvGR6dmOKl0JkrPJNGJQEPER
Uke3n6/OEz6LKUV1S9MsWeN29X5wQQbL4lhjASKRC/rHBYuOZyTeIe3WwqXA4tSZ/87a7APmvmSY
eYM1Wsf24jrdZI6/Uu+zfbbyvy35v9M74mhssw/XRRlIyxBr0wpNQJNuUM1c5Q8WnSZOtEqdRYsn
os9345t9rx4y9EGMsBju0R1QXLuF3QtKui0kURtl3WdO/g0upHq7HOCcXir//pDSzM3R86FY3vQh
M7k9E1vxzFAXEt3S5Kk+eBgufYD3VJRo1JknG0YNsEmHic7p1vW+2bY7LoB2cv27m+7I1syb0SAn
03SGrWo9bto9WoQJ6hi2/lY5wTrYIh4/oqMykdPYyrreNrvPt8XptXNkf+bd1LarEI6ZxnpQD1PU
Rnf8tbaO7fIZooT14uVsGs9nczs7rF0KeYU+2dNvsks6plgxqq28IeHNOl1yK78YnSar3GBUaDBn
6xQSNLpVNKyVRKBcXKbLe+soBxcgiINEhZOvFubzpBNV/21xvjx9q+p6cbKIE3VRXSP+c/J7t7SD
M8l2Vyim3CCX6YPBc+RghdrkwnF1cnsc2Z+tXUWr5cj1OK3gdoTm8tVyHxZGOM3Zxy9I2GcR+5g0
1r73pENaBH04rdh6ZV1Fl+aNtTNvxIdp5QhOS4OvDfJvCy5XXP32ev3b+uyLyj29aAFyRzYip8/B
WbyiGcmhIQuB2Z9LqLEXhnsy3FD/bdCc+RuvZzYLdOu4T+HquFcVF3RJOnQyj456Xjrxhet8bvL0
J/zb4uwTGqoyyKOIRQ1SNRvg2LrtmoUYVjnpwY+GNfM7QZBaoQ7REetUp3UVJx7YwgvdWjIct7Z4
ENfwXO6j22Rn3EFptE+v8/tIs/+MtyICkTJZVXsASOOaZk4jWfvxLpKv6+3SvXJpNmYOKkCwLBGm
5WZB+ud136GdW9gyp67M4K9lCXZ7XSKrOkW2R4GPaMpQCU9HSj+Gt6KK0jJpogLIlkU0YkZvXldC
rymuTM2yRTm81AHOw4lowBRaacXvfP2jl5kFKr7bjU2TTV/fRU4mumuthQvryQk9MjCLTTQXDtBk
8sBQhX+B5OZchi3m8xU8Zbs/+ogjGzMfkdZpVgfpNAgP1VayELA/oAQ67iwH0mFiyUtONdB11XW5
eKQtjW/mIRBgUDm/sV2qrxEXH3Fh/qbV8MH//T02beYQNKsRh+7nidnlK1e+ANm0EpKFWvJJJ3tk
ZOYDcrFMsMIg1K23SzftDuGafbldjPmnl/1sMDM3oMT0EycldmS4/rWc6ztAO1AhK1e6UwIKseq4
UQE6WuH1whI5GZAfjXC2r/vOz6tyWuedg/ZCq60RJyx0G5j3Gj6eR/GFQrav29WeK5a8W4pgTy5Q
k4oIWRvFQmHx/ZZvTShpYpWcgW4Bb+wT9aVS/S1wTnq42wX/cmpBSqIhWpKoov+kzEaa6nJiVjQ1
oN4RHmIYqUnPLZg4tSYlSZlyQhbSM/OMhNKovquJZGRUadKau+jUtyRaODJmteCfaR/m699G5gmG
MBn0opQwUherfiND82Anu/RKANjkgATf9kgCgBfb1dvoammhnpxD2TBEqk86Lakzr9iWqG7VOd8r
j0XEpTJkPJdKPiedFjk8amhTNUSzZt8piDOB5n6+Uy+t5EO/Km6ncBHYGMw7xk22l6dwzemcwVhw
lycHd2R4+vnR+QO/rQRsH8PAUpp1ICW9E2j1fmHDTa8/3+oSogqmrOrGx0JPLELAAjJiyg916xxh
2lW80VfdJvhR/YhvBHr2V59bPOXDkGal8KiLKt9sNp81Vysl1QlFDZrTQdBbfg3jwyh+jfOYaw2l
Zf6sRiukrvyNBvfGgqNGaXI+ZLLQlD4pe1ITtWR55qrdqB47t0SipO7UaNz2+oCAgJPkoQz3k+KB
eSKKq4SDopnDng6RtvqqKSiRrFAUQOZkbMoSDjgYHcTnqJOjfWK0fr7xDGDVjmAhTJI5noeEVTUx
8lpXdYCwnyNmwhhvBquTnyBfboJtmeVSZG01GgYUyGnVSvBkeKy6MVSdzG+o8K3kIKCPA5GFSFb6
FfqeFdjwUBRkEdlv0tsATtq9hjRPJ67D0TSGC6CDYlFBBge/tbixyg4Yy8bvorFDRqUcewmEfVWb
IVx4MN7DAZHg4aEYQqZY6QxHHS36yyHFUEMuKKM0GqXkTB8zRWRARDvsVa7UZoB3goMcFa5aNWuA
5s2QGMEBRYasOhsLRJhCyN30icGLMrVQl2DoS4lmQM816GmwPT+wKJy6JtpSg93Irs+dCOpVgJxO
V2i9S1+7gmDzYJtyKheEJCHQSKcbOuGMVOYQ7TwENNJbqRIyeVwlE3H7mZ4ruXmFNoPRfC+jEoB1
HxUiOC7DBPZ5aYbjYHyHO60Q90WfxM0tzA4RbNh0QGTiRjdzQJ5NN4XVjZCZGGXXhw0jkP24/laA
xBD3TaZO2rk9OinlU94UIcCbMi+uzNyTtF0eI83KJ4fEwQmITRGWgrUcFuiRRryvig8Rzm1o6EH4
A0ioJtlKroOQKwK4TlZtVUPNAqNQ8WbFYym/IRqfqk9527b1U9fpo7KOB1Orp3YMC7qzyhS7LyLk
UPpOoSFZu2mavlDPK7Oohosqm1RTh1wfhwnN3Qc1QKzOSCHbVoze33tp72q04op58QB/v9FCwQIi
u0amD7WW+gzdOes58zrjrbYE5APqvhET9CmCcbgMFYgWLz3gpurG9ARQQfQA9cOhhh5IhZktzSNj
zwYxkVcbDM3rFRuJ1yLe0HSc6JeGgNLYzaCh6JI6iRCWwyFKodWP7QTJyuBM10SEYkBT5XLFZVHP
LOBOtNJr35VQ7YAYBW5nKmsrLOr2Xs0TEalH1Nuzm0IwmwypR4gaADNptCVZkS6xj0dauwJI2ID9
40Ej+bLIEVnbK1AzQaaRqGb+KCFAFlxkhR/c99xtr13UDyHd0oFVuIjVBeHE8xullxn9MP2Bpr5x
V1S6YK6GPkdRd03/mwrps6IXFZKhjRS6OTQxhQn5XN5OvFSkdFEDDQA3QNk9ViCZ1bAxkNlFm827
SguFtSKHhghJhjkkdWw3Gv2U3pmagMibOMP9DOlmKdfLJz1F65Q7bWJMolaJNYF3wxKVtFdRKJAL
sv0mjr5lWphAcVjgmF6AaYbut4GuDC/cC3LQ5da5ErWVWG2lDncV3cCyS+R607lGrHXniMwKZX5H
q6sSWJf4DDNCGKREkay5sSyhps0i12S/ktfJWBuFel8blgW+sDZErbxvcpA6qBpkPSCZNlDwW3oh
C756xY1NVVFvi70hzA9uOvQDwd2oZj/A3RsmwgZy5kMrCTmDCM5WVEe9um9Uo5Yu3NiSkQqSB5M9
vnVhXynrHdezUr0bq1wQ4rUK6tugjNnqgZzVV0UQoid54aMlxkWdCTTQ5vn8GDsZFxBXoa3EBrXM
eTrQL1AsUhFXIeHRrbO3dkWZB69BzOPeqXZHJqe7W+78kE4dn7DYWvQCoVUoz3NXXpfCJZtjtnOi
Z5kiU59eZFtYflb9WnP6i/pBeY4vQStukcWLvi8Megr859HCkfV5HguKX8D62WT9kO99J1r3u3xd
P/yZZFnK0y0M9WdC9igACtpKSHVripC3pFsvam47+kY9W0olnLzow2qnGIYmazpf832gFaNNUrQ/
U1cvAMLLfbUtv9LLQ2QnXpHQWcdr9/Z3sjmKpKBVSQSk8F/vbfpePnDy0s1Q14+eAdmPvhA9nor9
jw3MokevCwJDnjpBGver6t0rg2AX7UJK/FSEemxjeoejD1QNgpJYiCXapCaeOpi26W9e2GZLw5hF
+Ggg/mUC/Rdbgg+RfynKZmFZn0rPHg9ktgIU8l7ZOE3WtJd7fwuBFPSEOZ1Pz+oD1Gkrirar3ng0
RmB5q2SztARP3TsVVQT+KuvUFuZtZXWrwGU7pd1EAOJBKF0TxjmmguibKS5M6MlvdmRqloOJkGkG
FICpRHIf6SW952RbuFMsjWba10fLAgZLCQIdTEi6DLU7hWeJo0osnDjafv7hPgyGSF5VLcIWbuyi
Ks4WuY8WIMyCFvMGUFYHXgTw/HMLH2t2kwk6RVQNVmYqhLM13gzkWzzdmGoFtDEYG2mXnwV70x7O
cXqLjX3SyREdmZutd9PMtQShyKnw09FW7ZAhg+5l2zoakk/miojCSV+X0h4fa7yzQc7Wf2xUlRxV
WE3Pu4cAAgnTgQ7nJrmpv9c2egGFg+yzU3GiRwx6afV/rMdM5nWZVkMRN2zOr4RinqIjWJrTHIM+
v23xwObK3YmP47rY/A/O0Mm5vjvFZvZmy0YcJHLpdGjbHcJ49GV0FyEFAzAUiZPe0gexmK3+4MV+
GtQVSacL6mPpUNcNuPOgibcjKz8nAgMgDrxvXLjZnlw79KsRnlOh/FDWQrkbas+U3ZBrvS17CVHi
zcJu+OAofw7k3yY+nP9DRjA+bbjibXiLhQtxXIvJqt1LO8FBalZxWrQB0m2pHKZS2nLpbmGI85AA
GVgNKlPsI5KGXNih8xcinFMGNEMnHyKpiij+zHYd+a4OKtoqD8gNdJp/qeflwW0XcrgnPcqxiZkH
bgdPqa0QE9ZdvkfHaAfNqt2vwx18QBtzwd3LSwOaOWMJICnse1ib8jujufMu+2t9W99bjyJSlkhQ
rLy14UTnvePabr32b8MRQh1qHI54tpSuWxr6PPNCf1RiyDDG2vSRXI977xCfTQGWRIgVbJZCrA/H
EGv1aJ7nPX4S+RkpTzDWBsG+dL9H4Q8USa2+Xth2HzOgM0NT0Hy0ZlpPi03PhbBA3TYPHpwi46b8
MUUN+mrYaMYKtpD0trt//h8k6ifHPPdkmknMSj5N/dj/3lUu6kMWY6zWzYO+pTy3yeks6bbmE2oq
gT2sjIf8ZkpQfu4ITq6qI7uzIaeWXEvdpPIrQ2FuDtdp8+1zA0sDm1z40ZzqOWRTHhR46Cg8KxVY
AgpDAroAuWiX8gIm/Wda/7NZnEZ7ZCxr4NVKPYypW+Glve4R8LgVoOPQViX5bMPud/rKJCfarchT
FTb5Kfh+du0Xedz0xSb/srRPPlx8pgVF4CyRyDOVDzFHVUzpk2l2kbP7CtFfVpqbeISHV1oZqNND
4LStFy8MJz+pRThlYlcy58UCC1YUWWswWujl3mxEKKWg4//8q546BxFcnVyrQSfbPJgqkPqu/Yad
IuSQm8GY0sNGMrgLPvxkPHFsZhZEBVB9tH6NGUNC/Ws9rJvLZptcuEjOOF6ymTodjYWY96RrQ4ha
M5BsPZHWVgy1RZsWm5oN/8AP8sEHBKlX7cN4ESx2dZ4ME4+tzVYsZDEweYlYqyDIt8vWQVWRztLe
wXtTf7/n7N0u9fyf9HPHRmehcBFZfaZXGK1X5Tm8zdb3nkjNOMsuzFV/QOCnFOm1jF/Li9+KEI9N
z76oRZhPgfXneJvYltcFAWJ/4KTaw3LmeKsl/3ZqBxpUDgBcQVr3IbkDb64XxBb2yGzuk3VLliO6
Xu5iOHk6H9uZ+9GmMTK4+Kdsjr41Hi11TfIY/zOps/QrqnYjrqddQ9jZ3rqPY7o1Csd4QILoOj14
q6Wulo9OV6coApZquu2gHz4rLwvQ8fky4uHw3UNKU9JbIaOZ3MMQuM/d3eeu4KO7wZapSbqO1Kqp
zlEWmhXXIo4CBAkJxl2YQ0YOxWK7cE6dcAXvzcyCLdiKJC/TMGPCn/AsrmH/PkPq+wUKy3GdrGi4
3v7vxjWLt9Swt6gsT3MYJ1tE5R3dXIK8fgxsjsekibP6VdvBfzv409RRjEDBG10QzwnPeslbmr0l
S7MFYXqlrwAypQITrzWFtvboMtgFN0DddFR6iW6m/ZdzYVqaxZ+R4Psj+f0YZxtDEsSxHQJEg+uV
6MDTlsG4l7Ebu7X8UNmValuO8UW346kbYOPaUmXLX5de4mOKl0ZrkBvT3VTnvJr3dFA+iUjRQ5Wp
XdV742WcUDrBQXBerAsJVen1dMf5vV1Irpx9iAMCVDlzs6EKBZKXY7WUw405PKFkarVf2sLpjHDz
+WL9eB5PA/zb1MytyklYKP3EBSoACSHh7kjeRkm//O+MTF7nKLqKq7AzYMCjKzj8gq524EOPfPe5
iVPOhE4KwpaJmIo82nsTsKh0VaRhwmik5FuKPvsmEBN5qdVhesx8URoSF2uRzJViznPvbmP5CQWw
KU+RQ0K76i6n5kbDMbYlSxE6s8V9cPID/W1xft8uO6V0wc3Tt8mdzBRek3FwgmJh9k7tcoNpo4lD
1q0PINocgoCYlh8+UOQ/SVBpC3FHhQoFKW/pqvSx9M6C04iQaEgRKb/PvGOQmq2mV5MpWgerLcKB
W2GbH5ZxLx+T+tPe1RTTBNcMPnieUm3KAXZsg5kT/x9737UbSZJk+yuLfo/e0OJiZ4AbMiN1UrNe
AkkWK7T00F9/j7N6ppLObEb37OvFYBrdqCItXJmbmx07x5vd4tjfZnaAbr69ZukHaIyhim+Hh6WK
xdXr5tIqc90IfR6jH/59h5TnFASKJ+BgQCSLp5hgdd+hJVZ45cJNujhUZlIToe5wKmB0ACM1UHXi
PdJZzqt8a5ya83QLSUGfLCUxrp64X9OrMncQlJkIRVDhieIjINNiM3fgrOzOzs7hdyiqoMVtCThy
3aSGZj3oG8giC86SWxR6hxR7p1Sj/chPqyZ++tqN/Mny/TLB+MNQA/9BTk1kW3RJVuircUJHtYX1
oDg00Fzep0uDYpxjN+PpCSUg3OXg5s2gH8yDSXiE5NvCyK7aUdG6QK8V8ROKSW5VZNAzeMhiAmO9
b5Qm6A5tyCNYyQOnItEKiJbzt1Hn9AxeGKUfdeH5c8UY5pCHUTSsm3H+Snmvvx7XVdd1YYG5KzMg
d0ew+CCXJojnUfE1jj+qVGI5W8p80oDjk++/sMRsDdITwAdmWKIlIgH9qqHTm9oO7I/OsJL8/92w
mF0BqApIrmW6Wggg42oED/ujGg8O2q4XJvB6jHMxLsZjNWGpIqkCUw3aLmorOQ472ogMonM8lmOk
BecfkgXhVy9uza8HefVuU2UBrHlAEGGrfNwdIKvUAjHD1o8F9EN0mxbqdP1S/vP6vv9lhIkj+Rjc
qGIMI9kAbXS8zI1+YRhX3uJ0l/8yQaOGi12uTkNdVilMDFYDhm5wl4JJ19E28wryQo6WrkpjtRwZ
XN35AB5AYcQA36rEnK1JyBCzvZ8tGazt6ZmDFHg7WWK2EPRcWyUgYXX0tEqK+illAzhYp4J2Gvco
n2lQxATXfShC0pDCuL/eD9eWypChtIpCHl5ILG/cCJffSzEs6ZJoBwVIxscFCyJdCvYQX5pgDnGr
96i6IwNtQsHQJyvpoGQuPcu0wBv2ZnCQMjPws1vOgZ58ZqKBxG12w0te2v+7oTLnux80QWxqfEec
DVCAGFS3ByJxYbTXV+7XfDInewhLUMHSlaubFOJuIBCeLR3s/l8P5aoDMfB+l1C5AyEsi2Pm5y6f
BODzzPZpdiNLdATs+x4t/I1T+mvawRXaysL8LRpldn8OtFcRAPsEWUSzxwtR2DaQBXKhWY1siVFb
5R01vJx4u75Hfw2WuW8ErhugiAO7EfiZBuiJB9VCZEWX/vMW/WWB2aIdJ3WqGqChKJlBli2SPs08
RRruVNDa8GovbMpEFDR3YRGpr/3KKrMhBamaKinBuNTUpEWpwDdmE0XndeEUHrf0Crjmuy63DLMz
uxqdLEC7YoxQEbC1Jy6zIjQzp07zyD2gJX0CcdA+MWN7iS3ySpZWBZ2NqoKnSAJClk1yV33Y93mE
2ZVPoy1bmT2/xJ5q6mb+zC/e4lcPIPgAVB7hN+qJzGYRs4SkeYirNdCEjcCHDbRDhC20MZZ4b6/G
rags/9sSs2mAyouENoIlfQdhb1sB/h707lbjRKsYbCJLl+qf2MNDB/gzBSBq5uqOBUIghoMFBA0x
FFHa7fSABLQde8pJ1FaqaC+3xF49efovk+LHW1bvASeeqElUoBMobLWnLO8X3MrVrBP4sv49LuYq
5zpSJhr1y/ya6zyoiZMz9CT0XW9XdxC8tlD4sQLOnXk/njYhmqiXM8+Lc8u4NgEy5CSnA4188lDe
AHjtGBYwGGc0ToJKanEtlyaW2aXRPEH46+daoslHxJ1nhQ6H2y87lzNqJf/pq8egaV/UuEBApjM2
NXSjQjsL+5WTUSQR9qp+97VDuzqoCwPMgYCqwziINIeGSwsa6tNk63WoL1x9S0YYpxlGahEZKYyg
/aV0JIUKdAvl29cj+dx2jvYdWgrUFORMUA1k9qQ8p8rUUCtpJM/f+zo56nNvA3tebsZBn3cBZPHM
flC9fur9SOXTlyntiLPwFXRFmAviw1fQubgIcgWSGSkEOmiNe0LaHKLTP/AycQJbNic8HHI3ocik
5Vbt63Zl4LsMFQ0qn4r4pYgnZIXT0K0nKz+DKGnaD+j4dLR9bctPTQzumOJtKdXwJ5MOn40AW1d4
Nk+VhQmizwxmZa8+G5vAbxEMgriE4q8W08xXolKUbkHAJ+GVCrAZs48Mrpo7gNx+Pi3bdtXNCGU4
uBqob5cewnsoHS+t55JN5gruwXxbyjTMoDizEF3vvAWb6IIfbNAF4zHDr5ayAdfyVB/GyeSpoEkF
5BL3btM4oAMFeTk3cmOkT8eHBooqf6mSt2SVzVRBcVYpGmq1sYNTvddTmwPQxvk5VoU/9N60Cqxx
4dn0J2Z1WQE8A8eXbRsLSCYWUo4dlP6oQMdU7/NVuh7R6areio09+InD2cpC2mDRKHNKW0UsJZEa
TXzpFVppEOtEXVhzuN34Az0/3JoOdumwXHGDIo+knCEgqNLxRvzoGnIurNWcGs1VzjMMpyXhQni6
ZIG5+wdSq1kQAJ4LNZyVUhwhe2B/7d+uRKQfxsA42SQp00yhjxgOLTl9tO84iPpBEV5YgJpcX6GL
yWJWSJmEGrwBMERJRNKb5BnUxsCW1ECXCKBGqDtgwJaK2dcyFECSgCAUwD3a+kad7IXzToIpAd4M
R8C4RbI233d7FEGtFDSdHtSPLZnAc0vHr2f06ppd2GRuYFVK4D9j2JRy9HlAUZJwd19buIJHwM1o
APWrgQscKQrGn3C5PEk9bYVIfP6BEodQsgnI/O0qB5Rax/BZd4GD2C1GTNc2Cw60StkB8IRgN3xI
RauTeQA4wIJ69GiHm8Ejb/E9VDX39V19ELdQsXSXXPa1CRVBSCgh4wOj7Dsb8qZN/DMOqIGYIwL6
1BY25zULSBAL4LWitEHvkenFNikzQkKjQmujCprwrJKh9xMuhEzXolsRyTIe7ZdoOuVZmlioBKtx
FwMJmz/EeIE5xKMwuWjPi7byHk8vYRquDuqXQbaGi5ctGkypwT54kSA5JCT/yayhldTQBQVJMhYx
qkflGEKnF7swy0EJnZpEHBf835/M2i8b7G3NqT3cBmxMazROgs8bxBpIWbVO0HmCA5HyRQDMtbgL
fdXAgwno99HYCN0AvQk4dGER0GWLH++U/l5XzwsHeMkI4yO4VtOKlE4dNJ3HyMF1Jatmd5o3aN+z
tcnM9Kdok9uhu5g/urorLobHhFwIZeUip4B38kNwkbPFY8+FpKVTUshktZ930Wnpmrzq+i+nlFnE
bhIHTqfSVcRBv2u4GqAvCeGsR91Hz+I5HEz5BTKQ0I6yvp5mkV6PbOx+aZjxk0QoCzWmaymf6jPZ
A1yfmOBJj5AUL0A+FFsz1L6hI2d2hwjip2YJ5p7xqB2XqqMLy20wNUMhiXgUSPEd2Xir1hCwP07/
SRIZfACyhGo2ussF9rXEVXrdthx8GFeHVoFUVrc0nVdv00sTdG9duElBzvSsCul0elzmRlAVez+M
+m1G3GIvOeltYIl/t9MKj8BLm8wNDr7Ssp4i2GxL8fvUDhD2bryvt8n11fk1c8xhjAKRG6AkCxNq
s4oacoeez2+JmDtfm1mcPuboVXrCQaAdQ5nWUwZiEVMB8Ys7rjR6afdeeUQlcr10+P7kDPwaHXP4
OBRocqCoAVg+oUbe260/3uHZUwWmjDbzGglkQI1R6p2eGjSdGB4YMSXdnu+XU8iLE8Acx8YowLQT
4FOk2x4vAdGjzJGGRdzsrFWg4fxLlGd0fJ98gAEqI8SAYPNmnyNcqsn5OKGyrX5DmRnP6P5OeQL5
rkfxCZZ0mgdwUksPaCE/oHN04V1ydWtdGGdOTJpHs5ChocKUJcPvpNAyxtRR8qXyzjUzOqDFOqXI
B7SQCeIzXu/0nMfOAoOMpULdWfweq0tGmLuYomQERQOuBBpGNCHBBtNVA4m0KlR5ZK71U0jMeEUL
fej4jWy0BgJRuBi+f3yrf7bInMySdEYW8wpvhmctOFR3NNVqOPN6RqMx6OUBCrX/1hmlFkV4Tx35
ZBSigAhnnnRNge50iYB3Wd/pHlgpABXQj52b7XFvAe8XLt9R9Df+2p+fLTJPvL5q5qgeYHGw0GaH
pHIR2S2OpG4LNhRh7dZUAX63grvYn9z4iHQB8FbV4sjf80kfv4NGBSDlEQG9EwGD/ejcWynrR2Oq
a1zSQIDMdmGnIzKitZXe8/exo92ot7MVWhO0QW8Dpx/BcGEtTv/HC5tOBvJd0GqR8H90B7MbmWgl
n0hpAFWid6xB7sRO6oUe5QnlXxbTTx+Pzbs10JeAcwkQMBRf3zvOL+6zOe90NeIJWOxeB7wOkXyy
sb8gJuTlW+NE+R+w5NE9zy/dBFeGCX9EIVoSqJY+3dVTIldAiWWlOcAjj5sWXWTtSjpJ/A6inKg7
LR2kj0Hfz4Fe2mPd0Axe92iEvQ7Cu1qyazHchYNDfTezfUAHAOp48POia1RnjmoELhcxIQnQNc5o
YwvZPU4r2kd82U7fZBswsAaY0fRgHNXcXHrqMOWLnwNEMyyAdVQo5NPjShbEFrV6vkL5IvkeQnjD
pzTIxj7TzAwdZtGD8AOkNJTiUrNnULC1yxzk9HwwE0AjFRFNnNi6+IiP5yciZdDyclEhOGp9aRPZ
vZn7qpusF7ftp9UEiBDbR6ZodUoAxVyjojFXGeg3lHcwZr2ffQHk2lA4wz3G3+mbZajWZ88P0Q8Q
kIigFUdWD9RBH8empXUKLGvHocWjB2U99YrjKvY6G30sXrReAgF9GqAqYnw4G4Do4j5jBQ/mts6a
EZGCKfcQ3AaFUJAu6E2+w0c/rBZM4OAZCvJCtIGauoaLow+IgJ7OYAZFh/Zs86VYmCg2QEuYN+xI
wqnM67w2I463gnb0klFeOC6fPA/ACTJYF3jsFYphYS5snjRtUs6aDlJDyZy52Gq4wZylpXPBVH1x
LlTI4sgiGMJECfo0LDy4CdVmLPkO5Dye5Aq6iejgWXGoH09pvs2oFsbFUMHTRhXwxMAoNgn6KbBZ
Ps6rIqoNrxZxhtssODXgeP5Buyle0xuA9XtbiOx4BvOrsqHw4eyR91MfvVBx5IEMv01X0DY/Ixm+
CCZmL7dPn8Vs4LFIuKxI8FkZJFg3rTs5SCXARXjFbdghDSOb9TaKEQZmKyC+dvUj5y+uBXPR4xuw
AKqO/9GClsQmz6Y+G1W5LbDTHgYHelmr0OOfaBby7wdO9AqHkwDzHbD7lLqN2d4hL8e9Kiko2jwJ
rw36eHIP717tnttxXob+GX4pvUXd+8V5EuF2gYQBlRqOkwZSP8agkuc1p/QS3g6VHjilgjoZB3V3
EJrJfpO1mbNw3TAu4pM95roZQxyhuYW93u3tIVtJcEipNSqUTFN/6k+pHezjlwWjTDj6ySjzgFPS
KuU0Iou445CM0tzaM4A0mBAd0grOcv6CuVM/2WMOUw6V1KGpYY+SXhKoBA2u7P6F08F4o592oAaC
qh8IDREofDy0cdakgP0LdFy6JwP6a+w7d7ZnHyiRd9KHwabhdurSyISsO4e3G+svPFXZE/K+iS6+
gwlTpBR0f7gU0Fxia2hyB3ZrnQNtmglWRqxwV6zCu3kPbM5kIhxcBRBykcy6NZcUoJh8FUqtdDNf
fAezmQslaYGGeP+OwEMI7AXwZnaxUbzJrl3Jaj3DTpeQcUwv7r+s4jbSZIiIAb3/cRWqtBlBKCkC
QL7qfrR+f2s8yWvlFTRSKDdrN/1ja7ZO+DwiWyDf1n6yAqY+fAIuYuFsfXww//EdUL9SBQniNZ8E
sFrFmAIthe8YyYqMGVgNekfWvs3IENaybiYGWci/XDnLaLpDTpxGFypoIj4OPJjIWKvcLJoJ962I
QbdaLEanV04uTIBxCDeUBCQBM7epnKJ9ZcZJGqzZzcGzPkL9qt6ODo3ww8Uu1SsH6oM55rqZwfYH
6SuYUyoj3vZlL2/0sq9dOZD627/vlC5tvXM+XkQyJAS8vUcMACeRqKD0yFyoDjgp8ePA5G0KBVzK
A17x9R8sMm/kqevlIOphsSh1C7KeiI+S9QDBrUxfwsvRpWeuFTRKarQfDO9uSWW2hhYTUg+ISrFu
o61BKAb4vOkwQzhnHv9CowUbL9GT/8Ee4wkjmTQ9slR0MqPvdJfg9U31RZL3freltDBDafZ+1D6Y
YxxeD5rTqggwPOIkwYESG9P3/iDYYeb2AeI0Ab5G88H40TXmSVympaA31lfzy3i6IFXGMqjxAa0t
uNTPDAOSge1KhjQPyisrzZfMwop2SxH+4kQz97fcxgRkP+8Li6eiD/643GrNEQvbHaZVtOBhxGtb
9nIfMTd3nMagOQuxrrFupZzTPFWdJRAQVJrzXbo3MksHg0Th0pJAN7mT3RiWgtLAvBMnNzqPDgKp
xYwLU8X9vPqMU+J08Bb3DeZAgGzAcC5suL537PUMF185PRpvqIDP0mRcc06Xc8E4J3AlinXawaxY
cBtgUZ80FRUQcVCXgCALh5flR9bnkKtiIDPMVhydWQHitfKb2CuER0V7kKTWGmXJUzPO4ch9E02r
Bcd47Vq5GKfGuKkuQTEZfEE0mojuhMYu0YlzCp1qA+CWO211ILecpbf5wnnSGH8VSAnoMRPY5OeD
GLwptWKmASAOiWLlmWB+PcIrFzWIENE/olHQ9Cf8uZyXk1KLOua3E1AYL+LyUJacJ2v9UZLKZN1l
EzLqcvv6tdlr+0dGJRu9HyIEv9gUKcbU53KI6Agc36ci6Q9DSR7nOHn42sy10eFJAek8oJYhssps
06FOs6QueYwurW5DtdxGEd5ObSKuBkXzshGsC0bZOV8bvbZ+aCtHBh08UrgLmCNpzDloeAWMDZzR
3khAT55nARKwWMdCgNJVRr5/bfDaZCILAEw4BFloMvBj7NMHaSf3JWouUdTH7tShk10Pp2MgNy9f
G7p61yjIAOjvsGWg+z5aQhdPOmsaoizEsrkjuHHi53hx421IkWiRcQs5NKDglMmhb9LYXbrsrk/t
L/vMXZcJUTyJBOsJyICOXIewJwq3k8nsg7TWy8olN8cmrd7v8ssBM1Ort7GctQIGLHszSuygm6Jd
SWJpBk+hRZEDSyNkejN+OvRLi8yl1hEhVkBjTac43oeF3XRr/uFnThkkU5KlcU5+B6rnv41q/Gya
ueD6RhqquMHs9k9IuKQPVKWJarLpzUqwSnsZPX3Nu16OlTkp8hC2swFmbFNrarAJp3bbqwtJuqsm
BKiNCKAhQCqLcaZ9l2dKnuJBpKbZmRPEmxTtV1+fiquBgXJhgzkVXScOoAmGDSpd2NXo5uW/ja2T
1YeGgJB3KwIthuSJbOe+gFygI/QQGwet8qpH2opASxF8c+i3Wd5MV4/LxYcxxwXMymIygMLdbGbi
lTHwO6OSObxe73pNvFfGJcWEK7kGpG7ggAAhQNM4K3scy5iJSUZCJU5/zOL3sTBMiYBkY/iRBsK3
sgkecAUtRAhXF/hdwBpVJ+SVGRevDUkqxBOcX04KW+aD+3bglzpErkV+ig4iGzxoeRFZ349uDzTp
gjb2Ax4refeN6IqpDMUt6G/M3pisrzfTVV9+YYo5/lFYJGhfoKY66RQKpW9ovTcWvf+1matuhiJr
FWRYaZmMqTRULarZPXgc6avhTraaw4yn+nuHBg+tuSS0JPC7/GeP2kuzTDyVKFXCTQpdrRBKQPJO
AHt6NS9lkBmQwE9PdmmGOfVq2nJ9PcIMxYkKNuqP36LU0iExRWGipdst02Je2yOXJhknEJMZbOIz
TE7iKZ+Q4hoaMwIr/ZjffL101zY8OkmR30HB8XPH4KCmcRajP8NMBs7lAAIxxEXmmiUbjONo5qKJ
oXpAd0fgtUf5LVM9SnQ4Q+h74G1exJNi6ea7tvMvx8UcMqKibtJMsBk14U4kM4IlAMnKxcTc0tiY
E9YGfc2NNewMVnluO6v10fm4qzYCOtkS8DdCYHGRgOuaI74cG3OzTmjZhUIEbNKSdHWc9ny2yV6p
KI/i5UfhPKKscV/eiigpel/vFoYj64+jcLFdmDs2GNS6UeL3pQR0mV/xa8lMHzPQHKpvJUhXUGGl
nVmyKTSmmrla4c0PcWWqq+Xr6LrTufgWxleDa6AGeej7twgu+Prz0G3EPfQVYoeeTRGaCHhH+8kE
Dfulibi67CJeAvDftC+FWQI1QeWmLXA+QwWsbzLnKvLSW+rqDr4wwUw1F7QDkcEIZJZlthKixC4J
8SDX8rPH9b9fx/8TvpXHn6kV8s//wX+/ltXUxGHUMv/5z1382pSk/NH+D/2xf/+1jz/0z0P1Vty2
zdtbuztX7N/88IP4/X/Yt8/t+cN/OEUbt9Ope2ummzfSZe27EXwp/Zt/9Q//6+39t9xN1ds/fnst
u6Klvy2My+K3P/7I//6P3xCjXexu+vv/+MP9OcfPbd9I2ZaffuDtTNp//CYav6NuRFtT8ZQFVp9i
2Ia39z/RfgcmhKqOUnlF1ElhBMopbfSP3zhR/11B+RupSBDqoE7MY81I2b3/mcT/rmK7oAIJLI+G
RJL+27+G/mGRfi3afxVdfkQc1ZJ//IYw50OeDNT4KKFidwCvAZlvMGIxjqeegzodRg0yw2Kl3YM9
StetKDB0t9ODBmzVcROjWlyRlTg2owdxiu5bAFGcNSax3UTIk05mUpZ6Y6GhQ/ENueBOeJ8UhySQ
6g00RTKvksTYKsgUqAAACfk915WzD6oBPBcQi1VbJY7RlSmUdfA0FvoMsPUcxgLew0boZUYtPvay
URMzrZrW45NmDNHQEYFDu4HuyYYrc8Gpmj7zy0YdDLsykiHf5vj372IlTvYIeMwPoTVEe0pC0euK
mKCCW/Nov2x5TreKuYpcqL5oBqjqJBGilgBPuSoR6hVpy/JlTFsoJslZduTGvIMnGsTZrzl0i6ot
Jz0NaptzZsDL4wZPduQUwa+550AyuEcvbWYbUyzYqjpXIHqKBRQNDbVt3Zrjw004dMkDTLR2mlbD
VpHTYCOGGoBZbd3bhE+qzQB1lO0QdtxtQvjaqtpE9xGqoJ6MMnRjN3pdIacp6RMYMbtQ3ihhHNy1
kEhfh1kiPAlgk9yi1RBNrhCr2YdAXljVXBJTlwP1IQuG1h9yKfFrJYFW8SDWTjMIlT22GeSuJxAx
G8JATpk297e6npT3YpOL6zjnA4fTxrMODj6vJP38Iqd8elNLgeaVhZRswyaNdlmgk9Dsy658gN6D
4hiNLr/lUPyyRWQDHMi1JC+tDg7fWOgKW+IH7V4Q22E/NjFSV11Yr3kjinK3FWNylsaBewkzyPxA
dSzRnEGRB7cdk27Da02z1YZs8JRCSL1UNaRNmY+Fp4rN+DgreesJTWQMljBOoEmekmEDe/lbIWnh
9y4hnJNWSmbHXEpsvk+1HVdogRXoDYqASove9TAX3bYujNtaJandS+l0lNuwW2cCigMlVI68IoTC
HMDuofydcFm6U3ISeiEfvxikADoyj4vGMgZCTJVrh/sk1gAozozoPpd77rEWS3Wr8C1nzzWpn/ma
Cx8HJFScVpcG0R4hMHubx33yImUcnmmtWK8g3pI9NRCge9KKHlXNLIt6EIOHw12v6rIlYv8fQCU6
WFqkJGukwGU3AvscRHb06Mjlg2YbmSI5c8NpHpJQnC1FVfeI1HrlRJxaOYWM6goEVwxfEvJ6Lfdg
5xWGIbHVOJxe0mkmfpnkvD9rEl7GJC6tRpLyp7DPjS1YvAUXLS3KVi9L0S3wKtugaa4AQVHRnFOt
T12Qw0wmUn/trgR10RoUywBu8NNo9RGZXYkXJjdNis4V+Xk+53PPnYpxHB2Sh8pqJl3nThpPzHxK
JbtJxc5pxzjehjHUqbomi7ZhjpedUPDRSpuC5M4wyvyojS0I3boksyQh1fZRVxu7rMm0A99KBjF7
dUzdajR0W85VDec0Fd1mSFSHhFC5Uvo2sXJ1IHYKYmYzEGtxckZxUreDThST7iavHUT+JNVp5MBF
Jp42k/JZg+LVum4y4SHr+WHDi2Hqi1qggVyZcJtEDAlxuFauPEkl4CKVhWkXC8DlYaEHUK3rhsm1
02DyhYxYkJD4UIk12UG7izhVlmsmbkf5IFSc5lSkMJ6kUhjtfijRfyhCiSfpppDulPbe4MoW0QuO
dJ8Wul8nSe/E+FWbaGynld7ANYt9qa+KzijuCEkUB7Miuz1fzI9ZVmc3OPBgQ5o6bdtCK9VPKpls
9aCDTnWIC/oGSmXGgUsrwYlLBcATvjKsoGu1A1r7UzQbZfkaOQiATOUm3aRSmG2KbB5cKS+0k5F3
4ltbkng04UD120nmiKuNZL4fSN6iFD6Q2FEKom6wY9vKHPhwesyIKpzLqNCfGyMUzuiB4LeBLMY7
DTQzvhzr6ECSCOQOuBnpQGgyeTIQse7AScldJYNo3gRQU7IlsFUAMC0VzX1fceqmksXpiPt7svQh
NL5BZotsM0kGOYAojFDcQrbNgRpVfFfGKXGTThZv9TiKNslEwIwAYYxpM2VAvY/pKK84ddJT3eKq
QgLZY6kjfhXis5AhtTGmfebJpK/RtVQ1k+EPUiTlDpgxM4s3MoA7ghJkdt0o2kPFjyBsyltfnMtu
lQt56+Cp3x3aWQo5c55K4shjAxk6PPhXE8+1O9JK+qrWws7JlRw5z3w2VoCJ4UJrZ9kKjDap4P2j
AEDnaOy9pCLBYy7gZxqpE60K+la2PmWcj47T8CRFRfKIxJFB1aW5yU4ndHdxUTq8thNaKYMkgg8X
hGEDaTDJ4otKWHdTZbSuQurRN9q2vhmKGklmdHmSyp6FuA2ckG87V85TQKiUCCDYJKydRCpbT1GH
eBtpcQPWzymFVmyPZrWpA3maFaVa6MtBh7fAe6D2/2PW32hV8r//FRd+Cln/b0fa5pzF5w9RK37k
Z9CK0tLvIHAAmTf4WqEnZODV8jNoRX3gdzBy4rEEeVNBQUvhr6DV+B05NhArgwAScS3K8vh9/wpa
Zel3jVYdANoCCv0dRPWvj/sLQStD+aQqgggQB2AkkG5BMzZaRT9mvqZxFMMqKOLHHlrvEDs44Qrf
EJDz0wb7NDaH5xr4TbRxes0utJvWBsPGmJgXU/bHV12GzkyR84+vQKcoZWOCC5GYrBGVk+XkJo8f
222wrlBTBzv4pslN6RvZIlJdZbvwJT6Iy9pWNGnzq7T92TAzfDkKuUlXk/gxfoie+bfgOEDN7i1E
qOikM24xMwXkflE0hw7nK6tMKqmttMoIOAw33Retme9gNHAlT3f1fb3KEufr2WUyBJ8HSV/OF+CP
isu73iixxqM7bkegPaj6OhI/696GEvw+fwvs5AXyjYAGB2a26m5jNGn0z19/BVNa+vwVTPoHop51
AJ2/+LHY8l7lNqvZU7+XO+7M7cN14BZOtUM/rb7Pdkplcu7X1pkGp8/WmbdZIqbQnBSj+DHxnwq/
EW3VM17DlWAXbulpDlSYELQ98HZ3UH60lvj4o1jI+zKvw59fgOOM8h0YdES08nxchQyCk6PODfGj
cltjs6UP9Qu/V0+8ld/k36JbEW8f39jfGI60Rxf/TjjBudstSNzTY+k2qVe9aUfubgnHBYj2lc2I
5BSeyOAZ1PAU/vhdpRCH2Iz4LrwWHem1LDfca41ecQKMx6hhd4IhYYMEsm8chsYNvgkIxXFvq5PZ
QuKuXIdOUpjCRlkZbrpSM7MGXAJif5EVFWYCPqL14OUrclO4wmZGAnpn3ETQ0I0sye0c5RDeUKR4
CKYUzgIv2hpDBgtt5Gb2gMYvtD/fKpt5qz01fncS7O5cHNvj3ELXrzvzP0RPMnlIMYWb0UY0Utmt
3b4qoK1Vb4DcQFa49rJ3HDr+uR8c4ijgMweI5TgfBKB74xsRWpJ7YJ5t/UeDX/lALcnoHu52aKpx
NcCP0x34i53gqNqBjb7Q4Y13Okv0er/cZ3ctYh/IxnROg8sc6Ub6L+JeOqqPoWvYnQVNLHeyEMqQ
ferMj91OrCHVbTzlN4MTnIhTbgIr8kJXvGnW/Q76z6cUc+tytugacAkWt5FM6RDf5I504DadVT8q
a6jGVmt+1bxl99yxkU3FrzJLOVQ+OKbwst/ofnnT7bMjJuow+po/HvjAagHKP6J1dSAo65qQ57Rk
twSJiVmgkwSnPTYzR3yJbw27fhT8/FF+5Glvy1p7zk6JmR/BxvF9OBm3g1W8Sgd5HeMhfI7u1HV6
gz4KcYeeOc4wq21+zm+abf4w4NOj2EQhBRyCgsnv9RvNlnf9a7QNvg0PaG0ju+ksmPm9eJT2qJOt
Oc2sVoFr7EEgvh9BUoAd9FybgpuvunMDdJp2NGxaRAOh+ApY/32BeeO28k5DHwnw2vUD9tO+covb
+r68Hx/VIzwrB7U4iFsAHOkZt+m53MihmYCwMPkm36SU7cEhD9MOrh66o3sk2gecS7Ux45v2uwRF
8DtdQ7UP53P2c6/WgHhK7w20mTnic/cq+gl8B+9ATcaZ6W4bHIwaHFSU2VdHZsAtAwtE0fx+PKQP
o5vukRFFqYJgU5Ye5yD30nVmimDPigRrpm2G5SvHr8UDhLf4w7xuHdJDO9hOb4pj5VaHChLbZnpP
SrdAqIy/Lj9DL5U/ys/8LjgVnWXckofR17e91Wp26Cv77BDY6hGPrmyDUtMdhFPVJ3Fb7FtH2jVY
toNx0tFLhmbyDIBZqt5SQpbzWUexEnD378ZNCoSXI7nEDLzZbvzZxbbC2aX8V8UGwUGPjtB0GxwA
RKrxWypaPRB+JG4S2NINtIu2laNuVRukJ9IJgizBrfENdgRTgTrDs7ZT72Y8Eo/BsX5L3OigH7Wb
/B6iR3Anj8mh9kJUFgHXfsy2kc+BvxD8AchjO7KHAF854DID6JUDa6nZoxXDqzE767sUjuVQ/gCb
KdgWff2E3foNbJaDSZA4ex5uwm/FRmytCJpx2JyeduImK7gNbpN9sUfq76g8nJGw2HC77KBviWEq
TvSo3Ag38Z2MQN9Kfui38dHI7Wmr4R+lqZzCbW1rN7U13sF3nDJ/eJBeylN6Asn0DX8sIiyRfhfe
c7Np5KZ87M0GTTH6Vsbs9Q5aSng7PqKWvAm94A4eJj6V4MoA59ervhJXrWyWh2iV33UoOt/ND+2+
WTdWdpruuHW04regrkxuIMV5CLf8UfXL++Iw3JQ7eM0XQNXu0Ay5J/+PtPPajRwJtu0XEaAn65W+
vFPJvRCyZJFF7/n1Z1Wfi4MezaD74Q40jW6pRCaTmZERO3bssG/nzDdO2klJbI0hyWftSLVgshOd
cZsfxfX13L1HoZPupeP0qbIq6KchTe6HmdvhZlzpz9V5xPnDcqTnt/qRFeqEL8ppNOGh0aeYZbVP
H8SNvqbYL15VZ97uYOnrYn91mifpkFriKQU2OKinIoAmqZ/pZxzZsdu/hFBI2NLLmErnY+cokyV7
khsiNXCanOQ0PNeusrp3uVO+RMc8VxvVI/fsQDkOCjaiF6/oMfilqZaQIoRQnMtje6GhbfwVnRXB
onClYfGnVujm24UTnqLcktmh9S5/vD2OW4pU+9ON9tv7+FJ70p6UwSH1wnXX2+Uq2yuHYaUei7fQ
zw9p0D5EpwioEuDxzAmwKwLpkNFz81BItnlqt+pGXZev5SW/JBjm8Kng97l5UG+FJZ7NsqEVBGQ2
Pw70j8GZ3yBtohsc3VWz4L25YA7xifqW0ErW6lpem+8U4akBEpr110DPXAPDJWxqT+ms1ivWi88u
iMgO9IU9V5Cf2LIUfErb2ueZqEmi8FIlLQ+c1dwLplXrZt/+4tD8YGf+P4dGBlQHRKds5RdB/je3
8ioPiTlkzfUp/BIne5rtu2JDCx/Saj5K3nCC8iGd/P4SK/yKBX46z4vfbvvDkxPTph/KhNsqz6af
nZSQ03XCkCPIf3sodtf11bq+ZpcSUu7mmtn6c3a49x5YJceeupbsQfiWg5TWw/rpzy7mr3Ks3wdG
/0KFbrUEZZqKf6f/cKSS8RpRLDzJF1yIegnevZdX5gpBZcr9pp0RRDruNk5R+fRRGiijWspW/mgh
Nvr1jBUQqfkxrc60puDqxJer6ZXO/+cIf7igtA6vGpVu8JfSyZ9bp0RfxhVXC8WWxQDMC3fOw44F
123n6UZQBukrGeGbtYtP+mYGegzgRfVX+xo5JfZg/kuE8Ks0/A8T+JMKOtWSMtw6hncbd9rztbah
3d5VxO2Es2MT27cDFam98EYCDg/HyS7KTt/0hh1/q1bYWVPtUPTRjw4abUsj9MdzcaS2LLfBxD4L
O11ldrlua6vN/XynbgrSeORK7JJu0N3VSZ/Tj97vt8Yh9ueXjHhgYRnngfpJ75F6v5v0l4hEv0dd
/37ae38f2N00VPzxMqJqVIewaOWLeUk2i4UVscUPyfKK93kD4j6K31v1EfkBbdd4nJmjpTj0vQ+8
6Zc0SWO95kv8rzW77epH28JWl8Mh62ychsVod++kv5fURn5wTBfNUl6qiQVcbsHzQpHDyS94fhas
dedJiHBZSH58z5+Z+JfN+i944X/3xP895E9NE92UoykbeMh7HeriLMKPlg7SXtqL30wv5UpKZGmp
ZYyu+Cx69psZ3C5/VbPRfoY4aGgCstBknjpHE2GlH1Mt1WWMmHo5npP+LGQvpfIpJK95O1hmTE58
fhXrjwx9W/WEAp+1EN5q/DdV3i60rz6crJhGB3Wr0fWpthpzJ4/75Lq5iWu53lz1Z/JRorAzlMsk
xG5UvWUczfNGr6xrBcB+MKNzO36O5kPefWv1Whg2Srzvro+zQmP7J8ohsnGVtwdTWEZRMBEftNIl
oh3i/CzivaY40Vp2HEY87ENdOvq0ilKnk73+PddfqXttx40cnpSSM9OVIquaVotmPVfnRN2q5jYt
LBFq3/QaQwQIP27ZedY8Q9zWdCGVXorO7lUvKrczQbd01JrTID8OtQPL0tJWw/RUUjjUuqawqkEw
hXOWba6c0EO3HuqVuQiqeB3lNvkd5brK6TteBUm+UtRV169mdaUSzd6WwhhI+i4dDsPiqM5OGWMP
t4soKLdJuUnw77L3QbnRsoL2VldWaM9y4Ny47nt6iqNbLfgDHKLslDA5pTtVT2XiSNJaUJ6S6y6d
XEnakD2SikspP6n6XwyS9KvL1j/26H3h0PCPprs034Xw9s/YeBAyKZKrfDzLvoT1eMiJRHztGbhb
XaU7YfBmS7Aaew5e4VvYlZUTEshsXrs45kstZ9Mmj0QgR2JLH04eLZ8fYpvyQx+GAmhbtR0R7eOF
+tJ76nZf2UV7Stf3lqOpf3WrFW982FarfK8fbk57oLeZEoTLytY2+MW5lzjsntDJUuu6QgeXkCB2
suMiIqzKz4ZHzNcifW+nw7bxJcmWqU8RbP4yt5a2zlSr1vx2Pa8KLIbf6+s5cykqkfzhhVo6U/JM
xYqfzPP8nS6lb1ze+ZISC3riRiz2cCCTx/peNS/e7GFhJZpHrEBE8Ag3T6ts+aNZavdYU3sRC8rg
AoGq+87TyH2detXpnholKGaC5ehXcHrDPdmKCLa60b4DiPHXc+J2QGOSHVPfQKiX7WkU6pNU4rv1
sbx064oIxKs15yq7hmCVMAWsMrWiElVsM7GT1xFn6ObHPjHftDYSR1Msk5zROl6Frvb555NV+ono
3S0M/5MWxAWgPPLHQoGsEIejrnXntIKaTbLEkULbMOz2rT0yqsSEVfU3/wsS/88jZEFlwkLUDVq+
oBb8sz69j9LbMA9pfw7byyQvdTQ0r8vYfNNaP59qXEA3MRAspwqqak5SeYxVtx/Oi+wlv9nX+t2o
no1iO2Wf4axYSX4ZxNWQrRf6cipt9A9McXUlD6GtQ/EYUVhZLwd9PdIEQFh18TYteUcnlb576ssA
sSHriYg8tfyW3/Rylwj7gVzURCO+cCu3p7B8NNNVkyxbeVPGp1rYTt0mlP3qujWlZa27JdmU62o0
9ln5XmWPk/GkoVw4y6cSYmt1UqpV3J2VxbEwKqu77erEa1i5RCQ3/0Y4Rz+O6lUh7Y5i2Drfs/32
FdlLNgaVbkjuC0LOCPd9NrBUYT1r74noRMZBTw/p+NLy03n6HCu3nDcmu5PS62lTq0He75LwoYnO
WuhM4vOo7ft036WP0bC9Ga/i9TNpntr5oxgZwSYl0ClOc/jSiidNuczhQ6gfZm0vl5swfOzGoxh/
teKHPGz7fieNj31zzm8PY7qficPHY1pu9HhVRps62kTKuosDxVip8noYtiTMZmPF15hBB3hIdH9W
A0nbC7ejWZx0bVcAF+TWjZRlttXatdGupaYmlb2s0z1fpAoHqqZEq0l9rqXGQTU9LIpljr7mDTN6
jPOtNG8U4xXCA1OiFcvo9shQuKgoPZdlUNx2YrlJ51UzWpoaXDHr6V6PlrfhEJGRjJb8KMQZqf3K
njn+4tW924yxSoZDGAfavNFwvDJ91y02/SHsHLH0GMsou/ng1by8VFmHzPttR+qb6xi1L6eO2DlT
HAjFUmJy9R3DKKtVC0w0BLduXZeBWW5u+ZbBt9oyu664KyPp5pURbcp9paxvwsM1XmaVxyWjeFnp
u6g6cZ/ryMeDdOSxDhN0FDWoxq1425m3A0wIs9+T0c7NVa/vB2VdSiTZLTWydQ3+CdQR2wTqkCyj
DAzBngVb7ZxEtvXBVQm58OMHtxgDPqNxXpOELGyF16f7pWx3kc1jGdKJ5ZsorlnY15sbLVz+TEIv
1O2WLqW1zy8aYJmCQ9/CmRDTtHraiqTIfznt4HGvOPRgl/CLoebE0HtEZ+AQ4b4L6CD3W2SQwGl2
CrQAAVGwadO74Lz5dQv+GZpu6vIbfISfs2vm6v6pq2H3g8dkMFiz9K7l/ff4bJ54ZbnkA0ueMRsD
eXCreRUxgagsDV7B4VM6KjclhZTin9tMAk+UyzZfKtOCHjWCIKmdUAaPG0v5mkyhE922LUabdxYf
46cCakKtDYpDqrYWHaFy+SRV5qgsAd1eV6Zuy+Ov66VOKTi69Hz/jmrJi40Y2X2OAcB9AuBULa4s
p9zLHnhlmsPtZGSIOPuYzOFwvfnTBW6D3tFWx+KakWEz/IQIQnO4FE85RfCprPv6xoRA+ceUpLai
+4zISG299EbIxoWdA23yBigP/jVwVgdnPvdn9rgsPuCtw2u0WQLMHsPhT37UKets4UaUFes+j16D
CohOSOfGL121optrpi7roLi5cYXoiM0weeUYOWYnie6LQOfOrELNua9L7sYHct66xfd5Yzx4ZTGN
yYeIVpFsM+bY8FkpPW9AvL8oFq+W2jwXxEx+qn61Le1dHL54FG7HQuBTSgLrJGAwv7786Xpvt+Sq
YF7V7AulUyr3uWPt3WqX9ckGYWoUgVVl8cAC602h3My635h8eO2KKeopFu2aWbdMqD7ShcqvJUst
7PehwtTbKI3gPynBdDG/3ivDvvcsUdDbI6VvUQ0EeUIgmFYsVhlQA3Obv2SRhWubPJtvypU8hD1e
SV8Wpc/v1dR/5TYNXbiMQslS4yyACvApG58PduyQhTvlzjBb8UCV2n2v8tRC7TONPAOneN/azIyJ
ca+corRDwqqFK48BbxvDmHzg6UXa/WGZzVT8dRppxJRWViJrQf9m26ysd9ZIRlO98f5l0PeldvH5
eAJWVv1S1y6ci6J3mEnmp6vt8GozsVVtj5/lCzfgt+jncCstSAdSiJCB136aj9PNrV8EoterU5dW
KC0JlvkYnGr+TJT756vIu2YWv8LJGvOqdAt+yghzgXphlZFYPHgyWDFTxO8qjoR/29Mt1FWRGhft
sXEUlRlYquW61N2t170Bvk5vXLlrmE9r3ChelTtjaLUQrH/dQ38jA2FkNl/tZ/i4kK3wW38czxMe
8ey2h+bUnepP9S15aT9piefRyBfRmfLMCBfU6X1M0PhnaF5bXhTbBNNIRMMcT7Z6gfEo8N3mmBQD
7535wvAhhyrGz8yDys7TfIEzslzOsK7buyPAXpA46+Ozou2LwR1FqwoDgk1xYdW7TLIGOHw0ug53
t6BwaODqA8IPXrnTA5WmQ985a3TfrosN/Jz5MZKs7gFUq9/1l8Rm7wYgdSuE9PJLEUzBvEUlCAv9
lGzNp9uleOoHC0d2aq3is/1unltSybVuRS/RywKs8w0vxnyfv3SqmWUPRkcDzp1ayH3K7xBXWt2G
V6KvF4/ZS4Um4ZoEDfyc5+gZftzwEL5LX3waMWzQIpy7EeTbXGUtVtRBsYer5OR1ddoO2mZm15Gn
z56E1rmMnXC6zFugHybtIeRQFdrrVlXtk9rGXUC9TjwPmZebDu5+1jhyZoPkmsAIoQX3Lmbz6JYi
LcPeFzM7O3QP1ef1eXwF6ksiy7hZScN2tdrjuI2vqyr0BsUVaGE570uqlTcqih3yiu/FnLblKt92
mm/Ojl46suwYmlfKSGcYo0PR5ji5lMIJuc/LQnKHi4p0sWWsqt1QOqN5Eoyo3r+WAZiuMljCw7gX
KFkAXe8tGtxdwbE+jIfFC28AVC1jy1nJcfwitKWNq6gGLXkbSHL3mgCyJYLsL6bjPC6rF62yysi2
K5MeRnYncT45Fa11++qUjrGdV14/ETnRd6CFFwcUdlKOKbWQ6RLUuDNXxB+IN1bwZg/tCUhPwtKr
7w3kuJnNTCr1O+IvtqJaBu1kF67YrcPMqzrYPB5vQcCE6070iayVCRj4BAmwy9aDti3ABd/PgnB/
mnK09HcggXQ/thtdeVxkdDn3MuVRQIcDx9qqJ1etA7FeRhAfTVuFCNjZUFvJdQAx80pnhTN7zQur
xVWcrzpa/eAjz0vUO+SFdf/zQ/ue1I+CBsbY+4T3YWuGnbFzVE/K/BQRLBrHt6tw8vSFP8QuvHvG
XBZrUDidFra3wCCvXtn0x7aa5rkyNDiDUe61+rgsdCLKtvq+jVArekjH1TV5iLBIZnjOcwgJGrmd
2WZ4L1XlLL4S0VYxOFhGEYYdh5hdQGbT10p1GMRzO7zP5rpvPUn3TNVWTKe4Ol3ss+6nxskiR+H0
JiIvg0ZbjrzNBd3E3HB2itSeRGscgnbypckv8SrTtQCnz1hpiV8h/i5YU99Y8VaOvZSsnbZVlaAp
ArVcFbid1alU1m18TimkkEpsrj1VbiPYYukoiJ5xoAv3Tb24W14XhJGdx55SKpt9oCOAN7lGeRcj
gupoqZrL9jO+Cq8Jssf+ZVad22iV9CdyZtMdyQIQ2iaWLbf+iCrUiQ3ZNPbiMOdvQ++RgkglOwFz
ElG7OafiQzYFheS2g60lLj/Ky0sss79w6u7GRV14Ed4oZ5sMuc/GEmQ9HgAyHRboYGl4EaQfVj+w
Y/+IxjsmYNXpQT1dytzNVJvvsIjaKx4d7ITrQdwQ8k+0A7oi3gVlz04mR2wcTNZDYtp9GgzX01zu
ynjbLPzagJvuwiEebxaMzKkO1NRbANFX5kW4U9zalelNFHLNgExHFU8o9OJxOXJaCzYdMhU0J/t1
LAdZu72rmarCu6Z4MwYmOS0mpPyax0yxwsq9mU5Z+MPivVZf0sXydhraoAr9CY4LxHFE/uBrcowb
rEs7wUvB6Cb7oXSoywAIgb27g7jbb2dSqIRsRBDCi5I+5kMwCeAJLhTqttve+mNXr+VsGcaeWazE
cL3AAVH9sl/eRl/Nlmmzljnl0ubG2t81HebWrWXvpjlkR8jOCAmqL0Dx1JSCSfd0iBPWPQHGaLE+
619SmulH9aKM9iJ6UgH02GjkE+h/pFkVqM/NnhKvwpG7kDYzHim45zfxr1t7Mi2lslg7EXwJDhpO
iQ6k1ZZNYEzK4s/SG5cxvky8F8lKn6sX4w2CokZxOUwBwsmFa1A5REYbh3/PdQzV4oOchGlr9zjk
ld+2+0T4Mr7q0WpV+iMzd3bOeo0/b2a37daSECwSd5Hs2sK+gTMP1kLDC7YM2gcisCBa3Xne3hN0
BMxWSCaO9FHijMA5g92qjqmtpjxQY0/uvCFknVrlx3yQBmsogrBFpgNmr2MoVgSSlHBa2OBDC/gd
kjdzlXt5jh2Zln71SNSJfJ70X+hwvhpL7QVhKHJpt+E+lgmYiY3KPQdLo1gpvyfQaKIBfsUVG8mG
NyFDjpo2qopk9g7UyWTXCbbO1sJThjk1+cj/dQR6YLPEcabLoc69OUDu4FRBesyJUnuROCIcYuQt
WmdCPWuwzckhVxqDjLmdvtLyDQtK6QKtxonxhxAqMHGkpbxEgq2QB+D1VsQCGHsQ3GUOGfe2vz4P
HFBy6RTCgyrT3s9Ksg+9hVFkj8TCKFzGq7q+FLmnfelrioUnGKQs+WryeiK4b+0Lv0FmfAtPq5C/
WCKiuzMhNPsTJgZ72DxlGjx8B+OpSjaPJ1+9pl2PqS+VHiZEmFYq+bS7YXQ43KChgt71kKpaJxnc
GMUaw2WEGHt4KCmdGRCNCTGTEBy8unM4YUlj4j8ptUUyk1sopC8Xd29G05zpXUh3jRqoT9M7uzSJ
Vxp/hVdDuDj52Dzjyj4K7akgOLZV1R9Hn/ZLXBx1go7Qbavl9lA42VMT2pW++hQIIMiJmy5nq1q6
lCYMoTdfcrvc3i4dXe50F1ExU/TN0V3odv6tnzvk4jgWe6vC+13BfMLJmAswAYuhEOJkW6wo+ozY
kgHsPHVTTpp0XQAXbfWSeJpnsaQLM5rMPp7dwnQV2pt84NtNALnXVTsuJdCv+a2V9mVj5QJNL+Hj
49wcC+mjXI2lVzj5GMQ3N8zsWPH61C0ST2E+xiVFhRJlGXCfcBa6QxbOVgoe8V7P/tjtIyQqQKlH
e4yXabeehcc5Dho823Q90nmn3DTZtkHopFiN5mOrbzLxoiv+NLq37CVRdvJJE9dVCaPqz4jpr3K8
H9A6wo+yQaWUrCz0n12dpCEVonjqu3MsORkCbhRTRPhNcC6dFsFNkqHE8VjzxK4J4TJfJtauXbqV
XQULFK+Fp9rZIaKmu2xJ2o83c2/QLJ8SG3dQ0tDKtBrgXpH34jTTXzKp2r+SdyCvGuJnuqYhaCj+
olz+lvsW1T4iA1x25/4DoJVK4AXsHMVqFo52hhO1JkVTYIdZxwybxH9qR6NlJPbUORnGQwNMsvXW
aRKnGmC50pbz23DNwwgLBIxtGX1UnuAnO9y0N1wIDn98UnBkzgNMzv9a0uSyWM6Jz6vX0Olo/oYu
S/8sdtTp3EIDSEjGsILRwDF/cnI7WW5UQQ3bM+Boi4mxTUKObyQboUSR9KInhTOtRvR6yKPOdqFb
Gsm7zK5qjHT/IbOXr5bwTGAHIEwsQhCBTYVKdLc8Tnq7ozsgSUAbbenEtY84hFC61qLy+Uf40ks2
7Ka8XF0xrjSe0DF/GCOvGwKKSkY6UkWcAuQUrJhsBmEH7c8gyMG4w8FtnDZ3Z2RnZxfHCjHsO7ui
IYC7qNDtiHgVq6zt7GOBpMla0e8H6vA5AwSAJ1PbyB84Bh1n42hX0EUiu+LkEC3MCUeQnBHs2KQS
YKvSziSDB8nZRYhrcJRYxXutETaDnrj4IuDqw/EvG+c/34tM93hUhJV7voGkwG9LL1P1ZhBroz0n
GywRbXGLN21/faweRYTre4sIejyTEho4Vj6vr8Wr/ADzR0SxgX/fxWuRNyW7+dS+3kO20bpDyEGT
WwUHPvDZ059Hu7gnPn5ucx0RIIow5ft/P9gaNyUxcjWv2nM1WfkVzZEr7LjMVxZWmjm96k6ItSXB
rLomAAs1DUSBk8c/b8ji3RmF8+SJ6UqDriQ7MzR0NN06WxycltYAg5PLjjq58uBMhkPmhcpDg27c
jcdnoPNJgblhgQiXe9K/BskmZAattShTywpLeI3BG3qrWIqdTR9xigFzfHOFfk/45pRK211HNzK4
RSBRk4XkIPHfrFF15Mx0UFfsYfJkhaIWp4lx0jllMf7kDfDNYIPaPZdY3DkJ0l3+zlLolTz8pbXO
r7z1nyb3Z8nz2BszwkDtOUuC0lg2hhPeSN9a1IW1nUs5KXJapujpmwUpdiCnb1MC9YT4R3i6jA7t
o46q+Zt2uy+KGuI1LtOfX/9/WvnfX/8PToyihLR41cr2PKOeBhXOlqjBip3wV2soau6wFtdvTtNi
FW4ksg9WzPx17E7cAMuYAvY0AWj+DWMM9h0Za7OzBqaePjQBheykioElwiDm5K//YgHl/9xovy3d
H6yBfOyQ4p0Ze6jduYcVdgJN67NwophsehE/q4/uRfhqnmEfDs/qpsJBMV5U/EWCSsG6PtV/K5Mw
lB+byaB82UQ/XKfnoiJRVvLPra90Td+1Sp+d4yVF9AedrLLyTp+aEudttVdtcu/fmmIXlv69KKz2
AdUt8PY1orfIwqpLcV+XtuRfcl+DqvpSX65nJB/Uh7pgwdIcWjO95fWrfLJMKI3hPrRWIop2+d1t
j1f5cdV/Tef+1PvZHsagSFY1Jzx5ivbKiwpN+nM+/HnxoMz+n89LZ0uktxErvtdu/27qxDybJzNv
s3Nn2OFFPkZv0zftDzLduh0Mr/MXHiyfjeFpwe1M/wctoFMRYcheq6jHtJvtsAXh3BfkAONzte22
zbE6Kk8jvtpTYUNLXzXbYpvAGCZb5PdBQ+XjC+zB76d0iS8KZuyqsPIPmE6N+GldrhcnCG5wcozM
Gt97msR1HkzRzIEU+dw4ZZD5JObvQkA61NSJtuWHzMXEIiVHSnS2QOA6gIy3hY/L5jYHwIUraGZp
V/uBLA2mJrlzKIen4epdnRtsZp6CmtHEkg0SK5aS34Mnwgo8gCs9P6nbgAGbuBw9fD9OnebdOBRr
I7f+/CbkuyH53dD8WngGOW5TMWTIED8WXmtUc1JRH86ZE601GC+X6yus/5ST8Wt8ir6S99v7dJ6W
/VECPvu6vtMYw5Zcxc2PpOnfib3+PKBfxRJ/GtCPgqGFohW3OK7vO4HCY//uOZVnyihI2hxmWiVk
q9CJqOsIl+GBGpNd/96+10H+lK/KSwTn4h3XG56kCo0TFoqA6vUBlqXBRGfW39bx4if96Ofs3c/I
305s5TbIellW2fnOzFcf++XgU/Pyungv99lXdiSFQlqMfBOLrEzt0rTCFwE3Ft5CaUmv8hnuUfkt
ra5LfUNh5TE/aY/m+voBs2CVr4Zls4l3FAwsy0u9rbe3Y335XjgGa6/zxW0D1UYMTN5Ov02+mrW5
m95vWwn7IV5kiBa3LecGTGFKIHyqVsGmodWme+FADeWqJaykvTlNzt3rflp352QleMOT9peNrv/n
BCFNePdmdBkZ139OkJpTFy4Y1+wMAvSR7eLl4oxXPW/Gh/wwvc2OsEwu4bF/SOG4rGOqMF5JwYxw
13mTpKuIt99JvqdH8qXG7nrpn8iwwWgBe6eg5yBtjVXt1m71UAECVZ+FJ++uOyT813hqu+khe7kF
Jb7cO/5PexzO5nuOXldriU/C3whFP72hXyvhtwf9sWxvXWYUw4IH7Tf0c1+htw7e4prrHLqxvP6b
fqr28wS7324h0kVapP0oYoQ/TrA6jXJtTMTsXDujZ/qvWVDuJ2Bn2EuyL29b5967Zg4EmisNH8JF
t+Ahu4MDWmV/pa4RII+wzuFow+3XVt3yLoenHar1hUzTklkM7o1ukmXh3iDo9C/Vunn6G3fvl+by
z43+2yP8tDwJCpONWczZGcdrJXxQ4eKm6ENY5RJlB9c490CUL7Cxrdmq1+bhrg579cugekZvxpL8
Noi2CFBB+w6fpC3Qn/JINu0vnsJ/nlO/D/LHa03VRuxbkUGWDgi7Q0EStVT+tJXQu6Obwr3bprBS
3N2yOg677mRVDyME1G4ZfaKlYZEs+ss6+5fr8uPFGz8sTlNPTd8O9wFtmkcyHT49qDmXomPmX1cx
RR73Vun1xZVOefBGyoLwy/l7d2r9v85v+gsQCd8rOw3jx/orDbXN1IL1J2+18/VtsdeecUrv1TLP
NVJJ+MYLoBuX2hV1NcK3oZNQ4tx1NywiOv1TIX4nrC/QS3DAAYj93Q0chdpW/Ab03sOrFV7rxxYI
3EqC7nNewK8HNge80xO7eFJeSBF/EKahTV6tJ7+zKIBwCvfPZ9G/Sgv/d7L/7yl/emVozqTqdTFm
50d9Fa5yB2fiC+6m4N4stEv2g8N5nznyO5DXrlg36+QvCojGf5nPhUoJsXSvLDQWP9ykol1oubq4
u0koFGc7nP7bAQqHThbEDkkx3HPEk4syFaL8qk0QtjIClUI96srunYzm4wy+4+DTGPbitX0slqQ5
A5LgnIpQUP1yTfbN073FY+G1lxqPYwkf+llZEoqfV4T29OhQnXmV7K4I4MfORnZ6P3dh3J+EVbJ+
hJMaVOvw9JdpN35iMMw7RdASDcdk2g6I4o9FPojXcrwlSUY5ZUOK4qicOb7kCZjIUj54vmG2oVWL
kxXp9/aZZJexG+Sck8/8EK3JOx61peDlm/ph8kM32SQhnOoHoI2+t6D99pv8MGzHd+FUHEenWgue
7BerbAu/4pvgMtUpl4Qq/kGRWwXpjyCAuxNHhfceUYgD3D5UHRQKOokNZ7cWLfiX4+QsZguSa6s7
lQn460oP7Vm89Gdi1SUpU3TDfo2vf+jP3Wt67D+TF4J6AwDyG5pCRIaaPpSodmC3qYS52sM3T6x/
y7JvECrNdvM9fF/p5IJPGt4/SG4dZgTkkH4JnfOz2SUHztOnEaYFx8AX/BN4FDBDZvAWco8S5BbS
lBTDamtlzT5byt6dZPp5aJ7Ho/A6PRN6lbv2e3pu30Aqo2c5aPbG43hHV3SS+DfLeEsmW+9Jnd2x
6nBhwSEmZ7Qw7ehFhWoKORSSNYOG9YVUEpb7u39rTzcS5I0lPqQf0iX9gGnK1dKXChJH0H5r2CmS
7+SaPqNqmT5rl+GzzGnv0H91MFmey0fxEN4T9f329prh3ztoJW31gKLMdRXMB9NV33H9sMrAdLuQ
2Ei/jw9ZlM/sPhjYAywRW29W4gffEJ9nwoHM7o/16sI4ybyRuIEVML7GtX3vH35MKc/Ch4R0quKq
kdEQLBxISbDkXexn7/G2CO6rvgj+vOql/zCp/1j09xDxN19y0oeyQW4DX9KFktKdZFektu3TfGqP
JLn/fLNf2qk/Dl/Ub+7K+rpK43Lxh182NVl9NcsIdwX/MPRROnmg6xslUNUjWA7oU9GwoWx4JhBz
YEjVRCYpBBs7gjxDIRJId4YzO76z+qPL4k3yifDLx/qN2ovyEYSE+pwKHkVt6+8DpZAi6CCAVLKu
9vHr7aIsk23+1X51T8U63iyC0K0v0ztAVfwa7Y3Dnx+W5/p3kEN9toFHoUqiRA/mf05tLGp6G5ft
7ayYyFauF/1aTc96f5kl8nRec1ffsubYqSDQdP6d33F11Ni9p5PQ1rsFwGgkngzFAT7vjSAO94sU
sr8bXbcwWOJ5A1dUWhzn5pyq8EnXt9jrR7jUm7E7NALg2DIUvBIJ10b/qAVXnXeK/izILxTWlajI
egNAV7JcIBEzH2rxgIBULqwg5RqUUSc7LVmHSP0s1urCmQkhIW8Ma71bqupOaHe6sDSR32v9Mv0f
xs50N3VlW9tXZMl98xd3GAgQQpgkfxAzJDbGDe5trv48RbY+ba1zpPVpz80ixi6Xy1WjRvOOdyx0
0qhr7wbm5ptonU1YDVLCgwU/T7t1BOYm1PJQeUQnYoq5r4MgyObALkw7KsxgJE0Io7/01IyYpQeK
G6IweHCIzv1/FMD7P/RXnBzQXxi4oeEQ/8f8axQzi8ssv71pnfsgIUn1inQ3JuGt3mqyV8Csm7gI
dLBxZHF/9TmYoUhrIo0YDcVJp2XWRnE+PxWh+nDtb9BsFpmFzFdibiBiEcTAMI8jDMj5QsJEb7y4
DKwkUJwd9GC1E7VNNEqbqt+p3eqmgKZ4cfpwczW91F6M43c+RDWCLzVfRsBbpr7VIVjTPstke2pf
knbbWvv0b4/Ihm0RS4VcrxWuR1FKVI7Gz4HdB8sVBM9jplub/jrvS5AQvgb1M9TakkfA9p75V3ll
g4Y0AwlT4V0iHQVPt+pO+ryJV8Z3U/vl4+Ck34a2rJ3VtZrbRqRKXnJ9I1BLSBipRQaGep+L+BzI
BqJxg184K5XX3n9r79oU1oB+d60DPOpfFGP9/3BYUSJH5/VRtIVyVv9wUN51+zQknZO+3Y+5QkaK
O9iAEVN2mIi9uoB1+wdtpXLcfjt9S2vwkSVgFEreekbqNobbTt5Vc7NaCGdiPfhk65x02Xwff5C5
c7IWgLQIBKt/cNYDnXG+Ec/tqwMi7195EoQO/09Z+N+P8g8lK7/VTn6X49ubBXGu8npSXrNpnVsg
mlYn5y1/bHp5m7U+gM1y3U1hUYBBvV94akdbERm5agzz2mj3CivzHvTF8bS6s08TjieeiiV2QRe+
X3qiqXBaNW/6sFfLVZP9lbuPK9VTb74az8fS0y9KD1tH9eWAPMTDIfknErLRObbJ69hH0Aa0YNsC
dStTD5RMkw5waTTUey1+TdWX7rFkVuR12Lw9Sm9YyWmgkO/nLHCCpFOQghDM/WynA3NVqfT72j5e
K/ulsV7u6UUaYHDqt/2/JcI9E93+18gaDhocOaQUVf2H9ZSzm93lU5++JelqIAMbZlLlAK3XLMsC
3P/N/QttxjSCQgomInytRVb4p36bl2ZwIvFT8RXCBbACJm4u+UU9pyZzIUK+JCEsWPsKUKCVFb/b
f5R2pSC8B5es4Bzt67ZILgA8ARNXGL6xD8uEHRjAcFSvfst+rnU0ohaDWVVhH3TbjVr4zfepBeby
BFaYwePuq28ElsiBcbA1s8WpjlRnk6HqAFJTXlXCC/XtrYUT1H7vjN21fjVrYMvz+20+3XKIdCKF
GVR+36vDHWKWv/+ypYk5+b9GlgirkJ2K+pve9F/KglTGCZUdyvTNBoIbO7p3pwpvLl8D7TECNO9d
zQFGZt83VEAE1aJGN4CGzkP1TL3YpTfQI+n9uknIqFBu/1KxGwPwXzr3jwU1UjhB04s6fQPr0Cur
Tg4NOdAtF1JIqMPqrxZ9dhJhRtlcyuPl+ojS2C9W5F4lX1c1MsYQdX44x9WWcvE5KFUcaIHAkYIy
NHcPJ5RJUqFyc+/iFkLPtVHCT4Fgv3y4RDGdxMOdRPxyVIhjJsfbKxDTPEF8klDlEbmtdtBkJP2i
q9YmGMM4AEfmUALQDIF2mGClw9oBgbpEN69b/6q8xGAbDfAnYUwksXfHDopPlx2HWDaWwKi4EoXP
ifTiar77tjRDWwKPba174lj8I+/zODT+dY8mjKw/UZAk97T1MOyBHxBW6qtDTNq7AICRKgPxmQ/X
XEto3xZCETQQ6m35QVCPaZ5Az/nZssWDdh2XJ6oGfQCRO6OZIUtRv5nRDT3E9nNckD6AjZo7wSKY
Gmf1J1iW4eQRW7EeAcbFXRN208kIrmcCbY901XYovUU5c8DQdyDoc6pIQafWaaRObq121cavhfov
Nu7/vZP811T+hytBmVTzMWpV+pZdQB1joUH0D55mL5GL/2NSqgJuEAKzMkDXGUh7RWZ4PQcbHEYF
fQEcvHrHpZ8TLkY728G4sGO4rpcuDtO/JBLviPhhUBQ56qdMFJh04OJV+xe3DAEN5X9vI6jROr9g
qUP/ZQqV57+WZF9q2ogdn72hVVKx6Q5vyOQesNXBEFS5T9qVTEKz7rexL1+jIQWx5rewuEhBV6yl
cZ3q5DzOtLc+9oqvzgDsDXSTTciNBZdoKI1Bq/ssGl2njpiP9V/bYXmbK5hZRDkBxoQ4XPpANmDh
9k4WEFRwd2jw3sDGighCECb+cHUbNHvdtR+uDqkHbmJsyHwBk2OsL0CHmyV4IB/ieqMHLo8S40E9
agCvK8CO+ybt2EvZ9iQQChCPtvMyDmRYZbTFLYsq2nGAUYaOPbe6RZFguS70wuc0aipYht/YHjRC
3Fd7BLc20JhbLZj7eb034RgQFb68BnXICdN2rmZzlLeuWz3seYnnzfA1e54koSn5Q+F3uD5avyt8
jsRlmGGZQb3yvLAzA2Dw+pUUWJfvV2XeiSwD1WNX4WGhPgSMb5F5Q3U0SwD87W/+Z4pkAtICHuwa
xCefP2cWJdWi23JCBfyuFiO0DpQDd1b5PSSvQ7rPJ2c1vBt/q9gVMSqIV/FS410GuVT51N7JhoAE
FAQUqTLklACLON18UmgKjNhnWpFFgiMJOuRt3QMFvhP072qWL2rj3KAhSp5uePxO4ohqeOI6epz5
HOcLR/jVqfzfnJZEQRy4MSXmAF6cAvJ3uJDMIM4kj+W3EbIf0IYrkZPE76TekFREZgj5HHwhhYgv
YyrSW4ZHSIrzIw1IFyGro8xCbnsdYR0nISSt5iNZN+NscPz8+jYANvAE/0HtkxzBcGnGHDhINfq3
fG1+D+Q/fd3ubuOAFvMK+ILdByz+JKiQpNd72ytxnPjb9LTwBOzq0YdZv9jkYIcBZ5iRQVILSTZQ
31QztdopstdY7rSmPSWhxFLYjH7ub4xlcnSQGGZ4Iu9rFKkp1rAuyhdSU+hqSeu2eKOkVpDXS9wQ
yUGz6Re/x1DFdG/qdU4KSv1hZ0uyMjRi1cdRDuxv2jfxOCbRADdUPjeugJlmluwFjRrJ+dy8zu3v
FhsS7P3oV8WCBAVVCzvtpUhhcV6fij/tCSLYF/jSdcp7obrgQzRWOhxS7dxU5mmy7uPtgyKTZUim
ZF6DSfehvTDt5aRsBk4gMZsE/zKUgaBBCk39GsYVlmlPgfASS+ix1LJVf9v1yjomMNS7TvaeayHV
dbo2yGBBcoBWv8XlW6PMe3UrPYKCAc9Zj3OlP14xtvMgeSxVJbJZeCq40/m19CV91VdYR6u8Wj5Y
vM3LRoNBoZ1PZy13Se6UCTNZmxhMvzoGpVkBijCHL7VUgiHNPSl7H+NyN94MV05edVv6TLURhc13
uKKo8OELrxfIv5bCv3btF0p90JrXGI4d4r2dP6668nvSM/wM6bltPBPgT+FVu0fzWia9n1XJ35uz
NEldB0443Iejel/Sx6v26jR2BAUo08+tyU7J/9A1mETIiB7vHzwbi8zKgnsG8mScYe1heWfpGfWd
PKCkfq3VgsQSxa2IF19HUnZAKF0p5xFaMFfrK5KqCFHlGTp1cHoAkl9V0put78cmNEWywdyQ1x2P
pmLPLU3SATbJKUJLyYzvU/+XrBfnujuVYd94JOZM2h4qFBYBiQoP+Nh6dByrXTjmj0mSL6XTZtm0
JFMru5x+prOEf5OED6ZG5cpQhH9UkE4h4GfWDKiUKz6VgLIcM6yM2d+/1D+Hwy2eDwcHhifcC67D
bxUp7UhGPMUS30H8RygjYbvClYorWQbD4RxJMIPkTZrJtGPQIsCh9ScpLQuVi34vEzdCR+Cv8j//
hYpoVmz/foKK4VZX20suFjk9uv6BJqryWjBua/OSFp9Ib/w0mFlmaE7vkvOuICzy05ptQa7kVYuV
JGM8SsSiwZ+RSiRZc0UlE6Y2DiaJLrjh8ofm366vU/w63ben+DWpIqPxJ5LF1PxP0S9jyMDwqWSh
PPk2G18JSHozPnD5MOUxHyPZWmr94qS+yg3OgxvWNuZG+NBWNZnOE+6e5OUktjB1HNZqvR7UV7wF
JUUtwJZdcB+rP/BB4IU2oDIGIQcmEIlhHx5io4V+ML2c4J57ZdPoo9saHzKMCT/dlTxNb1zxnFTA
ZjfE4ngYvpX4+JHSiwX0Ow5iMh2YBrhhL/Gyhc8RHrzCVx/+1SF9ZIYihFeOU7mEXXUqfA62vYCv
6EyRcnfKvW5d7QDd5LuErHzwYLkL63gzA7CgM8g4beH8XQwHPOYpKWFXv299wwnvvCtYQ65eXLv3
D3RCZj2uP6D5Hi5BgGht7pY7YwV1GpOcwYKTjWgurAlXluW4z9lmyYGhtqIZiJkBBIsZw5SO549V
G934rCCuS7e3NZR3Oxk2PvpS8vW0KHfl7r6HnBmtfTcdpsNwng70/0KLzvG+H87d+bYbV1Bwe/d9
va92UFmca74xioI1kLJs2zvU/lC9wDxIwil0pzLTEPJfTws0qNmo8O4n8LgpAeYzs3x5+O3kc02s
YdPygH+xK0MdWEc2rnqL/5brfA2n5uoBew7Wd/BYlVRXjedWYAXFlqG+w8HFBE0+0EumM/lzl+yj
3crnKziTD1vyeVeoSHwyVaZzeiFgyKvVMGNQ+kFyZWx3s+KCXcNhG5o94C+4nO4zcuOybRv9TgVe
Or9xJvoNPw8mrhIxDeA0ZaySjzbabAhuR+3e/hnODyoViyHjLh2wTW6HRXDgOv5iRtAMni6OUTEb
NCEH4U67NSKyQZMcD4xHAFEKU7TmjTfiKCEPnojOcYRHoAlxKsTWYJEf4pNWOMh3zpGOpx/8Ccfp
IEGFmG0J/e1vuxrypnhersX3+z6OGUvpyGOMK4EHJjuIzn0wDjSQXegmt+dXukPQRQzJxfzJLmJZ
kOjJmwM1Fi8ZvlsZMk8ZIP51xBIIAbM2QBf+/sP+e5DbyIlQQOKKvsgHKREN4JplesTzai1EJBXa
6HCxdWZM3OwiaP/qiNvjTdvyKEjXAyPE3eXDfX/6kY7DmTa4zXDmmafnw6PpZheeixP5jXOzr36P
TpqJxDEncvSDAnv0A/GIWC+ltVy8jStK9bIiksttZy9seZ6UIiEeXjHb9CWtiq67OsrhYGQqim1O
M76V2hAr1fzRc16fModvF+yrh6k6QVwIzkElZgOXINBJA9sN5hcs4K0mbRwcqRjgZ2nT/eSsmPpS
fNSXjpqjrEK2lf707PPefqXYQdhG9Up6U450YF98TGfGgmgTJiehpo4lcN1Zm2lRRMUeyMtzLhoA
KJEjvEjEE1k9MQIsZz3C0kn4DL7RA/7BFtY+BEzp5wUpCW6Rw16/4eXriKIGAKb3wERglB+gPMXi
QIgyOQdMvQS0Ncm8Ls/e567TRJVwZpGE7XItn6j2SC+WC7qJ/JSLSB7EJGuU8yXppdiiME1Q2zWB
Ax8KccJtwsMSWztMZ+oIYHwIiYxEuoom6QIps+J1O1/5OdtziJ5gAJGBW+6Q/Rj/A4SUMnwv0tIM
JwY1udCjlkReVYCjmR3CeY3zwvZYKs2O5HEJWRY3M8y15IL1wtQQZ7U+D3AnSa93b46rIRBgCCPf
mbmzpS3p+JDXSP/SJt/fpYfIekjP49FjkjGbxfMl3nWOdcQi1Q/3C2RCyAozMH+q8/DwmY6ZTnzC
Exu4xlzqAM8+7yufySnWD3hl/eZH2tDNfFcRDR3x/uOpgc4/4HszkiojOstEM7EjHdL4PRY974LT
+JPrYEFlV9R/7J/7Bf2InilBc+AHFg/7C6N/fkT1m/THJrbkYebddsrRXJBkvLj5qA4guD8QEOw1
MH7SaZcbFXuUz13q9XN7f8LzqUK5LsQBIRo+eYWQ15s2Xq5QY1vV3fRSr7Qv561Abv9VVnSS3YDT
8C8qCUbljK6y48XPz4LzodIEUvjweRBbjthb6C+dbaelcB+VISMqRo0JpoZ1/smcKKs1j8yuywm0
xoAw9A1c8IxyUG9Q+WVRUBiVQP4pisYd5M3vcNFDmT0cGxQQMTSyT8f4LgbevcZtCdXdKcTiqdb6
gqC2xZXc7Lej9LLSFsJe5pXtCfjiH8GoPRMdxi2a7OEVu7TbYV2tH9S3XZuLHAfY8UEZBsg8yZcH
VEW0lrRJvFUIMlSWK4nbyUUFtMCqJun20K/6SD8z8Xiqqtryprk1HZAP3IkJXa6bAywnnxhXIUN6
3+KLadjBa6RESnXCFdOd8WSNMH+5Z7NrN+VnxoxetV/3lQ1qgox6a4lo4Hs04gZbF3tmMrdhVTGi
PCTjxExOLxjtd+SSELpE+EkCQfMATcKiJ1WVc0iZRP6NTGZEVaB/6q9mOCCue/hwGd8eT9GOdp0j
TzcdujMbC08Gk0C3lg/iAUdYCIhCZN6nFgyuupPmemiHATPtA+FUXEjCZ3HTHYResUUumuenkINI
70Spgq+RGc28pDYkQoqFgeye2KwZaAaOGzASzF/i9w0VLWbEsO772zyfwx3TzxhMhAJcOp2LehxQ
/gPhub6ty91tR44FLIsMxq8coANssqgCqGT0i4PppTnTxiNeFhihS+bZaRBiALDNPRpXZOkr+9OC
HtAfKoXRO/VA5BYhmuG7YclScOKZfoPo0a1lkq24mRjkRAjj31fO9+Hc7/V6ZgshyVVo8lgJbLZE
9vEXVU8D5OFWO/0Mk0oAMjMAt6Au8gMbThGhnvWu3K1+lxtvF1dTAePmHsX4tkb4oSKZPrIVay69
EHCVcEAeEdn9tKR9PKt8IiKmdf/W05q0uZ3TLfs6kyf5YMdck1UW2K+PwDqStrpmQFdCGfdOC0Rz
tSAfdMtMKaLONz+7n+qQbnkmBCwRPmYTDkUGGa1djCeY3udo69kCAcFpvN+cJwb4i8nwmCmr5Fjv
m7PsU4QCDRrIIkrOujyAnHTe6lW2Zczv++SSXXholihX0q6NCQD5APwK05IFwfP8Hv9/n2wTfH9h
LD8ZWE7k/XIWOp/Q/CiDiX3GVhGZoY7hKguwRsB7QjrRx3xXiBX6K/hZY7RCY0w6FjT9Zx/mT9qk
C3zhHydbvOHnaTw7x1ltXM6FvCTORxmATZpMbibx+k7kf1FQ2IYNuBKnoTZxGsIdw5Y/72Se1HlA
uzYKmQnQA9q8s3zg9YgtlEgysEIuQfKKjGHxj/FgGZ7rC71i5JnC6HnToUJbhmVmWS60FQYuqQLg
UHdJG3EhT4tiFXAxzfEAHDplC/PnnosW6Bif/xEJZ+QZ74bzUARRTvOdIm24hCnFGZhJbHXcGBX2
193JK2QesEIRfb89TigCEqPaYTgsTi/k3YQsIEP1FFbq3j6Pe+x8NFJuIh1JcWSPcpFlO/T9A9se
Q8pC4d68QZYaiiop+XTmGYvmBtxVgZKZjWYNMEeIKDD8jBvX8R6E4APNnHs8qnhpDPxTJvIAzBJE
ft3O+c5PtHnL/3D+73BU6/SCLGaWmod+U7nkJ3u6BzwD1RYEvXaM17iHb2tkPhdwMZ80zathArCl
4efRhVrHYdYcv4tl91S8sTOf48MQIWL4hV7gMmbqiZlcspfTdWaa+KVb8KZocFwBDMcCYzZxmdBR
UJaeipTQ64nkA54680B0X79BNEbl1Yg70yAX8+i8FF4tEpuecVzpFnSqA+/EBGI2P89EnqE24gpi
Mkhf6FAMFufSKs1wjCu4JZ98/z2O3LF/YjF+tMN9mSNGt/jVHOn9+OwDg8h5zGyGBhURnZHVwsxh
EJi4XIt6LxEiTDyOM4J7+uNPARhQ0IBbrqYnBAVX+uJXH0L44FJgy+o9tDAUNUaIDvJIKHDc9XdY
6DsHkUloCPc+lOoXTptyDL2noin20VRQsrBrcxm/0aMUQdFQtkj4z+MlKXex0FMYt+ZsHcWu/pTN
aJxiteH+ZqExugIsiIuA+XCPULPoATemE8JYZ99CB0KhOTMDiwu1zlJQ/4joZMumIjkzCPBZQbxP
/ok1CNruuefxRpBW16U1B3gGkgtQw2nGlDcPybGPzJ98zW7JJEc+MVlwCqBcMb4T7ozzsObEMZLB
z8pgfidtcZX9VIItMt01sMN3R+n+oZBkaUKoEChf8HDuiCEI+Qv5TOuj19gLNHAEBJqAEJ2ogexr
TpTEa170lFNx+wTrRy0WFT9iUfAOGaAxMpbKHA4i4QMARmiQBRsgb4Uaoi0AnAzn1vC7/3zFnmCx
sh/gHOGlMkyM+6SGCEf+zLJV93wx7CLIQ1oRFlC3oI9EUHgo58h80dJddzaOGMVZkG6ZqjcSmkQs
DqAfVXqXquQTzWQEuZPoixJNZ0aL1fVr1aKxoFhnC0Ow6ZAS9MPdspq0+xoL3suZcdYEqz/Dai1T
UCjMo1baFHgA6OjpRyHFhUnxlIeavOYNXJVIvUU8S5F/Al1i/rAo7B8shTJMr8KZNNUEI53o1oN3
g9lfeSFkUiJKJGh3GGa5+erO4u8Br1u8zIFFPv+fzTPGmdHiAHPhJLQHxQlP1cVMXq50tE539mAJ
Ra4/vTPcSUZtDNYb9SYI8Cj3Tb1HyknSmQuZw/0KS026bwSZSIkz6hn6Yf7K4zuPVGSrT8UR8/mp
cfp5DmPZi3V6Fy8avgs8EtpikNa/Lhg2Zwfr5ql+lWU49gCgAp3yEvFfylnUbcQRno6wA1JRBQ7L
w1zBeoQWCrYGOkWEw1KSPfEBtPi+eImskoSct0N/mfyNCE1q0N7PtFV7affVulxXQrIiAhAO1hep
jgU+pTEiU3wGK6jXHk8vxKnTxK+zIIvDG2404bt8l9+n9w5n6CfccS/F8hTUP0qobnUPfoifdD3+
yF9jHSTCSp1pk3uD8ZG4ykese9OHChWD400UHPBIGrtBGfdCFCQlh/qrfcMXBHFX5w3f2Vt/X2SQ
RNxCXOKk+WQbGd47WwSupAZuA5gpZkSwspZo3AtMZCLc1AreNVAG+vckDkGmRaSpJz4D+SCcWYIl
i9BZchQhoc8W1g6cxkQfyat1fH6wwXEKNjgo4gYNrZdRz+cy0fbXDpdRMxcWLXFJzNJaYOox2NjE
/OqdUDMMC6X3+AvVWy6DI4pnW6CsH81ecW0Pri5Iz4pZ81JveM7ukwCPkQaEhvTzeDF4krvbbpkS
0wGr6soGsNDP+DtBP5cLuEq318X34JFi4rLVLlkK7J8pmXL4xLEvcC4BWo2Ce5TsO6LwKxSsfL3/
wn820zzWoxUopFfYW97GJ3cNC1ItSND8ELhruExeaPRZNaUIqHrhsyGuWCsuKAfxKEDNDPbNPUEs
7RR0u+HxDl0Z/GA30zPYw6jaBzPhvhbWFA51Qj+E2MAfyG9WOwfiZsCRB1njPSLp+q559uGuiBk4
xUBcKFeGZ0pfwPB5UCLlw2JOkA4i7GLNU0hZgJ2c/GqKcCBOVH+DVzF0fIn4wA3lhk3vgqd0Xnh1
hKH5Kkq7jH+v34RiKIsXKkvIVgPcgkQPXCME3TEDU6egTlFZhZwrRvK2IE1rpmCN4sAO0pW2kRds
j1QryIIrNGs3f4TzfnBPH/X8a10GmN+batWhQgWAiFcwmEzzlOXr9u8wWqyuH+OhQPXYX2uvYtv/
SSZ/2qhiYQbyZQaGI7jtmwSKr7rm13aajaB6SDM9+WDzjBct8zpz3nxcVzmkU5A/EOc5GC/SwdEX
5dF5pxIVWQi0R3VPrYQ8y49Tr/tI2SEoekgmeesRB7pPrhrdU3cAdbm/lggtSkmdGJwn6NtCJFCs
vHAtSIwgQYEUeVYRKkln04cBYOSPNlH/gBh82LSeTgWkPCr7KO/BTnsWquk+vW4G8tMoqBHd0tAh
QQl4DxEPLO1il2vUXwXdRSaonnqgTFrCYpQYYLk2AtjdPr+TVcafWbdmaCH4jTsoI1w7FZ9Jxay/
KwIBDtBMJQ0DamcgK9Cq3H2BXUkxrCHo83NgdoqAr1h2wH2ckzjt9k0rUgkrip+QlIkKDA8jCeiD
K36/Bra1MikWEknrW+fVD+9K1mAquTHkiXfPSdFNkTS0zF8kbj4UwZZQQiIIbUfp9oLFhUg0nHTi
O0fovvj1hLcFal0xUbiKSzihKV0a5vg1xjkFPxfMLoJJgEegK5yTCioG/KdPpDKT8nkh9AJMUAyc
PBbYZU54Nig+qVlEfwprQbJjBlGbPosAl4DoB0zTmNAKUgpTBPZvn3foY2/iGGdCVnADhUJvR9Gl
ilRd4uowQFIRgRwJEd0XEpWDleFBLktFHFriEk7m2olnhPkV0pwKxlWMTdd5cI4LHWoHAYriNuR6
3jxyuXoWJU8BZ5zkwiQNlwJknt07WwUJHOCAyY2D5gr6q0/b9h8MOS4NIgFgtSEZhRHviUVApENN
qt9CUACQyHKQjADOoQGLzpCXipD9CyABfkjoGtkE6mRWfnINZ6QtfGqkZQFKIKDq8BQQ2cFmTU0d
uClTZJJ3fWmXm5qVnkTlotU8a0nSQULw5fkgmj43b/5JOXLr/u7ROo3Qfb78foLf4mQoN28ISEI3
TwJR9eYBagClkNQ+uAb+ZKBs02W7Mf4O73SMp+KTVmDEHeG9IjmLarxI9tfh08Y1RfjyBdCY8gfX
YQVXp6etiPEEp4iDvPXrAgpO/fv+lr0pJzEty/fYb8ERsB2+U342+Jap2dYFpkdRl3lFImcK0eT8
sXz8pQgLeMq37psXZxIdhhPs5l0fIUiwHIHfiMo22RvYj+6zf7P+QubLXgrUAq5S4BqAxaS/oJ0v
ENcaf5IjXOeg5gkemm4FnStsHJd8h5sk6L4ffyxrdlvSJ3ISAvnF+kMaKUwdC8F83MBHHgC3uC4x
uP84FlyPYjeCSwyGuEsdYUe/jYQyKKwQpBsKc/mEZDfXT2YkrwgduPQNomMQCfmmuxeFtG6zMXhE
PEVBuR4ktI3asUxwaypsq0FxGUIgYX3lF0Hh4quctZu75KFTXP3R3xLknhX7PXl5cyALCtSePrs9
9KBgYOHhZYTQGCCjBQRyyzw0A37iecHjOcvrvHtlkkHyCt4EzUp+zxcRz8cwq/CUvUCgjnuneeUN
flQLQGIbwhoducFsPUeKiHnAPjotaJtwpNZBEgH4gN42niJ1nENbG+twiZPm78GJCvkumgwsJep1
oZKffXfv0ESBW+mBFYYkzfCFiQGYhYnHJwChcYA4SUBl4HTl1/GNwMl2us6B/6REoXvBjItWw00h
u+WZgSEOn9dJ9AJG1DZZETMpwZ/AkcQefSK0rkEJz4tmsweUBHDRgp03C0EW6Gg0H/dsB9UqHic1
3z5U1zpBrR+CWEEBSCg0Nb1MpX+3wivI/COHHZRmhN7kysYrIBQeTUBj0LWsMDEExolir/QWwlPU
mWHX1O5QBa0Z8aMeb/LyDwCb0nJxRTNxctOrh5CEsvGCO7r+AOpCeYEx6Ekt0xfmsBmN1Vgv+E2y
BQkFVqZ5LiC8IqQlo4oJvUUngp2sOuYyygkLhYO138i+IwhN/Y64yQ7C1nsR1OVrrG7+6hzRF/0F
TZt1+0E79hXrd5Ye+8eS65oSuMvM1gJrPq+oMC4ANIUcDHGA902ialTvPmCmgw5UeDjEAHAxHJGQ
jNrUEKLiNbR8UG+2AY5w3QcBDLqGW+BKh80VBZSHA6jA8uI8D90eitSJPrEG09kGVos2QLuq5gBr
QB+wsC5Og0c2DAIaUc+EdniJ3+YjFOri1lmOF/BjtOyQhKYEG+B0Z2NZvnbwT88eETOfB8XlRGfw
cBqA50Bsu0XsmWeBV+t8nNzGipmCOxNgI4ADSrDLWigeE5jrod5WT+0RAlpe4Xj5O4jJgQOLKZBq
W4mcWEs8lQVvYecn+YrIC9fhSXNc9E76hojmfV0Nhls/G/PJ5y8QSaMJ+ok5yXvqdva3bS8dfN8m
Gh3/ndqANsHNYXKrJGISqoJLDA0Y6lCUSWCnOATPKQRbVza8WUHRrOd1Zem3V88GrYLLWnYZHxw1
wk/bhMMaS41W6NQz+FDtaI8n1t9RbMdnM38JMlHlCVbcfdJFmB6gLyqAKYwd4UjDWJnfLKZKjTjA
g6FN0zuSlTcIpy2t8B1QGJjiamesIPgtsP3bCHfujsuuAF6UP9MnQ6ef4RLG9uNdsC6Lbi6jo1ON
HD8m3gFLRDOZM2M0fRoreG/HS38hdorJzgQE5pti+LGum51I3QMxdCAOdCeAxxwmIHRu8xVeK0yj
bodizgR28gCTlKFmAIAlo8GzThBm8kvyZR7wpos5/IFziSywxbFmSRGLaqNGC2/EG3F5ESvFIWh7
xCNZTyyQane/iFVr4qneYLXSJAKEWMmYLFmj01r3KzYjHku0jjuH6XCgJV4o8kOgO/GQZh5vY/pE
XJm4hzJvjITBS733FjZ+8YL5nNYIOcIMh+YVpCIPjeggG4d32O2AtzEmCBjmsbMEAen8QfwAJ0Qg
sXna3/QKG5KbKCtmZ/aFtYsgflf20IUDrnxlM8d2vL2i1qDs1MDckkUDsWUyY7MHBbUpX0DiedqL
8+5QXGkKjBC2GDtzpZcWiIrmj7sCFR62W9TZe2jj23I8QP4JKugP+/PaAASBoQ5PDVJQm1FcqDLc
HAGVRzLSxxPMY6RZDWFZQFboFRYuEMrrSby6blYer1RVFSXaZ92RpfzqnPuFAxi08qYv69N41VX4
jHDIuA2likhoP8IZpGFEkBE04WEmhEg0LqS7/BgTl2HJZ27TAerz7j+kwEDbA+FQBKnknlxHCrg1
oHVdy5h1uu+QDUhg0ORW6tcVR9smJTaueAkp+jZaCKSwM9glITBSOB/U9BelYa44+WN/VVO6GtdM
4sk49OqA23F3x1iSQgZF6cTUwLs1eMPRtMOM1AUHPgoKLkGDlBZhPgXSp/1GWllhw5LoxQS362CE
mgp1iLvVwRXcUi2OMxaDDjskcydwsJbw79lhDG9bjPpHwtYGv4WVh3D8qJl72hhhBRVT7tOxTnNv
QDhyv/2xKN9x8q3TFsImGpzsEHw8flES18jD4C6NJtiZeLTiUAGihx+EH4FQnfz74DGajh7wkFyk
OriC8DdQqTQkIxH2J2XwysSbpuAKaosyUhpsljjCAFAEjDIpN/fcS6ndaOHRQ02A5NCrxCvlgFUH
eeJ3BHsJrzUwAPq0V6re1fAnXDhYp4bvwGrcUErcm4TXlL6y2LAdXsrELwAs1x4tjOorHFTZ88+e
aA1Uvo1Pmy0xklr847QRd+ngZY8N5FP0iD8HUmUGj4NSDbWrx/yCFFhMJ3yAED52blaEN5xJ4Lxp
hBgnSApL3I4nfkw+g8GZjBYJCIyE6cxUHcWFqQqhFZXSPYkXabt9NtuWcZg1Aa2cYB4tZxDZSjk7
tz+UG5qjUTohQ6L1ZaGHNv5vh7nChLzLRrDBFukPcUjdszH3rAG8qz/gBqXnEArXXopP7/Xxw6n3
Ivw9ypDB0EVqDbnEN/E84p9NUJAXVHtc0yCXqdMIA2zic9CguhHdoE4185ioF1E7iLwgHcBFQ4yM
x8DLT+1CaKUJC+Aq1D44k1pg/MqffOfkE7FceKYSQd/FXfIc3W1HT2iZ19OsBmlxzxZU1qptg735
2MvzFM5j24WfNb5AqTUREZAjGIr3sMqxWktlqzPubJ3A3n+0bKHBdQg2g1i8EZCSAUNt/STXJSEW
mlc1oHMTv8vz68Wm/8xxfkBnuUUx/JQkGxUPv8A9yuLOghInadVEA8xC5wflAWEvEtZd4pfgVW3L
j7uFNVCQlrAOwy8tYnMn5unpBV7L3kBVCls5wkNyP6214T07rZUHTku3BQzAeqfgy3U3kGJN2aLH
mrnMvzuBivq1v287acHLNKzJa7V9syqnP4wRB8ntbeKQt8o6SeBAPpbaapT+VNqBV15ByIGsUUK+
14WYUScYHNVOrBLl9qdoAhlHX7mMb+80OOnffz4+XJ+Ahhuu36F2n22hGZz56/vM7f33MlqsRz+Z
12dS7P3wYz14H+qRgNxqCuCD6ylnBQcDtYqEI4k2WDvrBpoCY/Gx/mhWVTT6f9a0Vcw+Pkh/n932
UpitP/5MnosbdIX3Izz/KWBjLPfQoW5J2fTN2eC565Wfrv+HpvtaTiVZogD6RUTgzWvjPQIJhF4I
JB289/D1d5Umbgyh0RHQXVVdJnPnzp2QyfKkmyimPwU0oinl5+IYoFhqtTRw5Wq7aUYV51Zec8+t
TKNQXb7ze11103E2RVOYnO8c64do9CqPiM0C+3ukajoUwQkvjMfmeSn2Rpg+akyk9/G6S3lDcIg6
jWpnXIyKVf9vTUc6M2oQ1I+4nMXRuJX/UaynGORPTOxyo+pej7LFUj5EjWrjEI19cdzpRJ3prXzx
1odieFH1FK2ia+skKBeVXZGuQWkSja6tnG9ApPvXVqr48Sp3pkqZ+fxH68NSiQoNC1JJUmU7dTle
mo5I0hknVy1DOyJvJ4qNVdRyk3ip0+jou3YwoUqDDqXPYqOaKBZHnmdrWo6mnaILNzqrqNfYlhrl
j9Ek8oVH+RSNV1F0KbZu1WoymhYb449OJ22cEsWOi7p+sXPy9Y6fHuhHntYK/hsSfnSZCtzN8hV8
iajlIiH/8V63+dMzOPQbQBwN2/ts/L1YPfoY3LXI+ojG25/OR+tSLHcaxppQ9U0kCrYsjyVR2xBe
IGu9oR4h8r8rFrjNsdI+U7u9SJaqFU22a3+tFLLl3KP3uFTT+c52MjolW9l4+7X6yDvzUq3CqZbJ
faj1ljjWaf6+9u8LNI1UP5MYUWTdrCv5zNvkMjyroJwcndWA3n9sE9PU+ntxKW2u7WPiY7W4Fg9I
Bzmuw/k6exVs7ubR4Sbao9DNTyZGySPxcVFcdD5eo1ldpKnXk4lLtNtPUzvqsFzEYwEQzAa+Cwty
T5ZphtqJanQmF80l5P7QcoSe019WGFmQGoSfkTF6PI02VyCekpabdmol+JCOSeN42qmotlGs3YmD
pAsMkAPm6QmrFdqZgMQcSKSxETJrmFW2l5TMsjnnbE7NlGJIj39z6k73dTd+q1zpW27eM4dpJv55
WPeek/G6u9++LRaND3mrvh7/VkZg9WCoRdkEyzDUfKWenVZdDxYYUP4S/dR4oeKt8E+2IrgLZtf1
/mkRquweCIADGASpP1z8UPIBV1jGilQVHlA6ZioEyHQCHLK9ISGk2axtCq+P6JUtpgGs4K5JKUj1
KjMDWqUKQFv+nxin2jgDlQeMrXukoZhqCYMDpQ+Ry54D80KbT0BH8GE+SL3Sks5jeBUqWqKcwDpb
nROXow0G9HqVJpSpz0U6COHzMHAJ03kGlJpnxG/cx9+Mx2Ve16hwK3hOvuxWLkxwXA9c9STHcS2n
urjsnv55L00e27ZyVuEhtIeEgPsm46TRSvFEkWDy5Wjel7NqSBGMH121fa66VPmoRs/AF3zfkG2P
QWQj9ShORpuvi6CRKJXd4IJtBAoMcvvrWFHX92CefV0CnxZuwJpBXdX/jakWufa6cmHetzft62gN
RjC8QFOwolRvLyIlf6PtS4baPYz/5FbRPeXTVW0wsQjn0ak2JfT/eAhddXkfvihsDdrrnmv5ZWWu
rJTN17WAhQrtTIJ8uX4eJGLpME1qXwsSy0IZki3D83s9q/5uCH34dQ3X9XeTyHWVN9xBrOg5mxAG
Rozi0vThB/BV+tiZukj43ViH8aVMDWialK7Jcl6pD0TAA61qVIEw9KahB2WihIU5r/unYfFSX2CQ
UuQKaA8ij5XkLBCn3Ww6Oc9KCpgEDoqpd7WdihnQtHQxs1qj16XFn+403YCcKjevliTwAgFqMu4q
KoGu8O+tc18nVTUh8qCyFsNaAeXKQdhHVSQFxiV3gesuI0UtaAooZbHjHOXbj3s396jdz1WJftsa
mZQnjHhZVsWicUnWJ57+sizL9LaivlV5gBQvlSXQgtekjMOicyFAmegkJ9UEZGpbeYnOA1mml0uF
PP+dwoY0ArE0bibIBziRqK3pcyPUC6rIb8I7Qi4Yx/AUf23AuXxJFclFXBagauThPQVTXrL2OJ6C
XrzYTc31VwFOsXEIGCDiBjng7bKcRxc9h7TYucwe4gvhU+RssriR28pmU7fx52m14b0zVEBqjEhn
baFIHIamzYSPgyjjquM1OhUulWvhVqBV9iaC7IACzjSaolDirSghHMj0Kh856a/Koa81CorTzkEg
Rb5BDdlXs7RRxudDtJW7GlSwyuvx/lctlpDyC29ftHLZzgNs/SXpth5rxftXGpFqfCwXHW4lC3Cp
6ouEAQSsz0z2czF94Umi0wd7gNV5bm3YJY9pBrM4W1ntq5dsJblVn8R3FoCgQByITmzkQ3OJbzM8
XCoTUJq0ySy6/V8lGSH7fDM1TF/Kr+ntUZIsow533chd4KYTScShP6lsVJi94tREye74IvFho5Tm
oNbiTXhuI9Fgaax8w3sytATd+UrnN3pB6+PYFzyawuws+A6xwL9mtZ0rj2y0+Vg1eSUs2svwMUyr
fy1Qv6kt4As+mwe6l9fCpyhIuDDj1zDPPcT25gbEa659SjWyHNUiLYldXwfvrXL+s9BIKuLAamG8
37I2LTaHsj5IWDTEBHekuxDTRUZq7IbcwMTJmmFkxudVPt0ciflV5m0w7LMEVgCf4uyvUGYo8yrz
CFKPj5Y3tpey01mBHV3REGLVUr2vbFSkQHk8gsx8ZYjMn7Nw0IqMcmsVroK3fN5FXdqL9ozn9N/r
kWvGYryw0kl4liMHlsObxFVEzVXsCaOd14OTxRxhCiqtAlBAbvuUB22w06H2h0+EJusTZ8TsJJ/t
nsQl3N97O0gmz1jiUr50wh5DGonWv/d3rmEpFSVC2U+CN5vSarqbHnH8AamZssvIPdcrncz/DYnL
vLB6sUuC2xdex0x5Uvg4I9ORauCwGq3g+4W30qkWb02jDVlM8vY7X8fQHaZLDCZaMPyfXNN7cX63
Nl/Kd34hUTlPRub8n3tlGAynW5oRnKWVLYMHj1mDtOMD/E0DZviRsBal8eLvbZfQcx6ljxoS3c4c
eglZZJtKDPdcgnIyfCF2hyvidXckv9/o9fjWqaTh/Edf9K4WvLi4qL1Y4vKq//7ppy64pZapKqUq
+2BfMpT4LMPMTO/128JLARaAdBAZfE4pD0CceNdjUEfJcBoVfQ51qTDwDdjfsBlUH/aWmxoaPqPf
XfD094R910PXHavjZWk8VuUL4tMs/5n/VI0E99f2dAptfpT3uG2AkG1wfw/x2hG76R48YFfSrsnP
znptPj4o0KaghD+7IXVmkff5OziEF8T9/vu4Tu76ij0JG+W/Dq0DXAH+gtMG0CxOigPkPAT8WNvn
/PLM9o36GntLnkkCi9wjjliMTMkg1aVhlpkHVHh185uKOaKzq2vfaHMZX6llE0By0DF67/H6ZNJW
WsY2CI+AcNj2YB6XY+iQp+XFCyLZ/Z97b+2Gq8Ta3FWuvk9a2zxSf7ztqo9Dj3vrMwf++B/c4C4J
80DrEEhtlkexXTvJa7Z/P/MvSeUHmAb6s9IQ4QRAj8ppmAk0SqiLBa1waTzgtjKgDdpyurTin24A
LLpLTbJdQWV5WqhMyJLajQMZUy2xCELRyQtiJcdErOReAsj4C/goQGD2g84R9pypxA1QompcePfJ
TcU9wTR65O93rHlZAIABZDSuPRG2ZMlr94e2IFFwy/PpsssTgLF55krQq8sMPLhC9cvxDlVfabCo
RttQFuJYo9OiTEqsnq49hihY1ckgVY3Xs6ko1X9V5/XdEIDkWcRedPvBxwGpAms5hdSVtiqsGauI
q3LP18fxSrISa2zKQlnFZzFTCAwp4h5EOnChniZXjraVbLJyPOeZVnJkEmLCnMW4M+5tO/ydKgah
rz8avuh7NJalh7gtVI2+IQywHHIZjBHmykGSR4PbfooMPLzJP/00RBps3OKgg5OqsPRQan62AlBh
8M0JCa/gnDCCZaAZ9WdgIdgNWJX98RDSEgbbt8Az8bX9u/N30U8R+iNp7iHEyh6FF+gWJHfKBNDQ
IXKA9J0qYLvNoXfe/qFxmX0nP596HLl1Ix+r0P7w0uz/sBGgib4UGsd6+vNZMUt2feZvqdBzzzrc
+63QJpiXHawM2V83VKGDqMClrtKGaZUEyG2FCydBIBNQOh2HcmoQOBBgC84MrTG3T3VL9OdOiKl1
3VSy6XKSXrAN7lTRH4hsHqHsIiv5TkEyAJULiJWZp3/SYozFqXJa1zaZijFwg7AgnuGl3/c/KA25
rVC1TuGXprY/a5KLGSlfhTb6538N808L0yMDPXka7gAidCVNkh7t2XkggEJ/tzxXO0BmmFq2rhdu
MaRzBid7yUs9l00SeKuhBci6IfRWn4xHWAemSa6mOYZq/v7f3zxl2Kn2+XnU3L+x80ELMMzmzSD9
940Uqdm/P5onxsG7PuMKhgUIfbxW811D8khUb7OwUcLS/nBmQPBJytK1CpSH25sYeukSuu6WJkky
V4vnamBqQjEwvPWVAkzJGjXRAig9AZvW3UBRPLMIZA2+doWAe8+r0HGIePJHwy6rOj03qO2KtRlu
wdxkP5nyn6HQAQHoU83lXQbebgZwzY+52k5aLq7Xq+6qc/gg3JR2V66m1JxIwClR1YrJubFC+EoV
V/hi9pRT7RacXoXnlSrq+7mz2HI1EQThjIdpNxTGuH4+QFiO98G6fqPOzGEub2aL6cnp+Oqd0R+v
xT10piAh2f5M9oAIWmlTGKRAZwulV0VLAqCvZPltooRaRbhDlahL+LM/LHKlpSDLs3hUFeTvtYeQ
QLolSqpfp4bEuXGOVSZuvOEkVq6X6tpeKLayrZuGao8N5q3YNCbQWEw1mKZDxfNWWNZOYkkorHgk
UuxruDBqM0cA5IcwnwyW7PpdpCBMYQok3IIeY8FHGXRAaytNqOMsQ+iOQEga2A6cvzTskF70bUK1
Q9uXeexlo1RJwjqHqPrQjiMDb+ECDM1B55QjyaH23yvseaLDwZqPQNvhhq7sDn6aE8JKP+4qMMJS
sy+KRQQDn33stb02nLr64uUXFww2yqPpOkw4vQNbx5fs+AJ7Y1m6ccXO/BlGfuQ+7nk2GJjWyeoy
ntZnBBYEvIpNfuOsZxk+qU0FVNtK3EiEAwLZD5INyHtiZhO6DG1gPr1Lvduac6u6pvvFT8dirprh
uODUwtf4Yh6SUK5dDmTOaGY63SJ+gJ8CHaa136HNwk8LZu4ijN+BeCOriln0ZDFZoVb2b2rmNxaU
F1A9M8soMYHsGDH/b7lmAOijV1zV+k6CfJq8SYVTxblOwUpnyqumeZv6qrFjnhqaXWdzbWVmh2Ux
N1v+esf3L6+yn+7mfacAE9/0OJJ1Y3iT7JMLY3DE+LOR0gC4c7LXJCALQP6Zz35hRAe1VFdf/xZQ
ATuiNwM+8q75qhFPIYdyGf7Zxcium5oiNqF+zVjJcgT9WqbYiJdu/etvmgl4aqnqNs8Uz7QplJC6
RLePkxjCOpT0gjUd0qrJgfCUEFCHJVS2W8VkixaftCTHpxiFbXqBnVf3Wt7Les80TwA05c3Q6GLF
1J+Uzat5a9KJTZIpIdpXYGtXkm93qXyyzzKOs86zkW1fxEyVfBsVetvKqnxv0vO8q44UnRF6+s/+
oqqQkfoZbq/8YWLlhIoeN7XEEACidD9/+13v6rnfRCgA3D4iiovF7tgrxeX3q/ekmVHerBwb4vzj
LJkKrAlyOxiIxuXjmCg+cuVzLkrSuRQY+CYJnZrUnodqOlwqI31OU/CtEkZFRXLgDmevuj9F1JYo
hC1nx9kKp59xRAVsEU3+LYfqvttCL9UcXm1XAa7u+Rnd5+27n7Orc4YF081/KXMjsS2Tr66HMsLk
Tom+vmqL9x32ewnfrJSnaR0rbxUrQBrp5Krreuwt96YqDY6C/IvVr7QK6ZNrDmhdesVFBgj3/lnZ
S2LmDJn9wotcw272S0JJPV4sefbX9yexdsiBoG+FtF3iZz/N/cS6q/fk7IKf/LDbB3M847visl1D
8HkdrnpoNpWXQjXqTUw65wk0qLQerooP6vE3Gg0p+QHNylHqrizvEZWsEoWcshJ4hR4Z3FUbB3v2
+iT9Udz+29BTSNOZf4OBkZwDt867q3YquhqfciAfp992rXuxYduMVZFjuyspl9UszhmixL8jr6FQ
SwziBDM3xcRP2nb6Lp1XXkp2tu5c49+3crpCKu3SsUxY3vVbVbmJzrInKQRRtzxYvG3ai+rh87iN
ZkIHw3uLo/W1alD5PxIwQ29+W1U3VRUUotQvR1AAuL6rNwulfHlfzv0QxVAPsDIf7loX4VmGffVV
eVb3tcW/oTLo/cuvZBEldBvJxop78qO+aWyuw69Spnl+Q49lw5q6+1EetVNw28lHcLmjlkdufPgI
jRCfG12L12g+TJGkz492xXz/3ozXpnKBiuSiv3fYjIN5KfGannCQ3uL+Rt/eN9E09Pv6Fyhc1OgR
J8rQj4O88b+CIrd2fCRypHh4dG+BsEAY7/Peua4eJdY05nQ7z7zOeg7Fa20+uH+Ds+c/p2qslO8X
esnaohHrWfm9fY2mU/feXFRjTYur+GxuB4N1V+hSTclivHJpZKqTLlezgpzYh9U1d2/PSIZBf14i
ttD6C7vcOqDdj0Jpa0QydD9iFUigJuV/NC+nfMWmDMkm29l5VFMfRDJaULtz99CYf0Ipwcrryqpx
TNc0o12oP5vq/SZHgFmDk/6el04V9Tipb7RjdWxoUFiJn1S9fR5KM5uUGjVrxWqC4mj5Wc10k9Vb
GOvVG9pPqyC5M5pIz082MtHb40OkojNx3FV3VVZOa97fYCa0s2ZDyBi/l1UDVQDNusm/4YNH03Vv
VYtjnrR37ZUpnCnKGW2zY7vC6KpdLwgnSQX83ImW/TtWHlXYeax0biisEd3rzoRrazJIVsTQivMK
YKO0iECF5nLFdcy9Q92pFs1ubXyhCOrdVQmrwpyoLNXDEBKqPdqrxrKSIER8sbTSHjkab7Bbp6eq
yAeuKUVERWPqr95GzZ5D+652TV2tE8DyBWnGcsMQTcvErCzvbMlT8To+iFUTggLLSalZtgR1LnIl
BkxAVhiraTMLzsmiNO+t+pxxZzaPGR3+89pLVtI/VqTw2FdmXcp/n4DYIX4QOVeETEJklv9a3A4K
pUIr//UGWjN3UHFgmI8oro7QpJzo2nffjhVyU8bAXnGKbE+1R/XxkfoLbWwakNRjZQn4/ogpRYEk
VL6+L393/Quzp8ZGLsfa/C2u0H10MEfR9jwhJ01lVfdE67Ha8CNZYWYO173jO8Dv81g/v8PdmspF
tqnnlucDlch+lLUve/xIs+bqosNGuHUS5WTlXMq11y0QeISf1ZVlUdxWns1VYx7QhkwDdy7Ujoxs
+u9PgWV5jMWrSg+JD4Uh9wMxDFLi4qbWRPXqfCCnfZ2tp+vOpCF5JYjRt2Q32fFpAWze5dn+Joun
f+nauiKbo5N5E3rvX+vLn3RtWZoU7423p2mQbO6q5vH7rrpUJtI2cDEV7XHZdpxuw9uydGljgZbi
qDqKkym+cGm57gxxsviqrbqTenz87/M+s+H2Mr1CfVnaVmLQQfknH1b6458Iy+oYpdTulHPQPJfJ
g92iTb1IYlAftuV4N+RXmAvb331p302OTsWWIFFJ4mJ5UdkMkMAzo2N12d7+S49zH9lSRij73IIH
P99v7SDhyxi4tKepBv5sRfwmAjC+wYrqj+H+Vy5SY/cvN879pn6f/UKtlkhLUotCESo1ZCGptaN9
qhiv59qFtxBgTzF8JEZIXTKTnoNd/9RPFKsvwgv3L9ZL7XqMUNpJez3sG82CSGb7uWHxrzqLmi1V
4sutpvjkRcGgTFmizSwxexXrsW/BqR4Z5V6Ot5Id5Mqx/raa/fXZNvnIt1Q1V63evpdtUY4iZYQw
f0IwLFNsXWroZrtasssdSf4EcgHcbNcXZTiO970UwcPoXjvXdgESy7VTXzAwR/5QUEO0uoEcMJP+
NuRIvk267L19j68yWF+jSVONyCl7Ml0RIUiUC7xhN7AAhhcDp5RztkYOv8RZf3u98WE6TNe4pKPy
5Wv5SUwfR3Ms6nBqnL4yxfyPk+I3V041blVFTaVofe7Ab+sfnbj/mt/u9SjnhtlK/tNiAwJuOpI5
asKWdcSL/qp5HjzIq0WJ2W2Y/zEd0pVbf4/x3Dz2kqVLqMxx+7eUdSPBFlyBZJOuvL4ea8UI94M7
JVRRPCvH1t4+j661ay81S1dygqHV2/TWfvzzRI1UVjIGPDJiuY3urUzR/ihwXN71iaEyaT+ulJ1q
GRE8KjEwMu9tlWksrpr37r27/ny1s/j2DpjMFYQnaQFDOVrHSwmEm5CkIbz0db9VRB3XhA5js9j4
Tk/nbd1V/rqzm+46r+G+tCqvvlTzvddIhNvkwSKPv2jDQoCJ3NDwdewtJ/U83uTA1WOFVHXXXM3S
g+Cu5wCF1KrPzZOMmV2I4p2+YvI+NAFXciDqyuxK5bCpqxmxfGl22odT+Ff5U2ywcK/54EriIL6i
8r2iIpTSxnTA78vytbuelw6HYoYOurT6WzUv/o3rvukeNs3b8/3xjwVh+xeQPAktfmQeaHVFBbuF
2y/FpSSLRzSwU2XEpZ3LSPpv6b9Qa4hGK2VxKFl5iX8pI7WqHL4c0Bmtw/f8t59broqFi8PUnmGr
E6V1wty/F7gB9yjGaMeV7M1HNJ5po5SvyvdtnP4F0RilOlq8Sa6asApGQvNeYdxBUUPoregp3sSj
frlK8yV+ffExNa0SkTmabR6JgouASwMQrTxG1+78zsctOyzSsaLJW1++l5+lTS2LsyNl52FrHEOb
ymbjl/8ExGuXohUGgKlnKwzawaU9/xT95B4xS8C02ebtzfF2RxVvzX9eX/vKsSvSvK3km2bWFlcm
CK2rxNXPzfh3m5pV4DrqatiCi/lvNAAH/+NfpoiJ9P4YYn7ULm3X1vvf7a8I4KmvdrcaTEpr478K
IAt2F5SeVw3sH2uPJP3wNhUUE2ITekxLdVc22IyQpPxx7V176ZoDQHplWCDzJCl+Sm49aAh65f0T
AoDUme/yiQMPymYt2eNR4q0jetQORugwpZjvaC68nYZcdMgvDh4XHUAQgksO+aEop81o+Zma6iXU
pvPoLMRi2+lRuoZO8rPr26b7BHj+OTOmVh5PEzuh4iiKtxQpKG97oi6NU/XRjlUXtYL+xEuvf9vu
sRAcQYWlDqycvM16wzxdvKFEDM71RS2ce5cPgcKWPn6L7PPIe0Lkh3a+E1d3JF2hi1k+91BfmwoV
NpiK5RM7A2//0Mich9n6pLZsy7k78JgkJH+q6/dkeYICcH/e5wDnyzBOz+eN57wnOjLc9BHt0NAc
5gJA1/oD20qQRAK/SSO6WNu/r3/j4bbBu6aROxUfDnNS9iYsp3R9P71tarGGgXS8mbLZysF+FdcV
qrEhjLDtHSvnwS4EBG9D+H36ZzN1eA6FeP4QShv85FOk8jJ9tu6D1PBCXmkrPa54m8Ie5j1TAYq6
j8RYDe8iehNXm36yT0BD0geZbedFgbppGUVJ0EuUEPYpcPrCLc+XnkLRi3LnRa0cOAXBeYcSH1vp
yhMTykVAXfAMjWeB8u3Eokrp6i/XbbyvvxqFqXh7JAJeOdcwUWqFf8+WwIzhASXdW8z6YvprXhrE
S6epgY411ORuT/o51YImeFYC7jfeWjE11OhsdRgIVpcpXlNJqhyTiM1XxZ4c3/rCf5fyczxvnT+R
jdP5KmAUcuxMAS3D4CFUsVUdaBSiZX+0To80+6lP4glCiwH3hWCJ5ORLKEpms6hZiHtWxT+Wz4F4
Q/YHognQPWTAOhVBjhggFXAemJMlkSDwWv7YFqEI8BE1r4x071DOFc0UrTJQHf/+CErzGTAXLA4+
513RIn8JoVZgFHfEeuMioWj+AYb5UEbcaTH/tePB7I7nGhBaRNHul6GPJZPJgBICr4kuWaj5y6fO
iC1fJh0d0wyXxUz1ljLRzNwM36M0Yk/UpkTN36WzvgH8dfCyqyq1AvSiY/oEdNYh5P9dCjgHHg9A
uqRjEgeCIMQQeS2L8s3Ysf6IDuDhCqISskHfy6p+0vL0nqxp4bNDNHlVTP54ay/lhOrI77lXGF57
619gl20DuAUy/J2wn12xk2zNtWoWpmjHGdqRtAQjHe92pUcnMb2KrpfnpVzvsqlLrG5CzIq7jmBL
m1MZpbv4frNlKV7r5BrO5Na1kkMUFBM8s6+ti9KzlcxgGe4wG2bMoVqsOppXty0AINMeyxTkKlQj
IE7Xh0rALEQYf3lfl2mu6n1rQHwNFpgKkJ8+oo1c66+2vfQuNayYJqJeNLsDd2BPaamImYVT2UHY
t00IWrnuphNw86lDxETbdTLT1BTQdvWgT+DJOjD8Em3rcI7goeETH6beyn6aYSG6WzdlUTVgvebw
rQNZNVzJyrbn9HhZGWxB816E1Ei/0O1hDpBI6C1NUowXeXdSZ8Lcw3Hc/s5/CzN94ptGkx8tFvS1
C4XovR4vxx5IQCtVmyyf+jhtuAxUJqRglfBWeoDd9TjJybyXTn3WW2eaIUAqwacCOU23Uh/x6+el
RkVi+/6j2ldv/bMdG6/UzOjoevbnPOn6ddXnBZol2GcdVqMhcYwHIFkRWWrz5+7qK1uZ/1oQerxR
pCJVurxxpQoYB4KPRcYsLXYb635Z9hNPhomAAKOhWDdO2F88nzXHbX8Nq59ZZ8BaNs7n+1ORoOzH
0h4KDAFs/qG1aD06UWgkdC8MbUIgKjJgkOdClQgeVDhQjZwBIINTMGedoDJwXlFBiHw6L1Bl1Blf
3/WDNSmtDJpvJ7y19ym0ynBzSML3+CSnTi6uk57Rxcpcy6UlKg1Fqq86TwZjurZ42LmiD1au8oks
s2z19K+zzVYPj+KY3RAsku8U0hgi1gDHDNXrEEiOcS6CVVeSxvYvX/FtKOqqdO5OLuWfgAU9RCn4
8+vSrnFMyopXe5XHtleelzbDv3TT+88aRtdLGYzgO66qq7qoVwhbxBq54VK93++FVNFEZOZe5sVp
fsT0CES66q3qf/JjZO53suCBTns9A2VlBoC8pKIFC4VC16PHT5IY/b0eWP+11z8P3eclz7EbA9yR
VD+Ox3AbCrLsW4iGMq7GDE3T4dLP/+RrhVJiEGsqvT6NYy0YacSNDyMVGzOITrdSfO2EzVXZgEHF
izo1L/wwPAyt3HlPTe97b93ajOThfinXgLXUpXBxkpv67Eg2Q0i9mf82oNK8/6ovuotvXxHUMP/E
vkTot++n4u0rWeOjTJpoV/VAh6gd31edCzk1uSV1K/jVprhdzz2Ky5/bxsTgXzHWvmFUkw5rfh4W
TuV+DSW2Mc9LydZ5sB8cx89B6wzMKTL0Tv3HNNh5DPvfmJRp2QCwnb5HpzLBUb4Mxd8oP1p2X55g
Zoj+wCtNldP5KF/bdUBpLbtBroEahm3fz0wxA9c/TF7wf2Z4776OUbx5PovDRegfBUBIWJVnVSJQ
kGSjR9txvFC/C/JQWHw//t46+19PxcNIDR+di3qy9zqWTSPxkRwdu2pUVmCrp/7kO/GPka9C0a5Q
TLbUJPjNTCcjj+88SP3L/Dt9XbvLn8Pb5Pv1MRmlPsQXc8PU0GocXN+dfUtLZfV2bU46ik5/Hfrr
no1r+WvBLmqvqRUV57WfpvnPsMCda+92LHvYpjMfY3TbTHdWmrkAgTClFukoBUQFKrX9YS6BKfw7
27nXVl/3wbm1C6aHHQuyeWwt26vurnvp5hvESIErQSotlHvYsDZGt28Z0enxhCzB5jvHf8/XbxQ6
HnUyZ7Xlm5zqR43rRlzyXH3VlzVx5m+lDuvP7plzGY6zRTP3sZsxrB0tk+5jdmLZzseG9DFceFhC
LZ8yW1sxxuODuL9OP4aFxr31KF9b03zlwmalotACQ7WOlfnAU6nN/+Aks7H6rJ86rzI+RA2Uaz5t
648GSkW1O3lb1V+fa+1JUi1OkEJ5llOVgjzMuZKy6TqBiOqEEMe9uq6lKDemKjGK3zuRaj49hshq
NqnFu9mBCTJNd/c/x5/8AN+GBbNdt0Lg0AMrhAQlC+Mg27BoQPkPGCPLd8HP5KddXkgLEPrDZHGW
sYx8n2GC4uIUxDsK2MHk56rOqRp7vdtM6NGYgSrsvPPeYSgqKf68mToN3dAZai/GbcAXQKchk8OK
f1KRKx2oSv0F9nF2RCPnv1zs8AW2NZTYRKa+xcsnRIZGR9Svv5NkLrVVNg7YDTEIEfPGHQaacM6s
tGlu6HAyQ2/9+Q8eK1qpa6BYJQQ9Q9C9ybCZ7wJt0Xlg03I9jxPuho4qk4rhMEw1lr39u4P69A/f
lQe3fxet27+HzJ1liCAy/gI9yL2N3UyX1zit7KRb1baCs7Xpy2UTz3khwZAiapodClg6Q1FTCMQh
ePJSCEBKQSbfHbhGgfzHgDBQfmGFnIbJz0QDx0gk1NC783lw/d5fwlLYAotrVEyW8glkr880W98T
7eWOf+wRLMeXvj1DgewGIayPdeNFrvpMbXtfReB5W1VOvURrW8s1580zYVtBLjGrws/x7VZL1rMD
JVdnTJrCrikizihnH2+mHM3BYbg+B+aE2PT50kj8n5LByOIjWM+pmTPXMOuHmKdhtvIzfhH83MFq
MJXKV06a7UWs+CvnKCLSMrp+pgcTKkXYIVt23auabWU6Z2436fJu+vfcXjfmQr6ft15++FcrkyS5
3b+U+op/iggfGF9eCIx/QXWsC3QMDB+e2L3wwTQUljcmJi7+HDsvGHGGFBCHCgVZ83ditfJ98IKl
MMyLCfx2O97pX/zbWAtXBvTdQTa6N52T0Kn4GnU+EqF5EXn4Cr6/ZAF+/fca+/17jYB/iZ7xyLEo
ZJb7FX3MshvuRT8LLOsti7KSUQRiQmCuvNzVnkbpPUfon5bFriiEmfjN3EkhBnjfwTH/MU8DiDdc
TLM/5qH23mPVgjQ9EpO/EpOJJKjSc/33yJkaJfIzeHTiSPMo01l9J/rX8Wb0UL5vJ/MNGT6S9loo
lIJWjRH2zwLKECGbxajwwcimmrPw8GXZRqnOg7zPHFzN8aORAMYhYIC4xhWWhRkMzu17vHW+FDMP
3ygtN4ggxFFKT9nvIqz4uqfZU+QV8k0jfIeAz28poYYn5YdLRGYWEtoMon3lgyAIG35dRGGXX4Oz
Dr+759UWDaYWk4fZAuNxSgXAEfC/C3CQc9MhlWOyx6NcPVXf1/JfV5STZxAcTfN/ELRtmg41a61U
EIhk5k4LTeIR0pEJoKxKOVz7fPkSMtjJs5T+g77t97P9MDfYf4uvCKIc3Aq48S8Lc/9meL2UaFmE
un7rz9vXfrD5gli2NssoJ9kO3w/1m5uL0l6I9jOFdH9NJFMIjvkAfis50Z1XVgAZ+hLGNBMtZzFW
M/o5qJoTFqLlV3Kj18gymGvAKYoNk7/xQ3ShOTbbkdv8OYhq/cLSNt+H0WQ8L6/fUiMKu6lRAV1v
gKPwtynmZo8plHjV2H2lR4vW62c+VJlndGmfvpiZzW2oPFVoF77sJKcZMlP6p1A+jMnvz67ouDyu
z3iIhp2Hy6ac3var8+qn+snx9t/xa7uOJEdRJCtUcdaZ3ScY0b636Z86/Ky0o3HxxfWtPRhz3Uto
8rWSGN0/ZIIvOYasHEaJ0wT/1s5EWyZBbU5/7Njf16+nOKe+jpNTj4rmyBFE/W/7iFIhzSRULSaY
9QOu5roAM+fFl3I1gmNsdvkrtsFFeGnXlpxB8Jty+B+26VMWp/lVvlNGDEf4qrbvYV/IZ63c7bbx
n1QG/BztauluAMfkNKIosVNTRaaknR3h2i7vPHoxQBm7FPCnhX+yrtqrr9sbfkaCtT2LzeyBdneb
oXPVFrWZMiCcqyHRmwL6oihN+4zhOWnLFP9v27IxOWnt/qKmQv3PCNHUyeSowXuJY5Ogfa2xZ9/v
3X339IGQaUolO8k2vdJGovUItQmix8eh/Wzm+4nepLq2uZN3aKerjwqlFgk63+Yx76PAKv0Dh3lP
F7C0LJZjOf2t1G3yuzAWIaMkAt65l5PZtpypkNaCWpEO4Za5Eb6EXwT8Fw/crrLUGnbadZRn172n
xtvv59vVXlGNBbmh3aDwHfu+DCjWEDaJjfYNv3mQ10dYfHniAFa7Gj/vOYSZmaQxkgR0LNIfcesE
AsrjUkMNNCWlyjPvPL7PH7f68duW+icRr+75cXqrFGYicXk8dOqY+C0lALgZwFKefNshCv9kqEgz
sPGabOuwcpUReQWY/PdeXL1P3h6fIpCb90Ofq5ScVyc/p6ElA4Q0Oog0W2pp7PYPZ97g8nZ7SBXA
0CqJlxmLM9cnLlwaVrcxqJ2b2298WYuXb8OF+jHPd709OvWYsimezAPK4PRx4jqz2MhmEEIv55mf
jo8QMmL4LHRMgtrEgt6gqf9lpRTggb3LIDf6qzi96r6aidH8a8K0Pbcz52JMIV5PBiyvArLhtVcK
JIzI6Rjm85dQ2AXsPsr1C/FIIaqX1g6vw2z1NUh04510J9UrtOLVdfSF0UHcOz28tHEtALchIsov
qib6+d9cB2OzfJARa8GIfgHKK5cvGVlXVIh2PEyhx8fjX94eGSIYhy+P4cj+HnGYGQDPUfwbotvc
/btrMAlhQRqpbrgn7WPXUWcUT5kiJ/MoTPU/zs6sx1Eta9N/5VNdN2rmodVfX9hmMp7HsG9QOAYw
2AYDZvCv74cotSorKhUhddVRnpMZmRkGNnuv9U5L494Rp0/992oh3wOY+zTeznglXvVPsvh2wgvZ
n9xX9vOaZKH+0q9bJta+z8WpSIaitSdQQvxIFYcBLKT8qFtWlLq9vJcAJQiv4KRopb4CXKGbqVGA
zqk3VxL8+2uLPxd0gS2cWtQCwRvEb+VR/kojYgmTJENLbF9nIet33Z149sI7URIUGWjKqJR35G9u
kBHkvLr8CqvLR0rEAyeOQCJScJQBcgBL8T6z5IpB9ZZ+ysdof4a6oaRgS15HKxVnzwuAQLqods9P
dqXHoeJl4UV7vb5wFIfzh0/8kHdHXCksCSzdoQrFtNEX032Z3W8YaLxZXa94VCxtQHNAocgip/nC
pIQtSEcFnPr8tH7teueAdaRtYyf/J+0BKXFkE70sH2tjJ71KiBxgWC7j3CW6YVZv2s19dQ6ImHYQ
azz2HFy8YSk3DbPVW34M992GaXs9IYeTYG3tzu+8hpBXH/D2H+XE2srry+v9/TY2PqB3OE5pX9lg
rU+qsu257yDjWQomLbkwW8MeQE5sNimHbcG37JbIPzBj1YJnLqCBoQ4Oz1WN7rsbqnzAXlg6ZMg4
8zCeR84AtlSuuNRt4GkTKgrPROjL3IlVfXF7fof9rO0rLojBLhxBtwiZc2aYDy85jwWz7L5/MPFb
NcVUOm88YUSe5UhwAoZY24ktjMgZQSQW2jc3msdT3gljEsTUFyN5pUC708XGU472jGnlxoQBpfpW
ej+HQ2XzSIb3U3xES1FBBlHX2NJJOvEmh4fq5OZBCO7xnN2Rn5wuARVAu5TfIbXFAz0uNQH4BvYk
zxxVHkFwI4WPkhzjo3XgkAA7RmDHP8i9BKrKfos0EvcRkuhCnG1PPdJt00+IuW28gZ+w6sRX+fWx
IndyLe2TuWonB+tFmDdjMvGD7GTwsUAqpGnBUZOPwQOC60HbQXa/x0F1rKfYabkS/klypzBtcd/t
42O6Fk9iQAYMLByl00baZgd5UqzAEDlE7wcsb2GQvQPilQu2an6Z5gsBJv5tDEkIc5BCQJ9TNdmX
8QxRkkNN7tPP85uyjf6ScS6KG4CETfTefirQ6UxbFVxWEn9V7F2YSE5XxpkKSkIPBmABAmgwPuUA
nW30CMVjIW6g86gmgcVYBtR9bOhgYtmTfHrQBwFP9ODZDIwFi6FOGPpJbZ+ehIm0sEC/UcEs+IFN
TFhc1/zL2ET7eHvZMu5uK5AaydxEtGLga1T6yTZDOOODoEUjMYjW/EETeAO73PiyZH88oYVa4kmE
XoEVQ7u1thaIbJq95vNQiw/hwDR6ePDbx2UrHFhwTjSi9vb7cSDZ7PliTXqVnTBtJtf3B7xPuZAD
+hkOq7Oj1DZ/GM3f5B6gaHOJ1tyK+3hJCAPv5W3bBI13nsNN8iATlAIFjCf4vTxcs7FzJNbaCNST
rR2jqdaDadmcFgjVWcwmimaZBrAv4x+E9gHSNo64AXHlbkM5sA/xOK6H+pVyB3on+cpAgYmjPOo9
HM74siP6ZsHvC19gtMwXIAgUt7cZRJgxznd4nKzSoYNDeA3ijQJbIwpDZtgxpmZ+6y6DKUyGIkI+
dVza0d5gZEW47V84ihkghVl9wH44R/c2vBy1UcM2Hu76WVB0UFPj0Hks/3lP8xHDOLorA2EIhE9g
xAYQwTeW6jxC8CPzNc3+OMl2OdhQWCHqRICuvvXxHVR9q+si8y0XsrzflxGQktLzfkcFgqjDwS3V
MxsX2wy0j+cWT6+2U+z7XA60rUyWLV/GY21Tb9XbZMlT6AIJuSIV1LaAbm09vNPdGn44DB5rsmEA
RB4bsorHclAfY6ZM2qW/PbPpnHdkGAwLV/X4w2hEGlwv7oO6iO7jpXmvjnc+iwjJB0aRjdqP+gOk
qhyyyh57VhyCyFlin50nG8SYMhDidbm7DnZnh+dPWZUvL8vo9oIF+0EsJePbR9ibkWTd7WpL74us
KgOQgtsg1062KRaBupXUxjaNNR17NH7muiEJbnklc/Lslawe1hMCkXrLp6gpNwnFvA2atcCZT9Eg
IgRr6X8YYgkvi1jqkK2ZQMolBtdd+YnuCeRpKH+oNqFVxNPy4zsRw0RI8wiGn730i2hURxzrbjUi
kHOU+Cj4R5RwbH6Jnbv0zxzQk3QGZE8MVLQMR93iAxAMhZ/yosbD8Ejm9qQMSIFjRh6oFegzpAF/
5dM5r+rRknzYXgnpJsN6ZA2arfKOgos9j7l309bOJgAV6gj9zVBbxpzVhxtg/FBbkNmDlugxuexY
PNEk96zVFSe+R28Hx+bnq9p9zGkGiIOUt+WUPmSib9TD2d3jkveA13n7xJN+6vmexwRxILAexkUf
cJJIH2so6YPOPx8izunQhqM2xvQvfQ3v3hddDdWfBD1gCRnkti6hJupcwyuLScD0pNcwoLFK39Yr
Csl5bUf9MzlcHeavU+yFiEVe+ACsiHhsMIAkHBNsbrr5BzD7mNPUGqMVA/4eZutsXm8t4hdprsby
nv0wGrP/tQPYEitzVNMhPEBL7Pue4d1R7VQNdoPAmBQv4fG8N5G54TZ+pUhOV9dXjqnSNhGYoGNb
9BQ2qMbw/qq7gqfRDJJoWfuomZ12oa8AUuTVeY/ZfFAOXmSbKjknJhByxjYGrB+EQ2wdfJCxxx7s
3P14ln+64qIKzpyLLqgLb0c3QQYFOyHShdiRHy0I2Mp5PCNMJAOgerhzqKxJNNEo593KjlcA3wiA
YtuEVMhPPEe5t31E74LoR+9A7pB90mcMzA6/yv4ABMIxCJHac2ftB5ESe1Zm/PVScyBM0RDRljHP
bJg65ensUFXXU9Jhg+oDpigZP+b0JdWWWsVAMk++xf2O/6yX5zxYHAHvGxUXXzzM+fmVvA1igLcQ
V3xBQuM/RuMT7o3+rcboNsqHRosohS7wMv46yiKBgi9Be3gZ0wKKd1v2rMNIDhASI4i1RurpvIao
uM7ZQoJqy6dLlgiQrEOxvc75MF4v3biN+e+8D3nofx+qr5zugVFJQ3AZmoFp5ebjetsfMHC8nMQS
cQI9PQdmBGsAyeV2Xi8kb3zlo6s8hKUu7IZjynb9oe/zpTSlck3szgOekT5guOopGmB45cRmt+/x
zef8q/yKEKownIlXBPWw99gn05sbu0wwXPPSOZZ9djFmT/saE1TK0XdE/LoFW37vYYpn2NF6rR6Q
HxunNQY0pl3cwIlG7PHx6pW70qdRVaDpC6JxCGNwLqv6VfrsdaQMlLcZQIy60ElWpCgEKHzR8sP9
xV68Yl9bVy6EKZ7hXjtlMvd1kHOcxAVO317s0PiY3t4Tq48taNsRbv4Q6BeVheIAiQFcah/N5vna
MrucXmis9dpOjnFeWqgvmsMFR2c1ex4fMlD38JbDgJVz8yQHKa4IF7X1m4DD6GjwoqK/ZbDumnO/
ywk3CXoEAAyGfeCU4/rD8tf/nNeH6zkoWwU0aArarqSjOhoWSwQkQdwfKBwL4h4F8BmG6+wQbwL2
NDAHW5YEsMkNITrFD4UOgbK4Zm1eN4i0ZIxS2GezAGzbqZ7oPQI6fAmhQru9jcs1phAetL4HTbtt
6cLQp9OW9A9c8W8UmRLnFNmgdsv6S8ZpX7PTgq6R2NXsSrvbuOPtZDkvgRNRqgU4HKgrU7opHIXz
m8v+NGw2xYyb4IoB90KxkaRsCRa082k1fAXvWrNr4zdAhjIqA26Eq7zfeEMtghpgmd0lxkUfGTR6
vDnVNYvpOj2znVz9wza0DT6lGoD0OQUVIKu/hzOND3T3djYiXNw5Aw+vRawCnIuJV/pXR+WEYnX7
vKfZ8KF6BTJHMmigM3G+kGHSznKslQD5LtHhPs24OSjYCDBlPMls2hePUbSmcO28XicOEiR61ZGi
UEW8PUIjw3LmIgJ+YEdm7+kxz9QuPpiDRtPA31hM0zXTFpBPg3/wsgNigLQFvNCu4cdL8atTgnYe
lH4cpEiXcw7Z6/oy3LGbTyqaJXNloBg+UX+e17FreWGPk+cf4FghJVHQuekn4kxpeEX9wWZCLbIx
ZyxpRqK9UC761gaZh9Mf/3IQOfe94GgIQS9bTETsejqczxQ4hiI3z50E9TvL8KutpP9UcP8NpQ9K
Fc6qfm8sSIZ0kBYmS/JeKMPLfewiTO/GtO9o/hzmfhweC3ZEmAMECpx0rL8I4pddPzDZNRn1zZ4J
YvnBE+L7cEfwHKyT7R1QBM6DmpeehubiTsELY8OPeFa6fmNDQSDDQbZEsY4yLkYYGirZBkSKDBKg
YC4lePLk+Ms7MnLhDCSP/RisGQw9RGJ0HtG20uigoqKUd9HlbuGmm2zEvQtz+xJ7CQnldzthsjdT
vulTsX2QgrQCseT17D80D/d45Y6kbkpkKik3Zk80gPMlHCOooAHTX5MlpfRUeg85/2i2zMGYF1Wh
JK567Av8hjKvT2FaIwmm6FdhNq2F+dVy3rZPBOGk1HPMUGikyJyGgIUNwt1wlLMShT5vyEMFSQgO
ZwK6XHpR9XRDOeg/gpJOguVC483ZxnHhgDA4sQegbcO+jyy3mdB0zmXv7tCEevx/H4/h4XnVr/NP
PpnYQzK0ttYBdQTNVzhL13xaupZTt2+8cNWfcSLbCmpD/7It9+Eqcc0VP6I8JJaoJVJ+RCHO7Usg
sGEXqoEJCIr3goWZkwI046Ioas+Wc0YgkI+5KKKSeA1ZVliCaPmIZCK2Fi4ILS7h4oQehcxZcTMe
sW704C2mDKv2npkjSlgaSf5xBYMpkK7Ffyuemo34qXp3uZMyP0WhUDs8AAYfG7ixmyEEEm0p3hD+
KhDHbF/zlZGy6Mjzf2feA9880Pp/wUcBwQs5HijjXXvPAukgr66BvmpZNHtuVMoggYwkZucpDGJs
8asaVx5ut6/vxJpqaTWJ0oXDYXAu3zX0YlcQ3m5w9cTwAKgQ3tuRSAKrvCkqxvzxwUat4CeGfakI
/XAuiW00riU6D1IhmHx+Gz5IllP6r+LtuzaTf/zX//w///ut/V/RB7E5ly7Kbv91e9BFnW9V+d//
0Kx//Ff+z1/23//7H7pmiJIkyoaqyKIsKpZq8PW319X5FvG7pf+ha7HU5t09WYvLyKsZOUxX/Hhl
mg4jaJg73I/EZiJdtSCcuuGdi3DtOsRS35SRngeKOiFcmrkm5PHfKWxVDxibHK13c/18lQkxQeuI
CFEemLAAU6gvJXIMzvV2ZH0K4jR5NbLgYg1b3FrASbzhdHycm5mn1VO2KfpkZgHUjvD+80Wryi8X
bX67aDWRyvjBRbdvTClX5mfCVkq7oaI0yuXFemP2eyHumyeTUjqGX7zkzpXRFbBwwQNUshi2OelL
rj4HHqPA08+EmTtaakcRitcqc4kAonUnqIm6QV4ZH/QZxThWe4W0LI5+vhZN+uVa+gf8xwNsznEu
SEKZrBlwdceR0DjkugvEXz3Hcejc7w5RzSF6J1TObLMlBdVQj4bVe7iL357CiDKd4r0+IW7Q83mb
B4i7MtGBdkTgVajjCPEg90Ee5ke2LdW+UfwsmNHGNgxSzSHKk5PqeZP3rbMieLfGh8oKfr5IWfz5
IrX+639c5PWZZol5rlilrmiboLLT8qgE8oexf+6vbDlzcYTCv5tgQGOX5FMBtMO1/Pwp1H5Z/PCu
fD2KPz5FVynnc/vgVqev8s784h4uG+PNenu4yTxHNzClxiDNY0zish0vGAXu1b3V5TKmvwCBBPnv
lfXyRAU8Moj98kHk2wnc6rRYskM2pwdFh8sMpNtG2Oh4maL1z5egaX+7BEU0dcOyVFk2vq2W8BKn
hpG0rHxHeXmihqZy7gapMu4QBJD8kk7SPlyMSc4PncgXB9T/vKwD+IwjWjayNM69ydxAQaxN0cE5
T1ebUfHTLg0VFz8YxruCUlWaYkt4LVZ6oLBVinOUlTBLHbOEjukLlXblgoD/fGnGX5/Ovy7N/LZG
9CaOoughMu7g5Q6zSLnYa8EfiBtAuI/WPNsVzRCf40RfKh5UQ3gsHG2tL8/xUFlHsWMeGR29VWb5
ScVtrEwhElFSsKhZUBBFTDE5sQNKwW2ezNtA9QXTYYjYiPk+4FLhqNxeCldPXF1gKsBQbQZMmgKJ
K5GFds8JkYTQ4oQFYhahjqGFaGcUPChhIlAAq1fC4PDZgT9QBPx8Y/S/vjx/3Jh+B/lj2bb3UJfF
a8fL04zacF4ivCcc6siOAGhL1VKMuF8i0poLmWajfpaoaatTHON8mcFOT0Ty6GCUAXMersxtYB+E
X/lgskixLqe1d53o8we8MPAxVH7X650M9n3oya9/kLoURqCDWH5pSDkBLjgawYx9NLDmG00R90Ev
Xeo3kurQLvx89cpf9npR1CRd0lRNNBS5fyP+uPosjZqHHMk03WvjpJowtWx0E1Gn2Zo8VKSkE7LT
c+bunJ2YDMKDlgxloAu3Oj4bX6XojnyN8Uyp+2CSTOFKjzlPCJCe24A7koEp/v/XBzZV01AsUxX1
b4/r/EizVnl253X3mOjNq3ASrZ3UQPHDY10f2jAjvs9M3u/d5gLbQC6gAgWHKuMxLR4zkxFrn6W2
1Zhk2btXqTEboAs8WQXQrJbsWv6GGs1j2yxjsupp/Uvv5wuQ+pLh2zYp8rEtWVEMWVZF9d/vuHG7
a4nZcAFMP17d5mnnXtbX1hMJV9gv9BeQh/ucJjfq3ilyzV+et9T/7d+/u2JIPHBRMjRN+na2Z3Vx
v5aykq7Jdx6d0F4OVxg7Bz04VWBCj+1frvZvFZRomZau6LxjkqF/u9w466Jb2ZjJWkVLS2jEbcg4
A5VhPLEfA+pZE5UB6AW5NcxGZi8cPaK9QIYJYtc7KeWzlsEvomMZU4YvhHlgiXut8vtJ76AXs0Lb
sQPLmHlJGyAFTxjgQUbuR4OAvocdCKK2BmVC/EBDTtdPguleIeZeHhnxiFlpIni4OjOeK+10ToMc
8UK2KiwC2G2USnghGD1Qls5tI02yseFl43xuafN4/QSthOODw6AdWtSZf8s9RX0VCb4ghkFgMEtF
fTMggoYcR/BrXKVEczzG6AQhJlMOlz6ZxY0lr61XzRqWEykg8H6e2ee2octeyojZb8dLs7rdxnjW
zlTri/g2jlsbC3Qfpmlazo2JCs0iyn1AsosSnG/THAWwMWwKF6uUEnlm5tcpG9T+HE2UZggNRgF/
NQYdqByMUzqT4jEtu3gCMaA5upDEQvKcRlb9kO8patN74UK7Zelc7ogffbGi0Xkflb8tSesvO7Bo
WYrI62DKoqR8W5Pd7ZI1kagk64rUnZjQR++B9Qzp1X0gNv3cC54wmQoFOZpoX17QefALSukplSfp
do6y4dhsdUpuRO6kzWhkJSHxnBCycMvn99hNRILH7AzuPyfotSfNtJciHl9vL8BcOt6hcop0Dya3
qXx0PhdjGC8N5lsFD8ZQM6ncRbmuzgi4WnR5oEkwAajAsj2sEYKOx17yy6fH4UHOGBMozWh5t4bJ
m9A4OS54EZ1gECnjez575gcNA837RVyfcRKKE500SCWoI+qyNQOOKmNutqAWFDlosMV6wswUrUO9
R48XOnQYXeyXl6C4zNGsMwSYeZkdeCspCah0EcSltqH6FVGzxHDQe59U5M4duNYyxyRneZk60Z5z
Aslisp1UJ0Y3BDJEc52NxMgTk6B4LDJjUhcM7/GbrneRgY1qF+8pHhE5MZqBlZ2lQZc6Mt2AtMBV
ZBQL7TqTrosGGw9wCILVFuhu2sZ+Gm0v19k9dJSnmxtOHc1NYiVEpw4nZTzBMNqatmfxvoixG0oL
2XgXKz+7zLtmYXVuVLhZPlKeL2D54T7NvXPB5AZuzi/701fZ830/tCxdE01Z00xd1tkv/zj/yvLe
KlIoJet6o0wEHIOYEPTll4jsvFW1oTDTTq2f2cJ7uLJQnqIgTV/bN1Q3ObMayCad8p/saIWXLqyj
dMNy0PVDxagDIg+8Qx6LvTjCQT6516JBjriG2HD6ArYlWmkDexePSthm8OXrZI/EJjyUaB/mIJbh
2/lgvFI5gKUu8mVnTpEvEtSrNX63T3uY/JK6ErbYQzLM3V82bpkL/+nGfOt8pbBV60bWk3Xnopbx
CKZc9oMdyTaCa5g/fmlhvhrpn77dtz2g0ktNM84y325WrZvtbS5+WHUvaCEzhdvZpXyC+5Iyswpu
yjjHbdsSxk02OAW3K+xJ0Fgj4O56x5SEV7Rc06hVRxoeKM1VX20FBSmx9iNH+A/tng9jfBa2dPjt
rv2lg2Av+9d6+tZBRFKbxueblawTgiXOwOeuZnqx5ckWILjzxL240bCzVsNTDbKh2GgWmVWXH+gr
OsW5YSNfl7xILoWXKjAkyrmp/jmfyPoiS20K7DM4G0xC7ZOpxGjFa7IoEBhSlJGV0CA1k+wSd76v
gESMb+YgPxU4bV4x61FOancmjAdYBtHnoF/ogMhX4gaaXScd+j5iPYGs67mtYtddlkhv/HIugr3C
o6TAunYjEN8tnvIp7WO1BdlrEdfNehIOoYu8z+bG672PAyLlRndLUmBw0Q3PHgQmISoQSF88kYej
vPPQ7biXKX9tc51CQ6cas716HhDoUOCwuyJsvCNi/fnp/K29+/PhKN96oKeqFrJ1YZGVxwuF9VGY
5fP6RZiUY8l5uLqfW4R0oykcJvN4Dm27aKBAF4LzHPFr9202Tac0clMe7vyO+GVFJAJ6GcBBF2YG
1B8cF7c2ZNJHgZOVVUj5wcPM/MtH8vFgomT829n5Va/98N4o38rhuHtekuzB/hWTXMuG4hCrtpJ3
t3xgkNahHlI3Gt82zfgaxBvs3jvtTV8WvuTRuZ29bgwTt6smzTRinF/oMz7sFTFjxKwmDMAHnTIE
cHCQjm88cIQAqlttorVxSFdoxAthKAVnqBs/GRLN9sadI8xo9XDLDxSYsNnGXFyiwSyP53ENdRBc
PShdfSd+MKoykchucBkDIi3NOTF3fdwbo5lLh1hZMpzxAyGr7W3PiGUvrzqBjDvltdheVpgnJVIT
ngyI9VWNNA9ShPziiL6ZvgMcAfgznDFVPvllP/zqK/7zRgMLgAtYuiV/q2Of1/NFTqs6WUswclg2
GMJByMb6OoheY2zOr82HyEJgPO11lV0HLZahy6AXXCvG4IxQ2UEog/6fvh7pQXygTnARCRSH8sOS
hqtIG1GbYjif5UE67DVFfd/7cpNd6/OuTvB0E7gtIqe8jTLUE9AfED7jZAPUfQ+k959fk7/2CBb/
+3+X+q0nPFtq+xBNLhUehXlzMBDzWBxoyDbb1QPeFEUVupZ9d3Z++cZmv8v/dJO/ncaylBfCI+QF
jV7rKHiGTgnvWmGthZxyWnNaVVOKpiKeMUgtJ1vwPcW9jPkGiJ4INkwYUGsFU2fdLp81RmCijYQt
IWxPHmTqWGFpsxsK7q1X0FYvEDTxW4f91rmYzr2aFMoguvdS/0fkCETpLgREeTyWyrkzERsCpwXU
w72Ftr8fxpp7KtA+Uw7ZjxGB3KZIj9LGvpOST2x/NpTfMUv3CgqmfGBbe7qKuCqfY2w7qPMKlxmb
yWWJnJCce6SVvZqgGD9PsTpvDLtr7OLUvafxK1702wUKn+nxTmt3ygS4oMCtf/FTLFsY7T7UWUby
EqFvLakgfcRstgktZA+eZI7Ox6YdmocGh+i2MnoUApPTtUdf7Vq0Cf9oNOL7Pb3CNpIjVSXTUsEA
Y6s688vnuaEMlSdZf/MkmlyaRc14IdivLvQhStVqA5F0uVWDRhg9UC6Dg7ajG0HFki8iETJtzI+o
pMXEwb1o0jLlHhqlFIkSKTZMBECTwOyJhIQJm3DBRnchtHoUAXmVNUHRE5rLOvYMomd0t01nkByd
RBruL4fC16b/05r7VugorSALUQX+w+tEhuIbQXBjfSYu7zyM2zwKMoY3zsyd4ajbjP2McM9oQ1wr
U8PpBHp+Wtrmy2Scj355Gf5SSUA9iJou0hgZstYXaH9UpkprippQNV+NcxLNkuvS0OATEa1yWAne
M7frcc27aEieGh9izBvx2y8fQe+rlW/35t8+g/Lvn0G6CI1WtOChOo3S04/AKYl5hgJZCi/mqapH
ysbyQGk7fUglhuslRmD5Ju7iM5abIdu9QgQWFnKaKqYXIl+MRrrknUl/eC41wnHoBa5vD6T41wmT
1lskS1DNm17Y+JZDmxgDyJO086q79+gHqbpUUeo9iFm8jcO4V/Wya+82W4MQkgLsUBVqM5EhMSFT
3j2UTxGycHweGcyRF0nBpT4PLh3ieLJhZqnu6Yy07frIGHH9z4xiEnfxHoYO7g5cisTy1qi4SHGY
EbLNKNMgMjwSgrEu4sfTSC4mxOTq0Y/zGkL88qdY0DduCjoYTlC9r3B2qCcMpmfEEzp2YmZ4A66n
9hVyHKZT3MDDYvdlGdHZA83zI5ygpgS3cJIQZsj7ZSwu1gRWOMs94d5nzFCpYWpizgjsKSNIUMQw
pJeZ6u24ijxyc2DGlNvwsrnOGCUkawyXr9uxVPtQpNC4OjWjPk6YApM5UmK3b72AXvu1LPk77fKv
xfvttCzbVAwlFUYCFlBZE6iNXaFz9M5uNyH+4rfo1NnFOyYjE+N7N2IJxWQeUhg3jvpRknG5ZxIw
lgPqi3BRz7uZEY4q8rPlEdZe85PygYes96jjIMZ0/QETjYyGmD9UnsIYgy0jaA8WQDOiEs6JFfE9
yz6xiFifLUkjQ6ZByp1b4ogeMkq8T5st8PcPFQ+6G68hwZfqTvHu2zyoQIh6jw7GH45l8lHZII1t
NiEnoGWex4vQz2wnxaJaEbPDbGYsmgM2jdl5JsKHT5GVYIhqbZR366oYov/o9mr+Sxf7Ra389J5+
O7FjQ3kWpcKJLboWBhNCrQufatqcxRwsJTNTB7f38lgEZEOUfjqu38vtbWHMuxUWGqaYP5h9LtJZ
6SzzzeVk2PKLsCzs2gPYXpU+ttf7gcEuaHKSgDrdIkgRXXrAOyKu8Wa1v2zJ0m/bzrcy4HKphZsW
F8m6eNNILzkofbCT3aNDbP/xdYq1qjhJikdsC/kaYbqNyO4zB60L3f7zFij/tpC/nQ5dU4nKteOj
qEcrwnD/mcbT5OHWzMK0Zh3qYXqiaUltd7gwLFhwcEvUxRsjNvLrXttd9z9/nL+Bx/+2IX9rk8Na
te6qxHulzbtP9KeTHp4S1+aoRiX7RpQUgVNIkrzfyl/Q4b8dBX/QJN+OoyZveKf7Y7IBOBJmYrQU
03GF6hsZYYS4bpBzJoXWKCIYFVyJ4Fpcb8Qs5PMH4UFE3sQuA5i1dGsykxATJRnEzL9hJGc7fYqT
mJGu3rVyisskL73uE9YFDqpihAum9sfL9QLGRiAVuoChuMOPydxZcapNoi2w/Zmt2hpAQBtnH9Op
bKEw8dV8aaVrgewN5NTsQV/+dEYhECxf5bio/JSDG+s5DiqDKLg71eYuZJ9aNYpt0QAeaabQRaCa
sW8ebJcDdc1AbORBjOp0VAz3UaBgkYEOTD2zWzP5JpE8WuifH7jSr6//eLMVVUF8oHPgG99O4HNl
peL5yW0/vxoDjD6E++JkuuI/J9SscHJlcsPxRdVKtiGXeZ8+iONBOf6e8eIQ2IjRF90R5xX7G/ZA
jPJSNoviEf+BkJT5JOmi3WEN7Daq9/NHl/qP9p8f3YCnsVTJEpVvK6a7qJf0JlM8NCvjdEdvfF4i
0idLAvvoUtyjtfr5G5r9ofLTN/x2r+LzQ6iivkWr3nI/m4Vs5NtuLO8qfP9IlunOmYbS98jPt+ss
Yj2R0YwzaNQd7qNmyqR6yASOJNxcBqo1XGAZ5elAR1Q2wfBc7dWDuBDXCimVEvpNUhvIuS2Gnf/Y
yM5zX6yzLYpfRLFjfaF+zWBsNsZHNj875rLLiG80A/Q/aIGSYfF+8WNsbtd1sYVGVInVWIVkCZGB
T2SNtvsNl/oirn+6Nd/O4/iiPTtZhZtv5+eG5F592sJGTu4GWvshDrlwek3RT97t50KeCtUQf1K5
S3F90xgwRB7jP1kzWysw9lAbNw9rVjGLSPhmwvkkW3ZTYOwhIRZ9n07nCjJeOucjgD3vKTcaqBSp
TPFe0u7YxFUfWsLFSKl67V5ySFfVl5aIQEjneWzuc5Mc3WdtXzekXxJS5N9WcVAcy1N6+nm5SH8t
sJV/rc9vh+ZFud7vScdeWr1g2UPG82gHMmefv+DlIJSqnFOl3U8j6TcuXvpbhy2Jf3zrbwfcw6yf
QmWxUgsFC6HzDN1z7obKmHYbxETArhI5YjuqpEGJFeDOsDdmBw0LSmKTLC3Gk2C4GsbP0ZOhSyb1
4rB4YX5iyjAUyCGNHi64grqr3rOd5A8nPAcX1b1KI0ViisqAKbGi6cNx3dRNFdqZNTi3HqEQmmWT
Y5B0/eg/c4W6lX4WzedFdsR6cG88BrNxrpXXI88PqLAGeSQsObgykgLQRRxIB3FpMd8bNeKKIYSd
QBqRopCgNoBzQgiUM+Z7QaGNBFmaZoH4CZR9RRNVT5tkmJKLRmIxAXosGtm/pvZtDfQUym4bnmgw
Y9knc+/eOJ1sXy2vqfDT2vplgjcImeYvK0Pqt6b/eF1UCYbUkjR6r287SX5V8zhJeV1IwOUgUJk5
Z/cbsFFicZzctJ0uTzvF1aJFxXkrOvGVWTm2Wq+gN8/LhrwMEqJwFCUeu+6Czpjz8MYUrqXAaE+8
ZxjpPwrLjxiFntmYqglbM4JOdjsmuTXgAvWLeV8w474f2d5tYt2/synF5EZK9v3rqGNUR8koUFx3
cAp6P+IgfpDH9ol5gPCT9Pxa6rCqSMcRLCH4HsrqpyqMhXAtKZtrPg+LJXkoWCoVdiEUCDJx++sy
2tXNXJdPUbU2Iq+1dqnqa+B+tWfk2x4Utpzyurihz3iOldwrdNu820I+gY9ABhqHk4JZgHgNFIeZ
gowiLM5jVE8soZ8fj6z/BSaSEC2opmLCoStfMNIfrbFcXPOH+rzRXUjIXpf3cBGa66e57VDKZx9y
vX00I0VblcIiEqcV450SL0RyRAZhNyvrrWyuO0zBa6lbpCCMyNa0F7EkAebFuB0str4rKS46yFLq
y7JbSDOllxEDCKEA2Uq4uKghiEl7MWccthdhDKun4u3V1JFyc27h8QZtpEP+vEvha1VMEY485LFk
+t1tLTLEmAgYiGxpoQhjmVOYSLR0AuWdJtMcBwenOTpdfDFMFWtHOolV6LrBbFgf6kZVENzkc6OY
FnABMp1sJy9Lweafp7hoQHDiLsB3aSk7WiWSU5/Cq1ZsgMVyXtmqdmnGoR90MrCbBaCVQXQQYnpi
VdVJhvGVkzp9NaSVHo9BoCzNN9OgIdNFjj3BODbEeBXbqPVLrE3keyVulr2CV4UWePDN0RlfeLF1
6CEG45F4HG80CzqLE9dsZxdz9hQPlTSOyhcr2evGiWXYMvgxpA+XdlIvSuMQ0t+s2ydpPBAWrFqz
21cMomJUtWbrxdJ8uI3lS/kHQzPyeSotUi6nE2es6ZL2LOKQToWpoAXZeZWQgEhgIb1eNleZMUO1
WK1Q4FxS30zIASBl5onM9gnFVz2ngrQRSN3NF2k+f5KC8uBdjU5StyVyUJq12RrtIn4zwh41ddyk
h7zuZ3GLAqJTp9ie5xcDMXG0SHW/nRaWrT03kuIAj5wRZAO2Vfb1QXKiK8U+/hTQAh3xsfR/OTvT
5lS1LVz/Iqrom6+0Yt9r/ELFGEFURBFBfv19yLl1T44rlVTdnZXs1STSyJxzzDHe8bxTFaK9STNt
w8a/lcChHrvVcxmk4cm9toadM5EaYa7NzreVcWf71UlurR1harjxBW/B8+6R0Ir8JYoysHEm8Yjx
a9xHEH0VEfNu9TM8jaGQ+9fzAHMG6zT9fSSqP1TuGYiqJVkmOlnDeqk+5KklR3oiHGYydhyuBD6W
UYMQDp+lSbVHEyV3G/yG8Ft/Ez7OU0aC8XHd6916ZYbGufdcV/4F2lD8lToNsUA7XVhPWPuFSb3U
P3I80ewskP847a/p+5/p/dtpt9P/t/mjOsqH+8WIDrP7NbyrO1V3JcUhTw8AMBqU+fhkIonYl/et
KXeTZhVVi0junh5g7Xf0M+N/e4EBauNiyjr8pEPuePJjeNomvED8z1qb+2J3X56USUNB4+kbIAYf
Jh0yRgevuaxBY+ZHsWcg3/44jtkdARB6i8gIYSDylypTUttY4t+LNRXqp6ZqKeLLxabWWRJymbXs
mPViaxg1g4h9Q9Exri5xWaH5B83XVV8quhoWU4io00GyTSlEhgLdXSjsPyGL6Aw9UI6MnuIUmhhI
Qjgt+3JCbxb3LqS+ozdkYDBDCa6njlRg++OR7Kv1wLoBEHLi2qFAcsRjy7/W0Kv8Q4sL8UBO8aqF
2LkAwqCWTSSYe+R0DrTgp+7xgZmie9RWF9MTIpIwYUajL6JJKQCERjkd5SF6FTs+9g8gUI8dQDU0
D9FeRKILMRpEn1veLegIuPcAOUHaSxHYIE0zyJHr0+bex4dHFsewJbFrPKOcqEIUdudqoKeIgZZ1
O5+eZ8d1tZXxRop7Bf6yqM8Vnx7VozSlDErm/T91PeEyKtvmKthQMoYWHzX21ctC6CG+T3S6i0Ho
+oriGqS+y8WtGCGrjOjvg4bNK5PBugeovfSnq5/D618qduvn9fK/j8BLOCMbZZxVwqWNdAXVE2lK
wi3P7DxwXjt19VP3ZnzIba7xcrE1EN7XwWGh6W6GzwkwAqU1lqlYQSDgYucOpHV0YIdk+AKd60o6
OcPzOYSmQkkCQoiLZxaOWygeERjTUnAGFsVFftkaIpMQtvob6TKoX3ijnd7z4Q32yZsxETTMg0lC
4VfkllCe0sEFqsFexvKUcsw4MfG/LCjSfIhU37pCS+mOuXE9bmD00cJ1gLZQQEBAQ3sfGp7Wmxn/
gBuErRCT7XtNk2Oy0WksoKcHmDXF6PSvhP2PGRLtv3f5ZY9lCLHwMHL2E5LVzfvsjGgwh3slTSP6
W0fUv3+ffH+SbjL5/vd4L/uXo/GIH1eV1FS2bmKvuPnXfTTR3+XaUXrckrsXd3lrdiBGkBgJ+Nlw
6YTzDwziCWod8UPbG8t4dD/1VPTwIuA4jyid9/8w+/1M9fb5+m0KetnuWIWsZUp7ZyjXZWbwnCi7
GtUx4o49idsrRlknXMHcjPb3B0QnxOEygdWO3LD4mUNBmGYrpOH5kgy7RTssZlhnKAI28ZCDHSYN
uxQlCDkQaKls24K6I8+lLsOdYjH7ShMtVutNm71jMgtSBRcjKSA0jwEdYzBABbs1rUofHZKLdKL8
fu3yj9euS6yNhmYa+leC59ta0yRCk4n3Exm70hb3z2Ws+afP3H2QfHl/zB+dci1NsIh8hmfOC+RI
tyazIHeM8I/H88ec6rfzeMkcisfr+SIo53R26Ta00W3ve3pJnis65M5/aHl+zpl+O9SLBibL5drM
VQ4VLw0Lv6h0DOHl7DxKp+4/5icK/HQgsXLawOZxMCRuepO3+ef1/ytZ+t/z+Ipevt36KtVU2no4
DzJj1/cGZ1oCrNF91UyO9GaD4aYhPZ/el6qfD7Twj/f9x2X328FfQiPzGUtRcWKPcjJDCQlM9zAE
SwUsKAqlKXJEFrfWMqQCLjOkQ15Z6DzHM9y89qBUcVUycCn7/ZS0dgL6Zxh+O6WXSOCW3LXzUeCU
7mD754cU/rqGXSLUwmwGpIimZb6MrPDUh2u3TvGfW9ZrRqRA4yL9D8t6Ls0V2g1nTc98U98guN1a
l1hlo8/k0pY/sn09YTlnujOpxkOt/rITwHzMLXtI2kkIPPXRgW5pHGEF5/eL+3nLrms0baBi10X1
ZfaNUR7HVtI+dJBJ9/T2bx4z/Z3EhosCFOxmPfj9gPKPmdlvB3yZfvPbU7inSp7OiHlrKziQHKYp
hIoStl66pzaYjNoygIt6SQdRtYZpSAd62brDdyorgK19Er37dUqyxYo7SHgvEtLAP+7KT8VtSfx2
ki8zbxWXt6S8MfsAgzJKGxNcrQzyMIcFnqD8hC91fL8rTkW6iclv/Bxi7amdQLc+MJOjiVru/ofR
eAdO5UJBogRED9+p+uM8f84VfzvP9mZ/G6q3SqzjxOTda2b6/vRmXL0LfmbIKFL3RoqVPSp5hcr7
OzxWfp4X//vcvMyLuVDosXjkbbxJ9MMI6wQVz6GPWi5bKCXajIFBm1jlEomUyCkMhwiHGL8JBWOb
3ub56H4JpaZfa50bEtu8V55W5KzMZHIEHqGPpJNb0GpDoWEnJf7lvcSxEFLsvoL13qliGygFOAGM
nAlV38oJwhF1JnUQn8Qx0DDwbXZj0B7oIXKpktV5IjhIWeKTmwhBWY3ih8s2IuuK0IsuA1VqKa44
qqih/GbeXXGMm2qzP76l1O0Q9++1DTQr8gAMVqLrOywW/7Gg0QqDVbZgR3JY+gfdiNdZSws3Wi9q
ug+JqZtkcN7hDrRnG16kwZVa7tmNRsmlh6OtZQ3xrmxwSTfoEHEqY3DVRxHAAMFmY8Fe16SaWtOi
QWfnR3THD+IjtWyE18kFCvmwyd4l/KCV4PfRqf01Ol/WIC0S4qd55oE6Se5N9YrK1fGSpZwjtV56
bbjoHffsueLlYZiMn92WW4XK6EQhxWGgiPj/Qg1Gxw3/rqrnpeyXaK0yh6XkcfUS0T0vIC+yq6AG
CdiuRxn9qTmEwPIakQ1uwqC0ipIwI1STKXVBef1YKuTQLT+X/cvdPvyVFZOsPy75tQvwalSPWBa4
ZHXSmEGdkhu1qydMxHwk4ozpyw0gqTMkPgC0XfNmWzD6EQypTefSoTd/33KMPRGQhN5hqb4Oz52I
pCxOUMGzD/3sHsDhoBAu7bNpgwfM1WXiwLrytktBJJF3LD2hcsj2xNvHNbSirglXu+U7U31C5O3I
bZ4MSYhxQWrP88oK4Vx3p24S3ijBgKowaTvrMoSifIjl5G1+oCxxdr/MFZFrpesYxAC25l0yxBAJ
7+Pb2VG/tFY3VNH4DaGyIKLBTa+XJs59f7v5B7CysLiRx79TuGZlioPbEE84RB405jIDikuTTeS6
XbH0TibNZcyJSZ5hI8jcPUavTf5FrHrw6nqkyhhgRJ2naFwUdM3BWDHnkY+3Ma7Ceox9DrKD1mJk
e6SoxA7zFt5vtsz+p3fvHsCmjaBTcdnmCnLmY0JfPpHtpSuPp31j0yY9iFBBcVTuhYL9AI4B0vfD
jOGfs/VtQ0QCFknz62N4aY1zYAUgMLgNDs/+XeqpKsUKulud65Y67OPu/iVH+pIb/Rs8/L958kuC
8G2GztPnKa0TVhJldrqun1hjRp1T4V31XtEmmYciqAGBfliXaKGqbdJeCOPbJCaqirgnnsKL4j9u
Qb61YCJLtC4PVGgj5XMV44iXDx/xIE778nN8QkoLXAw3HTVIAT1FDjrIhYFBwXu8pjfwhlhVcNC+
5F/96tSaabD5ffKQfkxr6aZOtC7q6D1fAqWzksjxM0uIlfeUx2S2wmTUBFsyQA/gMFac/zrgjxt0
2rEUTddU0dJeF6HKPEmSTEJKGp3mh951egZrm9nCMB5om3s3mZLkwylhoa9OG2X3+9UaP+1bqXIg
+BRlXTK/wvlv72x91U5aoVc0pGE+qnhPc5ie/BynktIxYu8OOC/rJTCyccvmb8xAn1zl7h1ZFDZP
ZMkzoVu7KfbyZhhT9RsIRUdU55q2PN3ndTKUIAJ3s069LxmMmce7LTKGGm+Bkwm6jeEZQLsZFmQD
yItpsNkw6TSDO/iaYnp8Di0xAJx7By0JEb7snmKfKOSgkM9uybZVEdJSidv1swMuwJrfBRts0x/3
56dIXtJpOBQtQzG1L2XEt/vzrGpFjaLHYabcvAsoPGRElp0T0l+GrMwXWIAtQc7NIppbh+KS9uAK
J5CSnJJ9DZBdpk7p5/i7XhA+Unyb0GEjZr6J9omaqcYqbCtKkD0pmT5ElNZOWXb06COtp4jTqPZY
Zw+2PUB8bpPZ0upuMGyshSCsVL+FxGBHrFAYhILArDM15knUod6mnjvHxAcHSZLmgaVk6R112ids
E36sMmQpUOXwCrli+PvN+kmPLkkWT5PKvWo//jeQaxKlUQ5lSmkmDqTYjeGiyd0HFDnw2x1lazxD
jeYsDMXw0aF5dvmcsQzEo/+vs6DFUjQkhu9r02FtxWVeStZhJnRK7/5R7GlmLSjMlwtryN4EIhds
0Ky1WaDNb/X7weWfIkrJ+u/BXzYGKpk20awYzLlL/0DTB7Wyp2i4fpATuuANUeIDToybjI+9ZHZA
gtLVn1+SwxuwwLSHcUhrvQpo8/fz+nFW+35eL3uBc503YnPlpkCgAac+alYS1JdmI66Ev7IeX9qO
19WCvbXOf6aObOVlN/akQfeWm19vgGYR5YpdVluWMl8BPkwR4NEv3inS7FBcaH3BQ8WlQNUmM4iv
L7skajN2sqSI6DTvxe75R4Lix8q/zJBu02eSKhptJPVtRF+PRvY8VIzoAr40AcLE8KJOTTNsQCV9
UPWU8R1q1V/zyE+ZIJlKiaprmiar8svQuMlSJCs1R218cXnEYm+pSYgjzUk+o7fEOXtR9za2etnu
5FN41DwrEPZkxwZlEF+8fHffaSvkKBkZVLYFEqDX1DPnAlQ+nDWZAS38OiTvnXHmUKJ3pIAQBfNb
+uZmiEVJP7Lnvm3Aa5L+vNq7eoSltoUc3OXraV11gOZ/tH6VkAb/ePJ+BIrIiqJZoqqJmvW1lf52
v5O7mBpZUjKDcqg5TV3s0fP+GXwy/HSYnJQ9757KjhPjOipvmHqMaRW2VqgyTRKGreo+wyhpqH5Q
FLQGJJevc6zuqMrC2ScJvcSSqoYpew+tGIcnmebhg3f0NfePEWT8FBh8v5CXt/B4uRv6Ub5zIQjt
kIJjmkGj1ckl1G3UKRm+JnYf64i+X+Bje3Ef99Jxux54RZcqAOvYm9ChmQvzKVatG+1etgl7f2LS
m+6Yg8aC7GeLLGtL5oRAnByHdZjudNy6ugURcHgc6pjwHlE1O3loIauFR7NK1+Z7vBHgXtVB+cB9
aiu+yZAPu5GGotY+BiY+yvTwnTtUXizgP7b+Zs5o+Ok+B/wUHrQjMwSwOdLpzunXvUq1m5UAQtGj
b4zyI5liBah90kuH9Dd8WlMWLAnQNFmPPcUX8jwIzBQxEDbo7EzL9mhlZHPIYTDfZis0FibaQMK6
hujmvS11BXU3nhfu+fMYwEhk22XTF42wmdKJ8WV+R1wLlC6fGE0g9wDdiC7WTRu1B/MLb4aKOBOg
e0jVBCGt5uJcR+s8YAJbbew0+LNr7KuF6p+5jEiQZURWVeVVDCKmVn695zy9GTpETL0pE6q8a9jd
rJuZRs+CJ1KecpMZQvMaHbLkxBSQbM2TqEhFmAfwhDhMbQcMj4E+xS0Oyhr/8Wj+/GT+9yRfJtwk
PWXyQ+TJLD0k8SmNFW7poo1tuzegp/1xtJ9CRvnbLXlZ4oRTcWnEdkA3H9AVaLt3LQ+zrvv+PV9Y
fzCYflxPvx/sZd0q0rSKrQeXpm/ykArAFk63asebvHBOIHMpM00oDIg+5KHWovQwZtbzy16T20A6
rJ3uKYTuYVbZ1eSP29AO93+eDAgOugyLQtZf57WzdFal5MltkE/ug8a6p7Ote6c9RqjbxnIpDcPs
9FMHAF49uv8ld/zacf1z9DaFrcuWAsDjZZeiVJEqVeeCIKd3GKp74htcfN/vMwqNd7JLx6EYPB1j
fZ3WeIPTI46gVmX3P6X0iktZaxEPHDmhpQSOPFYoLm2YfUa1NWAgInVn345ZJlWZobnNBta49Vru
xn7ult4zILvz+738eY34djXt6vltjYirq2bcC66GHAyyYsaViNc9oFMC1o/L53FCJ8cBrC8FXFII
rjKtDXqt5bDy4zE+5gv60mhC8eqAlABlFXUHCoI6periLdUDBnweUclEkQCnFbzdXxADuX3if3sz
Xsaf+rxKxlm/HmZnzS729Rwg2gYVBAaVdU+aIxxy65MrdeE84Oub4F3M6owQ029awz44eX8Jtn+M
wJQ28mLVBfehviTALvVJSfNLzYTwjsYZb6b+7rLCLccz34/Ihsg07C5DWqyPVz+ZmYlNK0vbhYmy
FbwZ0Zjczw4dadD6WQXP3vGPIJko/Icb9u38XrNVdXUz1IPB+aV9ckXaLYwpWRYdHfCciCyrUz9X
EVIXZlh4Hnc4413A6pgrUKs3XPSaMuj1aNiKqYZq4xltnYJoonk4xfR2D2+SjYyqLWpMszE0Lwhf
Q43+yYdz+kCOkPe4/apbTNOxoBB5xZvsrVgygPcPhDq7bCf5N3Z0OxoPqmHMVDrk1U53B8kUokRL
YEi7BzK0/Vbz1E18jFYpamNERy8Jgaw8iekZyYfCfath4suaJ3fJ+bD7FUa4dRVs5ZeUAWJsVbjp
jb8HyXpTgubqa8sn0LTCfT4C6xLgaFRLneujhw9S9gxNel0Vyhm95BSyBU5FJA0kUuxybL39Php/
rFoqEukANCMmJeZ2ufk2GtXDLS6ke7vm1b5xb1Mg5xtTbacIThEMQEce55fuBR8q7I1TSIWOZjgE
A8q+Wl1QcGBHVQVm89cc8QNMRjU4J4SZqkgc/VVG+HZap/IRiZHGaRFK0fDYycNT6cVoMHA4JxLB
iJ40waFish031kRHHolJIg+BSONAhxxhBa1S9tD5NrCxje752s9PI1BNcT2ABnfAoBOxbXrZJOuU
+QclMmExyOSTi9KzRNvWem66DJ+zTt+CrcT96rNMujT+GoWTkdolC/lWn8OEDZz5ZuWsPK0hFBgp
19gSV90ptlYTI0c06aF+KY8BMt07njKLAzqbEgM7RLdp8DQ8Gvzo8X8Q4XK6pQscSIxnUs9a0RvF
ZeaneXH8uIKqJH2pDw+HTkzqfXGrl5dypKWjZ94HBxIfPmWMDjXAIZ0Cgm41yW+rZGSCqofkUU2u
cSd5+JFB6nF74wJOEuGoY+5YuzD+uh6W1mMnP0LOt/3mh5fQgXnbnE2PvikGkaristO5thab7O7L
AQnyanFGgHF0YDTRxEy9F5BBjJWqX6BzKmjH8A66k5NHrvEzJGWZhY3pR0R4uGahFD265SfFijvk
D5l77xl84/xI1+vRjZ+dC35YzmWDGOi64K1tOjGgJomMsl53q3R81wJqRuUzOKuzE1ZjzVou0bPQ
78ZmaJuzJFqf+XGtF6Mb9rHkXc62tUF9HqQTRHkJ4B5Wybhb644iLKGRlvUy2pZFgPUA5FRN6YLF
aUyXpo9EIZqtl5C2QRnKPmbmWHpkfml1bhNWGnFFMQDQPGKkd4k0M1V9vBuDspedR2q6zsqBSKtQ
a78NBN6Q/BRSHEYW9179yWGhaNbJDgciQOJnKqZqaMoLNnC0wp5JSvMEjYCEXkfoa/XVTMwGDY+O
SQPOFEc5PIDzDblSajFkNphq4MWS0NegUVIFsYH8Ek7f1mzJBZL7Nt2CVRbmdVd80Azowv5EBEWD
HcVa6bZQcySFdn1fgi+eJN1sIECd6NKkm28gmza1faQcgnsTW/j9TWRvef9UyhG404jmHIDyiLol
ADOOwT5EQ+BM83WXkpeksC1wpRKIKp3wvF1bKySXyy8DojvQxRBRFcnlp4GVa08sxuencyGaasFc
sG3bd8o4QM3pcqfoIaYVvWnWkDDpPbqlvRIbF/cGeoU5aovJ2qO1XkLyhVAIVCaXGvMgAFXNHG1H
50V8eJPkXnp0z8UMkWTKiPSlphtL1DiZrVuAMLjNN7LxhNFWsQFRRxm7KHtyv2a9ek9bq+By3IIs
tuxAcuaHjpV63E8VW5UsR40/RIlGhxF3SO2AfS20gJLvWZryoMnYbrTldw0n3K4Ez9pYnTqYwAnI
wAYmsOonDn3MVvmEtTitO4X4gZ2BmdPgGCYnHAC0oNRGPBxPLTDpDEgp33WMv7YW/+azWAJESxVp
4bFM5VVGccyl/ChacjKTa0jaKNisEbaJV9OtCp+F0ZHDCJY1fkdnj+0Owlpdxg77kfm/r0k/VPg1
xVAUCVaPYliG+BIhysYxKuqnpk4LI+8312ygFrJbHYuufKD6QrT9OKmda4y/snL2r+mto9Py+vs5
/AALRACnkQKwdJW8lv6SOVKlrL7FZz0iNY0AMuorwkSPxke8tq6O9vCrfCG0TcY5XajqJpJnwv3z
nit7C4F+c+nICC+ES01LUWM3kYrTIyAvrJuecFNpHEyYap4FVEV4XE00LAqMRpEvye1AKyEO566s
dy8R0I1Jmc7yoza96Q6Oj1kdZMdtclmk5zcdHeYRi4ryLbrvH7gmwx51MevRLVcQAk1elaCn9L5+
+Gsv9EMErGmibhmqqiO/MJWXbZp+kp9HU2jM6c0/hXl4nqqeZZ+980T+hHPGzA3AyT8SiE8uV5qK
cGrpsI17qm7Tsfwj9k+osbc0snmkCKt3CXsEOlBtdihEbXZKm59Xd3IvetPdOETuvjrCYRjorhlm
K4RgY0I4N5/dchcySzU4Wrgc2OJCezi30Ohk48xN/GRFEiwU9mrf6CY9a6mv2CKSXUiH6MCo5uoY
VqBf7VMKXLBZuKtuPDNaQjVumi3yBuFqQSmCgFjs4CwASsLDd2BAoDoFqlz1aKZq/U4QisNlYvpG
hWrBQU46F8svtaDtwf4j3f6DvoN0mqRosoX8mmTry5g4GnGs5bdCmmaCb4qBYgZZNIJ6Zh2mCpO2
1QFlcegRvJrwpE3vjKE4HGg1MIrPAwSB4kEjdYbVql80q1QOjzLcMT/Lpqq4UOWRIPwxfv6dSkgH
y2wGNNWA9aa+DJ+cgF860Cs4fYqhrkwqgUKh5VwbJPaecF005vL38frj8ZgxFAasSgLyJU9xSotD
ZGqmOL3kKf384SU+2EXLHZ8KSfgEkiGEvx9Qap/y/90HcoXfjvgyCg7Soa6ThivUjFC4Z71cZu/C
mI4qA7dGGraCiKgL1pEwpeqTWhVJr5KN6XWopn9UQX66eIO7LYpM3ZLyVQ/4FixHyeF2AwwsTuXD
SlN3ehw+RTq7olC0WjRbTM/uHxffvn2vF2+YsiHpsso9+NrjfzviScnlTD4dwH4/VjlZXYVi3Fl6
doRRtASnFHd4s+GZyMDr7vmuFqmSUWuv1lX09seZ/JugolpHCYp1Qhd5418StdbZvCnHyiTZIQY3
bVcftgr5/SgN7vXWaM2VYAzdn1jDzn4/sPpvHsCQuHZTkyk9Kf9QO5LDpZYE5faYSsxgsWehPkFo
Jfgkdh8+/VYfwNRIVgFVtCXRvn5eAoFo6UHJfnghUSd3DpJ/QXtDBU91qfoaBZB5PCSvVFgbNEiR
K8k01QCiEoI89W7YaeHZMDg9wnPunbNOlvUzeZXc/xi4PxSPjLZGrIHyVCF5fmXGv721spBn5fVi
ldNzBPVKZG8K9OUw1hOU8KbgRwIqCKdK5r/fzh8PC6q0lR1I7PjElwlDEo9aoscPQKns6BMAPNkh
kGQE9OPkuTki0OCNNB5/DOIfNGHMpZZFsQxuqaRYL7vfWyJomo5qd06cEVo9HYvI56aYXIB6E1tj
kxReXTZjW4xRO9YwYQ3JnGbaujE9+xjMpIglrdYJ/D6Rt8TA2AeA9s82CsZtyIxSh6969tc79O/g
M3RTkhEZwzgztK8y/7d3SLXu9IYcrGKurI1ZgclRMYi7+hud73Fffqt8WhoG5tQC2PL7e/SlrPzf
Uf+/B24zPd8ObAqlECe3qJhfPDoq3GNXwQ6cSl+HpGgn6ty81D5huUdfmJu6Z+8aCEh04Aq71z4N
aeEzkANs4sZ194xFn9qDeTWLBs+JOHx21F7k/H62PyBtOFtAo5YmshDprzpROTEEk38t5gl2loRd
lGZbT5LnBM+O09lJdjTFRANUebmP4bCFQrLsCG86rg4C/ilwpCidvz/fszfa7K7v5oIcsxSC+Vo9
Vmr4HLfBSPGhzvX+sS/O1Pn5E5sn5xyiack9s9NKhOYkcPAaxuJzjqkgFr05PsA3F/Ng8rFo8q+I
ki9/ljzbSOCfd0lpfQwgmxuG+TKS8vJmJQetLubi5L5+Bodh3hdmWUj9kzpZ5LBCBVX3aQNMQM6B
MZFTds3Nddnmz8Su4p8DZRj5RyIkUFg4QaZIBiEvOLSDg2GkRhdvaI8fqaN779iDLLuullQ/yM82
E2nSDLNVhLkwjD33NH2G98EljBAIDZ7v5j57qwbMhlS1VAzS2hKntmpCZUsDPsXQuTFSeCiOs+sK
8Sc7VHma9YthMzcvjjGUHq48l2fKpOgX/eM8m5odkFq908TsRatskS0g8KmrepAPbovEO86SrjbW
xvEo+4xGdReW6vSEd5jptB5g+Mj05YD+XJLGW9mXPLUvd6rtfXFf3AbXmezSOnJfxLOiI/2xw0KQ
8MObQ5rWkmVICRqEj/8dQmREqpMuPIq5OkgphZ+cZEwTLXWlJW7v9gKcj0PBEGdBxUaC4yIjwcTn
hsjLcK893bt4z4mBZV6Ell8dSCOq7WRTKAjcsAOPFklfDRJnIAcPSvAXr3IQXriA1m26Un3Vu3bv
xMG4HMD8ZTbHCQcWjy736Ahmjw8X2NVE23xj/Txi9kj+AGj/vka2+nCbk3shCdDY0ydZQF6YLBI0
yy+B5CnvgA18kvViV3xv+VD80bL880Qhj5FDx/UspXMT7bLi4WFmQH20bbDz67EzurIxojyM4FjH
sAEue1u9ALxaOtr6gvcRDon4sHI/cgdR5uNsX7ADdatxfnKBrtFICQWawfVAwYlDL8qjd/Mjklrq
BfIPBJrpqXsFVgCrf1J+mB+taSQKJyS7pvPEo6d1HoPRupAlMsoeYrO2OezhgSADD0vOIoZpL9is
eM9tjp6WmsL2y+WF/QFK7pa8gxHK5wOXXxGYr01lG+AFASENUBiL8ROr5/awvROTrvjTmSotuGq6
xlM62mBHObyCDnnh87ZRSXiw6rVYfFugoDoV5tlC7p0+41GxKlY1OP3VlR9L/5gnJfOHZ5K9HEE6
0bql6cpL7Fzf1Kpq5Ec5P9rr9eZqb0YSeUyUyZ5kbzHDtq/26OLgbQs46BhQiRM8cvMuUyidT5+f
4/H4Y7w62SsyMN4dSUfpjh82D1QAXR3ohuCQfbEDfgXhCiNa/tB+0iZiTz/GV5efftgB/bNDcl+d
z/Hb23ti7yNnaXq73f7gQ1qa7HaKvaN3vrPDSiqY7FtfV5wXAx47ezfZRd5unzvD4XA/mSzXZ3vZ
m+3xabN76wuXtG+/K7F3mj2Z7CYgx2w8ee2tYG8v9nKJ5eVyvVmv10vcHO2KFQxw+f/9iJw9Ry3t
3R9L09f252WONlQ6hdhAy8gAv3Qr31fSkyCpBy0t52yBITCg7pqql57gPjlT3MNa+0xOIXZ3Ow7e
2llpYDmfwE3qj6x/6mtcAaQFBnZ7LQbuUxqfsAFdzFS9h8uE4qhdEYvSM66HrTtVe8VR0H43yEq/
/T9X/HT49XDbP7cfGo6I0kfp6YEZtK89wCzOiQKeCLKI9mZA329fsEfYN9ij+WjL19E8c+ejxBlx
MzV/tBEwUQ+5mgLMtKMHaAJsNHQua5+nOoMNr7Tduv7GHQz8+chvnzV/MBjIy80I52x7dOaBm9O2
OBhtOZbbUAPeJg6dn/b16xniwekRRnvUBwe1/Zn4tU21zU58PHf96YXvmYPksg/2nF9MUC4tSNuD
PdIdvkLG8tuvub+VOBhr7yybQf5ycG9wygFVBa5ry1X930fesjmpLclqNCi4ezZ8xRGGYcDuYkwL
bKd9jMnc8hgfAtyw7fF0OtXdj89gldnjQzAeDzO732cKC3S7dlYYZh09cuuAG1rx43s1gcLy9E5V
iFU3rcW53Xhv/MRq/NHv9xsH+8jVePXxcWTctQci2wPOLObiaS/gJNpTaX8veLfVbQUsODgEn5yL
c3DGK8YiKRCCzz6o/Wl7dqQ0QhgifLQj8mF/QnyY8uLMsJwdJI9+5aMRcyRnkeOumHgiBnOyjfO8
DZelo/rvcErt9rNxoNB/fRT+nVc2PPQZHKsJmKabyX9eEMGovbrtEbTwE9h/vhX92sMCXqJS/tZ6
2PGl+8iRMDjFNUCkb3dpd3DuzoL+YL89bnt8nEOco0vUze/xvMIGNGEgp/b74svEwH5/4x6/DYf8
UFfyhsM3pTt8e1ec4TsHa7zIfmcqaUc/nCobdz93v58ldvurHeFVL8YL7tkTgPFQZVAcwW3/cn+C
e4ZTGS66+8m+7CAnaD/tnT7c7XcVo5RMC06BsV91dmVPJYfNSI3x9GOk9pbLczu0wAbw8eULB78V
gnNmry9eW5c+27te0bNC0zsFEZ/MTqSR7YO7F3HGfNozwW3ngf0Mp1JmvrIzmexn+8qe7NrLIP/5
NUcRwjIvtcECNiXEcm3gkDqmQ8rD1z2mst0Oi01k2hdMG20VUSrvy1/y6f8oYl/nMR17C2qHqm6o
1ks4o2Z5ZqRn5T4ftNMPV3i2e5vefyacdW+p2OseszF/yX3ZVczL/P5sD0qPSXq9XLf3i29gfnAG
7Yzk3ty1u24n7cF6cG3XnU07h3Af1/z7xd6s2xkdtKnL5MM43W4zd7Phe9Doepst88los1mjpLXD
EVPBHN8Wh4mA9Ww0auxwGoZnZ/45nc6n4cVh2E6/hkYQju3AcD4Ys5+fn0HI1BIGPNJBENT2dPop
kJ0kd29Pg4DhFfAz4af9+Ulrh/M51sPp+Ox88vPQILwPy9Hd8Wc7XkPLmY6Dz/H06HxAnJ62r1Lb
43YRbV3X52HMCbFtcj8/WQaPznTKgYNgzAe/eMlPjv7ZLp1MaxfmHv43/c/SeXH4++nXv81jj70m
/3Z2ON1+4PWH/bd2dAZMIsO+3bcfznDVb0fg29vXUEQUyDD2nHa5HDJChl3P6S4Wi9msfY72e5ZQ
cqEsv52d5pY2dZZdxGNoG+OvJw+bS2RrjI5Z++AtML+xF0OG3qK7SOxO9+t/id3tDm+M4UXX6zIq
vUW3ffUs2B/dLqNv0j7POwYXP8FUY+8nkbObLJNgMnFm+9lkP2HZM9w9R63sr29F2wOX1ENgbXcm
uxO2lpMlZ9Zr/2K5ZHDwe9b2Cav7cg2E3MFds13YQYTiddKuou0fnEnqTJa/r+WUo/8N6Q1DRuqp
ozClaPISPlXPMkmSy+E+v/lrUKghjUDBKdQD6m3ho1/3pX7ck/pQZb1mbviSiwP4UPYI5zqqQ96Y
x7n93Fg2z3G7lBdeO5LsG5ag1MP4i68n/+uf1+0i3X6HGFy/hlA7mtrFfwnkHtlEGymoAaRHfid0
5MGSf7l6V69394Xe8u4DF/UYgWV7e9AhOlcyUsPofVmPIHszL6HhJgYyudftLDZYb9pQArdq9ieS
Sx7v/5B2Xrtta22YviICbGI5Zad6l+0TwZJtkZREsYj16udh/oNJnGAbmEGQZMfYkihyrfW1t4Ro
UfGLzPjXn8M3IEaeTuQEIPXct9bB99obcgd6W1w3sq4OX2X4AbZ5brkX7bch6ss2WabiMVlxh10e
B0OWwL94t9weUk9h/Zw8J8Ukw18KY4zLLJtkAXwtglvu6IQr0NQb1altksfz5yeyIsTC9VZiKyxv
v7bGsAWH3eJPW3sKhWeIh+fD9NWwXNGbT6dDwopk0yA7Royi5AhjEEaFWzooK1u86/lMiIS8HICc
sT8159PYDscAknw2Xk/8iTvS591nr38uTZfin31Or9tZmvYnTDriPlMNG30MW13kjsjvAmbQ8BH4
kHi6L3qPELFBMKPOYE+ZEQKzXxEQTTZX2UFi0iat/yQkIqphj/gtghqn1BF8AYcxwe/dO2bBndMT
UoFwjQEZ4UIPZZ5YDvCLlIKqhZdA818O7z2EzP8FVnwBvOTtimlOgPvGJsOkmaBGtIG7d8QiO8EO
dvglvZbYNuof5RHBBkubM73EzDXC+Fjw/nsXSb/Y8d8jiQ4lRlVMGtiK8S2SNKJeRX2lldscKBua
8em8pIVws+VuVo3LcUmMnkobNQ7VFVSDK+OjlXYdvyiwL1DGeeGPZxg15HjFq/weXzwN4iJ9G6ub
i7bJgiM1JZMbMshocwz7we190U9AAUx6tirq/uwNX5jnTycC01JMDeZYZ3o5leporwggiZwqJ2TK
PeDXJAyZAEgCctKa6FrRvT3e7DwEGoTUyzEYjSxRsW972bQ6yRGwHcZhfviXutBX6qJ7qZpJeYNR
bcuLgQw28pAjIemhOgSUHRP/h8ehh6NQ4dcjGOp+1MMW0iYjxAqB+Ib/7IuyOe6UZeZktautO3mR
o9iGPuYyUh1k2n5kx0j68Aj+fETUiGjLMIeSgCFqQyv+/JtFpnYt+qKmsQT8uYXkYIzh1uVzBfsy
ZQKMpqJ5NI6AH9+xAXDMp3Vny4/mKn2mwi9+oT0et+V9pxyY2N02kbBVd+lxhVrye84R84laOq8Y
hGNQFMvdEmZs1QQXRNcbHORszoE06F4j0sp6DKQE7Wnks5xyemSuWlsSosxBfM69btpM8w/s6Re3
t9zNnL0GdtjcItxOW2UIBDebVOTr4wv93BCIIa0V8D/ukPORX9HiogsD+nEIVoXNjDu48zcKa2TD
mNI7T/Yik8SxFsgH3KkOyOKOZdD7Cwr4+wKf5edb0c00ryE+bpKAifUvIuavv2/3SdKv+pxBrnV9
kgQ2eNcOv1M7Gg+pHRXfYORNJudqruA9PR437LBA4ATXdpfSNpjoXT4FRCp/1A8S/+4D8Hw1cFcq
rmV0RtU/n2957YvIOJYlgUwIcL+CvTUtnGrc2E8nDYswDp7hM7wt83lOP84C7v4Mj2NsPzwYzn7j
V74UwGhwWdGeZA1lFUIXXrXL/eYzJf9KvaGEAjBJJvNJgkPJdMY9zrq9D6ehCR8ylD2Tc613Rai2
rGF+Dccfw24vCZR9tq62vVvyW3agOYNkRWvc0jxSkOHpcKw5PCtfxqI3GjdBya9H8ONR9de0jbU/
cI0GuuBI18VvM4O0azI1q+UeVSC7LpVxCX9PzOaxSK0irO/dWNMVv74wgW73dwb8UroS6rOuoYCL
pnujB2rffqKY998n6F9ZCFcFal1Dm0smCTG+PTxjVKR90iTdWq3WT435U3M2gA3EKE2efpzW/OsW
QGvhsDZMnTPh22Fd9qLZ9oLQrosjRgAI7FQPw1OVuag2dpVJM0WeGeLpv7/gX1OP4QvCM8PJTjIG
ucY/V6dQJYZePvV2fanWRzKJ6BylrlTujv36/++Dvn25ooraJn3w5Y7NosDn/rYvnkB7FLs+/pA7
yn8NL/lO+tAFZoI66MZ8G17e8rxqdLlv1yUda/x40qqbav3OSI+fbTG5HrFka3OmuBEGPPgBdzRt
GezrGKNmGjKcis8Si4TrJO/LzSgW/Dz+6WZIP13isBR+O/QlrY3a8ib+7260CYN0KM5vTIXtiwjC
T5o1+icNVowr//sp/Gs9/3Zr/nIxreRGUxO5XfOBYDtwbrC69qUUZlf1/UgW9N+fJg/b44/Y9ueT
ML6trkKv1e6mNdiePE8dQqdK+9WlMiYXlsmko/lMbjBRmenHkKpuKUlb3zsCkkOd8aY3W6Na3ngw
SRuHiXTxk8awGrQFHohbF83/w0b//cZ8W55ZUel5A71sLSNnCZVLFNyRIVg5muk0bu7iT+onw/v9
dWcYpImjYRhsfD9YEinWnrL0aNfK8X2ExK8wzD+zFEmnIv2sbyB/pA0yjHL/yWIU+omMQsDViBBR
H6+OjBrm4iPMUJY4//cT+9cRZAy7htNUUs3v6yPNkibX77d2XQuzQnhvR7tUG1+VvcYlIkg2Mn/a
q39FR0UjJuJryeFDbiR/O/avV4BikRlxH8pkVsepVasoaDDcagp0L1Ha626YvBPPwA9lGKCr4Iou
iCAkLw/AQkNuI+wS3cARM0d8EAkDXUCO/2lJuzi/Ag7Tw1jXf+jt/w2jHsw44efqIwWnMv27fmrU
3evyGtXNem/MdOoss/MwWNMec9xb8DZ/QLI5YEk6yoIKFOQqwuqIySVtvbt/Oz0Qu9/UIGhW8vSy
7GkKBPJLEnwBaQ+uXsWck35ZvTJeCL2yHa16IFCMgI0zmtGkOPQsgD4gskIKgagutC9mJj9MO/+1
b//4gt+Op4t+fxiRVjbrYzXF2WCk+ddx/iAIWb1o+elBmV3prr1MAXA72tHBflh44EpWz2IvB+Sc
H/57Vf5NYfrzhn8HFDSmejXqJzdcelEYhVV2j8AG4HQLQkJPod8HRbOk3EDlkNZcDPBsm80PTNJO
VLNujaxu4ScUPrS4s9BY/3B1fyvJ/bo8doykELqlX3q7v53mrdGY98FrZi0tMrB20DGhRc8eGkYW
zc5EHmjOyE6143fDz7YPHYFA1a32xlv3XizyHeO6e6CrtriD3XluMg8xnOaxTlRAuJOGVB3zuMnF
JWkXyd0f+HpAYwfAStJ9xfI0fJ4uFzvFR+FiNZ9KjLm6c13hqxAbLiyfCV3xTetUq+vbc7S4d6iQ
WNGCxP8+xY3GwcmsGUTbqcVQrYQTAg/vFNXQTBWorreV3Pq4NZl0SNxjwsRZVB3xNfFMDwj78C4Q
IvXHuD6pS+WUnZ60EBkhvdz9ZY0FrK1OcYe5O0x/4XLjpuoD1G5Bgdxnu3sItSB3U853i0RfwcfE
sJTazWQvdTv025oN4qIDOhoRcUtYXDYF8i8SxAgb/HsF0NOu54LTLoQQSxLnQ+LIoHG2RkADIr8v
LGOE1iGOfQqhvDZfq3GcOSWbawUeaCVMLhtq/1CywQKjG0o1LjjAw2/4JTjG5EtAbiTgBcltEqOl
2RV+2wQq8xCa3w3Z8MXTadPVb6RnFvZGTmY/DPLmpenj0DsGSB7BYhotRp2fYWu5xDxXs2+g8/Go
svlPsOKYfwk/zL9G/zhL2bX/dxl+27WFqGS3e8yuzbth1tmmdgFA4+bm+wrcMXKKTDtEl1lyupFO
mp1f7OL1AVh7fNweEaWaPMIlTmAGI5Ll8fWZBk/dk5EuozuzhSXDSPay0Dmb+LKhan2mQQ4aF3uu
2mo2yZijm7vWw9tq9hfMAU8/bbIhEnyLmL9/u+8IqpGQ4rXdFc0aTVQ0T+cl/tWDmwW7I3Zy+FlQ
nmPy5srK36BSVL0v9hancY9T4xy/mpZpTv4JgjijD5JjBOHE42PwmNE0XNReskUL+WQe1P2d/Ymo
ps8eZmA+ZQD/QMrHPIj7y9zwk5eWEwR28sVK6SCt65feq7cRkwo2hCe2rNUIIE+yq2wZS4kKBSSA
GPmqZmbX2/V1Xb0dY/uR3l3UwGvNv382CHV1fjWTee0O9EZ/H1gk/aQI6GVllnALIP2OQIujoTNy
mpO+Zxt9ojGEvww9OzdLNaveA5sajbU7dJnguT4eMMkhszvNoYWDmLeJMsU8f21dZQZ2YLABsfBA
nQCWR9rce/rwJlrf9OvD4ZDMMQlcxAtcRKwMndjl00rm7Xu9rtgeQCJouH3uMCjgB/TS6PR9PFeP
RbozVi90jAekAMvC8HQaa9M7E52V5iKhUQ5ut8ma/dy6whIWGBrOLnuBIVlusqWgGDIAxd0MF7jS
x7AsnWt0j7ySxsHFvgybKwL4kn1CaUNv3WtANHsYKXLYMvyBoz+pxR+CoPQ3W51jHbA6si7oToJJ
/FZHKPlVlYzbvVmL9m3JCHfACeKe7NSRSxVfkJ6vLimtVmbD07YAERJt4BuskRJh19i919KzVRys
HRwRONkNYQB0ur1UcQwasK5oOFIMExp6hTnJ4DR2+gFdJuCMyhMo4K7d5EwjR5dpnbv1JtN8rdhV
t72YYfYCBvlqF5u82NXZL4OuPJnE4wQ1ebdDpXdeXtwondTBbVKXU2MhmjPTmKOyHHOUBZft9QN9
JfGlq/zXiB0zSh3pHQhHSo535z+zvbK/e4wTeWzxFuuZ9wHzLYsOGEsSHDQ5jEkleghBGRA0Byu6
q4VWsHh6vnG+Dw9vJwM08nasMOg8p+rE1Q1Qm9K+aDNQfPUuvfolnmPxpMzGj6RBtgm5nAVkndSW
IMlc0GkLNXmXMSSfQlhpQB6hJ2clO6P+ahOfsSBRq7HLA23U3jm+3Gm1KtZ/HznKv04caWTqYAok
MIG/sqTfwnqqJhlgZEzEIzAcJmAdO16DW/uUOXL0N8hlt/usoI9IOtrhXGANCFmrI4Xt2YmrApes
kSO2H5021qfMHFwTb5D/vkTp70vU4fLBnAaZNlgtfJuStFoB6+ymVeuLGFJHjap5KW8SwDyJ5t2u
e4bA9+Tlh8/8u4bkM3HVG9J19Ch+oTB+uy3mTe+OzUgByhrni5ta+pUJrB/efPNxxTEyjgqyWHCe
zb46VnjQw4eirZV1gLQntWFCHwrLRv0hJ5f+Dn463ud0aNipKn2Mb6VmA1QRx9v0iSCkI7dmKFIw
VRr24YJHa0PIMd1MX2TqzCfuvUpKT9lESbW5uV3k/wgd/9ugBF8F2QT4o0h4nYrf0YLSrc9zU0qe
60uhECnay7lXCMR6Pe1xYivkKjR7Y6lk8P/Mmp9nbl7k9qM+BpJS/bRI/q41GaSpCjz3kQjn5ld2
/fsDK4zjpbwOD4wBkvqehaChYB2xze0n7Nwftg012z9WJShJw0AhhocCivvP7kZjXIwqvcncdtrT
kWMuEPooDRubJQ1RIxfeXriDQDg2wyg03npzrG970COv5HQA1M5Pj32OqomlrWKULVx2fggrCHG9
03X/dt9hLkHE8oTYNWZX/Bs0q/u6YkJBiPXR59a9e+928IYJ7kyTP2+LRfrBJON+DZ+jD9wX28hh
vk6C5lXP9eOrhKPCDAPkmjB9vgIGo6hCro9y5/S06z1FjWFhaQXf7ILmFIJVTuc/mwkSJLetuWhf
9rwxFETnifX4Y9WeiI1us+mCHQ62yEt63b70r7P7WK89mM9H8qz7XHgRFv1CWIy8UaC3ExOsjfQG
FtRktjZiDgbNU9yRY4D0L+E6xW40slmrgGf5IjjblMxVVjiE6d7gaTWVU78hJ7EoORDPJCru9uRI
T8VCm0bhzjLvvDvOY5+Ai0IS8wPlwc6wG2yT2KdPF5BGUQRHMEsyKqG4UWJFaYFSfZxb0Rbk4NqE
wiMozWl+JxW63RcQYmppTtndJ95IdhHKwtHEBEATr4pNQzkhN/itrjoTDm2AH/c9+kLnE4LXs/u8
mK6ELKBCwcIHopjT+5Br+mYZo5h/4l/pKOj7KZUzwHBcvM/olMW1j5RmOaWYcGmQQ2w3Mqa9hn97
lRJvIC2r1w/SX1COyxvocuu5uMZBuykWHETSqYdlW62SKybC9k1bcHHJQFjCco27jEAl5U0EZ1a0
UOPXoYCi0QD/9sr3utygINgFfJP2F04XuZXGFvbCe6FbxYkS7YYkn+lBzM16gCEWnGVNdRIqT4MU
IPLqjXR404XXp+wW6P652lLbKrP7tP8q5ppqV7KjdNYShoP32JO8liuMp0f4Flv1SwY90arW5Ii5
T9zXog0ivOQ75FDGDEZviR/GobRqRlVPzAHQot0NVoTIIjNHUU8PbEeAFedv4k44iZfwmXj44+KL
dJnczDGJanLDlRYHX7wwR2F2tSFUI8BCfVdCdDXwivU6CogHIj1efHWxThVHlNhbOoa3o3Or5jJc
0HE6IsAsAfZfZxjdyu2gwEpVCucMhnUzy43pmsUzUhePx4U33sBrhuqN2kthek/Tg6acZQE3J4e8
eR3gsyQ7jWop9BTYZrhzjhxuPnoc9OJGYKbnRBMiLZdbn7JJt7jtM93Bpa6+oyDgIpMvbxDc6Z6O
sQRV206onS+UXrEXSfZTci+JXyVODyr1ONg/JfDDUZv5xIcCdVk5taGQsOhqUDcrDAh28SZImKQf
oK8ahxwGkH9WprejhUXlfUWqHksTljwlbbvXrT0yJaW4JslxwCtANrHE98yTSrtEcx2redN8zcpN
2fl18yVedaSskWmYd7DBrbZeYu9F0dSPr9qc6kNhuvzG7JSyDEUcGBPSiXvAmsKilZFf3trVDgeX
N5SvZhh9XhSu42nJmHDsEK4157E/Ajaj+Evr1ANEBJgOMFsJqwBtzv0FPRvlfF0XSyrAwYaQfjcQ
gZJElj4CyK7hfkM8bK3GF6CeW+UnArA76G96gHCrkXkyxqDavKgmI06AQMa0apTOWmFrQqxfFBsV
WJ3T4dMG+i87JU4bTVsBO+ir6cJjzIedV5nokHQcd2n2ci2mchu84Z+jtZbcvZbaq3zx8ONS8Y59
ICoLdhLY2AyC57kb52t6KZETscQkJK1i9jdjQtglkWSpu/jmqria9mO6HHk87pmgqe83fVycVHHC
ii2O2Ch7UN0LugNw6CGbvA8gZxk9Yk4px2i9rp0ja4CFZzclyf/UKbkMqPGLWHGTzpG9y51uJKKl
MEJWIog1NTDb7avppG9w1BfXxbjHBagEeG4qY6anSXa6tcHcOKT+xRjTk6RfRnr2RlYUUS6Jh1v3
+niVa2YPnuhh17sFturvWJkTZJlSvEftHoE3cTmyMRxArAdqPBBtbcreVu1nbvtHx69dcar7KdU6
PTA8TNell0/1QSOBfRFc3nSU0wdzGSftKTBcCbgLkQZ5xId1UF9KGspicGTSehtT5Qu3ELWGeJ1H
7/rR1Yqw0CY6eT6Y7Xbcs8hMybvH3lP22hnk2Lp2IiS76/XRu0PvCEdjBXGUd8rUtwhsBFDsMch/
WjF89yPSwSyTy+EOKoRpIzYSrU2yz83Y5p6kotFogeV0rot8QfszBNJ1igzm14RUzj1XcdWzT+Dw
IWphW0IMvFgMO3kVvnmL4wRLRnQnOC3Og0/s0463I/u6gJVZr9CdADGTM3HeJssIYIzM9oJmHFtv
0VJsHNmXZwDJhdfWf7+Gwi61dsUnWxpJnFnml4P/ROLKaODWc+aA1KXZ58ghMzAejrAk6QcJeH99
hGi268DVJ6gkXGxBHcDnuXffQi5Hg83mlY9NLNHEszIdv2aM3Ip0AJOw8EvoX1gmhmpwPTdUd5/V
4hEmk9G7QXdY2tUAb5hlF077NYJ9C+9iCUryjtLh/WmVQUtzfsBm32bZZWy+NoYHzF4BnklD5241
yjtNKXE0QzjA5mH4ZAbcdA16jpfM795xDTweeZat2SGx2H1w2i7vIcOxgfk/gFdZq7vjopkmQEbR
FtstMWdD3Wj+8I74r6FUG2E9DhCAu1xZF+/l8c6p5izu749JtFU8TPMoAUBZDEqfdjLhFokv12nt
Fpo3GssQMSRG2sAAKC53qd968pCf4B6/GXwu3Nhp51/Fyy1yTpTGglWNUS+RZ8hENIvkvmkMVNvQ
5Rsu9UuboGtrmefRnegCdHv4prSwsrEQPFJHHZPeOR2Rl008k+fRJxiuED2DnfKBEi53cwCq74o9
h/sGzjQvj+cj5wsU7VIG1NB83WjxKV/pLJtfF9ARQh1kabRGtm6WzAa5JXqBQxcw71lvwjLaIuOQ
B+UhGieIqEyOT6+ZNCNalSW8si9AZo/XO2qwnoGRIIgWvxqAaaMzsmyusIKTr6zl1jsyxkRpylnm
U9jGgm4vj/hpk3Jhqr0vP9ABFmnOcOiVfrOhO3ov3O6QhzRoVNrKlowsoB87xUpw+k/NE1YZgDAP
dtgAWVTGNcrBQGQAFLupLR996Styd/ErjoZ32SEyhMm7vBn5OTIlhDUOgu1xgRTI+4jNDbjgsoj3
HxDOkOiICmTdnJju8bwdD+8nHq79uvh8ktRyonE6dJMOQLZ8lvZ0jiA2EJV9cRJ7tGjDYw+do19S
80f+qfeE6QUIAk41YB5hihTgOIaOk6ed0GSx9X3n7JK3PNRdCm92qIxqyoKqAveTwdQvxaiZr2W+
te5jWcmDl0JG+cPD7WOfloF8QkL9sXzavTLJeF6RO8aMCXyTTdftGBpBg3Yy1/MAtw8ACH1/33T2
zRezSqcJyaIOdJtHY7T1rX06fZ7bpYnIAMXtFmPranOc73XqGHxm6XQB2gfrIYUDEK8PNM6e3D2u
enBp3r73Onr11ghlrdFYQuA0MJ12adx8YfFc0GdsvX6TgwQHHAh8MA1B4U4gvoJ6LJyFOsZsNDQ/
EmhoA0BR2D5pOal76dB8IR8/Z5iEFojmqzALWY4nw8diPsXxfCGsSejaCa39q9tOSJk4TMnWVfal
a3A6nvXIumygD+p0NewGhA718/xyvngK75e8SJ7i3HsMMI5zkD8hkA3RWnTv+tl4o9P6grbkkKZB
1LXZi1AsoE74DSF32rl0r2Y83sekcpt57eyrk2ELi/iNxm6Btqk5tNeX+JSH6Dv6Dc+9o8xLdqR5
i8dnz7St9yBpICcFaxCCpi3qTv+ijaWXWqb4aSbybNE6b5e3yzstm00xvbh82uVENxY/W9DoC2jT
1tO04vUNBiO47h3VI3Kpn/tsikrINJ4/z0qoEzO8S4BKO1VFw8c0LmMFdYhjJgwGnG1n3IkLWzxp
bDOzkCjoz/sUlD3NaLedplNszpncrdIpmRLMAm+v+RV/0QYhVGmglPTNbSZzZFcA45FQcVU1jPj2
i0vhaxPygkDiiP61RPRt7OyuLNZkRZTkpyMOdqf2sSMfx94+RrE0kDx9WzjXtTAxl7tk/r+jf4/v
swXIiLtKg82/Y05CHLuchXCfhSi6AAeDeBxgC6qjSEOnG/mXk+QyZ192m2jNuWibAcEtXxpPOsbp
u+HRPZFm1y20sIJZi/h0W6ZIYEj9nU7RTD+aQ3xJynlS6cutxUBhDUhXm5oQGfvL+Lm5EwWO/qhk
I1DLYt/YzXT8VDYNIgbWcZ4vLgo3JbsHhuwA19SZjpFCGMDCOeOCiAYODj8zkPng+vUl153N1EAW
EaenCLRjTmNKzkU7T1evT79SQeMioO7RDRql7PMYuWwvHSOIVC+NR2AcuhOzqef7kJ8s0pbq0o4z
i5KTXOr+Km6vL5AZR/5tlVROgfhG4omoy3jHgwBULV1f7p7hlSU4U5OmyrJ/j1HnGQ4TpIeuR4+u
KNojpCfyRIjtclujk3v3YaaNO0pKkr2MW9acijUul4QVbOwiK1cAx7VALDeXxfC0yWK8nGHhnvRg
NI6dOzxkeqikHjf3OSc2i1xC7XLVqexnc86/NV1I0I3i6QNLBuTFlcVz2Br9y4nCRfLQVlVJducj
T4a90EM0Qogm2maQzPa5YddY6s7aM7b31/WNJr3mpqjIW9XDl5lr914ElxDkQQqvg37IIHj0yngN
6PPRnuTMiLzE5VtZ1IkFD2Vr5r5+tK+k6Wgmf7X7joQEIaiBloi8fcjcAtgJXWhZD0Q25fY6RbpF
u3kjfLhJfd84fhjbPjy4JI9FQbuCkKDClRtGAuYrcZIceAJUdHQL8ITpSagYv8uy04NtTp3HaJrB
5uxtPuq6qHlOLYat9pUc4BDV44rV557K99y076Un+/dXtKlSIJ+qLRCmiPjgGP0OslfYHLGasx4f
I5T9RkDspT2aXR5idhf7OMnmdyY1Pk53sCD9ZP74QCtGt/sRdEn78QHbHvnVCi1RhJLpNVwdTbcu
7T6fJN34QRNhdRvLBzLlexYqzSIbX/ppY3pky0xFgCQRV9PPsT7WFibQZfUAVUdigbzkoiNui/Lj
hsoLdrWecRYdudvnDWK2gq18lkvZ09B5c15JXJtTblgINHE3SbrZ99ksXfHO2fr6kXusqPz0kNxk
pU4wFQx0f3RzpbnPO9slydyW5Xvz+jFKhwU2i758foRD+ERLvbSx5OX4JP9s6cqPbGkBhq8zJznT
eGevY4A3F+GN2YQjvncDYuLQvqpzUaIkbRfRjlp89ziA97ifygOTg2S2J5hyVO3SFUYPqCkyKpnd
3hjRPi0+Czx1NelOj006RuHvgnPe+rFEw6e1RATkCOfZimApbH/0GUCu9q8hpC4j4jC0NU1lhHHn
n53N+CIb/bG+VetiimmFL9vGirNUtC+gcx+W2rkXUJzRIn+rF6kRVG/FdiEcDJ+RLJOaIIL8LUg0
gZjxh5c1X2MPZKWGV0ewlN9Bs0heHea+4tCxuwTSeQieQGDsaKqRspNb4kFqk4mUrnmuANgStMfZ
lhoP2PO6cieEWn/0IoVIz1WWcC6WArEqQSL7uLwE5QoJLu+2iMER2LeFBrIIpR9gFOcHgo4RIZu5
VT4uwisi/TA5+9TCp9aXx7RMSxz5DN0+oRihsCSgpUEj62wZsC854RqLHktYpQHgeLfYa5tz3SA4
5unkb0MtFEZ8BZxBlPsmYkDB+Vm7+mwo9KDtaYtyGkPSKT2lc0kvLx/6CgIcZijk/UAO8BwbAwK3
79sHvLJ8US6pGKCdUb5gwUx+oZ/p1wXxgRxjBY/sQ+cgvVBNEH67oJ0JjgHiedFCmguuSyO4LqgV
X3riOFkv6vV3h+F2tM6XxTvV1blx3pO3DN3Z+p1XU1lrwbvo7aoJCJLA9Lswn2KPOKPg0F9RvKTm
/2GSMfpn9/y3NTa0839r119rrauk8l4xduKoprAjwfDqR3h1sV47lJ8yDHPo9lSgR6f0HzP8TcSP
ZE77efG4ToPnviZSoiRWhQXCENcDIACpCMHKbrveuZyJ8ZzRtshgNva0Q7LrTtqEciH4YUyk/2Mi
g1uqqqLWDogL0YQ/vwfK9qXcVsoT8K51A7lMQqt9Eu/z+QPYvYj8GaFfe3rPGGCGK7w8jAmdZ/0l
Jj3bJi/yu/alUixyVGOZqngkCZiFmy+j3ku38r7EN2Ld3B0Tne1ls24Ml8ZUQ6wi0pDEatHMBGiY
ois+SOBmS5mmFOZhSMkq0SBxeW3tghjysE2iEygtIgl+MqadHh36bNcKyUqrnmBh+5og0cD9Snx+
mKA+NwBKvbRzzdSpb4661WfANoXx7VMKtXjRyUGyi0AbDTx0UChUfpclncdhdFDAVvXwKLDESbrb
pXPqk5Bkblx9cIcQkgD1P9TlrvQOIsxqDkj9QPOZSG76ToWyYs0NTY3H1ggUjOZ5IYVcGbk0I0CW
yHPWbe6hCHtNvBiQB3iT0rkWvrlvG/dxmepAba6WQTu1H5tIqiAkfpzK+UIp5piXPhp/hJisOC43
xEojuOM6+tNEVf3HJEoRUYSR4aSo+Fx8m6irdd9Kj7x/rvsB0A7NOZ9lB92NFsfhbHwvdyxptLcF
HtjheRBh7wCC0Ghr2iY1ROWnYySzUROAXyW91rqPgDljm8kFJSDMclAOtO6U5tEPoNl/XzaYbJRs
TFOB1P/nSr4/lFSI4vy5LgtaHNoEJR/skmjz72bMYJQgQpVkX/WLfGbEfrRJkdFGDjM6l1WgM+O4
fUlHmsSDidlzj/6r+hK9JfhoW+WGCuJypmWsfHSSW9ZfxRiFoocEsCK8vfywIf81loMEhJwVMuei
Mfr+NfSbJJZ3CeghQSNMPSStC9QGBiVYxem+8nH6YS7u6/Izeqm3g/zcdSxNG3jkuJmtjc5qw6Hr
4u9pTzvwXxGZ+LwduqUaquTFaMB+Jt6WPu9twwxAOuQAjPg/Y4KAbe7gSb2PMFRt5iZsbeuOfD3d
TnIqICKKgyT9kgoHgQiPHfL6/CRtKGbiVmDyT8cNTXiynfD5RkJ0pSkEoWPDflIPJX+I2MTZEvNM
uogQUbiVn/Lphzun/OsokxDnkwxTM3AZ+kYD0ApldNQf3Lke5BtKHe852nh4OOPPlHmQZFZ0prQx
mfFjT+kH/QW5OwLwonRjeqHOdZLAU2yD2G6ZZVEvIQr7Qvkz5N4pAj40JTBBL86MbK4ltf1jj2Zn
vH9OzQlyW5P+9ATN91b5dyZ7L52bwnHCENsCWNSsBWJxoA9+0MaS2dxmNEUd7ZRsi6N3cVVgXRQf
y8vHzU3nVT+nnYJry3WabzG/sJQZbR0PX2Lof4yfK098idbxx3goMRvas6VFI5ZwW4Uy5nwLDhmy
9wyk0RWTQ+vxWr+plDkLhfYG3VGY3fkIXU1cGS0k+ml8jWgO/fejUBS22p8oMPBtvz2Jb6Nl1Jui
KwY5zzU9xw6ZpOOi7BgRUwIr0yO+vVSgJ6VfJ8krA4gbxj18lxv5hLm+bqXZUXaf66t3LcknO0YZ
7b4UP6LqXB0ZBeNb6Pz31f4SnPivqx3W1R+hvJHba1s81yL+tBzZ4rRVAwkhS2xq0sB8ZzJ0R9BH
eU+H+rL6iUk+YKn/vF8G7AcDbpk5yHFJBrv+zyuQs0xravOWTqkOdt34OCum6lgdR8siNCAZZcs6
zD4KOLUaGR6dIk6G55TTIcSwPQQWx9zoSWF0C4uhMTKN19q4xi3c0ngTmZdc5k+vQAHpesoDBYqT
6mvjZzjyem/Qu4iWRx9BcDv1u4C+ZyBQJ4cCv6j+6QjdptqKoj+e0/kpEKBfaOP7fPgAIHb+450k
WB0X02x6nGkr9Aa5+l/mH9kUIiE/GD5ZCO5foh+F2qwZJ1w09lp8BWM8ghKs2rqHvx7NMVgGnuwq
jurGk5E3aDY1Lq7iB7QrJsMNyOeg/9opm+/Ja4tw+FhxLHILbmgaJdyOlJ89p+TDXEQCbCENaSN5
mVf5DPeB4VK345v8PCULCZFv8zSCv9WsK1+ZcIoG2BYFPSZgljQh/whK9rIMRNHXA8WBv+VfxknE
NlYmdBKgeYHaQXaiSgkYRYA6zKyeIIwxTjYx7zW8P4B4PpT5FlTLY6giUtxYNPSE+X0G8zIAHvaL
jzm8qOffVz8DBwj3F8NcJKTD7lx6eKx4Vz4Y90IGzNJkFNRQ0XSv5F//h7IzbVKUa7r1LyJCZP5a
ygyi1lxfiK7qKpkEBRzw158r7RNxnrefN+47TtBdpRYqbDY7M1euXEnCkRLO4PqKLS4ystl8RKTF
WmAEVxCZeEr3wQ1Z0Dou42uoJsjZjk9Qj5AbSZw5P27J+NSsuxWo/3F1S/YoBjycw1uSR92qXu1R
r6BT89t559crJ+uhhjn3jYhmYSIlRVpDe++YIBNdf+G7PZWrBn0WudpKYKeO+lAlVWKm2N0mARxM
5hs6MqayyX5aJv/zVDs9gEtHOOmJlSmIomGsWS2sbIpaJpCS1cxosterkio6skJjcp/6VCcnxfqc
dCAk5PCXJeIDFuM3B2seURbgYr7mYY02gb48eSdP80/e8W2MVF/zJ6ya4w9U3O0JWewlmiCLyQNW
WsyXRXB192GXnH/QMu2Je8pwByUvVFLKb3myR/KMnDrxelKisPRT/Kj+4FmuGcIe8bvvPBy5kubS
4FiOy4NLy7fX0u+Debjzd+HNr0DN2NkOzzHwCJgcVQmeCHFp7hBKwk3j4wa09tFu/3Xz79+xC3ch
ubRgl+RB7uWeg4aJVIebv43VGCAIY8qXpnVqh31wCPrADk1cUU8l3r34+6BFzgjBGCYlcygovJtf
h2okX1aH+hKtIm6KPbPMcWUEAZhJIrgyZCgxMzx9sCdvKceI6JgLEOIGj9EIxgGwsdQZSS0yfCLM
/mfHdQhpD1pSUM4h/1jpzVfqh4GZnDNGh6D0bVFh8URgiSpkr0TlHInzDyqTvXNwZuTkCE4ewxCh
Hf4+X87hM86XTdT7tQfxewmsSN03CTAKyEkQu+bj5atOhreeq0bP0WVFvNT7sME5NlKU3ixo/Vkg
JeT7pcGrsGvJYNVwXlsfeRWey5VHKjfAgSdoDk5hFXTvmrtCG41zs6g4d/irPHb8Lrz9DLBd9lwq
ICfm1e2exOfa+geG3nDH/cP8944ayAeu/Gcflz592BCoIX/PItRy56K9Ay4/dw28DQTCPCM++bNv
LZjBZWIlathF1o8S4kbh5Wt5G9wS//ixj7SArPw+MkFbqTQtWBryJXOIISvDOtR8w1fSLqlD+mh2
iRrduC670GGaSeH9yKoia0mLVw/da5EHEELuRfoOd4wdos3BpKT9XgjT5hzn4T7dp7jIXBsSpwF+
TBkxvXD/5F6SOa9QxxrvEWC8xSobOmcc3UYWW1nbbnzENaiyIR3SOuJPQwoxwmCp1WLlc/49kfyP
0MAjoMsf6E8W05f5lyxULERXnvbra6ihHVEHw0p0JMr4skKFn5JpfCthDYDRcg857p4JvGdigUW6
5hLGE5k3j/RygfIBfbe4ZSxwzwBRygwG39eNMdnhAXHz0klYpqroH8gZsdYmzOQ6ysmkMZKAy4mT
jv0DCAr/5G11ckBuDtwnVP2bP2XIt2Uu9QVr4+PEKsEuSRMjRfl4EI4vLVGT22aMZiFPOIgDnaS6
h+m38p17Bqlm7ukbh3sIHnbkriEC2+XSTjSEBI3VIeb/q7E1tvN1nlzzhbnW19ZqfC2fx1dadTow
0N/rZ2WrV0tIFs4qH5fjK/Sb8yc9sex1+W2+NwPvgj+DcPSztT288tzaqtaDmvN7Qi/7nV2dlbmW
X1vzvUzHz5ISTN7FR/LPXp8/YbnlVK6fP8+v509eeM2v0fWVOpN8LRPlNX9XtspK2XJA9XMpJCNl
S9U63J7V+ElnSLTdlnWK8sB79YiVqjJaJwzs9jE81xvQLSYFlKhyc2QiwQWK8neM2mceYie/+WSQ
WJr4AQFQopVdpQNVvqaPA9+xNtc9Aej4Ko9oefhOyy+gJpoKDNL7oXwuny+XRZkaW1POyFqVaf8q
w1CmbHKaOainwZ9aEPF0l9IMd0U4O1u3cZ5wI+cJPa5CM7S2PYsqkRHruCy1NoESX8pAyjfzZtnF
2paps3JWsgqfY9HJ4ctryFCyNkiQzHVtYuqE19rKTuB6NK/ztZ2gEcDX0aySi0xf2HgWEu5zHLK7
nZhPHX0j1vxo4mk9rWehiG5WPU/tZIxGaiMuKtNsR5EXBomXjPRsPECc1TEzORajjdl7jM6Rle4w
XlfekXtNPA8HT6VHWZfIikELiSEBxaBfzNU9rw7bfqv9Av9mzZshlO0rQOSZnf1pdX/RUPVwUj2D
DV+97IDw0nlmpFo64+eRDC5aatltdVshpNjE5hOd+97p0r2a1vbTiWIwwGVUBNayadv2lc6hzmxx
eNX/XCMuX/lsvo+vB1Z3av6Z4vY7wCi5wgpkPFM/1dc2A4Rts/3mkF3S/pEirk23uaRWvI/2Ectp
St19qrIAdWmVMaU2MrHoNbA2FSbt+ZVeGfm6yqpMPuOUjo90eRHPKXbQokK69Sl0tgBL4tMVGTvb
a5ltOldIrgk36I3MFykguSjZtL5upzViY4nMAGslu0CTTGbc8anBoIDppNULgTiJs0ed3tvw4fof
YyPDpvFzEikMFZg2m2VlwkButA0au2+MtrPZPTkbO9s97Z6qX7yAkoZ8gM4bixcrddgY+w2y7h0J
oczizTrPtY2TWmnxUibzTKbETo5ml0CkAjqLW64+FyYJ56HfxG1gAOTEFmcok7dO9TAPSoyJk56j
Q0ATrT7uX3ebKjujQ0O2LLTXSNin5ebGnZ3J/nZyjmBtTfhEdaL6+6RLnI0GHlwFtkcbD2/4rUS6
R0rP7TDONDkpaD4t4UYV7Slsoem2d8ZKC9cqMAMoZt4pHELFLwKRewFuJmuzFhus4SZpfMjo5yr1
OUC8xWYi1QYnmfae8uiQzmMbPo6CzW4CPWijLusem6iNmmhMm4iUDC1+fR1uziyus4l4B0FFmj+h
7RRfYsApavlQS8uRovhRlqX3+Fi5o0/z+gWpVHQt+VQK/kIl6rlPxhW8NJr//XRrFG0V9OhWHSD4
+kY9xqpf7df1+kiRY7uq1/t1zysHssB0c0KTZlVtqy3swjXMIR7tn6otcHCxVe0FaaINbbR3htus
TklzXV4S4ckLVUKJLuEVhRdUU8ilRHZwiBqXmyGyYzMw42tqxmZMtYoZn1MhM8HfPnDu5/Sa6nHL
IzM+QttCmqFUSdXB+ZAX4RBdrw+wbfR4RL0A5iZyHnU2piNZ25YRV3zyzYw+EiA+WbB4HldRFfXP
hxTuESV5rY/28yUQwc5LXM9demnpqMvNYoRCmw/2yuaxOI7iU52R3ZlzpfIVfIE1VCiOrM4s8t+F
fwrQnAugcLH2zIMDXUobuBNTXMD7OAU2iiZVKCFfFRJiIFxyYf/Gb9OW/8wBKGzTKy2tFiAbPO5h
AqS7x3y7e5zi/pnqv2bTc05X/KdHJG/psb0cn/fZPqs2h296oSjrw3P/rL/OGb0uazZMnM05PWZd
dviQ3zuEXupFl52/m82evzG1suNj9wiydf4e4BNDp9wAZDzPP0kI1pmJL5rOyPXbKzV0oC3omyYB
aB/f9I2WFQkZIxR+imQfa+8GO1XQk+wVabUi1bfHWImH6BRJDGWn8835zU55r20u6wbK1Hwj2kD7
GPzX4gOGaLYqCLPaxIGxPrycXvYr561aW2/WW71tny4vA7yLF+ut0BftU/t0nAWXI43zLi9QLJ5O
L1DxhRi1HV6OLyaweXZ8cTInm0egjS/5xkJul4JTCBMo+RCqkbmSSF8C7ym6RDMO5v8eTqiGXayv
nCf+J0VqruxVIZy94llVKGCFcImcmlx5hFzk8jvrfEsSCCi+Ylnm7+/Ag8o7ZCJqLi6vCmXCEAYe
Uaah0ZW5oGnFmmqIEvyZdPoj7DLyJU4I6WsBRRzay4B6DNonJFoYThSBWL45BHNrbilWWg1xvjp9
Ns/2quOQUtONabedGJB0zGiHxosNrjFBlFsLfLEnDAbeQ3Hi6bg6ECu3TzJUxtuAcuPLzGa4dlt0
Dhg4RLWHFzTJv8pV8WRvyOUR016gsymxEsiItF+wCZcG4EJ4W+srGZYqHZjeDdecDCs0ljzagXOg
cQ8R/ooiexdZAVts4FlLFvD5BEOLYIFiBHALbUn2ckkwATbRLCm8WKj4xsCP2MAh/YM6KFs8c9i1
8qnXRDY6tb6NiaA3R5MWKhz0bnsACaKcL6qyfYpHJDZAPCQ9VH45v+i/E4Y3ohFZ8VUQhnIjapsK
OZwysJuHPDquxtCiZOGOCgnidPaWUJk87XHuj16LDDfli2kXHINC2GcRy/Y+mweykUw3MSJ0XRII
y3QvYDlzUB0SmzLygm6h9M+MhnfP/ASGyGkXS5vptePx7WBYOwARCaOaDOAWAOVEWCLhFnBJCs+O
jVCC68ro+haCzyjT2eBnJhuNzX/opet1kQFkQvt2QKG9O3cFmpJvnnH9OuSTcheGEzah8W0OUPcP
YMfFmqJShrGnA8wNMSid/XUk3iFYtJgz7EVAQ4hQJMOM8BhwraMzZZpn/oLErZgplk4d89fzytGT
jbWEnySTAhHYhHoYH2N4ZncVHyss0oLZQr11XGZYzwrjJR8zBftsFqPdDvNNjhW9gaCLZ34reJ2S
7RkrrvNx9UGXw0TmAGObFWvn7ZbUwTWk4CIl1bzZUXd+eu42UzqlRzrmjpmWwPR5UpMGeiXokR2B
gLMSocQkclGhqKDNuGRNan5W0SGdBcD6BaVCl4UM0B0rZAT92zp3RU8KsaiHmqAa2sTW9IqAzpsF
hmUeQBnBusrpYEXmMhfmAbOBcy3hVcCFx/kMBZbcZcV9sGTA8BdI0TWRfHcRydkLDAX++CHg4ggm
JDJNx20eCUwoICGlTVV4gcFJW+4nkVFG6gFeKrZm4N2UwkXAk75om+Z8UhXaGzO6AZPKpwn2ZIPF
gq4iEycYkYp9Im15x4sMFOtqzhBOqj/EZ0/sE0fhH97grILMLmWgLkwlqpfaL/TLouPPTEBZpmXH
rVoT5t/iIxFyk6nxITv5xRua8kxusF/ceLDSmwgi9pyVRV7jBPZY8y4KDGiQlAIlxLDnQTnlbjCj
9qmGhLquWblAzpCrPT/o/QN1zTpXjO447vH192/6B9/Pm4bby1s2egLSSuUBFNhg+Ow+T/zG+iQ0
cRDJO9ldDPPARMsB/gY0XCkz4OLAK/TIMsAZRQsTd04G7/pFYnKBqiWt1EIyrdhuCpcxxdCCyAPx
r5IlYB73V37IJawinU5DDQ7aGVcA34NUqTgZLVnOORlZpABtkvyHiET/ik7YV9/4RUIklE1PaNf4
W1yTit4LzKkVcI0voA7uqOEPsJZuC0G6Zl90bBYwR/F14L8JiGkXgsQtBZyje4GvA9YRMAHnXDS6
Zgr8BQrozu47CzqAYG904W2C0pYgfCZI2c7PPYn1D671IYDAjp4ZDoIWI4tR7Y+BBfdwhdApK+jg
W69ltPfzJ1mdKtTBSlj/8jGwF33RRYStvdh7NXd/41uoF8CsZbJR24PbJRNOZ48Te5dkWuVoj8sB
YOfwc/Hk3SIeRskM8NgxGd2Ld1zqjzCMAdLmng7CSOG4i1GExXEBOJu/AXKGAqTRVh2c5AZAxuRf
5IvBHdxpcSLFjTfk475w850gQiJjR6NqCCIbk1mO1zmnsSuVWMvRO0hNn+D8TnBYzlgGW2650w9V
37NoikYmRP8183c/xX3eDXhuVPgEEGZJRHHbyQ1Hd0sq/B2Is1aAOYVqCqTc0yecDzAy9StP0RQC
Fr67TzeUOiP6EH6Zz9BsAtQyRC/uHQ4OnwVbLeF2132aicutyGxMr+T4KhIl2mPnsnQlRxIbo0fF
NtXfV35LboTegcsbGZGTK0rF2kMKM9flpffCPwZHtyFBUQYAdEEL3gwHxoOe7M74Lbg4t8OTDQee
hZsVq783QmRd+o17E0J5JKogyYw5kI22vLKSD7GByCFEKmRZgMxZIMIc761NSGQks2IhaRQZhHpV
rvary0u3urIEiPKgHV3B6EVW1fDuSSDOGlYcXgv3scDx4ncAw3v0JhUF1PIXZg8fp8BpnvzmTfHk
Rp+gtYeKNyFWEsyRZ2FIDthtNUNu9lXyPig9HX+q8JAwkIymq/tnj0aaz/ItwPlh/iFqrWT4gu61
+xw4PwonZEkVv38W2J81gyE2Xef6cnRVWB4RskTJFkN6Wpgp/Sj8PlQ924d3/cY653ndL8kkQWfi
kl7fRc65iznC493AyakZWfeDsgzrK0kte8PwIPibFFzlnlO305kPsVdOT6bsia/P0/qlhyQuWrEo
xEpLCZolebhkbouDcaBrhCQa8pTSTKZEIPGGRBw0gw4rH5fRbd96XneCEe5wQarpvpgnMpTYjgNV
HRrDqHgDgy4TnUcMhYJJgdIz+RPrrj7DoTdCrCMRJqrbBDYyRmL1aHIAlE5Q5l3924f4ATZVBpLB
lUAL0gSRMha+ih7l/vtj9sV7orODpxPemrHORhSSURVE8ZmsqfvsTC9MKgrwFQiN0nwL43OIcYnt
lUU9ygldFfmLOBBn9GoImjhdcZe1NbPiGB9xWpxwgAmewrDyCdioQ8CxcCnpYChOEjPzjjYtsxle
nBhhuDI1X1jRQlOOdo6qK/TmqKJK65S4UMmwDqc/c07ugeq78g9LunvgS0mmUzZ0g90ivb4PFB4r
DJWE53gVMpcoe9nWX42bvzYuZ8kpUKRAkxqaysAeW1DccXql+w6+B0z45Qwa+G6LGD/TlcoAWWxi
7BSpANnO38SkPYO7+xKTwwnE0MMC2sUuuKNZ+IbP3fKRgNI/+EhIYNypekxFX7H06uyHS8AFhIgM
pf++QaiWm1lJCv/8Pv0LqeVehP0fuel7Ztim2ZiuzmcoxGp/0bPqYX6ZrG62T1QopcBwMyJVzhOG
S7NbnXswEe3i5jcLfgguABHVjrqAQ3QeUwR/ylvr1kZS4hxr8DwrCo2JSi1EQoz3of+XQ0X88L+z
2I6GStpMdVCJNP+WJTtrjXbpLnMRzqzCk3tCPdm4mznoHksIqoRn1AxhKGhfyHqKo0/gYXkz9+Ia
GalonovWsmRGyqAPyfhtKSmkDmxdPVFirmRU3CqPZoF1kIA0T2eRvTn9YCWuNGOkAvcXjj0lFoAE
PgRzFmMF591gXZ8iARfkMbKx+OQiL9tx30qkWPh/QhOpZNJlDdoFGSv0YnhATolN1KJFIZXFHWna
5hvvfEnJL2uXigkYVqi3vpDKWcyJiCR3g12PxL4fSYLsP8RcELHFUNyIU65h9SXRW/8OC86/EemV
8fjbgk5qeGM4/TI8WJyXX/e4YnXAc2UtxPOWe6QlRCS+uCxeWFqotzhRx3XNaGDEtJexHlyDqQ9U
xGh2VBSIKUOOmnS6jKgCLW8t+XU4RCS5FqRYdjEKC8kcYuuMSogjBQDOg0ZJl/TWEC0UBaFbD5ii
wSMY+Upt7SQNdHJnvUMpW3pyjPTboFiP5CsFuR6kXhTmt93i6RPDwXeoXHOojPGJ3DLlCEuNwmnz
F+XRHOWMwWrRYhkWBodAHao7udel8nB7ui2hFDCwEHdpYlG7GjbXpA+GBHnmdWHwdCTuNZL+/UaD
nxsfhTQNqrHWkssilIE53wXjji2TY+yXA8NDWcf9P+bq4jZreSPscdJoM4ovyac/8E99oMUPsvWi
nN8sW2bBlIoot3TTqN3yvjXLystIuGQl+Ut4+kK8Zghkqzz4VH712Hh/nDsRgy3dnVtuSrdZykdy
TPduGk8fMtiUM/PKxZfPaJZyZ7rofUXs9twsx0feTmQvsb38hMD0qEFRopIm3btTKsO3Jw+2d8Wv
3DM4Le1QOZ8DL81oGbQ87oAEKMRPZDeqFTgJA06AyNBKL4w9uYka6gKkPfKD8vyeSlwpqHvbVK4B
BMiLoOcu6uL+U6HEqjCB8VgRLjlT2rr2L5eHLwdpf3VVLtRNucBD3hhuvyf1QBZ7WeNpjuh+oxr5
8PruupRceT3EhpLk8zHZrauVgQRWDyOW/rIOgjiUfVAEpkWCehrRQAZTYyNTLbkNsnS3SEltdqZo
LtG9ITyS8bXY408mFh+d3F7xKvlJw6fujuwwfAqysid89tmjStPTjvcoZHEteAFnOBWmJMxdUqeR
Q2CAmdogFeSdMlR44Qa8mxzMXYAc4JpKntOjxJ7Uq4h1HrEPVVR7Bb21Gmyz+Oiikdy66C0Zvygb
gUoNaCrb7l3A6NYlULo8SrCio2EOm2Z7eZovT+ElFMD7RgjjREN4OtNtmV8g4CSdI+IbDtmi/+/D
KZHg5ca7eXo/f86G7k7R+Gu2PGxvrvYDWg5Ye+XwRX1dGqKQTSHGmNbWondfyWYSEkAqm3vEEwUV
G/mrgBLz4Pqtx6DpuBzUHonHL/Z9iueIHEHjFps++ru38ePPCOw9gPyPPVE49a9A+qXnvFO44+69
Pc8AzJ9rHjUflXslF69RcHRbnNB6V4mf6yUxPZG0yFFTOeaJZ8ZSm7GO3Zt44Ecvqmd0oX0g/cY/
fEuagCaQfGzH1/KVj39+dxScIs1AIEI+CU6iVDlxzXfAUxLO5Z6QIcrF6zU6iMZ9l5DQhbpB5osU
FX0MXRUehEGGf87VOD1Jhl+HQYCoEpe29RtqCQ9LAgTuUiQLKA7k+EA/UOliWUH4gaJNueByaK00
16M87IG6DVy8GP+AMSTQma3kdKA9Y13EDeVc2F2GD4Cb+YJAI3qS8nYqz/FROMflmRJHgRTw/aaA
Ald2r+9BYLd85kJP+FYS6u0Zx5z6Nyq+MXgSd4hnIt6rRYOViuOX1/CQZhyQvCwOse3+M3nO+F+N
PpLQqJFqCNeY8vf/IM/p5m0oWmMSoy++tY4vLyZImjs4VEfQp+TMSlthIoSDosBAqH11q6Gjeiab
ZWc5uv3SPAvtforH0bsWR4tNMjAMl09LhvsAaqHB8P3zwdt/V4qIe4X4z/87eiEy/sfR58O5aGDy
Nyg/XSisEmsCWpjARcN4ylmgGubRdSqUTUwqJjncr3qQlum4GJNzonnK1+zuseguBPfz0vKU84NE
hjgFP0I/M1/qgL4XW7jmWAFaJiD/DQ2WBRugFrhW0EfqUiJ4oV8HDeoD8E/cv2OiLY8fVBXwioWj
hEaeBflBoz6Euk7sFhaVolXpH3EGHJXmVye8AO6qhyUTGK+l8Y13oDMwFPRAqLrkubDZeSbUvg6P
XkI+iYllop8wndIyj8IvD0/zg9JxXj3QBonh2AV/rPS9I8bL3MV54BjgTzz0j2IaYczFzicoFr/F
6dEC63XA/REuiMb5UcCboYfz53RPvmRc5cWTvAQ3RAtu8qP1RhBylNT5JUwRAZy12AApO0ZIycG8
k8+6+EdGDV46IYd02aZL4vybZttf50foTpEWCIFPcPI93oIRTN9GjGZbq2JsZesPNMJqvsa1/gz9
70MIJRd/+KiBzY9pBwuhS5UV1cXrnET+SObfcefh9C6rSQtUJBlRaACQy2D8jbTpgOIDfab/hELF
FL8FkmI217x9TR1897x/Vlb1c/1cPMJRgIVgr4vHvby6vVL5+0x+Gc7D5Z6YhuAAj+YWDylMRDjT
0IBo9be0L2H3cUUuN4Ao0YHUD1BsrFe6eZG5xeXEcWCUhcN1Doqltdq54pl8fuYvzBEG407OYeyE
VKTC05a8bS4n4FsYauPOhzPfhoSULfwXSjjDLmWnK2xI2a7BOTZDoWedAzlTajRe95tmacWfRqJ8
Xj7MRY+zNGYN6Yij3z0XS6SD/NfkvHhvVpfwedwYiwOdRlh0Ea7BGA9vyjNQ2tvoosLKaxbkvR29
UnvsFhV9rIt7mcF3Lx5DAgZG1bt7S/O4Q4TwD9w6A4ua0Lo/f2OH/4SJd5vDAlrEYnO0lyoQfXzq
8AxEAxDKn1PUMafNIMWJxoK6d+hfVCIupAeIrL7Fs8A3NMLiOQsvihWfVE+CCLNtW2yk5KoxPcvd
G/0V6FNSPcCDw2NoArHg9XvFb426kAuJ7wJbTnNc58dEvv8SOj8q6h8NB/SHYSZvqAIFqtw7xZVi
7xHv4AXqB21EgvgA1QXN5PquhlDSx1C5lR8raleNeE10CLk7Bbs1j2hDhstUbXdrZVOtdmvxrNTo
BMbpYNrEkyjwISQXP3sSY015P3kn8hJYqIkuKIK19qlgClD1qdbzd186wDwABMbpEkvqwcCiABvx
WHAVsmob2oviLZSSORUYgGidNzcgAYLnlplAyMZSIq18JajHLqtSCKMnwi0tHBVSYWKijp8Qukm6
h+JuSN8/xCaJr2f3gxrT3r89n3259BVh+N0zEWAAqQwq7wEkR3/PVKHdBnYbiJOLKgAqaWhARQn8
J8BBweMFRtsJnkjGhmpxrw0lMABnjnTyqiPgHw2ALCI8DCY+T8EpCSIiJ4n5vTtFcxLj+2wKsO8c
FzlrsImo2ZAQFlqB4KJ1VmwK5KsepJVZxTb/LDD1Ao/gCTGpCy6+7Ykb2LqA3DrTaYZdBsxgLa4/
KTAA+iMwxuGSb5f5LcMq/qWgLYKrKaH4BJ93x4DMp0DEAPL/Utqmzv6qn/wvq/hXIcXcuJ1Ol2bW
JPRUwi1D1GFh3GMp6cJ4W+M80VT1SniHJCVhDPE3DS+lSZcEOcQrGHxCzEDlOTpy9/9op7OJCaEZ
hnQQomMQvXAhIMIuJXIM0cfZWu4X7fteDw+QIqRT3govmpp/NvqOiuyNJ8+R7SCb9AxqRXk9ij7U
oVyohj0sfv1a/el2+fPz+58dBesu0fgXDuMgkefQf4HaKN35y1Ho2kNb6LR9T1okvyhFJxavf5ES
Rx+gIjMmzoGBoALqVt6EGZ1wHcRlyD/O7Im6AGopEsXTZPhL9t/9AhL9AYqMaJmOHl5weJt/CCJd
hNLmxgmupGVmeFMClwA/unwIKV7I+iqfc34TPBYuwAS/nny3sPdJORHpRop3W5NupZEzjuq7+J1o
cCP+IptNOgtNvnt7Lts//XANPe2r5dCrtXy0eG8mIC9qFp72Jp5P/zYAgZMgwrsT0EZuG/By+AAI
PiV3DORNHAJxRGr3RHX+FZJohQ2EABrsyG/cOc4rCHPOPRiBG0P7RmTNCKh7QtyBWH3u1m4FJ1X9
xHZgQpvsSBX5ndNZgKJIHEwvFeZVzY6CMygi0EZMY/3fj9QhWlEpx5RCIIovOC72z0LjKtm/vgMN
gszgfkiQTlEUNINll2IIIYxS6SQf9GW4hLCYLHN5ei8+CWERLX5HjJmN0h2fvsELGu/AItU+pmx8
WBOjuflyK1GzHz5sIeEvq8fKI26mb5b8cQ/pUkXHKDreaeBCBx+86kdf3u5ZarIzWDxy1Rx1S1M8
6NBUAg0ct5wpZpvWaX+CdqQhlt3zDtFYa3sP1Z80Wm3KO+nOxG8L3tfJUze9SwEXOSEJdlGCcafs
RPNpmIq0UlvrdA0ehNUNXxXenZyWQ5hvwx5GpGYNdX3BuHLIuKfKInz6zPSF7n6iS4MjK76n5BrA
r57KoPq9C/QXqdzQ8HWlMkKcPC2Ynul8c38E7TemFoJNmk1JTQUoApmvM76D+E1s7zwmfWYvB2rR
LajSOoF4yU/LpffHQocsD0NSYarwXmEX01sH4rLuVnBjWFqkqENIDjVeoXy98wldGgYppRBdSgGW
ACbwnCOhQdxrMDqYfH+OQ47sLM4NTP1PmPq0LXOorEKKbVvB1LcYwos3vREVvkkisfx9WB1W6CQ/
SZITBISNbLaEcZt7BIwLIVHguLV+aW7jDjNCNdyX0ddf94Rz+AzPEpdNn9OngMr076PHmJhHSaqi
/ywoMmbxu+FPxTfEXMor4tmWFt1EdST8MZBBBUtEbAKWTwnJtsfSYzmUYJ1cAsR4Ccr3fC/1Y+7t
47yh+kvcG+Frae4RnZYrZ0BrmkW5FpdH4ixJJx7D/G0IHf/Ify0Sqt3ZbSlauxPskR1dHCBmEjmQ
tkfOzCVPz+kIG05+TsD0BBICpRpLAVFN97rWketxy1eJKmJ7QXJQebJ+k1uj8GVZfkrsXGH/9a1B
Wvy2PjMjl0YoWUdcLMrE20WNfyI5UDGhqPnBvfvznF5X2WHTRzL8+MAAD4c/4S7iKy0jhJQAMmBY
ShI4krihZBPDyjeSU/CVp4qRn4I5Zb4yXDJUaLYtbqkKsC8nc8r2xPFiuXt0CRpia3FBBctgf8y+
ACJkRD7v4VPuivzB4nwhdScxlvIuWDNNrsmU0zby38zx/2aNdQ2R2jllrfSm+qs4bBxnZTHOqibJ
54fIVI2sOU+L/axzL1yOESUoSqIH/boc7ctSpwyjIimVH6PL4V+ar1hi4/6nDXRohGID8BuObv1p
BvkfwfKwz+u875sm6caSqtDLMq+Qqq7BrcxvS1vcKtbHjqT1uFG07x2NDvT2R0ODSkOKwsChvyIk
mJ/8HVSew+X6YILFGkiZ7DtzW2o4DU3/dtVA/2rtu20/uuuBitGP+Q75map5sBC0GG06nl/Wff1Y
jGDgPTLYxqY5NulYGBE+y2KcTU/j/LpQc/Cthlq9CyoM4M1aOp2AxyvijCMFPkfSNQ12gML0y/4j
LybXPm5G9cO0zy91/6TQJUT9do4QkPIuqEeDyvx1l0OiunBIduEdanNZzVEzKcr//4vtzEzNNuZ0
e0K92f6rFnFv52d9cK510vabAr2z4hdXudO+9yWWyQnLNj2OG0tZc3UV81k3Pv7Z0VFlMv19jS1r
bsxNWzVMff6XdMbU0iT9VJR1os1h/NAF40Q5lqNV7g7dB6U1kFUn37376C6bk9W8X7q0U9F6vR2G
6HhTw38+mr8KevFDHWohVcPgOGjZMfvrYLS2NIdeMaqkyNOhjRT1mculXDb//C1/ddO5f4uUjJuG
Re0wUvL/EwNS9cu+N4Y5EDMcqiY6kOJQn5kyjHKLl5J///PX/d0m5c/30aaM7lc2uuX34tn/uI3q
i1059TTWidJSrPupkEC8WIgXT7Q7uH6ronhbZSTrjvUaW2gFgx2i49Qqj7qK3sr+cdenvHTk5y7R
ERHATaToSglNLZj3vqr+i8L+/4KROWhSm5quct+jKf7X+qM2/dA7u1OZlFYXdxfiunFzMalGU3uP
HjTeuEfDef944qWL4moNOGQXHwZ1dTxBYTq28QwZJevMzqeGvlF0SS2QCznNPvqB1bLpH+pZt9ZG
BDXPZDoMqKRnmqqpxnLX4L0edqmN6OzVIOq41cGpRcaF18tqTq0RKTELFsn1Qm1q7152yFS2/1KQ
/99ZTRoIGarm6I7BXfFfd8T5XO13fTczkiOr3llbm4evYqq8adb7Nkn2I/WUzYWWI9bgqnPHK6wd
eir972o+e7F22M+K3DvKZbNzsbyCak0FZFUcQ1XlCl8uy6JDRHRos/LcvSqI7nRJWcGa7uP9frd0
6j4ojClr23ZRou+rgThb1Io33c2bTWTmH+pz2BCFXVHkRHVp+L6WQOzN6rZD1h5MxXmYFTGA9g3E
P29pAtM+TB0Vq469ZFleDVbLVbmS7KF7oEJMjvpnwU3vOJAmOMZSS8bD9VltqSnXnlutT51+9y95
4/9OcTPAJiNs2wa9F1Xtr/k1zdWjdjUsutAoyHM79A5vOk8niTKNpWuXcNgMUjoyrSbc2OKtOGKb
jS169g85RVQKrVKOw2VZ3rS11V48ZXZ0LW22QMPC3e0Trf9lK+byn+/h/yVExgoirG+aSA3QGuvv
m7i0qtI5lSeDWpxTsG+0p9JCaryYcaF3h2eYRvpAOrHyz8OzoWDryE++N6fF0Ht1F/EPrv3OBjBp
FrfhbW+RJELpcOjPS2WifROx/f5koyr72FlNYLc4J2dohrNIpfeYoyN3OdMey0Pv5df3y5VZ0MHk
VQ9edT35CGO8D9d5VBQUIBKS2eWvHV0q0W/ZQZqrdig/bk5rmwo81MprZqXmqxALVNQKynm1nI5T
hOAguJX525z97m6v0613T+3o7cr2vTVp3GJSOFZC1Fb3kWKTHFW678k4v+xVpCNPoPmD+n3qSLcW
ZHUqks4qcjwWt+9rrrmnZMLvLV40NaqnYnku5z/m7bgsHMRuT7f3Hpn3qVYXZyt/MvohsS7lp7Yn
Bak3/rGAfr2D3T/+Wwe8O4vif1g9riYq+PQlmKvE/n+bgMnoZ/rtYOrJddKiUUs001f2tneC2ahX
oWH8zIzxZZzQ56NXwaS3AW1tbmN84XYqjo3XtXRNQoR5bzvLo4MS6NWh1csQ9ie0a6flwaIYRVH8
sw4IWhDVqdzByKvl1Rgc59RiaW8Nej8TijDd+erm55d/nq1/a/yAWdgzOh1wg9k0sNVmf7Ucsqbu
ot7mJz3Blj6oh6fZvkpmQ7MqTrT7cBB7HhAZMV5nDQUaIoVhH/xxmj/CHNY6Ud2eJ3ru29NSac5e
+X84O6/lxrEsi34RImAvgFdakSKZonzyBaHMkuC9x9fPAitiWoIY4kw/dHR1dVZd4ppj99mbYiCH
X1ndLCUdqZVlm717w98GcgQ5mbfj7CFTXg7MFAMYVae8s5L3VGOSqwa4akizBvqAwVjLJUG0AV4p
iN6N7vmRycn+kMEJGtrWMpadu7z2FqpD3TCi1uCAZsJPSvAaZiV8qtKLn7TQoCsLxdsMzWPWoA7w
6oQoScQozcQUPS2Yeryl7MPnaVkQ2pLoNNSofGC7XGYbqppYuxKv/Kt/Or1II/4F8hzL1E1jAtfx
vLj1etXSdzFESHpvHkrOvdXRBeoZ25f+NCr8bRAz1NEhaWl4UNtisE5aurm96ZxqaULractgHVJn
nssqDFcehL3+MeOt+g2AXFLNxN10Q/Lixu2+0Z6doptF6A03DTzeJiyYVIz0DGEZeguyvDCtaJ7e
qxJTjsAKpGTjMoURdifBQEESZvOIIRAHcgbo/bQID2auU7iVXItZC8u5qaXyKYGTk5ikc+LbQotf
osHMF4nyj5L28671NnnbbUrztaTM0Hb+oiajjFBGV2mfVfDPAFQSNlpwd12PbhCTLZZH0S7ylrCC
iIJvLDa182FC81EwWBu0J4sKaqswn4/MdY+4QZIt0ACZp8C11Uz5pcnM08I25EOEI8xfWlLDbtn/
dr0OHEFevzQS6jbdRtZoCeP9VHF0UXTyRiYDjWJ6Fz95abkqPIasuL1OCFrYgVOzeVFKNsIC+1D6
0AFuIoG8g/IuN49lBMGh+tRDJOlCO45eevU3daNFigZQJ6pjxq8sUqIPxT24XskUyzbjt+sp4hi4
VEPeO8leqiFJYEaMkRWoF6yYB1Qw52kNN7UOAWpB4UOOnjIrf2/CHppXUuyUbnV98I2jYv3ti/dc
qedS9OT6xxga/tqem3QyfjeQi9+Rc2WU1XelPY/+KZw1mQniE+htkfq0b8Vjy3jKXc9fyM+wLrZo
DDMIYr5G/1jbAUipT7EAXWP4PB7jA9xe0e/0HpUO6S8lzVX5Jp4FiiB0H34NdAK36Hhg1LjCrgVc
NryhDZrE86IZ4VmPwWMLf6gPa5L0IjNMmhLXZlzsX3W7yIObntEtG3tSPybSrJLeQ9WZVRiYztpJ
jCTjprTcXys93IfOu8uYQ4cUhsObD4U+K8u/FdWi+tjpfwRtgxKptgQ1jLQw7kxBW7mDUs6Gb8Nv
d8OAFGNNS0VZZiW838nCLuOFDv+G5MGY5KCxliRLxxPrrA/XRZ/u2qRd++om1Ju51oJWSO1tqwAO
07ytTrvOauJZg0yZr3Cvc7QjaiaDS4yR1WwqG/4zFKAU6IASx10S9T16VsfIrMwcBUMnjlbcIs1J
lwqSA5eY3tBuhEiXqIWua+yl5C2s4uAQEgQmA7c5CHDzLnMHfEdl/i7I5XPTRUtKhgsNEVomo3qX
6nvr/ZYHmr8VsiMgLdNiK/l/LJ0aPDNPwtgaOgQwGf1ZvQMatIzjj8hndLfRb9wgZkVaEAPaDQVd
QYLGUA+epJBJbeThdMCucN0H1msrQ+iuAy4pTTjVxVZrm30clU8lbiJU36mTLyiMz5pOuXFV8TBg
p03PX+l6cLCdh9BpfreGNzc6cx5DhRpwbJ1y6mn1JvzJwFIPOQMmDvpmdQb9IBMj+k1uDMtKwMQl
HizUeFyw0wIz1+QoTcTzaOCJOtw+6AAdimXQjiELvO+4+5KLqiDcnXVBHcsUdFTNGKPRI5ngZvLK
kY4y80pa51Apog1H5al70ss192tWDlBd1eKgxRupg6Rcl5A8aNcybGBGBYsJXNAeDlpqFhkXIUDG
MUv/BjDfZIhYSI5yG3Zo3XsZ/r15SQxwIrq1CR1Y5VvwUdDZaXRv6No0EdM9bfLUehTbMhl1ChrK
tbdJ6bV0ZfnaRNkyVaEkC/CeHb6yVUcrVLfSg9kfq/IUpOFjODSLlkJ7FUNugIKCnHb/mAAIJAgD
K/VRq+mq4Agqf90A5YmJK1ub+l5wkOSdPbwGmbZpMb1eC7Vz/OoBoNZT9U7qoVusCJtpMbsoWhh1
/6rrCMB5jJPLzdxFP6cu4TDogQWXJ8HEYPbu6pBydOYiIxmDMA4BDXWnJTpCE9KtHOWLjhwk1fMV
+pJNweRyXwBeAHMxcx0wcgmjT8F9k9rrUIE11msZrKdXSng7MLcRWoSYJqKgSIQMiXYgXFwFTXuI
kHOIg+KoMqFtJaBafHPnG7CPzv0cWBrQ56Jxl4kik/2slQZm1zInSjCIm2nmxdV89DCVgfdVlDc5
lxZVrCzS6veAXkPeymCFHurcWHPh0Op88vEUKjmnBOOL3rmk5syU/G2aTW0eB5iRK9qDJhwGEoS5
vB7TZ5hb+Ae1qdeFW8wbPHNgwGLpu0vbI1MkzvUgSGla0JGRuoiT1xpSsNDT92hmYS8hxWTY36uQ
tIz4yeptrf3R3A9knFCMadYuwiGp0NBpMhGuXQVxMRsgq5fihcBJ1igGZt28T58Lc2cBxZGjjc9s
+GDuTNcixA8WsRrfugRMdSruOnJ6GDZj03iwIECuzWGb0I7KKYv14+iA9FS1kI1Dp4mSi+5q6GUS
3bfH0jr5GoctB7vxB1vRazSgWOkzADqQre1dqOWiPrzJQuLABkrrpnq0GESJ7YdWhkDGPHVEhoXo
HnNdO6Zo1HnFrZxQyogZFU8gEE1fuy6YZ06P5odx6+r1zQBzhKD3lu7g3Fyb7b61EXVpcuYCpYWc
FTdpAaYuJSB1g/2QMC/+K+jahYRgiCUfGxCfnnWb+4Lm8WtdPbhdujKCfwa3vCut8sbP05sihuHc
1peWCV0qRyMCJNbhbbACxH4cj/gEyddDaA7EB6KbSS3gmJq2vZ/vSsOfe327cK+W474Rg4H9VinH
QQgIqR1/9bU25WlGH0peiwZxPs8atAOhOooNhqhODTgWZFmTimzef++p+VfZyi33nn0nZauKIa4Q
ssxw+XMqoYwlt0mAi2D7qKp8LpgpkwA3NQu/6xtX3WWhv5HjLaVAp94H3bk6Cda8iv/yEtorNbPv
y9oU5zTNVHVKk4pQJmVRtdIjpax6ZacMlEOBTkQnpVmbNcxX9HJaWEd8ALnui+sGV1L9b7mhivy3
rAER0wxoUqG1+3oEVuXpntc2+c4ulmp5n6uPRf+SFHtCGxWtW4bGzZNe/xLuA9pBVbwpaW3hEHhI
kvaUA9ii768vkg+nWRsQNyFuyvRle2/4+yDYlu1hUF5953cu//HtRwt6hnYWVtdwbpNDGz+BugrN
A8gxIUac7J6vDU5olFW2M0FnOfDpo/Nbz5MCCm4o5ZwrNezpnR1XUwUcf7apGygejv//p/qmY3WF
n/dpthswcqV1p7TPRonSpPdm+vukv9KVUMcb9/lGnpeDOw8RUKEqtjx2LT4tp1uFEeqOm+0kk9kv
apg3nRTfphZ0NEoFmG1ABciobwWCy3VCK92mTayxDwb1regI6XwOUVBZw6ABl3ZohYxKkup0MeiG
Dl0U/vHARUqrI7K/cqu/Vb7OP50CEtmIbFtCTOrbRlrrCbhKqJpqqZ53frdt3ApTkocbwo3ScO80
vPcAPs+k89ODUQzdOY2ZpRMfD5FKGGp18zKj6Nri0gKa5xrz0DK5iRC/evNYNuWVm6RcPNxPP3li
kAolsXzFddKdIaNxpBuvwgJ6oYFpSfPfrZo/aDYlOHguGn+VtozxifeOySB7JKGxoL1A5UdVaJsp
w5Vbd+5MTO+BpiEqaauIHYqpDmzvDVaQtyKFoAmxNDlYlVBzCBxkrLwWOC8T1dMkTheq+Qw5mgwX
5RDDWRExlk+p00fUnfA87/zHzPsoJJuK2+PPtvPS1qE8zmErtmHL5uS0eytUG4KzdFeQ/aLEFZnr
ppgbxu+OhEpPlCsbok8YqilLour4ab3JUcW5qtd9Y6S7xPW3LdmYmsuIvHloLNrzvjNuCwvQVB6s
+yp7FFrw7FX9XRHlG63rbs08O9UBWWcGVzjAraaoH53WIpftlzFKcpJqIwdHZcCRltXJ1YJHPwP+
J8ERLoa9h6CgrwzHFqJP272LeoXmjfPu87AGX2xcJA2Gq9rT0z7p+XsFnLmmjKGjifbVENRhbUAB
GwL1KkxYpIFPGu3Wqetl7voPqlLcSh61IYi7b4ymO5QCYINu3iTjfT00rvQ3k8qtYinPPvGVL2d7
V/7TCzAX6E3kcQpHmBu//XwjLhoAhrpQLRb2WIKc/OSkT3U3jgdq/vRCg+BNcvJNiN1yD9HvodrE
0V1H5AjFc0HJPnvNFMaI0DzxQvu2JdXVddDmrTunQfJAgHeLd56TTC0HT+z0Nvxd9OU1bzj1/+Mm
6woUpoKd5ndPivV104ZeJPJ0N6DmgPOnv7OI5GqLWp8myOFac+PD3xoMmrPQXRmlktH+lv3CKw9a
Wcy7AHK/jdJ7j17oz/qGCePob54rYyTcV/GdEZTbVAyPucIAh1k+ZoPgs6D2CaTVz5t/0ZR9/pSJ
V6yriAq+TkSpMfyZLscfWkEcLk61f/Abh5ZTddPUQDijrUT3qbWsFdwlSSPPjLs+zJaSJV3ZXXV8
klMbphuKPkYbBDryJNbI81STczUhyKUQGkA/Sdezhq0msaObqhjuaWYfigyyAexYpT45vjqXDH8p
BYIcDUirgKkzPKSUkAJhPpgtIwy291B56n/zQ4WhK7oOc61FWvf1rdl2PNRax96NdkW2khvJVm/c
GnZhFTyR1+sz1QqWngQZiQEvrVzP+XOWAlS2eK9zGKfn7fCSJ/ZyqE4RKtE2ZKvyFQOoXbqrFGP5
eQJrQDAy+ZEiUaoijaE3yxDNqyQou9dFCIg7bVYSLovG88InJ6yKZdpSEo6PesvAW5hsJNyTGQz7
MlWXplDnpfEeG5Bz4IpNG4EHGN0D9BtIoOXkLs6gzadDVvkwwvjgB6yrbvdSjPP5S6ZXNQxTqgtR
uotIDpFsVYw9sZTdb2WO+udncclLAfCA/F1opqmcN/VTOCW1aZHWTsCmKesa/oEe9840S9ouB0pK
oX+FKnrafB/tyeflphepJ4yMHC/d5eEHFUJLX6RMv0dvUGw2c6ld//xx52B9+sA+L6d9vRI4od4z
DJYLk2XRrh0LEhPpfdAo5bpHlVkZT+qpOqjLn9cdz+enZUfX9WlT46j2hqoNIdsrl3L5bnVrId59
/ennVc7J12QZhRYP4ieCnFFWJ1/n16mcatDe72Kk5TsXbnMbJZa9t7KiPx2kGhUNkMpkJtEBi10v
TRVRq2gECvm6OWomVlfMxIW79OX3TD478HI5dqhj7zJ7GyVw6x9D54MclRWD4PDzx194IqjAG0JW
cEyKeUYxfNpirfSdVqp5IgFjb4Ds4HIFa9SWBTJc11KOC4ZF1UetecaywQWIiZnOyqwI44ahbDN4
a0sEJIQ/b9JqbhcFle61UD8MimGB2f+yTBgg1aMP6ysWptQLOOLgkTD2YWc8aDHQTPE7k4Irru3C
vhOimxoORDasb0Atr5Al3Vc8f4cslGrvYsgXbH2sDMTmKa/d2c87r4zXanLtviw3aS+qYdvEXeL7
OwtufaeljfFuF8ceIKD0ngBMhcWd2XgdgSpknYxruukXDuPz6tP8vCqEUoU1q0tMFWXrHHp+N/6T
yoSwq75dDQZgku456K6Zku9frdGoxUDKhkFafd6VTxdOzbs8dIQR7xLEqHUnmxNx0e/+lT8xHxs/
yuVNY8HdWbnzWgJCFdz9vOvfDefX5Sdvq+nVyqwbPd65wYtRbQXuDHY36N5h1GbUyzr+vNz3K0XM
Z2gAHmTZtIU2sdMCsFozyCpXnggEGtnEPlI/DumuGjj1a0n9pY9TacQznqfqo4f4ai+VwO8bL+1Y
zb1XNALgBlWFJUXGWBezLl1jQP7/n2dRZLM1MGDAfCYOVlJ626mcALiIs2cx0a2z9MW3n+T2WYru
f17rG8ZOBdr3ebHRlH26OUlOohK7YbzT5XUGACNkzGcQa1dBE2wvZWvsFkcoqq2Gd6q2ybA2r93e
S8c5RvJYS1uRNTH5CY0N8E61/XhXSXu8fNxvSUVpl4tyrZv/xdX5vNbkMIUWeXIYsrdjUMt6fb/O
o/uCUXVlX1+7pxc8PJuL/McYwtCAP8+2fNpc19RMqUjY3ATeABuJMh6nd6vRo8iIJ47pmMsC2/j5
SL87H13muqoyHX9TYRD264nGhp4Nqm2iGO/ds50pd7W8pyJpXPNyF2zt15UmF1XOZF0LBSupWTTv
qLhD3llv7UieUYwlLKShLXiUNJeWwHOuvpMLH6prAgwJpTbSVTGJMOKiyh2zwOhV5hqrkw/r0j8k
0RZc6s87+q3iC0jiy0oT+ybnsZODE+FD1WMUov6kH7mlBcpmMBMRtDhPSfEex1fu6nfDo2PiwOlp
53rcuRj8+fbgLQD8YVX5vn8DYOyOp76xYuFv5Xz981eq32s0X9ebvI2mQScFRz4aOtiz6b06kbVQ
Ie1jcrWWDonS7etIQJjsHcaspaVSBI5n6fXaztUKRGszZ9uVYLyseaontyae/udfeGFDKEzq5PqA
83RrCmhpis6URCW8nVu/6erRCZdxewQc2zCbG2/75uPn5S48X27Vp/UmG6ImlpAAj3i7nj6sxUyT
fSraD7XCzayFxnTBiJINrhzDOV39GsGwqqnwfHWSWsOcrNr5kS0npuyN3s1X9yqMiNHzmPs7+SME
C6CcAUZq3RF8+M/fO/6LpwtTrrKJJcca0DRiD7yylUpf9XZ5NnfSQ20txmCtzY9DvL1qG68tNnlS
Vd4FZV/3fKV7X/lvnCUGo4nR/xWb/8ZSjIW4//2yqUnstFzxxy0FyB6U60KcUevRsdSvHN4Fk/Rl
oYlFrDrNKlODLeyqtRfcF2JPlg5O/GpQcnH7dG3Ez8l0wKY1j1JQK6riwRt9ZsegSyNOOE3NeOTE
Z3J0xQBeeHhMW4AwtQxoFfSpJRKJHhih5Ui3ZgX1x9ElL6WuPCe2JJjWvHZ39fsuFMTAa4xQZ/im
NMzvJMZT/I6acqdKt05xryjDwtT/NB28lUv8mV1/+JT6LOdD09bUcGcyat2QCDD5UZ4WeXYlYb4Q
IwGeBkVHYK2Qyk4jQD32+spzJH8XDHchU179oe5ORiMtcDkWfBE2TDrFTbONMjSms4/IWNCP+Plt
XvC1/AYq6CiIoo5I2/GrV289ejODZ5NG+fem0ixh5c22pXpoI3eBn61hd5KkheZ/mOkbGfQVy/vt
XnPLbMzRuLrGOMbEJlUkGOCBXfIapXniF/CICEvJp8LEuGKFvts/rhpTrYxbcPIyYP+vX+oUsVP2
FVbXz59Th/DB21YufIIANUCP1MsKH6RRou69U629Xdnm0RJ8sYFMvOgEaorC9TOx/l8XT+qoTBmE
gex6mA8gNq2R2OzWXQd4fMaYXoLUXUTqCvpnJ1vfmtIV+/HtWbM8pXdNEaaNeqA5SeZ7La3K3DGk
W5ChxG6hhdaqsWa8wnWfEvdqsnxhOeozzJuYlM918zxk9SnCCIMS3HZYOeO71vtRxvI9THJw7uBE
BcpL7l/bBP2tPZeNvRhDOGcRyva8hGUjG55KudlYwevPJ3DmaPl6AtC1cfCjYq5hqtPkTjaTJtKL
wbltjD9twbyrViyNNl9U8BMYtTXDK5YiXJV5tdCYgmQAgY2SBkTRKegPjIBu8ppBRMS1O+nDQxQs
BZoDmdIAtLlfljYEpxmg3ox5NWaQ3fsR84hE3CJVP6rgJe6U+V0zbChkPPrWE42Cjolin4UgIEHs
NlMZiu/UudvC7+VTkmz7uSMtep85Y8S8qNTHBtQ6+as/7HMDCpM7j8FRpT86f0jfft4qZfSR062y
DQwkKHEQ45by9bK6uWam5PPOrYtCcppA05m+hdoBJwQm57lR1rqzEg3x9zaAhD+Bbcm4Zhi+20bq
7aNXEGOVj98y8eMdAHTX0HJnbFKvJP0jjOD8C60xClwxMKYZJ4xU4QW7kKCyQnCK1rsbqyvjWhb5
PVqj7IGFlnm1KIV+uzhZkPa+62X2rWl689B0GR6BTQutGk19GzMR+kKSd+sM6cOVY/huM85xs8U0
EgADXZ5EF7UfyGYAZOZWRRQVlPimcADBIkiSEq6p7bbrT5QJRnSc4/AfIIUj5E2K4EK7+qS/d555
y7aJnyLLVRggmBiwuqmMpjbtc/GAF+EbLmg36NlVdFzVU2KepPoj8pSZE/9uNUC1GFK1kmjqo+qS
wtTSlPPB2ivKiy57wFjvf96r736EwJZzoix8vjSTGws6ugcAW8a7EfnOQE237h1kDKp977iLn5c6
e8Svr2Ncy4IngQYW03vjb/lk3CI7DqqAcZWdOA2Ap6OF1r+HxyYBdAi+LIHXt0CM24DjjfoG/fja
tRcy2BCvvea7v18QkyyOkTVAKArXZOI9cZ1SIcIy2uXKnnLwGFUPoLRo7R1sYxUbG8Qza4hS3lNj
3Vztj114GGPrxAKpxAM1EaP9uhF+GfdlM+TRSNvp0vYkgvLj+7bCf++dv9JvKbgypfctXOQCGsKy
+VSwgEyPfl3QchzmKZQqGisQNDP//V44qvYAMEygn+KaIRyvzfSoPy84/qBPR11oraoofgv3Lpj3
xH2jCsFHEhyawz7Ls31cHIfguRnU1c937NJ1/rTuGfXwad04GWTFt+poLJ65MlrKW850fORXS57f
SxDjnlqAzShEWsTg0z3t5UFQZo12lUqBTkOr+cRwqOVTTD6poLPBTM6vVuZGY/FtX8H6jSQjiqVP
Q7EitWqfFi+L+m+s1sD0YbyLazW5i9fl0yqThyo7jepL2r/3k54UdqEq1vdFfUc/qMZu/XxmyrXl
JjtpM5iUShKvsYLQVR/6Rz1/rtp1pT2phrdUgOn77bYMEM7S14nGxNRwwkJQrqMMI4/00wmEBZV+
zUh8q76cD/g/ez25w11ZgQu2CtQoCUGIx3Lvw5IgyES9gqyYRpUdgt6+VlI5J/XTIx4TizOMktms
yW54apZkIYP0O5E/y9p6hFCMaAqVeTm5OgllxUyAUqN2mUJdD2G9cJcWUY6Fnigbw9/JaE/L5bEe
6lVVlHDpjCgFWbu2PZeeuJCFaWm0GmTVmvi1Pu+Ye204NQBLlGJGf9a3cDMCVQopw/Dg3PKQW8DO
rwUW30GXnMznpSf308/DtKCbxhYN8JzWO69jcggCk9I6RD08tQndB3k+IiSoYpihvPcAynlKsvXq
YydOWfphQDUxPOXSI6o/lasthxCAqHxjK0upHCXxCmUp8k0e0iQ1APtCIgfBQAdhPsIP7k1UGFd2
czzU74f+n82cHHqdRKmcuBgT1oCdOXCtudJ8cJhkGg1A7J9f3KUHB1xYo65EkZ/E7qt1TtwhFlmV
QNVQjCNvq4oWFKsSiIy4IUutNs41kOl3MNN4Zv9Zc0r/7JaunXY29BBmM6/RHgScJORfvTvMefRR
/msoj2nOLF/drFxSeNJaoOf+rNJgsCG5ayBCblFJU1FN7Z8aheJm/Gj2bz2Tpdd7lpeevoCsmnqH
CYRlmvIwLBQVYTOSamRzKudDWa5EuwVazsCLBp6avrGsPv18KOdM9tsd0HSVWJFl1XNg/8l3OTFt
EFlihwJqOqbY0K7stI8kfaubtzQUq0iCKVOd5SZkGPK6FPseeP54L9P0JaLz1WjoLfIKx4jCdA+9
vNcGYG3iOdM/aggL0nyO768U48Z1dlZwiIBopzBhdyjuxNDXM9bpzloMmk4ECiKTwKgrXmJA7iFT
3kZqLBQ5vilQEWGOuo2M32b7JEJtCxB2TlsQHkLovhjwKgi6tQ4yIbXOxkhSsHCfM+3QsZHvUvpm
DbCpZdEV13/xUn/avok9YlBHz7WBMyOosmtAUEcnircEtDyhSKHnD4j35xO7GNAKhtPp8nO3jXOI
8OnEgr6Q7XDgHelVtQ5fNFcDQLHmwqgE7Xr5y2fQXkG4NWcGRIUD8t6u/lJKTcLrofVFazzSlVoW
1wfeiK9Pug5DovgujXZNpa8y2IAtco3M7mdaPMzaMls0mpiZLdOE3mHMzSWKY/yvGlpm8z40g3cF
1gKR1b+8RFpGufE0AmJHs0lJKULzPE5lcBrk9C48meLk2U+eSnpJsl0gJ2K+UgjgWnmrwnnwpHZR
hs1NXkMTriEqz4BMYJ0GYa3I3i0qzHIp/WLGYjF8EAf6wD1BHvj1UQfDXCRQgfHfdvKceRCz+PdS
gSQdk6dRYp4dSwN2o8hReWUXpW5r5Uw6bOVyaQ8bZuHKZiWKB8k7SsMGFukMkrWeKZgQTnYh1ip9
AqVhgMUO5lHp3ERZOrcDwHpyP/eyeJ/zdXWNUpa+BYviyT1smFDMoX1ZenwE3i3ctzUTFs5JDUzg
atGs9qrZyHQTdfeO9t4m92UPF1lwGOJhmcQfOYgyLwJowE6XqbjRH0wfnjQ1v+96KIjrk80/K5gy
FQJ96AxGUEOepz5EepJ553bWdkw/0nyrh5BBdHvfgMw0Vt7CupuZ8rAYz1CJ5AVRYN6/qxjVedbu
x1aqW6Hg6/grr2iXnpDuSpJbUG34F6PoF4mvLkLoY2Pga5mnIlAWzYpKxl8WywIV1+RKmnkx5SEP
tngm5thBm9TRBtnNB4pbMORZDF+qJ2hVHjrk80h+CmYl18BGF55nXMGPad8LMqaC3yHHGjlzcHVf
nwUTc0MdNBK6vALhozaY51nL4D489upHCkkTwhQahGh6/zwE2Y2ID34yrKpy24PbiWox80lfVAPc
SPCnDWAiTVA3i+89cnQafqWl38i+vfCGp/Hv9Lq9zWtGMDVo8QV9OhW08zX6xUsJwOcPmgQKbQs1
gBI60MNoxUzS9+we1/8qKcDZw02d0djvot57ZhqanJcyKH5TpTWCnd6bbN71GhMI9bZLovfIF8fC
Cx9iA6H3pGZs86Mjp2/YVLlqN320UpTHwkT/j9ErULF56oL/jGa5Tf0pCV7QEBGZc5ODv3ebeN13
7yl0Nn0EMWuN0G55Bfl1oSbHFRCKLtNDG5EVkyuQQ8dECyELd8wnzkAeufCShn+qbGBA61kmUcvQ
UccGhc6GlALkWXEN0nFujUw30yLlZ95FF7o4A3s/+QnudlQbkRGOfWMXmaKqpmOtbKvKWwGSDppu
kZSCK8kmRfdWcRyh8/RORHyvEvM0QzT6c0X+4ARCH17HsrxRMpdJ4Zx+Ly0A/oBcp4+4GMHkgPsx
BMpteeMWEGyCZCyhopWSp1r6naH5SdrtKc+aU65rrbr52SFeimI/f+fECcl6NcilwnemypFfrHZH
EjdwIwQB1/Pv8V/206ZOiihSqUNM4ejhTk6fYXXBjnxEBEMZaptZUqEN1acrX4X8v4GRuA9hooq0
/0Mp6VKoSL2e7gRgOnrTk4eiV7nV91F4jtqImNJGnkeKv5DNJ+wAeLYIjJ9p5NdqaZcqWDagEcG6
iKmYk6/3Zcl0cKMokjunwn7LCgs4JzxoNuxp57pAlDHJAZ4SHRRY3yBOmkMQllxjx7p04p9/xrTS
2vmWLGmYoyY/Gg2zScs+t2Z4WSa5FPdaEvG9B0kSAZsOyMWRdulbz82UsqywK5YL1I9IwVcDGxxb
UdSWPCY1iCbi5MSd6wV0SugqKckHz5p4ZfzDNkw7ivl85cpfPAgNCLmwxv7oNPCS7NQommD8SUW0
HES6kIxNhh/3vHDn3KG+Lnlz04I83YS7nvEFV73RIMB+poxgN2+NsbINuA2yN5xhFdNF9Ir5WIGV
JcRxQmAFxCDw58/tvkbK9OVf8R4NJW1RzO5G9rtYeLeQMq3GWC2190X/ZKmwhHjamOy2xErCChkR
QbjJYzY3QketkrZJth6jgIrYZSTAiJvnxN7X2pHycmHqv1Tff+yRF8SC6xiQSCtnulCWShgzx1vN
QmUZwPZtR0sJSc7qlMNrT690UWXVL4vApAkURmXyVQC4P3Gee9l+MDHtNko9c1vyr5SPtIsvEOZB
3DwTJ9RzJz7eq7qszxWegv1kEkX1xjFRyCSj6jYwj6rj35WKmGch45+IQ3nyEYQH0lAPFoP41sZw
8xONtHGXNANpDhw5vHmejMiCWm7a5FBgjHt1G9CfUuGTGOzkyls+l3unlswWdEhwDkBypx4qTKMy
jASWjLAQLo0A4htUjuwnfGEBq1BePFXKR9i+MS1JPymK6rUSY1FN2L41WH1Le6dHJ/IKERGKR0fR
EvDKY1hQllsb8ihJerKkd+IW20d3B+ZFd3i3I6hrya3H84oJ+qjR6pTaxyQpyNGjtZZuF/7ufTQR
rxWHz6n+t+81AXDRSqYsPc2u1SFIhKRBcRfGIAW4mjaUQWRNLVPhaiPdDka3lBtiXWbT06VjQZzB
zIRHhS9Q3wbNf4X7NT725kKy1qb+lL5HrrIrWghcxUlX9zKj/HOfAxz9JD6R6RG2Q4W/BpyWKMqV
MTxF/EsZAJkTNOswOPrg3cNyrSbSym6f+CvMN7P6vePQSEQQICQULORnl+lz/LY6Dlype4XpCvJq
qQwWcHCuitj83RfrULeYIHzRhrvAhC8UAjs3OxZimPXy3ZLZMlJiW11QdC9hAyPvMYB5+5VDKpPB
1/D2s3XSLyXFdK1HyKNm6PK0pqA2VqkqahPuRAX9S+rcJbr4xYCjo8LVRPe1gJmkV+z7OjTpvtZ7
VbiHme/YiyogEVAIL/3TkK5cFJiRqQbWEqIeFHr9PNJQG+b1U50s5WeBkKgX22+OysekaKpJ2iyq
40PODCW32GNuztI3nnwyPJhrw+fRFJcxg9HmJu7rlaffqR38BgDlQfX90oHH/7wP35F0o+P4tA+T
4oCwMzPodMLZfkyFpd/+8JQxJWVz+/MxiiJfh7pz3kX6I5cE9Mscp9FSDxmnL0vitAi/DrvoTPKR
eLD/32M1488DLS6DdBjhkxMTNnhF6MdeSeBUvVH5bjzUouQ3SswhtZPxhvy8HRduBS5UofrH1Drt
uLGY8CkezfpiSEQApyVJIXOFOIrqjIsii3STJyLEn5c7TzxMHvyX9dSv67npAF8aFHY7CvuG7y6G
AEdA5pobCIlQgrIqRASV9D5jVLDeY3e0tpkJ05yP10sitOnCemNT4qorgmf/MP5tJkQJh4cGnlXs
FpNWYp5L//glNMnlYSgCWOJjZwaToYoKnr64D9M5dLD1QrdnabRqEWoYXnnlhEhYDcyMUabzgTYg
hSpMAHF0EebLLEt+e3kN9yTaKM1N3SobM4F22Bg2P2/RORH9H9LOaztuK1vXT4QxkMNtRbIYREoi
bekGQ26TyDnj6c83q8fpJiHsqt29dWNLtrgArDTDH5afSGN/2iLlC7BrEToTv2maBgnoviteZzSL
fUwYbWS5tBJFkOalrQK0eTC39qx/zJ56P5r6XW8Mh9COdshvbqPM2SN/1NjhPgrsnW+3gKf7vdEM
2yxD1a2CEVhnuxp5lhlJSUFpTT9R7zPDHyUFvsnmVk9+FFQD+gBDuwQlpYzsoe/3PVRo2QgpZ7RM
g2KGe3jkk6Umx2a+chX+zlGCPYXhDs1h4L2W6S7CWr9Pyrw22AhUOL0eUd7y1KXTr4jMvYzrG5p5
MQ7aTBFVkzHqT5qCVUYGwOK9jv+qo2tgirVz49PzLOJbZ8jrMQ9qBHeDX6GDuFWyJ3aT66hElNGu
f7RTda+47b2WzgcQ69zCkksSZkZz9Gi02cFE9MQNUaORi+7yollrQeqg4Ex6yBa8NWvxtWZDUbOh
z6hulM8Bh/lwDO2HjJqDjx69JjQBpAACIsjL467UIODQE6zoLsgrDA8+b+fYihSl8wh5U3w0lZds
PEpDjIL0/22Yxds5Q4G4dckwJO3EQLwTwe3Vw2n1IwrL0HGFTgIo9fPbgCPXMyv1knvSYimdQ/CA
aBEzi6y2ynpTcGKgORRfW1trh/DHcReH4hA6sc+NRdSnPPQmDnHxLv+DSDTCc77Stuk1coDUOZYn
zMfxFrNGydRPwoDPiSRwYzzD/EM7WmIs1uzlibs20mLiqIl3neXzZsRKfE1gxFMHPedBvYoHl2/0
2zvReuTsR3cGmNHnudOTUDP7cE4QKsIVGCEOR89uq9B8HqiawrUDh+7QspWCX9HEd1k33Fx+1dVJ
NDmugaXQLjIWcYWWuK5p9zxA4EJazr9K/8wgPNTDR0t56hGK0Bz/eHnM9RXrCCBRoDSo4n5+68h3
Yz+ei+TexSkRC3GvvA0I2SyaxfUzs1mUuG2CBvY5pi4PvTqzH0ZerFklSbIoVFICB+NZbyninoiv
qReP+ZXA9eo7LlZrNXhTpqQ5dU4S0zNCxlXGg+WUt6wlwFsSkedWcL1Yt4J2RQz1wzsu1pQ/xa2D
/t55X1peIIFYZ5U3yoDRmo+khVbtSRAHz7qrChHpvF7lkPn7bVVTq3RUUSqBOPR5flWvDAd7pH6Q
6Uej2mvzvZSibcJA4aziVbb1icKv5mVnZODv44LRgrmIAMn5MvwQFnbe7JdxzGUH2GH46jTI2tVb
VcPTmiKjDK9k5JDpyQFuYNnRkVo0FYBnWfOtrHQYjvWpax/b+ZEoJfqrVzYuaneXl+BKxUmn7oW4
AKADfi2mZ9Rod8wGH0cnkYXX6GOPRolNmMo+JgdXQld97a4zYG9x4WFiSP3281z4vjF3s+ej8hel
b0mHOzHd0SB+TSv6rnXxB4rj791YP+aoUGR+vp8a2YFgVk5O5B8iGjtDWO/nmJD2ROnie4Z8ZB0U
j81kf0m9txFNMtOO9pe/0do2JSygMoigr0dm8fmh1aAFsyQJNoBt6U0RETs5qK9zr+3yUKvb5eNY
ckJ+XDRdoaPtSMTGYi2QHIgpAYaVcB+k8QbLze+Km4HWdFjaN26aXFkOqxHjv8cnzfg8vl5EQ2Ap
LFoNIXxgE0H5mKNtmJG+OtYTOtznko7v5o/S+6OcPup4JZo4pFc4yxj1kdr8lQN69fNDiqLXIES4
MxTiwyfJ7VCvfJUTBA4cCDQ6g+mZR+9eA2+uYUt1Wt7/Gmlx/QT56LRhzcdPhhdOyZZmpTm/TMH7
lMDZdBBE99wbDZjv+Be1UV95Gafzydl3P1I0CfOuIdbXULiNTtInvrI05IxenieG6UJQEATsbwob
8WAOZY064H3PCUHfeUC1r860bUYx1hl/quYbTV9BUHl2BXltB47hyhOslAZ1Q0DQSMhTcFomun4S
OH4TxQTI9QM14hjXIG5JHVtYNvE3LX7qwEZdGVNO59/e2tZtavPU8lAC+LwgEx8N0S7kxABRSym+
Qa0daad7EEXpzzbZ2ei6V9mwiafTTIfi8uCr+Qrsy38NvggNplzJI6fCoIOTMUj3PELa/rC+J365
476gjElx1CK0nVR7U9qQCnFCoZE9qHyJEF1SyITuc4UM5pXnWju1Pz7X4korJqfNyplTG4H0+Us+
PgkmJTpVxUuMXXJE8fUstUWM5g1vRtmdWM1AKaXmVxv2jY8hO+uUSh7LuKuyLUUa/qzF8sW0opve
nN4q3BMuP/SZl/v7TKIaId4ODsTvzzPpVo1dImVPcCf9XvZW0NrHGKlgK3ceSjQ383Z8n7N2bxtP
k/ZtClEw8+oUESBc4Evzjvb/aFabHk0Hd0wO50ofMteA4wDBSLc9tZS94LsBALgnzBYcZOQswL8p
rAqE+/c1nfk2Sa7ErCsMAVgcEDrIGOGy0035/F6K2/VKWzIZCRo2xrMNrACFYUqZPsV9N7duPY5p
136hDhKBOefY8IbngJ7A5e+7fnUQxXI0OKahLsGsvurYYam48b0X/Ar0B9arhZNr+lXaGhZFnKA7
kL8m+i+PmsOVsddiLEx0DA30tauZS4cGZzR6a6jZpZ6Lc+oI4spAkFYFDY5Q7L7rXumrEU0UBFqX
R17LGD4OvAgo1DCI+ybx4vteOal0xm1/V7kvXM/0CpPO3KXlFbDf6m0koYCFuiNX0iIY0Oupn5vJ
RI21eAT45fvvlAbYPKzBy2+2Pp8fRlqEAjFmIHrjYMgzVjSTHgLMwYAOFMXX1jMIA9AOAGIPls+O
reuyK2sIE/iAQj2Hgk7tSG6jD7fumASei2RiLNErDLWe5KdjIXXuq5Mf3QjRewfu1jV+2PrX/feo
i+mc9DxrIsuIBXVWaA9q8kgtMdSlEHT5666doHSH6DFCnYDxt/i4Rd61bQKt5T6+B2ymzye0TKP8
HukCm/P88lhriGyd+BpRKVAzLsv187dsuzjpegsFX3Be7fAOzqRGe5oDGWAUoFRwk4ILk7g7B3wJ
jyA1+4OkBABREgJkrQIZeM1MfA1u9+mpFt/a1IYMFwQtvvfzVxDHev6u6w9F8avhKOUfEuUK3/PR
9L8o/YNyOzfqxi2vKsOtBRWQuwAVQcoG9LeYCUVVG6+ep1jIFFKjBFSJdpGd/VJtsjKd0nT8Onb9
8cqcrK20D8MuT+3INgO4ZUN8nxn2PXoHsfmC+AEOJNta+T7SqcrTX9L3jgzsuahOkpbnOPBJs4q6
WUan4/IDraaLOKJAogGMDVx9cT06yiDeczyQG3xP+1cbjw7ustL4PmAU00eoZUXwAZ0YvRL9OSPQ
Sv2EnuOBxiQFZIJToRg5Dr44yV9G2JzMmiTBjk5Wle4uP+pqNYEqDXgmznt4E4sbLwzcJugSbvJI
0Dd4GpNPG8XO7YoNFTePphzhGMHoVd2pNfQR1SGSVexjWC7Le8ZuYkXNCyW+rzCdg81PwxI1qOQk
BWyORC08IZ3g9dux+KVFf3fYdUTNf07++fQIi20TZp0ao6qe3NfuSzakG3o9ciDz4iCDaHQI9u/y
915dqh9eelE1DwDbmZPCS1O8oUljpxV2P6iqOu0Gwb0rk7t2oX78woscaApyNZsltJQ66mzJ60ny
CSJIKt9AGOb+SmF69aqB0Qi/Eu1nunWL5TSjtZ4ZEYc+SO08BpsO5qGlvPkQl++C8yBcuh5Dr7XN
kZjGFI54FHmVs9Txhwuua7LcrFFpv0/wi9KH6BCbr7H2ZNNEL4zkxXVoorU0G6jOVN7DFNNpFnHI
LtvR7oEQQhNia5cPzvCW+vnBou/Kn0uvK8TUR302yjepLbEsArAeZxwEincl3VGYEkSDRN4Bjgs1
abM6l3uTdaz3/sEavBe51LXGPQ1fou4u/hm2R+Xe/pJD2kXv3tvY3fOtUM5IvQCI4ROUbBVuZ53K
WdWCU9OpD78iL4dFp/FDa9H/JS9VDGPjJXi0lM+m1/1sPGqc5W2kdi9K/lWJlDukhL+YWoPbTfnz
v1i+1HOx1KS3wiX4+fYb7KrSZ4+4NMPvD0gxjUCuWbMlQeKx/29jLQ/RtGkmqyIcpOFFSd5Hvhn2
A1Ate/qPpTDorZmoiCB/65mqvVTezsPCUlJr5ijK9iHmBHkgVZoExFiTXdkhZ6LzMnX6ONbijhzr
ZJ6mcCRWMbrjtDdCb+/4yoZ+BwhxhUnFb0z5s/dowWfpsczG71Zgv2oTplPP3Gpdbe212Nl1GixQ
td4FvbEvh/67pK1RWp48dnaA/kBill80czg48xckKMbgua7Gbdaof+SCZwZcreCPzYKNHXQq+TlS
gRDrBiRW8WrAFTZX022g0TG1nO/4LtLtZGVnXx0YZX2goScj8NCftLYUo38ynpr2cfTTfW8G+zD8
UvbFhnRtL2gq5U1xEbYdo1uHOrUcqQpgyzxAG4bEsSggu47ucca1p2oR2gPQFfyj5K5z1E0fvnkw
3y+vq9WGMncyfE+pZcO/+LyIw1S1cq0mSsnAlxlTdVu6OGfgr8gx2cXOkSjZEkXLPryNKqxgfOcO
68mdpk1QcBHjcyjzPlVEVm32YFY45dCrH+i8ShZrl9PGNp8nw9tE40M5IJut/lSHEDfUfA+tG+WK
Q+hNux6VP47DufsL4kcd2ocIIZuxUG/14LV3o1ufzsVYvacQBsrk9fIHWL95P3yARd7TwCp0VY8l
SF/PbbBso3Ze4PyxNX3UlElF2GeC9ch/0uGjTnlVe95cyzEhV4nwF0RfCNafp8AOKXm0NdeE29AV
GhAlQMMitcLj+AeozM7ZCu8qSIs93CLP+F7OIOxwo6LnIHDf8Jdrngqn35iTjaPL1vxWN852Cofd
kE+PifnShg/c3j21eS1C/arcW1Qz6VkyAfoZ1MddSEccTtFWuIDYeoXM3ZWvvBoMIwZn2dCLEelY
nJU6DH5tNjlUKP+CXCHxEgbRP4lrLcLi9hngdGVQiR9+O10+DLo4NJHEjsqsIvJsnRf8Y8LxmA7b
4j3+EsRHT/kTHAgcKY17WCb5gG3C5fFXq2x0Gw3vXD5BR+7zxHa+2s5lz/gD1yYGS91zCRwqdpyj
rx8d7zuwgYPX4n5svGrtfQBzjNI7QjnEJLSSqbCpwQ/V6a7MxRlq+vtnoSvIoxFuLhnJWZx3VSIH
PDAb7hLCPYEsOCDeKAo7Hhiu6KCa0dGyT6kXvHaARQKzvCHByzkbXDrcRYI/eaNsGx95kdg7ZD4c
7fmVssyIxxYqTTQ1U4pwGdDPPt5aRnrbtRnKydshrl4ozxFDt4a6NzwkPgBjmyCmWAIQKqIiYe0S
/FcYBZKWxMoboYfA70IM+Y4EFxFOPobRb/L31t1pCa5ZGCJyO2xyqj+FV26hIWfU7h1wj5b+birW
Pgl+DvF4p8R4n0D2HKMz9HQ2gisTvtpkoJD9ry+7uM4if8ZMZuxYcMoDrmVb0zy5BE7R/JhgE8hR
OFb+bami+fxsOyPGrHuD26Ceku8tW1lINpdX4Prhhuc3bALJv7xFTN/S+PGrScynQEz9U0BgPClk
eobAMbx2xmtTZD4DqpW59zemMFceQLbYcq0R/VJrobxOSLoIgc2IbBT3wXPdw8ORuz9BDEz09/Dg
O3tLPVJHa3FSIpK8PPBaGeTjuIvzxjfDbK6CmjM1fyVQAHNuOc9m+KiVb9M1tUjJHC694+KYKQK1
NlOgZLLN8/RrCl9K74+eeSWBWZ1MBJa4IZAroRC6mMws8FtnUHDdpNrCjUnXiJNUvD0EnghdhRIW
HMYcOZlBBdeMJ5P3/fJXXc1oJKngF/EuTs6fT7SqQHNftYr4PvC/YVVaDrh2I3e+0fQXelemmpwi
O/sex39fHnctUfww7HIVpY4VAX1hFYEUCaM9hBGg7VQrimvKjWvMAfFJ+v8vuMRMwKDvYQ70nI3x
iZwGighOOrN2ajLlTtFfKC3NOFake49C1uwAk801eOTdNhkeFc/Dpgzv3b7ZV8bL5S+w2sID8o3A
FBkdvxbpa+UrWjEPeXyPkaZU4mnDZcmEcE96o/btQXBIEBoQtGQ3+7W9IWcPVWwRAA9bt45Xgwt4
9KJuq6YPjn3NcmCNBiZOA2AQAA8D1l6sCycMbGwDSkpuZJnTUDzHio9ZtXbCom2ndcEXOE+A4srd
mNhPCp1e178ttGSHOpaV00EgRPGOlA/pvSpJsXfjAfIfeMx2W3vuJozdb61p7k36tr4Jg3gMb1Wc
W5v6WHnXVFhX2x4f3mW52NiBhW9YbDM22GyZWxNspeu/4q34B/yAhIj/iM8pqufV90IbgBheK/2v
nl0oQlMt0xEItBZVVdShpqqpwnP9UvMfIMuAuFaATAMc/F+0X9dCM5TpUB5CtM9DLOTznqax1LXm
wOaCCc6BQpWQ3TxiE1m+Mj0TLVDXvJL3rZ8jH8ZcrOawKooeO18uyuq5V0auejwxrKNjTzvSsQaq
TlWT5165Dlc7dci+uAi8C8luKfg0Wlkbhhqv2hTvkEubvngCeAYLLWtebTODAVFs1INiu5t5PvT2
PlV+xFQ9SF5q8j0RcsaP0ymPLrbrg/NmTO7OQ6fArlX8i+mZnqg45youfNPb5O/T+QnrNDEtugrY
X10iH15k8f1abxgbaP28SLZvrGnHW/hYqRJ2DXoOjOT18umzfiwCbgFGJmXcpRJEyUKdehDC9wC0
b2sn2VCug9pAr5ycREitTfo1JBnuKmFWzdXfM/RNMD/uQzCe8fFXnkeuut+u3H8/z7kG9qHGNZXY
N40zz5PXOlV1ErUuPGRe9iU6p53hQejWUeNC5ynwSngWERQT1jOuTJefZHUi0GumVuLSKV0qJg22
FllOx4MI7dJ4t1gtgGEpVz8ryfDn1e7OaoRpOUwBTTqYZEsYi6WOIT0qxjPITsvSuq1aRhx+Kfj4
GjsLMbuc397G895KblMEF/lRtwlB75S+XM9cV6M7QRdinIbEy5LUFuhAB2tdTqpp7xjvTvgiEjSg
1zdO8iMWMWLtp4Y3K7F92SobUXhI9W+uG6BMYZ6aPvtmT09CcAkoMYCyFzKiR6O/jn/55h94qW8m
52sY2bvcRdPDhp8Yw3xq7ZsopGoQv8XeuWIpWkNtXx1jJt1MMWbGtlkxr4SyZ5Dob2tOtDyx3RJ7
ncWeywbXi9UxIgiJw2DzzY/ife+9dRoM8Ga4m4avmPpsk5y7TVJclHj0CvLKHxVMXIv2z6y3N17/
twae1v4Z1eaxaBQ6+d6O8x62QbGZRhw5o2Q3Gl8ttFaSvXBKStInllY/xTdjS5WJxppSPIXc9hoW
tF6hPnSK+nUu/o5msiD7udGwwUn0TW/+QlcBcqu163F4te38tg7LQwqdyyj/bmPU0qj9di+aepMU
2O3qzsnAuW7gtK9H4B9NfeXznW+tS59vUWhSnHjClZq10qknzFOQUS9oYn9hAeE+hUB39IdigLii
1ZLUXx1wKeg6qaCTwOSmnb5pMf11frATt8aMaY5XMdN3kWrsXQvQWr1PakoimbZp+KH05icFzQNn
6wePzvSjkZy2vW+C8E6Nu01iD4eIfiRZmNlO23KjAciAe1x1484KdJiYj5g1blsM1kY03wZSXet6
2UdCot++B7A7AOUwVNFM/XztFs5gOaPsZL5H7B+0gT60BJnmA7DVYLIPUoy5fFitX7sfxlxEFraR
K6NBg0viaBJThTYcIlBR9otzmyqMhDJSt7s86mp9CwDyv950kbewD/zRD1I67hKR8lmVstjF03Dj
jV+z5qdrPrtm+sUHTzEJi8rDFw75qoyoummbfeoMmFADRaJRgSUk8ovRnRc8VDQPDRsa5HPZf1Gr
fcGLQE7lh+iE5079xiU4K+Ye/Z3QtjYZxHkpFkwoDQAC2+jq367hX3nT1TQFWwtg3roNnm8RSamd
PlIw5IQg227wW8iqzRTdpWDugBle/qirrUry6X+NtTiN/KAfajS9AKbUz8DqttmRugchFAdE1Z8U
ZYMd2tbAlvnyuGuvaKNQAPlMCpbLi9dv0fiNRjuSNASM2DSegnZf29+7a10IBCRWNojYw3HRwSBB
FfPzBmn1GUdIlCDvrVjdwPZ5biF7TT+GEfZf+K6OQoV2EGPQ630TeohcvDe0K+mPlHicU1nfcwlL
cV4YzwGNbmnmZkFzK9a32DUBFDspCQXucL4JQuW1gyyWIOsJFxHNmPTWrFyifDSKaov6ZJfe1G5y
N+lABdLjpFgUv3LtNoVVDbTyHxVlqwFpCt2xNs3UbBtM4q2GHKc8DoOLrTJmkrBuu0zdOTRsehjc
ojktUYqHrkyAybA6oMygHbhSnwoFtasM7wUg5aXxdwpGPy4gfLwELt5gU4XS1XOq/wjhXAvTbfbN
G2e+s+Hy8Bun2+rxYzsinBsiLoReKdgo1f4+ovCvIc8h4L0ZB9Cpepm6co9sIf5G1JudB4HjFMrB
6lH4GdDNb8e9Fj159ktgnqQZ3A7bCTBJ9G47+VsFD5WCg/T/JP8MUcByMUdV/B51HP/WsSj/41W0
UYJfzvyn99QG+9Z7CFDTqPLNCPlf4AdA5tiLPkR0wWVE+xECWQbltuumbTu6ezR8zuJCZ1A59nRp
8hZQkU/AqNaqkL5gTSFz8Zaj6V+iVtSm/F3CCQvDzpgSZPR9+CEs1cxHcIQWr9gqtee+JYKWENw3
3Yw2DgXIwHkdA0SPij1lDGjP0hfi/wcyu2mnZy96NbRXPbj3wpu5QliDYyrsfqXqP8y02wLLLsx3
HKF1D+59+lLyoIro4/CXLf3BTvC0ax64BPawhHL6+R5tSzkJEaUDz+XkBvVP5yDBkdk8wrMUCaaZ
wAB2WFXQehFxMf0Fp2sYqc8m1AbKoTPAEc4wQ/0pa4giHsd3xItIGAp6IENDCjXN0MD1/ksAOlK6
TRyPc1ltMadBZedpRjS2t58M3NoNW9nndvenXTOoMtwL5tA2XzTSG1XrDqUR4ycJSpT1ZkQPNgbi
hGsOwgDJ5N2l/nszvDfiII2lvMX7mXSPev0P+NsbvT7JBxvybJOhj+coAIHuXaPanj8OhEzAvR1t
cZ/ruDGeSmDu4N3QwdoaYJbOYNMiQTYTeJj9Wrh/h/XIq7zN5luKFhDdi2p6admmyYlz3daqtzLt
D1n3WFBnr+wr0KrVs+/DgbSoKc6TYk5oTXD2db/I+v6Z/JAVXi0orjYOEMHT2XzIhQC//Hz0MWGJ
2WWMJIIlecFKf0hFhdmqN4b/QzeOARUw40jLkbCFcJL+DlVy/pAFPOsnDIpEv+Xyyb8aPMDiQ3Gc
AxkE3eJ2y8swht2sR/eWfYPPfEG30kEL4adfFugf0bS99a4l7Kslz49jLm65TCnCPK8Ys9KOFBe7
zNyCEd7UOvX/+sGY7guJIsPbFklAK7ixwEVeQ+79D++NxycAdXzUl0Kbjk7Jc4gMufLI9L1tgDL1
pL9GgXUMuS+gH54tgSLtylW7llrSoLFQMIFjg5/M50Wgm/7Y4I9M2w4xQf+Bq0SzTux0TD2U/ko4
sb7igPIhn0+ZXtUXBTyoJrCvrT4SZjkyJduZLq2ZcfrWJ+n9OLl97Nv3wPrW5ghnEquy/Oij+8Ow
vZFmTtYgajJu6+FKpejc/FyGyTQu0IAwbHqHSxGILgg9L55hzvkcq4KWobWiVwzOVRFU9a145AGQ
UsJ3ULkEz9ySIV3/CbvokD5nljcvhA9SPasLOkbKDQbpECrvWk/fm22zwXp4l6N2Fk7hzeUNszZ/
4EzxkIJbgDHMYhPXsRfQc4d1izbsZqiHg6W4O1Hi5YJys3RHeeTygOf48rdvBUYZ9yiglb859uFK
VYbIKiX3o/1XM3GG+g+A5wmQgNO9lD3Y5Xw3xG+Z8+SmqGjnt0bqbYKO5KjswfdLqfiPRv2zxYxt
yn9VCZ07JGUigpcJsrCIU9i6txk1xFQVMkhwOl02PQ7qsO0zB7AEZAniLGwakR7biG+dXKOiBAgw
oi4QPMSA4GiF5Q64Ni11zNEAE1GozsvxEFjNbTBR6qQJJmoGlz8N2L2VaBL6p1jtIb6D4vvn3aSi
MG+6PQoXot+Qh94OM4wMkeDRsG6IKkXlQQtefR7YaMjd52ibxdQklbsQkZWaYCxVTlnyJsGkjUZG
hG2SbX7Tc9QTkYwjeLtDUf82RhKG21ZgSzMYFjv/Cpd208TJ3g+djeu+ZhM0q6Q6OMl3Fq7ENfBO
KN0AqKczT2MDoL2qvBOoyFXtKS9DfVCSHnjyU6Pp96aNCEWAgm1xEPkeiRsVDQdS9gbtoZ1JNBaT
OhMZ5YhLOQQExSTtUoqRRL9u+eBTkyvvQxdvaz2GUDFtTcR40cTS+fY5AtgAspVhfhmTX/LD+B3a
OMLcU6O/TCLPIjmapFFCtJc0lZ1G4EFdGmgBkyrCwhLM0TihFFlrv/og26Hax7SPaSbChAmP4dc5
M8CqiH4Z5b0ajocwyXZDCkkPoIfIy0jlIySGG0J3a+FLQNkOwQmbqkHKf0np7upKdd+Q9kCmBQnF
D00NpENObDk8oH9yCIjmotS9fKzbRKgFcSsHWl6v/QTFpMIJjOmJSGZIJOjSH06fUQaQsocN0pST
jd0pUgax/16P8U5kBxFb3vTjrTPszdTaxtmNQWBGZVc0VRGbaHBUFmUdeNk9/vTu1zJXzn1p2e+R
UX1FcC3mnRKi+Sqh9NMUGxFziSAbXV7sa3EK3q0mGTcVSbQUPy/1Ius9c6aSJKZnfvM6jHJrtNpP
OkOXB1qrRkLrR4kWhCMouDO860MZNqUtF3edItgZkpiCNCTAN3qPJia8LUJ6WTisH3Cs/2Qc+wgR
Oj+BcUl76vKzrJRTDEDGYNAxvkYEY3HaUivtRk9OW8B4INZqajkAvWVlhqcSfur/onEiF/DiuGVI
yp+IsYiN3SJBrXMH1xkBzNqaFMOTDI8INnOAdMae5d+OFDKCNyW4cq+sTC/ldgx6CeMMbpfF9CbR
DHq5YlgvBmLWPfX+t8F5KHrRa7rWilobS3p6lo00ItWGxSsmneFWVs2NYpFMsjl0HzZgAGFNe5Dd
959P4cfBFgFPqneJ6aBQe6bsojFdIu36gzIPJPm4BSR3zR90rYYiGir/ervFmnEbzx9yC7i3SOJR
PoGqjpq2iJ8USNhyaLH7WahX2cJr7RT6T0j4yCQi5bJ408HMoAsb7BtWjjjzWdbPEeC7bfgnRPsP
BcAXiNJ5rAGMyPfu8Ob478X01cub+xJb6ch8uSo+udb2/PRMi4/RmRYotJRnknZKaKjfCbQcMEF1
5j56hE9x7+5c/AuAk6EzK1e0ZOOkYNcPsP/h+5gGsBUXxsAS6UAbQEv7gGcRPWguMw+7dAvhPhB4
UFQtK8eZJ69uskjdzY/U15DJaruNO7/IhSQ6t86k/xf4cb6Pg4UDHFGhen8+Ve1Ctbuyc/k+KgJD
9fY2Ud58EdPHi4P2/zW5urXUhxgOYg3UO6LyZQ4Io13zQxWeEhUtigIFVzzEV/puqPuLBCh04SZV
9yERQU7oNhfXZcHW58HSLNMUCiD/+PzOelJVRj05Z4Rzq+6suymwbx2s7al5NG4GEe7Zgjltey9E
0QGhkR4r91NAUMki7Z86YvTLR8RKTA1P1/RQsQHTBFD58wONvtM01sgDARUjzkFjBz4NeuvAQqEU
XR5LztHl8f5xrEWxfCjKolLgzUizmA4wrywGIf+NNOanV1p846A1miDT7BjZbPGY4ZWEVoleRqHs
hMx6+aXWyHefhlvEwfWYJIbvCvmODi7IHWBR3JOSMnFRE78JOI/V5dHLUq1rkckaNevT6Iu7K9Cc
JPZ8oK6gUYAbkJNw4Fb0uNx4/jYE5s4T8T18YBGGCyNTEgXZ0iYiSZe/w+rFhoYU7Tzqy86SJteO
lufXMdBMy3tBDwlFgrZ4F5hsfCWzXl1FpPAc88LHMBZHvaX7TamkDARQt/BzxM/bO8q3iNxffqE1
sws6k2CDbIIDiMCLdQShCVEOD0iFxZVhmM1tVKK5x0tlj5KhtL63nfrqBv1ENP0N8hat6PdeeexK
7yAOAVh+p8H93LTbLK/v+iYSOtiMdIdMj8TxMhGdKc5UzVYARRmH4AiRbHDLW+JfOks3MRdYGP2j
966RyNav6g9vt1i2qM23SSPIStiprNyp2KLYT68DmS9hhLNoKJGapF6Xv+rqMvkw7GK9YnCj2GXJ
sEDupJ2AgjIQO2prgCr/m6PNg5aKrJkUOxbzl3e0A1HFOMOO2BcpmD5GZLQmCrZXw+X1c+DDcIsP
qtXOPMY5iK0yxPqudg+4MFAKf8YSk7zezEiZZuYY9b3G/dvKvl7+rr+7YmI9wJ7419suPiwWFr6T
asDZkLqGDztO96Rc3btT3fkHJKDMZlu/aUgo6sOVz3x2D1se63SwAGWLHAbkrM9XSF4UYWsFIPwc
KCdK49G6gFrYfg+z4ChH0gDrDfWP8SQV1w6AuBfuh6bdOBGd9bKmCBtvcLc8qCj1D+2dN6oHUg7y
ZbUykQR8jwqakaibkHw5hAc5nnYoB04kzC3nuqOgp0p9DTPkPfDrrEth+Xn0GsztSJhHo7pJimPc
ZZtCxzykfxDX6jT4GTbjJnROUgH2s3ZjTMGu6gaA2IFMV5NxHwfvOQ5oJpkqERMNDa6QeUYaEKnb
ON/3419+8Mur32CRS4TrGm9G8yIFGnnKBL6DYKjJsp35h+1/Ae6DeuwJvDW3QwLk23BKwN3SfsIC
ITw1lCOdqaByNKOqZz+IJq42vtRhcRQVwMurZW0XfpyyxU2cm0nvx2gO3SOzy0aEawUhSYDzVyl7
uvyo31YHGj4o7GLfjU/G59XhBbXhdjPrstQ4M5UHwwMvEEZYBj3p5qP/Q4pgsifro5ehntKIi7hT
/xzuQG1SHYMhh/kPoAz1VJkQ054uf4jVXQs1ywTJ7XhoAS+2TZc7tD/9+AynFrUJjmCq/iYgcuqx
ff8C8Sao9kP3WkfulchhdRI+DC3//UOuH3d1gOUF2AGcvqgq5v0rkS8lBdRdL7/kWoxHWgSoSMzL
4CV9HmhQ515rZ0x7OecpJmhow4pqE1lA9Hq9ur824R9Hk6f58FrhWNiJ2TJa0v3CqGUD4FLYX57x
ZfTvREJEBK7Lku7us8Ee5tNeftvVkAhZC95XxMpRn/38AGWXe3k1seKq8pVevpUiIFttK/swqJCi
NvUfRnaMmtviNtOq8+5j7V2NHlbP449PsfgMRVyrWdcKsLuSCjvrCvozZUG/+YmQGgWcZkAN8IWc
7HpnaXXCP3yBRe9h8iBd1xpjA5uw53THqTdnnijrSo3uKrLgyhf/TQqqTpPGxowI5E2P3E32bNEG
4EyRA73pfjrFSTBzJDROWd1IBQuUuWLG+4DquUC8rsy/3OvLEwdhExYAemqUI5YlFjUrHTS04/u6
OeHg1BU1MtbnhU+MJgViqQakKvcQmyB9VrF0E1+IK08ht95vT2HhW0wVD17QUi7NQhjXyWY/ElUM
sV2J3jywEdpZo0Ka0BbcbL2Rc+/6Flz9ArbU7gjFbczGPu+AORnLKK7/OTYF52Aqt5MSwoL3RaMX
9CZ7XwRcpdgg8kPolVbXrML1tWIeLgnIPwFlJPxaTIOq0jHqU2y6QX1jpxcifY6NF5YRHnptj3jd
uyVkRlD3k/5WALEoAftTJJLUG/0euq9S150DfYtM6JXrz12dHAz0cPnTYSOen/3DGWXMQF07xM/v
wWDeiZw4+j8qlW7BJo+1eW+DfbPM6MnKce86kcShMGnFv0TK3CIpp0fOwvIh+8jlSW1evrCPpn0X
xmc3ERoxmPscTW+8UyM67S4uyk9cKGn9RkMPsX8mALgzoZGYKeVQH4gt5Fym/HuQJUq9HUKhUv/h
TJS0KHdr+RFTmG/+X74DtGSedvEAh2Jq99lgPzPsoZlRTQan40CDkn9HdaoAwEHKoffvWQ/Mukm2
lY9bN90r2ZnIgzMJ0tuAfE7AVUk3qg1uUvhmKWm5CO5e825fu/Jc6AxUXzAFYnV+XpjZmKlohkCc
1CF8dMK7JumQUiT9rCv779pQi4s99EIr8WuGEkA3GI1uCzwjDJ6IIpHO5Sz2s195uZezAFdiQVuk
oZhDi2Le5UdZK6S7FhZIRCzsh+VLt/qkjOEYRXIaB/WT61c7i2Z/WDwiVQX24qr6mrza8uj5OODi
1Y3CdZQZ2aj7wFM3wuSmRyq8FQtFtMuvtvqRP7za4qptkxYB/JyRQsDTvp8hHvCnDUicjlB2bayz
pOvvr4WjFD4+gAfOGe2HTesVXqHVOdAFxBVTqqV1+1xmzyPzpaIL74jiI0i2LC62Fs0TOn2hOd47
qi9Zn6VNiO09cC9uSww9fCuEgwETBSEoA8epJDYP9QjlOjolNJcSkJEQziBPABPLiNRfxXJdTDsS
wZj9N/Y96Nj++80W53Xv1eXYDDNvph7VLtm3oX4DgNRA1zPY6fW3y5Omr51+SPbSaSFdQ3B0MWue
pVhN5wFNIK4W1M+Z/DYCVB7NW4H/S04kZGI8A7CFwt9Gex7J03XSOomCKZ17ZDjjgxNH536clLeu
PKIcBL/N9YdHXERPtJTDOtKnSJpPYojHHSLA7ZiOEJotvV7uKxNThGJ4NmIA2F57P03ulrgC1xnx
ABYNAL2Yd8JYoPHIWUesJdVGF3AgtJLLj7sa7H38osuAyymMOPXGiJLjyDoj+qkfaH7X1jF5y7m+
CucWaxaB9hW5hTLh+5Xx5S698LmWIFKHM70ZCsaXhrPObqBhhjgUOStGPGX9onK1oAt7edTVcw1x
SZC5oo21lGBWLHsGvj+QVtT7NJg3aJxVSgub4CTQYXJdrpDLI64Gmgg708L4f5yd53LbWpqurwhV
yCD/IjGJFKls/UFJtoWciIyrP89S15mxaY40NVW9u73dthawsMIX3iCTx/yDB07w5Bu05ZmNQkUh
LCyvLdd9b20+qe+O2VnbhKNu3PfjQwEXTsucs1GgdHhbYAD0zbNcC7L+fJaLU7aOghnZN16f6F6E
EJFK+aAo9Ycp6tcCBFppXO/de5VUN6gsnYbeeo1mlQ4UJ9XXz3It3ocSL/ooGDSZlw3MMJlkHHOD
6AYfGWAUsjzYuoT9MAn3sMXi/evRrnx3cnmGQncAhtuluoIuBUkxW5zD4H3JKP9jUk1OQ8gGyf7b
puInpfpicYvagSJkRKlwLS6ChkENZBxYOR0z3Qkw0hHtMTZ0X5+3SYqP0NA7TSLvC5B9nGYpGQ5V
f2Qu5SD9EK03CtLCjmmBAhNV6ap9qxaDizb6ovrQIUVQDOQL5hQ/hCpEgYlahXMUaAdArvhONiuz
qL25RjVqsWpT/BdO1rQLjcSr5EpkVn2O1M7kDspqUs1N3mGq271UDzSZhMKqrsD/WK6r/nw7Ketz
/gCE3VBmD0vKp0D9ZeWbxaLAdxKdiv6Ow0vHDJN4hMpdCmximCcAmb97oFWlYLij5jqEMDPoUpXC
Yzk8VDgo5UBkyGeHl2R4K97KUXkOK9nLu22g/xZmiAlRX48GnyjoaquvF8O1MF8HqmAQzsHTly/r
/n2gZ1Ysc5mkyqaYui1UR6Eqqs7Ffka1c2ndyykfCC+b2WAOw7cGA0AslzEcmp0J+oGIgMXsp9O7
rr7Vyx9fP+C1Co9oSCO3aYH5M/9pDRdjI41BRYyS3IlQtxpN5BU+wJlTi9Pi0YWTIox8g4/8e8m6
az5ASP7Q4iQQkuHPX1ztNKLCRC44mVsspqpc8tpJ9xbzXngnE4qa1mDPxnQzaKWXFo3gNSbLcqUk
OA/KiE1lt2WHNxT4+malooOUsbwoEWW5KngYJkmsCNvhWxLudFrnht3sBFmC3+8pyhInrj7qAZXZ
ItiLZoNFLYJI28jfANwuKFGXILYVwMULhp4W581LHsF+JlqOA8DP006RgJ1lQhCK4rlsPQqtKZBv
Yr2jvfHpgVqc4gB1t+gYjNAle8cCsdMK6ATNkqkAyKVkmzx863MT9dYV4FMEj1NXlrZhnDtg7eFa
qkeqUqRX5AJdRvhB/77cYAS2ymJ9JfFjhVFMdDD7fKPyE4NGQEZPeWjc9KqxZc8LYFXVLt0+T5x5
/G2Weocy192U9r5GEFCXS49HGNoFk1q4pHMaanRohZkTp/Pi5yfwOtgQcU04m2DXJX4laY8NUzuV
4yGolji5VL5p1BgbRr7wbjCAckqYHNRnLvvyWfSPBVByflTC8CYzy5W5eF2miS0B3+50AGHA4SBp
uZG2vIvDx1lGtdwwvTCqvtmQ12hhusAUo5Uvq0gKXPTHlFJtOtxquZYr835Rpts22Ku5h0AMajYw
gPHYoLYuAG7L7rkfsOVd1TXA/Wg9FG+xOrqC9yqQhJYLBs2gG86EBfqI+s0M6WsC49gDbEs2S2Jw
kT4tGxq5OXuchtgSAGBc9U42Uav/0dca7AhRafzM6vEKTGec3Y6KdRQWCQjkeZ/qwsN5zYIU6iQ6
RmBf7/8rd6MOmogiCD13DqqLMkScKo0+Ty04XJoi6ZtI/HoHuThUGs3ym5hABM7/3FQYuwk0tzht
LqY+VBe9nFjNZ9QaFac6eUcBlQrP9wHyp9LN5VAKoMwF6vhkDpdamDpB5n9ONdH7+ETbsCjDLS0P
bmKNXoJgMWTUXgmbARp1rtEdYqlxuQHzucGPqP80bjRo8AmxKBxZWywdkTCJEatjv9EJrHTZDasf
URjBQs6dMzZAonVBNWKhHmWc4t28CXcRFZo01FxL44OyWChrJOZBqm4EeiHszRUMeFFYFzcx3YWg
eJ24BwgUGrn4FPACwUeEbqLTXFnzRvSIgvPH1Lw3OFhr4RveJVxmSfuLqDmQ43vsWVLYaRXbXngf
xBAnYuv09Zq51hxFUum/Zvdy0ZSypC6GOY1vAuWklNUa4zIJb4+KRauop/tFNtitlvuC3PnNyFcS
n79GvlhCaRcVQS4X5O4d9mBnHHPPkENM+kmNLUIbNiblrBvp/IgyhVHnm/NEk4mz/X/hcnQlq/jr
WS7urmiapQkzoM/CBe6ublVYfjPske8yQ8s3qg9B+OH2/HoKrm2iP+deY5P9keaHw7RYyqip3+hD
LKSHEAoYY059Y/N/YmAACMKhT1gUk1NchJZVmKqEl3xnblDYUlxDAoeLiBZNKAbkNibQ/Pr1rhED
/hrzIm84h9O5TrWMGpiKLYTsF0QdAuIMbkPEoh3KYawxbhJrwGGd65HqrEAHLESEGh8EU0ggqGPU
yvjXrx9OjP3PqQKGDk84GPggXf+e+zxvIsmMOMAoVVVS7lL8lArs1L8DCv4Pk/DfA10kzK3RFZPV
cypTEB4GjebgUyG9Cjg91OCNNdYI+lbR2jrH62Fk1Z8nW63Ht7nCXo4OuoAVo2Y7hxrYnu23HIlP
kYH/eR7+EQWQG20srAV5ZitKsM1LIid3XdXsBzDXNJmLZFenm7zPDlOz8ANAKHjP29ywfEOax2TA
RiHfhJF2A/58yttbUdKlZSxoEnoP+IBYUOse0b63FZZ2/zEO+aaWJX8YaqDazXbRn9dn09xDRqLa
8n/4xpowcKGGhsDMxQmjnIPKAhNJ9UfFSP1IcazVTgqC3V8Pc+3eJTn8r2EuDo9qWRZKPbON6X+I
ghLBHfNCO5wWLx3Vrwf7zHD/+WDQqEwCHtLES3xjbSXslLM4NLhqJPVXm+lPbOhoOW4jQ7XHJj9q
QOhmY4lOcoCy2exZSe93tHf7hXWLx6vAEajnaT1n3H/nbaBNjkRolxl2NaDsh81meejHnxNhr1nZ
nfR7TBVHjSsnNzpCcs3OW3B7DQiCLHMHTfebmDI+zZW6W+I3oLqVXPjnNPDqJQVKLsqYahvNvzLu
bRU2c6uEXtX4mR5sB7Pwh8Vsf5usXWNe8dWJhkxI8vTILj7KkEp0gmXqtbU8iYUMMUIF3MllP7Qr
us9RBgfp/E294BPT/M/H0TlmVUCGBkSav0+VoQ4HfdFyj/QMwqwIsoiQjbPmwUFty63oVoA/VbpH
0UcBmhnijAGLQBTy2kS/J0/LEdMdx8nrtDV4OrWJYILsP/GRqrpTjfNGFDtQbbP7wvD76juFv6uL
GfFMmaMAKMOlSAga2ueglpg3FgoOpmhlpbEs+BpSuP32EP60qfl3vv57tIsdOkycuaMYTUiR5AEy
459GtVYeCb1zOMz1sDbO0Sab3kFOEHFShlhZEgzNZfGkI8oCLsYWzZ/snDtyJW0FK0Kgy8E4f197
FE/z1dNerKlZM8JzK7oN547CrC1lPkbc/TPip0SiPB9r6vuL+2qYZMDoNARuA02nv5cUnibKsgBG
cvNZORjelt0uCnI7QwsEsq4KNYjVLJevU2644RlT9FUOo5lu79fnztV1AZpYt0SnFd3+vx9DgqFR
DxWFt7J7DwwUEgXg09xp4+bbfur1vfvHWBdX5hma+djOvDJVe6nf1lR1kydCFSq8tC3Etv0WOHI1
FPvvIT8f6Y9QrMrnsA4shiz0D4TvqbZDzpWiE6v+63m8xnvRkeD5/xN52dsplwWtiiyJhbqgyOJx
/UQzVlFbWw5/C+aRcKyljUWbFJUaSNpi+xP1UrX5+km+e+WLhYUdrE78wyvDZiP4lJlWri2SRRGC
fT3Uta6Bjp3BYonrKvCcyyyjnykf16Ue3Uig2hB9UI4qEvW3+QlWdxjYpuE1SKnADbPuvh752rLF
UQ32nsEtQC/272ULrb3s5KyNbtJ6Jq6a3BI8Kx7Z6NsUON98Pdg13D34cl3TheyEyfX892hT0IYR
hRUiAc7M/6BNx8AFcCaIYWZ+BzqRelwfnlTKRkP39K2217Vv+scDGBclgKLJJijxVOpBY0ap7hXN
O/gjEic3N1bfvOy1nEkY64gutymk6v9+WbZMayQZETToZChM8Gd5vcNi9kknvj0TjGsf8s/RLs4f
MK+zTJAX32h4qU9YUi6LFz1TofWiDUUkNGm4GOubdHgo+9jVinyfZPqjZCzpbf6QztIWgZ+VRClI
JYsXzO9xbN1Y8QV6HeQOnNU++9AwkTBRFKC1RFk6oDw4g8aENK2AIlAjY9XWsyOcs4Uf9Jlti5V4
jFjAaUaFx5IURGeWG31O3ZOUYBwNOzI+W8hnlW5X9BTCtb3VsZnztUx9Ov2gurJu4+8yjqvH559T
dbEKw6QagyEGDyDI2CjfK/WqWWguFxS3AkWqUnr4Vt/gm89zucGH8zxIY8mYc3RHpyQcPDgPokxI
f+JbwvknjuDyIqYUT41bNnV6uxdH15BXXZq1EPb0ZBGDPi+cxRIFlHQonY4PlnOKAkrBLOcEHGea
XnuBh9MX60T9aMAltS9mF24KFlKZPjeWthHC471UOcq82KnD6AeD6Wf0FoG2rQGvCaUWzkXqM23c
bSAMoclB1fSJj2yHmCRQV8SR5tYcatnGGA9vwE720uojZA66KN2cYd3iY6wqq44FVs9etyz3SklF
QT9Q/FBSnkD/qOaFg3TDJ0jHmAzW1+jWybTG1h3I70mkFCTEEqChUrN8Almm10A2w+QsM8zfSlp5
Vmb5fQeJdMIpdsnHx/mxhOFLYRZCoQniRlB5JSLMJctc6K0xI1M+iuJPH6FhUyCRpfTP4n1JhnNk
bfJa9jMB54LQAbXJEYpE7V4NUf6AQJyaoICQBxF29fy21kGd79FTUOIcKSyw2CHhWQH+kKak4EZz
QjoJQo0Ck5ZAYoZr+i6cGMS9V54JdR+s5W7mTdJqL9orjbSiCA8+SMg6JlK9Em85Kd1Hl5G4APUh
8BFlOpJPoZC8OFHS7nPFS4cfeQpHWnkYz+ug+4iUJznX1/+pvIf6uBY2ZJDrbLlDrX84iWcRnVUl
lvfpUnP7sL+N8RqqUsVb1rlbtagxrRatDITtOZGeQX0AbRII6Fzfo5aSzu+KunAQZdY7wF0EpMJS
nmAQ7mpC/VzYB+FkOyLLlQCXzsv8CdkSvINTJwF6INwKRSRnBq/YwN8trLWiYGHfvkbqfVfSj0A0
oVE0W14c0IjRLS+ATMdpK2jzwiwdtJZd6fHTkA9+0xd+mebHYKpJddDEASnCAnZiEjHki1Yhf5YH
s6DkwT52QeUI+PGIWg64AalsnoqRcww1JIGcilB4MWZ9G6rVp9Fo3Z7oqhRFYP8AYimwEeHyx6R4
SgTBr/sQGgt10t8K6RGSBdEVPEeTLTBZcXh+i0PtNh7ReGTSaURGLGeOp7E/yRnSdZnf0rwzDtK8
XuS9vZQHr8DPpjugSyMbe642J0f9FRLwlBqfVp9msNFQ6OnMeC2UAUxI1oLwkLFsiWmyvFtzDaqZ
9I78kEc/eW0Z/xeTN/3Po+giwCgsPFDHiKOIoThsJIEHEGkKVCxUCuO3dhpcocaWd9+Eb9cQAuLW
peQP/tdAHv/v+3dImym2wiUub6VxCE5JgFnENjo/h6ovJCsWgVACSJHlwYLI5fTQRnH+G4a0+ToQ
uHb0//kcotL2R+gcqsjzn1t4dag90RWjsihJypGFL3GqUhfzvx7uGrFQ18FEgavDjxvZ4IvxjLI0
xwzSG5U7rhrw5Cawl/BDQBCXHG0GkFfq7hPUHkzSoHDH+XKrZe+c986gL1f0BL95IjHi5XVETIt6
O5+D7utF1LVM9fMkl9OnCi7oZ6pjNQLu6bgSGercZLYZrqjcAcbJsDP7ZvAr4AyAKZYG1FBVgZ9e
TH9PPa4fB2hGwzTt6IaQseNvKFuSi+xCWH0eP2SI3FoiQPnfgPCupjSGpquo4gLBtS5h6Hkxd+2s
AormcwgvIAKjwdwtmxfEvxL9U1OlgTliAhrJ6MlogJTLlW5bi/lVnD1fT4iIbv75GCwM8TVQVb3M
r/Qm0ubeyD+XB5kcXTDibyQFAsTqK3AC36AvMdm4NiDNdjRVCfwBCP29Ho0wQxa4Q6JwEXjcAfML
Uldj7iC3JnuoYJmhU/KfO3FXHJTcCUl8cmc5+4ZGdOhIwe0nWgPc6ya+s+7NQ3xbp7fJgEb5tigd
86Du1VOXbtqH9nh+WB7z/BaJq+pVbu3oUTM99W5pOPStQ64SrE214xnWO/ix0OHemZ6aOzh8x0p1
iI3O95riTNRZXczNf4evxbt+zHzFTnfhu/JLo/NLTa+1m+f4PjiELjKi3fTUq3781MiOGpKqusb9
8r3QvMRcKTf6Y/e4oEoNim+BoPguyx401UtfwzvlFuDcwg5Kh8urSY/W5CrrBjVWd/YV9+yaj5Jr
yl4/OGPhyAs/R2jxYT4Gd4vTfFR+SEdD2WmtOynOKK3PS1s/DKcXC5Y2NgQHxGl4FzNZBcdRxw3K
LW7zhddJd8azErizemseo3tsZuT4kO8LcxvdG4ds6eo/StWfMZnBGeqg3RH8SU/pvn5MynUb/dB/
tPrKEtR5OFEbhMfVH0Nij6f+bnGvdwSPK+lpyu7a9wQFml/zXX7MH5rOWUZOfzirvmbdLB+C+V3a
L+MT9hfdiH+QEz3LtznwV8MPl6vqDU8p4H13yb0+rWSQmNFW0m/xy0AHaTjmj5i9P/ZH2fSbxq/x
fziEt8O0kW6zH1rid48zgptLX08OybMZ+A0LafYnLI6O82FpbJW7unXlcAtysAu38SlbnJaHCaW8
U3B7fqs1+4j6rXorF460HzpPvg0fhBzqSTol62qbndIIDa7xqOur+D6NbfOmeR8dg3W8slbqT2u/
rBx+W8KB5Ll6nnfJfVFvQ68OndCTZveMRKG0Ap+TuJ1xWFR+NfjjENqaghDtLl548sLT9YP8Yz4E
D/3kWhgK1s9TYmt49dxlJXxsFq+jnKrmaN3VKq+bRMRntnRoHqW78hFx4q5z02HdPo+x341O8MO4
m+/kW1rBOnjN0O36HVfudMsEnEGo3xS9bx3UX9XzWUbI7r461MdKMGe75zKyg9aWjqw++SZ5ChU3
v6mP0315BAeQA1rG8skZD0iE9agf2/mt8kP+yUpocAt2s3cjcabjODmy5mh78+H83GGAptjtg1/O
Xv+AXvRtkqJv4BTPSbbHodKKbwOV68ivl/byFHE0b7KznymrM0FZC+FuRX545omgxKIeUTo4VoXb
cOmZqavBnHis4Ot5SezmspN7PnPXK14srYfeK8N1UNnQ+6Z5Fb30OEah9gOiFdsfKvR0m1/0R/QU
LT9V/BZ1JQXND3/W9l1FxuAWKD5SV6KW+IKDXegM74rhLA6cL2iPVtSqfbKPs+zUvprj727L5zWi
+uSUy6UDOn/H+i/v41v51tpCuUZEW7lf3s/39buVkLi8cCbp5ivgRKxbLBNH+q0c+aCh2ninyX7d
Ying4SzJ7MhePLuzxILRs5c00I1VbkUndRoQ20k2KDqgnUa/AAAz1MnTuVvrpwBhn8lfntctZO/O
bR8H2W7uizu+HhrQI2rd6aqX7hrMv84e4eZMYTn6v0QiABGR4iC4x9HionqtLGIFZUwT3kdk18r+
fJzZjW0mCDhcwaJgXWCaVNvn+TUetg1c0Go7gyAdHcxLv771rl1CyLxRBgEGsyQi/fsSgpffRFlt
fPagCALQ/QcXKw2PLSH41yNdC/f+HOnipZdDoYdFp/+HbbA4MhKBjiUdCbSs+OnrsZbXakymhWg8
tEpxuV4M1lfKULc6g4npNfKjGo5uCFZc5kbR5A+tJ7XsQzchk8NPOVLPa5LwVdYGuIV9zHKzkVjh
fRUcF9qpAuGlp/JNXG7nAtX5wnLDn+hRtYFyUBF1apR9kZ8awR5IqvWyeG0o1rRtbhPLh/HpDGMn
qeBmIgdfcx+SbCY0OEs12HbYjbX66E3jG9DAJsa5gqxkJs8j84aAG2DFrb8S+xjNtJoVFPE6H5eP
rK0P/A+JGrrZuq0LG7PWdBjO4BY2JapPtEynZXyUKOAVyoBhwLSeLCS/TW07nh9rQ6CsOe1MdR3T
EeoSkIi0N3ud1W68WgPCstW2kWcy18b/Fr5wFTsC/1EX6u0IH5sXGYjUR1nYFlQAz/JTjMNi8hRw
6IwE39g4xc0+wNmarHD6VgviWoyHcNQS6BfDs//+Xu212g9xFFJtioK9AHXpoQPKtY48Yz6V0+/v
0dhinV0GlYTYmLSDAaecfDFgr2pDFw3a507XojdMJJuN2jyaR/OHRpo8RaviO3eAq+8o1AsVWtcW
OIq/37FTaUdkef65z4DmIlgcpAjUqI+cI3pvEqZ8Z7h07QzBHuC/RrwIZCVa8nlq0VkGrtEUW9Bz
sjrS6F2xY77e158PfzmfC84pWGmf5eqLfb2c0rmug1CwCPa6WazL1rKX0ShSJ86tRTZ5Rvt0Rusr
ULAnCr85LK/irEWZ3pIthcz5M8X8I2Xtu6DUahlSeEjVODlvwLLZaraplR9W2NsKkUE54+YYZe/L
FCV3nBXHoXE7LaSkCWeP7Fods41MTQqF+B4FXGmihBStpOpJIK5F3SykDiSqxDUmEi11wAVydHTM
BDj5YKUDjpBQwbJQkM9azXIaoP1q+xKa/Sm6HRR5lSrUts9nL6xru1WEcoajhLGvUqQOM8jrshNG
1MBfNeVnoyLZGr/VPcSk/JjlTzPxTSHtZcLliANuiJ/npiO4v5uDX3W9E/WRAOGAuXuZrcjuhS0y
tmYW9Dn+At34qutto94kqOcJraa67DiYcp+Dn8naK4Pmzo3XE2KbM2I6d/L8HBj4Ki/vvl4lInP9
Z5EAZKSVgjYkLpN/74BRrptzGpLJAd8IEc5Gi056LL5ryF3zH6KMQFcKIplB3fxiLSp9ZCmdAYU0
QJtRjxGklCwEThTB623y1Ec1lzMG2mQRLl0gflR4kbLuFVS9x4/MzJjfguDt0ZAiymHtLkHQYTXp
vycq0wWERcTO5WHbzw8oAy5ZZV9P0rXr+M+nvzgmilhdTHXK04P9b8WCNF5pk87Nb8CYY+d9PdjV
XFe0fDAQg+eKZMzfn0RKM3kOJQt0AOywMv3NtbxA81w1yb6Up4hKNCxMjUiAyqDoV1OXngp07SCn
o79gWielfV3EED+DTVOgaEFSicg3KEgz7vwMKFCPoHMBLkqLQV1WJDPTo2SVjp7m+EsY+xh2iSio
LPBDlcib0Y61y7D3+0XoIV3oN8l7F6jrCDNRLeEOJcUwz/FbXuVOFSsOBol68CpZmI7JIEEb7V4D
p2mG30wTdYZrSxdoGZKCwI7M5UVRxhiS5TJuuC/yedpp5Wuh3OPwAgaJpTw3iIUnwllumB+kqjtK
c/ejnXoyge6m4XzIwaXm+pJSHXDU/q2u0ezIpdtxrh1KSItguM+hdgkM8XB+YlX/TEj2iRoWfflA
tZyOeV8OuyFcQ4qKgH8L/UodUNLZUEjWfgrejEDCC6SWyrzKpWbX1SHJnRjpkJrG/rgN+G1lJXpj
ptliDoIwdDZnu7Nhh0Z6K4xApfy+sjGovglKeitlSEB/oiTcVrIPNy0mve664amokTvFeUt01bQ5
WyW70gCXPf0WHW1aUa35QRVPShtvlPx5UlwKvcIZqRrStUq8Jui+ggnXol8qJKWYPlHQyetHCLVT
iQRvu08Wil9XT8LEBXSAIN1zZdFga+l5oUIQThoBF+YOgy/H5zVTBp6AdYvhnoCCqVK/6WTzTWjD
m7GCZXBATZwF+9tapThUygrywVQrjNevt9LV4AkoBSguoGNcRhdb6SyHUa0qcH2QaIYonh6omqWv
U2CsONsJnqrljQ7w8etRPw28L89UZMGhgwMS19jDf2/gJTjCIFVpozLtlKuF0eSYtntopD80CvpJ
tMEHICt3gA6mXYGKfiCtdbpd9T4QmPXFB/0fA/V2vdyGyfxY8JsaoGWI/Uv0YNOsW339wNfugE9x
i08OJ1KZfz+v2p7PYayPnwkAOGhwGXIj1tnXo1yLfAh8MKwGMmYxPX+PUrOB8kwwqOlKsFbQNeOs
/t+geb4b6OJ1Yl0aLXVkIEr1YiHrtLeERMH3PE2xfP750H+80kVsbkVm1WsBsFNEklDyEpscvVHY
pZwp8UEdl/YCJAbpSZx7WW2uv57Qa7fSnxN6sczytA/1ouU9IUyCDRBFYeI6yuCmUTqUor8e7Wor
BJlvOFkIzFOHv8h+VatWh0AlERk3bcsdgy5AvnxpaWKd6UiJdumA7IVwPgJDu6BNpHdHM02h/ycd
yVfyDUnxaotiqaGji7MXUvyfz/tHfDlllW7OI6BaLuX0rLt1D7QFF2sTWpgBVwDsHxQj5AcBGSHI
ueB0xK4CIBdMleFUwWP6XqVFvbqVwMHownBLI/b+e5G3wVk30oZvApmRgEbwNqkULJbzQbWOHIhC
fEIiyUXJNEBgO5ooMqLljRs6IpKEP1C5NOMDTrIAIApPHNRVyvxDYNeDRckJFgeEiLMttL9EZzGY
kB8dcQL+neipqwAARahK0KxUWuZU5pGHUa2nij6z8CsRrVBGFq17lmtGvaexsMQSZz+qJkKxfYEE
s+AcClw+ssmx8ltqzi5AUrg7ApcBY8OIkFnWV5ykYWrag2zhL3fe8paCREWPdegM20g/ovCx0GaQ
mG/i/KrLhd8tFiu1+ADOR7Tio5og+uTqgFilnHu4kwvBijL5lY14XzWH2BqcqNzBVXQF00pkSENw
MnG5N+bHRcNlTDucAoSG0C5aRzqX4Yide1+WBXrzH0s6IIIZomTSbmiJFTUsGuDym/WwS0P1ZRrm
J6uRKMWj6wWcsT3VdWXXN9Gq1vTnqGgfvt4+1zJNsuilEO+niXPZvpK4hloFhrtQC+2DR7kUyTTg
bjom4kL9Dkl4HZ+CO4FKq4ioW724+dREb3J9nKAiUKgiDtDnR8KWQFoh0Sqkc+Lqe6TpJ7/hn/Pw
j0Evjnilb9RAb0FGwY2saCFrA7nMc8OxUBjgs4YtIY4e+HJmrRICoyqO7VG9RyXE/nqyr977CDr+
19tfXAHnvDMiRUgSYKmCsfdIL5sQ2maFkn0h/TwhyzbWj2Px9s3A12JSaKsCEm1iHvCJsPrjUKqz
eujhbX6eyX1v1xySqRvMiVP3nlV9iN1Lj+rrQT9LoP9M+x+DirX3x6ByCeRqMfGtq8gT1rOEDkr6
Wmlvknajnx/TsgHDjGxTlu3QsnOiysSJbcmR0/syvVIUnd0hRXA+6m66LiPhPO8EOW9oEfkTBjt4
EQC0b7LGUV+EW2Y2oMW+I9YGUZ6V+qfwJBgXI78rMTZJTHcKkLqnbjeQzAEowXjoyYA+OgY/p/Y4
tQcs8ZB0Ju6Tv5n/q1f/H9hA8f//MRP0svGjEoIw58Vj23kgpNJuXypHqfxmoOv764+RLvLmpIJZ
VZissBDy9eKIlroAC5mNvQy3nNnQt5egX77+0Mi7/B1wGJTjCGc/nZ0RpcbR9+/3q8wsR8Uwj59f
NreWHdsv9/v3Jz8+1HbqrVWndsZdab9v9u+WveNRbMWVHE+1vftjZU/28U53cudWdcCbrHN7V2xe
yexW+erBxoXLv/NSZ30jObfYIvHzNs+25URub9/mtrN073P7NtiwipxdSHcRgxF7D0DQbuz9bq97
u3L1ekrtW1yP+ds+MBtPX8n2aXSzm9Hf3/bu4DVO4Dq6vT5qzs/f/vHH3U9P2y/58/7sx7b7zmPZ
AMrsHXir7S0/9JWCsU3jzk551/3TnlEfnqA62D/P7uTcMj4MeXtd2g+Z7e9egpVmv/jBJl2Nu/fc
flF8Frp7KzsAf5zZ/n37avF0p9J9Wm8n+9f+deYV3F3sehvffrsZbMs2Nq7/a/tU2oO953U+3qb1
dv0r9HHasDOnstePlbt0n17453Vcx3bpHHGO9EN3/QRv2rm1EW86NU6+f7cbh8KTPdqUjx3J3hj2
aX/v9u5+09oPq9x5Xa5fd86v0dX4rdeR95Ed3Wnd13aX8tTK+vZVsRcuU+z4ubPivvD7XWvfWV7u
KAdzgzSNo7ub0fH5+a3t9cysJH5x9AzPWy1sZ9z+SOx7b3uA7rfa/PRH+8f6MXDuNWdVu5vGPsZ8
4N5bPR/ud4N9sI83M3//Zr1dOnATPWd7s/Xubhb2dum+1PZu3dn3Z29jeDf8IcfYwKHzQufjbeFG
zh1Sj8zOqrLpbLv2/c/QC9YL+7Fw9p19KAQY2EZPhc/QOYd71V57j79ozjOd2vZn5K5ab7rRtrbq
v9mHR8jgd6P9GjlA1Zg37/fKtCv7PuSzJfYTWpwO+GaHBqO9+m053rZazXtvqzg8l/e7dHyWqMR0
SPvDzWFrO4FTOXu+kPfhrZ3V72Ng5773a6/ZWzQm7MdD4NHLuvNqfwWOxFn4tbfvtqfJ2fcuBThX
8QfHTe31PrV3qqNun/YLZ3JY9SzZ3vUnZ/LO7uPTnl+9rC3Wa+8i7OAf3Na17Kf97lTZ28hzE9vD
jMKO7F3n3T6lrp15H5p9/3Lax7YXOazMj9bx1o9PjndkcWbOYfXjESUD+2O3fhlspheNrsPbDcwn
e/sjdH5M/sinVfaTCwbO6z1plfEiyS6wE2aLb1HYqp2t1kz2Yh0h/LMtHPHzOv4bEoPPAz16jzxd
620z5/708j7YT6rTMCeUGR3Nb+zz5nYn88XMFUx390Qr575ysjVlDI6AbfNNOqOL6OCPa+yfw+0i
etClhRnrNYdbzp5/Ufcvs/u+z9ySWaxcdutd5LiKyyPas/3+wJrJNz9vaPJsnhf2DW7mds9H1Fjf
3xy7xtVT10QwBK8gjt9LgaPpfFYgR8fx81N40LfRj9irV5Frbsa73n4otwmd5IVLO9pe7PA5ddiq
NjJwNh6T+8gP9+OpeH/e/pTvcWjzMydxngYHKstzVNtLLFfsbgfh/wHVGdmOb4fdd2Qj8yIn+c+8
gpuBgAyj7R/lvKiu+hjmo5hXmrwr5DLd9K68098oOsV24i7c3yM1qcfFj3gbuPTbfyx+Sd78jjyt
vpcV/7yjd3cvuwihuNNz6AbemNgB2jA7ugiP8kHbyJYd/E4c6QdiMeQQ+M4p3poW+UP3K7mDWmlj
v2u/LSlsHd8wjne+vhY/yen/LJw/XvAi6ZKnaS6EGP/zck0de6twKT1RcFotNm3pLtgUyireKNvz
Idrqd+jffycR+ck4++oBLq7lglKo3EZS9Cw+rLrq3W7PIuWAqMHMe4o73EmyrezCk8nhX08+ohq2
6uZ++xuEihu94kniAIR5jN2OJdF9Nz9i+H8eT0iXwjfTqSpfxCqVElnTKKvRc/jUE3HLyC7YOCDa
57foNX9PnPK7nSx+4D8DYgiK0jmjIlTyd5jSlkNvtrUSPVeu9TNaNetoQ4sk22Q3s8/WUR3txvDp
WyIeu6bp6qNJDGfZrl3ZV38uFHvedr7ladvCU93J/3+EnVlz28iyhH8RI4iFC14bO8B9p14YJCVh
IUisBEj8+vvB98XWmbDjeMb2GUkAge7qqsysrHj3toaHbBVYI+NEPuCgc7FzJ7EjFAHg2/8A+38C
Hf+/X367+x+4itq7F4NAbcP9EOtyoaRCsYpFZt3N2CrMkV3tsPyhudPQJn9fx/L/xBn0DXAw3Qh3
dJf/Yx5c9ORmkJ0yaUtrRLRjbKJkpauHlU8BUU6fyKP6iweuJHQxwlJPy8nYYappgFxJv19uoTWK
/gGx/+xbHqD6hxmCGEXxKNG7/2Ndt1IzjsKT2t8iC7vfnPu5mqQrxUke5H2xqxi9fapH0/QqG8+e
eM/LQ2ZGenbST1ZP9dXcuEfi7vbsdigYWHY5MYoL2x4ER9B8T2unlv8I1Mr/nCDd/Q4kmqC6Hnzk
iX+uuzq9n+Jaafvb+krXSrCLdjc/clpC9f2r9bRZZY5mg9XJQSiu2De75z1hTeyxUU5AzVdYNm5v
Y6EdX0fpU1r8/eX+ZMD+/1nyFPEBZJ4B87r/vLf4reVp9X73tz1nuHzvTlipiYLXNwAnMzC3pS67
W7JJjFgMN3kkwlUjG6cDvM6JbNS4YawPMq8rqX5Dh1jY8oySLY//ESt+4QJ/bN3uEf52mz9ixbju
SfljzCNUrtG5z2htDJZhF0Sw7K1AS2yMoJaRfee9N/pJQbaU3NxhZkhIKjTj749M+s/X+du9/Khr
I+1Zj/pPHtl4y7QzppYZFAsnydJGelrr1dNI8YH+VFd/v+xPDO/nm/rFO/1WRMKzqP382e9vg90w
dkbz/rfcM+PPkOY5J0X1JtlBaASTqHZGiSnZKbmHBq9BvuX3ia3bwQaA7u/39Kup7S+vRflxxL3C
sGEAUNPf4hZgnZaMHp6/LE08NorFaD6N2Nq3MSOb0Gzh3T3lqvjltjzGPgM7rIF/36J1oxi5T/ou
UJlRutyyreB/KGhsiJ27cWbG3Ue+qGfDfzzNX3Zqf7tz+c9136sHudR2e3KYGCfVCgqrLs37GOs1
PW4sJbKi0GMecu0xtRNJaDStICSZdmGOQZAZZiQCb1T6VU+XzfJcjowbgw4nhxFmT5UOyZYxZpge
ordFo7tCzt/DoNFbBYWb+fTSWKP9gXZwLJmxoklvhCUkk0YMDTg2pYFRcAA108MYterNujGZzo8Q
A2SOdPNj+sBhX8+xLU2fJ1KZ/JLQaH/suYOvvqNtXnTCDfXRcTD41w78ueq7tlX0brRSEsjGcJt/
PrBETsZx1UrvreaACU8aT7ZLMxVzjGUFDoWiv65E7anzhzjOvhP9X9mU+gNDGfy6PuQzOnek9tJP
fzwpDuXspHD96ilkqtQMMZjRX47Wb2+0Hs1PH7KniY9IfK1GOiOil4MMDWvfHRoqgLU5WCrT/DoE
NgjM1rnbmVN52lSbjqat3qeqvu9TJ7gAcP99g0i/ui5/X2c/b/vHqa1FMjI0Bmxv4wlj/9TlAJXk
axGmor+M+ZetfryXWCjbD1dKxWn5NN9ewsOtru+33vDJ0HZ8F6kYzJV5a80XT+t9RcB2kkSfCZuR
aG3EXVTWucHw9inV5fZpPQ1aaIbXwK1F5dz0a2FG7vOQH8JdTlJdOycjRvg91CNfNl+bgaVZdwfV
ot06qR3Z+CnhPGI+3EEq6PUJdYzJ9NM62PSWDD43mQRqY2PmhPqlIm06LW+zWGbpitGcVqjd6aP8
pn4w5TmZAPp3M50EskGDf3NoFH04r761j3AWrh6rGoxngby0EnKpVxjWLR8mmbgktidzYMirnlU6
n+hNEVcr/0ilMCb/71SQOQ1MO9QQ8P84kt9BEd/7Iy3c+/DA0bkI7JuyaUODzLhuFzfGZKEYvmrS
umKSnJdscuTSGF+ScBSRkAoDy+E2dYBrUQDXGFon5s0PFTG232A5TMFG0NzouV9nIDs0YJHfhncE
DQIbqHeA3QMst5DWb+Iiv1TrjeedLBC23lYxOxhdCen53cwWPADQspry8u0pooacXsR6uE22T1H6
sYNov/1kUDba3yDtUDGjQfnrx9sHRTdzrkDXVCejNo9BF5huqyeb+JAtkKe7faG5qQW7TQ2U6B22
9nADB9pl1dfLWe+QmtmUGkUoOuYhdvZxsxAdRXzD0++ji0SGKTBA7H8oSAR4MJlAwlvEyBLEi8HT
FcBU3YjCaoS2QQFzoAQDHRl0dz+NqfVJdUBmGuNtnCWdX9kZ9gdMCuSopBhAfLAoG3Fy7iA9sgWt
Igobpfk0d7QQpFcwUIhZDyKcnuhCdIeFjoNEz0pc7aD+qsQrP48NZQZpk10SA4Hk2CtNzuUN08VH
xuspXov+ig4E9F5P7jWn4MTybsL4+Zasoukk6bJbpJ6EUIJsDJV+w3P8vO3yDhRB05w0enTyR5+0
EkuLQbKKGIWzGrG2aWw4qrMXmi3wj9SSYr/XldMhk4bM/v4xjafahlDjKPPHhET+xbuFupwHdm9/
9/urdN/7fPr5wH5s+3u64tRKVDejssd+vnid6SXwTxt8Qzw8LxbP3AjAGPtHbvsGSNYVcGM90VMr
BD6kIO4JrKDlRW4ku1QWt4O2eDqUKEx3Wb1qByQ4yEwMhgtiyXf6mI1knf+Gh5/8Npu+Pi6stMGY
yTrVhlaaIaKvN3JtU8IaqzY56BjpMSjxXez+z5bKg7G4I75+nZamavbPj9DGC7B3KCoTRVvXLY0f
jcCueIV/43BkqMhVDTo8CvL2ykgIWlPFZWgw0GtuyCI7UG9w6rJsVVtlDus1ZmCUUO07Dy1xZXs0
rw7qMqfsasg0BoI6m5nEIJGxrrhPEcdG6aSZWSCRy0RvM0KojrMoAMED4Dicjs3kEPXpfTi1oggM
wCQXSRz6v123L3V5CmEoBp9jPdh3tzk4UOnoFUCcIgpjbIL1Teky1GkM4Cuj2dBjiNWiw0uzCRL8
p84c14FbWBjnaPO3NwCv7tuaw047Rgab135ZeajLK3ZTPIXa9DWXHfZ0SqfnVEvN5U4f17f3ciOv
3gd881TbJ5Wuzeou7k4Z2fNBtyowtFlNtHnpUYWagcWoXhMZm9EaJbhtb15snzp3+wtuvHGn91Cg
Mz6xFQJD9Z/zDIM72gR18kmg3GTRU/TEUCymSuardjGcNh59OQxqXz1JdUGRzdAo/MxH5ru7cTT0
Zqk98l/u26wMYpu8lGeFcVq2hjThH2s0p7enw1cpdvTYuE2hcI49PbHqicrPuk1p9ch1IFVCQ4/f
mzPb0Mh8hNjllfPj2l9E02jbu3NsZ8CUmTFeJASS9bNxE20ZLV89P8fX/2bQjkJSpvnq9h6IkUxH
rwOahMJ7YDZYktaCdrQNK01mfLSo1JUSGMq6zo0oXtcvS50+tuOZsqiONE5b0Vwz6GCQ6YN62Dej
Z6iz1MSTbD3iQSHftNRZbzLisd3m1fbhJU5oBkZmPM3ht6rT3Gz0RqKZ1guJXqvKCJlPLRS3mlaN
QL7rOI3o8XO0SQH30D2ZEKyWCDCpDJWRkEzVAtJ6ONguiYrFNTYzAF9tHtskDjFoPW/8uyG/4i8Z
Af8NTFtIIvJVfhTWQWZpI5J7WYP5cNpadLO4Qzv9TkEMxHD79PjOJXmmEfiNGcx6Toclv01Vj2ij
1HurYKqK9xV90FGbRRzzGhjDUA98lr9VTdh/FuEiuDDzmeSFs0mzuoWWzxqdthYdRn1N76GduflM
NpspUvRVzgt+LSsah2C97TtIE+z8gh65DROz3Ev5JYnAhyKZgLiE4lLaLXv7wQ9gCp2tGBGZRrYu
BSefaGZ0kEzQzgL/vv1ED2YdN/ESBYkLVmrqtp30eQicCnxD5NDa1n2fxOBno57wo0Q7we7KGO/T
tbqE8tWbL/oB+AIyoGXqKUbBW9DI8VvxcjQwg7eFRJgCJZs39uCS6u9tMuczichUHFUPORxrkRg8
fUk8uTfW8eL9jemD13gkAEfEe2PzZexuKzUx3vi7RaKP9I3xaLRsfz4/FAepZI3dvmTF85Tu+Yco
ZQtCOP/AcRI4F7Lzo/li9T/gL2JTdmXzbco7QiHT1i4N8mluPV/GV0TKIvpQ9i/n5uXbyilkNlPg
J4s+Q6eFakoTgL8TiFGKjfykl+IsLRI3WD1k3lA2GdvR7EFkXapT2Y7wkp7fZt1KzkXqjTb1QO9D
4tU2RYU80ofjdVG6MZnzyHugjEVkkzi9lNh7UEfOGNnrPI1FeGngiaDtHj4QmnzkINY6CLrbyeOp
3NCxTce9GNR8RICbaHqjjL/eJ9gl3CYYV+spKLBx0iloAus+oVdt9TTQShuVeF7VT23VV0W2Zon6
o1loaCuFFf2yXouXxaYygefBTwhSJn3COj9snluSXnkqxCM1sUtqEUy+1PVwnvhaF4bWkShzQSd/
91uuiltOAtJCvEH+daBfF/V6s35PhNxAQP/qTF5w6PJxxm7hV37E6De/WjNM9SHyr9MxMQBzKuc+
HS6CqUTblqA1eUjCgyiGsZkXzXwvChKmS+23fX5GfmWsN/l8+B0zfgAlC77JTXcvQODPYz0S6ucK
i8iye470i6mfXKe8aqgiY5FHO9WEtr7VGFaIB6PIJ+HDARon5xrZ/L1MMKkSSDhZSHuy2GtCeuW3
y/5LUIjjP8pzPY46o8EOgqXDbJyJ0a8PN3yhSBQVJiJvZt7pjEagcKA7cStHs5GZ0LJGKoJqlVmy
zI5T1yqOoUDKRGgeAzuSZrJcJGNB7Faz7sZv2HbhqMoAavZGJk6N/v6ip0cCZQV3pZmtMbWLguMC
R38pXiFrxCpIQw+jiIVy00xlwjQrZ+g93HJXuR1PQMObWeKrsUrm3MfzmF951P3UQtf/8MvraU6/
ZLS9prwDrBwo/0Tf5Ky7svpPnApsXTu3Fbx5ibqLcdw9gnYWRCRF4j3Jj4yoIel3hgv8m1mbemo/
7WQTQtwGDjw+yQnJN8l9PWnYnK+JbOIXrNdO5vB+T5jmgZfqII2zWaszc+PE6tKVXWKefNW/LyQv
e4uTpbrhxc722oroeGQrm/k2ORnjI4CWRG3G6R9+1mBLm2xTnotFrp/cqwQ6PUbgq4+W8vzhFA79
Gi7nKYdf9nn6ViL8JA3t+pjzqGX3RVpwbOFTeqKmNAgBuXM7ZuOMyRZa4w5ty+IZcq8PMnPNVo3L
TS+3mOrqw3ODRs0h+zP2iMztcJVvJDM13iI9so9F331cmHNo8jEWzNd0wzW+j+T3ROWHqHYN2/nl
NfxwEILAvJy8fs8MF/j2dJwZ64G+R5FBw7rZrpzEFCu3z6G4Dmbkvu74UwsIuPeP2qG51O0fRzPV
vRPzeZkQbZrdmqn7nDwEEnJ/PKmcEeRXBL9eW3f7tGGL9lpxA2fSGEWIjq2heZh9WVxIKvQTt+sq
+9tWPQ5mbLdhw1l15+2Njy0XiAZG9OrSE6PcEuIdFp6nXR4GRxH1c9eySyAYzIaLq8Q5xNJg/2am
tMrMyqn8jL7o5cthYbvvzegrMfFusdRQMKTKf9kvE+zURYr7LWviKs/BI5zIZn6q2MN1zZgaOg1k
MZjSQm3Hc57BaFZgnEExQyQxFftKjHg4yXd4CdygJ+hp9noMAp/0F/TptktlVhr941d9iddjj25s
+aV3u8hAW+SwX4NcqOjn6cXXh0TDwtTIIlY3V/vAe1wW3culoLWK85Bid5uvuyuND60HYz95+MqH
ZEur0voalNwLk91v0PJPhc/+GIjTg/VQOH1XFV/JBdB9tJIQD3PsB9PMp1Uk/WJ/3Ijdkn8zG1vZ
0/X6Qu9m0JjakZUDk2Z5fn8+0ATquaHp0irYEunGbgA8gTOaGK2uzJEaW/SeLO52ux/tmSxrlXqz
Ap1YMRGK47W1srvV31HHmJm1wfibAxw3H4OQevsCQDGklWRnT0ceG8VndpS3g33nliNYMewSou6D
nnCuTavsd303n7Ry98zkDOlDNThrjs9rb9oSqr8le2DKmbg+9qGhBOI6dIk6Fp1ElJFf0iqaEpHA
CKruAHgeacmUI6GcsQn4qjheNaup6NxhQmhHUQINgJ4PwKM05+l808pDsYqPihg6HQdHx7e1zd2x
CGeM3cSRXhRD8cKOfAfiXYvYUdB20JRkMpaeihPaWfOyXbwaWwlQwNjq82r10B95klmdc6hHos9O
ZcOB6/PYv/ktOEZXfHzCLXcTTp6uYp5kkRo3Y+zU09gB469mdB6Wm4EewuGrjuyHA1QExsmvbISl
BDXGkHixd7vWiRNwjkTMrTH7kxMNwy49yLvGGNn3RaCrUP1Uq0I+4EtgKZ5S0LDezr7enyynvUYX
E5v6yEmVfNN93qgmu0ul5DzLFD2L+q1DyCkDBKPi9Z3NwCP2PMb0Fy4RAL4+hbKmvHocug/CAUO9
BnrLofYJi0UiFsi2PH36FAJisEnNGDmBiaGI8/ZrEkpvaOVWPYO9txQzMUvnqcf22BxOC0ubjNFc
JPSuONBGbxXCEPHgImqnt2qFx83sManQ5XDkXsp9vSweRrEiIvP4MWQ1mdN08gdfY/+sfQ352Yo+
YJYAkggmylganf+pKGa4qHpsb69aRtdfr8xBACJIvggefaJIhBjVeLo4aFipOz70kVqkC4bCOM2k
Hxqv3dPFbRWSi0U7Jku+6zms0ycajBUwDaWwsnlj/kP5MGVW43yIUOOsoBK4DmyVE4C1tMAOwnyA
fEyKJcnfBOGeybU22aye0mk9G16fcKLRhtg1PuA9I8adpPzMBEL+h5cAg5WpYiiicJWFkRtP1WnC
f+mzinEWttgB29h8smKGnGDp5NiJdGLxPZxJLmomXXaaeXp8nTORfg4PpZu7qkVSIohGr545nocr
+VrrDYkBKd3AZAqWjqXi+kmley7EMYVG2DJzzFU+0fnpD5s/qSIn9H6NZ12tj9c/r0N2UoNTaltw
LN+tl31Gl4JyqGB3AGgY0bqhuA8MwK3esZgWy5RaWXXGexko5xmKvlN8vLHEFTerXj5dkC8XEzHz
nIFtkv98MTnFDqx0nfeMc8vWyS1O/4WcinRzG5j3DavhXJxbtsZzoZgM47PqM1NUmI1LWHmZ0WbA
tGrssL3+4X3AioyXjNLhQHim5f4bzAzeZ9fM6ZHMyJXm8uVBsZht+yKYM98F/p5ULHRuxkMvtqdS
J1TpoYlJ1ZsmNV789KFX0xBHDAEi0I3xRoId8sIfZr4+j512x3WQzNuKR7IbAgArXsFd1zv+Eixy
l/VpFtPe5rYvrv0PbdKucXrY39dvH5RwLOqpZOZutUPgLcK98nGDfCUNfSEYKieEHpPkjBUxnPVX
JXjK2yssYJ/Gyf2BS+sPC/38mvJGsA/4xqmBv2P2GjpkjPPbom/kVl8knQ1Kzz3NYF6YY/idfirn
4PD6ejvIzYekzYqjmPkcV5zuWomtzkB3ZLuD28dbeQnmuVZu9sMbfdVTmePJeDv3eZxbt2s1ayYD
L3fTBYiCN9Ah1s/qtZz0C7d/uLmvXbgqXdXhoTtbxh6AiN4IZtmsMXpT1uykz6seeN3mQDIwBtUc
i9LdS/qVIz2YaNPaUxDCRW7y/WAdVl+jk8m4FDZs72XG2NftCk7dVy7qp/EmTWap8mlvjPIDS8V9
9tog1KeOtEnxHgw5WKQrClfrvi+dh/1Az5Wjm4uXrPfpeJX60LKoGTjxTWbyTAK/Q4MAj3ger7ni
hhNsGIiTT3CBITwELme6vO/zYGMy7BCVu3kpd5SkbIbCCsGzcjA8gEGArJ5Dl6myCL8wk9Zitlps
B6Al49no+JpnV/KVa8obzS+3S7tIL0pk491lA1iDUtQW9EezlD61T0Ds9774qmzajxRa1ki9vfel
B9x97EZ8iXCRA/0steMA7A7UWX86jT6aSIsO8dLcN4BKYTDJuMNTPTKxabQDcemkmOHkjeZNWZQO
6gxKVT32mEPLJuc0Opfu9r0fGYkeQsJoTsHZ7waAGGyMr8i6r1HgT2UO1VZvNg+TjWSzqMIPoKa1
6jDSPgTNGXLSBMRlKe8cKAB3zvAC0+oDM2KbYmHRRHAhCnD6Lj+8Lelb+4454q/KV4q8XLB+n5XQ
PpV1EgFSiD4A2MN/isrqzpDC6i2YH/zZn7ySTrGpj6bSR+u9zO78lo3oms7JxIoueH/VFGD0lIgB
ujkW/wcj60JZ3A08CkjxLBJ+e3AsnWT7FhVRqdqOFqGZ6PdLQxi35H/xwlLH+/7Oev0SBHfDSHBG
l/AI/UEW9sM4eg6LTmkDfTBpfcx2rsM1egav9P81+kTqqNofF9M6v2rcSOmpQ0z0JzPZMvLqPlJq
hDEF/eJCPZM8UPyxk3g63YFKfOzp9b/0dz/bCjpBzh/X/UF+R+H4kYziKtxL1wf5HpH9Aw5mP2J8
1YpSUZvGJl10JZnf5z9YxY6d+tsn/kFeF4rWasmwCffFQbpqqUiO5M9dxU6tv2kWr+3tUl4Ie3+/
rPwfb1Xr3mxfk2X6Wn9SsKdBMX6+kne4f3pDu5Dp1hBY3hj9Lc15X5r5tCqTbA7w8VwuZL+wM3qH
/kWo/tfL/v0efvCpr1dRhkHMR2+8YEVtYykOJhvWaJdvsB37B1H4XxK+Pz7xj3U8lBhvPRrxiZPJ
zYmcYnN32kl0F+XHY32bSh7mOPdFap3GZGuxF8z//sD/S8D3x+V/qF6ysnz3H8or3Pec+yyAshE5
81Gck/dmiO1LyAR1V/EGHsCWi1XSJPPunzJJtXVzMyef1v7T5YCPB0bfb/yUjEhb3P5xj/8lS9Og
vTG+72MAh5bzz92XJ5UyeA7ycD/+aDVRLOh4m2HRy5hSjvUF+ft9wyzfN0dvC1f59wf0s9nu1xb8
/eI/VoPMoLCTrHHx93L4QX/oKiO+b0bXlK4P8Twgsgx3vQ/1s//5OhNq/371/9Shdc3w2MfS1DMa
/PjobX0qGy25SdtOGRw5kRkvaiNZ3JdDdDmZdfICYBPV2EsTjKD1mD8eVdJzyVMnCYLl7XL9dPsU
eslUdk7/EMlJ/U6G9EeQQDL1+939eDbtO0gaSeXu0A2U/vO75zzcVkBMmaePwbVyn2Zr4IkL2PTW
d5LVgn6BNhm0QFuVwUrfaQgbHy7kNZrxAQJJeBOEziASuka2YHeI/JTjufvyt/4BG2ANl6DifA3G
YGTmD9hcVWgf3rpl7izaQBsn1gOQWPmYQ1gAzpp7ZmiJcnKfSCThAz1b1cBJkWBeRWWrwLZWYMmX
gRE6se2HEGbp5Wl+xN6TzgvpH3sd08z/CaudyGwkYeqkjMad8cSfSzlArytlb4SOxeEliUcjlCf2
5AJDNph7WHxAtQ4+5WwZfxZkRbiYCkR9n0wFrg79c7IuNvGcbqOt/E0Tffo9tlGHLeVd0VrhCW+c
1cswTittN6ZOfHxab69E67OBnXjns/757XMVlAe9desk6gqehex63TtO3pPBZ38pf4OQ9s/Njjln
3tvnqw6nh9nATsJgHMpQ7586Klf7LGH9MZgTxSHacfUv1azdx6acVYsx8jhHsZqe2UDEHtDQFZP3
t9w6NRDoeTywRr1zhfGAPNaRnezqTTUJ7l5zHgQzUs2hhx/IfUeqgvAmmI29yNcu8SFdZvChdC+M
/IhB94hpB8aYJjpVxF+dQIpcsV33Vy1cLbzgIbOeZnZpL/A6n6gi1qN16VWT3hwud/L8js7pLt7U
bjprdsQ7GllWz1m4eMxxUgTASqGUrBTpypD2FKw+hcDYtqxwRhF8LdoNuL3nNwQLPPV7x9D1dFZE
aCAqdCp499mtP7R71kBcEujH0BrXfNzP5xmeZR4v4rFzK7F5Eoqq9ysrRCLwefcAefWW1AnjwuXn
E2q1mCSLoSfD3DHhcHnJka7HC3U3YlaFHUKuQreVTuwZ7ZEhH7b2eeBxrGjOqOlOSn15OdzmDoIA
DgzgnPXQib9u1tPBKMQOzd4k+Rij3BgtupJFAfB50bh2Mw3KFVqCeq6XTFOzK1wVcUOQ/XYOyeSQ
OoWuriBLZoOuXScjt0YpAW8uz2akW46luPgjT1Lwv5758gU+ej5GWX2xGM9l6AMBM/GruqwdkFo/
QdKFUMq90zMQiI/YCmzk4PaApoExL4bZZ+YNVotlsLzrA+zVnAKkBlMiJyPuGe2D5de6ofH1tCJ7
Ek1fzqJjbl5OOR2qosyscpa4+CxO8as2LrZm4cgMh0hUAQ7OQelDqyaKoDk1e7Px53t+mucHCH8r
WqLJoJjHlc5MfWzxpo/Jx/0D8boLVpQ50YxFsZSMZM1S1dPpyy1cqAJou1RvZq2RTdrrGMToZErr
u18xklM4p64UmrXzxkSy3TvWPPdD+6R89d7eyTxNqZWQY5l9s2DqbEcNKtcYBVRtAMmjc7Xl7RjC
rW9+Ua0RSeGH5vLJGU4yJ1g2W9y6wHY8UiTkO6q5AqbUazcwAzsggInahQEjadXWsv3QX4sxqfmA
ssdInQQwwY/1bWiPWFKttamMuBOWn6N13387n41Of7I5tMGBPHQG0NEUWGiGrXVmDECYK6gzZA+W
uuuKPSgtM/cxFsu2FaBRYDRuZIDzmwNXL2yFtZY7JDA6wAYNckNKgtCFlzZLk+/2n+uYwXpGtOs6
+Q8Ze/xFDww68PkDPV00adwa6hO6P6L1CquBSesWcP+BGEDZ5TMcJ2HBe1e4+xlNJoWBR22nLGsP
vaHz7MYvoo/QrMBHUK5f5IWaZVAUeorDJuvvNem/TX4pB3lH04+Nw/us1J/e27yEa8lDvGmMZT2Y
QgV9aCzN/FvGcrPlMIoXN2+4IGgq7Aq+mKkAyDiPe9jGKSEinWLBaIezyR5zST2dRDqtUKIw802t
9401qBJDlXzNeyOwiRkzDMYNMIOT06AAqjUy5ozCFFQuAQaTcFRetgqhzpxBp9RRZVDS8+paxAA1
5f+IlYEufT0P5/Ve80dX+H4kGoozRj2hOM+tQp+W0gh68p2em7CigTVdBKnOkIr84U5f1ztM7Q76
+gAZhzgspS2sMAuogGhyGc2ldWulHrE5W0jzYl1B6ca8Pjj/rkWvO9T5d0GDTa4Puk4qeiUBVe3T
UrMyburJlmYfu+m25efCyRoBj4euCNH6L7En7+ScHumNEYGt4TPZNXlJK81GbGY0zs1Vjfg72YEf
o/vT97NZ9b2lLas0wplmgnEQaQgyqlhD5vLtXd+cptf6pVypfUemXvIHNpuHa+A8hXenOEr+w++j
Ot+fjpnLM1wzSJQn+FifXHCP7uPA2XFw6VUitiXVs6m6nUyscd4WeQR0CwYPHddiK4hikh2w5HJk
gjObiy9GmqJFEde7OwC4M+kmBXEdggtUNqAcrYcnjoxyQQylhlOW8f6B5c2c8Kk/FvlSXZy82xmL
Gq8HN0PEX0GlKTPJaB3FiNfp6iDrtSVNEgiJyD7BXzwWioMumH0/9IKPwXKWWJxf+gvYMtdhs4BI
SL9cA1zKvsTGquXuhl41d+87bNvZvvdZbJXWi4iB0gllVWhV/DmwH4Y89X3sBmy6eXwa2A9A0a5k
wOg6tyWcYsePr+4HEHAagFg8YOE+7IJJlkI8XiRzdRFbymywLBxX1buDkfg9y+aV/3I61WHm4qxq
dIrS9PDSlVnk4mnM4XB3Vye2Xm2g6XZQknhoHhBvIr1AtdEdQne6QXu+9AtpKomAzUz2UC0QB4dd
lyJ3Ixmjw/Q0jW0C1m1+6LowFaNcQtyD1fRRRzE0biHjaYtOAZRnPuQfkCv7FlgSCCMYoZkvQ+6t
9YNJ/OvEqNbSPtlH21K/rk5GDlk0u6JIc9B3mMCnLnA4UDgi23byMuo5z15f5fQ/dQzQk0f4/ArR
y7QOrXE2llKu7I7nuChOH8ebdzre7OT8cHrLGsvk2IDdQbqD9qA2QSnpINErfYHigAOQzHH+gsoa
HxUOTTcnQ1nBO7Hp4B/JmhOD6zs1JyQ3Gng3zmKiKC9usBqK/cBub8yDtJKekW7v3vNL7kBS731+
muSkoyu+G05vflsVIERvUvIXCqvsQCPTLACunSvrt6fNkXuYHN9O6+f6iHNXKnWF8+qD+vyhYyjX
+2D2d2TXZoLT3Yq5AHbPDOiIYQMrduOWbgJLxj4azlW+Xq+2+D9/5ygzZzlhJJ4zO8IqHIQm4FJd
gBtNOcQ+chjD73BG8wqvZ/hZzV88Wo3ivGUAwqL50mZIjFQ3Pt/sS+UMlieI4eGGAXDAVIn40s70
/FtMrltEy/c236putCHwANaRjLycfbY/fTI6Gv081wZQQihWwxzCtyHKCGyJEM29sbUCvqQLO8/r
zRzy4CMC/5Da5rSBmq8Iz3d7+PmqwdvwMWFcltZ5WPOaxtk2i6wXcqbbgr/S/4ILAdQ3Y2WzdYh3
Kx2qbx/51JVWPsCWOb7zxOYRMnzQ9tZOrux6nkZLu4NsfkmsBvhtgny2eFhomSZoFSxScPuIYgwU
/2aFDnAhLXZQPTrtz1/3bfPSqR/vUOd0iONQYFQV4oMXfOodZXY0VenqBAi/4ROObYQpw5xyKm5z
T7p2ldzdibyBFRoqR5BJY44ZmRhkiYSeDI5SF/8dp+trZwzdZFOKecqoY0q72KJxw6eZGqHcYhr4
yIP1kQgPAXaltMlXpvakrwe9BKIymX2Yepn7HrKc43niXlqEB4jApqf/I+y8mhTHlnb9X77rQwRy
IC6+G3mDEDKA4IYoCiMQ3gjz68+zaseJXU3X6YrZM3t6pqfk1sqVma9JUkK4t1Gbc5sx0f2jR0k5
05IIhiDPCPPLKzMCk2vsHcImB1J49sbkAeazaOWSO+02WIg7ZCvYpZhPn/HL4AisMBpNCXvT2iWM
oTM+aptEPb6iDzn4tPeNJrEVCYngd1wsBMf8f8e9WbL1CcwL6/hkVeCig5ehANULuggJahcX9uBu
PODMt+3WGEx3qo7gqaDnQJcBPD3VSNa3ffBlD8eA4BQdIYHskm3D3CV3tGYknFXlsiVOkzpbObTD
4koA9bhWU9xCW+EJzEOIa6fK+r16r97eUWGcPWY3gvlrCuFGto/05VeDFqTsI8fFK9zHRCfYfMS5
YI2mB0JGe9L5wLo7Is8zGDUEbxKpMfG7HJMdUszwyaZQ2FYuBgWEMNI1ipKS8lq2z7x/hPr+NGeJ
AUg/AGDxkwwxIjCVYIN+bzpWvIkM/w8IzIIbufJePrEr3KFYBod7WrBggCxKUh1XM3FDpGk8YPAn
FpC4puANaVb8tJa/6p54w/1OgJ8G2/luyuO1YHET03b5SC0gjKUPvtrZaXWMBz3ZrNNhSqjdgSFs
bsMHQCM564bXGagNQ78bJS1uiTF7NlMbma601gyJTUac5ns2bI0oxfViqgGT5IDMM8I1hBydbYIY
8knZ8IRrM0fNSWop6hTNYXY3NUGDNIdT2YZygjOUM63sPV+OL3v1mGyqJ81EA4sEp6PvcIHTqSdP
lvVtQKujCFv20YcDOFn1RFVI4u4Tz3mPoNumEi6wKfNf5mf3g4mP6dFY1MHR6O+NfvdgHUAHvQaV
gGYzDR5CUAM4qx6c29anOE3bESPQLLWvuBI/7t4/2yRgHPFw+n3RJyH/NKYZ3lagxQ+SkxYUXeJw
0Jjs7iP4FurdbZ48hey5Ih6e3GaMjziY+mhxNRbN/hlIMIJP5jT7D6PxQb5DOWfWAXmQfgVU6Jjj
FbGlZUEDIWpWZty2IZ9C0VTzmgBCy4otBT+99mx7GwIQw2TahjC42W1tc40VAsOq2VV1gBfAB8ah
+5AhPuTLcPALkDn7il+DxElzE17ktRLjoR6A9ehtf42yBZIjMk6Yfa9eIz1To2xMvX8OW/BKGo6q
2DDe2j0mO019mur7Ga7qrbFMbcwXQF3h691ND/SbVBS6hMxpWZm7hrV9Eg3ojVJF6N3XaBfsHhC/
qD1x4edZDxwTZdy+GMQahCpjnWHfBjNS4qezQqLVgEDu4dKiNwxphNTjfMna0DmC3eQcTmO9sDtJ
K6v8F3Oye2QCjD0I9JvXom2G8OWZ0/uwwt3ReoJlttzj2TxJZJRYt+7ixt3YejcLJt7p8+408EAy
K7/f5paNCr2Cu+0RzmTZ2tI7b9rc5ugOjbdiliysfXg7HlAtvJGyAnasIbBzOgFF5zhb91fjOp2y
0aP9CgyqGQqlgZw+sHvva4KJLjNVwoHnUAO/nu3H3T1/ynjNDrVPmnvkQrr7+qS9PB0+EJtQ8n60
a+M5bGQHzbgCTZLsQgVUXhbTIxYvHjraxs/B2tur3Z0UvaCa8XyVt386Zdt7aiGd2M0AbPnGAcb4
iWhN+dG0tiJlIQ8btWgyvIzTtQ8l4TbTYfwhSoqe+cak7WaD7dLOuPvMuySJB1a7zx5U/raMd/80
rZMO4R2rlLO7PGW7DGR7MGj4tOXhKq7n9S1uXcIn/5vVCzZySIfJgpkLD/kMEfiwx5+bAOcft93m
ydzvzOnL27CtGvaU6qg2mkNkNACkqCGam2hLKU35/3BLDCxR9mDzAdh2twG51+MrUVVhd9R2TxB0
KM/CnXPrdzixnmQn9hMSBDAn+e6MCU7UBbBaQaTUbpXd80vD1EftYdVfZ6pz9Kq85ZBOGQwAYVZA
gHc+JX98tEpy/lavttqwtpdH2jqdDIJLw98HR8rdKTSylvMEvL6EawdeP2HiSRkFWzeTqUIbAVAo
i6WVbowxnFBawJXZjEGWIRO1oGWoyWVUGkq/GcjokHbuicymv9mIxz0fmC/0UbXI7HLmcVxbZvVi
FGl4acIXr3uH6biJwNs4XEavcjHdFeUDtuyRSu1OSlzZ8K+AIcNTrM7WGR5np0u4gz3E9IJbb6td
rK1GkgUOXH0K4/LWwWs/Eq30LjdCTv75CD6W+JEZgybcB0YPwMWyN/AlWvSJV4CjG8JKcDRXue7U
tmYGK39HbapgA+U1i53/sc6f1n4oOye8SUqj9cl8b857yomggtUECcPXoQTrvHA2i0WKB/+uyslj
k1bY23qyQzMAXg60F4fDJoPRnGyRYKk2agE0Hm0yOxQkTWgTcDvRbplJa9bt0KA7OWooaD4ZbDni
NcUxEDLaJg8mhIe5AvD8UjYu0IHgsPitkH7CHRbD1qeVa0lP93aymQl+rqwzdFhgE49w0tib2ZNj
w5GOji7bt218n7cfVonPf5mU/ADNq9Mbk6BhOTJr5KhAEdE+6p0HQFWRJcOG9s6v4Lq1Dxe3VZs4
IzbxJM5PY7gPiIM5nWEDVkZ7eOtKd+vcm85O/elnE3r42jqtrc6wOlnT2TZpHQMSJYN1bd+oj9eW
Nm9hx5W0yNoo6l0ZH5t9oA1bmt3YBhgIAujfOu7hEQJiH3QPZhpDJ66TG7qgSQVyScnfva/cm+4r
mnPbDF5QY/e82PvIXLdcjAHbG1ceIQ00FfviaxAIdlCanRdZxOe9W4ZM9GgEcjFdoYTarVP4ThVW
Mv32sk4u50BmBTLdQtGsW2W+KvvQDnSs+cdQ2FQEOrjs7+z106HuOcsMtTWrPqr2Ddqi10it3VoJ
tnJUvwzesI48Bf4N40/YH3BucOX+XF3NknKjYRGDG6AUpb8h3TpYDVhWcFtAoOAcqD18zerFPeY/
vJeujCvT2uLF1heHM2o3PkB2meywDlo0UyYMfKjuETMWX6H9le3F4BukG6dGX48a3dvZPes2ZAim
SRNZz6tlZW2Cvav3Gn1GuXyMXjtLBnUpjWe6+g3tkgVe9B1PaiG8xc1EwTwWXEn9QsM+P9L1fnX5
3/+R/s/2edxKZ6aBIgDGpKsdo0gyIzJN332lfdZERSGmmGZgetb8N6xd/1t9zMU7jLfAgV9n/tcb
1n64SPW03HDxocZz24fSDIvJ5OXnTCPyZ4xGLPAMw9uG1oCBKvMQdXQaJpv4xjc3oc/SD1Ay1Kuz
Ttvp3/vql9FIbY5AoyA0jR82e52mPFQB5WAuOS8zyFRoUs2sY6EwTOYebkvWebAlW+dL28lt1LHu
kl0O5jANjQveMsgKicu/IJzy37LnPx/8DZO6rab6/bmV1QGFKq0gjTYCJi51P89T3/20je71xCsv
jWVmJcNf8M13vP/ri3976eKjfPviSrteXacrri2aTKBOQlwzmVCWYsxsTftu6uprmk1CtQlo0TS8
ZQdbKmO+C/99I38RDxBRN6EcyE2ByrX+M4br240c1ype5/VJA2i1HPGdHT91+67ZGwx4bO+X51b/
fm6piZ+szoA65o6gNf/zueXHa9uSjjuNd97cot+CS85r1904xrxON2I6eX67l6r+J7xnR6UdYh9P
5rhM4eSZA4IC2d4+YmGgQYQ09e+Xoel/b0RuT8JcHA9NuY2A+c/bax7L9eV6O2oDmjxG9JXY6IH+
MsvixgxClFz52ojX3mRCV5ql2/HhPaHtArVkFm2o9JPh3QyRKX+UeV3aMozM4NxtG7Wj0fwfJg0f
Dh+uXB2/jfPAig0n+a/xsCVWYIB8p/ds9K+gYYL/NefnL89uwNTxbO14oQgNpE6slGPH53yi3eZs
43hnR097UpxsS/G5H16LO0TkWOwIu7QjLx9kKsTiGgBIRV/bMcIotG6eFxJCQafP1ny+h7BI1bTQ
6EfOlscBeXQ0n6MFw4eAH4PwS0jNKjgGtEz8O3InsthJDiUnoqlNmUwRfUL5MUFr4BfhttjhUo7X
JG9oyFuMdN2aHfgJ6tqko0IfPVbwvSJZM2etxWQakJ+HhyRHOJG3eKpJmd858XtDxbAi5+jQUumk
GycXIryJjAbsbIXJ3UADYi7nSVgU6xSHuItT0k2gSHaedGvCFUjCgqaCQxeq0Q6o6SrzeXRoAN4Q
mqHMoDtDvwhoiRy2jgQIUZmQ18/Ll+umTVwLzDJ70WaN5WXHOBkxXaZ1gEJpRpvCRLp0gq4NS8Rq
oYEz+qeNkaYPGkE5atYmuNYEpG+3SDWgnjMYvbszc19zJlEUtq8mRoWy6czEbzFTd9XgJ9Gn5DGR
r3uf/CxUSMZmCHKfWZ3+fQY2YnyQ9Npqtu4Y6ZSW1/je11qWjOTGrPK7NW7Daj45gbfU8Y9LAsTK
3bEED3xHv2cP5tDTkRvwd/Z2ZyPpaGvO8YtU2baoiD7UvRG0Zpx7GQZMA8QCwIqHlQvdXXYufu+Z
XSdXUxCZaaadOAcI58+TfR2UdiZFSguG9T2mMUPOHKvdgerY/JfjMxTMjjtmbINBhlBlG/tsBj14
m2b3UCA9t3tsG5jHTk8vxuUaqOBmodfBJGHUt+2q3yvDqiADDLLl3ZsPS7+I1muSw3AYzjv+Jslg
BmYVudtSQ5qFXymoOIsfOrkJoXJ5XqhoD+GRTmscQJgN7BxNDEopM7xeF5Y7RVLXpU3a6x0s84nZ
YDZnoGfCz8oEM1skRUcT+eneTbBtY08kJW8YNT0GJP6zaMMO3Bq9m/9xTWg5lgk1k44MgZ4ZDIrp
x78j0xfV588MQQQmZhJrbaL0X+a++/LOxAC11AYNXNkw2ESQV31MIgfEwpQRyAQ5a2dGX4MFvjH6
wMqjRjRmBnyTwqcT8eF54QdrAIsYKjCwyPzV/y2TUN5JHuIsYVgj4ZMZv9zn24F6aqw7z8OOm2Q2
C0iFYL0CF279InZmt0Hup4u06ffVbL/sjtes2g/JHJwcZKMrpxz88sLEtf56YXBNoEhyyjeVN+Zi
q3E7Mtu8jWYZ0cfuSwwfxeemk2+tnJQlXai5XQfrbstwbfLnIxR7I/Cyp7dnMVyj5R6+7bJtnUJL
/sVW/eczEGtBXeG4xV39LeGqq7o81jVn//Bin/FRveJzKU7B2ppMXRoQEPbnk4rpmg571gAnWjz7
/c3wXqDJeFBWNV+98ctG5zIwGUWV/TZ49ufP+O3+3j/j/bi96RdFHVjDqC1cOW9JCzAHJSl/5LjG
ing1nsZTGu0oOJQVgoQSWj+Efgvut0ja/v0xZcH2+utjtiSoYKqMSdrXG/2WpLTW9eug6k+RqYVO
zUmwBQDw6Vj1V+7IfZnoKMiNqYMxtOx4/744DMhfrv72Pm7su/2h+eJ7IV3yY1TBsbNOo2j/eTML
SFMqp+FsMoFtgBMvA+HNHBQ1dy5JfnHzPD9LeFca4nBQ0gXwwIzRPzA6Ss18gY2YJzxtK3qmZro4
bCzX7RINuxcLh0vwV5Solm2fX+au4256WL3Q1XQ7aP+6tdkF/O19HMasWgQnmCzanIq7LOtsXMwf
FgcmN88QLmR3QcDfDhKKIRLIuZ7O721j7hHaSG35YsnllzFU/58XpjO9TGHClqq8kfeYICtX2y0v
LGT9kFKr4IZamIOvUNHgHARWzX7j9Hh6y+tCpEMWHKJ/f7avYWV/r5n/3oRI9b6tmWb7trusy6ZY
M1bR/pzIJt0TO946eV/v4qrPAbnLez3OvL3rhSgkfsusf160/72BN4LrpY3z//HEWzjYYRRPcqFd
Bf5AF5n2bUQQvYFMxNmIs+WXS3+xhf/17G9ZNkbwO10Wl+YkmpBtNJcCsJqcj8asYbxqY5JrIxFb
HkBMxgMvNzb242ryi8Pdr8RSZbHujPRTtbp9xjZtNv6u23V7e47vHbVob2WO9RtHIQhiSKcI9sza
onOo9ZMMVmyWrCwSOP7KlkSupIsWraVvzPkckcFdWPgk85b9ywf/8X2TteOihRl7R31734f7tMal
fa8Omq5VHFh3Zl5aaX+KepV2oREQ172k7VNA/2ag1X7zgBcGWtjE/vfSb+/7ddpxVzWXljJsgWMY
V4AFpg8066aQvfKKPe4Cy426kGKQJYCqvXqHomO6qUFZg7JoSSOofzfA5IfQr5qTIgKwmliWF7BI
qBiWd3rNK2dOLfzv16b9Xf7Db+V87OCiCNFYezuNVrdHg9OccRmFBVFoUoR4jWhGQVVK5JcMVuzK
WKyjNL+7ORLo0lkAgPT7V5vc6WkJailqDpdWKLhiyV9wgNma7TufeemFv91t67e7fYvF0lGSOtJz
p2K9QoFiX4uw2VuP6BIE25V9vXnsNTm5FkVB9yTexHz+LudDFzLsiHDpnvkOr6DfrTAAUIzPVNAJ
jDNGmuaItlcXfKoX0FtlBbMpf+k3qD+lRwzDYUpQk5NM+ZrK+S0i3Zr3xu2wnyoDmDPwfWvHiuC6
mJRNwoQMDg78rYlq5/4hSv1y9iklo67NYLweQ6SMoEe6aZsZR9zWTX4JGO2fynLmequsA/4iaW8R
W3uuVq+KdTCgZ1yj5Lp+CpcsmPDwt2BwIgtHgYysipm8tGQB0unLG0jNsVdpudhbPD5RbsIRBNsv
nRb7bk1S4Pprt4N0nfYeVB1G2Ftk+bSbcemhninTEvuJOZIg8/UB4zLU8lPYnG0jqmLIjua/l/lf
dHaxRb8/4dtx0GlJq+YKr2RCIiZc5mqC255NHtMO7nGQ3byb4c1/Sx2+ksz3OAwXmrSFSatNpqf/
eQaRAe6OW529ReZA4tIHTI0VznRjsltT6cZaNx+BA/Y3D+uDOp8CI6vojVm/nYU/rjyGCLTRESgc
v2/J8LGu6DbdtuJAhloY54a/6LvGyB6bpuctw+TXhE1sw78enMdr6y1JExbEfz54U98dpsr6622H
BXltFMsLrtr08fBuD4Ng5UA4Hf77E//YyhJt1P93UfEWvu0vUpHz7fbUFJ6SjcVhRrqBQTylZu/K
xiE1nf+yb77OlLfnRAmACItBY+1W8ytcfbvkTdtOG0otK1+NWzoqMCSNKchQDObtTCSrLMg3XiGM
rR6mEzjzwKZh5DI7CU3wrSsO0Hqy8R7D89CkHN6DdY1lI8uQW8i9X272p7xearZURtfpuizMwf98
P6/pZaNtzjdlUHa1PdOorfYnZBsyUk/HunCbMTInPuGH9KGlq+S1j6CfY7nfMB6oDVfGHUpjhiWE
9aCDdWQIRrcNi7Oiua6m//6QP+1VhrOqWAjqLB31/UhqMobzqkz3yoAYeRqyWW0cC6Anga11hbee
bq9H1jP9ZZdIP+ySPy77drbc5daKaSYHZMvObXgyolOALQISXReBNDq/6W8h6YezjOvpCgN7qFNR
2P35PdbT1eYpr3lMxvR9pWDMFDdHTwvYi2f87Wo/pEffrya/xYDz4cH0KJmrveKwWt5xm4xTaaJC
Mj74g+WvD/fj5XQh3kG61G6+h5zVTn7Vqy1zmAuFccLOKilHDFJ9wOgDgqXfOLh7pft0/71ylB/O
MQ7X/171LZlR7ud7q9U+KvgH41gEp7EZNN1HXwWlYNB67xZs/MkzosuO1ka3JGT0uDpAeGAmof2c
74cQSNiTBUn5fvPLvf1UkPxxb+/Lq97djuc2b0QzDh9g/uYtOrma97ShAMRVgocFrJ+ODWmKFpmK
SQK6MrB4afHAVgc4H4+xf78tSWTEf0Wvb2/rLUq/qvN6fz5xR81ghS4fLtw1XEFaEUxApG/oruG0
r5zfVKXyjxvt23XfAvX1UsrP1uqs4JlG9jB+YSC2Z+KJyBGm8Z3wSPMV7s/DtBFto8a4zHj6xviX
pxfh7v3phcBN1xgU2f4PFvA9dj/r7WqnsiEezjMFxTQLB58sszVH70CqNY1Ju39LQ7522b8u+lak
HBvK8z7VuajoEtYWvZ4aMbF3dHDFmuaYen2oMdbIQyyAZp0N89bM32YD/HoLb8dAZ9/Rb5sWt3B1
JOxpXwfrBLTUh3W/x51glWkYS6tIs2zMPKwdfK7Rwf73q//xFmRUYhLAk1A2vt2C+ljJx229lQer
nXs7G7etEcl45p6Z49ZvzvsSlaZRgbgkUyPAYeVk/Pv6Px4wwDuS3hT+te3228I/ni4b/V6RnjRd
LBVdJDUSnENjp+IrgzkSrLJrgklACwgjIXZ08n9f/2sm2PsqkFHEsfI43jT9LfIrcr2RG8yrwxl+
OMQbHhILtDuGMx2deFJb0U6Y2Q75P91lIgsghJ/K/RVe7AcKSXCGtCIDRwQo+P8X/8O+ZT3Ya+ik
AtnpUTGa2d5MrH/f9F+STDJo6dtNv5cvddm4HjYPcp2waBv3nVW8PttCA2FEMbmW5OVS7kOZtFIk
GV1j1AOpt4ESEBx51Igv48Ozfsn4fuqk/nFLb+F+vaka9erUJFEAPBsWegLs1aLnVEQOjVOmQgkQ
xk/1btdoxTbLm/LOW1uZKKo9WD/zf7+in2ppMemUaMJnBcl/+66rrbp7qFtNHlhRdJ6fqOt2vYlT
mvEXrhnP5I8crrCxwDBuJBrywG74heAcYCqDjfFhut2p53bt3sDLMBzlBn+bDPNjwvrtDrW3LADE
W+l0Vh2ZlR+GlCOTvFVZMbjmosO6guwNXf4LlkIgtLE/3V7A3fHGsGs5eMnyOljSi8i2lPtoCfCQ
/q3A/wGUlyQVqIO0CKBDeu/iNO6d9XX/eshM3Sqs6NxlZFfuQKvdIUT6rI1u1wymIQiZm4l8/t/f
T/4pI/t+8be41Jar+2GtcHGZrlkUOb6zOwHswQ7vdrsP276aLJtE+SUcKD9eVpZoIOHnQPIicqlv
J1F122v3x6qWB3ezUQJWXFEF68nDahvYSdJR9t0FcGO/6va7kLq3FzFfa2TWEbs8/JWZ8FPipn67
mbdCuS1fD4zyvcmcUKoIRKDSB8OJ8xT2PZZvyBX3krlQep/AiFVuj295z8wyL7wI+5BfXd4VWfo6
Dd6jJfUVk2VAlxRq2D9fj4IOftoudWWgRiFqRWdvsYskWmjGM0Lq8SB9a24gp0/5RV5B2RajmOp2
vAWJCMUAB9rrl4Yn7X0jn1o+4qGO0xCcwssOBxfUL0i0jAOOxQWEwhhIPYnRrIJ4i5a170CBOaBP
LDCWHyI0ASvCazQQoJLOkWFERz+aHYFqDkQbOOAUnSc33nkxDVcUOT3SzcqgBkzpmADtwqCHTA2N
lPrw2C1K0g56s/A8jGKD3pQLxREdQ/w3DXh8+Vmwbh5gq/QTS+cFdsC4VQZIgaaVTBTD1C71fceR
TVR/fKYZo3BJ7KUZtFDV57wwtxmUBRoO1uRuFvQ+0uTmheErLopW4EiW5vlQLlIBYC9QVKUXBB3t
kcR/IZoUiEbpmTOsx0/3TaIDvesYtRZJshCsi7+J4q1orU86nxF6WfhbfmIBhcJMxWjdeF2tubek
z29YXsQRH2OsityNZ9sFOd50+P7pDfjcxrqGmN2xUVHkjjO521GhGdFlS7ezufE0yJ+7j6JdIP06
GflzscbwaYy9PkILulOoiuzUbdFX9Q1/Fk8OLxv1vAi6SuiXe2jI042ttUkqUddxtYeRQzM8gJE4
Cgwwa1hETXMiRIQ5qwcSZ+qWgiGeTn2/LI6xj8YGCSTJYefqKd1YBEm3Ybr+LhLkh9vD2N8ghYiu
uRM3mBIXMsiML8n4IJ/GWVrqzuIJ9gCB3K9sOSiGzcl8faTFhTr0MwTMbQMrOSzrNJVRNyK+4XIK
NPjZXkFIgjKJ/klzgArz0KOtmeNcubFQSTRell86bkpTkymBQEsv7NihVEOY4Et2zBR1n4+dJj2f
PQxe8cftaA6fQTGJZmujPcv9Tro4e5+f4w0RhellDInysctlZJ5q0eEducC14oUh32BtL9Q5Fyl1
I8/ZExFZwGuPjdAw1B8GDS6s/QrOYXQZBeq2iDZTPUp5Q6QsJbqZ2HlkcIvgdOMK63Z6D3I9UYi9
BOtjMjm1eHuzfIrLuLMOUJYvYhVhwcorChx7LCY7TqI9jwNOdubG404467AumFXqhHPoQF7mYWE0
S3QbBwOQhjYmXZersZzDFGke+MUeVIyDjN80mic6yh6swdscsUNCwVD7D98lYpbmKo3gu+V4V9qC
izJfeTWaNsmBYoP2iMb8k9QHm7qbGeIpOEdwnoQc98IA8QW8lUq9lE2ySyez0vQldrrI2YgIuD3A
vvmiaDOs08EWDFPwKOJzwLF59Dbd6yeF4ZLUSjfR/JnDq0NH0IWHczeH696V3nDuN0xDMJAEsCHM
VNOclXIKJljzIPMV8CxrLAVDrHzD/UwJRTmWsB1nNrl2SY32/FlM8A5e4BSK1p8/+WBDzbLwNBuA
fCN8CUEeBBwktueIa1Xe5NSbdUIuScXMN0IvM5QkI7IcJ1/ba8Nv6Px2ZUTLyPBbYrGJJd4aQO4W
7v9EHXRafNpNMXuKUQCHO8b2IKBCLjIrmibLaIgJ1m6UhNE5j6wonC4UoaV8IvMRPtiklzMCQ+oD
l/iG46gXJ1bNc+xMJiXdRKMoamfF+mPLMSD1QwTmbTHE61FB+IimOgGRSBKp7+k0sSBoEPPFoMFJ
AzlGrs3AuuwV9yW8UBHZ2rOohvHU7rBnmsGUbnQ2bDE1Y45+BVt62YE/MVpW8dLrWPQxdKaL0gR7
GrAWBdzxmiPRATDDyVA8wbngLeBTL0grCcAXvzuRI+vroysYfxvtbFgxmgKq1J3dSU34AghgkWDy
rivOA+koJSKbDT4o0TtMkqyKMwEA3Ehyhf6saTt8HF5P+kpdkAMWxN2FElZw5TByIuHNraHaW/OQ
qSaAPWJsPIl4acShE6Rm3BzDaBIrpQj5Gm9RM5Q4OpDodKzlmi4ETwyrbD4/2MOTvd5yYeJl/OyV
Jqb24qUXkU7PldXMl2KtE6OR07J7DjsUc7gXdFtmvkOI6DRVce6lK3ch1qbiIZRT7Rh/k8g62bTg
NT+h0ifFVBtcFesz+WXVssOmFVZiMl6JijFPnmEGdzs8R0vWqyiSCHGTZw/R3YMzqZDdUDetRJjz
YeYWDm4SjXUBdfuJ2uPjP5OCzEq6Ubm8Pjm/Bb0L53FM3idP24roBYiJnbpbKE5RHmOeVdapwEQ7
OdUJi3CzjsvPi/NIOXCc2ez20TSnd9T4qwv1WiEJDbjImC5sjR6WC5kPnZGz1RE7ZSsZVLlbOv2m
U2d5vmN86SkiSM/EJ4a8IGLpDVkwb3xqL9G4XczldjCfhwdvyJLqSEaxe7LErcnKi+52+1OGPmpP
wI7gA/7nVA3TtC/nawhtZy9NCQsb2HgGwYNUgV0TF1HN6NzruCJhq3RnJ5nzMgrvCRGNdFMGV+N9
TG5DWA5G3vbiOBL/xdMUjXzymjNIYMyKi+OmPYPiQJzu0NleILgzDnx0hO2imOYcvUomZyII6ID4
NIudqvefJGH46Ifw4BghkYSPPq97S6FEKVnsLx7nNO1xPGrNAz6Ijx7fq2kepiaEBdgCEBjgMaBu
SeYrlOq+ihOCBg/TAnDE7BkjCrPkuDJBF8hEPC/IzHHvg5rPSfhHbDG8IZg4GClGgzEq6HCNsDkZ
6raX7axMhHJ++gUjf4pbB9ozX5Zq8iH+9sucg9BMPAJZRKydkqjselMkacqQdmGNYk7DySSADlLC
lCdV5rwWQWgCA0JXDVIDaJokPIImQiBeL3mf/LRLb8LcWYEAhhPYEpyFU5f1OSwaFGgvJzoZmGKJ
TY2tvDj1Z89oApMQCwGfXgHWI4QoK/RWFux48vDXJtTTJXByvUDdQ2R0Li9rubLmKG22BZRKER+V
nFhyWYZhuFS9LNtCAH2O2HZzrc/BmXiB3XFt0ztC0e4vb3S+w5s5VBpO54ayjKC+9U+Su/UhB9FA
io9Z3sSl8ApJEl8cXljT3CHQSDuM17ni04ExDqkVRg95GyqKwUQJUQRzdKnEoo21ewDUZ3m8ZoVR
+/BEYCg8KkOkXxwOGMIq5nrYBJMuEBQ1PpmkF6hm7Oe0zEgEojX1CZBhcrUqnC7F47GGAFl8lEaC
dItljBsijy/7IlCICHUY5E7cdpCUij13lixi5QE5Nzm+L60szIOY0cSLZ0yHRWoOmkxMtkMYM8R5
jxvCF4bFdYk9M3nEiaeyNmHWcGJHDOggKHcceCZba7egDeE4YURo2xDkaUtE/p7s91YZM+ZjR+w4
TgWICRovIpD5KbCJ9wPTNLtQgAzbDjZ2BrtYeGzew9BTci958rus4fFz+FUskKrojGVembO9kyu8
uxp5HO6WtO4S6FgQ2hhRyxgNyTbF3KJzFLwmK9MkWWLIQyf3Vk7HR+pwNM1Hz0y8TeTBo/Kmhknd
QQvSSzS/M9+aHqY4nJpFTFq9exhseZJ0wmjGPFiapFixMwSehH9rSszROLrLrT049B9uRqOgOcpw
+wgQwppZhWt5VBpBu+UMdFbePmpYAVsPImlpvFCDGGQiycoxBe8hu9HhsqVoZT67H/vaGqAf4BEe
dLfsjDPhNEoCrhP04NKYB+cSr5lRrIb4pCJb08xBj+HSslEVXqPqV5Z5YGQ32wS6U3G2WFgKL9CS
Yg/e9FImR+C61lA+kBJippAKFpsaQTVuG9Dio+g0hMoo3y29GhUF5U9RaDeOLc9c2rgrS/A+reB0
4wGQIa2wi+VJK5XX64X1eIglGX/MNUHTythVczFDR/yjaW+ZNL3lVvhf8l1pBA0kezAQ2xEOIl/+
Lii3vMSGv6wXPDMsVeR9y+yYoMd7wGbdY8zBP4V+w5snG+X1J+qGUSdUX+Q9bOiQtIQl4RTDXejx
jMuEsLvp4lnRNjiknLSKfId9VKWTe49y4zIsLMb5kBh6aOgDxkwPTHJrKONnJ8JoKhqGBJqNEbwI
EYQdHgNGOS48lAAfUBpY6vrZlHkgaMLBtVfujMG6gCUkj1C0oc/iNT0iMT/riHLxPuK5ZS9Q7F5H
DsaDHkY4JwZ1wyf2jhGrhtVqX4d7Y3A2eE932tGistxHYrFVM0hvtMm/OEZoc0gJ7l6ycZcNiDMb
o2d0O7Xl1jA7xhfaFS97UAqHJ22IoOocsOGObsYnyORwuWylUOIMBgV6lSOPvGWSDDkdsI5hmVxe
oPVkWrBHdWIWktPBjOAuEcF1jNzyya1HL50KN2HoOXkFvfwlcTvFZPhOaGdUA8cH6tLuJueEbV6g
YY2mQ9KtqCJxbbrDYoKFq0VyQDovCPCTib6ggRAReOAAgf5klZOhw3Lmp9nKYh+JnIb4DlOFyieB
/8cyYunDzIYVXxragj8rO1uuHF6IjnLASFg9p9pZbhe88GXjIcohfJin1BoiCohfI7sRsZ4j170F
YSJ//dr22JKC6jWHc3rCjDfxQom+rnFWjLvs87mRzbtipB71bLu7G5ENP+yQe814u1yXM3rIXEMe
9LSEjNvGZ6iIDh8Fxf3NEE28p1vcJFYPZy4Z2OROxH0oJuXk2Xo5GPOiI8Iw2SzCUBQwZGxYq50o
DSL+jaiOG58NPs6FTsXJJBwyw0WUC4Qq/KqqdOpualdy+E4dY3Z3oes7uLcsFnvmv5GeUKtNSAHR
hIkc5MyenlzndLsYUd+59BZpimDZvd2FEHVlQHs5k12VcX7OOqa6x7+rgx0LQxBEznPgxwlCf6uL
Bkq0DKhiJ7PcXxn6OJdmKX/Tr2HV0WglPWzacS7S8atk4/SFLB0zbLqc60XtrVbBQvwrem5cvNFb
TNcM6RpS0T9BbJiZydXW9jamOrO5crgR1hcMqdFoDz2Q9R0tJ640xvTcdkEHYZ2hINXr/F+azmtp
cWuJwk9ElUQQcKutnECIfEORcxSSgKf31/+U69Sxxx7PDEg7dK9ewW3ekLuWe/d+s/fevAlFDW1X
czw/H4FmntQ6eQsHOITG+OXmvKq2+US+jCYi57Ej6bi6lGTjU5fIEfWm9aHTpqbOMBME7oEvdeIm
uE7wqZrRkMfheGxxXMM2MCk//hqvmhdS6sz/BDQU304cypYDeoD6gMwTPS6Hwrlj7hYccUyIOa44
Pbsewhk6wrsHKDT9ZaEUGdMLO2nhpqOR6oQcqQ/RIsjV0sV1+LzCHZ0j6e1MQ+zvzM+6LTpr2pRg
/ujnt0A7c4VRtWmxvCQfQIVCAtsWbwX0xtPkfQ6AOF1gOH84eORKYg56BZUf5+Vc2i7pfqTg3Zs1
lEDZx3Q4RfnHAvSGspnIBN4eAtbN+qubsPzuWJCcW3B8O/6ArjpXvj8YoBzBsCSJbDIzXR+0Coz1
WQHECcRUU4Ob94boG1wgCw76ACfHWB+Axjx+/DR445yG+0qMBRxil0+/mrN/nJ7jExoNejVwfD7D
6tFA0YUBiNT+fO0HKWfO/kUFy2UL0vO/iA89es3s4w/wIqaNTsJQPXYF+w7LZMbo1KTywMVNgn9J
j/+7KtDN4fADny7Z9s/wHIfoPc2aBsY6HjpbRP1a267e1paaL4Kx3DogP5k8bNenQOegBaUyTjw/
x/epZAkZ9njAdI9EX2AjQWQmzofWALyW0dfgw5Np+v31zeu7IFSHzNy+wu7PRCUmNpd1cBd6eKg2
fGd5pUP22GBrgKixw3EeYZd4ZcgL+fbrhV0UJgxcfHpm6OCXSWOX1HijuD1EgT3LD9YsMe5mojkM
18i2cK8dv5PbUeHs65FOgmb8aTpNLFAhc8IXQDKqjk1lTO9+aUezkiF2c7i+luk+PgITMl5tdy32
MXG2J7Mgty354aqfNO/OALqtatEFg8O1TV6Ifzzb/EuOEqSoqpLy+PxwPuHw6V5j/C9Bxuz7Pnsq
/1tY8IkL3IH18HByiu2RhKv4jWvck9PmkOF8ZrWi8yl+HO0zHnn26Zfd9P49OXasH4AA55bZgGbC
/+R+4w548Z5LqwZ936aDPd/s+DQ7EZFRZE9Tmh+Brqa0ZvzX76j9gtIl9ogU0HgkQwLsCNYicvzH
aT6uWibVRS1j170Eh8CJjpWUg5k/qXGwbHD5c+AZsjPpWoFUY5F1LWh/8O9oE/0zFXy9nnIELRz9
42D34G5gaN/hrW8Ige/tnX9dyXj8tiokQCBF0zmGLabI3bokD8XTj9POGAjSHsU3SnFxPWJZxOBL
xwmehPIrDBeZa8Q9XrKZzPnZq5kvPwZQaOFGhO6t1jWLaiT2ZJRGP14x4mz7MsSjUaP16XKG87D5
0JgPoGzG5MKpXmZYWiR/XfmaBNLyd3lutSmdBgVB/BzM/8BtdtXJn3LnTKe0vkDdf32eKOEYW57Q
hfnAIvy5pFAj3wuYRKurl4sE983bB4odaH0TjxRQ6V73xcVGERHI04vnVSzrZ96raCtf8oi/u873
z69I5CQY0wBJQ3eBgfzduAO0JdWJG0wOHMDiFTEvG11yJTnk/SNZK1QvRvABdud05GowuVn3Hwml
Wsz84c3KscenUxZr0K9axN09kyt5NDI+YRSxJ2R9DwA1lNnItjNkN/a+81aNlQueyO9ywFXq0hue
7cLN05XGwUMVBeN4TNn9FiyWCipYvbhonNqEMcjNMsCNz5bce/dYcAVfZ5YAj33+obAEZSh7LfxR
iJlmaMf/nPIaI+S7mv3rRbl07Z2ZHFlILtQvMSeGOYtGZ1r/HdHOFJAKZ5nFBX+C4HbDOqs1Ct7u
h7yJ0XWdPK+YihgkC1pHLFWObPxa/LLbuGXlewuCsU3QSkcdsOO5D0fX2ehBNBolvNuumXQ63f5t
e7Y0L0OVmeX4ILY4IN8MyKH1YlyBYt6Eqeyu3bqPpuxQd3Ffopjj55afHc6KFxOPg8H16vwMzBOq
LMjqujptqa8ud6fi+kXVldFG4gcGVS3sjkd2wjcpbewAohzd/suKCqshoVLHAwaVaAYX02R0BiYb
wOvvuu131Pw6syr3um2rESD9g5Fg2gZQ3p9bDHFYVgWESiYOuUbcTlf35PjcFaC6HNkc1xrKOEpM
7wFZB7Hl6EwYZn+wlYe/PqrI/U4n/XV9s98eXb0cv73iE3STOwOhHu+9E/AC7whOB0d8nt6e1rG0
n+odw9UzADoYaPg7F2TeoCKff9KjQjAp7OLB/jdlHLb37nuvztobENGOv5Y10O/BwoJzeW9OBp+w
ui+/OF8s2vZgW8PnW3Hb7bdIHE4ttwn4x1fcHmFfLcKa3V4oVqbEp7cxPgsKagTAluEKK9ogxgl4
Oj1dqT2BtcGzONfM+YduEtze5uzq7OM3+rw6+7/W9l+Ap3RZnHZAEubhwN5o5KhuD75UR7w7aTHm
tR66Ri7XcROXkAPwSnlROcmreL06XYYgJFeX02kntqaVfcnZlibYnyA/zzHiVw4lFXfcmDnxcKh7
PkIbPvlJcQO+QuyoNEXtOG9aLP4+4yL5apwybHYwWHt4cxwsiDW75bQYIoJdkR3KqA68pwBUi870
P2aFjhQbyIgzlQIAp1G/1SuuIO+dW9h0MW8WIXEN7w6ILMaNb9xaf5xO2u6Nj7uwBLKD7U60hZTu
HJRHGBEX62IBjcydXx36zbuOX2cLXXARPNBSgX1bMVBanYdGh17+FZ845Tztg3QFX/5/TEDRGI7J
ZNN3pFTapyaw8pmV2V+3Ys0hXwi3/Ks/ud7NCKlp4WMnGL3tPoP0Jg4bzwqqXZdiQXXxuYv6Heu2
6jzMwVEej7/gkMCP7PdjpKNPnCe8HIacuKm+fITGF8P+QHU3F8GDmui5lLroFj1f6BGAmT4UuFSR
nJVPjsxPw6YRYCB3ElCcWWHuQpJhFOmZfVzEXJuyKIommHWh2aQg4i8D/aQomohItgtwP4rJtnVK
IpoKTE1GvVjjwPC5t6lCp2RKTqnOzlwO2pZoLsB8S1+4OH09uQfZUV2qufGbya3mt3K7s7B/69sC
gBNoA+/ii2rMPI1hJ0X6F8dB0u271O5tDP5UWIqr6XjRcMaNgkbYDZ8NH1GHhqiMfrPOXXzbFuGV
A4cX8jZT2kSUs5wAHbM4YBoNoiM4xk0VkwoTnLYlXePN62oW/SGqbOcp9JGGwY9fldIS9sI0xuWX
p/YLnV5YIPrlHjJ2rIVeIxreU0p18i6aTDf5B0pPLqKYuTT2g9SQJk6D2L+ZYqvJ8keC8KAt0lu9
NlPR+l4Nf5i2GU2ZiDrDHHkDYxGQy+HgrZk/XV1HHBp/c1+DoA+vQ5UKJtc7BghgmAQqBoL4+eFw
qDFSGXJ//ZCr4xcI22CSz5uEIPE1EDebvwkOlaN+a7D+afZ6+ykc7j7+yKf68iGk7GcvRr/dJMJf
rG/PZo+BeOUsenYkKd2YnriU+uJlhnDiRcbd9udROjBJC6Z0GG9zUjj97bCYl7h4UfyT06AZvGWH
z0B/Msq3Nd32601rW7OLE0aoJx4zi/3F5zocmFA2pLnZ26ebOTynFwQw9Dew3hhc5g2oucECMlpy
KJxHyGI8e36PCxoVPp3bdCpzNvqCOWeiDJlpVc0hVQlaspCDpaTGLsM2U5JOze3S/PDFKSxgkTNv
76rODtVDbX0lq6paHpP4sQat/bw8ozvBC0LPHmuJfNQLaf2dZrzBZ2XznJwXVoo3k3pgdHUuzKwK
dycbpN4YgBNmdWkaP3MgRAKhFtaNmhngiJ8AcqWWbStsFLxq8qXP/Iy4hVnB3SE+CSmwGLZMdPuV
W+EIIK2UO7x/TB4xXiYTWGO+TDeH0N/ZbAW4Pf814AGpeR1z9UxOfegMwvL4wGf4heWEvnxDIOLL
u8j1t8CdmNgI16cFILVvIkQ9LmIIjs5N6PYinrF0TGspZEgOlFbow+LBA4EPMBhcVkf3E/pnWjyK
tpQJ4deqww2GFHANGK7w3xwIEhNN43tIxGSCA0JKQVsr8LE1rq7GPb+wjW7S4BQgdeweVo8+fb9G
tnEj+tStq+4D0WvevGu+hTkiLhVWrrkVhXcM+N2DAzUI8bqmCsPF0J4vxtSjzxqB2HOySWosjHbY
3FI4p2/Nynky5JBScMmXOAc8J5Yi/1IiNV79x/DlV5pfUpnQPUB4wGwFywBuumbazSlcPzibEW4J
NDHRcPzLMDC3vlMaNOydg2XdGi1WWfEGow3qDLXMeqn+4hOlcnojgXXIfsJtK3x9zF0RpgvFxFbU
YWAXHwcQKZO10MXVrGxZbUCP+2pBBajDHcBr+WOYS/Jwh5NuXFnQjbEUwMJpj8WFeZqLqLlF/XbE
eErg3RKEAXYuI9mDjUGYqeNx0GARVxa22lHQJdyuGYFDYpdAZQcb0jT4bNDV1B1UrVTHaTkHG2U1
krn1ivVR0OC/QX9uBzycAKOKEopiGVcPmOmgJ4gpr3AvHhae4qD0bqWrXUkSK1vfwlX9mCGq7FqP
UfaYA7WIgugdZw+wUb3mpRzs2JJgI+MF7+UI9wValKZ5xVvq9yRdDz1W1WvjXlJYectvPhgCnD5C
kXhj3v41X000m1TFj1b/egfnxWrpsvc9DJhIzdocRhf14XuxCDcnw9OfjLnNOsMwruWondv3ltOR
AXhHo4wp7NOwfViWUbfBaJ3essuOsmvZ23piQB5cl4uUSebF+dCZfqHtUw6CBp7e9u/e66SV7t6i
khXEzWDQXhGchTsyuWYt3epibcDQHoNCpGjYaJtN0jZbm1o2ZY6DkXukf50CQsoj9z44rFbY21+/
qqy552LbLBwgwMh4uEXYwNF7la/2PfBzD4eLi20AB1ydb8M+dcLWUT325ujqdPf+6xJmO1DLAqEm
JSDnstCk797iy61jtkfPltIvHjM+q1XxyBfhixSpZfNgLV/mCcbJ9vWxQe1TEglm2MGYI97awjz8
+ItuX63ggI2/ZfzYvryPBVJQs0yTdu6cZyevvnDqkWb4l1dUl/OsqqkcN3zdvM0JsyBR/YwOf/RO
r6xiJlVAYQCjXxguYYu/Q/9agqDBMBzT7Qui12WWdcVoyS0rt8R1gNhhjIk1+/uNXwT7Sfab3X0q
2z491QSvkW+n13o6ACjvvwSogzLMZtes65adH+yZENdnt59NsAUlzXXq4tpT0WlMDN2cgP/wIFSE
KyWmkvqu7uhYwZ9PphI36HUuMY6LsJzbebS0y/SdFH0IZ+aJcLBHTMoOX445w3GyYbJ5SUkPAzpc
2HfdZs7PjMxj5umVrudtdH9680ELCRLjF6T3ieWd0lMMoljJWChJvg5oo8FsE4LB9qYWTdfL9muM
O207+8TBSN4Di4AVv9E3G++J4KjvMTzDhGf8mT29guEKL7Y7DjJsRlobQTYzmZNEEZBQJNDRcmQA
xTs79gpzBY+vAmR/AWCX+YSZ1pxwb2Ufpjz8g5CnfroJa47WTTOTa5/4T1MD2BcTl4QxlsTNqaLv
Bal2UjvV/DnJKGPXq0yrK0H4Cy/NZE7YDzD4YBPbnCRN6M7yyDmQgpdhBqWLE9fODowwSLCUaqja
10yeNyfAYJQdfUWVmaXPwkkZ9Jzwkx1dN6PdV+MIaM2yt/Kyg5s+1M7TZ92jTA6tfQ9ToqfXskYB
rmlXSyWP5TJ5Uf8YeABjJ0eE8rcwKbfdc4yuYQwE+EbaIjW6te5zE8J/1qwRBOiMY56WejZqLxNa
TvO+RlociVz67F9hnapRwJNmmL9UFMSzGx+YvycqYLnwZUSxm/cYE2nOpJpRWqnHUyW5HwSGZ1k5
kHXqZQmUKOJzHRkrqvsqxfBldhm3sbEI67zsU5wG1fBgMh4rIKDwANXXsie30OZk7ogRYQqFAOqT
wDkWkwgsL/Aym6XnLMCciyFMmkFJ9qDc1JBXmSE+63dGWJc9SALFNWPBNfOor+WuIXwMJlEUNAxz
FIixk9CRijHw2XicgpS/XPLxDMX6DVSku1xQ8Wh2GmCrl7TH/FZkf6mHy3iRuwEmp1RkFvdJ9oGr
/fSjEienHc9v0ROrEH18JKNQzYrIZoh4dTLsxovhC4WhxxgxrVa7nF/ahbLpamQfAKtLMdAyrd1t
RAnFKbKTAc1LhR4TKNk+Ob/T3UluPzVjBwWje6/pMZ9TARdrkNiVg52KRF0niu13nWx4EA/3buEd
efFvDffrG5LQ8syCUe6TOJoQq5EW9BJKzdpuB/PMAzFFzsPEJ5JlX+u3mfUpLfyAM/ADhFkpHcfO
C1ja76VEvFabL1efoTocm5p1XJN1GGPByDbmrpaMToCR8Ibgi/Eos242oYuFimNGedd0k2TEn8FN
b//iEVc1PeMCgRqn6x73dqbH2SHNRgHuu+IP83HZEC/7lmohficOQZ/znBF1AA+b4dmMca7dor0E
vrA4FmpcvZegCYosKHFHzdiOs9cS91XzDDrL0U0CYlAhAj2JUAKyEh5EXtAJ1RN/zfaNxAQZi3hP
XTEBrPEA+D5OuWVuOjIm3L0DUhj4lzYOig4f4Np1Ar1p8mROMCDNJTZMYNO6+xp35Q/Ga5oT9+Ni
mcsrvxfMKnjz/K7E4+buI2jfJaV0uaQcsRlzm5fl28YlYxaJ04x4ZTIplbPuumrAwZlkWFpSLrzc
Szr6xayi1iE42Djz1khzvKk7JcNZ7e49xvP4lZvsu0BWd4qljqclXcom8/FNuOaBRMhZ5+ruejUY
j7sH5yQLLGl/OYjZ9Xm42U/gNHyceN4QjI+UoOGFpAsX7UkHAp59AnBpqMaTY/9CR6tnjKiACvZX
60lYwvjngNj+7DlAYjVYFSO/hDhJ0NRA5nXOqvTn2POCd9h3ttJnHf6y90xHj9ZiH1xeXtF0Sufx
8qafHo4X1G4a5whlFlujmqCBeK70md4/cnnRddtFh+NY3r3QNDorz2szIe2oQjVgs8GdOfhg6E28
XIeNQ18/9B9H93pQzfkXz7cDg6UqerftWwUVIyAdQGJRCNfgEBhB0uG3jdK7TdYRC9ZvZ4DL3jjc
O4+mjM2sbKRseFPOdTqxA6q/vbnBxSjLKJeWQUcoKozT2hjof9bwzOQzZp8t5idf4kM4tvthxW/D
yYdDNQIUTFk8NbO1Nd7bC5ObhfNDeX/HTWlpbQswSG5ZL0k6a1upnSWn3rTWs7QgDMe7gCOLty53
pHtw4YfwaQhagqjLq57taNK+/HkEPyu4n7iLcAYD2VyShKojVekZhlq6nxTquLDrhlXxwTdnnRNl
3BXiPpSNFP9SSdP+mJy0laNLtVw8rOak1cTRxLkThNr0yUhkXML+yQICShI+P97z9l1owzAc2ubv
ZOaTTfbaQ4iByUMXuthuThIHNduld++2pm46MtAu9kK9ZIPeLbu1S6AWvGMKj823bcJG3HF7pFpp
wXuwN9CHOE3ebLOTvdu18Cql05hB4sXhBtmt0q7u6zAoycR+OQ+6PvQEiLwiSt+5ZtfpOJ+uvyCx
aCIjZeHZ/PAmvi91mrtnm7HEo1C/enSn4Vh3LlYLFtGLjgx9hk5T+Gau6BARlhhaUHUmuAvbMKlO
UZOYzlWLwq/z6bWwgGbAA2LH8TQdk77IrOY1JaCbJokz96X0JRei2vCLsMXkTwQ3ivPgHh5iCNUc
dOQn7Xs8eBJU6/bvox4fs21wRr+eHHO2cC6zQ5gcS1qgu691/OTgjThJH3jlKriy8Ix1EgVijvSM
pVujFyf5Bxx0KqIDB7wFSB/2qMMCgeKAg/KZWgM35sWgqdtVyErvUGCDXhueRPke0iOHjmyPRn9M
x59aVFLLg1e84hm9PzcXmcOc81wDX266m/Lq0vGVOykTbBhEmEUT8E1VMZvI4PQ1gWicUNJx0Mas
qsQ21iOIFbBM3mmAY1JlQmCshJ8Inc5Toxr8Kn7MrmmMPOo8RuF19mnqqQBL+QLFEv3C72GyMnZe
u7QP8xvHyGeEFV2o0yETi4bTdWd6GJywwPsE+FkJpVFODTmQMMWnlx3zJ+G1Q8Hahv4Dp2vZpqL6
rilmlbez0iacRjZ11tpmV8734KT79t2fvV7mpGOytaARZdluE2p4j4Re4NFUvxSUvyfsQOod7P0S
zWIMwH0G1mEelrMz7kilC29HEpips2aT1jz64q285zLBWe4G3ii13mPvLOsgjbtRhmHarm6OZlx4
NnfGC6IKn6XIpPRvuRR/6yNT5igqbYKCk1pqN9LJOxDv+a7VZ8Qx0e6UDqxtEjCuitqAutOGk2JD
0//07nbz652Ri5pjxh0QhPeYns9v7s6qRRbU1fsYYlfB0fnMCABQ3yF90OiWclOxPrwWY5JQF05M
l7k0KBBTRQ79aY+UGOZ61fjQ752mEAvDDjosIdg6bYZRUyzOxyRPgv2Pb7RPJ0F7x3faD+9iLy8/
83JUrG7hbi0Wql5KPhzTUqs5gC4F4a8bMikSaAQImYE6EH7F6fNHRc/3LKC0USmKTuDQl1NPrWk+
LjQfyNuAb8h183HrVAmfBAYYGV/QVB3oN9yaOhPYaW5L91mLAEYyasyXSTvQnnlpWn0HHfzSQ+cc
9AzlMKHlC3HF4aN7ivWmdWianQGbmWYK9l0igcoBzUjF72bYmCKDxNZCIfXtHSFnVeQfsW3dHRc/
vxHDRlWNIchjJAV95GO1YEhWPKUdS+U1D2CXqfEU5WPL2Xv8Zz6j3mtSGVSWzElJv6x2bY4WUONJ
iw3KqvVoz07smx3L5RaTHMelANOM4aVdRr8SooegUHG4w4E/MCjfzOYk77G8YLjxfq5wSRi8zC8b
pskHXPQIUFiubhuuWZ7kP8DJGNXgAFeT9C0ucQCAVGpdK19JE7Yhy54/nUVGjHkNejZU+wZdkZ0/
XT4fD/1CTwqQzfNBu1OSuMI7IO6OJbhEIlDqvEiR1Ti9EoI1mgYRTxt2CnxyBI65bB+MFZzdmOrJ
RPLQpYppMT6ckE9F8Y95jkyKOTHeaIzAlh52zkOR9mtH886lK7R1rk5IzTVXPtwl0tfiBssHZ37n
ws9K7nXkpB02xR+dcDMu8YcMpzoZHtpCAWFRIWQZaNPXEiPdTAhydTM5Nzm1KC2BcZbL1u5CxDk7
OqEGhaWIzgHgv/gD6hYp3/Mi9Z80vGF9Bd7gGHdkERXP6Y/cKrNuUF1OmPEdS03EoQQr0gJt2+ic
VBHurj12CZ2QRRNsPaywEwPFkB7wscrSvPQPRUBSJOzpzR4aw8X/jrvsFooNBTUaIi8Iy3XynvFC
1yTv4aW7e2BNT9W31OjcyphOxWNsEb8QTXTeDmElzLGMUbqpvGOPggM8oa1+cfVWx4bd3sKtBI2t
nK6hdJBxQqbVaw4moPDwDRhEvCxwKTd+OI3wCVuZoduhj/zPJhwRwiOtoBwEQmE7cAWNYD4tCOHi
m2VnC3+bit/x2mMtb76DKYLB+sk/o3zzL6BjrMgjpWZFyXde1QiJv4MxUDVrXrBXeC+Qb0Xih4ps
rJHoeo8QqLDv28DeDFF/7PjzKlO7EZ5zvltjgRUytawDnQU1JovjX1BEZdNpPBQHv/I6dg08HxJV
hfM5lKmXs08qBUnKo60PwJ0+S2gpm9GeebOJCADQjCEXDJ9F+hF6h6zWatlAwoFhhfuG1Yo46xhy
li1canfGj3CRNxA+OwoEHyJ6BqlH3fsjaR6p9z0MWTlnweB+ewvqEDvUgahE5kIP9fjJv4Gu13fU
PnE+jkO6dfRc5FOk0+lZzF6xOf15b6dSlwVYw4fSwS+u4ZHhFc+eAgFK7d4a075OF+w7DetOoEHt
oa5ja9oaUpx3W1SN8mruIUIC9DOe/tdE/9W/O87A52SDIT6lrpvPbHsJAMcVX3jq6FfOazxbZFxW
NvgJgM6Z28jj6Ph7TKKI0HaxLrlnBJTTxphj9sabYvzoZKSH0GZBR9uWuUnz21WoEFgdKR+vZcIQ
6Wb8AF+UlXHmX0gFfLgqjBAIkwOJhVVrJKT49MEjtRA2sdP0KMzi4NKxktaYfq4VHCheOp4dfS+y
VKhJKaz+Wm4p9E7+V+0NDk0ZmFK77uCPst45K7igLk15bjVfGaEB+CVefQ8Yknarr584Ek9SZxNp
UnOarwEveCr25ETh4mqEAIpvOm1Nv7bzTRClIm1tlU4+Eq5FMRCl7JhA1kMMQJQde5W321xXmy6L
Sm1yRjL0fWLkyxBJNHYICsX22GeSqUGxg57FRoQPFs8t4cUabox2ngitj9liq21PBM8NheUj3eJ0
XC+Rbup77tMwxcIx0CKPU9NI2JERv1puKTg6xM5Oa02vBH3qxyIugEuEygN2CH7BD663GgEmFAAL
RDDuSZFngjaGy55f6FM6A8dCDMHlyIHjIPTc3vxMPSYvkTqKeh/111+F8qS1eDlEhnLCk7JB2gBj
1gEPBX4DU5E9nYhMKIc5I5sXsyPh1dBDhYeIMNmXMkbMWqaQFGVAwkqiXHwAYJ+i8z1pQDM2Wg5E
LTk1eDUXZuk3rlIfn35mvysRWXYXqgO/sNb+k7NhPtrTblZtUszfLb/YwjQjY+jIoOmxCNs2vo7v
QMuDp/U2138MViiHJ4vB0g/iQ23ApAlGKl4E2EE9bMPqk2408PlpHPVq/PPCcXOQ3RcRL1hZ9fuv
cNuyJ991n5w8dVl1FT8gGeuI7eJkK9r9s8LYOWgzWHwSeRRJb3idJYlrQ6hdtZL1wrEjCnBM7mJl
Y5qItGNwnPPXx2TbL5UZNacRn0TTTdYL/bvBePbg6JPBoL+O3MDG0zlhNOrum2azpdpfK0fo24kg
jCAm4pFCwWRuDHVoczRg4kG0jd+aSe6gbmNz0PQHh0wotM8UYU9pvvkzmMDuK69eM1sdp5b4vcpl
+lya/X2NES2Uli3DZ3dBeN5AFG5kTPb+yJBGJE+OKCOLUTPiXCJvMjeKWl98yHjW23sTF7DzqNW1
jFnXrkikZcxc0uzpq31wtDuURaTTKDgsbx78TGbcd7g116DMIDtgQc7Y1d9eK7UdsKiEYsBsGvUN
KlqmnxPAxeECXmYFtpHCOT2XXs3WGYtYx+gFOoCed8Dv3d6b+XMO1Xji9xpWj8EMTWh7zfE5hUAK
kWLSjtf9wQB5QNtb8cW3OTpjf7jqvTmuizEj3A/8DDjt8nn+RrwOrB6ebx9SWJW8SuK5iWtWJYGp
rOn4PCKHWHe2sK2FGibGkp0Oo89f+PM6pBlZ/vcUNu4MlKH1yID/eRugb+V7GnTQYDVNnr2WcSkq
1WGtuHA/b16EY03ETMyc0Fs0XnjlXvHUfMAJZVWP6ozaP5O2aNA+k8HaPfqTpkUeDo98kVv1/rZL
PcXe+fsgw47fHrR5rbx9k+MxdZv8oA9GNGRs3+CCRrBtHZik0JLdrceErDRs0VCGO+dtTT3C7hJZ
IAe9KZp8CCkffAeGQ+pBVOpQcoZX9t62SZmI7eS6ResMPdme1Lb9o+si5WfOi0k9Xt7264++sT1x
uO4VA/7m3hvCC4U5J5JKZP6LHeIvYS4LXbaGjhosixfqXh6Qm7ptcwBV1rpxiE/eqKegxgByITyi
UYB5wfFUkl/o4DGAIjS9uwzrWa/88qvyVzXT6a7nc+HPdpEuumzLn/qM7aiPj2bd38IjYcHpNOiX
dY6e8wJlwhFJN8cpTF+aZyT6ByoFhtiGXwGLnnj5pw5sXdag30oW/ITW5DRlPkzRjDckcYm9YSMs
/sgLzJXpFxaitReRndHnQ/34nv6A7DLb5fAc7k3eEg+jB5Xzvrua9DeYQYNvsPOZfFicgzD2sXEq
7bu6bvfSfLGMe4j5CIeyVw5cjyGZ5aLKqFwysTFs2BpVQIknW+xIlNmTdc3P5G7Fb2vmPOkr0e7k
F7SoKYsbLck7euXeO4Kb6eZJ/chMnW7sABmIW43dd9+zC+EeL4ZtGwuGIfy2Pcmi8BmX7C+2Kq8j
xGTTooZ8+3MeBaGwW/jNYOcEg0b8KngVH/85aDvoMAUWEXbwO0R8gH0FzwgC7/y7PP99LzQP8IRT
yJAp0izov2yXjuUbBICWsEktPyeWku0NwfZpQzelbGk58c8qBhj8Oc6PXBtgp8P6oPiEj5ZNZbeb
35dUZ+5nevtR9B5KESzSeYfxlGdjFsmj/4qY4BLmlyCTVouOmt9YT3R7x3YI0bixd4162oUvBbtA
uEr7DzKZOimnXEysbPeYXrKTVbjdUDjIlJLxlEEYRDHBgqWaau6Y55KF2bYehBC1Lbm6JXWeKoRR
SasnfyuWOEWcxwWmCvGTL3GzqSTnQpJoTIYSkPEnCMaEfvmZXvzzmJYS6t4CmtotgtF2/NqMPL67
a9I+2BqEa4gfHMdm+Bx/+InTEA8D+K5Ghc4eVc5fEwrF+UcMfRtaxRH28o1oaHNRFzxahwUrXOC7
VPtgxCRXVzeoPBIduWPYfrdZ7nuYPYN8eennS2LR+M0MHmcHo7q7e7oJmcPvfHnbxnheLGtmcwnt
Qzw4mhc67WWMwBhXEm/OqBxGxmlGEY5s8cLnvAc9vCH4RCIj4a3DqIXXPKWQEGdTcbOZxpc+ciNe
a8OB84EeEwJ+b0VTg+sCHJ0JF5pYo0iyyb83sUbxh5DcKVwIyXhC1FTVN7EMefcb0PdoHKBJYdnR
4wnsl3jrz2AFJedx26zlNrpQnqi5Wv2EK8KSH3CokgPuwxk9pr0bNlc8KVM7KFq8ae9SIijP1Wd1
wsDFFuUBRMMfg7a/SowzY9vZmLKNYsqe6dNAaY6Nv5AcEeFC6EAzfzworAs0LnE+7XBgyM3KD9i2
FGwNUXAyDJ9Oa5TdLwtNFdqkERT/GWUz5ocngGZQZ0EHQfduFJcpvUp3PUWiiUip1vc2D8AfiAdd
BL2EMXtiSdDlLqBOwIxLFAW+PM4vO4GNBEUfSfSGy9sdIs1wECthSmw5HK1HIQkCVLFW6oGw+Klk
kJcD4d5JorOoXQuGFm3sIazpgXg7WsOLwgyU9Au0EuIkPRyu4ulYr9zWEDhHpLnUuhzswLpEY+hI
5KEBvkGZ0k1Bi/QETwkRtWUooEXVqLnwbqANCuYwpdpFIAtqadM8my2ads9TmqnA0RoN+8YK2nQS
S6riuiuKoPaaZd6B9ir7EUWz7DKehI+mB7uZYdNulbyC74h/IMeHN8ddUnp8RSQyvESpTwTplt4E
dAeithS/gAqMsXd/gJmOUQ0rIKeUVf7gGPiDh8ZTxvCD1Th+raEydDGvyQFYHh+nxpXP+wRToXV6
R1U7nPcKdz/3Kcqg7AK9QS4Xj2Wk8lOcAUS98hSHbUtswEaI3pwGkGdkZynVdsj+oKclrYXHVOfG
nL4p0RkT8F+xEk9X59pl1SLyNx4g1gJnFT8lAA6AmRxbvVd/iMFBLDEO+Y+NDMrz8Vm3baj5Io9h
10CZ48OxlP/CTHiSP371004tmc0fHaCR9Gn/Kb/JjLWgkuJCgzzzoD4caZf1jb13y9Cw4SCZAJbQ
lA/pL0QHBG/0SmELta8nqjbWHChmaHl1UCHoIOn4z/33ORoCZvSceJ+I/pjEhjgF2Fql3g1GgnA1
nyHwW8wnY7USlXOS9SnXNOWaN8SGpbuOda5o2xi6A2j8lIddhKEcMzH976nJ+Ny9NDH+OcyzTZuc
SQYnwC8Pcj6qcPMtx/D2UuBo6A2Ef8iGe4I1puNmjJpjyg1yBHSYhsL75cUhpa6IlBysrPjkj8cy
VaR9U2HIC+VjgjcYE02YBMyaAJvs0WsQkOKxOyHwZMptbWRVcc0K9xoh/3T+ieZYjPAFxWeDf03G
e/rwb0O2N+9wP5jng6a6irYLH57+ug+KPsH/aNB76TB+iwGLirQVLlWHkcwVo5Inx5TQOweDN+I+
Fr0fN5Ee+kOkCfhsyKipHR1cAEE+LruUga1AR2+nMFi8mD5dlzAqOTBRHGCjR0i2P+xyy88L5uhH
bpQyZwWzgig34BXhCmRxoD5qSOA5adAmP+US0SNEfM2vSQ7F+GdRQ9UvrL8eHQ2HECUwuWI9o8JD
6kMTd0yN/nnk9ztDWilop5/geoKRoR2sBMxAvcjtyQ+2HtjJfySd2ZKqWBREv4gImfWVGUTBWeuF
UMtCVATBCb6+17n90h19u64lcNhD7szcNSD/3o2Pl0Nq7aCv7V2X/kd3U7o4YPz9P+xwv4OmIXZK
27Ct/cKmnATDCrkDLFMLryu2SAcmbd3dMuDzsofK2bgAGGKOBoTrsxUopuf7bogjneDavoc0Nhev
9OsnrQDeUE9K+/v6TTepTmA+ekuWgCTY+/lQaY3kmiXmNdifIWtYypJ+1oDIzWEVozThATihoQhw
gaeHpD4Pw3YWLr+BRpnEA5PnqDOhZLSTpON+LbOQWh0PdoriYLg8Hrk5HfhKxBeFqOLGytcTvotV
GMOfY1zGQi/wN9f0mVZ8iaI7pqcNiI/AGxeDA0PZmPntRp1pNF9+CGM4PJ7k3vL5YzuCpGTFTQkr
9FpPytkSFYLFC90/oRCXdvp5Ye+FaUL1II6SU7gqKxWFMD5V+Eif4Q3G8l98zOFsuGL3D7Hy5D+t
81pcch0gnBvPCc1JyAr4+amcCM0Og3BSJkpDzpIqMGthm8aWAk6wMFM75AFH/CI8xSYYGowsUi3V
Z8ktgohxp/Fk1Eg0RgieLMPLQZ6S2Uez2PJFU/S2VFSuJSJGQpEIRvzomHkexHzSNdKbM2Rj+kRy
xqV2lhiVhCfPa1sgxSXS1lBbSrRNEqvGDsvvmIimz09pqk5qdzPHzYRWbhzib/RgG4VpUyWLrw77
+CyS0Ih2yDWn2TIX6IE9aNx3Z6cWRyg8XMcePwEpufXUGUH5TlNeC3baew0PCRnADcVhxh0QVmvD
/c/wT3bwJ9KZ3uRCrih+09WWRwAmRbwJKUbCMMyCExTfeZfyPF9PjrcNQ6arrPPInsLnpvmfI0Ci
MBCiQNw7wlBQ4FLdNVWEPlUT7vZQ0iIWVS/Ee8jJzX7Li//EyeyY7l4O5/684Zpz63C2l1T0gpNc
cRfZEvaMUhyZTHhrwrsLgAZ8o7S7Hbf+Zsl+Kq3TuAx5R+12K/3Eu86ZXgLDEyuh4Jp8YHpI8uQL
Q2THsmW7XnMvpqxjUt3osWQEd+ZEi6WuaHPZuufiRsH27mkTySu7aBkh/IN+PlvIVlXIhjAt5sK3
vBjzqaC5iC1Z3/0+7z3FU/kMeCQk2aivmGaxtqhMp3dMAXR7DxUtGzOdvCg+VN+zHRuwQqxn6bbH
ElxYda+fsa768ddmi+xD/G+N9a7XEd0gYo7v32aDtnTkFnnwvAdAW3o3Z1c83JOToLubbBxw+g1R
9eEzGsfeVWPDPX2UmtkyrPhVK/2Jvo9WvWPNtOaw/ZJsKkZ1FLXIz7d4yDn6OGHt3ECEWvzL6P9D
Ydqz5D/z8W2HiDsqURskEs3OZJn/cMZ58dqRdYGae7WOxUpj2GwpANMriWfJGnX+toASX7N3SHlq
RIbJ7kdh1KQeyPF4LwmZM7U72y1+cKpqapQGYAoCJx36ZIbEM/7t0gEROJC4wAEZjykW4xTaFpPe
uMabx6ZSFbLNQ4dfh6jU0ntIp3S2i73mN5p7iy9xBvcQ3xWkloKrewmNnxJp64C0xh0gRlJGUHRl
qzUFVg3ClWOB4FG7TkQGOhxU7pIQNukJX0BQx/DlerJjBsF5SxUI7PBikoKzHS0fvnzWeUnCy074
2gxwyyH+RCHv7Dw84MbFQqTCux/+YTX5ihc2QLDx3BCtkbSIeJQY68OymixfswNuinAjXnNCF1Al
u0giP7S8R5RQb7K8svPcY0r0t18UMPwEEQGpE2KnKwoQfgImwa4ZN0SrzEESYaccMLnjhAL5MKoQ
oOhNjmIDWlDjsedkikYMXg074wA13hucJzEPZ2KW8SZytrgJrdt+4GYMfTD8r5MxhLPf0PvP7hul
oLDYJ15SK+LyKGZArfs9Pp0RDPiZ7pTXCQxk3emeK4gPzFzxusEUUl083C+UZTnmn08vu0Q5fKhF
93au5vLFsh7BgmES188haa+6i61AsIHRwRoLFjwh2v5EmPnAyYFoj3ZKV5nEoJBn1smfgcKfQ8qd
L09NLNuoxr93eofJhOpn4G4hPb1xhuTRNgA+Ft47bFlUrpBn6LNMywPYdimmXmjFhLWPcLJ7iHaY
TkxZM04/hGbLGyFwoXk4YQ78g4W/0FXBLo+WSHm0dXJAyGrdfv/hDEzVSjcTm+1eaEhb93mcbOnY
IKpsJ5M6PafbiZo4P+AWNoffe9gHTjft86SC+6SSx157tOi3u30YWXIb/qMwToQ7EZdaUVr+/hvI
C9pg9GytFbvsobMB1tkRMz/hlPHB8toS22tYiI35yjy3o8XlZxFNryn0kOgv+KU8fgXrEZQGjw+E
h4svwWw4HVOqP4+oJ+i8vRf7SGFK4jJPCS9Ymi0cEpr63ez3zX2HLMbcTg/Xk3coqkIxOsx4rSRr
/JcnszWridEdU3R3lIMTZ5yf+cSz7BhIlpOypJXF/5ObeAA+gZVkJ/4c9w0h8wt/FNdbCpiYkRSu
tbTQDFW6jyh1BBKXYR0d8nCIKx8EL6S1CWQ3Xk/KNI3UJw48qChxktgnLCdFn0IAEDEqtFJWaEDt
vQRUX6SzxwxXztnLvzhzKBYe/xfEdsUvSPr4NUuuEZAxzqbLYZT5L7AkQJgQZ3PQdBfvlPlpkMxD
lvKRulMj9DXFPpGeaUjAweDhiTCItRx+4ND98N9lAbLPtp635fp4GFA+UXknGDAIjbdgFSAoZ9Wg
tGDQk4B0UXumqFz5YYDHjvYbfKBm6snYRDDehbcNgJcVFidhIZitcZL9imv3VASx9Jw9c+Sk5TAV
RCMn+4MQUtzcwQRgtDOIpQUyOxsrRQO9Ah/2jw68p08RoyDIkTxSmwI/3qpHsTwpWQrsMAE48tYs
XWCxq4848DOnKRATLJ5ytqLN8kQMRy7Os/PqNPmBXk84RRCbXF0vCzOgFrQ1c8C8t0min98E+T7l
SpuNSDwtJWO25gFoH0YipV+4GMuNxgfNEP05nk132QEg4J6KdR9gJ4r9msJrEbaj/OFWdLut4Wwb
gbwBpE0ugDENvssDV3Xujr45HL5voCmE9Tfuu2SJ0vukztOURTaVtXlagKxhk4SA7G9A+Q3h13B8
zxu4phjfhfKBY0UX/PK7E60wliIkWBChLGTgp9RUiv48iylC32Cm+tTio4RuCp8xV3cB1QPfLDFc
bUVNL7w0jV9Kd/GbOLlbMHqka2k8tPzvTPUR2x35MR3zTgHADmOWZz85DuQ5/FGEYE0ixYN2tx+r
GFkMrEQwD0NAet6TXUL0uieJBx4p5sjVXqBSQDYRAjgRvuancxnCHiWaZTwP+pUfYs7WGf6YVs0Q
JQHZEh9E95AtPyg6ozi+LnVqm6G1yQKtcGIflrrf/eK08baAi0AlDDxFORdIA1XeaB89BBwMR4yL
5qfixbiotBla/BtF4C9Lq6itDwXpjQzoY807L5m4Uf5NTrwpTNYo/9jgMOS9p3AlXjJryayfGisA
DhyGxvPTfcPciuaIFK7+T2iHLGk9Jd4QJo3CghhvmtcsHA1oRxl9cEUX783vYDCku0WsJButdcmJ
nALyIQ3lomn8lh4luied2CyCFRhvyn6E+yG6Oe4QfdZLtNcCGJmIhqAj+ns99nTcVT5ps1Ej+pZ/
s0us+Om/Ct+aJz+qR8lVyy49H5Ev8aTkcnac8Rsy3QCgbQfDYw02BjInU5l8F4hlN6I/iNmK+I8U
5aK2rcjTc9/f1Zb7tIVhAO05wNB87rtWG1vpSYHDkuYTcQzO9o8Q1372yQFXX2LuAjt72491X3QY
ZccEjpnchi3VIChbZVYClCSHcG7sjPROb8Dj4Hgtk8OEKkAEgR5rZlG/sN/AqmC3Y0ljLn8BIsGm
f54pj2m449PmVItv6yQ02cSnEeDhutmJPpCzWvD7v3+xhYkLNiATDym4AJsmB1GQMus5DVP0m5zx
OQOSl//yQb95HWiPfF6BCwC6aLxOsg9OQN+ku/5zTN8EZvxzNShaeCQ43MzDzNtsypCduCqdBG+R
MK/NO3tZitzNcTunP2DFjNYYdWHkiZIDoFmzvdcKmTKfAuPqGRbBvXC+MR0dcyBe+xdfk/JA9JxP
3pBR6xqNtUX796DCGAUz+JngjpacvI/EQB8/Ig+DMVhFRSIs2cajRUtaZZcsizbzQLOV/WuKmy0A
aODALFyg04GrIAYpxLMxZBtxawDKRwqhloXXPJshM0/39bFSgpNYqklPVNCbYc78td9ivxnzVo4Y
LaO7c3GXd6cx2cYzwtMJQT1vGpCaSG9iPvQauvWQeaV4bOS0iRgXVsdqSzChvRezNIqe0gWF7G0m
ESJhG7swj7UFBwhC4ZPkemMjL/CEaIeFCpRVaRnTaoLa6Q3Y4MggmodMDLIqW2t/FMVrJ8vHyO1u
R33c2qpztsvGvhEDw3/0utJmFpPPiuAaqMFjIk2fweUemJS55USWbfnQsETEsPN3UmlIEeJ7MnRM
TBy+42JWqePKsC+L3JgO+fdR9gSv4ew/PcO/Bh+irWlvap53uSqjPtTWn4lcwLVbFOjbpcJroTLu
y3m1F70HKfaeqviTkxsxLCkC0ayadG4EZ1eiJrnSBiMDTlEJb0r/seob/+4pbua/Ufmj/HXuHhNI
7Q94FG/wYnJmHtGEkGVI1g+2aSm2EuEaGg2nBS1eD0O2crHqHatxs/ierarDSkCARyLCDx0jBvtx
i0ikCpglwdXXwu/4BlWcmGMwacWbTXWqaFn6t0P+g3EDkw+cKE2E3jgoQVi9zSVfn5m1fd/fxufM
aeQVVcyLeEc0tWU/Z1gGQ5nDIHOpP9fZECZEw0sjJrqwFEbTq68LqQEklS9QbQ1gV0TYZ8Q0GehI
ertxNefqG1SGsC+y+beKrtBRkiH8zHNQ0d0Pre/AMqdv4bwvNMjsOk/o4bqGxVg32A0qQyjl5nyT
ITS5NpFr7Ev52eTKRVI+7mSvi6TxldKRQYLVL9siuhqYWk6LMaWzPlbcCvvMUYJ55rT3HkLAaeAQ
Jeo7EcYxs+usTxeYQDg8ZzqYycBlLDUe+h/mBrWgzsG7DvttNae8vNfLOjyE+pU7rNgf9/aYFNV0
0Llq52mSi7Nbi08RgaUAHjw1i3dArKFwFeJRijqPiXz7Mwy18JMCaXXUrVSTdKbrs0ToH42zj2V8
I22nhEpicJ/McQtxRZ9fDhiDkrXAP+F/Frk1Qodu/LLGyB8uavfUJIgFRo46zd1DD6DP2hekNT5W
ze6VeGtQRxeSVQs08JthBQDliKnhd+IN1wO3pwQzwK/H0rwlZ16D15xmJ3/Oy9HGeB4GLguJ3Q5d
KSxUNb47wpdGTJVHLnYCt0vUdER9zFvTx5R7gUbg5oKC2A+4iY2xeh7VLegumnB98K9sRxd7x+wO
npNtuv8OE3a8smUWLowujtY7yCKT4Aq4eWF4QEFGCfccCUKQFiXt5IQpx8LkR7vJe3wN7uHT6xGX
Y5HIKyq5TYoVxQsna57uILo9/erv4w4obsdVD4h9cbjH0rzBoodlFG7yoVXvIf+psoDXcm5X4X6p
viCbLL7WsXW+7m36FK5V+KNk0ZuaBMIU3bHKzRwBvmSyIMHUQSE7mXPI528m0cn3jEM8KvR3mv+M
7IanLnvifLNy0pMX1+uk4mJ7vGXPT/xAhBd5M85DFekKJWO5Moh41Z+U6B7zUWwQsHYCFkKGeGUo
f24cKQEKX3UwAHCXReA8z2FX0+DTo8Okspq14g2c9/zrX1TvPdMl5BJOlXTo6GH5Ewu4q7AWnOuJ
185Y9PDTiwJbndX5+wPFoxr8pXWwaSWcdJD8c9Qo/syXdccWdrS+0HlwCy9vT79NrtcUMK9RA/Ca
xhTEqgZMFEpKP9bvIa0H9/kD5Z+EcquC63XafsLHOfrQzUqOiqzt7CsrqBKvTzjkAVLIXJFteLnq
tT96/BCt1h0siOlaV3svExob9rFvpkFRXgTVMO1b/zFgVgc3AC6DUvnnEXDKIzGpGVsE5OG5nRjq
sn/7IxDkzsPK+Jn7mFnrL/t9WRX7iuhQr9s+ZMBtiodGmnvG9TC8EnvR3+4V+/n7wn3AVO1aoYCE
r0l/grealRUQNhEhnSev4LYaakmp+4ihapdCU9Ltr4QAh+8M6xqW9Ojp1HkwvkE/rP0z9BW4EUyh
qz9m+q81ZaCSe6p2uIyE6wUOCDh+4ImGGMDOKU2mOHO9Y9k7Z5aD+QE2v6YUNXHNpAVarMyIx6jW
Aw0paZ9mA18iqt2sRx+8os8sH1jqO4SBC28krl7eEwPoTEAvqhG+SIYJ18Mly4iPp6/1M6WYmVAv
vmE9EBQL0RXCfrjtuLebb6DsSbYNzAh7GD//Mvww8nEjyM2QH6Ke9mvNmQVp19JvwNav5WtkS9gs
UVfQFv2Zd+6GmaLtJKwyObPNpN6ZaBL4hWyi2OQQWIaQMvA9Hjq1yDSiVPO5fdi7dv4oaO72HW3J
fE05T5+n2DVoCfI6LGMyvy69a+7pYmyrByR/3A+7fX6PoPHA4svi9oc6f1NzFaV7DYxolED+O559
CI6ZC1L1mXXRqNqZ4zyqkzu8VJcwqPWTupUtBZkj1F02gNwCOBTFFBMg57VgxR+uPSl2Ylvlr07V
sSFZ94V68T5XFrjn4NjFh0xAlTTuevudPiaDXR9IaEuc1scL47GimMVkXt9+iSu6d1mSs194P9hf
3a0zP/PLqQyrA2UU7nXHaxEiIhx4LGa/BObxthwM+ekPzkYTTpbxXJUv716szVeY6dHQ3MnqdLRk
8UsobAnGZ+X0ONv5aIpCb+BX48rLtiU2puBlCewSJYJzD2EdjsquMB3tCwYG+feLvUQ19F6842pw
nshpvinWNwWGQBM6rzUvkqQQmKXAhB46bt3B39fBhxH3eVveXLy77tcMjsbYPrEBWnWw5OfQLYp9
frEPb4jA1eYyUav4dVBBNIhMMvNidVuj0oxl5xG1drcSJmrnI0IwzyBhBowZe+9ZOFS/uJKLZ9Qh
+bSfwrW4m39V4lGsNwH5YvhDI3V+u3/ov7X4mkjhYMohxfetHgZ9XL8JOS5HnJKEURHCKbYsL3XF
Ic0iQOMOKKX/KXHZ8ml2uj85yQHbGufSzL6ceTTl2+dYWZTwASg9pt+gD+kPWOG5pmBLqtWzYBhZ
RGWAc9b4CU8bHDvKf7IUEGN19SW7mohkk6Vv2QU5v2AKc3qzEID7xVTw6z5wO2sZ10ATHQHz9PBJ
Gg639y4sDuMt7n+1uenAdMb1SLelu93CnvDuk+ETCSJAHOgH93qJuXy2J2ZUJQbpNb5QAQXUDbGm
M5xgfsWyqRmiXxLDaegOa1+7udISJStv6RXTmcwtN8V1q1AAm50H5KvrbhM+BsEIL/+TOWZHBjSR
LBzuPoAGacvxI8WcP2OpicjaHZ6szGuZ3y4xnFLjcs8DwEcMr7CydLTRokc69hXG68X0snzsh1GJ
xe3+8dOPoU5df3AmNvaDr033XV59hUFGHXfSWn24BqSwcdG7wvRzWWNdorhM3PA1wpBSCUfTAcLq
jbLUcke8g4zh86AlbDea/yj8elxDj52Ufo9HkrEGjmLWjRYV3Qbnn+AenjF6ggtmTK9uhc0FI+MF
4RJZofxLZS5f/IJumKfQoUMpQJhsfXP24On1Y2k6QtxGSQJdAWZEAKth2XgDcHCAruNlmY9FVlOf
ZGHRI2df98sClnuoL/Eip+ZXJoNI0K7kWDEsGg6C183PZ9K08p8LahlxW9F0sPtp1FIGtEzRt/m0
+zO9wzDtEsU4FEvWNbyiameMuwVTEibgz+gdUP0kZ+8qCb326jYdJqjbEvpGRacT6yqvqNjf+x3r
E6bdjdtPS1zj1Xn/ibWwHvdA49Pq4jevlDvMpH3wnn2HHl3AOekDlJrjp5oOicPUIUxq19rNR45+
dgVqeD8OZngaT0jbxEXRKdOleNfxDX0b9Hd4fXixTHS323YOjgKL5yn3UAPYvV3YRgr7V3hTccq6
iyuu4p1Kgt1IC8ASEcLw6vozhFoGn/iX3isgJUIGYNoPgwTuDLC78vDUhTa7UqGvwdS5o+VJnz+p
91bwdobWyJzwS8zNw8924DLql641j8BRdAeE4rvh0we6TQusz75uuzR9GmGYzCaubhiTDf0h1iUf
h2ECjBZhh7wc7h6+avXIZgqCS8MmEGkKlTmoKKmCO4CnSSVklZPDYy2ZqxsTudwv5o0QaVNlDP+Y
iOnYnf5qkUGdCBC3J9G3LGeQvEs/xXiPdKrSjvxmNxa5Wi3DO8X+xjmFAonisS4VfyTdLIk49B0P
SvfzL0lBjLUH/lMwpGiEhhhOnZ0P86EHLZZO2+g3kAchfObsxzQEtYeT65QzwICP+4iqu//Y9wz2
gBQ0l3vrqnRVdGLBlVP7r+H4I0Fqcvg801s4xS0oymgo0l7hqqBoGhvX67QYATDDqJxgXnQPeYOx
iFJcaUS8v5cxl+UowpCsQsWGk5d/3olXm+7G09ie7qpepnv33XXG3itUxFgZdqvL8vNX9jaAdg+J
oHR0zW3vfg71BJAl6Fguu4Ij2xvRZWi9eeujW05piDkepNLmDQIm9w7T08fXFnAUnG5EwKdHHkqQ
M96J+rafmUO1b8TqrFOsfPlBz1pF34A+ow+KGVuqilv6LCfl1W1wOmMyTG80cvOV8McCTfgeWuap
JY9ydvfMBj189L0k1ytZ7fk5Peg1X4n89rJ6xbfTNKdXA/3hfzT6CSa9CiU3Io2vPcKKgEIE+a2Z
stvdwL7boS1nLxMH+PANIY/ibnrGHxwS1+UVqZDyjBL/9vHg61y2+eq7abE3F56R9UJiVdiqDyv8
yjh8SU6XO9FWau+1UHLhCNSBtD937oW6w7Xz8NJYuoAcRP+6QoYBaArupoKXPq1Bovp5FgDs5JCA
893nBbbZbIivkCCwIsQTqBkrqjNcAngsXtObBg7/ftmP6OzRS9xMFBZmCQtpr9olqhAOEW0QPHEs
4nSPpb0b3T0qqMJtHhJAcYPvKMV8ZJAFE22ZxUNKrT4Qj8x6069xuLZdpGE5W+1pMeh/8bwU7Q6l
OHMUOlvmkD8nzf3Sl/SsS8avKBKs4Ykhh/yFYtagpPK6q5dhw2rmrlnPRky7f7O1PL6zi41jev2h
vfwVGLsRSJPL+O0agILIp+MUuqR//tOjGxzA3XNfLrWkiM2RXd0B5fQ5YPyLbX3zL1/n6zwXuUXO
gDDBDY4u3gB/QMHV4kLZqf5PpvDskj4aeHtiNBHFVrYf74nzAl75v+8O5yzGul/TVtk7z7aEULlj
+9odaef1jlAu5ialbf5I+y8h+uOS+LGU3ze8kf4ciNMuft8gNIQB/+rinOxnrHSHorC+AKVuNdC+
kQshgLjL5AVkbgAchd0EoqLtYCetL9dA7zCxGn+cEtvXbR91v+SJZ4CNe33ISSdgJzXIQVTM0jsn
v/N5r56wtAHNH26fzZq79xmBjxSq34xoqs/ukyUkjSjpVCMoxbhGY1vKavRcjgLD9EAJ2s4ZwhOm
+YLSOsQhIT6HVWMVfzQ0xg8BV5s1jWPcfXy0PtVp1E+rPjBWWPXg+hg0HvIskDwMMZ5e1I5Rw95D
k6f6BEOjzeJQeE9KEu+8zGrbQDeNC9QIk1l7iEePXWP/MPT1LYe4mlc2e4ycwj6UU/hoFCGKQ/xe
PtjQSL3BXMLDhtlXKGp/P3YxvyfSNJ9UNFojKw9hFvfBeftdvBigU+V5g78mztfvu3dRLPX4hfXz
5WXIPGQY2NwukCHn1HB/4tgQI3d3ZlX9x/8yxURCck5oh7QJg2/zyWi4D19AVJIjQ8fs54ZV0mbw
wNeq4lwBvV+oFkg1UvAUKBHqYoYI4Ek18FAe39cqvkFZsCxBv5wWV7NM9kXWKn1KBxoCsWwrECY6
XYS5ovccV9FFt9cmLJPvoZgA7ce3sXKU0XZPM6+SYOvc51WCYZgAnaF3MonswWMe/sh+bc89MFB4
S2sx+cAKdzFcyv61tGsOedLvdwXKKn1enopIpl7V6DISfdpukVtZkMXopxlBEpEIR3pcrvPDDZ7e
UfPhFuYQgOcGbRWpatAc+7gkTBzP+7eUtk7us5rrb5RQVN/b0DxmEWNf+7OTZ68tDCeuGH5t7lL3
+G8C4GjSEH/wvtQsgJYjVxqbY4p7rsic0ACYVMd+1ziwr8aa01TpMIvwGTBxl7B0nw80trjpdSAM
YuAE5gy/6Bq38Hsx9bDqoY1aunQNy60k/9y7JviWwuSaEle81Jr7aYIRbA2oFpArx0/szq2SPoXO
AztjX/IpkdzB2TIZELZbWq792/Bulfu9BZ/4sXzjSAe7AlTVGRzLOI8JOPOME9atKEXmF4cE7BY2
ptI4L3v0q74O+W764qgqMAEV67L623VJEXaA++x4sDTKJGPgwepjayxg3+Til3g5Xc72eVq27st5
TwOk7NY1JFpfNmx32IHN5yYSo0uNo2ZECFMjmFXp2Z39Smy+sWuK6x9moizFfpMbXvvDxRnGqr+T
Zl2JzfPRf/0AP++gTWK8eTadG6Md7+LLH9hezmc08c/syeH8TwqwweHp7AwWowkOUSfDiknZuH6+
qCTsbCGjhIhJMgyMqS8vR8mmTSMh3lji+J23I/8RdhhIhij9xi3Y/iuWGTVTTcmweTylpV315c4q
K9x4LHXWIGqSrdHqXoRvDBlSswyU1/IOZkz/fA8uL74NbGvpV5VXFcurOBDfWPkwlmHPrF67Ny15
btit8UVsAMgyOAyfyeeZgICgmZBAVzyGCcqYhoIRw3XqS/1ckYKMlLPTMxtR3WALfTITudcixuLp
e7/NnjRU9Xd9Z0vENdW/vyPdVwHgfliIcOoYpL+1wMTrSd5KD95TSazUqAC3UPwY0cvVj9gNIlDv
Q9p7AtcZnoOxN+Bc+rg288TxPPznWq2QD967nNYj/xGevyiVaFBlD6Y+m2P8fEwC4KAHQp2D4hPq
eYTN6AqGkQBbyc2AH8RS585cdjAZnPjWSlR7w5RrOUt8IAloThOV0ACTov2yJmgJBJ8vT4T7ABtB
HH9MhZWL6w1hORLxDuqISYqw4WWcct8BRc7Zazodfa0WTCgVGzk/PqHUokCq1or/mNNNHwruZw65
4/1wCnZf5DNVCaSRQIu1F8RGJldst+VzE1CxF1G4RhVKMa3wVhS7PMxVZj8izUvWhT6y8V6t28t+
G7csE8CnuQxbp8CiGOnkoxKQ5vuQ5yGUl8uiPcFAhQNGKSC+iSHFKoslFSengmisDp9lMSZ4L8HZ
Pn+Q9hScTvcGkIR7kaLcGI+yCDecqAFQZA1syDbG34v/gkwE24NckTtaxPhHC03oRV+mnMOEZTP4
AztiTv3wSdO3A+txydYMJkb760oeIyMNy3jX/wE7W/ks0fxbfIdnUreO8Xf7/f5m4TG5VA4SLn+g
ORrD5VbHHzZ8TDsh9tbZLfixWX+3GMS4gyJQn8tpcagwF9AXOAJpewmdsEu9m0fdnfdV1UhyRmq6
dQDBU1prV2isvRwVuT99d25dpwoIzR/1d8aMHuEUcbN12LJVl5A+0RGmiHGf6+FLpI7W0cpEQxBq
LqRsy+d/UJ1OytOdWajEC48OC7rh1Ds08Ie+AY+MVzb6+N2HFKYhWDRRFrPwBBTIYhrpgSmHBGT0
gseHj0h3q4SDdwhVjkXwikHl0I9leI0QMKgSOuv7e0kgBJ1umfeYzI9VqkZdQvTKwkE4pIGAUjQI
C4YXbE6G4N0lMgxPvpOjmM57wUIO2WZ0DV+NuZwtBY+9HgNgHmp2Jnzh9Cn4ZqtR+QsxCbZ4j8UB
JFednctnYFJz2+Pz2z0cqNPXUMSuvvUeb7+JBnC1oseug2XT2w8MXTyGpWyCWlLfnaswC+uP1w+9
+4GUdH9fxETjIka11JHyOUnN9/FlxFQuo0s0WnXlDkrwFU4CfOoG/fw7yV3q9duecp47eMrhPHwx
TH3Z15CBBB5QCezXmlFm9Cqg0rMYoA8GHFJvCM0OcRletZOSUvazNNB++1J6r7zcqYhMu+G0XJTH
p/3sMf70Rjwioric4hSgK7PLNRzN1Ig3e5hUhdWUfwYp4CV5xtPukQma0CMVqhxK9RMtzPP1d98w
sBrZJzF+rXyxjqg+MOFg1tRKwlWicUlOeYjfrRxRByVVeE2LdLhtyRAUBZSIjFf0SP5T/zhz9d7Y
Finy52adp/1fhiQQRDqChVwuMfv5ujLjsNKr/cIZ4E/YTN4TBXKeisNmg/0FOuKg8nCVmZSLczTY
XBN2/MDJG27qqEoKzBKvXrdRQZVB9q4egTg0HcNl08kY/4SpGY7SUXqbDOfsQ7tgAoF6BD+yFRY4
L+ojFkgWOOsVYiQhV16tePXVaYcApN5NG9+ZMJrIiqcy5t7e1+WuYjHmqfCTo46Mi1fgA0wGbsf0
SsrXXOPFbMV7Y8CIFHn32smI3fNYWZz/5Jk6IwmirHAbV/p5RxCDb+MmIO+2O4jLgcJbBR11qexu
ra3spMY250bYbMypttPSunLegDnA5LERsyBC+W1xL2EKatqDREm05BqbPzoLbSEjSKtvJLT5I7+e
1lPaTTb7xBn8ozIcbEezNv5X5sDRVnGLxE5reQ40pmG928W9SxOFZaEU6iE2G0wqsRb2z26bPP2S
AdnZrbxmlm+fs1fS/GhjbfycXJM8qSeDsbIpF/dZE2nxeyrvy53dzAFtIynq9+2yXzcMfLfDbW1Y
39Lhll2XTKDT5hYpW+4neBxsOgr6zrrsu60CLHo8rwvKsJGdxXQeE3MOwlBTPSupBOR1XZEhciqm
k5ISbBY4hVBV3zcmMETKvF0Lb5vL4Xx4899wHd5RP0P9Dse951xx1jy+svXGjLJyBo4UETAVr/gt
l+f5Kza2w4TBGFOs9RCP+MltbDiNoFMs1akSijUcaDtDwxt65/Fzangj6rTR7LLXYXvJmJ7yFPrZ
FXY6BfG6WhaEt/P0MsWRE1XIE/V656j2JVhJcOGxifObSX0apZdTxju2kn5vvoTpuf47iuXwtpUX
t23xd9/W24E/XAHP1ttsNfCNCfhw+3cmMByv6wK1Yr6WF/B8aXB0kK6X1Wzfx5q/dts+gn5n/laH
DsYhVpOT80qh00fphUu6/hE7svPF7ZQv7pow0yuS7pDjK3aQoDyOR7tCGL3dAZsOr81tZaZmSL+m
OwoLYctxznJkPekiVnBQoMbXvZTcl8af8oC1wV4Ytjq0TKCqmdhUVLg1+9iZjrUTTEPaVT38j6Qz
W1IVy8LwExHBKHArMw44TzdEmsdUQFFk5un7ozo6qrpOR3UOinuv9Y/Ms/kWpR6iMaxyiIVUchSQ
e+xgq9SwmmsnFr5RcmB4edD+0VLBx+ovDZLD/dCvn6ccp6a4UctxclKBQz9Tmbd780boH9stcVVj
Ask9Sj3tXBxNWyNXA9Iq5Y77L21HCBKbDJBX9IpQBL+24kwAXm50up5TzwwSDpPer6/jl+DIAKgO
SPdciUhOZ/JGgKbOT98T26/Mkfhbl/Mk58TwX1qoCYFEFijntPq21Tzg5dQhOz+OJs6KcmlYg+7o
CW4TZIReywjFXNtP45fDdKe+CLuBXTJM51SxFXmE861HAydRwpT3GfWSx4R3kgPLzOeCm1yNly/w
A5X+PxEpfjk2SpI/M3A8wVpfibyJHRQHnnCuiKOubV4dM/ZrERszKTtC6sBbs4ZZL7BGBEfkjoKY
vK18Tbp4Bk1H5HaAy5vX07CU/aRiEpn2LcBQ4T7MmdDZjbauG/R+UaZeC1I9+HC4T151sHwJoJyF
BehDWBcAasAoNcPH92lzE2VB9rCFyUzwyoD9QXK6wi2D2pZPT2y55fwVs5DVQQlu41TLNrFpwSAs
D+6GRZljZHBYUWp7+IPLnysEgDwuJUdnh1KocYncvVuE6JqG8+3D+h30xrT9+CZU+60i7YqwSPQ4
DnXx++f++7rCrqlHUtbr+53wYNA3IF2Xv/dTQnabbMZyllwASXl8+4cvSVbSOneNZst1h3C888Aj
CXhprjTepFHZ+sP1gWSfHpfFs5zFMCYwPO1i8O9rCuLQKjRwMLi8CXX3qRRG/wHnsOGbjH4CTjak
YDQ39OCIKCaBiI4xbUpiVH3YCFI9RDspQvcsXm/ABTb/9aSmFskqnk6SrVhpeJJi4Ongli2wUOVB
07jPLYKW8hFCB0j18hERPkJFqjOeV/Fvhhp8p6wJnepXHeKzGcSPVc3Exv+yEz18Ekn4Bc3ulxaz
+H4QSX7/TgvOAX2d6H56yLjHe/9FOir6CRYDrx/zZZAIvqqztkx5JiHY90gbusnCVCM4YOJPkmTZ
VEtZcjnGS4k26KXy3T54xM+SOPUGAjdkBxtBvei2PW93QM/C2HMH9spW96mmqLiSu4PSaMI6cmU6
0V8z9s3XHDAhz51eXMr2J/zUdk3e5Yb0T0gbcoU7+yUejZgI1mkmzD771CGHG+UqJyYXwisqukO3
rzYfNC1GYIJ4LLq3L8DM+Rp1QljDCK7trZfu1/ZR48N/Ehr7iXAFtCf6+PH8cQQVtBJS/f0GCY3X
Jkvl4bLUjjr5YUrdUObl1VLUHRAZkFbmbSLvtrxrMHia5Lyb4DWZj69ZMOrGRtmI+8GIGEOSXxh7
P1GHtMn4pwYCi7vsFv/ekFHZlk+hndSeWk9fgteong7rx3UD0m4JS+gj2HZkIfv8zdgHRCY5XKXm
X6FZKnC0hoqCgOm/xmIy7hiatVmDvE14el0fFMqvvhfSkKH/+wLvlD7eq9kCho0lOcbbpTNpFAY9
bKPxeV6j5uO4rO8Nyzt6OvZb0nc91sON+PtgvQPnVywVWut7YL7l/cpKp8Bf3dof0eeSfNh8qGmv
mN5YWFgxtXEB+upTeJgEwGvdoQaFTemnk6fVS/a3B3+2RGBZtipOYqCOU50i151Er7m+4Ob3xGCy
i3fqSg2Mf5PV5AzZDqmmXL8Psp/A9UG8We7QbF8rXHhnmZgXGzgY+SSmxX7VI7UfxX7gTMwQ1B5B
Eyd4cl3pUDI5Qp9gGbxb5b9vZ5eyLX2n+d89GDY6nsAzQLO8m3wRTQ9EyUq2sNDXFZMkC3GgXTRu
FGzktEOZUAb83ZY26Z8aEeK2bsIGcMxByMn6+Z0li7oBbIdZsaFghCVPz4vTnNcKo4hfqNNUAOQc
xpPqfStpsAaw3rEk9c7EUylwg7/iMtb8LET37cPE7eMVOkOCbI+mPjLoPIvvvYR+NOG65v99qT+c
GndICAPg74ti73dY3+dVmDMPfRx2jRNvifmDTm9qyNYTcZqAAZaz2QYXG0dhT1hUjnkZQlwC6eHJ
vRcK1OoZpIV4ukdeoUGLwpiCU8wfOX97viBTJMKQf3VPJmb0+3NfGaCDnNQHzhI8n8W8nt+tH3w6
kKgsf+ZKW6VgO0sdhcL+sZ8wz/pC8N2/IiZLMKUxPpO5S3YB7ZH2bunHHTPSHl5yBOti6yWCFffG
WQ+4AtkiuD/1laI78bI8GpviWs7SW7rXzuntueCEA3FhSLqYbxcxgczIMtII65ahe/ehU2BiCyTD
FVAB2lRGF0d119PpQ6RTJGI8di+0CCR96rA4fIgQ2U42ZhOU7PicADzc0+97g9bGbBaJfsnfG26p
tx5+JlbFBf6Ure9eNV2JHRyIL2IFi1BTXc2dbstcUaTEEfva9J4hWcCNma1CymVOQ6i3f8cSupFd
kFMEQ4ECSohDGW8mQ3kJ7I/SbG+wxbAMEiWV2BPZqYBxH36mL/gFVSoNPV5K4xNy+fbVsfv+ZGgO
HtP7ez22VzTcyifZZW9tf2GFSP7aG1MefDUSxAV2B2Hwu8Tqt6Kf3zSC/LrQXL3dsXazDuSEhFxh
LTEEam5be6wI0CzNVQgrWiuJnrRbtwN8gW+BSVHes2RnIINxcm02LO97jhdNDWruQ9nNAKB4TGB5
IHxTT8Z175g/RoUc60ffq0FPIctaf3k6mYNsRkTSe6mHVmb9CPU+FN/+kHlj8B+hiu2VwPm9yfMK
j53wuziDiElWlFE78mdt39x5E20zUJmFOdpvBv8dqBf15QGle8KMzIyUB+ZNJ0Dloaw5t5WTLw0E
KnPR9H7yZfZPnLP/5A7nnjonKbpax+DEuAAW7CEP++mkN97PFtVFpJ9Lg/pi4h2cEib2Vov251YR
qfd7R3j2tTswFega2bBKfabLLFIQiIOdyV7Hl2ws4mVGNXCALK1ZyaSL3a1+8QlQAz3bI5qNMuza
sf1rDEMcgxK7yPRjHEDoSaE95OlD4VAjLUjCY2FcsCGKG7Pe6eLsG2/QO8Bzytv6mu87JqDJ8jsh
rwv8gaeQ5xqYyjnLT0pxPg+qU5Z8G0WZGska9RE4F9pZJsSaWxKLAGYY7AiyNn3cnbhcfiqbCR+1
jUhYFh8oDxkAsr0eth7igvznS8UUudHxtH09yYlPzx+2Rr5GgL6WljC/nVxyRPbp+s3SP1mCSAOb
8ylb99vX6o5NbwehNoKkrkw4oEV6rgqn+NxUzVx173U4AVFVLK6Tc/wPMT5edE5KEB95py8UY8mw
wakSwh0wWfB5eXLvdyF1bYy+SrMpKr8N+LhTkOb9Y2JaSFaF6mSeaY4MzLoTVql1121ec9FvOuJo
JhSZERhazv4v1YWoy0q3g0AYI2cozhL/FAQWCoFo3qUJpAZLBTWDvB3M7bxc6dstjwz4aVgVGwVi
BPkU+gsOFl7yYAJiV/hPw8tU9zmv+yhttzqaIjksCqtC/QXfoAf9X3l4Lwduh59SdXkn4izU0U8p
kt0SKBk7tERhNlvHSYAEtNIDY83aguRTCsuDQIJaCekffFWLCOOCtzR3JJ7Lr5sHj1V/GObDY8mH
uGbkcYRv0IdAxZ+Tuq4zX+RWr/cstWg2L41si9KaY1M5VUbAn6rBrV92d2rclPZEpIWdy3lLMHvw
IZDLZl/gOJ0K/14FNSW08GTGVOjCSiP2mZ/+SxYL3k/9QCX8+umJM8m07pnboQ2cg0flCA4JP2Bj
LcjDVD8On4EV3VkbzvUaBnXJA5v/YpgunXih4N0lqrvHpCsCvkCFjqeXYXGbcXN9D6RmTO7e65+0
MNtpvImVqCc4q/0V5oZTHhGPIWPiec1mGlg6OcbsyOpU77ycU35RRLxghzcUIufuY532Ifn1RuHl
HuPp2M1XzjgGCPJZxtv7nV8c6ARkSQQlyWVfox2KTOTZbRyZOB346e+hguAvtRRm/Tc7J4mux4yJ
DNALxcIE7HtMlriHMAjkj5HQADmOoYGZRIdtetjm102UA9c04BagzP0x3tL4JOTdwPxFSRdi6ADg
uaBSFs3B5HVRRF+Cnvt5bfV2+r7ejenf8rMhVIA/lgRu9kH6dJ77tjko9zDO1gIoeAHxgEHY4DgC
wT9+blnU7LOToITDRWVAYwlvWXo3BZTTnBBRt/5NmPE10h7jzfPa5m4MqzFEryDn3SCyLQGkEYJP
7eobNbe05cRWd1nM9U1dlSXnNCzsRhm0tlZ33BKjZ0dRPQP1AQDb3VGwWsuH+lfUAwidrTGsHqIP
30f366lx4Gj1QOqjp+AUqPXUQ01jJYo/fUbZET9VwUyxShjJwbktBqFjYcvCOpnfEwai2gZYfg2u
IhxzUsKeaPewco9g4GR+b4I+qjA60ddFbp40UzaJ167GgdNi7laWCCTaX+bbHmmyx79ooso4jToa
YO4k6DapDJUNh1GqGB9ZM/OrCtyjuv1n0X0sNH0Te8T5PexGmq9re7Qx0BMo3WlCojTw8/aTKnqJ
M1jIasbG1hBBy+vD6e6XuHS25S9hoFC5BszTil+VcSwYDv1W/XpF7YR1Zr1bT72++3kmO422lI95
xzweKOIpX+ipnejh+xNOnhT3PTO3/s4Elzhn3n9xfPtLrlMwTSW4J26jLkmM7bVIpDIBnWBhyfPn
rY3t/thkThZNrjx9DCR+fMzsl1uI8xgGSPZrdHexVSbuc0/9A7XGLnPRkIQi1ds0VjmoNc1VLPtf
fjmYAz3iIkHHrul+TpULY7kQKhmP3FxkVCnOXwbwLAuq5yVem3QbR5TVMYW5GdownAkI9N6oEfsH
WttVMRtaSlen3NmvGjcQ9UD1ke/zZEplauPHyW8MZVlUoxrrrd4Iya4fM6n9juGOkskIOJXltwIS
zOClqrUIRXeYuOlSjUzSx3kwYLSnwyE7oXZCvEca7dgkYFyBqemvoBdgg5gdwIIkduSOiDs4v782
mnDABCQMBIjnvogui9zP5yJmryguxMS/u3lSzjR1JW/UjxfHcKr1Iv4C2WB2Z1btMld/LL+Vpzwx
XcT3BSqEjExIxBXbl+plaTjZy0vxVEu2QlU6Ixu8u/jLjtdBNDCbx1ORPUpzyET5JFayam22wLL0
06WMLr1YMPUXNSkmNWUwWP97fAfbex6ZF9wacOYhlHs5/46rbh0o+zyEBiEZ4QYA7JIYanEsqVF5
0iFdpWPz+hcrzgcxqYSjiA/eYkCOvsx/5BMLeqZZvbri3KjoRwQy/ug7cWV+Z588kKj8AlJY8qpc
eMRh9SvuG3ijMkBGJR0q2n45WHCWfUITZtm0GRw1I3oNfnZofgWfJ/afeW6pBaIZ7DZM6PGdVrSx
ZTZFfMCuZkAbkPsB8w9VWrA4CS8CTUFEgUT0K2zTzBvAfk6Azn8tHNK6ce7POT+DfEfHu2PUKOFE
4OUjBWJy8Q3rXSVGek4+E0VXghf/Dn8p7BnzRu521vlrgRq1IXcQT5TQ7/hJpu1MX5FcXqZ+KYUQ
0CrGlXwOivjs/qugUd02zH9fXDDXgZvGVljtz6wemmrTivVNZ8VVTq3H/kNTp+gNtDEgamBmAalB
ut17fABKIM8NgeQcEU6Kw84nNB/htLJqfS5hsFRxyjTCvAJ2lNgSATAtVlzEFwxGXPQIIbLLd4ik
v5bxUOcOGaySzttAP+g/9C8S73UruZGpzEgA6RCX5MztdnbNRA+tUz0shsIm+C4GEkblCQcNlIa6
6L+OQslWv7Mc+dgITUybic+FMTMY1XZUAv4lIFfzLpKXws4EboDo+bbhE5VWcWrYFxl27DsWr/eq
NZ62CNCgFYsyXqr3BZ+L8ovjpSv8NIhj51NbiDwzjBw9Q92d1H6m6t7+AjdDNXVhn0ZUmXwEP4/h
xw7fFiOYpFmy6pmvjQaR1fpNCyJqyVcDCdZ/GkUZXiR4BOJaLlzNNuc1wbVnJsfH5aXtQSjjpaYR
zRSUxy5FM253QvCqliwzM4aN9sg7M7ZEgjabyMmU6JVEarag4CB+8yg7puIojyUpAfLYi/N2ZjwD
mvlvNB4wT5pnfyyy0mHB94hKcLvgjUhDokmiFvdq8JpRCXfmNVu8gTFh3wjkcBjSX18XVWD5BwEh
Ob2nXka7HZC2ZOyLP+qakqU2gHRP9euYDjxW3PIvrLsziU+0d3G93W0loOCHAHQmgOMLK90JhX51
rgSEPg7cBvF7Y8MTgjRQeF3HadK8omxYMCMimucw3afzAd5k4iCG20F87vFIMo96eB2nMxtegyj3
97HCemQ/EGjWHJIOCjN5/qWESNkUMR3cLEkrA0nbBLsfWxa6DPuVhgWFh2TETfUIjIZp/mHFFxkr
XktMgY2nTn2t+nxZhvKle21oTWCFyX87zQK2F0VHara9sSyqHxXQpHT5EPrje0WhUcnaBDIyNtIw
F9Ysad+5MFjDz+T3qExsA5QSOVjugAETJ2NOK0ab2rlDyx0n55vptFw+aEblFQBislD/kcA7znun
L6Le7qJRPYQamRXEErHRahbiI9C30pUDwZI22kJ5ecRKAW6xHPumpZIMc6KJZS7icuYMVdaTbVnY
EDL0nM4T1X5edeqmUruRgzRhspsi+2kcgZ2fVRnwpp29ScHp8aCMllD1sXyf9AWgndZbrWRjy0XL
MGyaaiVCOvBxJXHhSUHSeUh9CW+FEeQv2+v+VA6r30npJDvJeu26Q/Iv2dXDSrtAt7crDQ8YaLjX
bYvlazkhKBuLDN5qXlKEyIDCXfRl2C3sIaR1uXhePn93lXBS/zU3kY/8B1WzwJE0zQw2jQu77ZaY
QaV0PQ6DC63mfZ3YYjsbYoffRXnaJd+2X2HhfWOhmKEIZN7kZSwdc/8CXspOuuLpmycaYMr3UEK8
0kPZUEdlm6iBUrgDK+9ZqTcsqzLSjy1z9UT9B1jC6pCQ9Z84dbbh+kw7u53LpP4RUibR4/YjhC9m
QtXKKob/cdr8Kblb3ZI4rsn2TX2ei5gENmQAN4lLFMJ2zVRuMrL1NkvnfaXq1+5zSLoZYL2yZoom
1JpauzysXSgZENUPOrd/hTue1iMBJs/QtwGg3VdAkkgTEQ+opwG2ppz23zBh6zLsmCXLAsHyuNCq
fbeMFava9FMT/pCFVnhbQM4x+oV0z4ks2OVOWtDCE29YRYrtZJnf2MF5y4UlPUIU0X030MMJqIbz
o/r0yBHf7T54eGaVB8qK1ZGCO5JFELdph/SDqc3/ks48OEhbXi+XJMDF40/zrMpL0KtecU6xDIrX
cbXSDznayt3dult1g/+RXlZApg5ti+Y/EXnMPstRuDCwbmGpJ4aXuQo91HPW0iWHjaXkczysoLKI
9ECsyBF2fvpv+71l3t1S+bWW7Z8fxXr+CBdCo6Q1j/MHhxdxDi5qrsx7WRIwNjGM/HV9zpDTI3B4
PLZIQomB6siHe3fIbSbIC/nLx9qdnye8lZ3dqQeCIJ9BTKLO4JrbJsYAA7gT/2kxsCO36LQiPyuz
wPi1K2APEUikV3w+/geQy+6oFQs78Ph0V97p+bOfaQTJ0hNH7jZNmCJ3Q/+/SzWH6g9Gv1dnD8b1
CzD75lOFuSNZ31lCInw/1NS2Y3ILSHmHPqfZtV4NGZjY/QVKTJVdgkDI4dE073174/uYKhu2qlII
1GTJYSTGPgYo9ptkdIicX1BiZMqg5jYQwzOJIV0j7BQ8DyINGfh3i78LB8HI4l/f6wZ5o3B9h3oc
vHR8wdaTzB+g++9g97pzU9F4tXMh8XXSDT5W9cSvHz5Qa6B7D5WQS3pqZFaxksewBr5VScDyZ18x
k4yRRmBjCvqYh5P3LvctAuZePWsnHCUiDngg8Z+MC8DAv0QEegjwjuYIWk4DZsYUDSS7kGbthtSv
BmTmgRacmYHdDlQUFU5DIiSsEcvoBgPbrcat087v5DGC6Bu2p+5qnNQswD8MAnOUL94IYj+c0LyB
0TJLx1sA0ILEot9iLrxXnFPMph1yjMzlcyYKqCZJdqP/y8dS40Hdc9FQ7EePorhTVUsQkBOhRkjU
GxLbGrr0HnEbvSk/IZIT3Y4YdFT/LRnERci8Zgg+oEKHHAF+sUQqkrNvRaD0iMo4RYlt3Yq2A19G
/g4MIug++w5xlvQXU7EFkuQgpKEEhl/kZn428N+CYqO9cZ+ZLZItMFkId//+DvRzfTVqtyPdqJHc
EpRqSTUgmdnEpDiPj8syJ+EVzucAiQ/44ekEhvnU6otJ4sqfUFb8dHQAWmayTRHofJe5buWX794E
T+Gz/z6/G4/C7XFhYBpNZEc9tpHEC+UkfGyIO8Kepux0TGBvpP5DmNGOhEhyioaJMw7NUtfZKFba
4LPh1wnQ/7jq1FEbytrOEt0Z5n5Ef/QQwG/sQiss4MLmZQvAds54OkOltygJV31lp6onVatbvMrG
pdsKCDYi/Qu19xTxVXH3CfhHHQedC+O4Sn/u84L0V2sIWLVM6DUCCARvZHpHV2S7gtwTIaaU3z7i
Cn+KXvO15h+UBBMHHVFezgB8uN5BAMkrCGANFYxkiDRxEiGF3z7R+XFgqyi4+ZCpVPBhJ3Lxj0lj
skms2i0n8pgo1EfLrnL3jhkW8wSP8n2jJ0eELSAGUdZZqG2Qmf/l2KHIrbOrpYEexQHw34uRsVN3
3Rr0PQZdI0DvzpGIQkwE4ocp5LY8vaiVY64dgvb0GmcHvrdfByobL6BIMdesVJs2P2O/CHlD7VgG
T12sibrr17zol7s0L37JFJB3NavOsoCDZ61E3A0VbqWD2w9Oh5hs95ajKno+o/bpoPcHdkA7SP6i
EaDxh4Lv22l3fa0x745UXc/ktns1PuzsONjoTkc+20x9uzhNCW90iDMN1duD94XpD/Kniz2y8yek
ieA3nAmfUIFVJvkC/e0nLBacl7nbCHZ8IE54QOQMLT9mdpAGunpCMiIkR8v9FBct2tTTnSF7sJT/
6DE+iC22OVYLNC8oAfVLYdIP5EHNLpGT7nBQ6TwtBFmgimTj7f1RpYQOsT8LKD7I1KCTRA8zHC1I
fPCKPaNiwOE4iqj80ZOD+rhGc89jC/Z9/wR6u3hzBl9jUBzFFlAo8DoaLIBZlLlM2Wf0r3TFqS7y
0RiLzGMzV1QXifeE4epqNCBNUGnMlcCuR7bp5iggvnBZ04QNfH+2EDYK6gzaN/fcUSamrxkOd3rO
CFTiOe/mpo68KmVA2E8iYc3ko9TXsj7BkgDgTnaMOL1wffommjuydEDjLI5OopacZK1S4EeGyEZY
vB+OCrmMjEGdIBt7LeQ9dsZ2U/K9qBS55LhMGS7WHZ0jfN4AnG3w0j7Cbx9y+g4OoIHpQdMY1PiY
v59mbuAdk93X76TCIrFIN+dkN4UAwwILhfs40CAt8fEn7NHKiAvm/c5XjjDePaAS2DSQLCg4Z4s/
xm2E3ndefcnjkJqZjnxuZl/Zkd5+veAA3Jm42WQHeQNi2SvFQ7Ilgs0xnwDDLNGRjwkHH86MUP+i
q/puC/LEC9IgJyNWKDYL7pSRg10YK4Ma2Rs3DJKXjqWX42WB41Tn2UNfxI3P3kg+66hV0b4kaTl5
iXQUx5/d6YtirUK3lh4b8vZNwtMQKixedh6JrcNFTxHSByBJ8huy4SWS2trWaT6BpO0xwwwoxB6z
5BlMbuTx6pBmiJarYPIMEohbThmCmAj78JmqVLyj4FGRYCxrnOjI737znxgn8o7h7/lZdtRFfmYl
WwUo3xrbiDCn2Zc8hN1kiVLVBWpYLR8bwGfFmvcIT8DhdB+oCEqcgYKaKpADHFcwOCeUR3hmKUxW
0VlTU+YiVcPCtezz3Rs5Hzcva6p9LOcVqN/nD8k0+vfdY8YjJy2a9ZdxD++nNRwkC9EM6tbUN2+y
3dvZfOCpGQN12fnIiIfCRfkCt7DGAMqDLG/zP53gYm0zXUEbo02pvEnssuvogJSzPKOzCQ/Z41rQ
TMAajqtlNwnSPJgoyEJIKNuiKzli1NUVX1ZtpiCatiYqtrUxkkqaVq17n24EZ0IM6H4sflGOmMbe
fLxmNVsbTAc6vWxVL/oLLQkxycsBrWu/csiaj9k2XvYkf4A9k7xgjBL7xzbVLig4snanI14gNpWB
twtxKXr4J/0GIsO6PVxFi0rDyaPSKy1YC3CcXUWVhzbjSeWHVkBYvOof5cZICSZAjxjmGNY51kKZ
VIdLdiHGRHfulJx0s/eeYF6KjwhneFuVNLUjoQxy7S8bBf/glAEdVobsKsfBRyaj+LpLwCxVCZqf
VgSEp3Z5G6hOoYEH74iyhQ7mILgmXI+yW2UWFx57HQF6KPYZ9m7y4Z7xsDqJMfuepXGUxU6a3SaC
n5rYUMm4yuy6Y7F3eMoJRSFjiwCaLBQQ3PkvtLYd2g/QuXIuu5Jxgq54lUFPwhOHzgkh26oM4t41
+V2nPwg+U5xrK+2P7qrzEVRRrDz8opCkpC4B63Hq3FdLSq9w2L3sqfPLm06QofNjuPTEG9Puj4O2
GQliVjkeYtRnna2RtrBE3gSlKnKZ4Q90eJyw2VgPfIUWSoB+Ed7RD3OdZkgfUnSoRx69o7xtLKLd
W5vE5vkZThbpolPOYxWZKmTP/enCUE9T0lZQ+dh8gtrSATP9Jkd16tFHS6tkf+x9cDE+Qyu0yX3q
YWvwxtwdm8SSKK1/+O2IQykJa04CxkjNPPJ0CQeDImC/FQJo/Bh1oGT/tvI8CYmBa2zYP4AvCQyn
dEBo/zBzaFNE8cQIBHzix94JvIstCuVyE19gBMJi7AqGw7FjWiyYqeHocE2QRVM6quhJkfh2Wutg
LL52/7FIgmAWoKWPiORsevD7kede6/ZsJq4pwelO4FH8VQGsz+lQcQMy9Prz/baqpsevgwzLdby5
aq9M59Ydgx0rB3aP3r5+Ignzd7UabKXxMmmkUbrd/x9O8xOJTlXxAjhgmw8QDQc/fSyPjUfoyTJk
sDvUgiFD3aifGj/q3X+h5pt+tdK18AYFMJ3OkdGzhCA3r/Au3L4+m6RkxXZz5LNvtfvSwnxHLQoP
5Xk1vB2P6DhEZijD+KLem/h1srNI4N9gFKLAbMPyjxwomw3k830bQmC5EQiC2dqnzo7gR6fujkTO
IEB5yLW636DINY84zLLLLkrT6ZUcPAwp1x1JTPj3PQ8Z+pgCxT8HZKS6JigZnbBOisrTMbf6lueH
gdCGKgAVlU7FgSVhxQBvXXcaWwc34Xsfa1YQ/yOAc2TfbJyCXKwM2A2BaiQX3qAfMTnRSsfl3vm7
bqB7CgUjIkAuIYMf0zzulHkkTLkIqabAhM4w4EjH3cSKnitiwB6r1umt06JwxMtYZX0iijofrUo+
P3bhkTF6X2ykDeo6Gamak//wmXMI3gzhnMgn+vnhmjjzjXZz1NzIFvCiHIeQs0x1jvNj/Zv+NXzq
PM52E0zInjd/R84HgmTt+fNAj9NUe9rElzpoIZnNxmhPYsbI7ZFwxJgbU+Fhq9pDM0MDiZOalsFR
CsgRNjq/wMfhZLkVVPuM0yGf7ic+Spl5HM3n6nRVnlecQws1Ylt/EyCR/d0PZCX3DlcZ/9lFb2/H
V+T1c8fGgQo0MONrvi87FHj/CHsMELqSw7BrSNmeBhPoBoe2BuFt55PFAIZA2B9zUsE/RxFpsdrp
1J14T60CrxbfselmxFdBSeCqRRvAv0t1Xq8SOcHE89yqPVVd5pz/MeThar7rjryPAIEKTjnCkoNy
yeI8h/Sz+lvGd+oJkGS7vlaqRap3syJXaVohzXYeRBX3zn1jeHLvMMos+J4w9v/QzprckK+QOdyP
3hvR6R3hF21nvP3i0bsMeCAxsJErMr4+0i8BS6duPEw4j2bJMbXW//RVO/urWAvJzpn+IYG3Po0D
m7AGN7Eh+UjIPgFH4JN42BT+XMmQuEwww/HyaoId7fRqCpNKMwD3DK8qFldUwdyX1gQ16fjTT3qP
PyGKEh2BQMXVK7d7NGEWH5YHqwBeQQLRs3nzJcl0zBCvdheTvqGxfckZY7ZJvgIdn+KyBmuGuDlo
QXlF1P1XHyEZo7818nfqRxb66YIvWy5d9gr8Z+7oMKyAEDd3f2JYj4qXhpisoeQtX1fiqjiUf9Ae
BY4cF43DmrdTDAT/Hh0IgQ1TS0Ds/bnoK+qq4BKBxVDooSv1cIgjnd++yKEZ83tHASUISHBtfz5n
8Y8Zb8kciL2Rq3xM5xWWXsPFjoGOIcYtvha5sGilx8cQvCgwaMQi4aiwCKQtvEtEKkp7KQbHlOF2
iC3ihCeAj4/Q147Dx2qIhH/4oMgxP4kA5gQDj31P2Z+Szt0Z2gCS7MrDfWKb1+wChrsaQ1RHjxpQ
GKptTmGgAozgyRpVaup+MYc/tt5rkYUPexTWIpgmGRp98wOFHmSF9EGsbn2erlJb1xPvj0LrKVsB
lWQOp2EXKO7rByKUHxCiCqthKP6JtDhg6EIURGoyssqdfvoweRLm8CtaRGChkUatYwICkXcyVm8k
S9gQwsXG2+9X4alWRwNAQ3tpSjWyA9eG6uHhQZYhOdKgElD7DAg6PRRnbW9T8tqX8/7vTcsCvkfZ
Mv4KtJ2Sn8ETcHZcqepQuAvvDqujhHPlRrVlth+BboL9Nywm8w+vgjbGEHRT9B9jihKSVd17KZgM
Dpo6Yw4FweOKYui8EzgUB2zsc976hhOkueK73TF1RrymH9kxQd6jhgRdbgjuIvoOa3mGssurduLf
8I7Ia5fxa64mh2LgzBD/3pxWqB/oMV/w6i8xEq70bbprGq8pA6r2BtL2EdZQVnBaYLfl+EeBZrok
3L1DEEp13wVc79LXv2+QSJ2qQCIerFEs5UQRDvcXSi3NYd0b4Gh5LL9TkhfMJVRBwCYiWFEcBEyi
wtvHTzj5uDEFhOMTwwOeM3xKrfus/VF0nqG44Klm2KQPgQCnG+Vl8bmlPcagl6RHp4JLVXfNX8TE
XwJI7m4R6kcE7CSkDqweNhl8AA4oBtFigmC7sM9n9NCvqbiFNYefoagURBKQ7QWeYS7kSFDDqX6J
UWBZX+45vGK98yAAaA1IL5poFoI3UTjKuOIYptcQ9XYCbmbT69w+uSikJSAanwE4vxZ0IXI8Eyzk
SNfHNZmD1PAV7nhsLDQ8o5zjFz5pgEXzPouchBbreRHsD+nMa5U4mAIYUT6mjmVh3UbiUa+aw2My
zRBw5sQvsJ39jDYHXPFjZyaDJD/h/bFhIeKzJa25pWr3IUDPPPZZG8qPpfnCKLCIXTLnfOYHVDSW
eTUlpqK7Y5y12dtrW7ByFnMonM1kKxxoPbzCcqwIjWoJL7pNyFEnU1JCadccJ9V49fM4ujy+aaQf
2yUp5TmDQbF83G2xsyehTSdbcSB79cxRLjM/fJnCQPxAUInAM26g/4RF2TFxaTs1HGhmQyv9QFjN
zVjJBNMQIUn1bYWolURTN9t3RESQ98o7M+XJc5GiTje885lDz2f623P+r8mZSRxyZaO2IMsq89Nx
fasX/yPpvJYbV5Ig+kWMoDevbYAmHAlCAAi9MChBoCdBb77+np4bu7ExOyPRNLqrqzKzsjBb4Xdp
vRjNkLlSULWCK2aw6HMhlgYCqP3SkP2XYLzW1e1c3A0L+vfFXzto6SmaaBNxhr9HA2j4yBmeiOkx
h8r06PoyH/Psiq8fzHijyawTdnwyCKruA5GPLoIJBdwFIfV+qSl2B6DimKuTYNX5ewLetiV/ptN2
wMHoTjEi3TD/XLanuKqOMAyvW5IGfGeMuZCs0f1aT9oGnZBrh2FVCJY2IeciJaOdOmQUIx6yaLB4
FpsAvyWKAYvxVKnEHqDnZI6HtDsd9hFTtXA0eKsZ4BGe5dyowRljARety0W7zbIzG+CkiCfC5MDt
IWYA+YbucILSIQVex7mRqABWKUlVXILe0QHIeP71BvYC4ovQyP86Gjp+XO4k+loGqcitWhPcquXZ
jvPh2qfX5I2RAcex81b9u2n8IU6hzLowli7YV5/o2WC0H0kxg6ew6JFQRBWNqx2iV9jAS6FmtDTP
lKMOYuoNp1fnI/WqhHJsMrUBIKA7QZJ8EsE6G15UIe7znveqPjLHVbS2Fo6NbwlOMXzZaU4DVHox
NzmiSoAIqjgots0VAu6RrZAFxvRUs0sQAMHxzi9V/5ejd+TiQTd3kD0EQysw+XLx+4qaQfeilsjH
I9BQuKkGVCXtmQv0kcv6nR6mTY6+w+QXk7wRYFkr//HeOyXPtkSftPm9nOQZSeW4h/Xrc3wn47CZ
jqg9Lmqk3UE7oPq9xEgyQmbiigViSDfrp6+tGHUEmnxUXa2Hud9E1hsEG5TpQCfpcCv54/bP/kGC
x3idh04HT+Et6GlOk+2fx2+mexd+zpE4okq6S9X75+m30XS1fdTwaDJXjoRRkLQrbpI2Y2FdrPQa
eImRaRlahKEtPfnshxJqGaeEjdP0u1jpMJUXQaW8l/QZyTURPoMAvH3QoYrF77YvckYmAYxeUP5e
PfQ/zbs8XQwVbbRpq0G84M7eBmcaQ/C06ew1I6+av2D9wFWghgheV+4re5ZN/DTWxko/IaVZs7xJ
3zFYLYy2eOe1/buTZrCd3yne1CCd8aq6U8bu3UO+cpCD2Y7LfoQtXLz/gyRDG1S7aCCQMytrhz4q
fAa0V348gljiuLsP/AkNwfrtS+QgvuHX2wNgrrtB88wTY2FoEYci6tBgalnUfO3tY9RNdO+ufjcT
MN99vJlUwwGgnt5vNUKfP57BXSR3g3wP6vaZHFaK+EzmslE1JbXb+mOU3/RWDBTAE5EHku8PzQn+
G8htGOxDG2GNC4vcKOSZ7t0ghmnGyJlPB0anXPMWaoy7xhi28xT4tNpuxi0No1AcBSFwQD/NGFCc
jpHVtC32eBqOnF3yqGebhdPZmNTjUW7pibGfpA1d/A53GK3g+DJSQ5jxkWmq1gpf2RnKoRE4n2iq
UbUDn4YLGSoaEutzNPA6dcXNiWrTw8bzoOqov7MdhzfwjwU2Y4ay7/K1Gv289l6n6nwmg7rcRo82
RNLeu/fPoJa8mx4wCpbcBebcCj9pbsTR4rBuMhlvt3JvGgFDxz22ioYFUeA6iIE9jbM4TB7WWrfc
Vto2tSCssa0xuIEMUvR/DzEIYzIGhdv7HveioZrdWhr78RnY/uHlAhRGfxcq0hdK1vgg/9pFfwQS
wL/CzEL+UgJQa+whJui+/Tr9UaQ/gK8YVAWHEzNUBWBB5E/FVANNUxqWhzg7zTDr2db8/4McRURa
PLp1ix/nKuyIW9P5GeRkyswq/7GFf+ukahpIoTD+EDWAeb7c6xZMG0SjwVdxh0FOrQzzfg6f61kT
IY73bP+R4rgudOxInrFrZUJdF1MmgTQW9gdSwUL3+0+4GcMHojS4Y7gIckrpPB2qPl+MMTHxzxhE
g/Xho3YiygQGNW8ZN2JNCgj7vP2XtaVpdtTv+odmTRobuD6YpDH9RAOO7qvJbIig1WR8PScZ8PgE
gRv0mmOMFmhp5FbENOwGyNdIP7aoHzKMua+C3xcFzCTn3lj3faS1bCu6/xei4NkfRb4Cal7pRkrP
49p/zf4ePDw1HVgBTeNgXrN28rJ6XTqZdv+D0s5ihcUDLhTI4RvgZU2gCxo31GuXgA++RX7HabuN
gnjHWhD5F7/3YBsNSdYCrU/Bvh3zS/+6HS8zEAf7H0AK5MZdUZzGGCZByPY0owgZqWTbztna/Jhm
9MNvQ4Ie8PylTI6S1mIjZS0QGtN8+pZ5NJzTOOVVzIFtBOWagPCDgg3AGv3OrZa/OqiFlyZmxEiD
X+CM20L+0R44Dd5MRYTfKz46Ir1/iyKK0rbvHVFQCHS37PxpvFHoRDyP1bUz8H5v3MzCzY/LB9Zs
cCowyH36iN4PEQ39xGzU/s94WgaNNAiswj/StTQJAZXEkdRxI10guoKhHp7X9KXQg5BF+CqWFpu3
jgw6X2ducfrSTJksu7P4aSo+y9bwAYO8tTV8DDubLuBVggK2F+0VaOxjIwuIYd4OdcYBefFOLdDr
icJtTph40/EKLhCiCjZePA5sj8XeHJSHaxHbfSFYvQQsYaPiDrgMw4DG/kFkRDre98bKyCWxaDH3
qOOfwgeISKIlV6MdmLeM0vuEpVXM6QV59y9y63vQmG56JGQnCDZEhTN8T/j/BnfZCbgXkAru4LaI
jhHql/PXko9SIWvbyyLCb488Qz8pG/VxxqxbL6kaX1YL2FQR9iaTgNZqD6kXT8X6bzCjKl7d+J+G
ij1dcII7sBeDMIh495XyO1Pfa6P1QYcVSc88rcgAbWT6FDymAshYP/R5TA0ceHrVVgVNZjhAIvzR
FBRhEg1/o2XtJUd+gW71R2GMF704IFovL8JLahnXW72XRkZaNwbA5EIDbkesSdJssuv20MPtgDPK
52Vet3mR8VuJMf+P7ggk4G+R4EzrG8M02WHaEWHLCRkrdRxfKJvw/zmIg+/H1Sv9N7NTg3zfnYCv
kmwcI9PoPJae11DIW7eyrJ4MRb7wLKWfZT2G2yGBUz3QI7qqhmMyd2wA9vLkeB28dc6OZ4CuUU+4
OyG5o6JPtZl+ZLGbDpl6/UVRxJDJVkgLXLUP+XgNxwf7xgiaWVJ2zm2tMmMM+5SpkRFaJE8joUU/
HY/ioYADH3lLudeJie2k3Bdt4IJhxgN1QsboS6+1tMNusmyuaKlCFXnUvd+DmFtoIhywZb+2tB6B
Ncpdi2ROVG9hWK11vKnRJJPOt8AlWNUR2/Mj6W2l4Z5Ri1BopD9n7HGB8hea2g4RNmUn2RCcwuaL
wHTzAvQtlsMIisIyIIVVaB1+UzrccNqwoGXCLlhjobxlsradLnwfMue5Ma7Y5XiTosBMJKt3HkdH
vt4GWQxdMweyPemXVy9jZeh9YuXtgscGdVmqhyNaOUkzM08HtP4GT9WSVkglwLDKgaLxFON2VjhO
2FKShWRW7Yw+909P5MVTLW8yiXl3g+fYRXam5bkl95IjdycjGT9FTOeKrNK9jqIgWJjA1eyQaruz
55U5cNAHJkFB9ixTQ3KZkDknZ2d5LSM9couBnVSJb6S7CmrEKTTOnn6tkVoA62JDWAdnJiuS1NHy
4XoVM8i7PxgQMzPTzfP81Ke5xUU8E61kulNJvIh4r6HDc9+G2BDnidGamZ5FJyaYE4lemQ3uywF0
5LmMSM5uuE6gFk1fSw/e6qy2Yvn5yMYZ5xrlrX166bjq/eSWMnWX3iMwQPwOeC4k9f4NjlI3phuO
OjLUUTHoWgUAMAHVqd029qdwd/BWd+HtJkmsMiIbbkZoKJkcCb3SMH4cl3FyYqgze4WqkuAKayUi
L5GmZEZa3z0Gc/Z6RqxhxyYR4bdHiGY+hID24uiz/jE/iU0G4+9ekyvO/ZG9PcDmWaLlW9iphBh5
iCGywC2Gr+EA3HyENV9RZ9qLEqwyRso/ERu346f894fO9M7uwV6d3WFgsD5hO2h+XWZbweYImMyb
F9eAln3aL5f401JwjYcwMGt8DIEIuIzzNZB+j+6G4gX8j5y7/W/2sWSaVILFyD6298rOqdjfN0b/
YdXBRKPxo2g/g04CXc76MaXoLbYo2IeGmNZouZFuQ6VZ7T/d62ilmL1aWCou/kgZeUOTXsfc93vO
PjejLtYzGQFTj6aJxx3CwNce9lDzgVvotb8sdE4wx3vjq4A3d61DATuuP8klg1YLpDTuaVwQ8/lc
5AF7XBT/nZc76Znwho7H++Ldy/Ubbcqa8ZUsBA9tsMR/f4KvSkhXmqZcxMVHdJ3HR/BCXJ3hlM34
FT2iTbHk9rqrAntiNydqRJ2DesLl58MWn+OWEcTt5fMWikPH+M+nSNIU8lHbz2G4SFiab9zlkWXf
Gez9mCOpzp6y9OnW43mZyFp96HQr2HRotYmXcH8Hu/1gCgV3ndmSW1RrkUYR9RwjwD0uwanxe+r6
L3CstfFkdGeJcACSpAasqh3U3KtIH96O2Fd5sY6kPvJzDCGVJjvh4cdFQkTWEQ0t21mEzJXvXdNy
0XWW9wk7taZLz96qOrAqW7R+2t7/XLJZe1bGPFvJ1Fws5sOjmfa/oFF1oSNe0bxNTHbAEPozrYyT
LZMkSBGQUIqU6HFVUYo9iYm4yanMPE4TkSXSDJtOuIOF/72ataWj5urtqphR6kdZv0RCCqCDvBcX
/KonWVMCYV/HVddf0uNImspURL2STOyx15q+OxpTKAYBI1ImrAxnJvF0VHRcHfCvVPhSFsvUmMZU
dk1kM96Wm2u6vKYphpUebysr6dVedA0i7+HK4gWrHBGWDUlKtU0Jvgy27pNrcykw/1qvxoQCXsAz
MdGFJGRHc6YhkJKlekXA0ieUuun62/R9zzJdQa1ZfM5NkpAyBte51nZeOKtKetKZPrH4JVXxs87E
Xro9MgyUnU4z6bI3OWGU9RDsn4qsfnyaLlcllbmuZ9FeU/sGvI5ooBlhN9zXioTuOQGi2Ckl/bcL
pYLNNVFtQP7m3z3skMeluYWeRNtWeGyuOKaoj415uJzJN3kMD0kpm1xsaLQhsmuBKB9/0s04gMuP
eOonRczFiye+yEQDfBWvvZD8XtLMSQmqJvscbt1Lm8ruXrNzFOOV4oyZomQdfJCGnl91RoKmKklO
taYN1Bi2PmWTX1Z1WsW2qQGbyBE9f5KxeD6xDu0FimteRm0y8vfCj/kMHikqn2kf6QK7Ck5wF6+F
tkjZlLHfMDZpxRuaF5rYhEmMTJbRGTbUdO5wcrd/3Fp7mTzS9DkhvVsWtS2yzwEagaeRCS142A0e
pku2ueCbNfgIF5mio+rXKnns9YoHSd5AduAlXDkctoNzw6eBEMI8LDKJ/MCuaTp8rMtsSYoqA0nc
pI5RZdnEeyTvR3G8WHBr3Y1KzL9eWfH+MWWt+Jp2hhxdOJfAkiZi3pn49OM7W8lHB5joTS8np8uX
Ulg6CTOaVtwJoyZs34tODrtIWYYrf/L2j26c+etgDnX9CEbMMrSUDUNuvkcCmq7rzW90OgW45xPS
LwEQTWzJOqYjSIbONiPb/9Ni8CsS0AUJlEcH+LPWDEagu2ikdk2InaFuYVEQXEeK5pwve8VyLJot
DRDzPLv8yOI9K/sQgAu6NdA8Hf+q9V2V8ZsLBfsJmRizmAG5INwdkmE/dhGmgG6L8nikuNP5fgQF
8Po4jXjO9q6yabJh3J5E8sA8lfkco6lBQHGyD8uNc/sjAL2I5yvpYcgXWqhNlb3y9FM+f+o/rvVW
2ndO08gN2mPC/C1jbneUcmy3r/FWG/I5VKDwibcR2wblFRSOM+/rDJdL0ow3XyE22XarsdCKrz/V
bkKOjbmt3/825aAwm0lDvc+6qkPbrUZcbbgpd8YOVEx0f2xYTmI7CvcqoITnfjaA1Rvj1DVtEElo
DOw7ugUkRamGTmaJkZ1MKGNncbspDKWUOGpvP7t+pQufXric1WH8E5tEmFbtsNi+F0UtzKS0h7NF
2kJYzO14LhAcRrXHpzeRJIJFDVcCge6Ilj0qQYsxeUCv6X0Kt6kqOkBJBBL/RCrUK3jQThOXtdG4
HOotc357k0U6P46ZW/nzmFrS+zlzwhPzQ18TjmZCp1NJ2vbLZ6u4+cwRcVjY152vFpN4Rqa8GvZW
h8EmWVy+7G6559Rs9MiKdlQyRIkncNIk/kzjs9nYnUictKkrFACtr2xqnM1vAYz85Y55APO472jS
4LlfEwzZzJXKE73nULw5uU/wSHK0jB5disyBnVvEKCQrt7lmQHxsdrws5GJnupXTzr7nKIMtOclp
6ZMlLqFR6hUOq93qdOWt0EK3KVbe/CqUHUY3eJDTOGU5zHpBxFnbA+Tu7zJ7E8v3XOq2u956tNwt
BUrUCbF14RmC7HLRRT2CWP+nAv2tHmlSVTGTdfyQqU6CIYFqbitv9VB+1lMK7MEQPpbnaVMtWYmH
WrgvFXKRsuataVkuoj0tiJQAgylRmIi8JAm0vpZEbZMOqTm5LDzPn2Ob346RBJB+vCY2Mm4Ynjsn
yDzhD4K3HeLEV6wuaLDUG9MR9Afbi3pcmef2PkWL76wf9r9HZ9V2dxxhZn+PgjNPZdpHSYi1lHyd
0jfOVozIIKzew7O/osV3i+Xc52FaDczVa9BbRquBzNBMuuceXt384Um9r/IAEMMEcfT/tWlin8w6
kSJaIdaBachHDCrPYwAKLL9RpmFrUezBQN4Os9kE//7I9MXei3/UDL0UgqMoEMRzKXrPZBkBTkSy
re7THTOlZLyZ+XBAYtlbGu6J77nyuTSmJvYXL3Ly8u0nNPjLeE6YXF3ERCkbfOO4x5ChBiZyT59x
5d9JcnOX0Qo4BeyFyQaSjIUtyvyN6t/6ZioG7thy/LCu4iM3EQvYYydV/HZLRbq918vrmOwxTTZq
pbiifN7xme2iF8m/YCcNsK0/L7dTRE5sWx7Ey0FScXUW8XxHWbkdIydgm6GEaM/AI3yA+vMPJwpJ
ClpRWh59Q/hld8R+fAIxWbG4wsgLKcjWWDhtRQJ0BBxgbCtnBIeM9ZiqPm4EDAqn09d+Nt2raJ0C
KqGkAux5FGdT0t5QXVyvhcvpclMgbSuJIam1b/X2kZSUwAlFFjTBhL23bDv2axMJdTr0iT02wVLv
GLCAZJW8H4wqJqMqVYiyk3dwOOMvJgeacpObJKUOG06QqHpUkBhszHx/H4SvjQhD2xreMDGhWXrX
MTkNg5MkQw9o/ssDPMsJ7SlnwcR2oPVDvV75XFFOkfNICgrN+YvVJs8YNjZQu5zIkSQJdp8cUYJX
jDKlNb4ggnB82PsOtiW//ScyCi5IB9DwD3h5wlkNGYld/2ahFUrQqe0gBnzseT8CAkSn9MOmDBW1
HmqZL1I8+BSCFZ43BCGcgNUi3tHwx7CcMZfyemo1gfee78+fWpEr2SvonrGdshNiwgmn9gF6e8DW
nyAKgzI29OPG4D7/mlXApkhITOnPSaGGXph1WSIb4lA+8Xh7aI2EHZRN+UE+ZbZeoozPTqsdMnHM
vquHk63to+fZc88+xZzeA2ceDhkLVVsnHVkXDkIgdumQl7nhXSbfeowkA1T7e8LUIskyHacj3nQg
wjnmqylL0xOZDW3GVNHSQnvJm+sEJvUntgVlU9xgbiVwisVofX9L0tPnAqbIWtoAhcqXgWyCFWRF
3biCAAJ5KQFWWPhOw7nrNR0ZtGyqFVxYJwjbVVM2M6bIBLjxPIJws2SV/7gsNOv1zgmVbdRBb2uk
m1GAI068TjDdQxc2fCjmfo1E+UaZotYjbppFX2VAOCCEIbJ1jFb9EW3g8euDCla+GCf0Egkmu3EF
f5XYK58+QDhG12oO5CaBDSPJ/T1yejh4IKWd8pCXJTesSVgEgIZdTq66ltkgIUO2Db+fGy3G94rE
faV4jKQ4XEq/n0nG8LpqMFYxsJmFkmgLJ7FHeuOjM+Xq0zXGA2qOfCf8MLlQYYlCjC+xWROn2c+6
J3+wJqK1FPH3nSHosh+HgwTo9XfdUhmWXvY1t1ZP2eGio1OcfVaGYfamSBWLcO6vct9GEsOzDBd0
n3Bt3JTPnEsOMxh8mSkVPqNvmjW4BS+q80UzO2qvlUNJm9wnx6YGBo6I5pT7y0RWbODj1eKZlQVg
aIKml40OA7YrkOBZzg9EwXByYBLUjt7wMUx5DsEEnWO+cCFRE6fj/HMSsoenm8H2ATJvrNtQu/ru
X5FYr+Am0WvyQe3dv3eTtU4WPsgrDTNftJg+lstb1nTQgUBP/EMAl6Rbnn1m5A9g/U88ZXlccT/N
XnvJR8s4At5udpyiTNpggUIoaCR81hY3ZCfYjtzX2k6HZeaRXUymYTlXr6eA6eTeIym1VXMc4zpr
267F8bdTvpkfddbz+Vs7DpJHFK0AUY07Qmaxa351kJJzYdN9wnwxJOPqQKRlmuIWwx85IirK/qwE
PodG/7ZFuBiGzH2zhy9EKvzA7pg/fG94q474Jo09WRneGzHSE2kv2pHXWl3pGKNbhJvmE91ACJjv
OIzbT3UHejr0gCIEvicISm1Y2VOngxMaru/mFXtuh5Owo+IktfXJtCYGGLKi0jUrwp9KtoyjEqeE
3kXiqdlBJ0DuUnbJa5lydxBXZ8CdJ67IpxisLN38FOu0oe5NUVIPHs0QDyOLGD62BLsBfVtAATV3
kBx+41N5oY6Ls93Pi8Ypi+3R1jwtWwlcxb/4gbpTdYeSdn7v4L/bgEXeKLMHc4eknmN6QCEA9nFd
kx8jEbq4z4mn70GRP2Tw24lwjJWADfwDNI7TClP2xFFUkMqNAvVuW79rRasQE6s86NSDg435xXvj
iyYW+XBN8+OD+gkukOv/ejNALiB/QBJUy9yin4KIzQpR+VD7dg/jhbXwWzHWVUtc+ZK1V0vv9e31
z3pH7yK6TsqGktVtjG1Wi8XS0/FGXMnsaLtqFAfyYf9AK+TgwQ1PzU2oeeNPCGC2vM36G4HA6cXl
IFcl6PaaKRKS/56dRb6FoWn9bVhFVFMPPLCxIudNtn9UcjEjRBkK5B7xY8CBSfHib6RU3s2lhwoL
R8z9t5OvJqdMreIZJqFD9WzQCgoHTtyWoqZBHN8iHOQbzEt6iV1XzLoNgRu7wJd9R4cJdiX9L/rS
a3pju+PZrNlgGpeZueentBzu7g9aGBso+8t0WC1UQ16fkovXzsa+JOi4D392AC0TurzT9ypGcPVR
7cf4QqueYGLW2f2qk4/4uodXRFI/3w1MLeQa1ATR0x2D/DMjgLpredWnf0Go7YU05ImvZ/o1nh3C
Ou+Pf3/7Vl9WV3T6kLzqmnY+OG5z3f6cDjPUid2N/4cbpxhhhObhNA/O0sIduvNzRHrHnGcro2W7
eUc7xss2G53CR8t6YA4JL4KOyQOC6njSUdt/AnXaJAlbdTrbDh3EwTMa++/4hOlm0+mqv170RyML
7rxjd6BR1z/nfVJu2U8uF7FDdjeZvkeAeM9zeKkWz2TPQZ4fW94NyFPAE7cv5qYXuNm5i/N4+0Ys
1Rf7LL+9SZdwvsLEppgGrROdeNLdo4BT+QVdmpfXeCIwnUpLaAdPA66hLwD0fp5jOiViuIChpIS2
1bwGYNGbaV7rwoaNxRyzAWiVriNlSjoaowmVNtecI45d5ViEQ+E0VNXOJSzLVkS7aQGwidwIBOx4
gVctPDp8nT4ZGymn5QifSULOAoIIGAGocP4oU50mFZlEfPAHk5bzvfEn33Ncref+mypuZwYC09IF
H1k/nNvQ7fZw+BeMpeRaBUQYJMio0Dw4Fy6KU8WPug9KzGbU+/IXEiPt2L7Zmf3hv2dZDCln0+B1
XKlygxpzWsYxTA9Tl58/7e74WNPMTI2AJMWzmA7ECGVbDUWg7QKBrFcJOvjabahRV5FiUh3DZ23D
I8f8AluywvUHj5LuDwdNjmByskPOjbtayzV52vz8BttpJRmpi+WYtiFFCbXiPERzTr6lueeskn7Q
JiPIKCCu/E3vl4u6nmdXCmBTrv/IZe64ZoPNlEPJVHVxdz8OEVXaHDV7HwAkmwyskYOTU1nCZHNx
uQ8XDDfdET3XGquW8wi+dv0a3y33lqzufreP899GrNsmxUGRvab2tdvGXoDWQPcIdLZlgh9EFYNn
vXY9Wd4fLr5JDewE22Qpu696+Wp7NK9dncET9KPfnDaQpqE/ZJRiW5xRl/8e6q9tC0v615MSrufn
m/ENWI0GT/oePuprA2lHXzuqFDFkOFSXiIDEgjZWsCXm9aze0wf6QCYt4ezacl7i2BQ0Z6z5GhO6
rcTXSvRyhNyLDDWusBPStzhgIcU4pbMd0uKDy7FTOElSh6LkQ4vYQgZ46EY3n26yEUNSxBdZygv/
D4OHbZNu5L8V5rXobcWFphP8PFGlIDkZOC8kIXKFU8cqRVyBmxuutNfDJLjPOa/MWkARqxiKMgpf
GJmAAF/0FesQcdiTq8rpjo6ZYNCdv5nZ6f6+mghmNBNQmast35vsMRDTQZpvMFikqTVHMrwDgt7S
33FE1c1fXuddYXUljZS/OeJIsphw68HNhnl98rtwRfRrBZiBeNtWOKT8/zj7dUg6/L+T1Ke64pzV
5dA+lis6gyQO5tcxOQutom3Ry55X1QIdhb1740JZFC26bsdLpGXHoTrCDqGicT64t6CKhrx4eR9a
Iu2XPrUUflY2oD1s88lDA7K3gZxxz+pkdke8NLoMXrMLU0u72CfDo+KJTPAhPSaYN1EjXRWJ3XIz
ZVZWMYqLm4ZLY0PQC1Pz98xrbGj7oaAvK/YHX/goCibuvdWW64QOJId+7psd0YXaiT75s+rido5m
pFsyugHF5jFAP8Jo0L6CDCXuhYgWkSAzHaGL1oJwWOS0z2gNy/JPWpBwePZ/Nnow50fY9N4v43te
UYx2vrI4vvsNRohJGiEG0xg1PNQyQGGiyDn3xMgziNIwHZFMUeSSgccc4hO8ORIQuFsKCmMRCaLe
QG2GDo0gtugGI9obG2hJrxB+FhJE/BHaqz81D3KYc03sAhTe5WW8BSlF0XEXhx90KkMf2hrPaDG0
Shdbu2tkXi5pU7KaQA6kbSUBC5FQkwKYPW8EYvsNnkMYsenX9g9sgLoTnP/t4o1J7hD5BPv5vA5C
yqwSLsdC+7aUhX63ICsZD1NRnvANtfJfv13guPUXCACw1JMVa35n17tjWB9gyCulDDkQBSfd1vD/
OC84ir2DTAuIRZ5M9WE6XFSCo7Ct5TblZgBfQQXqsS79q/Q+oYedEZ1wL68TWvs0e/C6yeg7oEH9
ArkNFHG3Nsuk6Z2jIi2lTAX6tiCOQXkDhEJn7xBml4seMFmYDQnhbvI5i+ckZVwQMEY7sBSpKhld
Ts72hO+A5iGxXSloHrZD8uCu/rESGJJJwygSscIbpowgwfFGu+o+Bg6kiYHOHx6g5h0JIRP9uKPP
Mh+g+WpiaYOuAeCKZJY+RPp/lyCJbPQCf/sxL066HmmeukQL4CKSd29EdkOKsBq3IG0onMFEPFSp
EkCKpF5SVlu+xQeoMNIbeNZeGnHFAIge6Qmg/l2o8MyfEHiGvnn9MVf6gmDbgi8+KEI757JjIDPt
2LqSMGoxDMtQXzA+YMSqKklJEZjUXgUeNGS6SjX0Kfj/Vr94mXJJHmOyZJUugBvdgkVoxQF8LvmW
SFPaHIFMwXbAvNcmqFEWUUgw+SYD7ldhOPj9Vj5lkE+rBPwHJJfMtu4tTszereQN6HnAbmcbsDPj
3tjiHfYZHMGo9258mBiuX+BVblO4152K9McrHrCbkLnxycIVJ1L0qgQYUmbN4vB7GAB5UX+OliKp
zNZ4gBkRSXYfaRYaB5ZdsdMBS+ylKn3Epx5mCHgrQM8GQe87zxuhfcansa44SjDWRYDkLuAPUfSK
eE1Npya94OTrGHsgeyrQeUdeyhhMSDk+kG4jY8HKRHy8wfeG2iHIr785s++uAauHyolCo+BwtlyX
GHfJcsvgXaoCaQqYjk3eToElOB8oi1VUSFliM2e1IFRIS+bwTaen35yXtyd9aE6F50HLrj2comng
hylb3sc0E45i3o/O3WDZDm5sqAJfjJGLwYn6DFTQnRSa2M02LaaDMO/eZI73hUX63mqJKA4mYyfK
soLChd7hKYPPmfJsWqXiCfqeJdsBEQlntLjaHjaLCirVdVo8GnCesDIIxvral2bZdbzoEkcR0nSr
v2rbMlXGRCji3yu7TlIvQTCHYsKyryeis7eAhHlTlLEteezJRcLfL2V8JDzwmAWvDTpmWbTMR16D
gIZ8l8uNQ2lZ3y6N+8zmRYCnTeVbnZkpk6Pm9tCcJUMw8oeEL1x82S09HGCE9x4/x70R6W/ix/eB
qBiOw6Ha/Vg5B9TZhUbfxTJrBCurKzxyR1kdyR7yZ4QrDUGXKRBcbpI6uOUwOG9m/mG+bE/I6Y6m
nnRs4gyjY4xf/15UtubgAyf/+5CpZkCRjHjluIIK5Ogef4fcG/94erlErRgya8K5ZNz7siLo2U2p
U5k8SX7Bb/xBQtiuNgl+p9cclCtkOoHL/omh1YmBsD1LiYqQ+RjsPNxNIgQeoBzKsns2ERV727uI
yGF0sdzvgMl/c1BM5DMKysMeGYhUdBH6FUXR4WuJko+M+U3IBDbJyME5uNarES4EkJOSnGdYsWEA
nWCAEcnZT9FEFOo+xN9Acnr00iLVFasMNtIaH+cZ6fFHzTmSAt/FkhE5SUXY/enRfY1t4QfwCnrJ
fhI0JRwUcUZkYAt+p6YpdlxZv8UHmYBqf0RmAZlvphF+w7SCw3a9xu9IhM0lLW0gKn2wuvk6oH6o
iD/4IEmErDZbAIxezyyMztdDQkZsO7KLVPm6qX/LCJXKtUUp7z/h5PFSPCuEcEw7DA+G8EtV06AH
xgERoykF1pD1Bf8M5y2wHvWG3M/gyeCgYckz9e2EXxs9mfz848Ys7jOHsbFQsvWltkPVX7B3AGMW
PXwylgKNEZM7LOZ5eNtLtsIKjQQfeZtROClyPzAdmKm0QEo3592M797//ads57O5PagVEPRzm5uL
u8hv8Q0fXGENhjZyiRD1xBgXBmndy/4tJlf7nJ16JVhfOFezB985koiQ6BMXzijRRk43xyzFoyt1
tpsiB7I6l6C7ItffYInoEXeuNIyJJ4GRcI0k+xTkkZX9RJ6syk7p/5MhNMURA3Xgl5aGCcMpqcH8
uMO45XURlTYd/P1oNBtH3cCzsr30iNEueNBLJunJwXpb2bBHOOniUWvbA8ijPBQghdcl5pGCLvcH
KyBag8YIpOx31IxDcIxGNkW2AUVLJIEq5hVlsifokEhZTVy0hOpB/mN5mMrKGogt06MJRPs3cK+O
S8K2KpYwtdCvXuvID8iu7bfgskSGgF8xQQuInCoN10bUNns2NUA+VAzBHS3JgT1AJZxU9sssIw9a
RWvEmNdxwOBXd/zyZ/i2BKSoctnRnLMjIoi4HUGuetcpXDynnDuvlUIfkVluaUqpMEpAU/NPG5Tn
Z1uIoBTC1+iacHJfEgF+odHfpKSiYE5qvgK0J58zynLGe/dKygqbJLlf8cLrGzSebkXOijnSFmOE
jng4EBtYVoGI8r3QpIjKS7YPooDeOI1iG69BOE+SkXckGOBv1X7r3/3zurjD9WLRPyAofrbUrJDx
XPDACF7E98M6womK/i/5OCw89rJLuHhzCaGk4xbKVwuXIi7hW8brMIZa91qAnCmpQ8zlPfeHbuhw
9CB4fEosuBDkBtl3WC9AjhriHoEAuV/bWn3RqA8bQounmFuknJuNr7COuSCSN6mLjP2RUdDlId5F
tKEDWa2emBh09TdmOG3A3dYXXLaF3KG7W5ahCen8DE8enXmw6oDi+vULHb6e9qumXtChS0OBC8pl
hw00cNGxVHTnzZwnCbr7H2Fnsqw8ey3pW3F4XIpCvVRRpwao7xE9TAjYsBGtBBJCcPX16DuT498O
O2yHv9gdIL1aTa5cmUuRvWeTKwkBqIVeGlOtWgoqncOXj00HVJY9evoD+BjWuSNPwE1j9mgx2YfG
REW5dGatN8Fki+Gf9+5Z3HnBRi3i/fwGDhrUbjR3GreTw4M22gEhSmRUWLfsuj9JBRbHH7Llfq98
h/t+6r2heemp4EIMaPGEQ0Tq2itMv3b7PcNhKC1v/qeOAEGhmrJCBlyzWeuT+/WPmsYd7dMWi7Be
MIMpdW6se3bdqbb2/HUZWTqLdRaZb1IQ5DwBsDOUmhehA4Gh+kegxASnQeYpeOOIMPsEKSpyac8j
AVo9uYOGwGuOaC447FeyNGs3O5wv9t/R3HxyQOXshlZDLwYhIMdI/c2SLQJSNsqUUty5J5YDngAJ
qoOqIe3NnIKaatICTIaDciQakKYYGi8gUPK07fcSlfPtd45IodrPz3AP4JYz4AWE5FRiar9MaGdy
y4KUDVWPchENgXgVqxcohMC49GMUtGekRZhVlf1AADzENqAJAWeu1/AYOvuSLvXMnHyxCuVlY5S0
wI/itmVcs4/ePswOzjgQuRD2rL1N0q16Elb0e7IhM0k+OzBE4OfQun+HDUvKIGQWRG5szX4WJ7zt
hppoUwb+2epDTg+3DBdne2wkuiu1wYzCFQ2jky3FG8k2r+HjGm+ZAnSJep0jmkkh+/tilsQRjWDS
Pv4onXTDfH8+5EXOAKAnaHnzIwdiMY8EJKQ8cUUhJYyK/P30UMv0rshWhVdkD9hqYL2OJTn53ROG
aAvt/QcP2wHjMa62aeMNd3T/2P0pGKe/HMJnEc97MrYMcuqeGDKhmS5Z37gaDci0zdQdyN6uKbyB
c8S8henQqd/kFya03ywasvjj4Lhlw7qGmEj4uC2oLs8zsD1yITNe//EZ8v133rCvdnb2VLARl1r6
peqhN2YsCQ+dwCUPn4OIVQE56FfXrjM6zbPlm37f+jJuZnyaHCMeVTaythKiJJC1PhaFKXceItt3
9LI++emXghliFatXuDJboHlSStvF5bNgL1LksHlnIVjEKgyy3hQxgdB5+fUF92BjoyR4dDcWsD6N
ahX2DXyhMOLoGHH0G4sFblJW1fuz/mmh1Gq4PycmuggW0/8+Ez1KiD1/aNakHmL48LSDj/Ji/if4
lT67v6n6JILaXBxhK3Mc0rej6ghgeMzuHlCnhF0CqkDR/UAnze0bMWubP1sSxndFeDr8/vY/NDQi
DC9+Kdj71wRReLoAKGyoJ1zseL7Xxrmw6guIds1waziBrvQdQ5N7IBx56mePN9uIZk0H5fvKwL/V
aJ67xDxQm0n+5PIzkXbgID3vqeFoArQyzYLiyEyyNxHsi0OqG52gtiee8iHnNPM6ytsjzDcpLOzr
uudKVialLNdj+KDqdU/umRELvCmCjL61bAv7xckEqPuXL8FcB7voH0DqKhhFpA0ynNt3529n9v0O
IaOx1XTgd02Pxz6J6UHga/B3GWBy41Cp5lkKQ9XzFhuX2fdqtLGfi35wMH1m04192CDd+IScv07/
NKusziTwglexad3ZF/LScgq9DNgiRD/Onlxnv3VU84aiIlCH3ZIJ/H8LUxBL4bw79znPukV3YHMl
sITM7xD+I/MwQ5AMGV+HMACTJGU0wArKpL/SV2hm9yFF+fjpH+6+RwNFqVZtt1c/pLTiEFw9eUUD
SF5OQzK2sxJUlq0s/j1R2IblE/Z5HHJaXOPMdaY1GDGxPVpKz6nbbl59v0yo+WMiAD7sDmz8FT7s
SAK0c1N6og3bqX2DR0tDjUgzfByF/XtEOpJruWWHAaqxMKP14FKACFCSM9bSf7dKnGp/Ckw7jqHK
8qk4A/s9Uz4iLBPg+/Q6LRnMGtbcZxLms6o/3JYiwEA6KGz4/6SW9a9WcWlhrc4onuLa/ey9IXJb
/fgbFC2N6TQYCNCn3pP8NaRRGXy4AYiL+jIjP46uwPMKZkVfQClHUNxHYtDBmrMgTeoByBcmHkHT
MiAgbF/sGYx/amGEGGOHRRLgH9IYk9Ph3r575/xCjsx/X71u/W9+hZqQnGGVCxZDSGqrnts6ga/b
3Z2yJi4S2EMum6/2tEy+G/YsXSjFy84kV0FBUhzoJfDUzJeHTevNQmE1FiiV6PL+ZDNXjdd/6I08
Ltqfqo2dZmYFdO8bxwc26jtshkDPAgpkz0WZ9WU9aATc3R7shATQMvs/PnuiKirA611WIIc95K2y
i4J/4vTmuFnvvfMCINbthiUKaKMqzhSXbLCoFyYzqdF1iSbqgsS7s+IxDiNAabpX4GfUePeceYs+
KhJxtDmwApX8VpyaioGL4RBbmKGwcxTXwwdKRzirRAgdjTf2l4VUzUPrcYF5+wgtdxiu8JSYStvH
hZHek4FPmNJZPnkRQrZycgw2UWNd8x4tRRzVoqkmes5pFgSUSpsMn7R+vHvOa5B4qN0PghUrqYQx
asg9dBhr+baKTV8wDGGmzWsK9BqgthfFhWAyOS452AaNcen+aTXohqn32EQ4ElIebDOPOAE00EcK
hf7a/v1v//v//d+f7v8cD+WovH6O5f1v99dtVJ7uTf1ff5f0v/+t+u8vB/v/+rumarIoKrIkyerA
kGV90H//Zzum4uGnxf8liO/P5nN5S7OI+rYcujvFChg4MHcpsiPT25+hNZs9JvJswqf5Dy9uKP/q
xfXBQB7opqrqivGPL1500qu5nGVpJvhajTpv9NKhkgiy07gDD1RQmxWt36CqP4B8Xs5NyRYyI/nu
8VT4ArsAveI4PPhVwoSBdPRB0ScUewEr+50gbvKyUUlNsJTUTtExEVDZfsend8ikFEkz5hYgO9u3
EUg8jxq2oi67NUxeUZvTC8Tw7QfKKLqNjBPmYG4RfddPht9g87OXT1Jhed5ddoxLJmJQ0wKfc4VR
qP/v747YX4B/ujvGQJYNXdQHpjj4xwvUHCvZOLetNGPayd4fj5FsNwu61PgSbDIVwtzqHOHPSmfQ
Zf/+tWXzP7y2+I+vbQqbY12YnTRDCs37LmHo6stCHi5f22d8jbWx4MtZwaDNva/utmktWM4T1+3Q
ZFg59vD62F4RCsUmbxTiAbJrEoj3kMFZhvz37/Nfn+D/cY2kf3yfZfW5tMaHayRnaJih2FXj9VIi
1NYNPUZ2oyMbG/2ATGZVAMf2z1CnsoAmhWE4Dgf/6Y79q+dJlQxF6Z8o3TT/cqRloXwW7/dNmlXt
cI1lLErAqhN8IwkLJ8iupSuVbH/F//4aGP05+Os5UWXR0A1ZUjRZ/8s10AfH+qJeCkRmP8OrVg9N
Issbr2t2fuDMzR4QBj+oCw1FfGqZ2X6t9/iKGOzHqxA+YTkK3zn03y20+OEimDkgMGLFR5AT6yX4
xj2WqfB2uAXU1Jdf+4qpOSayhfutHARcz4s3zoMfq18Dx5SKFQWMBJ9seeTNMdfcNq8SyqYWd769
rDkPBvLYkzO+s3walc/ZRRdCwEuysu8fD5fIa94i35b9MnMB3fuuvpN/f7FEqb8a/3S1VFPWNFFU
ZfmvT9VZNSpZlhWRs8j6vdOwbJjVvHecgk5D05zRkaP/1jVW2QV3yZEN9wfh4m4i3qwb5MvS6g14
bWN+3wuQ815thoy1FHxQp1pVFyTOLbPXSu246MmxcmVAkQHsl8tss6rKQMAa4aBjcsJUHcGxJtMN
v93fwsvFNrCUYhmpSY8sbnbxS7UeCD897JdrJp8mpIXDkMEA+yuc9m1foMk/h1fqwbt9+ym+uXia
KAjGofpRhF9UHslEjHF096KF8IAMw33hJLpJKaj1w/luv/cifWKkfOMnPA0UERHffcweJ1dUMXir
IIj5hWPCAB8hqaKwxXgbwzJEEg5KLIsT9WvUvf/Ds6z1MeWf7oxmaroykDVDkf4S78SXXB4fn5Y7
g5pf1i7PTUhf/qBhwAvghK6vhbpY+K3tYsVdk1lmVt37vpty31T35Bc/8iA+r6qssE+WcJDXtf0Z
fVb36JORDBDKQOy31yfFiy9A8Er1jB+hSJ4w0BFEk3EpHT7HN6bfFsqmY8m+hsKKq/i9IFJ/atL/
dAz/xWfVJFESZU1RZFP9S6QoTsbnNVA7cYZRKxKevS4GPiZRZ60KGFv/4cqqivwvYoSkGGR4c6CK
kqaovJ//kenF8qLeB5ohzozwligrLTfCc2aOv/4H3p0Qb9jv0PHQ0SenVHHKEPFfLIiOKUzH6EFX
gbMl+u23hDwdXcJ2d1wXk0tajuXsfnbwfp1cfjeMeVbqqPs54bWzeVp6rI/MacWyAvjTA2XD7+iy
M93GvYZ4XkJSVGA8Mburj2AFGCwHStg70CgJMu65nmmJlMN19Z6ukfOkkooRCRCD09yEB/kZFwGa
FnB5ZRbwv0wDjbXklLCHnhKsOcpeYVTN4LssH9suvk827jHRQg3z2ybWg9bF2WZL6CFDIMcXdZEC
OZXWaSrEiocVWKYDK2xm3UhK9Ez20VAJjZATgwsyfkgQwdCktVX3Gry9Mr1sy/nrFzj3m8kB5Mvw
NhaXfGH8ng9yGo1UytUlfzgkbSaY+EI+yUGr4jMfTHUfThVIHiKWAf8ev5mjPd1vdp1pUUNVIfgq
GJFUWgi7S5gxPKhbKQSN3GT4HXTUI4H8c3GMGEG5GQD+4rsypw1rYW1UkXSui00sgfQryWXXs7+N
cJCc7dK6JGL69WWcicRAta8TrkSTaWF0xHKkAy6ro1ukhZ+QVB+oSKwhfjtuo9oqDUsafzMW+s1s
g/mQjhBy83FP8CioUCQgErjJ3NZqry/ROnjtWAybajM0wXasgxUu7lSjU6TX2AEPSymH6Kogf4t0
0Dk++WXynhWj21b4gQouLFGD/A5GElVESxqzGrT8zMnm60sG2zzar/QhuNmC7m+esJxZ9ultOout
hIETpcrVBVTF/QJIjj/Gzwo/vKT2e9rKWChhPwRdzERBF9ZgA5OBF0FDdImrKx9NhvO3Pv2a00/+
XNaM29inoQjE9nteMYk9wXFm6DIAnn4O9R9+4Q03BGdtMAhQxV+NTQ5ck3tNYNBGgEa+zV/zP3mz
ksYoXfpC+MyxhWZ/pZ2/gu/2MW2TenoN0TVGkJmg/MgGO20HonE/EMmV3WNCxSKNj/PNrxmpy8/c
nICkodayEPaye8mxNY1Vygp1wmKfDCDf41ZQSTEhoj9aGamWXnMheOfi5ASUc47JB4mWsAJ1gyS1
fyXi7pG/Elm2hJ8vyolvntdZPTvlKLOPqJdM/t5KGF2gRO3vh2aFkhAp/wDPBKylWINFdyvQocvk
eaB7KmbtoczEFaei3Grw63uDxZ0GFtYiqyjGF55dfg/+BKFViduxui0nfG5tfJ8pKPmt79hmwwG5
Lqle3kiSLKV5jeX8IzyjcyyMRexMXBn+J9aJDJeyO4LMj5SVDcCdoAq+zHuArHjbp8GuEXzYgQC6
Z4fveS0GdZe9sXtENQPkrbBUDrcZstpZMaF+3fjmkjOjLvjgeE9w/h/jajK42diDgn0dvjxNZPhu
AZy+V8Jb+MiNOaleO1MPXLpexvtIRGTvEaemOVXRZr/hPU3lBYxXzAhZZVORGRl+eYEW3COXdxjh
zIXF5fBQ7VPI2wn08OEa0Qehe+lwW6MZeqOcdYWN1YvozR7r/pRPHovm8B3dduqKFC9Mz4G5aCN1
bKbd4jrZjG6z8+Q0e2bNiXFu30l2K1ZM8GTLuFPiSJgq688cq81uSOgZw/Pa1Q6Snb8bJnlGyMZX
iJYdn/g9e3mnA5e7mX5/SsfAUXb43tGYE1DgvTbAWeJISVDbP5yTQVodwO6B18RMBKh8IDM+bNIX
R9To4k/O19TWL3FSAe4GrkfUNaG1nmu+Ri109vT9i6k73DsAivFjflmQNPjvpnIaGu3pE62yAbx3
4/fiS6CJho8RXBHXW3yAjYOW3LLucKe+HnCeBmC7uCz45XYTXn8wYXnyZkAqs9KVfx8TuvgS48lt
y/nZN/QEx2WnO7BcWLX5ufaLOfXGHuRl9sqAIdgIfWOhUcRsxJoZLV/r6vvS54QCOEan+XEnEL+v
yTcjl8XtogxVuldoBWQtVvNnjEnk6eaAeDgZYvCrw6FHapX1x/cLmVCc9vwmrn7oY1OUSR5D9ujU
ey91ccGph7XZeZs1y9echRzIDvvnXiTko/C4lvbfoINMjcqE3/y8ttWEwI3EU4z859m6qS4HXF4S
+16/7BogaqIHl62GfAfmKOkZgVPu1RMVSCTbdl/c0KnzrssKddk+bkDHt76607yH3U+TMcUqd+Dg
PKLmiiR/G8vuNaq9agrh4+foG4mJ2zHFPPdKSxWCMnvdOSKX0S1U9zXMyXjgPdAiuJGjNiuUvetE
9ykAUpOHixUk95XwxfJgfm1R9Z4TcfdcXLNvfB7VTKp28qLJxOXnl0YTzp8+vDMcW36hp+7vcSVZ
KB/3NZ+QIm3pDlIp7CY1uf45papHj4lVfnT7swIDum54ZD7n30fN5A3Ig1bfObrQfaBXSBwRIrBz
KXmMxUU1eS5RC58gjOC8Tu5mVqfi4jN7cHsQTOu3JF+huvtu7F6l3H8nG8/07zG0+fDuYlE16xaE
ghOJNf6y7Ri1u7b97USrXNx2/K4ciLuq7r3tjshs4sjIoa8cpPfPYzUlPOi7b0wlMxVAsVAhxk+3
349l5Zu1qq+l5JtECM4HNtF+udvcMVAtlX2j88sWWLACeqVozx7pkuQ9En+MMTXTFgXMUz4QhpeZ
9u6lNPEEdKuJYrcbS0EXJjvlKrJFZ6QckGUfsA1+2Z1StLcv00HnbVbPrArKtBrxg/7rl9h1H9Vb
Fh74l5RqOZp5BTa4yYDBxgyDxZzd3LG8Yh19Xk2bxqoE66EycTWm3e4tBsJCXNxgs6fygugmgdvg
dnC4Kr7B1v8nNMdvrKjvAf+sH7PXsRcEpkcdrE7xZoSu5q1/r/dICI3ITOpkkBxZ4UV+pBypPqKg
99WTHMTzTzk0flahwgnFTxn7tnGz5CIeilj2S05r2C20LixiPva7DarWxS5GJKXpvRIgo5/+AUcg
ldvUZmY316Xe5kRvwu7SU4gv2y/efAD51CU0uxPsLl5wQyjTzvZr/VQshAaPlS2zXrAmEEjpE4x2
8Z3qMdKEMES+WYdthWq9MI6g7dPgEsGOPVoGAZQH0PhTdiDnt34tilXFWr1gdbJP08iZewa3Gn0k
1Pps4zoEUBUItffghjl9jlxqCYX66lxm78Ml58QXqoeCHIKxurXZPxeqf5rRFZbWnQaIxJji5uNx
PZrd1yvGXWjE7yVGGCnsjCOKs4AJQwnnt4irc3Na9j3sR4hz2ZpGzEeVCxqmAwzKYgX45cW6vOwB
gpiIuSP24oqeOTuhpE/pBUmEEQ8YTZ0UPLTEQgyoWlTNgeGM7E27pXjStCtc3lM9K71L/02ehvIH
stzmFAuYXZKOYFY9XUx2VYqqy0xu4nsd66aFp0SdlX2leF0e377Rha2R35tI/8SiHipdLnekQT2R
PqtOsrQPhd5x3tZ2TdZ7HKrG5zpevwLxh09B1HnNNQmmjIzP48DfYBWMLviDrbLBmyYdlc5Bz2vv
ENS/sKdb7tmrrvDmQ6wVGu27n4IXMC8I5SgLfvpBI26gNaAwRGZ8EdkA/bls5Yv77dyzMOy5ScQf
1BZ6WuqX3Q4x1jFQmMlTRuPkQ8qg25z/BwclbV5BB4B3BvYDtQp2nXecMhGtqKEKgQLjteoZlHdP
w+ADDu8VApQj4UpbW7JqNY3doTc8QvYTNSsf2fRLZ71/i9lnpyC/1mLR7JSM7qkFnzgxwYXiFgVs
bQkwE5JrDgfhPKpc8pJKbRoL8TMw3kgNWqr7xBSW2v8+knTriYcaOnIcnfw2bXOWySEYMWo0Zg3p
E5O9ib431nSIdBLQisCV2OnXfDxop1Ku6DSFLOSZSwArY2Hk3+Ax/oQQtc5T+mIZUy24C/0jaG1S
cw8IcI7N6S0tQxlpaWDy5SX9RngqVc4m/9ZWVzmyK07at8WjeFnImZnpS3gJabekEkG2Qtsx6Knr
SFk8t2wxhNWBTThKzB9ywAFWq8mGkuE+Hh61FlDJcWAz9fxuO+z+3PONXb5HajhdQjnLLIAq5xy3
VOAMaihnaAXwtPlatznc2Tqj8F+jXj0YiujPXSbKrpZYMC3ycielIrsBvziLYBzMCbbLrQpzhJv1
07FLuNOx51id1+dxAbd20v1eClvLjiNYptVcW8K+gw5dbY2lDIFycl6cf9EFNZMC6WqWw8n+bSgk
QqhEZSymuL1L2X1ebAfx52KhwgSZQnN175zCW7zF9/HJGCLJdAeLg+T7iqCXntIXb/EylzNt9tiB
E8DXXkCcXpXcVbxsQwxMHKq6TSLb1W4wWr8+7OualH3ngEnMhulH8pidpzJq/hzPBysZumvG1Eba
+hNSF0SsAE9xDzgxAvUfnYWYdUxErRnhswa5arxBxAi7W92XRk7g5iJ4rMvDPUf1KmH7ZjMmhT/d
YvSalz6OrKOba84lAodzQ5zswXAJOyVPW5jT7+wBU51lWYYOYzWTwiprXTblUdEMYAT5JmphiO8P
N/DoQ9En5IQbzo7bBRXGLEJ6PNx3TQR/4G6Je3gZ7tv7Bg19f+HdosYV4tu2/KW8YkMVipJXxcJy
AK6BNcvizJzqNienNzEeoQce8eSRmu55IjKdUkZ4k+FHRKC1j/49QO5nJ46KGHA9fXjSbxEMEC0D
A3CBlnVzeF7iiTniMniQzFwj6Kb31dU+ja92OxjeUjw6k8/Duo4qliMo0dikRoXQnHzSSwpRMHxE
VQyOw1FEi99MkdIYUzo8ojYYzG5Rj2KQOyDQTZ/U+OfRJTQhTrDr65a94UYE/BMoICEf2rMJ8mgL
M1BPtoJDQj94cwjLMBV/gA3VXqmONq3cMWbDtNTXWV8aPLxB67YSEpvum1mf7HQHoF/x7bQzdUTb
5fB0Vfm15zGgz3SjynDvIWAkH55Ny6+CiK5VRkUiuAoekgV7Q1QQLLQm1KibsTQUPJ1Lo6WPjLyS
VLnhbvCo5BkHy4GS9qKuezBc1nR8BazeL/sLFouv55R8xxofONh1xp98fsJTC4Wp8KSU3QVi9/3H
nKjB3TEDGe9xFEtWA6fM8WkqI5Cvsw2WRYQlrJ+IoueAvw72LcRq9oU/sq1YUj7g+gSRn1FT56u+
uChzDM2410XMqXjirVaiJuaoU8WTWcLsfN2/rPGqg87FNGszhVCyuvVG2jf0R/PCgyUVkNkp+WdH
uiVoQsQcrA66hQAl5uOJ08JCd5KfQZyeND4qSVgeTg8N4zWgly56pNIvXSUPnxidojZ+JYyYRo+c
aYL3cR4JmVGVbICCh38C+ce3h0Hucf1JBB7IncGhKzxhzzgVQtzrcFyfcgr2na4PeYk6uU83oZbX
oTnlZ4ADyfoZjFsaRa7lLarDO9CYMOLhiNm2zKicR9pKH5/BxQzYMMW+8zejDb4NNDdN/EF1iWEb
dToQYQ9Q4VgT3DCEKv/U36dQsgA+bjxlJ+eYC+O3h26fxWSb6eYlJST6KPXEX5BMM2Mp/0eM7/sj
gyy870JpTEer2ozTKDoSIX0noj9IO6wwq+kpN6NyXLnt9EyJHcr+ZVcnFDyK0/nf+NXbiqebMalL
zB7rU49AfXKhdxp6ja8T0MJU9W/bi49cs1MkV/pFKUXnMOhcDSnsNVBSd+VhwjaavhdYg+km8YP8
Nwi1tTwxUv7JmPyt27JbztnwP08H+XEh/dInp91EnTy8Gj8noL4LEEbjMsBM7jbj5jrXPIyPsuee
Fb0meDmbkMO9qGdN8GW1JOWj0r393FKkxlkRtZ5LJT2lz5gW9TSXUoY1sP3Onoqug5Tc3LN/jqTo
kuGXCqXWF3yM5wGm8nL7SfDX7lWvnHooLx5eu6NR4CnjkRFH7D8V1nNK+wDYCNvbV1hYBguxRVcd
PhaYZs2fNg8rjb007guZgIChT2kZFEw0XohAUVi5wrRCCkzzrsi8DZDNpV1XEkgDvjTvQzhr+hm3
8kfNbg7YXxcbKPjUPmgzIhG8zPb1y/3n764Mh95XdY1R7bG/PDvhD+JSS9PW28JUcPlP9pw+R2bE
Iij35BF20Wl2p29zT+GVVDNSVl8Pzg57vBvsMzX77pq8oF+7hd9FlV/bA5dQarOCHpghXuPBefxE
6lu3AN57dQi/J9edidWiL8ZHr3XO2PogEuBoTmcfk9pFRBrTxl4bTgv0MdL+u3ZiZK3zXAhj7Bb9
+8SEobsb8BNz2VErZJmN/XVX+RvcNgRudOPLyL1V0JqfTstXGSGlRrCJoTxhG1FNyxqLgiubnx0D
XOYrVFG6D5p8o1uYNJNjTtNFA9GEDZWUTBDD4BenBDXFwoEOyXu5eirjv6LZRYpItfN1xJBa5Keg
DUf5h/ELTcnX29YZOsY1AqBDZlp6Fz8XsvdGnBHF/gicrD1b0vTpUJrTphzXx5nKxkLw8jBuGBcE
KPu9Qq4bwce8DJD2JiC1CzPVx7Xb+Tf8AIkVCIrjVZ5QsFKMFm7jt70nPUg9YuKxCdm8pMCO7hFt
GziwXce8kSb6Rldqg7jMj1B/x9zd3XH2Zv/KYXj8QERUc2pfQpMahQFXh3hLCYhVyJHE61xCdlSx
86l5x+kVKokW6n6RNUyNiAf9WyJLMKVXx5f4nJ0Ob7pLC5vxlegXB6AdcfVYwPYzMMhRkFkjpznc
Ydw8vAGo7OoSEsufsYG3tFUweuh9nRaX9WbE7A3oxCHCq2N5TLSfPfEpubrG+h3KNi5atO2CPnxv
i0wb3bMHXVekjdj2xziH98V3mZfQ0bFjSVnFfMy6ogCFZFPSROJYsTcxppgOy/wpjXZSejekj1lw
t7RViXHZOYEZCUOtWtAFwzdFy25aBedJAa+e5RcXP+FZOWujzoaomZYJi9kIt1qnxAQWDit2hPlw
U6rdeWfX1iNt7dKXPNVVnEteHsDmwG8lj6IEx5vak/iqHm2gevRwot0gHrhooQjdgLhgqHw0q0Wt
TeWanDiGpKTf42+JCOIpgzrjiLt3SAx2wMMhw2F5MuFVYCWv6IS8cnFKv/R44M/+Z34dPblFrZ5L
usO89RiwzN8hQiTkGAfmp5kRw367BY/sEt+WYso5Vpx6/E7aHdezneBMSZImrH7GWq44XG7KD87v
ZcZ9ra1BKGf6VEuYHGCNghDxO7oEEurN/idhLNzuqkmDdAU9+IJp0lLMjuNeqjc0Vk2mzDYh1XMs
xnUihUzDVsaUs0CjL7YcE6bQ5OXycMMPHISVqU9Wp9JW94/9gVPH5YzXC07jG562SBVEyhgA7zj+
BvcJU2qADd7ug9kbaAQodj2mn9useaeZCCDEdtsWhEJBEDDGjnh/PNTJeS8zXGM00mcVDJ4rjwgs
rrpMXlUjMysXYHMfJA1diIs7keTPzLt1NnvsV1DIV5zN9ApbGF/tfqbotNElKQWHFJz2kzZxwtZN
DSJzhxZn8KlfXs1rliksDeZW2OrO7mAiYM6s2kcDR9+bgN6sDGxmLwe/pQgaD/mzQIXbYUzINboN
2c5uPghSML0Nqdm3iq+OhBGexUB2B64kXIbzTkcf+TLDLG7wdnABK+CcnYb8og26xkHhuZrRJLdB
N3rRMlNWn1mFmEhpPQDQKUaQkWQ049QMGRZYA8e5HtypSW/pO7wGVAuTR7gZPXfXTF7gVM94LNGn
ZwX1GKZrjNqtR/5lE4tJR2V/g2fMiCPZNPYVz9Vq+CaXV5NPSAZVGESyZSTvFQQI5+eAPa2AOCDa
IOY92Cy6oGn4WI66BZBddF3oYKHPqPjdIFaxAPD7Ojoczs2ogAGJBMdeXQtr/WrLs+ec05t8GX9q
k0uMapDKm6SMnBsjMdRoa45rnmX0oC0qOapC4e6XhIRYvyQS1M2MB9GmtwjQyVUDEq5TBAgURUKm
YoIFppRRdmCr6Rsh1ke1Nnzw9rg3WulWlPF5jR85SKB9mu0eIcDVuXXl9Pmr/OCCKBOkv0fWwoPy
7D13lxwMlpLp5MtRO8LDL6yp38DhjBGxr43B1Y8n66WB77IxXxH4QQF5xLEtT0Wvcqv9AwHOB9lJ
9AbJhmFrmcpxcWiwp0EPUJnX6aWCKsZDSzLXqZawu00vsTLCluwSfH+RL4rrn7crFtjfnOiGVlIO
ECI4BFjNezNOgvfIJN3FUOIZQLNEkaJM3xALMQx04FRa2P7Aq7bKROQ8v2fXKb7n8CE/57SElVtZ
ZJQ2+ua9aVXnK44BgA9cMt34xuRFOOQ+lvhvGpmcX2iKDUq+vtfg2V7JfRGKdzgdZSyDzPjVHM5t
G7LoX75s1I5c427VM3Q0em+fBgQc11bEQvr39o1NF3kW4rQ0asPN/MXiLLpAS3rhE204KKJX7O/U
m7ftIy3XWGNBnhqdE/pCNklCEjdHt7XeHYDQdXVmjq0496gNFfvrbfxifsQqUk745HKN8y5YOeeZ
LHmJNf9ttz7trWu6N+eVvrcXBgtQ/7hYyBbSDmyIPCfIgLfhuh5enNoCxLKZ1qMnJSIOZbB4E5UJ
hhyh4MiUnAgJ0q7jbIW901AZdf4pP7tQB6y7y3IGG3IEdzQlXkz8++cEY3VPXpyiWx+OA5WJBlkC
XO+0prrioo6bxd3XE2GtUnDcYh6iBPGquEhf7tvWabQLCqhZtbhgGnpLxLExUkaSTaubNP4xkH60
jFQSIWOTm2Rs2i/Fxu8FbgIEYJ+aR+Z39LG2vwDLn9O7r9j3BYUlobHihfssXPnfsHaJYbPBSkyr
hRGgEu0/FwTaI+RXUPBdsRvsr78oLDor07t5CvvmxkT6KcaNB32H4k9NzfQeFfAkquF5ct0eSWnn
HcoUHpIcn+wIBaH50XCPMib4u52jE4JEP5+9yUs+dy+Zm8VsMxUcisvRKSht0al/BOftqIv6SKLR
x5fgOlOpVIfimEeZ0gS9DH4M9pMU6EkBA5elSXbr3C7pHIPsiKbO4wgWycgFHzxIOTztl31zsvSw
CytqysZ6xNKkew61+JMZLAZhrIu1jYlDFXYkZ90+Fg62vh126q7xQuqGFQt/ZLa2Bigr2/qs/QSv
8/BBdDkFV+x42D+hNlRjakrSb0nkwuclIJtvuGCnADNgJRASyRbDF5Qunr06LfnOMabcByXvq8M7
hvFNb958h91bhfrDu6re4dOF4PeV01IjrsihGiCUMcTD+fXxTIAohjGtu+k4WM7/J+zMmhTFonb9
X849EcrMLfMozpreGGpmioKCE4i//jy7v4vzdZ2O7uiK6qrKTEXYw9rveocn3Kzvs+R+GO1HotWc
LVAti/j8PL5M6NOxhFI2UhVE5nfXemIvHdI5ErQnVpmL335LIys7LvDmYeivb9/V6B7CckyP4Yt+
i1R4/QNXcNYlZXRJVRj9ZcB0JSTweBG9hAamFA0sGLS4uwYNCnABfrh3VtBUAdqv7WN2T+T5+ReQ
gQNE3fFlivKmcelU8XoN0T+NK3B8Csh3DDj0ejtsXlY1qRmPGcU202aQ6HMle7OarcHtzQPaeLB+
eU2g87sPLTmyyKKWAkt3lfOqv4fkhlnIZhLUF3rh3b7vpmtg2q6kJ/3QPyIo1TSJf6QyOK4vYwM9
yHPdQi580a7c4Vl0HckhLBM1oHdnPV3pt0OZcfOsAynOBPy6Wxwk3g7uNWfkCFZ0+ip0Xz0GJJE1
8CM/yAzV9XBSDINb71fU/aVvtgn9hMeBXYRPsX1FA5o331x7TZPciJprQnB0Q/dh3poO4e0vh56E
jnIEZ8Xl4zYfmKStJoxXpXO138fFP0ENgUUIcoyan4ZN4b+q7FWzI/o3yTkSQqX7fQSSXzTOZRuU
HTq7z+bJ0b7AEfId9I19/d0aAYFUPbqaEfqAM27h7EB0wErH2HyWg9Yp2SoC0WcqvPszLcpYAwj8
tSTSe9ye1oTTlp5RJybIT0EuEQBMOdEmyD+ucYHDTloE4NbpY6lOyTNrWYoA1L75So0/DInoG7IZ
6zWbyjuD0NJhTqAxFTKFShmbtOeCHoRMdN63pHtgXvpeIbKLFtXb6aObCqvUH9zd7p28KNSU5ZZm
4lglw5GQFJoEjKhJoRHBdXQgWDefeAumHw+XzUg+DA2HACT6Tss+GqzPGMFZ8yHywkU5Nn6HvxfM
pFTyjobgXzSdU4sKOb0CEHxw0GLMAzxM+UG4SUXGQdkp0+LqHR9hMeBZIOD+ZcmD9y1tTNakwjsX
GV417bLmZdd05Lp1s7s3o84nteK6I1PLxLAKu8rDYHZbsz4NEBKN4V1sns+0fETHciHcaTDPucft
TwV4QwkCAYMafyXjKLQwV9pyixESecRWYJyjRo6fCBzMwNASPL1UqmtQ5zlV7utw5IFinsH0WFSr
6/6mOUyv655pWa2KVRndIh3eeTPSJhzwcfJ/ZnxHAA10Ak1+jKYzllFUl2kdAfPE7dd22man9Xun
gfMhUZhvD8WIwzW+Ae3yHbS7Zvnh7XZsSoFoFui5FVTLHgRsMCnS84+6fy4e+Yc3VEidPxHtp/Fj
5406vUHufgf6AZgDZQ49khA65e6zfI7a7Ll7TkrVqXZnvGvAQKBIgYOawUk4EHl09XT8mabbSB+z
mdwrt1u/l1JcfnfRYF8swJBPu+PutNS+b3uCT870QqXvBggWcEhyWAY4qf32a32O8yEssNFjZtAU
ViKog1kletjN4fJ7pFUDj4LfBpMnSz8+xPQfKOB7F2qMlt+oR71mbULiOsBGE5gYdJCG9+uaWGpe
0a2OlC5kFqic+ZAXHh20HgzC7d6AVzIvWWq/cB8iKJFOzdB9kKiMCSgig+Xzp96/aLYbXvv1+QZK
E/yrx++LvkCL1d9+yIGcOWDQObJxUlFKw5ZpnHfRBRRJDxCtY0/acQAR05fGX3Luo2YQm6gTyPJ8
MdP9W+vI6HbwN2Lp+Gacah2uTstL86WYJH1lRrvb3iYnKd4Sjw2/+8givtT1kBXMmDb7agmsyM4j
B8rDf9HNgilXrqqHPzRYhB1yz+QhXKaKITw3NrSHd1gO92Z0M6MPaGTvvcu4l/wKOxwxPju0Kjh9
vv3jO7nKc6OcFe2igpJXTO90SQrH2t0Lv1UD2NHbLnh9nQ1bsjxlc4OA04koWo5ngFIFbfzEonOY
m2hsIWhpSd/RgZ5LnNwqLekGCZt2HfXpLb++XIM2+sDRafYMg6PpvHrHxOL2FFyuEWZDlTrqjQnd
P9A/Dm50E7YIhjf0UVl6erAHiKC4TAECYv1KobI4gQ3V3mn1JInlUBne453W++3O+KLMeX9pc05n
p9UR15Mpxz9A41oJLUJht589PSrWPJ5bx0I2+ezUlKZf9Nhb8wJ2+dFVKJlmw4M2k7NmXcFElSdi
ehnpkxsNyczj771dE6L+OdzTYnyHbygM4/qL95dsGW9i0F/r7Q8unop3qOHqvy+WFIh2IOT1EivT
X/BkTtlcIyiTRoHxReMFEqZQaz9W/O+WaN+8ZQ6zEWehuTri+5SnC3OQRi38nZG8sWbvVEvPhzZ/
7BqkN4TnLj8Xp/rSDmDOsbGGiLm57CqC1bf+IOcgUAwESvOcDVib9/3iNWm+SFj+RXU7PHDxcCHB
V0lEGro68Kz4SOam/MW5DvHXBZ4G9qZlcj48pv3bbXOtcd+ABPzKm7HG8PwGdNk8mhTmvbWHobgu
8eP5hRLV3DKImeaE2U0MNgwraZgW888jxG2PzyWjq//eWo7y8hTFvcnhXQq0Lni/Ik1xa05x9OIv
+7vh3RQDCR8trPbKKGZxsSg3P1c+VddCJkFp2byCK4bDV23U9IEJXVRXFuYlq/p5sSllr6GL80ll
ekOn+H5GcHftcokbpzdhA9hVZ9Yn0J/RWY6uuNFf/PdlVVdp+Qz7gmVdGr2VSTvY4OBv9dRH+bOK
j/cJO9W5DHXJ1y4B6dGdlQ/L2bUed5BDr7lp5kPaLpfkyFkPQL2bgEaVLF0vkWl8Bfxwj08XnKPZ
P/ccaTiD0QxvQf9vmwthmK5MSaBGFKk0D9oVMI1Ue4QwWmCe1AWc7mAlNR4V9ofg8H29hjOPIC7t
1yS6kkXTUzlJyxZXkXW1sqZsQ+lnKs9QkTTo+dhVcVeeXBNl+sC/YWLtlA1fUofup3OPY5kBf6dA
ktNmNFw+xq9ou67YxOBY1GKboTRxyP1kNjE3WXs7ft+YnMyZHphmYUlSuAPFIcnOhBtMu4KNF7bM
TvpE7GPt8maGKndv+lq3dMZFHUDorXVxKQxeOfbM+QA3Kn6Isq1PuxyF+0yqnddMxzhJtaGHDVbX
icVqP317fJviyck9a2EsklzEjtYz2JCDbG3hWXd18RiRJXcrUe5YOoi3XX5t1yVJmIGeE7tT0HCn
di+81/qzpUz2KKSkSXlog3r+SjnhDJgnKIVM8Qd2zyslB3rAuIihNWL9Z/cRuwy0k6fpsHU+e8+c
6bPXgbpl1lxcmfpuS3os9ngGNekH4YfTTK/Tm89d65I261KxldxsaBN3GHXw4GbqShMnSAePfg13
sinaW/S7daqvSe410OGNqdsoFE5WQB3KUyMa9fNbjlUSsEH6WueT3eP3jpy25winI7aWa+eeO1zE
HHV+BZMAdF/yMyTVtlzhWtoAW8yPX31ao9yo3OevENh5BsOkc/lYEICOX59dMzWYwxznH35JjxUb
yaN333qysQOwV0+u9faOpNupHlnJxqaukNd450Gk3jLmx/2Xmk49APSbh6fknfFvw/03A6iUMxyI
DXxJfcJPtNon1pdtQ/SgS/cNVUmZvKtVbwX1K97K4oHextovBFML4IsYVxSkhVfdl+yLMtx1TXQC
qqvQbV6+eWJqsp3qQ2e4KIAaJspOOTonSEbc8i6sOhFxV02a6fvnjrG27BBeri1vc9g7NctL6Vrk
OhKsKduYGF6+L/P7UmQ90DfJADjxKxoAj14P76/zD9EKR4ihVogXFRl5l5RS5AWXSsOF267Hz2nB
ir/gst9wOkZU/eWcg7B/3enJfdEAoLCL03T5OtM/e61YzP5d0mL9k8RE02RFlzVNHer6H5KW5/u8
3V70YrjQZmfoB9e03J1RWkuHbmn+QrhhT8FAhRb7ILMQkTwW9Ecm4EH3lTwGMAeI/TnRZdp+A8nv
6S3QoiUHPpRIRzzR46n2iDhZZ0jtqVl6cLu9Lu/L9+/2AMtoV48h0o9byv1u3ky7FGHkpJxRXknj
1/62eiWiEt+jCQGuGw2mHxC55KNhwWHMgVjZ2R8rbaxE18N/aQKVf5C5yrohI/bRFVPV1D/UeeW7
UR7N9T5c0Aha+5vzOm9m2P9GPxj5rO6/JtBJYyOcF7mER59EIIcUlXDSJ/+ht1WU//P/yatkw5JN
c2DIsqH+JYw7/D+x7/vabCuzfA4XIlrJEJYnrbsxwo/tR/T00EAANo0H32NSskR85tHZ4VD5g9MP
Zoj/PlT+Uhv9ofSSTVmovLShoqr6H2qkZ6GV2rNuhov1mmatZQPrgujl3c+cXtv/eEPDUJwyKoIq
WXlUgSnn3muCz3QkDPJwxMGfCecD/LZONJaUKCHA598vUvkHMeffLlLnfv6v+1XpSl10NQ+OgtDF
qQsXXj3evKY3Z15nyFncKBgfmou9MjK077K/OzqLi48iYvIrbH//6/kNTXFX/u2u/aHWru+tdawu
XFARZZ0HiRrBPswr7t/2V3a2wWm0xo1lcxttmghnik2Wm2XycKCZ0ObZEFohOmBr0izWAw/FnzN/
BPRwEXWyVAHFUSNw4McpdyBNZcnGNPeYgX4UblOH84DvgLWaRIgK9vBp7ekb1Ox4JlqSVoBWuziC
wxSdH8h+E3436npb+bsRbhBoVX7j2CHychTgh4cFJ37anDMKXOpwati1y50DXgDP2DYxL5q5Jm5W
M30f0rHBNxnkWAQ7KLjLvFac26ojPilnkc2AwABW5tDplRBTqo74FxhDE3Hr/6p3sTQqMUZ5rYgd
o5608YG6eck5mISEwOIyg6L9v4bMf47rP5ZA+X49aYMr43pZUI9XjBpa6/tLmNO7mlyCvvWGw8Vb
jyVH/gpaxxbhYjZ2GES+7haz7QiP65Uzk4kEmx1hLl3MOeCY8x+zb/hPwnJVM5WBrKAqNxAO/31k
30zWpGGp9Au2FtJKrsR/DEfv6TGl4x+X3FgafHYBYP99JNiKXQ05w1eRn2doC0AF6wUya0YdpKSl
POHgksBzr8M+OK6ePqJ8ekD2qXMxr67tKWjb70PQg+kbqd/q1+lnO74hkqgiKz+OOPicdlDiCoiW
M/TkcEWeln0/YD144ycIRbCPSzN7+/7UoIp6HD1KAM5+JmaWki8wmAPQf3ylwgMugkRf6DbwmIAV
C4fE0Qlq/monEhdRwIRn9ExCVMJUQNjZORC9OfT0dQxvDPqi2HDvzmDg/ftC8pdu9Y95q+qDgTyQ
LX2A/vKP1c7s6pt2Kj/9gtaif8ZnAfgcg78gwFzzTVAm0bo4hPyXnFb+h/X+b2/7x/p1uvdF1VW8
rRxwzLkRg5XNMdT+0bJxiqfcF5YvuIY4E/ffP+5fIvd/+7h/jC5dfSjKtuB9l+vM8LEqxAzkTjDV
cdk7603N0MnnP5a3dTHcfpBpIu6H7JCeg2iOB4oyNMNqDZeQtz2d/hwwFPemUyCBc/4OS1y06e60
Nq0YjBw+NPhptTzQkNB/nZ/mAzIEtxA97piBYCS0xWLljIPdIzEijAo5FlIQQ42G1cSachwJWw48
nbej7+o/qiFFTPW/3wXZGli6ZvDLVLC3+Psc0yrj9ZD053sxHHLM9KTely9uY4RMDKOZX4D+kJVS
R2/xDfFOZqqdAUA+03OfmvSRTsHzHL+hW74C/Lu7k1vLqKD9E0dmpHxvBEaOSdNZ8y8njyMHcBQV
qAwB7fUfg/evwfnn5xiyRZsD1MpUDn+IssvzvW2Mq94tjsu336YwFUJa8xny3+CHrdtXoLo0qyEW
aqtjViE6ZXXYF7kcYbQdD2PK/qAkVcEa/fyUUR3ZZMHbevgM9OQyk5OjD15sUiEbnoxWdUoySbeC
Dxj++5jkSv/hcQy1IfXpULMMVf/Dz2Jw0gy5brRuQdPeh99mBmAe04/vFuO1BKHuFG6DmojFJrqO
32k3taLaUwPiV6FNDOI2qsYigBHxaJzRUEWtN0yqHC0D231ujgW5MlRCg/1XYnxHn9VloUKzfMBz
ROcbcbYOSHEP6CLPryHu1aGJqbuVEU6N1ZKeXL17II0xWPLUiLyJSLSl7kt5fV+qawOy2LRjF951
0TmUXT0pIPqfZoNVhzC7IrqE1Hn54XBcJNh3MthfF02Aw9y+yqzov26j/E/DWmbLGA5lFZm+9sd9
3N6H9bU6Vt3iIYTLjpLDesgFmFVjgYdMaablrTuIi8jEmecRf/wMrifrtlAvSD4ETCQNh/O8x20u
L0cwIyHcblCfT1iTgyMHhvv8tqs9PYFK+Qt3lFeQZs2iTmaaq2bS/J4O85rE8+X765PTcc+kmZS/
MuhpwWBa4dxqboiPmUn+A5s11/rup+16SNbecKaM+18JF692gWnlwfBh7heOyLE6+daXmjG09y/n
tlKnkk/kmjVTJ6dVH3QxFPGIcQH5iwinV4Q/xnePmeP8DId4S6V1Td+8Lbrg6/zp6yMZkud1XO6Q
uyZKWk8ZVrDJcB5JzbBfqcljRqLedJifEI6f4BK9MrqHeENERgSnfv/O2zHzaI9HRHTcNXBEtXwQ
l0uxUq23E0gniPiuYIPq5IMMrU1Lhug538JCf2Vw2ZiRt/gZQuse0WbxGOthHR5Hgjl9gSgGhRyS
9pErk2Ny0Hx8zM7UjW1+opXeZy/Gtxls4yY9ja7BK3nsSRTIWhKwEdYmOvRfvN0JOxuGSlD4lW1z
2D4F99V7MkQSbvhNaqxBlTiHjnqWgAbm8SeSRvfVX6RGDoV3ZO9ErpziC2x2iDPrbVzMmDh0yDnh
pepGnzwja6SESPySG91+bQU3bnqGtkT6oJ1ryMTLGEYVRA8ksebX7Qe3IjDnL2DjcoKDBe4hEyz6
XCWE4uiqX1BSRdQoT9JrMFs7ZRfouoYr4Q/KMOMo2KTWFPYmvaXz/Bif0KAr1PlkHvrP9Eist4n0
DSUUBJg2RcYQkPkwkpY4uiByOoaXzJxDrATbH8kwLIe028tA2m1DfUwzHkWADpVO/RrA+Z7SocZu
mM9Ke7mJ6O7Df8L0YYnEaEpaj+DKoj4IFmqE/Bj6ppD1GxA5O64abyNOP5LzTGD5xwhE+DwMA/cC
CIvVR2y6d3gRtPGhtjT0byE+B/SSAxrZjpzJzuXH8Gl3B10AmdmvZvAnGdu4kGXEpSJOL/A/kPLr
GG0cNxgmbVrij8oEw+nnyPMGgRZ2ShEGS6MmPU4FKQ2+vusaaPjxFuAj0ctmxDUphgvIIKUpBB6Y
N2/uxJPB9V5poyM2C9qUJ5dJ3gOahOrQvYNDgAg7YMyG970KYFHC93mG0vSdtHCXBQXpEhiQoYZJ
M4PmDMkTjNX9YOtFAVHl6ETKyXb8TqoZ8HiOLCJsoOHewJwGbPF6oPiF34+h57pLHAdv3h2P0ofn
o+QchjnhGIjbBN0D2hUPcUg8PSYnPnGUkHWGgexr0F3hY0Q9UB5cpUjxSDcLdSoLkxrkDjNCjo7i
ZOPH6ugRolPeVNT2UNH8Jwv61q/TKniFeJQFt1CNobv5J1fDU/7t9Qk/3/u6DfXB+VqIgws9OywX
QiNCoGnTIS0mdBuY2MfNJywXhX9NDqXTzIxRN76OsJHjGFNCc/sEciTjksmqOIZOR94ezGe0zdZ4
EGKJNjIdkcSKMycRt64+PS9eK5oV0vg8ublb38z7nDsWWV4NN0rwwcxxGZE/EloOPhJjeHJBF7UZ
to9sN1BB/dOsipUvyIMjI1cDI70Hl3Hnn0f0/4/0HF50Rfw2o4hniB8X5vf9t5jgFbSUgaQuM6pv
0YnAkpQ/oHrDyou4rpkFyFX6KXFTDsxTybAvPxxNWU0G8IU+IBTWhhjJvBzra9WnG7YZ8KQZS5Nn
hggKztc2lxYY6eBqQSkP/n/yYaRkdcp0SvtEJ9/5uDoJwcmX9o3P5s857n3IxN4NUvqLLiR7+MhM
bwCrODP4jL/4wZFkbmT1fHDgUcbww/Ite8g7Znmbc4o9zc/hdXTfSZOKLdwcbXfc/28FaV6ujdGx
rK30+ZeR4uMw4OZb4SuFG3D3Pu4zEhouws+fUNppXq/o4qSvFfm07jlTgvOqwiDCCE4zEFUfmf5Y
JzxAwMnt0gru3mrgQy8fW6k5KhGWmRh3VxQZp4hOmkv+Cc4SjAcCZoyJNN5xUo+2sxumhdamX1ew
0SuS886ZPG0ynRdC98fjqukGa57+XUcMvDa7uSfvFmiZhGcoIoDA9PtAyU0+Jf6akyup8NxZkUs7
oeJI1LFOL9ycXcZQUdbnsE91H8PXEiT7GihkMAzJDZbzz0TZDOOAJuqq8hgbEaLPuI5Unga5bvx7
C5HxSYwFLPKcsfSAEc+iGryDAcYx7Eiulg2ZVAOfKLVJF3PG5KNrzimtlhrxhFuG8Y1tDTMAYeRH
ER0PZiy4hzY2sitW+sNApYDqmMZ4lgLuu8NcxRJ/m3N4wERa+2JPWA1CNXnhrwB/KJFGmF+l10W9
2lK5SZsupWt0W2lftN1zadn8ahn04HHBqnbMzqNiagWyiwA1qMAipKBZYI4QqoAOJxaJFopXta8A
5V++zFqxnaJbnemRNe1ztsCxnOgk8vV7iT+1YfmjjgeK/Zla2ZZW4mCFHgrziajzNby48ZIZK2Mg
Xe1LRoYxQuOsTstfWtp7TCH+4zyDh9k/VND/u/L7A8c8N1JrVq8CV4gYWBzvWjlAjxEL8xqMLX16
wasegx6REI2d/Yo4qQl5Zmjf9NELx145PkIMf7r96sHfqrEeExPE3hVcpnRDcsQdc81dXlEqPQIr
QRri4gi05zCQKrNnquCGrG/ugeIp4w+iNmgeXoU3HX2yHM5wQM5efmeaSPNHSEoYp80W82shC3oF
CApcDdOfLtgGTeY8vG3wXGt5H9zTD7q+cw7HdHIyMBDGDSzDXHIhJ31ojHtQCg0B1iN7eC/aYYgQ
60SGwElcE+aZKnUEDPbomLUGDdJXPMwHXuEALPh9/IxAKnx8SvwaM0LT1fKhe/Ou/jlDC5bcKT6o
TtieMab0W58kg1whZkcNgLsMkKpzWkTi4jH8GuO3FW0jLB8C5JNUiEXaxSakcsxI/AEPYX8CJC9T
c8bgtE9TjtBbzhnS4giJrh8LW09YiKNijkjJIpoH6WDahoMxXXlH9iBiQMqTsbAfjK3pEMW72CbC
JkUGQXbeG+HIADRHi6wIfXZM53kCaSE7eVSC9tZtQv17i6SKnyDtBGQe/l6gOwUk/iefseBl9EgR
6nHXhLd89NCPx/cQI4poQGXfMybE91EpB+nPKSj2n5Gx0KkaDV/Hn6qlM/BcsQGcKBaQZP1KYYtA
p4W5efajCxvzGfDqtruMruk18lv3FRwpea+4xFx+oOgXM1GKTkUUjzJheyMpg+YmO24bTtGp+RRM
qU8VBxZxDGiN2C1MKYVF6YMuxvCH8DqRy8AaHENF9AYxZwxOPXRLYflayQvzPEb0ChbqYhtq02uy
xRp/iwMoUR4jKaYj+q1Nt/MBTELCe8guwFrT+zmwTMWtp4fcaqKtrotnQNcuajI8KIluNHMYhpOb
T+oEH8caNf4tM+J7gO/vakhIiJxe8m6lswtDaKWVSaVAtYD3MfAGxRrf97TZVUC85BCWYagFBnui
hAn0AGvbu7dNJe65nrYYZ93Du3D+fy+IJkyKmCTPhI34we2jxsJu9Ri/gm368pvMiBSY1G0ICOdi
qM113YgFs1jra6TDQrYK42NGDYYHyznuEtUvfqi7HGFAT78MBVc1eSSlq+G7yZSflFCPMPUHJ/YH
cGZb3gAxufMLzczbjvAbdGCt35MnLN2CI1q3Xwg0Wo007zAMPtRnOFYldGBFbTYiC89X4muGJy7a
Hy9ovGFQZyfnQvw11ZSH/QHpb5ANPTRYXpndKWt0TllCMPXgltB0dUqO73Iuh6JMoZpjMX+T23JJ
JQy2e1LO4Qq9x52wYUK7NzFH2HWMDC5J/vqMNN6RzCkrKrKSGd7FRK4g3Rg/IGKrPmzPEV5oszO1
NmJWVEmwTTk/sIh71kTkOpVsDNeEnDM6GixslIlSegOmgiHqtB6VHc8poaIk+I46jGq2jZ8eKWyU
B0SdifE7EI8Xn8BhXHlnEFwbb2SGEa90FbHSFOJ3IiQYPCANt/Tml7N3YMRiwzI4A0ghyhlqgGcw
jBtWmeNIIWUZ/wMqFxquGWemqFngwo2mBs0QyszrYjul+HIwrCKvyopYuyM1RF6z1HJ91BAK2GMC
L7tyWGVyABQQ3R0HMi1j7prd2R9rrJRv0RDewYlLeLCQHMcQxHi0xJeO1NhiHbkGd/oHDBBk2Zfk
DlEdQSV1xRu7nX/HNRTD+AfvQZo9ijlQccmTcVv9O1wnKbX5lKSLaI4hSLQ/rv9wovln9bEB8HGc
eTkbzsgQEJgueIzbSniy+xEEgTQD9MFvCm0vbuZaNMEoCMrN9zf/krj4gS3C7wq/7Ne+crSIvHAp
uDwYQqDaqAyATSQb3xLiCE2Zpehkz9eJ7iEz+f5+2dhJuOTt/uq1+3v/uWZMBIBLkSs32KARzcip
eu2yDF7X3VleD6WNjJ0d1rktfSSDe8Kz6fWIIGO59gBhAWM4419ncyAmPAtW7L6b/MWCjlyKTQc/
P3Kp10DwFxFngPWaiAjT7O87XRRiGc7Bt9idRObRmr9gTg8RFIdudmOcNDA44ovbi8cbakTbEByN
rOHs4v0AzUr4M2ckyHscsL7gMuBNHU7cZRcPAnc4bujFNDWWkzOLH8I+/gU6iy0OOcBri6wDDH+y
5J0Lw/Xa3mwezma4Xucn0PtsjnAbVx/7mb9we3Pvh+OqtDNfSTebTg1eKHqT9cdPsLHG6pHdVY4T
4dY+CX+vPyRv4ttthdbsFS9x30g+sxArf/G5uIoJbNIPdHz88PCz7uC8m4R2lOirHe77AyybJHkx
UjJenbQxTIcoDuz/uX8X29809FWROGIxhng6Q6lV2uA0RvqtfE1+TXKMHjzIC5eD2dBfiSuJoI7B
HONG4Tpl43NMYF1VCztyoo0gotMmdogm7WyEhL/4GtFk/F5nubSi/28zDH4R5B7tb0sMoMnJp0V6
jWe/k8l7PJmU/mRZ4rdCTOFrP4OSx2JzwsW9g7bbgYpbkfBV1x8O422yFE9kMqvJ5oIdwn/EcPje
1/N36Iy8v1qvPnyXEcErSUWQTOMsxRBfMi7j7DTd7KGiD3mrUHvac7P2I1ToAzB21b6/XLxs0Bsg
fLFJ6fim887pIiPU4e6L4IQ15Uo0RKk5CIVrDIP5cxg0jryBh47XiBqwEJ85zFYWJsxH2k8PyhNR
MsmOuiy+8n3jzx+LbUTCuPzzWlggqXHxFHhRYecgiGia9UVCRMemoweKmtFeZ8skJLaiWlSI2ui6
deFEe8dPTCmZ5mOYaYxmMQ9Emaocsgx6T0Jbg14wBYLndxlvtYBIH5G0C0XUniPh5IkHnxX/8KAY
wo3oh6+cfggSTfCSDKCh26n982LfBLn6mQ7QTyi2fWidsUdoJgmHGGYItat+hq7i4oGkjh9nD7aV
k77cVQnbxn6l6eozwpYfntHqkpJIayvOkNTNoreDiOxSVQKqQlU1rhJ4aEf8dZ3AU/3d5cw0hKLo
f4EseyvCgSEKr1ZsRll6UF0LnEhBJIoklFs6/5lOxapEzyajcrw4GzZ1PigeHnOaLqUtwgp6iAuZ
YDMgjloFZE7+6CJDero1Uuto/9AaYN4EEBc/9pR7UC/KiZJgCLyv6SBEPnY3Iah3R0iw6DafhUt7
/rEj4cDN7SxmkYRVkmoT+Soimu0KyOZuxvSyoLTR0MqFO5Wd73MLMict7PnDdhlQGnxv2DNE6242
hZNXJC4jiLEpG0/eFboqoFk5QRbCFbaUiu7UcvCMHa+qJUnyHw9WU/p1W6fANK9olH49NXscmBEx
2KptY1UUlAEJHND6RQy0rBHeWsxqdHI4sZFtrey34/nQ9im3aW9VhLcP7fl83vgbRIYbsOIcRYtD
/x5Z4AaRpt03Kcopf7MNsnwOyiZIEFGO1enGBikcm240jboFpSaeIrKHe/7ef7s8BC3MwfsY/ks+
o/j0Wze6unuWrH6SrfOIfwmUjz2e1syBZtZllp/5BkI/h2wPZLp+tn9+32e5ZNq5Idv753hj2cfp
+u0nxpOl2GMn2BCmYlcHY/XZC4Ermiz8cewP+EwQReLEI9gIzN9TwR1/uqzRqP9shPhasqcoXycm
yDLdXIFhm8Em44Dg8IpzkP/ew6vxuGdVYrIJptaRbVRnE17jXiiYDQZvrzuYu+d5m4o3oU+KSR5e
M8LRCLiUaPmhoKPimoFN2oOeLwL4vf628+6EX/BJt93P0UOjy9r8Pga6yfUirMtv2LgiMsTfx32d
eZTaCKqkhuzt6f4gYCL7Vnem1EeemD5qjtClc72VTfU/11Kf6hiT/DLZ37DLzXNmxJEZF72xegKE
JYtWSKHwasxelr3iLml4BgmeRZtITkDG2MNFrzUqkoYC6zwKxpYTAEL/T1nxmsrLHB8FKgytiUH0
iVVjYD/3wSk49PmYtmcMyXH1jt/TAIQAG0CEbTz7kMu4Dx2e9ZmrbiFb2gF5wS4K05uTpmfVlxaQ
CD1CSXY7ghYv+awLB0NnVhN2FCDIYuem2R+OdfvLi4eZGkJspK0k0pV+6ZyaNvEgR5N4r/iLtMFw
xdxID+cV9+oHpClYocBrbXCgw2qFlPbi7k7ru4OXGIRR0nzJ8325WCvvdmYya0lN6Fdk//Scedog
vo54SYzkBoCgYpIHFu3dQJukCBXZBQjfPAyiMYIZFYoKNjwIXmEkssq+NPeGLnC/uUw3ysDtURBm
eyaw+I90l/gkCEWCsPJeifxnsZQx8SJc3zCfwyWAoslTgLfn6Pqt9Xo9jBTh/gYFEvyI6gYKyjKb
i5vrA3i7PBj8pSuf5Ub93bAGnlgdz4dXoITMWtSoMXMzqrFcoz3rsRRRB0RifKhfEIbQfGafmShQ
2nE0fYojJ7yZtx3N2TLd9Xaxzvx9NB/UPu5LM0Rr04opVzuscZvrfMObRVH3xWCxR8R9Mmaiz34r
xmqGhfuPtHzYm0/h+e85y8uDkgO7KLF6bzZkkwmb6X2Pexivdymcs0gmI2UKbeXrYQ92KpMSWge/
X1l8gNEvC8mTHPD+yX2cz7FBAMJ4p/vHhDVNzG8oRZjNdA6BGgPOrxtordk832hM/4tdzTeb6CrM
EyifaQ7Yas90FrOwfXgnyRv6Ct+GONDmSl9UcR1n7svb+bBN2ve8/SIW6ThagwL7S238Wp1c5v03
8cT97xqXezGZ6QXhyEEVvtgfLQLjuyVOU4jYInShdj1BuF1PHj+ISYmOfM9ZpIRr8SY7JfAMsEIW
O/onxxjm/ogGzpb+490VQXc4lErEPKiEOJoQNnpHFDSI7Sn1x3MtQV/K85r/tVPdOA698ZC2gDWM
hTobM8okQQybngLdvXQw6g5sbIzSo0PI3Ab0i8i/nugnTRSUrGwUEANn2Nr74f8l7LyWnMWybf0u
514RWAG3eOS9u1FISgl5AwIBT7+/lXvHifxVGamq6Orq6soEIdZac445DAK96PvF14rg8u2YIQhY
sN9qC1kIYyCLcHSy/fYiZNeAgDPLrisN9OroIvnh9a0/oMdtbpXRrRYsR6wUxkL0/z25bzkbgJoR
bGe7jaskP0kN042O/gCEB4+wi92Thhuw2UbL9kcnnsx0FP/fu6twyFQU2QXxO3zwAWrBm9cDLBnB
krVvnYXPhrh3RUL75rEJXrCCZnssmkk+6PGiHV1xHkZQy07tS7tgI8P+kcGZGYfiwVzGg80T0SMA
D8RiWuilQ3DH4eUx0xljlTRddluIQIMtroDqEkJIDXOe7eiyUBA2jiChHSgr0rneZuXynfIVU57w
z5+UXhfZrznidMcPl5PR7EWPoxex+A+h5kVH2HsFlj9skC0c0eabQW1wIjy3xyYWaHbEvdOLSdR2
qKvZXOn8mLwNBkbiDEanSRKtC/cygPKPHwZuRTh4kCwfdheP1YLaBXUkVUGy3qqdgNDgy+H7Isre
bfWUL3q0hgkNTrGnCMScJ4HvZjQYjda+D0UHPzReT1YF7lHsT8HJ4SsNqO+uq3mrNaB+4cDkm6D0
iDD2ObEv3ZwRs9CYh4Y9Ia/nmirWX2tjDjrfLG3fF0Mxu7BcyxuMLo2Brdn1buUcRsF0yyXwH2F3
hj1fcrDgnpw5lzSqHJsXDoVpFaZ4akgY1uhrxKRcG/LN0tHvwfa+5k3d6tiBXJ2yFxDS1DoSV3W3
nbzveb1iMJDm1LVUhjYl5spqkJVJ9QtXpMcj5poK5K0gi93edE7kgK1k/IsMVt2pl5HDZHc6OoY4
zrkCJepIPiT7zO5hWiq4h7wIvINJD2VtU5kP6i1YqyUZ863EIw23sw+9pz1QMathOUJUPJGqlLVO
PY8LD9gv7QB6UbjBN5MrWjBKryuHwQkd02kI0tFRd7W+3ljaq/TgNmBYj5/t0xB8pkbfZV/8pKGE
bGhJEF/tQ5do4vGeyY5Mnua0trVbcyR+eUU+9+0xJxq8dcEay1UbHXm1ml9XfJUGTpPInYL7blqW
PvoE07LnpD49acFIbVVfzg5JcMHf04oG/S989qTEQdlGK1Z+7aGT4K1yGgNu4nXKDW0fEFLJtK2L
fTG5OLJLj3+eQs88rjM0zXzL0QkwL3UOSFftI/muLOHlfFDzAta+TfeQ+q2p5vYujtk78JBa0/OK
7wNbmwEdSYP6r4/+Le12OtUuc4GeaIGB+Q4t6+wS+N0i9bdhTuV2o664SDLOHX6YNO490XuDF5ZI
ruwgNYzU1gUXKD9d0Sgv21SXZmIvIH9pzgvox4NCMDoKdIVYXzJCphmcQXw3js06BwbCecTPFLhs
vkd3OY8SYd+PjJutglpsCxcVdQP9Am0WxQxSMG/EXlAbsNZpSLactGVvGpRndicdxd3TlTN/o6b2
U/OvZTd1N6cXSpWTgyafS2Uk26NQ965LajqEapD/CZAgZNEVaDIDztmrV5UuihmYkkfq+KycHWqh
HM/lU/9/ObFm0SAtNF/HmNd9VyEsaatoLUdKDZPOlSI1L4iztvrN2+Ojzdw2noBdFp6UDx+u9nBv
OLLj03HxeJjgteh8JrABkKMAKaeo2zH4DDWW66n1Qstcl+xWPAJStDqpi31pmjlCXY+gHk2R1Hti
CnYNplcqwjRMLsiDp+wB4Heyq8XiahpB1niAsRMg/RO2kNEBiU6thcS2qMIcxv59lJUsw9yjvLvl
1GVSOVzJQIKEmBTumbDgZHDpySs4rZChoeXTZ/JyX1ene5eAcQ2MCaWPgpenfdnU5JAI3sJyEvKd
bt4ztRN+AXmVKv6qTyc5NLCyWCjTEnaxc3cepk1GhKDtQulzqquvRhaJxRBrMHffw5GCOOqQVaw7
ry5/HwxF3Wq8HKIwx5K7ymrtnPsinA/BlQZ7lAGiHCGjSMlhHmbdMQkg1nZvw7vt93Pin9MmaagC
QMEHsE2ue//bZrJfbI990rhUKkmCX0BPGMjVl8JIdHmxQ2VN4huLRZmGxjHAU/r5mu+pkh5aiET6
WsBaZuweDvENJjmZnza9CcAcdqxUuQ54oH8LyQjbYSVaY+TChmPa1MjfuaxZSEA00/Lv27r3G7tX
M2RtIBxsKu0mnbPpZSE6+LRZ5FEFLD8/K/7FxAjAMfXghAcztuXchCMD64OxKQjPQFzu9hOPV1uT
V3WM+m4NJM6OebG/mPi6mB5OrHCCNTIzG7B0k0YLgxqGRoZbYhSLCz1PT/aIR5HnmMW5AIBQLGpN
9JPU0Oqc2BkwKlC8olVvIFL0CRB/AfJQBh649StJBPIQ95uvlGZS9qo8qiHAwz0W8nYwXA4IGlVz
T3hIItNNMNQWsb8IdoHwwMzgXDi5xe9JHm6ejUQsq3iI170Xr2IDFBLuWBJeTmGC3a1oeUt8Li8h
QQHG3dY6zSKzj9SPTrornfICIfAY00741EeIAAXHK5qcZ6gWoZqzJYECvZyzyvzwhWTJTavQEJfC
uEEEJlv2QwJFTYEH6fYfRBk6uuahSKRa5fP79NXKjg99E1RnMlcIPQvDpM/Yxa65O0Ixm23mitiP
sUvTyYNO0dLCVw9ROIiB8K5Pj7yvcdtft9xPmJe3K4xDcP5b79CZ31VfvROr7YVWLwl253Z/jzoa
VrE5GA7LSOgSPJFoeAzi3D9umcrQ+h23B1cS6vQGS/BMKoXWHDqIYofOo7fEoy8dXhsNSCNfprdD
Dw0rXRIp9unUTOi8+0NeLkDgC5GR9+2O4jkmWEGY/UYU6iJOjm0NM2yb5YKpQKERAIZSEuTyGBDw
+eAVrIaYgAGeUIpLHW3wlWwYzvIlevrZ1xkm6rjF8mhDq3V0MkBGAfw9zuSq14nYlQK8XoHzvmKf
Zd7nxABOzRrNI+kvD5l6ft/6Ynhsh7wHBI20J8ADM2Fdph69BA2YXRLdAPCD0IX94bLBynTS4akh
ENBYyuNGx+RonqAX5/1yWg4d83B4He+YZDjS7GqzM8uJnc1ILbSxKSBSqcdHBEWb6o0VKemEiyMQ
XLG0XbRgK8SLtMMXVwx50innabDDTp/FNqGr2ffazYkafenzyRemeO3zM7gX4KGmwSemATVGhLXi
nQ2TecoWolF8gAvvMB2uucfxF6GtXdDqJ1akbCHU0y7WRNZQQNG6fZ4hKdpJJER2nivTH4ZLJ0RG
4Tmd1pSSj+ALPbhEtURoKMuDkCTIJKzqq6sHFL0QUZuep2J9o0KZlBwkOTDxz7YoduhBjzbzCWJ8
T/jManbINSDi2x3xWHlxdkteuAz/QOcMuSnJvT5UXza/uIuYw2mz850GdGSmM8ucJln1TR6FZXfP
R7tLOf/Yzfw7LS8Di3KshrzqgJBo6OxX3Z1kgP84S9XBz7sGXa9o7DGzHlPcIOHEc1A0SyBw9Bog
PHAVwbuZvmZw5wpHbY4EHNwtvX0vd5cLYKXE/QL/5iPzVrDr9yUecWjk4Q7/f6p/l7/0MfDnuyxd
5MZ+zl7Au9BG6lvD4MR2hodh6N68yWNHWngz3C+WHXBBfooXRqSFchRzFAL6cGC9YKYomEGNbrLX
35XIrLzTsM8lXnaorYd9q3d2sOzWDFutAd3ar2lj2KGCBYeXoIU1ltTGd3veyoUnz9V+XnhHsYqg
DqNmpQumAt2vWo0XdNVGY0dAqdr7Ate2mQ465KiToQo7HheSsFn09qywBTIwPmT/4XT9mTDens0E
af+W2m3wEPJyeUCkeSoT0HIx86CNxdt3ssdRuMXBU3eK3FN4bzsMM+IJ213Sat9HCipdPNPaOTux
QSFCbQ1h30Gtb1LFhLsnNuYciBgdBvGa5Rp9Z1DKbntiIoTjXC3tuMsj3sVulgx3sZ8xnMDC5uj1
EdQHF4sYyA6bIPWZ/IH1rvwSf6iYdR2FmmyQEfctxfqh/TKPlrZM6y9p/OSD89It1ryIove/OUKY
Zk8B0TrsFiemkwfOVKvX/EBZr/8qP/txC2/yjYJQw/ryxS0Q6zuDyEl8UeG2yeiYlZ5P90thOR2N
TuHNwEZR3By17gXYLLdbqGrpYW6Rl/lg2VNSZSnEZOfUwxGZuduM7zbmJWUjGN4XTIIQW98ZMp1s
FDKnD9lj6q+fw5AtyZQVybLkN/VLaZyXrzgppHF78vJAvEfgQMHdXzZ8AP1oSwNsmy1mkdvGlBkG
UDU8uunRwdwbT7ehweb1//4OPf1FF6OQqPn/b+jtwZ7TqrrKWimNm+113h1VIBEQOQOemtOgbiwZ
SDERm3z9fVn998vqyB0lSzMV/U0QkuQ16fJ8ydKYgl0g5gsJFiA+vaMoBzWlZ+Prw9rR3nKaexil
LodGQL8vwMvKHg28AI3ormwawpG378bTidbh0BM2O84H5aP2X6qXjExUQbEqaYouyW/D8MRc7m95
wVfmUqmhJHxUIE5AdV1gIQGF8PYNBkyGTo439aap21IbcziM9K4N8sqRWhH14BET7fT7fz9EVZDM
/lWj/HNn72qU5+liEXXJd8dLBHkHDw2B66UrHmYKnQlnat4fKlNceFfLDXnEYyVEWiy0QMQYf7iZ
/2ohuBnLIr3PkuU6erp/OQN76bC/V7Wl+Eap3kCG/RcwDEAzrkbO4HRmJsT0hU0OngvVg+PErhVR
p6y/iJUO8R138NH/sHPpvzwh1ZAlxdQN/psYxX9v6pZcH4WWc1MPjyKVAiBzECOskEUECYASQgh9
mOJQLyj99xncsx0yCItUJA8LTxpohhRqTKOskP9AWEHNxtTFQhXHbOarGtxaNzoVtvUbeAW27cqS
7um5XSI+ClUcBZg/dT4sHOWXDUQ1TEuV+RP5tPQmOTneH5dMQco4xjzHZvS0RrbhpI0CVsL/zbFS
8I3qGsacQq9Aq0fQBMsmgTjC8Fkn8/dj6uwvbJF/bumNC3nL75f0ceCWLLjnz2mt8xjTc7nUW4h/
DnmkMYwFVPbrzQemhXGI1pAYK/2jHOe/q+Gf2xBbzo9T6qru89y6cxtPv1vG4bN5rVwF6G7ZdDA5
eqofQit/28pVFOSGRhaxpejy2wtf7ONDkqaKNJ5BnodrV4DDRLL9GFyZfhKkjJgzrE0f4wJIjtcf
/UZwgJYxkShQIdXLbPX4EzaL8dNECOsrypjC4TEtl03jQybu99p72yg0VWxemqXw3nybFfx4NMck
fp6UxKzG2CXAY6GqRCV06XNqDgb2JvDi3t1+EF3/dCjb6gMa/g+bwy97qKZpum5qsspub77tocfr
rcxr9aIazxbdm7OmSCX8gJHLmv9V2JseTpBeDpOuFwCmJIzZ7NiNuxgERQSA/30vyi97ws97eX8Y
ppHI6cPiXijcHjajJoQSOOdjAGBDKhGXT+DjYKYexRy6f1/8ty37n4u/Ld/HLZfKy7GqxhO3vWBp
0B6vgdZvgY3tdDC1PYpZIEaaDadRIf8GMPhwB+JAf38XfnwV1ttqNU7586irZYVuXh9KkFhp1jnF
CoBDM3pi4Lmx4FboHh6O3kbIcSsPAAL6FQ2Yh/jchhJjEShHBIr9961pv+xt/zyctxV8kWOrdtO4
NXkod4nHRJXGcctwZrDR7PPEamtdzd5sRH0gBnnES3mXEAYGI0FGFZ0E5qSAVlEOcvoOmZ22HuE+
+PAAf6uG/7nLtzNlf3nq8fXAXU7AahVOWhzEGTlXTbIZYEQEXgPM/OQnQULok2hvODto9Gvuh+P/
1xdZ5w9VVyXOOPWtlsx081a/Fno5Tki0ctsMJGRozMw/gmA+f7kZ0Ry7/pf54RX+eNm3ivFysf7v
sk1fvLtsdoLPAou01WoRCkUTAyoCSxEY5+/3Q/4+rt/fXTTESFcR4UJOfNtGlrfq9soTpPr7ViF8
7B4rizmuQZVfMPWrYzTNwLsR11FhFTjjJCRYd7HEAqN7JtFdH2ArTWI7fy+hmcLwy37t9NmTTt+7
YQfORBcCNYGKUYmSQoJGr3ddtYt5C2QROFObZZt4p0qwqxQSxHJIWHc4T3mUd49dhFPEtl672JbN
5QG1joiF6aYMGawLQ7Yl7VtIzgLhEHqTo6I+v2zxIa5HR2ESuJ+WGV42tt5OXVyMwJqJsltkwmPy
jrqtZfVzyEr3U/RcMZ9d2jKGekHZUjH3mR168UjpTotdhUfy3lEboL/ePSigFn0V2BJq4bkvt7Ed
mmJmi9R4H6ZU1rPSv7SkodG2+hoM+4EK//1gk6PlZ91qnA0JmSigDMf1ABauKyQvVBgP0JKYQpai
W+jKEcisEifhzYaY9+G71n4pJ7UfX7X+drrGl/SpHU2tBBqUAiGjtbCOoKSVp8RhEVlMjC58AlLm
mDi6N3iFzCUw8t/Kg6DXYsBWQMe4syUgfbKlg3/pJsF9kQfjHRQ/V2hWPnSov3FmuWGyqw1ZNkxT
fVsW8fNWr5elVI5vup0XGN3ad9B3cr2G5viW2HsceghKrocXUCZeSRynGTUsnqhJlfaN1JtXn/wv
g0g8eLMu1v+AVQxzkIaSqCosc582c2NzfhzeiCiK21iPn4BDoB81lG5toXUzfxlWnYNTl+2l1Wb0
/EzscqP2GbcmO4YeBQqTiVU62kaZ4WMFR/rD6lTF6vt3dSrU/5qF35Gl0dq9rc7yaS7zvDxQx3QP
q2xCECXH2N193H1IO/IJQsWiXcDpuMJpEwfOEuNoQQWsOd+T697St+Fnqw6uYqu77dnoGdLg/nSe
DM3L7Wkhxq29M+0hA66Bf+0KXhOO+i46yu0dKqHttXiX+ckGqBJ4G3q6XR+A0sPGkb7/Obnbq6LD
IMXpo3seMlqMu8MzwToqaPoBvqYOEzYe3tsAwiDBQwFHHwsC+0BqHdBFBkUt5s3alrK6URu9oDee
XFLDLsMrMb37DzTs/z5NVRJbnMT+bqjy+wI41B73YvlK5DFWgTeyHF2dFC0oYP3SfXw60v578HKt
umnphmxoMvZM/5bOF+n51KS7iZcOM4WussKIQrKcUbbQp4EnO3fTfY0ucxLKe42Vw9OByxx9aGxk
WZzu/74+3IShm4olK2z97z4siVY7VcvHksB7+7khXHqGYSLZhII/O6JSvWxhEjzs5OYOboHvG/ZM
jj0DeNwV9B4GuIgcbAh4o0g0muAHJskrjNNbcDvTltMh98wG813hjcNgG7i3GGxAIgWEiOMUKGD4
9TVrom534Wzf3ckX4PTea1xjCrI06owffhiC/EHG475A9ZSAoUXNHconmx81P3Suv6AO/z4NsT/+
KNm1eF+rZ3eeBlptouRm7fLCFgg7psLw1IZ4TfDBBB7GWl1/z67J4Ik2Fwixovpp6JNsdCxdIfJM
2ASzHrNzfGLCBhO93ceK+vdvzlLA5yz9v61/pap5VZ4s8c3NDh148mE5jraj1v3hzJ3GeIig9Ovr
w/ui/rfr5AFZ/AfQgerHEO/0jwck3QsrPbxwEDIX6oaQuNfkgKTl1jjqgX5rvCD/D2oKLBf7cu1i
wlp/NfGmzlp55zY8VO6t3jcebl3yrH1LfjoSUh6MAhVeMTxSP5nP/FL1i3utUzbyF7NuvtXc9/x5
0vZmIQNDgHbBOFoLwLIJvY8R/oC+A9tJdy6aD7Y+xR2yeRnMip46aHDi/71Pq4aoC98XmiKrCi4m
hg6c+/ZqHaTn1Tg+78p4IndzhkCLNlqsUTbwRwL0vncXLC6Y/mXgtv2uTyRP19iI8EUxxVqkA4QU
WmkT0YS1L4T/o+agCAEXqzZmf9YdHRqU435qr7NVzV5gjwojKx8JxEze8+aWqwUSN0oN4sxqRXNR
vzd9i1Ae55yFnO4UlA9BjMqHGnZ+7ZyMpigS4bAE2GLN2RyJY2D5sqMSawOx/Rtr3EZQwjMckVI7
70EBo0IQrOADOzUwCftZxs8eu6NBDZBGpkCWEbL4I336bdzks5aEKRVfw90Lphh1Qu7K7XlqBfhp
Wkz+HTw6nQeHhzcv/dL3FFCesaiBsLSsCKTiazv04NmI4ZjkdyBInztLOImtTl2MHzC+LVJb4fNE
+8rujPNFx5smzKw4r678i2PnymDJSXuN0wiGCNQFMc9gcsHsfowgIOjIWG02OoyjhLCqcV044Tgf
HOYrtGC7YY72pD3EAodb0g/ID+ynw+yvWfjtPtPxYnsP4MQ8KdoEFSB0TSd0nMZy5jj9DJYlEhAy
LJzmFZ1FEjSybufVaqjemD1yl01jd3jxSRgXgy9EtnbrEPU4EHgETGp5AONXBBFCzM+0tdREcRGT
XXZ0rowu2SIppp3XajZ5iCvsA4YiDIq+yMucMAXdKVPxG4bwifIBDfeHeuzXNadQkInTU5ct423N
Pe41S5FeL3lsgeTZzAxgV8PKhDMKSQYKatqm5afpZk6UPyiI2SYZDjPqd6r5J4hMFkvqfclpar0u
1VVDE4Dkv5tVLp/Tw93UpfGLoaRO7fJ69UkDkr7I33DuDUQWcBka2ZMUbrHqP6z479rzP5fXKCcU
VTN1zXg739Oqdngpe0MaYypiuK99m7EDsyuW7mlwq5z9PkBhkj+9UydnstK4IWrEMCSZSyvYwY8g
svx439+XTZhJtEmE/YamiX73BWCfDO/z/Ry/lXHCmwfozW4AFZBh9dfJ014O0SKczdejb4TPg3ck
kywqIFw5xfrAd6DZJSDxw/ZrkMwDEqABXInUGl9Y5PitMq/9yr+OLr8ngbUIawMWC4y/yLKc5ejg
HbYXnebvEqSIcNcGcSngznEDNMeXz23cMLC/gG66fDl3ODpwpA9ezatrbrm1pkd3ixMCbC4ZDd6e
OtGbxgFc6j6Rb16uhmSZaLa6LtaGFuhkZoZW22Rpzeskm4H6Ep63cLzLiO2h/GJKWvctsrKKCfR4
BDa9usq+kHGi0KZ+3YUSPyYJBqAYC3p3OTx3qhVqV5zCe6qXtiQZoqjkZ60sMlGNMr9EQIYVnX0d
ZG7Zg9kGN99wsDk4kj8rICot7OeBtSsjnH3sVsoPp6OgYW7iGbEOpXMOWeyIQDPSy9PJYYAOLgBl
hDZFu7ko18Qxi/kELpuIwLX1bZ4KbpS92yXj5cnBESA8N9BcvWz+NaUJ3y7EIzALlbYFxQWpifu6
ewwg8Q6HMXTrmmB3uGGojXE5unSVtTyu9ZL21cB3bM/vyfY2NIRq/urvE9fsyxtO3Ix1UG9RSt5a
uvDk1p9d4TLPR//2DMfrXd9Cu6B0QXjZZ6d4TJ9jhpxH+9zGHIbM05RZ7wI+k9AOn3EtM73lq/sI
n4ZXDf9eQPIv4ypVortT+EM2qMbfFpB5SljuFeNHNks2tsmXDhGhTfXpIEtrLpi6zLpd3F3QtTnd
brvpXoN+n/lv7sI0F+6A3dHeh9MqKBeMlbECDroyKCyHog9lSkT5iD1JDJQEiT7CWAeq7a09QOXj
XZxBrUOy+qiH2qF3oNEVTM0pZ40gqnZWQ5rycDiGuNHgG71gsi5xMmTTK04OUqighFrCUsN+xe4I
dHE87DcnotUJO/P5kX8EE2ws2TTGZ+eL44FYSvsTVPVbg1E3JEVXdCpE2Xp7fmX9cbxqWi6N49V+
rtvHca176t/D/EudwqW+FSiTl/M8Wn5JJNh2LLrYzg0vnUHGZ11pD4CL5erv7/S3HfnnHb2Vj6aS
S/rjzFSPjCsCMumtCQ9Ax/Fh7/2ti/t5mbday3idX9Uh5TLCIAgrd3lQOHy88/hTwyAL2PF9jzd4
Oy0FK1m5rr09YqlY1k6lxh5v9iFdPaltxsm0GpANZAQ1jAIJ0xgQSBJ/AG3V70b0/cIm17Usfrv4
ev89226m+rofJL7bwgLicCuAFsLKcdDtHufXEdzEPEL5ALU+biBVg7ykDomSZILGoA2WmVMjK2MM
gdM+wS6DaNe7yqTo3ttp44TqvXfunspA2l4jNWLaW2uWbXNSb+C7Nwa4O7aSnrE2c0+FPATFf2W4
7HB3EsPPvWqkaHbGGM70Y8FzPeCkcQqUlQLsR+E9TrcxJg1rTDXJY2Phyj422vCG4FQOqdcOzUd7
v7TPcFzbgBRPJoSPxW2i3TwL06MNPg6hUdn1nJLCXPYsPjiS7L1djCpSJCscmeJJ2eEbz5CcDw/9
SusesLckkg970dFNs02op5iFYcPQLqDuktMjOyp8vXt4UP0idQlGAiesINzXHMn0EK8Qg3aJEh5c
/0E6fA3rR+In2q+teY6omc+PRmzYCc4ARTs2nBT2LzXaxca8FLvww7iG93rXJOinXdviwHhlcuge
M//B5oO2Z+kmWlDbSrC/l42MHB9yfu/tjKPm7mRU5jmC083j2rrk0xqRwrGXsmqunVrRNW4ed6Wx
F12vHsknoxRM+KuEDdK9DuJZCu4DVCXbZ9RwWJHRyDdlWfAb466xfZAyjBVZ7JBXJJE7DaeFlM5w
H9bGVnAswlfu67ATj3S/gTKFAXxTXPjJ8GOKyNLcp9LUys3+2FRFFpgBSxzphDCwg6Ffd4jteSmr
BgLR+uxMslfnuMAGHHeKW5QswE6ltTY4bA5wBe0K56rcjncY40bw0lD6wGCDTY7FDx7nkPl8qu9K
s/crzFT5JHE8P7/YXJPJHgkA4VJuHBGZiRp5+sI+gPA6/CvOXoFh1ri8RswfTS24HoFSJXc/UPG4
vDdinO7uHmxO5YT7uVAxL2m6sAqABHSi1Bg38Hu/4ik/pvcAhMIlr77QmEY75SDm/28tCZxhSfy9
Lyq/dYemImtMl8Ufpui7f/TVp5eRZcXjJtHMv5y27yPf8tdQxwb2oNVqkE/hNCAAf0Cgvg/Q/2wi
P676ViAnz/jxvKoXaUw7Co8VoTynYxSUQu/Gm+xAH/v7c/4yE1Wln59TgBo/PmeWmTLowvcViRiH
XUrMPJHDqn+NLI5soSdV3e6gNRUEf8Wdb1Q4kbCGZK+x+/tWvhkkf314sbX/uJW7nFmHl86tzBbA
WpAnokGP5hNIgLkbrOO/L/fxk7/Njazj/vSoUr5hCphFFwFY6i2658hfV3YQtFZY4YKOoaXGNANb
gr8vLv9WCfx87G+nhXV+7u/njIsLcd8ZfTOljDe+0tIOww8QES77PLj/PFidyRitnmnhOP/vgy1K
7XCqZ8uKCVm2eznCkUAL0p0ZCK0dCDzf9D3yfRxL7AgvIl72wcauQkijE7SOVKg2RjoPtDH13rL1
bA588sQXD4Al5Go+UzYPRHodbSNODh/x0ggvvRtONGb/DicajAeXK/4kYswa02Z2aKXnWNs5LPDh
GP1S7lCTMdd0Wh0kTSaBgxwBzhiHnok5LDHDTih9JSywxAwxs01BlfIR/KASpr3f4bhkt/HRsPue
/XC93Y5SW/z2viDCC96r25T4wb+/wN8KGguMVqmzWhnFvX1/6UG5SvHtWo3xys54ongQhoXoY44f
EFD5N4DPMi3DMuW6wnb0NgFSa7mW6vKlGr8a90iecnreFhua9fYFvf/pQ53229VkSceB36ir2IB/
wwk/1mB2eB3qxjJRoC/VmZT0Fpg1udJmv1JmhCX8/Qx/cUZX/7nY295jHqybYcRcTCmd4yi7CmdS
csgQJUFWPLauDNdWlQbLWKdw6ZQL8xTARyogjBwdbbgnMn2VSU2CplL6otlxcl1d7sRtkVVnS9gf
jvf7dp76BNrVilGZd6qTx2FWi5bYRGJAOzeuHz7Qb2DLPx/obQcr9EdhVedUGb9wp8COsHHCnhLf
YGICaphpvFATuwSjmqVXn5DqrYbKqFbyiTCPvPj0nlDlEGbNjhCQyX2hKCDa5cP79MvcmodO76FD
Y2Vg/s0++PENL81bpVsFD50K7tpF/W4x1q1PZJy9Hm72bGhDdnhzs0faBMpOnixm3YGMrrqrdT4e
s7+V6//czdvWpD+htB5inpgpUZMe1nWo/1QsDtbz38ExSZ3G/jhmgPj3uyeLd+ttT/znwm9Tur2Z
H47161U8BsWJL02AVG2eN+KR+bRfS8je962Rf3r24kj546Lvazl7avKzSB7K+BydQWIO/uHiAgko
AVWX/CKM7oI7beZe8ERpEi5O4CHhf/VuXrcL3S5dtfIsnHH+fhK/TRB+Pgn9rdKRleVZLhReCOqu
Gmh7ZEh21aoDvYTy9BnlVMH4jibRYXX3z5iCAjMtlpHW0+7tW+oS5kn40j5xDIyemTXNHmviz/6+
xd8qA7ylDQXyIk7dkvm2B55PRnqtSl0eQ0E4HJzlLQAoq/deTIcX2uZY2Uzqu7XCuY91F1CdmVSr
nH64B3GN9+/u5z28Pab9M71k+o17IFPaRJQeGikiCQw8iY/DUuJTgfDb+/nzcsq/Z7Zxq15qYXA5
NpFLI0vto+IVe6jmxP/iPIfjWj04F9GHD/nLYcNEUqobFIU4or9PQOOHKhfZUpLHR/wTjVDTOmAR
s1ccmLJTPdzr89PHZODy26L4ec03CKKW3E96qdyU8eHaky2b7+85UnMf/24QtmGa+9Wxow7zxL2b
uGtpC4VngS3kMUCok61pPE5ILNTNAbEW4Xx0h6Q9KBg3GlGtJKhKaAzqwWP6crIJlmSYdbmnQyN9
hZfwmDl7YNPmEiXh0pMjTodqy2tUTumr8Js7ekeRwkeMe/JVg5FOGvWJ42YLIzZdnHu6Sw4ZsVFZ
zYFR0rphclgK7rXUx2/x0jEn+pSRTfmigH7OsN8lN03+nltCl/b0hTGgMdcRuDWJtFPcS31GA72/
0LPhJZE5Ok479Io1X04JqjsFquoUxBHfsDzJIVoxFL6C5V/xYKzCDEH2tXm0gtrwWV9XeJuXzj6+
2BUWfGZwHmUHhxHyiciNy3lYK3z0UvJDWLM/N2np3qXmPuc39h9aoB6a5yX6lqdIsbXAHUeXG+aX
tZMrTXW87jzQhhPazOFJd5fIv5kUFxsLFR2YEa4B6Me0Dqb4tBImo4WEaK/+A1UeAbwTYjTMBrob
nAoezvNgvxZVZud4+RBx2uZAZqhP3Ud2fM4gaRXjrYRrOj7pqVMLEW1DJH15yQyXe9OuM1sFOyjg
4eD7Xe7QOZGpqSQ0LIonYBYcYhi4CTPJCmPxjqE5uh6lA+YuqCnb1QOFHjypZQBHyiK1rq3z7TbO
jMo8eWrdPcOrAxl3bJnPfg9P2PhebTZlbJcO0FNCaR9eVXLwoBI3skOYYEt7WxfA+uAkc2xp9gQJ
gjmO87h1rkdXK+Sde+JF3DqzhrHuHT+18fnEqK9zQJ1WU3xrOa8ejfqrLam+fh6ZZf8sbx5m73Lo
n14t9dw6k/1wcI2secRAomLkqAQKMfZYsxPsi7NwCUHjubSzc5TuAYolXjzSqwpXN0MC2NEclf24
Aj7CHu1AhsGuZKjPQOLRqbLGDePSVZ3oP60h19ykNlYrX9u3X/X5HRBh72InsawRbDY4Xx2T9+Dk
GpA98KfqFa195rFek1v3lfq3ciy1Hy/vvDlBhgLwBzEA9Gg+zvbxK726Jw5xoquVejOVw2s1TU3X
4jWHgWU6JZaC5292WYZ7HbiYo6JAyaCl4gae2oa/sGwYZ1DZUi8+RumtV2O4ByLxstwczB4wSPwP
59UgUmRVEj8U3WhcauEkXrP+90hlcFwPZpdbkxEtfhffmjjdxv209gUtfGsO9GjpcQD6mIgx++rK
3XPrO4iqog3qI+JleH8nrQs2nGAwoSnd03KoXQa4pIv0karChVi8GKeHiZtvUKRiPeLXUXh/++8U
OC5gxIIfHHzf4QwfpBG5SXlzi1MsYjRYv9stFiI12jFhlcJvtpOro7UTd4aagdQzYHGcNjbSFwi4
O2DbgJFDz4iNwhxkzVZX107ljIpWESnw9YW52XEIJ2hwnQ5iGyxdgPPNAidx+3/NJMygrbqQBtny
7L27JdBHOCCMRov2Yj/SgkUdPBgEx7/OCSRJlrb0PySd13KjahaFn4gqMuiWjFAOtqwbSnIAISSR
RHr689Gn5mJmum23DH/Ye+0VRndyO2GgzU8NaRU/b9OYFgeSEAKaOX8K6+vMO2Ba8RuTG+9vdrsD
Zk7reE7Cm3WmwFEhFNranggGsMWfyXfv/pEeyLWcYa/fLM7MrPCadXdY4uDqc1tYgP+IXDDCwr0l
/SIjIuSjGZNw08whLcNPiE5OMClnYDE6JYJdFh1MmbN3kIKwmnwerFSkIc0MpsxG72q9S5WHgzTK
p2ST7uqQQCKLbGtL3eDRgj0vBo+Tr4vHA3sdwZrq6GGrT0YNmoify/Su2ojkq3DEWoqQumAyurgd
d7uZ5GYMvehd91gGlXwr59uywwLy2lZ+SXokjinW7KoIznUymErokG3jhVl9Cus639/nsIyqL3yz
dq9dvjESXAU1SFyhWt9pvk/6w2ft636H+Ty+oDA4ct6PkXIIWYa6aMMK4qTLQQQ5aqXaIrEk5OsQ
F+1MC3Owdd3BjFf65moB34Qahz85471+uli9WRly9FWokOuALTt2ES6U9ceMdGE7/5kGN0RBWCMH
up1/83vwEBa8A3/0RqRA2WE2CZ2teF5iN4EZjhV/XMWbzZnb1s5NWS65tniBN7c4nKsF64x1uGby
YljOtNi1ykmBeXe8fuobHpLmSxOh8QCr9MnA3eGMjL9wz5osK0Yrx8dM7cGVvWpxjvC6tLX3tPfQ
Tv1zOGL2+vIxCukmTAL9wfW5r4+YQQUF6EQpYAMtnEpLhSM5nfyA73zn5ILZe+N3R1qwJWiLVxD8
2avn6iI6sARidwvQsMwxKIVQi8B0sYXvNP6iBf0Z/I/R42L64IZLOaqgaTCydcIqQh6jVdgvuV54
7nkLs4Rvv02mR6V9zszgtZpZr91VtZ8YqlstRFeoJTzNxW3A60wnodhRNrErHLAQiJ+BIO+Ttb2f
dwdYDE7goD+XeCCdFbs/c5Q4ThbtC7tD8r/9EIIlLFzqNwrh6VrVTnpuia6EAQRizcnT09GInR4Y
shHz8AeOsMetEgX+Mt3cV9N5l2Ppyr7CFxn765PnPeaH8phjC80ZlmV41eFEhg0d67D+w2yArzXt
OjL51d0f3W3AaFAoM2DnXRuW9LYr2Tl3F1gvq0klFoLF85hCD8yNfVRZpzyUBzAdtLzMv8Ilq3Sw
hTVuywePLMg24quNydsF10dUefAeMUjciAQcxMFvHIYhA2+M3Dhv8TCalHHhJvvEBwuXwPBa6qQT
kbhDBSbQW4p2J4ZUH2wnxNTS/N+/hTaa/dIvaMpqhm5iWOcBr0f2s58bPc1ucLPWviceNB+uREjR
9qPYcJVe+PiD7Zyoa9gW06VHBt3BnNJhRMoSFEkuXgmoYX8pqfbl+g4hvlhuZ86W03hZ7ioCP3m0
S4ldk9rLBtoh+R3hRz2fXKd+6AivYtBMKvvt9md6llhoaQNmVSNHHVk53BLG4V2vnirp3wGGBEj5
HVTqrQtUO5VMdoJv6nofwFgeN1tUqXhZj+5F+JsCwyd1BVOfSYv/86NYuOZPV5ohTeq5qX5iSjIt
l0yeonImlwIsTiOnnkdbJOmiDw9vXEykpcl6iqPi3PmHiXevCgEm4J/am1AO5BTAB4TMYhSEsxMm
S1P0F45G3XyLCyv7Ygnb6saBq29ZZ17pH+A8HFKMANXjVbbPrwsy/YrfXPXzRfv9oVgkc0bEjOMC
9mP8CE8Pvwafhwu1FuYP472BhIfcnlzaKAjAACuC11nSnA/n9T1YU3Mf+BS7W5CQ7sT5FcUXB0tD
LjzFW3IrnljMIgqPGcxZFxeFhMxxdm+AeJ2AVFzAZL4STMKvY6R62jvsYTjY03xsTgNdcSpDS7RP
qmYJ+39nxuyEVad9uG9hW13TCXvVPGjJ4ZnfMHeeeySek0LwMNnV4MgEA2TJmQH9xJLi+VLh/pdt
1LzQgNO9nPE0+2i6mWB3otbxuLcgkEAKpW1ar5sQnfwSr7LN+SREEWLuVxB1c8AD+Cixf57YkteD
wKUIxQ01/BHRAg+Eg3tZXgSLu+lmJVuIFp+4s7YNL1Z0ddyiSvYPFlYH2u4XibOTHR+dKIfx+npW
56eo+YpgRPwTtmV4YywmhxBtfSo/zvofDhwi//o/rznqmIlwMh3OuXcdVpNEmd0cTj6b40o4+vht
IQDG7yWg+pvcDp+YlXC1XSfXYmfYmnbEGWxjXbdUj2syAOlSqAR1WDz4wU6lDb526P5fWPhZj+lk
JTn3ZoP4YUin+9XEuGNlz6/lvO650GorvlFtnifT5RJkw4Vx+/rQfRh7t+AsHSRroJw6KQ5giPOi
BjvwQGwCCeBe72AfpJdPOfyNnQNr11Ln1NVkbFbhud3fXOPK/fWGevd0XlQeqCWyGzfhC25xenPI
BMMpz88hFq29s2qyMNZPg3ywcjc6nIyYVC5ZRIOtYHvAuVYrfjlvTd6Rs+YmpdZ6L0EMzX9eT3jf
Ou+l6mZPW1FxACKNbIYHXWNlGkSlw2T6Bb+CRwCAclIgI3Ih2+vcO1TFvA9u2xAf62mvJzuqgFCf
wmD/Ce89xTnsms/dpDLynKlmY+a4YTWy0+kA+4Af4By4xSjxGCS08D/IcofAsft94ERiGzsWtvcI
lpgKcv1CVF5OVs3rcIypN5+vAJmOhvGEA82KW38pckv3dqmRMoJvaDTorFdi/5jr4nyGvuEGOGZ3
rbtDB8C92R/409v2hb8IL4T/uAdM5CBEskGsM2tO9od/IVk8QcKKiF1LPcX0nsWcp7I8iT5DpoTy
V/1KftkJ5bQTOmp2WosrQDsGTZ1KjfaYmKEToXOyjSSFBnHnM6hIquGYw06ObifxquDFyt/1hu1P
znU78qP+LVw+x9ngyao+k2LnvJ52Efx9DJisT9W6kfimLzY8pcS9uW//iqfj6ZRcpiCu2w5ZHqEE
GcFwhyLibAgnw0CyT/cxiXW4ScOmMXHeWAkUqPjzior1bRzxfNgM61/MNy0sXLFTVefLyUs6Pi6p
S9AQYNV4ot47Lc9KbHlUnoYx+fZ6v8n0642o7jl+sM5zIy4UAyCaQt0i2wBzfy77+Jdz+hAyUWeX
HpI3LsZBfMOeUP/a7dqIaO4rtn8UzCPCjzlXNY+Oxme6UYY5PKClSmn8OupfgugC49cUj5plXsdl
HoA3E3pay04XrzE/piSdct0pe712RyHoJjh6bxW3smTZqi73A1KEynmFX1nvMD+6jLb0d3t4pvX1
WqSkutvxDMw02xWrx4/qlQ97cZsdG5gH1Rhig4XTnOApw1pVd1rlaf7s4VbFxmTY4IF78OUrbKfm
le7Ii5bomId1mREhZc2LBK8mvmAqcuwnoztLba1VzWArz/GadPvXKjfx0PqrFXvUrBQYezYvyGXK
3eFnRgccKTXmfhLOHMRjaB6SI2Fy1Wfl0WU5x1x3ujVcJPLXXQzYYgtCnXVstoCMohVHK65viGgW
IEDp+C1PB1ITdABA+3uYEIFlrqysXmhLv3u7Evk0sx81fBluFwcdrMGCSRw9kQHjQflMXt6ts5NF
9frAmXFTRXrjtEGHWArYeYYBaHizZ6XX4hdtwl+Z8BYJX8huQ8IC1oCWUVmrkp1xMK3xMpF11y7O
dRLNYU6IJRl9rSMN1IlGPo0LSywermzNJfYO9D0O3qmYm0an9RKTVOzZgjufhdjKDRfrlnMUVgrh
Q+zvZnPHUSuEFpdYPzn5X6SPMdHb1nNtzzagzZkGuJM8InOoSPlUI6AEv4ZB6pgSdIQypBwPqKPi
26Z4b0wGg3aBMStWzZ8VCB3/xu/uOaUsviBdsuX4NJNtNJyG4Ddx//m00UTHU9GqvhaJm93t2ROv
TLld/ms08DzurV9MQHqOGBrzKSYgZG++/BJqWwucwucpj4WJ2zK6rc/ZJ7jGERFd2Ia01xrdFcuR
0ZcFUNXypCDHtxTptEqZre9IjeK/VTkUIqCwNWTlyXCFhgunU36gf6BI1r94ppDJUONALaJWpKzI
Iu6AFYp9wZ0+2xX/2MmkGLubu6PInIcY3XKjQLTji4+9pXG6fYVTFgDudPmaED4s85ZQ8KgLSnut
X7CrWUuEgydnxOy458yuiRpViCre6x75m/BxQxoiGhYFlPbd+W/mxV0gAI8e6/caJ9cXjNlTcpit
nmvuJk2ydSo92K98WDXU189VCXE9d8ott5XyPf60GILf3YzIJmbHX40DDgGw1uPMSM4mVHt5k7UR
fU0eQ13Bhn/dk/jKLZ28ph5ZvPCeuuOIGPZ6S+cgbs+1nIcKnpFpoEAkSubF/o1klatadgDvwJg7
4oOY54qHF4mww6fBSfOlRIbm83MqrO3s/PDajph8U4t3H9B0mRuZZFz1hvf6fa7rnU5jfuou6ngE
35K1A3QsmSoKErCwqwsPLlMJb0ZzIPJiMiKDOBLU+NMmVsEzH0MsUMsl08P7JW3tVP1VaIUuMSZG
d18d/ZJYt01HAltEl5iNq3jeW7rupsmFcc2wouhpp1tmOPJMC8FJcZKOvZtf0Nf6rx1Yt/w7fPVX
jt5BCJU36EikoFpwaK6emVV3aAilb3FAMVCQN0iN4HG5lb3f7V5Y8m2a0h3yiPlr8lvLXg9IQOH/
3alUnjeilzZAiveo05xcsvki8WXzqO+zab23v909EvCenCd5WChOVTsvAqIWpnguTZzhABo4b/LU
bzTYXc7MDMYXxXW2k4Tl/UnUX7Ud3rsUfpDktXUY558qXRzkLjEFcrzZtx7zSLGDtaL9am/NqsWw
VUgUMIPkQTIMvoSPhi6Z36K97VIo2kN/ZyNwtT+JSTCYcGwlAJMetDMWPOEGIVtHCKGm3ED7x6W6
L3q2kUrfNWbHFnpXazoiR3bDC2wWwz3IHhAM+bY3f1i+6Oaak0nXk+qNmyp/qSbYY6ut4vraDefX
a9O+1m8AyRduxiNjB9AIBcWG4N2hO7+Hc/JwToUZiurgVM3M01DXmdCmB80dOkd9FV46eF3C63p+
IWN3k4SJrTQvAXXL2G/V71f82VWKNRDN2L5ccSDiXQbxnDGAYJaAN13GvHEvc9mFkwKzcRPiimro
7it9KdOH4Bn1BaqcXO4E0WqWjnF16rwhGnOUrBs0Juam2Iyi5YkceJvs7ZtZUNKloQHpAqB8Us67
wTU8AlEJc0wcWshqcugfHm4hsUOdEZfLgjkNhpQN/kkuLoI5o+fskFDzv+YzhXHoVmy9Z2Kr4q6l
/cjd+81X/vAw0i5Vb8mw0kpYZW9kYJWrihYPOXfEaBh3TzK+CkfD9PDmwKW8c/te3pWbJZ9Dtr6f
2vvmUdsvj4r85xY+1sXbwYUy5OxDWvxL2EMPR3ufH+I3qVIVs5fCehJTy6zkyIg2nazXABmHbbMA
yTGKr+Fvtn+5+fIFPQ44aSOuOvBnymTO1Df62oQ8otR+9vxIcj2dGQf3T2nHfz2mvZABrMbE2ZJB
BfOs68CcoMN+2cfDT6jm8fJxEf3Cb4lXJzI1niI4V9i5ylvjVJG5eMm+xgj5NKpp/U3sqpPvtZmV
os8e3CpMv8E54ZXuHgG9BNqFX6nw6RiEOdFpkS5GxnFo/MyR8Sj8a1L3jfEBYgZg+BnI7GPVAchp
7hTGmdrNCTItB+v7+NRDtArdba5vE+BnDM/Tdl/ElkI8y81WWRqX24cOPc8HpO3cp0Ih4aQM5mIr
QSyF0pDdWmPUSakyjbP4C+QG3CEzvP6xEDvee4fuKJGD8lwy9dLnfOqRzKMgPQ0f6q5z372d88vz
Iha1Zs0OEBRiV8Gikpyoc7I1rrfzM0r5uIQi0O844xfgxXtyZNbObfCYU4BSvq1m0QAh86w4mTah
+TvoJ8MvwFb9ByJZeBrAVYAbLSaICJ24mlcTl4NRyqDb8Y8SgaV+vyFX1vYbbi0wG+chPAIIdEZY
Qk7/mPIpeEgc45wfG7ge7yXqeR4t4NGck8f85aDfDBxBSKQ9BQNIcMvWZtIbJ15xoEbNI/rH/lMM
tTMEwGSpBIJim7pXkdfKA+Y61W0RyzkAU8z0PDrXrqeyow0VdbKwwFBbyiScMfnL5o4+g2s2Abfw
0WG//h6XyYMUcf5guPe57tQqk0juyu73rttaAHjHizEnFi4jA92Lv4zP2Q6xzss3ICFxRfQHTr/7
XFX2GTl6X9yCESXB3U0PyAj1rfnHKwJwBPTJyYrdiSwsRq+Jjfl+oZBHoVeeBLKYbwRUMavH3R90
Rznlm3Y90IjgGXW3QZQpQejxCpNgEvuJzkIAXs3elviVee8VE0wuUSyeF8r3fTfkzgiabshBisSK
KoTU7mEDvji4BWxqWhsIz49sk3tKbN+MRQN2z0mNb3FHgKT8/uL+jL304/Wrb7kctUW9bK+zxmNl
YkC9HjhnJl9Edlvx0W8foQaP+xU1OFXSakmsHtrVzKO6l3lbMjTf5Vte0JTNKF+n6AAYC1URDDM7
w//HUT7fWIxQlDC2ZBzMP91ZjBoY4gm0VlHBVPRLREf2lXvDCqBQ7pxulZw7bTMoFjiQsbs9L5Sp
DB1qzvit5BVf9bEXoY6Up4YR829CshidNaKa+0SzZollJyqO2udfUoJ69WCC6NGlz1XBYkqNYSNU
O8XuqHxUu1AX6BqlERNgSxKuGDeo9CP0GaUzS6MsZHra2/URcyG9I/mtP8wSl01lWD1Y84YPdZvI
5g0cLRfqurEQSb2UA7ria3LDfrlYAwKXpltu9blq2PdV7sgHDG4hes7CZkPwxo0B7B0TJxCN6MFE
bElA4RLlt7ypptjGfIhQcaW2IOOFUET6OlnSe+0z5iGAa7cjNPJ8dGoAOttY8zalDxFjXS1xB4Re
dg4Cdm4XtBs6vqtcrRHTa404w6JklPSmGgunIuFScFnSRTntPKP5ouHMqJDfS/0DoAc/UqV2U5/b
iZCS5qt16lXpd5rdPKdZ5Qsv3+zMZBrWs7ztwRJHuz91kciti2iT0ZtiN5uGwiDMeNyAldO1OrNJ
ayX6zQwRNGOX8FNxrrJO86n5oYHegz7T6afB4NdXYr+eThu9jwym2z/p6Wpuj9ToB+KEFOhPKn7t
O6+d/rNAkbluIspGsMLt7U4z7+bit4oeajOuxA0EhQWHSbJ6RPePgS5gqXns1IrojX2ybG6eVLgK
43tavtXw9MboQVAnQ3uscwsg4+YTpv/A+0RwylBD3zF2X1B7EzRE7FFJdnhK3PCbjotREiP2BUYO
bEWG+rXhshliwvHehYvfL+i33d7Rq1u8pmbN6QoZSZU81lM1taU2swXoq775w8Nf0xpwOmyIGgJs
ejqyb3zLq3rKumQs17w9ytMnqTkvj/fqZZ9SBqOBca2DPsF82SlH4pIn16xlOLHAcWgYEH+u35NJ
f+kXGzA5Y9w8jaMi25rCoPjNttJ/5Uk8wAmiMlBYCcXnRGkAgaIEidhA0mIkJxAoQHMNCiFubgwV
nmEnWXfhRysYzSIAtkvDcMp+Xhpur4QdMbkG8aHMte3ZuVMw3YwBHJw3pgwockL97RbNimSllSgx
XhC/KizFvIrOF/nVGOqHMvPF2V+tQpqE0LJSf2m/yxlhIX2+HAMyo1DQzeZK4z6AiXca9cE5F6zm
dA/e7i2lRpkW2d+NrywYVKGqCsiFehw1aqy1+CMF7EHqP54A3x7dVjfe6UW6uZQy4mV4O8ZnM6XQ
f7PLqB8yK6FmYI42OPFGihi/FALA2ZMtCLv/vu0yByACyPu1FVkwNKEwU9yECBfqEj0mUo0qWxZI
SlWo5pAxxnsYoNH9EVGCyIOr8mcXqsvnIZcs8a/vfELKFZtK7XVRp3KUVqiv+etu1R01zeecoddj
ogqODdtkWNW/vBjhom8e26L2R2MeF7tKDZ+1/yydggA0NyE/voWJMgdGkOSPTlhkMELOhT1+oNAT
PemrZCCEEMI1IlagNEEQMmycv1ECaL0t5X0ND40UkcJOjg+cZuALQfJQuVSDSnBY0gIHCnQqyph5
MRUBAafNa0erUsE1Yl4Gy2FwTXkNE+lYlyTNMk0qR/c9YxBtoUt9waDRbHBaRsKUaQV9bTA7TYoM
qJNsRDCkl69mJEhZ+s/bwXikmTP9GiwZ4+N6jhlQa4a3bC7nfrHur7oz28ZfFMFkaXOrwc9pQTek
nUKBLDC2gU5UyIvOR3eKNXC1oUVsQCgYPxRBI/lvfxAI0CVMh6FCSFOs7PK/5Fh3IQ0qoD0tRYHE
aZEwMSCZlIEW63J6VLXfrThu7anAt2Vshxb8CnwktgI127NcaykFqvLE3aqev2arMWR1km7Dph9d
utGx+J92rTvM0tnzkmjzbuVL+5niA/RNZsgAM6sIUuFL3KT72VWSrXKLLXOKhIHp2an5fnwk1ISc
RtgBRzyx9+Kbk8sM6ec477kT7eubc3lEy2uheZXmFXzix+lOfBTJ1AvqC4RS5WdK3rQaSvoy7pYN
IBXMWa9eKVGK8okQzUjz9KfPY4uPXPfIgvFsEe/+nYzsES4WP7FzMckjmL78A1Y4wMqJ9GW6jLfK
4sbAZQlA0EwWTySqevqHcoIE8YhGgCveBH7z8gKoa98z4pdZAuEsKulnISbhNh00PLdtkZFbD6Q6
7kzNjoUAQpMwO1DJc4tzanTHfv9YGjHlpsaNDiYC2AHzYG+UvhI775fdndNvLJykwNw0oq0Unxxf
/edTiKYoBL/ZZ4emi+pmgbuBpto02kptm5k7ouvZvuDSheJHQoXmIguj4CSqAYIUcZNv3kLqGjXW
fw5DY3WXcCHS0WxVshqe1G3tFdSX4Kh17D63xgZ3SliIJHPPlmBZT5cfw5eJzBSXuWDLJ1RN8/bQ
XrMxGJkU5mKop7s3DuKpxUo2H5dSCHTeOL9b5ZYmJeXEF7z/PgO6G8jlDXm92Ec94FduRIXg8TfD
tD3hGlSjoGq5h90lMCXCr1NKU8Uh7dTPdZN6QxvcuqCjk+CsQ6Fd2QyO4HkvoT8pzLkZHUU3Lhm7
OED7DqU/hgzi29HDfttEiny83/1q33BqSeGTCQ51xzhR3tT57a+c84Xxh+SpO2nfO51fXZUpIJqU
hYktCdwBiyeGDkdyL65YfKJlt7o9UZJZlXBASYcCDjNGxRlf3PdTybuW6Qm0QDA5Oua8AuTvy9dW
Wmi7+qxQQayfLQ0WvK1PuasszbCrzrkxr7FMYZ7UUO8Yi/t9vUuoFpl+zv4YkwxkxdsoxMXsu4e7
fM0f25RLj+pAsgV8LzEehVEN8mowd+VnQ5bE4ebKm3j0SxYdV4b6i7GLSaCHEd11i/YQEhgK+wTf
LbooJvdAOVxWupt9UdYQKoUnNFUxFJ6tsch+s0M8gXzDipO+/kAqN+vsdAmmk/08DwDtkO8f6x8M
h+HWeHRy3RI8zkVMTONMV8G9PYdHSWbY6wl0CbL6MOwUcnjvPsCN6tBccuCKNGc0Jh/qpViky/uF
HKvtEyDTTtie++r7DvQZcLsVXuM1aNfDVpw4DM2B1a2fB1s6kZ09NxieUmJ4JNQTqkg0tk243kBY
wmyfhw8Xao6lh+rBWFFUQ3kDlAyBZWxjWbjdVxvdkJBS1pNLDdx788TBV2YHsXWTV29LZIlMNpqc
BTNSPr7ZFjHrjvRmXhUGAYw3Fe/x+yY0JVR/HksgnDedIOJRyqVE3XfG4k3cYvppKs5ND8TX4Sm4
uLHNnOd4pQAS2Dr0ixDFKY/m1VmAHoXhvrLh6mH83vjaLQAdQ7vo1+HrUNFe3YM7UwLcB/ToDhL0
dEFm2D3dodFgBZ4KKBsQqkTZ0jAFIzFIsuc/MO14MRAoFGt+rD5ei3xHerZbfMRrsuNk55MJoPD8
e/pZkO7ygs49eHzNsqkbIR1CDIDuJNKDUucZM5kom3lfrApVnXoz4e/SzB/lsiViu1g1T1+HCskF
nMz8/q8HYBqmJmaG4m5TLwzJ75x4/UovEkctfeRllPxePwlUSG8UxV49W4q1K7x+EjK5b6G8pwKK
n3ZxpVeIRaeHyojGcrZ8SoCbJ8DbW+bqODx86r1HeTgIVsXxX8M5bd4EzjplvJvp8zeEXDCk1HsA
0XDZ757jYRAn33fAoKqbv7U57m1F5j7boBeCEkd6zX+PC0lFuhAXwXtfsV8Axw7d+5QM0fhW4LOA
EjrKOX4THp0ApJLmoLrySY/MzC56Ow0ANvOFAs/FpGRYwzO/Cpk/hIg965+k96pVv6zAu1kEXrWU
ljN/+BYX+itAwxBXBBWNR3px+m0KQ9kpyils0NgqFxE3m3THYwW9q2D5/Q5Brm+KY2rYGZGuHl82
4O2+qnE/1bxitr9v1OxyJzRkLjE+k2GROsKfBqj1Z3yoNUMo53VQERF/aqjMJr16udHmiuy3M9vc
z3zpQ/nj/d9vLn8VY6/MeezgUDHz23ilUEJ+N9SP93mK5YRClkpIyk0peDLDy1s4sGwaBLmPsSdy
yJU0zyCFdkFIDFiuduTzEpnCfFPynu9QrFfCza2zeT/7rZEcvXCybc/mqUyd/kNa6lQFR7QRr9JR
+ea/7jAFclBWL9WctvKgScScmPlJ00GNblS8oVx69eu7gbaiunfIOcjy8dBsfKXzX39aXTriH6BH
3kU9SbZZAIiMHqKb92+X5Mv+66YD+cNrAi87xcNaf0b6EA4DyPdm9CAtsAot6TAMLqnR63jXTol7
4Lq6l4QsN/lAW4wzBmWkN67B9kB/HFS8wssreBi/+Pfgx1NWS5VbpuVOcQT5qxFL1yyWWmqnK/5Q
GRmRWY+fOmd174zLk77mFtRh3h3BUFnK72FffIhrc1MTVi6mrrwgEDzoGNx8tZT2hv/44rSY+fpn
lthmMDjAJ3dPUJ0qCVHkDGrI+hMlu5kAo/Mb4qXsaV8UQTzXQmXaNvWRMZxhsOphrjEw45qJg7da
2DMZUoH8JZv2XT8lOy6be/Tcv+ToHjGs0ZpQeM9F0sgTx2S1wRRYUzFrMXHQyl8xegU0h5mdNF75
mvj3Y+KDC6YUOy+f1mRC/iGLYSyDqLwj40KEF1BMVh78WmpAPum4N9azk7AXyfiazoZjLJy0jcT5
Py+AuxQv2ZefD4NcpkPzDqrXQd4BhINPT4+VEfxHtRtNu9piYm3caR6sHLZnkP/qj9AAO8JNwr93
G5XB2qXc1Gs6uwcgxPYGkgTZXLdixb6RNU0QH/omQlPC1gdUaJUdsm9FCOs5onpzsBsDD/B0+fyV
yZ5BlTUEb7ZDcscw04HoCHw1RDPVhfGtz1b0yBDR69rqMFtvF09ocspcVA9xd6XqoDk0GfxeaGak
7wkTgfGSBg1gFofjSzskcB3/QSMT39sxIm1nAh36N2WOzdutWfD/lO8OKJ9Kp5OXDI7yzeOSVyGD
69S5baTlaC6ArxGGY9QyRAWoYsbpBVvdzaqz7N0X4lee2nB1FdbW79TydzwHK1moUH0uAzXNY19y
Lua2nPj8j+eKuU//CLTExhFm13FCPXbVOyy2PSx1I9Cr8B7TTW7Nq3HhvJLkuRrUkQBuWnnTcCZ3
4JuT0p39yu0HmSCpuQC/7vnBzUVfm98xJviKW254DZ36kUMbFdk+IS9pfDstdi83e7oIDSc+mRBt
jwnOM6ZnZlh3Evp07+am4LWPvagwr5AX6qn5uKOajLG5nM7BBguBL06TlEVFKFV/Hj+STdI4ypZI
WQR/CA1bn+TVOHHGYSIcYIJab2bDvIwScgM+i22xaz5eRsD1pv6wD98L8b5TqdAfrklTSi/9/Hzo
5D1yyreuhPXDCAQpONqCIfYsthgHxOG0Ikx6j6ejSZsKgb4pzs1zJ7i5GYJPJzuEAxqIQPRA8ZD5
r/hXoPvyMCd67+AAYSUv7PJPfD2HYtmwnx5M7R9E+VVBC9GrqRcpxp+5/Yw32bhuaD33FLVFAzod
PFpLOCeZ2+PEwH0zBoIWzcjwZh1LzuRZtIfsQVtrZIGuuvrpBjzG4DEnf9zSRy8+FcqhTDaCGOSy
n4tYi/ZTgrUAQ7SKCuminFUonG+vvVItaTROm+yj7cP8EaVpWCBQgfu9bx8Bh2o9LqhsHppbhwNy
Faw98JAw4Q99NDDPQF7TucEYYEbD7Dy+epQfPI3QIGlrIZxZADBMMD3jYbwr4IFvCrKX9yxd3Nvg
LuRT9YNiBCTAMt+O2Ic9bn5Q0HColWyj8m9bwTykrzBHnwTKdF++4UNwjYGy4E3MCTX60AD7iJ5A
oKi8f8vKXij3Cehsfs3oxjv7dXeVa664+Jf2DJ5S6p8wNldN6rD3qx9G9/e59K1C8H8fi9uXyuAX
jjy6IO6gwUmzQKa81QrqBedVhfL6SdFoyCEfnWXcwP3R7YbeZzGIgRaH5hxepJ4uc92V0gg3OkX5
eED9Iiyw25eS34Zob+gmGR4T/NTNJc6GmDVBINmfPnjGksQbTeBRcM1NbbwwnAsD8A/cjeQCMCkg
+Vyew8ox2VIoi5iUa6dYD/onTsTRGLti6cg1LHZnfMNzqjn5PHlm6cZVhPHByA7Ew6DhiN6CT02S
xfv7z113RQJVkYy8Vv3gdqxQLlt1BwMHfE5ifMtPolmkW9qCcMPV+TQXGDCWLdQfWOiQosiNA+hG
iSbPK+ilUN/xjrHIySO08/dO1/mhn1LDuVeBRsEtbPSoizTF0jHLNbgHj7dPlDO3zpnVcHohXziy
NEdMq+oO85S287PZkhEIJ2mPk0W5x1njUe1kjB4rGznUTIrGASIro2Ft/fx9ZQfSs7B/KeFOkvsi
2IyeudhY2WXG+ea9qJSw9x7d+0FN/KSZVyZIlEfLbNbz/u/xU1Cx/N5mQXXm0ni2hweONDObHrWA
/t2smq/qW1X9eXyt7q60lExnAMY/pSueKBGxCgACWBNX1Br3yn73BtjToo45KrQ2gBRdZizAZ9dD
KuoKc8jE5eU0hf+U3Hs/p8kU0g4wxUIUrjx8swqpRQUKXH3HYZ3XKN88CGb3n7qG+PqRSctSuKAx
fkAkS3zJ5G5jwsNZwDliPKFcrMryQEtAKdmUXmHDRol3JqMsHROdZ1gabM5dWVAIhI8rnGRUVIv8
Ak4+W8a5rZeO+c37+qz3iRkIS3wQ+8ZTIaaagXSZ/cYrQXES7LD/jNlUatyFfQX/VuKEthjBlBei
OspVe4WE0XwyW/uPo/PaUR1bwvATWXIOtziTUwPdN1bDpp1wBtvw9PN5dKSts0c90+BQq+pPpbpA
f4IRJkaQnqB5MW+A/diVNnPp4OEZ+lUCgfm80HBjipVQIEYePSmNVMIZCkiNA0uGF/Gz3HmyN45m
01zD95g/8R/MMVrJWGAP2pHyQjj0QpDuImnyCboXhhQXbqgvPVXbVaKfgSL1DvPw4kV2H3huZuNY
+MRBdc2YaAZ7vMkTewlfA0MHyy075TdwE0IYy2NhnsbCTYoumQbviy65jYSOYtYdSfTmudfz5RPu
iSbLGQ6TPm5wuF/jT6+v5caNeu9dhznbAKUw6e4aIeAVwryuXeX638AGSmX5sq4VhwlJoirqKjwD
n1DOD2O961kOWS77x15Kl4O2YDkhKgdloymuKPoG+d3mV3uRi0CBJzcCyBsuBKIFXgjN/AWi+mzA
fcGSk2bHG1VA9It+ueTW1fVRhL6UASx2/J8nQfcgVBMKt3m5bfZlgruy3vdxEBGHiPNk0umQONJ5
dUIY3ZPP6potJS+Z9cKcO4IWhOteSX6EcodWITv3xHs+0JX4iuRoTUgHadJgAqsnw7TuB9S34n0x
0AM5iNE/F+2GPkHAV/rL2ZmDCQo3JZ24iH13HsoLQc4NGnK6oXsF/dm5WP7oZU0/K2xtWKAJec/N
vbjsId3wR3nt3lRt2guua/6vpyVXNzz31R8eiMFp0nDSPKpu/yceNW0dwx8f3tHm+ZpuZGoEJXlq
FFUByDc5RY2jxStBQxbn8Glwj7+dDjcz/bO47tcvPgAFEOyr2jzB5nh4GITIAWEUTPBWhlIR6Lmn
FT7anegWobx1onUpzOKDFRM/qF6YPWhdHimr62m9aW4NToAMfeidnYONcbBGj/SlylMIG7emVNKc
bHoZVpfSYm7yfJnxUQ7CkXy+Nx9amEm/wznhfVEvEYWM5wsCAmbdYRSrb1bqcEv65mj+iJWrscUV
eUm+i4qA8TwzQpVUHTqIdm6Wd17eZ7lBlyXWdpHvSAAYrvQE+fvGj6d/b5gV0DK4GdL/kqV47bMt
A3cPxNLZ+AHl/x8GZjYCuFY8nSk9G+r66Kzjioa2KwPe6qwCC6soThJySkRBTn2LCMKij+JllowA
kYFEZBgfl0vx4ggt1zm5X+YFW5UI/wgaV87UU/85j/myNEPMQ/hlOJArrrIZFHtIUTRrKBeJrKvt
qjgUdF4ecCcmzxGl+O6xXGiNNhsed0Fw+uxq4FcWgB3pQDA4okvb4d0QblK65js9b1g7wh51Madf
7GfEHrFlg7j71gbclf7FkWMtFQV0xOYcK5EcYL1Hszv4BdhiyEvA+NJehr9cnj8ZOjGAmmF0GMxQ
vjBEMH5l25qYCxY2kJfCPPuePxEitJojdT/dZurPjgOcrLZWxtm743VfFTAurd8n81S+Wm+/VlYR
/jPw5tYpjqblN6z+uzTf3CTeohR4AnPr4dF4YARJfG6JSlFVOykW1b+eSZff5b+24++D3QIbyye3
Mt3mydQZ0L6ho1R2xJh0Dol/+/zpW3v1mJ0Ef2RAOyvH4j0z5dDaslD14ZvDuhKpECSF6rTbT95b
cka2/HUEHfxJlyCVnsoztKmR65HbQuV1geX4R7kXLd7xuvef8uoxSaJvXAqFd/PpGvw5ZZIcdFaf
aADwc949uqDHe/9GGisZlGQnXdUIjKHD+J38vGzrZdC8ibbmlAlbpHX0NNCG/TKD7+OWnKYlz+yQ
oP05f9zH72gdao4Qks1JVvO45sPcMLxnepQkV3rsEvgnKphY/yoIwH7KOoQ4GdXAiJfNl5Vv0seC
FY4VI12104eDyhlqNLea7v+vBKR+zrN9JMMAOfCqT3kOCAFH2gpLer9PS8A0a5c+UOjRhDAaOwrV
Izt3CMO0eY41GMZn9+AAg46v2FjsaZ+9irOqZGwCy2jX0RnDD2d9sxhXyrxdvyGVr+3IR6YdXNf3
fLgrlB8ibFG+U4yJaLjKwxKwTsbrPGOYeAMi8KT17G9rbj2rYhG24EnalqfuO9PnmeqjsszwpEPY
mRUacFxNxtHgRJl4hH/CL5UpOkjyjq3KcvSbf3Naptpqwv9I9DsPkzgBNbMni6wNgHSfYRv7Mvfs
QKwSD0gnS/+xILRi8E6WVPD4hrGpedrD8yBZrmqF1N4nyh30DeyEBT994zhkZmY32BCmOtgsyjwd
TpQKTWdxGbfGsCjFbV8f+f0UdhmLw3AycUblWw0OLyMnqgN/SNaaGDHJzJtmw7hbVrSCD89Q/Jfg
0SVpSM7lg6b4FTsOxvlQfe35p6TIcd5+795KmOmYWXxAHMIvpxcTDbzxN7Zbxn0N8bRbhf2PKs5e
xFmfJWHHqfpM99GufaEVcEHOsvpHYEn8OE9TbyQoLzsZwp+aH/sBZRcnqIkt/p+R/3sInVNT9qT2
z8z2+afz3++FbF3r9h8b+tyExkz2eXcpZDn4E2K74lBJitMQX0D4HRvpP16rHEkbSnuEb55EGsWn
WnTpL8dbCj6uGI4G6WBw0lm+BjNPnSuNi/j4qWmvdeXvLZiu8tpnxuL98ErUKEuZiVj5lkA/cn1P
cOhMF7ftJFel6he8/r37KF0BQLxZiW+oMv0io1EdxrP1CQmFt4fo49dkGMYSR0p3NbE9DQv1SW5x
vXtGboTLVEed+L/IiPc5PuFQyIxJ4tJeYYDgjA7NfXKJCe5xWiygUJlEgh38+tSe3lAXZTsTUEf9
DlsmPGFnzHVPnu0gDvew5NuScK/FP3319pHrwGwQKOVqYeIbzt/cpYFmKRmMHPm5jg4BM20o4Tf6
7L8OWqpV7hCOw/9K+4scYIGchz6IvsdFTwaZ+S/+ylc0JTP2FahBcWB3r73ExS0t3vea7T+Jpzr6
pj1xJNMIw7ytP3DyTLYfcG5s4bmD0QFmknkPVtAefY1MlecKelREb4p1uZ7ndHfR5QNCSLK5RfbN
89YEyFI0LHZNjE+da4WQ6lQJa8ujvoCCdJ+LzBOprmE+m7vJ1qzWF2FSGtLRPYhSFpZwzCRuStvG
WOl/QnMIldTrWlhVNDblAeBRu1ZvUvuDZm/+ItJ5cXWI/RROamw/E3+c9MzwbcuRHlhFyom+0Ruv
SAH5Tsln+ZY9iGgE2RWkDgfIy5EwIey7HQKgod5buECv6pc+7/66X/Tgl2wD4VB9IeD4V6xZK7Pg
hOWs/7Asu7Unhiyhb54qb6sGysAO4OmfvwH+drSYuYlRawIMaRthKj/HRKD0k9eB3izITejcACNk
8zfGzBJu3Hlwag/Nrd+LiI1EnnRFnCFXywgvghqIqBk1XNsgDlzKRHR05Vx9vZDNG26hcgh5qY66
FKrdt0iV62c0YsS3xPviEfLT4EXdAn1J84MDjpAJzIMdE0++mnQ9BKLeP8yHGqC9K799qQ6fInOn
m5TeKO1xAs6aPZIZDW6KoHnuDHaqGPuLfp4KASaO6klbjRzdy6YNKFjDcNz4TDWcZpIacqV1Mj9/
VZKkN9bgZdQF7Ca79Ksa12PkPgQXCqwufQG4U569wkrYGM1J6TwD+eC+15wET9PEkTgv9KGcpCEK
u7miOvnGIGno1/y/I23HIIknSFmuAusuLsWWo/isW6FZ2AXXHfJnZfzl6jJbx4mjO9kGpe0/hiD2
CuP4iYN6+AbqHr0+dw0uEfOHlDtgJcTx43gSx3NnBMW40Hbiv4TMZtmrfwCo3su2sRPNK4B96D34
sJzp2VKaiJiWfvsEVyZ1Xr8qEYWaQHYQNvt2Dzj7XEIRWvTuvV23v+/UfS81jr6c53s2YHzHwLpQ
MGoVDm1+VdjPvxS6L7Hxc3WcfyaokVP+vRoHvJGvcy1gwTlUwS8crqSAPnzGZCiAx8rpT5ots9+J
TXp4heqO9Y3X/fnH92pZBpD/aJFrMKXxTvwjba3ABka6ZRvq/NkFfMZPs4VvUlCNzLS5xE7i8bfQ
+LW2zkzEGqIp1MUf/iWfY30XE6/Dl91tJexrkG6eJRysYg68F6kbCYf8xDokMRAXwM9MxgzxY94+
Wcgt5gq+rzUCWOv0PgP1Gn80LDgOhveWu19EX+jTdbtgHXvMADBL0kBTPINsdVIVUDjfQCZazRNE
H+SopA0gF5Ex+Ruo38BMKDKAexBNDTs1Pgv6Oo6nyZ/FlUAH+msQ6XZRyEppnMR0ygpZpQ0k3S+Q
tjBZ9YAOn0DUpzxf0UAkHJQYXNzHcwmMak5rNcFs5aADXDkjF84Wr27TW4u4D8V/KjIBc7hwzQcm
yWypH0aDxsVtHnb73iCk4Nh8fn4UErnFs0gzxBNPbNI5QyHxtLVd+9yr5ibCDk/oRbetXjaylMeB
ZhXMpHzMBWlVd565fOJA28FjPh/zvEeB4Fm74u3NlHmD8a/dvfo51LLVnsqEbRm/PKkdeBXfMnWb
cv5Zq1GooIxcf1Rb/p1w+m1yf+BhARm5Y6jTga5nabLuUztr7Qc6IA2O6K2HmOVjEMNnUBVIyeT5
K/aBiyBTo2sqg8guKgxh97LyiUEycpddDhrYaea0q2QObsRUMZzzxK0JzDxaKKI+nt4Fwo7LxeTJ
od2fpX3MdwYC2uqFXR2Vk+gUW2sev+baTvpJVae6KVlQfwKwMP614jJRGj8TUIaOKnKhkEdtni4l
ZJnv7WBNmmMSjA2u8vswcWshE4L1MxGxdNl4+genQpzwR0Xt/7gDEu87+qQl7PuuPuuoeAif+inI
9SETiSUGzGJPt8Ocpnyzlqpg9lJPQn4eVIA0l48Ap61BHeiW975OqqSNuiixZ1hut9XEIMKxgz1y
VyAtLPaP50av3TcH3uAa7FLESpEERmXLpBthzv7YdX/F95khCSjz8IM+dwOrHYMkFR4QqPIHgkLr
EXXB61//VX7hZGKDXBpO7uVyGRf+GwXqcBUQOd0lZQH1Jjrgl0I8b17rQbomd1C3YfowdFnCUV6j
D0a86Um3wTpjPAlVHpuPA6hF/1uSwcD62vSK9ShJ5v0dm8dzcBP6XXNWHBR6l4RwaE9a0Wq8DtBq
SRIMgm3u8Y0wAGQ/+YWWML5lLObj+B3gxLyYNCl5mtJWYFMUjLZZ178yGwSc5swCDB0NNw9lwHNu
/WUuelx10ROHBbw+uUoSeSffuOGmiVwAHaJnSmyujPeoi+RyyYpVOZqslGm906KL8GGDyxyMVASc
gQhDZgw2d6W1MJXDg1U2o/9pzo8rmyTA7GM4kswtsJms1NbPb5CGgIgTBPwFGYjiEEyBykQZNfGV
s3vg+uQEYSNeFDa1085xzD5qe6rm5IkAR5K3voEMad9H1Ak1Jyhqc3UzsbSr9DsD62yweyH8mrGd
Tdhx60VUNoUnCG5sc0Ql9eKd+Dq943ECL8F9mf55jax1lOwHUPIamS2OdqWYHLAvDSTNVQsv7+0u
Wn0A/8FQobi0kyaGHMKVvCQ6O3n8ddKJVG+ZUZro84ReKVM26DBM64Qu/JGvEvPYF+GAJB4/bM+m
Fr/4KjfigxbunZ6QlRd3RHFj4+Jve9deIboRxJ0axDg2vomD6n41Hn/XUrGV0D8KrGK/ZiGBcQG9
yMsn6QdnEhATVm6y6XKmLQfZ3Ef7y38FjDAbAyHKw7MIGj/o0qZ+7N68XjT9I1gsqV6uRaSQ7tDW
t2fhVJ6gROQt7RHJOeiIiZwrsklNJX9nkt0QPcTIEM9jOCdOP/oSYh94xubFqbyJpf/cTiLrCJUT
AjFzjjuo6KZ4HAlpLFI8pFJENZypiF01Q8KApKz2o8c+Lvf5nT7J2jcXEfLirEyjNDhNiCUcJ+L+
uemfM2mffoFbv6g5sdNajrbT5hEVxZr3BPMioUZ4zexKz9rkWzN3Zf1coLJVbfXPYD1SQWD6qjhZ
S14Y+cdg6qKtg+WHOz4/bwnqt2UBC75FAYbFCsOguBPfm4lnfgRtd0R+luDz3vCJ0CLiGw1nGFdw
BS4tXkCGcaSZ/mvFKOUh++3u+B+r1eN5GBJeGMRuxTNk1+TjedU3ADN1641ofNEGkB728dDEFA8b
a/HofJvkT8nzygw1QsmHA1zTYM3fRB4D2LZk/gt2uuPJyqbugvMMNlhCFDx47ycpfcz7DG0LehBV
2iZ8SmQ475tuzDJpgYDNoOmBrt9HbfjgLFe96Ay+2GNWqQLArQ/JKpabtHYdQyiGb2unjDYR8Wqg
wjDGdmPuTdJpIKn4SbAZpiGDwpo1i4c0wbOReX1r+wJIkJAMRj12eX5FKNN8WsaUrqfL7Va8aPn6
lQnOx9jm5pwk3fhi3TUK9esK444WARgILqnXbNUgKYCRqoqXXYdtDPJ7nNaj1A8/b8nfmhXtd6Ut
hfnIkU3o0mOu5uCb2ttPUIInJtHj1np44FUiRABZe3a1vniXaU3qNGwLH/Q36o/KOg7RkCTEXTjl
I0DO0DY0YS5YS5U6cFm6Fei4riPPSC79CDbrTdLX55JqkIk4cefGXawZ+B14h2QMun9WcZj4fw6W
LDxHzaVZSrE9rjlI9Rs0U2P5zz+YvUdzNdYcb7Q/7x3zShTQd0APPf1PdBo2Ft2S4ELfp+330Puf
JIw59pLggzaTNaEIacjpuda3D3P/xI6bqCxQgCHgAf0v/KgBvXSqDHsdToV08UTUiJBwpU1Or43w
YQepjr5yUT5cQAElDcQg+4qvljN+/EH0QHdyCCcwKdbPRt5TCqnCSeUKqd1brmwG2b4VUOb7gIaw
kLcR5I3lO1WgfkdLaS8QoLgt4EZmGp0WaPh+XKsLOfX6EeUtxVuKA4RAMWplJolg0DfA9lG3qzbg
1Up8qCx0jgTnDTDr2DwwUUpeZOzMF+Mx5+iN0dLghUGk8Q9bcRkwjMbWUh4nZBkpjYbeCQoBzZJf
rUvF6ZdMeDmWCMCIl49PHL4IePZUHrFSageZKBcfzcUiG+dqtIhiDd9z4USsftAcsQ4E3ZPuMQli
vMgMjguB8Lq331BuB6+ruY7z5p+euGrnC/pZgGqvNoZxJusy4SxNUFI9sPYs5Yqn2y3vZEW36L2Z
oQOFWo1N5IFWG+X3+2UTJcGpYnx9uvWHBKnzZzc5wDB7lZ75L2sPIouAcy9tdq9yYiUmcAYVkr6n
KwCMBKascAkh48K6Fu+mIeCzTaPNK1vWxV3QLp8sGHN4PkdgRmTQnaNXRJxRQrqAFvwIK3DN9Du/
PGDl4I9m5Z31C811shFQHqUD2EUzN4YZ7Qy+Uog5vh0CmhQAiHmtXTypMpUXSa7F4qB+Oz5O40+X
opd2X6xkKthn0XZ74Or6t9Q98yp8W8zmEMKr7knTBf8Cm22JPvKvilPLcNTyu6A//2woaBLqERnR
X8TgFVgk1AyzFInCECBGlI0AnP5j64r9lv8+J/DurHRb+IfUeRRrejDpUDQ3iw3yCwMlIKwuQLbl
lXeRUGpm4wjoSFsBdY5b9GYdIwHrIA60gu1o6+9lftAbvxi85Ev590FJIfFzCip/SpAWxqCgcMr/
UPSVojs039HDQwLUdLTu8y3NZQ5uY1Ei2VRiQSOji7UfQUNdc2AoZeo7OzehXIX+V5B2L27Cx4b9
VovOscqtiY1AM9cpe0/QwUH6G9O7Hca0c9z5DpGB+6hukfn3MKmAF9Qcia2cWdv4iOgsHux+6vye
cWMPHwxe9IbK1q+xTkgrJ4/si6jlfkgbfNG3QD+sIo+uv2TSUlOkFBABHfZCUPv8yRIztG/AaLyu
P+JJ+2yhjkZ52xk2lqOJhZs1K1OFUub63rXrKz6n2aXQz6+HOwAV+OV5+O4o4Fv9n3LWihnuQvmI
Ohi8Wr4wgoIVNvh+9tG3xTkW0t2QEihEjmLSprDHnsBZgqzJOlRndYDywnj4SsIaXHfAoWVnk7rA
eYHyEO84rHg0cHd0OLMD2XSFyK/QLFher7sEzUpc+4H+1qZRfV7xpiUcRBBQhF3iHcaK3r6XYsZa
Go9kIQXB+M2M3P74PGjI4SZI3kHpiUNqRKcDIAtborMQLXdF7C0VNmBiMN4mMpiZsRgIWUBU2/gZ
m1ju3QoMIKY9wlftSGi9kkCEw6Cr6z19tDOW7AhTg0OAJs2XRVtTIeiYlZt6WzFHcIpEWE6iHuoD
iYE9ANXBRn5cIld/havxnK4NE6BlOfy71f1zbXZvYhxYpYZUSAURI4dkhJLAZ8xvA4NkL9UQvu8I
OR8vQg54gP9pZwNgQa+XmoXc14kNWxhPbb8F4lQh3LJ1TZ53ts3hq2gCaGwwn7An8iufp/PYHTWf
JgU1Fy0kv27KN0o9GWrqHxPFi93t4xxZfzys+Bh65keGK9I1dzZXETIGcyMfh+UgLGY2pg+tXHkw
TaZTMkgMT7jLxTdSF16b13vB/ImM7okqC0BwEuKsZXExikTGhW8ZEbCyxpIoK+torGf3ulv0xkzr
HXCEvCN1tdpOyEUWAEJnqFTpczmUVOyhuPqQg/F8cb7VwoGpV1hpP8CGZoJHBj0VIszXor215sno
Q6F3wdXiadG3RSHtqLszHbh8IfRHpjTmFiaNygrq+IK66CHi0mZXM1DrhssULTPU4dKuTWy8crnk
0dXy54tg1RCQBkuDguy92cAeLPAq456jMC7FqRUr99ZuBC1d801j2THmZoDEMLOfu/oXjRDsY3GN
EPNj8OK+QUpLx89l2IFPtD9FiG4xJ9v6/69ZOdbWYOxMv3IWmq/lK7K9k7Ki05a3EOWflQoAwG5r
6UAP9j7rnn5ARocMXWYtXFjfuvMQ9oZTv5aVM+CTmX096GynZnnimIPnb42B4k3qEmjfhOSlIe26
NI9vgqOuqcjpX3F+fLU7bipfj9kEawTDHAF4Lm1jdCVp9Ue/jTuVwMPMlw6kTSlHziCMXwZC16/S
jeFDDdtYPM/oMKDqQWAjL9o/EUPdsu24SZCIo/CYcozG0PTT+XsbH4Hl+j91Ye7ja00t2WKPLVxk
felW3Obh6xjRCtEyHUk0zXxj2V9IgdbI1ZnLtFn+46veQca0O+M7CZI/xIt3AiYSn5bzmPkTifSv
27Ai3VyXlycORu/JEnmFhMQwZ9DAeBdST01Wyj8RDbBly81Wxib5RwNXLylRWDxDzsP3VduiLbBm
6upxNz0NJGiunHo/P6ceooZvRlWomtVrzugC82on22w52I4+xQbghscJcNJdbirNMG+WL9y6hUCq
yJktYL9PCMRu/rhUxFC6sEbWt7ItXzbCdSSBK4T4vEGX7t80IQ1Er3j5pnfLP1jwrbpEiI7keFiW
xPVfUWndK69afrAIXCoP9zIog1drBDihm2Ip4UKZLKdO9KXulNvjGxneYxuvac9uAoP9kUks3oPz
C5v4bFws8ljd6i9GNq/YTW2boB65I/3i4K42QCiR+7z03yW5JLvPCurfM+iqf8wdIP6IpO5g+u2F
HIgMKGoZrapzvnnFS31PDnOzAA2JvkhYXZs68GaQuIRz5BwxBL+kXrISAmPz9qFi1ub5dY7/Jg3V
rtzKvYN6oFlge6APgz4XwuYsTlNNtwW+wg5gYRxJUT46skP/NFIPX+ssAMhCktLu2x2d4bnVt5MA
CbPPJjdX6KQODSPXZ0krIhGZcNa+wV2ArpoQ7Yh1wh7SHDhhH566ynyzcQGIFD4ZAIrqFZf6p819
IQ6wqyATnEEhEyANhM75ccqW3WY48oOPO3AuOi5kOZNH3UFxQ9iBk6wwALE496c9yiRMnJKVdOkW
SIbFq7LFaaYQxLFQWPo4EkUBfXeRp0UJELhlKJBL7sMZPJuZUE+IW4mSlWCI3cdFGjVyZOTO44cf
7RYRsiXFjrsQBweu6C8DKZAzAsDCVtvDteNp/gZcAf49qWe1ptl7z8A13AxjYbZsjs2/F82eNLf8
B0M5swz87tZciP6HwFSk0FOGHBjdWp4TC+M3i0+PdIqnvL/R32VzajeCihTozE1/MzKdcIpWUEeo
q19z1DLHJ2JFJw+IQoi+UKqnkyw+xxyoA+m4JWH88VQ7sxViB7zNauFqx+a9x2tL00WuD+RkYFCo
WL7SHjFNdOwL5rMdUbGthZdNXlQzOIa2lFCpoEm2/KHHij57h0XYA1uIZ2yJhdNPkPa0ZW1cxxst
rEhWOgiLhDwxAZMDAvJ8ywD9S3oJQQthdGUWYw4C1Smpy8NO5az9IU5OFRhctzS8Sj7nUIy/Ob/b
L0Tn6BQJui18YnmyuenhZALPQ1V7QGCnXhOX15bRTCcWAezslvyAMr67NR7y5TvZarsIqIkWlIGH
dO6gXYE3lootLAElQambLSC6NR+/xDIsvMfp41JbJlZ7Zi7OtFeDx3ffQvFD5Ole+UsyXxnE9x5/
HFE3vB+311HYvidx7LJZMA+xXcEMlHqr1OsICRTOYdM30G/uZSzb4WP5eflJiMEB60Z8q9TQiEOE
C5zG5obJm3F7CA0eAGRtKAMXiDo0Ih556JFL7WQPKBEVFgnE8h84N02tm/9TeOX2z59++FavU9LE
v+GGLhka6AOzZBPDSKZfKGy7RYxIjyYNVIM6mzHWnaaT2AzavbEt58993UxYKjOTeu1YfGdOQ+OI
zXWjIwydDd/VvciW1T85YOvN0oj2TKK4oM4JmnpMMd2lPzVsGDXZdi0gC/mTN80R8R9/s4c7rZBv
nZ6+8S1yjd4Ide0RbCT4oDS/82a+1c0HT5sYYo6z8DII1BuDNFwWMGJywD/qS6uy3WqY00iL+4sg
kUyIoDnvmi29/OhP6lZN6coQNhEvlPTdzUdP/YtWEoT6y+G6kRmkYCgAjKYZDUgSj6XpT0Zq1IzE
/EYPPpSnTeWk5DNPaxso1jphqiHPPGA0aDutV0hCayDOAerOr0PK7I9+EjO8O9we68zt6XoFD0kd
aNsJRwG0y50xlHgUJrCIRoKUCk8CUf2FQlDmY+Fzan9DjliP4PNHhzl45tmaAyQcjKvhKrvXhvMS
j4GxRup3HoIO1sqyDf+1kS/P8werr80NYwTmCbxJvybavL8IRBst6mW8x53NMGhr++qCMxvCm7wT
uAdlyem3evj6TpePrMbAQcz7QTrvEbxKjGyi+VQaD7BsWpg3lTSspiWI6j39gcnGKP/NHcsojGva
L0QlU2ZTQs9OISAgxPp/hW91FV9bYLOimX8ebIPccTK8tiol4AA6QygPaMiqfXpS+No+dq9zr9D4
2gniSE/YZERavJyKijRRQTiyV8Mexx/GJhY5Q5Wl62EkfMt/spaBURA1Ypif5C9WNpHYg3+KNEAw
ME4fyZ8OiXZbwoyRkjo4GQPgHk+ZHwdMPd19pGg0HrhxiZMQ9Qujv2SThDFSUpFGR+sxXgidmykn
BR94iwoW7PHcfZgYctRetmat9Enw5wsgF31/+ACx4MxXkEiMc0fBOW3g/uTXek92uH1BcE+ZKxUM
p83Tynf1Ld5vk16Pq2n8my7ksTjnTxud38OGdcDUQAjhVMDkgLf7QS5SmPOKfb4p+HjafmmBiyU6
/hUawaale8udjoyxGbEg6h7CTVxOdpCr9a9eE9B+1b7N94wsgVANMJ+9r5xY8W2o5yiaov/RkiEY
4Y8ek39LjVc4/M/6igF+ICG4cy0u9SHnnV1mt/SX5jVyO7fDgMLSglhxCR1KHezJKZvewZ52Mnox
wYn+eMnkt03nbXKgD7icGQZiB63YA96IrEPSV0KeneeaWh5YrZN9IcMmgzYwHLzpvk4oRsiACiuI
B3mebvpvC3kI6eRo1KGE/fFSXafnkqpF9Bv99tN7NYeX6b2lSa3Pf1/zOxOKhX+dQeICiPIt4eKe
/69qTU1P9ybMKkwI1CQtaWCZbPILgmkjTNjE5v8e0+8XKux5uxuugO/rZq5iaCOx4wz0VrsE1lg0
ORGFoyZPn+8isBKdJK649Z6ATyA5BF1upJv1Tx43DZgBIDJv4CNEBEo0B37uHvNmFqYlraaw6JgH
A8zq/Afp/DXno9sUWnDyaeofF1zXhjA3xWdAZ6QCwq83Bdmd69foRn/qVx1aG+XAdtWnl/7SOSmb
HkWUQNCPK+pkD7++LA9xSh32fOebQVqol67NX1z2b1Cj9qjmc958aUMohk5o7Q9auOloO+jrZElw
Ws0utj1ejY+dreofziiRyF/nIc/ELx097bE+yN/6HZQEymX4IjVlcn+zdOBHPvVTRxltHzW2MWAw
zwQHBhAlKA0IbxobaUuIJ/IQDJE+IC2EmDuCOWeRE2dzlbNFwsgTQ5dSFjj3THokHqeOZAZMOLPx
X/tPs/wiD3V5DskDp6dwHHyIx52TEmQ93Ve9hlfiZ0QenI7x3ay2Rf+Ld8sSPeUwzPkWeOrzX6UJ
Dbq1+ueJ4YmvMY2gNg0zMYLcPSRKQWuEhG/yNk2nIG1ByyZ1qloDI86h7yCdQ8W4FPcWCVK0D+l3
v8tceR3/ksjbfo03wr4ICPxs4wNzgvirr3qn8c2lfocV+0z7eaLCFV3ryl2piXXR7TSoOYEEu4MO
IEYsbvGuq78QOyUhg8eV1uySYx9yWbzBFZmytoMLiAouZFtm+FKP5EwKJt/OZuWEn0drfIuI5Mp+
MRZeoez6b8BAddUrdsnlcfPVwEm2aBt3Sm17gZHH0PpogUkeQDlMoRdYBY9rB86wXdHUiXt5lz+X
4PjMLRJuoO/ipw/HW8wBgkryvWwwNQDuvJel7DULEYnniZS8qjw8kusL7w5Jc0K8FFkqhF2U3/vg
uk81OQoQBjcIVNnUO5f2IiKgeiloG91apsrlZU6peVOsfOEWzGPIeEjv5JBvOtKnpONwJ/Ak85qv
N+Cbgi0HfpRM+inpgb1FPWkzjDNkDbYtHbrLo8sbEC8MFPfCqmqXSbshJYhYHpW3rHxdICBf3S1/
OErH7nkkIKnbU3EIoDNzHMgYYye+7hGFnTjXulVb/sTNn9SuCGAooklVXuKDxr1GWFOO2Wza0dUB
CILVS8v+6Rjp1kqvsWn3tLv6+yeHE0hRSvGXbP6mSwEypZRm2p5dL/oXfmgsGq8BWO1N+VuJn9Wb
cbMICqz1Tfisf6J0Jxp8QWiruZF7TYGwx5rn17oPK9XPIQjfmBNnOW5mXfUZDuVVV58HiO/ESwHj
Tb+8WUuTIZN5AoA7CYouoCGN6e85wfCw4NckI3slXiFlrH/JkqQeJr1gHP1Jg/PLpPcMYKF7KYRN
0whyRLyoTIuKsApwtwa8QX5P5ObLxjn7H2fn1dy4tqbnvzI110YZObhsX5AgmElREkVRNyhSopBz
xq/3g7bL06PT3l3lc3Z17dAtBiwsrO+NY0PnQMh9Gl0yzWkHp+bzItlg/uKwPcxp1aHfQL0aaLww
hwBDvFrG0hDXnUjuMhFXByyfYw8Fk4PoqssGaY2dkp/OVypry/oMSFBY6+QTBi5qn9pz2O3yD3FS
RSYoRSHLvS3yJe8zuUKnAUkRpkFGLFg4R8VPmS4SeVcgtorI5CQ94MVSlpOxqm5uETQxKlfDrozP
lLJpmFqGMZlgAOnVp5iDG6hfSO4CM1uLZVnax+hlZduXr4F5b61DiC0kNqo5ZzqjoGnEWDcE+Q4r
AhN8DgvSrWxBhrtl233kPIqESifjiVzeFOLjjXxCGkEtzlb3ogc0X0fSSFpf8sHygcbXtR04oVE9
q4R/cg4EIQJiQuLusyVIawn4nBG8weW1NQfHbZY9OMukgX+R22U4nDXdGdDD3jlJU/tgNQgF5mK6
cX1r3mVvUrEeBQy1/tliw/fQPlfY7ER91herRPkYcRL5F7ls7dB4k0r8xdP4CRbqkVfs45EwPZ3M
r0OBhPwdJf00yg3rcNWtJWXJ9BOfk3v/tAKtbGymq+YegquBOKIJJi0zvHW3qH0eq1WhOVxknldh
evNJpBS2JKRu8OpzKPaVAyvyaCkHrCkBfXRLl20Q83f4kv+qdS0/M2PGm8jqpxGB4JZOPZGoUHtw
py5vVAKCnRR2P7HHZFl/RMOuwdKrqJc81xx32PX06sTMqvhYm2Kh0s5D6Xq+7kIS2NJ7D7Awwh7g
e0Alqj3SdJOITkQPivfENlWDyo305SwXhAN6xbEn7auZh2xmWOqNLeLpntyucRVp0JUXtH4jjxxY
MJcwT2LuUO3uk3FJRShAtYJoPyeNe4M/Nx1ssXlVcXfBCsnngei0S7lOUnS2Ki4n7xkLpwjnvkZP
EseXBrrC3QvL8aNEruKQrUE2xVt0JZ7ri4fUPYK/oSHG4w5adOoK6o0JtLrIBw0JqDnvn4Sn4LXa
sb6X2IWXIC9j5VDiCt0wAwEr981r+NwlDmQ7IkOGHmSuwgzZGonSbxhFOJEJ3/03FlWCKQIcsl/x
3pBetHXJ9zpvSFzjsccodApx9IGd7K0NQwWQLIZz0Enmyxwid5bdEr4dBH4QO8WaQZ94Xd2J3uIv
dpSMPDFmbAZndJDEWgBtJ2TMLiCRwnrqGASGMckPQpOtdraLvZTtH+HNkoXAM26K+IjY80y70FY+
Zq/jsMoklgjuRUbPhX5hf8HV6B9y6dU8Gm+kdJtb2ZHXHupFimBs8d3YsA+KF09d9XvItmiuryOy
vcCTxoehzcNNfgA9A2ZNMfMUiPtieSW/QLmLK2vttWSbBVv3mX77nfeqdbuJ8wzB9oFRkVj4Bz2a
43tK94xv7SxfgsP4FFncSVqfsyrYk5AAGkuesOkSiZG/aHHG0TMRMkkmxgp9KQEOj3Hf3NVVs+NK
svdwQvdnIUk82P347UJDqmCzCdtFx6MdNsWB6ozRJmUvTLq1absJQWoEPARHkQqnD+4s9Tk4ojud
4TWNVIwyvDHy281lAiO7IBST5oJTt67lJQITl5r7kgjThexw1uMWyF77bMkpA3ta+ZgmGxLf5kk6
91oWD24McbCZrXFGMJst6AdmNkWz/wnFgmJxLz1Nbx5EbGt9TOTFomWfXylr40oK7gIGoHplEYTg
vluZrMBNdwTDL154Sg1Mm1sI87aFHYW+t/1+cnV46j5gj8uptnJnEplCyCaexnfEc+lOJLTpiwQk
kQfV+Mn5aS4/E4HASP3hg+QGvR3vrC/9xDhjzIlLYcTD3okT/CQfVPKTCR1ba78iy3i6ldyjH9WN
oGpuHo8P2IMTrwMCE0ksEWkg0gg5plskITd9TiyGFG4TGoZqMMvnCbZ8Jh+q3Wmf8kmknvKdFQ5z
yshDKePU8USAZorxZlatgJqIE9monm2cCuDf26QB2VSXGuaQXXrWfEsvDEXYkynpIv94B4aDDlik
tEBxwLUiy+lRWT3R5eI+ZOvAFIv2Z4WZEpWB5iA1Objn6s4fwekVL9SDjkOPV6eGCJ0UMhTQimeS
KdbIBIRTCH105KYaUZ+SaLCBv2XdyXtaCRH6E3xeg2HZwrJ7HzUHK3RqgP0LuMcDQhAwjLDIZvgG
iU84UxyEaZPyEX0F8SLPALZRwnVfdUze0MJtXmBZKm9nbgd7epPkAhB5IJHpZ0fPHEnIBOAJ63/F
8KRv3YZjHo8O3gR7eLHFF9QxQnxxClIbAhvWxDchv1YeSPzYBKp6Fb3Lq3BPnkiRXTxgdeUbMhxJ
LqpPtqmOXMl1j20WCDXc92xS7lY/J+Fa4+o8cZakm+Ymn9T626iWkEt7ZLpD6wThkSE8eWEfaufp
iZrGcFVtGBGNR7cFe6byboZiGL493qI1V0ht4n2tUKgEYKaugyvvMcbz74p+tKXg3tCWrIoXxOPy
RX1OtTlAvHCRlwXrnFTQTeOzsSoPlR2HRq3AVjH1QGdpTxDvpEGkR4Fn/JYfTY4aYJBjPA3sOeV7
g65q2mocbi2MyPIHXQKQaYm3B76pr2NC9QY7EKIeSDWmqGLe7cPrsEknD9ACzzi9oe4OlRDUQrPi
pxUG7okN50DuCs6VLKT8bawgeFgJ2rf4mfGUwAuAOAuVDkRfg7xvQpAYcsodNxmBrTeN7YLNT9mi
iXfn+iFERXRM8Qtegu4BI5BC8YOyGU8kN3nHBB/ipNaEHlAdONoQnKeyJ/gU/8de/zZHHIIsLdzV
G8hvuDWgiDNEKfxI8NU+xJNw1Eei9zDfPZn5guMLgz/hVBPtRGrDc/FtKRzb2HgyR3YIwxog56DC
4sWEjDA9gwWsrWGdrSdZ/MZdcd9DjUdnVSEkeaV/5geAND6xezB9fEYiZeXkT/kzTLyozv793/7r
//zvn/1/8x7Z0/9udf63tEmesiCtq//x78qfepBlWTdNUdEMydB+tC+HZREKuiCI5wa/L6HM5/i1
82jfaZ/AzPCnCHOVJy5VQtIzamTlW3qjFqbcmyTMgbFhisjPw+vAdE1GhuVUwLbdzFr985uU/lSc
/PubnCqkP2/EPnt8JOm/WGYrDV3iSefCOsQAfodx5e0r4LPaQeQr7HmgpB8QcOh+hN1fXnvqZf/Z
hv37a/9oug/cQYqlgddO3sRvtFCPEvyA/JQ3vBHO+I3KEa0dUxCxB0/GTrv+5eX/eH0UUZF0RZFE
SfzRGR1kli8Wdc7LDxxahltHPkUzxwvHQ/6ZNX74y+tN1/tfPu5vr/ejpn4MVdFKJF6vfCdr1tAW
yGW1g0+Q0xu2X9YzqgvnL6/5x8urKCw+RVRN1Zj++2+XVzAssQzyVDpXmtNjGiQV0jFQZc2DV+V8
zm/Vi6nMoxfjr5Xcf/ys//G6+n9+XcnXLV3UM+ksLj3OOejnUPtPCegkDtr5h0nUXL74y2f9U9u5
TLu7acqGqZuq9Z9fM5dHbaz5hs+BOQcJjI9YcTEAb4nC2UhvLhIz8Jq/vKjy54v6f19U+9EqL4x6
m8ZSKJ3JGnyGHyWccyovi20CW+Y8K59zkq6FZ3ww24voiDzU6uWZo+jKBxcVCQjEs9j9f93UqqFa
uiyKkqX8uLFS3cz1INbFs3UEEyQmw/gEekxuhmMcFBUf4YJthQO0eEdl+c9XQZ/ump+rnFtKljTd
0C3l512l5qGlqhKvXdpT6+u4Sh0UZ1RAyIv0K1jhpSYNnaicLTlYc1ofCX4lr5MjKpqtD1p25o2N
s5uwZ6jGvbehssYuF9YSNGVpPZE4BxuRLxCZ7t01890SnS5/eoC3ixzjGp5BwBISsK/dBZ8Aucd/
+WqVaRH908f7cRP7RuKPwvTxSPGcy8jdDSK1I3ogwyd3Q+Uj5XCEuO59h7pYW+ZjK1t3rdtMqRzt
1Lu8rfchh2L+X6xh+3buPTue/vkSSGxeP96lZYmGbnDpLU1TZEWa/vtvt72YDoIliGSVVN8RaS8T
d15+hdfqDdkEj9DM31MUVb6m1/hqvpEkkVUz4ugLtFj1k76p3znp+q/l2thKU+rKjBGYjrJ31pL7
Jj9QzImP/KV+qV9xgR7anKF8Hkqz6gNAmUTagrAYc+YYIvUSaBjBmH3W+K3+8q8CHEhLvDu+yFt8
bb+wWOJGSI/ppb/nr/Gr+C1xoo+/+nfAbnXjvZGMAtxPdVH1JIZrsd61LJY34UJrBrbWKHdo2qPi
nVR8/r05N6H+yJ2GDOdcPBmj0FkSMV18o/NHcDshF7CX46zb6Hvzo/0sP5NyCsXH3e4CryCY62c9
ADuyGc6P2ZbBhcThet2/olRBeIDMnwN+eJU+3WV9zI/VWdkGj/beg9JOB4tZ/Fk9N6cW22n4bn6D
6PDlWmjEju6eZ32zUT/SHShef/S+AcvLT8524jOUyGdItvg33zbpdhiGNfj563CDUQJ7V8x1gZoH
QfEnmiBYHLBVEdErdDoflLoIhodv3hlhGJ90rsQz7zvA2f+CwyZ4Nx7JJ6Olh0OTj8kwATsxzgz0
pI/oM9wGV4ybnPe7djqKEy15drFIEgUxDxiZHvUp++oQZKA1YRZAafBWn1qYf6jgWXesvviZOtLE
q/javSZfNOwNtkJGoIw0BQpoy9iKGQGpLdBFR4QK3pNsQeTdC6e58qHu0D5vGJU+0U2ATxlX/V6f
w0dw77u5+tF8Fzf/qsKSPtAads/wqcENZiLPOW+zVuNPWmCoi4Eqskggm3Fk/fV91giiQOQ/teuU
WQCPdOJQavKCH9hYk2N4Gq/FJXw0G6DkGynlGu3PAETyTDfJ25gzxRSr/AQfGVxlppM3uoX49ggg
5fv5NRAR64QqoMfQisMFDf61p3fQ/0A2Car7ybGdJx66JNpiIGawKWfP4af8MN+oUN4L0OnaYvyE
vn3AE97jR7eJJnYC54J79i4aSQ9kNB2Ep3qZfjCPbXsn3BEH4/TndD/JIZpbeaRf8QxwSPbLM0sE
3XK0hYtCyoMg8VycPLqGYTCfEIBWHwKXj+nGRC4O58Hyyr+UOz1h5/oydHPxq75rFGIhqDgDU3Hb
aO8+q/BAG1r8NbyxdhHk+vR4ch+OL/qHQeLKtKIlzqVwdnhpviugfu5W1uprz3svZgojxbVGL+TP
4ivOmvP46/YgyxGlPongHuQE7TYo3GlUf8ENSJe3WzomCmb8i0+oty7Su/+ZfsEW6d8KDtBhxsvz
9WpfJqT3DGn6LnnmFfl2p9vqu4FCeRcfzUfHSvkoqZgD9YJ/12cRrhbiMLgia/mm0IqZPlV7WbXb
ezmlwPMWrXv4YhBh2dnKEo1P8xle8rt2SXaUCSKbnKz+E1+IMPLIzsd3iuvKeI+euwOflgB4VDT6
NUcD8mWhKf8o3vtnkqz1r0KhYCY+Kjz9za92Bf/heBu0/xtpGr64JF/yV877Z4Hw2aaUOFBuHMUe
PUh4A/QZcQ8VYrUpO3YWHgAAGamAaEQObP4COI/GgZP/3BNlwcsKJDDNfGgVmLcQbdkMzNAkJeZB
Lrz8Kpz5+/gePcq7dGg+sbxRLqEHjHsz+d0DdWf1cXW+um6mfaivOrRwNtXTIUJ2X8kzGZi5JrMw
KlheF0qRPOGLr9juGveMyybWNEsJRxBP79Am9kTlVywLKom1Nope3PgYpej3IH3hDt+bo64sX3x5
EXUL9MlIs8nujhoSCQ7TjfzmvVU3kaVyLgCH2Y5fujfpEz6Im5RF2nwUPBDOwTb9CsFwuC2DednO
a3WOC4SHAIvBsujQMO7Y2OjPRQsPDplveESxELlvSmAWig/YfQRIiUkBHDVU3MxdnFIj5Ze4qQhp
m3cY8yUMc6QZzfuLe/UY3aTpL1aO3mE6mMTK+MnNX3wyDR58TJH4a94cWAKogDZrrh6YDFAYl4j2
ZKK+rBngXcoUTDg3+TPkug+zhuv/6pGweh9ewGcNOkGu4GfDc8S+CybHRZmwqhl+BrCfDP0BGBxh
KzxVSTEETSKdm1+h1m45YOcbTFMKSEbUa3gTQXfIf/1l/cDFLvINfoEqL/IPQMrygZmlP3d3mbSN
4lgelHO7LG8V9zY3Ocoo5lAaWDijslkj4r3WRHmYc6wjKNNKkntBMdFUXstqAnC8z/TkTYGjInjT
d6l84HAjJrQRbKnd81TVkZt74q5Hy68MV21ST+OVZubsaZjqIJlmjF8oICGCpnfKVJ62m+gJQxTu
tLJf4GIDQgIwZUBD0uPXDs8uRLXpYbQIC8p1O2CzREBxy/wpJkG6wXLc8hs/0vqAx+HG4faCLIG6
IvEFghASAfwTDX89ax95uGXSVm4GcdyQrGAZLD50JpCdPvCReDDRiLY8Y6at6DbciDbeF1gZgcfo
LLuxy1icQW7llVMPahf+Yn/AliDgPYLjtLbuN6xFdctxthAI9AnvItKySewHqmxYLEK3gNa/g+eI
ToSKCH0G/7l7Cy7JxdjR4/CAx1lnb5ZngZGNePinB7nAyYd+oxJXw4ysHAQptHRw6npMj6w33tIy
feMmL96HY7YznYQkjwmsXyOBaz96nXi0mfvevAyXnNDX6Q81Tzz46zNZJ+/CjWVLbRjD/2QEjV/G
S73QHUqULvrV2KO4swiWQs9MUve7cPaP1QO+5IS6QXUQYKmIITneYf1leXLfEA0Es8QRknGf1Zav
eKGEuG+catG8LmboLmNMvZRS7ZD34K/K+wlOMu+gphb/4VGe5C1ObRLz1Qsk26ZYYR4gm/iXbVq5
YUoHrGjAuhFpA75ar389Vv/pVG2JpqQpTFbar1P3b6fqVslbxj080U1MkwEl5k7s2zKNgSCSK677
ryLU4WBpNwMrPjlaQGfkQUP+ZzTOLIC/UF/XlCiks7imEm6hqJPrwUXP5EG4sU2Sb1iDy3L/evYQ
oGdAxD1HcZVg/MaPa9k8ssmiIlyBdNVpX8YdAGLOFspWGy2SFk6fE+ICi27A83zRXtJ7erHO8a0k
9cuRA1t8zQsHG2XF6ZPpSX8KhbeROGV/QwR7qR1M6g2zNQWCk/WT8w0y+8BOvsgWGwP4HEIqCTOG
mGevX5HRJdE6qNjck1q34Kf6ELbglz0BbeixYm4gLDfFIsFPKP5l0JR/TZK/j2LTkGMosqgaoinL
lvZjyq3lXA4DScpOMY5zMH50+RzfZGTbs+qgTYFdFCxh/iFRGL0huc0Lg4A4JErkGEY7V1x1lcPh
D+wdToL9NCcMh0M8MC3xIzDf7OzBinZJ4u0YMKKpjWRZ/Goezcwp8xEmgTuUCZ5dSfE3WbYGbVY4
GCMRYZNCUgIuSRhNvqLliWYgAYGK5qQ+Nuxj4Z0Ii6HGjYzERlj0o0PWT56cu3DvD3BcyqJlHVhr
+U2Xl02yyZTNiDSYiJR6gWKMqacMHJW8g4hlaCP98F0HQVVIT4dAKudcp+UgX5iQqAMANXHS8yB2
IL5Sy5a0zRSLyu/pN225lf2D2140TF0xt3kHbZJAzPn5d+i9928ytslyhX6YTH2eVCRHsWEbD8IK
rHaBX1qqFuQNaiqMGrkhG1Ej08KuBFvpTwZJA6O16KV14G1FgYqQHdFXkLd8PsEgI2BHMmrGjuIt
SXbk9EKMEZafCpqK4Rg/M4kTBFygwU/nIaG3ZxNCgCAcChfIdkHb2zmluTBlYoJIL1hEUKz5FILT
c9+o85HKwYoqqnnb2hVMPLseg+Yjoy7sYhJDSOxrYle/AG/ZsGX0vfKcGEBoL3YjUSaommxSB1B4
vHYWVaN/A+Z+glW/Fq8uW6xdVTdl8wcwlxpdp6e+QA+weTYbcte61K6g1bL8rElX3Vw1tLBj9Ak1
0tnoROEb+8t29hPJ+PUOTEMEgdUV3VR+QHRpzDVvDTE7mWioaxhKOk/qXcUNgoqmC04CAmPzxehv
QvoolIZQRbsM9kL0VKe3YfjqvL/gsfp0v/7L/WyJqmbqAIeS8QO/C4dO1ITcJPNIXKsykdHIBBPl
Vd1kaYZx7ZxSgGhl8BnD8xhGu5YuvKQhg4khtGj9pTxVEVp3ufFRt3Bw6j8yaWGAmWc+x1KyDwOe
Jp0ug4AxkI7M0tvCfxPLZmEhx29dMklr7KCCRyoWiiPIr4jjG6tb0rYZZihPip4bom0lgkzipsbW
E88tz3wtucsa81RBAGkNOzRyaDlTdzF7ugRbnxAyGcjyB+tTtoK55unrLCNzMAY5gVH/54sqT/DT
b9+hLqmiPH13miTrqq5bE1z52yPKzNqxrw2BNqGeCPulnG5lz5EK9CSbhCqhbuXSgMjZv2pfM1qd
xCXtra5stzyd3jVCHTiJKetCW5pEjXm7cUDDtqKconX/gqPJP2DCf3mjP3mHvM9CZfAwfqvPhbVz
YfzzZ1NYSbQMyLgPpxpL/14PKy56pxBtS6DaHBmD0j2DQ5gHEqlrVNsDvhWbsyVPK4lj5D9/m8qP
m/T/vElTlxVZkhVV+vFtWoJrVHpLhCxoGbRVoL3i1qzwCmAOteJTZCxI9JPNJXK33qmENRlt01Zp
YWHHUYS4kbNNuCrb9YRKjiuX/Pxl6q002akI4x52Hrk/5JSqf3nfv+C9f10F//G+f3y5gW64ipDL
2TFAF0PJ9qVddZD6c+9aP2fYNP2/7GZ//qJMWTc0UbYky/zxKO7aRso0fciOrcg867nql1JDqPp+
RvAXfcXIwTweFZqhnvc8AE3aY0SC7IwKFy9XT2gIH5CGyRDaqthEc5pW2il4PKDgsF+lir4fG1K9
OWfJJQ6z0N2m+vCqKm+97j53KPQ7LCH/fPEl609L1ARb1WWTj2RJP/ihPAqlVBzLbMImKGNDly6h
K6iQwbrdc0XUTqCA5jO3CfqXKry1sPcRNtM2d5ce0ie5vo0BGDHgyfigeEc7pcajwpwwgCZQHp/n
71P7t2Eec5Twvv4itHu9WqqADiLYiJBdNRy/KqJ1qe1oo5c3iXVQhHRbc6xutI84bhYd8ewadvXI
QIRA3kJJdESRD8ehA3nCASSD4prLnqYXADCOLBWtuKn57ZErE26RIuT+xtIXlUxiiGyrGv6NWQkD
p1joEJHrNehduC1Q+T0QoSoZtPDKp5vaIt8g/IqDo8uELXomGd4FgfvcjLCZI4UejHCJnpANizQA
ObmMRhOX9qMtRtvMIkdGy2EmO7OmoFwkXPWu0PNuyMQHddJcEvEFlNuBeb8gk6QgOMblvCtsBQM1
Q/+iNttROrXgRJyjBXJNfLTEGFEM/aEkp768SEE36w3IaZzlKjG0FsZciptq41qRE64+fCxpNdLZ
EDGO2ryLHHnUgEo7Ei4HBUsL5R9c3GHs8e3d0gm7JlUlJkIXLYRJwBDai+HFR+SWP4VmMofg5yLZ
qfru+c9q8WoVu07cuS6/m/koAtss4KAAARKkubFytPIXsX8RZLZj9Zzj3okbKiaxjhI/q/qkHLxI
4jFDOIh2MqbGiBAfjwM1iGeZ32sKXDCY6wXgFjukNWFw6EEFtqNtN27r8fWf7wIeH//5iaJNxwSm
HVnjqG1BZP/YS6K2rRO9T7JTGJ2tXnwWUVdXmrHocAaZDK2euY0NAN8IUDMg3UFDV9yOWI/WhrF2
dWozCN+TvLOOVjqSg00NxiYLw16YLB3igN6XsFb+gE52dEuHCIdUCA30NSThGVzxCPRrkLadBlyD
GklrxG3Gp476CBhpm4+flmgtJZpcUhnxKvoFP5vu1e84vpnxpzB+hwQCeGBdrh9SRXPOlbcAnt0S
5TXJm+b7wCqQKBjo8eawcffSNs6zZSTClBryoS49u2YYiIernL2n+VlwirrbS1wa9U7brenh0MKQ
knUjRlRtJXcIpkO2se4QaZQSTLHrqcmrnVsvXuAJaZJJrHRWwxpYCcmIDEuSNWsfV5CIJCcPznUE
TpF9qTnUGHKrYBtz+6stHS0KXyupBjVjgGG1z1WGmyQCNcl8RF2YNfR1WFzh8jEEAqckFGVHn0Gm
2jJnnKqoVpX4Pk5D9l3ojj4RP4byqjOyRB1OY8K3JXHVWOB4jbVWdDTyxAaPGghaSuh5b17lsV7E
zB4uSshkhGUhx7Amd9Qz74mJerS6JvjkXR3vWHPI2SWbgrSHEHsAZ1qziwjTyvCWYLh1kR9yvnMD
uAphlBe9zz6jR+5yUJAUF3W61ZYCuroikwh4AklApZkK6Muj+ilCQV4GEV3XjHOuu9EMmsvj1OYs
gMbXxbJbxq2dW8rOZYjFtGcRS6+VT6ZPIxSgQDBsSoglLXuvzMS+epRe1OmixZ9Q9glaKMTuBUdM
nwzGbDWkz0Mxro2IuuIJ0vEjIgoOaaYg9SQFTtonbBY9KkUtwQELJBPW9BwBLOXFE+cSC/yFCBhR
vUcmQwVaj4pIFY+qXfh+SXHEWliXaP18fClpwlNhoGGzZI53k26Wiyg3zfGboyWkR9abG9GIbV1q
7ZaDTu69SPEiGaxvOSe9gYk3GNa5oi8sD8ksOS2hQXqhwaRVJ8KsS0onCcjluEoNgbFnZg4rI0Pp
1bSFBvW+ecqMdh4ifQrhV7kLFFKPmkNLcJ0kYVen/jAF1LP8daZ/W5Zv1wQl8Y0K48FH+ywYwjzp
7jo5qUXGYbdYhRF6PwNBQ5epmEhkghpUHIuUEYBSjtgI828VkLUF0kulPZlTViBsqurkEqaSKfEi
sBBUoacuhdLRYRIQL4WgdSr9zeJnrJJH1I2XJKT8erx5otOT7CPh/IkySl+ky3TQn74TX9rJFTkS
7msjRKSFY1GfG2X2lLpfSrAUuUlqF8qWjSkPnjuqcUMmroySFRiQWuWL0ct6JYUD4x9BlcZWRYLf
KwqqTnRDxVku8DbGxSahlV31RpsM3yQ/xGH1qo7FStLwPuMZtyi+oNZsOAk+CX+EmSTDJWStyPxb
3SucnsXsjuA/6qs/HGWP0/CdGyUNNhkgnzaeIjYCxe/X060+/YzQy/cZn87gpknosMLoVhOtxmuT
6Fw47qjZmppTp8D6EOQ539bNxAJWIrpldf/z40H6fzweLEm2ZMMQFfWH/qHt5bpqzTQ/cdDtpJMP
YUGyT1Qe5HbHU15t1jVlC+bV/SLgLBBo+p0yett6rddOWl+a5JDHR9PaxclRmRS/BWTRS6Bf+mxt
EDber1iRZTSHKGjpIzLmqUyN1B48DCi/1ZaFt0k6QGMa7Odka6UA0pdxIJf3OQzWVeqg8IKOaIQV
AXVA8oj2ZRL+2qUS4z9bRC90CxTDipoSQ0ANu7Ww6XobpadFZxk4If3oGSSzLXAweuqaTcnCU5BP
XmrtJW0XIemQ/euA/NYLriJ3j5HvMnim/BpV+1Q/iPpGCsCR8KitsMyl0VYlXKAEasuX/3wd2NX+
9TFtivxPQ+eD9EL+wfinuZJViRzlpzi5jvIj9mO77F+MfG9k+1Lc6u6us17aetPopACcW/luGk9t
uSB9T0nWT013qqU7GfkD9gZ3JhLcwDdGfdzVVQFXlvmOCMIax6cKGxJ+ly5JylQqrz28/1yl2AD7
fhrLpdE8Zf1GEQG5b3EO7s+D5Snq7JTEkJoeBeKamOY2LkuUQKl85SEMtE6ev3FpmYwclUondd13
3yDnVTYfjVkMDIPiXZ7LilPj3c4WLve2vCgyp1HtGLiJLhi0f5gNkBHi+XvE2Vok8BoGp3U8a5F9
BEhdHeqtitwhuQZVglIuYZWrkdi4JSICCbCZk3BNVvUyfbIYlFxKBGG1cSD72PC08S4AMqHv4ZyN
JA4SpnPSzkHFzBZBG7qCRYwjJE1cdE5LdP2RyrDxQwerIDFGfA6DNAGgOrwRIWebiTWK6iO3fZU7
vDVX3ur8fhKj6SP8xUwhvGNSH3yaypaRbmOUQEfDF4ReEx7OI1R2JpK9C+7Knbbi8FWOL0Qh9V9g
iDoWNtpue3qTZ+3FYMYiCBHdpXvQlWsQr7xsEXlOjxC8Xik4d+JVhbU3WgvhrpR3pWQjSxgMMhmw
QQLDYVxtMIICXM4M7EYYOKi3m6hhZUcKEalJ3J5wHNGwlsoNHrE2wC2woPoN5pY4a0x91mpIVr6x
xOQ6UpBOsvjAvmgbOJ7gAkxbzpajRborknjolY2XboR6HaFoxoAOWU5goMnJ2RbRX4gz0jDBylqK
eIlT4stljdU1ocETK8dhI6UmQJuX5K2wUQ8LNZ6b6mIAutEWWTVlDHQ4Gamh0bY17W2qI41roirS
kYjllUBTk7nqgz3qXxWpL35efrWQr24yf2dRMwYdwUGvfUqaQwBCouPmcai+EgiP05Z0cgqaTTOT
KZzD5pPBTiKukBougjDrFZARwxWH3HcIQDZ/hd0KSxNDhTVpCXRl+sc4sVO2esKjCRn4rBgzgKSg
hE44VHz0CzyC3liANJfRGsbx1HNqulI+mpfxkWt2gGNPp0xrLt5Dgv26OXg3v1qk4IHIdviMlxUc
LPevgPeT2DWHyVWZuMIA+yjhK8RXDGBdMyjmDDY1AlXGejxLaXGiyQ0lN+lbua3mC4HgGM3uTBrC
bGJa6VMWQPhtAeyfp/XgwBLwvcnGRhYAxmaI2LUGQHieGXiIHJQhGvPN+GLB45DhWDmkduN2G+kP
9bcGv2J1UxxSg9DpMkaLzVYKVq21k3KHHyjtR2UrkaLa8jie+cZUkSL1KxL2umzdGRsSegHdeLvk
eRBpmMIcZlNBmUV9R7Cqj8Y7Gg8k2xXjxdywUeEjDq/kBVGN5KHD1OJZRPLaAzLP4Dxhx+C5Youb
EGffPLxBrE5MPCIbUL/dQK6EModEG280LtUnOJL+g3fHAuKncAbuzQXsLEoOjYCEuUGLXLGsgSTv
eLzUQ4RH1p3TCIC4t7ikO1zZ3+bZPQV3gAbrOtyJhOZERGAG/V7VimRQ/dWkmKaVKOPYc5VEC/R7
U2hr+UDEC9YvoZ+Ljk5Zr4P9BVpmaDZBw+Z1KMtzB7dZYD6Jju64c7F6VeXSHJ9lfd9QXQL70bSU
dJA5V+0GGiibxRUdDgFrK1I/G31B/oIGGOHTCceck5w8FFMS0qEQ7RCu+UImMgi3sUAi0lcpvv3z
A075AcZMY6gpapJmgWvimvkF1vwGbAKC9oHUl4SFabOKwOTDuHUzso64qnNmF1o9A6zb1kKi2XfF
UYhUr4/4zeQKXNiudYwwjYMrEEaTpA5qUuN+3ZI13T3VylZGjTksSVrnUA901/3lkKT9YYTmvQON
gcjBU/0EtodhMOLazHjvS30DBywg2CIVd6t5h6n/IbIZHjVzHco2btiRoxtDle7gDSHEFtmJTk/r
qj2YODKI6cPxzHOIk7Y1w+6UMhxbU6Eu1DWHPqKwyWclElZvCTux62whYzxVFiXFkMBs/jerMriU
n1MI9F+OIKr0B0Lh949p/jgK9mbv6zGAy2l8wV/N50SFQUomWgUaGN9GzszifLwyx5PcXaPASTHZ
8khhRpo8iOmu/OIZTqygiw8yPlPOjvsGeZs4koJEWuC86mwEERUgEB6ZeULoUW6zNInmbAB4iF1K
llHlMGAO2ILSZUrVt81Y3bkLP3bC6leCCvLTaZaEmJrkS+Yp3Ix760kAe5vx4igDK51VhO9rp7h7
oBt+4Ahx1k3tdRJzyL37lmBOERjpC3lacLZ8k1G8LRVvWTYbnX29WSIns/hHdc6zlyMQFxL8GFEi
hwoen2IxNw0bjbKJVgMvKhTBt3GEXuSZqbWbUSZ1Y0FbkkAz44vx0cDQA30cALuQM4p7dIYDsxTn
FqIS5tCBiJxwKn64b9U4+YFFwoBoHYeZR21nzYJijmgBdrOEFc+2vxp0TYIjeIZ/8t7w65WAmMRq
FHj+ZjptT3ToekuI6p5SYs46CHNZObDK0GdUb+bvGlQaqQ97DmKorDXy7SF4V8YdkQ1Kqf9F2Xk2
J641XfsXqQpl6SsokzGOXyh7ggJJSEJI/Pr3ajjnfs54psb1DoUHY1DYoXfv7tVrgaqxDmiDDd2Z
tb6wgIPnUD1q80g65E3Ckgx0hFpN9Wf3s3oCBXPm10yKawl0SWJisl2LngPNQ6lX5kFmiujnE4gl
EB3H2HhxN88b5zGFtBZqJ9QnmAN7H6iNhrQBJCAEmwGDMNE/BiVEe87r4PUEVgfulENMyAAYVLcZ
KZR84lWkgC5GOcsJ6ATYiljN4m5iJB25rRE51PMbt4S2SQ0FA2Qe0I5vheQQNJAGlkEZIVTa/wDu
5hCZe1Cf91N9qf9EKABFneKJPMDp24Xr+1m+g6Q5YSNZ2AEF7T30eksYOBufdJDmDAf1iOQG/LKU
IaITQXQ881JqY13/ggYIY6cNldMi30/yE6EoMjlDUByHPuy6NVS6auGT5mImpK9ISpxLr/7ehV2I
fBg4xP1IATJ2RbmHmlKOSyobtCgF6MQPWNgn7CDh3QZNhoJAS8kpQw8Y75HS7eAAafcE36p77r9b
8+tTvui/FU/5BjwW3sKQ/fQVDne2mIwPaOidxL34OEnwdZH6BzGkaTBxxeUPnAje2xAad4TPl1CW
a45ShTg/vApeffLxDYCAmLevUvdCQ5BehhcXd2jYvWO+UFHAZzguStRgKk+lCtliBwCTje/CtUXB
FsqayKdWEf4TizJbYfUJCwiihHNzVnvx96VIlcTof7Ir/yxF/zPnzqetllVW2+5KkHCZNyut/AGL
Orwg3XWVpkl2+FnAz0OZ+Liek83NWm9vIgY4/fslfE7z3S/B1jSSx66msuHjEv+zGqqEVQ7dPjsu
+5/7FXBKh+QUthTw4zVsLML+ke4GlTZq8P4IJ6bsYfcVYn4nbOZL0U03VahunzZl0kNqsyVBEG0B
47HXev/iQv+4JvznQj8lmbOz0brHwQZgGEwFgCSvehq15Ut+OYK7K9T50S6Qt6x8DYOlXpWX7c59
h4DjKrQsh7lpJAPK8AvyaDahYg2G4UOPqWiOg7ddb0UXtBoznGejusI5nr5o7IKUa/tFdkv9Q2La
GRADtwb6wAFS/2lhazPHzQqXhQ1cCEZo6BLSRK2OpXR5BmhIUhIqCKDOQ/Xx781nylD6PNRUgiqm
NSADSSrq137WzGveqcqWoUYw+DrMoAkEOo/UczfFBu2htdTGPb64OwInfgSR3IblJbR2i6Z5sO23
UvvI1Rd7u85ywCW+qoY43ZaSbKolnOMKPs/0jD9hhCaUzsL6E1Z5coD51R5XzrjbkUuKoEGGJR45
9Aye1+1cY39ejA/KV/ngW6Do91ulZkWKFga6LU7Uf4Z0ZejXrFSVw3L/VPv6cDu7eqgwRkhNsvtl
E+Uj9uMpGgQtkBurH7gU4fZNHdeP1/EBHP7pbbvUx2uALevjChCnh4c0q1hYfirzZnKcFQsr7H0K
vYZE0aQGZfgBFNPXg2pB8Wq1yK8hsfH8bedRvRvqkT12P4wfByC7eaKO0XsZYa1GLKbw7Ug1C3QW
Y/is2MIm+5WTbAhYC3D/AnJ1RyGD+ZItju+Daf20W+SrMrYSZdhB04StJxEHBPXDXaHfZxMYmuCk
gqhE6WPoA6wfQaHx5ATUs48e0Wfy+tgJCNoG2fiy7ifF6jyBVdAz4ZEZVr69pAYyOHpFBAt02Mx2
Pntf6vwbFvudv0sGnjPWfY1Y/ByiRBTO9h5194/C+PFYJfDSRVmyfcjnwGOcyIpOAT8D3NAhrGYe
xJNDCpYozTn4oIFfzFE2nD1CDQlF2s6notJvluYje7Z3eKZYU9Bi0qKIKouwj7Dkl2FEGWGczneP
AKioSb3AfeUSKQWBk87JaFLE6y52X7ihN9jKb+OISjqNrJVDKdinKdPrbZvnfXFcskmyatLP66yO
e2Abu8mpCbZWcMIphqPvGFhwpdrwp0LtP0JdEJcDau0S9YXaZ0tMUFcdjEpETXWC5F4KDhbeRjag
OmxKQxApDYg3tF03o7/Pef2Pc/4/NyA7of9MBPAiamq62HYTNCq2bhsQldlT7gsKmWXeHRnwku0D
V6jyQ8j3Uag9waYHjVcOvy5Y1RySQLJEna/rScr6CTB/7/Xrk+a37Iy/KnO9NejfGvxTRdS1aixr
U3O9sG1RnEL9A1a4ROMZZO7Ag4WJ4LZeD21QuAm+H9kkXA2udfBgTg8rNFmIXJDM25HTMUe9/YXx
/tMCpFEKZ+gE3B31c1FgtdnsFWNXH5ZVvuooUI6PbFmNbFX0kaF9k6Dt37vvj+cDekO9pWa5rvOp
NQ7XTdsr3eGAsgM7jB9bin0gPMq0xzKFSCMT2IP39zOaMqI/d4BmsfVyif+C4/q0PJmX1tTYXR6W
Gw0SlVnnxreCD8z8NofF5IjAK5jTdr8oMkqCSgNu/Aucx+fXtqUK0GbjYVWj3C9t8P6Q/5+39UQH
W37A/63YEAnvqQG21li7g35VEzEuerYO1CmpNQLIREcakv97CnHOnaf2OprUwDSoa6phZUo2yOZd
AmrODriWez0dbUkIDooHhfHQH5+lLnqgrHp2umY718oo4/n39vlT5OC/zfPJXUubU+lQoXlY6vr3
gf2yIazbdfOuJLicxn8/1W/V1EQpyJHrgoTRden/T3N3dz0dz6fysKwT81ulvHf2iuingmNF4Nge
IR+9YTUwX3GWuQyK2784/x+GgmtalkO9Of+Mz5BYV3eu+/2p2S/VzAwNKEMt04ZHh4Rt/kz+vrvM
3Oz1pFXLOu3DXvsOH8R1z/J/HZnlF76L+gk8JT4qsQ7wQDhNhuuYn4ADddGn123NtSgqtfb0uglj
yRaquR815Tkhund1F53YAZaKcA1+Me9v6JxPs8I1Xdt2Bo5tMjs+dYVV91erO2b75aX83pvrnRRS
uDWVueAYd4CUzocMD7kKDgfM6cB8QS+ia3bQUqzP8A5otWe79RdgCl1m4udrskw8SccAtQyI/Nfh
sdttss7cp/slQ2N3GTyeSYYzD5x9+u5uED+gWlnQZM68tb9VhLTLoEup19FeyqIJ2gEJckatjjSQ
Pignhwtc/6UGWyIStSgmmiDRnaZYKCqpzfejO0hIgP99fGl/yDK5oEUHlqHbDLIbhPM/a9P1anRX
07B2eMKDxFnCwwiNkV371jaqLSkL6x5OU2W2WecTd2oKzQQ5BDa1QHmJJrghpOnJ3y/pj/0s6FUH
ICvhwc9+o5OZpblptJ1Mb4Z4C6l0qeAtZ7Ms/d5rSM1cnKl+Hl8AWza7a4g1YD9kf0sdwdfusuIL
B+S2/fvcyTL9uCKVcN9nn13vVKN3uw544B5JPbbcDwiWEh4CoqW6EWQ0RCfTi4/ygXZh3xMpcDCh
E6EAokJScaiA0CjY4nutJpVJKbIHGpT6bMgn5jECNUSeW4cK5+qVuFV1dEHhdzDNCFvBeQxXwskn
5t1C55mOT8YE2Uzb9KBu4V4tE6pDIvZB3kQazC3wme2l3kb9OTt9oCGQf/TL7c8+sb/BmQrxDiEv
hTKFFzwexO4GcFwb8Lv6YGUgT8kgo9LJz39hwbTf91rqYACmny0P44t85q9TJNtdVe10zenOc0bN
A9TrhFnU1A6aDRVZyDVDVewuTZv8m7N229mlWZnXbZgP1holU211jI7Zk7XZLBxzS7uiMJUjHVeN
LqSH/j7y/uBpAg6EW0FcTUNTP8c7i31Wgwhot8tunke6R1nTCTS3iJbQh2cwqd93lFUuQNWTi9M/
9iGZqpcW3fSCoqR6If734KN+Ltjcfj9+gEKoftj6EDKK6qsI9A2o+uuYJHOP+zPQLdfULeuTTzno
zF3W7CqIla3xSR/vwB7kFEf0JJmOdtzpL3kH4b79fDkScau+RCX/7tKqA0tVdVecMFO/bXP/YzZc
t8x6tTO2y76e1F07BnoPnPZQUmjKDkqFekmhnKAfEBe3Yldb72CKV6YXHeXACpcdZAG6HFqDFlUG
zOYLh1v9Y+tYBlemOa7puJ8DOtetXua7pt8ujZqNp4VGTvOWnU20YNg4kdtOd/vV4btqF9OdSflU
doLsiYrSE2ZGgbjqbIEwElLi3gzqCwAYBcptqiVh2Tj3fBzWwD2JShvoTpUjQgmATg6RbnCsslnx
ElyUaK9EqRK1FSHY8g3XDHD0cG9o/g8VZZm2mVJ/38Fq53BKFt1RuVl3WhZ0phpcswpwDJD2ztTe
ejeLjIMZoEnXpfBbqk201zaLTf5mfVNSpBtJlcii15JHdLbv5756zO0OpEk6ziiuh76wTNjsZPA3
XUG+94xlJle2dRbGFQSLQdW8jg9fDsC6p/MDqlC83cPI1hFhOjtsPrTeCA03nez6bXTVqrjgwhVk
bVI4+zU2WPHVmF3RMnW9pqqm7UaDSVyL+nKHiwDjD+y81URwS0Ak+my/sJzLVzQsv/tIquHYjmNT
96A5+mcPvWr2uoLnQNwJCaVsQGByHyOMVO8IooC/pKoAr2KouSdvW/hUWuGrZNviu6NTSPzxdxOi
/u4QcC1Ai3HeHUMnlvertbt0Z9tVN1qxPKF2gUSZIBOv8CIDCbcu8NfB1d+Onc34i9P+7hKj+G7C
DaFpgNqtz0bW3u8MJ992xTItHvLUTDpo2zvyFKShs7nWkFyxK5Tz3jay090jBdOPa/QwDECAFDvY
7vaLKXgjJPlkn0z+2VzTAOoW85Ozdq03fb3L6mKJy5pplKVbxoJyaRclSPMS9KPtAL7cblJRbwXo
CuK+06ZfdOxw1WZhFxacgCZKfNuhaUAgdgaH7D7alIdrGkorVrnO9uenU5aG2/WAiWI3XXhAGCMr
qYuoGGZfltbIJu/z7diGyhYQF5iB9mkRy5GdzQ7GJgPxjbD4DO9DFifDui4OUFO568b+WXJ5br0q
6PASZcC8mx3YmKrZwK/Up7NRftHlzh/WVds0hIVKp7zG/DzqVbuvnYNtKwsYD1o3BIezLcfCCnDw
qUaFsfY4dbB/Q00Zl0vi8w0J6wXFmBvCYWACiOSoHgnK9Lzq4e7bAQ8cXd1QR9kYSuKQ4sek86q5
C3CONFByekn964SpH5E0TgwiZplnPWjrKlJWpLDbkfKIPkNvhxoIT79cfsvmSP2QzmlI3VVx7YS7
9z3ZqU2yOQ/RFUrhwKQEDw44at+yMfv4HVXocAOuEI/4YjD+IY9JKxmOC95Zmsz4tGHcVIed0+VX
k84qPEqiTvqawLKvmhXu1BGgq+qn+/h0nJRnKNl0KrxPlP2RClN8DdHgBh49C/Ug/++TVpM58Oug
simvcGETE78I4/WrrUgv5q6+DA4wo5EkDq7xPuki+ikPKGdvot24yEZUeSfA1oaT86sdPioeiB2b
MnI3LguopfYf9hcMXvbv9otrMpi2rkGQn1rMX69pe4UluHMKJIQm6UofW6P+qfXUOA2OPvlOF1Zs
yKU9Mq3MW3ghPLpZuwy/UV7F1jTeLCgCnmDq5vvR6QdJcJd84/P5W4YShvViBNdpkWQQxK8V5GXa
t8Psmz69EJDEKsEsFxc+Hhf8cMhCaB5J9GdqHBSvJxD5rZhS4/f39v+DjeJeqQQBgoA3Mxh88qFM
y+3zY7HXF9L8xStUlhZUx8CHv12FlryyIhK6zJgqgHv6/JPkNyDHJ5IZhHuvA6SSfRNZkE1yrCGs
I/YBBcAICAv6qO1U0lRf7dV+n/G/Xu+nSFStpG6umUddstvji39+TCkU/TAUqPQ8yCFaKC9GZOuC
Hs0yX6XucczG6EkfPlGjbX//e+P9wcX69WI+Gfgsr7KWQhV9gXAH8XU7wpoEUBBuxg+D//9F1baJ
v6kgRtisGrdF9z/eJlbZVkzAwYtmYo0oPPIX6XekfgLlqxDDLZzz65R0oLpyqGmQUjvd+hTiUJVB
1W87xDarFIflW9UH0KzZNnzPQ+dt8KatzjACqyMN7CmES4L12atUgpM9GrbQcVI5Xk+ge0k/jN6D
DJhyFvBO5YhVTkU7ZQncWF9fEncCf7MaDyDyoD6BavxXdHJTYBXFqGyFnNUh0voCwKGBBxO2F+R7
wAtC3DIsvJsaZN5P9TcwshRBXGeUtgDLZbMRnQHzeNpjFhCYsoYU4FLpX0YVEW8Pqetnux7+2E8P
D2RARiUlFFR6+DhG53Z6xldvkSKhZMVXC6DfS0ocVJiXJ/AhZCUCPJxbO/gnwGEoDq+h9YNXkKJ3
6NvjDnoAHw0C3dvOiMk0k4LcPGBGNLMp8WNC+arnhCUIJ7AMr2my8yBy0c/BEUbyofOah+kbBfEH
RAxU7wwVkH8dV4PhjGUUapQjKIJRNwJTcNFQGYDzNqi/N9S1DqkoecUZJxdtKWNQMCXiyeAtyTyT
JE5Bz0GEfm6F6cjZTE/9s3OaHt6PSlJSOIReFOwS0LT4OhhxQS1GAL0u6+s7U5gQNrXcV7DpXjtD
duvvEwcY9W9mH89Q1y3Dtl0XnPUnE7tLnV3T7HPGmOoNTLyyqF8p86MLBRTUKnHzUtn0ZKyrXgVP
FApD1EfHthJs3ylshxk3f78C8/3mkNU7cJEQZSETO4FA/a0BmIfa2zY5/bQzxBqA3T2YjFyi8wTk
2MIyZSaQ7lDAp68BrZ0poS2ge4a5L3uEQjiLT86oA2O5ZDNHn2sIzhDbxTx6ULBQjUstPlGh44Hc
S3CECmsNAMZBF/XiWWG1SFcXMxgk5Yv6nYTL+xF+tyGESSDIm8yrAiImMPtm/gaABeoy0E8DGqDj
HxD6BouRhmSTuw913EDwDvfFTAh70UaBdBT1Y0gGKVXXkWl+6FM0lEHcIArtsbNFKKvxKf01+lBv
hvtkDSkJkpo5lkIdIdpEWAY6MopQS5CpAPZGbIHgY+inFI0RLXneAULeQNKvwaKaa0O2+wvEjkB4
uCHQy+fN2EzAd6KPJTUKXrnaiN7rLmL4oLlrqcNtfIVGegLxQ3B9YsBt5tlPO7wCDEEmbGKi12WH
ACnBYGIhIVZqEiKkzRNo1kN02IzW7NPVlQkE9DDRV/abA5ycSj9vcxnzaXcJHkzKApDZhICQdlDQ
BfAJffRgl+DPGh1xpWbX6gGm2o8KP/mt6b22GkHN+NDUE5S/HMEMioZfPjqTNXinIIc7e2sfmSr9
wBPcSBZvXw6DkerX55GOV7Z4duGEQai7hn46otit1oaP3OS4QECEjOb7gaWQaWmOQNdTqevVDKAf
GUqtLJZwxS1B1pYlzK0tcGoSkQV4GNb1DmDUZnT9YiW6zZdPNts0WRvwy21yJc4n37zd1VudyEK/
yDaJRpV/o0IO5ECbhnAYO+xd+kSlkQVPVg6JWgYcXCOWj5xL7hohAKZe/2lDI1EAKR7UX2xN/+Bi
SOTeIHCuOSSQjE/XZncbLdPOTrfIW6TlX+wORM82VNf41DgRpk/VpD7a70dAfTzCd+QtK3Lj1GjC
BUOhGXUIoM1gM1gvanxwao07D/1yQnVUWZKdpZa7K57+bqAo9PjdQFk2cVcWWoMV1/7kl16zfXXu
tGu30KRQ6eLWs6MmpCdHS9L1ANXaTUA9UbFF0Al4egRcDLB9+73f+WrubUmDIOx7ZNICQxfg+tYa
obqKRAQD9losXTtABdssjXiHGopBIjbU9cgq/BwslDZuG7R2feKp1cajth1MOExTVICopU8lGq6O
iwJNF1KZdqZwjLQXHBgbaFSGDtWpnqM/tZuHuo5SMmFFbKUeAfYN5qiOB8RVoWaCloKiIRNS9u4N
w6dSK1TAShDlVXhA+OkCEVeEMp2KKB3hC7Cy+WJrhoMxDKfbS6B3cL9ER67RoAhmYmw8Ux2j6EHd
rVJ4wGvxDpwjNQKJ2r9UoHDAgNVq3O0+nJb6fT8vvcoadawu6giQiQ1QjCW39ati3F6Wp3rctERE
I6f3/t6rn8vzcejZhuNFQaOqu6pxQ2v8x4cqaoWUwrXqFofaP1Ljni/TEjwWvowybJ51Zv+M6trL
okAG6PHybT8p3h3VO6Djk4kY5vHBfj1/lGl8BnG2Rcbq75dHQk1cq0/TGAYe8ksu3Kv2byFFQ98U
3TVr1MXJ3zwWyJMNksNES/pEmd9fFTF8kQkU7nE6qybVpOWRLapJPpPHfia/Zd/debe+TMtAIB+w
u0A4Cgt5CGM70QGvXUgcfAjAJED2kudpup22kRNvp/nyOs6T3RwU8uI43U/TZTemyjdG83lIxCZ2
4j2f7cbIXD9sExX/Y2x/lBwCrCIpkeEArAQoEjugnOn2RJPMJ3XShpefFtdcTXZr1vgmrsPr+Bzu
mvgCmgOxDlPgpIfvl0cnaeIqbuIdpKpQlfNs4jwyA3lFtDwuXuV3UHh8ookRAorJ/0/yyEm0J/nt
/p58Xj6L28p7qPnxU45SvOYcU46VRgbHkE/ff88jCEJvv9uBnPd+TvDpvHu/BuFElSdSU7E8c44g
f+EKnuTocj6OenstZ7xfg3zWStIVXsv9kJp/+8v9muT7TiI/5XPtJOUqnGQ/46yT+zvyu1wZVdpp
dBz+3KzKtpxXcDBtkNfdUn9w2DzaECja8zYo4sMElYHTTA9UuB8DNmPjOuR2V5pPmVCiRohO9mNK
7mc4LG28fwT8RJefw5KbdhhkG9gUVumK/7jgdNVMkNPiuUGSYD/bMrqcBO/mvV3oHtAl7h9INNnH
hn1ytpDP7WcgoyttCNqfzxfIweWzdFXyd3euzLczeXX/LV3J5+Vs8r78RX7LGdXo/uFBLPkhY1qO
gMzTvIeaPkl5Kb9yCP7g8hgkL9Cj3eaEzIs+QU+KOdLwHhOc35vACK03ed2wf28CeRx9/Bgk8s6R
uxhEGjAjM0EPLUjnll9MMh+cOexRpwcKmKBInB5A9OADa1ET7oMiKd4OXaQ/QNI16sf5fDeF4Gs3
Neqx+52emCLYM4asJc5CipLQTqDKjJs6zqQrm7iMs4VCecxCRq5Lp1AtH8P/M0X5eCwj4RCf0Pdo
AmqWmLtQ3Yd7Rip154H7rEd6VDA7C2fYjdPlcSpswmqkjrcJFAt8LKWLZM7tfenTc4jScSImIF1C
1xsbHiTZgTyoHYirqPyQib8ntYn2+1yZnZjap+mVI29iPFFfD88BtIY8bD8Pnbgbq4wV5vqGaS7j
X+bGkREifVpOGu8yOvo1PG7naDetx0RLAnfO+uPfmyMLLYRnLZ9QgqchcCu9Rjp3cgicuImaqI2u
3Mg5FOORRnv6vpycRKni9rl8dpgYFYD6fzv76F+W/Uo6FvwJXS8dL892wphPivlmkc3lflLGeDY/
TbOHK3dJ09F+/LpZwPKgzOSurNvpG0ygXIj8dOLjNKflYGEF8zPwzYcjN3H0LQYQZ8ThZih2Qc8d
QR7G3Wbh9dViVDVBFZ9pRoihb5fFXZBEy7kbZX5FekOG75b5LbM7je4DeMB8tJL756DmehVrcnkX
iyKWSGwXvMw3uN5uni5lykqn8wTAdx3r0S7ofyANwRQ/Mwjk/3bBbpnzMsbYNmFPmb0tTxlfd+vW
rXOcVkaJ4R+w3jKZGVye8nwI9GibyM9zyPLhSXfkEe5DiHVgUhvJFurluaxKBwa2jAIZpekyXe5p
sgGEFwyCPilZiDAFt7kss9Sgw0su4W7O5Pbl7KepHF/OLutFtxZzjdilh7olQ12ui2hTks+yRcr1
5MsmMrzLAifIyxM7IkV0t/kWLdjIysdDrIlcKuZDBqUsmy1TvgoQPo/rsR27C/B5MmfT+Xl8f9QR
dCGRRh3L/dRqJA1h+NmiDQa3br8spfvJS4+LZOdX8PQdpjtmLIeMEE5hHIit2bMCm3zvxNq5nx6n
OitVO7ESSNxShvOvRojiVK7KYhTLoWV8FaDrGUFZnD7d+JTlvtuJLFKyXJUcGO6voJZ+IXKRZHPy
YFNZk7M5T4a3THUZBfQHK75MWttXZjlgz02c39Z/10/D3bPMNvmrNOc5uIaknrF/SlhPDK9+td+O
4W6xWYrtp105vax8MkBUvAPxC2SC5GEV2SO4gqJc6Mq5inbcjuWnHJX6t8lxAiMcAZsgD9togzyE
2CK0DB+lV2Vgy1ggqCOjn8HCKin9J6uMeABOIuupzAIHLuG70b9NcRqLkF8gzbZ9tpiS0vrShBAc
ew39JfZf5pl8RwvNGE2U2KSfzhGajLQvNodmh+Eun8sQkGnrIjGVz8vpZUzRWSjDWm5YhlU7ESdJ
7Kw08h7e7dtdiimU27mO2/+1pZjku22RpZa+f5SDIKkZyXxsH8Qbu8/bYn6cUuKLF0ZhiQPrOy4Y
EzxPsFZMI3G1ZAC142N4HNUQ0fhmTADA3yxl/YUefFW9nt5ZO7lHh7UN7CdmEB5NSmDoMncui53l
c2tZKK0jt8gEiCHUu62KGrry8hFEySbpmMQqZkB8KpBzYiLksmW0yRSQWSqriawlMivFMnTjPMzD
47SYy++8y3yVv3HFEYPCvyB0cYQzs5ih8Z7UwWUBj6PHN2DsBjC8Mta7D8OTQXgfvHLneCGBfvHU
BBpDuELlJE5MLTvNINZamv94G+N1KD6XE0NqFqjQ6FNcxYI2CNBCZrHaxFSs4ueypwmpo58oSzuh
fDKsYxWSTygMfaI3cRNqXhueH6q3JiS7i8J6CDE14F+UYEV0a0OWNIbkh8mhcthzINOEqfRoeNeV
7Zu+TCOZQLIqwrlA/O7+AHjLuxXOtkzHEwZAbKlcvqyr//6P4R7npiddnNGEYubEu4UEgXtk+e2G
eXJbvRHRvfW36e9mcg/yUy5RD4sZkmahziWfFzp3ZQS63z9cfTWhGUMUiz0g1AvTt9ZiA+S5+Z6H
kFfdWhw4kx5BGkP/UvhLX8srECVrsZQMI7+IwZfjoEjfyz3ISkAU5eb2ysyFl4hev6zahZg78TVk
EThh8ooHMQIZTgo6Bty7DH9x2O/eyP1zMlaOWH7slcwIsSvixPCKgaCyOhdiz+ZyqfcFucHGiLVq
xi4m8PQo9lXmYRNtvjfMQHFgnFiZ2T6zkcFZ+tv4NDGTUT1Rk3QhA0CnYaoPtjL4AOpY9+gBDGF+
xiXSb64OeVTOUEUWA9NifOES0UzscTpOI77TycsRaNMTqlBodDbKvobrqEXVNEdLKX0YvOFaR0fv
IBByFojBWFkcpgNEhopEfhtE6HKOyyk6wvl8EMlIbMISkvVt8b4xnmxk3Sh1Q/2q9NFopG9lWA44
ZMaXi0RZuNgwmc9nDqJFe0Yzon9L3ad8hEuhPCtBtQxJIlBhfKKc9uPt/DBVEJblXShnfWS/cGKP
nJYidvD1x+Ay5yA4vshSh4gPRVXI3/l/f3vKu5d5u8wi9Cmj+wQ6Bju+cUS1lHKlVzNvvT6Q3XFy
muihtPo2PnMP10QPATPxjh7K+9Ij8n8eK28ypeQ1K09yYXJdk/6buJr/95DZK07q/ZMy+WRuD+bu
9N8pWd0+oTzKBK2wBDVT9BKYuKr3ySpOq+FpD4bnPp5YjcQi/N/zzCdPCHLIZxFtRnoDo7Ww+cT9
ybzhr/9774D1wnYRKpD5LVPq/pDBIgugszZ9qHH/mWhi6eRBtOc5DeUTMnrEYsiie7ca90/IyWRo
yzG2t585g7B/lc+R+3ymcAULaftiCIl2QjYSazKDxSw6yG9sp0hkhRYW6DY5/vFcZfWQ5+GjjVit
2PkjKtLi5JILZ45seCIVieePhIcyE8URkD0430wkHjLp+BKgrn9W9H9X9XZM1X5DK+EuSgjhX1+z
fgNec3Mhxe/UI/mLzGkxG/uQQn9/eys2QXPw9v/dlstPmfFi6fmc3/+Qbx4wFnJc2V+KUWoX4suI
nyN2gG0MzSINI40mZgZO6bHMX5nBpo/k0AdrcML9je/NYnkWzXdbZsKUicycpnKfhO4uJhmDFcLY
ciCxU3ifY+n04kFcKDPYh2qSxynrkn5zcWWBlFs7TWVfVFNBI3ahQhUNKpFhm1wW0gfiI4hzdO/p
2yvadMNeq4now9teah9r3v6BAhIcSJtCkoqpTq1jLAMIf0o+BAHIJF2c4jqWuhWZquaTgHj4JYtQ
uqEk6un8WmLOxNfSQ/ctj01a4crqeZ9xzMakf7miIy0L8jauJ3K0mjWjjs0EhCSB1vusPE70uzHA
cFGgE+0Avw778QETI9aKShrY4lt0ru9OsvxfTJuR9m0bb+Z6spuZiRxSDnw/wZlTZZHJslvH5wk6
garibxdUjsqC2iOxjk4khrnmQ/frMQIbo8qzht5rpKJdaTL7Ze5L34rrIHMXe8B6dp1BegGZtv8s
q/xlcZ/BpY+TEchkubsUsrLe1467nyttJLYpm50ncq4jbbrDanLnLxDDUsaDeZFBJEbp3pzSkPIa
Z4byE76JQvrsNDmxoBCXPtE9YExZiZMLKjhi9Y78ZY/du9s/uWLbv81LVBOYoeIiE2Jjtv7fT2an
OBD3n3Lt9KbMb2Yjw5olaCUqQbLqyLojJ6c96aKfbnwZb2Zw5MtCIM7MMWiXBk1LcFkFZEKpwz/t
RvSWBOsZA3O3beLAiMGhipm2O7/g7d+uVK5jP20ibByLD9cqbm3DNMrDbiXGecsAE7NO4989/oq1
V4b8v/6FmDaZBCbehuXdRl2Y8vW7ybv35D2kIDd0CW6LKVcpNlr2C9I/xUwGjRUYgSw3WSSPbtSD
uXhLY209QN7gn+aTtnLif1pLXt6b71/7RedDgzU+ckfyp5un5XXo4+ZYITaS/BQLlftrccrFt5X/
Zfskfjhk4QyfnEJXAghWrDyK0UZM9+iVF4z7bfxJc947b7Mo5tncDCHVEfeGcOfoh9hzcSHw57uh
tBHputndEb6PyPsCISNbViKUzOMs6dH/o/iNhwxHuXJ413hlJsdgQIYEuyze5n19kT/L+cUAbOOC
gX1i83Y3jUyHlzMNfAZ9OMrRKmAcSx9KI0NTNBeXGFl7fp5xkuwEaQAa/8jr8wQSPl97uC/a3cpl
cPSvm/gwBx0n1n3DQeUhWRtxi+wRJydPyjfFYclA/6q+vJZQmfgWALFWdyNm4aKKyyrjNIuwm2hi
UFbukgLwTm1Yn2EfwBIooZ3cfVxxwSumpIwUmYMyNpSwepODMOhxUigC9LBZzGY5qMVt3MwO08RM
ZmJApJeknaRRu9V9yd+zFVBCSsZhDwlE69RnUyJ+gzSQzhn/9SLucxgScP/uYfSYvLt1xQZga0+T
3WwzJy24m6WL3YwX4vWIb67jmYn7J66fmNEqrEYKO2y5cblSGdtogGarSgiCRjjzXLDCJvy+VZHN
ikwDmGHJVoqhhPwQc0WVHzcoTVHMjhMUllkizhMNec4mlEOe4rspBy2Y4GeynxUn8N+fhylEWGhr
87ZsdQdc1905tT7E8RMXVT5MESO2RWJaEsiUCAexPFS33dedZEvF0pwWp+C0MCZ0WcPGCV+Wb9WR
xEK2z/AXECeRPacSgNG/xVlLz2RTIb6r/EX+l3jZKbLXZlzwnnxLCZSFPrLmztyKsGwbNGuhgDsP
91qE9jDgqAKSoMaDXMZe7z+c1WGzMrqJkn8rTK8Qxay3wW5JMtpdH3bf2tN7fh47OOmtl5/inm3U
1tNQBEqjffV8mdu4w9dvAALbA9lcsvmvRwpDxaFGDQPM+FBWCHGQqT98KblDceGV2GiGAXVoCoqt
5w+itABhlDj7kQb3pjpHgIxcaa9G/vuBpMkcxxvt9v2Q9uTlJSpPwyfW/pBLbUGb9JAesgnI6C9U
UEF+ZcP7oNE+tI+KvzR8CTNPHJrTQyN7Fv4b96kcjDbPDWxuKB6gDEeZTfkmhJ0eOtvzh4L9gLjw
2+D6CDccm5SeMXg6DH9Kvxeg6U7f4WWdQ/XjmYi1MI1kru7ka571sRxE2/lPiqunZYj+cbALD49n
BgfsXR9UuOK5cF/hHlJJT15KuHv3iGYSo2T/QbxhBV6MDv9wfP11y9sSfAFl4x0/bm6EuBB27IxO
HyTNb6PGZhTYC2Utv5mx7WWPaPmGqFnDbfh2G4N2bMsI+gG7Ea/kUYS06C2kRz9ENrUInNPlD4R7
yIxw2vr2zTrarFyu8zzmGZ0/QN1N0dFQYjoFRBvvyrjd/VjKYN9Nlbh+hqbi9nElVl7lNATm52fU
Ovm6LLtjTvsqB5MT7MLTM1oJNMHtpnwAAFP11f3OEP+BXDC3WhOWsvbDscnNnvgNTC8iA8ZtEpxu
7QIt0vwiwakP4pMeRIPSlhKvUgIG1P0YNmF05VWmlsntogTzfRdyfhqMM39wZRGXwzCM7Feurx7L
1Vi+/SpTTT5Dt3AN0kWygaS8qRjif9J0bBiV2HxVGLYFnclIdCYkbAcAURm5AwKNjAP6frwF0uWJ
MSEdEu9OQ6RxpfeV2IJ3hEbcTcmCK7cWpSmjjOF/f5tD/7AXt09vR9LGtCYlJM+Kx0yivZvh42Wc
4xGfo/LH223HylHLH2x87/tnhMLgIVjaRPcIb92CUZo/B4/4osxJq8/Uub4olu3/I+w8dyO3tm77
RASYw98qkpWTpCqFP4Sklphz5tN/gzr3Am51owUft33stlRi2HuvteYc8xJmZACSeTMXw8ptulHZ
nualba5q57r2a3jztTLOH+x/V8XYzPckok1ofB2qeAJQ1Z0EWsTz2jdfuLnq/t9zOv/KxTtSic8P
wUbgedZsJGy+O5vAjXO0Tb8qaappe16FR74E2GZK78U9cHUeZ76q6ejHYGU6xEPQyUQcRteX3vMK
wfHD3GKZJx/CaZ6SzQ3IubPN/JA/vyZpmzpez33t/w18LYZq89/PpqZTtW8puGmrYrtvIcrtyFQS
L3NreV6NdWd+hef7559C/vj/G4REz4j6YDOv/v3u6xn6ehHaHcu6cB559ucfep6Cfb0H/J0H3BUi
F18MQ/z8PAhn7440XZDduqPw2CkP/56Mm+pf9GJoEfHnEZhCrMR3M8so15Pa4dM7o3RPX0OisSTh
IIzZQ5mYrpBhPaWHhgUSRsxBqR1hcCt8ebA/ygxYVmkT/zzzlaVuNZgfIelnjwWawukY9Qh2BM7s
zPVTlILDrZ9QZuCXeLegZyUrvMKzr2Mg6WeBuIEOa/gWY6YQbZ1wdwgOEWbgdKMkhGRB+C42sv+Y
Dga8OfhOu0KmnelDP994mdNWaJgaEDCID4pNKR89KF81J58ZkLweYttEukemSre29L2ebU0dquQm
t8BzLGuC5KINUMNCZsLiFLAgyBZjv5igpNia78z+Y4QX49aCUNc5PbMWYliQluPAeIIPEDWoUGy9
XGb3HZFjk91ES5jl6COJpxLRKZIyglYS7FiKy5CNbC0ELjLflDZ4d/E5yDF1EXdZmtt+eIlGyy1A
77cJ3wrzfjK4hLpHh7E6DtomSQ+FvhLwfSaXaPjlhe+hdZO7taSciuaslK6WriXCa4SZX6gJTsdw
1Dq10RWahwnozXNV4aIbV8koSK2BFzw8it6pry9psh9eFSbrzTa0Tnn2rCofFu7vrHjPvdO+j65T
8QtSuyIQtoRA6yzWWxM3Z+C03rYz77vhZIZOFF/imZPAaG+V5bYaOei2U+tQ+AfVO6CfkXTbR67Z
r0AHQV/SkK3hcow2U3eF/ZRGdiMuVd8xgWvCMAR0WDvIOtvA9qq5SCjflRegwL3Gbk1AgN0VS+sF
teec2edEkw3qUEW1Uy7pNA8SLDNb4dzRuXA/ZaJhZ93POuzXBsLQfF+q9y17fBNlmyDjKCTcomGw
8egRVcPK8mtSNdus3YI0C5hVOTdxZcIQ1+GNPjUTrAWQ0ONDMhPe79Lh0gg7c9jU2r0pPtXxrUdJ
ZM2hOzXDK/9TgVBqBlu0sjF6HrfjYNAi44GtupGKrWc6mFiUYluKT5J5MYLnwtiiz29Q+NHDRX9g
krZz66xLk6/5GcB0zqj/DOPV/EhN2krXjn55F0y3atrHmLT6TRztfP4VlB/fIWTPCsnndsISfupa
MC+idgYtPxkPCL9azvDKygxvfbjvOLgPrjbaKWUqXZz23HdOEx+QZSnSq9TdTMmFxzs0c4zmLKqS
qIzXTXtsh20iriqIxOZhGvYJ4U5gyLqOH3XdK8dYcsWMM2cE0FZNFLdXrFMhA2IlHRJ18xzB9waO
/ChdtCPqNfVjeIQJJtyUY2aTn5bcJ7v6gC2S1D3lUD+LG5GDBhU1rEZ/kV7NXxW/+wovq/sUXtVT
+DTR6seNwrkX+iIiXR5O4rQAT57xzGHnTvPTBBTTi+P1qAJd7MdDUjo8LsBBEUHPsNOFBDqo6jG2
8vZ4/aVi0sqZEF3jGVWoobULdYPYC8ot8rDxl/SCRp/mj37Cg6KrjvaZYoPq+1MIpxi7Vl6gzFJU
3M3GSzCHYy2NfEUaqmI5Rk/Z5SF8FYgjVJtd1EvbrKs24qSuVPU6ANMVq22UOSGUiFK5tuRe9v4+
9nNSWl2YmhlukvpW58DZGxDnsBYPw+yUnNaldcv910I6FMFFBhfe4EOoU4NXonbUorZrA86ziNZ7
DR9c2ILqmsiZY2VP11O6VsL1KC9wQqt744P2DUTkky7aPuAN8N7AGd6127DqH6RX41W5jZTbxlXf
y3vOpBt5jR9jp7xOr+S7YlwAyiVkDmlLfbeEZKZgadouuQogzYkDXPP8HL33+Kw/cQ258B6qSqJH
OO9wrLmPCsqOjQhaTnSzNWwAeln5nlKXuXG9yzhK6k65084lC8F0ZeHy7rqRbeREDlI9uWC/uGUS
PNJUyjZIc8uG7D1yEkFSIlFH2C4uvOfxbB3pzyIPR7UG+Y07G4kYLBeyMgcOCkv/Iu3kTcjsS1/X
5/rcoKp+8N9DdPcfvoQfNzmYx+aq7ghqBXLLMf6srnJz2kZDsdTA8MX6h2xupreCy3yBXjeelIO+
r+gGBffCoaFN94x0lLzB9JmZ0836aK7kCYZPAp7fV65h/Mt7Lx/wNbUnvVxV6CV9FLOYx/Brt7M+
sGL2Kgcrry+3cX1P7JYXssYQiLDkRIhleCRZtV6yTRORMeIzoZcT2SKcRZTG44w4JIUI+T0fVWsW
CWpvQs3Q2yP3HhaSuNDehDdvpi1XBB3yZaHacCzEaD0nb/ZgZPEvDItanfHOFrVKRnyz+llbpH5M
wgr5PjnE2aQ9pCNEITpiGdA2aaBzQkpYXCau1q0VSkPQohkRLQdZeGqjyhl5ewPlLo0fc/kiCvdE
sVmiZBd42j2lsmUUREr9opoXjLiEXywRTPrJpYqJuUN8T04z16BzBl4xYsH0zAmgIpE0EnCWRFoe
3QvEl5Q9mnZNfctI3gkXBEXWJ6TqJTCp9lgazz5XuoQSvYZk20iu1IGst0PXwhpTALzmvGIDBu2z
g5dzLFkrw0OE6Ibumw4y1Q7VkyJsBpZaddOAm+J/PeHUS+JKCBNp+P39AwJRxaSpuyqbnV46er0z
Y3zr+3qyg449Z9XVMCd/wl58UTW+6SKxeEtYKGebH94sdJP/EW4qctnKfZgOZ+kdI613jc1y4fG6
+APoAVfylr3CSQGQsot+M5eJ33aTz7jbqC17wqEhHg02Em8lpKCGQ9Vi+pzphQFHO6AugJPWMwUJ
pfwsWrUl+p+FA+9FZlKHUsqz+2Lb1juuTKmsMbbzn/QeIYE2PjT4t/Kjfv33eZcw+z+FoIYoQoDQ
VFXFh6/+/gPHde0Jkyn1Z0HfyBm/rlssBsVtLPlUyM1kbZ0V04uWR0urOphqcGh0Y2VZqa0OB0mw
Zc1G8K6kM9eRt4Bg2NR3vNZpG5vVKdPAxG6K/tz797W/DqSFOK4aRCVqqy5SAPcafz9y7hHj9wqJ
svqqR2e5yxejcl+rjz66rGjVqSc2+dbf+P2Dio4gv0u7Z1VYs+Fp496wHooRZ+EmYajdP5j1qSlW
OizyjPgUp2FeLW1VEM3xuqw3DP5lYz0IQMofa+9Aegwug5aUz/mEuNF4/I21Z6xDBX7pUUu20JZK
jra4z32oDQsEyAZdUG9plq7fXScEOCq0kIOWvjbKEWGxX6zj0E1ZKzjH+0s/O4T5plbXbcjhzB2t
S9ksewCPA1blLdLnKd7BswchGE3b1rPJap2BkPCAEGpz7yNXZFAeg/q2FRx66sbnzJ0ibN+WFRkr
c1nbl47vuaKxhQyo9RuIc1AlB2mdDA5JBujb2804a+1B9JJqawfqrrbWOVbCZJPXHGJWEpcEzinc
IZSbzHZIUQpdDcy6sMoRR9D+M90ktjUN/IbDIxq+t4qNIH6U2ZodeNVlR5TjUsF6HrpB5xjtTwCi
P12Sc8yeoRLKZkIl+yrZ/vNOytKoZ6okIMcKcWdhTub22qAMKDa8eC3PnU3IcFBp1vDt45IDwEqn
7RnSpSIxhSm6tpK0VZCvjdEu/XXkEQ3kNIx5O8eTXENysK40j8Eb52iLM7lhg1wpJ+4iAP9VRraI
goDbjkvbJOCxnumbCgdfhPmEmcGrB/5DvTcsgg96FUaDzdflPedOWdFK5cBbbA1IafxHpPAx+KGg
GjBN/2Sm+5ui+7er9M1MF+Z5VYVyNpwb3x6A3g7z/gY2EiwtVSz42zzm5OaK6gLeFH4dVWG/gua2
FMoVIHYyekhTw5rbr3V/zSk3ll0g/HnvcKaTG4xKNrzkup8NPWQ6d4UtPlMFUN+BYfGNJZnS9bia
4DUQnpLNqwE8foN3AWmMZ2fFVsz3ercJIzytK8uj+HRbInRINsWZRut7WmS3cY4Al/MF4F+ymLGy
PKl2dDdBu4BpPsD5IW/X5hSNTYCmyLCK5F1PMUBrg6F3u4O5TkaEB3CRxr7ssqeARhNkQgIci4Ap
2RV5fceV8aFjC5hWuuxAdPc8W4hWlNj4w+Ap0y7zihUwcOmjgHvLEc5wSe+zRKCuTi/+IMQ3/7r6
/ufR/rb6+p2ieq0YDuc0BaK/xLbXwIin/IEzj0pHXTdAHwQ8DkTK2ENh1x9Y/yImkIR5kPnGXsul
85b8Q7IZQh710J3KFRBvahHchbI2G7HK2AaGRCw5sXCs4uJs1WqkhUKUyAFoI7TahLKwcPAXEovu
PcXP1Ta7kPbk2aK3DEsHZwXLzBSsWzDanRsMa5NsBn/D5s4erQHeoLrz1hVFDSTpF3yCLJTBvBht
lf7itedS2FXRCvtlWq4K9SezxV8c5ywQpqxit9Dhh31nVXWlgA8jEftzMpQ8UpSn5nB4SUc7MV6N
NCPCgLjmiB9FONNW8TnSPYuAOonQiJOVFV8PQQBNkQ5oz9FXadY9x9Fi3fUSIFUA1gZNIEqCMk5Y
Va0FWA5g14CEagpO/qMMB7Cyb3MAm0JNMuq9MrA5zgdeijAJliXGwTp5b6Nffbxrw18dY0adw14h
vSk0gozuU8L2Fp5gMfQMiVS3w/LNiYLcy36XSc8Z/W94KCqO04m68t6st7rIGGLvtQ/T9FaqR+5g
wDtNHrG2sjpXB69sLiAvg2H0SSPR6EswuTiGqQvM2ET/QP+0BxewGcf3KnrHU2N1D6J6aKMHU35l
Z0r4DfR2c2UXo1XXnSSFa73hUAeIuKKKZiSVnMLKMfWVqG7E9GL1B4F3lexifcmyhxe65N+srWCL
s8eg4SRzJjj24h2+vt5bAS3OJ9sIV23nynSIlJ0SHjuSxGUP6kRvuUJw6XNEJP5TXwQ7sw1SqE7L
AMSkCT6PvGdbl2eUMssuJQFAUzQWr/MplTRBYWH0ZHMtpo955yS7BFIdBj3O7LTXeBCwJULINe00
tFP631gUhZ3KS8PIvNnxoROZA9iH0mBjXKVApNC+IRBpbQ63Qkbu3kINH2TpKnUbmVo+3/IrXEtg
M+ybCRM0gkmAqTdOSywHV/yDsg0iGjkAg7RjEdIaOmI/wA0k5U9EEHYjXHmc4BQScb9b32KIv1ma
Jv25tLAUNNvIHGyZOr1VLtagnFSDrkQHalfo8WJFr3WmbKxBdi3Vug5VeDE71uXhqjKvKKd8IxFU
n3Yv5Rd9vHApNixCiS2fPDLOGJWVXActAHVUo6nF1mt1GkfxZKfIZ5UqM6eD2c+ZsOmL1pHwHDbT
siDSIg0kx7N4Ywa4w4qsbuqU0OE0P/j0F/0hdXvixQgbAiw/UJrV7TmW0QNQ44+deQir6ubL51b3
cNsbLsFoy9A18tQJ53yWCTOImmy/Wq8gFr2ZiA8kM2HvNgsgdulLLn8CgLSzYeRQg3+AD+Sb2VOi
bnv/PDbmsklJrIo7NiQ0I+GrN340urct4GdrgUhJTB8TylejHjPMnZknOCMHeYIJVhImLzWw7JAy
vpu2tfAw9fkyoIkjcFCoAeZp/L3HsakMnArCY1TegFG62Ol6tjXYAZnChtO9RLNVO6KFhDWVhpEg
XWT/WvbqXgvvqeqQhpHrUvMslcVxaAnDYGX6dz3wFygXvk5ywcGviPDpviP2jDSNPCGfurPRbEsq
EzOgM1aOx5o6Fkcbuiz9HAxA/DEWvijZIai2E63NljrRDzrCt5lVEPYoGDXvcruuiO+akA03/rFW
P2VWzz4fCaIbd6OiP466QoY0npS+XPlDvdCSdlPqiusbl0oPftgmpL/stXADNdnAbqlrsvjNCT4O
fu0PRtmcJfN1hLdbmmfy+TZGd4vlzwpff0FwAXNd9ZpiYM6o5f59bf+k2lggxAh31aSZcvnlrP3P
MTbq/TivAPWcVXHVCIcOXgztFJy7zUBDZPXvbyb9uSDw3QjdJDQDjB7Ymt/rulAtPDOp/a/vRh0r
5S9WIS2t9nNQKM7gtvJ8m3q4nGrzh59zdtn+XkJbBvGPM7YSYKxifOO/SH0xJBAfKnriH51I0/b6
s2v2bz/df7/HPMX5z7XMMqHI1M6s5se06LZyWa7oSFWc7uX60vgbU3qrI8ke9fCnlfZPu+7vP923
6wqyxTRqWDYcszNOokzeW1R15ktLHNd8WtA4cwasSHQdGzV2WXgUjfE7LpKIY4QmPMOGWo4c6FTj
8u9b/o1KBSDOBK2CkxjIASQ29RuwpDdJLS7BCZ/r6i2oD3MOrNK+lumVCMR/fyfl25Dsj2/1DUcS
J4HWa2U+w6Nktyf7NqWDAYTiZowj6UCSUxXGLknFLSjpRZlBGSi2gUGHr7lW1Ryt0S/EjQ/zNsBu
OObW1ZI9V8AMOxLKmvnAmpPELlh+lIzJ5QwYrzjxMJcyGvGH6vI7WmUOqTZAZs2EektVoL7+/igF
Xl83SWakJz+/da3GQO4aSJQh2PtDriL9reQuhNIQX9Xyh4fpe802f29mjbwq4MvYt7+84f95jBWl
S4KgSdPTRKyVeW3Go4RtCKRJnh9bcS00j7P3cnwYMqLviB9mky7XwvBionwVHdVa1OIRmMkUHvXs
h+uizr7z/7zG/++zEdsMOAOOpP7Nl97FcSpKQ5Seova+MV/KHjr7xLhxuMEvlkN6suAIyIqtY9uj
hAN+OKZuoW3j4Z4AWG9OlFsp4ilD04z4qiPQ/VCW6565ZbuiAVNg+aWkM11M34NFqOidIboi/hz9
mFVXX4Ncdiq6tc6EjKMKTQdhJ1o/UL2kP14ZnNmgAmBVqWwNUEJ+v/edEBYQKklKiMWXjEcXsgCU
W1gL4AISlTAqzr4gFQWOjR5iVV+8ecxKOM/YYYVOpkmXZlP+QGT9y2cCYmDq0ADgDZNF//tnMrQg
9GBRxqfK2mbxlSg3gZM5x9eQo+e/3+Ove/j7PQbbqBDNbswB3fz5+/dSpNAzglGMT6XD+Ia5yJ5x
8THejQeYIIAGTFiG/VH0SUDhxLwQy0W+zS9khR0UO7EZ1yBlL+1J2Esv2a5y9PsJkJOTLPYQbmxx
UR2wu7wM8yygw5EwvomPwUv/CF2KRsqu+ECGhIyC43sTL5oPAoHRJD3Sko+uSFo2//5ZlW/bEs+z
SnEozbkj2lwrftuWIAWqtJFK0rsg7/jawziQAUgaeq2c2uwCw4bytWPio9B0JnOas/M0/hqxRA0P
3fCeUyg347uWrAyRMhxRS2I+KcOrRKypX0ADvU3DxuTkaep3PnFE0tsgoIclGFN5/OEH+dYOm38Q
AxAddw5eua59R7IDOCg6YFDRSRafU/OpaksbJuWiGai+jFfLTJbGSE7BIC46toABIolIlh3xX6sx
pZWjIaJsfSK9KBFrO6+wduTkHEQKzRPEg/SJavKtdpN5GuasTrdWf0hfUb4dhL5+AEp1mTdvbjh/
B78KaV0XfqWEp0BnfhDBRVlZkSuN+1Tb9dJhAGpXndtxlXY0TRfjq4fC3N9m7Yq02bw8Ur9DtFBm
9vqmYE7CUlRPVy/4ZcqPecjhbTwOCFJkZd+VrJ7CIfMfipDgbJIHpOSHA/N3fMfXD8ORjlsC+dRU
vvcemsaI8rBsw1Op5ExT3lvxqYuvfkHALJ5T4ah0AJKABxXPWgrniUkcJ+k0vQVM8Kn+VUyswkEq
zs3ciG7kVVKSb/1ktsSuPacsRV6JRT14/vczpP95D/i4im6oUJZhfBvat1XGEgVVaRShOVMV7vuk
f5n68tBM0jFR79JSIZ2oftVabNNdue4gE7XQOvrq0wA+BMVkUTP8qoyZmhW1bJXngulgRu6xgXtL
flHFl5xN3JyKa6R/9D3xo+zzCeOBiGif7JpZhNYw9B0OfkhWFQ+vEb3GA3KBZUQKgpDNL1TpMG1S
SWmMZFQZ9R2446Xldc9NAxWFM6xfi5tyzA9jDyyLgC4PcEmJeL190b3PRIIPRr7X2NLB87EMWJ8D
TccG9FUjoB+Wxg1+R/AgQq8vYu+TFh2M+YuiiOioDwHTrRbzfmEwQPxsOXtQERwaIrVFRttoQtT2
IrTeOqcD5BEpHOfpri1JltEjRmiUr8wVhnHct0xWTVS0hcA7Z1CVcsqxJJKvqieNyWcI5I5OEXn0
XRS5Ht8tXwlw5RSpoFqC2rlsazBR7K51BzCWfmqtPaEgaA66jsQq7veNoJ27ziMZAUmm1d0MaSvo
90lBSgv8JoEcKaN4T/OHHmfSQO1aMqyPbhGowDFC11ldWnqCk7SV0hVQSTIwhHIbhCogNcLgs+RV
t8pTQZysdg1x/slklnkPRUGJNzGRfJ1/fMXDLhrfytkQqvpronUX0kindbh43kfKDHMRSOV+pOvK
N52zrquj1uqL1tAWAX/NFIuAdDSY2UETp7UyYjqXDymY7MIMluKI3FYoSNYuXd0Q0N2y6barnKjp
yR8/JkI/06IBHDYZiE7r6N1Pa/Ile8rwfnCD/CRm8OJGZT9LK8yS5BhmMh42fdXu/GJl1i8C97OY
NIJCHJ7yfQrzxhJrQsImqhd8eyKjGAUjPxth0b+E1lVW6L9G4iGQlGNJy6gMakcRylM96U7B1lXn
SHc7TXI6ZummgLYKwJlo0ZCQj73OvTd8dE7hCJQ7LRyfvnjQxEtfgn8peP26ipMN1fE9r0ccjG48
XdLhWKACk4alVhmLqqtOSIearl/1lrTPlWkVIV5aghh2hABJrSsCOukYvpXaDM4jFUeG0KZ0L0n+
WjN+8znRhE0KQ4rA+oGBntm7vXalRzVFvwKEFUF8G4MX2ZwLhwEGUaSp9jAd8vHICTg0DgnkvA62
sV61q172nEDztjHS8jR7yXiCuyojL4PmWEoancFjNl6KGAtkBjUMapFa3E0GGLNqeOux/GlXi5mv
N74X5UdlEhkbvGaFTloLQUEMXlvZQsm0TMVyq/vTXUA8YK+tCiD0yrWf4vtGJG5ozNeK2rnzmL+w
WBqClawkiD7gM4SIQ/C9TuaDARtLNP3j3NEiBJwXjt25ZRye+fIlTH0iYHbQcvPobYjrhV/TQM13
isFjjtckzWymxcgJgNyJKSyOcHQ9nfkFIbo+TcuUSLyaZqaG8J0rU4jlfqIfFcHQjAFh0WfWWsbo
7UpEXTpkxAxxNG4VxODWIavu5vdW3UpJg4JJhMknEc5KPBKrQo4MWzuo0i2UpEXCjxCDG5sS8gCh
nBOLolMZzVVUJNC1xCephwxTo5sCVrUpyW2mCVPSzKrGu0BCfMUaYfC7xg4ZtzQeWSaVgYE06X2B
j561YpFHNdS8Vig1+L5UsDpyPCrKRW12du2rULSOctIevcBzR+GTt7oE7hD28Skts10bGZdYu+ug
evpgiyh7M6q8PJ42gjyH8NBuASbViQdAW2JyFVPtETGPwvMkpgSj+hGTO59MSxQUDF0aZXxNxfbG
SZmebpK9q8NnMJKpHXzUCOYEXeXtvtQ05pAbtILEvFKygxaQYlRvE5/8xWwfdA9zi6yIb7lgR9wK
ozce41h1RenNRL8QIXBUImNRpJDZeHam7FUV/c+AfO0uPEeR+pFyz8VJOXh0ShLghlmo7w0UXgZf
rGhfYuby9FE6gIjdLJ9o1Wfdp40X2CFd0Vrmit6hVArHW9WjYkl6ZsFI1JA28iYNEvQrIskibqoW
3lrigz2mMNjvqPJ50K/WTFMkSJHec2IJGx5XWrD6UlGYyQ2HlJ2r9DCN6cGOSlmcus197z1wSnG9
ctuwc/i8EllVbYIO5CN1tvUQIZDrAiZJzKyXeQvcmU5489JKDUFxbDGGBfUHrWcXXFWh39bkggsl
EUkIqzQrWPet9EsgtdibDHspJ+FNZOvWLKfsdlbkf2oFc4Gxu4zitLGIha/8hoRCGUEBL1sey+tO
EJ4nImK1SVnSGNG057kRFdEu54W2PkaCJHtQM32ymt+ektJyuLd40bSJFipXfP64VhoT5UFyYTY+
6FlzsB4MoGKtkaJwzlGrimb8EejCc1a3zOtiUiEkuv7eVSk9Il0XJo4v3drqyAGmIHoFNb2eOv9Z
oitN5cUEUDorknzWAWnk9DFppag1WXXsAXmVftLqj3l3hyT8+PeB7Kv6+K0Sm89jhkpWnSgjO/mS
afynE8BJnZgXz6rPQSFTdzICrKWLUUeOEnrLWYRRKcyxvMieV5RCLh7MvN+YdEMK6VVJ6oWXGAzi
q7d2GJdNc+28is//+u8Pqc3l4J8fkoYAfDNqU+Nb161I9aJpe68+p/LomiYiNVNfFv0cyYkUQx3I
UyFFPgt/SZl3r4vJ50SfC/XMbl4pYzPYcVa/r7CX0cNXdM5ioZisRD2+y6rySkCgXddbxRSc+b5L
UbQzJyMBn435w3uSOWSjOguIHPk0CijJ6EGZEpVsYQR/zO/mZAl2MBwaCp95JNy+9Pgn8ZI/ecyj
Y7gkpndmU9O6buURtTQ/oRpcR4+UkAFRilq/5X34Q63z1dT9fsnQ1VB4zr/SOPu9whaSqK7ilPsq
teVOTFcp6s0iD1c1arMO+XSDubP2kfVhGuDNUIa9LrIgNxVygeDC4MvlB0HN1Q+3IPqBl/hn64uH
TtVoexh0n2AQfiv/e5jmecouca6s1ybTrnHSP6XeeNCIE2hVFBCSfq8gVNPK25Sa92OGCPzfj9Rf
n3tV5xNoCp8Eyf3v1ycqpbRClsRz35DD3Bi88wrznjpEJXXwcBzIPiPNm5RVtlHX90MY3/PEG5zR
dOuaEMHoZ/hs2PCCPFu3cXsZEv+HwcFXLfT9HmoiWElDVEiTNL7VSmrZxHUW8hlDMmW8ZMtIedOS
ojI/7V4dWAuLJzBH+W6gY0NZypvqz9Ipn41e3A4qx/Phxll2Wanp3aQdpMrfydpz11wMFNZzn7ac
N6AUNoYyyyl4g2mh1plvB3ZmKU4ZAilHppINDQ9LXF/m00zqJ1u2nrRNYNSGFjO6el8ERsqgsaVp
0eyy4VkwzvWUwD+lN93zsCVhswoQrY65cadO4V0PQmls1J9K4rkF/vv1ohKGZj7Xljxa39eysK4r
X22a+lxYIEBl9JMJk2SPV7QCoCshxsrYbJpYYxKIxwMtTonkeSjIq1XoDzcPUEybgUNxZze9/xBo
0aNSS9dOHX7qcf65oNHz0rmv3Fnyj76L35rJlEtFraozVVpbiveFxgYieMeyng9TmdvImGILbR+K
o9siUh9zZCKtI0emLU09KHKgH8XejPq9yjFCj7nHKeeoedkbim03Tcc+EW+t5i08/9UHUZsaLwL3
2ooHHvacOGe8/WGV0KnpeYI4kj6IgXLOA2HdClDNgbUxa4yE4ZfSHrTEcGoVs3Crv4T6HBrc3v37
bfzLgjBfD7oBcEj5U/82IrMSLWhKNf3fcEPwGOMqEP44QqnM5RWaYSq7kRU7AsMxTl8/Dxb+8uhY
ok44li6zHNCp+3056OupaUdRLc9CvTWbO2na6cHWLF5T9BINA0esZVUAmiO7lvldHe0afTtmbk7O
h3Gnk4gIwQS/QPGqYfIjNIGISRbQaIc0pBJR+zt9/SmXAEt3sv7ww7WbV4FvT/1vH/1bL7mWZb0L
Lak859NJ0V8zvAfVVmt2ifha99tKXMWT64G4Hi4y3968TOW1zTdN9FNP+4/uGgGwok6cgMwxUdK/
Zjf/OUmoZqHrXcfnGNQ7xUOE9qpg9lUpQLy7+WTfDKdWQ/wdE+O44A4mXMVh24CA0rft+MMT9bV+
f78qc3ARSHndMv4IV+xUv2zqaCzPIa0L9ZdVETBASxH0ECQOQwCIUCEdW2hYNohOJJfCeuyVM/JN
uXuAQduOFyLIN/rTkNnGqok2FoKdaG3BXUxsihNPW7bxjiRYjUX0V3Tkd3jYIHkFP6M37SIDJb4G
L2NHj3odRw9aZJPCYyNmgv7dCByeXP2aKmsfgbEEtdiOIhtNcgCqIFqD2UFaj4EoQ4K1kJRFqv2w
+32pMv64OqpsSgqJcHTiv82e8mHK48Sry/OEhDbaa6I7+bbW72iCyfCq31U6YwC3RRsNXsuaIi91
w5YeEp6qYJ8EZzKNDYHxi5uNe9RbRkhGZHFNQFrHuHauBU5uDS3fstMXhXdM8l0aMIrb0ZJsc1RO
d3JbL3reKaY10cu/3wf9z84oDyJsWYbAisjm/n0CHZs+zfgkLc94NPjj7XCLF/fbT295M/DD3jjs
LJBIO5zE5niLxQt7v8MIZjHYA/nD6vKldzRX2kvkBs+pwuVCXQ6bmKa6g7xtKS8Vl+wox7jXmF4Y
tIwtGoeLcaVjd0RSsOwXyB/tbBnaI3G78MaW3uKKQcpWFpfldnV+LBYYG9bR/A9vTztUGcvZp3uZ
f3Hdje0ebJgGdkjUUrbssSheAS473R3SxSV8/MWvbLn7lS6edr9Y1o+NS1232NG04+sQJuV2fB8B
MOq0QazvJu4L1CoSmPFzOeKHtAPn9sixVFuD6dxM79h+/J1+s05QNVlpbeUNkbCTXsFa3XkPdJQW
DxLIZTy6q9CpVwPwGf+S3QN8AGkD3AHFxQFmCZb94JjuG6dbvnewS+AQrFRbWmEb3BY3tLtgqxDx
2tUOR0cMQ26mgM0mHr4KLVzvhkmmfUkTpz1kp3417bNztZG5DRqMHGEhOkRPuvXC4lZQOduaKzrz
7cGtuGQeCBFy/ncQjn+p0Ojm/xc66ZLKefERLzn7rvJVuUIOYC4ym2J96S8+0Ovtwh2eOZC06vKE
R5LLHzz0DqE6G8kdnfRY8Ndy/qr81YR9KJ28F+8QzLTiC2klPa3fq4iblS/Bl2pOxmPBwobQS6C2
XaSX8Rq8W+Ki9Jc4NGeT5mK16OG4tQ/J2tzhLyF+2X9uZ4IbrAWYDDtx47mEiyweZeikbLqgMXIG
tFDCcf6caEi21hyXoBdo+GaBJa0+AkoJcbAgeqgnhHpP6RkvHbr/GiI1v+Gj/PV/lJ3ZbuNYtm2/
iAD75pWkRKrvLFnWi2A7bFJiL5Ji8/Vn0HUfMuSAjXtQp5CViExJbPZee605xywI9uU0Qzf//RIi
pnRo13GuTf6gd+IAd6PvT2D3vJoCYnEGWlU0MUn1mWqnPhvlfvnCFigtM/5OOzKm5bxxP6+jfMq0
ehb7HXCGMw8bcvUnpM78b/V4PzA6IIgqe0qn1ou1xvyNdVbfXp67jTEP98ITQ4YNvutil46It14k
K5UkMlwHu8vOWCsTdckfHsuAwQQ3BWGrLnnRVtVRXWR+OCHPbJzN7viwbcMdLO3WE6DaRedjMJ+R
YO1qjuyjiON12TNXeiIgIfNFL0abR5jO8P/1TJ4Jkx2ZxhvkXv6fnfNBx8hOndg5rE6zz0PsgNLn
ddbcP+ivGSjyrxxeV5ymvNKEEs5gKvBU0hd1TQflAU/c4ihNrHlkb4YPRqVug3v2IO+NdqMX0f5z
+Nz4ne/sPz+dytk19sb/c3QJ2uZr82c6e5c6nwxdeIX3+H/4ZQhDHX9Dj4psnPqX9d8Y1vdv6z+q
A0odTZI4+P9d7pgtPsigvBZrSmnGEdPgIjuBIY4CvHe1QQNETXcS8ioZXrZhbm84KVqmDIR2oBsb
jo7nvq3wTtynZ8pOCU9vER0k7DmaNjHR3igXHtse20AAGy/ORiopO7WUn+6N7knJVL8g1rvsMwVj
z+jOGX2oNuPoozMx7jayq3bQz9C8qVblKDdGEUI0azFMZnI/ijHFDO0vicdS5INlCCNddqbzyH0p
HQPfStdijmwAuBjlCoFTxu4kgNcw+GLCbd8hmowp7avLNAzAzltkyTYc9pBqD10hS7uvf96RvpQc
j1dbliQOvChkmNQ97raXohH67Jyvb9KnhoVUoSDPieDDL1ubB22AFyl8LRAYC5EKXs8JScHY8vO3
+MeRw6IyM9HXqRJyMPnvW56WnP4uikYIWLbp1TO9tgDM1pR33Eo+6zhxKvINf/7Ib0oONmITIRjl
NAlmBOb9/ZFCWZhWkfX87moTXZcIMcqbh9D95095VJzR2xio94gW5GE6/U2Cek/y9G7JerY2gm2W
/0mJI5PLPfVdGk+VwokvdGNaxrO/FBrfPxcpH1Gx3FiRsb75aNnqLumlIWk0W0fnXR56Uj9GNKN1
76FIHndqG8rs5sBt+fnXfq9uHj714aIGXSdmmiBm6/DmXi8j7ebGjGaSLTZ4NlFLW1nqTMFje4dL
lEzkZnHH70X1IpJVTJoH07oFB6n7FZXBujLTUf/VnFyUbzHnZQLFf/663w4Fw7flfCszcaeL+0g1
KKvCIgi2yNZ9uelLOgD3gLiItxsWlgaVf9VNfv687+/awwc+POZVrwnnui6ztQm0o62n50qwU0ob
TTuFTAIZ9NSX5TD56BdmcBqWhBLx3s9f4rcfPRw2/3MSSm5if5ZIFF8r2md/T5DWoxWM7AsO4isZ
gb89/9/Org8/+WF50a5q0EpZNlzjkZy4DM1z4lAjl9YeTX+cRcwE8t4u9MWvt/dR24rEc9CCkOYg
kkbJ4e/h4N53OrIQOcrWzGlLNPL9PfNLZl1VaxB8NcwUlF6daqyzN/6uynzh3v6iW/rSF/61vMrM
CCxNJr9dIbjx29nduEkNesBkHd3sUrPjGu+VkyRujXqAUUVL4DKPgMOcPCBbKHQNcIXdS09VQr4O
wJLDFaekgl7UJk0EPbbFPz3XNgmlO4RtdmCmdIMxkBkj+URIC07Wuh7if8laop/UGeizbEw7ytPP
j5H8jxtLmAxtImtYudHw/v0cXaV7xpgvjddFf7oiVDAJWWGaz9M7vuFGpoVNdDj9nrN+YKZi3fDo
lF5FCDrIAPKV3swbZobFpfSkQHZ//m7fmg5sZDoN3KG9bA4+or+/Gi5KVSjqOF63EiMWUuEpFvqi
s3XOCMLnz5/1r4fsrw976HDodaQSli5EaywzMsuGDEOXAZG64MG+ihNgkT1yFv5HULe0NG+jnz//
2zb28FuHa/Gf1zkPzkWT50G8tkzFDtEd0P4cnuZO/GXO8b1pP3zSIL2TRA2t2NeF+M8nhfK1rGqk
YvQhelqUsldbd/vNkEJyAcqFSHKkxqD8BrOgq14lTDvhGf4q0hhMDK6kGrtCLyeB6gcROHqULz9f
B+m7bE9GHEgNgReSE7ZsPdz1vNC08pKYl3VGL6cjB9TtjzcBn9pJPiUS+IwlaWAwEYrXDEGMOdgB
SW8lZew4xI7q6KUSFxUMnWsSoiooFCWJWVtNcXgxJXE9jJzKals0eyUel2xh89ufpo7oGXyGmDSM
GS4nfj/i2Hh+BuOnzs+tW198JE28D1fEfvG8fC0AxSh8FEevlM5XCfg0ISnvRapGnTBKJ8oYgWV2
SvbFoku3NaQqAbf91JAnLAlkHy2t28wol5wIXizi/Wg45rZirVWjs9MlAr13WX8jM0cuXEF3s3KU
VlsDVKDuKuWaAKP0Ldl3f2grHWl+IJkgyez8ypQwSxxjml1cho7d5KpuBL6fJSxzeRGUvKOb5DKq
XsGWCuRolc0sg6KTIl5J0AWvUcWwewDYo8qVpxyt4vIP4UKC8Zy2o0abVMKhMue9PFbxyZXon9wr
gpU1/KyvkZT8XHPUxnXFQRH6AJ45wW84V0gzkZmoQilNsfLLAvHVwn5Ylf96Vh5e2kSl7qJLc1kf
azskPNfOn+AFtEiug8E31pMzY3oRRl7CY5fk8TFPP1YAKG4OId4bAEzp9Zev9K91BIc9/UBJx5nA
o/z3i8woPL7WpXRZS7v6YD3DRcE1jrsmOYrvyZqAckQUsTT++a35kkU+XAj2JvTxeCI0xL4PFUmi
p7hwLsFl3W0IlpChsR466v+dlU+bfXi8rVXi4l5RuTZ4L6eh0/uYMCUR7hL1kYvHm3IyfipPOC6v
pQNLYcVlYiM1SA6IGO2PoO9hMWQSFbnV3lKxwrndc36KUTHub/v4fKj136aL3w4TuPbp8w5bPi3W
b1eyrM+N3gtyuE6Vba77Fgjlm38X1xeLWfhYJ6rw/IGV98YI+TzLVU84AM0IQIu0W4YrZrhNrIma
TvT4KJx9MRxrr9GbeN0AJfj54n+/5bAU8GvICI35v2/hrxUBuEIomgQvfiIJ6w5GRVeTWGSs9aiJ
KJeHZrQFP7j7pfCV5G9b5MNHPxTqacnB93LRhBXmIzGbFeD66SJ1I1EbK8K0rOat6fV/arCMKUoL
O55TpiQkhhm4/WyF3D/aPhfbnLJo5ZrTQyp6Nubm6S65cBmYTSNL7Gs3wGY7E6eCwmzLFQ1XGcPK
+aIaxfrgipbNUYplP5oZLGTyuMAHWHj6FRxtx3zutT9cjsy3M8UuiIeHOyW7sjSEuKGFNU4dfr7U
0zoHh8QVacSgS3DJ77xgASOZBGHEtCI/zBZRCWmeFo5NcItl6dZ0RckQBYHn3j8vrMOHYA3bf3Re
AltUaYmF9hbHazR+n+45JM0qh/924VDRAhLtyL0BgsaMkDajIrdV3J+/3Zxho/rrnVQ0HUEK3Q1y
1FG9P7yTZSrfc/EewT6yFlL4elPor/V7wTjlAmLIDKiEtqY6NKV0hFgEpUqY04VMpf/vFUnRJXKJ
eZN0ZhSq9LChhnp1ibRbCBqMiBxkO2a/0PHooV1VFoCgIvFGeyR3lPyjxjyl/3KC/XZOefj0hyU6
Km9ksalwxm7gw27A0jg+cE64cU5gZHr5ZeqvDuXq3xddlwyL07KBGlMylKHc/U91o3SqlvZVZq44
K8TDMz+q9IUAyEVA5FSeUR/EFN0zg94iVAljGvRTTA5ROwlwxYRTS2Z0I3xeSAarkty76drsTEV+
6YrpVetwseeT1LLcO1Jf3igkQUG66a40l43TTZ7xH04eBqIzS9jG4hG36s9LzffXHUDE8PMo1VVR
Mh4uZlW0LUrQyFhd6lcuJqLe+80JxVPc/XLekb52jIcLSY2I5RYJ6LAOD6vzfy5kmsfCNS4kdXWl
ZbkGTTCo/D6TfmRVo4QEV9isihN1blU5KiYdn9jGEJCTPjjvG2WAcVkQexCvhAQmjtudiEqYcJT7
OA+RbnKAGllPUje+T5MP+YM87As6T6TXrcOSUgBjg/NZu5duGn5BFERzVJzUdfrWQc9fZyxVt/EZ
J9ERciKNbsip3eKcbBiRtpDXkZJZA1hJjBxhYT4TKpHZ8FxY7lbxa4rk1K5W1Rvu8RR9I5DcDQpR
a64VdjY7n7rXCCHWLEbcQxjzs1zYzbb7VCw64mQY2qyIIKDQ6jLEv6zzV+vD2PAWw/rZZQg7V2Dp
qJ+B+tASDun4IyhdxB/tCbTPcPh7aVunRScPaQNOUuH9/Hx8L+4VzJ8SSvQh+1CXvyaW/7lropIH
XVH1A1PGFXWXYF9CDyU7pK6jQ0+QOESEqzuUJD368XcoY0KwsQpHUwdr+c9fxhjetcdHCAOORi2E
OwUP0t+PUF7qed5koOfiCYiayW1MpezxJj5ptmZHfks2ae1ctsJcBA0KXvMQztMnpoLW6rKtPd3B
2j65rsN54xnjZg9D/AU/9AbOCSCJGeGbQIrkXXYUtuQFTHSf0r8DHvgOO29ar8/vCnh83b9NhSkQ
UrjrCokiTB9H8izYKeuYCd3Pv/cfKx3aArqDxN2bIDYf9mIrLO+ScdPkVUFYQ/3aiYsKcjKHLBPb
W/RL0fG9OOKD2FlkeJ54m/THY/uAjEmNm7hK4qnuZPLKFD6I3EXdnGZOkPxSi33/aYZGjYMThOYH
4peHO3m9XmR+WYLhDV4jwU+kCfVuo0q2SFiN1P+yyg2r2N/PDSINBfcGu6dmYdX++7lRxDSn3aOJ
K2wWKaXcmRlvt5Cr35JCv7sAlb8/6OGONY1yraqQD2raEXqQLrZ5Jm8w81jpmS6zynEAfxXMsQJH
rl6qcCSzeZ76SupL5rhT3URDyj1AdgJw9yAcXqM7quA4BzuDBMbGawBdiU2HtYKlhl0ILVPDQnB1
DWnWDqWqV1HBDoRu/+eH8Wu68tNFfFi/k4sYXlkixJVAgDmHedHvdFY6c2lUvnjILoskd9TPoWfb
ugplGwSm2AuI8N4xS5SeEnVXNpPsPuIgLhWe3PoihwBp3JNLnw2uflUeCDtXdRocjRflo3wmgfDJ
cKF43Z1aRKw7weVX6c/JzWu1neyb9bK7r1lVQWL8/FO/PNfffip8CBXRJtuj+bDn533W3NW6Elfi
IZiZC6Y/KEC8YK7NYNkhT0KXkVMe+/EncJKame07pHUU/8CQs5EyJ0eypJ254nfrk+jJcvpJBQbW
dEkljlBpVcSEO4xcwzdrn+2x0nNWVyEiQhBeKOtyjezk8o6wG4wfhSdGQqD4OQggbBi05sEpMWY3
1og2nXjIf9rki9uSI/fPF0H550vzn4ug/v3SnHshu1lCQboP3TFpjjnv0vt0SkggvVMF944yb2cU
5ybpwAHyvPW5npS4U9WF0szraDyAHHIqGv+azYak7hX+GoAfISUN/jrCRtYIaTTgWMpCKH+5g187
weMdNAcFKe8956evF/U/29ZduFpKij5wdTc4rs+jxIvOo4LZHDgfAH1YkxrCBUh3okeqsC0XNaAn
ejEXMDhFucKxE9RPWYjMAb2HCYzv7jbmvpYzt4tPMqkLtkS8VJ1OUjN1+jMR4ipZsJaNTAzeLwcg
ZtzdABT/+aZo/1o3LZW5jaLw8zTtoV6Tm7It017sV1po55PrS924IbNs1ocaCOEo+DibDAncC37w
Zgw6MjtRhqrAaaDXRsuiQ+DkiC8V7MQ3aQtLImG2/iloCKLpUNklSo3xDYQk4AlMG8PWDqJ2DoQr
bmzpBcJRHI0IBegAws4SwI25bzT07RyJF9cznhiZesXbzz/5X4/hf3/xw9oN1+R8NrW+X52hmhL3
gXuWiJjfdr9/XNfBQoxqVeeJMdWHh73pm9DsSna/Ww0AMnCUYBGFeD4YarfV6udfJEnD7vbwdP71
aQ8HqHsgndviWosrhhshk1MnngMeDzAVUcDY2efdgg9stwopHHYLQPMPMmhucPRaT3W8vzXj5UkV
jmjMsNQI8RgLV8tslMPr05WcbMw7pBPo/JCBPCxk+HHGoG95qAk1v5M+UjkGBpeOFlK7MZ/gU4MU
A16rvoRvbEA19Tkjfdg2R3xW+i540ln1QOM1Tpc6/JHLrAdUcvav1TJAetlOYWdhx7FecCRfdtiE
cArGJyjbW2EaHbEtB+/XUwwc0q5x/KIc84WXgfET+lbAGGAqxos/VK5y4cGD67OBq9edHZiOKkkh
VPbNL0ubPtzNh+tvygArudcyOu4v8/N/VoegKnjvqwTlIVlvRBQGs4AsFNMdzPlwfsn22OAvMp4z
aaKdXentDtQLGwg6GahHjd/b95TNaNwmI2rvgQSbgFfstmxfQcRc5niVfSuZYfu4wEoEf6gPPa+L
4Iry0KRo97LgsKZf1PlFAo/DyjK9y2OGm5U0069P1n0iEU7YwcSh6YDsNfHzKw2OUXNZVTRTql+O
uP/o+bDFIX0U0bFKov4FDPvP5cjvemi0YtetAt226EevjHXySSvBzt18rc3vO04sHxGxMFNEmFdP
2Gdn21wNW98fdinAHheuzC+vPZ/7j5uk6Lo+cDZVCreHgvSclmYclH2HXq1Qx/hEkykeJ4zye+Bu
hOFIduvjTyIASPpkgfYF0cav023auZbaqFwXt7fiQ7bAir/UmjsojsDXNc5WSP0LSjrC7QGS9aiR
1ikYJXLELFr2NoE+tLOjymdjIxprBGG1b9EhOZbXfqq0ofBImO8N6WD5R3Adp4Q8kZU0Fn0Wxzyf
K4J99bpte58QZBE53db0xO11ciFuDgOcXW81Qq4DukW0y9+EsU7Y55nYuGdDsQkDRddN1II10S5e
eB5CS6oMgcmo/KWU+8c5ihuOHx6KB81sqNF/b+26kSlq1Ny7Vf4u4xt9zV71xKvohQL1O48CwCEI
X0RHPKkgB8Cs4lq7wTvgxcBOQ2nToEMja/oCXNzDupjDWoqQU46xoGNTwZ17YY4LdhD1oDnm1J4Q
7dVMGLYFtXO2VlCPzNI7Ky4GBpaWilwEGMykiHcziOPdCvXYYDKVpvfPPBgTRiR4tUTHFpSta9Qr
KZrBYMi0VUMqQutR7DJ8MCb9rxWv/v28aXDI5Aim6whgsPD8fZ2CW3U1EokXw/KVMf6vFdUthQLr
Ks/S9b7USLCg/UQ/c5F+5jOGPqHsCPdxD+vGYkGZ52B5hRky+TLymshXRdjeqTy17BSfvQXcz8E9
W9kaIGXFVgP7xlDnE4xu6Whr3GgT/VNMKKNtohMoWwA9kI+DPDJzNCqOmfHUHCzCANisbT1hwGer
r2RC7UTW6qW4gD8hbHkrqqeonietC2XzWSFzgA2mpp9/A4Hu3LkJJPfdPYVAiWB1jicKIkEJFVjg
ykwL2+tKqOhvbOFb3ikDBJCP3OyRHPg9/FIkX+WC+ZUYkx/EN+RfboWueXEGo2Pk9vB5AfjyHplj
hkwiQdYf1dmB1M8uxANC84Z/S4LR8uxopKYxHm5GPYcfHfPHBHo0oMGCfhT9xNIzcveyKT1lVrIF
IlX7QJwYfWDzRuMfRo7+JO+sbfOSI3fVHJUEE9pL+2Bx8QAXbpsFraLnzLu+IfyFik9gsEm/n22S
/Ego3Y3dv4U1lNYx4b8VMe7zamX+udMLzsZcgBigx4Do40Y4NHPUPaMtRXml9G3fNH1KroSF1nPH
8INmiKR6NczS1ku1BT81fINzCNQ9L23jo2ckRmIX33gTvMd402BvC6PG8IH1ibvgRCUJ9f8SQdMF
WO8ODj3udOoAZ5Pf2cU9poSYKOxylxMsl07zbTa5rNvXcKneBshfYNky4lGZlhB7qCsRNzEQ+5wr
Q/gdq8kNYzRfHQn5VF8ZC0wm6pF2+SsrOgJPG/3mVCd1BczIKnu5HGnYm2AINFvat4ggNsWYDphI
iwzgSPdWbdON+MZ5jP1eX2prUnnksY7AtXUEDRkL/jI/kLZqPkUuHp6uHzC91bcb5RvjMvWFQb9Q
zbX+JF/3MuD5at6QicYWmbgdMYnqRNhCOw1vHlD9DjsODm1U5Y1Tvwub8zFHCfFx9XCfjBXUk6QY
BV5Xe7k4KWsPQ2usz0oQ3O8ZpdNe/zPcYR6IzI631jRbJaltvRQr7fWM2YSqd95/Uv82T+VaDpGg
2KBq1oHXbupxPBOPpl8t0m30hHBY/Qq3m0sbRHf9It1kKFZN2MwOr6bWQHMcmI5nSi7Ith8C0TXk
d4D1HoaXSTcXgH+S6NB+Xls/7T3moGfl7X7CFV2UXlrMy+u4acZdM255D8LpGTGQ5rBXhHucgABL
9m1jp+9WQLKIW70worl34wFF09nJW7pviQvJbPMUfN5rpyIagTiAMwHTAzTkGUD5OYSz5bftLtHG
t2Phx4DvxWWwPG/kTdrYGGqup6ufv3Y78Q2UKXuSauAwtlOwRUvaFhM6aN2yP5rdqm922uXU17D7
o9fq6uXRiJZnvb5v9WP1et8QIkd9wOPFbYreQ3ZQDhOz9LUYsy+egoMV2ua+PSZbeSpu4w2XrZxm
B/gkyF8KmQ6jq6EkJ85qLm6JFoPunOiLkIW/XsdYjjmg3OUZ1j/es2M7khYqMl44Zvr0Fkw54zX8
WwPUzCTnNL9snv8q3gduqjh4biy8Gg9HMLFqDOWeXLuVoMBLzV7Qr5kpGJA2cgrhJWQgH/rXdP7z
meHLNfdYsjL5oVxl9IMB66H7IrZtF1lp1K6a3pF5LdRg0d4XqbSLotxT06XW7urEO6O+V8keYfnE
lK5vjWxFAz3lupYM0/HjXRkZJs2LKGwVed8y9ioWN5iT4bhNfRFSQspZXrL77MNgipdph1g5Kgnu
LmERk7YCeqGY3q15pXKGZu1PJxZComMP7UAEXQrKZ9pc8IO83WmmJqLXcGfVXax4gunSvicuMN5p
qZtEo+S8kIi96cbZdX7ldHNjTdP1NYumJUJSfE5o+l+ICemiXzoDSBm/15UMVSl7GG/T1n4ceShB
UfRpXrTDhDM4xJP77sz6vJezNRtt81puw/dc9YnIwYaNp6Zl2SGd05eKXV+vseSrL8SunOGs+/1G
CR1cN9ogQMc7Qw3k5RcHx/Mmg4aMis1T3zlORwkDcOx7hmOdKBYF9F4wSvyKTKtyJl0hidjlGpD0
qPaVq0sZgErr5vU6qu1Wc2m/AovATKFQfxIk+Hy+sw8M4V4s54SYIp/kv6+o99275gQ9iSdrQRxf
P4pZROjTZRO9Xa7D6IGFgYAFGpBbfXT76LY/P6HS93rdRFWncbBVdW0AR/5dLF2TSArliieU7hgV
OAUHtmGtGhWesOxJyaHQlOcXQrwKyA2LO+mAv6GNJVH++95qiLskRkv0fExdGyjHf3+HUM3zui1q
cc/6iDg4OWhUMvQmmAaR8nm4rcuFDvCWVZ29EZR1RYbE620VIz0Bxa2MgA3pzRNc4LZZ3wTHMvBQ
05WcU1EwJWhvZESxHLv0fErBHsRUR2RN5vt5F6azbs2fktekD4XZGihxfptJ2YiZEqNpo3FvB/Y7
I6M9ijyPLfADS2uyLZTJ3RjlX5EFVUUOlJfQ3KUmubnhxLw5l2diOZjixgJvqKOnbkTL6eyruSMa
7LA+E/f6OW/tYJfMkusETLHITArc6NW9MkOqHYZWDaeaIfTzuih+axI+niT+d8E1ZkS4kumfPPbx
4xz1V9OZ/T6y+7HgH6+L2R/m4fYp8JV5gTkFudQisk1PsHt7HdiLw9lxF+PYXdzGR2vG4XliOWS5
Y3uhVFt49nJULfbEft4De+1h+LZBo9VuP1LtlxfgEv51tAkXn25iK1gVfmsMPMxAvn4N5gKWWbBn
OuPevx+f2CqsOK9DaR8sJYu6ERMONa3qaB/db7vI0OL5z3r+7aOGJ/k/Z+6m6SV8foGEi9wuhpOB
n5sEWnN02puG/wL9EiZyUfqybUx+eVEfuk/fPvqhu33NNLnAPSvtCTxDtAHxmzbedRBoMbp2Qu/n
j5N/+6UPh025UfAu3K/S/rIcvGiicyXk+z4RF+oI39qIkIXxfTZkP9+W3dwca444v23pYv3m9Pzt
Zz803SKzicSw4+b2u3xyX8Ectpbdihhj8mjqX3aZxwnCt2v8WCRcAHe0GR+mEPfI9A4z2tYsHE4Q
6qtypCDTob6TT9jZt3lVT8VXZgVAKPqX4POKDSmzUXN0mivvycJLja2QjAtjnP9R99pWujl6MNKu
U14RxMpnaHSXQWNVtpPL4i5tUhCI+woO14a1SROWsTVKEQi+hByJUBicevbY1gsylwKUZEYGxzhd
netWa8nuYaVyUj/b4XAJR788CMMG8O2R5/WCtGug0nyEJSdxWFe6zOI8OBk5jjLjb/2QgDosCPN0
0mzviJqWxgJEOmmz2QrkXrH6f+G3ZJ3+/G2GneCnL/OwW/XV+Wrd7nwZhju1c1uzBzfHIU/rt7ft
oYfwvyfBoMliMX5EUvdQuMl9VxRZVvGrOfVPkHOnk7ubTT2kn69q4GFH++WXGf964eBU4QhX0Oio
XxCJ/ywtudU1Pdda3J8vfoTXi0UYfjHUsCdxemTnEJTt7FS8nkKmck+9PUm8lsAu4tLWpTu6j+bl
cS0taRZ/yJwb7nhinSQbG6lP22MbQf+wt+Z87jXuUnKmoF7jUbm670N7mq33zY6/AEeHR2xFfISo
Lz5jD6sYdDm7dn6+g3A3/3EPaVtSyDG0RhLwuFwXaXtV+kLcN5tDN4UtFDrYY5Hp2um8cw4p0zak
X3jcytgWHf7+VnZWNVmtNA/43bRbaBlKzo2wIUckUdhuZxnuzIud+KfT4Jc13q8k8E7KzwvBrMGo
adwjQFannZ+0+ao4wfRctG80Y1Rcq9llmo/j99VC/cxsAw3tqBz14/CJ1sCx2Fagu23mv8Bbnshw
O5ynp45tcCUi/rDFxen8eUuctJwQSscKITt3Es8wkprTk0oKt/3W9baU2m9Pl2mBD9TabqlLes8m
bBo9SG4nd5uF/LxACPeCZCF/fW0Sp5hYXjbpQQh62Xwex9MkcW6H3olk+0Vly+0uc9XW7W78gtX3
zpmfVkGOC7FkuCq0Dt0Vd0dA2p8WrA5vx6DC/Yxw/CmN46tbESS4L9LUCexPklwKGTWzjXDXlueB
U05QMFVT047WS0LA+fdH69urelSPMhkowLlcGhWk2NVPpeok68vZfuFIFyKJJ3SNA4u93OfTXaXa
4eAqfOEw8fbn56fncbz59V4iX2OExhjN0h79FxbsBiGuhH7fTMvRAWe0vVgtiumJUJrjSbJXtkXe
+oVQQdOed6iCUvulc1/3zicuyMK/PP/8dZBb/eth/s/3edgx9LZL5dQIxL24H58WrmLPimeEkfbs
mCyNIx0Jm5P4TF786WYz/zaE0wKT+nL/Fq+FLb4uyOaxxaH2Qgpj/yl9NbH/3NwDDQFvsVrRPRxq
XK69u90GC6TfdjRff+jryPlaAFYEMjhPgb09zyf2aiEdT6wP42278SZP0vNkm5DDgIrcExhX2bk/
/NOQG4fEwmf+2rILiUmKV8Dldw2nrn1p+4wxS3HaT3MldfbL1Y+ORNsVqymjamc5vQ7eUWz8a8ud
HbC4LziM+fAWS3t8Osx8f1d5u43obdyp5ODZdaZ+6vmb/oVmx/PhPk7sxbjxVouYE2hmn1ba/G18
NOyD4W6c+u1zpo/6nbiZsartMJ3TvZ5thDUudH272RWr0PaHqQWN16v98338drz833M16GhMC1uE
bD1UVyF6wUCUwGITKSR7QeOWI22VzjW668PatDjByrIQiGZ21LqUBNj0d2rkPumvIvXQwiK30WnH
HS3kpHD4s6xE8ydbfgIqBiEQH43zEbrBCBs6NAOeFBV1rnNcjJ8m9kc665fYo+3A8J+FxNOLDR2r
F0mfZZNaJrtjgUlI7cbIYftkJL7Tt7Y8+NKNq3zSQ8Phn5CoeJ6xhu9uC9962UT0dGy/5MGy3G4r
/zJ4+h6nNpzXDPoZJAwwjqPFzkvxn63qLNyLW3+Oxb2MvuGJVJK3Mwq324aO06WaI5+RZKae6pQe
C5fiHOFIc7DF5X+iaYRkHHxdzqBiZD1rpGpxLek3xeNYWEmyI+Ur81BR21WzG3ElNCCpLBGsdAxM
2QJHSe8wNkXEFq+FyIlZT+XWvqRTQePs4cnoWobMldyWVty1yCeEMEjdbgmKptVOeUHo0doM/GZB
gFO2uOajzhjdQP+pdEkQFNayJz1hK4ZGfjWnhBmTNpQIh67xwQleL+NAnF1DxwyYrfiXfgw8R2oH
8WAx7lyZuzsKQpuOIml+TELJMjTYit/Sjba/pm51Moj6W5EdWboQdBVHA1EQ+XcMowj0rAWwm0r2
ydHl+FeuaNpUTo7hy0UqTcQ1XDdzfO08wSPm9m66wnmUwtGNp6rpFca+74em8OU8rjhfRrNC8+6k
RbKoEN3lMuEFwkA+Eomjjj7XFnU1EhgG0JAInIbukEnKN8kU5+ebOoTLxBvpOgq7KbUqpUjkqARu
wqK0NuR+RNYYGNk47J14H9/9TUPU23PP6Pl2MtJf3kr5sX329VYa9CawKsm8nOLDIaQzylxsL3K/
Z4UsBlF9PZLGw2bcutcX9dCzf77kfyx0Wbb4AcqBsMxtsD3SLGNBVWyDL8dfxpPOYU3RKge+1io4
JJQdunes3Bn0jVM+d8c46jOb0+liIdi6Q791pjv3CQ8y7Vjigj6DAEhDyKeqh+5AMdgsJAbodnjE
qS6Ftv4qzfVp+sTmOBHeVqaHMH4Jq2EVkqjy0o2qXch4EpeQA2WJf7hbQHp2CVucZUvBtsawPxjB
2/1sK4ywuld+v9ROBgqQFQMEYUFjGzg0ko9DO7ou6dQVjnAqqHcmo+Vw4nwfzVnOp17vzOdMpn15
vZ4/GxuTNeQVzVpsL5f6u7GR6avPVcsWNopneJBtz3bwdKe4kW3Oy9XnZdJJjAldQtDgf96nPJm3
EXJJHtDQufU+CYgg5u5Dsm49TuY9EQeriEIF0ymAbnt/25DWvmD3z3Yw6rzwA97K5rOcMSajI968
WevALWfx/jwS4BxQUZxgjCT2ZtBFAVZYQ/Xa3D1UFZuQVj91KP9USUUaewLgknByKH22kFn7AnL0
oDRocqM3ZV3gsEgdqA0zemWhR1+tfCN9fo2Tix7LmVD4n7cKcG3/2PIH0g+C9mHu/hixooRaLEL3
pgRxlNUwAKZxRhtFOtafkCLhsZ69+1x4t1Bhstd6/djasRIDf+EQMZZc4RhYTpvAdmFtlGBOvg9D
cp0wIadgZUNUx50teW5O3QgUHX/gCP1UGZPFIx/SP8o4n3AGv00EWyO7E4xKMa239ak4McTkIDg+
gRQ5Jge4COM3VrSlhSGO4wR7zXiC5exub5+UWUcs9IhwwQ1BqBQIm4aSe4OxYhxsBu4MjBEbANYz
C/H/EXZmzYoi29/+REYo4HSbyYyAA07cGLqdFZVBRT/9++Q+N/2vt6M6+pyK7l21ayMkmWv9psUM
2OukJNBkdfTL8Kr6PjOPsuhtqRHNnvYRFwZc73NSay3CKCWzbymGS5FAofHDOmbTgzFxL+i2AiR1
+Fenl+mKEpx5GfOGVbirQRc0tpbESPdDfUQYg5P/lH3FL7P6u+Hnp7Ka9mt/jpB8+NkQcl9CLs2B
XmhiNEMhLt19B8FlBoMjbmM0IXY5gMpomoVYvs3GCHUAdHSN0/ZpIz93LgksB14w5uOUyVS+plBX
XnNw2Rbjh8i9QuQ204KXNaOMO0Fua6DgeZJ7lOuU5knLag7ouvnm5gAJ+WqhUqh9Og7rGb+9toTx
rkPUIi4OuofVddAja2DCmEi9j/twHuFrenPoM4L3/Bb6LQvBu3+2yu0pVlE9bPejs3+0Gh4ZI6tx
lzdpy6u0PYZIOwj6qYT7Gffds6Sa5cm5pN3/fYH/aab73XSZHdDV+2y5xGD+semeT0b1ami37zSg
vmMitMGGiLsZKZqlnidkmsIm6fKH9ZQ0kaCB9E4ec2H+/Tr+lPv87zr0FpEL3baGnOSP0vpxety6
5eHxnbZiWI3+eVAcTXRe/dx8c2A2rVt/XJZRS4tKhHBo2NLLGh05jgx18hOCyvZVMNdE3tegMv3N
fWfUPjEh8M+dHIIrwKDVWzJb/fiY1Hp6v9jXFiG2KFtxZraI7PKogyvmhuvJ7RtrDftylbDhrwfp
iPJ+CBqQnGmPCEN8kU63AYdrM520xcjoZ9L4L8OH/m8wGDgEIDldD8LyPx5Kueq/8uzS+Ew5ZQsz
WGg9mubwYtn09bnpDFoyWlv90fxnpclB5E9G2+w/ep0/nSD/ex7/uIQ/kLhDfm9jdz1+p+DyBl42
QLAiQcnWnjAO7bJv/dAoF8v2HLXRYVdwy9PXHizrjA/xyq+jbtofHf83ZxzSlZx7xfnB55II+veV
0/q3puyfN+uPlfM66dq9vp2+04//nGXuxTcAM+ZtJyN6jRZ6+fcf96s7+xOUQqDeRNnJbB3j18n8
j3L4q907SE54No8fUrJE62CaTdmyw3jjYZlnxrjaCEGqdoYpyFXqiME9iay77Y8a5qh0t4//eHMM
tRj+dkHqBPvHBR2al8fXeHc/07Ygd+wuaCPxWGzIkDI5dw7uCtmg31u+WmsqzG+kO1eBGst6jFsh
ooq5e5MuvTshNubxjrDURcO4uYhbx338PA/iq1Na/cctVLj53674Dwaom78ur7y3+kBItFXvvFYl
nD5ZhGEpE7ZubqrYvZcvKayVAONgKxV+MXbl6D8u5N9QOHhi5EOEu8CP/LHIz+w4uUGkCYf7EaVc
WzSCyj56tV2bacukspZeQ64gEkXD6ix3cCDAaoZZWISeW4+IcSmyKeqLtT87279f2r8i8rjheyp9
oq0TJft/n+oRy8lRa+gfcDN4+IwOK4xL4XlFsDMQgRj09gRIzCMpRyMN+vI/ntG/ApT//Pl/3JpX
prUOx7pN0hhNP8e+BkzZzk0cTjh16ObpljDNg3URlGCOQclFFqIsR+fDQAAiv1v2TiF141ewezGh
1SIxnwj/7/iRedePbLbmBlCgOGbe8CUHT9OSPXtCJblHUDcis0oN3TRHR6eE63ZfLy9DoJY7pMZi
+iLwjRxTCN2uXdh/v+2/arH/b2n+47b/sZmU3Xfn0Ml5mSr7LWkTuOdxvUmI81ZGkVzEG6IVkajI
r7CRmqXA4S2lNUV5qvLtT9Y1znO6/vgowzQH2KntmxeymOj9vbGx5VgZdhlBkFkYW4Y5KDsQm9cO
B5aLhkrI0XHHaGWGaV8YNVw77WFWKizvS+MwdC82SG0+59B58coWd/s/Fp2ucO6/ffo/thK9WeYr
vW98QP+pvRepNz7tiqDu4q+3ex3rQ/1rXhg98sPFX+kP1lJORqsx43nMQ0tu382EXEpdtJ8WethZ
IwlW678/H+1ft45/PJ8/to780uj1umeu8LZoF9YsjJNc1mxxJ6e6+QxnF9FZ+Acizrpme/tft+ff
tou+piYeNnFfEQL5f9/J9zu/61p+bLL1V0qsV1FTM6mlbV9a4acFCiwYqgFdgoA7uE+ZjHEP84bT
HZUviTGNExTN38rLTs7JvrArN9zmvBpf+h4BML0ND/rv90r/t4MRJ2cbgEt5R/8UUTBd9LR6vOB9
K2panSQT4Juzx8v80ESHcJNhKzEuATKSrtCGWm3r0eoheskhafvlyqkYOQLWu2cQOqnxJ90qNet4
R7b2XyzrvxU7qIeRe2D9Iin3j0eKd+DSP7wBVRm7wkhcwYTekLIngoyc/P2OGE2Mz+oN/mONwxw3
OcF/k6//3FirVbd8l+c+nuygWFwHnbMCan0yLq8cQu1JJjQ/XdHTEyg6DsNZ2yOjfbQozLplgvB2
nNS+BDHkX4Oj1nyy+/a9qxzNvpOZQdBmb0QwqwI7e+u0gcU+XJiFHUCHIwVZBHxA5pHkDWuxILJz
v59owp3sj07AZCixeDOwhb90QblFzph/HIaLHn4PP+hOzGzdlNj16Tc5KePgpmqPeRuEueay0Z4S
9+d/IOnClGkKQUu0zCKxUXNcxAbrbkFVT3anCIPCHj3dUd+lXfUJIEd+EAb6sp9s3+IQu9u7NWsL
YBI+fESNv3iY7kfQmDAAPXQnjxQ8eNQ1UbR0ze121nQWSMMYFkIFxHVjOc1ojcMUusCNETnu+yKO
S2mT42NwQFyQmTBGAsHruGeOGcS6pJw9xp7XMsOuWJwbfHvHCQ8B9AohI9yE+5qwjgGP5ShmizPE
C4uXsEW+TjDkIKUobdMxq9QVsJ3QBFEeIQURTQIE3cNk37NI4EAeIviqFrgjt46JtRiY3Gn7uER0
tWFIq7jzf+qOFLzaPA8QPhyl93UTkHUe8g8/MwJU0vmpbzCQj3yZYHBo7VKDUFbnZS6CYMbfP/s4
wYLcdIELiz+rL/gdxi0iQCzok9uwqYV6duBC/gzV2zsg6TBYP6KpVGzFC9uVLCsxmqmP2rO2e+T6
E9kLJqNzOOE8lFH5ElITEzM4ckNOEdNSRGsSjNyJZk4PJ3Ndp37TJfaRT/08y+3T7ZuzbQdowXHl
3ZbT2pL+vu8xhugtmYdB4qe4zFnbhFNOqlFT7A+TUeuEFFILAeXN/eTjTSZu1wvarODS0oiwZ331
SJlADx0usNibM6PLVSweA9J4FHJRa6x4NDcyTsoQTAGugMXQZXV8rCfPqOg7iiUhtYel/rFrG0vw
BUXKrGGvxqcJRjR/emT33qv12DdxS21Grm9Zg35owX9JlqJ7n98D6gle2lmL52ho/hcSkOF7XAnm
L0nnJnK4CTnoT2uq77e5lL7hTqAmtrPHIlg0PzwEhi78vnDUy+PmOm6Je8p46JpTvbEhyQuIHyRQ
8TlVn19eZofUYubIOMVdBL3pa7nllb/JLJ4EvEkKEaIXhU90ZoHpHgXaTCGp9rdayEwoD1yXhSoq
O+ibk2awv4Zdc9aZ4lcpXEL/VfFbtEw25WyGvj9oTWbd4zA4hoTItCwENESAOZPXmdabqYYTLYAd
Nkcj7CZcwtnyrcMwmoK8YW/ky4WNoRpHwL7l/aYC1zN/KkkAhSJ8Wg+YF9JTzSnv8Zb3+CxmRIfy
TpHwy7paQMqS12AFLTY9fHjwwaKZZuCBpL6JtjdyZWbSUDeFz5O+i/VRTGkfoGye8mGCs2qOHpOd
SeyG7br++jhea0IW4R5aKDP9amZNn5N1d7/WTJ+u49vgB7usTUt3lj0R+Y+RH3V9i34kcKeYGR5i
7e8b5mQ0+gSTu/2Kpgjla8El7NUBT6q8RSnpm7OJtJZt5xytI2StvCRH7oxCIVlAvA28J4UZnpPv
0WSFEmDAhyz3YMKEOoJdIaRv26hc9ml6YefUg9MIik1LhuNMJna8YW/in6dYNGUKeHvxIYOnyEU+
ZnwGcs7B+cLYYPctTLM/wBoGwSo71iL8soGomGidPe8Wn3y0irbHrhr2ePYAdPEHHmWTXFxQvVK8
hpubnZzZMEUMmtGRjHPr0gd9594mTt/gZSItI8LISpEaUywDBFHBw+H0ZL/9egnSVgXmbYrtJh9t
wvBlhuzG8WIBJMmkb5d0/fWzCXGFUWgdku+Qi/powTp6vWEtkpbreS+RLXb9CIpF2DdzU5ZcPMGT
ZwSNRxfcb4RjAJL7OerOT+nV3rwjQj045ZiNOsPNqJv1AHfl4v5lUXPPgNOpLMrBLQ+bhd3MyABx
tE98VSPT3HZcnr2Og9C5wrZW20oFyG1r++7T3T9jl7064P0O2cTYDh8ony2yy6+ysCEKZ8R75Rad
acIaP4erMS3DdTdiSUOewPJInUlI6sV8qusgjIJHV8LYEy6DXYZ458eSSXot9vj7KEleaJfFpnUM
Ouv+dcDQGYXI3ntm9YivjbApT9Flzbt/6UkYsG5uErFkuixC/5P4Lpc02iLMfmSsfM2hw7bT+MVD
zFKk2OwjHFKcjaW1yDGRnbw3n+ApALWfYsQev7+B3qCDlMXZzB/WdvSA4/ePwWQPgc2cEp25UPaH
DQJBY5PjLLdm5A+S0gOJJoF6v2C97fj+ETzmtGnFV9sbHxzhcQp/HluwZjTILGDwYV0+DGURtDoO
uoeXmX/jh7G91UFN0NjHPuejVoV6/ZEgY5YZ27zPtxBHXtoFpBv5P8cXn+1OOJr4NuyqxgVu9Tjk
uhOOOh71DR9h2ya4rSvKPc5ayMuLi/hY5RnnrNuMM7su3CZjPc1FI15ULFxsMRwRfRzqHJ0LIOZV
F3LELEpQ9qN3OcrupM1GzNGbOW/e9A6T0qJeBmTntH8+Gv/Nn6ZW6qqzlqMZImPRmBQHh4tZtdUS
HICwD8JZDXTPHepygIsvNm/KldlhtliciU7jXDt/+C0CutdsgDws1eDG2pRfX2bTBzn27nRyxLcj
V72LwkuL5eY2UTCLIbnre76S+8nJgqQfN5femGREfq81aKjv/wi2h8YGfYgqJ+w4sza82cnRHOvz
k3USSYdlSVa8qmn6ExXVnqb8oZPAy4JYxb4TjQ5T1AfA15bYrOi1T5Ydf5M4SchOQR6zMzqDhxE2
7lZT6ellMb/skB0fRXJcqPTyimC625A5L2hhM7M2GcOCwQXXh1OZN02lHyC9deNmSL/L5YIDN60U
gcXhIB4vJ24Qoo6uJWE6gXjN7SROqwFby2UPXmNvFLRuMywZiUyxhNUSX2w47qMhyc1jHAL/oTS7
7b6d4Ag8+SDoOKHFasjmNo/1IyVYKTD4gWZcBkbDytfHYefisnRWhU0SBIuO6oubgUWdDW/ffJsQ
g6cvNLLNmMSPbOkoiBnm83QIKM1Fc6YCD1QWADHRy+fY/jZkQnzI/GC13GsMixejBeKsUDZDm6SJ
nkBjSEE13a1AdTnveRMs/Es7NnaC5BHY8Dawi7Nb0udr5+Bgoc0vHzgFpVoD1NjZEAcQDA/V+827
DluN8EXyCj7flFBpdvPuvH3ne7lT8pV8LG7rgduES84hso111eMXnnh7zkt0Fgk1Kfks3KfCBb/z
hnr4/IFO/yjmGIF2JZy+xaCVMeWzexrRkRnc9dac/ePtqe/NLqb3QrWLAH7wHrZTpB8NML/2iKaK
xAPcfCaZjrUVKcBh/54/5KTnRtlQpYd/moIQgGcs3wNihkfQjkbpz89RtCYnVGBZmvLrz+clI2iQ
7r4nrkhv6q6p/XRooPAUh8eP1Ti5HfMNu3izD5V5nL+ggdQ65WWXz5D1YGYORX/UGby6srAGnP23
KLqbPpezGlOaNMV3BzZEJmoCQYLxZ92evhMKDs22bl+mRto6XM/w5DV2jBtUDhar70f+Mz5bRVqE
DW/P5orCpOn6uY0xsYc8HGigPdKZpbTXiwHR1DV2ogjrtKPFldUe3Rc/5zKqa2vYR7tVb5yOOR8s
m7b4jk7yRj1fCrQA/XQ+oFCJ9GlvQ3aeFZFLu64jP4tvAHI3MTHcni3xV/0wc5gyQZfPem48Eq3n
nF4EOFvfxvDuEXjUWJMmYWukaZhZguJnzzWQvk+EUcc0dOt+Fn1Go1uw8VSZ8rQDhWH3jYbcrRtk
DP//WZ+pNPPJZ7ImtI9Zteue6MRwi/TQqM7eD3FwcnonskbwiRP4d4PDNVELvggMsBrj3TGugt3K
ftqDph215TSzfavvDBBx1yNGkjT6VmP6UzDB14QFnvNjS7RyvC+cDbben/O00bAgk9dQkBGJxHAh
gVvx6xxkFSEvoGDmNzSiba0KDansh1+cy0xqwV46PMnxmJojtlP2Xo3a+PWjt1QJz5bbFSjPPedG
rr5aUr1JyylvMcNdxf2JPsSek6N7E4Pl8nThWeQakph6RgNEvXgWTy9S95d/DGITTKiID//7sfCd
kcpiF4U9vAZD1FE1vsOkdDD2zzqzPjuvuDMOtjFUWHTFlsLOTVPTVRvzUcJujh8BxciitoPv5LLh
THNnvfAju4YVEAlMcib79nGbfyXClZdpOEbL76BiIFAeIEoALte1XWbY/az2J6IXWCDhvUmkUE9R
brbdbUBvoooEw091M37YGKcpFdM0W4fduP3DgbW+kyRQugrhP6pTy3BafVFc7R5HY8s5fibkvTT4
g+x/mmwvLhQth6gs7KIf0mSdYSXMJwpJUS+qn7YmZ2ye/uxuBUdnf2ByCtJF7HHmVmcCzYG6HHSx
F50hUaxXw6t+CQJdJyrrDORQMMSG4mpxpZp8W7HB3n+0x91M1Hfz4pxq/9CfHc2z3VuWBx+5EhMz
VFqOT+MPCpCrjrsjz/Zx8p2vTMzKT5Nxqni4BTbkRNups+QbPF724Y3+87c2zZ3YmOJ6Z0iCGcac
D6XYNC1VplGrMZiktt8FB0Udf5cjNALZZtRWt30QLE4R24ZE1yljFEbsriJVIryF5tDQsv2Y/cnL
Rs5NBROmMXs1/Z+dHih9sd/StqIQVa3lxxkhPOhEoCgBmXHOIrUPAN92NcHBO0breY4p93L6X9YL
h/rusuPEEdhV2XInyWuySUNdLbP4Q3mYjRISH/LQo344DsE4NFVaCR06/yUWYTtmGODic3E1X7f5
tEDALrs6yEklkrvE8fp7SHh91BABnK3IUxytm4pkz67V7o4A3zte761C2RA63TVqiJzJOagLG7nD
cA8FvKwajuBpeAlncPwV+stGXdimVTD22frqmR2YT6bI6Bf70DU7aR/nU9B/szBG+NcQWwAx0IMN
bw5IS1zsmuzXIC8cIc9SFtMRu/jk1pGXeIJVjY5bs1Zf+npS7IdbpnU4F1WOaRe3RRtE5ZR4GWAB
4i2lyIlZH5ZH88CXcmCo0zgNVUGU1ExrFRiVKIASpa0ppXe2DRAMbg8gjq2+NvaG30h4ZZjLzSXY
fE4czFSYlKkfmW76GIVFb41bxC5n1MVM7Xxe/CuICn2zTtd7dTBwW4+pmpGzfbKbAmcDkdGJpHHX
3VAhgWcoGeSmpDE40HtxYYr94NoovIfOshws529UDFcxj20A35NMj0OKSgYLax8UrLXNqEjVKjAz
Lvdwfenw+vC7nJQ5IBDQQSUtH20/RwSxIuF03XB8etoJA3vkHcRGC2dUiS0K4kYlFwUVLv8g/Og5
agOZdWlBt293f7EJfIj9wVcO69EcUcUgkpDd7/iKBqHaYT7aPg4+uyOvzRD/kolAjAk5BEBDl/Op
WzrEP7+PxqbDHNWh0vjuH9K/WWsEw1Of7votAtBJ0BQFqVDyX0AJQhtA7+IkSEfibBy/o81j0g2A
9sYd2RL2owfkZ67MXSMTY1UlK5DowK6m7bvASgh7X7yu1eDB1hLUP31NFotW11vcvFSzkouVnO5S
VZusWNZKn30VBw5R7IQNmheXDvqMDXCcOTvN4wFcvHnzSY/EUTV8uC/p6M4Q6VQRjGs3oYAa/6iU
Mc7ans4oouF76AyeC5JbO+Rzip/D4EBzO+iYWMf5A4gKBYC+fE5P6ZjLMJaGNxwanLlDCvpNeh3a
dtIlx7kzGNZy/jQHzbg0OTjvCEJmzfjOxj0zktZ4142UZxrPtkn5mV+Q35ys31rYo4MYfobOZTDv
FW6RWcvnSSDhX75gHA1qlWSHFv56DXcrdmSJXREj/BelKa0lMWNHAmcGSdqmg+3+sObb+HVVP9qA
xpom2Y4nSU2hKtmzjfIM8/9H3Uv9QUdM//4e2xqpj2qXwm6RxjbGA/WhewlZASiJGZ4sqrY9GLzJ
hphgVaWo9JfDRyHm15k+wjUv38NWhlnsU5lwRVpbkksEshn8lIsCStD8lgPNUP8yv63fplxHKHMe
wl+DzoE4t+QH6xgxB1a0vFLFx19ZdM2857RGDGFBbL9k6SS8U6DvYfJ0kvHO2A5b6fcjr/foaVb7
JeK54rXOUeO1F6XZr2MiSLNBh9O0TSijR0Hak2C5+L61WYYeoR3zQlLXFG71hE80q4b/MplXTraP
NuiKAElJZ/pxPlcFJ3RZ4/n6loBQx8nFVzffWO7qOdF7IubUpun4WJzCxzZ4A6d2w87QrB9Ll4Oa
G/Ir+6YPptx50kOgOX4zWXb2PtrgcHfwDMoJsWjxTpxvbCi6q4Dpyy6TtLiyw4sJ8IQRS6YKIH++
zA0NadFz09uymsQKByLNnx4sSW4TbxPGxyRNqammanNCKfmy9DG9FOR6tWGAd3zD61Btu/gvmfJp
yBejUYlSk8Sj1+ZqhBnl0bZKkiJIpnhGBE3cALYyup3bdvO2CLxgnjk1CDDEia+bdPUvE9YA6FcP
ONGB+7FnnKLFEf2q2cbubHdVYaRqKsJbShumJMyZuOPNqEsqGyiuAV4DBEqLys7Wp2bIaYvOw7Ty
Nk92iqQVkNbqfIPGSnZqX18F1Qb6QN2dg2bTVCBrpWLgDrXEBnCHY1zdynvKgTm+bTjgu8LZveYH
ATadfDhWlI04TBGQPtidL5QJae1t8FXTeY31qGrK3Q7PJmE7VgPVmdmgAT9drC/ont2toFWC76Dk
YI0Y6PXcEJEM1lF4es05QyToh+wOu/1z7TtEtFzZoelo1SfCvbwvmrxjGjlMh6t76JmvZqTrg8pr
WpW64qJBDoFE8B2ezYSZDA2M4k2VHqW0gI2+aF4nz2ZImVmZXc7uaz0p9G1GTVyYHDGZElczbu+0
7iHNY8982DebQLycgCdxUnZp9k/+5lISb6ebnLIItMupV44QWDenxoNDefh0Wg3zY/zewAKdoGnQ
WNPu3sitcJQnr4IHN6y055+wiJGvH7UUxPbuyUXT10b3FZm/rPjGLW7Hs8t+VnUdLTpLZtSJQf/k
9qcIKK5iUMyWeeKTZUGx8GbMu5iUTU7A7YrhRcBj5wp6atFz0pxGVabBIhiZJ3sC5pyj7LEmLiBw
3+xFreH2tewwFjO+NJ0Zh9AdnIMHAAJ1uHCM9Nr2leFuiOqZDSl15m8BbXVc4hT6YWUbD8nPWMDs
n6wW87ycZMfm3OA9YUWRM8ICOBDOJrSlfhCND6np+d3WTsPswIA3zWe64nY/ueF8kNtP3/wSDYmr
lpHgogTI1Id5BVnvfZFHhieiWeR1p4b3aW5u4x+ms7V0dIOHo2mQWWpde9Kan7um1Q6/xuLbFvOP
jehQLjOCqokMQ5RLGzOgU1SOUCJ4Qto8zftZbRmmuOPgUSFgz9w7eEOrI1Q//3Damu2+N0dLxxjE
vatGV4sKwxCfi/QLn9mdjD0XL6dy9GnURdIllHoRThK5rgoJM0l/11w35+03ycfCnzRpbkg2BEkV
e+o9B/wSPqYZ0Q6ppimL0qA+WN/FQzVRRBO1hj3ZI51XzMpgtL/tRiuLFuqtmDF6QRCTGcfzgP78
CzRxGS5XkyWZO8p3tGYuQYStN2u70+ws1ge0t+JwsbNK+q/RekXG+PJjH9dtLJm0l/TET7kkJQUU
RTzWyypaE//3g77SUh+XwYmdlnVmpURbbdwjesOhq2nhBu8q93NvtD+GiPn5TPXHP5kN6Pnd+WJS
w57Tj2gq15XSzwcFfieLcfWreQeNJ549kt5t/SNwdV083DSXVH+bChV5RMysA784W90LnSUk1FH0
yHl5imnDR73/ZvTbyhhobTRO/BV9p8Uu4/dHpPXb3ZTDvm5a99ug1+FxXmcd8WrbVjdEdeFSVFAO
6JhA1I+ZzTuTHAj1Jn5WgwopBJNDK5btEbFgQw5Xbq7uLZ4tvuMgp9XoFSrFKfmVe+r5p0tbwxEd
fuZ7vBTbe4s5k26b52O/dn7RZXEUEWYiUYN0FL9kjjIL8iwf4OBviC/xUDxe4xXkFtzl9dogo1Hc
nuFhQ9zlSncautKVKaLxjkSkE43g+6CNH14f/kIfUHKo3hkQ+7aYGXcL7Rnsra6klXs1SsJ1P956
cGZoxvx0p+1v+9HD95vBxa6gR7k0Y9FBuX4TVlRFwFoYO6bsrAQXCDaH8RPNIe0KlwLvPSkItQAM
UlvNq5YYmD6imO6xz63ktrI/oxmScgPejT8KLhYe7O1qd4eJmClS2N5lTrIBoVCtmjq/PpJu/bfd
A3ZLKWUB44B+QQ8JqV/ZxwqfYklNbz7Bg1ezTbtt9UGZ69X6t2B+MqD5vn010lV6o9aAlHoDfxbJ
pp70N1c8H+Y1JlcsfdJjHOW7L099GsznSPWoD5z1ghivU99MkrciZ2osK0cOr8yHwnoxy5Iz0CAm
DArrAp+FOKsixdMc1wK0MwHXVNClfrIApvvic3MoojXZtDbl6DWMsT8cnVPFs3lkdPhZq5ac3L3r
hAndnRHY723XmLzApmdAGd8htVGbTCwqm5XdsFEMXjYEa943Xch4hoF4SAa+pJHOu7Tqs2qWMwKp
F+v+V9mZmCG51gZR6fkHOZEINosdGf68aieGDeE10CwFCOIMQqpYSM1s+OulGkkjqzVQz/9efGbn
dkQ2OM/IQqbLRYOOmUYFb4NfsnAYm3w7hj3iaBTIduc1QPiB04K4gpfFyob5HfbEdImPyIqmxPey
gPDQsEPW0bqpiYju6zyddazK5lxb9BikkYH+kQX4MIiLO3uQQyWAYlCrUoLUnWvXvT4S4tq6/fDQ
tt9ttAslS61CHNfiSlfDTrV+NGj86ritjw+9qDm6KEbRImuLCZDWe98EwjkhPLjAHE+UBFP3tn1d
HFoy36wsWq9gP7kiHedM2xzsfH68DyBhg1BRmk2r44Noz3ADHkHIa7sXficB4xOR1p1smj8+H/Rr
h3mcbQeVgJruCnk727pXf+IGii9FVnAd/Y9nDvR41psGStzCCMrRhDszOdjuRMm+OOZojy8C3d9R
0pWqEwAsm2h8XhNO1cV5MHIzO5LPwdNbS17BmdLMQrnsWVX8W4nwRtH8mAzpa79MySx9uu7N2QFg
q8wwxFiXfs0UdKYzUneeTpSsyWBGyaxobhrermgtqFXbcJb86NwXcdEAgVH1CX36WOkUOrcIxuwq
e5kFnqLoWEXxMqoLFsAjfwyqBYDpE6182ChK3w40HqjenRo/AhpSDTY0VmYk2r6FqJFuO0VxPuNq
guMPifyPCuWEybsaJnRXCYN9WtSZLfE84NE4d7xSUjrr5l29v4SLbJh4K245ngxYYVFhkcxl3+Ad
ZmhB8iQL33xNwBSvjtGJuvPqQsN7nmQdCXJDAXqXpYNnx6rpODYatFL2oRUwxCM3m7uYNi7/+lmK
ENE8mzW1ar1puSQU2ifx2m5CJsI8SpO06w4J8FBhkEHWtUjaR+v2Iq5kodMYql2KSUfXHuHR5Bw8
c7NznWTvadkMn1BH6vmptH6be9qPj5T+3LKPDNuFd0ENfeVQvB6ct6VsnzwdariiDjL4gh68EPD0
+xD2DQu7d45YPDeUpupwD/R3kFVj7nomfreTwjaaVm+K8vwh60XH4KcZWDXW5TrrmYyz4P0efO3D
zVpQU+d7lCQdt/7h9WYJQq+kq5H6+iwXnT0aoRouTlMTejWlFCL3ih8z61CuCNar0nq9o/SEahOa
CtmesSvipK3AM0uvwP3hgFgiByu5pz30v09TV0GWT9BjQAi1OpCGNjtBs4cOvFW6tyH9t83W+3Ya
c0Pde/6W74YdWjHtj8BRjuVyEBE5njwRZUCAWRi+Gtpy2WBi6OyOMedotr7hlRrpY53XbbbrOZh2
d2PAlRvagB2tyGc1IW8ZpkPcLrcZcW6ftDw4d77zw073wuhVMCC7qkRn8bh4+v61mlwyu/E2T83o
rPtNzcwe8Uoc+zJ7yeu4us5PGDfpueDnSCwet95TjbdqdT3LXuGdv3enyGXxxL5lMI37KrVF4+vB
b1TWqnLIzus8wid5/5yKnN9o4HvJsSSnYrhc5h5bKCoW+VFiozVMheXQk2O4I0DGeJBVsKTUtFha
TiYdIBm6Hmt3ePKXFK7TtgZfX8xvwa7jgd4LRkFbp4Q6eAWiMxx2tsz/URrjz/b8tFuOtSQtQKwn
GfjX1Y1eDOYSLf8+YkuAEsSCCozOI18R8hml8SXAXTWBJeWAX5CeCvwP/0k34Hm1+DHAW0yPTeU+
JpDPn3clVuwemvCDNQZPxUPCW45i/VFMdqo/PKSemon9moBNkqfOTOhN8XLUcmRh8dtohjer1RgK
1HQS48UnPtu8nT6OxBBkwaNFaSIqYwa1WlonEl0ztYsVg9bP0wppab1vkMRx+rXbk1/GgefAp6n6
Thq+HcAvkpv4mBuGTocKV35BM/TSD5P7GJ9HcAkDvokBaM4heYezvsurSebT8L0GR9N7Lt7um2nU
YoOK9VhYDfYOUKeLc7UJsDyTnMAYqU9HkrxI9xhuuppAMJPQmI9RMcMiDaL7sPER94TSVETlUEPR
QIyhmf3Qf8YV07emBBwhPfPgFkoTmNNaxfBKC7gzcrgQie8aY8AD4iuCGhd13vAKl9V3PEuHCv5B
8Xs6wE8VFmoyMXjihf7V6JzRPLxQN9ht68fwxoBEnuKo4zCxxS2Yl4tKDGnqQQ+/IhljKO+YNwpw
6Yyz8BgrHgKZzfACnEj/NwI3SKok7dA+E/vzJj9QIT+nCAo9JJRC0RGquqbGJILN5KH2rCowvByE
p2uNz3MFsmgvl27RKOPH5vuwdjUB+w9Lfzj98+j/kXRmS6oiWxh+IiIAUeCWGZxnyxuiLBURFWQQ
8On7y90Rffr0HsoBksy1/vUPN+7yIvkEyWD2pgWE8bhRF/49HODzugNePrZ+arrYGLf6vmyso/xb
bDoQIJJLVD4SRyo73OHwYdvETpHTkPJg4PZ0sbU5T9+wzkPG8Zdkej/x+jp9rIDG2YQcgD7HO/IS
ThONlZ+x42VBHRqQua5n0W9jM9QRkGGGqFQ4g8cilNzEm88QOngmoH+coPebCwWSpffy+3xcTxSP
EbfnsamtAFY+HGdkDa83m8o+gZ3txN4Y1zx36g7SLAvn5OlVIMjwqh2GHCrb+eZ+AKDA0mCxehm0
LEwmFhtQCa+aVtyLasZT2m2Oz9kLHp1OWaH2FKyCVlX+MMsp5RmBM4D8YlOHwPGALHKAQjeGmyAm
aBqxy/DRbR7pgm05x1ljdt+8Jo4gzgiAgSvHY5DNDlQZaNtxTLeYLcwHwI2M7hE5cT6UTjqjKMtn
zAN34s0FtlTA8Rk4X4ea7g9uyy6T3AxWZseA7mEdjid9PAhO6vbEkADs4do1FBUjHxZUJ6rIuHMH
czacD9XWwkwd5Yc+9EzaGnt3bq/XtGeILmTnFW1Tyf/46M/e66KzIvNt2esgpqFONEhTZwZemm6Z
4TXxlh/R51JC36ZnQYPkewH+TnXvRPTz2zZ6yo65DuAtIRw1GNi/YCnUnNIcX2DTQwBIQsT+8bYI
06uQSdo99W7/GnOhduzrS10MaYlkI66K1QJBo5sXnD8Yyo9HMCCYLsAiBmVAi8UngYHbUtvVnb9E
/AgYsUSoJhRtHkxhVD8CaL4xaLGanSBb1iCiDcjPEurumip0epCv7MVcUMZjpVjqQKiIC9ADkVhl
9cvioCfOAcMB7Cz4sjX0xcwyA2LScVdyQC96a3nGdgYbwz/qRnwuqkCkEjmvxVezR7hOsGbp0hgJ
QeeY4YhbQZcWZ8EJXhvS6QZ/QEsdYfSAwFWxwptzQZlkwoaaYxGewTEh8Bhc3uQpCykZGCoMqDDq
ieEX2FIPuVGQrQPh9ZEziHXezzFQyHfNzDcYB/agY6ojmvDYRdxpELoR6A0ym9cf4yiueAa8VDoD
eLpAovgvay5d1q8om5Pegg3z3EHhgQB5RR9PMpX3GK1iCFIe4Trzg9mIobplUALaYrC1++Ar5Zgy
lPUR3p4HjOt7O9s1tiJ7vCzFuxrBoxLscmCeOEgVtwfSu9s7JtN6wwfC1mSErRVzmeSGfR6Plrss
hZV2M1Y+wf0+Rh1wXkJUA8KrKkCFIec0hqa03ufn+M4IyME411+nedjdLo92WvI80sIiCL+5YsG/
MosVzEK5flu4DR1JUIjKjzcLAOVLdU0nRy711dirOEZYZtS5HdJaS+NKbAzU7TR3Oj4Zzw06aUxH
RcmRryOy4KEF3E07UuHmujRMNShPEBn7e/TGEtYql/YsXbgQFCJ1PvB/Js8hXWEx635/M/y+eV6W
HwbNMApBbKAuHWaR/jvyIlxwf7Ggs3+bUGNk+HXvq04+Jmc+AVAcqlKnphYBI9vBzphJUFGezvbz
FpSb1IHn0lragAcZ0EnR3Ra4n0wqN+b5MGA9uaCfufsEXz+8oVLooZ64JSPqYgJzD+UZpR82Sg+W
pv3i2QFUFw8B+79aeurT/f6NlAgrJJXinNkibkNCye8IDJ5O1evIrCH+qQw6g121E1UCvBPN44cM
njGGfhhjKM4njkpt9ZG8t/uSPGZxY8PGw3KthAXZiqiCemf0hQ15dxWN6WDFMwg+zdGKdITi1nQH
ZKsi/o9tTBmeYj4wFwC957FDh0KhntvpcWN63jT2j6dNAsd4v2HXZbwTT2GwUpdt8CEtjSihnUAv
LfklhSLbBLtmbINp5/GkG7DTqfO7dOqTQ0bTUQcgvjUPOBorKvZREtXq9qk56d1N5au0e0o4ZtvZ
B+/mRfmZkWDsDuMwI00Epk83TnGcw/GY273pM1J9LI3O6+OhjO9GrikeheYCwFbj72wNdQsEtjDW
EgFyFLQnc9XcZ4RBtYz2XgHTeHXgmj2GGovXMHpD0VJbq5YpyTHryoOm2hKi2OEDjpd2Hnwkm2He
kxPWan357iTLx21CG8Fn4Pl+LhmZmsMIu9O4CVJSifgiuu6lBvHsN3ZV4NbPshttvsgUCZGwSt17
NrY2sLEvKyaM4TECfv3zXn54WuYR0iHrft5GfRPwWSs4A+x6Dzai8+rGQUyLusY6y9Ipy+3RmXke
MxRzvKAcAFgUJUU1nOW4B7gdOslCwe5cqP94939nt38rAq3cSqrbM+C1UsZlL8lpGBG93QIlkbDG
gaRIbiz2NcLR61uuNzfcyncvIHMQFmySnbZ2GsFYSk3Lb71JhSkWNKMXTTVG0UFR2r+0lWQa46GC
xxFYzF8JvAFs7z/gnOGplqy+/j0NS/65R3f2bNCR2veHyx8TNpePwFv1f+I/zfqDila4be3vf0zG
rv4gZX6cQE3Cewfo9K76IPWNA+waI7wm8JZ22rUwM7gsMCJgQAfQR+kSQtbaghsRBv4T8kXeAzow
vsAnYGEtbw6zhOSiLqTRkrZHZLPwuLh/9BSw8z0Z1pe4rl+yYYTw8Hhkr/3Hazn806MysxMD0DKm
vuUvTBtqHiXhX/Ax5zguzENB0MxtWr4aPaK10ldsRA4t0wQbmVxQ4H5mA3vgRmuGTze3m0YzE9b8
ft8t8Tu3ij03FnBQV+xwZdpcgMF04s/ivzycQMaqvIVp02ctFtbkHbp7/BqYyrqurzn+CkfM8xBy
htvtqeB96gT/qNl1KCb5tw0jPmAmIbCC+K5GT9gKGCZtnlhDeELnA/opxgWoWlxS1DvRVHtIcsTo
UgWKFgsohLjZuqHvf33ASFsz2WLvOyv2RL2d0Ell7ir86+fDoyvYaDQeO5dGkTPj4WS44OhbP7xs
5u1KqJDEO7IB/iPbyl/7iAbK0imC1eO4Za72hFxx1f+at338hNVqkDobGDYCXd2k43k5mOgHgA3Q
KihGDPiENiSlVYDrxfWbPO7OIBzexsmeV9R/qINuFmk11COc9PbzpJbEAgRMuteJHTHNn40GzDlU
K1qnWLFQvaAENHAsxpnWw3tgv2uXt5BT/+XTHn5pyKOR3a7g7Oj1mKR2/VRt/58Pc5UE6iAGdgAO
HXPYEe/o5J/piDwA+zltsgWOH1xNGqEbTInPG1JWWO+NkAcPvhYwQ7z7QLlYAxkfIRrtV4tV2mM9
GBbj70pb+1xMNO01Rd8N45XvNH6HREjFzD2cHnKyemf066S6a0j+iFMvnYM6m+7TXA21hgNocrtq
pSuyPFIEdXYqRU3i43gVL2ITfkE3H83bA05XEbwC0reE7Vz9i+kNI5XSnHGm/jEsKWa/3df6hVx4
mHS2sZZDxh1TMkbYuhz4kuTfLNSNssSijpvi/PwO7a3+tpiV8L79nIQw9Lf0Crm1x0wHcOFhMdlQ
ONrfqFrmqh66/AdW/T+jvwe4SldN9OM736i6f4NfOcmhdNAdM/0AlVVxNInhVz0cc0w5+fqB+Zuc
BKFFvo6WBHCZAjAEhxXGRKNveCsdCV6AjowWYDJmNuAeGA3fNg/823dwSHBxIegQyGIfI8yQVsZZ
k0LIjzKqYOKAVphWi9tlwlF7OZBmqM/F+nsx6FSv9FvkCn3tJMjkeb2ZMwqvptDMwar0AN8Sy7j2
oHuwOxiLVhMeShnBkOQpP2cWKaWRbJ0zkK7YOZce9Ciq4ndUr4vWk3M7Wyon9h+WDmvP0CeM21eC
luorxz1XGn6lM8t+fsmqYuecpLaZu+yNqzvdnY4p4hEiCa4IgoUSiz1TMEZn/d1ScENrH/af+Uuy
YzJly/8COIUZQ1gWPTR2D3Os4Ibk0uk/gVyzg1ecGrKdoNOwvyKCgWLY09FlLzviMwRkl2RgLbVA
WNlCyDdII1JPnrJbwUt9TE5CLSM6jX45PSj5HNx4OgK3eLmd0xHDvqLNhzpBxV+2Hkkh1JcJsh/k
YZj22Gbq4d90V1F6C3oB05r5ZwPxL8GfbKYCa0coHttfap2Hh4vKsdpK9bhgLrv9jPwRiaY2MMoA
toIHzoliQYNkHpbfSGldIw8LOxv5sDGXgi2Ciw92UZx3S30MlsoE/boGd2zGcTuL6m0AW5pGYMlT
S94goHfsFf0mVuxBH3UctG6Vh6psMemKQDES61d5BL9MGeHIPKJOpvwISxm2rNgvoe5GW32XUJ7Y
+mVr1GPkeHiLyfv49rMWOxiDLPu9v/tvsnVcVX8SgDNmEkHnli2fj6kGLOzk+1i2NX3TcGBXuO9s
xwJonXpPNwT+YmJlZdsO9jMzqOAD9MGMZmWEicuX1KJywqaKGx8eVfeAEAlWdbWb0mDPvB7GwheT
Z+sbvP0QG66BsEQQ4owh3eR5Sf/Qr6MXrUJgLs4MJVhJxDT6ZHI4iXdt9vRZo1fYjx+XaybZr0sO
osV3WpYkE+7XGeS3dtMy114zP9TGuY7mUnYGYF00sreIAeF9SgskWcuHjwBvoFlrxt8P/hCbuk0+
Vme0RLBjQPNpYtVI5LdwfLPcTOsJs+SDEglBjdrb4pxj0sP+Z+XFuhaGCqyBDKREN0FewTAGqfWN
xZhAMOPozsspyq0Vbam0/8KYIaWGblX7+prpamyh6Ixgw2HkIfGMPO7z4r1PsVYgpiKmNeRhLVC8
7erN25g0pBE+VjFfObcpwUzEwS/VxSMvpQ4yvRdCkGK4zZP1U/VfTfDOnK6GJhIOcXS4owTc5rkt
d8SO+mqCLV50b89GmFPyjUIObEKCX42fVxOOqG4NjEKBe8vDUTYb/QK20H6SBJl+roZsd61PetK9
mT+NTbOgqktikSc07JmKWFW6iRsPvCNbfIGt2QbO+VN0Qh9BQUJP0keDJBqCtWhE/PnvqrZfbWEn
KOMafAbJeXBekp8xX//SbPMDn60BvwEl28D7aNHwS1yHFx+a0u3RyyEpg9ioUIbZnzbU74tRP2k6
QGmHjpMeNesnGqUtnh8fl+NduwdPc13XviQ76vhmOk+id0jyY3xOes6N7FnKTAxbKe2C9AQRoqwO
t4EtgXbS/xL6Qul/n0IaeX1cNZvKiqvFjqasKsUaaZMe0DhHRkAx+5J/6BtwaosZxozc51wr1zTc
TcBQubcrhLRwjHgImArUs1H98GKkojF77uamuQWmuqeXr3TWnZEpdIra++qHOyRyCS2Lf6fcfszw
tyf1DX4KN4QRHqSZnOAHbVUOV9kTBvvo4aj3KOdg48gDqP9qC6boKkPZDyW6o5hR3Xs1vl1w5hjJ
yO9xZThVSSe5eBXBCytCqgHoTPNWCUdKKKkcP81r/S5uvhyvIQCoGENO73VUxnMSUQa0FaqTlOMM
yQHnNKOPONRV8TioQxT4j497Oz6x0PuaaA4cQ/M+YIslgKzDKavC5XuMTsUbc6iB16rAF2zH4C4J
kQzFsSNzQd1+2mU89Ee3n7p1iejMzwVMc2XRPzY9s3IdBtUSypL2cICYbu+jyjhJc9rg0W3YQt8D
50U7SCJC73yTsECDs01yRr+O0TspzH6aM3opFU7k0GanaOQo5Zs8nS8A05reWbhzjhxGZXn08oh6
1CqvBfGQy6uKocto1X/nPaUUtzypTh9KtHdgvpmoOFm+I6n2SekIw+zzQ0InUTV6vkr0CMYG3ijg
LozM4XMAAS4Hi53aToYbHPRekwPW0oCE4fh9Ogdo/6cHVfE56rqJdsmZGNGku+xIw0UBseDUr251
RIE88MzPAo+42P/+3dnA0I+ovwrk8Z/szqhZPZZUAZTlrVMDMrGZQ4rXXZmTaX+bMKTr8bIrPWMF
aecdtBE5N8rEGMML50mFosFia04SDxPh2MPCGr6QMFjvnz4YdPZtia8/CEhGLiKFtXAMZMY9+fQW
bsVce2HlZRsrna6cnz8R22YCIOXhgPs+VycPDmF84qIcqTrhHkIJfoOEvm9k3zz3YZuKByLe59jI
Ba9p5zeTbDKi1qvg3XS//Vg5E9Rw1Fa38HuAYWdEuL4H4Av6ovdNRRCcKd6JvI1tZQwWTTMeSi/v
9feEakCwLpGbTDo4MTYIuwbwurYV/DKrHHMG4G/HqGatBCUj/CmLuPfbyIjutMvzboLTmbFEeerX
J9xDnvZ7aUTPa03PfciCNBqFcqizLmcDFZ++LxrOykp2lELVk+mtM7TU5WOSz2iqlYl8fSONnsfL
T9hSIe3k2fNDv29ByALbMQ+fxadChtVS7e0AVJHQu5BLB2M0dIRLPhirqt8wWRXMAlEhswnA2mwC
cOriNcee/qs52owLwULsfMOlbH3iqea8PDn6krWtWu9HMJwM9uQnF4r1PXz+ajHpSi9gVVeUIhwX
jF04wQxxhdpr48vwbZa3QfDgggGtXu6andFYYQSi2AbDe826Z/ZXdT9MEOeKl18NH8QGKWxi6bN0
kh3lczrlr0h7OcUL5q1BbmxEsrM5r3wKTE1zYkKXPHMuLxkieKnw/FQOitOZ5FFFakFgB+DOZzYY
+ho+iDFcF8cEY2i8oRwl0ACfmZdqDiEwtWJTClaAIkXAXi19TyXWrQSu1Xe0RZGaEvaCQ0r0IDGj
mGIa0D+C+9MrYXOWXrEhy00uJsQkwe5lusTAIJkW+tZYlguEku/VgLY4BJ6Ee7P7wCegAJZO+ayS
3HwXM4ALvxt8BjIxo8CmQPjkugrtIlXFZDDm3nnyVb0HJurcnw8F0/yxQQXFkbIsQlg74/6kkJFh
aP5tIq3l3ztwzAu+KJd9RQ3yLUgy9J779DpkhDFy3n5Ho7yMl1U0PL8OMUglU90J8iGIUfuSFEzc
PLZZTDJBcqIHwSVVt25r0ll65BPTBGEEFIn7psG9C6cnQk6/elQDyd6dURMYm/okD/cxydoKXQkO
Ne9V40NP/2abUhjNhKwFE0mCItwyc6wjfxJzQpH9Sp1358A3HQ52akH5qyxGLSIemq2dmXmf2gcc
N19b+VgfUqqVgrD5klMXL0wuZ4xDER8VGBNGaDEuPyBZLpHJhoFMT3CchuPq7lNOVTNquC8hGG84
hxUxlJjrYtFADTsIsKGnSVacR+M+8MYl18d5ti7fQx+6jFXqwnlHj4XMuv2BxOOOVLvB1xs/7EuB
u0Zu98dB7aps9+iYbjTBrtbbbyhNyIXgZUA1wHJxCmyrw+Sc3SuB95abfuB/aGZc2W2iEbs0I516
gakhZPbea292zXBueJLCl25Li2yf8HoDmziuy6hmaCJkMAKsZ9+R/h4VXOV2OVzU3pAFArfMZb93
WX0Ng31QLJnH2qVCRWnL8Ru/3BylkYxlMKFZAOCXSkNf6BvwXph+2iUjP/wf7tv0EXC131Cfl3Hr
QNYBnAJTRaxL6k3WrJDUPwcE6tjEZGCJyh/VJNUZ3C6yl0DBK5s3QM06SqFM6OzvF+36PQzbtd5D
Yfrg+MsnxKqB7tXPIEWZuHYfvqIC5WqjQQX8hjKvBD2doQEJRZrjmFqr5CB6AKzGcJMg2KWtoFn6
RjQR2MbA0vL1uYLk3BmcG9f0asmWTopH5DUf+7X4nFnPquZAGiCFMYcbXswem5s6k1oPuv9AchQa
LJrpn+EYwVi5gDKEbfOeUqZCowzZHgXtlhl60wFGx2BB5R9VIXV/RzzRieDSZxnJp9HKnMPF+dCI
p45B6qzXLlG7I4CcvI4DwR1T5hyVRIM8Djku0g9ihaz3PjPAl5TQ5AC5weL8NeeDed3yQFKvUNtp
IE4RPcXoV6Ldgco8VY64ypMDeBWrKxdHQrcp5lnv30fRiIij+ffGcZBeKFveEBGu9C1Czyie0UfG
GfEJ8yjbmvUVGJu2GzbS41Ryn1fKYPskmCyS41WHHgjo5zpq10+GRHhQO4j5ZCvLxvpjqlZkeJOc
OQhVKfwOcU5j6DskZ7MhISv87J8dQY3QmMcGT2s/2uZMSUiBZSxFfZv/sjnHdypnN9lKz8XNmN1i
O+n8PPWL9k9V9hySr9+qid5KZmfnAXbJpR/vkxAN2nBhSMTeW4/3/DU6MzIuZKcbMydnejp7QenQ
Wak8sl+Ih6DayBE5axUXMEJq/1IWqzxwC4CXxmsJROby1icM3+768XO6UY8dIeuY2+xYr9MVlemX
JvtMOAyMjHoyUBx5io683IOig5LePQntQAZ9cECbPJdB5zipjyj2WiQh2ixdogOHqgovIvPN2JYB
0Qq/EWZxBcKfTIMq6BFYlphhSsCg29duotmmHCqJJ8oZ3HGYTUtuAv6KJcXnpBAf9NsIoESZvuRw
ZPhMLojBWg/BXsCfvCGrJSxyLki+xOoQwx0ZxyPae+M3rZzu+skXZezqD1cp7depZBenFcwn93r8
qdbIMqTunN4iBAJ8o+drpcbB7ZRPhqh3UoalBrD5KqHz7/arC8WTL4cLDfpPo7ldBHfsDFiEN/DF
WKy44gDXbWtdYC/4mmIt1Nrej+YTxi1QiiyiHqhXrNHahxDcYYD4lLyPjY4bjF2khcy9KWWL8F0B
/gLneTigyLCUcOljf0ZpReQw+lAbotTLnrhfN8Fkpln8DiJY28i00klfugBIGkHBPtgWTI95B+zA
vtCBmVJysB7AyuPJn/BfrN366Tx2fD9pMandy8oLN3lUon23jtN0Rf43sSEpkCznig0nBfbFA9oa
zDvHVB3ERxI6HaACEh+xBX9ZGBKM/LJwQPiEgP/Szxf713Wx0N0FUscVhRrgf7LMMoe36HANCIhr
ErTC6fT5e9Dn3Z8zPU55IgOG1SsGTpfOKr+kSZQwC6Swyw7oTYBhBDi8MffoLRmucKQx/HJXPH+Y
62//CNX4EVyshB2Y02CB38Bj/M68vxUl0CX1LwwDXGTwdoSe4AKMYkXP2HI/133SeyV73GY/8wsO
E0QL5ESBKGWHj8gndGZRtsAj+QU+4Yg7/3k4i73RWAtWCNLzCSJh8aL2cpmeEAq8ZSBzznuUKZYR
RNJ1pt2cgf1LRR7BnjPbLZDBEw0BQSmZoP7uiYNGqFa41iUE/WQWD6J3c48I4MK3vfHDoYsAEPQZ
S3zoBAcE/sMrK+BeWSjTcAOmX92MogwA2iBDRhibCVp0XCxypq2cbRS7o5HQg/NUfmEB8iw7Qxk5
1ZcS9WZtvuPPqWkhBAD4+mxWH9XNXDhDNwIk2sQ+sSsA1DKM/Z/++hIjfWl8RjYy7n3ZV5E+MY+t
YTSUWKZ7Wo9bS8zFxct/0jm66WePIEObzC1fscBfYnUzlZn4GXLugzld6Pafhk0zxbNwMBoB9htQ
iVgsbRR7PlFUvv8Y+/ivkS7LO+G/Nc0ISrapLfTKwlkeevLN9d2/xSp8ePB4NMK0LcngX3DawG5T
NFgV66tkcu+GVuYPZ39m7Y0adzBjaGldUnvvT0gMwC7gzmFty6CcbvmbHZjj9/5oGHK/3K3M2shg
iTWlo2mIXviiSEHquTnGsd/q2XPHFBDSH/xWz/Rg0g2FBX+1hcSEhsLiOAUkO9YSkjVJDwQW6M1p
CNCiI6I+Cv7E63BAyIb9JqGWjDQA4Bh9k4JZuXrnyf4QzOfBsf+8wu9CO4XY7wF23EFfx0LoI9im
tkEU61zCF0j3GKusBSJ5LEJBkXm7+maZNLPblnN4PNzUDCqtM1Bj0liRLDvJAN9ylNEO9ExEP3Yz
4nyblG9aNayJ8hZ85RZWQxzj5rTjsu2UHkUanOF0cV6i3nJaqJOs+lQcvGhLUJ88OMAJPqDcuHyS
sMyA62+ZdX16hLJZ+fmXB4T9aCp/4b6YP+hWEFv3QrIdaLENNHDLXB1vtg6CBWHcGN2wgQcSbGGn
tdY5aG87mkZDQthrXhmsAtMxki/G5/M7yMfvajZeVntEMi4mbFDiZ4+VO7shHPpM+VTXN4yxjzAJ
0ylnfAkmLo3JYaD90zQa0JX5I8xDxSXF6w0Lr/Hun1cS5nk0NHCg4Z/tBjUDNVBv2WZeAnnR439Y
EKoTgiLx3K+n+H3bEu5TmwRGQWNTDsZbsgC0UD31awZI8EIeuOnQ3PL1IJ19Q4o4jakPVex9rt3H
lJg9Qkj2uxxBvYUvfusLLXE3PtUhBRH0BFSW7sf6q5y/C/4E8AFfEOfisBPeA+ySR4XJWvARbivQ
Kixokvc/bUti3tY0rGz8WWvuO+p4iUU/rRf1gk7gJ4fMz/TlO+nChJUaUoOaKgxhfmOTJNhMil+l
WPAkYzpm6+Ycj9La8LFgcuFgbO6pq3uxXzHWQ+UvGoQVqh4kndMOiWhorm4jvykmyNLPDUcb+pbM
LrbVelmNjRXHMeFl+LGhwnIlr+BCCj59x8wD9zVuD5wNL7liaoAof4g4HYygBpTm50Qf2vLnlMUW
RTRb6fCAFy+hGiKnayC8/kDppMNrY/jxUiYpoAg1DG1mNE1vaHYUf9S85eaLxRD/TICX74uabOxD
ukqCxyaFMbN5hIr3SYEiklWKWd/1tuiFNgumHL4g7fURvhmTNTDrmIAnAZmEzvfvEX69x0b0DZa2
g7Jah42bzAqYLJDKOzZ9OAFg0Xhgfv+RxB8hv1+E842Ol8r8uNu1KL4AtdgkOg/KDED54E9birym
jqmUazA1APaz8/HnDi3LdAR7jUkyv91wTQhd5v/NEJQFfhWOXCAxP2Q5c2GINMZbE5U8JevGDOTV
O9AxgAVIxToiPekTbaogbKQlJUncLw5DqDT9EiiMCG9XOmsz5PgU/w8CA3gfF1cxDP5+bjMSHwWP
qg/kgI7X6idEqwOMRbKztoPrwyY1IHHE84rykidtR/42uWYNmmIgfqZ+7rW4CKmkGUpOPQVmR4Uo
s1DYm+CDsTTsZryDVsMPMINRPG4wU69mqp94StCGj0cXEZLC/ApkDwKnJzwvmLpvxFTx30RRHGx1
qLovh8A1P+OgBGTGUMDa0MkEt6UUsh1JTh+U08KHEsS3+H2HsM9XyYLcqd81VoYQ0krvcFt0cAZg
5HP0GUsApYz0aypoLOW5uULOMVxrPvS1Doqj5heT6pr9InefIxeJQTcR+8Pd7EVjzzoCCEJdJUdy
BMPpQCPVDi02KIyJ1RmpaBqPNM7niPuZGCnMcgYMj37yfYXaUbK4/YMFNexYSH+y6wtuPLKWaXVF
lTBtsY3Ay8FnmGrQrAH7ff6GFGC0wE3pdRI+4k304XNPPwzCxMLBnDJo7S+2KR+vGwXGUUIUjxkg
2xove0x3mo/dxo0ogul3FMD4u08aOHk2fy1FBgSB+g2ogxZdlqPHgYlIbjr4w+UiC0V0hxsTzSb3
Mud8Cu7sc5AgiJ3b4+OyLbbZHLxnrC8EKv7kG4HdobEilGUsIlmMAVRFHfov4j2dZfTvbl2p8511
6lU1p4WYoPhtUAXvsYHfVBLI2IjkE4MaFoOYJAK3UoGjCwhJoFv221wy0RxuHzs6DyrbYcSQl25A
j94jV327t8vH4CF14mzZ65sbpATiPjBbpxS51HZ6/m4f2ULLHcKsk9c09YaQVUNYbwZYjnKKqTRY
wAmWLFKkMUm4PEg8ghYS23W2k0/8oNYw0f5QK+lLTqgCLzPf/NHGIA58nTpz+bxtvVWB5GUbgiky
NnYJ9qp7uUkClWUPDQ+QiJ2M6h8HJ9sci90WbfL0scDpLvbxTk5s7bfaDaBq0ZtWGLbZAzwXil2W
z9i/nmPe6j7BsVFJ/PhLWLv9+qngnXAORmAmSaDPlNFGBlOp5jeUmwxsjAhjspE+EZUb2/2YiUp7
SelgA9RJX5tk8XZW4fXmaOqYPY7PBz0sJ87x638DvZsoVHKIL3unDNECAUfmpZ2MPIRqz8GyrpZf
04cIaFReyVFeeUU3VtRdkUNESvcJ3npO9/fGmoYDW8dQwpZIizsw1OB0M+kHGB/tKoCh3UDbqZ1T
/sALiDP2EhFeA816CN3gJWx8gG9vdvm0zS9QyVjgCH/VSkUNWgTpEV+gKYfg6+ZnOIYyEc1ZBlhW
IIVi/o7a4Yx7EWZr+Aoovj6OcUMHDORso9grpw+moxEQHd++BRp8ue1ojDXy4+NzjsY75Dm3v9eZ
jwGm+uVovFJhfUO4LhpkVS2oEFiJaFe8F2iSke1/0D74lBgqQBgmlyvK2/LjMRsBqeIrJQhtvgta
ekVB3azSXnpys61es0HpDhVokdIyRUbcU2mVj5WhMouwn2NeryEMtiF9y0qGIbgfJyN4DkgANxQC
fQX/7Pw9A5HhCXepVohE0IeBREk357ZhoFCwG7duFjAxwqUKYRGcRc1q1LE0CLu9Tm3IAcbDAHB2
Mha47enDsCVwIyr5KhF4UhMZ4CUWo9kW4cTvWw47zR28A2n9OuNquB9WbjaGk/c5GZOyt4EXaGqy
1uogUoaA5LCBUvwuh34Zb1hgtDkDoPGQ6S/dzV3dNvgoUR20mNaRlB6+8mBIZlrhGWc6rOHDrw4F
o3yI5TcbOpBRzquGm4sHCZZCqBcoARBVY2CoAEtArbnN8IBgVoZXBzvokj+5vZ32l9K88tX0L2HO
9QqS2r9hu0xrNrTrMR3Vd6yvBhSMsv2h4G5C5gjyGSkIkAwEJGiKxIFcDE00aTRrYE5K4fNh80+g
t5NRvoV2Z/52WEeOnJ9sm7CDAPZBMswYCHjte8vo4kX6IpS6R2xLw+il2E3j3POwfk6Zgj9fTjPr
ku3dix+rrIsYbygKUhbIRcpxtBjuR7/vJTMeHUEhgM70JY1BWfgVO0fWufhIFFpwx3WlcCSFi492
uPlC2rFB1hjmWPe/YYDMdsqysOOzGtKAYd7iwDGB/4d8AFuvVzgQ9EDJKtcPGiWVqpHhknvqKasX
PUafyUxDnloe2Jiuz2t3YNaUrJ6zKfaRsMI8+P/S/OiBN8RQtSrd7bmjXL0miDf12PgxQsb7bozy
iEkBXZ9IekJXvu9sf3HJpjH0DQKBIOsxYlqTggxCAawGjRHVY9Stu40q5EXgXSBuMbWF4et/aDgn
bxde/hxyODS6VpgVtHQF8mw8daYhYp3QIzihjyACguoINRBjaRAJftH41bKjo0udapYGJwXaG7xH
yNNQRKBDuAhBVzHU4g1XUnb7HXlabGCg9+dmNQ+bi1BIQ03cCKvqdvaZv7y3EPbMTpWfse1DPHAx
7x/f1xn/cWE5WqCXowXqHhNCkp8uHzCaoMSGL377R4Amxf7O3A/by9BfWHZhTSbgaYq/5yCMHr/q
n+BDwXOz7/P7XCqicJNeDKQEs8p7IkYO+3n1o21gP8nnEVz4m10E5Mf0zDjPOjoEvrlEJzCrI3h2
n0hZtn/auqOphuHtwO6AGXvbScd8giZvZA1QF9bR5YJH0Wrl0/OHvJUxQdw3LfY6zF4eg/zyDV4e
5qJs1agcfXNAR8PSfQHMQul6kifswN4yf4mpEBI8mHXAr3xmmsf7XDG81YUMjju2N5gogVT6l0xz
kimc3RXkLidhGDrZcPU66zIQHK6/Asdu+1LsVSYbXGIfGM7O/yPpzLYUN4Ig+kWcI0Drq1RakQSI
nRcO2yCxiX37et9s256xPd0NSKrKyoyMiByBpuOGu2A1XRviW/AN2wYr/RAWWBbqPVsVpxFDe69I
auGLxUW4X13gm11WRU8fhpNPApCEAYLpzvy70hqB4HDYHvbyFlbpuCGu0xQDwUP6vCdXOzzhHYCq
lllKMXt6TCwek9MbJOKBDI41B/gXiXciwWsyWURN9GNCqd/HLFYRn1gcTFnw7K+g9h1l/glIr/ve
Dq0OGAx87hLpaMSGftu+8F9Nr0UDSREHKLXaZNV02oTjKpxTXXzWToU4pWM+Jt1HtnSm1cH2sTrQ
nVSLT1LUYut5wY5UPVavTkNn/VS2DxvOUPpuO2wjKWW5QwF6MdORw4CG3aGMpOdLlQvaxWQWEoGh
1JMxYre0mRj93lUdaXrKK1t6xB6JtwdQTki0nj7AiCLYlgKOwtqDHYD5qqbuOMkiIcu2EDl5n6yI
4zaoHC5/0qZiZ65ohtKojGBxvzowmVmsMLXEtFJn5+xxpz2MCiyJrp5B4wE3MW8lMcwCBd62C+If
eQBQXLeHcg8qDOpDrufapxc07s5b2LaIkPx6ZrDefJFwZsILpqv3c2kSXuG9EpgpzSMhXsfiOT98
auIiBr0TS4nBVMYyDYtGcUJSKtA07Oyt/U4angCbhlcY+fvsbQuL1Y3M+u2hP92N7HO6hXzO6bTC
JSkEBNvDEQqu7bB17Zx8LKPRuAh//WPzWxybPcR+20t08XvhK9qGlpea2FEkCfk1U11y3+7q04/P
dOWxWNmnT3SmpUrBKsO7YnGuW8NPYfl6FbZmOGeB89AhYMS1RLKmWuFcTb9crMHiLUECQ6idL+Bs
c7JzXbivPViwaw3dIwngj+E0dm9bmBswPSo0AtSHYVQ+T7E4zHH74f7DuxYcz+1eeqvhcOgW7lWJ
g1dKw5JMSaNMtvzHzl1zX/Y8fB4TP16HRJQY5uzCq7ye0U9nV17F7gHKK8tf+6fU7RkA4HUI0/iA
ZzHsyMaqArQgsQnZyOfVg06LRxSzuuvw+iI6LGYSSfvg9CumObx9nhjwD0ZS8/mzOCuDtiyuvfeS
PUJj/hjsEcD7ZMOIm704rkZhKAd7AvpvKtSV/JaFE8tiyiwg9yLoVWHNJ2+CdVOQ4qb0zbso3zHq
dcKKYIYX/J+XR4bHNAcHtsdehm3d1YvLQXFbNUhbeBQv0GGWc6sZ7PrPN0j5JwIpJ0C/aMyApd1z
ttQJvs432kHC75Bj8CRhE3Wc5VURdlpT9AmQMr0lRjv9HOX3n9vNBP0YHQc7x1D8SYsDDLs6BhBp
y7xJho3TzzidgLRDmGYEz1/vgaxkSBbearhxyENohyT18VXQuIX8hiS6QRMrns1yY7lsewxD1DKb
p3t3KUFIQO3ERgx0oqHXcMjidnCFPWv9xk2Yq0cQ76AygREEtZ2Y5UzrPLvMVvf5imqCR9S0OXrt
ZTuFruzBF4Km73axmIYhxj2Cu26rix3BkaOJfPFuUKFD0pOK2ZGXmLeCxVgxB+J9BzyAKYZq0wBn
IBTqhwlEljtGmBq5C1Ol4J9DgnJpwdFlOutgb3Wd0pWqRw2IXhhxfZv4j6dIEWBEkxVDye2bapFq
MyKUaAXKvwxky3lEmXjInjSzOVfKw9BArVSqV0WyUzh+ET4ZcnoKTc5472ipuzr+e+oAAZc+iwgS
JVHc/e3jCTKauzJCxvRMtKaybBjLGKbfgxlUPTWhrsVJ22WkIEdSmiJNnrW93xjbvjbOQMkvqVJr
hDfr+DlDJFxlp0xoxDCAabxMKDhoh2P3JVe875Lj0FplumXb1RbEb0R0FJx7zmNSiybNmnPnSc2r
tFnDO8qypJ/pDJFRIW8X8Y5Xz5kDsHMNaI/y72s2xA5G0aQNuyVQsZh9wyw58JgAR7JXSxlordX8
vGmhDra3vOWItDAOKDXI9rcFvVqqUpKuv/s6YBKaWAwRpZ6WbGAKXwJRp92B6iyGnU3X6aAqvhAu
4+GTEx56NJJI/74LaFDaSH/fOUeS9JU+E1oHN0cVhDJCGgQdOjTEf+zONpCEFOkZLBom6dB3wOcT
QqZ76HNY+uXUiIiNB2KfMzvY/t/pO0Qk2MdaksyZg1esjo/0amnUFWcAcc8qqkw6eLu+CJEa+UPw
00+43e6SUl3RF3FQyyagtr3rQUvrsx9EFCsNOtjh94JWy3eErqJzH5HbhjjoAW0Nf8Nfip4eCaaI
sk86EM/91PlRtyCWrUHVfCpfasg5YYelv8j1hMbw07eAhUIKz8w8qdUh4njETJZfV4+mFZAFgYn+
DzvGVn/ZxhM1otKZ3VQ80hse8Diiq12nBabMMYR42DUiJAM0D/lhnbCPoNONhaWumhG+Jt0Dun4P
ZAb3WO52gHPI4t8KlfOV+76nqcmQtkeHLrM8BwSu5AAHlpON5+CTm9cy2Gj7iQmjmhtqi7v4cLjC
gfdGj6xkXmsdYJyNsdsRGUXe2z66Kws1Q85yu7XErJgDua17z38YtUOU8/f4t0gvBajuzzmENgGC
XoFuu0dspMYM+vn3wy5ZHH3vPvKaab2k88IsZvddkHd46MSGOySinAY8jKSKJMvCqAU0e8/0Z1nZ
6L7nmP4uJfv6BPJnI7Btht+k13GDkDfXeDXKWxhlZGFkcwy1zG8pAm1iFNQqmn6hAVIHPQQSS045
TXwiH2GcEaYgAizHuJyTZ4V7ceiPyqBC2nCSZAqLODr5u4Qzh084KgOOEQplqRgWqgx+fO4yWMQw
1mgk8INl98Wp0mULc8Qd5nwNewjJuhAuuOQB+8GV+vIzKYN6tJgRFcFVB7+oGVF0kI13joN99xSK
2Re5l08vHg3WNXtx6jXxw3GrQi6O6ZQF38IYAZZPbs7kczTlxHNojcYFJco7CB32yYJ0E2bDlaRq
3eNUurP91DtYBFe1xQym2G3bjMKdPaJLZxfKOXdcabMXdRHrpIc6emtikaHHOonJL2fuWYC+jSSz
pw1IDklhR07BnVBgXpZX08AhBfcrNi28G/8l7J8TLincrgMurSdqfAk3J8ZG7RLpdmBzH4iOTkpQ
fcaIjtVtIrUBUftpcYx0j+qvBIxwsjK9k/9mz57w4KeVZGetUFTsv6A9FdIPtEbFscTN4ev8m5xS
zKrlIbmrrA04smQNAqC/SUHJw+YqGiXJhWlYI5NO1AagVBpefws55EIgJd6pPiVCQZamwJHCZksj
SVfni3+c7MJbdJ5QJRXfzS5eLwK+dFck3sridLkHCOzU+oXF/ClthvYAk7fJhy77zX8H2trunsBc
lpxBwcv/Tm+kBVgMm+sSVRNGqnDrXSzeZmL2i5bRyiakV56Jsz02i6n8dzMhaUbA+PAhTfwSPOGO
44df5hWedeh2mEpMrcomDpc5Gi+UlOrrwG7gyON1cA9xF0+YK74siBuyJe+p6gWWe6wObf3jFb98
y2xBH0+j2rHBgxiQmTOZqp034fU9uhZBB9YtuiPQeQ067/hNzNQ8M2HjO90DTaNXWhX8u9/otv7d
0vtYNp8zoD9zjOFrDy8pbG9rCj3Vuw1FQUglBWIO2ywTzd7bw9Gbh1oy2w72KJJDm0k9+RFWFUcj
s6YaA3q7waJ/S6tle02rgRSn+/SlvnsxzWqXY+3QZZwIiD62CfdxVdCjX35YJa/0xxFGLku49Bcz
ji/P9LqALLQrXwHuICllrBq/ExB/umwG7TNrQMPZ3dAAvoz+9TsgNfiQUhBhvIs6MMKk5Y1hpsyb
00O+1nAzJhRlxZZ7kTnznWT1bBNmTDLzUgaHPKDXikcz/TgI5iw8IDIP+p5ka10iJKIT+lfNWCsu
gmd3GoH0qMbw3/NxhznStHMPA/HLHKKhwMF01OjhDQTGt93Dnhs9J8fMQLs3ab78hb8P8SsJzWIf
Whv6CqL5riOmVdEt1/vOQPw/TPA8bjIM2/Elnov79H7osJe6b0yRODEtd4yX3p5P3EGhRniV7iUt
zv4VLgwt0r9tgy1Zl643ZIePCkj7MVZ/4lXQnJWhnuNSznNt06NzoNrSHm7Hek5p3WnHpl9NbOYx
eBuo8IUMzDko/DeZPKOYNAWJyuWVxnhL9LB3orYM96k9uidtuiK8HWf0nu+tJ7aPNb8CeOs8oAdP
W8TLTSv/Ikvy77Rp6Qn1SkiOdIZA/uiv/SsZIkfjLYYCPhqIsOgY8svbZ0Z8j1rFec8HaMaGqjub
MqN3ZGwaqV60e3daK/Rgx/2TqtWJn3MUb4HJUm8PeEGXgk+82Xx6kBFIORhVdEA4RPeV4Ek1+5am
95mZJV4Tt46Xz1igwQbPMba8MAvMvF6VoTVsxwA2kT06Tp+JPr/698SkroFO0mUIBL6eBA4U7cb6
QA6yYNdImg/yR1/WTsjimblwDl6bJhGsjRPZuWt1rEj3xY79wREJ4TpA0r96Y0v7GDzI1KmTSIJ6
zRSaeS5eRWcclOTbKyDX20Agtmtu/4OHyRFEnbCYVQku/2LzhEOS+PH/0rpoTBfhvqcnyPshcPGj
Ob5F9Hg5Xo3ACCjVSICgm3CU8W4KgFPhH+3XCQ11NiGxAf+kJgx5SKVY3PzYooR7aHiko8kiHnI9
faNDAiyv0O4AjlR9Mhdu5JD9zOhaXPxFzgjTOUTQhHMOkMKKCjYsB/I1mH4cxuShvhx+HmM4nFw0
1beo1dsK1sXBJCbEH9Itcq0rn4n3xZA7/suEO0pPdOBYAKNMFJorIRjMiUfYOINsIHdGtZkc41by
hTZhzuUwuaQ6O4K/ObOO9LTfPuik1NG6t1pRIDJmi+QkkS01pGggC7fJ22SgTjmwGT7d7AyPgCR0
qYKKL0q0IhmkXUsZlV1H8oHJKkkEijorgEPWPTyZcJdXzDvgCHp5vVvE6Bgq6K0NqqLjdsVpi+n+
FfNlkhJOZtCfESeu1AWkmBUnMzAIrP0Iiq7cDaiEk/PkEJ5CW91Wjr9IL9Eu4w7aylT3FykITkmv
qCJVgUDomrE+o1az4/PktgLZIIcp1W9FikSa9Ptjp9UhRQ4XwK97dupjjJkcg2eIAR7OPyb0iksg
jegLQQj7c+41LVB39QteAW4DU7z72FgNlgDwR+VTwvPkwNT8HXUIRLhVV4CmD6m8nTD66KfaAZYT
EUYxMegTGPQhf6So7ccQJDgqjjFABSklyPrTZwjmI9hsHPXvH+0qZIdV90gX9g3rglOSxj5iTidW
ZXiPboC6xOcmNAFYX9HFwaymPbjzen+ki2kZ79seSEQZ17jA4OzE7Eutj2zkETjRptnDyGXTBtai
giMjkeqZhFeQyS4EBhrMsRYytZeaQ8mfn5H3YrvhvfmuT6CHD9YUxPmgTUaMR8yS0v8vANyGwOgd
gHIfLmKPdGi8CDGBz03GWpnJcSgLbdVwz0NhVqhT8cKoWkK9uB9pWTt1AlrQLJEX6RoTELApDbmr
AEOdalSILrvmaSLMBieX8uKKk/OG8Jxhn2qJ+x7Jl4eXASfo18seKSwP7HkAXtEubWAlMF6AiZEu
GGvDZ7mQDbLsKJRWNEbgH3FJi5Cz2AngQMrFGt27bxP5aLG4ZiLvQfSDHZIyXczgNBGiFUMuoW1F
4mBrDMR5vY4eLJQFwx9SsN5XgPcKcVj7wo+ROSGfAFqud1tD0ct/G9MX/x6acD0hTjAXbWTFNAD/
qBeEYvQI/rdwgKL/VskngLvMg8bGw9txKsvhSn7E5UTmnOX57zUV8QL8HWYKi5sUDZwlsYnF3/CH
YLAE1TaWPs1AT8jICCJybcJ9IL7/kTc4IHjMv2mTcW0J7lzHmJknd9gfjM3CwexD4Oc2BWMJJ/JZ
uHgPqJ31YpESyQBFcimG431SzDEpbxKk2dAXpckHpnykT0D1yJENCY16HLFJjC6AgRh7NhlcRj4R
4XpjpNDwIlwW/dWJgwM5bGJMQAdssnopeEQGjoKJmskIKF3pfRMU//9kMDrQ/ZLAZfTKoaGILxS1
k3QIIimRpJ1EWt2RV/1mV6AOqlYAcwazq1ckMQQjG5j5rC9Za8QpVlnNoCnpTfF/gpQ/wYr3hLF9
cJoLt5VFKy+DxwFDyiuWD0CrXLtc8EqcHQkJVE3ME3lNyNr4D3oWBN05AMobMpRJLiu5oTjm8vN7
oUq2wbdFYi+nIF6T7gqiFFY4Hx5qG/ij6jQJ+/jN/Zg0wy7+47pJnJIugYAP8mBfMJbIisP9EJKY
y5g3YhXxPYyD+RiHYr4CPc5k5qnFN/N05ef/6rtPfM+JXXLvOGCODJfkPh6RdUzh40M2+ttHsv+f
y3aw0j2GXcFGJsVFWhM33NWwe8+GK0dGk73RwTP3htQHoBpLM6e7j6ertlqMnzlqPz4r8YaJBSjY
PJud+2BL2V4faXjHgtjHNoQqBrhFk0NWSBlX409wjD84b0kUlrPsSAG76FHb0u3BwYQ7iIhe8ymi
PCOV444/aFNxCxUJ5TQB7BV8kwUjA6bNgUnf0GAGZMw1MaBBxjLjlAKJChlcVUinhSJAS7Db1760
XnaAeCAR6X6479F8/NvNFn2dL3Wdw81/+8z7o9oYj8XGmL/XhCHczx7p3hDiGTg2biXNtKl2QE3e
Y/AenVU5dWw8/QFeOI6ZvzWrOhUMDdK1nN1Cnz6rOfnZBZxOK4uY7p0D/lrRmJWjSvOFUdf6Jxfa
jrqMJPrw2KUmICPjScKpQuVC8wrjKVNaSM/ie+kd4MRzre/x7eXNP+pXqseFinGRaa2kGZBlV5jL
rt7+2fDnWN6bMM7jOTql2S9Flubb4+PsMrv3u0y1Vh3eU7zf6EZRgRDuCPvMqnGmnAPrcqOz1qGn
8C2s8fG5x7upCy/CcdwiJXOmcGPgEZIHokZ6pbRq/1GetTz7XzvgjKGCmm7EVFBwZXHma6wvL44d
IfyBkpF7vvlVDr8eSXp+i2/xJW5SXiQ2gjMeOBqtv+VrJ+a/ZnCmfVNYvMyYF6lF5sJ2+rH7UGEF
wGg6VJWCNTuGb/9IH2ljbUzNpCqkMa4hF+SPoUDgISgLqk1Wechx04Cx5sDGFBIhYQsp0EeRj42b
FJDJijKNnMmnH0QjGVANW4eKg6kZfH3SMzTJRAdu7TWX7bQIKRJZR/J+DTnQiCy7fnBgyEQzBQMm
4DUVAvseqFQ5e6UnWVSLvnzU+9KCVr5sdM3wAUmSVANbvAsDG4VnzF3mQKYvC4Lg8swbnLKw7MhL
hnS0UW7+c5BP4knC5ZScFFKfAlQiQ8e0yj1uqo7VWdG949gNMsktgTLn8EGOPZPp4v8Pp52TRMZZ
xnTsTccDb5jlmGCXrupn7SlmuSs82ogfB7dDTYxB+RRCsDggu1MVdZKE4W5ADLs4nemB7e48HzDC
i5SirR9Fyy9TBpc+TA2PzlhBokWIoU2FpIGGa8J4gvwaJ6OIYozJpn1a34mMRtao/WD3CoflWm8X
mSADjDe7HdL2jtGlOQJTosRvAgH8ekraJN/AJ3anZjzqTF+WZedM3nsKdruApsTxEWla1DR8WAAl
Gtk6ZDM+TaGDUvJgpcoj+TQy1u57fMoR3eZdcnRS1Qfyi1a8LgLO7w5pF2Autf1FtfElpF6/ypBJ
JbRURMzT59jYhRfsodkkQOqL7iJsdA/FoczOD59K2Zoe2MWlYhXCVJKOJnk+i563BYKvmVPQThD6
ldT1PNwZpJ9wxUE5MenqomOdXAbvrKQHiQ8iUAYdf5hqlEgy82n+SjmPSCi1UFjwF7aKgB5fj4xi
ILmgxVHtNAnoxhrMOV7w1hwyfIPERGgpnhQaQvqUDwWIavaftscKr/GxhdHLdO/jEDYp9bmAhSQR
ddfs830VuQya/kFLMtRW+IJb9HR/ViwvnWH8vZiTf+zGnFEOrNY3foZ2v4lkH0s7mHGQFvvsXCJe
gsIU++RmeDzOkQ2eDnG5sanM22m5gQHGj7BZ6CDRsngpAEsw2PmcjctZYqEGmV6GC2ZwatHhlLRQ
43gaK3/Whtl4iQ+f6JvzsOl8wIYr2Cnz05ldSv9LnOx39794VA4/a1Ru13+QRs3+D0ElAI7hYnr5
49mfxtwAHJyRiA924E1ce2zPEVwKYZiZFxjf2CF5eyuEYGoNEIDvsEt/rK3BMd2Nb4pyrpm8vvn/
aNYiQ29whzH8WeNdKXaml/iEgykk8q20goTaI9Cu+LXW3s8gea4S8ONDdhrBTKq2/NYCZ4C1HVGF
EfG35D0vdOP0Pd3FBpWtiS6P+gxP6MltYlOgtqW/ImXbY4IXWYsMZfah3739Ed9enduEBslhZJBN
jHR6zPamzh7RbrvoYatMEwgfHdK4ioYus27+ckLm2oniu+oXtqITXgYXRC4jZpbCe6hHj8lVJGuo
pl+kbZ8VLAHmvvqIrkjUGOz5V0IKTk61UAZN+ZpAr0Ggsk6HgQtAOmRCPQB0NaZIEPYPOwacfs9Y
YBg0nwlVOWkL5iQdUHF37fx1wUgwuy/NvQK7xvgjARfDP7gJVx8NZgQZebGLFmd6wQeqWqM1IsuF
GENqqPc+E174PpJ5mI9OI/8wLzUBrcgauSSDFLQv0mGp6Xf91woV34LO8yfCSYOnhWuj2BQZdQQf
4zpa9Fo1VXfdx1B+1BZWECQ6qIo/Rs/CS0SgvYUgefAWdHhoaA3fBURTJM51/4OcBoDkmkCyumMz
cAlowUi93ryFNPNqrAxI81oBc/xQQxEbKFmoW+ZoqvUygsXTogYzvAMdVR51sfj574KeywPDsnPP
YKvgyUyRYfbb6xIuah8R7YlJqixsTg54WpE9a5NLgrgV7fnp2d9Z8Y4OMv3RaL9CRtm15mUDHyy0
9FCZHHDvqdZW1jV4Ihg8+tjutT/++xpDpXMwy3KrGGIDRls3IhzaN/BILcS48dFMMNV7MMSbwm/K
0N9fBkXnI9Z8RhXfm7hryATTOzjrw2tfvOv0UcUXwBLQG4wvaY4FF38/2d/cy839aIk1qi+Mt4QI
GjUQTt+xbLoFpxbw9fmQ8GY3vC54KJd+O6SpjkELrdzWESmn16LOOAb4re9K/8p8kRb2eMtF98kJ
XEbNpkfvZ5c3bjHw9EtNx/wFVEW0p66qx2jIq5O6lRAtD7mU24I/61mrL2jjWDKePanC7y95JQCa
/Dluv9JMeFBKwmj0ncGhiZAKjrsE5ZcySeCQYVMJ3X29/5i2u8y962powqwUwB1uneNCBmc0wE4d
/t2mwASf9cfh7ApuU7x43+BD7ZCKFu0fvNjSm4733tiEbEX5ClZZj8+Ihusheu39LcKmn+qR0H38
5rzS8xdbT4DYb3KHA5u8T76O3ohvu2S88w2LgTOEVv8xxSTGoSHxF/suU0jpVx63kzTgY3JHkCHt
Ez5AC8PLU4dx57svLDZRlDNyDR09nHc9e4iRBATZb/+J4L5LIXzYDzTNa4KdC5RSpkhkFdR8Y/OH
vD47TrxTGqNAmHA6fcefEN+F0MFrgb4Flm5sefd8UgYYeFrHaAsZKheXnUbIYJHX+Hj2F+sfBIfQ
DDho1bO76NQzfOs095M1eRyhhXGcd+sf++fkFjLRp9eIxdKhTGrb1VeHLpLrsDHc2z50QxkC9AVp
RkqB1RtdF80dfcKkdG/hOWz0+guv9llfoWNGVreF+4NH8SVw8x5EaJ/1n1DrAYeQUA1YPTDvQZI9
OKzLnUevM2CGFrP8goYS6P0H9I365K/Q2nOovrXYwOQVjHi5s9V3/Egr7Kh5L45kEUWUcavP9BG4
sz+HEuawNBYJ/5PJSQ79V13C9k3m6U7OY+cXP+BVwyp224zJ4oH8M8K3qof6NzjmX6UHMgBAX8NP
ZTe20ze9P/h9oT68+LvwHEEQFVznlDX2ntGk0LfQhlhUNc8QEzaYs7QiARg9w0c34NY045ld5cM+
901XyHYfVJ41Fg4lQ0hnBxQp89u2xkADc6ygfgc75ltYCBK90zs4t4K9oY4tkSBcrsyCwPjDX+TW
2z0SDhfKvIYGCcdqUVyh3apGbOpdA2uKWv2rYOly04/ZGe+WnvVhcFl03Gp2UA20CHmPNDz4Yis4
o5vZYUXV32fn0ILm9nD7lR20ItbnN7xf/XcH+8Yrgry5gwoZZ2MUFQ5AzhdVKrDlDicw4Irtfos3
irnwzsxU2QP+1a8AHzL57526T3DwjWmo9O4Ag5TKx7AN+5T7pxjC+TO89kNdGNJcJ43NdfWpA8Py
9zoON9jXPDvXVYNDHqWd/DGKwvtEv3fOeJ5ADgrr4NzXO4+MAzF7DvDc0dIyQjKqATN7RtLoHyHJ
o5Aovd1NaesjLgndA2NPAxwMaAoSbRtZO/zQ0ZOhFL9/CDWILZa6admXsdUx3h2QX4iqNPYgSkGc
bKAFAtZ6gMmTNutMpbpPKUJivXseo8UOIU7EHk/cCNvJYvDzynwmDcWX38guj/Q4fvnHvBU0wvuw
VrbtHtBK0vkZ4C0dsOKje6/l/tM6J9X+uDeQ6c0ggkuDBjZeRl5k+5GX/E2Y1vUU5ji9n2Qp/nVm
cEN4T3RIjv5J3TfY3bg5bU36oj9+Gs+ffefUGGm6Z1P5WJvSCg6z+9AisKQeiTXDxX++c4jRu+sv
JrMHBpbpD/+Mv0IrLJvdo+Pxs4cKsiOZCK566jM27sFuo5EdrJu0NEu/cXPtNf4+8exn4WWVfXch
8zZqOLTjxdRIqh7Ty7XS35EaMiV8H/3Ge7pO/jdtJPe4hHmRPIBVfezh3Ws8wuTW19Qenz7VxpGt
aKJwzgcUapIk0aEDD26L1d0NOTJekoQkPNXwzGbq7jkcHAIm5AFCb0E1CUDjxxuZ2A0hq3S/XqQp
MLVzdDcsLcgp0I6F/k+K1Bbmo0D7GBC7xcFbmy4C8JsebgtSINK2l9sL8zwi2h29f0k+2RaUmLT/
t3RbKHM7twaUIQ9gjkYD2B+SSyhVMMUPmd7T1frsLvWAoXFUkfhOdxgKyFjxtwoB6cIwP+e3KnsP
R4+QcIDgzuohpIjYZu8OBtPMO45hp9P6Ikyijgur4KAGXGwykqetubi4hTVj4DH323UJAUmeUmyG
8QqqDGAfHwkoz79BnJiKSJBeQMQMiFtIBggRAxNUSesEzZZJJOteL82d5FIcZljD4WIyw0DxjtcC
0YtNuIAo02WirsWzw6oUl+XiPdwXZbQvMGwhGiIyJ/sxXZ15b0whoavm0rxXsxExNpfB9hbGNSFb
9XLJDz3LxvjXu+sedmKzS95sJxaK97bP0Rmfi91dHXr1rlPN6qG2L7hJ2sl78s8w19JcxzT1nWIx
Ml5qimWCaOnktTG1AvpKEJ7EbOqbOgydPozv8J7CDAxNSGqACEqb0rKHtMaMScr1M/TDp8r9fZRD
6TRCGZA1s4kkVvgtlYF0MDdO2Jp5JS28aSNkRl+1+SpOY0KNnLnnHKtbl89QeVWvQQKQ5inExNkH
59YHRTBzu/6+fU+/RhnJjlFlAd+9PA3vqfHvhOSGPO0f2Zi9dsLrsMVgPIvDybqAFew2iJfGZnCR
0TnxNcaY758Y/c7eamZ473Q3O/VaGAR84NK60OdaVIPqkt+HtwKJ4TnXA00dUEv1NO5WGWHwbvDY
5LW+Kemmf99I7Lz2yugJE/Li/pb3Id9fsRGXWqqlWNwjI4OYOnbGC7h4fiv9xsbItMEyDAjhYUk2
7SY78pOPp71lbUYRczCyZpBlSkVYGaCfwMsw+rq3bPDIgPNUc6ypkfFxl3ItkHs6XP9S18f5kVb0
Qcvrh58vwWR8iCCma4X76ExP4hDdllcnvp+CyzF+2LKerCV8qjJEGVa6ohIfJJ7nN/q53/RvxxjJ
U5QM6EWpfsdKyVGN7hQYV9rA1kCwoSCDxQcQDIQ8zcYRysBLiKaRa1B0ShoB51a02Xu02Nl+SZ6/
lU/+E3Gms/B8LzkFCVvw6Hts55+XJM4MTkor8nJmWjZMKCVHd0aG5idecvb6UedbRKytn1cd0BBG
aRWn+ayM8iM0ljqd9Jp9TCYe/oTchcyXK8ddB0IsDEvdIasQXj+e86Oe4z0Nr9cYrydN5mXKCMY9
O/XW1z8DuDHQ+/Pvl0cM4/eJ2fLjMzLv8QOQ5ayWh7ab6IZ/ZCXrPFcuqn1wB5/RlwgKp8b38utw
VjvhTK/dvDnOc0ZxXli1GGVhyeJdaZNE1YIJBHbkMCkXJwxsBNNENqxhkEPlo9bL278Yffbc1BA6
GYsRwYn5VJh8sIaBhX7e8vJhwcoyTBih3nK/6F2ZB+sdcTiuXoPjLf0Jnw/upOJoP1ThUxuUrSjZ
HyHcJUShAYPxXl55cnPjH3NC46rXZNFXFdutJE9UFUwtKLnKvEeU5Bxp3DzKhUbACpVkAL8quiz/
rhQZ4LWKQcqNanLz/2ZZsjhCbBmg37qpCcWJ5mbMEG2hHOGaQg3WZ02demZgBjvetOmzI7hMdGPq
EQ6+HW1FJRD1R0QFCLMQjJzwy0JI1xwoFn30Zl7Bt0JX41m5JIyW94NI+57yAGMtuI3pScNIagJ2
+ct68xzWPbwOCjEUYXLzCH14TKnGbj/Fd5QQ6/1SC+r4FMvwqmv8TL/qPvz5NpveGX9j7EmL0/DQ
W2DHSQhkomBURi024DGq1d9ITs0d4FzGwjd6Tm8B1cRRbNRKDfYh2CQPl1R9zMFN0pHskyN0DnN1
COrg2jU7GFrIpZPpdt4RMmImbrBRPtmNZ3vzyDSjV39Pjo9pAzJo5Jowcpw3Bg1fNN7ssYYaHDmX
n26S5KY7Ifykn8Twbz7BkyOASJeclx+/SZTjwOcl0T/6/B7VA2Ky16CuADOjUkJezrnc33W/4uD7
5CwEFWHyxNFvEfQfeQJp+a2W2OJhJkHyxFHK91HlbBsxdhBUP8ydJHvdg3e+k06fTSM54TNFUANN
GpK614on4WTX+/j31ISZ9oTG5swvfoPkj1rew46Md/r9u8ZftS9mpF7D1/i2dFDrLLpagNVrbLvc
yxvXfRm1IjThlEFy95APBmJ+gd0eSnEOf/I7KLJuXygzFX+D8gXHhKGzPgGXB3jOF9MLYf1NO4B7
Y4WH+HIi0XwrKgbCkqZuHEe4QvD9x6jBiMlG2P4ntDr27o/BjkrqLxFoYIKHIcmQ0mRGZKNmJB/+
obH6+EZyzAF0WYMOySX5WEeyTmxFPRk08mZdwcwhMBTLVnC4c/paiRbMJsBna8D0pP+mnB2zjkhK
lNOT59/CpTg6MMYRMtNMw8CKG4418eg8eoOAmUCs4bvz5VKfPXIDRhBMTLdiZiZs/5TtJ/Y84uFz
8lZNkeHDI/WYbl95RsY3YlM7tN0l9/UwPSaXfh08vFsh67wlNjpiKECfIXyRDm3uPWMJ1zfQIylh
SRgv2YNjbMQ0k/AWHhN2mbfgkH+gJuo9xkZyePg/28MWffkN2uFNYj/PkYQ7SRI9GlxRchGPFgt+
jgG+5OSR3hn8+3b2/YuXfGMSAypK02aHOjvYg61g+epL7XtGu1Bi/6CI7U+YSo/UZFZucEBuHTyV
PZgYFISeiU7SDZ+KkoOFeE+f04t/pYLPTrSnYVE6iITJTuH8C5m0uEUHrzn/HpfrPVnao/T4uI1f
RNFbIrfgCVNTjZfLV66Lc8r+4+ITTaUWOZtx852Y/lVoX0dkic8Oj0+bDHRU6y5zctks2U59mH1V
s/TTE4Ne3FYXFQ57RAtYjjlq8xHKvHuQWGORpy8XLJovG3/QdwyP6vWsuwN9NXh3seXeuyOshN3m
6KAQtyevMCe1XOY7iLA8/fzsJ33qT4kTiYAgIzZ8C0OK6uBFCaNwuYzmPwfKI+wdWmGUUKz3PqBE
rfzkCiLC4GDOS7MD1sXOQJ3wVYtp8irYF48tOXa3n+xUhHGARayLzGhEJkJwt4MRkQlvF32FuDGA
7hcxujb3XjmWE8xxohNCavPGe5LuwnTcysY3tEs9IKhP93zG8QYGxBPhM+MQKljS3r3+uNXqfJ2f
0M0U8D2ucDF+HxTVqGN6MNyqIKq7SCoFCWA4wr9/uKCPT1+YE1Btn0hYvN0lwYxDKhipZCzTN0x/
98TU5EXUuycy7IQ/b5DBek+mEEO6kVFQO4Lr4zP8src8JgJH44vY3mvf6BXYn+50l1fQF88L6Odl
T0HvYW7Mr57B+SCwAjKd/I81QqaN1cS1bw0ejjv+WSFsEVQbXyA23EPdG5TDt/uCi41TNq0vnRFD
QGw1IQuQAGzU9rWOwEzIqJ8YR+tE3v9YOq9l1a1lDT+RqgCBELfKOSDyDUWYBJGTQDy9v2b5eB/b
tTwDkobG6P5Tp4eWvbnpbOYPQKnAnlLebHcW8fnJ9J5AwdUMogW9Yg/hJUJ+uCbQeK3byDkVy/No
kNyi4Let231GmvfM5xu0SJZrF2WV48kpkVATJMOLMywIf5gqnGHn2dXcvL0n4VummjX955RcHrDV
3yDWm0djSdQtyfks1fdTQs6rg+ERSLQB+VgLotj62Exzehq9zGuEBcFpNNMPPyk4O0GFnDyUxwlA
qFmN2brVZzC5rU4xyGQvIxRo7PoyRX3dFQMKq0ZpRJ5SGptNy0O6uZtdh7UB8Eb5Ghcitn5XxiLw
5JTqTVkPXV5PMg+Q95Rk4JFtfIKut0hWXr+aNmPIef6oQiXjojjHRXvMnPAOKQWAwhzBqmYGcmgk
OlG01uK7oKooP9a0SRnaroygOSway7O74SUsSoPp3UQtU+fYvJG8CQHl1xAoBOLyGuBzsIffWZA8
TrKvBTQ2ge7x2Z9bIEJwGcBB3nAl8x6c0+665zMuEyjQOCMk4ioIU94yfdNuc7blu5yS09go/mb9
mdLTGwCj77xGerom1+WNDd7YMPtw1mwbv/lVG4AwZZqf84O1eJp0U+ALbGY6RdMTubeZBKbHZUBa
KmTU5FrTXqtZPhoRjcp44a1FMtIBlxZM/ppQ96u9zgGlA2bcjUYdLCdQX1XX583OS/M0LoksAXTz
CWepLVlfwAV0ASDutNrT8DLOwb/ADcwRmUwonncYp/nnjTrP7qz3Z5+3ndnPpfs2yORgAe9QieQl
iTKPP9ITMWwAyf81cGox/u7VXDwuFiciv6HRsLkTRnN6W7ZrvlHrGkWlmVfA5FlxY594sBBAh4gs
N9peQ7G+bC+TIQ+1doiA+xLHjKWhvqSwpVSCz0TVqBnZ6DnmwpxKy2xBnx0RbUcA1Px+0cy1K3a1
T1a9jdEc4M7cqeMX8EqIpOVl5j1kwkS2y/N9/l1jMIZGeMxb43LGaBYtANDbudcOV09SYnYezm0t
aScvj0sIUeai+jpSZxF+4HQyMEYiiGyW9AGgkcm1rhYy7QXmgEpam+AmDg5gDJ8Rk0wP1qFgBj11
JZ9l8mRcB1kk666PHpl5DoyMYCAgpQXz0oOvPdw7DYNaq6bAreyk0MY71MW5MPgvGyVEReq22OFv
CwQm7xFeFwNdEgF2N3cOq4068uy892Y5vWeNn4IUJiaD8YPwbjr3iKAUBmmwgNMYWSXzARsujGdN
c//3ROUWIdLus0Z8uVCLuTPL+4xJU2697KEgdMucnPLWUuedyLWw/bC+M+2d3YoGwzRYDEGtG48r
Pj3jPHyFXyAq6zg8mqHmPkZCWQv/jIRoxBDHeY66p3U3LKWAh2V4vFrsR9vF5CaKeVEGM9vwSRGN
gSi5Z2p0yzsR8XAvnhwxdCHxmu8hSmbe59lr+GHN49/bMli5i/sQnQ9yyM5kiZQDLIgRJGK9MQdX
opW8V06oQlwR9Ues60J0NUtM3Bi1Ed3Bc38n6krlUwrBU+M2IloOihc6SF4v2BMhx8XSjB1lJtoo
sYDL8JgOkrmfIVNd3SHPgP1RduedFOKl1WCClQGbHtUBGnI96VgTxI4PEsIVfgKiDtRVL/Y4lvR+
KdrTq3tKN+s1ugU9vzHtrWPAPIyQRkJIKCmUPix8fNt8YPzPPkoZF+vaSHevSK6xUWWaq7uE6O0T
4so8GbJM2m/w7hj8Dv4nckIRy6AoyO8ZYEEX/ak8IYbJvAIS5RCDgZdmL35xjTynzF6oEY3XorWR
i73l3Ea8YIv3Yh4wJNnb9kzkPTW6nfsArgLlboojYLVd7Pwd5q+czG5MgzCBpQSbEGbVRr4tTgG2
0dJtJajuWXaDp/Pkc7aIXkPW8+U33y1tBv1VrXT+Bmmn54SgkQblIlecIGC8EpTOF5+JdEZjtcBi
gZBRcjF2UxEKH5CGi0sL6bcMqcHL03+O8ZHjeYf7jJU+f8xLZV7DF0L/hIgPkTt3+6iKTRV7Yc/W
M4j6g6sDr/rbnMSMLSrouwd+io/pEO/dFi0CgdcHOqqbpeYVwlliNlcczRhvaGRsKlp4lMy90TO/
nC/1NrGZD6u1qift9AOvR4/ytDsxibr2hT3vGB5webuuO6VZJH9CJdpRXJpXeIrpfEpy7E1G6wrH
39Gxnd2gl1ut8PDxRWHSGIrsAM28E0tp50xEydRjqAXyN+InEOsjDTwPZJzXx+L8QDVWRfeoFTQA
OZFZddFkoE1sBRq7jXB4eCISxbkQnVXxF8MqkznLUSlkIaI9QfSO3EnmpSiUeEr0IkiIJwsIQfSa
bv8k1CaF2peMkBnChCXAfdCdzPD98/sQjiHgQ+ONu59LxKQWd0M0hRbwNTGtJJOF90yGtO4cp1rC
nTe5GuhjtjjedZ8AvA+CT1Bun4FiT3qprYEWKBdJdY8QWSyw/M91x3OSNsYA3GyBy8twcAIB5xZD
NcP4OICVCVp3b4ekF0n9n59id7FCxvbA3JsDOpC/fkjCIVpJYhh3OZHPIYcael2E3ylqw4ESkZw0
bvX1pDtlnIy3T++uNoadcmGn4IQec+s8VJgCW9rSJVJGeTQdIHHbFBLS3G6e3OBGojDxFtQIUaNI
VBgMh+oEe4ivFN3V5YRixL8SCxwgzcMN1/TwEEqKCbk8ow6jimpUjjLBVike4JI/iQ676/nhiQQI
ShDBH4q/lYh10RpHjFpgDCWh06jf2qMG8lF1j5ASxDZv1UR6WDKFVxIzWvkcWxMJW+GW7mWlDQne
pvyhy+efnYHgCwjBHx5/m8ziwXMseTTLZ4FR1SMu0OqtyAvEZnnP+NA6MUqMoGEmOedhXmIDJAs+
PRZbon0J57EY3Oy+UP5+l2qIWMQ5BCW2lT+4RKePV1hBHZOd3DlOF5iODyAV2pEt7+HJzCCs3H8G
RHycksZxxBgrejqGCvefWbOFmvecnt5ELbanzxBnSKqOVa87fuSDE9p3GEGXCaUh4a9gfHgvu1Qn
DNySnIvSuhaYAleNA7K8l8wqRhl2W2jCkovhpbLmsbjSzn7pHwdkiuGthxJH9YfQVOwOmsVQbBG8
M1hMHLOyHbP7BbKHHSOFGgBRh56LmE9MOhLT+MXrhjaxzVG+xcaJSoUT/uOTiRWd+vWovcGUYhJW
sscGaJa6bGc/6K3LXqQkp7jpAXE78+DUF0t+T6SYyY2PfiPF+BDUwx7ukmFriM770d97eyIxxJgN
np9AOcoGRxt+Wanx1Zt7mtVjmNfWbTHK++/wh4eTcQTIE3l1Oe9CZMKX/vJkc3uuewnL/loI9Xit
dw5bbP/k3v6QEf3J+UsYjzsX5RMuolgclksdxICYCJCM+GixVDPJMb4NB6m20QJUd0RM9js4OUSF
e5s1htiZWlQ7lU+gOSJKcdHIxaH+Ra5BNjvzcRY8FUh0a8mu0k/RTLZjzm12QCKjEMwjCWOLS5H0
onhIqggRu60trk7XgSz98NBJbLLQBtnEEGjZ52prGckkMeFErNFveIsPs4f7+FBuYQ/6CevvhdiT
xOu09WqKjlOiOsesNeqicJ2THSqbXg8xq6hD0OfYqEEcOAE21bslxMrD2nJSNNYr1QV9mF+AZd2T
I+RSjy7l6D2TyqU2ABfQoFmmTybSmoKJgYcFzGMntcGqyGOsvRdjM1PQpya162086hgTtkcOAJEY
okIfxBPpX+TU7Vr01Om2OJKhue6QSPjLi2AXeSMhbgUwvLz9k5+qeNHFIRvCC3SC1s5i9tTkBPdC
I3V3r67oKLpsYjewB4VOmR6XwnmAZMUeeVtHPOIiia7tGzFPqlXLHT7Zr/67//XbzIMgaYDXQh3j
DA5JxRCC8cMBsJ2xJQzYgP8ef3cQFJAV3gxioRjYlvYi9DJAhwGtZnwojmg+GDl1jt9ez4fwMJUp
uZ5Tepw5zn+ruICmFPW4Bh97cpcaIaDcpSjgiriBpcGYIWw3oCaSrCiUPxdLcYVLayl6flpR2e9Y
WACQBTGdAEcmDQhb+t4RXBYOwdHH119XGvRAWkl1J71DhyUjLYQqGYAfIhNM9A1KCiEOoPlID3RD
/Jl3SBnLBpakWBsIVjPQli2Pn+c04zIEJwdPAWZ23jQaLyY2Q/zMbRUJgtgWoeW8vOMTxhvSCt6d
9ozybkM+Gh5p8QmRvcmKE1NsF2OnVvNGMAlzG9b2KRFPUAv1NVSvyNPjeBJbjPMlCI+ellkgFk1l
n5S5QTu5gYdsKmb2cBe2PGsy/lT7uRJ9lOic1KKMsEOJw1ToqDISTeoHTerdKv23ueYwoZAgNSg+
r15mj/DUMqqcUYhxE1+lWER7HpYerBQ9r1qFeUFAidWJGz7vxbTlQUZAOxRT5jNWRL0naEbMrj83
i2KRgJgSiwWct7cASi0zGX8Td8q9Bkmgi1vTdfPMcurmuYnLQD7xOWM8N1nUiE3RaWlswlJrn2NI
As3OC7hdjGwY7Ok73elCXzKc9uE/fPrzJODKqdHtC/rhjtWighfuPMqYuIDVDuCWb2jaF0u4bPA4
hniYu1hZ62YjobLgXAdYc+RV4siky5s+eNWjx8+D/6BzzJSEXcadZ9QcsuUzjsZoFWMScqC83Sxi
eoaxWADRNLzAiDDoy0xYptB20ee4U34kMARpQZli5cUUwu33FXIkUJJSgrYGq54NJWaOoaz0FncG
tIuVrmH/aGgWsZFLhTzRRzhSHHJxef4KdiodnVMXFqUp13IL1UEj0T8sNXpX61vcJ60cB5NzmswJ
YnZqonoIOtEs3er2CUnBJz98SB7aAX9Oj9mQH2zs9t0YSuXAYsBRJwaurs/sQyQo0nBbr3Fe3I1x
F1wZzNxsWdf+Z6SOYMMc2G2SRxn8Zp7BhNt8kWuDudbhPpXX8eK8B+jHCdJWzfvi+uC7ofJpSqAv
6GzT5p1UtW5+otNG4uZ83AaSkQ8/+U6O2LxOdsl19LYqEsWSatNwlK71gZ4cXBcw2u4T/v0WEdeD
DV8Ea0mAgAM+NWIxEL7aC2+IgKaq0cYMtl3IAm8F6uSM+PAtWAzXixZO62v8jRA1XNsVc6tA2GEd
DcWdp0r8AH5+Gv0BK8QhJQayvQN5Cfl5Y/E5hwzpknXJduBEU+EwNCEE3Nrrctnj898Tzi+ovU0b
uROypnXNbCsgKhBBBgmhfLvT5TQM+SNfyRphy/vGIPymOvi8zS9CvqbdQhSNfm+qDEhyBDFnYwc/
0SXL98l7IqHCUlRLrUMk+8GwDoyuQ4sWPQKm6GHsHjSLVkwiOwiFeMqeVklJ03CPKAJBXEATaKQ5
c94gjmAgXi9ag6OCdvbP5iVl8h973ItwZEC3598dVBt8bMuLVNqbY4xgzwB0t7wy2LBKpp2snTzb
oCXIqh5jCSWnQ846/iW80IeIgp7d7uhfRoeETy9/csXdH7IrwJJtdBOuCgwDfIrUQlDYwHYTkP6v
mRT5mr0prw1gszUbsse3jPAppdwd8Mpj9NhgGF2InVBMibp7WLRR7LPDiPWxY2lD8RgozvrAMXAi
OsAmnablz9fX8d27szUP/h98vFJ/rgvSozpuuYB/mbZT90XMxmW10tA0E39lERhFLE/SRtzDgFzV
7cQPRxt0zQyZiGP0maKV+pLXsbX/MheNx7gKmAnE6oYhhyVxf6OnxWCD7w3HHBVdxZ6C38AnnORg
ElPAPI4T/RGWJiT89gSB7MvYjqW1I0mSI3lr6xZ7A2owSJdcRYKiIn+CdIXpAWq3u/wumtR31J6w
9QF6a106G+PFWwKIeUyiLOMc7LoQn+7ck983Gkvu4c06hwzNtFrpZwcbpNFh/3VsdTb39pF6tKvg
igu83/AbRav4kk5CkY/NW8iyvy6CxB0nX9akg/sjCq9rziEVS3ZB1V1dbT16BmRx+XoKx4X406md
3t9n9nSRrtNylQCyd4xCKP6IQ6hzLWZmNJgL/jfS/Bnk5x4n3Yiltn6C4nLaskCIFui62+WFI2sX
q5w97P2D9Ul3wP/Y11EAeu8xMkZIZyi/F1ZhLJ2izypNMEeOmRBPGrnOVne6d+4EHQAvI64LONgC
wjxMKoq5nY92viSR/Hbc6XvJue9e4/PsVQD4gpgOg7cvuQOH1c3pBZ0RGpbPYhfeEyW4oRzw9tkU
PJA6fe+uvn3NWh2iVlqnbG7Q9rC2qBFUFHVV/APvzrMLp2oIhxF+ZjiePUo5yMbfL6CxU3wRZVFu
PCDyeSevsy4Vf9FkQAfO6C2vcddnee+Xn6wXVRjrAAqXlLSUHZ1Uz2tTpzMK9gt6wpep2WRvPwRD
p9JsJwL4qP7Eyk3bntrFKX2zZLkFb7SQvIk696QRfuLD5AUpW7LQXk5NwWp+eWct1gr84vBkMblA
uPqTFSCOuaEguKy//Ce/OZLEtIt/G3w0TqYyZBCuZj6AJIszA2Zh6sccGKAh2e7v0TSRfO4taBwd
vvQZax5qDg6APmIFGiqfEcz+bkP4LdJJNJRwlhYh7vqyYXAI1P5PetVFg8sUV6EjnzZTr6Iu3yRa
2z3zjokDROuuwnZyrlwXKLDsAwWn8UhPDlM5D2xzMEtnDsQjctOH12FjnaTpwOmFSNEgThb09IaK
u3m+2JX2DZRuwEECp7B1NmsNoUq/ma3bM7Voza6THUAMHyR9Oq1kO9a+BtwrmD1zfjnj2RIZZ3bA
BLDpTjC/YVsR3q809+MWkKoRxrKd0R5I2SbwRpfp0RTD+OHPJoVCB0DvZY7Wc8IfhcyYc6o9xqRx
U8cyg8Gt+VP307Z2yCX5cW8mUof5nnLS1J0C3IRCtfitr529d17IA4bHhNG+Qq5zlIILU3eoFC8g
xQ2matwdCzGB1042iIC/2ZkCGTkGPDLnA+IaDoscxx10HVQ8P/AczxFd8xcp7/370+L8YvVKiIj0
JrrNo1fpEGbXvGk/IV0QxpvhC7/VNQo9k0XWyW8RbKtirTmzPPoCvnOwc09L8YXD8XsM95JTjkJW
HO0wIBo/4sWjeBmTu4VTUpy6T9TqUXNC04aIUPSfiCuixmpMurMksrKPXcibIKvO/9NAnEjt9O7j
6mKdl7gxyDGQgMPi9AuPIvNMEMEKueHUPgYwzIgXTOaK3m1lOHf2pgsfMlXfluyuCipDWFo2fvhr
+U8QjwqF6CepBzqwM3Vvcky67lWkgrxrqIjIh1GijqVmUsQq/k6wqUlrh1IcScGdZkZS/UVFfs+H
TSbidki5HGsDTqSW34IkoKQUZRdlmdUFIc6bSMqfv6Q+l5r84bTWsPjhjoy7u1dKvN99KaZ/oi3t
fgZnkOjRe8rw46waozMnJKWisHs4XflKMgcuRFw0Pq5i9jMXXS1cyPOKpKOeiAQZw4iyaCbEyLJc
WXeb1+Q12fsfktJJ92XElllPOjnKPYCyyWXyvdiwvOAuvJOCwDbdh9PMH07HvoaSpIXd3Km4LE7o
kHi0N7P/OH3JdGoS7sJMo6Z7iCqAsOLwNgBs3+/iAEmddvJd0gFKt7uBOnpkiAM8EXpcyQXcWR+O
qNUbdYnMlyIOsp1q2Gij3Wg3qsiFnHxMvRXNU+SbCg5yxpVH7CKAdivYSnReO815RVe0KD22fZEI
bVe9Pz1kJio0OaALQLX1jRkQXEgPinAc1TUT51BYH9YIV1kI2wzVAdsLdZNut6l0aBdhjnnYqlT2
UxUyk+k8dHogWMLynIPPX0AV9EH5p8y6+Xm067PjORg23fYK4blILVD3WDnL/0DlRxtGnRSOgOXY
ZFUKrw9oKH1D1E7CC0LDDlkXCDBs8kCpvRlxb4KbCr/E6yM1WzOFf59JP5Rb8By7vVjhnxPw/jc2
PflRjLsyGsuCizyllUsrgVrRDPIev/jgDO2xfDpl1i6uG5lcj/3HefhCDksL2QRx/0oh3SS8sY2p
ESOAebVFSdzL5cIeEzrMp20gqWronMlN9C9evvl3cKuZ3keLTcQS90d8K3C0fHnHjmTaFBYep5e/
J+dNZJs5LC+2nG70Ta/WhTbSwhU5qYB2vuBDZKGHTfbDQDhhrseTfZ7WJ5LN6R2CX6Bs21ewnGo+
J9pE+pQ7VszJNsNxIUoghP++7aHeXLNrtsKn+zR5TIzJGpPEuXrSXxftgiXWmKAJ6SCd1h1pK4Rt
iKbIkobEIr9wZ1XmODLNQooMlbvbTOtcjPJ1oMdnbCjwLuIB1W5O7cp4FIhJcwrUFAF6bGm3N+tR
5ymRFxWpQPKIBGQ48MM6lAMtGmUR4JGVDY/AIY70HatOQvVBMjbzo6YCXx0RWb0YFzK1x67btf/c
aWQjO1rUiAjp01Qb2XfRRmSDcjJ5LliJm5r95Wahh4/sRWDKLnVG/zXn+b6sNlVgljWDLq86D/gZ
cLhR4mrRuJGOWQDBO2o4aARkLAnqc3RAGHKmijOSWw8uzluAvg+1zGbHXthjQFJnxyF2gfE403w9
BdSQ1yRHhb/7qdfknH6P8a+goaQZ4b283SzpJNFgL4hf4ySbm7miGGjyh7AEADVYop9uzd6MtheZ
5odyN0qG0sUPH/4ZrwZ8f82jekxWjAGwNIDG03CfC156cNW+NmgmiPJ9lYALCQeOxqzShhFM9fRh
2RGV0NUdBg1aUtVEAHR4UJy2+3M+IM/vGiyao/vHUoJrgh6cBeZxzzhCjeknRu0JBEEBj7UXv5h1
XLwtjSg6EWLSZ49dFV0nPtV12+8mkh1OCT7scnrFGn4YW/c/jNAB+iBwGgTMag8Ixlu20fhUXpsY
L0JewCZ+7qEG4sIXVRCNO7/6guCbgBxBDznth1TT/VN4WiItonA+m2bScG5Ufo+1FHIgQVBqn+AS
bZkv7+9/a4ntjRUmcsrK7nLw8EY/OBdYZdRnQbFhl8HedXBoHqn/X9EXzGExJgGPEqzr9nJRYQe8
GC+DSTxtTwvVD7eKChigjYIQA5E5PNsQFCJfpCM8k4nBatFtrU83uO5Mm9PDWHGsNeGVsEFsFAwZ
IjiGf3uw8TGqmRlGQVNcxCD7FaKRPbEUnLXytpkn/hVrJAKF8MxrppuUa67snLgrB11LUEt6DsLa
7nx5Rdo1SkIFyOW+wqUMK5s8AmY9AasC6sIA3IDyHKBU4HbJS0Kbs6JY0iVYjcC/vt4vh72Pi4Vk
yxrmwKDVvg6fXBypC0DYeY/YjkljcHFU+0wyasttO/qEYWs/ybBAR6RB4hUZc2oJu1lnavLCsxE2
kzkn5KDh11VYbr55L+7MOG8vq7PHd/ktog+ZzId2QbLcyI2lfEKLdHb1hFFkpWuFoRYLvlS667N7
Ya0OVeodt0LLJkXbidIOYRqjk502o3c+Ka/mt/hd1mVZxhQ3xeXnANsFyBKyOXe+nWh99Ypui9Q7
RpGY+cWuHE6UUYgqh7KVaeZknKS3t0XGXtGLPpn0crQyGY1bTPnjHIcCrCrMzylpBYXZryyLILjR
zX5RKvJQxP3FPJigF7HzbcpILYSav0fEmy3+cRBbj1HfYTl9k4b6WU0knemYCdNJhBXCuv1YiXax
YIK9Qcf6XI3w1LN4ypUM7LktgdNCMkEasASVNbpOJjF+1d5KD2BXJKpmT+aOxMkQKINDm/xjIKlr
qE3hxj6Uk8KvnLwrWzxNQtCk8pM8CgrS9DSqoG8ZlZWRnQwJwggX9jbup2p8ManuIpbbKSyjlkvz
Bo/VMGc90nXuhDhVFpIIcbu3c5mNhVzkl5mRf2QE2nKwR1bSJg6ox/pDQWBjQO0AxzydI7CwNNZq
OmrNxLeaHpv8UaNPhhZYT8DSDrmfPO5tiqQIUYd1gKUhZsfCaIGuYfbie/b07dyxLWrrK4YDOUUl
vIioWd4SCvuryf81QW4oIp48LDuE40h2A6XQcmnoee3WqAm9Vq4SCfhlfRyszZqvsxhZQcpXLJIc
JmqhcWPC1sULwbz1GqfEhUSLB6QGzb3089j1Osgic1gCize5DqyYvhfC6vZ3O9iyJSbbNvtiJyE5
i8FJJMoiEcBWibm+vLuQtbjaxKm/JPFZ59pJ+fiQgHx2NLQqBJWFjLEjCWil4Opr+Az8hfQdafh1
SI72XzXjBow3pSTYOsoUtgwu55NeCForvcZPI/HyOnOnjRKImjSbU/MOXl08+A9v3UNTfiGLP6mZ
YQLcu7y7+1VA11PilVYD0U8jekfkv4u7jDxHKkuz/muNS2Tad1NBr4MvUcrHnr8RfkWBmaD33rzk
3SpBvEFw+TnEsjsLpg6vhxyFEgbCHnw014CP9KGKs0HsT28I+Rauz+bdfQ7PwIx6nxibmWRTkUJl
z+imNERjgBDcU/8RXoGjaFTbiDU1AkZYt0JgNdztaLKWIQp8JcwKstAdslJGXkW9QS8CZIjbCQot
AdvNCYPtggfvXwVLcbF5647chX7dF7XpuW21k2raBqCvcS5Tzt7C5pr+lx5Q6qMvb41MjajQOFxG
ux2JsndeICJwHuwvEpCJMo7F0+5X0ItjnJ8hXfn0Sb/RsxqocaGRvRrc/0kLS++sw5K0LYX3jkHe
bwP94HXlOA8WBwltT19Fi4MV0b1Hn531wmhIBMguuxMyc8BjsifVZtvX2ItXWNol/QVtFAUqGakE
1wgDyt9InHIGCB+WPT6myHr4+meEsoP11SE1GbPLpkVYE5uIx4Eu2YKlNff/PhiISPkjJfoBTpiN
n5sxXHIFAz6QZzPP45T8Bh6rF9BodIKTH3hAFtyqX8DUi6d883SUOdhrgNmQ3sW9TOeKufMcjjEZ
/0ywiRoEkwCBLE79r3Vf6yMG6r7wp1C48Reco7jw5zMdbINvA7tQyT7yJ85k8loQFwKXRQjUj8Vp
Ru+EjK7sOXBao3J9zhSUY01AoaQ3uQ+o2ei+r330oUKavny8ahh/gYpKz6wHpxUBNFT97+iQ6ate
gOp61++6Y0I2bQw1j4n7DXaYOFRXzcvEuPbFfQbmTn9knpybc2W5KwGhDe4ubFhikSO5OroNFjRd
JTaqhZJD3dof0CA32YMLfBlTXPHXnW5VS3vxNzgw6CqlXcTaex9RmMRwDP48PfhMONkPysXXfM0N
BhLxVpHshBVpixNEtSn+H4xtXDWQoCwY0ap2DKKCEcAKIrsdXPYGpRxi8akSnPBtfOmHpnqPNoiJ
AtSLGCuDMwUGVSRtJaW0GtyieXHAq8NzYwaAGKFGX1txESWOygX/cQVl8jDeg0f29uUWPAYdioZz
8F5jqqtyMbDUy3ki3tW/A2wcAdEprnu6Bfi0P24DiI1FuVt6TRyc8TV/w8lWQ4C/z3CHNr6PWdb8
oJZADyLNBaB/NRRCFZckvM4T0I3EeuQuTmEGw47GZ3wU0kyceSaw4znR5u57QMOwH+z6ZR+jCwXx
LTtl6oKNa8ZT5rHjEe9f1luzF1z8MhF7Z8OqMO3jnUjx3QVDqnnnmt+5MXDK1H9Ac5IcwKYnOxFn
kLPhg4Hf4jWn5AQGzxnSyp6jE2nLSiflF7Fjw1D/kImgFULuyitWSh3TS9tBayNJyBJizMvA7HS4
mHJILIFf5neKMIt4m+CAo4VUGPNo09WPkagiNSfPkpYIk4p1i7YDon1XDx8myLvq7LdNVgrrpwJ6
ZODHEICf8p1C1yYZ3z0MEcfex8eKhBbzOe5RTdlv4DoowSYoyNaVf2opNl9aJyLuYK67rmQH4DXk
KpoxQguiDKCDnX26sxse02vPLntYd/r2zjGyppIJEkv0Bsl3Cuz3xvuMKaaR67MOeQSEkuVPDnRa
U1B+lGJf8rCEMpHcQ5F8f8AAsnZfPAGqd1kiPQ6VjsnuyL2VxTTcg8Iy2Ng9w5wvX5XTm14Z6m4d
Y34vX4PeoGAdex9c77PWUplui9YSUAPg/s25c3QB/2weAKcAQJ3i5KMYKJ7aChM8YYx4v9nZmUvD
jsn+vEAGufdgp8nEkmKds2AkyClJ0Cc5MF47BwYUfsduN0y9zDvrOdPyCGP+Tm/evekcljpq7Gz3
CdSsqvLTuMnXMiYOp8NWWDit35lyXCmDCyXNulJQf4lx7M5UkIB5lVD8Q64JBXCryWp6L8kLwCTA
WfVXk6TZtnDieVsmCc+2FlQvd6P6mN2/I+jn9mphEWKpQni7RL449Rh5BIa92ipOHMH4CyBx4TtE
wdYhP+dt5mt9KJGTDWYri2BvciIorrVhyke0TT6TL2pNCeHcUPfqQ2Iwq+l5tYdpY7CXY5E9GsZk
f5T+flMRKHad1ARWMuCXA/G+N6AFu/x1WtytHQPCkM8S8WJo+MlWCKQydXJanBLq0t2AmKYOmEf+
tpl4bG6/JmIxHLm4f6Aaj6vmHIHhIeGVIdPtOBDZ4h75IeFT5BCuGgHFfSs/bbRZsxjNcRJQaMQT
SWwRFbiaCjiBpYSUBmm5RMYqxyXRey0GB6CN4HlvqRT5aDkhV5JZCSIFOIe+9URMyjnaEUFj84EY
P81VgRbTswjL+TKww5Rg3SRcwyRx3Is+Q+uzPKSIlDwIORZfZkhyc7HzeVoBEhu4krIEjkaX0PMp
j7qRbvLKqIRNh/IJkeS63QLpiZPC1qWOMpn1KD+6gNT/h2uitGvN3nnT34G7i9ZlZI2I9JJ8xVmq
j9o2kwIY17lS0tMJGJ8oPr6aKtG7shfZhyWZpi9nza4EdYAIF2k8FTKGFOkVxXKBCHb6WJbuSLeR
O4YiCFCim7ddfiUpspHgPjcaP9CIoRYisqQsBvfjIDLpicCqad32toYU12uzAtcVmyDbGZbJq817
0F1TXSmUDCH3gbqIP9ozuWzMLFLaM8p5OFS+gkbIA6R0lAGiwjCkFZhMVGN0Ci/oKJh4SrfkoLMj
UedCwV66uIrGCNaJlkLjimDHBYIT9DDMcyxRXp6vH9Ty8pN3kcxuDTFV+IhaPFLw2ohb89DzBCX9
uTa4JR2WLayAiesb1SfwrMHzWXOp/BTyvR28EcD+kopO/KqLAKcv2gXdxlmDt0YURGtGgZtesaad
E26En4/2iE/yQBS7ozTCgiZchokjgz2KThfamhaZCd3gDKK/2JTubiiEA1CpuIEEN32bIz6OaGov
YpJJBLiXTyIUBLeLi4EUyWH6WZInthjQ2pvLFqLBdfabyKFRbg9ViV/Q6JRBKsYYtgY91Kvq4AJ2
e+Md6SPqWBFEdJ6UaGWL+RH4dkt8zJ2Cu4xQsKup4t1XKLmbzJOHBF60Zkqox1daTXyqVKIIOWqw
IvsY6fF2VAKKdui3aTlBgUEx2FEnxwhNmLuHh6eWhDrPEVJ4ABofh9KPGpsDA2Vlu7Z32RZD6KSB
mm+kx4SUBqQuc7XcFL4BHcJPuP60YL3Id8nrfLTegE3TV4IWyMBpGSyvI0GISdWMe7z6Tbb93kpF
z45qnLnXp4QyurERAT4CpNEozze0d78sUia4mWkcI2OJrlEnDUljwmGT78fzP9AbljxXwWADgqXQ
cj4nnxXX/dqg4yQLinA51JyU8JM2cV1z/r0VHNBh3gflVBvpo89gTuBmiwz0uasHEqXbm5TZMetN
uOAKvhHynCYAc0DFgdkOrPvgtiD4rh4xWDYgHSwgdZDf84zUCU1ifhqJ3v4aKYxCqJxzJG+HDrxC
VBcQijTj8vhwebTY8nkhrXa/Y1XTO1VTTlNFL8nbzWsjUBSIBV3+eSIALzY62MIXmYrHQYUKREZQ
coxbe+8QSibm3b8lhIl+ozmqZLmJ3XSO/lo8A+TUR9IXzBCAkDUlaVlnBCFn9nNmM/Cd3H00/hbD
uTwtuPCKsdDFfIRq3Ypnzh7KX0Jz927f8J1l2iePRFQA9NzdkLxWwhVvAfOR0gNmD3ZviaN3z+mV
2QUn6aTku9Nlk2+RMY+GQeYKXAj1ow74aRNlAyvr1GuRbmlZL2FS0o5+mChblYggTNV/dfzuv0iL
2ZsnRLGjp/9FEUsbRDjEmsPrhQSdRcBwE/jHPW3al0ROYPzNk1eB6onkMTmvWjZBsXn7r7f8UpEy
9IXJagSmM/PEcLNmbdJvPI2VC/brSka7NoUkIy4ZmJWGsHQIxz4yHIbxafhhsO+ggz4iQZYpDDK7
XvS6Etr0QqesWh9QwB5HJ8LbvTFo4tO4p+h6PaL/GZr2KapUWyBtRftGqJS/I0/2Gx0zLuuOaJlA
QWIzxUv0JNl0n3BNj5HGkIE7AcPxDtlySnclWZIy0R7aHIb6uj7geGHi1Kby5wGYkyrheKw5Ce8W
PWltU2ehAld53sdBZ6JOmAvOIxdpO40tFo89o0LkQOGgREosGl3efEKsa2xObFnW2boylCpNLQqU
0Zolsql50oI49diXZcfgXZnn2/6+3w6koEP+yw+S4GmVm4OrR37CidUimj8oKBp/M5YVTCCqLXrc
OSAqn5FvPDOhhLhJ1qf8UzLiWLl2z9iGhz7j6NkPBILjvSMqlyn2m0f/nOG/mrttk7R5uW1f4v3F
LLPvy50DOGPgEHHf0SHhQwWyu9GC0wmQm606Fbdgzw+WjNwufErXkFsz+JI4K5p/+u07cfUNcL9/
UcoDqGMJgCXdPJKRAlLIxvEMjThia64jBzD4YQOdVYv9QbY7fkESgxgh+mZWFZ/Sb6L4JJyG5yL/
/6J/Rh9MJcxuhBpUZ0AjDq1a9vDT6ANcSPXBk2T3Rh8sHxBA8zJin6c0ApCibKrx7ZN/B8LJfvGm
7prMkEX/+yUSLy8FyXEgs+YdxaAAm8ECcnL+R9R5LSmuJkH4iYjAI27lDcIIYW+Ixgnv/dPvl5rd
2JjY2TnT0zRIv8pkZWXi0wd/PbykNP/DQmerOLxJszbx5UYAKvQNAqfR0y2QAF/JrRP2vs7UIGru
k2d7e7LLwxdH7++dXNyMMn5YSj/9Nxrh6DIjhyFAvExNiR4FVR9SzNK8PgU3ovH5DxDF58AQsIeV
sUxpDq1NsAnI1RxDlNe5IL9/pwcftCzDB63pVonWex8njMOyusbgugSC5z8CbLfTJ7tbH0EaWkVC
E5MGR+CxuoyK+7PrsEm8JqdSB6G54FLoxJXM57R+tr7gnf7j7cKH7xF3Lp1jCPsTqjeQanlY56xj
FfELCugD9GutYlwYzeexbrss1TokqBug2V6S7ZzNO5cSZ6SFLfF70ii/DW/cfxdukzh88PeIEyci
B6ojLAvid3gJryuENQVM7mCFDRBqz8MsgsJpYq66Acs1bBnsnT3CoNosxFeIePvo39iIYJMjPjpN
l4grMj0brYSjmjs9dDO/Bhu+zPHlCrTuPBmHro4D/QtaoSf8MKUBCypBFvl3JtFs5pjOf0RJbfkU
HbKKJwsBhbRqWGBT5YxZW7JgkvNjijbyINZtvVME5R2vioaTBGkH4FgE1rqqxFS8YhiFnEmYeBxM
vRAtXluJioohjzUNn3eP4wcZhL/BgoCHgEeB7gM5x1gtq+IpX7NcXlndA+grb4RpC/HktURz0W/4
5/DS139LK1z+SJThChRIa+f/RTguoT7/oc/F9OLKtKlT4YpyzerYbXyneCETyks+lhiuwvYGsWqQ
44ubyvnqbnYo7J9eGqwC9rq0xUD+9T8pRoIVkoE2vLAfBHImbzB2+zH8sI0uqSa+xqwreNcYkVX+
TlYA2G/a2nFBWt/bdNgTwznFJgNEKH0h4NrE55x0KYMGcm14nt76qJxeWNIdHEN+8QwQ+ImZTCjG
FaBrBdp/KvrS4C7ziM4b3Hg9bGUirX6HdU7w1m2gYHthyJum/zI5V0U3NEGaFSgDckiCf2qi41eK
WPDJSYpiLD8Yu39I52yT5HZcks0AR+KesDCGG0sKY5pBBjmRio1Kj5mEmXJuU7ZLUJThCSINcAic
Osaz+n2Otral75LGthaE9BlyxW1L2zDkUYcI4299hS99hOl8jqUf/5/GUx3zKbr8/E5oBXvjTGy6
fMLxlNZtjE6zThlgli6AM8UQtWiN+XI0nuZ+torLHAs9DJSvP7vD/aXPm87xuNU2F+87vz58AATA
2FTLeGQgDjEv2LkpTso89tps1Inls/PP5VnAB+Xjph1mQ3ydl+Tb//8rTVHJToNOmmoFlk++d/Kf
wbO9D9MkZVeOo0U84GcHyX9ta53k323CzpA4wZvBWcGp+RQWigluyiHP7yA/ee7+qEf0z900TXV2
5I+QhdxMb0NBo6/wZ93alFfFjRYchAdWfkD5G1HhJd+e/F1jwxN0/vfmV/qm//51o62XTgJcqPlu
zstqkYCw8abTTswH+GIdnF+WUv7OuNFzLoqunZYJNzYPAls92KBjc8LOFGGQQY0c4zhamFzkq0kf
tOVSDtCc8Ji/FvGYiKlPerAfnT0DGy0rga+f+U4+O5ehc3DTo3+k1MNlw8UJ4E4MIGq35myKhd8h
d1qnSGcJB7rpVOUEYvzl/ITIyYWCUcdCT80rkCz5g9/1DeQXniEOzLgD+O7GbjzOYQ6DJtZGe69I
5Qx4MoV/Fk/jDoFJxpRNkvWbvDltUIDXyALyGIPDNxtAUKHP1sq+iHS0p0PmIwB3VoYe/4XVjSYZ
4hrSnbMJl4XnuJnAXB7NWldWdtmLYBgQF0GoutngB27ClD02mNV4d5ZF25XkMC92KzzEYgy/uw2n
lhhpLTNvfiXesXER/HpV+4LPB0KDhH+wY7/+RlWQH8J0Ki04ZjbIBuXum02YwS2avXrglrDD2Met
MPmh3iMusc3b3a/YDXWLfwp7WWhMGvzsG0yE0hRKXfSYA3vWJ6WSI/HCD+p25msu58WKr3t6RAx/
pTLcmAQpNoer00gey2nV+ba1CoYAtD1LZy3MaN1X+AhrMVxab8G6qTw4WI9mg2wcUQdDGX6GGm2g
2XRhSlloHYBTNKkED7CAG2gKqFt4GBWnGu4t/WJkj+JprCeJqkWPLIq/jqolLQbKCIEelSqVtRrm
zXTO3Dgii26m0VNdqnPEGideDEVK9Rq1BOePx15x5mvRNekpwwuShUhr0oICxXjJeYSFv5N/bBl9
TGxZJ5amzsM3ujwJgS7DpsOf2T4pYEyOZ1YnGxxG8mM0JnsmyuwvotGN6z15gn+S4GTJhubROqIs
cMXc5RxjAH/oHHv3BEmf4NluUI2wl9jb8JmP/g/LDj4UK6sPnO+8ZvRuX5NrssfsqRFd3BdGHDXW
JZVMqLX82fp6J3nuuroY0yd7qdpY1bVeRgAi/pddgqG8SZTNdcyVYDSoFxkJtXeKbkJytcfMXiYV
s1h1T9X7UId/+DcYAxnTC3X1F+8O1mPdfe/UZw90dOojPm4f7AvWC2oV9LIV8v4e+yRaVRq9bbs2
vvDMhu+1IOxiqOHUFtr2W/v0jU6VapXiVZL2YA3FPzHvcXlBUrl9HpbG2zYOqds/lrE6rzGwQbNf
6Sh7COBjZeoLJHJzQVrFEhFdl5eieYC3Bs+jB5ynQ6FNLra0OQEcFk6QsoxOVIHkprqKgOTcWbEk
riF+iXwSGsjzBuKk7TsPG3Ws89i4FxbMmQOz43TjaS6zgJQN/rl9veGZ4G55mCObrm0BHnlj+ZJ/
camNteyeXFxzrug4s6zIwgH/oNE27FL7ho1oo515zXYBOmUlIWavPnN21JFdSAyWJzlCPtzW12jW
ZQhBaxv+InhO0F/J8pP9O9iRYlaJ5zkMX9jQ6KvRW0tnDREx98KIJgydv1bLC1iNEvtBSYVCxmQn
llLm6Mw7JFddkyyaqiiRB3WVuDun0LoiOy8xiRsbHjwfVJT/HBP0ZAEt5542ZeKo9JeLoaCT+5ol
5Z7kFLk1DjNZ2tcpa77aKwedPQXIBPPZSlZ8QiiMCQvtANKQLIlXtVfgAxjyz1we8ILj1rtaSw8C
F0OzVuzaQRoEXuAhC2x7XY/qJyAB/8tb8npT569MuCK+Mqu5jQo8fpnzXAXp/G5Ny4xLu3KGk+wp
YYVlITIR4UwQAh7aaPCpeJP1rIq8u/cCzCMszN9M2IvOE83El7XnwjAi/kUcfgrOHGrBaBb7Nyqj
bURZo8Z3H5/Q1+ZvT+6ZnuTopAEV2pZNa+SyPA+/EVeenUQo9hxE++wJuIEz6+iTu0knnZIef+Yr
YvdfvWMREsMRxucRpP0B1l3qZ7/gHZ556AiitX7R+/WhodTj2bReMzccPw9QsbTAgples8CjgKQA
4qYwIImYvXqvCauj2X8sbgsYlugOPB7er/MYD+/giz3sImNK8NZ3UIQLCPWo/x1c+veYbWmujY9W
CkL/51gCEc2E9eYW3mbWnv/NXB6T6DF6jdCJIIOwC44jgtHFGMJ505qwXLIP7u57wqIJqxY8Xs9J
qV0PbroBkNzwFvC/y5v/8B8Rq+ju1VqtFjwIXIqtCYcP2qaXsHNDX62wtm9De/DYj3Rwn2PiaO8Y
0kAtz8+abKVYY9+y+ar6FmUHDr06FU7yC9mSu/n25oqEOHgA9zyJG2yuQjs1QQzbJZulaPmu4paa
fB26d5BKzv9ZSQNAp5T+6HPfTIiXLFKvL2nukyS2AUOPrG7G0hMA0ZV7BooQnsxXM4iiVS/7a3SE
+U5ZWun/OqcF6g+tU0tSHzf3At4PD66ZNlpQinLOVIH1q10Ljft+me6G/BG9olkXeUvMv+RTcRtR
n7m3+ZGG5bzag/JPoNTMIGUR1xo+oi+1O6yoKzHZZYeBT79FhZzw8Ce2AEupQ+k1uNSWWGxp37jR
ea7l8ce73/5th9vhbit28W2crZlTVNJNgIZStUc6yJjF9kudD4ImcSkoJ7/umZ1WTD+wMeCKrzlF
4JADhJRajzGgLuBWtceI64cTwAyRhhwx6YG3UlVRE+BWiMfU22MhPHpS+7Nuz4AZhW5EO3xqoRcL
CITd5i2qJLv5F1ifg/Wd1Jez9BLVknK3SrzQsbx0rkxJR8UVnuAIsmsfNMJSkUcf/tBKTaIQKakW
1LFbB/KksgmxhSIiJAvigJkly14UCdHYpVhFANOQVEgdBljtZvkC1vuA5vGctxFoAKtVnXkLsgQl
AxDacWmMmS4y4f1GR9O2XSByGI/nJij4d4flCcYd0ZJdY0Sp8Bln4bb1xK1UAx4GLYF44SwYdi+l
iB3D2mTmLJdwvM5Ymm5asBsdof+55BQ0Ree3vFLddX99yNJYoGpcCzE0Y7S2XEYgf3TeypXYgRG0
KcPCHb6AzBfIo4fWLBYurYPA7kpLv8qnrmK3LNDKVBZnBAQuS1lp6bIBo5IxBGjQc0c0wNhSKnEe
e7TKXFD8pj39S8GpYJp1CzvqOV1KtwnN9RHeXUbt8Qsq+Z11JNi8uFSYwLgHkwhMZ1Lk0a/b+F57
niRgkAHl79GoQCN1n1tlfkzdyB2ZI4FWW6Rvos4frXJebflNYQXS7ZzFsq1OblFjho3pY76PN3aJ
55xKneqnGOtDYHJKit3YHW+GUAUE/xu1HtjIFwNppuYRiij4awdGa688TAHElJA5CK3VKlnAxGW0
vM35HyV401U+gJaWpESpHWjsRdyF2MpsA7QpIyAgsIxrlhc4NWByvdgG+g5p0yP+GxSgs2SAX+s7
+xVP+nQUOCy+3cgJz5hZ71Vhu/Np6nqmxxpwqzatTH9kwV/IaiE/kX9xjDMADHg4eYoHKwL6QMLD
3sHhR9oGB7cR1WL725ZywLutRn0a20ALzC+uuZBc7FJsI0DuOY78yAtDdgUJm51yT+iyvE1jDigF
NR0yIskC1kgKpDfue8Y77DphfXRgX3/fHQDB8ca6Ca2m12q1/6qtvyd0FDRXkR2BX88yTguxRvcT
XmD5HMDiNHHiQGpNVDJX/IDFju1NhPTRSPni6CS3eoSnkGQSNqLirQ4GquqWp4/nDIkmaFK4f1JB
svadqnPdkcnP3D/Drh1NFWsAgZwREjEyKCuuG+Y39vPEnsyK4NeZEx8w5qMWlBnuzv6ujuF8/g/h
kL6JZiXSUNdLkp4oUBD1OPKSUG+oh3/m6j4p9j/0aUcrhYqFPo/3xLRawDnDzJF0Tt8+k8ZoHMVx
h+qBjCjEC1SgA7bgQp2AecFC4xqCoHgwcI7tL4Kb0oFn2PfNiAGQnaMv5a6mzhDuqR6wCB3KxJsh
HJYZksPxNgx4y7D+2CTOv6B1tQ2uTRrlQyE0kC4qEw9kffcAaZc1UwHrcETenCKzesUD4kRLZiTU
A0l9AIcaLt9s8GO+dbO/9GpsCrsEJ0JXnf3hHfYlBRfRAzo5mJ8Qgt/mm1V4w5GCKHQ2LCAk6gOX
ui9xXWQGWCnG7+Tr6SOdo/3oHDXSGUz2nXeP9EtkDKngQmGJn/4sIa/DI//Q4iMx1FgaIkYStfK4
SO6sY42odyQq4mHvGk0LaURG2eGzQcSsAP0LYRcD95c72EKxObSqPfjRbh3xFJ0+VmoohCC8blqn
cdGDQgtrVTGX5sKPRHJ4AEZVOi/4uahZezQbEKUlSKKrjla5WQeiV8F2ZyBuM/+2l7AAXKEGRGK+
V8vU+rr+KxoX24fWkDm8Ux+gd6a9aXrhZQ95TrUxSI5Z3GnCN99I3LKo4vIGKa8/UJ3YBYhK8ZJ2
hPAYBA4TX4SzMxzbqK0LHZvGWq3jlt60ec63ovHF0wH3VtMhjXqEtdFf4vjDkKUJ41nNsfLcXBAb
KB0syK6av2Zeo7OHpN1HETMk48bJ4CRpwCDE3mC2s1lCmmZiNfOIRlF1CJYJTjcda9pv2y5SUw3L
o+rOwUeVZqrZCeJYVR9AjuQyOE+fIFGCyedA55c+BS7Ri9/zqWYpovac3vfYrKN6hN0K8lb5RKto
Ic1H/zSGHvke0v+2Xh3qcxR+iKyAVbwNJUEgPj2wTUI1e3P2Z7RTTWCmlKoFUF2SDKgMPr4D5pXO
Y/SISsQwkgoYF4++mpEzIeLDAOLooK7aR93Gpv6lDpNQWq1dDsQdo4IYSId3781g19FIltMKjZ40
ebkAi/KTjSXy3gXi2YrSRauuS5BIAEuFXMzHGk5GioBwa6JVTUGyIA62uge1kgVSmvDeropt6ZvR
SvpZD1khD1krvn+xtc7j8vLBqJoIRf7D8Is80GHK66E9R0ktcBTgIBLyDtOaEh3ZIP/Ul/SfunZ2
0swLUxtsraMN+NyTV67QBLhMBTFj2/XP010fW9qojmhFtxUOELgwHZJP0wHjqAe4jVGktx3pV9va
MpU4S9+whgh+GLx1jGZXiLkTR0kdyDI1ovJqix133f7nlzOZUObzR2eAsKgqhC878awHc5XlpEvj
9KbGGSJO0C+GZAJeptL68Cg8CQmaUb7pOwnbE+oQ7hqIbQQIySUyutu4u1CkLjgN9nNqKGWyKLyA
Oyp8Biyad7W1MgqQLd66P1/3hPkOff3LerMjg/4GSnIIVJp0nbyK1ZUfQQsysnslP5ETGfRLmE1b
Dg+CBhwTUHJIIk8URzDEcT6TcvyY1AcEDcgRrDnY8Yx5YfIRUMPWd9aGFLZuKh9aqAC62jhT3mBp
wz320ZGEeyO2DWpxArn6EDrgxTxHRlLrPtmfP7GAw1oG1MoqlKpNvOPX1p21+S4sp36kSaWIH48O
nL7fhNXyiFKxEsDDI/uIl6Sq/GZHg/ME/eM1OhbDf8scDQmViQ1EIQNvCxvo2YCOBa4DImY80Wsp
FYo2gcoLrAZRM95eERNYQF9woWuvQhNCsAChk4+tktcurnUbE6OtdVqWBkhlMxg6OUir6II9rFUe
Foh9BF3iXMOcz0/uc8BMn4KdmcKwOVbxXYV3AYLHi9OzhLV+rXOi5aJMGPZYebOWWuW+ENlY1hP5
/8GSHn138ALsQoblxDoKTnTsU47jF4F3yLKNeRt8TTbd2XBAtbzPuhN3kvxEGvsor/Uo5U2EDpps
+6N8RFrSVrBBNrpxH6UeJLYcdTdqy4gOT8Xkh7Hob6alN+mrBiF2LX4/KrOxmBsFdvyrdE/cig25
DgYj5EZUjvBaQQqdnyKhhQxMc5l3u214mQitIq5QR2Gm1jWcLaCUTT9E0hl9YNkimAc59simHT2A
XzTXkquBdZ3Bv+YtQ56VyE4hkAxKIfj66OnzJ0k87Dhsm+kmfGJL5N5WddiQaO7qmhzC3+AP1XcH
PQi+iYZE3Dnpk+iuUZD42ollJ0HraNdIxLR7CDmtffU58+SLJi7KL3c7ZMsFUj140duB3OluxpKo
C34BkWZAa+FfujV3G11RF8MqGXhz698gS+yjBsOroLBlogz7Ah/Yc/L2lKw+MBJKrT3m201Fc6+C
mGitlUWwaxgfq3V59l7dT3+veWUI+AP3RVXdHQ/ERlQc1FoMj2iVsad9DpuLqWYVmvVJqq1EroT8
D2GNRzln+8CgQwPtu65yQtq00bCH8IEAyO6/j96hRdtXEfPwlJ7bZfhRxBbzh67ol0F/gwXipji9
n3GhpMwow1zQsKJezPBwX+Uk51KmFCdPNGZpK4esKOyHG9AJAAjFi69zgl9R/vIzLq39lbxHp8yF
ROTVvcDzhK7gApyCU2T+FR1bqFHoaMAyYgrhsDmUVuNKHxqarOBZnWMhLmeyLhoU0VCsGz6zFVg7
s2tSvnTxZMboya7X3A9SjxREzxDGV8N6oEJSdR4Nv4Y8KGe+ig6S29ggHICKuVM4k7QrT89gO800
3nZzY1cHX5YHiFZ77waR6urckUHIrBebjihN9Auv4YP+2LDL2+6rFjPMrz3apVOOAB1JydWC7D6t
evc0B1y3m0BG9eUPwDCdpcXJh+f/g/SoEbx8Kv3XaNMvJB824dkEnWqKu+9Vondc859xg2VMUh3M
gVOfTtF6AOYFrjnqerPWgi5ArpwL+qkttYBAWmAt8sGDuYs8MKuwCZnWMb1hN5HW7e5yvgL1FJrh
Xa1Uo0UA3Grw27jVFCxsR6dQaJOTq/1vRxocN4fkdoi2xegBpgzCJ0o5ue1E0ketvz1zpZHaIA3d
bQmhtUcLKQhKx7R28NhrVRpcHUhDuAorH0J31ds2Ao14m5pA199UKWicTqo77/EACUJ4r+SnMyYr
k8/PZgYxuMdc/x3pvDm6wcknUn9XdEuQGlCvzusxKiK66Fpb8z+1yxv7wt5Km3eBx/2fEDq9LTRN
jgQV1Dzo4ko9pJhaz9YGcyKsCbKAJfLkZVJ9zOzqsgFTvhKXbjjumBiv3s0VN3YAegg2aHmLLh1+
FqMoC8JT5dMwrkacB1vXGXb25dV7oLSd0UZRonF9nOdka1ViuW0cg9FiNGIXBIG9bZcNj79S2H2Y
I5BWNHomVdozFZm8kY/J1JTYUjNLm7yToz+F6Y8m1omAvt4iRAY/wiuRblC3BUPtbgeX+WPERGsi
nUzBaRARvqSkrnD7mbtbj4i8VvKvIYQ6QHmjGhHEX4MivOp4vU/vByBQt3ndVcP5JVXEx+CsgW6M
1AWj57D3FhRSb3d08T9J1qrQ+eKb9nd9mwXUxxasg7rH1t0WaFJYZd5u1HCOnBpA/9aiHGD3MEvr
KSf41zadkHmo53hBByyPCVfG+ZotVaMaiCLxqs4Lwg+70hduYZnyVTXut4s99LjwV4tvqGZUkpl7
YKHZdLh+Z8hKJYxAZh2KUSSShg8Hj6Gbs2m/UP86CMZgpwR9DHbmFz8fpF9o2Mc2vngIYP5K17FL
CVNMY54OG3inQMtf0Eq/zOPUiXAO0dicz925qA8B42qGeqjNdsBfJZMLF8B5wTZAIdsuO49OSqc8
71DHUrbgFkTWz2RmDdkkZBGBbkmB7bkGhKQDBqOsspQLnZNy4kuDw5yDGkcCWyxVINNb17IYwOiX
OqMOg6GC6mR89EVWe8Hg+hEc2buy0VdghW5Q6bC3Ztcopjwg4RakBgllsU1AbB7SpclcbrjhU/lH
6O6I3N78JxmCTzG19VnF8RCfoR4zOwZ0TTmSe26NEB6d74TokeYohAb99UDQ2scwGdxQu3v3+MSu
G49nuO9t3NKoMbNL81J0jk+cZuRC+AqvckAc9h4fOieGg+ce+q/8HdqPtFA6vs2oPGANhNkulKES
SVQMmEYkUiTsAAWSD3r0Fv8BhmIGqy2WdRqNENHa6K7MbM2nEFlGPMBD18QbIRCMAAjrtNsBD3SO
qLy7I3qVE/AU1KywBVDFdjKWzPgD22zQe9XO64Yk1gd/trukCBYNBLhKUsiw/9DGACMq+4+9meuo
WIYvOZUrIgCAbujpmLiLIA0ZVviOY3CC7/lsc2Z46yt+AIEAZcAJX8N7tN/0ni30Qer9GsWH+P1F
KsmHFhKQEl8b9A7lwad1YppD1ExKxKpi/2VJP4434zCmY8aES3oMcVAt/aEFRjCOejMHlBbAux9R
y9KUf7HuzYEFHiySuMYFatHzZVzeGlQLriboEf2ZZhgewl6Yu7B3dG4hFsB1Agh8o4/0Q7LOvZlt
hs+IfyFqY9he0n26ARNhDOpjUASON4e8DVwP8ASjkWdkuoMhWHFFrzXQLf/xxMHSMrwaOE8DdW+T
KmILKzKe5WREDuCZN/sBKXktxHbO/sCIs7WUGSXTLGhH0z0NgPmdQZBAngLrL/I8YCJBRdlTU4do
ZF+gVI19c1H1C62owFMm8dJmfwcfsMafI/7BPVKzwqTALrb/SUaKys9umLfeOJePhRPs0YVgnLn8
CZEPRLvWArzOD9NG1n9N4DB7ef3f+bj/PsQjAOJQsQRTmiujoX6N+SDohNiU8NQSBZq47FDRH4La
4l8UEYPuxjiTsc8cMLe8LtIrcufCYo6UCag7EEc0JOay/mwRGqZUaeJ1H3k9CFhMxP+x2OAl5XxY
rhENCEikBsvSFBBX1KV1Tuf5DxHiwgM/BtGntVBPwOXvID4nEJGZL8h2uYvwGKnihKAOY2LqGMAJ
Z5E/VOAOIemTQCCw8NmDw0hBC7RzCYTczAFFgk7MH+smnwiCzNWEsvmGLK31n5ILOeYLrgVpkwFW
DOoUsdbMfdmw5bt/mMO6JBiRC2DtQmsr6oTog8bXYf6uaf24cwCM2o6y7UN6TMqWXiqmOnbjSwBf
7ZncrU7wisT7+cfFAKkRGjrXUBT6D8k3BRs5ewnzWCfxqkS7apcngdlfnOKhngiPIZkx2gsSfRMD
Kr6R3jtqRk14kIqbNAr8Poevoa+KmGTYBcbe8NuQu6ybn/WHhp7LWTG3ZOpN50dkPPb24X567jX4
8x2mMbvTDTaYgFwNiHWiV1I4R1wz1PvE6mngO1wLlhLZqSbUTqRfd8hKu/VmUE38hhsJzsZp9KMh
nz+gJlVa9YKpGOBMhZknNwEyms73lagOF0VfLPONNf3AaJjO4M4W/67tSzeL3DTxGm0Sr+lI+4RX
RYQVxRjyO6FVfoK9HsIr/EBU7j5/ZuvB6GG/glJiQEzJAgke3hzBI3WTAsxpj1pdwrAqvwq+8+cY
XNruwHJVW8xE685Q68uRnz4CzvSYQTGyZBz56TSGox/j2U4S+vjNRP+fuuBq8CPgcuthyIgoHwZe
OCXUxnwOSDkMdZJHRGTb2ELOp2/WKz4tbhAjgyDd9SG7ukzdTQ7nvt15dDUxg84dNMUqnKZnDxTQ
hbYUwBe5CmjUOO3FFEDSA/cGYth5X19r0mCx/sBeBxtmLJGEH3Z68sl5VES0xe/Luot4gSGV2t5N
lS1LbbTjYxVFPQBxWg1gW8R1yeJlkvol0IORJeqiaosbi1BgnEVgD8HfGoZlAoLVS9PPuzyy2AxA
Z1cSzwEJdiw5mUz000Kb67CxiCj4B3LJVyvSHkJHbVRizRVELEYE7UJC0U164XK9V4/+dVrgMG57
ghMPcOMaPtSKbTRHcQIpjBJtY5ORI3Ar1/cHkj37Gx5arDiV0cHdMwchjsI5KxKkX5nzyChNLnY5
voFw8GyTI2JCS2kOS/FER7s1DeG4VDQKFg24/v/4QAdmrWrEq9hu5MiKgpimAUirc+VRBieIoMdW
dLY+/fZp8ky2UQoMyFFmc4FuYTcW7fOBqfaSMoI+HQOQX+sR3FnQMC8Ab9RwaKhr0kZyJTmf1brk
HEbxuegGIZ22MJYK3u1Xn9QIUfte5Ek/TORucEwU5ljA4GRMYdFTxz57+YtlDsQCJjudkwZ0W080
GdG2CAua486ngqCV/jYiHYmiMpuWAfnxYuYzivjPEpNJv6qJbREXlVvrSlUR6EMbazJlogul6fer
wurlrkzCj3rREn28PofKPVi9JXzAp8OeYabWiseRp55PCI+St6rDkrHcwxNGDsl8OLvzEneSHZmP
/0NBdOXVHC9b1ZLkFFFL4Zbh3JhE7r0Te2T6ZDYtquo+sEgm1tA6A54iXkPBjPUaxuPlAdzfjBKZ
yb4P/QeCBiw0iEZz0NqtW2LBbaK41LRUcW1QIO41BjIKnZZ6i0XCe01MdrbL4117m6qub0su+K82
MPwLAlEMXL5mv2ZVwahlM9qF4Kz/U6HydetjduqpX8ClkWVkUEjzhsMuPtr31oQBH4JgdA1swyOo
AC7r7YYZ3QLmfU4lbp5sA6epoMoGT8kr9N42Ql1WCXvF13Dysxo15J2egfMH6H1G2+nbNCmDLqOC
taAFDxdI/9Xti0//SElK/yklvfPJ6oprJUJkZEDMcrpMYme+SK5cxzbf9gkXquPc+ddRbrxEv9Yb
Qo1j3NmgyVg/QCw3on4ScyeqAeulRA3mLtQ5G0eCNtKwQURHk/OgTMI/O6WuASKkZ44HjhJPk+Qs
qY3PaFj7YjmU/5UhZnUg+mu9SxVnnmgJZ9zUdM4yj1uy400qf6c1a6/mPlD9+/Kk5UsqOjts1FEq
lIeR3Qv7Ox/YGXguXof37ofosvEHWxcRR+1iaNli73zjvT+/pFPW5GERsXJoHXlbAJgZeox37AaL
i0LvMKRJQ/rwBdaH62RU6e4cxtjPzr5/GewGZLkPq3AsDQc0HRfDLCR7x4VySCkB8bzZ7qBYR+H1
5UHrUH+Ss5M0jX3GGaCUyyUuJRKh6A3Qeu+NZ6Fqn2UPFfA6JHnzxFq+6giWKgjOMDdZGBjDyIV8
gjmw8NKfu+lyRXna/jEW4ul8y4+YtZKXPYfpRadOyZsbjNRMW5zes9XQ4AZuPzkcrgZxjVQsfrue
HggBLD+xMAO5szOHbMm0YT7myha9ccxDBSvTCLYrYrTleXd30aAIq9tdGgj1tFhikKior2g4MxOA
Ep4nddr5bXo13XHirNKWeKpUWexAQmGT2D1Erko+VJLtRSe2v7187AcRjkKJsge94dHuj7G++ibx
r8mZ03GzX+XIsCVWomRQ4r1jJUAyGKvw+QcmS3DlHRrTh1sfkJb2wzH9MrWQHaB5rAFVSquHo9Au
D79PeBglTnmBRRqqw0NqeLMehcBCVD2NFnnHU9oIUTjgAvrKZIrI86rV4EXB7zmidz7/vqbSUh+0
HNLpMDVNmVhk/ryBbUPOhcIfQf1HoXMjhVfDWQ9I84mdEhM5mv1ieLqzxPgG5OYRgokJJ0pKYEFv
GGXsi33GYzi3gTfiWV+tgjmEbG7Rm2eg2BvH06CTAObAAgkKg27X9JJOwFVnWUhLa+yN/ZG8mR3D
8xx3yg5vY4+aiy5ZjerrvLWMI2XH8+4+WIvLr+SfljI1HD3+VeRU9Y9R97VshhT5MRRIDcfVKqnQ
KHqzwQ6CHS0TT4eN+w6lD1uVrUIMPqjxKsLPTEVmVu+OvSEJ5BeX42p8drJ10x+eWjT6oj6fmD5v
ghk2al/m7ppnFFgRZzWZdfTKhMEx42PiRrOP+rm3gUxk1xjwt5hHv5hNMZApk3Uqfb0UcLN4rsgt
NVnMtmPKNwApJ+4EsJDbxs6Epaf2nVln5nBI5ygtjG59TodbX2+TEhvhyED4xRY9ssTBN2EB7dgn
wR5fBnQhjOSwohwVer/cY3S7t1pm+57OUJ8LEbmkQ0MzuoPqGJIfj+nGvKYVtFD2Ezk1vCNEiW/W
YPJ122Hdf3dqFt/iYfOZWUiMFN2XvLGdGxnnDh3YlcVsG3W/CsostHzLIS2KmjVhJE7vHj3nFa4d
EwhzgMLsDcEpSVlpnvi3wZfCp9xrBlt378rw+1AzkWyAX+LOeEVckaXliTQikXVyDGS+LQkj0LGa
50wGf/rs+AN23w/T7z87Z9dAAZRXRYPGXL+YqfQ/+Nna+LL1m1103rGd6Pcln3mrYZmApekEkhKF
ehjyV6t3QYotPut/LJJb/VuoH4skDS926zmG2W3EMGFKTp1/wi+/MJklkvYdvi0iFxXOlzjb5ETp
+RRd4wtKhbOoRHHh/jDxcq4MxoWWaQHm2QNecF/UslqJZNJB7xdPWRtnF+HDYIDiY3q3bIgDTGGx
skSv5oIXOfWK/bAuNwvX9RX18mQTYjHnST25gJZXPwSTaE1QMTkH2/TD1ML+SpjK5uJ/zW3ngTrL
gySF+CCqYgck+NQ6ChQQEe2OUAPjzhuDWbecgIQxyTsgofwlRrc2Xg/GmkNLJQ9ju+7+cVG+7gcQ
8YZ6ebn/xNJLY/FzUD24k/ZfeIJa8XMy3HU3PiJbqeHeu0eeG4S+gNGFoCDyg66u2QUhX9BFFdNy
CyEa3iif98qUYEcvwHDVJh0y5/0zorqbfx2Pa4S45YXBnUKKq//3Fw5ws+ZuS6DmPSoE2/66h4Hn
kIaRpiQnTtRoQaI3xNm3BQ5UYc//wsAUwQNECZAwwAOPEZ2Mi29Yp4Wi7nCk3DbuizZ+m0X3TasG
iCtkDKP3SRj+lfE3ESHqwVSO040XTQHJGCPjWssOhrkty/LUufy1eNxF/4TSKnqede8CbujyQakc
TiZibBrdkkBRc+DS0MILq6Gnl3LhlycDbyF5eBrub/hMkdO8q0tBs3UW8VA2PWCnPi/PD+gh+CAu
Js1EGfuFqmdM72ElQMA5ONJoRlc3vN95ManqVHiQuYdAdrfk2K26CGm6D6qNQ1jG9vgkK3SUHOrR
3i5VMdWytq7OYW1Cp/v1SsE3eTJiGCD2wdQX953RBYnS9XCofpOVdgpoTq9tYVhpA8WpIfbXGy5W
kYefG+sw1NSTynCzzyN3wtQV7TXUFS1AJcYSpKiOwcLvdMfNKK0YohkmzpB4xlwsBrobB1qSxrbP
CLdjSW5JMRfpUcygK47CRxlw2X4Nf8Mbl36Ar/XGryAHVccznSMYor0KMs5JxsbGJ5JakHexid31
+Ch+UTet7+tAbd0H3uk3RqZF3u2V6/RH6CIp2QS1/LzxZsHDCsHBQ++JE4raxdtff9kxoiyLUV7n
w+Y2PCevj++6z7v/Rnx2VOQ4NTiLosCBHjzytAcrJOY54QYJU5ilSGv3IhwD+WhDikpwXUayhhMV
E/IHlz1iTm3nmxN4sHGWWfyUAAeifT6362LBN5jeiebPbil+9osGMnUQIPqDEp7uH5ZbuLvIL9Vw
h3eOLBqc+afYtIaQGkMihLpyDx268gitdsXt8KZIKRm85XFkEAneFb/R3Qxm7ev8fLdqSI4y+76X
9BX09YnEx8UXzSxuOoJSLw/H+S+uuydG8w+vDtfH2qBWhYJ9a0c6cZw/C9vumwWSCJGKwTis8Byo
1AgfGjEPgkpoTolZWxbb6Hcsn6PMMBGeDsP+c8QT5/o8JGiZxhh1IqhG2ELg42lhm8gYz6U1iNbk
gIeVQcQa9K/uzbp2QsMNEY8OjySQT4zyViYGpCOPaumhrohA0RERXG6rwVugo3jLx4SH/Ir4E6r6
SlyoUPPQ+Kc92Yw3udqEja7IM58aAXaZ8e62SPRV0VcMYAZy3iHJ1SZU8KcVZ5w0CN+OxAumyr1G
FiVAHQaiHAgqB9Rn7uegmzTjkiC3t/E2mEaiK1OOm60zklMFV0o22m/btEQghg46HKK/+iSGIKkP
VG5RkACjQPzL4fMW9rUWZS5bGvYQsuBiqLlHhle6XSuDmVTjN9txV7/3jxghXgCfjov8HjWCCs//
sBBtR/YVr3G0qcxeGVh4v35pJk7c4eBYcK/loUkx8BszNC+Gty38ZaMH2H403emUQtlh9xwwhw34
F2sADdSR1DRIWQZGHwFR/RoVjODoI0Rs6i5AiV5dwIckNhkH4QX8YMRjS1zvIa4/PqXBGKV+577+
uNUevT9vZ1gKeJCyvy9aBVTq7ncdDxkBtCOgExEKq+EBhbY25G/cy2KAROxzO8ieSp3WsH6TyoUb
otNOYNBJLnTX2nFb93qi/F0h/0G+6aJ72AbuI8v6a3EtODzwYyAXDq88Ktk8KvZs+CY7C7lN1her
YR21pvHw4ULxaaLB2kP0hz11THQ8nnoKXHqKDuvBXXHMbo7JiJelCThFoNZSYyUccIccKlRIfKFK
Uvx5najSoSHDx3wMO9Vka69Tp7mN46GoJ7Q3MZV+jGW1H6ECMaZ5AOACjTRRqjbpQ5g/a2TecemM
bZe5tLaM6EmomxFa4GT8h6XzWk4dDYLwE1FFDrfKQgiBEMG6oSwMEjnHp9+vOVuu3T3rgzH6w4Se
nh5/N9BsPpJvkyEXpx61FBRFsRI/f6sJPxSGibHwY4d1RtphUl3xWnYURvC7i3WlTwZjJt4MtCEL
PwXez4BSJyPqV/+wmshm+t2cGASS+GoxYwjF7mh2otBBcA867qjzGHwHuREkLCAKWnwetBlhP9M0
DSgHgdogtrB5ct6X4svajF0yRPntumFjcHuLgtQRDGbjRLVeqkbCuUunN90T9CgiYkAdZtgyOM5P
pqOHE49PDX4+JKhlzQaxQ8fhbc2H2PiIuiDswivnqeUAR7l5rI7nyQRCkAB5sWEliQU6LdTTguWt
ZBC9okCYFidYoN2M9al8l5V05N0Vp1c06hN6OtqoNycmGJZ+2MSz3Qb8rX85aqwIz+o4pFEcnZDl
9SYhXS9ugjyzNeOEbY00XhjoJFh/bL4TGXx2fs1zQg+2QtWHn14nFd6ADtrJpOargLBBtextcnde
Gn7kOFQEQYhixwq5qK8FCCU5sOseDGYe8MuRFZZml6QRfJd48GYYEaRRcchI2/oIedkUBgwKhDad
X2yIej3XXtWO/C34cd2WwpXaQtW3JrSsrYLd3Q7p0HJSogjIQYEP+yFTjnQnqb4QG3PKOfgdSgqc
fFkNguQcFxYU/gzOLJ/AwT+ePSsMwuwIN5WuMTIqUMoeegHuxzOmnHy4+BVYGozG9amjwx6hxz8e
xL7aUimQFFYS1azkgG4ABVM46R09Z9R2xfymFgfEbp1hHboYnkSV4MLRL4IMDp7oGn37d0EG113b
PqVNpM2JKi1AWLW1i1Hx8sAkYC1mqmeomRcKSuQ4tDZTmqCF3XaElJTQhw2BgneOAShnuHwMKOxj
dW75TIQbjahybuira5oJ/3lQ0aDuhDg1dyAxUIrvxYXFLQmVo5Aga0DuIyscxlQs1yZx963rd2hu
i2i1YuwQmP7BuoyoQYT+dUmLq8sbU7JP0swXXCqctIAi4SRAD/wKHpJVjKGu8KR8OTxMGhLPWkMI
8utuHPf65P6GWfcYlTQ1qBU4wk+XMQMm05f3LZADLoPvpPimAH9vBU7mLOMPOuVEDqa9M2zPNlgO
Ni2eSknePUzbVj7u2NeN1WRKpP2ADtq26sA7JfqLHt56TN+hy4bMMXBYMFYrcSgcgn9LSKgTJDAv
uPQYWtnJeErQZVRoAqTRDHElNZslSB44lKgwJ+wnWNPL3/0cY1Vemd7T7IN9OA4AEf3x0b5PBg82
ZBG90izz8RxUtBhXQMBIMPsdozUUPhlFtUzNByrya0xrzJQ65I8MV8Tpj5VJ0yS89PK42hXqTQbZ
DVqMKQmGyuvkU2Ec7JAgBDybVAZMCywA5JSNflPpfASYANAuk4BXvJsiivs+VSfftfuGAT3vBcTI
dbUCYpAVRTAnLRmJRDaAb9yeyXDUvQ0uCMGFS2/DDYj9JKM6i+G7m5PXQiTEIAQkfEzD+pB7T00K
0iwnA+CHfhT8Pa/m+3Xb9+0esAYLo8on5AbstjXhXMOtsdlPEcRR4aCWCNOnabguRyHHa1D+SPIh
4k8jbiXoDO+IZpEVeCOP8s6L6wHPHg9sDQP9RTDh5C07NgUvOCgULjnIvLpQhV9OjIQbc0jxTl3Y
MgGfYI2hX1Nau4eHEY2pgeJ47+sdQ8oubo/hYlgNesG58AE3Gm0TESTkIzlOa7DaLR2JmKc7CCZ4
NI6Ys55xfzP2UdR40d8ztS1ubSgJ2DTDsH8Rr9hFQIg+RiCBm81G0aNag6Ks8scSaMzPMoe+Oifz
ObrLi4edTa/UrSDLW7O/IbafJ7JQYNjagJAUAQb4WgA8J8OHshKsPp0HVssQEqbKHCbqCMjF1vaI
IOB68Fk6/Drsqjg2N06px1FN8dpx3Rj4lETcuEf+YZKOxD5PFPh0SqqzBbqmhcqEwXvAwfK4PHUX
JG1tLBcAQhwxh6VoRSHPpZIxyxpCdCbOpXsZc4BRC6liaR+HBB5aJDXfUgSZc/J+DFbARePV8EEk
Ka9TKTJ4LbuAi0YQ5uWhcrGxUAkzMKD6GD3EhGsomz3pii54Hro1KNqDsVBoiZdGz+hBdaFO4dPH
JgIkHME2Rnmqo8dOJFBDBvHHo7YFo4v+cPD9BaR9LDC6KSDLdZNDDcpksA4O8Glyddlclb4SMQqw
HfibVWCxiCS5ERIV9AcvaGxlpDintmHMHEISzjzCJoUZvizO9S1Ad5aCF4cO7XSuCRFgEzFEK6WB
AaCeOI3tbWIfcEwGFydiFcsxAKHIItL3wS2K1I+Rd9KbsPdJ6KQsGMwgVonzEg98dmc3wgYQYw9B
mOHLduH1EBUxWRgPM0I3BMrZLoAxR5ccT0ebE7KUo4B0Jdj2BSkbPTBDF3TGT2l0mgmBp/it1hGD
TXNCzqiw8FQ6K/gjhzA1x6oPXBwCflExcTDTkwjgjwjXeFmdKjsRLFFu6Az8gxP7y3jQ6xmOKgIl
zwJoR8R+gkpOmLD1FiqgNIpzcWLXNsaYZ7yrA0TPB1KjG7h3NzciSBoOLQuFI68d+VSM3HXIT/Vw
Shx7ewCqZE5/+M6Dt2JKKpQ4LkIM1g6PJ6Z2z5+23cNoS98jB56bibSbKv8KX/CZDc5OGDBQARgY
JUvUcXVpPHOscT6QVcK/wME9Mj1ap4+zz992lcKOyOxtJuoMMdsbP3UydhcNDmrqgqktArRAZCZM
NA9DhWKNEaFgpIjuoVfldsbnwUpgPjhGRJ66FXBzE2RQmNrCzXVYM0UKsnoZW7H02QGOLBUPmm8U
J1xDxe8Z1iBxl/aUv0AIh00C2DEvLjK9FrggCWbXtHWz7R8TChbL9mv3YHPS9Y7XZ5n4HqYhDDEu
fAhxNzgfar0bLCkhEfdYsHT5ZUzVvkD89TazrEwXkoq3clgcTKyqT+0E4tuYkugYOysZDXWEu/av
NgcTRZT4wt1CHEwDFhsNwTAh8IJLgfVy48eUaHGcpSDw+JjUx1RxohLuBB4YQSniT86LbTLHCGeH
zfIzmA0cLg4Th5KV/e4QBtjnw+iVFDsxixzg9ZAzQWw8J3B7TWXpcUw01YhqrJI5LuWK8SJ5ilhr
Tt9XVKm7xLivzSVTkC6mDRmURVH6tBd1t4RTMuOSCRVoacRw/FAUQW0E73dHooHLP96HsVbg6u6H
ybn7dKMqRQ01iCMhoJtT4StF8opLFyKijZsyYc1xBDE44MksBHwgzsUZI5D6S4ioFXNwJYp1uRfI
LWCRfYPzfzKmPj4jZGImVBnEB31WZMSbROwlboPryRoRp+AJHOy8zppIBeQPct5ShpLBNWIHrDoi
NkbxM4xIIIixORxtxaRQuNgpTImAR94PIg0WCE+NEpBiDA6qZgaxERaegxl/CUvncuoJ9ThMBIgU
3y8+gilZDQEtnowDgA3l0bkPyJvxC5TyZyrBEp/oTqB6UeNMamplMBmiBQxijhMigODfGOIZwZ1j
QPH5elGOjJgBT64cpSa33FVEgJMpoFYi+/QimsORQlpGJ6rF8irmqLEwCspwEgmFfiLn2MdqwZZZ
e/BXKdWGE8qFhIJKDBlcSP8pQcOMkQxYCRZcuUHkzBx/Q1s6Wp658qUQ3O4a/JVYbsKT7m6keAUE
cAUzwcJqkkFwa7gGTolG2ASiTWFRcrS7dtxWimWbI69rMCscKmd8dXjftateaegI7ltEYirnbTbs
4MV81k5fpU7WEN857xG/JPOB35hmojThz3IjvSUi5sJ9KP7okyClRvKFdgMRcutdDp/OmzhMxLxk
oWpLbPAB2VBBtiueFDdEankfZxwmy1oJ6KI6AgYyCauU3gOLOKHE7DSsNMnDCPszeCDCricxKV50
8eIujwYdkm+diPirFvedTx1L9Csma4SAumhbnOWyY9DbfLZoW1u6vcGLNyGR6SHIwgxYt4yTwQKK
9IDPwGo1ewNMCheczMjllC1v3mK5mLqlFOFaasVl6Ke4LZFjYe5THqTz4MWLCQOYA0F5ApdJJwN0
HzJIEXCR/evWsKwnp9ZGBhs7AJtmkGWkTmixZVHY7vLMWtlWwPkMU+mfqYRLs/anl7a87MyheyNe
dKMBRiKBZLXp+bfG4UvRKNCgDS4Mcquk31Jc5ax2NZO+tJDm7RvSyh7fa/3hBTnuYQ7DCD7MNqaF
o8bPI2FhqQ34ghwnv3uThKiAzF2o2qrrkl+xXXMTMIDqnKsDaA1XEDSH4bmv30UggSW4mKaFwPCw
bFjkz0g4wKgW5zLh5s6IKsB8aAwerP4o9uGtiZTCGTeQyG6EeRpiu8kSREhSP+phIEWIJm14GQgC
wZ/YAlYmOZYIbdOzSbyOUgfZkX49DrCumjGnG6WYKEsJ3BV5CvSjNSqEutbhiWlCs0hCCPWQk4lj
YmfqeMzSvPsMSYeuywhBwh2MAFYlVL4TgqF65DvcK7wsH5sjOwNwSkVQEHKE8BvnDfGumEOgRBZu
QjTDbVDchhZIjngzYiycSyOjixIPIeQWUZKWg6flclVQ20WCDDNA1XlEyZcaMP/DJDyCWIsHqLoh
byb6GSI4zNHhV9d4bh91V4fd4XORFpCrBnGURYgcUjZExoME1bP2tJ0d2BEMyl49T8JWZESTfZeR
VSSt51DG1smyJPKh7aXEm0TNeUpWaSIM9LTBj0LipqHGdBlDTLBiDsK2SJZn6EEzTgG+UmyCsuNX
YdzIebZ2JxMlVCy2Uh9+nOfHSy4Zdy0m4Y8rmR+yuI5k+XhDQhhMHf8v94csmXwQvnf2HmKGv3RD
LAz2Nsu2/zcHcJbgCrotNp0iHWdSjMxmV8w5JRzsfBjFxRfKIXp2ADNFMnHwascxEBHfI3XnWhPm
3S0QBWBHThOcFPZhBs8Qej7JPY3hWL/XFOoVklxqBQPtrXbPLasRoZ+ypo0NdFjsgDbCzAxyIj1U
c2LJyET6Wx4h+onVBSFl9PHoOjqTwL/Qb1J6l4GLUtjdp5sI22aLyIYmwTc1k6KL2pO+NHzcy/dM
AQEkezij6kqDgP8x3Tnbjsfv08+Nr+QiqFun6S/aHGKwW6g9tL08ghdKT4IYGgEbH5KFw6ypkKug
G7XsTQljbHp0NFDpHkpMUMOVHlNmqkJwYqAouoG2U0N0BkeyNWttZjPFBHnUf8bkeYPBAthXmpdS
0CJ/VX4zI3BnODdKR0uoWoMSj6w+J9qqMJuFhXwVoU6lj+WEtjXl9whO3Q5PgP52s2nMEepuH+z5
2WyvJLb7njwn67ZFa/ed/oY5HK7+e1UDGS7Q6//QpLHtP4ADfg9+bfaC1vc26nAkFgVCPP1TrxMV
yXlSGnUY5KXpBwjvvpwKPBipar/hdEm4ionLfdoZUShMaBRqWg+mnTIh068bH+Cw2lA8Nx6A1m7x
9bZufXDzaKrxd3MLeb1bdmVWgLFmb092ufjbPOgcKv0+F5vfN/EhtVKSB8E57y+koyImtTObik0o
LkUOsVCT8CgLUIcdU+T76Rk1er4b9o7Bkm2vDo5Jz7YlOsM+0ZwR6HIiU6hxoE0nwd1qDS8Ekf/a
ca7WlPCaLw3AfEh5hWD7gJAgneS5y8RwE58PsoNVEouSDezYuH2ZMIXkgI3w2b6RKL12kJ7GND+5
eyRSAfCkAcl+clJ1rgkIAASR3WrDQUICF9Ixf/WVwZUIt8S08MKYJv2JmrW75vfo6xHs6bDjgt6m
8dfgUk+k5fqr3C3AFPsoiIc2n+7HP9K0eUbWB5ETm7vQfWRHOHs2cfA5BNpVz4vkZ6C66I9ruzZV
5WFOThM3iVl0BUWWVOYRi4mLS0+4AOCxuGUJgQExfRmVfEzpNPIy3EcUzDyIxBTgmrRPq5ywGv2e
DMqPSsokkqH6jbhB24nwao7nC935Cs6I8BZecGW609Ss4YkZk8e/XmU1Xxz65ZnKCI3h3bnTPDj9
gZvChMVxd+Wt/gqXovSGEuXbWFEG8kisPNwWBS+Z/m9CGXB74Vr0h56JJ1l8NUyAOHv2ePz7qwqz
Ssqr+k1zlCIoAp6iKWloUMJhwlaOogZUwuxAPfpkrp2Le3MP9s6+weWhkkz59MI0HfEQ1sz2K5bz
/jXTQMz6nvaMu0Z0SHYoV5hWBq4U+2MOiLhSveo+ZcYj9SmmEnrMYOBJ3DUdShsaQFTLVLd0B4ZE
h/KMdEE0vlCdwq+fwhXbCO0QiWgERQ+9jUUZIm3uFvcuocnp4+wPdtHEIAwqScM7A0JiUcmFQGT/
yfLS9EQUqlpTmRZZMi12QAaRWgGWT+LICHbT2F7tgi8IoaE4SogxeVNTedHxcWPjQEdSAix9/+Gw
zH+TFvOJGJEBz+oJp0Tz1lQmyJmYveUKUS8uhhqhU6b+yiRyiq+5s+NFFImpuXasc1bQ3b0JtWD6
fyos3yVwDi5/n/Pmc5tlM1g9Mn7OmahDzGFgXgdryE/83KEnbGDaaAbriuK0yC251eY4Su1fXzIa
/KQgI/WpMUDI1biCB/VLIXTQ68iiH7TNoI+DyLga1JlsggrZwyn8JnowN+qloDdVtzG68cIzI0ka
VD0VhakXhAnEUSOCUHr9mssm4xju9Crr5ygy+S9HvfwNRIKQcjQl6kUH9P9EfVgovQkv4KOJP0u/
EV61JrWaNCWqavDFr9Ex2NEerwqXPtsDrpuaxcXAE2IEoZVrRTET74Lrh+aNMqYuw4nOfzrt2UD+
4Z01teTPYyFXtOurvCMtCApahA9AltSdlPWHvmV61oTbiyuYiBDedqVqqHIw4BEKBB678e9gawH0
K8jlTEuZCgJ9HC1pvXO5gfMSGZ1IMaDiHPl7Gt+gMS5jUKEaiiVicgoI0pPoq0VUVv/e5NxLlRl3
As1te/m8hco6dMS4iOM2qYecTSmBap20Ug4zVODMsnIdxDGJgeD3WxnMe36zIlBkVLDeEi6Et090
uPsBdmLUgeop8OivgCpX2MRooBZIgtaoNM4mlvdylVJXrGGraY4k81BF5Glrv5DjJo2tGGoJJlJB
z5JOZS90mJqIWFkkFkCLjyXiMRJTJsAGUnjU0ifkoV2a9ebYsxblC2+H5biwu3MTqR/KeWzpxKqq
mQtaFSLtLAzRY4fVl2YH+WrLoS/g6b6IiGmejkEfiU1fRo1X/yCRRNRdoySq8aIq+WX38XuMka8T
T3OhvzUkYiOP2HQumjbzfnSSFKgT9wcrWDMqqDA5jsMtQZ3vE5AKEuqwgSTghLpglBgM3kNzYYkm
i7mhWrUiPdKUYHULT+E12o88hVEUeclvyPzV6sAiEetL1ISKV+gFABdnfKO6H2Sa7m7twL/I6su/
dQTTYPIDryEYC5uaspbkpdq0NhAQHrv38EFOCFhHCdmlF999fNu9KN9TKiIbQWWL4cW0DVlp9iTu
96i/zqJkbXemL1jHPIGUrHxQp5TDopNWwZVWjJpgF/UmMlfAvzkUvFU5ApvVbUE+hJ2oOBa4HnSC
KynfmzIrUfuADE00VhjBoJvd8Ek2VgCHEc4bz54ZI5o9zNieM6kVlSFoIDogfVK7eLk0YEb/sQfE
9toq0s+LA+RUEv87cHQlrGDFtCAavYjCaWVJU2j+wE8A0OQb/KDmlNCm+UexnpWiuSJZx5pq9CVM
tM0AhhRkPXD0skm4AEas9ITCE1d25XXZKSBw5Vnfb4I8gIRR/qFQGPrkp+qTDpWB82OPHok0o+4D
QBSK7VUYww4ZalpSwiBi2hbScR5sEmUCH6tGVYhLrpAfhWa7MyNi3f1syQEAXjMWljA3uTI/Ya+Y
VqlFWTX8jpGdnEy1wBA8lYNHEYa8Xx7r3GcgQUyvVonsN13/6sqQiT+ZuNXm9nJNVpxGtksDF0jI
UTfW+4hfrF6ui7VGFgcD6jTDwq+HZ81Bxq4i44Xiw7Dk0Q+9mxWEyFAEcOm/gDRwAYLJZ1TjlQyg
5fzvek8ac3AKav0s0NfEcpPxiiLCnxZV+LdMfFivGkY+YQTagvfUlJw3sTV/QtjfaSHPi9Azd++J
5N4Fss7RFtkZpa/uWf4AQUSqS9z9BkPMELohycJV62CiIc8+ADkf6feh8opJU/t+on5m5KK6X25z
hX7l/bB65pRnaja6w9Rn3tk+ztEOUei1t/feZvHuP9ioLCF9uZJYqIHwxbwv1vT9NeudWdqcPBgB
8WIoABN7+08488ysObYxF8KfaUQiCkV7F/K+xgchiIrMTDGotlmmmqaIAq500zaaV2q+RVaR46pW
UKacWO8V+Sa9dk8A6UzVSWLeJlQs6xgSwRJ2LxdrOvYUZhdWqS+d6B3I43ncuRkkipgGYgw7kT1U
PzpDUlSL6mfVyYuPXEEH5EzbI8smHdIKf8t56wksug3kVKg4RU5KZ0KblmQG7MU6YBAnzDx4UJWT
9pfIFBxi59IgZjpAJN5/JVf4FsNBP0lVnWMbRh077VUDblRSITQCZOkXf9tYU2ZQIkneEwCrQcVh
jIqGolySGs652W2+DUK2svle5TGp2aXAQWg2Ht5cY5YUoYFMgTChlUm8rN54rKiMVpJ3yRVA0mPJ
4F8R+KK9zn+T4t4SrYDAB0Y7oBbf8tTBDicD1JlprjRVpui+MFGCuRJUyLKOYgUqGfC+2MOPVZ7k
rKOwd46Y2cDEZ1Tpm8vvC/C1a+/wp89/8TsS89wMml0em97qGbNTIPxg9nAYTXQHxSpJwRJ9I2JB
JKa29TiM/azWA/zNECmixB094xpq2M/4GUt0NMswLVpzgA0wJ+FTWLqoM32HeYsDe+xqHkEhi1kd
UL9dglN8dZoDRT58NQJUALr15TPuOJsNn13gvxrCzt03TvzDgVCLpqIlpHutR28NIY1n0ci+bG/f
h5Sm0O2mok1coBIsLYKdKUDkHVdUpqXs2wFqK4HbmmiqkOHd4NrykcBTFHwdh/JRpek6iG4jtf+1
HHX+SdPgyHloYAlRKvc+yQ3oWvZWczO2ih7AE5SQbeCDYBgbvRqnlsG0f3Kd6ppudzeD6y/UD9b7
wbTe2VcBD/ie3F9dugq5WL20pfOuMEDQjI9ZiPNxHkqapYSOhzLSi3RJ/DJ0d3rqBKYsFjZs61a3
bxs/T6cVuhe8sbHIfegt5E+AyHZpvFktyLSnOVB4h+RW2WwH+A3bA3zLNGrrdbbRWLgvd1Ype7R5
OMCuKn5bcM+DMbw6vTqGzVV11eHRNKJAKnibv3W8ptPRQY+My0ddJql5T4gDuxKzr3NSmA5FHgAR
9xg+ygYyMP5y/iM0pT24ZCUbJsqP+Ck3+o+9qn94W9ezVbc+w1p6srdY28WObt/w1m1W0VTdQIxF
9uTn467R9nI74zkpf9mv1RCdq4WfuDTJ3Xav6hdTgJcEN+eWrgDgbVL8bbgdk32j3g/6EYN15725
syS9ZB6Be/PA11nMwXHxiptJmYY78AJU6gBwOnaNEoKWfglyMIBbI4NNwSKj1J3oMOkg5WErHpQ4
W0d077kVSrf95YmBEoRLLipzI4V5X1l9804vNRMEtqw6MkJw18dL7LEdL48hizJFFINAdbCbUqy4
IJKLrt46bPtITgcNMGOQaerwoDYVe70kbmQnY+T5BzQ5IZmD+X1iEhJMZNNAJJ6Rasxwu9u1Gvjd
E+o8/hDJc4KtLBPfgrgyQllsdfxNKezvVII0BJDUwl1gFP2nsyfIZHwB4niDc9suduEVmlnFuL3t
yngLxY8kbnhpwfn347PpU9N7Ep04lX6RVf07XZd0OBiXipk8thilBAAGCYrBnjPwYqDNmg4uXPUK
9IWeWOe9peOnY7DanOw67KgGMQq1galUrzDN/Ru4CiAaoI51PNlF4e5JXs3nsLonwKsnPIEwEqZ9
QG1I526DnOfikFesnR3MacYiO95QKRHCv7i9BrlJxqg9UF22givjkg4gnMU+RWd+Ny6RiENv0TYr
qH6RgLWsgmQXVjFME7WzUZEgD7p+DYDUZ86sP+I2By//9u3KAuHv+0xRaxSacdTkGhEaY6Nym2IB
fdsclQY5EFJjUZNZnXeDKKMddkbt9MW3MYGphgy9SQArI1Q5sXZVM0NsDFEYD5qneiDwTGgQQIgE
JKJvBrxho3Ho9AQfSQGIcJcF8Ot+2R7U8I50hzOMirS8w9ou5mCDoDHQzsEVymQNe/7uMVOmWnc/
i+bwCXmKqWNt2sY1IapjELoJeZfWlnr3uPvWs4+zYkoa4bhAf/g3Q6YDhUBfwHKDFuzkPSVktnO6
/q0TPfE0cIZpgCe0Q1oTkY66u548KGhLkfnTezCIrGzjAtBH2PNs5bNxA854GY0qwdtfSlGjfDCr
o8t258zRHTGOpSrxKbHNhDAX8N3gwDrX+IMezw8vcGNQPJgzuVtDrHje20wp2Mo7iYN78Q9AwuTg
MWoGDVNxwHQdlz/pfXsE/Z9Z4XsP8O74OxPlke27V6HNvuHV66ARtFea6+nNqee3HpRi5m5FjTXt
gMqir1XcOqPolfPkRvUJQHmcIQQ92eVh0W3umP1gFyvm6+Zgx7S5ZwwtgYhpfbyd9YS6vDbmDwbh
cdg72E+En4BfG9juApJaBdCRlxAW+hT2aC+aQ95BNfMH1LBGKR3WAC3L0yX1zTtlUGr138Si1rtx
RT7oSW/HJNM9Jt4Ygw9lGxIsZXDhv/b3Fz4PvBAzXh+3iQ1Hj4Hm1uyHDZAmpSetmVIf5Oj4xGTO
VBj/kcvI7NfsOr6QOu+uZO27HSakNdA8/1CveUum49broByLeeX/QVkKxN3yWJMeb/5mduwKyUql
bxLVlyTKVfv09+oxKWRD7tTsbqCGKBvxdkmHD/JhmsiVoSyMwvn9ACNQ26vN6lCnCFWe/RpFtSfh
9TpFQY7RD/Z2+QLpF3EswNhPC0JRJDtwsQQki4UIPQN/vywKypl8U0Yd/tjHbfawtS+0sz/9ubeb
PjV/5rgxXvFjZw2mJ+iX+970gEgmxI7u2f8gsPUCJmmZmqQBU9rCJJIkoDPEFrFanQry3Y0gY/eW
zS0lBSCNsSqwooVpd8SEQFvt5xtWZJ8pHhq/PBK+e0bhTbHHOd2mgmb2pBAb64mK9OjSNh5ZAUF9
r9E5Xwk5FL5uZ3f+14ovZQBswcT/DDwPDyrdfHi37I2Qk0spbEdNdztWMeZKWVmKZmiPUAuJl4LC
+UjwRR+ZPtxutN0aeYrsbFeHBs8g2q6GUvzzhZQWFsspfJandYODNkWlbHDewYaB0yolFLSC8NZX
BzoJ03WWe1xbSxXKgwftaOm/eD9+J06aRnccEfR7zU5o++vwNUdLBmIrP6FKEnnleniifx8QRVy5
zaJDtKUImsZwgVCPXg23bR0YYu/UCNGhZzAfIC4tOhoDjfGDjn5Ro+19UooafK91Nz87ivrKhDU0
5mE1ZpC6wNGkHQRZQxIVRsVH3Z4hxOts2BwfFmr8vZJNkq4DD83NFbr6oHPqNpl0krZ6BLcryS0L
gdgH1261/46JtqSVekT+pOQ8SXMnkDSYtQqLygAkF1w4oTePnxEOxYAxhsAxm5vM4HYjLkVfwn7w
oKAxokBd9QfCXajU7MjdvcCgkrwMmFuatKYtcAA4seCTzVCIFBrxNLpQdhQ2UKg8qbLmaSR5+4zy
KmEn1KHB9O4Mch8tP2lbIeo+W4D0MHsLsE0LTfs0EsjenObMR4+pC1hJmjbwicKZAT1MBio0RrT3
4tDk5yDjzyCkUIdV5Hw2E8VJyIMgyXsmB8LGf6e3Zsx3M1o348E8IxSFoBfpS5W1x7eR8rq42MQX
w0Y6d66csJZbMcf0bIYX16Pt3uy/KBWhlIOtrHP1oClY0glroI7YCsTN4pybA4hLTWuzujvF5GQ3
wtrJ7IC5tcxGiL6xWUOiakMd6zJ+hO3pOap+y0wnu7bpNtLpzvgtaAfbO3SYmg/U3WtuOTrZqNe0
THq8EVmk5Dqtj1phne8MOPA+pKDomj7I7/cwd7E307P16r6jy8WY38xWel+0wvNst3rukBCsE61i
SO07DY7cSthKgzXd+g23c3EaqIf91rrlxcPuDD+S1JI8zmGy6eMv7JtElHlrLBdSkVibHU0iFMsR
OWzEjdx4A4UbAxoNf46Dj93pmsfBc+8gg9H4mIf4bXW6m36zxjNVtl7z1n3Yb+s2PfkAhKWoDiKw
oFReu7vqsG7iyf5u/psRAStQJc5i8XNLsMXEcaHK1CHFce3wCek7zknO9ROGQJIa3tAG4j4CIfSq
dsubT6QqTBjEF+A8Er4bgpqJSFYCuDUv9mof38RymoKqWSMtYy4qgV5xA88H190bMEhp1+DKQhrs
/9NwwuFI7/vbm/OCuA8JznvjF5gJjN7zI9IIh3WsNLJq73Ee10l5gk9x8cEwrxGKZGQG4r5cJNjI
wZOJwggIOMzEBT579/d0M2tWLQMyeiegJhVZQIDu5t81UOMXErQhBamgTnVDsyyIwqkAtfv3slSY
sCfPLkNdUFlnkAZ9MjdC3SYCBtz338rs+ItAFVNUcJBSbgHCd96r86Q9VPWtjL25Tu4r1MAPLGop
2v9eWFrwdgADbhHWeMQp/6Kiyl3hK60UWAkU0FCufLgfn13m/pCbZLhQLsUrgF8Llw9i5ZMEpjXl
p0dkz861ryzw32hf6DO/gG22RoQoD2aqlPOCXwGZBwvydV3jB6OyYJDD2tqixk1K+ST/oRhOZSNY
208iDPkQxKntg9exb/SO0h58MJSXEdqzojlkir1ReWK9OJTNNWEOZciKuHB6CRIWZ6sTNmmkUdtX
B5UURp98hcfRuRxv8Rcdmxz5O8GqieHqUNZu95g+BYcJkVFX3C8lU/KxN+TEoU9b+VIqNbxAL0OW
m+Svxb2+YUkqKPzBXGy4V6vmnnuqBojisMPhgfiomgphXN5IrA0WlwXGEUKL0gSmoxJtbnIhx8+/
xV1Qorbn+wRO39+NDhooGO7x8VXT7MR7PqTubt2g3mne6zbGiqydgjZiq4YGQ91pWO/lEA9VJSGN
4plhsYugMJZ/rKIbqiF7HxQ/ztbVuTp0u1gfRu49+N7ckVAnYpg8A5EHf4OBx1CeWEtCN+KVm3F3
0HBvw5NQVXv6pI77Mtf+3XouKMSerbP10+9tqkwyMs/+rg+7pMbyXOwGBX/kFfw6dZ6flj+391lu
jVRofXvPKSVGyoxFWNArqPtgIWl1cGkANrGlFmwG89QV5L+jRFuowdk5mbfxcXRx99/Crdq3Rybl
QRpUx2+nQdN5jbpum57Uhnu3zujLHP3yrNatYbjyvzY6AHqrmiq+7m54cS/dKm21qCu4VCGvXodP
hf6z2eAtT+6GVuidrc/BLLVe1Xk7FbPjHv02wjU4HJ5OM07aUEjBWZZrYFO6ntCpfGg0qv3veEEg
xCU9kHxsRls4d1v0TvVfseiqzBJv9aVgWelpvqv6Ol7B0W14px8kZbA2nPwzuGkt2ETVMy6vzL3T
XWEggAPma6dkythdoD6KMJDD4MUQLlYMwFnqS3YKS7rhkS9uXb8Go4xpk9FxOEfFtdEv++vefVEK
9/CvV+1RKc0vVsttziqsXuGV6dw/9l5my6UnSmfNqMQ+CEWj3ywZucI6CDPMQGmA+s0Z7455pVEV
CXXGIBwnBeawQSGPGWj+ALoGXYS5kanmmEA/rHXx0PZryBkiAJswziW6Que4sjJ3CLF5eAoO3tqt
xI0+SsYANJTT+w2GlGkcDqsy/GhcKc1FPYwztYNtH0E+UeEaEZ2yijfEUVAF4Mggib2m+JK1g9u+
mG1Md+CwE73Bq7ZUKNYI0UIegewGuuJW03fcsp4QArYUvGnMJrCTAqNGSlMdtiYrb8gRLGdrh2Pr
t/v5qB3D2vSfwUqMgAnNR0ELL9aYR3Pr9Luxpgs2kNhMEQaUDK6wewf4UTfCBWIRIG/GUGsSKLAj
aB7DUrxhsKKKTJrXenSh1ijNUxBWX5YFih8qVNNomCMvAFzMsBhMIeVPHrkfLClQKVdA6j9AT8BN
4WyJyTOKLap/7EHGd249LEDBEaPfmOfgHnAbC2Mb0QLunpaooYf3oEBkTgXlygCtgI15qFv7aWVw
hITgnhbPE/OvHsx3KpJvHZ0SFEsu9f6dv/3dofeCOBAMHQZIv8C/VRs/Le7UT0AyGjhB74YW/W6D
u/v8lSHYUVBUHVQc0OyokdYfbwsXruJVsiNR4LrL5ZiemEnibqB6QQnXfKXkGK67nel2iLlCEzrb
Lps/WG0DoTTdvm0I0AiYDsHGJZsj/d05D9BRBzmtUwAj6EHh0v7Q2Q32g6Ut+++oRSoh3a3qoFqj
zeMQABxahylwFvxpdV3ZDHnYZDGYWxyf0XRBidtqxKS3zIkV41iWX3MwubZtq55sMuz2GDzTPT9N
pI0X7vQGTf7ov52pfe89rc0E2RG4MAdjPqpHp8nT0ezN2hBB5D2I2onfm4fNAUAlmmjUu4dq1c3x
2OcuFFLWPFf3OZ1ObHTulQ5EctVB0wJYn8klXq0WysZ5VZ3KP7vJPGouZBUlUPuwSymh4s3OHxq2
8aKhExvlkMNOP27ub3v1aDO52KAUlICNBRGi8ejmhLO0P6JHtYR3PDhbi+cA67/GVQ0Ic4117zPk
xaXJoDTeBU2EViZV2MWLE4bcxdFU/alcFW8bSXD6hNtAfIqfXrMpGEwMm5JNqoRqnqb9iG4gFv0I
UGQkleCe45okNX7HMqoh42VO9aHBhu+Q+UxzjCDCL8MzLmmXiP/0tc0v89xjhfv9TVC2KjaqHRjz
HOWK36r1cp9+reqa3bPT3/5V2mb/194hd/FBVKEKqejI0Ajjt89VGPWbkeiy7Jbdv5ndqc2j7wzq
mxFMpqMl7hqpPqIMDzVMv8yDAQ66Tu5OI3x01/4cJtWs9TYJyO81E4U4/o0a8PXtFP0twIdbdeBY
5Sj32HOuae+F/3U+Nv/pm4iMu2bMtsOkX+K+adqhwQGeLR0CqpAknPlv9JADTueA2GjumT1IVpgB
X+g8oCA226PafkP0mdYXkmSlI8aP3T3Y/SN4BGXX6InoTX2GPlHP/oFVjsdwSohEEtBDaI33IYUD
5RV3y6UnOV7OS1Tx6Rs1lr3c/7gkhtSIaJL5+UEo74fGiun07Xy0Gk3lKicPxPjiVZRpnbDud+Hd
SHETG5DXgyNAP6NdzcdOJUrukn0oRdElEHIsj5bQj8nZgmjSi10WQ/XjiBo+U6hBj8EEcFb8+rPl
8mt7C6WnLpSUNq1syAnLnooUm1EXUknq5meag65akroJkw2OF/Q/3RVUX2kMqoEFa9RWCueafFjV
I6YMurEuOLaF8G6xGEhk4GHuWJE53DSWfXCc1bmCyksR/MMM8FoW94e5tmI1tDJl3+qmzbKv0KNM
covcW0kOBGNIuuqHbvtCZ1A3j9lZeVq9kf4rpowsHFseRRRVgLgMtZvAEFZfRhP6FzCw5nlTcjIp
GlO42VkQK4gq0cjCiLD0AVJvS5lGzhClmijK+DPgNkZwcYP16RrMHQ3pCQFOQZgspvWIiI8TQBMU
JWVG3CzjqdEzzBHtT0Shr7g1xiIcPE1muztCM1HZ0fHLIeI+uNxEPCga6pqD2FiX3Dh59f9IOq8l
xZklCD+RIkDCiFt5CeE9N8TgJbw3T79fsjHnP+tmQEjd1VVZWZltIgookg8CKimFDSE6Bm4icdGY
C+tTn1ZvWo14ZFzMpoO4LyFQgJd+PVE+UEBwsnGT4E/qLomKSdNEhyw+CGSpq2qB58RzWWFp510j
/YusA6g1CDTEkjdP+0qvi8EYpgRI/TG/IVdHcPLZe1dowqkEhWGhkRpme/Cu0izHmETp99zGY2UI
QjLER1DBmcdD7CsZb6Ecc+aMcFymGfk4LF1OcGAuVRI2CGEGRxhgge6bguctYMsRpKSa9ddEWYj5
st5PHBpel8u8coS2mIS1vr7z9q0EcW+DYaOkHMpP7odrNGYRVXdKcwVvgMSiWSLXhSOC+4oH7bZA
j0rcXpX9HHIEXpmzI/gQAzZdNQx56u0rxU24r9MlZOvitseU4QYcmWDD7qc9zZmmW06k6fJ8+F9X
t1EjA8XRjOJS8M28hfwcfc4CFiOAOaoVeDwyczfcgP4EiBPvycMCrLeHZ9aZmTBNwFgQfINENJsy
CD29T/rbHABpYU1ym0ylqCenK6N1Np0qnX0HGEmMuUdSZdCkbQRVmJZWjPqIWFdKa0DMOpsA2ZxQ
/GOVCScvoTsv/SA4yGjPHAKmaxBEgqRYlzXbstiWFLJIW3RQ4KRK2GGJWh3250ALcE/SCyJHLp6V
9EEeieZ7bBcS5waIb8zsQkeQhGyj1S2RhL/stx/DEuGX7Z7Rn58rd8OVCcf3Z3t+C4UiVFGYBenV
12n6gLBDua1dGwX4HSdFnNVhRVymdO9DsaKOBsNVogPMubEqzQgHEH/Lo++oxAO/IHnZtNzmy3v6
Vel/sRWRf6NIsVzjQ6skmRHqA4sjnvHds9W600xxgsfw1BnTftrATPd2X3rPNtyrff/dF6XgC/FC
M/6vHUl9ZYNx95YhuRg/andBBGiDC2uaEVXY4qhPOIm7zJPGzYSFPHj0Tu1Hm+LNuUxePKvGl7MP
uuOaJISeFzwYxBQ+Hi1NFuQTapsqno17eDvzH7uQoMsCq9uvRg5WUXVPNUDYrBiOO8sOOT5qOAh+
jI9tANvyolL1NvvEWhyGe56AV11+eEZlenKPn/DNgeltI1C/jgctSa6DDdkULMGgpSKz0uHQqzfA
irhFaxYiiQiVE0oUx2Beq9vDJwEHxeNa822hivkItz3KEerb4M7i8B6Dkp+P7+3dIXkMy5tw16zt
mbynrxg8MIUglS75lCc05GikoPYf0lCrgm3tUY30P3ynFs0nrAxksCdJdvSHYpiiUkF5sTDRReGg
KISAXpQ0jew3cXtqVgNmgVQPtGCYUBYxz2Qzo9y/GfB+qcPoFwJmHal9FKHYTlcUTGBxBdYnyPvl
haognH2YJsia+vVVZLgEPUbOE9qc0JFhSiOowrQLXcddNMdBfqTTd6Vje6G2xoiMcYanxn6+nef0
DCHax58lv9hbJ8U4hVpvtVhxEHPsgOwD7OxBJ4+s25z19OztoYuU6ECitMmBBqGOKEN6suIo3AZO
N2XiAxle8Azb289rbrELd4DR5AlnjNGwOqmTsRR1dGEfmpEtM48kjxYDPEXHtc3Jt50fo7YC3Y5K
DEjGM1eQ5aKsnmGRRiyi989ADOp0ciBAAbXiYEFTdu2g6DfJKSeKx//Z4ecQxvmRmp90T+Nwogxo
0EByflOYXTDAxEUVDkm/itlqTpqwixENiPYJqBDeqCrVccCU7psRvvbip7gTwJFh9JLRdCBMGq2M
P3Hy8CCY28LpwAJabzndcMTlIEbmT1IOTA044pFC1CYhqnY0wFfRwcuWHDFuyfvQpkByk0yx1VJP
KW/1KRRWv+RA22v6qOD5rHlqUZR/yg8MtsK1NcAZPsMp7OFWFZjhSiSwxqdhhtzTE9ulz/qcZk1A
xwUKUt4G6zYqbf+ZoxwjXrZk6KT1JM67UB4EGJH66+F9EKIChRziab65O6fRKfrANoHiLRj0hEZb
uY0cY3CoG1GFcU+UpLoXeUG3qzGyi8GuBe28c5aDAjEeq9/uCePfu+V87dUpyhW2lxd+RbSvX2ka
2HOKLI4KdJs2vUJ6lYZuNS4itg1hHcdN5klr/SLBkX/FoQpJlCU+ZxCuoLVEAqQ+HF2EiZgGsBWX
Sc+LLpMA35KXD/LVfvVgMqyMpRiKTNfAiCB7wznPuZ/nvjE2CdEibzOiDuZHnknupqU3/xFGebIz
jkNxOT8/Bj2YAxxxbfAXkYCeOt6k9/GNiM2O34ArUPzCcxfB9FX1zOS1/g3Zc9SIKT3lmUmf+MQ8
4pQE+v/YhP6/ysL5ZkynsZpE33rx6FRsf1xIjnRkKNkbhSlgAJqr+hu3FqGKhF46U11EANiX4OeM
5X3CbIQiYh9rPyLlY400GYaeFr56JaaCAamRMf1Tn0exRepS3/i/DPqFzBWACZqpTvRKYiaFpNLB
t7bzSSzsm+UnelzcJwZyyjYx2+CJa0Vs8UetYUgqSdB3gAd4GHBvICM8oPDuYwTQiFpjjkES4uTA
/NYX/F45nXopG0R8sX7COgYSEwWzf2gYYJuUIDFhi9RTGToYcJMiFXhX9afZFjpaxegpIy0rUdNW
vHfXTpmO7e/raszsYrv19A+xQp7y/ptHXjVLz/XVFqETCu9YM8ULZbw1/uN0bFRaGdZWZ55aY5ei
x11JT+MtGd+P6RfIfA1GPQlYTd/d+QQgjKnMW94YNKpQRYLRO6FAi4F90wir4Xm4bd48t8dATpE5
qJ1J/+cQy1DlkJqtaqPQuo2ptbGYp0y0wi/TzO+u1Xh3oT790U2abZ1vR+bDVypv2RAfoztdUWhG
mk3CMivClj4Uqvlp34CEcb4xfvWH0gw6I4rPArpBGcGiMwq0SrvW1Hi+RhdhGgnV3pCT0xBmdI70
L8oSMG65edCqxlyY9roQb/FAScZB5fF5iheEZr0geLj2C5mQdotgUWgcNCH17kyZcQJ0uYz5gUuG
6PpksJOVzStdR3oVMW2ygd1+MuquOS9zAg9q08B4bYR3elM4jOEXXs4eDAMJIXzVQnKN64hkVPUm
JRLGW2A8A/w6mvqdLjTDhkTzXHADmF7E5ynqUglyLqlj8N/D6+IxNAd8iV+nd2iTaQWIaKIKeu0i
/R3d3Wv3Hd7dAb250MbqRwqeIF/hKTgmvXeDsUqHAVyBEqZDnqqRGuWq1u/bMuyQ764URaVLXwQJ
QF4ExfjESMygaXp3IOqmWn3FMEtvND/etEMF6x+j20TwFZ4jEy33M3U6nXgeByRIWhIqe2X2NIWv
zb1WcwsuDkw1GA6AZLqHm0GXSpI0n85k3NfBrJJbfWd0ih8+RacQO5WPUMOEdc8CVXgztMzQx4/B
k2jzlxwQNN0rPW/sp5cUz0BZ/2OhnnHmGxxk7Eafc/e8LlEVcoyDV2lcLJw0/faXRqos1NVuxuFs
Qat1D/6+i4XD0+zlHSFfQEege0KNy/sswJizOETTRNkHUhIsIMpG0R92CUJTxGFPdbgSDSEnXZYY
3DdbSQ5tyzb/iqITDC5IWOKXkr1Rj5iQj01afbIXEideEX4H24r86md8SbznDFeAEmUdenoyhm2G
GByig7Zb2nDO6ODRrJTGfspUGttGqSnzIeV+70CieP9f7E2o1FuoonwS43+c8Rpnh+inRyjCbA19
qXe3g68mIEOfTwCBNp+2CzuFrIoEVtW0FvMPMGlQqPxeDRIlyYXejhz0d2CcHGockg8erJ4wUx+S
zMR3w+lkQdY7NpjaokmigbBXtEHUNtN/zGj9H2OSovdQ2YuOma/3aMrbApBCV3b6gRetFxWM/six
CJ6z6zBs3vi/4/VhsJ1l1lGNQ8ws+SKXFU9bNbiwmP9kZhJX7McwqT57UOPo/fYhqvAjH3/+Fdvj
50avJkiNvxQ3Fp7Tj4QSLrq6O4IJRHsSi+jRkTUOpT25l0ZAVNNz+ZD2OeV4ZKoos7nFOJRU4zUm
NEuOfXFIZLShFnLRqwb3vrqpdiJARzdSH175rPC2A27QH8QGmtXoHHyaJaag9AVJiS34ozuIKKcp
FUEE8y/zPwjiMNFX5MQ8+LfQgkCsPwk34ot4Jzoj25dX6K/63EiUsDjjIN/U5njeZ2/nMcjRwpgr
bpKm+9BMR7cLC0AhVgAidkuEx5VGUUWwZqmAeOxW+p0MkykmIy6lPr74shTWpxF/73HhXXlKtG4b
0EmfZy4LSx7tor4kPsC7WWasvh+bQuOsgnGZ5encd3DOj+D3xRHeRLzX41f2wqiGrFWNTNJO6IK4
L2swdW6NnsAuw0MXLvr2yWov0ESFTmKgq/JofHCCO0y/XOCJQwYzlJ7sfjAhhP4szF8Y/QqkaRaU
vAqgEmbHAIJvDNPuHHkjrKOjAu6Mm/DiWQ06xux/CRD9ol6Eiya3SUu1i6KGcM6i+x4q1ddpDx4b
w7mu08lKZxzNR78K+BZVCPaTl+c/qLsP8cQC930Ed6bDr1EpXik2Ce+hBqArztCulj7nY1QAk52+
oZnTEoehAw9NDs8xtGy4Kl9SizsJhQ7JSrw68Hzx3t65J82LXxrWnOe5IVTrc+uSu+L3ICiHtTBd
du4XFwvRjPO83KikGxqEVOM57pCP9D78cJ4USMeLvhmQVlAxcH4lOvLFS0HUcOYVcq+CbYF/WMHN
/pJFnUBI4cp/mYYrMyjHWXBpvr7hnd0cfVM2BG3PvHeYboPDgOY+EnCDAglt70AslpskmK/wX66X
o+WOgeSbYJja/W+30CY+D0Cq5iIE07DfZgGQID5BSMABEhcmmIhPdr8h7G0A52u048KIEb/VrXOD
0+BZn7UvAzEm50eWfnl0cQvo3zIytolePk5wjLw7FkcrvcUa5yMnk+JA5wORZHqAsfZj9cHkcO3V
c3nqZraHbKF3WF0kGzl/dYup6BNCBQEMN4xw1UgmtebZxPUq0RUYHAiEFbRJGMSgpVRnM2w6TLRk
G/fUuGboShwa3BOylSZYGU8L0t48w098w1HFdGG9WHAeU+gDzKapsC6hMFl1javL2ZqPrlGlTVYr
2FewT3eV3ump+ilILbHrh/yGsZ0KatY0+U9lqndalH0B7W+iWogYggbyqNhlHQqbLoTq17bjS17X
XTWRKxAciWIMnHnuFhbC3vHjnvjjxeNgZ/B/B1WRte1sT9H27MEqBfjgYmhk3p0bE3xSZUA479ap
/OlEOk6+Sl8/7KJCUJte/aJL0goPiwp1FhVDHAxYo3KuufFhI4thyAkobb8MDDAhNwQkhJfJUmWK
ZFKmUFxyoaJS86/43ZKi7aC9idt+NNyM21vJ2UTEoqlNu5QPStYgiay3c57n6xIGOijZrVavCc0/
3pRGH4MGUDsxjpCKCXg93GS2P9LzIZ22ZAYBsURIWEyOXTgnv1eSTmYFXBzWdkv2VuKMFNnJ3wjZ
m9PbZbkARSv9BG/duY/c+wD8Te8cgmx8GDCYsm65U5fGh2yUzp63ykmOQ+hl4Cn+fU4azdJSn1gu
iIDvWPAClLdXJr6l3E+lWbvwO2fR6UrnTHCRVWtoI/7eyGXkNfWuc9dm7dpIYzKcjQyvOZX+NTri
L9mm6zJLqwNyIuC/z5EiZ0+Lys8hbZDGfhO1AQhddCTrm5JXWJJBEqdn7rPqPMDneCPRRu7Q0WqE
AxjGb3c7tLRISlDWtGpYcvyJPebeJlzuzmlv57P0rqs349PYmt5OTpsOAL3DMWJ6+tavWwLHgCDB
m1uNJ59SHrfvM+bBd0rsKZ5JRPLWrEe42uPFhEkD5DOWGIfYGt4b8a/58HIS4ZsHIyWgTblxXg+8
Ux5BFpsLY/orkuLrX96U85IVfhb7deHh8Baf5RYN79zn2gAG5vrkRZ8Zi9OTacyqv0m/Ie2Mo2PQ
N30Fr3FJF1B8eVk/a784h+JaBy4Mvb5XkFEDUsGHu7jcqU0ZUwEMY1DCGMAJPjDvc3cvi3KpTjlY
vgRmC3rg1XksSg9+tNph/aRHyJKLB+NbY9pmlUWts4tvDw6DF+MvjRNESBIHyGadKz+HTvbHvy0M
2g/TPT48g02apVsSY9q1B/9+deguGg2RHiu9K/QYznd0GhBNQYfhxDQk6U3ZqRS9lzk0SoF+jy8A
ZPZTm54kj+gNkIee8cF7gyIDzDNxhhftxrdK8Np9Gjo7nSwHkrxLYL39Z8XjPjKO8wa8f/tbhskv
njH4LNXllTrH0RkckGj427R9CDV0EA0k6p5+2o3nysI0UaGMl+2itAV5SRd68Il5hD9uls0pTJa1
BFB8wUmteSyc8vTLKCQX5lzG2+EeZwromg37gZ1LcrHcj+XSG8GH1nI3EIeACqG4miyS0hhqC4Y0
5BfNYrIzkqdNRQWX7PNwucHnYfHj3IB9TUy6eMDf9elm4/F1Q/M41ceoovO/7W67FxOwfTMxg3Jy
S59DmzyBbOHrlyEOOeryM0HovuJmZXyJjTCbvNJL+wneVnG23V0bj5R0U3Jn42qCJUx6bF6/rnly
/vLo7RfXZoDSi3cflpjZHkPDnI3PzUqwATT2qusZviQnr6CB7kObDQRb6Q5uT4vI9HBoeLW29dre
sVmRaZFu9hFnkuZ3eGrjJ1FhqTn+qf/1K1h0VAIsZRHx37h2/dzdHz0DgRUQxBHN/jbx+RXcUCbY
O9s/utb7P+0xljq0vPhId48Ci4o3+K6z/i7m9n8COD7x6OWdfl3iUbVx47cYfIWVFibOQYWfu0Nt
2A9v3iblFTIqURbH2zWmrNvbmFXNQuO3r/9IBWv4sfh+XLbQbWz3HgFRvMc3GYc6NF32TsZOcYpV
99u0prWav2d99oiTddhDdF+O7p3iiYGY8EuVX0MANneZ+zrXN4zmwfRVrCoT4a1mgeOmkjJoNql4
/HyVae0t5w6N2dwhXT7X6SISC2r0OF8U1eW9/8RKxpmBhnilVqm1hSexeRJ7jMEIozHQ71KrOt08
qEHzvxp7cNZi/faMhopzcRRZe8jWrGmLb9IQV+nc8C2QvvCdlDv8/xqrk5gVW+6wLQvjA+QSELTf
CiYIbJsn09lwzy9sv/g8ZK2eaGs0+B54wKzYWYufsJ30eWR/vTFtAM0ump3KAheWoO0EFxdZUUpo
P72kRh6fzxX3RX3KSyMOv/uj04mo9RGvSIbuffoS9A0kpyuDq1JiLD5u9vf27unpb/f34JE3Szwn
aoUcXBER0q5yoxY1pryezK78fJj9lAUZQ+Ay5FR5p5HGY3oGSr4NaTQcQDRqhDTHWEAiC6tIkduh
xn5URst2YBPQUcXOjOJ6aCZ3tXqwvO2caQuqVJbZLezQAJMt+m9nGieVTgEO//ix3qeH4UG9QmQ+
vKIuHub97y+dEqQ/enTIwQzFXwVbPV3hgM1wEyoQDrP4uUCPZVreYmxAyybPPdx8GlZ8FlabYyJR
6lrtUhNTpEbFr/jFyWUEhryZL6sIzpTb59y3KmnuPl9hqVuR1QOOA/QNgXkrJLCoOQy9K6r1eQrc
Dc0cD4SO1VLVVSIfJMqBDlcaFuL/QK7ZMCfPK9OCLDWkamJ38CZGzUOf+wzEICrQbICjb6cQgt6O
mUg/pmW81cR1k+/ZbY0Cxph2n3dbo2qCl1Z142U2FhMwhpFN+chgzXushT8XOjSl0u/iGeS4d6H+
iNoaApENSkJ2I4gBslMYlt58i0e8hCxGW00cORkWWJiWok62kHUBjwJhPrkTgMN1x1XgkQPWlITT
w98OprTWw5mvp2f0wE2kMnDF07m6KCXV8WeYdb8YCPHu4o73V87o6JjYYQQyqQPeHKVvzhXI6HTF
3S2xiTmb9MSkzcM7U7VZRCfbmS0I06e0Nh2BAc3nrB8CFXiy2VFrRYbRsr+AGMNoLUMW+5CnomWG
eAikQ2Ryua59nPMaDsgQw3dXlBIuVLaGtPTpb3SQ7KNbiNogVOtv+k4vN+T7byI/g6NoxImPTAGv
UhxDARqM8O7cFwUv+wCoRjUKhw5qzff4xTEEhzPDc7mtUZObj1MddT7ETnfOwVhnupJilfRzUgQE
gcheNGnUlCAHDndNZp0ZweDplKWgOD8kc/UEDl2GooPiQv1zQT43ahZkOn31BfRkUQEDtfggOhZu
2+XxoWkn5/a+fU+xC11s22+TlwyyriaRmQXkorTfZmFl/WHsT7R62lMiOgj0FyxWa4kCeoz1fm9+
BOto9QSKbGiuHv6RIHy+bYxTaXuHVEp/254Bl4mqXh7XFmfG8b+gUqYnn7viQ5OgPLPd346c/vfb
K2dip7J1+fUdFGfJHfKFuxvmsbW4rbO9U5j53ztziRqUpBF6Tb9jQo24oTToqdtZhNS6nfwamx2D
ZJy/WhzL7hvKPYdRoV4I8YD5uNWHc869a9l9Qvh/ee9F4RzOaMNRRd+6M8Zeq152DPdU9XAVmUi9
NC5G+42eJHnHy9vZ7vFdNw9AIowAzZJLpY61SniVmggSCpZrLTZlfMDcd41AWboSL2vnxreKeAQv
PCakmololJU9CrAYf2nD8hn28HYd+8Zp6W9hJDrGLrAbp0NIvxhnw0adpopra49SvnNOI+SO4C+4
QhcaKfUfdefUwFtGSD3Ya+/ABTVBtRkAox2bu3vIeTe316m+aJvJcoXxinkGExZTMVyZMGTC30ho
XwleeOwtaxHX9rKbBvvCy64B1M7N0ET9ZvhcvOQjyKht51lM7zWn/rX8Ybl3Wtt5dFqzZy5js/Oh
y02EyS33XvJPfzMCOh18qU20XvJ8k0Kj2sYLs39HjmPvhi9ldSc7nJjct3i0/3si1CfyvTYtkOy6
pljR78JoeZFj7f+g2TAk06SuACylPz5DhLIrjBhOPN7MNNZAZ6v9S3SKCFdE50JYaVzHFkoImYPE
JNAaGUSp5rzG704NCUK8u9oOveK736uGkA/DRh/5XapwTENgjaRlZylVpjukzE/ChFgB0Srph31C
bT+p7DIqBYWV6q6yJLdqXn60e56OFDFouKBTlxnx4sV6bNBMerqjSuu5vo3zW/rJmDpc3NFc6eXr
q2+2lN7bLR9DQemyXthSMGlp7X0SIqrVEt8BtcAxatwBS/0obwM4Pxua5ULqT+Nb8GovFjRP3Gxt
vv1Lrf4FhqZIQFuEhU5L+BSDSPXAgNGkhxBjIhwsSBoS1GZ4W1c4pZmzdVATeQdWCsTZwtR0PNaw
HJqrfCOqLOMnoDAECU7t1pdoghr0xUOkmzoPngkoTV/NF2JhSI+70UBezYg3dDuFJFuc2hWsTjRk
zMblsxGLZ7jBfCkrgTS/gH5UvNH5BraE2yq152EMDEP3BrSffk4fqkF5boDhQRFgimfToAcSoal2
BPEVdMpc6nVkt7+jGWQ1hgS7oI63TD7yCHmg/XxvVZiuYqYG10ueIFPyW+9M/U7DhhqtDFOCdf6g
0BsawLTrastaaFxn0z38zb4xA61kK7XWay2qhUms2XrWQ1qOyL8Qwci4zk/HWpiUdTVnQ0+GbqqN
1mq1dU5xCf249/EGguHV2ayLl6hIUBofDv6sKjdMxJkOw03zpPhQ612ICmulOuOcv1ckzAkgl6vy
HKnO6GmQ6BxgGBRbWHve6Stc8SV2Tfr1+muxmrQVWb3MH3O070g9qpyi7gMXovukloK9APzT7j6j
t3MefyfFNq1v8pSHYza3Ib1wt9hGym9pOfagmn4nuOOiOVVwav0lom/uaV7zZk01DGZNajgcNXsD
Ccgxpc4KUyOEfKJO/kQcCShwE6zNzw0jPrvrXo7f29npwfrBKIxBMO0mCVPX16X6oGfW7e453Po4
6R35gVp7gP0afHYz2joDbnOSn1w5pvs1mDTYXAIaARiAxrXVjiGjK4Fv8Nl45ZmLwbCYXdKoRKFu
sE92rVmzHNfk3Dq81I8hk5zFGHuq4DrAyizB2ezQyrxzmPUqEQ3b+NqkVvSbZXeA5Z2iJrQkz5hE
684LJbzj4Mj1Dys0u2230+l1PqMSZoEYxKmzwkbbjW5sAlBQXDe50tMce73kjHcxhqAf51txz6tS
cwmjob5rEarPWKydXZwHp9fVB9IFQnkz97riJ8+NF/dFAw3r3pWu8fox357wuau1d7ZjoNCYl5zt
dGm7iCGAhNTPgz06BqJKIFLNndJzebAMLrIknflSKrTijs2ouCEyhWukQwjw1/9L/OMeGeZgvY+h
EcBzyQh5l6i+3LSi0yhvdPKw0tXykzmmu8b4L61FVrvcfkT1Ld2drvgPnYde2mya0zrD0X8n9O7/
U5wxsAIaQI6rwx1A92/IUP1Y1mfDJa7RdQULKgu03SLIfb06Ee/Fy4nTsuSer+tcJ+5SCmgwSuhp
sSohWyD0F6FtZnaKXJKYK71OMT7UdQzwGRz37xVwIgJ5WihfgwKdQcuZFwkgbLPZqHef6lN2n/62
e07+4JibYxOZyX3DsjhNz/hOVdNsvt52dBuvAcMoWNhv4J2hAwnVQqwT/kXmhGyxd5vRYJFJT2TW
QyPFIm70wrjvS0Jex2cw/Jx93AETzqtbPZ++IpYIp9WYLVMBsyyyXu+03RufKEn8ZPB/JdSgRZaZ
uZKWJc06YmHJe9Q5y1tZ68PbM1QcssaTUzBjl9JSMxFR/C7u42rvze69k+qG+1fMsgXrY0BLbDqp
CNpMYRJ6KMDS0oyE/zC0v9GrzKzHr5/4RdbuHRSoACozX3yP65glYbUKnQ293xZcoRcbjITDLb54
IkUqneasiSAindGyV6M2KjN2colw4ERSo+axFvcdJSKMimE2aUOIi9jRt9HMh8PT3pC8QNehXZku
d/MLKQw7hpulyPKYk9TTugmWVa9GQ8mfDaR9X5iygZYPaD4Qh9gzFAy5h9nn/KZBTM1ad/KVogCh
zK9OWBrsiHaF1PyUnkZyd5UBqtGHRDTHBXnjHBjEiK1fODGWLKesHGJh183DL+a7vu6b/OcqeE1e
6tXlska3FAEwGqzE4EYNH1ooTU0Jk5pYbR4ZHA0ZQeu9m9ZgW//E985sdPCO00NvSySgsty41ZVd
30fl4XdKZwOC59ptpn+y5TzDsNqSSIr7lDcM78yo6YUxcrZVV1FWoiL6VDN/rXHmDDYTITU8u8kn
uMQFj7lpg1DXeFIZ7RwiEbF3K/FCbOGTyTdJE1RPfCP+1GkLByYaq+TBBN01nzoijLAwr+6sLioD
gQ5FlC6QqXMiEsLn40IPwT4qBUfGM4pUcoxUs0Ezz6xjJ8iw3cZdv+ad4ZJYHqEWjPOx4eUoN7AQ
yaJysAp5jNrdDJXXLf6ptKJbL+IL7s1hxi7Jeh9UaVi3KwaVftdleq8tnbpD60f15UC4uyCF7TVT
gO4kiTolXBP+07gpWQI5/KgIFy/JatXYo+QtFyroi1/tPajA4z0qcDVUlREi+5vRE9qiefHs054M
GW+lOQTLJThvSWlsDlKoq0C37EsGWejV9ZjoSk4oCuc0q388Gr4xYYQpvKjBSmsvRIT8SdcXeQo6
g3RYmMilelQrDTnPLzI5FWaQYLqjFcTsahPWC/oTszZ9CLoyNOx287LlXIY0lZ6oodL3WD4Gl9WV
3lxzR+xsQvNa5wsLDCl3TbqYJeK2NwMDDPf9cwypjzyreQPphOV1BdOpjiWQcE8vR78GltqsLd5y
0qOgQjXy4V+GT5rAyCM81jBJ1yRLvID0yY/xdwywA4+Ykrn4Kw+rdOypFi8bEUn3S1nIV8JL84Js
SBbNWCPda5u72mVgfAgTHMUXGLenrpQFCv5+WfSu8aVpgQGQNx7opW8ixjjgKpJto2IGa28oyKgA
MezDAPYBYuvnTy1AkemM2g8sOXAh5JMUDD7Xram+Mz495LngzpIBReyc0hQpEvLMY0omBd+WwCKj
cuqb3gX5XrJ86HDKVTSyyvZ1v212V5itH8mrc0uYU4eeAK1AisVluAMo7vj3xT3YptaGQhI4ZIHO
BD1bOt68qRhzyGPR9u/x6OdZo8Dp2kUhvIxz7aACn6lEMXXyzGdkT1hcbCTmjL9iOTVERFInEhmT
C0PM26A4Pwy0xqpzxqamp+mWsnxkIMhMXx/e+WtQQz8uH6PYDuQwLSU1YIXpnsofvgQrWZSTPdQ6
aYRS/IADGIvHH6gDBPBujdP7gE4k6EgNfAYuKIyTCHbhjmXpo7PpoTlkuvf+8Yy4GlPdkB7IYBMa
MSRSszmN5/TbqFDTdHeT79+1WcFJmDZ3xfn+2Uj11GWbDmbOqO3Xv8QPeOvW+nCQlXlSYoS3EOQg
5yDs7ntKoIBLv3MvMNqY4wgOrdKcdOcGdzALFBAj0jzOxQ8TvedGLa55/KHSNcmCFwzj1848REjc
vt0UQZQwuSRRismEMrxZOYbC7cad5QRH6UWTrBgkU8/VKShFEou2AzuiS5Qe+kZYdG1IurDtsljT
YIXFbQzk3Ss3QJxiZ3KXOQczGsz/luHnWU0gYrEJ+NDJLrVhLaMJ4ap9k69P4zNMHpbiNapOnf36
7d4IwUJ76SvdEXaJ37Z7/rvF9oLg6GXLr/+aOe4BlvLHGwBnOrXk2h1sIyhneFvfUXLAYtsDJPJu
sWQwjr6xtqMr42YF7xXTY0iLXznKH8Mq1NvITRVX2kiEBWfHJGmM6IzAFjjxx3TnTh6p9GygadEN
+6PFQgxINsuPZ3QmABbe28/amo63ndfWK5iedQvsWng3wy2a0I968RWTqSoZLtQBFkboFZc5EE/+
UjThisY0qpMeJ03uch5sIOvOmtX4xtM4ErCxJm5IAFq5y36VBZzvLCudpvIKrTS/kwuesNpws7+r
VwX3QYSBXAq0N8zmOck16t2Hnu7FoCcfVazPXqTNvtFXLobeMzFAO5bzTlrgm+C4YhAcngeHF4WP
09sEyM9C2fCUNqk+4hVtNxogSf/2ExMscguxj/WIqniFVaPsgyXlP+rlnOJi1tyH75yYccV32Gws
XyxSDtYO70Zb7MzhV8Sd3mJ4/m/0Fo2tn4Uvls/bzf+MTtG9Nz8xVy83dPJFUjEOYfqycHFeDNZv
8aQvT8iellCaEaXyxlOVadI62w2vqd0BiAcjrrayoXAOi6QKyjOnsz42IRHVDA+hVGjRKswK2F2j
9U46Sm60dQZnB6yVvhPncWLB7n6GBV2y1oJGuo7RgmauCKz+oEgnDB7Sr1UMKsEir9Gqu9KH5lsu
3ukFtdTqfoGtI8j7Ca1CAATPGnyxYh5hG76oUgrRg04erTc9r7KVmCbLjaZcIR9UFmAu/ha9hW4t
KaU2GQI/QspNIsMsvxkhHID1+2W+f3asyaxpxFo6OKHzRQBlzcOlpaGqxpVy97u4IG6xw2Tqkvmp
2Byf/6z1h6PAjh4pV1b+0OQrJ1m/5DCelZOxYD1QQGkBWid/eIgKlDxY1VP+D9F5FOxtqkzDu/QK
9U0PG/BjaJLGM4VUV2LErf0FELIfVgfuB74FZ91IT/Wy5Z3ql3nVK04Mj13wbbh5JAj7NVZrURbs
iPUFzxDxGXKr3sf5jHiT0XlaHFD54T9/J5OXhTfT3VXWFQkUnNJvw4xOHguaCMnBwUfYEVVZoe9G
sWHu3CcFOKL2si0fEDS5RG4lT5co0fn0bBpCeJGXV8WGWEPXxuCzZXKqvHo2eugw8H2sE+WUnQ+g
DamMtz67gzvqCRu+dIf+g/A2EcUMDFze7UCJ7az+6tHVrdsRqzr9pA/Szo1LJA3KrK4X3RGL/H+P
Sj7lODuFPXJt4NztVNiRZG3iwE7+KrQ8uRPUBm7U08dgQ9IpijLsJXjyDX4H3LAJlJMaJPcvXA20
7MXDFJOREQDy7lok2ZUCIk7SnxAHn1VPSmqgU1+LH1wF1uL8x1aJixQCykRlLUABhuN9zcORHh1m
jedUmReDOMgKd7g7/CVlXnfbIN+nrkD0nyBLCkv84EENmOJgqKRTjalneA/NnRlstk1PUxNlXNC1
EwkgpPFl7xOWPU2hiYcopJMRn1AIew0QRPxDjfOoBfS/g26wpSVcLVTn49KgqNer/JUMUFRy8h9V
vgot6VehMBOo3NWgEh7YJG50EIgKAogUQVQr1zzOTd05Jd45d27vngf6HCf8Fhp8haoNbXKhC3nQ
g6Aq3iiV7qVupGXkHr1368AF0dpiRq7a26egjCHYFt+vjp0gJLIrbrhug7S0RLkUhA88yxbhYoYs
hroAE9KoWAbexdaHn0OG0eLS70xEPAOCWqTZKSQJ6DzQ/fgxF8soEIpnD18Q2pUIqD+ZFdKdOcqr
Lyyl1JTImpsm8odxlVRRXckvkKPe/gEiB5yOI/k9qPgfIuSJAC68oTFHi53uptoPdIfGeApoOkOP
oMwMlr7k5Cf3BQYcBV5eEYZG1ptWEKQkFDZFoNYk3xld4nPbRLRW/Po5l4gGjCiqN6Z7N/VHcxd9
f8NbMnfXlMYV9QSq145BLb8PKY9V67GE1s/w23gjT/XHqD5QQK19HnzmhTm1161lR+/w1GLjN4uN
Z1iidrxMjskOFRU7GLyJvvNDHlTqdv0+KEDWLrp5cgxv9S9BL+axkPgCZ8SXqBzf6gcQqj01ljuY
wYxzkkL9jv49AeQ6MLwOAWC93q+oCaEIc27jwaHN/AFfe4xw5Ojl4Wm0hTE2YiUxkTPrPn623+wA
3unBcU4XojzhXms0s9beNqQf8wBGeoxqbCCOnQYw0OCLnBcBQIGOIO/Uhnbw6JskIgjGUPvlSQnc
7Dq4chN75ogVS1wA+DoPztMj21MD/shY+ufGAeHfurTCjkklgk9BPprzqz3iRdcPiB9vfzeDlXNf
L5Avpde+X9OepykAQ8Tb9avhtomMSor8THL+e/q7djH5eGawb84W1+H173qBiuBtoKBy0tnQNbhP
vLsgPzVUsgA0bF1wkqYTImIAWITdO2Yo663/HIDAID3ITxIurhfHTSA5/aEpH8eUwQOxDSqkYzM0
F/w7cn4aqPBLcZd2gpT1SEGpIyT1iMAtlDlIbOFK4wAmQioLaB54RLpr1zfCD2x94i+Chcrf/hN2
oIIwcCbpwiuqNWg3SBji6ivFQ1JhBL0f8SOPefwPpBAqPdLc9j+WzqtbUa1Zw7/IMRQU9JYMAgoo
hhuHYZkxo+Cv30/Z+/TZ/XWvXkFhMmfVm4qQB4kSW8bkJsxCvhF/CYDODuZ6QmH5JUbswvRrN3Tj
wPQYfrZIjwkOB6OVtDlkce/D2DCIlCCGeP0OyA1AzBisIW14K8Pm8IkgVKOT/ro6Wk6X1AGCjz7E
xqDPNZCDEFNDYmOFn0bEXzvcwsksXp6c5TijRCv93bCAIu65vK079gEprJoOst0FV5GlkR55NoEk
AuzY47j19wAr8uScewO6nKki5BgUkOXFOUUA3LwV8aSx9GWcjOIVFqBzonjAEJxEi5T9EWiIWwyy
uwc2OYOxUAsAGbO1MwCFcX+cIdt7lykzRJfSupzwyzX7hwErQHZDIgM3ZyJaeqGMmxFEmkkTQaYs
KEp5JNOSY4/JH5tGKLvwqwWALUgzJ8hMfoAgWXjyAJ14aldZlpmbPcKFDUcsbA7/3AMk5VctmCzx
NfuwmXQjJaEwZ4xkbQIuyje5UlkvbHwAAvloxLTzlnj+jgbFg1ThOyvp2mC3yWnS8lF9xFeOgwX6
dk/fSIV+dhWcpyDZZGixh/w7R7gmhC71fMJzYBrB7PlPattF/DvR5dCl/pQWG06+a/coi07WyTmx
R0m1wxPEqquYTFuHS1IstB9+hICOIuyaySyfGqvCedwYHizAbSm36ADxFHI2aSmb2UiweI/xbv2E
bcXXfimOgvjx47gwI2knbsAnVdBMS0bIhV6H4uSRHZpG3tpZ6uhcuU0dLcaUDljpOIwZ4cRraL6G
8e1i3if60WqxRwakOUuC0oJJrTwO4wBo0cofVp5w0vuU79xUNkXuPw0RG0HXroa1qzHHvDlvug3v
g01OrimWyTMYPgWRQLrq8OayU2ip/OXUApvXwDWfnLd7Sl3vk7xmenjnxH9wyqubG82wXaya8WH1
mqFS8fKuQMN3dCqL+AOeCYzKXnvKYCLQ2HkK2KwLgMrWDe72tnHIsxERvRMDnJVSRhYWGYFQK6p5
GMpexh4GRIjXGhIXjLg0vVzhpKNIgLNiVvLD4XVT+54GH8pXOsjoxu/SD7JOz74UHNRg7vYXvcQh
QAduXyqjuaLw59fF7uTFTLFqgqLDd7wwgmKoIoDIm1bpx9TLUs6dzRzkvzYl/f3EzQ6YnjHbeaqz
Qy4b38X2U+ftXFyNaJpA1xYgVYQY4urgJA/2/t4v2s70ardJQUPVZOYtX9J1NlY7vk6AVakP0dmY
B0TQ0Rkzaw2R6uwGxz/K9mEjbKP8/vC0NqhltLEWgbfteKYE5+1wBD4nwhvxXWyVCUdyxROBH8Cv
WWXG64/VcrJ0eCmWCKs4a7gwVVw/ytaN7AwPOg+53LjjZ02izTAAjhDCvtGUkRlEFAT4LYK7F/M+
ixFCsHP8RR37hv9xRN8/uYeErkKLwj3jEDbwoym4F2hbgW8ov2U/7LkE6FTLzlZDaIawvR+crxjU
jTq7Sm3w4ra/5/pfAwwjKZ9WUMz2IH22+eXsZ+F4CjFxHB9mwvDmQpcRS4QH04ML2vzhPTGnlBaD
C4AwoDUQBgYjlH8nGJEkBqMaFywWsxj82hhCdymv92N5ODjP2ywVFsVYkP5nkEOBtpPu2WIkLbqv
/Ygw87VG3hSJj7iu0JrJikLSI0YlgWw0h/7VOWpGoNoaxS3CVtvsBfdN5e4N2iN2l0HdT+4rag5D
96uLSWMjo8CO8JrgBcNnX6X6AbWnqzgCU+/ApTqEyHGPnd5MH94njZD4+UyLDrkyZwn4bHcN5CR3
Ktyvwwy+7EGlza4vZRNHdmWTk9NhKyPzA4GJHS93/FEW+5mNVrYsIAcmPIpJjAeUsuhfQIVAFHsb
2Nxffk1Ew5QH8mWNGRO5jFNWr04DZVKvzjtznzwQhgId/DUnx6Tdf/29XGV1yp606BXM3z5QPKmQ
btGtpqeBZGK7XKT7P409qATxFkPzgtE0yAigcdAKAXue0e3dAREU9iZRfQEAo/6qg2LbxPDE2me5
Bzc0URHgOf9/vbjfabU+5UWBTO8oU66O1D1iEu/2paMGRmpjRVGDT/ji2IbFz6u8GHbXBxlM24iQ
kJJC93Fawawk5FEl6aSVoGRG1nsNF0reQn/bwGGp9bXf9xPBrc6uu5i8CQmU/85J26si3nVxMeBI
Vxf86cg0IfTcx9+O9SEXQypERYjWMQth9SBjsMm++JkA3jz7ZXAOX47M8EBa0e+Rw5dUnJhLNHfk
oVfTxbzcKm57rs21CIURKPngiTyADIjPyWsMEMzRFahmc0va+1J0ThcfzxjLdRG1psKTdZH1Sf/R
GxCUi2qxHbWj7+ATnLa7nG+ITBNK7rltkDPEOJtnsBh/ki8m6sNyUSMmEokmZ8oN+zSbPxs42vbB
Uzfy/IBOdiu8K6lSIqZSgXiBcFBcsllLr4S/GzWn9JVyN9/OlBfeWX+2U0bzTFFiMXnZPiKcHmlB
e3uN56O76ZMGzPgiC8DRjLPCCcyn39m+coVvT0X9dJq4HxmURVmnAQbNUObBwX9R5j22u9EHnA09
BXrXWRzT2VumJWNWGd8j5LCs7otp3pJxbMOo0iOfgyCmno7HnplgDC8mxLJb2wA3gxEsydvavrZ7
qmLcXSHaGRdQBwFuRjinlrXcUEE4/KaiTxSUvk9HNP0kd6OIoV5E7n3yd6N6vc/f2KEa29Osiu+z
b3S2kUXzbnaF2ZwC/wyZOQnmFp9jMv0E5UV0S+U9UDnvBtqgmx0UA/U/bxHx7gHVYU343yc8e3vv
Oir90q+zd/ocoGCIL2kxPHs9oBA92NOECQ5zwL7qPubaqntgtB5VoUgjKBEdqjJPOEZp2uUXDxe4
NemxsfzpyRG35ImTdluJz1NBMHojZh8wBGGsD+nZyhWs/eo+WZSOQBX0XPtI4hSeK34CO+2DqpYt
t9snCG1AdzIbt+k28NWQ2MCZiu5iS7fFlKrE8xLZkQory+hXFilVp+zjC53/4dWZHvSyl2w23+G1
30w1+x+pzUsm/JpjXZpHxiUAkHCHzdP2MlWzapA3YHqvXt4Gq9xxOFYDkIJZkxaa+8xGScW5YcHb
HLm6JWTvHfg124K+rMjxOYN6tcFZBU0W7u9BVl2251iC3PsR6yASOSOYZB56ZSG5qfNnD5mlDLqd
Uhl1rE0iCA3VWM7SAyCJOsxAR2Xw4UwhAWHaZX0sBTpp5gqd+0/GJPHCaA5y1ehvCIQkL1tiOh4Y
d4XLoX0fXSzUo3TpEVH24rYdNGbllllMMhe5l6H1g12SKkWMvUow5YQQwZScXb1M0AMkWpE1jYRF
i1ZkYx8oYJh2NLrrhFIdpx8aIVtyhCRyG92ZzMGSBwdp8FxiOBAPD1uYmTwqb48Cth0r8WtWsmMU
NcyvDLdCxnIWWc7da6LLklaTEIrgDaoH2+E+ojdUB+VGgpBgNqtM7CJiH/GhftcXL5zMugY2AUT/
SN4rGjoseAfkZKS9uvzTTHpborLjsL3+bttTeXJ7fxy6zgUak+LmMX9z1y0llMZpn9KNJbN9ehiR
ZPUkwYhe1wbge23vYhKoHXqjYe1ogw7IrwDOk/WaMnp2D+O4ORKYGHb35d5xtTg4Mpzd9JPp+fgb
Xa1X+uHhU5cvykXBULEOBGS6eK1xsCyGp+ECuwkyH/71C7VCR6+6z6lwMwcgYtrH6bOHI/32sWRa
6cKIJdIuxvMxXC5jAf3MYEb0gkKn/wlvSH7EwvO2Y95AzP/O7BYbGBLkrguK3AAcrzAeLbwJF9AW
q0ZwTPfecixhVC/0wssHNBYobB3Gsreh4mhafEy1fw9iwxfUsEliLmS4dF989Gp5QALSuG2911hZ
XcbS9PBg2BIVBmLfCezugDC8yd0iznEywRGIvZ0JvxLVR+oZb4h/sWOuitywt71cFpY2Ec6Mxym6
7eiQjjS8D77pMaDFZWYl3Stako7fjou226Ks31zQF/A4CeoGdiZ62b1fu9WwNUT+R3QIamtmZSpQ
jTIXjZqPQz9DPxL31UEdCNBGg+M3wlqEt6L9ok9DizU4gZ1LeMyON9MKFusLVeoRggEWq0lOoUi8
iemZSGxZ11gyHDhn8cSzFityn3YH1LasahYMtdryZgQJ9teeWzsCGPB1UF+2NPUNi20GFRdwEoIy
5+UCb5udfMlWV/01+2BCtjQ5p2FtnePllepa4gfa/jqMP1QoJba1m10gZ+F6WqiF0KWxwfnqx+L8
EOwkxJRh2dt32gyhxP7KrPcnyFPLXn42Z5v9nZYeHOFP8aSNQkg2uLkKP9cbKxbvHhQuYobyRHIh
FMsErXkA/vf39plBt3CgN8z5eziiOVMeMUDO3+nVyQR9bpKI2XHjGD0FRTcZyTiwwB2aqGI4VnaO
bMqiUBFl14IT5GpzNwFikz771JyRAGxUISn9b4cZpkaOnguOrMVtRrn2zT7sOQgPNTQSV4S9TBGg
WY8sNO8NrOuDiD4szztWHzk/GLUuI8LBqJsPype3YyEqId8ogoZnm8OR0GcSImNG28x5nDLckYhK
8dfLnsvYQhoDTz6byWMpEYnEJhEs+wiZvXIy+YDEGODIp5rqBoxhtLLfd3YMUFafZuCFHp6FCXMW
1MFBOvcy2CFZAvDEKy+Xog94vMDqIiF+kgw/R4NqWf3Ms/ixKPDJSYpqk35Doo7QgFbMvuLl9JPI
wivzCSiS0NWnd8lc7j4Myifg58Eh/hTWgfz4qUwaFKD4Xy+usSsfEAADqougT55exFmDzuzT/9Bv
SxMrZx8gBAFAyE72PqeVc09eNMumzlFkS9qyxAygquCyfnkR/QhhiMNYNYaD9RD1A04TFxQwn+YO
zow9gJsyx0IECt4gCfkyRJQBoMxci2GPz3uI5A6spvR0C5SejozlyemeCi3Rpgt0u/H+D6Xh+Y8X
SUPenpCdx+QmMGWi5gAE5Zmjm4RXwtthcUrXyecU3NZCL0jLAzQkVd3eZkRwNh7HGOnYUh+G7zOt
lchKhtth6BYJNHGxQIFP0TObgI+Ul2NOoa/99IVPinESBwTciSCpjfsb/QhJQzkP+nVvfbmS4alr
31BwjZHD3ODE4fc6pCR2DQqagOweGyZt+6s+OV2oFDvJN4j3y47bCUprH0++zKcWQBWBvt1ZHgWp
/DIUaQvreewL7CDR2MixTOrSh5uxN30jGkGYyJhDMRg3vUD6ucIaC/l1JKPMsC1mVtPwofZ3YvPt
Ptm4wQF4JQUdfIt3BWs4uaDqRMdBlQMORq6IbLi3vyOBV2y4vHTblNnK0uGdA2mVj6iykgLQCAiR
OswzX5FnmyFrBxVcgoRh3PBFu59thacSIegJ6Zhnyn7I/FS5JZYHOGt42+cKGeiZunBPFQaXcKXQ
krWKWLEaHNHB2QnmBYytG0IfQpWxyEqAjILDc1AhY9HZEqRGYv2LnERSUcB0rOhizXmOFjYrSiK0
WZMs0OnLwdLG3kGilHQXlDCDgczTqs2IIudCOiQPS9C3qMySPkWWUCqYMfhijMuuFlBgRdRv8lfV
6gYnT3Ix0lTGq+LHQd4Ob4KOhSR0Bws+Y0siqj8JW8NHM1jhNF0+RvdUpk6gYqqD6I3JlDR/mcl0
m9K1dpFNtRB8efudrXOnir4Sncl9iY6wlrA2PN+cip58jqUyvAH3TGHsSueT4CEB+Wtegg6E9ANh
o3tYVWBc8IUfrt0dHHMlQWRYN3fGRyraHvZrnnVqWqf2HtHLfbGwAT/ZrzMZ3BfOTDODUKRZTrB+
m+OQSIdwKEvhRHDYnUML5qIAfuIAtuYMeKVYZ2b7GPA1Pbsxy0nEsUnp0aIj79pIy8kZTGO/g6dm
Bzr/SYKZ4IsycqKG66qDnjet0P7IaD+2X7ZxC7IzIxfxaqwcQvNIqSQUQdJy8JfQtrGNMwZKeDUC
cHr/+C+jO1eS7nja5etVI0+2PPeI8YCFuBvCAnbgJAn750sPxK5a05w6v+Nv8si6EStGz4m+V7Ed
FlDexTqH/ByLG7mPHhNtt5+EfBbuP2U4AuBoit8J4e/RQEz9wXAz1GJ1wx9Yv2Cm3xnYcdjZdEbd
J9YZ43szmim/FdyBUR+ZcRn06a8WNnUysf+jRtNREex82RKB+Rqlp6TttBEyPe1t58+jyXdlv2zH
T6/eO5ri3YEDmwbCjupo/3Ssz5YNrcwOilrR7fGDKAyrsNXwroBM4RliZJwJr4VagKNbedK/PCKl
fyOD+nARRJWH2256TFqvs08GqDHp9nfQ8v3S3yM6+uA1ps981Riwv0kbUWDqz3vcqsMcXSG5TuuQ
3fXkN25mhTkYUT90DXUe+yc1N9D5jlqGvZTNeAdoubBrQCOQL5FFPgePiJ0HwO3CImR8MMIQy/yA
9NuPQFpZzblSnZDtBw8gShjhgnmn5nIM0QdQR4oAWP4B4X2bb5htvepjqND50IVNGOTRl+3iwgPH
6C4+Dpp8gacjTx8ej/EK9JsCOKsbPvenlf6gPvx9uso9rclWRKAlit9PvzG8ovlH+wG/eIFsaaAv
AMrCQnUXzShMYzfdOQLU4dMQLmAiL7gVcThlndJ6V8a5F35PmNdh7O3HuLl6/L2pJE72o+Lyv9j+
G9uP/07uXCtqahivl9GiC2ugTP70Rc0DXn8BNxSF2BGHALQIjTu4HS8AHPdiwPdQKnMjHf7ZuVHE
aZOHC9UjAyxkkMX4jFSX1hX29PZ3GhwD3pJXUtZeTan/9vOTSFznFMETKfiLbAfrgbKoikQq1fSU
Vd2XZveIUUC8D9xFTuaOBrDGVzL76OXSaLX+uivhS0QE8o4+4C0KYO/6lX6RdAT6stygqqA3CiB+
Obv5+ahw4VN2+I+wr5cjnb4IA3rph5pzQuz1JcGjGElGHaYUqawv9ETH9OprxBOSStbZXketLakY
s6bTXffcyr767TXRBsdl4e8BjhnOJCB14YOUEKHP2R02GNahM0iF3NC2/dCtCnWL8265oqxiqjp8
nNzkE+QOGCL1fG1B2gG4dNxFVhXME6PNouscKyhCPr5U7LdUcR7LnrtPnyHgUEnQPQo97PxMbtMs
DdHsw8P41MVQNRE1yd0HvkL+/LGeIZQhHSb2DYl11zxuXD/bJpyZd5uA4W7KIjiaDNNeGJmnGh5w
Oz1SHO9jkY1hCICuTvaubsldwVKw7VOGCf9PLDDWC9nslZUIbiCzMkItoRB+95d5J+/k7T5gxa7Z
thickywLbHLsCSCFaEOWLUX9yfHg10mJ7wOQEXn+Nt3wkX+scVxYop7k0ogU8DTgReRsjz95u5T9
wDcu9QPqpKusDl5afPRQoQgwzjhzQjiuPglGdIBSY+yxh2M940f/NGcsCukpatZlQY9EwwhR2qKn
F0XVm/ryzOfVT/L1FatNiRQz28CkjQVk4s2wFc0RFHGVQGMtqh9aSrOACGfDgZXt0A1/bSKLL8Bw
MsPl5FdBW3I2wKkNPgEIcyStlB3T1FwMMlCw37G6ZGVIw4tUlh6Rjd3JKNFaCImOqZSXXxph+R1g
vRzKqhB90Ut6I484M3poGFyegg+jvNgKxt9x5bKIdlOACmQE4dW6D7uI1R+psC0VywwrIWkGAkl3
6CQnH6s5JVLBmu3MGdj0ydd6gNcfPpk7JmD+O+LRc18R53dSKj/WEsy/kcizI9DmPXvyQJ5PMJVo
2bm4+hWQ7eUi2CDSgTfnIyCTy9hn9bPhCa1J5xbB1VHAteN7nzOwazM2WKQwokohgBQM+YkEurQX
CaM38Mg87YYHDgWGbj7WDZwAhxXUCPKa9QJzLlgv86g/vyEoX0dykN9MUacVrzB36USgtWMtfvZr
igpqhaQQGnJ7HtNVSp/SsX6EBgMSmmzHAdlVEP+CAJmBLGvh/2hr2ELPNiUHLh2Ls1+GhRfLHNBA
rC8AlmR+slNBndxt/JfQ1fkXehrtTYQBw1diSE8aFYjs0lNnWkG1isaL3UrWEHQwS0SEl3DI/Die
rMDbdAQL99TBg98fzoLYJ3jQT0Ckqi2hpUilAt04jqSLYmo3I7m7D/56ijWci3i5R+83CvGFq+I2
dBloxlBT+SSR9MjvK8rWuebeFJotlFf0nWLc1ulFRZbeNucyjquIy/zf+PGepDRhKmc6ukz97pBb
ATgjrOTOkwhGCqpPtFqJX5rRqfGKno3k0jPypcGurxAqLXPC6ZFIPXtS9sokyxq1kDjRDx6VLVYC
mmCR05/iLmUSiT3818J1LV7tGyA2FbTY3hdRQ4KdJehZ57YX8QF7uMQuy5B0QS/vectZMMUHM+EF
/2GNwB8dFA5GfiAD0aQB1fc4wJFMbZvAiY4ktqiWDLSuwkUwYINFZoW2SRFpFT8/xNyNlh9jpY3g
6k2rDcxJxS8vsmJeuYxv54rw9W0s5UqARdxfuC2ucsVo9t+4RcIs6Mr5R76I0dKjQ3zzyVVneCCs
Mjqxf6orEcPRx5pXRn/+4tFLd47xngkHZT6nXWZO9+8iSaAAuYE2w+gq+pauq2Lx51LJGCVmjJ59
CTa4IJiVZ4j8C2IkfhoulF0B/oKpBM9iQM3heabimKyhwaATZ6Wp/OIy6DbwrMmtkuxMSRbr2W/C
mka45KVrP4/qLca1pVjeZTE8WTIoweTmSR91HGGoF+GaRtf+JKSQEXNzsnPx+7ManSueBiL5eCvd
4Ie13GRcbTvAU8tiIrtNfN5np/diQX3GLTwGOqup4/VI3dub7bHulYTQyffm4jT4w0qXEXZGNWJ0
nY03gMuPYyJHXgglHh1HwHN5vSWDYfklmKFpluzDWPNrpvcxAo5sY2ZAsVKl+JcZ66N/8a4MI+Kt
dy01fTFBrUDDgwKJ89SUKQEdzhfrnsikuScvSud2aUsBuVXnOPsCAdi7PvPpybkU1wKRhepOBlRU
LK3WpGJKiL4zbkwckFzH1gp0g8+88AoYTtHFMM5Iqr6EK15N5hsTWUo9x7chPt5ioG5yHR8t6VXk
AXlwrW+jRmm+CUrz9SnufgwkFQeZLBLea07H0R/MS/fujvA2ElR+sEH03w6s/hyxgUrre5S0EVYj
A49qm8QCiIOvg3fGhvpsuyqoF/cYWk3P7pRn7kX0jgcSnKGFIQFq9IzfAUOCJXBTrEdttsCO7irg
M/aReV3Wi3Bx50NX1u1hKyE/gFmhd1LZB3W6WBLXjN+U6YiXi/k4Gt9NNXzNwFdVuqBrn12PbZAK
3Vz8MbYAr9kRoaFFA0vSCDu3/KrT96zNhfVPkyZBxSZCB6YwuhWpl6AQk6duaLii8P6KjuewaqbH
NpqiDu61O50R/dUVJriASWiESiqWOPm8a/99tNvpPsLwOyqNwwqLH9OndZSgQ/SdK7oClEnjJzxW
a4bljlawET6JS+DfK+aRxt1Ui+8r6SY2P0+uSGdBhXHVQQXRJ3L4wA2JBh+rHQJD+X7f2RP8ip7t
PgE2O2JIJ69EDkQxIy1c2VrU3+atBBd/l0oiBY+O4GE3/7mUDVv22A7AAocB2iH2yGfeQpXC3vnm
DkDBkmYi2ybXBNJXcVVGkmaYtelou5GeQdZStsKLowJhy5qiu13gHaGfPYcKadeEAjgPRy58Aylp
ycR2oEBM0eiGP3wJGPy/3PE79uIFD3+gRHWaS6zOJZTs79sUhmzWBUHn7FaSqYTjSHyHcEc3FLUP
EBANMapQurs0OsQHwlbaLhNJOGVt4NkLc0vu9h1wR5bsHkq5NWgCCFxCAQUW86PfGrzWTCEY3LdH
n9zEXVyQq8F+xwjOnDSNpHL6mJi421xy4CgYZ/mLCHuPvhIIOS6tPUiC20wZaItAV+W94LeiqIAe
eIdaQFhAXiesQQS/XDj8wxz9e19AIiUl1NXfh43+J2jA50dlhxrgwcUSabCsEpH/loE60FtGbwci
QJbF7x2WdLo2oilgbLp9qTpMdYbIpq/zHwq8T38RCyTSGFp0nqS3j0Fff/5EiEKqqW2Gji755y3+
x43S28l3EV86xcdmK5m3Z5gydD986EBVj1ZJEM1m/yfbkmpI/VVErAG6YxHF4X5Hds53EZWPeABA
16A36AoINKJiQqI6B8A5Bm+R0j5pGZkhi4ugpqDVnEx0rZBM0s8cKZ9e5lIULFISY1qwD6PCD+HJ
OKhlatj2ZTPAbyR9DmpIC6hxq8GrHHJugqiFWQEdjCHAPJur1yOWCFKZt2SKIBwN/Ej0TPJ4/Rpq
k14H52fhQN/btFsF7cKL/uNh1j6xA7RWC2McS39nzI4GKDaSFq4CbTaGfqlbqecjBQvDx6L0bpIr
1oKyidEfitoVxS7ltjQgN4o1qQ6VPswjH6UbYTodMdraOhYcZLvhUcA06ww1Cyw4gL4Q/VuyDcZo
KayaXwxOGwAlg9jmKnKemg7khWZ02LTOaW+7mMLuTSsbMdQF7FgH5i181WU2zlRnWqgIFNAYYCpI
C2TQ/UvSnjxOwiW+/pi7Y55mIvdUPCY+6MFyPC43FS6E+KYZy/FzQKsMBIGr9JA1wMbHtH4NnFLU
Zty/tteeYMU1kdvgGaN1AwMQ6WeJEYCaXdKghElGDv5G/U1akw+MpVNEUhm22LKgLWRbYbOjCCcE
XwWF37tNUq6OFMFgd+ylvpb+kyupQ/n5zxUaPXzgveFRcXZZD2iLLNFhj+PPaXwooD+kuIzBd/gY
aULwqoP9AU0Gb0N6LYb80ia3XHK3e+gqT8R0XnCe0Ypz5NPeUfm5Bu0ympywFUhz2Fwzvo0EjNvv
m4R69KLMN8JUsmtJEpYgU4Ltyc4XGz03xSVM82Wkmn9g+vyfGIcY/8VRlT440MnVlCD34d9Ex2zf
CcRp/xYbFJ9EDK4F6btw+AYVImciM5M3R09U9V+rA0EMwd5J/4bQgcPJX2EWUYuaYHAb3CuDQTsZ
c/+gZs3vChMSA251MOMyYphtQiwjs5lOAeXSxbm76mT0GFzn+koKjQYXciWRx6dA69r1uLMigbex
Gt0jAo0Lm5GK3hMFN4VGMX9GlYJ7syDQupjXfy8gNIpV+BnG2bT6qCa5k5QbTaM9I/PTL2nqJg3i
SfSUebOIkEnVJLAn1eM7t8nkajQH9Qb3F1p3V/Iwe0tlw1T052zh6NFkTUCMi2LJSQ17MqaLzPBe
M5Kkk4BvHGqZCkBKZL3Wsi4aEYuRnvyOQBvFhlNexY5o291MT87QHhKyjr59gnhGnDqNSCzZS0af
QLbz7M+EgwlnzfWZPUbjE1rb3eYDnHjOw5n9e1zhWxkrSHBkUK9vD+dSG6wCsuhKWmG7mJLaRzqe
4D38rA7RiWAxU6Z/RjXiVUAebcALwAZZW/yoF/cc0fms54YhHjimYgFtwN5k3awXteDOydSUMGew
obMR97biEv3gEB6WIwAS2TFODvtlK7rYp+mxv0f2ZGW0+exIP2o9y35bFduZGbPidxt0s0Msk4h0
n+wY11nFIE60OXt0O020CdjU23D7PdL2G1tJ7g/gkRFCOsEj2ie04w7d+8M1l9vgPnvFILiioyRL
ob/v7z350zWjj3a1vuxu4gocL2ezJUaymBhSMIDlYai7qokYnd0NBukh3sqlwh2YNpDDHdOmgxt2
WpkTG4VgDePNpZsTU5UyVOdJZ9GhyQg7cwRO3UF30CYQRaCHVqTaQBkwyGgs3uKtvcWMDziNeAzw
a+RDnqVwOCnC9c5nDpQ1eeRNDg0AljPS+y7XmMkWaOndVlAxLML9BsQI+hBm9mQWkmI6KkaLAX89
jexwLTfP6SXkPtJn8nInLj6BFnvsRLYPZupAamie6B3GCB1cIQBPs2D8mNfZ+MUpsSCi1435Ny7l
H4wGzIqphII2IztmHjjnm+qWjlgSbLfphw+bRNafCUFbw+sFglWBDAnMbYeB1ic/O//4Y7TupHZK
VlyIuiRmZiPKjPhFYLp9CTjLxlgxPA91eAaiBsx19+3Y+8081dEDTY8+6AQENpn3FAJ1H2Erksku
jzCbEb61MS4ZIwDBDXS2RAk3dcZtXnVQDrW+ih2AItzW/zp0dpyGAa8RMQL4m8j3wbpEWyV42DV7
ky9ToIRU7TLb95FcPDApY/YUs18xWqoA/q84nlU2WBaqMiNmL2YORK6LE0TeXAcnwPqYgpxZDVq4
5M0TyMWqjQl3MPxwKvKjtse8Cr4JmzpGqBjc0+qlJ0auuTK3AzqHxp0o56vMQ5DoZHIi180ZKbxs
5H8yBJuPYRlhCx/qZtq1Fv6wZ+5cwolTpMdDvCcGxg9G7/XQzkCU/7gJrCEVC2d2Rb/JNAyeRd4n
6JFUMi1bNi4FZomHpg0a52aMu6NVATs1va4TUCkgrcUfotkeKoisKzaKGwoU0ZmDhGWkg1CwUVLQ
C6hDqTxKD4HxA+1ehnMGxY3vBUyennM+Wwl1pWSJbETz3wA2srwtpSLH8C4XFeSNCniXi7n/NNls
kAiAuLcX1puSB2GLC7b/jrjPIOgQcc+sy3IW2lbiM/bGmeoYb+PV4nHn4QMNrf2TSoasdX45bTja
i6WhDbxYJUpU6vqR+La/eG4ecZW3+cq2+IZ48KVQKjZIt0ZP9MIEZYwehN+CbBKnArjIZslG3lXT
nf9xPsCkLwJ1FffGdt2IxH7TnhI9lOsMgqIiOqYybiScqMmTapC1IAHfDfOvIDDfT9UYo1Dc3Wik
SZAvPRFcU9wzhFAP8e/IVvZvb8TfBWF1C7pOE+tCm3Emd+eVXJ1Wx0JbfCSUhbfpPrphifyoNyxX
OgJiUjpaEuYiQkZktVwjMFwYite4O8keAK8LPkiBPcDwIsZMwQcFKf9pCmPAPSvTPJim5LBue9Dd
7AnUkwDLBFfCY0G622P4sFHTemMmBbxGY3NHVak5z9E7PpJnZu1mWNSPXul3nVge/o+vvA2icN9L
pPNl2GEHXDMcjzRgbpkSLpfP8DCUt12Hi/VZM1Ql2PNMLdZod1BRsc80XNyrHIH3EOWZhPgWKMGo
tH+RwvdweaEs3ntHr8XNwtaPysrmbESb7QmGLneVtF2Bzd8JLC9r3Wui0+1Zmz4OTVyRBv3/zer3
Mkgv8LY5aIL5jJ+x6pDRZ68afAze0e44qjUvl4d0PxTXopa8LEubQ1vnDItT5i3/Kk3TlTw7pgWY
CQ5v6kAWuhSRorDlV04emR2hS5Gf1GJGGNLG/UY8ETrtsiQ86BaoT35hCcYHEEdaP3fnNXnMw86a
WDSRDINcoKw58fjIdCoqGAQuuWjAvoBa7S2Dvwc1CNUcUY7dXnYIObNkegDYi72aI0f5IaLC7Isv
krIHQUcdLf6woMbPoPGGib2hd0iV9N6HYsUDNdElJahYdfyG04yBjXHvdlPGgAkcrEvHJ9Ok/Gp2
p2EmMIPC+cVUrpdTpyfKIdACqw8bUhrfTB3dyRrgrNnWMrqKt0BAA0rKJaEBkmjLe4GnhoT8YJhX
wAnvSwVRAV4SZu4pZucKzjjvgQQIkon3VHIdyRGl7idT8tVCJfHm65F/ijKz3+EnPpzWBiyFDNm7
d8I9QuqQEEqEFnjPq6Ux9Xz1QEJzI9NLQZiNYOJl8Acinxq8a6C9NglGYvjSrhZpWXrr/9SjK9U+
j9LVPP9tN4R24X4nLNhB/7063o3LmI7gfLLhkncZqr5ZY3gek41zxsP4MR4ajx0JY81J/XZ4AIM9
Np9bVK+kO2iYn8l+/mobTab5/PGp/PGLRuVkLQ7OuQKusI6JiORPDUu0a1Cuwky4260ZQB2RNRzw
f8oKab1Ch3dOjnOIY0Zn0QVUjMf2vztTRerzBxvE/z+zY9Dgh9AGdv6+lH5ZazxuBFjPzR7opHtW
fI7uF5oqpyIUgMS7bSeI207MNMm7fxi+Of3F9Of+4WuUCX569A32S6rfCJGaL3ua7Z3pHxepiWVs
zRjTIZOEwhCC0Q45uxT/6fQovv/Wr+BtDP9GjGBnsPjC6vpHhsEaaspIE0nmZxtlQhgqUb9DeemL
zYYtQdTeRy8+prthI/kS2cixKNkIYnsMqZVIikS5+g1KIq+FjseJktJ7LjvY+vee1NoUu94VsYy3
6N+pKvUlRigEHgtUnii0CYRqctyv1PF7/v2r3BOs7YElb5e+QhQ2cQlS1ApjCSUyP7MN3WeErZz8
S7qsbOqB0mozxmFNljwHxy2H8gzewYuNjZqxOaXuLPzriBoOYqsnPXjpn9kbhViV6PwL8bpt+RT4
UTbU2/IFFsEwvOAWqzlcz9s+pm06yK/ddl5LNb++zbMnyqgOXCUNa1ZV+IsfUP0vpL9ICPCeGMfk
HPSuqDmr8d6m8TYpfs42CVesCnW86L+xJA0KroXSL6gxiTEoZhw+0pH3X9CkcpZzYEtldR+oFQfT
k2NDNAG94ZtIq4KiAFyi7CeiWxfy7OKeBmK5FEcl8WIrHkI8LFuxIhEB2kfUmgq6sz2jUZZvys8a
8fu8HJS8DBIqEEmL+nY/J3MPWg4DJGd5/oB0RMtLsX6H2aLrdUE73kjPmLSO/OJLaBasJTf4slSD
Ax3QkoKWTzgN5RD5cnZRQ8dE8EIl7kZqQJuFmu40ukOiFpwaErTxhPHmxnQIwhEtsopI9ULjUjgt
bMtoQThpEftD0TUu5gd2GZbcISbt0abqFOxLZZuKQbGAoCyiTtk3sZVJv1SuSM4al9i6f9bR4QcD
lDLhmxj6SA+76Mu2CBXuwypuhrsZ4RFdwHMaZFOZXlhGFHf2F6qG6vQovsyoxIrHWLMM49rOKdk8
cI7uLHaPA+ZvHQOAgE9w002D5Sqp9s238SSDngqcwohoehJ8ofOYm9c13ygopCPc+bCr3GBrEoL4
xE+f2hvp6wGNA+4rS52RXSLQJ4bIDwvl4LzGT7jdjKeG7kIqcQ1Q31K3RQfHgsd3rtu89zczFmgk
L8secd9rRDXtdbdtk8ga9gpbWTMPQFsXzBkraFLI9WlOd2+jVduvrUYu9sMnhoSi7Glrg92ItgoV
2fS9pRNWRd7wsch/C/9j6byWFMeadn1FRCCsOJW3CBlAxQmBlYQH4a9+nqRn9/7nq66uAiEtkytf
p6ZgwtEAn92XMU85lV+2bQ5Vz6P5ySsSuWQN2ROGi/SCdIf4NDlQpouP/EG7bQm8cMhQCGXolAvJ
57kzDLrE833txhhT6z3tFI6OsNI76THoc6KdWwwsLGIJuR5x/BqtCFkJb+bJIdtn1paOF6/eyvpj
OituP2yu+6xkV4O1gFc5DPcBcgFCuys9kCaZxAQeg0c+dzppbQk3fx4gleGaJlXwsFZ9k5w3veI2
MXCnXSIOV0QbBsmbRFURmPfwVpG0mSkJv05hn/wOgi7V6BKi0iJcA6N+M1hMgXaIjjPmwY4cDn5o
7vT4S98k/wY8K1GMq97aMalaf50/hcoo6fy1kyZtoyFqYrNnwL2+HbV2iKXMaaokStJxexVxHpgq
6as2HsmQPNR1EV5gnl2ILFGz9rD1xyufWdaPdtLjhnXNctkz+OVhcy1K3XIpUZE3Z4OqnFRBCUXp
ZNK28R9t7Qnhz378zZsWuSnL37d2kPoufPfWJ2KFk5JYcWEcTMXpPGmGJZVJlV3ZylCSTRICZC5+
xUdVs5tThbgTD0kwNG9O80/M86twwz5UkZvX4e9VeJeIoUEimw8olEXCrxjdkpw0lFC/05KUmbLW
PzSYnJv/UjAEU0mivPmQ1Ae/7CkyGgsxE7svxRm3A1d9RBDeLxLoSqo9hnS8dBfanY8lMpCebHIu
MJlTzfjjYZtBCCKmYkRYgeEWoM9WZu2iR1w52PguyYcOrkPg6SGtTGpIzDBKfWAJ25g2XMrpkrFN
LFhHvyb/AJZae8SgewCAhBp5kvl2AMHr4dH8XAufkwx23v2QnseCJl9DunbRJe0uj2bfbxNABbxo
vp2524Z7h8m604YOYxAIbw9ws8YG4WpL0NvcnZPH1J4WOPIRIg1Kvvd5dXBZ8dYQ2zjRJNCBbQdf
F0IjCDrecR/z0BFh8PxGjbr3l11LCvGe4LE6iHzIXTDqXzqbeHOA3PMXPiuab+Oc8ALAo8DwC6Bq
IlgggHOSW3wfYO8HIBBUlNtq2NyKwT0/CQD8NaSkJwgEEJaGITdh9jaiTyivJpiuBPeVxgYrFQxM
GqCdkqpaE8jWpYt51Q9wSHSFoE2FD9Uxjw4BjcCsEu22MxgtnOjDr88JnpXQLeKSVW9DPtCyiAmL
K0wSyZZAsrQo4c1CJHj7Jb9/tblNjIJ/wXk8JLENL4gUkuQyRgVPrYEdKycZrJNlWEoS1BUbcaKy
iZfcm2UupoWP8YPv0V7wFL/Ngo0/tTwKCfrjx/GsE8YikVGSfvZ25PPNR9xOjL85XgDDua7t4i4d
yY8wKHp6pTGL4GRKFYaF4uaG+fNtKS2LglBJaV6opC89p/QnDPVvMCQEMGE0kCIFdEw32kx2Ftpn
AcoTMsNYU5LsrLsu/0Dzo0w3Z5tZJnmCRz35ypslcB14BJyYr3oi70u4k01wGze30PaksHGUpm0i
nyuUZwVB2OSA7Zck30FKVjTm286AiIx1Y3bUQactljvJycskaU8yrpBTkjbF0+MNyfcDEr/qBCVy
YScD+zyOHbPlnNOXmPxcsNX/mD3ixaGdGHOvZSoZ8b5G4cAGKHXozRV0EflO+YcA175k/RxWwwNS
By194x0IkaJwgKfDGZ70xAxA8GzCShEVWdSB4YHQYaZO+iwyDAMGkvidy1AQ2F1S6Nj79WUkUD3B
0GjTBPUX00RaSdptjQyCPx3m8dWLWgtmj8QaRozKF0HSjmIshaUyw0FweRot64REg2Hh1+Ri1/z+
m4c9sCJA7zWyhgDStf50mQ28Vy7zFCgd5slMgWfS058ZFBO4OwuQf//DNff0TKL8Xvb+F2B4YHkh
h527kkmW5Mmgxy8aA4g1XGCp31O+5uIeLElfSEAwz39JBo+Yu8in8SxYHG+3uRAuydF52Q/cFfSv
qjWZp8hn7Rr7br1cHcnQM/ASbyxb4874Yj1kyUpluethoQiRA6Ge4oM5nD2+RZ0ScmUMHhlAdUjK
fQWUwGpHW5wrX7JkMQ0fdkbCGa5FXDoLF0OG/psgLzeH/eOK39qN6pK44FyqgXbYZYevaYMl7eQJ
kkJuIGscsQKjbnKheScpgWzWc6tgf8d50NgtZUMkFFc/TE98TW4xxjE3/8sW2dAOy7vTpRSXmcaW
4tTkyaIJGW5u7B8N/YCyYlpwiITX7LLrcCBiQxzjM8O8a2vKxZzDa3ehaUDPZroMhvcp0MfcKFhC
qVrYwpmZT58NkoaJdWQWdYnYLaCdNnQFpwf+C21bqzlhGjdVe23abAeX6J4+Sxwftaind9G8/9bd
vnN0HklrcU2uNQSkezbIxe6B0L+uiHniJ4odXKnFZ+qh/1S08OacyeRpHYDU6Zlc0alezReahPgA
nUeiVVroqnFizrGXJoADM4mgU3K6F/2OSFnmQ9FOiDDhoysDFNNouOMygzlHFA2NDfg83r7LSt40
OV9DtrkK5DQ9ESnYBd5rQ8q6uFdtPtnlDJwrWtGvcayZlWSHMnXb7AhkWrhtJv9J8jNZNcXfc5BU
9ObeTuERsMhyw1oksZuV2YW/0w2wAXMr593Rb+vdX8u8/LHZos8gtv2Bkeu90lTWDbs6I+ToHc3X
58cTvK3OzpuCHj2owfN67YweBQcDw55n6oU19uaDplFwjS7YCxD1/HTmf/PRcUPyXh1K1KLC8RAe
kOiRiDphFYM8Jj2PkluHha8tHD7pkAjFrM2iwuIhO/sRG249WjawmDHF3pWd2XPFQJc+V0df3iMC
AZghR/227CcS1d10yzvlzYCzdy9AadeMVh3jhQ8iqU3tpOU+IOyCXVLcUt5GUpXWEPKP2qjp4hNE
SCTCPMpX1OH8RyOzC0Uh2NGcliseCjR/KIP5Pp1F1d/TPVGTj4ZZtrC7hcaNX8COXnLHJwUXNaKd
VhEM1riO4JxD19QvyQLwBkozyVeQUsGu0STipTmdHt0WNfqLzBrIzou2vmjguVEDonsYzePog3ZP
iw3/buRrcdBfA9I66zVyqQHH2O34RgdE+p21KxpW4V5zhbAHISpfuPCP8aJr2TTQHOGBgEK1Jn56
AJiCypX+rcSU/gCQShzzBLQ/JV19caFXgLykBsCRUyVrAjRigDn0nw1AusrllWiwOowLtD9wEoRv
3bF65KYJLNu12zY50/EnUuw3h1mACORYJtRjLF+ws+fF/y46p3RgmbHJZZtjFWbrUCTvSBdPekqr
tGO1rPvJrGmMTsRAq+IQSFdt9ZEkutbqSVMmAJccAEN+8kb49l6oZx8rORB9qdipzkctnESH1M92
35RIW6mfb87dl8RrWjJkSdH5uZlKXy+CArSaCBEt2WOnmxA76a92N40m0Jxhj4hwhcY5mNpzY7RC
uGsT4MioeXvNlYJ2TJo2tP7NK/YM/HAvumwJAKQFDY4acBT/4xeQZzlI5I8Mi5OHxRM6q4sPPd3k
fKVRzyeNyTdBH3rn/qEDNosRmmEW8KfpiQ6UxzjY2/TWOpBR3C7hg2hwAS7hM623SDeBscD/MLYS
sreuY4MifGGcHqUZUfxSA+J2htoS0yY6ELqP1T1cFMmXlkO97kDRWKt8uwn1SQrd3Ic5BQAL+0Zs
neSZNJCKKrTf0hRPRHrDT4uGqcxlNuwwn4hbkTTpUVSkMVyifuRP4hRDVEWneyONe9yEYGvga9SD
iJzP6GJGT6sJkQGlvLit+gXcLawct3QhhGsifwHwobVb4eYq3oh9MbwisKDcYLghnkTOu0GDvP8n
5rynX4+XS0XO1OjyW+ICUU+7f/Q5C2J59BrJgYWRrTsf0vfBABJnvD/ID0K8KYEWBiOI+WP6ngJZ
FOL9UVkfrAOY5Clai/QzRfouRBzubQwFpIwvwgQRfcrZwBZi1AmqlYj78B9KcHHj0ePrAN47z+Vr
IB3aYMC4abzGwQuBBnQWAiCAFs2pmTKbrg6t1oZxnx2SE1OmqalLmlc3sEigQQzteZD6JUTHwWJT
IRgRtj94I8ImoeTT7fEkR36n0dkDcPKGP9+xJnR/lOQ0ORqiUXT++t59uLgMmxBhRDgtSBNjLcAz
OP97CX7IBYmHpmCJIPm09ukuXbS/wYcYQgjtCPmCy2THYlAOj65Y273w2RKp+DkoMo7zXi8FC37q
nPXBkDjNFprdHwLicsy1Byalx4rZSCEN40Lb0AM4oji0bY6zvzqYbT/EI51inYJafmsfJhx2k70N
OGV3DKZnUun8xb1T8OApQB+DHu0YJQQwDq1J0aL5OVsK/4MhligMqtTBc01Px4irsJVLgfliGoFP
bqF0B//5tiFUZQ0X0BV6Biz7lBvV1p8T09MBfFEkiynClp695jPKPgQIAFfr6YCn0gTA3mIWBi0f
+2EDy7AHvvg6thFk0h3GjB2gQeZYepgdrY6vTr/AwT1gTJHdoCi4gzsl3oP9RqFhC1xnc8OHJ+Il
FA/R6T8bXSV+Kdr0vn3rmOpR7Ik6lU5SCdYkcBKKWZIh+R9QK57XQh4wLUigrqOhExYpr01bDDeB
eMz6/3I9PiJAHtqZP68zxW5KAl389WQCYU9bn4FVty0fPyN2GiBRaaa2XSe92z9uJepQJHosEXw0
wW1bbB3S8RX46y9YiKsDvRS774l9XpeBL/LXacDo+VPw6X6abC5i14Cmgx9j4NHhtDcofyDozA3W
QBA1ccJ1IEDSCmToeshUHQ8QGxcCjAENcDEj9cQOD8cIEERRduAMwSOTdqg3Rv8hz5OtbxgMhaoE
H2WMawtLgwnNBA3C4pxJcKtQXEQ8ctI0OCWIOAB1EBsNbF7NZqsT9cuCdm4KLi/SEU+e8O/5xoYO
3+nBfwuNl2HCeR40D/h53HBtS8NaZ9KmrIiXUKJdgPQcrg4tmzGWZdcbwALAwkvXqwyJCBYqfbzA
Yp0UBR10rotQva9NWBkYTmJpKok8cHI1UCrW75pVk84tvVL8psGwGV4wAnELwzKTxwWJmgnOhoo6
XhbxrdfVHxQLQqGDk+c4E1Z9s8nytqWcoIu7lWKMVdwnLSXn3fkDw/tFzRl+LQo4YcH/jmdCR/ta
UUOzwCTlL2Kqj12JUS8IZsQRKKB1ASGWXUAqPCo9FmMdCmvPFFcaaGk4qrP/sJo3sC1cYxtq4OKS
kFmD8deOjaI3fIBfITzdaWxLzLa19ONLfKkln2XCCzcchiv2YQCKEDyF/UrmlC+8X7YGB9mLA+CH
V6DZYZ8ZqdDiuLVEcfT/yg2MTxNFcw3VwJ4nCK4irN1fGkDabgxZ+CohEgNXZf9Z9qHAKyY7ADVf
jTVpY/So0SaCZH3E8O6fNeE8gdpI0Q3ST7RgCGXEEuoPPfbwggADw4bmUuihQGwodTBqKD2+aC5L
kx19xy6yi5tMTLThgGFf1QTMQCtjvW72m0keHmbitbHfWSfvEJ+gBVrsOiLBEqnVjcqU9vsBbeAN
GhHwiNXEM82so970GR4t8JMibzn1nVFPhjFAM2uAaLVUKJXA5ifzlUKD+oZXknUAlar84BxM1H3U
GMacfgHN8UkJ+YTGfk2Pnxj7rMXKopjI/h5gD+D/pa+YZ8sbD1uUPfuReGU2DZVGn9ffAmlDDYSN
QAl9DLrxTtXpaz+sK4W4sIgUW9xizqx5d0pizEbwkjkj3gIBa1Nx/5T3dtcG27BrF9YCrXcbUz4L
5d5+JG6kL4ONSfRUUi51cQGDm8m+wHS8UA+LAk1W2QOys+rvukYY90b9ph0oMAm+slrcEcrtxWKe
y0Y5HBbZbSKWaX0byIuSXI0a9P65OEAacZN85FBnCKW9EfE6CGurmV6NfcCnscptX/Y2SQR/XbQR
ECXwjhT7OO1jOyZy/2pUu3V2zeQuXYYlPUZsVQf2Ap+ZK5XCx1iIY/jA7uVyJ58TfMb5Lt5lb2pJ
CQmgU69Bl3mxBoqvCLHSYG9/i0cGkMafcamNX+xrbC4sUfFElg88u5hpHOCgqf+6JKJukbn90kUi
0Ibz2xmqiJvbo4IayWnRCUbvjSh6j02Ci7y2/XeedmDXBPJCV3bHcSMoxGyA+gnQGU0qXBp4UL0E
X96l8LDF2FfIwxxfWIhiJjy+/AOmRQVDRxx+hQDN8ak5Z2vBoYC7wzyB41NFuxljN3XWegN3G5Ut
AhIzEBW7oUjw2KopCuOzcHtwOwXXSqHUUQI9QHMWUILAFD98OVb0vzF7A9WTtiMCR3SP5+xt4jl2
DYBpMHo1mquArv1o2renwdMb0HVh2CCZhkIm9CTJy5tO965KBBEkt64AGYzXp3c1ehn4sZwn1VTx
frvw3xMDvpdDJRv7sk3Ihj13/kQZCcMIz0r9fNOc9O/AOoyrY9pZjoOC4ONgcbffcIjsOxEVkGCW
eiyr6ZN8TGknsPHFMQSBz5KIg80Hxw8bxYlfjlUYG4+tQgQcYZ/n4RwB/EqJTgF2oJbQ7cVh7271
zGJ5QzVAkY2GgOq7axz9bnbua9W0VKw7e8TDQrbXEliQBIzRi1WJhecU63jswuVh+6LGx47j105o
/Fp9iYqoF8B57n/gR2D+CrLoqdO26BIbxoRoYOlv16axPRrthccYcFowpDgCiKcLewCc/AlJcWYL
q7szhBY+EO0Sd+CcXCJrgyt+ruKsuhtTr//gQbGZhiKvQ5Dwd+MuyhIOA3+7zS6sKVQk9BfdIrfN
fUYtM+/EtNwrk3yds74BkVHpjp/1/lzrt4zZbL2lb3PkUTgQUQiv02bWG61QxnVhaiNdTa0dTeDc
TJgrIYKCBycXngQn7/kYGshQcgaJToWF51yA2cSxSaI97I205ZbWLCcNqFqQzBmD9HjYMK+o3irK
4mb0sJKHqUjG3w5sfshQHPaBFhr5YbTs6Udvdhyy21N6HThTS7HwYPKy+NgHIMoRn+o7rUO4yDSJ
CPrElAFfb5f9HleEX16Nft6+LYXrxkoHUdZhDT3Eu3BEI4V1+zD9CUlrawxr5AB4cy33EPWhSNPy
fIFfiPzY5wTm9Px4YPg0fAEdTIt92TCAP4xu3marzy7R2xf9SzhAHQP/BUgCn7E8oqdvzdCK4q8h
vWw6tr/+0yYDuZAO1/uuZbRzxAlNxC/VltR6r4PT2B0iJYIpAsXmMxFO4Zx4JYlYnXEfMXRAUVrg
GF8savPe5odFWdOFRcMP5/hHpvTp0IjnvbifEmGY1tv5TDhHCBPp4Bqkn97zKxyeQ3AjdE5UWOLi
I9rOD50PHOPNkkbUwe0wgv6ZWxzcSoRsvMXHIxZWrCbu9ALlBzCsoPsth9e3Jf08mmT8ZsdCWyLW
jM/VGw/Lg0s78bvqRjucrpo2KWkraFQkXR6CbiR6Wmz0o7dVLbByw5E+79mcpNGcqsxzEtCeFhmc
RKxxY2/a/iVEIZKX9zQqOLvxqXduV+Hafn8IU+a9CKLiGM1dgGyyfa64mJfXVrQPxoMHopURJqEa
y/dHJL7q+EWI8wMvFW+Q7hinnObIIboZ/fRu3VeSvkYsNLaVx20f0BzE4epi+hT1wjsSNSDoo9nk
RkNjms8UXF72EzXszcgNbYHOkc+6be+t+Yw47S2GlOct04UcDpffvRSYgpbu2XlgscQL8f/5ePdV
NYHHRKYQeaI0RJH4EF+QXnnHy9vqzHCqJC7SfcBKdJqxcSgQ8GAbhLdHw1HuELa+6yfr0LiLJYfx
TfvBZdUPsOadobf0Ohh5jAo2eesI3Q2wbXymW06GHkK4mp7F1XpS0Hjzxf1nk9icsSruMItHbJ1f
ByKrs2qvCVPV6tNhNXmjb6S+tR51cal9gb3R6oXHbRmoY94KY4MUgXV4W31iPg23GOFUzO1AcgXV
iNtLMIBTl/oOdXHai9XZfNZOS1qv9J5Xaoi71PaJGco773x0Uju5cZDDSnzFyAptE/pjDlbAhfvh
m4rEVvJ6ciKEgPkm6irxBiisviu6MmwHxoEXwzaj8H7y6btaCLpaRhEVvTSCxEygNsOzPiPVltkt
DBlskViDqfmdfPKiPgwWMQu1oCnU+SQ+d7z8nQFlzgp6JX6Y04HmNTET0Zou/TGwA7DiqWjNiJGo
xAXxo/OyTDTK85msErX2k1w6buGDjexZIWjYg+pynphRMrG9CNbuWhEeMhMOlRBAAon1e2Fa+MZV
NWczaXLO9NItjgfaRgsWuIBxEHLgl1IS+AuKPg/cmkclm1kfuq58Ng4uwMj4XzjqQpJjnY4Qillb
da4Uit7RwYJIWpLWlm809dOojkkHk4zuk9GfPunm6UoGHOOBwrD9fYFt8JMyeh6eqjxHHL2RsDU9
CIrwBCUsm6GtzlSxeD2KIxqn/9JgrSFrHVMDnVtD7B6lIDHrZYbeswm9Y8ID5+eLyXf1tEhClM37
uepz/XjNBYO0dPfb/tVolfAn3wRm520id9wGRB0m/nHL+kG/Dmkds0dGFqOqZXfTE7nJCiqtl9Gg
WU7RyhqUM9z6KStDiE6Zafxkt5zcLPx2bK61N2vGHfl1FjtRKoo0kuV6K07jgoZQZTxXwkRtxXx5
GnAkLb7OM2+y5ECOlnD6S14GJwSw4pzmtewB53uvzR7duJlqyGe9W1eOgB0gFBkjUoPON3JARCU5
3gVnFn7elxfvpt+o4czZuOJWzMrJBHuwlV04KPLOLOX5G484ESqqM4FpCAsyJDn748lrNpxWKNo2
JNhQT72mXcFeYzdhdxXKK2sGO7rQP7uamF02fGiph6AXi1L8thKH2R9Ztp1yaWgsyzNKN3Eyojep
63THdBhrNBIWXuo4PgDQwc0lqAAG2NYZ6gxa+hRDjwM27ZTc8Dlq82smzh5b6glaFzQrHErCtaQv
/dOmV8ksquPljN2Bt2YSEldD5YTqlb8zzek/zfXcCAW0eZkgj88RA5NJBRC4S92L9Qov2IACj/JH
lgYh7nZs1h7SCCs+/ONgcGerbZM1Qmz9yaGhakfeEKyxrsYOgENxYW1FdfDivFxu0pSuwmBNIFpC
oC7t+5SyYJsOkEtydRx2jfaLoGBx6ppIQcacIqgAP7yQT8yPSuNW7loYRgQohxax0CKFzifxpE9/
7MHed+RsbyKieHjrOI6xaJDGm9Cdb0bOC8+WrjQILYtNv6+FE6pEftjHEomDtz+hjPFD/Jw4X8fI
o8HRorMWdsyIWeb7+y9XoOoQ+Qwcw/h/eejj5aQ5CAb10AiXcFBoDGj5bHYbPYlVEWozcmBjLZaK
4k0UOzhV8ybSzpjxmrhzv7mu0uXnLCXoESgAPOwUjuDOUj3lRrw1dB+17y9WPVq+wmwWhbOcVpUj
vj86fkksR3BkL5qFjaGU13R4jkMI1UItmS2b49ewyz9dKVFwMMvgPbn4SGB21bLDq95Ho3+wsjCE
0Q0cj3T96ySn6Gq71RgkEH6AxgmVxTU543TL35BLCSI8upk2moy9DdtUoIsp/wRFR+D7o+2uXNvk
bGryu1SDFmOS0tBPYPJEuMxaPATiNvShRosWvgMB5S5KOo0DehBoCdyFZLWnIcmFTkXap1L/WIMh
SnovssJLMKEVG/JmcDVeIwCnAPJEcknr+DWsuFMYrc29gXYYDfLrAmLQbsSOIIYRbWPJ+jy3scQA
NmWS9VN2t4ztIe5Le5dnXRMG7udrepPbmAqK3YCOFveUEGZuH10rI2QMcs/ZaBKkcEPbxuLN4tGz
DIu7GAOKsXUUi8lc2omcAEhFElDD54kxyOkk40Rpsu7Agfd/i8/ZnNDSW/v+ABhXbCPYKUP2Vodj
d5OW8BGjMcyqaaVpqH8ld4q/yhjiXnKWwp0SclfEsw1n5EpgZxaGYk3ng9L4bK0YNLrJ3Ut45DKO
OKlwWcwFkNMpnTUuE7u/mBO1jA+LnE+3tNiAXV4DF24DsFrud2h1/Z5OI8LVMmvJQg1WKlyGcCbE
/uMQ3wzE5jmDn0lEzoQQw8VHzgFKkiEZzjLKeOgoS5z04nWKCxD/HsdM7gHj7mrzbv6Fe8M74Voh
LcDzYsBwAcWZyKrMp+K+GxapleDa9Al9tJa629CebiTmn/QVLSvL2kHHBO9twBB72b3J3WWLnsQ8
stBaWkYo0xpjPhz6WFJwHcXbsyAdfhCxHDCk+FpuCfWrHy7DG5fN7MJzgsqEtZCHenD5vjgMykey
3MZQ7hIlzU9MSwnAsqBptrxQhg0gL+Ubqhk7llHgGhoyD0I3Y7Z9oMDoMufEXYQRp+rcfKovg1XU
8NmjYItQyPDAZIGWQ+3DDMO2LHm5gcsgk4ryS1YSxl171aSR2jThD4R42FnudZzxsDlq8DgEeTu5
iiWuAyUnwowBhkw/jO4KU0KelixTDC+h0jNmfkOXO8FtcTfiIYL0Q8qTqGaNA0z7HfYU/EMgV0SV
do3bfoaH6tewGEcYlHIFVuYySrBMcq0sYgOafVkq+dk2TLhQjsSwXEimhXgECE9hyh8BZyJ3xr2H
fVRrBzxFQz7MUtEoBqFN8tCzrEyvOi+4zIQOd0hdjuYn4+zBmi8k12qmcAm0fuTJLEM+SG4x3K46
DwQwg6ciD1cxQpYBpg0vT7cZ6peNbbYZsgTtuLFyecbMgh6mJbrJf2AJWi4rEBeHEQ0FxgdWQXYe
c/NgJ0FPF9SWqpWPyriesDVxZqdzb8kj5lEIl+nF2OYxMTKguTKtGJE5NqmsvGKeUkPiShI7oBln
B0mSuRZoctcENt409C/U4+kekHjOUrwz2tMHI7ZwliGsLiH3MErYhGRw87bwmXi3hJZTwj8fzYz7
OoSPx/NIeJRCTuRNsbu1tE3f5OkIJygZmBs+pTwZ6iBeaD6C8MGrTBOe0tuwXHg6sEEg+XB9I9tN
3MiSO6TZez4X/+7aGoz9gGvfQZ6BP+FrTDSu05rDyU00eyq/JOwK6KArS5MdUO4xFDieTxJoQyaM
3Keo70fXsWQQM1JM8Vip7UOUacmB6tytYK2x6nwgXTEQT/aattca8Jldl9U9Y9BAFMtgckXZY5xF
7Nyct7gO+Fqwvz68HuPIxjFcxpuoD58GnLCBxYttxTPN5xhCYUF10DJnzNwBGwxAob5aaYBDfHL5
Pe5mlvA/FiOIJyh9ibMtk03hE9gQPaYCTXLjMeOBsMa8EY+VXDRAnJqsiD9h2GDNNvxZloA8EoZl
8/ghrLUDTq0et9NFNsJwdTOobudhHhrsd9KjYHviAUE346NZVtIw3YjmUEjJ+v+czVlfxDEzFG+n
2uZ2zcRztLu6cF4gE3nHMsKCITbzDMcn57gckmjTE/rM3ThviwWOIRRfN+pWaS8AcEiBT+ND/7ma
8AWnC7CeSnuze0rIyNWk/H9j4PXZyq7Hdor1F681kUJIjgzXLS2Rt6WiGKsmJLezS/SoF8WLtcti
Kp4Db9qM0q6Rfoj0Mu5S/dNrUUOFYxilNn0TTkTivdRwvtiMFcP95LytEUO6aojaUR32OOty3FE5
phcTaR7E9AJ+B6eOrdLg4Ex1MNQxKSL5E5LURX/Cwed8Ae1qIM2J20DD9+ZLGySoPnLi4naN8RUJ
SWPmlCJtkDL4cCS7UTvTGsKtpBoCXX7XN1o571WNYhvFIcshLaJVDwYY7WvOQP30E/dCPkEgyYE9
djEucNo4YT/tSU7sy8MjA7sFOV5x8pmSToPcIqWFziniYhSQmYnlAjJVzFTIC1skD/Ae5sNnWFjj
K6F48R3xqtxPQCzWcfFL24L7gF4vxkyQbb9EX21i6AuYJ3qNNZMvOlkMHGr+KGMffRtwbqN8Qmvv
ZDU0PEZMhMQIZRcHXE2QezQBu1VS4gX5aqEfLCkXKNVpJracdE02n0GDTfoC9JGlecf26DMo3/l+
IUeH61D15p462cORY20np7zSpGsnHQR44Kw1V07EOxYLqGAjl0mgwzyGqMiIZZZJlK5QT+gEj6q9
2MdygDnTxFYxsZHwG2yJcnSTWZf6HmWhgRAQZifnac41HfPOxvC2xGanjqM7NlrsdU8OpwktaqZL
0yNmgKlK7cvZER7f0TtFQjJrww1YdWT3gTZ7hNV/tpdvfM3o9ukXZioHKCFny1rfFbWXsWn8chf4
WJB0bSE3XhEdjFg23ywXTPsXZ+k35yt2bNait7apsZJiU9QmvxnD+xR4bvHz+EAh1vrCbqABnMFv
SCKudBewbpdGf3gxV1U4enukI/Cl3KejDogzemvhB9LsarR3EWkAeEN6iI/jmkUTvj27gVxrkiCy
5y7ygzSzjN8gOMaJawOV88/sTbMQzhIBwJoy4+f0y5JNyN/PXuOXfSzIpOjoH1J5aAqS6qYNnfWL
/iIORbmrjQCTji4QPO8SQXc1ZNPDv5c7glUGDS1sg5hJvjSQcqjIKyoEjLx+NF7Zotj56KdwlJLu
0hXFcPLU3ewON7yB2QZnDT2xLtYHd3PVfhvQcKDM4SAuXVa8T50vtr7aj2lNn77iptRC7mBzFgJJ
YdocFP5GyFSEYSqR5mf9Na6oSCJaFE+SZtoV5OVDpnr0z7vOM8M7DgksM1Cnp04WJgx5qo1YjMey
t1OPS4sX78Gd/eyNDTvizHW17GFGe0bIjX6eo2iHiNtdGhnc5fBA80kqeOKiOSa0aVzWJOpQGeFb
xdL38VjiObVI4BHL+WyJLRwdXFscyZhdjI4L+76QM0VFcHHF2+7/jUya6s9sL1KKq9eH094zEmiZ
4rlO0QCf3kYVwdfAD+xuD8qNPoXNic1LOr1hZm3eDtVZRcceZxE3U13ZfnccsUtLmvmS77gpvJb7
1mnKnRTG7nUmd2aPkx/IAzzLyQzjKw4ucHZ44r8OPotS/kyZ9MbD5oVhpv6EAcj0z7yAgq/T02qz
qPFjXeuwblt3KPdchX9O6JjxDhblMY1L9+aWf+8MfqvDGJ4bP7762x8MFQjvqpFILInMuZ57DHdW
NB9RhFj9xHWj2TKbu+zDVLIQf6kvoHrqZVpDbA1pfeAjlZ/SBrVP0oPReTH78PUlGaZphxSOF7j6
CLeM5c5iTv3KC06UhArQmXOX8Oc5gwzMRF6NAapfQVHECG+HZgXDOB8blc1SCrI5JeCvLCMFE/dS
jSV39Plr6A0MEXqu4IKdUcO8sAx+kchQiI07CGU0VDR43SO6wd6An7z49+l8hJJG2yOhh2/NBK6Q
+yBkMTiGlyI+cEuj7lAkgk3RWjwZT4j2CktWE3gJ5G94xqZRHLQJLsOtk1MAq1JycdyuX2i4KEBM
5Pr3EtUJjZrxQi2HJgNJxD48briPSEEQUUnD8mwLb1yGH3MdHr19DK9hMT5Tp/4UPtNqNqfw5t5o
xzGrSsa+MqHopx7V9yFxLvAnGTV/zRGcX+OGk5uBSPS27ceq9vdEpZkCyO5sQYdxOWTLFZ4jBggi
L935hf5e0O9fn0fo7IiWpVscY1GdHZxPev37klTfNB7rQn+QNT+wz24j3E1wGoDfWXWQyUNTs7p2
edU7EczdFV8O72YjFLblGzpafjE3F3MQPgpTme22jXEL2y9uCCPYPd20gsoqV+LBuHA7dF+jwbi2
GpBigmN++QjVMriDBIwGJlrml/DhG2bzpd+nTx/pSRd9gAzylwQQmA12SorCMPxmj5husJyLcsEu
6fzc9EGlHQgspGd8jWXTPG92qrbjxCv3uJv0zS5c7+w+/WD4igiN1SNr/fUYsrgr4dlAeHh+n3xZ
9JqwAT64wwL20AsrzR6qnKRowCjGArbldxDJgCamBAHc2SrPem/5ZcsoNXVKkLf5HLYMtWUOhNjW
Q8xcIE8FHWgtO0uw9F9yGbRB3EkeEeLqC7Lwi97dUIH5R4SSJZAuatExvI4ejAk8Zo27fsTGAlj9
42C35zRnX/TzjUyCZoSNSKioZANBgOQHiogOYiTZe92MQtUGeAOvwS2QlfNunYJBdJwcSFsVxzE8
hakoMR+bdtdtofm4fYTtKtD12e+vP9j63bUuVcBda8PivoNulGNICf2u3qfPiE734ZxCEiDDKv0s
W8zKJjSZBlfC54VqE+PCco4Qc7vcmnd48xT4CDBccOK6UXoRZ2Vh5I7zQht2SH/SOGgDMlqBirGw
OAz0B+t1bZxH6JWh5U0u4A4PF0XrPC/WyJmhEnQhtnwM9WbU7gcod3QaNiiB815O2GIj7m4x3YA7
viISWHyue6v75L6Qh4pfx+S7VTy+RqbbWw3sCp8cBeedgoi0X4MN5xqJaThMBoDhoeJ1WA9QghJ+
d70ZhyNqT77z/JgVrUCsb6Fa94EQABqsymVKpmjcsVM6B01kpjG86A80FJyt48PktIXlMHvThPdg
c6M3b896+JmjQOyGSnz3auu0nTMY0jnpP9BagJZWBzjKstYgax22UYOAp7dBhoZs8uOecUKfac9H
DWjHbF38HyoNxUhGpjd0WWw51YywpIyQhPT4l6O9D0urP0Q4Qv3IsoR0qdTcE9AxQnp7P0ZAxD4m
K3DbYS807v7crR4GvP4m0DcnRm8X1Yx8VRtMX5tzoWdfio/PW1doMnWnj83e+4xrPMnDq31JW5z3
44HfYn7wzGddB9Oti3VgYCNJiBtnt48J6AMEiFbkrLpabV9p6N1ph/YsXCQa0daLrY/awP3iPKF/
g7YxmB5nV1xTAXidS3RI2b+sg4XkZVhsipB1EuL50+maKC+TfkJJp9/Z93ZsqiJmW0I26FHb0tNE
F4jsqO3sDBVB294uDQQPzU3lPcaH9BQBM7I/fCkLbGV2cY68zCDhvn9Rkr20K4tIX1dmhf2CxY9+
wxp8jGqsnvSOCDcbfU39ezMBOtp5U6a7Pdvda3PkDougj6NmnzrqOm4vlekpRV4EB6AeDxS9Uevv
i/N66ztFu6HWGJUrdfMBx6GsZ9FP3gHJqOgSy9H+ZJ6ofDMIAIs36Dtnufh8NE5sbDGnQRgT1VDQ
p8aDQrgFdv/5ALpzyAPE4nzG+REglL9yKOT494nvlpKCmH6jfqCACEB1nCINR4e/A6U5/1Oow5tz
drFM9V+wm30YVxbGOThnSwrew79K7jdcJRX4orBYu/X/WDqzJkW1IAj/IiNUXPCVfQdxQX0x1FbB
FXHFX3+/cm7MTI/djchyOKcqKzPrEDRRg2qDTcs6psqMA32ucoisudGZfriZe0fUNx0d2oj7+rtH
coO7Tjc7wgdBRmQ3MtZN5IofEJEgaAyPbe1MjyxcG/xvSsSwDLp7DR0tmdxeG6BosYjWAElQOO0n
sjrn8ZK4g7RjfVzcJ+/JlYSS42d7vxodIP6yvKrji59syRn8mlZZxzUhDcvI074Ol1eO7hmiaLpP
ekeTN985sKP+Rrzn3CFnmWjoiC3bOPvSIQLxDMkxSrh7xFoEXHfgmVXdgQ4Iks9DQI0/rLkFDEeU
qr3WRJvGoDIu49sKReuUYPqvb3UDKCwUpH1rhhkAZS0pDYqDCVNvjM8Jxc6P1RiddweXylI5YAa/
YydAqb+YwkgI6PeYQSii2x/HUutFwGRTuPRwpFgAsXZFjlsZrQ0Tm/OuSa6gU1Cva5HxQ3PYYDQK
fgDnQ7gZuMz8YxnA2/BwZ+HDxPrzxH2lmuzVNgYuPerLrRGlx1XDKYEb9uv3sB0N/qigXaDRvuY9
aVs16bsNad+RDgzMutIprAyI4cOGNd29nZ5ZGt8khy97FyIs/eOBVo8jbFGEItnAvouGn5qyEtum
29+thIIGt5MWeJiqiBZAyONLfT9S4MRAPP3127kRSa7v6zMhKetVH5uFa0nJmYV7H+OBDm90Iuzy
nRrRf8Jq0lQVu0U33x4mb4CnpHswe9GeSY/W8sE+g+4QdK4mXIb1kvYkUNnXJzipTf1JeTYRf2HM
WkEmZKnt/uEcg/PjHFoeDYuSty+GLodhTbqOvp/+5JMB6j37nuE3Sqz2xwLbp3SHTD650N1oL/3D
8ahEsofpKMn8MP9oNdTVA6s8rlpPHU67YEOdcEDk3YV909o8KF4DWZPYEEP2M0YeKRtHCNZ/I8bc
bz8XgtKlO4ja+N65e9V80X9nhPBa9LCHGKlYy7kiDGXiD0/ioDzsytohU9R7cqLYcIUXqjMjXwSH
Zu5vZF2/YtD3tp/RCXOYPqlQH1EPcxnCbDiHrDDz9+rhQt3QGmTtzFzfoG3iJB4MtMZm7+DiY55p
Hajv08sZe1zBBmgohquzIO8fl8Yyb2zN31Rr++N7RtJPrji+kV3x+WZvDqhHtkPF+QDLAkyThwyt
rl6QNCwo0EK2wqvWhhsHiDP0BfHpQ6LZR4SL6QfU5LbgzMnzlka5RoEfIJ/lWjxxeG/MHlRviwKz
b3V4MwGAFKoB9+lgJnNWYT7tF/LGpc1jerCI11F5g8lsUeCymDSQAr63LZJZ0bymZ6p7IPUiNMUg
ijVSovxm+LRT8Eiym75/NFvOfSua63JNpsmiRB5BlvJxTjQUYwpxxke/DhUQiXd6MRSUuMvpM3ol
8MXSh5sn+ZK5XuzxqwC8RvpokovEIBWq10VYTHHPrmmTZ7SCc9q1HkmT4hMnRE53AOeNAZotTK2s
szY+EmWMx18DsgW9cyG4cUCvL+nh2XQZIig84TRJHSsHNQbVF4V/I5LL+M0Qi8t0KyWmj/NEFz06
Lq7b00jAHVFRX0M06R9tP1TR/GXs9bX+rJlFidTFXDNljSRfQgW7xSbJuk0KjwzJezkfRPLd9SUm
hijBRABVnK5fjo5DSDhemy7hCmeokNE3eSrUIZ2eJut4oPXoRkHi3EihvfmMaYxDy7jwqrhGZwAE
razLER9iVnFFMO+RiSHkbbIdWv3CU2iQvb0eyVhFXrkk0T7F+2Ere62XCRJa1pvc+vCYIdrnObI6
c1S0ANuTc7h8I88nV1jz1Hn7BUrMvyorgZxICb94E4yQyQ9fCETxexqevZvQ9M4cxXHR3PYY2Qfr
6HUJhxRisAb7J/exu4wEUdezxtW0useM4gKmho0EWsuIxKZ+ayL9Lcb7yYAL+O1r75cpaToUWv2S
vedK2B7fZphE7rD8bGEodA2+3mG6d3sP/eKwjj6086ztItm8g+ue4H6rcXOGKgQtaKqw/ddr2SUE
GqdAYaxEqnFraDUTKMZX+onxOG6p1gBjEMCb0aPFzHJGO/vWzzwHn4xbPIJ6WNK4ZNjy+0QR2+ui
eUO6rPfXT5sBxagKa2TZj4feyM7MBCLnxvFIl6oJLhl8ITByB/5rBOdidSns9sPKIZAnBZXP9XWB
Uaxzw572T0wRGJvrklJXK7imPb3NhDp/uddIXBuIc4c5jyBhHZduP1EoVD3fkgx+aHWCUTSoh6Lf
Z5liv0DbOePCvTg56yQTpL20mmh+nlq9eYOAm/z6vlGZrBRr0xpWyLXsooJPP+gZLL+Ps33Hwcj4
eO1RwfScU6LCH7cZY64SFPrDOyyhrgq2JvqsPfrIyjnqJyS8+vYc9pIiFE+RgSl94HtE75153bKI
P4ltCS5dcU5YGucfavklVRZHfwANGSegHK+M0HWNHUAGkMnl47f4R3wBNsUYArOJ9X1CjCWOHvh6
ZApR+IGYt7W+h62sfdWfMEoZmaiHiURU4tXHqN5+MaWnB4p534qEfy2CYPpvbeV/sZMoreWUVgPg
LSQCKg8r2dj2yeC9WG1qAEnfGfgH+qHDl3vp1fwEskwcxFRNtTi9pZ1pN7dZNcC3ncJpBQ1t79M1
ESAEdCuSspAYbxTOY9w0q3HJLIbCxSTpb8OjbU57SGP/YBe3pyozoZgONM18XoMZNFdtXawXpLdE
G5gbizyk0G88cLwWwgO2HMwOf2+0DgC1HbDkFR2IV9ePccfdCOBofEjKcYV31F93bz+Wk2cr7GDV
ju9RW/vQMPthHj8GViSns96trQpWOzwvSBRolt504Nj7BTP3iVj0inOFmA/n1m179lpdtw4PLOkl
p1yNz+lj3OVhn9bPoNMw76vKfU+v0RFcNqUz6zG6TzGI4JmAIO8pdCKmnUl/1tktPXog7Iq0Scn9
ZMTMfL9SFo9XTkVc+uid01cAl/2vM72mp4dTT4Hvv0pwYzmX1hazHuF6SbOOmkwWt/pw4YLWjhcL
6ue08VMcYnZsYwaatEDnYnVhPn8MrgDro/LUoUE2zIsLnZY4FlaktViHMbd5HS5oSkpt4ZoKM6eI
PsFCdPizBb1S9J53TF9uQQMJeV1zZF8WqJchzTZUKgwAOrsLpEOqXS8cB7WFgTudD8scfh35BHvq
6KUVU62jjrjAfWKweQXXSNw3qKNtbtPT+DJGr98K1B239MbNJWu6oPVxQYwZIqcxDPK2udz1djS2
POGFH5GFBNLGow7JOS+wi55E8WqHZwYEL+uulTYLP0TGDUsGawQlkBoXCa6VGKXsTVeqyBR0j+KU
45/DwcUt3iCdrCtX5+VXPk4NS4MsmieTd7NP/tV0lvGv4Ri0VohAB2PQJ2HsMSrQ/OPygheLlu4n
Dx7iAfLW7Mv0QLmRnRC2MNUSfxHlzftpMSERKgmfmXeT6+QWkqWT7JgnVZNkVgEKfsT7g95RjT6K
ReuQEGdJe5Au+merSSsdcrM7f6SHBXD6MWpsqH+OT+MQ3JlqRSNuzQr8727EvAYRR6NyP8p0OXya
V6rSgGzgy3h5MHIRWR0dctMLlqnIgejS1IHmvQx77XF+1j9Pe4kv990iZO1XlDMHlPo2T1X/wm0c
vkiUxgfem5vHq3/5Rjm3/+tW7JkGQgSSmC7wDJzNDwUGq2wT5t2Ozr5MStVtXyNa3eICoRyCfG8f
Pv6y1hs4DwyIpJ2ia5UPT631WRsvqFo7XOOPovfL8VXVc1BISIfc7dacfav3oPX2FfR8bRZD675j
0F18qE99Qw0Hffc1WMGTr+lG+6BvLYVPXCpJAfLKWJ6EV3qoDEq4NKcp9e+GIquCpw6U+GX4RoFM
WWO5KKZ3jgAjsAVsUyi+G9okPMixvlDTl4sHaBMtkITtCRMc2uRywV74qFPA//yo9vZTKPZCVX/M
XjN2y1vesPRvbNIdUZC9KDq/hFrOaz4A5ik9TPjaBfpHHk8k2dXgmPJbSrv7KS/5JV8r6N1kmtAk
oLLf8I41c6rHv3ewIe9+e/ygqGUXvLlCFc6E+dvX7+eyuxOm/zbfUTd+g6KzIa12W+T8QnU/BXJQ
lJd+xyJbcXRTdsxfPpN+EvKVjA5SJpquWl4/Zscd//3/a5eDagNlyZuUEUfAe9hODqXWBm39uPsA
XsA8xgKFfPR1M/gLB5ZeLbwQbniz49d1eJo1F5+kxIgTef3AfFf6HdCXfC7+lNrgpTej5erFCTf1
/br195h/4hdatqZO4veJm2lts9l7r7XD1h92pijD0OYqxoMOJDiuIk5/GJV02JA9Jl+CX5q+QIi2
FbcDBPGinvVJmmkTZJa6MInjz+OD/V0lg6YKSESSfJIT3Sr/vqNP3DWKrMgGdG9pp+eMpi7R50Jf
YJxCks+8O6YRqk2/0q7bHw+CGgou5e0WfcD6f+8OVYGb38dQ8GDTchOdWQeNZy9q/PWiLr7s5JTS
2/juq+Y1a4ybfe1LnToFC5btSYVd/iTXLA8btJ84UIy7ZfKHDXspNH6nMR789d3ufMnGqpmHeXhH
JkqzsEl3flsfJt+DgdswAtPkMJEWG1LPe+Od0ElByqJnxrtSJTnQhQYSrNtPnrQtuWXK/JZ96OAX
qukt+9JyhY4M3bmcxMDFoTC50f6Wzpb0w1VRfanRwGi4IkWDL2vQBxkbgn/7UmnziSoMPAopj4+8
OpGT+MOmVe/iBWcgPMBnER9XsvYCmDhqBJ3aqFC0zltJwyKsdrvQ6L9Ju2/ldoN/iGgJxYPP021G
dZoTCCOIqFHFArgvHps2ngxCjpO+0E/qkdImS0IkPMGOTPE53ENhmugnQitECtgOkXOQ8JGhYOnV
AncqTJy4slZ2C69kQZKqHCwXszX4vuYpJk86xdcQNysUPdQa7TM2H5S6ZF34srSQrIdgXvisheIS
1ojUhFcUqyjlSSanv5wHse/5V487Ts4TrMay86RhLhO+C7EEAE2mbI4YK1GTY4grmXkMH7zpCH+J
jyPRIUXjC9ZCewosudGIXr4EkwSFwuMhwT0uiAkJeeQzpSiOq2nQNVtR5asA1kpKHcZ54QtGaEuX
hAp0VUzJewbSTZUMmm4SSDhBc0PVXRKuE6UacUpuypUcU0E2zpgTPLKzLXZXIluQOqFLEyuKfFjd
ia2cvJR6bSFkhD2mPOSogsmRE/J22BNy6UitTyOIX9RYGySy8gPZs1wnSeAl4ERqwN4+sqCnjfSM
sRx+VVS0u9wUQmFMtARBJgCggghm7pPw8BFiXrfnfYKuUM4ma6f5GtgMF4lln6hgvB6n8kFA7bje
YfBGWE466UgozxKLxU5HfPxgGpN080FSff+l26RPuDCRluKsZ5y5Yfyhmtgw28g0LL6ZfPwj1HTq
Zy8useQRVaZCdxW7My4VN1dNHhng0Mt/kPaRbHDtl0GDy5JyZIhSuAy+4OlS1txz51VSzoae9KMG
d73BPU3pcpHKZS+2oKcuQ4eTfJFrwv3C1Yqt5BKzV34s4AA3gLpnO9luGbPh9qPxnbCi20nfTPY2
FTgIfJLNlvx78Fkvhz1Q+WREVPItu/4V6kiSTut6XkAD6/3GVZPkkA68SULJPdr2XIyHONiL/ypt
TC7qpKr8JobTfY3qaZn1wYg5CRqE8OeLkj7tuCS/UiGofK4TNfJL1nMr/3PgcHrM6Zn8tOM+KKxA
ZZSGIBXJvRxbESJFsb+YO75hFzgluduRrB8WDL+WjeTPHrcu9sUwHkvBWX6EZ1bEEwy0yHv6d22z
tOS9RShZuF86YIfjFtwFqGQRTpcp6IOlhNSBsHuyxExT+UJIlw/7d4U4Bo7iyy/JYJfWuWUoC3l4
ltbdquM65vMINaPbpmWzDOtSkHVJXDvYEFNT4DTr5Gv3RoddheiAIb9JioG2hJZABINAbHMchF+b
/Bg1Ne44thxg8ylF3fOMzWG4u5Llbs6zTmGw0zMBOI87wrD4tmGX/L2gBgEMg+0GFRtBxN9DO+x4
XSdYndmcWQ+jFyDui8FncPP62n3OPrgIbJ2v6VKx4Hj4lqt1pAYuVxF6h02PBCUEsigx2SydFpyE
r33YNWN5zZ13OKDn/Bs1pnXCzWMEBXWsLDjyG0n4bYMVqVh5yNCWK9mhb4IScmU+3hLxLdweN5+2
yM/VMXG7tXdpwvFBeK5+rDOF4bcBTJKfBCxpLA7T56xH0Q+4vTfqsDX/jlhI8/vT7qPXrDGbc3AO
ULBz6l2zM/oOcWXyuBPU0J9WPr1bx6Blt5APDLmcrUVr+B0edj227oy4DR2Nt0RssGDTDcePeoZD
kr1wn5pxa4ENUnzY7V0O+2t3Ri3GxGF32tUxuMNDq2M6tT50LiMX7TtsDEAeSofjJHSCb7Y37grs
pfOsseWicWEivpffcxv4JbcBxsFR8BHuVmPKg7EEkgCvi+qkw7z95RlknAE0Y15bGP9u6XPO7ewA
XEjBUWYN7D55LIQhUzlPPPKT5wdHmoE5Fg4SxBC7offTlAUHtk3fBJF1lzw1zDZM3qwVegptwXFV
dyzb+L25S/UTI1SWGFnxElAR0cExd+GByaIAiySm2EZd0yeNlbT/YwjjcvpHEz46XUxK3VuJSTPu
MbP6Jz3hUrAkQ5kmFkXYw/JhapyA1Y06zDNijwub/+WUaxdLqwxif5qCH8Exk/X7KEQmnNHIHJnj
Xbc9d1kcBb0E4ZSXrNY4ZTLHpsBZueEuoe7FuQX1ldUDVEryQck0aUXElqwZBJ9HjQLlnR+fqHR+
s/QQszmEV+AamMKyFpGHAirLeuM+oVKvWYOlcAuxS+xYhS+XwsfmlayMpIgsd6D447H7xBvxZF2H
rmwOPj2mdCbL5cmKOfxqVMbv3/d1eDEeWJ0CSrLYjTv45cGCF5vIOL6nR1+4gADy1roF1NGk/Seu
kMbRWdC58gHqtrTJzsnXYTnWZp6EaDC+0NHgd1nMM3bPg6BszkKpmyFsCMOOB9mb3OaOFWCtwzpC
bfQB/MGMEmQ51+O1lG8loLp6JWx5OVUeaW7XheAAzBO8V7PHXwAnDgLCnnw0ow2NSM3BzazwPvUX
v48Ke7DpqA0yD/VNIYyJC+iJS/FrT4n/nSmAmfDHJJSBSSTQ/duG2EPtWUtdDaKhJM1SWz6wVm85
PqwSZdoH2sctYWB24CbqK7SSZCE8/EGTNmZaVuhbmG/wD2F5syTCA5xMaIastTX0Vw8s4EqEbUkS
6Y7H+xMTHzrRhUwgEusFXY00k0ZqurjA6UWCR56uY8nh5inWCviV4XBFC6B9EjTxLQqCa4ARgplh
VaGOeEXS+aTDFGSc+LQrzQ4GFvjLcWQUVQeTpgu1in5FcAsse/xTWo5hZf2uDTZRkLrsxKTTRifu
mlnh2k/rBefqbtzwfPtG/6ym8Ca0WUV+szRPDGeJmWwqRfoCQE9wqpsOG/OBAdUKf8Ct9Po8hoSU
3MvUSnngKkKOtMxcIgUx8pCphrkBlJRHkDVsw0LfwyifQlE8x20cKmf20sWJycRvs6/TnMyUVh4s
GjrMcDOLMvHR9lZcZL41VwEJHo5LIy6oF60UTOKegRgW0TwkiEwud8SP3q70OsI1UP/YK3zTVWuv
i68VtwgJ7ORg4gdjM4k0XKhWO5Y5E6IPjZzoqoyHiUr7qT2WgPKaNcUeXczR1cgpYFoT+WScxahe
+6sa9spexysdMxUF7hHTEb9ikx5sZSs6Sb9trJDEOkUz2RWqRelBraG49RRTjsXCM12jBzm+gpxu
pHECtGvX6aCHTxhvDWCtzAM6WT0N3MJM+fZlzi+r+Wen4qfeGBb4LzFwqunZZZCYiAvMgOs2l1cY
hrNTcQChelyM2WPfbgyx/AtMGtFtTH5wC8xizJ4HQ/O0agznKtdd8fBPsaNavPCr6e94IjqRBThL
mQzL/Xhu4po1/+2VhuzF+B7w4e2ZOOhJp7s5RxTM8agqtcAMxGo/mGsRL02OBccSy2RLPuTqcjvF
Y0bxTHpNXaZ9W8eoxV7ZXAUkLNhdYeEFfh18zLk0OMJxqm+zU9kvJKGvLpfkEGUqzdY4QD6A8zb5
cN6fcSH47oBx1e9XfD6Hpek4a/FzTkMOkp56HMLRfRvzwfCw4iq0PDnMyH6ZaoxvSmSrmh2dMbOR
s1Hj0/QLeoJdfb6ixrKhHsPzqMaPtwGxgRKF9HTL9eXe6A8LVxm20AnH7Zh+beooyJbOSzeVxTd9
ZPnVPRFlPwwFAsTVeqCWz/qABtAiCjTP1v1jX2l8dImUvp5neKS/9KWz2ZLAJTyb/UkfKSjAB9OS
1BIkUxFiNElJmracNEV3w8qLpbXbTdsXAmRiZ/jFrDOsFmSxBi6zB63oaGCVPWj7IBbMuzebUh52
4A6Co2IoruQUD0qea8mJ4IRH26XrEvi7Y9fFPJ4Mg7zBuYbfDN6jzkdIpsCyi4E1ohqm2eeN9aiK
n0wR+8XJqC7aGudRVk9WRKM9qRdXT3FkTaPU4TQiGDeUDZmyq5h1XIrCoShLKE6jo1yckdkhuf0J
rgpm7S/MX5jaxLCkXOvalGKTBdEiDF8vnF5ljaEDMnM6GbHkMCFXMeUgmXswnWeKC2yXleQQ+JAa
/Cl6OEQm25Tp/WaUu3aczfWRrhGVZgzUhn2gXZHXFrNKb3X943vnmTzd7rQ5pmfd1T4xfTdxIKVG
ZNK7aM8UdIoyidk3CeoVhG0va1YF7R3utKyH+xQOiivalTt1WoR16aY5EiN/gkbau/dgiDJpaQGa
Moi9M+TgQGJmPkZZAmxJdmHdCn2BoAFZUiJdCIJ5y4zmtummrfXJWosFPLgvJXaxPzlqf/7uQgtW
2OvUl4HoWQ2jB1klNjPv3YuENXoArQs4D7eSpbuG+/OyENVLZ11oSNbfUNq7qmmH8apTzKccz+Yt
RIIwxllgvtS1L1SfU9RA6MsGWkxUNI5hxDcsKvgoKrnAKOZgr/j4+0B4ddiLCHRhznKScLhhDhNj
pluuGj1XmU1NBrxm6zgDMj/QBiFg/hcDUeHIAZ1TrmIg2pvCmYWLOJ/JyIZSP9BgaUvf7jHIfAwV
PeYzjMo1kAoi3BNqj6AvqBSIe/w3hYMG7CuMdmYLIiYutrL56Y0s0caJsQmVgLQBXWHRYEDKC8VC
y9ixOSNU9EgqETt82VqchcF+ddSVlL2kCgJ90w8BxQlQUUER50B056SRYdhYtsymPtJRbA9wefiy
yyqQduCkWKj11UXRQn5TM2LCb6KCQCDfh78EqzCPB+P+3weLygMNnfu4ur3BKezvw+h0PdVUUQBF
h+1Szyct9uw3xrTuhPxH2R7eJzdf78CBkbAoh+qEA8Q+emExwQPgDm9OdRHEzG1gIpcDteh//sxY
IDAUSTDSl2MHUc97WKMmIRSfYYU08lb486GVmRgO+r96gqQBYoIfilAOtvQ6TZNNCiMa5d7WtVDC
GqM2/OYh0i1RGtNNxCGs0rWnFejHzcHHEMAXYe5JFIMoDNuLKYpeVIZgfN5t0pWyfVbGh1h5IBpL
zJRrHQtbq8vU9s0KL4WxJROWuOQj5kZ2jbqMI4jXhM3bF0wHQWyuJCHF23mswYyYVSEZTyRnoW2q
zbyZ2sm2auld4tdfLRegK6FqncDdfFI14DoYMoIUmiUzjT6B6yglWdbC6B0daW9+ADPWnlDC9pTP
RHXHwMgTinAUPPu5KUwaKp7SA75wntS9UCdb70h0BNqGQO5GP0mFkCESw0dzMmG9mzx0lr3PdHXw
cbbVJxJriMMv/sSUHVl4TtF314c5uLc/u95Ay8qj0x/2ll5/WBGEZhuBSfZ2e3yd/Yy3sF6Nvhjl
wmEN3lY/hAzOm63SfFApH4RXmlxaJmbDaKdhKfG4E+Mjv/Z7prigiWUBNHXsue2HhW8GroEG/bIr
mm7nTBiMa7ae+VfTxzmBesHDuprGkGee1fWxE7PfjwfDFkKaeQZ8Dr8ly1uSCDJQkOEmmNZxdNdf
g5QGHSEhLjkJ+Th/yaeVYdmxskGY9cldUfds7C4WpicW2cosSMR5m7khTe2Q+2+Ebni3Cl2QIqrJ
7gCKkxhXK1FhU3RTEOJjGayBox0n6RYKlCt+10nSiTcJbBY1GJhU9Y96krx0gIpNxdpFnxdgG1LK
JJW8zLVd3ESTvq5EW4CiZJuguuRkKsEle24HXMQ/cmrSx6EbDXCYIN8uzWb83nDi7bhb6qcT9INW
qQ+YtAG2SmcrRq1ZkHJY4ELIq0KlD5OTYSfUAAFw0VXIxI9wkmYlMYF6L2lEwvx1tRSwDp7LvWNc
WqbQonKD9BzsV1EFRGQOFPhSdR9ruAQZy6gAjtp2sw/a3AxbzopnREzx0SAhlso0lnaNccMjV+AH
3jGaySc9rL8ouRxErqz6kGLUOYvRQ0t4Bzu1H1jf6F0fRgy2oMQRLPPUR+AR2y1oB2K98VG1m/cZ
NU0S3bUSSJkdJwb8DCHNDEAkfOQ/sSUN7pZek6eKCRWBnIgnWzHTL7op10U8EuxDhVResmzIo+GA
FYr1vjc+ZQ0Uc3et7aosS0iA7MTmsp4ykAj/57AAfOpyuCR8lHlwsgRvGCo+bN3b8OxUiUDh1L8I
iSgMMmwcxWmGJf3pKsQb8PV6duji/Z/TegcktK93mYAivtxJSPOM+wx4WWYiRd4Cy4P5AvGqyZYv
FFBAarvrq0faq6+x06fCDxPqrH+JXcDKZuquckvXGqcl/MIob5kJQB/Pr5vSHsO2k4AVUwvoJGsz
DLWkM1o6gkYldyuj9WxGCiFuwshmIKoLWT7CM7l2ngous3PWfc0VyBqaFy1FbjoqYOOnox23fHo0
AF+sgV084Am6JtQUvMTegTwyRgVovemgLYSCl1EGuLYsZP4lIbeY5jo/FkPLd9MksW1cAZMOh0CM
WmoPUj+wb4JCWRZUoN4jZsXNhP4IkfBjNjwyoldOTD2iUymhF8YwJHWmnpvehCRAVG10PfqBQ2u0
NYUnTDvLgrBrEF2FIO1cyjthyYDZ6oTFiMSPub6Ab7CEk0BkWOu495F64YPQHC4nnfD1pJUzpNiu
MYVlC62VkJqkVXbHK5uYDbuVnp2PJYwqcS5BxM0phP1IWEc80zTyJDLfQvMJKp/hhTQp5USEHGhv
O9q2jVFtRPMhMC13/xRKmWiohK22Rz1Fb1BC9wNkONoNlCNxCPjKI/F131cTHScch1xHuFQBUt2N
YwoZsA0QVgppcHwYL1u2MruM2/jiIWU7QaTnGUSskSpcBehIh4ykG6tixWm71xIZvESLBZATZA3c
Wno21XTcd1m/Z7PwgViR5D6FnkfphAeVOkKbjtpYXveh951J4SHm01tbZAxL62a0aRqPjEuJTgz/
yodXlrKAjnvjpruRRuQDJjwBBvt6PQcCsHvuJpFFiLIR6QrMQNg0+vJPSgMyNxaTlzOgOXdvLh9U
ZSIrl2rPmPKSVDIkpXgBDIbHxXnvXoeUxxlsR59SnGvRL3Lb8onn4kWZPFPFuoFqLXeH+ZGHMXpH
LUIJSXDEhHR3JgLk+AQPtPncUOJA97plGuARJU4QvT8cb+LYni5jlQBcCXBNIJRFuwR8JAChVPDG
PCmmLILIOxl+MGDAR0C3wMjiccr686DGg/n9GvyEesqBqypEEdDB8+QmavWPsWbmwyvi87MlgeT6
ssQbcUa8SKJEcuJjRgJtAcE7o5iK43ohRwGbgHgNsyT8kXdPaqZTIkNzOqUUTWbgnsU0fiTV1OG0
+8dTREYrhsnk0oKxjHYn2afOo4C/0gEOrmB0lri2SFlVDKyF+tMnGFkDv5JcLed7j8MV1oua5CMU
urI+AItCmWVh2CSduaDE0E4BmVSCc5BNW8qjpI6YPPo09uHOQMEVsNO6elAGKZ1+YdjWGNDco8df
9dcxFRVfklqP+y8NJvQJTWT8k6MSbsf09qgJzseU0tC7nInimMM1FlaR1hDBMdpSYeDwND0jnHOI
2+zjttMxXn4TJaAEwusOD6HY1fx8bxYWCCQz1ju9wooaNsPHSKHnVUtjScHBIRFlsEK0Hq/76wOC
fsg9RF0YxC86kM07HIPxXVwt6YSIYw30cX/gFh26++VhL+pRyp8vMWATh5vFAvqpzJ3uLXQZoVgR
cWONGQK/0RNYYYJubFvh9Y8qZ1F6bZRDfxgIm6fhA5WvioDtPOITgwrj4tx7rysIejgrHyY4/ONh
NhwRQZMMsAgbpwkWpMHdOdDf4Lam6eiQccKo2q8J+hcVjgdNrznkfzTEN7MzPL/Fcs2CZe01UClD
SfjA46d0v6ZjCxdNo2q/fUIdwColvmyl2r6ji2lJR/GLjWBe3+mePupQr6Ib4NmoNTgUyYjGgGGN
1KSRYIb1w9lgvvdxPb9aMip3lc6wpecCzi5+TFrQt96rXi0hDF3RkXOZGGsA+3ZnDywzH8miqRNL
iziYByOuV3esJeEENXFyhL10cEXhbkB1exlLwtQVxGExRSOnZvTEPFd5gu8F5jGQmAnOZEBuk4B8
g4BI5iKKvURpzPYknyKOuqpm4cGuNB8Pnv4tiDJthZohaeJK+Q1KSRrXIZNuFbx3fchJ0R4DpttU
qGmsNjB+onp3pj/DgGVT+GzwlH5+tIYqhzVTLNhG9A6mPY4sUQJzkJSRDp2CtnTqfZuiV21CQ8BK
zfjHe8f5Dr9X7hqKetiE4h8nK55NRMpAZT94W5z0jryxs8CS4RNLv01815CCKGI9OZdGxagFfwaf
MPEZLp95btc29q0B7Bo4+pD7PkyTFqGBC/kcRxnWwNmTfV2d5Qr/t2nblrnhBjvkluHx8856vCkT
4240gSHmXDdNByjFsFGfNI02vUhJ5SpOQUj8pASknIx7ORJ/Rt0kJJGPmVINhI+M4av/N8Q6CZBO
Z4DkxEp4c/eyyeQLYu2gm6gMSS3+pgqalD98oSjz4Yc8bJJMMsYN/NmnU277egFAQkzCh4U3NFPG
UKeHu5k70TWYY28faZvNclzYUPa3acJvotwB54ykezx2EeQs/3zdygU5lrfru9PH/AIr1FTiwSg8
ua0ZBNEz7eVI1s1BG47iAB6s4tyQBd9sxa+vmDPi1tNqam5B39mjKDlA2h50VP14r3Xr4ipoykkt
L4PxgQ6fB6Om7u1e+hBIhxWWih97f4wQIVl+9w8IwlLhYOJmVhqnKqsq+0N9pjtST0m1dN8rtRXv
sSYeHuFJX52873XoCHDzipP5uTG4ly++rGGAKkKGBfFpUSGkRUcfDnp2BuCrzDso3BcubuGAoX01
kGLapg8vGv5AsNiZ13E5DmDHLm0Yu1MVsupAtZ9TVH/Wo63ldLB86fkY7t5+Vc5YgJSRD2Bzo7K9
0u+7VuX26T92mjUWtGTNgexry37fjHp2bRvHBsyvqG7rxVNrgb3v9V5WDi+T2u9F7fRiQ2rCMNb8
K+J29gnV9aDQi4Z9gsp2QDMH6+cBv//od8ENusau5YYz9WsummETs2LqwU3MflJAwSK9R+vDkzIo
T2IbstS6o8356Jw1jjW08bGrA5O42fRHzYfew06EdW+m8OO3877rfy+cpDCZ116s/UjXtU/0ZXhq
DbhL0zrt0hQWRgf53OLthTiMYhHQuW5m4glz7VldPBWnMZoT+n4C763epv8uTTo1D97Mmpeu8V4/
B1ZOY2hi5bdzJU6m71Xy1vCy3rf0U0+f9okt6Lhw8OszTklNXxlf30Fv0fFqWjBh6rlqaCpqNhrZ
CT/b2fYn9NMxHyosae2M/cH166Ww0dvgUF4HojztzrUyuGrLm0Z1j2Zu3oKJjIfZg0ZXop3z3kt/
d8NEliHgDhVkdCNvMAdmGkI3fOp0NVoRV3Y0/ZZUeVhpJ0cprauqHbZtAqDxcK9qmAeysXd7adEL
psKot26ORb4OZE2/ZLRsZt50Bu/JZfXhDMBzoyvcE8wVmCvPBl2P9XnfblrVqltrHzLUHc1qTxd0
2c7lbi3jNto0E/SdHXmUfwb2adXFSLor1iRal7Xs6H094O1YjVuV9QVswH7cpohwdhl5feeD9mU8
CB8UP9obPGNeu8MFzP9ttC2puzWtthXY6fjlijYoxcogoeuUWbh3Ax0jVQqMj0hNNHpgfOlmYVqp
RrVhxe1anaLAMx3GtYZLpTODYNqxfcPTtcuJSp2tWUzci4VFgZjKubmiXPHybJKeKNc8/BKxYHMi
kwpNOV3GnOKV8wEFoigDxFHHGcU+skhb2wab24zWLRQr9Emle5Q0wE27NHFajgYLqafRgZYCJsVK
QVUUwHpJQGnziWvEhwpdvt6qoKcCouHGZZJHbgVbcDfbHz4vhoefIVrmyiSPDOaek+OoPelZ+sgf
5vbwKfbiYQuJPcx+jA+sxltH90ZrdPIl80KWJU2TGtD6duLpebB3ox4UvRHCuFO4a0NqEGgJl0ls
iayRk2MxrzsDt0aEvkPJNxxi0A52TE4UH2Pp9LP7j6Uza1YU24LwLyICUVReYTOjgigOL4bDcZ4n
xF/f37I6Ou6t7qpTDrDZe63MXJmr8odgcuQwyt5Zr3VAxKvKtMHMFUUhQ4qT1eoS4whE6nJpPy/k
Hd2YTtwjKbygZEgDy3T2w423Yyz2wUQe5xXnjhliAou2cd9pgqfydq9RCSW3YZxcW2HWazPsj44b
MyEj2FHjvP29Wy3MkrKbIoavCE3Dk+vzZPCF1z8n/4qTxApLezvdkFqypfbmlNIoCVf4ORcF9uQM
PIp5PweO3l9n+Py8YvEHpOTSSYtng2YGNwYZpihvpSaVlMbcAz9OfAuWikFdriKZHw8u34MYC+Y4
s1bYdmVWLuP1M3JeMt7fx5S4lcQEkqwKvBdI/WBfGV1ifuGNNU8L7l6bHinSdcpVimOWK03HJdC8
ut2YFiuOWyZNr8t3zd7hLLsN63jKiucqTr0OZSN2A8Wmwn+K89nTifjWGG+kYeyJh+yqmLnE+ADU
/PCpk5P2ASzoj+0Rz1MizDoNvR0mIAWY5YPGADcJWVJFF7bloORV2+4352WsVUaiPCZuqN+BcwWX
LAowoKLNDCYm/y1FXRtwNWJSDR7oWy28oja9cnH9O3ewZI0+rhZtg9ug4Wmk2Rzdf7FFH4OEkfON
mBm6Javkrue5lNnYsPL7zqW3LuM1152EL+Y3WVUrQPTH1cUFXoK2nm+30a+VCHcb/W+6io/+afRN
b+6q7RAzX3B07f9pg3Fy9V/A5Bb+lzP36FQBN6fD8qWYytYkMJwdTK80dZ3eelecKipirez3kGAR
Hik4bAosHmVi7FgjMu+KXScXPUCR5XNAiMltxoJVaHMpgzIaPzGTZS2s9k5mIsP9O/9hJMVqWG/y
I+lXYkX7QroMNyM/fQtY2AE/LOjI3g2Q/5YkeAWz7voyslS2lRfkvynR1JoPmmerVVxRcxXyOay0
iS44LkB7M/7GVo5Gde6wXtdrRZt67eSrDPv/kJu172Dmyd1SwTAQNo8dIn8EOssV528WqDlAKSGX
PsYbs8jW9KdlVuc0BBGKZkSo5FL6sU+Kdh/HcLuA1YEt7KmpOC7CwsT1kHIw/tnH8QesW7cHhiLj
aFrOSgx/Xn30Y5jN/VoFRPmHAldcFQNx0wU7Uog6fDyKVsovAYOYpXkqsC+cNfFSx/ZTVjicKeUw
QQuuiXM6dSzPKmW8oAQxuuoVDc4NRBxU6YkJISNUOPPLH4st0sm+yxwAMxNTjdnSDDN7DEVLDq/o
1G8wP3dlZvNBDy1knvCYJvSaSYP66FhEmrFqn2CU4AEyEVWRd1kn4fgS4UcEsdNBaSpIMFOgAQWA
IEmSHNmM2jjBMsxhsXMB3wFnbuidRGAj/TjLCPZGhK4fUAwc9K40ipfuqaLZeLnv8QUPa+AJ3K8Y
IiBuQPc51ukpyO6U27DFm14s5vfsEAwNYCzUxh5+yeR7qS5zrbfpN4nA5Vtjwg/79B3vkZTNdQ7H
lvBp7h4Mhy41IqfhGB6KiuHdXRfNP+0DRrTioa5HDV6d+ZHHur6EQ5O3xkq19mNGdcccvw3b/NkY
LtBiA3Ut4OUIUaIneIJmkD+AKTH2e7v5GTfcBvO8lD+4VpLSwFwEb9FpOtSSAdU8jd7UWjJcZTjM
4so9ePhei0/JhR4/4CASxuuBjD2WxznFuelVoHzi40CKVb5iIQMUoqQNYUE1m8BUrjKdITZ5XSVZ
C0pBCrbRCtqvNQ2i0nCop04EOHq5vDYfqcM3QW5FUKnXiKQzI7TgZwWRvSqHi/s4kXYgIA0MbJ/p
KdAWvLgkmoGuMRfbQO4NyKHsjRxy2Pl6Y+89g/oFPWqWfADFbE6rtw0FK6Xmgpe6q+b6ybTxWFzS
povmXHdLl9jioiLQsHJv3ROWSqwN2fr3yX2J6f5wm3zzmcXJTy3HzCXFX9wKy2AG6CBGthqG0Wb+
eyjE+BUDaaVP0QE4cJfmav92Wyt4S/4dJZ/bZivlDDot2Jr4rmTj/QmagklOG+MBS+m47Zd2myrl
pSyN8ptqQu2nenD92LSMz44RtwMtcrpmdC/uhf2NRGdF6STqlgmyK3f0cTY7mxaTIj3Z29RrKFZK
70Y6TstJbMQ/FSMLQeRMYL8QFM1GJhUPOhzSxHCCJOGJLLgZ7U1mpfS7/tqkd12XNLiBnPAk1LhN
l5ty6bPwMBuaVn7ATodF64rtjf0OXYiE/hCWSLWA823bWcGfUDdIqEBjRP4O+U+i8nL3QEqNPvY8
BL7U8TZwiCNaHvjJn1NQmPN2nCfOTq0l2FQBbMt2Y+JmQUMt2xLXidA8dXQ5K/EFpWe2OBuotsgf
2OXBKXfOU5SUXRvJDloaSsWUMs8dwhw4riTSDSliBUTcYtjA0C/ngWQligoqyDluyaTJCr5LFdzF
VklC8eY02p/KnkBFOr9MPEmvq5FkZSLEinQkU0NKWdPvwiuCHiVdLXqExF6pCCHVPJJM00pFkRyG
P0uso0/uWr4O2EmzdR4NxSlCzuj1GlAMwInDcJ1zsmDNt16LYZMhn1CKNMjqGKpotULywC8HO884
TThW5FgD/1zhri41mKoW2uSQHxQOkHwBk2slX5TSiXd+kIjRmXfJk53As41GFOkTF8Rgwr3e489D
imkXf6MAQRgnOJ/uyiqU0q+yX4uVaa8CTtEsP6mbN49yrB/YLzkOudGBOfxArg4rTlgt5C2BHlwu
3oSLJC4tJ8XRvlHROzsG+3i2s7X1xmmhKjykEmdaesxEqiUiqkTUZi4qEdjpP/g5yO5JgmiINMJh
zrfYcY1O3jPLOfDrsqZ+hWrJsqJg9XNSyvI1x/6LgECx7MftWFznubz8IGuLo5+SMVjne3aRjFKw
ZLNnjpM7zxcRxGTNbxdUm3zoa4cCg3poOxSYVQ4HypuYP5JFtBLMxuLOgP2BBpK4KtUMkIgS2dyk
VF+n9LbdjaH0sSjCHF47l1SeAouTjJE8IiAMBmfHbLHMR7HXsth7OJm2kF91mjhXwz3HZxT7G1Ws
su2fuIcCnr/Asxmf4pNjY7/CXs22BpTx/IA1MHkYV2w1gRYKSiqnPzWMwOEmvw8u/sTO6i7jQuxG
flHw1h/O8Pbx9zOCu2PXunj9AOULp9SdgGg5TZG4itmZDuvPhO0x/SQLoOuBoNMCQIrmdCHlCIqP
o6fhZUjRzQtDo2t5RSSKXyPDQkxiz4/o4mKaSqUhlqywDAIPyix1w8E/wiWWOyMaCAKspv4JpsAX
BRysYOwlFKEjVhxvdL4LTp+f30bCb1ac+nJ09h7rRmnDE3+jEfTbEqq0jd+mCBu+8esPs2SwIwaF
4N+VBf9DfQ7u7xwyGVCRGVb4jJ/ZDe7Y8IQ4lyzqMQ4iuEwArHfbGE4ecCRlwJ/LIi5v8qsgnmKv
zYA3FwBz+93ckI/KSa67gweUHvt7vms6uynGgjCuTbicn2iN2Vgm/iFPw9MfaJf4PIrEoxXX1XFy
Tl/duoJM+CnQQOtzYcJN5Nu77AbfDTPL14KceKOMlxQSzAzJocS944j9KVbTjNHf/FdHREzY9vGj
DYWM9otaDD0GdL2gxRj4QXTggimmc+A0cA+gyp02ce87emyre8SFNTz83RfGHs37LJzBnnUh/zAW
8ew/zF7FTKTPf20ZEw5ruE5eoR2sEd4UaModaj6Kj1d/F3gYIwjAxr1FiwS6XaESw/PD9C53ByER
Xs34CVZcTU5/YQkxAVkA0zHQfh1YTJmmswgHti92klQeC4y5LpEYVNTUrX9gbHvKHLrwMZBnezwH
qj/hVrbOhsVjc1uFxEF4Zbvi6RZIfCibHPv4BNfrHSHPTLOIMkCwJcwRO2huQEhmHlEGHuABr4rp
NePU0HWiIWiGf9teuIuwNzgxb8RF+MR/SLW4I7CdXPTBABtruz0H6ofQRTjG9aeWh79lVWAK3ZEp
rg32z7g/NyNxS0Ur3o5wNkmfYW9M7ryChuaTC7pPQyn2s6JQYa2jVucoPidUPzVFueaR02REv6SZ
D/NoFIlSD/nq0P16H/5B7dShZMP6nDeh9vKlnOf9D24LvpxrzL3gZcDFC3KjLWi4eq4utHnoraIA
LzGZrRHtKnuY2OFx9eTMF4EUmzqRpw72yA61ZOdnmE4Pyd607QROlLw8ElTduUAPW7f95KTL8F0O
sekjFa/dly2VLYCPINIP9IwZYwQsGuEcvYLtj4gMCbDxOr0Wt3LQT9HONe1WhqjaTzeYe+OrMYum
zIzLNx4b5NnR/DHaRWSnIwb/5NMSIS5HLO5TlGGljVyZM7HhTUh13SS2O8FgL1ecuBiD+VS5iISc
Tls+Fzi7TEyegA44Ow84JVI2eJlTxMiCmLH2z4OaSQx9m4EbEpmURl9C+0Kdvs898axnjULj0tbg
VCRqqtlk36sFt+kh+3A4Pp0FcjC+HxoQDwqWJbaBla4vdhmLClyLVQe5Jh54fbapvyV+RlSEeBxV
KCSMvI4ZLYk2WG/pESDoaV3PDZ+c1ZkvLMdTNla5sc8UCcEOM/tfWgYxSH80oXC+aGcuJb/dx+P9
Sf5STWFNgkYTSzcK6keB223Ko7cLbv3rilkM+QKsH9pOsTgQZgsok6qqXtjcO1qKXdwKeh5daeWe
vkGBMI+jmnEr/9mw9UVJSPaQUGOWzNU/d7bRLW9ojnMnFZX68+g240vv0WsEF0+OybOfz0YUDnf/
Pr139BFIVZ1i5JE7rxTDSpd6T0As/qZBWGcZOlekwunduZGjviVDHkxJ577vPCqFtcOzDhcTxATD
8mTgwOw0QLd6IRd9oS3pcq6QMMRW8FwAFPs8KzwmgJbyBBxBLrBzIpQXcAIeB3U9Hzgo8y6qdWdI
FeF05y61IInQFOHU5bblm1EE4xMh7URETh1ql8lhMBt3J4/kkBp0JgDu3TKpknZgJEOnDrC5ABnh
U/N6eQ4B++zsybQKWqmzPnmBeINVMfCXs94p4g9Bd0oqrAMPFVmWEemYWQnCIGCOg/5wfXo41kCt
GUZ2QSFaSo57+kQyxjj0pS5A5fMjsYhRE20mRFabLrKMGuSP0YhFGLtRmCLhosEb7zlgr8lmrq/p
kDEkEQHJFqj99ksUggOrYfhlZNdkHI9LShtW38EGgyNvCRIZhcpufYo/vOSqzGqp4InOxE7Bh531
r88ogu+K3DZ+gDKFxrhuB1bCLDRJhk+PgfX+FrB5DKvOVtkRHIR7oswV6k+80BpdfNxUQDwbz7d8
Nfw82DbiWiqQzGFxWrT73w29l2BXbG5VzHsK8rUhuGhA69WlpATshO8+eMcg55o5rC1SnVmbOYXu
nQ6KivTT+fhmYRVb10iApnVWH7MZmIWiNQHWREyMIT0NT7bOVoK4llLwbn2xRMVBSGUP8ugPjPxT
nhrJx7+2pOdKLiRk711W7Kl3dwwE/DDnLOXDUreHrflsVC8YWPNmpLaT/4qoJQcocvK3T7hp8mWI
YRhwk/OrL0/KcC8DJHNDOY7lk02cTi6ruvNkPlZ2QRsQqM0seSvcMTzIJ2JNexVz6LUJICtiN9VE
x6OwmqtPWgRCE8YqQargyR8irq9OrWHTn0XdGkHbEF5HPFIhvYOSMf56uANYxkhXDhY2oKJTPCIp
RG8BOCwdmuUAfLWdmkB7r2ClrETvtx3AXposalABaVc8fOeww4e88npvGv4UTI9gOXKXCfnEBbMP
ZwYaGOFazycGYrvRzvBkyKekM6R7r3yBpGLRm7CJ4174kytjvsJylP+9J1e15fdcrAmGlNiUvCAk
bL7UnkNsD6G9ZSYPBKcwvVtUoT6k3LCtGQfqFKwMnI0JPk7qExAUBvewymgf8AVd7bG/xr7MGeOG
I8ziJ7Hwa5uqFgiNIBgX+P0rsYyYGkoM1VSSUxhM6JGB4oVXDADdA5ZtHNxT0aoLJSyFsQyJTdVY
QlBv8Y1nUOHy4D8nDTQneCpsnnYMVwGOrLTJmRUdn6FdfWb+Mb8IBUlqihUKyEyn0/YBQ8Yehj18
mjbRMW3eSTAyBtiYuJsafzcYszMF5hfpMLKi0Xuh9dGkD7XunUFH1JaM99WYa3j5Vkxt+Y3lP5mf
ovCtU6iDyEmhwj98jQHHhZSmnwV0OLiVDGdYXZn1lkq4js6FEzqgHsJ/fGHhGPovgHPz8+Bo5a+I
yAmagyoqFDofSC7g4rsNTTQysHuWbHvGhYbslzTTGc6HIAjtPkxFznPr0/r9jh4PAuJ3SlBpsHDn
M2oXvJVo/PELZfMMLld17zRGv5hzLBni7Z/KWMAyckHFRQk4K/kXmbc7qxNjlK8+pTjoGiqlfPj2
6csJcGcJykG04skRPEF+gwaKuFozhe6h/WauM2B2iq4SOsgmelh6UOLB+Uv7rMUaRF7A+n/RRZOQ
REqIBBjLS+VOV/ORWajvsB2gi6aQSqD6j8GTDYmE+lcoedFfTh00hGEa9ga+z0+lo9RltgMaZv3N
9JVRt9sQMMLlU6aj3AWUSjYMq0uhj1DUTyZXuwp34wfW3Bf2IoolZD/koDsrEQiiU/2FHsgnlH1T
B3WgVipaOc8pNRYOzWTBtfttIDe/hauGfsK9+cUybmDFaZeYuJp5HXSYljUoXtGdZpKztiQh2Du3
3Cvp1ORXD8/g+SbJibNT/IbTNhGwqFppA7lZDMbt3csC8ryLogOgAUu++D7GS0bySC7uaXHYeZ+a
97r5N1Q7/S8ADT5LzovqtUMpaA2a/aOvTXhUWnubCHXOzwPOGAsNShox8T79vAMDE9AB2CKho7W7
e11aCZIzvE0uJKCT2IqrqeEb06e3x4YV3+pPavSvLXfPUxxbq9bg20gveEdr/ccWJn3PMcyLs58G
BuGR9L5lNHtwAbHr7LVyJkywLP42Iw0X/vh4CuvkA32Zxd9sotbeoQ087r074mIyYRjf/cN3ySCy
UbcpGl9FSdrF6Q+VU8WDf/A2hbVN6pLxUtEaPFxiIskE3fgXU1omwPfXpftlT64xTYd95Qbu1EQX
bxFQAEB4gLDrb6lhxY7oiegDVXj9jj/ftT0wUHi03Y9un5j7wdCge8UsIru9FH2sDm1vqqMV7TZ4
kxHWzDxJm/GaEAlDLb/sozJSZ0S/x7Cy3Ac+bKX3Yp/sNeYGMsWzq5X5hW2hf0J+ObgaNn8Xrc+X
FoHAFDGNUU3/Hj7fzg7s+pSh+rhv7Rr8ajP9vp0N8U24uDGmtqcvd9/NQROD8DvLnBKiu/k4D59C
Gih872t9xL8s8C46Fra4E+kp0Ak58qgm/h84SYvOjqG18jXZU6E1k9M+3qElj2fYObl7/8KxgLkr
hqXsj+SJV8SYt9E6wUh3zwe3YfaqxfGQtgjCdGr7Lre7jYPNGXA2OS9BcjCR2sxnVVBjE7+JQdBW
hlZejcB6u5uePkIh8WG7eN/sXGrlPcZpUCE4Bnr5MbogOLoGr7wZNLBVfQZ6gi97eVVnvGfdzQvW
dnh9sLMIETfrCyd77yC1O179BnYOU8zgb5hJ1NzTs2thwkny5epwCp+gOBue5ObLA6WtmEOlsTGw
OXHPbtujnGZLa8eXm9sOjsEWJd1+WL+kp6OXPN33k+lKw3tS7D/HGsP/DqO+rvlhM6tA9x7M4ONz
8wZ9oTQaUJqZDtWGgU30iGsxYjumrCjx7G9A260eRBzoaDsz2Oyk3HpjvXsdY6IIgHYJr+5s51o8
6xd3Vka7S/Ju+CiLHlpgsdVcAuwqyvQ13jbtd/fW23lQ1ts//Hyc3aJ9cfUWK7rX1pefQ3rqtY5L
GVa9XHBE7Lb+rk215xvM7CaTTURPHIIHyUSWP7mjOgbHWX8LY9y+KYzVT7OO+aEnWL68ncZgMSeR
ie9WqY79C5z7Iz5/vAcVBgbTPOmk3dzc73dwAmMLNDSNN69BOKkTGXf/hTMFRfxOPU1lUt4iXyqZ
I6451VeJiuBSd4H8YURPjbC+5XziRN84m1bHoKMpgzfgUBWiKgFfvOTvl3p9k0NtiS9/FbXxZCRR
AVgEJ6UdoecN7/1ybmZsdF5X90a+ZBm18ioqq562S2Yt57pErVMDc0X3ePArnMTr9uURzKy51jmF
b9NLTgOu0GWG9/7iQyVJx8FCu3O8nTSnQrlheAd1O9t09MZID1AXXTzEWKC/UQ5/IZgx3mjgLPiy
sUDBvkFFISiYdm4Dn59QrDBEXKo3I7cH9CforfCcQNrCePQMfoN7xSTz05dhZ5O6+DsXmFewW+B+
jgUOTChpeOZjhzijFsUrVDQOzSQgDDe9lggJZt1ND1rB4yPzeWTdiS3TjL8tnwgumHYKq2bfiNFU
cPKdKWcPSn7+x6HMu3IHXrGJ3hGEgyOH7gJWWb4HtYPgH5xTMFGiA2x3GxxUOEDLVxXFxN41RlfU
g+ehhjPUvlOfYF3CuS9YPcQQFS4ajZTtKcERilpWC3GK4uctsBM8pdLHCASlFfKL4jy9BY9ATK/q
4cy5xVoi5eC2M4OYWUmtQQfIFsBflL86kT/gk1FqHvhdwknlI/4wYsIRWrxCo9uG0Lm520TPtgnW
125LOe3+fnj82+Tnvxc2swtLszf5fopaqxrRAdzx14WS0rj+Wqj/rvMm32CFHyKUaVK4d6qRNuEH
+cb+GYMBPGrlkaQhxY+9h86WUr6KQeRpQKlPLZgSKcSE1+B6RxREbEpBIzYC7vqQ9d25ZtfolT6u
cFrb4DRhESikdekpxSzG+XZqw0bQXDTiiFHfhVAoW17mnKFniZ/gBOs1cI1UMyeAA2qwltOO8dye
01rRyU05qqObd5SNqz688z5VyJ9s49vVvujebRXVXAIc1GxcJtdulVREaFwN/3sEAtM9Gf1m3Ub6
eItxQt0vveUva4kV8APD0Y5j/KKe9qhhi8EBhiscuh/ES8eCAjfcobMygV+XgDq4O1BtNnHSAZWW
OhnIkcFt61ft4draefGQsE/hko7K34bqe0EqYImrRqeQMTpJ4WDCTWq4jTPne4NTtYMvGGjKRvd1
N8/wsKozhuXcu4eUBsz9ug10af1baHingRldcaH0oLaob1CHzTiycNdtYtmwE9Faq2KCvdkz/c3g
hC8MhhF8jySZNKDzPs4pWTI85Y5E9zJyqSb835Th206X4nvDnMb8DxRrQEdAsDeOxUYD7BTTBQVb
4DT+pEOQSQkCmLhaOjNvO/TLbaYTGPA4j4hNcGcDprE2+MK0FXNC9f4HjUHQYpwPAy8SJjzGm34X
RwboXexsKHvZghAvIdqlZ6BNNpA4nt29+0TLxIzmNTqjE5FKnAYb3SwTiJBJLBJ2F08H3/s19sL7
QeSoR9Kd0/TCB8XM9aKEkJWWIwhX2koULudMoEV+HcJwxFT59N+CGAmndIG2Jj2boVf4cwGSQDtH
gtuI8oanAdsOdqBdj976mlw7qMEQLGRoIVGGLSCyOhWUTnPB4+EKyXhL921FwIjDu7DDnvKhkTQS
h6dg9Mh5UHrDclWbvwYi53S1tYkvSMiNt3wHru/AUHeldK9UMs99pnngXrOYK+7jLcQB4aUq4nRO
oemznpkunAU7yB8MfcQHq8FcE7ehsap3ZsEhOUDR2cyb4OWDjk7rvN0PPQjXv6uzVLHVdLs8gVwn
fCyGwUrk9GKNgN//hAsOlZ2MJu6c+zCEFuZgscuxLOsJw1xAV+gEz7awhl/MRPZBFxaN/47kbrI/
Hrycw5TrgK9EA9y+2xXCOJ+D0HDrMpV1uE/MbzHcK9HaoPwgSgX/7k66kyHTYmzcbOcrCDiMW+PC
4ZyV24luT3bSdbEHU22BHZgg74NP3KuBiwOQ+Rat+NVbLBYD9glMXmnix0VBptHGY3HACSp6Qo5o
mF1OIaJ+5XgQ+lr42TXDvyKsEcGOdPYeKBVLQtz5JByd3xGNvBBJMg7YAsWagTHH41/Ioyqk8QIy
BY5BqgVSkgUcsgBarFZpxV7wgXxr0G90CSvBy0G/WKu8SenyKXCwARbnxeHifnDHb+7mgSpHXG3H
Z8gUfoE7Y/gAUYnk1SMXd4zuYSTvzKHmMtkg8RsFh8qXCXzmzgDjph2IF16Wv1xoKGfGTPMIDVb6
C2CLmS/yChQ5gPhVVGe8kX4eU8IDtZ4ONPgCDYjrq90lAptEJU6IImDJXhVX3v4eH0vsDesrKsk7
H4mC+6mCGoX4OdArQL1CPfjGLn1irL51rCEPi129t39nVbm8BdVzgxiRaKSaZ/R5Iyt5lxi00hty
qjIF4t4xSGwN6rRqxFm8vC9SaP9rOhceUgzLtPG75VKYUsVfRnSnJpKywUynm+TH64AOb5dWYAZe
1/BpMm+EjoUVoCGIUheJWoyJMiKRq/2ILRozZAL4AY7oIs61WGZ2AlpD/ksCEV/BtmNO6lhI3sRo
MgWWA+68qEvN2TFlRf+oOGCt0GSNUiFQ0ihrQqetAUyo4t8Sk86aBcA9rucMJdOmcuVZ3HcYJJGb
NTqz4Vi4jIYv1sdwTwY8Zgcc/M1SobcHadIkrP6DlYNndH9aPlbbvXMdrhG9+scO3/lOc0WNRDEE
JkEtVnPpIYQrqqPHvUhdAORpiegD8ofOGZXqRSFcfAW1CRe/YQnvzG/NvpQl9QGlCUidyN2EMybq
VPyLXhknA55V9HlYdIC0cTwQnXOPoeWwB3HQ7damhNJ4+5EBMgwV+QCcHH3hSTZTi25f3aAo4OZw
Tk0tvP5wEQnFvYMwdMYyib4VkknsFHBZFqo2toJCKFzL7jHkCUdCaDmg20ehNuEJ2rOTw8WHAgrJ
4P9WQRrz/w8fZrDvfxwG6yBC2Ao4ldTdwwIiA2dlS8lFZEioiqhEDQeFHZtRLvUknOOPWVfxb3dS
Ml8+5m8xJMLxJHdVgBcp4Ip4BdaBtJUbif2uksRVkUZx/5C+LXS+KRjihYFGsV0WzpbRBtBIIPJf
9phsI2O2jro4M/DgYzPCq6L+q/9AckB0nlt2jKDgbfOSnVWwYBE7fBiQFHqe3Q0olUweF5dfBkYF
R+VxQSEnSw4WTx1G7GKCzbL4sdIQhOtAU3TKI4SeUfD0dY4wGL+skEks+VtyoXhrkY/PpldeTKRw
sgRq5GoI9lpHRg4TKfYckohrkeLCx4elEDNTHl5QQSHWS+4fuwycr6Rws6shBYB1qGQjLC6BzAGi
mS45iA0waTY+kSP8aGOD5GeuYm5hh9rMHm7MDZALNp1OsVIAHuEfri5JlHwaeVzkzSTglgvAXwED
Ps1P3abfhEyRz0IHRUIxa5miAz3yDF02drFc6I1oonKpD7I1+aasDzgRNlCLRuxIgO6teKsG8Rjf
HQvuHL7JiRDxm8W6C2UnPhKU9PRE9CCX7JeiSPDuNtX5HqAEfAlseJh25XYLxSIXke0XGFo9RB6J
8pDhWILOYZvlTnPxZKJTDiGAaRFNvgoxH6OtcxateNETNcN2gkG9DNL3cMqJgHCFcEEDiqaXxE8U
crKUhGJxNiOYHf8wY5eW9brCzjb+J/AW/mSPtHjnoUWqpcxtEiOLTJa//Yg2o0d0hU+ySPx72c+N
KzYMaOUgoQSxH3MPJUO3kclNRrsiypOefJ8aEOZhKioTPN4Es5dL8s8+hF1owAUOt6zMCyqRb0/u
u8hZnxjBtP1/1+eIc/vbm3Vq/KmwAfFbleunxE7BMaEYV5zDdQinyhfyS4Qp8qyJPR/LkfWIllbz
eBp/OcKF/K5IYWreqc/KI0YZD/hxI+MM5D8/OMjLZ2zZWs7X1v14/ObOj3n20O/Iq8uVZMBNiTeN
pL+IjvCdlO4zgYbjNsuetAnE/F90q1jZi8e+FAdCusly5ZqKB86HG9TDYY/5S+znI/G7l/xRbjgj
S3YMs6lQjCGg47VL7rbEQPF8yasIXQGVy4g0YhbRkmDit8Gwzgx6Yl6PjFQEGsKKkDrAICDEBsEt
z0QOdbQZAoVjDkw0Ty0w7WBdwbbSWFOrSu/+dLpI7qjdCLpzKjH5qoAY027XmR+D4ceHx0LR7/Dk
8RaUWIDNPCyns71Wq3F8DM06k9z/FyNarkeopQiDavhfeG5jy4PNbKPQ8OPpYsE1l6KqiOnSs0Lu
PrcDFXK9tyuanbcnj049Zw/HKYd7KbuVbC+ceFLFyUbo1l/4Z6P/DBn4QgoK3YmkVwGkcJu4zUsQ
yvMDYxkui1sLyxk02rZ0si2CPJZC6RRsfiU9Qz4DaQZHcQ12tRl4AJOiyCT2v8IBWFppTXeLrGk3
PPFeEIMTWEHGmyjszpRKT3Z/kxIKkehUR8GpOXleQ63qv9LavOHdYZGrjb+h18MqznL14GgiSSes
6lduPAEdYMS7RCqPjJtvYtNNFLfzheLUkAMPrJ1Y5hzLwIDK6Zx6WzK1PG5LC/UCA6tf5xhE+lXt
rur9B8mNymfVWLwW+3dYf3ba0xue73q2md8KIiRK94QdBQvXZINclu7ZUCbmYlfX4BE1cHRpQDfj
knVzqpN314NbYmLo+tK8Rp1270ZJ3zJpapicZzGj7GFyc0t6yZMdn13o7eE+853FREIxq0UbcvWs
RwwMrf+1Hkq7TdALXXbOfjlLQQGPFB90+NkFQgpj9OEfc4l6yz3jHo5FiEm1BKPGhKFtXLwriifa
Hh6Fw19t8EU1dbBDa4FuCpMDUG9clMAp8Wj/2A9Qv8mnj8Fuq1/vN1RrKJYb9EHyC1IqDVto8l3x
rmiu6lfqi5YkvTpv58lk+rYgreZadBn3umGz9uALw96Y/mtcl3zF7Gj7N7VLEj00Bo1BqtH38w6A
YNrQmm+wCf7QfTEbRv82KRFHbtJduu/OX+EDmxFgDcBdkTBZEwYnNr1n59FDuYrg1gFIPjHH7b3o
dcv8CKSrrUlGZUyLxq+2ntP9Bq214d0w+BKLukvyWVeq5mI2dwR/ANtSzCwhbo2YDIMqwZUavgkd
gL/9g0Bpg2vX0hcE0SZfgwVdnWfnSdhmTgcN3/2ZVgNmWw82Qx7OhBGyS7px6i5PvTsHTNy8Qf++
jr6s+7ukTHel4y+f0VJP+fb2xbJTPW1R5y3pJ51nxafjJb4gLTDO3+IYGN6HIb3tztE9PIEaXuNi
uxePCUMiR/0HnRrbV1DzH0qwlmRpkMvo+HqPC+su+z4ki35lbp/ajf8/j4jm7XChN8P+TTV6pZe4
iJz0Hm/vbxcNdXeNJfSDY/YPf4chq6C2d0Ks4qi2QowcQG2wf2KW+i9Nk4c6heiyCzJqiSVIcIax
W9GxC5iUloqPylqgXzZWLV6vXJrTRu+QtDpN+zXGBDEy7O78Qw9eegJf2ADBrIMjHsjHeJbo9Aob
mLq+iNLei/AyRAyEXwgmswcsJ/mze7zp8PHqgpPAZt3ttAQWWaYHP8Wmz1/6R2aDd7irjHwC9wSE
nSNKATlYfiOr83HqbCvjy86+Ak4916YvSaFmpi+1jumjX8VcEeao5rOCICq8lm9lAn61x5fwtWO1
iNr5gxBh3p0bdoSc6o//1RxZXRMmD++F7r3nX/p7cZojTNKvFbfwyWUKWZACHBz7XehZyuGJ7TOl
jd4usScTVMpATTXem/lEmXAcOO6XsNQ21ZLfDIbOs18HxrnScSMYJxjVv7t8v0mtwO8QO8hDehs0
x3XTcw1PPB05jwAaVDfqdpl0APrgFvkTFhKpugfALcGk0T7BNVfe0R59I1ydMfD+jra9J/vIUqSR
2CWJ1Wc6wriFb0cS7J7YTZyaMfQQiZ48xZiHLk2eXhJ1fp7xlObDTcTcyWLba4cNSU47+CK6FON6
5GCoAE5RKzCx0xC/+0a4Xzwmaf8PP52/P583O1DZ4+Cq/nD8joU3J5qsx0jsBnGAqyFXdEJJZbrq
2P+QLM3jD8nbF3N8svXwgCfaHIqrs+fDjcTLqK3+nsF15D/jRp1NzG0rvLib6lHaLRqpvbNdY8yE
D3Ztg2nXHmQOf6U+u16re+owWo7ZCWY1/JrCx3g7zpWzetXtnf/brx6e3hu9xuLAndAfjdxZDzrB
bXqa/5ljGAV97SKjP4PZ7VKynO+sqXZvD8/NwzIB9ZEFdi62fdRRwFb8Jmp0DE6ZcvBHywSPT1T2
UqllCtEeFQZwJjukA/iz8ZhkQJPCYD1DnbKcXF0hu9+oE6h8IzjzKfC6tLvsVdRiscrWUc429UqH
wRsBlztKMU5h8lTceRxB3BK25X6StPw2C2cDo4Fe1Edf9QhvAGltChs3EmkW2IyMrTHmgEtunb2T
TsAZlsRbssgEGGvbzoRUZZzNuqjdHcPOEQQBIgPK9i9g4Fv73W+hpYqai+vUeaO2uUEGyuAbgw5s
g+mRRqo5OqJa0MHXOcMD5xbSYREaKWQDnQaZzhd17ZcDkLccQRKzkeuIzRYnC6zoctzF0BF8IAgF
zRGT17ePsumK0C7TksCZvDx5REDKkaH9kdg8NPhUWcDUGXBHxMgf2l6afETiqHYQ1YF17F0kTdmd
oQeEirAqooOHwHSd1kQIAk9UGPpi5nC3pNYVMwOecwYNUTeNqP/EWmPjrSiWRLxjoRQT9Zc0MvLD
HgAew8aiONC8u0fL4SLrseMNHdHHQ1KEUfLLlUQlShEGtYYgRXukMeIYwhwhIqntD9/NIYyG9OWA
hMylZ9RnfAXSOijmg4yeF0CY2dxXrKXCEN0Jj6VlC5pUQlwAxhJ7AZotGAzFvFErBHi6I7ol4ZvZ
Lf6FDoQOGI0SDAaDAPT+6wbUhty6giCV7L18UI0vFj1aGWRyY/62NMywNg5XmIf4JzihUUk6p+4h
kPKePkP6R/Gu2Id3hdWFvcJQkNOVMvGMJYdIY78eQ4BISelVUTAywvVRjJjJZNM1aTJoSsvbo1n6
ZXGAf0iilczSbcd4/tjfBIzj5z/ycPXoy7fB0HQyfRM4/GUgb1Hz3qEumRLuFL+7jxe3QT93dObb
9GTvB+LUgfwvbHBjYesRDa+OJJvUkRzJZNvHk3TvF8NZgVoHOaMxTFnvsNBbSU+mOuiNRLfPPePL
09giTaDOp2FZCMSKZxffCPNX9jn62Ebx6OPZ1SW8I/prpwNpzjEXEhkRO+Ifvka07Zd/MV4zrrSB
3ST1Xo978x9NZ9acKLeF4V9kFQ6A3DIPKs4m3liaGBQFBQTUX3+eZX+nUp10p40ahr3Xetc7fH0l
83uwvU4HfyImfJF6IjIy+mXV1LawzvgXsKQ2JrZIaLSALe+4dAfS1hJCVFIwk4hTKxYXVm8+mPcm
zODsBsyBCZbfn86yjTYZEPHS7ZjapMbbwbC1OQxjnMQnNDPk1yDNgPNn2GhHJigyAHWvHkM8lFV8
O+FxDoXUMrFVRoC3zYeEh8D30H16hj2AA9GaIG1QcST0vCaA1giMh61/7+ZkyRy1Oa+HdSk/4fef
4fV4A5KcqN/QPYEI5zgV9LF5oRPvwNmnMCI8b3OW+//6CUbm3zIinX04o6i4jakwFjGESNy7J9+U
Oyhso/NCYa5/Cntw5ZmcTXIH4D5z5R8yiFPsjvdNaeqbIevmdxYgYvMQpREEPT9nVoVx4Je6RhxJ
Do2t2HgahMV0ta8pUVklL1iRiN+TIrYQzVE8dhgQa246P/k9FiMWwRgQKbKYDt49O58tfJnhDDdV
rFrGcV9nbCXsGkwLDC/5xXABi1qmYDLyY0zyr/ekysWAweVCfLMgMtQiCnL+hiHJ6IOxBFIoGiwR
FJ1RzFcbaKdTHQjj06bnNJ0n2Lrxa35zAJWQ8n66b+n5BGToRNzffhu+gAgbVwQoulms4d15OKn+
U8PQcUqasbT2srIBqIF2wF1KJsMxWM/zx2DXm728ZP1ws+g9/esypdaXOiohOK9d9ALIC5GEfQRf
kWRslT91CI2Pe0bAqXugLtC2R72E9To1fftX5foUceTNL0AXJAQadABHXhuZL5C3hBHJdYee0eEC
5WqM0KE1iAAXf7DtS1u0QjJPb/0q4v+wgHJpb3/1QIiWgHyLWwyNzmbvY/hECDKbZ9hwlqCNsMqy
u8nUXebR4KBXB+Gb98ercK06kDtnOO4yEBF4TDbTP1oLOhj+hckUS92Llru1WBAAPZZjqJigUxj8
3/BIJdAGfssC+rzVLN6gFkyM15jVQDxH74L1DtT7WAvP82wCsgHDcolxImz7AKNSNCiSQnB2WHxa
L3dLkGSeWaBeqO6CfN1QpV/R68TgKLDn9+IkIqgkKAHcyS1qRDU+T0TXK2ANCcAgcEg/IYUCLr74
R/FXMYr0IghB1mCmf5CjF7pizitnSkjR5K9BStn3Yx4SarMrIlWulDHX1+7I5QMwwa404vRF8Lj+
aucBBsFqVjkFqdXRbqUyb/drwtJjXKHGadCGzHtAV0WUlnM8bmYCfSJxUK7i4jgUudZGca7cj6iP
U37detZw33FziFBHQ7vhdQ/1WLvhR9lMAdlwfCqB1C2sgBLQgPM8rb3+zwUGUzIuoD2lfvEeJ9X8
WQSK4iUk9T325FJpeWjs/GHP104uY6/utzCO8iD1TiuNAQlpfg7XAVUcb/Dr7GYMVlJH/+7coB85
7+8L9HBk4Qk52EH+iIdOUbuFDqEcKW+C2yR5eTDDFBtiXTLHxVlj5yNfOZDV3AAh/HrRJS+MysmJ
nbi4FWxpgyo4uhwgaZUMLO+OttqloQIJh6oZ5LnlK5Q+FNNotq9wzgZu72UW+9rALLDG8A6oBxvR
h1NUbrvGokIzh2lwHeCMgIHXbnbjcCcTAvp2s94+2zc/V8PMf/qY81lp56f3Gl/+ng+vSjdP3i34
JnRWluoMv40+oxoIcJq6bW9I08lEwSCIOe/iOnQeF6fdIQcmTAuOehdVPDQDEX+ynCbfPRZQgSWc
0ZWp63oPSYvxdTFqB06Kt1GFzoEW3KAEaq3khIXyFcdR6ATjCyE4Zj0tvVvH6rLVf6ds/QWLXtcq
MjiSOOjzi0oxks6oLQlZfwdPu8QtO1TR5RKCXtqd+EG0A/GxNvmAT9xwAT775ntx2w+8XliDn6Lr
NrzT9ONR3v96L1Tubh1KJ9gnjmz7AclYo+voo/oTeWq1YKsKGhYj2jkk8SqKRp7iOjqRzA7nzoJv
qeJI+O5YLWrwacOdUTrdTvBkrcVMClQPbzIoOOlxwLY6SxOqQ4DWF34eDOogf/Zy/01A281mkFEx
WLzJqmfw/j2+/dRGyjal+tm+vxNcq6DPnCxO4mDCXMviATsm3RNoAtp0xx2MnwUcPwc3FQ/Uj0Pr
XUTrMWT/Ez9joQyVq6LnKPRb2zbOphk8A3gVEBXvZsrII3xFKTMUr3sURtFv/tWmftaOShfBuwb9
5kJ9249P93EBTFBihlbC5RlONHVMLVBwv2DcljJA6G0rZ1u+XN66jty7Y/bBqG6hDlV2YJ9wKu1E
iWLDLOyzjqqx0Y0eZ6Y1wF6gBVi9NeMdyAK0EvIMwHM6rGq0rzNyXOkCAeYMEqvrSRlQ8KF2xE7k
x1i8jfgNPFeeHDXxmiD9yl0jjXXWrcImcIX4B318/UHlpH/d9ifisScaiZKcGcwhWbs76ELa91i9
uAMd4XxZ+xp8PtZb0m7hCHQf9m//9/Y4mbtqwjVF3DxKjJt1x9QnbibDk9NQUmLXp7C5arNM5i2f
rY+QWKRJ3KuqU0DvWNZOV/NP5wmP4CNuJ8pF0s3CKkq3PWivyM8hBhQB1GQzH9hFd/Um1ZWZYesY
DWTsnfN34aq5jPHfaglLb9ysWPx2m2XnDI3Uoizs+I+fynka5oNUPAU7Ds08XVaorYgvfzhP6NQ+
ThVdw60v0QWK3yEDL+EmXzzAjPH97VgFroAPhq/emXX/qKweCwUTC3Hli9XRc0lSMZ7fbr7AsfeG
zwVOF9TC9eQ9UiFlsg1W+IP2rHyazdt1vhTJ1qFrxgeB6e+csyeofkFrIHsm2kJ8NXIMIXrI1Hp/
Q+ZVGox1KxuyJ6V96x3DL2NAIgUGuDaIt1j0KYR43g3zfWFWJUO3KtS2MrRrYCKo5voZd4Obn2qj
/vKXEnembMR+X5t0vx/CeOdW09iG6HBa/AG5S7VVReOWcF8xAtZ0lyHy7WZXEOCWPZni9+Yc2hqD
gc1p9cvkTuz0xQf2ggBNC9NliakpujqMbtekudJdnE1mNshYZudJerLZCXgEkH2B0ghD1Zs54H5i
q0X+gFHfOGeIAPQfpyN2TSY3SPtK80ZwaonJz2tWc6F0TTbWdvau8QUajPsMXGZngrXxmmhniqcB
6VJCUdOZ4yDGQ1Nivo4JAtH5UlwY266XBs8f1klWib0wHAa486Hw8Mhitqi1mJGL1nvgXda0qZP0
9wVbdfkM+qMG87QHoLDZjuutCsm5ZTLNQV9VXmX2nCbA2O6FAS4CYFevcfs04g4FSO3IYBDXEmjS
BWC5352CV/tXVMQL6v0d1viwFQpMG2TCLmMM40cCH2u2sV2ICWn+3ds3vz1D8qSkYuK3oP5gS6Oc
mYkdiTSdGmQCmSnWznnCfUfDJyMnUaMY7ie1ij2spkJ4OFg6e+UomXxaq7mGU8+agyhuiDI6R64O
hQGvB0yGRb/JQKDP0wqBhIFry7HAQ/U1bklzUkc5crx4vP3Cjj2iLh3qtEkUHY6B79A/FwimhMhC
3nFkG34JByEh8fLmPFj4B96QA19SWT8pyXqetmV9ChDUh6dRy/DyjfAMRcwFV1AR8MNI4W2c6Q+f
NtONHu+jy2ImddE4cd64FucuPrnccVDSMXSFD+5QKeGXTb4FqufLrFhJxLJkLsCPT7bqmWzGi9OQ
9Or0VgcmZzIeU/ZXqHuhzJulZWeR+nu6J1qKnWZzxSV/MmUUAfsTtSHLCfEXdLCt1zF1N8N6sYkv
UTN9LHKbUtehcG293rqdlNN/00VmxqMB9jPSdiABtQzqQmAGfIFLhnUyHhbcZYB4Racg/hCYgj7l
LWeRNwd+jbXQwCogXIgoJ2aqymHhQnCYGFMZk0xezZHcophH9+x8KsiKhUWWJYQ/dveQut1NvdI3
XcIm34cCyIADEopq/+XQDMnQXBp9hmxyIUIaEvWoBE7OxdLavURily5XVUcEQ4f7Ynmg1m5Km7JO
Qd9AkSckFgCGz3gQdoLlf/EkaP+BNGQ4zKMBHNR4uE3Ww1Xyd2LI+4DVIiM/qdCHnqxqGF2S+cu4
nfJ7/oQyIMdPbmvxiFEcGfWLpvHtvqhwJMaiQBjWoP98wFMyRkNLZt81S4EIq8TJhm0TRRfQAKFh
AlYBZiAXjjA2jd4sHR+jEtpFIU3tCLI9sUhS+8PuAeuC3Ct6NuQmDJaChEapYsgGTYK2SNyuxKIN
D9zP55xOnOrQzcf3ceejsTu7/AsmsZhJ8fcFP48/15X8WfmOWG5IZ94GkI4mEGaZxfborgd+44FP
0mYzOqKscTq8MGxfnkq40CdokCWIdmJB8OZRiqkx89mzjZvQrheLP/xCcfcCO8A/RYi7wjkF7pRH
ApMBqJXe/fOmpI2D/8NnebyEh0kYlAieeE3+QN8TxF6eA+9fnmWyw8uwhgZOXSnTAr61EmUl1e1k
8r2Lae/l4c0Rz5dQ8MV/ryiQgTyJkMMVG90QHyXDiBf8xp6rkmYj1HJj1rqeuBgY1p0hyUXIpYwK
z0x9mOcB7tgM4xhdDHnVBHz0YuPfwa8A/JIyxaXa8zTmXUN4C318NYb8akA5juA32G2CycgYDBRT
PtIQ7NNEYwa6vRaGsJg9JtYK2uKH9m1QccnR/kcPh+c1GkKgGTodV3POm4zOGBpcxx06/eCG3FwF
MHvBeJErUfHKH/mbiPqAqD5XJtsS9AloOXJfQYU5SCjQ8uqqAHgKGmZQPib4T65rIIczt6BOrl02
Mdjl76MG2hX9DMp28RMTGEFuePksS4lwIoaIg/WFkD2EnSG9sEiIJM5FcEwBDIUfidSHP4wwrOsi
dVFfeSQs8T2cO+D3CrFEDL+4syvu8IMQDVQ38UscYSk5dt490HlSeUppqYUNIbfuDgqILBcujgAQ
gR1ygR0ZafxLxDT4ShgqMxSZXBjzi3deSToj/UXEnARFjwioVh1cGrRvejhC7oUchfbQFjPvp0xQ
Pv4f8vk2hpT8oU4hdCwri58iN/bkkii8yojhk5EbFhr+P7gxcZ7k4BKXKKOem0xlbPIOoWAR70Oo
MXHGnzRbcAqif5139PxkskgMrzgwQ/NmY+E5ncTp0OsSswuGSdRiRhsuBhpYqhOGm1mfaOPVyYbX
JXSzKanIHja19O/2/OSSj7sRrlfGI45MBQdTqAR4mDx93Ow945N5zP/CnOvwKzM3IlLmtuJdFvCu
GVJhIiGFixziu3wZwKkAg30A3MpZHuMTgaJTSHRvBk0SKkOtQ8YWsyqeVZ5XBlByYOQRy8KSsEee
lmuXwF05LsIjAXmWlR2c9hNrxE5DfA6MLKEfUV1KsSHL5pftfrhsbAtzbH6mElrBT0uOpPw8E1ML
uBWn3nYNYn04nIgNcHQuvANB8D6fiEoSO4KvdCksmSdbAnsNVSzLO78LNDmojqep7MA7Ty5aOE7i
jMAry9UmZciTbkJcbr6EfSQut1yNwMjwYmkezS0vgOXYWIz0sPpDZic76q8vVgAgWetfSS8SnW3l
9OTu/MJhn7fncoTXYN1fUOzk1WQjRtr5gCmGqGql2mDlYF2yTTBvQ44P3RAKJEDdYBz9/pbuGpKv
uFohlf7110JEEeIYfyHzeyH0JOEU9bySAC25k+WPUJvYhmAtfoh4EI5tm8JIi56spzJFSmHnOfgN
ijAiHPgLBcOrMAS1ZSR6YpQEAtuyjskKLpMb+YXBN30s0SiX5OVf1hcUJyAnsFHE+BTEsCCSmZxz
HCqY34tvCv+4jSknxPRGriOgB2/JiYg5W/1PnDQGO4gQuUq4EbiGMMGRFEZJcJMfg6LCn4+uGGXE
mcoEv0Aed3Uhf4HysdTIXUf1AQxIwinBKX7+wQQpTP67cnlp5K6RpCfxCBLa7p8kJR5Id8XbCpHC
IlfOAQ6vNjMU3pqsV2qkY5xzcdRI2q4MHlyPEUg5fQfNtDuiJvNr74RdYctngj8PB6HKjanLJJgB
urNcYAeZsvDylCeyQMKso2C0zxC5ZDmWS0o4V7gTAxlC5KSt+LfuGug6t9v4BatR1u70WyW7RBZZ
qdWEpcfAhv9jZODJ36VQ3Cpws+TZoDI7vHznJw+43KUVHIRScD6JbpDbQsoeqIG8GNA3DCY8S1h8
d96LnLN70Psb81PC8XrSC97Jf5GXY9JDGck0hfpc7iUpLO9kaZyW/9Xu1E7cczJwOQgf8TzpxDKP
az6vRzPiy614xhcQouMVqK7C057m2RUul3zI5OlJU3lFEy99xvNLKbkNFbjn7GqjfAQM9XUNmi+8
IOSnhYcKWRQgg9kTEIBQwHgPwKOIAnlmqeel4gW04j4U23nxb7lDZAd6E9uAhXAF2Kg3Hfb3lss8
cSnBprLTS3GTeqJbxIrPhp49+jVGkMiFYD5EGzXkMw3mEgl+1KPnWtKVUApUfpeZOT+vTqXE6yUg
3mivmOlQ/XjiYUt9YFebxC4YKuBlcATJYfiz431jKobUSkoqygeh64jcJNzvRU45NPf71YNBBjQ5
JoQI4JiUhPzbQE9BidG3VpMwR0c+YOh7DUVwnuOyK8XRx3KNF5d1BYYumL9UuZx8ls6cZqYe1x70
aor3FvcfFCKfbZrFNHohpz1gtW2pI7GxIcyJUytXhA7o2ol7jAkTWkGpD+RUSIP4D4HteVds/Etq
BkYjcqakhcDAiXVcdoSSsBD4E0ETZbAROv+CjKBrz/4RaXbfbHm0XIjtUerKHprMZGeWrY9dF9oD
e7YvzgOyOLB7zlK2zI9oCij/PJMCBEdRyTMANuEza0UEIzESDy0WgNlFvuJzSe4w92PfzmlOpN+R
tQI9MkYw0s4ITqJxNLihkGYD5PFBQ4ihkYrB0gd6oS2r+bi6nyOIAZju7sJ2fyLfSO7TTwPpXnxB
0AbOc/EMUEGw5OEb0HMOkiHUt/ksH8wsiH7iPpZ9h51nK2iNOB69uTllkiBMTbmpZIf6V5iVIyN+
2MaCbg67U8FyGokeoFeUTof2HNUxxlHgV7yM9Iq8DC8CvRGC3te/OvBt35ftWkif7T7xB6QWy9qi
08+IUat0OwoD0sufbC2l+4xFpIdc/Ve6ZeQFjJ/wihvj8XCi4jl+FnqqATb+J3oYSFEMByOqgoj+
mOhrOWFdhQF05amkT1ezf51j4V0Z1tCQ+nKQ33YsvV/iPxCmy3GWPx16UulPGfo+bVmlBiGmYKxr
HU6PrHhycprgtZaD1WWZ7HOSnrBShSrb0HCw15PvLHWqcG5lWRCa7f9r3IEMtWVZhHjtAmzxX/9V
oNwrCnC9EMXFiU8SOIQB/K8sJmWCTVfqU+F9M0JA4N7SdQuYIY8VdE2OtsI69GCqzTwbFm3+2Zrz
EcWB9KMCxMgKKQ8hn9D+wARnc/4zFbFCR7T5OM6Jz5zsQ01Mu88OJE3ygPuSjerqHqRAulk0wAfy
Ezgi/w6YNPmYy2HhNOBIdSmqpdCS4yfljUh25Lu3f9RfDuaf7CA7Aq+b0TBsAjnyFRvc2ZmfeWWW
BRKTZIcSzoFwYGUeB6bBzSLhOFLOg7za9+Ax6mJ7IvHJ6kjOMFUmGyqueeQ96bQi8kim+Oy24s+G
j5ylrIrwE+NJVtMBiIRLVXVrXEdn7xj1Cm7ARzbZRfvmp9zt2324jDJfkFr889A0jtUG1Pf3AeWi
G2NoooAAwlQ5y/2aWeWvQGfx6eeEj8NseMTQD5cOPSobBC8FfC7daXAtKejpouxsPbgpvzAmdjoo
jl0412uKAsgL42FYphw0g4va7m6qMbN9kGKa4BMEc7dZVyyONKDMFNQj8lBKx9Hp5jTUrKq5ebmT
ByakyEqzzRD2pHn5amZdAItVvlUe+FpdZ+W82JmP2fX4XmgzfUTkzRN9JA43ByZpSL4xBrqyqqMX
wQbgjvG8DFSvq5zP6GNpeVUeo0DavNl9Ap4zGE4ILdxOYEz17zrSv3Vxfl9BKJgTQzg9HREisa/V
UYWNrRh2Q5EJ2siA8pLEfMb6EhsCYAHIO3iQ2qV1c0VtO3BPfj7RQ30I3ehNbnCfCIEng6Oeq4c4
BAVt0Hj3sLt6zO6zIh5E97B/HKLo9MuZ/Cm39aKKNR+zo7Ba3B7WblOfsPAabuTBzVjja7V4J5h2
XR12M93qRfm2EBEJVmCY4iDAHGJMjucP5kydKbYtm+rCwT0xUElsmU7L70EkT7yb8MFiBlBygzLA
6MKDyvwYK36JMfhj/B6nvuFJUMLD6ROxDL+QQ+fhWYDMUn59hNo8zQtLxGkOn7Uz5XivlAM8bITN
7QH0ZdEJhHuBaJN0mDbqT9H8/zucHZT6q9ovonTM5n8EXGFS+42Fuf6dLAbC+gDi2YhHOR8rhNMx
p5wriocl6FiBzqfUJYGBUFXU1/o3bkynI1+gFi2uK84PVctJBoUfxAZKOfwmEQMKJCPnHb4GgiNc
I5L4jOxa0CUJIKgP+IMii4ciggQdVgHMAggsFd4WiFTgQA0mtAvs25hvUO7TFsl2g+sHHzcWd4lH
k4Zvubz4fbRFh7ms/ujS2J35bkw3Z69/IUYBJgk1AAJy+wE4/jCjxYVU3uIs9QToYBdhh9GXHOD7
09J5+6ql3S1jITVjSkX6/AUAZ3JSsztj29PxT8h9yCe0qprXy0g2lR6bXhwQp0GIPAjgQ/okZm3O
M9ne3/y91zglDgxIFhGlUzphJ/BtTBTUZ9+X1fk4YF6cmeLpg4D8cO85d5gOeK2Qj5iQbmNetnyD
HWvcPagNVUPLGGpIfXHjMYv2EhXei7kZF/DqdfHqxKpXAPZlbrLBcbMO+H5LNQ8sBP83xtNJQWMR
FeDN/G9h6g/5PwZdr1VF6uJBPdy2/KVe3RcvjsihEAummTJWfX2DyahyfK2MDQ9vV/U4j8uFfOPG
pIChgbHJEfEsWqDX2xaTqs6mHd9mr9Wdh91mPHyBt2hQU/LQNtGOSClEt8MHPCp2lMyB39WOdZIo
byEQTagSj3cLVVomasOYSsqtSNSQzJ+wK6XhKiPRkfkgxZDO19f4xBSwPeZxFr5W7biimEgicf8z
cOQkaFJQKFqnmK0eJL0CGKrG9bHy+r5sEuKRmNPhA7DTiFynHwNy9qOGKkDFDpQt7/hYsAFNDFoy
JpzeLRQ4nPbMzxyOj/9ArqeMjegumZrK+DXpbHQemlF+6X4T81B+/9NXM32NGWh6zOMi+dp68v2M
yvER86O63050UrBIvwSLzmCS4Pbl6FGLwVW7vbvt/O7WW1gUCBOhkgNl9W1iZXz+x9utLzzu+pP5
Ge/nglsrVV+Q8X9dm2fL/Ddw2XWlldMUDlfnwq+d8BLRi6bwapXfV2bll/mpQy8Z7waz+IWXBT0x
HMrJ6/Fzb73b/H62B+ve2Xo+SAkOSsahTVgU8L2pcRmbbavJTtkm0fZZcD9U6/bqn2ES03AP7Rcd
5tC+N2EX+XZl3tnfhj8XHdyFXVDx08FodwkM8G3SW9+u+oqaJBrCx0TT+bAe+OFQgnXGJV5TZ6eX
LAnVDi6GpbKmXoIzBD2M5gffhUYFMR4o/o0BCYOvB80p4L6VHQ0qMj3x6mKigfChXqVpSyKNfsAz
BljB4n8eZsX0loUZvEVlgrSpo/vXxuuXCOFo8dbM4LAifJm01/XkFpaLK/AnRWsNHIr1Bf4VyDBA
iqwhVPgVU941tA1oLjrXeCbd9yMgG+r11wRcfBZ+RUkogZ+MOk9OsX/07ELimXARsyOKjhy6kvXu
mk35pWl2Dr4GuYGcxxBPWuENUr6VHXpqSjxKIXzykNVJaXjBr7Vy4aXUMDBGFYUlXBWfkWdJVXn9
1b96MhDx8i5tCvcSMaeGbm10AL+re3ffozs2fiwO9X2a4u1IoSaz2jb3MgW1JRSjEOafj90NXicu
9RVqWL8M4CeKIUiPMeApqCgd4CxBtMit7qjaDywlsZrfCwAL82i40c/F5T7VHvNinS4NWjmlF17I
cL9uTzvzdp/mQEoVA40dAiW8ase9mV5CVmGaW8N4sMXdpQuHJGWGQptLgjaCUNrqqW7WjIWYbNLL
c/NTNB7RHzz4zaGavyntKHHZS9b3qeioJLwxHSXG4gu0reSYWg0g8YKhbAJpZcKtilK3O3lcbQPQ
CO7SrM8By6LrSNvvvCH8zYvP+KltWMXeKNTePnER9ZYeDCJOGyrQ5bge0tUQtseB+f0LoCAfWBeQ
N1f/2rHEVXO6ozUAQZysq2fcUWx4S7eIr2lrFUBKqa3tRrqGL0pyQBl+AhB1GTQ/fhp9r2URIVg0
WaPuoo+ZLHzkAkk6ATpRBn5HdZPYvQyq7uDhqlS/AXNpHK+xuKo6o3fXVnSbqXvRB9ulyizWAqq3
sD4WKelFeHOrkgEAuPilf6FQjfVYfbpfvZ3zHpCGAMe5weYKzGOg8/O6WQZcncn8jSyXCX4fjAOK
DZfUAK4biiwJUQXw7xG00ree3JHIXntQtJwO08E0OO/1q1tA/phmzbzGobmxbgYs121CydsDfamB
ZiASKAywx+lIyBY4VpCRQI/F1LSwUKtecCMpcUxiwJ8c9M/YCV+1foAn2gwItXE7Lqwu7A0GdrKj
m6QLA0h9RlT71nBVsvyxUjQLths6ebbjzlyBcPz6yiBE3L+1tUQEw3MF1kBoYg8gTzJH9NVvIsdI
IdUgsjLGymdX13Du/s7tXBBKCSbeeg8KlcrT+uaTVmmIQRFo+glnpbHRTvPnejc1uJRmwAihvjGy
JUs/XVE+Qlo4rsMnIytUReHLYWF38/jcOk84UiTUgEye7kEGZsMFhzem08FhjSUPq5Qp/AZiiq6M
amjQaeNlmZk3t/AUg01i4FYckXw8FpWnY+l3CikBCux8ZdLAvGR7/a7X3S/IR/Ua/uDf6eH1mQlu
8puLZSY85R3c9jLxyIA8/Srh62RV6x3Z0ld8qOjXLz6sk+7OzHL6Hz3ipg9aerdZMdv26Onp8Vuz
WSx/lJqS6cAiNQx7lAM1c0pOKjwbt4P5O+7krga1XDzRiIynIUIlpYVv3MH6QSUWq9aLPIv95qZa
O7z4QIQgtqDPQ+FyxJLmhKADHYd3I3aYxKf4smSVQ0imvSfPSceufbizL9ZW+xTcUv9VuwBnT0+Y
CjKvF+sjvES7+xLvK64PNxvR56HCRGYf5HPtavH0BrDcyBgPPlAYXIDpYHh4Ii0kqgnFiVt9nelg
S1P7KfVop/unvcKpWLMQ0FdXJlyyG9wnAV/3SgaZjTMt7bFucjFrL4dNrjDvmBDCDbReSHSh0VbT
+5ZcttmoP+uGFdHrStyUSNNOivkIL8w3bJXFHz+KY7cDwV53Nsn0ChbiXLEE0kxjLAFqHVTwGJbZ
P+Iz3wGTg/jCSO1jLgLOIYAG4k7g2QHxNdCHZAw9FKoITX4MXU+o3+oUps6DitnVaBAZPxAWmnC4
IwMG2OkekiDcUIDpLjuA6ve5yLYKPGcGqSP8UK3nUv95BiDiIDTTlNk5aDRTqAOb2oFGS/2GOaLM
BTOF1OqdFunGYAt/2B1/l9vjvp1ACJ89529fuZjGocA/Cl+465jhpx4MEBbc4UYDMAQUL8U8mWMg
XZodFnfBGtKh/5rR7LasUaC07D/vUQ9wGQYCO5bcVW/WPcZKkt58m52RluTuYMUp/CZeksKOq9dP
artiS7vGu6GdPqzBqjs6d/1Mdy/gKJ1F4uv6jyDVyjWUHv5d3s0OTIQ9u81VZPQ0NgjJhoGGcwk0
0otbZPD0pspLuFLtunktlHUT5+B2RI8rgf50dj6dJ8Ko06IjTFVY6qP+zqTaaUbZvFqn03vA7sZK
DDmJkc0wpCaN2jmeAWcoNkL26CwEkRPgSMQMg4+vBHMRKhEonnOIaSzpRBFhKkOLPr7VK07xsro7
f/S8dw+VJY2hilrqiKMlKUwyfun+nrDlrJgi9+xyaURPaSzozyboutTavY0zr3ygR+0Ctj2p4Zas
DOc5jOY3iKzOiqu/XJ2WLxnD02xs7eKn37vZa1YCWGvOZcK+JUeIWxhbXjYOOJ9Lrjcux2TCNgXO
whPglIDcg/60lgwozNJbU2H5x2CnAeGjEAiY8ZXhkJfrgr/doBdm0R/E1VBzoJG6xFTs3BsH8hfP
vQOs2gtojLDeElIBettk3neH+55DsdviArBjhacL9c/bbpQOzRwqRDOqJgB9Q6zvle2YMMQRfKLe
26zZ6eH2I6pEHPWXnAMIhp1om8wKxhSFgNl16CsImsicBNXFGl1qjuVW/IoNc3k5Er8EcJ35HfCu
yhcYW5np/AqE3moMk5KjZm1rp7ftEhiVsBcaUW+dzUG1ZrftDRJSz1VS5473AzzOs/umo/QatE6n
oB46qI7pE4NbmEQUZfAowTrd4Qw67T1IyGHKQOfEyuDBwAfMD6IYFgMLDDW5kk8ONcWO2tGPnyO4
shU7HVfbadFjCt23e7fIwH5jnUQ5s8nUorRogCSpc2isiMp1vjqEWDB8wtoHvfTrb5dY2TxFtcjW
xegWDnJrOHmcD80rgtWGHdVQnFwNtVpm6vi60cXSL28Lq3zDlDZPsJYcGuwGzwcMYVS7C7pKnOoN
ubpTzGicIRlH3LN5+/tQzAqHCHZn6Onojzbn2i4I9ByYdefY31m4bGIGtrgDnWoTtaF+7YPNMO3t
u7Qg1T4/efowyDP3tudOBtgF7cC5eXKdDl9mvVuoKjvVNAMwgSrXpzd4OurmHBJDz9gTx09oJXfQ
CIR5sN4c/eS3MIhRUHc8DfsK2KlxBWf8HXTGPbf4ZY9UIYPgfAZxhmHpIDrboHa4WyKUTZaVjSQ7
os8n4x2RcRIwqZmoFmrIU1wxyGXHsC5Dpz0hKCe3lobvjbedw6Z/huiZOEUTGGff4GAjy3xNHwNX
Hbff4IXJKD/UrjG7EwEO8R52O0c8TOBx33Fsjnej9+SeT7tpeAluQd/BfnTe+f3t2LeFMdHvDvQW
LMVdwezEfKsIwFl3cAp5dWNCPKbVORrjdNIE99G484D2+E9kcHMkjuy8b8CLL07ZtXjBnAaHHLFj
f5J4Jeold1h51xK3nWeoxRXkTqC/omcmpNbs78s8oKZlkp9O6/1jyZx7YvyAFMdtGnLRzRsIetZp
MZjWqd1r6X5UbvWz3CaIak9DswNhDtPVY58jyvXgD27uiwhPte9fGZK9EZNCJw67d4eDiuttgXMx
FBdotEnIZVkwroO6ygaOYxlsH8q4P3U9dHebK7TKi2S83DfZamgPbbbrqezIm4c5TQJnEq4oe2Lm
/zKt+jcekCkMvl8HV2uc8929MkhKqGBmu2nbjG/qVPvW4etA/mcFFaIJb65lZeI5Yu5ClSWEdJnE
FOoaswBJRrcTwraL6EIw/GVNrte9CfSue8VUicoHtPBSLe6cqMHk2YoNcqXZrEi0hBm/5iTjdB2S
LHgGl23KVgq/0Emey1MavxFIIVoa3xdauSobdFkMAYdiXK+kLoE/HEu3YQzwtnG2bje56Mt2L/s3
Q/GEQk/DbIVzzHr2PHQYbgAlwKJCTleCuxyUY+vFdSF0qn2J0nSI6xswP7Lki3UHvhLtf8p8AV4l
Hml/Fct89zvFkm0QlYX7TGKx1f4j0yMxcdTCdAseqr7Mc0xoGibgt1MAHgTOFrXr8vt1savjGxtY
BgL7G4jfdDehy7LuQOduNrutiP0F++JkjJXKKjHPOeZbdWCWhvOmXXosunfIbwCm7+8CfUCOC3UP
AOLAC6h+b7WlhcWc9HKo8XgCRI31FgOxmC32njoVx41zcO/g2oc7Pf5cBpMwSjkMkHSYojjXFI4G
HWH75u5nXzn7aCmuSFUwG7YeKyitL8ZquIVRIUOhauwesXOkWGhOBYcsCwbwnDpe0yyprWCz9zCA
Xb2iB6sE11yOAIfJA2QMaNpjzLl6sxcOKODZ7gneIbXTK4XLjUVyvU+/zqB6J7s/LuHb4nrnFDHL
XUh90jM3qMyjEyxACEuk+1xmIHLzy5wSmkIYTNC8Yj9QE+kBSEM3qniGn23gvq/IXJ4rtZdAJzW7
or6po32PkFpCZVvsk94WbUbypj39XTSQI+OUCV3XQuhGQ7hkdEONoo9LCG4b5ahc4b8aZp+sbORE
ffC1YYIPNHDfiaj4gsETdLTEv7AZ1ur0XmmEnsBp6jX+sIbm9/xJ298z123N7qkv012k9Thm6bLP
sICb79q1HhGorponUWl8U+oMWe10p0hCo9h0r18v4NdHPUl4UWOdMrvRpj11c+oss7uFR0iHfTzz
+jXtCB1vpbkqTg5Xk4JmyLle7N5BDhOb/loTwhIUkNF1yo2I0wlNNB7E5vgMT65vDRjA5stoIEM+
yYfRXnwip3UQGqZ7/2be5fWFdFILLv6UReoDudp5HA/3VDEAoAe2hFu43LXBoYB+TsolgoDXOzyA
u1ybMMPodsk4rgdcoi9O0urKhLBYZ9cQGQXA1dncPhqGn2WgISZk8cleNIeGCcIJ5qfah+6ymsC8
kC67p1NcRoXA+l/lCLoreojDkmOFQu4fYYRGdgpafDaXJxwJjhmplOaceh4NvXlZYSwxXw5wNeBb
OjYs5o5YI9ZvXgkWd065DaRIMGopE0Iseawqc14zNXeRzcrAsOHtgXpoIc3FngZruYWCS80BfSDM
oZklZ2vMWFqjMUMmYyWgsvCs1dGNAATuRZNztINk42UZ2AHtm4tLHbACD8ExB/SD9GSkl+gYgIb5
dXcvs1tytrZJgoprS8v8Nf7CzNy8Z26+8zTpgw+EQ4WAuXQ/BlAwNOT7N2CusyyOifk4DHWmr/GW
DQ3m4ZNUB72y3AfH538kndmyotoSRb/ICAVEfKVvRBRR0RdjY4sttqhfXyOtqLj31KljuRUWa2XO
nM05AWG003dHaHBBBizAdvw2B/g+rB/Tg9VxWjdrraErF3+IfdF8OjTFa22m20rWsa7LLTl2+DPJ
wDWAMKUFgx3WDt5jem5Z6WLh42rNpWd8nh3m1zEyJWgnQftm6aX9Ct8fa4DJBFKAvbkmYus17aQv
881dsRpda911gosHGYpKLiyA3Rz3M1GsPVTzFQvzG2TBSYPyV5xnupUxql9f8QKyMTJ5YWPhHSfI
hsnQluHzEeKr2UWJAX1rMeCGV3xfbjynzyWmZDsz7jRAim1hAsJU/JqnecZS+5ox7fNZtQ8PviAq
Qpqdli+kAP4G1hQQLJKvYhuYeZqJ/PEj4vwHxWOCfUfukn2x72N2UppQRHSCv8EezLFDbHcgNA03
6LVjM+VEzYoCVl2+mMcoQS5mUojm8xMjyuj03yZq+Gqw9d8jGV9t/3ddxyXpGpA+AOQrs8AII6im
KRtYkxY0WUwKcNukKNI0OJq9RdL3YB8GzGm+5m1hrxvW4HYyl/uPOfVo4XXGrC+vHi3IF2gKz3ME
5tTBCfdNSdjUGBuTw+AN9k0v1WaIBNtxmn6MiWFT54KtYKGxNSsOW+gsiFivinvhSXWe/N8X6ien
FvcJsZ7q68dC5m7aE1mor6EWxBKqV1Ec4u7gawywW5gb6gG3h3/pwwvtHazGXweT1o6j2wv3HJXe
gZ/38htOGXfSdr+LQ5Fur7v9R3QrKFYO4xNE2EOI3bD39rdzQcOErwHh1aFSv1yYa12BhBh9o3TA
P4mtm1VBGc/QRrzhiA1jGkQihq8xMgF4YdxTdF21x9ZgZdwWmzlIzVMnLxR6gm4losTi+YQgdwIH
hxYIB4QdkN0SCqB5j9nBYIYgVG46sB6EJ3yAMyeJgEhX4vuYORprlqSVC3IY7MjMghlOiAeOcAeB
b2CdQuZjQsMW5bSmrBSYB6yz1AjefGAhVciiKEjGdVpmii0zHi9UhPiv4zY8MGz2N8q6ruXJv38G
a2fa4z8C65A1hlC8dqfT0lL77f5ay3Dkp0X3qkgBK8r+X+10n5z4FkJUPI7IDWQOAervIwoBrorf
/mFsBIw133ynkt2uGbNXOvVaYvwgY6HVGQMXXnCj5mozemtFatSOGCRehqchIINkkLQZ9l09MIkW
07UjjxDURleNiEGAsnElW4GqiDeXEYyCpqELLUNzDhF+CwQmE6MsNCkughRYDnwwOuHoFMIB++lD
hAHCuE64JYzoejs+p3BIMkIfAcWgNlLAC0sJBJLraMx4QysT2jJMS+5kPRbGB7DESl5QfIlu7MCE
kimfXHlGxxiIYwKRC6sRhiRPqZB4irov+6m84sftBBJlgckSK2TsJj+4xZ6Bew27sPz6Ua7lM7N1
QN6FDSQfnD2mGjEV48Mzlt5ZATd9S3lFhhoXjg+5ZTHIY3WL5G49phI9Qyo78Dt/LGRqgedK7+Ez
xGhxqFoPDLqXt6l5qxz637b8fSGEU58vZvKwyIr8MW5+i+vqtQoeJS4JTG8ecRjePG0a3g1wt9nZ
t3PqsZRjoxAStZG10Mwx6rjaIPoWmzxuVeJh8LV03KzJJXM61mfWSjsw3CWkJYV/7Q1+q3XNbyFz
b2m6U7n2BFXKPSFpELk7qKQwnKEyuyZmUtg+YR60hFgtdlryv2ZyxdZqJu5HCBXEE6bFL/E9apNA
r2PAg88y1IKPiXnCyXacN9KIypyJKiQUS2xcqUXKAfdFbP3hp8QwDpF/nFCaQE/AC+LZu/cW/B15
c4jHWkT3Ajqs0DuK0kINlbwVbrNd37n0trh+4YI/PGG6pIE89ZqJJJN8wy3ZD5qt99jMrDYXo4NZ
ujLQxOvtC+EzUPsdLtmN91skqND43dVuzRnAu5V/+9ivrVlz0WOA/yU4icdJPBgspwQGBoEcgotM
C74UQFSiELEXzJ7aFxvKwKvYuSSB6NTUYwyczIKL2WZPK8SnnMvf08wfUWvnshrQlLSpmTqEGqEq
CVK5PyJYSMUlfSDiAGEx8jLEC5z3HYd4zrHcTW+5Xp88A8PzozkD5DN5247VDPZFPdPBb4AO+TpP
t8Yc6+OC2nlcNPyTjqlojsUyq3ZfnD3s9j2jh3scbnQf4nKkbDhwWdixgDHoeJd4VVHamMttoGHl
5FeRjh2u3nFuxSt6FQ2qADmRXgTPBELZu47VaUVsCNwVSpmQjebCJOE2gwMPjQB6xBB+SWjgK4Z1
PdunLKOGA9AFhUyIyq/kliT075wcx1GrEOLUKbztTONpU9R3FIcMGfCjI8OdZHEl48Tc5wcAEJQI
NF/M9gHqsOVFVoJkrISx9ShtZXIm81NIi6c+dC8q+PfJajJWRNdyJ6frlMY3nC2FrSm7PExws07Z
/YDm5ETrpCUWWh+3FVZ/z9JsxMBCODnhgN7/OuNr8MFxjYk2EMrDaQxPmZg3fUqTyZD7cOqc2lS1
jn+Ka2A292fwfQ1zh92I+IqgzcdQ7G73KhT5JpyoGrRpOsC3jkv/cqoJ7lB/unuTFODHRpxH2tbb
a/MskKmBG6DKE1ejVjoMdqmxPP+9CKyeydM/uM+agTrXRsDOnuodekrLvDEpDeoc/Aozty5Lr4zZ
k94ImvlhlYlSC+YVnx2Pk4dDwIC15/kDVQwf7K3e82k2g2+KcWTclUKEBc5qUQbsMFZjUtMmsvWF
WyRxMDeOjhqrnBwUiPrPHv7Zk/CBAx534o2no5+Cklu8Te9AIxnx4HnsY+Nv2kq1oJ02g92UKsRn
bmS8rO7Z/vLW9+XZVwHCzS2SKNW65Fdc0lo8xAtXSZrBKT9H9WzhstcmJc4OfEW2ARWp3eZEI8Rt
h8qJH89w12+xf5wC2UPu5LLsrMcGN4RTr354WnJmyGSVqAPD75A2kW/S5OHXAkY25+K3tfNsd5wF
JfOXchClLQP1EKbO6P/hqTNYpCF4tMxnupt9JqRTRKQFhTrZICpiOyKk7Dd5Icj9SaR8jCvvBoM4
Pg5JukjEm3s/3sUgAFofj8/em7gdJKl77JhutjLU5sb8R7C9O/RBYOpb74H6Ep6pzHS18NE79cFq
Mf6T1p3ZPnNFRyrdCQJo0bG+XFLY4w5nngjD5SiTLYpBDTzzzmCCjN9rprWVc4B6xuyNwuEZGs6p
iQd921aTN7MRjQeJjE/TmO+o3PxnqHJ8MtnqWKcbJASriynK1eaDwwHQ7kzRG5HSfzN/un+scnP5
2O1OUuWvra0uu0vw5RBvYnSEzanOKhvh6NvFewB8A+GEbm+pMJ7miyCSq20wOS2U+e+ioMaGHQH4
DO1CEG3lZ18ixlmo74YrQeReS3jGn3EhZsCabt9QJ3GkCYM94beVvXhjmAPPwmnBOkM/wLvcACAn
as68owtvmV17jkUKVssUCXOhEwsXFk8oYyiMXIQJACXgbahhq2C/YgbH/MlsL3fZd6ngzEL0VA8z
F4buy+bQiNtoGoedhBZWDGFO6SPAokJIKwy7cTloY5KgY6dMwWElbj5EhD2p8vYIGKVm0I/M4YlR
ix1LF4/pzw7WMAhPfMX9Nb8zyePd6aHMxxJTGO9BnwyyQDtur8T3ThwhRdp4QBMK8yyBG0qloHK8
lwMM5hEwPtg4mrbhGjBDRzUI1SVa1WgK/BAs4QtRFcWmPYS6rW9O/TOqP23I94TNf2JawPR7QGLh
qb/tMhgAXFgxIL+bi80FncjgjQW7QRcvY8tchZxQT3bych0PGuKFKF0ZEiDCvXMfFJurATB/wzbS
KBqPcN926g013GLaTJUYKO09O0yB1Z4d1P9o/jUYG96p0J2GX2G31J5BrgSbMyBfi/IIkzRYlbjP
o8SEoZjs7ASja9QgeI5TpAG04hRiTeqQ4DNACBEyEpHFuAx+DJKLrvDjcx4i8+53ejsPQ3qLTzFQ
IXLh9VxO2omaPEP5C8pWZPp6/+rDROrD2BgY3OeZ3scLPYVfqXtH/PgqRKFGevaeJik4SDt45+HL
+2DPhYTEWknoxB2Fl+5coo8HeQLDrwYak/s50FMepndyF5XEA0duxf5stFA0OFoojkJ7DpxJA9nB
yan4LSacd+fYa1ZWc9j1uWBdfwE3G6G7BiHjzI8mWWTnAegGX2Bw0E3aE/99cTuzK9xD/417CXAo
GQUim29jH5MrMbYN4nH8TSQueEGy/DOsh++BpL1jTzavfREjDxrBIZEVBHL7xVbgysgH+56rfwRM
BP5csU2AwUByYTj4ZGNBqLZH38OjQs4JSlSOcJwpZLD+n076cSSsFXH//DkxMBRgM6eqf/Wef3p4
zKB3YSR8DhbD52ZPw8S6x9YBGfwJB5LzgBGD0LI77px5+RJNxESlwGWTVG06DbPARRBjTQArRqGK
y5m2WJHiV4NfENQGG+KxwjnDxjmDrQALE1hSnSWI/brHscEJzTndcF7TLlAHFG2NNwOwWPSkEQCC
H+9HW+cOL9D4Q2rgsNRFiYBqkShAdaTh6XP4E5kAyDZDy/1McS5DHhu071KGSBtTewCCdFzSqpCg
3D9nZfroNTed5dNACtCiYIILKKTCZwzySPklL5SVrW2tjk83u7zNWtmzr01a9iHq0m4I+Z4XE2fH
b6jRhFvZ8h/4SMIs/FBsiWzu65dv8zIG1/aBsI4jcu0duueYKX7ELFV0pihCaVggqAo3roD531cZ
oLm7mQovjmumYsYA9daTzmzgQWw6BOcOO03ttjxO2qe7m5DEoMaU205z1XYoNig1OwzNjeBWNBbM
bBcNuaYv/+WXa2INGcpdmAQKlcB/QC/g5fJPWCgiuGVQWN1R9erBHVGX8xlwG4AGPImpLL122k5p
yNARUWfPTjF/s6C5o7EKdqPrmtmwuxUWRLAAyNQGN18LmjMtaFgK+t82s17CS+n1kCFNqfFvMvGA
B4G4MCs0a08hiTQZl7A7vhyFNPB7zFc8xmff6TZEeoSHGB7n84yhCWsEAe7XBoaLDnFVSJtYWj+3
X7zlJtIstT1K7dICk3FoVV11Kk3roKTJW14BcB4hNJKwDJrL6RJP4pLmWFwrZGcQCweRTh36H+bo
CkZMYt8GuW2Y03+s11tgHYMMVQOwovSOU7A/jxw6h0rn6fYo+o80HzpOxxpV28c9BNjhkuvN7EXn
qRIkmJM3qBnNE1VT2dsPRuDsB00vdwPpXKGQQAc+u51pozg5F6JBPAoi9SzMQpx5qPFv2SmVZ4Dn
9tSvggNHVD7BZovNWnZgJEiYLYg9FrsxhviA52I2oeNJLyoVUVO23eNgt9LZ+zr5MeOwXpyYQ2re
e8mkGqc64XEYIcwFPRTVLlMRZz4HMwVQXVZOmsHywEZDmBWgBtc/YaxjlQYLXYzxEb9O1NmEDBax
RhOzBn6JjT13VdReNHNd5D6c795lgjnfBrJXha7qHEB2OEOM+1it5R2dLKJDXK0oN3rPjQp7L2RX
vgjglM0FvxZBTYGQlM8lmAHtOSvEQ8RmJhhPmdExhvyupav/jgw3T/xAiYDYcjDJhvwUoukxv4d3
6kcXUW/eSHbZrXfBjYz2nUFiCGqJG0947HVHBBy4Eu9zw+UCW6iQL7nHUHUvs35ORclAqEgL4IPh
gwmGKlCHyLP/OwVTYDpBdhHIwwdDdQESDp6UjWpUxDpuFjmE/ztXR1CSrdOKmJ6OBcADkPri9NT2
Gb2yffjP8XF0jWWMAboG5KGMgQJzEc2qBbttLIgiYC2p6nLdrRp5JT6zOCJs7RWVGjHccnDygRFm
UoBJeiyml1jIckEErgArEyxDoEj2KBNCBBkAlsGhaq2iOVu9YEBcYFTknCfcULlMPJy07je62ptv
rNhG0AnukkbacLoOELfCUBDR0sPW6FjBYhgNYFDSjN9BciRvMEi6UeNhZp+qB+vJvnHQv9kuswXu
zKNPn2CRBnQ5Cj1Cz++kLkItOXI0LczXn2phgUlBgCKjpUAT+KBpsIyvvT8QBmmOnqPrLMSmunmy
UAKFow8uiNyzWcdWUgVqhXPDS3ygPfF6YFZq9BuZXAoJR2mbbiZnBwY08PaR1+//gzqK5erAhHMW
GEo9GXTMC9RTXDBGE4P1FMac0/MGwO0pIxyyqu2aGgDJHlc3V6x4siIelORD4njyuBANgECmEGCC
ecyrxK5DMJ1QsRETITg6epsVwtcACYe4CMlNY2HLCy8ARuKAJrGFtf9g+ovVmuhJGJzyBbfuIanG
+Jwx1oYox1MIJSbrrJ6MnUHnsBO+4lYCoAY1GOEoJGphyzPPh2mSqSTBSgo9cal4+3ZUUaxyyw0P
P9regsm19EpslKykvVf+URYYQypnqNK610hO/S8tjjBY26PFnJmKe5g0RrKzHDZXACh8DuTYnigx
vZJ8o3nMJBN4EpcGQWHb/i2Bt4OZdfrIOnCHfGpXYIWmqLhl6gOoKbOmC/wcGjVUeYXqxgEY6M52
0XEzFnRg5/GrC0X3wtRLwjYEmzzbrxE8m1Q0fOKHUY2Aa9GrYK3ANIp9EQLU18b/t4sSEiIsAu4m
jxG+DBNclaDj0ggH+d05bTjMIAsqIZwbmhiRAMKrVdlepSxq2a+kwUb1huBIrEwA71/2XXSWcYtc
X03CLuQXRfGO2wmReMdmKOFfhcDp2B8ImAo7f9yFDvIDS9MCa100hPmwZgvTpqWNdyysJKTFqZJK
Y4kw9IlMELblTJj67Gwg0kmR51IAXlgyE5uix8JqsQeh+oO5p8aQ+zVrwjsdGF4haJybBgyS2FUh
cWHvBFmcb8HTx39k1nWwbnCq2AlA57fmfa0iC1H+cEKkLYYcvhugswBt/jhiyXjg4+4GxrAz2PUP
2SXrAglMugZ6NQ2obqJFBuKtKw3JmTkY7cMTPmODYNyGPXL+xD0GQ5qT3b+/eJ6YjHkCmmqJOnyS
KAB3wPnZsTMuXd55LRIFnrLaDHHPBvsZQ0/CxpRALBbbk6+/8Wm+rZaz99vWJ0OuBxBLVBbg0Exg
HUbh9HddENOKsAXdHYsfdik2QF41Hp3szl/1yzFsuqTmGe5/wR84R3RNLvYYwxtiJZ3D6IB5zZrD
fH5QaJYEoNWnAB4YBG1dSfDCoA37cAPmAIBjBOAM8FMVhn2wpu14CX9pQLIt52unDxza+6al5XVD
seJpe1CsvNtkkTwmuvvC+JeYUeyLyuKLP+6HAPIBbadf5vsIW/fl8c9g6+/d+nX27iOsA4D5KwdG
8iCVUV++N9sMI19gYQBkt18y1dv9aUvqoA+4FQcKNvGX0uzS1SVPl6mbGj/Cl6WKQ3/dM2CYOh9b
y/WlwVb1x9WnlcCD+Oy0nHN/OyBOAIpL9AbVU5AXBHv/bSmJWPlTlBHzeYMY9Uf7bndxBppdeteb
P1iC1R689H4nGLGBfg2DgPCvEuzP1t3u5IXgHgTJPM8f8S4cja6u0lPYDX5mQ31OA37BqnA5FGob
hFz0koarcV666OBGIsAjrpwlsvn44qaBYzmtFtwSezQm+dYZifRwkZJWf/Ufs6vfJnFd7n2DLmyb
VGwY4tq8AQL1329rHxLtCc9nc8RH3msWpXvgfOUj+486QOZHP4pVO9vsDtavULwiPcW/OsI7fAQl
+4HC8hONxInp4xPaMa7icx1Q64S3+DTSCqVYMJK4MYCkRuFTYk6ALLTA+h2fg6sPJscPqPmFI7Qv
jkaPse5f3cMeA6YdOxJe8LDD1g9Pj5BgyFmCM6YFx836k4RXgmNnJMUeWNz0m8H2wmMHCXxGn3n3
X/i19d+zBdQ+LgIxtPwo1Oc8Wnf0hKTKucehXsBc5CmtYj4x7bgeid3UFg1jN9i8SHvBAeFEgO/V
va8utkJnA/kHrezFxZcdpiF8BTwJHb/aLz8mcctk2zyLrbtpa5yUxs69w+gyu6vVHupBhTXiB0+I
s+eH4eyJ2zQERsQr3ilo4RZgqkMFz+e9X9u1vUV4ix0SAS+gkKKusluhvmSuUaMG4SzLxfOaRUXE
JmCxZMWeeg2o4ZuLLyd+W356nyUSjhx4rMDMvRmfvF2ZuzFCUuhiG4NLKVb7p6UkG7RDxMbd8J68
PN71HvS1HoYQ7fBWWpcXGl09Pw2eL5P960Lqwh1+fcSCeV7sG1SfFeytpw6800MOMCuJfOm4lwrI
ZfF0Wy8HgldrHzXUEWurItm918QtjKCCt/d3zWZOmc3aqIDMEzMMgjX+8AIGeL7jEDY++qPjfIT0
Vpf0mcp6fu3NRm8CPFWWZWAU/fLCDVwtHpdoIXvTfj5UVCy0Ng2kmjavDG8w5UmhsbiavV7vSLAh
JqRbu+cQR9sX+3hykbuCCJX2eGGYH9VmXQFrS3x2YwYKQ1c8JoA1fKQIp8dNP/x+TZ4ZJQJlI/oX
KqphYpaGJtaHY9mPyKEEmACzOK7ELwULAAANLCopDXB7bLu1Fb3JEgANGTdsX5COWK8pAGKVPAkk
eOaXytnBULBjqneHVuLSCssJXcMX0RC2VTKrdmHCCpEC+7xszr5/s7F6CIIDVcPRLgoOvD850Q2K
R6jnXrk5k30Oy//bnABxbqfRCYzsO2uvEOkeY1kmdKVE63Dhu2+7ffFqfLhH54N8sWe0umICDjdm
+h0pXbtRcg6dO73mxQbkabnlncdFmIhPWyOvRPLGxUBum2xd4v64Db/s24d3nrMrHJwNVD7CaikL
q3nJQ0guJqjpGTuiT4F+d7PpDFbDix/V1vECtzryj+Nh1Ars9z1sY7E0p3wWnn+0mEdvaADmlctE
XGkWNaLLFF1M3kpyvM2bFmpSN7vTXmRxbEudsbW5M3mMYnVvJ8U8z8GFcvwAFzHuQ9CjRE/2oTu1
uBn7Bdmm0JCG4txyMO09arM4IndAiUbDya43Idt0Hrcyl0YVN74Z38IRGycctuNDf343M7kbukrD
HzCtJrSUnxVHZUFR/HJz3YvpyCCKM0Fm2i6OmbSSSxyhmITh/2l4+WGCvburTaCKm7gF3lzjZq0e
7JUW5jVUMS6NImsgWN/UoPSgFhyAQxhACizAWw6LN02f1F55fpcLx7zbBmoQ4jsSV5d+h0qFqhXg
H8CICW+a7oqUhqnAggCupgXARpWFkm7Bes7F60PIgOnCDjIjdN0AtgiROoswA+1KMS2NSVtAJ4br
5obcOFCStSfL85m6JiyRNHC3RG+szz5zplNvAO0RPkkTDiSM2nXQptCFtj6Ps7sVNDCQdANs1p+T
OCFvUIyWIC/2qZNB+CanP56LRjV809pDEAXjwCl0nriuoE/z+Q0U02QCQjRvg3R1OGML3GpUmsFb
4Bal+IroiMKZ6H8LhtvzUz/BgJNFIt50cQzfJwiCRj81VsR58nJx0YyaYvixI/EQIQrg7yYGMY7h
DUHuCHBtFVZAiGmasUq71J8mjDauKLyk+f2vK9ibuDPdTnywohq4UL2EDQFjCxEK1C1YLIhrtYm4
tcgd4s8e/poQK2sA/r3wG4BMiIfWtNrpuwCnmor13MLmR0mjhnZFDD3ErAnfO2rdS/sXBIpQ1cT5
EZ0Up7YkE+Yx5Ms51igpg2BUJRO2VOCLLNu5pI3pARFJTBnyqivvwXTDocHns0irJFKiu6NfXeYn
fD7iMbhhrC315mzbkfEJcrcQyvINpNPmMscxD/D9v5CT+YDMeZM5iO1izcMl/LmCLw2dh8sX4M5j
ed5uOiiDQTNYemk5bqegH1z85IF7qrwvfJs1ygBOn9rE881lfkPrxXMbu5n43PE504w0ye1G8Bkm
NEMdP2fk/4iF6jTLLmPYJH6WCgeHeeEgECMuwhShjfI9vKRKBMIgjBr+TZryge4WohGQs/yx5Onh
asiVCgJASIc7e+XqhHyGjmztOXjLguIZsgJcWDSskrqH44FKg3xKabezhS0sCsGIakdjSpPnnRHg
lo54FT/uB8djAF0AaO7n/mk+WIMacBQc0NG7ZccXSjFz+B0xXPjiAHpxhG3bQL6rMVxzPmFOYrIq
1zJJeEiRxlzYi66+zRplr5xz02XzksKA5SCFjs+DHcWMrxJZcBkMsS2QLyhIchFT3o2d7wnfJB5H
hiVQwPlSbFlMSFSTfVRSOzZ7b1IPJwhLKKgZ6wEulun8RaVgXhR5hnB+mnJP4CeQATVwg4xdua4s
hkU8q9VALp/ktBpcxJxeli4Y3Gu3hFJ0TL4+t6d4nehf3+g5y/6Cc8wTyudLGEFqlCnjEpkTn1qI
hAcPCQRxHXfAWH48TJnUYB5O14aq44fOAsO4WSbOQM+Lp93durTKKnrpoD1p++guhBD6gPNn6UOc
/pmuoT4e7hY+nFC+/4e42ANEXk5nJLM7+mMOJgciGAM31E4LT7rEO88TH5IO+Oi+VevQ4YGpN28R
A865KcIl5LFIwFjQD7Wg1kJvWWGfxPbCZv8Go6zh39InQ9UBxRQ0UsdOwXwwBDs6ZAxccFXqMJT/
xHrj5jIy1TFzU/tf1Nns41TQERGXj4OtUvpRotqP9aclQfWEZh6sEEKNdaSPXKQkNkGtgTxOiU+U
lUbgEskuIyol1bK4s0PrwTiwCU/DVmlskMqSTN9Zb602T4tq79swdpwq3VoUvj5l5IZZFqU87qKs
4jyGSnHoYx5IrTF6Y0+Q1aaODGNKPUYryVuN9xGN65dEqw5EMEZe4GeMuVQ0hrPNKdlQRmxodZYj
cY05XZ0RljF2KMAkf4yucB9S2ap8UMYydDEK+5/1XYHN8jQGgEoUBUMimT5TEmi+sxWY0qbmJUfw
bKe7onxhKEV80LMQ0IqpXfbcmt07bfX5l27AXhkRIADNSFqrmxtxbjThDH656a57G7HTVw9TTIWT
MhV+ChAHlDbwvSCJCQUSAAxFskSjbkal/Zx2goqj42cwLoZ8TGIIf8fcUGYE8liK6D7YUeZjQIju
n/3kNU3Zdecxfw2nWHaCGhHpCQz2GnIA34IiSe7jouiwAzNKDfJ8dwGstic4bLvu3ct+52eAKTaW
15Axmsg+87lqz+eqmwt9mgMNdjTbOdsnfpIUINnJ38H/Bm1ZngfzOUdbfuxdBco2VXBcHk5Ognck
FKdGv2rC3/UDdkG28g5NM16pD9yuMR78oTwn54WKgCkKEXeM61J9Rn50csLIGT6TkHog3VISiQkr
vqn242unawqlBS6qB2/fwvqbAxS3Ns429iY0thEUHzEwgH8OMOcpP/05Y+091daD2q+zEltd7PLQ
A3CnKUq5+ATMDCXbCwY5EBpIouWyix+DiYB8yocz8Vog4pDl0jYZposlrTyKb5sKqBrJRPgyYW+f
dP0jYANBYhvWH60ySdyKl/OftQ2377kh/nZzmuwkSPlgasBSrMMl57ybpQ2OFI5CKR06UCNudv7G
xVPqi5tvZslc8qXlb9mTRi8COxTfQfjH3DSZOVPQQDKhIks6mDRwl7nTYqkvqcB1Y3CFeOPuBmKg
1+KIYtYPfi1+Y4uQsWTOn1XsrRPWBuAXb+BSvXGgzvOYuTrmjIB8P1cRZhLCPZBWBfz3a8XNCVhd
GAOqyeho3gXrY+4KZhoQR8N7YUuM/SKoIUv3HkbDTjCkSC3xJ8HZHKdYFjfq1Yz1OSeZewWeM1yt
JNuMsTkxue9sDuW+wsWSG0h2MSZ3QOLiJIZGh82d9UaN3/ELts1u3uCozSpWMlUXMRYMwqvem89z
gYo17zBaw8OTeRpmf7Y+OFfQGuGvfG1UBu+ne6u8Etb9shurqKdN0lG/KUwlmI6nsVQ2Byo27SzT
tzUfmbLmt8gp5/jXVHBZ5sYhIcjZacj3ypKu2Nw+psQlptmR4zIlWLV3hbTwQ9tmf81ev//d1LYJ
o+loGnowQA2yMoK1mnokyTJtJHaGKl3TKJGS7VYKj4DaeGF7SdvPAkOky5ADCUqbX/vMrPAQY8mC
/C4p0u9m4Ak1B7YoL6N+j9pZRElFCIpZ9kVdAPE9cHnesoDZdqK8ybY6U76tUS1SQUEjtjI2qVjh
O7kBhmyclnyiNRLyh7tMJX6AQqzLJOBkDhbt3qJ3e7pNQl2YRjUJbufSPojKteAYMjHty8bxjAtj
AjScIjnPyxSeCzyjYD+AJ+dk74L1/25BOzp5sqNBVZaqO8U+eJQF5O36SF8vfc1gu4TfwotTKHX3
5XTrca+ilG5FKj82DxBx9uAYtvKPSCzHftfZX6CwosVjdEuhDhvwCvPHUY79+uvdj84dy69TH0HM
4+ob72C7D09apG4nsH6J0mA3akXC1VUgst6f2QI4BZ5oMDsKn+4gNDxiRtMd64LeY/zyGgdngTUl
AlRcw8Cg3mT63qw7hA7AIbj7Og67V0fxtejk4kBjL1r9Gos8QinPiofRyYUz1e1uPsxBFICMA3hZ
hRHfuHTH9Ygc3Vcrfp+9K4qsHWHFENUG3b9lFa3ZW0s3rY5DbjrjO53z5es1bhgwNcf61nVJfaAd
psup/8qv6P8f4RdclYwe6NVbv5pRtjLQl4K2jKrB6+Hcdt5cOdndS/LqMXEunRvGoNDBcVNdsMiK
j7OoUPvc+wwxGlM14pmEkzhIt3FzoAQtQnF66wZwjKe/vfUDCIypTfLKJ8d8e/Vk9oS/HvS0HYXb
h2idkNgUqidruPKPoMl7BzMQ8FDaf28EN0soba9Za9S5OczwsAj+uFTuHXIjvu78Ftz7d5Gcdbf9
UmF5d/TNi0Ri2EdRZay6Ullss6p02l962AvTgDZNF34sLGngF4yGGnnbfeKeNtPUcAH/Zcc3+/zd
z4xvGRJfYEZsDBn+fCy4czj1PM3Jx0LYhO2zqw2NoXjdtpEnlPZVdyFb8MgGmRrxGLU+mJZzlNJE
PVrm/uYcKWOWDSA9sojBF5AGcfKcjv6ntBpsamxg1Mp5/tqJyrxNb8DOBurnUlFAFuakaFEeCAZB
24SgT2YVE7HVFRfQXW3SpNKg4GHGdgU/G0WAzODbQomJIYBBR6MKeOWcd9QqbKS/AAJr/3DYQ8oJ
+y/VWMUhpRHIsc/0EF9R40/8RZUNoVyyszOhngBYdEy2fhRorquvWxh9TgqqjiZHs3t9Wy55aagm
Vwi/yMMmHUfFCaJ987strsJkr2w5a8Tecp+VR7+Cw5Xk+rANHYrEFqeLTPQKxWfid36yyOfCejPw
cVojxlFUzgNACmMy7+T0A1lGuC0nyZ29mL1Ag4DchcQrEorfbmZnWFdZ2XOcZti2NWcpw7KDbgXJ
m4nYJQV+pAV5joN3IQZJpVm+7Oy53rsKVMwt2o6LR+PeTpFnwNwuGqAb3KD4u6Tb4jYsUJfkMeTK
NjMxsU+ad3kM7GpWdE2tQTm2Q7+pcDbBY3iBp7AutjxhzyEoBsaSQYEIqIO5oIXytmWjdJhs/Usf
1AfzA5cQMqlQOM9rZw6+Iaz70HgFkFW8jGIMKzMcO6ha9LC5QetWnmzy4580YvXbUdjtY+wvrmZJ
ByfLJd6mwIZ2HNd9d+5e/zhlpf2EUVWH4jbecuPigI9Y1kE9aGaQs7mkQl+mRmPyfcdFJngQKA85
Dlp4jRWuzm4OtBChJGpW40aHxQl5xa0M/oHQUJq7Z9rqwckyawbXMEqaAY5XXKVEw78LuaPdolai
Kv4g5cDpUo4KtyUaQRV5V2sqMgt1R9mJVrHDu6AcpBYKm2CkI5YrxR64KxfYTi4G5p4MOl0uDKjW
vJKEFN7CrODS8gzw7Aza6cF6Q5/hmHngvYNVxcnSV0zllOBbUW62D6beKxsyimqqnGzIF+7kCC/V
r8mECqrMcnBvQJR/QpKGvHVC+L4Q2P1wMadLo7QHt71fgU1IINrs2Han73DqfW4QlJYKAzbW0O5r
d4hE/uStB8Khjow4jZpl17nYXMsFNk5N/mgBL2rxzJZt9i+4NDPNhUrtWA4qvpSvV+AtB94nNUAZ
rg8QqnV7qeEbxYjlQTvb17in3CYXQs7fa9LZnFNNTNaYfDUfIPjlas+6ucUz/AZ2cHRdVXOr7nR5
P7ufllnXXkX65poD1u69NhyBfM0qStlNfvow+j10WKiL6jjrwqanPDyhOOGoNZXaXIMQtczmWEC+
XJ/nLkcxAeUfpEbwqC4WoQYWUoCege4jrJkUXyf9fuNMcvdrsse2Rn4cGKCZ3GBfE3oQeHfbIYW5
9dd62xZgus8kawhY52NA2p9Vf12ilkzt485uzufhvY+2TlIHE9uDhqsbvcKW+gKbPUOAS+q2mKoT
HcIWwYPBqAi7JawFyF08ZtTA+nDPPt3h+VErhjHDungjXjbMzcbfdAMYJHcfFy7lE+xYjSOYMcvP
Bvy3y8P9oBCwbxBJZfj9tvc3qbAxIuMh2/pz9sUA4hfgk0NhSGHfYqb79eacLT7WGwe7hD8JgkLJ
EJ4iEo33qPLs3fiX+fXb8m48ScI1JseJfHcL96TKoZ2nxMbOU8iSWoq/+Aoqpt9dQYaKJreWrWJp
lyis15+tOfuwAQmGfdG6GGRNelTm3S0iXUS+Tzy6OEkbTznp9his87tjD1y9ytWqhm7ZAKswr8Kk
aLbG7cfFXF1fO1HmL6B5Wu1gBbeTlwGgU5XXafE+8OwfO+CxV+zxobhgMmK755e4893N+VcxBXVv
mdRtODl3weuWdx63l0y3vFO+/kfTWS2pjkVh+ImoApIQchtX3G8oPEEjWHj6+Vafmuk51oIke6+9
5JfrvEGvrjsI4CWycFNBUClxX3FXvAHMov7mFVoJ2pX7v0bUnWuDnhlS1gCDQUf8ep0Q+bX+ZwQd
RDHIbToUwawCHk+a4RBfc31o3P1usOYyWQdB94yQ7vHA8H0FAS8EUWGOIRvSMt97Xq1Ek+tLFJDd
SXAajg4QYiUNvwhUrbIeK+Lz2e4iQo3mZ2eJogUgxECYrDADqWtfpBTIBL8ARQRCPqEdZbHTLxDg
7vZ3r1rrH0f9dXIaAa7geG5az7aci2LRKU4ND/jvM8pyyPQo8cnuJ9ejxXpQ97RZoSiYnQ29wy+p
oSuSx3ol3TIlahFh34NTZIDg4eBsz+oeLYKE5oJMAsiMUkK13YDHCyqlB7WXB0X/9MZJlxBuXl7L
vOmyzYeQ9yQsm/fKawDstLf1DxyQvF7pAJxGUgL2IcT+0XZHBxUYwuBQ8hIp8SU3M/8oSrHmEckG
wbohtz/IUaBa6rAk6VrrhJmckdCQzj55LE0a87k1RlxF5r62p/QYsq88XOvzLQF9eTjocCb/XnBK
EmsGg9fHDHgMMDFOfwKdlw7Cc9Cf0NUzR7svyILG1PMIxKMdXCkz3dxNuGmVIp7rncXSnJ+CwWcA
j5UkwtJoojPVc0jtCUtzwtoF4XCujhMc8nkgFxWWH435R9hnK6ek+8qLZPpOq462CEduvHLBLXJy
wSvlBD2FEzp7Jd12xZ58wKZSdDH24RR6NczRc0uNVfpa08KLRd4+C+rEGRX8fPmxfrFx+9LVLHN8
KhDBTc2gpXNV1oMJUoRCeA685pLfFTizLEH604LEOpn9rkcmjGr6ZD0AMMg7ePv0gOkA3ceT7qxP
HiFXiokh8zVvvZd7VWAaqHmIT/Pu5VBv0lKFstxEds7On4il15D5JzeLXcuehYM+2tLeWiMv4TTf
YIpOOA1+7byyU2hMae/mP0FOZh23/bPaXdtIvTNyTLeVXg3L0/bamOp5v1JCahFMT+rxo9nv4via
JRVgiruTA7hMnZN/rSMjtYvRHya0MmGHGTBHJVuomGPr+Z8POn39bEaAYg8Bf6Vzu84HvzJRj60u
0j50bsjTbm0A46H6ODQMhGo+m2Z7uCqQsi2D33euE4xpcMw6v+ANTfTmqMAkWh3p8L4pr4HiT372
Shrp3Fm49rLJJJdkR9eYvUCnQT3RrKVjc2uxCK6jSxmtD3wqBGKGXDnJEvk0hROKQM2B9MOYQSYv
pzGWV33qAReU/j7NZDBi+Dhw2CwIobIkuMjobA6YKjB7Y6kBI+C8IeQyMuq7k/4WhCaiNKjjKsit
2VCB6bANgRHDwF+hNFh4PIjELEyaHoevfyiBDyewA8m8RBlMlMLakGKfwTtwE0Dfo9MoSSc48PUR
rGjULhMqJfc7IDAQxYY9ByD8MbxjafBnLYAhARKQ3Zkrj9PPc/I1ALfiZlD1Mv+zeQauAcyqG6Ih
JTBb/hDGR+0g8ypGH92wGxoLg8S0ZHRYbAS+lgdJG+FPblz48d5kweRzgtxLB4ivOZ+bTZBEiBCg
Pj0j9GRFdgr5zpATuXbSwROnKcBojODjMr70PuiMiaWEwnfw95EA4kW2/+Ws3vRK2sdLj3vGGVPN
xIUEd15oNnlwhT2P0gZes2Ee09tHykiU3USj/+sKzBc+EZQImXukXoPKBY9WnK4F/SijHnx3MATs
DhOEv4DVK39XC/wYi6Bp2Qh7bOkhwbtwtg3ohxJwRTL5x7DzBhSNLNM7D9IBgL4jimfWGanN3jMW
gY1njFqneOLOaEfLFBN3Oj0eLpi0MBFwBVg5ye0GfANpXpYmCsF96l9SlsWsHtJ1i+z66HLGLNIY
P2fqDFHbL/hdHbYJcAu6OR2btakLclYmMMCu2fxoRieuRkgcEbSZWVBjTrJIDGPqmejxC+75uSCb
+hV2Z8X8KWn2ypNtZ8cSeooWnC1KbTF5sHGU4GFPiNcy71BBNiMq2rVyikW9ZTPApjHMR8S0ILnv
Ky7YP92kDzBSqZIGVfLG7kGIC5zx5NI63NubnC5YAz0jLbkD5ribuxhQfGOmKvb12GyZsT5sebG2
yqzf8OQxPu3GunO4g5QXvxAag09TKS3TQKqf6Ac5g0SUUyAl7w3eBVwGzDqmcLp2KgBxvY9+bEJk
AWppFkhp57RykxmumAAEEsNM8FEMYKFjpKBuVmIouJDQIe9FLKga44QFG6N/aXMUHSbs7UUdgg1I
ZCWgeYAkJvIMmACtWEQlNTwliA9ZXVCpDLWo5/fD9PDe2bITXrBuNwwsFwvbP95AaHUiUub9HtVS
93UUshUCL4MXxJCVTuVvXyfazk2aG3qodM3VI+dV4tbYHK0DEiIiP+mG+3JfcTPeOA4QBcbSHRCa
JZC/Pvqiw9QFiLjuf+wzPuwggGlckjbVUxSUXkyNW3DWcVNgrCk/hVDF5cCRST3XgBz7w2qBN9hq
mggWtIF9IiBbDsrxRbMZ+T63+dvNpkKJVwNSLRCYFPXnbfvMoXfIDgXie9I7QaCanPVMg5cQyeVr
uVuGAX+9aOa+Fv47JiOSJgUuBxhjcCYnLWviLmzbf22HdgQG4YHqJNqwbbzZGFuATUHkXYkuuFKi
8e1w9MXwEai2E47qnM4qQwcH3Ou0oJfwxoOTdyr64yhFECKyniIWd0yu62kTUo/wjyXPoZLxgj/n
KNpVUAKuy+YM/2B1hgoCmuQZMxuoSV2zfcjH68sAJRZwdnS/CJ5I1AEPl3KGLiyZC6GYcaXklXIM
yWPywkdpPxve+6pqalBLJ2S0hkVGi1YxfUxgVtK3+FigOFbo6E4INFafy0HpTtMcw1N/mI0ZgAEI
oLFBU4pRjkxdLsNs6CbAI+bg4EEGCHyXUMLCvaO/JkOQCe3akEsPmAEaCNkVmQtlOxootCfI/Ujt
31yxScbF5IV9t8X0dWhtycfbnATpnvklSGmqcRB+aSKJ7mxl4xegmQRIm9kB5QyHHHMoLjCzUzn1
ICtZ5z4bU9mWaEExzyRDQ62C2RjOWorfPtzt7Uress4Py4w7WqyYYcMugUzDCeIpc32O3MVpeOEY
fBxOw4pG/4otXiVKtBWbq8+M+D8Qdg4j5aFGRKVLiRZ+iOXZ7nci4F9hMgIdQH1OIQXAnus1auJu
9GHm3GBysg5/hCSvtcgxp0VRNUzhPX4X9OOHnyhzmYwrwRDYJKdMjVgG0zSi7Mnd7ztDRmkqiRm8
nRpizYRSm9n4QeX2408rRz/ayELf2n4OorTR/LL6acFBanEbWAVRVHDtsUmJGlTfQZ/pCd1Jdyt3
pmHB1kduQjyRMnb4A1VEMepxMUHyBrlzoGfvDeKXLcX4sgq6fm+J1KD3gUwc5/6XGnB0Wr2jbNpd
dgaHgelpnsl1HI3M+GfpXm0zQancwdNRdzUHgNUFwnvuAaLTSv51nWUBrQX3sVOSX6+ws+AWA4aN
7xsD4qbZ8GpX85YMmIHmQQao3hb500CghJcAygSyYAEiDSh1vwn0zLtqOyU+ogtlqbaG/AxyFbxp
3TnP1T3jiSswDBkYIh8aqACOSf01MiDkA6o7dC/RRZB097wl6M+zQ2epDrp2d8JPI21DFUc1+Nxy
HMDHSxrOfQvNIy6jBypsc/LlqZKUIADAUa4MxrMgjBC60ZycFuXxfFSS87w5VtFRqGHjjIETmwOe
LCqQGgIv1bF+8+/PJryjUfh2zplLc2T6ffi01Go0ZU8mjJH1ACKYr4Gyv4lPw31M0iVTlQ4fhR0/
Hd0DS9mmwWF94oJHn6mg/GjqkE0gKzAoFt/hO4xvk7KXQuzDmPTeeyDtBEGLUsr7DuvBKaZh7jYO
3ZjWCaekbt2PRo4SZe3+Pcpponut8EbHpDUE9bzo9ruASZXjlaTbemK00jZbmfUaiMFf7t2ntX/r
q1DcQMkWfY2Cdpi54gGiL6+UsZI+w0clJepA2FCWIEyTjOfdZnaJSEOUPf+MX2SugjQBUOw3IHHv
Y+shPgUQDe3G8RWjkxB8kRPRLURS0I5CEYkPMXHVwherUH6AAr9Xx9/j24Ev4hQsICY2qmGee0hH
IvafFPYO7QEHBiauj/GytyktAA8A5mE2+Yq15Adm8XL6TU4WCgq8fdRsPZ31hxxPcgqafKjUShQk
yEGZQGNuBM3VRA7w2iGynl1CH5dUQ0pDNE9Es8Gh+4CIUw0y+EQ20UddeVTMP2gmpqvTuJrryxQC
f7dXRTiyMnQ2kO27QD9InkNwpiA0aBeVw3aMep5bBE27cJuTs3/aIbnM91Y+/5mOhlxJh3p+YIbA
Oda91Nyg8HE3vyFHB0v8BEZWTLKIGbmriC4PrZYLLZiUUZcIL9GnmnZYy81+7g8GrVB0TuBfbn7g
3lWKZiPRE9V8wDqs7FNcgi2qnCwwEmOK/kHGXIJ3i6CFf/e/w9MLXFrHbmOV0g1UBkh7re1Lx1Jk
PZe0T8+plfvN4BnqSUGfb8hEKwvoyaU2q+80+Tq0P09Wsezw1oGgh7X/8jvYyBiBqMCEU1zrHBUe
Z//sPKcpGdwA96Hg7BVoCUr+HelMg08bvX/ZtMM18fcTNjAVw1YP5xzDPvXzJGMuwKKllLCyZeq3
rCr+AobuNYbLDvz2gYigiC/wmcXBB3jeNjcwn2ag1OlLJOlUH0A7suu5WB+30LVpIcX1w9vXi6UX
yQkjWi0i2nmi82LrED1Zr2hToCHTb6yeTgbrFZzCzRYb4ipOR61/ShqNYTqSQbFguHFBzrAHnvaW
LCUj+Vq5Zu46fSQ6VjRUuZC9c2ZVTyfvKbNnDwUz8OmH1CnFRLm2RTekQ4vyarZ3SvhJ7WWLZY1e
+s3NAOCyPW2kOkkTz6IGKkwp4Kxb4GRPlDpwXTDiVnAGOei1GGggWre2Sve5LF0S/DWzefrUELyV
vb5vALIAx331QBXdsNw5qJnbjiB1Rxe3BDAEM4Hjus1Yk+MUMg9MRUQtwdREud2ddmjDdofRwvCH
tzU0g7Ezn+fOhzYlBmSkoneNTdgCXQKd0HiE6+V3q/g0gtjDEM9FMQXUIGoEbDkwMjA0mGERC7wG
3WmOf/90tllrPNSDaSejOUtfackXdXEFpVp1CejEvx3o3Bk9Y3Q4DGLsOWiBI2NEDoOeHswuYG8A
RW05OMVHjsbKOz5ct3n0RxD9juRw+4VG8iJheXmQTtAW5xQ1MbHylhiaEKjdihfR7q/9ys2COyvr
eGmbItDSEJqQThjdFLhEAfYPn46RXOJfyCE6FA3c2hUBox4372Nfe9B52m4L0SP5BSIbYgGkIHYR
cUaIdE3oItny2TEvk8aw6cqZ3u6r4wIasJyUXbYkSjqOiI7Jn8y4cEdkfg+RMUJYy5N/ietuCiIH
neS/DihtXXjpqO/RZcoQ9LohkU2mQb8Ud8VA6JN8xZbOqUBZMQEkF4RZT8UjKackb9IlRIjwbOvI
XMmQn8cWPTGxQyWbg+Q5Bea0XkqujcwPcizcUfSG1v7Pkz2EoHgIjwHuN8UOSC/elVCPH4uXe5+J
8A37oBXCago21Bu2QP7PYTu6IkZx9RkkOKhq7nW+AV6PrXuXQIhQjLsdollQ70TJSZ5GBLFSaDLf
v6f/IqMP7fyGII4GDUPOmNPEGJ5xBlAXa/O03/ymD/eN65dmVYHYBpS9+6iBbFLH/TklNKGOD7KA
KFV6N2ghQOY5LD2g/TimGfTQYWI6NLFs0Ga4WGHUjdQL3mJQqNKw6bejomm/h2pchoqjxtXgFaQ+
L8n5xAaS0Q3vy68KXekCieYaESy+C4M0PfzNyt53Jq9Ivt7iuxSWheo2wk/Qtm+iJhPWWLU37TqW
78h75BGTNowncV6rghAiHl+UNSUf4vv2GLQIMhh6uJ9APq/AefkEJSsOMCX0djhLML2wUvDA+G85
T3GSqxlViEf8CcncO6kA7uW9DhihZWNSYVn29wXXgGIhZqdCzO1aFSSIJzRLpuXIb0hAf2yBD/bE
Q+yDWxp3lqDdjlQoNlenuy1JFzvuY3AVZ7sKTZRQVMWai5cNj+5pemSzaF1Z46EPRSEajsfjh/u0
HOcs388bJvJ2zNiDjtZwWJnMabDziTOMFKiQZHgkJU5OKjgqkKisWOCAiijMoRuisSeiU/j2ikA0
PqKMjRHFhV0ZosaGNgCdyD6q0YBUxtI/JueI9B72YWRx60mGQFAHQn3DUcBF84VnBPwtkW14Asr9
xmicUeNUElnZo8Kk7oDkZ4Rkk7khlpBaqz8QgRRFyMDSlJPernuDYKv4F7oIFWoUYifyWCGExShi
SLkEo5pK544KI8Kxc7HpUiK+j/Lp3q8SynKMWhENR9KOTyCNRwcbojVbWQyRf1RaKDd4YuPKmBVb
stuKsb93GcqVaPkvximMCEXcocOlkuJ47Un3zUAFSDpoyIsEgrZH7Hv2OIrd+zX+IDrwhH6SMfFC
4JuuLt8Gt0EAP/IxAQmHHJ/og6Kp968vLWGYO8MA8t8LEua4dM8eJPVSp3PyUuPIB7cCdAlRhx+3
AIM5N/xAkXzgFz1M1CQLBk1Q0PnWG7mQyN4JQ1EioyR+b45ssvfmshvvuPKkBe+wsN9WRkJYOpKM
vmxOH7JqkiyWEA/BiYQUAmYMZGS/0Q+lq/aE2p2k6UL8eKCqI2p7wsladqFlNt11/43BoTyOHGFz
AjrVVNuVRKIrOm20180p6tQEsDNEQuEjSvhnD6LKxhR0Uc7gUJG312iKvWw5ZxpT1P3Ik5lmwByt
XEzr7F2H181pRdZDDvun/8fUbQ4QjReDY5X9CRrQPsms4LNR3zqyT86RmD0+IXpJzHyRqHz5oR1s
/3/CiT/uusgfips9xwUNEiGQyD4APsepupuj9joa0QcB4C7lNWRgKWRleLqiS0HvWkbJ0sqXnSZF
mYC20KkmEEPAqm0yItSETIDB42Nt+kIBLBEff3rPRKqHBvx+MScUth70ROhWFxtMl2gV9ZjEOa+A
KSiQKoUIhqgL5ycff9cWFIwJjwwmvaVw4MpZILpqLUQRf+S+LcTF5KbJ6SkAPvkOuVZ8lXUAA9Zs
jxlPGeMPfVjMnaCOr8X8o0efGBPpxjjjb19XnHSleyvtehoLzBBoT7P8eNs3h/Zbm252F4Q4ksTW
WZQk6Sv9fFAtnKcsVq6H/BIpxS7HUitMySe4Z4PB4OMO5NPcQkk6RQBk6a0R2gmlhKtsxMtI2IeI
tNW8foUarrnTOMQk1RQxv0ew7ssyZERAd3WypUOPoSzGQ4J1MpWdNLqbIZ4voYhGNUMVmDDs+KF8
Tu9/6W4IthWVa0y20Zk64ucl2HV5p9IDElQLs0P2pSCeWS6IVGK5BJbxPMYMiYKcBtHPg8K6EFSF
XGsVrVNZX2yUuLFSaN3SUeDzL2b1stt+Xg6b1iZS6w4I2fxMOYF2svcbdSnTeISQwjCkJkUspmQn
VazYLxdGNlLx19lgc3A/5V5+7PbifZRSY3DuNd0MWUi079lFnd3y48Zxd/xZ3MiuycH/soWnc5/J
7kSiHBlEeZVU8wFroD8f8IIIFdYOvWXJVgBLEQ7khdNWkfixjinbJ+lcZROKVK5EFxH7EVkZUdST
f0trr0u78ObxefYF9QInzb/Dh3KSA0PCC30T2cFtwE4iAIIf6fzpyzmi9dI5yd3fapGHNlDlbTid
pUjVIIFDqMPxkF9io5j93Zu2A+poo/J7BrabeRq0N0Gqt9CnkGmT4LeEIoh5sNgNtFm0xE2OFPQb
OC5EQaDRE26WMQIFIqB2fkiQPwXHikj4Mp0iB2TNy0xaHpm+AW1msV5u/U1hBKt9HdQgn77xOjwx
KhRB1XxS05X62Z1jiSF812sYU+2E77SM8PhjdX06jAu/9mujwhNDrgkNScYk54FYCv//wCKt8nPF
Gll+5TESdwCXcwDnVOXMqNKOg6DMLAOMdATSLDOIBaMUP6dwuriqPwabcbGNnL9qPw8L4HNY9HNr
3CLNgUouvufWv0DzcC3qPip8JyeWI4ZRomga8mfr2OvxmZwMEPL0/UBWNz+jT0GOB78adgI3ZCBC
KGcLyS6HFMjeE8ss36cbC6gBGApTYIQCkMMQlYvuCOJjDWdWjOI1sOxGLE7w/Jh/xmf1I3oA8EvJ
mpJi/mXYM3+0HJvHaPaUP5kNOpemKBD8BvvSVoha0nK1efKPiSiPirLuD6idPgHvgW1WA+0XBpIB
5atvkLiA6ZWQ/qWvRtYS5FtQv8iV+LT5k8YIyln0EPlwyij+2egdpFICeiNau5r4o5Ms3UKRWgaZ
MJfc5O7mYzk6/uqKUIhTBmlS/7QCgmBK6BM5XlBwezSJaMwzwiYjomPhdQcEEtAjpDx8xysJKBs4
eCDU0VBGiQoIygTzARlhnEwa9WcyH6bkdH9zcCD81FSb4wFBdvQFhk7yY2E2YQV4nXp99ILuDCUA
qquSPrFdsAphaMrCYmYJGJKTCMIZbd/akSFmrxu2Z40FRoHIgGiCzmSxW88XUhOZi/8ULBeaekjo
mTMmdOPQcuZr/2nOP65jSHPpFsfOI1hWE43bgJqEU6RUJ3TZOLCGIs5k9NH8mSULq5flZrbmC59J
Pc7Dx7Lrgy1211h7/aGL5+vo+3FygtL4pXm4EUKrPtmzKKGil9aOc4N35pbAQXgPTwa9unTJFfgx
LI7Fim4yt1vOWbphobo231Qrd+e3OYO2c6/heXXr54dsXG8v4xJv2kNzXk5f+NOwmcGFUYDSpmlZ
UwQqw/b8Mvbr6CqpOm1BKGWAZmlCuiLzIdwowslM1iT1P1ItJ9G2S6SMgKJPqdBgssaezUC3vqml
j60dTFdaYuNm+FsAws02eDTssHcAcuXmdD135a69goMq+nLFMaXNmAfpYD1Udi9qQCZ1rxnORjjF
tDcggduzHxne8QHGbgLMQF+ASG+WxNvU1nqcL/jN0NSna31cL9TMbC8yrgpjZNpAsxSNR0BwhrjE
GFg80Oyj0/sbqZNf7wf2XoXUupZG8yXREF9/Uj6fQgaLLzvDrMnYahQLjfkvQAgQelqgA72jLboe
lmzIHSBY+uC+Omz1L0cRCOyA5wSR4xmBvjQG0v2CctR4Q2Z6RHRj2K43SGGQIu5Ygp14q4i0Fdvv
Ullqg2zbHtUn2japalNQZSQbtYmbhJAzamSgbGa0oBrGQL3QzLwSaUvgAQ0XwwO4mrfo6zaZv4Iz
B9ocr8kjEV1j9sVlWWTRA3NjAkxCT6SM7hxrJ/SKJu0BYMdTAjvnGb0ws8Jn/tCaQ/bh4FqlDes7
V5clvngfs43gH8SBQXW21T3aqz6ORQv8YZru6YnlHwpKDtI+D8VXiW859i+9T+7AY8MWTmfqg4zf
11NHt5alfawL0HMKRuROli/gSF8HoHF3BdmFUfh7cZqVuyosaqvtYVnBm8WHrWI7lqDcKuc0Q+wB
rMxYK2z4OQ0qTZyixXJDbDoKvLd61bHZ0watYH1gsfIEygS6TwwHkGcojm94KMAOKTyO+H8g+BIr
CAHBGL/APnkPipBIlZziL0Lp1QiUzG2GnqfWBx04y1MHqw8gHRvA3iVNJgA18ZpBICRQNBzg8Xlf
ZFfXowe1kxgDYTKM/mce/Ni142yjx0pfuVpfyGei5cXkcx0YI0xLaEh3zpSQnX1u2B2cBaHP0XMs
PLpbV4hnI+4S96YbtJBqpH908UrYi7gL7q4T7i9w92EttMRGP6NM6FqdlqehTcvInJamuB+joxMA
bn3CgAGGnaSvEF+lEYPNjwxiv/PRR0cPC7AdiBVGvQCX+ttvx1Hs+sCePoyQob5Gg+64rVjGYoWI
KfSVcYTYqdUecVGxLsMo5jIed7epuY7Qr4pwcfNuDMwh0nQtYq8SKzFTa2DsGWiGN34Eww4zJjxZ
d58Qxc34BDZ3U23KGCn/zxSvtqi7pLRnEuNcI1zTemXMcs9ISFBsJZUFCZJbZ8rTksAITQ3trZZt
uBeSlUvYGgG72qkYvT6XsNkYCBrjMzGBg2tQbb7zk/PEIO2F1lPtGG7RAf51mfHVdphjl3IfXEaQ
r5nkX2xGOVq0hkXB4ynjVgAb7QOqHhVMIgpthVyUIPhfHmNf9TgPz/YHxFDCpWSErkX6Itt0UEDB
Uo2F9DTMKrVeR2NnuEwiahzI2Wrkc4Dn0NIGydm2UmwLlQjpkaTDdmNRiFglbVfUujnN4vbmMWQS
vB6AoABY1gmuc6ZmU2b2PW3fxkeJrg/nfGoaCpvOrChWfF51c1SFygR25e9jkmqcpedzDdeFg9X9
qvSQg/U4ic4MHfdd67ogrj0XWe9nSAQiDtWoZSPbuiNgsfO+HHarxjhnjPGKztOCRjD9Fl6jZpGU
6JPLdk1tCIGG29D/GuarS2NVuBzdQwUcbvebZPAgf+abBgXvYqEiFJQ6aw5vnr/tPr0W7hYv2/j4
j7PLeVVtf0tC5k8ZvQsb5eCcpOnYgqBCYOyCuuf9NNwP0Munp58cDYU9sny6rjhS5zDSkKYA9kum
ffgl2qxDGGWoxGR8cQeAmgMWsZ7IsO/vhxfGLmabfXCow8+RO6W3rTXeKnjGbFA81mhLo0iDWyIA
w9zCGvKc2mSpKgpOm8uXkaeDocqU6b9CfCsAPwHp5HbC2nqP6xVg+YqZ+KxkfVUzlV63e4rgEqAP
qbFXoKxuuyeEzH+V/eT/p9/cdEh0KUfIVhFgQ5uGoxRQJ2apTAQJQDfYu8PyZoFs/mze+xJMMPNM
eK57vvQgZFURIrqi3cf5VhLLwOagtIdukGZ3YBzBSeE0CzBBxyyiGl6XeELMAbmKertYhw2N7Xct
8orUs7tX+Bv/FDyRq1mN4grPPXwHnWMxu1MEfEYII//58wD746AGBEaYKNuw2BB2IAlgXqKj9wFm
CJgK3EXqCNCViNNgSMAKQ8sXmgnMXlNjoDSHrZ0jrW0pGAfuu/ScDuq0QhFxovbbjB6PIM7wU2AC
SitlViM6RjFduVrqcMtZafXPahaWDmX7EjSKISIraPJ1UNXOjhS/uKf2uxSTqKT39HEVXmhdEq46
cCVPmy4CRuyP1EPtlzXqnEafDaCMDzjLIfKG3wlSSxcRbT08EWpcfZIapFg+eRUQxVsvS1i4G3HS
YPNf+48QEF531mrj5fSGP8e2vVvqEkRz+4wUJ4xJ50M7bG03OY33HzoTo+88c5AYT9jk+NnZPHW6
aybvPVaMFahhOl8PqD8tSJMnX529Y9XS52TnIcKm47t93l+hAT0Zde4RdUttAcpVBbnG33TS9RUT
jhKUp1nhA1KuOXZ5yWGXzc6Q2cKAzEAe8uTf4+8On+OBgoM2JJhtBzk3OPyqkw9afg1DBJcUv4WG
VsOqDll03YPC04Go9zXeOAM3LkZCuoNv4uweI7AJnic5MUb6+ETQITcADJ6fOvew22sj53vaQFO6
IheND/IYhLULxw1Yn6mDCMFpeNvgr9ZrR5kOEYqIGDOa+5LfMX3xz6gpbrs2Y351zBeGL8HUgB6H
G6TS9kJyCt9Gsxw89x/ql7/IoPMQvR9JSgEUEcWC2tOWt20bDiWu7FNyHzqq7QoNY4pfMm/AsZxc
p4dXo+CUwUqxiS4dL923EZ9mF8gBrELwe3nkhB2KDAbVcCLsN8Nmvow0G0G08vl7Qf6MfhmTuBKO
Huddq0/cfNX2RU2MPUBNK19duFWVD74Cu0g1urLUVjTfb/On+4x1mKFGXIVvbDWxPA458EbG+LJp
Dp+Lx+wbqUvDuUcF6R8JE4lBd/iOuV9wxCLKid5p1PVS+nxoDAQnBGp3LwzvW34ZXaP1pIlFlWmA
3/efW5AOfSIrAgY7EKB2a1Qgbjh44hWLuYKPy6//malHA4Dok4K96NGhoA3+w35AlOAavScqn5xV
BDYUiCK4KGRT8HoUmmpINdtZ0hqV/n1OjtOKdL9OsuizOiO42+RuRZ3lV7SKOxwE5nnZWEh1lpNK
Af/V/QxyUQ7GfcqxuV5CA/ohpmB/BsbqvqkX6ewBBdlR94aDCA2J1eVw7oQCbUfcaN6EOYWx4naS
weU0M9oCGbWYmTHlvw21+RtZTQx2PjzxltZmkq04SwHIYUiJqRLjxnVcLbG8KrenqYEVAYND77ST
KVUV3wJj9eVSxRXTGeT7wLSs7ZIqomPBMeC1CkNB9x8ritrVZfXmqCeDFquhFGNyu0NpS0vTJLAY
IMbXLhcvV1B7XpMlgQYCah8DLWVhtejVUK/Wlfl8WydKCTShu36r2Xu1UHUFeH31lW/0ZsLyjchn
WtCowPGUwxrV5Qk5Lt14+/500F7/SPXqI5EhafQ6eaPlJAgs1EWe+3wgRC2Tk6dNOCM5ettAYxGw
BuzZtK6gwBCuEnXL1Q9JAwPk1wvDP4ILVWXIEhU496o/OsByh++OHRpQ/yxBNzgTnZV+wW14T+57
8WZdsdGVy+pPQJ9MTfUkOPwGrXGk2SBhX2SWUdTx0DV426v7noOeQMQAEHU+xKB8QpKgCDO2JbIW
A6ivvGb6tIv3RJ322zNuMtgInV4RKXL4qmLE0osfGsIGpvO704xDvbO6QRLkBEWSaYF02JH2TbTQ
dJ+9vnIvrAAzG3GU0HFtJn0CKhjMBFUUbsP2DsVkexsBmOwTFRF+NqsR1lb+VgM5/qIDXVgrMMqr
cwBIFK2Jzwi8CfBXDJjhhmG6JDh8Ia/CSeBCGJT7DHSEP7e98l7VVvC5gQ5rblBLIDu1DAwq7k4X
AIli5W1eMacZvuoBKdY5IGWLqD8VjofaWkAFRYsg6k5nKD88A9SyOGAjsGUG6wr02SIBbRm94CiR
qswILL++kPnBpSI5AbiYxH322qBxVYR9bQsuEj5DhLgOrQCR2KqPbQ+EHbJX9AzPJFmD20ZfsDaF
QMltsG89UM3oet4QFgB18udbQahEKKVPbtDFkMVk4cHN/dLbOgP/oI9151zghfBTcNxnOsf04o4k
gaw0nkUmDlBHDIH8dY4rbg+jPmjC7Fa5SJm/SpANlTSNAAjHaMZTg8rHGqOaCYz6Gaizr+G7dFEY
a7u3TcJzYf4A8NnvrpDUmOnx2cIclAXQCmoPcZZyx0p5ifAUOPe+aC0wPZjQC1C7do3CPv2lDjMs
Y47FhlBxiFwPml2oeaMgt5QBUutqiyPf7j4nJkHhFH8neDpTaau1GjYeNy1zPSOXy4qo7eiak4Lb
antMoqigrCu9FjYae/VbJM8cfpWx+YlPOyIGBHrk2jcfDY2FYgOEXsSzF5FeeU1dmKX6WIW2V/fL
JkCbPOmskfK4piOoc6Wr6P7LyQqrXSMVjcl5J0mRqyQH05kH3I0NQrIfuzi26Weh9qDtmeWOOmvk
Hc9gdGesHm6HOrvu37GxW+HUDt3CbhCW73/yEQ/6lZTpkDBe4RB7cn4ECS6YvRRdwRYTUwaWVoSc
3orONuir1nayXbkSfdZaROtH4+/3mDbRS0ION8lW2EModMzsS1OII2QxhAMYWhZIVReedLIQiR+q
UsTF/vCw+Htxy+gQ11bkboGygoYWMD17IetaC1JjdlMHhd0tXuwedBCU7X9A48npoF4D6byxmggM
RW3C6frxglYrUoJtGawkHqYEx8Xn4tOHfgOpc5NyIXsjQbFLWK0cMauJ5oN6ZjCiSk+VDb29XENe
5XrK0S0gWReM629eTCf1VMEODGJpyxHwtTjBrb4wHdI9accXvUPItKeo376YW7LBZkKHvrdCX2gh
2wuVNJK2CJ2L4oDbGz3OM1JzYr52B5//DFZfckGrz7BUyHniXDPZ8s4Li7UrK4dlZhDJ3uO+6BWn
FVrCt96KqmllmATZYoNLvWK3Jmh82PaCxbB29jMuCTUUFtvoyzQQObNyESwkjH53IhEEDIkUR7qg
NMwKmHTXJVhXDlomEuUy060m9YUibG4OGc41kNXw17ANsolpisEd4LGJMe8dZb6wH4EFb2TQdZ7w
2sAG0zlpOp1QNx8Vb+Ex09F/AO18nshO+P7JG6NzxmEDmdPFTmW4diIlALbUGcJiR7FNgAJcmxRx
OmmRZOwnOR7ZajSge8BEVZeZthx36yq+XMJ1vvu8wRmo7z/P+zldeX8Y1aNomCFXmTBZoPcvVIyE
nJCML6KwQsR7jNwpY4jjfp/bEcGxDwpHFGsSbczvf+NUyEIU8eJKgL6WuyLRZjUtyh219wKtPjtB
rORUWgl27BR/1cNpTe6utkWO4Q2QB1EtukbBh1Dz/G7XUPH3b3JmyJhodBWHP945DoPQqwngWlSz
hB4rnRSAcI6LwvjaL74WDgYG1A3Oft3JDpC7Ae6WI440Q3Ou1/itwbn5rHvQd7gn1HiG0GSJwnC6
WMEBqXGEryflPeQi9ki/6EHt4TkGsKRnnMJQYEaCsO9taYywBqeTwir7ZZdOCcGQrO8jOZPW06tB
+tqTqo26S5xE57Adf2Fj27w6sMUVWaQ6AV+ZTy5T79Ac75QhYKlgTdgzP1QmQIEItMBEldV5q9FH
0xjQXbe3hcogFQlf+2J4pcyPjXCTNV3+soznkLRdpA8gAyMPIGvaVtHRCkCS4BUrfBZSb4T+98iI
FN77bu2RH0I+AB9rxMELDlzaqRnS7dz6x/GGdZcoUKworL8qZZbLBaetA5gBwfA5metydcbkHdR3
SuxKdxSw3z0Jnu5SwmaMFev57xJ/Oc3ZGHllr+idEbMAampUzWozSVQMgB442NBcp2OgOGgIBAtk
0QnIosrtTXL814CgXyI6Zqv1UAJdUqO3ASKEUSBemiydz3TCQZVCDjRTmo9WY3Q4V9Y6825NHCL+
Y+nMlhRVtjD8RESIoMItyQziPN4QDqWgoiIo4tOfL3uf2HG663R12QpJ5lrrnzi6kCNINQKEZlgl
P78g2urKMfd0lR445Hd+O2qkRXaWWw5/VNhSSX32jVPuQ6tnCodlVldIEwQZccJzD3/FhJbj0Drv
JQ5UCtjyYJycpE8Xj5zHggEjBIRZgQsAIKVMZnOp9WnkHmHh90gHlXj0j9hbasjr9jmSXovTDyuE
sYbD95PXmKkH4xJaom0/RDSB2Jq3xt2z1lE0kXSt6KiOZYXKQ4pTToDNT/+ooLoYuZhSwnWYmhWk
wxQWKOYdAXMbANhqUnkjjDTNlYRD6ZwrfBgoqMfEy2FaiTaE0DPnOZcoyf4126/tyJe8KJnfhEVU
nmTjZ7zuI5X6ti5t4M99nj1bGjqCzO/kBimLwzleHc+Y9C6+If8ON/kV89U9aFSP2kMmOTyWxGWc
lNk/qzrq/pPu/dx8VzMed/mFiQodHcIZCHe4jHYlPsBhc8PhXiapRkPfBjKMEIa58BdKrjyuQa5r
A2Diq+bja4fxiPy/qfDdSG5RFGL8xjElHU9SQ4woW7mrbAFDanomyZIegtoEW7ghDp8udoj8VFQ5
tqsI6WJCdSUNJrcjTM7m02A6EH/c8j4ih7+/YD4fYvMouaHwIZj1USpxSHN7KXTPIJLMRiSz54DK
Fl8LMl6ePGBrGDFg9P0R9AkQnsHkWzialy01SswArUGgz1Tv7tcFwD7FNPJogmwHUyhabIj4meqA
3uiGpNZbQowfGTuTlaxesHDyNq0/Y27i205uHfTo7GTuigYmAK/AQI9luYX+f59Jsws5Id9r0Wsm
iRLPmcxK5WSmkmHgd6f8x+iQnepn0AE/JLVKdP8YXjHOZwgoeZaubnleQHWIVg04nld9utVQ3aOP
vaGlx5ZvJTvSapLB6T0yHKWHhGohcAGzI5arTB2Q3mf2KVrCY7FQ9pwn1mU/5bpDyopcNxd/0rvg
xzJ06VhYuRFONy510NRyiNcj8FKm3lw9OrPXHvJClG8HcKBKR/97bcg0YKjOTI1mi23pzGQSYJOF
aHd2BaLIdiFx5Xxxuwi940KF6DiFbqPvOOjMKOnaXBwtMhhJFkCTK58waZ38urn1i6W/ddHBF+uP
gPN7MeBlDNgLmfrgsuKb3rewf9B42wpaD07YcV6IWOtZz8KrFFob0UGC5ZBLKJnpZuFDVj9OpaTe
kVA1Wavuh3E4J+ARLBnQ4tn+x7fe7Eqg1zpJntCEd1Cm6kmXfltguiTaqIL1tm2t2SsUxZhZqq1h
Wc/DiT6B9L3WTb9J1sqkQ9w7un3nUgR/+Wdyufu56Kc+tBgItnCHKX6sAVtF1qPmaoaqP80ZUcKZ
P3xFCaOVM3K+Uzq+DvfUxNLM6Rr+z0mV8LU7jxFPlG+uggbJeLlp4yYw0YtAVyt5DIWC9s7Thtcq
LJ6T2MRLgRGDSOc1/zLGaJ3NParcFaFLoEc2Ex8gu08qOvpYSgWI6mkYZFCMzBpYB+/o+PzMDbEs
HWP44mPq24u4SHKBPOvwet41E9MHYsMwszqdScqgyJKeqnsakQfZna+AzHA6J0Q80NRkhXcuZF6v
DKaf0jgyaZaWFGturtUbM77qQeXec30XGvy2VbwToYrFA0MOAc+isS7DKqpT/wpn9QhYqswfEWlD
t76vGIx5PpyqD2aEb/x+S7rCD/yWvmyBDM/EYGEEofIf5zPd6A0V9fyScnigtYbp6787Pq1KF8UR
ZW6NtusfsIERRQW0xFTtizJMPFARItjDibm275c9wpebc6u9EiTucfoxCM3p3WVhSQu6J+I68HrO
4z5Sbs4BzwKaj/PS+CAa7upubzRAid0NlXyR1WH73mUBrlk5fXJaYtzCNve0PihfN0hE4CJBZsOr
X/e/3o/E8KuL174wXA1W7kNmZ/jFsmR8KI2Ov/aldjr0z81O74YaUCCM8IHdRTx292otljmB3GhA
KSMwy0meznBrSsC8GMWc6z3Hz/knrrgckaMIuwmTxeu2d3hBvUIIRiSkDtlATsRpCu8BtLDG5Paf
CacTyqyBYGEWXfdVrTup0+FfqogbgWR0Wd1qjAqLat+p4gsxJsVJrcJztS9Pegur5dF1lEoFsvBz
MGj4quePq5SmXbO13O40JFAPatwiH/MBz7ZR5uL6WLLmuuSeIp661rV30W5upzNRTSwAWCqULOqL
gUyKDv2b3NNtfXUfedBjoqbO5Hcv7fhbP50Cv/oHBl/d8mMbL8R42bjiXBikh/6iUjE7Py9e76CX
HnrZwPkq9B7dRG9i9Xz4Db6kljExLpCK5VDVKhhyCvx6EJnc6/UDlYCKT8vYotur49694/IKDIK7
o95t+uAO3bIlE91SWfc7ix9HUwN3vJe5iMNpLpXGMyprEtUg05iEfJj3v33+z6AJ3xQO2fxTb27Z
IX8i6MbvVn9FRTm70WPlT1wrtOSDfvLFdEMBG5+m3VH28Zsa4OTLVkk+ydttkJJZ10tI7Gapu2bJ
Md7wZnGMogAB36S9AtboQ7qzP7RxxOEwKZYlPTurQJiP5bwWYwomnf0CLxcMdcMqTlKgOmGsNzKK
liBljsUpzUU9pijHJ6ZvZUDFZYK6cdkrII3pC2bFhKQByFHlU2JTOymH/okPAo1h3cNxgt2a8k6U
WKy3YO4ZZfJWmTIFluUnDBnYARAVSi9tEbHcZZtDliYpTbHaTt9nTo7zxsg9jTO5S/plu/9Rbqiw
EoF+Ms1/UiA3X6/9+Ao96ZDfX2dgMVhwg7jBoJutGlS1/PhmHzV+tgRnbVUc3Lr+4PqD5dgZX5VA
R8ePBqAI0gy7KLhf3aD7Yhv5Tp+deXlf/Irg1Qt/b/YWEKtUXKoke0UvyF6mza+/bHWPWHTKw2lk
L/IeOAOgUdGF/Nd3zsw4XtZqcDvdGhQzJKyBCrha4ZEaYTL1SIfvwf4Xtutf6hQmvAHu50GjazsP
Frpdwu+84GYsytv0We8+11MuGtQ2VXJV3et9l0Lr0K0f0eB3//bwG6Kvca3yazh639Ag65gJs2m4
A8jgnpnQDVwFZiaDRAEoTPMxuPRf8XB1+CBQxFIO+zfaPNXR65EiQLF4gYXa8yBnXUMqFrx0Lq7k
PgIOrAJgu/TiUctQW9HxqasHqippfXgm4B1Ju41kXg+Vw1YasjF/wYa28DCAqlExCRMcmYrT/k7B
IrjfEAtU8UsFOiJk/s+oQvzPysSEnA7iy9sm/3ilIHErTNR0E3DclTksnxONLRwqanweb3akkcv+
vEVFD6FrsYmvMTKa0l0ZqjUuNapMkbGV9n1P2aGgqVHeyTSfF6/l4YZf4pMdrtlK82RLLxB4X7BC
wGM4RxB1qUtsRGdofym9b/YXJjLSBJNxLN3ndIOnwbdnxbdSrPoW1atqr/4FSg6KP0rZMc/uFAfy
B88bnjn3KJZvOKyFDymQBAdObIHG7J/XlpQbeSsZrbzinTXUkJ0AJx6C/f44JP1xtrwDS0nueVi6
UBv98dfK/+DsHphS2nEHD4vtJktuHZ8fB0dm2KW7NQNSEtj9O3voQKgd5wCdNo4tUJrAGzD4ZxS7
rWiMDbFZtSBwBqqgDvT0VVe1U6aUAzHuBHROXVBuhBJCurU5CC+W6NzUMF5pQ8/7wjApe5D5v9H0
jwLFwwjt7wGQfieTfKx6P7FJ8EyLN1Bxm9L+kLadjPkpBhMaZjprm6KHiqLLr82EgLjAjrRZf4E/
7mF5znCXQDbIboKQn97myU7IbtM9gb1jhUmUKFNAZok8boE0SyY72V5rRC7n6F4HC2AuyfWmDeNU
iUbSz5iOwYfzxNqQ/eW8YHeizJICgSehQlaXmbnVnXNW8bwwwHiIeqWytAxXCpfPikXJ9Vx98a1E
LCdAzjBCYMSAQx9N71jaIlxETQZeT2hpbGrrZuDd+xyw4jsQDcLtWczC+vTc2x2xUOsq0MepAVDw
QSONr6/g+RiXxK8+XuuGraL/mKf+hSVSBsbsCUCpYyzB3E0Z6wP/2XOf/agHVYZYs5tbdJf9KlQv
PuuUAILf5pIH+WUPJa6CIKSNu53oD/NbbOdix8IPm8ms7U4H9d9Big9usEkpm5nDAdgMz4P4fN1f
qojNNh9Cd6Czai+ebi51RPYIOBYAYD+eUvDYYmhCE7XLznrwOX2wGzjjwQZT1zHJcs82XXNJ20e1
Cgc1yFsPLkxLxj3d/YWWqmqc7y/G8OYrNCIuoagQxyNwf8AcgkNDorUcSu9EcbqKxQVng+ANvhDc
vJgvTj5A2w50D1NKIRAFIN6yfqcbNnnQBGUqU9c1OeKM2YpGE/QOVjcM6gd876vHXYX9Q5YWdw7g
L5uRpPrteTfAZXQ1N7uDoP/FHRMfyKR9LhZN2rt2jbP7ZmaHV7CkuGRf9w0dAm4a5I+QP8vW9MPn
8AmvyzLJ4qEt5MjjckPFpfkTdGT4Wo3PbfJSQ1VHBkLwpfvXHY8vDDyh6Fudg9zA0ILP7z5fnZ5L
IrPeCI2fVnFc0MMwrOlLySbk/NHFT66Hdl4FqZVNs4Tm+dQfybUBptAyGaOxOGsQ1KVdcIc8CgQg
yEIY0MxBQ2VeLqgGxhAXMf68xOFqeCnOapBtH0CIeKZgZ21p06m7d4cQZvO96XMOy+EpJTZcaFyN
ZODAqfERNKQ2wNXmDhf6hm0LI9KcHGdEyG7e2MZQQYZy9pQZpT2e1DIagOHSNPd78Wd+5fmnqx4w
Q5PzoQqI7L19J/cx9dYX+Gen4khKAgNUSPVKdY/w8wTfyso4wGDnoxdG6Bgr/hUxXYSYeA7SyAEN
sfifu612IUzqIkgLobEPioXs7+nf5/CEMdUXIxn4SvhE+KZjYwp689elNocdISfgUM/QxjsyjY3p
CvkQYGhyig5iyDS7Vb1rz4Vc/NGBX1RwtXsV0JEw6x29h9cJplg8IFdGJLdawLQwnm5mhPz7UgH1
2cNIZUn/MYTbX+ye7vO2cn8Q4fSWjTjiP6v544ys7fK2BhEj0CMBE4Fymxtm/NgGxR8nWY7qHun0
YHweHaPeWHvbZ9VSh7V4s9eOIM3/FarkxZeNi1AH641WYEzBEIOZyRW2QLultUvDOugiWBtLcQFO
r9gILJLLlIqK+f2hoOFB4POFsehdiB94cotEOw8heFCqnxX4ZwOdy3OD5m31V1e3Qgfh6gok46wv
nsCflq4vVA6k7r73lkJxvCSCBHXw0/qicbS7pBK9aHtsDbMEwit7EHhggxr2j+bZ2iD34Po65oSf
KLq20bq763HXo8GeZNBG6PHx/BcGmmqoTC6irBsJHcY0v7o50mO0r9CjUo9INuRXHYeQPALIWus8
m30/Q66c/bk4eDX1xnCerO70foANV9vU0WfwXQ+0HXBSYhZvEE1WszJ+vYAauqSifkcgmhl1JBU5
VjjcXOf0KJ2nZ2i+/wI1UAzn/hX+e3+2+fbZfnPsrEjg+kHCvtqGDiHkNOE5wVTJnxn+ok8PrWO0
Y1fPUIE8Zr8ecf8Rvp8A+vSxaXITsytjE1YbF/UuuvsL433U52jA0IYOQu3ifRS/09tef9PqNcs/
breKBlAlLolu2t2uXzEYomun/6G9AJtGrlD4hoSaq6T+lzMFq1i/2eZ5WtuQ33oP5nHG06KzTNE7
MOH4mZb+FGcl1rewvAdwtj6QSn7j78vPB4SQqew4nMUDf3DZPhB7DwKDg/wxkhk8Z8zrCJntfuxI
Po8s2RKE+sOGQ7HRU6Dyi9olJwP7nnqXpeGAhnpwppFh3tn34PLfujYGu1KMQiZIkQzXxrAVcl5J
NRpYnGmrTUl142Gpvt+SGioDOR0KPBa3xNj2uvMZYUJp/jPs6VjzV48y5M/QLDblv9fq7zv1DsaM
VLNgwwqMUTANhuQxfpw4HlO5xoMhOiTsEKhBV4mD66ljWPFhsABjEsZcCuGlrI4Lz656Maxgv1el
6+oomOaLP+DHDxbJ3iCZYo0zmsviDsvD6D/hmnLjHHhinyliqIubzfmIJm69uXbpyHQmoreOxzgO
6V4vkhYw76e1uiybylHhUFvnIPae/t8nsjyuAYRtbLem9eprebJYexy8WIZYPi1nJf1xSSvswE4a
410O5wYTQgVJzEYNEXr3/ZcznndxUnsjRr2x7IlaMk5QEE2qtR8iTh1WHLh0J6BFZ1RA+83v4ndI
CZKA1ZeGX4nxd3oyg6NAZUofKlMOiN7qEwjLOF2C0v/YEjQHw63UHtjGtqA+A8pIJ13GcBp/Bmb3
Dz+7kyiiC2bNtR11puooYotlYg9geSFiFG3Im7gcqt0pP6W62VGCiLBXaHc/L8RFTLHIYgHpgYls
eENM0fbQOKWglVcErH2CKVdXnyaZOQULlEZfXACJkP94FeYiko5jtIykhjLtRb/6kilzhn6NeuIy
O+pTQzwPpBguWcTLzMOaaRKd95V/NJHUP9wid2cdnkz38jcpI3POhGPSiPxmAZ9Hx35i33QKCOtS
WhOpKWBCZh1lyg+0jGfgbnEGq2Mc2rnK3ZYKt+ISYRu95tLuW+nr97VhHlpvmGP8OXAVzI3CWpKr
IiaTdj8hKO4/y6b1WiN9yccUHAteqt4QrzLpkgi+T1rCev0C1/BDkbAskrBwJ8s1jBoY8EwQNMtH
uwks5bW1WCS7zRsFXu04zoyNKzJnwPXLkxIwQbcTLPhjJz54eBmAXcIoeYTB1Bs7/LhjIvruj5yd
H0JDY1Zi6VNGko89dvJPcg0ZkovLZPbaNjOIymLy9o/a+HR2ZxdnBharjpFDEWqE6whHdiNqzWo+
jACgdf7jsiAHqmPMG0MUEpx92KmT4NJU4143KUkgDDt50C0iKAb6xS9OsMWIi0wjGB4cHciez4mO
J6T4naf6Vs22Pej8cmd5Sbz47WQEx7rwj+DWmJaEPUwi6EZb+ts9lR9e+zBA41GjhSMcFCURD5y5
NJi3KCPWvIo/w2PE48FSvudTNR2hM6BJZskR3zppBeuQ9UcmFBUXZ8wT7Qv/dQk3ks+N5CbANAJZ
hWVwuH0smBuQnHrP+QUU0jWgntu/df88zNrV97IYlLhbP0bcO6IltA+YIc5p1WJKAYoCrPcIa/93
97PBJEfIRxgZ/crU86iN2SYUes5el70MtNaZSpk76M3vY3vsXoNpv6GgpXLBefZm68gXXSobikdk
BYDMgCA5kJoUYEFkK2YZI1S4rO49s6sT7RneWrDOa1zEmMVPyDXyyNdUoCXJMClAVtoHmdbTSvPB
6wskpJgW2uQB5wI2ETMfHSOAF8TEwRsDVbxLnb4+KV+i5OzpLx9t8CA8AnJd8Jg0Q+kNG1I4IUxH
qfuH8/79ASL0VxtzY6x/sEwMBymVuJmRbaN//F6K0J/Mi0q37+cN8/zbWnGYsf+b6qCcmDKDarwM
yXVrU3F5TWOd2fLfNTjEnc32YUuQZzD9e/qOtSGdqcEGQKrf6fmnjFmgklVWeadh7NEPACp0Z320
dNBMxapgGIwm+J/K+TrfNXFCa9jYG2OdWsV4F3as2XnGsz/rEO8LxnEWpE+A7jsJLeXEAMrg2dpI
8XpBzWzfARnL5Sab5ken74bUVaI13VNn9V61KV7TkH0GEOTs0+vqZE6D230oUzf9GUVKKrpna/nw
W48tjo8QPw88oRq9C1iJzaiywQWLBKf7H+AdwgSMGenWrNINE5kIeq9c1NB80GA3+Ilk8LXrSdjf
v7YyiQqAi6CdffjhGU5dIKDFc8LsevI1cNO5P7zFnf3rSNzy9QP/0BIp1bWVvmwd2xYHz4sHqE0L
Pd5NiuNOf1gbon9lYkusItlr7OK2vVQohPtwuZyK9gWDwr/LlRNtMCm6MkcYsQEmGhKy0voRM85r
aJxxMqF+AXg7256y9LweMHVa29/BJJXW0TltIU8Hyp2p1DZO53SkObU7S04R89F7MnDZp4GM8WVF
KhWd7ouGnRdyrwfEsF3fYJzAjdHs5gF8/IufcxiFL6pzmwBuObBgs/5xyg0px6XU7V+uIAgEyCmh
ZQX9xJqNRGLt0swTDkGyL7fAcs48c7/WNPc6gedsQnSvs/uf/xuGxMrCj/CQhUq4/TaCMPyAOJSz
24O7h8zUHM+IJTJ3aTHJwmXlpsTqpGCD4brQoxnBO7dWb7cd3aJsf4N2DcmCthWhpg/AicOGaeeo
Ap2BP5cmymlg3UqvotUT6jc27EZB/ub8BkCGinR0o5WjoYcTd8xlIrrU1GIIhc9YBzxKPKLCtH/j
homMPel9nOP1s4SdV0WTdiXdiXgANXuGRYkPnIedA+4qifQvgd1dW6eJNGpp/8VH9eafzX2d4QCI
vH95G8PcFmuqDK0Mel/3fh/VZoioRMPCFtCDHlJmdAx1h2E10x0mDdb08fF5+nHakXxeDkiUrtWi
cBAE3MgeU/mj3JIiVg3eZz2XuRME9NGFOtvcZwiAeyTGwNWSjrQLwWgtQzbGX7j7qID8PX/rBaev
1sS39jTMkypqKOZHljpmwKvySGXbpuSc4zCcQGToDpfXJTXUqYPnLjSBIwP4bU6hwgMq5JtOoZJX
K7XrdK/I2BAyIdklLYe3In6vcPSdI552MCNV5RqT+fAU7UADEgegZprxAojv5fYoIyMYTc6ricZV
AAGHqZRbaMi28E2Ah49bLa4mOo6pVFi4IhN/1V/K3lmydxj/SMsJqOeSZGRXMsYe/ibnPmG8HFNg
thf+Gbw9LAhhe/7Np4sSKtpSUMnwG4cKspWFeS5f/6F5o5bL2Omg9uod1v334h8xdLuFd8hTJ91a
/nLPG9ehZ/1BTpjv4S/cY9JlMSh15yhe0bfvRxqgA+kVVDmkXgTpJhg1Cfbj8Dp/1ojKEZpDUDCK
ElMswDEOrwH57/ZnPKLiIiaT54Vna8581GQYQVP+s3NHKTE5KfhkFUcJfhBXZwTTUXPBTTm5JeTv
QFkpJfvpMRk9N0yKMEqV3o85sxRomIuRa64hZcuZx/a+qY+PnySAdxymY7LOyo7Dkb5gvmXDdmpB
0KVL/vy3ImkTjZKvoGZyqinuqgJAluHnHRTBeUnMEwttiufHwG7QHqwhjdC3Sv5hdwjqdFsvuxQY
vQMmqEtpCS/VXXyT0uCdjGrs5W29D8Up5QxGKUQoNBzha8JikWcx7ERJ8MB2mCxZ1mOeUP58Bz56
otrrhJKN9+qicUKU+az8BiQNkRIEEtQm9AIAYwigQINQjkj0iWFPwqx0XGLL94C55uI8MiKNwQX1
kY/g6POBWEU6wR8PCCDBiFnAFS7GFV5Q7nSeLnY5+MnISypddaFIbnNIa1IQxNyiYBmlHkgxFO4H
/TTX4F8gUc9KC+/XusyJdv/AMsBmadt8/P/b1KC8yhQGMLN/RCyo0UTLMr1hgY34fcuLIkHDAZeu
gSJFg/ie84jcbWbNP5eH2k7TMeX51V+vlau0NyAiLaAcl6U6lRDXrc8tuKXhx82wxs7pgOUMSY5d
HlPOiH+se6jjUek8WlGcoOVUPAYm0xIUk2/2G8mv/Ep9u8x+xfEVJuSwVm3a6sFsCVuNI0yzzqt/
txWPh2Daw4Bs/x3DFe9Syso/H8JMR8O1exJf03I/0ok7bDzKZIvBOh8cmeQWLJcvJQsUMuPpOHkT
pvPCWhtzrENEDRC1HadpMTmoSyp/c36UuH50h//VscA8y+j4lsnLkQm12wfdDycYZtk96cONftB8
WqdO5EfLNWcZJe3PvThPkiVP+UiKj8Vb/sjZT6en52IGb+PmUCrcw1tr/87ijkOau0ueuUhKAt0N
P+w/7TRamOE92XC+G7S2GK5tTNVj+gvHwngDE/XBbWQvDUvlodMkdw4bkBFn9aAadWN9vUk6MZMx
/r2qYx0l6/iLQ4l4oZNiisyTZnUYD8n0kTTxZ+nTyUcZm/QozI9Jkzm7u8POjZ4/w+XM6zPcte/D
xyy8mHaYUIHRJt1aawWxaYXnm4V97HH8djd4C+B8dXfCkKtDBxJFMEFv8bIK+85klk38JVjvRczw
JWhsgdHg5PilyKrZexirXrD0hJU/nF2iNk6Aj1o/XMAltHDHk0d4lTkJpAOSOrUF4yTpj3gXpkz0
vkyU8SkdWMgfSkq9+9dDdh3dh6ezfdRpVfAaEceZMvbJrb6vl79NdEEk1rPUA8p0CBo0yV4jWjVk
mvO0GNvkurSjuLtoY/0j4bL3YQMsYVW+GZzodOiFUVjZrBLjQjeKTvzh3HX7vEeXtqejQ7JarTAe
h6jB6N1LE2bIryGDuAktdY8ZconiRHpCnq72ievsHgfH45EyFv/CDHbPIvPpCKTSE2OAxOlYgs9X
uHychvegMd/ihWElXX3WNizxd+hPvn/4stOSCxrSBaO7abKbKTZKFJnvjQM3A2SaMruf0I5OsLeU
Dk+E4YjQP/UCSoHFc/EUXeae77vFjPSxOYsdcm2a5qR0Z9yppdpxaf5Pk4uD3ZGod0n43SZv3N1m
+CFdBR4mDO7Yuv8giFrnAzwe7qAcFapDZjDZdKMu691rl/2cd2Ynwqm9Wc7852fPMsuIkkEYPtwF
TiU0x8u2gHpPK/pYmjN4+Yqfecfb0OdysZ5xcHDecj5+XU14MGfP4QSGq9kTb1DheeYNtHHPThlV
Ip6m84wmfco5Nmr7/Y0713WntV/5WJOaX4peNWS2YPb9dFgCs1hwTLa3MVM1itVimh23ozzCbHlR
YJvNSf+a7TVKny3nC5kKcA70G6lA7FzQeiaXoHZRqqaVFUF/sfR0XF59ml4kohadOu0yabbcDsRS
/xTmtPtLY9tHOXd2ZOIbf2vJkJ0RFdN5zkXELpWlxv9O0SGE9o+0SEELwbBGUoiUEVMcaePUeJ0F
g7gyeVU+TTSxe5RHdagwa0q2n6ALB5lNd70ewe5mFwRPo6ciX1WQ1qlAeZE8G5IosHoeBJhgIH95
QXdN+9ZeBcUme5NTnLNUmo18eKU9GTW4GKwkZD7XaJYEgiWRwQyCpkeKHOZPvO8blZ/YvumB7g5k
KzrdrjZH2cu7goMFfXRgwzkeUljSZdyxCGQwYWH4xCjqil8lDPKXzdwmFMZbJFAqWNbNjJVyaix6
aw0tAo0J8AYarWDqBpBbKS6GtyAaqBZjbWXUNUhv15ANFSP47opbWHyCK+A3HYjxbzKBs4G7zSkU
IYJYqiTy38j+G71m3wiQEJsgmgCYcVR6sF+gfjeL5s0c33nDIHTUVfkHgFd4LT1UAczxD26CKe0E
sJUZKGJfIUDH8Kd4+h648+Ei/3at+VNarz3QU7VQrU+fqsYlQRE3v6s1+qKgx+ogk1bjF6iKjKSD
EWWHtrYZ2bThUpvVuM6QSXGjPqdMR3HiDK9XXzuohseomxCSs9+l+o6KHsXdmxll6fzN4dqnwV8X
E5QmNuaE4NidD+EpPpp063EXB+OIRwnZBNNpAcOd5Yxmk6MNLiQ0cTmSo9uDR9agPfVPryFBUnYO
VXJF1zwl3luzjpHaiMngHeitzVS/h/kKp6bCOrT3rITPrPOlukcHvG94sPp3R5Vatw/lkZ2NgQYp
U97y8B7KmSkLv0ati/+Eg8SgmT73sARu0VlxM5m4TmQQFj1nmNbutPCCP+gVZCB24KNOYb0xFfHc
+X7vUp0o8ZHjV/ofMWrjKfXZgjnMTvKNH79Q0W28FIPplbaSjm8OKRVtj9wtOCa5BGRvM5c99qe9
njge9eTYagFcCzrm0QfWnmTFvzbQrysq6OaK98SPWg9vA2zyYfAWAsaK7LLbzQGyC+R+3ns+hMvS
iPkUCeeXPoJfJBWc4h8HoywgilDdcDWlOoPtigNc54yT0VtH5p3NRIZpDO3RCEf5uenuvzFvAwoK
E8nvPijCJxXCvxQ61HM9mxrFNxBXDDOHL+HJ2Ues66xF9y7TLiVOdKqhMKJ08jXdPs2oUnB2gQUM
qXTW8TtWYZ9JU8a5t2X7ogCA3vi50+xVtPx0j7JX4oHAuqiUCX8R5w/7/80JtR3qVyt8KPbsiaqO
eYOQ0pv+Pbh5fA7JfmhCbBqsOz1IbU9etX27eOiumFiCuQxxC7mG+U49OxE+GcwJ9ZB3NTetniY0
CviWpWN27VdgEoy2fkNij5F18ncIDeIZBvmRJE6283c6ZjxX8QXSB2uYTkwrfzMWhhesn/Lb6v0b
wcKU2zfDCEYSlxygDeNnamYcrxPYfm8wTCvN3JviV/4blNRusQzCNcMvW0HAdelqRJC/0EK06w75
8W+3xL60tpFpv75e0RuSmzbJHAhYZ5e/RX3TzsLJXdYCSrxUfBqUTzxc84WvbForrKegZmZs2rPX
l1O0E3Hm+3fDIavK9ifsZmgORmtZF0fpdFI1LL5BOEsRQzCrWmAJO4ecN0Z495e7zLEw/TKxVqvE
zHh5708iQ+AIPOf6j768IXQa1s7w71INXAiHHTZY8ENbv8VpKXeBDjy5Cr5bbKOP74+XM3/NxY/G
5Yn9h/jh9/rDh8MyT/hEfbwBTrmEAd1WPyc7u2Vu92X1xkxdCzfmALPYRHXuzoLSDQNrvmAiCPqW
OZt6mdDQFRbe65iroLwHGZVuyDce7Cl9P8SlsceijV4hWRWUEtoXOg1OxJpYhPUkcdIRDCZ14sUb
YgEWvyE0kI0Tp18XxPV+xRVZOrn/I2YPHsdPa0HxluaKv8aGnwSFCs4CmciH7+Sw2lSZHRvPSV1w
MDBWetmrF06yjz8ItfNk1xM7PV18r0FjK0BC+O4mrS4UqBhFgbGjCp5ygshkYr1oaZmInfDm4LIr
sVhT5sjLDy6czSr2PEK5htPD2fM23beIY2/192dIqYHHR8MbfG56mxsOrs6/Kiy1dhcfEqpYOMrk
J2ISgGeUSioQMNsYmwWm3cCffrihZCu1ON7lGzl47NhJV4s7TA35D/6slc83X+dXiuQyWCcUctI6
axZ2sbRdvMfsC6DYOAzbu5eFmaWzesJBT4R/W/i6f9suCur/n3gtd+l6cNrN0F/MwjA5j7F11Gex
I0d2vphEVEHRZLJQKd8dUD9wugz013boG6gcGYiMwsJOnLhcEyERxP11stj5yni2CLmkLEQB4yx2
eNXND4dihsE/rq2TLMQsTWbyR+NYBmHGMN02Feb5orDlVE2PMS33dGsMq3ysDT0neXftzaoLxPjl
7hbss8P+BkIPbfeXX3rRiKZd+pN8j/v5G8MZcVnLgQ3yzLE8iYivHaDAdbc93FjGxKLNK2k6xDRV
nV7hukivSMj1b7cLvqDa+oEZ+QVoHZ/mJNesxOxsH5n3nLZxdUSq3w7xBAU/5emx4XvSfgGV2Ow5
awbFUzxHCysx1h1OTWbe5w8iL+r/p7XIuBks1JgxppV1RtqJMGhtqYXO2FysVpt8Dq0uE6RdgnCx
L48uk9OSUKB1N8RlUKibI7dvxq2wvA7OEQvP2hQBaoJp+PXkKWBLsGm5/jdRi2pXVl13GEZAqppg
WYmIStmefT2xMT2njSUuDDXwPP46LVpS52nY/9ZRicPtcHa1uxY9YoxsOOLs49IrhCP9YHhaieA0
8TkB6IvonXwhQrk4eIY5eo6fRhzPrv0UbGPxZiy9ZG97wlElaSdmPrpjKVvOG7wXz1QYOfiPxtJA
n+0npC8s+WMYhgfjI+JvGDuXjk+PuQjvQgnYdh+lvQufyY6dSzaR/O+bLHi0yq6NZgIzBlRup1qb
JE/cWCyghhYi8WzcUVxNDTVofn1yVeFuM51HGGLdfsPUP/TnTIHBjSVRDPtl2Egc972E9w4/Pob8
mHL3ajhjAoCNwDrrMU42Kx6oYmyse0wKWTo4fJpD7rLTQNozh9DzxzLwndeIreQsOFTBF4SRWyKJ
SVUIGBJafMfhM3X/x9KZLSuKLWH4iYxwRm8XMwIKON8YjoATKirq0/eXuzo6TlfXqdKtwFor889/
gGDpK34kcNqAYST5jPIfo+9oS5qpMEcjeikafOnXmGpCvIIxChsrDWLCBV8TUnRGytTb3AkMXqli
fgh9xvFp0kaCoLZ7nRWke8kjSOgVueUm0SyUi6+a+6W671l9cDB4XwQnGpcgP5kXfq83R1t75dhE
YZAxNNeKkd2KZmQixl00jlyr7iiG53Z+7Xs3FUspDMQLio8Zke7mxL2f1Mjuji5ERoOe7du7nr/H
DrJJC8iUy/mBVtv1ShR0dSguBBBsThiGMeyiovqTXXWJRQbTSiGvemhgrmQv8l/vNha1PYoPdSRf
4kdAKeOTftAsxniclt6sDWPeNrn320WFPYgmmbSF/4YJd7L8D3yJDAU0j/GPXTF8hmukKnN8XWVH
facBCs3e0T9Pu5gxdyCZz8j84XnsMoC5w+xQNts45xVyBWoX9rzOA1PXIrvp0HixjfVrjO0V9A4h
qF+V2a3xYT+PzVvP/a6Pj/J5pUOmmJ2nQH9LTa8nKeB2/G2x0+UT6l+erD+g8SsyNa6axGu2XUiE
P9ZHkylcCx5v1oxY1i9gXaOPfLpppItLOvgBHn2T2sVYT/QJn0gSVb6DbJnT+MH3pnsHEGP84TKB
7+tePr9F4ERgDOvfFKRo8eIPeMC9tKG8hxdeCajI7HVheLl1SiAHtNXKrO2IrjDelXqA1ehntCLW
V1M7dLE1ozOmSqco54R8O7lVcVRENTpz1OIDuERAA3Wjs25w8JbjD0fPj2l7PcMlF3FV/+RBZ3ke
/LtRT2zoP339Ktqq64zAYKMNPGN04u32F/JcPaHque1hOadQCKFGI74HT2Q8El8dNTu5SoaOHW5Z
dnKkasB4Fwhe3RkgwZSySyQfGmZkwxEsWeHPNkcxTGDNHJUGQoluUgJifvTOV58tvozyWrURCxzL
wGIAknMaNzxyXpAu56k9a3RUn8mzUA2EPswo9HQ3GATWDowHe6XhHQv7hpoPm1cUX8WXEI1faSG+
wlu/89NbnA36u8AQ1NBo5OpGjqchQg+i0vRP6F3jkORgdem4N6r9VK5jkqwhpXkEA5DSERZvto/1
D2DmcN/IJvwzKb80hj+RBzehG573iUcloR04o44/88NQ1Vp0W7rJcY7JyGnowU2jPqXQJyil4CfA
DrKds7O+kgfi6W2/J+PZpP6kl3BOGHoX8eOD9ZQuuFNqRTgBXvUGYjsJEm7RP1bj001goMzjMn8J
9aDL50igPwCvMrHkg9o3H+yEybZrxlNma6djdIJnfztj3ZgKNlehYdAboHfPj3X60uM3A3ywlNbC
Dmtat6FftTCctAFhFtEJRMz+VJikziGBkGX2MQdAKqs2XYIo4RvutB3vSo/JAeGI6uVpWHWoz3a6
2hcDkGzk0szI8KYxgiu5M5oOVFXimNwiHpTee3dM8QyObw/nk5qwYVruDo1WOsRCL/Wwm6jABCPu
n/fcHn18CaYN6Er6ia6DaEK+2oxxMsHsYpGAPIQ+R0YrMAkY8GnUSyyhqFJpckieE1gkEe68dHEA
O3x6AP8C+VonSS98Yt4R9IZoSbxWBoPfTjLe6bC7FdD1odRgTbltGBcvvfeD/INQhNx1ap+LNoCV
UMfzCWMksYgAZTTSGJSIbp02jv3JXGZols3hcdsfdGp6RiQ49E1cpxoS7CkA2uO2QDYpL6EhY9Ii
fKvLFKMNqCjF8EU5nGBugj4EwL6cMkFFJHfgG/9A5vIDKBRzFobf0xcJ8/Qr4GZQf/BIcK7bwdvq
qDdcVfhKZJ1dYFp8mALp05pFrAyXlT9mGCEUVihQg+d10ssdXExJIN9puc1jkS6qxrqONgQMli2J
5+RrD2gzmRXRYzmaWzN2hPfUObQ1S0YJkKqaR4/hQWZXqlVTrUU3vGzoyN9b8qgXNf8FkF7gAWjw
GadPFO5Q2Q470BCqnQ1yATD4+2PAMOPW92BX1RyNbKSHmSGCh9pV6SnMCpRP5/UNHI3wDFWiwxp8
gVKO5kczo9cmqTfBMMCKV3qUsnSO+vchD3w3BMSPD5ksnJ4ENF0nScFagor0Nusw1o3Pnvi/q3rt
juCxGITFrFMJSpOCyZt1SuqJhbmeyO6rsDzJgLesqL2BzPoadfSw2QEwtO6lAw5fzSlCFRMMJ6m3
3ebbEnSiwvwZFEG+Kyz6ef0MQYTmCZqyScihVNtMGKFkoYozx0Ww30sVCvNkFnM+2hKOvEA5y/vS
Itgjt11TcclyPNfQpkA01rujM3FIeOXXFfnBruJXeERvIBsUs5TsCarjH357M2a1iJvF/gRCNxUm
QH00nWK3Yg3JnwBk3ewz/ODvM4akzFAnsBYfw3EJfVL1Ro9ZgVE9p7koaEoLKWfdhn4qIl/O+IuR
xSuoIN0tLJ4HtefnSH2TE8SGZhS/Kox48FS0buoy/mthqVDlddAQ7y5XD+JvA0Ji6bYtr0JKykQR
z3LotGcvuU0YD2BUw2zgqn8qG4yrUtlkFdfc1yBP2AmdXfcLOxGiHJc46rAzNmNCJp4WGmbufh8h
HQ8GQqMjWc9+Oy57Fi9gW+h4+D5k+ba6OsUzPLVIuwPGOEXNwqi3CLhavRl313bAdanRei3aGI0c
WUntZTHoHiNsffNhOTh/PFSts2Nh/b6ANnyOS8d+1pwqZ9GCUUDn73LS9N2oQ7fvnAPObgjVB67+
qa40bCWwCie2CVwpH/LAIo/VXuPLb/NO0WRovmbwZiXXPU0ahX84QvO2VuEO4KVn7l7sxlA6WRA7
4JEJg4QWjzknYzGiMervC3w4UDGqJ0SFtr96eYAajO/VlzP8ZUAgxaX0wpedturEMJkz8+T3Phaq
gTdiJ2CA9nB2nVKQlT6F1wIBU9i11tev+yqhobroKE/vAUJnAm7z5Gx+gvJIAFejSeKpd8Nrehdx
utxNCG3Gi0uAyzmt701Ogp5OR8MiRO5yyC3of+S1o5TVbMrBWYNQFlJfC+MFqVmtxvZ3aM9exsLU
8bB2ai6gEQPDaz7tG7UO/PQIEbI2uoAm67ej8aLptFuM9Cr1/fjPj3d/w8eGzWJUs5SG7as+e/J2
1JXpAW0AUJaCVP1DdKVqnPL8v1PtrNagA42Pnn1MSrcDOUEpdGXkfkACZ0/2kfYG1Al3Yx5uGtOH
ak26jNyOHOEHnhy9VXnp3d5lyJZooXkMGwsNgcQF9cnPv2ZO2rfI5ZJcpKTkKaG6SPXz288GMPAA
aY1u1877sF+0NmwzvQsklDPe+rMpEWlF8XPT6e1pfyM2vCl6Z1o4jrMfvhVEs0B3OAN9CPlZMOaW
OJYISZKjTeOg4V6wY3Mwtxq+lqn+Z/RCzt178K+oVbDNEQbW4037TLZ/FuQF0HXgYvKJmSxEeNx3
TdwgagB+3UAYp20OGpuTfMr4e/jgaKl5zHU4lxn/9JntD/lgDH5RUEOY6tlP/1IybZbAegoF4S/o
mE334FxOOIaHbbtrIy1gEBu/YNbru+v23fA5R4w0bH7N1ZLJ/n4qiUUpTvmdBB0zhYxUK9PPggXO
5clx6If0Fl315JBSreoRlxp8ns8mvsVXKQOWGByRSqY2gPdM7DXwH9yiQU2hYnwZaqvVoYh/xutt
DJ8MExmfAMQTYUTF+2+OjlHX4e89OOox7ZuUQxbaBNERK1HPjYEIPChGimNUABEYCGZw7dVsloTj
UCpeBzdO+A9q/xh2YNg1Xos6hNNnmAbby/w+/3moGcdhOV6/cuOyQEMyTGBER4DIfDaz4zJSfWCh
Weldkzrh45eD+zM8YwPMttK/xDij/FYH6qXv9pzuM9K4nscwJf8vRXzIWuAsM7JVn1gn4G1RGLw4
pfou1wpXJkqISv+dOQTxaVXaCO8HwCUTanPm3XOOtdQqexHhTS/RLDQhMrFlD+vOc3/Dd6EY1gHR
uRKITLATpoDariDuEZFptKjr61bH67MTgdtMqh7xiCvs3W9x+Va4zntwgXszNouaSo48/5DOJ/2f
3plMMMeBXGasZPE9OJQEW4NxyJyc+1Hjma35R7H/RCnx1L1zV4WIZ7kVmILcBVoRQPCOWdSuVodO
aNZ4uLmpFIVQEqi7vjr0MHyhxOhTp17EzzaZ1vwWi04qoAREgbkMkW4erGQoRexdLlplKLgLgJnv
4FKnRDfBbSKyDeFQWzl2nS+7jrdCy4DMLQsPkraEskDpwB7tg/MWHgXMG6cd1iiur2sgb05mGNJH
/TKYQnJqzZEwMMS4iDCXsA+FcR1h6NBIAI7uBvaOZ4yC4EEj6KDM2xLZp/78DhnVmiVjPNRXPLYU
yvDlTxPOMw23a1As1JZPpFHs3O18iOCEE3J41YvqEGmLiiL6b0dR1vOqxqyFlGJ2CQuZMjVfg5ra
AyNKnKdAQXArwAoAptcvN9X7U45vrg7P009FvbD1NmmJXrnFOxfsBpkpkUC956DZmiDf+QkVNed2
YA/aOIdpiwkHc1MTZtKHXxpT8jpCnhogAlr1O1pyoErdzwF/GaI8BH5LE0q7I/v42ufMAnN7qQds
q5NFRQ1WfJnEambXIoC5xekJtnDxZ414Zc0gm05FkctK1Gmo+TBCNsc8d06UjoYHAOlnst/WZy09
Hy1A2zkx/v4JvQmde984T3Bx7Q0mbdpZVIb0x7agSrmBJxn1KCgtyK9ff9qSFVSLenM9zNT7ZHgw
QMzVFhPYXqHCpiREnoaJDnQuCEp721/vHxuoeVkSoxe58NdW8IiPxI6OUaXcDgA16opoXt3npZFd
AHShcX6+pl+dreMaQfHXLEqO7w+IzKKhTyhZcZrlewL3cuiXQhZ+mHwu0R5Tn/l+/aX8nOt519fM
LcLSBQAFpmUCBQTb0pgk0LqTMd6PtViTGWNcwDLtvSE5Y1sPFKbpqWvWgk5UCyrofQz/IDeAHK7l
DvJbsxVBiCGzJ4PPqh/DHn8K6Kez2RQmc+rldbRkujlAGiFiKQfrFP7OylLm2oTk43ue45xr6j5M
GF1R2dxdjZISxFgBQc3QOR7xVXooxKwj8QTiVAHzA9Vcjo8JpXaohdtyMboeTiijuXAQLGr1oHzZ
vdR8HLqpcT0QLwUCTnpkG82P6nb0Jj0GNgJgSB9EYDOwqsMNAw1F6hFlMKc4PrHMtTrUK0hVEd2k
zFi6wwKOmiqqwQMi9xkYNWRq8JgKMDZ7M+9AZ9NHUwTMIeMbKMjC3VncmDMxtDCzQ1suksRDziSr
5rJgZDC60z0bPjfKfIfr48cwH2c3lDQt3miWTemSkEiNld2FZ6cJOLOofBAmOLQgCsw81l+DqUaa
UW+jZedegmcMQqjTHGYPa0ESL+OgupE58Jvkia2edjV/Hq4Hc8G9PzFrpjBP9Zwl1gHxABkuXXPx
OWir0csAtTFrX/4COikZKSBwT7obrE+IPfW+CWE84PVneuXU7v5ha8ArvmosbbOjgVI9rmYIx4Kx
vvqt+et8FEj0iCWZr96v6nApXLgzqX0kCxTaLCFLPXAhLvGs45lMOrqbHo3YasDDLbg7rgyjfUbK
B9aMq9F+r+nim2OUMhqYMzXgYlS7B5NnG30eQxGGM7/pqcNL4Zj7Bc4KANIRC/KrbgX/gvBDWdqZ
3jObbma0wIJqi//c/mby8/vegsndiLs+jh+mvWjP5ZFvmF3Io1SVnEqpcdhpRjuzDn0XuJYNln1j
Fzk/MF0DG3/OKT1cbZkksCfQk9ZGDFthtE2EydRNxcB9Qon9VJE08aIIyXE4G2R+1I4BZJ96Z0fM
K59RvywSPaHbSBOOOJhA7wnsppohQAhK7ZYDpnQiNpPKqY69/uB1sedQYXA2l8Hun5YreOJLiXOE
RdsyrEOREenU1UdUo6ZALkMqYGmvHc34M0WJHPKXQMEOhwH4ww0ZUd/ZvRBXqy9YRB/irhpADfza
PU6xDMBD2EIa5mcG9gk6OE3Dva7iXwd6WppbVOecGBpEk+DTBmBzEkSNSEvBCZ0o+UDrKNblJqWt
pAOi3kc19XXuNw+qQp68UVyfzO9p3Hkvir6VFXEpoGwVNU6ofWyCm7+59aVNlMxLfh0khxrZw+Rv
XzhEjT5N+TnSymWN4cpjL1/y3rfqX78+y5H+DDKvdhx1cddA/2HdJGKHxIF8eP3asAZSdiutnXCv
IaZhcNYdCfnj1xw8v97zNHgEvQ7xPKiTHCHv3TIvb24gHTzs9zmkOCleYJWnBU0f/lHsBFIdncOQ
A+JXmTyF4EbDagcFXrYS9pcmGzUDTgg/ClpX0s/5j+bNmNC3FMaX2KsaGDZ54qh0+Jt+47AOKxc4
Y4HzwyxH90xRphfGJKFtvm9QpvFtSMKiRTVuwZNlCGP4aWV1AphBpWA8wX+1KqO7na3YJDkO0CTe
xIqicxPEfZSSasSZJMcEp6K0KLzXIaGhsidHZ93MKfoouSPo+1eIiStUpQdRg1EY+pX1/gXyhVG9
rIbVPQDRBVZuP0D8V0+9nL85v/0nbEy2KWjr/NQfaEM3fhA0Urr5z2p5SDvg/VhEijNeXpiMwtg7
ZYCwHG0lZX7EvB0LNqG7FwHA/2o82lLsqgrEgc2Hd6y7b9Mv+8pf3OQ4xLlyys5oZoM60Qsx/Ls5
6VDwzm/EblGkyL7/1rflKmCffXC4fX3KFM4fJsm30KMX9diYdQ62q70rNnhkoVnTBekNvoMXQinj
0KgpzT3JMJDU5YSJMfP97fZ5I2dP4/FSPyKQ9zIhQv0SfgR6huTI6TDjtPBNyh62J8oo7tnw0KYt
vGzLPrhVW8gEzN+OoYx4v8P9J2VSZD4hzp7GPOfIpeddjhs5V8xqfItReFvdM+fB+jJqW6eew5+E
67A3oIOlKDMSzcW/SMM8ilOP8Sq55QWMAfZKfd11GLdxqLeCOD6fMN2DP6Xskf82EXCHMCVWgyu7
88cOgcVXw/5yFjItn5y5QJMm8/RHvHqrtcxyNH0UawVzr+uG07uNBIXn7DIOGUTiWEWMAiiWVO7U
Zg4ND9sd1Sk04HLM7MnhkRO6BLsm5duhX1ivJstG4+hTaEn6R2FAfO5Wm0nr0+xkwbUWNq0mRflz
/p6muwsCIGYlLwYOmhH+utSwI5xP22rSmYCYcBoxz3zprUPNe9tdTH+vxiYffKDI3C66VRGz+Ybg
31BuGtluBzrAnczATlNlNXMB/0Nvd2IIwhfjBl/HvxCmZ776FF8F0+X76BpmWJY2COg2yuuw/sEN
gtfUx9e+sV2NY04xNUwZB0GyxdnyAxP+g91ODzbeGZaU3YjlcqvwGcDAGaxl4fvlfPZklN83uSXq
NDmKlQaKBkxV3WqE9wtlVBbpyRHdFqUEBTWjDlqs5NRTCfyYkMO3OV+8MVFH526Vv9EbKv9IshBX
7vXrYx1U0xsv66cpZjsZtZA6feD4KvhcfNzgCUmOulreFjHRAslVio0cI6jq4bB+mQdyKSC8/E1u
cN/QmT/KhqI68B4b9gVs/KJPaPigKsxythud7f9wIkBROFLloH63kyP97+Ns4sEtuw2794Ld2MF0
wk46Ortbl9M0ZMKT6jqnM6VOzdYnT9jm8Jv7o+RiUbz49IYyfC7HudgcPDxy0p6Tm31CXffU12+e
A8hJwytPq1qonH3XXEwudwOLO7z91ujy5HnMh4SrbzgWaVDR5LHFzVJ/RJKnrh/KGelyV0yRAXa+
J71Kvq6X7kxpHIYH6qiWHibk3kuFEHlPe5Ixg1pdlAOwJEracHKFBAwTyQkXzZa+AIx+Mgpju4p4
NHLdh7zMZxBQncvR+zEG5IxYiKdhex56HtQmIX9jIkivz8Xk5NEP50n0O5qvhknLPwFVpZHv2u+u
/gS3OmtyoghGxcDaPejh7yAsAMhPn6UYHdOlc2Q4hyaFBNQivrLnvafmRHfKASgbvb5DK/ZHn/My
hy97sni37ERe4o9MXDqH0YE7VA6ThI/BYAFvDC7RefnpEE1//rg5v/CFsLFoZha+YTMs43Po6Px9
26GV8rDLodSnHgZzAH5HlmKIwIJ0AoeURqZ0HHFsHLlqKxJZwzW1UQ5i4vGxknMwaFz9N57E2IMw
DsMO8FB3IHjf4o9NqjdgA5ek2NwxW9CFy/7Yg5sU8O6fdPPcoiaumgqSYJudBngvknlGbcCPn88v
axgwTGn4LWAMBRA3pdriJoGK4UOG8gnkHiKUeqDXEW/0B5iuYBUluiJBh347XgVgjggY5Rim430V
4IUNteblVREVFAgvKgsRTvPs5y/uJJN2gRE5BVSbzRgs786Ze/OAS5wDZ87A0ZN/26aT0tfvwKb1
hjsI5sfRsofbToxlaMgkJzkpeHYCXfAWkOo7yqv7T8qDRD8MakjprSZQxQg68PJp1D2ZlrWRowq5
zunKleCilM5Uo0a8f/l/Gy4MrqUHZN8nPj2zDSq/hnVl52R54yCo3u4rPo/of1I7IF7iG2yWXRGB
ba4ttQxOa8kIbNsP4YN30NR3L6NuYb4eg15tXl6dD3DF3a4ak6w/Pdbi/OvjbiFU1cNZz3t8k9Uz
bF9dGRY4EbzChHFtfwHM3oZWp6f98SFKDqBaMDlfs+RacEbXrvGBTWR0YBTUfoWnIXzSVduVAK0J
3MDMy8xuNyieg8fJvkHN2Dxgk3V4ZJkGDk5MontW0t7UAW8nbKMftEArtpAvFbze3tQIUMxwGTkk
v0Bfa99/Iw6ag7X5tp96+tRFOH+L2bYOnFQgWmRLtVWC3AVsHjqQ2Z96vBf4Qd+/iPUHREU6LUoU
GP8EaLEtHqaQ5O/OXz1MgVsfyFiKnu9u5nAB725aqRv0CCenxGQvu9Clte+kUQPsQRlaXEZ/PQxt
rEdjh6ODNKgl/4NZQ0eC9j/wUCeQg+0zn7Ywj2Bn/RocXBzxp60XPilNwPHqSBWs68SZeHQz4vcV
coJ7Sca2i3EATWMIHw90ns2KkroLbNIF9gO7uQKrlTAj4Phj1spunxv9kfA4jSWy+gDarBO96ioq
ZtGBT1KADLASds7hGnFjHWjrMPaXX2xUsC1X8+k0gmXFTscOAaEVQVMwGNBXsQGyzdsMGiLsAAXl
flZRRL6bFAp3BxmqCJgAbhwxsBCvIJgPWFFlBlq/pTHt0Z2wFwC68iGxwJIpLMYhKpX57IdcGsJy
nkh6sPIM8CYzJPGAECz36v9SIj0cNL1mnQVDcANyGtKrFFa+N6NPnnWmEzuGb1GEHcRZZ/f1e+ax
o08x93ke6aYKXgwxv+1hMM8568Y3uiTmey65CuQbdbaBiOncn7NfQfonaJ2h3YZvPugFb+ySsuVj
+7YKicbSS9DcMaI2JIrUFLB6B8GbApXBeTcS6JzLzpdf8nZ0bx40SZRpmcsPZ0uC3G8tsWNistAY
P4zpe8FABOkUCiKNuTkXAk2K7Ayn0JjfASmNtt3avvsMoJ9Mj+O+Y8xPIZEuY4ztgMEdPKqfCfbF
7iWIYZkPm/p1hD5UBBSIHBhJAjj21SkMBiRR8teGLjnVR4V1+QUjYLe32H8rtY8L7KLQnWDuRJLM
vIo6fJhT3QZ87IxEBfMwjrmaIrfiUdvBpJmAGAM8Jc7Zjrrhrh1A36cRLhRW4oPIqTvZklHtRnM1
l4FcZhdmFzOws9EaMgjhZ5VLyxicZG4B42K5yWjTdct9Y8/8F8lS4A4JI05NNS5vUDfH4z54qyqD
LHHH0CmDOc37XyTKc4G9c9vGT335GeOnSScuQO/FGcapyv5cBSRYCE4lvnaY2bjgf7ZlIXYgsI27
sMHn/ErEGJoFuGuVC1A+IAB49sHfErm6l3oxRaRr1dRpcMa/G2dFylUJCn085SrmEcpzeGVaOMoO
W+xoKJFvyiVG2rKyEfYjw6MVxyXepUCfDdbn0bkboz1UtrF73roii45jIr9bsZtZY7ey54FYjOIq
Bx0ZeQiMK0kMJkVH23wRF5eTM1rd57CKuekx072GZp1bLlQ79x6UJg91Cg8jRYVsMUzbDpZX8Rlf
QsiYLzVnw/AIZBuVrLuEeCHa1HoUBKQNpHypsfVxh1iawVI0EZeMxb4Nhc5yKXJGgIq7QoTGTI2V
jR88rcp4mcfDYHxtcMXd3ojLArVuNqMTtPdc/k3fekNahhpqXQm6w0GQkZnZtg0n+QTJQUoB68+5
KXjnanmKuav8AA3ggKhU5tQQ4yHAm7iLyK4KU0MybrRCFpR12p/xK/oQz4xIAQ11DbVpRWIQ7M4f
A7dyePwgzPp+eHXFObh8cKeBTIqjh9tZYe5aEBs4dmdXWkmhwdNT0WUJC6lWUUlD4pTms820hvJq
EuG7qbQGdUpl9sHwT1cD3/CHj++IXMN0PbescYxL6J8mt7JZnXAoRe0hYvCSf/4igqlxhE5ydqka
wKMYgxn5hsIIKOYmYr8G4+cjSBW11YBiAo8T+2QkyEgHaLEIrnnpO9AskjJgCZHRigIU1WsDJ3Uj
OM3mbOEvBnCd7esQWC/bMuaaT8QrVgKQVebybJxLl+nMmpvXcIaIfCuTaYKSBCrYxoUe7x8r3XWD
N4rZMQ4J36OKWz814tGaxO/B/qNZx6azbY94Zl3SW3GXwsUFjO2r5hI3DAmItcqg8hvel9A0O4bb
RjhoBoxj4GxwXnQpGWu+wa3kGeVHckG/zITgVE2oPw50J8jOFphyI+WYFhwKA8Twslsavy37xjJ1
fiyZZqEPcR/ebS7e/6yKxQVzRj6U+3MtDENuToWFphv/RPwMjnkFl8SlpY3Baps+hOrWp7+uDFqE
i4sv1d6Fo1f9i6D4ETOD6VPXGM0ufo4gwI4/Chnz8JMB670pv2TKOWxwjR6ZGKqsIh4AeBuZyaUI
5FMiPRrnQjr90v7wZnR4Kf8w9Gnqy9pms1y25k1E70//CqBXheOzRRjOycRfSBUUfDvmSMzYMAWs
7dpy+y7w3KUG7CsL09HCHtslm7bLbzbWso1ZH6zWvr55LDYfo4JTbD7HHZ8DiHU7vW/+jlhOjyMF
JrvtCjk8pfb8yOpN1bIy56y7AahaPp8wHQhwXrb4aTUMchSbvgygJU9Nc5Z8t9sLCaKs5NuYMwl7
Tv6k0zQICcCnAViGuQz/otfmqd+fbhbL0+6RjifbwdFgX4bnFGsWgr/GmJk/XgZ/o+OXJENxh+yt
D++S8ZcXolxgLMLQrCShQW9LpsrN7c9R7Mvp1xiMOa9vo5Njja/Jpja7JkerAkLgR4+Hl8B9Kvtl
+Jq3MGtLf+S6HBoo3EJG6JObyJeIYz9FQwDa5RnTCypsLiYWB0aTk+hoxhXoiN42YL1TiIkdyNjl
eOEueh9FFlOmk/WzipB99sMvVbPezSVbbNmzl7KYcNpn6Y83fa53O7q6QVcnBuakU3eyF7H7aCOk
VvwX95QXEAOSy/fnjMNzBPCZEDr959zthqpt8M9cbLiXHVy68ElhRoVQha+AKxvBPbj1gA+LeumN
RB3rIIaMXqlaSPRsSIfpdD63lheHh+sU3Sf4iY7/dFTLb8fCii85+wG5Gz33b41RAavniBvHYZAv
OV/YWZY9D7901JNLSyu5zXWBtsUUg6zep7XTHe9XMl82KScpYZiE7ljr8wDDpiUbxPgeFDpLB1ph
l7woRGPSlw3PWyvLzZVXaXMMoFCotYxhD0HsKZzPRW/puvhKjLGCgPKQxlPRqB2adRpxtGpqOkDs
hPkF7AcOL3agKy4SgIMMPvl8NEeyXchRR53EQNoY9sGjh+xvn5k7Eq2A7W7c7n6TLy8TgjlVy/8j
I26kVuOp+kBFtbAGILN6pR9uwNiHarP7LQ5nG+xe7zBzMmC7QaYSSiSkjynCaC59J1fZG6+R1HmP
eJoYK3/16cNCtAz+JlzYPzUclymKXt50HrS4O6RSUCptaotoKmdU0LMDzJiaZpu13JRgiSU5GH9u
Yx9sLev0sMDxDMMZ4ITLOYCJ7J+QU+BHGniRWaTSFQ/VSEDDoVfTXx/a4a6GqyfvfO8S3UejGj0D
p4J6aBSkAW36iyatuTOo5DvIuBYKq8bc9Y9t93fOsANksCstgnxbJ6vK3VZK8iXNdMdA4l/vGret
UFbnRFD95pBh8D7krVrimhLkIN4XE5ZHR/U0vuA8jy8qSpNoekFsjccwjyCDNLaAMY+XhZPtb2CN
MV7kxdj6kOOCrz8vn0MQ5aQBHHAaIwgyX01/WtTEeHi9JEv1q2fn5YsxFDYMtBBGUB2W1zG/mSLx
REGdq/wx7dRIWarhMRv/3e+2yRNEj8nMm22JEXE6KSr8h2Nzhj08+K99QXiD6hoHA+XfsaRpM6W3
TVw41nuBBSX1J3bLecfcU1LixvFzxmSYBHeyggjFrreNuOzqxGsFr7X2ErkyG+Z4nrHjUVYO2Rtw
kmh6gQTroOClmBw3riw47sGLDsZpOg5yfxT1y5OD/JIjVzyJnvgn26Ip4kjjVdjHWPjXhB88bnlc
4Bd0LFTSEAuvLNTUsSpq7TEq4btOxIjUX/M+Xkj8SunNJ6IWxEJQVvpvdh02+C+An4n8HgcYljTR
UytJoAJCvaZGAxrjZfnb8DyoezDuMkSXhVXwgZCSyIiAlu0vbYdS5C8QArdGPGEKqoma6bobohup
Br4HElegQi6IuGEbZawpjUMRVh8WcANCpPr4NDBkytWYnVsItsS9aILL6ZpWn7IRgEiUaOdCP+xe
KIqWeKAM6TR7hit5efMaj0bT6B1w7lTskkFQ/1KyWjk4sMostLylwpTkiGhCpQ9O5OFfGfd4E1xm
ix3gPV6y74BCsLukeLqSU1sjmsijCS2xlGqRPBazIeMwM8bEbbypm3/pGZQqJ5ZQGmNPIufmnK6Q
R5z3ZV8XygqtT8siFuw7oYEhWX3K4hWjpQChPCU6H2dF7T44uk3iqAsE1+E8I8MHuT5VHcL2aVvv
gCvwUGWKuhy3ZJGZg0YBpv/dswllx+bJ2fqjVOAV1CnX+ZfjhBVIkAHzeJuIUK7W+BSRorfI1Xc/
pC0qD9i3U1xAsLnrMacnt2k5RrjQwF+mMoMhPdc4kA83b23ZXW8srqAdcZOWrLCBCK1ZZ7197YlM
GEo8Ad5LbImgcZeuhIIMT85mfJ8QZSWOi9xnaevZDyQvXZMR58O/r/+ZwvBDKZ0gltAhqSHt0/Lx
NMn14Co1zfG30DG5xprozrFh5bHQgIop1TRFqJSUcdAwxAUZgUq88vcZW4r7bnBglhMXa7kYb5yz
+f2op6welsWYPUE8xcap2aSGTOETi00VDQ1nOA3GWJxWJGCTun9JM0dxubdnuLZ3E1ScFMaExaqK
xpvM3TpLLaUj75s5wUlgCFQAJ2+cRq7qBKWxZ9XSnT4F7WcEodqLFQ3TGEmXPJT78wYvU25LDuik
6Mf2zw2v/iTMM+H4YQcxqE9Wp0EucQFZRdGPCystvi1WM7DRvxEIA7GHFFUCucCsyNGSSO2Jd9LZ
Wk03H/YHltp4Pv9Ygz71eLfp5HjsEYUqpqGMKvE2mBuaT1/BRVUwSTZ4lOVmit4Krz+2HLahNrHd
wtWTCx/8aRhGpQeIjPWNLEDMSWSUMR4/CDT6GdKJn3mVlCo/iw1cZtpf/coqwbdiGcx5MPhQMiGv
pcb96K4gcl0yHba6LKBT+DU3p8HwdzNAabC0UgiR4Uyx4PErmAc9HYZXNmEz6AEnYy0CjI6X8+hP
w15jn0s0FOPm7WnCUSSuktNJ80pCJ9jfJB2hW3GB3s5zJl1EjL8DQaVI07Yvi8GsB58C9LdGDCT8
G4aRfitCiEk8DfsM0IFd6BJJyJceiTyng+E/3Hcf8VteE61vVzzwmYrCPzJqcYchIgADgkpDt1/b
DufIBz4NC5mKjmvLm+xzvbHMrrtupmYP8xOPREMGMxxijoy0a20+ldmnmPDWp3lo0ri8PcSaa226
fq/Ds6nDVDiAcx6oOKY+RApxhECA5F2W0tzHv9j+8xqLbZ/hynu99l8p02xEW8utH3bnC17AU8gj
7cYzExWkv3754ce+X621B/coNBslu3A6qoxVzXqQZa2Z6WTfTYlXAslTjx6njLTh3PNtV//UdPwj
j0aKE4m6zkaxuFwStJixIv+I9YuRuPzzh3E+ifepvZ2xqBDrwFv2Q2a1pm1nhntNGhhkXAJGzihK
Z50OjBVz9NEUciu827eMaLHxfW1T13YloGzUCLe0rvwoyvmLztDtPscaHiHi2Bp+eBJuu0215P6D
r+RR9h9LZ9asqpYE4V9EhCKCvDIjIoo48WJsth5UnBAV9df3V/t23Oju0+c6IKxVqyorM2tvMVFi
IojOeVpaGkcPIvDnlH2OAVo6cJh2wYcSthKiWBhuJooNdrMuLSSKflrFsJ0mp0vwd/hdK+eqc84W
cUnmecpiklCZ+PHkmGG8LHt+B8yUYqIQYEwrx+KquVvMimM8hfawJ37I3HG7aMbioEYN67s/Y2g3
MJh+fuYHct/JkE4vLsrjdL/0Xdp/NqCyzYpLuez9jOD/zNEOdw/8tkKdZ0xZ5YuPdoiaP/TSz4QE
IsuqqAty9CrCQiNrqX26ku3adNOv3Gfsl89zLBxH6dW2lJ8JQw4nvVgm2Z08Iqjb90HA7UOLJHQy
YSRCRc70Cj7rMJUW6QSpIA34NMsKmWAcFx9gXCkrJIl1031j45eKO5Rj6PRoTZN7KeFWkvAGaO7g
V0f/wTJBk8nMDpHAjXr4QKzQTiJQ7KLh6cs0A3lPdgioKqjE46TIjomfNt4EngJln7TKLZZOmlxZ
+Cl3hTUH3Faxx6EEd8JlA4oEzsFzVaxkxVgoEqNVfHYJu4SvXci5HqbKAqhOZJLNaDkKU4zxSNF4
cj1eYu/gL7WeOvDfTHqCa9B2LcgowY5miEO6YZdj8o2Lh/KeXCPmMPWAI6cUs7H0bwDLdn33F51f
S6GMv7S2fnOFpJAFRwjuKEhvR6P+cMRBWJL0j69xsxPD4U1InnXAQcqaMFRrMMyTp//lft2XLPMj
esHJ/rhsHKgkLH2kt1kVPH+6TutfmRqJFJ0oQBiY+NUIRjTz08Y3mDpsbErt7zJNNctiUWERhkkq
ye7oxKwVzKGER9MkLn+zPEU+7Exp1+hQeyAOKBD8xycR7dYOK/tREFAtLRPs5P8MyRHZYTUXs9d9
cQlokdjiXAANRtWQJeIkityF3uxXnaqeSz9UEAjYwvjOJgObTgw9V8ZVn53R2iTeo9e9jQ/ZbXEe
QYZ4oIjU5/rGU95UQ4fktYnaA3CJv+t23Q28t/ZwcwZhvwuAHILCYHB421NkHPrj+j1FfwQXs4Pk
lFDlwwyA6R8/d0y3f6nuxTMhfH2mL46WV1KemLKF7+qc/Cs50uxmyVChXEJ6AcwFA52b6mRHPGi0
aRS0Ixb91643sIU/jZcXRyHG8ty7JEgYppd8kVE0WPl1R1+8jxaDYSKFVg/PE4Pibdi3Kg60TdC/
D2+KNDAG9ndS/jssAAIVyi6mZX6Gp549+DCVPRiYuMqhdUwY1PK7UGNOSRoTUEgQjMjZirIP6izz
WBm7FE5hFqECTDZpie84BTWawFs7RBVkuNsO5+9b8Wi1iJ9hjmKBbgAOt6PT0cX+Sw78N2XEC+AL
cQ0zCTxMexQSkfwgaV8cLwY6GD+8b2yOJAHE8aj+YT/gu4+bzkZGJlOOFYJeG0vK7SLJO/+ogbIu
y5gall7MgCpaZZJvSM5Dyp7njJgif60Mh8FrH3irA5tcGr9zJhavbgILb5BhdUPd7WF7YEf4UvdC
eH/N1+HXoZXE3ov9zW4BHExPTHMFnKdUIR3Q7ee0OM6QwX7ZfewueOZJwv7FYN/f64Ex+iK1OTIe
HbSMi/Bq3VMwDu+PsguogqcsNUypku+XogsnUffmsVy61pG8vu+pNdf9hrlgkyjdnY+0r4j3JEH/
eig6o8W0TAIe7CraTAfxCqdg+wR6jR/rdmFcpIeUY9DOOSGjebCozPnQkZRg+u7bTu5m3iJexI0c
nJ2AUkkeyTn1mpyc5DNgHM8MjFq1E4rc7LzbwaCxOF9AvOz8RUeAYeOCMkGgtBJF+gU1rppOmABi
76Tgw4iUbk3t1uTJTpK9tzfvyJfTNB1YaQI4w5KS/PBdu/QwTPdENBz1Dh7OnlP6XnwarpbUg3vJ
ePe/f5K541MGgMqhxNCOIy8ln6SKyalEgaTFDVcntccfKV+RzuMMH0UxmS4l5pnwQQpljtmpnLBA
f6CYRP7QCqGQGvnyYPupHP9dEF8jRd6w6CRAvT27atyWzItCRNDxl8qiptKRpuJTpt++yVHvN/JX
DhN0VWwgx+MMTVblP0o3Cp96J6cN5qTIsSk3jiooStqM+6PGkgnB5PhCXKK4OXqggl70lXFylGw/
cuz1RwUNv5Lg+4ruS6ktgPoACZGfmrExo+6BczdCIyEq3S3MHoM+KqK7qRYzVIrqEQx8azrbXkb7
5Z/eoXfd0h3Z1gHkhJm+RMQ1DaLqH+vzNmL6Op6q7Y7LSOLo7q0cqk1YrozavUhnNAIFItMfxs52
++GT4NPc/U/wsbb73RS5EPvESABlqjGdmKTT88Gpjxlott0v0BI4MdDEmYYcio6/9Ib5LRaMV5WU
niGZ9gLNdBso2ACh9VmioY4Ax8TKaLLd9ujTUlIkH+6KyQfQj8aOyYdrcZoKQxVlqU2LaYXYI/mM
dYIrqx6+7DVY/INcyY0AU6LdMcrZTJF0DLb/kCRB7bnkQtBpAUxoknDmVtFrBmpKL9vlPYGeMvHP
/rycxZaLE1n4RmV4ySMWuw4ZG0LpQpe6H7GUqY8uIRs/roR8guUjRkl/OhQlA5F5Dr/iJc+3MHVy
Snc0jiUurRZgaiVMCD6JAQeY/m547nHuoHAPoIMpofw21Ih8PU6VL7rV8g6GbqKF68O4gd3Axfeh
ctkQ5Ye40QEK5fkjBMspamA+4nAj5GGCAJEYqaJ5dOGaWObkTvhiVoIZUDOBgn6d7sFaKd6CTsot
dgIuKJLwnFDD0e4pCM6QOyBRdMToIwK0Peawl1xlUkLo+dDoX+Vvuho3rsN0szuJ+juQYucWDEY+
xMUlFjiMO0z9847JcwTMbu2yudnsPnkRCZgYG6ArGd5IYUBdLqPcgQHAhvXVO0UkO4nyVPDjG6OH
yahDL7v6mG1IYpIJNqCwtETrw46nRkjLB6biLu9K4lxDUUyviyQcAzMEg9Y78pL27PADT6MVmmoh
XWsuIIotrXCgjuyz/U2ltsL/NzYBSmjeIbWnJ8498bIHPIQJ12MEQObjP12RhrxSz5uTs5AXguK+
Rjlc371VfP5DZDfWl6YZ+i/64VTNOF6siSrgD7fRG8AFe4g9j4JuzUDSEWuxOoUyswW8mnSBnovq
l3fvWIfAqJH+5szEUR1AiabKpm9FzAC9PIZ9oRJcKLqhLhGSmAb8K2aNNxiS9kH182ZA61H7pw5s
lttpW1NsgQh9rdMMJALzwBwk/EQWN9mbQf87U3/AEOx6inW0YQzr6dl9wAkG6yZknWNfVXzGN4cN
mN9xdR6G2JuHv+p2ovfonzwpjoDpXgG5vSt1/MV7zN5bSAIPtPqAT/Qu6M/Y4WF61qz0v9Y3LirA
Jj3aSdZx9lpaXSk+NxM4vxRJVIdZS2A5fDnckLEvWURMTdB5Sh05wMAOUFoDAJGsvZkYYFf4BPpZ
orrFQBZA8v0rcoClyoA4qtyDWGy+F5EdwGeyjjlMreniCrpMNGtd1svBaqlyBvQvNJ4p2ckq/m6S
M91e1Ym7KzkGrZAS8s5SRypP7pg+oh3pCIDOiQOqa1FVYI3sCx2kC4oRf1hjPHyvEAgho3ajOQQ8
Ab7Rl50Kh5n2Lq3/nFHunHEUUBqeYUvNoXZM0wPMjTbFwZ5yiXRcDWkUcNg6B5+v0uA6/DM4EH9M
S/+nLjo/kqHQrHIq/xdYQXajgK/P3X5geRlo6wWFLr8xNJlfCLubky5NqZqZBc9moDXnAbd9mf0b
UAw19oOODhhdPRf0dVdDA2CEC1MIqGAwEjIhnyOTBGe1sJa5Bboj5Qc0g7jiUedVhAMvExc0l2mJ
vvFXBr0RbLjuMZ0b4Bk/69dC6LNGriwmlEnAJLR/DkMrXPprTABK4NMVjKmOZ6JRp3KY90yXxinW
aaC6XWh4QhzVRkMkS9qKgGPE7ylHrOFu4I9b0BbhwD6ZJSlV/wBMW3MU27i5V8yNqKkF5zK+DsA1
2c8bR9W7hGKaJj7WkBzWPN60N/6tSoZBBqR6xNeb5zE0mIlgTn5DDMVv7S1hN7agGZlyhtLA2jfH
V78CET2ktG35InHlpE7mvk3OxB7EVTueq/T72jh8SxMTcGK3YSjmZZ1QNKcqWvLSAv4jrRLsHFIv
TpUscScNe4z5onVKE/gn138US4d4Kln0YmM7w+oXGyvYUHgxEovo1w+PKnBChQF5YNz9DGzF2kPq
xX4T00eTZyUxYP+w8SngF1MoezDCXwG9cWeCZdp8NnSJ36atO6jeJtVciDGAJrSfyRkk+nZ0S1+c
g97AIqWnOXcQwgi7hjOI5IK+JjWoHioNIEYAzFNCWBQ+9cnJSWc3KvRh2JVnrC6m5G/Ysdv67t7S
UexGoGtcxiSd3FgvPy802gblgTvCEI8dp7VhttGcHmtAsavSvinsxCZOiCLJNZUTYxW9Jz0CAA0T
uRL6zBRinkh4IgI6PLGhILE1cHHP69i4bEDq2JIDxXFvz8hLPgNYtfHNLp4R+OKmT+Zq8ndP9g63
SvnyvxQfNA469mlSiL8/fQ12Bf/gsB6uRCwdnxCa7o/cJ7qX+9ai2R5HJGBCZhHsbcvUATFy4/wH
7/4w+wDdDuH9QSiBHGF4xUEaJt3lGZxAZ0jKSxpMWM65kBW4S+24ClQXRq+v9R2xiOvr/mZBLkOq
nb/oYaeKy6KhXRyApAvUnPZdqdj30RhutWAp3VGIxYZ7suBCNGiQCslCT7/0dP1UPP8E+WM5Ln5G
AJA+UBcMgtuEcibsRm+CcdbZnZxmfrXPhAgIPhDSWTzw40cHm/Cd9aKTagOT8PfC6ms0KwM19BHz
uujWTFuIEtxnUrhvyIsJcbApzFRb9w1gPmzEfvDOs3gLtzc8Tzn+K8HgCIQ7DaXskYE57JP1lzVL
oxbO+3rYZg8bCz+f9leaXae0sW1qL49jawQV0xhi2McUj4lwsTLaBYeAsAs8BFCMS0VW8Bh3IHnp
L/PARtaE0vs0ywAToXQl+tALj0n6AM2DCsgdYtCZ5QtayL+EYJKZdweiR+YR9kauOmJW686CFcXk
AhlrmFMVSBhhc9MBTNn7XgIfkcxBYXQbzioWrLRHSDXEywBGr5xyB4aWgXnTECQBujgXz+KpcMoi
BlpaqecVMblR7kHfEWgO81UWU3xACQmxiPsu5w/5KiXKb57fITGzE2it6dtdCC/mMaEVJYkyfoJx
wokkNSNgn3ThOb0LJ3Z6KMkWFALkNYz2tjdOOjHmO4nW3HHM3Y6GNWlXtD0JU+cX9UST95d7p+JU
pytLGMxj1Seb0tzCawCKB04qmlFSuxACFwEVD+BMTs12zDeU07RhDjJQVBZCJfA58+mJALTuvRQK
PoM2F+jaObS4RR42PGxeKQ8u1GqeJ7NWdml3vGM+kEJCl2pHX6CxeuX7XicG0IFdAkWAJhEH/PGv
TByeqMX+yB1/WSN89TBorUiLEZ8IDEDxy/JMWaT45DLNTvLJq+1//Y9nhcwIA/oDsFwlwDzZR9xl
DqxwyQWuQDaWtxrMnRU/4x2SU7MDeoZF3c0gBg9O16q1oy3m/dA/pa6kn5cTtvOipqfTLSgPIX6O
mLOXDrZpaDDoiWrFgvVPTo6q4t82IPd3GKmCpy7SFBTnolSk+UaGJdfALU4NdjbcYv/yM7IuQbrj
XjPfTBtyOlyHFLJgz2f4iqCLd04ExX6w/H3DtpDbr9eNs1Z8tDUsVDThDKCWFOTo9LijtlhA722C
PatnRj+fTglFvZ134pWZLRy42wBBMA2oNGWGI3r7E6k2MYj7TkvOfUm6J59U2ooSMfDaK/5oHyA/
f2sXNaQg7lFvg0DFfmhklLQ/3NvfxXBy32eQG6/TLMTIB5g37eYjM1am6w7CGrRsqE/4dV8c61bu
svTLF/xKckqeiS/NZ3rhOBvTHli7QwX0cgxtmvTh6U2qFlD0HgyUcKeTgF5XaXqccSf3ifdgosk7
IM/lQHNPqErte9S0wNc+rQqOHzpsJM7ECaJL673tdYMzOnJd+/SPWVZZB1h8OXos3PsYL02Rlmmr
J8WC3UAyngEGM2ESUop9fcbde2R+2AWd1jbItyKWDP1z+1WUw75MRRFyR2hcwqzsOxzdLDq3Xxwf
TBiCbE1SlJO7lBpX5pq98EOuekFOGL6CVwGk81FA6unTN/Y1vr8g9LbEZZYmt/LGaY3hFr/lUNqQ
8ZqP3weBJ+uD0iFfgtsRHAIVot74gofAlZHww7vpGSjkUV2+MAkZ6qrXv/ubyq/eMZnREzZr458S
teK5VwwToe2jzXn6/S8+KFf7yfPHHUir/A2UJ5SJWBu0bu8ZXfgDaXA95El3QIuUacvEmAHtWkOd
XJSpbl96zvvr4etVHAzr+JzxKmZY0kPyvi97UNr1fvmiGXkc6mC+1oFaelvi3s/B3/O0yimMDjxw
7NXtJr3r4YN5H4P0dE4e7eo22H7v67aOjpXHt+hXv0a6fHe1XfFBZeo+GDypUcb03hNedP7AWIaT
jUNk+gGx3DDg5RCfzQgM94KURscfajZYlB2X//ctJ/zhatoDRg4r46r0Oq+0A+GtjOpB1NC8xfk/
zG+6q+L4d4OOhDU98fnu9NuoPs0adWpax4lMC4KivfpM4ZGy23eh9IPBwiC7PUY5IYCBLzGHdcJG
ZEhKICRqhQrgTFnCiaDQ6CQGFJzXoO/bCTEthedFOYzknFhtLFt27z2U4iIGPL1hPAPwe4RemUuU
+QuLWRgaxIY/vI86QfgFpEP/jF8DzJf/gExAaRJOQ/QYvRzKP8ClRYRPHw53wtWMoe3fsmTww+FL
+U5eldL4+2wnHcB+8gScNeUIFILxVXcOEdwLniUMfOHIFljBQXcqLt6nhjmnuayP9yDGxl1782B9
8zn8IO+vm+1leyg94yFN6AHo3Q3hielT7PIBptV9+spvrt63FyWpGLIb9Mritvc7Jsti87Wfb+f8
oAfp79ew0eJBvTg2N8y6UdwZKwUuJ4ZTcd1bD3RM65qQx/+gmiDk4bF3HDXXyederAzSUYXw4N1g
nKE1Zo5FAFlnSgkfE+5W/dkBVYdMwVChDT8AwVBMI1g3XDQ1nwK+8RqtMH3qLWwrKkkBEopXcvEG
C8DQ5wJ8RLWaf69fGg45E1xQay4QMdkx8z8pgr8uaSojQIXGqaJa8zt3j546EhvmdPwTfvH1Qw7A
MQVBhQYkDRHKkOI5pRyktwxKMi8g0icpbmesVFiGmFtR+EvCwUQ2GeQwaOA9kONQF0Fgysg7d4Sd
3w1JgXnlIXZfXilRJzwlHp6s9qUgOyNuMWPqAW3qXI94oH0viemRtAsPHzvgUpP88rsMLy9C7SBU
r3MVerEAu/uEKjE/OhpicqK5SY9ByhLCNCH+6dywLCCO2l0OM+olRjHevJOe9B/Wp3UpAzrzAorf
M38PKL8dZclMq3HJmuGXJvsL8yrgjvuqnVTRBXLJFxIHvcMEVnoeD34u3jkHoOoaFHvk9VRU2XvW
Xwq59Agzhzclt9kDtab1ILVt6qgmIWbRMlEYuocMX6dpkej/+kD+sYzsiGEegZCCl1bT44yPu3L8
f8Yx2ByNgz3lHj3/uib+P+fcpD1uO9atJOGqITt8wSReT59mJI1JwOM+ginierdDWTkprmPaTuje
Nv5+g+59dC8joxq14owcfM7OAfKnqMAiSlo9bW+TRw9uIk5SyFdMWjcyovMO8wLlipCoMyVlaJmd
eNiPSS/HqEkO1Zzug0iDr9G34x2ZPVM6mLT/A3NdrbooCbI3zhsLbfEKzyl8p71zJG+UOUoQApPe
7MokU5bmUAjGrd2dAV7/a6Ptxr5C/Ma5DawGEcof6E9Nydr+7dzsGm2IfxQc72PHbK6ngsjGsGTC
xgqMi4YQRizwTVafIYzWpbTAIKHYHUHV+p5ihrpNzUoyI7V1i1WtVRSXyROwYPxSnXy1wXWL1Euy
v7jk8mLpScP4zroQoldKYnDxegzC/oin/6KtGZAqxtcfGFq4bjKV4gcnG/Bca7tYwPTt3EmvHwgT
MBiafkRRON3+yaekoU/CRNMfSkv3RBmaJ1SLOCwwNpc8biWDqUSB9BihEgIZJ5M00dt4yJLZqLwJ
KmMeF6H3phhhJ9G4IV6y6lliSPsFnpDJ7jhrM8ShpGKk6AsB1IqkTvseaEfzo90m9zP9YXik9uNN
aUx7ASIMAgDQz5dIkZifyGhf9hwfW6AyqYTwlhfC+/3Mj9AW4Q9n8G/DwoufVPtMSQBa9mSIF2zG
U3L978RhSjnICh9szFbMJeZY6bgk0wemwTLHpM9W74LrUSd2ZHYnGfwZVkAvys44j1DtFUgkMrQ8
nhk950ULwV5KRVIxkOS0V9CL+/hhFQCI/GOrAOF46WCdZgwlENAj9fUtn+JljJzjpwB6JJDP08pg
9UPPl3Whsq0KnnEKWLFjPZi/JpuSVS+FjsAem653vY4OwDYCrzU5/ATaUoAyO7OxLsUOeEMGb/Ag
OmzzTej/TlzoMDhZC14NA8Q95F2IWQnlXzoYkYn1HOSXicAP6K1+aPGcmP4FDsgwuz+aIN0Z6X6y
2BCRTWVNflxqQyrvjaPdQCFFlCTIYlxxIruHevxEeXuImzFdvUH8DXsap4l3M/yrBjGMQJJwxAq2
SqAEFOzjwOXtvQ8+ZopP4tt3mW59wmV4Pf94CLjnNQ2Ns/faMZsD14GRj91Nc4g+26Uy1xIcbC4D
RuZ4AEfoF8V1mOcFrDyQphwr0k5lhUhxtefu9e0wpKABgnl7MYP7DhYjSsL0HoWUUbwMm/BbgOc3
w+7d0c5Mfbg+O4BYUhih4pBdMBSbEolS/YAclaUCAMPBH0Iq4vekB9faPYaT//+8P87684fXw04C
aNMswatELtHJIbh7rZ9gQbdNYIVdkv7GgXhEs5CP6X0ccnDQOKqgEcbR1hjcIBQgjgSd5JW63D6v
SHqQQbFf0Q+F/h064RjIA4vQ9MToFxIUL4/7SUxmBgYDkgHA6vGYVrULqZQk+xGlDDD32YpPYaLm
6r8TraE46s9Iisjts8rn5lEbA4GxYfk01Dh/WRc/mRoMKAvQwkAD9RcU0QBGsOtQWJHMw5pFTvJ1
mMCYH8ZE75ij/U4FBtFHjiCm6MW3LOfGPVCuK0yyfSNrH6sUTsBrGlyVlGMzKIfUZ1AZkTp4rwld
iiG8sDl1c8tu+o4nI+pwWGcqTdMjbAaaOHodUM8drd89nsJosXlE1+lfpmYEIUOAOf/ZMdT6aMaQ
b1t/zSVtGThbBkXEg390K7g4KdE40MOwyRMgUx9a18CSCRCuvwThYX0lz7fdCwoEafSUhyh99Bj+
Oa05wiPxXbUS6YQxCJgyDdqN648OE4BgLfEnGmBruUPfM7gCBTDDswe1iRosY5/9tQv6FvOnCO4N
xx7DzY84SmQvBobvuljnWEjZTXbjn6ATBgOuM5xMxy25Im3GFS35gR+zQam+vilOJ0BMYXLfcjWf
mLKstos6LSRb7RVsQsXy/S/FYkIEEIJtdtDplF1oJQCTwM5y0t17CsDD6PUiAX22dn1gVJ4NBH/C
zC6TREsWN8hq4kmfWpKMLE1N9uJ+uQkugUI4FWiFrsbdQaHn1DFmh07jNURIdBxPevYcra5BxH3L
OC1CkmFXw0cIg4jmo+pjTxzgc4ZqkFTI03yZXw2IPn4HjwB722HrwzANBsP6p0w//8xEn3rmyb7q
zE89TTb/qrQaf1fHEUbVmTJSRufiKkYDbAj/FNfBfvRda9O7w2xaXxuWgZl0GJB3DvGSC/poNJE8
mQAjquStOUNs/JPHyT3GYda+jahCGYl7oTgyGB+p+0/IIydHx+UZ6bW9lxnj+FPOetx32iUo31T+
F4NJN6ar4Bn+i3d/I4MZt6J/gjWAaYcDaQsCV8nQka/L0yg5mo7OHWSUYs95M3cTq+N/T0TJZdp1
WpQdB3H7wl0Z2Nb9N79z+arL1F9rIhOyls/wx2QoVOlexHdwpM2f8ZkjvMf52KUpd/S6kRGVU9N+
2Gq0Hjg9Ms538A44EAF2e7CEOerplEGkXhhJ50N+/UB65BpO8Kaawb1lcvjXC1VfoW81ZmqndwJN
vDvd8LDooLQ9SYF4DEzA5puv+6p7mCouZTJz2wfDG6fjafaOrv7HfXt4UNIllzID99XonL9nD35s
DAODji2iUYrOHqVCiOaapLsMd4L/4NKC8wWiWfaXkGS6gLdIXfhxj9GDxYSIiB0L3HUgH2uH1WLD
NYC500AP0PPA1p+8gnvU5ffLlOivjyGYUw5Zt5ECjAwowMo7TAH2eLkF0Y8psPAFIEZiEcEx36W0
kNAEX5m2BScs/isVE61g5PtscufB6dkBIP99c7qbRBf6QIxqsqWlBKXMgZMa9KFQymkFjM3f45En
3U/ff7icMyorQ+FwG/Cukk/u4rl85ZPfEcHQL/217mBoFDbUGNWwgVl3AYznWgb+13lFXWChqw9d
OIJ+PWxBKp8u0jg+p2NLgkdGzxWe3SrQpioErbP/KyulG5w8Jg7YJvsT3FGG39oAq8y0dQxe0/Pu
oj67jh+jejz4Z9rViCmZ4dM7wJVsqDS6kWkb8/34GtajD1ZNXGFyDZ/8eXlbWNUEHx6vh4CU10OC
Hl9YvSU2y2SptulfmYbEHXJv/tHHGcCqfHirH+cxv0NE7sffoTit4QZm94nMRJrxDKaDbSQvb9HH
ffsyvPlGeIZ1wFwuvBZqR3fcHsI6QDUXs++I73LwbnLEgYHmuN3xPs4eTwPTP4dwjF1j+h2asZYc
wjfTTURPWfJP13+AMQ6fnthf/2YFLQpHni+YGFMVWHv0qJ7OD5MrvTU3hH+GeLbM13B9+aflOTde
GeK/wC168t3krI5pH5M98YSHR2ogsvIjT0NwtqPz2wsYzcniKmUy0JJKlh4z24YaH9uwDvxqWoc0
XMCCsO1mSZQcovJWak1Q1MaZ//5oQOLp1abpRtemhkMG1EKC5Wz4Fu6rPVGs7MEBbOM34PJibv/X
3iGJBXjBWpyAvPwZfryPR2/TWtZ+w/DmRZ94fuIDX/YOBJzCmejeUMDTjmJjKCzph7ts+E2YW1Nl
coNqIALSMXtCCOSB3d20pjSGIn7+u08TuBpY2JDDQV2t8Uky+c18mY9kjFsiwp/G1fmltBFRiPWs
xdtDkmhn/eQUyoxHiNHO6gkBp4F5ofENsnEBnXmjVLWQoPgYwGBHKrSWv11FqjejWCO1pOcOuM6/
rf2Lg4Wmt5lUvs6WV1GF39zBjIEScBtF/dFw5lXcqpZAcuQ5Chj8e4hpMk0a57Q4LlrsLakhMBL+
eqVLAx6AzskS4joN+dCH8usU2QC2N62Eu/vDE+kQJlCUQg+pWM9MiW3xnPpbImKTNO+wFhQ+cuP8
QoexJjwDezdgyZLwcMCMfhikt3tYvxU5IJxFQvPfa+nOsa+WFekZ3ywjkg///davU8hhgieeBV96
PRNJmKxdRrP87ghTZD9ScbyF8Qg/hj9QvQEJyzbtohSQD1NY5S3r9+xMQD8wtIJZb/3AwuePb+6O
4GW8jSl01JCox/j2DdGdQZtgSowYZGlJ0YmU9AumwUdqvEksMnVwYSpkQDqeB9/kU+kd3FcgVq5k
BmAjGhtAzi4p4RiQyENgo8BVopnoyqxY7GyJPazD4TnuEkhF4FvTQ4GVAheE2mvvAYRYrV8ON+GD
xWYSZzhZuIAbRtaA3/av8IzuOCTTh2OJyQ36xbT15x+DXP5++Nlr2X5d+xo+3PfwMSxHajjI+uNe
qvUowTbZPdpsOwpKGXNMBXlkGwRVfI6/UTeyznk3oOyY1j4PYXgDpWnmPYamD5t527rP+Q3Cwz35
xNfhJ77BuiMmENQvXj9qfBwbojLCjDqtgld4z85pGdwyMpFxHyLRa/QKu4H0QzeTx1KnBl1XsTEu
533o45flZnSPOhNtopBMqEOxJKKEsSe42FnzyucY4fh6+jWtNXmMTA6IzLGMiTk5HDO0yq3ij+fE
YXcmUJksNo4zgREGrIgzqbBoDtkpUCE+9pa1yeo92JLY0Aaja8vwO8gilU/xCRuUQ9vpOcXB/V2L
OBiaL5F/prDDVVf0Wh93AbeFx9ZwBwQIuAP9AJPzDfLByA0EFGD6RVH7nKlcgG7vUAv//mC+w/X/
3BkIx6UBaBJqUZY5hwC5G+caBBOun4T1E0O44/hpedAQo3jbkbyNUq3jjGTJZjspcsQLh2NeoI1K
uCr++pd8gMISyHOB+QbGJbLxwBjx6GJlzVmJvIkhB1zqqOHEMXgB2BL/oHua5r8vq5AFTuVIiKIQ
5tpV1hgpNfpMicACOrCld7tMMMoXK224t0Y8N0+Wg4a3iliySEijjhFL2l+GI/0xTagetSGbKSSd
5kZTpdBg+gsJIqHjZrfsWLIgGuHBG99EOUWfpE201umIyk6qSQ32W74H9bvBK75u12bO3Mep8EuT
QA5/ioOF0ocSuZMwz+pMLvlJ1Nl++YgOJCM6kQzB2PTpk1cG0F78PutK1tPFM5Y6sjX82fGbZxI7
Pq0kdOy0AU9E0hxhLyQomalYu85WCSuu78DghlImOfC7Uc86NYwGosDwTys2PEH8k2i1GR5iw8Vq
0/rBSHGFSpIEzsOhxyOv527TM3RZfzzsvQt0C0EwkqNQ848AJhLJ16SMSF7ZHFR7BHhvz4qqY43V
c+cZ1XwKLAZvsN7wgDl0X97AZkqvdfe0MQWKSx+PGII1s1Mxk4b6nCX/tgeeMR6Et+BEMvRbNG4P
9F2BS1kTzHQGyiKi4KAjwLHyXlFn/VjuK7uHdJ74vB+ajVBiPpzySa9o5gaZYcJ/0fN6EkFZjvaJ
OevWhxCsWSr1mADZNBWp7dgsHaedCw/kzewxt3nbFb0vrQ36yw6rHC6dPqYBXbuAEgf30+dkPdxs
hcNN4Y8qtnDgDK+x3nc+Zhcz9vXpMu1VyEQ2CCFEVGuWo8/X15+V9w3P56iE+G+2495zdmCxHFYv
gGNjQzvNu55CZUPSywdrh93lFm4q59aO2zo9mvSznrNPDJr29REaDMpQKe4dp/xOtVfiGUa8+Q7b
zehMKXaKLtgpvIPBN2vHzxsJAbMzmMxq36kfydH2WW/jdRraea10skyI/GV20hc6jqD37eYU3Dfh
8TV86t75NToenPY81LuhUq9P265qmQzlqMe1Mu7u3f7Tby9uGZxAqz+RpnsP0giVie4RmHVXztJP
3uTfDGnVSbO7JccRLacIgtonpuzo0dR0vmzcPmef0Xefg9WA8qqbfJ3mFFQpn+a1Vah3wuuNIW/j
O33V58W9doGClIRmDmIu6iv6JbfwrpX0K8MNIvXvrO8dO8yZoZTg3u5vSeueB6ujkXY/kfEc3qD0
KwkMnxM5mOmfHsEA9zHrUbFD9hev2/j0KD9YprYEqtO86Q2/zr3J8s3AVmucjo3Vozvp9XddBA81
aP0J7X/1JtLdp1WfeuXScVt1aNZT/TrudP1GzXr38KuCUJw2w67inczkoXiP0n0+YPW+Vx0YSa/w
xvxaJM//vpCjWLiWCrV4j7czxmeE1asvzrX4xcNF8ufQsJwevn7YXQjeuIpujhMQZrA3ZtgqvVq7
wUXRHs5mWyXb1u4C5X1AEZfcsz7Jm+XRDYXaQu6FgZQ3hTI8nwWA3whwSTHQU0fQW+8rRQ9kkoRk
lQ2tL7iqyYrZEdCxQLJirGCinhWJHzNfCgc7BYQOwIYiIr3AtEDG3WQFZMwBMTnREwUNYebIPKz8
EClYlIgfEgJx8QaKE08g6eMvsTg4MLjFqoa4gCDEiZn6ZAK13Z2tQ2mAv8HVXTnvvQOJYo9nmD3F
B43upOPdPJ4iCjJAVvoAT24NfE3aFS2ZsBjqkHuvLig97t601+PvFoN5FGO1FFqbwJfMH7wRTWzr
q7tPLqyR1NcsH0Nsl6wRJkwGPI4B0gQwMcaJCPcLaXNcMnFKAtTkld6SwyiFF+UUqn0T55QK3vny
+iaDB3vGPIh/CUqINkyxUywJvnf7F+gNtKiG6EkIknYpOdtP3o5JK8/jBU8Wz/7ZtJNTS0Cfpwlc
DwVk4uZThNOhze/r0xqEX274XxcH1okLu++SiUANfEnDjAp6EDwSgCs2Y88D6pdsX5sChM5iaLQr
YVhD105Q60uW/5kuEBGDfboiufiFNUGiTxdw46BPMzvuDsCrhOUDXTGhDZgjpolyziIvVDVO/C/t
YW4UR/N5xZfT7ANgpQSu7RUNR+R4Jt9+meDMdYQsFdGfAfeIVnD8hAyFsiF2PLB3D36e4Gilf13J
WOt00oeDpkyXuqXMlydLxhyC3CgLLfv1tWS0VrHB3wS3s4U0bdQfM3QS0Sy5bXeKoytW4WRhQmMb
zCDHTSAp+v9j6TybVNWyMPyLqBKU9JWczLH9QqltCxhBgvjr59nnTk3VzL1n+rSKO6z1pqUcSYW2
yAx2ucXxp1JAdEt7UjzcdOlv+9kMZcdIxV6AuJ3J2o87MlyZQSF2+QQ1APYEhmi9SogLw6tYtdQZ
gwLjMOn5YKs0hlCPK/5w1NltA6Ka/rAGxOWN/JnQ086qjxwiTByBAWy/Dnk6wNo6jamQz+RzFJ7c
uriYa9lGAMZDt4QOtZIpg0BGXYkfFSUoTh+3qiBuuAWb9VNlhpAP6Hzz/n+lWaj54VL7fmCjhUBH
x03foViwyzuU4Gd8n0t1/FjeCk/6Jq8pCNJKl+xKcqgCETy7JNvQN1Zu1XPKlh60PX+M92gErlC6
H/TzgKaoJXCy5ceBHKpmCGE3sh8lguZ7lGIbtoatvS9uSW7Etx/t0FZusyh+3vl43+AhxWjzyOhh
9NYu80CihT6ohAcf+R2v1B9d5oq0lBm46QwRCpjh++IpLyr8hzwZwC1aeuY+tF+p2aEI6OiXraEe
0C7+meRRvUSTmaO31od02TpWDDHk7ZmhRMWz0Xi/xbhDIW0hxL148S95OvLQHokgJWxi4y8ChDx+
cnYy4Ic98YX9GSIZRbABzBoe0YFCbvMlvS0x9kPqQY1KwRqN8dWhhbY7MSzllYyhMI7Iy4H8/y2I
vdGjHEP+6gFFv+94b460cXsP2xEVtzF7f9hvV4UuLJzlFMBu0ijWNvubncVA+G8K3sayA2pEUM8u
lUX9g6hTnDOrFYPjG4DXS3iNiqnyWRkdCqzmNruXHsWJ8o2Q9VynOeHA5aHxMQzI1gu/4Q1724DA
fzO44/UjIyxbySkGWFSzJyQ7iqsSrnk142e9KZow0zZm9fMy6PObU/9xpBxMRp6a5ZRCwmTVkszb
Lurv8vV2tFfMXf0lvd5VSCDXuYTw4SsbY7S6UN6W0zYZeu3w5cpN9ODf2G3l5D2c17RLRnB5xbfW
T7l67Uwli1Zmuky9y0saYq/NF5BUYbHidMwX6v1tj8rNCHHHTlqm4wJOZNmenhvhYMRjQN+DV4RM
qPGLIzgdq+Ry3QKJUV699d7sDHL3nBH9t+AUYFcLgYpo8ybF3Td+b5AdbxBOoOdZQbO0p9qJ65/B
pP4ZjevX+GWO32rMqBkcKFARzR++ZgahyA5iwbbxNUz7ADA6KkH5CKQ6dHqqavfzqyYf/rwOKS/K
ZiEMMiIAS6eF1zhGkHbNxeLqJscrch+RBfRvDOITz2WNVAiBIWO+hNEJ2ohbEfax2PbRzhQWnD3t
UkoN5aIiESoUuA6aBlhZoSniUsXkMR8u0SDaztdjbcIbC6g2QPOJt/hI2VZAc5kCeoC7VSfc0DCx
bHVEzoQI0FhsFyvRPeGKluKVKJBZ+p7goIUAVrg+2y0Hw3JoIG7jC+DgN/xdA/HQOsWqTl4AgTuV
DoLjhBHGWINAjkp+6j2Z3l/2EZ51IQhT4bQYBiqnIeTcAOZTsCiwA7AdFZNZzv0EZnbETqBsoNmb
cwPzLVBXAH5FG12xyWO6TuB8umgMmb0bp+vNIPoPClBEoFTjUiug7O0S8HvcazeiS1Tsr3OkCCwd
CBOhQhVOFT1Agvt1TIbHukdCG6fjdN7bzEdAlcN63B+nNBVgEYH4LOpJ5xzpZMDipwoON5xSsmwo
jISaZDogEuan5Ee5G2uF2x4F189R+LJEXMEwBYMMV3QpjF8QFwvDtVhEIsTlv0f+QR7DdgcuwaZL
2wAUAgpAy9dvKvRSuN3Ea9zQhgHf06ijhypGdiZsRhI5AkeqDmEoOprx9FivUPZOh1vuKsIT7esZ
CMbSjyKITQHUmk6vrExQXKF2oLAA6cJJtOeuQndGtbN/H2DxowFY6xjWyuoPbOTmy/xOzl6yfzRr
fDlsdumZgA9OZ104LZHOT/iw0JefuGQEBaync0J2uTwZzHQVV6uoPXLWGg0lFwJ9rQgSGTEmD5Ua
uWYEghIID9dfW4yMvtDRcf9RvDYb1HYehRZXaDr7J9HhjSnnkdCxgh+L7LQp9gBkkjU9gCWUGsLY
lwf9ZPjm49xyTK3aF98nebkFD/sF2IkrhEoWfz+lk1iSR7wS7AuS2G2OM8X2OoTABFIRmUcaGYEE
2dREbJCyYzKZvwcTzrF25GFxphObvD2vBkiPcaJSTE/LCjwlD+506ITcTF4dgV0Dm0e3x4HFcXFb
5i5tH2kzgtqGb5Lp3lxNuBtMytAcRvNIhkzvXijCMuEWu5Cjib6a6w8+S2REYEn4dz3IsccahtT0
0NcI7QUeGfgJJUJB8hZ7DY0eZjnWGQtDkJycFhJLDn3itWTF3Odv5KLODWHG9cxXBTtLeBCLnuN4
NdAgoY3DcfS1eT9Dh+rg4bExQdE8Ft0toKilzaRu/oRcKWK/AhWEispalygUiyVIAleXy14X2Dxf
wDcXRg4ZjHXVHimaCXUT/zpil9ntr3A48dtE4of4raRkk/FuGwfWftWyz7xuwT9ydzQb1VPxaRzo
6RFLYTUVC4jHLx4V5QdKC5GYG54G/xI8eHxHqliBZ+Xox1Kdg1GUX6UfokgD21/gqmAb4AMbo6CJ
2dfsf2Q00k57+HvVO94+Hlp1/BRO90pWxk8DjDmGzVtkXgqGAnfOemqXI5Aq8S2IwIE3R8NO2wMu
VV5nf2i0xAS0vSjj8cqJypoT6HisQth4dFYKt5QOQDzm06yElhNt5N70AJN458dwhUODavNDHMyl
FRNamUMiqJbhnfCM23iBspvh1SjEqEeRE3fnegkJyh1r73WU9CpWYSRjMUULLyA8aADMIjlQQYkf
8vQ13vU9UGxuKpAmElx3/Bx4IB+NKlGk2r4vROMgVr/VFGQe6CbgoI4fTnUXwK2+ZWsxc31gWZTp
KUe3IbSp6Nm3yRUzOGSWLCWXhCQdXxqNKasVibX8ajd3Me4z0D+Ie7SOSTh8WuSKH+paA8m/Nfru
8MngA6IRoZLus+ADA6lH4WvgKBxfqUfbwpu7ikULEegSi6x7cirCGhzd6zQPRbAqOVMclaQIyNRV
aLcvrmnMGT6b71FK3JqJBJn7dV6jYAgGdvXL9a3/5diO32yzc31cDH7O5oEEPghmuGu7OTUCPm9d
eUDUz/cPEx2zNMY3/WWZoIXoTC88INN+bDEAwq8G0qQN8D/46vZonE2B2t41ynFZsl9U3Eh2rNtR
c56k2xZOP51tzXGSHQroica+3L0m0YvQ/c5n5yvl5IN7mLuYZJtZPz3d35gMcvuUMWQDGylgGA5Y
e3TevN20t7+nXQU/9Pp4dwZO/96PmpiPiDSYJbFHr0To2h0UjpqS9wCb9mVMq38xXJIn/4nRt63I
OSkkG13RkwVCRxPJ2wvqTx1NGxrUXpuRnie+HDYd0VaAoXyc66TLgsZgm9sPLO6FGiqXsH4he8zt
hzc4F1kip14OLaUK8c+LR8nYC8DAdPP6FVftgJ6JHchdLi0/3mf3fCM2pLT5+y+rEC4NX100iorc
RaxdYFD0vwnHWnemiUJGcOzH6hZkUXwsdi16Vs7iUA14pQu71f2sEEJSwvLHOrLb97hoZ/pEbp3h
pJhexU3Hl2+6OsfJmj6ZE4WoOUDnjLoBIa93+23DT8jgXMiS45VZJt5nK5jjS8lv6w95wAWNTPDY
oOFouVUolAGmu/GKJ/Xea+dhIh4+eUvU6t41uF88LsXWsNRhAO75VdcG8tcld/X2xVhJP529RiGZ
DGVUvJ12dslC4zYbjEccsc+5JK3qbsLZzBFsEJDwRloF0FevPvJMl6agfOrp2VvfpTnwnq6xHviX
jUwoid0mQGrJY3k9P6qYQ1uBUQX57cvQ/FhkXNNEE7LCbj+W0ejjGJsa3UDrNHOuXDmzsDkJVLzd
UuKBp2MzwLeQLYcxGLRbxxxI6SwfiwqUK1Fn96bB7Pyi9c3XFwgRoau1zZiQR8pl+jcOGvjcn8Iz
J9oPX9IH2ujqmt6L72KFuIBjGgWFyboga/Agw8NznHob03ljHxZsG8JeqjOuDf5D6Ss0mQ8Yubvg
uADBqYTG0kJD9SDeWOpoUEIq2/LOW+QkIJJ68g2uGB7ecz5h8k0G5GCLxCI4TcoKtMLicMf2x6HD
h9/LW9BozhxgZWQiKj627MQvj1AM/VPI7zfCW/YIaYYwGbIqyXKmKbR9AYNcUO1oWEHP28aDJMgh
aMiA+nBDiCwqyV6RvA3OTvfJGzNBHUAIbI3z94hlP9mQOdDBOHNUBkIZSufwHyRGj03TwEcWbOaQ
hy7O2FpMxorOAmFgQ1q3XxPSuEQnktkiFVlMQutoo/UEWgk6zXmsbqsv1MAKYNbh6xNsESTFC034
20ff6yuinaaAtBeCoBQXtgjToSjiSpyKYAMqN/sM5+8P8a+mIUAQb4gAXiANTmouLcA1wS9SHdQ2
GnfpPMp529ITwQo5Jh7OogVeqCgn1vkRP4ILJ4Ft6jb5ILiVO0+DUJWdwXTo97t0WUy6xPDaheJk
uFBXTdhMhwhZkwGwDdrScAhk9GdMVW61sNxJ63vyxfHfWP0uD/G4+NKmc/oEFt4vt1dPgfXAPYdF
EqUFspMPoogtipvWXgi5X0s/BK3AUxOjBbhN6U/tFeoE238davek4cXmO9vkaKJatEtDj9aQn4cs
s9OlzBBFpj05X7+iO+PVS1Cmxq2d1iuS6YdkCAOGRahRibFBau5lCdzPqfy7HxqyLBvG+YF88j3l
k8+QaSYv9vZO3T0nLV8OQIOgYVguJSIxhgcyhMi5rMG1uOPK9TDGa3F8+6agYdD0zLMpXiM22fMM
0c5fDg3w4Tkrj2oUAk6I5Z+CDuNLMZKv/+TtEvLVRkJSY7CxxNfekSeywaJ4JFMPV+eZr2msnbjw
M9LDmKRTpswlG02zw2sz8N4h1gBf8YSEBZJQdeXoiggDIp6y50jKKu4JHSj8yQClBaxYcgm6vz5S
aNsAagi+89pwsDE9Wp/R5ptoH+cTCi/TljyD8whFll9MCXymLOqYtHv9fR2+rhEUkRKTSAVFVhGK
IBIbBSwL1gwtRgUZpeTCAxiMWI9iQFrLuC+7R5Z3CzXUPtCsuthlHs6s4BHndh2/4jb+FOxGTpFO
uI7RIwO7vEF+c5eahVtiR7ve+ecv9Vw8CNPgthpV1o74JUZcYNJCyHd5OBQq6LtS1D9P19wRVdT5
fZrcHnhx+084WF902zSiy8198s6mwm+try55/O2dnleUPQAWcMfyDA/2rUmkDXVMgEGHK4HXvqF0
KceZJ+hBMTqJrItQ6Jf+ddW+AfJ5HUN0nyHVcnKUQQa5zAtP3d6m1TJHEYkN5bN9cEbg5HAkrr0Z
qI+LARiulutaSNt9dTyYIn2IvvOW5QaNW0fypA60sAoEtX4WPzflpLcSRD2qf+JNTIUM6FSTvog4
wCdYESkQlCFqM/uLDqRHU8EUNVQRHwRLT7SID4bnHoQSiYpLn7cR3HHccPRRJfMLyIIUEQImkghJ
0LuoVO5+OWZ5cdxRDoo0c0FPnmbUXDC+s5fI4Ws8ZmJyGlzCGeojp8UrXNk/OMtmXJ88BSp5aHfD
YQQqY+9iogOEtKZAtCo41/P45ZDmFd433IWggVBkiSbSuhjxxiwSjBSULovbSggTVcgLyiZrI9Mw
SZy/oAqclKKmZiqJhbr1Dtpqc2wArfKlzN7cU+C/c9FAiSFi/pEHzfpBPogC6Q4NwgF7os/FrTTv
I7qS5JHcwhdaxN6nRJpwsCN/MZDwyEJkNvhpdWRknLWo+bIl/Sz5QShYGFVk97ExaTtrsKg9dXr5
Ux1zBcIyyfefeOTmi47EXNlRKo8or+pk2MDb/vzjiQEwXLpcP0LKwmRdti/2L3+A0IMEkZji0DsK
vfdZNFRsYkFfMAsCPR2DlLgCZa5KXP2IRyGUIbyFvmcIvO3cI0RZX9Yi+jsuqsyuj7oLU0ASrM76
egUvGaGEOJUon3w9JnoInR59Vem2Dg6X4DGrk+Epn6BjpZhgBObfLYGfHewNN10Y9n37GosvCKGL
hUnS/v2MO4abWUERg6M6Jbx7gQJGSDeLCE4JHR25vgQyPdaMYYvmFY9AI5StZ8zjVWa04TuWHGVi
JiY516OJvuq550NkMgGRZ+PKl6IlZjUeNKTFY/z0mA/hZf7dYT4b3MWLFygszRO6uwtTLajS7TQ2
oP3WEgPd7snagM04KM6QsRL0OogRbq7B3pDHWVDZ694pgrvTO5G8HjgfRHyah2qKJOtE8d5JiUjn
ssoWQ05czmBejdlGSI0GDpC7//ZOiA2Zw7Z+hq2fe1fAcqhMpleIj34bv8g1s1/hIxxE7ekDSA77
am8M9Cg0En81qUVv97WTw2xcF9CET4Q8U8lRZwWDW9O7lS8HxyLqg+uUodoxQ2V4ktk4881QJJVn
82p8O1fnFy/8OefezR26BfOxJWx26FB5AzWDHlOXZxvg92QHrplOMx+CR574m8RAFIw87/HRQQkP
YfvRB5wog4/NfrSuZ5dYDeSkn6TRY9aG4kB8TrTIiPSdviMIH6CS7e3pCRwOWGrvvn5HBxDyb5gH
ZHJjJkF6mNncK1pJaG8ejza3U73kTJ6A5YKpVzOhsKUOspVDw3mwGkCeFiGZe6G+G2waBpW5WVRE
owDZr51Flf0d15PSQ/MpRVWkn0cZoSn96jF/RUpyf2FzYHbcdfeZVFG9uAUQxM0yjVXGMVhFMPIu
s+9Gisy/gu82s9pJ4R40i5XgQSu3fjWOWCLa8lRy4DYoIWnt55ze0TD4zB+xqJZS63YgxuWZ1JwN
EyWBOCHGqgzlcTV/zNt9vdeC19NWuFivPzISX87Dx86AgKJjYdhzUM0zSGLuTFbhUb+ENzppDMCM
ODozQZyRUhqhNGB6x3XuvOmPmEfKFBmnGr8uoXKs14/5l9BH5gj3jvRHwz8busbxcbE1OmPsjWgH
5s/pY5wOgw6E5omp2JFnDdDEYrAog8J/Q5TzbnYmnLnkv2zDfQYmMfmXBaNmYCWPkle66T7fYF0W
CJoagzchGKFtfZeiXu/WtJfKmSxJ+VjNzC3MGC7p515KnYZ0HuBEhMwMMiW8Zn8HSfuE5mj9rbfP
/sfAvJglSoFXmvGSCKYzoPc1dOBgfWOZ7opTh3bCynZlRPCUdu7BGBJs01zI0xFAC/uZGw5qy7pA
06ya+cq4OnedCYW2drEB340Dy5dRCazp1OpRkzI4nMrpZUmotwY4nTqfNz86Z6fsxG9t9hqtAOPW
rrSN/HV+nJB8DVTcYjEah5S40Qm9pILYnWd7YRyLMxi3WtiUHoDyNR68LQon/nfNgqaPplRD+8zd
L4bxOrA+CkrTXboZJvzq+vezolXuCJtql/zNfmLysjiVD8ZGJxjHBOUcJhCCj1+sc3Xm03y24ejr
8pv5/98I5kQhdA3ePugBmRScPBmIlm5YQj4z/8Sac6NCYsD6RF9LPdIhUCX1jr4wAW06huiBwIRi
vPeiITTdV6yvr6F1QlyIAGt8HVNvUYFBjVroUSgfqU4qnBfXNXrJABME+svjit5nZEH957MtESUJ
BZoQdMI1Qi8s0oDr0jo8kHkJIbMQOYHytlByVM6jjnjCy5mCiyplTQIfMsfUoVHzZoZ1IlGUegCT
rVsF+VghlVd31QU1uD8T1aVKM00DBBRmOIgEEGA6s0GocM2nHgIo3b5xgjGry5XIGxeC2dkMXJ4y
mywEZHWiST5XweDBbT4iDQEVIcUIBfmEfe2aLrWOxktKiBWv5Oea1HlD7vo197x39UWUUPwkSaTa
Et4bcIeSsih6LopecpG2ArZomRYgJFtXosVojkUPIPoG7QfACnWWEVbb6vih+KVlJr8gPmtO6jGs
wNl+bOXUOBnUXVTC4VebbDFgQuJqGN1XPcXJpjrQBNB+dc6PYkWd04TiJiIkwQXqcmu/8ivSkJG1
qFxJKaG9xeGZSGPyokbImZndEDAis+UvmF9qjNoH8o0vaG+Ry6qxDJrhPp27x0hXMg29bPyX83U5
N1zc9mddjzlO9jWtq/+IyGSw+tAktmuVBQAucR8SZ+E/GSH1ZHAmr9GHQB+OiuJGwZjCNCxURNaP
wQhnSsW1wjTfu3eld9r01DEOn8mYatMLQwZ4T85oKjMtgzJMSr4LrQm6wmJQOi5GwwF5uo5HQxKD
QUzztTQMB0wbqScEedx92oijBO67/oecmbk3jFGuVQb0K0NfRVzPBWncls1S+gakN98NEldmYk+v
oqMDyMeY3VyCSt2DAJulD8E0wsMyCi9iraJpISbqw9PAnht8toJieLz9ouboB7KhMO+8wfX3hkTv
5RA3MJYTaWcW69dKe/2ZlKeV/abXAXo0HOnrQfPfywlCgUbZ38zA0DxFmqjKrBoyXMW6CZLgGo9e
MTjWHQVMk/DfZgzBMJBC8j+SxhRrYeBNXhNZWpJY3CUmpegQOpIiNexlJle3Iw/YqSCso3DORAt1
UnClzMZopMSpOrtV/jf3sjttqyIFPNYUYwhi3f2I7BWmaGBCTmjy9pRdstcxpEVjKPszIGPWmFy4
N7GcvSImZzKRPkNAXv4CD6iR9IhZtwolPKk8QztlzAj10jRFn7l5V87rT33Rp2+vnZWhbg7eDusd
git5AkftvvN7MzcPKjw8k0z35rhFeO0/AAkuwLshk6BRvwKZrN8Pq4gvv7ePQzhK39gAow3SEMN/
SFGzMf54hKiECx2shecmrN0Nk76wzlRQJg4BYikyIzkgaQsoM7gGMofqoSxpCPoKs7jVcI7MLw1a
NEspPWM/YsQjDnhUmkQkfdnkH9SSw5k86Qr3Y1J20z2Zk4/sFqo/mrXMfNXd78BufhoCeD/ThxwV
hq3poXFxWgTvSNf1MG0s4Jf+963aau/ozB6j6OujgeI1YwRoWJaEo2o6jNFSvpbNmCvyCYkKvxUN
ei/dXZlusHlTvW6+rsJR8ZqqWpyvdM763iIfOnyT3/91iaRMrrgsUvfW20TJdcZ5gFo0m0qT1Hkh
bJYJnyHxoBc5zs3Db2S/NOziHTDCqCpXJuYdwKJ3UD782yovUfa5OlIC0LB3KDHT/SAnXNeK0KJB
Crzn16jdVkH3o+XObavfw9v2irbhESFoGCxTLXzqIVANe7ysnO3Pvfee3CO8/zJx68sY28lCCIqv
K5ORmGDTuUhONRmDS5N/X4zzRZWM5sxRRIGSY3sD58DoKO9Mw79MYJn54rJQnirFMs9D0os5Kjqm
mgQ3UmiGTvtzoSZPF49zgRzWuk/fU+ais/l/7mQK3KMv/IDiiCn3ndPq8fuatM+4oILcIKbIMJ8k
l9p9pBOlIhljycP9TLQBR4vDiF9zVYghTPi/rf4eq58JIkbWzNfLapfUivIWvZnSHaoMKXzjvM5I
YdLR9KOvVex6BrOpQDeSu9mB4U+ykZM+nDuV/gB0T3L6oD4rQTn90sS5gfEIGdEaqLSvmZVq0c3/
FBbolrLfmMb0kXx2VyVSevv68FXZ0TB1VYs7zYMaPbh9CaYZ0SHofocn5ljK9uucG6SposuC7IC2
4frMOF1snvpnd2f4OqG5OkOSGTklcp1yJKYTVLEfuP73OJ+jiQj0Oz7Uqt1wrQ+y3+ea+zK44y/E
V6EvCBFD8JFDNaHDR8YQXd8TOUTtfLeIRGDW+jP3yBG4AeNWfhe/jxlj01rvRfKOZKk/N1IxXlET
3MFfgg7qapZWtup08035p4ASAWPJDmu0gIwFLeZbpqwpHZlbird2cwxU5zNhQVA66kIReScPEvOI
DU3x8p65UDNqWlgvD4CCgRVnMs4RexBryii+i8cwzIvDzUfWsBoWVxdCKhs/48G82mXhl1Qtep8h
1k2YWE3aNHlUMbmF4B+YEYD7IZd9OnuOMcCMQjgPnpbqQFBBZRCq5apbAXSXvqJ4vpefOd4vUea8
z3Jwj0z0W9DEzSad38LrplPj0f6LzSTQZasC/DXCmoFDCLvonm4Dp/Tr43CxKJnovPv6ynK0fA5t
bZn9yXt5kdXWCCqCGgMAB0pSiWrcFQ/3ux5tmQH8Kfzvw65/aq5jpgIiJJp3UQuGMH1hawfS88mj
76y7Gtb+IWKQN1XqTw1PDUVx0E5DrGb/PGmOwjF8+tjaSdLFtQ6jR7ylEvfHjuk6HS35aDskjGV/
UVy9w58eXIgsoWkDUAfERMxLy1DSO4uJwd8xmysol2ywBxDSng2zIkPpOEpGAX+Q0jq/MIWx23zc
njZez5WEfdUZxbyERr1DNb2s4cflXT9ArG9MfpVxFurTq2Y9JbdOIL1ZNWxRXU7Q8+rJiOJ6xYKk
AZfs4cv77vs6uKH4YLrMm9nTXg9CaSnOpFbnVXfsfj9ZKFWzLP5o3mvSUxdN7g3I1/BwwaAB0TaM
as0rU7+rbZkuIrn+3lu/GyUNUVuvuLnEzxQC0OJGe+TRVR/nbcappAwsCUWjOjHraUsgoOrX7MeP
niCWI7/eUWuHfo62UH3icv2OJion4KMLU7dJbf749kqGKvucHKyxoc2HiPVT1PEtHLOrQP8uPrNR
Pm/+ya9eyff5Q6T3SxqTHjQgxN+GBS70qYjzlv75ED6uGd2hK4zgOnsD/sQ5+RqN/WVk35B5LXg7
BrG6GBbozlwDyXqM2rva5+NbM3tDLeOdoroPOY+ebplxYMtCm+G0t3FDHrVTUy93CPKs9xkRJXb/
QRtIAzv9/Y78jPhqkJx5TYjHsmRU597gDLkGLMrRXM0TsTj54qvjFx4WCVu+qMMaC7OOLeRFf246
TFE1HXNodd/FQ0+a+F19rLn99Gpwm8Yb4cMsiUxloZr2E6vw7IPsiuKTD/7y7oZlpM4A2SM3J2b4
G+wYmrLkolkyugymSQE195GaXFHhLB6hXIUodwm+XXHaX74oPV2M1vgzDJt57HVSraofhcBrp5rl
8GhkgqTWqGKwOyyEiyQJLQvVm3TKfmXvfehcfQpqTykyipRIXHGn0VgsAwhHRMgFJsYxSggylwmE
UVdMfL1vhzMNZYythsNQ/RFwzIffnoWXTX68+a/xY12S5HHug2HhgPk8MLamusVKMelGIe6d27oH
K8vmt7E0E2jm49zE+g8NgT6TMaFRXi0KXwWAAyGAw1Tt749GbPtjlyXpuZu/6Z09BVt27S3fDu7D
zu7EpQ2cJWyXALMuVBujkLGKkPfeBJt4FKGmdm42nvnNLzeAXwLxNKi0dfzd4FXebU0DQkogM9lt
UBG/jIdcfYTse7yn1s0gFoImKLD3dsHDz87apEANaz2PAuHoOBpUdn4XvBHnYxeBiqtDkF+KyuX1
gKQMsBns6n0YuJeJOv0S7/X1cN7/gckdUh916HJVh9IJWwJ6OgzZvjJLE2A/1V7z3djZYksOabkw
EN5SnxO9Hn4SZn7NoA3iC473NELptsgDZYOnblqQ3PWlK1AOIljvDW9tY+HAiBoYfg2ullF+Cnc3
c5u83h3ym67BJ9FAuuE6EG5ybA+ZEniHU3wigswD2WG+ME4BhYERoFSAHGD0CHvFCEA5JJ8UxJ9T
iTG+KmN1AToHQS+mRK0pwTEgftwiABQQUGlhHRiXyNh6v4819+/nEQwjbIxxOb3hl7gF77BaAKN9
D/IfCFpiRh3+d6f0KKeddvIC4Ii0eJBcZ/lKGg+8gfOIDK9iTkm3Khb09ShXIzWS7QUFEeyOIENP
3LWehmeK0OO7c51B9b6t088H71XPJxQ2PYwodBT1psePOlPiK/PoGYH4yxIUuCZK5dVz22NbYDlx
tQp7Hop34cK7AoFyx/9pYG1SSDCYdw9lJjp9JkaczRXxHJyOrh1gUW4DfQb49p5CpjGBZbQdxfKm
nheRzhiNX6o5CMLBZthaleaaGNYwvXE5hekGsR8qiMVnyVevJvXsiVKX8IQFzd4IC3dQzS6s7rcw
EAEssQr4OfTaQ3Ca4ufxg0aSmYoBP0239/hByD1rJqrHQhggTSblDAcASNANern4vcS8gXqlbfiV
JbfvFx5a26Q8JWIVEC3+PGZGRHAF1knMrw/IZUEfDza339GmOzw5GNFqwB4sZEeoT1VP2fBPk0vc
HxR3sCkX0u4aDL2GAF5ohQkviB8U4g3Ml1CupBcLfCHeu1iZQFJIBcQUtB3hBfYV+STaAbILJt+k
QdvMC9TYb4VmqwKBcxmWl9sFm4J+5ncvXj31Mfrzr3vtj18PqUssoC3c/2SvgXCw9whWsKt/fsak
x8dJ8A/KmM11kfq4gVYQQAfh7y0P4M/8xipktyJviu4TI0ohGWUvXzB5hr/53mSzAhaD90m+GHue
I3M39ITKLspm+UI/VQkGj8YlCyMik2NOzFZN+EQRIgNK+ihjEg9TAxgf8Tv8ESaZPco/IbATqPaN
RAiYmRcSFWUNZTPRyZiQdlS+CGxdJOdgRg+GosEGfGx5FICNUuphH3gtkarcI4Zvoi6flfdAKyes
L3qozrRNif1UTb9QLbhz8wFjY0IuGRULGWKfanpXpobhYERrV1Vrd4p/G3I+3EIiAD9s2B89XY9g
fmoX2X+PCc1WaGwNp6s90wgaxechIBxXhbBXeLwevNzrKVotGPxrKNXR9RY8vlyc+eEK5ljIsx4W
4U5+34mwrBYWUfFRY3N4yjxMWtjLTgJJda9X+I3GbUeuOc0n5vR+wHfG1iUSdPMdTCri9Hhl2BHx
qXTLyKOnEctApBWKaWJI32SrLsiA7h3IKzRmeXzVl5WaVC2TfqzbxVEhFI0FobXk55Emic5s4DFP
eQhbyDGVxZI0fVwP99GcKgAUBW239nU1oJUbOqno+fQfvHjtSZmTfbj2WDovzPUIy74e6/bOqzaj
1X/ILf1Ycw1FwtqB/wv8lUDFH0PMd/zEHUP+ChK4Hkc0hy2oGXoijCzCzg6eaNHA9kG2AdAwL+P0
+aOU43u//LiDd/BNscU3VIWYWdz0dAfCJGgF1u/hG6bgE/4kllQC3Rx8hpx0N5D5jlXJgBE8FvH9
SHn3juXfIcUeZi8uQgkdk5XtP/ROV0/6K9gEN898+Jxuise5ySQPQHQCjDjFowvhJz7mhwFiYKAR
bmbs4Pf4NHsE/UwbxIAa9zTA260ltcw5jD73Ez9MT36gZUdMTVvVWfkYu89z5GTbAQGTfBAQM0+B
0caTt1TCx1brbObsoAsbxvoWyJulxxq+/eYAX7v35Dbr//q7+69ho3kC7nZoguTtZwvNOia6al2O
hagsj1SgGayapWDY/zOn7rFaP0h5/qcFntxRrJ4YjQ03710UMeN8GF9jKDHdArcUFn6SdeZ1Ku54
DnHK3E9Cv7iulqYn8f0XDr4PCop7LOooyryiC8s6Nn+yNSSu/LIGuEp/GCj8/HvwG2S/9QY+rJRE
NUMJiOhADKLCc0YIh+ppuoM8EJq0TN0XqhcmSI3iARVH7g/R+jCfBeM33aNIBRyqx+vdHcDh2t8b
AX6WeUKP3m1eK0iCqQ5D3R4xCRueFiJ3BGZ+BhmzAEq3uYRG799x+Fsqd28zV2Yvw+tp3hDpLgpq
XsgcpmJRNk4ZTcBIh/uaWQlEFXSk5sZ1jLzOaIWmAm8VDmWSVA17OPujo77HDMaVYv0XGu/E9Kox
1CsiLc66149K0gBjDMmfRrHEJYWzk5KkQ0i81h39sfhLXUJv1fB9lJwrqUBoZnmAKDMuFtPJxjSV
aLUGPl3WO5J/jcltbOReiyIVzcH/SDqzJUWRKAw/kRFsgt6yg4iKuzeGSwu4gIIi+PTzZU3MTExP
T3WVLJl5zr+df6Aa/P4UMs+mQP2u86fPOwvqGNDmcNYbpI/akgF76FU3+zunZniwysK+8/Rrw0Gj
Sa1f1K7Osva/Eyi0ANyg249+fCQbNn7gvpEKINWjDE1x/pDsOGUPZEIwp4dejhhqkR3abo26G/gL
nB6w8IXL5eFQ61PBl/VJurALyFEZGnzC8WdXIhTj0Grt4YR9jriHmj9FouYg7Jh3juoL2zwyF9Qx
jmxTlRU4WYAUeuLcmKOQFGlxnOAX3DvqBjEcb9aM+8Msj+sgEN0pF6jiPvt7YwlyYhi9cEyHBUoj
PqCJRx7SHkbGySUn23JS0s22thizvGKf1UL1Q5AXtQVUXVg6UtLCPDLqzjY4wbTwi6gBpc0DuX8p
B3JmS51Zrppe2NF+ai7TWfa7/awKPrG+erpH7HhIl7jtiU43lzFdnhbtTz0cpqkJyFOkIy4CnOeN
+/k39BrGAOPZSEdV3ykWEiZgPqOIFrvXFM+VreiSXb7+SdVZag/pHWQkwGvwqq+mUTAlrSZtmEbw
+EDb+VC8bsVujBVazu0iB5r/uSSzFo2VVxaD05XmeH8vGGGBL0dDNqy+iO00sSgjsKwTgnONxuNc
5XiQHmFF9UZ2FQq7pG28FlaG+rghRN3TObze/kcOwOebxpQK5szG4uA4DGVSkeM367NaNXugaCzY
fq4tsnSEh9VQ7IbpZyy0u/94jpRb8OxGb2xaSGEPQ1BUNgpkNH+HMe8QD3zQd58DX4CAiqcVHvsG
LSKXef+ELSrJmrPXfdcBz1L+WG9iZDAooEMbWAPDxrzHea5hRpBoOO3HLXjVLmaouucA0b0zJyUm
Yn+o1OiWjb/lqGYAX+3je6LfVDd7hLa8F3vzllvlgW41owUqPF500KQfMVvskBlDTh1eoc+FbwW2
prwTXGDGa1Yyzu+gopahZB96vdSpoN2z2s8pm6gyUJ08oRRo7Gmorbayhz1X+2Lud+oVnQq+YpYI
QWS7fUnHm66BZUGZQZvhTqyL/Zxlzix16f/cFzGOwBxfinwGS+CvN+ktxViZcz55jcCNQ4V9U2A+
hAvbn+PAIdk7RO8XMCCX+QMyOhfxFcLJLBIehngn0R8o7OMd5wFrD30pIixAd9AQjQMdtpVacUBj
2k4yes8zuw2hBYgSXpZBi5xA6Hk/AusV53OAux0/ErCAS8bt5gvmzCkT9wU0zr0HORj8Stm9rtab
AzOSA3F+SxajDjjEZojpnRvPcMJ8pSJuT9+LDmB9flE5/+gAU5HgDMc0ZCKYx/Q0LCNIuO9EaF3d
+zN8zNBoOs8oU9Bu7450CD7EBkFZdGZrhNGohgwX10brvhG/kH+GoHFwyfRA1v+0aFC+LF7cjXh4
pl/nk1lgi7rTzD8DomFumO3IaDnSF0VMb8mJRXb2EYMisnke9uKhoy2YL44aYSsMuoLZRaq1aq2n
Q9BFn/RZ0qQYW/HGS8lMUFtoDv0HY/HEhEk+ITIlO0CBxcDbq6XAyfbHOaOG0NH0rZYOnwI37BOc
tfvFlMDJc0RM3PwVZL66KqeSW1GwkxvknaQvNK2c8EDWtUc6FZKo1p2Q54JAC6uB/ZpSIfBZhAKY
ceEkYkHIQmKj/WdQKVOfzcN+hIKD78Jt423iuqGmlaBDKpZX9uE945DefG0qNBDEQ47MreckhKrN
8UsRWkaDsnmuyByztEh2yNdEDN1z4EYztuQ9qtuGP8i+bpWwnczjDBDDutykp6VgZkCnxwcsYHAn
fdGDhz8PeWT9T3zvOrXJICYx4BqmE6UI4KlH0n5MbtR878qxbv9DhcY+DIDv2SK2RRCTL4huODC7
SZq4slL7sTamdAqgdc8VhfWAhKHKe3GBJmITVz9JJyEtZMotVZN4kKRmwuaG+qm4/BCxMm6du9+Y
0fbOx3i4qVWgQ05qKr2+qT6tz4b41a1ufiEJHbiDkEQOzLPuOxxEclIcgZpbdMsLEu5Q+KH3ezAu
WcSmkRCG4Hry2vCQa/tLSkhwYvIWHL55jW/oMG2t9hsHrj66m9HbIfgGYc2HOvZuFQ/n+zG/HwdB
8/eNM9QbJr/7pi4jkEN6LOW6eg35IZgI8U4UJIkjl+CoqOFQoN1r9xY0PClY8P7PyRj+RgPBG0JY
Dwq0yY2wJQc5TY2YfDCW3paKNqUQv+gh5mZxiyqliTVXvnzsvpclt+m9Nvf7Se+7lFGzbSA38AdY
hjcQ5hKC+pl16Q4Zy0m+H7lHA6vTEu3v1xoekv04fzvqAATVLhKVNZS8UVrrYCkysFvq3hgLVlhK
8rQ5+hx4J5g6ZPWo+GjOrW9cBXT9s/78c9mjWU/jxv2RM9kR9bnLL0CJVBwMlrXVE5HpTnZG2swu
PsPL6n1DMT+PUkDsSxykZvCwkonwSs3iy8jnZTafY5ip9/jLBgpB8LTes3f8nctLXgNz/vxXoeHO
URuH1yRflFNtUyvmfojmgjyc90FyuTDvFkA9sol0PAEWnAUd/AAF+jkAZn4XlQDmVdwyXLyKhyHF
RjAYASU6hYMaCeI3LJZZ2AsEJoUgj9ES7eUbgW6PJPdLetwwHIZ9q7SHYT6VEOWlUyPcnwabOwO8
95OP20fRB1s+VdzbdH93+51Jf5Ur9nCmY0w+8D69AWRJnLt0tZDCDuawsVTNN0gqsHlHn2iT7wlo
20BConrqTMHmmtoV6r0+MRfK9jnq4DOR/pMHQPtP2BJcNHAZczFwDakxtSiBCW043MXqRdscSP/Q
0QDFQL8e+jXNvNxBJYWC8kcFGINOg9BjU3Kv5pI0QhEZyMdpQl548mg/2+tRJWXqPsJQwvbBe+dW
o+damiqBNOmzm/zYXtB7HKCVXf6xv+QrGeEHWK+ectJP7wfDu8eCg9+m0zsCm5U6IxaPyeU3aw1F
5H4Wj7OGI6ofKhu0JtzTIvkqtnHhwWlEREGNs4F1pN2YxYHZ0jo7n7i7WenJ6CzlcbNjXPIz7lu6
TzF0QBAZK+7ADNHtgfZC9IPAzksXOXZQB995M/5MkGC75bZK6ojtMMNY21ccVHCc3B0aInpTuxEJ
TdxnBM3IgdjZyVOLDE9CfEeJKeKX/MHo5gpJZG/a214RgK5rgtRra195ytPva2ZJsU1UU8HP/TQW
49Z+pde79FcS8i7EgNMiuSbI6fcbGRkf5qHKvtJt3f03mXdKKL8j9At6Ox/OxGsgz6DPpQlvQ0Wt
zN42U7/2I+D9Tqf9MJ1eY4OVJ41p5SuAkXT8CB6K2aMA0RyosE61Iv6VojvsrA8d/+F9eSL8GQSf
j1UZtnK6HsBUgQAciEsY/s2LZLrOpaW7rhrkA19wgd9Mmn+3UiC9GCehvC1jl39IWjKLirvz3DvK
nGvU7f6uz4jHLxPaqXZPKEXUIq4cDi2chZXAGtKhx4dtaNuZyIjvC6n3w+P/8ouX4fML2HnkfZv3
5UsWJtRpyttjYF1sR/sqyBfiRSv7WLadfqi+Vq/ghwkF3lwQgkZlck+QFccMGQzenRiJ+YjQPbzR
005IlUbGKHsQSPrpkTkvzvTw7VTETZKUieaD2Mx77crd30MeziCp4VqYdi1t7ofejD3lSdBhyvyf
4vDUzXSqhnXt34T0dt+5vLACZObBAKvUmcP1NBf0TYbNV7D8i9XH/vs9fv2+vCEZVogw4L1O2YDT
WsaFC3TuSN+RyOZ82fUp5fqtq+RJsHQ46KdfI0JjxN83HrTZPwLuMR9YDG1Ais4qFz6vB8InRk73
UY4EvC6qx91MF/Iln2b+Y9ppyLO64DthS9ugUhWBcd+Ijz/pe8Nxypl+Ydhf8NKJFJQ9dmi4BzEw
qke6gOjBRJmHco+fJ9JUirk8EvUu4+VvxMrq1pcWHH8RIXK90b20r7e1ASgF08V2n/AkYZix2whz
Fqp4/3ckEowKIRQJazm5cPIIbSHS86H7mUHX+O9JpVg/lHxoIMVPAanhy+z7XF6rfhnCVRxIGTkL
cXq3JDTlZv9wwDToGlxjbxG/QavoGHG+pIyujjm2F1T/b6BMux8jDkWHuIb9/tiIctQeVTixJ2Cc
+7BMQHVFswsCRYWCnYH7yMIbjnFI0CDzewU5JbM7ur3KN5xkzLDct62C7GIkR49h5WMUXinWsNNW
Jb/4Hyf+NEkZm7gtmeOG26QiZ3Aw2U948xh8NH3x+l7jFlTT6i3Z7Yu90yqBbrc4zvykPfIxJFLv
swnqV9QNYwJofFxr8pGCAzMvqahH5GkMJnoeNTJM3ngcIpKxwsEpHwaZMdKw9Xv7eQ8ECY8XQZ9C
lLgWm5uYaUeHzVxLDbf4Y7nfDoFNemKkmJaP1EfATu29bwv5qKHTxXTAXDeZ2a1BitkLU4pQJ8r+
myF+x9+Clr9bgULooOu0mzTY44pI+BdFFiaF5ZDHIJEnmWObejschtXqhXVM2LbeBFAWWHEYHbQW
JnoM5rwp/4DlXCiBAzDaT8WyhvV6gx7LBgTCOEDlnIgLfo5+2uhXJVdEF6oJuNhjaOSHFFT05Cf5
5r7dL2g9tqznx4JlG85r6p/9hF4SHroLZYJENfQBzCGmZyhHmZ5IKAoI7p3vDwoElibK2uC1Rqj+
ZZhzgawNV6TT/MLllVCSbrwH5bMe7pW0q3rdizBmDgigM3XDHBZWvdZj5PjT0ggvxeylWJ95lWjR
dYic/HJe0Uspq/EDQK8hA5tf3Ez/vmSeYfbvOq4BfExU+BYUaOZ9IC5/k9H4OLDvR9AD3JmlRRmN
/Gr1WDEzCpYWnfWssJBEmXM62o+vTiFnAV1WpGy7z/Ft8vZUMQkKbLYK+RQMbn1btD+I6DxhWkDP
AP5J2BF60QsNNjksPzbgkMFJ5FOU5Dyzifedu548KWtuu7J2aeMyB4QsHIBRciSMnpRIQHnyWd6+
GeUMQVpYHwzVWPMdvbPKny86Vw2GA4yBzhXPXQgB5ONuxAi69z6HegVxSXcQ3M8pgNXptbqtXg7C
bSKRE05LULhPMJR8GcYXtAB3m//6oP5ERT1p/5dnCHMKBau5GokkA2woCIErkoGQ15kd2vsGHXsv
qKxmhuiIdw3DA5fos8wcCQ/IJ7xb15m6/AvUNDGxkUmgH4ReD8rq0EaEkJCYBVrxowC13kTCyxvd
qzkCh2C7kd5BC2W4GVZoT2DDBFUEB+w1Ab4YajUOgroxOWdOT/8HQ1ctNCA09vu5xogmRyU1HdsB
UEQJHfWMyhV6CtRJImOt9AcxKIU67RGfbDe7y9eiS+NKr2FJcdSf/awK2pW8ae+77hM22V1ArMqD
AadjceSGrxcdHO87vb8nRCzDuU6KrHCjouUhZBKtqpDR+sreQvIEpteicBLJTEoIVP17mkCbtAn8
+OFUMJwtmKce8/tYMxImBPM9vOfwqIoYN8Qws5xH95u8sKn74ZM2eJp667gzdYerIFokaGG2Jj2r
m4LvJ8lxw7ht0vQROpGnydwlBGpkAgmBOHkhYhsRQ2Ef3gLAAbwCOA44QTB+Spjyg1AD8V5OroE2
G7WQal1IpuCm22MoQEDJkJxJFtUOQkdrZdgr8afZVbBhCddRx/uLFJDjpHUbty9GhQ88ghsYmuiV
5C6wkJj8zordz+Ay3Sq6HY6ISAC2sSmyHNGyw8Pg4OVEm7i70eg8xzIzhb+7AbxXxABdURLk8w+w
/xnRgLkad4gGHSl8HKroGZDtwbZGPoRO+suO+AhGVUFOuE3UrZBzghHt/lJ6gNPgsElEIAPaQtuA
Rso5TmTJXBAFw30bwn0q1ugM+swYW6G14uHRvk4eMf5lrKmKV+H7JayHS2Xq1JFx7ywRzoKbN3Qo
rU7GzVTH6riPpv0CLtBcQ+bwcnLMa9x8O8WTZr8zoxsY2I06DK0aa4y4wpFKb/eb5+s/57EQkQgk
SHdEas8q8/pkaiUiGdUmlOtIONLVU81VgcVLujwbRJwk7YhdenLMZwsw1YW+bZmsyDXesRkBvLAM
Rd94zE0xzBJc85hiMxMhL2mCuQeZf+Y+LINTrfWnOkNhBAINsMaQcSaRgZdfA5HfMZyL1M0MRX9j
tYCSs95OwneMUPL0JH8/ka0+dS//ws8aZKsUPX7QA5YBxjUr3uBoykQMYqCmzj2+TdtVHA7tpT75
usYYG7KyyQ5UXd5DtTADNLwsaIEHIuQZyGcJAsOtGt331nUNd1AiYMbVdyMTEj1tZyNVwDaZ4ARA
Zw0hBsNnqbPckiSkF8jFmOSGpC3OL1SC6KXRne3RyRs2hR636efSTfcJGnF0XHXAnMUpi542akG3
9AnkRMGwywKVQVE/8IwZZD4Yzk7tuXuapbsLe1REWYO5r7GPOyB4KMo65qGs5rof+l+0MCnMdHv6
nYRBnL/iglAOGbv0kUUhNlz2Ud4jMd6hI7aOtNx1iqdUYzwDGBHdG/5P9jxjR8CsGeb2PI5uxF5A
1lEkIY7clMEQjgxXgmDdCvaiAGRqkS7JFZ9SE/QQxaMkv3qk8bVrHTsJZvLWqtxnhP7ktSKACJQU
HRT3FIAPsmKIQ40feLy7VWGWsxeh+mSbo9xySkjN1K3pCw+KKi6VgRj8uR7mMiiQrxTAqmkc49K0
L02l+nSV42Zwvva860ZGCmQR9drOoRar7bvCdzLUJ+TWZqqjEQ7lY/F9iiiu7BN8UXXh126d33v2
g0YQdAwWXNUX0WE3PI4tq1lPICy69RDHBLG7jxdSyfANxJxBv78WHbtnzvpPD4z1oj8TipzN64aQ
Q42qSd6OMwDIm92X5hqQ3d1Bxo8f4CY5/YHAvv3vspg3fY/4nj/IUmiDKKaX6M9Fuk0TXKeSg954
jCK4FsNXrgvOLrbzAyFRnPJ5/Ig/kE2k36D9FlAz7BACX9ykEGuj/qxzkdbSmiLFWMpcOcTlDJiN
2egoL5LXtERio4zuN++ur99ZeJ+9PY3hl2QPk4esBnpyrzSz10PKoCBI/vhG4abqw3xvOz4X2sed
PG83b1Dnhu0a92zUf876ILpIZltzdEWWbnCUfUu7vyAiY4s31OnDDkQcFoEckhwQPUNO8vgKkRPX
5y1td4NT5PBY9C5FTFtHQJ9931V4PEnZSwZufpIi1JHl4u4o62yHyQWUUj48zgieeagczAXQ0IAZ
hdQcTGaA58LXJq2/o3KNbAz+j4+gana+7vlM+YVSWLb7VQo9OVF84ObvOS1E0VXFdQOfYr8Vj6wD
mUYdwDGzq8Pr59JgZslb8mkrm9V7pSCDVonGZQZrs0rBweBoKow5ZIkl98MLEq8zxWgHgaT0ZnL4
xLuEQeMzFTAxYN/v8sRdSuu/wtWgsCn8L2xlawZkzbdNnLsDpIQuibbjq1NPHi6oW2Wq6JawB4St
U4OHsqXZ2wOiRBRxjkCNUM1hAKqsJVhpg8QrtTRfdzNfcWXnryI2AWSusSSGZIB1GuE7HqhRRglJ
nFNqZyPuIE8FdLyj+npM+l/z44NNbW8du5sRCDfp1blhb6YO4AAZUo8oXhEpOKWv0Xd230iG9Ql7
fuWuoBm3H/M61mKdeRn6WJn1fHmuEXM7QHn7CeU5ub7bDN6d5wHtRKg2UWIMO+KYDS57fl5vpI81
Dz7NFhxGFuhjyggPgqVcVRR4ezbP9iRP6pC363fO0BLZMPhcP8z848I5yHEkdknM1L62IwVgce7Z
Z/YWWgFBrTDHpaLPCklGQ1HT4yi7B/WD+az8GcHtV+7+H9JEsx717d9cnQh6vH/uvE+oMwALyeVY
lG+blsqUZsi+VeYK0crFmKQxOwKjgTAVE68A4nonz3gwk5CCxgOvJeTEkTd5DCPGREgFFR7QKMLO
3hzyTd6gI+e/LtcFi/t7qRAbzEi3Iqsii16kVGSL/CCRP/Y7MxiZyTuPuMe0Cil8XYRT/Uu8s+Q0
CzHe8TbDktkh7rRL8MjKoz2dIRkh9FTkUjD7aFfMC/wlT4RcxGMRVJS57yPzj4hXhWGe9/E7gyN8
8c7xTbDyp9aQ7LBmIqRsUVc6OkowA0DOlaMhkW4YQ9cl6hQic4ghaibVlvU4Q/zk8xsKnhiwX04j
xDS6e5+2ga4KNplcCmoKLhU8WghDPwfgtk0V0dj0JvB0KVGEyOViTMHRnnfubQ/GVJCh+NqfCwNI
iUKCI2o0eDSFeLFbLLvZYoMg+Amvz2ihO0cjsQF5rDJAKH4HefKAaQXfMXwuhE2TkpWxGreZRvV2
D/azAsb7QaWiiqN19ozSA4+yXIk8jj6kIWJpIA2gtfg2Vkf022tS7LiHBP4QqKb94/UKNbRcICik
QN3FHC9EpmCDSR6jdLkHIocau0NnjsSYjp9L7iGPjfCQO0EQVSAyLlq/Zr4bXY6Ql9nVAqkbb4TC
e00dR7Tq60DCjcfrhVJilGGPfm9fzJ8hziQAz6H46DwtbqfMgZ0Z8yeS0hPnVUJkCpsymlgtxjvx
GD2/psJFZWNW0H7JComMiF++MNz3A3qKRoX6zFlthOSyreCdcEFeBiB6iDiQVOPbp1rm5hBrEyCf
ELypyldjtqeA7LtqZqP20y80fnQCGV/CU5Uuvfk9GowfMI5Lssg4Yb8IA5AK259whDULwWKfPCDp
hcBaulBdcwDTr1E5kmh0Am34U/kTqBsakx7nzqSdDBwjKp2SV0EAxbSo3GXxfQjOw/zFEArRR+He
w+QEmNWwy5OQQCKg9O82ahfKSgQsHl5ou1iGjxVLn2xTgmMiiOzklvDDi0iGG2EMAquVxfYgRuhz
6azVZam4oci+1Bny1eI6o+bjOleM061wyei8sOT8QGCk9g8nHIlMIkZDkJIATqY0hXaYZmJuIw4B
rrB0GBEmKurMnsATl2MINCvS4Sx7MREiJDb13UfyIwB2T78AFUUIoLiyf+zfPtIVlxCNBEugKShW
1d5PH0sRxZKQYSyNj2WCiRkRkg3qTG24ILJEfArN5JW9TmGc/QZppEJ9i24FwTF9mGBUR7lri0md
MiZZZG0UV6L1DJ68x4hoaKNEK7rIrfUDjEe7aIguB4RlXAPaESTTOpHw/ZOQXPZhK0O0IIarHUTw
U/anU2VGFfuxECqLxqT2uuUQGPODzb5HR7RZsUhJtQTUJFMba2eNwvK4EFNDWnoN4knMzcWSHTRQ
5oqz2R7nIyw7cL5DyGivj51afOs9qY0uKc9iXOVteewuDwSgx4e/4Cc7x93qw20XiVTiFKgWWF8s
fQeB4Bhkf7wc0cfiKQomItdQ9DFCDiWFYuwaYWqX1aVjOYj4YuASRr2BBrBNsRP9GVM2jX0W2RaF
df6gTPi/BRJ5QsIrlTu7o2GSSY/XnnuCVtS8j1POkd7kSSEochuPguPb0VQSEeHQ27yZW7hAqhir
k92PSYi/4OfLyWkN7rx4MAqz9hgAqR6P5II8o4E3FjmevIzssGuJwRRiCgpj3Cxp6snhGqG6syit
gLz5iYhmHNqIKnS67NxnBfK2sb5GpIKZE/YQ25i3hDqAQ7odGEu5buzndugWdsI49zmtQ4tViSUG
x9qLiYPvXOK30KKZJwapNU5CKngJeRNBhfc9ZouQsdj6CPxcxnqDgLEXER4KKqNRwHOfiVsRbxcq
WzA1a0rDBm4bYX0nW/9nb1hVB8XaVHZb8BRI+yN37B+iZ4xJvBiZzTRnlyN9c/f0BALRA80BBKIt
DT7A2oPgOxVwMfyGJXsDZuFwKLKSHh5NBpwpQ46ZekNmqvMaaV6zUdgwOMrGxfEFwUZIDxXtRAny
AOF6Y92I9PkcCD9gIMmefLKUt0yYQHNHrChc+NBmA4gSAtedmleBHV8luPrOSuyL9A7kYz//A1zN
gA/0A08frVlghP3tFYpkeKOUbPFBlhSUaXQLjPG6Zpgl2Yx80DQ0QG8bq5+Q+5J8PBoaE/IWIUDP
ahYMpdgiqQJMdcsxogIMA303R01CY0voOtKM6wKBBgkwMl76bCLzKDHm4MrNxCTebIK0bNNRLxrW
PwYGsVOTAO70WM5Xhs9iBXaYssFlpuMUBZqO75Jd2xdzwpgr1gSF+Kkq/T8oNqpYIPd2PYzFD+Pb
Y7wntJTjVHSIdNfKmdDZ2VfoP4eJ8gV2ea4/wN2N9aq5xGv8OsPxWPX8EQCo+o03hHnWRp9JBWiO
t9cRXvbOx/AOFE8xPoqVEV4iKNAK0/rVH/jb7+adwUY9D7Vdj39+Pdsz46513nHHsoBGHpLOGCin
/hjapRhBuuDu0Ee9mbj7fG9EVVxdHkGYOKKp5ad8MNgZIiVgjr42IpHvMX77b/YHHsmAd6thFiNt
AHCFr8xxG9JxC9NDufm6HxI77qO1AuGDdjY7vDbXw3D2Jq9pf4aC4y0YBKRirSj5AeXpnkgVobPQ
JzWUdr4As+wFuA0DdYZHf0XeDHlAIupp8ViQuASVhcShNyOvO3f6tDOMetKDvkdeRvL4R+YWM5mw
ENNGh/x8NL2M2RmLCCN2D/LZxSALHDxC8W9/oHsM9zUWIpvdjz2Sc05hy3hKUDp7u78nTbS0Jjvw
PrZgYjlYi6XF9MERFnXQUAo6bDuiBhOwxPHLyCn4QxPB3BunQJpsUneEUJ+8MZrdAMKXhqIQsR5i
boAF3bhmhVkL0l0pJKjcOQ3g1J9+8nA+3mQzAlZnU8AbK+YWcvBN/jF3bMEEWxkMTUQ0Y9E2T18k
AyhQ+Kx0Z6bZm03p3vhOe79isiOSd5Awnf8LUaUKEJjbkZBDLzb4nz1JTo62+UEPwQoTKEjmhhkY
vAwwJDzaHCorZwMWpzi+cOolWgXGHpF/L8YCMIiLQDievBiWvBASnRZtiwB5/02dEEkiv6NxqZBG
FCzH1qbS6c0b1tfLnEyQESHsEWS94FOpBrx91BJkwTCZhjOYN9f6dGBJYzGyQ0wULbjcqTFDTeKQ
twCZzf7DlQc1f5ahG2Jo9VgLYSg5pRHsIVOtKB3EDrxK7TP2qDRWLqJo3lCwUFGAovOyi2zBzIUb
A1HB7ECiI5f/PCZXlxgNzdwePlOwaEA8xhtCY6Iv+gQ0ym4KoHQ3DwPIelJxnOXlboUDMXcwZvpg
S1GZWlHEJjTkrfp3ig4EltLKduZStn4XkaZTeZlz9zhj7w6aPWs+pw+27v7PoYA6rYV2i5S1F3kh
fNvKFFlNIv0wJ/jxDST7Zigzd4UUxoJHwYZE7ofG0EQ1fCDGIjoDhasZEgVF1je7bLQUdS5bBo/o
s2hXw9kW85IVicejLHorKfhZ4WV2RZ/7ckYtgDCBkfK8BI8rLMZSfkQwohE20NjwjQbvW43kOnOJ
O0MZR55FjIDgb9jGFqkee64xRmzKiMi9qa4UW4vCL5QHrJa1FNIWFmwBE2FdD8qJLenQ9yo2luvl
evnAm5xReivBLxEKYM5Vna2fdCpGjdXTH7shr5mlzb94JcZE4hSmdBZIZj8p6O7WZL04GvsQppGT
PGvDL23yWLyYvZkxy6f6pm/tNwpQ0uf8TNo488Xpo8bvETtzvrxz08OcHlukw7CiGBBa09YKoQYN
bQ5+XiFxZByOKCFZLmhkQmQmY85whBv65hWhe9BElCGMO0mTCNJjbfMKrnFz4Zlg140gSWvG7tF5
BdBJ25/TxBlUscjYilF52QO+nJ1wsZ/wHrgoCIL35Q6RNdujeUI1oSNoi1LvheWfZo6dlEWOzUaU
CZyMIxqUxZtsvSfWf4QWwx36Ox4GooOI4UbIhIj4WnebR7RFD0CuHTAN5/3LziE67LdgkZmE85t1
J+ashv27x9HQOKiahD0xFi42IZ65LbgYlODkZwbKtiUAtUS9YQ6P9OLLtz90CiYZvziDCBVGtrbZ
+6gUgM3FHkWCB2ET+1162M8eMVpiNtFYnsDmtdM92+mlFPb5HpQicV1JEbxWTfSIUZC7oCM0xhpw
vhLSiDGMdUXfqYfdhXiAKWUC+/LgkvvsVJFE/AJjGFhYY1HOdrExwnTLnxGUezvKcBUiDaToHpAn
2oslvMTovt42Xt7ihctHZIt3y5ZJ5I3D8RT1dogBQd/B3Wj1JleWJ8iYS9OItAr5yeskzQ2Av0wI
QZWtoor5BOVSpmYwNtQ/MXvKqOKBgQ9znnnZZciejKMWaQqWLTej+WB+s4S1tHPwxQ08eV6d8tWe
rjAEV2K0xZC+BF8d178dUj/tkdKVoy81zTrzCnR4gJPlAeSlYIzAAeTgxFTnwQxciRkX8y7pn/co
ryA/JVNmmcfDs3EekvVgjr7YC68Y5M2cumCBQyJjv2dE7EWb4WZINbR3lWwXQEuiK70yF54lALED
eUZCwiaNdyIPkUSF8U0x8+izhTYmO3f6HulbA1MqDfexl4ppOBUJWwnM1eyKriwfPbcaqBOpYbt2
Ij5SOtk7tOdGIG/5NPh99aSP9nGrXr1ieXnNJcJ89OTH/nH8Nf4+IUeshx/DAAn1r7uGInz53BWz
mtCRDzK7xxZZp4ZYIHj/qUY5qTlbntOqDmhaa3IwRN8L0FzKXnlRvDyzJCRs9UhjKudsuH2tESvi
l6LX9ZWwYjoyb9jyNq78z3ZYOleuh4qUjroNm6fTNb6kkbSKudz8Ng5Xnf7byy5n3zCRrnR4dzY5
DJGxwlkKH021RHQqMhLCDymGZedBfNMN7ttq0cmRmNVa5b/867S9Ef+HFBtCbWpU3XTHAFh9O+2T
1/YDWCF0lMxReCfhvlCBIQGDopymn1P1ko7+elbEbBUhjj8E5KKqED3DkJOxdQkSgbFm6jNbAPNJ
KyfSbaF0GfDfw9kVBVcPulARxiIVnEtnQoXkXDdi5jtRHlRwX+YsVaxptvzWL5eESMCIcXpfWK9g
FfBNTuYQM7EUVRf08OZKofGIKAgp5GvRZ4Ywi9Td08XH3maHBqnUcMfRemjD5LXCIbmABN/TgpM3
a9UReWrjFDMxiVRIfqhmfLT+fddgavM7RAHHqymjDwd/dbUtmeu5edK2CWjNPMeU90FaQq0TPY8S
U6xvjgJKHl9hHH7sJzQnB70zlQtQJbQI+wdYx4VkELDWtUr2RrPZzyAzY52OpxMFITUjfDbHtEVC
PZakiYaMJydTL8MrTadF4U/B+0F2oxYOB6/dpwCGEAc8I5TNzQ4/mFCNwCztyjoT8f431Ja30Z1J
vaycjoCLp9vdnIaY7mx+xY1lhC9MW28C/boVCCaCmXvP0hEbEs6E6AXP01Sh/1QmZfQiv5Ehu68T
dCEbP+fIDz8AJFhJo4i+LT3vca2HLc3wReLyOcBU77FpOVMRYuNnalJQsAawqCImy2Uk6GpA3Rkz
qSh/YAQy75nw7oNG6u8IPJAETXCAoa+TC4ApXwCZGD7PsBYA5WKM5XChQ34XDArbj9n5XOQfaLfx
8lrIv5wMPRYxHSi17vbz6Uv0maQmMvIcFsI3Row3ItMu+sNOn7CIweuAISU7k8Bo9thTIKdS6l7k
18BWZ6E3Au9NcalZ3Lz2aXdLoh5/CJPgV5mZzBbhZ1tAG0kK/j697oGsql0sMaQbUOKCR2eArhYL
MaFZaI9EQOmQH5AHOLEqqs+UlrTnkEqSbQCLNcwF9VglemtgK7z0XFAxLUk9JobrN1I4CF78w41n
ryXl62OjmhTVP4HIXsFElTG5yn7u1TljZyli2IAY0jDCjBRyWwVkLOBf7cBBh/v0Hn1DaVf6Lx9l
LdsVVARtt26/aHk31wULwoB5DwuCQORiwiInrReEnAgHCGn6SJCre9CfGxG2lMqF8UenwME6Bm9+
OGUHXkt2yek5Nfy+zzT3+I7gVIRVtICAa2kuTSguqDHiikznnHcck0Nu0VWGaJAbsDcG/UHty7Mr
s0gC7i9WF0qNr90eOF0BGaCoHRLq01277rS4+hP6NmG90ScSM1RLJL0A+yOVInfEwCEPmdrvOpde
QXe+risxaRdGeVLMdWwjlPGkxWseWMTqMRBFTnAlj4INSF21FwMcHYBrdQdweS6kTYEudPGCViTj
bTrwuJfAeu1z8smwu7QLHsRPseqZ6r8ZXoy4dlkqLsvq9k+fGskdqyKzgpv1g5bCI6ELoZFI2QcY
2pPGbBa/QJW8fYrfQUIdN6Ah5cBngslMwV7+SK4PlwmYd/rnFcGPM5n+rM+gz4pZmO6L9T9mOoi0
7aZS5eiLYdwQxmPzd0kVFpUJBAtqkVUdGjjEUOGAvMHagc+1CEztpZgIX4dwMr2RdveK03DeKueh
7t8uxWkAX7Fuv4THZP8IGNKYSMF0TRpcnhVCP9g0lIa7rk+IAHUEGGrFsdC4MAzieDfm6vz+Jqjk
r69SN9flffkfR2e2pKiWheEnIkIGAW+ZBBUH1HS4MVIzk0kERAR8+vp2RXWf012Rg8oe1vrXP8BP
AW1PsrkeWw22UIG0NktfYUOvlDnOZSu0X2uVEzmqvXqVMYO/YOWqVlBvLQN6M9juVBcEoJqgP9By
YtWeAEpMeNbEKZElNzAewHBP82FuPpi1lwHGPlq7iuUj3MRuoDRm2ISzPyi93fWWWS9MpJaMJhCS
ErtQRbh1IlaBLphYbYayFloHAc2Y2Q1/dRI8ofu8bOGIOZnlQ/A8taX7xlNApwR6oRYabRXTIcTO
ZPpFag35T/GyU2f69732X9vLGp+2g7ocTsruINGbabtnpLow3SCbU3RDtbDNkxbQHhZbLJ/S1QM7
2n7Z4dijWPwzo9bEJW+Hs5k6Ir5qOwC7gHWZKLgcGNkAMJRS0PVFx3l7z1RgKDJwA9zt4OVO5si9
JoAU58+8gPEBHx8yb4f/Q4P2fOQz6tQ8flGKxBN1Do5BMKlOwsmw/zJv2VJfUYJCXFjoO05Hdnh/
fV1pf7rORvOYwlrvgKSFZ+N3MnHanwnUb23VTKxk4F7+I2xwabZ0BcOx+pP2vDaoqpgCbNtbyZIO
H3MEu8Bhbx8UlOYkfF3TMA67k6K70+WFqgn0SaZizBea6rLvaVCgTCfMfiebO+y4Mbbtgrxmaz+B
NhvfHoux5Ik5FRpC07QvHzoI+l5GqZ8TZvcciLgmcH4BwnBhM+8G3bzjxhNjDLfKQU9wYDcc1Hu5
tB4xv2IMou60ZXMwHGHNj6I52T0XbeMpUFygybdHElKhTCUM8Gl6zamZ2BSMEqy3xscJ+O7VhkOI
q1Z+FYCHEEyRo68+twJvcejufw1iGMynJpdAI856q4MV0fgwCX+7lLX92kgs4THNJbgYE74MoP0O
3usRRvVINItZB+X0hzTGqMbhAWNSDHFQfeP5wyjAXGbhY8C/l8YmqqSgOOgRHHqu2jG4xoAh8UpD
g7VBq7KZ/GCehJrZ1abyEXHmRwp1DEzKeYkceEwQLs5/017IZZ88TU9eSR6DcXU9mkKlY+Q12MIV
TUFMtDOG9fM23rHbs82Ioiqx/BguLpeOO0ms+DE/qta2xCmVNlHmpYh5FYxEERqHCpF6hon5D4Jd
aDyL3SrzTGaBaJgoPH0cUHDRaKLmO2YABzLTRvKEqaN8NHKv/cJBGRd15ic4bTDrBLV7BVShItMJ
+Q+ZpbWrLFXZM/eYeEOBd0FkC0Hdy88EskAeYB5mwjQ6x2BErT3OFjKD9ZYnnjKm5gO1kRXZr0AT
IsXxVucEbLZUC9TZDAHpRwcWoAr7Lp62t3iK8InZC3qrxQtzNoA/XpAQScO7o0GFbzO/nNZcxLcL
mATIDXMoB+AN4SFIILfr14T83XcAZ6cJuWBMOEYiUhGorfLBmrGOfvxINwaDMQPYYUUbwZVJqSDw
kcOFsUrMI3huPoqDyyNzDMSTJKaCCgFUYFsyNekwl82sWnQhRCbm5KMwnkurjrA0GxO0J2M8eJqO
RIWD5TAjSHKGV8Xe3HXG9J143bpcpMckSr7wWIN8HqAWAs+jla1/dQKrnvM2nQ647Jxkv+sxmws+
mIRKUUpNRBrKSLdbdV7n0xxTost8Ujr1fke8ItnchwdEDZel/Q6IHHiGio5o0TjwRiGdUx5WTiUy
17s40OvFKOSCr6xcDtCgG/9J2q95qS5lNWgyR0cPL3sZjBeObwyQn/ZdCzII2thMIqR6fZs+dBqY
MS8IHdlvsaX5CvTVyaRpaDELnB3egAMz9jgqbZqkasEyZzA/63cR1YUtFeuSASmcTCF0SXHMmXCy
lCaD2csUXw2mc0D/q/6WF9zegY5J49IUCleRn9CQC5P/MhP4+JXi4isxym6fyU5hwjn235UjZBQw
BY+Uc6mF8Y3OYGiWkfIxpdrkxRR/XO4X4bio4bt7X5YD9+xkobfLFzMK5tEzzLuKrQx1tyXnXYdZ
THXPoUYxeiPqe0qvWKLjBcEoeHbxrGBxoGbgGXwcNtaTIZh0MiS20YNkzxBd7owJQ4m2k9v7m1MN
WQ3OTvfViBwTNmY+lUwBlWAZFTFfOUrAyQQKICkH4XSVmJoWCdK6Z8c333waHyHnnhzFINrsBJTO
hoTq3WHPM7jIPQEniDl57x7bvrHHyB6gzUkEWnIO7FkZVjmfrNX1+zZZCcsqnj/x5rzuEsaGfNlk
5rkyZ/nbSZ6zApJbih8unASiPbgoBYmhm8a5S01goOt4uheKMGSwMj7tL+pwGCUnibjYejlOwLDP
2GziKreQkEPctN/MFMWxdGBzsk7l5HovcZCJ1/Llemk8DL6H/ci9Gz8PZPpdcux1sC3VKSsQIGp9
YuwLR2dCXH5nP0SNS5cCsafX5EHDVa2RwZfioMfLOFXqohsJ8w94ACTUQdP4vIRpT2sggsccZuQL
t5rUoHO/Q+f8VsZzICyojdBF8V5CpRg7KtpW2R8rDiHr0AcnRxxHvjScCBnCgL+zreCUsqpQR7zI
f6o3OP0hQcJpHUulieSUCKcRWrP0GicjAXEijBbpCVYvZJV3W4W+/ifG4ThFlMa8/yzRxzepLaiL
KOJeIB3AtDH0xMbKXySWvfGWc3nHzYOwlefPZOz27UwdtlzX8giABV2n4fH+QLbU505Cvf/cvC/f
fRJp0EHg7XE/CyH4h0mQP7pPG6paaItskOo9JYA3GeYTeJC4kw6iKgWKyGMvO7LSWF0sImjSPUbK
gUbEjexSUjMCV//XMlGuLTWSmmNf08Qxk9GiukZUEVaTI7KF3QtiSrzu0wWJZhEJ3aPZroh2KxL/
UfpF58ul/4KiRLhu6uN9XNtvutLRFwz0ovdpMJmBOOn+ks5bJCg6Zth5mCOuwoLvWjIQBGXMKp8x
ifzwxxEsT+Z68C4pIXBbAX4FWEWOms26m8kToTvUIYTrvlR7j8GpKQ6w1Ip0BxPxIIVRRqILF7rp
vfzndZStJaKAFVxIikiV3cRrqcWwmWckJ51br4+SP7pVThZEn+kCEbPxp/7lP6cT8AMDwR4OMsko
Cv3fh7F9aYXH87UJlR2kb6+MoIMKxIcBCuNo3Z3l1pGKidnqg8wE6vB4piBmxjMOdJ65CeyUqwE7
OrNHwKSFmwDXIk4G58p4JOXtXQiZGLXtPSKpABdGTJ/RK3zse7cXomMilqYnaf+eZXwJB/EHeeF7
g3+PjOY7XVc4k3DmXTHd1RK4XDj9ItQbllrtq8gR03Rxx6BR+MLL3+PXmmM2xO1LMN9Z0VK/HB5f
+WMuc9CEQDv0yqDDObSsQvDxudKNQG8MTIu3RPh+tqOJQ6TvLcH/lar8D3eOav2GJg3NF+SM/Gsa
jdRLTBGryU1ebMZ+TJ/On2apuPWSPi9sdcKDjxJGFR8313ayNIsjER49vvFpSxfvh16RWKEIbbM9
GGSO4v2G9cEwWT4S94N5+JaqhZ2XL/HvMmBSTBrXRHUJmadaZ+20UqHkowcfPT1IDgwhCeRGp/2K
8svBwbNC+YTFF0qRTFko8MIIt77mmS3YjfcFrDNoDdFjgj2kQJtb/MY+gdKfL9l23HvkHfe6n1HR
xBQ3OeIp6Mx83zSbVhrxLnMtUpkFK/PyI3o7Qkm4siHEnmRSCZxhSs1Bwf72sLey6ocvcQMIzls+
wSerhuIgT3OhmjDvU2hs3V/xcYvL8m34KcT5W/u0IGhAJaAY90ppyyn0EN4eBdJTacYdBeFKx+gt
f+AvBD2L118sw1z3JuD6gJvcOyGb+yDHM1GmDphpny4rzj/L+CYD46p+m6thPV6moBIJQClSU6Sp
b6gy22fB7OyThBfQfiDwdPpBFM3cLIPBWk3bdv3AY5LaKMSud6BXFOkaIM3dFFoypG3404izTeKq
V/BsFRC4OxFzD0av3/fiMGH1DMP8PcHC8GRKoTJaNoicmK1NrkU7K5oAY4Tvzx1l7BM7MxxNTIcO
TkdqCCEh/ZJ+gLqVq35QOu/xmI01HIA8emE0wZrpFXgztPMyJ0v7myCNt0okhjUyZkmz14wzGPoQ
LwjPoAxM8He/ph9Hl91qmOrcyl1QmhuDyQVU17SzXlIEPqCVGGSicJwLVYnyp+0RRULcmneV1+VL
SdmPkctU0QcwgbeCHxI8CTLKqmBgzDxyiaXCwi03kQyTbF1HkyYcXl85GONkrgrrGg533DZPZMa3
j21W7NPX7UlWLgxx0NEyKrSTDo2v+jOMqPt+wZSgs67RQCGcizdjdTF8zuM0ytZcs6MLVAuhlqJD
4xeOZuoKNrvPE/RrBugHJRxtCow3/A7+wU2bkt67HIUwQTG6uc9K3XstqAcFntswlondOiSVN/ah
JDJcfa1x8cPDij1E5DcbDOz5edNnNCmMVL+EMuS+brgpLeNuv7u5pCxkbCv9D5YgwmJ1skZMhRs1
s2ywtr+O+T7A9/mx0mN/LAuTIuX0G36i4ZT+1r9vMp5fCwijEElE+aslgMcwJl9HTXJNZaPQGZOf
TsUTYa5lMBQ6Uiawi8ZYZG4nCk5/sjdeyOBrdxe4kUM8jfi9TOy+6PmA4u1L5DSCyPbekWLyJu7i
Dm7nQCKHZbCGoOxfqOkKCEww3ahLpnpHDOYEjRX90H3HSMhTrkKPI+ie+BlszE7IYJlVf5x4qe+P
IR2G4FMghznyKBBkLCrAdHB6fPr0+YS/AIjf6ClPJF9csNGuluTWJooz+hvkKX2a1M2f2k+HBQlQ
++O3b0m8VBeYCemf1YN2hModQmZdCdc+DfT/ZiBOQ/xId0PudfG8IZEzi6lx4wCVONo4bGIeMcVW
vUHclL+uYMi4wLeMyvEAABUXdI5mFHIAo2Br8NTG9kxt3Py7/fsQ4EMjDJb4pAgKRszTL35d2RcG
9zMS+Sz9B2Wxz0H8rjYt3Nfx7JJ4GYNXOt8QJ9oahzrRnkd80+c2WpIlj595gxPJdiB5L2hhv/0m
0/gwFgqb1oJShYm4La+4vVR4aBfuaO2GURh8Yc1NgA98rpGv8ouC3CMQBiroRoiP3ov7Dxhm2luj
XvgM9w+fh4KPGnyTQ+8rJwJ0c5Wac4QIlRmqR0nEIKoPrvQGOC0tZbq1Cs4WWVe+jqcevvsnBuyx
Bbes3WcNHk/kNDjDkoXZYjPfexLTxGXKtbeHh7Kof6gHMMl82wnQOHXLDIvo6svEzfvpaS97vIQP
BV9ARyfMTPWr7URkylXGxhUddBchuGkhul+pxz7CkSCshqhbqxvm311ryYOYnT75DHv3/oevRYuW
P3Fke6Z7mRIkAywFY8oU7evpVqg75a/kb9x8U7GZf9o96vA6jdRB6KIpmIoEX3PATsynQ6TMrNzs
9hgWMUG/zEviYYY+mGEfH/bjvvnAb4QKBwuvXIq4drKcfBEJnWOCxlhUZIILbXn1QxlxYMh5n3iq
Aiu3pCPk20xnfICbNC+qfYzvr+rzI9XJLm5XDW2quq+xXIfSD7+OAYV6xTYzf6GxQirHflGw+nwG
1B/K1xglPqLsD0yhesJbJPPGk9Hb0bBEJfggL4vqllN7974SY9QfEF3vMTky++mAAqcK4hmHjbnG
VwiSinKBzXKS3k4uLyjbbiSQ1EjrvrnxwN9SPNph48OhgZZyd8cjNw2l1pOhlvvy6uVtnE3qGAxg
F2nllhOyna60yLLKsTLePo0AHO7FCTBY72O3bET6yFB6bxAZOd+05TdCeXIs+bCpbqnq2njWag5j
04RrpHSMCmPRv1HD8VoB0Y0DrfMNzX8C2FyGXVN81SGTGGRZB8gxmAMdL1eTYAmwe9ggGOyAAP+W
Z1LKz0gE3tyLZ0YZDHRgrph8rlMwJfxKCRdqFK9G9w/IkfgjOnNM+pjWjazX9fX20hym8cCVoDKq
YeXhsVDj/cSJklr4IWqYmm2eNxBieT3i5ASQlMnACtJVKdvY+zNJ9DXIUXsNsPNhpVh2cJEr3uj6
rK1t7lWwyOZ8EVx9ZYkpOGyy2MBgWccqicHFZPjJ73PZJNzk0KswceEN4uP+2JgEIXMu9Gz+hrCv
9WNH7zVheKVEDamMY0AFPHEQpHms1+RHB5JExIlWjDR6V0HNS8aThMcK2ggYfrQ7nzE1gl1j5VRP
6afumLmU8OKVfVaESvmNlX/eu2oDUU3AjGDP5g/UH+ZrU31huNmBGXb5SwKNBp/rP6altkvC0oGF
iCER0dpuuzFnOBwuthQq3NHeBTRzCn9ITMGPzZRo8zlj9bk8mSsnPBhx3epXeeZK49mndOTKzfRz
DnLjvnCIhj39PvHocsij10kkccKy4tdMSl7FsbqcdPaFhhWoOb7MRl3wID9kvEyKsAY6i/tN9Zpn
tcv/aEhnZf42zKTJzqBFQxqcz5m3U8zHs0Y+FrhGuzJESnIQ8dxKRAcH5gG4csiy01NxB4oh3Apy
vAPAvYx1gc9Flp/i9O+lXgfu3mbNMYmDMqS6lzfOIgkbCWn/gLMZr+k0PpgfdSRI2KxAtuX/UKUl
o0HeoHJIcanQHAPwB0vUYUaTOYVi6+g0i8TxYjA04P21RM41eONp+5oSmSIpQQPfAL4erpk/DBcB
pikkYAM2bgm9azLNNZsy9XEB45M4Y9Ak0MlTO+j8RNgQOJpPXJwGAoptQAU6GPR4ObwxWBf2/ek2
tfciHWUJ5FkgkSu/H0F/bFiZz6DG2e3rfsyAaF/L9ApnBMiWCbJDuJ3IVkfVMFjSExU0mnAclxik
Y2LM72WqyhGbSPYTjXgBXw/rgMrP7ivQGz61imTAL+g5ypaPAg4J2/kz/w9IvuZJhU3jGA86H0SS
MK1BkC+ya0xSy3gEi2c6wU8JehZVemIxI3qy9UPerWV3P/SdDMPxS+UeAXOC+CC0s5wUDcQv+JRX
mBtQ9qF3uTFKSroA8VxabYkz7Lq+KeZ3a2D8AmWZSvxb/dguPMQWojt0nReYYYNL3X5CrhokCVix
sZ/0iwk2alhnHKTBeeIC+/5EbDnwzMdlHoesJR1m/d58B0nqVSU9tbAYears9GZ+WU/aNbvpc8XN
2FMP5pqfipEsvG6ccbaP5jAujkiZ4vuSVz+5PlcYlDKznud+0lmEU3NrIG5dGNDJI+1n0t0KcBp4
zBSmJ50gBvgA1XfPXZ6CExEnYZfJX5Pjq7jFUNggZ2Wak83Kk9Lx4KiTWcEV4iOK0gBxO93K8594
zPwKnoBJr324TBZ3BMm2BFUYkg6JeO9tDEsf1FIJ6ue64sxCeP48VUC+9AGl0lovFR66CaR3P9zf
DKPU3YAuhgH9d3b0ul9iQt+MI+fmiacNMEIFhjsbFgTZAacRUMR9I4g0O0NoYEdoHAEd0xrrxp7c
dWNjsoLkvXSZw75JP0c+jB5jyuhDsi9+NHU/Ha2TK+PaCZOaDOcgJ+026SO6U2i22ZfcQtej2yqj
bPsqCRk7x11gnoR6tN5qL6d5rVTTax5YcQK5j9c5fsXenSm7FijdJtNWz2z1npzSZMY9SPXVlV6+
5wzFjmWF2hivFVDjjUS00pZv5XaxaU0uhNUA0HAP4UYAOEmWMPOxrUraxLYkk6zzdoorVGACoEnh
dvEhgOvTX/kJHcmt8CdXHe4e4WLPapZrW0MTJ56uW9nNPMV7dtQFQxYSojYfH8uDEt7Kx6+nIkub
SRazVe5iH9MX1Az8AXEhHgCKKRDOkj+RucD0eGrY/QbBEc8Pwj4fCEIDnFLwlJlRKROoDKX7JH89
Iu1iVRvhmK+6fTipFliWiEPa/3x1P+muWiaG3e1ihiP6XO/mI3glF1ednt5I5V+wDh/nHqiR6DXE
7hCOmEjisLZvRkx13XuYHsaqa/IZHmrSaYeHr6UrOv8aASrc2ZB7d3QY8tVbX16oBh+7JMV/7E/G
Kgu7KtUxWHa4e4ykWb6WhLsTtFVkqINVGccxZlYuHkqw/NCWTpg00ybtBVaw/izVmdHD92Hs7Js1
rhJwP9YGaxbeZA0To4FXOCtwCuXmmVJFZKNvA4sYKj2qVQok/eExZzHTq0bgGfzFKffiG742qzu4
/CjMe/aMUaFq2bD8QnbfBI3VoTg2Dnx5YNWcwZybLwo0hH8f9C03bEayu6tDghFDExEdwVAf2QcX
AlJ2GTmv/YNDxk0PW069O8YPJezbEAwnv47IRGOmBe6xvE/LKwmqeBi5//NKWCv7vrJVYHYIAvBk
Z/9l8RJjK62ycG64X/uo3JM5CANOHrnkgtN3AMQjuaAYxt3Zq0ZoOlrEScgoi+W4uz2kY6/4ur7Q
A1y3a80ZKD0yOp8cqWbCtsyX2AWtXtSHb8yG0vkLsj/dv/q+FTiA59AZJra5o5LnZEfJ0i+YD3bv
0wdJMp7Oc4VEtS5zshKsevmuZp0UXSS/pV+GmdXp9iv1GOoRu/Swu1RoCVThzWUQSoi++I2fBczD
+2aS+OnDzoY9XuZEqtJ6rymFaPWbAKTICIcfnmaDPQa9TjN/MsXDusZKj+T81NgGQBSBdHBfFzB2
23lMjDrmztCsQOlPMBJqfYkLI/WDOp9cnOdWes2Fqg9piNWe5PG87yOC1g4Sp8F/VjrtUnY1+FCL
ABj71S/Yb9VV4Tw8mB0lwLSS7eGxiMMMYsjIStJdra1NQhSVFYN+qhVe6EF400wYVppPYcpd4Qt5
gZMLrRBxEBy3HqHNWsj10RKDbyKgDIYTkn98b1LrjeHLXx/hB98h6BIug0DmRsTVTMwHbqvmDPg5
oAXFveDAoUKW0beURM+1ehh9F9/q3c6/QeVzH+YN3P1gct2BhTW/DK1Un0HUnFQMXD8kv4O8VAX3
dRvFgzPac8tByn5fHwJfNn9YCXyEOHjW03QDdgwtGlHT8zCBADAX65MW1+e18p9H6dDSAWCAGFP7
fgzrFwMPAEQwbRhYRw3510AO7+5zhCkMxQF1gxIaP++3m3/QMTNttBSBgw24aWFFil7Fx51pOoh/
ZfvOKg9Qyf7m7yp8wj/bS/PYODGS08Li4uohTaaGM01u4JaJeZEwghHqN2HIuvN6P/ACXUN4QEJK
SSCAT0OKRPkDY4wqGP3aLnMoQoXhCHdAGKwC9sgv1rJcVBp/FowPHvjSMry7nGANWP2VHqY+a2tG
BeddG+74Sx+rBKwkgSlw0+Ju2dEuYisihKfi6sDs443voZXggkiyBnSB2sV1bIVJ9H/CPogjKNq8
oARmsTlaDhmWO+zY8Haei/MDft/1vd0xZqxtHqPQihiV82b2389T3mTq1xaj9QKdPeM5qM/QTrOT
9sUy9NqpQgNN6o31l8y2GEbdzzwozfJnk9PfRqOEpPLKXMJ+fsrWm/84NK+ZCPEJ8SMh3RSkk6+V
sLiHE2XnoCa0U8p+5gO4SiLXs7Lr7Yt9Bi0I66xEd0g686r99j4doI1bG9AaazMGcwnD63i+CkPs
YtCKwIoD4+VZCADvT3JEJPNrOu4JrvDpjOyS7o29vaV6f1h/hfdwZzgOMZyCzmO7700K3mF/40WC
iJYBozv77iZXTN5rO7NaOBL6dWTZZDm7XPL0Tgz3vI7ix5m98CO2H2c+cyOA4A2fY0xEOyJ/RPAx
aRPa3QfjPDaZKNG70aq8+/UoGGPhOO0Gy1E5tcAgTy+vhdkQftZ8QtPN38PecHjDJAmf5M4cKlvT
/MouaYRMshzJEyMTmuky74WcsnIVdxZZzc8ebyfJUenCSE5704Lh73/t39j3nbCa4O1zgJKHx1R6
z+KAGoKB2ZivTm4ZbB59c3/7nxTSVMDtgqX1xYfvJbvp4dFP74abPiGFbGocfxbMsosrzknLCVqT
6ehij4uoyrDetHsq086uHosM2ws24bKF98Wue3AqwoDPgBHdMg/HLztG/IkGn7pvsnhdovQB4Drt
5V+9w7lYupXyPsOiREbFxbtXp0qzzk2sl1hhZMUhJ4RbUxOBs8kUBAoBLB7orTjc350MvhVRfnEB
SwQnwHW+V/aAVIUjg0evsZIHZayALsvVB658jyUUbGdmOC/Dl1ZMJYMOsPgBr9PmdzDnl+/e8PW6
oFe8SOC6pDlwUweslMKT6P1YQIZDsJxpYG5RjNYm0G6BZx1nLSGA3quFVgrhSIGklT99JXaej7Uy
IgEJfwgK7iwl6s9/N8wTh6C5+OPLUcrCnrUhqsC+u/Uwb7C+g6uVGOLM0dAB9tOSJciS084AcRXz
0Lt5Sig7Y/+l+gxEX/M+XfUqhinMcciqXRaPqKEVLu5XjQcjz6l9uQCN9y8SpHdQSAhXqWbYzlpg
FBw7eb3Xq/3zHgriJvk78JJMFDHkayEKpgQukIpuOQUP1EmWMQ7vOkeNNC9/V5YZ+3Q5dGEYQ17W
NASmt+McO2vlIp7xbCB63/PdrpX+hD8hrQxf2vmclExBRd3M1YQXFsZjHKLb9JysPC+4PM8chmss
EuEOB2AKIP7UCl8kemC17AUBHxKK993ltBOZADwocZjR+PMTL2sP5V0oDlsIx4IhSvWOoN2jWt/R
IsS4F4K/0tLvel/GDWeVnuG5gh/aMHqf73VL1ct7xgzwDgxBQmuGnTM/DU9Jju/PnHsOfe78QTbE
sJBJj6ONm70QkW2eeJlnjnylQMCx4r6RD+PSvwPfchkygblvaSM2NAa1Hah+sUGuy4VNHg84G8kY
i2wFVxwFjhBnf+Z1yP8Xv4z5dSZwGOHPGLv3LbOPX75ozu4bWQGv2tuBYvKaXXkOMVuAwXwmux3e
BfxPfpH4IPiHceWyQQ17Bp4I+XmlPeFNT+E9s3V53RRv4NS8P2uVYQfxAbziShIulpXJF2NSxHfm
cFHElzUhRyXvRtyEta2+vQ6c5Vxpfpr8pS4bCTKc+JH3/9nHM5zmgFBK+y0ckypBeCjciad9fbAi
tlf5/IoPETQ04FhKYC7fYZndGn4leceBiY2hF+zECxtfUUmG0YTrVDxh1cHJTLh68XsYR17DSggb
PMPnYoa2D1aKgoEPbba7YkLA4pjB+/HYL4kXrfrd9e4o+1VMVPiC0n9dYEYKhWW+M1P7ukNXFPya
3SwOxY8o9qACyyifqfOWS+aXm2QazwKua7GcakHCohZorPP4WForni8i1aKz1iiPIYGirGx5Iv1/
Lmg87dY34mfXw89tOA2dZSxRokiQMTH8Sb2IOA2dp5GfdxBoIffwT8Fg4OcHzR48lp1ThoV9Dd7X
HTuSMrYT4x1KGzrJyv29OPwd8wBql1VQ7HlAPt8MqYmw5YANw/fxQ3ZsftaCZkVKibKdNSTw/RhS
PpIVhMJvFjFe/2m34438RrDEQMAP18vXNfXPDKyuBqKUbCvktwE/JViBWYufuIJp8P/3BizkhD0U
n2ViW0hVZG4uM7uDkfIrCh12uYZ1nfW4yhBE/D4aVpifPiFEAKyrE+dxfXDu/gpBJUdYKg5jlq9Y
93zylF67i+YEyMQSK+JFhFTC8I/ZevhZqbx2vgi+v3j2LCfuVGQ5wwy/lAPoCI6zPFA0EMBk/gvh
240JynThArza6Gh4Oak9eiIJoXpuxfTiYpWnb505iTUxHJrPDip5HA4ypJg94LsplTZ1q13neP9u
SBhuk/WlhHTWozAp3QSnDOOrKubxaG7U8/ZU8PdK6z8wgKK5vBu7Ylw7croDNuGz+IBXnAqY/752
aiSf1mtMNDB5afaIDTU+Jw7zH7k+vH0dg6tgRIFESCc4dx6O2t0EFHlALPlals8zE1drGK8B3YZy
YaQr8NnnhVkVwR72jkODpy6qwQSFNauXtYonDTUv4vy5db2we/sDfEYhi888CQG33WDjCK7LXo04
lwOuJPAkdz0KDgdgfW/pYu9vVUQKrtptitEo1SDsJYvQUjFq4gDgI2QyZMy/K3w739GIQNstUCr1
nO9z5wDRytDksUJHfUHRqa7VH7IS9lBY5wnup5u/eOtzPDOUEvlR1L0/guJ6sf+2n3fY3MMP9Osf
3C7+Ay5EZZxfixCaKZvQjjoZRCBqvNZZYwwoWmQotbxZyHHY3NXW8ZgtvjD4pAwi4bS80mD8GJqz
xZ7OiAM4u2gRz9W0orydnDab9AqiQuojxsS80s6ybdulHW8kS/tRS/fWeuRrufViuZz1y+d5QDwM
llEWsNTmTeO8iK8rp2IUoC4e0bful8QeFis0yps5liHCeEfCo8WdGSQ6wRbfkyVI8TzMtySdO39G
Z/2M1+XFodbi9qE/9zM6dDVAMWgkgg30gGKNYhRJL1QsfHniNBD/QiPrbH50+tKvSYrsq/b//vyl
O1V+uvWHsZ8I+5Ja0lZf6AfHM7ibNPHVec2yxg+ht1GM2hX6DQa2C3kDFGavpckcTOQiBQ8yO0n9
fPjMdaPs4ijY1AOVED0FDHdFGk5PCnB9miDGYtATHoLAm1ghtSqFACc3R2e3XLV7luKbLw8CjEU4
Gmt3d99mHn4evjhxC270iriBmiYcE2LJ3gVj6hJqGOtOzy1zVtKSceiLORz8Es4vds4I+6aK76XC
JBVatlbNtKUEEOl53IVcswB7M2wogNNgY+I7uIry34BqIiarCxI0Hz5doSASwdjkq73mN4a12cDk
HAlAsJ4x0c1dCL31b0NoJ++i4NBlmgnlMjwKPwNVeNyIiCTdcPp+jvv3rrZEsnJ4CSt4CbcUotJM
ZSEmzMnPMCH5TPAtgu2JcAuOvAPJlZH90FircEQ8qDmaqkSvkKSyOtKIcPWgeFOsladxA8cYeuy4
E0Q9sRNHXmp1Uw/Lq2MNDwLrmx2+NjDDmF+AyoSysaFC5Mx94q14el+jfs5jEAWTfK05KQB5WNj8
l098GazI1ihwXggiLgw+LmowZ1fmLo8HYib4tJ/FCxJmJh4IvfbbImoPxLALYySHOQOMIwycaQ1o
cWP/mvtXdKvc7rK/u9RW8AsOILYod1bHBcORjwqLcmwbb3YB1cs0EkcQi5ABEbbRRIMxP4OlWwNd
IEcGWuZDGyxIDozm1UOc8C5xpd7F1k6YaVI+12jxYzeiHuNK9VgbWscRYe6isbs4cQn82Q/3+7Us
kAIdJaZDGMc0xJXAH4AGWbg65hEQeQePpJaE2uY1rTW30KJR7sktT6J3zftJj7848Z+JJ6lniFhY
vv70ppcjq3GmfJysSxA4JtiCfw39ldVFLZNiOoPTBVNG6/J9DKFZU+2KKvrhcf2V9i+63Uq2pxFF
M4x7Jtor8f6FrdxlGpLclS69Ox2/6mDCyOeG6pABXyS5YG9vlFExZmjOjgob71JsuEkLHMHISw74
E6He5NqtcG3qZG8kCSkwZRbWLLW9E1LU+GNJ1sqYs7mmE9wxxBMSzQM+xjDsEq8irvrA5RcK2dUG
49DXAvb/8UgUEBFGXP07gj4oYkO5CJ4+3xb+ihFxg6xVgCQo8hetp6yMvQRvYTwTBynLQA20Nd0P
tLGIUwULQ34h5bcFNwdRLJS4CBZtGTXCuyrzovfhlzUaJBcEPoBNEsJPNXzPUKtBRnC01nb7r++U
i/aL236Nef609QbJG6ULxKoqFEzns7yTVPeY1QRKQxSEhKattfdGvcxRf7WvlTRxOBfVaMTFM/Ka
Uyr/tjjNxIvxZC3X3pv+qFkbo72Mq1cHQ3sf04EZaGIT5/KmJvt/6VJtUbOaomydI8GwduTBX83v
FfKju3XOMfn6IKCRthgGf7Z4yUYtyM5o6pjT5mOfV1hu/d8XUW9hgZHbpPeYsrVgrKjsHpggKTBU
tovF68vEYMKZ/Zd3GdaWEFriMLihZ9/PJaPG8cwk79JVhTgYrckXXGRIILBQCSEk9/gXzRDbBQP/
uD5PxjNd2T6U7w88NptzRZTgO/lAVlMAWNeRy4Xn3Oa62/UHhnJ7YPTfN7x01NOQuXBwQl/fH2hK
QBSDhuK9+L1vd1fFxcmHxDB9dsb8RWWjQuyqtqJz2Un2r2E3Xnd84m55Mu7WsnMOnw25PLJtzew+
nNHGYn/oDOT0FdvBild0QaAlYFPKYTurT9/oiwZqDmJtsCQ1ve/P1zcMQGwwqe+eSPp0yx0dc/Ii
NqNjgyEUXkR3b9FT52MIj8RJhAY1L7yPDOw5/5F0ZkuKIlEYfiIjFETklmQXUXH3hrBcWNwBRXz6
+bIneiK6p7uqVCAzzzn/xtthCVAbc1YxKbH6886ytpN8OZCDhcbq8fY0tyGRqQqwLnQU9mZ9iWiY
vKzK1gjwvnj67EvOGZSkNmoKyFDHrp9hLVmZsXvXgnYLBaZz84fvcbkGnaL10QBLxInTd/q0c7zf
oOv5DZG7RlRZtwckdP9qfhRSSxzmBzz6rOvUxom3GSvAMZ6yl1pxermf5bTsL8h6MB1MMHehsY2T
6RNhIXW2y/Z0QRPtuiY+nq95yQdysTAi0U+q4a5RuWKaEA7m0n+KvHUWbt9i7/fl3uX0RbuaaOEE
Yw6bTY2xr/f5o2PzcWoi4g8Ii3mnNU1RCPy741/M7di78JkzJFF858gKTfpmuVKoPQWaw4pTF/rX
zuG0wVQDEfBOMeMIynvKUNpP8Tfho3A+EpdoOgqfmFqhg2/tMrfbE1gBHlMM6mBzngjHVSkZXSag
cEQEp8BtyVg3mZIN0SGPgZNgKT8+YnUVXR4xQmQt5KSL4p8Um9NoTwXoza9DuzXn9tY8uKAJ0sPj
ZR0qy1YFzhs4rM1a3Xyb3ty2XbQa01+wlvXwHa2bGd0WkbQ/xUcpr8UchauVwsmNj/PrjNJjMxfz
q/CysTciPZz5qLXEsVUaoOCkEj7P4fayYH44ysz+ei5fC/Gl+YRTtvPeazxGcFOhghJ3l9p0Nz93
fEiVQ1vB0UgArjKR/SwJ81JFRDg2Y6dT8TWDq02QlHq26WTC0tZ2h18xng7IFxcEpWgzICcQtp6w
wexGSzD3i5g367NyM0lGZ0JrnZu1l/YEUQiVOTujCDTJUAq3AL3rK0+KPC+jCveJ0V5dstiYpxLr
fccEgzQ9gvYYVUrvWJwketsh7ndTWFScHFCVjlwdpsQVDCPLeDjezQkK3Mu3rNef/YzeeLOBXZiR
cSbp58nVxWhWnOvlYH3umgyC2SwNayYCZpF8GVfXutP9MWbujvLM5PI9rCUT4N85WgrvuKrvTg3q
Jx7S9vWDa1Np69im2dIMdnY9zVHfgrc9rVUboH8l8v5+lDUL7oDD8eh+oDWazhRGch+bmfSMLQgO
nGqeGZMGHo6/xExgCyKTohmdLCgmpdxO0qENqZ7aQUyjpJO8cMiSMAkogjVz7EwmNO+LxXjSwFCh
QC6mKGh/mEo+fQYcY7Az/Dhq57opCxPdonqLU1YG5bakZXEoiRK7DQL5ungkDtgOHOQicKRG7d99
2ZnCLp5rz7iXclnq5fyJUPG5oyvgqr//ZoAoq0pn3n4/PK0bQlw4jrWjV276sI4/eeSRczhAKpyN
wVv/5Dy/Yyk1v/U6K36Sq3gVnSoXPLPJj/qKeqyhFF7CaYRpJQOXkjWjLMx93vZt+4w77g+bMYOI
0VUjs3uyOz5lnfF7sx7gaSZ9wwpB/3phsFusp33rvYHfmPjkNalufYby5UKupse6etE8JYPGJlbe
9WohIpqUbVB4Aa9GysNdGFtYvLpZyY5NCjx7E7xAEYhwsL48j4eSlWkvo5cfbj8UBwAihxTe4iUs
GAsUNgrstjaZwN9PmSmXrXOGjDvjoiHohnSFnQdwppB4wJF2sCeAwp/iJjPoly+6Xji+aQQzjR64
ZmLUxxxu4PyQbtJebb52IJ0ekEigLy0hnoiePtoGzdAbKFYH7isM9z1D5N/d5ovwR/C6bwyqstlt
ePjc7SuY1c9uoN9mtgZDByIxv2rk/KJq6MzX27v0ZGIveQV0OFSR6QnyoSwAGe8xFU0F5glIAeVI
a4HD+v+l4ZfBArQfWDsIOKmw9fltw/Bal6guLoU6ysnu9mpYU+Jy5ocpczW8ukgrC/GCItCKpQaY
ArpqphsYN6A75luxIdSyWRnTGclAITAInTMm2Ob5wS4LVR/M5+4mcWJDbZ/PQfA8tiwXdoHM+LK/
zA0uUxQdmbizV+FqYiMZCLyC6hQCL3kUn63O5r9YcWMac863REjEoveCeN5IgbXsRsFSdvQyR6Cz
MKbnLo8jpx0bRiqWEbzgCfGos5CmVhzScBpGYcDThGbejSJa8cGB67hOnFNyPHV9CsieiIbOsuvJ
lZCCxSJk51ew38qkAJsUWIS4kxkYDr7Qq/N7xKdKHaIuTcAvBd8LOCsYb2bj4gSoAxDoZsFnXIrH
Qg3W0GoZSRKiLI26kgkMsHIlInQ2Ms+hnc+D1mu8WSHO58yMAMl5M8v9/zkPTCgqBkPbF87c5Lmc
zw0BHfxwWy8olxpWxMXxOJSiKuQBSfCaJgF6/PB1N8CSjG0aF8ToPTrPOSk4Ogg2N7lx1xNA0jAC
dy3GfIvcJZHn8m4VT4mPAHxYpKFhFWhUQPeQLFJr4S12W9gZoUZhtVl3JRzfWcnu/xeEKR8l864e
4pRZPmEr8QdP+3xxzuIx6bzM4Lvfcww9o3L/fR1/laN3/Wt38r3bNVufcln2SFSsDqqEZ7rSyIxA
xE9vDOduaO6vcd/Jp3wTCXHsMhromvy7yutTe7//knKGnj+9OTr2AqN+Z5xsyn3mgeyUKAExfa/3
gztbRW8cBR3mgIiReyRau8bdvU21bKxzXnRsLXiyhHGVwgHSyeL0WPnVoqzMADo85j4OE0OK69LM
F5q7ZhE2VgkiXMRf+/Zx+6n7GKAEMlU+Fvq2C1FixwHTmm4UwWZ7cglWLPr8RjHAywx+ERUJRXs+
ReeOEzs33GCp4yjQgVDlP7FgaWCcKKlrwPIY6lyiyuvUf53H6PIOqndQq9tEI/3YLDh3LH4nqRoB
zDMyqDUGknHF86qP7jquETQcWKGxGdMiIHB4IAozuPyU04M3e67yMaPXlojBLYyb9XDyHT5FO/xL
chqvha7MSnBCfNawsvrWJRFy8yqP1WSePCYY5idmYKyip4y90a/WmsRKhl+/N51qmKLlqjHhqBFm
1XX4GP7xk54qqk9c/+3O5y22V9NWr3PNrZsl+NsPb5jMHjLBxISlaR04ZTe8CxTi9jJTyP0ELwPb
zv0WMvYMTVK9UZVthwq/D0DPNYrgqqgiA+kwP/H81Tjn+wU/nVXzN7uY1ubJ4W2MZITrnz5ktI+v
JGcGnizUWGwykMkWBHzjf4TmURjZeG/8bBIPiAGnyxhCuar/1M6UrE3SD7vjrvOqfLbrxPytOiAh
3PALec8VrnLt/IJ58MsZsHGiOqsRToqu+WBVPE83Z8708XuxO0Obyo+OZ8hJbFYY3hghQHbLo0+N
L4IgC6itvg+nU9hkGeNscRecWXM+5+xH0nqHuQINJX4EXcL1sP5lmNc62Xf0rhgGmPCMyH1Qg3Zl
MJ1CjD9pLnOGc1cGKgDW6CtaD53hwEJmUhgxaqSuq31GvfsCo/qtEsNeIpZDn6nfIBEl5P8MCzCF
StAZoC/FN4jX4NhwnR7TIownBJG5liENii51iIcD4TaAzObd8KA+gwXBNfQy1URAjMkP01J4vLiO
CIOr9YFagz6Y2QMNZghLESZsuShKZHbYBFGhU54QCWBSGs36unmkFLOAanmA3mdeCbkN6sTXX6U7
JSdQZzGjgl7OmcLeHHINzjTbI51RTM+iSiP2wt5dPCZYVk2iuqgK60vG53zVGQ25vF72cDT/pvM4
dGHa+z8sb9ngYFNYQCeM4B1bML5FrMdez178WS6bCVvszFicvce0lCVK4M3SSsw6ViDsUFlczXVI
nijtXgHN14Q/Rjhh8AjxkILRY743wOh7wK4YgqIcaA0XTEtl0zzWJ2MmIwuGRZBIUKJiDDT1MWmE
pA/W4jIEx25yYm/7pMjgKroeiAnKZSAq/3Y6gTSAgoHPFI4fH/R+sIaabg3MnLHYJXOxdt0tX/Nl
B8Ne08MRDSOPWyfstmM0MThbuODWaC49bP06zmB+N0NSFEvObK07SRGimdnDVocjIhgxbcT+8cha
uWyWP8RI6LAN/wNdEebcTbSpOySw8gdMKYbZzsBhXvQU7Glpy3F/ZZpsqtLb+BeBD+nb72/bhaiH
66ARfOOpoSP3oxYJv32nZAdj68oGo1fqsvYQK7FfETSJVABuYGtuXzxcjEA20Wf1IR5DkPFodnQ5
L4J56Cew4qQb2DRF19dguPvLHJVXxXrhUbsH+EvZ+rk+sd+WD2uKkQ/dIV2EOHzUHdoXuBF/+SkH
lEsAFGlyO0BiGo6k1qmQ7g9ODL6vxhhCmv3H4m2h6UBGXlphiIkh0gmMVJjR5H3WhRlQZ+RbObcx
2O879v61yJ8T1JEoedIcWOsPEDhjojRcbtozUre3y7CVE5LgsMz9q35mQ31GW4wYBIdaR7YxBJGb
T8LeCm/T7bnKz9fNhgfMp7medBA1WACzioZ3PeQDbPqoLq33Y4Tw6UCP8GYaXX6YPErWRtdXsF1E
cTUn1h2C/Ao3gbvkqz2ZRwPe0t5TSJuL8UaajKPq7zMRd35hskpWrNclAPrXxIqvGC4gBoAq9oaM
gsr5b+T0TMcafSfwSDL33E/o8UbwgtifsIbZ9IPxeHJj3i1hTu1hPZaEX0mr87HiauZKXRxvfxCe
pxQ9o/l89l4fBzEK2zA5oQbZgbQMWwbs/6YRcApQcr3EuE/MHFHAfa6WamF5lu+YXIJqdQB0C3NK
2Yk/p1Z414p0mOBJZYCE1EyLsD9p6enEdbBJOZCox6q49967+XMItQlV1CW4EgilcRLa3b79GPoa
lBYktdUGyVZJkZfexNvCCXrbQ/mGfSduZyjiLoGOc1XpKIyCDKDqrOu31eb5ZvJjKwf+oWx3ehXm
/eO7slWNK4OW9fQdPBFked/gpVDidrFB6wNG9GbDPmU5QX6T71exnhzACkTKZ2/7wILTmK67PUvv
Qdw4Nc38kgSDB74IqI+BN1P0G+RBnuDIy+knaVb9v0TFu8h6GizGur+Zsr2kus1FGtbC2NMvYdS9
zRh30fNimZAMPCRc4nRXfRYF8A5jmoUkPL5nNMbCd5/eGp9KbIOwbBJdORJmJY7QaKOhH3TMXyK6
H3vwZpYKCApe8RyRwk6YvQA47Rf26c4XdB0mlqfnH4RKhkqLNyaK3kmLlOMhfsCMk7SX0+mgizWj
vzVmaQdW+xqhDOoqjAGWp3RsiDpQJtPEwdwBmxQRn9JQ8nvCX4tVWc3sZwrRE0dJXu718Yo2Tgij
3f6yNZRcr08rQIEt9IftMsBj3A/4CECb3X3DbqdP7xOUmITb3SooaMFbXyNTqIx/9fLWC9MEqzIj
Qe50jXHJSZtZ57m+r7nxpQEN0uLoGVjtICw7PLSfxReFu5JdzBPkv+kH4qYybxqmk6/C1ZgIwlyk
fbb0JiyhqMF7YD/vLMEc0ZXtYeG13uwMfDlLYqYnc+YibNnMvph73tw+rZZ4v7fKx9Ovm8F7+70z
HxslkmIG3rOoGv97GyOIR87ngIiB+wAx6R9ngaXybqg5u8krYNgmNW7JXTwxyEG2l11neGoit9Cf
a73LcBjINLTtWjBhwx3MpQj8HsB/a6uzUOFGNIzUzgg1GznguLqeCKbazmXIDqTY7zkd+zTE2+WY
lXNJW2pmF+Qk0NjMarzow1xMU6aLxoi3ke7ixAI8qYEobpr1QuWXO4iUWNZ9K2NU0hVcqzsiDgx2
kB18JJHC9NmR6qHT6vYrDYDia1x3CUksbF5HJaNN7ljDPt6fk5pnrveN1R/nq7YDYY4llRO47QN0
YU6AxggjYDIGjaZioT/PjJWzFe4WeMvCV0adPMaEuDKjrwvA/BkL+x2CN23xVlrKcwR/zHCNlMXE
5Xm7VG3BrNA7PmvreJ51PZrJIedJsCzvFgPHZJO+A3Lfmdl+zC3HR5IyZ2FN5V7QpbxJHUX1qXjO
8ARlDTtLMWqz+r2/Fvt86kwz+ET8mOHDRMs6vkaJ2bL9/1IsqQ8ARgNUPEQwuhictKnTRyRUigIy
3ldijI39GTJ+su59D/0P83zYxC7aNzAbg2PkRYtG9YhngpHAVASh97E9JMBLNEv4ITJZ5CYghBxC
PIDISAB21plCFDlCVu4rDJO/Dw44O+kC+DIhyeZfa0wFiCfuNCWQULfG3wPjq80KTS9c2C/hXSkG
8JcVeurKY9iYuoiRCVPBhpz9GwMGs83E5q5YXwYs+L0YQ5MY459JaQqCyECn9H49C3B1N7lTttJc
gTVLyHcxtq4bZg7M/GB9weSAtnAuT9fT+SmKQCSjJfghg4V5PjlD6rfGnJO7R+3sOgzVv2A/7XfW
v6rmopyjT02Fqvn55ThBd8PZUGMEhHUVqtL33f43t5eLKZnGU80uLuALGnRrMDxRDJ0H5Ta2asFN
uIO3p+Aim+CSYSNX57DonA6hchXr10YXRj8YlMEv96edfasR8/vy606odoOpn88kK4dM8iNB025j
jKk5h1D/kWy8TDPuHqfrZtPn4eYYYLYYaui3mQXwPD5NFgCB869mFLbOBTczk9SBmxySvwubZcA9
g3AOUw09xRTMD3q6uVOC8UQb+bEaxeEaMeVQ8iqZ7Lh2cA/mzd/51bNnqTX/LZe4CR9FlovtS/9j
5Wib1hhHtZ0i+sb7pjVfw/2v8J43V+u6VRt9fn7VjFRtVFbxVySdXYbvwqUfM0sperNON8gQa32s
V4+kJ7vOmSXWxL0+2WxSw3x1EN+wt5T16U3mPeyH7lIDJ3tzyxHTzn746eikkGFUzT0HjkwEdjbs
AqdfXB1k0Q0XK7NODhTIgfApvTksJ/+2pMWi/Yy7DwfuAtqAUnPZFaFDYmnNj8KA5SsdTFkxYCES
5Hi46jqW7KqgJwMG8BGW2Dobr+QBQiW0HEkuk5xHBJYSqv9H3KlNDE+45GDyDwH0D+tMCoTkpuf6
+Ij9TwX7jhz/ckKiW1iSrAn7AoXMdzRBvwfcjNmxRhLVtCpGrdQ68GRdHx7YK2xRNNe35WLYyLgA
n+1/R4LHM0hTXkvSIb5/L8E77Y3ezVhGmKqjLhBt4JOEQCk4B8VHxFc4/GVq+wuwIg5HPqtkIBWS
izhicZWF047B7bHxen6CHbafVsKghBpNgsgUVV6O8ooSMTYyBxYUs9ki6tBnDdS5H1Nl+nD6uOxg
PHBIvtQAaQCH/+eBZENkuKPXdShE2fvZbRTsS9wGjivfg3IPliZNDdo8/jGibqYeHrRik8aGeYlT
iPJ4GtyHyPgJw6IdptLGd+CN/14ZQmTB41jWicrxWbHAaF7dqohAjW/ScZqHBb5Kx4v9xL+5GEnZ
nRvvhLei9KMXJxLqVislXw/Hi4kuY5IIH1okVjyQrRg2d5NTDj42vMm6AB1wjpzpBIInnzlgeIWS
Qw+h3xip2b2CvhEIw3WCVZts5ZCXx2qHnXkxydg1YASXYGX9SEfsed8bKcOAFyLaqEu33Uvk2+WM
yzR3uL2Jfw8vI2HGr9AHPux+bETkacoX5t/yExOm6NSJY66glBcAcF+grVvy+Us5Ejglc1PS7oaY
YhPB1LPoQxp8o0misx72Tdoo4GVqdqFqS2QE8f6UUyIdNdg9my1cPx78vwU80fHum7qqPE97xE06
fziH8YxMdy2JtObmJwlEP7Do9GsBuEDwQcRDhTC0DrLuqTbuHahc422mck+TT0nyDeQFmjIKtwEX
KI529dXsquJ1dQalDzCOfvHS4x+KVeskkwcFMyg5KaXXea7F2NY21pOEyxQzU3RFxu4nqFlxCMVM
B/55TLi5pSe2ovtfsWXTD+VEsLyzgfs9ZcbwMPrsMXmmwQtpfxNelIBItDf7zs3utw4CprsZsan+
yAelHZ0qYEg+K49kDEeSbkx2U+ZkaJicZOC/DzLNHY9OJA0yh6EcODeVcuAJG53x9xsITfTOUdjf
1CuEfy4tg4QF+ggKpr+728/jBO8RzvwQKVlvVhfrvMWiVRgMe3CMkpycLs9Dx9ajjDSPrjrtTzEe
RuhKSPCB8p7/GFOI7XCTH69XD8wCLzkH7PVPDqVB3jJvD44/H+JhwTx7W9N+b5nK/sygDAQaB/xy
vfky6A2Y6c906zwnHUO7Wdvrfsu8Zdy8iLL55/L/AhDls+IR6JqCkQt9U+vAt0vWIYk2jPpglJwh
51CLyHGJBTvCmPUhUuCVxAR/cBiU1takb4BzSenPiXWfGN9JNfB+T7H+lM5FFeuQvB7zzqucEVdE
EhZoDk1vRbKA5hJUeaUYe2H6KzpjXIvp1hikPy/BmpB7dA+iOXTAtpmezFFghZXM3HTDXxl3vtB0
RSh/xFayIL/RcIRz0a4Wwc/e5gvernOAAqPQppWywyEoB+XA8PslITOuNuX5K1LFeoQwn5CTW+vh
nDcAL5NBxYCJahTez2u+seVpWQ/okXF1orBJ7Lejtl52VsAFsZRgvlFZmvsj6IDR/POsYGxCCmxj
Mugw7ivjiqX5ny4ZhPjZNRQd2Z9m3y4Ong7tH41V7vRe7GJfxBdLHoymIxsGab/9vjvquHLWgiNd
1qrKZq3vkJLRfJlTg7LHXD8ogKOrvefz6+76A1a4+pVOzy1kxWdveWqCzC6F2GZxGPaoHWqmLbwA
Dg0eBvL7FCIOPI/hvocFCb2MIv1KPvBNULpNWcd2IILZSLOA7SUC2IxwUE4tUQKBb821vqSZ40dH
dHPbtS0abw5gyAM3iC5/GMPG3V3XfQerRIBLlLvg6kHs/MVTZfI6yFAJ24SsunrS5urmyCvdIIKw
YfKa3ixX4Vh+4Zka0wT7j6tYeV4F6MzDD8SFOnR6HRs+owiarYcIoKSwXFtnfcP8bRIGYqZwJBAN
L6oRhTrf5cDe2QMarLYMFliK4c23RVAC9Zfu3uZB3MHy4YoO59sfBNRg9h7lllQFRev6vI28s744
Ii8f586x8vTpzAvqcQYueT4qMSsNWObhRwCfwlt9pxrzOYpZqyTGdaVyA6jDRjO4Ami4zdu03td7
kMlP5bx86HCLbpge+f+WuZCl3yzuPn6tjCLNcMp0jKRDHsZt9IxwfNEhF1jrw0G9eYeea/p/SDTi
+DBls7DB8WFeh9+AzUgAtF6X53aEH+PImj08iyE2+BtQgTp27b3wzophVX+zebQHDZum4QfVt+WC
zU7sPZ3i+b0+B5Gwp6wGK37+yROTf7dNez5//+Hb6M5eWA7AnQU6tztAYYHNxAVCW0VqmC7kawAk
PmVRDycDVm9mLqNrFIbthGvfn9iRJ+hJUTZZcwFcCM8BRgOsjaX+MkUUhbcwtPcgL9xzLmvL7UCE
FszwQhRHBdDsKuY3i30Fpary2OaDOOnTptlQPThtfsHbYAslqMQmdWCLXyDYN3w8hg0AQpCoYgg5
nPjxlJp7jaD4w7f05xmZJpTuwwUMV0PF3rCPra4LoW3Bi0zkALeIRESRC1498thUI25SzelBkRpA
w4Pp8jXhhJ/gglvxu2PGuoDP3EwiksRMEojYJzWhk4EtWX+xD6AfOr5Z3Hx6Eepvaz0gmNpk4MWe
dlnYQUk7X7Ai7HwhYKP85tq8w2ZpYz/zNHkSzx60NLhZAEnrEH0vmwLk2QXrsj1CcnJtuAnaYiSC
l7/0PGZ/TythAGX35lx1sSWaCJLJ0xRHbiXN7GzVB/3woZCzUtnlmRoFJPUsPcN6/N2gt8IL6HpB
a+2DpfcbcE9rUFuT3pp8oqsN9T/zzLBYh/bHFswignkhZs0avs8b7OTpsotwh4aTu8mdXc5vE5yi
6ZNzUBnTFq47OMbt8e2sh2bEYmrMYGmzqA2XRCnBI3wV5R2etQEGTUIPgNQ+sLfT74zv3c+Fd3U1
H5K7PTSAK/KX+9YZjyK9F6OKHCwGuYy7D5v7AorvgGZ1UEp2t0b4z5y7CdgMzKuMbo3zWeZW7Z5Z
7FDgmFAQmVxlkroDMmdKXHYAiMufFH67Qej51/snXdrWalTpcEWKJYJ+TZzvS+juNq0g5uNkWd5G
0wI6jcPxFmEF2UVLh9Ui+L5GTb7Q7+4eix4AqPil2aCwetczzvpL3KPL9Kq4vd/OgP9tAZlKVO7e
6wN+gQs3ofoY5SXW5BO1/tOwe5Ms954NjmacyZCCT8iwvs8x3bXSbX6s3zE4ptYsv49zVS6edOaU
+t3Lsg+hmsURAqgqDthn2fUvuEBiRI4vVFCvqELIoTaXYGgAPFBzmB4D3gktQV74ThHN+l/maVgR
LzIJW8ElGMaXGow0uKGo49bkf+yhMIHuwmJHSKJ/odFN381cxrqNmD2ehKe+OUXkPsaejMDBdF3N
3UZ91uLzasGbLuiGv5cZthXTYagxit8mqL4l3EJjhGQ4HU85s/sEAe4ZsnIMt0f3whbHNdeDfZ9D
zPSG8VwE7EIf28aqPrLfG2hWObMZB/bxBSdOYA5MUyoYJjilaWQWwoVnnMpefZtGycRmc7n4nJQ3
q8QPJVKQsezXBgOfhgqX07WNDEQCb0qrdVrKRQ34lAMQ65ZJIQt7LoOWMVHwZbvu6teqxZwcr5bt
Vd1Wz21acoN5Mj57yj/E62gigYtdKLc9dPgEJlbdaNhhnoyl9aSt/HrfcRs+PjZFPew+RRsqQy9R
WbqDnMcLp427FV2Q7r4QlTKgHuLVsQD26NUhb5yaOXM10LdFAmPjIQH7R4sxk7nVL95gA3IGqD+I
Qbkk3B0bwYOtKqeb92t9pD0QRILFE2XoP8LhhBnXixrLFJIYzE3sOkCgVHdpu+4O/ygvFOJ+GI7+
MLf/u/fG7ztezm5UTYG2uAJfu31j37UYGjicmEq2v4Pkqw+gYWUg8mkL/iSf7Nc2uEcdzYSGoj5O
QO7J4HDVN4NNcfVKLA4JFuNzdwajSKcTkkA1tpNqyDu79M/J4bunmuJPT3WbQWaggAW410gS53+G
sHdfR+OJb4z17gMzXb36Oa340z2JQkyI7GhPZcWkpoTFAFqtkohJ7g/JMg+g4ad0SewhExS8FRyd
6pDPgSUWp4vdhM8Be6p73VOByEJzqNI/Up1S1gMFY1wCN/R5d+E2qDQTsAIuN1GkGziLXX5q64Rr
8CziKKntGSGiFXbVhlSil2ImlZ1iGIl1Mp0VL3idh2keh1sQuqQkYa2422/m7OpgpLROi7GfNEGq
bOqdrtPlbZdQBshQPcPBENeuz+3hIC1+wi01p68K3eWRZCVAG8BvtfLYvzoV0gS+6pJMSp1uSG3N
5NCZ4UjHdhPql3UnHT9XoaRFQqLKojck/zxGCEaJZaP4hf2jW7XdG4xuqbturIFhXrF69fl4Nvfu
h/cjX2S+eadX51PHfH8Wrb9ciFsy0SjfaAsfxDFV6OoP5cX7QLCz4B2rBa7KGEL4JeTmEq0IASjJ
GAPi7gb8h68JGeos4JE8AEZLr9dYLPIcB1o+HH9qknG32uRDv1BmZKv0sQF8XXbXwYi5Wm0zz367
d3A5ebswtZ1m+GpqHLgQw0Li31jhZDp8aaBUGcxLv0PbqxNCskiZ3SOOAYwxxluG9wMyPUZYIF9a
p3nz7eH9Pqpolt8wqu1UizuEWkw4nHnfQ7eEN5Bm8ZZvwSKXAGX8HxWFDU2bpZn9ah1sCF9FSJPW
gn5xRVoeBwa0RajUHNiXNf0qn1WpNg05xPikMZyI71RmLVHf+O6sjSqUGBy4moGKZ9Xj9dTv7nsf
FSkLjgKvILQ23a8/ZwoTxuhEbrKxpOMaKz/r+yMKLaSCAoqpFHigoxJCMMQG8rWaenx4MetkZHF+
8BwONrAqnfncgMLw8NQ5byzVbC2W0iZRA5YXc12ZdI8qgR39i/O9uRcSKYwA/rfe37yrAKgbNSJQ
I767VfBr8IO3Mgx8Wizm16oLYtccahxyyFgrHaP1mE52v0wI4V2wgG0DDT62nn0HPyX+hg61xUbg
I98rM9AOfrnQdEvstQQiRKSM717YphaFTXVxHgfsbTlZOleXv8gKr53c1LhSop/idxt3oFoQ3Zpt
jj6sET/kM9wnT7kjkiUqR5C4hydWPx81tQU8BsaBkuGHVyajMLCawk0+MwDsHqhxLRnh1z8w0sfX
pYQcdHwDU/8pXlpoBP95OtZeooGPqZlDfZqeUjQHnxj1DR5vk2KWkjuUiBRfrdy5sKx9NmXiJ77u
VzVVQra3+iJ33qNiXDZCRVxj/rbpunV700HUjbPnrmHbo47lfE9GbSKu4xbGG+3Q/MnsjOWz+cTq
6Us9E0PKzvmBuaQS40Gjn+pdPR6iQjSsbNzlmMWOeKtPGTaML6Y+0RbDZUX4nDbP1+3A0kMIb+kf
SfM0CjQiXQSF9sCh4TLDZWueNWuWUnIxTrZuo5eHcYM1m6eyIZVZoJtJbuvO3QGzxHsnOTJ47EIa
XRVu+nf5g7GiLWo+aTNjDfBBO6R1EVff3bVYG9PDdpE3KrtuXFr1AVDWeQcY1IyKDvM150tU6/x3
bGMo0Av1+CzsZvbZZqG+wLqBJD67cxx+YQNf4GH+1Q9qNu61qLflVegwv53mjBe8ztSpO23ONT4g
up8tLqv+WPUrpnBK5jwg1aP0Vr18Uo5HzxNkvZoIyuVjmk/fTEtUF2i8u3kt3lAsaWX71ZQCHVry
AyooDJ6+85UOvE6faiPA1AYziO75tcLBltiNOT5/Xnp+B0bOhRsQ2AAPGwCn3nb8BvnwvB0V7m2k
SzpOz/mGtMzi8nMbJrWQvbBaZCLxk1q+t8u8fJSOHlEFKB/h+D/+YcuY48QAc0LaV/BcGWhpsR5k
0o0F7lTH37FHATviVNE7+C3xtj8b/BdglpWI1tqfiV00g8LkWKh+yZTXiHIE7dtssmAY3zhvbIHz
ISN8/XCnFDxC/iVyiTq86omS8nho8pMho61Ta9bb3giWc5MIe5odQ6/mSFzyoIIJtMx9F+grWyMv
ad2C+JT4lkfADyr6KumZB/KP7ZnNKyGnAd66O5eOOaSdOf9WhfcbX3eXfFvsnrJWLWaDP7rp4IJN
vonjZYYRl9mGhkZho81ah00G43eloOUgng0hBLwVbPeThUZMdlUgaEI2BeUoi9IppnWxzk1TOG/h
K3IcXqMsomEdTPTxMA+VeTthkwGzBhF/4gLpDTHD43rdO+I1xnl93ZNMipgAoFVnkwTg3Gy7s7d0
MmNpNrPn01aO3clA2meO1OCHjJKCTVKHqCOQ98j+8L6qOb0YlMic1JyGXMq6sPqESIr5OSMyyKY6
fuH9eY0vsPmbVRsmb0RMeAZtDGjumtYZfILDGRtkZHOpHetIAF8n8gSsfKzHWkS5QdvDMKDdDhZ9
wszQ/SwIOhu/Hc4/mh+i0N9WBC9HisXZPPpOG6qrH7zML2Jd/sqMoQChhxkG5bQHmQlXBfMRYwRl
8aSc+hTgRcSIEH4mv4BsmUFmjnuikLIPQ5ACZSqj4VE4hRKqQavCex9Y+LX5lyUZpaMvfwuQPepb
tw3nyoYzhs7csPPCTsPKgRdm16SOLK7rAf0mygsLI02nPdDaeFwVRpP9Y+r2btRC0qyrfxyGCLPM
yW7o7irTn2KRqAYXf33g5ZdkrX7+EnbV0YB9Hd4GZhILQMwF1LM+sRhgFD9PJ525FpeZnLXn4/ta
Z15JmRL2F9hlw97oz++4bpVk50mp4PQ/ms6sWVEkDcO/iAhZFLxlX9x3vTHUo2wuoAjIr58nq2Oi
pqunq07VUYTML9/16OsOFQwkDdDgRvQmbFlOnkFKYAPaiYKWaHSBOeUkxBfCGxe4inhWt7QFhSWh
Ex+TGOjhcscwKix/BF6wooqwjvr8Ggu7kaiIjp2jLU0EIcZfE72gor5r/hJfJHUJQOjoE5RA1wWm
Ur6A85e3uCwW058T4DIl5kv25X9Uk+CMWPas87ld6S7SIBYBkSggErp2PW/XuhuRmgRnFEMYE29j
VdPvoZwnO3B39KYj+lOtbiWPqhXxN6D5K3isQ0e9dmt37iEh5AmSBBYrOtrxVZsRBXEWt+GHbCuv
igwuEYEvpO/2UDn6mkiUJJiw9vssTz4GX8zNEpZHnmDchDb+dIxR0BtUbltUu3Jxx0KgwFeTckC/
qXjpZEo4sEUWjY2QJbwU7n1GGJIQpMl9ivMO2k3YjGv34CJZU+3OVsJGWHZhXSDzSQN1U+oEMYei
SegTW5GhZoM59mOuaH5tz1wuvKcYRpnhzfOTEhDxn4IYJLwhmxKYMQZ3IuHkzkcrSg/RmlHczs2E
N/lD6QPfCSOk0JPg/UVH4QXuYcetduatOWRWapYr3L/g75BnHJqxZMHnFfgHK6InIKWcxfV8xjnm
EQYCv0OMDPcXEWrk+bhHL5khhLHE5SpDmXf+XRPGSHoIT6iwOQsnsmhAlnGV6S422NGTltSvI6ql
+eQtlAc1G/mBN0RNXMCNOA1mjXsBibRAxKl50q6/NfWromviOdPZRnRzM/8B45AsaLYY+wdc3w3g
sG5OB5vYP9BwaJcLgkzM3cBBG8EFoE9nMTSTmYaUk5U5d34neUTUJulfjO62wi8vuAnMq3BIAsox
R7hMYRiJxBf8137Nd1bQMN/W4B3Ice2HkEskAdXrvA6UwP8KMXlqWWHEKgWHPLuK6nZIT5AnUAh0
EFxZ3qfzcM5sp1CvEm+DG9vmbX/4QTxEiKjW1LnjGGiW8hYviXhgifIh0kd3OQAtJed9rs3ZqB9y
koKS5hnjmzprxKxi6VpDZas2OTUh9VWEoKxKrMxCdE3i9dFdCPYQ8JiVk6I6Rus1xC3uZnGfc+tO
uYv/uwwGDwdey93AvLT8HrEtjAEOxdseqCjhThRKsZpT+02qnXjkxT1I9CFNzxqeZLJTvZq/NISF
d57cfn2XhH5cysKnzJKnck3P4jkRT1bnf7kuHPUBXSkZcYhBlxdXpK5Ip7QlfkdLI7ROdmEYxRKO
YoAhkK4M5233wjH3ucg/CPTJVg69+/a9RSihst9eFkKXTOg/aBLSD76bex0EtPYuvjs2PxQWqw8q
aQhyQvQ0iNrCYyjvkdZV/xWMzh/U/8JqXNQbbY8Jq2FKecBhbXu1Dz2cjqtPhOcRZQjMs8Yf63s9
fv2tTdkGcZB5A/rS71bygFhoF5cEdUUDwiaEvbF0eODZlkdFF6ALpB2HUwgS1aM+7emnt76sSCXm
irREOsyGpxSL6AdCZ1sY1pYzjbMtAGwzARXnfbEZj7IjqxvaPtMTwSHAKN4ypoKOUlDzBS8lj4ew
YaRelC5ZrFv/ZbjZFTx92bXWF9XGISE5BJVNjIz6Nh+8APKLMeC+tEKPkUagzHXj4a65QCyPhqPB
0P4DeCf9e56tOzA8R+Vb7hM0CaCfvjQi9WJxhzZJp8ssfLianw/OaLc10Ad6cSdDhK8Ivdk5elNA
tPrhPEavoTkjmTghxdgqkqnxd/3Qekxl9hY1RTxfMGZAuKdM3CazRnZxdbarxiOtmXAlEfOE2IJ7
Yx1M6xnmOB7KGDGHzW+6dK/mLHCsNrk5NU5j/LXktXEfJTz2ohqd6p/JlMYsgFy27nL+RYf38A9U
RSFR+hzOXAGWCDzVPQCOMSlPyPc5RGTcvglavTkU4Lsxi4syb+QQES2t5BxOnL4Clc3RREORwcbV
2qSnAD67f7feedlU/4bKmNURFPnNQ4redj+cIWL5WDeUT5uvNaayK2FF7yM9aIGhxRs40xcqBE6I
GZD8E+hADjmqdRFAdWDc8yvcjTVL+rBxY1DSoNhPy8NKrBKYIKUJKxPxQkeSv2C+jzbqGiRY6Zxa
We97RWryOEzrpRjovlhwLESh7nklbOTQ+uxJxn5BCkVlut/50FVEWDGawMi4EmRFrIdBkSY7TJyE
IiqIlYfljN1Y8OspzZ3UOrNjvkRkanrlkWHhQVaPyXgIpl5ZmpC1Ee/Nms79Egqxy2ddiPxxdNgc
RRDFsF3aObgaM8avQQdBYzgbtXvm/3Uh0WUiWkqEJK3u8NNodPgUsZSeyVpirpHNhrB7PnM+7Fqx
VffBloi2skWfVhbsRSL6ofo7hkNOU8JXUbuQsUe0bvGpSHECfBzMpaPyROaIF0doXXA3X7+HYVTN
ir840hOnyWlGFLsJW03lv8VN2IGs/uy76hCxoJoiocStuCefhFanboshxRICozBZcmlyQmDcbisT
pEW81/cQ00KQW+cmtz/rfxMK8VIejkeU3e8IlciCC5y5ZGxtme8JQGH6T3gGWh9ai6CHlD90nMnR
+eGAwYcKCx7vng8Bdfe7IzABv4hbzNrlx2KX59mRwM1JHRPfCrJcEGOdj44cB+OXIZJ0uylyItIr
CIXA7phhe2SImNK8LKRET25PvTKZUYqEDAZHTAlrkeU1+NEZzC6BBob8LiYqPoiFsSEEn8dnntnH
fclvlwx8ek9MXd4dQa5IfPbKcSq6P9QzKv4t3vNsSnY3dDraJKqJr7QhXpCZXo4+q8cohbDLRoCm
RYdaBDTsOtAugHnGFM0CtYYYsYkKqIhi2BynyaKxnxOl78S/qP0uvhilBosBBzD4ARhtUmvDRJnv
4RKH92WtoOck4YDSoDXQvkZLpgakudcuiBRK0Dzk3V1gFOQiEFjZv0gAacQEGRaNdL2gdwGSK8Ap
fy6IpQN7W/TdlgEQDp5O5GcEjtiFvbdvSO5PHCIrxFzKrdQuVb4s5FWLyrF4/iXDbf1d67TRraT3
Iqcx7WGcnpkPkvWT5h1NX2DMQ9X7SIFWjd+cVmllf621HrVi/SGt0u+afV/y0np+JIVtrepsklt9
QUdFHx1hHaBC1/kS/Xv71k6T0UFtGzP2lKOFMEEehHAGddSTrppERYXZx96EGntRnxn5+QdhEhWQ
LXfl41omzLDI6liTWXLwwxI352Zk6FVvPui723DfENQnpkXWjfmPLrFDJVkknvNkI3b93lHKWunP
qpbtHwuvA1WvMMwCdtCFpGzuQJxW6+6eVVjZ96+1y5gVmY5rGymxV+MJV1lQnuPVgzXiIwTj+VXZ
f+SoRNBFKokIP6cIQpxiX6mHjHFL8EO8woS3g0WI//CTpYiIXitsfcYRFuaeB+0NTJvjy+uKGeHD
88ORHYHtD8b/t9N/Vp6N6m9hk85FAYsZv9wKVH9/1cmMsAa4efByMugkuK5cWiBSoi4ttOycWRnt
7MXbR1zC8yWUNaY0h/dchwUpBus/TGbyazTHNhqecOAv4i9Gxc9H9B63VnIC3KR5bts6hnnc7ZHE
IJryMkPwUYTC3wiGuRU/DF1uL3YYJb3XaJtiaQCgH5G/MzBfozd52mxT9svgP/H0gBpOCdhIy3kl
zz82siUsQMbofr6ma8qY6zPjmGEuCHozL1uwadgaGEGYQzPDNzweoAQuzWUvWq6NKJz8RnvgBvBi
+Wd9bPRMs8FoaCmS96YV3gNPBrxaQvE9/JeMSmfDoBRWjgeIjGwmBzZx5ElJZsi2uG0dsu0fiSPK
zk0BUMgoi5rCnMk/JPzC8SN7LQgGb61Py4t1Uh3c+FbGAnKfU11EEQF/n6sxCRCHY/7oeki8zE8Y
x7RVQSY8MJmuUFLpSAw/Ey2lvRg8gddmQ46+8nXKl6LcPu4eR6pfF08EYebA8JtR6xyz9YCqO43g
RsxlK6yfhNzxExagXa7Y2k7h0mubZx8QvBOSOAiJgoHki7JM4/cBB6lSsQt+A6cEn6ICuDcach/u
gfiN97zo+Qq0F824Cdlzgs3CcJraUsX9RlXlnDuyOA2Ga1RgmTx+rFjb6OGCpq37dF8VaBcGKiZf
wJ3jtGEdULHemhQXqF52UnbPZNxKM/mGc9YS8qnK+5bO5UihBmYqUGU95o8likcADnn8k75uwzbh
lSl4Lh62h57m6UAT/yBQoGZ48f01HD2Wg5E0bgF8+ITwmvn9w+dth/tTwtXNRn0lND47Y3o/4Tf1
NJfwmOjovNSgw+2kcgIqyQaeV69ZLDQw8tuF14EyimcxNKk1grNRO0Z7QW3dJQe6x4gdmJPHx3nf
+CPcA8OfBaUGW4b08AWJbYpOEG0X77VRN0YZ6TBwSz9fJ5kWS7wC70sQjE5CA4l5G1gcXeSjv+gP
fJTjO7Lht1vfZPIx4L1QfhJEanX96Ll5OyjYjNJWUIjpXqo5vcp7C2dS+DU8rQxUaIjG7v+gZtf5
6H4jq7IsVnidshNeOQX72bXxidg7KXNZtY1xhY1p93p6SY2EGx9CGnQ4QTjKMJNwSOlFykJbGI42
AdXncXuzQvDopoF6YHxusdOxjPLkNm42yVeZjwePCHYMDjqpNHRjEa/wRF5Lbmfwg9cF1LAH2z0x
v30HQoziBvIB+mvVg7zhrvr2E8Qu2WOJdwLLsD6WD1CL6KuoEYMVibTd/qTRrhLfpwoy4Mc0R+Jn
2PWhOVM8pwD9MxirAacQh96G58UAKxl/aC6w2xFwcsbx7w43AR6LdnkNXfUwY/Rsw3Gf9Tn32IG+
gpFTdj13j5S8jq0XQpd+CFY5N0bi3BW8HwFtqJ8XBgjrMQcm6Mje0qy0dcqB/TTCZNd4MHCruo8Y
wpNiL8EeOyDwG5f8mGV719DcFQxCkPDPjQ7vi37piz70oyeOzSrKUPp2YfG+BL5TFSywdqGlzh0m
VAbRgaW8aPUO2qXK1KpctavuMq9zbL/GFKJwvnwgYkLKGhYOaSjzWva4X7lDkyek1j+HGoFIbG3m
6wKMyEaqRrkalVeWRop9C7s6M+6c32iXmrDuhb9pj2g3mFxUrsLBxNbWEWhpffadhxNp2bz9Z98N
tTslT07dG/8uadCGFE5xzuJbI+8ciUJCz4nRVE3QyFb03+GiYxl5slyheihLSKgFJOidnpeA9RuC
DoKZgOFRBU5P4gcNO5XXQvl/MNv81OsjWXyYZYBJ8qV0YLkvIVHh0FkMP448581iQxuOISn3LWgm
s0eypUy7mwFg3Hp0k8uhsQRRdeEUrXSdSsHrAquXbTDG8u1Lu5nB3pn0qaVw2e6PVfljIooDn5h+
XFAPgVQAo0AYHv1mRqz8mJ0BeJYAYhKGKYPDgaaLqPzg4YDNKyt9wakHULU/iQ8fzMVk+2QYcoRY
G5MFHRTvSPnutSPWQqs6gwCzYfWAfab4Kiy2PV+bkV9nbt8Ph0Wi+7E08zCTXSejHEOm1TqDS4Gt
FB53LyOefXL4bp82GhXA7Sagw2+rk25IGjFpEhzTbc3nvP6jQHT8mqpf+zFNwniZXQXtujYW6GXG
5TYZc2gUYj4i1aP3oglyEl/IR5i0pyEfIuoZgJi/YvKcDAhfgMXnfzLDLywXp0iCcjkwc3A88S74
cFCenuQb/+qj6mlpeFg9Vj3bYCFF6ZThZtqABQFXlkA1XzPMd6RxQCH1TaHi15GJEabGk8kR8xg+
KYysghZEDRzuGX5m7YS+bKtaF+SCEF0/2gwmut1fqaveIT1nNIrer5+z4VBhZoGrH1e/yqaS/Wnx
/v66yW8ae/hxxJbRm15ETy63pRwmk3Q19AY7hYmLVQnJ71SmGlvIJ1wK8SIRXtRyxgmLNZWlfBPc
9UR05KTWLd/r3AVzwI1AapJQdD7XCRwI/5E51Fi7rxkpGGSgab4PkigS+t/jBw3u5AXMhwFh401E
HMlznR0MSiLmqMSGe/i6z9ZYwHAZ6J62vbNOEQ6KDtkiawC1h2zRaJoyocf6pd6gbBmluKKyQPWG
84Z9HXiJ4T5bvflcuIO+UFv2cHB5sDy0No6ISwsmy1NKxd8Y4COZ0lDJFXuNFLLgya7grtzm/1T4
i9T5EOr7suJ5HT2XYCgT1jlOwo+5ykQOIRMk5D22PsmCHMaiYkmzA3c7ka5Pu4RIeEeATSRXC89I
dwZXxrlRYmIBCo/J+X2Nq208T6Y1iv9m//TpmENlid7P2/YIVxJJ3JWwQMA5EPXm60y2nOypzkwX
g7AYlfj0b70QfeXlBzbL9QrFffUyOCw/R6VDc6lAhFmUmfYbgrp5RvU1GftTinbg17ABjGKGZ6b0
dMXB6bhULkJF9QjEKB6PSeP1jIt2OU47R7UAY7yhjXix53KS8zqn/Ev3bwx4lXX6BAbqg4E5IgfF
oQSnnUjB3Zv/wWZaJwTWKBvLKZSAh1r4TsesaFJAzZj/nSgC8YrwuUES9vT615gGroedG34cR1Tn
5KtK31UOayJ36pdkaiMoybI86R7/rVxa3c4DVnvULwPdlzv/003aG9Z4isAv7dsdzo0mIsTWKYfT
YxkM6iXGq+q1wSasiowB5BoUaiSLQe5STZhrM7IYkdpjN0lRYvSsIYmUeHKwYH6RqPbNbsxW3wcv
Z4uAUE0jJR/LAQLq7jchucDNyrHCU40pQtx+RBeUqBcO6H+qwbnBdx7ujPlwOry0tg6cpzJ72P1y
TAvrHdWMHTWbaHjZ9LtJSuYff7wHgGfqSkxqgU34ID1q6pGrwIA1VQZsdNZncQyPt99JUJXPvea0
yyd+EiABsTiDIuOKKsfJhfYB++OW85SGAmJ8XdCa1WdDUcPkvspmeMhVt1rSoBHGkyRgMlF3rLnL
11UVsMRjnobqmS40LL1AF1wgiwKuQAu/G+PWOANPFJ5QMH3qdqScQ0me4FLATbYpRBiATVByFJjS
X4ZhNsg38USaJrMfKbM95x1gXnyFqj9klskI/fWMQ2pY4sJNGaWI5RDc+33GxWI95GnelMzuC1X0
1D4mFO+iB7J7VMF8nXjyuRWjIgG5PpJT+/k5r5/JIZbpKAnIuydCi+8+4UhrwFtA7rA48S66qeIV
ZIJgGF6wxKQuK85wb/DKchQBnNwm6ULuOzJT7KYmNdqw4olCAyHndi+eCOnQRAQEfMH7Kx9RCrfi
LoXmRLljPwGtmjX0JWEmrGfOKxqOWnihl5cfwKTIDYnSgxw95k8XQO9Q+YPA+DuOBqPvP6siIZmB
MUIzzZaLYnXJLsxpnA1nKMRACbfuBo/0LTaomHI4tGloyWMb5wjyG7ZUuFvKS6kkGRN91edoCkoG
ILFSsSGzO4+Pfwa55ABbwwiBgqNu4YNN2e67yuZBZ9c/dUKYUi8jHFKsaWQWQDuBzjHZilfGVv8+
G3SXpXNcbl3E8XtAABp8Bv5j2rwgLeDaqE9Z9PE/oiqqnNP2aF94cqbpiG4lPBg6weBXedLsecRK
t7R7fxSOMnvOpH+MtzFqxSA6XKBh6FiUz3wDaZK2okAROLOedr3R1wNdhvCjkY2MRDQ/5AKXdDVz
X70D/ZAR4/L1edJfkqtjydCC/kJD7hM7RkAhJxA/hMOcjj7UQHo1S+sVkeZwDkpyOa6Ub/DciuAL
FFWIy3HJeRJNsk+/pmiP7DA+pqCimlN3CMQ6v32poKHQ6QTgw4gkrhz2vvs2Eb4cnmGhTN0ZdroG
BGRfTlT/Uwsb3DHAHQ9z7A1WpUSEgEdkNMY5MlzpvgQ+eoyp3jlTJdlACL0A8UG1HaoegKE/fOO9
/LDUDzVIYcNxEeXaL+LnLwrLTWvXQQPuV67/lSNCMEnXY+s+u+B3JLuuDcHFup7TgAbDGuiH+ugA
2XBqY/xKk8V2iMBEMzOkGIJ/YgWMMe/ESOJ+M5Ro7XO2JWACyw72nebyk6/xm2nLyoikWio7GLeo
PXPb1Ggj+PlFHQm3BLm+0PSZw9V7ng0Svm2cugoKfURpS1w+P/rfWP1+s+ysBdofqzHZrGR+4vvM
rfum732wTBSkANc+CTAh2Dn+zg5WWHKkCb0TLsVXfB4D8ni1fbquoqEDfE0ep8iRZz2fPMaIPtbC
zgkaynYq+1MeKp7KBeQaYBKAEqdkgD0SDmSvRP6QAK7CuTnHYAiQeSJBD3gc2+JYUN+azfIwjwOg
HiS60rx10O5Q/a6MfkFFjRo/TwjVXBwRYsRUZ07ebKQI7o0d86vm9tGuqjf1RmztjtzI4DcqOU2T
sAKuI/5CRjHkqpxC5wifAbty6+h28+3XZlij+ZjjNccCY6lMvzvMY+q8P+cTRCvN0WicbH4XkEs7
DYwlS0M+4szCoWAjz9NAek7QTgusKNlkLGAXLFqsLA9SYZcaB6GBXe5KqHTvtaNpFIjEiwOoJNzW
xJ3WIuxC8GrFzyovHLLoeETWIm1izgk0oCkrY8RnWIHz/2PRntr4fkZyo8wqf4hlJPaOfyREILcz
Ak4MhH9zGohyD2a0oVjAQxNxBrkHxFYRuNtPglNkmHdBzkBezMsQ4LXG/QntXf29//puterxFeqI
qtrfJI10/wmjWyzLlqhnxjd6Vh7r9vxYc7Dl1LHF2IoCAB0RHyEqQgvxXwUhxgvwkKLAVHLXv/mU
UOvggzxzp9FFmMlW9Z2x1oEtguMK3HZLta2Y/CSfFHoQ3xxVP7+KMVmcfRTng9KDAfMY0DzbIGz7
iLPOIIm4PvVSOiGm6NvQn2SEZEP3KJlMoeQ+ZFaREkSFTIVvjPajEriI9uDx2IJvEy30+oSgj8w+
YGUIXA3VArY8yjYPLi66ZIDZlSWm32eW/z4s7TIcS4S6WIp869jRMz55ttIhXjGwvYnco+3E5uwr
MHIE6vDvoJspu0rProbUEBZiIZc26pzvg/IWzEueQBPkJSZm9JEw7R9HIu24tbZybSdAt0zBWyy2
VDHQXBMVjUtgwzWRTZHpTU0ZGRdPCDACvdFNEsGZur/aOf4RRgL6jQsaxou8cKQn5aQlTHadz3MK
QCd90eJlVz10+dQ0jOT7HPc30d6E30GjzUfGbrBEdLWjXdpJ4+BeWU8Fl5tkPdBJikvIWCTj7dFQ
J1uEhBx7UQ/vBL5Ip5sgJya3CMchSnjC3wmD36o4ETkypZH2dUqUMAIOlVCMNsyHD7EoSZuWS8xD
wPgGJ7Z6rfBBsCIMbAI0OgvmzS8O9/HDtibbeyRA6J5dw+wT0oMDlqI6qsBEHDTvyN4LyQGEtyNy
wL8SeVBDsDuVc7o/IA6y2MTlCnDwnQXHYhw/95Ab6JDxQAwPeHtR0rbDrcFsPazW+JQk3Y3XUOV5
i1t2sqCGGhJXZl9y6ds1NkAvAwAb8YsSui7C6UCR2F/pR8Dk/HIIeRIeWTFNAG4QJv+wkUIPxwId
JrGq7xAYbR+XdTXSj9t41gLMc9jlHTuDpU6z85wDIOAzgl7uCiyn0qkACb09N6OMe/bUgqrxUuXx
pzCbQHs8rGbUbfLaww6gaRtZcr4j3mvDEeVB4LjXD9+vW9mbDS40VSJsrxnAyJtj5lI3iPE1oqT6
7httG94ns91wahhUjYmoHr+E0i6HRB5zqHji2QfFZq7noF6FqNd5dERqVY3LApFzAB2l0Hyxd55E
9dnGJRuAj+LhQstndLPkHmJaKD5ukftputCUDbA/GLRyqYkM6gLAfh4ydIZdgBulJDISI+8F9X71
c/gKA1JfyNe5oFwUTRkRhoVevrd7jN63X4woGtozxB/zgjLBNjVPOvy6upcsdBLeJz8VjBgHBogD
S+EtOy75w+nQ4+cv14RX8HPaG38noI+SLHq/CSvFA/khMWlYYj/mXQ4eK9gLSgI4L/9Qsq4yYSzl
TXL7YknAiyBoDkL2FjznoLzHab56b+4nGsGs792FoONMqFD1IZwFP8EAEtzKy05HJUwhEZSazRhQ
8REU/OD8Rhp3NmFzQgbJhT6wH/Cc4mGeYinsgxCHvTMT9/1wt15Rgw/YU6cyrBR3TWIrnJX65udn
Dg4cRxADtA19bC+nv+TI+xwlb+ZF8FfXmDfhb66Nf3NjTTRBhHD4+bTqvUzqZ/hGyup1yiRprDsw
CNa7SuQMq7FPK10MqWTMqRTOyS3DolzYGQz7Ol8/GI7xoOmjZPlRoo5Hh9ovNgJGwd7Rfw2v4A6N
4E5Ssor34GVKMFyLOgCxIBQ/Pw7UEJk1pgtkQ9vL9XIBIfy6ORsb4XAvZ4BRweu89semrlzunZVN
jClYV7bp4ITwT8ZjVTDF0Gso5sL88Jq/ly+u3E0hSG6nFADOruQPfd6rkMXJfgt9CClGnsqjDcEs
WZpwYr4kFnddi9jE2SzYPXiUf0TI+oSo/h9LJEBrMG1k8h89sHasFcz/Bb4b+30DUh0bA0TuQsdf
i/1GYcqOneHhzRo1GMkAIWg2Wa9fQulwYTbjNF05Tya0RoCi4tYIup+FkwA/g4DpOfugYkEPLV4A
hWa4LD2YimEI5grKiMmBNBfdb3aDKXd5QsfLE1rVJITsCFAPE5PgTyDnzMXfSU5Q4nJ8ULF18+5B
NsiUJ0T86xSRhjSVuV89HF/jPkpj8cT997jz/fuaS2T7vSOKKCzYLHmmb0iGlNbt0GPiIX2jILTS
sdALlt6qiphTyF2PKhqYCqGbYmUfekJd+7lgwOi/nA6dvC9g9f4CQQ1iqMRSEKKhIxESwtxjX9MX
vEaORYr4kEiwEH0SvCbSDc2Z0ONBrcL1ZlOkAf5jbUgmZDCPdcT00/ANEZgyrmzvqcs4wMzJefBn
98mJkhbFNmY/cRLmF8L+fM3cEosbSmQ2CLcwqjUhWEX8mHvCoM+te4+aPYRKwFTRm+lMYvIi5bH4
V8fwdvAqYxUBbir8mKJZi88RJVXvAtKsewwZwJwldYULVg7cN6wB+IceHMbVgkP7RpFHiUJnMe2H
/YgogBFzBbKblcHBmrXl7SQ31M/EpPrYlyIBMMMGaVN5zjPx3DIc5Ncj+eIRCly3DiHvd/gxkCwL
g2eL1InTZW9PwzHlrZOagT6jvofJqjDc97Yd4EyLPle0DhnAF8GLR/tFp3gPJrzPDnt4HbR6yhDy
zbnHQwAKdCKipDzqKGUgO68vMiiRuixe9PuS/jAn/lCw3C83bVec6ShNR5PkiVfHHMekxhFuuDDg
fThfFORTyaZWRzwss/pHjOv3bjWwOTvlAqNWOZzbQe2JtFyhjRBn7xmHVdr55KiPXRil3gMdLWMo
bVZRPk7Hsdeb9jDyAinv8tlnhFACnhLUC42VOiIKtq4XUlgtjmS2PO0kngJVhxVsClaF+yFZFBso
XSyIKgvL+wLhkOPNCSue/phEpYUWn6R6neV+DL5ms3GpHjs8Lxy+jyNF2/l9GAo+GAUf50enqxRC
szckTBVSlAZrRB/AcGlAERreqPtGw04Fe6HPh/1I9erwHqHzfnMo+TI/mPqhubDCpSuCQkAZGSfU
EFfYB1qfB1ofK5dkwkZEZPLPzibsaXwx2yYexPqm7frha9W/sfkwPMDkcuslpJoA8kjuczi5Kyu8
YXiecYJJLmIQ5k5OdfVazwEzhwfmXF73+3NmbiZ1EK72wwtmGPsx2q1ZHBR50w23wAO/gU+MZ9FO
3/RMb9UFq7AxS2hkbK6009AO56Z95FiN4UhILT22BFO+dkyKUXutPUpAQ/Zc7YIHsbvdT6RVdL6C
tJioKWo3YG24jNKbuBZfubBzI2ahoDx9TXmI+GQZ1t+bVwC3hp8JIGHWaPhNPPWmIYjbcfkxI8q3
Fl+r+Zx0mxYW3vAr7zWtry0aomV+4QZxdGyn7O4pHP4sIVQTebSjy17+sfPZkUizAO8pCey4n+8T
5oLjrhLpJ/dJfDR1XgOYGd29KSYslI0rYyrnPiwATNKFSAe95zXIO6V53MGAqt30xUQ6SqA5WMUV
wiD9WpqpINbSNpuwWEAfoHqRV0271OfMQ6vjki3ht+P9SmPhwUSQwCGVBHW2R/GfjQu7lW3ejjjk
i/lxjpVB9XqXxyiRPSYifgmyB7NHGgyWdaiPuV++5lbsO8q0YhBh6YK+lFC4FpzdgZ0osUNjywK0
IqIfcwJiGDAfLHHDBUmNnOlEHBMaKU73H1TSQkz9DJSQiD1bZG2i8Z7TKgVu3qLK4XSI7pdn//eH
TKtGdAKCjzIX/RRaMVp3mWEmHyFR9oiamACCTiV2ha1YVZ8nguZMEYnytctR71I4Pxwp5NEz9cee
Mpvh6/PVxbAzOW+BAyILdkiwmZBDFs/LNWihwGEhDththagNQGj7gIh4WDrvwNjn69on54+BnlEJ
ViFD4ZzRGifUiLx2a8GAG97dnL+CiNMp5+tIwrmMQo4zZjoWEIkB6IaChn2r8XAWwL9Cc+IjwLsj
fAsUAIm/EBc0PgVqs+jfe4wBryp2xrf/0rHkDL+cOjDP2ZU4SSOelSwJTAX7CBjMkPmQwJhLbQKV
Cin2lbBfEA0cyhZCKcmaaTb3mi/wz9dFfJrbK1rnh1Ah8xUPU1Ayg5nYz1LU2G9WD0IcFBclxz+u
/e0pmPqoz/gRniHNkjnDwDl1yQhw72PY8adFyoWIk6eBWaM9zCvG+TK3OXuajR8vhQcqJ5ZA8+lP
WgrCC1qL+BL4LCgrUTbXx3tV+h/fmJDJ7z/Hj2m3bv6gK1oegZMU6uQ21F41iRsz8XVWs8WWohiD
50s4NNeSDa3LQQ/0YwDVmYXUB2AhQCXE3/4Ca+DQNUn5iQQj3ez/qX8JZXALKiy4mRYoYo1F9rJo
0fGU6LlWztKs8J7XXtSYH7/bM+IS1eqjE/0rycYnf5EBm8hIZE/Ypj2NOAbsCrP3+MNO2lqG+5i9
gv6No6VKdsV7U50I7uXwQ+jeGMe0vM6ibpyFsf2K6B33DAS/TDTLF/a6tZzarSh3NzzBXxqTB0MK
Qn0Eh9QcgSF/ThVUzUakkvEP6gd8FSDIjkCIMreY1nitDorTucz7lVe5QO8PM5n32KTd4eYL+gVY
rCNGAvxHVnG8qvgXbyil+YdEgHVBfH+3JkiPI+0GX5NrLLcsF429bkinqC8YVtDgWX/sfLx1vJVI
TqdHRtUnkV6G9+QY8TVp5f4j0I5QidTewOvENqeFV6QH2bzhD8uXJjQOgFtY+CDSbvGmvPFBEDMU
n8pNsWIVDhTvuYu3Kq7P2eecIBZ2YkRmNr0lz76dIyMiI/TtNBj9CBRbUqNpVlCvUeJP9uJkKZYC
kfrM2w2eG+HsxkxqhW+TN1hws3LssV/crKISRrJjOqv/+KwjeHRCIQx+LqO/G2zy24NJTUziqCZD
grre/2V/8GvC2Zl5okcEhAm7BYHjo9pGymIf4kWD5rZxgL0x2oABuz2rv2ucxtmhDrTZi+zKLZ2f
x/1B60w/ELUz/QA7358wIX7xnmLx9e40BDVU2IsfIqNGsL7ipZPq8u+Fc7x0BAv8tu5h5tTj3O6Z
mr+ESXLW4idRsyJChx6IlDQENcmbinMiOiEHwfHD0hWqlGMElAVyiiWXf1422x7/Rsjlcky1pFD8
emWpjvga8VX0cQaoSu0+0Il0U9xT65BMRP4CUoLCXK8BXLiQf4KJbnweftHIgVu19A162inz4YEf
crkbE6srffBYoVlQEidxaNb0E+6oH3G0zIJw7JUHzh7EdE8RBMJUrId7Pew24hf4+PeE3NA2dJKt
iXDd7YUGcbsnEB9pXxkgvbIae0RLwGy0n3BNblw/rh6D9JiZlWsG2gOuIjs9WydW4bUi6dl58oEP
2KURbGKYEXfD0+no/tnQKUnMMZ5SpompHtvy9OU/tqK1hHpTVrnYbfwjH1rM/4vt4Uzai48J+I56
I33Gr9hPT7zZVDgUPNGLwxzN8wcNyQshdFeJEkdcLZZC7gnuP4w6kk+0tkM1vLgf+afggcrI7P8j
zp7LmLrv9WspGnZyOxSfNze1w9oqLh63Qeb4Ib/L74vIqb/bnbvnyA+RPfTaahOfj4APRLc3uJtt
PhASbsQXvz3uJydcn07rJcmb4ibz6VTCOKGa4w361dzcsV3YnDuxw7xdKDCe6A0v00M9DINNDFKU
usyn/+4c7BussDapCNY+Qfug7FprVpEIFfKhWCFZSSfCk7hvln/R5mGOo7/c/JLY8/R48Us/7Nb0
J/gGQgnREPTjOe5uHKP4UKlw4cfPXFKzxEIzcGhIte7sBFk42NYEvYgbXCFmJp/1rVNmopIY+IoN
1u4cifLA0L4Tnb5rGWRL9GkINep39LMdxR0JjczW8blGEcuM+TBt9hL2EyZUzFckz7riTWtkwPBj
ffeS8SfqB4mnztqnRfrXGY3mGOP04e0dz2ViKjRYfZbfqeGWs//RdF5NimtJEP5FRODNq7wHIWy/
EDC0MI338Ov3S3F3idk73dMN0tE5ZbKyso7W3kLpjee3blg8H50/EB1aQkXSkabQzlwCFzovyQGt
3eOCo8R39w7TYTnKW/sW09GP8pG7Q2LpOdhbw7LH+3WZAxOyCQK8rgfu8vaquOsKTC+8rVaxRCjr
MJT3Bnnk8MOW4WDte2soB2CM65Ax5nYreI2EZzEQhlPtbwmsGIEmNtW6/xi9UXBp5c0N568aIXXo
cMiiB1gqeBZ3oZ2MLXXoq/E70Znjw3W7nDyZFHTCzCFEhZSDjQYbtBWXecD2hp7/w081xMR84iTR
yLExnCYCmN8B1A2HWJBIkLa2j0XjDNFWz54ykczukdlvzH8ockynyfxo6T2xaw7rDOLEdob00y9h
iviApql10RppVwZzFK6jKT0YvA1jgDjzQCBmZ9C0X70lYnEM+vHSmSa0yerKDt0zGLZUkpjYsNyG
L/fZPaUv94wA1A38GbvrbYO/7omZU9VF/mJuD2pp2nvE3bbWjLWEYGqM0SNTU+wFpgkgCl12XL4U
rOZbr4qLkWHnyLVtDGiW4au4U7pu2ZcXxTTGEJ0yRvKgmzVvBPMMWTZ1l0OuIhCT9bTrITk6BBco
RbIwO04H5tgKY1hg1O1HozT1sqxsBHvmjNzcQ6p9WIZttE0lzSi9MlTfApvldQkZXdaHJ2YA43X8
Tu+5wAN3elmu79HKbyuCw/Zhzu9jFJPcytYI2bgW5/hpouRp0iMsPsPVfgeN7p0UdeQFK53FsoGg
lxWGVuzEyMKHJUlk06h4sXbQGVEAKHnbCHo6J+/VA69dG6O1z5yNTiTBBSwWuGRQ41NkGxE3Dksh
GiJsNGft33DGd7sctAy499AZTn7F+Tid7s7f+rtIAtAQbO22uxvUSUXgZyRV4JbJesAq8c4N/0P1
1Fz/6o6uoewR3x0Ry0TtHyKUVpemm+TgA1IH6145P/lvG/kd/8ehVeB1cKQBKMPLSAgbi+oyI6/k
r5wNK7394Zv4SKSs2BhEhO7bwg3vIM2D5hEq00wXtMcvpoRoQ4sQNHy4CFrx/GdYiArUN5rf92iQ
dVKgB3I8UH9p1tyJ1l+0Nrbpit+jMklVmXfDwfkwkPxWfMqB/1TlBDt8BZWGpJkPoWaE6hhoug8P
JbGxx7nnLb10mVrPbs149EY4miyT7plpmWykp81iLBU+BdOKi+qmgRqWxRC4vMqm2NpB3eB/HCDL
YhhKFlSJASr0ZdHatvUoWXJTGIE/hwVS5J+jAleFg9O7eimGAS/IFkQxu4w9oXHg8VPnl3TCcGrG
7Qcjx8CqqndDn+M1PP1cfs4Zpg2G3MOFVGDNy0QmKxOWofFwh4QpFIm1m+lkJE9smYhlIt+PHqHu
mJ6lgg6sQGGGmDrVEqwCRKy7PwTAt3Y2xX5758FZR+1NDwiPjm9b42jl0e9kK1dv7RLa2CGrcrZP
Vs0Y4ShTTsgN1hX3PswCJOZaLv5uXucDt33tD2mcwfAyEQCU5QfKRlhrlokxWChz5a0UrXvnztMx
bS8jisAUbTBNXNh8fsKfJpgDHKii0yrnNkmmpxEVob2PyCIcVVLBG8TdlX/jgdyl6MMjd9D5RM4U
72ugtT8cmvaUqOljzrpixUW9CgNNNjE5OBkhilxWG10LNaZ31SfF+F4UVc0mWQltycYLoWOmVhPc
llAuoTpilYpm77W5aHg4E5qs1Wa9ITfBdg/8vttTps4nKVPnr1QE11h73b4Cx2R4sLPmYoto3lRB
HAw6ko5O2nBvTLz505aGY0s7x7+G7Sq/XdOAApKrPH5v/mpgKHwX+9+/F4V97ekHVhMXaM3nsELZ
mkCgNIm+8QFfk64jhsK9omdCYvtB1MPa0j6Gb0Ow7+mjOYF4bt2Re6yycTGOxEFyzznZgt3sr+O7
R6iebON2QvRH3lqyYOXFhzqkyjVAgtVOOoqrCL9E4sSF2kX2rLDXUc6xIXdu+RWKCYvSYO22BhWf
cIzMQpeLdB8SntrxMvkdnw81l8tlTj8l6bRuhuOj6Ex3pqhzh7VqWc1+TXEIf9TtrX1K+rfqHmKF
cqTkmCGFjkrH2VJcBjM7CDga/nHRTJR1KLSUJYJmXmQQbC97rzPm/hHc7uJ7yEfF619F9oe4NC31
Vn/F51Cztz9Tkhms54o3J3fCIZJGE/ke4p3bQYannazjhr910XUhsK3RQX62b07VhUZWdUmE0wPt
UAUHzfnr1xxErxIGn1gdsuHSP0inM3c7uEWbPkW/6AFDkU5FhuIka+QebvRcQZ/3Whu2J1otbMmn
TZN98LRJw972G1LZyX+Oas41WYUbr2o3+FudjboQGfgyOCYNBtGsPP0owk3k1+x5FKQrbO0Z9E81
8DdwSKGmdOrSG1bFvwdPYvRyggoQeeDTfDgNuLryUISxRqOnXEePZ0dryYzIUO7r256PjKcx2VB1
gV5FMy3tsswHHlH/tqkk0Sn2cZoo+yAnHtNfIj8+RO30ZJz9knv1L0XyUiWTO1eMAJm8woojAgsa
cgGN8d496IlmJ5Z0IGXWK9tZMYTso6Lok0GSfLPF9tlHjZRJm0WCPAe+9S/Jcfn0ERx1IL8ouSTF
PDuciTrxtF4H+0rkQ6LhaDehbxcqhRYWwAELDzFaS4zPRaPdKYeaNUhkVCdY1Y/rVQ7ZUN1dOqOL
VNxmp2wQszyGB5LY2WI4JEUfvmI6cphWi71j6mZxs5c+85mIEpWz6fW9lYtBLyH29NCvOwJhr34r
qDrAr3t85R5Zv09Qc8/WymcwNzy5WsKYXAoc0gUAcqQMpWoAtCp3P5GBadkbdxW3EIth4DMWWHi3
rIgmWfLGpPNQj9rI1JqwLoBU/+AlYW0RYUXUQF82UgzbaSSDmnAyQwJ5vWZmw0IzzCh5aAqTzO3D
anz0jl7D6nhvt+RJEwAdefPm3ByBAkALyHE2eopBGBiNlWj0mOXSa9OboqyDrTS9jrW9ZiBnJSQs
L1YVsGcdUbEjM0GB22K4AN/VZj3a10Cf+uC9Yff6f3kDqfXHvybDkZ5BnfJE94KY6CxGFSIooTCU
1e6kOXBV2fAvMry6+5jU3co/7VliuprzA+yP/sXDWjET7Q1h80S0drXpruSQsK/fJmUJyJuHqAxd
9+XwLWs0GhGOE21ju3yStg158iGmffy5uI9XOLcMrVZcWpzz/1gdQmJ2B1ZIKa7s1aWIx2VY1oSe
meIH5a8dqwWA0rIafgPzuSMjUzN/20zDjM8b1YzlSCieMJadglTIqPV+y7p6IDzLXJ0KRVasJKuE
jW0m+tO2l/rlO4f4SgPDOq4nTCX+Li0dHnon3q8T6X0wZa5yYcWjlIdZNYhZ/CJjbvg+gCMPuOzS
bsxD1uvmyFo0LN5d/mFl5XlmRkmQZF4YhkwYuVgTvVetK0uhZ3DjYWrtCW4xDv9uk21UTunrdp8s
uv6sRs2YrjwYJXE5WY1nc9JTo9xn/Jp9Q8fY+vT2Ydu+TWuDO6rHW0AA8kq7Fd2mNDcYyxrrU/Jq
S9okWIHj4ooYFlgECFSJMGeVzfpAhRbqB5S/3j3iPsjpTjg7L06ln/N+Q9hNrBiz5VaWmqbYaeyt
9k+V2785TcbCtfnzcEba/A9Hsbu2IfNfznalq8V5Bmsferf/DHQCtEgPRxtwG91g2jeROykHdZcc
Jj1FKN/eCfDp6kKfRPuNMozFNBoX7M25wJtgW+58gnmkN2IC1lNEm1TadOEjI/vhlLqdbmWyggRo
VybgPCQWxEYokKkk8UOpeOCgj/Jx7vYz3/k7n7K6u0mUPCCT5NKs6+78yWjkhQffcSb6CbhpQT09
8DH3vLy3GZ/WANuP4gOtJ0cbZvcfV7wPHwS/bp3OuHd841ZL3jEXZvgiZal1y3sXzZtnK1iBlVY8
KtMHhGckLCAlkpPz9XSUpwneVjTl0xFn1ziPn3/sEU4oxqPBedv6cCvAvLUNn/Y2qvzbzBtdZAA4
ivjRlfey9lAS/W3H2IcUzFOGOrMBoIZDAkIjogHkkO65LhBaE9/WtD5d6nk8hfVA3k+SeCfrBRUa
08HMi443uk1e/+4BysyMAV9jgiBjh6UInElYKrIx1AN+agatrBtHLXUz+46abh2HWQrRGQfKRYkX
zwHyjhwFGSStw4oRTsyEaP88OSZCExq9O+DxftwQphwhIZk+rL8+uLnzZuQQJ+Vs78Nt3TqO6Y2L
EQJBaDvAwADDFSAbIbIHnd+7hzUU78b1mWmVvsZz0KYZponeevzASiwwB7thp54caG4kcOIfmLdF
KQWsFmPNgfVX3ZUj+3PPXiCuB1qFwLHwWcIXBd10xJPBy0PUFVYHlrPjd3cuhQ0sxhcFXYZhHKN3
1CGifjm0frIKOrFHDunZk+XQ17CQjRGGKJzEE5R03YPPenGMLiyC4gvZLRLVmAoz661PJtpAG5FA
ywOWMj/ZckkwxkzyEtazugAyegGKow+9YQj7rM8MSphNCgK3zLQhs7+HeBokD5XZMMC1uCRkq3Ey
XDvWSsC1/IvsuACWmU3BxFSkqVhOF6RbhtnGadfXekmF6OG8nBddDDdLh6mTySN0uuvBKukgRTxf
D0pZZVIm4pmALOptNowwZ0PppTBLEDsTB/FgwIxCQo+2roa9rq3L9ZB2TSbxz6LlQaw2FlcpA6GO
Aaf4Lk2sbnwEWLRSIutc7gM4M185xM4pdSKErt0SAiYKyoWRKvoFZwFZS4b0s+sL1qirO14CoCiK
h/5LbKSUYD6fT5VQSuaerirn6nBww7rVi+yEWQLLNGUYazKN4N53xVEc24oKqp5QlizPRyM0P00a
0vTIBX8yB9CUMhAhLHgIDvM8ZowZ+65NGphnygW4ANBegTU12zYMf4UM/D+oUKR0yXDeCnZ9aL+g
rU9L4B0AGYfV6qmnQLxrhTUU9toU0d7I8Sr3p5bG9e8MaofiP/eYosLcCsIYsmSNGyF91mB0ECDS
pw15OOmwwjJgK2G4eca4WXJRsmIBZjrISjBIEoaQD/z9YmZXdPS+9Yw8/8PTLwVCcxRsBcVKP3gq
v2TYPBtgEILGLz6u7JjEWSvFfiXR4hFwpJby+qkHOgxKgYjPE6VuJWJXwCcQc6/iKxySw6EJlwy1
6V4i+osYLYuLkNsQNKVqzIdCGJi2/LUyWzqMcB36+aarnLZMblHwnguhEGW9b2LzinBIPEU8sVL0
7YeIhxbxKCG5OaTkSUwMKPaF/tmkVroEX+TaWwQnZ9DkFWJ8CXhQAfBsmApwXiiUqGRF+oDPagdM
moF5VrevCbxE/zBou/Jinwk3g/PEdr967xS32n1SqZjITJBEUI+hESyCkTxXQ2A5bC7Wxrw5GebX
hSoZ+HQsypU3KnXvWBz6gIj51mTSkIQIJD7dpo32B+bSxSBv2fRV4TDMxR7Ua+rel2JClcfPsyLU
JyWFPW6dx7KHFOXKC5BezCp/o4dHUYlCnNlFD5h+voV80ju4AmQxI7DbIvOn+FntN6xlqXdftHzC
KDJwkupnCzlVe1wf1P0jAR4Ns7TFUuhzmndUFhppBfEGOH30a6qUpyIGLcPkq8MOGzeA/Pq2YGjA
90XjogaNm34BCYFfKY+rmRZeY/CewPvpwoQQPezPfaG036s+jTrmG+YAt25ekPBDwfDmbYaQkZl5
RCleQAP8hvUVmkJ1CoZrM/is23Jn/8qQSBwhR8yfow31QwWBB2M2w/ZiZ9/6gsWp7Sx2cfWILIbT
6rWmkMhLjD2Zdqbk5VAbUX+n+vDAAtVQKGR22G8LvLVkodCPsMr2xH7ZUtURJIBwa2Gh3pQyGJBy
ouTSTo40drL2lHLQu9vMVZKskC3gfk7m7YdluoaYOAmbYuVYsdryMyVqpZ2ROZb8zh6FK4JATqoC
w8O/JzDBvzeatKFCx07kLbcuR86OSH0gCfFHhuNNkyOiBpq5A0FXOeQ00iB5hAWMKOq5PTeKkmnC
UBLCLapx0zLw6NknzQxsxikymjtDKjdX4P2HPeblAU2gsRwMzSxX4YyEIeN/OXKqKrnm+mGsAAYk
9Khv5amZBZnJj0oSuIAkXJlxvC43rx/FvsNttUAtMEkQFfiP0/H1Lc0/5O+9fA09DcuzsrYgWvxc
6jEgQDE5RV8WmP/YnpmmctB89I7FVCgjB1jUMnnfDW9FtMHB2MVgLeaJ4QuKB0pgKwp6SlHbJs6g
RHSlpLSyrgsBRhQlECuTd8ZHf8HF4smyJkp4yPgFs/MAQay8PEdwYIuCIOYKdIGABccn8HFmsi4s
k3WzwhE+UuVXPeF0OVKE5xIWjs52k2E22h6E4rYCdL3K7j6HyTvCl64pZFOCLnwtGDtvsFRqidU2
CyhjNLkTavN/36zvbpNsUhLTUApcNuVAytkqBqpkSZbBx4RVF7/2dsNRGI7SnKdVo9sdDwgRNmCq
NeOTIbV2THqc6pAUaymo4I5NIzhQZbn5MGE8BttJCfjJGFfMKUaBN8Cjid/JCDRkMUsc0zY0nd7v
bzGoswfOCAXmX+8RRGOaKfSOPWYf2Hg1bVmqek30ypkMEuufbOY0gNY5mBSbkqIdmGaWImImr8Ld
A6fha7DZCnN2Zog7B87D5bGlBMfppZRSFTqBczwa+WyFrCwre5TNkvIfFV1z3ECqoEabfYeDW/6/
IC3KzIpzTdDhJcwfUvknZcPLqAXZPCnAao25sqmZZuyfNFyqDkkiaU3CURzz3Im4CdQIobs5e5HX
NlYkyBR13DHKNs9QdWr8rbtkf8MHTkg/U49kXJ9FGEgZFY0a+fOgGFdCjckzA3NYI7RldAB1soSh
JqaHy/VigtcJN6oAv4gCMcLxdbEdbkFEdY4K85TZjKAC422CfguMZU5LEHgC/AEC2DTyuA9LiMHV
Vv5yp54zYsFaxBmCTlOZBotznrKhBXam7CSLjI4OCKwc4dFkQrjksj9HHDOt9pbV7vjybM6IavKI
J6dnlueszZK3JlSmuGPoDXOqT9Yo9PKVI2PCm3CshAewFqlH8aLrOKSQVWWeBU1jVATCoLZ6/pQw
tpSRqeWItTAcnoiA0NshsISZ4ao8NmT7EgAGed4CudWB4gZ0TtuJjpVWbsQRE3ahx0XUw5nXSxZe
YZ6sE7373fuCBwgjqmTxwRn4OOUYGUJOJmE6j/VevJn2pxALPZCtqbiSwIPHKwuKCWQpMeCCQUAb
eC/dZpZhX1SL0ePKV0S4O36iWMSa35Yh0Z4hFuBKNrwNQY2b40B0dSqZ3j02ojW68tyQF2WZ+TjF
xuDf/F/8Dp/8KkJPbImCLpNiuliJwl4JFMUGF5VXYiNU3S2ewj78W5AaYWYmPJ00ZUuWDYsD9n7/
e3raX+u4iYbMOYTJ9UffFD47OYc8UuTR2Htrep+KN4a3NbNOKEDwNYGoEHt2f3/rMv4Tc+kJoub+
0vxJQMtgH6x9s98Z4JMdjCHRNh+yxNSCY9F8BSBmEJsrWPz5WTgbuFg++orGwl/Q1GuuYWcx4Q3O
K/t47WPtGBllpXtjNoTTJHqEDC+hqRbUouZMKeSMSaIl4P3vRhBSiiPIDKoWcUwJnkk3wBzZRLQy
xBSxCCwvLikID8Or07sAyow7rHrHkJrB1wyBWXHmScLebieqQgqgD6PHjlNtQngYETaL1DI26CwD
5xYUKPLAChrIpIdE0wzDCZoUsI4hcYNCKvTTpqUIj9O2L+CNTMchSVyumUuNauEVBG+bAuKufSlV
lNn32aZkPYb8rbqYAeKvvA9NThbyOJKfcHfDB6ruZ7vznFZ5MvTfoq5O2wSjRv0b2/C9AAlEjFqb
9dydhRWkz2kwg9dGZ1idfkCEOT/4O/R0/7XQYTwYFPT3Fzff0G5gX+JtOku4DrTPKRfWoTHt4ln/
Pn7VjQd8MbMU7Sl/MrUNDDxDCueAjhWVXIU996xZQbuMwd3WsDbci0JF0ewCI4RGp/WcRiQGnkCE
ZnTDE5UCs85UhSV9CihrHM06YZuNDgWFzZZR2Xv0hD3CVeoestnK0dD62cvdMNYDqin9uRsInzvg
RnqoNTMWjZwV4ri0tgX0LhHyV0X/67CzfzRD1S8lNCczIaYpwYFmw2RMMGqJtIiQpxgIXLTR0GSQ
rLn6YYzlfhU0at4Mee4hDRU2hbszTQEmQ6lnWE+EZxfnh31u2Ve+wmvSOgzBFqlCupd1AR91zf32
ehQGGSs0Hrsnm0BP4R1TX/hTgRAjfLzD79LxYFNrgyXajKrYFy5+jS5cKaHb21mP1uNnw0SP/hTO
IjWjNmkpoEz3QqQR6Zom7hnBPwn+muh36AtaIshfe+p+o/8QUkeHUp609oJaSM+IMej7BSe170JK
7fy04gaBRMvs//4iCk12f42l/djv95QEEz9sEyj2d8B7BheNVP1kQPvbXC92C5qg6car9A9elXKI
V0kOIdHErpBlUzbwFNuRsOBq6bvKi1/IKj/YDVenZX6SC7yGXouWvktYsm80fdzG4qYM1Np/mD58
x+/3Vmj7Gf+iFqNUmVPzsGmy8xnnqIlMDJqhAHtHlIiKzN2v5OLY3EYoKxLzUNowVZdBlZ+Sp7oZ
xd+ud5v0QlGaWAEhsO8Je/5MqL2M6jBPHg3capQiW6+lKudoxCUsk2mUUPtWuYeWRNCLdO+/HVVC
jlSXYay7VbqUIXPrQ1QBKmpE/z7oAxnIvksuyy1PkEkzGBLQ2pHpqxZeD98Px4wY+3ZEXwWeMsqb
Rp/la8UUSiYohzUJj3f0Ml0uxv7m8tVl735oXFXj5c2g4Tt0gRgIxFDmN86TmUenUzT+d+HzhtyN
TZ8zOpEIrhGtERq6kSEOfrLPoAUOxSOokuPwXL+28TSEVgUOITaBdYpn4b5XHjAPk/KW8i/+WMxT
MmAIfrld6Aqa6OslbwvefHPCuCxrflJT6ho+D5UoSlzi9ey8lzvExxbuTYE0UZ2XEgwRGHkgIZTJ
EZfkfhD3GyPcfKWaLZLp3p9Rsn5weg7ES8wwhF9EmMmHQtav8GSh0wEXNZ05NX8NTkSNLUXGmcq/
CkogSPwiId6fGUWM84IzAG9BiVNkuG7fsNlLtqAQZvdl5A14FPJBog6wmOENe7c2zt3HsAl588bd
fIvC2R0jiZ8lZETaNvvrijG4pZa4tnF7ZJ3yikqv4B+u02zj5LlyDaIQohvoBdjlnGEVsDLO/Aj8
ixSSEuQhAG3SNYSeLNAwoWO0zDpaK0XBqu3ObEIu/dPKycTlpEIJWIMTFuBTpgGMuMcLiWKITDKY
IDkBZEBEsifE2ZFxQTlRSLTigphZ4aTEtMTdEJZAWNaGlzGHTxfq5Qr4litFRixuUsWvZakC7j8j
BG6MyTyI3a2QAIXsEYYJBJYwnsSg5HMmjuSUWr4vpTDvQP/P2HI8d4vfJ3spJyVHNEeLcLdsErM2
jBAVZdzkFWf56q4WiMoINVpxvGmoBiNx9Mv85Eg/LERHb7r1JZ+smJ0RiISZa1+AO2o1IigRxvLz
vNHVjolw+Xt8p5AWFjGHEj1Qz+XJWlqZBWPDJiP6BDYbRy8dd8R3aCKSuVDeDXDXqxvkPWTebCBz
OCzYFfNkjqolgB87yuZkI5kw3/dOhnZgJ+b3RYJpH6E86HukSEye2CHGqB3P//y+33WktHI24p+7
fTQcp+sPfvuYZGqfEKw5AVPYHLw7SZxOBL9/Yg8xno4kQPsbtiZbB6puxWTYlr4jSwU4k8BBmY51
DCB3olkEE30EFQcBICQcG6BqZ+yRuIgtOpWZFYaO3xuBpNXghSlFd8XCjvHpFXPO2tzsupAeazta
z5Uy0V6cMokmWs8brjAkTQqm7Q0mjMALkIo6LTBcLclJwmRIj2iVEBt2oBuRRNLu12C0rDgrOtkd
6Fpfwg5EK842pBtyM4aoTHgjkVYM2lKlhoSuG5LWpBQxap2M55VIXDvDUE7oVaD180VN+hFo1se1
g/QdmKzDBBs0Rss+vdxee8BgDFQE6Viji2Yf46hjRGpRbgeYwvOUTLpOvMGg24We0EWVuUJMIbVq
lFtQv6dv0f462QsiujR9oF6KyoYoMr+o7kmFQ50tKHv01haTLmZEGr8+MG8wD4iLmEuJ2ZzJihUL
E02jca/4+zSCknUxdlDJt0V8mmceKaFpBgmtbf9+fx9enxiCpZ2ejOlY5XDmXmP9lM8zgxCuqKQ6
4QN/eO6Q36Kv07vz7TJ/L7n8I5po8DP1OYyeNTQbWACB4HRFxAqOaTAU31suuqf7/K/XRdSHF65Q
u0+EcGScEjC5oPmvlv8NjmwfbaMnVC/Iq6Bzohlc3BvcHmziUNT3nfguWCvokME2ePwqGat6ha1V
wWcNP0HcVZWkRUiDxUtHC4xcSPj8CmG1eJe0+pIDfXM5MY0ItcFiReEHNCIlWjntZGWRjLUwgphM
kjEGXZFgKREh61e2pdSdfItURsk8sbjdAIBY6tvKb3iBL8ngquBCTUJ1cIYWFbBDpcfQKqisEqdc
pncPa1jD7DyF43ghbsxT+qiOG1VtBCKRbin/HglKpZwN2wSSD+8o0FgZKwrxpoCoAqwDbaeItuLa
CerJVZhQSQYpj8PhoUffyiH6cI1tG5MrROitDxZ0diZjleGnZYibenu7obJTbo9UgAzXw2HgqDDZ
bxMiqKZgyKBaVrj8uhZdCD6iyJSNYTAf4gWSmjnEn+KvAVNY4jsbhFvMMybLMgPWpakMDHI8JjK0
bQYrF9UcASW8cmBrbmBm5kAFWF1mLTji3YisqvKzQAYVCn6k+UlRAAZQmaKARoc0gxoF2SdWWvVH
wRiy9cK726xoGyd3pi1kdLFAEPB2vCAZMZTFqNqq436ck48RHen91Ryy6iMNgqEHg4UCQps5b4bK
NghJmdf3I18UBlp0xZwYQ1Lq1i94mnveYAf4orNSXuN14+pVbhNf4Pt3gCEy+hnEglz1Mj1tuIpf
nsLWb4nVqmIit0w1XMVtvaQMdotO/iV62mS1uDPd3alAl8FUeDgif3QohqhMrlIV+DmfG0BL8Gvs
VvTBatAmsBSM3aSqTrHh+9vgMeSkWbZcAjbCdLuDgZDkU0eSKSUy7IkjrUqWyVYgXADcoCnG+hZE
93CMi/pfJfuwncBlRKqgtsgqRGIMv4NtxNgMqj7t9G6vkap2W7CyIHMdfPqJWHn6+OEk7/z9XKVj
lSFfDmXJicgHtWyNpJ9OgtZzgwyZ9kPHWNTJ73n2+cFf9w4s987vZMeR6kdQ1RiaYDg/XXiSg66z
0GJ0F9hUSpCijXWMXe/ib3tsniqjQGFIMt7B2/VgRfO7k9eknqL0lm5pfaLIXk2/LI8Wtf22qyf/
tP8SLTQitsaVlsG9Lbn6rWQJEK6nj517qpr75CmyW94uHuAHDbzavx1nkZ5/p/KvBd8BqTSnGohG
8XK0t1RMLXmqe1EZ1VsI29CXZ5tdKagDQXJOn7qVblTS9E/sA6peVXhqEDvpx1Q/583f9zkI85fV
xtZxTywpxbKfS0TLU/5DCc0+G+qC0iPYDpCYe204aBAoiJBCIXPgq0sirSpBFxtLRG0tq65BR9JI
GZSOfSRABL+AZ8bhLmI9QneaKwcUvGB9HTABCFHzHZy0QvEbY3A/dLgRFthBwrfkF+6OIpOrFfUY
A65vmnZAzEtwCviikorqwh4C5gaGhTBTsKwQPfwBZlwWbl/AYJg42XXokEUXh9CZLBOku3IALh1I
8l1IcIz8Pv0eEO88uAilBDDlqRkzFwGoSK0KJFXFRwypMCSRa7imWrZEd9rRhoRPwZMQNN9+6zJn
oByqu+7SWzwUJEaFhPC/+HGuD/dDgwdNP3tHPWCUtYuPY52Kzi2TtSJMYaAl/jyZoy5OkRZvo1vG
PaU4MfMUKHNgi6LxWgrW3hWSYYk5ymcEqBuBtFb2/t7/I42suXQXE0ZVAqG6lIChzCoaz7hjTmzH
ei8E+gkrXL+gUrzHe0BgplDjPTaAK0ot1HbWJs/Sp4kIX3I7ATVLcRqVlum/YuwOufCyg3T5lwRI
MofSpVInPrLMTymueDBhm37LokosvFw3RQCHb6dq7BGhMXiWDiPC0DHwPsGoi3Wh20iLSlZxAfBU
2sL+wv3ysIkx8BEivxIMsCuKh0/IwCc8nTFvNH3YU2HiXAOJi8rVT+O8kKESc1al0Uw3WfwTbSGi
q+vhPeJ6yPvL2ReRA8xjsRrRUKfNTl0iCrwK9fw9JEuuv1GwHgULNMUUJxRq6FPn6H8WwVRCNOW/
CF+Iv7CV29jLaGwhyDaD/cCmblCyqIxBNYjUqHGCks4P4bFlf6sMbswI9vhn8iXsLyEBcHDO10M+
pGzRCBBFLj0Bw+HmH4dBH0z7pjNkfbOVg8jLFsb/8j4WQCyoUKhuwz9rRPttesT3qfoG0p+CodaM
kxUK+B2lNEtyAUvAxlEH0lfbDGmzIYtsMArqV+QBRQQcJREHeDAs6BLZPGjDLT8HTAYph1bd7jd6
DR8olVGmU3mJ+4LF/93BH6DLFMYxMQKtbDQsAxkUCXLBlNdTLXtvIGn6ZHZNvD6R0TEsOUvVdwif
0tHsF5UaEv6tybdgOfXW9LJSYalkzbj+8wzuAX4HWfZUZYfqD5AirCOjGoyqzNYhx6PPHbeADXcu
EDKvXmsKHclcx0jjtHyh4lyU0nH6IUFy18Q/bBCQQoOTwoExa+Qy3EUbXo99P9nokraWH8jnkLmg
VnQYuopiKUtP6EawcZkwoMSrDT4nZmOquEgxeUvrHJGlf6D9+vCjuuK+TPmxaZd/KtmbYvvarU3b
ZeGhoUQ5zwui0OiO7i267J0aZaGKX43XELnbCYRT6iirUTWd/TRhrInlSORHl9PhdxfTziJlYpcA
OFODxAnecfz6/fyenbpTFluYMbPcVWl6PCnY+z0dufOO3+xz5ThtcUVfcJpm7Ddc4sZjwnX/0GuU
mImk6TBrq2MfUO39c0v9dgNxbbXjn81nXLNQDq2bioPQIemdYFUqYisHDCLf26XsgHLqB9d4DNbm
gwiGQIpiJSg+NRhigJtfJkB5TVrkTH7T/Wk4ZRz62+RJ0k+zrGSV7GxX01b2RlQ+bSN0aj5WtmKL
K+o+zA1KO5k0ZrdIBO+WZeKz+DhaJfwL1KaY/UHDNdGUSNwlg3EySJYganFyGGQHr6TKFFvzdTel
Qcj0lfg0VyapZAeufXoCkVcDAh3s414tRtfSbKR3knbMgF2z5y8y/Vm345Knk4vWsMASaF+PeszB
ds7ROdoM9kW2XcGwkuQ4MpSU1Le/MAl6HcnGx5RcVt12cnD/svsi56nldEpiTPERZSBALDpPbo++
lDIXnEQKaC/Wz405usfugb62qtVhivuTHnQ44uVBg5tpopXYICO/kcQr65ftrI9pTgSKatP5KMzp
djQfaKcvdEEbDCTof2VIg5p3GJZ8SAiVEmx5ZtRijYnhBfdgBckR/WcGKB/KPat5oNIrOZ3BcdGA
DCgiIYeEOhIbXfWVkiMmFa18RI6yDyriFqXYeEKmPOguiEQmivAgYjujUdklNP2no04/GaHxm52p
urbYeE8zpWZbVL/Lybci/jQwKG+DFnB6zKE+YUGUR8iCff+rcrD8CUVWtdTqijr0OihxUZokayTu
1xYPA1wlZ3fB3alh6YTYDBMjQGuwtvKkcs1FROLhqub/sSFIVXAuFzPHlgOMyZXqPalXw28oalrK
KFto1BoiHKidQ/ZRRcEV7GgIHsrXgNEUzrDlQrVscY9KMEkIEzwZFkHWHPRK2BVFWdIRGtSLkqpy
GoXtLayI+NDqxaNip3Z5u0lBTXTE61hWm+tT/HSRDyM40scXhpq1USW94EBGqlaVQtWweHt4xy0K
T2vcynnMqGvuiM6UnlZ3qXRFjOBvmViP73ttzVS8cr4i5py5akhiRiVB84VjrrYOjTfUv494TBQ4
ixgOXjkYprwzK8euVNhUpN58XeViWW25EaXgsz7biN2F0SpId6wZLUAWL4PIQY+UbhzdGjEfVVXF
f62esnCIVnTf6LYwph92l3hVKAlGJWezQM3S5rdAWunhJTKk4rsnIoCwOlEgNgRGUuQqEONJwHpi
+IfAtW+XHr1ryZBdUgR0qqkn2kbfhil+ATIiOxTuCSGHQFTdGFmuDhTQAecCo7989cimKNl+ySB6
CNQls72Tfel3LJR2FiGXXtfuw1UbnHqk1KehWE92XW2MijS1n0QUVdaKqoNPRZV4VUA3l6gZkv8i
RRlcBl6Wn2PDcPaEBwh6UJmxyOm12/XSjkbqhkC0GnH6dT6GAboFgC76Jp2jaO4T9ylUSubTJ6ZR
UT9h7RBTR61dwbFgZMEE3L1zoiVLwItYNgpYROhfAn+w7cGtea6bIuRYfuvolDt1fPWwdEOcX17f
lHxrVnrHcY21E0bCQWeLivajzQKurS90hnRAtBI3aHpn+wwJTgDwN88XWFAPNv1tr8RGBQsgk9LA
unKBCQjrENogMCEm1aLLXm+mRZKB0TPEaBrHCcE3ONraQ2bIqhE67/ozo5ULmlz36RR2dl4Nbn4N
GEzpzt2/LkvBG4ANzUe/Smsl+9eB0eeoskwYTtGjEmeMO/BozPZOvzv3QhPJ2mViQHrsHruaP7AO
6APoneLLEObpS/RT1FWEZLG3wlaJQfM2B0WTpenyJMyl4vv3ibZo6I6r4XP5jHZNuuheiPIN6wti
lPWw/oZS/GEmMD99+eUN/wy+f6VSM70jZfzwd0xnQAWMMYpARbTyWn/jXN7kZDC3HayeIOLP2557
L3v9sU8k23F53GHICdklhcOT/Vle4TvhZEugIvv8RYxEr7C7HlYe9oqO8uBwZpRMuaqmdaup6RTE
oLX+YcE8nIcRXG9B2er8HjMYYQ+EF/sXsmXqn4ziPkYrq4qN5CBD5rt0sYpoatEesUDsjFJp+KDS
1DGfD7Zsk7770oCRDOzaRrqqUMVjaCXzoXfDO+0nUR2mQXQLW6CPe+cmlgbriMShRUvpUL5E4es2
nG96W6b3MJIIZBvWWDW80NXZKSBwCtxoBEF5eqtDyaW9vSM7OrxSdaMfJn+5UkAYyvkf3PqVTse9
M5+2yCi2xnTlM4ILZud02AznIKVAxXWfIzRnkUz80HOBlgBbW0S8k1th1B0jmbkKtOtIBpGXMx9b
E7Gl+o5BB2fr1b8FaLiaf7/MkOozmxT57f6rYjd77eWfyxxGrrWW7Ci7Az9rpGPTHLwoR1NaDf6g
y7csVAjrWWn0ED6eNxAsNc6zoAqqB2jezm4X4zrZ5aWfA0JgUBj3bmnrtbMrgoZN4C2yv1GN4Zbm
DeqFs0ZrjK73DL3ItPHzINiCPBaWhp+03kXkioPb+5grbuJMsU4FXkTEYfKWXGYzMbXdbqMli5Qn
RjhnrIlP1QFIefSMys6GYQ6bwS0/R5WgAzN1o2kOiK/eGRXD3y2uCF5cdHc0Xr1MqeKgqUy0vr4N
pNS40Q0IeJsuQVwwZQrUeNBL0y0ZSPj4G78FxMQMkVWRbW8ow+/5gxYcCmbMg/af1oOhCQzXS9pO
27s8rINdtBHPz9P7oGKq0882oR49+gi4BHTtnOZI67J7ppRm5FPGe9qc9y5i1cAxJorVoKMUy6ma
RYw5hwp+d1SZvSG/uaEKS4VoygWA6uvfXmndcqMe/IgUPXN6bWmp/jbBPf+pkizXhcgHoeRHaTm6
LRxZA0lSIh3VZVVBmalf4nU1Lv3jcpdM/8fSmS0pqi1h+ImMEMGBW+ZJQXG+MUrbQlRERRF8+vNl
7RN99unu6ipFhrUy//wHWbsavg3zQ4wdfjh4z4IzFE4RSawBhXBiAYdH4XfPxYgZs7bOmJHTb2es
4HFWrbux4vZiJMKwCD6krmTzPvZYI//CB8NXPTjN3lGzxEnq5MnSVzLrKnFHMm9/05oPI3Am4s7g
gKuTN9z2UIgPx48DbooYh9Z2gaQPGTJlxh8wwTQ3wy/wHfUc8tMoUD/RfYJPrqkjO9TdHW+imj3I
JJV/m8E8dlC9ex3mKnx4Y4BUkT/95nP5XrQ+SCm1v+e2sfvIGofBDujVZGQn9OE2unpv1Jgj3HpY
v9mKG7eZfHFUH78kDA6/DBHWMmp3OCsoKe+BFn1SFcuA0oJOlDkeEwsiHMY3u57W+AhQ+XlnW/wp
tP2ZUbLCMVGlH+vti6KhG2or4Z7dj9CQxnhLJFoo8mhKiQVL+geGPSELIjeMEOT42Pqi2q/C0xHn
lagDqqzCc31432QYfdM7feWJflpNRGsneroh/0r3Rzk13CB/ng8mb/iwFKoToV3B+w6LWBCoZsKY
xTtvO76++dUT2WVu/ON7xRw7bGlAwddEmpPRwLQcpPxjZ3N1pfS6xB2kgINZg4xo82HE0PHbvTQ/
jE3grMunojU+olKj2FfZ63l1yjNgaToORFkmWAJF8NvsbVua4H6CmCljclF6g0kRqvPSFqmlAOkq
lg46LLnuRPVZHlN0heAff705NSPWhmazUfwq+KCwwk9IMPZ+jLoNTbLABqQLLEfjExXW3W3yySsP
1Sru3JznWuh8A/szpSieCGF/2gFHgWoHwVtmRv1EBjSdeR8K8919rEaY0IgMVOp3ZaMmDw8TtUCu
jz7nGOLXoYBWRsfzJqhHGGnRKUI9MPtSlZ9cuQojFEfSVQ2YTv/rhAPYdaI5JbwJZyihkSz+rRsr
JqoMCnMHaOO1YTsdjK/+aEsiCL/yCdo7EZmJgLtLK36PBHQmEkTV6bKBDkwx8dCmCElnb8YVGgwR
4xzd1hdKKok1ooj+AQS/HYrVwH46DA1EHPL2f/mRywyvWVCnJdD+QZr0FEUlYrMu/aKaKElv9sd4
076gF5eVtCSKr40R04HRTK/RfU3T7XyAVThy8Pn0GtUHNAhvhgUtqkOp0vt3A5QGAX/mNCO7SMV/
CGJleBrDFfSY8Id4mtJTlV53UgXdCfFX1inqTXSvQCJISglThunJFx3fNRKrle8BQCBnIMghoAab
Kcxn9+3AqCOswcwhiVTQd9coxVs4bhxTD09bOVqdU/CfN5jM+eoxqKo8NgJzPFHJD+PP2ZcGiApa
8gYpaNzPlGMVJznKZxh3PJoCsLys3ZSBjKNKm0zLcY0GyNz+8q75WJDeXhhZXBfDzZtULl6OaxLo
MTMlIJ8BQpr+phN1AaYW/aTzbzQ7LWiCuFKUJzxu3om140mYAg4y9E19X+E5ua3h13WZYFREl1+W
zaF2lLiJFR/OXb4qQrz2KuMjfeVge450eojD00Ga7AlVkUen8gYzZfMIL6t6U3CL70wN+d2kXMnL
KyhPZipq6M4/On0XpS/yBSyWTO7EUdf+pn/fQJZY2HKDFasWL4WHd9lrch1FbVOFOQKZ424ymBUr
MC+gRMTUEFXEe426HfsmfPbggP6j9aTHMXEhY8oJ9NZPHuCLwHVHnWTIG819xiIDj/KC+sZ9EFu+
B8HYXMFHWo8f5bQCqX9/Fv9qR/ttGISc7B9cQyWf4uG3kBxaZuINRCLs+02IB6RKOoot7KDcmhgR
vjs66Kvs4R44xJoBmKgFZUyjONIvOON16GGBLQC4oOeKLS8pIBHjDukVX79CeEeRQbE5SPWx6kKs
Mw4azDqpzpLjHYLfJrFdZqM45cIfIxDLTijsxWtadC6NcYAc5Ls2dihigUFWm6H+iCcKG7HMNmgy
ZaIh03DZtwqaJeMe3APp+YE0ZTXlpLIkC7Taie5/uoKrWeyFiyrNkmC2/691dV/aU0F/M9wlGJGz
p2UOfGSxQ/uVWbKQv4cJCzewvDTMwCPUB8+xuMXI7EFwVYHa2br4DoX/et57RIOKSi8U2bjmaeBZ
eMneAywcnXdaYqUlLSVMgpLSogfsJg3mgnM5V+1FPSn5F34tqdWB4OVvbXoKZfYvBCuV3VoQOSDC
qGd9/AVNeWtd/nEZrzPhn4mhl2ziPz2+v8Wt4Y9HD1wmb/a3Vz9iwHc7EGIUpINYgJI/HMC5m6WD
6Q2FvHg4gUdQ1tLLC3wtZ0LO0j/WJojPZUhDK5sFLhR84cyf2NZmSKp9kOE/jFg6UDEXuDOA7Xj/
qc5R3K7AVKRNffMj0pR/zNf6GrE7rYdps+4TBm2ApUqaVMnSzZBSTy9LbaocdmM95R9Z8c4+kY5I
stsAkTdDYtBVFv2z//iVmaqos984IorYjuTD4MH/y5hY5usCKwHKMOaXflfu6+1e5rLievH53fWN
DgBrzSh5N5YXFM3oLapLVlU9FmHZML6hmX7bOiq2s59NZFor7wdN1imEhC1L0Mfk8Mybzwui/O6a
6qG2Rvypx97032hcDgK5Rs1SKWNLlvGoy/aMvHyqEbl1RvddASOMzO/h/jZ32922DWgveYcv3c5S
DK16Lj8suwgzdLFNeF7ZcN+MCW6YJTDz1hkTdDwNYX7+u1t0vNta0GpZyjuhTAjE5oHzK1YiXDCe
Fak9BCwazmumNZAI2hnlR7HqTbwWEIEMPuNFOoal/FN8nct6jjQq9nHr4pgF4PcIu8g6erPnx+A7
T25BaLIZtoJYFLyu2E0C1bBxd2ExKE7m3SEiaKjqb7A9q6jhSX/HDxaWcn6jbmx5hrvUd3hJLaiU
0uHmiigNhG98XXT3nxWC0DPjvjOTm/O0B3EXrQIiNgZ/GU39c2DCMNSpUhY1f1+ctpcUAXIG75FF
EtgDDnnSpfOGMQ6f9e9/3f1IFBRZOthZ3b4LOo21DKTF42f1JJG1NNEZ4sAERZufRyUqmJH4VPJ8
nabP450YE6SGvANYMvE31gff1xRsgWoRhFntUOb9LdmD/bMxFMT040eMqi5k5soA9OGMQgroONON
fN2L9CWEFXDclOECvV+OYbMaSH8lbcwN5glaSFKUe87wN/tHO+0JQazhv3qJPzjUM5xfbxMp8yHf
MkUVKlRFzMTt58wvfbqLuyTvFRJSAKPo5+Lv0u4BcvC6xQb69NM7yGCA0DwL/zCxVWE9vfI0LH9l
llvipC/6pzzoYMPMPTI+OTvI03DtYvIEUxpqn0EtXovMD+C8PYg0JgaBhpBjto6wvwyyOXTkOUP3
zEHmSUFPIp8r/1cmXasT9NjD7gGj4RkWvNurB1Zsc+VSzq754sjqbT1laAz7/1eAA3MUXtbER/aE
JnoP0pbb9GM+lqekczhtTsluWkDsjvuHe3R5sDYMKM2oTDGdwF/gRCmpprvF7tjdUqKiCV+xoZeA
X8gX2RdXGWUh7rEsqlQaCFXHa1GxSnLnN1KIcSF/AAe3/KeTvn8p8m5+9fs8fKZg1P/Y5EXDL5jj
KQIVezuNufjswZ1cbmK08kCjHkEZKBXAmxfV6rHHZiBhxwGejlDFUV5S/DUESTFNIf6bIYU+R3wy
IJUgyVY9t5Pqb1JODKS0jfWP6ZHL31VO0SDWtxdyE4gvNPutuQky6jF1ow1BHzeF25wlC/HmHXsk
veNCs5s3Q+PxMUektBE3senP7vvRnaGTpfHQT7qbfEzG7LEOd5td8uxL4NbIKBvzMtWoKSeDfz2f
BAxcxIkqOk266/tyyFxnAiDwZabbD+4/2bwXq9ukZRrRN2syDr4kExs5GJj/UY1mqiAFYNGKH2RS
PQ5t/D7UVOrw8itx1V4L4kRawBrEaLdu7Av3SWP30NaqbpdYlXnra5ijPd0q1rwrvyvjwWoQahwk
O1qzGO2/x/sU50mXNx/jPZheLPXY83reHXcIagncTLXVC0wc4xVweMJkNfBsETEhspIhFCZU7JNg
WQy0T3ZwRSG0EYisgMfRYYAgKjeYShH+f2wyUEVtqPsqtYsJ51vYCi+w4PeK+W9wC57BjVqi5067
7OGq/ZqWaR6zGLHRCmYummp5Ciir7e7+bI9Wu9UIPPNpSnutrcBgpTvaasSOn6cjTz2ypuAKuagX
9cMYrCp27ga7e1PRxHYLcrZMpwlnZYDKktTdD1angJp6wTx1nIP2r2C2SVbrfXxngSUEdpXR9VDy
4o0BJhgPNy14rfkOWNs/Ij0FagkH/84r3oXxIQM+vo1n1L8uWJLHWHP5dHAUTYwUJ2I8gUyYMkFm
PhRax/eKYpWB+lTeJUsxLxPhPmamzAgTwSClr85lDn9aACdCb8gdmoG5tNnSTaP1FqNPeV6GG3p4
jMD5FdM6UKN9oA5y2bgkHWiEYimB+PGNPJ8ZCVtg7bQftvUWXLdMMC+MWEY5ndilMeu/Q7S80Y3x
BC1k8q8LzYYbhAqR+5b+XBxiIAnY3t0dcYR80cOPjBOo++UKlBcLJDoc+KQFhwkXZoF5QwiO+cH7
7cJQCXdaKPSYmcGHx48qhedB8i720s5jj4gqqEFchOAOLCw3Zy+ECYrtJmNFr3FUeOXnaMo9zRvk
SS/KNjcOrsdhn6di+gkOBKbyWbVM1+iQEF+Tf5G+QYc7MCrI/GIsc5uKgVYRUxBCanpxwSW5DoMt
T1bUIkWpCPOF8pER7FqIRk9utXeskPJ7D7p8C+KhiSgVbvYA3FgB4OFWDD7ph1m8GBaqf85tpcOL
Mbm9oPim249wbMEQ5uSXmMoSVwY5l/qe1OeC4lUPJMtZ2/+5eIGm7CYV959w8KlRZoOZiBBlfnw6
YkrFUFXMN6SW+x0x8OFyzd57nRaZe4ir2JdndFySLYes+F5GAqGXwZCGa6T6TRNwS2DSiRgdParC
FTtWe85uQkPAt4t7J3nmt3lhpJyCzY9N9BUKCgd61+QnDRj3JhbLASvDey99BlWwVMSiJ8C6JRFo
KP6F0IMOG9rYvBMJuYeZn4z2pHGgNABEslIhsBJHCsQPD435HX/uQ9mjbggfKwxNsfgTCqw0nHy8
FQ8Nr8ebyUzmEQrschpDFxHlKOxaomWBYR5iEgNXEp4ivBbpgUam96b8CCuP80HnaVHJyeDrReEx
extLakb6WhHy6VZP/olZFE2SVPypDE854BzHGngcnMzVv6s7ADrhWZSLIHWZ/k9cSmkNfBFyouL0
BryKWBPybvL2cu1Z845yNtjkONkYw7LCZDwQfORfOgqeIRYMqq0bTCgcDhdQcf/xgGNbcWQDojda
UEn9mfbzCDkyJ4INcDEZFfLsNXRaEL4uDn9lQoPlk3vdiqxD/Illn/2WZvrXLtLWWA8qRGZbQXMs
SLLvrXiwgVNkoaRX47mDH+UM9iNEggQr0LfwuHR4KHloR7CL6Sy9955LxggWmkAYvhyhP4sVi8wJ
ZXDOXcD5k+nt1RViEXpPbhIZ2PU3gxlsIr7jIT4/4gIAHer3nycer6iI+VaWMBqsPyY11R/Xec9C
RC19BNpj+sMrw8PJuHdBXwBFGLuzHuJp9PFAK8Q2Rxv/4wQaC04JKtAPs1BOv/g8YqHDEI01EO82
TpRMt6s/fSwcNDBRmVHCDoJb064gjLMZCPniNIVBF8LlYY9476BOdzZZDGGaJ2VwxpFFEBzW7uNo
yCXOYnYAQNTu6r5oYSFyq7ZAJL8TfO+GJiqHSfr3JekCpunv4keOAvEODa6MkUcYorI1UPYj0vA8
YV+mJ3sA2Z8rzra3UPnLKKxY88QiFTy9jVrAb4y5aRw61LliAy1cSfiaMifHvpjwE7R+BDLwbwKC
90icay0mL8H5hygc5iaEIS716TAQKJofYETBEFA6ZwKEuMJT6DGN2UXnRq6Pz8ACnRXbOTgH2AZT
KJ0M7YYxzhfnW337QA/SPZx+WgprmIHYUTztHfK/l626uN66Ml7C6YuikjmKWHe0SK8kxAG7WIAO
dNwSps3UY4Sq7+xcAs3u2fu5VMsDtDYMMBlMvZ3O9rP+kCzXGdf2k1cSFR2xOGNRgD2QoIiFQet0
xi1jgBtDOflZFbaOGpR+F+A/o4kgW+5PHNhjnNuLTEYVABbJ8BfzxWTgiPniKKQhwSMDu3C4YTxI
MIfcgfBypi8q72vwSFUmMuPXAsf2xfN4pQ7Q2CA7XC9IDSwQQ4Z2vfA8pXkYiCqbxW/MuPZ+Ydl9
A5NceEKpPLidad7ERroDKIZ/6QLKUJ+7XJj5LBqSpXFj6QeNKdgy30BDVvmAMMaD1a7g6fwQb8vj
fyZFNqCS7tVOh1Qnxv6AY+S6Mg3mD3R6FDFZingBRQT6X4otGpuc2VptT7wSJh3Y/GkKT6zrBXxp
Akecxpq4aF6E4fSe0TMSNgTM0wCpUfSTsq5TqAltl0adscDV7qLgp1c6bXl9tnJgbPY94P5/J5ul
7s9skOXw7+GnNmhXDFwFZwbh1+dMKeyXanRB/sWPDl+d32wClv20egROTTAfbVujxt+FvnhnvPwH
6baVMY7V9Q33Zy0YBNms8VUoRmKVgbEcGIekpKC6mOIzl00u2HA8neeByS+MPhTZnKptBrADdaC0
tS2YcJOM4M9V2Ko9bLTjQpEDm2GErRtbMIU18LeisNs8rS7zCKr+9M+58UAAd30AWLBGkNl3WLPh
8AY08oEvjqYLCeePDCCwWY36YCgfQsWBMvAxxT+OQ2NaWVjvXz29YeJ4ml/nUBHA70WYQGIVSeBb
WMuB5HBDsLGHBNVcrXbxHr+PF3suqqMzzLxyAd+eEe/d87/UNm62PaNWsrYOHfkCkRHUEefhFt4t
yY3cmLG4Mz72yc2x+yGn0Zo+sVi5GNudK1R3xSin1ZQwxcKsJhjYm10CT57+LWl/itnla4x7y1GQ
e7d/OoCgieXr1zonXwgjPk0h36ZxdZKeTSBJ8GZK7Wfe098/zBkoZyyEeXhGAGBwEFFzlJOX33ca
n2fEKaaVIWpeqPe/8NnJUNfXO9yXFOeDNi05J1x91akGRilijj6ALGzEavKa79xq+cI89vNTR8Ls
mF9cf7zuWyExLuS+RN0PToMKmz3w2mhbYthYhMMIk/xVhmf+fAjZcrnvjlGkuA1my+MihU9RxKPV
KMweFI2lU//1Vf0jk76gJupaMqWNJ7syQAp5pe4OzzS4GGEFvi0luhhWKhK6UiLPmKjz/EkJ+HJA
3u9rJlL9tNYNMWWjKQeim15IYn8WZkns+2veAz0mpak2y8xo0narWjvgY4iMr/R6GBy7lfFK4K3Y
z3kW3jkrl0nxo6AjIvUaHlWgOF2TNmGIFSSKihg6jfgtUC3K9EI1Bro1nBcQv7rc4GerzzMOJvbH
o2POwCRtw2baVWxGPHrCOsIulWBOtwcM6sCnwf6JhIMbwgCx6uTRh4WCURIdATa0SY+S+ssgUCjx
lDaUsLWsfG/saCkQduHIISu83RllAn+RyCs2qF9sBWhofwhLjVhxaeMJkOnbxBxkoBCJCISbxW1L
nU+l/mFFS8WWg5w8KiZaCwGvga0rk0WHBAbiTCTQ5LkQuj794qJIe/v6WIO7srcyWpzKzPDl7Lbg
+dwzHzv/ETHJg+cSO7xs1mVC9sGO6wlYioxj4L6XT6Zs3QChC9UxAZVMWZHZcuPx3nwqTNY5H2ji
N1BU3ZMx5W9mCiKDk1XQtSoy7CaXpEgYcuNT4b99Pei42b8dLKufT3SD1d5fjrxbAAsFCwca154Y
V00He0qvpLuqj719Q/n4wnxWjB/0DqdcGp6TzQbE3GIXtsSloVl40V/dzXZ1sXhvQGsaQFxLhfAz
khK44KchHsMHnjKTO1RAuLgB8ugSeu0Rzfo1Pj9PP8eAeQSWC/BmAhXh0oYhtNiOw7re3oj5TFXG
iNTiWD0SvLF973GCiMUy7kWJf4m11Tu9bdmn9kA3yflIFUwZriSDk0Ptjm/qaPwxc4jZaG0Htvc7
ZaxKIUg32RrivH8KFeoZgmbsAos99OgGbNfcmECfYlzrK4V9WVxmxew1rxFSJsN1H+5vhM95Zlw8
xbinr3iw9JHHFq5vHK+hZJLOnxILecZrLBtL/vnIGoLZQV8xrymhYWOsJLLgYfYaUzwL8wtR6CPr
fYYoA6lC8DswwZ+uUxNhJz5vIHITMJRZ7cI0esKMEC/5j/OwhuZDNXJXAfGy+9hpmNdVz8+JcRxh
0m3zngOsrP0suMZZ8KKkD84xdOupynF//TdJDIPGaI+qVx3f406XULRLYzYrBZuTa1psb0hQUnWv
eupKwtJU74PiEknGtD1WZp2OlqyFuZeFu2CAqYnR+Oim8K8DnuMS+jVonVKYvaXIsIbYe7f2nky3
/RcLjZEPxEXm6AzSiaVOJf/4bRHAfV+KOrfDdBTWzZUsDZQnwnn+rDOcVewLUujD6feF10SOz4Y+
ORGkVrnqvhg/zNwm060xdmznbyLO8yCf4onxpDgpjO++DsHRJHZtdU53yYjnLST8rTEeY8WoOAlj
HdCXfgZlBqOH5TXRcclb7oKaraJddu3CU6wCh3LdIZAbfdf1Hx80InbL0n7ZAQZMf43m33v7gskZ
59tzOoTzd+R4zmS+nR0yNDmY78rPUK98sPAYnV1cQfhf72PeKrhNhrZRhkaPcBjWQi449EHU6bQ5
PAHu+6D9QbwEkIOePCfFod6eKBf3QyrCLaRrMgUqixK9hP3XQEL5sspdkoYAY7C7GEhMQGIISSiT
+8b9933AGu9qu2XudkGUaoI4CBxO9Jn2srqEwHsde2edIIbGgI4M3SCpch/i3gFs79TGLEawFuwv
9gUnNSJ1n0CCYVczPse+93GrizF/AoTEeng+7JbdMRe9H3JDHQvsQHgq2oSnZArxadqg88bbJMn/
QZHKSQll+f3a73nnFx+IfzJguxGG/Q+Ly5cNVeY5+RE4q6WV87Aq/FJ1w+kCmJeEn48FU5tyWZAb
cc/M6CsWUJEQBhurHPsQkFlrU6B3hyuPcMLXnE/0msDosXq8JO073Vt0DVfSAb9McqZq6LZAOPM7
6nkZ/sn7aMASmpMnmA9c4V/eaZOpiO+gl3fAHpnJ8kO/iz4cTCn8RZ260F369qeTcjSTRLNWElcW
TDmtNk/2kLEBWvaSyj/ootcF6rww7KDsh8BCjUubnAJUsqoKHAG30BW1S7tCzETlvOoa7HsQc8Wa
Fs4Pr9Ms0t/CoXvjo/5Jrx980tJnM6AVqRlHqIF2EC4bYdnCYxP5HNI5hsb0ZfYK8ht3PiCvxBMN
0l76cZ5PUHQ4axILl0MEJNZerIzIG0Ue9nbOS6qTUtzc8FBJPwfVld+ZbMDthiEGHOqPcLeE1Wco
01Gqb9vDcNvl22rz1lqdl1OsM3e42JFNb3V080UJMjv9NpCWCIO0tQ3W7o/9p011vWueH5zJIY4r
ZCED7gP1wm+8WOkvE+TcYjTvFh3U0pygUOMOBnddtSumSO3DftOaYaLj5dyA/mfepgvWe9t+WMok
yj4Gf6lib9qJflo8WshKha7JWbkCqf9q6Plpp7nMN8KKrEo33MmCxtvA63B1WkJ7No6nmBWepV6c
cnC36cZP6BRLWd9eBkCg3BlvS4NgNpzy0jAB6GnllHIvvMw/Ih4rK/QApvYiAuEs+/BH7IZuGpMF
1vs7L2Yusrl018IQJAmQtVIEkDuDkMeVGIog09vQ0cLNhMUnrarCSRSDkSVGL2w2uBXwg26JAYQa
8MzQgdtcNxGnCAN9w0/ZP//dtBPDjrh2SeXgisBLwJrkYFsnq+H7NRQ2OMeMacvYgDJ6zALnJroX
zZXcHWEFQWqmkrFRRDOAhPMSj9ztWKHEAWjgP/SeEJ/xlh+fEv7AYJkh0Y7vFksOsR2MEW5I5Iiz
Vdd/cVzxbL8lLUzo52sEuNB8hpI2NEbU86ZrWS//jcxlL4BGuBS3OPQfc5Z2rOn5PtEDo+M5MSG+
4c0hpsM8729zaHRioWeJp0f/rz+4wG0SrZLIecZSN8sQG1FwnAtdgkO/ukvm0Xx4+iUJr4Di47Hj
DQLxke1hWD5yewRKMHukC7o6j+k+HhqjqRxQMxcWuBYUOhEWlBPsDI8pabi0TLtNHpQXu35h/312
ciJtIC2Dzth9QNUUU4gFa3CWmfMLFJCVErIfMzcjbRnFEQOY44mE0b4jLzhWw2z7ODbe17vF1ULx
7rIjFZlZbK/OnZsNpl5ltgPzfWwfhrpit5qerVvKkM59sduXW4Usb/ludv/4Bg3ZY5c0i+CRmW8J
z34sxJuigFvi9y8mWct7mropeb7xNZaDJDx7puN85B793Nhy1VUrzqY11QXlM4TCAU4UJJhO9Bmu
FxVV0deLaaJbqAHjPZFKUh8oq9mRVWR1nIkzlrSb/C4mRF69p9UMML5wynEWFCM7m2aMbqzLYrch
z5XqKqewuloXcByin+HzLarFzflPZFZiqMEZNub7LheIbFakZyfzbDWGm5SUYmfn5rxxyNr5xTij
nMBwA/Gvx+DewgGx5V4zB7z2w63cganTQl43N+cRqNbdGXp1UtgN1SxIASkjAxJK9ioz969FXJQv
cjDRlUslxK00n2GmhMnVhG7GgoiCBiySKvFlJAfOON4FLJ+gSeJqJbQhyUjHzAhYCVcTntOha/7g
XQnbd5UcMX7ZYKEhHiri6STOZsS8t2sUz2Ix9bHEhFXF70XMqSTwDg0SX3n7GMQ0uEP1XYosQC1s
TXje4Xv7WpIv6vBCw0cRgyXyZVZOpCtuf/W4Wha0jF16YUlaESN+0eAgDcdB4BVpvyK4k2spiZhv
2CYtqvyv9SRbRWAIkct/jX2IjIiF4Us/PT9ZEDsEQNlN5XnnkRadPo7/Ymz6b1mj7Wvpx8V4H/md
vQXDoN0Uhsm4Na3tVkxRGsgeGmhH192NcUsIGkfiA14wU1h7lrupMKl2rANrtE2sL7Voi+LW3NMR
W5BGMDaoYYLIpITFRQfgbzFI3lbGVjc+S3lvOCS8HJwZ0JkaGSNDaEdk8RUvQOHH4Qp+KlAxODX0
xhOyCqyFAFHEdmAwHRpxgRe/6A7FNqLPrFySHmSh494WH27Sk7ERKFEv7YSgSZ6eABY0i/SHEgsj
1qvi2dALOA8BE++lFvQgsKxlrQIumgvwApUM8MCYubzWlRM35PSL0gRfAM7Z2hKetVhDWiY3jAkU
DwaDa6YJOUdkKxLW3EnPvh7vpozbI5WQtB7vpQU0/JNOvHM1InXIoYXJnuSzAQiRSvcMatJdDmE6
LdVoyIqU2eQ/41fwkmbDxhnHQSlL1nIeFMF7fIvvaVua6r4aS0x03ysCsp35FlKyvcrNWADgOcA0
Z1+SMzPjyEU1o0Yq8e7luFicWBDFGedFRX8yS5PtlefpFn8xuRtsyKKeoZDw9Ml9RUXNb/s+AgEY
UMgc/YtLJ7AqxjufX9YBsBqjHGAQlrQc9PhvF1wEkctSnXuEWwFyYe6+EVEU+Th/07yTTQ8sRDno
sgyLxRimtNIH/6oB5NL9Iu1HAK/RYcNtcRgagDqi0AqacT07DZ3hEvYYsvuRp9jkG0MSewKqM8LD
/Ez5OYUf/xQKh/xr32ZvWOUDh/ITdrh8l4Jggd5TBK9iQacFdZR7YFMQIzhFhNnbmaehhsvDaiYo
WEbb0rO5T2c79LF9hwasZ2vgZKqlUH5t1KgfKdYl/LilOcP358ZSBBvEZf5DfDOZhyJlaa3NRszx
NKPnY4w3hecye6LTvxvunG1jCm5C/0nroiMCOceV2124Lum56rIb6YEkbUndLCy5j68yuZSPSJRs
IYMIrxtpKIhlhEnZ6TTLG6vSmwodBl3FSWLKAKQBJdE/ET9Z+RJDq9i05bym+AeRIslN9EICKE4b
TSSL7GveRO3Pg2VKdR6EPBV8+HLW7+NOcU5qcD9BH3SwQ9mmFdAIBceXC5pk0qBC2UUtufRvzNg/
kw8/L0zMzLt4Q0eDtYZLfACI4X8pC2igSaDiXQzZUDjN3MSle3VU3uAR6M6JXaD7g+aYYKp2yYm2
L3YeVG45laVjz9rHjo26uTKfcfWXAP1nymHsFXwfkb7TfySnWAwcO8wkji/jIH8Sr0R7NjSPM3+/
3zuZwU5Kv3icD3CGerhs2OGQsyMulJKYNsmM48GlvIvmsmZhcsIqu7+wTZYmEoyQfc+a0+s/ZAfE
HbJ6UEVIKjpRA+xVscYeSZPN9ymebM9nyo5HaZ7S74rN3sELkqcRFqvN4SFH3ijm66eKDCq3LRFy
fUeKHtkjuC9tPjoBc/KMjz5SWWBgRUh6aRYLn2dz3LA50yIKvUXYTsAm9sC6hyNLyWhKteTiauQT
Y4l1X/FM31dXZhhELU+05B7e9rKDDvynJ4aVuXtbveEeW8fcvIY5xyeOWBfzYB9kPNPjSX0jP5AJ
JgCpUC5B8X7hnIKnwe5Eltk6mz7OjJUlbFrRNopnYbXp+oimrMPQvIcc3PzJgRmn/YeYeTnWzMUU
M9L8J//49Pr0rRYemEggzWyhgkN2jIGfj/uT3HUPBzJnk8x9GUcNzCZ3Mxdzeg5xRsEtspo7MV4I
+Wwnbqzty99vwZik8NJtnZuBH0PwYiizgXXeU2/NMl4gN1c1c6/hmGMUoZjhanCEUPHAi3lYd+8g
cFRuDvmFmsvXYpkU3r3T/u7dwq/LExKXgGCT6yrnuO5e54tArGaSyloqNCU507c9h7q4r/KFtskX
O//kdLgLuJz1qvbqUJ91MqPe85WEGUADNMNdCF2FOtqrPUAbPiHukLaIiwZw18C51kNcI3HzlA8v
QqydM4ie3sB/ebqNiahuz+RWbeBB1V7h8gazkU/1Z2MR4BQLfWicHLlxTvGOhwVWnLiiuXDehhN9
UodUiuYMBVXSmZXjrwfez52ueBV3o8q4QFbMvTy3c7kvZ6z2ieruUi2GzMhpkvSBmv5YmqYv8q+v
28bqOIt6qXH+vXk0rcOxAFhZBEqDlIhpIWMdJFUXv6FNk8i1goTO/wzlCoZIWnCeD+Nh3AuEtbob
I6OocGJHCRDpsUyRxLf9hc1Ujz4EA11PTClUhS9rBC6JOzWkMZ4fefR0nHtcPopbsKZnIbCZ+Zwr
5JGHpw32A8w3vsaRm4X2DhREsGHxNWEC9532cVvQUnheRJnRI9bAhMWRIp3f8KFrsHg1dhjYargd
X6meH1TpuX3ZVmPsDQIWMc75Kc0J633iSpqNmQOJS23N7VmY3DVcRH+3KRYvngFuGr9PS9BnYy7G
hSuUtic45ZBOgSvH6/b331XJ+yjeo2EfpwFijWRFouQ/sUpwxSls0BliCiHHt/NfIV2APTs5YqQL
qY2jmcsJ4WeU/Yn3Ls17DCA4zm05U/0VmAJr19ut+EqxeHAz9WnPrce4dLnF7bfbJQqAoj73epzI
ijP3YQBCL3GFqcU3lW5u69xs+NOGFDBxHd8osAoXi1bOBVdkcj1URzU8KUZBL7RjdlwRDnMNP0nD
CoEpRCuKYu9L+lX+i52+iZ0TeyxOEXQTZhnQsUxrlpDzvkPtNDJP6EqkB33GvA0zuMf27vRX8oEJ
Yyumdfr1FS41k1JriLKSOsdDaWN/eRxLSCUt73C9G2pUznrsOzWbvHwwhQ2gmlUT3tXEgDc3kzmc
6K9TIUikdVGcbd9Trdp/zOrodDfeEykzXn5cjW90YfBZ6PhFdqojtGsol5hjEP3gdhiyYgbFSkxT
sCS9kG3yxhtWk4LnTTPreTWpjL9Kw76C7hfeI2j+fed3LGed0fK2UbhZZfTkUwGyB3Fn8yBKp3Z1
5jt8y0bQfXCVER/1ms20nVDbwMLZ9qPTeuh16fKMRzD6eQSfieKV2BLXQTf9urinQcxeMyRlrEoH
njFn/MxKdCZUlHnYHX9pzCDvYSDCqTSgwFtfb+dTtfLWF05mHaHtgFYGq4NWAR71LXnOOU/ssl9v
D0hRc//FSwbKFPIYOtsX7z17ofFwzgfg8KBO+x69s32lM9cWBb1sjdSCjTI71qtRNPBPjGQV/xRJ
arz0JrQDk8ocrh7TByyZtAiqsRLq4PFf7x5fggRPbv5SLqT42MtmvW8Y1XKPT9WwXTA/pQEPCled
dBY741jy0LDpMPpkvOwPaYy+EThr8HZxnS6mzZNdnRrcfWJd3Bj3uAiGdH0Kn0/KdOABKYtvq3gQ
lMEt7u85eyw9Ycyog8ejxHkSSgHP1Yvqk3OCFiPMgkuD+7OAU5MkszULeANP6IQlgt1eFufSHPeN
5ZCmGjCFaTxOQsAxhST9iF8dgyOeWNaEUPWKLfOKuBSQ+XG88qhdppfgS17tXOzY+YLBlA/chAWd
h52HlAn9GB4H63ZuArt8KMr2H7dOBQC48RwVAWgCjZJC2ynE5hlnzmN+bJVBuWVlY0M98cqtLcML
1eJdKM3u/OiF+/LjcjGDIf/dmF8x2cZ3m9Jn4q/XpTc0WIDkORR6WGnsGVLvXKkpr5tncksEBxg6
SiTQADcclZbqAVtJ43idf62XX05GQb1DOiHiCeR3XFwWOT5GYx4adqIRaAuvzQjfkRPHu0BfWIpb
mygpaLnBnKRNbiyZMG7LiXhjaPTePUAu0BVWcvHW3gGhgCax0W5FQwJkJqKsCqqAPL4KbSLubXT3
PfMyy2eYyPHCeOHZo+tfEaevGW8zrFTWpLPSl93JmNu5DMT4i81nFmt8CFr/o+m8lhTXliD6RUTg
zau8BBJCGDW8EHjvPV9/Voo50ffcmeluQNrau0xWVhajM6SqR3+HJPP4egx43bIyK3NzJFa28/ci
db1x/9ueOjuusLvpxKCHj5xWs5pIvGtclhLxJs9xqR5DYYSHXTZJcLNEu69iFMNv+zx70ZJSdOlR
ObeurTrEJia51gMtaMUZB+IKtBB0pB5VaL3ct79rfv2Gs7MPdnVxCq7tireHBrALDh3wMrzpqbMj
TD0Sw9Pn5x6CSvPUOZC5CqbbOjxk77TYtncEwIjZI2OAtjpYSZ9iWz2uD+sxSu1Pb7UgkGDouyJs
SEwMV+Z7IOH93aJKnrQyrnnFQ6SwvMhHv5Wnkv3XrMvB4VlO/PvpVU6EMrtwF7IVkFulTMivr0hx
OEpjSyEzQRhHS3NNEZkHz7SJm5qbsAxfmADq6sEoP95VUapSYsQNozitWPg4BebhR1PqMQSUNt7V
rdNi0EAwvRKReJeiml3vEQLhkma496b+USBwlSb5Z14G5q5aRGnzYpyPqxblc4J1CWWj7o4sAkrA
CNegstXt2yDdbxNuGE0ELIaiFJIdvHIkJglLykGUwK089MqWW6ZUszOPhNBnr4iyQCFRJ1uV2swn
rrYOMIrAsNo3pxJ+mQ6lULdA7HVjfPbDEcT9RaW72n5l/7r8rfxq90pcJu3kZzaXZPy3ZRPOz9E9
Qk8AIbytNynSDKEmL0ndItmjFD+TH5Gy7H0A8T3LhHOu1AdpL7eRCthyOAmr3nYdprzmQTVc/Xme
vO0X/OlIveQqfwjJIC+66/sWBSlE7HKdVUxlbhudENxrdLYTOVOY/RRX6GWHIPVcapYtAD90hdGu
9Q6eTPcmFvXyBUNqDM8Axj5YPsAgxQJlKfqqdfQ33Swd8l0Wp3NjQd6dJ+/O7PiPwdtdl+NuHaag
8zbvfOTDKT4MKOW6qvhi2fz1TtlVP0LWngdRtcYe1YrJBDE9QQCwa8iDChRvVJpQz4rE19X+loMU
hwXj37TVkdWvPXik/atpw97KinMRxDFhmuM2HpKvDwIlEPx5CYPuEZ+W5p3Ssa3BnqmiU31Dk0G6
0Sr00YiALnVbiJ0KylP2Cl/uTOrpQ7sVx2A5T3aS8kYlETWypF9aqtOXsE2YyEfmR7mD1IANnWUg
lEIdZXgzyIbcmMb6kZbwkZna8IzpeGWyqF3rWeH7LPGfJAbYWSy9StapYnw0FgZVSXCDnbra+g/w
VY1e/70LitOkYwWAWxy/fR0coZLzp3iEfPSVy6C9hr89HC1u0h5NOaR1ZZh61YzzHlO5BBhWcJ2j
dI5ShcGVSWif621rZ+iVGgwwo0y+a1GuygSEUhgEbLmXxXjkXiWo0M2k7azpxlLJ/6AqI4AY6Dia
6DnQqYi4BKfAvEcblTNV8qQsBiOGNuzBp/XwNWIAzJhKWAHuO5CfkStTGIsEOr+sXAdYmZRVn3O3
4wWYGiYUw8kZp8d0xjlgfTO+pGRsRDReweKIhqn/RuVUACZxF06PYtuPhzyR1hxtQ+Bo8PrA0uD7
0qsgrR/pBahhlJYKqH380oFWT8hAwq+Q+de1SseRLq3l2lt7m/jUA/ZuU8Fza8ADGDtWEnCAcPYE
+s15o1s3gsXo5GINL0epmf4gRAVgAEvUay9mcizNwm61mQejQm7DzDE28uJQd2etJOWm1QTLJHSn
w9pUUPlyz84OHE6ECHAUvshqHNIkpTEpNIgN1l0WfUrFgcLCjdAU9hnDywVNS8i1TFHp7ZwQXVCH
LU3PBLMwBUCWX8ojYqFXFQcPnbdvUFJKLYdATau5boOV8t+FYI6gWImxg6NwCT5BTqGI2NsuJAhS
MuEwuCr8nl5X8n7gEGlPlvy9+qC4EPdoW6KGtLGPTjYEJ/sZeWJBFSsbooBzAGX3eVei6CxpJJQn
MsPjty+Sd5VyMY59Cl5oH8B6tg6jJUCFNx38bvMBB2XPpxOpOS/yDcmcb4L2VPHDqJ3suAHhtGBV
vI6fkWmhjnsEyRTsxcJluNud7oT2vvv1tjgdmIsEO67oDG+MxaaDe8HVri1Vn36OVvf9JX7ck3Qo
MMopfyWxRL0GVyyfiGfMDIne6Vd5IoJswzwh/JOzGoP4vb2TSzAA+uA/+TBgqiGwiLlaSL59FwKW
hHhgfmSeeOysEAumtTmCXxNMOtWJKJBa1TXbBvZjlk2pHNLmZNTA5smBhgQcyTgmeVbsoHEk497K
vXrnZn7IxFq+mHWIndPcFqxf5oqrLSHc5FLEF0qfqSo655NH+sI9a4WfsXBNNiafv7fYkeQTWUli
3f56pebGyNBPntqOIskoeXq+LOPKYO852NEEHSJcG459D3bAinB9VGhZtrt3R0/SA0kyP3GDITKK
G8BJALpgOe2birUbkTb/jm0mrUdKaWyWE0v0Rghfib7s9M78urMDacyGMl/7UuX4aKutMSpjdvDF
7PW+vo7VjcsWEs2EFkEjinWfTeENb9CSoywQqRibjZ267YKjEV/V6NpgR/BBCwVcSg8JDFgZ8CJw
L4KpDbFYg0cl1GK1yGnbNgkAAR/W7MZcsliTg5H6sJLUcbL9paxMvfUKtcVJupk9Zu2ASbKBhZRx
2oMVWcwmYLX4na9HwdX5Cgulpnno7AFMq+aOva130gfyH0grI3tIgDh8D/cF4OMwSEg3ChbLbZep
0XLtB09wJMAghRGeulAdZWM5XizATMmtVkMPn+aXJvhzhrnxZGIZ4ArJGYjRbJGmrXudwRG2kRSM
Pwp/MDm/zL6mwk2Ev2GnlM2r34AqTPHbEV8RcU3gKcrxVBwAy7cxdc5TVKPIj3Q2CWjezK6+xo2w
E3mAOfNLtBqd+pvOgwKcCrU8YbZQ8GBoQreSQjoD6CAZbR6puG7sN1aJE9x5cqSIg8F5uUlnuwYC
g1q179bIqu2zKta/6J2/XMD7dlWzHl/TMuLZw13YAEAgtQJFYcOl8guSOKZ7FgrQ7G3e/kDvCqPC
6A5Las1ommdwXJ7/0abwrWOvEr7pZaCb4WbfZhBh+MUxIUoLHNYvD7EBcOwgS5MugEbe05J6Pq08
XdHT7T4kDQakTR7U+3tnL9+u2OsUitc6fXdW4AARQ3uPlF/HrVp/BfIyrNGVWRoxWOLSMG7oFaEI
RphaCl5ObVQbrfhFAu9ooWr6jnO1CSGTHfo7dgUmgoTknF4lvsVHlKITfUUEcHRh7HoPaz34BnlK
IMSDzCNC0GlW7n2jFRaFGVRkKGTHX+8V1polhh+1HzvjNGI9vxTOQLGrPrfF2XnD+0blE6BU1Jec
3Uj4wnurAYNK9HLcZjoJCBmEMo6xclgZcAoI1qO/JwPTif0BeDAHrJ6QGwAHL5eQT3E6GVyhTCjT
guXJUminZAI93RjQUO9ItPNjhj12DL20cB7B54VrM+eIu71CECzHyrB2faooY597OnK5GBr5nT0e
RB5xx8tOM1kmeJXsq3uzOLw3r03CQ6VOVkJlAvwZjCMSuKlDXMveonfBUouo+rKnF+JNbPqa3JCd
B8pQ5usRFRSjwvPskMD15WZ0w3JwX4yDHLCOv6y2ws5CdPZ+NrHCRtJdg5/yGHiZrpUAVunVvune
gx0GneuNsCUccj5AB0ozQ3Q/3Af/ET6+uVx0c/mAhRx+PQuwYDQo/5K/pPGNM6nrz5tTikSE1dBj
XohpUg5jE7/BgGV1UQhh1bFhuDycnko+mF/gJCIHyODwNQS35mBiAtp0CH24RdXA3iw8q45cJA5U
eAP75twssYzMs2JPeSrW/IyPXKlqRKAelKcAn8SwJOxx5fkdTbb/AltKDB9+KsgQW4gic4U9ha3U
SS7bSPBj4IX06wooaoExvL0EJE24cIMixzN4oMwmhH5POnLHh7XArtglOzghO3wOBtwAkaEqb0ng
QSUraMpAP1SdcX4a0AyGR9lQJbQGgAeMIv6fxoGMrkSAI7hCiBOsCf/hak0bxpka49Oi5+KJYDSj
A14221eldgnjSDFDyCT19wvoLdLSuGFJZCgI2DQpKmJsR0/CQTEeaJFwVaDbdxV3cIq6kFcEdeM+
Yb4QR33xJdBpsM9YTCLpDMPM3F6vBFbGwtgP6K5UtVWU4+1DtjFhjJaLzcKGFeW/pxBMrS6SrYQl
4z39UfgGb7zo54ByFA7J39nkYEPlgLUQSNwAdrnSTqIpGnnCU4gJIjpoKomknZohiBaPaEQY2IS5
wTWgKYKPVBgju6CocQMNl1oogPGXEiUOpM14GWqQ4OMchzthzo58iOHlHERQVCU9dfYOG1Rw4MrT
JhF4xrszxOPq1+GfHSaC45ghKmQOThqkjhLM3zWFwnIsRyJWKxPpLhmCoXOFjXB2SB/KTu27xy68
gsyflzlCvt+DxzHVLlxbblyjb4mxs2xjiK2AniqDr/oVjPEq5MZMCljgoxDmqAVS4zMlo0eeeA9a
ykCggl4sckYVdpvahDIEyhnJkwiRqGWiRcoSMUtQtDBOtKfqyipcKPbYEfnpkCt4l8/R5foJeDKY
EkyHt5F/QbQ6CDpSWItJUGLV4A0OZg8iXfMNBxZTavFsKfQSagH9PtA5g6KFTpvaU6UnLsWSE/Jk
BR/I9uKVky9KUZnomPdEawZQBxiRaeb+lRk3ZilWu+OtKUEtelGTrYvWAhoa6WGK4C+aVFJXXbeu
Tj554UfsEt2Z0oSi9xtNJvWw5pyP2xmcUjWwo7BmD6ougp5qImGuJb1VGtgo3ook69RuK4005FoW
j6BJ9wQMoTPHUmrAZbsn84uVhMO81wx3op0fqMbu0YooQiKiyw7KKhCWfGCvyw6RVWFz7rzTF/tT
QUynTNUNg+SEUwV8VX5HfKQPOKzEX9eME2EIi/NXDyRALHAWwg+MDPDMrzNmOMkNw0I1mnuhZwtR
zoJGAEAdoVMU+XbpviIY7PFuhlp4eSoDlptONa9mzU9IyHCL9FhLqzaX6cY0b4GkfJGS4by9mfUB
R8YR9quBLucWCSO4LFo7XI8uQdNkqNXY657mzyhtbGA3d00qJ89uNTtyok+UnPcNqFtZSHGyaeIn
yE8wZH85lMysalCkwFNxpii9cPD1nqVZrvtl5SKpMHO35rhz9mtIod2Mx0DAdOGv4ChQrLt32qRq
zieCFgcy/7cjn5Yy8B55HrAVi0CxwHuLKqG60RQra5WoWimu5gs8doPzx7nIDCtd0RMu4GEVE/cw
Vy7NSnGRUImvPXg7Brq3i/Y9kGmIRMDa0NP8GqGp0uov/7qyVgVnqq6ulQefrbVm2CfdZ1/rNZBN
+/pHsI9EWXyDD5elVJFBiUbxzdXl+CBYnvaK8CE6whCjNmteJvr8d4+EF/A92A4FBRAxs6ZiiCjL
KnkVjzrl3jrivH4pZA8GS3frvJsXSgxwKUm74F+2c9So+4TB8C8Emmpf038WlDwqhxXvEdJ6sjPf
xANF5zKqebm0SJvCBsw8vLff8/oCOicerP1tHepWeXmrwmVji2DjqT78IUvcxtOcWUxKpcGhf50q
TDin67xRYNNHlYTwcn57B8WKOaZVyD23Hy//XMe0jGN5YbglReahLl60RivAO5WtxpX4CJhYnsy+
IyMI0YhsCVqWT5W4lZ/nwf3o4UJG6Wa+x+Z3TLzaiK4p/I48/jI6hBljZYdt71BIOq8pN8GG3am8
FZZa6xkFTrMEY8trfJ2vnz+Zx7pxgM0bMIc1LEwPsJxqzsF+ncxX9nLwAMi5L/vSf7aLkzKl3wNN
uyE1r/g1yhHUzVdQx8pqKTzY1/iUvHvXeDu/966+mn6oH/wx04Yt+EXZrUHfw7Ni31BL2pjbMn2F
ayRBZ4/BC0J6so/3MdSg2ePUfIJ7MXUXeHNtlRhyRvZ0CauNqE6R5kOrm/tcW2f/2KsvVeN/2LlZ
hc4SSu04Y7nVXbSbrJKr/xrk/vKDe+8ANekNwVJFHKWdxPROvOsX4G2pnHuKcjOuiOPb2s55BZSG
ghGf6S1oIEFEK3Jw8w9xJUCWFZQ1Wg1pDbHLfwDMdClXGE2ngXWAzYMxhIx6e9wtoZWFL4cajWzq
cswh/CugdXqlVTdPY+8UcSh6qtontExLo32TWA5ifQ6KBGgA8DiytcIA2CUr7zF4fG1KphYjtAJB
VxiaoETPPJvu7lWtYhtK/ycuw9vb9OnDdms3idRU5/V5LcGR3dNx/E7X3b0qm3f4f5vOsUtV/khx
9BKcDJikL3qCP1nfOl0U2BSSJYUn/ZcGzqZKdg8iLLQP0JenJEvMeAWEgAAoUEiON4EX1KLvQ8A+
3H/A+R2aMZPqjNuZfJxGZ9cD799Pxm0x51801RGqwKr8GDXow9E6Io/iuzROPB4mbRWIE3FkIa2Q
MXbpqwipUARkXttBS3S/DyNiL3DJ/0pasRLKPKhFP5e8aYFGe/WM89c7LRagyBu/5A6H4vbzVFxI
/ukZ7BgIH8GQKmoQFYOOgO6hhdJwnT9WvXF7FZeWwjILFDEYLSTiokS+EPsClO+fJGdAHR0niuDm
zb+gS1hymQCpxhgYA8F5wJWuek9G6UHAc4/UKC6tKvU4GMhGblAEABLyr7y52D2xL4DOmaALlM1T
o35Us2Py2qVKMuU244g9dJNseEhl6xtpQGLDfMNVOqZkrP3qEDYbxagm+YBXn0PpJBta+cVexd6m
6qVYp/mSsbimYBgm9CRsD9ZHlCqimYX4QcIwyVWgHW0WVUK5ImZGCBUXdKIDQiGVahiUvVyYYKvY
ZCroUiMMh0MDynWLdo6WCywWp25rBqAFOZzglsyuJT9By/UAjHnndDuMqtsxrW6VtHs/lImKoT2q
180iAZ2Pubdr3rl7cdddCt3sKlUnqE5jfcQAL8Oux+IRkAi6vBkQVEAiyYhowIMOTCLB8bALLdSv
7S9V4muMdSGdXKH3tQqpDzYPKhoToGCYxi7n27pTOoBI2t8BNcCZoREuhAALCCLAowFRq0Ij2XDc
q/vHr7XpXzHRFPQBukHlO7f+yd2NaDIogToRRLeVvQqCO3iMsda0c/firjpkn9YDz0pNXYJjMSx/
5+xwmh0iiSKBPh5JpwfKGbhFhef6pXixCo/N7fSOomcMZhZt+pWzveUan4zfzFq0i/a7+16Ta9x4
V9gKaN7HYDi4Jask9qryZLAbvHuNzsMbInC4ESBdUL9cwtzpaNwTRZ3nTufiuVtSjwOcBEV3AOo8
xOYXIsIp3HfXO3PbPnXOOxMKC063XUSSYiTYdW0SH45JqmHpwGup9e8BQKPi4w21LbxZlvxCBMHh
rJrA6taGrOtX0SaeUo4iXihBETQyEQiEjIOQsw0KcD7PMf7KevVrTWyPfelACtkP4b3AqNkdjBy1
P4pyPnFSg3xx4wnwpbpP5z8gOVaTirva3WOWGhBchV9KzlCpIT9EP5QE6IS7GAeHX770bfFGOCTm
rYlrsKdFcRcpIBy7d3ihauHfO6tRqXkKLjdjixumbiAABobV7ePuAQYEoB9Ys0YBcjbRCP3X7Ncn
JvfYPXXUzvLNG9fua9SoG0+4IgXW5IPzYiYi9h63iF20ZiCmd6s+3HWAL4R+Ue6Jr9M9Kh/AQikk
Th/iV27yrpm34T6tInWw5ZRsnTNQSJ7P29jX7gN8UPlNNS4Oj3TSbkLeBhQcHJeNWaPYMmVbjcpE
HyCtdeNEu0uOxYde0ySMWFOLxDCUgFXvTM86Oes2Tbd97pRQQvEirTHdPevJNPQuPHRWoSBqeRYw
rDp3bz8tziE7gc8I+6mZlRDs70nsOfoSFK3CcevsvQCUpuW4ihum4i8kG0ZPzPx3uOUiWmRlOrIq
bBRwfAL0F5YSrozNG4teewqBh/ubkOp/tAsBNfl/cDQWIBDLfQt8SDDEXNgNRM1DZqSZCA5RtEGN
klGydI3tPTr0jAUENnar7MqT4YOXwb6n7Qn9EbSeg+sxi691/RsDJGwSgCm6YYiagy/8+9WIviDZ
j/LZOQBdnG3sxxdwhCXNgD1sSSMiyCOua5jQcstxsWSU51dyWoiZNCxXInCda8pw+e7Y33REiEhU
haWv1V+jGhWqVzAtB/unJPtEtCq1phVsTAY8UBqpJbB+ZbYOxAvUJyhwAGMpEAWtw/DxB1jZ/J4K
FQRmAiiECEsU3WzDdG5qi4YPcBEVhjCBZqPZAK8RPRHIniQc8ImKCyAQUMLXHetpsPh4WnjNlNnB
kLeyKSyXMGUiDiDlrLwyLTJcj2dKtYDP5HT0qSh9s/4D0u0u5hSPRZGSzL1q7VM5mY35GNK/CG1H
kFbJUw+Qxocq7r9wOoX6wHOaY+8rRjjqqSgKN9WNZ4kikZFShxFnnExeNRFBIrR8rYCx8TXBLoBX
y1dCGPNOKY8QYq1JYLP58KrMMzgAvoHgEYP1U55K/xW5M/pYCV06wTYe3f3nU+mIsZAzpFgtO9cT
AZ4t7JDogLpkRUrgsEaT7AFO6QZcRXmLsmla3Ht5WEZTUeVwR1zcgoOCucRoyujam5EufO3scYUq
u4g3g11vYnxvVMILnLVaWmm2XyClr74MPWgVnZCcR1xOf9umYsPwY9ghpCGpov6HW/PqixrGhijd
qXgNEvMnvEYcBcwALnkdK5kFHhuRC5zhS5agaO2a++F+qBGuKFKgaMYMNebYanCRFv9kjMrwumhL
BKZAF+zfBFpPrP4xC3X3D1GjLbJt1W7M0YxEYC7NDdGmOFfN86JBz/aJfBwpGpgLiyNqxKv2rosa
GvNnih5iFOmVSY6XdjW9dx7t6MoXCqLLnLsZPvwzVAf0V30p7aMRZW3aNJAg3VaUID46cghtZaIL
2yqCCmOzhopVHuEA5KI2AlUQ+C2QBLcLCEaUeqslGsDBGkrx8+8qvZjvvHg1HyAmmskrmW20MCmL
P91K1imt5o4cXJa69+Wh0nOBSIElyUGk+0DVD00EuhEipi9Z8ritMj1e+UGJXHrEfNP0aH3CWwJ8
TmxDXfsUvJJbAmsTetW1B2rCf88WajnqiBB6cFWlSoF41bzPYf+ziRYNUsesvwDsEgZ3l6hkt7hw
hL/+hyTtHpfYKgQ/Feo+lSbptuuPQFWQx2fizuInB95AGEyjNhtIzFXRwX9ijHNAS+jCSRSaFqqK
9R4Cq7Ro1ryi3V5Dewdd3kpbKr4vqF+QqzcDWlYBcYJSu9SFvypd9OcfAjoaQCUoSWdWesEo86D2
C8E2qIYonTv3taXOK5SHLQGV40GRzpIiWXrefkWjanAbbCImx70sCN0no4oMceHvgNzKsQcczITV
M1AQRTUtkcppGqhaNsUufcJbYhkKrYYzHigKO+MKD+AFtSmlWFuoPDVPII9Dp9hvOA9Sm4h+IqKK
Cgnn5DWoo1XUIxmtMoFgCaLvruja2iQr6Ik1Yy685U6XqrDRDf0seAQNfaU8/7VG6vfaI/KyoYP/
7NBECrAvllmvhy818lQkAzjPV+KESyjYvcZBlA2Q4cWj8mTl9J5pr3cDaXNIs5Di+rTVAV5xcyGp
iZ/pPSj70nCXG6wbmomoUpeSXdlS6A8I8BnWe6UoawwtRcdULRW/Fq1ZwyYo2MOOYMBh2kPwgUbX
MzuReIf3uEBFI//AQxpoHG6jG9OpkKl9miwWRVXzBX+jYL+G8fVjqT6+cP52S8knrQYo1LRvzCeZ
VTvZ0GCqNISZETVe2tr7ONVWMWDosIMgFKN2XZ7X8n5gZh5Ue/5vPV9vrApG8+tPxwguNzJBu41T
APpsVqnGMmamLyEbBDk4yhXgKAbWbO0bhchhmZkozvFvjUZDfw9xxKenGWN8BZsqf4ztnEjtPD8h
9z0okSsMP2oa9pE2wg04JcC9M+ZtekX4zwHvzmFoEcutS84CXOhKmx0B92f0iUgv4kuzMLwFnw5t
BJ261MKSdcj35jmcGgIBo/OsysXM9q3VoCbJ7yLKU7PHsgSRm92OWaH5sQ5QB9XzYa6S85NmxO/f
tVUNclCyqAsA9BWIgws9JIrxB7DY3V1zQzMaSUeSXx7A1TDRLC1EexBlxv+A/6HUgt6duDZM7bJq
iytD1cCUEbImtIUADTIAwMnEPiY2rwbMMHauWy4AvfNXUO3clkzDpj//al1g46nRE+x10phxCqoU
Hdz84BWtQDFz0/3sOsylpBxvkgWV21mjb9nfjR4EhG92sBKbiygcanM4dYoo+4Rl+9k+OzcoL3hk
Ug8YnGEpT53wuzWLW3sTEh1B3PkipBmTdlRJunJlVxwBGo8DIk6G7VAr+YS8iXtArQ3NUjbtFYYK
ZzZjFduUrdnPzUd4CPR7B4JWqiJUcamR5wZ7DlF5CAiy6os/8WOIbUSLoIGiTpkQEeG5SJ4Vu0j2
pc6nca9EFgYIp5JDr04r0m1YnW8IpsuWkIPjUlzCwmjs3ZxXzNikdAM/Rnm4YiUVQ3buPa36pMKU
MxQXKRHS4carEmJu7BKnTX1/X4MECiIDlgL6Cw/2AM5lLPSSOmEJIkRk7av+lQJPeZg181BaIc6h
dAiiQ+qWuGnMSALy/1+YpmKWKhrH9Nqk/jGDNTJ2Zin1ENhvlJEJWFROUTxNFCQcIKH51EgSEvJe
T0NElYDBDsJC0jggk0RSSMtNr9cj3+ZUeH6DpJvPgWWgkFXfVMmQYIUc5ETRR/gyrRg8tl67R61I
gc8aZ0S4SCLPxcP9oQ89IWJ0KQbBI+fzVE8miqaiLZ5CRoZiS5WmtIbYBHkK85JE6TXMkaz8zQ+b
XDCvFj6A2TI3nW8zSfzZwk8SihbJgR1A6kzhhz25W6iJiguGsqZAWLeu6izcLZ7YmuYnPYKs1O1X
4ztaN6uO/5yKH0ztB+YK60rzVJ32KVU9SmrFUh9snceQo46sf43JCFl3VYmICzG656m4lCtXfW2z
2c1BxdVBT/FqowKBuiKM0puVnpdQJ1poUGPSa+HjrxbSIkcl7R7MZJM3CFGI3Ch+EFyUFtAybwkd
CoYysC+gziMjXR0W8A1OfSIBmgHLIHX1l1gdCNF3FVOyGOxO6EJIn2thAEN4cBTv5pCcuGSBQkqA
LqGKmfCwIT5zfOB8kabMyhbUUFjRUIoo+wkN1MPW7wnzEI2aBEe/qrL5uSnez9tYUJcTwXID+2gL
dsZtUCbk7fSO/JeM/przwbz516QBvd1m33IoDZAaLoyLgR9USFVlVFJxMCFCqk+u/GLv5Uz2IgkF
JTtdB0k39XJgBu4gWSTVVsKlwOcQM0dEVmwpneGCv3SIVlBIcDw8KIqONborhLsXOPDUsalkQwMh
Xay2jl5M3V+8V77YAzny4d+SQEAzuQeaR8dOKXwgrhyIkkI5MmSFAMm0RXhlibMKfqR1VpmsFrHh
yc/MxYKKQ1aI5Bs5uwbf40dWF81KH6gGQLUB1yI9sRrHTb+nlYfRnYqSpKI/WFGU53zr7/rCaPB6
bp1lrxA3cBMgM1Wf/k5dkHbiPtX/7/o58lA+SZ+l/y/7tHjOQG9bKVIIV4/r497jmFPEGc+eSmYk
Vjpr055W13jTOoqprGINNn3640B/Z4AThii23H3spuigtDK28w0mdZncavZ79jGlWbjSAUYJXDHQ
Twi2jHSYsduz5rptBCHcgE/L7PAtE8VQVBlCkIUQc7dFQc9eGg9bw1rwZghD0UGlh/8Y8mjtehCd
EW4XtnvjEqDnR8i4MwP9OTlnLFv694gqYXzrAyUdoz/1iwXz5PNXqNBfGzot+DKvf1nDunGkF1ej
CS7+JN+aQKvVPPGxEUBwv5pcJt42zrmqFYi7OkYDptUIh3rfAHE0ptWjDsvbarw6uKltn3yJnIow
btuoJBEmINZVN4KIX/hA3u4GAb8/ifpHm2Emmqn+QeNCP+lnLeMlKp8R425mbosJ7Si4Ie3NyB7w
VXSUMq44IZzaX2GiC/zW07SHaLWieqSB5YFNOyVdxnbJnAz5i7BoFGOdll7TcOvGLK2ZLgNvoqjf
7XbR9d+i9bLksphzvuYyOkskpD2T0v3DMocTHgRCrer7Z61o6+deh6kLa3HBBdo2yrhUnU3dk+Rs
L75o/tmjkXZPGmPnlPiLrA1LHiI6CwdX/mqwnKw/YyNyAesQsIpve1h0hi3DhWjouobun/ntKNB7
/SCa6Bls4jpcdx5aNNkzRo4VZKxblymnXP2kFtBPoELAcNjCwccpmjyB3WVGTLdrBiwL1xOZ/YCl
tpdLMiGpRbECR7vbWaI2hUQxc1o1PIP5kMjtsvRLz9MDDsygq1kzyEsjssjUJ7OC5DxfHV4+QSEI
Jx3HrTRChA6RAgoHRxsMLuPqd2kqMFf0UsWaPWshk8jjRKm52+1PJoEekDa+CkPqfZBmQBFdYjQt
EbfVtZ7Ro/gY8878YVodSwttDzX+Vhx7hjdYImzrK/0yUOPSaqWzJ4vNiSXGwK56PZVaQ1VihQpR
qMK6Uw+kMa49cmjMYoB30a2jFEKrLNQQsWukpAENhf/RUtj8C8N22+n5PTz0OeXPNmA+UIxENeiF
Mv7QJEIUxPqj+B86vQQkDxPvLQiObKyJLKR8idIekWzaOPx15pESWsJjTKnYLVjyBDMGqVWcLXkp
uLa+77ouhqsqwgf/S9VuLuY+f02MhGbkBcZJlQ45nDvxEvWfAOJSLkzZP3XLdffoxphsBzetGnTZ
aDjuB10ynepPZit2PW3His4pGjCMLMQ0TfrV5jvcimIvwvqkz/6EUMGUgCWtNTwPHkLUsl2MKEmX
69ot24w4BxvL6wb9SWSaXY1NYE61GO+Z0eH5CHlSK44CNUpAiySZwR/ld+kG63ge78h1pomLYca9
YmS5kVaEgVl2RXro8N7YzZbbchNul+OBNle3S0c+GRWDDftIbTHBBGsj3S/tKrXWnJG6nsUETm0e
nJ8YLqcwYRpsdFMHaEZVvtr/PoiuEu4Y8tdwyNBJDpFg/1Y6TLHEWjg1APBDjJQdHXxGRP6pBX8C
mEHn9K89IhOq/qKbZQddc8lqeV7XZDLxRKZjy1vLVreQm3vKzKeS+BqiuPlbpMiGz8dIyCoynX0m
2PQDdTagl25m84u5yzNlKS5RN8mFss5YUyQ6ix7zelEZYSAk5M8En3j1HuTVfqlgf9Mx+QLY8rFp
/DYj3l2dLPh/w4cwm+0jtpnNiuK+Ce1YeHkthN620Tb6dam89YpA2TO6Y8Rz6mevhQXCvAfVylxn
E8voqxWnnD3kb0K3i74hSyj3xZ2yJzkPlJUUyugRAyVTspvh3wlA1GMmn020ShDM0Z3FdCEoLNyZ
Gd9x1ScIhWddh0GvqAWyW19w64kyD1Er2YWqaleigQQCE5H3h5Zihc8SpoAi9kogMjiFNadQ5JB6
sJ5fEBui8YEecE9RmShUuirt0J/FfhqKOmJa9RShWQKT+YZChFmcxjHxDp8K6cpNOJ6sKGtLWL6A
Lna2NQ23QnVAtUiBFNr7MYvKZNVsmR5ORiAuE0omRHwsjSJr7AGBvm66YcaJrojylMkxpzkeStiZ
FSHR4/M37kJc1lkslluR4iksE0zJmeo1wZKJPlWgkEphaZ4QqEK3nuJXkcrIkorEVoqgeCEVA0I/
QFVSNVarPRXv8wbDRV1UwCl6WOQOjSiBMCysfBXIXsW63RxrTjeeVBgwcQqdafDkS20VJCS0Yx2t
KcoJo3ATjRyolphDNRnqQVPLgLHOI6KNUmZZZvEoBvzBJMxSZF2Jcvye4mNRbevEquDtpHcshs3z
2PRXfQV/IglouRSbKcgW3qwcEPw75JKhHfMKrcTFmuX4+Zh0XHw8YlE6Mql9imCosokesShggrFh
pECPIzeh75ALYlfEsQIITZ6gg40vDZpjjEReo9EZRctPFPNQJ//x8zAXKWdcwav6svTe8khXGH+6
NO1Yhb/aaQoteZKz37sfk9VQjk/j2pl/gCPcGhqfpH9v37IImZyw1HYZTGNpgAWleqwyWHBClATB
gQl3DFDIvvkxsCJ9pA/5NtPPNRVPGv+agj5mwIkG2RebGKqVZuWgQjkf1M0BscEYd7/v8yuIEz0g
4CGr92KaFPALQwbCyssovYjaji5TYxjxkfkFyUxmzp44gTlKdGTtAaU1J2ODy29Yddh8Y3N+tkoG
FLUx+A74Kx3eUIARV6F8/nHnjLMQSN6h11tcN5Ry7Tr8Qd4IZUeN7WLsZPYx/YuDiBJLr0hBMcKZ
iS9q7lpnj4VPHDHVwn66x+ACuq3l0NwEROlhPLxDmvYdJrnwEIV6M0qDaRFFDLnHpAvdA6S7WCxF
ZmP2t3gYavw5K8+QEW6Kf8oNKlRU7IouDGuFvmZXyPL/jaFbY/O3t3lsn+ZHOwR7HnSXGjqBzHXd
Rg/BQKsYhHO6YsIELWO6wqIx0XRBCZMqfBKVkYfGcz+7mnPBsipiyzwCPzrrEfHh3YBCKkHzhYaz
A6Se35f0RjVzWdMHCHWvZBmtfDvFDqPTqI5JOTTJSKaRHfUnXY1QkkC2pn9UmM6jDjrNwtI0RhhJ
bCpmCPCzlcMnckNZHyZDCPBUPwmoN5E/c4coO26OKK4OI6IOWQb4uDo4BT4wj4hTiciwmO1CmvJQ
M9V7c9Pqp80yAQbMsFUYMPNgvPAtZSpkwjBOyhT1SFMHVtY+XBZZUw04kaz2eYSwKY8D0ko2lvMG
jqkN02Cg/J5pFzfvwlQBQoxCPK/F2oV1WtpPqvmIh8rYOjaUd4PJbKHmzVw6hiPwhNm+fIfzzcwV
fen2ddyy5WAQKMMEgACVm4y6SpT6yyWS3+zCl1Fnmg7VJAN+Jk8Z+PjB3FWRuDMSKycLaQOmzOrH
PHsGLTHIyM+j3K2dwPgU9jpnjotkloyOM7fMS3ROlCRBjLK18diPKwdYFKJrpu7dzRKxiDnfLw6J
VoTjyQVnH8PtaNNyC66icumSqbEzm6qhN2PDm/MKR31v/mwBZ0+blBe5yw683fmc7yMM12EgsMbd
SJdhPti6A66wwyP0ujnE1Jl01D3yolq2fPq87GiYmflZMzJJG0pjUflMRm3tOB68RLNautmz52QH
dj8i77JN2+yb5DKkQISAvIAU5swZCpaYOBIurgWbwb1qyo9HCAmcztVzTrtL3uzOUC4Eq7DOWi3Z
B74pU/EzERrswbegEzi3dtXDQvL8llpeUHXjMtSaYPm8dXiga43KoAa66NKl/sTutwJ7SLMxBUkg
O3QlVNHEuPMFt0WV3iudDJmZp75PqIJz+7m4DU6Z9ggifF4HyvP1ejhDZQhb6qGozajWTTAPaUYk
bjdZLBLA5bZaKFUlhRCK15QbXcwUTeF8Z3H8NGP5GEIDgYPC+5IYTPThcAKVmvm9HlpbjMizwgYF
HniKuPgRwoDKcJjFSjlLHGpxmT9mzQjFFUYN8G6FOO02eYjjjKS3EMJ8yghLfJiqy1m01lR3B5p6
iOfRwUgoxrVtiJJU++WyiNVFWhA5h9ZGFklUdlosuz/4jQvkBoWAqudjQ+1n5cfoXEGxiQkgh2jR
Ry0sScJqCJhSPEMithIGtcGnSz9XffHpbCa1gRqqRQRH+nQQVdBnwZ9afvFzFWdk6FbVcvmhoFZl
W4k8NJcpJJuVU2CklExXK93PzH4hgfSH1RSqo+m4v2o6yhtqKhe6Lvo+2BXBngIV3gqZMhUvM/BV
96ZYV1gcV8/l0GT4C4K1Y2gz4NeFTwrJJGjjPcirxnqbor+g8/AXFYEvxiALJmVkSdN/qDhnqfzP
A5C4bxN1VmPhJeH74YF1cmfz9bejAf1JkEG6gRtQ6qAw5eVs0D3YIh8QrvwaslWaDnxdNkLJLmtl
/49Z9WZSKCCsURCbLYdERN84nHWmQgh/Fe3oKgLVRfr70Z8FAcnD/HyRGpx5hEAYMqBMnuFwc515
OtQa9IWeWnXEo9NZOpTCcEU5qj6oyoWjXi8QCahKGZN8hzIoZLBJR6WSUCeb+tATD6aX3jETSj8p
/5zQKeGP30TZGvrC2s76E/3Lk3SMIDiocQdd4cGdOIQBFFhlysISTsmGofIN6TFe0guGGB9CZELx
G1cgw4zHMYOY3ZqwvbTH1AZ8IG1SQk/Kwt757SXF/MTvM6lCK0WSpFbN3fTU9C+L1reB+5BUgiR5
5KkaLnltjW9crAKyUILIayHEQwAuYNhYOGK+W6Yu+cxUIHgSOghGmqLkYA3tCCOKBhGzOUlGi04Q
9cHBMNWK4hS9LZcyuLjpw0y2NuhjdzX9jL+S2L5BtCZ6wdH8j6fz2lJcyYLoF7EWHvEqixBCIDwv
LFxJeG+/fnaIvjM13beLogClMo+NiLNiDhU3SzO3UufqFRnaqPkNGEZZVoo9gz109kGJ8g4GtqtY
JSsWyenfMa24z/DgHtxLVGbMsuZvlUd74s8Dhl1ORv4y4QUx/nxPlqu3pfFK8Ic9R3Yb76YxrvLu
2tr6IJoJhArp0EZ6W/44pfY1OZMFXxHXZq8bWYmB6p/VnnMhA2sgPcmD3Rv0FAdvm1lVUNWI1CkG
jN/wes2/q9eQJoGKhXsTkcq+0CalgAYppTfhNxEag2ueVd5pyyg1wTqjsSRhMwgKG3o+FIHYU3eb
UtACBhzFpf7Dk5mRMZMxVhpG+kZHQXWnqRvaQVZnw18FdugiB74xi+sHsHkBetRApOIPTwu6Dt6k
CnIM5JtU0gyU6a4LOgWo5CHaoqaBbAKCCWQQyjH5elJ0zvZF2adwemRaeLcrgVxWTj6YG6sFx+EX
OH7zCSdOCF0ODkNOmGttzdvk/2BbUTYD9YcwLIy6nPr+wvaQFf6aZVn/j8RPtjumsrYBToMb41JQ
1rP7QvQAuQK/oQMhjxehx0GcRFFtildRK6SP/ZNBVq7JsglnKfB1OMW9nMBcDYAP0f8UVk+0NT0V
NeZQsyOkcTuNqmKGgQzlFrwAS75JIfW1QTM59vuV0YK3FLNEk9ZFXlQiKxQGkiBT3mQqXd46vDu5
ONX8UAgWvklAC+A+/FlAiZiK71hENrT693HOQD0+vNLXrXpCS0kuN4/HlAWR7xxjPnTOhuLtqYAo
OV54I6KqwWPr95VB654qtcT3c3FyeaSAUSqcGJkwsCYPCj+iQQnBQJPeELxtFnKgzrLcknyJmkIS
sdK9UOuQnHJCJ4ll3vOSUqBTA1ZZuJ4BDlndx34/tT7thU8Q4vcRSKfmkUEiiFfUG/OpvJCSK1YR
O1ROtUPaqpL5h0IF/1SpCMtP+8taap/JE+hvFP0Fn058wTRwHuQBZLNl2/Qppm4ZNyX5wqt9crJl
gdEDUZNBrJoudSfkOMLrkX3WvxlDZNd7oj4h7Y5BrjEg/uYcW5rBncIbl+YpWOWuLHuuJwaVXnms
8dwQUcxqeEMZ/oVeogAsAbVEFEMok2MOlKegCEIwxxRFatcyiTOiV311Dd5KQeNqpRuI5V/dmsMx
kY6As5L4A/BA2zHr76u+8QvidFjp3mn7At/bNQ7geng6GxE9RVtCUKKcgmpi182A0oh0mA9rgP3K
oHE1MCRpPFvAfdrlZvnvhWpCYAcNOwjpJsOwhBzUArIDzSmPxEe1eZnfM+TuhRdNLRSWk5jNeQBO
JP7QHUWrawsWIzLYb8BGFahKH7RkBcvatZ8g1MX12rSTWEzUD6fm7QtiLQJcMSt1o1p+tzftGviI
G0hd7ewiRJEPRFYJbAkBJGKYzhAYOhTsSrwFkMWllOKo99AizdqV3W1OhoDdC9ZHkdYCnYph0ihC
+hoHIV75YBJxjrEZ6qFr/RTw5GJ2v8C5zJ+OZTMlUyXr2VmPkDlVW42T8+vV3wADAilQrISJRotR
hx7TQwwnq+supIsQoWz9r3OKfeAJHDUdPc4E6nQYaL2APvPGWfAxqAX+tFBmvuQvdEJFIrtgo2TD
9ElUW1p2vFabwR1KyJleXiTKoV5NGVSEi7szYq8luEA8MM2Z4rjcW6pnSeDXrDR0qXw+R/YeElEm
DCdlkjS7gDdeJ8sh1pCc2UCA4LICmt5fUfY1AMnOmsjeZ4BPfSah2IEMc3jVDlXdT0BjqkrZMVVf
Sn6ewLnF5xCEavlT/lj+FHDVKK3TJSnTia85+Qk1QJDEMjG6ldw6EF91pQE3R6YbJGocd2pWy3MI
HtW4VG9RkY30lyrOOzaeTOECekG9rH8FBSNq+e9yab5M3T6C45JhaiMp33aI2TTXh0geKzKaHHzH
8Xyejz3TrcUBS/PE768xSEC6JMRSj7MonrAfXMkGkHc/A4KQWfQX2R7IIBv8slaa19JN44dfWHCS
mSzBcttPXKTnNItvXM96Ni/EZmpYcpH9sO8Qky/YDzo+Y2hpjOIK+Rg611I4hdB7s1iVaZjNqsCH
0BFSlVrimkLZ7CgfCsgguSDpPylF0PceXdYJPVPC4LnTAu0gFC5EKj1CvOM/OkiLqfSk0IjGmgMC
gE12pf4z+IEv5zjzjwsbCOvqS2N4wxthsCnaVkAGO7xBHsFsRWK6K4owFdOp8FOCt3PhDtX4DUqd
EquhhX9nuAJpB9yG/p7k1tadcqsse+rGLbPV5oWctsk4eSUty+WV4AIcgY4CdGeOi9ppIURpEdPK
XbEatXYl2K2wdtHAT/3NXH73isdYgomT38Z2tNgIDE7CHdfx1lknDkfG0CaAVTKh4tSg4Y6CdqEl
Uvk9E9/OfDtObYE1EUZ6E4t0nmbUBhEvsYowNc++sJMiL4Keg3p79cPAVk+OAR14a/RA+YL8hoGU
g68D6tTnkivsC7pN486muUhQhlYMZh3mJAHPIlqoAB5OxzdyLWxjDnafFPdrQNlE7tQ2pa8Qsun4
Woj7v4klrKrKubZNplCEoxYxQ7RQBZaQ6sEOadFRl8x8sp7/GBIxgBDE+chwh9OFyug671ojPTsm
5egvFgrIssUDzAJRJ/tJZ2nGLotLn5KXFhf19ysyXj7wJrHRZfUOYPWFMsqUMXnk14bEqxHWooQA
BVWWH21EJjkYpEz62jSkMsD8R/yswhtg0SKa6k6qTcoyMry73MS538d7BkpTNHd/YRCrS+nA4+ST
ppH7juCy09GmCQ3Lh97X0aRbme3mmER3LUQLHHmRhWT2SPXXrA7CNU4UsippZ7pYFHhJvfM4dH1f
mZbCKHGoiHek3kvIzlnNbixRRjgeP13bdf3YQyaN91CCrw2n1fHXgGmin/HQyvysFZI6gMMwpAS3
0yLimFqCqTy9OFlsW/vcqXDvFf3Lff5CkZ0OBNGoB7FqvgsKmRcG98d2A9/oSBW+yGA4OdYf9Txp
3NpTtqZiH3G0FT4G9phMYso1KrTTfBJlH3RIsHHcQxSruKsKmU/djRNRiFEpp1VlvC4rrrERuhna
1VolAmvMImAsvG00nRIbcX/sMCDXpUxub53dwcmlzQRWdoEW7xGi0t4+V9u16R7oCiWYvVPGcpgG
DLgld+JXnhB6bttDnAjvqSgTaZ4pdtkrcl6pWVARspYVJzeUbZdzoalRt/Yj8gVgWKgdqE0jaA8F
MlEplFXJ16uKxLJj3Ml+WH5j8qvNPJCShj4AtI2nSJhSCZVAWpIkAzhHQ53olpoYIVgtkB0BXUri
8rtdBBn0/XRUniyCfHCB6EC4ceIfeQ1hkvkx+0aHkzCZj6KLkE+VMc8jKWCLrDxDaxxgZ1utNY4Q
T1CNqwoXBM4KSDN5AbFbDiHGw2e3ui5ckqVXpn2Mg1O/722x24msW2aCqN8I1KJ6gEpe1ayefGya
zIoi6O9S0eV/cq4E2FVwjXoFigQQiK1E6nhNQC/dEiWZdCjbLJdQ5DAU/Y56WKo8gKjUjTDXLtZQ
WwJheAyI2paG9CRmbtneL9b+afAjjIDyrHNdUDFdSQzVHADX2XUq6gBZh5a2fjfzB2dn1hBeDz4O
yyBJKoHt1L4Fo0kQB3wPS4P8FkGZ5ucomPqlt0p79Ih2jlZc6aH2tAzd719QsWlI04X0fRCxHGpt
M3ax3IXul/a/rJnyUzkM3IDJHAv+Rr7EGL59+N5oWCeBpuvUeQUxEwF1VWVvMUWMgFY7egIwiOnT
sGZZ+lE5KnSlLsgK8Tq/BWnRpv3dNHXseVbSb+WZJGeYAjcJ+DUizMOzUyyhPPKXVcH/qBrBH1Ee
wXRTVIvVuKJRwEDQD62yLXWQfFYnqTL34+hQWlnunbunx06Mx6SPorjy7V3co6N+EaMrLPos9EVU
tFF3RPKXRF8Xl5EZWc/hRIUFWohCMoG58kxxU8vnZQtyNaFB74H6eKHuOJkzIltXYhBLwCEA4jDn
6q+gSbQRVQqQYqVovjs/N/09pnbmC+4jYAXBB3W6lx3t5hGReSkUBK8oKSrqoapxfdxJOUKlki9W
LKsXPtlqG/YTUyjRsSzBJP+hV8q88++9a0z5u4E7ZperX7pEKLY4Ub/87FzGr+UTyEF2QuZGg9qW
Qcsqw7EQSglMhXAIPS8VGh+EQTBtuMIRkwt/HSeulXKkwb5VJCjYrjaaaPzaPLLsRQuHSjqnoPPJ
to31xJ9rFjkBmCr7GRZXB2gO1gdAdUcuV/5Du5JCkYMiUQEGl8oLqh+Mg2DF7WYeLbWqxG6cqWMx
QWfsTtmEFD4o77ClIzcYkhANV8OXFdpIE21tTmffd+3xcFWj/KgWi5zCqttoWj+g4agFM3koX0E1
jNJWr9ttfEybCcl8jGY/IkmmWgTNHVcSUZqJwjCoN4Zh6AtYZAnojRpgCAg8QHCe0+6fg2JHdeuZ
myewpJS4fEDhGVzGN1Cjy3pmBQqYXUEqVHFSzXEDk/eGku6ZlnrRP9N5r/pKQ7jLiKEBytYD2CEA
nXpXATtpDhzo1dP85gHZehlaUJgS711K4UZbhQ3EvkyHKnBqsDuUf6AmLdHBZSfFNX9Sb9ZNLlBf
TixEChjwov8WId94cyBMV3PfoD6MWmnMZBymxHDUb/6EuXTtiQOIaoQNJfKmKnA2hZq8mnV6w5rg
WGYUVgapUYKXgRC1l2QBtEtlvJ9gehgK2Si7CHu2IGl29dN3RlXRz/UdR4N571J3VW03U4pl74Fi
xj/0wwX+XkES/wldTyZUTQTwa+aeoZV8ajXkBLj6xfEjTp2KLtT0mOzHw1lxU6VNOsllpHN5BFgW
38KLSEkb6n4dmhZFXPWw9oJW/vV+LVW7qxjjSQtyTPVHbaAX1ROJqZfMlWU51HjAcmqnbuhwgQ0c
DOZ5TAh/FRlcdIuygi3dT7XJhEz46z6C1V9PHWBuAKdMdoX0eGbSAldHdUZUdqc9cQxPLmN7MBkd
jt4AUmRw1lyFKlBzwNsgk740IzXOwflKiRH3qhKA4fMcOAbIs7FniAvqHM8AurA6aTqg1GAblAKi
BUGvTU0nA+mheoL/UQKGPCB+FXDlJYOiJv2kX2eAiOyZpJN3HPW/mpfG2EygV2ROcRnVvJNfXmpT
WGSj+A6lLR+LMq3reyMVw0pNbrddCUthZWfWpruN+YkSIrgwF276SOY9zSq6NghwxLW/9/zrvIiH
4InfGyVc9+qDweCOvuziyTzPa+zVeTXaDkuI7qawdA9+PcxNr38oQ9ydejed34DKFx9muVdovybf
+Ou9m9+r+WTPTjfEBb1q7wNBrV/rJv3XhuuoSGW2eQ4/FN6lOysUar4l13KHQVhj3hjDDNkadMQr
/iXYAxBpU7yD9kHDDGmPLUDiSvM5rPztOidmP9KdYSJomdtXQeWhAJAi3zjSG986F0YhV2guzxx0
nkb06IPLaBtCb4zOwCrXBtu9uQ3L7Xrr7+4cSHmNFnJ7CyoW2zwSi5WadPZgO3t7drU+3nVwX+9p
wAy2zefFfIYg4NzD6rTio0xoMxGKiY6xjy4DxKrQiTgGs4bO5RcljR0rX/PQo3ghVlI/W1WC7w9Y
yuqkUDe3RaZ5a2I2/98hRPnytmc7x5CRUrvIZBqIEylkqKkkFaj7I6FAQAPriqkCUPNbnw20uyqN
sg2x+6ad66V+rscsuKpZxEsGzx5jP7qn5o35OJQN3AoE8Q3qpnd4AXSFymfYJFDYx+w2xhUf+in5
iU277QDg92ydMG3VfgJSWf4PlQEKEQx6yTU+8dWF5BXdDvbr7ww32t/27xyM9hkcF5aXwKFfGJdI
iPrbPhzU5QxdDxLRIgM0N/GZ2RMQYaGAnBsVgsRqn0FndM+25skQextiUr39jW/2pl9lzXD5xYmk
Rovra2f2hw7AfLsstXbxGCJ269sn1UgsBHwfg1doNG/xdrKD1AfZ03+7Fbs0uTTqDSPcU6ctoZ+k
pH+Ies1NkxXO9oxyfsGkKxpnQy0e7pKdEQH6B0/1DWg0kBNxmtXCUGz5S0c3eLu2IhkRRrQ/pSaS
+By2x7gSYjWppmncH9Uz4FPocvLTLL1WnaXQ5DhZ1cbcGJ/8XFjtfT/Wm1MrjgkCnKhX1qz0RJRL
XZnc6GUmo/2YiYDTNxIrtDIYCnDhs1AB5G7UlsW/c3+/kirTF/1YiPKDWUcSCGtVrkgEMBFocqJI
9WqjqIlq+BK+ODwU9H4Jh1EwCYzWB1R4fFwgR4ALJeNEYKEcbQnBz2ZujojOZcxphqJWWNYfZuoX
okujGmd04k0EzAr3uLiMKi/zQCQCcGWYUh/oXlUhPwUlvxpX7DyjDe42s4HQHrEAijO2D6B0EEgW
UXrKFTqbqKTtzJXh3BqcfvsQBAHlpNbUp28jJooaMm40HmrAsXAvlU4GNQEWHgxxV1OS7bUqesj8
kVFX0DkLhsQmdZvRgJIpPGQnjcWodj9WYNugP/gA/CiFr3ivm+TgFBCpMmGuP1SblcK/+Xs8Ztyi
EBuKjEGkX4CWgCd5EfiIasupGl/pCUjBDPE0gAp3d2iExa6U1OTQysj3Sa5MLV4l0jsE44ZnfuPp
Sk7t5mytTSQ8SveCTNrO7CbAue/umX+W8H5DZlCMQZAIpwbczSVeJ2KHGpwiUafOqRxkOVR/WPgj
SdVBlvaNds0XNogPLllx+AOY15U+8ifWTUm9SyP1qu2Kn2ulMMchJQO1U+tBPPEoB+TsZWpyszBw
wq3orQCW8qUaP6IujNWRZrUwqvvOAXKu6voqYmn4BqqFzXPnIl1dezuResC2o79TpKVg7rIo9d5s
emwl860/C4+tSrTHXUZbjqxqWNJgo8W10K1nbFGm2w3TSDV2Yc5V4KMGbRWpWqinpkaSKmQ6dZRW
iI1xxxuHoz0enpy7e2GdNXLkTukv9WmnWKcAqUpWRdd4RrEXTwF2cNiAHMLOCKP+gh4gISDCLnql
UnCYSnMZxiOF8COXfSPTk4YxtTUC9GtfRX0xyUWCokVCzE4QEwbDXEvig5eG9M5r/apzC5RySZ7Q
4PE92Crt5RmnBhYWgY80M+8SL0WKRVIGavkxDmWD9FwNhbytz0RRLFiersob2RK1+w5DKeNV0LNR
tiCm9xueb41/3ZxkLrk/nS1tkJJwXjWOXE1Wwac8qrOH7h5n89Xc8YEBoKsnx1L28yGacvSD6GAE
ZdLWXeOJ3AGzefxZU5orzDhSJqoDo419tXHcVzpd2ukfavJFz5iiQux/utp1SjMJgKiRfeZfRMPo
fNqn+RH1QaazoPGSxEmsEaZbHnkz20+b6G3D0PVzkQGjWR8Ummzz07ygQqg/j6bOEmraiBtsRh/v
0Tw529ZsgJwANPsTGo+6YFV8P55OSN77dC98qquNmSkwI1VnrBAF+ucDDjKiXt39+A34Bp3IdycH
o/nT/UblKaaMl5zNKRxPP7yZ4UhX8oEigQF277FQ7vxoENP+XQH+/bGP0Cxowz6x60hEpq06s89U
cmZWDNGtgKWc6Hp05MqqXtn7Mof1mikUVJtHZJHUApPl0X0vuJcqE18NGnQSH2RQc+uMPy0eUDE8
tDOxxI257RvIqLSk3geXGumHgi15uS89sZ84oI7Jb3SQ2oXXlNwSNr67XVHh48xwTKiYUtYrS0L3
zbniHf80doZDwG5IKU5KX7ABNSGmoALyC6wVexs7uCMYUIsCTnNQDKsOBlyYPCbeChzLv1cJcDog
ES74UtIA6z0oUjvauKmTJ+1MnQRInqCDRhvAAbmBvQLht7UOQaGT6U/aOXzIbiHdi1oHhNvDxRRx
WmQMtx5BYsNwym3EPhsHPsBsjvKD80ZSQrY354JPxDD/Kr0vOuTPTO0API2f9wpR3juPz8tcsEFm
4MxeUa/8bidtiSsUUVZ4Lx8VbMWZ06OXQwa2I6OpQ6s2SD4oLjaRIAt7pxoUmJfn3fHrJzshyhWU
6GCT4VAmsauol5WcXhN4Jj5E3d6dTcWEYoqyIz0iFIpSIoxBas5qoPlyfSF7MA1WijpoCUxoGv72
3a1R6CBK1b4iZNNG2JTVqLVYaZZaDeMHYTNfnDetUo3FlOGmvX2g2YMuE0bxTSQnJ6eDKjeXG6Pb
h+2s06fY0Hy1p0hgempFqFNR4fkfGsAaaATa7uZUw+EQVCVvgV/ChY7pcRNqmXLfVbDQpQymlPoS
TIes721bbJKmEcoMk9793puRmtizc+v2x+QkNqC2eyYZhW2jPHyjpO73PR/UlOkBYvQLQDlOBDQU
mim2LVRrm07plFE3xpmLeYUnVCnLaNdtfNer8dt1qcmH/K+ZXu8DEOc5WlqtDcWw0ao7ZHGCsZo+
HAKiVKratH+hU38zid1fLQCAPrVrEPfwOOiIMGWLJ1ElzAA3OCgUpX/4qlpc0AzBDZUo+m1IeJNL
bC74J5UUmcYE1fy0/iK//x19R+9F2mO6I8/vUBGauWqCMVQT9qcBOjP/kjoP3ALG/uagRRDfzBgL
BgYRcW9RkJH5blxHSkA1UElU+hqJPEUMlX95Hi/rUY3NM5gOjCBlDzgf6rIpf0UgXPRijrOaqqJ0
4WzpniHTI0FqUteb5z6y0YNKfVELAne0Qetsi54HsodYjoOTZ5Y4Ys8MjJMnFiYJaXA1271YF5Dp
g+MitF59RsxFU3VJaNlqUrX2QahcP8cUSfkD5HDMc18lKtWt5Oa5y3hfEc3UM85K8IQESq7/azgJ
ukRxnglVqvHzh3fiZ9wb7ZAFKCghG9CVEFhAt1iNNRlWGVDcqgyrLKnaFBoDpq+8xaS4fANL+DHL
TcNDHe/QlohMtUmn8OxLk+yMnVZ3hSbGw2P4s/PsnN08WmmIoTjHyXYLhOHLkC6pxbymqgarHqdP
dgkvXCCr+Ytn3pQUlOP1UvcQsk+oIlC4Rwg9a8xzF1WtVs9ZUY2u7s3KqMactU6IMhZcwljQIVZW
wRmfSG0gsjmaYgonOEr8yc4MOpt00LK+i5ZYEJAadw7QkQoJSiIYE5wVHnUrL8TSXKRWTM4B9dz+
cSIdpTINuITe55fBo1rAvKMGut7+icRwmSFsOs+4DV+KB0vVh0yaf7HpjASKbD0tIL/ZaaHyhkMB
dqQOry8cFv0wekC6EPqsXCgq+8zeE3IiQX7Ao0NPX5+amWPNYYN52bLAvVFyVreAGaEzgKSbQFkI
z4R8roXGzerN6KShkYperRZDZ5d6DX2VWAdG9B1Y2B05Nv639w9D8p3HX653Gj7+qt33+ICRwIzK
VtRYkOl0cVRznYoopFKVcmFIqzrH6CCb+VQ3VIuXJ+p5guMuO0uaUzoGCBaGSXfLjG/00bjsbMtm
5VbQVbSMoHhhHTY7D4X6aWGx7ZHXXhAQgF2VdPsu63IgIQmjUFAqTqIiXkXgJfJdnSYVbA+BJKrR
xSZHb0uRveBX0V7WUPjVqmGBZoTJ2JWxXNlgXr7KcQ4y3t+OwuKKXZV0tr0Z5dzUq+CAVOd9sC1d
4n9ys0AlXQHcwZIRs47Hathh6mEr+GXe8DTKrcgEK77yCdnZHnBII7jAmW1VBrOgZzfsYbDFPWyR
aWEABRHtabiD8GoGTHEPbsGLBObMIXGvZrrehvssgfn74CEFD1SLochwpJtfGVZdKqgUPSH3lcc1
7zw8kYMzQKyIxCnk6Qk1ptTs/XXJ2TSTUa4Kz/bl/COC+2dwX5V7otFSAXbDAD7ErUO5ONmmMqv6
4UgsFhI5AYnkvLxHl6k+8RcRNLRRGCuBzModvvbMRlcN84j9Qftrx71GWw0YyAnBi0M2Uw9y287r
0PmivQahtIFSDEsqP7QNa/4DiocYQxu3+rUPBAKjXbTtAuIJdzn74n4Hgza7vk3MIPio+idwa8Ey
CtRO5WSzxjcZ5JCo0O3C/UyTOowOuIlyxTJU4slZzO0pTzZeoV1Dhcs0+tUVynaLQnwDEIM0odE/
q+D+Rm41znduEI1w3u1SXL9RGVB7UT27xHsiyEVdSqNw5WQOlEowXBRYpxoGQ3mKKg1IwAFObsTD
PyULcQd++H9Vw6rm808VzrQtnvD1L23Xu+1mk8ou/tqAgJ12d2cIHfSjgpxPZpZCi79ZSQ8K2cn6
LKCg9D6LHEEnTzgO+CY4hrmJtL8gb7tElWHefE+T8cHd2eXGIMnq0mo21cPHcm+2HMDcKmurAlvO
mgXi3H0pvS7XNCHWho3Mhp0RAn6uhKmlNOLxvWIrSC/h7BS66AinfKMWLONGXBVt5FjBYC0Fr4bM
51wDAgHalG0EoWRdZP7V2ZEjUC/HlzqHlDrOwXopC6agYdnBZnyYTv/G92SfEZjUZGKO1vLcnbtD
xfTkZ829svmaqBNax4XHYBCwdZSBaRJ62mJQ6OkeMB6NjuDo1yIQuKmMcLKovwKqT94WKwG+KRCq
W6Xng09JWu2Ld9aDFOMXADOjldVOow3CRFpHhBxobZxpNpyP6BEkOgJzgkH6OqbddjqQOSgzd9C1
jWFflECFoniohgqnIX6a0DTCaei7sb9cshRryL00USGpiDiCxxEGV7GpSjZA8aYh3HhqP7SttXp9
wWOxdZQHhHXAmuPcSPpvoGzllYRe+EFr8fxgoabMX4CnouqRSgTUE736TNU/uROCSdnQPjNQuTk0
V+lvqf3G4AmmQ/MGknGVW5QHXKDJN8VDCVIxjfBufPZ1zN/ETJhwRRzRYiEIIiNLm4QccsoXPsNC
wQrkFjAO/9I2mxnoimkyggjjXcSZ0H6Eu9goAyqUG9u6Ptx/cJcYZ9v11+wrBsPQ7EMyoe3MgV/R
12gO3mHTkdaARnOr18PqA7mGfGuNRgZqG2rKHkhJBjRX1bqB+k6PkoF0GBLd34IzpzWbkfOkDfEe
Pvwvk/GQd7ZFYbgPGfoNFk63VNorGkxvrOqO2mzeGpLqlnDlTrGU5np8HcFZ5VMyFp0DJByCsHqZ
7z1AlIEUj54xZU4BatRR077SZcPC5oLp3vEbemHRULiEdYfYgOg0851rHasOLHlOSUhxE0o2jTIa
+uqHJrhY+PPgiogwayZFPTqKdO/U/lPhlg+v16Yc6vBP1CIpzj7MElM9cGcH0EHK86qOsvsA1icV
IPA4sZLcTDMhHOMdKbtRjKMayFhXKjyCgrMPKJmApZgCwwGHrnhLHwaahaP/6lBGgHsC3E8D7qI8
GOQA1CoGVm+OmMGc9BD/1OgyHSFrqa66XeqZfDQzWL1McsG/VZcPWDKLnuamw4KiLKh0FGII7kwv
rNLO+IXS3xuhiGHeIx8Tl0SfTnEuFe+h+r7ajkLTGk0CNZBbiwP4HEqdepVaVgkNXZc4n33pm543
6gg2svvRnvpoyhPw62W0p1NgC6oLpVbELlfyRoOLSGAGEInl2AjFAPGjhZKAzIx6mqhMUc1DKrDp
8vMjh0WFs8X0y6fSSAVCkJvqdS5lXD6Aym+UYyPO04WQl0KEgOFRGBFswP6CRBd0aeFlBTzKlTaJ
HC6ctBOxNRZJ7WlVERSVfCkGvJq5xhA6JOyQIEtBlfYSSNHYJpxT1Tbty+JkUVDA5O+goVx2mFEc
FeZwBFXjUgR4owD1oLyVp6hEJdHMtagA8756d72/7pxIekWzOaMTmSmHIAzKl/rS8hK5wQ6wWcnr
eDHBpsE+Iv4xw8xye2ahCzpgBHhDx0MgiCXfK6RBjp5HpTd4oR09c2cNtcMBqrUsixK4toWuXuVg
VZgEolKMJbKcMFwpo01U43tHDLShalMxQVrdwGOpYna1k2HqI7tJik6UN1TJVKN+qJNgTlUEyAA6
UBAETkL7mSRAX7Jv2lRsf9V+s/yPPXRAsIH8AkB5CptCh00CjSozqbxyZyrI8BAkC7FH8Q5mELqh
b7rectYqM1AMZyThNMG54LKIOgDmeNDnLP36nazV3UawaqotaRUIwR4hIT5ZBDZcYFpyzbj4YmIU
PPwc3WzgVNiRTNC4mUI7VD4JX56patJ9E+oQByBNJangIrAuJhwggH71yHegipi0CEAAay8rAh9C
6AAwUZh0GDlKJpR8CvKVsBrSOIceqY/+61nwQ3BSI6J6UEO3NdOlwAVHCxyPAgv02XAdaOL+ov/L
YB+JJvFDd1Onww09ab6jUXlwPuER4Vgk9gb3Xl9rQZkmb+EtlYr+boWgmdIqXGg8lkZE39GUUKIn
3XbBzAQc/X3pO6FCayOck57E0hHQnnu6c6wq3/9oGn2ft2WqTja7BPeon4Dd0H/4hr6WRkzrq8Da
azkQkOPQKnUjx2oSGwJEy2B0gM90HwiPHaVDakERFRA1s6SRWuj6kp8msdKtPPayVcneSEkvj5HZ
CbqfvTtFCZaeuOC7+IfC0vf6VTXfuXByXr0MQwUtlbWRRATntaORoE+m7XWiCiIMmHSGCVLBy6nG
8gttJfShKsk9QEECYTF6lIgKwozkEtgF8freWItcemcGWrVTi6VUnVNflt2WDGptZe1UJoSBDp6N
BNi+YUugEJk6snu6+7wPCvfxTymYriP5f5FcDvAzmg8QqaS1VhfQkPgp/u0lajIDsGVdroebJmru
baCawg8epPYw3QrWXeuvu6xb+IMT6VlcN1uL+DxLOLVSokKVGC+qUpfWXY/JfTGq3VlzDrQ2OoCC
1nHdWHFXhd/Vnioa7aQhLsPnXukWcN2kAj05e/0eK4sqiNaCHIWVXKPlzAnS/YuJvFh2V4uj06TB
cvKYGpHBOeIRCj28ADfI4jPwicgqwOnxt+o6GbuCa7/BktDVcRC40t+/tCNFjdA69HlzuAK8NVrl
uhesDqsv+RPdOEUqAqgjqpENHke4nM/zf6Qnn0CLGNMOECD639tS/+P3Fehrj9R5PcUYaEQGjLMS
EGbDg4KQZhW9Gv9EnVOhEX+QvqOKx3OkKcc184Cumngme0F+DIBLW0Xbjs1CNMTPeXEt6Yn/sg2w
R7wx+nZGp5pxC7JNy4/4FXI0SoSEODEYei7lOdJdU9R24E11YVpSSg8LalDc94sn6CldN6Ju7RGd
Ypb1t5W4O9naYQbBtwjxLGEQhWCKz44NTWk+O0J6SjAMoF232isAYBYzdgMeKZNNBKtZs3ZoGeP2
ykzHOIxLIRMIs4er8EThlPGCWhItWrZ41lI10Jv77t6Af/6eKmW/JAONIiTK2uJBuViVQVltK80w
nhbkBv4Y3EAJpuiKuXaa3N9GDDKGkBKtXjFXxTSgG88Q9o6kbgTcIj6peTWwJTUyq49bsErNAuND
ND9cM8krXtJXZnTCaT/o919FIRMOTF/CRYgBq4ngNe8FYuHASzydQlMYHrGDQQIqpXrYN6A4LmAe
Vy95YQDLbzy6YvbJh1EqNU/Az6S/n+fdCipqCuhfcHKFmZSsXoERLRpvfvAVVgEmtE/+LCp8yNb0
sAH66wKKTHpwoikTMoBknEV6YV2WhrJ/uTAAKN3jsFwHQvlyP+OKZ0S5UHjMHzTxRsAiXIMi/LgC
7/RJpA6n2Tswvb0WGpQWmfei8W/ZAhCFJH4pJB5hsoubGxQjke/0O7p7gHa49aXpOwbtGLw69fm3
fZTAcTqqQIGvcQOXNe5olaGh4C9B6+U72wVohDIPnIPzVj+j0nDgXnPHvQqSysJ4zvq6xSeGf/xq
aNIWpQKiWb+yfXKoW7eAoquA1uSG4k/hDqmHltyvvWWoBEiQ8cOZdRl0RG5XJOGjZohavGra4mom
wRuswqZteOENC5axxbApsqIC0O+JfwvA5ovDL902/Ct/BOVVtneBWaf2tODx8kUCi0sUHlfZZ18C
33niU1Rj0J9ae8s5/QUQ2MlQAmvv4DliLAhecjOVvdZo6UdIPqqZhRr4u+NgA/dkRZgBJ7w6KaTg
j+gDwSgSN00GirGvllRNOS2s7RkMZdH/QrVhig9DbSQJKTwgKEYbXdQjqgZ1azuSTctZ6iI8OeZg
H48jMrGNX2EzUbohn8rzC8C7ubF6L35/A/gF/BS2tNZmiCkuUgZJgVasG3V29Da61ze2ZNp+uV8P
zLpKMFLUe3Mcy2RzCni1azXHRKDdhM9NW8NGwlDaZ1Rn2CrkhBhgHkkyPI52xz2o4HaL7BLSOmwW
Fh/NVER7wb5rRjZtjcyjHHB6DFRhUVWowwtlgdiN+60AFsQCWch018Qlcf2kIIo2MIiC4+cdkRuj
+kgmkmFmw1KDxr9marbKgyMDSbJgrzmbfEeA1Zlw8DVzC5EOpeBaxaddCL6qlkgA+El5MuYuosMs
Lwti5ULcqXXDvnIlF0j1F2z8k0aTZKSqMmk+hBJN32NLYteqdj46NvIwFCTmUOduKYp5Mnuo5qBV
hkpCuU+lhnkfNQSSv4lZ7NwTU4/LjD4DQRYpBjK0gmkU/I6w8sUOt4TSWMXJR50juiAfplRW4iLl
A+7U6MmL5EA7Juwupjgj83vq7tBe38AjqTGGRENUGHADA7pfHyFcqP5yxX3SGqU2glOB8fK6EG4e
GmeGe9z9Y6eCOvzdv8WV1s30mSKnZhtVbvgWd+qWnUq7AAYY1jAF821kqJjEuaCoigdhcglw3iJN
fTKQwTZnFXA3J0rUFp2V1M4xqakNGaL17d5uzhk1JlU/3wUrJeBEcP3UnPWZut3/NpajB8i/g3Xs
vVGflhBtyUPpTN6jVXWdZRJSPKCq/8Sydx7LA6CM/F/t5OypJlul+J13jmjwgzyzz8PHHqNbr5jG
tXEa5zyjwYyxIgIErZv7sgdpd5ZpvKAMg6ASKMcbXJekMzO3jbRb78wcRhXsvffAAOnLTABKbBV0
SweIiGc1bwQ2E6TIQY571zUzwnoafvVqlBuoRcVAcelIF+OVRgkUOp/RjN76EV12hH5QCqpPeHPo
LOHgTQHiMToP8iyJX1zsB8WD2SyP8WfW0bstto7BO1c62yYKVtRUW+fuJ7h6z4FUbNbUYJGVKblV
atSLy918BYeA/+zXTJN48d+z+wpS4KToBO2i4/QJ0jhq7dBAeA/fJc0dK+ZR33s7adJ9f6PiuGqm
7eryhNfv3xLvVCd3nbXLTHma9SrfnHkls2N4Znm1B0t4Ss1vrvOYGU4e1CgUYLCeKMUyoQ3tgfK9
aSzT7/SY9wvS8ngf/+48bH0/ZumDhn55ecs17xpDpsFml67Hs0aHEkrg95JZL3RzYDTmlClgJYJb
/Vi7Swg4c7trHO+tN6iphNDRPxJ1n6JLy7ykNq+RS6tm/tq4v+wrheCrXzW8wifKgwygVUWnvLLc
EoRWnAvM8tb3G9bDAylchbJuGWk1NM+G14p7SvVpUUQodYksgDh8OwXgb4mbDwrhuT2LirS0X3bu
0ygWRsxV9hPDEvguf3GrNSuZOZu9WVoC2SfNOdESRigSlMypm9LX1jI1+H1IDx/rvv87/1Wgoy/f
8UZnwag5h1PrDM/wYBZf1usxYaAWSZhUq/dG/2i4D4bRIcuIaGX4eln3EWOyz3lBYi8vi6o2loui
j3daH1k1pOm6jCw5DZiQFOxe0gCFFwFg+S+HZL/3jjtGP2EOx7Ydp3b1M4bF8jQIjDpLOZl3zVye
IJk+zHe30MbOfJCsAyXNaLcivOsCtSyEul7mlXSOxJILUsS68J9fOyE8y5v1i1d++nQ/rsGe4APn
sSEsZZHzSzRarMrXPHMlIGZHuy4Q0+vouIk+HXR/C842b1nJpDC/Fr03ogCEGR3kRa16U/Pw0NUc
8KrJ1vsi4pIb3MjdkkEV0AWGsLGu0s7q7z9Oygzxc+9GkGxTqQGICsiWQVVOsz5E5izf2F275egb
P0E65j1sRcXBONHcewboh9MmxSUXEDStlZqn1ZyRKt+afeY+K/DKR6WwXocie2sdOuWDa+TsB/O0
or1lP46Nantl1EwLnarXyNqfrO5r9Fh8gqTi75vHW6cwOOVblYp9Xz/K/omJBIb5aVzL5gcQ65v5
OfbVe8PeKhNN01JzihRJoj3NknD/9nsfs3Gelopu4dMsPt3rznu83CSxd0fYDIMTuMLmq3W72rnu
HFh40Ty3rSPBgWF9jd4ssQ/gpQiHcXUI7BIAVE2jaDuninOaRZ9tq44swMMq4krBvVzHZ+eFlMbo
uUhpJyN3iDBovpf48JHnm+WjVfMOD4vtkp/kV8nDYpJe5wVyb5zGSII0daePdp7btBavG5KE+4KC
fGbTUN3Ok7iRnCHABvyVzGK2Mug97/pgjd19c3Z2dvQSEZC5d+eviFYZ9aQ77KYZxhfrYbYdk49f
Alwd7Zv/o+m8llRHlij6RYpACKfXkkUghHcvRKvxIBBG9utnZZ97Y2JmzmkLUqkqc+c2rdXF1gp1
Q5vVUjUayjjN8NoruWQg+cf7R13fS3qHepsns68xv0KyCfSfB+tw8ID+EbzG75+yMzj1501n+/q5
NpF7z82RSdrSY4W50dUvEWx8mN8O06f0ChmDIgIvm3Zzfev8Nir3PMok6nTEbvO6YrhH7g7bUuc3
/Q5r3buVg+7r9/MKq3f/uQs7zeGjM+hFrW4M3Tz/Thu/euKcEsK7DatHpo05auR0Ad+g9Yj4rex5
n/ZvZxd8PoCH5qxpRvlz/OCIbyq+kTZFn7S9szZuT1p36zWULSbx3sf0umoDWSavSfUlslb32unv
o2ufYLUjQ/ltmJKbskU5A9n1UXHxcqV/uoxc3UK3r8w6jTrUUQXpk94L2VTV+7kThGMZk6/Bs3xZ
fFq/tblqJ6nbmj1QtJrhtbEx4HGmv+lHVF2n1q/5uNg0IbiUP+YNEL9ifOMNMn5eNPofSLQ7q5E5
Fe3HnTEVTfhl8oTE0K+nvTlSIfCzEV0kzBrCdmN416sulCjiyMat8YeBMOajBLZIR39gw6LSkh6z
RJMpUQmCsogC/70xbAnQa/sUOcCf/f4UABxrYbwSA05QoXvNgIVnCzhiHPKGw+DEa6KCCHB5Y5iD
seK/AfcMxUpwd8QELkBDgwLflxmmZKRx3CwZ24l9rag8RHOETJC+tefYSLBmE4x3cUZOcQziUFcY
i48YL5xcG3cyhiUbYZvJ2G529IHRl4MJQ/yKITSkKUdYv+LBA+t/JiaCotfB10gmFu4XE0tJNpEX
yHsQ9Y6Q1nYyTZRfJzKO1pomd2giXZJTXrrRJP9f58rhawT1kYcKVx8++l5eGfoCijrnaYNmucex
qzrrD5f44ZQgEXclQVMNnr3l3R/lo2z/naYgVcsMacvFSrB5X9a6b8JKubpt+E0kF5luXfgUKVca
iptNxVCp6yS1ypc6wdLvWOniBAzPCqVEpE3jDp44iVW7bTUoOa/eR8cWit2wxb0AwuKHxhVIR6jz
zK8oYPDfGH55eF5Wmqtr20mYEsJ5xUAxSod3ghD5HHkzYfusnhW/037/7nB84ftSU53ocdCtI4N+
q+7NzRoeHyG4CZElapxrHwlFx8uO0TVX9sP02mvMhtAUdYYGRglY7vB+eAJXrweK80EFM2LQFtrv
yfkSVbm+MISBfHNXWc8qIRwdSbjZfaf6bWi2p+cxBjY1NOK3uk3fbIwvMmuBk8K6q4wWSrs8JkKp
0hyoTb2QhPTxmd52c1u157sFZY1dbc0LPfJl+uLOrLG3YZNUe2347XqNweI77biYqVNlVjTgGN+4
5rxNVwDGrlvdi/fKgKP9ne4MruGNjJh9e/70n3QFlz7XqAU5KmGIckSMo16spyEbwneLWvU0O4eP
0utU9pNa08fUrAEdIBdSS4+BxQ1ZThunHhgkGJQNP7x3zO8CEHgr+enc/JbXhFaB1KeI9c19fWEe
w672W/5C9Th/PSMjIuv88TtthaQCLwJ65zbg8YJ5BRxQQLFv8EVMNTeH95bqVX+kQvb9Hi6gKBPM
qMMDAj9IXWZlx6Jc1iglDaVvdk7JWUSEFkLDrsUtQfreOqbjYpot8E9hZM9g7pXY311Qr2+jHWJa
KzbcN6eUa/ifFkAfhbSnrSv8FR5sgMsU1MFtOWXLb6d2PVDR7YAp8D7vKg0aaUu5xBDD6hSOD+WA
MS5BslhN8LIMnoGRoBQ0XkwM9/cFh1cR7wy/aiire/Wsk7ArFE599A8QRZwjtNLp2ete7DJVBcPR
Q7d/vtrdlt2Z1lfH0Ppl17mGZr873n+ovPBDIvMISZXQXjP2MHg+8fVkfcM2k9dBSXrdwcqIxqKp
WflVnLycxgCiLwpqN6HiBj304M7C4CucfPXg1bjMSghEhCx2IRM7dSjYOgBdEnrautmfkBHPV7l5
HFML6k/7AavDeqd0nK5eRtqiQ8GA1LapWsipEnaRnDtwsl8UGh+7QH10X92bXrJ/145+bFeEYXLO
Egsc6TunuQvrJyJgxMYRUcgITT+/iE/3naFZOvjG9KQeP41fQFpEXpxHnKS1V+nsxc3Mu0L5B8/+
TZetlw3NojPo4G9uZRhxQBJ5Wc2mjd9gzzrt8w9k4KBSSXR2jJuC8oK7p8514+Go2OUzYF+vtXog
SF+wtZVAQ4qbdIJofEWJ6XehNkvyXz3Phztoh64+09wdg6Cn3UpUq7KvkHwnLVa+PB9wwLVId3Ni
UIZvCDZIaq7zKkjJSNRJ3qp5kkY72scpvHxywz9eGevzdlPVOFD89rYFKpzzsLMwYdZ8xXe3Aw25
pbh3rVXlD1j4g+7X3qHwDktDFJ9cfodNeBB0em5AW9gDnXUTkq8mPcbPTLShlDW2b5Mh/fkL8tJZ
lhLtOuwa1nNawNy+vfBLzRezfFL0W8PWoJVTB2HNjDEjUDN81a6KSh8bUjDXFJkiIbk9zrYn4/vf
LucG2RkoDdv6PFunCJYmN80Ddr+81KEJoIF9ONh3owQDaJYqK1WDZcS0YQb6jxLq4Q9v/ctc0JJC
/CdJkQ6+i9bw507uxQ6PjIpa3zIfLEod8MoIdpm10SbV2zcmOmx2dGtWz5BgFv1tFcxhP+MbemNc
l2B0ePlKX7V1J+W4Q+lA8Pz4hUisIDc4MH+gCWcuhxIdAYVBV9Ql9nvfWO68T63e/fOm3IvnXiO6
dlTKacn9+i3xzUSJ9fU6pWtu2zUazr+6C8jVA182ggbUTY/FSyDLuybz3irxsm7410bfCxgbAxHf
Z5116+SloweiFkg7LL67f+FQzobtDgf8qGx6dwQRn0lh2GVYzM6UbjxbpvWonXTUPtRoIaf5D5ln
+LzxxB06L4qHcmtZIt0bNhCYcTXI6J7tpkaqzPFrpqOdwUxCu/nX6dPuguE81PlpMVJq4ADJlz8j
HMVtavNLxJZ/yPbXaUo98a6oHD7gvv3bx6f4xf+DfS9oDa/bb2gsqBroN66jZtevdsH54YFxdyVz
loe8DULZdnSMxdOQA56FKTT5RStmxwMFuCADxniNVudMF86CRtx2DgxqS5IT4QbZ+ua84N3NijjH
+UxT90US7T9EyPsFCCgaKwRdX/u1PE3LeY3MqDl9eM0HlZO+uditFa9xdEoV60e0tQ7EnSsGqYVq
njhC6LRD3uvs2bDrjwp+Nu+f2mquz4yANQYA+CGMRi33eoKzk8HkwR2STgRsg7xJm+7irfhU76lG
7eIn/Wkwyb8Nnxm+pb0dRQfLxNXeN7UTBjigBS5N3Bb2ok9/UewTm8r0gp/zZYVC/+vuQmiEE97/
9nQLWtvT231By3NfgJVXniEve9o11g+6o8MqUS8Esk84FQgWIBkon9Mk4SjtBt+ec226E5wweYsi
97+WaDZ20z02xVerAUggxyjXmwuoALUAsQ4w+VzKdD4wu7hF/GCGqDTmM2GrZhfoaHbQBF4irOIg
RegrqlicizbI3GzWWN0o5tgmj5rtD/ZQPaCXxcIjEcAevti6C29XXs7VQZ3RPSwy9uRD1t9B5mbH
gPWAqlF9S+CyFpzTkgL3hXfBdcsvmSKIk0vDtGDAj/mT50n9e6KMh6rpdg/cujQ8ueTziLYLGYyH
kFdYJYPXQNtDxEzUBKAtU+Zz+21bNQamOzpGbuGLPruuvKM5Xn58fFwW5z7lILggsZs31PlgPVh3
vFw2nw2LWEvwyypBw5uRcPaMGiC42hBvRT8yrlXRksBKZqwkUj2A45lbz6Mc76ipeNl8P5CUoQ2e
Q9p0cb9IjzLEeUN/3RqVde5ZnHJ50FG0nptd9Pih6OTEOjZt1qqGgN66sPp+9R5a+2+X/nlUiSrd
mNdLuGW9gTQKjdgvBkexXqfC7oySFdb4V+tRuoV1IQgVLy7q3Bp8lDBRDUT7Madq1YG1IOcXZJki
U+d3qNNqSUmORoseyUqe9l7bT65UrdajzQlEFT+ZXaKSXV+eAPzu2XRuESasLtCLeK33uMfwTKLj
rBNj9H0NCcwluf1mI99OrebqBmFXWMSz6+GO/6jGcQqjCoIKcpg7agT1zi2UbnEfcOs2ESumBuQa
9Z1vW8fHGJkChA++tuW1JXNSGMy5DWec/yBIfiLt379q1WSkqhqmRCcLcaqAUYykfPih3RoOjI7Q
bI5nXD5E9c1Pm6F6RNuLk8GPqdJ5yK83SRIVkzlh5ve861xHIrHWDWtbOXH9pU7t82rhTT11Lx1+
4XekI7qAdbm2b2+1PHv+9QArqqGouHF7ufCFoqYtRlEWGisKLeoJG5mYDq8b+Vq7n6FLbYZLWhkK
Au7C0swx97FhNy1mL0q8I9b+zP8WjR528Bf7jZyr+FqLq3MNJLNAHssZNVfQGsz8czA7Z7Skvqmx
s6LTghJFUAwOQUOAPhbid/n38OVOukRbvqmPwD2URf5Ac8Ge+2bURm5U/z0GWtRFmuV8Kbmkt9S8
0Wf/AsKpE5uBp1CrUE4HUCiJBPxAK2BUTUh9Q/gK7rwSBQBDvC88b9FEpmKa0J+ePPr9sxh/nw64
kDTu8Nb+aGuHy9fmadFGHQ2+CIFyEC7pBOS8HzfnxeYjnkhVZtG99c9vZixFGsL2l6yv301Qlnbx
xaj4PH2TZiJBWzdCdk4Wzu+e5eOP4zjv5QhPkADQXHKsmvaIh+1XH1EpMbJRm/bxMh/uYJWFbWYO
t3kCJvnhQQRkw/VjTiAEmNOLoTl9OgUjynhCCgT+Z/d08txpd4fVAIph3XNSaEx2CVp6eNxJk6i3
WqB1bROar/OT9cVdmTbVZp9jw5Onh8aZs/hulYxQccayeyiSC+iKTx5X5bTWZTPYcMb+vDG6x9xl
37Oevh6sTgTYmBRa2pb64u9rnwCCQjxu2jdqpGORBffa2Vw2OJM8uRj1MvjpsDRwqxcRX86oqRwS
EBDzuIItLAByPY6UwRvGe2+9AQXDW+euGr8lhz0FwJC2kbomsbM+Le1vIMOQWYdjxtGpy0b0k29k
U5oaNHtuTyj2FMd/osA1sbfrl9KHDWdbHHlWbiODhwK9n+w6XXh8QKckgRxTaFxjGtG055yDuul+
e0PwhAyyNpuZ9STn+rJe/GjHRlO9xoaYmMyq+H3YQXjztbE2FjU14bS605YQMh5CIOKL1xw9fZMI
5zl9omQsTHYj+ufSW2yY0QIqcV4RA+xcI/gyfSZMUBPAPtFKQvrV2wEw1fPqeAn4vf1NHeho02jO
yJExJZO195nNgtY+7XodpBskvOOew0MMVaIFAT3By0xGwFfgB+uCj4CFM8fv+9ghs04qK6oVouqb
+EBh8KC+tXMGyYJncvaKPlM1zGiy+UhEjT6XwNsb490bGchx9nOhRDQAtCgLg+9NteIX3H0LMJkt
wbvBSHwQ4jugjJoVEr3QJhCFuvJ0sXM6MCejGaDAKUzP+YwXLAmpo2hbDPiVbEfiLZQpdHyPZXvi
Ue1Wv21aa5Mqprkmq41vpsQP5fD5kix1Dj4X92U3+nBjcgA43vyoP4YiuTECowdaaT/n33y64Skw
mrRwT+QHPXuUjWdNP598rdHZbx/FGf6EHwn3FOH8EQZCZVOcUrj1j+ftMyKMged2dILksGQN0gA8
36EGrqm637jHju9hygN/BRwiV5uXFoovfNqzcTzIp7PHZNb6sJMCLHnXDj+1kLCW6FiwHvb7we4U
GZmzRNhpzvdVz33GbbnSV6bTLRHvL+v9uqKwEAIsC3IszyFIxmWA2CeD+CkruENr8+hjAkC+rzPp
WR2UqKoUWECEuTMA7xt9PpEKEncHeYScUqfZmH5PCFYrDrx1OwlyDMos2gEq9XRSL4ybEzQ1tp6z
SmbHLO5Md85tVY6Bu9qD3G0EydLETKNgU6SPLDel9yO45XdJ0dK9wYQpcWNQFzyoUDo+Yua1T5my
y/LMDpyvoBInq+DAx8JDyJFoWlRRKJpedHKE2X5hUVyChB5qvusXOTc2h/UtLm03OJHPE8qc3jF7
ONtnrcLr2rBr/GaHKKCHJ/wxm44rRMsnTE6hfrefDrMYMjxRDlCczd+oFpiI2S2EPW3Le/irYj28
c5ZOziN2sp46owJwRy1whZftteGoiNkWfE1XyCXXDVzL+cebQ7qSR1N1NE8jMlioV1AIyLOgpO7C
EC88GMxVgZNJpwhKmR9jv5Govs6JNf8Kovw6BQzVSBT9bYw7QxxTiQwE/I2utlsshNR3mTDDnj9m
5HvVKtlSGuD4oR45fNximWbBFtJnf/4KOdTd7xAsMLexA6CkeDhFTSy6cebv2QVpuRC1ewBR69dR
iM230TaqRsgNeMWAYB3IhcETaIIbYtjR9gVZX3CrAe4HsbFKZ/fZHQQxnfEqCLUQdmWtQR9DODzj
sL31TUCGceEYlWuqN75nWGfjOHBHfS2wFILCKeVVNgGDQATctNOPbTIY7KhtW0olc+A+T1aMRzKV
CO/RBsRSUR9pE6CQCv/CDIVOLC6prE+R8zUW3AHIgj22QygDVrFgNeHuxKtBs8m0hB/750stxA94
podpOZjGsr50xVfORdfKW/lbinfbnTItPEAjRPv6xwgC17LSiLW2TchW1mOmShJQjqm8l0xSMgY6
yOSNBtygnBhb9YAw9eX/+V60oPjHMCm0nhgPoJcskmB3pJa8OJjYYJjiN2qc9Vk61RXOR6+w3L5b
Ms29uyl3P/ocGk+rKFVLrqvQk3yG0WEaC5dPmJpY3wxMxY3dMku6z9jxprIy73bO6gC2zfc1mtoG
DiDWF1klQgKRFhjztv3G/EDcGhrB5ed+ds5th2pre9402J3fcJt6PwxXPlNgypxXvyvt51RjEJR7
O8xnvk5k8HxdfzUgyYYNEAk/Eq4uNSUNCOjFnY9TZFsp3An1BQMCuOPVxLJuoF7YrysH2ZOROtRR
GKE0LeWURBW2CAPgtGld2tah1W9toBFFEkNSHOLrb/zcCm+bHPfCYkSNsQ7OxZDnhCIXlHgN5ofm
inMwXDA5GP1FqY6TNUhM1ykzlxeh8fjmMsGWIfGTvntwjaeng/keUCt2dxa0bABV8bTPSANgiMDR
x63HKxXyBu2d1WRwIFJBPtx/BTHepif/dlJcJLvQnK22fveBoVPTM6kzWsRX8dtUF49d9BuIroK4
CUVmkU1wKdloKnoFTfYWh9Zm/OTOeMK137KX/dA50Ihs51GyFS5Zg8f/TzV8EkIuJl4aiiHgalFs
f56stBIsdcY8lValizUG74WrDa/XTg4f7ElvJnqjKXSa8eXkNGZwKPfIcqnC4SfC5nrbw9P4u3Sq
4VWZS3wMtKe1iy93y4D2aD/d4gL21oQ1xZKe9NzG8DbGuU6lS8br4VD9zDhITAEfaYFREyLWpJme
jJK9fif+sefPPnhydqxOfLODXY9x1m1N/w8YSeH68HLSvTi6bx3vL3/p4t4iBqYnMAMLXAgpn0dn
YN/Wiy4VX4tBmHGsSKOgwKR0+EhSRKk5IwwwRiZ1ddbvUd+mGLJhVR08Gk4++UQtP0OHYrVgUQJA
Hff1BqAe7ZrWT26cwcRvOIs6DLq1dfnY2KefxKVPh0dg8MYBIar+T0WW9M971D6tTRTSBoPeh6JD
5sCv3NP4NO79SkwZdMqKgqqb4CLZnYh7ZM4QMmROvH5oXDLx3eO8LajC7VX6mbLlkCZIMaNbnXVV
uwzTqn7gv/yJ//XAiGmkHZwz7H90l/qYoJoEF9Lh5DoQUShqjIQJIjX9U8aEMo8DKKut8xS/MVAe
2CsoAERI0g1Om93vsw84JPrCG3SylrDq+B29EVKsQTU+XZ0WWRK8QB32ke5dxtTfrEvKoVvKjTit
Zw3kIQfyzWRYJv4nNx6qlcE8A+0vbir4CagbdjdN65NS5PY1X++35+29/rCWnwBghAb7ePnJ7bWr
DyPS5i9Iibbhe5gOGT4f2zN8RDvrkb78+Vrtxezt0XJKZfQCHGluU6RXjz4HFZYBKHcmg8ksYah6
JROYinPA2M2lufjp/ogu7iN13MudUbQHTybAyoSdyBQeeb21eDBe7Z4ixogME5+bwDzqIPQXRQG4
sPdFZWddRaZW/FzRPlO726ZfgY81J6/+6PrjjMgPezLxJqRPImPw0KRV+NtaSKinXIGBhEsmRGuU
aaDOrfE9vpIukzvjYvxxh9p2WD3hPtib8wdtJnwYpukrljWjXC34IRb3ORxt0DJzN8FQfz50GR+/
3WPpM0ggXZlEBTCrUTrdQZXzC8rMip2g7WSwyrBiUzBX8tRiKk++PXCDyshWIsRTCNVJoSToCqmj
JGxJQxyGOu4ajGimCAtPmBvqYC7wxCH5sYPML4ma35ypp13XiIKhUQfDochHL9TADH0/ePdDgRPr
X6NrDyGXXqxMQxFbgDZtHCf4Q9aOp9Q+3gM9/FrG8gvh2g3y7W0d6KBNdj5xFvdpBk2EJmNvLBOD
nErelITVXu92RZOHYt3oWDXcGryz4sR+i3TuToMTbOAhsJEZvF10qRuWjQk2d3MF6QGz4SZRW8qY
4qhfnXvo050kMCgbPNXkkrGmVcGs3b0FVFgTdveIQw92T78ELjn9ZHjkO4955WyhMxLqB7nv0DGt
6qMq5BXq9nQqZHlPL++/53n/03E15VYj1AK3ieFDPEdJvRISEsC+exhzWuPcfulCFmZ/N+b3nq/9
XvAwXDZelvbGd+JezYpGv1XYTTyy0MP13u79bTf1AKcU5hZOxnaBYDEtqPoH9A5iSJYDw1Dhr7u4
ZJl+6YEqHz/+/pQ6YHGArB5mAEsEgvX6zUNWMYQO1m22DEVpnLf4f3ny2hRTOVBSKxAnv8raohHk
KoxZwaXfN0dzObzvDLJdmNSUgj/rEKGb6YcRDhdOexiFjznXDnsg3KPvxxYNbHoXdmnDMhCUd91m
glF/b/i6xjWeICrL1OOov5U22QQfFKm6NUKznJCFli1ENsnh5KgfUUZWikeVyEAj2LwdmGSIJ6ZT
yuYpjrD2m7HrgVoe4v8N2sZQjSZBYkv0sHDFcXXYjJv7jKVJlBDZffTbk5k1gkM/FL/f0qf6QISc
IM8RtOjkYD9xRz7BmDwu+4bvyrtxHG2CGu99t8vJirkLTOXty2ZzFHYx5ngKQQzKNvocvk1bX6bo
dT+pxUoJNY5L98WzaF+6bBFWc5TEXdKRLASKCWb++Z4CWHXXn6WgiW/qNJFxbRsQvbH9e1PtCQG5
mEaaAsmnVKbDQVw8pxB9AlHDNWO7Y5Y/50ukFjbX130IzmhP/MT2cTdbUiTfW9Z13KDEiGORQ+mD
200cx8FNiaQjbFgHLLRynme/2xi+VM2KoLTguMfx5Jy4sB22W1ruMGoPJDYqH8cJss3LICoWVKOD
LwWfMYy661MtEr8Hzgo5jAS3G+nIDPU32Tqy63cJJWP5DLtKi8o3BPxdxXKrLLxfB2D4PftnNyDX
vfD3nVEDNfkzIIVVw6GuMerdvebdLjiR+I4c7m+PB6XoKDgP97mBTw1Y3LwX9LKpUVEKg0S5DasL
+OMNOov9hMxtOdp9YMxBWMqF7qKkwqPsBfE7eiCjg5gtsoD4xraP3zA29WJf2J5lZ6sdZU4L+7Qz
5flRLsV7Xo1ioBZMOfrRfXbD0DgfR03CpkfZMltu79zSfM91PUBlFus4BWdPAdjAartNpGLD+Mo2
d0h6EuA/QXtc2q35juzDCwakROwiDXjm/RZ85zuCD0M80rPCa4zBhNi3/Ze1yyAsn0Kogxw1UeL3
Hk7342/fQ2p5b0AAnB/04MxcJABt5vuT9oztovIBsPBM8ElfC5pNNWKgedyM/NkEXWgXPIbIorf9
Nz+5KVzXZCXme/IcQahf6BzbuKnUqIVuwSu3o5AkhXbU87YvPAAlTIje61LKHmF3V7ctje2OaALG
E1S2Lkk+VosVzYONfQhELPvdjriGXAxBoEVHeF6z0zD1H9RIEf9CIBCcqO/O3eIGBIXGZkPinV7U
oxt2qbyutHmkavMLW2CCKmGWiEPqX0N469lbg7aT7yHShwGz/NN1+Qs7WrmPY1bs33YGZ5aHbW2L
2Qxe+NjCcD/SKM6wEdBVFcb8vKEbR33I830XM+Rw2WQp8I9tr1lMNh4GKB9tWT+RgU2e5LK1B3NR
UtF7xdNEOgmeN+5bIAHZqOdMa0z75hH9I0qsw2Ml6lJmVLwzrjNyEV4ZhhrACyJbYH3d6KqQgMzk
u/gGk++CkUrfyhAb1wI32gU82ZLdQ/PH7417P7H8LBEFYviGpkWPZY39XWvsnYsQZ1AAhRcMItAT
uSmvCmyELQYZqjunleZr0QS4YWbZoY1sJcUCStR9KFqtA1IA0QmIrCvHOsKp1loIA3N8H/TDRoAw
fl26Iaviw0WP5DIzhsXZiCHc+Vdcg8ohTCWAfdEB80hXjBm21/mbXR1bFjl7aEG3W84U9hiaZIoU
UCWnGYTkakTgOEw7KgvNdIS/JEZ3ONHSXyHF2Yb3eciuw4+mJ2OohHJH9Mb3sfy5y7/rBOG2xHOt
Q9wjiLrAeFyC1bYRtlQ1V10bSVk07YvqE9ndVM4hgQc+dNdcUc42pHjheOp9gylIjogk5TaxZv3+
nKwGBvYYTVROGGWeOIiyrp7Hf6YBf7+Wq4J/r+KkhGblCVxmzrLjY7i7219mfpwQPQvHIShlNczp
i3ouuUy/57HuXqBw/TPEqCx7jZmpTXIZDC/JFevOzljdQf+59/kp4utoMOwsXY1p4yx3T0hs3OWe
OmBpzOCEhelQxO5c5ZCXSM3N/tzbnvsZhGelz67D19nS/DK6HBkhGapisEy4GGRFfCOR3gMC0LTK
ex/Iu+/ZvT0w9Dv+y3lnlIJU9RKKOZoRcz0CKYaNwTMQdQySFxXBWZvCmmMLzFcvzW9p/i537gQf
xWaDNfvAbUeK0vcQfQgGZGf7HX/jc1SuXovXNp9rgGCb774LgTAFOekOeAi+BJ/p/idERYJm+cVy
bYR1n9Ns0ECoJQIssmrj3ebKpo32tRwUMNpi9ppVMkkmb3YVTlc0YLJKMJ38JXszJjyGmMPZK5xD
xZoSlzbebrGhxKtH8b5eVnjDfWC55lmZYoQIx0+aHwYJ1chUAzFDrN3oj+8F7HGOioD9FT9ioA0k
3HfGUx+3PUppvtpU25KnqA8+mI4T9DEgkRaK6fS1mCPDwkHmIPiHcVKpLxeVfh7ePdk4l+BB40UY
CANhtGCZZ053lDrIgKi8GzPh6erHOkCVCT7mY0Q9TAjO4uHVvWv8okk/apPGALyE/nFac+HAbzAL
pykDkSBTpzEqrJQAtg7KPt3ebZLgNNDjOn4uTBBbto+uc46r/TsukOC0GUWnx3pST8vgg+IJXVT0
ZsaIMRJWlzh5xE0mVyCa2aZixj1knLaS/fD+msH0NkdNdhOQ4AX8bkJUbWOSB+efU5+/dPqNQn0O
vMAXBvQ0guij8GGycN3HB7yyit/v3W4adgpvYG9g2gYRNU4Oza7T0PoYCTg1DL0NlwpN0fXZv1Te
aYu19hM9MAYlv511l8cDBRWE0s1tDUmi/mn9YtLdnZi8CGTLbGALRk5TM/jymWR4gqB6PM0/w/yY
Mz1b35cp5NTb+Hs8AQgGlzlTO6ezL8mFhWWRkebJI8LwrKRxL51h23MY/aXKevU1QI0Sy/nSaeFT
TvKFKEXFFalAV/o7ZIR/j8fjYQPH/9Go40K1tpqKuVhJNPx9mx9es8TurRgoklVufYgro8T9SYka
JU8QhjvOVw2XbhYKPR0vLHS2FD5JLU4zL17yDOyFCXx20nBGzSx5cWfYxovPmG5LrKagsDHl7LFN
Vfj5FsRJsVuOGLjjFgd2y+kDGZQFiSUuNn1CgMaHp2W9+1JLGcDeslOw40tepZzHBJXBkHNanMgR
e31u9zxhOkBC/mK3VzhbmzIz8TlwqGU504CvoFdzflEi6JysL485AlVEwkdifITl58Ziy3MZcerg
9/xy9OjrisusmGBIZu4Xr0+gBdSIeKFzuogtQkoz17DOY0pG0qOypXj57XglGKga65TjB/gGt1V4
8J5YRqNw8LWBOJy2VRVILbsGoeO0BB6kiiRf7QbqLY5D8h44fJguwgIQOGR5J79AXDY+EB/kDUuD
RKoMItBIvNxB4ZEUyjX5V66wf4DHv8n95U98B2QIGHr/3JBlbM3r5JuKET6YcsLTzlP5yBHr9DG8
Djn2/h10AL10F9B+OGyiv8KfnFAgYOs2Skby48WjTw5bGIPYHErAqJSOldySSWlfRte5pDIKWwGy
G6ev+KXJ10Nvtv6MZiiusUixlmItUrvr0B+Y9n4g9zJk51yHsMorGtOJjXcOTBxJPhcfU/oR8a8Z
4FwtACEQl2/NyArJFLHoJ9sESYGx/Uc8B0QEljvCzXrGYGy4m6y5l9xBYOwMB1/YhvAJoPoMmIkx
pebzg70/I50Sa7qZdZxgbzfzZwFjQYJrqGpTj0EZLatdAOfYvvVjEZPuz5jaWUcQpkxCk92M3/PP
NXWQWft6fPbomz/BvgMLRZyGn3y4zdu4rJa8s4yp2gDqhxivMIxjuCYuw1jq3b39c5XEher2jTF/
g/Ok4c6KIy7G4R7dmWi8jlwiuQbnUPIJCpyziFqpOCn4+eKtcAS95IK8uQzICFXLfxOpYS7Bx+Aa
iY8QqKAvfjZ7jFSu2LzyxVof9y0GS6o1EfvzTIn1Hwxmv+nBKirdpoRwoRarberTLV470Jmuw/1x
Yij3M/33qILcD/nMn2dIdxBRRXfXUkc3qcjArJbC2pGF8xc5Rr6cLOKWZM/hBcxNkMKiH9E78Psg
lkpW6Da8Am6HEBSpoafK85C6MLybi+MKnMgxKnOmTgxNbBPnyQ9LWxw62EAoNKK1bQ+e8SS1cESC
GorzIYDVeuDPFiNMBRk0H2dvi32vdDaBxVhVzZzNcPxVQ+Xg+SebgdwmCnyx8cLVaEq7Tv0XhvM4
pFXmdUXYgM0/areM2VuoUaSboTDGIqQ4YLbBDEgqvfEY+9SDNNs1kwrxVwseASBjH2ZWZr/YLDc/
Gx1i4mtYOqUD9wHKxqYHRu0MPYY7Mmmi20m8w+8KrG/n80OkuHzxmcNdwRg5sc8Pp/3pcMjwuY/4
InCGY6SCuAW2/q5QTKk/+vPfOflish7lf9VxaPQp7b5u+UuD3QwyHlz21P0arlrIWtr7IPipNQss
f79EWfR386pl8lcdy1aRr59LGaZp3LIolh1W9hVU9QFwFa/uKWMmhO/ixzFn4DmIpVxOmMqKiYgE
olCE0RpwPJP8O2OMVyCXz5npoEGX+pii2mDPpgFjW5TpvsyxeeQG5oYJgMvmgO/zWWFHOWHeDiUE
IpGYK/Pa/z6XDQoQVgjrMi94WHekLl3s0q+QT8SLa7lc+z54h0TiQA/UcJsUN3VJqJQnAtN86MQG
EkfYJmJFiQP5fE4ts5IGXUKgIZbTg1OniXWJZj3i0wFSeeJ1NryBwa4PpJswqxL5sS4Dawl5lc6R
zVpGmRGSKj6moaROpZphxuyXvHuhZdAKerh9BqWSC6OxQy6mTPl2FNASmcjEJsAgEcdafgI9vSQn
1/6/2aoMxS40efQkXFz5zJm2jVZZssLkNKSzcktensTQSGiduK2JLYn8SYy7eva40Yeku5JxNcL/
Tc8+LXoYeOAFyc2UKZp4f3RozZuObmej754noK9+HIZqO7wApFhEGkZFJt6mYndBwbolZks+9M/f
oe30hghJGWVP59AtlXICb0gvx/eauEW26KXe/gXHuBrxObEWzTH/JSbPRNOuyXe5buy6yoMV5Xi/
4wMLPUeVZTp/UnjsJ0+4GYDjUQX/P87u9u/bN5rTxULGBKm+0oCDxMk/tBXM8XmTfy4RBIjyVgEK
TWvaHV1CI6FlAZPEUgBrBL6oO72Ep8XZxX55IO31CYM/4drBU+dfOELbqGW5RMr+OqQGrQSgFItl
yFJeS6pKIpNwXX6vWBojc2rSNYuBHdlbsbgLTcU256LmHM0JB6Yk9LhzuUaOx2+64Kr+l6AuWUEn
ZyqNQO1L6yTN+nWWLFihrAZxtDiLx89AHHpYESFLqkAbJLGAbKE6Wzf9Ow0sz+d/JJ3FkiJbFEW/
iAhcpukuOEwIoHB3+fpem45+0lYUZN48uoU+Xotu7iNACkhocpWtRVX7wI+vj2MDQRBzZLpVlUJM
RGZUJEPmzFsKm9qvGiOfaymgH6pqVIrdeDXJBiteMdNhm2ifmRNAKLJriGkoA0DeoOZ4OxJO/WF2
kNLDuELSXtRNNETDSlrOny2Sy4Tmaajs2efhVXFB0fQTkA2ZwvwvM8Bv8TplCqC3s0oe9CMqWeLw
z6K8wgF1yJkhyaj04Ir6bkYCsU9j+ks049qo1W8t7BtkHl20kZETpKCrSba0H1RxSbFsbcbyM31j
RFCnuuFhBssC8Bk9OMEgH7pjmscy4+Iq4VH2MIdjHNC6zIOqlhu5bhvoRbN/z3RiQKE7FIVDSsdc
VdEwdchejMw0QkAyCoEoQoTd7jrMLah1lXQYs9SZBq05KhpkKcssUFSUzuYg4xwpKuzG686OY7R3
2r8/Z0gojUrdaYmc/CLxmDqc+Mqgwry5lVCy2RLDVMtJsEfLmqebE8HLBcSLkWSk+GqiiJw7iSPU
1xzBhaRHFBQUbCSzRIdGCCLCjyU4pZQsQfBZlWhH2lZc7/4HRyiSSYtJml//fTEkE6YjxtBORakA
Jlfrg/y7bjeqyJzConbhFBm6I13uFaWxdFL4JppLcUk0qz7qfWuGJT05GNZ8RhXe0oWmEefP6Ln4
l6+UDij7CoYCzGEebRXVQl5ggkAVRkBySlwGTSE1DGzhpzCWu8K++7ChtL3sK98G1wnuGzdfKvIT
s94+2ZS0JwnCA7GRnzc3TBsK9CVVhBYDRjJMJjXV0quOZzoIfrdNMU5uaPE2ZzLm7XZ9GwxRZBjg
ZDCHYjqoq6NTyXP7q+PJu7oj6KZbfBoeS03ORDJtSwaRm2T6+Ddxp/77btc35odwaDBQgJIHU2Ba
P1g19tusl1kdlLqFIePcbfaO9MRfH0ZtwlS2Pj1mH/sLhyaq5vV8360xhvd3fc79alnxP0fvPqIJ
+kb3J59rP4ETh6rJewYM6OQC2ICHxcIkeA5WUWP8wur7tNjOWQWkr6RER45Nm1Vf3NmDAWF+gsa0
V3XzCrX8SG7Czqhf6BdQaR2w966AfGZU1WIXSeRuMhIYMS4G9nIAyQBO8eQcB2vMRL/Lot9EopR5
PqzzremXWKMxmw0feG2h4NPgVtsN77JYp04DjZk7YR0NBKZWRWeDZt/ZOfO33tZnOYk/B/fSb4Vd
Ii3OTkWjW7D3gyvbCLNN0vgDfZYeGgymTjEILkYhVWukteInY9FeMN8MmUqk/fNo5W3h+LIH7RzG
sNb4rYLFCGpTN++acpQauFUfK+nzaq5we4m3fRa9pYPVCmqCpBzh06JnzCT+6cLzh4eOSMTNMsp3
Exc1IDeNHuB7Y1NGSSXafs0JLVfZKtlJa7EB3In09teFMlGmXOrsGSgvAFeCUm2hwJNuLDbd2xCO
yS2aN3rnI/In0cU/5wcHyOoZVOu3Zr6wqyi8ODnd+w5TlFMI43e869QHD4RIztPG8t4wWcGa1eHd
Rr4KF7DsyNH09zjuynFxlY0ePgs7tBIOTxdgI6JRLR/mP1ADcz+dnLuX4a4UwdfPRi9QoekZ5BlL
y6r9bFhvPAZSUBl3Ey0RMDPmvndf1EAJswY8+IeWy9+poRdRyM59UJ6w2beAT+4BZCVeGLmM73HR
wDurlez7SCBvjMLErrNhOmOJY5WCxyW+fyXIsaMIKC9LX7/8zeqA2SFnbdZQvEujy4eD9AVAyD0v
uc2jtAgu0eScP5GN2ncm1+FjC9AXAm5SO4aXbVSiia6Yu4f7grPAVncbrZkSHRn+pCey2R2pzqa5
PiVv1k/GHlmS4+h1I+SUuk2AA7VaiIVaiV5+j8YHX3+/GlE1/Tg447ol981wavgO7vilP5x3sAfi
2orraSu+2yiCIKQm9c+7Te3FfwGSgCuRLPQVaEk9baYycmS9hpnjF4xccIApfF7W8lo+6ch5t+Re
P4yk9I02KJcV4ptFI/FypHjG7tMsA/xNK/k7eCEMplfE2I/z2oi/AYMs/zXc+FfOAMi8uIJ/2Xoa
NRp7q17ql29BEbxJ7TorFCB5IG1daJjnD2T/g3lhz0O1Yu0Py4e1YaqSlgvOd+sBb+6DnOc9bnbW
6tXZTuwDEXIT7a+z1m1anIyvxFqwk2wWTmDY+cFOF1Pn6ifbFvNj2fsmB8JdySlPvJfAmiA2P1ht
lUwh9bBcvMDkw/1QXUkd/260TRLABRWgpyIGdo5TpGKWyKYxX3Qv81PdYwVdeQFbujunu7ttDW6X
4fwMEqYUwRqsV+b7Y7YC7/Z+/DVX/X2liKnx8WocWvEehYt170wQ8yvc55KF4kvt60863Ib7MbwN
v48erz8pUoxeQ3/Vmzh1FKvwBFhFyBtSrTJpx5Xh5jVe1iStg9BcStqhnDfgbG2np/fgcYXX6u55
EBrWoZg1Tn/1apuz+D7Y91anSvSEzVVs+M+r04KGLTm68ylptgyYgJd5/ZxvmRzsl4Ov+66F5e0b
7IIcCZ643MwrrtRn4DMYAwDU4zeg+by8shvx1YbRsNOjZCa9JRL8NFT01LY9SW8RQuHXtbnB/fFm
8aw+TGAfUprLBCCAxxMxYIAgtetfkYnlMjEq2vrDp0qvcVdSZRReGzL/F5EF9P3G5XQvRS/3Meei
IgjnSbxrYw5uTEERL7gA5EmmzDLlL81hdJCgmCBSwSPBU1MHdVboSZ2lEj/gPaJzZTd6q+jCKAJG
LhB3KCYbs/TxYXkRyzcWtTrJF47CKhro7A3dBaeNf15ZBrqx+81LP4PfAa4BoCnjORj5GqjBetd3
aYekZ3deRlmxI4O+SrKfNf8gO2okTZ0e3hb+l7EzDQQPl1c+Oe8ZQpNovFyqVoW6jaQA3N9CWoc5
dyuRpmOT/MgC2i1TPoxWvZ/SqA1rBTHQXpnRw8v4Ip33gPnqVs8GC2S0KJBwZFU+4Nf4Xu/Ney1s
XUIMtYmn3DmoOgX37OGR/UkbCLnaIH2efAy2YeZ1Ns+M7BBN0qbRAPdeC/i/ewc280m3TfM1LDGE
Hh+G+CB72z5sIkyFYUvzo2TSF8mB5YDA2uAdSE0ORR1X4UhKlxMhKfxmB6R0BEOHnQRhmdFP063y
M+42D0EDwtoNq8SqU7LLtPKYOXiA/JyreQfBxy66EdyQjWjlm+4ZBue0QogTa/OEk2K5U+hVrWqn
2jkvCz2G7Jf5J62QdqGUJq3pigUYAgIj9YEwX8/gFC75y72m74KF7m0ONjy4d4rxJtyEmFCi/jQt
H22H0n8HVpmlPhOgl71v+fea/WLfNoZQdbiBH8B/jNaeIwt4tWEJXkWa4nJcTGBYn6YHJeBoPZFR
X934H4d1Qs9lvroH5+SUUeV6pNf8G6+GzfAYfHvnHNzTogxoK6+Ht851XFs8OqXFO+6dHP29enh3
4XUaUwZG7pOCzN/BiXo41XQToahYQq0SP/ZhtbOKin5hKm3PtjtokpgR9LI2mVQ3dt2P83FqwQkT
1KbzdpvOyz9l93YheHSvN8CR+mU5mn6idViOHn4Z9gwS7911WPf29sG5A5MsYLroVMPnWyWGLepK
k+lZEeHxu7l/29dv3sjKqD+HuGbW8G8F28+E+7zx4HffWTCMRkALo8kKvjLDTZGSYIG2tsYeVzSA
PDW0z3IY6jR2ahKX1Euoak6hNwT78TXe5sXBtYeaAv6w7j7fpYfOelyUVIGsMK4xdJL0E5bDA/DQ
Xee62ED9Y6DjgfciKSN9ZsJekI4KqaFbW0DKKXsrBLAGZY8/zMshUkwQGLTqODgVNig9PpU3fdtJ
4L2MXEOpjtfrMUbMmbiC34afsvcOo4Zot28WNzxnN3iTRWcC9VSfUANrVFcY1GVFZnUNuGIF00DN
SfqcZ0MEl59Ls1ZA+q0pdVve8hlCYT7298ofjEWsBobIOH1YVfZxhFuk0nmKxXMD3Mc1hTnGiNo0
o4HLJITxR/L02guGMB+cZNfTfZ8q4GMgYjd4Ui68kfEEf8xWCOv4kgnnZN8GKWd7U0SErHPQdA6j
R/dri5nGaZNNPO+SfZTkZUYJS6OXxUhTgfe/9rj0Uq92ySUyr3wkgH7XoGqgOfl1eRMuiyaE0H4E
1aYxoAYhGLt3pEpGQbLDCiJqdgZRMDFv3oOLbE4Ne5QxIpL9VMtkGJLcebcgsoBKU8KQQvlmlEJ3
m36GwEAoj5psvyYGNvADBFDEs2PaOyWSgMwEjAo0EHik0xPIS+haksrcHY2SHjfsvxSOprPcqbBH
SuFD/uTo3wHSPIA9mYxqTDs424OIB2rEHPdrE2VdqDAeTGQtJD4G09jCjxiGRA7H7GwCLdT5xj39
xVhy72qwWMd1jLmle3av8To49vaLQrbcus2kAjvDa2HfprkkPnfm3y0QWe0y2Lvw7bAOhIiOheBg
krwY6d8Y56Pp732zdybnnoLDGAXCj7D626gZV/OwZtRjVOBApPbzb8YzOmM8Pix4q+kqKQeXvgbb
aLGg914zEMKfJA/AYBpr5JqGX53wCHeroffus0CYmJjt4Ji8YItT83mlHPY2Q9QcmSDm7BBh3IR/
uU0Bl6fpcCq5BJ0clOGNvQXkbj4MD/jgv+co6hDAwF+D1kg4YWh52Kz5uAHBwvX4gxXP8MZhtwHv
aUs/dHQ9HFyMB9m06RSyK8AUYoWebZoVFIjevWcMXDen1eHpOXGKV4BknzkQ3LP5p3UNVprmLSwc
EbwzJsknfM1efId1fkjLSDDK+/RqHoNn8vFlzFf3UHQAVgNy9+6esGS4mviIT8+Q2KBaL7lHeOpN
CF28l5hODUMZmH1Ht8kqjLS1gUK+gS2Y0sehKYSAybFXHshxHE0EWzHm7NLkXWwxYq9uM3wnUDad
UwqfnRC3Au/OqgvNlA+98ejMaZnQhVJXE/W29i09OGBWFX3p81ibZc32Ridu3EBkBNXHQ3ormFyj
I5TmLVKpg1rVku4HEOlZgV1T6wwH/W/dQ9gGitberVHFZA8PcRqctHu7zpll7KhKbpjtF+Dr1zbf
bZc+42sO1P/BKBq69F8FfPw+bhXc/YubR6E72zNrKhhXdFJXXIUXSj5MSECjoqSy3KIxx10oZTWf
OwFaxt8IM11wniM5MJRe7LPQF0C24MDVmyRyjIGcxmmX1szka9xHV6c6PqNApXdcZ/rpbqvWavZ8
8VolvN8vdrjuNf5Qouk1bfwX4xYP0hoVpx5s31hukFD0QTL4TO+Y2nCMWQ+uHJ2iLX+8dkFOayGs
PITEwF/ebDfORqFbyfCvhLIafiRMMbHBqWfADiGCfrMyvor1drWdT4+GTVJxc8EP3xa7z742FjAD
b3djuXG4YCvnvOhNgyXKLKt0RYrpgWRGALAIQhy0HQ84YAC16txJ9AG4Fizb7SX3wzn3Ph6/QmYr
LC1OVg3eoWJUhDZYokpcOlr1+ao7OETlucJbxS2oPyTU39COHLHpImDfzbu7cwIsW2RJ3TRqeKbb
W6/p8GCx/gFV2Q/7ilwYUrAh4cH9eaubF9Ya8BHYIbTfBsPxAssBBo0Muij6XMVovBBqCbiRur9A
3xypKAzu2zvzNaokdUb/V28+wJCKHVd7sXY0QQcX+5vLM3UXVRXrljpKra+aSSF84OVQyicG0KVJ
lVf2Cz7j/t+YlDkDo0eRt7qf3kywnNnsolEdRgYB81mW1cyBnVcCssBB34mt9LgG0qAeVBny8BcK
ndcHpt3N/jCBPTHn+uIkLMPcWhqDjUKVAwNwBB9YgbcoUuVh8fVnqaaYp0DizLvxb/WXI+HLNIu2
5bSYsARqZgdz3gYtziQXeA4y9gtENBmU0MlUYlU8uNcsSFeZbXoe/jGeZSKvpPiY51bH5Fiw7OKh
/6uM4M+DQfbCiuGRDrYEWMVSi+nyzWaHioRAGLL5I9sCFkFewY5eDlIuyKCT1rTc0VVmROvgDcSd
0nLNcfArzrmt2GOZHwjdCsh1cF01lpu+D+v3bTDkYuWQA1QHt1Vrnxn7umyF/sroxAuPXQe1fwyN
eSVe+RPn4VBtMlvA9F2aAQDsUmMunfdG7w7Ch5AH3YT2z2WZ2gTryxi+LWMinQh5WZXh5uAQtmYu
5lbZOCGDF6AcQDopGp0ph5f0HTVoIScqOgKC3dlMOp7JMSVXjFhH555No8iqhE24Fxi0MLS4VEcV
H7U1cKxgMgRjQxmIm30BGM8SnDW8tt7E++E3UCZHFRcZR6pkRAR8NMKMAe5ZTPbmGr8YrnwMWMy8
nWa89ul28a8RTsOKNcB/2PIk1WefcThZ+J69G23gHQoPiG/N6MzIrMCRZZvj+mJork3DMZA14PsQ
l60RdQZaB1Qj7TYoOGPGkvxtpc6L9TtYQhduhGkHCMqPIDlgi4dFk9MrEjvWLK4h8yPOueyg28dm
1vrhFTrHBbO77EVC+w0RVQ8vKR7JWJ2DtVyS5WI2mTbCOc6WJB8XLJJbRxmr7OE1H0WIdWu7tE9X
TOrZT7GJt4uW/TPt2iP0u3JIoMs+F/MvX1I9U6/90AwtC9xCvO1BaacsSIFhJTUgtaQVYukq9cwA
CW+quNHUDHZO58qhdbHLMJ48XLQuhqSXjMwI0JRw6NCoxRDy4DS8jHr7P9yiaQMx/IJP1Nxgzz6b
b+zdTb15ZIDKyp9Wz7ZRXzMGRBAWKfAFoXBCAY7b8wa+DQSmuQuc1kQanA0fyictjdDXQIf4a932
hXWKcK9wVN1teggOY3bYZju7m7bb1SKFbWuv6dfahk213fzpEnjLDl5aa4dAqNMjWhm3Ce2mvJDv
p8f+BakoWIX2ALZCRkUNEtmlOSYkvE2O94ZHV+OMkklnXEM9v849n4KuKplTtWgYQC031lKl4x+V
Jm9ETiGKkKC7ddnYOpT4UWSVwXaJTdeiYUJsX/DhWQNVZroGMtuiWa/icXVnVHJFTr1Cc87Ji54I
JdB9uS1oFjQr7Wu/ESBGMZoqm0HdYvWeb10yGQFo5/BWNFb+wCrZWXQbnHrDCOzO/W2Yq6G0dQAT
5DyBAUqvevcncsvV7TC5lZOlen0JYWpf09VKZDwDyRGuTVRJMEzc2dBkOy2o8yxQ2r+BCnErJnA4
XW26SDf8+PqKymWz8WvKu2+rwukH20r0P3YnV9AnYK+eGBJtki+Gw0jJgMzSfrHqXuyWdyT8Xc1H
0fzkaxQrYuZQ8i8CCfsebhFtBgvWdDG2RvofLAuyYasacFCdiTMSOYjKsSaUPUr3gTBYfOycWb3u
WG4dQLMspK9zdPBj6W5Yo13i7wy6KwyMoO3ajDM6651h9l4Wh5+ZhzvqEYvh7uU0bsDq6H0NG0/c
XY4/b1f7uTJ4uq/TzoA1GtoSog/Pmu/JhlKLS8znWD063dIAWADYTojPC2Ihr0OheTU7K8ukFGdO
9+PHlEEAAh98RAlPrNyNg4CqISNmclkDcd4BkaDIbASIjTBOJpITg8UgOxLAGRqy/eQiAf84sjJl
9URlGh/8zGDDyoKJdR94UzhT0J1gl4/TM88RERHkjj04mD5jQXnO/JTl76Ei/pzhtB0NFgs+sVkn
e0pxf2UzwMpGFLm2zaU2JZwaN0GLpY62+xh8qChIsUSMPsPX8NyXXdbchdh7sI62qizAHzqrHF9j
CrgGT0KF819rjSKR+em+/IMT9OrOOUB1mI9qZ4YaXWOKtBwO3JDrmIqYHlCkv5CsFQYmskpnHhbV
TLpPowHSavT2dafp8EWjtVGfXU2THFIGTGlYOdmwZcxiGpQyWl7uwO0q3tv8haeNR7XjXKYlBwyc
1pQ+y/5IX/n/X6Z2fLt9cvABV+4y2u+SvfaSaSfoaChiQWKk+c9crP0KLu6gLUsREGe/uY2Ro2zi
Lg6/3nMMzm4n6G0RCktccOxrMwUx4INCF+p87BPetQn/Ws4BaGIaF+S2bKXtRRRhh6o+n35Y/ys7
hbzs8DFUNEaa3jzQbb1EsBBtPk/T+FjRdopoC5aTNeJ7MTr9vZOtxygd5S0EYwghR1rfbZwjsDho
ZK0/kkT7FjZG8h9vZXVpXlHESw4lwc9TrRHxnLEyChqkuSUNHYMXSftJPIxMxX+AdJH/iIkQxGc3
T38iKVHaYu8UWt5WaQn1ETQkaxnQHlEDfyU4yCCOPmkQZaJjvPwJ2WxdUifUH/z88pDvttTzcQlz
2uIQDB7ZTVUD+pxGNeW0uf4mrgtQY3HzWLr6FL38rE1y+QVdkB+c0l1PsQNWOot0Hn/xOiiY5xkX
TJBeIgCKb61uiTnFfrDqbezZpy/JAmgNXV6BQAlapYnjSRs4geDcAJA9ACgmfwKISK4eReAtlMuu
v7ba4MPTbQp2DDkC1vEAb0EIKTcQiyZQ8zB9CFuU3PWshSNV02oLIgDAfsI2mfo7W2xhuJlAWAKz
o3sQIUNoXCn1VYCvnUOPtw8eCF8FACV7ThKIcWeGaEAyCeTsAMgBwaDoCST/7D/6h/YzEpi1ApTT
RzDSX2cHrLAFSWuwkG4unY23ojgXhka5S+hWQIQ38GYsb+B/lNlMf+ztH/Qi/5Loq6ps4NN0Fzac
Df/OvmtyyL4D+pf/dvliMC0+yQ4TDdLL+LePZxvv0mn4fMfUzyKGbHuvzugKQZmHOVqZZGDkpOys
wIKCG0v0s48Ua3KSB6xjDgai8N7du7t8hBSlUG77A03sNGoM7KctgfAJT+m1Xzeym8Olbf4AS9mO
LP4GfD6YM2DHU+cB+3QUAEHEysCYg3UnrlYd5GZYYhzdjm0P6taAKNNDP1kDErpJ0FTM1NrI+Crr
kS5hUlCCRz/lZINOS2i7rXOEfkCMdHFJNEshhhpHxCYEhVjlQPKAaqCigIYZcVW3EfCQMUMQjKF1
Fzfqn0vRzwbo2FdVAP07p0/Z/a6Y2h9hFf5jM4Q17iNQx0hERpjDvV8MyL9Jt704h3cPVco2Vf3f
2St2GPoxDvdkFb+DxK5qxeQ3kO0ntKNJq/mnsGIu4Jirl3HpyRHeXP9XDdxuL9q4dx+N0cCg/aN0
gTES8HDxAKjjXHExwDEBh2Ofb5CYYmhWvCNAPov5MSxQoeGljG84A742pewbVKbtJmwRbHPEEFOt
Mj+qlHCemX/cv2WvTLChpEY+4MqAXZo+4CrNJBhhgRRJdtsTGgsDs4C7kGVsxAZRdrYzhC/TyI0M
DSrbZFKcqgK8RBy6HN60WFhULUDwxKB6AVj/PbosRNhgfVHQm6Q6B8R5uXvYIxewKydXOZ19Mon2
P/Cd4Qn9BvF53ALXKotPZh1b5oMhhe9yz3AEcboORXwAvpkM8bZIP6ConA9D9xdgdPZtieA74ovR
FSJhQlxwiCrgdABmIeo8HldZs2Uy6mQzypJEJqxsULhn/1nggphh6LKJW8kJOgnvpJDCfwG226Us
JoELDvQ2QH0YPngyoIh8O6JWm4ao3f7ChmvmfIbZ7xKoUcLiNWIAb9psDGV+PkogHNp2xAVDeZ/D
LyxdQIw2aes4KXRANM5oOTtZw3y3VWiz4+NZPRsu3mgLzGwrAacqgp9LoFrQA+9BDhIaOfEUFBQI
vzVh0Rm9QdFOyct2hnHegfuE1A9Aw4VO1m4MLAynPmMOaY23JVcqqmkCt8YOvw7PTqYXZ5qMNGUe
RWYQmOQhhNTwvzGYDH7gSwSiFo+i+ZxUe8SnmMGBm/rcWGd2wdFPYC6u03isHYfQ1RgVO2MQZB8g
WMCTHAZZllI6CZWxkJFfvK0LOnkIx0Yc1PGXQ/8zYx8DXKOuIj6kWMeS0zSkLFu9DuQPSNGch3iI
uw75HpBajR+vYBg/7GP0gRL2BCNNukl9dTW/O8Lq144iKd5Feq4ovIYxJxJK2y/BlQTOjS99Ziie
eaNmgTXSE38YfS9CjOpXj6b8blEhg8jGARWQH6B7MS2A6OZhSK0KRo45hvpVsjR3l6WYFwhyT3DR
Oa+jOKRPx1gHEF9sXX5A5bF6hbPQhB5Qa9OZEdAZ75B9SQtqKuh1snbVWvht3wE5fGLoGIPIfnoU
zcARlSdBdL9g3bV/Fz8FbPli3EcPKVNTnhgcsdUKFn6AOpaExsLloFA/UUsnXBViF0Iy6rjw10JY
wiJKqDnNhxYiRdDhuJGao9PsgrIH8w/cmBrc4x7EX4u/np9dTxU30Bumfcxtio6ZeB7vANyjaCHD
OA+95XIJAYKZuwdDzLOWeoH9UJbCV9h7H7QJzxEsFuJAEUgkZ8gGdEitA28BKDesR8Hoxhj0Uj20
CyjVxEOLOf6eH2E//JjbLkeBPwYwjPIA4GJ+BmOPvGGqzmLyIvR0/qe7IZpkCd9dsKDRjHKhfSeK
r1yQy2xrWWEdMMCCdsw38mPJsYUT+8Rx2Lon+NhIjAmNqT4MZiZvRE92JaETABAojFoNmjArfzqX
xfxiZTh26XXnUbTp0hWQG9p6WJQ4fgUOKtneop2SusY/9k4ITt1Dx1VVGlTHnLfOZbD6D3uVfLhY
WlC0uOp8tLvVR1cx//srUD7D8GBfwLlElAA+LZhG7FgBSa96V6JjNy2b+KryxBCquhnPgnKFpjdd
FRE0N/FCihdtw7VH6pLQxKD8uDEWykWmzy1uJV/dFxrdWeYF5+83Hsn/WJRwUeO0+waeO5ORGAEB
YSSID8Oaxf2EyCDDU5KhLPPmnLc2h1ZHGzRaxlQX4kBkA2IFxVqCI2FZHfV1ISKYpEA5DoMxil+h
9j5cEsyJPY7ebEbJfzEPQUptuYMD5aDiLxioAr0iEbBpqkE+bLtpEa9WiVD+yvwyRT87l1zoS2Jf
/oNmsHbhCcS4zKsM9imYc6pcDPGYNMp8TGQAeEuUXZBwQV8Oy/ZMclpdHlr4xJv86+FpAhZXRljS
bDz5LbeQI47j0KXicuFI+RMXHFwMRwe/6PAAIpFrvWkjegyl3/Y+oYj72glzJ+1ggPgzLqSvwr6c
7C4MFFAEEHrctF/BzwrF6JisjydGNM8mES0uc6er0em3eLCQebDhemCdUEf/mumjFcYaFIilIl5A
b0L3zKuOngEPkvC7b8eKx10ihSvM1ZzM4HfpTJNfAAEzqKkrcVI1UwWx2Jp1CvvgkG8uVuvcVDKS
QerSjFFsFpoIpwumijnMb92YkBLtwIh4GChNUWDJRjYnF6pScvKntCXLZSdIRjwdPCgDVEwSW7kp
axtdRt0Q0Um4elzSl90M6Mh5aAGa0h2QIBo8jbxLfpffVCZTTyHUxTtnGjmv4Kv4zqsg9rWVlRMk
N4I8zGHkjQ8oeb7mts0ONKoOvxLDf1nAfdBlYZA0AjRFYfWkfvwgt/hh8Y1p45OCshXzlDCz5SI8
HXYrCous+2I6xzZtEeMAlxHrtk9DPbIT0NJ8mjQmFcK3YfjJVUESjSPxcNwMdD+juAU7b5SXKH3Y
7qB+2GAudow/rO6XZ9Yb5/zd+zSNb+84PueX9B6PXK4QQz2rFqKHUTIYNYo7hGZ6B9gr9ESeaj0e
FU8KtzP1TtwqVtM3GDojZXmuKLqtVs1m9o1UIVdfbqPiUGClmKi+0DQGLDXQcfxqjX3IQNuU2eWT
yyHRWZDnrE7mYLaTzVD8Hbbfx/AKnEmVMsMkcBrCDgGZZVWyYNt9bm89RGxB4ulvnDWc9MmqynSc
7p2JgGLU6OFExVujUN51GQ+ZcySsz35x2SJ0l92bvLvXkXzGobzt2UHnNLFMsqGjwNQCPQxenVG2
An1/ZTVIyr9huRbCJ2a7pJQYFhw0GnHZaiS88ewDP0pJKO43+IJcCdRCUtjSYE2qM/0r+fplFt0i
uzQ9QuAV2G5ZKkZAk/EbTdRmSG0wcqwvS4EnnPSbDeWeL35Au39TtF6xUCRfdJsCRU3+DiRk/KLD
HbMlGP0QqIdPi3qgQNADYIImyhDsc+qMLVI6j65etD4ujkViosJRNSEYPcUvjdSN81+GstwEy1+i
xBnHyC47CNLgCS7FPnRLyLUlX1UBxCjtf8o2fNOgDueU5RyJSx7CKg8mFNAcGGI91ZXA3+RVMSrv
8ANr5H+kOVOs01FUt//IhD/J9B1uWQyQdCPuzg3JEDHyXwKQg65itfOmjSWJh3drSHJQzcMu0RGX
js8yHJIhEKXFTBwQCb2uFbJzRa1kOB4StRCS657QPCANo1jAVkJEyBN7iZI3g8omdvlvKkX7PSjG
BJCWfTdY+xh0T/+ZoDJ7MVsYIi7uWt6xx8FcCQNJYzDtTW096/OsTkAsM0VL8KRX/uDxVbwYNJgi
siXojZgwJjRMrJmohjGerbjqluQuVPYSu4DE2eBMsKbyjzLMlSHfELOJJQSed178m7cw0lZd0aW2
w9K08x7gJWmoyD3FvCFtofBfomonGgB0uYdNJsNrCyI9HxlMPEV1jTCj4pBwfB2Q3Gl9LiaXjpPy
sYcMH9wDGpaS9jvb9OIr9+YsBDVinRA8jC93jZ+ZLZEi+RkW8qf+PrY902L+1g/hnARFynEqnQB8
TtFFLiJ8BCiOe7q+4z6npsg04+q/J8arzoHTsJJ1g0+5ioTAmtND777+zV4UAyld0yFE0dNgb8JS
i+tAOMRWZdEU3zEFYAh8uaLgiVbfnRoWNd2AldKnU40Q0S5H5QhdyaQ03TLzUg/LriCkEuT0/qru
PZseFR4c0gMhbsZoiejfrXNBL26XQ6XtPNUSSvhMnGkD5g8n+6U1TrZq5IeJciuvhr1t1RQv2B/U
4oxA3Z3JahTaS4EXb3DNUQaAnavrKEJwyakjNy4pHx3DGnV6t4ujKZsLPLChw/2e+aujKlPVxjFz
UgZQDduV8LbK8e5mTEdJ+SfV7Peva6YgIpXpESaGQT4WuRsB9JqT+kyf/1c0rXa7W6Pi2VptfSMW
NnyBDgcve+8oRmOeQZ6mRVSfSZm16HI4Ji5jp9WBaRPDFvR22u5cKxt20z8rb9CfnZtzYbMuJ0b2
2JCzoT4FqHfsQNM8iWa/BoIV8N4wSqC1z2CxSy7WE3yTSYdxEO6N+1V0s4eT/DAtB+jpw0OvGMXk
f2nP442GI3uQ+KK5DTTSgXGJosUCOqn4d+hs/jodEQfJjLSnA3fBU8An8bMMiDRXCT/W0tcogsgG
xBoMQHMLIKZGTTueprGnxioy4hbAq8ygWQCvdfiOD1Z1xlT1ZaypcISxYqr18oX4KlOCTTuHzpnK
hEEIqcl+WQY1qR5+lZFMnpgtPUOgu4zqNH2JryF0DaqOO3QIFD00CYDXRKEpva972FDsZOxI4yEK
kWpQ+W/fvSZzVSQnLSgmNN6435SMYioXYrAnzNCazKKLIHP2P5xFDwdEMh8TOyYDLwtYKmDugbaL
0mQkd8oyGArxDT3P+X/EnWKG+jfklJh/MLgioXv7sNwBzfoBEFxy8fJKH8OHg17Dwb5YL+D2QhW/
HHgGNx4H0KbCthV6cn8FWGyW/7A+BuN6sxrYpxAidfVwunRfnJWv2/hhMETvvXQ/EZBKDzG6kv0E
69MTKFBb1ybDROtqVnpIZuLflnCLYEQAbKbIEbJRI5AMv0yUMVDTEY2yRgtqIluBnw23/A7wuuG2
0Im4dHVxQJ2xUAII6Z5S1qErJkw4QpiHHmtDcx7ZSTEqghn8MMNHA+INOwDNiSXS08wvkL6jN335
D58LOWHIJQ7nldF/c07N1xT/OAHMStmOzDj1nqr1O45qPBQVSn9g/lceJLHwYOPl5UALugl7NFGp
zsAHgtf06ldUhF67zH7ZCb2SMsPhw8Y81Y3bdP937raGzKKU/Jr92c1sDC64Vl2IHy1e68Ew4BMU
tbCr5weeK3Jug79M+HBqA62lJlQJv8yxtjSKbVKpqz5TD6NOSvEWRGHRrDFOV/NK+csdu0VqrQYL
opo4vFwnLIdigSTZw2qVVETEkHX1L+v0Cnadwbu4tmkFppup4TeaCxDHeBxynl5+PL0mlJUCIWZn
Pu58q1/I06LjCcbFuBFZeWdZDZozKKMMwBvIukD+vtWVwT8qn0TLX0d35wlfsoo4GsMajEQ4weET
Y+RmcPW3WCSXELlAC5ZrhVoUW2FG/L6BjjRVEAIVh4Rpb8XBPxloweKA+XIp0qT9ZjN3APL3c+sr
h0eOi1B00gFkgIGgh3njfVAvhuXxyVMbU00KUIG+GXmPd/WiE1o/CfRsUIMPt6Xuol8BqKZ8pZrY
9asUlv16XugoNspa6slHuFOPXaMqjDhF/Ep0zq6Z1Kx0yb5oLDIxqnOhtJRAQh+cyBPwzMtRBL05
PlOLmzorfadf0SWJCmX7JoUfByGWRIW6HNInPFNOnvuB/z47jyR6p1mb0lI1KMy3WYnF+AaIz8pr
8u4P7SJ47oR9cnNZcVCxfk0vycqbsWL9WldEgig3WZ9ReHGG7G5t8HBf7itGTidE9Wp8Mx9t5GYg
xYvZ+ALSfqYbq5stZ3Yba2u8RxqLjXEK6Rcr9y+qhIXpOWRaReZPoQdFNRiusIgVnDgxLcr7Afx+
8Np7BA0ZP7g0YTWbPkwj+mtfa0RZj537A9hX9slHst1CH9I58auPhXqLvQ0n4d6+ZHcEb18s8sD8
EyynT4b9b7PZAeuyIaSWePGS2xrTaRSdMi2d4gI4imxlPiLoOIjA3HxGDjQ4a/Pp16Ijk3cON29y
PdA0pwyggIbk6048MUNk8F4FgiPwf4U3/QTq8AwUKmlXeNbAPntMRA50JvvoghyS0DnHqOpW5pvp
y/zSjtwwKrvYzV4f8z/7TDuhprFmPIAm+OgxM8Tg0bEfyyeNB7UzzUidKrrQkXrgC1wXniCv3/B8
4z0lSlo3z9mKo8zbf/qv6cYrWVxyjpGkzbVm2nlFfrfCwNFhfnM1AxCrggIKctKyXmhyVJPHrxLq
hyh9tLwrSZtJqvmea9j2oZWCGgAtlCNfo+WvoKFf70mdA+FbH/AWHdSD57niMwjdu6tUIiJUek0A
lCPk+MsrjFcsBA9COtkwrPMCaHHSEjz/dyC/PoAiEdb3gTZfB33cvYBOaY6ohZg0gbYBLZlpxfry
HgMAroxFfAC3oFPwXwUm/NyqNqOLpl/DcpBtuhpBScYUUojItsIIJbEKMQwEaL+0l9Yirk4vJVe4
UpnrCAhO6yCWE+b/5uUctdALe4/6oZ42EWbppRkWCyf2GZFzk/kCPVONRLrjZ3Sb3lkJNqgZrw+z
0CF6KKRrWahiueTcGUagFFKDibdnUnX/R9OZbSmqLWv4iRxDGrtbelAQsSH1xmGL2AI2qE+/vrD2
PnX2qrWqMlOFyZwRfxdEwN0iTo0mBEaLorxyGmw9oKIChjYhRQA75XZ3KOgVws0GNaPDg1PUwaRL
Xhnd5PNjIP6o0H/9QNFb9FxdojZB703zPmOvYCMggYhyEqwK7++kB7OYE6LMZxdwVaYOSWckRvel
+3P7w28igvDuwYytbJGT6D9kf31bv+A1W8IARI44UWDdKFXlsAYSyOw33lU5HunD0LD+2664mL8u
lhDu3yIiW5DBjhVYMvU5YClzD9gubuEp7DLpwFkvaPMwqJIZRvtLPsCbEKj5JnXZ2Q/zzCOS03oP
HpMihh+lG2XSoFVOtRS48a0g51LWzHyCU0bJ16G0yQVCMCmMWhHOvI4t1UWDNws4iYEbPgeVUkqA
NLoXZE9OOYVAck4jyDnR7ukWgATxGHKyhpJ+QvBXxzrq6DOO2LeYk9hdOvrZy0KG8aJLyvp4asrk
GpfJjV+NXzvQcTqO+K8VAEIqB7zonJ9yGEhwxc+cLleT6l0gGXp3eSfSfKPCkRBGznlBSyUXQeRq
13ErvY3qKQ7jC+n7B1JEx5cREXvtX9NCOh1w/ZDMycUds48utvNjfEmOcYtIxxM9vuz+QcV4zYni
nKLW33lynixdDqt9ycJdup2/DAvR7MOgPdJ4k1Nyjh++8N/vF5ULf8eZwipx2MlvSZOfT3HjHhA8
y/RfkumJO5MLtbiNMJ9TqZyB3gve3YOWKu9X4+cU8GktzQqlT5c/BlTwO05zRmyqKIrFEt+hcKAY
KuIuYVTyTlRCJQsgLTJpfgz5M/qsVPN8t7r7j61BZ07q1TF+XgRsGbXZRj+sZoVGmRkQcvcOlk+g
xo3+zM0mODrh4jDOdc/Udo0WS0yDPRdVA2wrVOxl2omI6uWJ7vrL7TU9pm4SH8m9JnLZ2CQt/FZH
EdvETX/TkfS1V2G2B82tbp1AU+Oir0XLCcZnrEH2g8kXbGjdeQcACj0x1jUJBhT1ApG6VGseXPZh
TKM8hrDZ4fwmDwVzOa8sMXAvhdy7S7ikzThSXDGLjxkkLAMWSWmfAYTu5oNK+UmjCOzZEvRz8CLT
S66hCvm1XIBXeZwsQ+K37LxtZEkFji5983LEbTc1RK0c92B8CWeOZNGgALFa7FlfaxlAZJGSf3Fb
yfoEI4p4gI6L0n6Q201opxPo8Ie65UDh8dkv1hsps+MOPWw1eFnrGwN6gTZLKLQ0XlNBuQwYQhkq
rDbNE4hfMtT+iEdtICx8Ot2BEjXMdYsuVQa6QmwjrIn1LX+OZ/dhPx3BNETDTOQq+w0AjmzBV6QF
JvB5fApPbhzHd4u876JlMEadtwayGFPl4mwNaYIxPtouAiearbYP5EujxyTGSUSC91AYMBD29vBF
nHc0lcGCsIx3nzqW3oI8OhTojXAu6AOjmRjHiM7m6AL/jDPKZ3QuVBcbwNsHSKAsplj6S1q0acA4
HTockElGgzEAgCwksYJj2ICERwEpMqjSB27+GKl2sVETi1KypgwiVHnwoXPvQj0H5ZTt1VcJsVES
1mEXpPbO121O+NPBbUGLWLrNKZB3f6OZmxMhq11WVJGiMG8wzrcJKrltb3v2YY1luO2nUsGg0tjs
2IITiYEprU2Fm7pEfW2pw/gKbItNc9eIuM4xCHFtxRv2KPpBaZJuk5KhLOkrYEgoSqoVTRgZXvao
QF1GKJfe53Ie6KNolWTGovoH9q0EB/L58XUjX643gAZsibzsp6R/VdvMY3o23AtOAY2Px5tEMn1N
aV9c5sScpjxP6Cxy3gyf9C7dDU/oKSzDVvqZnp07C5fUWzac+reLC1l/MolizU0eS/F6YzmYMNNv
pjtvEvCc1p4Z9XksngKlg433jNv7dGeBU5ZK5jyGUP1P+Zm/ntY3eAf6+BXcLWUE1keHSAuLhEg0
aYzYpKYUZgOtKaZcXNZMywUSH+SDp4PR/RAhNCPdsIPS4vurGFtui1q2yXRfBp5dSSbM4zvNKClx
p1+NT7BCXNvtEQARx2Q4XEB8gcpJkShqYGTfYGdnkcw6+AAtjGGKLFJHcecEdCsB6vDxaPtjm//O
g2w1e4LPZs4JbXQQtHZMCfPAOldN5xxxb34d7wAyv0Ts1mKWIel/rHrz46ANgB2IbKj+oHSaVmSi
Wp6uYIsik7kK+RbMYrI0Dn2m3OHVoEaPsHGohiiOBgClET+gMX0FTzoT6pnNO3Dng1YAtHQ10AsO
0hyfZtfIJ1ksJg58aG+sxcvxG1yEDZZ0cVu3it//mFuV2kxxvfPwujH6/w0bxICB7i3K9+BgM/Fk
On3Gb96cjezUNTiInMcWLNv2dz6LVgKRGvbL26HkKYhLFypCciG54yzuHzdVrA6JKEnxwtEg/HU3
jxkSwElFVwwjZKBuEoXzjTt1THgZUUX1gvcKbSSYL7HgdCYfGiuDnANQmXzC9FEchTzQOea9aKXh
RmSb4NkZkLp/XUlPDqUk/QgxG7C1bccctcgr1+F5GHBsj5ZIJNiWRxToHk8TnHUbzBkGm8+LERo3
BUS8d+EKOgW7ABa6hoWDKh+fpxjsHBIicOd4tWKeumi5lBJVLmTfnTt2p7l6Dm7+owsciMSk9EUT
/TWJnJDtMq2onpZOHXP5uWKbtLYGYOFHS4DwDRsnwi5+ITojKP8PgLlnotUEdYHwjLi5qRYSE686
sZE4juL8Cam4+MXoOYIaC0HRMw4k4QkN+881T6lJFhJ/RcGz28U95CqN2YtMxcrMqbpl3/m6beZe
k5y/uTuF3QK64Oni1d577slv7tp02T96vR0eWOAM/YBnFIW23KGWDP+9s5dSZNhfW4Z5NPYf64EP
TiN01I4iyR7lbglOwhJjpKcELtBGYj4RsAufa8cTlLEHtA0C9kU/WyStneZ2IBLJgGrvqHwoUIAg
pNqT6u9fdBZwfc8gSf/KRDn5/Ssh7Ue6Sxp4qBCnsqRDFIpqOWq7S/SpTbKYEKZELfw9Tfu6/Vo0
KUHzYjF6Af0XuoYQ6qRxoBR/rnB+0Y8T9gtf/SSDGyvMBjuAEOiGv9vQn+LqN13HsKjLpRsSJgoV
BTtIlwBlWjCMMfIjIQ4g30ADOKvhJvnPX0vB2FU6g7/7/kt/AYdfm/3vBpVGk771DpY+fLAhyYRM
ehdLe9PWCuj9sM5+gyFbvCZknOXZJsTC09QXJEmFP+q9Il8fsdTCgZx6QkpR6kJdGpIhTMP3U0Q7
E5hjZ/gXhhT7BwCGw/AesiFS4AMhIHfbQJWCSMOXWVwSxAl4RAjGIuWA6PexpxoBPJQH380r/oFh
ictpl0wAWKgyANCWNTE+QDHOay2GB/aVK74a7Eo2ZlkWlCIeJnQie5k8g5hqwAtmtrLmDZA27pBt
9ILaWvDuBKwE46X3ENx1MuQa/pBypDl8AgKwMroKqTKvaZJIv8TrgiUiG5xSnfo3BnFlxjNDQDJ0
ujvh/S5JmHmX6A52ITnRq67bGD/tsDc8H6zO8BO0ud4saXsZKgypdBhe7tR7iap/YOta/EGCLxd5
JMuLpvtDtqF0pYuSgHpGF1FQsyj5DhCh1ZekrjtNJFEvfpHTrUr5yAwHxlVsOrTOeXRadYZ51B51
hllUDDAb4CaT5au7soD1UTOQN1AM6n0DSdSMFE44R9o3SSHPV2JLelmHCWMPlD9NM+t9d1QNKjwx
1gzpCjNbONG+Y5E3NgPB0d7OFbq1GohCcChkNdl+vitpcU/L9uXmax6VklUwbGHRnN2Q0wot+sSu
5CDHYwVxzRd8QIY2zBHsfq0vw+gYXdIOaGi2QhsOFaKtaf8TaUt1BlaVAStRhVecwa4KnYqijLw7
PGPUcxQjMP0iEmT6y7Aad9a1DEh1aD+bFgYA0aYhlkg4LM3VmLLALCgN98iMTNEAyHJm/Ip7m5bu
BCWFoDVY7YzyN5uOO6XA12F0cKj6f4CrLOmLkZ/F5weKyxvxjQ0CQVkdi+N2CWDBZXfB+oJb19RH
SLsa3kXCyol3Qbtak7j7VaBI13BLHi4Z1Ns/TKm7+BIL4r42Ukgc/HtQWUzzQcpVM4pezC4qRxG0
QpNonRfRnShTxJJH9CyojXxPxYCEbCUNxClnoGBvndO6PNjo7CKlvoRSI/wRiDNfNBLC7t/eVzEP
G2ln8w6YAdMZBBTtcEsek2XwjIRsy5PPfglAU9vX+EHXy+MFrADnilYYczu7rFlF5wSE/2uiC/5Y
5GTgLRnEiQg84D95funefKgtlUkDMtF17g7im1mlXas9uByt3v/aKGnnBTZoyTNJUOSOGEDRrUKr
SfDki8uF4jjsiaXqbog+XZQ0iC/b/PtuSBQGGcQpInSrIN0jLOhiKGM7U4a0DQQv2EhRIcf6m8K2
Ze/qFirO3oqxxxF4EcJmeKCJAu+T7hI4WWFlhVkB7wQ+dOPmPHNFik4qigf0AECS2RrWGgceR+gx
tvgRmJgIKeRvG8lxzL8ImcyPYjIvCZA5nSlMtUhMdm6cUy41oXfEvSAXhbFE1J1ye7MJR+dtoP4N
HnspXT8O9S5H5Bwee5lZ6obuhWgzIBBaVs5/ZMToAw1JbzU4UijmlwRwYyfBXWvHzFsgzJ20wYQs
2C8VlQRUJm98Z2hIOH3gH4CUOU3ZJdG2yJmNUpU8hNKyp0zFGlHFYIiQeWVmQIVSMnTF7Q4l+kko
848E2Dz4XibTwVuEFxTUciN/1DiqGYJmePgufGq4MopTTBpm5U7lLCdeFk0P5MYTDpT362cu78mn
+/TQ6HHSQBF7gAQS6af1SxotZsjC72kRAW1y/DPgCo1S4WlJBhEp2DVbe81xB2EuVQw3oxnTob25
O9xcyJMOJQNGN7v2QaUj7MhnjP2ZwyfZsBwtXlYSBCeyneHED6KOK0qfsUm8EGUr24jLxemFwqcR
EYMdxMYc2lnEsB5MwWB/iwf2OBCrIaqune9S+RupvLEHEIkjviFC9Hs2zVxOnn0Hff8H1PsKTB0R
bD8koQPyZxdTCu7HywhCFNrzHFRsWIgiSQcir8HkxlLLiTLtGFHQvvdYsxTrPMPFAYXYucLRPec6
8IjITUQdRpHDxeyxHF2d2u0bPeiY6Jcxdk5JUXEY3PyyD0kZ4zoygPe/BAUfVk8qrcpujSgq0zYG
iR5pYjjvHRkq1Nh93UdGJpHEnqZG2jagJ9UeX99Z0OI/2d2pU0rrMJOgD4bIvQL0lbeMthgAgpGm
R9RHZOHrpAnfHMRFlEJ9fUw5Rz13IGQjx9K9EOhHeHd51fcZ5uF69Errhd7BaQ7fgdKCQeB11LEW
Un8mWtLc8rA7p8GSrwoI5WEsQcd+Et4SvTnfDW0hTuEP5SlX//Z3/Vi3t0NP7bEqyPY7GEtCU0CN
vwXkQUY40CguLSjgj8JqY4G+R68P5tpmzfs6SAveIBOh6QBaQicQsnMNVNy4R6NTEzJl9Y6jc0pV
8doU5K2wYpt0Q+G5Sf8MHVd5S81qT5aDa6r74J9d8OqiD0bR9Q0ga4N16JMcVl8JHmz7+U6fq7E8
Ghei8TSWPDAXBub0mraSXsQ2QELsLsMfx0+Ks4ChP9fx3QWJJMGRcjVD0jYxHEh7JUDiZrCT6bWB
K6PXkRUy7JBp+O0D8b4tqk2H3cGZgEXDRYZkw9qSKOwiipdbh/ILReo8nxa/dT0keFYGNibu1zXY
kyuQgBBTawe4SSxqNqUZ/kvcKyxhITDFnY4pYYHZx5dR6GzeqDL4GexeCfPNh1jA/ixz/+lfxh5+
8b+QMxjceogoAdUuIpWwG0P2+wngyQW5UHeicyzEG+7f3WmPn9xe7p22IFIKLVu/wfEi3slPKNQZ
L40moGqSP0ZkMtdAbyEX0BkoyCXJwuVE3TZWUOp97pfWs4rCPiCoR6/rxoelyUWvjmYryabIC1pm
k2+X4Ufc0m1zrmUGQyMkw7hntxhzxl7Gf4sQT6dr0dzHHlZq1GWwdOm0ED5J8jBfoBJQeQEeOoyx
RgFR0SGyvDKSrYTMeuHdqa3bBEpt8LHam3xCb0O22gxarmsS2QhvvKeL1UF+0cKQa+f3gkZpfsDn
zolmlmIuv8RVl/CcTsAk+7N5iO6VxbPa1Ez+RQn0DblCzF44j5rkgnSd1rRF3heRI02ynl6jKQBG
xqzCD8Unb0EgN81+JBcy6cmup2NAjSoZvVR0ACEzBK3nkYTLHMm+ID+rj+WU7llSisiK9L8rJawZ
6H6SmClSTVDCMcrB7tHF2a/FA9VBqwSZI7A8I8+DBuEEYGW2Ef70mbllmK9Q7dPA4817IA2kuTG/
w/5sNOpG+LThjz8y8rqPumHeA/v0Xqs7M/kys3TwBlRgeiqXQ7E/CBq7VCq1X+b2I2ouDfKnoh5H
cafiitZWPWCSxdUm9yskz8UhDgVRQhUEJz7YeYdqwrqOuusHFQnSCeSm3jE4BD3dun/xGGpzkGLN
UHh6ia05LDg6H+bRq4wSj0LtM3F+oRNtRYwlBqwViRi7ClxOs5eSy8IpwN7OFJxPvwmAzBQLoMlX
Zr4W2eZFdKmh7YrFWO0zlVxAhcuQKyl6i+LN+GvUpmbXO82VlbbnB5dDgT9Lor9e3LVIY3ihV9AE
GS0ipei+hWpt/xUAbceI8kL9uzzsY9LZn+Inw2AnnNYc2aWv5kYV3S/OZ9D6ms1Bzd0GV1rNAV0S
ThcIEaMJuUFc8dfqBo8JPBDfvkIUvjkl7wFtQp4IM7FvOd3ZeStCp/sMy7RTxbn3GDSG7RE9KZJK
eilA6IbRAaUxTn1RTFDhs1vZc7MHCl1hd0Kv/AK9/vIVEPp/Z84/5wgNSwFLtAEB0X9rNIhSR8Km
MgwYXPs266IC+DLtCT25+xNHIPqTWoNGXFpF4dqQjWgOPYNUG4zfZutgO4Kidxa1fYhLYyieSDn+
QYcAGlHnclBmhCRyF8FPaRNA3B4r9EG8o5nd/dPJGiSinOfPJDMI+IRwUQpjOiyrN8JmT4ofeK/Y
nazjdq0xq0Q3i61IKPy14yzY9KTfooda3O0uLhgJkDboNFzgX4MtWwdgQO6J/FKGI18HR0ijhvGZ
/lSG9NxHhiMS6M2DSbdC41bRY1b+7Y7J6m2dkp6De5EqaiWy0outIx9l4Bap+bR0bOPYnV5gbxie
vu4GZn7e7VfuY1oKeANYhSclEDmK7w75+UgNWt5pdA+ZgeIVY3J4aefhUPfSZ4vld42k4V/LLRvw
RjTy15VOxF8mC39aIIjiudWdrgBABfA14kLr7F3t70Lh0ZvyWjQ9QJKuy7lJTtsIXAzsk8wwrx4L
yMhTzVw+ddDFCznHZm5/SfTrlw7jOxv7a6LNAL+QNKsWGJTR4GBKliwyV3LPDhW4anG1moNW22hL
MCN3tsapjvcYJVTDvfv59uChKgURnPNKbF3QAgcvo5aFPM+tct7u82xqqM/C64INiiH20/NoSYjA
kACD8RTcDf4bZ59o2M7BbZgzJh6Jak0cIvzZevo9WcVo3/S+4dnm25r9Kmz2u3RYfFN4GX5SIuaG
FdBJ+my7JMWp6RUzMlManGNwJzyq6zQN4vveyM+Ze3sbHnmNY6BM1Q7l/u56DZ5b2M/COBBGCBHd
tKq4tyQNFUWlekEAo++6bfP2JhESLg+henpUSdE0nrX9md4WvbR2e4B//MJEIY8Q8sSR4ml9vka8
kC2PtApOOfKuHjIcCzk749vMMsQOGlzHjDgPRelOkz1qUc9f7MkzpKCn0iZuwbsFEsNNDzUqkS5p
/TeQKS0fXbni0btg3yC96mE+R3fUz7eRwAut9G4u0VTembLFprN/TD7sKE0oS93k00B9LvfyXLWB
UBLkXPt2cCBhWQQFOk/VX59Ym5nzh3mNryhhqv8NVmS0gH84om56tG2yq59JzX6EUoznX/YlQkGZ
JC5J9ndjjRAKDtUOF4rF0O3JqWnn/ax/8d4PGGhGX17sW/DlQPEeQ+Q3T9kiXzHfVEtr/rWKSbHk
BwqyBnFE37FLHiDquxjmLTebPOqgfgwvxFjTSBll6FKLkUMgIBuuSSElqTshkXAvxEDtA0Jcbj4L
MqCg95oGByEC53IwvY4OASco98k5hJcUUoS+x3RtOgEtojo16YHaPBPgl6h3I1TU9upDbgosWhes
G+bNKmEBusa05x+MaetD2hOh6CgHSStA0PPCg8zuN4XQEOxyNnsPuzYwOIFRnEqX60/QF6xs5Hnu
YCOSbzJRwFFogzCQSO4tp70UiPsnR9+YkLd2NKrT5xooN0nijr174wBnw2d4x9uDIeCttMw7Hwld
PzEgDIHYkeMbSkUIYudSB7vXPoUf/Nnn4b4pvroZnQzs446ufpMO3AjHYDYGshfiQCcvyNo8Nzlm
EzHGSVgirdZR5+hG9+itfpbQHwkh5KNwQXdWF3s8G0glWQx6ep16wRSaEBKGxAjkw6KovpjVklNE
+omS8wJ5JpPuIVMhVtneMeqprNb2SnTC6GqSC9ABXaLXHhSSMMvt/qY8jMwUl5WAtOQYq/sjaxgp
DPobGQrFuD1IskTfvzCGJAcKviX6ARycTmOjqLDNp+SKRbquJBopRCpCjc28y8iX1Hd2WlT9V9+6
ABs9sehqwyUnzcsp6CX4FS5U87rl+eK5B32u9w5O2+GNwVZXQmmAJxbkw4cX/LigV+FrsAy6q5eP
TGDxbRByVTa9dkC6Zu/JEayajQ1/NMN9yv/J/Ccsnwa0v42uUzi9d9IcbijAWczKiLskIkfaAtEn
oKFmGcBmBlM66h+6yLA7wdgboOOivPwsOn0ZvaXPUf6auyxszr88S5zuOJ4wHr1ky5NeIeQf4j/X
vGedyNDFIWQAGflIvv4Avh22Mk6rIQUtxj0Cvv3t3htL4SohFKtVQCYoqXi1d3bHY5bIachqlVya
PvOD/RySD68pIiBHdD8iApSHV4T4CoNDBXgWK/bP+QlIgXAIQJ65xD+dPKE5i0WdgFmHmJTQGnF7
iAGjmvpZBs7oyf6+Vqhg1GHEHeDKcCF4/6xFYWFxEAjfiONzJK4Ra/ZPqhkSHfu74FlwMylbuKBY
gDCNzaUhUYcbQW1oPDe0njmwxHKr1gbiCrPgk/j5tCM96U5LYiVhm2HwECApqTUOjseB2HHYQEfb
0bhhfXlPhGYytLr2ulGTb/tZMJtI+i3VnWEPORKrlz65Nn3em3hCmua6QUg8ejmBUDPv/AIBPsfP
lcSAJQZHMOYni2LL75HTT3lDniThu4y4PTL6QEwRauLdvO8wn9WA5/SwPOwo8f5CNlgRSurs0r1f
CgNbJ7uHWPV5kJhxXqS5W9eMje9LGFPmalF3S0kJ9vdLlcCOzrW1xDk79cao8ZqYkdyjC2guQru3
pdpa3+EAaVmsE9p0Ef+AB6A7Pw+XAkrKvo2PCaVdJ17+mJcFaDLNNcvK8s47aMPtFmYwo5U42Jfx
aSzL6Bc72vdmfZnStcQnKwOqqN0opJiTKhoeY32oDXWHU4hsG9+1U4o0uvbWoHCGVHp8cPRLOJE9
bcBQCQZCiSRnPVRXddIkb4xMSq4KTo7ZF1aECV5MF8LKw4l+d4F1WVM3twFsGfEPfkPQB62CMfa9
vu0YRTgGK8gRQI1l5oECeFv1taTHOcXkQhdYhlBiaIKCPQ/qr0nE832TDzIuS6AQjkEB7LRxFmzu
m8bJ4P8JpDsYX+J65XuUgmOoogT12SYfLn9ToEGWv7keWKPfttVanAbnvTpURuIDRCl/0e0nnSyq
8ulbJwxsfLgPzq3+I+Al+f5HQIH+4SMYZLBn1rMQfrI5offOBwSe83sGqBEoL+tOK9627vMjEWyI
6F8I67vj40w7AE+6zppRGeF7nQXt2kjOaIZQLchkoOWk66OSiRGXrUEYzLvSJ9+kHQMBvAG15krH
8AHYERdlAUMgpswFNG6ZmQeiwxOmWyUkKGxPHuBG1D2uGn/B7NHZJfEu1nknJ84l/jzBzWAzdhfn
bIjuDv5jCy1IIpCK4FTuH7iJYmCvkmgVZibRHJ2YRSsqlwpxEwPBbNY2Zx9+eoeVDkZJzNL0cOI4
vZlUEmOsx3P5Yh54AAs7aftlDWhtn3hIBEwCPTF5XJ61Sbqi7jfjWwuE7cLa2L/Mw1duNEF4/JE+
ufYPa0oKdzmovCZXnOv6Tog659R7SJz7t2UoHxQWzGtAXj1UgjfDCQzReuHtK4D4gBZHJ4jdG3cW
JyTtCuo9xF6527F76NuR8tL2MS/dPKba3WhPcv4KRVfCXCVCv8kgjfh8IUHe3hmVMxuRL8klrGDz
iUDf7KwRwS24BR5rHHE++tk+s1XDb4q6cNQDBqWJpYBl6+gXc+QvcoWAhN8GQJz4vYiwFK3NDdEU
AfiYIkZb8c8xncTsWMTSkZFqBvoAwbKy7wTLISBme4jcxMkH7+SQ7nKX2SAc6Q08Y9LXGgMqCoHj
eOIoA0W4LQ/p16IBPsaF/8Jh9IZ6l5Fn64lUQFe2EhkA1kWg1YVrp5bkGaqd1/7kk0gsr/YegTfC
jv/yNzMsZqrx2fQWJf3Mvrco9ipKYm4KmouD+UZMBiNlaLjlpkuvNy2ZgeAuVZOBCOQBthYXHhOD
J2YD8JfhJw55sfgkf/jZdpmOw7KiuEk+w/Jv6b1HVYE2hPGq7jfid1cdnwGf/j7DFqwObiRQNXQW
5NJnA7GyqltgGLYLdfIZ/raK14dHQyC93K36xzXyho7B5JVvVHgvaMXoTqgWCmFa2BufHaBVcH+e
oQIb67W/y9wPMh1JwJkgwnqCI9gtlLsE0lt0Jc7D2DHhzOYQzKbFmgG0fXV+R+ybqNgQPhJkr84B
Uk+ulqgx8F/bOi9NfsC7Y3QnQnDgSZSjksFr6XLbtpoa0B5jYswX78kmeVRLmAFzBs5tW7faPKz1
yRubgdkc/7Pj5gMqGwQSB8IpUT0tnat3+bt6Mar6q8ddFJSQCP+JLDjNe/FgHxX+hdYLu4hTYGkL
e86N9zNpr2rWSqTP3n4Rvyclio2o2PZU6xoX28O8iZa4iCWGj2gAA7OMsgL1QSpjPP22c4vryX1C
BJH/nDwibdV1jt476h7csnaL4B1dg8do2XaPgcYw+heB78tUm5Iigf39NmyKiXaqGjf6zYerGg86
3bCQnoMEkxL4SiF/fbm+Bsf+A/9wi3YXuMtYIcdqWHQeAv0REp6TGlkb4ynJEiID/5hUMidjS7If
hnpTcgb3KnixwIaSkPYgILsCIDDvD7ujjCjwSyj9NCedjMIfAZ0H9RXSV7gxrCTiESaDkAuHLZwG
909UIlewV3R7yEED+AdwVZWx7mbmt8c4rgTi75jKCD6JzserUdc9WFNt5DMX0mbAc9nhSnR+iBjh
sYYiTV9D4f0fxC1oN1S/i3i5h2XkyewQhFIcJjAOIOWWONHkTJUxaNIYwBF9mepZ973VxQ9euOGm
Z3uckfQuosVlRPO0Z5vveYwlk4y8Syo2ZkmUI5wviOAvXkTKESTA3ue7WtMsmFtE2isFnerTzIhb
MU13/kThfRJ/sUazI7weIB+DhHlLXaL5xd7283AYdHwvI5W8h48Ti5QObZHXW+k81kLeAcxSjDWH
BP3/DHCI6ZKKm8ottr0P0z6ndIGQNmlJkyVUJQnrQMbugf4TKEesYSjKXpIuj26TD4Fio+DmE/c7
3ddeI6b3k/u80h3omMsv1KVFLv2AQ5DDX5SoaH3nEqUJFEWiDtMy6OoeCLzQsC0Rf8JWsUGOjsl9
UM0uvsRbgVsBxDlFRIgd+VgtU3ARUNqcWBZyy+VtX+lhbxKJTGCHmCnE+cxWi7IaS4aChFrKSlH/
iHVCHP4ynFHiJ2muxysI0hWfBhC1NRMWUPW8T4qcS0LbPKmNUWr9Ufpqfg9nhXixxdnQxFxL2Ufe
so7VK7WhHDlwW4mczqced4QhHNED7pM6gtQoWG/3S2tzQrYE1ICx7BA3aP3Eu7uJEfSy2aMDXP6o
WLlvhIqqPitBtlBSh/CRhUQ8wINGrDmSAvBInsg0edBQ72TcxdOqZnwSAchBzT1J/etyu2nJIHXl
up+m7sZFWacxLxoaL0Lzt9AWulDEqHbdQ3JHKYVGTkjqVwVTR2DuFbHWadJ0BGd/JAIxvyWrgR8B
bxwwMQ5dttDxcIagywEhfdFpIvJUzJ1zeXnN7Y7VYe63Qt26bQq7MW2zpjuJmDvRebDMN22Utmee
Ophs+8WAONhX7YqB/t2n5Hr3S8IWGmY5/VK9KUSdUDvji6Y3laNUB67WQKzE9SXKHlyWZoYI5ID3
XJ4Y+SqBa2ti4BmGFLM1ST+8BvLRuBkcsvh4oKVhk2BqCUeR/mJzAyp2md/zNVPRHUJrxhAmWdze
ZPHxaqt00CiAoWxFjiyb6If44xHuN6wwDfwxmH1cgpEL9l2KVNkGbRpQyZ0FRIiffRIrBD52xR5Z
sRkqTEZBCv0Emv3pBhxqYbGv84jwhIAh4fUQMTfJefiBTxzLh1l6niGWNYH1gaythkvCPMAP4KTk
ZUjMRS84xRJDjC6YRT4+kHFe083Ju7vhCeL3hNVMjI1M7p0R4kQzNgP4+UMqJvu54pN7JC43+mdi
pGU7q/kwSL2gdcwpdlDL2zaY8UveM8ZqUb0gXrPIxNmO0ImKGVXOBS3WtnW/7JdrSkterkt/N2RO
KkGKCKFMPYU3IqZe76vei7lckiuxZ7SXi1aJgOaGD2Y6rULMrRKYJ8Mx3qtbzD/ZApZp08CXCmjA
D2JkkttC9YlMlDqM0sGZ88WaaUjK93E8vAPtsSh2oL6kyDLueSTC6Sv21jHYUUCgI4CZSUASE80D
dpIxkXkDY4qa02J3IpTL6qJQ04DJ7dW4mAbMdQDa5YLsR70JgWnmgIcMnQE74McbP1yOyAscf2V6
sytKpcq1zqNqOt5vcWay1cou+QHxuoD7ygrZn4Nxw2e5LPvwW1MZHXIaoy4FCSDckn1I8+8e/4zV
pOUf3TZaJV+Z05+3cGb15kQj0+/7nYL5tl36EHxiGdscao4UqgBGBmd/QLf+/tM2p1lvLOm2bVIk
GJhT29XkMBdk9OuL8xXextA2EqNRUArfva0G0OIS7D16oGUqrKeYTjnK2HpljIDMiH7AxbEoVkyJ
VtB26k4Eg5ltyRfwrngkzrFqOuc5kqMtRIX/oOwVSJh5RJwK7AFNv/yTqopiT4+bVP4cvW3850SW
imlA5icgmb4TuaMFaLlJLnpApB5W4pzX6T5bAgxupEK4g+pvaGH7urG7pm3/hHdC5EYZHf0jzadU
7NmuSkXYXq1xNKx1vyKXEek6pRo7kN1Kuv6VHFqb7j89ju+7imkgNBEkwKS3khNfkhCFsJJt5heb
K5/m7CjrciqSxCdjUvOAnd4rd6SHUiQ8XZVwDomK8cpQHBjybuRn0M9jIOQ0wGKCnJUd6TeGcQIC
jca1GGp9diF+BIPpHSpnzrRQPDa/8BKJFpMaRHKBkTOAZEiE0AZvge+viZ4y6hBggaaHLREwjAAq
JrJfff4i3gzSza7qT/DiCdBw/22XS9QuzBilnCHhQLCt3Zx1/kCSXvqDGEJ/ghBKhMS5BCa+cO0T
20pP4cPvK0YISsn26U74a7Fz7mitTL576fiI+HKGkJk0WZUhoZTQP9MVQoqzQXTSDpyAU4NyaX8w
onllk2I6sDcb3kDDlORGVE3k2lHyGHNKdkDEiY+qCsqfIukwBCG0mbjY4TzmxkkMQypYegndTHmt
Dcqm+VkwXvGioTYoXVpoQJCSXJjzAEQu+fpndsuYhoC2rzzw5yppMEdfd1sbUuNwGheqccCzB6eI
ACALLyaYI0bvLfmAX85VmaAnUxHAwtMYgRsdJncj9yYEKwCqrmne8WJVOPz00YNgmjrQ3SeKzFD5
KwbPvboHSAXeQdWIdgi5liT54YwVRXKFV2D0/muj9/wSqTC5zx68l/gKUAyaixaRkw3X1e8Wo/zj
whdONspFTScqmc+8R9XAPbtNkVQgYaCv4UTJOKl/ejH0ePASLVtbAKLjO0HqZcabTeZf919KD4kZ
ePGX2oiTEFlY0BvpMMv47+Dplt7zatKxZz6jc2QE2s82Q6CARNUzNSAEfWHgGdO4SWxajmugT5wp
4NMLwOH9eyRl5YWCkJpgJFMFz7OUvCf1T7pbfx49/RT1Z3AY9jjrIBvJE86RnzHmCnLlS1pLKtGi
KWjwzV0vAMx5GLMALR/t2PYTQ7HPnsBxwJWPwcuvIGcU5zUQrxx7wQ2chOsm8B+62bvxV5swsSz3
OBEvoEy1hm6gwEoAGBy+Y3QmjOLpApqC9jpan5tMtrsnE7zz0RLJTiGRlt25wEC73xDu9dsoUnE9
ngKgdRAHdhZgoftVdEW3jT5uM1rr7jRmtO54ccbqmAvhdtzX7LW6woHm2ydBGSAuVATFKtsq+xq4
rG3k21agk0FEZESXwRz5RNl3KdQYfkbdqASd0ZeC7+mTB6EKOcmEr+g+CMY18ZE6o92ffmbqEKhy
NArg0f3tz9WqQXVDAZxPohaNBreP/5bxU0sOUKIqLNU59nnw5MEGqFZwrxeYLi9NnjKnmJCsUC2N
YTNcq3ZnzdYRkGRkM238Eh6Hw+7uOl/nyDDZq6RywVckrj9EOwC0b498cdI84b3iAy4zURtKtdxG
O0Oj0DP5AhvXnqAKqIE3VJhZLEEWNBb+MepuSs6D1Xcxh1wRnXpJ2cge5OpDfZzOV2eboiCcUh2t
LpPaaoxagWY+h+pAyjUgNQfa9zfciXeOTZcdGeeIAwu5xkAB6SLBAiivSR+G1WcvvpmdPoBsgTeX
xxhGPieHAJk2y3L9QizRgBpYXJ1hRThxk039OXUQsEJgElaByFmCNu8EpbLN8vl2HRsd+gLXdOlB
GmB6DiHvTfIxObOhAg6mhEE2rOnU7ATTho9q0Nxi1XL/CKtwG4yW73I4X5nFh478ElHNikFYCuXx
jbmABSXFCHkl/koyGR+cgK/1jsk29nKecCRKi3gaHTh/Dw6fE/DaEd7jknrXkPqPOoBHi3ErVN83
eCwJW7mh1z9EaRz7w1DGVTC7+z+azmtJcWULol+kCBBG8CovIeH9C9E44Y3wfP1dyZwbHTNnTk9P
N0ilqr1zp7HndOnoJ1nsmK3Q+DTrnln0VxSoBKXmrWJ0YSrQfNJRhJcVEUburDsjhpASkPQd79FY
G9QVsdl4jaha8Asj6KrW7VhYWJBNUGobPg3asnP2zrmd9uvNPYQGf7rcUzbVScgxm+dRvqMSkZfp
JtjOly+yJ9wNhdw1LPYQP8KnQMzGV1CXe8NCXFdsrxko2FsNXCMcwAv6C8OLG7K1aXz4SKjwhqcF
el17bbRFdMfxcRMYaMSB+mgfCXLrPMcyP8KJo1UhXwAkiw3GDQdrcvpsEBIsWSjrPuEwpx140ZCW
fl99aU8b4bMTIgLyl8xV6QDNAVYftnsgcAC7xwellQOAQbJeEne8JsG4NN6dGmW3TA1cd4C6dA9Y
zmvPo3fUZ+/CMaruPlgF0y0J2gYUF5jBWztt4DnQOPX17RtwvEyEgfEJ5X49AmdODSWPJNNz/GNx
NzrVkBbg7rMEiYF5OQ3GxMwwpOzYNg+UIwWuYoWCUpl8ZgenAu/YREmCRDvetSzLXuFixEMNC90l
LLKRn93CRJ4OnGkJgOQZIa4TMG5F0CUaXBU03ArIEsW7UM7KK3rnP76kZrcl1Ug3vp0s1PBQArnV
4T1CCl0fv6NiH+8WBwJ8/4QGvITZG5hqwvaDCPevGl85BoD9fZmcaXdHTdJBy3VVmeqGf9e+Q+PT
aEy/EKn9fDm/TtEDv9gpe1UHWwdEOE9I55h28G+HnbjO9nuFYF0L844Z3tN9b+0Ox5L08q0Pzg0z
wz36vQ3QJNQL+j/n7hzd5yoPypDkFN52Inyw4hYxkriuzfgUGWHxA9R/Hs7S1/qdVON/Yy3Tm0L3
Z2RUn0g6uOPFV9F3iNzAW8GRSvwEWJnpE7sCXfwshH5VgxQP9dqIgToht1zbiqXLfCInWoqjYSyT
DJg7cJVLneT0bT229oiz2G9eMet5ehCN6ykEEs3owxcqcK6TeSSxxuX3MoOCEr0qAvz0/bKza1Bf
PljTZLPu/RdmEuXmB/1b6JZaPBeRZpkl+9pYVyIynxm2x+o7qkTjsFJv3qbPeqEDr6FxsSEwMflw
MwxuKDffLlIrLDgwoGVibZ8bxWj4shubpNGJFVN9p2yhMHfzhrdpQtk7BYOPW+B5BuCAZNeWDvOR
JOVFJaguZPV5afI+6RNa4FNrYTP433Qxn2dLaJTkS1dqV9CXQDZ42be5FS3RsSB7Y2/etYdrYC5W
jHpPOV6Uu6UlG1MpKrZLETtA50KE3tOt9Bg0jE+LTbSJigujBR9O7DbqMXozbndUDwudxhc1wcN+
cdJMc1hsmz5sToKq+2OwiLkcceqELzJoJpbszW1n7vlB11NjRsbxcex+vDJ6/HED9QWMi3+JB+ql
6yyod+vqFYKnD8aq0FuqSnCoAwjElqaV3hufjuarQc5bWCaMjjZ83wLkpbwWO0puLkItgIBprrPW
bX4asB/VPF5BIWa3OHsouIadGveHyLAlrKT4xBw8ZagXwBXzC5gKETXHDyJxjOzvLfeDLFEgAbAH
tj1WR+cBHHcJGjiQcGR1byCfs79PcEHOIgdJgrHZRqi4SwdMO+otZFA6SJ9uvQV3kDdd4kdnbp0U
ZOgYp+BGk56+gEHLdseYvEJrwilyg470SZTs6C7B+WCnoSyaVeR1Pu/T+Qgza6um4P/xxaVasSMX
c4jNpAiD8eOZa5MMVmZSSY4RGzOaWrztGpDpCtykD/4ldX1P/BDK8SHaRU8kWHJPOa8ZKklJ+fnw
IMrvkdYLYQvo/jzf2KXGcUrMj0uRSCu1tadATRgF5AkNee/tf5wbE+8qlg5lLENki9KiaSPDky9N
+Qm8LKoFUZIodsNrUKGIBPWj+qp4hYnyAyiIaUKwlBgRJm/faXDzhqyNmGVQsmouqZqDJvEK1Igx
fwlMRhZXEgL1o3Pa5xW9kZGpd7hHrQ09KPPcFsQs+VlDC5hi5v0ek3Gjf4XTCa+cG4XNSK9R7rzB
UXF60pqT0o05Po5lbIcyuC0ytcYfatMf49iZ29sPxjW3+JGxDyw5OLLRd1kd3LhxmX0UApWfnOek
Hu4ZIjgdg/CyKtRLd7veMCuLZlOeGYETkEyGH4433FcwaDEDdmZIs86TRU9pwSCTsMdZc7MnrxDL
9FZhTlBrmJ3sNevyhEBXzrDb3n6jjY60O0AVyLhAP06BqrgAbHZAOiK2FLxfn+dEYXbgNr2YBBZO
/sxdypZll2DjGGfrY9k/jd+tKqZXkVxwZGrFK7f6oi1fwEao3DTGVd1QS3k6uXI/zH+9NNiRQWCC
Q0JY9fHKYs2xr8nCbVi7NAAl/HevNtzsbJeOpV/xHzCBGlcRfYbfiN0/kt/H4+zgNwIcsFs8mTqF
796OYcTehflprj7pbrEZYwQiNKG3A+iqg52GVGjRM8w5LGCiyp36ldJgsjj/WTTLsZ+avvK0p9VY
gxCNSVmTzMRxnEBupZIXfAMQxaXIfCevvzomVxbt8YGHGWfQYe2Xw8kT64eNn/fqx0kbnz6IJjMA
Tsc8tvD5JEnr2trEnJoFCN8Hzol1irgXaqJ4Dd/wNdjGOcw6EpMBn+DOciafvT0eZ8zKcamx7Ovw
tLX3f3tOlRdrM49yvFIufYkGz30ycmCTHhrgPlFtuaXROwa16Bhc5rXoylVOmZ8jNaP07e7hlvEY
Dbg81QkyLn2p1X3Stf3aWLKy9wO81tr3onOmOAGs8UhBYUhNXp+wDRmEXLlQrUPrJ/9Bd1BqbHok
Ck75XvgOUhUz8iTy7pHCwaXo58KpPdCGg/ELY2DIs1T/2+mDXhUSIOJGWEsUBjxwdQ6jDX2AoCP1
5JAlflHXcupLSPJqKc/LSLcRepmg3FMLP9IfRky5rLQ9C0vpCfbGKdxCVjOjYvcSnsIyFCSKI0l8
+G7+wvLaubcgohymN19iadAVroy/TNR0Wq9CVI5289dkB1jN3zCE0sAM0KzYvLOyE+Ya3VLzi+fw
wy92NGuS6RdDpYTvgdpBXiGLWf8Mf7nilJdZ0C52TmsNbQu4e2UBCSYcwQRCYFocrqpulkJFgJIh
wKjutEXjJouRRsJwLM13uWtVRikB6F4QaHRbiE6Nmb5Z851BcmovCr1T4xRu5ogAS5ldvtivFx7H
eXgJt4EcPMgiFN/hHu4DMCMmDFoFahflfbkPavh3wjbwazRHtTa8C7E0PJYCE4oQnLDN2JDb/uuo
WA/qm7YxGg//TdUtk98T5CS6Jvg1DC0AACle6Y8E2Iv6p94ZtgACHwwWRfPE7YNICrwRmECzrROl
Y8ANodfC0Pz2kycbrLUuaUxr4oLRh2lAI5p1GdBl6wQA020yM/wgoZPtrcVIlg/bHWqi8Bg+6PHE
rIDyA4UOawz9uoKbaX7Jzal4h0aFrxbQKvymjl/OAp5I3jBxArZw7JXp3x7TUHYN8A16C61tfeyx
yNERJFKfmm5gGLAxCBr8IC6A6n4FUjNyhUrEbMhdFFqa+GipshRxOrhA1ie+m/uAlp/F+iHjRdAr
7WPFASsAC1i1tU4QSoHZcdOY1NJmIEbkuQDVhPcC1NoQEiv7JpBY0FQC0xiwCev9vVzeWP5Lkcl+
oIJAh5XW5YXger18zOX5NhAvRuo0NMZdiSn/z0ZXtAXadP4Nz+DvAMa2pcmOMYsIMeRNK7hPfGd4
z0yeZDMFrt2Xi0ANElM5ocHof774UD7+ZvEt858AdQ+e/Le/HSFzY1eEyWnCMzyHL6j1Jf/iR4dG
5uXEo768fVwBeLjiV4YcxJ6typ3iGFD44lzfML1foNB73sk2EbEUQjaWgkX3IocyhbwCUEavDjAB
fUQW3pdvzENHBt1kS555kDMmReT9o+rLua724ROdCKzlG2QhdH4IVzFpKvd07TIllLTePYQAb6+e
B/c57JEyPSanEFZY3g7THR77j1017Qk8Lhq4XCfOl0pkwoiWFVBzzwOqmTZKEi4k8r201sphKS8o
acLubqEJgNWtsTVC2WDEAcuiZ83fy6rDG6yMILU/6O2o2mBEzXmYsX/BDodx9831augXPyKPsDNY
4H9nWFnPHI5UZbSvu+W3u7u52dbBXqtZv3Oswd1kdwXJYPUXOB3NidnPePC7kAIM6G9Ph6HzvWrn
uMZ4KP/cfRsVaXvxRd0YMu92Lt0yTTRamUoH6DIwuvWND9yOvw9PJWgd3s+OmTFPYkj9tL9fmZmO
b669T25s5WPe3LeJSWJxepg12KOeeIttL3CFMcj2cPXt514W5KNtx2iaP+AN1NQj8+zZPLEH8+da
61i34dN94YOcfHpqlKHfs8dNeU0uzHuJ3UHiXgM3v3hFGKcoDev24dRA45jVApSR23K7NgsrPKTO
u+hdaHoMOLk9fND5FOajsxJUdeoHg5TdpglIO0Wah3KduQCMw+ugm3mXyRSommUyBCthTIyNES+k
ztmCpS4xAU87Q8UaYvzVYQDO+6gtT1zxpeV8KDKYtfbAAMLD/Al42VVbp53C5EyQ3SPnVgryzK5R
dr9driqEjT3bC/SqkN/2PLLyI0fhIyYsOXM2VGJsqH76aLF6lXw6Svbi5fBKVowODNZx4cRvlSZ1
MkwSp80mwDaQKAzDnFQBrTUCophmnM7OwjYuPQMKesaZ7L9MLeSFqQOXl+ib7OArcHqg3hUsny07
FOcdGzskJRkU+0ZTh4nFWsdNh1MUR/7GiVrdUCPLafmM90n2+1bEDiJ+0VYouJ6/hxMrNImdR6N+
fooshg9Q0fgPRzcQmw6eLvS/Le+i7gRtL2H2WwDeAeCs4NUpT6IL57u2zjJbZ47/sbZOqpnfyacX
CKUVSu7CxOCZS3SHj2hOeANUGdqyuTgrcew003e30TYqxmiSgZMpN94E8CqHittFQdo3I4waKs1T
48AHoqIs4iOBOIiG4WlxtmVpTmCX7hvTn/aizUuiqAovBfgLnLFt3jBua5OMwvZGxwNDkI6n1Kji
k5YDuR6YpZ0d8EeyXTTz0rkC0u6If/JAfPANeBxe7Xe32HxCOZpUmiud24QmR1S7ULsio8kdrzd/
KSLs63wL+O24bOEmLTDfaD4bOrzFqsSQm4P8HXJ+cLIwmtTnmS3pFwI7l8HKFOHslKkEXFMYh5D7
Mf1SGBqcA/SeHBvcHn0b/Q65VmeQDk99mqlep0g3RldGrUfyQPhT02BxyBagJa1ib6X6k30jNCgX
VD+oaNBqVOFoMt9TMDB0a0b3Zy9bP+IrALAyEm4Uw2QvTL+JYR9D6d34SVhk086xXnTUiV24uOKn
pBJAA1MZDpX5oGbiyaiwZrOBCq18xHlCgi5mxJS5lEfikf/Ofx27Gnr+8z6fxcjLUPPLZ1FhBiUG
ljoRN3wV9UadgkJnNNsC5Ms53ajeD2+TnUQnrA5ehiL/fiG/rXGoYH3HPzWcnxKYpw8Cs3TF8toH
T1a9IIXtL5oCbesfpKBgwQ8SgU/TLbOtLlk/n4v9w9gZpOFVoTErNHsqcKGCCF3osP9dTn3mP4dI
2uYGBSfAETeHsk1XfePMFWmhwEHFU0heQAvCByxJvsuPM0ZfhLVEJmYLhx+pcqJpqla+AHNiocez
0qKbcIKV/mIkq6McHhk6ZmLMzy/eT50nlbMWhYjq+7J7aHwwXNeGshBT6sRDVHVrfao0L8O002zz
kIYVOEUEDsOptJpwcLqzJdJtihyZpMOkYYKOI3qT3obPXObVqDzh20fVNhs0JwDFNrzICWxvjwfY
EruE3XczLKXn8ZeafstnLGfBq+AvREJB6ZI+xtpbEGOPn/Fhrc+JhVdljkSyUhVWrEwGrOCIvvnl
klEI2xuLKtNnsgSVAbMzGGVaeCLR/bY1qvcZVO1C69P6smfBDBpXvG+HeWR689E6d7vgGHyoOGff
6K9WpNH+i4Pnbaju4YA4jHTNWAX/QhJ/X8sbRA/BKdKGWjCoHO3tQA7Jl1HBsNl6RMq+Uw0RPjli
MsqGQNnNuhZo8ysQu6ISb71j/KCIN+CPAfciGpuLW/8IQFQkl4Niv+VZuzLrougY0SnwcaE1v/Qu
PXR0PIUqKvnGDWxE/VegBhBcgy2NDgwfZ4SrPBl6g/QjLGKlVmwptgG8+HMVITFVvujZeGiktRNd
Sp3jsu6dUDvsqWwxrITHWGqqmmenRQSiIv4wKjbZtjkBoef3ftgv5PlS8Bozf33DJqZiA1IFVCUz
g+y6F+VeTWS/MgvxMSlgSHCYd/NQxocWJY5F51mH9r2FbqS6fTe3eK0cZPxNzuGnI4r859/RRhd3
GNHwFdqfSa0PwZpeAigfhJyRQJWTvtwutxUyrQYM80jeM2SvMtt2tW3826MYBOpPOv00UPqx1XGK
ahvdWVR7OZczWaX40LXt6MXdMppY+6Nf1ynyHJ16JgxpWsO4CNUCerWabRmmWj6qLOyacFtKzsMt
UQZspbijBS3mB24w8pK/89KLSK7JW30ZpXLAmn0KPGdkdODUJqhYEbGSjVDyYhF6ID7J06WI8yBX
matx5D7Dw6A5ZW/H3J/5BlsrlPwm5+SR+xFcaj7Qg1PgxDXYpWib2Oz2DoU4zSv728+TYecXqf91
sdv2yu+eAUBgd+JQ+Y6f8eYDyXjm0znzrtlQTrjP4Gc+Pw60Gq4lHqwqZBkVZDqiDyPa3993lsMR
E2++2W55DKMoYG7qQzrlpXBKviFlsuFrp34E4FbghNhenaAsMIxyU2wgfFE+ynEa9VfBCFIgIvxh
hXKEB89WP4rRPxsBlOgCdSKHA0c5j8oUh1KQTQ/yPlFhO3jw5hA8x450KoHK3BtURY3StNh5IAJf
ZQMxYhjw/qO5URuzaSJwQPeCmJ06ScYfFC58Vac6kQrADsiA+SNfoTlLzqckCwoM1elkmxC/UQ+8
700TfcuAgVTvTMtctvm91DBxEkVMWgNFfPpVYlUwx6CVhV+g4oLrGYIoAE33saMLzckjC6lRSjfn
2d7GbDcVr8jGSIcLZoOQ4JzOspgmtMHLHFaS4+C1o5cHSd1c4uqEkgDU4QsapINTbU1xVGcgTHeK
DB9eJE45YQ38SSUHLax9gGOzjfumR3qZfHhEcaGcwahrUAofqCY1HK+Ber7s7cvj/eyxHN6HEPuT
fFwmF8Va8G5keUPB7lafnj8lKfLj+PK+GWUUi4HdjXa9awD4y8EWt1ZUo6wDXCoowxDqujuuNhuU
MHPOPpwGMM3+O3K9fqNpZO5Fnl3cN8RXycMyo58evCeKHKrxPjqv0Why+SPEjEu5KnI7c4zoGMDB
jpEj3XLwhLMtD/dKulD/35Q5HPA8Jnp8cjLZw6N+/HZvNpe0tuTOUBHOp/ia+cmI4aDKAZihM854
FTo4emXQtBl7s7SobJMFNGgBTJYnBQn7tH6V3EeTnZnevvEG1HiHl5uDLICHkSUsTpKAlZyppJQX
+NTSQtQ5zxHvpjDS4kIkQRHCoMaz4NSIXYewgK5hNwI9efE4y/Sn2tceqEOWY5i8b85pOaxQCbLT
4cqPIPhJLQIrC4ii1lZxqSrl5jDe/K0Itl9V4CZ7hzHAoyfYw85+8CDvWRxYOMuvHI2dSiLZQdVw
HRANn8Q7ygkdFaKyqz/Ye5VQUJTAz9mSoo7XdUJNcccNS36c5+Dgq2w7uBDBuspR0uYG0Ycpoolx
kRI49JNh0lMaGEMZ2tCisPKEa95BzGY8GnUKECGkRlNFsNGtTjhZcV8evBuixTy5e4RJc7jSeWgx
Ch6h3PKUy1RC3I/SGEugj094GVzJzDUA6xXPfWZzfXvv4YVJlbzRciigKI75De8OsZmLWAfhp8mE
Dht8f907tt7p1s96mX9ICf9mJjAjuW0GAGjZmxSuN6wJclFkcvACHMN1iA3nZPFH/Ad23ZLzoYfN
PxCvE6PDVIxpXMhmeluYPTQvLMqbi33oj5xjBWLaHIWkUe+BooabdWVqDWj0UCnp1pKTYbch5GKn
3T5j7lpD8eVElLu3wRuMFw5RlWIZWwgvrYIczZVu/2Z7W7G/0TAGV6IZZhzRmL9wZiDEGVcTaW9K
+NfqiGbBWt7iPFg99QX0QOisjhzsCIKy/m74GT9y3D+Aby64heDgNt4vTSO1jFH9CGnfi3szxwn5
0wEw8Yb6gQKGzQ+eJUdGMXj574+HS7cS1usB42xQnU3Dwh86PMTlS7xbfaDN5LYRF/EGwbTViI2g
zCSPYPb92DT6J57OOTAEs5UTXqLXwfXYPb/pRGa1BEAUCIdmx7v3HlDM4GIB8TSwLNCki4eXg3of
knzyG1+0Dr1T68Y0qGQDNPGH6t+tU8QpLTqS9V0ZY4Y3O7pZdxacILX7Gg5tDvgx3pnPQZWz6vb1
5L3MzgkenQitQOq+plkwdXwCwuP7nShDZhlk0vb7vqzwSJVdHxJrfNl4M6K8yYcEyEoqOMoOr3HW
wbkyW9Hzq+dW9cv2xqQMbh+TRNGBeDCvQPfiHLycaodBsYunVczWPbKWZRgvkycT1EFOakVaX87A
wmAcQj1gyL8fbptEHtwfjtXa9JksVmHvfx3zAh2D9etdAUVKvCv78I7JWXgfnBJHvGZmm4jv4IwZ
aS+LPpH1FyLqhC8WF9yU5hubcLbWPvvzSKwjbB7oqIlXZtjdIxAishJGUlaiYK0C+z375Y+HumUZ
q+JGeVV14V/CKWQX+w8Op8hVNlMZh/0NXZA0DGIq6p3rJlQDpbDcqJ/JkY+qaMIEEavhpSLQIQL5
EkCoukRuuWRfadB/VN1iczMvdivNUpP//SfGNBkNhhzgtDaQ6rRvIcoEYNEeR5PVKDKWwFwJUB/R
lz5qkUAM/kUZGY2YoZUmCAhBWDQ4TYZrlGhpbVKFo8e8p1mNGCdEhQlImBADgu8nb4zXhcDzU9ob
9znHKLSn2Rl1KG0wyBDTVAY2RDpuvU+Kxh/dvOp7DWdVPVHkAAgQaNoBJt9zWMMjZOTbFCCgCu0L
LtucTaiGaAgU3Y27BO09xT7PNK97xUnLq/yHtGsmh8E/fXWRDlV2X9BJFZWm4TBMoaGiwYQFgEwm
Ru+nY4a4InG6NCky8lTbKmNblA1UHDjZsav83JJxIVycajQBbyqelazxBeADi3HyoetRLypLHtUs
MO7UrSImcIt0d0p6gYPI4hekw2AK2aEAtoW2Ij7YSfmefCGurkqu0nGiEHK8STiu6kEpLsZ4X/l7
wFvSVOdIQNjNX4goalSvFQ5gDtp+oX3jLi5LzQ/tQpZizIXX/M9QzWoiaaVb48Y0dnunz+3hkFMb
gSVwRx0MswLWDeAClpFiGFb5OywAzgoRJsE2Io8Szhk8lgBiBsQsXaK5diLkA2wCX//LVeShmQNH
+dqs5jwtFg+IhvwCOejiVoAEzo0GVOuSTuXX8lOu/UQzFruonOQFRVwdYA21UbV/gBTsQRaeylry
CVlFQPC4jZQRrQhi0bJkmAQHkZgBNkSm8gyYvqTgasXTkkcjji9+DET3mLkKdM93/ACOeyzkxKdr
KTTx308UIinEcUZppHKUvhEM0G5jvcchrO62iN3Jh6m6CYtEsnQlWXWhWCcbwoF0/pd5cIFT6JCY
GKEuZccTCCmcE4yTpSNptUCNthJFBLsU4UhDCxRRTTuKEmws9gX0alO7C9j6e5XK/lK/oCJGhpGK
aXx6F6yw6V96W5zrW4JO9BaPIA2qwjS4Br+i3lB1JYCKApRnUSUUKijo4jLUOhPiluMjgj6A/z56
pzinysDKlCrCdIveI7pG14QGrbyYPezN1UFc+0JJWOSMlzDqmPLYAnsQU7BGzo4qdnxYF1qFltkv
92fhbUH4HbRzFHc8AWXC9zKm78Te9KqtB0ocgvwmagWRFzDZaeDptwBKaV4NXv43oLMGRcfAPOGr
cGdhP3RZ5YCkaFm3qfqUpqrqfyqoQq/QAjtHY/8quseSc7x5Rir12wMzdwua8J7azJjucdN8QNTy
CouD5ZqzuJ4aUwRLhUWpMwMERPiIk/d57z8e4Q0aGkcDr/BPmB//izFiCVzgntaS4/hyW+eX4FVC
I1lAgknKhX3fdW7gJeyznlHwwFchfOOaV8kdPn1+OcDS2Ej03xx5nHgu/30Z0SrnhGXY6VAFUUVA
DO18U6qFA8StmVNFd7dE9YK9RebC4STOEyZRHsAIeKNZ9qrhrVdMTRfztkf/i/F7hVvbxyySCJF6
sG/vmB/mUFCrOEV+49L0trAGDLNo9zNeOMxlgy0GL8/ghjMSC1n/6uthzxS+67DFPtFxYcEJfqa3
XnmuH3wk0P6GKgfS1/QfI+FIkUHElV7FtX2cPJsH7+hX58feHY+28vyO4qk6emwwg+LToYmGx3Af
o8c8g6x6C83mJrj9XywIEWLXf/8CY5eFBi44W0znTN5irTHA7BPLuuT+t13ueN5GG5zgg1FhUVnf
/yi8SmkGEGDBnTC9bVOtqtKqKsRbfpjoYXb0cUzyyj6xGeAjpqLDICRtTN5XzmbPAaBjoOQf2mxl
09ZUniMYhlJy9SOMXOm+I8V9tHkA0SohWXLaoB2amRhDkLhnvGDCHomHKc9KjbKpdZhy7ePb1T52
KvNHcOwYCHk3tvEkgUz1hdUoD/BqxrM96IM0YOGE2wwTTm/aesJe8cFU+5xEpIzDIJdOpdvq43XB
04F8sdWCEjiHXIF3G6gr0EyfwG/QMhfpyL9Rus7KrdfyYXZ9YZExLfDpXyCnFPvH0EI7Cg/rx8vG
sh0jHAhKZztr1nswd6K3nwJi8CI+3thX7h92NTjDARHJyKbAZq6v/mDGIIc1WBhYakFeTGW+LI5d
wwxmAwhAfEHjhJBDlLEMjiiUtVg0YHGrdM0B4JfH5viEITimOBi74eqWYnGtr6k5aRr5K9/H4qZu
Q7PlC4KuPY14pX1DyebS9VAW4D0sBEvaERjt4Y2YesXktNAZcxoAJfxGAiAOpPFNLaQvT6q1j/Hb
+o9BeZLRcQIj5jCbNHr4how+gZXiY1optT7AmS7V0HY1W6JsxyTC3Hnb1W8gODt2mUliiVF5J7mI
9GVqswnsGfc030PIVaUgEHP+ZbSdgaqi38EUcLjhBDShrACFv+f7DuCZl4CQvVNsTZXAGzNAqwGk
QkLsSzdKrRgJBmYiOzf+dqNym+pHfel2UMDFnyMD4VT9rDwek52GdnXj4we16fWRY4XbFe+szK6K
8o/tRRMEo4xqndYKCtr6i/6nMKfw2k4vgGVNk4lD3TFxcvXZSt8Y05yH4i2J0Ae8UVw8mJgjTDRH
Z5O2ZQsxfakkD5FVG8vGLTydfYwgIOd30pvHbeu3ulFgB3Yb+KJ7foLFd7sqAX9EEg5MGjpmFEqO
Ag2FVpfF0XW18aUSi2BkrfaYTQRWrVuZw+CiP7Tz3I6el5J/o2AwEPgfwAMQi5U4+L/hwa39EUUL
k+BFPAnOiOOOYgSGvDhR82CHZc1aakGCPAXW2XCrmVNIoRRB1ncCbjDgmaQVeoHET8KqgR7OgRpr
7LBPq1HpaK+oz4PCy16V26sVdjqyXMfw9Q1mzf7JGL1/OxRYYuRtDAmJoiaZtSmmt63HycMmhU77
DL77eIXvWsj12PUhNcSw2wylrx0fq/3N/kCzWoNcW4+gaCXf3Tv61uCqYpji3h5tCHaW+2RItkGv
ub5bVMD7zeC7nt2Qd1rFVBSq8osM1dP6szwwWQZH20VJrYVOpXOPrzv7uthScuzs7I33T/e6c1nH
vNGKvLQxihKmzBySkoVHKYvzkQR4NeoYQBHaYEmuGSUx+fQpred67FSjyYVE/BzDO7Hg2itJfLAg
59JQLa9M3INH1EvPeW1Hdbc62bEN7wU6PVOBjJrzN3VCmYpJLfQ5qbTGxQcb4h01COchfdM7ROHE
z6KVwo4muvRw+IWDwiyCJzgDL4Qdg1eBfpyGG/J+xttC83CQVvoj1hz4WJfBBZuPNjwFUtZibf15
ApIrl0ak3m2JsjHtFUtohwaAUhuLrn17IvhNdbyGPNgjkLdzWV/W1V6hV0G5sqNqMTqfJP+r1EAE
Dt3qeDOEu1BbXP4O2BIw2UHUhe2IQTIEUwSHq7hAm3cJIU8wiCeIOxjRoamRYPFQJjNy7dco2PBe
eVFxCXVQiX50MLGiwczirvrTo/eNvmR1nQfi43wb4P4u37NZ6ohXJnU44AcY2bQoUxNLFSjOSViu
0/RxqjDXBmrEVoAxAr+CSufpLBQQ9gSUi7bBwbJxpXaDFeljLbk7yJ3mBh2JKpDAMlSjXCAk74sF
OO9ufaVOPY7lMK7wY42vFNicBJTf+l9wPyF+g8U2ajP9oCeiyM4GcBqQqGnD5l3zBlXWn2AKqofm
VXaR+28HzznjCzXGbPQoNHlC1cgIxUN+SZvdYrjEja3QodwjQhSA030K+SA5U/xV7R8UxtEp1nrL
R0txI+vIXhAP47Rab5LrMSlv2z47s26Q0Wn7CAdn+JW/tjZFFB4BPDc+8mbEffIq/5kaAzrR+jWP
TGgA42U1Qfbk0EDf+U6EU4rCI5ZWgYen4kGNYBwSD5r1oMhWfxnKVkIwFVIQ0Dw2SLb5eBFBpmMQ
gS5ksg+CxWiEhcO7hoaN3juAnvNNLB8c9MhGyVrRoPy3S+rmf0df2yrYrxXwLtNlkGsH1yueEyg+
aFbR5THEKTi0I/QfnJGk4v3oWHw7C6SD7NbpZvkij7LSijAxAml3ZrQr3QhBH99YIDA0UHApddqk
v+CVJ5T12HyDADBL1zuOuHki3V7Z/FVE4GVMoSKOmaKnFyMEsGJNZ+KbMAhedPGj6SKUogm8wU5Y
mK36AO+jWTiyUnwXPu4mLHp5nNvP7gat/hvN/iexQNI87C9GVVlXhE78N1DIE2oGglgTtqd/ydOU
uHcZe6BJwQjSA80XHty9eGx4CLpogx1v4E32UY3EmavXWBOB1qj6X5Il1GWbDzpz3BKh1sHbHJHP
jAOvPIHu9GxxoUcHfQhoEGw0dh3xLL9hd1HE/7JbIuXcxqoJV5vD6EIFtLw0OFselLhsjhMtdxb9
nG2aZ939wv0YlaP2nZVwTGgm3ZsyisyI/LKfQ5F1WN0/smaBOZQluBDRT4Xb5ARAJ0idXoL0QxQV
sGzAerYszvZvUJ1FvG5hn9q1EDCzf8/Cb6CwuQUeXjRo3w6Xp+y+2pecK7KYJUXEIswyV7cX5mTO
YkHXJQ6VD8o/Y9uo4ytzoAH06t+IQRt0Mrha7vbhoFnaYmpED7Zbl1IawuJUU4BPe7b1ygwf0avR
Y//m7/SrIxCnN/xEf9YnAS7i0tQMHiJchR4gYHxgiHrCFoSZ52sCpR8WMlPP6PpmDiaW5WzLwCAL
vsxIL+qnav0F59q3Y0zBdCmiQEYIFsDVCSLC2JoWYzBrPo7uu1lmwo4Ghi8iMwBU/d6Jv94mfBDP
q4n8l4fw5ScTL+YAwK/dkd+MHFaK3AnCPkfJBFk9fAq1Pb1wPaxEyAx7xgtZHs9ZrxDqn8nME+ek
aI19Yi/mBxC44HBPE45Nsir+8L5dHf08/jOC490zggrr+djfL8+03OVxiRsd3ZJbQurViWUuV000
clKUkKaW49BQ9f8K7rHN3nSyWfAGOtZS7GFv/Q4YtSZBwhA5EV315stSVTFlrFrQKQbGDDZYKQv5
qxUZE0IUWZzHhsYkDHd6JNhM/tC6UCsGWHSMUKzgZGmf8cC6M3eou9bk1pg5RXbDEE+FdIdgC+WK
o7zB17yHLYT6Uv0qprfWwRv8wxg+bjLhB5qtYsAPtJq6e/Cr9TLhe4UVFu5nspvzEjcjsIAqS8ns
3yhYdsPDUK/MGhSJWaz1yHcgn233p1RMGnp9sgS9m1Q7zkJg8b+nJWPl8WbrVPE8eLkQC5WPV6QD
1r/UrVR0xcUenFEySNh6cix63pUyZFDX+N8WGtEiAI59Gm+inLhtw9d7vY5q6NaQ/fGeNzzzkktQ
lSGLJbQO/wtWhenS5r4H5dGuc19JLIGtEYYZoTnH6Bi/cvwluJy3xg13kOfk2xaoViHnZo9FMfsy
fRJSOToGDvUfF2Kf1pk5UHluaBYgOf9cgk8+7sBH7x1VfEXm0qgqpOzO0UM/9lMdfgD1dX+2c3lO
4HIxQTflGP0bjiQAGU3dMSRnncvbKYQ06syMCqECNrCq591Q5qd68W8cjDC43wVLFjELS1cKI3ib
ULpd88zy3JE5qfNrAUknDBKy8yb4hG6dv6LH+hkATGCxUvbzLs7FuEB/wtzB9iIdfHoHegd8kFIj
2q10GbE0aTzBCjZYKhX0dF0wyjmjpOaZCSAeYu6rnM5608AA8+3SwjfQkjQaCENAadyU6LYTTJE5
NKSQCPrWCcSBydt9Lji9DzXu0zxNsPkGxkNtxAjlGN7bcGSxC8OclP/XWSWrdCRGkRKHTSw6p6DF
/480rEQIzn7Tg5cOvC8FpM+83sIDovdYIQoqcTMEQ578G6cvzFB6yZ27xyL6OK3MD/Q32VRYejYw
iLPAWbLLEyBqsG4vU8I+pyG5EoSncBXZYYreXzFFG4n1tSxX7mBzvV5H91L3T4svR3hzZgBoxPib
aVHr6BMBsT7glmTBZrR36FfEZ6S9Abj+Niz2kqrzSE+ECJ+n99a9d2QF5RGCEfADcDjCkBiJ0gDI
3ICXlYegU9o/3nhUBoyh2VBwoCRf4uYv6pwz+jJ9qKGD56cf8g25G0ev5Ba4U9ZCZLDt8IQ/Pa2j
V8ex/g3xmqQrJMVZU59ngvPh4jNlLXDV6/RpOMCCAnAEw8guO1OULFLaXc48KuePTbD9J9bHtw6a
zw4fZ00I4vwMniN6vjuqOFmhMkDyi/R0XczC00Jw9zfJwzb8Hb4wOQCR4qKsxOwa/rvEp3nw9cwY
fs7P1pQoj5iu0YdLjnLyofwSHoxLSbrhpumMKja5yBpBGFwD7h4HPrZNRMFynoqHr0/vV5sWXWlv
G/8uOivkGJro6njh/foC9V2H+O6WfGWs3iYqBIXgxcX6xOCp0/L09y5h0t1d3vopydFmYyO61num
WOEysUZBZIZY2WPfW7IbfEIcQ/0U2PDLik/AAJ4E3oXJWxaWQHAqtPUmDiZ6bjQbUWS1wYtBPRtN
W/0d5iOteyRdL3W05Pmmh99H0cUuqvEBsGIwhpeuLsK/ywCxpttXvyZMKG0MAYRi3Vf9cxS32s8Y
qaADzGADTn+oEqP2DpB9ehscalTym4uLToHBxGS7AkyhRzwXaSJ5IBQzwv4HyGHhIgH6P2eaZUQM
rHBn85CtbG4Ozc0bbzi4TSALzxLND8VQVoZQ8HlEn8ltAv/gA0Jeqv7KGkQVTJPdIyo4KM7sq6Ai
fX6A1CoZ1+hqb6/2riL/MFhShbO4vyD9Rad0t8EaqvCCsJVVw1BY1+05teSiamsCLdSdsQ5DANlG
3pgpTh8vQnq+zSJNgVf68iqQFjVfsxCvvFP8rMRQwkDckdsS+92llBNB4AhutOUXZAzoNOQst+Eb
fah5EWKJIopCbfSEXRNu902ILRmOpDyBzseIjujvKfL+x9KZLSmONEv4iTBjX261CwQSQiDgBkOU
CrHvWz39fE6P9X96ztQUIKTMyAgPd48znORzT2ke1ZG7xtGUviH9EnF6T9Jv4R3HiTP50N3F8ARK
goXPBvlXh/t3TVsDrNj4GVCIXkuqNVMBmsOpIblktbuUba4RDAbLhz8LDHBImOVVMyN45HkjJtf8
srurMDsRSGV8J+AEkWlBTcxI/5mvTW8Fxh59RPEiAHugSERbDPPF8iB+Eoo1C5AB6yc6S3RJzjOs
91nV/0iACuJi1YoqDP27i/mvXqIV3oF8qM3FbEEXn2JoSsx1B8EUWVrzxcU9VCWi1StejDAOMdtr
/Q3JyQu3lS9/k5tEO4h8GN0XxQMs4LUfreTXqVDIr9LiIYlFXLGha6uKWjzWY1qNah+LVUqVy51a
7dNF0LL1GQeBD4QN9ZVi1elUP77BgUaFzLuv9IYrkWG479wbmhuHHDnHZazvR7G7MxKtQ9IdUC6h
lGJRQwf22zM90iZV2jOjJMYqCeRgTBTm99RaVX+Unqlzgi8HlgOdEqY1ECDvQsePP7oZ4IWxHLJ5
hKrL8OHWVF+h2Zr6R98thAUEqVR/OlszRwFQBoC8ZqLCQ7OkWQxpDSDR0x+1y9ac1Afs4+O3KE/q
RFHQ3nt1+sk89J460ar9WR/k8vDuUHNxj3JQ2IxCH4o5Lid8QykJkRcIJ6IpTIiwYnGcvXfWuSGG
NT6UzlBz2Cu82wey64YqARfUY8+Nicb4zdLCYxn2VuAVdYaNNq3cyEum/gcFWMRCHDPjPBakl8OP
xYwmv3u5n+dsASsH4qtHPiHmTB7Bf9CvExkE+3W0TSJYcrQAsVm/47rET+WxzpshvzNiHgJR7UvB
oycAUnMDDOQ8ORJLM7VGRWgFlWYH8TdtB/TQWtjqY+oxwCRQDb+xQbX511j/EKjPhtBy/w49xQMA
TN3liLVl+e3oHbazC8hWGa+HzlRUg3+UbCwyA/xXyrg4SYqvtggjJPns5lc5XbC7gFa+q2UbMpdq
bUQxJ5r6lSv6pf86l3L7lFoO9A8qHhU1xccblpGUdDMQEuokFa5U3cI0Ii1phITU+ahEuafcGdAD
7tgGHk9XXv/EFk+h3wehE8T4TP8Bw0qddDH/JGP63kBCEECRipBpsEo5JICA9lwp95ZGpBokFcOH
g77KdKBdkz/SjIrzLshB6FMTCxSiQFV4H5EzeBk3YO19uE+nwca7+nPaG7Ra9GEZDwYSxqH7B/AI
tgRj6wlFCxT3S+7nCrR06Jj3RNUCD+mJrp/pybacM0deg4N4G83p6PwFl5g5Ysk+PI52oJfqTYth
pm0gFO+fhPyfVIAdaJMG8kP2oOZ3au/+C1EuepA92RikN/iKcJBiNovUPdRNazwttYgjYq56rsVE
hChcJlmYq5aNVgZ1CfX+iiQazRU8g3OaJbTKiRj0p5DjEauzcpOg8UxLnLkcsD/rfDMWGb7S4iCA
M4CNKdu3QSeErc4ubmmpt872fRteGbQ12+NsuOvxA//Fwu+V191d1dlwjW9zj32nV540mf8L284t
MkCzrd1i2BS+8qSo2Q1Oz5C2zJ2k3/uMEx0VanhcYPjM74V5Pdg0gEEWOFtrwyojYxu9E0GesuFg
MI9s454qzgmxwg9A7O0YNMu9DgaRJ+tVEl0Xd8wr/HcOU+xU6oyuvCP3kia8f5k/coAqt8rv6UBR
F+Uve/T/LnbB5HDO3G1KqvCafWYoosgVOri6mPsa94UHUfLLwDnwPNqOmC9oYwO8dH9fqjl9PERO
CABg4pEMS6VzZzOlBEuI1XeDIxzwJ2qi2SpSGsMgRDSCv7LbagRCRLSEWCMvIbC7ihHbzSl6wuGL
dOK+7TagwePPDPCDlI90Z5si5YkZ4YaU4ekB4IPoI0ftlWmhA0bcGU8Aw8siuZGG55rCi8dYrdc4
ySC8Ods33OOtt8lbbQea/4JgTupTqUidFRUjkXtQ61Q5LghC6EpWN+szpY9+CkSLB1nu15Az1w2X
vU1SnVMWUHqPdhhHfTkeD/iALbc9/dDyPb8wfMnfo6jl7ZbHuxvWW/jcEkvu47a36o5hUVjN4Hkw
VhUMr8V7ggbPkSolwmJGwrMjwaKMY+H/ZYchLGLzyTgzvzT90A9HkXnBTKR36TN5FDLQbXjo8v9D
bQQ/55lBA+YB0pMHWee4+g5Dpu8DdOnRGhMN5g/Fu4Sqyg50HNNNALNGhpyvEJflT9JOkhdSM26h
3MsGT7ocdDT4iwcF94OhrglTlxgz+x49XMzKR+KCsb6+tzHnfm9ycG729b2g5fZm+JGxH7XSJGZP
S0vP3cMwvMDxLcDYL4JQim84fuFW+wfsDxkbTQ6XfoD+EeWpIvOKdbQB2TZ8DkfOEo2Rpo1MeXD9
YgIYT81pb7x95UiM8trii1cj9H/jXYYYA7qVkp0NTdnRArXxe1gNb2AhSNig+RaYphcHS7D35Prb
DhfYmf0W4C9PxkD9wt0HAvQvV+vK5AIwtIJiFVDFZVaTWyLe/CuQiJPhrovRFtkHXQSAQfpB3eMv
yuzgSB8yvE3Z8+CObLfSRJB5I2Z9RwDO9R8sxNnrR2/tl8aIbtyUm8SZYtIJPDIR4eEQDB4X67KC
Zkgqtw4kmS4tHzMUWwZMXYbz8jwGVdzBzmYbToA4CMwRWuNCvEe80PNbJ7pTPFGi+d7p9JrLRywP
Mmr8vy9TkaOIjIBtRYbbI5g80/pM8XG7sJDWkOKwwnjC4ZYRE6zm3m54DtGsLA88aR7KzfyMxU87
kes2YWtZmsGBf0KvdrL0Ssa1kundctACzh2mCOVXEJ5hOf+MdfSL0YSnXwFUodrujFP/a4zEmIzX
3qNyLzgnOaPSSqZeqP4wGC15+iWa9gt3wZCcF/MG8Juk0GMM7j91OlkUZ4uaSqUJcPa/KaUv60H/
A59xv2JuB1eRjOxN8sG0xEf1cgqOzGGELjESN06JcZG1zLVfTa7whEkUqjAYq3d+ItfJm8n7iw7e
WaJxRCAjkpLsRskl4GHhbkA2u+m2oGkUPirxYQMnLUdVO14nFf+DiRkTo694rjgPrFSxUMUw5B1+
4skTzv2VuTGb3xeKvvZ3KgSFcSfcLTG8gExQBZWDsBfU2wz0bjIDvIxA28XElTqTydOlXi2pDkpB
c1COW/4L56lR92ABWh3/mEZ48RvdF1TqG7MenxO8mb/IKwjV2b0/LDxiw/P45R3HJQtbHWxpactu
u8fhedj2bqRQoDXtMs77pnfSNriOCxuMbYwjUH/NONsib8xuaYGJES601cEVHFkCdCDpuBO9PLg1
OwQzmIExQlq+vUJPS/SnM2A5dxcemyY+wMD+OEphEo9Xut2ImLtzStuN7pMOQLbLLr3m1awlwJY9
GLOPbnnA2G2YLy+QOLjdv/fVB3d+4HCQjncEQ/ZVlf9SXEvqvI7DFLHkeYoZTXX4x4eMjliA41kT
dipQZavdIimSKtooCCDd6nCHRxyHCdYzjEQ/GZslAojby6ozeWT+oG3WrwFBzjeT+xk73Xb/hRNf
eQBfoG034+Zg6+J6tLXXsLKd/Rw4K9zhhcWdNWTW14zXd+OnhgX5RH454At9ekoZg49+ME7BPU4O
zQvz9w5QbT6MTkDjFTvfLbZzjYRllILmJNs+wJ186M5QGsRNnM5pOcfXDHoGjSgAOUKw0+97bbuF
/DsGO20OfnBWPXbPLmi39YsJX4tTAtLcvltNYTyIk7yIZUbF2CHvO/foD8MpgOCsMbukT3RfcYM2
PTCrW247Gypv4itv1QluXh0pxhiHgpr/AE3mogu3zhHe7/Cdx0dgZUbO0TMfdXyssIFbmyyeMnCx
nKQ3I5hUDdS+BG8qOM7Gh/Xo4auD4AqT4Q4TeI1rDcDrBM6HYdCgTOE7fs8YPtSSmYJ5+pjNmosK
ls4tEE/V+kwOg0fFxSWG5/TAHQux0qv3KAU7BsxxdVf78HviQeCeZTa8OoYp2989EDrzRxGyTmgm
IfJZt+019PyFdYOYCDiBghLy8eB1CorRmpGI29FhrkJuQ78M4nCbaa/7jEPtAx7wZKOZ9XJv8aM0
6jtSD0YIxWYTiDpvz2AZIgaoebve21/QW/bIpozT8GYmOrhgGiAeuW3t7yzfp1fDX4hYmG9HDHlf
a6g9ieqWfVi1j6MN1IEMwKuIZBqJWIy9Bz1Ig/d2vfuo5UFlm+F5Q6lGwR1m0Dw5K1xyMD/MqC80
AgUbG7Ot16gEW3tlcHvDWrjbpD55xKe4hXLx4obzDCD6aDVANE8u5RrF3gv8+fDN93XIHIa7Lpd1
GN8zlc3UjouAJANcAMoSB8DGeNFzBargy4B6yPlGhYKfwEJ9BmGzaSY7av3d/DoiU6QJSL8N5Edo
GEka8LOGS4nXJqo/+8YJAZ+ZQ8cwMfKCsOZ9+tA2IGQzr5JqMquabTer8FqmlQEfbfrwW7g12iAS
EDHg7PU2IbB1KiaPM3z/MYJLbW+0KlYzQsj9BW+kgk+4m5hVRw+YRPefDdUDwZy5mkRWtHK9Vu8V
fwbQsmUnZjKv7Rm8v8Ur1Q5TPpfKSlQXg8MBDUqWLbUUaQ1V3b+at8ND2fvSJszBLhGFcLzyhwSn
CfBIesefPh/HLPqvtOcBEYebIUCpRTj6ek1lnR61CmioasA34OSf88TTWyVjyXiSJwk5onj7AFij
fJS51NP/s4oZY7qiNdAqzJHpx5YHZZ2BBHVECfqnSHHQ6lZtFwoCBgA0K+iQ43AJzV/UXurCoM4h
zN3m2OMsGnRWZ1+88yeOpHXSvuQ0+crSQvltil9Xx78LSoF9J3S9ujcI7G867k9rszxMmlgdvx2p
D/cYo+x9qNhdRWVwdqZ0weVqD7HNWta7lekfc+4anH5/+D8WkbDxz/d+nKEcifsOIszXiSr8Z8Fm
ZQrmN1y9e1DmRki9LTXkizXG0jkM5fagnokyjYwbL+Jy222DvMkLC1sMElDBCWJriLoDtWd+H8Ha
Iaeymktq22Z3GgJ4iDpUSRWAk11Pd541qBRGOawMZWtcmm4plk+9MxoK/VzZLeSdpR7Y29JHdpyW
pwYO28w7wARk78F14K2V4NS/zHyBZxkpMIsNpNyhyEcQeZSPV5b1yYORvMmUAIa0Xs4XOnDo3Phs
TAIAZ1SFAxkBjen4+bbb5hmIHKbdDlHiwTMFXHiC4Pp+dmNSDYsXyIcZh31doLjpGg27Y9c/+vIv
wLqqQfcBwajFV+AW6tdP40SvoKskksI/MrmSP+aBY8ZHc1BwqDYpqHMMs5oaP3C5in+oKffSTjA2
Z6FMHkafuwg+gbESY90A8nLMyx0WeQMuqYC+eE+ck0rjmoFiwa3k+oWpCp9hmCFbw6GdJrwGwSxI
3df8QbWHmRMTCHBfiEpKcOQfAlJhMcjv7J9cW6wR5fkqaXLcP3BOIlmUOEwqLCoN8k6J6WUTJDFI
wmhAsAFaUJLDyj5CoHOhEgwuUzOBNES9Sr2FrEU5ax6VuPh/r+UzAIZUEKg2QzcYCRAHsi5C1XC0
aL61DeCSPk3lHOxdxqMEq9eMgZjBYPSLMWmPHj6kJUlrZ026w2LaU9KuANSpjpCNU28DLULSkPsK
08lRCwCqQFmxqHGk9hAgxssxU7XJD7CcwmkEKvV4PEBFWmV2zM0qzdV8ZjwGQ0JQRdGWRlVlzGiN
45QCv6eBV9e7C+NzdUIzp3ZSk9tG2kwplkJmkJAYRiZaA8Fy9RFitlRkrIorJWYFgbF6+tWwNtz5
reF5AoHFwYt6Ko+XHTpJKR8jjI25c0BFwNcHI50NNHnUG8+Yo8UgKvs2E1kk1hrR1pW9U+4HBjz6
No5agwqXWXY6GM4faTHCMhADK+bGipd2hiUJpANlEGwPTiRxgu7Sx14QDw8D6cckmOJYCwuLbSl4
SfoTTkCdPMBygG2SWNMQkcpJN3L2QtHZoORWF4PCkeXCuEEAZWDy9reCVyAiZuAr4mKbl8bAplw6
O1kbsmFHorc3DSOGzC0ldUwZry0j5zBOf3cx42pYzJhga11G7mI0G2ztAUQNbGa0gA80/15uQ8I/
KCgWXRM6/W+8VZ/2uKH6iN9haO01xTYO5ixWYLgo9Nl2yJZYmJS6ggx4J37uroCjqbi4q9B3SQe4
u9gu8Hh3PvUTx7cqPQilTrySYRnjOGbUS2hhOfSg4WkmHJBEvKGQlH5EmzYOUtrw7tGz6RqPNR8J
ieqKqYQeLnX0TPAR+Cpb4HISHrL5MYE7TY8Xyp76F9yNivFyBTYCIW3IMzYcwjE2GbhSgWgg0QAb
qAxdAN4X1IC1WTMHI9gDMBbTFVtATezJabXSTLAYgNMn+iVR/Mag72XOE5jz5HYg8zqSFZVh9CH8
TcrwKfn0GJyG6OjxCNio7gxmTM2csX0YB8RNE/NB1oC2OdasZwiZy+XZgPTCkECdGzxmNDt4yfNA
Y+Vr+PyHuM7RaMIYBCjDcMKz79CjAar2SSZiYH2BpDOAJz5JctaGicG3whfpDu0MzowfjHGI919X
iXsvv3ejWN4r2BcZ6DLotnNm6csgb4wFhZ98+JtFrwM1DRUuTJcmK0LBpgOwUus3+ixl0CR+MtYT
IxxH0duMsAPg7n6RRyIJ9kKo8qw2SfHKRq7C+1a64gkyuUWTv6rBMogawG0KByt2wRb8mWluc1Dv
eVla//huVHEUp+dBZwmdqBGAwwsTTrGob3KVZSdg46eXYAZka8wqXcp5PwDg24bZVKoIDjuBX2sk
fXl0NAbLqsFkmSVjJ3jd1SMoJ0gZ7MRfMWiEvpisBnZ9Ud7/oA3zlaV0Uu9WpnnsJ4g+rFScmbi0
P8aORbGOuB7JJ6tNHSu+A28KXU3Uoz14A5EqCYKYNSiDIEIVGLzuEAcwe4zeaZGxF9hCV7PEh8Ut
/oV4cM86MbC84lEzYMl7H44I2T5AOWPfgdxzaXkeYdyx5yYp4DgikvrEBnw94GatOUChPHK5yj3+
ONa5GfJ6LfgiacAdbWCvrDUzC+xIlyTbJOidA/koQeeDWcUBR1fE5/o5wovpDSYykxdERiTINwGv
EXKjrZ7p9WD70FZ9XD2McZMBUM8vRbam/qrYBIr3ogITqgNAgDtOwoPF1CaSczCtXtDxDkGrL131
n9uEkrviUNE8A/0X3l3LTEEQry+0hRJ8ncdQs4peFYIk6mfGR4CwE/VqXvw1KHRJ58cYdLmiib/g
d7xjbk0bHs6y7eh8C7AmWMEMpnk+pZtzoH/L7QZ9rLh8Hrx9Gwss4OGFJxiy42hM457VwHqDZ0tc
YzCdeNVMhjE5ojmZX9G2ZeCdg8vHLC4RkARDRsx2e2OcKSswICM5TPFVzrBdlfdIvAjObaSAMqMt
5K2mQ1AAFrYgDcHq4t00eDHPpeQTzqq8KvaR7xjBd0wUTyh13SSOCTdxDJvZjBMKHZ+kB+KDHzc4
rBlWxFFuEeEP2JixNthI6z4H54ovgHEaZ/MsTWPGcgdfZy/qroXTDlyOFgk9Ra7TRuAj/G+1lcvm
X+lcncJXPa0MVriLJWLMY5Zb0NWWBrIYrJPOsNZlch4ufEQsgitdH45DGpjSKeoWEc7IV28GIHPs
xqk9k18Q3ylaXXv8vk7jJmQW1YqhM9GWlo0LZs6OD1e7+jB4qNrLeEXa9LRBjpU7IWBN2KuM8vI1
vrplaOImA3BwMGFjKimymcPK28LyMgZ3mxnVqctjVZQhVN0hy1YIpFWnDVGRVWa8DAK1RkW0SBvg
3PEOB7Dks8Ey5xyRsRHrdaYE6OXU3DfGBpDD+xBJA7dcs+AZNIEMy6EI5Yj2R5gF0nqUCFL+Ajdr
hWkFzqn0d7HZqbgXssoNi6b4rVvgwGQOjNoEA5aFJqT5YdVf3eH2S5eZ07hR1BLJQSezHJWOeJjQ
beKFGHGgolNP4k7yoZ/hE+E2k7rPi1rMasBWdbDG2EJOdHwmpjJo/Vi17Ljdd9M9xtQ9pLCnPtub
eSxEP9ZEOSpLHI6OhBPqayNaZHLFgKSrAoXuA8otNYzFcagitdczpp/I2UherLMHcXR8Tzf55qGG
5Nc1jVepWb5ziXN8nx3TH6svEo44xxJtgAGjWcqfVxJeRUH38xOz4ZXOwEJLVbgrvKo7QX3A7CUh
3+ANtHli1x7A4u0WeKhfDVI+go5SWnYLAU3WFDUriSPmD5BtCKLaWSb+CCTL8MyECnAEELWC5ejX
GwSwgzXpgMbFcgXNRAWAOBaKw2wpbqsU6iBklAFEjz9aSbMZjpVa9kqVNJG3M6jChKfMINwSJVgd
8vKrYr1EJxFBFk9GlQF1QF+JZ00tSzEB9qkmkWpIlbGBywZA71z4DTIKwILt94CRzl9nkLgQ/4oQ
hOouLSSN8OCy//V71GMVeeTt+zHbmMuAvEILVkfKKuVraOepZGNjcUwpO2f5YW9kD8zxCGIs3tgz
9B2k1UCPfszkI5skasS0u9HIrDpvG3J6AyswiLs5J2Rh6nMMyOYue1WxPKP2ezqSVZeRK/gxmRMZ
69mLZk921mBJbN845H6YyfPMxJ/Ern+5xDEEqQVOmdgnyiuFNIlMAyq4Fj9NaP5802UgCaTvXUEh
cjL6o3qUdo0y2XAHCB8GLIEnB+e0bQQKlNSsoXgRTB3lv9gDrKRRdq6t39HOqkrKciMgfuPRE9MH
vgGhjIhv24OR502GwwFRI+JnxMBYd4tK5kUDoR3IXa9SZpwQ1CReRJso0YXK/xYHi4AmLz2G5BNB
K3fk03zu0f9UP51VYq6I7tDm73ZaHzFwd64dLXc03B1pgf/Lw/W3bOKUiQq/4Cu6kasj1oQ27a5I
c3oqJTlnWMf/ev4qb3nkWHHRQdwwiBqNOw1+URVB3Bk49s1DOZ7ynNzSFntzbC+3B4uVwQHIMYxM
+8vFpLyGeSAY4wMJkPydRJw146baFAo4ioxi7J/Jlwy4ExhtzphQU4bfRuu5j3zjj5qMY3tA/wpg
5eBSKmFLuv64O+xD8t3OuuVo+nBLuo07WTEVDFhFqtHuFmQTeZFymQiKcmQhTeg2o1phvH8uMZSU
uS4K8lpCIx6TxKqrXsvZqhO2LKoPk9NkXuKrUkTIGfaM8lNHxcNo0IY4MY2DkRagFLwFBJPw9FtG
h9vCtBtDXA1+2QxeGH8sXBEDSax4qM+ukpWVTJfxlyWhURdNcKNO/Jp1j/w46gwVKFTrv2alMem0
vPKwptFBjGKhujrQFeo2umi24aV8mHdn1af4u4DLM7sRlaV98avO2lyO911srtXUOsBR2cdYKOAz
iCk3jkWLgEUEC0nHJkAmYheo1sMjvDFmyUNJKMwE6Q2XpXxCOxD2H99BKA194Tyq0u/akNE0IUmk
tHjhmPAF9/yN4xNDR4VDkM8YLoiB3PdYI98UTTPowJtEAhGyQolIVViyE4eeGL7+hQvL12nG3Pgp
XEOYqKyltVSKJBwePmDTZlijShjNDqS14p8DdDNi0qhPL0HaNCjvYOwz+VzKK1F5tEcuFpk7Vkti
oVB/sHdheP/8/GzNHxxTaKZwFKGAqTILtbpBHTFDaeJAT6gnpAk9QTZxtJoNlt3fYX3Qhv7eXb7Z
PFAeqkZrb6G76KuFrEKW5NV9rQnL9UjpGIw4ip5gpRZ2+U65tRfodPeIAyh9lOg8DWhA+C/K4BuA
HlskhhJDq34C2hUmQUfYL4OSuSHt4TxD47rGNg2o88RP5E4hUDPEAVenAYQ00kze+w5Vebt8WCs/
A8KNwnjtxiVOINx3P0ahe5Mi9lib5DgtEBzqAYft+k3ZVfEOSC8bDPXcmp45e1nM7wtM89e2MQRU
NpIiglEOpwOSdFnqEWzT5uvxwrqMKxaVBimeIAIu9YSMmSkk0xuYYAMQm7HuLCKsvwK8CfwVwBr9
AvNIts8zDGsNSqJdoBE/5E1jOlI/zBeFX29sB0IL+NRuw1aUlM16Mj8t535ktEOlPBw0mti2G9SH
bUp7bSlpfzRETtOJOewjV+aTWEM5eaxISE7aQgzoZx3BkbG70gecyc5W/CxzUGi5fPuOilI3APxx
0YaaxE7QLOVBsFay8ux157xWxdX+gerHgwU9sBc/HUIVhypB4ExPGiyIkQqxNBmkITHvIG2M/q4b
nWVnqXEEC+zpZMROJVHBpztUMSrnRYGeBMcMyhUrYoerheDNFu6RB/uOHqIzFdqqpJXaJax1b4FL
4+amY+xhtTgeYr8/Z8yhzehVbTmZ8cuH5A/dgJlyQCeyOH0t211h/nUOLvKcQdtgZCMk+W/Rs6Ll
hjQMOT7kOVVX4t67cZYD8glnSp6GMc8QidkRIwEsmjk0+eEuj0B9T0saRrflC08YJf8yGUySOIA1
sUCcxFRo0mPubFIVENriaA77St4B2OpYfkp52YLiX3PXSc2FDYRycV5blfE57PDw1vEufgbZupsB
FtMvHQkdp6g1YizER9/5tpMWqPMXKOTsp16TcYp4DqD8/F+IvpOi5poy4hM0L/FD3ggSLiwYHpve
ifgHsbbGCUQQYNgh35s2ixmHWezjiADzmJgih0FGG7OBHvhfltgl4o6+AYpD5LZuFueCYIEbsagM
T0sH9i8BT33/sk1RdDd4wqpCwn7/ZU7KbUQZ6sTQwiLenntxiBCdff4xOYKF26lu5MnKUIZRfrBK
3qKkw+EHFOE24y8D4ZgGb4sVk0QpCQkcGCdRbIiUG+PdGeXiK6q8WPk7nkBA1KOWVTpOhSQuyrWH
2PvpuW6EnAr3X4CQhpoNtEnUO1r0Jd9pGOuJQlAWXyzpkhTSY+jRbC0I428L/52YlWkBDtx4KrIv
Fn0cczt6jTStzpbFokr8yG8ZvWFPT0T4muBMQMFvKwFul90x8LUIM5piBy/jRjWYFzVv8Wjqpiy1
dCyfOcx6DWtkTTG7YrbV1n90S17LmD8d7to8eXo5slgV+kBk3Tof4y7Rc6PvoMsAkxHtugkC8nam
WcZVtoFUigwhHxsrSGd4GK2wEceVAnBPkR7i6xMcEuUKcWL1NIuJZmnwGHd2viEeG74MC30ewtTi
a/BsqcLbUIDImdnnnEXj+zeKcjiArysD4kl+cDDEdmOVA3DhysPXoyuBThcYj4LX545UHEcKQUqe
mJyBJpAzn2rCDrvhyeAibkcVeTfQIssE4Th4T9hvuuqIYqQRR4LMwIGIy/rRwuUsudGmU3J7M7kn
GrO7BljlC8Qbw49iP3EjlaOR6AZDU4u4zsILBjZqPOBQCkGqqyd7LLDN7gJ8wiQ/3xEk6kZrjmzy
4UAHxHuIw6+HmyLnGO1TMDuOVdLL8Y5TAzasbL6p63ZkdzHxFFweMfd8vXdaH7NoKwfqGNuWdWbj
9084l5FefVhs7y7uUN0yyjJyDObFJRSb9CtIZ/fEaGVOlV8e+tW6YGglCT9eVSJ84R7Phq36MM06
ZgsNGngxGOTC0xl5s15TQWQU2lZzJFE3zwi4u8XJc/KXtjKPsDRmRioDyyUnPUy3SHXNw94sfq/M
DUcJWPBtgXqYX8KjvZqH6ethXBEev9x3vA5Q9h17d+ODcVeBuLX4kHDU8EGnt+LgdDzQdchB7jKl
uVIOEcRWhjVOjfL0zywNO+4ZSKbJJzYANDi45aRZUL98UM2I8NEetqBB3QaSAajVj3dXemqa94oJ
xgh5qxOvx3VsemAJ1owX6jPSS6KfKiUpQF6kdLC84AsmdMYXNC2otpH1MACBnAYd68k6pmhmFwnk
/3q/VjjgL1X5pBHxBqhajQXw1Lgz6ECr/aPry8eVPsz6eyIPRWZPqpPywAf/RnX0jWeZHJNyQ6J2
KCx8CuICt0pq9lON9hnvHLcop7wzbiAl4F9AgPKzvxtvYKLDYINKtiZP7Z6BfZ0a50i9HWzs1zl+
kvIwtU/H5mKy7mUf+22tOS8uAxjKnMtPtDob9s35YW7aZsEiQRmGHGnRP0yqH7vRdo8MyzPnITw2
pBScAf8LjZAn4ATueFJPDk8eCdrv/DTILnFIEgKY4JxHwG1a42yd1pgx7HeKOnjkmoLAhpEjV94B
of0auyGxDRp4METUfJTk0P5BU85HvBk+dp/BvlOC4kFjQNVxMvxps4/2z8nrECwp9HP6I1Hz1S11
ONsfqz9koh3GI3yJkfMaB/CBMj4BOif4y+GuzAC9uPmzqidpFa7gIXw8jBwUMvWTWo/klFPtMIWb
EVGPpNz1Mkf2uWQ+8iaFPIAkJzuJ5su4rFEmm6fhhYY1vrnm7uXt6DZ/jfQpt6jlerUWv1+Mvj9+
7exnlkMDbJPAaoqrWiMfALCNk+yrZnI4cxxQMT6tuorEgzf/HO0PvUCNmWjmxy2WMtZfIH4injI4
ubQQh/XWyBNbsIlgMQ0nJ+9qQeeZHoiYfrlGD8+BHdAreVO0f/S+cRCaW9AW9/bkqeGpCoC0w2OF
vHLEYCPirdPH0RH5Ho36ROguFoILHwbqwyH/O08M0M/b0XSbIVii4SCWg+nu0w1im9ZDiEgTOprd
s/FHpyABN0gPNXD0MoHWaP2SU+GvGTX6SMXN0wmQjKXwCdM7ylcSXliIi+mgNDwFKW7cNG/wUwWF
s4LPCr7jMrVREbdlyOz7NXJHI4+Z0kGTsCar38KqHZSs2JU0aRMEsgZeDVAvEsL9seZjfOxXYPMB
25Jr+MeRD6O+pOOPQ/ZCcx4LZ4RlDIHenzmgoNgD+p1IL3miG+NAOE5Ec6BEGJ2G/vmMww07NT6Y
nzBCgIwfaIq7xW2mJrGc1wCk6t9Z0wjd8o4CYJS3BtxRZWYm00hoNXGEUuuHvIkwcKAdCMgUYpgY
IKcyalmNs62BATKour9uB+RhQhXCt0/W8dlDJwBW/tfEPJRIeRwhNM8Duixm0ZC7XzlPDCRcMYGv
hTdWw6rhndq/5P96cgU1POEQNECIyHWG6kehgJCw+Ji1knO/2agqEUUOi63108crA0Nka1qrMOJO
0+4GECS2IXkdD1xtIO7jcZQ0OX5h0YipUVlt/apbHVZq1nqCJ9RpAnufCP4LS5BFVgnbFMzBx50w
PNP1+v05npHGIQe8l6PCBnwXH9ez6TvlwpzOE75pnt8a5jbDcLY+4jT7+2Vgz8FOORLJ3FrjfHF0
os/PtSCRoA2IeSUc3U7FBjbfGOV/3JQdhUB28K4j1sUGM3KMhfez8qRK7z5+QWjjDtxgs4goV++W
4WFiZt8tNnN22cWCVUoWg51p9HLDfhnG4Q+svf3FwBpp8kC+Ob1MpgxtVCpSCuFfAYOUTpZfg7XO
naHEekzwJ9nR3aLPYkX4AxiDpjMw2H/EMSA/7kCtZDJE3bCOQT/rOCyE/DFLay5lKuGPKG/DGLmO
PsrySaQU2cL5Vz1bHU4phDD+YuIpS5gABMym0SsIAThKWHhSlmCq0NOv97H1/rmkP1yyMH/f/wCX
GSwVPpDmM1k+rZJTP45L4Ftkg4Rlk/h48JCyAocAhE3CXS9rdtsuE45Jyfkj756t32sV4l426hEz
icCSymdz2+HxG/P63ghJ14A+WPNVon3z3i+9AiVGcLrTAKsc+gpnnnypH9RaGGWm7bsEIZjmlEfg
KLlib6asj5GoGePMrW2E2phM+/X7t9IxkXFrSbLP3pWbW3ZOPtkXWkrK54zkwo05YDGNukfz/jqe
tvu3j9ljpTqQsnhmfw7uatyjAxmZNg4CnR3BBgM/Sl/WIQQpR7gmZ3GM+T1TVj30YTm6DojPUNhM
mIg8RSaaAy9X2P6kFzPaKy2vjt9a7/Ixr9Y+AEYiHQ8Zy5WQx1uvYZ/5fgk0mAW+UgIzPxQHKU2C
K+aOgJEJkazzZ9Hv3Izj9TyhGcuiY4ApJWvHYCdNatHOmLQw+LOU55N0oy/N/deFoEZuZ66+/JQV
V4wIApQJP6PSATIsrnnqaCL/Jn6eKyYSeqdpvmLaEIM5BWYfSJpdhzgEM9aQ85jsbV7DPssMz5RN
T0qOgiWJ9+/257Qxix/QaoWQyR7I5hc+49XosZNKzslboMhkQObe73Fe/VTXWPH6NTz0p9MDCuFr
Mu8IFtK33VbI61mIyLugfHaZ5YuVXAk7L95semLU7A/DDuFpNZjf60xrTt+vePH+6Le3ZGZvYHyZ
xnKCnpFkHX2GgF+tyeuA7JtzcX8wp/2Sd8fAIUZpTt82hB3o9u91kxrlCuO8drd+eh9WNATAj11h
Wu9ocrLL8YetvjWP0+3GmDBVVlT1CcI6GC2SA60Zq239HaksiPQQXPc98Sj98I9tRfuvYULVqQ0r
XddtziT5JwcCguLBcEajKH+iT/SdbDvrz69rePs1B6YcDFZ/Uqd2YqncOGhJRHolsvT8b3CaVj4m
fFxQrDKFwjbVhkDAMCdsAIld+esykavEPPNR84jTIKkTBWgne/zLLUQiYX4KZw5s0G+8YZpptdt3
MBxewR9ZqSwu6MhQQ+QgIDoyIKSd/uz+5G/0MnvcPN3UR4tY2TsM5sebNW949CioYjiQiRehE1Jj
9c44anyQHXpER3jclODK7iq91TYF/cUfq+QuTaaEri2vwH4rxWfg4kMxoGgwXpsBcOZtSihKsprF
u+OgQBGeyO73H9Q1t5539znlIVaxRSQ8Gi7EYL4v/qMBNKK9lUYxpLz+NmFKQ2t8QfJj4CL2/VVn
esQe0nQytR4lDy8jK8EG5kGq0wDLoaNMzd+gtYZLXc9na8MA5pOPVpi8GUDGlI3HLJLoa+VSjICb
4dsflX9op8vOBE5XBe3qfhZixhB/B0NiJ/OwUvcT5Tj9j68mdhg/h+yXwdLML+zacqcaDK4m3O+d
szUggnTcF5Wb0AykTnwEepauh9DBG9/Cbnt6NmbHC6aYXHRlSIenmcRk1DublK4Z2EHFZC5al8Gp
tuQKo5PTtdtTBrbKAWVt7ce3m/k7KvOvA/w7apOvycfbdj8hQzkAIGbB+dce8HiwjYeI3qvvGAWP
ZWx3+PLYDvu9aXkb5zi+8Dbefn5372P425Do3Y8xfg6Zi1A3G0e3fUn2uIw2rrCAPiytmao18fjI
i2kQLZyIavpodM3CHg0x8R4eMSj57V6cwQuKzQmAw2+DsuLLdKCqxWqVJsKe1lG7Ih+S6S34VI2a
TEMg3THZc7WeSzA2lhmSPucjjTxNs5tl2wvjVTft+4T6dZU2bD8uCHAwo1hcmMsxY495TymsD7Ku
jWlXp5eCQ6jKKPCoVfHfSxLYDrMFrTWW3X/QPwrB14epHZjj8c4ZV41z3HHrn/T0l7bc8rs3e/7C
+mvQsQBDIaiDkL2mgstQXbngBdfJxbe743oGEr2EeKAh5BjVp22jiL9ds5Z1cgasq8qCGhyYGRYW
sHDVME2tmLY3ti9PY1ZcTNxZ7C4DSy6hzZpIL2uwXrv2C0BTkOq6R5BStpTLAbXBLhC2wxIGoNe9
stzWlESrWqX7gKKNsaR5rTMt8/J25Cqtdim0Ax/evU8dizcv67iFH6ptnmhvbiKYW11UWq6HU0mX
B9A9d6veWrMH3lYBRoxRg9kZ7iePKUBIY2999hAfIC1+vACtYP1ildshBIX7MXpCh4R6uLarTUyu
agfUnMGTuhPL+49Rgd2zZSi8X67Si2oPavPL6hMeN//RdF5biiNLFP0i1kIII17lDd7DCwsrkAB5
BHz97Ki+d2p8d1EgKTMjThzj9VBBjzukGn8ItABhqEKzmbklsaHQREqjiQI19+PM+zV9/uwt213r
FfnFx1Yx22XkCM06NGkAY0h9xSRuOOgykZ09AuVjfaZf/IDgbz8sfkIKPKaYmCK3MZYo7MrmRjWw
w+VJ3Hw3zEmfi5v7G34DZcq77S9ZsJ1dhYUqoP9qP07568PvhdqCL+iiUI1iA/uIT5idMpz69Qz6
v6la9aDBMsqdlEAC5EFdDj9IBCCfmBcNm+tHRRjhWJmGoFA/rKI/uA5Co+DBfozeVzFZjr3XquOL
q7Doie6ThsMjwsbCz4avMRJOkczSmkETZlITY7qme/ObyKH6ZNh3PG12H2MI5BZuaFK4YQfUdd9O
6eBju7zPazfFrafp0rvZOFINY/MNVQC3lb+vyFryXhkgMHkS620oSIymoXMObrMIryRJXWU0S100
UJzo0HESr4/1sCRYpP+MgSa9yWOphYRUP6gS2dv0Bq0dAtN5ypG+ZM8hSlrCohHAT7tO098P21N2
xgEF0MOg75RBOArh5WuINb5TjUvnYWFOPH854Zg+wyBmncD6PuZDoqTaGweuo0TGqpLZZTdP4QJD
ZEnwAyGVGSWQGIg2i9nWmDDikQ3rKGcAxsQb9tFZhc8N3MVfHVOz9tZrKKZKDz+x8UU+F5DDu3qE
4dUboy7tpH71nJ5/0xFDbISUaptgmQKu7sdaS18KbA7NUEG8jYR7iMPkjqfMJ06RPWguuSdNBYoB
oyJWaYV9V26tP8QkYvM8LU5AaTniMg9pNGXFh2vIyBsSnAOouAT42pPg+BtV2xzE/s0ihONlyCnw
1Y015bjwKqkRxkC54tooNG7ZDCV2MQTjxDlSHUZXpIA88GmHwnrL6bNKk6BJ2BdywfJB7/9e9adM
Z3FwIoDEihfdzf4BD2iA8TbOXR2dBpmqPz1ShnOMCzDXuiiuPmt6mLY5hKH6h8PDvb+MUbFAKz4Y
HQ7vKa4TyOn68QjTFNRXqMYC3LsfV6ocat8mltt6JRZX9uvydQkw50TiBkX+MsvM0bvLUw53wMpG
DKKYo22pghjA3OZq+VfnX1TOShxbHODVzpf6g0UAmUbMMvgdd0aAzNZzXlWvUbDUBxYlwmnU/tD3
E+uYMVZ6DxS7UxkAj5vu8qxM0uHNquF54IcbOQiy6BMbQGQZXntziYvH9rXIjN6m60sxhj7b/wzE
kRRLla/IRnxRZIiqpQ0qOv0yplFQdHY2jXECiLFR0b1aSh+Upt0zEmQXKEuGyhypn19P28OMNPiP
fb92d/xAvI/83kCUJKWtjG/sMjy6+uq8wgSJL7EPq1lPbUaUhBT9DVPF/QozJLOJJLBB1baSEkkM
y+RL8FXJvZJCU6ay8aHlxwf5r9z8nAjKFW9ISkKUgfSgALHU6BTvskDkW1tguT5jZUcm3RTidjRo
TbPrF0Hn13gN5MN2pxzXsx5Ay/nndYEvu0ZKH4I+Z5ZOfoPHGdsessqYplK6PmjHIox5dn8Xj3lR
36YBxIALKJX+QcT00OeE/CSyJpEpXED6OJYoasWVgaqdhpjRO3k1a8fGj0PuqyiL6uHDXBzxFxVd
SuXI1x0uEH+h7f7fNzI0zL1oES3yAVdkFR+UTYl45GbIkLcEYMWkDQkTA4jPPGREZPN6/6hX+y0S
8ueSo5X8bn5bPAtfJr37kSUBy4tmsNUG28HOmo+JFQsEC5EgZaPb9j1IESWldgN8Ux9YOkUL1SXz
AzHzoYESFw6hG/RZwMLJfdxg0TB3IO0pxW8Mt5TL5+18Z3L3hM1CTgwuOx0aPxiw9vt85+eCQvoS
Fi14QYjC0KZsEFiW0aUTW/lYim+Zy9dwO4TZsfsBJIKLiKf4zxYtFm0oTiRIzHDPEos26TN53RVk
ITZIvPHERDq2OXpIHVChEshZQXIv+2sTUBk5JyrM/Qh5LFbTfe/rciTxJZtrKr51lMc3zOQarPp6
zd7Ozt4l5VPMyDML3MtsOy3/PooPbRadzLbRINAZQoDHnAY+Bf05SaOYyyTLZEncyDaaAyn+8xZB
6pRZiNbWbQt9kF/POgMxbrkHFZefBxOkgKVL3WH0x8mqvoaHzrztxHp5UlEsB/Kcb4Zipb74Qc9L
CwPV90jyJPtWSVd3ZGt+/+UEqLgdsFv/ZiFhA+BOHUPJjYTZAXqpysXlQbZyyC0dduKvylRHkgT2
gxZpuUAm/B/RyHw6PiRk2hICp+qXkfSsCJOiNYnpCfqV9iKLLBSMMOPvTlWalMR354P3EsxPbUHm
XsYzXE7gsKQIodcY85jUtFXNcNnk2+BbQ/HOg8eRKBj2o5dRMGRibrIPcCPohPJns8aRB+cJ/qm8
+MAqMzfUcqOSOvcvY74PRmiBdgrp7wOWwMYzU7kAGCyDxQDZCuubvEZcnMt1u4G91Z4OjjECFHuS
ZF/gk0+rD/KEQ5nmcEMbc1HVIbcUH24HXl20okNEBNX2XywneZIXjR5PrsJMXTEJbQ5diJWCDNFt
Y4lMJSQUASyLEJeAhKBA+NrxIhoxhBgIxb1NqhUGTYzyWU5wF52JFy9nF8ioJ1ComchFIemeJtjD
SjwXwoTW/DSZXPIjDAoHExVRMVFJy6AshX0L/eyPCwc9xfOIvhnJylqoA0aT4MsAWDxNfrABqDc3
9nABbPDHQTNQbzCXJSsggXeojJqeQ2uwHzc3WxB2THj2Y/omeiBaw/5SHSIqYYKFgdJnzXPO0Ctb
3i1w5GM+zwnyFtENtHn4T7TgaCygZ1CaWCrJfMqxs652wrqAacausBMMmFIJw7khi7op4+d/CgtP
2PT84aG889h8OD8J5oG4HMNiEUcboFZrVxiAxCukx+wTAijGwsiwF3jxt5EFfdguhrujiNKEPidC
hd+VAgL6wJrkvCXknEJMgG1rvWb0gIeQKOJUoDuswEk6eH70umMCZeA9yM6H7x5cX9KKGWByA/dQ
vKAnoLNeyjYFsMH1tRVmGreFAojXtGSL/6dDhEODWfRFWLmM0oyEWppOrYCYLQ7Xg4F8UH6vYFEe
cYf4pq5Jp107b0pv8JvLRHiRw13bf/Oxgb4FZF6ALQBBCqpPU00oKa9XT6DDIsfSGJ9KsW75xrxy
a/LZDPGatQYDgL/TDJkKTGVzBvLKhgvu2mVmBt2yhqE8sJqmELMmEFZaNQUa4y4o2RDH795LZrW8
iAKRtsupoOk4JxtbZERiKLWYsb7lwUOnO4aDPuRuzWCKs1ljJMXMHFonih1vojgofoR7Cj9YEB+R
VEqB0rN/JbJM2BRj8ByVk4PpkId7iVzvyp7A1uWqcffAufj76IDNAC0iVjE5+EHT3LMIBmthRMm4
RQ5d6KF/si83k+mTZrJGdEf/MyuDgCNPGuzekWaCes+KGiWBhfgKeRaMDzjj9NvGVDM0azp3RWi3
njRW20NEJ10vxOa3Oy7uzKraUHOExs6wEYpaehVqE963Q8jJCgACb7eAiriFmn5QRcJDw9Rv/3Us
PfN8nbo+xvS6ar1H9NxfNFm1aXUZjYubbKrXQFeJ97uqxjLCw+A6n7pn13XnxsNd7vlG/4G7RG64
c95oz5RXI6bLsGAPNziklREXDGT6qjqQK7Z7YoHXA3RZv1m9RTBzWkOwheX/5k72piFIGE6QPI4O
a02F9rCOkDlS2BgX4Srw5OBAchDFyZ+wUORaofEAdFvRB8rjxilr+wZYDe7GrruH4n01/GabNr1x
HbXEwNi/bw4/iA0D3r5kv3TXj+lNr8ehsS1aej45ahctJpnsZX5Hn4Wyh5exKJwvPmz6Kyfd93hk
chC0YWiRXoAfFmD0nIwOFAkzrN/lKRRPvr4NtWkTc1tWO9w+u1S5DVK+dUkNSawcJ4bRc32u4Fk8
15qFBW2w2sCCzP5S2mCdUlTGFLDXLiQhvoPqFAcaDuK3LdUshUg1gsTpJEhp2DEjKEv8VNSIHcol
0XLn3n3GjMHBOZaFytuSZkRoxEKfO+VuiIWSJYceFTtbE0Cl5cEW9lIhsoROHwMfoUgAugo/mWAI
oTJyionyQ3ASKefZAI9jDDqxvfxT/7Gm/1HFRfzJdm1Q7VjsKzJ4pRLQB9Q+lj4RVQpjXaKlSpjM
LAZgyoV9HDJ6F0kukh7+2M+R5FiOiESRs9G1pesIDg2+hEcyKFrCrxQFjPBJ5fnAYM8F6de8bk1w
wHud4HLJk2LfMqriaM6X/WgYGUJrWugx6Ystq7P+XqTIYzrYXor+u4XMuWvcA8VkLDDDGNDFFtSu
V7mHuNOJR6I0QXouFbzfnn79/e5Fw4VDSORBKdCGjwqnVmaLbCN4E5V21+paVwjVNrYqaA3syMdq
GJoUN4jZC55Z0L2gBtIfQr6Gjk0ty7KlWSaK2b71zC/06x0L3FQdCJOv68+HB7LOWOBCzVSJraxP
/9p3+HYIYyt+o/C8elxdWEZYycG24UShKINkIcfhCXYtp+iN/f9FlBXngI84xQeVSgHdNJ5oDKmF
KMYNmDHumbDpCksEEvksvKAq4O5IfcuzMqbg/Zt/emJ+L9JTC9YBai5eT05IDgamFaJuioHtYdyt
ZzxOhd1YRldSqD22pdVtVNt7eDAdaw1bayCcXr77XzzFn+V3wlxdAIvcStjlrlwayK4qbXbYksAu
Se8MvdOEiXJ7wg7BfOQJrVmabRYi4xyDEmaynoB4wJ+ZndjDUeUAZjHG5pYcYAwtQ8P/s/brUlgI
Nd1Jqanpktc8v1RONp2S0M44wT3vIuw4kSe3WRzQqm0OEOoCGdAtvBdyVJr7gCd/i2DAF+x6Dti5
tG4zIaL2IGrI9oV7vZzegt/zZbGtCUmPN8r+xoEBFj3Mhm/cWCxxAxXyljBX4xXGLgGGVxub8bTN
m5lB5kedJnrqHmcvaqlZAp3KuKw/RFxMLlB4nBDyCmJbqembB1tCf7/s5yEeZftAtnyOEclDA520
DzC85EDZcmQIrnW7rjnfBGsVv0OIDIXZAbYYWcb0ej67xojzBWXEgF2T03hw4u3/0ztAa4b1dWkv
fqMUvAgIWVZwu5RrirMaVSMRryAyMIzlOKMg4bkUPQxFEUXJhgw7szMFyBNqGc8EajrwbFGFTvCd
ccmC3yqS5OipRNFMUK6AKngcE6Zy/NuQxIhCGrWgsASuYlJqM0i86Ixaf9OJI5IQquAJsj5ZLRZ7
FGB8zlNgsYqMz6xQeS+tOVIFEp/m0ao1ljd3mtAp4LBJcK5FKp2nYhdNDivsWugiqcXSYcvD2Ewd
rh1A9bVjTAlW3VroyByAaYrF2ApWmrEKzE04Gtq2LupCzrejeJDIMtHOlx8PUNsUR3sY9APr4M5d
MGS8e0HJ7hRB8Gy4lNwNbjYUcIphncfnn65L1PYf627jFEQpN0Hlp1M5Vx6Y5X3BjHkAr5fNVnRl
Ej5h344di30dFhgv4YgqEwjNqDoGNUhnpJ217iB28uPe7OzRZZRuuqaNOpeBCjm0dBHA4pjaooH7
06gvHjS+IhaSV4zWfdTAXItwMJFF1CJsYPDBpuyJCYCY5cHSPr2YFsjFU5zmGA9EPhR15qkzzDtI
u4g1J4EmoMUqzbwfaHcLhJl8yJYLT+WOyefk1LPoHku0rHDs0C4M7vRl9UDcCzDc4UNOgARJoVeR
0DghFJzqORPP2obBL76qUbqGntbI5o32kL7uAcWGMLr7RK1oNt+EUm062haufoZdUNQ6qC/38dgw
XMlJwcp2b83+vVf5i9AikY9/Zy/FYBTuhjo2ayhHh5pi3+BksG/iozRhDu/bnnLbzhZ71CqX/DHE
UO9GlwL/Bsyh42htHAhRVgCgRZOnEhrdtvlVgj3z0XL0DKWnzUqTcdBJ6wwm+EQOGEdsafcfLqBf
/2e90Q7JGKK9eaFlBoKsN5R64XnZHmDglbpF1xMkNwH+NSLQZfLtCmhHPXxlscPHzus+LjWL/arc
pR9DayywHfp4XxiN+vxesj5SZufLJqQsWhVM9J9wWudf/XMBr04vc4X2RP8gpHjb4Rg2YIHjV00n
cg9aPbtsYA2lVm6cmCG476BIzOmK/yyMWi9+vNyefWUWtuz7pWG0OkbFsB8/8LbTONzSOdq2b4R8
DvXK8+1yo5L26JWIFM7Q3ngccnk7sBVTIRHuG+IwdCPptQ3dD+5FxQEHxZCCImJz+RJFZ0crCo7F
GJhEbGJ+mMh0HQBGgJNxP+gfCbBLI6zQbwace7MAMC+t283hIGZ8Xt+MTTzaoWGA6oanNOFSfZ4p
bVBU7oTMEkrT5yA6rGN2nt37GXSGcpQdnuY3dyKC42Kko4DxWGCZSVOf1k39Wvft3FFhItyYU3BL
bvqVZA0sshiRGhB8CpYI47sIjRqm8izxbcrCSVdhZTxaFDwuzMKSEf2su2Bo9jB7jUFZs39bv+aQ
o66LJiGW8x62amN1gvys3QOxcQZxua01cKn3POKzwu4gNteNaVkYIqLZBGGy2tAOjEFXYd/PCjfe
66OI1LQZw1iZYDSYK+yNFuBGMJf6mcVi7zfbaDSAxHKrzZgkYePNDzxDm+I24DwK9aJXUO3kQZOM
WjYVKtmcDoHhVPYAjmZAhaSaXdRm6BjT8Y5PgBCdaWOYcg1Roznt+6zT9HIJ/XHKVT1oDkKecw4t
DrzP9HLp9XRCvkQQdDug885NqiJmcYhgc3eGl9be/GqjL++a7LRYM6qvVcEct2AYwjIuTneSafjW
xXOVF1ZFrc6EbtjBpQ5Y9zN601ZX1+R65xWxzYLV4bGHnDuTbG+c1a7VU61Y5GI977knRqQ9650l
mq1N/Z2ZBDlQsv250d87ADTYtQH1qoNiNHziJf8rfUXMeHpz2GMg6+cYaAoPuSR4PceQjBo0KJH7
3Fton7GHzd3a+AvwyFLnBUxvNRbZ3a5cbdZYMOwZZG4RwmZT53l/GH7GUCW/xjDyeuPNJzd7uGUq
i2Mx+q54rumL+ALz+EmIxLJY/rAXFdmO2nc7ZDdKEaLC+B4UgpTwEXaQ8gGndjAciGWshj1Nr5fV
w3qJjuw7CpnG0PM0ry2f8Nx/VoXGcwUet7d685/NRKBPDmOhGSy7x6A7ra591hZSIRwiekGUjhW4
kT0zLnSIf9z0tlVfteEqglcV8GNF9CEmSZ8m168XDnr0EkDYkf1t0WY8xnHo1ZpVCX2wgfKS+/Q7
JfGKzRaHzlDUg9E8rK1sGfKEYZbvMx7psp6zdICYOTVxLftRv9aeAgTGpoRWH3NYiMjF5YPssC1O
qnxrNH/g7b9M8DzKM0uhluJYJdEB6u5SOQr8TgcC5tMZ80+A7paNrSvzlRunRKINIrOin1wrCFG1
6U/YiXXtEnLYnGXL3s9UE7eoiZRKa373kncS2VW2zGFd8dYwKDlCb4T+3MSJ0FJctrlvPNq3500Y
LvxU8lHZcJ7TP6vW/meVsgD5HKFVZlbet7/xRGm7mGqG/cG3HuaJV742NbOHDilrn9Sl0/0i8cIg
k0QTjUlAFRoftqYKK6sMBz+X9wPexDSrGnbFR6fD2AoAMwbqWDJ2CQ3I2a3YKlugoqOmZjGE4qeh
3Py1XT52IfemiQkVCimohlbSMZPdfVrhIPR1fnj1drEL1PSPNsWvin4v9TG/ixhtpFDCzZjCXXwj
uuLjEePRiz0eJ0xiFdQK0K5w/GnagOwrxlIcbFcQczn1lHRZwB0J3rCkUnuP6dfenCto2Rh8mXUC
1cPJK/M+j+jF0SW0rNs05Yxg3yLLtgji9yTXrNcNUD7hgQN4hyEMO/Lr8O9qexTOI0y4K8bI9UsP
T0Te81a+pASV2uTBTL1iAlC0MVq8a0yJPxk8lL4oiffh5PNzMuIUCUdqmM+GGZsvAI1pZHE0V/E2
pJssjZicGfYLYiL8L3NWjvLfpVzWnMIm79PoR86Hi8l9H8XMyUMjdxJWZeqT0oOgCa/EoMUFjfVR
xxglPztbMMs31RWHbdcCGzlopafCanuZKVMQI+UV8fRtGT0Q5vVj10pcZvFPYtfEuRGywfpJvDI7
j1Ox67+8/kRsPbGpZ8PUi8mraVTe8262kVcWk2XptN2cY1lFRv91OdpehrEcjfA4WAtQPJH1xByL
jMT7jqHu2/Ls3a9ykNG8F+Mni6MbujhMxDQSQnRk6voALIVqD3qItOkeNMlankiAw2xGaMRl73V6
OommyBSAPJgHTWgba3vNeFY0dkk+/F0/V0DE661LajwvOYg4MA9kDKfkqA3WrdxSETd1nDcOGeII
9X2Tijz1Hz+gvo7xG1IulSBMudPvGOnbm97HdaBkxn5zg0XdN5aanh6gSP+clAo7D+ife0LGZxpQ
KhZukEAukvrFFFt0pAhOy7s9Y1rlKLMKCL1moTLcdiBAPuayiwUyEcAbEjKvbMxsPKwJBW8jLAAE
PJem0WtbGQM+N549Zw86SKiV0FDDl8XxQrwEsz1GC+6uPjwRAMIqsG9MXjQzmXUYTDOot9ScpknN
hkrufr6j+2O+MRt4+SFg66CTYijYmHRpnEdgAKjOFtABRQaJaiXzGjzgb5MeZSaYNU77szGvmhOB
8yb5xGVA+Bs1n2hcO3bsghzRplKmG6f+rrQ+uU5VI5jFi+QgWvZZSMj6P58Inj5cJun9gNMQSnqf
4wzyMDodDUIX/5Kza5fm5Ybbo5ALn1EAG1jUKZMWd/KPGAAa3Hh6SuLHTnurnWPjTYXDUIduNoeh
YEHZbzfAHhGhYrDEr8EvDDJISzyTTU4JSj12N4CaZ2yq6wekf7j7l1obECyI974+XvyoY7kmDkzM
xJ5FFKg0OpixvdrebZwfOQ3ZDJAA/iCm/UywmDSYQClilRm+ALpQ7zDS0LMdyDv5JXseFB7e2b5m
jyupDtE1LktmVnb7cNS6pNAZ+465hwqp6sw6Whd6OcUFoZhRZiyUG6iXYWc4LBvv8YdKGLSPybKC
oyiIE/vnnOaHc4y2Q+b8eWX19ygHviSpQZElRZFPPBUn0cppZsxsCgK0lmiNZMLnHXe7fmXgYknt
u6IE2Gy+Dklp8dvuT67YxJ7Nyn/qZB9h4yfC8t6aK8S3stvzcef8RNI7t1wR0HyCYiY/RgcXzUv4
ocda5KZM9x0kXc7mRzi5vrnDVEa0zy+Ne3h0Iq8MjsNoIo9UhpqwNq7ixN3hLepzWpt5hQGo3mLj
GXzYb/T3zf2uIwA9+97FdBjg+nGZ0sTPIswG7mYSwNW8r/vnh8MeivfttBy2gQjZJG4Q4/Wb1T1S
eOFqy14yDBBhIwWgnoEWUeGXB2Hf7TE7yf2e5n/ZvHTOTWx8PlabMYVeUc5Py0kDvsAI60tHYrbI
On84RITHmwobiXKIFTD8DTfQYBw8oP7eZ7sddJOaW9nHKSbICj1WvGdpH4sW4ow3MUSq2cOAhiad
dtvIU/SO+2OrNcxGTwziRqzt8glYpcSD6vDMzu3e5japrUcPblNhFYD0UHatvWbs+qdX33kXXoUE
DfYSwPokfTtJaSeEQ7b0kGgJ6IDRrBVjPb+vZm8m5kE6Bjk1lEFxoFYtByqL5M8glninIngNxSQh
uyLHdumMNzGBfWIybSo/u3zajU2/hZW/8ZylP/t2N3Nu0s9uXzUqvbsRI//4DZ6zPtA1RWZ07l6/
K42gFaSW5xg2BJxrdq3HWd08JvyGLqbUIIGjtp8QM44VdNO7Y6YzeePnCYYu8Ks4U+7E+lPzE5wZ
NH/f8utV6mHJCt0Zw3XG91yOrtM/tb8MJfcOdTgjeYBcHETxEx8lsE1PEXACpIfnoYTagO4UUhTv
ZqUUVnzgUb0Z2jQiJ9JuQCHLvfY0uX4pSxX9fcpyfb+ERRpMr3OaASBWM0UcPuO5mzWaNkgDcz2e
iSnnkjHdo2miDgKyqsi4E6dnnjsHY5V5YvpzljXHPD2AFCtuiO/a9mVcCV7UbC4G6qhldeR/0M+J
O5Hlu6MvkX2Y2DGkgf2EcdQuU3T4hQlkmKZnuNMpvB39HIvA5WNGW66p5rQo9dGvTnlK8VP2pu58
+bKWxDz6c7haLXvrj/BfIXBBvwbTYSB8bUb/qonbngtMCcFdX6GGqNzurAe77TyVjwKrhrAJPERx
qOZJT1Dt9sQY9Aw7ntJqJwy3xMXCmutUEyp5H9/80rBkAgUZl7XXMcN1ErRm7dF5OjcSux4rQ81O
eSdL8LGpGQTDnc3BcsOQ+HNGPMlJJ5oV5NXmRlsqc8Izl2IyC3ubkYw5NHlR7suDv3H9oQRNoVYE
LkwGUIEd3/VltZrw9zeBGxmua8yXBtzR0pjvS53SxcCCACxewPN40Nn1d28oPmgzZR4pE0l/zrRz
Nd3w8la4EqKQNoyISyEtfr6BMiLx8/fDfXSHTPFiQ4GuR3WrP8iTwOw8qC2uY8NVdZgZ+qZmHI0u
0OLdJcgHJAjtefgSDOhO4YfwOBLAyeSoX3qm2XeDAJrrnJHkbFlCaAQkD5ayR16DwKQcwFkrxkyg
JbPiPesU6rgFUSybPV0Uk4mvLLqMQUQIFrECNJz1yTizK/wtdzJ0orox4STU4gmtYBGcjFTYW3Ln
SXMj1b64As2x/dBemkJZ553LKkM40fVpggiv6rOF1ld100JKE02IHhDZfeKLa6a8m73fpxH8+8hg
3M/lAvY5G90cvymxB8l0lKPTeEoBRMPFeSDeNncZfx8XqklJIoj/giE2NcZC2NZoQI4SXDwj573V
YkQHJ+lORXkjfgmpBwrHHWbWqAxtm9lFe8KhP8O3WmZ5cAlBCyAntlDlgTD2rTuTJtLDZI6F3SQh
o3RV3Q6OJZz257dQj8RyREB8gfZjS17jefkztULkKkDrb6o4/WWOews+8jw5ALkyXQO8MYG+xPYp
weQDs73uBJfNtkNxA9+FmBJgLxqgLjY1hviGOK/ceaF/1UjWoFZR12KGc0FcSQUB2kNs4HOo/vVc
WW1Rvuxxmr+5dI99JuwQd2FbnYgIx7HaaK/6qL8YHdZDUb2MH8zuD9wK4m5P7evHfB4a869fQhqm
eLXbPZlyFdZ+1xH5PStKlr/w0kRawS2XUCA4HieOD1y0GK/hbsGjk0Lk2nGz8AGAJ0amjPfebJoc
9S1OSoA7D+OEl3c/8CgxEV9wQ4Vy1cN/nwnmFcHMD69mxsIe3a4dTUT3zlMm60FsHY4QFkJ9kiRB
ilhac9EFcgTZCkcV7hmA6+z1JcM8oQfcZ9WT6Kjy/EAEOLzjc2Md2xYjekx/4iE8Hbguzja+MZAi
Y0uMgnch6iF4A1L1onTBA5CB9uSzR/5QyBwIJJCBkRsy7X4fQ269GGlBRmYIrK1wmYYunAQ5qBpk
DAr4lIoe43Yeu5d92ywSLgulHtU/nWZELy0ZGihcxtpB+AjJbnG8RVSZL+5taOUBYn0ZrGYeCmt7
6/TwLoK6X656Dr+CFcPyuIBTN7uACYoABTclpH/gEH9NFgKuWYMSgZbhufzpwAYyq+lBtyFMC+bS
DNbMNrQkY1vRm5cyRWWej7+U/FQVQEVcdMytIfUsCMKb7V3wzt7XSEFwb1D8RzOkOeKDDstEZru+
MhwZX0HtWnb1tEf3CdJYXEuYtuoPnOJVA2b8M99kZv2xU15H8QH/kcuuJIcuT/y+MMGKLfqcymxG
yzsr9NTbW0C5rTkLpwcYKYuxrxx+7Al3+8koH4TxjwECo8thvbTe3p2ZKng00SfPJWY9zIjjZR05
CEe6tdGgE6une9qwUkSENyAdSH/qgaWFIvq2hUoZB4+eD0Txw3uDyurYwx1OwJeiYxZOSUPAyrWy
YV176joBIvj/KIBAR2AbsaR/it19hIKO/aoJ3u422/qYovaFfx3/wnI78grOU2PLeIBhUTi7Ow1u
lk5P9qj8FkXTLqr1hKIdz/nx8+Ufw55x7B6+H7O7+nhiVF4v3wARuQMYBaGFfIXhfkGGNLsJQVos
AhY3jo0OId0eD+3XmKSQX1HHfTSb5hTS475HKsHHrb9E+rxeOl74yhEruChQUv+NKygNhUjxyJtC
H1/Im+nZ0fZzN3lnTCt5PP0maTM/SFnl20YuzocWBoWs5Oqwq4QVNasb4oDEnx++pBUQE00gSIrn
0Dh+zsds+nMhbjLVwzDpMy11iUBmYFtXRnklOfpr925Gd8yEI1ecBBHKikDXWXlQrs3S3zaZIxYb
slxnkP7g2EEL7TGGZp85n5rw8aeCx79+Rh06SQe+iYLNc7FR6LgRMaxDKjxfJlSEUrvllKaWxMQb
xbQ5f4RALg+DoIteYs/zjwF50c6bdHExpWwvgHOUjpstSZZBpMOnwaAK7hq+ons9THXY9MEesEcf
lYesZWp69HCLNpO9O2c0FZtyoag6wjL0gnCNluJjo8RD6GHWx/kvdpo67yQbl9MEm+aQMvBhVak5
fzEIQDQQmc2g7dJbDf0DEMW+MdzrObWBHm5VowG9/YMBcPOtH954ADGKXSEUe+hN9tdp2rC27UQ/
fAe5/p0/TTI3XtN5g5kMGSzGbYgSCmpczrAGksr51qZ/MZqz7rLL9MDRrNuyItXOTI5BII0fma2M
ovXPiZQNaNV3/B9QClLU0COSD1IplsLyhD9OzI6RXtpr3Kk+zJYK6kPSSilT8swuqgBcbJ31fIqt
OZf4yfWZz58CG4XjaZ7Yrts+xjRwXIduZrXX5TBRdJQdsd3f3hDgwfDpXGIYmBsm3HBndYxh9z39
+tjNl236fO5DMM+N620a2nSH8+tjebdB+a7x+ItaT5+nw1YwZ7lCMKFD1hsP/wdt4QpbP8rs+HRj
+pEaTzLfTFBUQGQ/nDeDD6Uyea3uflMPvibKk+V9HC2LoDFALUGsUW7kkaWeW2T+gE6RA6ea31k9
/VRW9gWd9/i/dW5Eg1XByPc7y4S5ZOfk8HSXhZWtSPhxCve262/ZsUZESs8fu697mxLEzfbOxdlx
AdNdYn+G2fzZMl7+HQuSaUJ82CN4wjFilk3HGhpc0fhlv180ya1BjwSsLc4qqv7qyyNyh1jtsJsS
zwMJxT+EZzY972k+5z9UZtwfvxh33VuuVzdd5eS41B6iE3+priI902jCaWhbxy+MZUl0bhD5zg9E
4EbwtdFfqdaXee+hkRkH/d21WRf8vPicj76DHo/m6n43weDaT7vv9/1iojF0OKRAeBA3986NAQGV
6vn1MvuZ0TKrBStvL//s3qznm99l3Xn1zGi3zDf/XpgJHi3nlAqEQNiXWS+qyXPbh4jws1kUz4nS
hdf2hXwh/4EC7jXjmbkB8Y16L9LnaZRaA+WQAd2n+lM1VeYOk++gfy0WLLJb8AS1NCqwXVRr7aBu
8KP1bst6kmNv1eMGaNGSR1Q5hKCQq0/fqBcPV7P3YpGsWCm8UI44PY7036FrV3fzQZ6YqWHswkzV
fZEYzrB2frc1BtdsU6jtSoOIr4htB3dAgF5Gs3MEFOvi2JnUMoeq1vG4D4Wv1j+1yPQBvR/9QTrd
x+NQtVghbYy8cHA5cKfvpdtEjHRgw3r9KA2trHFoYdmr1+9Mrwu3pXlqd9NSjX0bYUuIz2E+fYw0
Oji9xAYQSV7/7/Z9YdVxpOd4/n+uOIJP2fMa0xqfvCsv3cmM7s2EbzLrr0Y/GkhIH8Cr/8TqBwXL
Af29UyFkmUXt8LhRRuq9FbcFRsoM0oN9Cw7Pcw1Aur259XkJnQ/FSzPgWkxL7tPLbOD5L/sn+41N
VJWnkRv+DTqcGtjGsel7Kd00gq1z7k66kJ0hUakoFphqFpsTucV8McobkkJQ6QW9/bWN/gtYRQSI
79psKWZ4szo/99bVf79xvzHpJ5cnq7Dls49WD3u7x5UxnFW2la46iFNye1DUQR8WGwZBVismDaGZ
M1xAzdgd12ymxFX/hq+eeb+ZDEr5BWcd4hnSYE4cq8bg27Zesd8fki04EDlSGZTBjLIEAwFynj8z
NIGNFasUKyVyKxnwCe+RjqMSehfchkuyWSP6DREzVfBeX52g1POvCXjO6PPyL2sHEwWoI3RNEK1g
6w7u55EKhKC38H7miIN8AVUrMaHjh4DeQMRXteVi60xNHgIKQtc+dQdr1dFwKeGIOW9Vf4tx2wlO
ybOGnjcJYaTtXS67sNm0ueILj7Q1hsABF7sltvmN1OpuKSi/8E0gTxFPiX/6+zO4REcQ/dSJ9oZ8
SCA8ISMHmIp9dCBzyuz9mbdBkhyAaiXOCvfhhJHPCX04Eru95nw33MbmBjeqMeaQLjxGa9EHougV
HpUfxzKtYWe9YLhEpyiOl7zlrOs6EO1QdLW+NvxymRL8rlbC8yrU+R78dvpLhp+a39m8c/PVMkW5
Ltkp/7F0ZkuKYlsYfiIiAAfklnlQRJy9MdRyAnEAB/Tpz7eyT3R3VHZVlqnA3nutf/1DD1k8vkXT
4wss4/hxGs2aOQO6SaAWLA+gZXadGnuCkqCUY3xLKpLQUQspj/DzC5Uux3QVMI9+VkFRbS/c0MoI
+a2fMT22BeMfITCilwdCpOQdXTV2iRHGRfKHT0cZPz7QQe9HvyWg6ZUXedjq2uVI9D8qcMd7h+sN
DdXXfWh+29daNnwUzubHbyBntXL5g8DA9IHMxvroQ2xFiA9KOOjUrs56HNcYJIHgg/L0EKZOdBKr
klPIujrZj0O7BJ1QQIYZobval+A1D4QMNsUaeVNxBbXI/5VJS4mw3dUAEt4U6piVqdQJPYbtyqKZ
CIiABIw3z0S9tBaAeTR1mZAKf178OtmDx4z9suN++efntRavAxYGZIEwz/8iTGkfgAGrarTqHh5q
0COxzVmX7kpVw/Wzf1uPq3OmYEj/ynrF/Ai9D01MjUreVqHgFUEHTxhrXfUfJ3tGRJzZP2+PPc/k
uWVUzQjYOb3dKx4N9sNA/eb80o5u13lgPu0Yw4LVu+9tjViItafxe3unWmYXhodawEZLEYyQz9o2
948PNYqoC7sT8zx6mpiQlYsrrqE0cNrhvnartdBlXL3xfnnQ5jDNw/tjd/+FNWla9Btl3r/OXl/v
8l2Z139sEKXeZwM55aGGzNnNZwBOrd64ucYPbnUV5PXRfX/FP+2H8Rx/mRRCtpSCgu2HsvITNxoy
qZ/MPa4K880i6nyDd52d9cPp6+oocfPo8Rnn4CZriIWmKPGbDlNSH0qHNrrV0TsPPp2t9nmxz0yL
z/isrBQEzD08x7gpF/e3Bupp2bduAVntqHinBoUsr/AmFL6yz8fs9giNqt8rIZpr1ulQdrY9Y/gr
/6ktp1InxWtUqX6XZNIybfTwC5Phsvk17uWN801voJag9RqFwiMoFf/2CtVxu/6TMZcQAVSMHZ6D
Tlu3K334I6us20VlTU2Ydmqw9Hx7fyMVFjA80TFMUUL/p4cqUaf18mZmV2WxU9Tpun9q+1+Ihtfo
2aZjk022Tm4mXTKVGYUUth2900xjuV2RQjxKvJjOu6LYVq1h3uzUBhnTO9Daqzcu7S+vKQYIjJ63
qGkPjoMeEqzTrvPNbu9JlePwIlOruvG1J6Oy0/BsHt5EEuZleCkGXecDvGQ/zn7nPj4qYQtSuW2C
X+86qzlzMzAtUGgApzTP6pByZ9qhKP7aEQPgQ+HpTyhGAdk/t3nnY7WU4Aup6+UcmIQ87S4jkxPm
AxfIoSsqu1dhjxvdq4lrdar9jz6gsaPcPayls2AM3EynPZQWEkTItNNau/jdjNSvTc52XQTdL6mj
PHTj+xepeHDK+13IPaE6aiMojCCqfOwrtXSRj9bwUlSG+noHHz/vcYtUw/qJHLP7dQqQKoKC3UYJ
dWCVC/XytW9MpCzWvJrNbEmu387gty4fazQylyOnx55Wg52qCYrkjEhFbhAELmSd/057Ohhf4Hae
j6OKpYLXWf9rFP6E6bvdoz+H55S10laoJl23E76sj+bWwZvUBbgh9jpjVMSrk2bos5xTRjXTCurJ
9oTBBLi0P2pZs/boY9cRe0S8ToTuS3aK2BRjZxGMzHBkOJcBh2JjB2RejnNoFABXOE+Xo+ddrjUV
HHIg2BsiHW/P73ancHq6+xpG4ycjRwdxxfTmbZALXggW8OFQCJWBposfpe0P44s/+scIrnYXbcMp
DYb82FqegyEgQr0fAuOWN1fDC8c2CXMDtjV2T8fUGBjYR856ch1PTJ7Mb/o5h4XV4KzzoZ07uX8z
Bsf8l7/RGdbR7AsaQzgbVC90cQmxnv9UdItg1rWd53GHU5dsyTUHtzF7GbSubSgXYdt08LcoYJEY
/S5H25vyrAVJk2ducIRooQHqxGM6F3ZQJPHjT4yfBj7fTgtH5TyhZZwf727MM2rcrdFrPj6MEUQH
748tTzU8V2n1zHBNdmNBiaQhcn9+bLQs+lzlIp09gytvw8S6MEU5lPwk3jDFMz3Qi/6+7UWfyaYn
Zm1Ry7WptQ9azuvRkwKbt72WHXVMO3fphpmvfGKWhd2xNxTFZaj4U2B2mCW0s+xijCjIwrwOSvrH
q8TvElpK61tH4PgiGT1ngJ6nkBkIM03Sz16rtntGqXHOzsk3arxVnSgeXR9e+SXtascmgCWVCFpc
PHBISB7e9KCkNKu0h7eLM6tho3J1KF1q+zx+3ljwfpQUKSXLt58H7wSmXTxWt1w5eXTzAd1vvudh
LOMYveYKfac1qTHtabvD1eIaDlrDBXfqZMdUG7A2nRXMrjO8qHdAHHpqoCRGWM/Af3Ina2hi7EB5
KQNYl7Ong6XUvX+dYAH2dByd2T4nJjMtZSl+oczos/U/HsDJDibh8Z++OIZqmG87WNNdACQ27piR
Dz4dd/ffCNLKyVXCx9MS5wV2KXpQSCtuEYpFnkkAnjOHRBxFF/cA7oHHC6uN49qHrV5S8f5lg+E9
ugNd/1HbGkQ7bMbMWJ3X9rS/DA6ADnbjJ1FfkB7RRLEAnUjwl6+l/xzlw2PYJfecGpOTFyoK6jRh
45Oeek+H6gBzK8ww2oh4VF+cMJTBGzx/VaBR6B79TaROvlZdyNDq4v/ryv7idrkY2+tA8CMeq3sw
Vuf86T4AYuEL2cWaIStw3Nnhn9tCuaPC4aUukxG6wZN484qFPK8lXfJyvRPpJqa2b/sjDnuNVUAQ
nNYnMve6IIg2SK+Edv8xTSTJw5eHiF4ELVoWem03pH1grPHnOv3rDzEGoL4Gx3P9st/GGQb4nRoa
DQvjdyovEP/+6hzk+PR9ANGheIHoAT71LBOUx9p3kvT5dWT8wUMmJTWWY5mOhmQJaZchCeA71RDM
3DWZT2KlMu+MfjIqsyYWAxEC9PY5QDFtrUeVPzSRfqEHxeDzDzL9gVLTqqIa6I2XIMfJ0f78i3D1
OE4AncXou0G+oXub6LiYugYNcVoRNBTfGLTyiBzBhB74Cu0sEZauBFXtPfBOb8ng6DNlHkL5dkZy
bQYwIEqXT0cUp+CYWdrrtx19DCzI1W6bFlwjWqM5Es2jPZUO9ITcDbmAm74jgp9ufr3PTMAiQlQy
3FgaNgDQZBpUBDdY0LlaDMFvDrDvd2JYQqRRiaMzJu5w7pHHCRkIt2qmJ1/n1I30pYlXCw42A3pG
BB5tp0ccBNj04ShOTx8P8NniMvaGEJRmOo89Yt62d5vUqC3FOJ3SJMoxoRGevYhasN+FjW/N8dAf
93vDX7RD+EMODcfOTvS8zHV/yHcfC3Pw8Xqmddm83XnKXftHDw2TPyUEkXbsGhc0dMB4OwNWVTnt
LnNP9BZAzXGIssRXBu1hKh5xKevKO6bR9DRS0rtdp53pxsWL40808ViccZyBn4NERGIEJDBMC9Ci
MfSmMS2hOWCkjcxLlAQ9Wi9GFFjdG7SlHTf97nZ7eV7EbN+w+8tjamJ8QgrIfC7hErjZdAh45YIq
DHTyobaFcOJk+x2E4BawwC9b91EwTYboalCuIg1Nd6nkPJ3djKQcpAPi6F7Y3zTt+M1BfFxQyKAE
j+vYmMAdQYQZJUTByMsJlpwj4WdavZaZDEb2okNaomZBj4ND1TOgZQXrBnznSlWsnGEbjDfbfxGy
4O97THFCwlkGZiZY3dEucXDBDsrCE0TtNyCaCukIQD+3tMuDXFGwWcFYd36Abbh7TmW8i4yGZ/IS
vYZj6ETRJ/wM63E1ALHjlOchnCopqB1wWfSJ7/7Nu3P0qkEzBej0jt4puvp3mkXrui/GORqYm5Mk
bLEkFnWoLu8iKVli0RUoIfY47nSD5dSbjVvsPNHusgX2sEGVVIYzseGt9EtWArgAXmBeGQIosWoN
cb/fXJMOFAu34y9BkOxp4eSrkxUlOcNyMJkLTxaoQOJnstrZzS3jB9Sk2Zj17Tj/tAEfko6CfZaS
d+i6015g130xXqERdt3LBnFYPrsfKOl5qq9BOp/z6A/fLuRKt8O9YuHKp3AeHJrwciafCRZIA7mA
FT9N9fhYRHXIR9kAPkGqhAcC056bjAYZqQmjZGQuE41hZ824kVmiOD6wTPGuR87ukhbq77CvDVsR
rZr1hBdwmX29us/V4AzTvfXwSfSbxH7RUbWw6tcQ4YoHBMgQSxrMC8iz5bKOX3+aaRTN7fgOynf4
Wv84Q+wufkAvK4aZwajCoQ7lGvLmeRSrjVyJv6SRVBJwUtzHiL1L03nfjp6riNEwzK9oTot9wUbp
RPzh5IZvbRkiD+B8gDcqU7r639cB75DkPPpV3IXQWSO5O5P/+MITCCm+BfmVHypEqq+1mX6Zy9g0
nchFuG7vzZllj+73PRBIjjQ2QACrwiJIn5dPkTdcyAqlvg7JAoimTG66uE91t13GioP1GGb/y17v
zmZ4ucVsWvm8/MyVi/Neu76OtRVhRMXbveXEXhkmT2DRR/0niqhCpDSP/Z2sA5d55lqijvbsHinI
Tk3sKeyGps44A7tYM53RomOqKrOG66jL2217LOYNwW8SW6p+PQOLGK8zquuIJhFgxXQ+hI+t7dba
Pn6C51b5o1uu/z3QmLJeYAUUIvu6H75gTqdLpGIW+gI/Moto2RvPkV6wY0J//OAk3FKjNpZdQnh8
I8+mJdZW59yVnT+5Nf4VFIx91dz4IlaU9wolHOyTTeXnckuWN/4rw56lMg9ViCS/4VdIahsU2jax
T2Exmkza7iAH5F+UNVy1YRGEjI9zwglv9ntewhbDKlRLdvXC5ZaCaTKJAr6ltQD1x/9ssn76uQ5c
96TxT7UsRVD5GEw68VbfGN561gq2x68DnGYX2MfFkkuuITdssoaQuK77jPx8Nl++UZmbJYNX60LH
Pbk/+HzZ9Rr3eVS6w+vG5RyHujO+2h9LW84Ibjeb9MccgJOFGc20voXrO3R5hLOwpRnmoN91io9n
+g+UluUUHv+4Yd3E5xWkDu1GqvH7Ga+x0mDvxlj2DKMEY2QCpFmaBNKV0ChFrAOC151B/HrNfmRK
n2d15V30/rt23w4kWYQXC8g/CjqrP6dRY2GYgkohljCjUvVPGMAwL8XB8Dg+VIOx/R1Pe1QUxMhU
qtv4Y9oEZmPxbwwRleRjowpebqGGLxwBEXH3EP0+dSprPHNvhyvenrVhXW5eNzlNzQ9NA8B27mI2
OOW6tWwQow8PAw2gPT46IxpN4YU1u8VVt3owmK12Ea7VkFqxBC0rk59IRPPwY88q7+ZSTyDX8uq5
Zrin1rzjAGDN1nt4VsOOMW2efgyTxzpxrhzoqb0vVQNMKFrdnm3iIwty2BF71Wbx64VG3n874H15
RRh1PcOPGaIOvE7JbF91YHuBVezXeAnAYKNTpnPvgH6s7T8qG61FC9c3h6lmELUaWXaKsNeY5g2P
nuKMyu3suVzo7HPRyQh6aNuxwANXlRSl1fY9nEzO+BS7xID8kVVru0KkIo5FkApAC780/1+ciLXQ
7P/rJeaEn4sP6wdTGmOoDPV7KnJtbFlpS3QfDPVrAwOqNp3K4zCj920PgAoeQOlLvPwL96fF587g
NKgouTqR4XwpPuI7LpzAVCF1a+22iMOo3evR77w0ZGv07bx1yScvNqcJajJ4TW+nTIQ+CN5ZZE0f
OkurD+sDTTJxS/FliO5kdfuED0Tj5K+VdkjheYRvz7M6+GS3HXTrfhFUZ6fOSH9h/3hHZC/ioU9t
Cv50Hl0fQY7QiO4PWwmNyhU3ArGBUWFpmbC6ulEL0uP6L61cgs3bNo8+3yviGA/awqBh7qLBtTcQ
LwmppMaJf8IUHpgACYMHGOlXDsPn/stiwIuzCcTFf6NPfIQJC+RReX/sLZ46/FPwm2m7N0TGUt2M
X9M37OhBay4GUr8tYXVINKDFWF2mERA2ALP4wEeXmb+wWR/4DbMtxehg13gMPiGm7KmoMzJz1FBM
RRgOcN4Kk4Z75Yb7BkOQl4c4HptQkxA4VkrIISWBzevhevz7cs4xa+BIWd3p45N3jzLB0Dnqakcl
9ZPhQBkWE4AHeofzP5Pvt5ONguEdUC8H3FEKpc2GSVH6orILCfRDQ7cez59UhQ2XSmQ9ucNnzUzb
n3OuIkPv+K1ons6zI9i19QWV2y1eLivy3XcMUG3MdA/56msdvVHMoyhCJ4rCMyIzFfbHyYZTQTT4
c3giCQrVITe+Ct+94NdXSFHq2lvqDPYezKeqEFMC5grAmeFE7G/ZBnx9BW6OHlyycgu3DbcKphXm
tYSKcL1XHOJLBm5zKCB0IsihuCEcFeQRSm+Vpgbu9Bxha0T4D9prcyVS4nIhhg/sP+xJDGCuwxp/
sFY/I0l7wwnB6c40F+QqhmlKBbWmBFsSlrW2a4wUg+kGO48i1GktEqjQ3qPPWBAvGhYicwmcVehz
GYFYE6nw+YdnXCZLRM7hOM7c2nlNpatoBRc+0Mdv29dJniIowXLhYxv9G6ZrwqnVsVMC+ct1nNc6
u0vY9S+hTBeOZLJxtfrarphdQv64ZhPvr3kd3a3GtfiSs8Mj6p2s+Wmac4s42iJld0klfOXKImnF
utB8cg9KEFdq2SLl+lxYpK3Xe3HZUSSbAAu7xXUN7ZBBWl8SgP4eETNjoWJ3wLVPIWYFe0LsJBLk
SPimthLhNgXhcokiHJNfcWNjkMLbke345Tb/X3kPF7ePGDwG5LTyzODka3fL+duzz0gp4CwFBuAZ
BHOrju7OI+5m2rJns/MHXXdtX9H2q/3p9DoSjc6XTuFjBf/g6rG2IeWZntgeCY0OZiChCrfZvS9R
wApHZHd533YYjMFVNOxMbEVw4xD/dpiJuISbSQ9wAeMqpLd4KEatpCBmS5u3IH1NtnDqSM0rsRGr
xkJ0+m25ic6J71OySRE1VoYziEArmrMd/gKYmIw1dy8cYH7+7ghywOU48sPkfJF8YjKtt9oWNaIE
D5g4REiPALcd+7eJgV5CaJ2eHNm4G2n8XdklIIli3srOQSmFIkYM5hCkEPMwYGAzkEAhpvmDI9lp
ENyC5xg/qId7HbcCg3SWfYXbXQ83Ho4ZiNZ72TDhD5Lg9Zd5u5UFVq7OUbjf/bg4f/lvUyMh5Tzi
/UA5t5E7oI6CqLfX/2W3NswcO6u2WTkIJ53AiIfMN4E8Hj6LP7fwZwv3OtQgGtReirMTIeP0j30z
SinpxFKbQIRg+8pqPgpRmRdyKsXLF62+/D+AKhUnhNFB2G5Z531GBNTOcsdjwGEWZ29bLKZJ50BX
CpbxFVN9a6n4yzmu0IzhxD6EIWN4ea6tFHgDp1fCBe7HQauk+OyRXcPO0f8ssASxWhGMqx/mzHAr
Ct15Ynwpu0oxgRxwycoJzQ2wo3iylhPAUOfn4oWcqvQMDPvtJIJLE1VZk5TOdYTVMT00rugzwWZP
owvepXkbiZ0FaqpMbDjrvxnKvbdNF9obCgfcAkTxLXJGN4gJgptzG0oPq+VOJ62Dx7ZHDe5cVu/s
Mb7746uL1GyqB+r8yuw56yattJwrZ188HtHn4lfZzWphVuMLAysNmTLaPtTpr+A1Pw/VoBp8g6eN
SIyGATcFtg7R1eNT24pwDMFx1snPNucFyKQe6NZr+IAO06yIefGLxdPvBTTe3oOD2sIVdazP79Pg
M5y+5jm+wXVMu/az6SqRpTgtG/9YMd94JtCKcJ7VrU3bg+a7cBPEcRTADs1oBMx8oakqFnqAMRT7
BrYXsEpstp0UGAgLbcyaNHtnZTwVtz2BmcSzNoE8i9utOAHVSZc9lacJn62jv8f+AKHmngIZIipe
iCDA4mN2Y0GjWKpxUeymEliATCS3LltcgixCzNb/CDTElO/fcZALdU+cdxqe27tKAAxQVYP/Ragk
qGkD0CtWNpl11glAjeRQmmYR20u5wLl0Gd7HLNd7uhVDNBmQ/6XUUjTgsCWAoWSSHXFzQ6zrsCek
3HpC1obSJIOB6ZM0/Xiqd4GMM/m5mw/8D0Azpl+neE0bA5CFkxkeOfivfAH5seLFE9V1QQlh6jkt
V/XoU2mPqWGBEtfgNzmHGCqfdPz9739gBQS9eBqRZTBRpy9UU/DKMenL314l2VVret2g2aLJs1t/
1N//0n2Z1kE0oSWfE49boowTF3XcDqbt4WkDJsdb7HoMXC+uThf8mNQT/LWX88sMXy1wgTdbHH6F
ktQsPiPHvZ4qsslCqiSXUJDqfn8Pg4PJs8zuPxTsaMuP43/GhF+NZYxAYkCNPpC0ESkNTv86dJB4
t0+4Dw1atQu7CVUgXj13vr6tNLg/k9esfSgy9H3KRVxdj9nbqWflBkXn8JjkEG3IfVNB8DgqxANV
RvVPfojYfvbfnkw35Gc10jWhC9c5r7c0on/n98naEtuzfYGeS5zybyKqJrHefERdatWVDD9EndP0
V91Iyv2/s3l1ndwnCiIglGDROgKwNWIcO5mz6yh41BkXcGl4204MgldnVPPCjGtHZxE0UEtxAtDw
kgKb+f5ZMH40iZwUQjNp57jEVHPgb5cBw8Vuj/GBuAZrT8wksXfhCGcUJ9bF4EawlADtAqIdYbMC
c8IskEEOrh5LRsuUYg1HKAoGXQq+e+W8yV5Q8TtJxGRWTGW70xl2c+qBi3rbMBqVI57ycLjFocF7
ZS//M/gM5M6Apf3YwuwrpAn7fouwrjzNiUBTMZ1pizQW9PZqTaso0twEj7uOCxLCZ3X2nw/cWJif
k6P/JoqjlXSXFSukjfyWQ6LddlT+Ra+hhLC9wFdfXjd3H5BFFZ9FLFOAEn24HNXUIc7+jlY1M7I3
WPUDDrexHWZYa8h4AH3pMMTqr5pD/KZLYneBiU0dKNEHx2hiqCgz5/tWm4hu/V+360roAyAqfhOC
qT1L59XHuNN6M8h6CrrGJbQhlLnlbgrlD+pdq6Qm9Iqfl3SRnsGqUznAogPD6jsaTyYnuK4zNVwn
j5/DnTPkwLjaj/HFrdNgOk2WroAwzCQyfhUVzmlzSkCyGhdeLihZsaCUjcZTdvM6pGMXjfI5qMDe
zpLM2frgcCHB6KdNPgOZEkwOG2qmLG2sfvA91wwowUnkgmx+sOQT6ek9UMcdwNAzKNrLoRkpSVNj
YIDdD/tUB8h1+c1x1KiCy1yHm/W05vMyJDMZpir7Dejr8AzNVY9lJDmVXexn+33waz3tgd3BQsMK
A2eLXXfBf3xV/F9e9B3Wizb8sPYQ0BP50YjRRNsBB8ISZX/usqea2SPupGYoCMttW84llSIPczrY
3+7eh2E/JKLoCHXI0Jg8/WikNY+0kM4Qc0fibZimzyoYajYT98WMDQf+j0dkIp5aSPlpkd3tVqpg
dBHFTLySVY7XzwhVF+xsh9l6bo/oGteDnl8RtWWvR/8JN3oI6/B88HjBro9pLQqgIdxwb4v2g8yp
C0U+3yzBy5htPdNzXKNLth7R3XteB6snCld4oDFWjL30nT7aY0WamhIJgx8iPfFVZpa589uKdEET
SwimOZhzQShH4oSLb8EoPxt8au9TAtjekhVFzQQl7USjmJQjDx4atps0yXcORJ1TE5BpLls/+Xj0
yTLCaeYv8WIglIb4D1j9dM1d+53eMorQJ7oITq4eeWHrF0sA/1KFhpdxilVA2WKy+Qu5Y3Omkrkk
UOC03r+7qX/XXAlM6CeUVRvOZtm1Cozad3LEPuOji8vFcNCcLbrKY9ZZSONcBFSy1mQ9gzpHss6V
gxxhl7gqV8tV79CBh75bbWko5wzjsmEvelNC71aDZyrtxgOSyJuU7ZbX6m9DoiAgy3OlMASGbo1I
AOHDHN5cJ56UA6mrpY4nBoTq+RcLl94A8mMYdsGHpgi71rm0rzPk8in2n3jA0ROzvqxqrFk5nHvu
BncLg2sq9coZ0iFwxCBCEy3JJVV2/EawDUUAzeFJ0eCwwzwlseTk7eHP/MWxTDp9IQKiSqHXx0kp
wylOnK1ca4+z4E52fea1QBs2sr8Hk1s3fEFlmE7Ohbwck5D98MWedoxg+jjv4ZO5ql0wSmAzg3Ag
zQNvG400791iAHV2H4MXk6kRhciKT6Pvv23rBzsWXa/L/BCJ+4nnAa+BM9Q+XR+f4aRU9kMC2hBd
OEoy0SicpNhiIISx1DuuO4xMkAiNCUiVJw5uVDBh2okIIvxy3rHN/4N1yUyQ5QuiDQSfKG6a0i3a
yeNlJW41e0GpO9To1R3J6Zx4g6JrDe6I74RFIIvUC/09GVLGakcVwbd479BjS8+O0WWosk1l1GHs
vTpn10IzaTAZ88rWcH/Z7wVnWeORcW6+7QKXA06xxTFrea/klbBADZwnXWRAqVyiHyMqueJFdBx5
k1sEQTNTl3yUlLIFu/sMXpMKNaJCxFEa/Q9dsGLRWO6budxGmfph0Iw2L9jz2bWTp5wnNQPUt3Wf
q3g6t8P7FZSo98YGQJuTAmWSsmAxOvtPMjKZ6HmMpoV7qSMZDFW6KeUadFNSvRj8kWaK13UTM0du
aRzgL8Wq1ng975sM39YWoxGIzCS1wHw2cp6kG85DiL1k03/t2ha83ERzn9l0yYNdpDK0MN1IZVL0
4yThsDjcKeM3FSmfEAd6tU0SjH0C1oGvjQqAoxl7LCW9QeDfJbe0ypIrp8nfeIXqdP482f4v27WF
BwuBl+pochyBJr0JIqYXpHN8Xb2srY/5dFyyB1Ckw9IUYyaFvC3UYkV08XoIK6zWlqllCXj2ZWbF
pJaSpqhCWrnLRoZjZhEwLHB+eCdf3aq2NssOWd9tbqDdY5wovC5I1VWyefVNA+Ow5XpxxAnkMXn1
6fFIYfa5Mn23Im9lU9K10Pa88JWh9dMOa3LTK2x9RSe8/mGzOu7OgwP0cyOMqxYnAFSWyp4yV0/h
BzPRw1/BaPnsc26fS6l7rYgq/TTjPE33Pg+BdMHPeH9TqM/2xDAiD4ofPtDohMeChS/e0JXIQI/k
Sefs8HjlPOflgGmA0wp6B3Ti5+A3KfGfZxcGapbmIvewUSMhTh6cxqJI8rnKu5//zAPKLciFRe4i
IutihBbJe/mjjIBR+82Gm91THKZgfQpDyp9J0VgYE3HKO3i+YgYUhutle/nC9dJiM8BhnZOKtSVc
K/a8tbUqE9U+tfpoaD/O65V9HjPtD7Nrna1V8aTYASBsLbCasmLg9uuHnAcC/E59DB6pHEErrt4w
C7Pvki2w+Tt9JluOPzbv1bD5N2z6P8mDO1sfw+l+rcHwkb2HvRkwl13zvBXBZwZHlqkIO20RG3Fv
xuIvdP9xkd+A0PwYfZPezeZkvGmBIW4NJVAJ7R6Qc58n5e2yHgAAkEYdsQ54hJD4FMw26YMBse4b
kNPKHivwpWhio3OaRObDmrrLJVzwtHl5Gde6Q6gGZNe5spoLKRtXYwUeW4LTp7/bZSFRtmM0lZw4
WzYHg7o8TZUpfhic6zh21wOO0w+dLSzInDQUi5cCw09rpwiYs+GihImN11BQwGFec6Zj8fwH8uf9
DvmFBITvVFT0wGsPaMLUO8oQi6k7PfJdhP4r4wyyKtTpxQd0DNKNRD3AP5ZZ0OPqP0rnAjdIrqiy
aL0juDmgZghGD3XpDL52W5RBTCx+3jmrAT0Q0SZI0xhsIGO+pKbVPoDwyhtVYdAxVBl/sX7vPx2N
t3aXyuiBNk4nn9xFRciDFGFUp+OJsTuyuy7eyhGxvt1m3Htxmq/b/sRKyZyxr/FBviEDLpj+FNll
uOsAC1v6cE6EEEoZa2O++gk5Tsc7q5YpM+FODdtdci5BatYnSlk2gTXaGlQ7GbL+BRGkAYGoz9jf
kb71vqfLTgn6IEX1jnEUOw/gHtReP/9aP1T2qDgSsPPEHEmRzH4FpGSWMQ0X/ncoZwHb2YQscQJm
4fprj68Py7rPdrhEomh1W/Yp8V0yVTPJmOUAoeOQEQTt3tp/dIn1s0IZQoJA8aGsDADWJTMWrJzD
ehRujzHlJ3dcvNVPSzjeVBLWNxlyD7ZMWoi3km6XekW1OP9B3qTsaYvv2BUJCleLigSHsQ5FmSVi
9wcbLTcNlKJrHW8HFk6XWhDkff3eKB9+KWuQ/snXTPRrvP6FTZuG7pwAI/OydB5nZygR85CBheJH
xkfbM8e4zLEAYf1Y3wP44+371wQS1t21wT8ZfHRw479ud/dg1wFwH1zhsvYJeGau+yIRgbkIye3U
Dx+FuFQMNpY7Kv01zEkGUJJbzc2AFocJoDj+/nqJslqWpv/cNIxFtM20IuSNYUZCmemfme0MJSFN
8LlTzNkViT4LUuHB7LcriAWmEwSVLXPhvjuNsJjaw+W4upsNU2fg/AmL164O6yGvjVjM7S6W7h5/
IjcUKah6ZHeugTUpv1Z4XusjNLaMzuo47oqXwcPyjMDLlCy7ztf/9jraFPTzpzH3tRVI5siVCtYC
GcpE6fEMAECPmrNn22sCTNMIsrA7FOh+9+y87RxMcPmeqc7t3xdjZPjpbo8EKbvq2hBpXwocP8bG
mj3WOeC+E95w/kiZoDsvHEWT5bnNA8zKOWWYBzp5vGHW+rMNP6kOxkglpBBvRWKnYEog8CYCS6Px
gne421GQ8IROivjlZ7c9umB7aHrKkNATj06A1L2WM1hAh7wF+HkY6Te+TP/FCgUV5RkBTmwfrf7V
mdBVAN1K1Xkds/cOUfY2DnKJNbbD9rt/DEy8c/Das7eA6shivnJ4ZWE5wsX7HIBzECWAVF9wb6ir
IyTyfw0WCSSQSod4F+CAd8JnJJb6lffY/CNiEU4hs10LJTcNA+SpJYXRHmyfuM5SzBmpeU9/EQNO
MwcEpFKly784n309gLvHCedxDqGltc8yS+dsLaIbgN0aX9elSx1OohMKphp9jecimBEjYr6PD3BH
4sc/2LgxRqI/kjE9pXYRr1Z5KjOhRaN4rZ1hHXGH4prvOtiE0T5iiYP8lVG18Qgk4wRdqQx2GKHf
GC3ZXaywGJi+w9PyLy2oZX8wALdWJtNm2nBxwKGr7Y2AlRrk9jhfZ+lDHKIyNfdV3KSOVhfImVnY
g/e5TiE6kPhRYHbOjaXhoyc6DtIebQ+Ez5vHs+p0DOsKB2jIMzD0OOZpHxm50W8fGQp05qWbL9ZH
+0cp2MKgGhClTZ5fG2ohI9pbE2id4LufnFfMXrl8uAxClMVFe3Ub8BLnPW8IHhxcSWzp6AZIIP0F
wCpHHPywK6flxEL2Sz9JHcBUbks/1GLFTBjoaRydJ0+HcUyERXhScSC0TdOmJ+Gys5UgD4A15b76
YKWw90nFS8558l1eIfays4gVACgsrlcnLhQcEtbcXJN+VzpeqKEkYsM+4J0qSea3HWJD4P6Yh7+a
1jUZ70zy2XU2fy2gpCBZcyuK2r++HqUghjBkiJ7Akm28L3/ehwNxSNwqwcimtdD9927BKBlYTFIq
TlQg3wYI78eGTAe75brw6IcMTbLsvMpCeqkuRJeOBr6M+YXKpUdXDz77gK7cm33P9vCyw8WWhaVt
b7Sc1BYPXBveVGR2S5zIswxEDBhljrU45WdvfCFfhC+4VBh+2coG10L6pl9A6wv6zI/Z5lu6XSDB
OfzVjBJQs1MZIAEGxF/6fy2WaWXb3X7Zv1DWsUeAw9D7yWTGrpXgkwMF/BJ/bo66Q0IOGCYwisHU
FXFiJoGbNQYhsBS551kXM3FxPnBBqZdfQuVk+tJ/LczGnf8iQhY5qQE8ieSylBFJZFXtRbQndslW
R76dGyFebeNWFNwbB1YkZXbtzpcVI4nws3gedHzkSQy8GAy35eFv5iVlNufjn3UZ0conRtwGpCrS
7GxXa6zpUoPLo6EUaR3szmz6J8QWHn03BlD/m/JiJb8TGJ0winGUlHxxc2DIXmH3GXSLNhOP4hks
+RjXAzluVG9S3Mx1E7XdnUbkWloMiV2/0JyyG6TVl3QaSslK+GI3R7JDHgzjKUPM33RHUOKoz1/l
JHKVRmYB8LPyOQDKL4H9ySxE9VpwAJcuPvNQSfeM6LCyszvCFtZG509cPP3ONdXrCALxE4bXo3a7
iqffR5dyr/kFFXg3OH4x9Xj1EM3aZ94mjPGLc2I1/gbgxcqs/tg6Hu/k0vGk168g269luvImIwQ4
FZgFBP8Ef4CwRfp1k71Q8BvDwz3edBnbfw/U4eoAk47Qopqdv5GaYuKRGo94V3B79YV2+DjV1bUT
8ww7tOe0egCWdFM0W4du8j+SzmtZVWwLw09klYIo3jLJIIKYbyzDEjGBAQSfvr+5u071qd69V1Cc
YYx//AEhxAcbRfmgGQP10e73xirG98AJdEs3GxdFFqgBCPES1NEdagyM/PF974lQdXRmSH/Z/F/P
QrKS5LddeBfw2plE0m7KmS9HFF1ANoa39hqZKuiDewCi7nrLWoTDJPxR+hr1zYxbDnecwm9L8ldz
M869l6VUhJsgzoLOxRd9bkzDYSpLPmgcwjNoqCXUi9ddwQoD6ioMi4r1sVh/WczQYUes7EG65Pg6
AFYDDHAz36CPUmTGkvZLo+Xx7yGzR6rTbsgE5e5VW/rLsGqCf1/Wxg7RAhfZy5EuO1rseCWzNVQ+
3tNvyQHgXfY6bXsIIuvy8xrjieVLXJeCdTZMlnwnNJQuKzX+HsCGCXREFY6woieQ/wObj5Vlbl80
sxyjGTBQHivsPK7AG92SiRx4WfJuEYkag9XvKVlcI2ryIzUv/gvD05la2lFg2eNpmxu06uhNIXDX
xlpFZkd+GxW1lC6MviZ4MoU2Bg5jPb2ezddd1m87xRRw5OAHBym2d2jQWwjIOBj8fY22MPtbcWLo
KNq9mFdHyMVVrCvGvIqzFXad4pJ0zPvkNKJWNtIa4268D/AAww8P9oCWliZVew0Z7O2PYbBN5MQH
eIh20XiDoRNF+O0KfAykYuFLt2U3Hn/X885CwkKFv2+4mjdDbF2MlTbRoYdJbTgzojMHMbAhuZXq
+qgyoPcI6T0nlGs3jtRbfLb6yLNwWHeav4vVDU54bEAU6+Po4L+S3SfakpaQi0z2LwMpQldZFGg6
pnAzn+Kni3Wz2x5GLRweimBADqSFP4pX3U7T4+XvdPG/S8RZw/XVw9cT8TRYU8ZVA63F+8FCKqLL
Gv7clnZQkw08ntUv0K8d54bUnY57ElhFnPCwsjdd+898/2jsnJenZU5jds6mNFAeYF40fU+BzQnm
pqoorlaR4bchLVO4p8EXuWDBRHvUioOBUPfSMZ+Mlavgei/wfacEo/SV5OV7SLO0vh6lWevIWZ8j
ViWADhN0JCyJP7cYVLAYIowJXkYxC0dJ/SL6p/s0VXjh3CBEq4Fdjae85h4UawtBEM+GTQhaqYm/
F3o14DmuVaFy80hCgceHiccSaUQgmqCUvLIXaSw2cg/mQZIIcsU2C3TUIUD3a1AMU9dRxTX/5NDc
2Pv9AMUThTClHiPms47Rh/WtLWrl2YzInGo6rMV+aNfpL/Aa1/ujVPn7I/PMwDnqb6bMh3vJ4PjN
ZDDC4W07FhBvJOb9wIfBbFlx+TIOUXnzQ7DxNp5SEU2vmxyRvXnuGfsOPDugIrqFGWFPDC0WGKSd
AnxL/uXTDWk0KNzq2d2dPR3iumcTWrKVPuYrOxMVDFX24iNqKvvqz4o5PkgXebvbOKaWM8n0zgfg
CMOJHHfW4WbziScenajkZ8HN8L5xbG2fNCbnhxVxb1fYPZnrr82RMBrTsTOabv4lbzzeBqpyYlcJ
9WTsa8SkkD7MsV2fLe4FLKis6Z/aFfHLWqstM1+GTVKErqgIpuLtjEOQxBugbCoWeH8nG6K+ZQ5x
hEOr09rn2RBAQ6scmi4NjxxvhUh8Ia0OVYl1MHtpmbheQTjombXV5uPZr3i/JcoLDQf2jmta4Qjn
KT4S4wEhjMErFEwCiw3CjDEWK1my9cuhrfjA8qSokmU+lquMCQtffqBcOBjhgc7JldIF0RB1gdgF
HzZ6B2rUWbeeIe7YBg829ZHOS8fflBbjg/IT3g46WW3ay9ZUWs0+83MiyWn4gQju84aKhbgMxpFs
mGzN+LHK6RMhUJfX8ReTjT9N+j6A6MW9Hi5Oo+MBG18I4efgwNEuKz55c1GE4LYgY+++V/uXUwxK
WrIxwGrFctrKGoQDk+oIofZAZgLyG3FMsw/S26+vmiMFMoqiAtPflg619yYPH307F/2ci65/hJ5e
M2UahEPmp+I1JIq7XXOdNNOr4IdCGIiU4eI3XH+gXY8E+Dgub27+FU9a/EodGexKbFiky9toelVs
T/kaIACfoK1d0GDwUKp1zMLoXpjCM04ouXppXEB+cegRGO0f6peI9RlmmIIB5sEp95T/M5Kem+l9
aMFJ/jINZ9BCTZ/pluRijtFpnW3E6vEPL4zOnGsoAQ5fX+S968iajerrR9KMGlHiyBPr7cCYAZHh
MIOMaPx6VLq837sRoyNbX2cheo7477FEALUE4kD/wqqV/ESty3f/O/5QHl2Z3JhTOK3nFLuwK7Av
I68G0hyHO7XxpbQoTnpT6tGtu60l1f9HBs3DPIyEdknwLS7sP/BCp3nZ/9cJxouEJOhTN2yn+SlU
APGd3ysvoc1vNlo+S1h8zk2XeOOMmQI9byf6SJ1WfZn16W5ptj1qH96j95EeXn+qSjJhv8Ms5t/8
ATqgN811mapJ51xwED5U9y8rhFM1Tn8QwmV8+MTr5lwxDONJjg0o6KfIu/4Y2DeGJi2gG2bXJUun
g1UlAARqGLlKkBPwOZGb4G63tjMcCgA1PgTrC9utSSsSgCt4LYVs5SiLemt8RFoIs/1KEl1GJxyq
q/Du4VW9WOLXYq2j6xH8T7SziFo+PC+ICGnFsoIfQocpXpSdEtYndZASVd41bGaP+2TdnMj+wW8r
3spYiel9PjWcQ9EBv7OGUJEkwqtwlGH4UqKQ7ds4eVmARcpe2tjeyA9BtzlUAvTO/3zOT48/lLeI
TyGJP41EwEwziJU4WIaPAuDFX34Z2Rm9GHD3K7agUq7EnR5JPVb/kKTH0ciPnhrwqFVO4fP0xmdE
0qnL97k6AQL2E1TyCxPgvCn54W8kRaWPudEZwbiL+iBaP9uUHkaxnzN2XCahqwyPJqOYAPmDm+/q
FFSFKa3VoYYVZ7HJXGBgUqbNH/cb1ttEZyRnxPP063SyKUQ7Luo/Llaa2mPseCSJYDgathEUZY3M
BXYCPoHWZAsDK4DUlCVywvd5IF3YyjUmZaVwv9kGGU25HAHBb0Qwxps03hm9AN6CH0meIteEtmI2
gWta0fQxZyZrAQ+3GTlltONwNOBLLT3Qw3gLRPoK2AtWHluUfBG0JkAbSdKnkF9mJIXg7iKVflEV
djm7Is0vy0gBkb/DLUFhCCFrDxuHphxB04HRCC25wLGRXn0FzE2pp3ETVlNmz/jr9lYrlWhyhBMF
EuaRUUwhLatYGB30rzXDYxGrO8z7dJ4Yyc9dw55A98FffMVJxfgaOem/a/QmUuRNydOtjHrdTBbB
uKwcGXd6BpIwuJj5N6IRAQ82I6NVHImwlpo1Bh0INwqBjcxYqCoVHs4nnrV/E/BaaNfQ+zV52TGz
RPpq4viLRTn/tdXsnw3jF2x9B3x2xpLFgx7KxuwZE/1EtjVMOQ3bSK5/SFNic9eBAY1O5RM1wTB7
csmd/UcRGdQFgmWuEF+pcxTQlingDKfi7IFlmNmDZugyrc4TKogcPuvD/o65XslW+totqdrAzxLZ
4OScMSlojuBItsNUnSTK/6kM+d3YT1qsgAliQtP7SsvJl1HtbMIcAvNt2E8yZJhTijtQstFntwPk
3fBxdjBxNFG0vo27+g+TlASF2vw6I3TdyABqCN5wj27YJkHAH+CajRuFmF2eeC8Pl7K+u3RYv+/x
9Dz5wxZQYwR/NuslVy5Ai5VR3jezdv78I6f6M+mi94LI9hUNvLCB1fTm3G6zmugdu+hJALU6fEon
xxxrpjrbiba5vKP+BM0X0wp13K2D8iu7JMjj2EBgFdE7qSNGO1V4fbuSr8/Bvs3IRB2kYDMa19PF
zTwNrnoXHWixkkJYauAzaeZcVFxVP0dlL8uTky7za+KU0tm035T2kJHFW5+/8c8nGae42WfNzqFs
iRJHToR1upcr5ujntTYm6zBXO/5ufZ6iXacIdag3YukmpadIssxop7sus82THiU0FLSPDmfNq+eq
IsrYfwc5tkcr/5LdZOMv+RYgCThHtCy7fogJRCqtIzJbW1PEt7aI5p+xr+3ggdCkB6SYIWBj01Jk
UDFZf5AjYWk504GH3aUjVWEcvMinwPw/xinDcuD43icjcMgJhnS0q85It1s84DhzMouyPU8AJS5Q
jdEeMzxlLgqRgSVZ4B5ZwvySaKcJ+cJ6KRbcZe/vSSC5kJQBhp7gtP5E6wsqQJhqjAp7cuCFhIJW
F/9AMDxJKzEqSHP2c8plu1cQSywku+/Mo8TKgFvAvW09/e7jNcshA9xaUQxQRG7JC/Qgd+/fm27m
DWSyBqMjn45c3bMoCQxRe+Kuh7bUbueJhNOS9+Y9h5+qwtbRcrtTuBJwuTg4ThKg/L1aesflgibQ
WXqBQkXjw7zIyo6LcnaH2696LL232Qf4QIcyBv1UzgcYNo7Wd37EtMM3Au0n0WFkUhKVAZVLlzDC
dVcTgKptPJACE8jKOyBx/5Fu0YiYWtR9EDyTdo+M3pl6MWnpTfnwnp2jJCL00WjJza194kqNyq3c
LCzTgWrpWw83r+4kx/SZcwt9CyRLplYJtpbDu9X2TMKLIGA/rOvI+3S9z3Clt+kPiICcz599Qycx
edysnmbWm2aDxY42x/lv3Q8rGr1ZPRIXlNs6po7v+D2jPOa8NxSc/tHeQUBCBNsluAMEgFCTFjiA
uxPWMvvxDanhbn/GA3QpyVxRBBw7wKdyA13jL4FcLp3m+JLJxY10bimeIWvyUjgfoAwbfOJh+d+B
U44IwmB7pRjhwTX4eApr4VAxnIbV/Om57Li/2ukHryvWbY1uAU7ToeodOqYKEN+qpSS0xttTrcKf
VRyf8XzUdQXsa60IrvnUKp410p0X5GnEewa/8X64uLuM4gTx6R23GAHHavBKshEfi/gNOWsyvP4o
g+LexYcFZr9aVO4NtGip85AZ8iPLODxNJ/yd1lQ46xdCxe7saSMom0VDH8TzHK2XNQaf/xzGnibB
hBjXy8oNavSaW9zZujHDuMdkizhMYjv6CGDHp4+9Hnc3DgpDAqqXaLlEeQOFbsFXgw5xB992mn9x
3yMXYdcKfppupG+F9zVYQitRjd1rwOHUwAGCtAS1mJROGWpF0UzKOB0hJ/RGxsnhTvp0VCSI3cKi
Yixwb8HF0Akg3I1xGQFcf9gdVCDuC+c3oVKsci3cXzGX93euLl96QjpP+/dj8NhFB9POgfLh1WE7
gAqHwqg2mHBpkwxFtTEiiN0cde2ni1VWtjWTlnMLEPGfT4wGJ5mbtbOAfiuTQrjpuGCtccA0dAOw
FKx6kGovM6brjbnpkvjCF+H4TXNt9g5M5KXTc+eAaxUTXW78C51pjnrvl/wGjgZ0QpYQid8CYGVW
8K/ijOjlj6Z4vufA6guGAVQDt9kHD1Y6bX45lStVsI5JfDWFFJfx1vfd8WSjy6kwk6iFJFPt7TNO
mac380/4vrJgwSB69I9DUdpFCSBs7u8Wj6eVLQ/XCtPjq0skA7RBTtBMdsoz0pdyzLBxCZF+GZNp
JsGUf5gP4FGqMRpqoG6gxcOMe8QCL9yZptvIRZhWg1/0KUFBKHr8QePLHmk1fnXgN8qXjACV30ov
Dt3avaDLs9vNJ73foEpy/HZPkMA4lEP7Rp2L6lFUqk8Fu9AlJ6GcvWCXz4qo9JAuzXovIug8+CPk
RKh+j4I2JKeCvVPCPSUhrHrGmR7kz6CaduGDfbxuxyrX3cV55NxmmmZ9f6I+PmLILf05nuP6ouFw
QQiimw/WxtNqvLPkaTRvp9f5lyYls1Pw+OVNaW9R0ogUHlqksI4fClbQAY7DV5Rb0PhK04b5RYfL
vszBH9/pTMXs3xxqRPXekFO5z80TQ/VRNGxNUhlv1wTz7D3LgBsMl3QQh57q9lWqP/FL2oOuhMyp
fuDFTw+I/+dfM+eHx6Hsp3p8inczf7ndQ8/HzT8P32twjG46ggj3MDP8zVy9oaE7I6o96sNQqV3d
Gw2JCKm9F6kFpCI1chp14eKChLklTEZiIZcm5NZglIpwXMnjQZ3QHz+WPbR/aLEDHXMDXCyARkjc
GYMYF6ttbtEy0uACnH8lJXwQqlpAKbN7K0beF79dQUCJssSeCctcSjFa3IxaIt+PeDHtuIXNhEox
M/whqUU+1qh34+XQInl6cJ3Qm93Tlz8Iy0APMZCWY+UPTuRRP/3G0FURy7fH1yVtQHfP9vaIP1lH
cQm7/PywSHTLl3Ofw/BDnG/kuyey/67VNpIPybTvymTdZN8UjGTmzwR4rROQrTlk5D31nB6+J3nA
7gMw/Llb7DxnzFqW9XKvX8z2Ma1r7ID9u/NbVrgj/JwHdsKveedp0USwSbBskORLYumQIQMwqjZR
c4XozQY7jWq+e2rvVm/13ul+c4TRSfyNuhreRG/rnxX2fzHt+zxVYCGf25TyONu0Ur3wOlt66wFK
j2Yabq703REBV32AKIwmaNbhrxr6oUFMSTi0fQ870FRROIFNd7wbeQ7nWTNRWhOH40HUw9ussAeZ
cSPZ7InR7/IHvAssuVHjCyl961eO5+93UcEDxfUENzFY7CD1evBwtmCXet9xn4F/nt+oLWadIOCR
M8Yf2VuHCBaN8dFd1kXsi96T1vLnXlGWCRKjyG3rVoB0GM5vrrplZwlb5FFHfRz+DaBYZNMcGtuv
1RbWTbrWUVl+51foAHx76XqwpLua2b+a/NAO02we+NM/V0Fv4LRdAHmKJVBgBsn+kGOqtpXM5VeU
LlgrLxteLKcv2zZLQHHoSpllbuTMmj1O30LGJY+AcQ+G2ZxZuMam+QxQBmJLZ4qEQB7AtzWbSDHz
KR7K414TVPj6nkbBk/hfdHR9OCK9h0/F1Me4qWuU37/i7PZpnhJA8+9zDgNVoQLEjGdTptS2L52h
e6I+vEmP+nPP0q2NCQMwXt428yd115jcYRjx+OgYobCiYFcuMVN9rOBtkv5U8CnC3cym8NpBXM2b
dypfprbcVpOz/Xk5rHcs8X8uM18HeP87EK+XY7+uAlnTk+2AYgziecLDGXbEa91Z3SOtEopu9hjm
eg+k3/Jbnj7szQZLDOsCIMDnG+NFSSfzZJB8DZR60ucF+pIXtnu9zeeuqyS0hBUMeQYUqnh5BVRj
3ezvsHDmQKyCEc8Jce9S/Znk7j3ndy5CwPcL+Rx/3ESb84p5Az8PRAMUCpxBjOzbDLhjcguGeoT3
Re/qf7e796qbmYybyeFSzMtuwGdMY9DialISVQM5SjU+A7v5WV8ycN7uddZh7oBWDr3UZJAilmsP
sopB91cJfIhmt+nzbDHX6mm2vuL8yq0GnxME+OFHs9+1UR3bf3lNzNaovamWkCF9TSUcLHFEBif0
FFy/nFyzSp9y8q2afftCJuTLbBYYLMffoDXqpCwcfZVJuH3IJxAyVeuMwXELL0ILuC8m7+MWFvqY
ZuKIUJmuhMyvofOYDgds8c/igzRnlDYELzLfxRYCNce1wvmH34JGeEgxv7URZo4LWIMfP89wmO0y
+2Asx+yNo3sJa95GAeayvGFQfjnUfRqLOxA9ZcLTafZgtohh5leIo8R6X/9uy/NeBtlR5l4W52X1
BRUk/vyaBTerD9rhvvzseAk6a0jNbDGwabR3+2P6XdLzdSimfydq9CXXb2Hhkh0W6K8Q8mKwGd+v
1p7lD1EC8Lc9MBu7cgiOoi7Jbtr/E0qA7JFJ531/uRA5ERnmXjuB+FJjb7BDkTORFGeYuady0VjD
HfNldWh2GOHSIlBK8p6HsGPgL72C7pGRTPu2mGVGjhhAwnNfnEzxjWoA/2CcuHLokRIKxNmCjT84
MtjtYj+Vzy7Ts3uJOn+vk/JD1Npso0tvrNgl9dSA7uNKFuMPRX4fBgEMSMzicYqxPqsS9fdprpCY
Y5zOGKYAJZmEIDIuXVyP2c9ub/br4in9KQFxujNsrRLjoS23/OK14xBkQNufPO+T0RgEFGolaAA5
H4BrhIqDpm+2wODkWJq31mx08ayNN+HJivNQnM9TzHOEDM493kLoI+1sK37H7abztjYw3c321HcK
7MuFulKkT8eH5Nboa3BHP2n48Ut8lqITjuJy3DjX48OSjwgDQgZFPKhxRleI6J6KpTthJVcyOuAw
eLvVmaEPEaD4X+BlEOH0bjBMZtDM+yxmOQoIxsJgqw8cIXFARR3SpWbGC9M5bV8OK+eWjNYNsD9a
276RausfuFvfz9jMq89hMKde6C6Vrtk96PROVdznQirkGrvb/zRQqbQV64MAwa5jMBP//nrjvs0O
y0IVi666ZB5hZxu7dttjP0XoJe5ybEuhA81mWaWN8zWypbp+2c8Wj45jhf2AaJPyJr7JIOrEfZwK
u1tPWV6oiXp2Rq4Fzn8031+oAabGcHfc358WEOdWXNm9icrm0ExAwFmdw8RFffg0P+AP4rtEx1s2
TsVci5Ho1xhMt3/DY2do1R33jHsRjC/UrDBdfofb2X1DJzz7NYxPrAQ+y6r08lU1wYq984CP4LaE
m0PCGI2lx/exc8ovnOzCuc6wLNrz1zbCrJ+eZvw5s4u9Ak1o647Q72NbZeJRPsQpHwFH7T+3pH2E
EBsunG3SX1xz7pgpFMbnE36AemtJLWknHXC/zTbur4dz9fSML9jxLmhZ+1SAclrAyQihgiRmjtq3
NaT9zCGJLGGvSA0+Y14UxQInDyyXPk6FHgdL4NADr/U9au3MlzZzWBFGYQ6F6cPEbmSteeX4iOmT
/kTzaS97GbcST/uE+SYRDolKk4dMu+mDnPd8QlFlaGIRcgv0XZ1LcvycKTe75/yi19D4rh8u3I1V
NjtPn3ikG/Ob2/iN9cY9ZIN/AUwgk+KoG+Hn3IWNZedLEllNxdUJoJIhC9g+1smVN4P1tZGDq6/g
VRj5QRM5cCCrTcFnrJlS7zIzcBloX8eccA3zdKbmiGyBd4g8PSmpMsvzgKk7UM3nxY5pJz3nDaoH
24zkd9w9VLEmo4HH9fV+p4/ofI2z9dq0wSjuzL75DAd9malkfa8J44rHuL98oOLuLUaL/KDvSyyB
zbdsV7gerS4sCwINFIcWvxyamfdgNAdONtnOBveQN5LRX/W5g8dP3MLEdU4JRSVDNOkeEL9AFMDV
wjFUuueJumQ4Ck2AsNHXSeXRUZEOfRTn8EQMoggCXKmTqjBeVIJQZ/eZtaf/2XIEH+6VIGSBtAap
PlwoLOMb5Knb/L5vYgVqrv9NRjPCAIisBeG5d23lbGH8lPNUdh/BsOZL/AY6kBTqWBFX+KAs+EnA
WSbboUyYo3Cdqsk3BEWKP/jBG1WKZ5bOrb+GH15gT/heVQcrjErdxM7N9Tm0czu5OEma+FBPdrdp
hFAGpP9rdDxoZ1byWwdsSPx6wP1lgjjIwR4wFb/dNE1P8sk7pxqbPK9WjSRIy7npLhbj4IJTMjY8
yJx1cXw2YYIGtBvcEmzvzkMGP7yRU04G5MWfz3vWDjYYAtBdNeOdVVQoPEpIiusHVAJ/tJj7nMuJ
PD1wSx8fCaPjj5dEKdwzeJTu+rvWtJylCufr+3EcyFOf3a5xUsz+nqRTRH6Vzn3pAhAOHe7uMD7E
MHtgSBrCuq93DOvQ+C2WPSH5eYHMBudwrzAhIAIvGN93yK6qoViZqKBXKzoT0Z0eE32IvWB3D8fj
/RbJ1ebQhh+TUlyDOLduEuhiAQcWjixK7f0iwM+uddPMxqYYR96RS9UVwtUMFqd2D3wHDY9/tjTb
AsqMD2wMU4jPhKLCyQDPCnn3YVvIMluHUvO0Kw3J1BttBuDpulRryIdxtuRTfTCw6wakMAhhYkNH
PF4ZAuMECzP9XHmNPpsJcHQ5byL4f/Ot9NKJyl0E6r1jDag4C0oTyMjSK344rgXkQsBKIRMqgtxm
nscJLiXkIuJD4V04HnBTdrvglPDgymjN3R3e4UI8X25oiR1xEuuQbF3rI/z3wxCfoZinfKBmouFn
FZj4hqXzz8+Y/z8TpHo3fhQLhobOVskNvyUTkelU5SxhBEiqmPTp+4aRtsCRFtKNxEJB17nAaZiM
twwBzAsfejJn7s8kHobrjBZiI8/OXdcMYXMsPy20Us3H7XjKQmkcfrd8epiYEeEo/QTbMwoZf43u
oWRMvl7zwDMs9/h1O0KBot3DQjSHkmprkR3IMoGO32IPywYPj24KlZ9PZ3CgF+H1aoMAAhwXwW/R
565++RDT5v78gke0heMGOjSQYpfJKK9U8I1Mzt8GobM71kLrnnjxMFLGXCtGM54zOeDZvXuCte9m
unESW4J35s+jK0zVS1ABuCK4CDN98hxbI09PfseXG7byeGcpMgL346R4F4aRxXLX3fnVdlc9UFLs
0ZhFWusGPqnACcO4Elip7uY1q/pemgJAVM7s716EuWSXLE0+I+G+l65/PYjTE9q1Jc8DKGrfJEh8
3NCgAv1LoCRDlTkx9UVluPxquWvNNDkdu6TPJidXqAyMBc8ySk4FpswpU2Ie5uDhYZx84g/oHmub
nl88n47ycLN3IP9bhomlTAnC2Dk12YP89fJ4wkH4JR4Q1cCifD7PhFqFU6elUOXk9CJOQ0pNUkLk
likNvCkt8VnwtthbnJOcNy5rAGodaE1SlPyOh7P4dKiFkgfHpL73i3XUgfq4XF51Z8kJ5c/9JLdd
nIldcex5bI3H3z+b5OMCyKLjdh/R6mcz62RMOkjOMzzYFQfR2D+x0cDpdOz/Cdf89dsaTVrGQtjp
4K0UI1dZTGw5aJx+9riAMGAeb4JuK1bjLBf44mmTsUlA02pzn45X9WEhLdn4sZiaGTU/dTj5Nxxm
rirdgRFbwTf6uQCzDwfxy2pTgKLzq6BWdf2C4Rdn9MsuzcEcqwCVcQyu2E+ICjJVgVSkBzmcReGn
7DGgUBMXI8UFODJVJjPS4hqsr7ZG8WX8LfhstsxzYcuKW8H5/xYuJXXHyM2jxjUhV8Ocy3x+t1Hr
fxHoGL+SndFsWIzSL5xxJGtF1uUiGERH4e6GIOjCZzPfODvErmVo/hIDLCt9ipwS7Qyb+8M8F5fQ
dLD3k9MpySDzQT1I/doR2ZqzxGgiuYXaNDvQG0zSFxt96HOu1lGNzBAPa7lKT0nhmu4c7iegErFE
plVGAkEvWz9f+T3kAIYY7nZnd8jyllMfSXzWODEbcBiKur7msRQUM3p6WMT4+Jjykrj2HhbDCYlU
PZ+mv13RG0QysQQPAuaE62vMvDKEas4JwDZNhzT8zCu/k0xgmxwalHQHjj1LCBgcfAT/PgR0nPtL
P9D1Dd7JV0Y+Rm9g+JSzZ4OIelwogMcWO7wasoHVw5iZF4V2lCrlB7uVXEXoSXIgJD0XIGxKRxai
Jh4IBqDCKgaW4NH84c8Hd2wS1mucDQzY6evmbXNsFk60PcBGsPK3G1n3ArEsmlyiHyBNjAm2V2Yf
RtDpy+q1Qg58qau5ForMWQ4M53zH4thCt7oOQwffToYxj9b8xxW2Ig4O9zbPJjhHgDBzEKQ4rEcf
aw00AQV7a8PAYIJvM39o8Gmc7JlQ9oRHNif6COiTTKxEerbcoOnw7fJ/pSPmsHTXYWdjQYXnjQoW
AulgXGWI3HxUSWJ3mfKcnSUTJW+KgGaGSohhE7U0M5+w54cHfrFDQqNgP/79xbeAm2FhOeF5zyTZ
qhfROfBpniG8zLVFxGTFX+M+jq+sxXln+WtKYyZLF1zYCMFlba8XZtfHYP6oW7LcCDgQxhs1nIxX
ZoBz3wn/G+HivSQNG4KAmodTCUL5yb1zRg2dJebKcaxC4/oRwGORKgoF8xaxPFyzP+ZH+DyzRUmB
k7rugO5WSj8lvzIYGkGV8fvMilLHdX0fW1Wf/mHROji1Ja4Qcr2xEGGiCnZomrgV/WAAo52L6/QN
zK0VKNHCRYJm+BZ2VDKdCNYqAA3/fCfUHh+HQznRvKPc6PBxLsapFO5CPSZJ62In4rKCuSjb/TE5
O8GYdpwAXvP4NVLs0LgJOLYXq23ys+2hbY+D2+po8vapBHkzReCmFrUQHwv7TEj3Ct3i9sMLkG4U
C06uMXmEmxgxWZrP8Zzmk9OxWB5lOSeFgCvzeJknvP9rK8oVObuPmbkyC/eoUtWkvhChdAVGSLxY
RuQKsINNMik0qkCTYrAwxsHwbBzVGIvFLMVTz8W/nBPiPmtOyyVjxphY2MvZjpdcJtTISRL84qN8
S5qJbo/q8LTlA8FD1J37LDpK3eFmiS2ybtTwI1jAvPKIeywllyJqdpT+X+7y9HQcUuTA2XLNl22O
SRn2x0HrLIJTgDnnQqXg/neR8AJbVhZ/A/vhxaqTJlWMeuccqyPVkIshs1mTxL9xkRH0Ra3pBjcK
RNXQTJaae3IZNvvPdQYxq7biZZM4uFZFA3uHwIPJtCuAwHvUYz46IbEWiOp5AtbIkZUBpbYFFKZj
Ls0n+V4eBQWGCAgzcFM+dpd1ZvKZBQtpWjBGOI3XBDkVPkwFKlSqU3a7sop88+0GJf487JHKWg0z
c7W4ozOTBQMnsDVkL3MeRp9o1+BWHg2QJ4gkqPwFc0DyTaDE8wNH7iJlIM9vYLwi3aMoRbEPQhMo
jJgJExsEXy9ZKGWT0+LN2IFfB5S/WZmLymXDQkTjvXDEsZakUYPDr6QTYw8yB1L9YkbV7T/mJ3+4
8OH6CzIaqX8YUcCXOlNf9dlFrQ0JuklimpxI5AffCjWH8rjXdeJB6Pyxia8iDh2Lcl7Gb8ljnkWX
BJ+1i7pIgbLlrVlJp8c8w5VSiXgErctDYD9Ea1CpNW04YvgNglNCM63OAsR8xKKGOIkde4aLfvxd
c5hNYWEJ5rtT429gclxQ6iRDz0X778gYi6i/Ci0HIxTcRRhT+3Cr7SmHHYQSz3Ow1qFCiqKdz4GQ
5Es2ymNKkRs6zpRpcBwb7Jo1m8dl3yd0ovN6B6XfZzERPuwGCa9aEMC5pmSiC5PXWC7XgVy2kv4s
iWoMcGmwKKZ5bxldEFiANa+8jHaOTVGswZjqKSJXewQbyrht9KWMVpEBNyOTlQ0aFzoPQAv/h4p5
OvX2ExXcegp0K7le7ZirQlKg6yVCKljR0rUPDbu8X2EW3Nh2gb/mqLcO55NjhNyMrHWZdJIEwGQB
iRfCR5mT4P7i4xD3cvh0Yh56Ldm7H8NydHo1TiaNt8c3UoIsFtKfJ2hR/Df2VyzqSi5m05Tb7Ncx
3MS/Esxj5DpHs1lwlgia2TWNmDh11m6gdCmGgNGIbOyHPuNaE4Iohg4bvLu5zwTnxDx9jbFb+mO9
dXvWkdhw7pExdkTGpitsNtB7yElbAb4D3VTMcZPSJ0oS8ocCUGMClYI5mnByAfqB5jgLuUmAaPHy
FqT+wpLHGx3xVg75GH0vY7MPwInhIV6E8wgrTg7L38j6bMMw1v92y5y4zUhcYygQuYgMB/mBAcPO
mNXxpoy/jj19mrEVMs8FlEBzzl70YmdZnvDLpsqAOQrRxGd9cEoFAZa/VzApDk55nrM1nNspDLt2
ZLk+5oGpz0fGrcdO4z2eE/qdElEycSj0GJzL0h+fwt4ZhIfpx/2nYLjzajNaz8lbzHpLudT5W0Ls
8GOkX9mVPnOO8l+Ii3mifJA3AmIeCOm9ExQBj4p/J7cngmNC3QG5pDKnu08/lJ431+cR0LX7hH3S
5M25FkhPNXi9axFdK4svwGGdTxzh8xz0FWwgGEvjZR48dfjQeOTG8xQs2um7Oy+24njHs8/sFXSm
TO8w0s1tWplT2+P/r5NyQxuGtNpELGSxCgSa/7kWJ8dhuAgkuiAbMYJqjjfWiCs1aBIEeVjzeqzN
pRnf0AnDYW2S2RJyVs3T64SNKzWjNPv8gWiUo1oaR2zsKQsuxo6Bzu7JaY4QzSiWCYof2rndgExr
mkfmrQalK8tekYVbNunuc9N/JOBKcprDQYU/h5aElwhh90f+yQKxN1xa3OC4/aP0ALo4cb+bSXpP
B/+RdF5NiitLEP5FRIDwr2p5h4QGYV4IQAgQ3gj36/cr9uw9J/buzgwy3dVVmVlZzveLlAcWaIG/
Y8FIR/W9oaRhlBqEW81CigieI274t2wKFsD0K5zK6NeNsVN9JqwWmH4bFLlmsEo6S+b/qmfyuOtX
/NWkEV0jS77MUhkP0bVJLj9itz9PsdsXF7KaLcHqlV9Z7haZAROqujX7g0wGCRuJIzV4gqfkEjXW
nlRt1F48hhtU7zzhp83ZTWwr8tpfjustPYmV2VO7JSMz8vsYVO1sUGaQyG046qYsDTp1icaR/FB2
MsCAGfRSoJOUV5o0pmSBrxsVUTPmAHf7BulOcjEAl2oVRhi4k2dEieJ3NzujM5R5S2z2Opzp4P4J
KrGO6SxJrJBFETc4L75Fj/TmUtCmHRD+rCnNcnSlpqQkxYYzmlOYIBIuy8lWhah8QhJQBLGUU53o
Hdd2xC/t6FAOJh34WqW17D2jpTAqZ8lhUkTyAO5cAFK/mdfbbOneV/bIhaBmzDcsDSdJYRe4kWFp
d0nGuiarlAypbxSptnzh/NyxAak2Vt6jBVxV/sH+UM1zKjDmgdYQMDBE8GZUxeBG9v0K9sS45SsM
C++0EbJwiNRAkTWqd3LK2+wZ7SgArygnjG9ICBSAgBXGj3tAJannkKLjmnIOngcNmGmF5lxmu7Il
mJnKpxyoEus+f9ZzxI9un5NtQCqy0S8f1yuhaPCVUujttwxiFAnd482VzB/OtRmDpxIYPsbNOzEL
r8sP5QOZx4p9INMBo3cIVyuDjhldu2BZ0kI10vrOhn6em6nuR6sUrHfRNAU2rXkQbIjxChBfGEcQ
4jk0B1O1RKr2MZiJu0PeByGGQwElP31vO6ov6rJrRvFW4/So7ala7zc67pQ2+aoGlV/XeCtojooR
g/qc9syG0dyq7eKtKus+KREwAVhCr26L7RE/w/t01XJXZyZ/ojduHFn8uFgxxoGGrXlMnyw+MQD9
LiQ3+C8tH/CQm7NutwZwoJuYsVelg+PrVk/I1QH+ypGiQ2BUnK2zYGZtVibhuhtePzFqbun42dDy
QhBvS6IsekSwY/xhaDgAYBJ0nPZn0svuH2pOdr+eMWyO3qcZQ9buRVfHuhsLPf1M1+MeiTRf8KLh
aVoxEu9ODbjVa1OCw2N28EjVXxci6W92OJn9IGHg9Nxs43AV7r/MJ1DV2di/g6xBnFUwLuWaeqEP
6EkDJzphXPIqg14HwOc93ZspizHVgkUDZFtGh78eqAW/DwsQ7YlxIO///pQIw6s+WY3wEbU0nVet
Me0+uLcgUj9bG8IWY0Qr+ok2mfrAJOYeswbwjeZhI4XyDn2K2XOfSN44OA++zubIXfRqi3MLNsrv
egwLRuDxcBdXansUMT0ugiUAe0EfJpwp8IdTAuzQ227WDQ06B8THOtZghsw33RCa/cKCUT6tHiwA
btlHTdWbeA8SHCBmzsYFKwjDGopwRbp2/Du31KXhNtTtZHYJQwm2qbeDd3ZrX0fMG6kMcJCsymG/
p77kw3SDa/YFx7Gw/va7mLx4TywTXhWzqHnV5I+A82gVbou72OBgjtOhW4CFct4HaBJqFFKNeNN6
qN7dUd9s2sHCqWI+2eByTC8RoNGCpcNHf3lO+MhqRoO4GL/aOcnlJa6Vbq0fbWnpmmotDn+ulZO9
YWrp+EYe9+X7PgP6QRHPIJV+2GSdG2ECW5SH/Z3bZYJSgwXzDelr0ufpZk+GLz2A+rGPtn2ObUDc
pqdjS4OBZJ1zRmjx/79no9sK6ds0ysFbby6H9JutuxCH0P7ADXwnvfMCdND7GvRODAzJe8bnhcwc
7UvYQbyEGszvt72aSeaNPuas1uzH7s/pu0+WRvpj7Vr6kAYpffOWZB4j1R1pfT39JY7UFBTuujnm
hwvSbN/M8RsTnfT3oVwC8iI8NkSiKm6LL+Z7qbfTgSZkGhJLBGaSzclBwuZEYaZs+tHWzVKt0ZEx
+GpOh1tJen6GSaPVoEdyDTEKSWa+9R0uKWtyxiGXjeBUHZqOdL4DRJFN0jYMvyb6WLp0BhCvAbYd
2LhfkX+LwG21XZ4nm4dBu+UDZ19JTSs62LEgk8bUr47Ims4HvZPRvWuQR50xH2NMGvrSjBkDvz4O
cfO+UhJZuD+8oWSl74309Bq6QwS6QTCNqGA+ujeKyNpuwCr2FamxrU1R9EsbIu8ZrNLGBc2VaWxr
+nl4etOACo1eQJuKAnKcfkaFFJLIg+Ub3ZA07Z3Ga0opbFkxVUZCOzgy1tltDu2htP78HU1WiPi0
8774detxM0NsHtfDL/YlCIOAjp8WclEgYnkk7lC08l01Jrs0cJsYxpYMB3T14RfjHSZXDO0KQtCP
aZ4j88b/4jxikaw7F24Z1XHJO+4OD0tcZccxZSCRSjSIr3GReqay1zKr7reQNuEaxQf3jdUBm5e6
WRomLg4VASOw8N3lFCaGpkmjlFlbzN/SA1z76M4yyL4a6ums9cCest4UqcwGnlgNa31jzaNADE35
BAsCgdJT4EI/jGtjFFgnELQwjsUcPySr8fDR5Y2v4uGw9+LByFzsIfxyzBsCLfxRieQ+ngLmKe1C
wcjKbE8HHps5BADaaNZFAV3zwZTJPODIdMzvmNOSvRmh2ZtRnObMX8RfyUhUxMyslwWatSWuO37X
cEglR5TwUoADwsn4kiRxFtc4atAuBdRBMBIEgZxCbSD3KH4hA0EUXMgUNFIYfJEQwiV0jf0SgK2Z
Zs9pggXfiIN4Pph6CxCdghaV1JHq5snELIbQstiCKXjKjXTBS+9jcHR24RinnUwLcY1+Kd83AMJN
RgwyUgtEU0HYYAz15+OWqKk9jq4y2bCgpkQFxFzKBME/R6s0plPVppQPIFMge/M+KI0aKcahMSIP
cF2YtNzv0XzCOdnP84S01GSKGgjv1Eb3IqmXcMdg8aTbKVjdh1mkGXQLlILfogvPMij6eeUO0Jcg
mySQJKuOfx/D3H4xLnAc3hvJrpMDW1UmdD4mjIJ4es8Ehu7gVDtjsc+n86bgH7Q4wJAV/amc1nGa
gqfXkO7hgWF4D2wLv5hu0O69GKGx+fCNFxJxDthmx8KOo0/ZjPnZ6wGsxnwzWsBW9GTatKg+yGma
9ni7A2g4DeEKonfxMMlTVrQtdURMDJC3iqWnSJb8E4xzjE7NBOn3ojEp0yQGZMC/ffhmezHG6rQk
GRqxGdlRisqxFiRcsVJAA4Le2yxWBRjVN+B/C1ZiwrNKHNMUtdYYCZxapBBIgi0mQL8RXgKRB/Rt
6swKWO+hgPRYB1gepQB0qeOpqJYIHYBLRKI8L3pCKJS6kcqs361t8NFtVCkMczFWzIoHw6YWZTGx
TBhDy/HNQBYNR6hfyY8u1aDD/Yj5pxrTYYiYhZH1R6aBxnRSEj9oY+5G+O24EmjRxHekrTkm4in+
4d1VS8G8HKH3F+ZYKNObPn0IxOQ5h3VKvkA8EoIwv9KRon+G1HiO8qBig9XFb+ViwDsGdwBFZF0k
wHyCWKfnQQpe6uTHJSOJ8NlHbhaM8Y+GozOyzTiBcYvUdH5QJqU+P98jm3vYnhlhWIkY2B4KuIDH
CsGWY4oSHJLaJD8HZTxbgEXr44gGYoxRdexdVMRc1gJJMYXThFppOpVxeYxYAlmMmQC4s2sktoTo
xKUjaX3woTLG2sS0Y0ZXxxyY7zEnG/0Cfk2JBT8ZlA6cttq5gT5kqNdQN/UpOsdG6DHRGeAArhWX
6Ukcw4DQGstjH5OPw4gEl7qNhWK/DO9IxL/DmnpzutKR/BhLkxiSVrww/uCSeJKECo4Q141Pvj4U
gKYh8z0q+w8bUvxTmANJZxnJWSCXIv0nnKWcWmPesR5ciaGHj8kqQGCPHTYAnwniLeHq6FPaVcxm
olIOmajlakl2szICqMd5dxWnP+KFvN/8SowsVIQtIa3KiCi8wijahrwc07bpCrDLMTintAAesHhH
7y7mrd1wT8g5bNWpGJd3hgRg+h8B3f+W/ajunIB0ks3AgW83Y1r0hrYAl5wswLebwCTT4kndHLrY
xxWWsCCF6C/QLfaCVd/suOMpsawERGJFYXBGTSJuMk164Ucc5Z2/3/mph68DEDSabZeTG96doWiu
W+GJceBAXmOP26ft0CAZA5MFZbrpI8ch43dGAuvwZxjzcZNkWmKtZ/2tMS4zbfPq4lULr/JQDEFm
tmxOcKT1dW/BqZqZPC1aqyPBhZp1ckraF/HgZI5LHAOhERkdEeQkXmqa1D7gxOwL/F5BL0ySYcgC
LHXehPxmBtVfhg5DJ4gSlcEty8Zoxx8Agy0/geN2gryIw4n5CihFRsyeZ28waQEwXMD8qR3ToO/i
zDE3aPt3ATCniwim4BGmqFXYsWhnPsaC6BFAr3Fm68MeoB9zlRxcQnaSaiLS9S/O+DqhG22AdoD/
kdYTaczfC1mBJ9t7V5QqYD/sQMWZc1nt9Q0+q6rRZHlx/KipfqJx+cwb/MDfA3/w3gjtMBMI4Sjy
WJ3lTYf1gtrJ3hcdAQBICW5n6iKGN2UbxSmKpC0R9mrRpg/zBYTFkVybgo3U/kCULFNhyI/QPWCh
m5zLlI2sczqIALJgQ1jWJQzspU2ovtIFasTN2YqBl5B89s1/6i7dZlTBC3YTUP3Cm5tAkhHvgtXB
Ue8lgG/8SuEoacjyW+5/vF8pWjscB6GaQ2AxzRUC1+G6TVQHmwRgIMlAZUVCMOIlwiWPESaPOaVl
8B5zswfp/ygJRCSjPezhN4qvfT1GaEy5EpGmIJ9RQpGyrDixH0pOV4W/AG/BgwYTDvE98DHnYxVS
GyPCJS/ajyH46fq66HTKqHrUN6plqqHa5xBmRhahEKYnYGMFlIWSWsATmgCp+IfWLN6T5F6eQx0M
fMMwOZgt/2p+Yx9uCx2Jo36olpgzITrtRvhUnRSXTJ8uNCm5EeDgTyTDoct97DCrZdgJ8yEUkw/W
fbLTJx/8od6T5fT0JL+OOLLOaJPrwLwv1C83+2pxtmOmEARjaChbzD6G2K2gwaUrHKSfdn9eAoF7
PEaYjk9mioOm2EABcbLQZS1glEFCTDj3rnRf/w2ZwxXjiQthj7SNeBJCtGjOpqGDv5CdzQd2o62P
Ofd3zKwgs/a6yw1dPI54ZJeYeCEO50o4dbBeb7kbO9679pil4y6ZoAUjwQ63UTcSJjd/lFNb0jxM
aIZUughyMFazdcttGjimr+i8XiFpZ22xFCBDSOM8QayONDxHkeC2UqythnWAVv2vyWVQN4yHfdPe
blUsB40DTmjIa0NITSQRYli0SRurODGK3VGfoK1GbQSmoFZQ/uJP9wYgQnbH0sfQUxScFhLweGf3
DAoJF7ObbWpxAD7FcuzvPBNjvZ47xF15sNtQYNHDP5ktadUH0B8sUUHHIWGP/sFZ478Z2AocnFhC
oSeUEcM+BB8yJO0VGRq4NkOG0Niw0n5LrZXqU9QI0dEqkvu4QAkwIljKyp+nMlkWRe4wXvfiJjU2
r924hvRUUrl2XEY+tU0qcXsKN/jzz17ssTwe9cawV/2Yx2iMqj8IiozAZN63MlOVmp4kqKGPQetZ
4GxjXOvwlqMYkDNxRF5Bd6gZb1w4f8p1uQtmOHy7rHIajuXQoa6hGdDA0VbH0G6IfljFT88OThne
QpyYfXtMfknNpArHP5fKd4zFFDsxQR5gedNUkPAtMx80+z1p6+E2wF26u+pj0KV3U/ijx7RtvDRk
1aSXnIwjIr79mcbYgDSZhc6a7kyOAXvzxbxrAqVfurueouHfFm73MAHWVWokNAu5aIddip4PScLC
O0RRhNjQJxttKObGUQaNCelwQitsc+wxNJHQKP2ZKD4kRVAk/UnS/kO8ZyXIg/wQWh35EtqmtxVm
Z9PJf/LHFp/cYxUcfQ60JzQj1EFOccKgmveqDftxWTFxD3IfUhuKfatneT8HewOHg8mBQoFU4SiR
9GSFu03nEmpMkwLRs5s3K+DRTe/GqQjGUw5buBBHgV8LI8+x+xI8MEGGhEYJFJgfurNStHSy0C4g
+M/QG00rHhZJ5U5GEeHSpU3OLuWjwoGd/gjOyk0c6GP7I2Prp/E3GfOkKUeRGqStJXFIlBwvAGqi
KJQLCa2n7DfL90baXyS5n91QYk16Nm20bXD0bTyBDWT3cTgTb29UNxBZ6PA9HmvwokQge+pZI24B
AWny5ZBT3emJxAMFE1xB3UIr0OA8vbor6CB93BPJNwEQdk4X3ASPnuGP2mWNlWLJ2FCeOg/kTvBz
Flz7ESJYRXn5lxenUDQQvjF5FT+prgiznFTKm8KBDQfeJmbAdSDd+nAhB9VDgZc03M8QhzlkKTMU
wVJzdoP67GreICATtBR4DmATymvvUHeDvd5R3sl8HUkkL8ZciSYO8mIH/d896RlZJpNHGLVD+yZA
1vyPAkPIQmkB/sEeTMLRN4tr8dyYWY25fINJzfKTAuIh36ArL83WMDuDrhtv4ZIZsHfzHzWbiiF/
+enprRendeIhD91YzSdQq14gju0xxuUFvqPeV6nbf7ovlQIHa8uUYL+FzAKmjQ6YryN4uvYQQWzm
+hv6r94i0eqKiIlZjHcO6ql448AS6tdlAn/w+z3nMEo5oIIbGD4P4Wb1OJWJxMQ+kBPGuOzc3xFP
OcbJn9X40qd1ouNAngyVHVHvbgiySBuPEYAFK5YYiqHPRfk7mf6KSIFG50/2MkO+Ib2QM24MlNnD
if9miZ3RyeJWhEN9PUJho488wlsrBd6iquHsgB2/wtR4YyjfHpDv1DMR1oj4IuwlNK+hh+f1MMkX
tw4CAWQwu0wnpSJZYfTs7KUek62bISdOoDMJKtCE3Kf8BR+JoQRrHVGDvpPJFCU6m+JmlC4ozMPI
eiP/brIUVhcDz75tgKgFVKAbGIkofAByfSSuCOCQ0LbQOZMbM48AtII5By8mi90NGHoOBelfii7g
I4Ar6D8T0Zcg90AroRsf9Vg9DEZtPJBqZyit9X4+R2eo+vEL7rU3NyhEQREokaseTQV1jroZ9NEh
uYXIRr2Or/X0ukZBWc52RiGhJPGzCgF4w5rhTPH170Ppz6N9cHCbNgLplb8RxW2xRt4vwj6dmDTK
d1cMneKIZ7InZciN0v1ZIzIwwqEVjCAjSRl41JCmaFPeQByb1aXlQwSB12S9nb6QkeoaTRCadbVU
Wib0VXEcsUoBtyhCNkb/YXTdRpdBoeTqG6vcG84mbZ6tE8uQ22O0JJRYSm4KFg+8f2QhHdjptLrx
kVesNmnU9MqDWeuZj9E5fb7MLWm59V7f1O5Kz6eBU0PdaNAThpXIx/baUAkW0uz3NbimXpVLrSao
0G9MhEVlC66kidJg5ORYDFQyOvCJxYO5RT9TGdNWakteSGtuKSqnBU6XDHlr8U34leP/pO2QC4/I
BOCFhId+s2F04BhEAkMNHycs3KIVcKtJs6F62yKmL5DPwRuLVOqIXlER1W9EsCreXv1R1TTKM/jR
O2qBqN71ESjQVUpHBGvrNbDvH5gtlmkUpgBxYHl2K/2hitshXhVq9HLyttsEAZPD9qHME2owTgXS
J9oKSKi+Ju8WHgbHMx3sCXU8/sT9GYdEoMghX/lNFNCdH06CXALbkzWpCswgsFEd1aCoo0eEpm24
x8HMMMA9OSB5MMR6ccgSu88KGKkV5XlFxcOuuAlvfUZdeqPdLSP83wyMNMleKoVlMc04ENCUVfy6
u8xyDAAnu5zuIhjEgOf4x6mw7fPNn2D0ti8JdV5RwW3R/3clEEDKuRyYRflWKAxuZwV/e7HZHk7p
PdbllpaEI12sHCOSQuoXLj6lcwQPIx8WOGpFF3SwF/AnkC0eHWSu3j6bcWWxgbs2vgXcHBfg07mC
XnX1QZVjPuxj5VN0GE0Iw83Lvj9c3FJYsx2qG86i40D0DnXQoCYth1R0l5bealCmtJkXiJoXMBBV
LVxp9w3TyqpenIa8k0tfVQ9zEW0JR4bGdC04YX1TmXuoI5oRT0bdmHdyil2Nqv7bAaQdptXFGKEY
GR+6xqHHsKRLVoLhIIckAlE6jRjo8DCJmfr4zqAMJ25H4IvRsE198zhKUUjmhAMq1S820EBzlE3F
GWCs4KT3oo+B/AG17+1ik1uS9lJAAd3Jo2tsaJ8AEe5mDWlp48OkuLuKQEeyEbZVypAaI/EpdqWS
9TjyNSbO7enY9OqI76jHFpQnGKOoL6MwArMtjFUt3DHJ9oIuU5dMFHe7oVsO/gDhSegp4odDjODH
AMJXtDqPTA/WH8I47a3C7hzNGtZIetWiLZtydcwmlxyEnpriOQI+57rDFCDDI7R8Vdu264OuLO7e
C7CLByKAp+D7IGodRSYnEwyo5wFHgFrvFnGDTGm8+uSUGOI/zAy6uC15f5vpbT3nzUwbrVJgBhR3
J2ctpZXUHaBtYzTFQtSNkkuYfsNITjQ8PK2nehx9DIGeOiNlVW/q/n2X1XpHA/Vn9keBxDCapjgF
gsqt79ZKfjSvAzoPA0PN3YK30Z0nQB1+8kBCCCwxHA2xkPfWLQhu2Cpy/b6ibq9TnXdQIt1MG8g1
AuiQEottQVtDkYKaoIsjogQUip+TtYINHGvuyh0KvcNENv190pdf/dTjDKExVNWIxmL7pA8vY6Gm
HIRJxAjIF2wm4u4sJtnjeHF7vArGH3LNKDeASCgb24B1SbeU7IJCLwC5XpGTmApYATUFmTZZGE0/
tH/oU5ZftQqiaaQFogrFedDz6KAormMaT5F/eHjRkQsIJihIICK96I7wAMEZ2Q5GtbZNyNyYwtPd
fLkVt+G4XBSujwHJKOsIyC7dwUqMFt8s0u3YdWW2ZONv8Edla6NyRz44GiHMILGfcVFFMvFvBgUU
vFYvzAzoZJTz1vTB8FlAem7DgRnys5c3obECPBENizkfoL9yTiGSV+qOJuUlfjnWDEcVmUMsuSTl
gZjekKpokZOLWmfEN2JuTsELWJJ0Nuyih01O5tcjX36qAgo3Ta7ooxsJaAmZ4zp17j7tbmH5x0gQ
NfHvHqlKPsdqC2DmwyFI6sjoCkRGIhOYDwvOaMiq4x+vgtwfbyRyoI+X+X3Hv/r53SMFRlRzHGrq
R+TdEGmTilPUa1//pjjU8V0c+cmZaV9YNh8aBlZASH1tBDk1+iZcNLOTUCTvs7tMofivGCOjKuWO
797ZeU8podwcFc0urS8R/fgwV4eFwOXAB7M0oY/XQCHX1xgopUGUyPHR9Ng8iNtttpEpB+NQ/PFs
F4NRxO/ejqEEbyBdwBYccdGH9rYsI3iDW6ai0cipuY7TiuDeiVN8CqpV/zSBbLOuHFj3JY/U84J4
3MZSQ50c6nV6i5zkLQfbdn1QGaprIAn2DPzOnq8m1ar9yZoVG1xGZyyZE2HQwNaDw8SRc0mS22BN
8LPPXnHkmPvyCl7jk9pzTjxHT7vL6XmO+8Ubl6FhEB9EM8Y9epx3Kp+bxuZsSC0q2xbtaj0FBDKV
lKSVp4UkedB0iKBky3ScReWCjAcxXaxjW5m078EQUJhRqu5Ze4nqOMzyArWmBmA1kyZk3R15T8/0
OcARAIm2ejf1bovOamprA/L6KYkNTCuqqVJ9436Ail6WzdZZlABjeIPTXV1sPYQlsTyMQ4jkS9ou
uUKIoaw+NEi4kTwW09F9AP0XoL8PbLgd5Cu8eJqdKL4ZH86K3UeIlKzQeCX5Q573DR89ZP5g9Qga
OdeYXYhgg46oPC/xxKWUbRs51YdIGASABdnvz+F05BUr6EzCFQJbmp2oAo8tu9JRw1XUVzYAtMm6
X9B+C9A54ilT/JeM1+si/NVsPAdx6mZKpQX9WRQ3m2of1KqhcpiePcr264CWCZJEhCG8PN4TJSqv
eANsKh0BwDTAZLQl4BIOWJnc6WnmHIR16ozZGzRqNZDFkR6nwDopLHCadiy+jV9sRJRBOU0HP0zd
eSSeX3V1ls+G3mF+MWKa2xYUOu//JVt+CA3o7G7O2I2iZp4GL4ypwO51NHkqTc7jDEktei9aFA06
jqY+x3fB2V3HRI0PZNuJXcAjlEYj8myNI+FDdZFi0AJtiJMn6uCACQgBxRiUMipS1lwmXaI0drtZ
P6AdPiK1j//bBUGGOWAg5msg2OfNRvNpF5ueNBSlmwEBicOSRheXipzw0RvKULedcVsXBQKlFLna
2fquKazKNXm7FILPiDokoPSju9BhsSc3q8Xid5JTmKb4L9AuTLKSvuRAOS0kYXvQrcFkJPeyrnNf
6e4lxRd+IVNk7GZ7CEOqSK3AqulyYe3o8Y0oZFbTFl0kb+K158AlOEnOfe6ONneZZwgYKx7yS/cU
cUWzzi7PWEwi7+Khp59R4pKo/uT08sl4xvHcvgVEO4mr0HKg0hxk453Lk+AH0REQ0nbGRaC+lAZG
ihINM3rP64xF0ADxPeYAkkMaWz0IdRZAa2vR0sI9JD+4Ji3upLmifzTmdz0XgpShXIoIz3KnnRJk
ow2KE2a3k2rKrEXqTIyK9LO5H+dbhPkgDNxnn+CSabM2sbpi8bLOrI+eU4ECvnfMM+Q8LTDCfJLd
E0eEG+8S7NkdGXVG9tu4JzoxONpAlpBIHuwapwSE5daDt6QkFSYV6pa3SLrpjeQpEnhSdBJyqPPH
pGNMOPjJ2fg73uMigniWnjp6agRo+HADWcXWrdg7MhIw5x/WQBZa4RLFzMAa4P/KkTzx0eQWyARo
djb5miRhXyc56mUj9TwROf860bhPDmkfpGsG03/mlEIXTcKryF3ho7hPBPQI4cELKAn5ynAy4csY
rYWxq3xMyP+bhb6B8B81QcFzaAMUJUxQM3KuTh5EXnAhI0a8oV8bzUG3aeOg80AXiZM0KQyHAq2M
6WldqNGI1YIKL4MBkeWnEqANwAFuxzEK0mweFpoV1AkFAnzv4IxIDdBvyfA1fkXRiLUvuZx8GQzN
KGLBL6RihRzjWQKVUPKIgpCLGqWUDKMFRTbBnUsIbFBh0F+yUHhGuPSVbRP1eR1UVzlPIuP0gfAi
XHNW5vmZXl2ie0IpUBQsNccgcbID8EO2HfQU+wbqGw4T9+I9+qDWw1jHtJ9h3x3C1pKQGyzmPGcV
8C8JSi59SnlJeGbDEXBZAixrVNmE5bsDDsLEK76S62DWFQ9FcpGGBcwMFpfLy6XOSACBUGyE/OXH
7OsdT7IOSKPoo3aLE/i0wJoCbwmHlGcHQrM0vPCmgKf1rJAwyoF4oqjd8KD+d3Oe6XK7cW034yFo
nSUiFvkprLxci3BAZNcVO2BaicvcUpZ/gYXoRjVlNeRGkXj8VF4bF5/7LNg2/gJPC2v1pDJFOi99
JLxjWZsp25j1jvqEuyCJFxU8y3hrAzaDwHJffR3TaEP6ZFi0Mn3QZ4f6nJrhzLLERZ9WWxrdeGOy
dF7oN2kqkk3y/+2x0BRFcZL6PH1CHytF1ozoEkjyftUDDWj8eUoNrAinEgt43TxVIkk4Y+hBaHBP
9CujhVmIvEZ+Il8mYiR2hMWM4tlgFoZ0tDnRaCF3TsIYyjXLv+Ggqxv8w/YmfQCxdWQDymuc1G3+
w2/8CRfbdufq7mxtVEEGiDz7KeFMNHz2urVkPNmVBydPQx4fT4EusorwsLWvTtvt0ZYV9cwe3yrf
LJtX9r6caLLc6LeWHc0j5bekQxJQ7h6HGMtAklVutU1HF0J4qJsP81ZvqLiheHgRoDaszyxrAznL
0mTPE8N4XHzBid2QZbI0pemDUINM6QtSJgc9y4mQyOqQX/JD5cwVeJqKAsqO/SI6caQiKEcXEs1J
iURqlXI8saTku1AqMJsdtkWAJgpSOcwWHr8HdSRWv9gwAO6sIYTJNDrlNVY1F8ctpCwiHl9OhwmS
l1S+BMUCkQYq2UvltpIES1CWM3dMjJHnhAJKEkW0XTA1CDsRHyH0NwHW2e1Xv7Rzrgupm0nPh8Rm
eWJEWnoMeNzycSeeGR8tT0Yuj3ODK5HncFDSBS8HDB8sj/7q99R5jPjSuDv8XHIDrpc84vcHoPRG
292Gd78Xzc0+GwpRPc/zN569yxr5PVaWHx/exPbObODyvrUbccc8cmi1wrN5xaNUWvY+6m4e3Mps
rN4WjVtsjH0B/P+LCBIZ5DSbM3CzSxv6i405pyKTQZwaFmoXdxvfgvLvacjfNix2n1iNysSW31as
s8mqvXNyb3i676PT38eU4PMyT+4+ak46N4lXH1W6vfCKN83dlES3y78P4xRsXdBetij29CqXxlbZ
j2nBHZGzQXNoikGtssazCf/cjMqszIehebWB5snyl+Oc/Sm/5Iq1omfLdcK9VV7dvprYs/AA6l7L
rnv+m8DTSmjm4uiqK9idmUDPclcnjf/QaG8zyIytOsBDnIHskBzcrLWkf58ON34mN2piz1pteZys
9ZnVUhahSJ6A/JU81wfx9UbTKjSCmXFQ8tdf7Fe54f9XKU9aS37vJZX8sUNElZi6dSXOPqxKSabK
3m0bm2Xb6AdbltU2lAcivMuDXCUXwoIlmLPxmffze50kI8RiGTJ5J4lhEdpzs0ss1KC6zXZc6RrJ
iT9Ho9lGhOr23UMo23JjnVhFG7IVvIMNOc58Oqw9li4qDCOXg4C3AwNDvGKns1lZvPzLh0DRtV1Z
oM24FW1tPsWQUK1FkhM3MVJnCd54DJSB3OLdlLh/NQ/Bx7vzBusejdSI17Ln7yiYJ5p3cjWMJE/u
E19YnK9XuLllH5NX1GS8oqaWM5xel2QdvL6sY3+tXiIC4XfT6AHcw2aj8arBpffNvS06bURXUN1o
cZcDHr+43spAJYxul0tOih/IsQEPETSHr5mxpg3LIBwQBjiyIDXoccAth9+OCBkScLBwAcHiuHDY
bzx5jM1nmh3iszsLmy31+o4+V//DgDjwq3ffYj5emTILUpwW0b8Ovr7wzG+nJpJY8RzvQXvb67kV
rx/oLYSxR38GZAbVwXRIIcd3zKGWyekioN14MgVtY5b8t8nkyL3ZdrT1xcLxNt6qCyphp8sB9MJi
f1nZePvB5/PwZgOeDBrmGYYS2pE1fgt49qpnc4jgfmngKdvdsqsb4lt2q9g9+0dwcDk+sULSb7wi
avhJq25idfyq032OtcPGeD7Du9OnywwNCdnBiheN9wvfSkzrlyaBkPSZhUxUp/pOHQrknXGQ4IoG
BDanoXo7i0WWzMeSIUvr1WUtSyvF56HO4uOr0Z7pyUVKchbeYUSiRG8cofNE3WuR8ZccKUU7zr5N
Mcym5cRqMRiH7iHAI9ZuL8o7pCA5Jr30yGcZTiVdA41WcbFTT8ZcSHiGse0aj4aVv+llYTyO8eUJ
6vOhXMCRIlcz8fEX6/dLUHfg5vaDEusXug0pq/EPkSSfwFyGc7PHqCjzRGwQB4z67GEdbxKeGgyv
ZXlaZ+HRwk9RVw+ENQTO41efvRg9sLHDWsqDNmQtYdQq4N989B3gRgaLDriUn1vufVlWBpZYlE3J
fM61NZ8hFKGR/meWilKzuLrkfEDP1GwZ2lxtRz3zhueyXsMqOHZSas5vfHae6LajUl0hL+cnAwUW
F8tAKaH8bgQ/+7u3ukzg1mvpwX0eqDq2mr5hkzPKw91kb463yXO6tV9d/c05NieDAIXoJvPKOqjb
K+kyKpROEv/F9HMbo94hQYdZZnDJ4Wcec6xgCxv0K7vj/ag3lpzkaB0KJBbmhBHe0qlPlGunLSyj
fqzpSSC1eYf/IImK6eb6ATFEt/OgM968rT0js2mkRKmKhkyVTLB4WdI3jlNSgy5A/vKinjy8zoAz
GMsmaJIdWlKz1lbPp8k5fuaSy89kzgQHvXaftrd+1n3gPzs5Zsy9buiT8m+CtfNTvYAMmZLycG5/
JKI4Bkfln0xMvZOAqOOWbznzq6yhjEcvy1bgLazn6ge4dI0X7ZeVVe7ivNU3ZCAH+NhEE569BfMH
JM8kGRSG8oabMTurw1M9OUmrwcp6NWiIxGoPOhykobJ+P1IUdT1is1U8Q+AoW5j1u8aR7uPUB64I
uqaX98F8Pml3zE7IaNZLUruZJQaP84V2U/kG0dcHl1z/9vY4A17ZdgO4R9ZGLnGHNWcXirMSk2Kb
jwHZx2ba75oCdu1NWWyQlYyRK4pjjX4oCyaKv2HLQiU+IYMdICa+nGRMrMau/CySSLQdbFnWsaRP
9YrNi6yQ2uNUGnX8740c/16+6muQ9J0aSOxOjMqzUdOKNSK8JE2MWFlIk8FLNj/pE1giX9ZmYgOT
0PD7NUv1GdJ97DPrZpa9pEZ7jMhO/59YuzPOznDHyG6WnQcBAGUd/KmH4kAgYTZTzdBwUDR3q1PC
Hn921JugZkmz6xU5f9fDIZo/l0BViFE/yDNnY/paOqnTnxZNJAdWynfVDKCqk6y0jfWLW9xQzSUt
xqTIb093DUCcz9Y6O7wHDTRCfx1QdKhSC1o0pKmW/Skd0o12X/+u7iRxnfDdoNQ7j2kXb0NmqxdX
+RYZRAKDNqoLu/dMaGmEqd6p8x9NHDRNKgZTa10H4mUL8/HaQHl0NPWQAVAINzFYHf86oKbvtmVO
GSzwGkBTDhBSW6BhFMtgK+mOBjT4O5+qrDp5OFA7OVHjRXLZZMRvxprrqfvyyGguyPqueV/SJ/th
8DePpt/wISW52H5cYNSRsZ3wUeUENJ7fMcNjbpw6WKAf6RxYYBR5VY2H2w6qZKs+owqT+YCTzb32
jJDDHUM/JKOolRjcpRsPXjADiz/gNZ5Uzq0hMNqG9aAhMNmWRkn7WNBvEoufshuxhBMMknhKyoKE
oiQv+pSqwLASSAnHQIJYLcD17ob0IKxoQP6zZssTUtnm+G+JhfHpr4YhqtnLlq+vt50wV8plWtAV
zcScQeqChNQ9hiFrKhQr/+X5N7qxQhur9xJyVknwhPJgChppNYOozwtJNI/ivP92G8Ys3Az7ethE
kzCbM+3wK6qjM71UpBh6/pge9V2BImJPSUNIeXul1FQWKuURVWEzB/NL8DvoG3uZHPHdeJXT/kfS
eW0pikVh+IlcS5LoLYcsYkCl9MZlRDEnDE/f37anZnpmuqtU4Jyz0x8ehLIGW4IK4vaSfUfv7lQg
fMYhWApriBVMIIeRjXQfX9WIc5QlSsS9GuxZtRGFglfbjso1GhZr+oQcBQg2uDZEa2Ws6Je/OfbK
s8P6FC1/rKWfH8da3pLD8DrXFWLKi2e6b28xoONeob/JUGnn4ml2cq/Tlsz0unt8DfoLoyJGOlPA
Ge3F560WD4hkBlRUKFZkIaLyS+OXBGjnIQ+b1ZkY9y1M528Pdcv4prLLiO4D0iC6dobd54DZwnz6
uuPmo6Hsje8eIaVleubRawRPywfsBr208/IoLaa33rRTWwK4+JCqao2RdCfQfJCgxF0rQ0QwUFwl
GiK4GtU3GFbpqmskrFDoCUgOxwfodm+ugtzz2tEJM05US5tifkmq1i99LdQweWQhQb/Ykk/A62NQ
g7HQuw2HocCwigy0Twa6tzFGOk6RE8aHyNGcyEh2sBIYGAn+bEzTvkkJ0an+8FS8JUVaY3n4D5Yh
Jt9tWbg8FZJSCtnHH4WdT3Bg2v+cOSsCdd/iemgCfPDLJdPiPAAEFrYiDroHXTr02DiwW5MtDItL
0FyYi9uoJPJxeiGdziTWuW0jS7StADEAs4q18c0pRfDj0P8Cggn5novSQ46h9yh+gEMQSMnoVke7
zr8wNni1V5bMQ6AGkHyVnlXgJo3+tpQVNQAGZi2G1fxy72BJ5rsITF0CPYTW3NO1UEo0AmQEHoJe
htBZuCAyddJ5fkLZ+0hI1ZqHp4eeFpxHlroaHhOeOQCBsfCDLs5uKMgsGNUbxL/u0aHeNbBkAa3w
ol0cP4zg+grst4OiJb2583A+f61GoBPmUHVT/ruh02XUMZTgkmko3uy2dvKA+uwefd1FNaMB+2sm
wnp1XREbBKXUI8pcwI43FiSa8/R5VJMLGsitCN3nPwi3EzSRz8nz23uDX5Thwsl5wkpH3+MCPwRX
hHx06c8YvY/Oqy8TPMZiDcrIq7onZhOMOEJ4L/dZY6IEa7WHtop79RFs2Lu3Dr0XwVsQ49DA2BQ1
lcnQAT2optnFUvfD0Q+xnHOPid24yNsPylR05GgmNePu8aaKkKr44217lUvegxYdwnMHZ9yCzXD2
LKpvdNcDy0htXkY9rY5OpvMdNKn7CMShiVS9B5qxFs6iVoqlhuZfFsX6VVXOZd9vurcHgIYjZpb9
AsphOQYBwYRbEGG3uhd7XGQJerOc1zrf/hKWq9iu1Sf1Eow4FBjZVEeaYheXAImXHOUyfbvu3eHE
p2Biyu3uwSdD4UWrkS+oOdxdvY0Exz7DnYD5NxNwCqtveB3V1/t3uC84hs4Bvw9vakYd4Q5nl5+X
IvvyztFz62rOO3ulrybOFy4haIDt19s145ahigGtDUQiTu1GoMctNmoLGX1vFnPYkRU6j8xwp8ed
8qsVvuX2IpIrGN6Aazm/95VjIfmozn4uzZDZt4Mdhx2e7NB2trqLcP3bxRrl8YzlFaveQk47LR/W
mliTGYsu51DNwRiXbsUXKfL00TNV7Q/XEmJXbSa+AgUxXJxl+GgTU+3bV7Hbm9pYvw2KwmlsbtDS
3+7tm01fqS7GKQc0EFbGUWmWx6WM9cLvFiGB6u1+vG452ZbULY1Ny9GOipj3pra/IZ6vq+aVlyx7
+qaqFBW5hQ+1svbqrqpVvdk2FU4RkxrnX3DomU3VtCnvX5zEtQzDiXrn6Rm4ZnrHqzrUezrTMZqZ
fhE2x9SwfQ7E+AtlnC76PoCpZS0wfYHcSvWqqdc6glh+cQ+60vft58XH5GqIDcOiBLAEuAyXtwbi
F8hLWBG+T6x9MBLZc6TzbaUrDG8oBz83MFjHt8o3jLB0Rafuvr52+PaDfw3209OF5+B8F8c1xzqH
Pc+vhYwCJgviRfm8YOUIUgYvMg4ZdDoe/GPVIyNm7c1nO6calG2Rdt1REVJfMQ98gELogIjKCvLB
a9mlkiM/McKNCDO4mUEDprwEhcJieXbmPGCGO2ToK4gODJTxTaeW3CoKEr/ecq5UaX6DTdyMJvfK
SWt3H7tyGLrnLDMvYEX0HEmrd3is/yiZHzZl6VtvpuCcaAgToGG+/+NeEeeQZmjBb0vfabi9Dh7B
1+KCglkbuDlAP2Yu4E0YZImaKsPdFCTdIM1RAKaoODCeVHd8ujeTasOgUgwukTk/ubnW588eELMe
4YCQZ+Ry/9DnWzRd/p97Td+GDUwMX+urNWZntMkgYtPm4KYXXs1jkRKLv3+MUXqQNsFD3drsxqOz
rj1hcMyiAZTHZhnUeA/sbHxUrp0jpnqFcOD3nZpq0XpTF+J3iRO7u9Za7vKzIsQAC0OewgAF0cSK
6j0fNcA4tke1AKy9gwKikOWAZIMHGBmMVEHBwUFbNv4mTNFM5v6ACSfeGnnPGpvdj5yIKw74Po4A
p5rjCKbeU0BCBAZSJ+CVoFdGXwMXdn6ytmH2VPdvV14YJXR+fQpjTcSquRxgS0deDkVtpV+AMFHD
CntjeQPu5K3hYgPmCQ/AzhzNdtbBAa86vHQFaVS9k9mLM/AGGgSI5BK+29IrlAXPFrDdPkDQkvdC
YCK9wJfD9CQ0b51dpQhyBYqGCgUJdH6ouqCP5c2rW46tGWHxNPYEdgG46BWBX0C6rCbUhVpfgrAc
382KUF7YQVwNDjzSAxPP2N57MnkAr0ufX7rqM7IodSnU5r7zkaeWDnpFRfk9UyORnErb0iJHFYF5
SrtrdsVfLqAVr59CKjzIjWaHko5GQYvkB4slx9p6nLVFH20O5FIqOrl3b9YBkchOobBuEawoGjrd
Vrt7S0AWUz3UNOf8QlqL2bP64NCW/mZB9QXK7uSYznf6EUAH3frsmVOxArIi+2HQcO1+sne6w2RQ
cIX34ccFRsqz6c9ML9dixC7uCc4WmNCDwYICfXi7Wx1vX7esh5jC5rWOVYLJwQvDdDBQ2EV1G5jf
YVPPlpc6CEhm7FuSGt8qCG7WaXI6+JbAop4esYDW3efg4H0wM2g9PDkocQmrKBBFHsV5Lz80yW86
joGxJLPFg6yXfiC0SWBrEhujQtRdaDvSWpR4VzinjHEXx/2ie8mG4ra7bq6azxA1C8RbXn4Oig8E
5XX4Im9qHb08ZXsXR9nhM2f2bkuqQv4ETR4I1qybO1Vse70AQOB1+kXju6fTbqDHaZzdmYvfYc3D
/TfYjzhgDxWEGz4PWx3cYeW9F4VjhHe67uBTFed6AbEXoYc9nWzsWPzq6S0u/qmkNKJ5Ntvnmn+f
H1aL5rh76RJ31hwUDTUwi9UxuMjl9bbZYN9ZmySc4nkNrBGs4FN8CQE3mBp7DN/Kt/B2n5Ol9mGP
GbYDHpStNBCe9HD46lSrLc/WeWM+brQXNj1WycMNJLb5D7KnHaUDC4qBgclIQT/19OC6YS5KJD9g
3o5wonQBZfJgsxXQVgpeHkgE+dnTatpa4tWnbL8yvLu6Trkd0wG+3Wv8Bnr60+GcN6+dh+3m16fY
bN6Rvhdxaeyhe1+SMD1quN+Wu4Pg2IhMjm74UxLLDt1Zb9B0Xw/u+SPkiIRXDKuOQppM48pDx+dR
92duowqj/+kUve/i4pdZtfOHJbFOcx419yASe8NBs8ZZa9/xYCPZFMV/ipzrSKxYzv0v0cxB8YWd
PiU0A0rlGR46zWh9ySECQkYg61bJFcrjqxfgOT4wbc7xJ63rXa+oQos42vQb4BCfnRbWBtAZXesI
FdCcNE9qAGN1izO4SF6cz8l+RDefU/1TrLGo/B+B4bfDzu1c1zhUUmiRPRIHSv9BHwplFeRCiv6p
NbxU/tr4uEL621JqcGXDr9jEsvAak52Z8qTK4HxYrFF2qcJG6QmUs4OVzPJg/4L6snWzHb3bu6DM
zFh1WD3H71McNJDe8zWDAwYUKMQ1lEJsp94b9K5nn99t9rAH/YA5hE1Gp7+Fc4A6f/80I9xdnf2r
fyxTboDImNh1+IKlwu7J8C2v4T5LLyjR5cKqQGA1ohJ/jqANH4dI916cl8mxyhfwj5AQfAUr8SYN
sOrD9wPELNmp0s4EhTKfiUF2QQ4FnouL9AbQ0N/h4xzOJtVi8NbUuUM1WpLKUpJ+Ly6p06WFREdr
5gK4ZTMCbdUo1LV78KKMRFH6BVFJBhrukOvZuvUzT+QgCFeM+lZIYmZEfBJkTMZUa6usuPFu38k7
0tqN9OSJ3whIerbejT7zOQeMynJ/1sIDDUGT2/M5J4M1SfhwPTyPOByq8LbvP8LWAIUZl51sIoSE
STspJ9drIlCMKcNNdO73jxj1A7PwGjWMhexOsoRJqRcuMjNU/wBwWI8tnpF72uES6EQNEVN57Lq7
0Qvb0SqsV+ExqF3zWkqxHeJ+sYvxWGNHxka+dbFQ3a9vO38W3RZkJsoa9HDkQSphw30Xy5jJ/pO9
XA7IWXe2G72V1bcukJAPmzvNQhSWeN/w1HIv4WcCSvtse5dcP6n1jH8KroFo5B075wLW/5UxiIt8
sVX5B4jarNevg5MWKjfKEKejWoNzghU+cw8Vp5QRPnBugabLQZMbFHSlGc1KnhE/8aYb4fDKuERv
8Z/lVc7BcL8PjPyE8pE4K28bDISeHXGnfYr4DRmSCNnUrJiyeEeJVjb95mnUtJLa3KpQBKo+6rLJ
bzag+lLiH7BRWpwySrQmzKYB5UrugnsESNRm6ew7jzAgGSJzmIhixRZ+a1/zNO8tBTQZbYnoouFd
e3V03GRJC8DLDOtMy7Ez9uvtPagszszw0waOAlCXcWXwzA8BXWjPirDtCXnrt5nqp6jwQc8J4Gzn
nmWmQ/Z8Uydb7XdBjA7yDoRpCcPvltYTrHCcZj6rqe1dymybabXhNnwMtybmPbzrSC59lacvSQxl
Z73VkrEGIOn/X+w/VziflB3uZJL3lgC8e9B9cSEWVOZ2LnocPHuoxg8HimuDdIzDkMqA8v4hSZRD
os6v8iP0SyVBfvr29B3vojtmVbwaP1MDzi6QdhQYAOQhNhZp/d83ryWONSlwYSxzlp4ezppWtrvF
1VM6ZJyIfMm/z5zHLGRtUfpDjXpGZoZ8F9/35hVgMzfc/6/Vk8Ryy6vtRqIe9WiTKks+G3VROoqG
LCROsEf4aD/a5kSYsvqk6FjMKZlUJo1kmzcrVY9m5J5wbr94RWAP3aniC58a7J6TTxL4rMC16Un1
0VtIWBFc9AQIZQqaC+4+1H5k6pAketPrEfJEg1uJPIcWo8gcoNbEPuRrEIhK6QRzFyil8gTkJvId
/x8LXOH/PyqP7APXcjckIRHia1O8nCsxAaNZQh7zRDLPCoj8IBEhYcpPSQpOpoua5MtlO3/5HLm8
eopczgSlJPmsgkebgBPjAvJlTws0wGZge2CU0sKgtuFvljkoeSikwNtYGPKA/388eVtZSPI7T59P
fOeFBU8qlyGf/6sQGqHRxavBteJdkLX5udXKr29KEAQlY1RAFcSFR9yDJsBffL9AyYBmP5D7EN1J
hwsGfAbTb+P0WFwJt1mEBvhmqIACXqEAZQxCI4iBNiPtN1hXhttgPPcwV8+u4b0B2uPum0K1Ehp1
L/Uo8ADYnR1UE9gtmgfKdJImvLvksdzfPL+7FTa/JvFSuP+kiLwVqDnBycFsQKeaCpjiACkA/vqx
kFNwfSIdkYotOFchz9hB74QeX6sDQI6jhiuCX84yyCGxt7xgKarmYOmQH1OD5RIqiXAlAHSDFmFV
oYSGfGEEpHCw7oEdzxMncCIfPBjHPZkEUs6ocyAmyzoCxOsx1QfUFQLUCzdoYfYBF8kcF8xRf7wC
1miTpf2Bf4oR85kB0mKGSJswRQ8PryWqFjg/dE9HX1GcsTgx6Iruu9+zAlhEKwvR+YPDPpfKccI9
fwhGqQBM1geQJErCTKvAC/IcKpNWIb4IYTkCxJr1mf15Xg5/naYYUEkRkuDxYGE0sd1LCZajzyQN
8Uv8BUbx5BpNIFFLeQqDLxvR41LM4zIeKuJSW3YJJB6qGDAiddspvhybCLqb7qqvdclNG0A7Gdzz
ICApzv7mMC1kllXGeyxEwXZb8IdlOv6kY9LJaOvS1pxmoU4DmNkq3d2C3Ez+jXbjCo49yMo+MxeG
z/1sZIafyH6rG18ZU0IXTBMzcXwYGFmpvUzkmf+Ho3PPAJ+OIRMgAN76rS7wyUAGbsOrHd/2dGSH
fADwbCQrJ5ZstfcaQnpDkwNUFWdpe8MtpJl8UQyFuXC70TvSb0YAV1Z4dfGNCx/2LVXd/u/eQ4Yh
29KffebIfRUhnRfQ3W2dB9iCVyBsRJyyGPX7H7xc2STiLKHtMSLGsG/raaj4kpb5dGhO2LsALPiB
sB4mUXCWAj+vsY5MChb2Oj1F5sfdO3fnAubsN2ISsKSgzDQwP7PpjFYfwKjgEtUMel2UsS3qWaAB
tAP/9uPxDOiLuvkgyqqSm8fQHu4tzTevBtOKeLk5OI23v6zYLM/JoHHv9gY3Cp8KLVyaT7U+vX9T
4cr9lsPP+96c/Gv6dmfHcU0jNjcnhA50Ipmn0kpskNqTWQxuoYiBowdP9T0Earf/a4QlD6dRpaP9
H88e00DN2Ro+LaT6NzHDJq1cqZofwQ32BvI0a2YEN3Wf+Y+gto0P22gH7MX7vHz7AtajpAO3rl/C
25vkjhkrNMXNd41QWKsdQ+vf1HOGBrF2dzCVDGtPVEahDmB8iTs3xip0OqMrtyKonzpboENMAl5+
sdzdeUxI1972rtn+Xh2eTrZiUgyaEZNpwIp9HuUTNeXOk1CAOMlk9ocs5hFD3OBrp3WN44n2f8MC
c88HLp44cXBSyiIJmbI3B4UbQhra0C8HygA4Ejwut5RgZxOikZalDKvX5GhqcchL6Gg6z+Tz4EkF
VMf4cY5m9vI7ftCScZ4IAwmZ+OvNS/LgOL1XAY0XyujjpFCfTDR/YQpsYccKflAOmuYCZAD833ql
Ptt2E6nQO6vXf6iWFn216IZ64hC9z0tK48X+0pwzduoJAGb9ef6h+Wl5rALpcHG2sw/YJb9eFKh7
GSWCBRmwGSIj4pXQOTK62D8CyqXD6ggCSL+oNufhdT7tVj1a0EybpJ1sVGCHgMYJnKr9B8NdsN6z
AQPfCcorkEbRD0a6YSWScSiLTb4Q/7YD3Uc5lIU54TjcYixOs3a8VV1d+QyAdbUL39Hi1SHbzUle
yHcHg8BWy5wQ7ikxlbJUa8PQGiJDigAZDc8kadUDMQCCOckOnmP5vjeonGw12AeDmZD/ghc7R60b
SHgeR4hXUiNvpbVGiupYKeIzKLLsdR5aFfcOr+QqUedHykxy2hk0RR7hGwwXL0TvQNwyOC85VesL
dGab6RX/BW4kz4p9AiEClvTzgCKWV72FplWsvmgPQB6FI4HqidFBsZQOxM70sM7MyD4Y7iuLWTly
EM8vihDnqEzLeX5CKwI5IXb3qR2w1SaDo6oWgMNsgiAoNEQqGM+24JvyAFkwgPYxUxBSkBCvg+8g
iCQzpODFTh1VF5G5CQbLBDbOO8U4Anhln05bbUgc3PGI+OF9D0p+H+8bunzLYMAoBd13cVaPsEw/
qz1HhfRdnVwCE509Npq0rGviDbRh54MGEbHyp9O4KYAC4CJpJ3SjDq19FwZRu6pFljsGSLgTqGdt
KCjVYtHmVmYPxUcSMhYVRYRiDGJEpxHYf4Gm4n3EjmPsDTocPzmCELwW8goOtYnIyZKD7JMc/aeE
siyXhAclKYmZAg3BIJM4z/ibz+lDbsYKD0hKRtmRKk8cG4z+lxtNwTKgQlqvaUffX/ESgxhHrob9
zzKEXkOoUbA0UqS4OgmYQCDPohhBLgUjZO55vTp5PJ088kWhbGQhHgAkVBAFQEzjwEKhxN3GSgGg
z/Tdq9fRXZjBFiNuMZfr64VD2Mw4HTzWGDiOurPmQ4g6PnP3ACx0AWgNpc67hJwWA3rZYjpAWS4E
u5pyziP5RF56GE/IFKF+oKIBlPZFdjRrS0aItuXZ+9BfpLUo1BfqUKAE9UIEvW/ckNUMPFK+2b5C
QZUwA97gEXrD1eyFQ1MzvnefGNbO2Xwn+sM38pIzNR0IqynMUyzt0KJI8judHhFDj0enKcnBCqWS
ldBJeK7pe5zCTiIy8weSzsAX4Ew+xa8sxgfkUzmv5EHTILijMT/BAxjVX/IF77TB1cd0mESBiLws
KqrJ4IUSDrdFwDz4Uoy8/O4HnKdxtnNbkyLj/qxW1zaO4WNzQJYRinuYDXHaHtTpODivVjBDMone
k5t+pwD3AQuylQr/s+Apm1XvgnMq0Z1eNS+HKHsZNMr+sxpbTBFBSoEyaUN1CTMNOizynyuBQRyF
YXBzt09wAjoOwZw5rq71W5rD3FTk/AncOvhY2zUsQf0UjtkY1qeW+yc4n8cP7PEi/ts7Es8WAUaE
ePpwQohz/YzUkLdxVn8l/CJBaHYE8/pMtwRHgDSHZshQL7wOWs4x7XSsLlB0gzQLpKezkocNWKbW
nU6BmuhQK0H4OhbjPfdcOHY9OVJsc1k0H+rqdAXOvX16KCqTgzoWYOSdopQeNtSMkCxT6BSDeGUB
WaQWsMCKDo7b9gmD2oOnXdvMTj469XwTu6r0HEnFJeJMy3ef0OitT+ESSQGqIaOJex/uACJ//uH/
KymwKXTuUMiu7rdyEevZf2jjeYDukW4CeNss2oZHXnBkVBkcYXox3W7gVw3m4M1B52W4le1ZUnuX
TPWibp1ZS547khd0xZkwgnaplE0JhgIX3WwYOBiAfZVgolhppqiTSCKtQ5RNjD6uESwyoi4zG/UU
wFqWFaTmCCfCMfqP6AotxGDjDAV61ko5+gmqwQD+E5qvlrScYjDt6N5iWKfd627VFDyPGctEQlDp
rBbYEqWC6TNmYMEwFGUH1ZbiYAzy+XpVDFiXT6/T4UFz63udad1Gffg6pUf07Fj09O1QnzPm/bDk
AE6KyVoKYx/KdDUqCUcWDbQAiv8YFe4mmmzbgrLy7VmALFrfMNlzXiJgmaOJ91py61v9JKeuotcW
DBrJEpEcam0P3G5IKpShuTmPJ6ixNpEJivd32lVt/IzvQ7KSg60QHCkhMTCM+DL20pkAqqPWM/3t
rkM+Mo+/0xFcGkCzHCySQqLzlJPcLDYceYrPLVXhiSY9Ydv2Cibx0XUkFiWDHRSsMAABIsvIg5aF
ijEnLaoB8ySH58yjpEQV5KR4GAUNZ0n7/NsvqJplVld3Pxl6jxG/LwqXTX4r1kYwOAAZ0pa3Mhha
hBW4p9C5wWruL57wyoglGB7D+4BneYUCwowvBFFPOkM2r2AsupwQlEYMhHyiqQYR5ViJJBesU4L9
O755H6ZOCu1MZMCTem82JBlBbe0ciMCYtH1bJI4PJz8nuen89JEjVOeSBFYY7a5f7QIN5kown7yW
vGaqTjA0HW8NNY0+jRkFzGes4Ccjm5F8FA4xPCMs8vY960u+QyThU8OBJAkGzn6E+hbew1V/1z0R
QjhZBHnaMdwOIHs5PEAZtUHztRUYltH8PWeZS0pjOhuiFC+MhoBonotCA0+ETANs4Y6grZNRUoff
XCB1S8J02yXJVF5yI98zYvoAsaq5zJmJibHCpWfr/DCXxA/ZRvidoB609cTzbDLBIKZNs0PIm+Hq
MxhLKQloyKmTy/fLTr8JPgKBYzoh3sTLl030RHeBhtGnp+TTbtjHhbNSLiKKlfpZeOH1AqYpAk47
LjbkICXV6O+zIQyHvxhWVXCU3pIIOxR1wDWB0Am1BisOlSHOKX0a+oXQThH2HLvQu+peBzBfe4z0
ZIESbp31zGScFTyXUpsdHbojJVAkLli40Cs8PjBs2whtRGgqQNQRSyD0eddstNkBmJVCdbek3njd
VcabkmYAgcEuQqLQlgtfr6zV50SiBiKvyDbnbLcsqZj1nEq0W9LUYb5Jleqq44R8qO57QVJuaL5Z
DhvCZvLO5GiCgAwBHTXp+VLv4WH89Jc2GhicXlCUm/Rcqa9pgdCKGM0nRQ+5/+ALnhp68K/WJ4si
oD4LmiZ6m0yvRUtvNmc3w9xpi0MbWNhPzsc1kKrkIVNBo0QmREKQ6pIUsvbaxvDoaBxwkn5s4Tnh
PbvZZxeOrEJ+ovBtydp4ZKzNF3y+5wFSDckfRBoX4yyaw5zCpA+zD60MrQaNE9wmFHFmtToqfDDQ
Oa+yrE8vmOwgLAs0uk7BhXk3n4jiHl8b7vWLmtIa7+5geIeUY6ZC1CmTiCFvYIZwgGigekcwV2TX
QL1/58h5JRzdyW/cuw3PkAqckXfXXe/Yw2vWair0NyQkSoOBgOqOKAY+cg7yDobLiPkHpebY+Ilg
sjIOCvBpyHiZdWfSIwhEHBvjGW4xcM8tqWdbps462IFG8MqEGAuRusljQeV1DgaDNsyE3jbHaJvr
JZhwfkEbm6UrIyKujMUV7u+BMwM0ZXhKH+/hn3HS7GCRfAQjLeBpnUGlAv0NC/p7GgAtDzOrxme7
NRR9jqM4nfMcHey4ZSE2FkwZpYDUmtiiwMKj69IR1jpJLnMuqHebVy6d9taLNc6a6NeAnHucTVzO
dr0VL9w+Gtd9OBu06rk4dgD1L4dITGqI6ElmCxa/cYb5RwVfgpuQKuXpYFr8zcYv02fYltj9/Myw
hybhC1kuh6HQYFDEw3MMVDEWv4MWcWPtgAMz6XqDCkEymYFvTuLOCT03xhqxtR4SMO88/kYFDuMu
YWGNJBGTOb+MjU9sMBAB4Xh37it0kVaPndqGVO+fiOt/eyNEoGcIGeE4M9wxK/ExkKI13pTiGlfy
n2vHa3V2DzGdKB+PlBC5i2sOE6uujB0sYvstuh4k/gKejI+Tqj8iob0TWqiiysd0238t2Ag8HL4+
/bZZoghZ88nKcd7xPejtkKRR4rk52zbxbvR6CethyqMCrV13oM7rDDYIf9sQvOA8PdW9r4aSF14H
AsqZ0POmKQvvQxoCnoRnYSjSgKKw4CyhHhu9EVaiFYYSGWgk1Hp4pqLAZ4aXOUmZvkTl5ZCxHgED
HLTOM2lZwBaX2+dNTZJyDtDcbRx8uunEUumaHsaU6OAnvcbfddiK5ya2vQIshZZx5oS5GOQEgELu
F1f/JsBc/rQO2JT026HgK6e0QHSvBDTFAdjFE5PjGonxU/8K5PXPkp35pljiKc1/nSPaTU7cegI6
wVuMwXmLa7pLkkBLk2IEUASwA+/2HLx2Yp3WxPQjqMG5cZjgMJ08ess3lFJ1u/mQKfzavNaiy04G
8VZ4O4mWLEXmHITLnL542iS0YexIr08O4vmNXHXSYq7E28QXpos8im2IWmWKfpV8Ug4NekIXSS7r
pBSvXDhK0tR9pAhAgS8SvTOkm+HNWslrCIs9OwPgPIww/LvnRbfm1nNy3rXCWA6ldhO8iAzjcBOa
c6FEk7vuoecQvrpz7O2Luyuy0PPJDUWIecPHWbRJLwmrutEM9NKW1myrV7g6ZxH9C+Vd5nRRlPg5
k6H6dIlhSCKAW8u7v/T1PEYHh6SJ8xLtPh7ND7WGzd4d7rPe4fvBVHemglUsBgJorOF07JzHQLiV
YHIandlaKHMrKk9wNSV1y5nA9soLIR7iNXrOQLwSSAsXKH8/49wh0rG5aDRH8R3RiJn0fIBtnNq9
cmFCrJccS0Ic+qxA4ZaJB5hL9GM/K9TLkhbgpNcfh68vjpGUsPQOGDtJ732E8ra/57V6FwvtJRp3
3dwwGc7RqryhosRU6ing45vlvzFUypffFAcFxAKYFSHDmCAUTqAMksuWP00mc1Q5QPxuCDYec+Ek
qY2Ir0dEiYO1GJXceEVw4sfRoDdLHEc1WPGy3aU/H2bNtuiNEJxQJm2mEjmx36KqRaSKkAdHZkWo
BNkLHx25OfSoXZYXj1Gn9uAuZbwAIY7mSTZbcLi6J1g7ggZ/IUjGLw0e5Cm0oxXbZ8MklNwFVsCP
SefWJsD8afcjRUUkxd05NnMINpu+mcI/HdKr5+hm96B0FB+XgMVSm70+rzzpNcnM8rpEZkXtoAO7
wavloBSMZg+2W8xCSvwQY5YTeRefsxYh9M1l0LVo+KNw82PwFa6QSFesqHhHo46oHNEn6EpWzkH3
hxDZEX9mZKOCDd9G4Y3kuBxiXiId++wX66ENZtJ/hEZ9JimjYuHdUH9cydISLvWKvg/xZRPTlPFw
/GUVYOa3adr8kAhC0FzfiGwPcVnk8eTukExy/fcPOeoWKR+3VFqEvq1PesIUZ7YWcsDfy5tuV4Zf
62ISOdYeqq33n1osXOsb5m5Ma6ABfUKGGg9M4HfdvW9SjGhUQmydi48ThrnQcTf1REenpbjJPILf
W5BJXy9qLEFdmBmz+RkJDM5gWTMS9LOdvyFPHd8LZ0wqZfWkVZ1nAr2XMThiipuNKxGjRkue/0Ci
MLaA6en+BOA63RJR9P0pcsnAMIQHI1oToY0KHgUZOXKiBcwzsS0T1/A+SwXmwXDlvgAwrkm1SWJX
9D1XtGAuAaphcixmyeT9g4BaAcXTiZjKFmH7bpBMbniisUv9TJa5YlHHGbJYTIKce9ynBsz65YiX
PGYZfoXQSVmfGwHc6VQw1EMk300M7AAIokAE9bbVkzUjN+bmg67CtCWBhaJ2ZsBJQ9pzdqZFCDxQ
ahupt4VchdiBpNIvFDuDWnKq+ty0Cm5Yvel/Lp68IcEt49/0xarJ2KDfUvNXMDg3KGGD7Ff1uDKU
pSGHqgfNKQ+oQqHRHdN2KrZ0dIfphNzMipNc2lbB5J7MgUjUSbvnoA5YbuxLdqN6gX4LssaCi3NZ
9FQnfaO3enepvTqdqQihTW1nKgdmvQ43fzbSIf258/gOzkWEgYXnxaP6QLHb7j3O3xaLlYP0Scre
y2a7SfOZfh7tQxFld0Zil/D1ksGegRoi3mz3gJbIicyMqc2sRmJKziOZ794tbh4XGHwyGAwnRKc9
MI6S7Umpke0JvQxbbkFLovXVvzK89r/zqobAijf6OXgY21C+9RPN99UvjIlZATwIWzJKfpj5jKiu
IV38Cy3jj9KWf+wq/aaOKLSxUnX1pV31ncDgKrhVBsvdb2okpSEtSXpzvMxIKLmb45Fcz0XIUoZ3
gIGO49GlrnTm1/SmSDLSo1uJkhONTRaqG9LChC7m2s7Tdg/RRzottFV8f/Cmsw8+ywfh3p5+fXPB
W6gnbYlZG1l1mcIfo2QflUWH/ghzY5HcernnId7LV//IcU3mvolHBq0CHFNISb83kSxKSLBI1mmF
oMJnYRrMMPvQNl2z7iNSb1kOzRZqYRAFJ0zA+0SzOv69S+zLQesIDtNOGXswQjaCnMumN/71PCqK
kEbulaugwSsxQ5TnqEE59lAMR370p//HCASPUEWXi60myBUPpwqaW6Q6NLAp6BCCZb+QtFNhtOlb
Cl2o3aemRvsyb25/ClMMU0SLh641Z+5dNoRFIroK0SwBRUCfhmsUGwE27i98oXwi7kpikkHIv7pS
6H6CNuUJUxo0KTdAIbhHtDDoTLeScwnkliLwQUX8ipl2Xo9QnOj2I1VCdU/mjdlgCmod986onYnk
m0c7EbeA8uj1RLdW2r0bQMLsCecGQFloRbSCgRLY6lunANYUx51QzjsYbiKXAFKS+bdqYd5DRhsj
SJxXTETpr8SEAgAA/S1tVwSejm7KWZbcNrQYRpyMBFKHhgJR/EWsp/0HRfLMviG1ZzczFBR1X1ET
V22uYda/ziGVQcX6CSW9E/qo0+kjQVcbye7NRnYIk1R2PbJU+Glz7TjIAvAcoqm0D+28Cx2OcVin
cv8ogmmn4GSIwiin/qiGbQCQcjH8LL0QjfWWi74cvZyak7XbSMfVKZnrdPcw/XSpx2WJHDypmDfW
BB9Zmm0A27MWflYJqOGdzFXkMdEoFj3GDnOBfruAGcZ5jyYzUhtCVKw51XAqVTjHKtRo3+UOAQW5
7ER7hYguAk1WdnTe/tfk4f8+NH2bMDOpTN6BocTWcP7T7joFyPj86GmM7Bz3sEUXgrMZVAJEEmoX
VaSikEFP8/VlxvgMjoavOY05w0aa/6QolCrP1RaH4VGj5Vcdeor33iepxqCxmMeiEbZ8i/nx3UVJ
n62FYeHkkyixvUXmjSiTTo6QtcjzZQFrKRC34DsTwzzYH1c1WAu4xgH3r/BzBRbSQIJS0fxTrCuc
m7G1cA3k9U/4odwYtPPitFpwWM8TAfNIEcvZhPLBCmAJBbuHxjI6nSKh0e+jKwjQfNWkIwTIgJPB
CzSyeBXIi8QcWhyyhY+CPgGKbUKJtWeaEmDzkzPQx8F4pHjU0riDd89BKiJegsXh9A2Rw6I7H5I6
oIY5YbxN7w7V2SzjDwBICOcO+SF0vVEVxFa6TcTeaGgP+FTfSjZoYHUC+mGM/tL0wKfpM1wh8smJ
Cf2UYSq8x3Z7HG4AiqQnqTboiFL+Mvrj3MGsBbyQfF7wPRfKDDn4GszyaKr2Q5cHLpB9DirFEX1K
Sf4Yz7l9bcXGEW0hwryG9PMOoo9POdsmpyX1VZPmcoZyMzk7b8BAjeU8grfg1Q1lb1VeRJwFoO76
O7z7AC7Q8vSCa4FC+noQ3YPhYDZ5O43e4IdAZC+z9qmN9Dadopi14QUtNYjKzFgwiM6QI5NkGgRD
RvnGOO/h0KV9A3SFckw7AdAQYJrLAMEwPjvZyO+8rVIukYjEYO9D0YKPXXpAuVmaxFT97KIxEqTJ
X8e3/S63HyEbiOihorJ17hECrmL0Jeepxi/oL3LQkNCJDs0ftwwZy0jE76mS2ujOELGQ8LCZxu77
w27L50w5zjskIa7LIc22iLMr7ZINBzsZOij8oiNGRRQJkimu9v9YOrMlVbUtDT+REYoocEvfiIII
at4YulRsULHB7unPN9yndtWqFbkyU4XJnGP83VitfzNsLLR2TIOfX2iGFJs9TCplXMRkC8Asxhmo
ozNAykVwsAycgvHdBMzXIih4qRVZdiIGA/B1iDHAWepufgBXY/fjENSn8pvO4LWkXbJq+pU5umXu
KrYfbuRvWY3AK96yv2MkCvE+Dnh0+Aoymd4DdjvXPuayw97I6L/iJlJBiMsTICEziak3iFuLKbWR
xgR/D8y6RZRxSORDKI3hIiLamntiE7wguS4HHOmuppB4cnJcZmtxHCcJ7ZfQ2Uwq4E60RrM9ZeLV
Ya69n7cpF3wLqo0xtGC3RO5xUpIWdzMFkfJBjE8atSMtF+Rs/x+KQ5TVyNoh0rnTChkI9BlySq7A
56f9bAqJZNlo/w0QcfVG04BYn1CvN+9OAj4o4316Pytkh5bsrav0FcXV6Yx+825l0gLZXxRzAPdR
5MZiQD+lP3jrc3Su1kR1KF3eWB4ju1grZCLBk84pkTMfpnfLxGtJtCWrrxWR1j+b1aXHqlm2w2ow
Y8pzSoA+kkv607vt9UK2TZ57snptP44WKeJHoqHYlAvyFeBOQSWlidRqE5pEIkKjHgiviW9mu1Vk
nrODVY85m4OdjmiyTIAhcK2ZWUj7hJyNgl/iiBvkjg8CwfM+C57eIUv57c85J/HNZIPTUtFBipz4
xnmbMiIljWMVNyoBZMQuSE8sAPKRkSA+YbYsULZEmSMvL8XZjVCG0++TSi3RDml0PY7Wtc9FILkX
KlSA0HMw+3tM/tyZZhYavS6TbPn136SQkTLRh1SRQzDbTe5O9M0QXG3FHv3cMCLSY8YHdR6fXGKZ
otlC6Da5Ses2BgeT0sKnZRA95WeFu/QI5gcY6wAPjfnQLdBjFJV0LCSF93A6EYlCV1HEEWZy9L/S
nSxwryGX4h/vKwH8HrINRDy1ArHwuTWEAlQhHGAMVVjqsxxIHmWEG0cXPO38/J9QC5JRdR3GeFrW
Lezpu6TdcLukciCgjnk6sDFL9D85qgoQVc4DSdcbPYM/SgbLnkknJni8SBJEc5Q/x0OkKOgtPTSV
k6NjjhNElPMu9SRxtzBoALNEpUiZA0LUOJppF8C21FZZthgCbv0kZPeE0YROixsseKPFVmbbxf1j
EVkldJUcPnN6cTp6AlW3/roo8b7ZcKJyU+W2S/7jjBTAYEQaLkUKDPqgPRbpQvEJHzO+E5p8zcHo
0XxQ3+Zzr8XGZ5EeS08bQZgTU+2mQABS2bVsCiVSIAqkF1ybfOhQ6SHLvlHoC9spzZhGZK5kUC5V
16qcLV7H0EQ+KytOOmUeLvJFJIHs6PMcsq2TtcmGJbO4ZOo0LIO06GxtlEkMKQf8SJmzRYZAFJ8V
m2PY4ZntzMmacFuu3vWQKpCkQNbb6ekyH4d/wKSRFPebafPROkmPcqxNy2j1km17Aa6zLjvWFhyF
PH+Ut6ZOSjkR0MwqElH6AnYWUPcDFfwuRJUhuphePAW+PHqoH5LbCo9XAoOndihmKXM4hQBYREOr
5Z7Dk7p0MJH7+xElgDHZFrw82+DRpthynFryRPY9fIMSvH9feG0b9VpL58iH7EBoeBh/GDoNME3G
VPrG2Qa+1uWYRhayZHOypW/ZhVLPw6TTkbrNK7siIjNGSCuRjrw9Ci7pEanni1NEmVrR2ffMkhw4
zoWoM2fPJFOIed7M7Xl5Vwr8Q74lYATaQUAv895xKu8u0p2SNCJrewR/sPoR/Avj1qeoaay1ffVh
QGAeZUSOFLy/jBbYK1a+uDytoTrjuaXHsCjeQIbI7efY562n538SRArM4n24VIxor8e9D59uCt9L
T/Sm5yrnQ8tL/rXQFBkW028b0Me5wxVM1wRYCyOSgj76GcPBly/7cbUWo91wuqPE9KRKQVwrU1Ei
8tWbD3vUzWV0LQV/xsgU3KIVpRYlzYKi0EtE4NvL4WFswV5lQXc+6HCcQfufDFcvEy76jXBj/4Vd
gSaHmp6QkT9c3RU9QnsczVSAaoLoyI+bcNrGa1kNXcq3b8HDJEUkU2uBJW7B33GI5TICxyFg3WGk
95LBNdwngnruLEk3Y5vkcRrR5NE2BlKg8nAzgwZkllLLG/fGzIlzvPZMxKgy5VdkXukWQRBYs0+/
QTwc2bsvTiLS79FJidIlHnUj8kP+iJ2FRu11bQm/m52Wusd3z4hnJ4hx3cCDbi8Illm3SPkHXXZ3
0dXhTI370t/J1KSbS8ehmbuJsLD1Pyqqt70I//+pija6MFYEMqAaWUmVkiG9RcHF8UKnT72qUt08
WBYMXkQhB+vHXRWlGVuyxYVm3lbSO9v/bo50xS2PUypjxm5qF4UM5YHBBAtEJ/Z2CJbQYX8deoBK
wK8P2GMBxtfWwNgGxU/whkV1/5v7RUD81TnezHLaZkAHDDS+e+QW9Fb5G0pEpqUgVYCISX9ja39C
JCLZuXrfhBtj+c4wUbPpdAmEsk1t4HyCHsSviAdrgcrotCRe9f3vJQWIOrZSMoV2Hw999HkDb15L
qD6hL2jIcC8qrNacu8ZkJioCyikXIJoj6kwHzLltDRYMXGXnoKTkm0hJsvdT7tW5y6esZjIl7If/
EP62lZUodWv891kavI2zRKFFMdUXp5W17EH62gf/Maayo4ZGtlaceBCAKSbpmtQpsqI5m98mIzdC
6jNE1DPO5sgGd+cM4a8ciWlM7KBNv00JI1tDaUfqkE6IM4SogotZ3EMgxoyZURwxwI1ETB6/VuM8
ycGIHnNeK7hMQXkr0jRg996i1TfmpJjDULDQiUe0qO1fuOZce3ZzGZq8qMnTqcAwG45GWo0PWj+m
XdFCM0CZg5JqLzXUH8APhc8jfZWDgspBaL9XxHQWAuVsgsEzFMZw7QadAOXp1gqB2qQ7pKPY3qe4
B0ibQ9iHkhBw6uBm23djd/EDXR19bAwOmn8v9LNzj8mhyJShNq8JZ3fU6FSgW/7OFmTlGwOwTRKv
YJ+muw5nUFCXZL8eBgT1N3dLv4Q7xdWB9w4eNdei9hCbn4rb19V6TtW1e6Mm7I768ZMRU+heht+Z
HqsxzW3RYW+VKQvg2HtVAnGBjIzTgGKsfMBm29N/7Rd713W2R9SKqX2OG3XBPg0v8ubPk6eQyYSB
vTfGawAu9g33D6c/UlCUju63oEyu64WC6MhXCSir7G7baWmunnz37n3nv6dfBGmXsIy/qtc5450L
niHEHSbI/hmBUvic6oMaG3dxD/C3H7vIFFrzih7n6HUUt1v6x4yIENBZ5ep9nu4hbx28G4tn72rP
4H7xjad/4AxVXIZIdFr+HiyUEW8DdNLHr9+KlPEhJ73hBJmokBZA6p0ad4JWcosvqv9i+/irc2PQ
hG/QjOS0c1vJnU/UBLr70Kzumca4m7aTF6KGt3cqg/PNK//aRH8f3EZxHwxHezndq6ejJIzubNXL
1wC5uGL19+7RcLWDh5uB/L+z4j4pT3Tnic+psb9Hr2SCoOLgqThsHkT3Ks6FAEGgUdWEt4aDuKp+
5+V3Dx7shGK1pwY9b8wFMfqW3kbMfdTNb+1qH6+nuJ9pQ6OS38EkXw4BUnCH8/rjqX5fcQhJvGFv
5r1y9e0vcWxv61j7BOnfGQv+xk7Kt1gG/g3sBmLssBTVevypTxcoAmsASOqLFJ+Md8qvPI0uDdT4
sWWrBvFgzu2vT8hGGwrF7gb9+EBCpQJrS96M22msBbv24D1S7+QsWP30MHns7e+ML3Vsw+09zINO
jMtuwq1SOekCSZlr+X2nFT1dI7sWvdEHRqCZolNaOv/6zH2si8eHidndMa7Z55QlBS5F3PVgBwzB
myZFpthp2J7aE0T+/ZGuWNCwraQ74cljN7sFXeR2llZ0X8715X7J0oXb8ynLtAIPeshsjnyfqjgb
a7dhTU0/uMxT5N7q6IzR5JxDjF9a9rOHqsesWR74Gq7Oq2UTsXRA8WhwE8p/deV8e/Z35xs9m4C6
3tHZA9DtsRC8Ruc/7tvtSCfywusR4qTsWc2g79YQkPNbfJoKrzQlcgGjlahvdffasg9Pu08wiGI1
fB5sgTwNBA6ipGObJ5xR42rbkANkSLwUqyZJlXhXCV60y6vNjyywDd2cs+HsKmcPd/lExWhfkNPf
7UtXTJbdt30GSSzt3dU9HMKqHS5Uq4Oyt3G+X2EaPjYD/pxy+SWBbm89JoCn+7ZDnIxanMYgCvvx
3j8kh0m3ck93F8hQOfhPUmOO4YFg446tVs6BUFlyXv3rKeiCtr177JXmBWHVulLpOSTMgYI2eWL0
8Ppgooc/P1+wWszO6mI98BabL4hNr0WoIz7LR+3oQbU6vQhmsQ0IuukJ5QGbAtmnC+dAggM5PQdf
z9qzatieXb8u7o6Djyyg87bbaFtVQIKDYZWYdK5W6+R0tmcidnTyBZ07ExMU+4YlpO8eHm7dd59n
p40BXLFPECg6igWPr3Tbft/wjgy+KmcXw2tghEY3aruve8YbeAw6VN72RfcZzNT0nHblLrLb2bvg
DS1U5D8285Q/Tjk5Qkrd3f6/9sfVvmw8iubXPebO+fu7//wGBh+5E37Imvi4LdXdN57eckvNXxzd
zsFn6GHz8OqTd95PX6zWt1ur7rsNFOcofYdZsz3FP3bc49s7lqFxCfWO+3r5NbGbzmn8tzp97JJo
Y2v3Mh/Z5CyImsQ7dMRpzext8txG4lAm2dM8xvrL3Ow9KBladWKWYzdwyTy4Q7zDJ1tSZH+ZDuM4
lM8CnEE+wQHTs0luDSiSs2wSrmTK1GwzQczK7CWG+H6B8GqOHLDCbwhODAL/q2JS4JusB+C3nyD4
H4Jm5a81ECocABhxO0sGmjcw/zXzZC5ju7/OkJVrGkjW6QCYsJkLcVZDf96GuVEMEX6gosXessOj
OmQwDBoLKrT5l7GHc4SE1I/PtMcsrs+At8kDSRfUigk5m05FaMLcAXXOH4yDR4XiGDxzppFvNgwq
UxLGExOqNer5xB/J1Zu4J2dVYuoe907mGNsw/A8NxUioVdjzDF/RBFqo2my36qpGNrNFPqk7hL9i
fo/oOZklU1GzIPVhOOmw582ZfWXVKGxI6aX1lvTcbZVmjBQXPLdpuBCtHMAV5oRN9xRNkeV7U8Y/
Q7OOrsgAxHtxpUukPF4idwmHUox795n3HnubN+ZyrA0JCUkgRSjpOnzf8L85gXx9/JlvXrX5j/nF
0ogjGqX4BFfbk+6WEJapDQxCLCG6jlOe58VYnHv0Y/yzYASA4Ta8XPlwWPeSkvSbC0sLRNaricCj
lauYsD10Fyfc+32A4Q9h1S6aXH0tludxmZbmqhfBKpoTLKS98ZlES7tBDVWjNZ4OdmAoKLakPQuR
vobWNpKBzCKZAVwZbDbIzMr4aC18LLdMXcen4oOK8hkEy/fGm9Y42Ez5Sf7nOGLsFKWfKzgP1T9d
7cwGuDz6kPSQ7LY2T9ftMfgFeARp+9E2u4y4mGhG/iWbt4/kxXDQn4C2wy/gHAQykZIrw3HpA+wU
EY8NljeQQKAAvoLlJCaZvsrtQrfoqOmgPkISEcIInLiYwzl2TMjyYn2fvnz6ZT/nIAH7uG10rJ/W
frRdnGjXxLX5e2okiTxNi90gmr1dwJyGGh9OG6kucynkSK2xJ0Rr5RgX68WGVv4/3G/H49VG+PK1
hk6O5BrY+TLVHZqvExYJxLUofMUgwjTtLsLVuUWdL1aX9YORQSkwMawcJCvYmgX39ZKNXEW2tIV7
MTyGk6Eu9K9UnZmM8EE/6DM0ZdY/+oRTQsIpFXJnKnI+gQOpnD030hPVDDzJYMRF3cgMTlvHYotg
sYBoSba/fGhBgGfxqyANw9xHf1ynI+8XtUcTrtN1WJbChgk4cFlhGGIKx5h2b9Yy4wlxlRPyddx4
DcqIMEecS+S2x5jpRi2zw4Z49UaEw1Gqi3Cq+Iz5NFh4t1wbUt7pyz/m122HhyAuKG249hZwlKwc
IzFIm5YEXAl+p0ksOHAkWAYngBsBh2kJXRw9C4OIgWQtQShZtNAeYjmbP2XFOHCB4npJjyu0MVtQ
fQf9zgDAErimPeI6WyhJfNSX+p2Fum+TKTmfRRUjRGr7m4GraoBpSlykTXSZIPUun+hFEKkOGawg
mp0MAQptErwkbZ0PV3UbDj1x2zkmGznrheEYgy6Uqri1ZJYyUg+R50Bzb2mQlDHCc7N1BYvaihQM
mepdQNgPRjVBCbgPku80OwSgQydHPw0bcPqHXbbN04pFc6WtMoHKegnxyXsXQdPeVcmCtjMqTUgr
95OxHmnuvIo4LEId38RZPggbhGy05080Xx18gVplSxKSTgLLfAmdnV+IgQNHxOTrh0vB0WU45xQL
FLM8kANEO+cnVGjaXDNCsSFbRfB92CgXlggNvLBF1+mC9BSIa9U8EVu3UcZ8qNfHfx7dxdU9t9zq
4SlX96J6VyKfMXJqjnZ2d8TKLHz9FNye/rf0aVio5+8qIIy+sE4X/94ndDNsdwN9fO36dCBlxh+t
t3f4eLdXoF0seT2dYHbvAbfz8bhCi0to0G48XdRAJAajfa2GBwTerUE36I5a2OT6BEpMFoMyuT9J
5DD8S/Ee9FMloms9O9/NMXs8HekI+8N7cC7I9cma8DA5jjEvd5OSWa6UvPvsPj1FlGttIl2TxwdA
eJd2+aF9Rg51oaZU5YcNQpRdSu9FZ/rG4qL6T09j5pU+fW7U1QMP4xVFisX75n+R5x5HC1onYm6f
Llf8mVMEUxB34nN+jRBFLdAjzPaGpZVeP6VlcK9Eue9xwyxFBNEGzGnbIoM9wr2bsJbC9/wc5vQ8
Gy4EoMHtSI4z5jAXKgeIluQPswH8YlciEDuW2GA2m3v0ONhrlIs8mPt/9CHpVsNhv+2JBB3hWcsE
9UTiDSD2Ri2PIGbngOpTkB7Fl/63fLJzyfAcQAogV448mbDWTTiBvdQ/jULi4sjnIyqFPdNF/0eZ
bErFPsSTRzCz/dN+k2gSZRYV/AaxQqmbTGrLMEuKdOuwQTMVaUK2psQBujpWVAIccPqY+lzctcD6
QJ5I0VGXSBG1YeAWDhtm9TJHLWOTbf1Yy0WUp735FjbOEXUjoz/nm96dsgP/1GguxzwkoVhwLVEe
RAVyCvQEmq0AXMEL5A+sLel9KiwkOCbmIyBMaDSxXcnYMsXf7s8IXPgFMLBLCA/R+cjeSkPlDP4d
QcFHGBMPlgdSSszFlnfGzsYggQxrisbBwEsLG+mn7WG6hsMC7oP0CUAR7RkrDJlcsWuZQGDFd0Qy
+M9Xyu4Jbs9VYjo3MReISDK8qHNkh4YHtw5/msOg+EBWWs30ACGKBJck4NjGxMporTtQlw8+rJjX
yTL/krzKprsuehOY77zDtEtm9lRMFmAjYERmjUuXOpAqgqVjY/37/nwQPIANfqhzDl6loOO8cb/R
et3Gwn3LfPCo4AOsAaTAZ5lIx/Z2WqGEDMPkerb+YVaaM7b4xu/1ibBIv9CBFG+AcVSy5KJM6VhQ
uhyDucD7oGSZHOh8aG8dPcBstlkTWFsWNBSMD/wVcXJIYl+nBMf9zVxg+iSVgcvmcGU6MVrGbDEG
yOinz+AgXVo5bmW7hVkl5JU+aTjXfewthR6X24XmNjt3MWYHQqPAa3D2PnlsQnnyz+uaeKUd5FH8
dF+W0rdx/FHfs91SxxEVFtC2QCW8VAp0jBoHAnuKdvCYnvKq5x2erkJyF0uaibq0YITVDS4umoQO
SDJ4xs079r3WESsOZ2YHecW/PLtRl1FB1k7nGbw7LvurzC37+NjmYAY4ZzhkUc2QysGNsMLHOHzE
UlwiCoElBQ/FBrZuNY4woFQb1Nki1c0qXgKYzj0Mp84BpfvPry4K6W3as7uTdYScti3lGOAwLhVJ
2QRp3toaKiDn08YO40eiBeSlyEOBsrkA62KtYjFLXfXgoUd9lf5eSczHUjyyHNYQeeUSScdis2Pg
KN/KO9SBkqWwVNr8wYpG7RGGb1GnSPGQGjAowHpSnu5tAUD/Hu/ghmMFy/5PJ2zYL/xED+qZx9tb
gKXNjQGDA7BPd1D/mf2eq7fILn/PFn97LCX0ArMSdJ1BqbtN47eBiuwrGeu+EWupFj7odYnXwO6G
pOfkGvh6AfeoIIi7UgjPCogQIyZOtbi9dMTXvfPCYm3k1fRBzm0LtCCglVTAnl5+AzaQlvmCEc2g
Q5cR26oSHf5qoExDMKVbCsJSNuYZ8wZ0jwRSM6FdKlr2Ues2plDUZ4sZ0mOrZPULd5z2nTUPHXbp
KVIvL6NsQczPeiFO35Vy/2SDS62BpjEv+cRCudw8NksRb3HJe5wOKLRsMXShzoYzOe4J2kSql/EM
cWw4jCXhdtkGeIOf0xkmy8scFgilOEvm56SSIpcY5oXV3iHUoORTTeRAuP+wlSECh4ZAdIf8rHET
ZdIwVRrOiQch1+EY5FfvoLejJ+X7jPfELv+D4x2Hp53x0zzFlMUUhANwWUjK74jiSTM7oJ8t+n5a
WYUTjvuk3amELhz8as/p3t19xpjEqI5fYffftec+wNjGBpplX/Gx752JrNHde8D5PfnOQGQG5cPs
ac6TtMCIeSNULkyvCF8f5PXtmRa2kn76GvRRhoTVcudTBmBwO4cnJBsR5cLgSjZjdF/1NRl7cqC+
YHsgFc56MdPDvwet9N5YrRQYdcCm8PTkOxqk3v6l9Epeh8CEtBOclt3Rpbhg6QcDGVPOqHuQL+pf
LSuv1nOgxwprEvUQSEkFCK6NGq8CCreqvIXyF2t1cRi0Mt7BsWBbOkm4OgwWFmREvD1KRAlO0eLd
cF4mUJqobJ7hp3LJAFeiKg+PgyY45w9A7+EXSWrIsbXzQUp5FqpRH8b1XFR+OQMAO/vleJfVIIEU
VHPql36qhwJs6e4TRNPfpaTfALHmiEto2PGCX1tOe3nId2OqseP66SnR9sFQBwTfveSChpOPbDVe
Oe6ClA/PQy2FAtt9rUf82SE118Jd2gyuLiU8QFgrO+S8IJms/uVNwWvtYBPJZPB3s/34HvaSs9Mh
VJsAk7Az+2StpC6qUB8LP3A5BFfuFwmkKnol1VWi/rCfLvgZbif1FVNzWgOwzcl+UFGFNUiTx0rw
miIMXRIUE+vFIyADJumxYGpmaxWHvGZ0CSOHiRVhiFis+ldKzD6A7HVdx3psDGjwjEFv9G0sg+Dc
atgE+0nfbQZUkD7wO2vjbpYD5ikOy0wDErhb/HnxGVszYKwIzirOoQgihF2fAq47qia9UQUOU8mb
Tg2/CvmRbvBBhhixwsmVTfpDIoBQuOFS9hnw7Gsvq+mHbCjaxX1zvvB2BC5WVa9GSE441QBBQz/9
EihjWA3T6b+OUXoLAtQ7lXvQfdaS4VICdCiOucPPgF94thjL0IStbHEzr8AVZ68L8Ke5Z1/l7bGk
DgTSLR9YURQuy2dNznG/a5YkAU1hAMxKd5Wgo3FeIQFQulan4+0ToEPdFdgR+eOadAak3bpNobsf
VWETYFfTwmt8LINj3mc9LkgtG53CR9vuRMcD2IpDUOShcRd+j91gj3QJBIRnnKi0j8e67tk8rZUC
xugRD0Xzscd5c2GaRAC7gDq8U7sPkkJfDmuNYp+naBEDA9xlZgs1Unhfg1N8d6Az/P9ufhm9pour
1756OL76V0ei+kbk0MDQ5nQB/iczwmfKezgehG/56O5rClMBGcC6YH5Hx6XjoZ+BwKhQsJYWSEXZ
JT0ciww/T3uc02OxVQFQY1f8bqrapSY4jtocKe4hxX1IeEXf2tNiJrv0yUTmB9v+La69doR/nhq9
HNFi5/RzLiIuorTZSDHIybibtjjsxMQuOj/Zxenl6hzHGAbbDVOjZLw4BWxpMyyKmFifsmKhgRHw
bR+f45lCl78eR8bLfK0ocxkR2/rv+K3zaoNSeYTXxuNptfuRQg5Ve0VQ+EbazvZUXbEposDP6r/n
5uTW6V08RG2/PeXQsjkMORI/yF0RIqXk328OjhJhhzmiqrj7MgQFZtN5uu9/5EIgtitdfjDku7Hc
WYe3XQ8lHhF+xKrxAYklF8aZXkYfYymie80fG2T3VXhiYzDEFYqjVf7jTaRcvJyPdva4bWe0l6vq
b4dlj6vCCSzuF5EW0Skp02PGIScYjVQdEiFpoIiMIFcZT+LxMvyWj68loGR8A0V/yN/k1ZEy1Btx
TLUjCdTmJdg/HrSHfdLN+1M2nPuIkQmr54aR4tEt/r0uv6COuc8kuIGD4tAi2mN1JqjmvGnZ8nWO
yKgNOmDYnaSc3kNCZ4rGUbbvwd0htTOGA5FQycV0ETVsQnJnCKLa5sy/GO4IFqVNwt8ri8PWh29s
VUxZYbQM3nRXnd5IPojIQo729gEpcPW3d59lwMfxsLeueG0up4Kf74TWAprF4+ushqT6u1k4kbhz
DHCy29GOS8k/tFdyZ29cIVj2GtsG64ulxJN383aIz+RW8OeGFcPf5Ef5DXBpmG4Y2rL7Q+qyqb36
T3ScylSJ+Fjq6ghWRBaqfc5FsrgLHvYnVP/otklvQpZGW4lKd9TdEC09weKMiUifSVoa3LhKb1La
zP3pM05sF7cG8t2lXdMI0b7QU+M2GAE+u/jy5TursB/hffJpPypKTsZ14RPtWDsqa8oQvkFWnGG3
1qJ+4+f4GhAuKOs1wDRlqlwovku+Y0Dy2vSRXvnt8O4eV4xoUCa0sY2IOZIcVZTFvEfF1mefQY+K
qk4r1p/Kjd7XvFIzxdVGoU9siBHwwlnlnTd05jwOUicTAg9Q2A1Yc295wFaVd4hLBmDxEHJxBexh
656c1nwGLrS8r0rmv2GnQLrFDAcSV7iQnjJ8sHUgir7bzUzyYiXDisUSvvnyt0DMztN0i1sJ2wNr
45jpzPkBJvjjjy7RTDRi+upJoE454tkFeqMSs4jjt2QFiJvgZr2Ci91kiyk73x8fg42IrNqxeCMu
K4NP2lof8j2b2D15Dk/rV4CawMG1bGlrRgit6JUyUU4SNUfTyQEut+/XgK6bCfN5gPQW/0RYJr0o
VY9z9u6oAizWOBeOLewAvg4mpq7YKm3mPAy4W5TDO+cRP3LqSO4W1DKFaG0tYByPRLpe2KypjRfM
M5NZlOJWVIC7a+pnPN4o/NlwuNWfKfosmpLS5Z6s+gB7TERnl4kJqx+VLki53YEvH5eZfGCl5M3r
VjkVMwjVNIIdvPek98MRDHd01SQMMr+rm7QmRlLHsnNzX9nBlSldAv/VfwzOY3P726Eo5hazRbuP
XGKQNmyIZM7wz9R9Kls/u0+HrVWlaa8o/xfjC6/aDd6Yc+XScQ2iNguIIosPByjjc6zInRq9RhVX
CQLAZYYT68UI2BBl+bDaEBItzPdy2TbvGXEEoJPMu7DryWMgQYAy3nAX60MGPMnlQjHbQkeOIcS7
Z0BaPs8muzD7ZdRKZNAvTwVXQUsWQ14B4NEQn+/oOu3MqcxMESQ2zm0CgysBX8EoBg6RZSAuBZ1x
augN/5sWhNhdBZiWGKHGujqCfnwrF2wFwUw1uWHAR3HrUoF0YVsdaHC2+yd/KKNyD+WjWWjJJQSe
EOWcLLJ4Z/cDynoibsmoo5sxPJz1xR3H7j/JyaVYwuQ/1hEqaoziZnu1ntgkQGXljuZMXkzVSCXT
iQPF3hEeuGYJdOc04+L3cZSL6LJ5OLlD8CfiFzCTzdNPEglu83lK/aXled74BP4Fl4imk16YVRz6
uWPy9Z07NhPyVkGlUWihUQ2d5N8GpeQZvm+IRJmQTmIcyU75MnkAPfci30E8xw1AjiglOdNwPuA0
kRRbrx2QKPYjvrAJowLkTaUZGaEYyeZTyD9SI6A7GjTSQkla6+Li47zLXhY6u/VP5J7R+r2t70dQ
SjLPIIL4XrKZrPGOFGBv/CRt9RIMQ/A/Qal8Fi2bRAf+psN20YEYxbs0QIXbOgKjHScDiDDMDYD7
KO/JgskBv0SNhe8Oa6Il0CnGx7sP0kTPivYRIRXITFgwekykw6E+5ZHmnyesbLiWQ/ikquFjsYOz
d6+1AKU2wp+r6LBvlcVOoA72c/wuhDVAlRnxlIQvh/4bOT2JsAZucFekdPhYtkz9PrtQGongXDdo
WVSpLYOAL1uklVCKrHDEUn4vSXcX3mea1rmAsLwbYnqo1X/xI3JmAgPSl68AzfD/ZcPhYNr5wxw2
5JKDqljQ/nWc94i1m0s051qQXc5PhvixKeCsYQDU8K3Zzm48H2I64asIhW6WL0tMhtc/ZDqQemB2
iSyh8EL4zrYlT+iXX0bGGv9F9R4eyBggnhN0oOZ32pJzihOJ5HYRJgA8ghz4Q+LjKpNcdEaRzNkH
xHZQxZLGRnYivJBe2VxJl9O4MTObc9cZ9mcEv9OCQSm9pkyAE1cMC5+XAQ3NLVE174o5i1a2OB+s
G56VQFyCMBZn93EyvQStCfpbotpkJqvgShZJC7JJY9VFpI2BNh51bAIemVNO7yTj2Bl+vh/ORM3X
WGjJUAyy9+f8X2g1ExEEn2wDaTpy9zwTxxMUps0bELPNN5Q1Cp51nVvAllGBbPzjuLv5H3KQJXyk
fYk+g+HpBDMIavmI8dJQOeCPAfogBuriHWwGDQRjKNAfQ8UBxRlK0U018LvddLIxC2Ed4XEw3apr
rlom5hsLUawQCde5PM1ykgjjX7Zs+CnH+eDaZ2ESaBIPkWzwly8msxznEclzPxp3Izwljz6FOosk
RTRPo8h/zPrdWccTU/9+FyW+L4lFgChEAe+jooJCxXcVaTzuFtsweXfCBrCot8+ctbIfpSCB8vJv
CyMit6EVLvWdvRRtaJsykHg5KmJKyRuRLAhR4eH6PvL2wnmHg+SDsYDNAJyJPYryCKbHZROUMEcW
MhwkF7AWLeQWjxU2Dk5QeaAFM5QVzPL5N3eg/UXUKHsZ5C37nGM6uw9bn3Dv8JTiJvPxXbGboWEA
TsYn4VOyEP7M0USlgLgS3AopqyW2McndYXq7jxPVsiT7iBodV5Dwg1uKLAgBAHhgXsYokm9HwYEo
cr1tJeh/ySOQSWQEFCLjIOZKObs4X1ExQxjcuR2fvY0hHW4hQRY43ltCXsrl/P9V/Q/wcix9hHoa
BbDw3meJ4wSQxNd/dkF1eDKj3DoSNIMs3stuxKI55CNbEA0fsZ9JHKpsainJlSD1SHVzx6H5xtE2
ZKc82v0VTwa7pQcU79/Q0bb6bNTsruRWSjzXQM+mCBCW8CsQ8T/InNwn9uKT97JKnR1UG0Wf9A4C
f7oJ74Qj2GAygAT1otIOJW5hYTEA9eyESwfxiQfV/4zG48NKIuDpmL2zeVE4Voe0ZyErErACVhwN
O9MxwEyKGZMXxQ621rASWLz/6c25fYhfl1C4tRCnrMaId8ymTVHN3RUvOTsFKfeeJIbBxUy7+HFE
UZOdLQoAHauDNmgYcce11ubSrXFYMJ2Ot+GYtTP2mKWEoEIC2UxslsjMJW4r3fLQA3VZQ8UXmkM6
WpanlEkXmhBqP4jeF7tuAXYq3px7uO5LBgPfgQIZXoSh77OCNzxA6omcMtCRwyiIZOaaR0JuaaH0
pbsIc8qfxlpWBBYss/A42lYbodhpCcWJXA0YmvM0CVKecXShG7cdjMOStf4libwk2ZzQJuDE+cBD
e89H7MglkLhBjm85UyK01xQ9nDEeEiEeG1yHA7xrdNIcQCxe7j5vZjmUNPeX/YX86pPDUaQtX01v
9numMc4vZOqEh1GIued8XPwyRqI8OC+NwKICT8/x1q8c0swwSc3wLONmw+xooRD216/S9MHukSTi
5SZTeCu5wlBt76UEx1d9OTJ7VgWBIRw9M4cX+dO1/3RPnG9Mb/b/KJ4REEiSwPtqcyCvucJCMLGC
mo6Zb7dEg8grhLofHpNc5/gUxyFBGOhrCaPCg4d5CKMGV0ZzXrTnc2Lk2RhrchF50Pl15CFfNUlP
w6JARh467NnMJVVOJrRzRuw8O7UoNLrOwb9hXoK++aC++unjM3Y50AiEBDoOps4dmTdHOssg5fEL
5UCxyMgVJch7S7HrcX5yc4nRoClgGjGKig95WyEFPv76rVjur7iECeDBtgDeId0RIDXn7ssmHp4i
sjQRdE1xaCw4paiWousK4xUShX6MmqDL/bJtDq10b7NBMO/slGBB5bnTNAsZGGdonDsoi4iWSxZt
+5/kScnzuMzox9JCm0T+FvuIFJ+UHzZFFezMrBoUF5HcRMoHywVKc7Y7hh60JxyNKfaeu7jIIgN6
lqMU/EKneCF4GqY1y+4j6o/9E4bV02LJRlQRRyeEIOJv/zB2ZOAR5jYf3EkNpIiVdSnspcji5pRY
SwVtV8ghgJvs5sJdYpiQHDX8A9K1oPQU6Oq2yaClSKigDSdRalgx8hIF1hWcFSjHNP6uHbt23und
3WgO8X9TegUVu7Yp3sLYbdDn7Vw9eDPz0FIDGQSzcKftf9c9P8ydgYEIQacwUTOFeEA3QOVUr8b/
vCcHYDWcH/w8g2iTOlNMAUXBneBeuIQxxMKNCfVMnUN5RVYBw3FnKJvWZK/Ck3EjB18kGui+MA3w
YcAiFkSEaIyacijFad1Ba4RJ6bvvpZVDGTF3ZAlBhaILEtwwZbQbSbasH6KfPTi7ARtNSVEdlCEq
qwDTF8kJeIcpaUjXI/5f/Yd40RpK7OISiX9G3nYGrZ6L/JAYCBR4z/+RdGZLimJBGH4iIhSV5ZbD
6q6opd4YZbuiKIII+PTzZU1MTE9Md3UVwuGczD//xaKreZLjTndBtjLL5ToV9R28CxkoL7lIKgJ9
zqAGWxj6Ncli+914j9Vwk8wtp9OwBVf/hlPtOBWZLqc1QlkWhXRzd5X1oHq4PffN4JrRMm8sz/gX
zk2+UmiwMy/zjlMilZx5TY+NzyQK6G4Ewu+LOGWIgKi/dPGIY9RIbp04od4iBKAUbdzAhKNfSEJD
bHZJl/lZRFipEZQTwkrnt3bQr0QGTdFIEUclLGP8f7gi0S8xaBbEhL2M1R2yf83YImMaUw9zZYTE
86mppukw4KiwPSzX4OKFWCrxDCFK0tZId9y78JfB5nizEQ40wcgd6WoSdaDlzZMJjMf9doSTAoQz
NIQhegKBOErnO1kdjPnhINU+I9KfGQJLKtgsWnOfBpcl9fhqtIZSTG0osu337DMHDBGHnJhTB7nh
CJvWicuQnXMxhpSxjFmQhxnjtBsiScQ4EAm6M8pUk7U5Mn7hgN0X3T7crmhxj/HGBepHB4JqkcYj
mB0QbA+ooD+5y1gu0UGDdsj+aLJmLXoXJMpAAILnYtTKSQsGMkZpJz15a7tbrkfdHN8+Sk1p5aBQ
0GTJ6sJ6RoQxiC+XtIDWBIOLv9me3IZCjhKFTA0Y9xSiG4Tw0Efv9PIGM0rIA5570ErYEhmr7dZS
Ggp3ohGgxFLdQhpAMX57wFXgSy/D82k1uo2zVG350M/wymlbUHVps3xlUBobjsHLcx1O/1nueYR8
1cUkfRr8cA4yswSta1mOySvZcsfmL8MWCKcpxkNC7RJryB6sCD43Bc+fkVtJKfAYMYB/4mUJ94OE
F9wZPqqZkJnDlMsXoTnDQvceUiZvOicBAzx0Ric+BWWyubkHArTIpnZxyile01RVlNZ3DHr4JVl1
Ke3HG3ylCC6kk4RzhjkKjVZMxafPDzM8jUAKxkAvfFBcqODzLLjt7lvUz6cQPBfnzYB+RF59LLl6
1N0VOy7wEGXB+O39CI0NuRmDdqgV8zgWTjGj4j6SabEO58MSK/L2MU7jqMiU+OvgTYK/NLp42CL0
eYORfkJn54qW9BJwsoJOJkERakP+1w6/NPTDO7b8EgK9mzXqxmkpTDyadVEig9KfsPaCocaWZNBD
Pc5Qodt40i4sKHnDzY/hBkdrGqGED6AYiw0zlNb2iE9L8QshIxwMLrj9i9wwUR/qNWTqn+Azf8Mb
4LzE79WjEceT4uXinACk8nHIAOJQomKiq0a/e5HigUofWLGCC8o5w1Enxh8o2DBssXy8A4F076Pk
qCie8oCz8uHhBSjFXJd+P500/IoPDZOiINjwJOKYih5xsOTcBA7YqWB6Zl8qLQqEdLGR3ZOCYQUe
M/i4HA7sAabbo6qg2qV/Eb4uFj4F/sGQvaTnEU6GEKEFSR107y5nIt0RrVE6wehdYPwTH+OvutDZ
0Sh+2LOm7KfO/P4D98jzWL4USYzQ+cGsD6rR0+Ekd+3PSQfnFlOsbND5a9MDt4NrqxSxFd7/ptwJ
tEAhaCJy/LDLwBI8xtg98p3onTicS9zqD/h+UT20J6s3JI8OqZfczRONzX1mATmyqhmJOY+teH9e
KnAc9zPCSBNntr/Owog5fFnq1IlhX14KtqXR4fDnhn7FxBHDAE0wD0F6xV4zHdCpK3AiABoROvPK
jn96iApBXF2FfYKt/uCzPhQZuBL2ZjZ7UVGPdPYY1ms4ALv+o5otKf0Tz8CZik5Axk3n/SFFtj/g
q9iO1hWvJBsbSJNYam3tNY3feL/FzGDN7ZrFCOeEJUH5xO0QDguHKTUh5OBHhMxnveYVgjIjbq+y
IimNtBlVMGuADgrwjXeWAYYQz4AwsRdAYcxO0jdV5ukL+Ool5i9sY8GGHfSn5XOGx7L70J1zlMb9
GIQMpyaiIMfTKXAhHmnoomG7/5uKGUaqTAnxS1VrOk0faipnqVzqABomHqrsGazvPmmwsLNDlCT9
f0fjEPS8gC4LpxB4GOyuPHoN+MfluBVgjjdo2nr4rG3RzXJ6SFEMMIyR3AiOGjZjvOCDcgAf+OlY
OWcYVfWKVcPpEYN2ASgpTlxl+WfVA0YGM+czsYx5qU+ANlJ61j5VKPqLIQsIsj+vseRtSVwBhS2t
HJcikyMgNxcUjRsfzGaa//i3AuGLKW1wDApXFKk0En1IJuSAt+5U+hmeG8gT+3RV3m/Oe8a3ClBJ
4fXJfeQDs6uwepM/HiC3iZ4NOwh3OBQ3/wIYsj3Hw7GEx642fT5HLF04BDFkCd7vY/z72wAZeT/g
lj+UuGwkXpyAP/5WDBiAHegCMEpcheKugUXAZBJ9Q8d/IcnHLRgZoke/xZorvS2gw4TyIV1SQoB1
dz1cDzCpHA3OK070ZNpSHLdsINqDTzaG+i1mAXcsDF4GlR/79J22vxexEx/OJ36UJHzX5H5agYuB
Ee0X/kbZL2cfXwqismpBEsQBaojaDSuSzsXZb33ZFFb6SOjaeoCcTS5tBJGCx8lTVsIrFGMJzDNR
pIfofJXxC7PBVHSlPecbac7jMNpqfEOUwe22+5Cj4DeLRoWzL5eLyQjNk7N+eWvavz/HphECKtvZ
p+Fk+3G3ZsxHZLaeKrwUVijLeScPXMLXf+2I34ZEDTohQmXAM5/btRCTmRFaARDh1vywkhwOMfKs
beaDHTwpWDKOCzDAEgPozfm69aod4WUA5PZEzc17/hEffDwhiTffd3y/238zIX2NqgtV3c0mVYBA
cV1t211FhgF2+TUoQf89tBpPAudVsoAAf+Iu3519Nca3td/gsKtafLW9fo4RMLfUtfB3swrimvO1
nQcNf13yBQbttVP+Fqtu/9IZdtmMgIyiClLTa6wrwsrPMDSgrnZzv/iGSQcXKa9nhJWy3+o+xBYL
rhvfj3imHXltDwijlgmCk7kkt1AGueVl8jSBQc8kXDqPNVg7xyblnqvdeQhdvX/mWJTxyHddVW5q
uvV1menHBzOc6zK5Q1xfcWOTsFEl9Jyo0zl8q0Fncnlsqnpb5v5n3fR7mr8uvVY/g2A0K7UppAFz
zffX+2bblZujTRLY0C9zUH75ocULA5Bntay8pOwj76/cHowZp/H0h/c5c/c0XG5PDY0QiSNFSAnB
2PGAfpbxjfpE2GuRNnCV1Notj+QxZV/26MCoQSt+2rnHfIcwCY+idq0nUb2b1FZEDZK6mj58WFHC
t+FmkqmrPuv2pDNhEKa5+LY3xN5msMDw1QUoBVHz3h+eG6DEC8pMvU7yqPZZPpfLfE2hvLYu/Jkl
Ay/bdoxvaAR8Mvvvo3w9XRVzI+23h2/GZJBMo49NtHL4/cK6QzfjZLu+nu97zksb3pjE4kjKPjf7
rMvK5c+vzeQS3aO7FfE/dsw1mku+FqF5QZ7BsBW8r8MrUr5uH+wo8a57xq0Pv7ZONSyt4XujJyNW
n8l4otKjqzZkxGtGPfLyzlT+9Hez0rM7Ryw+Wur+9szcNSFr3Q34JYjBDF6DhK2o4fVuYT9GOaza
PkuzR/wZDukeJKHR9h7tGpZwwNquXbMInw/PCq74LlhcnWtOPmzk3/HrOW4znaMevF6QV5wIHKFh
4GzYbl9jW5T9xAiVSjKcav9qKdZ75XYmJrG+gFK8lzmPtGMF7Dd3KL48ps5u+7y7+t3LL9NuqWEp
0u9d2UXLeoL7wPc9KopxUvWNzvpVTyrh2lkprYYJB8eVaU8HE7mvGXR7s8xtVcOvduHYhviIQlK9
bqOMYd9wh7cDU4O7BvJr4+RiRrmbdeet5+p+9qq+lQ5uF5Umfe0y0PK+FjL3QG+KJOtfr+0Kjreb
6azsyrvOWyq7eLtZu/65XOfPFzyylzGwz17RnqWWYpn2clLUbF5qKzJ7c5s3k9zmC+NwFGG+zlL5
x80enQ2sW3ifRJUAlisfhOEmlkgYudOVDXY1pycXQZV9FUdRE9b3o+e9snHW895WyC5GIPRcV2/0
R37rEn0TpIz1gX8T/8t403lP2asQrdqi5OG6dtvPv55IkIFj7IUFSKEzUqckjqmrKEwZxYSMYm7V
kRKNsuQxt+YIVTuVMjqRNGsyBdKBE7+cJwRJ4/iDL3awb3UCdMEAtU70sJzo9nIIzc0Hux3Ith7r
2PAR+vx1aFVby2xTILWEdk5QgNexQgbMu0BXFRq/IGGa7Hbf84IJ/W/6i2Lv71M7bPiZS156d5iR
0oMy8Zy7wxS5TwZpVPuxHIM3NKhQKYSmQc1sH5f9Yke54m7EYt28UoZLa4q7K03KzGDEuHm/Lee8
c93m4lOpFfvKuf3Zmn6Wd4gYZxoakQX3G9cmZxUn719GJTt/iiAbZylsb0wMldve/HiT4Gfr6Z+d
B5lJHxSRyCOdDzwSZxHxh58BqZAWSLFrbKzEOUb2Ts0d05sO9bVOfryzwej8gd0kSVlCPBcTqrqm
pmp3/HcH7Yz6hZZ8CTM92PyhxV1qa6wFsTTCAF6MTuk29TuhmIJo3aJhJ1MvlzIoXXc6Qe+yoMAT
h8/sBNiELhQkc0ZGPLRAUWH9lhevPMPVxirdNfLobbq46DIL1Gt8TIJegD8X/L7NkOLqDNFi06am
fnsdegDnpvWfjNWYYP3Z59ubnGi7snAu5/7r51ItOpQXdDKd7hjHDQLGUup92/T09xheC56AWYAb
/e09bveUbdVO+d2Tqmt6F3gPCFA23zfl9IGQuSUsKtiZ9BsMMuG/gSe2CSwidTiybiN9LlfksFka
0SrdeRStxkijwGhPwRdgn7xEonmdCDMth9z7AcRlHTA7hi8S2+aQtS/sG8ZeIo/pHTF6l9TB3zfI
HA8AQ9e3rX7Lls9oRJofCFyAF4DZdQVNgbfiS7Gf+7tfDiBP3q/abzc+3GGsihA4Og0yJRQG6w7E
A9P90up5zenjjjix9S6JCP7rcVi9GlXl6ovIqoMTTNGJ7vQPdRKYGByeEkNldA7K3qQ59bnGJIQi
Pc4A+M7D+yzP4CrdJnlw+uiDV+bytVDIrQRGVaeKbkzQLugoOIIjWB0icmnxKYR4RUy9RmQRBKQ4
Wwru3mLWc1NFvdKhRHnvmiJfq8JWN2T4DIULg/+TlniQ+nPoGGL8XEAmclyxbeP4dvdXpzd4MZjO
d+jZL4DtmXuBmuPUDymhuqq14lBtHBC0mrrzRUtu891eDG3mp0u/EVMVHtKRLg8DOjqwL12ivegs
Sh7p22eMZeEjcKaONMmUQa8dZ9nsom07MMAce8IxFTBx8Aunqp0JtYljsGGDnoFOzKiHkNlZ0W5G
/YXuAu5H4cCX3ZuDh5tnzv4x5Uh/6+4HtM0MP9RxuW8CyrcoAavfrVE7e/2o91xbU4Yqv8u3HWab
G6ha45rh5Bxu8+H6vZZ+GfusTU9y8Yr9eSLcHOY3xIUyaTxdoU7uQ1zxv+GTNG2r60aLBTERYKVs
mmwpxzc57D9v+hcxSBynG4h+tXrkYtABsN/y3k8vx2nYefPC6F4NID62T5tEDzhi+2jz69yxxZC6
f52OyV1sk279rACh2UNuhxxApjwHj2rJa31eMM/biWroe6P3EXNeQFzeeABw5C552NhYpejHJyUl
NhaZKrMRpelIX3TmlmtQdyuumdn4SD7KC0+SPZaXsBKmH+c7l3inTaE7G5QCCbM4K1zSYWW1OjVt
BUWIYwdHCPSBQAgQ5ZhbvOfjHE93xH64ZLCpEe4++vftQ1TBZoj9sNNFtoke6mvA/M7GXSu8fX2N
jehGTeU+4VpT77RTcqAI+Ea+DoXK8cp8scOxP7qdp0S/MuSFykJSJ5mnkJM9DWKjFvFC59CTprcM
hukyZz+32AhO99v4FPNSoEsC2qvAFHgDzWFN05F04rvqbDTs5Mkq19avsKbtD+7XwadcGCRdOBWF
J8vc4LRtPKz+jNGtUXlroF8mr4uQsV+Zt7uNEgjIcRKkBS1f59w/wc79znEJypeoiMp69aUNe3n8
qp0jXscMlgHaeLh8XzY2c2pOxZ4dDPXrtMa5n/vPNMjykDLzjp+MV5HrOC7bm0ukW1Kyfc0Ii7dv
9LhuP/aIutFuo60dWu0ZRdnV2TZfb2tfcKR1CoO3qOOSFnB2ziOr9ECfPgDT0H4aklfCz4D4bznp
rsS75wVflfYXdTTZPhYjyknqdhj91p3Zs7EtPJNX8ytbxCf104eA6jfDoW6ioZvQwBT9B0wm8NPG
1VH7mN71QbFheGVL8S1W+dqm33PSXay3Ri0Wi5PhcOLkdFu7u6tdh9ToDLOdbz5r8TIvvuegZSBB
10BvMDCApNpv206LGnwXc95I2hoUyVUqbctr5+6QilcuXtutiHnsXcdmpm+ixJtc8VRv2SO4smTD
3fr16QP5OirsoHMieyyFLv/vpxfYXb9rBfl3AvWkl7pdcceg8aK7abzc09CxdT3YqUOzPLC97AZW
GWEP/XKLtmvEvNkO5gtnShWkg4Prvz7aYuLLOHBr9WLABm02Bfd8n1rMfeDYwBJjn2ZKHXBEJCPk
md8j0SQ+Lz0k4BJOLRPITP1eviLPEd+s2aAd0wz7X4sPRlvTguim+RTyFNBavLqU6pb031pUNq5B
X5RQMSc0OJvV96F60YtLr/89i4EZZZ8IKZ1+dhL4yBSJy9cGaMac/rnQgxn3YFXQB4xE6QhymDk4
B5w4voQKaTF7eLD+plYXymGuR88y1Lzd5h4nE3hwrYqsE7uldgbG6FpwzH/YWAg9PbaiYe9CKB98
jHr+zzi06ShCC0IDlh+8Hk5U75n7RSSaBp+MMEByFbm+zOuWUdEmy8fVz26tiq73YMDu9b6jFl16
D4OU8yjRFx+WzZO3xIze14ivtKjg3XPhkfWmH+E2fkM7PT4Lr+DKZ+3g/doXD/+lARz1zs7NHBpR
Q5rAM5xfj7VzdxftH37b0wpyjL+DdpjWqqzCooek0KnT2UvhGbMtu7xb6k1xXnk4H0QcTlARu5wA
yJcc6zP7ojehEEDhfHjrk962LPql39veCW6ht8VYEYWSb2FLG7xbqothmO2mbd94u48PU9C51lJn
9lCEBhjvOw1/zuUW6D16oyYZ4IzSRXc6yrL+IpW92z/P0qWJP8PmiuLQ5WWf/fmgcMkX/6WiK7GL
PQWVPiHJ6IUh1FMVmf8NL1lYjha7VYE5bJhv9mjO8ARhHx2894jDUXZ0wkVnqJGvaix0j0DHBl2I
d5szurV5eUdnG0phfCUPkgBl1373zXrwTEWNcu2JqGKyCzLzX7VCY/72iI18taPdFy24akY2Pk6q
pfuJXx1v25dClJfWzqvhx9+o4GJWwITymyNpRB0uczvpPV7L50icJgrkmG8kbpGR7s9EXBzlU7Oa
6F/cc634lDf3+/M8K3SmAaqtxCcvGnIu0yEe0c+Vk3vR2y+uUOGb/lPtNAkJZhJi0an7bJIQVRlD
Z43bpnFje9qWOzwAO0lUav0c1dcuPrenmIC/b6HQKThcP6r8N7UeeMw0cFJ31NVQVDU4VR6vwBxD
cALUVsOSd6DCn+TTDXALzwjCvcT3l3eGaJHHC+uqcgZW0uXXkQbd7EvZ6do6RdmOpr5HDZZue4V6
vrjcy01h4WJCTcBrjTQcbZ52KISdY9JWGfOHR5Th68BML7wzzG3q4CPvXDLBo/zsXLVQvw7sL3Yx
iLnbfrNjDqNvrOhdDHqvoMTmrITkp2h1iJnen3H40KuF9YkeMOq4j0wieiPLvXNslZHplcYwSyOt
ol0xwl1YENi0aGqiv9qrHvhdOmj0cd1SL1oEA5/UwQMV0bzDA4WkPjp++C4uL+N9Xxfjczq3DC8t
Z7rRc29g0dBfLv/aLe/5YjegeLLximneI5Dzy96yD7007JhxqY+zYtpL4u553rTpFzuMz+8ofoln
DO4WWVjzDixpyWYy3wCCZti248d3wgjyrjYwcp5R9+4jlNLz2W6NLgEt3IuDGi2a1zudsbexGEyn
ODH1vG53leOX1PM/HvYOdu43fk6/VcVIw5Ru99t3t3tmZAB3QSAaj2EPnZub2YNHMU61IH1FYnXk
XQygDLYixider7VoY5hVnT3DCA1z+SAQ5/VuE3A6ttpHi3lY283TI2XPzrtiQOpo9vjCOkzQM5Ce
mD88s0OLnN6WVWtqv/59zgSTEkWVpG5+jz8VmCwAsk7gWZMtONa+Cv8dy57AmLVnlv3b+Hpvnow/
hHkQoNKe3g3gRZPl9tqkyZz0ue6iW4SJOeBY8wtSwL8eh9PdJACwFdG+cmzWp+RxIegusLpe992v
Xgua0hYtU+4QqfTuZxfC6yZs0/z4UkedTd9Tqk/XbzpXxGmXR8BOawW7alAUXtPhTNXP3oVH6MJR
kSR0CSvTTlBQO/3LGAmY3RukeTS06bkgPj+IfsCj4TvtmOyYfo6U7d3/NpMakag9ysFmqoGWxG8w
pcfEag8v7cBo40Lb6s0tqCnV1b//jrmf1gTWRZ37V7bSNCoxJeKnQ7943MPaHNB3Pz9yNRPv5yGl
AZEtJtVhR1Grjm8HptVQBPFqQ9sDZMeUGwy3X+lOF+CUU8vRtjSisLCpl8FX2641OacK8SnWtcH3
tGm6HhxtdvkD+30Xjs7bnWrL0i/cb/+N74+oZspFEnYYVl0hZ/mU4tJDNKeHOU6yQId63H2Jox77
L1Kf2QMBF8halxoJsy3UC4VM+zFcZaSi0WSDRQcVfewdrPYzfXFu4BF495uzih6bCdulA4p65T+N
avrGFsD+Oz0wTNtYqfDvHugoeOjH2QCvYRw0W0qmJAVbNgZDD//qjLbAx2rNHLPeVBQd5deFuIZc
NXxiFe8xBKRSR6NiTxmBPn/sRZ7QU4jOAA4XXPRTixmU6HxO2nCmMcWiQhHtQC28MLrPSt3XZIAd
AIPSZggR9PQ4kxIjn3EZo7TMBA1rgCyoYc7+TSr0Q0HXHzMkBgCgNYd+p4dLu1axgXYDuZ6kBEGo
Mmni1YeqlvkP1jA/hemcCwVLFj47sp9BERaMJCnkmzCpsGvAriNT9vRCAo7AFXtMHmQUg8Kd8TTD
vtNzmsx3ZTDOVoQOwNRW+SBV9I5PSoobpntsy4YW/h1jKTjBxZnv3He4w0buaHeiDkkRL/Cvs9eF
tIHTQB+n2Bz7FmcuEyncCRdty+lisu3PDabzX6cziOZVhzlkML8tu/xVxf7fdqL0KaUN+0b/A0Er
4FgsS05PG3qWY71xzaTC7U+HqC+8y2oK8oyPGmUGx+PFbfNjbkf4msfrx9M1vie/zeX/Hw0/3x20
r3B+0tHZu23rH66GUxxaZzeSzBPwOxxKZvWxb/geAfetCTX5ALJXAMLGBf8g75jOp0D7kbCMSAgU
p7P5LnP76NK8uBZm+VslgzeU289vdQ5kXpZOx7SE/fH5YPi/7WX/GYMCgQZpmDZjYIhqZeBtJGsv
XfwKqw40E1EQ8Zxw7vCFEBpq45uzJ/zQ3+Iw9kg5rlP4HaYKoicr2QImBJmiquxOdOZL6kLscfcf
7DbyPxUs4HjJkHxT/pPq9P5buNfoJekhfoYiI2XjYLflZiJRgcaEd8EOAGACv4XuBBQP9G5cQtn8
21YA9IK8658159gbU4ZgNWe5cHh/hvQ3m5974/zgetVfxiFlOeQOssOhrMTwK6X3YCiqbeWouSGA
Oaajp/LT/t1N3Av/WK4Jpc5oO4+L+tBozNhV0ctXmHk7Orhrpjggb9wVk+E2liqU/CGDGAg6j1/L
efMRMOrnL3DYsBKPVsTsIUO7IPknP1qm8BBXTdvpjajUS0UYCeNgBrGvPe78qj/csJNrswx8gN/H
CUyeY3/zgsqfqvoXAvUnELWo8KeRLWBqnuxCDZa9OMGz6cLQqxv1BEFyKiuihDg9h9gpoVPn5tJ4
Gc5lZXB3h2ossvY/aYQoqQ5QsU5N4pOiwt2BQF4KZXrz+OOhjNUyhD0K91RYVi5x6LK3NMK8+kt5
2YEeIkKo9kJ98NjtWILQ7gHVd0eB0csBxnacqtBHoQ/BgdO2lpOMl7lDcBKilH/T6xFeC5fPshSd
AVTNnUp/TthcE4Yb5wq9KWkWiADDZ/Q1BpYcNozAlVhXr64p/vDXlenkV7ZQxhwMy6HvwHkBAOyG
PaJc1VlIQWI0gchrIDGx6aHb/DwIkV3q6Hw+UGB4k4CjxxZ0BxRcoDc8AhpU2DJLLLMPD+aVC6Ld
SZx7wXd10lyYEhGQx2NIf/iZATbdv6oYSgRts4BZRwAv27mJw3GlUMvEd6+CEXVeDJlyn/8pwJZ4
xXwGQsepNYCxqTZiZYLxyW8Syg/WYbbDJO05F2LhnXZMTgJ7f76kJT58Ntx74Zc5kjEqNiZX4GPO
AvgMV6B/c4UVPrMxWEpuXXEzKqHiNdGUMJKP1x8Le2Xex5zFYYaEbTR8BWBDEjpYhMsNljk40lsc
Dohf4ToAeRPEywRCG6WRCPygiMHSj/8abzhNcIHT4c9lDjcXXbPPWHYAkZS7v/yFTqbDvYLmYMMR
oJ1DfwNSKu86jxuKgsJZIX7FaIWD+IHis8CuBHYZVOkYXYowaRA+AmTD9nl6nDRNgI4H/vNfaup4
/NJdGM6XAR73fHfEgw8+QZuTXq4ebpFAkjCgCJjG+WB/Y1QdoupMsHM7sR28/L5pQSdYhnA0/2Kv
LAcLG3HvYVLBW4jprYQIhliZNMOOpbJxnyRiUWUychOlFmDNBysdLg5iz58hjIgcdTa8xq12ZLiq
ZQ0UCG6HOvOCelA+vsnoxyvgiLtXyLezTb4aj21UatDXNKBw4Vli/ge5IeYC5K2u+5gxsYojCiys
2zZc+C/GpsQLuzCGCCT+EC3wmOFbm7FtnKo9idpjzZcR+stjKpzDt8C/H/VntY8LXk4WkvihC67c
hY1oID2Y4ZgTJ1BcWMj4aiZjdCUoqZ5/Lj14unHgLrGmQqDCe+H12MkVrz0faQk77FdnQMyEBgNp
cUEhQi5B+w7Y7THTXgm3Uv8ytAAqZMY3kke5KqAgLan8lhwsv5DOc84XaIOPOf86PzXTHZx7WONC
1YLiRuoVaAsj1xGMHCLmVLYlXGBEVA0QMqYsZEChkgH27KGasZ6kX0hBtOpgrTvHEq4h44bFHhvk
14UA/zwQ9gbiD37TyAve+KJO5nNwCfWDpZ7zmrJo8xHUnlA0KqIpY4hy9g+lGsHF9vd0JpQhk1ef
FBee19k/9fMZYwi4/NqBtc7M4rkndpBr4G09kEiOOgCkftsJ912Pw9GVj7E6CP8GDp4EGQnNl8Qu
6jZoIpTAqZIvgSBzjtk84w4KHO7EdRK/sE4govNYU1FmCqkQG3OmOZIm2jePkiaLzOHxwfBWSfVa
s/mP8ESCZy8b4FLi0GRHSPF42EGOe3oCmZGPQu12QDPFbYTuFZPNjtxTwOoLdEHCd8eKp9MO4HER
MfoYibkSRwUU87lNJfSv6+oTHL+noKU/nKr4DhZu5Rv4SwW4a4fZABNyzl5L1AAYAUHnQw3NGwsZ
pPZzSMlUCp07Fx+uDrlvbLk3xHigSonxdJchLIjaALf32Z/48c+nyQ7XcqeoGw2Ycdgj4lXH/azQ
EdfBWAta/u+SVQCFDsYeqasGs6YZf+lvyOFeIkg8o+11AIcJSlKlVug1YvF14OX6CxyEcR5CbWS1
woYpnIaBP5lefO0IBimrCT4xbM4VZw8L3j6O73O2BsH9ycs8CJdY5t02QS0HVB+Xv816o/+DtYuU
TCRePUkKK6kd3AOe8fxdOfskdUDS56mfNS59Vv1gRyqAPMfpochgvwdo3qD2wuOcj5e9pSoxp2Of
iNnJV+uUlw3aEQxqYyttwIEzYVZvnnSYPzrsSwbZHTElzcnCHuE9OyOryhn4bRf2t6UgeV+6QljM
4V0A4niA134VTBJd7W2YXgmFh8ZrLYzvxcOdWL9b+JeNwlNT0YXvRxY6NH74jbwLXpNtsy1gdGNQ
xE1Yhaev9FokiMy4MNHykgCELpE0m8EapRRU6PPevcW8pgj5XXdyUfvEnfBdPI4oTRqJAY94hZ8n
bdZv8etP7i5zZ7xeJ/ttZz0ik3P+Itmgd8F6KThAVQPqE37WBPyIFTk3pk8o5PXFiRZAO0dG1q3j
gh4gB1ddiM4CASaiDYaaJX8Vl1TFsI7HwKsHWinB4K0+3AheS3az9bpY+Z+oAAvFuBDUbbGgaXiN
5L7YAPRSIw0OLrolSTgdTQo1wfzesceLib/u/Hti+AO9Z2v7+lIomSg0WcSEkd7/jXx3wFmMGhNl
ygG1WeFp8VeARElp8sHg3LY7SfzoHESO5jCKu/2+CIBhp4WPNqkCcKjaSZ6h1fLOWNe8fJ7YEKO5
VQKzwgjgriAN/KxHUI52wWQf0YP6UPbPnqgtK0ulq/WHYVmwtUEc+KHQ9rjxAzDyrEee6rY73mFp
hJul130A/WvR4x+EaU7BBR3giuArg6pImDbPVUYgkB2SxcBN8Pu9mhWO3P/tPPAus7rb9tSyB5pG
YUMMwo415Jf3UdMGgWJKDcOc9YaRFvcf6DDME1kD7eWNSotQGg+fG2zkcJWpfmgvlkx+xUNA97pt
hav+Sf/hlOMv7hlWmV57I1mLk5P4XFgvT/6TEx/BXk3OeR0whf6pvi5Z3kzIHJ75FSYE7x9Jymyi
DOiTsdGjjqjPRAQMij2OoKxXbGZae7xJayZHLya6aFGXGgABlBOm9AyVmeXb1YLSxnbjm7Flg6fW
L3ak8THYp0pfStYGDXopI51d42zbZWA6MjCvhORHDAFrYtjeYPqqLeB5m1J2EGfUnSQ9v7WuKHyb
Qcd04YR0vacZgtLtuh7SmiJCYXRVyHrFvgByKkmQOA2u7Ulv0vnHBmCHh44WQRn9YYwi52F1Y+rI
ZyG6PcE1gnB47myD29XQRfnFs8C+40zMEp4LesvZyb6abLt7Sn4CUtCc0o7UTlyfFWahFHFn32Qg
Z5KNxg+XsqbizjLCVhTXNsMcY9zMOevW61vhd0HkYEsNbsy9nCcTc0lvg3a0YzneFwJhpC5TxVfD
VJQxH6tYx8BVJZDCzlj2NGGGa1iP4l97K7mVDLvsye7iNleHyZIRYx9frMEaSxwgnQ4F2r92zxnq
kCNLuhFyzAXf4sufUnfUFEngZH/qTxMyIZnKBhOnrAVT3rCDlsuKD5c8xt34Tf3HYPjpAqWVDsfl
V0CZEuuFyan3wc20dKBjX5aQySkmcqUBY8ttq6XA7YpA+c8bkEea4vRlHqgc7qOwBWilKnkk0EBy
Kqe3c7qUkIPx1+tefTZtyzOnxds5sIgKiRy3owakXz3F9jQmMYH4B43j6X6kaPgjn2gLS3SDNRYU
r+gCZNmoVQqT7Vt47Cul3P6UdpfqzNWRjO5l0+Oh4zRyg47PIo9YeP8Aiw1HDN1WQHn0lNxlpqXO
9YA+sTs0j6Ru186prqLEO12p3GBqdBCUDMonQ2dKCVZQlg3xLcOHAqOn9lOJUWuPmpVAqF7Tv2yr
QWzUOz6uxwXgz+vSM47K6Pe6XmKuBtOQ1Zlvv2AV9AZ4+bZvwfdG3c+nBc5qQMIO7U3uwxQtFdEU
a/vfSP+dVLXqsMM/Az+gmoVn8Te5ajt4clkroDtiOhG6wb+ByibbGCaDHWh4nHPdFvMyHq0c5gXE
tFWtcu+CtqPUHHD6nHn+FL755Rf9y4kSbpzPKfkomEaPEdSR2Z/ud8vwjsL63gnaKykuK1cS7e+r
H3Pbag+rdQZNRrH2NmMbIGHBSS7nJIX4WUGdv4xpxAvXrL2Ul2EF+xv9Oua0bYPShvUSPOER0d6G
/BtjbkSFR+1a/Lk70r132gFPaDp8TlFiV8gFxBRpeQLunhFgOJ+tyrNInsAZBPSsKVPgCr1FF9pz
3jJTz8QLE/uf4yzmRX764/4NX1yshrpDuPA0G6guwhX7fkn1wH6qVm+fAxhTVHAX0s6qPQ2Y+qKc
Vd1X0CUzJmq1FH6qCAEaiq24nPILP5T+acBYfIXsXdSx6H6RThykiVjDeIGvHQwOxpgXZk9fBGob
9/kCLh3WDO1dNWSSX8EvZYx7EzNo6YEuGAw9uE2dpXRLkhMYS6oQrYx4XSOuJztV3V+Sb0APw4sk
MmnKLJMaMIUibnbom/Bo+Y+kM9tSFWu28BM5htKI3rLoBFER+xtHmqSKLSgq+vT7C/eoOqf+2pWp
NGvFipgxY07EmWJsA5yqy+qgInfue088rUh8cMjUBRSpeGjKZFTI8E83/q1zGUB2foel26UUwk2K
TJ/UNX1CCeEYjewxPbVSnXEW2FNKuEdYbDnyq6EJd2EN/QxZ0sGg5f7kI+akOgQX6lGLMUeZYR/d
SHev7uFmH27ebw5yXDp6AuRV4AN7AqcFxyE8sToZKX4OwtYWWY2r0B4TFE90uy57hNoWTWt4GUQw
4youUUxH2RygRPYj/iaDbadCESkwCud+sYnpz9V6jr/CD94agxtW2A5lGiy5Php6PeviID2D4ofW
pXELAPsIbm+UUt4emglMAB3Uu0mpQfGoaNyrvrD29HcP0syAYyh7AgvRBcDV1QeqbqQLhxGZjOPU
29P/BXiIwOp3v6+s2b9iIxP+ENjbv7SoaFa2lwy5qD5AwvYhBgEuS6getlLIuggPOfC5AD40O3/Z
ImLBg7Q1UaFg8lMKzspurUa532i6Xa6K0kdtDdI2a3I899potKQRdDvnvsE2521/VgXUuPNvuq7g
V4b7CKNw7BpYu4RoOCog6VItWT/h/hxeGZ1HBzGA/4M+G8wM+rWLKf5Di2XN6/ghWsnufVDJbvEH
El02doCZVayTIKAC6/pM0ClcQHmrSjHJf2LpRQdoxu29uvQrAf0o1wHeUmy5TjBqmBVo+0f8CKjs
96RUFi+UgSU5Q0hDSpnikE2FE56gocxcRVkBU5mkjwSV4XoWHeLqLsAppxu6xky9YEFA7SsyVNww
g7ujdmaYoKYN9dsCwZ4vB4MUAcL/wMFg8H/YD1tonA/95tKSIp4RXJ7djpwNECrdHgyboqrdVC0h
X+gTzjeKOzGEg2mEshkVHDMtDVCexgTphB5i9igOexjxLd1RiSrBfD849uZL1pGYfbQXBfMq/mEv
ozUMnAUcAqQm84D/Ln4NgGDsctE00JnrQIhSii8kfemVoOW7OQJLJUgENfwH0y/1NqfhgIqQ/7Ts
3w8SRvxsiIYxjhijGeOiszv89dq7uoxxNhnzFsUenuhF6cT3P1wkEI2cYcVQL5F1YsKUIVmGBUkJ
0DGHE4K481UlIFfnFtHnSRAFUKJhpmMqAcwtnvFzmBcQ2thKzd6v2XUwRPprDbAqlIlK5qf4jM7D
oyqUnNjsAbFW3pPPevF19x0Hu0ArqAJJgOsE55FA78DGMFp9WoiHEwoVnV8B8CcmK+d9Jz4mkbaK
RDkxy1BvZaGxQJjDGo07NOixENF9MElGlQMgAZrJMq9LWEdAMHlgMSLz9BSOaLNgqREhPz+/mk4P
3ZGhFi4Wndp9q71G2DSHPBjyZ9C3ho8fvcX1I9QoKQxuXkKvZ4bWw3PZlTbNcDNcUThwCvLxYAVi
tzug+QwSBiwNAHliV4voS6ZZDGzVw/UflyGKgLTbUFIR3iyq05weFmNgaLLHuZd2NlPxgsYnhtlE
KIFIDZhRxRTeZ9thXJweSgch+vxhI4SNvMQVRtQLSU0Ae8PJ1b6lfn1cXck9/FDCHzD53wmo1Z0j
EC9CQczaAr2lUzVvDcbVfGyfIh+w1NUAXgEQRbYl4V6p0GnncyKh+IcrQLTdpgrIoRiQthv2nKje
lxG2pei6gB4Jb13XqYhnlNTtcFU83GHdR4fQoNAG7BbZDGHhrmnO88FSduIvyA6mfDwSHylzmHds
ki0y2P+ag0S4ulBo8+EHqnIavEBescEjeWTrzPUXSDL5I8DVEVMbQJ5Hv5ixYIieVDQcXX9b8WWo
xurScX6uQMzpKSbLzQR5RunzBm9PgcMivjPLvkPl8XsQf+elolmmSsDqiKdEDgxWluijTLcvvwLz
lB11RV4FJPqTJii9U41tOZuyGA1Jv/UiILAONMr9r5gr9xeIgP+sM3UAxnfeTBssPEOtJqXKsfoY
dvw3C5CRdEHXkTPAF+PWhycNA5K1Gxz+EkCcRZepLtKqK0wHJWkJiz/giObT2ULo1scR1AYe9sdb
1EM2N8N4hs9C/brcAlQ8CKf848P2B03Z8q+c7ruOTd1H3PVBWqkV8iVSgMiAqWcCOiQyieqEttlS
f9MI02/e/hhwkj0cv94iB3TjN8XnOxApB2s72L3Yrb0nrYHdxGcDH/vXOzqy2EOBvUFG0WGe3Kjy
CZZN9Ts24GBYOPz4CBJfZJb2t9c7QIjJv8SZHtIiaAdgGDyRHseTMyq/8D+OjuuP9imEZMCR8R7x
CeWDSC2nj2wKCBshAIemXoJsANksOdKGLs/BbR5VKOPUvau9Dtd+49di+SXkiK8+g8LCQODsYoAA
zQYnWjCfxum+m0lpt8EJk/1fsLavG0IZH04WKIooeO8A3nWRe3aXMgJttBBoQM3q3SN/AyJF3hXt
S4JCQbo4AkiS1c8Y3cWZwPTpncNiOKxl4LBNNd3IkYxaZOgkyTEy5Ia5fFGwZCNsRc9UZnUTGeBH
6gI05mizZWAS0vrcAAsQdKjD4DSTtGbRbOW9P2BcfGdCJpO+SbqJhLz/LCpokUMV+abN+35MZshm
BXp27zz4a+KBLSHEhCv2Ai8EPCsSE9MKjgYLqhhlPeOBnO2M8FnAAOcxeCNq+9K2ZwxwCCd8/8dp
vgu2FtnwhRlnAGni+22F5EpJjiTKXe6FQ/2Fqscswsx7w5ziioHDCMW27SnOgBjEjxvsEq4LY+fs
DuzbZUKaXP+rnhCvWv3hYt9gsNvw3wLjQUlAecuB3RuX6rqabMR/edYck4onCCxBx2nQ+SDwcKtN
tfI+fQEDHdN+Gd4MKQjiLpi3EHabEuwzkQvSNnwy+TgAJi0UdgloAJA2D5yhbNG7cjt9H9iYImmp
KwDRNJg1/TMJJE0KhlGQfqFYAespeUX2NOyyXfBSYQVvt40swtFhC7z4ZW8QqnxmxQcmIhthSpiR
UAlRtmvHDx/+7h6qXIue/MYQoRZOP94xsg1Si4qcWjfDNFTObcxpp2/NxioZ2oNkUhbICH/J/D35
U1TcWf6O5Fy0bCSS09BwLX/+8GiLYWxPrYaQH++a4Q7p2XF+gPc/KNJoiqfI7JL2ET9w7eATafLF
xLgMQQ7RdWqTvaXvOZn49HS2UW4Jz784lKCjQGHCO8VUl2MX+R9Ica0Ih7IYyyXml8kOKhYVhVKx
AkOWBhp1XhSQBy/F9wflvwecC6l9qwmYo0YfA4NWYOwnDdi6LUoKaNIspzLjTF7NtHU0+/zKWDRQ
woDKjbcLTsh7fzMzt5ppItex8o6BUBzZcrMWaSWVFLfM6MVWVgGj2Phhkt5PIqjOYuYRINgcbDPk
B6XZSBtKAHnvPRgew8ndXrEhz9Ke5LG+5jIJ/wE/AN/oZZ8Ry5hGtI8KvxbnG96aYhx7wMPKMvo1
ACph5TUB9egVdumo0fBDMfeqcCqg1smF3bJN2+SbIOuQcxDc/uKM2GxBRM+4PctO9mFA/3YRoT1X
hqjbTGmcESjTlCxmD48PkIPmtVVGr8rvc3T3Q7QT0GcGVLzjGE6MwaPxewzEaetPMIGtFKxoKaLv
182AOe0ONYMiq0JVg47mFpefCNBlDguJPX2x4dk0hSHFFZJBvrh51h/3+oqam8vfvcQwuBJFyLTF
ilxRtlFIIrWLTvwXQMD7F2V1mX7hT2sNqsdFBmzgCDULKCaw7J1s/4fv1plyF1yqY09peeuK/jVd
XDK8k5qVhQqosWVd8MUPZpBOdYjJ2EMhCZNYIylbUshJOO9UlElU4HCeg1NMb9tg827PG9m5L8aW
eROfqydynfRj5AceLZeGtnQlbw0akAjem/yonspOQjoB3dXek6xe6gxU8vSQK/sRaz/0SlwE/JoU
Xk9mJEoc+IraRgH5pxgPTkT6Si2LUi1J6KtEBNFApGyRybyzBXm3TAGiPubMG9M+JntQ7mjI0I8h
G0mFNoNOlRjHAG7hdniz6fCsdTJK3vsBQdEuRodtGmCu31v3c+VDSMHvJEQbmaRT+nM08wLU5chO
ykBac1H1m1BAuYLV0L3zyJIQgZBn+2kw6o9z4HMFwtgfm24ew2Bxl4MUkAKmSplx8GKVgsRIsz/Q
ty6yl3SW5zBCqA7m+43/CzkQk0Z4ZSqlIBkn2+BJT5CWPzmS7HJ0gb7T/fShueKrguE77izhpkxw
CZmIFsHPmbQVVFpSopu32GG1NqNO7/bgBqE9SEtfDY6/kspsUTfE2qv24VxCOXI5lQeYMt6QuwMg
b44jogxhHPuMqU4BbBd/Rw98k0+mohNMh0Mc3RbpAbqpg4AQ0j8YusD8C0GoCJnpV9PZx0ARmITK
gOc94BH/HWMLYVLDc9FWWWKWLhkU7vLS7t92ABbkBKc5eyO/Qo/21/25PmxkbQjZPycXFy75AXoI
QWZO0IEIByjl8oUD4rIAPnN6EVsOY5HMUvZh80fy05N+Tj2f6JEnnU10oYA3p7zNrQUcZAu3KkH0
bJ4qFsIO8drlQNqw2y4IPUkkag49GMGD4KcPdPeEc+aSCA34ti1xnjtzyF1mp55wQhBl+dzBpaa0
DPeEVFgjLCCp7NBzGIjoz5xWLBJ1dsu31dGLRAWUkwLhJwhWo1FrPBK2GMs8So0AbQz2ji+9o/A1
DP2RPv6D8d2TVyVoCu0MzpaoEkATCZQkA5fit6n1EIh6U8r6ffrm9Pr5Y7I4ur1gTSORHIKb1huL
ju0FGTwOB6RnPAmSNJXhSIK7zRFEwkuQbcmDTRUHhhwaqLLAdozyecQE8HDSg7PPGBVcsY0Xk5HD
jxxZDZKZK/VD250xJkgjMXaIFeTQ9fQQFj57gXOEHMB2GDJmfJ7cHvoG8wf0F2ma0ecL1uRxJzm7
E3AjBEjp1D+Ce/BJZ7IjeVjiVQFh8U1Y5SHsSNkcDpaXol3WDk+TawT5CpuoMT8IY5FXyf5x2i65
jHP0cB2ih7/bImyLuRpubQhxZreDnQk3k361gnTlLn/ED0yJ3lJ2vFK20bdF1u4L0AgBTt4i2smc
89IW5kYBlhy6AgScRg+kBRbk7MUoER0vPwEGSShkXzZZAxgPqLsV7xoeC5EJNxH+aSA4TeZTQLeF
UoNE2I0txvRL5RkxzboFs+RwJnwZNMwdRhmFSWUAxCIAxbmE2qvo8kTEbyFNMIHB5SGW8qOn+96X
RsU5vECjhiohxOoR8b7kuIGqhDYj1DD+gmOahGKySjkC8030nbhVcoVEIg+Tf9TffD++p9L9XUS7
7Ss8xTIW25yzLgyOem9S28MW3WEtEY0N0BSITvF31JRDZI/FNg0QUrA7tVZjSGYurokEVBrXiAep
Ka6fkGlqnARRkduwTQXtmRrISjNI+L0WUUZDCkcQMxJqmdX5z9Jp0NACJ5weBcxowk2bZnAheGAB
RUKoiG2iOgRpjB4Dd/Wjz2SDEd9JErk1JJwjA1YUm4yevvwsfAg0ZoE1/ffoFBGbCS8yuyTsSnoe
HJomPS8O1N1dRbNWKnK/K52Z0YnHmIiazaxeKoZt0xeylKmBahrVPlX8Qpqu4G8diw8DXpKE6+Ua
SHGJs8OZVcy6dN4JyhUagjjUUFLTuVDSJRYi1TsEAiFhQtuZfh5ZapN2Pe1+4MUoBTPhipIUzZ1p
DR2boVhU/RHX4dUzsTI03LhrA+u0V4vLHl/gN7SDIk7xWIM0SG6s837XpDkM+GFBx1QfJxrQXcul
1UtVRfYaIpNjL/06lOSoiZgX30DHIeIcTo5sB4p7hqsmMzYE7WgZoZFpGaEqC0cry8SLNDI+hEra
kPCTWjmsshTlXIFJmPiud7Y2EZ1vzKYJuzPOzN0IsRqRZCRdUDP6WUlr+VwmkME/M1QLU4L2dgbN
hQk7NDe1cduNF4fJgtYFZlocYw1ESBnggzC+nTGsCywB14f+gBqSovBKZuW3cZolljx71Idevanm
XQiJkqVhheCjRAnb5/PLSCB9EDBb5t28FGl0e66lvosUtko4RR6BmYFKcPjzyniZBFG8+wpYGLee
puBXYtHCBfKVIvo0e2C8d3YGb3mMXiD9CZJ3IjpqVyQRJMXkHqDI6uPeewww+dJm6tMvYmkSPbuw
3ZJ8A70o5nlwSrx7QJpzUTPkfEyR7kVDhoxaE+xoFqmUyntLoB8MYJpQZfM4bFGbuUPrYkMgZN1B
h013BwCyBxuJUh2FMIqaIIBdzuZV9YjKVqheF1OhlGvHBkEdMA86BuGvG7B3UpnCJZmhVrsRgxrI
PO3CAzzuX2bwQOaWIRRDhfEAzTxCiZglgNOi15sC73LQKJjR9mHui6QkxycwhiNhnYgGyl0k5Ab4
XpD2Ie5svzbo9jZYy0/n0lthgW5bm5YtRzzHyJnxo1Yw9CioMuIwL/bMwKmgw1b/uo0X5cWX1s8R
mGjRJTnN57SYgIdIbRLAggSpHlB2esI5TKaL1NSLNgRQyA/AR5T2kNVRrPs9UoS4v3TzyFwwrQjP
fdMvPj0yOAQZPy7Z7BX50CKspZ5PixjC7YXNXMDQEfYpaHhgDQNoUh8VKidgBR+UBO8QayY3JNKR
UNvBPsaJ3cXoD9bFgz4mBPsEdPgNWEvtZWfkEeUiR/ocVG9JBfpIB8W4gmP9NT1seLIALhwB678I
mLqaYgElsDUkSuxQZZXRdbuRVEs+tTXG1wscm5k13CHRx7wXZQMoC0XSYceehGG2drAFfkgNxJEB
2EcIZuwIcTZO7YxzGorstgh5dUnW4vzHMKvigybRHU8YwRd45HT5JdFzUPAkrY0hiS/f3gF01oUt
TcFDEXWFKJISt7HQNEhhLPoSNrVYSArBf3B/OA84lZskxFgJAddBXmCYsft2MCWobUTl/y4BqqYv
cnmdM63U1TotpUdkAHP64FzEetNpJp+jd5eu4IsMSQ1w3QLW9ozFAK6scEydrNuPGimDvkEoRDaw
KmLtvrcbXHrd4f7jIeADTLuwnHsK9RlR8bPDpQmsUPF/zag912Tx0i6B6ZbR0NkzlCVCLDEULEhq
TNx3xk3/0qclnYuoHXRZVvc9bBa0uzMaEqaz21KZScjROIH2oLa632iLw3IkgGmo3ErOtrMDfyEm
MiRXt3Sh1AWC71Eu6OZX25I4D++UZTv6HR/9NjIeR8V0KqMJhAQoeDxdkEAfpS6aetqK22d8nEqw
27sHGVBYhHrmoISWpoDakqzDRXjdx4Rmhbr9EEHoz3K+UryAjAMf++s9zaysC0ZEO9ekTegYi1yD
X480BevoyU3uJBcIwili6n3m7f8OmC3Zo8ZsJ1uIUX5180FeklcEijOjZ63XXmfakZ4jBxGMn0Bm
hnFNrrelg6NlgScFwRgaZVyJb5vgULthRY9MsJOaGpvNhJAFqVeHiQIrHCBMH8wQKBvOkmAbogqq
eTsDeNMF6c/jkTtg3TNaX+3FVgEAnmBA4tHtIrYfOWSgEOf62+CHtEWTRnC3p3EMUpnAGrbnjRm5
NYVR6BAbty97z86EPd3kJdj9N4KAA2YbhF/7k0pRed5wgBGdQCIcMEqyHfKgwYF57GHTo1HHYD2P
bH7QvIpmEwHSRvfu71L6DeUjzik2CzwyzC0aI17Wbg7tWynOaWIpnwUscA9baexALXPgQpCTjWkJ
kakWKmvp6NfXDGR60y0BJaPxT1CALO0+0Y0UIroP/fNOk73Hi6KBIbVlScENwCc4pRx1W8ZA8FBF
d9dRVF1ADFts1+kVLM4/YJ6zAD3qE+YT8qvihkJmb/un6OOzaRjdGdKO3v7cbBG8CyIu4M58Efp4
nLkGSp2Czm6dH9AFGxlTnEF8cuR5NzEpoKaBCbGl8K+gKhcfwWOCdRx7n2g4hAAHRLZAmjZGNi4y
BhbtcSLRLH6QYiflZNA//CAauGXRDHytZ9vkYZydp3gbYgHhMgbDHNKad0e9xZOA4JJyyFKwcd6J
ZpPDngqT9qAewWiIOyBuzcGOKyeugUQBs73m9PcHHSUV4HHT6IP1s+GgKAPNiwziHxqJkESpAEQG
EZPlhMMzFVXDm2vzQnlg6tAgKejQWBVxJRrZAZ0Ggp/UhYc+RR8ds4M/+6aM8UyeFCCmoNZNf0YT
BClxRrR3LpNWac9bDXkZ/A4jXPMDfSr0NSnNiSMiRLfNustUyheQ0R/ATHJfNEDs7o+PkcBAOA7b
KWu3md5cgUF5zwATj02CaA4JH1K/ktvQ9zdT+qO9xZCZZyRHqAo/oyQxEWN6idGCXFpe91EZllwd
qrvb8i1o8AJWIFnir5MIuIIEi345Q6b06pDhYKxB9m+JFEDETb14FnBOwF1dOsHs573ti6Yy56Wk
WWtor/DDISaofs5vC3aRnqb6CKWkzl08GZhhJFABbThfILX4FegVMIz4JJ15FGilHZE+2Q605MNq
QBHJqEzbn3Ux93hJ7k6RiD1CV84SAKog7citZdc5B0QNAXhMZHQDY7Olt4HAwBJ9O7QFSY9Vo7Cb
a2aeAM6QSHyipQoKIxXYkd5Xjm3JaAuM8rZFbJQnRHi0WTY+uqRMRQgPX9JKmVO4Oa9tBVOXppdc
52vDq4Q1FShiDJIL81xXc+ItjX7+fJSCFEvYcJvpnIkbF4kuO7gGph2VsOt4pGjGK07LI0K3gOvb
5ExW1FwJrQyihDoPEArj5+4uIzmWcEdhLSfJ5Q9B1TQAtOGNgSG4ZkgPVXL4hi+eOqxTgR1pJm7J
4ft+/6+hqs04V3307PqhCnBSp5skqPI+TLj1NQRJZ3GaUPFGMxYMaJAF82HNXf4CBCOkyEnAKZcc
PUqRtn0jTSP8IVrvOBbqk4owgzS9AAcw9RjTEV0d4HDd8XIXGSvHs4ffRCoT45XZDMEbJp4olmha
0CJooSPBo72DbDf6wgeUiRMjkgrUJeb0OWeBEeiEVB4m2CyefRz9vyBIKQGePsHMhO0i1CncXRIC
xgA62NcQIQI0A6SgWHeX1Awp9VavEcWe5q4cqgPaK8Ygk8T/QUuT2CruiMjyStnII38K7pLQLqDR
1HHf44oly1+TgyK/cuTdup2hMbRW+ncnREmJgnUj/VY+nemss4b9DDPEPlhutz8TjEexavINWVwP
lVPw+tpHrFlOonnGg5Tu/uJ6ZnktOgwtUOGaDkSja0RGB7bfYGWi5LpsT0kqpeROYeI6tDceQ1Ip
plLp50V0ot2+uVqCLHyWQGXKZfqzdOZKodYn3g2pEFREYPYSzF1HZWxOXu0p5s9dg8MEAtCb3Ind
G+juW7wCfmGrAB0bfWkjsWWgRjRJQmet5a6yIzYmoCQgL2+TMM5QFOyXhyPHRvC6KwpjI73tgLxI
sonNLK/BY5MG1VRSlng/RaRNHLtAaTvR9Gd5+gG55bQVfhOXyd6BbOMQ/UdbgRVaEDo8l6NcjJlI
izzAAY43dmc5F/d4B9lrELmUdpWLmZAtaWAXKzMu7oEpAzOhAmXDSBzT3JhTOkslzJJmgt1GTYlE
dr3cO3/62IKPSDEGPkDAZVLRbk+F5ZVtYTJzsAIiVljxkMuDgwkkQblFO1C9x3w66ScUwB9rO2VC
wxyVUXv8iOAGpBz/uvj7Ak9SpEpZ/HClQRnPgOp4kOvFw2mF/R9xlr9OOIpEtyU7S592K4NnckRR
LuIELWysxwYjOzEmuaNd0nXEPSQuevkHxvluvBAvGTLXBgUgP7vlQjCsIFdyttLf4JKfPDbcwXhP
7uXH+O1Dg1IRCbGThKIii+puhvU556q3ZcQB1IroO7CvYOusIP7KWr18LqfjbvDG7ZaF8IO8Rq5+
wB1joKaFhjYLcDpHNpQBwSkPoo2ctQh7jDANM05RmlF/HJyt5XWz99kBSOmwFtTZA3uQW6Xu/gZq
Ig/RRQAv6uDFihAj1QTPhcyeihHyDFUzDtJykhBggfCkCYebEAk071tWK5tq9ZixrTrx7PgDX9qO
wJCp6oOasAJAEB/6xJjuhL7smPlvbpZQGRTo0DN+yMZ8j03OnRYBICsDEEA5LFmf5//dA04UDFR8
+s+ZoIXsn/BbSTGmKNkGo3tBm1VEj1e+OhPsgmyLQH/ocSWCJOtLjjHSQLW2CKBmxc2xLL7zkhnT
JMhSw1AW00pKA5Vxon1fYcelA6Qya2I5LPzciSBJM+WYg17v/YAKu4bHLFRV6haZwXvS55DRrme3
/5m2D544UgWZYNWQuu82qXBCm8VKGMo9+9yaRWPYvZrcw73nQl5RB5HT5tnThNIHTTNsjfZMtWdv
WJJXZ/f+fT9nbCs8kaSNjkUiTGOfxuuJ+RbAZRnUIpoBEfGvQj+W0pPewV76m01SNt0FGQscfTLj
dshbv0TKJvRl94PiATtjhrOZIu6zaqTdcPNRE6ItReOo/ps2JzCK8J3pGzjq8n3277i266jnt/t4
Ik1l6Denrv6jEU70FxFSRJfxOJUXiUyhG+CILW5pzxlJN1pNcEmU33mqkWv/hEAhpAw4DNWWy9Pe
9y8LyArwep8uoPuCBJiRFbaYZHtMAJHR7gl62Cry/inOuZy/Q3ydk6sMmXl5b9GtfLk8FvCpEldl
E4CmqpyEriICZ1A5gEmhE9OabPQ4lcEwGUIs3Xd4YqDogA6pKHlhqDmUhg/TRDKX4d18njdQEAfE
SoztQMrX7uzBbyKbxZDQy324bBpJXu5zkAAA8IJfaWK+26Cg1ugHEfMYZdiItex7Q27DWk6uNwp4
5M5AhxYnGDViZ3RThMZ3ADJb4rfpNXo6TVF3H5PVwlK8M1MM4MpjwJ4V7OkifVKITW1+lMV/Dyqo
3zL9yTQMVGQ4AQfiBuuKgZRGDx+BhFdf1Or5d0X7BuESvItPq+dVwXBBYdDbT+U8q7xD7+O1fe/p
wJuxu5jOKM1989fHEy/Nm9+ExSjcE66GG0dnK4ZZzO/cNLtrBTWJx9npVJvzx30ykUTb3Yp0RJ+8
skSr2b9NzpcUUqt9RMI3/TgHJIAvbu0g3oYEPJcFns79w+GyTwwO1JDjbzf/Hp+cV2237M+kpI//
mHV8poHqBarIH3O81xwN1S8mm8CyrKDoI7mMZbmq7u65lZhDw4TV9g5hzvDY0X9GK9CrFcoyGkRS
jTPx2NPWofXpvXG3rcafQ6+U9ql7ccX+UwYbzAb6EJXmYb9sOk+49qodFKQHtvURkzgTcqOgAg2/
cQp3BbMPhE1d5VhT5u6FPrHWGnFImQ33YkW0iHEwYha4o+avxcU2X5Ca0ecN4A4zsAlTWsbALWbG
hscF5IpKQbyfUsHvUmzJAbhMmImIiDSlY9eFvs777YxpnqOPh/5+TUeYxkqh7qlYObfgrJLunT3s
d33WlqwWNqzG7cibF8HKvfvqEDdO7md1IUvj5phAUpR+4j3P8AJ4A7w7Ppj/nztMFLXvDBDhqBOV
OBOxM1p825F1z5/n9Pi/8zpHSpff9dyQjj/kgM9Ya/jFptEkKj+9h+m8T7PqOTJoaF4292qla64J
AZyJ5X1qcm2b+9t/NsdtmBFo6HS9CsoJGlTz/Og33/7VACphTHlf+hYSnUPj75C+YP7cfFQ0tDo4
Mm+5oWzbvYJW6R+GCCK1oeIl14dzgHAMPI/rjBXqOcIh16ZTI2Rz85FxfGs4hTlPxA6HOzBgc/qM
IQu0A9r5xdu/TVE9QbIdrZUQggQmFvGh8UcCRtsV5f+5gTZQ9OokxyEAYgvaOi7txxm/0TVSq8CR
HVPIoKyimsGS59B8uc2np10Wj6dXam6BoLEVv7re7klibOVxe43f7DF6WeHOmJYHr4p3dErK0Pg4
1w+TsB/HPP6+Lcu2nqT9CIPla3BE1lCjTrRPvz76GrIA1Cl17104XMLL7FVEmRuqOe7uiqRcVBTe
s/DuRtB891Ea/WheTqLZCV9Nx6x7LBmy4yFBg170GvW04GKNWFmgSSQzyBQzJtARXJW3UiGDEnBW
kro1xNAKgseBNmyYkpPWD8fYtBD/ezj5c9Dg8GrembXyyaGShp7yso+0zu8CxuK7mAfNR9SOitWN
rU8A0NzTSiRaAMFkZAjsg1zfCXQ0YkKdkMHgzRA6yo03VAs7css1cUgcIyRkXoXzlVJt4xQM431a
LrEe0zmuWdhSEfEMhYTy4C6uvetr9Pw7PgfbnBtV56FRuohLdydFq+CHjfm1Q+zjBZq7XmMfPvE/
53GLhKaGtAiTfk26LgRlRUx/VdEOhLug3/hoKFOL5N5gb7EP+E/35+jzis8v73CfNor+HnVq95je
u977MfgqxXaP0ec0unbC/ceXu2goGDX8LqvwNuUdFKjIOccGykuwnZ7ore3DsCj7lzy41G638HDj
3hSax8qtWWbMv+16QBRsoA37etdDWfZLRd/DLlUsEEzmTQiIvFKk6vuG5qan2tU6vIz2YQnsCx+O
XJ2sIGfcGXNUxi8ixFwas3rXY/ri4DZOo6LbLz/9ZsB30nXrMGcm2cilDUeUfIg2BEPSA72eSAm/
vko2fxzyuy92/WNozJtBA7Ev96W7rwoUSz86j7Z/QmZGby2OJjNaPZYROnlFwAomGn3EmDC1UGK4
TU/78GiF5nF00pHfEz3W/LDsdL3PPuiiith0dI0lPs2r9HhYtl7MmdmPdpwb02trfHsOja63rlHq
mGhNmsfGOaoX7Yt/RtOv61ZI252iyyUx72l1mtwpZfbhjYJcjxqa211zbg7WR/d69C/5sgBaPx5n
n9LV9sF6dmn73TtTm71Hxyly93Fx9jf3/XILVI1BUOps3Vy03z6hbU2o11+Dp9lv3Z22Fu9QYEce
Hw1xYHRrcCzGjw8KaOGTXYklssEJ3nTyy+8N5fh1YnaDPWOjtLfyWCsgpz0uru6hjV4qs+vTtSyz
ykS/qHJLzW+jG1u5BpIiZyaKEWBsiS5a+L4zuNvZJTt0RO+UUC/0GBnbC2mIIJWl2dgYaEifc65/
EIZR6Ph3zn8Xg4aJE5c3imSdWq6VaTWFLCcYp8O02YFjw5x/7jEvh8Ax+zdtjPYuhKwdCbTblrEV
0ux77mUkO8Vt1X0wo+1YGYNSBwZ2RYl8qVlesf+tH71ucEb06N10mdahedqlykHSH8b8nAGfZmtv
/1660bWDxmPDry1WOaoN6t79Q5LxiZMiDTwOJnSYVFvUmuoAVUgWHMRlG1px1wjwFmhEO/v5cW5M
AN9VF5IXA3mhPhaN0mWu3qDh2+fNe+mquyIwlzMSBJJqhrobhkubiXrJoX3thB/3dnbuSOsjvNVw
P008FVLCBFJsnx/r4rbO4btfa/6+7Wke2iVIdzQQtaNngj8AQ1+w8bu9Q+3kxdAMuyRRhzt65PZP
8ew/dmLKt3/0Qc9/LmO6WpMKJxpVPB1O28tjdev2721Y9Lv3rBB53Ta56vu6qHSv1iM5oM8I4JB6
4CdS9TSi24E4iCzMoFLlkUmnTv/zcjkMD6tD4clh3nQM2B7tay/lJFpzWnFOdYW6VOF/jvqxiaqR
Z6K1iSvvKyDmNfZ/t+LnfZ9XnPOc5ELzH+TauNkaG1HrNNi1xlD8G3IYxp11ku9G6GmVp9W78VO1
vSP13OJ07Jm73w/xHUWAl3vnYdf2neD7f/KX0FBIolHFLYYkhSl9bhI6jsQNCbb78I5C/RBltSIB
2XGu3DXXe3XuIKFQ8TowY6DaPPlI0CFiaPxMzJ26V+rFZG2aawqJqgfTHfjixFjQHlUpAzKAmpAl
dAYEkUtyuycqmn1Qjkggqo9dLuuVeGPptX1LGDP+/Jm8lATeV0xidah7nTmnW4v4RW+3Zd+HvK0q
5g6/QxB8bzt6xk1iqvyT+kGOWADAsclnnh3NufK0vqZZ9fQE5KVxejonxm4BjkgjcczywEHpUoOo
lx75HmNQPrPoHlfx5ZmRn6EKFRNv+ZubYUjM2OxDErlDwglGUUPvHiSKruGkpdYLkkY+rIU0MGOs
fPHZMdUrfXCCkkl65HP4jbSjD/kgriJoc5WUHPCmz7IKyyGPFvb9lXlC6guOVr5Qm198yqlgDwlB
VHA0p4Moy4eR0gpybDtoscQ583kzfIK04K4apwDnO2wKHN8LeWc4kK0MXAV4YyRS7bkkqXt3H5Ij
nIckCBd/j24bpxnD4n4HX50PDNopkzPSLdW3T9Rk2ZQWm6+DE1k/h1+u9jIwrUOMlmfMdzxSboo5
PRYPXGZGEOrYBNeLLFkMTY4+C/jw7hq+4QuFwiTdRjXRLXu7rEPARNxi25FtvocDQRO7jr/TVFdP
VpFXk2CfZLTYmB/RyGddre9K2+BPunlvXvP1mJqfgdPltd8GAV0PT+iECP3lOiLFR/FBns1jyFlx
ZSXHrSkX1ezIH1JJcKVkS1gokNRIwoo1A6RU3PEUtUSdI2ks0in5bwOZkIddr0iEoNF1kDyJYDvQ
nevICvFZZmfvArxVrypfAkty+G72FcQGRgY4Uw2WXOUXgEflcAc6j/XW5O0cR02nQoak1/FMXi/X
pPESD5QdN/RguLrcITkjRz5T5qI+5Fg+A2XIJbrGGb+9Nc1Wp+WeAqmKWKw70EnAAwIik8SaMmXx
HwBv4zZbtul9aYldw253hDNHYOCqh7daWQ8Kbyoc/4oFrhbSYkVw8jKwkt2ooK9XMzJXGipfvibv
ialaYH6Gdx9dl3AC0HC7uGfGTz92gVysPG8MHeR/fWKmLVaUYA6L9LPSXVZuKy6HWsA3Ey3Idr41
NChMZ2wBd7HoZPay4Zd9xgEn9ydomsoNZW6fIIeas45uCatMs3mTPH06jdwRk6NIMrV+2ii25wSr
nCbpqEb5u6vu2SmgKtNs/m7R7dHdErNB7MkpeBV7qB5gkGH+dGcnDEnsihOy12BOhavtQiwqsNPj
lSYEOzLJ93w9wKsht6kSdlm5ts9YLs30UvH3MUMbHmdGlggqErKqWGe8IA9ZgQ9PA42Akgt4VcHH
fXCt7tOXH2fv9Dk6mkjHTfgnVJFBx+MZ7XeMYfMY2WdNuDFyB32WyD+SzmxJVSwLw09EBDJzywzO
c6Y3RpqmgKhMAurT17dPRUV1nz5tmgqbvdf61z+kLrRePqcysQI+ojIZ/TQre4dzlRG8YyMLZY+l
5L5jlu3HuUYymhdeJy6F28942SA+/i0a1v1Uh/PIRyu+xaVjeha14n173pWHJQXoinjSS7HVwCNp
eAL5O978w9Lklar4TOJv35sKkVxms3tmEZ5+H4dd/Tq2IrJHhvjGXylHGnt5Iq68RufsAQBD4RVL
SCFZwtWIlUXACMnJxtU1kbBaW2iTHv4Klk88hv2MN2xWrPJMLPM7nnuT+7f9YAH+u7ZcKiPgzqu7
0U9vu/z8++gguOe5Ve7u0Aq3DHElf9nTOe/pomTApOdflXSxMjfO0l9DeY1FMnk2oL2W1/ZheQ+u
ZXi1PJ2k8nap8DxmyzduzjalqtvfovszkjFE3Njs2sSqU/CRCoHiEMjj7moZDs/Oje+eBqypIi6l
udWFjeHYn4PSeLyvzNHUJQpDNCg8sVzNP7dECV47wusLO74vKuc1/Bi3YAQWJMJVumKSvsc6C65T
2MOhiNkF+z5OqOmyGX5e1fmeMuPqf1ouMV9mRHVT44DLtKIvIq396i/f6d3FMfda06huii7sSMQi
gQSLDFhNndsSUROGs1u9y+B+6TWn3d1XbWaFAyRL5wF1Ji6Jubkh5/XfVe/KxZ0PsuP7qMVeucIf
RX5vNJ5C4/qryDNFE6eEDeCNGTa2C4ebz+EuxpByQ2Pvy2Ukpcm92AD6nUusViQn1WLhXaTN0E0I
BsqHn9+IiaqBxn2dBpAPOBqO3rnSPNQgCnqx8s1ZvpFXmhIXSvR6zQAuBWQ9wvF+lDxHXl5gpyZh
RNW9o/x2UWEftYSIyyFY0BP/5fluh33S8/dFy3pf9LBLbNdWZj2B8Xl4vVKilsUlb2d56R2ff2Q1
8bG+ARCKj2d+Lz+SEELxZz4VfM5HpAPsF6bg2pOpsq33DR+F0ByXjY0h+aMMzjBoMQ5x69Ztykka
6Cm4NP5idyaogFAaDyySX3gDf0IkCbRbTphHAF0j1YDOkq+pLdmn980W55EByRl1DBzxiMZVQC6d
R7+MtunSZAlJtRcTa/fpmQllQ32GphUtOe7xHnMUjBjr8KF5trWzmSSX45SPCMVgCZAP+gnl7hs2
JOrM+57ZjA2tEidJ5kZO386BSNPKh2fEMIV9ZCH0YPsHTBVXNXCrcTLsfpB+VHwYt8O9JeePDGEv
g/uayzAh9DxM2aTLMWMGPB5kQU46l/6XEsqJUBcTJwpmneHV7L7abyHPTKGz4Hgh6HevkTfODGbW
aJDrGzdoNLcODFMa2rS49a+qW5geau33wqym2OBfHjdA2Tv6a896z/XUb26BCW8J72FIU88mBpBK
Q0kKVKg9tGmcDE5mb68ZCHVuOG2NBO7hVaozt5KSfdk9YtaOUvznM5BCgfQCu2GndawCRd0o+jCo
wo4aCPZ1YndNytAESq683L96Naw7d0O6HAVR4d7mPMrdW2BuLeU656F/rCYjXN2jat1uV6Bt+YEq
D9R9SdIJDsZuZk6lJqxUX54WVUjJ8KNh9+alqPQ6YZqucpYFukZzepRJpLoTedYLzaENz9/vwX5v
C13YNxHJR5TXwbrg6qB4h2NSRKca53jYksSRI/Q6GRrOtd4Vr1m+lXSClP+0A9BiR+erOKdSdq+/
cxuVay/g7Z+M6VHOfXYCxe2FO9K0wmcKZSQGP6Sl/ZI09S9ep7eJbyCvjE84J27G6CBLFxTLzh1o
zUmxKMqiAggC+V5QbzfNup52W1zseWHhjwycdTdD6narzL3jwf9zJysQb0LnPWXkxsPjZkxwjojX
YOXRinXEkuxkmt0vyHtDhWe2Nzz8aTGKiPnJfEx4NnN9UrsbAZXz3jklfRBzIYLNG636a09XgDRt
X4ugrIYzhCrVy9Ipvupt62OHL2hk9S14sWwYTt0eZ6LWyiVutQnC+T0aqVFQEAICwgzuzHoH9WDc
1EV3HS7D3Uja/fleJgSe8sBDVGv+YEisa+QGnN7b2yo/p9/Yw5Y95Q/sMnfNc8b4w2vYCKjgaEQs
yb3exgCUBn4dfs/hjPGIy9ErxNgon6hBGEuJ0Z6wErqvmd6aC0RKf+A/TUiDsEUeQWjXy8+1P13H
Sj+w3gG+/qKRwW/8co+V3/fvnjNAp812/ln4Qiv9seZ724T5am5B0X6v+N4s8Pylytk9xvYPK9pr
kGKNKBE9HbeISbP73ufur80SxzM5HxKc7Rlv5IucMU0VNs9FdYUK9Tyyc6P1X901741sDIjyiA+u
b3I3KLcAHO7wEdEa+nXvF6Fah8WUC7Qd7V/gD+k7tFcW19mt//LO23Af+ZmV3geZxV/mCT3X8If3
8ynF/8vnL9PBv1HG0wpiSSStyLR4RdLxn6r6Bv8iPGKI7x8OwD/GpUGTbYIEwx7EKlc8RCZmaLvO
H9mCmyGlfpXieE0c43VyBWUZEUD08EGZsHP2izKcfqTkQMCS6Ygowj7IIYl8lT/oPM3eOR3DQU00
1F6j8NAXW+LkYpAR2X16Ni2HSLwRhFEU0LjR4UGdO48gbZz5oVjVTuYGm3Q5j+8RWVE39oHy5+sx
+QRC56vsDnN2r9o7tVCxnPfu+Jygt9H8hg87kDcE72f3lVouJlx8BUITqPpEzKUNRu7evg/9hL3j
7evwgO/uAVtb6IM8bQn1fExJ6x14ymXMVFrxY3OTYeMbOlE+Y45IVp3b+Z8vwxgfl4RukpNI9IDI
YFRCk+MyE9/26xW8dYQC+i+pGYJcJPhqslvvHuxXxu7AZVQIYQRUgwuEldZrThz8v9xG6kMcXZyU
/MHBHWMdGq5fJE/jTwyNDe0ih8tJmAt4O+MwUCn49np8/IEwBx+GPUHMRZ+/X+rvfWcgOO1QKfUN
Fp2lU/+URH0+zhD2cet8eSKNolz1dA+BAZLK/2YRCIVx+sa6vD6ciBj6yleHdiXcBBA0kabJ9nrn
1ryF/9uB8Fn+2bA/gihy85mtBW0iGMfq/B/tQhA21uflDrI+N2ctDAFfgnVDNDCDa+BiWI2QuvSF
GiuznRRVw3o3YA/KsBcVe+oIxqi6ASjPeadI4WmhofIFa2jAUuar+jWd66bzv8a6J+TAsLZ2zNY7
HC8/3mEMKTLbDsypILZA8/cZ+6Nab8TN2MGiON++TJxtJwz+OLodefkUQidyiWCKYPHIcD/mVRcF
vB7yVh7wC9AlrJmdX0Ub8lzB6Hi4cItVcBGBlENFqTBDpucAqZFCUD8Mhb7x0fgRPlXGaVgLeILp
rMd0lk4kNLaNp1WQkeRkGqiTubCC0PzTwRpxtPFIvaef+IRjU0EB4YqnCxd3Zt4dNeQOOj9ClHR1
2yhubrsK35ksK11YPrw5fv2ClzeZ1x3XeuapadiQceFLNggoJ5eW0RHEknHKNk8sBx5HpL1ujUEY
YII6JQfK+FFBu7yDnjvypZrsGk+W/c5m7Tuy6YDgMlmxmJg3bsLAM6FR9SDUGh7JcmxYtpvjGz7Z
vyfwc/ul26NeOUBpOhmzM3l8b2ILDbe8eZ+KA9xDxaCpSNepPs08VJEeQf1YFPsykkPO16mNybl4
hEzn9evJhz44mIFZ+6Ni/sLr6XB6LkaKQ3AUhK7j8sWXvbsc3wPLcLvJkQIiQh3cz0lmtgs0RRIh
SPT842QPZ3M/vP9GkUR/ysB15Cq85M9uwZ3D4k9inI712iPY9OvH90dxWhATjvTMPSZVrAdtiCPW
fUtjGNXCR7+c3uavsfL9TDRM2a2F5KuYA7qjKFvjwnBbkPcJJk/Hy0N5SpM6KRMm2g6wO1od3jmN
iuiR45SpB9fN9ayxORXkteKSsiQrkN2Zg5ucq5OGr8TpTaXqPNYmaGwizZAQPMYGwsfabeLW6RcV
W1jr3ENLCAf8LOB2B6M9nz7QwpfHhpnwlAtTlqvXn8rwtcfq1xcf7MYHvwb9yVhwnETtllg7sUn5
H49kjYWRCP1h+qN2bk+09e1LC0kYvRxDey7xD8biCftWBNuKZPcBPmVEY3P9K0+SZ+zzecYeBfvw
CtonA1NQP5bupZrqPFugR651yj0T/raoyf8RDbN4gPVCdh6nTTezkod33Txj+3SdGwNZRmmYh1Zs
AShN6y0fej2KWnfkyT/sqYfW4f6wjZMnGTcTxbe42IWviC/i9Htt0ZwIXfQf43yCx33tKVD3iKf1
n2zzCxkmZUFdC8lhoi9hfMbVOCM847jIp6PUybxmLPlMJ3laJX+FrvNItWyvzBm5VXtxue3T5v53
DV5jNeoXT8JmX1/S75PLLa69StLS49x8Q4qwHFbO9BN1pPq5tStxIhhu7vdRE31C27+HueUz27kd
PQsh+vQZPU7V3qQgpHOikVkxRfSb6B5m62ek+6Z79HpGXcBy0yZ6jEm2WXCVtj3LEIFBqE9bhEsf
51eOX1iQoLx18hwHfpcx99JyqG2oxYuggix8unnXQMR8fDZz44IRCABBDJXWTEG5WcO79PRaCDby
NCOgud6lq6keSEcnr9ygnqpjrHUV6lAKiMx7ioN3/P7n9oNtJSf/tfEoLLSEiNpXII28+tKTMH6l
eUXNlnB4sH5KhJRUeYvSZ5gSoSAW5klLmqkOJuT+OhWMvCOYLsnBrtjdMW4QiiE0VxlHhxgzRsnM
pcF3ithnd0Y8PGZL//dmMBEvbgJ3DEtU6GfkyaOubNjGky0cLdrSJZTv5ZgXcEgsWYpY6iFrTIMW
ThLDawT8zg+VV4w4IoE6+E8052VJ7qHfvIhPgI8OXFck6GPEFCbi0dPhgLC095TMJTRXufv57Ib5
GdHqx1nqfQvFg2DPf8+YFwNLjBILqSw3aN/72UxNFAghgLECsbCcbzsU3tsR7/31xSUUe+Tgfn0d
eA6FXa7pUAPQguKgirQGzQZmNmOcgHdj/hLKJkxEPiGV8voZbsGIQkpr4T5OKy7D6kOC+s8LZjod
L8fLRPDWikBGgsms+PXXcC3hrfLKpI0xPoRqy9HHUd6TigjYw2kL/8rloOR9dKEfErRq4L5Qmco0
0kKEyS2Uwz4wEIImBsmhrzme3nNlSt892413r2CMgw3+NQ0GKHJoMJrYQqtivXXJa+HBLzpTKqCw
qf1noK4F8XdX+zsFLRmm9in3WIrs6DPfUajyjzhH8Y4ZeTbrcTzlwpEci1hP6I0AHuZCTZN6o28g
UH+0kAJpIqzxGexBqoTg2PKvIHwJkicHvopm0f2BLFCxVnCrYLQvFtuNb11ACsNzaHmpGG2LvNRH
CEkoFIUbKwrbNvBu93I545yKIMDyqU35ReAG8KXEL2yC0VpHxV3676XM6BBeOo6q8Z25MynfBDkS
j+q/oR2lbcCxxvZQ/DA5GcZ4Nza9iFeXSYd6jdGO0/K/P1G6fKvufTs8V/mwHQ1rPJuUcf+lCt+g
q3vGtlyKCJ2PERS4Ox4f9RufKThrpX8eLeCIwVZ/Bl1SN1zpL6okOKHGMmNX5AzB7Ta+//wr+YBA
QBR+mglI3VpOek/9qnC61bBYqbzPYgdBgx3/wWVer5Hx6GSaMJkIVWBr1g982yXu0aOFECpiUoZe
ApYtlg1Ef0BLFSzia4halzBOijGerSs2HZeIFX1k1bMVRT59nPfC7W/GNedan5dnQQC2WeescjhY
3oVqK1rPZsIlg0f3FRqkBcMX5DVvnjeYWeyCaLNFZAxzN6HHhtwvlgU1JbzvrQG4bpEE8fZ63+JN
npdqN0ru7P/Td5DN8Id19/rUWJMT43SBGuKMiVnkfdIGTP/ZY+EVLSb7zrtPtDljKgwglbXBPQ/g
9vyKDKhspkGi1EO6P4ZtDb8ItKpnVgN6nn+XZMEyHSG0igzqdHOci0wp5sLSstyMLs2P9nWcl5Ps
R7+HhJNlacbl/ZkBi5MoVXxfx7L3g/zI2n8YURQBvgowMY8l/o/SIhWOPvh//F3/3pEdd1G6NuCM
fQ8oWIYICxoc2HCIQat6glE2g37IsykI9iWiQFcMH6xA3f00Ls8+EL14Iu7riGiH0lUs55Y02AN6
IyB0X6MIYJJZehlYl4bxAmOXAsTkLGYlVAKkOTBh7VfX6DW7n32/+qnT8JuZRH4GfB5idTeIOdcI
EmXExMn4CLILPQJPp1Hvn+XkdfV07vC3sIi1kb+YBFiHuR7Yc1E70gPBKITLcPuGfTi1O1eim2l+
X+rkujCDI2D8WqYgQwM9zx11YnxAit0H1bzmtFAwmak0XkXeE+TBKI0scXo9YvUXKW0J9hs2vyYT
ihvJDlmMFBtZwgPWpZufKJqpf1BRYvGjhOlM7Ib6QlvVGMct1ApQTagcOoIlN9n2ifIF+7zzDdIm
XcYDuBUislDTyktje9ymWVBcrK12+CwkzHCgL0CvgsgZEO/yWbMB7ut9N862I5rIRQ36wgMwwn35
xkvX/3uhsecABGKZwrgZ0iodCVN5FESYVUkT2yM44rZUxro14fIydIbUWYm4W2yS3ydIPGp0t5ZQ
hPAMYQ4LW/1sL/RRcMM0CxOMDQp+kGPQHLCSN0m+5F17S3itwazLPHfLzUL0Am5wis6kAjSJ36Hu
EFavCLY8aByYVODJx3D4JHH0GQtp8Wb0exDDWenC9AWlwlZkFDcvt1vLPWpwlOdL5oHGY3rExRtr
9mfMRPBxC6vrVGay1ydt840AcvQHWUpwwPAJBuv0iRVhejnJooccGV8+Q9WtC37/WG6TdjFj9pXD
q4Sbma2MX+ighRUSXlii7kR0jMXgfaMFyXHMPP06G64bonHvz5miJxK64Hssf76fsIAUWrWrX4C0
cSx1RCcyGX2TbPuG+64nshY2/L8fryogAAXojCzlx1BjDZnyA+4TMHz80bwbq5I2GLrHsR5b7Z8p
cxuQhrynRzCY92PRspHVsU3p1G9762ThHfzpwmLVb9TgEYsF+vCLn2rSABCMnCuujGr4JMKJlAse
GXZqmhIWCfHw1jLLkts7PGKLgFkohPOG6NJfWrVjM8kzd0haoGp732UEXyvuh9Sp38/ZHJLm6t3M
CXbi0NM/8Oh0xmiPattamxtZbf1SGq1lPCiOX59yatZRRb4xUDcDKNJuoefmkj+gfp93uH+v9Sb5
dNGzAJTNsNunNX+/ASxpOZ6Zp3DKgVEHEtE6R2vSvP9o9ECMcOGmV5Lmr6dvQSej8uQTzmldcOHG
i9gaJfgh7D4BS7+HSzM7SpPeRmP4pNEGKoIiLmsEwy+0KYdwNnt982SOr9NB2Zp9lA2RQn4rzdac
73avfaiyOjOPXooK+LCXG5CO3iXkqD6HUL5FVXAaMe79YIzQuZCjnsyhMuB7qL5heSqMRDV9jRwW
f6hDHrujEi2ZO8BvIpzO6A+FFvZX8I8q1K5LdBHGCuvICKZh7hGzV23RLr+mMB9CfZf0BmLaEOfe
j3fvZuqIlXCorYAa4F5iQxY9MXmv8N+g/+IRred1O1XsuF8Ze9jdVHSfP/nJcL7/A6eFbPrsPKY1
OcRPFBiIqyMmIZvnL5E8WK/rTZzSo0LS0H3wNUAGpZwRZF2PEqzIS4hj/FX5iW4qRu5jjXK1bieM
q5SDqSC7JtEapMwiGM6KSZmyuxpsQbePUEFdc95rvvkKWp2b7mCikZEHAyFVD3m8+jT5N046ggAM
03IILHnV0Lvqs1yPGwZzGIMbM+pEPibA/KjxrEt1zjlDz++ftzzvBK/elU4jh+hSaHagjHPycEo6
QBY8fIE/fO774An++HqOhzeQOZCA2qzjgo4haub9+o3w3Ck/VJEPbfLSaUgZB0DlonNDr1gk+vx5
TCwEnaAvl9TyiMXNb5EMR+YdYHcCCClmPi/h9G58nHPPHt8vi27xfk3uOiM9Nn/z/JAc1v5OLZjr
1Bg2YAxh/LYj0K70OamYgN53pjPQdsLX65ySVAxrmneB2ENg3h/hPYsN+Z/rASyexyF9GQQckECI
oYdGNOLyugVjYfiX7kfrbGKyd42815fyXL3FqBiQNoQiD7zJF1EIYbKdrgGeNML6J+g198ahrwYx
V69VxzX8F8n9SC7jlAwG7GkTS6fP5nTLvcNL8YqeSTXDyYFV7GJHkRfJo4mUJefy/fp11wJFZbSN
W8HdM0fercextKbroDJAHRNZ48fOeOEWl0hUvM/kRebq9mXNboSjNzjNuSkR1qVPch8xcZLfwZBf
a0VgYj7G2Is1CNwlUc1dQQEW1mkLh1uvgvtn98piuzh3nf9gc7k43S/NrqZ6e2q07ll7BE+n5fwF
S4jTlHX8mfOH6+Cp05vp1KjnJCh+oeS/HAKAN2kiK0Hxij9VZBjuhv+BAGZD+506xfYqhBYu9ENF
9T/3sWm6XJCkp6YE12+51MQIVTsUBjjUMZCeon3RW0ToI236rPy35pnPmSnQTtV5jHz142hrXloP
4wYTVnzLAXY/QZ6O0fQzT9dAtavl5PmJyonyO1MHr5dI1WBmD9m055h6r4Wrt6tW2+vgp1pkax5/
EIhy9/4Fy+skTtJ9isSFJBJB63eiV550R5ysq1X72V+fwY0mbXe7xVJogFoiv+Xa3FUKWVCFdGp2
AZnzbPqFq45NyHbFOONBLVedQDZGZdwwNR25vb2RTGcEWe4RjRCIlF5HNYQYIXOVub6c6Lf1o7ww
2//Y65E8Zfl17+C2w/D4l5RBRj2kjhjxDf4Odor4omjwZOP2OK3xRjHGdT2VjgsFEZdVbbRhrLT+
0yeAcVZTAbqL4csuklHm6iA+tgBAFNJYC6TrSBLNRKqgZRJQ3bduPc0gf8Idf9BSubB2cywS4+LI
aauG74NWO2JYYZuEbDg3I7F5pO3XhDsfs3WYFVLcuP6L78ueoNVGc5vvezLild6mP8fquJwC7ei2
c1Pj7HTD7qQ4MvbAIGOvEn9o7bqrN2jecB2b3Ler3w4CsVHWE0qfn/RciZaAvaC5+RWgMGgpAbY5
nvNuSwFuuZys02OgxB8UIY9IHgU6I2fuQWgV/qasnSfY7b4tMWrtkEZsX8uFwRB0tGTs9cGevkEi
cFEPo0qESXYg2/WGrsJcSpoIQzabAEeT1Iz4zxeNB6yRVpp3mot7Wwo0KkjraCDe129DXqWELGZA
wtT9QZJC4skIkhg8FBsis93IObCmcDI+hnfttrbtptBF1bnaOuEHseHueXn1P6wxPCJwkm8no3w/
uiY9BjlUHdcv+LydKJ6j98Kg8F6kEOXS76zlrM8XkhZWecC2Xvwhheh5Iv8McEJ1/SJKbnDJ0G4Q
iJQeuJh+UK5Xtz5O6eZUsZzC9rf8bVJ+KgM5Bne7zlq6PgITgCzixwneGRJ9KEtMu8mNrQ/VqbpN
R8fxwwpaYnc3+xfGheCFM1g2WjU3ikm+ODKD73M/78LKnr3oE9wCD2LWGMLruTltgPVHnrZpUfyl
kCtlOCygX4bE+J2poJbYCk0ZJA010stE6WNu7TF+jTciixtE+xH3tHPatD6CCTZAOZrX0rQRCSIx
XpwV+mJAH8FvVQmiVDYKzGw7eVa/NTXQoFwIDbVCMEEuLrdFO+urfLqqpxX8XqhsSepf1yUVvwmc
fYQOh98ueot+PCH4QfuVrVjn5i+gNY/A8D4LJP1t8G6jvA8/1bg7hsd6ru4+uwrvRHjPFuRYl8qv
62HQQC4ifDvvEunti51xcgeoptprfXletAlmlzy+1hcPiNksjHsg3RFksR267EFsg3B5ug81opOt
bisGEUYkZQxfnn/D0/Hq6G0GhN0cQQq7wKYiVRfjzn01PpnF8Ds4Lim5iXS5K0yN4bfBZPJfYQLR
E4IrMklU5OW+TcbPL06lr9143fwdV4JESivJY+dCCFkcBixtB/+r/5rq8C/whujNmGqJGwzTDJNu
iPEcaaPlkXDoNgIEfBdxxmG6qejZHfOrp01fbTaPNbuQtjAIZ0XBNbgxb9Zyvnpvc1ZDsH3TsCNu
86bPyU1Bchkws7o/J9bNsyHbur1EZCu7trQo1hB8L5SpDNOiy5apu4wFzuebssoUxlhA6BNoTgwl
v74otrz++7VACJtJdKOjxecxOcruTYIJNrNw8JU8S/ERvgh5LsLpQg8pNSxT1DHVl1R71IPVcdrQ
5sR2tWRiTLWbSdNR62sfXOQmNB99UMyIpQGru1FQJF4F4o8yU99gc79+/lnj94SbSb91m1E0DLdg
aGK2mrqcW4xoYIQqQR24tz+pnS9vf2Q/uyR/AJ+9vjU1bAI7Si+y6dJggzpi2Nz49jaXAsXAYwQ0
1YWHTks0fseN5RmZl0Vus8Mnh8DIVU568IQNnflTPuEoqeDsrR87bJnq+Kj67dcEMeD9HTQIj+hO
KgjQOLC6XGa8dsm4GmsMFKFcnB/IfkSgNRbOL5EXhQ60mgiz6miYI88Ed5bQE0RjNSbpAC8NGkuj
Su7GFI0dPjMvF/UDc0qOXV+BrC2U69sKBKqYI8x7FLCkYXcTyb2lP9VO5fuvwAsf3pN3fUXXLO63
mO/KFTBkax1qJDKf8FmtzCxqDhiPGvrWvF6u6leGqPn7gybEulPLkR4UwI/EsB0zRLSIKsQje27a
M05e2QotM85fY9n+0YAJ2Bnk5HrhUgnm3uS6I8PVv3/7x3mzF1nGvRv6uBmWnmucbpEvLSdFh3JB
+7L4QgoEZG9vzQfyPS8pZq6q64Tl4NSMG1CRP/Ciw2Mk+4hU9YRue/LBRAzbi3zhqztN5pSIoEsM
c36DU37toTXgb4DGkVkiJCOc7qenIGa/CgiHm4Ikor8bxuoDF6blXXL7NIZhnFWB1o7zOSFWrCyT
n10qEXEl+HJRPE7cH1BGfsT22j07x/v9f+gTSXisds+Frl8wKwCvgcu3jtaYD84UHDoiFCvI2IhZ
2TZYGaJsDbHa5O3B3NewrtEMuE8kk5BsTFSnf6YRfIzA/rDnx9UjkRm4wCbKgPo+cKBue/245uJo
Ju7SxNXXsF1dYzWKedZoxhgLrOQ9/PMlezSYZlIdtrzgPbna7KMCTK2w13mf7qc8C+TZCGHBE6sW
HnHRlHwZCYRBa/epvNNrPa82dyzL2T9/EcCvMSVd2hs+9Afzx8EZf02D5mx/MXTlJ5VwjEDZ8Mf3
3XSsrFjyDFa4bhCxYb3u02CME/LEmzKAxS6eg5u8LZhLCb82Kfd4EnjQOJ57KNRwPYBOnHSv0KtN
vc+aKbTCE0yP4MzuGfM3HLZ+XAY/1jSj9wG6HzwS51LYQxJ8ReRjSHAmj9/R2kLECdDYgoqMYRxe
daxuAZrkpTYVzuXalemY6aO1lByGjigu6W+m5ERgiju4zyHqTgibi/DJ2FcqyBM6NWw+WzSUF8iF
/CxJlq27ZhNNjieciS1nTcY8BtmLqCJa2o4vbmpi9Xf7w85kDGahuzX+/ONC5hmksRzIlXiitMR2
AT/AOWMgABzeNl5Gyikj1BVBKeLYbEkDfiGG+ui/2F7HdRYoK87o73OJ/R0REoz6wYRAEQeII3gk
ncScK2Kqg0MYJneUw4WLRpEvx63HguYbX9XEZbs/Z9hQ4WUB7B5mBwvZv1OpAdoSs/DvkN/QMKbr
C4ykFR5JayCSdV7jF4ZP+9hkEa2wUgnP5jfOmAxloM0vO/8FhC74kuv1pYOVgaOqcI0W8aOPnI/z
toPGvSTIePDL0COTYDZv+02ZwOr+569xRiO2urFyyOAQJzRKUXrSV//PZRXjqSrMQe1cOwaxj/D+
OFK1hNbqOgVRYmR04lOuAatRLs+OsNdhhsY4Y0ME+ScBBeZ4YYaGjAHl6bzweDRjiI7STtwDTDRB
uy/XZWcHmMads23NnG/Nguf3XKzVUngFyMLjHSdwcQMpZXkLwhcZiuB9kTIMFPbDgNgX/kv4wuMb
Co+KwloYI1RLxmiQ4BDDJJDOyH3xXOSfQtUykAKAWauYEAKL2rEYfpk4wuP7QhTkvyNDMrGQgcPK
a5hqjW2DiaaOMB8YvnhPsDyWHoHp3a2Nzc9lf8LykUtkx1z4A5rPIkztpXIq57ZIv83A5i8lHYAP
pqA12JCeDb4BHwZVpHZCD2KcUExNGUTdtgw6GXI1rr4xlDnmJ9duCuZkoUpzXj3ZNEtT88hMpw5A
Q45JMYv7X3rd+rpdtsDIUDlw8MsCVHlAVpZbyFtaXvZuq0HM55j/+L0M9XGHFBIUNPLcC/4R439W
fu6996h/n1sEYhoj2yKd8IzdLZYtQ0LAHm85eiWfgeAUhl6Iu+j7veh59c7UoJh9yvi7NM620Hki
9Y2523JFEkQl0HRgWAEzM9EkT3vNT8K+YaH2ZMsAd7O+JHja3GKdCpAnyEn17aj5OVqODPM90W13
4PM6OFmm8zNrHmO1f9/mQmPMZ5gv1e8MswVBXQIgX9MqvfhWa3PAYDP4IEhkWKtHBh3ZPGE4PAD3
R8LUT4tQOXS+fOSJeC5tqOVrph8o6WjccKSkhxKMKCzUMcAQidkDIjwd1QF0+zQgOxvtBhMucf1E
ujXXf7UWOx/rFfGpdxPyfEVyqwO5loIvRXwdHOz36SKS8iiOt0L0gbsgXM2qI4EDKAmpwzVRah9R
E6gbkAVjOryXoV6TBQXPrEyYg+awvhses2LampuWytfwcZxZ7h46RnO+usHRxORYLZ9QPQauW9Tp
4aUdn9WYujRb4Hu2eoPpXwXR5zq9idckAmJIxG4mfEF1j+pTbPD+Tj4gY1KZSpw54cWsWAz11Qcv
Y9DvWzBL8oCNNvOFOpvN9T0esBLJMbJjoW935RHCwK4u8Y8h0Grp4T0dJWzo0Xbm0l58I/bxIwa2
0fkItglpXPzeDoBZmoDPfUYQHlnHj8ekfC4svzxigqbKWOLx3Ol9POx59NlIhMiYwQc+gDp9Oh92
qeuL1FPERtWkZ30xAt7VQj2uxyD44huQE/scQQ0A0sSb88i5FNb2txrnxr8dBrNQJiaAL2tMEmCH
MaLg+iBo5wbRDT7hXcRKRKacXMUqyjnrM1Z/dDATKLQ0LTIHKF5rQv28xPf2H0UMaIAfC28/D4Jt
Zvn3D4ZOR0g3Lpv4UkciW3JNSUFYCLvJaUTKIoH0RQPXE1HpgzckLelDDUZxuPcXQFOYaY5cF0Hf
RZfYPFmTPAsjaPgiLaAJBerYni7MKqiTuEAPVuqNf5eSR2OCLy/iSldY1TgeSwMyB26VDAZrzl/U
mDxylRKjtzvG6s/t82OjgB1WiIIe/eRKUqS7fbprpoTu8rYVe9ZztizYJyJrj8YfaA0Ch51Feeds
R2qY6cyITWiCzD2EFpQJPY7+hJq/Vw0mzr58GJfjrF8+ic6w6rU82jI5xNN93zm7BltaV0cvMP3H
CRxw1VWwdyZk6rgQtlOWDututBCjM686clgDtNNf0nz0WPC2XISUHYH5aMqpXOpxdSiLb7YHINjq
gPGAju7emGUj2U2ZesDxt7z7AlHjlMEr8AFhTxwchJC263bkaD3aoaBGqAZMBT36vteQ40yYm0pv
Bq9VYowfh7oG27fGvFdPwZHPOWZwAnkTuDvNT2b8CN1WFoLNFjgUbe6EXcUOacVxDyIREPkhZoW3
rbXSv/kqhRWw2ykzsqO4Bv+RdF7LimJRGH4iq1AU5JYMBkzHdEPp0UNOEkSffj56ama6e3qmDcDe
e61//QHEGgKF4CTr9IBCHl4AG3ugd/jcP8hKXjfO3BpMoRI3umEDs51vSboN4RxmBiQXUv+KY3aL
dtmuXnePSoJf+okQpbM/Gp2TQ9OIkJioIDZMXyqG6njhnqtaLRsjbrAawN+AZGf6Zrj+YPrvSgsw
8IHihgHyWZ4ayciIUP2IWv5yYn8Fa5OHXm3us3V4lw7zpQAFpjUTjpYbYMt836K+hhLmfl3+y3Ro
9I4yl8Bf0LTAoEZzlx8x61zE9/ELGGeG7J28Dz2+hydF+zwUMFgUS0h+YJ4M8u/AAl3J/+GAoZea
JUpR0rEDu7glN5FmGqIU1Y8u7UpYuja+Q177l/GZJbiytbwo8PdD2gE7iiI7M7hcKUqmQ/03/WKd
LHtTEqpEvfTGdrdQiOSE8A7Znicbgl+yamPjjfcw3/gnQLX8BJHnbNtHV0eY6rvp5reF63WEu+ad
Rtf8KG7Lo7ytdGmAv9C7q18YRgkMuMj6LRw8KOyWOjzdgdMaNGYOlEEPNpseXAEuA2OQC/DVerX6
AeN1cIIXAhfmHQp+hkTz43NHoLQaIRhBKpFfMOMR3W9j5BvRfNMWkUIMvxj+M2xveDsPjhZOC1+T
9XxswuoVG1bQZE3NuJp1sIb+OY1VEJdJKl2i5dgw2GD0R5Cy/oaFRVbQeX6815CZifr9G0jPoQPl
KbjjFjWcQTWGMVC1KMs5fQV1S5lITTVi8+G4IVPGwqcp1RllAkT85su82g78bhDZAzCKNj965JsD
kFyv/pEWRSunWr65mvX2AB2dtbxyNrJmtWb3R17GHN8+cho3n8dTQXIL1MjF8nWnA0s2eWQBXRF5
bKEk3A8MnSL1s4Kauz/rA3/9vrqS4zvQ0jiQIJ3BZDqvvM4xV/8SihYACY8hFSm90ppRIesUqH8P
gqgXyXEgCM0TF1YeI9lB3DPZ5hzbh+L+4JykNh5+oAwajlv8FnHR2HM25yv2/9Fy/lW3NNDvQCUp
ggOSAuK04J3g1TQXPg2d1oMqH3pN9ccPeGLZJEuQx6E9jsUHl6vVeQz3DGUTaemLB/4OVJlMlI9k
2A9B4Eya2SjM9L1HDABmhZIHRuoOMgaXOYmQHk2NQwhfRNAPg4tTtGV24oS6T7o9RjzNYqR9SJLl
RNXbeP1vsgBEcWd7mdn91ObnMxfk8EUvh3sk4C1WunAaG63IFseEqYIKIibtqnTl00MvMJRmcw/+
zkBgjJnq45Ub2m2SBSx3p1dVZ7Ae2z27O9Fz1Qo0nzYVNA6rh5EmvDUmPlzMS4c7gJkuACT1HeME
NpVUlfTfyCIV+jTSRrud428CcP56Vffq4ctrzGNkIZLzsp+fxxeihBG3ZqMu5wP4gcZElzVF2zFg
hmoM03o1BLk4M6Dc4clID9drZrCx7A9yZx4YHyR2pV6hQ1OZqSmCL8aMFtdX8eZvHWMrngIgOWBO
xF7a0Txz0evddYxkyIeL9XEZdDNpZdyrv4h4UN/bo/jA1BXmCeU1dc0CuXJ9ZypNSJY4KL4486wD
IBw3BbCZbyaou96m6j8Vq5B5T1/yeXtmJoUmx14/1tgZmJ36muOk7Xp8YjeGZM0fZe4QGKaXX+Am
4ljIEsd2D+saE6mJA6y8vo71wj2IY/jVAH7GQB1Fl4BiCwIqt6Nmdxn+UoY3JAvttckfJL/NLW68
f2XAujJ5BY/1qXIXZfUJH5u5NHdylvOZYE8PC+96Z8LI1BayqX4MlzZQyVg7CmtolGxAMKDZATbX
OWv+HmIvxZhfbbceD+6ZWK0R1s3q6i4vkKex8Yz4hD5YkspiPZjYbgI1qUxhA+OXx2SkpnA77MbX
diAVvLdozyV+qp9f1ctsbyWfBxthGLQfFm7IL4TrtrK3uGPpNUJQioyF3hrXle96h2zrHGQ0ETaM
b7oSPdWFn3v4Jo2E4wNTS4SfXAF0fZ0+KPoO1QosfR2DS7QqYsnewisyOruwX4YCcYtG8iE/YAXF
T2g8tItYe9AM/j1g3jMhZrugcqJsohrNnyF+KBo2YlrDZq8N+Sx/REBRUcxglBEQKv0a7zNjoqVg
3n5ocWhMdUB19689RTBisX8wUWkH2nrd1OZNcX9wVDDJAeS3XCZZPq69OJkiiaB3o5c0qR/tB+jc
fBDJ8mzCph1MHWYoyJDV05VRUgaJttfqMeVnbCHxLIeS+vHwc/1BRVeNDUi9fyMHWWkJSfdf5kut
i2hhcdXujIE1B2YN8rjGdZRKDUHGYF1LzfQAbGFlsR6GPGbh44jREr7wP0FJjOuJGt3JERRYcTOP
g0zPKMlTrnFtL2gCdsC7MMHwmWTqQgAq8hLwxFFvbR81AFaNCYnxpwyJYj6nUjkwpnCmZzzx73+1
isiEV2cmoDIbduiMYtQv99SZ7eEfwZUeHClRDseS6hb/XlAWd3bAZHdJ8hgyY16LtqeFrLoPr5Te
6I2b/rAvPCYbRr4eXKL5FH9/1Z1d/k1yQLdSegtVnrcvV1tFH5PXQNLboEq2/4YYiw/oDkcI3Mv/
z9H4+Y/aCzQytKC0KDwf5ZbXTK0hNKstdEp9XJZ5u167XH5wWR4SHt2Xqi1rPIJpTyEM7jMPt1vo
nU2qQ/P8bN6/p0sMMXMwnLkUjnqiOaLanWm/kXYiCoBwY+c5dzKL6dMOINX+5exl9scmanBpfkoM
O2nAOQxI85KGlMk9yTMZViXYdPIQr2jAlaGhxGnkCzRAsQ6WGDD5w+AuRy+IJQbA0Wvwx0JH/8/b
5Da+3X7AcvCDxAsVFXfDkXn5Y7gwMcAAVBpqfkTj03q39jAH8ULCyEXHTiE4K0dMEzgCwWewymKy
poblDqiDIQowzNDWki8udRuojHDcIODBkm1RQ/n0MHgJ0Km/+VztSQLaQvcxZMZNThLfB3IbwMss
1jnTJXwxKH5Inhkv3gAjfH2o19EeUOlDLgOXo0q0yaJfCxQMMEOAYsIthhU/QO2EXAQDGNWtWh6i
zcRk0MtU8MVtgySsCky4Pifx8lnMd8WJKQAUgHQdruceSHmAc1NrT9fjvezgR3StCUSJt+RCcHkL
mmVA4bcDnaB+QFXCHJstnEtSbN7eZBGcG63HQvvjyG6yKXdCpxYH2X3tPk7UaZhtdVopYm4Gw310
VCDIXXzTH6tG4lSbWMYWSbH8X8HMv1oSGsIvE+h5q6W35s/35C21vYzen9qCepoTxEPTKu27vxIE
llGjGTLTrqk9ILKB27F148nPRo6sttl84Xawk8gqep4QIbWa45nS6OVd4liMrC9dE2cmW7RkJy+7
oyIkbkDS64ZZmPXpFoQzNIpeYp8z5dSB1HTJT4xj+dWcKQcUkcAZ3zkco48lc1zhgQBcUrjpWJth
N7JpmNvdUb2qH7PTwr/ebu7yumj09wV9CkxeVhRqF7aLEJaLglr13H2HBhDT6EXmzbGIP5Ws14b7
++qhKbLOMV8d7IPgft5n40UwMXhSwPI+98Bjh5jhRAC1dysRZ1djlDKF7bSE9sFeL+IsChlQcuXN
7E3rx4OBqlnvYwMqCtWlwOl7R86zRAfWLtDrL0Tmyma4VJZMKqid7PAHmA94j/ZXvNCy8CoYCTCl
+ZoCEQBw2QfLlH7dMRBudhw9/slHxcWsa49dFAVIdqco5TPmvxSSzWctxXaX49xkffIFjWUIGA6j
qDfGsD9ydK9aD9WV5pc3r6y+t9rKes02E+b8c/NLk+QvggaSfTPC+oISOfyY5WQ527+QJaNNQwRu
J/A7VCaWb449DKgrZrYGbRlSDSa3FV2sUZ6z0MQguDA6vgc6DgfiJeORZNfTwt7QsrKOd8zh1bEJ
RQmIF90uFmIvbgYKMIYf8N8Qe2T2exfZ7Verj+FGPFdQ3Ol8b6PzjA9wqKhIC0WD2lDrcadVt4+s
d0wSQz3D+DRSByta9HpLf8vkpnF6R3gKqzF7juC+9j3bzTmNrPyS4svwNcaZ9trMj59bdauPVWKL
6B8CPV+OsTdl1t2hzGiZs3yQDHqjvYx/maLCwvyeExjrfy9FbX4h1KHwWtf3ScCuMFp0v6N9uEG3
KsEFeekIgr2USfiftJ289WAtbbNb6g++AsWtEzUuT7ZWEBG1U3V2FzloNx2mrr3OJ4tyHZuPpY/i
bD3aZ0NehX9VPLR7NMeDPoaBI19m6Ixfy/iBRvWRm5lVA6EaQbScSA5FFaU6UIfl2+FptobwAEOj
O40Xsv1Zow/mxmRH4B7O4rd2h0dhKIcaHDQFbDS64+CMDJnVaG3M0Cbr2p1sIda13N8JVhtTS8Jk
Org3F1TUU71c+JT0oG8I8mi3sHWACAE8ZvUvNT8GB3ELOctpFtIlphMw23W3nLjZesI025D3DeKX
HetP9TAcswq3JjIQDzMQ06Y3Q5qLJc4Ys7ZjlYSbWh0BQuqty5yNPxcMC6htN5CCe+UIFVvEzuvK
tLd0q0OPwtAgcBA1F9tv8g8vZGfDWHEY8a5rCdkkhcYin21qWBBr9Dl03C+6A3ahdQL1EYn1s+ts
bLg5peDjfczi2J+bMyVPcmd/d4UT+kz8niSQw+6HIq3yxtgSWZkDa6ehlIIv9jKVqw8zRsZNFYZg
u6oJT91//4JHcuakmSCuaM34LwxNMrJ24qYapDszgPJKR/DLLICy/gBRbsQwnXt8Lv/Qh6C0hRAF
33qoj3T6d/ECP9llZpehXUyM5sr3TV1Ri9fiDCUWCs6fkSNNAdzwiissIbBKVQGvw/f3q3FWFNjz
yIzOMQFYjvzTF+uCfY8LzlinyJDhHaJwH1honVGhr/ArXbGSzWsr3fFgflu3HDsbDK1+luO/EQ/n
5MAgm0FtXm6gXPGAW+IWigeGgz1SAWl4QhMRp0E1+Jji1nfSxROzxzXSzZ5n9pQY72MEr7Scq+3P
e/0COVqLZgpa0unVutKekROvC6LC3jODY1I6yy4zAhypILbjCg1rt6fTGwx0cxRHCqf9pUI4Bs0g
MZQ3TNyfUUF4e1cPDkwVRSQPrB4vOKdXzDRBRUtYbTsu5ojbSs38XmLJqX8WlZcNToD8s8dPqdC/
KAR/GXG0qP17bSrscQTCtYnkIvyzZATvcy0C3kf4xGAZnDW16wlUa/qgJ7lXsfF4M4ig4MB08PuF
LKgLc4i7WngMlhidE+qaoWvjPuLkYowej8muWMj6nAJ5bsBxpsbE1uj1E3NAlQS1pm7C5IIEmJET
UzzJtBryhE7xH/t8KF2LscGUdDwntcJ675WNtPtAMbS6pzwd3LkOlTm6UPTS3yw/gACAozybPqOh
2TFinjaxfGpylM6FKqZqDA0aEj0+ZjeBY15G0YNJ0K00oJ+GtMY9U/vpKpgbk+ABpjZltUYLEedI
WDt8iNbMVnW+C37GBI1wgi5eXup1HSihFmD21lsd1O83st0mNBsXzyX6aN+crTIn2WS/U1wvBBzm
x06LagRIlrfXOW8caOo22O1Hi4+ypbjKMdHxz3yiAbN9NV5DXcGq0L0MUA0cMmYpW6AGnkHjdZwx
pWClVM783C5Bfmm/t2WthljsNRZHklkSLjHUGv6Ndm+FyODtfJE5TM7D8gq8Hwytr0N2VWRypFMv
UMpmBL3QAk/JPkWCgSOV4kaHF11abGBTCL1pyxWZbMC0oVN1q+gsJojb+nNywpBPfAK/3liyAOsR
s618G/1OTdkS+WvmhvYIJzjcVymk6yU73260VnYiC/3us/H3bCyKE3mk+oy2P9jkqTO3tAQ4JwUZ
WW9yA1Kqpv8NLfAAkDfDXnrhkL4IUKkMamOrMaqlAjeWcsJoA8xqgBIwy9pQlDOEZJWA27N4+lyH
wTFO7fGxN0SrvkQwMbkX5ptZJCT8KdtVZOD4jeNaAd1WcVgELxYKf3MX0BLjL7PIVpIz1cVtnFsF
pxMjd77X0AsK1hio/Yf2FaXhEF8XnCFzmBLcDVPQ9/Gq44jQ54v3YeZ2WrTMztS1RusMnv58Rjzo
b/3f18VLWmsQH0OwW02gDiJs4wZyhrQuB+mDIxynFHti4yuZ/I5XUyzWml0YqAlGYrUp+uuGdOPR
qknd2vdGGfC7E7a7aeFNCk/+GOOZiZaFmOrm60UYyFIVQe35mPCAlS+u1vpYWMGNSnDTSNXvGC9n
AyZXNmHOa3TSIsIAzTe+dI6yHTCXZ5695DKIdG7QjnIcvvThWwkHsVcVmjIG7CcyVet7tO8t2cVR
0Jpd3+Ztvm5tCnwyNDl4LhKt/5pqkbIScue/QT3VzQc3YL14L4Wd7DB8Yk7FPrEcscUx6fqp75IR
HMuB2MAuwR69REs0KN0wsxE4F3e4FXOZAo9UH9SE1aUcjOio9joVok3wyBx2PExm6S6Q2uW3pFMV
1CfHj4P7H2wH1FIMEkoutzt2aT2gmgmmEDEho85mPqtnhw5d6ETnasU34fxiu5tDg9dk1PkodSC9
DMTQ8Uyd/k7P5bo/joGIQm2Z3rA1i0J9BI8QyPeXw0ZZETuHALBmr0aqjah4GTkQ5vj3YKJGB8nj
AjnRFoqWNTNKOimcB53P4bVjHxeN/qfb0ZBtCwfPS7e9hy6eV+4bkeG6uVXO26z0ZNXDuiGMbdA7
QTUCq1qkuxzG0S1fF2wrMtx8Rcussf3EI5yaa6KLf6JRmIn3gQfMPgmSSlGEuzLjyItInkihfRvP
/+jFnWqfFt3foXdCpwb8lNQLwKMuthJfn8LbLYZUXXpX/cU9QAkXezTjpzHS79jlcpZPH0UxIZl6
zPxlCgeRhC3m8/lzjlr9NN+VT951vouGCpZNFNZHW+99rmu2bOlNOWDm93IopxKTPvXANcuHt4Oh
V9/fNuyx+l7f6bl7C/7I0MqMtTeaP9Ar2Ht3eTNGSSoP2inQNKactCE0CZmsBn8hYk06YPRbuAFm
cIAGo6SFoF6wFeKw0JdMVfajfMmIAsoFEj/gpY6mB4KZr1WL6J4uSePE/peeFVQAd4eVSGDt2bfK
Q76R2GIHXwEjuKEnBIRGsYC3yl+Dd2OuN4dyM4JnRyEP6+rwOQqSWq8BWL9aFkE83ERfo+8XmOiW
a/DDbAZK1sCLx8XzyByFl0xTM0zNLhpcd2JxWY8M3lF84bVgv84BxckLwzytmJlmeACA2+BB4792
38qp431JD05TIVtQYLvUbNmgfuPGCufWV7IRcvEa/F461kM6Ep8JwWD6AW42gh35kg0uW0cHUPfL
misrm9Sf9HXz16KVt8gV4R70zXDyQP9xgz3b5WgzCHBWFWgSpKFMdd+nyIT0SRrbYnR5Xfl/J2sl
Mib9DsAO+oIkaBJPH+Efik6byJOXTR1XgSK9EGPCKXCkbHTQx5m4lniiq7IfGuGRXpLzQcu0raGk
UJOzx/+zIfZjE47t2JhZo5vvfBDES9ZsMcOJYshi+etzHPFXbU25GG5OsDzyld6AtWGwl64Ksg3a
OU4/A2JHXJgEP6KdrYDzZj2+Ku6HrrulrhHAFijlpSWBWIX5iQ7pmb60wd0ZNCjA+g5y7yz4yUjr
wkzfhBzyau2KTCCZBvlQ5Q4NfHHPplZQop5HbZqBPE/NpqOnQ4EzQRxld427KJfSR5vEdiVYoted
6ccSfDMzN8XfN9K/eu9/UMvZfaahbNDeFtMyN3uZ85X8spE4ZflCpq2amgHMNLhjMIGye11RZFM+
WmN5CakO4EwYDynTJIyMsLrGpHpm1/sIg8IG5TCe4CEtzlMSbRYimz3sd1FHFtcgcJR5DUceXeuv
HRaXnpzPxXhuMQ5WvK7aClq+pFfOhY3U3YRiMZkEuhipr81gs4GHXEFEq8qyKH/AeT7TNUqV1BQp
x3eTR7JixDDvjBIOC6UGE8WF34O4C5iAjDUvRC36rCcYxqu93b5XAdNWy2tJWoFYRd8lUA6ZSWUK
uG29nfFXzz1cxNNs9cJEh6aJCcY/5WKEwXeypDn2dMlqWu2ME8boZcTRcizjT1u78UxDmJlwv0Ns
kFpdKmyaPtAFFK9yvCmfwd6FGJVBdYQcR5XasGg98W0DnkPNggU4ieDPu1GpD0rZxHrJm6xbZ/vq
s3zFaNW2VbOu7vAnRik9VjwEg4/wWdOiI/26rLjdYDfo/8WPZD19I6ObsuMfMh6xjSI+zQXuVsnY
qqcdjDAYa4DmENDpWJWR+ZYWsmcuTJymenPm8SCU2Is2PG3UVX/M9NNkORdWfeEtsokrBjfwlSnD
+MkzE1Y8dp3vtuKH0A1D/lU4kKzms2kjZxhXkYA6sV9Uq78ht98EAkLGFswB3vPzNB5aZR+Mhg66
iY6j7Db6ItRYp6PdDD42oADIlbIbD5o75gN9dR0sLsfYQC1nKIx7JvCmcGctx9CwE0PD28jVv/JS
fF05iGZOlq6GLqPEzBnz26kVTjfvfjcGtZNguWW7FOpJtnxhHsazYzFG49CLDWwKg4GRCOEO590v
bPhFE7kd5nPYeNjwzrrUytPBYbnIt0m4hGIsKNt0trfb+PKKiG5aJh2jzUJERooZ39tSsIMUdAXC
/nPEeMmI6VkDDUQXvjLcLcoT4qu3dGzb+anFCrYysFn/pkb0chNQbuWc70JFw3ZPUJwADePXCDrr
/VrNhXXf7aru7OdXIUSgDzXU46uFK9jQHkbi70E7N151N/xpdWTXVJCzwIO2VtW6P3gMtJvmtfEp
fiLOeki20y1U+8Ew99aPr3W6VOj45IF0DgWlmgxWtVVuKj19o1axNPfggfUe8llM1bfPoSZ+n/7M
5nPnzJNkD3WGj7H71ucgxZP2a1QKTmCoEzTliYl0GJymp3ZTDC7DHUaLhfO+7xlscV1an2hZebr+
kdk0Mdu/zyHNWADvggnMdOyu0qnA9pFRH96z7xVFCrLJFmcTKpYI/irmzLtqD8lbJsW+/4OKJSVa
v6rQkWZ2ygAPc9Zw/R1DeGKKcBwJ9huj7Yz6bW6hQux8I33dRWssLcBJaE/WMNz9z0I4yOkxeLkI
bzEgDhS14JiNQmaT8ytDLuW9ms+s8vq9IrezbQKZPuLQ+weXcrxqen3qe4G0E9O9DFgmMgqZJj9v
6DdUoy9NQUBmT0vYnLtvsZiKS5owajIUVPnIUK4xvNCPiS6wJ3lOn5tstwyCYMUPZQ1U3NKA0ebO
K6uYXUVkaAig0LWjrcau9QXmNbMCPb2C1pbbvkTjQ6gmj0OZGhp4zoRBCD5DAebqoS4siw3G+oxG
XlNa/H0K45n5zqXVT/TeF4jBdN4v+MrYadAo4fUhqYMMEwsi+YfQ1FVKrtAOO6IEccUgTCoVauvx
Llh22mkIXE8mOkuJSmEGHkUuK8YYGk/SkFOUkLbWqy+LyELiuWCoBabw+VWg6L3tJDL/QdIEX71t
u7onTLAgwXWt/hdwpYcv7HFKvlaYx++RZaD/gjMMp2sA3diZCQ7447dthG72C7N/tvl0E+AeAb8a
925cCQZb/T0MaxwBCXXHFG70RzuPxzt29sADn1u2KXz1xv364kZSUxgbX/Ba4zbrGeTpgh7E6mA/
cINULhntVHMhpoL9c9T0OKjMzZ9qUE7hdNCtA3TyE6cgPWNgkt1kmvgdhJxHKJvVpmRwQRdK9WgS
OnAN1T+YsNHgjUR1PRjaYDtAByrTYtN5PihyuDL4dvRsLyMHAmMSgd+cYlQ76KqRlCL23PpP+aDL
GLQdOg6KdYxzO7cn0ZlsvtNtTSB83Gr+Z5mXO7/B44S8Y6K1tE+MAp4HbwhpI90scSftlEiDR45z
jKBWhS1xHAu5/RrZ1VeH88sOhIXujHAUYRuOnwlYZAMvhP8sb+fJVowtZhWBR/AtQD48ly/p65rS
2Upg+z6OswxVil0BKvOhUsvnxhRvlWLHFHbwi3izA97G78tH2VbSKscCAkvJIRqD7VpMFqTOhKDX
kRFcUBRiA9doEjZtRMrUn6VA7dKKLy3/R03mHb/RL+eqkGPb4IxxMmx0P/K+Y3P84NMnrMm+duvY
EXHawV5no/R7Sqi23bUos99AQ69k+X3p9V+j4LkKuCyzYnEXxMTORKSBlyW7g7/Np2wmaHZgD+PK
YYvYwtTatP1jvXLmpCTwlEvE8UK2kj/MQAwJ/kVoT8Wf18et2vWQWFRfi6lDrSv5ixbS9ssTDyM6
TdDaqfOVjY5nWRS27xgQzdplVodEQg9+rJzxWGRRgfKk8hNkNceiXV0DQe5oaqbqYce3uMJ1cg4D
R8FkyCWBSGs7RPRfNjcs6iA+DaWxjF9t8QPocA2usd7CCMILGJ+5cOawe02MNrTFmfXmgNDCdoH4
EKu+3L9QtgGqpatpYe4S2DQJhZqv/UKEy86j1Nqc4iMhWi9eDdFRzSwF2OI9exAjMz2yI8MTx1W8
oBQB9Waj/K2TYTtWcusbrujoIojQer2s+8WwmNXOrfTyo/2+FqpjzkzP3O2CmIwe94Nv9YLGcYnj
607tFs/nVB8i5m97HDqhduNANPcyZrKZLemTzRNkIPKeJT0ttoicVpTh8OcYbn2WLFebCbKZaZRR
5YmjcfQkpOLnOSnMBqkOhfpP1XhcV3/jjCrL159t74rtZqDavBSzmELIuSu+1qtprR3AlreiZOG+
1u1nkEbNsV5DkRFhnCgTYzS9IZ/Eky0RTQpSTAwWMTdmNGWC0j4Tl1I1cg9fhBMWLrQFZnqRqwDa
wmYxFIiLyKeGnHDaINaNgSMQTCJXKG49DDddesO5SeYGJBfD574kBxxqP/Jy2nhtt5JGavLDn8bD
Ab5fbPBQzKc6fyB8vKk09EZk4S+fUCs7dWYoPdsjEvHT5rcKfj84YmE5qbZnCKIA8CduzAqyWP1z
8Dfzja8zYyXVozSe1lte7hRDQs1d1mu8MBmD2d81TbWovQyZMkudKNjbfTEBQVGzzKls4Rkti+lv
aQA9ycTRWZtsZP3OKIc11NlP6FZwodSZfTjgDeHtJrIxgu34isxebU67HQrN4ulvaAzAPLYHsJtD
ZtSa0Gs8yPu+MoorJs+RW9PuxBbRmJgOckkR2y56aAjcGC4CuLbxLY0CvGXxkY3v/JLQloh2O1Kf
DSYtespah3mK9S1fAbDslABZ+1OjsiI4WQvvzc9c/tAcWGqw0uatw0otjXYEo2w0Z8lr+AWhFORk
JKtIb1eBYrQ/WWkevBJc+NqHa4blP9WVVXhAZDeYbZcwjXExWXHryBChvyRNY8Oop8KNQ61hDvzc
8cTMgMfBbY9KZ3relYAkHnC4kwFEPC2ZrK5d7WBWDUwP4cz4LtsbpN+X039OCrKtwZ5REK2cxh07
RFGH1Xy7DjFXTM9kyaKfqIwRCXedXiegp3RZ9OHgycQfGq+ZQ/zfwU+OB+iujBt5oEdjYkTYKsnC
Mw/OYDjQndB+g6hfdgepM3Y7xLWBephfeog+2kzmwZ0X5siYvvmVP14oyZbPX+hwxbibEpV6v0ly
vZcMpiNzfUJEjvrFJ1mLFWfWWhRekgVnjBBago3x8IfUADNet//5xp2hecPV1c/nlgGuPvMwjtC+
YUwzQkCMzHiE3T6bmRJx8ExTBS6ckPNGGHssYPnFukC+rPpOWJzYhpN3kXhFcgzeq+9w9HA2BPAM
RvPLfGy+vjqb9IcKi34cSu69P72frwYLBqauws9EQXaos+pJwaDWUCzAnL5hz9TMj5uHLAhdwSmu
XEdgmVF7x5jydRDIoqXk3LYF+y7PaY1qA93sRA9r5y1gGrursRNilRnjZffIGKpQumdwT/HCsHvZ
rWh5KMvRn/x0DJtYB6NgOaFaDEi14oTRg8ie96AX9E3a9/BGbUMKgfEFasVvy6lJZwITXQWnkJ3i
j70GHyMu09Q/hdHunXNOWnN8xUgjZRI5Q+W8FkQzRm/ztYqvlaWcfsuUhVsStEdC2lit8ZAsbTzf
4TF/LLOwUk9ACRSb9Q/EPKxYscdmB1Nmq9DrT18bhjM7LUfPm6ybHDYEgRu/DLCb0CpEN2HWlWl4
XXY57rz5pnz0ov5dVuvZgll/5Uo8G3QYQKQeINBsZo0X2N+zscoTY4rP0z7aivcZxuwMMFuFbAUj
BsoX9QZvHryOMC6ETteNRmA0l0l+6gW9gCR6mmGEbhaoH32z9GrFmEnolgG11JqK4cvMeXIcMbIk
i2MPVoeX8054onLGHsqKTgB+kqwnO7x28tD6wP4ONvCyX50Ws68LOmtRSC2Rc+Czkmu+KAW33jym
ZAAImsBxTL/KILzzwt4cz10gjQkgjYR9zurTr0ScWSfYLyWecvfljZht49oKcETsPJksIxDPgaqQ
z10ZtSSwh5FfxtKz7CxwSTlD34DSwOSOvIeDx9/I6/aC1vq9CUUHAuV3l53fEaExj3QxB8yrak+p
1/iop0MRNtZw2Pc3CsZ89pwe3PgSJTccjzHRWiceRXisbwRqRrrndvsAzkwZiOdY+WB8DB7eMgaq
naILvi2u24CN4cVqzT960LsVkAiH8ZuVOb8Iudl90CI7Co4reIElMmGu0B1CzOXTPYLd6dRoPtcO
XxcGIun7lrJuwNJHQLekYrBR0d9Njsp1fI3YYxelzdScgAIIuR/8TDa9mzMqmhoik1AGzF+C7xhw
Dr4MM9goAGnMWRtL8AYnV8HosTQo1WzF3h5dM0tArzrDd3xB9SGGJmN4IKy4sPGnSFhAnM4QPeNN
0OrPZszBNZksxiCGS9bEqzIySTt093u2wnIkW1kRM+R2/X6v8I6XqaGS9fg+FAe81ZYfzGEikFg+
2gDsj3FhojWJ1cPwT1jqJOhhjjIPbO4MZeSn4LyE7iQdYFsVPNdYO2xGVmp/BiX+FHSMJTNkdaII
ZUlasNZekkakHLS+gKLQLFckkBIT5tBMjS7lExOs0aWeeRlzkdkpDTGy2TNT7Al/xTaBdCO4y8RR
iHt4cvh0uRDnoNS9fuiiwSqY0BGVl5EmgV2BZU1g3USw9aRz+iUXoP8Yc0WdtJb89+31WtSrDk9+
QztpUn96MQPi3q5pNdt+T6UcauqFZtGQ82cBEvl1fcYxiRkAOSb4zSu6dOhasxBPLXwhHPHge9+x
k+oJ4eLfOjuaLHDTUiNcuMjOm1lZ542XSa9TvuLbtgwrrK1LKCMmpde7MKdw0S7giIC6oIHvQYQS
4+SyoHSCu57h4wT/+7eSficB8QHsTwQGjzfECaU42ElqQnF7BIqAaR8Y6fAwMhcWzDUy10BbfjCG
+EkXDewnZ8aQDg8HFL6FIQ8UhhZbewaKM3X0FHc9HSSPm5XE1pR+PHG+6wwPuR3sJChVFD+xyTyb
VnWMNge2JhwZFxMhmJC+3S8UiERcKjr5zAmgyYJqse30npxaE8qRN1iu9x2dBYRBMnRGeKED44Vo
bmDVYWz+olE5JckaSjpFcfQM8Kkoli1TGKyVuNONVxXLGDOtOZ4Nrtj/VvF61i8F8LvRRx+LmI9c
xNxWZkBiEGmx3+weI3Q+I/kwD5lP0QvJkLJG7bFBOsszOM7dOHOk2bJmr4peMsFOTlPvotxTIic8
Fowbud9ivfvULq2D5LuFbKfjy+DyGf1H0pktKYptYfiJjBBBhVtmEAERRb0xnBJQEUTF4en729XR
HedUV2VlquxhrX/9Q4fnJF3TKMJyiFSij2qMIEp3TXyjjLtZMB37AZPdRENcTZ8KBzf+6iEPB88W
jjIFVZyJYCDEZOdJYQaOCh0EBZMKmWCZb/W6E24ZDWMeOAu2bHxNNYIBSXV7w+efdrNycHlhwPri
qEAUg+0vXF4Ad9l4r9+MUOEUE6oHFYEh2jdp9nVt03HI+CBBRkYnA2kWM8IeLDlrxCD5bdw7l/IU
yRM2OioTOov93e0l8CGpNhVccaiVEZme+vw2J8bXaThdMO/C8Abd+T8+JN+Um/WBpTflKKcShfED
Ch85bsw2GNaZdcEoH2YB3dAZHVIp2kngWyx6FJOjuMF/62XnuNqp4sWyQCAGX05N9srdanGZsjrn
I7qtasF64RDqAwkU9nWI05BTUA739R/syJ73PWLzgz6BUdRfb/kuHQnKQV+P+HhNbMGsctqzdI5j
0pDNHxutMbnCZezjRhYAxhbGLvTNrUlzVBIwWPj0MqAq8MhrDFlceWtIEOzpWpFS40VE5mRtE7fy
XXeN82SmgQ0pSxvzIgD/jJZ4poW0sz0sGnriZfIRl4vCrnEtMutTbnEGbEEKkGDpz/nYJVhDVU2u
YSrk4l/IDCfyEOvvG+EVI94AZUAFe1FUWBK/oHaJbnMQlmrBp6mu+dSvc2zDaerjXlIteN3sVnx8
rI//PVz/Glc9Vh2u52x/7Wr1Jb1/vHPBgINANCS3ziq+ANA6tmTDqTL/hdvj0MI/idk/63KMghws
/se5Y+P51H+w4dCxuuwBmBFwyfjfCwI/Ns8K0u4QqAWvRqhXQ5tziRQv/tM677CJeq2KXe9q4t7V
3Q8fLMJ349lI2EFpt/jHyPC5UwY0hzfnpVhD2jwG1t8PxajTW1SqA+cfjm5bGDCVYJqPNxxu+F7+
lepWfw5SMNnvoZH8MdlNoFB8JUyBBfRgJZKFL9XdfNt9tooNvQuuDL67mlMLX46A+2FHWqs1WJGf
Mt/eXf6cAjOTw4E33ADIeESyTC7T3IFc4dfxS3OY9vOZYHWkwElkgkJ9L3jXbNeWWRlHSKtvo1fQ
JN3mlZLyhmNUdF1CK4z6qwoGGO7LKVwV/Q4bmxk9R+8P3xX++hd2zstDgbsAjUXQPe4RVw4vB78k
ne/3MduH/Q5wRfXIr94osI/mj72WdqA+DwgxTA/5e8Wi3mOJlP6iwez+14u2Tt96zDC1IwLKVf7o
As5ifkndA2LtMXC+hPgWultHnSmzPjRojkxXC8bj5YWCLYaK0RxGKk5q2I7+qJsmX94kfO0ZGsXt
mgnbZcq9P20iFcI04vL4E1zCs4d2bDIKb84lGlA3Ml/yCWa+LYbrYgqgMB3MEDj9DuCLOelLKymq
UGZjkdtPfiRl/ezmnNxvlrLBMAK+WOf0/Dtrf2RjusovwUBzm3Fit676Tp6pN39budJcjn6rO5zk
w6C1ob6ONqMFLrSDxkHSdn2t+VSOo+S8KGav/X1fYWp7wxKTwRKj1TwiY3zCtji0QL6cdxbu8PCu
eThjJ0suIDpZKEyVG2P3tR/2jQEN/KpyE0jQl88EuFvvA45vnmL3HAqA4HH4oW3AcH3+ey04t/MA
N647JolwlxW7utj89cF8bA3DEVkPgPaQ4m8W5G9GjA9qAJLX7DfKd6ZoMDmEYcwLfj7Mq2YmY2Gd
r8s1EYqTlgyYE8QKqNvMhcfpJcMah1ASvmooBjznjdAT0MNMbvcAXQP47De4zOm5Zi9PpXJY9WFH
m+hrpj1QBxHzwEweuj+MqF5czi9E2zMZxk/iBDcNxgjTn99UsGpwH0eONLLLh9m7wpTTL3HhvqJm
Iz7eeo/8GeD9hh09pEc4SpMzkfWC2DqCJQLKLGMEJVlEEvLDOVP3HV8Bbyu++QhWojEvqBYvfvOK
PlSCXKRbNhqokll1PhD8jBRQA+I6HhsxHhhw4fhBqCr5KBoHNhn+ndZ2aBX4rz89aXqbtQtqzQw4
/IsPgtvm7rmXqKChvQkzw+vsfayOLWUBZt44n24dwG2mWq+4R1S5NH2kZCjOEWpgc0JWPQ7ILn4v
kXRq/RoobvUMR5pzx9YbcpVqPJcEBqouVCIqAzQSjIV1KrGf9Zf/zOG63oOHQ4r/XJO8neCJ+1Ls
9xckDlGBILGfkbJ3696RQcUWCY/L3GBIci/S3gFkvGbazlqfdBRDDVm3oPdnR5rCTQuPIrzmOiM/
EgCCgDAcKFvzs6vwbAkB87DSwn1vJYyN2I4D1vo9uHhQ8WOErr+k9Mq0+0NpgR/yjjXRty+whvr2
NYGNaJ3h6eo428T1pJe2CL6dwf7KgG7OcuDhvCtji4GqamoFMOFUIgUWTxCIqRhhYa5BbtrTalCv
8WGiKqtJCd4mdSRb3V8RttwD7a6OH3EJp7S0cLMibTfu2zAb7BZfPqCsi/G6YHdDxCxGkzre5zTz
IMgmPKDhkXVm0Fh7LYRo4A2d2kyJ1nh8CWoR8pOH+fWeTpUdSfxEa9oLnwR8zBQ+K8LO6zDHqxSs
GdLG2NRmH3Br54vI6R7Ay7GKDYxZuLhdsl2NL664EC+uAKBTecmUKnzE+FstvpkwIHngV8MUdVVQ
999guZg0l9Lf5TgIeC0mfDQsjt7/eBwKlplvwaNqT+g9/HdwSVkzkNug/HggBrdltyQw1633cJ2M
4Wywai115EEmo8WUnXCUXB1K/BL+J+SvF8O3av5ZfOHQQqR97Fu8dFXqV8b7xrnnjqip8E7g1xgH
0I0t6LsURNWcfxnkT9TBDNHLIWwGBBaExrED2BCvxswlHIWZ2AqGIeNmrqJuWVAqQil+us9Eyw1M
DRSIVkfqA/JAEQ79vZ9WkcM2Ytc7/GK7eqQyqAjW2m8kRVwJsPSFa30/Y9q1HppCk3Rf3/r4qcDT
/Lo9WP6SR8BIuRtGRXB3FQ6FfX9PX9hAyAB2aUyaQO4UZl3nEwyzYQ+tFEyd2Xkz4uC12ykBzM8p
467PFcdkXft7Jg9iJ+lOZRWfBWaczxK1THviASBh6729s2Y9p09FVyatP1524ZO4oWNdEL5g0Vbe
U8x/4RTCCIP41RpzuJj7xrmvP9Yhn93cKvjMPsaQG2mBPaxRrzRLBMsbDaRDGmsfemU4Mh5GN6lO
1LrjRElbiwWWjndn5hBGmTtXAjsdkTfAnEEN3qijXiYtWda4Hx+qFMxiTBhttlgD+0DXLM3oe3DK
sclPLgsSCelJ26zFCQeKau7RrsS197Bptom1+CV3edKjDEU0t7hMLpPPHCiP36Ba39MKAAPUiKUx
wXydCCHCpBk622VSbepNERWRGrcZtXT5NkrqR4YeRFZrkxrIXLLp/8pTx5phjoCTud5EgILgmSAN
5eaZjWhbvd/k4WB7iVe/NNBtZXk99ArnkXTQX3myIWlVNR4IkLGIDoH2B5TRF9/qKqwvzffpvngt
Pt4We4Wo/hg11tyCkKNhCYg8h5ha4ozk4HlU/55H8LN2LfxetzQvpx8DvKy3lxuyV7F4sLWMiKZE
tvs+8iXEO6M/UDTVv0xKoP4zCJ0wOAjGcLoFPu1DaUMwPPUKeA3OY0rHj6qdLaQKH1mNj/vYpHlS
hxe3nVPKA0kjLdcqEUSFugQPhoHV7a9RPXuHz/TJj6QsxPmCQovUWvDcL3Kffw+iWD3ngANU8AAP
d4nMKXq2HPMFMKp/8C3gCqqWnwFkTYABAZkjW4LVBghNGsrZ+x22m6s3MB4QWnweHXwoeFDMAxmR
mIQQVQDyuU+7UDJSd2vhzovsGJeveRf3dypaEa4tshjMa/C4G1vAbo4YGdnP02uxui03qqcl+Qzj
6QnhdPo17fuoZiF8shfuk2EK23n6s4s1YqlVH+qwvV3ibZ9KVMwWaGPlNnFFgdmHEy/y8cpX8Ax6
8yfqV6aq5nX+Yk60JnNJNe7LKjljh0vmEm4UwAvsobsCwqNv/WqnzBhcQ679mHKg7fviefBZk4Z5
jfgWn/R6RAlsg7J/DJTngDHMByZvIrnYcZPRsk6uCoIjaUKHCTSpBcA3r0ZMIxRCzudy9nR7u3qF
m3BjfTiqF6CP3j3hxw2sy2Q4uZ9kAskQbiEpG66I3YOdcGQoR4vyM19LTE+Y7wIhqn+FrOObFglM
srR5KS3nTTwu9aE9DFTOoOzMb7g3lydijU7t/H0aZndfKyzSFZfoox766G9sf9wK5eW09r+4IxvD
QKMPcP+ZGZtkR00+WTkj2kw8oFm9AAeVkIZuHtPh5Od13iVhzHy5krVYzT6if2Vp5f45qhhMoJ7y
O6/AhXcOM+RUnx7Txn56OKDfUgCwyWtxE0KW4aScXDtfCt4OYy+VjlSz5bvPeIB2v5nztuvOfNMy
urnFHEaEo53tikQuMrnoHb06LGIFP8CCtQJ93CLk2NdgsKskxhloXKYgDKP1g8l/cuVwyyB+MFq+
fJl72pg3iz3X2EOUbUGlru4JnB6KcSOfEAi2yx/I7SuSMxBvz1+WYkAWCHtWCs8IMHgUX6a/7OG8
QgIiB9bDoWo0QBkc0twy8DLaqn8IHlhzvVCBmkvryxHzCJnVt0TdyPMvwVZUmwy2DIJcOcxkd/sx
L75IT/W6SS+RXFjK5Iw8pgy50ouLdkjIf4o5vhHAIUDgAA/oUZkDAnQ8s2LOlIBEOA7BD61NfF6r
f4iDrC/is20s4r7yoF718XCaaPhT9MgH6i8kdyv8Xbrsk8kZk4/bvJkrFgYmnhZhpyhS2q4xc8qp
tMeEmkmpyIfrJlczF3gwEkJ5Mv6ZoOb1tJzKYX04Z9e9sr5MBb+as60lhq0OGS4QVbMqeI+108O3
Gza1PYImTmAcRPBu8mNoBbRqFjFhnEXceRp0SVLTsmohIR5ZdO4YG4lydjPrhDDh85yB3Gciufg+
GPmiH2vW2a5nKLOAQo+P2ZARzdNl5ndm9S/703FWX5wHgNIbM2T3Syf5cQcX53INCW9RkPjj6pIA
GKocOUBQc9YDabzJ2+rNf4wYb9HFGkJF1Wu/9IFDzrZmP9PXTl49loCGPGsCDoI+5fHflzNghOOg
wYSH6Z9mKAsMnEdR/vEUoK4W6zS96UEjbUpL/bgsbxAi0C1yNeEvg0xwUzF3G1oIRb2hW8l+Hg7n
V6/xnt4r/LS4gpt9Sro5TFI+YOHHmSf0HligukxpGpu0ZSEYhpuiVwQdM795M55XAYJFyrlevLh0
zqsf/LBDcbhoVj4y2zUGM3yAFXfGBzhzxjE65PiAEsgVMuVieKkGHPDJbd3yQprgvPVH+D5PCzyX
HYjEo039Jx1wd9nl7t1XlxzihBUjhLza/dM3fMbQQUkidtSpfADrx3y7CjsbBeHAh7iNYBUqOtXL
8oYdPhLatMESCQSBNkc/RwOufx/+JUgGBZNT+fdTL4QJ5KHQM3A/cT/pSxizcKDnXLJgerBHYaaS
0Vw5uSWbN+/mDSxoDM+5crrOf5NxUjvACL+gI6DwynNkT56p30HTGGqbvQMk+MGibyni6i7ZY9xS
8pMMbCY7YRdheeh1bo8bu55hxk1ywYzT+BZfdpfRRCPm4eXUCcbbJmguEBB+Ug515N8zrg3AWBtH
4bzznrFs5lRwEHVkQ4CYN/OEpN2guTV7p348wDSK4Exi38PaYT5jlgGgPY1Tb/qyf5y1OvoBm9t3
9lhD4LEA1bzBm8oN5TXFHytuu25VTN23Qf+y1ypPKeOqhmEru+XbBV8RzA8XqQksUFG79PbjbLxn
pJbPyg33AUU8FJID4cfMoUwSAxeP01YEQkdcmc2e/Z4859ANKg6/i6/B0ubcElA9swbqQXIka+AH
mrWDBOYAHH3s7fGp/5gqLQqn42Ap6SfZP7G5bPgjU4o7vsk/0/B6weYGYYxVIra2qNwZuCAZgefG
ur8YxZyz8pNJ1JogBS9u6C9riju43FARPTbX+XY9DuVwvFBJjggQTSWSD818o5r59NBh0aeT3F3z
TV1pUjkNvAcY61ZNcopebUZ/lEnpR7yx8/HLO/rT5tXIvq5/CMN+9gCiwMXBdd2Gb0n8V+5x4mFP
BkrAZ7hktAIUD+bMh1TLwp8bxtII1JPYqSvH220QlxbYXNS3yf7mjbWM7aka2bXqWsouI7NP7Ws0
+17CfcK40O6F+ezNyHZ28UcxgnVag+juQH1B7zY2hN7r4T2XT2tAtf9GCXdLqN/p+hcDV/PbJYpV
ai3aTe7EtJyKg/uH+XJMWDonJ7MtnZRxgixFDCszTvTKml6kqqNwo8k8RiOWHc0YxeIvMuUfirjR
wi6Z5MjO2BkdhGGCjLfz2wbBTnrW1RydtBISxZ3Jnf9e1Svl+BMdNH+i/Az+SNkRAkSL4VE1whLC
aD8YmT1On4u1XeYfnc0DR49bjYACkWIqXHkYzPlvh3l5B3Nja/Y9jdPtR81UGwd1XoT5EaT0EQPD
vAOKQx8GD8cdW2EPleyJg3AqLZiC5KXO7XeGRI7IhnZ1Qbegd1Fj0+dnDF3jfDZ0zyttcpvnuJwN
w9za9w2MKyhnAMsgBqm8UsgANoO+8L7rL5QuaKNbdJ53GYkVcFvaOZwZVqD3dPHTN+uBzkTwEYyi
SzBIPyAg6Jh5hKD8uT4OURdQzENveimhyk+/muOJwqIQREliVSrq/sp/avZv32VQSuJP30DFSPMD
MtlOczvHNoH5vC68swtmEnJYLqjrUY265XQbFECWtGrbQIm1pF7UgrguCkUKx7W4Z0LF6BQu35JH
jCzQUXDtuO06UiW0sDqV037cWDJ2IHfK1yMQjr0TyYUEj7GpVBsshcnHvPIe3seqSamDhseGRYGA
vw2Vw/Qpdp3RJ9qe0YPTJG+IcE8fpz481gfu4k2AuL19otwEFeFfqfSIyqL9a+GJw2/wJQfjjBFD
vsNtyTibpIUvfvHPxjy3du9uv8iiIZC0Cr43u8GKDm3+Df+/zeBplqd6sTX5oK/dSV3/46jBWGMi
zcXBUr4b05yY3JstgnarxXl+ntMMmJoFbxH6hHt3GptQhNyKUMbiFLZ1KDNmt+jG9lcI8sWKf7RE
QmJhxjX9zAax6v1cBq+ManEw5+bWZOOSyCaCavhoPTYKRiwWVxUp23GHxYKUFodqRg91caREng6i
h/le9T7EuxhFYagltjJkCRkIgZhXnfdEw5gkq07Q7E0vzpi6FGSTd9HOaadll1JngpHhcRyStMCR
Q8PSt7aV9Wa7lwb2UTljwITKy4hJgDzeA5xMbqhp8Z/6GMwMWCKC10dHSizuFZMu1os4fgeenLTZ
KC5WW9b/lCaGVFk6VfZiCDfoNQPsh2wGyxXXw5oSRkWnipMGLQ0TfnVJys5bvM6vw7zu8u8bnvcM
pfFi1K8xRDT4cdx8yORJ1TDhYy2L3Tj57Z/umBEK3EsrU475lAGdRbgLdw/aItYpKQzckS+7mTDx
AodgkYW3iRJt3fd6O16OqTjP/GTGbjOuLv1NgvmD2vLhUMXqpftGLM90jIfDiyengg6ARv8ZM50C
2WvO5PJdlvUSzwz/avLCz9jODSmSIQuazMmnnfHzSVVkBs+3ET/gFqM2YGprwIGmfKfXZZVwJzJI
cOF/ajtBtNpz6NkvzCD6f7g84A1ILFBMMPHqvaTO4FHhpWI+9/Aa+DyhCRtis3z8j897RC0JFmM9
zuZgTWUnmhC6dYodzjhM6wreFnoErrHKOHTQFbeQzwa8GiLd9EKQN8f2nkIKZWZhYsJG2SGW02Ax
DEp+BTVDoELiXDng8eqCff8MNXpzeqFu0cXP76+Z1vDpi9ufUb143pjsIYDiKitx8h9FD69bVnGr
SwaaZgYOzNbRedYpuCrfmIAwHvPYl4xml+PNyJfQltK5X4T7Ib/kK14AoeeJvOxYEmLrXfzaGDFz
tZEww3wF3eJH0oZD+48gLg5hA8D6+FoPCnnjvWT4zSH9XoJQ8GH82BxUch5M+QV1XwOwuxm6zzn+
j+CMukTjhZsXBiziShA/j/kSNzTkNiM/0ayJdyUoKoIliSmSJ946NzuPlfZiDp+B2S0f/2SYSfSY
lVPxVRcDtjNv48f/YwUk9SYATuDneFIYKmw+xh1WwysqtuzoM2Ir853QGiVsGzR0VCL8SDVwdOQO
xJKOl0z8Jec64YABKxgFoAWgRxtQLk41WKF4H2Iz4gDeR4GuGSd41SmicXKA4eR6ifOwY1Xv/pxA
j6Xk5gaO5rwZ/cF1kfn4R3NFP0Cy6LnwIHtE2D+eQQ09XN9cnnbV8+C2XQ/YrkLJuyLFlc1hxoOi
DHlFpQ/HrzG9VEt6hhILSnJhp3fHQ7XuxLwkq7PQanx2sAVQzOgBOuJTp5+kJHNaK4PfBGVaj18K
b0Lan5kFQQCiFRswqOao0tvfP+ozVT/WphIrLDnVhmcz/5hEHre/l5wojBlWGrkTtJbwzbaKfxNM
jr3WDIJGDbXdCWkAyD7NP1tYcAr16WU3nVIosm+8Hh/+x+eMaPEQgTjv8qNMxv88TI6ZKzLmIaoy
T7wgXuSdXQIXlO1WiReZfjKAyLclqIAAXiyO0fp0psVAUG50e4FQSIM96N402XoxhO9MDzqSmnnX
oOgvfkGNEvocNPof4uGv3k79gR6+KPgedrdAaQHk3U4x3kNshp4cPJ2pgU/JjFxpd0935LERZ1HD
B5y7CyYjDwqEry9NmUnBMjB2MFkEZh6inTon5JVkFo3D2MqttJfJWGaeLg4L/JCNkBavaA/pXRls
NXp2cA4eBRhMTDPBRM35+davdhYdiQvhpTNCcRg43HawnEBjJOBUgtLXH8XYs9Wg37NDUplCiA1C
O9sop+HAst+g4AadWjLyRhhz6ice5+cVjl3gGZ0Ce2PT2e35WDFA1ZNvFNOTkHIxx/jydLplp7F1
eNmvVdDXEPtAiNOOr1vQTpoyGmJ/jaHx24KqQ84qtiU6foyyAaeKasI89xwV1zK4VwJZ2K5xgLmz
UsySrvJmdoKfTJ3iwHeAqyNAWPyBQAMF15xeZItn4jiDM0Kd+jM3+HYOTE0f+ZiH2LbMbiBXafRY
91/uqG+X25OoJ42EU1lP2IboLw3eUunDxYBrmCthiwWF+I9bxAOAkQLzqShTeUQ2JEHNA3ebFqpd
oqnl+Ib71Bdh8nC+a+NE1QbS+qLXGfkiLykFh5w8Cr//W2l9Xd7aZTnbM8mAn8H2gPUxtrrrtIJJ
33mVcWJLgXBCfZ+cLmjsneJnnlDnB8b67P6syzRJH06a6x8C2QrGvc75niUlVnRYdWLf6UUbG9by
KopgSQ+4tPebW3pP8PyifxZGnfw2wfVi4/5oXNArnTmB3hheU91HG8TjU9nsOPr1IUXfkNItiuQJ
7Ec97bgDc4b7+YyoH3jdmlG5APvwZGSXQzzdb9p0cxMccdneIMYNhtg0baSXzxEe7CVCqaHyGFEO
0qrfQ16RagzLhAgTD0YeY8Sh2dvDcP6kWhZJJm0YmrEOD3VjTxNFotvdisDWdA2pirHBNI0nYX0B
4wht1IxNBK2Hq0PSbSix9u0oQ+FkyV74yK6TYUcSD760L1FmMZoUr1AywX0feMJNB5SS4Lz65iPO
1LDWJ6jXK3113+GXJUWAz2Lpa8Kt9N/bq5LfFjBCw/gBZ6EousX8Ob0SF5rSs1ZnTxg4tsSumGO9
wejJgtOAdSsACZ0ejhj2k5iX3bSA0xfeb86/11PzEza3J4u3qezOg/aP91nGcObG+wHr5vOkPfdq
fUMY4Mekqyuf9gYLMQnLZhPlEnbGpCw+CETf7LHeslIxY0oF84pK7yRsm6k4yLmj7eZjORfOx+z1
fMXn9YzdlyXvnTHsUjyzyzEC8JZ2MRg7oYWyVXTgJgMBBOwdUgf9aXSJ/xvpuwVLHHUZELMIKABZ
tBZIErVQhYA/0nMsyJftdY4r0/hNmOASZpygVPmBKoR5ZgY35mOstxqOGurLCbefDNVgNka2rnJN
KogIyMdq7fpqg7LBKEKGo/m+jGkQPwu9FpPhuPLekvnmnzAcoI1zLADTLAtuMDF0/IdixTvI0xgd
KqJmzjjfISza4LtjFBocWs3U2gBCFtwgWOVG5YiirI/jmf4k9EyEfdMO0yVSHmnT3ANO/6uYfo28
xxqljv+C1fG0tjbNwkYLB/Edq196GEz47Es8WvWjcfLEqC+TE77eqL1L/BFjOuO5b7Jt0GTjEBeh
kQlLQhRhY24/wH06Hg8CX3cHZMo3ouF/YRKFGtB97pHdnLMzkand9HvUsEz9R71mWEKp/A4vfUOg
qfEzaqJ81vLXZ6+FpHPe1g6GOt4wgwi/GcWg8iP0Kn12OMwcqKAYA4WN965MKDwN7K0U01t83GCP
jxk6p0jblR1VzGinLLgg0L8oF1MV7DzEbM5XtKlvahVS7QzgZUYBMnL20qaloDx7MOuB4ab3xxad
Gh8OzT8kv/UTv0ZMJ/HvSwbxOVPwkKLJgamH7dEf9iskonZzpGzTj0uz2zJApfEkPkxZPf+0BTQu
YDJoOaDFKfNEDnM+eO5yMRzp7TkaAPNcmFoJjamCoqpnxUgeKH3JPj1UufNdXR4ug3JTyuDcWZIx
J4QUckMbas5tOd705znR7tA9afbm8CzP4eBAgDyWKXfSxPIAvhicVzJx7fuqyN7xizksKLDVWv3V
KBpuekuVevtEvrgP+udoFrD/0JJnrO4xJjQ4l4Mu+flRWl7iF7qMih69jrukRG3/MMcUfNDK0EwT
KzuXqV6YH0TjU4HyBoj+gbvmczk4FLv71z6rwl9n6JAtbY81PHdY6qxZEk2Rrw9nyGjxwESBcigw
2vsaF6bD2mxr/2vCgMo9KSRJBksUzeAaQr90ywYp9MnHgd5We9qlVghWKXz0Gsrq2ZQJW30JNn1N
9SS0YLOzBK5LY61hHTGBwyl/AtbeNoZUikt00zrfU6lavUrHwB7yAIEDPGic4ayOPmZgfb/Or4d/
YglKR2Xw9VG6jPfnu9nOaQMYVlCna4aYnjXEUetA5upgJrDn3FV8ZQa3S7jv9VxMCrqDXE+laAiw
x7KnXIjqkDmrx3xx63y8G3Pkn10tPwec/wrzQxuSIH+ivxysvpv+7ueJDFvmI928wfs/0UBanzOh
jlhwATXFBFmDspTBUG4OPg3kEeBYD2IP4e27yzH/uuNcx7h8UayYorw/ZndsSek8cdH8VTtiStda
MAiV6WU58H+BuuwYycFLFjzUYQgJGDKTzeGQPSe4aaW/mizmyYfuvtGlwm5lV3lNi6FzU5Cu8O8W
1QWiO84L8IVizzO67qHsknGMWpBzBR9v9a3nMhJRm02gBuNQPf5GKZ4okvAf+ncc1oAinQlNvPgb
FSEIBmCo1GSQsfsfR1l3GWWRlrRu3tPlGRjReAYR6viwgYdx31lUUG9ojDQb3i+Na8kgg/Ot1Ae0
xMGQqTn4O8K2UMa3DK0Qm2bPV0pw56inOpvBOQcCpzl2Te5Ztl4OYymZV0/51Jg8eIn6PLgoPit4
wTANt7M2/FLcHiGy/g3+mC3jQkFKrkVue7iBZagYW3/zZaJiRj9UfRht0e3QBZt7mPfiBTDkEFXa
5gJKCXxyZuL1ndJSotP56Li3tXNBWGYNIIs5kfKKVRXr+h9/2aVUhiXMnJ8chNxjbCqQ3/5d33/p
69eUV7Tx6sXlFG694QMP8gYfUg01h/eyxhQHFBCFVb2Cr/XeMc010vpEFd7bN1FaIx90iq3V0itm
J+ZaaADoYCgln+L+lng5oDn8QOiuznsjlIXiH0ru4PcQclb5O+2DLfySQF9//tYDW/bXWW/B4Oa+
uurhrrYXH85QTAsJgXhJQX+8U/BchEK5NZxDb3lgL6OEQAZ5OptC80t3Ho4QJxns844bB8E6HV7x
ihPYKszTvKg7RpVP+XzFvF3hqXLkAt2NqHGiexJpOkNQgR5TrAOX/JsLf08pI6baiCg3vRTFpUr3
QoEynsjZfmRMm8JSeKjDwtrc3k4+uWG2AijS416kqwMfADQDJ3D7OBatsf7/HxASHWbyoFvnfDIS
mibQeebOUOCMBkarX1P81g2VLgXWaznCt4wpbgEqDq9C9DN9PJsDECGHJTGxxbB3M3CWLfi7dczn
M4gnWDz9iXSvZWNOhoyBn2YO1ssipr7jfU5Hu5/ZNz4c48kwdyjd0sJmryL1U8A5KqpLnLnEmJDI
LV1ZUnGnsAteTop9LAu0MdGCVFbl7qEiGB4jeXqosVUaw6k8xWGeijoBvuDzxXcfSTbt2IQn9OI5
4JmdtJOY8NiqnLRMnTA9FGose6+W4CY0CtFGZPxtNl2Kom2v7G5HpjrYa8p61Msw4yVnARh1DvUE
fPvmXXuTVx18FaBeh0OkhzkTO4gxI+CWWIuNGDH0DCbZb7rXTDThp2pKH+7QbNM0fEPRUDkDrxPq
LtTRtNhQIWDk60lyQGncgRUxDUZUm/PloKrW4AYfhWELgYXQMsDGIPhgr3uDiG488Y//WPcPxHOX
NXQeea8EWEHTWX00DviOUJTT5v1EzurAopymBhe6WR883+l8J0+pAcGHWBeo1gn7EFkfPBrZROAq
HgQ4iABosTYNf3Bqk5d9ncSnHl8tcBP9HWdQ/gJLEMfBcNkhCT1n5fM/ibMFWgtCJBlol9fhF5Rg
zUhtDE67S5wXwBi9ifGYpvuPJ4lWFW4D05MFnZvPxDRF1I4txhqlOa9PhGLc+SBpbnnEleMx+njo
ew3A6jOX0nyMTbU7wu/nrEfaPpKgJ0EIv9nCiPhhYtXUN5pPfP3YCJRP3fxdxdF4j/+6mFwPa6//
ZsgAxIlL80SaiF71vUhvNw4wGOCSa+tAHdQFlo8SQB/sB108xCIc97VBSyJJYwxGU3jaLqkVdNkf
D7eZi2yp/QCv2uqa9LTAJxOU+piCCLtnza/rtE9ZNZy9hcH2losZ5Zw5mHc+5jL2B29rgGGskYXL
XoMtazA2eAqDoyo5m9aLOM3EiSLQGjy7b2CXdHI4NjBAmp6FoRM0HbBFJv2txHGjw49BniJAI3R1
ZdCaItGEmnA13djNWmKuv6MyBm+aoivu5jiHQXv/mdxLirHRVv0/FsWFyR7+BS1x96OPdwXzNS8b
LlhO3U6sXwlKlwg2F/cDxB8wxRSwWjyof0cxBd5rnYOq9S2ygm2bxfLA/r7THXgQZxuFg8HQni5z
vJLs1S1YbR66wMdOaup5rPyG3m7Z0PSIAxRL5X9pFovKSnNFT/oNC2McXrPD6xBzTcdel9G+069w
btLpM69oc90JQl91jZBzfmw4XCmcDhzap7OdyAknD9Pm7KN7XmVFAA3OHezttmNjG+Rj4yBGHelf
M1XW728BYsD7ECgDZ66XB/GJ3y94URRCXFe41y4SztkHy9ryTuIr2DaEnGBi0Gv/gZv7scsbS3D3
p/BK2GRI0GwHFJN5BEeCoAe9qeiMwfq1/s1KL/j9WXpGGRP0o6ceA7ewK8i58EBGyWzGVc1f62Cg
qTj2QMUSR5rlQVB52cU4CWIcG9Kx1kHMZ+p5wKikkINXe0x6mLjwbsRVjwoe3GPiObqlGz6MzTt+
Npc5q94yaExD2fCxFp1ImccRnHjemSkA3+1QehnBaDsUw4bVbbQlljFQS43X/mr8Ge7CsrRZmBsh
Oi4993j1yT8sSPcSRdetOiXz9GGCse4eMXNOguzMxGvnkCT0khvHSAH2dc5x1sHY3UOFsZLTMDyl
rC+Ouu8f0vso7YUJ9wefP9cMfw21LoffPuXuA8LNrjvAwNOp5O0BIQ28/jyzrqEV8xL2sslbxzuh
sD3GBhn0ZNny168gDPDc1w96f5W97EcQX8UXcdMUZpreySThiBulNDGPNcgjpxRrIo2Sq+kl8X8k
ndmSqsgWhp/ICBURvSVJ5lFE1BvDcp5HRHz6/nJ3nL7o3qd2lQU5rPWvfwilv1VGl/GQMyKOZywr
tS04s6Kx6XW98mWBVjvUwzAgoC2MPKp6dQVc/9SaYkynh3/1xhutvj6drxMvsRuWppNyCqqaLCG1
B/yaY0rNlpxH6HScFUXoRfRmsAzK2qYnnsXfJQ2jW+xmAzP0QIqPCEUm0EzCx0XwHf2OlNLZqLNa
zVw7WSp5B//CAbcKk5Xm6BaNNhLW7XUZg+kKy9W8SS4uVhy2Iq3hXNfJunhvB+asa/nu1kI5dDLX
+kyPwhs+DcMTmw4BmlVcLFf9ZYvY4EcofzJ2XeubZHHNnuwUfkNmw7PAnCi4Yr7VLvFK+m2wZxJE
RsBNZ90evPaqOotwxFLF7jT2qA09VgtLNT7/TEAVVpHzzUpzNvSFOaLeVpQhqh8yldiY1LU+0z/+
kwcm1Y6Jq0SyIN94lUrpX31/FkID6GvMj4xRegKsSlfsyrsZpgwgVGzNLRtDBGDLGULOjsFb5N1g
u8sFC/wwnvl9l6NlN3YgNivnE5pBOAi8k3vAcgZ+ozApPaDK8ivCMGaxdzYhv8uYSTszIwpFpm/U
rkfb3FyDlBk7CM1TanNqyojzqbtemTDsmb/O+K0JR+fITlizrG/NMZ0xJ+0nVTTc6gFPacTda8pl
7c1CdijmqwmDBhNk3GdZSsdhtXp2V3qmU08pSj329oxV4nXGtjc68IjEe8S7hSLhaH4sXYtElsnk
OR2IIJN4ADOXMGcF0cOcEFuGHjmJlGaBQzdqCuIWO0KaqTke90QCFsmqHjvcAAtr/NmbnI94dIz4
UN77b5TuOaFGJUuUx0p5kMW+vpThIpTmYjpAnpsihmFaIKyTOQkInXHFD2Qt3+V5jqiJ7Oynkp2Q
6+UixiZLKdJsmpkEOO5ibbOAhCgrsPKbFXcPZvzmHNLkboq/1Jvd0Q0LNxvcUKlss8n0Oj7Q+1l7
72bn7pMqOZjjfWG+lq+4MVn16mesiYaOXtAx4714xBTTFzbWwZzTQX/MeT0i3sv+g7nnVhtSjqJG
RBcQUxDn4JsenSoQedvsu/67IC592x+RJvTcfDZ8PP9gPVElCX7bpfpd6yyDrjUiOg9f/9G1IBMT
tB3zqrYyEYsL4VqPP9eNfSTMS/V4lIWyhTXwTtzj5dcR221wMTCv0kizbgvu/kjnaxYxJfvJ9jXe
VcGyJbM8fma+i8La1NaIOKBRW4I3r0KckGaq+S3PSuR583d2FrTOcj08mmK7iFGNZFu2TfnzWdWr
e0l8pR2LN7nMNrD9y8zW58jNB+XTIdR4tve3F9v/xBVeu5+5f7DdQYyo4Qi50wS55HjJSNMNomjg
zOf1Es769GcHVpAPgqJemD6mdG5QmdOgwkGJTKIIs5Eiboe+ZQXdOUlthmWsa9MlaIZEDdrtk9gG
vfhylxPy2aaLaNolyflfiJPrntEC+SoZ168SF31aziEzzETcKcQlydz1g5c/xf7LbJwJprR4x4n8
yWwQdHcnTqk0HKozSOIJUEFpZCFWxMqRDax/uxRqT6g0dN7KjNmzeZ6UUFXRPkYMjdRktTUBhI0x
ZQLbGpgl2hwabDuUPDo+UwbNGnSd8Zr3nTY+yjeRHUgt4Uph2aqRNA4AjFFxVyg/cumLrDZv5dnZ
Ph3/HWPnPGOO+NkO8Y+bdRpTsnnWD2pC85tmpPS4Am3UdYVLL2A+yDmONnsxjfQV+L6d4Nfh2scE
kYHDECaqZVsE3ey7QoTiuu7FEhT0Mac5UrfgUIJayUYNF77uuGPNLd1aEzoUBA1of0TrHwWVyPij
7CimQUTa3zyyWldzYvDwBMqtZSXrX9La8U3oK28xzabEq/uyhBdoT/DJZlX2ZYCEWiWdTdvcZ5WY
HNoOSXx+M87zDLgHl9uGN0UelM6O1ewIY5rJdaV5pHTzorco9PLnPG+wCSWC8YRJFRIPDppQ0nSS
j9s6mmfHnVTCCm5qPAJyM7ajaJEZcCfW2TAloLYiqq3Pbl5kMOYYbsyViaNoJkz/93I6GUJSF11Q
PxZott2TmY7NkYnvsXCH1rovgekloVVeA8L2UxOJ55hJRroDllODi1ibGiYDIOyecLk3X/7kKNZD
L6OjnpJ248CpmusmIVgsn+1jO2nZVnaNMnICWCjTevu2sIlxH0FGNGLbZXu2YZ9sWlZNAln3r/Mw
fV+f/OSslc3oJ/aCu4WZAwOisPwA+o6cAUVLz2L43K9ICKZEVPmDjhnfUl/sM1675IkRUM9XnEIQ
Hm92xQfBLAR74u4Xl9xv+e8Rsc1rwEV3EgHEPuEJysVCvq2vqtpJrGFPtWO9Hw7k7a829whoYJSb
FaoVYtm+mwfvj4aFUW+QH4/Mk/e44E+Gu4wgFaSuAs0WYWmNJYB5cR72fcnUo2wnjqOiEsHQUdON
r0HZcSQJBmA/0B4KZouEgKv/b3MOGGywOSimZsV3w0MIUzl04kIrlDOj4p8Jl3Tg2KSEWr2pXFgk
KIiZZQvhTjpvQcZZnuM4Cr0rco9k3Np5709gQdPm2mtbyxsu1+KxRrfH3IlNuufzYRdZES1wXZ4J
EMG03LvKAVZVoCaPvDAm4OnhwyImWzOdUu5H8SJYon2zsBf6/zqoggxg1ZzgsnU2o7baJignYv7t
wlNl1duBy5XymJE1tskyohDnzaQDTmNN1pwY837bLF4JifWTTl75mpk1f233xem4UknbXJJ43alU
uW6ZFzjYxKgrhSBews00sxc9LSPvACKsIKa15b0WWUsXnRrdL4LbLTHEOggEdI5R9Zcx1Net+iTy
Q9JKL2y3487bAs67Wyyp2RM/xkyciGhxt63ULX5Fr0R3M32ay6dfvBhJmMbEr0AAZj/YKfK0rsOB
sqWbNVZvOuMxk61347q4pQu04fHRLLZ3x/X7NtFpn8kjLMNTeDbZ2zHZe1ytTYCuNt67jTWbDZLr
5C2N6Gqa3E8oxqhMX5R9gnvPwD/AzohVF75Mb4Mk9J8xdfGIjiLVojLEEp5o6GtENhwuV77aJLg7
SVCPxvI5WxtczYG/nGOUo+9VhfpPlB16FxHKmaTy9WVcrjbGaKNmWSVHPuXmkVIi6+7//7msMN13
JASBEVNtg7ZEFn0coakTju7boAJmNeznPLnBH5ehiFusZPh/PnU5bRNVGIPJkhqiuJv8bq2ipMav
LcV+4t78zpcxfA18Rt1t1hpzH3Kk1RyGbbfocmVpmELTPN4nseykLkuBFZ4/WL2oZy0Zh18+P396
SGoMun+1ub4X23xAV4fw8Mbt8juZy/iQIgIVZUmmnTObtS2uspzo+UKEq7v0RtycdopR4Jl35d95
aAebU5fAeKSwJnl4FD2cO6FTz0bhrCO462E5CUrONcnqBHtnLs+5PPZUxjcuqaG8BljP0bl0zBF9
+5cO9vWgzjVXoXyS8ZjxI5jCnqlrCCw3rKwOGjOrcIAryYHlGRKAgm06VQpG21lnFtTcreJ0jjTN
rMrtNj+R0MidD8B5o4nl7FdxQOshwUH8tS1WkdXb3OK6zjlNGgsVhGsFbVFLBZXezCm31BHpEf+j
MnlxcQpCHIr4CPvShOEyBKHlBKvGGiWr1f2I3M3X64ec4qDpRyQoM7OPsQyqQVCnZ6+m8QJAWkKN
lT4X73o4Rqg15E8bV711nAH7cN2W39i/JNuMOp3rc2hOa59r5QU7FK6VjSNAmPG8/Z7dnxbs8Fyw
QEYxv+UAQXS6S9ZrANzp8SKS93g+cKIXt+6T4oP6pyIPkvpBPYnnqmUPJOc3KnnyhvIddSdVJ2kc
OqV/DGQXLy9Woc7IvPFw/EVJDUFWknx4d7ZcstwNzPSfHSv4zAK2FBsENTMDavNX4EdBx7c+OwM5
CahQOPLmX+8vOo5hyviwMLxsm3P0KtI77Dymg68xFT2pnduMdzCh0D0SGfvmy89jeB5v+xasVaWK
rc/fg/ObigKCEovt5jHypASY7dbLdiioXP69LT/qcb8P+IBE6HS4fKO7lWGg+/6aLr7twxRHAGHo
6X3TmrF0P46QX8nCfQMvqaPFb/ND1ruSSiS6LQ1zMuAN6+bhj7MSOa3VtmJj+RRX1mfbfUYnq602
2l1sia/ZmVt5zOhocrI3iMzkznlYk4G0tgWul4iVQa+65vI3gTGVEz1ZB5xyg1FvrqTXh/X17BNA
NAKhOa38jgA75Kq1DsLIFuY7e5MTWpefr6Mj83xIDZNhBmfyy5Vk37fdBFIiU8nQwP7k6qJOcI4B
4297x7vueE8bkJO1yEvI+lgDkLvShWGYDtMm0P2330C4p1NFBq6jz8aFhyoZEmKk0saG2QWlNVl0
LsqkqE2oR4YWuWzZhlcFA8lvrZCSG74kzF69fVs0ITNwj3tAgjDSWPzAD/BwihDXh5gouTwpSWPT
cnuOTnlsQGrxlJ9Bn+SyXfwkQxTDic05PlOR9FGH886o2gccmIqLpKJAMJakS2IY6J+L83y/eZT4
RM9xq/YQyzAuO4aqV6vLZ0VaJlvY/9gt+xXUwS35ZD37ARcOScD05bUyPKEnWIYlv2jg/jbP4r65
YInhf4g8GWKLYCJRF0f/lHMx3M02tFE00deCwIUqOKCivvunaQM+7ZwzaHHHDAE6zuYGzRgMY6ih
8255a1nvrl2hQEemTP3wNAGmdrBm70H4sA+V2Q/2PtFNBdw7TDrMRwoknR/x0m/DM0j3TOFsDRrK
zn7gDwgjZZcaWXeKrYVbL+zd6jk/rAZESmJ3MEBhjn9F2KKfaph3gD9ajwVb+wTKaT19cqjmWs9S
LL87iCzUOnCLlkXFmZ5ePOfKQ7aASViVtAP6PVknhA+aE3z+gZzXRNzZu7HhgNZcZuRIksRFDCiD
puzsf6k0+f5RSynbrSVEmEFO67JLe5xkzhlX6LWxJNDr/HMObYt/TgmWFb0FgbK0BEvcdM4H8YLB
TDlLYwbXx8c7E5X27OWVCwDSzwg8anKCwNtfX6Zfv7v6TIZ+ncAc0J3eqnwzUwVKg27Mmrs5v+Dr
9tLe+IONrbLmRq1vw24aneku9XQhyXDMZyxTcSdkFblmCGoAWVhlRz+j5YnLl56R137diec/otDZ
2TMDlpgtiGt5/YOf+7J/7Nen2N7+hmmxgwYpW1HMYFwdBP34LvB9QNmId6XApJ5pNdWeinXyBqaS
V1HWdoIvSBGv95oN7CXUUXcAjRoWP21oDWz9U6Ihgdkfht13TEfOsnaxiOOj4HiitjPo7RioEdcW
PcVifLOztPFpOwCs5BDjhJe/SFu2tkMO8YphlHt0z26dKCOdD6mqTchxhnlCh/vpRTLykfTWnv2T
LYzlGYowHbOJwCpa/Bu/yNrACxTaJ2YtIxp+NBYY+qVseg8/SU7xmtWOQQhzVCgcZ1YHwgwksG1/
zXCetC25A9fDv+6aYY7hVGia95il/hhlk4XCS+C+yRZyGO75FJ8TIX01ZyVhQmTT3gUJVsTKcQta
FUtyTZ7K8mvT2+Ov8PR/cjA9up0IAmpr1i17AFu4oolFRZujieLBGdiZGesq6OLCBRGY6fMMF5c+
3gULReXYYwsQ7yLEUrQ4YQ9b1cq/knL4xjRNHke4d5AUdBCX8QnJbeVTKdGJ/uBY0vqf4+70GL9w
sqjCGgKWQXaJycKCY9Z2LtuGorIhmgxgfbJYDTYoRh1INNsnXBVcOKARQI5CXgUBbHSiErybDqhN
P3xM9TkTuQPpNYn2JAapmUJieBOexarAn2cJd5Hcr8Fqr2KNeh0LtsMTQkj0ArYcUSz2V3Q+HHK6
c7xYh6HZVmGyTVLP4LfjOdykinFEjtLO+siH15EDm1XKRJPhuXWNqzXJCm8il7/L/hSLthatQdxG
jmm2Mtqg/hTHJkBStgJ7eb637i7UB2GgCqbQco8+QbrEFPFj8Mp5jY/xItd8rsngkD6JcOtx5L2F
yimkOZuelPcrrCIt62LCBb290EbofP5+Abwr+4YJVT9duE+J0QlBfLXLwfVxbgPWbdtcdnwtalBL
LLxD1KEu8UrWjGoPgPU5ouAgOVQ5bOy+3bcHrPiLxf0O1HQMQdIkN99X9QYqqovqRmjp3se7MjcA
53W+HZVgC5BE1c1YeduHyTHEYQmgoTcaepjpF8Nsl96Yu9h4Ipm90aW8yS6JnC2bTxe0/xB9Ov2E
/pXql5McpludbHdcAsQYvjxe/3Ny4NBto/ee7GboE+1m/JuQEMhmIiNRC498qqWS5l1Y+D3CiA1L
A6mlBMLgTmhU9RjySVhROfuRe9s70zBgZikfMI2ogMi1Abb42W+qR8oVZ8eljZHa/Ap6xy+6ZTcf
bIIYuHv9VR+GIzQrIrLcJyDzlTSxGzGiP4Z5CzA9zTbMbAecc8aLRZ8YbyxLUPwt0IV0sYtSxmxK
Xzp7i0M+5A70mpHBrj6BTmNJRuTBR6rj9oWKgOLE5SfzDQi7M58cl+ZnSRq7gwrCWcRktUuKnhVG
WCFMQFdTQa8yOCRgdCtWnHWgRcVJyoG0WQx5KnsZ1/Yv+0jObyJPF4Cs2CrNbxb7CrD+MH5Zm1sG
ewdyiHo+u+TucN4aeE8ynJZXsr6Uck33eHR5sShb3kBoY//LJqZf3T6tBbKxORH0D+8Ebq21qI2v
JwbKcjBbjLtcSk9KrdasgWd3NmB9nl3OFdpqjq8vJlReSxn/WDr+WB3ujPaYAIe/Fo/ty3yg4diQ
ZKE4RtjNiP8SWkii1W1yHA8RrZmd9OxAyIeyue1ONdEOyUk4Mjuyz85w3JgFal5wjleqnGYWmI9d
wx8UDlTcfCIKiPvm7H9Gipm6cxbrFQRVh7vW6eIOa2NlAYLTGGZN7Ainro5JsCpfaqKKMaxk1dfZ
S8Jps9Rdoqq8Bo8ibqZJB2SMBohbAqcza2sFAG+MtyGZwBOxJ9g1yic4GCMcAjp+cnkMyPYO6hLX
TFzScKfl8+9yUhVcw5q2gP1+KS2Ji+mejy0bIpWF7CvgyR66L/fF3cmGMdLOTC0YLnOPfYwPzhqq
NH8XPPx4srJXwF6A3paygMQHwxPir8Cmpf8KiKFkQfcTrtU1Q3xnBXUEROk7aieLnEqb345PSL07
DIHY8X3qj4xxjof+x68s/n5DcnBf6qwOFWMINGjDQPyQXKvC1jErG+mYbtbmIa9K7IxwFG2DCHH4
8MTYoZINi86Z36rC7OMFPH+yctInki+/dEN8OWuACpJL3XpaXX/g/P/M6Vl4Tng5uEdM2eBV5tfp
Q4VJnf7wbutiylXgvyb2o6HzjgmacSoXh6lQTw5k9+7cQ9naueA1FJg7G8Up4awVBxPedKsG/na6
G5hH/0pADvIwVgn2tRnHFT0ZP5aAdLxpMBNAgkaQHdfSe8JPwsNItyAzwO6rsj0SosOTihZMD8Gt
PfSABWXGvL1rf5xPcZXoMpg++RCdz5MXY7GRRom0n+uzR0nNJRbBk8nc0f4x03sHCxvZ1soAL8F/
UZ7Ryv8gBvWYC6pZyyF52ICMZ+f21/F0pDdx0ATrlzSSlyRkEo+xlsN3ZK22/YZqwQBOza5SY9uw
OBwa3gLfU85xB5E6Jz88DSMbOk9z9Q6wIeJN/YuZdzTvhTSrK7ujU8Imicku5T7RFOwHjNO1ukHr
aA1rCv3Plzwws8n3DAit4/xh92yGxGTV5ecEnvWIRkU+oDcrXTI7fO+SYKX6FfEkwJqPHPQCna//
gvvsOMnu2dngAd99tt268WssofgiiiNUx9+ww8nsqqX+SypfZz8CO5xpSLV/X5J1Nj8cF6+sJYo4
2seO1NS0CXweouLVYwu2w4r0+u7fMXvYyLNZxQZZryC/rxDrA/uQXwsSEsh5QUQ+WaoXzR5QVmnI
ahsTSEW+lostjLJqdAgubYEcunK0EvlZgCKYJ/woHy14YwOnH2VfLMbNi40T2qC8R0ABmJYBs6h/
gZ9LPYVD+jDPIGOuH3z3Ck+PLmldUxV7iJeYT7OAGFYDG8UdTraSo0eiJa+I9KER4Jvht7a/OX7t
nDSKkwY7jxsGIpzOvXfNAEO/mxOlh5EOcUliqKfqbpo3MOL5xcYzl64yOHGk4WvFtfZeX9cvrGnl
O8NI+RtfbOJKrZo/wfoLTIlmue1qG5VR3Qp1T63cfXAf3dUNyha4h92tbq5xtnPbYd+9jvTJ1+mW
VXCi+7aOMtSjjrNIOvRSPxyiqEW8qgQJvt/NF8WSotlZtFqg8NEPk74mJCOY+t2+xoR2Wq01aBGZ
9ISAcUoxZAez5Vgz+dIc4TgrvfrjAg8a5I46VHF1yZKTK2q6IchmZftF542k57R6Oz0W0YECVl6v
pOeYLNzniFauxisdswds2xG/8t3S7rT7khSdg+S7bYd3YFNNJ0HL3P31GyKtK05kPpgFDIXwcabL
tz8sugQCwK3pEWeqLLMeC5f/0Mw3lDLIsFA/DPGwWghP0QefHBITlJCROAhRGEhHe5M9Qk6YXOgf
MSJyLhb8844o1OX7jhozOAKXtTxlqoiFgAKg+2AbfbKGy2XLalE4MXqFDwNR1GzAnH8+1TpUHEhF
9gKI2gbnE+5b6tk+xvMeIGshPjNKdcqqS1qH7G/9iTBatWU97he4E1RIlNovmzFM1g5mT4kMQvWS
Djd5foEHsuJE+zQYrGK7sVlYD446DaLnb0zeCHKxXapJ8M+Ap0/zygejwq45pugXcDjDwvIqspPN
rYjHHuZRPaeBT/tl+kDPq7CNHjg0+9LG8Jf057t/89Q2JJIrnKpyp8aqp2NzzRXXFbcj00TDgVAP
xn53+gTCsTDOnq5q0uDqcI2LnjPEOPIZkQoq7TU+dPTBGsehOs/VRnozih06vBwLmITqob9lX7WS
C9dV4wzzTt4eDQ2p1aKTDmCa0l4WeOOawIFIOSxuKBSwJpTxkAImJgUQGxZFUVvEmjl/pmgp+Dkv
2bHrydVr++eUA8Sw0QNbTxwUOB7HPWqWlz8kNgNKL35iOEswvaWCa/NTnVa4b43Am7lOaa+Dd6b8
8rouUWYvtkAKLmOQuI4/qnPM7jTTnUmdfIp7Qdu9kFyZ3XgPvXZK1vDZeeHP2ttRA7KzDR5k+d10
gZYicuPY/GdfFdl8EuuSsIXAbsR5dNJQgUIEqsNv/CJIQ4JX+Avx4OHSSHINEES7qfLDisBn4v2W
+0N0WHNpQrNQNSSWENpdJd4Oo8P4kp5mF3gyi6t7jo5Zzz0aqGmwygSAXXan2OuifzTgDTJZnt6X
w+wHiIzf6GmlFe+YCdR9uX+PFjk2BAme5hU12SfDWwPQE/ncpYtw40GebkeeXb4FlM95p2DiRX/X
d/sw382aSTZ5A9DQyc5V87hdihwTbyO4U/ugR7OhgLadfCBNCS+zu89lWr7cbR/J0VdJdXF76NsV
W6Neb1/Bjaqz+avLo+gCWanz+5e8V0aiTYermo9Os+cgQf/abee4cymU3ghtW1QN1oD1YZgk1H6K
TzZEYq5apbOr0lSBrbnMuTU4lq2jg9809FBmZJcFtvemzqUKzMevgssL/q1ZnzdO0tB3QYij2Yan
/reDqhtUAQjYq8Swk1ioR87bv877JELpyCBE+++KgRcDL9BbziOyIBBGxnunSx04xtTsEypjPDwF
6DeBy+7ugWyOr1mD7GPIyB9S7fpssqRL7T/qWPofx7s55EtD7FreLhz4ySBrYyViv1xQJipwhNO0
sKecNHUfZyGc4AjMG7ocRy6d/jdCdCcw4LeMUX92tV+Th7n5xd2ku8I8jgrvkSMutYFYeWs8j6N4
Y2t+pLpbH2ltShKLx6eUk/1BY7X3hhOKixZxgNgDkhyOWirH15Nb/cv0aZAQLDqcfwyr95J4FoTd
FbanqJM3m/7qRUo3t61z8bC+7K9YK6L2DxM9QeaH9mTv7Sbr4ifIixhmIB/eFeT/GvUvpkqjpuCK
9+wywsXH7JLbmBXbny6S5+RlP4N23nDGNVT9j2ARgz5z1HE7waOwSCVj4SlnAZoW8zBVDY6eHizZ
4EMPCgdEpGF5i45pic2saHkdQZo9eLU6CqjMaTXO2RKamUaO35Aq/mSBXaUYs44w5tz8MGiymnEv
PHNYgf4puHPPXOpgLWKKC7i9/bzj82SwEXlnp2Qh8IL29NTwkK7av2g3ww8T4BOr1ZdPZxVULudy
RMvKYOJYkKPO5VSLZkDlxpl1Lu7RZ0MFSj5PCBbmPf5Y0sS0SXgCDLRykCFOoicXHMX5NWxn52l/
zvHHsPa05IixBge1E36s9nSfsUhJsnTb807+6VgaFAYW3eQNMTzh7yGUG3fy9/Q3hO3ydYB9dl6b
NBYY2esbZlUgP52JjofFw9I4xtzh6L1XWrQdCTVggVXYtunJi0F4cJ5/PRw9s1vEQB61H9Ry/FJ2
3tc/wi/DaB98ZkqGJuNmNQG/MlpFAocV1M37Ou+IygUSAOVIOOhwIQKacV/HdwdAVKdBxRdXebFo
/gMbEhh9PEf6EIhn1xvvk3k5VE1c1FOdNbHzlgr5xwg1auVwEX6aUIgkPTOMw9kLXuweaPXDqcHO
BcBxB9xohnWTD6gnFWZUKQPuzsm65fSy56IH0YXw3DEHwqNswAZoaEiz1+Id49E9uUyaaOn8eHWu
nstz2b6G1/IZaHjGPJBmYcFo0taInveydB/pGeJkVSk8uSAWI6rp9M4KpURxitYEIzkKOEJEI5oj
VvGLE5IwN5e9ig2gargA3wCb5kakBi34M0OaHJSo/QBDfhJvXwdsWLahkV8D03C/2HFXXO5gRuyV
5ApP8erPvsAWz6IbQIfL9uU9QOntG9h6UZAo01SaG1pCfGLRnNAEUhkenEOxc3Zexy+VF8/HfYA0
7LIWiHbHARbEOF9QnWDMaunExYCyPVHwUzXJHbXFgvqZ78csqSqN8X5zk/3IgEhSgqYSkm1rKlJc
Tx839Tzo6NN2/Fl1I93DOpwi3uuBMnBgY7IGY5Op2d8eb4qSa+MmCFkn6/d8Vx3eAFE6yyQAlwAn
a4+excUD+MChkX7TPngYnVxlZ7bYcA1Qmm52U23y5YISAPwWf9aUA5wYt7jtn1IEsAG3JDcfPjs0
RU/7s1oUNxCvYpAsa/PhonOj59mJt6zIfEZTxC3tgAbEx4k2//Kev//j4AEF+3cFr6lHjzHHTVd8
SJYRD/eXcgb3RmdAkLbLPIx5dvpN+q2wBw06vkePhIjVLsYlHKJ/C+YL2ekd3PJbzmRBeT5aFP6Y
Or/nnwgiTpuYhg3e2xA2D3vrqttLTBIQMOKHFf78rn1i/4rB9LNkt7E13+6pGKIx6nFuomYjuteE
F39xbtE7uTkn9Y5FcbH3XDAHUAkyLCzBKUKieOW2YxrJBAPVqBW+/rhhle9rX2rpcUNZ1DChHS47
zp3q4OdrGWLOj4Td+3ANoiM24Acv4JIF+4XPSoGbIyVOvmxSZpUEDKRfh4TY8h3ReNooSPmku+xS
UClHA0uXnEe0mfQyQ8/YqEHaPVKIH8ga5zZNGWrP9K7cjHe2lh6QhZXfj6fN9kenj0CoFiAtndkD
OqZBmPs/0uAu6R7s84ZDHVTjycFavv7lc1OvHotLycp8vM3bHzUsQwrvcPKOzLjYT6CZR8Tbonfz
Ox/3vCE09YK4W9kimrRfGEwBSlgL7+Z8zBUwLIUq0PIbc6AdtYTER/7iHcTAQ/ypin5aAPmeU9ub
sIIVqADFmFDULtOkcGEpRxVES86AtkcVskOP7Hd21Nu6Mp+9IkycQfaiyixU7rl5L66k9NL1nSVY
BE4SrrLWAp3f/mB3Mlzxfmlv3gYxPAplVf5wq6CT6imWBuGe/48J4Kg7AlByiOR2MAsHczV8znoa
pGraMN/aWTsET4jdX2nDvOnGDydT3uoHVKIcWI0Xw8choUF5d52DivJPmXNzrJ6s+IH90KkYcBAO
gNhwdaXeWNBisbn5jKe0S4IrZoC1VY2/zpNuSgOsQo5u/WYvv+d0/UX0DmHFgVmgqkZgq+BmcWMC
jEa761xX+MxbNOP5baZadd06TYgg4e9X/8z0P4QtqkSp+4SzeIsSiYXNk6zMdXZ31HPSOs7Bu0tl
yYS6uZmqiukrAc7d1tiAuA7h0qZRdEhf+TMQL2ArGGyp8sEXWcBgBuOjm8Ph9bOBq3t3MRvO6UZ9
Cleq1l/U2jbhbX2ePNZ4ZBBhw8GTvrBRZxzziUge4B9t598r8gia/JbsEm5Azhak83p8/xtApAZW
4xd3kULqGGNfpj3lSsZmHymPbF0AL3U5kZCGWO9Al69Vm0BPt41juHn/w/Fk/M0OoY5d9kfgcB/d
5cX5Mj182a0CTXTYs78yh1yIpSsBbSZXKYVL9P6nI45AjcwlKFi1OqW/CYgKc7iwmwyS05gEKNbb
OdtNSZkG7kZM3Zvu3R0+LgkqBtjLf5XbBDsGg7hMjhfJe3lKGWzZ7CXwTQWXsYZD2lj77bCwPJRR
2w++Vkw5+O6TzqTHRU2NwFtixKsXUOm6YTfkZbhUrgvSh/3rU3Qm3/gZ0Rl854tVmwF8oG3vQ/EY
t1lTO2q83bie7kf35cBWt9J+Y8zuQAkOrL34x9wbrUsHzl61RkIGZZvN//prWZ8hTTzGxKOH99me
Qi06/50QnGAo/EmOPOgSk/FQL/iMbM7NDryJtpoK6eMSJEvbo4vDysC2AyPGeL/UsSjQYzKk+pX3
fWI8pDR1gIckrijaxqN4u9QLSZO+ySTmnPnTOB1Q1MFvQ6k6qcIziroLQIoqE5BHQ41g1TCigc9T
uwzjqjtaFon/la8RxQ65hlnsmSqMcbH7spbqALn9UfzAW7XvyCXzfdD58ZtDuowJ7SVLgCHknrF5
H3U8kxmp2qt3XLNk8DIA6FCFzMvGD4tJEYiPP/SXXyo0wB6KOugF5vYR6OAO1DJjGIBVroKeHkGu
mhTNRy7ul20QlCPQYQPI8lNTFFgWT7sWmofDMTkn13AXV4Kmr5O21s8r/BooP2tWZ7zP7hu6sl3O
ywFQhUzKYdeySGyfYaMnkELDFmlgaFJOjwbgGYviTKkEpwLUC+dTJV+l6BZ7nFHDj7PFaMKp5JQp
8sX8YqaBaiPG0T77bLBnG5H1wYWAmzqjSTC8hA7E6xewD/xB3JSMtJFdKyCbZoU2ApIUfU4LkCOn
sWcttlj/TNt/1tl/EEr9jpv8jofWafu0H/y+JwZGqApNVRYzkSZZjIV3nL+SzuSRnv0eJHng1Niw
OKAgdOnW0DtvcIMJdta1MDzNY6Do4xY+xeQbyd8e5AarSG/O7wRvWU3elA78wAAp6RMtfwEOPHFI
Xian5T0k46UOTjmcYR39/XV62T6nV038cjCOevrdcpjdPCbblaaYPQTxPcJqCoX4RAG0+oEX3qk0
1QSkTh4eXmE51Yo8rM/xJztOeBGVApVQvetC05kCX7MudgDBG3CJVhbGL6SW8Iht30noljYFl2be
WrF4KObeDneKBacW7tGRGSIjFIYzfEhOpYUwwiPCxn8zf60vsTVIOtMXI4jEWHX92if+Obt2FW6Q
XSGCPcPDUBxGZ6/ttNyzB7dO7kqwnT/QPe+3ZjBDEMZPATN4+0SMWoHLGmxgWSokUlCdNdwAanPS
mMJeqsQwbztXbwGiRsMe9nGKQdOOfPbF5KneY8x/5GD0dc9IwXb/Qet77zRpMuJS0ypopQxlMMFx
mJmZrfCn4TgP8ZCU06RTKEG1gfLiP47ObElRKFvDT2SEIgjcMk+CiGPeGM6g4gQK8vT17YoTJ7ov
uqoyFfZe6x+JlxtLISwbp38ePBKkvC8Arqv9WMMlwuOJeErlbxBo7JUQn4QaeMs2vUIXCjLj5V2A
nZukPNBGVTImeBg8rXr8nOuTx7I3U9b3oTOiMNMfpg//Nm34c+TkOYSZkdMy1aL+WmRtCj3JVkOV
N4K0fiXQA9uve3W2Go+6yNLk8zjjOWBCnYr5Cg4UhIfeLLKb+bH46VUrq2lRgToMMs6yMB+jprV7
VrVkyTo9o/vsa3Gl88kgs/DJwPpjT2GpO1ZL1VKj69sY+vl46JOHCYiZPEn2MYYZsP+6myhk8gNk
I14ydR/R+xt2A+Jjxm/JkcbaoXvzR0Qsgw2BIwg4O+e5QhD9pUbWYkL1+oicFoKABW71Bsi4cUSw
ND5BY6PerFpqT1uLBTXFK402v0cHGrwVCdhmjXNvrl3NJoPJqRrnx4DzpGvFFHAKr/vus2ZJVlL2
j495RqH1meqcmBujpeGtsId3S9rQaQjgjRmCtCcaL92yT6hJwgVyQcnJ1M9Pe06+8MXkWr7eVMGZ
4O4q0LVxedjQuNJ/4RMnz20qoQIg2jDKVazAhsSrRRlGyKejHzkumeELW6bhp7ToLrIECWy0c102
wHBIfPlQPLfFDP7i71vki3z547BV4aMwuPtEazOuPXkOhByJRJ+97Hx8Tk6WRPS8NeBH5b9ImaGu
aGgvif2boEZlsuHqz6fvWOVOkY3CvR51WwDdg8UXQxBvswXvURHqBnmtR5c5mlmiJpAcsIqxzF59
2gGggFmzoL48IiRJf357G8A/sqHbqZw8IpQlDKUzYc26kF68AQ3++x4Zi6fyVI6r3TkDWk5ekFuC
Cu1WI5eaea9g3hiS/S/wLQ2ozVht3B4mLTzEnK7d+snz+NgSo/W426/4PvkxtROstYIOu81+WwKB
ilh2c9JKGu9ivveqdT+WjhzKnEux6t8x78IBjGGT6yEEKPJwwiinX9nSJ+qh15BRAolU7svk8vcJ
dailI4AC49y4+9MMtNs/obUjTDXrHcod9xVPpu5zHvd82l9YFHgkicffOBPuOmA5qnsBSdV9Za/6
McsVW48DA8Rko0wY3v0H5zZCD31dJILL3HA9cUkVfNA/t15J8QvmDFoKyBcoS7Wk6d19ZW/0jwwn
9j36wn6w1HH2cpp01nn1jnGUcGFoU/C/8c89cOtG+kFpjDfZNJOO60Ul+1J+u1xfgPQjIJv2ROaG
+WIKjdtFMZMcdSE5pb/JilroqPZ1zPNL75O80oPPBEkjim2QcbHMszDsmSHI9GPawav3TZ/TYvXh
bbP6AOolihFx8f/IkDPEr4wmG407DWhzBuYEFJLf7WbX06uTk8vEg49Us435aevGqMC4YvTj474n
ZhPxMRDImpILTG5XHF+OyvqHICOpnYarFDSNY9YmAzUb2ZVHWgnlrOCozndgaCio5spRYj3CHPaD
N6sBeV/cGdAE9jf8hhI1JFxuZYZ5giOTf4fGJ7ByBMRVItwnpSMkT/oabyDM/ZBfpkS5+RQ9VX4q
/EPvaFGwXzFf/2dnX4s34PY16aH036x+0Tuo/9Dtt/OHQzrGwy3+LkRsuiN/zyrpsUeNzxnEojUY
C9iNDcFqsie6gd6YTkcWNY13dhQOj+3DfACosFAhRRqaupcqXI1DOPLvtHRgNd5/z2Oz+99QoYHt
kjF7GnkPdHac14zxuIRQJKgLAZvw9Ju9jFjF2lIxAdZokB9Zu5AgN187lMYNn0Q9/sK7XOxfOFwP
13c3boDdLUZESCx2NxRHN5SaqJsZnrlAOovt/GesC5HAIeBecXYLLWl0jtYX25bRaTDYodOggmJO
Eyq3Icf13VsLceWLndUt96j/Z1iOoZdB8xN1zd/rIz1LdWYN8pbDzQL6GMLjB86cjzkwsvUIYWAe
SiATMLHfOV8vw7eNjshUEmVFalza2MqeKHAtzZn30/eq5iNR5h4Nt9PRqW8q2dM6vdNHdj8+/5oQ
dyfMGbkGMa0BKxxsy8t8RZm2/0QAGXF4KLOgsnIB96noDm52teM4rFf9aWVX4Y16R4OPEkaSKlc2
W84RKA2AD76f9MKWae/PBJS+xWzAA9XaolRLdvoPxAQDJEuAVrDfPrLtANmGkr4seOM5jJjTo7EM
XOi7K/5IjQyvlOm6PLwcvuBTlCUm5BYz0fGMNaTGk0TFReHWpxc4MHC63/NvwbphU9KcL/+bd7iX
9xumBCl8Zffx5Xj53wjL+dRDmiTH3LmcJY/lU7XL3VeNNptQmspkzaK/fBv3fbvmtcNylB/hkfUJ
1MuZx/mIGwQ5fDX7sGz7H2VKUS4DxyWUHOAAYD5mV3swhG9FAYkuTKiNBAMlTJhkBmdgiYBLvF1/
Iy6Dm7t9RY2Pb5NJrQd80cbFukkQgbHgcfWy8rB7qcuWRlyjJ95m8YCardva+okPHyHOwJeFu1QQ
sCqlZA2uD4A+1KPYg9imR1R0bRBc3Pm6kQuoDJgnmPbpxTsRde4PZ0jsUpmYz4cxOml/LUp+uNVV
sS6TfC5xfMcSMYI1LhX7zMHNJtD/I2OdISccTWsiS/hdBNoogNO3c94OVpfJEF6kDLpZJ0VKRhIn
YCbs98VsVEpTnf4I9R7qstZFxw5B1oSf3f2ICv3rjoBhXOYPtHO3+duVLOZ2UKRnwN6zRsd8n4PU
g/FwTSPSriKJQ/viscdC7Tp58MGLyoAMiOzlYwlsAaoFqDfrFVQT8tr04YYylnjoafMTvE7n7evN
kXqluuwSqWjvsV30EWwlklvnlnSSAoW+go37jj72IHssyAr6LQgmzGqnm3x/ThM8FBqFdr8phHVU
zRgtKOZYVduf/eHUViM9Eu4HwDkEtQ2Cm3CY2B4AxKFvQTLreFiFM5otix1kkHHs4UAyEUjappl6
IXvnHWYGtFqeYlfBAIuP/L9JI6PVfNkYJ9ixk7puDMyfbCrolZpg0VeFtyy9u1k2OOKFo3mRJ4CZ
3dBY2Dx9jTUuosWV3cpIhwfMRygjKYJ28p4znD0Iqh9aB9zhJd691o1jiF1cNP+9Uwh72ZRzLA5H
3ZxO28qczmRbhjyyiIDwZrPCJveiIIrd3fQtevCaEHmjiUbhpXlcFcb7BsuFVF8zqveYkS9aDtOJ
K/tE0vvY1vD2DxEJP7GMFUD4BEUUVhZc0OGZwfMvw31jAnlF/512Mrz/Ig/jdb0QljR9LMBKM6iS
6ypIMXqsPraF+8oQTjaaHtGQC4N2FqbjLgkty8TMRo5ABPiLCvE6K2d4+8D9cMSZb1xgmYS+movf
8wa+ZWWj5TwPPznaQc3LmIqslEyA8WWC29FaHQ6fjWGGi56H1fiLHGIiRDRhj5tn0mvdlDsgl4SK
4jjAQyE8nXy5YThWDWu18HCyS/T88ZnAVxYg0RjNw9QMttt1w3uDyAXYXsbPggpsfvoZX+HG2M4f
AiXRjPP6vOdifRlzaA8yNDBMxFtP/HSESboWiuHQMzmFbfwMGPHw6Xsh1t0afJWKTfuLwXZjzJXt
VgzUTeV9FadBahnPhYkcICs9AC7uhc79BDGZov7gj/eFsH3E+MLimHm6xkOLF8ECBsAjjzLE49Y3
kYxhTXtaC8ll/0YsjWToYi6Eb7roohJwDF4c+z0eMtWlxKi8mftltMnuxpJAEfVhcxGYDTp5e4ki
nledsKnZk3QYZMYBfq+LGsaYjhiUyd6bC6++EFNo4A4oaiItGRksF2fNjYhRX62fBp8yu7SH+uzB
r5De3DSDlaXNdEp+iD5BH+JBVfl53MGcmaAP/GwgZx+j5IPhxbMz8siMEz82JHOsSQLUjqQewKN+
GgaQjfO7t80yz6Ppc3ri939uH+g8D/VCI2dNpJ26g9A4qjF0Zc9YMq7FnunJEnZMfizYM7IxGnhU
YhFE6kTLQ4OWGpE2CSnMGgRz3HYXtIf8p4EV0bGNL8tbslliYo3vcUwwA2q4LIgZ8LCj6uMl78ma
p38b51ObuSVL0/7USgU0ZczFW0hWAxt/RuMunURjvkGSUgLCU02LLz33meeNBa7yD3gS8lRjsWJT
8cdkWhwOdxPjN72WWjrg/AJ8IPb34+uHGw/KfX7CjPuS0OR4eKbwsKOfQ4QLmmsMNL6eLZqA7PnH
uW42O2b2JCNMIqqRFN9xdfKQBh6QHf+qMDlWS86uQjO80yuTr6wqJ74szjdC4JqUh1zNcpSJdB85
q7eThmk9jmMMosVsKdNkHHR9hPStGeHlRRXI2BzMHxmWAJ6Hh2Xa0ZOoApssh5gEFeGvJbXzsohi
bW/z47xR4JkMIC0xYHQOPR6E8EzJ3iHPZ06hy8gyXJsQGC82XC0S54iNS5QfXkyww0mq+54p8eKC
I9iop3kDRWTZUui1JpPaOFIVQYDH/7QpuFL/1ZAeQ5EVZAtPeZOYtohIg5Ehu5JopalRRED2L52R
KQoIDiTBVuYlxTYQRwZpOj0ax6lCoRAc4nh3DzeUUbaNhRSdQkWPCdcgNmFov5rJCJ+n80biHonm
UgQq72nNGd+vPB50mlaUVMTJ9IfUAsQ3FMhEEd+CTnHIjdDfzg/RcYzRPS8Jo/VHSJIdAdm8qUX7
mjmxgPitdPHXUC0KgH22FFDmg779OLBHjIeVobLHHspZ80aSiorn0pl5/D5B7iQdORUb/AQkHXh0
1VD88A5hntDDn80v+o9PRJjqtuFSFzZGcZNiprPBPHsY5TRgDoOiUpaK9Dttt+zZZ/SCcf0z5LM1
EfrWwfQqmqyoZZEQD8GDo/knXheFy+0ESPDh8MOyRv4Pv+rDeiF/vArhdVqQKgbXj5s+DzuOgLf5
7ZIf3o896XscwwotpFsKVCwFtIDe94DLLyPI8RYOp9fxFx9gSAlOTaxrj9TOWyjYDmZmaF5BBoEl
jK9oIqYNcNx6A2JZGtTWI/ElKFiD7L+RIWh26cj6YRyeKMQQEZOwpOxzXcC8e1/UyO2SJjQnz1rC
pPsiP5OizJ4JQRaJwhQF0vyI2h7NRB4Xfrm6E37cW/RRJPOaSYccL3r8XdynoNA9ojdQ0hQzbqtf
j0BaWKIBeS6I4cKbQxTi6WcPaW1QwS7BrJHxIaK2KQ2BQzEtjTL1lE3JpAPt4mhkTlGyAUxLvcBa
j5W4RkTkX4ls7uxJaV6h8W+hnOHQgcJJ4F4an8eK+DEGffg79+OsIV1G5gUfgBPfFigziFq/HrXJ
QOSzPkOY8H4oe+4d6YFBSapXe7h6IIVoOf7vCqKLhw0CEjmaVx4jTkZOqfNf5iHITIxZPipF9jZG
dDMeeRrSyDPXkVB04loLGyIEIhqzMpAUhjxGx/krHM6YEFe/nyn/fcwsvuIQ5XUEKOFnJT6YvfC/
6haF7KSGbuZt8hG31MxBUbPmO+f5ERoFsSAKMuSK3vYOMjUp7+ZS4PgVnOjQ32wJY5wiT9zjnZk/
hIeqmVxF4osw0cCg2Ldg69beiI30a/bS7dVHdAC88bW5J8aQd3cPRURhUfL2Brfmz7PXBLEcIWk3
AbkhlY+vGU6AvweWUAhSGVraD64zOmONbgd7jOJCNIqqIg6KCqFkz/LlfxC8SGGF+0os3tLP0vmF
4L/xegr1VDzpppW15DkwFR+o5CAErdgfxqp1vZgeXi8x64mPU6IaRQkeExEjUKMlRXa3+Vtc4nNJ
hcrbOAyTBRfhn7ZEVO6VYGofg5NiELB5L7EC2wVgF3EKWBx+rvD7aG6P4/RHAi1/V4A9kH/4zVKG
CAQS5mFvxo/FayGZJeDLoqNuGqpnpZknxbzAtDQhFkVMOXBAqCmeY/G09PtmzQN2qk6VfUCXY69h
NtERiuCWM6ZV3KSTPj8B/6PL+BRxf6vjEk4FbXNc7vjknza1GPjNgNZuaNggG+0ens1LOoqxmrWr
YtHYI7OZK45KUCbwnsiTrxYfnlmsUzbCDCHsAlLjmdgKsFuIGV4k4fTGtPUCrINNOjD3Y7YjfgbB
8qp/z5ghC9XOG762dkxS5L7MjSRK2sCjNdT5xyv4QljplPXNLcMWswBOdWyaNxR4HJomRzPqibDA
yjIduJdFn7iZBfY8cGCmecx5Yi/Jeui9rg4YN1kjhG4iPEHlzn/hDZppAwAm7DvsLqeB+YgEc6mm
7MXpm4+KzmRN/LwkQ7UThtrerGXI2D1yJ4iwc/0O9bbvffZdyV8BMsY0GlVoejhpb1uh56KXyJNj
Zc2KBd6cbBgHBqjQPW6H+SAV+iYIumXOU4ChyFKZZvoprbfESgZJuZXcC22dCATPwEbFEsFO7qKZ
83ObxMMPlnAoTcZFpGOuSgm7kmKhQN2EKrb0uS0/KAcf6KN4wmGk4RXcL8uN3a0RcdlyKrtAKAy8
tIKRY9AXPEQOqK7zD/CW8LjJIbpD3DkyinyX0jXiRtA11/McvQOmPXhqFTVEz5OC17YmFAygCP8g
WixvND5t71vJ6k7fk4Cv74yLgEs8yBi/Pjv+H+fFleZHzFgZY/tYhiY60yHdR+MJGYdDgRfklgjn
Un/aTUZz+W9I7687mktuEQ8J2fUJlB867dvqrQayeT/c3tYtt4erclsjwmSUuTmATHrW6cHg0Itu
x4clU/oi4Ci7F1yCJuSLGLHKhg988vmMAp+ELbk7XHfDNXS3y64iFAJIBoLzvltnCsp49s/JK9Sm
CKs8mauDqIyLlwvLZMkV/NoNTjBAfLRPNGhC6Q0xgXYOrcrDVFpg7ge4XYRdO1z+QMMxoaQ8ZVRq
+yOHNQQEwnlHb+I1y4CGF2I+cUnA6x0ByzWyhYxqJi1ptgMNFbih1hrs7c7N7yV97HT7my/jALkh
lQy1l7FYcBWGJdOAzqkufM8XpwS76icITkK6gpnWGpcgZ14WkyGGNj55e1kV4TO7pt/sfjiHn5TM
aIXr/2k1bhc9tm8k+at2/2GNJyY1GrnSH4pkZNZo1JLFza1lg3W0yNRJuz7vVL9EeigMOUB9aOl7
E20qiAOJNo+PW6YN/oTdIKTKmlS4NutmZTxYtas6klFnvtzzH3fxgHbRnmjrpYjRba0nE+L07Z/J
28WG1IerGKAZsz+iQqCmhQTpK3hU+CX6kOxnWyednGY0fY++USiS9LhC0g+AlIIgdvsCNLaIniuW
AvkPQA2ldR8wpE1yvyavZvVdsXQ0Vh+bEFwuUEl7qKZ3nudJNXAfjYWkSIJCjsu+Xyzkt/NAMP6k
PbBeA/gOstvQlPBKsf3o/UUu28jvpT8Or+rntS+PV/E+HBjWcz9gFdHB8ZS+YtRAwDSeLtko2Lg6
ZK1wiGjKuO9mZL/dUf1gDpHD69OTdgRXMTHNUTJWNnhTjhDpxnKxGhHIq24ASYgoIHaAE7fIOtnQ
dhWYxRFbTajo5v34pSvCr7wu2bRAAeUOgvX99X8qAe4UzLNPmCoyRYCfjQUmdU7UyWVk3tLnGJZl
WSP+r3Au8r2iDuYcmZ8T5GGcIh/dUgoLfA5U8rVDRUWGh2Z3SR49L3bBinVGakA5OL8i/yIX0mBy
R7khdMYKyq9D7fK1+D+wIX4hKIQ3IhUs1hkQKLa/u43yHOk1ug2IujjjZFvhKKCOIlF91X9b3xU9
4/xacMaHEUgfjNkvbZZV8GC6vgU3+DnFHvBYBAjp6eekwu7tdIyEjBz8k6otE4RMbc7XQUHfU22O
s/C5/wWv0qJYmXAFYwDYD+rOtTS/uw9CgmCrhDC3JskAhL7hLEBgRkQEdxuvOKTz+D2/sjHzjMYt
l4xgh4X8GXQOXwjJX4HGW3SHyv5k33jEqTNrUVEiATtiKFI161lTvOQOtlrISgMjVxEiSlcaXiM/
H/oDCkUmKt8WkR992pqHMVG7I8RZHfayH9DleaKXtpbk3Ms/B3kbVW0aKa26OdjS7fAMui3eKnQf
PJrJEOJDH+tI5XmTObkeCde/LO2e/M18krw2p77uV9ThQLQgzAJcoOIWQTS+H426iI1Hi5bbBpsM
MYS0eqtWf5VvfzqWQGlVTHBMPEXzj9dhVT5ejsP1F9fL5BPQcWN3hfXAqhzoiezKNwtwWwbzq4ya
GxMWEW0XYM9YvIs7fCFek108EUzApy6kOksd5T8MhTd8wZ5DXmEkH2Lhw/I22snoYq1qgsBws7p5
EEAWeWy3aUX+AEJSxDtj5BSsa9fVnbqGqHdqEBo8uWxfHkPjb9qt87EWc5WCrRu8S3d3sEZ5epYs
sbwh6wL/oPLTF3OrtATqhCcFZEBqZ0HmoothmOlFTdqerQ8nPSi/TWAES+76hXIwgJferPg4lcLk
dujEB4oRAYkzzxSEQRUS+rAi1/Ckok2+pVBLPrgT5jpKbTcn4TDiW0IEEP2Cjas6n/SJpRCfb89p
J5ybDi3ptPQYhGq0VIz/9wrxh3zNreL+oiVn9EvdOm13QF8D1Ng8kzgtoLypb6dEqEXj+LRQbXgi
NKUhaF4N0UtyAieiGAEg0aIfMn0mA0xjVBJd46pyhL3j7SMUL+7WIGqzYSSBvbAkrj7oK3Ob0OwF
7stgZMt37/ODRFMmtzHkE8rkHidcnbZz8PoDvmGMt90EWJ4yEHycl5DmQY6PqMW2IkDrAVXN1mfX
X8ohmgaWpY7cow7FQyrv+Mac1tFE9KjW99DMG6N18uSHIEXn1O27fcOZXIq/mtt1oi8eyQ2RXU7j
dWOf79ZoO3Qgqz5onwgpbS0qKZaN++2Ny5d5YZnKTVpDrqXNyY0PR7p41xgLztdUHFhmlgGYTdam
DwcrFnsa3uki+ziKJQBz1a4bswF/qZlLRJLMA2U3sF4Lqufz318A3EX8HMY/JVBgwHsez9RPHiuo
QCGCXi4CmFHMGVPwdfLV4ucabBkUOnSuxUQFGGtmG9rLKdcTVO7wYpedSI24HOGTkOpz8JIzqb69
ewQ0JogZhC74WzalAzBxG5logkseXpnPWQs7cnZad4QYqEOmjCr4N8PYYY+YGxkzKJ9xRjNsT5ga
2aAwU6/ZmyocsBkyQVsS+iDQu+kcTx+QhRcvb+Hgr/ARoWHB42u1zlsSYghzDDY0wk/vWzFqobuY
XlwgiTda3x71vBVNiXX8WN9TwcU/ZiPnBwuv4QMliQ9W0RukTTIiKQGV9oZ1XmgKe5DDyL574tAY
2l3QTsmOT78IG6/M1KRRIpZ9bEn4BHNlTwWN6c/qv+7Y/sneTbhgLgEeOzwesFlsFPwfS0kvOiFj
DYRYsB2XWSfxpgr94IhlENMFWxRKhpjlnyhlofgTzzD84wEyvcKKUKLfPU+a1ddm/MfwpdoYRsjW
EZJUyLRM/CObKZpYBTUI0iX0DFyyTOcRDxljBnYHvkJAnE+ii6PWGUxJ/g90ZMII/tZ52CTYYHy2
QjDu95H9mpMLS9xMls3qoJx+8Hdoc26BOILmPdorOT8l1Zg3jp4Wk9d6OMQxrfg3c3uL8XMX9iNL
f5iSWZtfMxoEEVnePAg7aBrMQYvBHE0eMktclZG868Zwq3j46/HV+XAgCDI4t1la+K8Nik2iZux3
XE4e/iYhqgWZN0N0wHRLcpMQZ27h6cbfef61+IO14Nr7u0uKeh+3kTvikaKcnFMWa36C4EoYWNVt
sb6iBAjymLAG08dCVkL8kB8E+MBjShZUoBcmF+MNvTgAp3dlRG12cgh+RKAyjlNRfyQSl+CdDqp/
OSJ2A5BTCZ+iTI3vCFEAQY19AiHTK5Aw2hhTUKhIcXug7EOXqbc1Ltk7lDIMQcjSX8YmvNhvtIlP
EaS1BilgD7aaPcXdiPpf63ZO9FH/d9jYHA/0UzEOiiHufSwzki+kHUKtH5rHwkG0+hw/kjftVS4A
1fXv8TCHy59mv44tontEgaBJu+uRBbzB+ID94401RQ5/FYxlfhR/HJ1TZX6w+qHPW/IAR18c2i8A
dgEdSOmH9pySegxTXUpkjv4xNnG8EwXI3gi1iY/2hr4d3dbo6whMwyhYJfABHNM+756Ew1PF7Pvy
iF9dDSzVK48iF1ae4qvWMBh+rSvnYnOSOCQHWMKvi34a9pzHjsd4YJVLERf13BcZRp4dajlspUfS
yFbMYBgWGMzgJM9WIZylQ/jwWyrcQCqTgD3qHEwnZsEIBiUbyjskOT55COJU2VeQAGDlqhnLXrkn
aiqRPBJXqXDrYnYh8JqdDPLg3TiyUHVwqyIP5O/kf6TAWp/xz7rX0gQefiFrQA83vyac5yBey+dR
eG6M4dsuclOiMRSLyu7DTYk1IGDQAwiI+XiQgwqRpjJvAQeaWZURFsHYAzmvrhnTYiwpUxYWhIPC
Y4go1sKVjecDBArAqM9bzrAsMhzQGKCNHpH/nsNMMSPHD9j/w9WGKUa4VID/FiuNG461GJnv7hNo
f89UPSDnQ9Dzg56hir1gl2UVEc5ppCdBuwXMhmtUudf1KH0BPCJkgPXkjY2DK7pJHC/QGNTO8dCP
0JtjsXQBO+lDZv82NwRxbDG/e49jNc/hUEWK1mDezF7Ol5Cyjwdpt+/ZE6Go/Jrn+dVdVjMZtQ0C
gP3pQITc7I+syJAkOm6HsyXiGIp4FDDaBrUv2ShGycVA88KQQPoSZlPJS/sbCMZNyJ5Rj/NxL/wS
RQjbr59utkTb64Cny+5Y5NG/ls6al52xYjxM+3t5htCwhwMZWBRRfI1urzAlZmgsa2vuF1rXDmVE
gpEQvIxzl6PlzBeR78SRjC6C76i/FP65y0IfE9fPQtUjrhtNgCPN7t7QxYYzg+lY4tkPq6z7E28d
qikywXSSJTFzU+zKL4gbFUsaLlMGeZrVZ+WyQGM7BEy9GMutcIdfxuRFEEojGpptnoYhgYdaKKJ7
rmjTHs6GyKnRsk14cy5oEogGw18n9D0EvMxh100kOIuWM+kby0SdElCGHiLDu/If8qWMnVQN856e
nREyXKye6hzJnncjqcdFC5npi8/uxU6Hh2R63mlvU4t7Bz1CFQpyXDkX0WdrjjiCRVDwAHgLjzj0
BoWtT37U/hIpM9jOy64IaeqYWhrzvsfHZhSehKcepY57C4Z3cwDrTe41Z+z0wYbHO4gMrYjOGLNx
0dCgR1IBd1sfxVZuS6g4WQIdNnADitMH/mM1nG/ZcMeMG6DIdCny5h8Qxqc3oS4qpqJcs7UqUkK+
y76tiiATPSmm35kcXDkDZhseLkYCVJq4uf0Xhqp2LPVMJvtninoM7T9RMYBSvsxuXNi3yTm+LkrA
jCIZtsZ1/ySEo0w2IKcKEZq691koTNgcOdbiAcU74upB+W//ZjqimsEYtruKhlgKGiC1KoJsNb/H
hwMwhwcRjXiHr04oeHMgHKKQrouX7eEecPgcRO4jPpjJiIhv8ErGtEXJ38gf+YAkiWD+YllkgKWg
Vfkf20JQ+apbUG+Rh/2QyQMdfc+7+wg7uL3tPKpO/BcGVjTFZAXcors/OvXCjNsJaoCAbvt/gHNa
8xm16E9IDkhLAiVBvhF/gACddzwVRm9k0RRI7kntcoEnOcg4p5X7+Nlv9FPYAYLXlA6asBrD4XVm
HX0J+D7wwQ4mb/Bi+nEcWnJhzJI6KjzNLbYM3CEBmqw1H7umSe83Ye2bEiyZ0HZHHymFWBaFRi+P
mINoSPoLsJpV2qiF4ieVApu0H6gJlTxWF5KPTsCJnH4BB1nn0vteHst/eAwRBEgpUAyIx/vjD6nj
w+d0J72rXICDVdM62ywIOyETRlbWH3q/ALuZhbggIQUx0AK7kcfQSlQhGw3z0BXhkmboKLkxqgiU
la+0o8SodTeA9Oiz+Ds3qODPU7TxSDEZF1z+HpS2HuF2q7OpcSIBUzbkaqOH59bDy2Ys8pkGDu6E
HZXq2gpbxXD7BLOdIdPl4eVOvQE7kjcJTyZ0ghzjVEXxXbw7NJkQe1Y9RUrjvicr+D8XadErGer4
NerFl5HowF3QmT+oaEobFKthCZXJGSzhINwv+sZyMvCujAjgozp/E3ApVa0DH0BrRW8FsmIGuN+s
FxTIHujyCurKyB7EVS+aGZjjtwwABXi+3dOZ+boSkZmX8QPR+JZHgCDMs4Ogv8emLi2pCyIEDuGA
ikuKIZe1QjjjLMZ60CBWG083Vucbu/NKBqa8O2AlvLRvJkLi1uh7mwi8riCJWJkzyzYE3TSL1kFH
/zn0As2RKgG+/gLQ7LG6b0xyKOFEPuw1z2M+/i9I498hRcJk/NxMlcN3zemmkMsBylfwizvWb6lP
YJsEEgILhd0pYLSVwNJIHES6+kuGCr0jOMG54qgg/lhO+XdObzVUnkI0q+CNWld1RbIDy8v0BJDw
h2qbwQKXSDtVbIVIvpzsKlLG51CXm3Xp0u8zU0Ea5nkGwQxzKiomeIAm/Rp3J6pvEgR6rrpALute
VzX5E+vWxB/H+8AuQR3LxpJt3fkmbz5ZnoarTR22815f1lfvm6kEvaNXv8JQKQDzPwYT4Q9dD10u
IfnINEl1FS1XV7p+qcQ0CBMnVNZBa0RMAg8xjpYJCuwt9B9RteYQRXnIIWb7L/d4bvgtAem8LSs8
EEK0QQcGwo2GVThG+thweE9qnOxwMbDXURe3uwIf2TMYkF28aBeIhbrFfbuHfCcjUJspjhz0bUUA
F8ePdZmy3CB85StMnmPaCkKW5tWIWJI+26BbUdT43H3D6/hO7lzMbEHyJgJX2VhuDC7Bysb8b4jc
wcPP4x+8cB2WE84wpjCEjB/ivv1lG7dHGZ03MrceqWsDSwIZebkgtEjDoZsAzPJA9ht/Y8vx2QKn
WVMfccC044eN/Z4gRjfJCRDUHCMgJlPCbbi2ZhfzHOc+1BnslaE4OnMbupYvli0x08mnlqRRHDlI
kmRxy5M3KzwIffvQJS1bN6YUqx/33WfUong5Cf+KAiLZkWBDrEqiT1jgsGIIHx40pdeBdvr9ScVo
eniH2kSnXwMNA92zpFFO11euC6eOkTRTyuEMPFyCsy/65cpvrFdU2PXkhy6dPB6MR3z5Z+c9FR+j
hll645EGFUgr8VgWdk49XJ50oY5ChLJNIoDERYILZ4Cxr7qCcVO0TgiC897WIG1O6Ql25wzzjxhh
eckwPfivL45dPgnK3xCsP/KwRSZJnTirco/RO3zhKRUO8G76DDf+aLbhdv3G3bFP1ipLtwOQPTw7
zM4U5T5mkCk5eIuleJ8rRVkCBq2sK/z+OaV688KTQFKF+YTyH81g7V/ksbAB+wtuxDHbGIgK6YRT
kOeQHW/FKxIOYnj1gxiz1oyyhraglV6GFnp6Iji3IndyyKlWMvxrsTjd+GT5tMWaKodaLPzvihuR
nUrbUusBMBvi9yPrLxm41WqvmpftgMlyeaWq8WnjTMZcr7ik7wqDEEC9A8+DFJ0ADvOVVpwOVxF1
g5OMf/IDSCl7fTwgI/e3OOC3RiWyQwl+fOyEzLhJPoUhzwr/4mHXm5K60gerqaI85MSjqo8FUpyx
XPM8oWerJapzylYESCv+92Aumn/jaPSfHtfDw2fPngy2P79wBDow8myF7zQZJXyXAJXP4/1I9AZ+
SOvhTGqvHOcn+GEHwylnO6cmJgnE+ya6jjVUBItl9qXSaMQs0B+ztAMMdxQK9kSSwmRDNCgBuMQt
b8YCm8MV+h3zp84JlaJMKhVeBlj9znnEGtmNDFjEbts6bbFwlPQImVpKJfWi2p75BYn02ipBdajH
h6EPWEgibOeohXkQzsqfT4gaDIa9pP+SoCmMjFAUDE5odawKSYD3hNf9TYgEYAki7NDoRIpf+X/0
k9Mi1LnP39yjtAMDRxJsxJtVoB2pt/wnLq58XJKxD3SGtoMQOhNblNnl5p6Dj7+dboYAm/ECCxBJ
lyLbAtOnw4KLjwE9NGpkj3zbBCclE3S5gPu6+Yu32yO5Ow3Oq9ISkTxhH/sCFn2G7+Z09q7hEED3
HP62A4c0QYezuOcJKf3dP5QZuGrfondHFIp/t4RzletSWBQrT7FG7gI3zpFZcnkTexF3FYQpcByw
KL4Y2b3PEpImRKUCG9HL1sLzsr8luJzV9MxBrpNwV2PYwJQIwsZwCLh3ED/aBZHFjzyZqwSUveGJ
wRWXEZbo4nxlUW6YrgDVJ5tp/td/oQu5n43l9WG+d4+oIXo9QJkIkZLTFqEeSoUTSAnODCCzD4MA
+Kp5urMsfzwNVlDU+RKEBw6JlQQuCZaGT5SVDEcpAAoPPn/EV5AdcYIRxspcN3nP2zGpqVh9yFHk
QvmvrhGhTUJSIqPOj/qTqe4gFuCrl8n4w0q3ZedGJRKhRcKDAyxhlSRV90NxG/GvlQMyBnSRWSEQ
O0yRQ+B8Sh2EbEbCnnD5x9KZbSuOJEv0i1iLeXiNUGiWQAgkwQuLA4h5nvn63p7Vt293V3VlngQp
wgdzM/MIqjVxxn8GKBZoMW/smyPScB0WuKZj6plg3DQUa2po8eEPnVEGurOmiqotkztkC7Q10DC8
D1P4s0sdghXZ4IfP1Ojn7fGGb/2bpEOoL3ceO9yRR9GfiHoYb2X3ax6AscmVAvRm83v1miZEwP3s
7c9OiI6Fkb4Fnh3P0kNMsZGIz87T7ahmeaW6liEKa0y+edKiuKjPmSUYYSx1IKYBtiG8LrrlmruR
YPCVIJfBmMpqhDwcxmX4uvU/zj1t5vXggYuSx2SHydrVfeNwemcdmPSKiAuY7GGOPkMic+x3c5xx
XC4qgNrD4YrWsi+g7Gt4wRxSiL4yW27Bp/jQFc7Q7vOenc2YjI1rIquFADHRNB6cKqbkvDyBvKkn
cSLEwnFwsrfTO6bm8sgY2GEPh3vqoB536db5E6MHJjMVuLc9fJVOizQ/E1/IPWitxszJepMWQt61
ip4RNDMMMPja9LpgAAgOss2JwUr2hha0x+foCg5FXlse89qohmFUAmPo3+GhpLosMyzB/XeOstKq
Q/HJjkM2liZ7iq7+JZ1NqHEF26yp06hTrEsOHsjrgAcKhYlnVp6i2XAPQme//bbzjN9Mwhz81xDi
TN6I+uYPlV/FtA82VFCnLRCy9ga3zBv+zZchPqya4TneKrrVxBkST0Br9sfNvqbUH2zDWb4QZ7Ts
p9PMXiN2FxEDOZCEKsZG9mtrVU/M28/YJe8X3fya1v+O4POIkwAEemndP7uN/iHc6fFGjJkR60OU
WauNlYucT/RRRyZ6RGOxM8KcPABwY9zfoxIDfgUAAojsDOjbMUhludqFNvJGjwjyjEHcXW2KFqQG
0E3agzHybpudSSDDxW967R9hI4niCTGBFb0d3sgVNopaohZ4Yf4HismvnjltuNjumdGQIcSSYiCb
PQCzJK6/s66D/d4gOfcZzdPnoBw3reLh7dkO2rCq5WmBOs6+Mz9CUGGlsEHwcPg4DHPlZmJ0Ddr1
FzuL1QSHCYf2iCP7x9HydsumrmzMYSIFFwB91oRFNWiy1azqd/368FFhawFWPVSrjODQ5m8mJBzK
IoTjHko7rz685zBMB0erScE7482hqpcxZwXc7EN+5Iwjj17eyxryTuIwcsWT92Cp+CaUFsaiBSV/
Y0iQdalKBy1aWsT6/ySmaJfUa3pn9UC3eBiMcIIN1dJ6sAl6GFJtLV+KiZ7UIogVrQQvOSxWf9HF
OYz3qsO/EoDmGifupvKb+3EPjNA+ahuJe+TXbmUbtwQqdPhduChybOFhv2GX8MHZnTEiR9uMs1gU
WcUB6WWvh106VHhl7hmAbLK26O4zxoOgmLjWcjD4auKdaX+dg8eYcx3sBjuvnlT695/kA+Lo4YWW
mDZEqE+6jSX1YC2t9rejg56L2pOp2IjLDHQNTtscwqrkPq0ZhZ9YNNLTu4f1BWW8O9+q3fT2O+u8
MzP0V/r0d+wYsMDyRziECvkmccB/PQU/EmJdeHim+9fCJvCXfAv6XoUrCbN0oRZjQrX3OkkrgVA4
qPhhZ7iGv8UoEx8IvR03GTPgV6IfWMXTRsqGDn4M0JnZjEFN+3HHTBCSAYCB5nrC4cKn/4EbDMGH
qoE7DzlZJJSjOy5ipC4JAFv7oVlnYOPihhXC27nYX4MVcfRPFI+SvhbJeKuuCH54DyBMvD4UhMTt
FND2/PewQfQUph3B1WlyCjvprw/lBaMhuoV30BhsYESMRdn4sjqoLWAZaYwVKJHqIPKqlUKExtii
zce459XgB64EK1CfsK4mAlE3YDaV7qCn/Jxd2+oO0NFxDt/u/e8dPKYPFJnC/mBxEXIShskw11gG
fqeuVlSXDACxJdoSUv4BtfY1v2gcnhoOfMwYAOoyr7C65Wpj5odwQ7ptcCF7qxsxjsPUwVi4j2js
7PHN7HLg2mIf3txHIJLyXwS/W92h2lCD/6jJX+wmoyMggF38B+ZapmuwDrDnmMUEeZdO8eHskmMd
W6ouI7sPIBpzNcx+caJBWPqPEAoRTuTLTA8cxlqc5W9JVWWoH/jgDq6NqNoyYUcs99jcCPSH0YKF
TyjUhC2lLqbUpiIF7x/zHYRvazapiFEU61CtA9CAXKwHwNULwBTiTEVmseKmxYEi4W+Zo/ecR7wJ
Kv6GqopMATkbR8qbDQOuSWH55IPCuUQczQyRCqFndyFYe1QXvDEe55YnioMqPHdU6rxFfweL1DwI
fEx2hxRbb6ZY7i7gT4JzAy0DB8B9X8ZQkE6wyqqOviG27o3JbloJ99xZ3CyYfeOv6rC21OouxMde
ShbODdYGlX4zDqyiVhxV1uPw3hyfsx2bVzJ/zdnxjCJjUJKuShRVbDYNIpttcNOIjVNWdtoPKDbY
CLW2kkzsj6kkGC9PZ0csSO9ez5lst0NEOoybxZcAcbqsnzzx1m7O+I36Q7zLHmiSEa1CgQKdM1sY
92LP37MaDYUkLm9ELPEyPsDC7KH8EpgB8GlYdTEhgwsHY8Sm2GECLT4xKly1hi+1mrHYkvWh5dtd
sqVSsCY+PCfxgDUNY0Fl8jWCVxVygCaskCZd7ZhAipyZ2tYrUMaKiKzIghKUXsHkuWmqyRIOQOJq
FviyULRnRmRtj97CnmggBwbbKTXQPEZcQsQM3IddQQVFCNBB8LAKBneIYg7+LMBac2snFyySIYMl
NWEPMd6dzNxJPE5Zy0T5oRk1svx7fBun467NN6GqpM7FsY8dMye/N2CvFuJ3+VA7MxYvNuR+HwU+
CEL4V5bwZI3Ow+FIluAOUBEZzOQRPW3b4iLB2OXD896EkJoMX/HKfgY3TYSzsFfBzy5Y32olFydl
K2K5ZI/mElsZ9CwYO6cBkmGyMQfVPm4Zw8hIDTrQj/nBb4AWEmBvSBpoYdu7OduQMKBJXKhBf2oJ
DvDw3zDheH/LE75/o0PetthN3jPDGaOQX+wM2YrhH1fsM/E+gB/8Myy6Fdz4wXB4RYqNbZm3xeOs
aZuwpxHInCO2SA7uNmocAVrC8F6z8nA9QDmygHcf5p29Wgz2zmoROijBYhFt/RCx1Puwyc38Ttbv
s41lzF/wWniEqT83xmmHikXGL5CGe58BY23vvET7ZkmLwUgdH4ATw5lnvoS7+1WnFcdE9mS1dArL
nU1Z/PW7j3SSJW1ICNHoMzc0KYoo/psD1WHPtCtYW0pJB3/f/+iw5vCaJgzHKEqCXyRjwp2NvQgD
lCbac+c5vbE4DwsA9jjolLb9iwYPhqsnO3sTtzxy2lk4Z7kNFRWH0du8kcrdhsAgAR4oDBPeG5Ui
N1tygT/WFIgi4DXzpZl0NERYSHOe+Ck7O7gFs5IZBreUPX7z4+hrXQc1XOHefYvKrWqmUVRQNqmE
Hb5+fcuKUKob37UywL2mXxSs405cdgne/DmYAzMawp4PD68272XcnD0Vtl91skA0mg21jKKoaeya
PQ3EmEjxv6bpieDubpL0aKUQIqU9vl6dpDPgCN6i8l5VyUy7Jbm0fLM9Nt6umvABZtYmHTJOYShu
PgG5qzVcdfR2AKFMElNt+KCxACxCa8ByBkZcXNsvu0BIcwkFP0avstTuuFyjU/fS3gRzCSf1DV19
jdXgDHNwATbrycm0tm7KNjse6MVnUvCGUgI4NVh7CwM//95/ILfYg9G+027PhQIF4Btv92MEAxY4
5NPz36nPhSUcrgjrMgeCvfEcmbgFZYYtHxVKcvtaNJzDfNAeOXnOBt45Mk9W9bJzblmx6YCToKxY
sgqZmLqvqIHh6Pg8u+UbmgSJ7xDgovSCsQM/A+36Ef+4Zwee6D2gVSFHQUrCNpv59ksVUYYrFPTQ
0vU/iOha4Mv/5LhXj6jbpQaB6pSW1JVJsqxCUEb6DFSGBXZUNXjjU47Q5BUtYIxuwtLjMxDmzYKZ
QGdLhkNBOHoi1nKWPcrm8jSu/jEtJT1PSk4tu+IXTH+ti/SwvxVZ4TpgPNJDQ8SKGcBoauPKdEdR
gEHmKAS4U95ZD50H14V6IW1jnkBDbNaixX9VWEFfi3z3eXNK8VhljmB9HRfyOI8HCsGvDP0xusuu
RqlKekmgK/FthMJ8nHdU/xlP36Z42dlTZ+u0W1VlaiW9cBkwzdWJFWRVojlnVPvSbLWOfDz2iFmM
rbhavI/XGBuNWVzuST4SLOAk85VTyJFMpzbs4AxSRv29lpWW+D6KhCAJqk6AnDPi2ly4EAmBYsxi
apahDu5p+XVa/bNsl6N6SfeDjt7YR/+KUPCWdRc1fwv8tftjIb0Zj9MUpcDbGzOHplgXABKm1bBi
cV6Cr4/s2AULT/cP7V7wb/uqMX0or4UcxDVDJmpN2KBO+5/FmjIgg3HiRyBJFpUWQmLZMy+7OVlv
qYLsVDwJHoQ28FHfLzd+KnHNxB1nomPWE7mAWCyDZfMc8JA1bvD7nmF8+KeL9WKXa2wtuzqIZtNA
qh6LA5G6B8MbIhDmKiZ7kzyzOyZISKJL90NDFKTIuOlMQVRrJqUorQMqxgk2JSiqiwOgs2/fmS7w
pNR0h/xvApFGy0ZEXDFIbDh3gEvisB0GLif93Udri9I5va3g47rId6mPYeLFqHhBCWGWBRELHRE2
B5bkR7e0XCl/QH9kFjF1S04YtGXSJ6lzSQqEnnrD4JUEsLU0y1G5cTwsijTmqlxBWSiKD5oLrtsa
+wjcXZdlCQmkJWGsHKJk47SW7H72QJ9fq1Q2h+LH83aTJemF+N2n9CN8vBHMdXVzEZob025RhLES
aFrbaZIoC4TxgvF9vgwu59C2B6wBvWn/36LTtVMf/FgjoDx+oeG3KyTUmisZNEgBDFxmvGdJQHAl
/r/tlYwKspBP0I+73BV2ZLAEnU3XLStJAKQamKQ7+8ENVi8z1tpFLUs++1iTd98Dx6C0d5Mr5QNL
sVN209hUaNsRGmWSgCh1Q+d304vhI8dxetTgRu1EyVxSSh4hC4Aa8eY1NZWPARziWWZjzPxkOuzA
bofP5t/zJ7vVXkif2WrCI+IULbN3Ag/ioDnYiLw7H/5nN6jzUomNb45aEhTFNqbY5dgkCVeWkJsc
xphtJylGhcj0KehyJ28DISXbAsSc1EjlxPo/yquSF84Wo4GLUIUdd0UXr9y/Z59RFeStXYOuVHIp
5e0Q4z8oR6OP3f5KgG2o1wSPCKID2w69jvBE8SBAbShiRR7xSVGe4HfHdqS+X54cN8OqIGrYjMts
OYFlCYcNLcyyurE5NAIjuvSERB0mIqq5aPI0KXT0cAdRBRLWwKEkmrOX1t0Q71Lu70ysBiaaB8Vo
zidvXVm0HSDW2Wt2ETWDcUzopJjhQGO720AQ4q399dRTw9UsXEi0Zf+xj1pBk3txiUjYokQR2CeN
bZzbghtj6GHnX80GZ1xorAMhYoNlOIRzQ2wr6jyHoh7JcvMt8XhDozn1qUi2FoZ6KUccXiA0/t8A
h/lq3MR0r0JsYLtQAYuV2NgxGdozah2iWDV3XWvJ/UeHwPmt4/m7I89kVnGd82rbkHfqdsdpraoW
U/nYOAOn3mDuag/y8OSq4dEZXsHXKBVezGvoN/djKI2mdwtY5IYhalUvNtkh6KEB5KCw3GxxCFa3
vyEDhsE/5fiJ3tVQiVOv6zjc6tUlX60GoTpy97nwLGdVQ+/OD51Zq0YMU9Kw2NwaA/xxHN3d2EU7
atjCnYcmfo7iSdVmLTpsRmTgQWfYZm+x3OPvCAS3TxNkBg5Jz3MWRmFxE6swpCfSZDKaDt5l16Vj
8tTlqE75x2f6Y3mryhxPjZhgX2eOMQdFuI/mEwNINGSsbFMUw+PtcbCrFI3lhTdNaMLiWmkzgTTn
eM5+XNGrFU3vaOAN9z57jg1hgJiJPzmWELUUtwfeoxhmEPt7dmPVpD9DWL9gR/J2zacdhuQlaofH
3vlSLD5VfbgUxwOU8uzIxjGBxnH2x1EweNdtsAUmE89/GMap/ms0PY2uMYVmAUk34c8B0mWhaIrt
lpqBCBOl0JwTDE5sKWYtXRUXnmq64OVQBoAFjt2S4Q21nlpm3HTUb28znfnT/dDeB1LAEskIpHYE
IGZHQZZc818qPJoOMU5aNd4VPSy5zPj0Oi6xr4jepr/bqSm7wzBtIlw/+fEV2j1CVwyPhBnLcSC7
G3+TJX4gouqMMvnsXOYIiqEqWlQO2DH89jSy72BJIRGB70bRfTiFfBEEdZxugx3TaGRgYTdtS1CI
fao+t4Vf5JsnQA5hLB6HLB6HrjypA2RhwUFl8tbFu8S4oUv7uqZayomRcUzpeyPUwpa0ROAzp2Ai
NzfJmhxcF8TBiqZTarcss9wSrPg+IgUzPcYicHRhUNKQolCMKqgILFS2zPnkg/I3FiXwjt317D3H
c+TqLmUlPCuV20VsZI/Qp/8poClRV/GvrxPAUQNBoADx69QJs2LOQIynkI7nz9AnT8ifwDv5CmqY
gPaCNUPRXkKp44QxGwNj+rCXIc2dNzc53LhteNxgS2kJcRbTIKr5dtgaQp/Ei3jXYsRD286JhL8H
11GlzTp1MOPSFvwPmBMB7hmadzGeBXwFzE3oRG4cloTIRk0GkT+giaH4n+TXAlrWEVyN5Q/maPpn
FQB9WElJ5ONIslLm8+RUIi6LXKuU9x4VGbfJSjphwkFJqbgTN6Wt/AxDJ6ZvabOclCpM3Hp249Kl
0w6W3TuVgqWx6Z1wa+kcpc4ssEylAgu0eyZSysdEJEW7bSJw2ogBUOb+6wehPAfUWtpnNI8DSGec
IxHY9WjmJ824TJ55sqxNkKSX5aOpyiUqNA6ulKa7VUmPQ9TS8dWjh8lJfvP46411+eVmEq1KRomc
V8p/q+WReeT7PhVijC473T0yCxK2JK2xSFPfoTxZmiMbmgGxbKhs+Dq16Q6bd1cIdZDtBFM8sWKT
ePB0Xfiiv9WvjA2HQRK46Y02LE3QbLw/ZJAr/Hjdv7sHNv34l5hAwiNA91mCijyx9LznSbojGeC2
yzI/I6463Oe7mspdP6u/6c6rWG/Udbuklj5J/ZhcqOcfxSqboVJX5/GEg8cD3WDUQ2FX10W0zbJo
MyI4UJyyup63hDlVjTquRTz4jEG359T9yB38Tsn2FwV5J7xk5rpQE4JQzNmWjGbzZf59WvGMgYRh
6GZT2oM0JQ0vKo6hxU8fe4O1ATs35KQnjOuqf+8UE+Du174wBYIEwkadut65651FNqms1XCwDWFC
aHynrTKVORX/wR8Zs3oShIc/duyb05wKnF9DdwidaICnIRUO75HNeSwrwz5FbILhy0GpG2S/CS0D
7UlfvJIMpJpm15s0bVp2Og9l8euQWnLgp1xLBoHWAwV8iFwZPEzWiaecyPJMk/QFjNSU7zTTH2pN
Zl8uNLAkQIm+XPPftDhFh59zwQsNCt8hbMFcetEKGyiE6JSsve3G4GqIwzmBbwsfNf06Sf2Cf0r6
DRJIlEHxgsD2sTFbCjI2OyW90b+X6gcREPdWF0WHqGPXaYdxmqUuV1uIDTdiWJO/PltQROYgfD9q
LOxN1LgtIV7EoVKTqecFfYf4M7LmCscpIkSfF85CMhSzbVQY6HCwsRETKNzJeDbPYEnJ21p2Rg2I
oLsD40g2FqpnWVzLSi1siudRK0W5DCNWb4QXT/WF3eyg+1zKVBs8uEafjl+M2V/8GZYPfBLWn1UG
lK9ZK6V7Pu/yJzwMu/KJCe6V/s3rMjJ7k6EOYQE3grwOnnVR9OgaZ5ykRc+3lSks4QbP+Q1EdxdF
QrJz3ID9VKgf1vzDnlx7Ngz9Q/dcWlUWk6ZyBunhZsH4cseER06L+86/yq8DTjiAn6zbg00CVjRt
8NQ25oVWXT2pZb7QR8qOtVwDAX/5O4y28JAl7u6rFpXlYXVb3Tko5CLUUD6tYplQztHw8uJJzPhK
OSWLJqjjIU/CoYLRCfyzTVN6Znk977+UCj/e3OmIZXsqP5mg3YUcvRn6cep2BjAbP47vBsdA+kWZ
BUjNTLJl8q5a/9yMiKE8MXyKeEMWx2h6haMFwGaN2SQ80ZJCy9nQ+lBKPvW9mzc2MeH4x9D5AsGX
PsyXTJ/w9Zh3lxXcIcvWGfBzh28ojCDQ0g5aHL4MoF5ypyKFy564DI5WgGQViESfkJFjsXdtIPdF
FK3dadQiuPsdNYVLTQFCAyiIcUbuAJmLLEDX1ghAvtEvQObP3BmUCcbGgckl0H6D2vLVUz/sFzV3
4lUIN+Oy4OtHUUX9RYV1N8HXqU4DBMJQQJN/AAP+wF9+kKxta9h9+2R98tvfdYwine2RzJXefqth
mii3kwZ05J7zxnp6VzYiGi8W7EKNgOIuk3zpHtK3F9/mwFXhD1tMONVQScrF7OY3pmcGjqxcLdip
MGrfqdAoRKhaUjbm/GD4RpBamgCcl2EXEN46uAy7EbF9/MeB2EF5jg3beuHrEztVi/nVfqyAzwq+
aQhNt8YcmWL8voZ+VtN6PC6xkGLgoOOYbSsEPi69RESqUIcfRqiOrwyw5o1sFyBGASmFB16wX3La
v1P8rw3PgQ6/AnyL4p5HlgStARd7jcUydepOigBKzvSDey0Stt/0XTeAGSDHPwhPavIhCRwy7HPh
zQxWtBUby2N1gD8Cvh4yYKDSoWeSyE9i1OHjQEFMdr3p8RP+F7D+0wUT5myAKontFoxNz3pRhrAA
TwjsySv6/JDTmPzn5A7x2ezJdwIdBNkmzKRl52fTAqblZYVhGj5lVDNIuAANqHnc2xTSoJ53rgS8
7yeYzxH4YI87mSAw5EnCj6L1DCeIui76MEUColgnGc9bJTl8PcorF82AU7LXh5xFm/nUofOc0Hw0
D3bIekHlMHauKLV6iB8WyE8d6g/ybbm2WvMW1ABwn3+Ugn3xp/j4ug4SOC5EhOwQNe039B9G3cSf
3VSuPHWHG1QI7HdfWJ+cfKhmdgV9AQXyB+JdciVb3G+qqHlZQs2peR08x6BFRUYBwGbew7Kn6iW1
T3Q2WbKhqg6aU8kxAACg5TsDdk7dqOfxL5v7Uo7HJC5n8zU04VU71vxDizt9dqkCIsYhlP78HDTo
2KgFGaenh0EtwmLkEFWQC/bspFLlNqNgOnPkqop5A9sl4QAdA+ouAEFMROERUgc5Swr8Fq0TjmX8
KX/kELDXJ/0LYk5EN5TIMjwAaah53SSa0jHUmY2p4gYHAgkAZiwtM30xxLB6UPLb/Hl1yTtX9gK1
uNiHUEqXMy6FKL9IwW0LtyuUOQuGXeEk3rko8Lqqinv/Ip/M+vEVKx0R8DHnG1OQtpnspmuCr9vh
EliE3rpiFR/qY48D3/HxPuGriLVg0VFRltG5u0Ab/E2jKHjenOLxsiz5TWhA8JDyeOEJ6AUwcxgV
PVdkDZMnZH9+5OimPj2OGwRy92hTrrg83ajtRBFCHDTM+hbCzY1SjcP1jIIjRWHoZp1Rl3GUm8h2
FqW5mziYQE3c2s8l/DYI3SLwkVlM+gAWmk/O3gRMBq5YlznSg59FL5Vl044dTaW3DNz0EaU1xu/4
KJ3peg3LbhhbaoIIeBLVUZJV44RqHoTOoSH4RGPOUeC2MMW7hB2VrUveDpjYP588/O+hr4bGx22x
DC4tveTuC9bRzVNE5z5u/HyCZJk9ZPbC12gPa2PMXJ4W/qfQw36yawc7K40hJe5yRE2uOgJ3sEbJ
yNSv+5yB3AofBhDFqJYMDphLxBf3DZ+Bknvx8Bfgp8z75sylQJKP1NDno44ZcX0oamilcJtyEuuH
wxL975nNY0fFznWwyLPFrwJ/oiZ+B657w4p0PyJ6k5AZVtDEMkWl+fB+iSE1+PSP5c5J5C2IC93M
dVaV+AOZDyawyxqncNLy500Wn7UXE6l3KXCxI8UdmBjI64fqIrs1+Djlcv0HdLPzUDrgMrfoqU5d
TTEbvHAi3jzGLpshAK8pulwUe3qOzzvziSdQImhz3LTjBos0MaMWSvxNxwyvDTORobf3+9+f6isP
rOTUtndtO56fzoYIiemyVIQ6xiw7hgYL16e44/QpY+yWl7ikqJS+3QnEDwCiIDwAiynV30Zf96oP
Abv/sSIxuExApHc+X4JsEawpeohbVyMbszkfXU13hipj/ptTOEoZS8Pr1/m8hhiDBhC8UtxEUXzL
Ff9ARbjMkX4cR7FPx6VZREgcPr4AgqRXXwIifBFYc8ezSpARZMHwKKpuWf62J2D3PttD/C8cQ+9e
3OmpZXCDKLkzOAZRQKVh790+nSkYxDNIaHyYHNIZO9mh66xrGL/crCtkImC8Yj8nktJdWnzODe0F
hTkLD0MuE8gwQ4tQj+U+yqSDXMXvIoFS8M6JVhKMqFH8sUHsS9LgSXLKUUky9fRqfQI6PQDFWQ1a
M/Ohwwhm9r+o1cGnuCP9P/Asng3Y0817xfTvG2/VBtGf7k9nLEtn5wW/GVAV65pOccYwKLgIt3EH
ig5TeAmgS6EG52+L+gdTct9lV4pGr8xdY0FZ7Wg2fWSdyxWmyqvNTA/q3uJiTlUaVXjV/e0WUpXg
zBxSpvGc/Hrg6/sAWdHGXI+oi22wd5M/NpoDWMGDR6Ex+loYZIRQCQaQHEioR1rwdTjwQBmdO3Wt
WnWgKXAxGjF/TR+32GG+Aa28f1w5lWyovN6fB2g2HFxcfjvHez0gydb7YTiHY+TFExXiAalO6QMA
/EdeZQG7Akw3avEPF1yQfmlE+ch0buAl+scILHjYlLp4twRwFngf8XEEVUCPT8SB8fFpqON//Du1
Et5YVU+bWVSjPo1AkpjsUGQqrRn+Ys4jVyVZ7namYZh1hiwzyqG4TMYwRudvADfpEmhfLWOApTTf
VIkjZmzG75RzAQJD52kL+/Qcsh/I8ZR3V8pDBxMybgIGfVEreSNPBuCvLOSHNKYOvir1wnMGTYwU
IZhV1aBlKBUaSRhj0Pi15l/gzFABTA+9/r2qbW8IXLn4OU47FSp/uIFetDB0woxkCQjO0PPgWbt3
5Xk/4E0CFG7CiC8x/32rOglGWrtmTjPFGHFO5+nLxIN8H6Fj+w/zgj1O9xzQ9IKqykTvk81ZXG40
0MshSWdgk2wxsS5e/8NQn6WmlAlX5uwPAENWc9n+lYZVnR/4BNA5yeR+nVPpbYCA0kc8571Jx4OL
DzZM4fQaXwX7p/5PhZWHJ0jdunnY7NBZBkXCXDm1+DS8OhDNyN4O5ddAxpOSCbtqfj3gPOWPZXEK
uNfcdJbsMAdjewJxVeZChlmHT8C/jXlHfCZjjmKxTIjsjFjTaTDcY0LB4sowbKa46QLJsMRxMo4b
ICEnYihsHGAk1x1LqSe0OMcJ85zqHw7BI9oFkO6I93KdJm8LXPbd59SGObu2GVdQv/uS3a65W+IB
dCXUkGcY7VPXM/D25yko2D0oS0pJ41T5EHw07dLyJVmdnEyRBJrIieSsn/maTCjF/XbKKAXxi2xO
tdvoRznu8G5076QJC0Bqnf7DqnPmSZw83KL2VLRPlfRfvJOARwE4pCDCp33c8eibr+yHcDeAEzVn
AIPpAMCvydTwNG83G/dYDHVB8DQtkwoHA+XRAqzwcR2gF+0qfz5m1uku7x34+GhMJmRYHw4GOmZy
nsvsYO+RLB/8NBD/H5LGuLmYELwphQVJSjnGd2/nnBApj0SXSO4aswDkd1V+TMtE+//FGdZDezD5
AEBdwJfAYO14EkJHyHk4sT9+dyH4jDpAIISeujekX+GitsyER5y6JQibzr5DUoJvJmSTyb0ICd35
lmqobhvzMCQAPIuvNMOoc5OQyy+W3mO9L9KDXwI+F1aFwAFpiCEZ6AJdKgkvPsRzy63H9F0HZ0m6
CfDqodhFP2gbqE7UexU7o6bBvEuG50/UQf0xD4jObQuxis8S0+JTiNopdyN2sNpd6ZykP+dgYC6X
Ead8hja8MqkEXeYkk/xuDwhJ5gXQytQQf895V7wLqUFSyDiEwp2K14zBrGRLGduDfIr/KZYsZdPe
hwQT29sQTJyOjEry8MYoGA0VNZDmSE7Wo7CW5CDyLqhKO4YGQMxznMdRrfJ6yiaSi8aHLgarAOCs
wuGeSCezV5S1bFgGukPSpLdtJebfRybeIMMBr5ofx4iAeB2xWf1gk99Yt2CyDSV+nZGd9mHDSalR
WkAmFAu1tFpw1NupA9YmvzmoTg898i7wrwmrfBDDP+E8zKU2cY3+ydJZVs04j4yL1eJxBcLlQ9oN
2s4UIuGtuUFxhYHRP3NhSbJgf8uEOrDHJ6YYcdndt1e9hFYcS7yq8whZLeY16dsoBl9i/jmZu7Xx
14Ox7ZOSCyJRh6KgntwR950DPnVjdLRJQxMQgx+88bvfxpeCPZ6L34BtxMyfMemIAmoIklD/YPfB
ceEfiN5dcByGJHOAvt/iU2xG57LtVBbM/JpM6Nj2QdFjboh21jztNbM53Od6S4ZtbNmou/6EZIQk
6MbMG4d0WmMxZGKZJostnj5ykaRFtWwR2yqwUQetqdit7rBxYFBNP9rzkhR/B32CpcKd9r/C+wEE
2kQ7h8M57q3iyeypsE9fbyycoSta9uncSjHhjuluuMUnlfwDJfgBeStxyIDTaWQ3tdcfehzqfEO5
waHlvVBpNZJ8QquWanB63jrcXLp58g5DoYPFdBsuilvldp29eBfEd6/lh8pAhgN4GP7Iq1v9IOI2
+8IJgS6vKcR4AL6R8B6GN/Ad/iBoAKQ5/LwKTOIR/vB/csSy7NeHwNMhOImNwj4lzpCike4+sDt7
HhBReRwrfGPBt7n5QWeUwBumR7BjSj150t2Uqk9z2XgqfcM9E2aEu0x3WNSbTZZzYMErOagnnDMW
L+2Q+m3JysOBUHpCxnmUjPjdU8QIcNIO2MRNcn4SHXEtVXXBR/EMQWbXILBz7VM9OXqKM0hGB/pm
5yPHn/H9gCcJvRvHsAK/pL7UqhSiCCBg8cSU5uQViBFd5HaGvxCwUxhCUnrJSaHz1cstxFANPgMS
9ymyu58hR/JgZdi0UiN/Aizj8ythtcWzPgYfpsX1C7cUJRUzJBmG4ewgOSlsWk3vGy0YqjNaPXpi
Fm5YGDihezJIPBkgD7C/Hi7k14ZMLwn9lQHZwf/aEGISXjDUeasWiKcRaDZFYm3qsA8hbLOiDp8r
xfBxchyFBtdk51+qJa2zs48RC7o7nwC/hNsJrQtBam8c4o4DzJDUuS4nl+lH6rJIOW+PYOPf1ELS
A/O/Af/xRLx3ZSewxQORxjqe5NSZZ+6R/EyXbGk04ZrkBdL172c2/kU8SmhnNmWpIjmuTBkKHz3S
IyNLSos7+2wwlwPT12ODwXbOyY9JqysKx2s0coafNTSWfMIvHdPyloASpNDU+PAl5MU8YiL+t8kR
A2umDIO5yvsMoEQQyWReBmPgbqQdhyHnJcK7LaLjPCLLZyDAdWcPXXBjE+n/oojabFuCAApgDJAK
GNh17L8ax/HY4krZ01Yx5fWjYFXT9bCAFdykdCCYPQlu/mGCrwi/E+1K0j2aL0vSochI62eCdDNd
WxRoOKAGViSDZvto1mrX/6B+MF7/JBzM18ZCfUico/mq/pUHh68AKF70WDmkmR4DPTE9uYtJzrLm
CY6C+cOIEmPY79skiwjGNkjxkhTLlXGXzbg7rATdpKqf835bj5DnIpljV8UXO+kIZ7VG0bJHp9Tm
Q8sUF2FID55V9AnvWVsjD18nI7tfN/3pDZYT0RdwKrsyD6X/tbCrt7dm1IT/CR/j+FcJgxPRGnEW
tgnI6W0iIhXo6B7fs4Idv2Qwllax/ZH8yask0wTFz572r/qvz5C0pc7l3TSnXEkcLzcqIPfdvC8L
oHDX3nk/yDCCef3s2VeerNp3KGLbU4LTAaR05wE63a+UvIG87A47B1gI8OXvKZ0PVCrqAXPQ7eE1
Ij+/8nCqR+dNQkuA5klpfJ9+vz+quV5fsKCu8x9XEZDRiv7WSHTCNWI0eTffssVuSjqj2RTfg6v7
OY8q7v1rtWAAduxdS18rEKnhGV56hE3whZOdLU8YNVWh3N8/qLMy0lod/WS9hSfpDLXpjlFqBzvP
JsgOKBtSAoRtGsKg1AzLtsgD1m3/8C2AFLZ5D49R+PrANTxsPFHADf3j0cEsCQLpkx/JYrAnbKmG
WmNPrdmL9sSJ5gNkzr/eF5M1Rr8D5qt3hEBvdltBVmOkSQWKgx6jct1C41nVVykiggL+bv9Df/Zd
634rBPDg6PRozdvOy5LEgIcDK6fUnUm44iXW7OddtZhkzC76g63EYodYk30nDN5sYQQ9b/aX/0eu
hrFTxc2YWrTUvjxiyKvWcYGVaIdHPJMSwvoxIPOQFR1/bLcScOBCt/PGcE51t3o6bR7RH80yu5Lv
AwDQDxTrsrJm/HH/6tmW4QnCuUfXoGBhIg3a9GLP5Zo5O/PJr7NhrvPVNEFf/As6lPzBcU4DYNNi
HfWLxp6dpdRlgBAAqBRZl/+RdGZLimpZGH4iI1QE8dYBmWcQvTEcUgEVBUHEpz8fdaK7q6sqs0yF
zd5r/esfenJ+M0EYGhs4ZVLx2C/owIoUxSi+epAXMxAMUzBV4G1O1veEn/Vc8Xmu/oNVc3igRI+H
xfpx14mo4GXo81C7MAtwz8bsQ2v5jzrQp/R4mdMPi8798wHg3HuZsG9QL2dLj1NJb7WvjWmPepH3
iwsKfYRANKIpqk+kk14szVZ3wc8uV7+Na9cZHPssnv1g7oTfXAnz4IuWfZGh+OL3P9iDi3IRTg3o
XQsH/e4FOoRxxK8gw3TiN7/Xi+NRfisVdhpzPsDiPkHJRpwOVRUYqFXjx4/J1Y56kUm6uJUxTmAb
hirL5r0hwZQZZDzkmY7lXb8rElA6c7qUxzezGW8gjJ4vP/2Gyb5Lnen9Jjztcwi3Bt6ksZU0l+q6
HiJZBcM/vNfsYTvr6rMVISjjHRXarujhfVLM0LGvpqchnVv/cMFBG/D0Ua27hMIIUO3wnQV/nUJv
Gq3o2GFw0lyvInvQtwt9X8nIIIEyymv174f124hzgSABVuYDN45FO1GSiZfcx7znTmT8LZG81gNU
GHwXJptbcXrCNukDf6DY0QmDloO9wOj1nmzKr2UyTfJQIq3+GrBB8wJ3c0zoFKZVlIQowVtmpHO0
2gPtKfdc/slyYFKgPFWOLy4QMRREj75T52HU2M6Fwukx6G12xdOwXTIYnjpgaNKUWvye1KzNDyZO
SEIul+HxeTWhSvRyAOYf5D4FoBPp7qIzsB24r3bVawrI73mr2X5xfhL3TijW/MyLyCsGmT9nIJwg
4XGQRFllPG7Wi8J6/zq22DuIOgaaBZaajC7EAQczHB3+teDIKwg0cLWERHFaWzQr9mCdRTV/R6Ev
EzUtcl0XrEvIYToJyM9F9wXWK7biE6GyOsTVn94E/AqAnAGWJzcKorMLP6En+IBP7AovQwpKNzev
hquo4m6rP9y8jdp6so2ehhvm263a4KtKMI7eJ1b3JQlOisK2ZZ0oCCfmIlvwfMNb06jMH0t8+Jt+
yiEfKwkUmM7W+i62W1uCGtYbxASXnhQAGBYcVtiwJCtqV53YGshyQL7sr5hV+3fEZkx3euymJ1j0
tPP43BFhKc7hBNTKEybBfce94Bzva8dsWVgXOkEdwxa77yVnS8rZ7HiGlcxsOzeAEjY93trPZbBI
58WnWxS/3Cvva72s6Zmkan0WYS9joJ9iKJOvcd5B+I97BbPpf248WESjRTSoX3FbHvAjEP0rWTC2
oZYcvy4JilG2mexGGCkV5tBnOtLBnOJDYHsCPzy1+Ffu1J2ZHeP/qUeGgTVQexeymZaTe4imVZd7
Lafg3pSb+2RMONSu1s/+oKVqj++NoNwsVG3oNnAjLLSbl2opuJTVJwTfVyJJEAVtOM2NQQAnmW3Z
kjev14rk720SMILqNHKmThlL6iuecHWw76V7Nl82HnHrqu9988NsN7D3OC397Omud06bnjPnZwFk
4RE5xXxNtiVven4esThw90Hq57uR2x0xfmR0XQP9mRM7Ne84QrUmTc3eEay7WlljdYBnf0MTRWIN
PoLHKW6f7XHMoID3n0dXOzPEDSO7byKy4QU8zdeL9J5/txwB4ms+Pd82RSLr3+1jk2q/zYBPQYSw
KTitfvOHh5mDgTI7wKGAag1cxwv1jtB33AAkZsLIo3fT9euPnXXoE93D7NV5Q3+MR+7LwhtVg/Kd
x/dDt5QQHxFG/Pobg0ZewxcpyzDEZbX2b+fcr8j3ycjTwxMBF9cG+1RLDrotyVhfPpeXkVeMUYn2
I4qzdfHLMLEBiTJX0DHvBBVnPOvlqM4EE8c2hOrYwMJBmxylVW1yRXUSjnXMQ5EhmW8M/Q5TuOgB
oevNXCZn5kVj9NO75B2SQ60RfswZtJmQJzhGlzJlmYw8bLUs+6veGIUaX3K7G42gS1JsXlx4hGGI
tzK3plj7Edc6/54kT3DQtVpPoswzbKFv2KQ98bFpjKciwZPuh+WNMd7USkF/XtilMjPHOpjKUE/D
dJW5UiJeEJCTwbwZbTmVjAcI7PePsflRQIf3x3XC1LBJBtZk+dsUKIWiNzPw2u/gV8OKwajHzIzf
cWoXXBoYGPHYqBhxTJnTUvsQRTBz3v5khR3+erKpLbyYSgT2HUc4qUxS8AJDasKxke4EF/YcRk5W
a1Fp+VeOr1Z7OkJUYcAqR1hOe+UKH1utJdLiQdY6gdQImGod4zrypzFENu6kgIsB0lTqe/5q6nTk
8uRrqBRf2BSX/eV+vp/fEoYsFML59un9NrmJLfOlvfdxjyJRiSeqfIK0kUQCIAoswkO1q9ftmGv3
XQ2TMaE1ZNFii+d37JRsy1PS2mFE1KeL5EgJ0bVoYl223L4uotNj80MmrD02bApovjndSmPivFCR
nCuKOTzHr/M0Xcy4kmAip0eY6p3xMibaZ814Bi8Is+LGSkiI4JiAOmyv3EZrOQ0xsz913m87GsyF
M1VtGn2jR1hCym7nIwSCf1VcRdO10I9afv7Pv2EXZJTH7JQ5fS0I03jgEYyiA1R3RuHxjtm/z5Jy
O/KM35yh3wSTZJJ8D3s79z8YluSHxvodXzG+iDtBa4EVmcfi4kb2JCawmTYhJoTkUq21rlaF38HQ
aHH53Ku9e9+LlfGxmlBKl7h5bJ4bzvdugwE3Lrdke+4PGJRM/IHWbogEUZi44cVTaIRv4oTx3TY6
3Ri2DEYv88yNqUYGvNYZk02OEEKyeQ6VdCf7nfdxv+YIO+IB3/MvFpYcYOTZVMAj7RUOD51VuJh4
Q05qWFn1ulMzW15gs2Wg4kPgPO7NikSttx1/G+ibN+WmOH1d6Gda14N1yPMqi1wMu2W41hclYx97
Hh5JE/WwXuy+eOp+/1LGCDOeoqvDtWVpPIyf+wVfHzj1SQz30dgvHdQO6Elwk4Zfrwk6G/SWS4Ae
G2dSEVcBsjm8mYMVNwTsMRXCkAOjDe8RzKuhjwbYumndMUe4fgY3zrVRb/4iutzBTZU07AeTDW4J
Ebv5zRG2JGGvwYG+8Tdi0rwu2VX/2ECpXiTrdxIDUiyo+WXvcaDaHBiUWCJnJynF/sgaRRmetsxX
FTnDMZc1mSkvI/chxUSCMzPYYnT8zuyX+ZZ4uXo73l1j2rEfrien1uO5k2ycGP8G6i9hSwEgQ72L
u6jTmBzQhPYMl0ifBaTmFu+nr+5iYmaRbQ9MoqTg7AaD8BOxmzqF1QVPpSFgYUhRf3eFo6jIO5Gt
VDbeEJ2ZpaP9F07T0/PAyf5CJPTstUFF1BvaojrD+UPQXu4XP7W98WaOg0Baa/B7eLgTM8WfgnCc
UoN1aCNSAeQ5krC6FtWH1zFehV2sImWRgF06DFZwF1Qb78pu+fZkzgFo05Z8ZDXTlEZNn9DHic7o
KKNy6B9ZoqD0HFVGBjozc8vjxG6O6FSazcRnGd0CciOhweipJeui0ZPJxSWu71ieokfEnKPF8ni8
5j/wzyGdqaI7sZEYc0iNESzw+jN3FswcYFt96FGwDsLp+Z4MzkP/thEFNsOZ2ag1wgz0AFanD9RX
iBrFGmE3M912PlxNf7ot4YbgZXC4e9RVsJ5oFr+ujAPVcngY44xQzWkFKbJnjO8eywopI80bh3W6
5Nfm0lx+DjSIjiyK5QAUg69Ic0qSJmnZV2+6iLEC2yhA1ehALNLngFk4zCUK/fDr/JyHm8fT6Ouz
faWIT07pYWDNDNF4beRtHhTHfFMHJdb/7Z+8TY/gmN2J+CVoAL8YYr5wmbKEmPTLUAJDBqy35Y2g
SaJwkdt+LR42YkhIKu6fz7fT0j9w0d/ObUuSLt+eJV8LNkz02tSXDvUqK275Mm7eaDPyPnbjYoxL
ejLByi5ftenQgirer0bubDu2P/BxMPGd+ELy4UG82le7sO7e8Dg2iJG3Zq54whbkMFPvYR8TgqTT
L5UHPKr2WDqfeHRJOTGi3gImkpfi5h6IqyypIumIT5QLM7+IRhyHRTBVn1hCY0fj1UQFk/6W1Pw+
ZdTwxy8EfwTv49vpTK7Gnp8s2zP8qK4OHYlem3zHgJM67yOv8XkYb9JINu6+dMIC7kZDZYEl5wce
Q5J/+le4+2IMB0mVEglLx5jsCmyHnWYT7B1xxUV/h2LM6sHhCMIwftjgShEzymc8YGe0f2a7kY9Z
gpOwO7nU4QQmoNmRAgJlN6BDiUiu1+XN07iHV/tHS5U08lJQrv3jOggrTmfesoRZLyf/zJxY1+Bn
YajQBNKR7yCaZD7zX5u3k+/uO4Zkd08MxVDyhlE7md9w5RJOGQ5As1Ppd1Z5eVx+9K/YLGPmT74Z
bQN+bm7hP7e5If61wYyVwb4PBcf/7G5bnJPOqb8/7RMMud/hc5slpYvPlifokvN0Z25KRym412Bi
5wgnW4d86jP+WX/ZofHfFLxBBorgjwL6XP19FqPbqf77RVBX7rBZkDAHn91+g10fj18WDDE4klnH
HH5cSLXVZ6BGTdCFNagzxnJ12NqtWjp11OhVWGxnR/It4rfVb/OsAx79vsdBbrZrNiIfuUp6oq28
YgeSfW5LiRISbLmlkMj/iuR+FhOIvEkTp17KJuXklO5PmtsAeKbxfhTK3sPPt7l78zqrsbP46g9O
d+vtIATS3njQld7w8ojvyQNcrNE/TuEOEin6Op0/A+TFQL/2YQ5gjqUBD4/jp19tK7eLSn+IC99M
G/r5Od9+cGY9vQ+QBYttV82LpIRGR2TKRWYsEf+Ibe1pWkR1DPsFVZ0bL7vO2e1lmDlExz/mMIp/
HHZThlr2LZj478ONCkrnytd8ws+pfS3A9fcPVbZLhi9qDvBN9/w+isBmfh2+vVcfZF3NU/27q2mG
612xuzY0pE2/N/Rumuz2+t7KtXR712SDsHh28eONyKbhmhv29J8O9MxyNX3O2aGP36ikV+KQPY+h
qVP8UVANN/WOzkfc3oKxWcCrxInevhGZ7nFjhG0XYJvivvX9CUtodajM9AG7kj/Rf38Dd0I0LVic
dj2JaL+LPz7z4yBf5IuAZqNRyXbBR8qo/7Cs3ELh7auJ6HcY6Eym2M/Zoa/8hPfmfXmFz8PeaEIk
+TBMXxEzfnuC7yK8OI+A9DPOU+hA2ImnZqN94vsOJKZKSF+zys0oKP4qr9v8rMcl24xBliFFU4oE
8lEiBqUvHde41LOZa2IiYNzAZtGEnCjaG646r3k7MO+sEDAWO9qyuAl5zgYhRsx2yrEJluuNDcq2
pMHVbbLpNnUiqlNnmnxMZrD1bF6dQIQoHyxZmWkSvzX70/ipUifk7rVa1E7tsrlMIHBfqF32h69A
NayK/9QHTDWqU9Ey+5xYt8s4XXB79ut8+1DzSx58oM8AV/7tqZUZh7m392K4E/Biqy0e0gK78+qI
Ke6oJgjimTDB/qG6uIiHR4A0psqXbCLX3xKHeBgUpDcJP2RdS3xRB1hAYA8rLoFnPhOQ6OW4nn+e
C4IRbnL/RzAFSB0i3oysyefiTa8ozzuclNgasA0tldHfc9CrHmCVi3+TZs1i4VHdw2c48w2cFkg2
Woj1/MNsxa9EK2FcKEh8nXgfmRoBGgJiUYxC4H3gkbrFvo0vfyVF/C0E+GEATqfUrwmdRbSTLoTf
4n1+gspTvHzn0CKwq6EjFMUF//1Mlvi7iIUp/3qMfVAuKe0aWjtsxqYLwH2ZEfZoiS/mHU+xB4G2
iypdSumCv6kg9pwk0Su3UNqLbPEeL6VmDneDBHOo1iXdAI7d5aIqFxJVRkPiIslOd7jsszm+lXAQ
fpwa92UKHow9JSUlf2Sovh1wdTAE9afeEOPKY4WP2N8dbQyJPlPidpciU4/hIn8tRWpddEqA8bid
8khw2a6LLwq4yTxv/t3c71wiFZN7i2cwr1UTELlo+NLmCiEfYQuyGN7P8RcBMPDnOsByeXISL59D
dWBJiHHl4YspxM9EEubpkfdzLeefy2qElcZB6hv2IQMQ3CC6OZ/9w6SW8w647TKSFxy0crPIyVgA
gj8/T7SDr8ssXVAeQSJ7vObXbXdCXERGFIrQ2qJryne59/trcYTvEomo9wEs+b9Gfe0qfbaD5PqN
V2+ispwyqLxXlFpj+26RgbNuQ4wvsSyiL1Pfwdt90BWk4VV9OjiebnpjyNya2He9b6oeAUnUFiet
4AoaJoL2XmnNuz3bSc6PwFqceYPi8CPRd4J/3NN6b/snZJgUNuWF0XrdulawiT6JVnlq3XFABOsa
M0MSCWaAVPWKaF/rauIPRpIhUcJGEbyjkdd7hj0JghKIaZacgfeKv2sS3CNCD5npy0mrjU3SVXCb
fNt91f0EVPipVzdV9+ozLHwyVlRCBmpc6Qdb8p2OEaWx/fNkhxUzfq/ahFtB5fLyOaIsrHD0L3me
MzCtL25ogCAuuGkEA3Y3wgrr6RTe5w/AAjUtkR92ZXFB2a5+CHdeEUXUn2QL4d0t/cymo4XC0sOD
E3uCI93DFPXtzaGQSeh9tiWQcp/02ZCuRcQz3fPQfLs85ugldLY06EKk/EagTHF7SbeT1fXA/h5i
ULh5GA9omhjXulcThyqqrjdAWKHTNRa0mpVVe2yri/HmFXWbzL6pA/JPBkah9zXvG79nj9IA+UCO
g0waZvad/DPZn3jMFm6H92Xi3//Y7QiCGCjYaVweBm6RDp7jKCcoLPI/GmAt9+lOjiO8PzGv9WWl
8j67fJXirVR408PYJEEM5mGB6aXoTrWGiKD+qQknDqjX6ROX4Se+EW1N9/hk0SFo8q/hdSuzXliE
ZnEo7Prw0hsOj5c10gt1smwt0fga5KeqDcFNVz1bP83CKyJorY2GVxxtOmkK3swCTjOyiLXtSu7X
v1qPv4m73+4V0YZqavB39G5jdhTr6zVJHd/jvI9Qu8OmO9XQdU9Xppju7e9q0L4aMh2HZGZ/nTU7
3p0Ck9pIbuffY7N+qfK2NrLtw63ja5j6nwMYFIL2KEVq2zNme5OqL7WcuM0UYf3a7M85rNK98vQa
60VF5fb5kpsakS1Z5AOvw9Jr75COopUKIWJOYzXr2nlYRMSRF9Q78NR46+TE4qb0ox9il8bOdEXJ
Z8DA0wvwyf1OpB6rLMzNCGDIzAHLoFh94753Heqz8K0//Zvx5qi8/kMqO/Wz+3hTEiOyLX7WOwT0
5s0tg7d2B7iWfYjNTBsMajXwDShEznA9S2bJHUeCh1OqV18CDX6E4AH3fjcsmRoVO/5H5+pI65Tj
mqoxmGq12R0q956tpxvh2BIILWocKB8L4LnwyqDwxkegbmOQMNx4MpeTrStDQb8KW0xecS2DJH7X
qz4JyiBQPSSF0KuV/Jy6j0MRgtHl7k+RVSEm+gWoO8l9eTVcQ3I/9WbR5NgEpMtEj+BjPfHa/hkC
yfI/q+0fmXW6vvlfszcTHXDC4wWn3qhE5Utm3Pw7wQTst+XqqWARh9fTLP5YU633yx0oqdvj8xNo
YZULeKDcVx9q/ha1fhtS12EiK+MqeVUYlNoNAx6ZPY4WzRqqZxTvinQY6/KahDhz9McVgEAU3KNp
mPmZ+tBvaEso0Ht7Wq7w6R238chs10ND+NtjPz9J0JoHdEWHb5R6lE4MGwBQgE4XH/V7/LHQGgAA
9MMRK6NPWnLY+gA6iPI0sZsPMZclmy9Tzy/oQ/iqEi5cQk0kbsQVTOhifhnft6XeRNIiw4A03w2N
r1k4Mt8h0WQBba++CuZpFF+VfY/KTckaBvsPKEk+zCsyQsGm9lhDqDbwGlr4N56AVx6U3he83RSW
PvOZd5g/Hc4pt4QoE0yW+H8Lu7fedoahrvMD3REONOX047+/Ppi2OdShHFfcy8ahhOlNItmzMcGQ
SGWjKEcTlp737GSfdQlf7pPMTp9sXo3nn3BISb67MTcamQwj/troPlg+d6LysqSaPhF45hHc/z7m
99zsOjTMwSjc81lQOFnD6OMS3UJKDV0d8NAO8FptiSG/+kQIqy+X3Xnd6WSEfOYYUZt7/cfnzYjg
/ITjqFu/ohF56nm/GIJ+zo9jq1cF9bl2b/54MQOeLs6lnyfTDeD+00/DPkJygGs21ocUJORMFhjd
VvVKNLvbcrTZ46qJxdlHGThUVoKDFzklYIbt6R2L5tosUFneXCrDwsPLl3lyE7/M2i78BvASLu6C
rtp/27AZLEoBLF0zYxK3dhGOCbSkRSPk3Sl0Gtg5E1flsR4gdU+BUg0ctZ2J18TZqlByLSNzvjKV
m58Zb7+NPtrXlLYf7aqyqaXOaPO2xnGf9jAyp8QrS1bH1OprPhmKvUjz+UaVx/Lmjo0vIgKKyRo/
5vix/XgNzSDN3gYKiZEZ3/M3TLc4iFtfOztdk+uJEUU8VQi6RjzXx6IXdDGv3VCvsf1HvJn5FcPm
3mx+YmLzx0SD3eh6AvHrwV4wf42kZbfccXyUC7YOuksYJtvOnvx9wxwSiD1ePwP2hvXdhNTC5AHU
M5u/wrsmxmI8QEgl26SNbelu2kPpjaMxDTyIWNBZD5tqSa89OAC0Cm94KmxyfzRk9HQ9JkyaByC/
P7FbRT53/KwTQCxzo93zCCwJHkdviExY6QxqLnRKTJ6eJnBVRDH33nC4t8zoyuUdj0cpmfW4sgVX
cug/mQSV2vBYbq4bbGhdLEE8sokWONieJZ8H842fswCLE6bJGeoQhXqLVn+0Ho/mnHpUq5Okwvxy
EFw5Js4UQ1lYkm03RXgoLSWSGrb58R7jc2e0m5c+DV+8n9kSLhWBfQxoj8L5Svd3pJ0zXkfJBZID
fociusmWdAbL+zq3IsncszBiUW826d9AI+8Uf9fUHqJBYNRdbORwyNQRU18XJXPEyD7h9h0Hyswl
ZHI9UmfOrIeY+0FfeWR8BcZB/YHFp1pxPX79MVpsBL/RqFBkX/KvHPdXDWPsLTQBpzVAnInVZncD
OtriWqW8euNzguM64wF/e6yC1TX6BLoO6NomwHnWaF0M6Bi28LMJNSX2iT0KLVRBbOw12LPLTFQa
39xqlvlmavW2s/hDM+VIOa6xj/YheEFbHrii+3MJ3rkwVHHLmA5bOLX20+4u1xhwv8cImcBXQAtD
c3jqNozd/In50h/LaOZ/kRxjDHvZOx9K2Rc+sNjsRsyljer0jMtYdOXV0xEdBuzm58DHpOYyyw01
lft2pkzpN3ezVUmcXYFTTN2BKi/29mzbw6sYBnEBHYkCi7mMNWDuh705UcFjNY0l99YbpnwXAhRt
PgvzJjzN75eGqSu7PLOgdEdpbXg69Bp9v7i7PEmAMVWYGUMyV6aXGQ4LExJL2iVgL39IKv99fnEc
wIjWpbhwU7fh15cjMQQcnDr7i5V1p7ObYi0Ogb/zGx2NLsqC6fIG2DRYYhK+/iZ8wjIekObMZQ6n
gPe53hEn8bFnsczs5xnc+xblAerJwIfBMj/iLJhvmzAO+H1N9I7uDvgPBtGcnOMN39sYDad9d9jD
Dvja5fnpgru612RsYIlARm0RMSp2GjKoYEGvvst6ySOplMbLlBfU0rIqbT4kTzxxLq9crs365Qz/
REMCZWUgFj9nixlZR85D/2K4QCpuIB24Uq/zdNxvLXfasgPsOzC8DX/99h92BS8QeDWZrIYeUyMw
bewgKYT/5AQ2adF/Zry7ejT3wVbdaR8fHHTdkYjX9yLAS2uq8NUEM/w+7kuC3f/qZUBPiDgEG2/6
onBAnfxd429PVXQLEIAouivTZIkMV+9+pTcqg1ylNHtjZzwoues1PtKtxhjcGFOgdCWcSRLY4xpf
+Kc+WcAAotO6qzfs/b8mwRGISDPyF2je1681Q09tspqqhUOkUjBgiYwpOvpkxz3DQpGkAHktKC++
eqXsm1zAY9aZWjlCNpcuLbTN8Xpq8jIB2SxwlstVGw+Sq88i4M4Qb6YM7QGSzJyuBwdkMqkAR9/k
+NHZWKI9ILur9Qeb1s63dVi4Q56+dj07ln94Tu1qDa8NHzN8s+Uwaw+N9QmIbwvIQ9uOWeKSf+PU
l47EJTJL/b/SHuugTIXbxphZ4Cc1jXFJTnLgtAcf6LlKV4+gXdA+uIXbreUVqBaWOE8KyT4dbW90
xA4O1Ic/Vd428WSwbHGj8GQiBgVXUuGE/CKKYrUD9Lr5oIqCOTKrPt0w+O6+dOM5Nvho+yFxvtyJ
pBBuzJET1M43wBuegJuf+aVALdwp48WH/1BnfqWlHDiXX/IlQVh2784zTt2cULTUu+uZPWG2dKBI
upsDl3kUD83NeKxEFao0+X/icq8/o4bnllEnHAJIi5jME5NgFRBzmZUSvEdOtwPr3geKU/Pt265c
ivfPkmigba7f10QPbX/aMC71lhH+zPiEH60iLS3VP8vcbQ/D6OnlzmfD160xP573bOzh6XDAMetg
HmY/1Y/1sTL7o/20FzLSz/qqCMqMyrRHBr+meIL2YE/poCW1NB72JxTMAkw8TZqo2ZVE79Xnp/8L
y76tmU+TyaU4c2nF8TJDjR5XFGRgynQd72Vz6HBgZvwYtKQiDS3KYub7PVlxCLJz4ivNpYUoUVDn
zJCtbLCsNptj8cfojsleFb0B/yenLqkB5YCxDx+bGIMNZe3HKwDCpwD7Ia3K1GNInMcAEGPz5Y8O
owjMgb4xAdZwXr2+2P8wAWoYsbz+qqiOrjRTe7J0X366JmYFpKbfDX36peCzxrHchJEZPiS8OOYj
ZmrAnXuLEpjQCKc0nnEdPglwIlysh0l3KP8dwOlf8rh83TQqkvo0OwvnG4AoMBmGKmzbM75R8piN
kNk8EOYQ/Dmxei5uvhy1jPsgeyUoSfY+0zlOZMpSAGdcYkAG6x4f5F8CpH6LRU8NIsVKVr4YyCDI
AjHDLR9S2HCO+Qq/mcE/JYyauChca2D8EteTL0YwJQiB48URK3ucxfh6RWmYu4RmTubF7nYCKhPp
3hvgOeZAFFwMPwhKu44o+ojsBeSHArc/fnaAqfJxSk2/679px6ZKTRk9nAo0A6t6CGYf8JoxN3Hy
7oOpIV8KBBxsnxDnkF5vSCdhzPmj3ZO1Yrxsyx7IHD+WqG9hbYIiS90CIY8MkLdOIBro41ODfhCy
j7x4MNZATbClKmTKhdHW5/D8h/99vT1CjRi+zHU7xl9vi2gWJl1/YL4WoBIpECMVOeAjbtbHLMwP
7QA63xwAWsKN9k+gfNhOCP6EDESRyvS9ssvTmHiW5zJjBNq/fOHnBtApf6RUPvE7yan10VpK6ARB
4omBZolCXMjjR1LhUnscgYeqI1a/cdVrY2o/tLEDdpNZGdGYmdZtsQL2R3qqdstevwIUxPOJf5jS
KjO6bmCu1Ws1gtBDLjRkdgHiUxoNbYSEydgDoFBz2FiihwyDvAfeX0x/g9U1z6GCry7m+xl95ZMs
iUyRE4J8yOyBrGb9UE4Nl5BKFdl/rbvlQKsX14g39lY4nhVqMQU8Uh2RvI36yCaJgMJnbMC0fePc
FmaET8DlGXuz4H2BDZCgU01BWrhuJbQuYkZNciSXME69oUmD7FM3hGNr4A5MDCt98a8j9u5hXtdd
MmUTlElSSY1uOTpSgNqt1plwlf41btmSO5idm5AWjKX545Z8ogemGvuID7ZuT4MojR8aP5QxNObH
hPMJK+ZAYAUPRdSxHimVTJkGe0v2hITKCn8GUoZh43frNwVSRzLXHR+Ez4KXsF46hqYboippnalR
1IzhJZ3gDkPJUAzuJmyb8N+NBshonSa4nSruDOckOAqhD/oUliBhSE5xeLp3NQvfZDy+zfwihdWx
+XtYFVwCciJ0zis3o3LO1SLuAV+Gw19P7AUapVcbfUr3VM9Wk9UdtOW6xhjkCQMOOG7VbveoYR/R
Hr5jbs/Wo9Vea9a0ActOK1awDnquVkygPHEehBcvQfZIkygd2hhvrwvm15xc8rAwganJphjFcBW4
1AJ+21h+WHxAeG2oo5CcQpGzv/ozrBf0JFrmksyuIErgOCSyznxpZBqAjL1VtlAHxqKRxbXZBxIV
HCDjS4VMgeEeoqkRHq1kkVjoBMyrNlGFAPbEmjH7ugqHgCVjVfYkfeZIF/Zaf+9JNlxC/+py21+H
innK4Wdxod1+ZYU3hba6d6uiniKJ2hwtBwq5fXywm5q7zHjh0MzAZRGZT5d7/D0abUSuHoNHewgL
6e6m2xc/hUQpltnz/CLLsznQVyulzbG5hkJHheX1DgpcP8Zs3MMtzwi8nD7mPddmsjboFElUxITa
egPgZhflAnDcrikOZ+ZQ7/n3KzxYqT6wDYE6uSz067qFIZYBanIOrVLiZBn3oVgWN8+IVMlzDpWo
DSbgQKUHc/nHym3ciTFyCEbFvexmj8z++J4ugSNc3qdRbl9ergJrw7xghv9QOAJrpHcLDLMi8uNU
HpHgZY7Uz/J9JBkmgmNB/wgRsjm25JdNHUEpkkfM8P9nji8lE9ABRMvcbI/4NkSBrOReHqZulc13
xs3OAWeY/5X6zYDWs6jXe4JbqFJBLAqYPBTTQXPuWS5v7ntrN2CqzBG5y7OAwWTBNEDDKUETFD5R
s1DI7rwRygpr6nCD8NKP5T8KB3YMyM2gBvRzNFhl5+rQwlL7gDDcDpmvVGFFCPANeQ9yn/yxSM8c
xbxOeZC9NxLs4g/MlC34e/jGVfxgYrFAg0Zu+UoEVRy4rCIEr3fye0uN7NS7X8CoIkLGeRzoqsm7
xgkfkfidECi0h5RuFbFKDziTpQPOBpknD/uu5qPlrgwLZ2Ag2XUnLBGfyNSDnFS2BPES2poFaEFR
uU8+axm5IGIYmjjBfOyYhVv96UhOiD01oZX93MflaT9i2ASQHX56Fh4e/6jOr/VABTAhuUMA+cW7
RX1RQf+UynmSnUsMMHbGoNALyjKTpES1d4cfrxn0an1LMtYJ411JsL+quMP/ze/ZOpBrPmyxlPY6
tHHlRxGFr5xFKhEdYqoJSdYDt+YM3syDiMhTa8rJzSVjlqRmgV6nYUzyO1PosxjHsaxzHRZfCzIF
zSLEZR3/XGV6St334WG/tCF6TDJ06dMbRlpvGpipcwXCBTanh3yZMMvAlZhQK7TWlFZ+ayJoWt1N
pBMuqlpSrmHWwF2mRtRBHA8kL4HPP8KZnvIivR6DVQyU2/CsTtQJ+h0ih9JQBNf8kCbMAcXGdLdq
Hv23gViBB+jt02PqY0Y8zSVdpX5H4DWptcs+TK4LhkptyGywAmgX4PciVzIO7LHTh2WWmHpSTylY
EDkQ+9QhT3bvWU++jpVDhpzoj4BTZttTS3IiPAqyaqF5ezQ7qmyMqK2HyEVzRjuFJy7k5Ru2KbBE
32oCehTeMxRWNJ/bkSWAXrOACLyjtvdrp9sxeQcc/VkCKO3eEKI9LTk87T+4o8f/SDqzJVWxbgs/
ERE2oHJLD4qKiKg3RNqBDaCiIDx9fWtXnIpT9VftnZkbWXPNOeZoRnPYYv1jwg73wtadg7LCixT5
1W2JWGibrwkmckBx1ymocMLjxmLWbaDqqg4pbIHEn5KouYlzF8U258Nu3QeB3m+MN/L1d31d1mwH
B9R94qqdSYxxxOw5o4bO0nk+l44Fp7yYX3fPv95xcISS9p5ztwcyN+eYatL+wR4kRQr+1IqhHpAf
1yzctzD4wUsNBXNDUlRup0F/3sc1eSmv85kgPEN4WeYLFMHtFCBJqw7EB3qZi2hA/Bn0yk3DxmTM
gYpUOrzNvuR+vW7BNcDI+kB07ES8eghXBh5bg0v593BLq97kJxV+1LzeSPuf9zvc1z+TmOX5ZPqd
3f7erJxkFCvM6RjOK6xJ4eoa9/PA7byK6p9S//n0bAJP6aWIFMQ/FKq0B8vJkC014J3iPoJ+ruOX
BJ8F1p7X51KeTyyJBoxQH2BIbM398ZI0ntkLAU0IWEtO+nf6R/Yoth8pC+S7q8xZYupDvik7XKvg
9QA61WraBJQBGEgMuYcV/UsFkSzZrKfQCtzaSrwaDWXj99lEQFWZyUFpcISpj3QhOJ9MUYjahFzI
3mv+7/hNmUDF1go7cR3eNgwzgwRiQ6UY0tW9/hhmbXAL4bGXrita6XXxp6KDJjJYdrDZNBnOuKnh
ik8z80sJQMrn55h7/Fz2MxwTERaEnLBdPY/j2WhfbHtBe+nI6vxZyrHZ32bgisQvcQuz2wJVr5xu
Vv4jq1xBsQEVGcrAn4RMhpA3kuMVF0TCYm6ZT7bJgURo0obqM4763s3O6QpuewATqK49J1kNAOcV
l1w2ED56XcjI8DPX6kmaPVweGMxnYM90wYxn3HzVGC8rOKUts8otYnQSpxbuduY/IuydfeyExZKR
bQUJHOaIN+zN0kURi/2oxANtPEO+OWathb3ErDDudJRNjAgIdlE1TXBqYBUFiQjPyUUmCIT8D5JA
I6YwIF5r4vXZDko3E1rucGwyszXEfTy1D/D1iqhq3rrm2MMzeUJbVC16MwrlRd6+aLogmdoUS176
2szYLnfBl073EVUWi1Ojx5R783IXRu8+C2QosU8MZkho9Z97scIa25L9wcWeOPMFx4l+oYjGMMrA
77AaYC0NjUkGEnxuki2OiSYT1sd7T79IlIZ2fzoycndsPqxv9CJw+2GAZiz789QewiLIZ519jWCV
xomLhFTHps5gKErFgPS7EDFCTnHnSnpLgjohgW4fGPYWlrMKAhhpVhynIWD2YxVK9mQ6wvS4cAm6
d0WmIAAlF61I8s441Pnxu+b+cYjQRh3xWycezTBkwm6viow2Dt9jTntrULNhWkAo0zlxLNHJ2AP9
aJA9Qjaf+GBoseLcA1ZZwdjp+YknLaD7HXBtXL2WyfEDpPf2ReeBB+3qX40kOpMvjp0Wbw/2bI31
uzTuk+jBiUPicQiItZIBV/INAXezjH0mwHWQr28r/gBWy3IhXUCZx48EHybi7+i+txOI4T8aSFRC
dqgGkq/o6kkW8Y99FgEil7TeEB5kkwwK96Fcs32EHU8GCDTmzGR7w8yDQGtfLkJm9HxR8X6TTobT
JvpgX2YxyUBotP7ATFA5I95lf/qzxdWdTUUDyi710IpObdVZmUl2j8eqYSZ8pQV2BhqCBhdeAUXu
jf6jhO9EPBk54cwd9gCoLbc7BwoWq+37AkcMPzMUyK88E/2K+ZhgciBc9vqLh4918UwFJ3v65LDC
H0FjBQ8uZ3+Fwx8Shk+E16ojJhiWdR6ZroBYyrSwanMIJReeeRHg6xomMRoLeLngaQOo2wqJs1e9
A5sVr/e/1MKggtHD5pe9xPJDdOvIGYWs98MyIszYSznQ4otX2Az0jGWftU9KQt/LzxYPg+9piZ9H
4N8fjG6/PP0BbeLAHViK/jMziwWVI2EAN9QFbseWObgG32jCnpiWgswjBGPr0TTnJ0DJBAenM3v8
jHicov5EwcSCuMGukrxsDPcIOp6XWCr0qYiTKftKDxtB2o0WdPpObczInMZrbU7J8x/2j8z4/lyd
XyNSnR0CA/DF/Diyy9dgRp4+FjKZdYOYmjgVH8AAezz8rAiGjaCi8Q9UVfzfoFC3U7hon+h6o9j1
4keEqtfszYo93Qgdhzwt9rd9cU5WqZ76yS7lQZDoKVxCt+ri6ZZOEbEoZ/aDshV/zrDFSEabo3Ba
Qm5sL33YspgwhePdMLxjm52s0CKzjJtiit3xKYIzL+QDQb4oGAcezXx/2TtAXUbOwth7SmbdhePP
OodNEsqqfNXMH8CCYFesS56y9hTfkSUwHcl9ypa5F7EzeTFX7e7sWKibHpXt/IULABVCjdUPAww5
5WcI1FCp96+7zjyE1yrFTlleNz9cIaj+2Y//2oD5Q+JCojKcymcSs9V45L/+nkvi4J0EFmovfvMg
H6Qnt3+vDmb1BI1atbyh2ziODtfw8rZohFE0nwaCftuyah+ZT3YbTLHSZcRxar0f7RPijOjBUMde
HBH+osH5gD01hPfWBiNFJhYN0JJPJ369G27Z6awl6LseXdkE+tHTVxfFbnSuw+pcT690UnXcp/2o
17fdc1nDGRse6ng4f4c1LJXPMg/6UNSgL1HK1wOKWQK5G70Q8orXfOzI3metTu8OUIFNXrzfRGKt
JmSDj3DEcHyfJrMMujXjV+aCB7kJy+FehDTNYQl3X9XAt9Kq8nt/2Ynh7pGD4WktxOvf7OuxGuNO
+envveA+ioXSPeyfQWrgZnzcz3Ls/GZ0hFNAyZfQrzzZCxezH8R10TONWavlIS9bGwupLqG7SdzQ
0HesyanNYgtG24ayUJCLR6ABAgnA5a6H6qiOJuYbxIKLzh5hqTmxX9oUoRfxr8MpAL1Vsb/BhCD4
zJQtPfoS9bBF+B2FiI6CRYwc99jrAQzM70zICCrnn6XiXrfJtA6IP49E6iZ+p9HQzZYj22gYiaql
Cg2NxbiHB6Ti1Pz7ScwkwHalcHFiilpc6LFRpSR8aXeQ7gOLv4Im6vmLnsnmxG8jUADRMGDC5eFN
iPYPxYqX7UpvjDpHXefC0zJzk6BasQPbKi8jE54ETatBHIeWlHhgzLQ5/7Qv0YRJZXgsgJIpzUJ9
lESTVRL1w8cWrdxgleyvUJ6Tc7eTThxeYPAB3R6/cPtbH1jawXp5CvEi+gfIs+LYs0lgWzsEkOYZ
fS3QaNq9O05q/5Bp0GwwaXQ/Gv/028n7+4bD323BAmDykaL2A5unbiAhrCPYfvQEojlhjKRxY4YN
hsTE4RaibkfCBEJP9qjBY3ok0PE39AAA6v2PLVjEW8URlsdI/nTRvsDe+whKL7v/IbTY2Xhz3cED
fgbPUv8yIMvivzcYSZJAA6t9lbcaEEWjQGquaOIO9zBiw+D0KARxi+AbwnYLi5RUGuwwod2OtIlK
xI4BSPHN7IGkf5cN8+sGuuqQ2TjLTHipHThyoXNyJ8ubJUDlLWLjCB0enwcRAnWkRIMDDwrFCaa0
/CifVGefLHmS/1hk2yrKuZ5jfiOcS3aQt4ghEfsybbx6bSG4EkyG5uq1VpCyNjadl0HSiHUGXjEG
u7Ffbxo0LCIir3QfG4lLFBV0CI0SdaG6RJeit2SNl64a0JQli8emcK54TIKW6kQi7pTV7e+DwLuY
j5zOrlMt21TGyMJlgcv2GegjKvhryb0q7layCOMnV3vK7u25xpAELpsEGPv54xctHvSYiKGXH9hW
b2OECcmLBVnrienoA8VbCJ6HXnEAL7Y+bPWYwCDkqR7CKJiWt4g6QP0XnXHY32LwoS7YSm1HlPo9
K4XrH/WlYzkgWA7QMXU5LPGIwirh2F2eG1IBLOWUA9VQsHj/92o4iVpcFkIMFgbez5XCJ8QbrFPS
y8SXdaDEJYvr+MnKjyW/OEkwOOIxwbrW3R29DAz0HvhuU/1een0ZbPnfROWVM/iN6r7ZDoMS6Feg
nRkK72rGrgAWAxvfDpXBwB/VRrq5rr42qMaFjXRD5oHQv/eNEZXnu3m41GAsscopJytZtTG069l4
Vu/SzWf7EeKd17xcXVdqKNjziB7tapatBrOa5fTDFFQkJUJuaYwW2d911mzHQceq4TvrMT1JPGU1
UHw5rD0VkjCDTDAMGlBuWkadDxydfooV2MPMvNSV5kWszNslTsAwMHCm2L5mxeZp9gjRg0njjx7G
+KuhnEBWobqZXelpwGKL5bm64/geFeN6KLZ4UCf73h65AwIkaEwLfHOEfiBbdtsJXTkyyxXSouhz
HPkN8upJ1KE1gVQAVqCsO/L8mKh3AvjKzH/ABMjJlbVbbuSzX9APRgs1gkFBYEMvFvhKFkjQ1Io4
i29zdno+zdp+OJ9wk0xBDGilEes9hQpU6JTzaXNRQ/yC2tUVgiencM4GMP4tX5f2QvoxWxCPXd51
xd8ADtESoHNHdwXuAgVgjF0CgodJhHoi/aNQ5vPyUOyRHl1PXG10EMNzs57EKA/YT9Ur0No9u6o6
oBBxzGGEEastVJYZwCVzsacefyHb4ttWGiCseaIyPt76BKAXJ9xKUKtkrrEt2Y2jDfjQDiC+WPOz
g6KiM1izIoTITIRfBZ1yQIIeIoiYgsgCEa0DBRYpBUqu080/GToiVwo4Xd6CJ5NV+g8nyo4KqvXx
aqDNwfkD7TkGPKdxVKmo0FmcfS5M/gX2NMi0CVRHhpXEXLPDiIix14lMOETaNbBrebqf+DXVcnLA
QoOuz5NPBKDK2wmksKV0ua2uO6I3M5M1zpcZrY7Yq2CdIoj9GbnGNVdXiKSAQzWgxoKsVkj7wS6R
Hp6a9es0viCQS1Ib0DVjxwy6QV4JNCbgiVxnsOP/50gkv/prq8JR51yWW1Z+/OnGkIhScwC6csV/
jro61L4uoPWs5f1AzdBpPW6rPQrs1eDw2RMXg36JbQwxkNwdPEjhkMQgIVjpvVXB8NFDW4rjgmjt
SxhYgwNwLoWc6s7x5dpmjp5MSzDs65GhFoHyX34Sf5452yKkSk3wPna7n2DQh1X8g9KXrD5Btaz9
zxmIHjrRkruiivm8UGQfJquK9oGvOZix2mZWb0Na42277aiz/KATHzMcgM5h2B37rPSu89s6UTRe
4R+0WuSfWMpQ9Ljr1iileAPogXsHDBPj30Je5WuWb2tli/yVxdSHGfR++C2yWoSvHNhR/2TjFokO
B08HNtsSTQPe8fTOdHQpHd3nacH9gfns3v9YSS6fwYgvj7r0rsPXYwjrfBYin1XGYjQsRTLdMOJZ
DDfXI0xdmXZZPhRsfAo2yZG6Q+TGGIOc9t+aPIEMQeziJyDB1cenhv3ebX9lnMeKBQoWazj47UrQ
XV6n54oFwuMPw44khFu4I0N19t0OMbuZd62GpwnsPBZtb6ECuaEGZa5AuYdKnx5iXx8+cXYYr4Zx
fzUMevRAqyFd4o63JaOrofPgr5jrsJun6/uSmrKV44TokOTALomMljGWF/VKPJOfOOWjA/tyupNs
pAs2IkZdrJ1Lg+LDzPXbNKeRpIuMPlYeaEN5PNBWDCpcfqAm8UrSPGAQQFOg6IUsPq/sp//OJX8o
EAGk1ZjlyhQK8LkaKY5+haQDhRKKQDzoa/k/uSlqKv64Sqdxyp+4WP77K4+k+WfDgnqwHR0V+Bd7
GV53MuPXSAE1Y7jD5eCKrvQe8hO3K7AouH7Z+RM0sj7a1iRdcy2jJsPbEjurGH7zvF6MD/nqs334
481wg9LXUcL7pple1yNr6H8YZssDv+M4XCh43Y1B09na6Uk4WHwu/AjNTNn9U3LOBqvSmeCWgBtM
3MCtG3JRQz9VoagRybce85bdtDtIVbEHYfdkFhzoPxrqIXcNyAsKhOMAeSEaQRwH1yhq4TLVl+df
zcgAa4hNNyp7/RdL1EEyTdxx8IJXArb1tJM/dYkNChKHSVgxVcDO5Xz7qdvCCc4lYnS0DlOVbyxg
zSBlSeV+ji3yEXnFE8tjnFiSgFNWLAebvtschsvBfKLqbTzwuSegZ1EyfOl4C5+oaO9xTrjO8Ysv
dUCfiqptXyw+C1bUdFYtOAka+Uu5QYuXzocY69HuFFuO4mRO2/hbtofx7EdnQPfOmF5jBu72UUiR
kpNBH6cpR4jONBRiI/akKFFN902rQ0gBC0k1ftzBnguMZ8kT/S27sI/9EvxWyf8evxRUzLd2BUbQ
p2JMSW4Y5o+wWN/4pGWi/7nXKLP7MDO2rPb5tQh+TtcdRxm1DGXPoU+8k7mrlfw6EWOSk9/+OHPO
EerzR9hLx96qF1NOYVNCzN1RLkf8iyu2cPtqOW4MUS9BQljdz6T96MhKBsgOvX0WwadkDwPAspjA
XJMz442XPwRK/pCrCo+CweFHoOI/SyL8ScIH4h+W6Zk+eegQhDhs/U351N44YeLTAScDdVVtvv9a
iKaNlS5Vr17VwFx9TSYKyiUI2EZ8g+bOQZhqPbX+BS2VXxovN+Vl5DhANanng5vVuOymPyYkYRA1
ruGYW2CEg0SP/9zifjQJMVnmorZYha1GPMt5Uzmv9cTCWMoUqtF3qg/hJJHk674gfaCSoiXD6HC8
wF6ete7DadZETMhgDozIECaXmCRxQoQFFtuUo8R2ANKFK0b6gmAnjEZNeGg2kxC7vwcrpIfP5syW
iBkc0gYhESFflD7lJBikVZwu4N7wav2R/VCyNFMNxRiZDyicgj+fy3pCnuu/BoB5hK82dnEXmV9Z
RYF54kGAGgLJIbsUyDbgXoImzlLSGgYt69aRxT0/sYBmBxDMKcSv/3k8OJMW8QCfNJ1dPzcsxfEh
SL4LqujXGQDN3w1BGXw51ETju2x5qNbAaq3e4gdqVhp9fLHkxYeFoUfNBr7rOc+R/nWGgFOga7xh
sFG4cc131ACyjqE5vAmueZgPU4U5gEaG0rZ/PbExGvMYsebW931jc7Wo0QMqEE2hDgcMrO8qgpiw
8OutQG05bg9+MZJ6BJh0SVAODQ6Jg1nbGqrMBl2YPYq7SIC8H+tjXe5rBRYFBDsNb1JP2g5xneCL
VWycVE9YVgE8tdM3PA+Q5ODHWwTrwkhR9xL/xUZJH9gCqcCZwLvBd0ZKwA/4JgahXIvwHEjdZES0
JC/f1mPxn3lLMA3U281o80BzkBkV28cPtCnYohVbVkQc5V810mBd/jDkYPtsjv5emvi9aHhMco+Y
cx1qojl0lbAJckXrC80GdmJQZnDu5ZfxbW3OAB/lwIpOrD/mxKDBJ7TojJ0wNTo0/Dd0Ff+gvRfU
i+3mGqZ8AcJsSc3C8mk3wsk20d8G2oH+Fg7oRoRw9rC77Jl3b3z4wFHf4OsDhQ2Q3S/8Ctc8jCwB
ehSeyc8gGo3kKGn6/x0lEm7OPEhoc2jYEgJryGYCtHgav7sJVAgVTTDpNcWU3eEcxWFj/V0N/BVD
4p3DxoLqYvaYB8k0Vrwcu/c7FGmubvNIy2ShQIn/Ztgw09SwBUKfqwt+iCYvlxPW43iTYBR1Zl7C
WEi8CS1rkZqoBAB+gMce1iGDWLwAjY4moFoQyB1ShoX8/svRPRW60Cbr8cTtqBkA6U+OPGnZD69l
10RzWbPQ+Glv+ksaHzoLSeCWN95CrhxIc2ztwFZqKkbKhmpgPHCfu5PBBytQO4FgOSfhGNGa+Gnk
AxOFEzWST8cAMojqkDUtTiqoF90HLA1Q5I4sUrLJcQjyFRz9vyu8Jkw0t8a1h05JmBaq2pjnbfAJ
JSZJyDrkITbfQvkF5IyhzZn2he8ksyu3WzcnllZEImc+SwWTWgc/IDOp/ixQNdm8j4zxVIEQM4V5
W7sNTm857J1lKlCS1HrbxVvPEEC/GKgwv0P2TZ7XFRAbNBzdN5QU7MAxauVHJAWbKStUUhz14tQE
5jdjrlqo0Szc2NGObOwhZtVbT/EEsl4+hMQW/Tmv3YZo4LAhE4GX8MRazWJu4dObqkuJzKyK/RNX
3MRpjGyDRxWfOA2ONTQZpqCAc6+tvrKNnaFk0IqBybdAYK0hGzsxndKHGJjNebyS/NXhn/E2B4T4
6dmyT/4LbL7+AhcYE/R6xdXUsikql184LNQNXn3FqFEwXTsNHmF2Kk7fVXaUcGjEg8zsW+lNx9gh
I6w0+tHQ0jZyscN7hbR2Lhh8+PsJzHdsQVMWv4nf0gGHToKBV86ZNlsT5sAGimoTXDdPg20xChIf
Vf1tn7Coh9AVosX5620y3lrolKceTGlwnH8vDM22Tm2aIhPg9cvNgd4Zpbd9OXul1vfTjz3CIlE+
kAH/pYT+ptgSfFALuH1tj0GriQGolwJpynCh2fEH0gxVBVk6bFvQAwpVTBm/zB5iLOB8VwggvhRk
LsTuTy34uJOzNGugYxC4vhrCTOJ1WQ6sH7w4bGlWpXH5V6Zldtsi8KfepKcMxPlp5BtlqGfUEow9
zTGpYRIVBZVAbYytBIZJLyhm79ltN7Fbsw5rYxA0gbwSxGkkT/sv0TZ0ex3n+YHRkvBGevvPn87B
fIpAltb8XH6mQunuQuDVfydRLFzeHJHHTAS3NliL/xEoB1kQngaOj8MLd0eF/8vdEtWkZ8gzyYP+
pqJgN65UNW6YH6fyhApgxbWYGLczFzkKK44gLliEOwIn4f0MoRFBZO7wndyhqDycFy1jS3wV7HC7
neUEVdoFvfXEzrUAFgprKmR7OL80ks55nVR6wbJmYg7gwt1gHwHL8aYzBFEXFQQvb6NxK2Tr0JBR
Fn20N8AmEKQH+IpXxdWge9OVOaPZiDRrqhVIMpQQDEWM92UU9j2gtGntpIGEu4xsxOKDxsthDEhE
1QOhMmtHMmFEH1JT8CnRU3GCr/rb/KOrwrRU+Gh29giwh5GG7033xy4DS83XDEgOfo2s/Qlp9psA
r2hEbiaDdWOcu2lp3zAq0HbcbwEMIGJrwUQ5h9CpdgkB3UatxdFITB4CKOWxxanfn1cWhMjVz4y1
u/cNXvoxcaj4hO88TbFMxqcIpwUN2EUsl4+gtnDY75A2COfDL6tZDPVYgk5U2kdw1C+/i1nCGMa5
PzGeJs2zSn4inVDi9vt63mCv/XZy/+WnJjcNj6/vI8WbfZyHVe3Hh582u03hhfOnHO1u1uepVUEe
/A5Fpb9jNFuCBgiOHOCasOlZfYadGho4HSTGAKvcZpoF3XnSNv3fN0gujZvxsuiDyDCiTmqJy0p2
d4uLaW8BZ9sTBUgFAMCtL8PgtNHmrPR9FQSpPN5JJMhPL1SDfGxwVxBj0P/Tt/JBml8LsrEB/lRV
ehV/buZjbJJ0tijNzUWF9ltsjnAfl8LkPf67Yi1XCRNF4el1O4uVH9qTnnZ6csM05oakNQfOPoJt
iisidjBm1EPQlJE84BPPvpu7jt2AxPoAcTYfRI6xu/z/qZ59NdwUUYHxMLGvwQme2ZmAeTa1W5wk
UfnejMfiZi1ZPHrzX6ACaMKDBxcT1hqNDSZvqbrY9OjLyXIM/4Efg/ET9ggd0l9N9ypsRHPawgsY
9PbtJAbMCP8ZYmNhLVFhAlbr6RmhO5DF65z7vIaVxEsyhjFBrBB2/5zG02SpzhVT2YNdW+fnorRV
s5uPaK8m/HYoUozoL4IiotRgBL3smqVoFEdYXU3mCCKVrwkgxbjVh/pEUQRDuRrkn2hjG0NKg233
TjFhTvJ/u6OaakfEGt5S0kduanfej5MJuUkvDLaZ2IRwwN5T6a9wBBkYDE3naZKQCXkM8GHC9+Ri
zoI/2bi64l1iK8+AMjSv0BFubkCEz6UwgW0AHlvqBrAWcxo8KPrfbNnql4kDcGHxM7YB47sypLiF
7aykdGC8TjYQVGd9fm10DMieY16mH5E6GFmAFk2FIVtD46dq3NxQOJiURT+IUx7HsV1w3v81dSqq
FcVIccxTLG7NYimjtK2nN66on7EZc8dX0C3Y5aHtAVR9EPgwZH4be6RbrZiE5BmqfO3jJt6YJoUa
Bg8LbUpFfdtQrcEcYfeaEHjoJ04lxBvEFZOSnh10LWWWGCKpq0zSI7koLn3jgbWozsKRs0CFbvlN
h/6Ul9FLgoNkIvkIBnphZQhu6X1N6+cA9c5ely+RXmxmJIYV0hOYzCAYouaO5UNmjuYVlA7J3Q5M
aWTnzoYb7q4pCAkOmNUb9FX64FxgxNfMx3SKqfXvRgfm0R6WEBqxY0KItOUGSI0NulyWy3QHX/7X
M6C8YxkE7Qija6iLD5dnzQcG/8zYsgM1iF/yErMLZZumkI+VZtvE+KUOpUOCVEzWynNNe4jlSOWn
0ajRFoR1QOXRyrmsf2026sVdx88FiHHksZn2cOu1Ot69u57rRFNbV1pQpEFQx0C6RcIiPHtSNDO2
uk+j2ohMPJXBTGyufwy0BQMvvlzaS4f6CrFtC4y8ZsfM+3a4WQvUJ30LLMRSrKtTzwameBUSl+FA
z2hsQbByq4+ocQA3/u3eV0id3I1M5DorRVi2Wu7giBMmou2g33t4J/Fwh1aN3etv/bRSkwO9UHh2
sLw01TyzIYE+uq50SR+sP87Pac65Qx6AkArhmK1TStEe8X4dOodpmDe5xFzxE4mxDSWAq4BWq1yD
C0484eKiBa+EGYHT2KWOd7V543KHxcaHOnBg+8BV8J+ghAc8ZxbMWAfc0jl7PJUpDL23cbBeCM/3
D4IRcBPEVwwUlH44Ayp+HaRT5qrhCZ0wmgnhncfq0nnsqfgTZO1fvjvE3DPLAZqSpxfF4kbcsRZy
gJLrsSmvWJeEzJLkgVAnHgFu2eyC+hH6V8y9SyOcMxfad9S3KplutY7+iuBxjPu4XiNJj6lItI62
IiNIzoi8e2LH8YW19WIGLoSnNr05cWQrVTvBPoIlBNH3x7H4HCHLwfPgd5dIY/Cs0QS5DpP41NoS
ZBgUBnSy69Mp0bf9tD40gDMj3WqIxJfuBZ0tf+sQTsguPfntbmeN09GERN/p8/zwhxhQN1xCoB1n
FigtFEd6KOhLhc6NRvlTTr9Fwtvol/qa9wFjN8YxdF1OMtYH85GPpA9C1UT0ynoT5Uw7OksdxlZs
NqAKYHbJFcYehaDLcdDAv8Q8OQA0bg+0OVgVsxD9TpHtLEAe+WGEJenNpu8DLlM4Orv+8rEVoRrH
G30ejwPOeiS6mQLiVhYxZVsl3Y4PJIexF7fBDg58w05vCPUWCBc3SrgWidCO1Y3GyiEn22Lb2iq6
NCOZgptorHGSwlF2bygY8qqkV5YwfEKCpf0O0oo3USRClGaHEBzWedCgUSc3pDZkohoQWh+GXPc/
I9MxEPph8J8GNP+Q2AGWkjlrAn47Ax25DUZnVeK/mz+XypBH6jxHsoY/880oNdkXh6ruaWTQHz5G
zTOMnsZWlHHUT9OhzDFAcYFm9mu/PGqohYsihhos7+lUJqj1RKf7QSByNx9A7x9tnGvrzkK75yGG
451bJGsMwrR7RZ17G0nH2egs1brvb3d9QmnGP3anmgeqy0WEbWw54vPEIBaYAiBZ4zU+TFs+bNi0
YyrF13+dUw8wZcEsbsH7bLQLx+OPcZdiQ7oAAJl5DyiP6moPHx67Lb4KH8hr2g8/BoydZMlS4o3t
74/XhTuIQymdBqvWllhPo3rhiV7Nlz4E5Njd8GGgapO/wUfDh8oYnyDXJwNYu5sVxDQuAR5NZWf6
fX4gJcIeLXHVZ2BeAICLBBN01o3e7YgOAQzAzQtP1I+BFYf58vkVQKc4/PdsqigNPZ1+P64PA9yD
ZDoAnT6HTwgsmu5g/jBvESmbbn4B4YD5A2iDVprnRAro6ododq1qSYTtEo+FkGWoKZyAAyU/eNFV
i6ZYtXIPD+5F37nbh74FD2TfWTUhu5Lz41USKGdL2b3/fRnZBG0MyI4SnG8G/NsHBOHbrKLSx2DX
I5Q3WBYn+/s8CR7oD4BAAUNQYGLzCo6JNq6aUmhkFtzJ6p4YsDPYuC9RF274npRXJu65skZ2rKXe
QbxrIB5QqAFQyUQUflMjoYThlnSqA4i74oJCcSXSnd0PyR8mraZqTS7EMDZ/EBYgKbC7njZYx77x
mmpoHFmPjUjj4fX9WQR0YHmqI+D0upDFHaNe7w0KgXELSzudxGQPqE2/77Fw0+spo7ropdd8OXJE
QhzqIStiP6KhjWc2IL1H1FIGOsKSAWKpOR++zRgU4UsAOXOKDkgmrhoFumtLAA0+JjAN6aGJITpN
U2taIC6ujU10ReZMNjERcKN5aVYXuM4LKFF6i/3L6Y21ria+/uRrDHkRuFGC5i40/HNKEOzJ1qH/
x11IfwIY09lDzPkYDCyY+n6jgoscvnjq4JMluPNA0It6Dxma7JNYde8DQH+Sfrjf1Sl0KOITJP0d
Dg1oWYO+/tizWY2lJS68TqLzbbgGsP3DWokdbXOAowSuLOEwyByny/bhpV/3b5THccFXEfzjfaMx
7LJKerFTBjHi43iQLxKJE9sBMkUfhkGWboC0uBClSBqgWNA8FVY3fRiFO3Q6yp0oCCCc7hQLWF4l
sDETQoo2OSO2214dOXqGLxu+iEG/GbMX4fP+2OLuybwJD/TEGIoE5Yod2AtuKC4bHEECC0S3RYPG
0ya36QFHkTsQpS/VlWXvcsSVaSizbnqPcMyy0YyPtfOOj+qpwfx60vI9wtRLg9zvqA2bbofnv34R
kxXXGOAOdV1aYwRvEzXjc7uAXYOFdMST/izkZgeadD31evRk5OZyytkqQlO9GS9A2SxU54Mlm3az
7xTGmz5yO9HBafiZ0znIRhSoyzLmOzxs0opHIx2LHbBXxsCI3nvfUmlF3QG0GA5Rw4t3aejkJj6U
RrcjjlPYL7HePfNjJvMTB4GO0Ee+xjAMzRSTA4vSO796qgXvxLt7nYsVFOMD+2iVzwO2wPRDlQ/p
AoLemRoWsP/PQmo2p6qj9QVp4JTBsoZYVhgvX11Nltd9HZde5We8nvw6OwWEuJNEIJntTjJZ9Ni8
oDhAEGpOF1uZe2jv/BFKmp+XyZmsdBSiWx4hvXwO/m2Udp/OScVnYX8HrOVimFAduUmtkfmKxxxH
URj5T1mIrdltyj/1Y1hffYxfSCC/rooZTg/svUAZHQGsyfoYVHzsAKFZvIeKzsH/ThGQ6ltOB+a8
i9IHueZyrnhZuD4sPGnQy6F+iwuLp60SBNPjvDyjJ+rQTaZa8N4yqziU+qGzrpd/b8CU71/xlqNP
4z7CLQvc37jveYI1YAxelXSv+5tRGJtqemUkF/Ag60tiBnDf4jjw4FhjxqOnVlBOjQMUBo/O2Xgx
/fqE+2F+xhX10HEqQgWH9izIqBp6Y2IdWeDzR+Wlc0/Rylz7OvfhUJMs4Ht46F80BrkPavJlSOAU
0MUjqtBpesmc4nN8LEgY7Q4HfClndDDU5oR9zcPat9A9hWCssj8UeZuHrtHZQivDUOaMapWhXVxa
irbHZonTAt1G9jZP0Y4S+YIEGM8RD4gQNzlMr7S+k5/HhzJKR3puoxJ4Wz26urs3PFSEuyIvLBc9
qKkZkC3vhUvizFqYPojtDFgdZMcnHKq39Zh9aFBEXSxD1RDeNirSK4Wyfp2+Fwp9G32QrPVgxhgH
LhaZcdDiz4ZGnn4yoW3cZ9uBPn2/2OX1WWs18N/AQ9nY4f6h7fuaNLc2NWMUtHIeUM8W41UDhV8I
8cPiKLGNuvlsd9wJn/fiupcYrNhj0VsaADEyX1Y0Nl+zZyb2lkQwwaJvicuifYKoC0dlKiaTLQ6t
/EuqBzWPLIG+QQMW8lE5+IqRxQlXoQdeS2vbm0JjgCFCqelrBagg/YgiQJJCW5BP8mYxxPWI2zcy
MSh5dA+ngU9gHmAkn8QXkU4RvUE3D/A3/+0f4s44JfOWxn+ZIHqCKNoyyVFigaCn38OEQXcGMnCz
e6yBxIZ8DGZE2baUWe49QmkuXmikWA42Yil9jZsakUCywsa58e0asaseu+ywIjDfNSkZOnc0gqqc
ZSFfnM8rwptEe/P5nmo+9vtisqIJo27J7Ai51fiQGhISxMqK80mHC+rA5IACtRB/35DOw07sc24P
DYk0pDO8TLpSus+l4nzP0JV+Hp474zVMBuMC2Mq4xRyiYMX2MTB9HifalLec5hg7P1osuJL8VE/h
K9ENsaWFTi9m/SGTKagw2UwZPLd2xVdhQDSQumlPGsmBjoshZ/7+0/enZPVNjA/DOxRaU+F962OA
T8XjejyUB7A1KhlGCTI6rB+sFrNAs0I9B/Hnx3H54dhX0w/UrBSY9IfOGMt5BbOnKwbTpYdHoxJL
uFb48sAaxspBFD3nthji9zG06DmXrynX9rKDdRVww5dhuuW0sCGw+tA40NBNMxuUhdFrpBqP2h0v
cxokPoPKPlx5mQqjD2G+gPaZ/3N1iKDigqpSMwnrMjAQlnG3RckK1ECY7HJMZLvo6YZTbM7Dqwfz
LY/gIIirmhVJuUodHqDBZh643APfFUlQ+wtvJn++Fa9MaQpkoMenJl77h6DUlS/8z0DfcnKHaCV5
/g/jE+PBy+0J9seloJO/9x9Ld7XbWLpEAfiJLJnh1hwz040Vx8xMT3++3XOkge70TOxs/1C1aoEH
KoBDwYROsc6e+u5zbzW4f62nfMbZgJnIFi4GHPiY4wqqalK4FzaVf04VQQPzBQVcNErO2VXlUPeV
1bY0eTrpldIIs0a5jURn7ZJhGtxECdSuhAMP3q1JLfHSK3dPF+/lTys5f6AR5YOfW5QcnHpK6TpO
xyhzDv1Nn8LQRK6c6Cg0zJAZRQVv6cwM5pvOXrvbpitTUB/n8beSgLVQlrNn2LVjxpSHfzQuuYlN
UXqOXoVogeWhpuTtbL9kD6VzdT9UE1ZO6vf3z2eR4sRReXKCdTGZIwZy5s3yqGPU2i2iwYy6fqXt
fV2Cx/qT0UZdj0FXGJmd6oc+aFsL39xNvPwHRvYtpQcJ02c2I5FoMGOsOKIfAyOP8nMB4/LZPwmZ
lACl5HhdRNPKhhv3/ESBwbppk0vB31ftrTPRmkZBsKli4GgfMM2QXuhQ8o+0kcGqHh+rRAqPxiUZ
2E8dhIts/Yu9SZ7kIs8Z48FuVLEdkDOzl68r3Cds9s+vQqy9uQ2Is6i8uSRbqpGfZM9TAfKIDRN9
GQcexAgrVu2b3RrUg7cTiExltab5G+4MU6uR3t3QNAheDJp0yCIiZ6izceWcCtGOc+nn3Yy6Akx+
/1RSYVNQYjZpcnR1ZBFblwabKbVV3Jpd1z8dJY47u7J1ak1Lz+62mDaVOFcPLpNNg10dtNI1BD5C
0ciyDfI6006AlH155rhJeFQpx4t3d1/lyyziSft751/2KkTy5yJ0WQWUlMoVvCp0BMPST18KdVx4
nur6G9wqlwXrqNbW9GN5SmafeJ8Y2W6ib+5iLMsykVdvW1RngPzFK7ffS+dTOKFYT/lpHdSH5DeP
gdF4nEaOcZCr8JsLL4PAN2qYXTkjdvBdXbFhMSVuv7vMVNUsVlb3UAj/BuXtymDh5zZO5w9I0sNI
L5QoPCa2QyDK3s9jxmD6qiNSeImlzXbb3JPiXfI3Yox3IWqcbmANxIkXQ/3rJ3c45k7O8HBAucUi
/DTXt8brnD3pvXktOHBfuc+Wy8zPiRO49Dkf4LoYi5e+IrARcoRoSLt8j05Kwnjpcs9vd/XYqZCO
5rC1Eu3YOodIt5tm46aaunrLLJ9Cpl/LC8wl5f9az6VXkWfgU6CaB5Mq8O/eR3LJd2UHeKtcSod6
Mv/uPElGNVcF9M2HC/mgkkHzSZQE/MnE+8Sbq1DuxBNLkGPAcGXxkT38QNxZ6NM47tsbPf/LQI/K
DSG3eJZvQ5Vr4Pmprp8GTV6x2+Di8W9CM6Y0FciRap1LV0O0ac9Nb5KzZewXMF4JEwWnZvcNGWk/
IZVO5R1MItYsBXFmBOLF2a8XH2zfPtlNix0PBhIAGO2dQhXrsZIoHPXoh2xsEmsHUvINe8V0mUN6
IscGl8YxIaiPzdhPYhkrXGw0gGhv1YssyT4S7ZXBCNvhW1Ek19RxgKPE+Uy9Sti4LhNNlt+DZ2H1
E8wkUz84m9GgKgiXd6Mk3WnARdpLwFHAmPmbcQIbYsCJwKbKHDCfEEJ9JY004Mgib4KHsIUI2Q00
5LBRPX8Nd25YJozzWzsWM2xqOOq0UNXQiQRL+UQBLJd61G1+X6SLEaHPdhaQxnQPEfZ4K3pcgf87
elbjU7wVM/XPaNPyxS8B8oCdVsGb4OeDappPqO8zBeToSrq5b6Sb72Xq+/OK1nBI19/yG7bNZByU
Wor/xMdRipVhOm6owVk9b5mWV9wH/jSMdscul6hfLfCilKp2yCF6GR2HT6w9uUGzlUHG/NmOFgNK
jf1LVx3OX4zAJMTPvWm+jPwXLjrZhsX82NVW94K/sjEaWPmTn+wTdPGP5n0ia4wEXojhVPlxqV/2
xVcs9z61Yg/5KrlVqrz5tr5cnwgXUqniCb+q+Uawaqbz2+a9/Bgfh6ieVX3pPpp77dgYT/PH2aqv
i0i6E0/GaI7OeTIfQlReF8PsPmcaXww5Pj4XTP/CnfZuk8nF8gsn08+ndStul493MRQrfcYvpN2h
K321uOoIn0oFFxSRqI5ZbGs/2VtriaYVtiAw/U3Bc6OK4JH0E5QSfp7+abFXk6GJcHE7JyurOPuu
fDIU3HYqLqDfpYR03Zku7yr9kVuZsj7kTW2bKoF3FYBWDRoyJYRZ6Njln+iY++5n7vXMNndEAkCS
+ObhoadP5ZwpxmaegSloN91CWgmPj2DmbuKb9/X6EUt5cQJifPq+XzFNq5SLdUKFrxnIB7Lx/knN
IulsomYo9vkW1vN/47bbRsqbgkGFNM2vFt7+2zV9eWcv/xCAWynSYw0ncvc3xUWX95ArQm/+9kiO
3W/ZiixEmwkCIjTPIicDmQU3HKdlpp/wgzgGjtyPEn2WWEVu5j89+5IK5TlflWNOhQpi6yNBnfHc
F1edz0BCL+fJMxJJvJ74WfdVy2p4RizShVS1jRug8gydBkWl6+ufz5IloJvTrVaPsXFFG5qAx7XF
QSTiSz2MGmhIjdMX8CStln1t2n6JMQ46KnYpfK+Ya5VOs4dRDJMTZh8rhZ0BbdDjwVrHGQcmgnAO
xwad8l4nzB2+ZvgTatzuu4hBQhSU8u9vMdG9wnXN8OtzNXYS4FaINo45gbwO1X4cHha0s43MPNwI
ECLW/YoUqM7i07fyfw0fXXW8hDuucvULNKKBuLUvktyGKx8Ea4hyDyQQWDqVgghR2GjhXLzJKd+V
FqdconYrfSnDNqVAcZbu3asrOIyDy51diZStAoGGFyLGTYGliPDe8NKsI/7vzv0sX2mrZDeIV5Kl
5ET6AwRrtXA2cHI4Fy5sBBypfPsSWKaSZ+PFk4GIwamLtpiGc7b4zrYPHAqq0VYyAST+Vs86wDkQ
lLYTQ93stf8lPJ/mr0P1CrgEOqPDM6Zp3GiGI8XPIChBTptcUKdDEU5UdiBPRJ46alHu1JC0HatF
9bxDfdVrk/uwCHCPPioodZE/jUUxsOTkP1ncNq/Vs8K5mh5HW9irJHY4MctktjN7Y/X2JtfxeXyj
Uim9i2xLwJcfscFc7Kale89jrl1MJpKfrCMIbT+H3PuqBM/k0YgVo5hl1/xb/9tNG8Mfi8K6kaMX
H/lkCNAt7YexyQ/iNkii/MIqFJxn+E97L5Oy+Gwj1uUzvWAwi7hH54q1ZBCzK58qRJO11e+07pvH
VV0HDYU5+z9bVHHnIZ6wBrLkft3p7ypR+aI+PQtxnSUD9ltZXyaq0+u9ZjDZYKj/zkbJHeNB6pEJ
HbJlYnwOgIXjKFpS4cZuhRDYCOXzPDb13o6IYHlr6XDQCncsJDLV64+wrqUxZCoiVT0MV0VKGiXQ
kRAnGdrZ7BTVmWxG5GiInbnACBbQkujle+emRjrbPC9Ere6x9Oycw7loVd+4LX0dNyQiIUl4Cpgt
2qcsyNI+yI820c4sIgUooZRILIlPCYCGQAZ9UcUEaMdKXter+vDfqNBUY6nsClUvUGl6XmFFsu4+
g40NUAjQN/HL33moHNZDV66u2ygmwsNmSkvGApu10hbVj8EACOSRyn4DzQPibX5l3g0hzIkPouQL
V95/JtCVUBfcn1nlAzANgYJwxyLZdTY8ek0C3Bor+Nj7mkfznC4xPlNG49NSrBZebJW/tbNRYrjw
aoQDVpep4tehrEPLGHslAs3tSqJcJVkXWApmjeseUsPpAOYm33wN83Buk0guw7/p33gmF//mPvx0
PH/lCp0IKBpfnqSCRy02ih5nzIA3iAo9tafjQ3t7a09j4zMX2PBkGq1kEvOUN2pH0/Dt2c35Bvof
xl/e/92fXH+217zFd/J12dyZ7FplxrM4krUWM5Fshumsyc3vjdo6WU/K3N2IpABGaOAz+fs2D1HS
zO/Z0PQv46f4tm8QfhtTqhkSAkmCJECWu7NE088d+/NkNQQd7sg/0O1o57U8tqaDWwOb8WE6e8nR
SHn9lUCsKaAPNj6OznRNfWNRuotDoNb0LsMTnyRA6TnyH+/4T2qFZv48ijAzjyAX/F2kXeC68UEi
ePsE6qs0HJ0i7po1lrJvrWEzV8gBqnJyQplxH0ew+lrwFoPjmLbIJG/kZJ0ec5f+49esfrNMOGh7
n3ggY7vecuhlp8UK4WWT5X3m0brtPhROaD7ziHZi9mqfliFyzBEoYqMCsUvrvm10+fCbieCE4BcQ
eVBAaEEbofVMB92X9nP/yIZmMa9eOnQ+hzyjwHns7/sXG96bAs2c0pPbr4LpMvFAKFl/8RRqLGYl
8rETMOgIjVDEWb61tOWpqttFNKVnfWmHx5lv9jjbNj2eUPdR33a3vW1Xo0d55SczbWsBO9Hm7kPu
x793tg3mvThKTnq1S6r66NyHF/zdfrT/7gXGG9H+qw4u37T9f/dZpuOHjS/Wcz036+t+0E8G3tQP
5RrVNL0Ocb2pe+vNOfHc2veeve8QI+6YaF678b7Xis0CIMacru6Yus5uY+S6JlcFYPDg0V6LYgr4
LPdZZLjp8IGoPbuJmZe49eODzOh4CC67YJBrLZOEDqKTSOAXMMjMPvW9WCiVkMEj/v2mcW6uh/+9
JxAaFMQTOCyuzhlI5ewRyn7Gt1D2ZQ6o3IOUQ1BUGcEQBXoT51HyrUlReICg/es818fC+XoRJnvz
NHPTQUiMY3L8mrwhseHfJy4NYH3q08fvkY9Q8MAW3oAOfUbehxQ0CaUCUtqahp7tcD92zH570d/7
/CXTIDm4tuLsfiA+g/sw1U86q43p3FEGRDavuSRxWEcXm+nHe+FunO6asOx8yaX/ttqNQCHkco9d
s/qpVW+jsVLu8y4SLFIniMtv6iqBwJfzT91lHPGVVMXwi22of8IfsN5iAbM95kT7B59EWWH1fCjb
v3s3yhdgcZic3lkpMq+g3LFxErAfgM3sNLmnszG3O4oPADYe4OnG6adFCCC98FVL9LaQEPGZhPvJ
391Kt52P/8pIwqZcFbJmfCFIiAcjVoJkCm/nGc264p1rTBPjpj+BnLB62OT8FfH/mjcb9WLLabjM
Go+FK5IneHGVd7duCNVpioySl/tXFi3DfGKn+dXcvnLHdzGKZe8yvAk2gYdf2qp2MqaVDi8bpdNK
ZUMDuwU4EgzgUTi/gYg15ixaZozchr4qlGfxbCZqr0XiHjyQjT6Z6+4CCz3sO8z2w7Uz56yeus+c
IevBa/Rq7WebBT7EtPcRXlztqY3KF4zxbGL27W0jQrjeetvFY5ULDW2BT/8tiPn34y4prMryBrsb
C3O217q3NtAeCIoH++pfA5z3MHFSQFTJEdUA+i57MTmG+Frw3uGnP2UMYt1GB2G4w66/W4A2d0Kp
H5PIM4fpHvyBPisYOEbKn9/tXFxOm/y9+ph8h4CeJWut4ub3BIFrZYL1b+9vADzohk4qm+Z3NRxs
cynza18yEuMUSapwbgdRJ/PI7xekFPD8yMF46U8MCVQTfL0c1L8cpAi4o7UXpxcZA+wwz2Z3odpt
CYrqbEdXpogIcoto32n5aLszFTpzD8aprMxMLqOuM5QtadzIa07nvzj5MO6Znn6fg0RZb/fmo+/Z
n4EDTikFgsrTzO2VPYDX/MJ9gDH9KPjtVafit9/gc/+ML6NrIrtdHjWz3c88NIl3fay+zTX4XH2j
cOvT5/I0eDRSp3/LdZ1jPX1yzdEBL93cLsWL+DMpoh4fTY+vdJhZ5/Onxu03cBf99A68W/BuqTzW
uRiNYjfCanSQYhcxIup7LqkBLy54yF1gk6y0ui7USv56J3Lu4ec+p6S7xnJuxCgRquNN6YQXuTRd
W2cCAeLehYl1RFdh1GaUaLz974ZPpArmPZd09kWk3NuNV4QUgOdvoOzebnJenQAxSok3mY42vHSM
keanafZGFaWjBnvNU79ootdJemg2lmwovdMEhUjR+9xJoUb9Ji2brNJe5IYkD/Mv5KrMKRIUbAkO
fv/+bP3MWTOrcrKy+1WenF55RcIa4/jjZs9lOCMb+/08DlmS/Ct8+5N/+tjw0U4KePaleLj5E6xL
Tol2Teu2iKKRhrMJbih4B/QKixgR4dDLOi3SRAMk9us8rDpkuiveABN3/j3kzvP0QByKw/7ZfKi2
EkP7x1T+OdtMzGpPiy2m82KDoJbbtHV5N1XyZB0rZGbv7tTM5TV5tLdYXAML1FDWQpmzK9LiYCHt
vtkzvFcbf8kp79SCLLjVfP65yuRArgqkjB85VbV3NmYTSXMRAMU9mNYmf2HAr4KbVmrX7Fb3tjLH
H2emM8EcxF9ub5z0fwNpKzxqlHvNWeRxZAAzPf3DsWy1Ruc0pp95ZHJ6BTMQ+MRnDLxeLb7/7qWe
ccUey97acXSAHs8wSN/aQeKEMYGwnqjAqbLA0B6vqmF48srj1y0b5dcEkqCWAfhBi5Rjl5zD249y
nQZbNVDhFbbz4/iOgLpj6QUwKI525Teb04N8NfIfCN4gA6ZopX/VDrA1c5h399ZJVCkB6J6lAvRU
wZVTG7ksGFBXpbAWNuUEH6Vpe/SthU3/q8nBk81w5i8SVMHhpX8o3Lh2mgk4EqxDR5S4uFJsRN2X
tMvqsdGhYiV+liwo6sxAh8zrgkaDA7G9lc4pqF2Qlk44lXfSBDXnIZeK5b6x4HslSZwA5TbKRIXt
YDwtz3+IdkE/GtSTWGRq4mW88Rxvlqn5yekzv2EdmeIqRzSHfzurlYHfJr9nGepbmF9Esy9elwh8
T61PIZYo3H+i6JQMzb7w5sKdtOSYv/fCupdohSnGPl1Km4tfy5fBR9nOlylWsmFO2/I+VHzescFX
rX1HiNUy3Yt0yO4iExsakA2vvC7JkA/BBk/x/nG9O0z/opEgQPINTEAW0R2t86spPS8n7tQy/rfC
vqomBqtM1hcEfLRjBPX8EtJKid7ZLOYX8Hmk/3nwqmpNm+fBgx5yQnLz6NHDj68QzF8vAV+aPERM
DuHqYIkHHZXe2ClCir8qfsxXf53E3q7BAJV/d9MTIFfyTjO/3ujdElIqxIsRQzIfyiebOGNHBcYx
d8Yxm9zaQEVNYwgPw8KFZZwx8GP4XUL3ABY0qorlbpAZi4STBYDVeZmW6ZmNpU1esx/Whuv8S7H0
zaU40vyTMr+m7rT7N3sZvydxe2W0QZoN/p1CCg7lv/0IRdU7mwr8+n1p87cZnQi3hlEftytw/CHs
ArG5rKbZcODl8VbCzIXFDC6txMAtubKDcZZHLJt2zshAvP2OZ5PqF2YdkRw1HhMPHdkmnY2biiMJ
oPMoZI2EkDChM4mAGovPoffV/+BYntgsn0tprfQ0p9HK9D4dtgEtXdv82+JPJT472YyZW2cz88g2
v/VqbFP+2TcRC9HSaw3C5rGEsM++MOQNJcppzBmw/uT9OK3t/hnCv2o7TOJz5QZovvnVtizwRbah
iUpv/bvmhMC3vXWSoZhq71ouuAxTXs4i74Hnkfilxhr76RODaaYsKKVxL2EbxKuhyrHNtrScnJ2C
GONnneHKzMuO9tkSy6RCpcupVqDvPh60fIRVyaH6wns2/FYV6VVSWddEsupBcefEh0L7afK0pM86
01eeWtf2Cv2H/LP0bqEEbkBLEhNc6oNUJnvl6fGXNjx307ps8JI9kFoanNM2/3+RdVICACZ70U40
H26tO8fOPZBACr8YwpT2o9icL6B5SikZVH46gjxNDELg32Ok0BBkJY5IL7TN6Vz583H+puMwRlGr
tKajtQ0noGU6DONeIAtrSv2T8sra4LnG4GIdJIBH/n3SYTMx03gkUCdKKivON63r6Nkn3hL0/t6h
J298YGdB3LsOw5aJTXaZ7Eoj4bQAkClfpznXRnr+DReOSxtj+6vsTaRMG3J8W9S3+qTt8DygLOdY
MwlkV7B+qVtu7pE9He1quU6LKQoHVIiVxhBiexmxibC9Pyh9M7eLVq35av1omVgLKmY4EyAO2u/X
nJ9du/zFWErBKXN7FtyIOZGcYiwUvPznmEvOXwaV860vKue0DpGcbm47bO2rtDelb+O8zsVBNYns
IYBAskekMSZr+Uw3Qg4wCOFRuoJrSi5HhWfx6n3R2nvsSzRwbq6Mc+f2d6GEGIeW/Mg+SkAl0am3
Nd4eMOjhAWIC+InywHvJNd+Ls1X0jj904pP07GNYN3sv0m5WNTxqHXeH2RMzamjHvvubsQ3OlGyI
DAlla3M1RTGcPE06Amqlimw7WZpk2XSccafsSfCoZpHxpntCwOcwXdr3Ey2XB2CNA2juLRJM7cNB
VkBK4mfOLm+W6E1/r0TclPmqCBTwuhyBP+VRCFI7dwAKDy295bM4Lh7h3NOa8t4b3z7jl0/W5+ks
DA8P3oRC0YzUklIlqiP0oEHAFVT+/vdP9PGH6ejwCc2tSzvL4US4qwjbBa5NmjmIzc0adq207QKQ
+k2VUv/nwuCMXmbax4EmC/9h8So6TviJpovpoplZ+Sx/8zx5lg6tHYeZe+OLQjgRG+yi6aXQDJeB
z8TvRd3cTjiU3ESRejoejGPDfxloWp1g3qVypl9cZR+If0Flo8PfTBQ503HoVxO0cnBpncNzm073
do/kYrNoP77QgzV3/Qjs23Hcns6fs9VExxBpp7vTP3x9loir1nMZ7bqbot1QyUb6mmZUrQrRJ8cl
Z6XrzCW0Ha6X+8HXgaAvh7W7BU1ADuZvfN+3N1WsuyRuQ8Ivf0UI8t5BX3rnoL4vby/sAxi+ldbD
2wwhh6PGSJ14GeTrIA6Nujp7uy68FdkMAuhfV5x7n39nnXA0B/HiSLIjXyTRBmOgdnZ9HkoPeJrP
RhfA7A3OZ5GlrQLAgxt46LO8oLnschltaj8iZ7GRE1o6ef6BpbukZ22e5Ep/3SaTX4OQIHD91YYE
lXw7S5Jtee8zuXaNu26LQ6moTjNHK+war7rNfqsngsjEyru1WT57+15YhfH7/VM2PVsvwJEqSyqv
4Hp8hl7699LIDGEVML73n9vvwtxWdFfz2Pqqw9DPnPIBHKfUSV5zaFs4Sh9XolMHRoGL9zKqMTOq
RtoKBPe4H3EXpNW8G7qu3dxX3v3zhJrjOUkO/W9IS0JPJhSrfJudq6BOP+l2YZ+Gxi6Q2NgdGa0u
BWhVmJnP1v0vaM9xWb13vnX4fKQv96hNTG03zJBP7Wx8oJm2Vh/ePRM+qIaXz3povJSW15WDyD/k
+Bebu5bZD9SkjQb+ZzbVa3brJWffVridkOx6Yjdl0LUjIDov3r/7jhW+mz8778Wz7tCIKRnam+pj
8Gqn5plWopsY6ZHr359kWzbewsYMM/BYVT6mo0PWwyhk88wPmKH66YTbJh0hnbH6Fh/FieDeQoOU
Ru4J+ERTidxDrf/v9tkNr6N43dEy2a9y32iRJ9UBOPbPiUtQq2M0MPPYNBOLSH31J7U5qAQjgw1b
l6pI31Gofi/cugEz9lhBIo9hAjnS0w6bU5f7Pz28onn+HIOgXa/OkXAHVKuB5VpUjfMBswmAncn2
8yf5+xq8PlkgtgXtADxOnGH+2PGk1Uz2Sa2iwW9gApHmU1kIzsfytsXGVo0r8mq44wo32fO0U8Hs
wEumxpxAzNpmp2FiFCuf+qlh6m8rFeHvy9XtrOSJte5BAE9mxEcQ1lvfI7AB6yRop6vpzquSGm0G
jkM7DGPthiGiM3Benuv79r2/6ZoLtKNUAkrc2TeUm7bllcHLE/fS6loEYwv0HMCyvuwk4sWNQCuY
2z7nrzf0mt989WGOyANLphNKrvsU2UzOAWcaxKMnSqd2OygKr5EqkIUkzHvw4ZunMOwYSxE1RD0M
MmBfOzQ1xG8CUL/6r8mmEisnyvrdyKWkKzQAj2Kw4dEND33D6dbFLUsQfso7wZM+njveZk6b7XyK
1H3sLz/rv8+fabAz5ZYpBmz/VNY9aIdEZxF4VZc3jWvgegrIxLu0ijZ/o7KkddVPhrLfY84RlUQY
7Ib/4aKQJhCPJHueFwodn2xnW5fZsMkdf+3l2yEnBGGS+J1G8+mhHmM/gKA89UODc/++CNe41/58
mG8qVuJle/oW9F0KLR3bsbfr+M639qXj0LGKAMrvSyB5CokncndPczeL6gUGRDwKSi1LZjOLd3ji
sIwPTlJfzIGM7vx7qEs3+RvOEbqPdSvtGhsLU6vFsu8wVjJEOa9ob5iQrLIZ7b7mXPt5yG01UC4B
vE2MTq2QM/SS+/5+4NjAEccVgcaIk2c1tbwOoqNzI7FcV1Ub+47yJdKIz/cz9u3l93I3D8Rn/cji
1WVJcet9RrdiZVoGIMyCJRgpqAUDdu8qt1P4IX7/pdPZ1EIr997ktCAsmzIX2ntuNGHo6Dr/XMbs
HBNL/L5M8FDfSwCzh4wa4I29O1t/PLmNhDmMAl6Utu3vvdRfuaM5319adyWwV2RGPdQ9pD3MdmRh
icQoOTSQ4cC9z8gPSBv7+ed1/d9BptI+zYJFsqDPezKvXfGWRWR+B11WfFPYaaj0TS7Se2PHFmGQ
GVwbQXzGZi7MXSjX8jOP/giOqnqtO2BOWgJpIodrjKlmgxNBF0O6PMVL9Abui9XfqxtlAzqLvZVv
YXSfYznUR8wc3kSsMvykYFrC2Rla+UQZCOgQo3By97yZsXp9qt8VRdOe/gVZX2s+q3FpLrfRWmL6
vXNqJQ2avjkVQHT8bYf603kckSfSpkURix0av+uJ3+TovVRxMhyZsKupKu+U2rVH79kJZowx+RBi
Wz2euHKjLiC2J0NEoCSUsr6anweHntbUJ/PuqL3VxGk25iehEGtV5nqRGjPuWoZoM3JuLyciFDLa
yfzr865WxOS5jM/sPreCM//V1kx4+dXwA9kgyUW0otD+16WcZlOR9QE4xWDYTnUn2Ezf7n3s/AS6
kdrGZ8zQIzniR2RiZ/vLOFsZcy3tmgoRB4BaLEh43ow/vSs7l7/TCDBQuPVSr/yzRPo4Y/PoY2k/
5ofxdxD/e3q2KqX7r75lOlrNbY/03+4JIpUW17z9rQJDj+sgshTH21bGTW/5c5BsyK20uaqtB4ef
lNiAm0C1IM4jbd8OU/Cx+U04ENvdBjrHtX+Yn3+DyuwZwBAmLqEJDODSWqdyjzmTmNr3N7CgFj1F
OXTpiZPhld9P49XFquH6oyNtrB3+9WRgzRc/diqA3ZIeDt+ATQsFEOCWYgu1Ll7+4s1XPtnNiDeP
DC5NV406u3achceXvxDlkwTy2pkHfvjv9afrqJkPjzRgkQ43pNUiNrGO8ct2tevwW4rlDHUCE7Dr
8ll5Vj7NZ0rn9Wkcm9chnDpDk4cGU8Go+jlX081HPimF58jJIfyHMbX4HsvbofhfQ4Tcqm3ZrIdJ
t1L9XLpX/MIe1yIel0ENbcBaq/T5bAu7eFei1MsClMiMVyUZHcXt7NvxX2cCF9DtIAKNhhF9LDKr
+sXo9sHd6lvh1CtpICzZNZLTSEnWq6Ai8iNbteP520+6KfxhwKatiRYHnsiU0Rwwd3Eis+dypn6i
WAsyv6Z1aSQ1YQH4jucSy3+hO6RClQNbAJdgPSpe9sat9yiD8lDb9U4aphUze0HIk1MZi5eVFkOt
UihfyLES5DWVbMSD2FDsyjiO0ul3N1CVqhrge+w8HwVNo7cx4fXXXQ24YtZX3Qzw48Js2Ej6kciq
UF5Ie0z/yAey9Au2DN2hG9cB5PT8gTkt2eG0zDY64dG288GKgsx8u6sl1pQHVRoYPrj1TsGswD5E
udBtoX9YHw+151xx4qh0lV7E4J3bavNVIEJG1NxAuSeHv7PePsNYJTFBBORseGh+f8Eq7hmnCjAQ
eek9cdg7OSMsVMzRIfWSezXAS8PC/tBMuMFOQ88cDWy4fUKofcxdDUZcJ6/sJmDJ7XV4/0ZboIDk
j2RJHpYQh6EYvSpZIv1FqjRFZqXlIC6PDh0A7JXz+0p86HlXTNfrphfdfT/oFfB4mU4YBKhvGT4w
UjkEwast/Jt+pB04fZwH0drnx3nXlFE4VHj1M+WITkNajsU0nawajh/fyrlzFbDyqoVrq9xtxGe7
8h4IWpLBtRcPdSNgOrMqyTA+fknfkNL+u6ree6mukyA8cejpSxW9lyH1Xnfdg8sbTiT7FKmuaSdq
Vk97nkRV0VWbtnbtn4YhRWr51U7ySvcfvcf3f32T0ue6ANbFhzqmBujh9ZPiqzxFrpt2thKwgLgl
Hk4Umk8RfWkct4/IuWQDxvetc2VlqBwOoClqNMrLRuzHy2/Lu9p5+ET6Dtt8SGuItGFOffsCX7JJ
piGvshweblFhqGnKL+TUXVMOzmSV78pAaW+Xm/qThDzZ29TfnZ1QG9Aqv6N9O1QknC9feBiy36+s
ylMb8s4Vwa+b0Y62XdEToWQ/tsPDY+XQlLI22Co2ktV36SnAIirhzBYtXFgRPoUBncqn5qe06rDp
mHOW+jnWEdLR0VHLqYtjzRWbjsjfunD7QQiScXkK3u4PuvGPDDwGQa8h4b/gV82sdAKuTMWw/A4s
q7ZYXLlYx74+bN1PcMKg7iq9ZoEJU8Zc4P23Kx56tx+upT+8myuX4bYuX49du7pGEF6m3M2UnqWd
TLhkPRBPJ2x9+S2lT7a9ys9f2fIjOw9szbb11E/ghGovYmY8awdRTua0k+8Pmb0A9k3j2Es1I3Kl
dG9BSHfZCRFefogGMl1bN/g/kgOaaXhA91kzkw14e4Nv8zML5s+LYz88ebdEeP5dflfl6OQ6IlC+
aUVITPVaz4I5lvIoxhzxG4Am9ogl+rY61WF/mRG5+YEnK2aUCjxB46mrHEpemgHugFdKNbM60OBc
K+q6Pb9zzhC+PfS294SBgoUJRjlIH4VIR3JW9Pudw+qhwdIHpINO7PhG0ymwvPsuNqNk1f7qOTbS
zety2+DdeutR8Za3M0FrTLQinW8lLoQ+M4m31sNUxczgNoL9MnX4zFbjE07jtMXvr6ng2ydyEZVR
ZLlS+DYJOfwdbkXzQoYk7EFJELm0c/T2vdOfaNj5Bgy0bqgQlKOjMb+DMt2vE/rl+kvlWvfs8Cs7
JRow9rhK3QsMTFvpTqJ5r4kvpEDDOOTwjvvZvOcuIu9kV+XTvKV4VzZ3P1uH1IuzSv9lncUax6oh
Pt2Z2LSqmKBV8VFcy9Iza3TRPYrxogGDQ2bXxK0ulF55BkSs4A9dZ0Ex9rOaxZhnBTFOn1li/Byv
vcjejnFJybkK9YhBa/FqID0ULFXblsMY4jueSME1eM2li7GWU8w5wpG2mKgj0m8HiTZgvx5sjiD0
Z1v7dm0aDCmUO5XkaN84N6ayQvHRS5tmUEaXHtD2ODNdR0a8E6qyTNcr/2mOV7NoQ8HNzVPYwk+m
LjA1H2n936WdG6zAIBE6ZAQJuvl19dwIjs19fzeMdgKbwrOsrUBZksiz2lUSu95uVYikh81JpYqH
J7cWNVVYX7zCMLKz7ZFS5FGPnA0PXpV8D+l5t3WhAuXb4F68DdW9rXRj1dh0oqXdMFx2HpUCh0FD
xkL6j6q0JlRwkJD586Tt2w0SEhMTXaUaSIVv/HUUDRhdEcCy1AVRrG1qOw/jUbMxrQDM2go7hKDa
2w3vo5MkknB5JbsdbL4qJ5qH5XOkgk38vUrnGljlOEr3nRdyJ1ER2xcgHjh3aZxtH68Q/8lvft3w
eBC/Loa3gqiWaG5mu5kPBYbWBAe8+t+Z3ln1p/KCeK1nCv5PC2dvceknhufmqpPsrwY8TI0dVRZe
Yb1I2N69jPZGUkdVNqRC9i+IbJc7wBjnMrn35Dxw5aiEq5/usZ0aX6ouwNZrGGAjHSHBgFr+xymW
gKsZgHUEKKMO7outGsvkmUFVimdpBLFlyJoRs+eBiNCurdvPEuzJbda6/3ECxQ/E7SdFnngqwIfM
37ObmsVq2EiokQoUJDQ3Ldbp6leBYB44AykpcILaREtRMnzhxwTo1mNsd/kEXiSyv45ttu6YdN1/
z0t+4KcRC+p+SKmKDTcADIUq3tBaqBgo95QXc9ePzFezZOdeF+8z+XTX4jFkh7LX/Myi2TFrm9q9
wnDuxWuMbEZ8GVeuX9dtsZT+mc6v5cCpNl4LHIwTYywnBvA+d6hQlsJRNfmYxXw5QrNxah2/2fUx
H67Jn2sfriWQfCWZz/CAC+DBwpHtpJDVSQzuUIgGGV05TchxsKnV8NBzq1akEmvAAb6lD7j63X/W
P7VPNF/Ql332xVPtTgxk7Bwr7OA6tR2g5BzwTfwfqqk40maQWJIysSMvK21K0/Itn85ykKuHu9No
LjMxiv0qiJLFLfX2tBMbKxflP0xWRcT00xAsvxEMSPmAkhRMGuDut9ktIMk+/9kI7m1GhhUGM79f
LrTXWrCw9z/RioFi4dPe1pBVs5cyfDPZCFVf7IBRQNrOTlPg7rQfb18Gt2UcViK0ozatXH+SDFFO
VUcLL41/j4OmISQs4iEm79Y6YeV9G5fbz+EpEXqVSzsmMfAENXYDFzlWyZECMZPsHpqbhOMRmuAc
v40B8BXTQubM20Lo5xGEI/effx/D8ea7dv/ZNe54A5bdP7eEyrr1lHXJ1KuT6oU7eL3KgwSt2/Yn
vpToUU2hngKMjPrlNYDUo1YybcSuc55mr278n0Ph00gY6CW682Mb5iSGayGbx7miu+q6KvK6zZsu
KVyLLNOj0KXVuHbkVAMDAqPrTNkObsc1Cp+AOsDcgzruLO7zU/gfSWe2pKqSheEnMkIZRG9lRsAB
5xtCLRVFFAEBefrz5T7R0X3Re6qyIHOtfwSe0ihXzDEpMbWQWLirlwPUaoTVoTDB942tashiQjwc
MVKxSQ8dqPM5y0xlkYbpkbUcBWqjL8BzRSroOuZzEGMEQH80iJ4+pltcKynHJ/kqNkBoo2cnrFCz
MfZKQmggtAixZQXKDQaeqCCoLuELhhp3wc2errLovhMUsIiBKTWRjWzLH1v8jZjseJASIBkWI0J0
hRHg5mMfvx5f3DSvo6j3I7cFI0V8ECehju3MYRmvjwMKEV4eU8U9ipcQBywu1f6Nuo5oN2IDfqht
4+PUKD2hyDK7eXxB0nPbyqufzaFlmBW2LNzR9OphWl9W5DgTo2wnCVbDzYux5EFrW8+nYoyXiWxo
EoI5L//gtl87ZPdz8FXC3Ynj/036C8WG0+vONzTo+hPbCb9IB92Sa1qohXKSgCnUfjgKRiwJmRox
kySBGB/qDnhTblsYx2A/Du7uwOt55Jna6gVjmfNvGeMuZ4e6E2QIi/iCl6YA5UD8E1/zZ1ux4Ryf
N3r++iyX5DJS756tZI9omij1MVTxcWH1WD//VRLxtT0MZEx0tVQ64hBevGLH4shsHFYEmkeDMfiN
m2PZI/C0w6NDRKSJKAnnxKbDLYsYj2SaMF/1zkjvaGYmrRXJFn/KExkW5IC1/Fcz+oun3+J/pse5
YceELupFdNirGCTKI+/Ul6QN/jD31lFTzdtt8pzfl/c4lMl6IlV2lm2YOKzKr40KbwUDvfi5kUvF
x9rtGbuRp8NooaTx3kt8HKrfRwOXmm/MIMr6rVf4kPjC+wFJNcsbsllqK3O6DG8OqRqYlxfy6WsT
RmIUDJyzA5EDsDWqS+CsLkDj8Nrpx+EWZRoQHmkQMPi8vfvY5JVl1GFb05rJB36HQ5U0saFOMBWX
T74GTvAkhEVo1zmqyN0ZLv+RN7eoYvoHHmj5Psq3sfly9NKpPFcOoiHphX1xL89hd1xu0o0IJf5O
xnswfP6WJGhnMrPDP1ySjoZ/AXfQCX5G2lG94/LseyBq8mwkDD4on1cy2YLpRWM+y80h6ek3u3KI
8IL9svF3UYaUGOOzKFPGicBHSJoXXbBh5/9MNk8QfUs2UCHw5g/IDcG0W7IrvObIwwa4vGHPRRgM
jmXWUv9JbdH7JCzT8fI+E0EhBXcEeeQonDSa06gEuuZoXLyKTRdenuPyRjpsMlUoMk+J2UYaQYAQ
Sx6YIyhs42SnfhhfFDrMBjvCcaCKdeKUTCr0DNkfoQn2iQ+3qRjHm4XNKCP4ghQMgyOXftIU1zlt
5WHrfmxSZwnO0iCL7c6H8HDGIQ6/NarmZi5kRla7IZzWybcjLsW3xa7UwTBAHCzoCLWwIpfH71HY
iL2Xz+eCKJlbgPtpjB1Dg/SBKnE/moEzWfKghMqwHxSrjDhDfJOUGL+PvEUsC96YpOvUkWCb+RqQ
x75tlSDDiinNKRc/kUl9X3xILbhPX+S69JbqUjUxoEKDuX2i6FOsNNPPZTin9XFCKN+k1d/oy4ll
DoptSkjnloRzOwbr92+yfuMUnMd/GgSbNiF11k3ZvdvpO3ivR/PyYQCYtNsX3x5m8BdqSf7u7JAA
xEMQnVjVkJ4ys9qSyyYlH2TqJ59LCWUYEmW2aMTYlS6fNEc61or+3CNTwWpCM7P6B11BlwshX/mq
/av9A+NjOJhgPdMZqRtqMlv+ruFMiX4wHR5eT65nii2fp9uFyCFZCMvpnITwRrcBFoHcG803mmCF
6DcAMGbAoc0oioq48jlNRACYFEq2FvUPMpV1Kqn4D2zxT6MkUmdggfKTSdIa6PcO9wOq5uwwhM/+
8svJ+Us34mNGgALZKqB8hDAZn0NNt3caSp5qGcqCpvu9Zt0cZl/yoe9iCuD8O0uLijwwOFHiU7CM
e0+DU6UpJwmfY4V1HxrSHiy1EBlJb4m2+hU9ImQkH7gm1P8RQULCqtaCieJNhDkm4rnyZf/uPFfa
uTmO7FK8fzczR6Mwxa9LKCyto3M4aXIEZasMCRhFutm6HMc8dghBooDMDVJuXN7OCjSUSZUrLjNS
XgslIMMOSnhWWd0McKCb9aYya88zIAyEOSZdlheRhPA1azqJutl9K4BDN5u9TGrCyYzhxjMoC9yM
Fi16+RGfA1ZBZqobOT19ck2/xMW8KHyjsA+TwJzTAeI2JhPhd8WAM6eoWiHM8cZ0SADiLXz4xZkB
QF5xg2qs9MBqpGCS58cPCm5UJQaDIQR8vnZqKlRPjaDr32/9icGpBiokwJ04rD3YehbcAnzEti1P
74cEN2XrKfPhvJkjl2CYxfzcWEPjggmXgDRKgmheTaKUOAK8LqHqDCh7Ty94bIb70erlQM5J0Yfy
+q9LPwacD2OHTFNs+w/OX5EZPH2vSRETYd/ImUj3XSCJZndWRGo8DEyxGZ4pFLjr5Rx0lz7x7vhx
MxdRBj5kzqUyjEnYnd29BC94bta/CR2wAeK0Cdw+GbW/MP6yojIxCsW2o/pvj0QQ8aRTIaMwQD3/
frAeobBa/XNWyZiZKUDG90zi/cP4kR9db2+LIipmHKeMh2jbJgUqwps5Zde7IfavLK5BDv4RCXSw
ydzAm5TLEKzcGpPcQjz7FaEDWzKgBAOCyLO9H+UdqRYmnqG7qU5Vi0uh7MgDodPCeqnmgIv+zLFY
uNkxPbZnJD43m1JNQ1wGSAThA8kFIDvIuUOQH7gG8BpyN7zWzVYiGXsPACLmeS46VwEbTyZHBYLx
Ma2XotzuuYDiZ3kqwS0Qp76ZL2kYRFJ54YvdDD+61OlCW4/UuWcAc4ntd63VVt7TNWJqpreD7PTX
/cudZGX2/zvhVcawjKrGHKn2p6dTA0JnBeT5Di18KHEMa3qX6pzHuEoGUxJuv+vYVWFyZswRSHfG
TvYzquhOjN2B93k8sr625sSQUXNuBo4MipiO/bAwFBsVL5EufHCZ1w8Qjuu0HH4J6vw4H8ACEL49
CANk1YFbRGLVYs1D+7rms9HZGa6/aBCUgnXKSgPdZzlne56kELxoYI9dR54pHZc/94t66GXieyf/
CiUOYO/L++UOKk/FQhMGrLQhJJ9vbAYqLUSkZrdJ92MyLubaNfeqNc30CxXaaQWntC9JxJpnLgez
iroZ9nbMagi96M/bU7El5xqMrPL6f7Uw2qcumzfEILNFSY8Jr4s/JD5/B//58Tt6ovm+3NypPRlU
zeMfAJAXxa2AfpSZWQD86Z/s/XaDhRT95jWJNv4L/aw5Mtpphs2L6xlxB+zxzX2fgRUB68BXQfBw
Ev3mv7/Up6xOZI6T90q6D5o8bgE+aKAhB3Oyy0Gq7shZRuib6Rgxt/SYhDeM4dTH7MYS4Zw4n4Xu
VkB+A8JhDWVXutqlNZUd7TcNbgPeUtzcjHi/aSwRJ8so7zG1kAmVzh4OU54BeI43vdg8NwLDI/+c
VCjwGHRwAxNH6T/jqQgspKYdIBZFkECoKYEdz6lw56YFWUVIu6us3A9SBy+8McZ1uCDln5F63lw7
q/bJFh7z8mXO6Fi4d8KdSW/hkIbX/kFmcFp19EpbpMfZY2QyJ6S4gLOvxoHz5BWEPE28zFg3f+ql
OnSy1YE945liyokeJnx2eu4JiTBY7W/617ez68t9rcpjx6SvS4vfAnEeXUPL5ILylLc0AH5i3udj
A/riexmGhIOvf0YB2/Ge4yq0sT3jCOFK0iKKNu0ugvW3nyZSdcTOFluiPq0sNB5I0thhsdExqhJC
AjoygwGjUIkZDBDJGGCSh8G9z3hreVmfJOxS7IAuBTcqD8ouWWG51uMw2wJbMjUa6RkEh5iAj1/S
XkTlyGfWmZzLd0R2vUs+Hb4IKOpOIwNpCupxjeqg0SRfAxgBkaLxpSHeRdSiIPD4Cfqfo2uAhHqN
zMz5TXMyCNi37tbz8j5F8Fw/CwLYB9H0oMFGAxEAggUORTWagrV2GeB0hLPx3ugCwAidf1+dB7mM
goCQd/ZdUOiMyCa7DiHR2DS3xDNbnxVJJfBDaIJIOXlbpFoThl3fdfnIQm/2Ef1fZeLRCa+HshLu
b4y5bPMw5O8Pb4Os/yxsXAJNh44ig51YdIy4DK0Rgal6c8pR4fFQvNYo/GKF/nHFf411LTOqjaSY
6kJg3eLjf7O3UtEMn0swNjhd0Lve/7i11kN+8Wny3Im2cZxtJYC4aqD0GYa0uPzsAuPU4Pz0+0KO
R9+OvP9OSQvSJgpKQPK6HOrBFoVXAV73LTSiZG2SZuFia7c4xURVHClvBKvjiyBjnWNNOf2LmfFY
zIlH/J2EuoecT4SFPRqj+tjy24UKFV3OAJpXgMtM9FTNGMhZ6E4GfuOYkCz+tWkpirpiwhT6Rg/F
9QmRzKrhJreqC6UUGMOfZBwRHMfOjw7vDmVBMNOWpyJkgQ54iYk1xwmNYA6sEYURbetOF/xENKNP
BjPVWtpRgH8iYwmxFocHjwbN9xf2yIrAeXg0QmuIuCWi+lDx2qE/YosvjNoHbiDDGQ1db9rOyynS
d4mjAtsZWueLsP4Dao5dFHMOqRNkkBIkNKePQH874k+zfduQv3SYiJTNnl8ATc8arzNyX/oxmBE8
TDLHe9E6Q3ovBo7M+/SwkvOToJO/et5fA0OvOneck2Te1//ovyMTfFFuRZo4mlkHFw6T+AMT2y/Q
Uj318pRwVm06ZmPJLjkG9BM3bkl7Mxviy5X4SWHGIy+i4Oa8wc/h2V8/dnTaIrN0pc1QRyEww5Q+
ODCUkAzyIdXwOTmRSFaYyU7gaLdC3O01xMnis/4EOIyBQtDW4wcCPytt1Jp2g/N31vljK9489kAJ
DJHr9wpkiAmCn2WPYi7hPCEizxI9BOj73qt8EsJoM+cwsRKiRStAn2eM71gzCPi0sfuuRmR2GUgT
4b+HenUpPHBUxl6iHDxOnhb9DirsWmC6Qd9PS6PegDCzmLFLJHZusKk8dBgXRMfASp+ZvEbFgUUj
QQlZnngOMx3hVgD8AlLQTEcojatQvpQzyScC6fCevdbaPCIAN0DJaIzfurARpBG0GepGBN0DanOD
p1cEDBQtYyPIfMmPg5GF7QdGfs7abQwDuIK1xqyeI5UEX1zPCzJwBmEl8taNzt72jfplxKTrwIDx
50fTrp0AmyPZZ5yI9gWw22f/IQuED0DzuqM8NofbDP2AUH2qvGBTUeE82nL98Jw2PbBQaHe//iCB
KAc2jcE2MO+dXLAH4X60RO2h2yeIKKK+0LKK4MqCkAyJG00B8UGlrifQcEjwg9oEfqIzXcg1PlsQ
mNL58jhpFj+wf+fNSKd9Jg7JVYSKnA9DrDObdPKnTJF5Uf0WotmMyBmPxj6BAuId5ivkNB6WRJ0j
1sXJg8I4kvdCecxyQvC1h43AvM/wVnAuNqcMvSHv0FxkrBAb8AMAHuvN5o2S5wzFwbJEC4LI97vP
7yP3g4/XRABV6X+txWM1keC0a9Qqny3pE/vbCQpskPk/dunxJN/Vu6eL09IhhBOtjyGaCm5m52Be
vk364Yvk4W42XL92iDvf5oJILefTAaZqq+wEIAQtRuh/kzN74Scz8h670nRA1ixXbrv7QB2R/QJv
ks9x6cPV7we8AADhkBDeI2DynPF73tcSWgVdBo65fe0Dr3F+mmBSTCUjM7dFS9m1WnBS8iqnzD2j
033XBpiY3ZKemdLSwMMXrdffjWbEdzyYfwZmRpIrB18Eg428it6WRxAXtCI9zaEV74oNGCaK9IJj
MxGdLwim76f+UqPThS/6KEFjUJ012bdL0SyAqFcwx5hO9grOEEyQPSEyzk730wMruoabdPpTPX6B
wunEuoHPRGMADbY3xFVcgVQ3DUB/McJVBCtoxu9K0qP3Mdlo6eQoCcX7mi//fX2g/BAiG5G+IxMP
2NNlIo9JCV587e+S6BJ2HwZjqkMUEDyU1lRxqH+csKOQSdMpTULe3C+vks165TScPJTqXV52G1Si
rKCH0qYGxgvlVSmq67o/1gNPIuqcVEAH3S7mh3lNjhrdSygWslMhjnbJVmed9SXig/fCFBzVRZ6D
sIA93kAg/wqCY2F9mcyCNESzK8BpbigvDrk+RSyJCGwT0yj8KN8xXRwcRSmq9GCRBIM5UtAjiefU
IpZbD7ecjiaT4TUJbiMrm4pz47cF6bxFqksmnF/H3qBwtIpMPj3TDFkxf8WkRpJpfY48OLgaM5Us
X74OAviylwll9znKZ7QK1ImRgMLrq1ogE4To5f6XnxTYYiayi5iWYMSRaKTeI4rxeCCVNF6z8VZR
Ju9DE9yn2FYTPg0R1JyaIE7uGEhANjDNkjFji+IUNH1mH9781E2IsAQkerjS4b5FPPJArDWyB0bn
VNt3gJJsPkgmgGJ8JCIcEe9tzin+R44Cwj4bhBNg16rmQFYhEMPIU/2Bg97odoDF9rsVMYVsxVy3
hP4Zz9UDEKeCWhjMelE50ZwWirVbVcSn81PjMhoYoD2wgrCxiOS8L3kEDANRuxXBjsy1pBZm9nNb
MqbY73UPvG7JbxUBhISGmYjhKKjC1EcpULMfI+IXkRO92cCIBWIDBwqQioFOhxiF/2anwHQMbCrq
xSWvY9T2YFT/BT7q2blmZOE/BzBrnvvY/oZfu6aLpbdjMhTtKhL1hnoN0wZeY7N1hiltDLErsAkJ
mKBcNAfFJGwRWxP4GIIUZgtodYvscdpr3iJjUud1IQSIJG6i5Ubuw1JFENotwLg5oUHDISBhOXQ5
5ghAKkhGkkla1ma134viBV+qIO5VIhofFkvLgrBUX3T8tavX/mkhZ4SHIGQJBIy9XoRQAciTIIb1
thYAr2Zp1ohn4O1wUUCr+z+mf9JN74sVla2ZfgCJmsuOVaOX3GaLnLPFYPAY72rqIRlnhvztxoMg
MMzRuQt+klCetFI2MaEoEtlvbw/7rz8c2L1Zu+u11miBUo5eFs5/HLn0HyHwTDgffgRpNfwvzMhQ
iBL2+BTN3H246UZ8VplzxyFFGjj6ExuPr1iMCOOUaMgxhSSW5oPSEbUKPRHJRSkVcGdiMG1QayD6
X8N4iWCGaCKeYm2XLRtAcVHqWNpEk+BDfq3Uc3kFJjfALpI9d9kMuDcNOiLXK5dHNuYJGkeKl4VY
lDnRPkemLv6h74YLI132eCRGjKOYPBwIWBOgfJsEuDkF3YkAkDXQTHfIbVCpCxaRzH98Q01EhCP0
ByIy+S/WX8xMa7TSAC14p95WCUohbgbuFguqgzuHefnnvOxhiJBEx8nKqsOO6LY+X0zlY5DulQIV
JUXRbY7VqvlYgxW4WOcCg267qTqtI662AYqFn1m4OekdIHkaqRg8Qq/5LwAKymf1TGRSQzdvWpfV
etcjbZ6fGOBKhKwJlUFhZdveFHQXDPNJYirnF7M0TKiTY1r56oT6ApKCsjuvwYT/+NpZ7J2cQ2ET
EiBGqlKf0yckA3ZM7jFIG4yZiDulbwMtTwBupLj96MtA0wmnO1BJ7vxmrLsxUbx3IA6OFlDqrXJR
cOhQZ0k81K42OoNXcs2rr/rP+XinMNb68Q0omhRVusfd3O+DW7Cmt7sULhicg1LpWX7+wSDQt2RX
Y16Nwv+R+Jot1FM9lZflvgaECRW4AM4j4yOCFLGtod+vuLcBkTPz4yaOZquLr5Az0xCbGDnmMW6N
a0/TY779Rbx6ne4BselTvrZXhYlB/wyNbiSAbxV2GxEJU5ynwNWhT8mWw5b6qB+hMjEJvqBqXKWq
r5GxwAUwMJpgjMAlXqRLlbPqKjqO4Jst9vsn3FTEx1yByIx08Fp0A2+QEJokDRZYbthhSKMWLyKr
DWIejop5cxRDFGkYizgQChTeLPQApBXKM1rtj7HdLJnG9QKJE48Nt2bFoOONSmz2VMe9iRNITyPS
KbzcUNEpHT9PY/SxmCK61kqvEGu0RLNpf/XhAr4dXPUNzzrmg9eiFBaNqDe3uNnvDZRkfYNPh0RN
j8+V+O5l7guKTJYJ2I26I/A7ZeEBy3Z/1FSzU5AGoUYfc3M7ARyR4++Rju7zzapWqem9E3luvKfp
UZtpEaekPJMCUY4i2LESneFwfacUATMxkuStSg8yKNdLENGMNP3re6yTkoTNUOd3EyiQ2UNNHwWV
L7BJCPhlzv2cXrkqZb6cvlnyZFczSFRbWyYn6S8xgp+ejIUu7IHGazi9nctZIrLimhOV1OhtseDs
aYXKUG9yEfUpmnywFPQMeZ8aKTYK9M3GZrimCXn+xaQCPsTLDuM+lfeomtbIzJCPHNIzUt3YgA98
TATRL6+ukGN26yGT+V+8ESb0RLfBF+17umO2JiUyx9CNFwKZG5jNDnDp6yr+p9aBSbDfb/DQlplV
rtCDfMe2wv5wzWa4pXn5x7OHZGg3OlUI+KLfRWSmDVWrxY+Pq5/buVm+GV060jCGEyYbFmkMuzAn
EB8kUIAJNYQmJv6f6HCJikDMbW8EPU/zPWsiNqHxRXHAuslO+xBDQogBX2AP8srGIirxGSxolLYB
0DDEaMgFgjsaVnzLTp6aVUCXNrlCBJREz7B00xYISGJbGU3ABABuflNkUC5yR+YZzm5TXirG1xK5
eYUXbxHyXdGwIxYAlvXHXsfxTBEVvgAL/3bidUAMbIRoW/lH3n7fUnzSaKHnhrMBSvrC4RHT33v1
KmPn+bjEBbtvhIq/iKUa2JnzZ02qCPMmtxVNtJOaZs1bhCkLfPaDYiVxsCpQcEkU8Y8hxtKoZm0i
8LM7kF+J/BxpsIFY+mWjqvFrHqpmm69pPhaZwo4nWX2UweMrgNkRqw8QdrYiENBtzqxYYeEp2NVO
8oUCdcpi/2X4TXAZBAkrK1YXwRn0T69/ZSK8S0Frv2mqVyxSGMS/RXcaV9EDW+94U0FAd8OJhuN9
TiLEAguZ6L+Oj4hkf3aN5pAlI08t8ve3OLUCWG0WdrKE+zylgJlmvsRjzXPP7uOBxnk4luRrf8cR
SoUYnn7a63puOhsEzT8N898dApXARnZZiZqyhC3pRqgzzz4iEHDwOFIizS5Qi1BzRBVremxol6Gt
1eG36eBjZEdqf8x8ogDTfVtYi7jYjRzoF4lCgKrTphRVr87sBKhUeteGh6KxkGzvCMWYfuftwP24
b1+F0Y2BRT+WmgJTfZ309D2VJ+52dE8BNDdngAghHYG2EkXtNay4dHi53ELkjR8aD2mY9V6Io7W2
WGZRjsAsiqRTURxLwT1JyImJKBgBiDiGlMUYTITn/MFfKFOQjl4vQb+VeynfKfh4ZRArg9JfNMIk
nPA/8zm/TVuuAI4dewTA496drz0gKLaAfI6608NgRoN4GWyhYJ60R2UOnUuOegIG4nMbkGqeWA8S
3mmI5mtHZu+LsbF1tHA0f9v5v8Lf1ij29axzezvNGcD7u7+NBtVVLvN9tUoIHALfPdwc/J2cvHib
8122ob7NIT/S/l4RlOvdfZOSbINcWwBx+EXA5GsKFF9rABy6F7q/yjo8ZnTBGumU+hKRTXQnd+nh
y39YNUUXrY2xavbwB+79JB1oVY6+G2WheMXqacRzdAISDNrlebdq5zUlUEuaF2KiBoiTt8367sHd
F9SGpSaBeIqBQ0Ifh5lgmV+zhmmV9bEQLoLCgnEFU8BLoVfTxGL34tsu4ZpHAZq6Mx5wotfTaeUO
GBuYLT6od4ToCcK4Re6cHNgEx9xhL/Dzfz0iwL6oAnNEYOKH+zaRi1sgDWwES37kAwvy4lWZBUgi
dmAKnZhJLDyMXfSZkgtvsCaK9Nwrt4SLhuP+tVrS0rfDdIFpNDYhhlV6zOdEYTg85M2J62bsFjZC
QyrzaBTnFbJlAGZKRKaQM+8R9MQdWOkLz9jHaYPmEGkAlITVWr8rMj7kGrVfoEcLUKHg8SRFo5mo
tdOgP9/WwdAhY9x9c5ATIQpOjWXkkTjtWx86eYilzwEsGrE6e0+YF/6ISPHIDyq+v/aKU4jPEyJ/
AXxnkfoJcM+lQujwBZwGuARL5uTpvMzE46SHpQLOeltPIB3KTCFaFwjXqF2UvBHIDM/TeM5Bz/k4
6gwEp1QXlLP8ABTyFZ+CtAQlDbQZTXbADkLTTFPQQgrgULnY+J5Kpzm9OHgaVEvEmxap+RNf9816
XbrgM4PxqOis7wnB/YBfA4xTUj2ewtwgTY1DCaC9x7/bo3RECjs+hgs7u6A9wrv1QzJNUwtQwtj4
Eg0C/wHqB7pXeguUD3Txyuh6qXygfefjcMti0hX6H5W6mpGZ0AEoLempBb4WrzmGY5ICUOoN+LP6
/fhY9WZkInnyXJ48Vsi6YvtEyL2F/odoCSpAmx/aOmalMWGStd9QB34Yc7PCCIT9C9mM8Of1HygM
CglClzq9XPaftoymlYeNC3OJTKPNUKONYw9MMj4kgNR3Ftj+phWALalFmyHjKIyV+DiVICUu7TEv
/F1pSlhU8ku5HdGACq7Ah5+dCOeh3UCcKhKYVPDkuIltiEbSDHEKI2eYs7BLHJIDSmeGy+EYoV/j
vPR4+zNeG2ArDGxCKKnNZAwr/+Yrcsxeh1eh18PJyOLHToBDgKSKCHvEoCyConha4ZtA3jOMiisG
xLRwiay4SszMH+pKXH6XMvtZQiJUwaT2ArxVd362L+53tiM0YOwS6AHpDxcU2wONAnCSpVINhsTJ
VQUKlnMsI2k1YKm9FuEdeQbZdowq/YHthONbVPDq4LZUNMlwIWM/R/zE8ij6+zhjJn8/e3TIru2Z
WvJ54mskSG6+qFcPKAB6zz0mdrgKKInVfdljZBOxngNOuG0SYTo2RraiQj7z4QriB6uyg8N0ZCkn
jDfTt/M6IxLOScABMg5K6nZztiHQPh/kno2NpxG8/3WRHNiLAFXtEtMHfzlbJn10erMVVfNENa5j
Nk/2iDeuhDqHcylhUv3k77mKA7Yn9DSL3/U5r2DC7fHPQrpL5gUPHYKDK9gAwBAM3pU9o6JEdvPD
oY0NvNd3QYBV7iaRPkeIUHe8gboyNm2+TCHjDZOPmzcGrHWDQUWgoJCgzGCoXRX2ofHkBu+OBOb8
IpCb2WfTLaDh70gW2Ur9/GmkN1NFL87yj0iV4dFHmYdMuIRwpzmJUpV1vezZsifrJpa8LnhBn5Dy
Bl4vA80+TfGP8UQMPB4ZbKxfaAjEdGHO7casQdQ0gtTiWBx/fr9EQG8MBTMmynCYi/Qveb08Kxz2
LbAAD4QokW/o9EPfMeIM9trDxwLO233dFoKNqwNtuMT0gqoDQDRDoHH5zL6VjvEbr3NTmPhGHkED
e4wa4Q+XDV0xcOvxdHCp18lhFD48vNWyKFNkZ7dv+2w/LBfMbHlLcJ45vopVgZ/89MEnZyGCOCB/
bUzOTsmRMXgxoZLJbiqOhOyWCwxWD0E6PlDJkBlAGqN/plKCh4P8Ebu3esd6wYFnPw6Qc9E3kmr9
dlYv2V7t9GRo9WAcRG5Wd7O6QDr9OoM7Cg7Vg57JDI1j+s5r1wpDOfXpxQXeDxMeREcL1WVj1uPn
RVjQNpv1xxb/N+azFTE5xm2nEmlm1ezNgIwb5tFb6WgD+0fvu6OgvE+8wuvZY+Qf3C5PD458zfoL
uylF/TM7AZM0h6IHATXgkIXwBxBH3O7Fu36CDBi8faCTP7jML92DiTQ8c0xAbIQ3/2uM7Z5XLJ/L
mDisAX9C9pBELrVl/JdsyY9RZiRmHVubBDMG33bz7gWlNEEf4rbLD1cdbR/L3voNzPKDs1GZ+oyW
lmxus1WyZaaiKmloSIj9rsf9HfCMtQVvjS//DGUuqXqj6qpmDVfdQjvA0bPcrJ5c5fhK/lTEUVrQ
nEkQ+BeN1uJpsGQbFUjfUm0OMxzEnxNbWHoiuly0cDRT7kfBNMCSziVH4SmwbqsRTu8+2V+YEIxn
wIWUrxmcvZF5P922XB20i9+wlF5IbtE7/ijPN97SQu+ztJxgH768MqyL+xeXJyLqpbIkjByFSRrB
tTPeEzBBVtIa3cVzjd+WeJPPnQyhX9ShXeCCv7z3NRw9jTS49kXkm/xwWdpemjHEOd4imUFmIngT
hFI5jJoDvI/bTuF2CMoTs002e1IemRE6A9TBFBKWA5PcUg+7znvz9D85iCerRvQ24T36IYv8x2lx
8jFVRd0Q/pmOrQcFvYUBVXFKtz2L5kbhRom51x88XEK8zPeq7e8WNkCPodTMEOlDmUP7rkmLuf2N
CR/VX7kw+yK1uRuST+LFmiA0gj1W2V+7eTp94xECKXUwmqRJPDieIjy4d/Kc2HbLWd9hoqhEYKbM
tuZ/pp8TO8A+s3AvuEBMgP4X7SHcpQ4ntX1k1gsg+VOIZr6WoLY/vK44GIiE4PyS8KVrZp8kg+cU
2VCPuujepDjV20cEEm0TmatrxyZi2BnzkZLaqW9h5sAFLtpHJFjezDm86tNSVbpVKIU55svqCGTA
X91Dp4LwI15G2/gPyH6N6MYbksP4Vy4z+saI91iBloKaImezkxUdHuDdiXEpjQbpCUF02DeU6cB8
+5zgqArVw8+idRZ/SrtRdhnhc43A1cac6zqvF53gTAlRb5NsO9qDJv82dx75BArlnI5tDRNxMiW4
hwkQklKMhv8i+StWW87un98eRMUg+4QcVZTQSTiIAS606I7TOGeWI9kCoorMtldtVgOrkbkGMfBM
TNicpRze7WpbnV6nHGHx151AfNoPS2EY52xDZwQq5o9mPbviQN+wG7IRclGSdJGEoIdks7llI9Bl
AHnOllO8GaC2nH8DkUVOGD9mQp6qSIMsIJigReRPuP0mMxNDcikGsZtgME3tPnWHXBaPKYjOZGjc
1iODwHubT3NSX1p7oJ8V97aWVt/zcFZtEKDAL3xtqpwunU0qpUM+TMtPPGwAI/hCfoduNVhpZKni
L6VOh3pc9xt0p++6+qOp4dsaTfiA208p66qZ5Nk4VkMXuS3pBu8aooiqtbU61TADbMmvMSUkWlPi
oxM4ixImsHOYu72BRdio8Vl/g9IWCueGicvJkJgi2n51BlFyEqF8J3iLGiHvtnWS6B3QlahrTqrp
+UzoWAkdi93b4stDuv4h0TNV/g+8HC766zifPChyGwjJxvQ5A1rmg6afi1ByPoDYuB/4EumcZwCF
JvquG7jtIx3WJgJ2me/FKuapg+lGJrr8g/K7XHcuamp0GyDn9eol4PQX4atH1rbm0PkPUqK+EGuV
ZA62P3qkVf+zLJfyFF10iSq3cPkLmTxJZjmWm95MjSgRXb49qv5Efi2a6TPF0V/ndJu+j01jqFEK
HykjCP9Mn5o5cBO6brJlBwGA74brHwIMRqj3L+ivMoakCWCFigg1xejKVdmw5w7Ed+eny77H+UZO
OWzOFLtJuswcbfqKMlsNB6EcMDVpSL4qtEazEjVQfS2u793j2ljfPwEn+XcXOTAEXVht62nrNEFs
aJQTTGr08wNcbAGPAT9/Itok124X5U7IfRlGeZxGq0GoHpodiBazDbJ7UrT5h5JTKaMpy1w0kQot
WoobG2zReqpTEhE+p0SiuL+/sboohJJRtMs9rpr5A8EJ+/OWEkXQdMml66Q2xuviqgVgeQgnaWJC
QTzaPQQhi7rY5WNBDE8bVS83mZNLgqPmTDgbJk80qTgvvmbrU3XHGzXWS0PaDWe52exrPdkIE9CH
ZAmy7vXt2ORZ00wNORqBKsuEe3AqLtncHC/wutpjkNb3mfvVHhFxSt4qSPmpmFJMB2r6NlGkB1iN
Ba1hEVDDu04iFc/yDezxLUwWpHXEEd5kpj4gQ/27r73O6zgiI60VnWXDofmltHc/8rndY3aMae9C
JKPiVpCm9UkL5VANNZ1BQKdfCgtENe27BUDsbBQpk2VPR0hfzW50Yo95BmQLWyiGOwAAn+B7mpxq
R2loLaT/QHEz3kfWIpjhm4lwHE6fQD76zmquhiHkvaHMbq7EvyxqnflrDETWXuHc1zMehcny7vP2
jZhfWtJCPsYYuGzko8JfoPm2x0tltRXmHiEcteKoo8549kHSPRZQ7DBSKbjp9AagDbuIxYNZ8fui
oa8tCxxqqBz7O27J3znmyFrkU9CaNY2JiqH83XwyHTb9My4g0YRzp2P97XXVnHeBs4SfnmLU5hnc
xnxuq2KqyMZwlWLm/EtOMBgJ85emKzcjv6q0p7dm8d6MDzxmLxI2bBqxFLzkw4gxfY5wicxS9Lhz
NK7PIxFBx/YagyQCSfCMAB6yLi5J8yHfoqU+dl6FFHT5OPCYtp/2fSuugLGHNHYEivh1yVUNybzt
zxgFzdth5P729RRPyrx24r8X49M69TRcGHDiG8kEgHJUU7YZI5OQqAGfH8Xf15LOvIs2IsQgN5X5
7YJQc3zj2KWhNiw3Q4/APnj+kVHrhH66fHq8g91ygFcQlTN3Bu+J4hZYtXEmpeskmayydpJEsZvj
s81W9QYCVa85zktKK5+UG8rMNUH9M9L4P5LObElVbFvDT2QEAoLcSg+CYK83hE2q2KEo0jx9fXPV
xdlxdu1aK03FOcf4Wy9HGLdW/V7cs1ngRgtM9otM8fqFQ5pQp7KjWFj30G3I25a4CoIQHqvPxWGQ
OaM2f3pAnegmUhChgFSrDw7L4b6JB7t3Yjwxoj5mJNChWrwvENgyWkDfotQUW8JGiw2/iUSPLFPf
Z9/bkHugkWfRij5e9gXDR6rB9IaSHsjdfAUMap4qPqSangjEuFg8p8DVxOUpc05Yt9o/b/bthWwe
7KAo2Qv4ZYIPEnENDAozGr8E1CIz22uKrEaIuHtbySkIrSKLkMatxxxFplBfdfYvJVYUPVdvbuDv
aqfY1vszrOF3q8ZckGqLR4hyuUD4WXvMaY/J0COVuIu0PTGdjLKESl3dAZcWJzKLnkhn67OVPMkM
gElox2/GY8ANS2M8upFE8iK79jbrERdpxdrstXxgXHz7kIyo+jEsMfh7iL3ee+A73nqSUnDETWoB
Pn+AZLc47PHzJjd0AjZI0ROpMPCjsO0wTPk/A9IXCxFghIKlDWFGiWaiYo5fXZFfZnj0kNZgLWR2
desVnyd2Hau5c2JauEu9M8g/EPL/pfO1f110m8GGBBlP2BPggJh1rRtbqI+lE7yBX/sywpb1sViy
HOS4RLM56BDRL4bkTI3zueLewzNhLBcRmaHNWekzp8Hg6Jb7C1KJuDCEdj7ssSCNOp3woRwu5ekQ
d5YLiIfZctB3mSMrwIqtNr4XVlWP8gUBo9mmDHPdrr+WhOaIFzLBS9UOrHPKN6oESWHamveQonC1
HC9UwrGnTc9jfftjP8GC62q8YfSmx9lEf3G6tURQj/EdPKcDl+He42zhx47PG9Z7V9c502IYurWR
qhOdLzDQdPqzfyJsW1qztenufflZc7Nc6P/KfRCMfAyCyncMYPJN86R4o7GnJCy+1RjqKGr+zpRU
76XwwcYl779u6+dH1l9p/WZt1HhTCx4XdcKuYTZERYLnNDYaapf8DbezZdKfz2TP3CC2ngE8Q9yO
v7SkWizCvcjYgjLkBN4zhqPIBUBGKTUhhLyflndrEGsYHXjLGdu6V3BB7XqfdKtyf3Ylv0AK4xY1
/eroX1F1RLgUtvTgMnZQ9cfBk0e5ahG+B4WWWd3V5Fwf2MW62hCc9RVT8v7DWNwgon3NzkH59Bn+
7CJ4WkQx/krXILvQFAA8cgM6Ft/u7W4bqndXbNpsFvUf7pR/1cPolipXGMsm/4opdK8l4AKcjf/1
FrRNih2GAARCpnzi/wE9s4ByNu1UHpt5PdX3YlrGYeDeEF7yzq8oQMSbGIJdwg7QZu9SNEBST7P6
fkyMWC11PPaZ5dzvRHonmJM84bkbznLV7mOmlFAtM9cSIUBgDhODn+O4xauw5dF7E0sy5WtRbzTq
HyOKAOElhIPwnL5oeDqLOjdNtcR9Ox4e4Tce6/uKpDIMmnOY7+i1vE4RZ2OBRspPGkLQ3ypT2hQB
w1iz4LYuJp00L6GyuEyY1ah9GN1Um8+Yp8wsVy+PnzzG6os4alz75B1MGctpY69P+uTdCvsmivLF
EzLUOEokKDHVYiWxCEEectTMSCMPSGRjGuNJjx5jaQ0EW8Gzdub99OWZu3tgWf3KKnGpQXkzwMbn
hMVIsK80aqACjrXSY8cnzgEU+tDsPgkgLzvtj/uWI5oVmiKeD6B8PhOqBsOCOnJZ3m/W4h4racci
W8BGQ3pm+Js8XqpI0gTbJGBsSGeOLf1Th4dQClcX8vThE5WWkUEx/HdkkuYsWSRd1nvA51AMZ9IY
O1DK+XwndKAmYwWxK0fz0zXmZxBCyELrRnDvmQvPUcubeVGAMzKU3eQ8gSW82I+bRafiZofqviD/
oRkWNwnR8ivU0sJJYbJN03JPxxq2l8v2GklFAMbygeBgbAXd7XlD9sg3wkna0k+t93AUexczqPyL
dWSOyscX6nJqome+p+fuucSQ0DrdiQ09x8oHV3PG7NuDRVAg0cFsMETowW2jMVMwgXrfJbGcr7gh
YC1HEGoi4RbULWql1e+vmLV7aU/iEK+7/Lun4nJuRZ8iHOWWnoUQHZYpC/24tn8GXJt4BCL4oA+m
JUTG3VpLr9yqV49PFzDgbJYp8Km+fICrPBjRpANHC5E98ppnBwUoPwHoWUD/TGksUo46eZI4Tfnp
+HEkDyBQIjTctr78TfVABcXEKMCTcSNurpp88FhiD0T2yBVwdZFh6ZWNhhj+ApQelcAMpquZiHsM
0AOpLhJCJlz7bXPJOT8HRfR1cZ6pwvSgitLayvwRnSvHZwdxaD7hdg+xbzklpZvf0vymtX9BvXqF
zkEkP5wRZOL8KHclaZhr2sELI3qAnTwBmoFRuiJ1h15sEIkJ8gC8I/6cLuCaqJi7xJijrf5pprbC
YXIzlUZMILyzmgOLYUGaEB00LsY1sglgXtlrMDDsP95Hx92HllcFkuYDX14IcuBnrLMIMc6b5Zsp
Rbf6xD/oJtQRamXGASIveH8ICYa80ze9uTJHCHw7ccujSekD4MvW7yI8MEIrxcl/E4UVFxqxkIh0
fnd4+Y2VkU3yo0bBxQDJkoVhYE4aD+FCgit4vBDtQzOItfWHN+IljH1Fqozvx+tRC5pxzriasZ1R
45G8kae+4461dH1NbqNZZ/aXnBydzRnkIsQvoxIPsKW/TYVIz/HQoy5g1QdGnoQhfXqHjky0bGtM
9LUa4P/EaYnqHUnv4EIv9IjfBbP5QeUhQZrDVoWdDfVI+EOmvH/bBNcib+77fUz8+J+kFb6w6OK+
7R8ZdBmzPISkd+K3j/HY8G1FUXysRw2wHxaiOawoehrOL753iFc6FBsyQr1ixTMmJFcXQHTwyYUg
kRjLcBU6jIeEwiBJ9HFZzDSQdvTAczT2e2QQJtGXUTuRZ/XhAjpGhOzuuwXLXH1gGrttvsZy8OgT
OUq8hMD0fHIBRzeW1o3s/8xYDjNmoq+N14m6ZBwRLGERwQ5E1dwgL1qMhiXL5JUNKYYXAMnEegOa
xHm5uUVg7wRy8XSgz3jZbG/xeZttNJ8qYMacOTGWQT9o4cqIInzM4+AefJnPRRycQGUzwioZ4Hzk
uS8GRP7lsdobRfdxC48VKscGcosbBLEW3Wvk7SyUPXCLhxaOBcMvV7LfTxnuHuvaGQQPonJiTJnY
0Sj743cq3FvwiXpxHrm6yXKSR8KIzJwHmczBQUgi4o1qLSLOvqKYHv+fvkL4ECFK5xF82wNp5Nzo
beybD5AsEXB+3TMhAtz9nl7+14EDEAXLjyP9w7n+QY20oMImINTsDdKOWMH+mU++jQzt5sMc0n1U
m/ioQVNhl944SbH5iW3y22LTs58E7nUeKP0FvWDKBMk6Nm4ZMFagGoxLFMr939VDhdi9P/ol3zky
ZJDuOZacfPpN2u1g1bOF9FA91FCqmPoD9i5W5g9JeKvnSiJEej/0jel9oq8khP+GeUUoymMeUm5I
8HqgIHR5475Vb0IXfZ0ofZslmTGr3Ugz0AIij294yRvnF5QMsy4YKmfNBSADYODOwhOTd0A6FpG1
/3r2SrZTjb1TJzeN9mLADHnzjoy9vjpvv6uSAd2CZWOQOQ/Hb5DgclKAABhAp/AjE6bDv26OSUlf
b9EFE14SgpQNA3pQkdKV/i2U/uqY9pzf+OpXtsyZ3B1qJCDITgmYw35hNgdEwOiDP9uOfXBFI1/j
3TBys6XGCC7RS7lCMDnYFymFu4jFn6seayy4KpgA7xlsLv7z0Qfwp/GqP96rR5pvf6FBnIFXWRvK
kq0PCaK2lHRCXZ5BtDejz6IkkMavlw+kYfFtMDI4CGnf4GgWbzHto7cgF+7mLuRtpyExBjuHquUz
GayUsJxV6Sv5LJ9k4w/QXIs8s1hHdL17d7boHB4uP+kA2LxMnhRMF403WCGvHALM9L1s+cYN/Twq
Y2yuuXDgCysATWk2QtiaKZL/BKVMAZDBj1cft4jygK06ZuauIkDTjZqUZFH+RshhCS1whC2ACGTA
0nzLq/2S4X0X5VQvnHcQ1xj+93ziX7xCy3f88vXJ0ydHDol+kG06oF6RDgDu//EVvE3CtsFMAV1G
VBJGgkmOPYuzkLjfmaa7gDno7tiC6gpGEDQQIOLFZyDI+tt6uHql17tNICaT+deUkDdF6kLjFD0W
U5TgVkHsLS1N3N18o2pLQZbjbLmEJJZ0iHMcMBDY7OQG2u4J6NVfnxsH4oLCcBJraKg6A+5zYSDQ
g3hGnn5Ud3fnYgEt3bavic68HhajI5lLZJl7CunC6MdQpQif5WcOKX3eVAm91DNhJKL4dHL1sR9N
ltveKqOoaI377+xmqCzGYMIl1qYtMTm/UI/JNAupHQreO8mW4ZM5nBrAWxGtcjkUQQGUT1T2jWew
RUNISQ24DI/dBcvUWCUfDfAqMVpriOcN7ddkMOW7CAQJ8oV3njo9kncWn4iVBCi7JnB/9FK8+ZpB
3aLFma1tRjUDRpFyjh7aafaASrwzMAjpZQnkReFKDar0ZguRd+2CHi6KkBlySB8qK5d6CuPw9X+T
etoRADTn/YYaOUh228F26DZRtHxB8RAIDPXmwiHcw9uY5GORJ/5YP8HofvtuVUXNTNgFHLIE0l8I
eULIi7FvxE0jWRylHl1seBNNI/ws+qFKYeJ7SS9GdxhA7kf9CdlayuGLZvwTwV1Y6F8IlOLRtXGK
0JV9J0GMyYfQyx3+DBu8h84sodoaxsNYjqSUIeu+JlLRggonFtgGYVr83J6Pc1Z7egricpzZlc3j
QuAASnIAeS5rRiNlfjudT9ez3WPeOklThsgBkL9utqBDIHp3mv9slmBcMrcA+wxX7kYY/bmSyBE8
BwDjQNh3IcsTvnzUZc4NwbIHHN3tb6QvK9OL81mAzS8IAnW+ge4yXJvEm8OIHZDAX/fS5lZ7oKv9
pOM/SR+0BGVUbBWLJxovLNkrT4gt3LBBu9D+2qhe8ByA4L017qUgh7+X9nlaLAxo0Qlf67M4m5q9
+K+X0WAv2gFujEgLSlUeqA/ZokEbZoK2AAXBr/IFDjawjhAeIyOyukR0dX7vtEl262J58YV7hlIv
8hQVOiffK83+rrtJnYoo1xbjd2ZTaWEt724Lsa5bciQzTt3IEFP+OeH5uOZCtn2DUpbTN/KVmeZi
5Ytku7aFilE1v5OGMNO9quJj9648+hJTS5cKAo2L1Lg4YDMPmJFVkerf0R5KBbE3bw4lIw5amffu
Q9yW4ginjYzQSjIBcjRSCXSyYc43G9BoRtmuK/9VSNhhgrCwfEhnG7FrE9Xj/JCrk4fEJaMtC/CB
CUmRpOE3LjfjoqE/it3ArJ2cmwJFcEHkupV5U3B8fI4zckZ9FR+iT/aY8zepCQbg8dqVx8xtT7dY
pcLFBFn3VeuyzCE4AA16wsvoVgsE1uHLk4+D6VBUBQJE/ULwJqacMeIk+/2X+XkEI8BXvoSTecBK
yJvM/0QU03odlBmPm2DeZoD18WWp4bh0KVEbBOe5kmrW/9i4lIgOKJWd2iZygUjUSyyU0Cy1lFAD
T6FNYIxzATIEVrFgWnpH372agJE5d6gifl/QJzM7fnQbFtZV3I1OVDixWWDCkMT0bmPWhPNFria7
Gi0AfI+7MQUXDHGOCpxsxEyUc3WmRMP5majFJpWPOlp6+nwB1LCxe30UzEZAf/OkTZSoTsA6oKxf
9iX+WNfVIIbt0+2PdYnJtLiNXFwKL3vz5iSNGkIeVgVe1I2yyQcu6oQBxecc/6Lp9C0yPzgqiAWl
bZf9WeDh7UyyPmPEYf+rwuhRs8rVOUU263D2gh7rziAuuSfZeZ09NrKTlFJuCdrO1wqe0mRq4/F0
iuhuybt3YGCoBeQl/Il5P4UuCe99oJ8upUIMsQorRB0Sk+sJFhcACEzYZQz2h0sOdHJ4ShBl2YoP
5Z5gHj5ofdomTN5CIfW02eWB/Sx45uupWoMK/glVIfAO4x1sjJv5fHecARYOpkjdmZDdcaLV3mG9
5cc0q5s9INMDHRhWSUBd9wE+zjiKFB+EwnCYoG7pI6givlRtjHG8RCwqxgQZBove+RXYkZTw3A3n
6pxe2y+LUxfpz/g6NLNqVGAP5FZeNtT7xX1AUuVuPdFMImqPhmMsfXg7AcXIEhom7LNMbtHFKbBG
IP3xyXpHnTTJY0Y+rvdzLJ/eeDJpl7TRkuE3ePo1wNL682QEJJzB1ua/QAYRhGTj+/E8AaWSgc8L
hlkntx9gm7hexVWI55TJDpYdw4XJSavclSa9LVN6BfLNLSOyXGTyHm3SWyJDoAu7KyaHGHgkg5BK
7+SBnEcGqjX6NwbLemJoRG+I0rjWb2FPI6Xg9G6IfCPmZCF/zJjH8QPetoEi4Che0YnNUG5DIhOt
fFk99/yf+PTJTnpznQad202xciw4v4WpMd8qe9ENvOeMU69hHpH1dbGY2IifKuevMXi+97kEBS+U
ZBcXJ6h9mTDBIensxOD4pp/l72MOXUWUa6o3V8NNtL8F98k3fOBGUpOhClV6sQb88WhArgFgLMp9
c1hZ9Z9hiAJRlnUKkn97Pur3H9+GqB9LUIuMtTa840pEQf08hhM1+ThEWXsMUJY6ZuWBmg+f7o42
FmuHZJYGAJnza2Eg0cHhj5YlYRtGU0McpRzC69yGlEGOSAxYAEyLDM5nQBUT5YEo/e9EOmoMQPyu
PfP/f5H4EVghHfsngpzw3BeB2A8UcvyeIVkigIF2SYAsH1lx1JzVw33/UQ+aDFlMBc1ITavJdPVq
xphUb4tu9YlkRhL2XjyWBRW7DRU5oITISeAHxTc+B/UqPOTitBnFLb/trRTCw8oaQTnbZ8IgQHow
dLkGLc2GqYHJN+iXFpf48uB8V6JvUKg2mBWzqwulxrTToEFzMkvB5sk1MGCPeoG+0uwxYxExLHGz
Le4WFZoJE32M6DR5ORMkE0iWWUfcx1idMDTYTcg3V4NVd3OfEkzfH3AaM/wRPzT0AZ6hEoJqnJDZ
tCLSNEBAF+skhRZsbv3pdVWRPwS+xpN9Bs1YwgK4bCxoq5bk3zoPq5rjqlF20pz8ApFd7z+G7pPU
+hlec//B6PqOss1vdVewsu7JJ8b6eoFW/sBHQfCP4C3xHkxYimSU6UhotuW/R0quSdRofCXMiaj5
e1BglHPg+gyEK1Ix9pefgxhEpRSwDKku4I/zYNN5RLEvru6xTiEOf7VBfNZbMNQh6yZzPb8pX6d1
XbIjjHRSPR7282GfS8RhQc1cvpETvlcd877iDXmBf/y93JRYp6nkFUZn/qGSWXzi5y3//LvqtSyy
lj7FAJjICcgqB4dZkrTfs3a97QODFdkrM2SHjDuEnjqE0pE+/rBarD8i6gWZ7sRAJKC4kNl+wSnH
S0XlNzHsLDkvBnadMOlP7ruvnRG2e/c+s50qYIWEMCpMrGapcUk0pCJM3x5ksxC83awNSo/JALyG
IQWWm2jNe8q1FKAgHGnk0/BmRd8fLoJWYMZA47PMFFE2jdWftwiJOhzUatA/XMetiwJwryK0Gdq9
LzrT61b+Fzj/kO2hiCFDpOc9F0byob2rTgczfVLKo24tnfLpP+k3uy9JZiB2NNILv/lG4o4gdfC3
1nAMfDj/AhHMOUiymAErI5vbbCDyKNHb6Mvv7vYzNYL3Dh1uxfmQGGgD7xpvltMLspB2tz+qQZEc
cqktqGJDCPfms+PhAvjnToVYPXvndkyUQ1sEHyjrfTcQ4fr6hvKx8wyijJaD2YPh1lKWYIjoXA2L
6NDBkdzy7TusKYYoJj1LPyrzFqTYypdVADCK81+fE5JwI0mPIpigmQxtBHaaeSW7t5sNjr1QsKkb
zi1KhplyMJCOFkC0n+SHVLmy4Kmt3pzoNR5QXg6v30RCaSRC0gi4q1wt8cERcz/kZOH0DXthXo54
cZxuRsI/qa4mqSdoDYcizwGmGEYgwtIhwj5743v02D/do4qikaH2aoP4Mk0YFhR7DQHQWRpnIlw2
KzOSxoxNk+KTe0SWgnG8qJie9IQaCaIjlOAbc3204FlUkiwucHGYkZsadXA3E7YaDVPCa4zbjycI
0VM6FJhoWu35SHh3e9h89rz7WdwTs1XPwcUImEmiFPwMfEzvmONv64jdIs5fIvVc4iyF3ccNhHIU
zRwgMQI83geQc3xYmd2zPrMP1Nu+2BS+zkmUz6A27QfEI2+xtO1veFPnQ2xiaqj8Lc4m0nAH8gR2
p4J5QuS1IHUoASMnBmV0WfUWLLrS4cGEdBKi37t3TanbYGxi9p5Vk4fQ+FO8yas/00Gj2Lp7MED/
bI3RzEywdy8UNiEMMMSncAcigUSsET25UfBJ+wWW55vNEv8mC4vjdjCVZr+AOqhxMRd8yx1r2Zd8
AJaA7xBnpbIcnGQ0wZD0HPtcN9xPHGRrNFVIHq8naQJlox5uY5iclbz5Fpw9t8UbW6lGAFcmYE5f
uBT4cuDko3OQk0eeohQ/Ex174RBwcxZKNBg5W3Z2NOKr83LaP2kx3AGNmZk3iF6ersO0fh8jZunv
CkUzZ6eO4pzc9hlXQDmVxy/6X3qWGiOzJlnku6wdaPWffffgb3Bo1MgtrdbtjbM4oBdrgFRkEAwC
dJnzM/NNHZPgF4gccrI5uM9Kil1xJJan1hBc9Bh23NjCIYO10MhA2DBRB9u7gxJ1fEF11NrQFB1L
JwRxydcIvW5Qc0i737CLZUJQf4E260W3OdVCRJudB8QUifeCdhY6H25+7udJLypAp4H3bBalRfP0
2k0XKzpgNJDHs7C66WMtJXmkcuat5GMHQwR80W40cT+ckQ8x4Wu+bh806xmK/EsuJ52jQ+AwjOKG
3TJK1H+tZsoIBz0ub9JpKXjxGcLSJ7Ec9+S6rrBgEqnH7UQmCngChyFd9yrTM3MhUjEu8MOPYX7H
uLVW0mSIttYf+h3opakt0eOYhpmPMBhPmbYfkBSNC8fbpKiiYrItoMWIk7wmBfkI+PasbMzNNZor
3Dr+N8zhuonsGzcKfXgWgEqLRYdahDu+GYmiD2wWh95BIx+UH0BAKZJGWcRU4wsxZh3RKml3IEK+
IWDvTbWEuNo+J+7VBM8UqbUqApHrXHMF1iQ80Tqboqe1WP0ZAGDvKfdyziIMGfuYTEizTOCgYg4O
FDQhQMlHlLD3gHPGz0R3XjOhzfuyjJxJMy19I6wJVxZQxNm+uSTyzvHnodKQfJWG4PFA9o2G1mHw
K2OReSXjpF1EUzaezXPVMduUhVhwQTuYi7jK2TTuPfNRWb0pSDl4afALEXtj2CnH5M3LfFNI9nLe
RHBjFuQ2OgLmK+I78lxl3JlIKfHxzvKFEmdHFIVAxiaiDYqK1JHfO/xYaM/b5885U8JCj5AqkJQb
qPVv3DgET094qwmc8Agr5o8OZw1yWIyC4E6SyVOR+dVfD26ew0Ceo+lCakOinMB0jDinwknsT+VK
R+X3sVD2iZNQ5N+5rE2XiUI2chbQQul3ODsvThl+A/ic5BwUgCaG/Q1QDv/RWUfQG9+aEevMNTSC
AW7m0hy3B7UvtHUmIgsIDvARolvQFU4bIlpZaxEDUtzhKGG3ekGmctui3JZ5YhA4DLCJ9mLpa6mi
m1fh+Vzwm19mQ8RL5u+f7q7GAItRsAfsZmp8xdC68eVM7jFyBLjuuwVVIiffPrq1F+AWC//Pgjpp
k3JPIxWT9VhUQGhewzgzchnEwZyDako2MonaxFIjOJ6L2iNIcg+CEgcFEln+HwUtb+Mxr/mHb5CP
CVTZvPYGw+rTQ3JoiSPXFJYzVkO+0MCRtSXP4XgagFYxuk4aYtgI61nmcea+Erw1f01IgsOqWN8w
jXFu74dwxUnFb8Z6uBcpuM00G6tzZSu0SRbv/98VMbNXHUisOJMawdJ/p4sGsahJI2bC+A5rg+kh
7nFBkHnyE3LliIwIFtPe8vtCwWKikKzXfJxY+dyzSf/MaAPW4j3QRZU2x0ZluU+QMA5vUkWhfp1m
9LTmBDslv4CFG+z5X4I1qhT6OkNoD/aDmkcXs6n5WfdSzmQaDXpIH4StYjegOQWKiZYOLrgMFWeX
ghqh8Am+SwxHPG1WkfIaJw97GChjAnnDZk7UHPiXfrfbSkRDaKX9PsDcnSN1wyORWd9Q9oXzRHTb
VQxSzqoasiDdes7Le6NDQVl0QWFy3SHLUoBDEraGLj2ox+Gx3ZRcK8xSm3ojz4r1Z4OcHKGxNpab
+OUNjyDQgaSYBkoaslO5MoXjCyWkxMnzMPe8qTAz9Mw+ArgnTgV1xu+pmx8s//+g8jLMxiIqYKwd
NVTNXL+lnVlI2QdxtVEi4h+sC7E+KugoCPnkDYGlT/9/sm+YQTs0TZ3LW3Q9iXm1HiNNAGFOBc7Q
EkTEB0+fRTcv+HuGVjvp3GzMy88ctKUvUKCvR/BWUIbIqwfTP2T6bHAdAANPzQbxLnpsNjyX9b/C
JcEXW7X0LUrUuV6ytQmVj0KzA86E0XP1M2FbKO0glYRRSREvQRQmiG8ZF43EnsHtVUQ6ASgFHm9S
/U0VFMyWJjWb8ZgVCzEzeQGI18oloJ8R8YuxxqENFtBUa+XJIHgt9TQfX5cYRzhSzc57TaAChF0T
9otL/mKplsRT4L7CAeAJlZmEZV5tPhAYqYeri0dE85GDTfigH+RtMxp7ZEO7+koAzDiuA8kFqmEL
/q4uzmUNpWGVPXAN/pWwYqQg6d/n2bL7wOY42v3BoVkjqOdEf7gwW+xm02baudIhn4Phoea5jTVe
lohVFFHMAvcCfnnD6t7tn5DkN1TprpE50ASS7/S3dTvBI8mwC8RCodRkImC9Y8ckQouMkAEeaOyV
jxMlAwxuiTIj1qQFWMCWAhDKki8jHVHNcwCOW/WdTLFYgOsNp5wEifmCTuXqRuVF3cRROC6YMNiM
9wBVN/Bkuqun/BFev0/hzH3FP1CpI1jxlwkoC2EpdxYBCS+7DLvKyUBkyY3qSDcgF/puDhd9vl8A
k+MGQyQG51tQRBzq3IL5H7y/87Z6IAXfUKW46jw/8LG4zZ5zkfCDhTJ9IEeCpPlwB31YwbaMhhzf
AiDjKn+afCFnT6QDh96UU75ZsRCjnAU2HA7HCPu+COuGdkFOclqk+MBR5lWMhF7ufXlP+B5tjPUH
lUFCk7iLqe1fUtbDRVA+YtCa3EyUyB6OByTsdJlbetA6xN2DaT+gJIYnnQ468dL7ccMjqCFXftQj
HbML5Br6MYCvf8k3HWEBMGp52oNn5stqq6NNZ1YGKDLPlDTyAbcUcimRZjE6XUYPEzfwaBH/uJZf
qwNs/p8WSmMR8cily1H98cdvC9fIzxaa1L2xwcu1s43BSIf5ldzPwdiiPM2YLX/kD7Pa88UmOn1d
cVHL8z6nAusJdx4I+3AGBmCjYYmVRLAd3aREdkbNIMrmxZffHElrT3Eac/M0F+Q2w33jPnxY+RyQ
HdpKpJVcl1iP+ez6J5pURegHrjraTxzCPpPHEdwmzpCKZLMz0dFvgGzZekwAhRFiNEEvRUgjKlnQ
uKD7pBLzdahGC0CfF8K77wl2gAUSMdfAHP8P4+1uNE0M/lqcvspG+o7Asjkle6RIAR+xLlLThKO9
oPVbRNieRL7zAAYLBTOTJSe3QiqeaHnqpb8TBytiQuQkiwWYFK0MrsA4bpBpPAG0KIsMUitp7Px4
O1J0Zef0JPWciwu8wVtzOSmxdGT+dg+0KND+MnAJd2lFsd2N3I7SkUhuevqwJO7L/KGhRZ6NTAqa
gkUDc1GKoiF5e9cxfLsIDoOnxYCosf/iT8IpTe0CnpyJNGXbmb0WZJ8KRT8KmJ/99Aawsjij+Rwh
dbD5sFXIIRjDBKmu/V7DK/jl6HQlkw0HLHpfCdE2OcIE+mKLsfM5UTqcyxTnmbMLdlkEMGkXF8wK
OFydL+UcAx/Cjr8VS+kC5yafAzgBKynwOSaKikOVGlqJ5P6c615JW56pYoKN228PPfqxRQVWbuGj
nNfpUhSoSHQhkrF2ISChRw40oTUb4ViFHAEt5POAJndPfBSiKwgAAClSG0oIgHIzm3cx9BJoVWGR
f3ok5ffQ8egjwgMxmVdBdidPBeO1DTp437Xr3Umz1ZjHGLXS6+Y/d7/TDtU3dXRI1C3hyYHHrDYV
Fk5QDDeZ2gkzrDOkQxeZHAked8RwCGHwTavOFX3W9Dqls8g8r8hYpOmpGs2wA/os7r4Iin0k783V
rki4QHQ55MHXbH28OyckYAev6RBc7G7CIVIGh21YA0vpoUgluZ+ii8L2Zp1dLo2AH4/qgMADDF2/
8DeaCnlSLzXouofWCIyEPhWc2u0oCMD2MV8DWluaW9vhe3mdk599FQYW/mritOwlcBAJA3iyqCJD
tbC6eCKWuBkRDFGO7GpOmsw/VeGDuMffuDWP5GVAmZKAfByQ+SGbGNKtmYbtUiLfnOwA/2Mf+TRc
rCJur0/akhoQPNee4KoXJEEAKoMSEYkXC5ldw5evx58hSJGIHO4mhl+urPdO1H2IyE0qn1DoEyDj
A1CYlx9cFeKjgKQzk10Eyvs+J3sAFXNNhgl72SUB49gRlLgeYppGDIAyUTrppdW7iy6bjEZUsTZW
8IKEKFM4gYXt6/QTfjkIH0sYgO0aBlVfEwUlubd96xkJ7X3uYNaf0GsQn770AQv+pR0tWdu4/uBs
UIqYS7ifE3Fk/fWXZJMatWjmGpP1mmQLfqi5Dp+HZgP0UI/M8CNsuvIn9NKMOZ1v4Iv4zcpLTTRL
Xk8Fx4LJTg3q9gpP6cM+hlYoxd6o/lfFzAOCLfPukWwQPfjYqGgbaT1RqZk/ozM5KJKV88Zz23ve
BQkzYwqnL+fdSFhTBjzgb4ASf+jxNSFjHD88CfJXtwhPH/qDifQCOCKjiJdzDwre725UX1z9BOKp
mF/wrAd9whpyZOpL/Y+4anjZL6wdNnoB4RO+er9lt8RZm6orFLrsUB/rnQBbBTK5EiscyJIHoHld
9JBlr2A/dw9+PPk5IoWpClVP+/DdyjHq80iF7T/vO19QUjW62fES9Nj/UCI+D4iopLtwczyx2baj
M0orDifvqJHZ1G064jaQsArlq0FsErA/1bcAxfvCkTJQdsXFo1ZbO3xTVo63bBhVBLhzL6CH4LsM
Fryrl4i6fglmrsjYvUB5qD3a/fxWMGA3tCCY+0EVCEuMmwQhQEIGJ4HoFOVtqEb94GIwLLpiyEJG
pe+uX6LGGcUR/GZD1kIl+rwc+SjiPxnFf0iiCvPMrYIoE4XLHOC9tykjPoCGgziznwe4G6LT2hkx
adQHxqjKmXThcLLGgSLoch+h+nDEBI8BYVSQvc/GsyAzjObz6O0MkeJtzhusHAvj78oYz9TIJucg
c76E5dDqCKsCqplLPBDPAHcLOyvpA0UiE7ApDgxCJM6YN37LelxOq8lw1cAV5k6pjvpDghborg5x
PB1r/7e9hqDiAwS4fffJbSVcK2LDEHrDeIWOkDQARHo/4sV66Z1ULQdzO7RWNnktEcqb30CknbBV
c09KviCbjbTnZl+SZUP150q5/d1iciLrBmSd9ztT3Tt+Mk9GpDpA4QqqXu1pa0UNOqCKmQcYoPbt
qL8Rs4K0ftHpWCU65Ah+xgWBlSDyWFFaAur5RPHNX0YqS0lqeibWLH9AZLaUgxjAnltvBLhkGTcn
w1WdMiZ4LRqk3JC8dXwiLhpzILyrR+E0LRfIFUpUEUEBG0Xiy3tFHLd7HY2wl2MLAQctiGJBc8o/
LagXRlX+puD9B+/1doiKALBIC9606zSfV2SNEiZyQkr8mtJCwXUecTmLfxcdNPVX6Mgf3Hx9jDE1
OEPUzqtxNmnh63D7cduvOFSA/IRVHY5xQXgYY2F7VFKhUZhVCAV5nIZm7rNHolSx0KKqXPzrS1wf
8FrQ0kHPioelUJ49BuaPUSW8LitHtxGbyj2RcCn9qMBkSXjuybpkxkKqE3QhSh5ELqAzq2KBXrXW
zEG+gY/NkkcEUY8dZYghHAse/G0bkdArYbTFemKDhciBjr0SKkpk0EJnZtZ5YDXQjdwvDFYva/in
fp1Ht1Ae5ntazrfREKrsI768wxQkj2O/2H14ABzq15lg04ZZnrxJCL1sRDoi7QYjjQKlBvdWXCGt
c3JEnHQhzD/pO/gBHeH058LkDjlD15eWzmKxBvrjDnkT10okGDKdj9WnSe45KieKQFXY7zyyjSkj
I1bLe+G27uYXkohc/txrrgYERdvvkTMYrfkFT4RwE5r1W4tmj/WaEwxJmUkGxZfLyVVmvGpqrxyi
cVIZ4SDdF+7N+86vx65yb2BrMb56+cQry70aQBUYLySA9u8dsF7izYAQRUELbI56UgF6KmePlHYp
TwKCFnSdNPvQqgQ1R9bED9yWP+R+AUQi1ezGlVu7Z/bAGHNQAERMNu991t8PvAvalqOOOZ0sMpTs
vId42mv3zV5EY9YH2zmaVp9rmr/xOiHnOC39L2HC5z/AJmRMR7xJ5aRKkaAqX3auUZHeyWNGeDLw
ADJBgYd+Ew53IBaqwOz+I+nMllVVky38REQoNsAtvSCI2KDzxrBFxQYVRH36/eXaUedU1K6aa02F
v8kcOZorTSJs0K6DyCm+r3WO04JMbEapRBjYrLwCB6YOTh04GP0dmaIumvVn1wv5Ad7jXmdveUSo
ebcdv+sxhv+EA31aQmD70HCBcyrC8wWN7LZdYVg5BUSsmLq1hziVuq0yzQ9jbp4moMKwtaw24OD8
Ew3Z15iXNBY96+q9/uAlK1mb053zHZcHh4NsrgUXaOnH8Dr9BasRDIsZjKeJijtBZa3eFpjdo7Lv
Hw/bBf4iSLEObNyP/Ych3oBWGufeghXDCgAjOIXXtPD76xt6PoRs4LNQRyiDLi7vVxT1mJ+L5o6z
M6PltkY4NU8Zrpv9PQZRljr9pU9Ge5VVT0qxMzSVOdpNZs8JJUDycG9RZ124rw1PfMqX/5OMnztu
vIxYmAypFr7MRCm3zXSPnUZBgiWyGPfJvAZGhbKn2eX6bvmMrLitHhmB2EvMEfHVb1sZ1lj7/pD4
177VRnrw74MS7YUtBBQbWOUMj7qjNpJUJNReOe9pVnmQYQ1+TwjLjWRNv2FXsNTBbWqhJ+Ihi6CY
Xipbq/6aixR8fUU472rAwGlU2VPD4SsgTRdNNg7EXJy4q4fKEGARFJe+dkGsAqHytrGM0d7yW2iX
4SONzuOABLdODPvDFoWAamPeloyZhR4Dghec+/S21sb0OfyB0AXIwVoQKsPHB5RCV7oAqsyEPPGj
7lc8K7CCq3uatKimX8Mh1yxvKVHQ52eVn6EJmJV/qH6gvbJotLGkHtVyt+NkRRHOHazL7NViBnn3
2wia0LOSOhi3ia24O0p4Ya6pDMn8+Gd9Xy3fXPl7TDADEm0iZdeDkAX23whZrP8yQ1rmI7S+P2UC
lhsKzpzHyHdeDsIGrzFtn/YDJWLjYFRZP6W8HFFVEmmDxdT7Zx7hqhL/eg20dvSACQhkV3tPlBPg
MtxLPyunsGKUBJahOF/kCqrdKefYW92Hd7w3AX85a07wt1oOEPYtE0NGsQ1E08/dBs7IZYkV0Rkf
qzJWF0w8jUiZvRaIaPGA6jJdjN9BhSPw0wFg/tHcQxdoUPXabY1Zw3XPxr6MruMpGE8EjOLBTVpN
nx2/rzmGBoWDXXIdX51pyzHAyxjTMMdMjrvC0ZhC4OE+5Iwm+8pnAuzegwKyL+UvmksYAfwPE2Cp
qPE6IebSu94QJmwD7+Vl7/M/4FdWwjf+mWV2HF1huHJBkTw/OLo4u2Lv/AEmwsgFtiuCR1tHhgun
jHGKDD3uVgIpjK2cOw1IN4sHJhjEHQSZEO9mXHjwk6Al4b1EJwpb2aJYJHwrXjGn0ncrvz85HvjT
EaweentgOlIOOTpAJYxY5w8kTHwtGGFxj3lNcrf+MHrkt+6NSB1taRz+jPTqAN/v35vr/kayIaiU
dxrngUyDMUFJioh2BSDr7A6gmxR7dcn7u4Scywxb9ClzAJoqi/KameNZZyAkyBUR9zc0hV3G3oBS
KFvWOLRZt7QBtYduQ1JRb1wM0J7/DucUtul1mRjcVB+UIjh0kBr+JWYKOj7kAYbh1fgE0+rEgPvl
P1nz6pm/9fXPJ4/fdHQ+y0MFcwZOgkYJErQhtJV7SFq07i4Kay53Z1t88GmzmBgsO14vNTBspXEY
3d07dfZlxlGBsJbDc5a7dTipTF9PO0v2381bngaEoVG7L3XmzPgEnKPJxwFWs7jjetae/BVHh9JI
tWDtW5y2hohtsAUBKyBsimjOGUpbdJnF8DowN+Bh7uvvwXuZcjJKscMsytY4zmsPd5d/6dU/5zXB
kC2FgUUbNORmAGfiiCIVjV77bFIiM1WelZO7l2SEAmP5evHr6WeOBCfGXg7RjzKoqWSH8EdYgzbo
bgDZA+k6ORZHB7Hd1ZzAjRpA1xhDukpO3Bzrlh9TB7IWMVYF8e4Ps6P5CIP7VDwiCTaKcPcwCC+B
MBoQScrz+ppD3jhfvh5gtwIGJBIo+0Uh9H9jiBZnyw31h3gEzBLAExUL754WcoND76jAK0pqQEyq
7T05Q/wlIk2qB9oXLOpsQr4uGOl+Rl1AkA7zKiAquCkQXqRpDZrBNcnt9hKLBs6++wY/wh9OYGdH
31y3F1+lkKHJQayJCbBKr3ydOHFuJoX1D9IqVDsvhtpvQHn9CfKBAHuKeSwdKVMYZ6kA7xQ5V6+b
FPvbyc33RYSkhYnEUt29KH4VMGienf2q7IouEyZaM8xA9peIV7wTgaNA+lwhO8OpTyEjwlvW0VxA
3avL3UkMEUKfv+5UTKt0k6sJALMOraGypgMkstciCc7sTYWzcYJqdgcFJ7zMp/pg/NaLS8A9ZnaY
N7MSPAXinbrlusSyb7nyl0bHnIjyB/8kDVae4uxXxOl9HMIEg/to7R1t3qK5RMYMmnTm2t7eJscJ
8xm7cgY5+PcZzJrhcfiGxfHekLUe9tI+UMLnDxKUMQdWkIx1TuCNUESYUDvrbC1Ny18/W6IIi6i/
2qpz/VitqNW3BqOj1XhXH6EShaSNTz4cQq6t8OzfwCsfLiQM7HLMB+FqK0yq1aHi8T+xczmhAkj0
JuGaUDzAtDIOOO9EFS1nK7U7YPmDeAmuICLx1k9nwlJoTEeb8aQZIwYYmwy1XW2Nlzf2JaMzflCy
FyQCcCh39dEnLltU5R8oXrdollXxRUxLHeDVBSLOtqMD/y3A7JzedMIxAPvKJdqFlbvafay4tGaQ
wnCH1tBhZ8F18A8NC+PaBVN9Esm+OeOO8w8aJ00H4E2zDf8ccXPHwIGbgBQLBylbGd58rNg4w16b
zq4EjkWiw6MhGg57Z+cD25vmrR0sCfGTpvnwsLclbRb7lSkug8raJd0KOqmSnMdrqhBGCGzn4eS2
n7StAJZwJhBWrB/ZnEFud3ZnrK0v0Q1WvTEmFgpZD+gFEsSv+7JrWj1hcEBu5HtZK/6MFkEaqsJM
LGPA+J0D2w4sVdAJ7GH0+I7U2fDV9CjGkvFsTOVmQ/0i/i55DaUklkHFltVPddUfvDNce2CJ79lB
XB+XPW8N05HChunJ82JVxxBigO2PpcuCUsAsloW3fTO2+ZlJbV9iJXh7cgYBFSA5uTkcmBbF4BSR
kFdyjnNIoDb0OQZ/+yG8T2aabsodRYwIfRrSZYH8yPpUnC1nH5G0UGUKj+hsmQnHzYZVaAJ/ctp3
vMc/37JFS7ochqch5xx0MDOAQxYktzDDAi6AiMY1D/odK0xHf3S+VfjGVrFlP6bfRIMN0WOseDbX
aPeWTM1d2m666qO7hxRfmZnKjGHNacoRsX6a2za/pMUChzHtF3wAufX3JKTxSX4m9+iW58c7ZjeA
jWKY4684kX/W0rK6JQulZyU9lAoRLGAZInqQFNnrjD2At8zTKC6sDKsd8eZDSMNzBKE2U37sZ8k+
LAbJ5jMp8WPCI4l/Li0HZiVEZjBlM3lwUW3b1nB/RZyaY6Z0Ql277wQqVu0x1s4Olulea/qcYVHJ
bksG6R4aOAL+Dtdmm3PuyweEsEBfEZYQrOkRoI1DLNjkHERmfLiPkL+aiW6mFDtsbdWtmH+/lj/P
Ae5/wepaoiiFGbWkoQ+/m274xpcdy3YLk4V3RG0GvVAF+6K0tpphMzXmx6DxJSe6zFFzXOc4YBPW
9S+gEIcTUHhUZjyzd8ro2dSz9wyOX6ijIqLtRodgCxncsA9MWhNc5OkOMtzWHLmCjqJRDgip3r4C
jXOEheiiUmHL707zYv16WJKxBVkVYTGphSD4vwNoJOL7e3YM4l8MGwdcCNtD0DWwclbm4RZDcXHk
xHkwo/7OXwoZLrDi4PK0bfAmlDd8qhLkxdGBHi97MgooJAxIJIDJDJX+hSsYAyP5bsRIHpZmb1Da
RIxg1cso2QV5+IrbN66SRDiqXnuiW33yo2CeO9qA/RytnLtTLXMXyvSP2JLRKWl4Q3jZ4HqPpuFf
Digehowj8FhidqEl0Cm9LqJrzhy6tAHmF8Pv9Oz8EGXzibqe/SOK1X/MIWENXrATj1wcHUtZtkKo
8n/d7DXsIViGLkkQKF6dmOHTE+PmorJoFZs7D27yuW/NEVG07T6OYA86/5Pfn598vJyDfA4xjNnY
Fg4zQ1IC3S7ESh5nnCAMai7W5EeW7vSBg0FFPcZj5iONL/6HqK4Vv7eVcSVEmMBayuRo/fUDY0QK
kPe08fOOal4KXFx/Fb4mXcw++KnKtaOVB0SE2yIAB/rIL1kmtwGBi7wr+iOLiNIPoR1HmKjY629/
2/aoH73RnDNZbHZvWq6+Q+DmQayTqdl4rDjEJ/U8T6v/Y7YDcQjAd8OiH3NID/nSyJtjWh7zlNbr
x5wooQIikagxiUOKW2PNxDDGE1o5OXBzHX4qEjhYcbD5yEwOyHeC2HWbPmmgmU9UU9LLRgQSECvc
TPFX3//zBLlYc0bO/L8EfzDbA5k57j5DZQRAFnZCeEyA1phpve05AYYpgKtLsAf/osD3vvz8bdoG
kkpp/CCX8iDWrP+gf2AaM6lISjuFcGlwN60nh/CUftz3VA9aDqnsjP13B0kfJ+GTr/xzb1hNI4S1
Ecc6OX8KENXJ1/e5wGZQE+flsN9z73GdVghSACoQdaDx9L8WYygoe7DjzF0LE4ez1x4IebxKYOqh
IyLqZI6dg/8AafeeCz26DXKs6pHu4S/ykxxanrOG3WG5zEN1RhIbwyoCsMZvRnatYN74cxoJDMSx
KEPZhROi6KFXHvMPwG6CnOjU8w0Xdmcnc9B6d8cJe5vbc9XbQa+3IAz5YujVY1gHtLxe7xCI2g0H
cZur/Qame4SW/XL4xkvd63si76whvvTHbbDIHw7mi9XhKnE/7mpdbM5sljf+R9TGEtxO/O3RP4ck
GlIIY1Tr4rJKZIpGyqiwue/pz57vdo3Di0JIojNGxpwQbYaGVX5X0nbIAmSnHFTvR9aeoy2OEGS8
07raqv/MvVfsCdW7bY1poWH2cc1AKMANWhRyHQ62GeOXSSsoTI5Xzq4xFrj0GJCqhd8GOy5szDnG
RAPEzPqBkCBHVKGas6emgzZ5G4oRT0OuVNfHlZd5Qm6YOq70kuNZzxU4D9ZOM0kH5S8HEOyyNMQw
/IC4w1wfKf4ZuzJjlYJucUxIC7V2ZGsHG9RkQ54yRjbPrZxgDf/Mz+KmMO3PwDdoi3Ibphespzbk
QVd49O5q1gNpnhabVjwmc+9EeYQCmlEfSKJftK2XZmLKZgyZtdRhs8mZP3wv+NPMe/YuDIkSxgCX
bABGvbrVxsqEh1WHGJ3dog8MR1Cd7LEhGxypOhEm2ZXt630ZTN5YK9ifTcj/1ZHGD57ECX+D78o+
0yJBpjNcBZJANz6VMHdY84NTP2q1zKq2b5RMtOj3gd52+D35fXBXnfzsQkHE2qj6BoQbdF9i8rP6
2c/C7qkuo5TrqA0yV7odmBY0G1zUb2LKbGp8vSDqyWlNDdSYLadDhYSqCywADub9jdLeepMNzNiN
sxj+LsfA9oRiBCnwx7z+YVlKhfJDnoRVJtK0tVA+jlSYOOy4xxsLvyPm0U+sIYxUKugHLRg9IATr
qI/D8AukDBaJWJIcVm69/EfzhvwywUrCIiXLLyFibGH4QTBkciv/wkiDdzQW2I+bH4egrwnkqjhZ
UNLXPxxZWRRVhDTw7lEc2ceHCX9GgZtORWdWFNAd64CmmpuGlfaz/xirTjpcs8dxPmLIMiCuxWSt
cQEQiQGDBSO/mgC+mnTgfqolNZcDjDnnRpkjGgqDpJpxG1hiWuKxMWsn901PlplDyBMUZczZbDmd
VoiKf6DL3OoAAaioiJuEg7qjnS0Zuff9leGc6XNIsWQkTX31Fe+dH/qC6LzycYP5YY797/+0KqpB
xAacPtrJfq/8c7W8I1Kr5i9tcgKvXN4q+9kfnhnzECAE3aRrt5GEIctaknjctMwzEgka6+6gI9Em
R46zLgzPz+DZd/rk9zkX6O76clXZ4GlksTB7Qj27z1nm1bhMm2Hn8EhADHFvf4xKDOkB8nLmv+rw
GX9Vm0u4h4nNobsdUnJ/p69BG6nCEVkFM1kRBPHkGQ2/JsIhKfCl0gJofeK42fOO+LlfqSvYAkNm
Klya9YQry6Ecc8mnN2mnblzVEOCZ6/OQuTq6/quQCF28Lak0O+vXriCIiA/mPanpeMkS+0XvzucE
6jV3lDW3QQn7zhzfbdAW4hOATBdnzL+RQKAyprUstzCHGKgHzN44/pm46oa1I2+FBNtMcI+HS0mx
uY6+L+t0dtVwCFBAEURhTTc1/Tm4JHQpW8vgmhz964tWpmV/9u/9GudMaGlezsJvJm2YQw4kur/S
PuAJC6NqjrkOhSG6AxMt+4G4RxIqvtzA8J4eaNWh4fw1cFduojtEaoaASuXVqU7H14BL7AUFYTPO
XQW/72r8xCNLKF1CDwCZ4d+p9GidWgvVbUNzOIJN4lqqMhEGA1/ikOHUfiu9bwzZx8IM+1if9MJu
z9nFUCIIfGrZfK2IA68xVwucNcTvNudE4MclmhgFCS53VDc8PO6W4LMt1mcCHM7C+XkuBPGrDgIW
UyBR05/HgDvM2In1TD6ufBnSRm/DsdxZhmRf293592dhtKLxwpVJxS1aA+yep8W8Fch1rmGFUWx6
SbO5Jp0DaVIuQe/2GEARBnk505gokNz1jLDcLLbYo0X4y/DiDXuCrVRM52rv1MCfMD3vLuTOVmxd
5FJ0tWHtUHRaO9z25qfdO2U0S+1rfTydfEOERoEBnP77Y/LL6c8lIYOV9187UFYO4Kh1ZWCQIavh
UcfvMAHc5ThF3HP0WWU0SPx+VfPxKsIZbcXKSrYqfsbGONXCKdl8ab6s0taww/0OJANIwlqEp4Lp
lklyAzqulRDnTuiJcfX1HwPVbnOCM8fCFIRxR8vMynB43d7dY9CnwNPMC/0OfWkJkNmTclTcm9Zn
NGMEk9tP3CZqUyqoYyKOVzBuXCJGU7jOWB+2M8pl1ik0HSKXkHOkOX58xDh93C7+LLS4ov6rFrbv
8E3w7b63IeIhFYa21EFwPhQGyMoiLEFZImoiSjKtszKiedKo/CgGWNlPSt7DDrEB03LOCHRgnQE2
GqDALsZP5AIREwa42h4LcYCOAd//Ky5Sgh2d/iquBGAeNHnMmRbqAl0jup2zhxl6SDglEEL3H5uA
JwSfk54coBgXqcfXQ5b8FvxdMElhI17Zvl3a6YBSJ9BkcYtfag1T8fnvrEf7YD+ckvJ6BJW1M6Lc
Qb4c72qossyWGQO4xBIyFAAe5HliTujXmwJHorA1pi9z58QqAoEKwQakm/ZTvLuoe5xy2FvQahyF
7L5GioQSbIQ9vP+doJxzd0J2aUHb0ewnCja5ZNfCfUHaF5+H+owGI6Ctsdcl9nteTjwfcfUz8iXu
1pdT6J3ezE70BrhS6JmNMTABVFkeGljDi9GWeDcBVAvZHAdORA1Yb7GE8tGZ2PtjQLF1YOA+ftqH
r90+nKY0fgzfcPJHpUb7aaLazZEN/8DuWiE0GAeDNz3qGCKON0Y4RO2k19hBqboNkNUUQL1znC+A
JQFE8UmBFXZGwY7lXD99UXRtThNeFD6NZFDt/tmiwBeHRGrjlgU6y8zT6mPTE+tMXKkIMQEHhIV1
JI+jDk7zPsGGNaHcROq6B+hcW84tRFdthOVg5yeUcnfMWJ53kqrqeYgjHpeZCRBotyddrxwI6Y1l
OMO9l/cn0lnKsnxyici8pnznHBiUGcRpt+t2h0sVnXJ38XMudPOdxjwQhYRePHdxO6ICJ5xabjzk
z56ybSBBf1wpiBEWhzid2yDeddZZdmMKvSE8uiJ9wyCnpfI0Bs2cQMmXRh9JZsd5YHaPRv2NXX/r
TCTFc1/NEIsOyJRlm6xSeLAQbIXXDqiFmpGQL9KWZ08v357HR6oAU80uziNpz1aZ0of4gplLgL05
cS4jFgD4XY9AAknaO4FR2CdM44FXrqU49y5PdsMtq3OYosEda1NMhrJ6gytx+ANkpAeynqB1qy0T
cMhHVl3aR4bke2SaX8qkMdc8NdDX6/O+gzxraMs0ghiOJJ5wNdPl/LbcER4UKwfdoFfOFFeNHiT6
YLpUj+CcKRSiEJbGcvmQ0kjqPUB3RzYmrtr5MI+EoLL7ACGyCgVi4Yd4tl//NMKqj30Vr9rizQQb
pm+fZkRNuO3hEeYqYiKgD8PLflgV5EwET1SaGCEiT4JrErw3Ccwa1WcsAkseuWPwdOTyxlSBuHVl
Wm/oQ6hOhUmALRwTQXBPUzGb+WeAsRMUGbyn41q0gRplaIURCKbpsABzzoGHW7ioQjF14mLGNgnU
gfrQGMDpUqF2oCNOQB8JL6OFIAKN7UIAH44ITucoYpDzAe1Ef4DRyhMyiEHVGjDHL4KC8YvqepIB
+vP3uvkBcszu1meyr0Q7ShYGJyxYLGkQK9IYxAhSB+TBxNBsQYKCi6DAOy+8Nxh0mVKy059tCRRh
T+T4bNIdFAs4D383xwi+Q91Vfaiu0I2sCyFBn/gSH9cn0otIETbzPQcvmLtGpezeOfaaLQEY8rCY
XPSH3UmTM27jv4YaZRvOdaY5KmXgOf44DfBjNS5sbmzsKYsE388To42SU5fX3qAWMJxs2CfmR4dZ
0Jt3kQo9Y+ZVLi0R3sIPFxVZQBcjQ0XyHS9eN+UGxFl8THFJkbqeMQtwDL4moCp8fRRZW+ESSOBJ
18e14Bke4ydDjQU0rF5wSyXmjSQYPCESFfARte/wsbs4ZcQ0HWoge9IKPsGSwTADJP87bYUUHSoj
a/ICsdBOaUqB4/twZDnjLY6KDnOuqQwh3jYmXWiu3R8qENWqrZ4IvBuuiG6sO4cG3u017EaPQ3fc
kNvFhB1hJdDOQnIJCHUOngSXK35v1DBjfEsydUmzCHf4DBROSh8gp5p+kgpDNTvPFNodqWMQzuIH
8CAasVlf2OtMKlvAAadD5XIkNkOquiGc+g2gK5W6HOxoHB0FoxY6YPjyzPRNHIK4wDvJi2y+0xyV
Odm0U3y9EKhRIs1yCBsIiJw2323VwGISNhBFyoQo52kNQNLgUVqiXv5MawobD1Z40sb3/5gUGNSb
TMfoJ4b1uMHz6o8ONlMdKL5CkwHeBxYAH7vGPXx8XjMMiG4Tbl7MksE9+7N8/WSU/MB5Xd0YdoWQ
i5jccsHBtTGS1uYSPXzFP81zGLZAojBaAEuNsICtD51CM/W7g+/uTXNuAG9tB0/yF5AicAinL1N2
9NZIq7MViPJUY9wCL0oC/s6zxUjkVLwDffkz29nfa6PhuM/m/fqwwsHiebV8Eh41HG8sEm5pJw/w
o4cofG+loAG0+XlJVqyZP4MWm/fvPuHcfe+fezx8Z1cIBW0HPfuVcl91n3sRWTP2JPFn/eWBjQkW
45KDSwFZ0XvQSuG/zWzpvdRwUcAYth2dbmSJUb6/BgaPkpfIfbTOxVbmRNsb68heYT9C/jjG+fQ+
7apm56Dan9mVF2qze3t0P8b4BpCNuNsWYiROIlNIq4D977ihi1nn0FRCmrpiB5sUvijhjivL4MmL
F++4v6lHuJ60I0Tio4pwdbzRk2Jl5ksFKiaf44kP3Ryr3UFn1g3R6Xd9XXwLrDYTUJdf+Bo802ff
7kCZwOAt7VFKTLEIhp6T4GjLSB0qsxIE1yXwvcPuQyiOyOC9Lz2Sdt4znFogzex7NLfjK+QA5XBJ
m1GXQPRRlR6OwTsCmk+hf1KlY2LcxvHs6TD6fV4gTjV2vtQxEq6hbtfBs2PpPF8qVJ9MhUDnzGGV
QCzIJ8r0FiFdeHGwRlD0ayT/uDSPGx8tjfM5HGMJCpQZABNvrjaZVsIxHimju/Mhxb3NSVAIzFjZ
0YVWpsX2HJ0jtBiIoIY/UAY+Q/JKuozkznxhs0V85CNscbHg7CpUNGUgCWaXoJV9mYLZZx+TeogP
+BeBJIPC0Rx/fUwoeMwcbCzOAheOk83N04//hWtC2avsV99+L43dGwCB4jxe4TuyuyYfiGA1vOgj
DuJ2NWNe7Dw3IvgDysFSPKK+JontNPpm/c3Tg1r09ro4SHOovL3+5putGEoovuKuOALUUDKpYLNn
Kx4pzivYOVP75BZIFCgSdvV+y1ezymt2WA0Te3d8sc7JAwZTFB4KEIktNQ3jvdF9IC7Hpx0SA5uJ
XW7tr5zvTDphXfHiAaCW1EOTR6YzdPe14W2ojcCJIZyfAfJ5ix9iUrhiuZgpbTGNtF4+uVrTp7v6
w0Dax277tr94dMrYrOa4d/E8XuKf20OO/rYBDkubKVCPHbcu51+K0wISockD0hfQXXg6NWyKrqsO
Vfey/sDWQ1MUd/HhETGSsVyldOt/LHmC7q6jN/MohjYR4viZzuFbDv5gqN6mXzANmUJpQZ6UMYTp
UF5tbymI5yV5J31stv2elJ4jdp6CtQkDc6BowRD4T1j6Or29TGzAPvHzYHEYABXnkLo1++yrcdcF
ixBGYxWoOy5wzhLwbQgnyxkeWEJcynp8XKjU0Pcr832QeJD77GNgWMmtzeYEjb671QymMtyUy1jI
PS/QGYkh6yQ5fAgOCJ4iZwbBWRB2IIuva5QH6r+k6vZfe9xzMBWdicoawzamn3NU1uzcnLsI4xZH
2QHYDbUJnZgKOGwQtgd0A9aNmm16S42g5mBzyvmPLOQiUTAJRhGwNhiRYt7+nNOLS/2Asx5WUgnX
/gWIquvCUuqNYYqPSB35N7ApvcektVlt8Bin0V9JFeQoS52Cm621Ct/jxxTkLut8GNJT1MHRQUWE
UDbp2ij5sNZWX1hI9LAyv6HDYYTNCJqaKzt5qKVqu9xs3w6l9oLVjqJmQIeNsWYfqOa6UPGYSi7Q
LdAo057+622fD9phBvJ2369mpb8nKYACq2JotKvtBCWuCmSOngTPdghNSkTCmNeZPWxYqO5vXgZf
HViG7EWAT2YlDBJXCO264TNQYACtuUj8x+TorDl+zY85JalmptHtABQ5z/0/V5iXT2P+cC5Mv04+
9GqxeU8KVGLXAWIqrDOxCmRyenNYwrQB5QxHNVdsnmCZSuXbYVp/xUdedeUZetqQMcOwtJFwQAFj
0THJG+eTYiRmmLNGOiy+fOEJcUJ0bbyEkPngc8+ZaSwp8S8oE782Qk7YoHTtqRFVzjleft01wmLA
CDR/4s++oUl12vM+KAGmTEoqn7Hvto7mMwIorz5s0dI74mjHgG7foFfKM3rznNkSceLdjPoO1Fdb
lhHXEZQeIiw52blLQIYtdXzFg1MTqPlsop8vpgCiLk9yKWEvTtsTMkUhv+w941QBT/guDLEvzuRV
PtAFXN0nPIQeY+PKOv8RbB7RuH+YxFPG8Il/4Q8VspbefKhrF4yduL+Y+AT4ONI7u92lhp8O/KIv
Srs1jMiCcSF/gl/En0ZQ+5qVI13ow7xPVI2S84FxNB4tr+kvOtJfIQ5DSYFyhsNCAjZD1AW0ph+i
azXEeGgFEcRx+BMAzkyLq4yDSQR0ZzQhkLscLRIapigPVBfjB/4L6zxhXdJ2g9PfkPv/mLjLtJ5u
IeyGNJ/IE7wA+jZD/x/OjgXoMePg7DIDdeX54yIyoIWzSAQpPHWwx1Se8wQ9yHN2ieqM+SyG/FAf
fna9YUB19zG2QffnM0dO7+5zpnJm5ZAUDUIsMAbkCKw3z1l7rwwMMUSiJl+trBlcqCG0E2ZNSESY
6KMh2a/AC8Wbw34y7+raOrl7+y8MERgSTCxnPa6/fY3/me528VTQ7WplG/EK/wQIjZwkSkwkEssd
HraFXyLrT18xL6NWIonU49Jhegqf3Zal+xFqRMTzZJFK+znlk+TBhwxv9L+n4OjieXH6YN2Y4Ebv
8pb6IV2MjxkjT0ebAvDiLMRTorQXgSO0DTRUWkI7As4obuqFt39hCsgBpNHwkQYfg9Pwwtg/QOY3
D5jFXUtMZZ8GqbdkZO9zgWF9hKmW2DU90IG9eH6GlRoO6wlmds95QyqTs1HQISVp0d3sV+ktUtO+
QxzhlZyLegP2ZJXR+e8EKbHP8Z5zagrd4DJmuNZZkixa0GGJryTrbtpwQIOexM8g3wqz4pyiIXco
g3l4WyKgHJKKNv34TeH9xzg9JKphA68RXJaGgjkxKpvVpHS+mOmwnHqw7OB8QubEOKZv8QErgCqY
dGryDjEyf+172TV6ZjJOatn6RkNHtOC0EvxTT9lcoL2Q1MAvsTLEZomaBrZywNPyH+h4Ku+ViPrV
SAqFIF7k4BpnBsdJx2FiFGFtdZ4dHYwwXosrwC3e0UwxhFKJ3U0EAiCBhtuX/XpRp+ExtJQ8mzZN
hgdaFaCcwjaN3goCyxbnBaxiyk1XjjfuJwK/9zQtmyeTSJCZc0wEOpfwx5EXJGO4r6uMUS8RuQA6
BtdM5hRSE9FG87K5sP4ue1THtw2nKXdjy+xwtUeND5j2WmIBMiIbwF3ipR910u3yRbRVoTrFyNli
X99grpqPiTNhacEEDBAvMlJOjtFned9UfBoPvux1UAVE2ZOJpPsdDzMbT3b4ycthuQMvFiC0qIJr
c6xCYsKElU1NXm1Bz58PVzBLFY9u04fT+wJ/KFHpAuexkFe+sj4NuJMcWL3Q0YVvi7qO5p0bk5XN
qmV3aiaDLQ07zaSagTYwc+Ws5FHZn/GdBw46GCqAC8D04StAgDs0eJ+EbfndDdRSCzn81og6Vnza
EvBsYWgJIPykYAE8X8UzvExwq+CJmzwznyBks8m4EgDbodPPYA7tCzsjpI181egUJTF6BP/zdpqs
mDiAUjlIdZej7LmBrMq5pgzOs35KK0mg6GMr6mOhJaIGgKhkwSe7hG3mzkCsiqetT7RqdoMzuvhc
8N3vQBxyxagZJ4pF87mDyuS0g7b3hG53HX4Xb47UPnHums1tjRkSHxcYXrhrJYs1gNj9j9IrSu7H
CCFb9hoIeMngekit2obwwg3zRSFXopvwqPAAlvnY+IF+cNDSMQmEjT4UzyzeI2ZAOqUzMmkPXBHu
I+ivVx/GXUZ53Ttzi7OMMbh08P3gutP4enKpI4YkJkFKc5gAZ3Or25+N3Fmy4QF+c0ZPpY8Fwtvf
s+Tccgbj8UQxssQWhF1H3SZk2aUR/JyM7x0JQZ0UE1AndmURvTf5DFqrFZMB87F2wkpgGr97TDDv
RCvyhp/IsJ05wMptezxwM7liPGClPWfJuHPf9TlquStLcwf1dXSLqDY5L1FaaEMYjPL8k0/USXqD
c/RJUG8cZxCdGRzRB3xR67fxtS1imQDj4ksIWQ3XA25U2/0Megy7LgNkZmi4YbEwSdLAC7+zF7In
Y4RYrD/+uPSNSOxqbEV6WZfxHr5NCTMFpguvgDQQIOQb5i5G+ssu9pMvJxOJU/yzWzPDvfJyuPJG
DfSG5otm2HucB8KZ0LD16JnE2H+Y4ZTTJy800TWyUU7rgvbC6S16bRsHXpto9BSCCNSiqByW01Vw
XvzcrpcjLxd3bLAdG0TzMX6lDfOLJ9OLPhpwyDEPcHWMDuPWusMYpP6auhSaTdolOAEyVvqAZbPy
iqe1+KbANE57iKibt5q8B5dts0aNVk21Rc40wa8JG+hSAFmP8WX7JaABnR2MNlbXHTBdFGIIvida
2PwJWo9ZH5r6UIHVhI0c9VwElsnLsjZF3Db1pRKf7UewQvPXxKuDiDSmP3OP+nTxCzTwGrIITT3C
VeUHtrZV/G9OIB4JOome8XStHKLUsjdsUpX3eGH7FjTKurU7nJ2C+cwq1rHfa1l4gnuv/QamVIpT
GPArPNJhP3jEl2UzB9zjT1/jPh4kZMgQmjjHzH6nWgtaKxAqUDCvlVLKuZTgArmDWNiXHZ8sojD4
MU0UtoI6BitPmsP9ZDWHa8o7r+zLm072iGcPdvgiIQJhoo1uc4K9sDik6LhgQpH+uraxe4Q9GIWw
0HTvmmIjQwU8UhriFsSk9OqEEJ8uf5Qk0IyA9k7hEY4Bt5WHWgXjlFSyy/rJL8Ms0Cno4tBBm5TJ
mv0d9yNhYL35yh2/CLVFHV+Y1ap/nWnOnGlX3ij3ub6gUdSZUNjPUPI65o2Q0wrOkLGEkjCT0Zqs
/Zv7/VBCikNZn+fWCs4DfYYPaAnyATGHQxxg3IfucsMlknB3B7c4ll54nCmQdMVlUtsd0Fiu+y5N
l2AvWHVgwq+Ca9SOwWY0y8mVddwnR+CX9CZP+G2PCT0qLsFwf7IT9UZNuu/ZbsWajSwaznUxWsXG
9CEWkWIh0LJOfocYoW5wS4RLlM2VCSZPbF8PMZH9BtPHz4S5Zz7RBiec02K8B/hPYr7hlYeeR9Ye
+dXvqNq3shZThPZW99iD/AyhPDPAhSMturh+n4brRgGhIIWDJ3P9I6YVquRD5lJnW5K+nmdm6JV7
w2PmRWAMxrCvWReGYM/c8degaYNIlWnL1wbaJCdTx8b97RrIgBd3VVh0upQHrP+YwCic8PoIUWFE
wFaky6vXXW8OtcL9ErhHtwRh44ApKeDPhZNB7Lm/YyFXyHXDb573xxrRBPyNe2Wa2y1TwDaoowKE
Y5jMsdtLOqAccMTw1bzDMKyI7NDa9hn6VyfBuXTXGXDlwrJCjvTz9SVeZSDcDeShwbGGjYJkg11K
aKH1mL8OxQPvaHIgQdUBYLWdAT2A462If4zf+IzW66AG7LzBKmhSYgxI3zuNMXV3a++NwfgpVIn6
wE80IPDkS5pelcD0C3DMG+BdWKdXRK7wMNhryAkYubMDO1Zd+F3NbhiXIGA2Jvl/JJ3ZkqLYFoaf
yAgRELxVRCZBRHG4IdRUwBFEQHn6/nZ1nD49VFVmquxhrX/9g4+J/33VweTYfSNs+JtqVu/B0wfr
0kmhD5MJ0awGcIRXnf24k200vmPx0SG8FLNQsWKwjONpsVOng2yiwBTSjOHV4qSDSTTgWOW1pG4S
BxASGSrT3NDn2O9TeuwiNhBCIU/45VJmWCKmq+8o8wyyD7R5NhZvIzNrNo0Pm620ugC7xG3lUHs8
wMFRoXME7PHTF/NK5McXnDGdEfIdxqT+gLbYy+wc2ROwh9k6SqiHV2WazKGiQiVooEKW0z9X6wEZ
FghrsFefDHwYi0wnvlPQpZ4H4GimJ9rK4eZHYzJ7rnWfLQEWSqjqWlvEQiBYxw3ev0CRLAtW4p0K
i0RasQlglLAnevwv9W+Hr/lXzKroFl2pIUXZxpCYsT0/wRSTdIbNiwHkjCspaMzRQYp7oQIo4j7/
WQdzqFGf7NPTpVmn22ad7UdG6/xBKGJBoxIj9QxqJapUiLJ7Ub684CGR6c6mrUFCS7I7OB1EH4tx
dvxY/aM1Qf2iZmMK5Jfwozg6+SzhNTMoaRivYGxsZlYiTzQhD1Ud5QTdTTTI2O05vTkxqPK+mT4W
NcRonEK5ReDQnhTKjR5jJhu8Czlbtrz62bLwXwt1zUOdEbhlAt1DVzBpxIFXJIAedKYq1ZTw9X0Y
OwGXfGkJAfz5OGZvsw2JDo6e1I4wzpOlmGp3kT6vLizrj3EZ8sHDFbxTaf04N7LFU9BAzFAKeqjy
lGPCTIp0uVCoSFGMNt+x93QrZHYVdkI/LkMICDNqcVqkibzuG+lCnr1OLXwhXlQkYHHWGccZqOtG
tEekUWw+4w2YT8RZxJQCSwThTaLuRKMOcEgLprOB5fELJ8XfXjM1LuSrPZy9V8wpzDTQJ2RxbPUZ
R9Vv+tvX/htWjCNcbK72w4f/XNikrzhI+2Gz2GwSWEmmDJMPnxKofhVkz+akhyTiKRjefM/ptu9m
TiStL9Sv6hh6ETUU73T7wQjOU+LR+EZTIX7qAP7mfaKQnEZoSIhXsIFqkGaUUq/Fquk2vmDR4BG3
6Os8+whC5STDCp+XwO4FmlUYI8AQT8JkTmRK1G3RSHvN6Q21xOt28IWhrtGvM4cv/6C1TTcys7rv
vDs8Hag6Yy0ovEc8gPTdjdG8U0jgrEMXUGWT55bLCsuYbkonKMalT19wV4DdLSHgwsGw8hjZ2our
EWCD9Q/4hySfzIEkYLtR0h0rFsbD/exUCL5VLG2/i55Ffo0HJwG97dtNKTzrqRA67HVAj4WY2b8Y
HrdmR7ZiapYulKwxYzniaqYIMxAl3AgIzgNgF5gAWjumrBa8l99GhQ+gzKFbW4Qw7rAfzSApa15K
6/TBv0IsOVGK5u7H+3hwdoWvMQ6348cBm1Z93oYhKARIKED2lEuMj1M7aWY1uwqQVcjiJaPvZPbL
6hZDBrT2m1Ls4cv15AjK+++g5LB1IFxsW5VSSyH3hp8AN4NgbB43br8+gddEehzWG+Bwe8Z4D1V1
QXp5TY4XKknQNOGL3xvfibKoZnyNTVkeDoFXr5BI0FRgsQAdnXXYOjoeEjiB6XPcKPr8jAr/ino8
SEj/e8QJE877CUfehUzc3GcjotQedu29DI/L+oX0bCKJ8aZRHaj0r7ypnoW/8XRfQLzvz8tQJZNF
pLafYSC+0KMOkVCpGOX2AloFE2SYugAPA+OUmQUHFI96j9JrIVkjRrUtZxWxksaWd2JKQsZMvUdA
PZqiev6joj++4mMPFtsI/P8e4aZaQNDkvlin7jvoXFAvPuCgT/nNOU3mAZ5YDGvRURMIhuC4nKmW
vAHLgptgffCpJPzFQV9q660jckB0yhnial28D7G94CWJYB10hAPgBpxS+WVlXeGvp+DH86GrFSZw
YqJrfNCKcZXX65tbMDfuOOaqZCJBtpkO5jDal8UKvQAFg2QUgYShAMOCbzCAxUuvXeamphg5WlQs
Cqk+bC5TxtmEvq7I7PX4ycChlsKZDMyIsBEXDBE3IVv0V/ZSP9dr/hgkDwSkGJ+oBhlVBMxNia6j
absHmFYw1hSqMuB7hiSuhAOfdOSPZtFNBBm9FzUOsQ1v9+ZrZoLBHroGpuGzYg9dZrIdbX9xTSYL
3BZGxsbwnKMP4UZhA0FpnDD7F71Bd8wgqshAULDCSSyN+Nf7yy4VHmV/+kbCiH1xeRAlFdUAFBFF
WMsK5D/VxzHmuGvS1YTC3T6BXU/I8ZVc+sgJIboHxLEzHUgFLR21k/PEp0QQ/sXHQU4Au5N/zvQF
OnrecxILTWw3Po4iZphLJVbWpPlxej98fttIp1+PVWBxlQeYTHjdwNDehipYX5A/vXQjLVAlEV/7
I7X7gpp8VxO8jlyHprIxJMxKO/ihlJ4QGyBjwS+CXMThtW9nxC892ZhDlgYjCYD5uYyuwsTyc4Hs
3VVf4vOX6dG5PBFYQbaYD/YUyC47gW1B8qFzJ89Ch9agUVuPUOPEKkGEY8WHoVHR0OJrA7hk/BhW
IGAw/7k0fyBcvI2Mohu7SBdr1MdMFJYtZ1F+7M/Y4HB+htSv7BFqXA5qqrgYk7/5b3b36gsVVrZK
9hnu++m0BnOJKCm/Bt411h36wYr2FRNofJqBgHHLB5IVYt0nNWx1IO+0T9FJzQzslmGwxMViYkMR
AJ5JHPvswk2xff3G9WOqRT0M8nj21tCvNs/1g4RTliP0ptskUWeCnwISfbwWZrvp/QEYRSSYT14m
4bZniEh9Prc9rdYP+kc/ZGRDH6KHDe3qfVaDu4n2bbqVKR3PKUuZzpJboEDOwENCD05bwTnen2yH
jjCJJUrgnPUm8kZoburD64AdMqWbRaXXgsY1u/u83VxnJfF/8LthmPL9QLV7NoUVOxUaXrUZ2ULE
gZbBzeiIRNWqsnFGokIIaEfowdkKqvVaFna2EmkJhcoUd0QzArVANz8hTBYAGcJ2eVQJo+8BsTII
BnJ+KHgGYXi4+0BSebJKVfcZCYcaZ4AT9+2gz9k4XNCopuivSEB8jl+tjdTZquMvu+PJbcDpyPwN
v1G+RYZ5tYrhOGPZVeX/IITAsI/vi2yBOgZI5je5bxMYtKSNjiI1kIQBIxcqFKNkyQd/Vw0eEnM0
8XcOo8GUVpQPFn0Hg2gFeJCiY/k3ojoWUp/v/BY9UbqoBstAFCNPNGsa5w55lrhh8342tzSqhsIL
3Kgx7UEBh52Q7ugzlEjgWrSdEgbhLhUYnzqHAfa2s2ZO8c5/cHWPmP0BzfFYv+M6wblpzBbswVUU
pMnrnwoGcqljlCKzhACMCUQm6EjZP1LSRxx8Mh/Uh5n7cM7xHmKfxMSFORctE1iCS57Za1/PPjhF
/Tu85vrltXwwZI/Lobj3R/huYhxkPtm+eDOJ9N/hj09h/MsgmVaH5wJZHxIzQf0039U01yeQSrPV
6CQ0W3za2USWRK4usg6VHOhiIr2nFE6C8F5xfh4zCgqm11N8ApCtl9GQYh6De1gVa4zYRFoKtHSG
5ISXsDHUxWAJ0LCQW4Y6V0sS2RCIrLj7y7iFqt1uaGqoM1r8powYzY6QCCE+AIKwWH//jF50h/BL
oAvWKPRfVFhkzt6332C41zxleZ0X58GmIjqAyG2xHNhSEQ/jOhXRv/VG4sP/q4/PNegEURM3pjKg
5W66guGMwFho1BGK0yExbIKmghiReVOybK1C4PdM4Eshdkr8/hH+SYOc6ztWAFynb0cSU19PJV9K
yIE5C+DO3SAJPoF5a+sBzEte0nq46dngfdFopdqCIXoQM4mvj1UchyW7fayebwg3AkH+FHIsMCe2
mDLvEAR+bXEXi/Ez5IY5OjkUmFT7XyDSOYls05eJ1hDpDDI8dhDh9XiDv1hRfGLLT9TOH8gB+nT2
0GenCQieB6Ngr5r1/jVjv3abr5XOyQ1D6rpqOKCOKfM04HX/FZdgdUQFhj2T+2YuBvtEcrOlES5k
KzreB4KPS+LgHc734dz7jhFZc6lidFYTts4tG7b05H1nSyBkMBq/o5KqKD9z6xz53Wukwx340pl+
3Bs56qiz4V1PqJYeMG4YNkcDGDieQhOheQ1wxjuQ0Mlz7C+qGUT7cvppzFsI8R6L1AE1aYP3MPwY
6tOcJjmS3GTBQJKkGUZTLrUudjXMwNlGqED3Kfo/rCGRwslTfThR1okj7DM5kKTjEzGDQHdFvSTM
c9BjO5rZAAfbjIf1dlrdjD5vIDGfQRWSNsUpFt0o8vFzhOlB9dYYo42E0hgJNj9xkiD5+tn89gjG
ZfjYd+VU0hwlcz64OkRmd9RxHb6FpE1wAR15iby01r+yX0Bz8K0WoQNAGfKpBWygpmXNkcHmXXU7
x2P+a+Zxd6ILuxMaB95Ckd8zpejDGdMHHKLY5oLkoCTRVmMWb/3QZlKYnjQQondwqwk7MPL+4Ufv
tdUYvHugu9yIXIZgIg3gAZR63N0Yt3n5Jlk/LqLNeS+aQHVJwoP1HPbPqSuZ4C2w2HNNvDIPO6XL
3br7aODuTByKSXZ4QsR/MvxjIgjQKSaiOTN0zgPoeHDRIHnd7GH0zia/INs03OzoCxFgUBmy08Zq
bbBbBMuXKgu5IC1SI27DgurFSY63gO4Ih0EFmXAmQoby6AFjIMmoUhg6pp4005knQZDDmASk4AD5
D4/bh333CUR1+9FozmBoAh0KjgF1zaba/I59SFnytEI4yJd+5k+qxrWQQlVUuhcFyQTZaIAwzigu
7RE5rFn8o5H9zsBvqj4UADELvR3L4w+B4fwLQgJpD+HC8/w5I+zCi+cF1turjB9FjZUxpBMMow7z
L9X5kJhL9oilXtrVV3AvHOZVDK4l+Nzc6o60BURE4/TZN+f44bMXyZ6nhLiLq45ouWaMnDlmI/27
wlsnoS7hODS1kODelYamcHcNayTwcxH227Nkdk7wxvcKL1Q4cchS5sqKlUu/ngftEVrtkXk3DUMF
Pa/Wxn08ffHno5kj2dV5L2QhMIZ4x4V3XRcv8tBbRz5xigPUddtWXDySgaDT+eIwO5wNQzrjR/z7
Bw8qk2N6KPiMob4s9VnKDUyxSLicn3nCy1IP1VO3FeXj1x1Cv11/N/tk/mHdU1rjVcRVgZfvQi+p
fFF3eF1AgLy8LX08y2HZmY1d2G1L8i51xBgMoE+G7/CCflYY7w5m960cPMhd4acT/6oybxrB1gFf
czKSfEzkwfjpYTcIWF1GP6uiAAcGJzmabPqgAl5yOG5QPxns08amJ/qi7L7akK4CpeU9f3ZgkN6d
jCnAClzlWy8FG4dOhtcNlwXMIyB6hKgzQmeXAD8pyVgucJSBdJVFBC+sf+Sh6lQeAskWqWB9xDpI
Qi8KPT2XU4KrDZlHEernY02qHsouFXC86E83p85FapBBQocWaF+XAi28CHemjwNrDZOTfDyTp/J5
dMaeD2gKoT6ScXnVOmlJE/6CpgDc0ds9118Wa8gCQnIF/vNcMyg2aTtdmM8gyv0T+Z5L4ognO7Ja
Nswhga4oVnDWlsMPMMvI+SxvNl/N6+BLadgJiDKrKa7G+7epeaot7XqrCgrSv6FHyNnArJgDaP4O
GXMP3c+SgPoBXoze26mD93iD+w8cuurvFy0E+42C5D0ZCEl1y0jph+ixtshAC2FU4MgEx4nqCePC
Sd/Dm5oBpBIW3iAUoyDuVTxbQIUF8nY/M6YC/nk7Co593/PQgiWKWwefKqUNotm4vAtscHIrUEFJ
ZxwDbTwSQeauLknqNvLFOVDZhswvZ4gbzFuILEwVZAruUOI+AhiUEw5rsHhojshWeivZ7ocjPoD7
7MGgFSRdTFtJz2MKzQcIYcMAm23OfbBn1JcQTowXhNRn+Nx/kB0CHCKbdBGWx1/hCu+GGtNPUOtI
Vg1IMB7DPcyNqkCC4DNJiMMWgl8UzNyIxj6bCabxXBhsC9t+BC0wB94Axk9huI8njTwTUkbxaWyE
EJkRLx08VBoLorDgTAK0/Sa9bSsyjMXiyYOXDtUF7owvUiMU98mqEpPezmBSa2HVaJVYJc1vvhww
Hjr2zOvqavdp1XOz2QCMzAk2wcnqvseeizIHaZP5sNJ9Mz4JEv3X7mF19PKfNuilqyyzNcGw4DQQ
gQgPgHuHRZYoK3ND2SjuYXbivDAT11OISqgx0ke/cRRaV9xpZxd9shO463X6Y9G9cJqFUwq7Bstl
RlG8MI9u8HbAjRM3PyK6n0IKomIPs67Dn09InU9EsWC38eA2f9m02D9xa1BxwagOAFdmjrsFTVgP
BGWAznx8J+6DwCRw7Mxq/65Y4xNqyd+//tXp7eAmzOD6umBsnJE0EBuJMGsEg2SuSQt5dZ9Mcu+L
XEwaV1sphNKmbOEA+AjHBWsRerTd+/st3ydtaL2YBzN+pSf3bitmICEGNKxCeFgBhEo2AbEqNlan
xm+Dy8PiOu/+eh6lfXXEEc3tr+CtQBTbXF2xxdG3QCBgUc46Ktnr/grYUFugEF7KWeBJUfenrvrC
qXXMXzqimJW2w6sNXO7Ha4jRE6U0/CG/gMIELdMcEvZIYwM2xmP5ZcKKbc7ig8DugIUqRrI6cCUn
byxH/f1gWeAaRWmIz9MPh/SGYdzNR99qvoDrBQupb3Jxh7ndTTJUP7XRoJwycxtXOsz1YQKJ/G7A
1Z7FwG5WMkpEVvWjQNYs7Vgyl3meZNtljF0wlvHyeCQxYGJijPyX0+m7A62na6TQQxdEVgb8NipN
7oNL7qrub/2OGpvRn5MePtvhmmEvYvgtVzn2AzTqNM0zsfrTg3ZiKM/XJdheMmKF9wxVHdarJ0Iq
xBBHyGkbU4XbziNmWADGq0y105vcvjsKvhxlYQvPfsvrK972FhCbKzvVDObw9GsVxg4EpKzKcpJS
CpCX0tmvSw9R/2rogH4RJCcRuUKF7zAJBOfrnTqv5Hd0LspRNPSZasFWFex6bLaO+5rStYeK5Ipc
m21zVq1u9fFGAQXDCbdeIKG3zRyBGSljnuZcb/76Aqgjl9R8jWOBumkwEmjs9fhOmY1u6Mi0P5lo
Ozd36w5HySIoEFXNAdV9YdfzXgwIz7lN+meN8WSBqCyxYTT+nXBOiIoIot/+7onzAGR33Dv+ULXg
cf/3AeFP1iMLGuwf/R8oVOm+DUoF426nh5t//UuYHyL52Qr/J3oLLB5xglvcj4sTxaWOv5tE8C0c
CGAU/FXwU5Sx4GCk9Df0Bz5jChxWM0NjSSFE4RUyLjGp2l/znj+0BU6LBcMiBxbrkWXTWPegdyx2
P7b/1R6d+jRlPYtz0YfugO/wyNRnLxoYAMY72vM/or4wl8aAUqGDY1qlg4rweM2bQxPMNcaRKcQ7
oCwVaC/OKxj8wiqwRN5ZTkGzp5qY5s6bMxJtGt67uFMCJyPZy/cEAthawMyXoRA+lpa+gAAT5AQl
5GtMOXnw/YsyuTkdRTUs35m0attpzdVQEasEujw4PJZ8uvAXrrOHNOkJENlrgk8kk+kKJwlzT2Ab
A6qVybh+ybKm5nay4HhnEEGy1P6FRLCx9qk/4PV31u0M4IjgKuYhF6X10AT3Jhmi/obM0iyeaIEf
FGwVrqRDXlrCvIMykfCNWQPUmDgjQso+lupfcWwVS/kVA49MHqHMdL2Oy6kwnAJ7FN3pnXoPjAqr
4xshzCgYo3L+cgilFdgixw2NEKE6H0/gLzr3bD5tomzCwElzRYpYjxA5onqNUVBfBMxYEV4El3ms
TAsbUBSD59VN4JAwfKChNlANbhbrDEwB9eskxyYB7gBqOIpx/FVffmMzF1d+1In/xnI4qpLHigkK
2wgfGIOOcqZFtwcePbjNXPR5GqcHptyMqFMLz+0fVWWGgPy7TTDnqf0khtLCDLs88Jo5JCCfwPon
gULmc2IlYAecug0/Rd3uX4cECrGj8UCqtcbRJdxYR262vfaMERCphh7FLIHpeQT5VBkxsh83Op16
AjS5SHrTSkzfpzXU7ZdLJf/DzRoMjDniY5a+Fh82GoJguOSYUN2N7x2H3ahXGnSPHFMJOBNRljDA
KPpgAwF6kd8MD9fiikAOthzggYsfSrbRV8WGVLIKSySzpXJEDzD+OswKmedifia01vBp3Qy1wXt6
P9SnftQtnxtsx6oCqnRNawxlHSmCjS36bd3DPpfBLxNfUboIVraEmS4OAOSdoJShw6Lnt/IFdwXZ
zfAQGQcLibzsk7DcEdM5UfclI0BAUKDck0ziMqRVhMWa846hic5w7iXULVHJS0ItTmcJvXw7frrD
PzTXmUFqFETNdEZkIdwc9iRkFEt2QVoIhKMG1X5GH5nJFGWquoG5x4lEqGEFGgmpCcV1bWTEB79n
6hHwphozmrhhf1eNh2ygGVHTVn4moX5b41w5wutcdvvrKywdXNE45B+HbDFCGqXillgRSCEONW31
3X0DlbENVJBpR3wHbeGUjkUYg2CJNENOAdeJwhDsYEJbciJx2X4c71uBRclmTL3JwPbp9caAEqkF
iM3oT2j5prn/8D8rmn+uthkDMqh8KQurWucuwwsU6w934IOo470BnyMRo3VBekGeoizB+Y7QzLWp
RE2Xjr9oyTlvS4doGjTJnOJfrpfrjF+e9rYATWBSwH4k+e37IR4CokY6ii70MQV3ggQAOEAz9EPj
c6cKU2KhMeqR5qOhbXg7gLGkj2OjwYAeJhg3Py7RbJp2kh4HP5HhC5qQEy4ZSa9Jn00wT80vXZWZ
wBUCOzBRHJd06TmOcgdoB/+UYlSEoMitw3LXvlAOwbuPvT/FR1D+7jGIb06CXKjPh2tqnheTWgu6
9w30g2KL7p+qhqRaA1gK/hJthfeJXwuhp/tZb/J8GYGjvSkwCkQ2D231u2TJKBAnTQpx+iMnOwto
0xa1A3Q1hOZ0j4As3L7vabEFNW9K+/YbZxj5zdLHlGZH1WY6CFsyZeOWfIylWd0NFQen3C4Zqkle
G5Y/+0mNosUfSrtsUcCq1cYp2oMmpjvN1mj06EKLNW5OKBGKGZALvF0kFwLuAEq2/wpIrPBo8Zio
bPy3oLUKoyBoLDe6P+bupspZKW/lrQ64iGka/al49r2FcOEVjOBi8qGE+udZCSAqPozXSoS7QAB0
Bo5LQAeBKQksnd8kX8K6esOZJ1rayHDvmIqQqAxhBnAR/HdM85LJYI8l2zQWjjiYrJGxgx6H3p98
Ag7rDqKXZqWEhC6qUHJzR8dceCIzouJi/ETXk8KkjEvi3IyPd1IqGaFG7NcBvpU3mQC/El45FIyl
Qu2lG8/FIH6RcPdzGobk9fiJtvugUVQiWanFsJDxtmTkMaU9c+kQMoMaUa7XvOnR+EdFTDGHzFYd
f7Y/WgkLtNke/Y2o7AHkfsv0yEJFP6saXaBSWVk9AN2pDJGCwRAtBu3gHwv1KpnDn/F4GSn5hARN
fr0RpISPAZuJACjGXh1iN3nMXxB1BjzeatKQoa6bKbga/mSSCeBdcmGstIjEN5N6YY5zCx3yiHAL
Tfw9hcy8rqLurICTpXBA+5s8qo/aCnTvdsQGDNwQrBn1CS9XYP/EuUDfBd/mJbE32CGMMiBEjQz+
TDISmmHkuvAGBy+DPw/cxNRfmgL2oSEUvj5wKFmAA5+zqrfC053u+C+bMV5w020VvcPsO4GCfcf6
i7/wUGcPk+lLTYAcRhmLcV5//CYqBapQIcBEBkQydSbQCxMBfpEBN/MBhit/V0aSFOXMXE8I7h9E
x7ERlwmKi2/cXa7xcDXYUc6MaDe0We01LhAxCY9djJOOgZ3IojHwtnguaUOoOkqyveSY3sST3df8
BdUSD1gfXoL5s8e3BS0+hiRDdELDkPseGsSSqYmy0Y/YBAS44qOyfEXEkQUlmpUqSP8SV/HYXNdD
aycu6kjKLnWmm3163O8F+gqc7Oe873OmcuTxnDAi5upb89Yeu3zXZ0X+vVDqX7COJ5IX12TUGj83
t8mPRH+fB7BBg8ztzVtvuE2iuzvYldsuRCYRDoL+DlxWW5KKGsiA89R6RF8SHzVruBp1L5/q4Y2M
MilEX2WTXoqtIkRbgtIaZxD11vRwxj2+xwOrF/b2o/2NjjHK5kzfCZwDEwItGcxlTMDgmUKfS9Zd
0EM5WIAf4WPONq+tl3sVhDdliShuyajnc5bOmFH+MdtV/oXDkA2aoVrZDexyq+wY5Nuqf1uTnbtK
vHRFhnzw8TEQAsN6ufBpl9dQP2WkaednUokjTMPsBxHO10t/B8K9r8TT392cdK+iIM2WWjEd7r5I
yZ9W6nxcWtPNHcmKOh3NkaEiEASespMFV2hJQQLr/9B3JXvoI6kiWIO58vB4I6JO8aGIOeqWIbrm
wfbl0AAPxb14PfB4/NlKWuAI7bE9P5D06Or/2AiIvnSX93t6xO0Rt87lZ50uR1vF0Y9l8AyZnbFH
+ssetL93CFXGeZ+bZblqt/BziOrFfHhVI4Tte+ToEH/RbqpAviC42jczmRlPz8EgafN25MvvlJ61
PZ5LrryTgsEG2/MVRKl0IRbfwNXntyDDWjY71OTiZEvwNXy7ENncfaBrh5qEWGsRtEsN9Vh8/GcI
PSrqwQQbnvTTMCJnMYDYF2sOBhazu1PCqRutSfQ15XWDH8s1VHcQiredl9Nylv4jqrGtrVgor2iE
1bFu5vNq/QE3KcJqMfDaje43W42F28RK8HRF3Ii2GuF4yZtbg6uv8vWHocOS4M0PJSDfJPFZRyHT
S/cVdGvENmijl1/3KkxIUIxW5us8WlKs4anHpbJJ2H59r5lf7R8fyXcHII7Gq2DGJFRABc4d+O74
QIlTOaBCYZT/nOUr5MCM0esFwiLNhvs7/0Bd2sP0MB04NYvaxCwFQw8MJHo2225690fT7/F5ES4f
NtGALBuGzXM1wgsV45u7Q17p4Yp7AY5hgpB4/XssEwcuDh56xRFy8HxEekOzod/xSwF47NMNWaxM
QEJC/9zBjAFSH8wsW6JKt5vDwNiNLnh0nhC70qmQDm3zqTgVs14U3X1065rFwjHrAOFM4ktbBYEo
Zj+bayjZPXeI40hrdPFnrkHCaf3qoEMcBxeH7uy/54gm4bqjq6eWegQdkfTc/iHImtsLaFFO19Vr
SXcDkT34mKOArgcHJLTB3sdXwtxXLl8T3vchp5NJJh82X7rk5McBB3gGyhCBmkybf0YcytGbdLkH
xPI3k5ngCaRe8+LKCwPXRXNgiBQVxrbZJkudg7IIGeu6SgQdNpB3H6j2fXR5GJ9dfoFi/dCR5evH
AsUZ2O8AFWYWv/1hkK7wqIOqHmkBTRB07yS8r9VYx0jguRxYIRIz7r6hz+2XXzh5UfQUB3gUFQy/
nYaH6rraECFI4la3x31lmTDB5D5XlmrYnmr7d8zOL5ci8blutl/7Qd6whBMrUJgWDfbIK8LhBYre
vysqC9Ut1qfX3eNQrN/hy+VmfhKSlwSU9VtBmqgplSEjZ+eauxlyKyYXmEe6qHNCUkaXtV9ebpFQ
lOuWFCVOF+FFbLWBugD0pPCSpz+TbGpKehcYK9szXKO0wMtOWyDo80pfcRqP/2bWGz3PGTXjXaR4
hhgVLAA9c/8bgAd/CDLvWd0W41u46rmhRc+T9MccBJ3xBj4ExQFkynzFkcCJhVX2Yui33hUkHwdg
SONUceF3WhxvK6SRFkbX3iB6xg2KeQLY8BdkfM43IspmdVt952L6roJA7qSI+eXPHW4Lp4q+qI0Y
HTAG4DkyETgOXQzv5tSFeMXtyiMlDs9KJ6/thbgyWb7c/FBvBsfOQT2GpxkXiJmcs+kj0rzHhaK9
f4QaFEpLTYSFQaHe5ru7mBH4CyIwIm+aMeSoTrdVsR6c7lNlr0GdVc3eDk883WJNvBg9vv4G7hVu
Pi57nKmMF9oNJKU87mEfkcN5ZUIVFoaF/g/TDVjH+PJS+0lRwSooNzLfG2MH6xZllAzd7rnCepfO
5Qh5Y3QqOapVSoN1TY0Np+ICn3ZqtnEFhYhS9A6fIA113ONveElhggOfIjkILzCUElrAkYLnjUmg
n8Pc39P+geytURwEq/qKU9wbV2gYLAvaPTn6BtkMlgShAT8Lw+cU4Jev8fQwpT/CuA0pNLNPt3WY
qkGCElpQldHxFxTnMVeXmdlfKj5KOnh+DbEzyQzyzYqAnj6Bl/xBsLkK+w3MQ4Tdlz8XsiFirJ3+
EioHU9/5RSbR+2vfptxzjJDhZE7oS0gyuiI0VMLroh8zj/MgtyFYSFEY3t54C8i7x+Y1HXAQwo+M
b24SPjKTEvU5GivhENu4xTX6XXCUDYp5j/gX0p9D1X04kqsFyR63Ha8/y8jGMz/mgzTDF5TN3FHd
tycvvlf3n2EGZg90q9UBXqFw54b8wJzuEcOwwa/8AuZXxkCw+bLCf+1NSdFaj6O2+Ox0iLn8n8Fh
hZ03zj8Atsn6ucUTz79tYOB8F7cjgPRWdksHPOj82JT4VmKfTbnDkZMiK+aNPQ7/7gdoAtnqaX8t
dFH06Vc+eGVKXuOBuwIsevve8tM5GbxX/IiVC7wwvIJ+DrA+B9l3MYCozAa55AdJJMNY/NFSzL50
p6S0wPEYukpu5EHtdHzEHFQdwF+5fK60Mcd4FQ/CFIJiz4DhU7n55urlUBxHWBbgAzGd54f2okBB
C9PLe9udxNK06dHu49tFBdem8y0mAzpTYWOeHh7xcAFmB8X6hpCkDQkPXxebK7n2vX1qf2g1/X6s
h2883dNNObtHdHjHdhIPp10LZpyHA+Cdu6ngPFYIXiDjHLR69gAgCpOmq3eLmyNcLALGMlPD3Fs/
qFuN9jBf6k6zuh3quLP7GNir23eQragYvcYrQ6j/vOsTUGDPVXc9L1lzrF46mn4dCVjnSafBkp4M
udYOAGXDNJXN7b4uVcyXaBErxiVge81wHoavRthxM6FIpSYg3ckdrBRb87H/CnMv984jYg2qs7wp
w6/X4fZ7/UOyv+KNwnN34WbCQwHx/WMEjdikusjBfUGaeJSGsJAXwCkYVEDcuwl2JzQyvqBd383X
XrA6YaqUMV81vFRM+BhQsXVjFSYEY/IylvMxC7YGtc5hzorRwUAX6bH8CgP1LDOYvSeo2PkzGM5v
i9Mtes/1+WD+W8rBNwDTXdZ9MatQ9mRzlTFG5juQGxxvjtm6+4NAfuIh7wu7mqfzH/kRCfOd3EqJ
uIcuuIYstFQWna1fvivtRD+tRrBwvNHy5sjLkQ/lzZcBclcPrC9wYgPh/x6742hZHIH7fdgqLo2s
sHIhlIwLkeOW2YdFaDcpA5NbwHCp3RB6PXY5Qdq4f0GmtKFaAVzZDzGxTtb8+b5fONQa/hDiZ385
XP9CSHKs2C6S/soLQqfulMDBDnlrmyGOAhuYjcmKj1n29AsFDp9N5tHM53HDpYJya7BH8ZPGxWBc
xfnlBgP1Fj8u5YVVycuKkl0VfkUoqTjBO6yWpPl9D9WRi97DA3HFHGjkJftuq+/Zegwj1gpZeqvy
XIXdqjywiSgRM6/YVv5noZ4kqFfM1bjwFgCz/fhjE6aYHtj8BqQipBZ8kxfW3nglgusox6srX0qz
BUra8N+jnSLkqzGLdq2amKPt2MVMy0xmvj5YHewZ9CQYUyEcuU/SS0eiKcFMfAxb+A7DZc+DSFjM
mgMsEwykffXvM5cvd7RPPAxe1DOA9FSsRptbCD/8Eyjr51+Pd27grncPVNKqMULDFEB9jIVgYE5i
2RaFCI1ydR8LwgeBVieGYD/H4I2ySF/+dYdD+xodTRbq0wmm0le62+e6gJHGk9iUpwETSaaijEEX
rTQBaACZG3bjB1oTlj/wBzPrVHCNeAfALRAgntSOtGJAGqAjWo/yuFzxmywsxO39DQXznUF0stV4
LlQheQTzhfdXicNLXfHs4YzMeaB36FB/HVlPeg66/eVeTfw64jp/H3ChzLnAFScbjLfbfAjzePx7
TKFUpYMZ3+vt/EgtivtLcWYvqKp5cPAMniGWhxGfwoA7frgfXuSIcWm7keKClrP2wA1CTu2E+cPh
SQnBIELasgBaF2yB78QHhrlxTNhiytJ+r3W3puQ4EI4UAqa8joqGG+Zzna2QELSHf9ri0fa+621l
ag04PjSFNNCUwB7amcPzj+vzjwNjFP2WKNaeBs+yngt4WqJaUKke/7dXgiQC4tsjhesPCFP9q3RT
QlxDN91OABj5HbHg+RckCpmZnfFnhaFBC3w9Ax7xtbBsszPl2/UMOgQuBSLA6x0CpqzbzQT3N5po
XGpGDUxMzNiPlJo8626X8Z3/dB9fzBDHrXNybAN2ewGRltV35lvcAsj1zuWNmdJ4uMHFpturZ/pD
FfI3fdEToBet43h0Jl4lg3FZj7Uznm6ka1U0kRD4aMIZDG5Hw3GL0cyIMMBinGKsCF0SdQye3H8N
QUuAyTtM4EDH4OkzDQDx5qFgj/EfSee1rLqxRdEvogoQ8bUloZwjeqEIW+Qggghf79HHVb6+ts/e
BKnVvdZcM7xU5TtDuLNH7o1tL0Ej0DHRWaFMxN1lr87u8OIw+eRAI+Pu37wGUckR2gglzU+FMjha
3pmfEG6+erLKSYXB9oh1TeQFJRomyH/do4ZElPEE/EiCoJSCugSry+FEdAiUBc3FcoBzk7ns35hU
kpPK1KifMc3t/6EEAO9keIvf2kpx0EOzAJYQBU8ZOrQnvsHIQq4qsuoBNCZ8vmEHwcuEms+QsQN5
AUdAge1yM7RaKPtcPKiiyY8/r/YKl4Trs/9HghkuD4AhzN5gcHG5aNpbOe3B1QzKW9U/01IPXDKh
v2yz8nJzC6ZUDwNVutudVQTFFPpVryFYkpsCwgfsh7nxAf9twNqeRAppCA6EhsoFxeTwN4BjM14e
5/Q9E9qHtj7EitctGxc8gsfPhVYx62iwt1IoPB4e3ugN7/lCR4+OO1OTw8adH51vTh3od9Lz7ImG
gY33K4+A4VpZD9QbJSR29RwWr5r8lx0U5y0uLUwZnmsCWyiJwL5C5Jz+k831w5HsKSUb9NtgIpwP
4lfRFFNzmNBg1uOiE3OutwWJs9KkbeIPQWoe+dQdzxH9AazzqK0hzIUwjRg0lROMVmG+ofw5kbnR
Laf2JB5Fz/Ic0NDPlAQ7ARhwVP7sCqeQU85p8WOAJQGwNLV6JYL3iImzrGC7HlCaQb9mb+PjCurZ
JTqWLUjO191lrxVqE2BEznuo2UramSNYgOTO/l7JfeBTdOun29u0Hnny3sTfmVNqJ4arM1bRL7zZ
r0IOrdwmbTmGjgF3hx3gHTHb6M3hpZMFXJ6S/hxMD1yepK0jBcwtGYScChAptzgsdXCkS/gb6bCY
u3E7h4J9arp+xYAj7q+k1H9H8qXW97TvUSBwf69LJcH6guZqQuf9c64+9faPp3X5K9luYHv6MjFW
2SARnmTH/BAuqmZJfSBvz4SwhWPWN6geovPfJISa1rUQ8ZTQ2n/lqKKknW6UDQTeYoQXFNq/1Zcq
+JEzloZZSfk1a8ur11sPqikPGA/eP+M0c8SYDrY3xrcEG2FK/S1huWbD8Fgf/VtwsPhgw3DrX8FL
xunOO+Cf+uB19/DN9yF2NW8NZXQIq4kUoZP1cWVEzkVGK+CPCEq5D5hoejL4cRQrySTrWXKPLTpm
k52hgoTUqxzrff+Qd9fQarMXFQKL7IMekdmTrtKikswQcDhtmRhT29Lizdu5kjRfaCG7fJIwZC1P
+S4+wQB8u1esctC+noxx9dM5YfEDrsj+ponlLlpD7ztHPIPz7nT+gTU4rloyS/gIG6JgoBPmrI/b
mk4Y4cJz/QkeMjU9e6xfJfhmcAa/PGHZ9objvPrG0/Wj3hbnAJYtoCon4nSz++PMmJCtfYwHWDPV
RzxcnQ+Qm3ZL8SiOEFojmkAzgRpjmwwKsG+0DafqjKPHIJs6isvWbKGY5zLeQ+KN2/QGvX+cj5zR
CiFmQuycdcsg0XQldrIPcQL4A/el+X0DVFBQATWw1VOEQ5hCOar2gy0YS9KnRL8XPaMLltgPetEp
vtgo/1eLgucUKQVkwog7/YNVYDDuwwaOi/Db8J8Of+MNHLVz/QsU4bzsAVlT79kQBz7MKbpIW5pV
a/CtRzFyl+K8UsJjoSTPOb+6X43hI0Zj52oPk5fdIe63rTj+/ZP7zqHYR4fkWYy5R947m6Jagygh
nwmOLcTtb5++ZgTFR0EiUSO2DY7Le9LlihOM7CCHtc7x2aEMGDv9v5GNUJpkyRpLl9XOfUTHDIHZ
uHzUZRcFfn4UM2NFiKFHiJsP5wk0AZu3AkxBvQSK+fZkc91xWZoUXnJzpHK1fubP3IOsdI2FT5W6
Ta7mKMIMAaxhZ0GFnhF/a/6cezLQX97ZO5LYTPS5iTM55L6TxyFFrmWTXfAE4xiQY8wxAOJ++ajH
5XV5CPfBYn1OP5hjbEOsWVE+73Nk0Ulvvc9vJWS0gJmGzLloPeDGDJW0BX4aXqKG/90ylC/EQSGq
7dt3q3V5kFAxbZ3Gn86kAJVZujaZ721yeKyF/7V51EwmWDCz7x6FSifEmz0eBjBHGLpDsv5DBQpC
91j+QqxBZhdygX/ehGSjp0+ABdw2chYILnwHHK5PNDAyklX/P6yAIRwWR7gZS19dnPElLfJgQz01
sSLJYBmBF8CZvFm3GXfO+6zO2Sl4e5OQ+2z8gi0pZ1xfBIb4Z1yTk3GFnsOV1VqrwT4PUEQfogTe
2kdPJqMj8wxAUXAlv1CbNrOnxxVnDd6ZL/Thc8J5t+gaLec5k+kO4Ibw5HGjezk3YIgO55ZcAORx
OmxWy7t7Cw/rjwV0Bal7rJnwFcydgLE78GACfAL24l/wI1oRGGURHwvCq2IlpCp8rXAKVuYQueuD
e7Ouf/tGfAoS2yk/IbzDeOSIMml8jSkiRZANlPzswPWzBDQnY/Nsw8s4JNe/sf90JFwGjUcWOreS
I+Flf7EMqM9fDoIvSul9Ts0Kr/CU7tIhFGaFrfiaDKNb/rD6bM3gFhokU3iTOq6MHq5a1aLa153Z
IOpw3nWiB/XEpCL9A8AjXcBXuBZAW969ZLfoo3DicV9g1M/w2H54++qsT1OY+By0uLiDQzK9RNmG
5fgkaXdSPRCdkZoznfHQuVOQpufVgJhH6uHss4ZjCCuDuB3BBNpdgPN9Y1Tf/QrAkI38rfJIoRmn
s5rACgWECfZpF/uECRa0n0B+IL/r051uY762fV99qGmOBV0yL+ZftQlzoCnTvj4jlqE9Wt/ks/P3
CacuxNDPHI9yd/cV7/kv+sVoEdTenOcXWgqbdCdli+xt2NEwPIsv60UGC3QQIWgH034bwKJKAsa/
xukI9TuTYH5udDGHrHDk7hhE7cjr7GKzST1/4JCEV4p87zfnZGIqRiMhG7b1Pj5ndNnX7I230ClU
il0KDMlxS326mqbtWplD/duvnKsz3LRw7/0Hu8Z2ltF7gFgrG/m38Dc/1idgCUbw3PHV5a8bY9Yf
IU9Ln+G1uK6wxw3pJLcF5/k4ma5/kHCAwYNOjNanuAdsF/ZhNkOrjljgl1AXUMJllD/uGLxuW+0R
ZcEsO7jc3XY++fDJlZQvnO8sGBrm3XgxqeHPAN8RSN0sSdSDS1H0/XM0nrFgnmXH5OS5GS/B3Gcf
3ayh/O5UbOesRY9YTKEOwpDAoI22lyczpaXuZqMaTOvDbEoJfmtuyk7aQixwx5szfKlouX/4qfDY
8bU4gamLiNob5Fs8aobY8zyKR/5l8qwQ8AQ5jiaAMyIm/QIocknDep2N6yuVDGDlBVtLjzZvB2h2
cKlXmAMohIJx0r/xIIXesrPxHw7282f+qRuGtlvr6MIPczmZTcjSoO74KTCXyLch0+5qwWbWwTnk
mHaiZ/22BiRPngMy2T1MLFYRJTI76+WPM6Szoc+k7erNkzvg6Shm/UDKuf0Bo/bmLEL+gqK5WO7r
xR+4CNZMT2ORfNcMBOYnvEnvebeANEGf+oMgJTkxbD3MHpAQwl6O5cAWEAET98anKB0jmxom/eju
0tG35QUzzUFKbimWSNEQyIJnKScyS0knfIaSIkee7mXfYIEn1+j69/Ugyt1lMUZ4IhJ1dPvcDyAD
WFNIebnUGZNlUqu4qu9V+9d3GYtmtwygm6elTTsBE6X1DcB5OQ4+6wUn0m89BufqYqYEDRmbZsgb
Kzi3sPV31dlhKD1T3C8zRBzU1t6AJoAH/hfATkdLM8ju4U8bgM1DKErOONfDr8xg86xfEyKxcA5K
4b+wh748XLOGzhGeNEpjQwFDb/5uAXgzqsFDCBrCCNkbMe79OoTJri9pp/wi8B/o0+LhAcd6Q5qb
X/rGFDs54OSGURISOrDUidGV267zii/uteighUbkEXa97nLrDLKhC5iBd0gPrGXeXS4w9AN8+EiA
FtzKPftgmCh+lpAHskF8i5qA1n8X3aqDpDZRDZzTM5ULDBx/R0vNOfmuh9i7KOBpynq7VObd4sAJ
LI3tXpRU3/hKoMAAPXYT3KMeKozf0RjOF9Ipxu+zzRNOEDV2G46TiTFwruCjjP7NQ4i9HXUe02Dn
aT3yJkY5Z3dpCH7WiSDObYIq0+4zbiFPBgPnvX8PThZj13A4H9nXqInw9sfamXoTbSz1B6ovGOUf
rHcZL0UDY1S/l0P3s0ZSUGzX9KvzfsnAPsUgdTqHb8bOgHsB8ghSqlRo1dG/uh4L6hud2amaYCo2
dlY/9O0MOQuE4eUlpQBdKfN+9KaiOrgX5Kd1B6eyJiFoFokIQvIQm5MAVYCLC5z/gOaEqbUHdTsm
scBD0kttyM6Yf/LWOFWXjN2UGab/wyWaxFQ23dYdOIy2KunxpiTMqwJ2hA9A7Icx4Vm7pvjCc8Mf
Ds1u3ScUvVuObYnr5YP1D9TmG2N2xf5Fh7AmRgs1XvvWxuxp9Z6z9kwGZB8zfeyzCcF7YV0Ep56R
8TiYogLDWAjq2d04a0f3wZi6dfFT85u87zO2thlLHlNIOsGuRtI4rT4ABA+kEpQea0gH9T5trO36
5cokDoyf+EHEYtarxMUY5Dl+YKHZjTBMUBW0gy9zUvHkf8oRLF4MaWAASCat3A2k9qFRaWUP4cBQ
N1j9O72Q445cj8GMyn3L1JqqDYyXvpbHheB7GnwsUSCpjIKFeQnIlIQY8KhIjsjBqSlyk09EvWx2
830MWspWgOPxmjcFMxpZ0/hA2balOR6TQnoHS4eUQDCJq2itSXzlch+3wdE5BVvPmvqn5OigM2cE
8Emf6bPcY4KHj/nJvOaIgk9hP6Pp5aUHuDMiQ8SSzPz99fJpvoCj8iiwKoR8yIEKgxNlYdTkj+wN
W/SWPIzmb0xheI3R2z1TUG003nPFhWND7gDfjMlx1VkRDmRsvWdKFMeGqsyFOVNz6q0oaUCh4LA8
KXu2MUz9vv0uDt4hfFQPX07PUWv60Fr90+btfdJ+3gYXJnMLsE3KWxsqgDFJCJWD4dF6VCUhrf2r
pk9n9n/PD3gKsdySPbMlpB44L4DXhydXY+NjWBT08FAAX7vGTQbZnf1uwTm/UxEmQG1AEh4Py2Pc
WV+X4DlMVYLJF1CoZYsKdwmB3vy1z9riUkCJ4uJLlQbIHa6UT6gr46K3bozuHCfCzcdS4rZAgtAg
BWgdDEui7V9Xb/Ip3IFAag6uJCOB8oLxclxztHY02fDztI/DbTlyJkhg+x6l3qIi1zLlfmCpVIKA
MLmj0GJrci4uQ5n53T7z2EFLWk5i5uw4g6RMxiwlQbiFmOCC5dEd0KKTv+Y7jJueKzxWJFL2XkGM
AE1MP2vYoyGQcHqYA3x/6yP2BFIT+uax5cJXpNLGkrz7cXvaJwCrYY4AVZJ/ALlimIuMJe6lYx92
OG5ODC+gPeG0FoyLd35LWdlS6XdIcbSVsbxMbtntpTcSqCz94QNjJQ5pGRRc9p6GtC5Syq5KV4ms
YbAAC8ASQ39/9MegfNmlB19+QkAH7PHZl4fsLcyJDsA/ULx2zogYjvClJVQF9uHpqSmW9lrV5G93
VFhX0MCvroS9pNMK3oto4nD1VMvylOI+dcZ9g9KLGp6ZCNxfWr0einDtA6QGIvkRidpdDZCGY83Y
UWv6M4R2nDwaGZAxVsBf9Wz5SSdMkrtQ53rxXhf6W/O/rg8SPCNA6IP23EZHBAuJp82ERKeqZmuQ
xRklpOH54KFLNgzTZ1Kq86Ta/oH8H5KtwJLVkzCwYEwuqnkwVTJq+bWnqDfUfm+GBPXmhMU0Qhit
+cenviwAfTZjK4EnruM3a9l28hUROrmVg7w8R/pkkuxgOWNGqyVYgu6tZMg8fbzheU+NRWp5yLw8
WnA6KRHxJkUNCErcxraGjhqdc6fMo4WPe6ibDyrnUzpvFetEJeTaEqbNPYMjOxxZlKaO57XpzCup
X+no6ezqfL/abHBUWKwGRSfUYNfSgpGYt8MICzx5j1iRuYKOywlZ38RvAyVdRTlOGpwqyTbFVsjc
vM2ISpueGjtGzeTjMHqic9XMaE/2BqajCSA1EdkHFTkaWWhIQ006Y+SiXMXN2UGfiyUcLdRLoIqA
3pAyZUHppEWHv4jY2y8jKfn9GBf4UZQkmbzwDgwlCOtuuQfGVA87Df0IDwKWqjHYZQ+uRukoiVZ+
3K9O4KCENb0xcwW16uvB7JpZKdFZIO46F7lkyHEUCJk9fnVMqhwyD8yb6JtQteAngCVL29fe+L9q
0/LpejyM+aIaC4UTgOExI/cRjuXqDqOci/5vEMl505lQRzJo+6AnQORBx8GMR6UEIK5oZFeIHG0+
p8AwFq6lCLgr9J5yIo9Y/MtHO+bUGgLUdZ9jLB1tvjf99XG3lJKvB0YwjATGIFnYvKh7ABKQMsa+
+AWql2dwxWv7h+thc7W/UOzU08HY7wMFp1Tvg9QcwisQG+Wyot3foks9bjDefQIAyFatM3JvA220
CyYQTlgC8FxoMS7mB/Hawtx5ysfYMGV843Qz3vQPaoTtBeaMMel8tAgkyi40egWe6SaZqA9nQYp5
azYALwgJ0Uo1kN4/T0YKzgOEYEiR0dAmMUBspB5uOrscjOd20+9lP/p4mLNcALpDzI6upOXdMYlv
rekgZPbaUGJ1lKK9sHy+U3VwLPtMXBZfFMtPMEpQfXqSK2WxTtPDV9+q2w7tHf429QNd3z/pg3T3
honTla0OKQtk2IruVYsmdyeiv4SDLVj49MxjYlq1vj9ON7+7jgDgro0qpkFqW/I8MBTU+iifflow
dFNOmrQ5Onv9y+oR+KMpPw34jvNqC/yOB1OXmSjuERjs7oLtIkaic9M/C/W26ujvrT0JRzRc6JPu
QwPzGiu1cDU6MWKKtrhcqGeV7z6H/MHamCKJwZDubyvO2U9YHIBdqUb7Ho3HztwLq7c6TARvDQSJ
L9pWT0fvlLovwBoMkzURgEhCXrvpGBZbZ+/njBCOCi40PqNqDyE6BOk3HRPnnWgZfIBl63itI/tV
p7vZJOxC1TR32r2dxUTD070ydrYsC+mViC2rewh3OMUpDb1s1D1oaG/iJ3pvEsR+/OiF6DSUsln/
oE00skj4a+r/WLYjvroRL7QBF2zAyHIGJzs4aOl4BXRV4Ovzop5tZ3/WrSv+drOYoagTG2dCsbhU
aNHUCQOCfYgsBVR+rB9wUWdGiu64erNoxBATJiZ1rOw3WpGj27VaxTrAu8MGbzw/oEE+chGeQMFa
h92CtBNyLo9+OkMt0lUHauVpishJhkXkYQ6xoGRLdhzvaHqa1zFpg2kNZtcofYgZANEMN6n0aeE8
Qwo729yPjbBxsHdm82Z3beV2yibGuep45cQIMEDFdxSulFBWLWU2ezEsHv6BlcRtvXU16lZwjvMf
V4TbGq2kyJZbeQ9ShQv0wEwCAd7vpr3xYiKrQ15srjpGZOqwp1/4nurHgYhP/SR5AnLp/HH3n6u4
T1aceC/MsW7EY7AlbgPSXe68I6/wKVhYliGvpGBU8xF/0PJVVroV/77aVJ3qVyx4Rbh2R6IQwrJg
JlCfsRBYx6ujGvMxHe5rNzQAZoo/fA/+RLrXLW6uFisxzX36qPi3FBB6lYI9Hrq8ywmVAOb+8fQh
Qvmuhxk/wh/GRz1GS9qfW7girrhDR5Uaj3f8mLEIHwfxFz8LMBg4bs7feqgbRrq343iPHx0LJJ6A
AGjfA+sUs5pob3Mlz38jXOyAPKGZVFj9ZD0HR339QvJgcvUGy07RpjuUpoT7SLOtq2KcsQzAR3w7
u8MVGmq9q3Uh+JXPx9rZex/RwYlz9pFfMqZOH3AD0xYyavRsTGyBT4o2gg+EQy9eZCuErk7Av3dI
ZhMQlPD3xTwDb4zHEmNvvGiw6KFFR8aPKz5NDVy53cQagvxy3J0eeCx+GVw942/PxlpgYtz62iVl
wN2fsvzkfHzKnQ2hT3JIMhpmk18Idqdd0OvC0MC67ogJC0bGiD/0FHYJ+nnyfmbchRZLS2c1XqUn
FphGPwGDesZq+1mwTQ6aZXXUVjC6CwdS0bdG50fSTvj7gMGJLijwRON2bYWYLexxQdaHcXGM4q67
lGFvC9bxV+xEDRhjmhmzGLwhuRVG2hhHnYUwnUHXQfjCelq4R3d0nIVQjXlDBfIo11kNcZKK4WU6
71afhGS6c3aSVYvEjw1Jv45VPOoancn7Xu9mKD0v6D+r75IrCWKMto6HerQEDZhoXX21yOUXJACQ
zemhVaxDHqqHt0t43MioeA+IVwLjTtPB3+A52wP9XfCfx2sqr85kzKh3EAL8/8bMiLCr503oMfwp
pCftsFkpmjX7FGjKoTmr6e1IgccjGP/9Ldz1bmWwVXKcZ43BeD7bi1UFv0c2jNJ/bYwDDkGS2DhM
/vjAPxf4izIEWkz17HjYJvyra7DvWHaHsyttqmypELojVL3a3F3eGx+GtGem4Li8zY6dTUeNym7d
YBGFSpIldtpQAPHUY4nWbdSxpDgRucUPdN/60OlRAK3wb/wMcSdVcJS6otFsw4HkTmBkPero304y
furtBjnSBA32r1WnfY1a6gQHbb/s4M6kNh80ZYzKx3RzuFdBHkOV7TcCviU70ESLP44FlPXTqgY/
yFUjqOAGoBV0I0NGZ/zfb1YGwZ6CS1S9VlQ33vCMZWS3pmymTzkvKadB5vMzXSjf5amSAo2gmzXJ
xXv5OyCGt+lEXaMsd6GHGVrpsOmW5aZhBLy5aVrpbZ0V+LK/DWrNKcfCwyUfk9WvmuPqx4bPpo9h
I5bUmP9sNuRJRc43diKIcRdRRwhTNpu35NZc1HqDg62KZv3BNW9NpFk9dUOHZjASdvIuWCUANM5+
L72qOJJwjHk6L6ZWA5xM+jNu2z1Y3RQGoOqZoafzAmh8ajskyGN6jxNWJ/Dnzxo0qu0aA+y+/ti6
e+32Ryszgkyeeyeq2+rrv4ypg+yK3jXH1bDBWIuF6AWtu0DjWcLvmrL7zKqnqy1uquz8QF8FJkPl
W2VonFOrmwDeNakiH74Ug9F655FbgRAKthAM9IG2lXnKBP3CHTlTr2cRH+kl7PryJ5/tbWmbNeUX
veGBqVoC9iYbPrwdP+JfHsuK/LbzLDn81QtIj7iRou/kMUVjL01y6LHwxRDtzx4e8XqZ7Sp8ffDE
45CMTx59lD0xlzc/u9kmbQi2XbjZ7LgdIEPhhpGiJt9sW3Cn2GZw6hD6coi2Wh0ubXhKi5uWdE1p
YEyVHybcw6TNMmxasHHmdka4kYgztkNg9tw6TDyi+vlXc4nzU0meAZtWa4BNJiyLE2YeahSZDNse
SZJEZuQMHsIxTR8/HzrSiCos1P2EXB4gt1rdRBf58S82HwC7cMFWuMSMWb8ikRG6nfQLXrQ/FpGZ
qDbpNLiSzHvqJf5ayc2oX8VCjzCyUfmhSLEi08Yg7ybUvuB6oekT6EYWhW3yx2+T4QyT+vqZJVOt
k3KdJs4ZN5quaO5GVyR9Yeu239+LJRlj6k6PRuTCLrr6S9S8+O1fqzbVomgD/OTQVdYnzNUnn3iB
ylC24luNdc/V5sJXvB3Hs1EP0CyK+hwof13uMr8MYYcGdRPxdG4cbC6lLWaf4kpnCUtXlezpvQP7
s1zucOpGMokdDeO46828XPS5by9hk3WZwGLYAjF1E9UnLpkp5XkoqFgOoAfibmRtZD+Gmw6/aM23
6mgh9J6qu3d9brdcnWbDbOXNFbJtXdfdYpS4bnfmq1ym019Ee67qMCno8l+iGBrutBpWBlZFS4zM
VJ42o9Ofya/c3ASgAr7kLOVEOWqJObjpTPSBDYhbLOe2HdVEeyY3FSkf8gwfxmjG49F1IFPhR534
rjiJ+LeiHDo5az7FRKiQCDNk5EbY8139o+v4rrm6PxE6uU2QDqaYyeAyJvgkCYmV21li94VP7iOh
Pb+Jtmxzvp7rFuEeHzvO19odG7pd11H+6VGsTnkMEnVkZstmIZbI7Y5aX2Q+uXxqwjhDPrLvTZbc
eIAxVH/ivTBbPHXinjQuM3N87WnYGav4V899JffnI0Wd93SSiGxWsPcVtdoV/jH0s1d4iVnJSb2d
sVRQNpyIqio61YkvcWjwDrqDpvg2TT87CVvnZLaZ/lszzJm8KILXWE+tmotl2zfsqeZuxys6EffO
ZovY6fAE1AUyzKiY35bDRtV/GGPgfOD7X4sPCjJCjgY25ZEyfzk8QoBSGkNIoAY9+3FNs3PA/Ztl
t9iXDxNG6D/1gzMZkVpc7YZdCGFptyCeouL2XQjThj4Xv7X+1nhrqC+v/Hx/5tNEqPYpqhl+1ReD
BNhTVjP0wHiL30abvWUzAYuRJwGmqUeNrbnrPNCj/O2+qv14aE3qo7s8jZBi7cP5zZevuMy6E/Fh
Sb3FZnJXW7hI/28ZF13JMva45TIBqxdc44NITJZ8m7XGcWyc2T5R5B70KTmnR84EkLIdqmjMmTBa
6qMBH15V5W9U1Hia4aQnN215hEhBok4WVp9P3l0xYWbrPBhX9BPyKcHjVXxar+bmcqvYqy5V1udx
G/64lFMVmZXmA5DB9+SxQbIJok9a/U/nKUAzm8B/24BwMQs+1j0i0DkRjcYhH4rb4/yMvaK6LveN
hkQs5y9Xrl6QtosomBPILz4lsCjahqpu23w8+6KzHvbhkkzfDguCLjjUUY8irZDKfuvCyR6S4GIv
MVREPPf0zK9Tyy8kISPk2xAhTirfP9lqcI1rsw8CLyYI9GfRFtEIm42cZmJxxY5in5P6jWvPjWPo
VUTswfWQ/Aa1lhdpp7dvgssS3OhJSKWu1K5XU+PbEoFDlC5cRGKdN07NBWNE9pWcW0lE4iG7Itv/
Vz1sOOTwOfI5w3pQbTl55tzz7j2poyv1Cdf+PuLcQ7Gry8/KocTKyhSqdQI2jwEvzc+seGSj48uv
OSC7pJdCQiURU54L6nOgbfoT4I3HQc04dO92IjepibyjYJcfXq5mz5YnB47IbMcPO6cVxWmZ0BQt
epu1ymsRwgsdlRSxQG4eDfIJRp5vqDTF5GJeVwA9KOhfuO1hjlCSTGdc8Ec3Hzed9Lkhtc10jrFw
Owwf57LbbsWLwlHr99REWt0ljHVgtQ6s69X694lgura32Q17o5ven8BbJJZI5302F2p78eXq4Kf1
XeOH/CSsdb/p9VZxOBA6iX42x0fGJjsg2lncQAhGgsX0TfyOvRD7AXsqfDDONlzUbf/YqpCNOHM4
5ng2AIgvkA4YwWSJSV0nQ104lMYdC+j+NQZ7rDHFBad8S2XZDQ47LIDWMhswTPYzRqC6BL2VOQhZ
s+J3eviD8Hg2oiZymSTG4ORtuB0sQjah9sWFfDsb3qFxHmYtsxgIKRcOhADQCRnQGvX7phkRhMP6
4mfHwON57njfHCMp8SDID8RBdoFTkjH4oksd87kOJvxCDlfZMPPl56Khl6TkcF288IaiCB/alpGS
PD2PdFBi3+dfevDv0NV9Z48dEYIuVIN8dNcZV2AFwdl0IPNLb9aF296Fe7VU1ZYQL44rIoooW1h6
xL2KuuZZVrtjscFzOLFVUuxhs/yq5ZeWPZT7pe6u3+HawCLm6fwNY+CBX6wbH1XoUIrDQzwRWTdl
Z1d5uHXOOuNUPzQ+I+ahrh4iFjdGbvEA06eCeqnzAkNUcfBHZd/lZJQnNUM3DiWcEMRHfyvA+frU
9u0TxdtOpxDDU0O9Cc4Gvz9jvyUVG/p36XOgq6bWmCY7le9+12wiP5XNbEv5dLGfRsLuT229xscZ
1gjPCi2D3MnytkcpmIMU9zZ4+osTD862yIEYnTFhbtTDsjStLxWuExZnFx9txzZ3E1Ab6bHt5oXH
DggARMeUYY/tK3cxp75gY+f6MsGR+hVMdjXIthiTSoyebh6ItwTYHovyeTfxnVaCXBGYOGzAjPLo
3BWk3Oc9kqYf+v99p+eAIjMuY4ZTnghyEai2DO2K3RNzlvRaOJuuAWBFcz+zZh3Vms0ApyDEXHiN
H1ZloPqB/O3jckyLAmjOhAmDPnqhluv8xJ6cgQIwu+H8CEeDkA1V8aTm9BzyKhzb2QZarfpL7tqz
RGVls6VIf3Vq+oez26rJWTuvqeizjPNYR2RL2bvseTa2nl/rThHKQFnY1HuZD9PNdSl98bGdcosO
Bwtq6x6nxet6oIGAXrXwG6DUnrIK8B1yC6L2gI7F+q7/TtreJbd3Hg6CgoXiuj67u0lvQdWx5cLJ
2RCR3yongrmRVD8+IMXwO8BodJX0POo1Dh7Q3+yuLuc6lp++wX6DNxL/PNbjiUUdokNTNwr6957h
3vMmhfEbscP5xrQq3tp5ag2HsG94Lr4JB66enKkarxSS0IjrB11VvdAPdEnHo0rLgk88Wg2DYFHo
KvPohlCGBUUAls4FnGBhe9Pu63wg5ypMYa5iFuwBYGaV5+zcO85oWPvhm0ijJk3ICRHDE2gvMHED
ODzoz9UCWBD4GWLAewrL6arjjqcOIuc15D/SihJqUylaNWO2k0cUMcmnoiHEu5Km5qqXWgVaMsh+
VvBzq0P41sesijIfk8ItgMBLDxyE1rEvPOyPyvKhg4Pc3f1P9yogAZaw7nG85AplAQnjOR+NSAUG
XiwtyTT3gqMZpIcZTaunObD0WNSnkh9lIsmrT3Zq2SyZmKwkKyYgbSNm8N+HjfHBi0Cq3b+iurR8
JPjPgP5mxJ1goGuhaxU5QmRGKOXWf+nDT9KdEPGnsPyH7ixddb3VCPAe5E0KzTChS3nkMCqT12So
afSGtckEC7ExVZ7MuXirDhZNouxTMV2dJ55ZABNwGhnRbmh9aG3VEwOTDf76iAMRx77VHvQlQqy5
hQ8bciKclkpmz6wa4sJQPGXAluDi5FvMiPwYqdGjqLuy/61fq61Gz/KvZ06SS2T3Lhpkqq/5XtU3
NbnoPh3Gx89UioKL6qC44b7iZZTDh5eRu1CTkR/KADpnrOU3LgUOVWSrUlYkE1kCJa9iCqEJ7vyJ
gKx6sKojB1q05CqWyMX0nTWpSm4bM7fzLLNxxMTgRSBbkM9NtLnKzT/Ti9OXDfvi+8+HWPqLte/z
IAj6TQZnOyFbCN3kIcs9jNb6D7HqZgB8KVi3Byqu5pt6G9BHttmwwRGpqqmG+BAdx9lcMi0aitJD
DnKzApzDV1gRQQrn7nCP7LK8mtR4U9nE787CvquJvOuLlW0/BqrdRtkvf+PTsfxVfWEiaGkmVECy
jKuJ5RLOExIb40sEnQHD15HBFvd0ZxVkDSRxK/DPqiMYum40WF7vQE0GK45rZc6A7UBLe8rMRMlU
fOlp2Qy8excu9o4Gp8lijV2ZtmAozRV+Fwlvm0QdbROx82x4CdPOVL0YZ2vdaOlN/b4GFYSu98Sp
mtCE7q2CM12nkJVAUkQc/VTb9OSoAdXdhjLzL4q4S6VXTWfPIPDkDpsQ6PCv4kV6A+f+jD6z3BMA
gBrhrV6/8nf5yveDn5i8wxdaHq2NoPV0H5p+W7KQ2P3ubHu7sWpjCwzJiCLpgs0Olsn0r1QkMv+G
Vl+LLuucgpr/MN0wiwU1gG5EDPUzXs7nBsNxnYS0CZ8dV3FKnpezARSL2LOcnPcerCdi7tOMspE2
mtBp4HkTJsG6evD95Z1DGZ9z7mKctPTLAHGHDG9b5r+qKfENt2frRhhOdUYXvJW+XDgmjyeTexCa
HIdhcfrnwfgSWrIjMGvh18xaHI8BehAERyauaTXrXQUpLZXHruRJxHALZBgBAd5nZK1g681PVwHg
rxHA69Oqfi0fhqHg+D87zr87KMtO5t2sos03ypn4WlUlYVdgTX0q8l5CEd+Zm8loZTfh0n/1xfLE
QyGpY19nGjIwJzDzP8LOZMdxZWnSr/LjrltocSYb/feCwUmkRM3jhpBSKWqeKIoUn76/yLvoutWF
OiigcE7lIA4RHu7mZuZwJcDSovF4rfnkbJxTizlCDv9J/Xv0o93x+ywO5KUuDMYnT1Ko7JcL0Cb6
DGIL9AgCEVFKlmDUfXS84iUewmPhyVi7eMtJLhBtEmy8j9HZDved8go1AB6B2IdDDqMp77mcCML9
cKvdeVj+Dusn1AkgZco0RnWG50fa1b98njzlE+t2Gerjbrj8eB/Pf0CHAk+Q6H2SoGSItqyL3ZiF
u35IH5/QDwvuSF90u03cbUthnFcFJae6FfvTRxB3xUCHUYpfIw10N3t4sgbM92SvdBRGzohubhd1
Xve4U8AQ2BdLWRq6mIEo/gWlqeAygi7j4NHmuV3AHsAWMQZCgCCfwv6iHn22xfQxJtvetUkreGtT
rH6ITOnyuk59Lp1SDTBEZAt63B5FaRnM0/oHDWCO/NNND29SW1JKjgJIsZI2kaxMIwAnl4LDJjik
H2HQgGbYKoeiSbPUu79dzkMWEaQizlM8PSR14zDfMl8dPVkky4nk/jUcfiReSDmCvTKuZawxIGcY
Tj36grQPIMEEKDenfX7XvQOdvVkAOzqR09XkmdtbFev2xaNPEF/fwOAr+xTB+sHTwpUuuCR+qAQY
cITODsWb32YEQfecSdISEjswHjgNB47RLO+9PebvSW/DT4hiOk2A7MZyT9HpTBJTJgitpz+7fLA3
3xodnDZ6hxmA+Hlh+xWofNnb3nzQaaaI6qF56ehAphuj7JQwopGSbNibP9BCM0L9knvY2VA4cGTd
eRU8WISe3zaWYpxBw2Yg0wODuSUyIDu4l3F/rwmxH14sNDDaDqPWiB740c882taHIZaA9ECPwWn1
EDq6T7cEjaYveS9TvArIfujn1syWYzyWS1u2TFf7Ae8NCa8lH9AhNeU7UkV7psP64zHW/PEWL8aD
vGFsaeOKbIX2mdgjw7jNFohdsDJuvANeXWHc9ii7Ll5qxenyxXDE+XHGqwifpE4L+R/7WReMCihr
jbnVUjHdZ81P3C4gvRzcQFSMiobE9GQKGy2C+/cVfJiQf+xJBCUTIIvvW4A6Y7fDGZlaCw/N0V3s
QB7GNyKv880MvgKIEmj5GFFO3Nd8kDMDGdKIImrw6OxpCIUNyOSbHeGxeSoKDDddX5bTtGn56310
ewvz5sZp00NKagAg435GFluNJY4soQK5OFEugBEQgGb5bAGZL/uQE5YiAmiRmPBuOl7HvvnViPDQ
/XIZdzXiRHS72Rj4Ive7/nO2FKoLMi4Rh5kudS2Wx6G4o5jkC+/heu3nkyUbspZgEY5VcQoJNIPA
mS10N8Sh7C0lOvkAmteEswo4kE0OVeuUUfEfX8G78dcmQ+bxRRs0sdqff1XLrwF1JbXj+jZIK5mD
x6yyk0cqMJ5asxYi76+iO3f4R/fTxwxhcKrcgdWjWsFLktiiuky8X9/5gHvL99PnEJsCFMUuDxlQ
jmMPwkaYtt8uUbs7z+EYuXNCiBYv5dt4ASmPife8qwAAYDeMtlAAFt4Fs0NyRkGWQ7rCExBTYx2N
ZRBNFrfZ2+tl8UpOEVz0mPrN6jxO0G+R3woyYGOxgDDA7zH9RySbHIyMJg/B73G7ptIFvAUII0Q2
1EPU74RbXJ+ArNel4WuC5kfsgfgkQ87yIe0u2FBasFjxKzmfI0GxcyBGtlWx1oO06gM57gD2pzuq
FM4EbCqpbcuDD2ae4Fay3dp0v/QetotjFKMskARTfnHuYdrJEppOU213d9dT9aej8oM9QQRyh7RZ
CKgwa7gKLp+akJ2k+VMQmY/7oHKv+hCAEyy1e8hnEl51CefLPeYuUKkNrlucBGgq+GNRss5RjKfU
Phw8iSzAZVekhNRGpGazks/1HGIiTIsZwRMunrKcJdrkSXSTHB4cNSjuh5HFaR3RJiLw6Q/C0u56
8kE9honxhHs15Nm48Q/WsAQ3n8bkXATCGXfdJzFg88aGSC2sAgSH+fjQH9/AmoflnCW/ZoGsQRaP
LgvIVxM28JD6gHdouD1suBja6DtQHhE4iGZi0qH2VxbXG8r6Gul9jqVCSNz0oH5X6HYkRW/b4sex
VmPM5EJhHwAQvb0VPFSygiHzzSCI0fFcnUhJ6A260vv2tpqcotWKzKG3yqN+/zEkquozrNoDCBC3
3kRx+3zlSv7SasVOxnhHNHkzhNx9OsEsSWAhmD/uwwzKU+fjG838cWAQHjS5drVWAov5tOG/q4YH
+4NTwxyy3C+o+vmVtJShL0CUookLa+/rFcz0nzw+WyUJbLohmXEy5FThlWHpKPl3MB34i+qRicdS
FcHYjhBPhSDXQu6PmOxDbYAcDOHm3Q8mkAdI7mBLbFVuynFpD9u7DcPc0ZHT6Ew5iTFVJo9zuDS4
N0BqKNFtxlD5jyeS9Bsl9iFsnaSNx57PuZOwKOr4dJwA7SGGwnPTAnq5vofZfS6B5fNbFttaCmoH
CRRItHLh4TMyZvqBjGoHGOjSxQp3GKbhJCfn5MBQrbzXQ24uCXb4xF07GdNrQFsPtO8wBAK6NIHq
SYTSpm2mbeWygDr1o4jac0GDGpOjgsH1EIQYnPoYbbTupKSY6q16JIM3n7okhFJJe3rgyUQVWsX6
MigwzAcFpS6zCw+/Q++SuUvw0pGM/FBiu2TRU1osMi39IDoEQ3IX8AjcbEcXuTq7K4de8YURu+6q
DUl3q3S2aGfo7GnMiGe/y4ZBQcFGFUmwA9KZYiawd+ueiPEc5CYjCojtm1Obo1vsaJedh/U0OhDq
qdCtzvZa0RKlbUY0JFgA7ULgpVdVHeR1Sv6tbFCKZ8y4iKG0ayVvJn+l/YI9scZ97k590HkTDFeG
HoQVmJIiBuMW32vxgCbJG4EPtM749bHYnQUlCa7CioQvzott3nZp1e+Ay+NmVVK03lE1UG6FD9wD
xFSZjjl0+yDc26QZY0iEgDDAroM2eJtUMgaJcGNaDvxgquwkwlhTUeFTtq761E4/bX8CtsIViSHJ
0J7hHRbV1Z2Ca1zQ0PHPBSBuvlwffVHNh4KcMPXJix9fske5XNMn8WlSYSHhIy30ZbcDijLlEh8N
lrgDvlS9OBpfw51nsCrvHomLOEoMDposVEkyUAqp4U834Rg3OqMYvU8hiFJjnfEu5Zanze8S8U+T
ScLaW7RuXOpw79NtzaVUKhrXpBU8v2hIJnyseYzx9AUcvAMhooIyiISAU5QW4C+SCH0MZ0eIF6BX
uxIrzmBHACNungErToTZaTVenwa0nXFKhP0HtYhcUOVJXrxqyx5YXe/CUTqnq0h1nrB3Wn4mB+x4
OVlYPzQ1HmO5zPDNXVGHy5Mm5X8ZVy3IMisoHRLGunxN183s6K4BCSTIV244bVIfYHAsJSkhCcId
pJid8m/0nwuXGRB3Qmzj2IqjnA0aykoWDMOJFp4Z9sBvVmCrTaAQr34oEyWEFnvXt9dwiy+j/mvb
cgMUiy5FAQRue60hPwdbgb6jJLz6zOIWAD24JHbePppevogWBcnKZjxtd6dNwzXFnLq8AH00REG6
wjmAB3v2U3EckX/YwOYo8Onvs/MiKlfa8wgWPF4NInbFZ1dZWMIaVDVoO3fRU8Q0jBnxwSJhw7Yk
BvTu0Qum4OYV5wGFqKnjA846j4BiRZeWAVi8zGmuTzfsysxS1kGUgTwu368CpoItQYNMKArkrZXY
Pae01iF3yYT3yXuhuOQsZx8+hZ6Ad342eEsXV3qYjyh+9EFoQDyY2y5k+JjhPaaNCx87f3ALnJ5O
2L8InPsZEQBbmrADZ10ClYvV6oGHZ8tdNXuPopsqYefwPx7gYP/AyAeUl5IMC8cbXSZANjLRi0TE
F48Zv+g16CMFE84hwE9v0oGnKQ8kICBnwihDiD3DdkqCxbcvrC+p5VTFZk/0uyM/eMEfq1Kk3JeA
OVaCGW5dhVFNMPIEjRnUIT+5mV7wmUdRs4ccr0x2xEBxWJpXNzbvEfkMjWeJDA29atjzgF31Gb4Y
8roml1ibkwUwJzJCrNQE+8HqDpPKvb44is9LVazIFYi/n9D0kw9HvaA8oDKoGRsqOzNbTK/Zdcgb
AQJlwUJFiY324+nOwJMh9d99m5x97Pt2H+gkfo+i8S5irnbS0/mEH/Cij7UWZSjQqhcYAdWSpFU9
OZI9lWQUQWMSyfiNac8lQF9is6ek2ne4n76QV4KjmEfBmiI8MD1bnhGy/YjQ2BPjckzJRyBQaL15
reVufI7pokUWrDPoG/Rt4c+w/YYmUyspd98fhlJhOu8Z1CUYdx82s9mx+0Ow6/Xq7gqFMCnQrJXM
TkyFBoA4bTiUsTORCtOfxPocy8z7NeV/LNja+E7tzj17hC0jpBH3mJA2c6nPb0KC6tErTKmWiCIq
nQIM970tG+saInADctrP5l3wAQCB54guE5ABVbI3JONNTrZYgDqLrTrCLb0Pk9cBbCpg2OU+jGhW
Yr/lbhY1q2Mhu62tLiXTkAkcCaS1RwPmTFLlXnJ3I2t3KnvemgTYn50A8SpoQLenM7OCLlLQOYP6
VynONzjPuO2HC0tSzrGwqL0h72kevhMT3V8dMKTGh4SJIVS0nxlzM7qQl7ECkqAC5lwDxAe87mwo
sXuwq75xZfl2+ChA0GOnB1FUc8DFbIqVNgPfBp9Zq2RFHC90/IiAGnKjgIk/rBgoggJDM4ay00jt
XlvB01M6CUgz3ig9kjlC5BVdFilgDZfzuny4nyJYYa9EP1VgymrVCZD8qcU3YKcjaY5X0nqXfgOz
4MDsJhfhurLA8oGCKC2De9AHGFGe8K3Zd41kAMsEjxmNICcE2w7BoKfBkoQsSyBhhi/V+xNQjunC
PvjFjomzssYWW7oaEgGh4zIjTRb9BfKvPXcoEjpX7xxApMDrYQd6ysUdVAYvm0+3VwezPXql4o6c
5TQf0jEfR3VNfyeDhXzy0LGfPBqHTH8jsFHs4L2QEw7kEQxB7elVqAcWBqelRZfts7u4XASvWfc/
KyvZILxrR/JNkvRuPn5bOF/kYsjZMdsC3ETUEsiXtckeYmN0gUZe2Gh8/LIIIAmBIK/1RpDCtvij
NmJ1nBDcDthugJrj1NALNgfUHywzx32qXs+Cz8x/lmcWA42YPfd5eWw/J4A9miQQ0gJdKmqMMeC5
Xw9Y3lTADQdNJG1MEYF0qJ5aUQkCprJhA8wEB/gretvdnffsQvKDWsQfIqu/daKEGaG8j2AF3vLz
mJ/ejFmaRazg9S8hziKW0NbT5fkjspiRo1u4J61WvX7AUmJfLaTcm6qiAacfFWvH3ZgCTYMkh7+i
7w7SJtkHClZZTvzn0OCHzl0eNrL/oQdQIel6BKtEQ/xruYFBlEXWg8KaaMtzBuvCDs64TQ300aIh
RoSV25L/rSzRdzVQYRi/xEIP2/MTJ7BsVgIQtsJcfDpwEEuCrAfwdxitctooq8Wz+/J6bHopoKdm
8wwXtRJCICTMuE11pMieVOcOjZCmNAm7ZGnYCObyzTYZ7na7Nw4tdDZQsb1mPrSd93Q8BiaQnhQL
9O0mmK55FzC8x5qrbGcQTXrEQMtP4IGyWqIKV+p9TKZEosmoa3c2Y0kXEAEZewA5vBFl54SEYVAd
Rw1K/PkJ6/Y5xXNJdUkZMZf8E3o/YzuK4WuPoTWSMGN+4oQIGtSf1vCXKl1IGfd+jJjOs0DTfluv
+lZCX9k7ovaUROtGdfdLXgfvHRdRngdtFZ7IbAgHFwvXhuGbLIyTXMTYzMB2/6k18kj+iA2xF3/2
Tnbo0JFu+Wd8sgM1llkCtSzrCB/F7tmh9ATYzJMVjN6f6g5jiDEHGZaw9IoxsxwxrvblH27haSQ9
xrCgNPBOxXGiDDS6vdPUCsl3cKwClNlujzA6AybDJhr77773n9n6fBF71eNXyoOQth6PHMMKNpdN
TzATErt8UXg9EAfdcLx18BdijLTnvQ6z4c0II/iX9BGBBTAzP14Azg8LTh/8ouXBJDM5A9IteSGA
JElpKOmC52l7M9xtafvQ5UWgsWA7QgPmDGDMjEo+27lLagj7oP+egBn1FkwsyXpvjuv24L33aW1q
Q6IDRjGLW8UBRLdSPrPWkfPg+WbXUzQ7lLkoo4PDCJFzb6GH9gpgQqO/dClmRSoranjwbcaib9CX
TC4RQ0SpRPAc8VuqyxY6Hrx+OZpIhPYCK0YVnaYDmKBF/QOrAGs8YNjXgo7lcDizezSPHnYAWaBZ
qilL8YHvEdSbdpJd44fWf2TJNj8E+bnnMII3J3gcYNGRK5NHTFUPkgtDZen1MdVRFfGJ7kGkE/8D
bmHDrNlcoqJ0T6C92f6V/BIS5CtIANA3ysFbrTy6yieqkPkwgsIA9L0CCMEqYTFTRwktE9jYTIYR
t0tUuEwHghLCYhOHaFXTbp9I/fnT+5iebAdJOB4Ib1hGMokQOeptl5qIiFFEMLwTkrWeurZfgTk7
VhTOZFjXCS9gvdAtwe/A8fUeXpwB7u5G93kVb2b3YLxo0b1PSghXOHGVKMVR55HJaRPZpKXCleGL
rJ75Q1rodAudU4iwAWkb+m8E3EhNfTDDkgFh4bP0UKZCL+Bv4PzztEFDQGpHFmhJo5HL5v7yFKJ6
Dov7dvd2x96QuE1C9+14GHUw1dfNN3f87tyyGNH2nrVlKL3RTyJYx6AMXPyAwqiI7lSbMEkpMZNn
AJgiA+4MqjsWTM/uh+F3mM8zpMTNvrMpPRTcnVAPHuaPqKROg0RGxWqYvnqm1SnNk3oKc0DfQ7xu
ZEkCU69lQIvY3uZScbUBQoBy/OrjQ9owt8sYUEbtIHCRVV5RnGIq0TPn2CSqLcAOPXmTgOKY97Oa
SjwwjQ4XHnG+y1N142x/YAv4nHD8cLLTPfsGkZ6HEBqV5KDTft9aV4GU+f324flRkjmd8XC703QG
QSW7IYSvfe1y3tNlklCITW9KnhgK9uqgGhj/E5B4CjGxkwzA5H4JC0MsdnaYyo8r4r/ImKQswUs+
EskDtTRtZkro0ggpiCWlCPJcw8u/whkbmiPJNMIr0t4wjYqh9sfAnrMTHf+RBSCiH+hh3+YRKZvY
lbYLrcTNQTHUaLrHKQE1b9BAdqIiu8rUXFYjyV5GoTGj1W8SR5HvmyFCbXLnECSeSdOSeaxuDh4F
HTe0pPDMx9Q3re52O2Y4w4X29Y4XB4Vlz9npfRJ2LkBq8wPR4FPER4yNAxv3Rj3ARwDSwq+rMpFz
lJHyicsYdCFtX5A6evtE8kvvbosJYpBdT3QkYRPuVxSsPCvTozUAYsz4469onWkA3magwqxqQEht
2Vm5bYG7XKeAxUeXqvLCi+rO508QeR/KGL2IK6XlAqZ3v/RM+CpNZ5+WmsADB8/CrnXZu93q1q+C
diswn5ESW2T9FUoTeOWQ5eCwMhubvs5FYoQdkwK5DWW8Fmk+oB1aTfQACjfUPBqQZ76rA4f7vE6l
n7307mePu/P2IhzcLXeg9fx5w4HJGA0GAYDTc2XAER+ViNJOZPkypcL+eM3agfTNfHTCIeRflz66
q/a7PsJoinKapxuKlGZ1CyKJVbOoMgoxCTeYo7bCemOCKON1xb/+63/+n//9Vf+v/PuGO84nv13/
61pifXW4vor//peq/+u/7v/+5872v/9lGqamqYppa5ql2LZutg2+/rUeHa453638j8epaF3Vt/qZ
tiXuK47ei/kGoZIyyEYwzoDxP0/8d1/iCshvDYaHOco27I3/fhVa+x+uwvzPq8iNlpVbJVeh9gg7
kN9o6ONsh89US06RG7ZzBLsomczQJnoFliiwh5wcklMvC+r4vlO/LFzV3iGMUDP9+7Wp1p+uzbJN
3VDajmP9fP2XJ5QZZek4B64tCVbPpeKevRvT6L5r1xHhS9IXkHrI/ebBlpFZ8uwfPv+Pb+iXz7f/
89m8Xi0zM+58/mkvcmmmfUv3W7SFTCnNT94bYTJMSg6YQuQ9OJ94Hz/jdy3OTEmWs9bktoOM9feL
0v7popz/vCjFuuYf3VY+oDKLYPJOZN+BrDUhVyiQ+nVG4QFySEZ734lFTKhH0hf8/RrUPy6a//dg
fhbVLy/mox5f74/xcw0aGR1+O/AgEbOG/h2WqELjzov+/pGavK3fd4uhm6qja0rbaBvaf952Xl3r
pq6LeirJcu+O6jfdYlR3NczAgfTxtWdk48MzmLjLiKz1bmchJGC375CRkCXivjyFOhmACUbDv1+Z
af1pmf56afKN/fI0XvdLZWT3Zz2taHPrQ+bBjs/M/wlsfOkVzkmT8WtXDrB9R/If4ObBcGNo5e7l
BaPv0S2ExUYqSaa/2kh+TZuCmRGdFI5PTxK2pJGITV5O90UWP4Y7E5LzgaLEv7vLfFJ+1QTX5an7
QuwDb3aJJmcMq6j0UkoekkYNeBboeJagdu1memBmA4NkqIiKi6fd+hT+tIEg9bT3vdainOni2S1I
CymkThG+DdY5aFmRulMtTz1FGjJTsR9YNupajfZHE1Rl1275WXgoiKYDdLiFvsyZeZoHFgmngwFO
aQYGh2QxabV6VMk2Rxuw6KCc2Zj6IB51FrJUf2Le0XiMnvycOvqOuXYgJja1j8c1aE8PIBMfLkQC
QT6qT11zh5fMXjDXL9gUYtMC76Hrx/RvzDGGdPckNfLBXN6P9Jwgxabn9bEZbO4/D0yuPA74MbTh
9AzfnbZ/AP2tGSYpTQgUXZCcY+dTYDqPJ8FewoYmIVoXDCADKqnpqR2ibHbEPzx598vVBErFYDCf
l54WX93lyy9USL1utfdKQK8r00RNCLj4vkzyLfZyacG7cSKTIaN4AG5vB689UT06EYLp0XGthSTh
dLf87mgABkZXzp7lVlCFBz+PW0JSxNBi888nfDDt9X2ri5p0fU7iDQ5yHBzBjYfM7u1UtqfWGDZh
jcV9VFQzlS8xjN7kO9TRiTB1V07qwctK75dfDdJnPE0+gulzz6gM0CJ4808wx6g8Oder6to3SQBe
TOqBUOxaPcgYlVfJyamsOM7YJe0WCEgorIWuU03Y4bmaki9AlvsEzJqELK9ZXgGriCTswLgpTeRb
K659J1y/aJ8UHQV4/eozAyl6rt5TRg+9tSDDhy2jdnUrfP9Te++3Pq5xhbz+kw8w+2tG5rcoWcEC
7d+pjbDbO+GSc++3PXgih61FOTjY0+ubPIHfD+KDe4b/6Bjsj8avUfBSz7GYnPBeU2mK/WfKZRzw
mgGZ9U0VTm5IeZ+nT3yi2gGQTnozfbRxV9rt1PNb2QuldcsfzAswuUEcJ5/IfDQYfXNCCXjaxeB0
6dYKGhLZFXkEdDJFvAP5QQ/AlqR3u5XZRZvOoU5aj4M0Y3DqgC1aQLaVlpTKV8n+eHsSOqRTDcmc
6pxAQJmDLcohXTD0k4m9M4lCgbJRX9vgvnoIA3dKxyICAXQnHRdeBn0HLIdoo95p0rkGQ1z5Fy18
0TDkhnmK8v1VQcYMPVIpwgx0Q7IQUqSvOpZv15YcgmUYdkAR+53RV+Fh6uN/NJodpAaMy9X5QZM7
D7/f7teghsnv0/BYplN0aHTgCm9pu3DKl7wDIRt/ZL7b5O8RWVPVfzgsfkutnJPyPD/rV80ZKTXg
Ui8NfJEheu6Cgl0nUGJLQEta5NgrM9d2UHt5xKzNEV+gUq3kuBzCHMTEN+X+YUQhP2P+MY7qnQsW
w/BdiMR05rFNQ/AxgBf2afnFumDCw9p44mYivzhz7A7A4r6MH/cUKTbk6J0GEbtld+iPI0o/D66T
V1ffnejH2Ji7cGEVxu5gOVpc2Au9NcYlQb3EGSmFSgqmY4PA+EO8KDCV+D4JS4Cd9YywkrydNE1r
9u5+hlDCHitskTVeBWtJELx0i2qcn4PjhRT9TmBZ+93a/WJPejf12wg/itcGOYpzPLMCNgbLmOa/
xPZhr2y9dE7KDVwR+HzMssWoxGto9/e895ZvY+0aNOLRhQRrcya9OZKkSZT9dXj5spy4eNmXA2aG
lwQbLlscHQbXZYsKuiHKtZJBrWvIiLTYMej2Gv+E/Vy9ZtvyWKPGLzvQh46M+3PifeMyMIt+2qjm
2jKmabgl8k2I0/InP93jiJHkOBXz75fBeXTa7vGyhoqIrfv6OtIDWsSKD/kILhP6VsZFQecReNqA
PuK3jPs7Q1c4UjlU14Z4s8jhItwh+3ZGe4/t47fCj6fwSbHw8Om6RUB8l6QU+Ryf2VaQ44HFIR5V
d8KeW6KkGjwS0F5p5aMtjYE2oDeGbinzHQhGXclm//uaN/+UFhq6Y2lt1dY1XZFb4pck5FaW53fW
auopoMuxBfukXXvFzdelo0GFvML9mMGJIfJMOgIRiNQZzTeGFV66RzBYt++ix3BWBcxmtEUMV2NF
d1QYCHpSI8Ecv4b0yjPe4anoOY1/2er6LgO3SNP36AXvidI3VnqIl4KzCTljCq8Aqrz3D/co8+3/
Lwc0NMU0VcNW7PZvOaB9uBWvm1HX5FaymYlMgsB7+5bbG7BTmWwYNUMklhqEPaweD2CebiddE/Z5
zFkahyO9ozAVj06JdN04u91mx4jLhSIQtX7eqN3W1sVjlQjZ3aLIp3d1HCHhAnkMxjQ3/35Dmi2r
q7/d0W+p40dXX+e7/qmnZfz0FsqXpvtEcp10xKfjZTer93MC5lodxCWfbE4G5sseaBgbls4uDYyt
0gI2wF7ukhq6OLKW30LXYtmVIA71wPZHUmVTvWIjdGltqaI4CPuW0JXKruGrCQorYYjHG8c1FS1G
zsTGBjHYEMRZo+/y8SE5OQCTDFP4dkip0uu8QfK6bCzXhqMksFhiv00nV+noIZtSxwIRimyXabLj
8H5GFiFW+m3Qd4nIMuctgC4cNJ7ziqk9o/zlDV4gC0ggeA9fBgeN4+qtngpvEd7wE8ljtDsDJwGq
MCs3GcOf67QZokUswTI1SFu75fKkosPTg6qf+szuw+D+RyaGRnnN/FToFR7tXEm6hJLiJqBo1AVS
4Ay9vOUpU9VGNI8gA2dU74fMNlv0nK9emdIAz4alQibeN0UfnxvF6/dO6RHmwqL+N1Od0fKZG5AG
LxazHygoS9YfBuE2wYuX9klUfFb05dv2+McbfAfgD9w9gGCtdcmBe5qgMwxHzXyP1c3AEhyXcxsG
n8/DuO/mS6KmIiQ3G1UenV9JvYiXqLE4UMV5BT3Ir9EYpo878fCHugiV5Q39o1t1dJjg4q5E+G3S
TYOBEbRgxNopXGMP7zVmlmDhyKi58GZ7K5ZKQwJDmhgo3HW1xvtWg5zdM/D4iKS5AlF9LWMiLB6L
sBnsHoo7BThjeDJkEv/NjKzN3nCnDUmmE71EnXUZMm7MDPz+L0KLu60CIRqnxbUIllIZiclgQ7Ks
tXtIFxlzgcZlN4Rd+PcNZv0xEfglYvyWCBS3R5a/y7fcX4vedQLNoWDCi8Cm9iWYF9/FqqaXI/2i
j8XWeDC0m9HyrOB6DACC5dIxAG1oDwZZYCNo7LdWktxalaG/5tVOTwtQQRoSe4kSm1BjNBdf2bY7
taDlAEfuh7e+aOUCuC1C+1FE2j9Efcv+Y+35yw3+Bt98lOutbrW5QRBIwp5FdXKfSDdWO8aqcnBJ
3+SwCzIWDZSewZCLLKT1EWt9hjpElQj2drSStQWFhhuS7oeW+L5ACL8iV6s770nTZduwh59w4qHS
LhHxw4V07TauXIyOIkY87oN2yTh1uu70AeD1aPbmOfn4e6aJxtd7n1Jui/Ts8KGUWm427yxw0DbT
22j7MBfwD8qMgJqOYQNHslxaqB//c/Ho3+dhfQ6eUNJtjPiSt6fS2Fztt8RCpCd8x6MHxwX5GoVE
qodo8xj7yA4/pDRf26La0Wm6+NARi+CDBr3Pg5AVoT4rScJx99lg8SadfDoHVHcxTXQa307AXDt3
ZbJYErga2whnAsnB8aaSjQb1rwhfIyYv5cJOxA7mQzw1gzVq3QpJLunzXrxsYSBFdZ+vzX70cUKj
5bfxeBtpQm/FmN8QEGzv7aBoh3m7fF4oD/fpfZYqlAmEBWZJ+HH2SVKmiU33Gi0RttFYE8cr2sn4
ttwn++T2wlEVRgi52ZCJ6wjAgojgowJmfjyVctHV7Q5ZHIoi1h5BlFTH9y1/gOcXE/ly15pPXoob
nOLJaOQIzoM3f72icITlmStFhPiuSZbnaSZVDfiInkMs3Xt6TI872FhSOpl5uRtK9LYK1K8rGG5j
uHMyz7m/pLjD5eFAVXsJ1nH7CrvwCgNuqKd4mZIk5Vf0Gs6E7vCQtgQKTR61LaB9QFjIWvOyHFXY
zqFVT+6n7vWJqMz5zD94/XMexvd9qIpPu8+ZCKhQHXrVWhVPZaDvjJxlCbHs5nq0v29+AswOhTkB
LTJUuqPHwb2jlWGrDLWs3y5HMoBXD/rxoZbzOzMT+KXubO7c3BlnAvfBe+xc2/RivMd+rHx2JVNy
/fMX4xA716V6EDT/70uOW9ajRaUZfdafNY5krcWz8JouvkpstwuDW1Qmq3F0HNBSRNWVmHO5enuJ
lFzBIB6pEdQdkrT6QnfXjo9LuLvtNczgtl+k2e4+AZzAvq77nvRWMs+5s7Nsho70O4dh7nccDNnO
OPlhSiXAYPg78xTe2OQUtgTzxFPcAz7LjEmUUnBr+ffIus0tBkN9P65C7xzoaHUtlAaQ2ysOUXgi
Ddk1MzKo1j4UiSiM1aDo2gvNlqUh2f1RKiJwLGeF3SavRjxnnFgdkPT0MCCN4tuRmAe3CecPcxz4
NQi3GL3RCtWgVL3D9k3F3go52RgpguzCXbdCBcV7hhpAEdaODL+FVcs+aXsvnGOlEODRQQ3cgStH
rYCdh+BbVO+Ov3XRuQyMWJmp3avPZAffoJXgWRihaf4+YnD4IlvUs1Yo7+kyKP89Ufy9RnnVUoeX
l29lEMCeXznIwwdKfMktvKgR75JefJGsM9iyifeEA3fu3CUUp6sT5Tg9pYbNhBAcE5pUNZMrrfOG
FyPJEnTE+TOU7EupsuKS9Topy3aCyuLdhv5xVl1QIEM8NLZzO0/WwAleNT4xw1DUYfslGgeAwLkJ
hSUMY5OKxeDaNb/KQuP11YoPmqe0+8o5tvLFuV47sCqMy7h4hyTn62Oiws/lBsmeXPk6Ke692tcD
qc6nwyrAEng28m9cgzqYszA4CJ+HrfUQjNulz0VmIrmHNkDHmVfX9optvjSDxwCCCZfYTHf/cD7/
8fgyNd3SFcsxHeW3jP6uv+s8v1Go3+gIw7FZoNTai8lDTICteivmEs4+wsMAMjgDMLuDkTroyOY4
if/dy1Y05Jmeep+sGEnfGrPVi5+dy+SPOeeZxZK1QDHdopCjkM8jcDfqvplkYgoaBwSlZPtPR7L6
x0Lsl1v6LaU/q3WrUbKyns4YIwSt3N9gq+j4ltC9B2JRnjJkEnS30Elop4Z/f6D/+Om/JTyP1/mh
n+WnJ3tNLFaWpCj0yzBg96MbBOihI88uFfBlI+/vn/3nXOSXO/8tF2k3ufqxH0D0GqUZ+DVD4s24
nFkLKJ/d/YCg9iG9gmjFNO/75LhFIZGiXmdCqce85AjC7+gywvI7bvvZhfiJS92mh2yC6Kl46gxJ
cei+4zJ4eJy1Ot4FWrwf3ToqsEW33b0URAzWt+AsrVnkir9uJDEcX0QcSt3D8khVheNHfFoyzwjy
JqSHLhX63x+CLh/w/1fRmSzltmJohvrz9V/qcDMrbs1bfcjXD/nKp52MyIPg8ABGykfALBzAJwKw
49NEcs9jTD6/gWLIGFxGnE1ljANmW+K7QsSmb8zBLpUI/wCRGX/aeKajt3VFsQ3dNn5rbRWvV3b5
OFymVJpIYpzz1ZJpImcLbwjiyw+h9Q1JmxWUZmGLnRkEI2AlKpT7ukVSEZfePCXbhWofdn3kU4qv
YUjWkSnycol7znD792er/qkHZGu6o5iKolL+/7a1TLMwLs+73ZDscskAolJ6WLhA9Hux6YxGXy/3
aw4a1VFi+tF4k7PDjuLm//0ynD/BEL9exm97jFf8fJZnp5k+oa1KvimvOXUSfX0dZDFDLMiyjwB7
Gqj7DeLWLX1NNh05ufsQH73H9IC9ZhVayUOcyaIO/jcOvonRq0dlkHdKEkIm7AKHtQnjSF6CWjir
4+zS6ZpfYOBo5H3OlaqvAp05HJ2qx9Sr8EI6z1Cn/8vZefUornRr+BchOYdbZ4NtTA43qKFpmxyN
gV9/nmqd0MPXaqQj7aSZ2e1UtWqFN3Si3jMV0hjgglqXEQAqzJ0KD7jACrIYbSkV4y/9zZL/tcj6
+T5e9v3xohWH7ZbPMhRf5cpDp8ihfjGcCUxR8zt9AWEqmn3AYykqoMEz4plF97Lybkgy31thWIRg
A3z6eYpovAmhafqMocjgUtA84lgFnD8wFhh4eaCKmgPobyrBNAQVBnf9zUrTfhtw2iqrTFUtSVFM
8fs/drFqPDTzou2fgwOdH5ShMVWohE9OiaEjXeFJ4+JSxTRWaC4FhyWKuIXprnwzu9TOJrRnKAYj
Jr3G3xTuk6P0j/4BKSAdlYq7Y6A9pDOomWqX8Aw0xfbu+d8LVJF/iUG2LpuqrSiqosvi93/cvVba
54NaF8/BHWfxonBx6A7yEBEXF95C7aDSA1wqMJDR+vvC8q+D4Z9XfulCbqW1Vep6yVK4+JWQEn24
Qh5nSmV1ZDqFQxGwPncI6I7F/4yYcBEKDSSI0ahuT5FmDp1RCDuArlKALvMpdPJln5Qc+vHdQeZ4
428D/rTgKWy93GeGMRjByCgdK2J85vYoi1ZexwX096CrI8ZCiGjScb4KoRx4vU0hc3F1EwBuEYIK
cMdWDElgJgnc6N8vQxHL/vUksA3Llm3JVmjJvoRYbWdZ+vbKV8A6DSK5KD5JbAoncOJwsWL107dH
zm8T8Enew0t+CVJ8ek2WNFuRLP7+dw3cFaVUVif9MahoauggSzRa34i419Hfjylbv6y2f670utqq
h/y8V1xJROWUWlqYB1QExRLfpulcfMt+N3bCM22Sk8uaaAn08p0eoW6TNs93HDUSngIEiD5/+gKn
pL1uzwUBJYViQkeiy8dfsx664QN5MqaMifHZ8DepdnQWu3HI74ax5sBXD8O8iKV448bdeRwz4CB6
PgKhEOgm4TIeOcfh1TfaUGweIJ6Inc3J3fVFZuyyFJC2zNZU6ijygYLySKSzDyaZAWtGtM+2AyBR
EPyEXlvDK0HlCCMrkJhaV48tF4krNDBagKBbYDQFmw22LCp0/61f8Pdb139JM/556S8bzX48ynJ3
46XvnOCRXdz+HDGe9g4oxD54xht/Di1168nsMzWi6Gy1KcgEwvEbsrZtoqNwA5vWG9BuQEmCBhXI
Mv46u0K2STDE/r5fWf5lN6jMJliLOlgJSXvJ9K/llky/Oj7Ab8R9POlaq3Q3aPi3OYNZpN/6p650
zFfXZLYaXaQOlI3gaAUHZsyWmu31dC05904poYiO0BrN535ezvwrAxmqlFWr3nUX5wK5iwLZtnBd
OsF6EnSN+KZEmtpdzVJE2XZoHZ4j1XR3j2zCxFiCuA8/e3twYZRt1GimplgL6VbpIUK4x0EntTpK
01YcvAque9c7Djr3FbRtzFMYc7IG3a3f+UQrc9Qp5pWQqCPtPfUORnMdHoUG4faQlMCABGUpwt4n
LpdosbTfnFTybwvh53vV/t3nxmFrn++P/WPAscv2C255f7VkEqclzFb9t5Cs38KKKtsqiDVFNUkd
/73c/nRQjPP9AGgNEZ0aRQNBBKCXi+zDvB/PELPHaSY++xZAsnbywWtAa7d60/aUf70LRbEIq7bJ
MOg15FyUzeVe8NCNCAY4C34bbJbL9ShH1zCxAO3ba+/NCv4NjAZg7/+u+bLjjnVxu8olCxhZ6VBt
pzSthikp8SwI43ur4RrerTkLFhOU0iAnho03Gbv6yzNTJtPqNXUDsKD9gvta3yXjvN0DqgAaDNIa
CTo3ppRIu1b/eXa7QMs3nXiHmruShyK0AYzz8TNEoDloMaPE0+R9rSue+eWI+3FPhvRyyJRafZJu
a+7p2b5RXLtpW/WCWH86x2gW5H5Cr2XgAcUa/h1N9F8KgX+u+/L9T6Zub2/2puZbSJ3dFxA06Uuo
kBH1TqSaJXn1Ke2fe/0uDOBMBSaIv2OPeaZQ0ghX8c3dR4udu9RqJ1TisOIwKHI7TGCRgB3C3Vij
ifzurlkrb17XyxLStqVy17RdPYDogI/qtPJT0Ux9tpihudaa8034ZRxMH6s1pOZFOxZoEwLjYmvv
v//BgJMWkHOznHnpHrptkRhtwAZsNv7phMto/+4stYmR3yGAut3ldn5z+sFlijhc3F2FSEIiIGXY
zsgPWa/OLQJGwJe6+vvhKomX2IfgBpFuwhvpibSgadE9jsLGktScaflgDWJGdMObF5ri3yKZueGd
alcAcZOPZtSYcLxArU0OFSnWEUxP3ecUnfiLazNcHkfqd2eSZrMMiunp2mGTKa17S9FK3YiWSN5R
4Nhle1DcaG7ATIbwBRz+PB5bN691RYsHMlUbHFuEKgBZW7NcORAYVRDppzn4aUYuBYzJL7RWHXkC
UJ34BPa/jbGAGAnAXRjqgsa0nuKE5X6eTIfS4SRRWhjZ+83xy4mnEZyYyWuiESC9bNjLbH9a2RaL
VIFXxwp102PQL3nrq7DOLQrpBNhThPZF7XgqQrLg2//eJuovZwN3oNuqytVlyXwpVE8N1TZu1boe
CFJVyhTTHmFEUThVCn5kH4EkQ/oRqbRmBdGuCVKyEX70uB2Rjxbzv29GFrHgP2LFj5sRr+tHUWLU
2qM+brmZk79PrBCwWjqLjPa69XgTKRWRSvx1JdH7+HEl+WpJz3rDlWDDnRNUHTFJIAlVo4Ai2gsT
dG9R2S6b5Gd/P+NvZ8Q/L1wEgB9XLtTtTT2VXBl3TqZxFV2w6ZThMQ4Ny+4xGgGyE1tJSHgj8QzB
/831fw0wP97xy5LbWbPj8Wxzfcg5GEYzDQum7WDbKxwr7i5XXNzqjewwk5E370DNS97dwJtXb70c
CCtp9lyvNdb8ya8gH0P3F5W/c3Psj5zeEbIUfkR1pkNyffPob9b6d5Xy49WvAL9cVPHRGxGKMkjb
NsFwTQN8TNylnoUJkqIrmmsELzoHaDq8ufwv/bSfX956Ce2zhrnbPzY8+H7cgpEHB48ilvNZTPad
B+hQMJai+0t20DsuyYg6b27g92jzv3vdesmvy91BWx8KbmCIOlRbDEJl6Odum5cfLY8t0C4JyLus
+Ux7ELPffHf13eO/pIX15VSdNwpvHzOxLZhl5m07NsA+UZqiA73hhLu1UBj1RzkwWe7Dz0ygC+BD
R2uAY8juCfWNd9Bs7bdOyD+f5SUCyurjIB1N7gtJstPXOE2ZXuIk651oSxTMAAvmOPTo3CnB9yiM
L4ZRI+98t50OH0IwIJjPpw0k5FApgI8pGMt452FUkDWrtqDtVBGnUNy6Bw1xpF+aOAt+m5p89hCY
cLKRoKiIEIsK+AiNCIpMtl0EdH+FXOqU7rQP+Gp6VzyIc3HXmhhMBuEv85MQq6nD/mX5jLYeNEDH
my3TVj2EAw+DFSFD7rsBxopWuxBpELQ8CY0xYQqtg73iZTYHgJAzjuvSR5GCt7x3nO2XgHTStBWJ
eddkBmH5UrcSfdIBDGMrba2ymUCgpgFTFo7sLu2j/n7tLuN4zgRYCBmYjNingeLH63kX1xm6MQ7y
otgApvoJjiTLTvP73Yab6xfALQxN4+Vu7W1cnUYzXkrMKLv9W4+TcLkKu2hUh5Oy6zcHWD9Ax2p/
E+es4BGEzCk3rn12Q+kzcSYgTRjbFLxV9N7QxiqjbJIkiZUwtmbocywdDrZZfsE76hDuXCajlhDJ
p9QXEmTqV+1tL6R5V58+I61HALHT4BjXNGYEFdZe4HXff0awOcipyc2w1cr4wUWzGy7xmRgh2bSC
+8QyxbYbtRNBIho1DHoRPgvZFdYbSA1jEBJlmT8SGaaBWQJIacERrnIDOTD+/4wq9gJBCax3FX3i
A9/9jNwPhoWIGoq18W5fcsb/fRZ+A9B+hMWbfb8cbLExWwzRxlBq5clnek7a7T05srBN0vJl6YGB
AM97GaYXVvk9GCPb+XS6xTI+IMMgCPMxs+blDP3/7hrNjQConUCM5OTOWKswvXb11AftTHBDVAht
GsAIZDbLzjpcp2Rk2gjeBeqvuUAtrKE1Vmg2sx75QLzAzO2h1oJ0xfsc7E3S8T2y+vH4W8uu7rYI
yyfmi+iVsv2/M/5EnETAsDvcyZtALELdH9mH9ZIDmKuHdrjeeOO4APlt5BYYZrKSwtxBiwiZX5fz
h+zzEL25rqh5/rruy9kvP4+VrIsDUBSHbdEHoiYMt6NEdb+bWyKu6W+KYlsca39c1H457/XT8XC7
N8TDYtwn6n8nQFehzcEHSCXv6xEKHt1nlsOQgOOJ1OQJ4zurduKF2DoJriAMY1kDucMSfAyYEPTx
NQSWAzhhBPL3A53TXm87fYg0uQUTD5fwnXMNPsE7Olbn5AsuaxQpDpBVQmsLMyJoi05HoTgYUj68
+7q/0ZB+Hij2S+V5v5SPk/L9dcGZgiJHBDEUp/39c+fL2Dl29yNh22bFS9NPnAQsAf3D6KqJoS+T
3xZQHgw2jgMh/vUm+5SNN6v9+2v9WO2zSqrN84FyXHU0SLGp1DSFRFdZMEAZC6ESRErQIGvxq7SK
puz2/iklzo+tAcmosPBKER+gUw9ZAGgM0DekgIQ8YQnVDAgnafQ1wpBg4967oZEbcZ1Te5q+9Enb
1WAgSyGoQRAgMpuDBGT4RwPtF1FoCoUJ0bIHV0NeMrZ74vhCgYR2ge3nB4yrHLkzqRF+/tDOHpr+
e5depBjT93oo4u/R8+18IZwNtZQjzgEYJFTp3exbW4pzFYEN5kF4crjHgQezenV+83K/G1t/rfSX
/OrcuN6KncZKX33p7SdWqhhxo0YC8gOosd2+e8y8eLoO5xrQA+MTaQzJB9BJinNIkjILM+D4iCSs
h2U2Ki03xMoYVCdR0T46HXhpSEXUTEzeVoHvihL7JTfTL8djVR2JgV6a6oFB16jD6Qz8tljmRchY
6MyQpGxi94oxMu1K7NnexERVvJy/Xt5LGibp9f6wEoUosj1i3EyOgAoV2rTg8YHbuX2EaTlMklXM
h4XIQ8MeuCsyM0IO4E3MkkUg/OtmRCb9Y5dcz5dDuTtyMxjwIggqVBa6C1wVRRrC0Jh22Zsrvv0C
LwWpZlenw2HPF0AAbQy/BBQiUlgB4fLaImR0sdjEewNOA7KxPWa3nXcV8Zvi6Hui/eORZ9r1etuJ
qDVEqUsc/whWBVjNdvEUGfl4jYj2Py697wpi9c2h9Nq0PDQehWocuDDc4coRiuHBXBmQgiN3EQeJ
LnYIbKCDkCuENPcEYUyG0Hp3Tv22e3XJ0CxDlVXFgrn67ze/VNW+qq6N2wAtgU2Gkhm4Z2CjDXAl
tYdx32znHxFZ6csL6QFMKzihT11dEx1DxYDs0EEgMw7DTaLqznoowQeEDdd4uOUTIrCQejsy2Mst
M0IBqyq94wdi2tsPrXI57d8sJu2X5WuoumEy07N1XdZfKs3j/rE1TmfQBwc/bW37gJ7QJbVCYioH
f9Bg1naOnG9W6XpB9bcZhI8cw/bRDs69n+0Rg2VWIex3QGICjt93BBAKlYg3e9745dMbqmFK8LZl
U1KMlz1fnBv6pT4/GAWvvsSQYNaBiDKc9mV8N2SsUBwQ9TV4M+cCETHVsQzWSDrFEZFOZa/viNAE
6qEAAEy/EiFk3jJYQKFpPDD238wxZjfSzDOFAAJ+YkgkFp5kwgM/I3r25rWrv9TX/zzOywqyz7Wp
ne73J9081GNS2HlqgaTHN8kES4op3h50WdASmWxSac0ROcNBJWe9CFwhhRjERCzf1s5TKDvZE0L9
3/mf8UsqZqimqUm6rFq6ar6si7Kh6o+9JT8HlODCi/LmbZMt5jUqSdBqD/R8difyCjlyuwZNzXJH
PE8Bg02V+VjKkiihNswPlY3T3np9vKGvTgGYRxvfG/7kilpSO9HQlPOONA0XyWgvEIbbBpUbYEXK
yf8X3OefJ3o5cu9VIdXVnSfirL2A7XR3+J3qTLjm2wBRct4xGo1OPiGvhimGteFyQGO69w4rpf1S
Q/1zH9q/weMqX26z+i49v4sIZBAF1HPVFYwqWotn1Wugl3FKMGkd9FnLNFzm/U0qeLoAatHsaOqg
3TeBDrCyeoJP+7gh+nlh3iw0HVt4oP69EH5DSRkq4znTlCxDkaWXlaqUR2O201ipWupNaYKN05J2
DNtqLCyilcl2REVLHxAND7xGwI438Jb4+x70XzLRf+7h5cSzN5J82x7Z/LgxkRmhrv+BTgKIHgtS
e5q2z4hN4mU6BGvu7OfnUbgkCIxhBzMXyCBNI0aOPS6EO3hown+MHjXyRzN3Nb/s3mR2v7WLQWnY
hgmxDMyM9FKwXVdFvTM1holDOiqq2yYjxjE5UNCbENRlRCYQRO0wkUC65k1UUX45mP+59kvRdi2f
h5l+5toC/4o2o3z2ptSowSmMcbYHy0bXQG+ij8+cnrv4/yyVH4/+3bP/kRccVsq1YSk7hsdSeEKp
j6MRiD+HXfcWhVeHudAIpEriNKt4cEvpebx5fvm308ySTM1kUCKr9n+cZnYt7fTG00TWwYNsho0R
YCuCjwslZDoeksYPhXyTIDZPlYuzi8DUZ2BDDmEATAT7ZlTnaliJ58CYDtEKRLWl3xJmJkhyuv1b
tEpjsnKFNoyjzonX7n6k9OG9JpBPgS2iIpUvcz0dTUBJu5Cxlt17FGpiRgCLlradFWSCnBaCZM+M
wPVrqC8Ck+dPrGDwjeOFfNEsMau5psJLFXWpThkP4TPADq/mWFOgrhOhqflul/+GM+XFWYqsyJZp
6vJrUFLve2Wn6gB9JXQRoD/Wvje+TbBH7gl3Iw/mBgZB7f6xvcZrvHtuLXfLg+s8QyiuEylYASJE
QJae1bsyVPktAFmSJZNusaF067UXvnveHrPCVoDAwtEUkhU1Sg74JiRpacOmA72BbjtSXe6GP4A7
28PdsfUoBPhkeHLRiaohbgpI584N2o125Rdo+UCORyNx5QhNBpBgqCFgjOfQZYeq8i1kZ7ToORPu
kEgn20R1S7n7RurpC1NEP6o0cfrNtv74AhEQViS8oY/Zw5UhKlLbUpeKDuImXJqSK6/dmGQVoS2v
LaLB1anBz9H1/fCRHffUrrbyIJFK7Ry9jZuPtsGEbgbZ4M4Ov0tZ7BVVTFroaK4CcmsB+5ai0fW7
LrwEukFj0E7tzqjaMpPR8aIMK++MMIJnjBGjzk4oghZhQWdtonOzdjgRgws65JbfE0wfFhchaaik
HWG91yjJjHY5oYJOWqvFwyK7TWlKxE1aKAD4EDjgEArJVbQ1P980ngAM/2dBZcmyrWmqZaqm/aoG
U+x05XC+b/neCqYIwHvKIG4HKTK7T2eYarjoaB2hgVkZHkBJ1E8uQoeCL8f7DpdXUNBfiw2tbBxh
nKTIAXwtn84eIEG8xONXnoYC3EBKYvFTheV5/TGlaUEzgsw27zaycBEmZTfPw0BudRdOojOb3qnu
2R9lyNvtvDsgMJIumLKCk9yhD9PbpzZGABVaz5CRivJN7mvZvxS8EJQ1JItUEzD4NxLgR2A9Vqv9
4XYDXo3by/cm0PahotNDmdIcxwoA9khiCvQb0gH0Q1qc0FjH7sINKlnHbGx0zqS9w70wIBQNd+Hg
JuwAnr1G0kBo+egZ/qOJ4eG4ZfifSMC5Q/KSqzeme0AUHF4KljpkS7Q7JRTuIm8AJ5uYwPxcKJk8
i1BMp8BY0twhSKyDYCqPdxnbQPUAzjXcYI5HC1ZxbmMBf0DYvMnpig+Vn7K23QLGeEhjKth9jsKs
7d4jBFyDmM0jQAsHNzhP8M/z+vP9hNGnQABzzm+y9BaItg+80hOyJA2UR8AN3UA0QNp+wg1Ax1LQ
t83FtM6mRyH/vYZziAIlw5uq+cnx2xqmM5h++gKp3TG/lo5hbjX18bmPGyOrrr9p0al+RjHbGY4f
LSZGPMhSQg9ncsEPg4SMFup4LDSbqZnwsPA9cPqI2DCqRfeS8rB1gczkIs3GdqGoENw0Qso5IUzU
Ls5Qwq9e2FlIVMx6/In7lqDs0c8Ht7z1aX/XtL9bPfrcoRybM5jqB2RwncuDxgbEOu4BxPqSCLPD
eEA03Wvwj4Y7JbRR+FC+aSDZaZSGKIDuPuRgjnoxO4U5EfsaaGzarrM5TwOCDcpYOREJPI3VQ9oV
bpkZjWaxXTgeUVv02Cx0g1EDBoHLL6zxNSLx3/a5i02E2us2xoEgnoXkHSgGN7iT3ZOPwP8zFE4G
KKaHncO8QlbnPMC0hKWIXribekM6rR1ex81rtNF8JEQ2fP7mPc/b2wCZxrGJnDo6oUg0C1aeWsLZ
EQM0xP8ureGNeROPy2Vg+0AJdPqgX+K20NfhHBPcQw3ZYN7YyW1ACHWvCz7MaXgPCOz0Io1wajWB
M8wRdAZPy6Np1+5lH0pYemD2icQHz7f32l0NttDFbTf80iOAdJ0lncaichfSoSNvPe3kUV2iY/8h
QVNbi0bEA/g9bAbgS96y4gmyO9dV2TA0HVU1zDHSwWrNKwcAqRlpFAyBZHxv4mTBjzj6DDMdDX3w
zsbDh8z3n1+Gc0Eqb9YeEdvwiiNUAzWKicfILHxAB3e4oxHqtHssWVUKhkYoeWUX5270VB6+Nt4L
h2493H5YjuwyJsU6xnI7Iqh//46MyJe/AS4ErQfi3p4nhT9iLIocBgyFhkAXdxDK3Q/gsulxFNFf
Q7EPTZ+bu0km++zj1kWXlg8jHB5THOA6X+4AOR9oftnHtdv0tyhi0JmKJqh5XKpQuzYRpcMUKLMt
98axHM/aOJjYTqIJKcEPZCM+Dn0xCEItvGlFBoeS8CS6ky3d4Sg3oNLu8Hm4wB/kGkrBMxsLk7jk
qA+n+jYaHWAwUWFD5bY+UVvHk0AIT6CgK1iu0P+cpiKc1XvYfzHHpHu8MJghXJLyA4ITjRdmbech
d61OzwzwQAFbvWTVtypHGKg/xjwQZyqYUwZVQT3Go/6MeCvcRWuTFBOUZYXVBUSWmWPA1kPKpOfT
qOW0lZqC3+f1BpmvjOuxsni6F4EwP39c4jJ6eDQlmhqPaxpOYSN0DhXShn0x4fzHmgePuL9rLO2X
Gos6X5epXCRL0syX2sHcGlvFaJzBF3VmU2YhQ9UrOkp48B/RMbkSsQih4bN1GzHmI5nlVWGYjZHm
PsUZKpCbGG35l7HZOSTH7JDwJDEEkb/vURVZ6Euv9ec9Wi/zocNxda+vCvd4jI1wnReZcG+y22Ww
GhxcQHouxDhm3Y1obkG2dRS8p444OErYku/gd0qtY+cxquf7pRr/fWff7af/uDNDMSxNsy0TMOu/
Rf1j/dwXuzMdwdkRXS+9ZbbqQZGt03JqdA1/FRzBdq9TOd42QZK1L192pHTM6JDue3aw783iZ3jt
nfNLZxk+4bgYbhno/vHrmRXLR1tvrhKjXX6Mrm5rsJ7C5Yr10B6echtTZSkxojp6IE55eFPOfWOo
/3qml5rgdq+r036/Al+YNDA2520PZdFvFmnOIdvHeywSABu2dp1V54IVrOAfrT3brQIUnnbJKqcA
3/St7BRrY8DXuZyes0fLbN+SE1Iv1bvEEZjyL8sDhJyuKpJiQrR5maZdzbJxPcwuAtO66m4ya7rK
OMyTE4LLclKmx8VmpOd2/zFaN2ftw+g2NpNi+KQG6xKBz6S3KO58lcjr6y2Oz1NmJqx+CO6fxXzD
z6BJM62Gqmge7T5m0xu5BaYM2Fw4EqbPSveO1jAVSOcE/xdpJnIuukueukIxwQofXRSjJyaXR3jr
5G+RlxPpilcPt/ls7ayW/MMcHYPLYNuWYPmR296DZ45a14Sb8BuLQ/ea79vV0u5yuJVtXAXjDTLJ
65g08DDak3qJAWITylj4bJ+RukOIOji3yGciHAFw5W2uPzVUkwDzaJ3Ll9V8Zg33Pm70DtkpO/cO
H5fhc/xoWtMdeIIxVtMgRNWeMbWmZV8hENhtPdawAD34m+GhVY1AtTbxoyAL06hzIAbEetzoKwXe
psf4GekLWNHZBnraLn0unmNGm1pqJqfsmjxzqXsamcklNVuNnp7PBoeh1LVIMvv3dpnfFnYbOwn7
U+mqvbJ/jI/9RqJ09IVhumUSeFywU7S11n5QYqvVOofr6BCc0wtC/fv2rrkHNEwXOF1/rqJDsxpo
TVTOB0b2dWrpOQh6PW+QLDIT9g9p0XnO6aF5O8IGOsmMXPcxH6qFw1Z6iwsmikgeIeyMvRudzW7A
U7LeTeQsyp6O4oQdzDpW8/El3sisS28/QuwZKWsbiuaWP41qdauirbBpHntIV/inUEaW/QHr6DEQ
MaK9wuM53XT23m5YhwbrJz10tr1Zw7nPH1lgTc7t++jAseNcwt30KTmXzrrHv2y0OKql1XCOI0t1
zj17ZLbU0aqlt89BYA2Yuq0TFN0bvbINe6FYFoPyhv7CkRXZw2PC0smhUe/gTW2DWWB2Nx2ea1wm
MrUoNIfkQCxfhVouo894DK7JNbFyxC+yU/OQ2lkdPppKxwhvLQs4DClgtO6dW3uWnFfGau84LrAr
8DYDqXb0AnGhulNEq2XRei7Qgz16Wmph6ICBSdG8NzchqetRcrZXR4FGQ27U5Ylmn9VkP6xbZaR3
UP4NtPFqYfQtb3nFCYKqt7w65ZxKD+uv1gnzU6OLP5LV3XbtjtGmt7zPLnk1VkOwyEWixaCg0BmM
rUTtPoIy5RzX+o3hDF0GCvmvOt/jWjdYYzaOGAR7a4S45Gg9mvVqFA/2rXNkfZ4WjQF/+Jk9h9VC
QXuFRK+DT9i2yWBbR2mvJ3cOsYBknDx6QoHdkQKpx7uBl9c1O/sRxBKtv/XNtIZh0rMHx1DBhyYx
+lqvzs2LY/TrXO6WcyUGq31KtEibKJM6nE1Wzc1AdXfBylXwEy+j9UBuGgn/9qV4jWZKHbJ84LCf
5weaxYMHarrKRC3QtLV9+u2hkvORpAnf4hneXR5SZUArd+8dsElVw5khXIjWCYd8EeqgwnkJn7xi
FR3AjoKcw+dlUtGNwsBAFcK0NyzDPs3BOis7x+XWN8BXB7fmuWWsvUtaTa4jPvh+ZHftqRmaqc26
pVG9WWLhII4GI21kkG62ksNIg4mx1FJa2+m5e2hverMIo9ACsWBhE8abrfi0PMauAw5diYvpsWUS
ZtxCg6q9X1Yjq3eeK5PL0kjMLnf4zFgJ40e+Gmxo6nPdWshyncbn5gXiCvUP32pQ5zyXCnY6V3ro
VBaxyTmw7pzau9zqCSq9lan5I7nTbKlHpwA1pGO0b+ndos/AY6r1H2zQgdzVu3W82gthiVwHvUa5
tXf17MJ25Q+wTFGiwk/0OEAH3gpKCBXX0bV0nnNu65zWEqzUXWzDZaSZ169IDgGaMdHiFya8E2Y+
VcDz27WzojdDqygu+qSGAavDc5DPZKNg1gLs7+yeR7wTrmmnR3pBNaCI48hIAL1BwiqXhGVp7c74
mJPG5x3njdsSHxhg8Onaf072TQup5ct4JojvfKvzl45C1mHORa1IadfIv0J3C7eRnR2jTa5277ig
M1JztajGqAzOu1sNeP1oaRgTlDXuDqhvsPcTbcLL6uAoRzgegKLnHhCNQQixY31q+KDk2oSHvzsj
o4fip4diWkeZw9BdClWPj0Z6JYPUs2u0CrfZ2T8E5aDxeQqK/EMQkABxMO2mc5AiYR/wbFiQjsLV
4JFAWV55hdud5c/5ZaBSwt6c2MqrAfetxIeBhspoprTWnauvBCVuc5wBn40jHt8qrw0B7/lxsF1u
2j1lfkgImnb3OXjMgW8WjKVwsW3aGVGHtyI569Z98EX7B+lb0JOnkR3B5EOYnld3wWupcwZldOpd
+IHHVJnfl40Q4Y342pJ9kzSt7klJnR+5C9n3edzhjeevRizQTe8U8JPu6DjafQvbGAaUF3CV0uKJ
Nzk6J7XzmKMlvp+y72zdVdeezjqAKZOcvJVbdk+9/ZJHu8wvCQQVirTOLZwgwYGslJRthWrJyG6e
UCJCqc9XFkp+n1/n1+GspX8piTE6L8vuLVzHRyS4zJCtGUmxlDxGRbcM7R6Za3rZi4B25UevRmQI
1Yhsmp5kz+rilMvTci92W8rIwDvAIdR+0Tsv69EtRf1jORg1Jqjsy6zrHpKqsdJS823yGNxiFC1b
mwBCxqW5RuJBIoVAb/Y+PzTtSOYM17LdCI7SxGhusrJyqyZHG6V5U+1L3Uuk53DR5YnSOUV2bn+u
U3NSdi5zqWP2bW+7rFtScv3SWiKPy/dNM5eyU9vun1ON+Iek/pIHYEGV02pUsIAn1mCWlSHe3qBm
qSPUkeztWseck295EWAjVvQ5WEXksOSShn9h804bPXlxI0eeYYODsgpNgdGaPtRudKWx0j+NeGbs
NSLzUyeINjcYHffvw02v0bfCW7AK1I7Ueub78Sx9treoxNGGSukVPzW/Ll3KhOZ+ePDuwzp+ds6g
ofAE7f9dvXwnxq+ZPgM2BaKTosrUgP9WL/vNge67at8GRucan/tVqqFk1GebovDIypICPbyX7jUz
+3J+mLP6WK3Pyd83oX1Pxv64C+WlurturfXjPuMuridvnc86q49D5xnh64kN67F9yKq0gsZP6hfK
rRv51ym1yNEuFKX30cavs22uL0htfZg6+EQavSoQMgVF9mAdKZHwL7hEdoQNY6DizIVsqlc3qwzV
tkmZrxMgS/mxKUXISsfr6Y49UqZ2RJeo/4zFnyqGWop2UjlYte+hFZB/3p1T78y327XuC6oIfkTf
oBG8G1qZHW0yfF6CxwhyfBPlJ/RiUiu6xIeoEZ38y9BeUAPwX/ai/FxlPNvHrkuD8TEsJxQtbdLK
eBWW7q5ZBut2HVJeReQhpFlPxKb37aMvjdeRtkBj+UxTFpchehFMGOccrGokDeTEJAgfcEkZGsl1
3kg5IpWcf8xyM7O7596suWo9I1EYF02rDYEIhlRsxUAkLihDyx0MZwPg0oGBnPWVOIqwVy77Fe/x
FppNkdw0smdIMqP1OHSbhy4fCbGKQ2i0M/pTcmh3Gr4aGbHJ5MxsY3feejafzXtr1tn2UWgDlxES
VekcyWGVrKkR8WRdOXcO5HvzFmu+ESMDlWyCOlbh1N0iq7nx9XQTy6HItM6tK1nQMaL3tKbgmPkc
oykaSAEG3QDpL23xgbZNZjhwj1c97DVaR4wuHwhX8Nm2nXVTaYm2RR1YPKjW1kNUmoJdjJCsv24i
ddTMmFaKRACh3aQQkhg0dQ7xMbyGJXyXD4yc241Yd1dtoYLT8J45Ld7KdO8Ts096aw1W883o3q5o
8jB6ksm36+WxV2Mdfcrs4BHeluflcaBPynDbVzFbYlBoB+iGlznuSv3LRzUsc+MhJIWPeKCxXNLK
faanvFacS383mY0f+HRnh3z1qSV34vssk3OQf4f2pa1FpzeltfprYa0xFUQxUCJMvBTWtq5enqu7
dIMNs+7p3Xtwb69GZYwJUWCPmUO0VHRRgHDKdH5WFJuMn4TyM5LQUOE13JzXTU44NNT+Dhm/oWi+
7Rz+577Eff+Yiyh1rcnGSr5BHy7AxCT01ILCN7srkImbdJUacREyBci6ixUoWjHhmyVG8mhXyZa9
qI3snOAc6307v4zeYjzf3t1LT+gm3R+z2Ym7U3uzVPawUkGAk/880xvdc5/PueLeIoPfWAoRdCtG
YS2d9ehZhYjuMiDes+q2FJOPAOmsN92dX76pLsHjQ9NDsRC/+WaC/3h3+8ra2KdiJuAwWvO/ODuz
HcWxbA0/kSXPxreebeaZ4AYFRGBGYwwYm6c/344+Oh1JokQ6KrW6qrIyY3vae61//cPFEQyYE06N
5zD1S6xTBt/fFZI+238kWJJhBxP5mJWR+uYBuU/r8N9P8sXg/s/VPLFM9LRxrs4aNLQ6/JkKtPMe
+cH9rrEcbYaDwV1C7LEfU9INUhQZLgO9IQYOA7IpWpeYAEgBCu8e4cY/DakutlC37NgGhyYfjyTT
NzikJVbz50nFahVNMxqqybz8R1D8697dFuVWy+9Y1JjQo6zhzxgKzzZul4MvtBePtpWbEgdAMhc0
qNju0ItsmWYVC09WgofiV0TLGXjVyDs/bRc7atWUBgFXi9yHveh37jFz2IqPB37Xzhknx69FM2Ei
xJTA9r4ILPoitRi/r/aZICZekTsqE3dt9zZtIOLt6PjmZbH+5iz9ccE/VPFfF7w92fnNznlZlCHT
dhnjcozQGbHjgHuKmjgyrhE5EerpzrvHPqP2clTF3VhrxvsTTH1555FV7n4vgukUg62ALIAQCj/t
IT61j3CKt66VtMIwW4YcCQR7umMTdD7J3U0aU9iv7Z3zpb/lEet/w8l/XtXTtra7mvuHlXFVP+nn
OLkvsHQnPu3MBOlEqvep/cO+ph9mTxv0ViUi2wbjOOc2THxV9XD1+Em53+beBhWO1UMC+s4e6u0i
n/a4+nEopNuVRTLUvbt2dybojJhtilT1A+6aS33c+JT2LnPRJoL971U1IA34h/ecO1bCHOfoHr9w
4eMsXNPjuGvh2mS/Cf7R/z4ixL00LRvs24Cg+bTMc2ODJ99pIwuWBjNgQXOQfCxARywxuJao0kaj
OA7jsxcuhsKu/TFJxuRe0zfhR4ZS7t2Ne7H9siKNaJeGQsaL/kxUfxQX43TSjMd4tvcxYW7D9EOK
IJ5qHNpowXrYsOjErHs9I2QA20T2f8Da+E48+aH9Tjz9gvXHaizFMu0G/FX7Rwny6wvan7aNbeNa
PsaoiGV4KKrPtBZuyfLW30d6wni5ORodBRpWOYuY1n2MxN4S21vr8PAJYcmTMQ0mkABhYOif6HUo
bt/RbNWXn8R/l/kzJfq1zB05U41UY5kiDqIWzETsusscDpUHY7nlk6T+qbQf81zEthvev08BnsqL
jRVmtSK4yCID54nlqx6zDNGzCi123iR4d3b6nE0muOJ4OMYiHDm4R0cVCaiYE4tB7g2ngksAz07E
4YrZtUIAqLdvnjtzfkklwkQS0YhdbAwQi/ZadTA12j3bF0cInDjn/tHbAWo5FgYOIJ7EnMG7YQIY
4nT5kCgqudodGQD+GbWgYxIjVzuk1nfGeUJWO1Ge1Tc5YJZDBPMuMTGlEndlDV/r3/flheCBiKJf
t+XpdLwY1i6/Fhob1aM7EfPqiphh8OQu3IrKMTqw6ii5WqRgdD4FBXMbRIK09u9VvJgQsgqF8Zam
G4wITUHc+fVunJS6OjSyy2N8gK3MGAGVKrMcdSLs4R8aBkxzIo/pJ+Ke4U8ZbdttGYmf5WLkC6mJ
SIXPooPTMTiOyEJFKnqJztabo/nlIvEzseDKCA7mcxNpHrKzfdwXNeKISZ1AlGgw+feh5dc1I3+d
uFvA0nhwWIZFHl6ClYay6cytS1EMBJ+gO9TV4110XI3FcYs507tn+feclSf5a4FPh05tVXf1nLHA
SQMuT1YgLhdCmm4c5tHq+9EUgVviECQcQyfYmpk0JiL/fpIvKHV/ruFpszar3SazCoiaQj/jCfYc
2+N8BAcq7pmtnjn8+PjAsRZeGMGHzptu4uWJZsm8SDIaCsWwxCbw6z06n82bpDRSctgmzbYhJord
7nK0FZEKTk//GmDJOo0FX/TjJyYjuXfJ2fT6CorD4TAjMUNEYf77jrzwtjBkS8bgzJThnNk/k+df
a6oz1VioilSN9T4S3kjifACDdUraLRLBViZtHv5dTo5/MFXO2Rn0vnWoeuIxPXzc/v298zCgrb/b
El/49LAwhRrdshvsvX+V6cruhERwUbEhq+56Nr8xuNn7ONZRnC/wvPs+oP4d4hgNOH5qX7ycrgs2
UdPNSQx2mnfYB1+fG1994833I8V8LoF/r+tpSzrf072EHrYaC8E6xCr/Gmw7GjpuHVPWkowo7Knb
1tSI9r7u6jiqM13z0uSIb6Xi5SOykkMZa7dFaHKrj+EG4R4Yd2j4GjwKI2GEgvNy6vJO+NPR0eeS
E+F5WyV1ADAAIFWvjFAiruZM8gEToODq3rsnUJtTcAzUZh7Wza9+Fh5C8kw7O6ZyZDxHRfDv1+ZH
HfOvu/BETL80civPLtBmmcE67bMowpC/DAVZiah3Jri1i28nsD0PxoFYQtb2Bmdtwp6hXQLZON+i
NCbcS1wQaETFu2TDta0JWIUEBkGEw4Xn+O9lK+qrev7303vayq/KwcrMG29V3rqQ8moCMxFM62de
0T3ydp9xBGDGF+r0p3VCUhm0QWGxWKHwhl/lk9Tp3MY8uT6RNRWWEBfWqXL1J0aeVTQ/+XKSkgi+
G+bQr+rxY0kwZ1AuefbYCeB45R7HjdHIHqRthjAwNAvfgLlTe8QX+1fqH5jqHpba4QGuDJb1BGgT
dQO8Y/dQ5VC3gRFDtaTdMwNx+/SIhC1s1I7BzcuTCwbhyng7XPiqx7hAwLS+yJMiWMGI7wTjKtzl
4q11ofHypuqmCf0cf57/4Ju/9pAyvys3y8LMjCD1WVtdn5xJ3W/CGQQBwj4PbtlgEzQMYa4FWTIW
Vd6IFunoOiEuLuOz4hBPsqXb6a0Rc3Rc6FSCmMTW13/z/LV3S30CfGtdOi2q81kcALMmT8i/wTIi
mkqJuiqwJkHua8r2kQITc0OEcfJwunZAtgJfaxz3MDxwpwOiDpKRoM1fIY525zLoLBXJDq8nVMHw
J4S5Q7t9jWUMGy9tvDgHlm96A3x/02bVolYYjfBuaIUfHaUtJZ8NpvhZH2uJBMfl6XXtd5IhbMmo
zzBrF31S/iLoRSwkqGQPH49Btj1zIc6o+3Id6Zxk3jZDDq2dwvM1xi2DVOB/37YfF+O/vvb/PmDl
CaDWj+fTo7ji2UaaPFjdHNLj6CB56QE25RGWJDOn5WA0KqcD6MRLwUc6z7UMsjGlfK/X8V2lXc5P
GErlyZqE55ws1qG2d+hzdzi33q889QR33eabA9d8BVdY/8vtUizl+Qyplf39fFAP4mnvabTEVvVT
PAoqP+yVLvTXeXc0UpojQWgFB2rHgTQoncFjECKRDnTb2eIoRu4ulND84SRRcnBRy0/aEN9hx2OE
BSt4Z1IrMLhy37ytr1/WX8t/OmpMJVPSTUa1QrnQRl87Z0vFhykW7qcMALBC+EigZMOku7eSzvgn
/njrYcj678cP1fpFd2LhKo8VN9MQmt0/C5f7Jm3kRYYSgc4bZzhmDiHfBD8avWNIkiUdB7RX9s8Z
2cwoX3RCYWaMTTkLcHCENXIIlGifzC2otABA1MEbvwk2DK+WcGB+n7Ce3QaZqy5J3m5K3NhKUIT4
/ytRksWQUEY+ztKLNNgAezHe8M8kPKFo8MY566g8CS2w6g5Ak4INR83Z/RZ6Dg4l4vZWrZ8GCVGe
EE0fXHSn7kRGOkwWHHxpYfGj4T2gstEjmwk2WKvYUHAvXOzOw1ia0Tt/iYA/glIwcEPSrzgZG7CI
fwT954/lypzpwUOa6V/Qugrr1keAM2vAHxniqpjwxwamd/M+asT5RP9A7cTvZLQk5hOWzBaGzAHn
VvGjJQ4FSiw+ImFyNrWpx0o4qQ83hNNbecL43HQiEQ9bub0jr8LHOndCDF+9FXJOz59OFbf2UGVg
3Z2y1jLU+GEYsPI7gNTgIHDWqF7INNPpQeWiCvfYzvDBM2CyiadbcrUZ3IgGYGztkeOGDpPPEwAO
XmvtTNzkAVAFhzTD9vdA/bUlsvCjcKZ4hhJv8Al8B7WUjYonKAIpxp9MIwKUkVxIyv27unv2gL0H
mXbrCWmHmHBLnP8sznNZZgK/+Wcb5fMichS5J3tcIBK4JcDNBgc3FrGS54OOrcVkg6Xhd/2lOXiv
pZ71pjt/XTT8ev2fiobTYX/aK6lMyee0a1Ab8S6KqlSYKePzB1OfV4GRPnf3M+FNxpgkc9/swS9b
l9/f4NPJpR3Vx744E0wn7szdgbEvu3hU4Rda0TbFkLe72LbSulNQeeMIRef4zRJ+wM7nY6AB6qui
QlY0XX/q4E72nU3WqihrUg8RirAEBIrwr4tPVAn326D2ySZQJ494eQgg2UvuDjOTm5ByShz9Owb5
br5wH4MLvhqOPZ+mRZ9DDbn3dqTVzmLVSeA0y4CMj3Zi8lVOCoT842yeE2d/gfXgYkry1fAPs3/v
by8hqoZtNcDMLBWt59Ot3ZVpjRKcfbZZQ8ZvtDPhBeVBvleEugqGXNyeW2wHMX0ip8N3agm/XME6
vwUt5OCd5NpPOqyYSavICIned66G/mIL/rVG7ekILhfnnb44ijVuIUXKLWO4BXCsIOdfo+9RMGdm
xunWnPQ5/9FSUMdOUFq0lygRkpPLKOH70bHc3dFX0fMY4bQ0gg8ixcD/htGbY/dnLX+9J/+9n9rT
e1IYR9W6HFjrdhcJx5Q5/q7xKIYGtB2HjwE5y8Ip9D9N5Kc4+Pu7d5+LKWZM/1rDU6d/3JsFXtqs
QQTPAN0DORzA7plA/TzP5RIiW3eJTyfTpjLknN+6elK0HmhUhJHZ1gER4D29QLdplW6VTEtfSB3V
RZB0jAxKCTDFsXQ+2NoK90oV48LAeIdX/JgcPV+FjQYQHTKB3ab+VAEcqlrK9YzuvPDE0SUKTsi7
PPbtAM3mxRexjI+4HCpiN+LIIHCtC4shdkDyELHgVDa1P6fAl8gyge8/OyIpmP3X7SM9me07MxGO
fQ08F1y/RcEDzgnhnhw8Dna27g9pfb76n59srtQ9b8qbFzRrAztNQwYN1VVw6qdtdXvH28A68YjE
MKkMbmvLIdfVwQKAWVI0YkiCERAaCwozB0QYtiHMTivoIU1DT4BiL5GEH5Db1+ht9s7XlYm4/++t
wRSv6l8P4Ncan7aG8qpc07O2q+n2AayUZG9hB3CaPIL50Q+cwVlD6hp3l/O5tJpfeGvELJG9rojY
Jg7NXiWH1S5p7dClkGgmYn/NGRlLSYS3at+rCl+Lv/r5OA3AlEk1f4efKsqrfue/99iQn7YNa7ut
dFnei8/AQJYFlBxJgTme1LhKWsL2DoPJXXSB4yISMxXdvxA3QxyIqIrkfaTMCjDMGdUu8WF8FgLx
FGLhQzzZrycQfGlz5iVb5WVN7jU6N5zqiSI8cTRqU2iL4yN7fmPbGdiZd7/5WlvuhqbJz2tgpO9X
hH9RP1TuBVWqc8v7skaINgLD6HEk/vmk8iZWBHiQOO1AUBsXiUaastNgo0Urpk/X6fDL8u6wC89A
B/pA0rBlu9jeFYoY3ESmoBWVC+PCf78U1t9q898vLi/wn+Wwmtanu2JyUydI5yxnI+SybXbbRZ94
Yrsg0k+Iz0cB7CovHgiXp57uLGjq19J8ai+4bpKIcbUDcP8uIrSZ4QW9FG1GMszH+DUN16DEaUD5
62yXzStPDVoWqFbkrUUNJJxu9cHbd+XlMfj7XXnaMjdptVGvCy6LW1YEByuqFaAQNOF1MitFofhY
SUSLo4OAG9VwD2Sd5SurCq48tdmDFFlyBLnwZX3wR8c+F09NL14AUjPDlUY1LRxIKsrZq+m1hHAX
yxyYPirlrEghuq2oSKMVGrH7nQ4Mr1FYMkQsW2791WuFvpF8jBk2psMhZa1PffPoT/lds2mYN1fy
sGe3Iemx5elsE6sriOpDJG3XVLIiT3vfgvaM/6GyblAh4TjRpnQfZgSlOlNYg9jYwWuMHt+EhtVO
AfyQYritwVVlzDwm+xtfyzdl5U/X9Nfeguy8oWqc7P/RA/+CTfbn6+VWCThYDre0k6dJihlb9TPq
SSYbJswiBVKms2I8Wx5doeo/eDHCzMqpDff7x3lYbXDnhMotP8I8IW469ZjUEhf9wfdzYqNkxNwh
eGHo9R9fE2lUbwLG5v198BZbV36MmJ+uR7Mh0jU0yAGomJ+6RCILtlkl1TdMGDhyDezlzlCOww0y
ETcbWQHeQAjPUAHUjwjViXb2zH6bk1dwLTi6CBWnt/GXzAZWFYcwakoEVymTng32f1fYko9AhVEE
bNTAI173vumd+OZ2EIQA6ZCTWxhirx4i1ZfOtIcUSo8RH9puObV8IdoX9RrF8iTPwsXKXkP17LIL
2X2Cfkfn3gKVMNXzpCGojoJS+3C1PoCruw8kDxblYZ4GsKTfarvUF3s09vuoeiwFPyL759d/vQeL
wrjLdPm38d01ftaOkBg+OrdNtLiuhTwAcqoqCjz0EuGDRvIDVfBIo8HkdVHDa/DoWl2N4aAcXtkz
NiRo8+8CmG70kSQFEV1SG7A6LeDz1DuTlnlzC93FJH3pVV2gsAdtZTldeHCqs2kVCQEHk7aV6l57
QkUqh0dngjrUXZ7Dke4ucJmj7WjmsnOH5jB6BLfJmYb52ns0N4FWI4HQos1OdEftEWDaAivRM3WS
vyi8lVbAcpYGtoybLRHtjhneXTnhbEC6SYDv7WPRyyKGaLuMffISSO51ulmd0qDsqjfvNrAwhNMj
Kff2PiYsvbr7Qclde5cZyCmWpJCKYhvucK+MhK3NGdw8+8yiGoAsi7WDj/WQc7r4FWlmkKfh7P54
TVnIg1x9JpMzaneUwinphbGcW3XOhEPdCZBKyvDQ1753bVVEAN/BB2IVDYZrkZfIHw0pu0YgD7Fu
hYGpCFJC+RzIYWMugKcv4wPlDWvoVLqvb9zDxicF6bhugDGGcufKu177Ba34nd92F7aeleI0Kv/m
npp0OyGU+8JyqVMrzzS42m3wWfj3gMozpRduDIRNO//tWmrKg8U3f4SjM83jBT7D09OnVejrQ6Sf
EKq3HuTm0PjK8CAhrbTwr5anYeKdu0LUj/y6q4VGH9e4vjyA+215j+GZ6SHsc6Lhg0/R+zJRcEkp
WGF/xP++UJiOEPC+O4ysF+W7rug/LCNV1c1nw7Pb0c62m8q8Mv0xuvfEWLEBzidfQ3N69NLA4rgv
2Brh4xBaoWycM3crxDA53PPK7IQzrUnlqDgWamG8/x/wGqWxSfTUHAVCaCeGSdZd6Ru0sImwx6Gg
99aIgzQ8FZoR8BTvFlCUiCU7D8hi5sHQCnJwcXPfoWviWH3aNn9dqvVcopXq/arVReMqiuAvu0kN
D/RVY3KEilwwKCteaiAgQr7qIBscR1aYfWpsTpxRE6LxUJBPlN6/KxzjRYXDRJBeH9cFYu2sp9Jc
KSVZ3VTaFa9DEyjOYuuZw6kN8ItgKBIsuwy03EY8apNnu1zE3xeQrRLGnEi9vAL+4AHHa5p2U89t
CQDrKlD9cMvremwCu7epZf694ldYqa7aKg28pWrwKJ46pcu23liX0/EKzeQQN0LsDRpe9lXFmScw
rQVI2ra1mYg527adRzmTnH1P9URqaDrb+Zlr+jRCnpqs9aVAF98x515kVhhwcvDNMyHO2ebzJk+8
h8yIfoFCo2v2SUOvXXUtRP26v+H1LJpkLWXNdHRXUXaIVMZF6waozLjsHp/QvUnO5d0s/AWi8MeK
np6xKpfa7mDbl7HUxBwAhrelU8fSEZB1Hp6SRbwPZeTva7rcvAaUg/1bdfazG1XW+M3De9Fl4Smo
/lifyIaqiKX+OgGrxWZxqaTjBe3ELmYaMzkdfby8UdCNtzyosLK9DL70gzTKhruZIhMUHvxGokcy
fOdjLHjKit9KoXi9qfXVF3fJkGFSWbYMLQfq459LS++aUWb2pSD5/MQRSL1iBef5o7mIG179pQ9z
w7HmWmjz84t2GtyayN5GhvmmD31FE/1jGU93SLteVaQK92JcnuMZceIc8SGyHDSLzfTQ0X1jlX1Z
gT3VXRs6X6+m/4rO4Wl8bF/5+ojVKXc/+dSNEG68tmGiePdwHlAmMmqWuOwX8+2Qcne3Q4ZThWlQ
gNeZzB5RmMT/ftjitXra7v64ErH1/HrW+91RPV7tqqAjNcG8LT+kbg3//TNe8Yb++CFPu4FlSKW8
T7ldh1mDDk3lO0vM8FKDWG6blza2jpnCEVGS5huS5X2NrvTtB1QCrcu+tf8qkryN0q6zYz7xdXt4
7yQfP7vRv27CU6lclrtsX0vXYpxXQePgmeE+OlDp9HYxKZi5267AT49JecIs3Ht07qsNE/Yree7u
bevdu0X7DRTzQw7613qe9oLT/XwxDxvWY6PXS30dtkdH87Ku+fHoEMZkzW/MLNBzuECGmGdIwb+f
1yuYApZgg00A7pLw2/vzpWgo8q5SjYKvbI3gOMoCqSPJbiEjKJzCOzt5l2EamHhK7N593y9OX7Bs
DMAE00TnsPvzJ2cNIidy2TzT9OKCrYFtUDA4fDaRtYCeQauRMinJP+uW5u+DrK0P3h22ysslCDq1
SBnUCKb6cwl1dtxdd/X9PDZDELBWRcMTZE247y0VpS5+H93/x93GUuz/fuDT064bZS1dLH5g3ccD
IBH20dZVSLARCC6t0Ixq0tAZeWFc6b17095d7BOgtjOlvVoslPP4GtT+Y6SfXJD19u6EyqcamCho
8g67usTYx44bHbAd5B1UnW/IaIp4oZ5f+F+34OeD+LULWTtJzUpxC6QMg6hj1N37su4pwAdCuzHW
I9SL3rsi5eVPhUoIHVZHeiA/g/jn+nSWs3R7ptOr3cfGw1wHY/G5GevgP4+793kK2G3eFdOvCMHG
/w5tDIvq4+me36pFus0lLR/TKnrHz7RzY474k/MlCN6rkvndNwkNehe2omeHmTOG1N7vczNADwTi
tKCbefMOvqgwf63Jfq56K6vK69NBz/nu5J9DnwrHGZWgNRaMTqSb2ZtH/mqAZqkAd7qp2MJO9+lL
V+XTlo+vzKizMS8+UtRSZzjtERorCTFC79Bs7eMOqgphKtRJSFJwPOsNW/xVmcoiLEzNQEgs64eO
9+u9O9v4/O23t4zLBlUTjHbBgwIwZhx8J7MEcWZaxnI9U1A+Gu2jCxa2d+U4nAonHLevKE1QOpdk
bCcr4w1ygx1ntN16t0e8wjgtyMimMME1QSee6p5ClmxDMU/ZmPuEhgdeu0ZECd5gt5O7iNUd8mMY
ryBRurfxijIwd76B9deueSLoA8H15msHEYwheprs9NiqVmVUyHvnm//++zuPehgtYDD3wWR6fF+m
ntoI8lOr2HyZVWurx+pjqVXh8dA2Cb+xJ5cz3JzlwdVPNH876ZtoLay09IsbNajgcdz598tpvEBk
MJxTVGpRMXuxngDezdncG9pun421IURaWGrCecyUk+Mj3hQeB+TVK0S7oCgMQWXhpqiwm83lz2Xd
Hj0YAtQkTbuPk3e7i4mn8mDQjpKOlB7Q61Xt3ZTegvf83og/7iXGTnTcJoTmNthBtLbjNVOBN1ck
Xu6n/c6mvLZ0knSRs9liW/713iFRMB8pqVbj3MazxDli1yIcvMuWhsJj724W4CFRvfePvJe6c2Tb
RYDP3xSuBk/84lpkuXwZoEK4rXwdF0K7v8U5rXXAlCuyMZ6Q2D/dxtWRVR8UrWhLX+byjvuNsfPK
k3uHvj8tkXqdsHeKbtMKCeqywGVk8eYrN3/0Fn9eKTw0XW8I/2ZDMX6e7a8rvVemURxQZIyVABVS
gyDw0e17jyaDLyfOgiq4IMfj1yIrwP4vNClmFjum2KZ7jR+jcgPLJKuYH0AJxDFsyTCkgUkEE2HM
aDbf+04x2kd5zDcKeeRbTRibxEUXY8EK+8vWdmiM7knZSk9hefHOSqSAbupu/nFpp21zVUSLvWfu
oYPuI2l1WCG315o8C7yiqeg5CDTn/L27hIcu2HndaF2ZHbQI+1Uigu5PTo7qNPPltolTK9uA+OcH
JgMAbbK3r3w1D7C5OPVLpNgaV6PTJjVLngq+XkimFvH94d6InlDcCyyWaN9mIr8bHufyyVVotrAW
WTiHiq9p0dZa/IcUImmKp/hpnI02K927fj6W9RclO6NTbCusgWI7mM0k6fi2da5rwLhvlGCLjwrh
3D4mKysRnkmFo5qu4S88bUaPuZ0XTZurPfOvTiAbmAqObSHI7RcjaUXsZnLAoTrWvLPp4LlsUApg
ZqG7mwJZ7W5ddG1+1HA/3pAXWrJnRPjcMEpp3+pExqfx8F3sPUT0rWtcsZWAC+EMcevZ62uIl1kP
wLIiagnDaZ7tYoIPwCfTBaG3w13iGBZx2lyMy+AU1h+LrrE248sY16HZNlbmWdAI94LxafXN0aJ3
xjyiSYWof6WFU4xKIDojvNMwa0ujc2xz38zcuXbLZANTiLnGl9bSPH4896Jqsqdfl8h/NXcPy6Gz
n8sfuV98KtjRkDnsFmAoPsNypMl67kxvQT5N+8cD2+4WxPDzEqg2Cl42YZJjU5/ePItIRetfefbc
7wAq7UieahBI1ZXROTxcdYZaGsuTW2h+aJgg0WKoNM+QinBNRayKkQ2gmh0eDb8M75YDhbSnYxC3
dRqaq9UuCgEynx5zZb3o7tEbU5uqLcxUpfUhUdF3Qys1MJGSXamvd7ezooNtW164J3jZuF9mbgPe
1cWVmxeMVMc7xi6MFltWvNi4KQ2Zf2+q7YLQgoNb3pyUWntGEyInW2oTLudT+7Cu3ml9A4WWnaIO
cYG0bkJyqJFxJZBOpbebg49Y3g18HweqBLuI+/TKij4zBsltC0tYvFJrR2BqidTbfbMQmUMTFhaZ
lRm+pU46o7FBWbwP6EotDC5S1oipZMTnLwUn9uZ59bkPjfV+tVheiQBHqICRnty6RGYfEJd2nGFl
R/ks2xrgstN4QH5qWq1jYAYIFPM6vCyRJ7fYOS8XLz0G+eC6d3AXgURCObIq80BaF206HHi7jz2g
LqCvxfgKCJAvNnMVBoJ0ZIs6stFXYmyzc7nmfO8ovhqBVl6oH7fuQnWKUEqKfh3fSjK/nOtgH28/
Kkggq5q9ZrzHrSvt5nNprPlZv+rtRuj823y+OIoUeHcsvvG96j9W2SyPuZ1q5/yZI/DvcWQYM2nD
sy7Hx6Yc0ShAgXJVfGqmNQ6C5pJncummbtm5NCkGHt413HXKbyv1LlHeTrE56WBdIntnwNYdLhMa
7kG6tweXwF94avUaO/diJRp9+tm/t7gJl/jQkRJWztNUm5umehXEZ06hN3x+Ku+/jkYT/zqNupzi
WNZ+sNBfB8b+8ahkaatm4GDGkNH2yHYOX5AQwEnQqm2BK7cD5hSWM2PU6S0slwQgYYt6G4zUb4yl
WvD/BnOcDVAG7WLe4ROT0uGkDLAObkNGjKHyJ1bn28SIydN7FRYGSBg7CgPSRZP926SYgC5w+xCz
KnCb9pRMbBWu6fDufPHm3hAN9ZkuJH7aAwGrXD76A4bGSQdBGlC1Uy+HUiwGo7tkiAHW0XEhDJtd
NBqArj5s4c2c7pnC4g7NbtvN3SKExfejP7zuwsu03yjcrzu5SgnyKTH29OzRu2GnKurFp2P5j7v8
1OHncqruF3sto++DNoDt6DFBnDYYKAPi5b3K98nXw084vMPBf9ftvZiw/fmInzrsKteqQ7rhh5+J
rxWRA9uoizh5QGxLb4/19Ac/v3DH67QbNfwvPHKif5dfIIV/X75gx4NQg1E3/qIMnNO0PJmkKI4X
37VPV8vIfFM6x/mxv+9oiKeTXfvQX3RquD0iTXFfOBRO+yVzInN+l1GaGDF/f/04fOAjEcpIBcKy
d4m2HQ45JvJysxHsEr2fj+6DyuYIZ4yksTs2q3UjOjYol4+g8fmKok9lxvyRIcM0qPDmGQdXSwrs
DyN3pG7dUbqF7uWtqgRf1CdVE/8mOazZpvnDEoTP9whkUIpOn/uoQL7SrruLGAZ42TPx1UAzISF6
uG44WbBdDVKKZ4ArMyiJdpoanZ7ay5uSxOfyGF1QwY3v4Ybjrlltg1sbyzW9u0+0Vhmw5dEHMb/E
W6lDJcSnUq82Q827rKEfwwP2meUf2/dOOtBam64iPHcneVCeIsvftmyfGqGM4BEYRnjqVD28JKRg
N2PKHF8Br3WXibEGeeHomZ/Vqcs4rkFFwk3saBhJTE7t48CwIjbKGSCIsioYGeCh09x0tXaaFHHd
t7qNzypKY+7g5cKxqslO+hBNQtXK2CN7eWvbeWSQP6pI/kDYeskIEnG4XxfTBdjKPBnvtq/i4Z0q
cNlgy9CSiqR09bMLjW8hUV0kGynRlbDEjMTEoW6Xhjj5argEySE6UIbru41Pvo7NZLSfcSYv05t3
5NxRA7MOJdW3kQVEUom33EB5eJkeawMD275t1LuXzS00DCYOJ8xlMo42Rnnt+sui1Cc4srcZ6KvG
BoKjt1hu2mW71t2i4RlypO9bDUxK8k6jah5xel44NwqDYnLQEiXtV8fhwWpuL/GRhe0j7e5twDSL
QI7NXhaozCol5/htULacmaaBSV/cYqjf3azZ+LrhmnHyUDXFZkApcl/VrXRW9jnd1CnvgjLOyIIb
Kv5xKkXaSomFCObinvfuY26t73FDda5nl9mcOZV6wpwGytGu/8BECqt7SHN3uhaiW/jDeKbL6u7e
l497JKmcd9LNO8neVnHqS6hcgx0mblv39nVpnQN5iSPv5N5iVAhFhXronLmA5bkwmjp/3b7USC+d
TV/CtW7rCUbgwrnCUuagCK/uY616du2o3Q25OrBiEeFavOv+Jrog1HBrI1Q+NwmeVKsqCRsrDvD7
8MhZMicYQW7Kozy0Ps5UAdf5frZTw5JBJ8vYehX0bAjRXTou47MxtT5O3tEIi7tj3d1De7venjyM
EYqTK0VcP1cuIwlaMNvHi/XfW9qLHhlrJJgrmmqQi638mBr9OjYvUq7a5+zGjtYnvBXbHysucExU
8CJJI/mzarGdJItwpEWNGLtcaAinduleYtO7BHb7EWIykyGLMWOj/UioYGM5vmNFs4m2HFZWUoS5
t4uvOHA0/Dy+RGWgYEJzebMxv1C2CIMn5q+ybui2oj5PI5TGUS6L64nDX93g2IKor7WY09ionsHW
1zGpsFaN5N7eJhjwCBtrymwlUCCc4MDjbQIJ/RXWIXhCXoJ0dG65lotx0fHzENyCgn3T1fHZ+bjE
VRtrw2WGyY46w7MaX7KsZb/BLRREpH+fM4aMlZViy4ph68bTMZve89Q8N+TTeBLk7OHAFrNsNvMU
mDOoB/gnamk4V/zKyVl2byEmI9gTLHoVVC0z3nRjtEnObjW6fNcdydl8pDBskIQH0oIAAt9ySto/
4Wt+IhyRY8s3GVYAmU9Kr1EED7iCXnXxKbSLOrj4wCNny2voUA+NfbApIgr7O95CIyokAjbseEgk
5RC3kpAkU9iCQkm6cDdtTuCqe5jdkJhY8bY7tHuEU8pW0HBzJbhEVsxf0Jzv0RolurUh8RVR0VCU
wN/7GeVNe41YtPShZ8SmX938puVR10Cs20UVdnCwoVJMQ5A4h1+CqjTTZliiEQzsw7zomu024Bte
BdCN5ttomeEMI8QbpFdMdYQILkJO+ljIBTSpDrT73QimuEpQuM/pCiMfvAx0AG4CFxlPJKIEyInW
NH+i4VwwadbhTAT5SPB2u2TJYhUu5Jq420XD4a0JOQtPOAoQoU5rB7q/RGumAdYeB0zeH8KQXwmI
THSaVGyLQf/rQUAH9EzLaTbdo+eXE1T6qKnI5jY8LstazQSGZSaiqO3CscHedyzG+DNAhIWgFImh
A41ZvPiuUMwKkijc9zzGe6sr+J1ePcjYwW7BzbUjymChjqsixRHxIt6My+0fp32rJybmtGj/Q9h5
Naeupev6F1EFCAVuQTlLRPtGBZ5GEspk+PX7GbMvzt7rdHVXdXt52gYUhr7xhTf84SoHY/AoCVKs
6Mh5+94XyDmuDGcV8GKKa5MhKkh15A0SILvAm7w9XkFoQDTkAikAp4VTwXI64rP7BJzh8Nq7wWuO
84zDlzzmmsu1Gc1BSKiL6GgixYw/OMqAvVFn+vMMRk5CrH+v/gD6vsIhML5hmadO3xsoc3SWY9LX
lVrhTQBaiiDZIpIxNgId0rC+komkVrLFK8sMRK/hs8Bl7zgFjAFbDPZYrd+RptEFxHWeL35RYcTH
dxEV+DBNl0fBzul4XYP+Bwp5Tr5JwYBOFgKnAmUKrtBnboHjeS8eF7pP9xO4SdBqwnSiKAw1Ismr
Ktj7aPXr4zOaba+JuK4DkCKywwXJ13sxQztPz6MT2yBVIUYc5PNJdoArMzkvWF/59q8HUgTDzXnc
FqCpUShgTA10bvFOq0WJaOMyN5ftZmVnaQ4Vp1mJAiFhm6yXuDUgeQimBz5eAr7VY4njnYD77igl
b7UpW6LUPH4HEmjrKRAGtF6XA8L3aPexjPYC2oQi1XYvINL3jUBwCxz3rxLTZWfx8GgF8nR5l93x
YHLdl3iREJr0faKvGhPuQs2aunsnr9e3GrX+wttiLnFKvL9iQ/pkvU5bz3HuVpT+Zj6H9MEcF2Ip
SSL8TEA9qKalr0WeOGsESUdGqRkqen4pJEXQkzSv//wlyzwA1Es8O+PwTY9ridWv0/w6UfBNPJg4
W1WsmgAtEhQn3iAsqe08rsiq021brzjDAAUwmhY+jRcIkSCmXU6scCb3Bfj8fQGaq/g6El9Zqg4t
sQVGjZPFmDXD3vFtek83CI5wSFNnAleUy8zAV2DHsZh3nAhPjxQ7zwjnJcEBG0uYSHeQjCbCVhu9
bPLhp8F97b8inqk8BcYvR8IVxLysXzo0eQJWRAoMBADdl1u/ONLmhezgOKiX0mSk52tYDfjaz8lo
hVzZ5fDVOC2i5V/u5ztc+DWglIe+u+O5QB9OYGjhPe9ngz7smZmjgQj1JFu+2PgWv4X5y4VGQCuI
CpzeF4L/iykGUtiwFB8L0Hz+QrqYxbY4jZ3RAVmyi5B/4s6dVwMpqOiXWw9ATkB+jZthiGaStjjI
uP7oYx9ZYqQjMStn7jzWQ9mlWQHaFSiaSVp1QfwsrJzbBb1jQkOAH4O6SDMnxe+IedLRSR+LK9U2
Ikz9W6/VNRn7oM8PpXWxJRovwjxEPKwI42ziTloa0PMEPeKLvttExlHi6mxuy9UoJpcbLekL04Hg
2TPh3nr2KpFGtu3ambqgF9QHp/57eY+nyNYszvPla/sY23O8L+vVUBzowv3QIpIm7lW1B1rFGNB0
2+oTN/flaDPsBdeEDLxaTlkr9A8xcBwSAklAGVORJAuyEeBxxFA3y9XTW9GyWn4xn/sUS+1lXs62
Cq7PeHJesqv8qax8A05ysGjTp9pXqulX/ElIXM7soMsa5iCf8WHiu56MmUCuAcrG8wMyyVd9dkfr
CQII7x/WIQzz+8L3CVlGuJQ2bpjHX5UjkF7ZyLzq4CTPl+PH6p4EQo/d8VfhCtNuXvQLF36Gi6RV
DVbnE8JNeeJFPeYRbbHUGZlSgGMHky15iYYLMCMSYFpC3RLNZeDd9/UVke6R8TGk5eMg1+54FPSH
HKHxywK/+IpPoLuBDyRWMW7otwffh/74uoAKerl01YzdjMM2DpeFuySenDYvduHVZSN804WqDgw9
zYPSSyzEhOK9h0dyIoDgoypMvVR3CcEAGZTWsjHLGz1dKId0WMZH1GVpSdFrAYTfYHNybIMayuEq
6XZy69OpIXRBUVNJTuC00mI55eb02C7p7aFIveMUQzzP8GtFbgdXw8NB8S7LU2n+sW+jRZJDdUxs
NxsvNq1xoDfIXAjf7mJxUp2k3nv66WHh36dvGVpXi9H6v4mB/JsRqfJ/ssd/9Eluj6J85TJdipEN
f3fJ8ywc7CorRuFaiD2XPKfiKeXak3/lEReTIivY/ufS4u8Y/B+9ItA70myqzCWVHPYfpJWzNqk+
uTR0m0/E1vdesJXQRTfXDKfObOS3xW4BN5VVvP3Aclq+rA3b13/jXv0LMvifDuMfU8D3+9xp5zMV
DlhcKBiyR2akWcH3Z32se+d4i6+LR7aI1I+Xn5dHdo7DeEmpDk/ogz9xE37PvUjanaOXVxrp/LyU
M4/tGGaTBCt6YFM+r2HGOQ7LroAq3RnKmPJ38SMn75GJZyGqm4cwR+UYbOJCKxcbGW4pTt1uIbzB
IdC57wkypIxcVu1iboXd16b/pmhZuyNXPhE89dqGIcX6uf2yHkls8tI8nUg1s3BGo3NJHMGQCAHB
uZN0Eg5eNJazw3+5mf//5BGyKLo/MrJE8xniN1Qs/7tOlCSlv04+7WZmYV/2M4pu+GdIoDIVB6sM
1AIfS4GxedAqmS+fZr8kCHUCcW9fvZcxj0FqU/xN9dF/wbgq/6Yl938O7B+oiP5WatNMoe/7QYzl
aTHJZLHZLfosMzjr5OFwshFdZsewX18TfWQcVbNKGtCjgndwM1/+1RoCwS2onNwXCtf04Ch2ywTF
a4Qe6BXtZqCNb1a+AiZuAU836jBfMQs5B7dgfBRowf98sf/CVv65ZP/fxZ6O//HkaIpaFI8X50TT
DkGa9y8E9puNZqv1coXIysip9MoEnWtd9Gn6nz98ovy74hOw9kzGApSmwD9Hr3O1vs4a5dZCljs7
o1WrfzwNMWHF6IUrh/c8ZYkCEf5pPF3JlG1Uc79fNuBXv2VKoBlD2Op3Cu170JsVIjpDkH2dcXIQ
rSIPhfwZ2a598z5habRmaVTBB3up9R31WiToHTUsrQ8Gk/VpQN6+d3FDGMEZoQXkXTENeFsz97wu
zTrVaBRSGV6sLAUD6HA7nfefl9uHA6LAKhMIT2HhSahRlTa+1QtleUVr+UpCPrFV8ArQA5YP9xwy
H2vMwpeiA9roZm10u6ePit5tAbVp2bNFqihJMYxDQWlsF9YTAGIdnINZgniYQ01Jek5AmbqoORgj
5rOOFAOR3tODsGvMRea0B4ajxrj6P9+mfzfvkP/3XfrHA5m/pOp2L4CgAPTNtzcfjSGsN8oE0gll
7hWwxznqGFMem0DFFKM3hvXcmtFeHsVzhydx0QaiAm88ofmM8prkzpMPiRtZHQK84HeZ3RSu9F96
G4r0Vynwn4sbkB5Gr+MxkL1/0u5mc7XKH0rTbc4AvFGytvOEAbriyl4b1YSVzsOpmdnwKOXHQ1Cs
RhRI1h2QQxdeEGxrwndwBVD/8Uf7Jh39zLTl/Icp14NmyPbKGOL0+ZGh0XziaTgjz1s9d0qAlNp2
jmpkYclx41383BOa2XTXcSap4zLU0B8e2eVh5vaUti0dsDvXdLBeThk+3WpbhpmVpw9fpdAeTvPV
LGHCpqJurgSPH7onr59yW3Egq2p7Fi4lfBHf00yuttV2jr79toOBkpR0/FaIo6urcsv31Hir5iS+
FuVimkyi2fc4KZCfoGTLaGbdKbrf7kO/Ghfz78rzG/xcz0YfFM7NebrjsPFGnFQNs2WMiLLkSLhE
NasqGiMffbaedm3QBLaEo9+bhl6JwcsNnG62pLfMKDxjslShyIX/kk3bfc3QxnofiwRlfF5fIw5+
DprV1G6DNw5KrcXzaCkepBT942dWvVS8TqdPwFiiMc/O057ZcEzst/0y+3hsj/4MRmmT4vCUQtZh
dK56ndviS4n3jz3dzOEsXcwXatmqfbfwwyKWzM0mpGcdXNaNXXmVXdmlV4kjTxHaDyscs6qwtSBV
uMgVxprbuJfo4sNssm/2xGPs4CBqYqlWAzZDVOuVfbVU42pd/M6FjerQK0fEXAl6/eYrVuZW3hnj
7nsg0eXP/C7I3NGe28yyLG3MMjz8Y97Bx6Pz7mG368m7KukqzEKG38+u27wQWev0kmgTZ369e0ez
VeVf98VWW53D/vDaNus6bA9ARrbnEKeCaBppGLpIobbOg3rXHqfx/M00sT/2OzW8HJsNAfK1+3z0
13H4LZPJsY74/4pYiviTh2fPpmBqvhncG2LcE20xuBdyN3f2Ag3O+IbhTfxxEHxPxVcFRCRA1HXJ
dXmtJ34tCVwqevDiz1TvGdwTyYd3zkvES0vvtW7jfn3+8972a0ZbjKG22qlL21g7VellDQrmuVVO
byyfmHHg+4Q24eF+OMfDYXqankoexiF9hhX9ifAe5h6WT+sLYuBdqO6FwPwaI9sXVJ5DxVvSiJkJ
0p/23Z3yQ7Mdn85rfjkW0exC+xxm4U+LOSPjtQO4guZAp6ulDBTdhO7AF1n09+5bkCnyvn/AOVd/
aMG8T92BH3UHftQdugN/0x3mPxT/8v65Pf9pOUXlROpSLtp1L04JYNFWAqOyl0n2AIABKdQc3mI4
gE54/utK3LfynoOQf8anGW2eg7rnFepepjNbOQNq5x3k5vj7USCNz0vnP3y6vGeCxrvxLV//HrC8
Zz6ladAo2/Xs9Nw2afFVx9ctByntz/GMkhsp1S2n0W3h4qXXbXkQ86i9wDycXntpZnBdpmAi4MEc
+HLmvd+LSnzL/+jZ8mv+9l+/kcT14Fvxksb41580W/5LpAT4Uh3oAnNRgQ4gB3W4uldv5KlENs2d
R6B2g6nRRiD/3IFwA5UAcvvVlaNmO1oF+mAolsgEm/Dly3vFJWFec//3zBZfztSauteA7d1B58iY
+7Ae3SyYuoor2ROa2FJUOAWZxYz8YWrU/iRqfWFTdYNr9zBBrhB+MT1Y4eZlaQH2YXxQ70yBaAkR
InIPZ5qMzJzscgpcqIK2xuAcoTxhS3a1sF/1hGgfeH8zqA5aIEXNSZwX1+HMEIO1xqhVw6wCT0/A
NvbdPS9RZMwCNqRExilwwgjkbcnRiNFFF07suQFOB6up2gTo67+gHcnJ1VSoEhiUgOnKnAxhudYT
3i1DcA3kXR/10TXBdAEbvS6s1yjgm+c/6r5dc6vl/SBWtFid+cfoDqwo3MtGhvojGmU/8x+W+fuk
/jz5ibQPpH2Blx6GhPvmwK1vsDnDu6RhW+k4LXhI35NI+54l89X1dObYWRhsaDJjm6c7Y594ImXH
jromAuNQew3p9kC7IQZ8CJiy15tFfFnL9tPqVxQPa2HVoCXiFqreFUW0WdKFnTvxM3fOxtz6Iuiq
EZ5n4rLbbEFWmUYvB4+9aLInikcyJmn1+n3iDtrTkMvvzNKb2dhjhq5zCgctUffEz2C8bWMcdNPK
HhJMMmLZr9wsFrizLrisGowzyuDhEdYqTMWe1sd/B3fz4Q2YJ2LPFt68x5EhTn9DpeGyK50S4lVv
N359AHyOTWjYhtCB/XnwSsbOO249C2CunNJK6XcXBu9f2Rcz6HpVr66/3aZYKTBWMQfY3QPc86I6
PsfjreS9jmXy8WjFXTcf7241G35tdxyz9lWs6ujd4aj2DL6JwMbEG3C9qLnvIpQ+YlIH7xbn3l/y
4sd/rK/h89Cvq3QGY+yFlL55EVazZsuU4WnIJq4RoP0yt0lf/ssf0sy98B4910g5sYJOw5b2crng
1u77dYYjm2SLP344DRjIjmcPn5s1WKsGO45LVPEYX8NrWGF1+KEVOnjjZM61z6Oz9fLPUNAnPo95
9N62a4ocbxzMzdEehvbLeQcDpnuqh7biFvk7AwQD/mriPDt6Kz7n7j63eSr/NOE5Lu2PI2Mnc98q
285V7dz++JCxPbGguoSvL3ql7An2hUvRhfO95ubew39vOYP4yTbdr3Ju+4f7Wn4PQRf0kai8PrvJ
7rWbg8G7Q0JWvQcbeemp7MCPlXDJk+0Low3QeBz6ldajd1kP7DkvZ0g/QtI3/PjPcnlZd+GMi0fU
Zf1viz9c0/UFhcgQeSO/5Q6PFRxu2rj4uoZtPCUgj7cNL2nFS5rD302nFhf1jSHiZD9rYGixIxXr
54lpTbeVhPorDzWkypho/yp0fjvZ4+NCEEbdEZbvoduCvYLgzddmi4UdYWjAiJJHGWY2jOU94DQ2
PARhSAWxRIRS8FNtX7gIcne469dT9v3a89gzkXsbfId9o8gc/6aS5RZrFnVFDkri+Ina/SwYeX8T
SIW4d8MeUUuaw7AVyZUKkxxut3NPZK9Jrr8irbii3i24VOnEL7132EbdRuURIPOuV537r6zgfWi5
d/dNFbw8LB6jjzPjAtd/6rhJldMcFAbXgMAy3d65iO9Dlzbp3+yBL3fccMHzscjGvCb3zl9DWKVs
w7HYiu9i5+vXjfgBucY7RHKVFIfjCR/kN3+Po0yE12AbVd9n7vykWg7uYzW4g9sD0RLAmwTG/W8f
qUfVE7/6OJJ/TXE8Css5OYp2amOpWV7F4lifJaC0gFU/vrjR4phB3vP8dMkoLXGmvO1GjEFWlCbg
SgkQOSiEDbUI0+Ndu4Jh9tnRI8+Dxp95RdK6QzzGJnT0XfpyoH7Pog6EwHt5PuSxEinryn+4GtZr
N3e6ypiID2YZ305yoPlMnMoAoVja4hNmfY3PbuJPnUk4D4kgXu7MAymYORDeI/CxLnZbXvZVY/qj
YmY2DyUO4OPe95ktpTnusE8f7IaBQZA7ONVaoulZeABfEywEsZDRTBrAhyIsQkW42ADoG8V1oth3
h8Q0mkXPHzW4uRmH2/n3/ccqHewKnQwPQMko15l9R852A6chHCWV/+ZQYL2KD7SUFR8eVXw/cvE8
M1Q85C504/e5r0UY020Lu4szwLPYwOJf+3RkdxQ846kzdQpq9jsKqdTr2zyeJ5dTvc1Wsx/hxYdJ
oYVxV4zvIUASao9EM0dJfxpHHP+OsO8BxGcEsclxne1iMAbG3ez8CUZFAN+MleK14QXZ86tzcTlH
/JnP7i34BHfcBx9hbZfxk/ObB3Sk/CkJpt2nT6cP8z9qUvqT9MNk/wpLrNT/oErTBoN5X9MRCKVT
s74dqnjkZvtqrSbjn9bu7VHycR/uONbi6+Zly8Y0uptCZRA9tP3U7OluABkJavQP4Ks7+bJiPHOz
3k4RYNIlk3w8j5iwUZ13dMouLnMFswhBjDIjtEDdnJfAOW1sMf1pemEnLfzBo/UETjUCT6Tpk8+y
emBs9Thk92X9IsvU+WZEaNGW78KYAULDvogsMJ1e9MuhQHcQxZcWZqDe4zFP2Eonjd6su6k+QUPg
qY8Y9hG3IPC2xrUwHp9oDHIeqAupdiH+Rrsao3n4UfWyMJpCl/h7ssmLPiHDPOTo/2F/py5rQAZU
x1GrwisYfed+FWTrMRf9cqoAIyezXB8h81HrKKwPiFRhXBlNvj/J5PsdfcL7F2aS4QMTgZgr+2ee
MitjA7Lz7zIZhe0RM8/N5ThK1TT7U24YC+YKA5eCHO0ejAOs15wbNY9qi+/FfkAbikhEYvYMZL+x
cf09ZvEszoeF9vXaXX/nuABdsTK+IRJbBbfjeUUNCXNaDrM/SszDil+XJzGvHDs1uPBxXFO3TWMx
aQizNf8BlcW63wyB+LS5eTvKabXpV03A72Zf5UYkKbvb7jrTL0ftSRQRJq9IakbDpkOS7klovDkk
dRjDpk+ctNro/dsl+bcEdY94OMdqtflm5bvYY2XrXkSp7Ouyg1j5OBZIPO4e9sOGAutk/kwX3hBK
3PwOwcTrNjePdMebxdUvsLDJDmZB+fscFj3tbAHWO0faV8cgnj/F0wcMX5L74iW9lwsjV67/jGEr
e+GSYVSCyU5w3uKmlc5W0+hWLB9MLAPcQL2JXaym4uNXuV97UAAjlHmIF3Qrl9PVJPkwzp2H5Gu5
z4RvtpKNCaHsY2V+hh5njjWVwsLHJ41xKDi6aPB5tmlPPe0qUnDnVgMw9uUaMCKbUEYx/vEUYsQU
uNE7UgPBdizCzJ6EZYA9GA9mTjSbEhmxNXfxNHMyfvLCC3VO7KwPgzP4yqoSIhIwvmdQq0V7FQjp
EwVmxqP8unE0kCv2BNWdGYeD4ESSOxO46jLKHgzxvfeOXqh3CTNi3ZNIO8ernqhmThJcUn+0SMIt
fitxDQjJKDtrPgUCFmi10RLgZjpBl7kuWHCiBKmqXQGnmjpDULlaDJHAg1ySaLGGV7uEkniRSDRR
cHdzaP1YI7OkS/323/7Tz/+APz+Nknny2IpDrJxOZzp1Jf9ZXLY8tEBDtzi0s9Fue2FqUNJnLa2b
J1MJ0IrA6ZWrF+EM78ULNXi5nAHWthp2s+ikMVKcmh3NZjpA+FsO/tORDOqfAE0pbtjEZW5Lp6db
iy3vtdz9Qqdni5iuSv/GO3EwvF7FyKqziBoWJAio4vgcLc/6lP1N2II3/t3v1lfnHE6SxmeLmUAV
yf2x0+940LGPzQOh+YBWujuOwJPbdYgk0iySEjnAk9ajhcI4vCQlJEGwP7wHx7ua2Xd/+qPwXtR6
UWaPo9Lv9sgsbUff2kpbsVVnq2xVko9FkDJqT92Mo3Ekf2t+7o++Ze5Fvcv5et6pKQZIyyvk7j6u
sDkbhQ0tppJNG3INlwy5GXJkvDrQtpJctlI7D1qvYgVXAWqzOBGzWH1ZKM56EFisl/WwxOarslDe
MX/tNGvJ0iIuozn7yVZSwjFnKyWq2Z9Ln8OMRt/ZDUmXWVRoRFXYW6iOTdA9mm+kQOX/tXfelYEW
I4NugQWWfCz3gvybvImO8EBoo4XmqqkmlH1WmMLamLoKgz1uz/tH4flsT1zOZBy13rRddiOKWegh
4l+cv+a8Ua8njgfPvUxiMt/k/rCXkmmkEtnFfWK7dj7pGFs7US9dfyfe0yrdx1K2ZFY5dDQ30ydc
MZh0HrbB8A9Rx7XR72Lcjk+tgRFeeKF6E++UO2rQ2iLtIM/1B188QXOiTufPzI974Si4OrPodlI5
4Pk3T3T42slp5o9Zc2pw3zesvBwvv8q9so7zhIjuSfqDh02LxYe86IGibcxTwN9hoYGtqnGj9syt
JxkBKYxxdyZCY+rD2cMmwk22ItNgTof/n0v8cN5YkPbYu3Z6j3n3BBF3BYM+ycKIOphYSJRhiTkC
DgmL0hQZT8nRjFIRhd/cTyWaI1YjEf7GDkaaLuSeHWEQ44oKY4CH4S93O6yzyI04K5uFfyi2siVZ
55TMIFFWV459HHWcZU9bUuEplSD8yJhFz5PCFc/pORz/VH7pvxJxG8kRAzkU5a04FUIul3nqQOqL
8jXb+nsvJ8W29nqPeysebZH24Q2jxvgOCs2+lDTOnDMRoLRR3BwzU3HTzuncPaczHIj4A/eO/tDM
udgts5LChtAVwAIhtp6Tt/daymkPpHuScPWJHNBNbRyrixQOnHcx2LAsxFH8UTDekyNHeMj6OPh6
bTBal1EZISbgD04Td+Z4l6/yVUXYfrj1luRNb2KJ90Ax39HMLroFXSRzk2qPxoEtMfVBB5GPU5zS
R4swoIuF5gKqNvoQTe2zXacjxkWvbYEaj7K/+9oPD1rSTPUi7Q/kiZH6pYX1hrbjIicX7W2FhL7x
yWpgudPwRVkFIyb0Hmw1lLldUtLz45LLr/hwzixqVQ/ml7guajCCS8fT7KhcCxJDQrpsVJuZw+GG
2qLztZXIenkEPB4F+2x2rJmGnsJMB7PnzPCRvDrI3lAfvLxR+qEn3vwdYn7SnkdaJCgd65wRdPTw
LsTEnmRUCjJzGmfmRTR6DHhnyYytTRM5dfDcTZmY4Qti0BKzfh925mAXxj+ZMdJmywF5aTGo3jB3
P2ynoDYsqj+DasbWYsYZ1oerTtaPh2krdLGx8ngh6/0SjgZ6yyZ5Ewo94DpK4GBM24ILHzRsoLuZ
fzW2AuSu2EKxo7RzBlM00SPZUb/qQCT8SAewPYhUPxOOnmwQrMQUIEcwGDMmuxODcgfXKQVPv7eN
uh7bPLQfp9HZShgbvv2Oz7x79x04XVPhuIrdGC6TMM5ksJEw2bLxhjbI5vn8Kj4jFPJiyV79MQjA
UaimslUkMJ2iOzco4yGmCDLGUc+533YsBBICyS3jKeAZQC1EMRTlrIGVKFs5vznbilcHT+/FNkli
z04AVAT/5EeAgzNjlcLgSQNhzpjCgYxHadQamvkKniyD3MpZrzOn8nExJUS8qS2YkAH5TJrfEjGX
P4N/dwYGPCzK9W2Xb+qdCooRw1TuEza3Mn1ShQ1N4QJqWBmdIQvd7bvdbt7mxYJe4kzxhZ/FyloK
5VAiLmnA8JgSIq54ET5HSHU+2cyEhoDMFD8zVRAjlQi/Bu0Z6swbw/AraZvKPHHOgiH/WiLd6eyo
CSPGtktCH4ifpze2np74887sw7nbup/fqyNkHG2QytjfXtkcOBp2MjnpeYAA0rPGqVz57ha8DLaM
dccGICpaWNW2Ymoe7sHuNZp6H1jNzFHK4OLhMOY21ENk1wQ45AD1j8tyZ/Wqhlj+HGoyM1tjQnl1
oUqd6XXIqjMfqRBwvy0Hs4n64O31m7uXhc0K0RhGYGU05Wu9QY/UuQQP0pwiBbQmEq0ZPrZyAJ8E
nuuIk+uiKfSAy/FiNzjmlhE+3CyXdqdg597a3KhovMMN0FDYAJ9H0ZGdemx71oWSGj24Q824iHLo
jnlrSQlO5uy+jvgq0qX5UPKr0BnsfovmW6CuW+r3mk6z4py3V9JUwcVB2yG6mlROLo+xHyO2OjUz
CnJk91KWkzWLrzr+r6sRc+6zdTZm3pTo1mPzLWGeiw8v8YgxOPfLfgRXEjzFVmPZUXDTHrMDk3lR
PLc0EbRIicY/OWGqIl5cPCKzWWCM2zn1lryHYCMM52lQ4BLQe2c6Ho+AJ5+noAib9d0vQop4tsMi
miL1VEYV+wthiO2zDRqKfPGvOa0MMILCk3zu9wh/wULRW6fmBgk/XdWp/So8O5M4j2rwVXemnX1A
+KCEgJGQyIz05aQiPD3RgCD98HLmgDeqo4wWAXslFpUjZpg4lWCAyzzfU4zCEhbekjPsZjaUHXqk
f+efwSjmfnoYoltsQOsz1sFsTxQqA88JCTxwAaoB/b5ARx/PHiqHmo34sfyw8UHoiO7ewCQdC9Tg
nIyBu89xF4/fnsqFvXAeI1/BQUyc14iZ7RjQicw8I0+RJmaNUzIQesTqwpoRk/oeyf2K0ArBxplB
oBABrnCVcMqEJLPAYLgKHgh5+ID2BSAZuwCcNBlaSyZNYiAwx4hr6VyYZ/Bbe8T0NnMfwGMuAWGS
GbJwGT07Qk/kEaHkTtC/+RIT4gF8/5urMrYBYJD33EQlYE8xUvmw2f0G4LfBPhiQRcFoMMD5+1UL
LmYFLEYBIqII4/KRg+b7m7d62oIMMAHQX1idXRBqNGxiy2jgefwYYPocLj610Ai3g5LRd8swiYEc
qJvKHC/YRE10j4PWkXUt/JiyzgQCEO6UGDN3inVO05mBk5OF4GLY+xtD0u9W5aqgfKZWvSmsHjdu
sV+pADIUVOyuDNOneLBPk9a5ehNTNuF5ea1zF+ZueEA8GJzfrYejGdwIPhcHmfC2PLP7MLhyblyO
GcqPT6PgjCXzhv4bAxSgIKxAPKHYOc2pO2FvYJQFwbhw6w2ja+oBvhpvyscGIccGJlBlnoPCz8Me
f2UFmdAils2ppTqtXzgwErwnlrV5eHEgVCOdxrCW5rfdRrQ0rBGwdL/ZyvrYG3CKHn3VzOtGnIPG
0FtlMIavMJys8Y7w8SU5ecj4Z8xsiBnrMk/FlEb+mtvvRBAIi0BePTngDpvvLHm7bLLJ4A0ebSCK
zyaamWNb+hr5mNCDDLiDl9Vg5inJ2VfX4qb2iO3Ubr7i9ustW+0AKVxy1LjbnQMNMUav/BnzrLMv
82PAlsAVNIBFjX4LBijYY6szUIIN6mCcTpy53x3nsRpPYh7wFUxk0anz85hKxS3st3MhzAmXbHII
r6B59qADeHGfDtXVjgMIxfUm0K0V/JKNt9+G3VoluEwhBU0JXNd1xXC+TlUq96l5WdSpQieLKMXe
7Cp08KbUIqPgKmL+KMl+ijSPb4fxfan8FCEZBMl9B01i7tbpYNYuXupkmJcNVdyqjBh6hW/gF5rJ
uiQNnpFvDvEdS/DJVjNvIYbS3mdZUq03lAAfUadRcs+pcavIfoNIQiAMNAXpN2kqCTEV4DxQgxzP
8Ghia9sLzeA8KX/P/KtCx054MzS/xYqhk/vAXPxvP5bUkE4DvWfFoWNDd+YFom0U3rA1HwU3uqY3
b2YOYls3l4RhxLzZWC+CXT5ZFsnll8gXnCu9SPrfPNLC+5GIHd34/fsI82b+BRKFVsTFmTHSAdWh
Z27NkteYyYKq18FXDzYQEx2naDTiWP+sReEzrq6VUAm7o5aeNxDWRVI/PrIsErAlZr+VABGqbBky
FxZNO+sRcIuDuz7HU50uwlIYpBFoAT+7qUKzRiHwdkikomkNwDIXCazBYiHJQqSavmqNSKS65KaC
dkEdAZ7ETKccJx3FGMWtKcahLjkXjMTqpYg5wFfeXrm6YfooavupXjpcIcCMlDBg2efLjDqUZeS9
2QIYSCI9AemxIWHLdOEeRiaDxO5AEsLSoYVCTHwj1984NRCcMVvNe/GVoQoLQJryRTFpnpsCacMZ
eOfoHNHbtCGhcaTiicP0RVSX3KYpWJ4n6xYsGm/F9BvhS1BzVKw5ux3LDrMYKkEWYR9kqUrYYF8z
GO8uex/LXDJ/ZZ8BLULNoGHjUvQsvtKgYeOEm3fmDXha6L2J3P6FVEqnX7lsMln+POGDSGMaIrUC
UZhXJdRXrCV12ZPplTSCuPgBTsojbrnq08kmYA86cDv0CcVU4m5mppA46GEV9TyUDXUu1FKbTnbh
ynHN2BPqGQjsKRBRka/PuaiVjqoEW2MVXT2kIYMBBd9z8vSmfzetPGpIXag2qOWaqA2As2HMpmKR
RmgC90fbCcFXLi1KvzdMR0a4v0FJ78iGVYtB8bJAz4NCWFDxSedCwO2cq0LiNlCIt+aMquLKOOXl
IvmypugG9MNwk6LpzLNMKUdzubQbCxUeY2JnVExnPQ864hNKDjzzs5Bb4vRb5DcdRhxuRzJx9ZkZ
Uc/U25JP6iJoa4h1jc2vc5JBo7yQ90Ln2GXkdC1h4uzNCCAtp8wVZZ+e6i/243Yzjy9BtW4cajkm
GWQ8dkn936x7liuTn/SCUnuF8AKlDwFSY5Ot/ya/A12Lkdl4MphG4jkSE8Bkg27XMZtnRmzqF9KC
Cd4a75NsvnQQE0wO1vxweXcgbTJ5GJmkhbSCZRY1jrZgDMjHNmwxoDm4p4HMhiXwoVlydUVBRAWd
amkWYgnFvoCOYwBSw8tYXmOL+SaUp7mjhCw2g0XALQSFZoib9UckPooJHpOcsHZfQRmRYfns1i5o
PvsW4HH6P4SdyXLjWLZl/6XGBTP0zaAmBECwJyVREsUJTJJL6PseX/8W/NUgUhnmnmEZFhHuLoLA
xb3n7LObB/w8/NPi7yisjQNidl7bAcNsDeAGnjlHdn1YFou8SzlcLA7B5Vv6QOzhtYNKmp+sLTYi
nFYafX5wLmDNwVNm26426qMPdQQGyBP3ZkOvwcl1Nh8Dek7jCfoJ+MS0V9yYs0pnN0gJPE/peKDT
L89MpYzu3R48kgaahG2e2ZFSZ50xrLJ24V5EQyvt2Xz5MVAxKATwoYbKSx4SW2L3qkFUgKQ5cv7z
BhxazwTKPU6vGggzLif5c/CUf+WcoOVWW3Pp+GXjHp2cIC1srS2ftQt3Ahy7iAqhOgqPLawUbdPB
nYve0W4ql4qyVuCylKWMXov7jjpL9aITYyb2J2ou14TmmjUIgCAqUUOij58PzHWppyKQgWJHkhe7
RgaEbOBAxAm2SwBgmxOzfq9mrgw3YQt5+CO85BcfcoRyWIpK4vmsdQd4KvEvAT0f/Z/rLx8cMUyX
btAbEO6/WNLiyyU8MSzPXn7PzK0n4an6Nku7+sZgZvyEfvlQfKsPyrn/tJ6WfzeezLv8YMLGDA+M
vp/CQ7Mbz6gO99NjsZe286Xahwfc05/gR2UvE3uyfmw2S8fGVpfusIJpXil/Ltrbcl8KRPMC+u3a
k7bBBucjaIRc9EMKzhtRw/I4NwRaQa6MIO3zdgTIeXAze572IU8cT5k9J81v1jRwx3liBegng55l
eM2PARGavJ+UAM1e4ZnVhxinDnXdviAopnwwqfnzZ3MF5ELppz8OrGTr0nq8Qw8F4aDaJVkDYe2F
S/dhXOLj5MFsJFNLwGpxKfHGW3KSd8l7dBLOC42132pQeTJI7qaXXiksf8NinFRsczNfKoLNnZ9j
p+Kx5efZMRyf4qlwETfxnlMyewLv1XIVMrsGJLDFWuoWbAgSWfibgIMNW3buUqjCusLnCnnrksOG
lzd1AMcD38KgvKapZI0PSGwpsD1/G9p0E1/CJaSfwY9tk7Lp5M+lx7MoafmwvrJJ/3gK1y+x57vR
q+4WFOU6nBmYWnZno/3kjARWB7GN1iTJHTCPQsY92RNRQOY2wq7Kv0TeBzI4iGcqvcFMtmvLGR+c
eThghwIkMdI+QaTDc0NTY8FITyGnwX92DVwOSopacVOvVba7hSBWQ2iLuQlQm7zJM866J3vKkwGB
bVkrlBiPS19jOQ/kJnAfu41yRibqLa7mAO57FT5s9Ej35DY8fUY5y6H7eyiQPggX4YKH3gJ5UmvH
7JTVBpIBLG2JUt5Y8b7JpxA+MgQhzkZ9A4b5QIz6pVrW6mVBK0AtwhX74SGj2F/k+O1ufACVgAFu
bhcoQQC5aQGh0hWYIIcP/wR0gjPkPri1z7XXU/oiwGYRe9XaZHWzFFkIKlslkO6WKuF3ux2cw4dp
wxx7syx8+Pn7kV6Mf+auBix23MyxoWEbAm4StgHOQgOLY2lTDQpFltgGD1gW1PJeZcBV0i2H8Bde
apYFhSQXPDp0cGTuii4TQXch+IkbHVs6ytOB+1Y+LIV/+SDv1X0FqEuF+KxvdOBjDtgFjbGJG9ol
noKZiejASnYNRu+ta/GIojNwG3BDyVG8dLbTXgPLX+pDYdsibkv4qARVeulYKFb4+tjiHUYo2DCh
0N+HkP91l+Oa3z69Bmf/ZFJspRxtxUblkPY5SjBHOgaf/kn4ZZ6qD41DBaG7cdFPAqUvZyDnbwGg
wgHHDJF285mSAV4+ag9wCBjfm/i52YuAmJwMb2AU1E3f8hFq9qbFBeMyY5N1pRxgEgak4XKxJCpt
CIKQPgjaW09Y3fEKUhvlLp542pbmk8vlEtpnmaB3wmMd4aLFPJL04KNFpKABqGXs77IPGygjJkJI
kO9wIDJ1REUuAXIA+gMloqPBaO8R77t1TY51AQuTiAoaOEp9FwMatsbZJm5wY20kyn1hH7GvLb8q
U2uzqndA+oQo6MdnaRe/T+CePMaj6eoPLUU9HRvu8hoQDaOZbU1NmS+2kmf1UfRSXoN2bRDxSI/v
aZvqqO9gn/5SqFlCj22e1TTewkNB0bFAFNWrxcR02vLwTya1xEDhUXsqKDG/hrxqw7ScOKLcM23o
jjs4527yoeGoTTirbT8928/tMXxYwA/GRZv0TFAkcIrGgogfcCcR3kD0aIUomx8Cdjh6GM6SxFlu
fsfz+l0XcUTkR3/pijnjkb8+C4y0Kfwc2tILFRu0iGU8YXhcCY3ixM/yaRRMV3PAmGwcyfY0ZOys
zT5as8rd8pn/shE5Q8aLBIkEk41zDNAc82hwvtrGAFDAzF73+0/JFOw000Ap+tri7wL6fgnkqbYx
dtxS0i/gCbtysvZPfC5T3hjUV6HzAKhgz14m3YuyzKef4jVOiJ5gSwK5X4QwOBmxQS2NSUppU3EE
8ma4HLL88ZQxVAxyqu4a1+ArW9BWDHYQtv4N5lwHi8Z2IRsBNu+6D/9RZ6iknmgn2ZR8N3hpdig1
vpb2R+B5Tsz8RrBbGY5nyXncAFggftcfA1YugBGjKeti0tTIbDsmPBlmNAzO533mFcu0jbs4MEGR
CdUm/4NwJnbuhsJ12gMnXqBssyy56neDXb68GdCRpU+QmJuwL/bxV/UqXRDkU5AxEPuzhsfUF5HO
Ty2MIpkEHRi6htfHD6VmPAdS2Flq9uwfq9nu1+hVOl6khQAOWZlTRvmskKkjlD0sdzf1pM/sW8Zf
yG5/MXDZQjCcP2EMEgvjpy4Cx15aNSBYWEUc0618tw4j8lxoIrgtPTLUXEZuPnRJ+Ngz/MYYZwoY
sJIrPkHNSCtXedVpsGtbo9WA0EXf16yGZhV+GuKqKuzgK58cy0J77kzML+jQpcVVNEEzE+4aDNjp
qENSEAwiw7fSpjtC3NHYgcxVfkawQCbGr2U0jOstJHHOerZ2zmtqFSInx1WBKYaTH0wE09KVq3ez
e/K1zCrbnWLYwjt2Q/pVVZxCswWL2DyoNRqzsomt1XIk3w6OvbmupL3YbzAqkiS35iI0r2Vm5KIk
ANpDzVsSQYlPJmrMFXlM4bzOXlSQCdxpduMlvDSv2Fnvg+ecCgCZjunxBzCxdSYc3KsvRrWO/q3v
gDre4rXW2IXXbuabTEAs1jL0YMzcoPY9XA2bOBbxzPjzQO5Co9iitAq7Nbk8SEk8Y6/DzcWnoH3F
mO9J35EOj1E/U+wM0H/q8H+yoYt8yBzH2JYwftmhtASOVZ8NalVEptiTeInX7xT4JqLiWs1KCNdT
7CiFYz2Kl3GXdKR6rZrB5r+kyEQCO7wlnsEJCucZ1fUJ9PbKXRreaQwKhJLm90i1ULv1Hl76PToO
b3CO6WGo476Lu4qpph7DusOXbONLDg0JlJcTADV5YI2twKERYGtpECUftUcU5P5AXDlktmKrdjZj
KSRcN31YxR/wUOBFvjAYX0sviPu6LVXvu+EJTv/Wgn3XNxr2T4ZyROKioTjG8KJNZ2Reqn4kv0TV
5ZuJ6FvXmbwKyCclfk53Ms7+1obs0SGzZZAVPkaKrelOj03mEzNbAmAwwjxLnvWuImQgrfaqrjFn
dlv8EKCGUX0OaLHPwwe2k5Dr9v2XteN8eIJ0VEASMtew4PDcrD7za/qEmvAk3oKrim0k0gqHeeWy
7KGSDDB98gR97vKbtd20Jr+s/ZZ4STl/xxpDyva7vjebOV7J6HXjo//cGKupxMYDNg1xTKVdAoyF
8PI8QjIectP2V7qbHtsXKh9rlT1MrvXUbdrF113ZZt+hxwcxHjhzJ8t3wVU++DDBi7AgXBLGsbhS
AEmHDYJ3cPj+yPjzVXw0iI16Mr9xeKKQZq+hIxoGG/kMP3Q9YuBaXxCthG/jFYZ8u0XXJnIj0XER
WkdVS1qQWLpyv24f2ZoJqGp2Mqe8iPcq0/+dcmk/McCjjFSJ2zlo23gk9aT+EkGaOzJQIEB2NvlJ
iF+eE3zS3OqtXSxHGvIvYti1AK+TnfOmCAjHwHfg3drQqVHUzQopsytsQl/q7pxYaxwbAgyf7oDI
dyWh/8aTEx9FD1BRnJ3uQ6ZTaF7H7fyG9J/OQeMIql5gVL5k2IPtVWoZyik+6RfziXUVr6cn9RVH
zPbZ+uqWxcfaSLF7kqEbrfEf0AmpHq7kqmAAFR7ppEoimKFQNDjewP1Z9ufqFY0TAp8dlRQs7fgy
HPF/ZRx7Hdexh/0ePShUyleol7LDleDe49Vv+TVZQsxcRvd4KbypX1Wzqn7f9QloXTtjAjZ57ZYB
71o743LXSHbR2ALWaCgJb9IVK5sMiAdC/2ghCLIbApG2/T1LKP785ULx7fKI+8s/OcSlX8l37JU0
MtlJvpOMR02JmDk/NoRGXBA3M35pXO4QOyD5V9gTohgkMXI7Pwcm1Y3JiMe40V3Cwt1BOfeKt2xB
RIFAQ/xFvwxg7gEpl12yab+RwVGt4G5sGADRzxPNYG2NcNXAgIFV/yo+YBZKZRp9sC6IMKVxdsTt
Z/uyUAeYGLQe8kQs02zzVTzU7/KeAhQw+Fd7l740rIPAxfy7se0dWN14ndKattCOWU/CVnmeIfff
kzdzE9KOj58KwaLr4ClkCMTLUN7xjsFIjlnDXoQjF9kGzmHnCBYnE0IwAlz39g2kwy8YWm8t4o9+
02D2s56xb6BQvSZrSCdPDYsTYuXi1nEtQMeMJwPYciQ8j1vP6GvXvzBq4Elh/0Fc5DF85jKip/qL
+eafqwnjZziRjlBcMki5wetdRaZv/nBBiwI5VJpp1o6hGewlbCjK5hTBbIE+wZOvX0r5ENfDRx/D
t0nN9Sz4W0loV0kjbVJF/xxHwbWMQ0o00Jy/mZBi0EkJ5XNOEpdWCYgUruagrJIagRttZMCWWImr
NnrH6joyX0KLp9T7uFK/hwoFcU9iNOlNjVUSQTbptqJaK8o5QkqNxhN89iYLWJPzSIiVPeHNdoF5
hp/uGljKioWkoA33yYSKLNXs2ZAOsf4lqg9JrB/N+Je5uB/Npj2W536yVtr8pRu2H3JYg+P6uC/N
z1P6UkiGrY7EuyvPlv9Ra3cfG0pdHW2fwLvIIFatiVwxnR01U5ywQL8+fVX9hFWT4igtk028psKa
uVWHm9SIV0VyN6oHtfuOtceuxJS607BQCx+trtuJ7DPYjueQKSPXym5mRL8Yq2uhZwZjiN95XW8S
jRgkH4/16ivsV0L+FgrPfQl+PW5NwTokwRWDHw1j7TzBDE26RwplA7RjXCFjvNazWMP8G9ZtOa1G
NvdoAhjVP0LNd6yYpgJvnDy/TUJ9UvYNfsPsj9OITMUEpPHZptP5VUnwANK1taTotthVm7TBmhOL
vKbvn5RQtpMJByuBsfo0bq05sM3FaTzv3CytsWrMSP4WcIKe2Op5X/3HHibKwM5bVhw25qqMHwfl
OOI0lGoUkSIu9JFJlCpBx5zBWieH1LJfhMRgig3LiNRGo0gdA89MPaLvS59L+Br4I07woVKolmX0
GLQpng4nv8nWbfYrVwCEGEkJBoYTxa4YxJUv3Xz1ofEBqZOdLu06mjvMPkhikGSAaUxaRYjeQnMx
h60/IhiriRyQn8zwlyydjSJ2VOR++l2NqeFEIhaD+eI31sry6eYqoksHbk4CtUS7B8ZW9LEdtR4s
jEtj684rpWPYlHDeHoLsMutfYbktlzzeV4sxQP+e1ZBnkKzU0cnCcCZv95X1jGVqh2l11dNsSvdu
OA4YKA4vSU88W3US6DXU8l1S72lT240KnpY+inLjaAny6UyyTbwpx/FlVL8UnlsY7ofkhaLdhNLf
lttE6w8SXJIkcdLiRO2OaaxwTy4GEMoMfBsDftXdlgpqKMR1IQa21FW7ISh3RtJfu7l6kxXq1iZy
BDPwyniXWDL3zMQiPXlTCBkzM1vlBGqr8LFOYL6num2Up37yD3oU2zMnjdfkz5H8LUQMw+psq1ob
A+nFAD4UeWFFfx1+TrGFUfibVXEeCiwGhTLonCMAyF8sGrXmRgyKo2s4emHJ4ucMzTBp28UJBORG
cqamXzeT+hhqAYuBwkVhuNTxrEdGXtHbgDR0yDa11Tyo8LvHbT/fku57wmA/1k5y91QnlMXujAhN
iJBoDbaQPyYC/KlBszsZvkH47gs+NTP7Q4r/n9q4Aydhp4eUtVidChDR5FvCy17wdvS1usq1Vzk+
+4RRpYXCZtTYadtuhAx4rY82dYOUZpKfw4LxXMR5viThyIw2FfwWZt8N6X1GdbnD+kkC/yZNt8JS
tbAabCiAYhilkR6SQTCeVSzY39VssC0FEx2M6HMDDw09+FAyyStpbGPZwRPXGodNoCOl9SMHAeXY
SQ5nx0rOyUH1PzQkw3JyIQ6NChq/hJD4LN5MbXyUhkOMU+uYklxoUdJ0qPl1WIXzPVZGZCVoMXW3
64JjO7DatPZ57GghsCSPYrzOhIo/DanS7LFQfTUEbGgH9q8wveq1lynJbs6jtSx+xkbjzH5u+wXd
IwWbVlDN0zZauO7KuOFqSe0EsmpPXfokGZqrJ/5VmO6TfxbNjyTJpFUk5N+SpWwj7P/kaHD66KYH
1roeIDTX1j5bfjD+u23EVVIiqbV6xTp6S/KaN3bjVe96zNfZCNNgHUi1E1XhdjaPlghZaAaxzGIS
VJtt0JbOGBClmWGmIAq2NEHZlSg4U558ra8n+appyGtmaitw1zomw0XHCBHTWiqP+s0IMW6tma+n
31pCj+2TUJDhOUnJnmjpwcgVx8RJTNCVfSgVZxNXoSIlKpdeQtNxKNVdNb8YJHdhXdxAH28jx8o2
Y3abyPYgLdPAZjwPL1LNQHYK1tkMzRW3flP9HJe+PJFWZJ9gZXdpl+gI3Or9tsPC7Trqxrth7ep2
AUbmfgltSWNUPqyu2RdsMQy98SZstXgfm5tR+0W+ylnNYMckJvZ8wsqM8YGOjIdpFDx/SPcaO0lW
s7noDBb2cSeup5F07OA7mL+Ejubzyns9ddoqHYe1JpwUBafBLrG7gIPYhHakdg736TK2w13C/Mua
rmFyavCsLoZxNbfqaspvPg6QasfW3u/Gxf65g9AlkDySFHR53DTLdEz4ESIkIgnEBH11hfPWiHSG
2QW6P7ncFeDqKlEAPCVv6u14dEO23MnOOn6qbRBv4nvNJfYiNHfqinYmeAszQIiI8F1Oxs8AdIKp
aMniZL8C04yZHQiseWDTTzjQ+nE491/STWDfGNbGt/KivsZXQ6BsWOmgAIcCR2F8/kDB0RXWDlMv
u/pFygLADDZmJAZcCAOQelcHtxg2jfhJS1JabmK025qrrceExFnSBNTCSzvtIaDSJyKGTcncpChe
tXwj8duSATA+uInhYhR30sick6v2mLfWoRitv+S0SIsT0T8ArP9fchoy/l5EYIv6jzQmsYxCq6gq
5I8TDjPU3QnEuzl2YmXnW7sy+czMX7n8l9SpxdLp54easkgEp66ZKmmO/PrnO1kKQfP//o/0f7sZ
g6IqVNRjlU2PkV/aSuVZ8zHy07XMaauYPL3K+3N1rS02Yf/1oeZixiuRpiRZP4rroMjkzjBNimtj
O9IviWpMZv3jhCAmCmyxPtG7TtJDiKMGQGZ+lBibmNshfyuwqJ6k2DHYJ0upctSIcM6GAlvDDkwz
9qIZ7iMTzohxEDvSN+b3GM1z/q0H97Ja12FhN51EBWzsq5E5e/Rl6Oo+p7LtGlcFURU4mY4OSXC7
aTnKCwjFbJFTDz7AgvvzXfgZfPX7eS+5p5oimrKp/A4P/8etb+tqiORmhFdJerSq3KrS9dkOu+Jb
yh98OaDcPuYa4LEGSdM49sKbod374W5o8wmbxH6u7Wi6mXrEOLKglBxlyTXbzpFVhdofIQYoYhzT
A+jEXTy3c7rtJly8AtgX1bCJ6uRDkgRXMKu/fLF/XciWpfHdFFklVuyH4/IQBkYnz6V2pCDNQDm0
Dv5Nf02gvyhsraeMqYMR/e1Tf5iXLbdTFlnFkizpS3T8j0+VylSrxq7gdkYaU8daIo8ixutDBlko
fqU0zJN4ybC0FrSH2rz9+WH+dJn+308nZUnRLAJtNfEH+twk4SCYHGHHUD0UBq53IsLOGrZB4fac
INH4FNGHJaW5UoTXfNzW4DEi4wg/dP98JfK/3geTdFaS05cm9sd9KPBwS0R/VI+9Jm+w1K2q72y+
h1QVxXKAcGKqNC4je6mMAFtP9k0KwNhvx+ZTKr15Bp1WwkMEvhknL3mm2BIv1F+u8V+2OlnRdN3A
EY18y9/f4R9LX4sp4eepU48A1JkzoinHB7aVv7NgnaT7XilsC0YBe38xeo3l1fBmmssgOnN/7UWy
zDlrkuufr8lantCPTUlWCKQwF0s+i5Cz/9wJpaQ2c3Fq1KPRWI4pn4tOcadxXmnA+dYMI3gm/YWs
+DH8bGV0XUvJ2q0mFFRCfTOU1jbpoIoWizeIHcO7v7SzJLpb4ADQxpYsqZZmP2H8LLpySsOfHTPl
M0QmG91a7ZyWhIzm+ASHgZ36H0Z8Dbvb4AXpL2n6DEZYVjjm6Ejs4sfsotV4t1DTa929sAT6n0s0
TquyAI738WVO3jL9KJC6gO8R7gzCzZfvCdliUriuzOc5rWwDG3c6j1hapTKdZZDaiU/4gUpZRFxL
DTW0vFZgSalIFIK8DoC/5PHLb/H31V79ZElK0UbX6Ij5kpy0xD0GduZiij3YvXAX4lOH+5GEK1z3
F9MzDPX/5TnxfpHBpxIbaPx+jv9YO22qq4JaScoxDNzQ2gj52TeYYJMPVRwD3zUAS/uY7xFddJ5Y
H+MtGBrrHpjK1+GBYCnUTW8ca0VI2k6kuOYguQZmDwpMFPlDpTCPhJfG4jUJIarOozPPpKZLj1F9
mpPBFbXc8asvWtNVGK0L/1ij3Gu+upDWV4a1Kwk8ffJ1aeWLxnQkwgdCwISh6e0KmMeiM0suo9qs
O4DzNF5n8UP0Sri7rfqn3mJorqfb2n/mZBT79ygB/rZwbGduHK8D2vFKjOyGkmpgkNUFj7NSO9pp
HEI7JE+jLMH0zduQvuQq0sOMEYVxSZXnKHpJcYeQGgJzA2UbTlACsLpp3mvhNRIhmpjUN0vboGAV
H+d2p55UGrgY5Wa3AE64erazo/iAfXW/GSppnTFkEbNNDvba0zoZCc73wqOy4FjKoSu9ihVkPiTV
xe+vdfcyDofUusf4wxq1TniGzuAktrP0VfqUuvg0NL7b4AxCdynnt0AvbJNuRBl5G+TBGevSFlTQ
ZblhNkD1WCXeFCqOALav+esK5hYtVGkhtg2/NUyCsPPMh36VThfLX5uxjm5V9YJAPBmzY+FqNwif
y/cqlPYwT/UuEq1zJkLzFzGRjcrC7pTxHKadK4LLxOmLLn/OQeaaEIty3u7MoPOEl9F99z6FZBog
pz7JVNht/C71K6NtPLEQD8McrX0fctFYXnLa3QL4LF9gBQWztexhRNEwupLuJsraMFZWv5gRd6mN
CQA2AwXCoxc9XSeWNwLgT7ZU2zqQn8FGTYtNzjWAPXMaz2IiPjkSyhgcNfrQx75XNM9GerM0Y2Xy
WufoqMgNYFzxJGmN4gZF8TXr0FTzlKRIy85VOlcKfsGn5Pm0iBWRGbkkkuiGMqZULIQG3a+gbZIG
d9YUq8AZ10d8SHr4oZP6OlbdYahyp0/z7RBChTPKY8yyliK4TJXuBhXsBb89TW2+UaTmWhJEh0dY
jbGZTLNQayhYNcaLxfDFSmRSKjEjAW6dHhRNmFe97iP8F44SZs5T/xAEm96MHKms3xMVzgsTsDkU
nMb/7uk9Z95vFTAum6u1VL7E42hHlHJSxFqRsQ1oLozNRHx2qrvUfrc6wAyjYanDHHxiM6zjVYMr
k5S4vqKcRcYmES1QOTDYyEwSH6T0l1AEXhFkp77oT4NWvZbMcIsJzdDY7uZwfKm1YeUXFHHCqNnT
kHtNjfNLhE7XOIMOloF/Kq1wb47fSUyDR7GrEPilE1zY+qITggBMswwMQmaQmnmWQPitPLtigT4l
ZARXDw9z6hWWvsvH5qihWk6n04TuuSltxt8rtcDAAne70QLNlYLXfpYfTfBXvWjdbBrozbKrkXe2
byEap6FPgmhaxX5PBOcAebAQtnmAnX6z7Sx4JiW6yQn/j6pxY2IoDH6pASYrYnbR4GSaGJ6j+gEy
WNaQ2LzLlM9iiSTLis9CxMymeVOikVodZps7Ssc6+9SB7pXunpQ5UFDgJSl2YDqzA4YuY/tpJZ+1
uCeC2A4k8WayY8XdjH74nknXamZTSEmmq0PAbVYkIYgMsEqlP+WqYKt9vjNa0ckzPIPj0ZMQCaWv
un+f8EY18KTtI3fCl5oDM8ZWuBjptKFvZNE6YMBXwni0Poz+HHSnOQ4OWTsdSK7pk9ZpsZIQoyeB
8r+SDwldLRxdLPnAWRujdy0RfFCE2OHfKhlldLSxCvMzUGh4QV3GDLMu7MUlgoz19sHSCq8kO6RM
mKyxapKWseeCM+KKkXgtHbQuPyti+ZfK2PjhN/y7NtU0zdJFkZ6Lv/6zsol8lmoz6cpxVt2a6Kup
edTiyW2Sp2K+T4yxQlYA/d/eZF9rFSaD08yeMju1AOOHzUECziiB67I8WQGRxpmryqUbJ7dJ7UHS
HrX+RYNRFgPYN9AphPEiS4Nb9sQop7B85u0ARUJQHvwisC1ApLRHqTzjTTFjQaRgJGxyXY9Fjr7T
MljB713BPEq17Fkw7UoID2klnlqQYzOrnHS+cThmZucKPryFLN/07XbkGQzStV5wxsg/lLc81Nwp
6jb0UYdEjoEBRZ+8qXFVd/eGd0oDs/pzAflv9SM3meMYo+7lf/95l0tFtkTfF6lLmsCWfUzs4k1L
vChnYqw8/fmz/rXd4HHqsmEAzhHu+p8fVmtqWJZ1rxw7QSPI8jXDTT+9zKtuRIKaNG6RLzMgjOJg
7Gn4Wi7lDmVErf1lbf2uin9WzXgbS5ZKiLP0v3O0f1Rj+ZwYZRsY8lGLoNMyOk9kgH7picA3L0qU
FX1f3jwapuJ1MQo9a7JDppR/uRviv6zwJZPYUkxGdhZ//eftEP2kTeTMlI+4w5byV57BYCsjW5E/
JlofpKlSYE8VIQSStc4nw1EnvDPCcilPW/ILGgAjUcbQgzLfbGTq6eFJKaKdrnZbI7pH6pGawxbI
tJzk9znF6rY2V7IFTUZ3ZEik8XeJ3/9g9E9SVK2FEm5jZHCukfORlF5LbTCKj8l0jBhoR8NhKbfZ
pu3Wd3tZWxt986SyBQXZaIdDdim12gOd0nBrJoIzh6gChByJXqXN6wCs0TgVseWGem9PvAAZJyaQ
o9sCbsRI5AWRPW3K8Te7qEzNEzR5GI2rWBj7+rZP97nqtObI/GuTxpdQ+Ir5c0zhTEboDMyC5Pkp
ybCdzgN34gWMqHin3HCaRMTr6KuEs+OvO+YMVvOos4sv7+xfHubynvxYUYoFKkTEtozn/W9D73+s
qFbQSt2QRfk41ial+7NBW0g9XwJ8a5B1OiYmxuwGCsokgcIQf+D+Lz2G/MO1e9kwyb4yTZn/q6b6
0zPcGDU1iOtZOS6LwTK/plh6ULVywcftAG+jxW+O11otRVuvKb9o5DsVnEj59Jnzxaq1tQbBa0Jw
rMwV9aUbOFk0iow6/AE5DlSFP9807V+aIk2SaKZFun5L+oklRUWud2kXyUdgbiVyWgBrCwSovyXl
JRIOM/Wk9KkSLpsbX0VNwMsM8cy3fQWDZiVeY+u/Ao54qkqDSsS8JnGyloLEMbQQGAFKd5fDjRK2
ah/zz78i8zFKk8NIM5BxNLBg9nqFBL/yV+KkOJLmSM3drJjAvPUx1Q5Eas5scEa7Lxj1d8GmgqRQ
w1RB8KXVfIz4FxRE+pcbouOMrUIGJHpS/68stlqa42H2paPS3+b4MLwMwBvia4QOM1nVamk3iOnx
j+o45//8LJQFYPmxgHXFEjVRh4yo6L9xv38sYN0vxyKpJukYybyZJGvARlLC0cvPetviaxfvmXeD
OJK8CYgwAjAmADMdZVazjJyor0OEGeYY8166DARrKjUjuhkdjDwghKLEKqxoXMUcN1U/OtW+VYXN
NJnu1F0ysL9KwveoUR4Hito/f7V/2e0lzZRlWdNEVVH+CyPpozSepbgej5kx7dQQJZdwsMJ3Izz0
xVGZmH9IVKEMwNIeBg5DGC3p1n+5hh88T15OiWhaSbGIDFV5Q38Y+pd9mUdhHkEGkq4DH9GLozPA
KJINd/LbVZRmtrlKdceguLaZSvkchSYWdhCq0u7YF91fbor83897uSB1QXBNUzT1Hwf/pNS9IJbB
cFRDZCwwDrL5WQqwdUF4rZFlmZ3E6iblklOkDMAoq1Tx22KIoeqeAC8SQEXjCQNdrhoxWOR8pyzB
/L6wdXMtpflflid7wn+tTwBSypSlHDRMUftxvQWwVNX4Wn9sRwiNASENfb8VOcmy/QjkPzGx1Grm
b8mxrpN1kld2KOH5Ivpewe+KYh+c6lfjP6XxdUbX19xB3TdajWEIkFKTf1YrvX7p5ZFiJNj62GzM
iUIg6Pfssz1AiPEN3DeNwbEAo0P2gCKmsr+W/pc2NlBg5UM4t/BamO4woFHaW53fW1S0rSSdhGRy
WuWQt4g/ONsK7BOz73R+aq3RGecnqDQpeZwD033Iu2VVrH0UejwRpauw3MEcTPuyuv6Qx5ADQwf+
SWoEJJgkeD9nesOewFIRsfsIQRi0XSZBvdNv4kTuQfVsNlTsTWH39XYggUWqxH2LGzi+1yKHazl/
GzpUEqYOeYVnYeaN2teUfkMS2hryQeHUGmLKzhprSgDCOH6R8qsJKciaTx02c3XEiGNwKlXfyqHq
CfzM/yHszJbbxLYw/ERUARs2cCuh0fIgy7Jl3VCxIzPPM0/fH7nqdrqSc3vSCYI9rPWvfzBAr1MP
bbtHBC03viUsru17yWJR5lfJXJ4+Q7fPwwDa0D2oMHvz3oNa8hwZczeJXoUxMCCjBytRz+ydyhgJ
xEHB4s6RCzUfH+P+UKnGso2+OjAKh8M7osVreNoqZEwKnWLS2gcmNPLEYbvKR2fFFndzZvrdcDW/
GnFM+VJhy5cjYgIo0qdHY/Lamc52wI4w0TZVMCAfjtt2axjJWp1Dc2JzDSWXaeSAt1R9DpnMQ77Q
T3XBunNGMPJ2J/AQ108lGLU3PRtQkoSyTtoL40xPwW/OdGnmMbutlyNpVvWDIl14coJEOQA3TFLy
tcZIhIwnsOSs2TbFQ8iv8oInOLapvzfKnWd/5PbWZ5hqBked/Vm+hWm5nFrYQfI2NhBGjVueoh16
7/HcGH/23VNODShrsE2+5dgQLBAgP6N/c4wTYGsGASKj68nAVGFbpBFKtPY4WYRqic+pJuEjOPY5
3WLGLA+Xw2HYiLFa52Xt1oeC+7ChHEzTdjXF1UYTJhSicdlOJzUgugvbGr0AuwMoD/03R1S7VAYr
6zrNC3fCfYSmLQ8oDJXaVfoVYwZ7Oin2ySFkK9IyWNoftcHJbKqLQd6HiFFDPsa56ZSfY4dePRjX
OriDb7s63EoJddrE77w4GFDMbdiKaie2k+zvA9XbZQZrBmH6+GQZ6OlqnMKx7LX4PbIJV5WM1pA3
3HllpSq5cRZRv/Kq8xfpxUH1iY6ql4HauRkejCL9mU9rgTEWb8RzdknJLokY1PXZnYlDADQ5N87Q
vpdI93FUGMXKkBcR3EFUN+WFo3mVEFTCANCEC6HhATrCSnmI/IoB5rDKfBgZAAUz/ipCC8KI9a5p
j370rqGwKN+qPl1CTFgHmrqQzKnGiSuZa9iM3a54kHr/XLV0Md4+Kj+17qMdToqW7SPdg1vGFALl
he0mMtlGEgDRnuUAtdsXT3ry2SqbViVElKyWMPo0up2DoxqnetZAufG/JG4x3WFGqrM8XEsAWCIF
jPZkwt4KQSpUSE4SwpSeXUNOt7T+1YPMs8quxdCgIIaB6yY3SncxjY9J86l5ryGPNUF18jRrk43+
qm72EoM0FWO2AV8Vwzzrk/E4BRhLNMfUjkGUq3U2l2dg4Dxv6qCLa2AMwfUHGK85j5j9TCpyisAA
CfusktOA6bACAAzjJUrrXc9318qbnMKnLvZXJUZ8Ne6B/s9QjTiMOX4CfWFhW6l2m8l8cArQHvZL
78QH3yQLOFsxLND5TskyiF5LFjoHGmz1qbg5AJGsu5Abc241Crmuo/ech5H9zRpaV8EISYx3fjA+
QDKLqy3/IlCAQKCBDXxXuIgk0ilwFb/ehYTxmqDP3WtBQJ4DJYQjb172DrQj04tXFvOBBHJBi2U1
8Lol7nXYPmYHXATjHSJZXj5qBvQk7WiryI4tBAoqFMLZ30/86CTs3hFIjpVueEwBcvjZEFhGnBpA
qbknfKwFVLIn9+tGpQfG+l55DSUwKtekFbo1ryCdqJccyCKUpRZdnKfamMZeqtqERt3pmyhSn33+
zBgTM0614/g/Iqta6TqP67Cxa8wR9OEptRiQBQP0IvTS5VsXbSS/SwiC7CxJ3J69DIaMOQdWMFT5
U5PvbPk3LET73xrDUk34s7o+V4rUIP+qgSfSrTKrr7Aswh6kJ0e7QjVhQE0siUwnBXx0vceAALCm
fPZNDX4a3B+4pNCeuvj1LwXj/z2LQx8Jr8LRmTnOrcK/nkVrB01ps3i4VwV2wnsDokMOyMfU6smx
yccD1LbDa5IMT4bxMTT22uIELcpZLWbIxz8/zHeV0ly9WjS3QmoskbmU/e/DRKqI/TGo+3sVQ+FB
uRpZdGpV6iSkfuSmqID8ESD+aoSgr7GCmscI8pJXOUt040LD6Q0kMw+mFQVVPg8V02o58YlzhgaS
Hj1p3TopD2Y/Hiz5czSJZI/HVd+QaVo/SK89qAqJUe2h1j8zCC6KeE+6fKPY8JRH42dprFrLcjsM
/tqPtBbbKqgWtbMtEMgMRDClzcYCAxzlrXVQtgTqel6sHdxOH1cv1ENm5GoxpGySgDydTg9qUK2T
dXsJgr991t+bdM2y5hk3xC74zs63zzqILMy8WO/uR5POqSeUDJ5gmCJurqu12Z21voDm+jCPSeOQ
xc/ASTOxb4B6n/0FMBD/05PMk0jAP/5niu8zSZH7A88zdfdxtnHMW8qI3/tRhQpcpflMXCtMY0RR
LALts8ro9aKvasgPXsd7U6Cp5IztEP2kdDMxzLTMScm+uwgwF+6Rybp1XrNNIfnFh8TWrtwGkR5i
Tpf7r16qbjzmXaMY9ipupT1zlb/+PE3O7/K/La1m2Zom2c4OmIj8hiBDUczirmWK1Osv5MMtjKoG
TFWXLexpbeZhOdnSyS9xL1Y1sz0UNbp2zx6DNVx1t9YsXB2i8qgjzsLF2V8OxPkNmHDuQnq48Qxn
AliZ96QhsfOQEjRonqjk5wPKQTfU+K8WZVPhFWsV+NivfM56HBXaQzyflf4PKfa+z4CnWGkKmnZu
TSp52R5MUnSKO4VxR46NGy3DwEUyKI+9hGPZHfrx2CCrS0NQmuJGv+bDfpDDXuEDlBmMXECemIGw
L9/srN3BWk/3gXfmyvcYHCU2iebA/8PrzIpug/u+DLc2ij6qPyN9GkL0u7g2OGKlWMwndRLvuLwK
23nrNG/FXIaa7qGsLsIyl3q7nXwkdbBEg8beK8WrRTXbUh4LjJoMHMu0Nypfy38uqMi8cKkkttvo
yEYK7SC5UTKdINPKQw900FVyFXw3qbm0nH2bnoWjbCoOWuH6SwX9Rw/koFlv6ThsgODuZg7gFH5K
Zh781mQ4m8XnhFtxc1Ez1DgZ0xZ/WI8o78Cvaun23CD2qtbe2qe+hUDa7a2RCdp92mN1lQFFK1hO
xOvk78Qi63feCLweQ8KZMoWlAzv/9/TMUoiVaa109zkThJRq29DeHTSZqmYuJWqnibufueVqGNcx
NFF9mlaTxCOaMsKB1TFI56UVqPKpc9vP0sSYy74PZvbksfMRxCboI1290GgKbmk0Lh2UWyQNgKMM
iDGAuRddX6zUCfOuEOK8Wi7ybljZMVYu6bslg53lPTrK9NrEz42OsVkZuCEMHMN/ybGfz4PxI4oc
ZpHDweq6ZxqrkZCZItj0Y7KSza6F5K/gPUYRb2VybrCsZljlBQokqa19oDMjfDXJCqO5bTHQHfst
6pR13jbrSmGFJc85Y3laOkfttw60QYtr1rvvpOqmRBAN7Klsk6pfGpw3ed9S7RuI2evngXgP264X
NVV95FOMkFReharbSZzvqYe1ZGumHfiwvvRNVnCB1hdeiJrjXM8ov5bIkdDfM6nVH42k28p2G2pr
BsWLOHlle7cIGIDfGFBANl62PUTjQj8pHcvUWmRUfqVCP0Lx7gVuoXbr0lkLRxxyb5NWyip1PmJY
xI5Np8d3NEZSZIdrEl8GuudhrgER6SrQR7NhqxOzVVytCIUMYkCFt+EBUBct6Yn8Z4qJ6H3mvYJT
mCPgtmO+Bsj5euunrbx7obmw1dEdI7SzJhptmEmVaT39pQD4n6PUAb5SZ2oWdKPvYyIxJb7lG1Nz
X8O9QKRChuMhqgl94dcY+biutZ6tixf2s4RCVMfeOmI6YbefoXKqnHWQbR1x7swDUdeoRLhs+lrd
5bHOiftYh+lec/r1GPyo6ls0nJv5LaTVKtYD0mMuXfHZBZc8GtcMcDWTmFE4lMFgLOqhx/JXx5GM
zz8kocvNey+jF32IOeb0XyCQFoQrkzlwYp4MFJ4JPBul8JdxcpkocT2/WwYkcv/5bf1ign67eBhv
AcKjwTIMKqf/bng1a32phxpvy2QCPTE2LgkdqFg2XU9i9NWgse30eq2aa7O/BMMb5iH1RmB20O2N
17ho4Hi/24SEl7iIRy82tXHU3Hs5duoI1QYfTH+OO1SOLRfqAHxokq8j9q1+0pFVd4S8zXkJjCjz
gI9Q/AhadeVQTo/ZG5qoqR5cT56S8MVosAcr5VKxTjqux5OwIEogKdGMJYd83GgLkUNLxcKxTzZB
DHtdLZe0yDMV1dDZHiQv6GW28jlaLOzSANl8hL5q0m5959yUMHmEuk/zZC8yKOY+lGx4nGpoL8xM
fXCyWz5CybI+JtK9rG5hV5tEPngS4WBKmhcc97YPUIVcBGyRGW3M/8q//EVP/u1TQTqUDPOENH8p
6v5VZsMnCJUxUpt7I8alcxovBdMpHRqzauf3tkk2OsdWTJ0qB39dFMpWGANdVex6hefaZb+MLfOx
wFFqwA+vCQ4ObB2F9shPnnooeGjCWOylqW5pVOkbafdhG4CsgOL4MBs87WEMAL8ogEsQKa8rl4PF
VjCRz1nKWgESCZPsqS2CNRq8VG4cHAUtjHU4IPT0oowvU9nthNq+CAZ7Bf6Fer2rets1C2I8x7cZ
s+FiD/ADaA0aGm43PfhLd/Br839/h0BZti50yNi6/H6/hX2rdp0g0svxl5WWfI7wkqC2jQXp40p1
mpCqWoy6m4ldAMEjmInpYI0hxn5Vi1j6VeWKC8JiNxRiLUE+HdyQ/faU0kpIRLjqu/Y45YfQRMes
jcfe2SbkLs5Kmw716p83r9B+H4nD7VYhswuVmYHza1LyryXhFx4joSlq72MKQZodJcPponBcI4B3
KMAFgvqH1ZFkb8mVg/pf+RiCHzo/3eyjZZSTakCMDc2FYwZulQ/LqFSXav5ajXhzHLS7YpTr2PTg
KqItJkgzZH1Z3LPqNWbFV9rroJ+qNF/0QBCVyQvQ9D0UaJTt/bIfDgl1jx5j8t9hZ2+DwTA+rwTC
uwxEGF4M7BxfWOu03UDfCMSj02L7HX6FmbaWiLqCHNrMssxSl3xwsGS3ye3lFGr36KdWo55ufJUq
o0bPg6t9QC3hABdRHYJf28fWw0wHIKyjM4nT7l5TKgSfDdrxBp1M/cTLQnDCaRTuLaFvJuQiNrDB
NKH80E4ahKBWoNwHIdHtwO0r4xf71GOfJAriDdL4ZtlZI+DLJGgcYXA2Ebqvj8SW+87ixjWO7VSt
HUNHeHqvJ7u+NxYlThhjCF0FamfEyprSZQe7dKZZeDAER4kzu/mq8zYSf06sZ2efLeS56F5FGm4T
O6LmXnoTVjnlY+BDycd5IEkpqfxsMW9ZRR7hn5bOLep/cPCp6CV9ZjgKapGPofDfbM+/M6rL4Jcv
ue+O3a3xn1UfJ3TgqYH1Oc/NLVb5e9zsfjFy0AZYkHRQy7xHtXzUbLISCt11MDZXG7fXTpQ/VFTO
U0dOYxXAizdvw6wvghov4WMrvMC+7BaI9gW+xFm+zrhJlU7bygQ6gxIemW2gtuURHM5XFOFJh99T
zc9vKCDm87dJ4mXtRKgib1b5NBPA6M8MG+EAq8tooM3mbtOlC1SbgEfh2tEvOcU2yGAUrb38qwT2
9ZCfN+DQAjLQjAIi6LLiL12rVk6O56eJVbDy1uMjkM4SY0J0sgI3MOayIRGnKpB0YprPIn0QZeiC
U9XFS5OQjBau9ByHcDiuvoTw8lk3GH0Hz8Z005tiYSavRfGVQ4wzoy/FIdzKWRW+2yuuqSMNhsLu
qIs+exkB8Sqw6NLHe6JFE5OsveQ5LtAR9tirBAjO0C2hQa7ILymhrD4Eub1KhtfaepOhsrTsz0Be
S+2Qp3QTz1afLCuR7q2scyl0e8eVGu4E2TvX80RN0dN7AVxP5etYXJI4X+looeseg1hTLnP/WhbV
S5uN1B63DI1Q7FbOIBg1HUpY90P7guRrG4V/K0S038s2XTA1M0yTYbIh7W8MEyOOs9iTcX2vJi4g
Y03Z2CCm5s8vPbmW+IW0s10J5XBclUzB+sWfD9PvOeYAR7DTNQ1KBLwIaRnfrgYLRmsehQ6hC+M1
y649jS80Usu/+tMGSqnPsId6wfhZNQfvMYlvIryNbyWSXc+6imRTi/OfH+h/eNi6KTUbtQV6JUaf
3x4oQjauGSLC4X0c1+1XEqf4a8RfY7pgJnB0chMCVL6uGPc40L5sQUoaOFdVWR9Klu8H/aYGzbaX
njsG+rYNG/wmcGbxcnfKcbM1FagMNyGNcxmD16X6HlIOeaJOMtx1I1ZzLNMQ4xFELBaFEHrbUtyV
Eu6tFXGXTO/DYO1Mz2MMWPs/zPIUM19to1fWamXq+5yVhtp5GruTEk5vjm5yJvn73sO6l8kSPF/P
sO7mAUuLcYg1mo9e6i2jaTowEtg1cmT24UEQ1PfFIN5D1mSnwqjz+g0H7NyY+gXiWsNbOSEwOOTd
tUB5qzOC+AsM9ju4OTMcbDLAoT3RGs/MqH9dsW0P287X8gLHCUR98+kDkGG5QXP98+cW81/039JE
t1ULhAzUDaLJ9/JuzOCKTHaNn1CPVzVsVahBSyTMd2WXgkDmruI4Kw2Ephqsm5WUQOM40mjEfhfl
0rDw3YLSJ8ojIFaevXSQsSq0EjGgj1NNC2HaH46W7HIAjwyrpr7mhq42bXIp4f3kKGi45FdRqP+t
Rvl9X0sHBFHH5oF3qH1fxWMcsdTssnvASEFL1wMs+kz7KKuzzlhSv/e1e9W8G427qDg2rGB9Swk+
2FtNP0ftDT1FX5zD4to4bw6OYJwAaXqNzPdYPMXN2zjcRvTIgcDI5PiXzzEjbv/9HBKaDzQTTQhV
iu9qp46mSTUsaMgiOneuUh0R+EpxHOurgQyYqtrwTx4knOKchtI1xJviDUvbfEqjFVpj5M2Kdrbi
ozQeUAnp2pMW3CLir43IX5btSWEhWeabxTi1TceFQ0BotDdJQOO+TAjNG25R/pfzRP6O7fCLYHSo
bDZdM6xvCipdLyYG/1n30NRbD2/2fKeUlwyAqSVKhOYf8f/GrBgTLjUt2wkxrcPWczmSd7wJN3Tc
FgI3t1EBkiHRBchw24dfaoC0JaTgQdWIUxBEG78jElih2S5nQG6kGD17+csbDDeS/siOwGJmeOuN
n87RM0iboaAUFoJyCz/ukPwaQXdnvIRNt/QQC2vwmka8P1Vmo7jXJAWUPziDmK31e49QNuUv18D/
MHBogk2Djf6L96l/2+/xoBRpblhIJItjJMA1k71JK1xowKtIzTxlIYx8abXnSUSb1oSMBdjx57X3
+5FjObbBEAMNwbz0ZmD+X0eO2Vn5pIZ69ZBCNVeau3R6moLjYP4FKUE399sa55+YKTVcvTa6vm//
EPyNdhhHvblXu/TgNT2lOLWO5RjLAB8uaUSbfOJgbp/tLnTbMNm2eXGXjIBIgXwb8HaIMqyKZoqb
vQ+So/DOinmG+DhSaLPr0XreFVQbnjj22jlQXpXiikWLo9+pPVmW2OUyE3RoEnrjmnt3eaJvB/Fp
TReB5xnqlhp4AD0HcADIkrUtgIRDsJRMruzxnM0YnZWuvGnbio0TBj8mAScEbfiIj2TPyG+ysfbw
Hv3qMOAOAcjX8h8PmErS+2TDA5irW4O9qgaYF6C6DzWAeTn4seL2yKNnXSpuZRC4sRX+WSJp0ZlF
64tsVNc+Md2LaXgLrc28ZpMHqmZn1/VH6DA9YQuYJqROs1iaw7kudwC4c1WNYD8sFlnOuPwBafSq
dB666RSmOEegOzIhT3S29tOYdDfhKu0kx4NiYPiqjNpSZ7KWzQZfgfk2Y+v+gNgsN3d2CfMixSim
iPJrREwsEwwIBogFlOlJxwAHyBGDHLLdmwqN3EMj+TKBQPfnbMrIdv0cx+myRJxm7zqqhIB/Zjog
oLN6axEqR/RLI+41JX5qXmuDBeyT8WzYm1454sRn0qeX4TkqnjSQ3ILQen87el+O/W4RD837yyfk
Tj/ahhK4gzH+Q8cYK2+eVfPYRpcoG1d5KincV0nFIkhvdr4Jg6+U/FJDX4fY3YTqOapfBModDAOW
+riz2IYmtV82rYcpAls6JYq/qLsHB4rMc98x4MB4D3kMcheUsSsmzUb43iGxoSuc0NtRa62lRv5o
CZ0gN+5m3Dnw78J0431MRcOb22F3sZzbjNBu9jHHnhYCXeA7YcLBGaJPi1O8CPEcJT6Jwb7KMv2h
m+j+6/bnbEIkxbgp5PTYZjgCA//5Da3YR0AMoNAfGhJz1EMsYdnwi8OLU1HWHrNY2foVGdQtX1Y8
MqfXreP8mVVQHY1iTs1x+dUb6h8+V9XQCU6LERetatj0yM2qS895hIANQPkgkHiY46kp8bInPMB5
rKf6ILPgWNJjOEa1Sl76kJapeBl7CePs6jlz932YYnMnAvwpYm8fDM2p9HDfa3UWw4UpXzxDg+GW
sseACJRiu4pBSIbTUaASV9RET8NAdFTrYOGBvW9H7pw8lSNuLAXMu6FdO36wS3BGqB768sEwiRYk
Czo18OxOX7QR/wx8kpnx99p9SbNvcPDVVcgYjuw1tBORaWy0/hZorBPUxRnDHrREgLEzmwa4CheW
vgPTWVSYNgEkWtYeztYMEEb+RdJ/qn2waqjfw4w2m6qRhPr+gwbNaPetYaHySlcKOa91kD1NWb4F
xFhqXbL0ol8rO8LkA0IFfhQ/B54gM7HL2I491hXDKzTKVa7co4RpYDmo9m3iPCmIBIW41Tkr27uH
OQMhpoNaLTCeJ6eKU9GzITb34C3wNzDziD8LjsFMhXWNadGyEBMt+WukvOEIQwO5L7VnM/vQHMUt
CVaxGLtmyzo/pIzvauJwabzdmjTjvMSoxXEbKEw9gbhJchlStgJ5dYQCstvVFrExXVwdQA/qbnVz
QZYsGbw5ferq/O2jdcgLZlnpRUZPef5R4PYwW/C0+LT0DpafsxEJtLCqfYC91pOXPB4T9VIzJ2X1
ldlVsGgkNCFsHYJwctXk6pF3xgzBOg0wZ7V058+bsMKVRr0GBdJouGXLpj0b3YUZ6LJk1jk7oSgd
ApRjUH++jxj1nTx5VMUP3/kUlbbK5bkfvjIAobDHlENiw9r86IFjtPhJK1EXM21TewYQJyd9r4db
KzEvqrGc2HX+ZpaloPs1KyZ0SKjG6ArtapnBmtSri4S2omE/iWYoaLGsak/wAVL7YsD7A67pIMG2
UMsFRc7Uv3/1JZpkbLwKUjvK3cAAte+2oapumfJbA4h2tuIyGOJtqmavBYyRGbWeLVH6jgP3MfSt
RQxRLybrG0Qs+Mw7DHw6lyWrpVD5OFw+RXaKLOJDRhLdhIt7ZojSRGcY7MXE4AQ/BuM0cdlidjSo
9yodgMpJXWAwXDBNjS13VBAfFfvaeZQstH0Nz6D2jhAY8dgC2DxmArc9US1if6NY/QbOZosfal8+
+XXmpsGX3QiaX0T3+mtJHBYHp62H6yEm8bNxtk3t3zWOD6XpWpwSXJtKuBL76hZzrAnt0YlORCan
6kwExUohfwn8y4Dses5jnsOeuRyS08ir12BZMxxO9C8VcVbVAvrXJnf0l57us+lu8ml8gsxVEYtb
4501HsoOJRNM0KA5sfvx8HgYw24T6+VOxRjdxKnt0cYty5LwR7kpI2b+BXLKg5GSeF+BIyl3U+yy
uI0638cWWjzjjdN47rA6B2fZCd8UpKNd8NIPCF4aON/pc1J+co23WMx2BKfPcifJPFEiTKl1CpUS
da6/UrJqXYDAJEl/yUDVRgvA0x9W9Sj2Wu3vAOaoxBZtVm8Qe7oDZBgJRYa9kfWckgE9HCICH8H7
dJzHhoOgNVrNzA9ueLxUC9fs6q3lf/bThyUeVMYh/WtS/MwNF9FGj+uljkuOiXDDCpJtl32pcA1L
Su8R8z+11xAgLm2cdkLYqDMR0+IO62x3HN4S8stJqVTQDPDGHvtZxx1yrQWftk28mf7sw+SrkZBq
pPmWWJQG2HU55AIZjKuJRYxfMjvEnfDdxJvRHDEdhzaRRz8z2gIith0u8BkVbCHrjwgoloLJRe9f
a+SBfnTm4QcAz5g/XHtnzs8WbqFnNLjZuB6S3OYn2z5ryThG7SGp4MDvguqkRyhDdNzPMfgEsyqg
G2kkg9nMJ7RDHYIagiR6KcOi7jM0kMtR4KQUDhpPYtf34KUhMzXZYvLj7echhE3u87siMejRTx2N
Nb4lJtYJs6AOuRn46UJCMUSitoj6q6mdPXSUP3w85grjrE4489hkyfXpoucnT3Np17zwMSutxV9s
xFwXYymsklO8R1Anx/q5H1/nS2DIPFdVq9VIRdzLA0QMzDRwj8S0kuPMzBRs+ZbesLPG9eDclOiQ
JHeBU7AbVyX6vNjgmtyOtlzKDkNs3uyYBe7YPMX+xZ92gCICg3yMjgm4gz/O4LWPtcOYYGFbHSY8
sEzETlp60lCulMWiwzpofselCnV34jxI4bDDfv1FpzAXGiYEgY1VtfFQdYiVNlELMdvCmxxnamVj
F6gq4p9K86PJMDvTHhsDbfmwG7JbGL1mUvDZifZIH/N0rRqvtTZ7F5JNmdzl6V0xs/lw/S7OCG2K
2GOYdSg4qOEf6FRG1qqveP0OYmB+tnb6c+NlzNPO/zb9uqqas8wNuAzBwfz//6vzcsbUK5JAB4Rs
5U5FsK/ITxrNsDnUbbAROlEQUD1axp1D+Ax3YyxhlmMt0CqniWhofD6cOIBwPS2bpKXY0NaQBabh
c4Yuobpw/0JMJ8wqJoK593eJKjdVDnc2K5ZtB7c0mjkpMQ7l8Xs1kcbKSLNT4cenv3gAEEj+8nt/
Bzl01dABtkz6QCaKcyf6r98LJSkqRDMyUpzmLky9WGGL0NC7M6CAWIhHW9qAMX+YkBBkLZrm2TYI
qD38ElxPmF7M/KQaa7sekZY4VNrBBE/o6JJM5AkSCLWCXo6EIApvPiI3hVdmnrr4Ms1evw7WO4Vz
H1eWq/bhRjGpPLJoU4YfsqTPtlN1WRXiNSgg45VPSmiBYqLtVmB62us/vwnnd3CEN2GDp5oMWFX7
O22w47Nz5zBchYzr9h4ZHSZsao7p3dgoD54WMKfHuxu6EeWC4OxPTEJk0B440Lpt/EwYRGn+Siom
iOzgFh7kVjaf3nAlcAVMWgA71HerbjNYFhNCZYv7xz4ysx1zl3XDK/fLD50rDCNSjcvA+GxB7e0e
XXP4qujXWcGdRw9+Rxky01lxr4Z1jymYq8rJjXjToXGwg+Cx9du7xCA2eKgORUTeJnPbdAjcNCEe
kNQ2L79zLKJVpmLfJ+KG3o3zReAnSaSak31NGqOz9D7SpoXXMFAX4I8eyn9/6wDrZN37jLvWFd7b
CgKbYULyoO0o/FQ9egY2YagHOJQ9xXBfkoqeRd38+UOBU/3PHgVHRA3BRsXw5xssDt40+W3H4T3W
z2Lm7NeeWyL6zqW3zPyn3MTmllbQ4nzcKgJtjcgvUV8/aoWyKwTZQQyqra46dy3jT4Uc07FcZ/24
DL38aCizvOES5T9qAxCLci0iF9rT2bn9Wje7TeHnzyaj9Yn22ScGxbSfNXLaWvWmERdmQVUf1xJh
1DxqLPMKA0u6gRqdkVSefLJzPWs9vVVBeZQQRqackZd8k3i5JnBUOoKcu/oh84MnFS9VEaHbBocL
SZHtjaWpDoe08NYZaX0ZuZ11v/YwXkQmdxnqaGeBNdpy6wfpUo2vKR4pyrGusIkpnmHnnkWKeLmD
lcUEP1AIdcQS064Vt+2Ux6rTz0VAOiiqhU6ol3Ikh6ry0MsvDeWq29mhg8qRFNqxLnTEMzhpZpFc
w5kArsnfQ0zxGmeTQLRXfQTRUXhkgJhXz3bWLCvchnT72sdI6qhaC564bK3nJs8WJSQiPGRouh+9
fNo6QeEWfneti2zfD+3CosQYi3RTxNdc7xbdi2o7j1jcAwa1RglisB24Gf2ph26oYrhFfCcFpU4X
GkZQNLGl66y/HJfif5ee7jCTQc+Lf9x8iPzruIwAm2PZWPW9h7WrD90PS9wgO5vDUxfh+9sQuzm3
9QhZx/7R6r5miKloN4zCubHpzxmConNwjAd0x8iMns1Sd+0Kc10KzNiZNo4ILjV6mJpkGXQIOTMA
532yDkkQ3gHrYkB5CzGLL8O/nH6/EMXv9x4833nKBPGLgIf//rBY8UaoUfww/JlwHY0+MllhoUyI
SoYDU0PPhCXmGofgBVNgiDTAoiaomXoMyEpoYTBX7Ie+XsWsiV70oLiB7nYGAS1QIIsEvtxJAa6o
p3LTMzhtur3s7m049Wlr4IPyroyErKUIegDN9LHceI3reHeZfu6MYh0h7M3VB93aABI07YPIMMXV
UldRzJWSfFp7u3K18ZmWoGzfTW1vM3au13ZS0F3BPAeAHGYH7w5n8UsyKdc2BG3pUdT5GMPHPp61
OMKXWEhW+FS07oSbyJSpB8cHamoP9OY596/v20za0T+lpOqoUQEt4KqrH0A6fz7fED//fr4JBpEs
ZxOBre58q0GEwQuM+66+NySm2DTMdrvLo12t5u+2JPfR9cJbQssCZuGaA9bjIzZ9iMESVHFqpG2g
q334GZE38KDB8piltiUainDTykucT/tSJWYX4p49Ye0nsA5h7ibNhWPBgMF1V1XHjUgBbjyYxyM+
pZqx1iBi9hkU9gi1itozNtJm8Q/ihtp0y6B4rWDW06JovnNVnZGWPcCmChMP8xKbJC5Iy7UHxH35
JwPgsyaqld+bj1pf3otkdAMG97a3UmFW1QC06SunQk63nFfxKhWAEI3pehDyI2KfGQYCCrUbJb/2
5GGEsbYtDFpt/I18FXeAJL6bFGOZiJoZ+iZK4f+WFLRRGiALkft/ODuz3baxbls/EQH2zS0bUb0t
27Ij3xC2Y7Pvxfbpz8ecDeyUbcTA/lGpyl9JRRJFrjXXnGN8Q4dWUjA+VhGfpap0SmhSisS3adZp
wioMbWBC6qKkTklV1tEcLnLCdIyY3XUIDmUML5P+ShJxb2cXTvO+mGq/KoUE8Ex/kLTmEg2nKiKj
q72Pog+QXaGEOypGXIHmCm7XlGDmliiYM80fBxErL2axWn7QRvExguFdgO5tzUBjpqqc5oTmH+9l
eBkCKqoJcrBSU413Y33TF8rtnKMfuUr0l7FUmFdt1yiaW3CkFmtxr5aQwFN5N3HsWixdRHl1szMM
MeKt95CKrR5lJ4C8M+tvMFHpzxKkZlmLPmtdiv9ff1uh6Ef3vxdU61wC4hribhVGY88ylt3JfMUJ
BKVaVzZTDd9ovi2vwV6WthY3ZSnSn1Yer2azMNaHfSSh7uMujkVyBLTytLAdegRCpP3oAFHDq4Ov
FaUd0hATZE/nBiZ9lW5tgI0FN+iUprno3wNR26rlwGhTqHwdD+M4HUNDd6MY3ZL+qzAbb5bxxvWI
kiwImyMlbKntBLzaWE2lqbFB/Lilec+BOuFCwovCvHHlyi+N8aLpyaAqPUXjvFuqsH4Rf0XYlaRt
m8/3kcWglJNeAtdriNfdrKwxJKMxByqF6rjQjOcUWxazC6OvvUUbN4t/zs8TPcNcn5+X4e1ViGEJ
yw9oNxDu/tGkGMwUmqeR3ZKViBkYsKb6dZA5CZZy/dYA/Znz/NbUl5k8pzT1RnoQUI80IgCdcdpY
LNg2y2oPMo9AbRrxWnu95F2Lzjm618LG12fBSbo9yAWWsN5NzaszcqIcsZNJIMwWRTT1/R8Qp7lN
mw7BCK2EdnDagMCuJbUkak9Vlflz0rp6D7nVLDyFToEZ9iQEKCw1qTdmuReZ+4gAjBGBWUvPvo0f
J87adfCukw1LtyLSQ/a77F65vtEBpSEuPotKuJxH6YSiBjMwtdPxxOhZGgWJLxH0g2SFVaxCRBPS
Bx5rpx0tNx3rQ/LSihLux2QFDsaThnZrzr+quHfywIAopy5SY68x+RKKDY1oJ8CnSJHqxhUx3vpe
Ne+u9bklPAl31DieDeBuyUdu0j9PyMTDkbzIYjKzd4Yic+eJIDQ0Rq3htVwqIZruAkpP4gIA+/bu
VSJmjzb9xMptc1wBRNbjLKHRitcXuxgqaspHON+dyuAowvjZmduibg9VkO26UMOMHo8eAgRPWkZe
tSOE1YljdElNsddx+6I3hSokCjS8yBsA9VwjR4otAn+aezDKfiK22E+Vmzo34SqRp6bl5zTHYRpE
3SHS2y1/Dp8F1ERCtEPQAtl4bml9y+HB0KRdiAIJgYF2VfE5vcxt7VhatZNwl9bMo/NYdltUGbZW
Zbdqp62lOd+Cxhsius/5MtUXVnHRAjplYynKHRv5uQKBqCKNtPhGr930YFgZbkHqtTTdDQPAaSiK
FjVGEr5LasbeW28ttHsxskshiU5X5WHsjWMtw2MMLX8eiZihUTHCf4RZtgDPI2rAVOX0ZLB9RXl2
6KrkmVf9MPDDWrJ1m6Bu4KiwKrr5IrXHnsYLYQ7sNvCsUrCpbLAm62Y1YqtFDcWooI2PMoNvWkCa
Xu66GrDkpEGbZj7Rrej63Eq5eEgRa4scwrKOUxexdtVHbkA2Z/9joRvuazzRaUsHZXrWriS+TNeN
lVunRXIsK3skYhF3Mvd3wgZKhW4UM91oopmQkAvC1TWVc0rZKJAXrgJNyyM0R6tYMsHUgtUu+pMZ
amdyBdZ63txqVrfR8tGLg86HNz7dd7Rgi+J6S/BQHb9pClll9BKuo7KiDS1W97TUaCGPB5WDNZMz
QNUxViakRBx0N6RRO4pHxIvdbiSnwnhhK8Rat3safjQnyOixtsIW0o8j20t69Zne2jbgtxv8LgEp
YsfVtfVfPKReZb9Ij7JbusT6nIivw8pkL+nAyLlWIQSd7bAXfNZ3O7ojctkR3cQ+ByS4wR/1GJ7w
wpxFyZmDa/+bxOzN8icek/Xy5qqjBHXC2iq8DYZ/ZF0zndhYMAc3w2b0ucx27p5FW8VcmLpQw+32
hnKcRJjEb9fImO3GRUBl677B3xPsKJotEw4MDNomJN7mqL769RivCudD4zc+CqvOHghXIVmcWKTJ
/shXqM5tkVg5FGqoVciUI2vKJsAGoYNNhN8SyW5zp29Um+Dr0OWGWBFNbC/RooVPiABv8EoY3HLB
Qc+5gLv/fLLmDnbX9ixsl+glngxy1RnrOgDCnCXkkGs6e2dCkDM+DZl29sSf+IHX4oYdfqZfyeSR
Z/WWVJFHTMqPDJKOzTHoFr/cKqQB3GNmSghuWyZ5MaJ76ncq7ky+/pExl3GON7Zfd2gdhuwhqIDU
R2SC7DKib67IVOogdKoF+YnIo9F3UvCeJGw1pEwH1l5Lrk4nxX7QozI3MRDLBZ3IjxTn57/LY6Tu
X8pjU0SdAf3F0jWLhs1/jyqJCp8QyVxzbFb9r8RhzuTAMXg07hsF2aMzS0we3DRdj7/Y7alrpbdD
T3Ibm83GcJdA1n6l2KMLpfgmPNakOEJ6PIAZ2o4c8PHT2NWv5k09qAfyGchTBY+9VQm8xJAhE/lH
jOWBl0W9QDcPOqBr3ScEACBZJWvRupB1JDxI9+JWecuInGSw9Iubbhe9awleVHs4WWCDOBX/Uu6v
v6wb5UY+DdvysX4kYc2rD6kHGutorCgTNopbkCbW5LhO+UKwSDg6Oa2dDQvCxqhDOOx1H5KLR6YZ
GuDIGzun2zI4uzE/2uPC3HjXyEPrTswZVqQ7r2bCgK0V9ZqTHigLds1NvOuaxzzdcEid0XD/SczF
TriybmhS7NLSqd8XIgenILKSr/Oq17xUtyH+kctd7EUiUJFpvoChczuP5pebrfr77lzcdJzZHe1J
Rqk52xUCP4wCvxbpUE1/kxRs5VLu9CO51Uf5WL9OT/Grdk+o+jPGQ82y6QbPq+xB2jc3bEzPyMeH
8/gQfEAPQ1m9MugByFt9a7gV36F52++AQVJm8UGP2UXaD3ekxAGCCrDILn9RcJcvAsYdR/1IfkcU
fX59Yjyg7epDTViLXZ/I+NPthI2eTLM36y35jaZnNxyuvyGEcF9Mju60fnWjP6bkhxI7AIK0XddH
Rq5OcnN9km9Dyh0sPiwhopN75Tm4cOZEtUzZNxyL+8gl3fZROFy3DKDnu2YX+9ZBOlHZAoB5nV/H
p+59Og93HCwfgKf2e742fzgwAo/uiXSyVfs2cnmnlAs3vLUVXwyR85JfPoS34GtZeElwmBZzgn3N
GXjY05lcwUvzyKqImFrfXHdQjeihW8QPkFZM3vhtiF6ScdJDe5c/i+fuLnswbkaSl1FwFxcanS13
lq+60pHG9ZT4i6z6tTvnzw0oWkiDBqU/fWGbsDHoEKfLGSPVujiou+q9OikeQYK3ymNz1z5cj+J+
4sCQ40y3xX11J++nB3l1eRec2HkfnbPkiPYFzZiz/GCdsy9+5zKTtJe9AlfBn3VwckeHPgK7juG/
LNQhZhx2b7McV4ff/NN37j8+zvfg4lwGXW790LwESCvsDqVut6836MgispcnT0JOwAOwn1aiO7nE
WtubxtNXlZPekm/Q39FzQKiDkP9D8GdtdW1fnxIOeJo93Fov7QUa4Fv9Szgo2+RR82ZfOGQ7ZLQ8
lG+E52VPXHvzwTqm5/Bk3GlsAyMBvji2RUIZ3uKH9hdfF3DGjwwrFKo3jAAV3M4/+bHJI3wLejtd
7Rp4GHRPEvFD2upvUlFQhXSaM97VtNMRbgQYVzwqGe6ep+SJcvuOfFKJdwt34bn3gFd/CAcW/63y
0nGmJ43HdKoX5ZTtwof4tr3lX7K589Xh8K1IZ54BSNq0O+tVurq+DzfYZBmmoxmtSGr0By6UvtZf
UYZ2t/3ibXVoPuAywjRDBCuB3kuU7A274JoIuV17b237wjUe65v5LOewchzuwVC2zZvSJb2V7X20
uyeOUf2ZVLyCdjeV7asGfyVw43t1RxTSOXlur5jBPMiZ4uvV7w+Y8Db5LVsjFe9qhkvLaIw8WzLX
GMZ1O5KGiLR9ghdELLT6ZD5Jh/HQnwEPIr18ym8opp/0NYOIFeEdby2uRu+DiLuH8ChuCRU8kYS2
Gbj3suft5ZJsB3KJMd2vsD2f0scliRvTxXHiD8pOxal57s9Xn83QvtXvg3W5IRjnQOy23/jzobs/
/VJc1RO9wanewg+WPdRKw2mSN2prW+t8R1z7jlS5DQhewuzTe1B2PwCovnYpF+aUhmQV0S2k/k9e
8iyaQDkycT+GiMbm7DQM/lV5VgP0I9EP27H0VUHIa5mKalrWMjX7rClNWyHuqj5qjh3yVTSDGIkg
iwDauiJ4EVh+aOThWhlJslMn59+1gCx/LQWweepoWg1UutKfdu1f7dh50Gq00EmNDw/9qHwhR0VJ
n0fm0vN4K3W7qSEHDpytFq0KgwFs/65mDkUyvlWCP2DV5Yc6RijgxuLv0fqJwf+No8GETAVEXdZl
Gnnqp+GaWPRBPRVpfRybaNVxrjUjkmbiYvFWv4XxrxBS2nJI6MFjD2qMmNs0Xn64RF/uhWWipQLp
o5GkfsUWRlqPyiRShuN1PGbRHemY19br5K0werCj+mphWY3KRsmIiPLGYlM0YLVe9JfwJGeOZiDU
Z89eA6cnc8JBziUJ6IN/gpl89yaxhlnQHRi8qZ/hB0Y/tqMuSMMxUw26Ex/LnaOiTu4GWobbf1+R
r2BXroguK4ooWUxRNONT/UheXNrFYzccg34ERUVNwoRy0E50ot8tpdqV7Noa43chOmkDenlBwsi4
ofnGAfv07/eifHl6lvdiAMCU8CvTf//keSllNZt4PIajjhU+cut+IeqMhLuSzASFiQnAfFCkR+FK
oqWyqUpX1891uCZEoI79ujpNqAToAzar5m6kSLkeY5Wr5gJ06mFH4ZgJf3jev5oUeMcmfABVxC6j
qZ+b06qYD4oeXSHoFTvhBi/eFaHfSnWUdQEQbVXVPrln7aoO/WxwhRe98/p13d/k/c0V/omtrzGR
ESI00x2I7a3GTvc6WQ8mQPCDnv/USv+8PCzvVRNFXAeGzs8+PX9WJejqCCLnmM+HANWn/JxAhKwP
WU20y8O/v0rp60rIq+E7twwMTMTOact3/ddi1PRK0yRCy5O2z94WNKi1IrdRK9d5tO7RpVKzE7tk
7nVGqNG2jNbhduw/tJlxoidKq3jYkK3uwOvS0Q4zSLpp1nTLSvK+tdUs+SIojGZdMJWR19ydCD4s
mqVP8VpGIwTNySSww0YjD86pA2brqKod17Z4PwdwPpaagWZykfsm4OD4SFfxEXayryYPqnojc6Ju
XqjPoKTgykXK2jCbBPW0UQTn2tsxxs5pPeP9pH2qHPNymxy039kBiWwJ8Q8cHXXYsAuepWap4q3b
WbqfSENNXNikIkkWUrgWKPZH0gRUF2KTip45uQlvivFUvaNoKuf4h/tU/mKmWb4NXVF1rOMKKIBP
k7pYkHML0gtUWELdbvsNgrwnjgqv1pGzCb00PQFA5Gh+QdahM2yYINEqWGs40t3xEv9k1P1jK/7P
fA1yFe5dVPaLA8YSP92KdSEos1hH3dG6D4/KSnLhJZyGg7aLtzSARLc+EfgHlWVvbruTsTJ+QdHb
IB9+6B5T8KS2ZUerkLhrBF+b2TcO5b584KgPUWKJ6hp+yTfJS/EiMrrwsmP9kFDIprLzUR0IwYQV
w8hOBbZS2ZzUf7rxv0hIJPCvOKN4xhbpzOdxfJxXadoFWXvEwFIKHgpBgwMWt58qH2rugnilETAM
gykmt1ZkfOwq01kL7vtHvdlJ+Q8jWulLe4C3wzcvKbIBSUf73B7IBXRrHf7xo6BlqyroScc9FfRj
tH08HkbxDBcTLPQRCdyBprUY/TBJlb9M73h9VcO/weaCkO/z9jJNZdxEMgRgOSDgrmJQQZI7MlJO
cF3itfKzmN/NxiUBcRDEx6h+S8pdSCx3GJFHSaOsJEyZgnZ8/2F9+maPXZKbEExQqnEDflqesliv
LDnNmmM1aZe2tk7pi9jFawGUOm0WTwkuw3QLiZiRo7wao/G2w2Us6m/wbneK9qDR/v3hHX3ziOoa
Xhs2QA3a7OdnYiI9ZZortT4ilycEjoiuzrzv4ctgc7Yrph959JBJD0ZYrKwidbsrCP3W/febkL/Z
gXU82Bgsda7Nl8vSQlRss6KtjxnNmqqghSR/1MlTPSPCz3BGyF6u/2qHc12Ri3o3NZbXaa9j3D3E
yXNuBE8lI/EGYuBic/6xVPnuO+NGkhGiqRIT4U+FPLirig50WB9DTmpgAIFqDLk3D09yTQwAp+rw
IzALpxDPonirNhrOHTz6d1Av+vin9K8vAK4/RfbSeuNsQdvt0wrWlgOhQFV5hadECuf8rCwElfQk
5O8zSmlD+Ol+/eY5gkqCD5f/kfr1mSk3JcEQFhIZs3Jj7kr5wvqotD2QsXMbqvBEQmcoD8tU8d83
hGQtH+TTUm2AGGbuzpJm6ObnByXQ1dyYhQrlDOMbWxpX7QT11JXIKCIxHkqjBPnVWYI8LRtM7RVI
4HyU5Qc12TTjbh539OOMN0H1QgSviIjoKP75O24kUl0MYFs0kOjrgJZ6XDpMNP62g1+sOpj0A4wA
xu+v1mv7Tv4QU/qI0eG7eUHVHb6H5wjI9yY9IMGbGe9eEMyqt8mTuc848Vun7MU66ffsDft8X3kG
+0V8Dr1gI3gg5Ve9E9LRUWlGkaNqHOBPuW+da/jxpnaJT/UJu93O/uyP23gDmnePeWZb7Yp17cJy
2dBF8GrXcnyTvkPihvuKmf4N1FbKBv7qHH7SYavJiYB1aZ0UL8lR8M+Fz6l7w5jlWNwBylhN+/DC
NsX9PC3iEORiDipscRW8tXu6KnfdvjoSIcuBxC5v9VWzre/lnby76iRg2mhrOIIUB+7yVeIXh8zv
dpU/7Bj2HMy79sl6yF/rJ5Erg4iWKR0xYcEPZ07OCd/cHyygrBm6ilH8c7Si0GSWWFhdfdSJTZcP
Hany0X5pm6JcF9btVjxZa/Mcba44t5I9UoBTu72urithRfkEZ5h/3W6ttfiMIuimeqtBy/nSfbSZ
fPE43ljrco0RTNpY6/BJ2Ak7aw2n/1a6H2+uF/q7q/7SblvEpE8CbWwevD02AF+5b7fjjcTtSVf6
hBkDcfNz80s8Nb+Cg3UPSfwk3Jv+db+UHghuMGuOO5gxt6iQGARs8H7tmifjTmTGdzTuwkPwkPri
JfblW+2obmK/WSvHYL90LrOn4CGAq7ySL7FzGx7UjbqZLtrddKtvSDldyxvlSEfU147DbbNTN8mT
yP1VrS0HdJzfb8197c6+uee4Xa2D9S23otOuqrXqhj5c37XmFetqDa53dd0Wa+Tf6//5Vf4UGIMu
+fZ7RCb3M6eM5b9M97PPf+FFT8U6uNLao88pbnRX8q9evO+3y490H6wVP96LN9rzeIr9q92tWpcZ
v2dfd5Y38hPUGS8vF/wALm1A++3df6Ol792Sr2bTidpPt/6b5bzJm5S2JSpyx3CKHY/3WjvGPFYo
t5z5qO/lzs43KdQSQBKMVxKHKD1ZtM21dSEYpF5HB9NDKwvVRNiLvvYgrKz90gVfOuoEcbsYSncU
/H7kp6+6x/dq1+vKlTYo49xmZewjX9iVXm7rXrOSNstt11+W34dk4cHYA2Xk93I3bX5YE7/Zh1DG
mirGT2o9Wf60DzUjzLIwZUlMkUh1hVcOB3nhjBn1qk9PJGjDzbYIdRpAmEGmHtbScCKuT5bPRrT7
4b18s2Ejy6ZkMDnYsW9/OjIblRApeUBTpchWhuVzzA24KzgmTW42uovKJP9pS/j2JanfaVBw4kUg
/t+THa00oydNiLhzAUHmTWjsls2ocWRjYzRg+zyLnu74w0LzNeOTK65g0qb6ImaBQum/rxrJuiBm
2PyPRefL4rrN/PqtmL2sZN7uju998n/7mP/7gvJ/X3CySilI4oJuGhNRJAWLccypGBux/aFKZ4KU
EIy9/uH7/KZeN6mXDWxnlqQpfxoOfx2biyQa67SfK2Q86bq9EmpwJaf5nAvvylGvYPV3HD0NSDxY
3xqe1Nj/9xv45vhCj4DMBe4mTVb/6ML/ev2mQrXVlw0OtasfDX46onMmudrFZy7jpam8f7/cn7rl
U3mxOK11QLlsHvKfgvSv1xNjpaxJkaO8SCMmNjMEBmYcyeShsvgjKLEF5SPJnpF2xeoJgoNT1dus
9YWEEQsBNMVBo/KqhAeZU/copm4luKUc4jRN3Sw9SYJ1C1uBfFv6Dws4dNRGcsrPAcO3GGAJxhNd
hwKSbOtR3eVm5oUICMe9juttFpR1SQmsds37GFEfLDKLfNuCXayU1CMPadVymIzbzo3b1MdqSfjt
kCRrvYD3pEngdYJ4Szbr70r8lSNbNvF1Qu8Bf1Mea+EhlfJFL2eT04rIA5yNGR7+fXX15R79fHWX
2o2DFwQNuq//vYdlIS3BKWBYaJqMkQz1gkIRE+iti3bXqYtH61qvrmmEPqBGjIYIoxcuqXapw201
nOc48/IrEgVK7Xprqr+vREdeSVCDjJVhq7yeBXpyyxVVhoVOYx4Z5aT3V6K64UHkermy4Io2guo2
JLHMk/I4DyGoIjjsxa6fw20iTbso0XZt9Rx3mR+bmzqARsQ/tIWCZzIjwfHUcHSPyNcQcCapauq2
C2+gOuu0tzkSrLqgJMO7/eHGBKn0zbUzKGnoR+oGcdXLr/91Z/ZtacqRFJXHkSl6htXbCTIXOBOJ
rMHppj1OH1FP5rs9/1be5JP0uyVO8dU8jfv0OV3Xa77n+qkgydup0Cp+sAx3Wzy998kGeXb6iMGe
ngCXCRz29BLB7uy8qVgDCgXmFT4lt8IraFjan+AkZjCYlpfh1yw3hrBrAjdAyUQXC38wcm/NN2Q2
Gw/wDTpcBg4N6iB0qf0KuxD+0xbl+j6Q/ZahDKV45Mmms5g2aKJA83pUX+hHHrS9tDFwQtiZ4BAL
FaJjRX+2Lt8tXgRGOpswNcHsLr+M+BVt63P/QWJBRA7Gh+I3u+CS+tFxQAxDA+7ReIx/MUrwIMLu
lznsVrpjer3GgvGguDVVEoAVk2hLoLieVfu4I/DfsZuWV5e2LuTarnCiCeUeNkmnW/oVWC/c3gDJ
S6IobC6vQ/SabrGmwxdX0Ra8aIGnPcs3soUyzhl+TwxfttEjM0MIwIxv6QsaaPuYF2JAOHGSqN/N
K9JHjyhw0/AC1Da/MZDBmBEHp5VXqIdpjWX3GG9Y95GJqRv9fuhAcNlUNPlb+Nacyyf+/5P6NB/a
+/FsrqHTr2In91vX2parDGlFs0HVucfou0nOSY103Ebpr53LG/11fu+R2Gyx+6GTQVHbPfQnZcvp
em+uuQRHfT2sAHNTH+cf+QeDinPF/O6pfRJuEcBVqUtCWPRMjpJB7zMk8ME2OCTsO+o9zlcb8QGD
NdjSk3ApRobxDu6VkcCHd3Da43v1DAkAsWZ1wOxxADi/jfbyHTClk3hHayx/TZ+s3/VT+NpfrN9d
biu/6V4hvpnx7NrJOaOyqplYsmqpePsMO37SJDt4B06SvKtP+WOz4oaPmbK/Cr/be32N3mMAI/mL
IwvFuHwnozn6aWzyXYlgUQVxOMblsYyZ/vvEGoRmonLPuuOInb7bCkwpH6IEwLlFV9ZLtKe+ePn3
Akvs3NdVgshFi5YfTikKok9VAqKy1Iqa7nocW08nAnlltNjtJQ5ydvhBmwuoPvgxDsvBIpUwX2Lg
ThKs3xtMEMSwkGnRVbt+Iee0YKSyQ9OycO4MaTWWTvyiyU6iedy6IhUkz11mPXAeTrpNDX26smI7
AswBicPaysMplX8pMUOOhhOVxbKg3o3G6yR4WVu6Q/IbjzqTJW9mgUjk2TGndBlBEEAbCltd4ZGp
09vg1sIDIO9bIL6oLSX66xCtDuE2CFNPgb10FXNfSScnZdgyaa4xigQyDG7cSNsE1sOUT3uyrk+D
3O+JgnHAk6ymBjmIjoRO1v02xtyRhHRKUq8lsYiAotA3IibOc+YqCpXVbyGDgCQER62f3lOQd7Cm
ULW+TgapuwK6TOJLG+51Ek3ZfxKaAtbcbYL0PFfVXTMRUoC5MkMZ8FidjYv2Q+n/lbsuMTU0ZUST
VKBfGWRyYhBJmQXtUZVPYXse82dN/NDic6MsOVk+ZCruvav2XpnvCCD0diPHJwFGB83fvNAA/NWr
Cfl+bCrvBKAyRwbHkS1CuWICVY6iRUjcSUaVI1yspFm1Omc6foCc8yoyVyM53mTlefwxpOmPn+9T
pWDpJigkEMGEyn+eOWZk0zV0yRiZVe89+q2+f9eCC9You9zEzVrQdvJTFTOteaZNbI6MOogUFn64
vN8NIyH9yKpEp3qpvD8dLYS8Dzlc0a2+tlv45klpeVxMlVkgvjdPDx/7KvFVjFjS7Jf6RhNDiJmb
8oci3PzmgGfR84JwC++K4O/PZRPtS6k30dSNWDEb6K0iPJRkwjkdHxrhoRwyVxbBd6uHDqHTFflP
tVjXmFf22jtYdTeFnWMufm7lABArnUkB5WmAgDWJnTvKuL6vqStDiUYx7QgUiOYhJKItld6pgSIE
NC9EuvGtk4jU0PYaBC8emmPG49uJyEHpBiUIuafWNgLrXqVLRoGbRcpOGsElRM6Qtj4oe8fQW8i2
sqP1MrNPRH8svYm+i+L3ttLcNNN3Ip0kzSQKcoLAaUqHLBdPQ+NVNVFZCusNJqIgR6tXjI5Egd1A
UOnYSDTaFQNJS5RhcP6mol7lb0XLs5Bu5ExFJ6T+dBr7ppIl7GzxZHEy0dXP2oY2Niea00l77KYT
OI6UQ3XXrHKoCJltTw946RoDlcvww3FI+2Z5t4CDqeSN6qL0uQgkTbYaWgUbuC7618EPqgOX9t97
yHc3m0VPmzwHiZv/s+d4vgalHibzn5co0nMMrll51lFF1D+M+r9uVQx/GUtxZie/Qv18tMz0uWuk
gfvIQO+tLysnO0ptbKTxXGtYyIILcXX//mxfu+T/fcnl8v5VQzPjCrr82jfLcllMnL4oXauDHpL5
fY7rH0r2rxeSFyP+hWVDQzWhfNqKLQsnopg0KGFrDnccGLoGiQliK4gUgvn+wyf79tWw3CqGKMIm
+5xxLLSSDAiRq6mBDY6UBp9ExpoFkklUboaaSI5yNbL1GSR0LJtFNm3SK1GecN/RGpKGpsTijYpc
S4QXAquqI5C9FA9Dkj4kWLBYagpfwLYh1TxuTMeoj8EDWnqwRpdJh8RNSAQwCj9MM0/MzsgQgJVO
HoFmLnGvboGVqWB0zVSgYLmKjHnDtN7WclqGQMQTanwx+4jRwhfBc6keLPTLPncdjzNMy3ShfKJ6
bHyrfRYpJCXCVRrzto4yQsK7Bda7n+s3RbkQnOD20aFo3kW0I8t+IQrjOrwyLMhJhgGj2jHDzyhD
JJYpccrgo6PZpjST+h+GV99/IyYHXQ5tlvFHXfLXzdZLw1zGZsI6yaFraEfHKLdEaHNxjOny72//
m7Eq9xrjOg1sNnRKfXkvf71WkEh6lNWLziv/AIjpNc3BWCz6SMmtdz0+wxvhqph1aeO2+1G0o39d
lpaXpxJhWxYt6Br/ffmoD2uANWFzLKqDFflJhPBaOo7FZR6P1+hFg3hlrPNgZ/YA5ZLdJAHJ8bvk
QZzfJAn93ai6S1VSkqsr8e2G8btRRk5Tk2mG6VS0vAS0/ITkmWJ2WAweh1qVbSpuT16Gxxw0Rvmu
zC9CTvzK3VVcC7JKRigdnGldKARSFnfqEk7ljv44EbmqPJrNQ5JivKB5wwFMTbYBt8XMlpqGoOY0
usbKXRRRMyWHSN0a6dsPX9i3N8dfV+zTlp5noZWncfxnlVVm2ra51+kYDJpTpLarMTjX3TMIx/q5
qbnbzcqJp2Y/DPgBFejgzU/7mfa1u0DUMGRdvkWMrcbns0o+knJQhjOzTHUVEAqA+Dn3uVQxii8s
TRDXEAaAqZvh7gPOcKFBYkhFdRXj47Ccsl4FnK6rtcEMKfFUadVwPEdRcEHLTaCN7oQoSDNHDj1A
hn6TrsXrmvTghhRBc60rpE4TYQ7Laa0BEyZ5A6m9taqNrY4I3ESE+4MO4Bs50H8/7+cHJpMNOj1i
feT4Icmwoq3uhaChykIb/q526Q52POvkLaPc/8M3//eV/twhl4osrQepPtLBoQlnyHZQOkrggpKz
CBXircjwRuH52/MzWtyBQJ4E3p3zw9v4WsBwAVBlghdBh4NZ/r+P7BSWsabFqFBrjv1GNCH58ZAO
+qGBm01IXYumWoMZM4t5XsSXEdD2D+/g66SOd8C8msAEeUmO+vQImDjIJmSL6GDLxwyXXheyy6Se
1r13AX1TcSRoxcmHHzbKb5fKv1/207asZ2g4ioSXXT44yXCexVwyfTe0Z7M7adW7DBmlCHU2yvfS
0mHqnP79ub8rexicaygc0T3Jf84cfy3VYpzVRnE1GFc0p1Q5xAD2HdQbw/Vwnehl/DSpB5PCN/nf
oxRVAe1shG9/dBSfvumB87F1HdFQROWDnGJvgtUbP8vpvSidtHTFBh1xoNLXUHSuqO+aQ7nYB1eQ
x0OO7fS5RW9UvDbbGRhtBLRo97FEMqU3T0Ct7WnYlND2rf3Yr4THlqRmHMSAVAI0g7f0nDvZJSK0
StZpfw8lFjvEQxi+wwvMaRWC5qy8WLudVf+anWblBUoVRFN0gDWhj57BCDLaKFeP0NZe3NfiFupZ
ZNzQqFAHUJCrVKLdvlZUpxePsGuKBhOeOzKSY+TNlISihFZPdBSuF9KhzF2XO1QuBGToqj+bhy7h
F91GcGniWiBxNK/XvUg6qrUj4hNhkGY5OdOk5nCdjwh/yMchanmENchuShO1pbbwtNoVJwAAJ1WB
rOSVF3k3BE/6R3mOSPczceX4lcaIxG4mJzS8qPY5Tgn5OlNuQFsSTwugrmhOuXzBrBsXx9o4ofm7
Vi8GhJ/Rb6q9EW3zt+5Jum/ntakTesUnsGciQ6Rdrd4rw0dBsoAUZt71VSld08Kc+2jhxkw2kXjo
wCJqzEJxw479yyzHuxQJz7V5y+OXPjoF8m0e3ZZ0bnTzrWQekUtPQdDaEYRUQ34OlMnuKL+s58A4
XLvnEt1gjwByYnVvgApPy2XoCDwrc2Yed116Uq+3hM/++4n5ppGGcA3BPIp5w5Dpdvx3rco1qOhB
xCNDj27pPgCQkNFTuhq5DP+Ps/PajRzZtu0XEaA3r8n0TpmSUu6FkEnRe8+vPyP0cFGl1i3hHKBq
o3d3ldKQjFix1pxjQuFH0zD9sjh9HT6+PzR/vuS3xSkaNFgAssN+OG3iDNFXrax7epkBfJn+PEQ7
qd7muFCNpQWErW8unbNFhemHh1FcaxF7eeMDc1FxuQXRhlwYYivfxnyfwJjtmhMxxw7iYaivLYbl
qH3XOLHGvyhsf/3ivq11sUweZlbaPPrAm4N5pC14Si00GeVhaJYQUmXrl2tl/7TacDS1REw6toOv
UvGP5c0f1WyIE5WQ1BkTBPRas2wzyuvs3ngSCbn1ognmCk221pWkw/hav8K6k9eYnbJ6HnDKL9dO
ej+WO/AHdAzGfkZzoe7ciuEx2Y37gsSEO39pnIKVyfd8aM4Kkwu0LSoLzyw4DlvnIGFxalbSJr2r
XOuzeIhuUd3em3fGy/hhLCwS6/bkZi/xR8n5DGtscTTcYNffZefyrr2jOUIXkiQkLIURjtD2l27O
T6UHYi34NKbQIsrfD9h2Q7ybKlMAINOSAdUmsExxLQ6DC0m09leEFYjNN2RP/uU5+qHo5JXZa2ms
8cJfTbc/ro0aaGraVyOlx3SQ4hfKTxBRHhy+5LEAcaaGnyndylG9lnl2EhZoiWQ+j3MyUXpbsSKg
vf/3W/pqXf3nObM5tVIHiIbDt0c705qsnGLeUheDRDSvBYLHMCQZAwFXgL/YYjduqp7WcEpnSguA
OwYkn0GJThkzOBeF/z5qWLMaAkKZPOQQUzX9qnvNUrM+nP4akiViYxsVgjiDQ21HPV1A8SLLAjZ0
unHKaW1kn1meLeuS8Y06XTFtEy+oHhgk9hbGPsv31kY+nL1AXml2fkx7yHP9ja6+d6pMZCIKF/+X
3oj+02NEg0foo9Grc7T7e8kLglzLc90rjoE9zEtG+wXPhBOjFB4502clPtX+qNT1Z+lPB1ujHUYc
qeG7kczG6+fHvKexZ6Uriclb/R5bm9TzTr0WLYJ+OmSFOc/I3Y6YMjU+nu6Ihh7O+Dq9AOr3SnsB
ud/OYW5FsJTBI7T6TKNGcVLGi8Q52Bz5Jx2TJiezMpx+eUB+KJAUIWMRpiU+u/WtQDY9zdOaUkdo
Nh6M4DUcgc54cyVwNQV7KuQs/fLvm/CHZrPBN43OlB2G1tp3vBIhRY7M2BbPqHUBP7fVnkgXwXh3
YbUcGN9MzypFhHzIjY+S4Z8EL1Sutmb8S2X49TrfH4Y/38e3T25ImTNKKu+DKUo1QxqPfhETt/1p
PeGZjZ6zG+1WB8jruRKITDLd3nFL8ssgjOiG2RdnhVJyWUggVvZvv3xJP5TrCug9FKZMG3RN+3ZH
9iiM7EoRyp6Gw0JpuU40ujnWl0Q6MTBgSo6CGlht+n84MP31wt/GaJ7T2I0S8sJppaxLPzhzsF93
UTKPg0NXwCUIF0OxhdZH6gkRfpAQo34V1eG6rKZzY/fMM41flq0f13BL48EkWBOl05fQ4Y+VNKSt
mTCLL47zLAw3evdSAdToEP1I/SUrECGUl6J7nv9yCcT1/35//Pmq4hD/x6tqRi3lZFXDX6+2gX6N
S2XZx5tY3gLskqMV59lZwyHbptQskAQ5G7PDg12tIv9Tg9Lw23hEfPH/eTt0nBTuCgW70bcL0wIP
scJSJiUenql/Ro2BSbfqf+nZojT64XUYZ4pDIl00ppvfPnZW5+VgoMmJIbflYb3TbJg5m5B4BFc2
eiriwM36c9ZpN1Gr7K2Nk19oFeoI1PUEIKy0rwJ5oUjeKQ/VW7HDpOS3qkytO6+b2zHcJbQPYhEt
alTm/DY1ELuKvOUkQCrm1pvOIEBPwPMc0E/SfcApggmp0tNHDa9aalDQnxs0AVNGekpOA7Sbjhog
eQOwfuvv8voFTUoY78V4Jk+8Y12ykg3OArqOW9b+eXLwNLPedvJt7m+kmMHtfMp29DOt6VLX/cKA
7jDVxdLsonmUreLmOaKOyYtiVtcLP8tWed7cdYq8qZC8LLNiPkE6uOU4gL9Ip76gkUWCIPJR/mGa
M9DjX5of6Gz4Jbg5/JcaE3UyvjehTJTOwp5OyICSgrnoqLyNikSxxc45iJglFcJQyaNOxy71Nr5s
zCMRHmwtTPZkr9xGicPIGV0BsSS+Bg7WKgAAdPGODOXF1LyISY7YUqIAbbXF+W5YdJBU63J0G7hi
DE8d4udMkmcRMGnlSxC31ILSbmzchPTIrksAl39GOitxbDIPOldjMse3qbLFmzIs52lYaPiglRzz
jq8tB/+TwZDPRaOhINfAlooaka+Xp6fOp4qsp9/Ssn56MphqKJaNvZc2y7e6u0wrrYBfVrANX+L4
M2JoVuZn6bcqQflpQWBWIwpJVIj0f/9+MopYnbTC4Ank+xAFVM+QXIdxJOZuAafNnPPJREO1ypV1
S/+7o4FfQA1nTuXlVNdVsjQYvMS/Nlm+nv1vawNjKih5UIhQgX6XR/ZqNGRyoubHRPSS6gWiI+0O
7fSLj8eKEN8ZAXJzddW/SO/ansORSXoPeiYpw0jFch3r/akPg3tLPsE140nwFzI6dgK3k5lECB5+
dZA2LzVnX5TqbtG5hsqMGDgh5JgYF/wrpju2Tg7XJS6s0DWROUMHJFdAc4VOitRe0NjwJ1JX5/wI
w0gF5ujSBtBZw8o1k96RQb8Blxwa6XJC1KQwZ16hwVN23sY42nsequoxuZMWGRIAGO/lIj3bG+22
fvI22ZtzaGbpoXm7Ld4iBaYHHSWbL2IWuo/mzJ49mx/InRH/l1fsgvwJpieYBiNOKtt0Fa+KtQH3
4RmBAZtq9zlI4wIGYmbUC03zN6MP3ETvHnQfKY/MEJXcRB5fiy42NHE5Wrf2KsKUU4+xmInm1n3E
1JjaTlxtmcWmi1d+9EwnYCpoPHvu2P5qPf+hgkWuyXTJAVqJ1u97ZT95qt3HUXps4pc6mFZmcaW+
951rTHnN1E0hpFF0vBwKF0ZXXIxVV/0S2vVTRfXXm/h2jCcBwFJLJ06PxnTy1a0uI5nt4AKPbq0c
YoUaAs7rmAbkPOJ30DYT68pR7i1xmGRQM3SA9TgMdOO6t8AIkULt1QHonBcRPWTH0Tq07v+9yas/
dOKZiOoqw1dDZfAmvtc/NvnensqqD4L0GEL7zfOl4VyCllADFje/0pEp6UspShh5WSvu94ABR3pl
ROY309ovaOBMt1L47kRcVukZidCiuGRDvvn3m/ypifrXm/xWDFal3OLC0ZMjTGWpXUWViPzbdtVK
oeUU3SK0wkfZvfg1uKHlv1/7h0PsXy/9rerI/TCxa9tKjqYW0mNkvFAchJJAyDGpAv79Yv+lfSpo
yhHXGJgVHX5/u4sRTmixHjqpaD1VOebf+WjCpCnKhWrMJ0La2J5R8c0K3VXB9LPOk9IqEU6yBFMX
sAnD//nsnyJrlivwdxcGgk0ideDsEfSmLnW4+Aht4B5p+LAZbC0DY85O2vS/nP2x1/63iqLZzDga
IbeGcerbfZX6aV02ak/xWBOCjp/RL2h9eO05yG+woyXSqxYie5wuKUIRCTw+6DU68MGmMhJQ4nSL
khX1UAoKBNmk8YGESOPwbdTwm4a1ODAlY4GoE2VKcdb8h6g/Tc45tEksksiYhdfII6fTVKilYVOq
I8WFf6C0fCZgpx9pKZY3KqiDtM6FsoGKPr9S2WvQiabykA8vLWLqszN0btlcSah2imfxITpr5TM7
c67JIOKQoZ+9Uz8MuJFSNjmmx4yOHU1eUSX0yIc70iupizmvYJrUOfL242cWj/DZ3NHbUVZbcDbV
AHVTjz6a84YmIjo5c3nmifYIBdepGx+TktYucDsrFPQUqAs4phmUz/vkNAp7kxGtjHR02UBysyVn
5BPRTQQG00tIijnTVZzJjNnEzFuUQpwyCJJt5zFyGgnjc8amLcqjLlMI+uFL7glzlqClmRAMwTx4
lgcoR59hd0hTf5mZlwoFctcccrgE6Ne4hGRLLGx+dD3yjz1KuXFGJWJGW6nGT0NsVHXIBrBpsjkH
X7gMVEdgQEivBIxP7Zx+BvWhx4ZWFSQWNDnhQUCU/KXVcesuQkRfHWDz0W9u23AbUadldroySM7z
8/yopO0+Rr8XWC+dTNRF172hkFwqlQwx1yGAluWTXpMKyRc3d4iQJRppOOSwXR8worpTS3EAPTzC
JBSXS39kdD/QYkXyUyPbzKZDyYdIfSItaN0krMEG/XtPoaufyZthmg/mi1Rux/LCcuSP/aLS051N
BmBfvZjoAruum/tpfsrRs7WpQQTt4Do8uMPorTOdXbJ/ttklhxjNk7RxYDj1Nyq5Yy04bEmapai/
U3jFDdJii+IxyM4tg04r0W8cEvfQgjAABfYjimVjXBkWdjup3tecUYIpXmR1AET/biD7Y/QIPiv3
JENGpr9VpY68iVlq3Fa9t4epMqfVwYZYItP1/IIcnW6e5sPay7Uz8Fi39a2zGqobj0FH0F493+a+
3XY2dzVKWJS1cfIik/8snouqCteU6PxAudSJPzn041Vdi46PxltKovYtTfDjJdCIbO9OLdA9UoOl
ZEKIOyvkByrZVbx7crLvI40iX0NwTaIgD3VGVFF7zUEcVtFco3OXGM8ici/FbWS2YpS2LVgDFJr2
beBzcsn3Hn+XE/JVL/N9FkCnjl8sTtBsrO04YNXh+Ky8WHQi8z7Y8ecqoV3XvZXUn3Fuu4Np87De
R12wajXOcPEs95YJHouG83Ak1huIOlJwHUHL5Hx7AzeyH8Jri45Ditq9Irkm3Zkj6WYFVOxDjDMw
5WERx/eEizEop3BMj31rHzVx+4S48jwsYQYXAiK7mbujD+uV+4BzQzSdlSlZacEGLP/MP+kJfvJq
Seh14ZpKT4NkxACMEqPjkk0BoNon7DazwmT0haI99sEsjtZSbF7+dPXhxcp6usqSca1Di5wKuj2q
dKfTuIySYNkpBJO00r4ZD23M4wayw+g2omCWvefWPMjEASCJMSb5RSGewGH1afTnrjcRAp6CZlwk
frotBFyBDmAZm/hl62Vow9uVOLzWCdFU7VyT9R1xk/SAmU+j5jbSuaWHm6j8pThTflCvGn9tSd+q
CEVri0rXh/wYNxYQ3WXQrjHAiChh0QBeFKyd0XoonzJwrbXBrlhg4SDOvjgVxoLJnGwuI2itzqNO
FHWC5+A59x/l4G68UeS9fSnqVUoHyFv56dEb5u00c6S3nvNApt/W043e3Mbdmzc8q/62zvWtki88
71USF0uG46GlM2cE71/j/viIigdfwQeAf63fwk8NzVvPXKvUhKVzoVaMCkBv/nxfcvhu94234AxP
GpQJSE6GrvAYKJihVzUTu2hB1aDkZFCR/kzDcT4YO6t5lbxFg4KzXRrFdopvEn/eRh/QSbD/FI9x
veg+o+mmyq8hUP/kwY6W5J3U9rqQFtBdTQ3ceLZTwL3IAHDnFlCDYJ5nTEbn1P4xkwQ5BG0cwIl9
oXjcObg4cu9+NGAM8aySpm6nOMffZPL8pI3Snn1zWwEQdnqYFMGpxkVO8WNg4FSCh39XWArK9J8q
E4tems5cgpXtW5Gu0B7Q1ZzboHn3XvzXBM+GiqCHQbVbAn8DGUw+ropEEF8TB0XxC4M2xm34hfoD
DMvmo61nOnOgB3XR3WA96aJ9u7Xe9SshGPwd0tNYB4x7Dn7JB+2NWXvmRHAznIKX9E5dm48SHOi7
eK49m7ngi+DLiBakKtO2IBOHXuq5e9fu7KNypz1xwrT2DPUk3LybbGMCU381brJ9sw+P0N9FtD3D
BDZv17r3XohyxKeu3diwb5c883yqF/uTt5y8J4STsaJss/vqROTeYtjgDHgiR2ExLtQt/ErDmbUP
dgINMFz7a9UdXRxcs3aWrOwjD8osgvEoroowFMzqz6JnNjqDM0RvC+CaxN71gXVCOWVPwqBsX9JP
8xJ+1ltrX8xRjy5Zo3fQjPE+D+90ys7c9NJNt2cU5zxlJw3g3LHa4JXZeKtxYa+qTb/SduEiWcoL
g69/4dywYSjAhZzZ6O7A4O3qR+bD9iF85VtRMNJveIOQWm1X3g5P6rk/4/4+Gvch39mnA+v1M321
nrKNdKM9xbdsvYKXjuH+dthD1tzQslPXzPP7YpXP7NWw1LfZBhRNdB8TOAOp7yQvUAuvtR0hS0dq
pj0cyhXM0Rx+aDi7BT43j5bSzKLT8HKfupD4kB+6AADuhsd4m1/CbXZTNQeLZDxrmS2x0yn3nj0v
nltmIDTTFxm02WnX8U7gOs7F73EhKJ39AZXBxsRYdM904MPYmw/+OlzLr+UtjifonHuHtzDBglTm
zqyAwxkfYXpB0RQ9j+lJR5w/U93k3t4O827P9/TgbUE9rq0ln8vc6q7F11rO3vyFYMs4/OldPOND
RMvoJrqDkLj2tmTgPTu5uOcfSKNz/Z2x7276y4188HcF5ZrAFyxzPr3q1jNggc0aElTyDBB2zv+f
g8J8aPbKPJuTNrJ+g3i4j3fprY7/qjrh16CCq54JcHxoX1UM8vKKNYgPNH39hXw1zZaYvFY5P8Pb
ltv03O2yZUHlhNd31hC/AwqYXDwkFVBJ8WQPO5Qk9Fim1i3jdQUteZjb01pHX/DpvHPP8Z2UD/nC
uon2wnMPyKLYapiuTLefxbWbPsaPw8naZE/B5sGfE9ziKhuN77MGAxvthyWqDN4PzNVbeUtSq/ju
ZwSkuMq8v7xpyxBQJ+su9zT4PxdsyDqb8xQCceU4D64VsOm8PZs4WB8Be8JkOCZ3eCsPmO/vrVv/
nNz0q/7qn6vH2p2epk1wk4Lb1B6bnX0y3tJ1dOdx2QawiY/+uT4EN93SwZ1G9CM7xpp6jdZo81bO
TcQXAfWtm1+YLGaxi5y2xIBxpnfPP3b4uq4teSyz6L06Ida4NdbpQXt0yGbeBUvzZJ/ya3lFNmLh
j3+sL32/GK/UmlSs01t+JZZmXb5IEKMAga61Nemzb5bYy12lmWFdo8xIavELvqX+YRzUm/4UsX29
8a9aXfSnyA4bOeHVroc+5y2C49nMBuH9o0NbXmhZgzJCdFEcw5dsh7kNkr93V+zKvU3Eq+56TwaJ
AFxLcL2N67zyEye+pP4gHSN1AWWLkhFhKu3k9GJ/KMdkNz7lwdx8Gl6zY3CsHuL7/h73pvzGMIss
XtxhNDWYPUcgM3k5IJrTp/6k3Mp3KFuyTzTE02fyADrjNGzVJ/SUoCdRkIKoYXMIeZ9MQiS0pOAw
2hl8T/VddtD/zjj84pwG6ukgzkXbSIE3zhzbBaUNbhPL3ogw7ylwXNUTPjXtCpWdIwjjVHYFGTUH
xHuadTb0gO5WeaABubAOdLnm/Um+AbbR0YlsVpM1p8JTJRdFaeW4/bTs5/oE/3c5ZFQHlx4jBAIp
KBvZAl+DASUObi73AYUGasiZ/Bh/ZDnrLfWy+JcMnsvH8qTCdWUfkje8Z+UB+vUdu1R5N7xOn9Er
nIPNdJyOcD0dimuPMmbmlC6TEDrg7b0MrQDPsQyEEXb+zP6AAmpZCw1LOWdLHhvYuA0/mz7hDDsx
UccmmbU8EtlJgtY08/a0yhocumgnNvSRH9NNt2Ldl9AxgVBOZ9kRNiqAaRnA2sz6BHzNdYjIW581
08z4DF4Z4tNu5Pvk/VSv0gONfHVJd7fe+BcwZ1yteC+eFYAjj6QcBqfopljU+3ClPMYHw7XXghY6
7lKcimuuB3bCCOqE9dY8EmxMI3bHMwDE9AUScPTUXgY3u0UkwlWtXmu+uAIiq3KLrXHWzvUbKLib
7K64SRege9bNDjjFhhO35dr34dW+N0+hW27jLR5g6Cr1tbxwLhnAv+QvdTmTbv29dw9NGD2UHs1g
MZcc8cjIwUU6UsERYYwMeU5JmXP6mtUX+7l5009whvHoDLsA9amrHNKNdlasOaF+YbiQm4VIYnRc
zNl8ddw93MvRzv8gJZfpk8ei9Tkqs66a0b6fD7imOzIuYa3bjzThkpeC6Q0GFOXTvPM3oFRRuaTP
xmdHF31Wnfl6uRjlvcZBnhWaIeGJ1KuluRNf4rZ6ZCzE6YSPyF3QvJksBDvkTD7NBngKxaxBz/fk
77UzP7h5gD7PshrOlO30YDyAETbxRdlgmhaDOeOxwVSQVWjEXAnUtCKcpvUbEjmLu0T0BVFNzRLU
HrDY5/5N+pgdpk/zxpyftF23SzcmxqKvlw5IjCZI5JAGc9SBRP3owERnqTbnxiV1NEKMHCL9Q7GN
v5QDErIN+hTYcGVUy/LGRnJULzsSM5AMMfBiRlQsxpGCWVg+008s0+1uupBxYbauUTJUm/XdyueL
oKvgMT4l/nbGEdHDNfeSPGnP41v7RiPCwnX7KN9GF6z7fjG3l9kBtR/QGxp6n9V1vKvv9De0Fi/9
jfZQ3nN/Z3iG3QR5ufdFIHkfeWa5KLwhBgR3xYElZU3YAIGgxnP7luQuEA8aD+aLw01QLad3UMeM
Lu7qnXNnHqwn79zv6m12GpbybtzByj+Ft7ox657yT2Pvn7u1vYfzkq/I8FU2DCmnD29hacgiZ77E
/AfnFPjtGQGjHA4S8AQ+a4RYEqrKTW+iA4YLKuFoo71nKrBCV4LNTwTOu0rpyfIEm17nDIsM0k2g
DyA9EWd3NPSEsKEqIQHXbcCOc4OmKPYII55lL6hP8zfyVAnyrqJFYi3k23+fJjQxWfvP3MkCqYpP
Ds7AF//tj+652fSlUpm0oVp2ihBmhWyiK/JuCh9NqDrd1D5BEL6FxzGbtgXffYPsdTTjDbKohdEb
CyXO7mxO5mIaGarRWpPsEzwAn+YfR3kxfMmqi0VydExkRusoZ3qMvbeCKUG63S8qIOWHXjdjPdXE
yyvU2t8/jZ3IfZyV9GzLdE55HmBe92hLIrmYm9ai0F5tDPvT3E7cwjlK04o+pFaAE/xlBP/DOBNp
jKaiI3Y0TVO/6VIkxZOqHNoZ7hLR7S+kizS81PkvvfafGtQIcEwbDiO8kS/NxR+XTquAzKolmgra
pEORrhv2u9HobzpVeIMuA4Ij23r+9/3yk/RHqH7+34t+m9RiUgxt4oCQAN6RoJY4l1B+kYA9pD5Z
9/Eqpr5AqVsZhjtOOzniDDDdEzK48n/zBXzpZ77dueIK8/0atg3t5Nsp2B+msVT8GjaGc6DxSMdb
htwmt5j5STOSQ3vR6ggBxB5uoTKoo3kt9XMrgCHdEn+ABKO84OikmwN+OySjL3PzJF3brbYNSugK
p8YcNj1DYuYyoo80dvTIjXLvjdPX8EgxuKesX8YOPwyoBeDThKCLNgLIMo/rH9c06Sur6phicedg
Ez+j47KVK06kvtjSaP7fX0sN+xEXU7hkuax/v5jnxLKWdxIv5p1K5UATOO30Ha4rMqfAlV+8JN+N
2bNWX0zSpYWxoaeZZ9IdMZp+8e838/XJvl9OXH+yhhIWevDX6P6PT25qqBFDXpGClMNXuUlsbBZE
WTIDHVkvCyvdqS0FZNFyLYONYj+nm4k63fFEVIFIHedY0tqLrl8pZsSGTJ9mjIeVp5uIioff3u4P
jziJuo5usdTYAvT893fn9wqRmLWUHROPSMkeGTxB8XRSYjhp/lIPi+WNGn9wi1nZQVi0qiglyS5Z
JKhE1CRe+4DKEINk5slPSeHRL0b+xp5fDeRPMOD995f7k7pAh0Rtm8K7grzg27NSIW4djYorPcSs
E758K3HYKDLjARVkT4aebLWIXKKtYr94FGVyA+qcyqEhOLU9h6gWxTyApMp+QNoPajsfLrnqLPQE
RxiPhsUcZHKg9uYcT7UPpqtCYRIn8tKo0b0EA3YlzvnheCOkgEne7CvoqmVxNglA9vyH3CuX3OcS
AM+peOgG4wknkTmgysNk+ZJV2h0gp3UaWU9i/mMyIsCOOUMQ9Pjv7+knmRpscRtpFgQnmXX176sq
BU44SkVJZ81mYUDEyeqR0ZjnOmIK7MbDhMu7YrFgtvbvl/5hMUdJaZjCS4Z5/rs2rHKIjYqaLjtm
ZM9CjwB1LY80r23svec8oqXzy2f92oS+PXD0Dy0m5pZwR3/fK/s6LRrS8dKjLOU7DYpB7yB2wQ/Z
4W9nJqa1vHzdMITzFl2WAVqNd4p6aTE2KaZ/Lidj3obtwq/PzBVxq6hLJIZZ6NxMLcw+vriJrlbR
I3O7iqv276/rp+ks8cYymyz2Tcv6vnZlatGkVVSmRxsLJJFL8VrHyxhilXeHr0wTXBZ8DtAvVTG3
sIp5LhYQn8GZtIYYkzxmnxwNgEj3/J9p3sluNIozYstB1lzYqEL7dU+oh7ExzYNPxd+equ7ez3+5
7D9VLCKmWYWkLKDDX7rmP5a9LhniwKjqL/VCNgUb2A1w6xPKKjSJCsplljfGji4JrSjt0FmwCmtk
abVo/LWAbqx/EXObf3+7/593ZVkyaHQNW8e3KX6HD7uQxiw9dmO07qTDlNN3VwZGIRT1VjRXWFBj
4A1iaGIRMTJKNinhqjAAouR0ynENYvn07zdlib3vPzcsIjGU75rFbvVtESu8skv9Ns6OsnwAAYao
REyAA+si1IilE4EVmzZf7ryMvMXqytKVUxntJeZ2Mo1MtadrbZ5yhe4s5KSWKD8xg9UrXBTytI4n
8k1yjkv8MbOMtnLzYpOZJkaDiZSshESsbw5FdTXbeNXm2aoIznWgL1Pz0jEpLpn86daH3Pcb0pON
6EEnyKZjlMb4PEKSnQ3o8UEOZUhh0C1BGkM57g0uWtApX4mRFz4Gr0iZyh66nNZG9im00w5zuqB8
EZJN8RQZDZ7e/Eyg/S+X/IfCAz4f95/Nfgbu+VvhoeD8NovKSI9jgs5LT+YGPRSm1Snb8FT2W6gh
/76cX769/1xOkXkt1jth8Ph7rR0aXW2DmvWnxLkohz6Af2chAcryEDNKPQVHfw38C+WIAjiJ6azB
hEcuQJqpv8kPf1p8OTZwV2kq9eSXeuePh9CIJU1SnD4V9brH3J/L1WRbJsAMA83+OkS/fPavtfU/
n53zFjcxD5jxvdhJUrUJRounvuK6VhOnSNKWcj53zlg+QnQl1EuKwkOlE9Jm5cu4fCnNj8nUyXJn
k6S2KVBNh6HIn4NXVFz+fXHgMf/wsDnCYAJyHKSMI05af3wlvZyOwMBZ9oXL1BGj1TE6pOHBry+J
edU67UkIW5yE5hCpCTHm556HQC3dSrvG2UK40000uHXUUXK/omVTg+KY4h4VaLkyshdUOmKx4/B8
yBpHiN5KRJdBTl+xOo8UEgFNYCr1ZkK7eI2BDnloaJHOzDrlfTQc0BBCjtMt+vLdtsy9lBaYM1L/
EDFeLI0nvCl0h2+TEdeltfNNQhNtZZbLwa3KqHGcR9G8Dxhyi1hlo9vZ/lM6vjZgiGvSo8qbjJYa
fzWGGKa7WCWl/kNB1DGdIxjIQ0EAQMK/4z9h9ZadB5Jli4XZPSbR2pqWNLUsS+gSZnAUQESpGbZR
QFtpv3GqO+aqOZalcqv0n0wsdSKOYuLu3BRAOWzhdEHPW8oXYPjGF079VFJyx6Z6Yt7SwF9lNndj
jMu0WSKjYN6H73MSVMs7ddgUaY9DdANDsZbIToTehveuh6ZIIZ2i+TLAzZDWAgGASTxz8SE510is
/U5H9GucfVyPtJkSA3Pzi8SfF4WZag/rro+3YQXgxqjfHB+BsTvU5OD6aAsoy4OtSb8HomBvITxQ
TixuasxPDWHC1q9BXCzlIN9xIl7RZJjHDTsao/NcV5fEGuxo7oFd4C23nQ5u7yP3i61tINxwTFh9
Z4OHsYJOUCfJnd+yOSZn2ZzWMF2WPVZch0/iYAJXbEFvANA07g0DnUGP2zXAe5R1pHASRFlRiNZ5
9aHT8hkdTL36h9B1SkpBgTqGq4BdYAz7hVBB+RbEx3DegPBRimwpxFF0NhZOGLjNK6u+FWL5hjqZ
8U2WxmHUYB7SDxyGcO53q46jpSV9AN7gsRzLs+ITTVGtPAStaI4auh/NgRCuE3m+OzW50HGDG/Ul
FqEjDJBBmWh8VgehNkkt/30EDNJnE3ZUMGisgkl7mRpz7kjdWgmmOeEAGw/QILhMCrVTClBQvPKw
EuzKGD2JhslJCXx0Yi6VmGaBx/boKPo3bdEsoLCgJwW+2z5r4YOFzghXD634A7t4livbnITfND2H
bJNsc0qwFXzHCLE/fqcpPWYyjTYi4ayTXr/m9W441M1d0R2g+QTNXCT4WXNpYCBH9S/MZgFSvi4M
rmkVCrm1O4VsLlKyyKzsGMmfo9G9JrZyr2cN+HmbO1ZayiTNa0WyKob6TU3LE/izdafoO7nsX7sw
hZzAUpiQ7MaPwWCEbMOCc/fv1fCns6lBIhNNJYU+A6e+vxfDoGyNuE/19KjdMU9tIUnyRb1MTwnj
zAYZM0YIxY3CpZy5022JkkCoooVTUoav3AgtAd/8b5uI8kPrzpBVYrE0Gbg7WN2/31Ufqc00qQNF
mn0xjeexSO9M3gq2EhxGQXg2wQOJxkVJGfl7Bf7jywvwq046DAus9m2HyBqptMMOqbBVr1DAWegG
+2vaDG7gPSN/omtSp4ch75mR/LY7/fTJ2Tw5t0AEEC2Dvz95pEhFHzhtQgTUYvqQ7rDCOunSZiVQ
FkW16nH3hUvNXvb63AznBPxNn4wCIPDIDOJwX9ezXEPzxWwNCtW8sBfQGHk+NE0EaJBvB5D833eQ
LQrmbxu+IRBR7KcmZr3v5dWg5zEXS0qO1VMITJ5R2blnKZkld/W1Ra/4LDXCH0/UKP+LqAsFR/Nh
caJGTEGk011+YQqqX0gyRI6TshcyB5fcLFyq1iKMF7ox59ewq5ewm9vTBBqmRZ80Y9ZBd9+7pf+s
s4KA+kFl96Lv43sQImKmgZ6BGZM5AznZnpRsrj/SfNAtgLBuLs8dAQZAJxIR7L4IDowKzWnul4vs
7KEwIBBPek5/O5Ya4uL956sS6mHRAoNR/e3iDhl1aNMm6VHtb+uSCBj/1bA+Qgk8a9ySgI5Kk7Ql
LOZhRbAkv8mEpUdvu6nUoaGgyd5JWz1FnMAe1IGLkPvgKQfPh8eoLT566hmMkprg4FpLo6fncZ3K
hPYWY6ejPTHI0mjvN5DQqHl7RjfNZWKQamdQW4BnDhhGa5z9yTaWQ/RE51oMTMNulVTjQmvyZRop
wYzHZpa24yxrinWJ+CYKAW4yRoGJOuB7MtatXq+nILuvJRVjtTkvtGvJflPzBySZHc/hYIUZrSyT
XXNnyf1O7ZOdYrdrHdBuyb0byNgiOITgnhL2qhFKqsfsSkMCmlGyxtvK1JZRfPbQQuax2GbsSN1I
mr/NSHX1wTBYeQMKNVqEpukCfc2yO5iGhGlmRAiy0YJOc9OKRGKUvdIQ3rQxAUjddZIPgBtz1K9S
D83iY4we2PnJoi4M/xzRmul6Mn3s58rKj/0kncg62U7tp2FxQ2Y1cq1p1UcXz3ppKxp2YnNzuo0w
2kZS/NrjJBiz8cA+1zZMULAs10IKHPBcBOGGorz9H8bObLltLMuiX4QIzMMriYmzSM16QciyjHme
CHx9L7gfOk0rrK6KKjsznSIJXlyce87ea+NTastL3r7BOO7pOFwTgt7qT3acjmc2dr970hpEnMdX
ToWFTy2yWBp5LuPQ0jJ9Xcmv3fS4PLqrijkPBgWUBFGIdgwJIW1O/LpWmTuLN2pRyWt5wVj2UJjS
iTmrStcOp1w9pQSTDJfIiHy1OPDP4R4+sqpiIlcrIsiv5E0BFUR3y/AjGt7EdkIdhwOu0lag4uDH
jM4CzF4GLmUmHibz1VIxVkQeBlHXVCrXig/LIW85+nR14Dc7/lndrlWqTAPijXUnCIAWlNHPMGXU
4WDw7X+aPO8XyxKmArZfcTSBcryJ1rlL+dbRNmLsKknLHTHlAYybhkcOzz0p532hE+1xMMjKpHHf
RLiiZoPCvWauK5qov92wzNxFVtrW0dPQd+7kozj59x751X2vcf4yIVZw6992wDS917tqqLNjMB94
mCznT0TTtbWM8r95gHz57NJoa4BwIt1INrQ/HyCzXDQlRy48EXRmI6dCZJFnW3GmyY7PD39seJ6I
8myFVzP5zgv7RedY0xafOvhRnl3mchj9z8mqKjXMBty2R606B7MXazCZ7wTrm+CoL87z/32VW05A
ouVzwXAoo1lylnqckt0hrt8qsleoxcTv4pi+/O7gEiFI15bn8m03vB+1Fh1udmQKQ0uZGp0DBK2p
Vv9msvbVC+kiDQMZCJJI7NafF88K23EeNF6Im40tuAjfZv0s1ydu83+vxi/AwFy//7zSzRKRhsSS
MHuxHNMtCK+RLpfJyWUSNovVovKoepLBE4kupszKUIggTVXkt4y4Xk7ksZbvEuvbCM6vyoj/vqmb
/nQ+QzKMjCo7XhFrVaek9YL+oDSACvfzu2m4S9v139fhuwu+/PP/rFZBt9p80llHVNVG9kbUn1B5
HMs4Ffz7hb7owfxxvW+WkADALtcUrjeAXjuK7CDyUcwvEx4jOgTtfdC7/37Br5qcvCKtDSAGS7Vx
Uz8HeXgdpyTjRmQXYEzbZBMHTk8igmXeFUz70CTzpfZ9upbg3cnSekBOxOEQX+pgavY3b2dZULd1
D9BLtiRCSWD43uwLQhf0kWpZ6XFx2yX4SSAgCnqI0uABWjPHaiYkZujVIkNOaLHQ+YVxy6Dm32+D
nNJ/v49bB1fUJkKjGjHFNXqm/XieRAfph+aabCIE/dnWXfSZPQbNusS19muRFOLeQKrxmF4Mzj2/
pqfo5brIey/lU/6unq88OOlD2IhBSIKktPxZqXb2km00m1OxozutE2yzk3lnLnrRp+RnvpXX8S7c
9cf+cdQZZR+j2GvJvSZQIizs8lKQKLqluTFhgwC3tFqklz+nwg7oXCJuiZxR9hA/Cy/5BXPUHOEE
XWNmjdR1nPmR6YvKg3DdJajBe2Ij7Eg8lgh7ZifMfJP3jWgx3Seze219C71e64ryuakLT/c40Q6G
X03ugCoTd+zPAGdR6ESrq8REaiX6UWPP424JVeAMH67K5/p55hn6KtgUDGvR7jeZQyT0Sd11a21d
8nct27wIbu3QrVmjSfFQIBO6pK2mbUUcjnLK4sVGN78Yp/xp3GabiShmmY7ch/qEdDb7yTjv3thh
PDllbnvgeyAgyzbcZq97motyitzFabSZcbxTSocP6sdIIIZ99dNz6iAw25RoZXFera8uTRLP3A6b
EyW/M9u9A11/JSEDJXDYtV6Ej/wSrRP7je7GKvbbY7zTdkqx6p4TV7H7Y+HmjuGjV/SSk+SjxNxB
8drPm/bQH5oT+k4fJ8UrskvJbz8JkS9WA4Gfxso6Fr56QvPkWGtii+AoOlhQVnfx5g4O4pqUrw2i
E/5L62C1/DUqPFva0n4TN+juLCLoO5SqV1Yhxd2p3BoIkFGrusK6tYVD+BDSvDsgvAp/lvwwwoxM
SnBbx/7MMXCJoIDFYNfFGuswcq2Od1TYSPl1u/FzLyAwatgZx/oQeDovUnMFruuPux9EXTrYKTfZ
fXeKed8P0qo6zbv8MPuzT/AAU1RUETEKRPSAYP3HffNknvB/Pukvwce85eM69T69i47KGaqSfE9B
XW7LM+JTjCpcHYzSYPtDpKbdj4A8K5KcNkT3OoJTP7aPDY0XP3WudrbODkRSrlT05gi6V5oH1s01
0eNeH4ZN8qC5w6ZwRQICZrfYMBmzd0+nJbdtRd9iVR5jR7djz9wYRzwvjmgba31TevicfWGyy6vX
BIRdr9pXGpnRM1LVMqPrvAI/f2oEh9hbUhWvpNcP7zDVkHCyyNoP68IshOHl+Nm/Fqhw5TvxfvzI
fikX8Y44EEckvU06K+f+JfmlM4SbVuYdiVkPU+pKvI3sqfDTT7KArXfzfnyRjsUzhndpsjVqYTYh
MNYQNt8T2PKxnaAeN3Z169M5S4nXkc5XxOLLhh77Jhp+9acc06whFi7Zq6Gz0B86cijchIPGR05M
am7LtrWRbbo1tAbSfYuojZzoztF1L9ZPWfYkccLhyIUcFEVNgkYz4jYzhtZPc+TqnT2TiyFjKzwa
sycM+1rf6PNeHu/U6QkfXwyNG8lcPj3lihP2K+jbyXmWXZ4q4UuNOwHCBPKY1/YO7mp9N3h4ZsIX
RkR022hLDLQkofvhRlHR763GM91BJCzS67+3/d/V9d9PH22JQlYAbd0+DDOdZhuClPRoILJrVsVe
32KwcKfD9NhCmeYkDXPgtdoZB+kc761zcCr3xgH5F+lqJivIcNCl2uSLOd26WWtPpR05SwQYEjrd
Kf1pS56DL3rTduTX6GAerdfijJRO+Jn++PdHkZYa8F8fRbkpWUZLG7SJjwJcN25dHeFsGJ/RYSzn
5MUSri92dnp1uNMWlUgy94SZflOofoWaoMr/vwt6W6kW5ixrBe9iGe30V470zexJEKIbBQ0aVrIM
A2yXeSLP8zHYLKdVHusGTrWZWyfkDhJVDFikvHxzeb6sIf/zxm4K25QIzprwqvS41M+WZ3Wba8ys
mRTG6Q2TL5IgpjbfFHdfVpEcdUSiAeBb6DcXY56EMCxnLgZlFsIiTlggU1jg377Q77y0v758WpKK
Sa43KfU39aqkjsoEhS09VnbtjFv9nDxgMn5Pd+XZ2lWvko1X5mF+UPbKM5vOj+ie5gDQdk/eaF5y
jDfly8dd7Ombyu/t5QlduvXJ3AU72YfUfEe8s5u6dPE99rxtcMlP8X3xKP7IDu13wXBfHeD4DAsi
mi4YEoE/VzE5AYZUWQCPlc4rgndF++iEd03kxLopo+eqPJfmHotcHAD0sAKOrycmo4pjje8dqv1/
r5mvtCIauBSdHCUTsaF2M6tljhkMUQtQMqpADxdYtnVzpWFYUerEztPAURYlxRVZa3Ix6I8rYbav
8UlAORKIyIkvTW4XET0i7kUN6WxJstEgayj0SnuorDUtKacGuCgjQ1GG77Jev6z0uYyIBsBu02O4
OVtkcyfNrUzGZSmD0IaJdZC69cgeZAGr/qzzZ7o35riuDd+Qtgs6KMzedPSjc/BdcjaRq1/sTgjG
UGMRA0tOx80RbtatKqwX3iOGuERZj9AVRxgJdvtLhmFEtmZG8e+YyHFQAPKbeDNpK1LMkOUGaDFe
QFu3PGcpM1jLOMkIUSh/1mXsG6SbF41dU+1t+D9NcLHQXeU9PyqZXJ1YM+o1wc1Hm5/TElIVHqBc
1oghKiykZHyiw0ICjFmKR+LZ2KRuchCPuZOcuEWaH8WP7Fn8ybAOUYKENYBToLi2StzQa/lnu2BV
1vQD0QtZKN9/KhbwzJPFn4sA1C9S+B6Cy/jqGY8y0zIoM7jnfwJhocLRbQNuLP4/WLXPMF+YofCM
FgqbuR0/chDXBFxWqCQcqXabRY9p59mSLqV26+vZOFbP6kPlEMw5ruJPiib9bnzViF7u3wf6eJJN
3IjoqqmrSazElXIkgis4ye0a2tBAVCsMwzRyIpE+7VJE1OqnNp/M604rPAjbVeZDljZzVynsNLRx
piTxlq5lRW4VP3wds8+UvhXvMDCKZITVHur3Hmc2HodvI6aXJ9ft5gYhVCGCh2g/drk/94Sxr8em
VeDdqUzoqgepPsj9Xo79QT1V06UPtsN8SjlBdNp9nH2zhX85BEMRgPgGZr0Mu/7PFw9E0Yj6iDzF
mWxUBRPSSegeYIat4v7SAYgwMVmVLa6p+ZSAzBI2KYm5mL9kp9K2afNSpfcM4AVCdXvlFxQo1OL1
d4O6L86uBNKzUy0wVcIXb87QbB9d0umok9PwIFcGOUUDeYMmVFWqEgg0YF5o4bDp56dO5fhBbq+c
/GhUssZIQ7G62KlTwSnD0S5QNkmkm0+fU/frm930i1YHJ3xSwuGkgIG7fZdtl1iF1QZYwsiejlgm
Zs2dA+8Am6yS4bnFvyfFlFxmsCKQpiCV2HwySSSKTEC+IgXLgvXdFC0HsYAoGe6+YQEjB/fz3AOM
pt0teNF010n3s3T/zZv/orqCKSwt/Dr+A0rrz2UwkeKZT9HMZL1HplCD9rXjSygE9Eh4SOWeKyHR
QTiKWvQK0yOb3Xhmno+xGvKDqV8GZJVaPO9MneI2wbCm3y0yqG/e5d9FDkM2XA3ssUg55dtYValo
FXXualSLvbTSRhpyWAQzOnWyOq7VEII+9pbcGfEdNcFmCfdBaUlARnm9OloI5GK4ox2DY4OZhyx9
8zhVlz3+z/uYdHZyzsCU4riQlJv7OAwmBVoAeiMFzZxB4jkzmspYEnwemyklI5DpDUZoLV9TIdOm
h+syJZtRENeGOT9RQ81N4yxhmW3/ENXwdUDjqQKCYmQeJp4Ugod2s9kwAis+M3wx2ZyxxmROSoB7
i1+CB2vXkdUrK57iE1N+gSen0hZcN12V+IF8LMhAsyHuEiYa3301f68gthC2MCah8HX0W1Rr1Qua
2HdKemytu2nA2YaSr0Iv1KU98UjrmfSPQf40eo240tEr04XCRypTt6rHj4EBd5yChE6o4UG0WM1W
RqwWXqGB0akPEiR/oOhz5Cn1SJMEPxHEbalGqjxhvuH0b2GsfaaDRwNZLMG3iHdWbhKRKDO0Vpgy
ofxx9CbfxxIFOQhbeashv0vfAgjqEpW5GMJoaehrkP4khfrv8p4247bUSS/OHxNQgRQQUp/7eRmt
qvCH2ShO85LmnzmCJQnXW4cqoi0/4YFvuwJ/0vKo6kjbA4NRJ8W9ROd8lre19ZppyIHBmLQ1pI0r
CLNMwfNoNIe0+TnOTtePJP7QZ8DEF/piQoskVl90DWdYepgmcGkMwgccR0HrxQorXQj2vVT+Ekxt
N1r5axxeGk7VhnAnd+jlZcmrrJbkMHioVSv1q7CjpwHsMG/VfiWX3LdZVD3KYwJJSjmRXOWIoJ7A
ZhbHfGp/qEW+knE/qmQHV8vkrlDcDNNjIp21oqhhRGqeifleivEwyjrTFV16ELN2LwJyyMgbD6x1
pFSX56IwnkJr9rqmq21hmUymvjwnriyLTwIuslkxV4mmf6IUXYVIY8tc2DTyebmzU5SfLAyt2dcp
Qrrk6oBVOU8qgytj2BjFCL9IQ2UTnUmiRea+q8fUu6JtF3pr318/9Hx+6uLyOOiykwbmtruC9wg+
RYUgHRPufeksX4UKjEhjcj6QtZJf3ypt3gToFds02ZQlnUlp38IBugaRfU7Uo3r9mNRdjKBbwZSW
Zul2WcT/vqm+wG79eU/dVJXAWUQpwutyVFuKrioNP4r26l614N4Igme1/0zG2rUm9j/0MygdvSzN
gcFbtRtrTK+FnyqStKzHxj9fEUHzlUZ6T3SJsdKsntF1sBfeaqPfJ3L5NBcWa+oK7RM3pZnCPQD1
E43DSuHurUwG9XEavFhqdp+kop3HbMASDa0E/+m/P/UXMko+tcVTCAObKBv6Ug78ZzjRxvmciFGf
Hq381HaxrwNTw/zErAspCh4EGtKgYxog1tJDdo1dePTTvVguS+Y8Mn6eh0MlP//7TWlfbG+I6SlA
2N2o0W4fkGolVJYBf/coL7Pzx8bYZPAtwrrazOoPUEWN+qF8RMovGtis4lUhYxbEGaEPoVNHA27n
gFg0yv958heyWG7WqBbnU6+Gh3KxHxL+2wZMCGr9rqNLQOTNjO2lrg4C9m8LxFdJN6ac/UU5zmRx
EasNAnasDHVWERFS9czUw0kxvy7Njx4JTdqDBO8wXtcrhUFanliuCNjjW/ym/nfhg2UGRJkC7tcy
OYn9+X0NRlAIejEnx9DExaq31tmY3IzmBzHwox9kW5T3PIqXfDMNm56c99QQbwixVbo2m2EOfCmp
nOFZCBDSmAH8MNFGE+iZUiqvUoUgWOleu16ma3ZKVJRHuhyuCqYOzSxuypn5egF5K4Zbrq1MdT5l
PbEpOifOkJ5cODK3f7X67jQVL6FcnESeKZpSXtpwWqvgBWVCXRqeyErkzUg2g13Ttj8U61fNhjLq
uCJUHMtTxGCOnnSWXDcm/2JEmpfx2pcNnSZSeeto8+/V9sXJnGKXEodjgQyq7pYaqRZFk5pFFx3N
kbMLuQ4Giy3Ri606b63pYx4Dn5FljHQesz6yVLMieGg+MwiWOIePxmUGNLBILAPZKXrd/1XOH5Fe
XhahoAHoMpaJkR6OLczZf79z6bfm6aYKolgnoXGpAzRTvWlEtYk+9gUC6KNkIOShBFaGexOT/VQ9
UTavoFivxv4RxODGVF9mhUYxFZvCSghE6640pIvJGKW1cCjXm2DWnGgg1fZqXmjzrUMUo6qEup58
xp7za1FsUKqhLA5JgkR8gGzEcKOa1NTcutPb7Lm9wmuJITpE+Z0xSZ9Kq59qhJB83feXYbS8Vo3Z
8LA/dNrrlSd5q+xj/lLG+tpzW8aptq4hoZg0jUlnQBGLsTqGx7o29NdEHVYtm+VEUa9nb8t6mxrH
wO8eiflDheM8M13dzHYkQ6njJhP2huqOhPr05WODx0USfyCW3zFp/tEN+V1a6LaYBDa9n8dUpduj
pei7HgV6VOUThCw8LW/ySPnUqY9TqvCsU/gj2ykHWNRHcBOTF75yBLggYaVna7qur+W9ibUjsR5q
/VUWQGR6UBiTR6nXiYeB6ypJa32qN6pi8aVw7wp5TWsc19ds+Z0M2wWFGEbKxLKcJjF79E4UZLO+
0xKOVRytVuGUHCsz8wSRbvas+UFIUjYgj3Q2Nshofk5l69a65M1B7kdqycOe78WoYMPNr4rSXvAm
4JW3UBk/0jTURiCuIiEHVzzYOGKsvrzMWF8tcbxM7Z1cAEjJjJFs237dFRVYGjop6LYGFD2DrpB8
Cn+qqUa+7mMjAJhr95oJCDns3ajaa9Mr5owhApCoVW6UFnaHYrhJvnl8feE2o9NuGTpNKcQguL/+
3A6JScirtjfCI90ons8LLHodz15+3TDV5zyCZT9G1geX9Jtb74tH1B8vfFMt9FEQS31nhscpcMSq
uJ9KL6UnQ6LrIn5BYUU3xhJVe1ZhQUBXGEgwN7+Le/ztqvjr/v/Px79p1V6jUayEkY+PtKBirQUH
XSK3od4qaOCn17I54y7IlIAuLJqrf1+Cv7urf176m2aGGUfCPFGoH6/1uW/W4uAUs72Y7TIHAdi/
X0v64jD6x+VeHov/KVOEprDC5X/LQELvLrLwrAQer1rh6iNhcsGjFd+MH5Zr949re2vuE3tdluuC
a0sRgmvjgJG4o5/4nUrmd8fpX69z0w0Y+3GEYaizkqQt2FI7tXpH4FCj0xAAeFoTxdS8Ged01JiR
VSAi8KQHmxJPLjpA9PfS+ICdEr+19Zmj5C85N3xz8Zca8F/v8KZGNK59ExEGzE0WOiliUEjWESK+
cWMoJ7V4RMqSFAz0/x8mGu27l74pdzDE1JZeCeERweocPAjixZweTSzN6j0CzphyoRqZOibEzIvD
a65fL811go2N22JlsckSR4Q6kXaJsDZCBLcxeMwaTWjab8IBK6p8TtJwp5edawrlvaH1py71M1pA
1+QgUP4g/mtBouSMlo0WPB9jP79RY7Qt5dq0HnR8Rln7Bu1GSv1rRdLjRhTvwlpa9f3zyGlalb+r
VpYd7V9fxrIx/fdOEIRa6jLuBBruix2v6r1WPovyqxJNGB8yx+AAh29vYYziFBZ+TCJ4hthB9xLM
e57nGSMOE0aSXIBUQ3qp5ZcaqFz6TbPzC3MaoUIMyWBLyvjBjOWW/s8bxe9esG1r4W9t0NACCRE/
DTFZlNuLMxMN1BDcYVtJg/xZMbW1qG8Icsj0b0X+f29UpIfoqoi8XwX4J948I0KrriC6NtUxI+to
euyGiaD3T3YtYwRRhEWkeuxlmjeZRk5uuK5GEmk0nokYFR8nFPFwjr65oZZb+s/vkHdk0lbTcN+S
5HGzquXcCpOEOvxoVGeNnipazSWWoYzfgiuRNxxZyB0Y1U12/WYf/btr9ucL3y6eAcdKXqXV0cQC
wzg5/YU6CzDCN5/v760TlAYOSNgSBmGPt8051egzHEJJcdRgsPXbhGmfsFPR0KtvceCT2Jug7mWr
6j01cQf1OWAtjAxDvhkAfsG3wH++xPkAGZDpYN5sXG2oBLqWAlbt6DZJhIciZIChh7T/+jZcGaVL
r7MoA4pmKBLzFMFbhzw7asxdhHZ5ubtQf2fyA5QBCdf64sbv0zck1IvHsBEeEA+awudE+G0bjOsl
i2bRPBPnVF+L3WSk9oSZ7Ztr+/eTEMmryRSO5rEsEWD1522VzKHC7qYIB7yC5YCYXmpWwKtxRDVd
B4HaXNbOt+fOL7ScJjq3hQwjW5w6bxvupnSdOyxowgGqhgRt5wrALG7GY1zl3gzCicBhDoC2zHn4
Kj4iPq85F83Ib1jlZfPQmuODYeK8tP99OX6HxP55Ky2wGtgtTHQk3fyrAKRJ2hpBzHbIDG459JvX
xtW6rdZxEu9RcaG6aaVDqd/pPd5645UBAN0LnqBZvGbSK6YiMSjPSk1vG4BdVngDMCuxPgxdAmLr
m/tPXr6dP94u50sg+0sgmkRm8a3KN5ivptBn1w7wEozk7iWS9hkqGBQygKdygMrWRDRM8ybFkd1V
0bo1yDVBOF4x5pg1Op1j5Ew6Uxi4KtOeMVIcsaPOxwJMInwHFRGtNgEi47kkm9V3F/uvnXR59xZB
opiW6PvcWnBiayjMkQHVYc5BAAAGkMzIDkusoXaAuEVNfqXpU8rKSIQFcH1SAR4bk60zoUzDn1lZ
0xVlzJnjrhToaEFnZJoogsSa5t4NaZxW+WWJW8m6b975Xw9Ncs1EJm5oVE0T0sFNrZqUYi6OsYBr
0PgJ7X2VVy9zdvn3Uvz7LPL7RXTFItlL1uVb9X2bxnMYBEEHnP6cDZtKtsXCWI3Xs4yZT0zee3RL
TbMHKv/N80T/a0/glaVlEM6GgGTj96r7z6M2yggxN/WsO+QFc03Z7orAI7LGubatPZK3GjMDbihP
ElOH3OO1OHKH5iEoQzycIA9HEI44KtTZk4PPqKLHY6wKbI0JBU9nvAnmfavCgn6pVbpxaD04q2vT
uZ/vK07okTI6BdYMQw7tCZJ90+mbAbY5O5ifRQzgonNlIf7Seq8f/CZ47GoGB4mrwupH1RoxJInI
TBy4JwV5d7XGvXE9CJF6V+aN0+Tvtf4NA/rvludytVRCQhZoBA2fm8UgVN2YCMR0HCz2iG5B+gkc
HJlLNNfet+B0Kh8iQDQS6XXCB83rizR+ikx4DDxQwcEU76/1j1rYKizuf68g47cL8j/bA6dDlVJH
EvFJynR7bl15rdT0Vp2r8TkyvaJ62KmZR8DBBKiFfNgZP5HTAIXFXyFiOeJGWndkyKKIi/TLbD6a
19OgXnLcWWF0IGWGWkJNNwH49YeWfNWfMGwnsDnzOkx9S1oFdLlp8RAHCti0s8Ge0qaorG3OIjF9
S3WSzmlmF0PdtXytF3r9Jp3ekoDunlcjGCw8cWZyephAQYpYI36mxg6xsG7sAGql5bH+NQdboz4X
9cOU3WMdC7qLaB0n5BrartRflOaAEkcPjtb1fkI0bB2vBp7bA9pfGnFycMwrolBPIRzD4C5il9T5
t3YK61dwrkSnCNtc2nSD16hPDVGcKFBRx4yrFhqvSFbPunmxMvx9sMkYANo4yboGDAnJhhv+YKvt
utBBZ6MmG/Ie+MwmkVrwkWG8og+MY7eQbH1a/n2upBLb02d7ANLIo44dbQCazeFzl+OeLvy2x3FF
Vuh65gYRnPESbPkLwMgIJ14L1UF9EpjHAuimfuGCQseKJe4Rl+/AIDS082SacvUBK1ogHYJuHwWP
gYyw7Af24vKYfLTZ1oofOeeM0yb4FMrT0PmN7uSGG0gbXlBN7ztjUxNzAbm5PsETXlZGa9fNGuIz
IUJTse4ljF2OmDgYksqQE7rfVR5zjk4meHGtMod+XtYNDBf8kblfRi8FY2flbMWXPPfkxV23b6Zd
+65it0LcqXh14V8N7NTnRrgYAm+MoaNaQYk5xIIzvEhQLwK0DI2wJWxVuu5UoMQx0qSVRi4Trv+G
6bvDgFjGe2GtVGaRv6Kcw5qbyKtZWkk/5aMl7gayHxG5GVtR9UNxn+swoR60+K6snOy6ncvHXPbJ
Zsse0smJZCipG1KnDXMTQxAWvKtyX/DZusEJy01ebYRkVxYb6xX9oBS6puVr1r6oXAFaUGKLb8qL
NGAoYzXYU/suyzjIfa05iJkfXA8FOpcCkcudSCtySOFf5rsyclO4xgE/FdCijyVfQPvKgC5b01G1
TXjSMSLBQ9PbLe29xsZJPuABo68mNs+huiEVWuSaI/Ql80m4iOVWvH603bEA7hy5LcLfhgkggb1w
9jZz6w0Pxc+p2qmlNyh2Nd5JKsdONDeE7zmS5MymqygbagKMd76B0S3xwI1pzwseRNqF4TYd/FZb
S6o3MlUTfKv0h2BZxUN8EpMPhvuSsBPJfy5e9MjvebdT9ya1z7H80llnK3swkITnHwzB1Ppi6R68
s2v0Y5bvlHAnQw4y/Uw8Wm6ivs/tDklNPfoS+XRCt4MjFzVOpjvd7PL2pJEQDPqCDwX27+EO3RWg
FOD5quJSjPOjLNnGchAN2/FixnyVHIeW3G9d2umhn0/bCX/f+Cu1gNd4iWC7QuxKgHFJLCEabvTk
x3EGaLDS+mbFH5K6Z77TFqnozKiN7C07y732Ix9J6XiLpLNa+4V1xxyvRON0debcq9H4j7tIZsjF
FrUNGr8VCa326vmoynsdiD1qAnMjlq9G9SQWp0ne9+y9uDviTdA4s7bD8IIVNAy2TXGc8tdZAtr6
M1Wd0PQk1eU3UeFFl3EPW5SfKza2BdhBWSOenlpHYsuIiYm3scSnj+w1IiNAmnjpbk4h8ThZ7RA7
QvcrtVZi68i9F+DZyEFectdVr/V0nwF0L7wOoSF16KqRQltVQDiHI6AnQLtQhHN+HaoPyGarjttS
L89x+XDVXwvx3dSA7gqeVN+ziFqEtrWTKi4XkmRYktADnSyQTZkeQ/I5THcS3ekn42c9c+OWKc2W
MsCIFgSyJTwbxosxviNzx16sMmvSvWzamgUxH8j3Tnn6kOuHHsahfLha61R3xtEdmqMZ7pg5FvEh
SB4JCEGKvknxdzdoJuPmEDTnWHEU0qk+jJrP4jTReZTXQbeT8h+ldR6F17o49MBOx+5Zlnh01/uo
2auCHSmHmm4pGWiiXeeu2Dlj5/CbonC4O1uY5rqjgcftSFhzhsmpBVcZbdMHSCGWHB+cInEwdluV
S0a0RuuXLSxzzY8h88t4ubtNzVMGP1QRkflj8CoXL2Z+zrYI2Xtx3xsYeYj/vTMF1PUQ+IgY6IT7
WPs0dIK1RmulmRXP7LcJYdBQPZXyvmsv1/Z45SYlSk9+lNuTabyb1iEUmaMQhGXYTGD4klGPxaId
wT/igTUv0GaA0YbkVsmOCBBlPLABWsq9VL2PwUOg+pZ23w2n3Dhk9SU2vA4iBynYxE04reWNwYm1
NBeeFGMd8+XcnSQ75snCSqFInyDtbi3VjYJjEx/y9L3JaCVsiWFtOxqkm8pcw1uOf4YKyY9Olm8F
eTswASjRpuzz8E0NXCk6a/Wx32jRi5FvJTwPE+0IY5dbP5TWVVI/KRxj9jEw40LnfUHIDZ7Fbq28
9/KqkrfBbjRXS3RVtkPeTxnTV86VOV3xTStD/u3V+k9JhgB9UQsuh1+mDNZfUMVIb6N4DrT8MdpQ
k51UJz/mT6qTeu0jqvTNvNHc+Nj/4LSYbUgF8drt6HcHUVr7L70z7DOSFMa3mqvmlXbth26Dp6bQ
4Xw72YUns0/8FM7sX+Ia84lLjuiWef9d4lxdQcEsQ4SNdtIk3DnwiR+Td2xafkV1g/RTXzUbIB/q
LxWQfrlqV9YuXwf+9UdX2eNjeRCe0zNJoTvzFwI3pBrzrhNX6YGppcgEfA0Bxx/fufF8807fhJ51
CDA7GUe4MLbik+HnmPal9Co/dUdfXhF56kBOesTp3e0+MGrZbFV2+2hgworeunW9uTqlnWyZtruT
x4fcJJ7phK60IYH9TnCnLUXDsfIyX/HUlROQm244nLL9eCOcY6/eq6vUs7ala/rRltJ8w8W700Ds
C3cQfFW/P6FyupK/sQl4cxLY7cbp95oT7rVzdRF4EvGWysfoVHKuYe9coS5/E+7I77jL0ZsjCHjI
Ls25Og5vJdzj0mZz94J3oA/u7MyPIL4dwc4c5U59K53yR3Cmhqz95DE56A5RoGvZSw7wnFfSN/3c
W63D7/WFyp5flzhNdKF/9nNi5HdzrqTFYxsgm7vojyhsoMPUPljlmu+4sdN3CFfBGV//7yIJLxuV
lsnfalyDPYs0hYObf1599owcwzegbrxwdxL5rCtUxAgcN5LgRKjHVbej9m1suNPpZm/Npw62DHMi
HFyhCz9bmtdJvhJ/fOuItG4agv/7IekFw5kFcwKi8c8PCbxMCoWBD2nU4HbW2gtHGtBQHAUACIgY
psBELTar6AdBAEiunxtQFdp6flZ23ck6BiJOMga/9afZ2bi9A8PREAorK73YN70LcQpNWA0SaKM/
AflYIjdZTZxz/oewM11Oleva9RFRJaAif+lbxb75Y9lEWsEe9Oj3Rb7a+1tv3rVXqp7Kk0qyooHJ
nGPc426OKVaE+tZAC9R3Bv7nS0KPR+Rrpudfwp5JJsMUHBzcZ9DsYDDDjGZIcCaQ9+O2VNeBIX+J
cyrPknUQ74k4uV4M8es2r/ccAuX8xvvR1K7xIBRZscQpnjZ025lgYTPddA2GuaT01Xrym8K09w1r
/dyVelIXNxRgJJGAm/+8oDWt6l0u43JeneQsKOkIbRJPX5DMPLyyFk9S33pWccWQ1qDNuZBtgwyT
4Iwk4vKroxde6lQN4+xhwLWWaSAl+t3hIHOl0w3Z6IKQjNfD618P9zMgpvbcYUFM8WeAkpEDiSYk
LU0JA5G3YqjEXeSe9Alj0cPzL8c2QnAT6DF7HqE+xPXXqU4pZ7a+ct3cYNFAH8T4a9iVjQYPsQEF
VyCSZIZtQI2foKqckSNOpXKvqJgDTks8WG7SPsmvtGAPFW6sgV8HtWfGgHWvnMM08Z4sjXJ/w6zy
U8zuRFtAYPpOTwVj7i27gyBXA5U2MOm51SWQVQu21QfJH55fstNgYH3T0d6JpHAS4GpVGP5A04OE
Iul1RRhMtlArr7v9agYzdetfBQeHqDQ9YAbQTxY9ZfZA4xI7d9za1RcllqhL8/M4z/HJbDn6N3M7
JXCByiiDwqaxgtIZzmLfaGgrXUtLXbBpSJDeCafuQys8htb9ymlC0cxnkC8qrKZIO7lb0qqLvsOS
JbtzqFDWYuu+QnOnIM19mNtVEWKAjzGP9KJO4j5pd/DCiG2zE8he2bO4k7ZqdFS74LC5az2zXIL6
UH6+PDwOJKNc9lnB2m3fW1L+dQodyitn/d0WqVPz4+PEUYzmM18/93cvHTVpu1uAN+Pqgsnm+DWB
9YjfxgBNpKlOt1RW2tOsdmVYmluilC7rdP1enteXYWKnu+7wuRScLDhbjz7jKS37Sg1ULNcAYiqq
Yltwn34TYdr/HFUDSeP9PHDyC54zXu3xmuSfKeEKTBLerfUEtjJyEKvzLuZpSBWaSePGY5ib26Ak
u+b8heNWs1f3qnUOFbSl2R5zs/Bsv0SzO0ObYdxOt9LEufRNtkCQWVApht1I9KhhSdWI7WRKEyXs
87Ad62812ndCJj4u5pQC0zODwwaTqkR0SzNep1P8/Km30cM5/ZXYs0R4w+j4zNztzPjb7ks031Io
dM0aa1e3nJU27LXbpFtb71ynvMXA/6tA+bCQ9s2mp+qvELf7waQ3U6ctw/irG8hTKmn2NFzXOPRl
rRyYHBg9/WndNl0/+XphQKM48aI/V4ME7f/LFAK22QH1BxIhFeWc1ef2r0ka6BAYFNWncs07oQF5
W9XitXriZGehbOOgObMPUnQ9bELLVdkQZthI15VBFMEz0+/EJxQbQE36CEZWqaXOEGwTdrAdPqdy
9FmlS+R3qfV+QDdCQ6DxXKHvoHtaveyUgJBAYLWtmtENSl2wnUMLBaTB9QxzlT4AC+EWzBSCdFmg
x6UKJM1g1vF6PJQ0Jzt+9AwdyMbATszad1br5wdJ6ZMS86kifFaGlFhFSF0GL6++2u9MJxvvXGF7
R/PlNi+zUjQMBYEaSAf4N5D37aHxr+35x3n36V3vYpJ8yJuZwxAqnjZpVEACq3QCiwbQaYtSQcIG
R4uHnyC9ay//4cmbDl0omWx73I2gUSEeZmsCjtx1TSkSyVaoqfpUjVQ/UigG2KIdeOB6O+xtJCq6
6bb7y7BC/jGm/D61e1jXDhTAUij2P8ZnTYJlpNTU53kvNtQpzYkvL69zmVf2FKS8+2dY2epm4Krz
3kYCINb6Vr1irNJqQWbvSSfgnqDfVzQe9K9/X2HqBk64/7rEEPZgLFE2/ZeBWSnc5PjdeZznt1nf
3s5hELJQYCR9hoRmMsjBnxChFTnbh8ehPeNK/XVo2VonZB7p131OoxGcJ0CZ+NU2BzG3XjFRdYYC
rAKpIPbeH0PZXeb5EuywJ5t36o0e/AzELmRPGHdcKLXSrMc39xaKF6tX6591ZyhMn4+gnFFwy2jF
jHjC6DF6TMEihGW2wiez0ye0xriPKXaoqaEPo5LXWRNJlJCzFsY9A3Sxg0q9XnVHiMrJt1w2gOUf
u1z3TxzbhfsZqYfOMMY8AOJeOnlEhGLNSdWrvMK/Uud8ZaM24lqxKJiEUR8pNAtkTe1PPk7TIUsn
RvvMqAiN6ry2c+cZNsGNodjAv623G4AAZSqZN+fjs43u3/NmpixT7N9gE/o5tboawoPkt93M9IbU
XZkMGu+VWpd0LXDAJuv4aai9TVeAQenhy3lbVoCm04sTz8+52ZtAWUEOd1nKw2yBaA/mM2hgFcnb
iPWztUjAUTWk6sRzWuc58qO+m1jXDfRD9G+vHmxG7RFrcfjyq7YW7CAFIK0kkEMx0WXK90kyfThy
GAc5x9cYvZSEITwL8GLmm3oiOvAeBpKOaK2a3SX49T6cRAi8LbzyGfYwDJ/Le0wH+rM+N1RhABhe
CCp0mQwKKDY5zEnW2TrCBOHeYCZmejouRHzENErQimNgRBL2WJlTR2DRtUoc8hmZgh17Q+rMO1MT
un684ijdR+8D+BACPcqcCeHNxBOT6TwldW/+WF6Hedg1ygWOC8qGGkl969KqWDwFS9ygTIKvLy6l
HY5ai8+G7KjibMAz48h4nnjLWIy9R8pFT+3uQTgbebQdQXjoHmNbDoGtONOfpPw4rzmpKeW4GSq2
RGO168yyMQNt0ncKPd6xTQun73wVTnTtGZGinAMCEUOItj1fVqxu0RRmaRPcl2f2g2PHUZ1t+Fl3
P22AzWfR8bEB5PR+TwX38xhdKW1AwGH9jopxskkYrBPeogZ9gqG8592WYwtPJanLyflevqc9AH7K
l6cuTRlQEB/D2/LLxTmKA2ahomQz867Wt0l/L8xkMqA8Rk1zTF0dwqw4ZwYv7TIGwNcL/bFadU7x
sLBLb9jCIjh86vzqwiE9B8TZxFR2gUvOOgnUKXl/AUxxmk4sUXbJkXHrBRwaVDEOmQ9QQVMoi4fz
rsa/S79EvT14RcoZCspuPmYJTpb4c8weKEGqjqs2PhOFN1X4U4e0mW7p6uythJua3e3ar9hhovT8
GBmX178yJ8dbTk/3HG0DPRX0xxeM42X2wuSQIVnppsjaMAERsDojD+ftxXHQgeaErQC0Qh6iDtuv
2dGa8B1R0xHOxJE9KQ892iVGF77ickczmztahPAwIQcOJlgPRlX0CekMmRSDmDkvJKa6cigjGsh3
7vWe7QnLzIk9021ihroaJyyx1aV9Lxma68VYXF++mP0lgTDdkigAToP2dX/GE7IFfY1q/2q8Rz0+
v4OmsjA9vzvbL2X976NA/NtJQONM5EA7mxZ/UuLxUs1eN3gI87q1YHEva3V/B5UyqOtMRjXDixc/
MIYBdi9+Oeelli/z8xD686Xb7/8xeH2JRTfuXarznBzXTTXQeyOma59DcSwtTkgcjcVYu/jSWtFZ
wsok1wdavO7tXhVgw+vl/HIh2qbvX+/mB9FpMLjfUEqW57ky6k/SXd9TrMvoag+M7qrRleFLH/iy
x5jTvv72ym098/OVKRKIXxjQ3cvdH5XCrcADqkgK6h3kECcVoh3pJ2UwkI0edOAThh8dh/HKurv5
XudtWPm6+4v53U8y7He58ueb+MGqkgtZVepBfp5v55kLgfIyJUysJgcNQGGRWkxDi/n7t6H/D2bB
f73ojxVwP4tbsax50Rf1O4C5+em6HAZ0XwJ2lnrZMwgS7KLnWfLcNb8BAXj7/XLlf9zzZyxW4lnk
nte6ANhA/GmNboEOg2gp4iVrI82d/Ioa3+sz6HyQFXvdUSxks21ImY1/onhsMi22XnMMhwNmDw47
85YWrctu+IioVwZefaJkdkQHTNG82opTT2KnBv72oUVN7utsL4Kb0HSasX3xOUSJ7l2+fMR0+Rys
ESGJpDP7uU/IV66HPedyzCe4fzbIFME1O4vUv0x7y7xVfhPE2qbPHlHPhPnkgtREw2fJFJ0tR1xt
gUm6H+cOUwzPI4BQM1sICypj6uhAnpy/IPFU5N1BN3lHzSQPeFNXozvrjDrHvssDKcy31nZ2RfOp
J4tmAoCkhIPpO3qYl93VTRblAo6+BXeF6T43kKksssa0hR2zYXekmNJacmP3w2++Gr27RhYi0bQD
o0CUSHKXHs+pdQSiHI4PjwIBAT9vd9mG55jPvnZfMG31Mwuz4YiSavxY9obdp/mxZRtQHb7MkP5v
9ATRO+sYIH/wxOoOAdbpc3Cp2rzs53GLUbqF69Imc1T7cvpgubo4u4MVWIeeh80ytTu8v+30/KLb
027efdrZi9H9dCd4DRz3TiQZ/SSIwZjB0+zjSVbXH1DaRN2rLXiXXXPHWKd2k7FM4299cgvCPpFs
na3eVwBlDEbrPb7Fgp4ANaX7Dn3NwK4mWIWQzOjAKlnzsxDQ+Qnm73jNW4DTWH+tKoeAFM5Fpwue
2p88l1lDFxOChzweVveuK2tRMfGgVoLr6XlueQkM8B/r/pxgYay5x0lAz0slZv57y/zrvoWZChFE
LZfum9Lzx/5NzM9Frs+PYq4oSPfMJKcTBRF6GfhNq9fdu/ptnPC3A0P54wV/bJT926d7LuV7Ma/H
RcC1SSJACf0rD8qBfl9tLYzonTe8Kj82YSpY5xH4So0FmvKLt+Vfe7sBmUXE1+Apg5LsP0+uuGgG
j+r6ZMe2hRUWHjqY3wLStBzAeBxoh6/cjmfv6Iq0cVJbhXMNGvt6vM74uEQSVggOPiQP/f7LSQI7
+C8b2kAB2+z0EPj3Bz82NPGRFX38BrglU2mcEgRczgYhJua4/jLqHCpHNlEWkKK/VGSsWrnCcUPa
1LHW1LY4vZJ3fYCGAfD6XHwsObgQdSwNB3N1SnP4TohD0FraAe5dArlLLbUGVxDku2Pylx5PW8BF
wDtjRqMEN8ju/Nh7+JF1KFSFFu/Ok/6YaQ38hkYyQuVwPyVhimaY4SDC79PzjjAMwQu7r3ozBbzq
MEkqDCmEIyBTojNid66L7uRzPCMx3BdQee5m5QuzcnVeDN7mc/FkFPTWKAKBBqRQnlGCdV5GBm/g
IARqUHvK7P4xMMwYmI/D56C4jFQOAkGw0zR3H6tPxCHHEwg5Akfg/r52xXU57zPOoRJvu2E4Xlhl
tQ8nm372dT1tN4/EOPese78NN7/zkJ2knQL4Ps9WtI4oaurGKI6MFuLN1XtAfKAnUZxn7tQ51Ag3
fgSkaiuihtWLQCKyhLOW/t69h7kXj/H7yrZR54kSpdnzS8U9tgFlz74SQIXRiEAhq8MnwxA4naPy
Sk4V+CXt9emM2YorzbAsphsEBCkIsz1rvc3WornDsVwv9rHHOPjhJ1M28bZlXCqTZHKOCH+J6esU
lBO6MH+v+WfPJ3OhG3JIXNa1gdsLBzPa4MZXYec78UjBCTDEjOuQzjoB5H/FE4fbaR3cp1KwRVeK
h9p4EAysp38bZvi1qcPPa36rojO8Hk6Vy7Tyzo0u+5mI86WG0j4dXze4/xJjfCalmujHwfTW0+7g
DySkk045vDa2fMH1i15xKA6ZuN14xq5f2yADCSMVgZBlTod9tleGCNCxRIUg7tEKXw+0dWe38elD
iWJ4xsSDMch5F3rPK/YYcyleuWsWyDLc56inw705j9DzlbjegM5ghJU7AioFAZXASLRvAALgDjuh
pyUjHA0JA27HQhU23aCU6/uKfutmPGU9mXzeJhP97SGnkxk1JynVtrP3SPbUiOyUALM6H4TYUcbx
1znskW9q86l5Ldos3sYXZ+kLTzj1pLiiWZoI+sHq7honHcoMxKnkEOvrNtsDjwkNxNvt+OJ6ENYe
JtABWVP725ydpgzPfr08E+fqfiI6qsuqdyy+OvtrbaWi1nAGk5mLTSB01GnPhnzNqh79tmnCw/vL
5qSi0GtVoiiUfw7rkvcLTv/1Q7N5ineZdzdRwdKZibSVhnJzBGCTQVt6KsRp4a3IMWxfh+8QEEL8
GHebokmNDdFXx9zzZ5jjWDl6h7BuBEYH477TdeX9ZY+RAUUU6I10/MiOsv+QHvqVcWqfATE1THsA
XtpshKiDIhuTV7CMy+JqIdL9LKqIpNfnii8+eQyYsFVaHVQWYFWyyWavxFCtQjJ6XOQkvH01QwlX
pIMQzd8uVvZsH1/9VSegrRxAG5l2N3iOENrKYON2kDZZEO+zX0RWovS3/b4dYUHHVLAc++lrJqad
y/vWEYt5N5TG7NEt75BdZNabxhPM5dzBmNqBuS8l0oiWuQm383RHYwwDkKlUYgxCmCOFlTEoX1U9
tIfauzR7K6GA4mfFtOc4yN+d3mFLjvAJdAvkrwNPjcmM2RE14g0Iimp8+aP197IJs4padXezxZbW
keHuP7u7+E0eSujXYMUYcmIzOeWwJrhzd1t0Vu9D17kNk4Uwzl0cyIlmz6ZxkE16YbJnllgMB8bF
qYPuUDbpyhu83e3upBh+xtIoPUp+4pWpXjgkBlyoDr8etuze9yIWp2okW+pIcXmm8Y50uDCDX1oX
Ioj+tpr/uPQ/jloMvLfXvN/l0o9bDsGhQ8u6kg+4dDDrnqojyexuXquSCUuQYTsoBC/+AiarQzoL
7LHEEds9BlnyIZfs27Gdvvm5A3p2mdZ2Fr18drPXtIh6gbLcrgvEx0eMwgdYy5/6zLaHkL6EZUOJ
frdA+JMH42/7LZiwVEFbYJeqinPNXNy5uPfIWvkKhw9guXxIP6YY3Ga0DD1R7+xEn4TFzWBd1aYq
YpmZHAaLAvZUpaktnqGuqs1t1uV3ggjMivVg8a0q1/AYsZBmLwkgl5fEqFw++LBxQtSrZtKbYLdQ
oeWg+mXS2zLUATfbSOp7ZRHtDOAeAiQCJ/aNbNrB1TE38zkQ4GA0mEKmmPBp/xi7xKxXLuz+YbkD
wPwgFdXId/OKBZtsZ9XnUw6sKZQJXzTl8H2UVri5wUd47YRaexGsAUZX79Pl3e878VRcM9H56i+7
wZW9U+vOtrPnIY2kw+UDUVW/rqSV/CbQwbj0rOesu+pBab2ws18W9eq64sexI3Z67Ao5hK1yMWg3
4O7o+3xJFle35+YLeV4u8i02t+kxcwTrsWoNH6Peptz1SMpOJolfPTmELg64ypBjQwnLJZ5vzH2G
g6B7YJrVxn/Xb4u+KaeqDAiMvS1QaDda4mRDgm1sJRQ21TwOuhaZWLdhDolHK3ZtA3kadE04WOXi
ypjjdPvoqB6UsL4Z2Rh0TKXlxF40Os/udErLzMH0NbvqNDl4PcU4FWjSEu2b7DUDs/4Y6pq45z4n
RzqE4zrpRelIPV5WLHJ8xp7PaDtHMfK5GclMWG1DOJp46k3BNKlcrNaD9c7Qrmpz5o3tEKtmGp/P
qh8+VnjUuLfCetwM9ndx9Z5QM0D9jQ0qQ3YYCRj3tgJKK1/mVnZV0X9fvLpyr9GLAmv2smsXw51l
vOYSjxBzzPLRv3saGAB/e66x8IKxhOwNewC+/0dXw9fKrMhuxRyTBiQmMzbuRTwRD+CmxnXBWE+Y
3j0cjOzux+2e+E7XfKxqX3AGpjh6rBHZWoOIsAKLfSf4rKqhOskskf8XRNYPgFHcLhbK4pjYeLMc
iiADHOLmoyVcmJCHDGKM9dZYl0qD3oHF7Yhe7nZH55B9Fyqoq4aCLoNLMRiMzu7V7VgPXbTV+YXb
7fGcEg//8T8289cL/AK0gng8S6PKlSy0xTok+AXzdOvpCt7LFE2GiSM5SkJA3Xkxh+337+v5144E
e8b/ezm/jWP+uJwPKSnqjBSR+ZNRHhXhBE54PtkiO6WjOA1qozp9jurs6XElObhEXx7J04ebzreO
usmjYilNKU1K6+bwB930PGDUe0gLiy1CvVndA9MIwcs8OWKiK1j/fvPSt2TgBzRHtcLXMYjAS+X7
r/vj3aefXv9FzMp5/lhlnJa1wWbNsYmrKycjf0Sf//TesjE63iPocYq+tCyiEfiAJpGWdnzjg6Sx
8d/NC0QFudULJI3deVr1E3fDGqMkcHunzwZwH6kPIuvNMoAcwnS7ZiRz4BwG3Y4L7XqSsWpcPNDI
HwiNcVKvAC+vHQhlEAa06wLqgbpsMOs6VfxzCPtfsiEt2Fv27fSF57UXMSghZWOrtZZJhfnK9e8d
2gbrLUc1UfDTBu88dtGmtTjWMVrsHxlKEWmtMMyj+RnVI8W7UwSFnanksrfHtnT34ieEVkasnFzX
MblsGAMSZ0LBoHfkFsg8Bwh56QOoshfnI0zqIxVth+3KOx9VZlwYM7T1ZvNdqb8PEhyPA5wNEWrQ
xZQp1PZEDz3asrpjyWMMWa4zNmaJsv2t5SmSeQLh9WwoM1fUzut8KrPzUQm3GHtfk81mfp7S1mH7
fpsLp2vwpmMC0X0MJUfaxKJ+94H1ewvQHk4s+AOY20FChJ8xxx22sXs7OCUDahQ16lEs0Q9412N3
yz97epX/2HrSsFoCraS5zjQ8mYM3Nfbna3BQOAsyJ8cgcsOQAu9qbdiw/Y5SAwmE++9lKv9QMLUw
KspCvPwQx5Ho+DNrI34mYqF0y2q+QHoUdG1FCzei5mZG7Llc4JDWzTZj3XNSy2mGU32rH4/338CZ
H+rY/3kTrTUkMhxEXOoPcGbw+tzFd4WivRuGo9Ddrltekd74NvTIKFh7lTHtLGt/6qgRhoPmL5fg
L9AQorH/ffWf8HUsCK8LeZFz39pYqTZr9vTqxmUkL2d2emUAFpUOhZC2lr2BNvf0UxFWe5QNxVcM
HPBblsL3rvZz3/jz7fwAtjvdy72jPrgYC2VKc9/Rw3rYYXsfuXnYdw9CFqa6ttZfQ3nR9nXe2AGk
89PFQvCPtQbaWOq+U/1ykX4a3vzPLWI/a0NSSC/5qX6tBnm3estcpEXiQsLRNh1zk+i0AiE0SG0U
dr1wlZz1Tdg199WGTWn00SaTcvnS6qjQaiugOFl3NfsLWbf2tGexFkWRKa0UyDiamWmOAVMt7GnG
iUEJvqX7Yh4bT228/XJUQ89M86LJJx3Vm/bWns5R+qUd+qlY/vn3/YTlEnmbi/2Uv68eLyCZDVVt
a48+7p71kBgzOoxJRDQUDNqbueRx50T0MmfuCG6Mjf11+Ss79a/P5f9e78EPc4o8EdHzxWIJkYUo
g3yIigiSloarCl79ot9qSvQZ7IB2q3NfF/OsS9HXx2a7D3aCB4LtkwAN6WB50aeJqccDZnAwI+FB
v8lPnCbaFPd9/Rfd9996ShSY/2+V/NR9Vy8iQhK1fZQWbx3UkLYbfnSlx9qXsDNf+rLdii+aN080
dX3yf1ul3b/ABP/x+j8e5aZ5J9nrwlX73MzFKrRm1pl8gMT6giuF/RibCjzd6ddZjyQ3KrVgOEw0
zLE72o5a4KINdceptXFnKBKs+ks10/9L0/cf7+3Hcy0kknS/pRJP0CpsjPA12m8G3pWECpd39TSo
4B7anqcndj5Ekpmbrn42QSM8rh0dDOkR+9nVjjV3crCD4cAHRXI6DmC/R9MOaLC4450xz0fT2GJb
mmyHJ9hm+3FsOePFLxvmb2vzR/sqp308aK5cZSlcUdNChhmG7AEwObjV7hccjoCnJI64oLI+50jX
2k2JLBHjl/XW/wtR6j+uaXuw/FFjdfNr/4zjN0+tXmlWbrKtvHx1CGVkBvrojhRrD++40jayYbmT
yUM1aBwjZfL1Wjba12FrRcu3MYRo9zRQNkzz6Ymn4uu4VTRnfIqxi9JUI7GV1GC4omfh8d8XUm0v
1H9t9dCyO9jpgnn9dHpVXsX2eWvfvn83FQ1HT1XbqNZIdriQNixLf3afz9gwwan0PLOhBX0YyzHN
Bs5kST9kh7rsok0K/8CmhKVVsCRYWYfqArbhR0+r1EqW9dt4Rt60HGcbZL8eDBGt1GFp2GgGI46M
irBJTSj141ZfXAyfdBu46JUpKboofg+XxoU9LUL2DF1wx/5vlfK3g8F/XQXmxwp3atB66/3nTRSU
GAd2Rqnzh+XDnwhAD6w9w7vSqjwCI+HXvJhYGqJ23aTjbMqD7Kq6qtu2ifbPemzOMmpqvRxWkdcF
BB2lFvcv86DORaU+lZbF+GKPOTP+ffNEqX1gf75vuHlUTx344H21feD/WHzxo0mTW9yDCm6Gqhbu
r/YzhLWqTRiDThoeBtFv42hGbxMEELwyPGsbeCfRyxgJ2sz9+NpE0KPqEK2HQ6/wzOG6bxwG54nQ
YTdvlrNJ9+i+nEZz20UNdwxyCnXzi4GC0deW66vL0m2PQ3ZyB8FmetcXJBIbzchXOJMGkyKk3e5o
R+F4BLPVuYnZ+MRHT6fV4wktNVO1hzpn77SwT/gocmqTL7L+93X665nw52VqyRN/XKbXS3wrwpl9
78IRD5RnhX3dtSbAtRQHHTdqdMgi+pyTaZxDXNb//fI/JfrfB/ufL/+jJ3+/Op8z5BWesYd11hpj
cztSTaUa1QtZPzMm6c4MX8HFnpmuRQ6lO3DvL7cbYdAGcUMNl+vtqH2Eht5NP6FU0R1Kf6jWkBmn
b60z0Jx0dJ461dY4Jeb0NB7/+/1/G1P8/1eZ0vnxdHzEWqnTtvD6jM7tBK0eh/7HIshF3+9nsck2
RuxP37UzS4ZdPWGaoe6iAFgK2GetjgHuV2fQJw3DIq0xPWZu/A2gismod/zlkfhrkdimFBAW2ycJ
8Hu7/uNWbz/Vo3/p3M7z+4Lp6pD5t6fOxFE6jGEnAXMzGBn3nNjrWRAAyNBqDLRc2pswIra4PBAX
ot1qoR5O48Pnz73EEp06RC3CZo4W2rpsGvPhfxy4XWySJXjgfQbK/t1CWcL4cYJwYJUe2tuxYvQW
TOeZq5qlp0TAvR52N8NyfgW+QA8w2g6ZSL6dckzM5y+zVKVd0j/vWU/ExF3kGmA3/mPJC7H8HGQN
rb8wQtg4BtCyleMH7Cdnl4dWsHjvYB5gwYGMjKVYw9y96nXh5K1dhwYdG5nthxAf4sxNdMrItRBW
3Nj2H5q8L2eKXy6BOwx2haADCxWiJojGJs001f7s3rOBA4lCZFxxxtlIQ1KwhTb7nvXmGO/Qwmv1
CIFCRjXU1cV57ffHHQZLnJMp+VTqFzqJSwj54N/rGFeMv1VAHHMYgSDro4fo/KgbVPldi1UiVfPa
A2Y0pOHbU62X/7SegUKxIzuSKZkPF08IS3bl6G1vQ3gLdmnFNpyToGM/rGsoW5D4govVBFcTopXD
ehiAmt2WL0fS+yH8mcnduTqV07dr+zJ6zz/+ljixfJwYQAXL3EmZWLti8AmydU2bTzeyuO6Q3XAv
eoe4r6H8gz/IR/7rqe3H+sQXqkfAp80b1B0jrfokH5iWyAc4/O3/egcmI/IhvhwrafxAwAOY+UEv
bFyCV4F3kaPeHJGIMcV4IR5kPJEYwIGflRqb6Q6kjznLjqyzZMZn6U5pv8oHcCMBuscOm4J8Ry+Y
7oT2O+cFn38YXfPDTARgiE/5rFmpU34nZDhEj5/VZ8WL8XMNP8f/1KnQ/lC+eHt+ETSHfAFz5HN4
rZh5x7vtBqg/ZiqGgq8wUsVIF9XH/VyYDJHsgYRZGidM1sY1/tTT16EzFkfdjfT98aZqfT69rKRx
P7ys7l6XUat79dGZOERTmN46QGXovv2BifGAXlk8CwY0IPNJVlxl1s7Zj52tXfuP9vaaNyM2Ghtx
vV3YSFTCahS3tEf/7KNt8vKpQ4bXhHPEyoj5oP4NE2SfoqmYtYVazL6TDoIKxn86sq7apmSA9Bgy
MkjVLcZoZD3Rw5zb3O77/KPC3E5wOAYUlnzJv067fpePEpvDc1/5NbBiEl13+YSo5IioLiO2EJpY
QDPWxTjvsqhxe8HZk5dn7x4OIqLTgnwBhGffw9LCC8EaeBkRdh27N3q4kMEmfe8VvALc/EY9F3HO
vLQxzYCnZV6tJpT8WwhLqPCqaRnel1fqrCTojIHwhqVb64DuRA6+7fOwGlYeadl2EQmjC0z61Ol6
yrQf1mOVaZcIvQ9Ac92L+sPr/u5vh8qabL4xSmsQWwZeJk4FnPmXcMvVGYD/kpbsScZNzzjgcquy
sAtHvcksF3jhYb/dviUZstlqOfMRphnrdCT5OIzamZP4GD14JRM22cz80uz4b6finnUMMoZGz2nq
dnnVV0j4pJnxncwmydjqW3mk2j3vFhIdG8XTO3f+PMPItN2inWIM+UlvbMl/+1SsVKuvMIG5HI8e
FsT78OMriEsyW1ryfsPb/BI+/XjY0um5veU4pVCtlzhHR/d9EiYhcYTGzYonOOFHarSdCDMMWtyb
+7IewZN1lM2B41irCkiO5KQIhTt2Fmw32xBFwSlBQ7x1CXyyY5+4uclzdx2+ZjhA2SqH2p3V97Bz
68ltjR08s73Y6TGOKt2EhU7QKn/8BXyZacOmjVq6fOH1QIBiPHr6z305V6P7sjAFj+fEVaZHxlXD
1OqboiugWFYj3raRADBsh2KU2Jl9Q9Y7IHQy1lnH9qNGqXoJiDJ0VEuhgO86F68962rn6ksT0VWd
fngLFAs2tD2wLxazAaAzqMiuCDvuPD9D5e9H0J7gLtbmLcgI2Dt7W/viPu2ccEC+q3e9Ft7peuku
HeZwDwm85smjmbNJ1rNQ9zh3v7GI73G6AFR95jcMB3g8bnZJiCZxchPeGzRCycTjn6ujOI1xZq13
HJSMTsHDfzUfQTEqrS5aG6LHVUsmahGVC/NM/FDYwK3cp5TwFBIUUFALE5ilIldcsimCwSRT69r+
fr0/3tqMR52Xk0C8Re/goJCwyX52LhZ+tGbqPIdbOx0+AnzoxrVXBuedbGE+GSpcPYV66mEjgTbT
RcoVZTrD35N7gnlx36CPlXWxB3o8hHTniYG6R/wRYDUTwMgMVas9s0CBvBugL8en1Xfu8O4buxrV
fuUjMIn+D09ntpwqlEbhJ6JKQUBuRZF5cNYbS5MoooCAIvL0/e3TXV0nJzGJUYa9/3mt1Zx6/+p9
IOjQGbk0LPRaI8XKbVVcNz+3mejxcREo1lXB3S4XiEAKo8N5v+dUfZDABJ/Awr/aBqJGz5hJOe8z
r32OMeF767ZoKcIZFPhH89LmTs6U7dUFNrJm0M0pN7I7Yi10/hvTodoP+u5objbT47QA+PAJmU3x
b4RVDJq6CAdyUp/5e54nRyd32lDMleA7kcG8udk0ZejINiiWsDXOaI249aqaDGaf+Wv72kI2FD1i
YDhMv7JZ7gtwY7QYV81GvtwWWaxdStaRfBm7Nz6jw4O24CZdoQkq/FXwz2/lG9xsvxvu6DkP6aEx
MVZupCU+847jGzGlpwPvyRCT3RyTf0/9fOACh2CZrpqNyilOt7nb6Yq//+fyys1wh2+vNpl4LeZv
E4AJi+uCbxp+xlSG9PP/76sNf5at0lhm8zMH8TYfq8Gl2TDAcVtUpwe/aU6tTxKHtijIA+VHj6To
tiAc+xkaDDpU9HYOrKqo3alRJhyCz7ivEl03b/dBp44iyXACEvG4FvLd8IavILPxgLIyRLIfxoCW
hzGDavSbIdL+VWP9V9hzNA74DMpjMQKTbRp+flbi+9nwdZ+2kO4rqzHo/kBbp/51K4cjaDxIT9Lk
8XcMH4G0z9w0GdjlVPMYB/c0T8NZonNty3bNuA//1obzWuOTgnzJ1oT86AEF/ERyaP0HJU5h4AFT
ZSfA/O0yHckaB83MpM/He84/VJsZbcFN47RoD45C1OtmQ/REHxYSMdM0yNn16ZxV6FYhPGym4ozm
vTWwvzQ+IUzD5Y/miJ7MUfsizT9ONSwU+HArcwwa8c8pmu3CAGJhnvETqVTVkqLM0eA30B2c5Hzk
HskphtPBXJ7D/Wh/Ei54mIcfBiVfc5RZMJyqVdHtutrsrdnNG83IHgJtKnRfsTH2g9dV2I/5LJ/1
jsx45c0CyOjJ7Hhg2WwH1Ra/R4fPap3hTx8BGcQFfthtkq1YEpU7dixHe1sqzjGAhY7Xa5nGhiGi
dnSrZRyy5YUfc+RordLTeMlyfZ8/HHnWUcYhqH/Pb26LIq3s3sInLHZAyt+wQVw5RHEANbwRpWtg
Bjo7W77x/8ATZ7Q8nTQYciGKIFurHEwXEbmEY7dwQK+AJhsx2lJ6fZw5Cod0czurwHAA/bGZIPFy
JIwRiJ4hBYYd4H0wf3zlM1EHryFF70ltoi9sMnIS6E5jj4PGhPKFlvZNGF7z7t7I2oyJzMUv7Zqb
tWun91lJ3vKwGMa2awIPWK9myKiYqSXNtDmkwb6K3bx5Ms+ryO0G1tgKKWbPiqk8YyyE8J6YfZZj
rqD8wNhh0rjBkPhw/uImKDbUm2BcH+6NyEzc1NGMZTG9W/1fNlcs1Sr2Lxz9a1qjqEtyMe240ry1
o5Dnd3bLYios5uLn1RxAvgsLHpaPuG1OTo25bSZnyq9kpjKyvjgodIu2GYwI73XpwuCxKLzC1oM3
0ZE+43ceqr5Wb4omfGZVcIUgnetfncYaRSrAO3yX2U24lwGpLtfrOh/Ftc1n5+E1FnEWusB6ANbQ
+8Y8J3ide0hEgFIq2NTjZ9JtIW47XJMqgGuEijB5MT7RQxKFIW8tkSKwmKzUPLkFstMtroFiDwLI
xJIsonHs1vjiclGFTZju0ZUOx8y+jKf6ztjJ9GY2EM6rOwZrP5vPZki6Qz5Uc7fTWdt5iFxg6kiL
6A5LMzBKYvSCWQbSIyupbBFplF55pgePpZM8OXi77K+knCPia6vTxtaRgr5ttEA8+rjMe8RkbSxT
YoLw6D7xadBAm1duwMBt0ClOWbQSSrrvOevDvoUfr/K0QHbhpNmWFM5HCwVp4Cc+WyUyMCxEh7wx
s5nEJvM755stRcLX766LRhwlhthqp7X/L1kiCSKmog291Jdf+Kk2d5FCdTuyohpPRKpEnQTbUV6M
5f+c0X3Dz8QTGQS7b9ofRqM3+QWTXl7kZJRoB9SElsB0RwnPUyKRCo2S9kddykl+GfBkUGR6Z0F8
1/4wlfx2vSFPAkr6MkeB5EGHiRYBD+Wg2MmBzG90X6Ow3sWvfZ5a8qKPqcvl2KLFMFZ+h3G+7dAp
XFEqK7fldkjl9ld//nvMmH/6Z+yBvWD410hqjWxo/dyC/T22yagCedrNnkHmErt7JR6gM8F4zN+k
UYWbW9dI3cte4Q4DiOPiepExF1nFRXiMhpcOI4/l8tWYypdBimFwJEyJrjO/PJVh50u75+q9YSQz
PxlL7aAF6rK5SNHwh8W5VHHu1ea+aILSLZY5JvifSwXlvnljfvSlZEs2pChYeUDvYNpsJtoiYDuS
X5AGXrL5tJkxNe5R1CVdANwzgxWGYvSXDpLmPoiThnYxzXzmbJwsISoPrsvClyJ9J2PNX5YUH6lt
BgTM84FX/1EEOt8E+kLGT48SI4KPjVOvA/l8XUp+TaitOI9YduVEtOqNJcfldJGWiDTOIJkbu+R2
hd9Fhs1SjgvekBAx0EIRpZfLASmF7nztt0dH02pxlxy4pQUagx61TxDJBAEzUVhYYBo4QNzaSvAB
tQgXF+ASVNKIguJk6Z4xgTOCkxCQ5OFjghb0uj0jN+vPWf7vLfV4Ww9p9rBcYYy8gdc4ZQyRm5cd
vqRIGkM/NwZ0qFFKZprABP1XB8Zecn716f08ZkSLooEP9SOBQQbmWomHS42zvlq5DzMsoJbWVYIO
z1+4hqNEkiPb0gr2RwskncU/hpcqW41qSwwspUEXjQM87wlBFksO9Vjl9TLnMUXaPCw87VfFNg0X
T3xd4dNdyDAOUNm7pZ3+pYHqkLXSnwN6z+RjMT3GVVB5EHJQ7gGSFL18+Na5xTIROXelwAqKlPCW
5AlwfudGbfEbAI4CN6XGo7D/wYngsZsAKDchW7d7u7VFUklVqY8rT3GQWbZonXLEDx+GEkoT4pbK
SYt6dBUy0+q8z3AqMWvOTGp0TcrgJfIqkuzSg1cdOhdf9TFBMfzuvryBV2uj/wAVtb/JMWn9Iga3
2u/frsqIySqLpR+VRVQuxA6oTp3PVDLwzYDsivhjQMDJicZkmPwh2AlSYGSfnRsGX/wXFl9kBNXf
0NPJFwgFwGrl5FQDtpVw2DjBA0q6UfnXe6RRs6s7Uqk+EjUkDIDBTEi63nAhVfte4rW789N7el+h
i72Amcx+bI0FhJILeX8VzwYltWCI/7qWaXwfVzDu7ZVQjl9nlXnDPkHOCN3hOebDkq331I8ZjZlm
4WsGJSc/GZqnPGba1gUVxai6FDDk6ELQF6WEA40vJTILLLX72R4KtNlrMuQFkTEemAMEUIGVhwDM
5RgIOAPvGLL9aP+k+bG+rr+vqbrgl9f1GMnurbSgwbtH3BswyL7e8gXNDYgRQm3/OrfM3+zbM7NJ
3Zkx0+vhduAxjE1nZuk0ROlH/KLfMgbebUmI1+2Zh8dsSp26P98ODJ9Snl4L93uG3Eu8Snc2mA+6
z/ptfwZMAZQO2u1+y8Pb4X9fhluUYW6HR8GP+HNa9tshUG1eitfDWW350XCriC/35H54/xVLfkU3
gWf/e9q/v8zFa/TbAsGZNW8BHKT3KEQUS+Tv5h8Mbk8yl9vAAS/papwoOxWHWLCAOl/f3WxSYCIN
KDXnLBsbN2rrLAllStBAOqnYX6wOwaZ9mw1cKMLYjBrhdzaFjcR6WFB0W1e3mH7dh6O5BuLMInNQ
p2RE4rVwuwpl1xctiKsNIaXJkrK6SUX8hJQsf9u6pV/5j82N5WGExFtOhzsurPaMyNT8SnpbUSx5
UoTVphUUUP3kzMQZCMdnRLxCNeQ7p4hK7aJKhh59igUzyL+AxefqrHVUOKaIYkcUMtDAJApN51yr
sIJ65m4fmsnV633Ff/89V2X43UCRPHvwdoABRO7rKec84V2oNIRQFRARF0tFmJA1IUcM1ONoaUvF
fXo9zDw9PAn5bIBFkcIrAEYUqGzFuydDu5+nJ1Tm7D7AGlrKsqQ4l6+Ga3J+LhRDeVBe6e4YrgEl
ASB5oC0RDQ+jVbodhpr/2Q/iYZiehwtlwWz7c1u8WOFSis7x5HXWdVYoE88sTr43ID8AnbGQ49WN
CLvZCD9R/TWCRq6Eo5E1iSrs66wJwA0wSDODFC/HDnWYMLHy+i3rSXwxYIpeIBxPYToczK+h/tOy
WJ4UMUv3s35GeaJvkRE7P6M6qg51ZtURGOYDdYLDN/gEzaFM6uhYMqQ3WFOncKUtg+XSFozFehCQ
vBwKtIMPd+8bpDvD49+5jqRtHZXJM2XrMaEQjn8fjfn452/UpRIh1rWiir9QpmduNMCJpKI0j7w5
tYiVeKF2yesifQ6YZ2l4vdMtFd/wtI3CDdY2vfPYv0PF75Z58hpPbuyUfE0fCTAP5bQHyPjOIr1f
gapf3byO/4rfxoYHk+fqg7t4s2JusJyR9IHXPgsPgfDhVNSt3psyfK6+s/PIfDklZCFu57SrIdU2
wmOExHnf3v+eipgUk8/1anx5xuViwGMRHDxX/+LotDVHj0m9yhfHS70qrxa9Bvo8/Oy5YixeRN63
8VT8eT1Cb+vfM2FAqE54EeYyT9XpKb57rrK94o82mHivjT9c+ncCa4ULdtfLbRa7lcWQPTFMjQPg
p2IrGew3pLd8MOhMjXVsIszLHHMU8IyoZ0EXW9nRw3QJwteRyUW0WAoBy0eaI4UCDSncRzPP53e3
p0zYku0clyhcUQWhoDbXYsiZSOBGJmU7sGBA5Zy7C0x5MUw+/td5hcr8w/sO3szNhW/r5gx2lSNR
Z6ZgupTtyrovr5ERG9Sm3053ua6ALN1iSsrJm0beFa6qe/zajGFj0r+zx+n+j2wDuHG6yTbwlWhL
upogDXfSgRl2bZldtOV3h6xdkDFIOtEZOaecQUEZWV905t08qLd6+MB36Sh8x+oiOyvhB3L4uPCU
UMWvjX+va1107q/rfzsJi4C86AKH8tyiN1Zv660gZd9qe7SlGGnF25yV4aw+ax9ETLttKZwIxh1z
TogLv12CucclCKtfrYeotqLtLcffPTQwa/6+3d7XbF88WD65cy3r7eN89I/+aMXxLMTTCm+YjCyD
Xj3a3/5gWXig4ThKDqSw36Np2k/TxoQXhQct4AXm9IH9jbEaUyK+7cCBTF4Nr3/yx0T/ASIPGOE4
gnT78JQgu6gBUHmDUfL3VP7ZYlsDfa0EAy6EskD1XFkIE1V4Mo59nm37ee9mi4JORbMy3OPuHt9i
FCmPXHWYurSltqSb2SfDRD30//4fZXMQjekuMKg2e3gP7023NRKmkJHsB/idz48avNztaKkHevBC
unXDEAfwnUvqfZ1h0M2fbr0oQi2S1sQf9gcKkmaXhi2kDi2mFawgc92DqAEhqO3G0XPz3r3c7FRs
HhtOTE1UwA6prVn9HMJcX96JaSl4Zy09uAcwatpv4lYoQKn5XpcEJ7PONebiKlTTm2kyZaFDyyne
CPn15cu9+ypXYLxk0aUA3x8XsBTB45Rzl3JKV8KjflxoZEIiPBpoJ0qapMmnPBRofrEzSOSxNAY4
JqQOKY2026NDDycSu6xaE+cGDFsjS36l6I2n3vbeCiZjL4twBfkaEhuyTzgEZfiTRX9PFDlJ00Up
mVUbKIGA40O/Q1VS7I9hcvPVBb0ZexA3FlEAYymc0gxeCseIBpAWUg7epUTf38U4III4jMJmW1uS
/dyNglEwXiMbEwyXowCursYVP9QCfaXHT6gXb8t/gBhytof/8JnB3+k0qYwfqtiY096/L1rk1SfS
0Bxu33/dVizzc03HZSuF93n+ih7HafvZIFqmjq2RsnxnP7oMQeU8Naz70+phM5MtGej5NM/PqTxD
76rup9XtN0cF2rumNr9+yrN2ZOcw0ALh1eNhPdc0E6bsL+wjiqcf5/Dut8AfDxrpbZscAa+Sa6mx
qgYGqouyWZCqgkn7wG1NhEaJOvhkM2nR4YGerprvCqYnKwSv1s/h4v30JSxpNntf7eFz1gPEppWl
zjXEBm/7rNh1qiPiy8690/Mp7Su3ilI/a2noMSsPevMOJnBdnCAlxA0DIW1T8w3Ysw3aSbEFTwob
sv2gRvvZIpwKgV1qq6xlNZGxucyrc1uZmkcIEfIjBncIUYDQYnlNCk+YDk92YEIAuvMA8iOq3o9m
1ltDCza3UA4GSfeDFAENXnXZR98FAOQxM+lQPU1eUyqjgbGEL5+cff6llUCq9p7e/jCa2fT1hR3P
rKRF+YredK7egpNJ0lf3q/1uZ1i/Hkr3bPWRbBXG83YGp+MI4q43f+hXx831M8tGtjROck4HHonj
5sMYx31e0pIzkuFjpahR9YXwSRDhZxTzXyZX6zVcjJHye8TjNnoVQQcGXg8gHW9BPkElv36c9aTa
FbRNmXiDjuKQ3p187Azvy5FzPz31cyuJ1rsxmMpHMz/DtkmPTDeVkZ3pQXdnzCJsehcInF65DaVs
ZS6l88ePTEp038By3r9CoiR1FFSj6XC8UmjFLfpq3j9n0uwmLRQq10o0vK2qdoXVPQJgk62utZSn
q6POenVe1exK32J4hro7/87vqd11Gz4/j6uPbCEVm5MSVev2uOJMOQyZGnARfPR4TKxau3dt+rm5
pTF7yGarB0YDK5rJr+4UR7ctmBsIogBZAFevQWeiNwo61VGGp/QdpqNo9A70whaHSTmwtNTCGTNc
wFXvoJ4OMSXsr7xcaKXVtxZD9s2fqgX3LnjJM9Kp13H/rGa34S5vI50yBNzvla8p1nV2pc/Q2tx6
g+5vN2/2amodlwVdp9J5Qzr0CV6KxyzUsXJhltCZ3UNW84nWr1Xpc4PWFPOIjKo2E5gm0WQcMzJx
qovpVY8aTJMyYQAFtFH3mH5/VJ66eTQWKIiLEM++TfKf/pRdd8fr7NiFtWxfV4TENTRrg/h1nZRN
dPwtN101FQ2dB/EbJbTf2+kOQvBQvKZKlFkZWz6orLS1SUMoHC3u1P1jLcjPtOR/ryejNWEg6CeD
5bGZDSoHlQkwLLKxwE6AUclpfOL8UeAdQyUDzBB+LEJ3cEin69hhsL38AUoFT9cLFKwJMiWCBbw9
5Pr89iNRZ70MMn/gMaY4qO0qnQEnd9nRcE0iiJMBU52rvZmGbOExPSIO+wfV2B2TO81e+2X9kV4F
jXMtzOHfc2AOu2lx0nJo0F0jeLwXEH33dL9uTi7NP0PmnblFkBi8sulvSeOawVEYaRItBGhWe5mT
Bwqs5klPsdVYjCWnpeQE60HpD+etPH8WM7w6Hv0GxeZf1cBTTr9tzmwFhYzw6HMV7kGxyFfjaOS3
63c0JDgmSP19wWt5qS9HSybHJzTwB6sX0+nA00CkgT2DO7SZfI4CdgN5rQ4XGhAuXz9kG6K8LRWr
VZ/U7u23pnZOLNdg8AT0N/UG8uQNRT6+YGRq9G9aE97Uo2JWGPfcDJE8Gismlnwg7olZwuiZT2Fb
GxkwsU+/huBRxf7itvmMLGwMxrvcjZa8dmyY0FcipLJlEz3OzNF+YeAXaGPMyvUP1BC2+gWBUIpB
B+KEa4amu5/UAlObTugazd/7dJtuWYZTXGq8uAdUT+D7zCYlpNrk886A6aPXlnIFFLeY3Ri4ZuuN
V2NfEdw5HJXsKAcOife9r5u/a/LY9jQ2hN/X3caRd0YiQ0AHBG+X+6Mo3VDd9zo3Da/x8/QvAhtF
32gctZf+Iu86eo9LNQHQiYgCfAKoiE9GsGyyaCl/Nuaq/DMWjM8Wy0FUKjAmMxtmHn9rpi4ZCLn0
3wkQ1aGIqJt66sPPAAvPMAcHOEFCwBibueHAugpdPx/ga+V0qsMkCEhUm3Dt2Q+4NeJ47hd/yBXe
wmGEIONPfeF2fAQsfsLfMGnG/W8rsyCsN2V5Ao1u1kwqhi0rU6VJdIPrAkiUqbArSM1geTPMBuyZ
PB1CuEv4Q7AGOognQ60NreNhzAQ6DLlvs3zNwIP1+bRuLJaF1ofdTGMQiHIHNI319MtKAMCeml9U
flHXYX4T4iVel35I4/AX2cBhpUv3iQaPAiNawK6USQtPLqsL0kXqdVwLfcoy01hgAg83wah9BxN4
YDvdfx7Gr8lAUFR3LANWGr1zR1kcf1G+A9ZszDSnoYczdt5/eK/jfhhm5wx1ebze8rlPcfBQrSLC
oqCjOengvG0E/aOcT9/aJIOylQkNdhFzZV/4EAX5B7A+oJzPSfadjB9mDjsSFqoCLrgBt5XB7tML
4sYB4hhYBEDbT3YXgsYfCwDx8MC3/WlIA4SXCwe/rHh5+QH58OdQc6t0GkkwcqMudXyZgnSJXQL3
LGP8TDZ/xc75CJJMGO9L8/0HJX82hJtu8g1b+oM7lRiVgROahwxrMWMOIRggS8Zmf3gmqMdUMOPr
W8WnOoCgPcyPT2SVJs8CJsjPAsLO5vBZw2Q1/pVOL/QhZbFbMLzGqcKO/jIAjwnlhTvoOf7Au+cH
sh/ME7evdam2LNi8xxVnEEsBWWi5y+DE/m32kF0TSPX6BH4QKNoNfQI7SPXHJAz7fst56xnfInJN
CZT6ITRazYKeHzLSV7OH8YGm/RiGvYnOuy++IWEmg3uuCrzJhP/uhjua9KvnvvsdXZ4M3C7VLXE9
VUd124NlD6s1Z96eSc/ek8clPZeudACN+HHa4Al1NLP7jOO15qs3WbcwSuBcbhCAQnl6Huxy1gJE
AJXJ5/8+AD31YK6W5XuE9hP+miljn0NobjF8lTnUp0iBpNoEYDpsIzqsiNCN0M4qJ0rI9e4SVov8
+41qnJsi7IR+4PpxoaXNcXWfS5vqR+25BfWZ2w5qkxvELfnGZHscwXIYsqY0smkuKsbkE2dnbkdx
hlpmQFRNKvMRlu0KFXKGjMLReTamKHOOJVHX4qJUI0EXq9LKWlOSG8OQJ02zHXxlO+4oH/r2AfHj
6ripGZtYURTR4eBaGmf9KDhm2S/ahpXyohF+3Iw3EPqejsl7jRhWONpcvfFetSUSp2KVh/qWYloW
3f+6xRicZ5+QLhOyf9cS4x6RvGcNbb8xZy6yOznmLLNz86P56uG2yg4YHYWEDgMHIpfQ4TGtj7MO
TpgH1mpKRHFUpuTMVWvDmanxsf8sIFKFcnn9irpVc0D9JmXs40At+XpgjcPl4DFJwwKT/zIGsrkI
C0A+BuPK/6hspA3lv8+fKAuj+AhnKyzpg1+e/jyD5AacjwXCTBsn7iK17LqalTsw/Ti7mkQAk0Ul
4Fx8JwosSwz2BiD4v5jhYvNMSopwwOGzg3Ep/l7JfrRrkxT+VRwM6NpnUJ0NwegL+EVmVSTHU4N7
gu4yqsC3/mW0zoz9MRRKqSlyskLzsvnMG0C6D6elIE1NhYLSEf2bKcQmeH8eNPSQyvmQxrUySQek
aeaH0hhcny2qZ6ZA4raTvpsOofq8Ccqc73HC5/9/S9hwJGB8eg1h2hHtLCSJTB7zIhrd6E68kUaY
MDJvuzd4l4Pqdm69GZqvcExRgj3F2A9NQ5hG/j0Li81j6DlxKoPpbT/IzasgnUcQXrgjHug5JR5h
/buhUKSBrKE+weAD7zgfBFwoODR3f1xGxpsaixTfRhdkWK41jAnBUCgAzAaSO4ZiStxN3CWV0fcE
laHXpr6Aj+4o1R6oyABYHoILgVeHHfuN4aJpPqYmOSJBhNaOwdpfCn80Qpiu+gqHhU7ETZkcafzA
4HGfq6l9+1jjxsNVvUr70xyUep5KMEvUe+De0raNm4dTMyObm40RQjqQqrM34k7QGAEHGJrYZpiM
hgCZj9M35Eje8QQqvY7rXe+wITvkCdmbTOLAqDOr2dVsOnhaY76qv0yhnhsayTBU6QjbiW2ekdJn
JtLCfTkliMIIdND2stsHJsW2G+NxtamwADITsmXcTflHY+O7Vs5qY1K5IjQxKFJ9BAsP1WKFcht7
dLilhHZPsLyq/6GtbY6wLUcTrwev5xwnR/CCHfoOheHC24F2YB9lRC+9+JBXwmUd0ku6zT+mGipQ
P8lOvst3fWIc6ssjfCxuUPGjOrS5AivHa+UxdBEPt1EFDWHXw4N/FnP0DXT56LeZVTbvBrNuwUN2
KegLA4mdzOSGUkLAzXwRZuFZBtnQtHoGn7uFqSiHU1gDGzhkx9AUEnGSZmApjhiLQhTxcJDpluDB
cYyZ8ELM/4Gx73FaQLEPlFCwBQYNA+7HvABbd73NKHPdaU7Svvwb7W6OtNaW9exPmzKoEAY3YfUn
zQW5kpqCG3y2zeRNy2b9PuSHao3Nlc5cVwD3WGOCCKoxqCZAhRiQ8qds7S3TfUzD+cPdm9nM/EAH
BEsvJeqc4AlzBFf6A+f5z+kC9qVHSlcgqRY4yfuB9plghOwouJbZFBQG131xZ3yeHGepu0w8/6Jr
sCkulGUpGctOu2FO1pd/R6vvL0FDe+HJVN+W+L9688/Z4Ns1KkAYqmIzoZhFRKAAZvnDaEGMcoTo
CVphWoVEKQzKfwS/mX40XxHmkaXyBC75FskAIWr7QHl58oSiA3OJjV7JP4MltpXOCzVf4hoOmdvR
nYnl36oJ27VCbTWjMmHyLFjR7vdpd84imKrb4xS2Ab2BnEZ0Ah9LVml+gBEh243/vuH4AllS68tw
/MFYt4IJKf1H5AO3z29PyosT3bxPJWEyHEnhY19BWnP6nJrTZz9aGguNCp9OOntNOAP1oG4o155Z
B1k02Iwi7GN7OGKc19KaUyZl6twRIX6xMqCLlw5d8oYO9qdLuJQs3+f2Gaeo//zeE4JBrhqROlHx
+IckgQuZXfp//ho6/MVt5nRJuSO5ZiPhZtCzQZTiDeWSvCMaSU8YtA/A3p/szM8/sbgqmWB9YLsV
F1F9dcuf62+1RKhwcYwxZ9x3om4CkG6erVmG1bb+V6WFTXqVheSb+cOiRtZfuCUcLlZRWmcX0jRd
3NC3RGo2+s22HQPbIJx/2D4EKyAWYNT7LQ89YcmZJ6ksESbqS5PQgV4Lc0v1ipATesUN7NBRsXxS
btZ+ql19IVmhXprogUxSBYuqoFbPhedkWQx+IdP/u5HiUSCJmtXgp05N4rX+aXLlsMxcD6A14x8O
s72Qw/NikALVmx7YyIUoQftBhave1CcAHYuCWhTzrWNToJO+MWu5FCxhROzFRosIxWAXo/xFUygV
NoPFP1q9LsLFE5nQI0J/a8/OxOghIJmdiVyzLVne/PiDoBAMQoWG9tqMguCRGWTaTQR8W0yg/Ps6
j2MlyUIj4JUKxjzRQVnSDEre+6tPlUI6iDiwF1dXdNEfollOMH7zagYD1ASeU/H+bHDKYaS0z+Vo
w8yzl+/EpOdnakJ+R6/m8J4y3V9cmn0KLeAWh8cYhkdSkBz3VfANHkt64RF/Tw+V2kEzf66Qv5q/
olvCqakgLBTPwdw9wTKlzAu0s5CJZ5/jDZG8jio/dyQq8W/+M4U/zxYoeFlGICoH1xXoPGpbzmgJ
46xfYhgKOknDRbP7IiIyDDlvVBKWYvGfytV1pQbXX5q6XNfepKNEKmgkA5E1Y0uysdmy6k745ttf
5R79wc/HH/OS6YK0VVApEVm/SHcNsZKLz/TxnTSazQYRdoV1yQ40RE5C5YQ0pUhx0MIbPcm6MAy0
ymFy2XPKVwmS+3j0S8rDe+GbWHrIgRZoDArVGtGpQeVGeH0CBPRQqST8/ZsC3BNP6hpswnDJiLrE
iOoFhferWWkm7pw0A06uN/4UfnDrMZgOQIxi9Si+bbuCYECkXLRRpZ0R1Ut6vPPjrxRCQ7ocRwZ9
65H/WqsXll/5M1yoh/FqGNYsBSV5baqYCiYJGKXlNaBNV0Z44uZrP+0Gcc4QRtudlFQOJVGmxccW
PGtMdkCuThAJJ0VmvxlQvS0BI58HIAaY4Nrqq9L7MoUPRGUrOc/1+IzM3r6JZZ+E+r6So4aejuJ+
/fvyGZL9E7Fe91/KGlBrvU7X/e2XiJyn6hfiteNO++kBW7BR2fMbyJ7YPFLwsdINAy5M4I4ssvr4
5tC2gW3qFXbQ0UeD7QDixNYFrL5/bO9OM1VndwZMl9JhgEulwfk3UwISr+PytjIOohV326azUSRH
JMWvTXcZR9KBGtmu2Q1+srD0GTXxnk66vDId87rcV2PvuLjH2YY9PwO1sjiCg8r9Ohl4mZf7svPc
1raYiEHyDwwSzF+/o91zc/UBsCfVSttpFmIum8eiir/+ayNKhRsK/wd6dKAbSh9ZtZMR3Paj7RsK
s3IFMRnmWZA1iZktNEMPUiIBapdt5NbCr/NeUb4Y70gHGt8IrnNyCVvj0T2Wpz0lS5kJBTggLVi8
YJcaARL6MsnzZbbHZKQHi7cfFDic/lS4aUCLZntcEGHbtT2OmOAAcXZ5nvoLm2S0o4j3Zsgype0x
pTajo3SmmFStpePs/TZv6RT9RhHyFhFlFowou0nox6OYhfH6opQzoXjVXGeEpwYx8XWqIKKcmQPq
JeA+z92WwDIlvIRT4F+EyVRB0bBlpqRX7I3+XM6VrYGGMym6bKrMGTKJ7Tzwmoyw6EvQEs719IyZ
hmVG8OjmJ9rpYeek8WA2Tm4hGIZIMp9LCjVxswdFYaOos8ClblK6xs2OuaajN7BQ6IOr92kTdBAR
0f7EiqjUhL8zohSKUksca7e4/ekgYXkJG0GN1XhVrTUfy4BVWgM9nh+jwiP/z1ftRgNojH/1G38U
fyPEjcGGXooTd2E6vIx2MjadIhYJDVELkV/cErrK/s1BcQ4bvSSEwQTtIFc1ko+onRISDZa4GXmF
79KW+ho7RHbIB/VRDhfjromnGIvr3+M8grf7ljA6a8m0do/RCPRWd2F3h2BFKcK+TtLltpKXevK8
HO3vjq5igKcGeErvtjvRrA4p9JFoLcbb9JTZJyluYqjx0NzImxkVJD5uUFml8LOK8Hjwiy/lVMjs
Mtz300SIS0ZZ8m7SVRgGw6CHlrGYUn77sjXJJGFnpShCEbEyFWjVIdsE6sHgMiQ0FIcJAqmXsEoJ
qR7mthtZXNX7Hl5bgiCKk/BL00zQfkbW7BvzzkTk3LQe2OlHuFiyE7IIDDAjYAmjl//atJ+/+0GF
K6GYvP+Y3W7PrC2c5Ti++bD6CR2KWe+yM/3RLv9NT5jO756CCtZgAe9fUERc6tcFd0MWzgbiDttc
K3bIcUf1lAK4vHqxv7FrnAf7G9f93Yvsx4bb9ofyK0Eax00J9Wj719V4N7bvMefLOiOAoF0DdznV
Z+gSLtlJ42w8zSfEUmqLrfdk8kEEJhQKJNAIrVtjLaQAUMctVi4wzmII7r8fefJYGJe3TBw22BEB
4dVYGp/4uaF8D3n/LzlyZlMBVefXle7e+X+cKe6/DqRO06Jy8tUblTMpKP16Ix7dViqV65rfdO4w
uf+HsDNbUlXr0ugTEaGiCLcpfSv25g2huVMRRMAen77GzFNXdVNRf+3uZKYKi7Vm831jhoMfIz0u
3oeCgSe1R/HL7nzmXzEFjWG9vvzfjVJ0yuEi69dsqP5r88uhn3ZJu+kl52CwOAfFmpI5+o0xCsU6
xVKGR6mM9BViMbyJd+TjonhDmTitcVVUSxVjAQqf6JwA7WWPvQea+faZdcl2drZG1gi1F9X6uAw7
m8AkagJqmBbDqfyXXUZXd2hitmYAqBJ0iOfBA0xL54Je/41+Dlz1FyQ9aHgsGpc5M1jR7lFlj02y
c35mP/4r1ceKc3GYhYnaF6ap3QQnB3Yhfd2Rz5K3NCwpQxTVFFUI/SYjrz9lvp+bfdGbTDm3XIOp
l0MbJS+wIbxp3stuVkgokdSNiYMaCIktmgQ0upEsQyNVfa5wPjHAoY44ZxjOiHcEmnsC+9L++EwN
miAvwCZ7Cxkh7g3M2qRBz7Vb+vF7UuOZK9jtSdfN9w4yMJR4k/kkEzRnGBoVqPgjX8S/9whEqp+h
uziyS1xXzI2b4iqNSZzNczxK+w68fp94ICT0tXru07pt6dy6BLlfOqkpI3Acolz49U+MPPfg6LEM
nNN2gOYos+XYJsnBWAOTxRefbeEYXmOWWMVr8aCYIx/FoHeajmmCMPXKO7sMxsPHSisAt2qJqYg+
S6LJs0e4h72icZHNLK5uttC867piclZpsdWTjrtYpuAx48eYaSkaRVv8Licf1DRXbDy5csc0YMvy
WU74U3l8HMxP6FgfYTMh3vHKkLYZz0TrFbMiJlTl6aD2ZFmVl89q/mO5YJZdyhTs4Jw87D7/sbOJ
RlDKKmwNMJ1VBLk8nhbdE5/7w73hACHaRLdr1+7oa+QdIS9iJvSZNf5Lhc7Dv8z66fi8lPtYyxRa
8N1iujKpA/gXmkMj585/YQaPNfo+89CNudvDL+ISLBSnCN0Ikww7U2ZNHBHGG17rKnidB8wmYYYx
ou4+xskBUhn8pvZo0oh5C5CqEn388m9qLAvT1z3Zp+IR69CIKu/OjSmsxjlOVZw8hANWjtRL9RHl
hIafB0g2EIDdvNx9eZlVrlrLMBUH5rWHAMSukIDqmGBa/q0gT8GK++D1uVA2Tlj3iIZGi9RET69h
vhimhI6ubl8iDL2LVtwUhHV03sOWMYAY06zOOUc5XjccznGGIv/hX5Bp9vgZWspLu5gB8NKdiFNJ
MdI+sxgG+IiONs71VHFXorFHPIjKu4iuNn6WYOTlSxXHSk38N/KKEN3QVp/hHlgXaZF2+zvy/+H+
nOrrBsVZP2qwWzxpPBQzAtJidvrXxL1N5mbhx1Hk3nBpBnjwXt7Lu007Lw9GB/jpcf9QLY5bfXNf
/X1bPusf6mk+O/L/2LDxyuHDmxbxY/P081VFSCju4oYbLO6q1jNS1HDRdZUlR8J18K/RbXNEnqQt
hlNmMsZIUdaaN/CUGfB4gNdjv2cbcR8caZGyFJKP31iDL+wVt3XPZFRlqiD7v3l0iC09ORFUgtpx
7hFTOpy7z85i85JUi8AiYmm+4g/JYj6XmbP7ZfZXiUzl6vRCuBOor1BPpTmhxCDJXMZ4xOPZO1Bm
mf1ZI0q064VqQcrGrypSwoetf5FtTsQArmII6BALcl3xcjdLjBXekH9FhIB7+OZDzvSgoZkJ0vmf
ftKlx/1gpgFxmY28lBErAxyRVWCEg3gEJ3S8gGrRrtt1LQUI2nPnZeG/oyfG33wJ65qXyWYYR6xB
QN4R4RRZdsh7lTl7D+YIBfET5l67896OZldTtl+/nT68F+d/HWrhmw2YUiI703m2ZZyJ14VsGKAM
KtZ2F16sLlCmI6ZrMvGSOyefD3WMJy5I5Q/oib9lmWPB7Na5f3XOsQqsgC11MrRf4QChdOdhLvFK
Cia3kIo9WYEj3v2TyUQwHquXq88uzngIc5K3x/e8KYPr85weaMFZy4mS1lMxA2EUlGFEsJP6Vo6J
X57LzpNX7wXHpFsPZIhUzSe9hRXRqBziGWUTJWJqA5vXzVNZF/e4NmmAjnwWRFqx1ylsTNQhwg8p
wWnKFp6W5pIg4zitUQyiwgKdTGqI9ZSNGmoDi4nLP+TV+QlTgB32dYkEimyRQ5qXUcAd0GSxDRYV
E1T8FktNnjLUjI+cO9xsxOkK3yue99ZTrf5u4D7ANY+2RaSwShgX7wMGgc9I/MyGzlHsPCbwgjmo
kYDI31BtF34RYaCEdz82x1zEPpacxsxDegmuMZevboOrM/KqAC6AM/paZZMnGKMzZ/+TYZ09FmqJ
6xBHp0VCE0OZiGrG2noFhlrNPi5QIXGfH8F9UkuU5PCuPMaysLlWOEiL6Oz0TD4DQB7Vu/IDqxil
k9mLMYhGPbbkd3LzAfDjSRvP9aWYgEvyPdVCHeswYCIaJYOo7zHre6mwUVYrUeRBHg7f4B/E1nXD
XPzBaz6westTzBj6RP/uJ/2k2uGOwoEuPtVHVOIl0X+vCSWC978SM4o4QTGd4CKFT/7SmVr0JoZG
M14Cu0bRcbOrWYlp5uYPfDSO6XuqsDFe8bhWK2M+6Cb48b/zsMAiJdvu4zBK8hBGyqIQwAlvj0ED
8s85w1VPq5yf065Vb5x0h2IB/7ZYtKvHQZnn/J5Pa/HeQRIKRav4BAU9Sh4HkAuzhy+ImPuJWW3n
xRMTANaCEIcxDn/DVXFg47xJ3j9FqPINCpSUz4849vpJzxEYj8HVNYCQ9GIFH29/+mCkziVBn+HL
taF/iIWn5jpp/m2lJOJxGvite3M7v4xrhNVDQkgVq2wVt7vjrMFiSBER++vQ0WHls4b+7HyyBylB
L75vezO2J2YrZLvP9DMd/RvOWsouMwx9yAIX/e1IbHzj/7x89N7U7d9OpW6Pmfmh015YNOZazmTK
RFLIv60ZMpfNBjAk7hNDXJjuPyzRfA2eMI5A/7E30EEzQds//MvgQnbBLVB50q4gSIInR9sbpub2
HPViI2QoO6ulcM/IEBUWMZO0PQzLcHhqbkzfUxFqV3Y24znB8GZ4ejycGfyJXXRE4rR+rA2GicyV
La1CZVuf7BIrzYl5SwgifzuZH9FbN8sT3bklsN1mOVjffxsnt6r5ffn8rec15VzwX5MOyff3O3pH
j3md6MFjfvWZUzh9O7QOZeNlpNymNOe5g+1sVWz7zPxEDVvvUP6x1eyem05wNtVBRbp65UhQXDMQ
heOQZHNT78DgZ7dgnL4Pp2kpmnOSHhg9K+ObvgD11Hym/9Ayf/3k7eSufSE//jEipF4+IXyI3kj/
OU5pslOnGHKsnnzvthTOgkapE9RwMAL4frWs3xbQcUuAPPwh//F0lIkMyKKxIAnKKSKszBlTCVQ2
4If7BmFh61EpYmM+Jmx80R1EVm4vOGQTwaZc0ppw7YicHvEzpbEPxmOVHkpNmCRbzp0Rc5SW8K8Z
Hk3umMApFGjLkO/tua/1eJpHIATQOp+ogpH0/J6ixkUiTABLsxCAPNmy//Qf2EMHBF2IfiQoNAkt
4N2QCZQWjmSi4hx8CNNY+ILxVEz/vRSCT6DyKOnEZ+dQjJQX7+arYuAheOo5Ys7PwaHQ93XkULvh
ccRRscKtbmlBERnhE3I3A3audoufsbYHnEQX1NmciGFOpIWLE5GyHl03OjscSttEW2o0b4Ec9KcD
tPzRfTtml7lvFSzuR/65ZPDWZ3raD+LBjBHFwNo468eML5jo8YiomMOvXr94kAewf8jdYsEm/dxG
X83mREkXQkUdI6LFVs0GNsTQKG79HnvciK1TtNHakmGcofqvD5vhxg/e93glXm82mJX74QxPrkQZ
9bqSh3RYMT7iti5+eUT2Rfv12PNUvrDQwtGhVLC+LBnu+ffnbv1a83y81q/93zOkbO8P87pESVjN
tT3yED9bA24I+kudM5vJoHRGoyLohRTmwjzor7qQuDGPx2mxY1iM/9hQJU/RU6aEcYSfJQkYiiLr
hdmAAQAEyNQ2TbF7NaRv57iaim/2g0zy4TWzV3imZtjhJLhB26oQkouGviCGy3HhAhUSbMVabrUB
XEKL9bjj52hh45aR2Ek+TokL1fhVuc0cFlEvwWzFn2l0eseIieq27kr8+pxhbnCeJKq4qtweEclx
gq/JO/rZ9Mq/3l3DUqLGuhF2dHbpQb79s+83lgPsbOwoKf5Nn+5whAqYtAljP7SBhrmknQt5gvjk
zthFdjHz4XZfPmws/Gi6/48m/fxOVboC9MTJu3n5enrclauX38F5YYxU2PfGC/lcHExTGr4waxR3
zHB1Q9D3kyeBPPwa1irpmcc8eKKGi/V2Rhj5W65vDsiqbzI+lugP07EtwSIzeBj7VpCkCDmQCLMk
d6OGx6MKh4nQqCHgIdC1KCjyA1vrjL/o6t1A1AgoAYEERIYCGlLHByXl4EdngCKOjHe9sI5VDGoq
M/rkCBKoxouch/2Q1IGZMxDolDAnl2bWwATwHhAf4BYudgJugzrRQXy8guOcsBMaVo8DZIRT58xl
JJFjqTAAjg8lX32dEPprdg2kqJMZ8vgmABwwW4GUzAKfRVIjCanCBqEDpEfMbhURzm4f9pDFJFpc
VvVOT/MFM3jK2NicFyRbi2z2ROJKVOm0BEuA4Xi3tzXDwAiWOh/KBfbua3iacSXwhudMRAFy42uQ
/hDm+VcPGBNBoREyb8aDnOIOAMNdbAzCAX45zMJsIuljAhxzbLZzonD8o9BRBuvKZhgCo/uoo4xZ
KXcix8pW2FspI4AMpQRCNHri5ghE5QS5iSDEbzBflmApar+jNHKLqSYTAVyJvB4QpNhisIBdFkOc
6+cIba+ZpQMfN/6HsTIqsSOv7BjmkAk0veAMmulEfmt4ZXKOOoyDisNoB4t1gJMcXcOkTe6RDqeF
ZGGG9TgVtdmDYJQgx69nTDTaFNNqJi403sgCoYbHzugR1GIsVn7O0/NCj+B/+cq055wJhF4QwTgM
yJ/hSnnoeyI9aldC+yDc8gg7CgajkEibBypbX6gEuW2SHQ/IpwvS+iu2ZEQmVHtGUkIESRZ8iDAM
j3haeg3sDff05Z2IHE5g3kZbKn4Rc8Idfhmb8fFff3eC96IcpNoluKszcz7oC1GiuLPHfE3XBqcO
n90nR/mpaTR2AXUgLNsPnzDKudo5h0XnMx6Gd1XDLbniFAdYxVe83EFgeIB3JnIzyUV9wFqMV4Co
zLZ0926wyxW3WjHCe9YCo9F/P5BXMigrQjwBSrQD4ID3RZAWGpgJPVZoVHG2/ehgLWhauVJxMKiX
KATwfHS/YF0pIVM7U8L6iGg01mZFSKQGigvhbAh7zjomjC1zNKtYQKFgoWikESi0lmwM+G2xG5rc
/0SctcWUdAMeXuf00iLUGXlClBwdAWsQpM60WAkJBlkn5KLeac5oPKpjpCs8F3gO7bfXeMNUvkOd
F6FcrY7qCTTE4BWUidzUE9M8Hl8yjRe9nvmxXzg+iO39FrYK75pb2aOGCTDHxRzABorcd5tBkm73
6U0+uiTDbCKaZbiFo3h3Wd2UM9gLnRwWyBhPfe2qWC8ZJIBRv3DKROoWmCzYG64Tir6KmVk55Lmb
CxiLL7hJtW5SQ1Eo+Jv0WdGP+WN2MHFwcp9Mxq3xsk92NEA7gJZGNv99+mBPGgD+RBD5VVGuwf4v
O53PkD+4DAQP3OcH9SweRHzRbSyr/ComprMl0bgSyK/cnrWORmirEQAziTqiCxffgKfly/EWYQVj
k/mV6Q0TijUsLN3OyadGW/qWqYD1Xvumnhh8Xx2Ua40SSv5dkTOX3MNsMqeo7REpmmji3AFFKNB6
bMlyYRW3g9WE9RgKztWrGcuTeTC1sFWTu2BYVTd3CpSnHSP7oJ+Bv6HY/QkwiAWkPKuG21bhi8aw
EI8x7DSLoY8Y8uRKY/0djGbjmIPeuTAKqnQv07EttB7GyMaEwAhQ1B+irz+E4ydB33XCUhnW2F1z
ZFLsVENYV8XiFH9sxn+BKKhjhaytvxnQSVgp8xfhUTvLICO+DgVK7IPkpTI7bE5l7TAECNmSaLUH
cCe6kFAAQkI5Ua08zJZDRlvdaYhveM3n42t189/TG09QO/rqz5VA/vrwgTtEZGP+aYVWxB4Tcsni
z5YM35ZEuFyzt1EFJNnbj0PmL3a9SUM+tDe8yZHNPQNKVVvcfVAzPGd/rrzRXGB4CqNs6IQavIbs
1g1Lppd2jrxSjwME/RJHS7M4zkgnQQzgtS7YSfDGhf25wYx1AUYQ6KV8qO83STfpXCxJnISZ438E
f9CyFvos/70FOvGD5Ng5mjES7uuPOu+l5UGQmRIv96cZ5H1BND9ZmxjMrT40Trl6Ao7pM8JG+5bL
0c0qzi1t1pL+G26f8XsgUH0gbvjsy53OipZL3IKqKVEXSbLc/JcJt9DmMr+kmgZaQGYmLUry/AeQ
xLv3AJom1DK+GO91Me2hkxWS3Z2NSPJzeGuH/nmSgcQYz4k2eEXNKRbKnNE7EgLXB+oQvCwj5zfg
pBipN8STf5nqvDHBqJ0XXL+Cis0OS86PMSePBwCXCUVVwDpkaFezXsmrKHMlgXJHEWHMwcOhRqOF
wgOFftleG0zv3LXPfMztv0AV/cxzEoJj9yV8jg+4Q05DWRi4FBNZPuPwtBb8kL7sxS/ykv50RIgq
351ZtYsPaLRgaOkbrhrwtPUQRFq1H8ZXlBZxve8hKkS9NOVi30lmFdTn+3x5ykzkcmu1+GKM6Ajo
yttYGU/gd97oMvsQoWaT8dAk7z0vje1xzh8uy//9rdsjCp3npalMBV1JxjylOs4tf+2PJnOc+DoG
+IBiwZPKJkYTyOKQIx/uyLuOCV8TkCxU825/si/Lbn+E843weq9scTfDfvmYF6dXu6d5b5+DdR+K
S4VXPyXX3zIpk96+St4I0pnM812kw/XZv0ccOIA763mVlNTqh+sy+SBqTy7fcFGj+2+RntPhPgOP
YRNzCImzfHwNAskHNCbuUeyl4dKGpBrkaQ0AGxqCET0NtnN9yd/8MeVBTEiLPEYMsbjRsqDiT3MI
QjMxIXBPLL01SCw9vAcMZCILHjtX5CJDW4+fpIoVuZ824+AnA1SmoHNiKuyUYJ8OMFAZA+pdV3py
Xh3RA4nyYRwN5x/AY1SUacuRPrvXlZQsNRQGU+1Hx8lu0KAgowVQCnhURiabLxJ5bFKkIpQbJ6sH
j7UE1T3QtTWdac5cAeTeja+KPijFNGA2qyfuEvYLEGHp2zzCe7vaWgqeBrW5kZRxPsXZCmGUmjqf
QXiW7aoPhKHeCfmRte4VoNfO0GiZiuZcKCv/1bPBsPL5OLLgHYL90UEQvP9+B0kAKK5mkOfRYoen
0gSpbnUH0PGGMopbi0dSiI4Dv4ZHmUU3ni+Ac0d29f9KXgp7BTgeDxbyb8HQ58cBAGiag6gcmFeT
Sw3F8QjYkgzBujNrTKKhMQi8o8vPIfJUOCt6IC0rzpGRM3KQ49nCLZIuzIDHXCVy+Gyy9DiDwMg+
UUwF1QHNzMoOYD4tAaEOOfB6RDUZ8W3GGayaagBCx+7DamNMWcTA9gDXND+XGeOQxD72cEIBhpE/
ulelxs8nROA0mrXRPWnKiYdb4AkPbbxv/cHqkpTLIT3h8ez2+1m/13dAGE8fvWQ0igZYq+oNQq7L
QU31eXNg2GM4mKOEbzcj+GpnBKkgiBj/gLy5Xg6n2sKYVUu8Afi7Zm/sGIBCKFAuWt7THIzijKI0
C74F3HpZ5r/s4SkxCKKA/Ou2HO2hsvkqXenTUnrT2bak6LXUpmd0Iv1YWWlhtaEej5EB1cc5yNc1
epUZv3Rb7ePm8CK7iZpAb+ZwyMNmo/IrntvZkG1dCThc+DMHy4hKYL6k7TQlHt1rM2PaJjqt4TcE
XdJTtHXh39cN4pbzGYY0x/Iwfm9hnu2Kf8cAXsqqm+SeMQc3xr44IEq9sZ1QkRvsK7DH7+Uwhwre
eadtF9K6n/JYUhDtJ4MU/nRzNV+4Sn74Y7k77Xooq3/UHway3Q7vDcRoLJL9Pl5OsyT3rSyenjOg
plEiDxDBWjJw5GSXoPS6uW6g6y6vFHHFZH5jr1cXfe89JbzFRzUjHJO3J29efj1BuCxRi72KiXCN
Kb2SySp2BYuGMaCwzNRp/dfvA8wP1xcs8NUe8U8DFt8grugGSKeOC0RjZflGiEyR7T4hOzURj3uc
MxSBKE6ZZ2pMDbGOMGyhSUYkDDSDhbslnXl+GgC/jCV9Jt6F8IJKSJG68RfTiBRgtM+ws8aUiU9x
4fV89Makha2jEk5VMQdrxXHaUGH4UJPPI4U8kYM+PPovzuZxUu6YeBFfFtDFKKARhq1Ii5N6ReXb
u+LCdCV+kWyOo3IxtGAb8YSd4j6jEzviAvTB8/9ONNUjdqVOxRMZkvEG8EVJnx12CcGB9xOyo7RY
DCwOfW7GCEBmljb21XuHTyxyMG4Ve0gbmMiA7+rN5MqzBEBJV2s5MI1/1Z77wIhjtmnAmwsB3R0r
IEFy7HJYL3rubQ0lkICBwvzsxhXCgOqTJJGUyixEgsKaHhVSB28YsW7Q7xDwN1A7MasHF5KX26GE
CViR/pPE270ZsWCoEthg+mDmbMaOp/y08T0x7Fv8oiZf7a5Af8aTjE2DLgazSG9o0AWUCWgBYAwf
b3oMzlNU2AUXFhQnWFn0QH6O+eRAJ0JNIJ8TqIywrs3ZrxdA/KD8bT4opGD+ZSnRDDcImVGSsaK1
Sd89Rh2G6Bo6WBtXM+kPUIDOGPb5h5vFJEkoZ8yz78/PcSddkONKnmpQCpwxd55wqMwbw5XQpMcF
lLRE2h/vaQ3n8D0lGko+G/b4VEIaAhTWYSmuJjooYz6v0OBqjqgyvqEDBC0+ISsLipD+FHdMo2xA
g5kKlmznpESp3Bkhtak8gVlkbHROmhfkZzAi7nF5Z/ssoUZWfg1jjMHl/qPv9BWrouBOUEDLU6PS
dwuUrfD4De+279YnWsTq9E34C8+Rnz8O5Yl9Q0SjJsizSrcV1AkPr/GPJvk/sr3ZGD/D39bV7vUY
Eh9BUFL8Gh6wPdK7PVsRrhJ42LR9f4/zv4Io0Y6yLYmgYBlS8NrTyP89JdAnIG4zsEShNuHT7PTo
79HRUL3hjJYANTver0k6R5dGnxHdT5h44J+Fb+dozmE+gBk9SYnCKBUQj4GgIcBCClrqTGnOUwKn
NaHUfUnghM4F+rhERQRPS2yd9+WbN8nfnlTeCIGg58JqJ1KqTXVErX3Y8Ah1MAkY5XKP8JcyKu8N
tv1iSaVTC/i2YI5vFMY8x4fVpE+Q73eCsms0vBGIUYxKLilYXoofulXBJNdjMIJT5P30PaUdnfOJ
lVCh65nNXmSkCsUAYsst0SVoesUjG6WmmFzryeGUlCi5iTFpEm2Fhf7YM8x2ThjJ1SVclZaNJkMH
8yUdHD0+PW1GRknj/LxkdCtXGkhiAQhinn8zY5HS9NhrLc4xH60P14PQsUiFBdIs7xpv/vz9R+p/
2cV3ldDT5Xgao094zrKgQQkmmlQd6bPHgNkQD90bCL8eYq8hgmzDF9KNLCkXaJyoD+MAXOTTocNu
wM5CcWVC2MzwRBQGMOpnqo82FgZ/LywwQVO2pq3axA0KKzRPNNkr6lSMlaC01NpXrkbPLXlDiKsJ
Qi/Efq23AzbIQAGeGbbpD309yg9TuXDcIyD0UgV8UuDKf8cJeksOQlrhHDKv8Lg1POZAAa1DnrL6
KzMsZT/vU0D4bEVncCYSvrnHHZxT2hMXR5V7GY/YRcn48eDDKoeOjNiAJ/2vpESHg0IsK5UjjS4N
A9opbCoLEpAhQHNqnNSUONKojtBXNkFTkiQ82ChqujB0Qaln09oGrkz5ja7oKX5QmGa5UD2jE20p
FK5lwsKNB+QGFp7tnMiwlcoOteSW0SIvqqYvtKylZ4iCgwoR9S9OLXgXpIUSNYJ9YXNR3F46ImG7
rW47esFYTUJQUAw3aukcC5K3tDoymFPymVIkc6sd4w7oRnPqJ1JUGycwwdn94K6CBIX1iRuOKLUH
iIzBxxsKDD+E1Ng1ENHuxgm/cRLoEyZdXBy9/ALqXRHeQrtfabJjcg0h6AcPl04XHTBoyVsAvG7L
n2BtpS3pcLWi85uQJ6rUPSUivoQv5w3tGBKzSYOdIkD2/fAHs5bFoG4uRMWfjZLQDCd+YkunEXCT
Yo8nX0Xxh0xA9z8h8HxGNcuB/cJPC1/0Rs8ZDQt948u8mD+hw3WRGp7cPnz57kASvfnQkX7SplQ3
TN6oLZJvvrvDWFXu+j/UuYP7g8TjPSWSJ2yj6BeCXGF9yCr9IGyhNIgVkyqevE+qOH/4NugNzJe4
Un3kKtLHaqQcFwLAB1X6V2EAHPmihqjRL2cl8RnYwJH93D11o5FoXygz6Skzpvnuv+pi2jKXfkTG
31oPbmnmVNRnMkkw+OqOQ4YY0C+/WksYRzTkF7z/eMBED4IVaIAPClQclvzc22oAD5mYk4iDAeLc
sDFXs/+jE3t8vJ5F3gC9kGrn7L15b8ZoZv0+0eSI1j/6gk3vcF4wB220yacvAiEEBzsRAQANXw3p
h1wRbCsJtafFi0KVQuPC6U2uUlKgqju7UbA6zQzKEBzWG6l/1cyILoM3gZUUzE6z3gE0Nbcsn1LD
Ai5MsWOjoQbGhYNEIF+w8oyf0+xF4KynHyG6a+mVrEnjmegIB96sUwiedJxXFW+sp09kxke1O8Yj
pjTfoXp2/ouUDokrzyPVKJFeTHoTAsUe/ZAzfa0WrrHxQ4S3K6Zt3DtUjH9pD6dVP7lwybSovxGu
/GfTgyR+pmcEn4omDyUYPvjtwDviMXLbvcJTqfI4ERStqG65UsmnLsZ4A+FQDfxiMea+8IkdDWmC
LEAl0f2O+wRyORCqW8mxr5oPIO2liww+7Q7y6PAUEtsSexRwmKU+g+wOaSTRLghtqR7JddH+onvS
5W8JT0WJc5oRB9qkFZRPx/D+VjqjY8wLJ6/kriqsQVof1Irq2QnhSE1Jm1pyQPQbj354yWP8lDvO
M6cSiblMzckcCYlZfym2bpfxwIQx0HQQW9yivntOnvs6+uxvy2Zeuq1fzEH/0Qx8+kcHCfgoZiQ8
1a5zUoKhG0Bjo75/o7h6ghw5BumtzJnIRoBGNbRilAuITGohKeakRCiB8sCONqBsvuFyvSdjIqM/
sCvkQlpycErp5tFVHQJRJxCndvH4OnzYjwl4pelInnXa9bEB0U9UEpaWfVp20w/820/cjAUxmSDf
8zVsJm1EQ1Oo7rDNE6rz0hWSMo3Bzs2aIoWSO/v+q3C90h7N5SGmUwB6gO3z4AVHVUVg+uIsrLw3
uuQTJRjIm7sh9Y9iV+xQ44I5IxHLTaLU1+G/+8tkE+al80jK7+zH8/5PE549qckRxbYHfqFyd6gP
2Tch/hiEDhnlkd+0lGWGsqXK4APScfobLk0IfVpdDSYaXDfvH5X65Xv6TiQgfaELklA+D3nSSKw0
gNeiC2DWOeodciU2byWkWU/bXkDi7+Q9ZaQBQr0e2OtHYGxfSFguv8q2W0t1/UUYk82MrYYegsrX
icOw+O6tpQKWf9PimF/fk2peJcV3wV8pvBHu/BIjQd4gBSS0JBAlyOFXiUxpAiqUBQug2ajiz0tl
KwI0ZpnHXLuYzuyS5jziGGrUCK86ZzyXg70Pn/uTSOnYWJCsM21qyBgY5jnzEJNHUP8GMs5eoiac
E5JvnNiWDJ7rOxvxCA1SvfrLFP7GXNQrpjRJwXxFnoG+QLRMBkl3Q37c/5EtumUfknQOpyEA6Y5L
yKPB5s4ic7sZFGRi8Id0JJPckyMlR5rw4SK+2KbYtHaCwAcd1TCqpIGb/ydt+qk4OxgyQk3nLzuR
vItq/0y6DrCf4jF7k0wz6POOzyzjdsLy+VALP79othghcyrQw9VrQ9LMBfkxKR0hyVpHtdYnDzDc
O7MvlLn6QwK8e4Zv6sNv0sw+B2wVMwfFMewX8FpBJzPzZFVAEly8nRbZytMpfwrUvXkg9Q1EkvSu
kUwE7dqYlkl/q1O5oFKrz2jPgQxBcCH1XKn3vvz3BqKsSbUavXSJNRAtuddE1E0IotWtOr2tAYIZ
ZrtGkzHaGtsxBmG6ThB/j+L0lPLtr4LDgwILg9q+aIgxVgOVGOpR5mo4NEEp4TADeHZB3XBCswqf
Ob1GrC5Zn2QqrL+lTBKfMx3p9748p4iaakJjUoj0Qh22nBOUl3zRcP+swapBO3P4X0XiAKXpZX80
7HsWLK0MBSGosHLSIJxWJh0XidEF62dEbL3/S0m+a/5E2J1qqI9JIPbPxq6SKnn+ypfwBKT3X6RV
0eUvLtfWH6A/3yA1nCFZBvH5XAP0/ol0ptTk6FFlwBNzMwhPWIAf+0K0c91I7VzKMMwjwfZPpsCl
IuWg5MHH5WrJSCP+1vxeyQD4ACAJpgywwvD+9a9v67QJFXOtiMWAREfEtDQWS8kV/i5GlXTUekm5
3pI/yNuq6ZPyYegCPpfIlr4ivEDopNcylUv+C6JRphpf/OdyGEg5m5xMNBx0l9c1+aDOf+yDkisn
qFcxEx37fOTKfEZXZJcPFAzjqEYi0qAwoM7p3OCjssRpRKD83dMZZYRYiSsid8/paDn22IG/AcJT
MB/S1n5zqQq/o2guGw0y3GSEPS73G5QXkL0QoXbecRLH8PvYwVXw6MSVC+k2i2SEQQp0qjnuyHi7
/QXZifQHSOn2jFVZM+PKJQtEcy97fy8Yro/Mu6a/TPdfPBjShy14FZS3iOkxaIhMilruMByGLDdE
Gy0ZHMI2S2NYAh1VkkV2zaVIbDWkwKcNSt1kQJP9iX4XOUOCBAX1yTHJZuyx3iVC3EY/VhQH6J8Z
TiVpuoitQf4lT6TAcxkLQG4aoJoh4W2Tt3PxsX76GmnwY/4HWqVbQB2RWW3840RmPPHSQkH+ffDV
4EEav/P4jXywYbw3090wrmPXpjn8iTovC96U+eXX//58Bq3M17h92g/yb+KnJq+uE5FEfCzYFpgT
BHeUr+QjXeiuorZASHfCeUGWhvaVQWQxaXqUf/MRLvQ4yNQf+LlFQzgMNd7CLdHQPD74ROhk55p7
TVlczvP7ODmhHBIfwxt7RbcnkZTOjMhleOLlKsinY3tiCNpy8raeSOM4fkkub2FjXV1UdCbdYuvB
IZ1NXgiEgQhQg0FBKbVWpw+PH8EWIzXEYEy7pNsgdAo+zEQ7TVXE4eyEiJZFn4NQe35jrAy61/C8
aBCfSAfRZMzLAuUfvaWGYkT5p5QS1+b1a4e7j8ooQQ2z2s7IqxHl2C0CaIbi8kaeX3dE/rTr/x53
3TLwl7x4Nl58z/mN+Aw1hsvoMQIwVK/o8Co+uwyHwCYSiP1nQNbFzAXSJnZJEktKiJJIxgpJ6oPF
D9qXKzwICxejGDVy2jN33g3FRW+EngLyowx+gSnOmDF6dDd69Ij8yV5f0shK2VSRpkkZtwr+kxuI
0EBjhhEqENbshWd5wIS5O6l1OaUOQImh5zZLlCnxy+R6pacEyasc+slrP57KsBCsJpFKs4mfj4mg
T3kYhKNZfrmNBFFRxxCdjA2nZLZBRsrMvCGqaoj3+MBEZiN0GcP0at/cS4QahhOJke/zB/mQ4XVf
TDvihfCKXHBQs1mgWR/MGOzA1dOwTvVpzIiHQeQ71JttqQMgssH6xWwcD+03X8sbXOS8Zr1+MDCC
G8zHR2uGgobpCaSbPWqAyLDp9L/YDs8EIx3WKSZeS5C45ECUOjcpx4V5SOdld/x/5naO+jIg9/8M
Mx33+0ZPU3sM09WH/2dq5/v4OapjtTlTFaNfkw3NXjcZD/6N4QoAgyMNBk7AcFY0cLsCD3XAETJG
/FYxe3iC0nH6WDSRzjaJ7gwUTuVoEEBKu7i6z7FTFelInWaq87i4XTbRGAHFozAOj+r56567zUd4
XjVcMjBcewBZl2/9w4DjCgUBUMAPVffXbfJJlNx83vEcIzfqMarML4amujHAWAHsCcUmvDkiBjjf
TPS/l5/T/HqVGjZl8RfnAzeMmFUZWr1D5rUbnPdkhKgk4ZHF8M6HH+uZJV1mffq/Q27y23qBWGpj
DczFzTp2dO8/dyt/201nvzcv2pBUf27EtB20g3dYqW57ndctWEaHkIXQZoWGueOSfd2PJjli9Np1
zfRMBqaZhjZBRHaUiTvRJyGc/Rr9QCmF+/qVATBipMAbwJhd3E1VsQerZqMD+G2cDwOMuAMw4D7J
5Wg90BMxJW+uKN9ZN+kx2rByXuUXfat5wxizHKClWY9NJK9MNaPR/rmaJdxHhznpNGYykiOUKEhV
Z0iqCZw2TCoY4Wa48bbMp2ad2FI69/0Mrkx/xMrIslM5fs33kZZ03FF3p8hFVr5Rb9a9b17ANR4e
x8mwNCFzQCC5oyr3NdgPg2VL2wUplDKhHvEEMOadmQR4oBeAr2Leh4pHSQhPbxMXSSWzgnVY4Emp
+FBCeuG7+8Y8+/pq7jNodkdGLH3i7g7qe4ibwAGa16xBLnWLU+ZigIYGOarMbA71HGwhMk5DgCV9
oPLlXG1W7cB+Icdk2UEB05zja5JNGeuByTy5oDCdVvMbawYjP/ZqZjkwBy8HeGhrma1cARLJvUHl
cLqaleKeoLj4L/aQBYCNYn4eWTkVitvXO/jgDf894wY629rYs/BqX2hS0DVbgn8AxKcPLWXXRsNW
jsojk6eYfLyp+kE2r5C6dHb/EkBiVBlzOgDe9j+EndmSs1q2nV/F4WsTpm8cti/oBOqblFKpG4VS
SoFAIESPnt4f5RufOhXliFP77P03mSSCteaac4xvAHJH1t84vT4z1+aBf6shKXJTmo8PVIKKCPBV
RqnAp3wHf6lhKKWQN5ykdwGyDr/KIRe8blU+HaE4iJX7nKVrvPgqVtx9vZQYsA0e43SZV+O1AnsI
R1BeR3WAxqlzgO7AXREhykDJY74KOuU8sjnjj9NYNjjzXb+VTF5p10BW3fodYxqROUAFHRK63jqX
bA7DujnpMgdlPQwZ4RShsJ9VvCWx99k+UleHtPFl8Du5++BJ+uUkD+9CAVq5TniAf57SSJqS3y4e
6u5ose+1noBD4jvmSeXBBo5dOdxXQH/DAnNseRgiClX7fDWoQvB1A4wafOWvmTdlyMNSXkpAbUuQ
M2KIyZxOQgnxcA+kETM6qFlCvD42fxX+jIUQbf656N/d001Bei1woeOm7r5wcUO7EUXOAV3sAQQZ
wPm9JoDOXhVkABecxXmZxmhhUXBrBBraz2jCghYV3hk3du4C9IMkEv/lKbrTstl2X5D9Pvv/+l/+
+//+n9f+f0R/r/X/Xb7/S95k69cjr6v/9V/Vf7Wqy5oi6rqo6KIs/1NEdSk8akEftHRvnugMJPJc
oSog9PHyZnvHO7JNe7uQ90Q/0lsneQjKUeHBYILkr9IV14m8+NJ4erhkaA/H+BcoNFATaQQQ6q2N
iaJdFm+bJUxC18osCB4UtevJeMxzyxaX2k/51/3/NitZ/xd7lazrpmhZiqQYosTvXy/bRx5xD6T/
9mjlSGtlKd1nb0c46gNzOpo6TC3w0LOjnKk5gb72sQ/xqgyAW4ScuDgDRXb18WPOhdgyQNBt48T7
9/dbGXfJf95FZYON1DA12TTFf9pFtTpph0atgP7/GRaRgoC3PudZDKgoAG6ocvPo+d8qYXKusHhn
+Np5nYo7K1wIv43UnHTG6Eb74nGzJJsWGxOvqTzP//A0vI3/z6avaP/yck1DlTXDUBXy3P/jjZTO
qfDShoI2GoloJpugE38NA7hrPz+1lN/i7EP+HwyR+ZkYOlQPeDL02Zmuj+UaN0t1cTIJtDRyeAmJ
k/4iGogrj39G3OpoDJ5Gc81wrz0QQwjPoB2DrmUos8wAcQAAcMmdGgbqUSwcGtVrkVwo0R/DRNkW
LAz3stsTnpNO5U+QD7M3UmYctL4sT4RrKjqfaDLgPQfrxmojTAWAnSLc/cyVJBbvEInCg1BDaICV
bUlOAb0RJ5OXlo4JPEexm96Wo92ncOHMJdkif26A6ohg4fbmTToBs5Q4JP5qmWOxvDBKPp1NGiwa
qxYwBtmVZA/EPZYf/eFw4WW2MIcJ2FMTB4AY0BXSaeiozsBAKIKeGMAUV8/B+3HlwXwjzpW/FGZ6
Z++NvtMY6RUduZGcgJ7TCH6fdj1r2wd5bQALRPYVwCmLluQv9J8VUOrfjvR0IkIXH/wQm1ydRLLP
ewuDQmPZNcE0QxIRLoBEoBNFZKfNi0NVuNoelXjPeu50H/gbEcL+jS7YIdkXn8EZckdV3fPDFX8e
0+6n2LZ7nfjP1AFk8cLNDqXFDFm1hTaITxLBOLg23uvsGqee9VPQlYM9BQ0ekg8xGft4OawRc7Eo
z+FikKctOYLq4nRh7orQC7PCB8ih/V7zNMABHmg5mE7cu10zAdaUIv67skg+7+pXNE+QaXJFcu2+
/zLio4SRVyhqcBJHPtVXt1N/oeKA53jwIRsOZ0Grc6q1dqhkh/Vc6D2QVTKikXzEk7Um2EmnBFBp
2RbPxonVAMR18fRaguMbu00mxlccTaKzM566v2noqMVExSdTQfhzGDsK3qD5I8aXcJwrzxxpA6bu
Sq/FC5FfAirZeVxlLHUUR0mIIlHAo0XoiMzMVc+nIn4JaG2AezkxuWVEkxdSAGRqgw41vA591mP7
n+YAht8ufkF1mZCmig2QXB2aNEAU7kPkttr0Kuy1C/jhaJc7+r4rvNQY/9a/X9TkcTn9T4uaJZq6
ZKimrEj/tNxW57bWLTNO9/Sqb52nsf9lLq9VQo/bpaqzMXPL7JJZyFlQ8UbH01f3DTPz31+H8i+X
/f/nOuT/uFqpiSHompCkexp1AKYHL77puD0ZUzJ7Sm7GjAQCGItwbxIgjra4Bj/5vD8v0W34ymFw
p/vGZfU3ryOniEYML0JPCwExgRD++0uV1XHl/Od7pnCWkgzJYh+Qx435/9mitP5hiFX2YONl0h95
+dPp1WvG2IBsIzylmL2I0sIteIZZ6Hbdql1VUHReowpL3sR04TSnNSfSm9fSV6JJWszegse5hiI/
y2f1eyNDCShdHsRnFXCSyYqlLnimPqKLdVffycANF8QkAXFmXhAFGZ3sxHkWgYpnjDRXWmUnRRiB
hl06y0mvgr6BGQiFBJOZjytbjspQCrQJbWGc47EXD36XhFiH1W6RAAb8wFJjeQ3hD41IWnzvT1+F
e/m0Ac0LygRobuu91jBLgc3ASYu/36hwDa9sfbiUhJ5sgKJBZyZcon5uqjHdWkaVQpX4cqTflPyD
35zStvAgZ8dFEK/SzoNypkP74hxQ5BPIPyThrnDR0UpmGbmW6/hb2Me4HE/yDbYo+KgSEFIw4oi5
iuVnES85DFBlr+DaMs7/R3uTl5D3byOftM5+XClbQbwmzEG4i+kcZsE2+wP9BnlRvIFwgWpOc4/4
bSBy87MwE3HAtGH88lvIQfy8fCs1qDfi14AwhJUvISLBKehUi/PGBAr300G6gLOfIk/TFdpf7T6X
fR00+xp9TL98/tE8HT0zsWpnqGbCmvTOYk4/znC4aBNwjG6zVFQ2bB9to2LsY8WnucFwDaS3EcQX
BYncktgALQlz/fihC1P6JRDJB2Eo86KkPnU7y6/f+x59Rratxdm/f/YlU7HGN/E/Pf2mKFmGqBuW
Kf1TXaHF5tPqhs9zrzGbkUiNom0xLV0Aubg8CgTpFQHnMI9u8MNmLxIEOOigWS2v45CjJq7sE1LC
PwpHvSDStVE8euo03WoAhP3SZVIu4gjHVLGVxknwSn26xopTpPwcK5SiZYry8ujoo8bQng5pauOE
hqGvVLJq2NZRoexqKVseHHYIgmZt/awF/iC0lc61Ku/xQd9rMagZNugV2QU648dA2tl673GJ3STJ
jLVWZBP7xjXmfA50C2lJGQwvVSJ3gFPumlu/L3AJYGC+cxOMnQAAntsAsJJSosh9SyD7liHAAVcH
uXquBdnJZzJzJcGFS43XwrFsnf4r3aJUTbf1rSDGWfSEa05nScRaMCB+wUwzed15NQX4/4Ujbkoq
rrF50dO9SA3w5e4D87nopJzeUCxiZhkd1+wYKF82JpaGx+/IQQEfzPTm47MgucpfjKxEC2t25VPy
sHVCaEqbi3iTiFYt9Uu2/YcHAX3+qjN8bLrazbgl+xwDWwrSGIkNaIZg1AyDU/Nrl9U65KcTVurd
eNgif78D8E8bc155yE737LfUQ0j3hsNjlgX8GZBuFZmd0SZbsH6hi348A3Z0vwWp7bLYFaEItHns
OKj39NJjFaFFOTgpp4EVHzDFZ8lMKKcXDfaKYpRFhX6RGELfUgEhQ/ZRfd766jZG4KpXMKMsDK5B
I170qoyL9aLz7FV4xi2COzx7EJbeL6UIyZDgVsHuIo5ZGNaBt5g3Vw+0Q2LfB6ci6wBmz51VvGd7
2vRHfmqqXkMahbX8Fj+2wJmZs9QZZLYtIw9rHVLvXAOuGWQJRreM7MZFt3ffwK65S1vYjj0htQgJ
ON+CziFtrLHrdBTHoiV8jN5cWpgPVOYmuiMODGw2r2Hsp/AQ0aLgeWsODQ82PDJGLmFyJEJx3vvy
RF7QFCpci7D0bkHhgS1myNweHQRXemBCucymieyYRD9eiCSICZZ6kpcy0enAIkgC48pi5J7vjy2P
hzp4GIXim7iQfH3y9hj87+rYFXYRewaqK8iakaeeRMPJ6wk/BK0xjtM5pAzBLmjFebxnPKO54VEm
ScxrMZbWTvoj2zRqHeZEs5FRRQcMRfGmPP5D2MOZE1lXb6CAZCR9RCTBLKUFMmcnKpGVxkzzVcPl
HqRkD6pO55n4ffimyGCl+YuQyNKTt+3PKKkY4HP3qFjfWB1uXA/VX0JvaTR4z1yu9c2KPxM32AWY
lPKpalfxzrw1BbZ8aAlQVRzOLHSc6K01h2zbLJWZQj8DcTu91P5oFk5/lI69Kx15EpTr2Dq6aFf6
HvXoVaDx+/DinQCw2qCix+BwpfUFzX+46o1tAC9VNt/nAHyoSqwBBCZ8IUSwd6QxMAjzPpb/ipxO
c8U3IgSePsxSHInmKXL6HYGL597lX4fK5qicuW+gqL0bswmwkZxtWnt8mk/gkEeOetmB4arP+a0M
M7IovhDQEpK9OpP1DeJ9XCTwZUUHni7xLt813/o2mO2yQwO7hx6N6qP86jwMF+9ZTSObJ4710FXs
USPHac4tqiBj+E4TkILg6TeDh2THx15HjnDiE2CI4pecRLRRjYN58Jde+qiv1d1oWfNqjRRlW793
F/Xixz9sGsIV3xH4DhjKY8p7EZRE7o14Xg6GycgXz0hGZdXgYKjCN999vf8U12A3IGjwZ9B9aS4F
0qzedaSls3l0YFnef83+vS8pmqY48abtrPmLNmOgC6NFum0dyS7vBXdaCrIFilbA2mHiE9pOE/db
/uu/JKD1GAGfUy5Piia86pRvLA2kQrP0y3cqtk89tShhwrczYZA069HpDM7zz/RSu3Wf402XMy+p
AjDutIgH/BJwvak9eHSiCYYTzRNwbOFN6HtokC6Pkt+LTs+7BfCrWsGJPDOJk6iCnUGxXxyE9s9q
+qgIla5RYpFYzgqBBJrpveK1kktHfdhEeBvH+cvT+xy4sWudxI1v3cOeHnbI2ND6T7IZ+03w2t0z
xAzMqcjXHPY0yPVLuxIv3QHBYISxC+DKT4c9GuFT7xbr4ia1uG/V0Ul4BtbEM8HzhSp84AKZyYBj
KI+cljmtP7GR8FnzowIV4BTBOzuK2M/7nPjw0gPlFCqcam3rt1zXLadSr0UuR1GMeOVIjTpgX7yf
98j9ZshecwYzn1V5REwlEBbKMudVdwy+OK8MUBWNxyCeWN+EJ7idc9ONyFOuskEj1cH1cx8Gwgtc
bhg7KC0sXHwrplq2hb0z+40gti9VjoyuQeXymoq4/MSNeGpg/uN/pc3j4JfgNqOLZyl2P2/3xcyO
njIdSdTchp3+pvCDIJ78mhxDfsSRBINJzbCVW8GbU0EhJq/HEbcNMX48BlgZL+ImunexPxq6hZ0+
4RUbUCU7s+hb+vmss+/2JwYLNIAz4lMg1pgRdfaLnKO4vnkjhYAmvDsAW2ISUNr/l4GQzGl/gO3o
0VDiiIyWqE6okja/Cy7++DkST7amHf9FtgA/Jx8AJRXe4s5hRV0QdO9xIreBVeNvhihmP7C9jbM8
IMoOm2KDlNCYsx0gMGWHdVkCUGTxeeOW/GJ9w+x05B4fxRNfEncru62HFm0KsQi7tLJjmBQmDmRX
Sg5kKupJgvOAx54D9RzqxzNxra/0tyk89FLx/rxNFk6+uJOThTiWgTxKBkZT4aj/Rjrbj+45JJQu
Io4cezQ6x11E+/4CTi4IglntHgS3cKYcaFUbTzK0BR+BgSP6FAjgynTbK+w9p1138JnBPj1nsDew
bu1d6fxQsfi2c/cMZ+SalZCn9tpkyZAXOTKllramx++hPM0gTo2wAsU9Ph1+doGbR9hEyAGGf5s1
W54MnqobaSHOjJwSZ9E5J2w3AX/MXpwWuXMEtRv8Hs/7Ycv0iSXum6nzHAsjFcEdpGNJZXg/is7b
PmVcHwepUPrJ/1K3mRXINKZ8Ze/uLvyFZt8I0WadHb7LSQ3FLXOD42kRBI7qkwyPin1JPxD4Cl8h
tu+srO6NXXFx321c2TnWPnMx9xZvaPvyXE/ZlI+nCsPEybK//BBfo03GnXNckFTrCC/bJz4B8VI9
Fx0yvsbLW1SseON/cUM4qKLZDTXfsA+0nMai38kCyTXv40NXeXGorWqf2nigzW5TlmLsBtxVAH86
CPNmljgKhvfG3sj2fcMGbYNs4Ekn7RB7yntm4oFrfff+AvPQ2LcDCWm8ALV7s6CEWeFsdixDaEij
YJkKYfxNvprCVSz+IezbopcBqxICKHb8I4EAPMj+6WP7pyI80dTBsNewPOF2oXSxLVv2UuSH7Gw4
Vzouo3Oye+sfzvjwIcT7owy0mm5EOzgcNLg6MnJLICJslRxbwCkofHtiKpleJ//IOH6GG0AhiGXo
G/EzFk7AS3iAjgzZBj1vCFCG+TRXC3WexUbhEeKXYT7FCKPOTpDTyqdPuqTDhrSdCgbjKauucz9U
HpiHTeEGU1DvEbBJPkpGLqBbH+7FtKfBTGELJwkCsccOtK+7+8k5f25mfAwu7oyAuj7AajH+VK2P
IWaCWByh9BfPQOIL3i8V94Yxh/Ny2CC9zPkiD/1ShKzhfgzAnHEZS3cD9YTPkrKUGuk93j1cPdn0
bS9G+loHaO1wnhiEVvJfi/qLLEFPBfHytlenjhMX4pv9J3Ktt5uy+heR++mmWtj+ZIXXC/ZtlO2/
fl+/EhNsHviIoY5jboHI/RJRYK0Nxnq6IxAlwTgSLwz/CxNvb014krBI73lNphfP7m0baI0dhmEe
zC+7BBpXicMkwds05TR20Cfjs2zxzDusLaFP9W1HU35Kt7IXtxvCADzGfDCGzYt4QJvuVJ7kMxNw
1OmCh/5JnZu6D/cNqObsbEiImSrXxrN2zAGiQ3EV4Xik38KNFkO81zC5weKDaAgEgJSBiL4gTQwN
F+yJHvFM6zyDemfD8QTLH2PlEaOBDgLaB7oQp1yK7i5C/TI2HXN7ukOEHpRounZYIbwNW5Q3tSai
vbtPa0+bXnbBLXGC+8bg8XrbIBhAVcGW9acs06iwJwMNoLlij2g81hD3yKHitBh3WHpRqAbj6WYz
PkZI7b3TltcItey4CY3cPeyjpMOdjHnuTHP7exTU8H5RHrC2Oa/lk+f/s8qgBPw0M1rWozSiHFVu
SR/SUylblyljdhWYc0LZbBHezxhLyXMGlqYVGnAQMUYxD4LZe1PJtKA1zYnyUK0RCT0aWrv9H7ae
J47n1OGORU8n5brX5ZYJYI09tnSkg/F2iCqCds9AMqMt+9o9J/G+FMYDC8wKtMVeBc78jpyTt5d2
jAMl9mE/wW5mXoNcYCqTDsezyEoKWuJbwLGeqn6LuKKddbxICPtx4w62TKgLDSPO6awzLz/t5yX9
so4md6hz4ke5Rj+6WpW0jtgg4RUhAgCVYi2azyKCCJdJm6L7ZhjfcVdfm7dmM/wfi2cSvZkj0Z+D
NFlPP9d35+oq2gy38jpGyAKDaMC9lD/WQsdKBdHd2rXDUkRQACuRBFJpguw5ner9SYUPOizr81R4
uxymEiD5bB1IRczLuK5RuKrUsny+rDDc67V89trKe6PevjfVFt8oopAzfhDDba2LNSw50pmvNfWs
nk7Lz1KNFnU9PUPnkukEPYTvx+vvVc8HSpD3V1dv089KTqeS8WtKG0xsRXpC66BnEyE5Ddmd/FsF
WxoNgQeHaP3IDKiDfZLP3vBPlDv6/1QM38+dKC7qURvBcSRSpj2CEcye0PF7ysuNDFGZ8HWWK2P6
+ktBsiE37AIDBmO3sKAgJSulXac9IyGfmNsPrI/GTYCriKCtJw3dSzAC9E9TWvqWtmJKZKAv0NzW
JNH9zDgBBA5H5HRmPX6e569MYdStXjrdEXH74e2iF2tMG839YqhtUXUW0ye8prfXkW7BQb1ZRvGU
8OKE5Eh9XWsrslw1nbn0roQDWwSPPpQINe6dxyNoaTwB4S04BAcWE9BoLuDnMdbkwHJgU36jPihg
PsORaNxCdmpxriT+B5N64ZKzbMr+GbhT5+vtqiXcA5go+VmR2579x3mufibtzqi/qZ+LgvzZaS26
EceX0stp6NChUWZmPDWMqS77fOOnjureIID5uewLl/xmvoGCDFZwyt05oQOQesQrS9V3ZayzYjto
fD7rrA9f+jd3UGEfp1/zXMu4rcf+sCT8yKnb7j4E/NYz8n5rfTXAST/7gzXX+Lp8u5rgNi+1PLrV
j/fcfF7Jg274xiYT+FnUL/gUOjy1/YJv8wQu/piqGmchYPp/lr7gmiWZNjE+dTXgeyUIM/uQ7jg/
ZC64OQiE0ksp5t5TgwRdrrQPZBVk+5SrUf8EFK6pK6okYE6J6xqvkIYf4YKfeVw73eNP4TPQkB94
auMKOAP15VD44l9STdTOez2mfIIpqxufjU4HJv99eCna9myp8/EpdCRkAnP4n9bM4nKaDT+PR2Rz
nKm1oKI6elteuSpoKSY+T3XFxOzDIdTPSy/hA9RomM+HnsbYwZC9R+smiifu5cjR/7I38pPFx8BO
4T5ogRs8SjbBImfVfgxOty0YeLGp9M4TXT06w3dgXhTT5icbdAcyTXi+vyKSphxO3dxp7mtyFBju
ITfog4QJiPNg/raicUKo3ClWbBlDw/Dbv77PxmESzXVUY/Rv/CZbFURJ4OKy+XJf1rGPvTeb7IrY
e6edSgyaH6NPEE4sDaOKo7aDFJihMhLp166n1qd6+sAvpfQ7b4Ufs3JSwARohnlK6AMlfl5Mhodb
bviFUYZDKicjozl6kFZedBzib0TOjelxpHH+iDrgWXFOXMHhFZJsK7c2u0lvORl6mA/NwOo2wvMP
7SaL3Ms3QI5VhvE7Cwa+oVt+mXeeYTf5qVfxFQ1Rd2IizW/uFVAEkEW3pUxjmpYN69X0+LEF2PUq
vcODen0TYPOVb2UyIrEZMvI+RanPnsdOVTWewqmC4nlRPNGWeMafNib4tdtyU24EXtdNearGm2Kj
MGo3LU9zhehmDjw4110i/eiBJnScYENqdoZ4CsY+H6vZrS1kiNQN+oTNsXzOoiv/9YJSBq6d4G82
GlukltTccZYdNjv+bqK7Ve0weH7xDTeo3nXgoLRrG/f8y19ryS2ZxQZi3YGu4N1iwg9LnYSl6toW
jM7tfnBfejAgA2wcqJwvYr80X7kbd6Jio5/zwy6FZalMYwQI/wh76Flcn66IQVZhm3GyuQb6n1Rk
kO3E8mCI4fbR8kRpakxSZgioA5EaTAmmMHkwYZa90TkRDgVp8zhcTSCExDYw1EHYb9mfDcNwZpka
jx9JAHKo62FC94UvbtlSsiu0WZSvitfBJMxEm+WlHyGCG4IKgvgJMeyOMEH/s41CHXtORePKTd2x
5UC3D8nDTqdNnx8ZNyEor0KCBvXBTy791Nqbq3iLSqVYknZDB4wm7IabEYVP+6eHGEfiyvjTM9NX
nIo3g9a7r0E7JiOXOvvtiIdTfKP7na91UgdoPHR0AN6/B6hKExpUqlPOUyxbovML88rnxx2ur/l5
1dMZRK/hWhtSIg/WHRm2iJW+4jMaHtRRlBHeII8w+/IzTtPTj68YtImnVezWd4ocQl9E/lTxlbKb
7wTdJZg44/9ovHSrhtNMYhPKJyqIi8i1KPZSvXyys3GiVAKSr83Eyz9bXXPk1ku7AAwIUY17NFnU
JkS/FGNyMxE+kVvS46/GcBFNnBQIkAg80QOa+twRC30znGpmJ0TnUvkBL+Vy84lFLL0rH/VjCRgN
aXaNOmUUL4nkBg9L5v98WRkoD6e23kYzRhAWDwqXihoKCBDYLO0fHx0EDx/dFLwlZfb5Pf+MgIbe
+akd/ZcHBy1XiMDB+fvY7Zd6aSY414IHGRIvHzu5SQMB4eC3hSDJ5NbZwvJJKZu4MpXuh8hre4D1
wGIJJuPlJpD5t3Qb1TXSIFUI85oRmjMY85ogHjXMCl9Ol8Iwp95ITz0mTtMbp7LkKrwmLd1GzUMS
y6hBFheDtdMhEW6tIxADT6Q0vRq7hPM8E3KCv5R5+vESGGDcKSZiJCzodpxxyA6MYy6Pz2p8o8//
sBxdDFXaacLUIMKAKg3MIMAOI8jIaiEvqBammrjmMWw5NWDGqAKjn9Fo1k3no2/1e2S6b3mCXOKj
UtLw9E4emAJYMLEqXBj/aZCknkGDUQyP4uBTlpkE6eR/FHmFfFCM8PG05YLe0GnFDQ6+hJ35ZEwO
Ggw8BY/5sCFWYxRXk3UxhmWIoUH/Q3OIgFxpk73lcvw44KvaOqAtUAyiyu2RYkmeQaZZ47apl2qh
kXoaVVpPtWuz/mV+wg71y4RwIhl7KlwsX8yOcB3S/D5o88fbj+BkKKUtVAFddJyrzpl3kgKSVa0K
Pwf9YSM0Pa+MDdmkRG8AglvrH4cPiJtKcEkQbWiHOgvtmBIet0rvBrwwlXo7HD6BBfibvMM9XQjy
V4z8T+eXG5I1SWBqvQuaYlfEE9q62tPvTDKufYOMpuRbwJ6pHUVW/+d7kQ4npfhSoEz130+TJ4lC
AbqLovJ0u7Q763j7QEA7+BU49zIUIpcTQinPZUKMuYA+X1lIuM9TqvxCQvnrxbSh6eLzAyYhUaNW
N2v4o8LYOLWuFcb7wTdrChw6XfRfxEU+p9Xm0PtfG6h+K78RpvKTk89UHvu/vjbJCH6LbvmFZKkX
GPr8gvo7KZYvQIQAINjjPG66hn+ynpaPbQwTCltfbf4eVX0mmaGA2MzAr6rfhXIhlO6z9grZjR4O
bffoNRmHaJr/pC3DhCbDOU2udg9pT5rQO/IiPMMD1/fwcqKiYzKre8I6yOcgr5P9iU4kJsLYaz7o
4lYEbXKbX5ofM9BDuTG1uH2cqPQjugymxi/CjKDBck58Bko0U5mvfTyTJfnjIFCJaT9SUmDB4lfe
SwvU50Wu7NVw4V3NKGj6LpRMaiGbmq15ek3rng/JNaLV2rrv3pP4PDjRPkMNRgoZ6Ir/Ej3eJAMi
EsOQRg45cOTtzCAw03JJpD4/HAbMBCi/CqfqPZ+vwZ/Q0T3C+wTp/PlCeZJa7ufhShXCSALvPAFR
AjUTAyNaMD1RzyzVjhg5BpvJX0WquTUeD9TIoUCkvqTqR0AycJOeOt+8mpwRYdO21VzqQdkC7eRS
eZeyk4OtpHZ4zqiAa4JskYvmiwJN26Ywp6V05ahFiVttun187Z5rasuk9N76zorm1Lvi+A3i+bt1
P0X4VFjlHP6E/Jn2NDKx0XQ+n6GKooxzD+3ds59hkRHdhgssPakIX4wSuJ4/k5bjqb1Z39GMr/hm
v2tdPoJWxliOmtg2Iz8neQUyKi3jys1zX7+MtzPhFOHGSFUitNO2oDr8Wf0SN0HL8X3a657CL/Ha
y2ulmnBTk8bT6iBHOtxOmOtGho/SH9XKT954Zu/2XzLvfLXV8P4gQiYBBnRjt+XP5Ipb6F5dcRrY
qNm0inytRlDCVuwg1m0rGu5a9WXhEvspK1d8LJiBk+kIsRvUNjHMgEbXFYq6goNlxnMz/2S+9vET
K1DwW9Z+ZjkoY9toWT7nfIG6+mroalM6DLMC3V7lsj43lzYCSbdKHswJRJZscRlJgYxTX7bzFiWQ
+yFS6u1k2RSEZTwpmQs/PGwDqjKtIVk8vAg6JHeDHC6UVjkKdSaIprsySIZ58yRtG6Sbsdt8vFT3
e9SHX9rsMa2/qRDO8dpsPFbtuCIMkLjtnTSE7PWVsTeZYiPMj5k8vzlh2pa1JqWzJmm5tL9fRtCD
IECLR+9h1VzNmgd0eU59U7I7wh6k+Qc1M0VzvkTTb0FFyJcCDnGigUBfN/bkxe9pmzdFwJOsC+jW
8XfTTUyk+FhCoUali0JdvDBj0KxYvpnK5E7G4MHw42FrlE4LOgeWQ0f+p0OwYzUcZfqtsOoS5vgT
kVES+FYsqcYXaqenaCvt4UM79eUb/PXYHwxPfe359Vifnm/8f8JpX5LP77+SCQ4JidXmBT/do2Sb
FCECWSfD6s+E234sGEfigaEyJM7JkXfdUabdhMJlgYxwAEX6HDPY5Jt8DhhUEnJrAR98rLI2eGLB
6W4E3grq5ExaBYA/bVKBvetuFBtq7Y6XlW2huSD47s5bfsIByGkbPtqQMuaRzCqYf2RYUtLWLqK7
oVo1520NvaR0IN8zdkQsk/4atJoF5syoyRzzlnAOycDHJWu+sNQTJLcgkNg0PAG+WuF1+fZBtum7
XXBhKqm8mPu0U4l0WglqBMSjXnLKLZF5Q+t11U/rD6wql2RlTZ20hfdOlrJBr8bJkCwnzbprEceN
X+hFPaYE2cRYnjH3Cl68qhY8LE8byGq+I84XWMOThDyCplV3S2KUD2fX/st96AKz/BuXwAgoBlst
k546Q2Tk5L+ElB4INwsqqCrCpnLRZmz0VTut/IFAkAyoOrMTu+YoeFLnWD/9fl/+IVYDBBOUWBWn
GB/H8traUMBqnImTUKNjlnwXnxB9/fO8jsCASfPza6FDGe6XCkcVxZaAap4R3pK3HWJ5qscbNeHt
ecE7qFYkU4tYdpXdOwpeAPORFdNN1BxIjI6Cpc5EdfrFgUSbfCbU111DwNOER1pbKBvzqq+0xXN2
no/UqMp/kjFUzYncPPIqVMcPoWMA+B6h6iJ0naRsgyNpD3fVpvl5Hw30aVTnRJwcuG75S3WHazRR
NTTadtcCyxmVYPNR9TKSTbyzazj6zow8Db32kVIoQLwRYYDAykVxyS0O6lWy4jHpIR80DSvRQpEm
Mp6Vu9a5yPSwr1BddZlvIveqQBZxKC77AE3OM3Wr3xwcPioblKmFjTadoGtVd2jExUU4/HH0xo/x
o7+Xz+ecZQ+CCKlZ2QLhI5rDln8OcyMP82L6+cZjxKgDcCWd78eUhO4zCpcf/SfB+kFHlveCJkxl
K8sexV9BerDXMhtOJp/fJxMsrxI9ZGw0ryz2E7ZX5bt9+ODrf+ndQZ/YsDBIfvd9Ryb4JniTMajs
cNgWGuxcToEAbiYypBhnWTTYISIACVQnmhASJoLANpf888euCMAGudjZG50Dk4iWKMzp3qSrjiQk
i3MnHJlLWo0rOHyMCVJKeBQxSoDeDmn9uti1AQEpjOcwsnnwO5iAve+1//lRBDvC1UkCHiMN6hQ0
L7yWS8oRs/B1DoSIMjPmlTskIFXjfr5NwfY507nqdGRa8AV+0leAEJIfouIIxBjLBJhBA5Cus68y
eKLvs2Xmwv7/rdHRwv75ju0LSss8SPWg80eXLd5vzjqx3dA6V1lweV71ec7pLFDQQkXj2L/10++2
cySSQRmk809vnHU3FzRNTNOM9fANdT2yb50NBDZR7devgkyIO4/Oc6ExfPVkKIM4Qk7Vrt6SscBA
BjQmhfr5Tg4hyDnLsB9/LJKISlgh87N7rl1h2OprKw9icJefX5k00jzIkpmlhDl5FO3iTRhbulHQ
kkVTPb88tQVfYMAtDkyMZ5a1t5QvdR6+EM0tZGlm4qlF+fT87Zs1/y6+Loq811RyldcWBnuYLMol
a1wZDUhDQHKyzNWQoOBW/D2HFccVK3F0cIrYC0lTEe6mMX+pGqfvqyBfNMmzjE3fHVSsa+Zcadaf
z1YjT5EWJToluHw5fpj/Q9KZLSmqbWv4iYxAAYFb+l7smxsjNU2wpVNBn359s1acHWvvU1WrNGE2
Y/zjbziHPsfq7eagsziKK+meo/RJU/wCYHu9t6N3Ir0TAxZkh+4iOL8mMmfiPj/dx4xw8VK7gu+l
vbG4w5q6gx5esLI4VwCChXXB7kP1UHYAqm72JP61Uc6g7+yW4wz8/MuyL+TlmG+cs1a+rcUv9vzu
qcahDMd5bljskZDxXqKXMr/hNoaHnyDcmoZDuKJJMFTjvXVHOcDY31SzEXmIaiJl6Nc4EdVUAxlg
r86MWTHhnuBS+fDCscLlghiYLXgMKhbAodoHCtDjF474XrcFDXiXYVWSOktaELqGr/3CmO/qjIcR
3g4+kg4ZxczeH6nWS0EFx8kMvOjov2jWuAz59BHu5DBhqSTcT2MxxHlQQaxb8hbIYvvYoLSvgMV/
u3hPbqy3wy6Wao/2dIg3uGJivHCxNkO7matxQV0Jbxapzge7WhyzEMbInO4Dt/2AgTqN6JbgefSZ
zLxRyC1qqHXWHYs5+KMKXFYX3gMDTjzjMb5gcLtrYXFwov9CqvhOakbUO2TQmGlI63rCSEykwQAU
WQ20U0Bg4yBdnU6Hpke4DexrdcI77ZWgqpksqHZdzl7j7H49thVp7qyJjva+aTgYNR2+XHHqyf+p
fj6c9mVy22+H8k8NaNnsgQqrEAb6deSiCKw7yXrRs2lQip44X73SBxj7i19PPnzwB/LSQwslNIW9
AXviGb27U8n587Vv7Ogry+f+mryb9f7ywvKZoR6jjAtkSARixR6onB4S8O2V3ZPRYDaWcY6Nh81c
v9gKuXndqfnEowvHJtq8EuoCusPtuJs+Xyn/1J4U8eyJT3zGe3u8u1LVPXoGdqzee8JU5vwhp7hp
EARuz9JmpCLjQib+oDL/bq7jTOk4w1hll4zNk+Ndcpnkyrxq1pqaNLeppKw/d9QBZVzJCKrfSX+Z
NGz2u7QZ56f9JRu8skKdMBJqXun54/WIahy1mSvv7bP039xb0iHf12BqWc5zbHffQfQeRGw3/gYm
WWOFV9qv8p7mzn1jgwagy+N6IrcpoTU57GE2pdqdCuCismXOusqde6ebHXTiVo+7eqkxCFCJVVI6
sz514lXck+s1uhI5D1HtMoAPcUXEY3M3fKNuFCGMGgzwDFR+vvvtmCnqV+VwlpfSfjVGKXlmJs7B
UV+t8nqseH1vzopbj38OJ7RGKy8v6/vhwf8ySuJ4v8czIte8n77vGw6DXLUN2R+rmY6H8Ccu81Px
Sp+8yzfXjqPIcxm+dLMrrgvOrT1uEAM0svaIqhnFNrJNjskLT1jVTIPBBMeg3rF7j/vH7IM2Tf9S
gMAYQWmuvv8ezZrXpqHzHrlv5sCvyblfkEMLptrf7G8DegDhX+KJvCq28PWoM1J5YCPS8zOBGjLB
U66QA3ALHIij8M7i6lb70m1GDn+GGRGjMZVBRW894E0x+NN2PMcbUjigKoQr+DnCEqKFYISwfGHx
qHMBJwakhosNKRHWB0D8Y/PWOWH5QJa/913LB/UgH+oTp+mNPfvOmDORY5WMUe/hE1ZcXH5+CPOK
OYRrXNIqRSV+WjUQ/1+jM8ngJJb9lrODbCFGkuMwPy1KZj2FHrakVXEbvqP7qSVOkXiKbib7eOTT
YS+riXJ6Mx18mCq3IU43UBQem5IyquTcZAs5qIq58kkNY0Cw6uD0kAkiQlluS1RWLd5/Z3eJ3Dq4
YrtRuzXc9NJqIWMTLOJC1PFEuB9GkoCrypywLUayFo43U/6U8MYQdBZUL0P4VQ+v2MHHIkY3JnN+
DghHZI9IqWD2HyuadYP3IHxb3B80LdY5eaFSrFHRqNOP3e+YWJPnJ/E/uT4WJL1YTBagg9WA6NJ2
CIPpVwUMJseJnwfR/aTZvXcUoirjFXBl0kFkd0jUWT3E3p35BAoFu0MwbjbTFxyM5dVORcjzA/0H
4EuEUBkD45WC+zAbDQK9z/w4ArK1jDlc4T+Iu5dfAN7iV7nb7Q/K/b9GtmwwUjyLAcmtsSkniiic
d8QtI7q+pcgKl6D6758rUnJgcgtLLWgq+x1uXQ7UgBpeHC4PuHSKJJz9GoKMeRqaF5teCZydeFwi
cL3GSS+OtuomEp40mKTAC6o2KJv0pTEOsP0dJ9fG1SBdQYJbjh31V7ojeQVhh6P2mWFvNqkdadZ3
UCfF1xx4xUz18OxwALq5Kd/7KMfzJjB+Ln/szBr5k8bsYzQf4fHDBUQjkdEDMQBYPYmsRgAOTgVw
sx4dJMm8CHuc0sGcyyaZAbNEvIyINyrhoAwzGGJQmGSyniAEGWTM0ZDurba1xlSDJ+UR4PB/Ndxa
8c8Y4+CzTcwHdXQc63AEOcF680NUPFmdV9tg8YKSnWzw4kGOHtXWCi6uQFPXnTT7PE1ZWe/5bhfy
bVvHFb7jwwOY/anYoBOFlGOvmIsVp7ML3+UWgeSQC6kyggsNitMDTQCyIoMK4+JyLo8bzxi5/PVf
Di2qm976Vu7ls+1J3gJxw+mJ2CukQpWPuRRJYq/KVr52rYMMwptjhp82NlNkQi80Lh/4+syvQ5kk
3Sm+1eHgSOyhapZfH1YGeRDSFP32aNe2pIgwHrEbzg+Yh4qtcAOV3R+es2O28n7BnPUKxsbDfwKL
wqqIX/gfYi/TgykHFHJaz6RwhHCUyoKBa+9/FVOq7PaC0UwPqxcwPhpr5q2kgOGAowKyB/A5l8OO
yAy8GDUTv6hwGOEb73aWUD1McNo50EY0RHTvGhEuiGUPiCUn0sBkAV95mbPGpemIq8V7sV+VxNyf
CjJ5PVy4IIUETOwgPfg4i5QkU+/DdtYRUrxjoLw7O0JmBJeTBhGRK2lDV9y6KDdSDYEctIGx0yB4
G/rqGYCVAecTJ5v2YAiDAA4qhvhTjA4XkC2LHY/kucuP5T547r6wIMHHAzz/3rNxQDuMB/2lnXNl
UaK/24jin/oBeKjiVG8j5eIpFCFUj4hB+edZYBj5BQhIMxix8uEf7yso5/lpMMs57+GXFaKWEXft
yHleAXsh/b8It7/vShK1PunrYesraXVPR3+XAGMFHufQILFEi28djqSwiINn9iCj93qqDi/obCRL
GrPPLxAOza2+4L8lxQaKycckIaoSWgjzTFTg9MmO4LMn6sCSufzNwUzP9rHKNCcV5R7ny+lMrCD/
Avns0mm0rBiqtWaJjbfGIJjieZDWpxFOQLpZMdYf8RpdJZATaa7HTx88x2DyD3cN/rpiwnKpT++9
zQcxUwfyvfqXrfJXYgV8xh7UmD9deduuh7837yw4bmhx0tzy35tz2jW87naqrV9LYSCZM/3GkRxZ
kebkGElgxaCZymK0oPxXfvnqBv2C90a9GAoZ76SHOQvOPQIfd769xdID1OmXY52+yO5T3f+g7Iq4
fVJ906ddALu7tcvFsLbaRTf5JtVuiJWZdHiQMY2HNwa8bFUIyVDkS8aZc0xv2K+DzsdWqwcFGCze
KFKpdf8t7vzivq8Ez//b5rAWmOcPE64OyqFqdi08jWjoxuz/bld/vBnLIAdWo5nNQUW9NKN3uSb1
aZACCj0OqNzxQ+ChgqweKHtJR8NBBW5xY0lkazUojB2ai/YVg78Ym9ywqju9mZgKdgxZAOZEkfta
qmQmQdBdDpUAWhIdGMXK69QtDRxHhUKM8UFtgcMT88B1nShLI6pTwDZjI/6yGYiup0OS7M1X0u6g
PVkiAN3Y5qwndOTgVeAtmE3ApRlQTVplKcobCiambWlNozZ0e+4VFNmmlvIakWp+NZMvdV4KbJAa
6QIYDoro6Nti8ji7eTgQKU/4CZhfrAwGFhuHf3ZL5STHTExx7kdjwSDmseBWZd4kvv+ZEwVL4sMY
THRCyVVBomK/cdah2wVpoiA+USO13E+60yU9ttkj8B+X0cP4hwL5Nb0coTWhkRpCL2fqXziVYmnX
ZcusGDWmCmrujSHhApajaSHBdo8FgnfJhPk8j3mQqogB6AAFfMc3AWAhuWI9RgvEXedWuEuBq4Ju
dtOCavAlqEZYnQy4z7hBmCufGYQwJ4flxS/AUOuSG7TouJ3tKQAe2xECurd12X5uDFod6vZy1up2
9cvogLkSvyvjZ1KZkLOo2miXFqD69Qwh4QAlJslETsk920+p6V4nWGfaodwZLK41/BGwteecCvya
NgxkAIaEhc0AHlCFY3+/MATLaWjKGER+sW3A4KlIpL8zyXrQPTO41ysEovY5xPEJZ9nOeS/ITSCH
5eN8oYcr4KJ4+RG++c2kKTZKhJq1QHRjhqHq5H1Edjg2YYj3G5w4k/0PBSBT4itAN6Fc5GOwc2q7
avzhUd00CwxKSQVWdvkflEhWBYl9PRabgznGhuRNJRgAzcGZKO3kvwdHF/paGCpQnim2RC1DK+2+
HLyLyNiUZ5zLIJmO4ShZ6UGRWUHVha3UE9A9jhWAU+ZLC7K1AzBR2Crh0LscgO1dzids/2Tvk3E0
mfg4OFib4jM3mDLuPS/wcEBkTbjJGVdgyWIkoT9cNc0TfRwLTTVan/XlKdRODdMD9sG03d0mhc2v
kQDANcCCckdbA2C7S6/AYzzc95pegBOA7SLgkSU9RL40nDdJ7a+dtHzT7Mtr6MuOFPBNedz8JLgJ
+2JMe5tc5oalLWHT4OVF0jwI+zkBTn5Gz4M2w0CpMK+e1LGGryGzMxusOYLFwH3ALQEpFlXWOTy8
iV65IQhQsGrZ26Pf8VabMaJyUOCGWB6Yoy3OThfrg4/P0x5t9/FnABqfJ3v/tRmGl9krGDrE2EHM
fq/LJaoYAe5zAGT67yg4Q/8ze38wEwOA7OHnHnJGr01yh7NDnj0jttQV0I0aDq1A6aD/I7wQC190
eHgm4x+u+XXS+50mbqEz4cBy8ogk2byUNtIwazwZYggIBxqXPXI9zc9GhS/O+glANom9pW7dz4lA
JM3PxgJmRe7KmhOAIGI15MUmHxtjQzctY0ZaJo5UNEVuemS3v61vOJjW8TmAXOwMfQYUjCLwFcar
7IbZApi6XcYc+RqVs+po6cPfxw9gPAhBtxTUgWrjzIrio44yAwm6KnV6+as3EKaEGQgfd0ZEQClM
cYlZj9+u66jmO6N8YXju8Ne56nR8vAdA5zFA2DekmyRH6S2sUZHbACm3PqASht+rqwtqEBUDaIYm
5gEuFi4g5d+5uqjX8HBFc9aYbVxTb5nVjJPA7Y6YiMgeXXVypk4vHKISzJJJv/m1BuHHfSOsqazO
vBJFIgjqn6P4w7hezgonrnw9bm3ARHqVEWMW+q+YYiS4ra44IZTmV6ytEUYhXw9nA2vW2nlW/VBB
zAb29r45Ey3br/oVk1fw4QIpGzdvMAzxDDRvBHQRYXjA6ZO2rnE+LkHZThloIe0PaYHw8l3d/J8V
JijxBM0G9wVum8gnHMABb2gNTzSmKCETRgTzYnX7+YbFOk/UWeXT4zB8MU5XF6MOPg090YStzcFO
kyoSPYakWzzQE/BcrL1/Oehnjgc5hEXe2YIAB7e/nHeoqigeDoDy4NxFGKPpZjGnjPiYwfA8FORK
2CDGKo0spqZQTwbedU5OrkUcqENtTHLpA1PFe3ah8XqGw5loW3P8BoEuWdbGDG4O7DWxA79k8Z4t
xR4F1A60wnDSmtnYtfB3GOxu6Ys7BLPJm9VskHrzc5CAMTO83jqyifFYPSN/YOpEp+CjNLWR8k5o
0AYB9nYs8cuhgCxtfdz7yHyj/DaLqcZP5GylyZh/Q/ZyBI+TKjVCmGFTCH4rY8n77bLKqSAlkaV7
ie6Tn+1rs39bxvIeF+kZxfXknF1S1jmcnP3kDgMkuwdvSwlQlVoPuzePRoILhJXlyXA2JC1M9a6B
lki/eOuYI8KaixDnsvC7Ajb2OIPSJzSxDYt3GMp/A2FliiXpajBVQxFkOj5CD8/20dDRNxig3SFj
YBbeZeJEzmQxLACZ9Q+UEenXHhxId0T4jstFuLfx/wBsTmA9Ui/fzSa6xw0H6+KZjtH0M9pLsaH0
mCYHUkxQOQfG03lbnKFrho7MXILip8c5Fudg+lVbn5HxBokJBm5h1tsiUuIrTn0x/L0OmWtv4wMn
cfb8bGHvqQzPmQgojjKnsZe5RFCU3qzbejR5RHIqp3AhpvAXw3289we7d7j3lUB1zoE4boo//syU
+XqxrqJx8PA5V5eaBcdqWvgXn4HF2mDi882ejIuwIRWuwyOYUXGzYtk0H7Nybuv979O/HSjmKp+h
Oxc1unYPLUFGvpu1PyqbfNFl/45vJcvj/YLzv1gXYnEqxItQ1TI7pAbj/82UYNHSYxcgoErwyT7Z
NtRnuZ2+Q509BlPqH1+zcaQMcpq7BqB1EC8547iKntHeZUoOzAF27xcpx6X58RFFukO+RhtAt3Vp
qy3opv417Pk5q4jfCa+xPtkaUe7wkQgBwSRaOzQ45uecbjbsDwc5TmkT7iuGgg13BEgTb2xvwuTC
G9a7WT9yWK2+1nAmrv7s7fNTiyOPg4TpYYh5SueSHOMJOxLEh3DFAbgqz2dLc27AAIUqdf5tYxZn
gTwyedK82NLRoOR0+7/n46SpqGmz68elaJDP9FOYVs32v5QJ2qz2mskAs0wuzcICPHXoSMWT/yL/
GjHqg1ziDLOc5EDALub46uxm0tL/O5RRyuEOcbOWa+OHQ/L3gtgFdAedGOMZa91YtJYmLls3E3vA
8i2+qoLQtA0q6LncZjgHmJAuMaKVWlw2PY2yn2rs7jAElwdOqv1BmMMBajjyIGF3XxevlZ44ccxc
7zZsWLyqugYDhAjrwYewaQK0QtjyiFQwHQinOROcwTl4Kc6X+CQ5HoBx4nVbATeaPROMoanXvpTD
3Peej/QmbfsKnbz7Ri/JifD2sTdDs6+ErdmSMdX/np0T3r2cfIZF+UOXfl4Sz7p8H/jg71q0ojm0
PpbQtkwwUzmIMBXAY4ohqbPyJCMeYc7VwI2AEhauI5leDDkoWCAFTfMpLdQ4wAvS7IJYJ56OEYqj
2+dl5UtzlP7fGZxJD7dLEBh8vCitJDPfXXdItVewYQaTPq7DkrkkH4lXnDukTXn7IzaB4CrsTQ/1
3RpLSSKfbpOa8JKCOKuBifVDMFYY4jIWDer1ioLe1z2yO/hLIPOCyWrcgLLVC8ai9Q3qhHBC+PbY
GnosPRIAr8jitehzeqWfH2w1599gsBaaVR2pOC5kvkjkRqAZoH42QRzZKkzY4jGJw6x5DlwYmuw6
pBPWdXleDqzbpNdx+7i5tDFPDpuvn0hYImjuhXPGZRk5V+8yp/caLYcuST72eXp6OtcFxbZhFT9g
5tGe84JeHkwaG8fT3QOAgARBzQaDzWlxAQZiYpCjBJqjMxUBmm54WwDbhw+odki/j1J+8HKxwbNg
BRG9CpPWF8WYcO67TRAY+IQZ8jyEFNW6d87AElrGcorMIFZs6C3jxeJpC0HjM+IdbLX0SnQCN04Z
SxvI3Wyc5oJwPPxata3Y0K24C8svNRd7gtqNGlNMMFvu/2UTYj+eMkY0L1O2VoblqtXFML+E73Qq
r6Ds/uQYi9G3UlANpx1mTBvJxugd0yvA3plumsSdYxzGxcHf6kMfXw0t8HCs0r4g1/45YL4ZHF8A
vni4WcVKgkgd35jj2lyU7nC9z0DV3NtkT+xaYe09tN00P89o0kJxPbNAsNyWLW4g0odKsPkq7C2J
Q4BUDvoc3O2Siop+C1OEpQRFS3Oe/jl54F4WoQ4QMzWeswCXAYo5OIWpOfERosBEKGANpnlwSa/Z
N8zglsWtJTksZjbOmN5IAYs2Qrhj1CYD6zp92N1KtqG3OxmXNpcmc3K+y1U4Y1tbPnhoUZCcqY4Z
1kbK4omiUQyGKahvNDbPSKfUfjuGV/xoyQtaLVQSXhykPE9ABmlGvTBIccOimmjtu3WnqnnwYHLv
HQLJclDn8x+EsswFAjBn72FtW/u1fUC7yvSAZEycaNwLFSVuJcJ+hR869zq3DFAc2CciG70HhCIY
N5rJDBRzcI/XYmvez5/ufOcMUSmtqZPDZW8hKeMWGi/2YFV5Um4a2h8m9xayCUJniuA8J2YKTfDD
KhwoP6ZE3naxHPAlec+pwQWuLd9hIw6JrZxoO236IIr9HmBeAuYCzxGKEjmxIRpF/2Zxj93wncY2
n3Mej1KM8EUVYjiCTPWMXhf7k43j9Z5K/j5Bquytde7QfI75Ii+Vmt38ZVwBcX+rJw1539hbmtTN
pJlrAe/8WOGEPjbFKGexfvjjhUrByQ2XEG9WTGP2PcuRwnB+pFIlvLwIB7+g9mNnzrwxgpLrdsF3
12Dxo0Sk6Qbl/IOjNvwAE6t14iP/0PN+TGwjUNsS0NsCWx+Q/4syEy0F6TA5kzShBXk64XhG+bt8
WKhFdzcGI2QULykkXKBb3W8wDBBPxxeL6uGN8ZYgJ9jntxbtlraGWRBlVyTDzsHIKaC+rTnzRTWx
5uBP2vXZjh9rDnqfSzUCNSY845ZQZ0Eio+ocRcVu71CKMbuCXGa/XIo0thZtBP9HtY5JhS/BNQIS
ygBwkDPT3lG0Q222r8sM2gNE3n9f7M7sYYt9TsmsCC5EZNhz8IQIIMA9ex5IgksJrmKznk/ONDOQ
gdgHmvNvj1qDABfGu44ThGYT8YndBINKzNTRUZiyKzkaC4vU9+wLI4h0hJuCzcOXt4zEfMSpS32G
kQ9W/oWjBd8t3B6SNpGSkhd0XRE9rgEEkcG8T0kvnu/TkXDnwICPpaUujN+anxxnHzkY/HYkpbWs
J3z+AQsyhhkvkIMJqCvWJMvr5MnMBxP3FyDXehS1AQjrslkWO5HnIXPq8932MzWT+IuxtTiNsdul
kZ1BqcBcgsA1uEg0aaTA+W9vBOoyckXdU5J1CH9KEIdEciELhn1tXxKV3aXDYcVwxaTxQkSENX7+
YhynZc0JKrqBKSO4y+k19pqldBAPmD900IRnI82WB4OR4eMPjadDPWALc6ML4RTXI4+62pGK4Bih
7C3zibGV/O8Slt+qmzM3RNh13dRQAC2l9S8PR/ZokoufNmjSV/z9q3QLE2o4d2pS+QxXfNZBwfDh
QSeaXey7ZuGJ7OZm/In3/Hy/SBIot0hjJtHIoLfpRGbz74VR/A4hV/0Lh66b96dy/ppXLH30EaVP
LvtW+B8NfMx34u4HXRGfAJOLFa/ji2mrv7ShzELB6ciGAw8T00oJdREObX/M3GxVJBUKxzfFG7qD
jUQ6bbeKnrMei7AXJBUhgGcwRTAwGB2BF7cEdwP/wUDdqnY8hDNvBKi0tx9QLuD6gdCSC00pYrEI
OaaB2UHb727YJI+lPojyuRgbn12ppbBDzGM9GL8Di+7ElBW2d/wKygWqs5iTxx7ijuYgVuUAlU8M
cWA65jE9yjmBos7PeXbVbZWM7ColgQPHtjTH6j4GP2DbaDBuuUjTGyl91OqcIdy/DjNa4RmFJ8BU
8eusXtzSMaaJMVLyekE7yuyVMrZBRYADGPbZmEUILdPoNwdnfM7xoQF/Qdg4oxZyBebYO/DqzUGI
UcPb5fPwJgy3Y1tsWVjSDssTROAVwP4Fknmw+brFk6n029Rb5/OyAEWkmwW3hH5LCgZLKE0wNigM
6DFQtn3csBpbSyo+OipIfGVicDWJawrrar/yjSViuKdDQAhNOj2AbJ2ZXyN+6JkcbuoDGtidMG9D
3b3Cg8wnYolgR1CtR4IZrHdjug+JBScLg1mvsep4zRzAEAAd6H+hhOaIW2FAYiGBih65yzsdh4oB
2SUPH3Dcw6sRER3FAdtmwFZ29Ah3OWImF+XveKNNadwDUp7B/div3NaYYHFD1sCoBpcUujy+MN4l
PtfED/A9l4hB4ZLH8E4nVE7l8c1dTvFn0SJNuU/Ii6XteSQFJxs9jyJbCh57xy+g204wdKfSsY0N
JFQedQ7M128ouU0K4AHHyUOVRB0nrnR5BigOn7CjHYQzHCOUhTjrnOnC1mAkwFMqVk18ZU412Bff
6O2LrOp/wC9rDm8hV7PHBH82y9rFpmDxXKkMo4hRoH52cHdlwHOtzfKE8Jl6FMNrG4tldz855SZG
Ku6XO2T0S1+ag5cwWeZ2Ylxm0gxbXw83e40i/EVQiHCJ4Sh6LGk9WWjkpSfwaKMzICDhPpaRNdhg
kItoESdKLUEnDUCFFoQK/r1ilmM1gBGEQVjdvPDLAIkS3/HlPv/a+FRalyNzVt+g9O//6G/js3fE
fJ/CJg/SvQU0CLXGHCL35aPULa0uMaR8HtchlQp9NFVpGVwzyCgbuqGk0eyj4bSMQFc1JfUTQ8Rg
73O6uP2CY4mRSXRNAJxz2qXa0wOIqsjzau+zRJCQ3Oi6ROzLmjERZlW83gd5PiI/ar9RYmhzWywD
LVW3bj9aOAjJusmqKUoJduMzfBkiyY3upfDbDA5LXG8AYajcI0H8ZpHwThFGROhRWPBiAYFPgh/B
1/d/sHG228UYf1xa1hQy6/TDia/EsDMxbQYyGk9o+hagWn80qYAhcgKhGnVcXPyMNiKWBo+KR/iz
bth/8DIiPWKm42kfRGBUc9aAD8MF1RoRTyreDuiUV1Nhtf4ZW0eKUYDSdnHjrFJc1M7REodSBJ2s
BizrhY0mQK2D1QytB9NM3sWecCFBzYAAi40RwMY34/kAUNwof2JB2HlMJaw/xEoWjHLJvS84n7H3
XkHqiyFwAEBe7W8iwnByu/1XFs2oE3TAQjoQZsrcrNoWPo1wwyTcmqiRPzXuEuz3J2o0ImoSGxhS
ETUi0AVe8s02D5sJ3gzxtq17UH2bTcIEiLO28YZ4dtsa0V7EuGSEiR0K9NBErQiqAOG/XE5EFqbU
GsK45snz8QA7efuaLUCOihCgB7m3agZnltieir8xn7Nd2vWHINw31QQDHCdl3S4e69aOZQv3aLui
j8MngKPrE+kz7DwANcWz0yhlPjM5e+GnpAWE3oQjJnoWe3ouA/WwtMtg+INavc2uqHlbZucn2N+L
W1Ilpbtnt6Ky3WLDb48AqLfLv4agRbbGx1dFTwH0RmP/r+Fwx5S8IiONUyLRMd2aaCAgAjQSwTpA
iWqIxtMWGR+Q2b52i/kALQ1GuXfKMPuLbqgxh3w1Xmdvv7DHpq7FjkXGmtiSMJ1bAd9Ars/ryRgd
9hc3Mh8o8a7NhDoes/Nh1vDvfYkHQHEb6qAyFI0jWDCYo1ITGekHUq5arSrV7Ur4DJuaSC4puiTY
BG2Q7EE+lbMW2GxmZLAlsSN9k3vbTYwTUo4FXmXOh4uNVYta0NzVKbNnfDSxcm3svwaLmRLTC+5Z
pO5TmJq4qtgP95nBNG29MgFf5c3hrIf+1LU+cykmSgh7LmyPloMVOnN6Pkj0lG6QQQBmp++IyxZG
YmP10wcnIK8Ao3Gi2kzjYdfMPjlh1PhSuNLLAU5SXk7BEht4TRnez6xoZjd4UyTF0LxOv2smsOVJ
zzo6t6g7fUAIQh3FxN7tONqE8NJ6rEmrEbcs062r9/RBM4nLCYAbA4YCdxQq4OeMhIdw+tAk0CTf
VsCvLLELjDfcfvAl8pZYnXD4/MPbNKta713w2VkbyD8Qiu236HLPZjF7chPeraH5DC6UkiAwcc9f
gEy15wB+EnFstzQHOXZVr+k9LFzdljA4yoa0+4z4oBCU3NvOl+XiVRGIbQKj7LV5rOi0uZdVe7zT
rb9ywcnHYSHt9tZc826rC8PUQKaw7Y7neIjd6th9T8kNdrc4AZqtsF/m5pRoqIsUhbTXe4ivlmL8
wSfS94GgjoRp1RoldkyBCtForrsI4z97qpx/rReQPcK+k6ygrtZNZdIeccWOev8xFz8EQPOKISM1
FG0PpkpQ3jwpaKIzLpUYQvoZb5VqACTVuy6/646tMQGeGzrKFpwrxF2J2gN08vF3B/mGeQp12KY/
L4+I0Xgtt3nEiocQUSdAN09KwCGTlCuTTCEc6kNg9RP+kX6TPTJQoYlmJgTJmIAJqhVeA6iuHugS
HfYcpuQ+Gz5NEUEFirhm6to55Nms4PdRqt1W1B4ZXjT+nVJQN2fvTFxw4vZRJrSxHkWlwOpgF69u
7ulYpJefximPKIgQ9AE3rfEtC/cBbphayxjRaCyAR/7TRKPgyaxvPAKIB3eD6gNjTawGJElQdL5r
fmm0bfwGbKSxiPWzGArxI77XTVShobrNuXZt9CB0ogxil+UE7StrRReTrcIf2fVcsrdoEd7mmkgH
osJ6qrrKAeQs3MekBxDCC2QEhKXHTBv32ZhZDWRm4PeKS1uaNECdUNKOJ4EBjicnzCx3F/ckbvOG
ODcBsZ8T0gpstI+xeAlIZlgMd1KOzPGaY4g/8IkakDTgryl5U36umCdW2Qm58sHju/oqVBMKK+ij
UQlC3QPMUl7wOxQ8wP0a21Mmu1yMWXk0NoMox8lj8fXbUzHJUmIfyVMj9TcG1QEM7K0F9ooQoGg5
GRbpk5a+T2Y6dttJ5lZOmaLByKMqkmfUAE2kiZEH4NXdEzUc0pB4DyTAjIY7dm4Eq855LjRzxRF2
gcaIg9K/G6wGz3tGFLRNYnD3yFbG+3yzBu/u6KAccvflL3UTLLT3M0TDPBEmvmQbklfJrJqb4L1s
vCuL1QT3RhHMgQJnfGD94H9ior4ZZMUJJrAHlp0uW17f3aq9pxmLywVXKpE2UE70VJ8xMJ0TmYgb
N39HKAMywmlLUTgAeDKlGEwZvwlbXKu52/zn+TfYVUyoh7Y0IbrXO2PiRg1H1ah6YsQhtPt9qAr/
+gZnVXcc4NhsA8Pjj+AOuYlFcptOaB7e/Ta6bGgYOvDayCLiTWcUSXIwOZKvCe3s5ooYn/pfdasa
yko4ApVW3bFhXkfI9B5clJ1NIya1m7qGPnGbn3Ov4B32EX5d+y6qKDO1g8Lqr1Yj7Pw2Gk0YF06E
7IqLltiGEsTjF+9rPIQc3ENHtMT1gX5/IGRcna+k0gwjLzlDakHuYGXhATZyGEL6Gkj/hYKc9V8u
h/6TuZEwk+WWZOJ+J9eQoe+6w+DSgvgDayJ3YE3sg/3vnh3PfvkKCaoecy9paNf/7kSR7PSavVPS
8/eR/vs+DNd0Nc7pR6aIzm7uzeWQgQthwahi5qDbt/l+K2pzPdNwsEgQDlXelsYgBI13oYvQpATy
BDdgHv0ERv9EjOx5mtH/RSJP2p+DKiTkyBv29mlmnAYT3pKYzIP/zEgTsrHkcjIRmdgzS192QJE8
ls1bNS+FNbwHUJvuiNDySPBiv8F7ftl8llDKuZk47eQoOzLGMY+CehADuU7Uw4c86JcHYCpUTuLE
vUQYPAUjMGZgfhPqGQfmcJZjtnCPRYu8x+AQzwoLfyEqcP5genEJB0HRSluN31X6Q7ixDZWLQoFi
FVANuNyB3RCQMUc/C1HTVzhWhIMn00yKyK1ox2UK5vzAJFH0TPz8zGMx3UBPyZWOEAf1iYNfk3f2
y2keprX75syEbx6y27TZxT5QJsE7lRzRNMYf+wjNI70vZX70Ezo8i915YbhAzWVuSZo3L6mga28l
UB2hN6KcYB7C9YJ7/ii4x3jLcK4OGdePOJ6gE8xXEXxzcELJ+ntOi1ALRikOstwyVti5mrO98GUL
EHlYUD6znjTjpdP6EjNgauuCf2Zfh6mKEqyLKGN049CscZbJCWJXhqZj80fiBr6Z63o5yohnMY9f
B59ElKV/GIzyNHsrox7zwXbp2dmaL1/d4mLCovrOOBRg2wRkdVGML7cqbc0jDQ54oDDyObzvNLBo
sL0jf45zlJk0xfKNgFMtNLyjuCDgh5wtbQWgQ307W75ispEwtMQ1jxDVYvYSrRp3fA+zGg4ZQ84m
q2d3CxYTNkrILyCYzBgEWPlCDFi22HMIVokNqQB71esBoz2H55mpaUwt4OPgjI7gHghcu5xg8cIR
dMdo84UdIbj8XNx4rwezBW4cdwEp1luDIZtiMN3bNOlWRdEOJUEM0zhBvwS+GnbuFs6TZBc6kDtl
P5cPDwb2/08MTmQixjAA7qqocQi/ucxKZkR7ZhLx057DHNx+Z9tB2E62lHIswfNERnp+qJbMb6n/
eQbIJM8TISlofcmjR2Au0LtDlzxiIGVGqZX5N7QgEfLVhl5aeTAJbqzoPZmdWB6FzPfM7/aXlBoH
yhz5z7WTM47G5Q+JHZFaNMOCLUG2oUsiXfZaw5mGv/n3T3ChMW2i9DdTbjDZYz4PGonEw2n/I+nM
mhRF1jD8i4gQZL1lX0Xc9cZwKQURcUf99fNkT0yfOT3V1VUWQuaX70rwLBF5MyVHS6KFr+naHQ6E
PPTGg4we6EtROk6KCNenUFeYec+XYmJPPHyvIRHKLlLEmEPLF6RyCYKa7KiIHMzZFgivAFgXmxu5
bpxIUUo4Hw4RBCiPwJsTykDh1e88kFspIn9tbPx9BiRFvmyiv7qJwq45Umhy4hsHclzOzPwXKNEO
sRVIwnEamHPnvL0nO7FHMo96SniFzXJ21kisQBS4mtz1KFg7diOOK7QipXoq1kpjxoEvpNQLSoKi
bs7EUrxeoGXydmdPTzoYnmrCgKksAJ6MGMyujkQalquBwZnuM4bfU8fPEIHPg6dWjbB+M5HiAXJ7
+0/xK84zogukP/6U9kGVGFHZJnyoJPde8I7i0lxQ0glsXxUc+K5m2mI44+gPayPeJzkG/ipqZ9lS
r8pp3q1Z6kItEnWpwGFg3H1ezAOr9z8sC91VooNmIfxHKIX5g+3ibk85twBDIZgwpsTuuDpWYQNF
k2MUGkI1fSivrOnVi9E+I7l21GDfR9Vy4dS79mIQ3eVp/uBYjOuFs813+8QO4LbDV3TdfA44Iwg0
wDB6eCyMFReH+AeAsyoVQ730d2VfAdaGSluc5sQlPUg32LCr2tWIKOHBaY42gEUUvBucJ+2xVgJ+
pIDf8LdOP7MyYjrjm38OwP3H95gcLnHQQ6roXeAEwXj5CcDcBkhFg/5gTryc6Bp8hPFcnbDMsBrc
fKqnAPmYmcHQ7ptXCjBzGQiyTSgmJFdI/zgzMAwxZDEQ++fBDVmCqSILYXi1L1DupB74oMIUUXDZ
QgV2E5jL5EK/iQYTyNF1xqrHG9v31cN2x/FLqLOYAz7xlaELNInMYsdkaawYloSKS2egAdjWBsaA
XOwdBmpgKQ1QIHjD00/1SIMSgr5bL5Uh9RORkgphGlInUMFLTDrEjyQtoc0TM6K0FGanLoIHOyii
uIsz/Ah7Kc2SNmAP3EuBVIWlrM2PAJc9yGKdNmSCtnKBjpQE+Jb2byW5zUTjeTTcGdE1syp8sPLG
Cim9N7qI3wGu4jl8F8XU7fwbXM/OD2ATN7cjpVx2rl4Nikd3Z352rm5JgrTBGtyF10BbHsc18R2Q
20BiCAeJz2HPs5aUXG8VFzXX4T1Ybz8e+KD7Xp1D2smHHxRwPHFsPW1F9CdHbiQ6wLgTRgkiiMhZ
c84BriiGGQLvmHJeoN51+KYm5cQp/B4U2FPiX0pcg2MsT6PLyPQVNK9IsU7B1SX78jADB3mINtuO
aXH4fhJeA/UGBiY+fcN6ptlzdfl2BsBrQDygkv8Gs4M55pqzhV5ZbthhKEcO6xk/HcDPZ3PnIVk7
179TdqOMAp9V0ALjIaXH5EPesV8ihyKjH95QffmPLYeOxKTscHjcYuXkqDI8b9FIUZqWP+bt/EqG
NZcz4GUKAOpUAJ4x26pzlkvq0NN2eR0w/evoCBeIYKZG1ixqJFM12yEhFv4X2TMpF3Aj6+S2NH2S
y9ivXjlFhU9+Ig7u0IuE6F3CrkPZ0UEPLFg9/LJYD9rtzTP5PUqpzoGok9H0L6U94n/ITkCtL694
/l3qUZUh6RXSCAauqXiaKBBeygVOP4+9dNluDWLkz1E5JGXVX7ygH0+x6JpWsmZrhRauDP88JHQ+
RSVF6HjyYvvAdes+ifIao7qct955waDOxWOlPvCUY+PBWJh+R6glt+vBHTnPSC10GCzLX3WxOpL2
8rDa9lFhcywGR+CYDDma6V7v6rSoJf5eDd8DjGuuRdiwx7eDkV8W/VxFxM++tEGfOfktjavof7Mi
Zk5eMJgiE8xzyg4+gpEKIKpIygDJpR0wabmFhFLbsfbi5e9/YxFTj1+cxZ8jm/sMKLProTnjTLQl
5js7e0cY6FBlBvtAGJjIcOXh4RX1fNF7yzYSNBPB4lHTQ0+SMtLveJho+XFwRVxFU8LgZTrdwUI/
Nq5pLcjkPeQJcpwCyM4j9gCc7REgl8qtvAwW6vTlKQXE8bAN9ey2hc0RyYFIAHlWGYxgE6BzK8ri
FTs+h2cWJN4mZhcoq6K9uo3LQYl7kMM+jy9WDv8TdStaqFlQ+EljbijAIBZMyIs5f5//vPsvvkYZ
MKU7IRiWuzlg/fM7xjisjlfS928Jb4M2tIZWWm2N6DzFFR8ZQzHr0MbAo1N4spOW3Fm6PS30oiNg
A0OkQ4+O917wJCQvZ3939j+/VxgwfC7RJadJM6NrKKPCawMQfaEB26U8nGul2dW8ISXg5CmlzwN9
ZLC7zpDtevQXeLrP+jq/AKlhLhpSU0EXMs83ORfIisNvrO357+/JYThbT0Gw+W6YFW0liK1sQ5oP
gLM8NvIOpSM/eDi9DZl5OKNQ/Q70j/R58HEJN7PD/Rd/XPYYvwd0obILGKB0p/iVnP/e+OqW/eGR
yly7RdO3uEYLVog/3htU13CaKTnxvdEtVFZWWEaA486yZseEdI5LdL+0grB7gq34tyG3WMCtmp2n
htuMNUqvaJug6AI0zD43pPTaC5ZOEpbZCypn9MFNQz4r75ixrO0VLgKiv9vwFj6oFknuZHKwmnMz
cpra05ZO1InONHVNRQvMjcBroDjLlYlT5LHAh3zjoD6CENRk2n3IawgvzHGy18dYtT1j3IWnzaRj
WPFviiikUXl01r/RQwsk7oZj+IK6AWEnLyRvc1TWiKNfoeVufs4VEejh6q4zbgLuSWPZm4NZOEch
MOAswg6eEDINrpP1kg/nSlSkS3D/4vp3Dkja9sRNigOcNUqwnGtvCmviNTnZJGzxAtL8p/2yB7zv
HMfKGJ/Y5OVaHzjWjitLq6h3S5myoRcL4OuQXSkSU/6Xx108UigFfchL5pRXevO/MPHofm4ktidt
XpKZBn9mDJGJYGyFFUgAYSgzTcx5hzjoxIdEnT31XOgaHuhlHhTrZcx6YHqECb6Su6PNxA5Ntkp0
3BK/TquC+ISeXU5vCVERNlxHSClT1l+yp8VzIewWw72Ez9Uac1gAuid0gqpKqlDMQHM1e0G3mq/l
LKdhyT0DnhSUkz4blRIDz8TnISmLWMafkZQ/DuZKXSmIcT1083UqC57GafBks0ARe9XDxrPO1LgZ
EDiR49rm+0LCICAQfSbXXT8SBWQUeCGRQxuTc7x0EKeiGLGrMXNJIJ5wAlJSPXsBO2GLtrUlAUix
kRss7LP+8kr/nKi4EHYUyRnpIPo3Z9t418kvzT7UVpwUUrxxMouqE9mtw/PywjtMuQkZ+OHFlefm
EMWr983IXZxiXqL4oYLLZ85rRoTvNBTM01R59o+//PkiQSz60ALChWPHC87RbSOqlU4QUP/sGMeZ
gVKustfFbUNfEfmGmC7t1Z7NOmGh8hSeIjX4FhXV30KOIXE+bGev8An1wcmssbfvuelmjxj1un32
J/1Vk03khMZJjFX2BUGPlFfCo+//iEezyeWe0fSofp0XKFCV3li9eTwBkJDSg2uiSyTFFb1vdk7J
27ym15Rlj9hKFdc3Of2H++6fgcFGR4cwyKQgg5g7rgz+HYjFZwZFxUoshRQJB1tStlh2l+WY6Mrg
O7N21vi6EBdCSp67LxwF9AO6gcqdkZRXyPYIDxVaUiKOdtwHYT3vR23C7s6JwP5FfZ8yJSqlqJBD
4iKL69HwNR8zbWeS2sl/HS67NsFRkulnVyNtRQhe+y9iXezHoW/vn4Si9vPnYgYl6qK4+wYVtR2o
HDKRY78jUuWTF490WjzuNmT4NYPWnDzib/BGj6o6z9zYktyCTgLZ64JgJYaUOQ6kqGIkEdlRQkrU
es0Ml7n/HKPHp2JLAbFHTIgmorXdbfRhwO3RsvOvtY38CLjojC5hz9h9eI4oN+GqcPj+Lrmp6ELI
xZqPTpnLfEn3xpIY0JuDWy0idZLMqQ+8KbsDUPeZCdHg0p3HmBFcFQGwNWbHCuN3ACHHNSa2Hm4W
uvHtbK4OV8GtOEAaoZWjYXbh/l1EJPGdZ5Z+AsnvklvymHcofgy42ivgIqiRN+n7etzM1OxHbmNj
v0rKfX30rhVBWPwGFydfdt4y08GBMRZ8R+b0G3Ovec2AMhuE2Wxi6gBPX5k2s+PgSP4zDswR0WDk
LtxCNTtucPeENIS5DW6KC51F5C7m17QZGByjlkDuo7P7nhwfWB9dQmkfMyJuMVQ+U9FJVs9uUBJ3
aEXQWMfIHxgoWdGdanDcUHqmP1KTQ2xOiuy4AjUfIk/neqJ09UjcSx+dS7/ksfFkRr5+8AYeRWSB
YbZl5au2/MC0MVzdHje7uGniS1RGKsHR9DGguWZD5ud38N+QDoo9jLU33LxngI2uKV4hYdM2aiav
57Azf4M76yX2dJ1siPQHOTKQxuusK65A9AOe9euixKjOpWTkRGpEUZ4KJABCNxU2+iA0hprLq/d9
DK0iznH2TNXiksoL7qky1REI95w+w/Qn5u15IoWSKZdgiWLX2JZ9AZdM+0iL/jAnX9Gf0oVxL2P9
7VMSAKbdZFhO2qaonmNN8fXPTEWmUwfaKZAR4yJ6ZXtlm/t3cukwkgGZn5xK6OcKupO/nKHI/2tl
T9ujBySGfNyLWdk91YPnAMTAPKav3siTJP8Cs4TYqEeSt39DVUIVZcYiEZVL5B4y0IooiAQNTiQS
Gu0GlT2EQf6YPvMPP/8jvGb3aZdQtLFlYjZSa4IONnrD7I/PoVDQQUv0WuIw0BF7pGynH5L6SD2y
RP73DxJYjxrcSiMNr/T2Ag2IHuHBKR78BoXFb8O5yOny5+qehdAhEoeXUyIhLu+HL0SGWAnQoFng
Q8zDjCRm0W2/MkGfsaXSID3u1ZO2N1Jeg/Y9VMziLsy3z6R9jBt4nB7xWLeaIPL1cfBBU7+G8+mj
TnkQdH1Z9PhpZbw0T0Dtj3P/OF+LwF1cyOmnJfortPAlQQrr9EbTwOFJSvJmtjMJvRW/+orfU8Nf
nRhmqmyV7R01BGAjuBibX+epakiahAHNcYsJeOiDM4OJci4mnWUAtnfyuvABYMcQodq/zjPn39r5
qtMf5p/4xklTR/zeFGvWFT1AK9ZBFqLhfOf12ufLrG9xCYWN6NZcWRjrH8Gp7xOvoBHMeqIKEJa9
dhQKNlFMEk8LpMbw/wl59c/avaL/rMlZIqgiaIwMwUf5du+rcxXLf31OIrVbcopa8f/mNTzRx0T6
yie7AP10/o0j/AULGwcwtV6u9cDClEWYvoFx3f/Re8m5jZuIhpp3IB3IB9rXALNYVV60mghjl1aQ
hjivAmlWpacZaNzQTAG2wHQff/gCwDZNwVmniEXR18FGwyWM3ltw5lia9gO8WlARHKWFO5O0Knb1
TOyW02/6hPii3AMdkIYhI74hZ2yx8eFnNYcCP1UY8H2OuhwRb3NtKA/Z/3hqNKIqqpzYTuc5AyAO
3uSyMA+xVL7odToiruyFj7zeQZ3zqyVXb9K5r3Rt2WTfBIB98bLk7MI5RoT7/TXg16dZP+5SijcA
pcuYpfh5AW04Fc2/N0RNf0KZ2Ea6/ww4ngMyCJnLAy5wR5OOBi6shfzGquKSR6kJjxe/j2j+kVmc
4Mm7Cz5nenii5hmaCyypMpboY4r7DrcThlTEXEilcB7+nD/TnaO1zaFX6Df+wb0TC5K32RsFAi5s
5zMF9I05ClLbzmJCCiIbLLOD/0jrYYWb7Rg9vWYi7AGwifDG/ODR9OtXEW9CoKJBuG2ZzHtbzFZM
4iqJO3QWMG/2vV/GnOKfnJs3LmFdyJUBFxLWUwGJVj67We2jxJ2dLEc79OO70NnIs5qD+Ag0CaYS
qQMi0ghnGRI/pH3Ck1sOzgMiGmb14vPHWtER5g7Fk6G5X2B+VHCZ8WtndsmDJr5DR3nrAmqPZE9i
6tqMrgj6vE9jUYNt+bc/MwLKHL/Ax+I3LlSh6Fcja4BLpeJJg9cwCpGsjY+iypH9l0DAlJyO+wWA
IyDVOyBlhuykK+1xibgjpZjebs4H/3dBodQA/p3pwYy3H5x3qaE4OphOmR6Q0uPAGr6gRch3RXpy
3FsF9rYYkSSOr3/6NR2vGrpLnmNX2N+FiuSXNIXwZjNXoIkMBAn5wIfEkIQPog2MEeZzHJ9AuY+o
ZahHA4/wosF/oyX0qmzPkCEYd8CxMeQBNuHgphaYtFAcUE5/ND/lHKrhYMmlhRBDGhCjXgIaUUCw
iCqKzsEYdUIAjQd3Xe1BnIdvrhzxXWB7a69z9ICjir1v/QK5kQ7TsTdc0dhwh/D6AUaTwYKugA7A
f3AuDNuQoapgBwXmVVM6XhLyPzihiwq/t2uMOcwz4JRwKryIBRBZPeS9YAxmC2P0EEw8RdHIxDkj
Du8DCzMy9w65ZcOv2/kdZByDDzW+3joWnWkEr7IIBb/ZheHhigYDfR/BqwGJTNzcAsH+QmQKjuOA
6HogApbUYmwKsTci4y69w8ajuWI474lj90RoArNmfC9In3xvTKojFJvv/4YrQDW84Lc9PoZImW1O
IuDMPi5OiYyOhstvhh/824hSKDVluqCvjkwl4D0UrD96XzQaz27ZEJ8nkoPHBDEP0w5uQu804nr+
DFclz+mbU9qBL1E1IoocLgCFDZFz1DSfMCLAUZAlgGIY/S2MGYI/vrSJnQh5EreNOVkvJxcG4BJy
G4mAhwcS9WsL0dQCFDNGWe46kud1fJtKGN7YsKmL66FV9RWm9hzZBt8O5jRXAlqEidqgQw5JrBBw
qcPzlh2/WhF+Cilfjo0BghGesGYyqmx9ditkbl08unxrSGl2qKIXmgl7xjeVEKNcOM0L/U8V3zn/
KNDoVUHobaZP6MBAM4pg8jMYydinliaLrcj6omvFSRFeB2mMVGUIQr1vgbvWnhy9wnrcCzcp40eb
wT1B8mLmaJI1WwapTiNYPtYxit3QUhGugHAwLuGagAR4Yg3+G81XZMXN8LkpQ24GZ/KMLghl+oN1
UNl/Zi6P+HvO1Ip4Fn6xPubMx0YkuQAhBE6j+h7dvR6PJOwCeQoIBWAvWCi4IoaznlR/CvYnXF4C
BAQG/C1IxBX0sfNYrP3TFmdkAZMb0FzyOWATyMQSTM8ITiE1eRZk6NRj+py9rkFCRhoatxqnkWvA
HHt1fl4TsYeiduBvBliHEd4gciH6bQjmiUBVXvI4xecpGAo8FPAnnB+6t/PgOJEvyXf3zdG+QFNh
DUDlL3yVykRYxNfj0SNDGz157EBXIPG04DhUQaDVbZO3LqmKbJ1adNkB4cMbmXnD19SoniZANzov
IPp5kesFY6McqzlVgwGqCqFhkthdSFb2sajIrLefmH1JOEqtkUbuIuG6/UDGXdbB/5ShAGFf/iWh
Nwxf8X3MSWJCQmlgZVZxwfPWjxEAlwcl4sbm1QqZOXoQXbwYOOH5D6GLsCShoc7oi2M5EdEE4r6h
/xLUrnbhc/krC6G8r4S+ciJ0t130ye7OxswxULOLcz8+B5e4x23GWnZjOyoxMAhCHVm0o+W8frBF
elJx5GjYQ0IEBKOOdc4Bas5kVlSUxw//N+Cq5oJAQr8n1EiXqbZk94n14pSanFZH4ihCoExrLzAL
ZGStwQVBa/WYe67B/ksSdDWygBNA/br4HCmHH0f/2x+jo9ffqQzBCG0fnln0xKmrTdaDKn9Oz8U3
EUYoLEXDd/TjiJ4eAdnIcgGQPaU0pW9uHBeNnKO+BNYGxLcj6sqadOQKKgS/De6+vPu8gK9bHrbP
kGMRr1aOpJScYIRr4n7rAIhmvbgakH41gFXZtAN1tugosuXcwnmio18k4aKAGJt0GPMy58qgP7mk
fY72xq7a/HYaX5LTHlDugswYsBCd3BzLJ12RxsQPM5AotMWDSJc72bgoKAjqetg9QCKLtAuDAGqi
qYflmzX5OYCRO4NfPt0amXTra9Lh9dmbRJy3JMSOyzp5kIb5DU714Eam5zfoWzO53D8h1w3GRmYh
ZB/HED8V0OWDkMIxHFL4GaKo/aNdBSE4lxOwxQP8DcDNXoQpR2UZYr+6EuxhQnxjQ7RNGhPtqajQ
ReR0/TuiIeNHZ7LbvDaPWY3UijrT3opD7/ES4daz9tqSQkL4pLzFr8cKQHSAMFUjqPDBOFKd2DQG
CNiLm4/Hj231H28aseIBPhsrTAy0ONVRx2xwZ+QU+PRvqWTEXLLL9P9g3AtOWLxwhKFDwEaa5NkL
cuJc0OzwN+wne4B+eKYvcinP0Bs+bQ0CpaaJmnNx3ibKiHCgZiul/M2Yd4TTNt6r7dpT5qepPrpO
HwnRbuF9gfIbG4ECt5FZ/BbN2QgxOzO4Aq0F9RK+l/Wa4Yo8jExmEAAbomBWpEUyVNr1xMzhaDNa
lqCVmZyAe5n9M3KN8cOATPD9z9G66GKCzhIg8ZwnkY+vi99e96Sx0Ll9gf8FsHYriEsP1pSDsG/z
sQe4zq145wQ39WbK4UssgMXg70jofqmNpZyXiKI6+bgC9l/H2hpEkkQur/e3wtxpr3I+dfvIKtGU
VyclIh70vI1jQjeAw0F0YCeitEJYtYRl683jek+rkezmRvKMOsTZw+/GyH/UtTTee9cVykgdGEh0
SMQynK9GTG64nuIYAwey1tRXG5FInbn7tEnHlFH4Ks2aQDfItVgiUimFDpFenkT3AmlpXP9UhH3W
WwVgTl58cX+Meht58o4QzSboJGLQjRrJMRMctxGoHn1cMxM2Z2P2vAYTwCeA/4CWIXVRHJZtFnnn
t+c2bec6/QfXOWiF1UuerU8aaclui2IJ2shErImnEFwyMge3UI5oTwi+NAq//X+3bs7lwZc++Ax/
uWgVP2W/IUHiMTj1Kbr7ZYbrtJGdjm2BEzI7+Nb0gFdA6VvCmVVOLdvrH7RMBFUlpQfBXolImHNG
VyzgWN83Y/p9cN2Bwv5yfXpfdLB0mTGBCJxXnL345RpDnlcuYfGN6QsaMAORHvITi5qG4gVTnQPS
uUNhsFdIm0YnWXv4455/EkHu6K4UT77ZmGU/rinu2AIEOr9m6y2JdQR8Srye/IfBYsspVYStLtmk
pQkrM1PVlVJ4VClOGXyGEMd4DXrbcct2I4qLYch52Lh9+PYaTTtjdggWDSIhe4k05MLgsdR5HZor
E0eAS1TbGGVICt6bNEgVnQf4BuCAQpWlAAD2577fcXzSg5Pl9W4xAICuTvvV352dTcTjrAd9yL4K
QGL7CAF9CGMcnTiWyqQNu4a8qBWOjhZJqMxLdU6mpuB0MFtJXXYt8DrhRVO2R3Yf0BDsh8zVMpqm
sjjiBZziA+kSvjZWT2hYznA62B/6BPLCsSQQHQx7uufW6gnKkSwnmCcUteOSteMBVCoMTuSB9rbn
GOjhw3xFqEiZqlcX7IaLsmbYpT7BHL7NYdtLKyNoyfaUHD7ZRLEDi0REkTF402Z5dM84ps7JBbC2
7/NHPYRTEmmyH8K7VhLyFWOglBzW7Hq3hjHKAUI+aFwyUwu7vOYcTR/mcwqb1WmIFZ3+xeXfHALA
YlGb41LV3TdVO4ApiGGwtRmDD4St4mhldD4zaXyAmjHmob6Xip45Mhvn1IQ3nk98ThBZHNM5Gxwo
Z7iY7vrsr3dS8QKPg6dOdTxt+LzIbokawIwjjw/tEFELSb/qGMN36vY7B4rUhXnaclGZ+M2gU4Lm
4l7ovkG5y7g3azA/crjm7ExG4Exnv4DKt2x5B+6vHQGrpd0F98qOJRCgXzp6xriLj3MiRJsDxVXv
l0P025EoERwuznFwYtT7EoWH18fuHeAQjiMlhjSAp0+YJ56p4r0G0sJ6YV1tNtWo2/A3QJh/X//6
gI101ni3RbQqjAE1gUhVL/s7FWz2S0K467JYgT/3IAlouSEIjDN4+CYKGs1vNzWPjomAcFQuTpwO
l/RX9RHApoDPI2l+dickW+z14TG+jAlJ+bsvccpwIny5eHVOZ1AupyJY73DeEAXTrWOdxDkG/7T/
LwCpubvXA9vnC0fW5hgoyA2Ak96Tt0madVKDuU1vq9dU5kFEOkKeBRnDGAVV+7GSJ/cl9RtQXrpz
ySXZUTVXmaozAGVRfPYct3HHlWAPIlA2eg0+qc5OEX1n7abeADh7v/Sd6oyQ3ASVfcd3gwsVqRsX
NWNXIH7I++zB7bvZ5xXo6GYD3olyoi0guog2qcLbQCLhFNPxjdDSe/pe3GZqoMTroGxE+Xu9OQ9l
7JoxPn1X21XkBXKZjwM9YM1k45eIv5LS3qg5ADSH1az1+kOO32TvpN8Y1gqXfJu0njB3BYyBctRf
ygQ2BB31cUsrXL/ZxB/JkYMcz4cCg1rjhMb4GnfEXVxgorhFESb/cVBCToSWfKlDjVYkK7ncy6wr
fELfJIzV1erh+u13pLZdMhYgRRdPtdpziZKioO2KbrDy2v3vgzW59q0h2pjkvdL934zDoUB4xVqh
clzMOIUMjeg7UjJ4Zs+Y0IOBqlcaU362Gu06cSYZsezkUFpQB/SdKav+5IicAvqJasGRXvRzI6Uq
5Ehfwo+AWWr4whNXQ/aUbvaSEszSjGkvLNOYIKQlj+DpEzagNRTpZDI/YH+oUKPOoevCKB0qxSNW
4JtKJg4czDR7a5N2e7zGuOXXOLne/rNGsCOkEjL0DlSzQTPSFs5fdMkxmIO2mCuZPR7kalbNu5iZ
fM8LNiaM4q4VQhB9HfjPb7z+MzjwpVquQv2tp5/denN3V6W/7cWEOZbIAtOGUAWk+RjCtyYgC3mx
GCzv8/Jjm2//dNlSCWs+xmg92FyhpFhegPW+9oH1P8czwcGmt+2RHMG+RYIaglOmdtZ7QdyNj4hw
rqz+h8Ml6HCYozbmu52h9L5oIIUKo1hUqnDIxGaIwg8d9iebYlFzNVBD6m9WDbOr9rdO7rGanhJC
5UCHsTs4OArIvA4uMQJV/p9ccw+4fqrO1a14Ycr2iiuafwhEYBcvTnweqd3xKa455j1xTDV5TZoy
0WveNQAfJ38d5LaM+WvhPRNmRuHzEH/YS/DB/MFuovIrMWIifSXbwUDWhtiEiHSSLPnf3Z2ZDkJq
5m4YHLY2bw+gS4y3y0N7XTx92FCYrYBD20YPIDPZ47+xwXhymlgoAuHlhjLnHyKPB6uJPWSAn8vO
Etv4npQ9wt6WqBp/6FLQjo8CES9kB7uAM/qoSndrX5mUh/lQZPaY7t+Iu9COcj/LzGCx0DiqITEZ
L2h2shc/39gpTh4RTAmG6EwmKyIhnBqO2AXat2kRY1ryaTzmn5u9kt3VisTmiI+aBNmwp8Adee1h
xpb9shMhleeJv7uCg9RXv1yQ5zRdoRKywiIcx0cnZoYqWDCEMueWlOhDYAsSYyLTYTX8CMGExfGP
E9ZtC5/22DLbcloLmBwkoaS0lh2jBAbv4MJCtSWQgNEN19D16pcrCLU7MwxgmXifT7EyryT3SfGl
w/KBL1KUpZMoLlYVdXsbX1bK9ollu4yZHPjjc/H5A73Ix4xspAGS0fPH4gN5I3XRG/WGYKe4W7jb
YUyBvxNljoADMmhKPA5n3tbpE7eiD6DGsMfyTToTGaOSyBRxuGRaQPkwY8Kp+whfTp4652uRPE5N
hkPKfcAHIZr4eNiQX0rSQqFu31OYJl60OYd6YpjFA2BCYSBoRGkFbxRYK295y8/BoWcf9ntxsSGb
vRf/NPZ+3/GCOS+trs6ZB0QyPXo4vVvO/Q5l/mdhkqSi09YTPWw5M8ZLjpSeF7pJYycJtzU3OIbp
D8felmAIrNycddEzZ7zGBLkUr/Rz/PcHho4YH8RMAxte4c/FobRao92MBS+ub2E5HJ11e9E7gXna
HAzGaohQsngoPLVffpZuWN+9DpiK4PNrdEHFankmjNeZnu1wzVG3xk21qESv1QsdHmo2GYZpoEXA
XlbIRL/+A1uRl70RQsSo2Qo0j3JVr3EJYrlmQvPnnHIR46E6IxJvioqqKdQdqTQlk09olb8aYNwP
zwMy5Mia/TYSDAmJI+9AJhmLOmnYrS6vyIB8hesjJNNxSIJCvdCJxMIlvkDTtdLNuEYRwRVluhWv
3qMZmi0HEg5+TCLolPEUL/zFbawYDgO8CvJkwmRYvbwzYbRvyne9emk+w/vot6KMGoNzffFhgfS1
LfcDSY5alnmMIoghYE0r1wTvBq2HvYaH73mgywyR2seFbO4ffT74wkj7gk3yTl/H+GuJfyCejt2z
FgcCCmy4H8EQrysOKXVuNsUL9+UNy9/DtI+9tCwji4YaXB1qyCZ6IRyG0MeX++1P3/WMbemsDao2
Im3+AqJOAgY7U0cAEos6xYSWFHYW0BCD7JoA8veyVHFbvdFr4f/vbyTQvWN86i0qgkGBYMGM13p8
qvbGefsgwa321s0C0IQGLo4Lh/uVxjPYrGqponSk9oP63vegwyJhMWaVRDfgfqtzHlYY0J94dM+U
Vv3zu14pV4anj3iqqB7gQa1gV0hYQh5MfEMtHgIAR/5UPKC8YDTCR/FYcks//vVkNKg3iQ9k3ahh
MhOY955CDEefdGIcj0fbVImh8C3qTnuOBds2K3GGG8kH1/RdiKJZ3A4K8xVxJVQ+nn3lEb4f/qWH
1sz91mkD0dImzxvl217TEMck+jZ0T+HwKaWfpXiY0Smg+gUies05e6ONdpDSvJGJCTonJHQdTzES
uSs7Ebk4HKyIz7cuLIUScpHgbvr6k4gbMNZ7Iti091YzbCB8fAhQMqRrvgkp0YclJX24JwjiK7fS
X4/WH9aZJyQAAyZg5D368cD1T9hZk2qd6WMoC5PDBkItgkOaxXc5wd7ofCCQ7iHxWwV2He+7U8fH
qAM/nMkjY/SeH1fdlDQ30hucPzkxtlVcZ9QOqry3f+fxFVOkSwgZGDhfg5PxER+xTpq8ZNNsybzE
zwUKLPq6e3CHIdnDwjuLaW16jGv4jMfmNqKrtWIgHJSLbnrynyEkmmOQb8EJ4YopSvg71fQTfoFp
zOErA54B4eWPaKJ0ehil4KxIN9BirUTTf1xebKIld7eoP6NjmT0OnBRCFz3DCM8U0kGUqHy6CLd6
JLgIDJQNgoQ7nIK9iOy9WI6AjPveB4vYk5Pwk2SidngKn6MLin99NKBtCfsxwXRDfPvxd/LKzfkp
lobP6Rq5ISUQLH/rhB2MCHoyLThSw+RDY3GmLJ7BAzctUvLlzX/hG4ajZNW6xDz8a9V55Qp72Udo
C9EOC2ZbANvcV/70MhNV6nRc7YEdMMjNtOCBPY/tcFSPMY3jsEDSgaFAZRKjwxREHqExg0/j0+oW
iQFpzSDf92RO/KYDTrAn8bOQMmy67A0KdqY2vOOi7u3wLLs1YnZcVLSYAQgzP+T9L5ZDKQADJMyz
tsciOE5nggRID/5h5W9Urm542hA5gIPDzOvJD57nBGVTkpjH6yGbAr4wEPYcLEUDbMq8AUeUy48J
NHxAqATaU6gzl8pCPnPNgDm9w0McGNb4edBWhIzj/ExIhwD8BWiJdrLx0OK9+ByIAI9OqQIwPjAX
1qFLxbm7R0ws8q6rUCj5qHsHbEpmUUYC0sRlwnFB80rUkh4xbf4YEhQyEW2yqNMW0Tcxq2HfM5My
6WBp8RKgxfZNYFxYFmwfdMa5yqyxCzZUGJlTLOTcH3DwLrAQtgeC5mGRo5iNw4QHZ0WQBiKDQkDQ
x7loigH8OzyhKpGGOSbCsBPCZhpicypaEEYhEUvrrcALaXlIn9Eb2BFUxSZlqVwZEc1oCgZQWK46
PCLlYKi9p/qhgiVm4MNvBIpTxiAL4xdg7xPx6ZfDJPte+GHpJMAQjGrLOSwrd98Z4mXCMJmtkl5A
gmXYQWbUG/DPQuV0KcxVFpF7CZVM/RA4gqJnXu45Pb8c0McbJ2/ebILQWO6spL+/qO4VYy/KBoJB
DK9P0gHAKPVweqy+hpcu7IGv02TFfkWyeQfDBfb00CL5W1A2QQHJh5QEjMAkLeJe+WQaR0oNGwtL
PSOIGQ6Cb/5ym+GX3K7H8DVpJqeNVVTD/kxnmhSGia97naHfZr0VbPa7uAbC6feIO6A2m2mq9Umd
hGLW/gVDHd/2kyRuNKVDkxv4PjuFIEVinyaqTfgsqxkgLQOQKCniCb0UeEUotRbR2SFCuClj/s5C
NCBUzKYIBAgRWsDHE3/NjfklfZq5zgNg13YUiE/gFCE1e8E6O4jwB2VBOekErYkY8M4rnloOFxeH
Ag4U7wkGqnGdG0sTiO/0J/lQPaLa6ejGrCtCgtAhD2GEBWbjrQNWJl/LP/CEFoTf4Emi8K4gCzD+
Tb+hQcYd2hgU6Q15y9bklFadOyPWYmXmxDvzePOsAHegeIFkZxQWx+DWe+74gxnMP2lblc/TipqZ
Lp3865LI5zdM6jaN57QY3NPHQVldwUFAlkwe7ImKKJYfNQQEw4bf234C7keir4SgB1Qbyp1qXy0h
fJRFgjmQkgHLBlr/vJz+QsPZdPiPsPNYchy92vStKLQexsCbP37NgjD03ueGwUwmCYAwhDdXPw9K
m+7qiqqNQlJXVzJB4MM5r0W2H8whgRG+3OH+ODRQ6YBhC3DYWHn0VQTSMZjL9K3DuFFpT7t8T1ix
qS95/5IVY5HMOFxn/LvtSb0kp14SG/1AtUDxl68ZiYhDZRscPEc7gRFfl5hUfIYsHCD+zdtHy3i9
T6fEsdy6c0A0lE5E0giolMtJTBEBkXTVwNR6I/oRjtFxQNTL9WDOcTa0xK1+lyfAdJxLWxVX1cqA
yv2KHtqm4CqlPGLMeWTn9N9Lby++JQZBIRSdCCCgaPkoIdyX03aazaG17DuU0TzcYukli6rnwKU1
ZDmEbMC8v6FbvOkDoS41umUO9z4I7LVr5bFa70W6h+sj+kY5cQ0dfLUHxJ+kPyB3pLKO1+EuZWGg
kpAwnQblfi8n6SUvfWwZNiK8GK8dAxeCrlW9T/bV0Rv30QBAv/WMw2QdL7Ep0X+F4HNTHYBwGaKr
A9bIcy+uQXA11g7+qX99RRSWI+7gvW/LF895bwCu+O0JvWJX9EaZmzp3n2/WmAqG3RJ0PQDl0Nek
D4EFAaRSP9C67fxkOo2F+RUlf28Wzsfi2pzsWpQ6BJTxtKrrqxMiVLlyEnaI7UUXB8+8p+0A4Nzn
KV7kY0qioGxHplOeaxe/Orgn3x/uoKOE8F4hMQSuDFX1yviQwXMO+lwgcJ40IawuD2pU6dAYqV8I
0kfSNp/FC94BM50WF2rr1gPF9kg44Li5R71q+85TA781AfnHZUxHF7gNB6664D+vSzAk4sFa004J
YQoW1GT2Jw54K2ESXS+rwSOYcuf64CsBVx6EBmtzgWkP4IXkkBoXI1garJsCtlgUjjGtIcnScfIp
Yn9BPd77X+SvikZdG3zTLe7Zvh6RmehwqL8RxvtLI+KhLOzj9aO7+6f3YIjUt7nw4KFGbXq52bJ+
UzxvlSfIIuEHYzSGk0Zcw7xMT5WxzciWxN3Ej224+n1oJIbgMTLGBTPuYA9F8GKfPpDY2Y6jHdQ4
FQP1DO92+M0zwtGyeR+eO3Pe7XKGKUYpN1j2dzG2LrcP8gRbeOFxIKaEdHx9Ks27hTQGOi/5NiEb
Gkx1ZNHipEEFUyLRgCW0oyN3LTIPxEauMgtm1QLQCbMKhXlYsQ7SGFXLUX1Ee5MQD0QVR53TJ8QV
1hHV20fvpmvU/fyTbCrNCHcZtic24UmyqvtmXX4ZNM4hFvN2xK4J2OiY6+hTvSNdfp8hir7quKcs
fUhi3g7LeF/iAKThHNuGAfbUOyCgusOLRNTwxwAMqTkbCxbjmTR6sVtoADtYsF635GEsBru8D8EW
Qe0F6/l05bn3BfjEqbfkdOLgDrGB7z7bm8/GgNVg2v/UGy+EkuAxEcSRzxHZoPxCy6SKwJzWRhIS
IAvRtpePBCrKzpd4E1AGHYo1sddncxVMIFPn2e15ybYxl0D4TFbBTD4+7yDx1QMVXMHRCmBDXMKG
FePK2Ay36wSP9h580hNIdN4AR1TfeKChqAbPHWkfQreQezXDIB1X6eQKp0NY2WcOuuQvVT6657Y0
Sidumvb4NA+UyEAczzvRhdV/mnt4JZLfdj9iW/ogswb9VNYPttdDMoYZlBb410hF/Oobz/b6cHXF
FCIA5ZbYw4guOMGJUmWJkLueIGRW6rsqzuRmmvgu2ammvKuJjaF+E2fxN4Je2Bv2UpIaNwVjFjcK
77aN4Zoj1q1eHdodiDvBIqxOhCUqwwVWwmOoMNbdIfA3vVMlpz+I16LLt8RA1QEeil89S31ddoMf
tT4oFe4aHx6xq97X60yVBdIPS8auM0CdAFjFCEtlwUK3qxb1gEZKlOrSkmIDB3MXkie4hyTdvY7a
B6wP2yZH84nbdX798vevSa80xBQy2yEyQC87mHer5/H5aFxcGXg0enMB0gE2Wtq12t7D9YQN+Pe/
/u//+9+v5n+e38k6CdtnEv8rLqN14sdF/p9/m8K///X+7/89uf/n35qqyZquiIqqagaSbVUx+edf
t60fP/nT4v8p/Dhr33ERHEyEYCuDag6UFUREDajQgkk+guPjkEJQ9KVS8cvbAJcr/oDnNsXRj344
HKto6jhvdkSPiSdhId2ML6Z05OsIY6/zql/4nDfTH03TQGzwktsBqehUTwjrwTc3asOsig+RcoFt
fo+xFgNQTHTiGWSOF5UpiodlH24xOO85kVhbrPj7vWTk6QFJFpLpCwaOQSj4gEjmPJM+r1teCOqk
WCSn318tWVZ/dblUVTcMxZRkU/jpcr2qQS00XR0ceF7JMUuewHZ9F3nOE4VrlCOmSFaLxLBFYCKV
46qsqR2rCe6PrMobvX37rKM/RZtIXfyRiFoMsrYWTilE18lizW1dcVRuteDUcHumtOSZVAIvg3hV
S5OAv+5NFOPVtEASAhgMNCv5NEQbhiEKbr9cosgJt+VnAhaBE7FCuT5TIADac4aBlqQI+vPUqQnv
M3C7M58YpIoFcpYNXKNbhPJcUt0qn+QEdKG3M5yEDABHe42QRlVzcd/NzMB6JkiqRikjJVMrBnuf
r9tRyfi9PsxoohnHZw8pRPVYzndi6ryQkxK0hdpEtIEZlU24fzJsIC/e+POk7IOv+UulmjJt/BuW
MRjKpZvGc6mGQUYv2Xfi6VsaE0/RYJTMq6M2o5sjG/e5SuIwh2fFAufZ8o2VQbgDVSr7VHGeV1b+
GmEncQURL3EnOtOZSXAPlQBAv5vXeYACHiuPj7b7+kX/3XtaPJAz0zZ0B0hqI0vKUVi3npNBqwJQ
UrXyPrST65l0NxLReIo5HhfPA/Xb6ya1CBMiV37XwCKRqAnmDtnIYnyUvoxm+eIr56Wps8ACwvkr
3j7SgsimdAwEGW7qDWh9xBpni8xrgDdwDmvMHuFDvzKROCEWJ2R+YIKPchdjbmWAmgiwm6T5QMzT
pqAOX88ZOcVkQfVJnZbxcjXgN2MEaFrbb9JZHchY5a5uiEhEKtbTPIgi1bofeJql0udllX6vqgJB
g+LvxtfQirfVgb/wuYSwICQTDsuCZQOPXzHGI53uuQvxRf/wpjT7zlfuyXYbBWNOEvxZIMrTVJoH
8LJnVncBcT276Bm8z7z0woR6GLHyiGuPLMsP/LEkEdQOH7cKccy6JeHwbrPkLJfGmdk7jH5QPV+8
dt6F/funWpV+9VCbuiAJom4osiH+/Qw0i3cQSIOQdWNSzGVzVEIXjGHWVXCyme6KxczvEWg66340
l5HsqC/1U/ZZTRuy9PpKw+jlyFtxGm5Yz3gzc8dkyAz079c98t3B5P2BqiL8aPEfHrxDEo8DjAu8
vTJkW8wp6fj3v5Cu/OIXUkWds12QONu1/p//5VAfZEUltkYQHMQVGxke8wOza0VDlpO0aKjG5ll1
zdp9r3Is0Q3KbruFiyDN1RY31IwRbn9PDhAKrH7kiiGsJFohwcwwN9CgAhvBSS0GhGPgL0ldZcvL
e0IciJJOfNLh5txo6CvUibIAd1jENEFN6ELt5Zctaan9SEqL177PjaYrYPR0pQ9p+fsLIIm/eq2p
sijrpinyZhP6c/wvVyDTMrnSct3nK1UyVGHqSt4L9HDiHuDdRkTOQ0WuGVr+jTkn3XCigrfwFSPl
aBdPEseh3x7vCcWE+HW6d1/lOmFaj6aExU07WHXuhjOQzvPYt9cHxDOtKjvkjbUhdyssaP0ckalG
kAlbPRg70WgQ4PtsFTV4KDL2uLVZjjJhnRRbHdGuIwO/XGde5UqYzC/RmyQWTJJ8PbzSAlfpd1jy
trQ3mtSMoGuUslMFaGyv7YR1qNsBlYQs1VMeWYMDz9F2tJ9yXwY7mXQ4h/m5dRUbg/dKeVKTJ004
dUuijVA4DR6g7MWGid/DU20BN57FW7LLlfEbzAhSgpzR1sZZF9JDRXfFNw8z5RjQff2chD7R+AgX
GpNKaGtU8JJxif9kctVonVNcmOjkOVKBWpbGV+zwByRbW8UI4chqt1L3xf/4Zp0xPsgcOHgbFi5M
XYVCoNGPZq/q2zz665T4c+j096LeAzdsGMYqItvHfU63PwDAk28ATSr0z9ADsQQ+nvtf15354Af+
4cYyZOMXj5YmCIJpyqasytpPN5YpmmYiJunrkMnWoF2+FQdO+ko4jDp7i7y3xylqAWVbCgtDRyZk
hwiWADBeY+k11TMUT1NjQUG1lM1SevrYU4h0zMf8F3kP78AAbuK4IPxs1cUuGjsZ0x04MZ1gBOZ9
+GhkqnEozMS4Nz+3j+Ai1mvpxUCdbinVzIjAfFzjO8buN1lPBIKGnt7PRG/Il+sM1UWJb7+1NEzA
g3VNIwNKGqSbLZkDmZ2yhoqXAI8WnSUm9bLznLfjwPIoV8Hgi/lR5GyYvQChKPfwbTFdtaTTkEmH
ivUNDXB1riQkCwsVw+i4HriQhBn2+b2xlggjze2mdQNa0A6CZnkcAoRm6K4OKMLsQ2CeNwy6nUnD
VygNBwpp+8gndOOQFtt6cVXW/odCriCR6KYrJ0CQD34wmZ64jVpvUvGvqW50rOY5Gh6bRslsnVMB
f9O6cdpfhWFBNcSP/CnvfD0+jzhbr3iOSUk/tUsY+/ZgPDgoWpauXjWA/FkmfmgYfUPiKJNkKdX2
4CTrpF1HX8XYK3hJwv8xJXC7hluzdagnR6nCYMUCx+wKaLl6E1O0lj+7pX/wU5cgxYIcK0wA/IyC
QW5o3FNwLkdGZt866b5jNyRwBVoCJjifNJusQ2M9y+tNoSwCpPPIyEj2SidSMVJw7xxDg/kC1wIP
XMWY84gQHZHHzVUaTE12wIh4RKrnUBKuIy5pA2oZen2DB/QH4Zh+X40lseMs09zJliLGCbRj3ZC5
x2wnOo1KoKTcxqFbdWNSm5pDupfIh4fiA3YlfSQaBQQEZW4pWWK6rhYslMFRoNkJnhnJCZmGdPiY
RI2/eSpbpDAulaDPRTuY1LQkXWfSJQaPLmxidB4pmbeP9GugE9nD94KNnngdKIlk6kE+JFuydzyy
ZQlGJlisc2FsUkIOC7d9rZrjFTZNn+D4qjmWmZQI1SNct8Mse8uIrfK5cHRlekOdZNbSZmZPhHOT
TBJAJs7jkPC4jjHMHxnyLn3uQt8l71INz2I8TU2Oto2X2DCk3on3Ol+bbrg+VARCbgMb7vO9Uf1J
BGviz/J8mqG8IqdLAxW3RKLEgPfT/TM4ZFTGN9NruXiKM6habAIiBMoAgEGdcSNWKDcB4uxYHhey
8853V/RBPXloQfjmni0Ui5KVE8A/t9TOFki+BqMloA9Li78uYG7ku24SFopSc43DiV85e3jRFOo/
h4xTGSGHMTnJyDfMTSsS9Ni97ZinJCHoSwM1nxS3iKBeGhmpLEZBiwsRse+BUl2m/EYex/4loxzq
tdHP73Ozf6n2WxiaqP3uSL6Cx2sdfDBfyEeCt5WxwVzdOiqr7aW+y8tiCw3+1ucNmQYesUX5tH/X
zrlRw9SF0vVUUCDDcynbUL8DrG8YPXDtoNd2C34VCvFmTIvVB/y8Dly1lw/+A9qoq3uhEe+459lD
DNCStsG7Sjw0ka0uucaZNvOIQzPJ8NR1q9q+IQgAzqVRAzV4807E85RudQTieOBXRZRZkB0s8dpb
vh/iQUgcBMaowQDSGjflacAqW2DbarYyy4e2iQ88K6AbsFUGLaYATdCsbpb1ubUxuBbMAg8BioaB
q+mIChvJrvGCQsRSYjGRT+/1S7fDehh/i2sdnNlwNNjQU/IJNwXbXRGoBcM+g4aRQdGLOeNTvEqw
6zED6Kh5rAgGyHdCcdY7pO9sEIxlHmk+0rwyodqH4vUbZPlFpl01UdqFiXlPdHfv5w4VRXaogjUn
AdBJryRWRqiDBAyh4azAnQhhSLCIbrM/pCa/Mt15JDJxb43wgIu1LXCtv3nblueSzghynDfpPiZt
gQClCjWzVYLSahY8bTuK2SQ/RbrHqjUcQc7VmR1F0GqEiywO6woKD3YcAlhYFq9xK+CdIpU3VR1y
ki96gLTGQ8MDw6Q40hx5NUw4/w4/rEuhMMpPGqQTlr9pmbMXzK/nJ0fsolyYy7yYEirP/RORjzEZ
7Fn3nibmICcipywdlbzTtk11S9fJSaGRNLVz8gJS2y/mokbgBB8QKW+g9h56bLIGmTjEFPIcfciX
Btw5mBbPm/kZAJseFe4DIr4JsxTBBKBBURa8d3T/fsd6j8ZjXkRw05WOqX8W6NP47wNXzbi89LPP
Y/4wJJE50lEWUZ3eOqZ3exK2yCOKw95ia1eCBbrURuljUCraXtHgQmXpR4WGc+A1ECm5l3HFJDfo
J01kuf5OyR3n1Y/5pnlyP+bDF7EkeF/WgzX3HJgZJdT0PDS2CHBPd/E9kJ0XiBQHk5TcW3P3hDWo
9oQGKMvirO5IGDPiSYN9x3wI1154HkkWW8H1NR+wzJHPXm34fWLmxXtxRjvBG7S8zrBu/36yZ8T6
1QAm64apioIKdNX/879M9te8Hrz1VgoOioJEBx06Ld9W4Y2Kell18wH+OY5XTCLttDA3AmcM7a68
ZkUn/6h8pzbwX1YzWXDkUzcvylHwxesatXIDw3fQ/BkObgWtJPHTELnIsmc1OslumCACIGRrRgco
Lxacce2lYjVGQ3+SqJZfyuf2NeVQuiLa0m2BMA+Lv8CcGzS3IyTeZCAb00jacMVh08JLxXZOWAC1
FnDWu9qzYh5+n/eogweU1d9UXJVEu3V7p22b9rFo8zLsiD8w9w+4YRqiTEl4HhoUdHnId4dGYrW3
YI/PpppE33k/Q7stL/Inh4VVTFqdC2INpKNwg51qNlRTAoOkPCVbTgreNIBY8ei1qS/5ISYej2ed
MWTWQ1XI2rkPe3QLsUgK37BkQuwIAZzU30ZLveWo3PDabsDqmCw+VHI8Zp77fhjKI+Vg8kamAQyY
tY5GAyQ6VYKwx5QeniuVvMw6QH5FVifZi6gmSbe/WvToPlGTQKGiEZY4le38SyOgZq6jXefNdLyi
NVh7oJS2T0TnYKh9adDBrB6fEkkJAL2DqYiOPph0jy7E3Y80Rl4gJnre8Rc0CyjdndkSVDf0v6hC
apx2F5UjoRgV5PoodrthX7t+SKxPSxYN1Np44pjsPdHlvk+7sQgbnVrG55N0TcKEuQOJmYpRf00C
z5Y28TeSMl5qxYNXroD+hegUUOcZU01yaeGVZro6qx5PnFQUfvX6K37CvjsQA+iHi1Rxu7UvEQDA
3IlmvsUu+02SRrMrV8nJB1dAaae7/A71KQeTzqYZpbQfgwfCTpRxKuEypvWqpnBdT6KFxIte0LvN
kD16I97hTm5nzQ2JWniMp2Hg5PyF++jdY4dvGNPPeCHNdeZU5PcUcsGTXfqYlRV6OPNOsEYPrA1Q
8y2eut1uEZLKdwWwVb2HZ8KoSEKkXRD8dR5iuCitTrP4nAR0XBPn94eA1KOsP4PWmqLomi6osiL+
DNhEyasz1LYMDvn0HV9AFYunU6aW9M3ocg1mb3wL1V7WqfxwX9/E4F4dRR9Xx2g3uMSU9tRD9lph
T+mESUUwaGQR/AFSEn+1JpqyZkiKIZmqKvX4xF9OqTguvOYVXL0DGIGCFJSEskUHhL8KTl4KKktU
uo7XEiOcj7xUJ5CMh0f8w3VS9F9cp79+ip+ALeXqiZFSmXwKY+SRRsP2bFjah3fPyPd7xO2sWmnk
czC7lKMBq1a0ux6jg2I9kYcgWSZ6xykeCjFDyWIQ2sw2VbNKcoeGa5w0V3wmDwY1ncPiiNLPQ9zG
PiagJO1eS1T9kEZ+5Sr58PffvvELuM4QZNMUFEFRNFCev1/bp/ESg+b5Cg+d4pS63QxW/VsrHPOr
vDuXV6eGcAGQpGcMddwEiDLw5Y85+JgenpndruRt97wIWPrrfgyPyGyeBSsfCUtEEsE8/dad9utK
NOAc2ZLnvEgc5vhg8m9Z110egiakEIMBSCOUlN/3oDCHJQ4zJELc5AIVWzwnHlksnIMjfVJwdEy7
S3gIxjjzAhunADDYKVoDFw7L0JafDv4CggZhMba/v1bir/AKQ1A0XVdNCAvpZyAszSKz6EyPhER+
KtwKMWGSN4asVMKehpB03EShq9INRDPhNFtJPK+jwa67dGc+J5qRqzHXwHYxMp6Eaa4N6++Ut11B
yOgx4DjHcKcukQCLhtX0lOLgwG2Tdm6JDqOxUXRmt0ZY+RSy3wLsufkGWU/COe0N10JhVzypm3fp
dKgG2VtfM1PpW4ZrdN6BQ7dVw1RLoJPoEDlngjyQdrXNycpAP+qRacOmk3Y7ck/eROfyiA2mfaIL
J/td6JakUbMOF7Gjkl24eMXj8Dt8WuWO1GAcdojbfLdjz2tGBdMLCkog8tjShMN7MIoVxyyd5kva
EqPKfRSsU/ZvxoyJ2IvtwqA3IqQnSCoGIX/VgP5+w6SUO1TuwUFXrVbAjPn7r1LRfoHqwtHpsika
jEWK8hOq++yaNlYV7XUQeIj7DYil8T5ADusOIBDJCkWkI03xEW/SY/t0AxJQDCSg5qoFb9p0a+lk
jEXCkkTrRZ6B7moO0n28gTguAHrQFopf14NGlTNE6SWbM6p6d+YK5pW4cz2WkGNCQi1ileusRA34
OkNX3jIcSVRgzZXtlfcg1xMNMwPpzt9h78KqEDxnMOYYyuqB8xoT8Ofl4zSYaIuaDZF92SWEKEC6
DTYb2TbMFCNj9MlY+6TsgRwMVCgnDI4GjxkSLegIDsr2agFXEvOYmC4ptYmV7EAifVijIYI5YSlt
qH7XyHrtdtoompGYO49XJdrYb3zX8Sq9qShWcDbjj4ds2bOLYe/r0HrfmM2VBT6iklQu34r3ItZk
qhMtj+x+0ANM/hznLyzYvSkZOQB3NtH4vg2CpBzRAwJwzeWzFDs45qVeKiDQGbBXDmYBxjaMMBHj
9YTATsYQVcDETyQhXMEVC6C24RsNzt0n4EPA3j8DMgjjickMQlzNrCJB+w5Kdo6avjkCUJCRFOhq
qvVC8KFATcdrSPwYouLnWnQ25elm0gWBRMNKFqI+3EbKUCHWDN4fH/GFdeA5AvzA+Ae8vPeYAG9s
+oRETVM7Ma2BulKN4ZugKwEXgJV+89llRrxZsc9vFYYvXldLcdx4bncqNyY682gosfA7hmIbiF1s
QL1QG4UXisoDO9gxohb0NVKzwa3EA4ymGNgL/nTa5Gj+RqirWXShCmHeoRWX6VdMTgtEFoqEhYKS
lD5s5O1Uab0dtVy+0XyCfFjVLl7X36AniNbnDa6IeOy/XTnbgawlGxP/13PScmpM+hWVwspnuPaK
GaxlXo9NQskzTgfSmPpSaGpe7WxciKMYKK+xy2pEo5aauy23LhJheFGajTzbEGwhcjuy2+/67f3R
fRTfALnZhr8phSxA/bThMHrdze/Oqc/vsB/wARzER7l+mhNOrZxUcGkUoBeSt8ZnQrE3qZ2hhaIh
HFcasaHB9qVuRaCMLDgZrN8vtHZ4PpGP9vPNKOdBJGKc3oPv18KDf8U9DeBIQ1Bmo7NqnMCgd8gi
o8xHCoyeJKsXZrV4vRmXrZywa6q+UPC6LMHUrWB/fn8j62drrL79i/SeAL6Lzdg8DiDkx/XVzg6J
DI3xFTZjKED+fFm7ZfP91Kf5p6Qsck66uUJjjO8CLYAnIGILpwFCGlS2fzgCxV+++U1RUcDdJd5l
P4HvqWwGXdlm4QE1BYE6GLdeC2mNcRX9bwaf9PsT91djpiH85cdpfx80yrKqknjAj0MVAlABijkh
3sBKthJI1FhnR+RlOenTePqZGtudK6c0veGpRBA4MRcNknGgmj98LPlX7wFR12VFMk1D5Dr8/WM1
XtBoBjPwoXEhsYpJebxSX7G/or27pRtQvYY4gnffT2tYesdwhj3jaf5XLbNc98lXzg1MYMQZjlIw
+MOGrv1z6NQF0VQk1dQUQWYA/vvH67pO9kXB8w/MYPVrXD5YnK/fkbzKVZDtPsV2L72ciuiJi0wy
GFAmZ6K6lGe54CCDEBY5RkIDdJyAGFDUF++H5euC6cq/xKAZQ46pEoCP7gV5XCtLBewDvEkZMnyA
UQ0+tHl7FtFpebb+iFZdgJSyN590JOXxdbGPoiuwsYVrJ4AdXv86kf9gr5gp5r+/f34xfhuMqIYo
aKIqSKbx0/2TvHI/fOssAXaC+4+DmY0Q2GsSoiTGWwabuH86k5HujE59+fyF0yFYxkvRWpZrYYj9
BPEnigkCsXvK7dYOd1h5vCm+PTaKvkD7+PsPLP0TW+EDowHSue11U/95sq5FtRF9QUO7NFx8VHMd
C8lk+90tKcMbOTfJPmwG9uMo/OGxlv+5zv39x/aP/V+WpVeuK2mj8mPLKcm1vCZQxAyvLdznp4ar
cjJwRlvF/jrR8AP+PhrOL0vJXU41JD8KllnmOvT6fxBGSf/c4PhQuqrC8yk92/fTU5ZJUVqIRecd
eq2q6GKml+2K9qfcmuAoBWSbltXwBnaEDxCDpItZd/jY/OFTGP2J9vdNt/8UJncP55Ahiz/pjapU
0MVBxqdQPnrLqTT11ot0SLwKyV7rBSP9EMH/WR961+GCx4vh5zXcADMgtXDuwfxIjO/cPDMcoTue
rXjbDrcDxJsE4mC1svPBcB2Pv+BUGqtprbUYAXBt1rQHr6CaTtqQzsU5arpl7GD1FAjbfm92D++j
WDyY0GJk5C+gJyRAe/mO7ff6hwdIFP554P/t1//HUdd5zyaNW4/w7LJbvKW5/8LlwER+TvhwQ5A0
+EQYEffjg9GSdCeCkXDaCvnwM+flNkqt7nOynxgX+IQtGgYgaFJG3czJqHYyKZf67vvBAMmQ3TKa
2lthsnaIn+zxC1Zkz/bkabKf3mgcGCLP8d0dfAPP4mDqCBlSVHXT62Cx2K0JcG0JC8o2EFWkmMzu
mjNr3LO0mIWJe9fMP7wEpF9eGVOTeFC5RP/d+/7yzOiVVsVhXHoHkzDh15Bggo/V52QkLk/9e+dy
u+2s8R+OB/GfLx5DEXkWoL11YIWfb0ap1fgyhAg4ASV4PSqROEhrYjFvInpvE3Eat98fTqR+l//5
/v/Lj/z5BoirTjU7L/EOGin+7eO5LeFqBw450u63MOHdgN+CW9Vn5EXKhdfE3gz+8AwiGvnVh0BG
IqmapAvyD/3QX651c9XLSkq41j3tzUPW8MAhiMOVQRdOs18wuMd7ZFk5JxfOdFaDEUP6ulIsyBrh
6Asr+O14wlLxQWoORnUEKFXG/4NmIZ697WPVxyNVXzERyfwhG/HiTsEhvlil1j6neRhh1urJBrzs
AmuCHV13oPxEz9X23wlUKmVt1wnGvrU/6SvgWnBD17thKeqbOlm2L9pXPFxqq1NEIFxHh2tnNap7
SScRFoxmeRinBhVpw3Kt+tat40yrVzhZwRYtHKCEnPGkBxuefvYr6gJLexdOIS/v3pAkIXNypx1m
0+1+/8Wbxj9vNgRZksFdBtivGeZPKI/kqZkQdzLfPPlWFHQHExLevXbHBi7KDuOndj1ngfO8MWN0
eMl0RyQTKxprBBUBFsdYYseePm4fpTQCG9TbZUFcytslaQSpy5cQjSp1G9P8Wnyy8HGuNMmmkoiF
IyEqv10/kLqVAKbm8tW78xYNEfnXfh7uRZVYNYJRUS6KdqSHR0GYU+BAQgWtibXdRURaZKTVsoNY
GsSZorqvwo3BE7DRbAa43rmyNcTeNM/nbMOq50Rg5ClLAZVbLAFYI8hFuC4FTK4uWKbY2k05ZZMU
jjrgCIrMjJ1d3sjwObrdEdRCuRTGG88RacghfC48mCZuCMw7ebTTaRSiTeArXaonExmA7+Y0hINL
u2BifrDsrtTJgoeMIDNqnBDzBuOXN302k4j5dSUgUdOmGd2g5HGp45AtGWo6H9ZVrwAuDRt+pGQ3
rOCHHEokrxOfIDSaryZGsmyXUkf2l9VgEpjAsEDN5MaMX1ARJ0+0JYrDe6swJ17nhso3qW0Dtpzn
IvIaXNDE/EPfomMQSUHxaJaQbHbflrZVGHL+NYjj0qmMYbEm29dSSEIFq2Y8fI6uR06JkATT6rOC
Q2Ut3L892/aMSdutDAJa6B7Ih6AQMhWW8FQHYK6CNa/fJ3NxglUBJiv8gCE9NO8Lf2GPk2sORQkq
l4f6tGQJ7UTSDmPKs48XQ++PbjdnmXyOYt8xw170xangH0WZ3Rxe7UcsWKK52KsiQhN4rD6fEKXL
mroHzHvUKD64w1CgpEuDFoM+8Ed4+NSHPZ1eNfOaS+FpgMsfXhBX7eZ6dYoJBFIzV0iZ3yLpSzdC
atX5Z4lmqB7RlEAIUdO4kWlnHgF8R3/gdMKyfIhEjR66fBaEi2uJvo23nrJCz1vVj0qwI2B/5lK8
1LI9IP7tnJCWVzlF/y/Bv5jwA8nciyfpaPDVAkDV9M4RZw1E4YT4PYp580Y9OU0aJKTbEOeP+hGS
zFBN/Y3n4x9wBzAuZY/1NUBzN3mErqOs94VyE/Eq0AQ0UNE71RZsE0FLJd0akq2+xwAecOfPTV1b
IjVsWDnRMRtzeDllitoJePJmQDy0U5YB5LDlRVYWA7x2y3yHZEQwsfnzBYMLWLJmG6LtHQEj0kN8
ATl541DMiUkCU1lWuqXUQ3JDV8LeZJhCRAz4jTKqp8tsbpZ5RoM03lBmA9GG5og7K6ZiglzpYAK9
Uq6hR+hwBfyUSgIGc0YOkE10Fm/H2FcPrybJnrR7DLRi7Ag4qsdZOJKASny+Dcusbf6q6iDeo52k
EPWCEP9ADseFvyd1ZcpGjC3hGH1SPrGi6UrmBiA6etav9JAYFFAbQx0OEsG8YEO7754gOnh7p2w7
11XRjXVxAXaxvhpjYhBKVkK2IM8OgKtoZwCGTuhxwWsmjBF1DBDZgwp0R9g1SAoPxIyAGNbcpY5f
lbdI4WY3EJpGHGUnM7MSjRGLQNJZnzUPpvOdQf1HH8JemBHhoC2zkUDuOJnCZFh++ATwWgq6oWll
YpuAd8sqG6Ef4+ridWT0B6uAPugc7avcNx8ttnqO42COI23sPUdo34JRdsBGSo4L2QNYQyVzJGdu
0Vn+j5kg3ZvH5zq/GycfYTERiugfqyG/VkSiBBp2q0GdZyAoGnJw6ETiH6gVHfmX69wnCR8ILQfk
sBJiwSKaq3CrS5Deq2RiIDkPhsZu0Of4RTsoG+Qecu6Ki+t2MKXiBlPxWq1tn3N/njBIE45rK6Q1
l6MLRgZ+3jVzymxCOR+b6IQ0bsWiIYcoVHR6cyJcMvjOvO9fkjbmPNwgfAFR5SZS3NwcIrKNbyFa
JpDCpUJ841bbkqJ55WmaXtOFDkiNzBSMKdlDyQZwFXuDAPlzN834wiJbP4AkDbB050hFMHG4MBL7
6kYRZQHabmlPJHrDggYxY1Rzm5CQ0bicwxzb0hqed54dXhPCz7n6Y2UbkgjP4Uav9TN0jYDMUzJ1
tLu56HPqH91N+BT2FVM6SPlMwKT4ib5HpxLXsykZghrav7fZtwFEh5vGt8meAUmlhOQ6RT+WIqg9
mi2xYsMK8GLX6aNopb7XpHTEG6I/YC4G+xchDyejtfPSAXLTZuZc4EjiqMCyBxL8HspRn3JHoF5H
csW08C1MghlpBzflUUb0YQm9CaCW7+FSmF3PaIv6uAeOV3DM2WuJlJFXlB1OxTVvJtjQ60dBDaUK
pWC1hAqy/FxKJErhNLlQcl4c0aze9GlxvPp42XDHXJ1mQN6IrV3SebLzcMkaNnoVZfzav77qeUom
xAQiXsaOO8bxp6wzeP+l9rSo9Oa2RWhmZw/h/P9JO8/d1NV1bR8Rknv5614wpgbIHxSSYDrGuABH
vy9nf/pWBskO2tpa0liammPi9pbnvZ+70GLDlQNC15UAYPZmf2e/b9w83oxJH5jXlHmv1+jC7c0X
AVQxbNClsFM7i64RUUweYCb6Z3/T3YxpCw929OuQZTdTcFacH+Fs1dhey5jnS/C5+FRIaj5PWw8W
lh6IblW6G0bpnVT2WN+O1ut0gcSSj0lk1AFCAHA/kQDF237VecNSOxP7F45F+aBTvS0waSracsg/
Hpxr0eZFMnNAfk6f1Vxd3UZrIazvoc7XrGgZ76b1AWbCor9gXylo3ufvSP5EeSApLwVkzsZT5fis
+0LWzWa8yD2NjIVlQhXYxmckj4uwtWNcOHd2Buq7I60qlzXWwBIOAde29QHaZT5yDkV1c0KpRevv
gvUXvIB6lcaMqZga9GCxPUR8OyQ0kqRsCqWTTU4Fx3TqCxoI+jQvRyI3ErPZk7kMKzQq0WrQE9Xx
dmOHYbP9OMKtaRsxkuii6eyYn1SQasdvbs7ft2j+WlJ/u8UHZO60VoQjrKBsouJ77meBSC4atjfw
ZlFBhlR2CVysN9GiE4fej9U3s6fGx1SOUB4HylyYs8PM5WHHbmZICdMyXeOOIvaIpwE/gHcQoka3
Re9j62+cK3o82TUjOlMxkWJkwkE3srf9bQipDHAic4rkg7jeDnp5cEi0qJUdn0mv0UeY6XUxRic8
ZcQI7J/DNj37EqtPXof07HU8YCsSIgmlvCyyyeFtX41OVxjP48XWFVS7muen6Ax7+eaKN3dBLRZr
i7j12WwCWIFa01UFzwxhO3VIQfn4+zPJ4s+zfTuUOGkKpky3T3/ADbVDdZcb1cgmFBVjMz2Q8EUY
QZv7CAsMKngqptiKuWv8u4cSme+LCXNm3Ze9coz/OREEnd56qVikpkRHQiezN8MmijM0p4J7D069
TY928/3jOsPWcLhhfaiQilKRToVwv4J0K4SocPBuF0bm1YVpfOsTAlHRtCkdKMkwmNkPTtHdoTan
w1WG15iuMGMAZStKS43PyxIPtdXXIKt4DfQewyFCx92RELGJ4I7rRKUdXgS7Ds2R3lX8MoTh2mfj
3iQYol9sZA6lW5G4CS192mFcye7NWoxUF5//SxvrIOE10Sr+NeErbgwi1Ujr7THKgoAZSK3ZneQt
YvMVnkWjQlbDoh++eMrhro27lT6K6SZEh0WuhyOT7oXbDHE4J0zRj0jQ8DtBq+RQEBYTEwJgePDq
wdGdc3Zma9WgHeMHUy3fFlSMbrFqBWnHoJNQavWPcRbhQYWk7J5cljuPTusEmyAQQtokhd1mNbPT
p0qfm+BQ3QxWa4KQLIjNLtD0vEMcPGAGxNQWXIIDyqkh5HzZChyc3Yh2M/3PBm07GcO3lkYgfqit
8y/VfssPZPLe7Ztb4IzX6qupLzAtv6cwg7t4RFO1+jec6dTZwVqdPQJCiROF+E3SG7UHto5O7mSc
wEzM6RhOBqkECNP7GGwDXONAV87uFIwu5pRTYhfZsu4QMJF382RXiSDxtf9kGqjPpsHDirpr9sJ9
vVWyCUFl/Q392ou7hFgV8HrsM37pZESLeE6wXS9e2fnFmQmtEleE0tsSws2rIktoViLTGKGi9Ukw
cq+z+xfMxznLHCEhiavWYFUb3FzGbrLAYQFe0MocqSxI8EvdS9tfglK7XHgd+rXLYzzduGrA4a6C
3BSaM82ukpNvOMQxvcFbcyGqO3UgzHef8sLRmAjvmCmJd49+DLbFo+ZTdsjie8OpjqoxoKR1EH3S
+dyTmsmvEoVRWp/MvBDS2rhh3yB31s8mGqn0hk+x3sePCQBIxO+foGdxuEnWqYZUgOlbx+pwESDq
O5OPjcK2y2INCkC0rdlSb5kqDSxkzEfw/1EjBANUba1Xg/Telh4iNJTenTQPbVa8YdIyvg8IK3E4
8CARZ2KmenTyurc+xrqOuioZqF2U4/1mRDNC71dw36yOm/WbULT7u4i2MQoGzEsmVcoAwsEG608H
CjYybdEWfQ7t5DlDk+kdhzn5FZPs/xkz4Upga5OVwYzcxxSsTALqG5dRT4ev9osXyVP9Lal0YzXZ
hcY79edkOIW5hwcBqfHqXMEQswpmm1j2OqPWggiedHxyCk5cC0ycjNfNG0URmav0Xz/grED7s8F3
ok6AcfCAJcQ7kgvYRPd0g3nLBgcRoJsu2Sz2Gvk6HjzDr5DjGfCPY6ZqSgxyzpyDOhjQipudg3VS
xROkNi1NWY+gqHDWwLQjJVZ2RiTZ+hORT8qO1wVDGqDnDv6eNb9OGlkxDFBhTaKJ87B3HEVdvRzy
bD3RLy0fFawFfOzq1dJqT0V8h3UMVUJGHNTMjjhfvJ/20a1l3yAcQZKIOR5SvszbwUBu6aaLF4Wj
aulqdbCDbYq0Airmbo2sQrfoomUlR8tuNVfWkF8wldp1zcUUzeZaQDBg1yw2aGAP17jlufVOknvs
IEEI/35i7SdErAuKBBPM5Kll46vq+VZ4lcdqczofmmxCcHFYhGpXmGhvCPWiC6rhy6CYX0dqt5iL
wYGwDSnM0eADLXGucjm2De8+8IBBzJIeGRtO2bmt9/G0gJGHXoDApUTCCV2KCTUrUKmS3UktIsSI
0YEeMMRhaVwPLvF93sGO8+8HE7Wf7TieTDFUSfx6Qu2hXtOqewUUdswmralJ3l37KIdczPLIsM5T
lntaq30MiLsmcnvr7GquSdeTQK6GPMFjiEmMz0kE94sAf0+ijM6veR8WGNFw+AIdsc7H658metOD
NPcCEFRgW3XHlR/T6oz/BI5FPaqXQr8lSH/kcQHVyV9jMoMyMb0Pbn1KBaL1ArSwNgoun0EUFjQK
Bdy63m7eAddV3LUwZCLAoy8FYoQjjPOOPJJakj0xs7u0gIOrXbtoZWMET7aKiBYtEynFN0r4CD8o
B4EWstE56SPAHvgOxgDW0W6MueIre7k2PMVQAU7kXyDe3TmdkBK6/ZnejpwbckWWWg+jJgxeWves
Ddsdbo6O2KBP/vtb/cLN4hNpJr0DVdElXXxAq7PrbmeWl1NGtxBaAvUtXaoe3B4nW5atBdnNTZte
mcoBVCQHq72kWEI3CW9Y7pE75+arBV1hq26BlNZXu2r9nWnQl6xiJHW3pA0SCdguCN6NTiGHIXcx
unRNIPp8Mm88TO0y+zatqJ//fjBR/NmB/PfJ2l362/S6bk+70+KWswn5dF/IstCdwsP/n2ABgzPE
3sMycwY+SOaQMqo5bx7oV6Dk5qCK4M60Szd/KdzhEssU2pT+7PXgZlbJp4XMFHxu7DI+J0a/iIVR
Z0Kxpw5KxsQNA61O0rA7srAbUL9qIqx3uO+dA+pQH8+1gEhMgoQUHAsXCdmOI6On96GyODix+Nc2
NscT6Ni1UxRzSC/r5aHoHEc392XhEs/7uhvvcephtgwZluM9EVx/vzjlt2UJAgR9MnwiRFF4GBFl
pe2N7CxkE8JI0yubCMbhbBoX4ldaEgne83YRG9i5JpUCF8t8ZcOgP9kQMAkJDUJwWM2rGf5RfvkJ
VhViXcU2qFu5GJNraQaw957dsvHbgqNpCgsp3Bqaiw/3vC2lptjqJWAYNTRnxAS2KvTogtoRM1XC
MwshRsR6v8zzo62zh9OLIcXjPFY6Lt2ZBsU/zoyAR3zhq3d+g5dLTjnORwtXPaRmUJNGoiF99MHM
69kJ1813EIgOueTS5Fqlug7a4F1YSNgkZUemBsWdb4Gblosu9IAN70zuCxTVywbcbje9oCVg7aIY
Av7xJSIPSShO93evo7iLjmtwLMVsiKPltDk41du5sFXC/U4xXi8m1rQ5e6G7lbso/XPRMc4xFuAi
BYHhH8qhgcDsmLb7JYIcxGFipN2S7SY2P0BL8gx51GRNw4XiGyfK1jRew7iOY41VyB/8V2gByJY0
0moXGBDTsZzAnSLBUagaAGxfa/9qBk0Doegy2AzQQGbK6H4M7siJesfcKZVwfxgoHHGwxeTcArq+
mGMvgR/W+Eq7TUUVeCK1AoH2GZmYBY9ZCwGlmT5I9bD5IBtP9VWd0eRUCmItBTtrpBIAEHnZK9Xo
OtBp9ffxu2D3A3lGqFf5OzSYOHd19dfaBatEtQ2aqGKoqRJWEuqir937JQ1AuBmVrxlh45hH/yCx
ewqcN7B45iiVNEfPaBBDeTmcGq9QkgW2kDXi29qlJVCR3P65GaBmaQOgmcbTxYtMQD3priI0OaiK
EP2yDAI6lgoIUID7yM29xwWbdps+yLy4BnwWTOwASY5hHWYDMrocYgO8NZgfCXcYxuAbjtumHCBu
xYyjrnrKnJNjJzlxeBwSO+rWw8U0zzG4IFurTa50dx8QpEi0Wzt5DxAanNigpfOCcgJPIqwJmws9
PWt7dPg56MWgsx4oZ/mKzQhWG9xdDme0Q+eVjpmOuBqcdohIFG0bSCfROpB1VK+TnEEX0vsr1m1t
VmZDL6UitiTVoW2aDjxWcSYiC0bcgR+UlGIEpW50TsMu4KO6jQ9Vj5yUIy5vqoOnrhQc947IRQdr
n6NhCVaNiwkGTFkXkHvBp6ZjzBbE2Muw4F7vHdNwL3j8T8r6rVgdmqmSued3GiQXVlPV7fjg1EcV
UYrHqRSPM3rVQA18V3ybb/08H6HqPb8blSseLGVc6p6w6d4X7g1pHiaKDI/MkaFeuGXZKkDyl0V3
ByzNWR4/3QZlXEojUydXVrWBspUZGJOAZRivdbULzU+61rSfwcS0ivhWi9a+TAON2GP/zi6I1Jns
y7tbdRFYMwLlz/1b3msJXZkv086+oTZDCEN+X3JgkkHAdnjwPCpaqiRqogRQECgJL52oIrF1qOLQ
FKBsySO8tuR3CUEXlUXl6rJbHz16kHWGER3zh9SyjUJcSUCYAHTxPfLr7ezvrYLN4CfDQBd0TRSh
VkhAPlK7CX/bZLVsXzXikUrPoDfnHvHurfxDsiBpqaB1s7q+5202+nq+nV/e5HdO/gWVZ+/ScWFP
Y3uHZdp2ggOLRn2zzqgXsheBlmXhIEejB4LX7ImJdG0DK+pQDFB6Q9tBQX6eUF1lGNPtu4vXTlgB
TgCIcyJ2hT1AHM3K6ubcsZS2kR510t0+YBnDf2KNsQXH69zaDRui9/g1LJ69dY1BJMugYfQMNjnZ
LXYexY8ihaYMKOyfTtEpx901Op19sx7kpy6aofMUyva+XXGwFDSDayptvDo5gMEEwrTotX6h1ez8
DtsvyhY+ubb4X5Ibl4l8bVxgl4d3rN+WyhSTWVqyqOxss4Px7bYNjj+pHhvFZqX5QF3r+c41e7i+
04Jc9xuLtC6pJ0S7YUVprZHnRrMWyw0zvXCoRATYVlz7njnhzrrNlNS0WSfOBmuSkDSf4PIYR7Pt
q+nrtI2qMTm1iAY5IaGaA/3FwvITACymOaF3t102FY1mmG9+IPbcQRgD+N1/bREJFzO10BB85eCX
7/xTg4nCzZUDIDo4+ylkkqxXvhuTTtfoHT8xou0dlmDcZECl8gjxFg6NEw6uYck6TM6FNESmkVnc
3C3i1xaTM86EwgwzSB858Q7TtsoCmK+IhYUi9gpb6nWfbpI6pK3w2eGfTherQMcGbR5hbHQFatyH
8oyYLQ8EwaR8xSPHw7qI1o/sHVNC5+mpreQPwodSJdqY7ISwWcDvvbKbzwQ4C3ePfsmSRKgkHyvE
p5BuxeqQXPtUCcBWi0hsLSUwyB2rsezQallPhJJjS5kRobNtWTRid0dIImvaYMtbeV2zegguxowX
1LLOabkl0eCzTK7EYeMZhF6RzncPxmfVld0jPo3DnadiO0hbwy7f77gBZxErdkmIe8kZKmLJpaYR
otNwPSK0CUI7kd94IdmXeN3NP7WhFp0T4UXqH5eboHqh8JVt1ugSzQDcUhfD1uGGIZMg1m8hdXW6
neUfLJIjchhQEKKUn6FhlscIwNACsjgNSzANyPtkgURaksVnv46vy3VDrjRMAA9FB87P3sKXD7bw
chnWqUy67A5Alq7lxMDFqXkn+RkrtB7CcwH9LhmfN8SUVI9y092fogU7mUKHGVuRoWiMMU5YQ3yz
y+nmNY9vgLRk2cJMoh/8uuhKE/59mUdrJdxlIYHSoRoYc3BbpJnp4mWXLDUUou59KfCTgBZL3Deo
L6jtlfQ4FZf89AH+/D2S+mZszI8OfH9zeINQ2MV2w4xvkexlmGb7C59XRTcVRcdkTX5Fgpg9n5rx
PtXGECKyzyJstwkc0RPR26Z5qmOrNstRZmn9zrAAOi5iXHGyV8QG9rpn0l259Iy5MMH2nMaZjflW
cBwVcNGSEhQJyCs8y9au4224oQln/it76YdAFZReElS2dCPmDDaYnIg1i0NYvDTL/cCYrcFxV/or
LT3hfXKM9YmSSv2LmRR757hSh+sVwgyB+twpMDSHFQWUQOr7zTFGbGE0XhOVHmdLSjuFSoo7CION
mB3n2konL/cezggKjIBTMStNlmr5fSsQ+TM6XoebTc88uXeG9wFiuck6rJ5HODQo2MICb7J6s+TM
io2rvNz9Cs1rSJVGUxcleyeSUmUO+0UG4ZSXMDIgOW0G5hIj2t0rd3ufAmOGpzjvqoSqWxgRDe5d
fml++jSH7Ov1dD0zY6JUMHjfe3mI/ejsgJDLyci9YJHUbK0BG7IPyXq89fgy1yHFRl8eCat6tKU9
jTcn1RedCrxsXTQYbDayw/7Su3md1TWSWZPaLGBjhseqn2Nakhjp+YO2QSLGG1+NwMQDcQkNYoTa
9JhcZxAXgN2TrX8eycM1iRKXNCJ2jMgGp8S5nTnuEwjHFu007wIQ37rXQMHBr1ggaYGwY/WTYyQz
4pUOvu7jh1KNAD2vjbN+o9OwJxscHh4Kqlgfdsg8wY6qracFnCM781uA8/R1hYfS5hoVy8ovWpn+
ttNWrFhfcuW23XrAmymgAdnB02m4XWYhmWlocAYotnlBjJILsWhWGwmOC4Rq5cP1EIgJXoZmM1J2
HvF2L41TJve5QW1DXllXis5T3HhGZdLpbt3SpRTFjcyR+rw5YLVycJ5q7jVpsJqc3YLNkq2zZlHw
DXTSH8WbmORvJqkdtNR6x7hKVFeYNXP0NBSO/mFy6W66KoVOa9TG2zViM9nHu5EBBLQUP3FvMHCw
oeiLZZrDVziV2NbtWLJCkt1OH3AsKtEGaJFGLGckAXVVdFFDLcjm0lJb1tGuT5wz5VbJyoOoJH8l
H6X1ThYgf8EOOztUe2Zy7OE7y9zEnsmIj69Cjd3+fnWln57ewtb+osQzxNBJGm3V2FCrx1uEU3RL
Iuyf8OHirNzfxoz5LikK0CgT/RWyPPbD9wmtHBgx+OMJ1qVdfPUQCO8yQqe5jTk7yxB3YTVCC0Yh
14mhy2xyJ39tgBfIIBOszZQtvk/prPXY367s+20MZIknseLz08WEIM1+0UVmj+fndeefpjlQcUbt
w8wgYpACoLEpbYTh1rTWiRnmyYUUzo9mgDdq2Bmp4XayBfIn+UYei4vgYHgFX+Fi4TzhUOELPWXA
SROvTeh6CO+X3HBNe1HHOt6S+6p/xDOL4Luu2b/E5oA/OR/M/y5FvwrNf/m2uigJuqGLpiSJxiMC
kOt1VWnNfYGTAF3PmuNsA3hMjki9Xhqdz93mpWxhCGK6FQoZle3siNfMaVYLA+3CeThDf4Tn7JUv
LG4cpZxsjj1TXRrly+2+/PteRelnAxc+siRImkjH3dC//v23qrkRS71Wb/uWl0v5cbTilxu47CxJ
yQO9O4voFQM3QDbRO1lkt1t7y6ota/5GNoUt292b1+0JjtUl0ISs0Y1F0DE9cCzx7bqbBSkyA8P6
HKeSG6YkersHO/ysral/caxd1wfosoeQ6d/vhP68vTH/HPK7pqOBGTZBTBRX61I/uTnR6IPjjPvB
37p5DcRz1XUte9DptuKbynryRn5B/3kjsqBqJvoo2dAe0P+sEW+bKtutJ3ETiSlYk7dIOBeUVFJq
inLfefUynqWk+tdCJRySc06mfZeIZms4RnRLF9+nC7Xkb21HRJ1wOCAY3AZhsXC6cfDIhS1mNQmb
yACdl7Ml9OMacFi3O7bRLa0+zalrfADdohfm+2Gf0+28506REsznTDQbbgf8eLLElm0aVOYFo8lo
dbRHazfqvXFQs95GHwHE4lEUvVWhm1u9CVw7S3JKu8e55jLdT9rS3Sai1l4M2xJwS2dvS8OTXl49
P4G4Pnur8i84/L9v9aERWTRi1lE2jLOYBCQv/hh8JK90UZmmlK3HcD1udRgnjAEJWrfoAO4mw409
JN6Bs8AXZi/5rVahhthd2R83K6gsqmJSJIg7sNpR9Tl+Na12OI09HxwdcjseEn7Y7ZJbxosfDkFy
7IN1trydy37TYvwYZbgDhGY+ZzSLIw+0Rf4Gup2zPcwgWMy1MI/z5ef5HTmHbvfQL/S67FhIHoZX
+/MTxqzVawMRukeLz9/1M8tLKcjCY+gNuf332hpSY+58vj6qkU//BtfaQjDaP8LnBWkqA+bEpObj
U71aXrE0QmSjsAkg1GWJEhIXmeBl6AFVdV5Ul3NjTAPB9m+wFm7pxWPYycN29LQPu2bAvbv2ilUY
wSFCJzYJE6lFdHDuBIKL9iI10nkewetC9Tsa4aFvDWKUMEza8auzsz5GwYHgHyQ4vGTTktz2dSOd
dWYtHN+4uhXPYttV/d7NmZMYY1g9Ek+CEQbL7Tw8MGVxOcILFxt5j7Y5DuIVGVnnANjVB53iNIwR
lPXiDFbBCxmrjjMwnQGgEn7R8Hs+ZI53pM2uPtrB2M7tC/buLEfcQGKPDs4oWJFSwN9AquST1hlj
f+qNVnu/3TzYf1uAiaCaJ9KFX7R4/47chw6StN7fF0K9bQVdbdq06b3OuKNXT3tLT/Zn5PbxPbNq
WrYJ09xnAPp9t2ap85bjNLTa6ddj2vJ/I9527AQDZZknG2+1uhCP0DDobsHAsJ+sYu1Nfd+DAEJU
wVBlXUNEKBrGAwp9VTI8K7an2/jsxkkShqxC2OT5XXvCV48HT67Wsnx+Xo2rANObgvgIveRqR9FP
l/1tzLUuSJLD0NKcrtuLoo2zil/+vtqXXuWvqz0s0PJNOudle7WdlSTYbHtj9hC/69qoLlgWnnz/
H+4P//0q//NwDyuXua0P0l3d3cYzp3ZichVPVpKmy7uVskGmeyf139kRNYLvLcs9O67LahwwDJ+J
Qr/qhr+e+2EgKubWuO9LnnvmpOnGGiMr3Fs+jz0aBYOX//PlHqhdu4PauYsiz+0kSavYa3WMPKEb
ETrA/0bxkzbZj1Lk4UXLD2pBeXtcN03RvuhZ0U1e09CjG/re795t240gIjjBy7N96Utu9cc7fVRr
3vTD3jRLrnmwkAotw3DoHwOXbqqNCMp7wkp79gXlhz7gTq6Vzq3majHv9GJ5vNKw37fcNpbSHsS7
J7XMs5kit72qb8XdTb1um7qdKUnipJqdhsOw77skgAVsoM90lj/q3sfv15aa367WqNvzXlG5mmwl
s8TrWOl4fLL9z9LypxgLBqx5gfN/faUPqK953Uv5PueVshSkR+c/o7TVELajNPh79fnioP41Yh5W
HzVDM3gxuCCfULHTHeJjkmVsO9p4zpNrfY34f68loVyVDUM2DWrRr475tzcq59VufTaadsa35dGd
iBMN8VoEw6ktJ5iM81ZLeYxstnx/tceug8ruyQIoPQLruvbvXTy84qZc19W5vjJqZ0nCV5WRNINk
ULSgObdZErat8i23V6t9kuFy7H48WRmevoeHd36TtSNmVbwHmGfVHUUqPiLXJSRaoGRHHfIibHgK
I2O5m5G7y5uAV2oLufvsVaCa/LHTte8CVTcKTo12w8MMvlyyk1lueRdmQLADpeKsk277GG/0ZlSz
cQcmlMqmwPK8d3JPQhyfO2G4ee3aPSIzsFizBcjrWlwOz7ioEN+MIfrFQhOWXrDlfBWtfYcTwvi6
5Kgwat+w9gGJffj5rpOvi1k4+m2SSBCVvWgIFN31EEZH7+3q0wvT7UkbeJz7FHDk1K9Q5h9tGmIY
Vi2vkxHVmUTCpxsQZRPkNjtUm/P0zFjhB5PovwfLf17Qw5JzaLT9sbnxgtBQpW3ybnJ+0Qk+oDPl
yZ6GUwGNY2k4HrMU6e57Vx5M5wvklVN1G/g4ah/g8Vv96bwzcOGfMrixRgR9bx1B2+PgLt14W83+
UBaEL4FcXWIcO8/UidhM/j3Rv8SRPyfff57kYTmrjvldXZj1bUwOFxF5QD7Rrm1OX1aAXqlpgTad
rbRJyo49xhgXCBZmlgX5RF6nLR3wCgecQ98rAiscFJ0xSO6wZtC6m0/kp3AhAbcQH+FfkyWskfuY
rbwX8Wnyz/0ARGQfL5b8bEZg0gQXhy7oGkva2h010xEa3ai8EqB0hpCb26PjZ0U9/LFZ0hAWvL9f
xI+8jsdP+jD/z6cmz/R9O/v0EdE2RbCuYMHq4KSvguuNGane56cy7u8xZJue9l7lIBuJNv2F9VZ9
RNBmgyfrwQ9y9+MdPawHG/Gsrffnov00xkANqgSkDThh32s4BD+rpX+oEr6uZvAnkI6uwv3/d1/b
rBtlUd0Pt3FOXC+Ey8yVFA+I6YKxTW89yjhW3qItaWzw3RiWolefnMynt4vn2dstbLZerjqQj7Nu
jil1fJj+/X1EvZ1TjyOVoluRZNVAyv41J79tE9X1dDXkA1tSLX6Aft32ziF/P+Ng37qk3xbuufBo
ZdKzgF75vjh7W2CU6GgyD21AsoXgny5dTcUE2L+Tkninl7nTYyRkeFUefTDzDZqbvCd1XKA3fGzi
87AA0gQ9dma0N4nolvzs6tzD7Qgg7o0mDLTc1tSVaMflJWlwKs8d+hfWeFG7zIYsYPDzsjhia3Mi
SUQPhLgO9AwnAq/UIgnYNoZzrmLGLLrZNjbGusvSQCbgu8ABWYowpxp1gj3kqRw7JaBjLZJz14e9
QD9EOXoqSgkYNLMtjODBWXI6oMgvINo3t1rRgZvhbN2DAbs/uub5pSuNsOcr6BQcMF+boCZyS2DX
DoE7lvEuo5IabHVnJzkFJoPMr0iEkCqvOoS7zO5kV+gO65eI2ZXykoFNEyhCRlznSBxz/VpjE7lz
KUUkRJ7eWcIYLVC35EY6mhzwJ0SkEkRcfzlfnqj+vyrXH4NC10yNvUqnH/4wajNRPl1qeXHlTIbz
Btb3xVyNqVYo4hXH96etIJKqbB9EdIkxsLdGTTxYuC9/D84f/j/t5EF98f9v42GqHuSFsD3VnevY
mYEgXsN0fJ1CtR++l5bVdSPVDkYLN8j9Efx4J4hv/t/X/7V0EE0BaoBgSprxWEKZVwMPd/1+pcC/
YO5ae8zgolum9bQk/sahgEFUuzh5Qn8RIMMi/rCZBuwuBoFzUFJIuDzm9sezNeWLdvr4dVqM2ODN
iIauPGyT8lWt7/lO5bW0VeRr7Wi+RrfLSq4hvgzOGEgLNInGkzvuDMON5Y0BFlBwWb4/31s94grP
nPo+TtPBivV14vaQoc7byt7mLMh2yNmFHX70v6+2JeX7bT/sieqxFJrjgduecdLHIzheXvyxxyG0
58rt6Tt4giz8cqb494IPo7g4LvKdkCvX8QvAETbQlpeMz3br3sDRt3C7vaitZAak//49bn45GP57
4YdxW+y2m9tpz5MCaHUPVvoaWp+0hTXHbUajFxIThzQl/r7mL8fDf6/5gDScal08FwYPS3OlcGYz
sMT2kD/13XrlRvaz48XT6z0ACoc6vyla+3J3loPmyPE8bzysGWKWewmjwHmybf9ywOf5RFGWJGI/
dMF4GD36odzeza14HZOva82wKfK8dGxxyO/6U9d2e8Fz9Eb6bW/8fs2HAXS75CXmrVzzJYmhex96
LUWKWjT1aE6cwsU77IeFFdlP367y27Hp+5UfRlCVH8RbVXBlzt7Gy/IUwcYCNaqD4dXq3/rWMNx6
w0/fhTQGvDGASjJs2xxxwOQekUC52kGkB90cPFmSfzvC0NfAUkuXWnLtAzRYHIyj0WT5dXzzN29H
B6NWOnov+bMJ1KI1P1a4b5d5OCntmp1cXBan67hwMJcNxjp6FhKNrSeT5tnTPCyk4mm/3VZF+zQ4
dqI7homg+8b76O+p+ewqDyO3LiWciEuu0rKgRRDzYBMSlfBkgoi/DtZv7+xhsJ4P+SXTDlymbXZ4
Z5R8MPOiHsS8ID49AReePdLD8NQ3hqrp7feREqx0dPYaYSSlc+nZM7XD6a9x8LCoKfIpExbnr1d3
wSdz0Ye4FLinEZVl/++P9Pt69u31Paxnl+upFvYGj4SBBwbv5s1b3oMb55Ldx9U+zC5UWr2uuNKC
W7f5EmoH5pNbePZS23//rRK/3gspK1Tu4EyLDkuhi5e7WNE9c/AX2/H2P79UUXiASqX1Ypvfd7xU
dU3SJLkkXktS8XFmRRi/x+Q1ap5hiVI7YX9cUyHjUiLtEujj4e3urzuplpvddUyKe5SHGOl4+pRc
9mGN0YUF2cU2Uy1CxTVFnREIrY9u9nZ1WnTjPDSMVltJUBM08/V494JJQaCOzqttSJ5aLBLHenmR
oto7uTdyd2xlcHZxrNE/oKe5BP24V0dyi1RFY4vxGl40lEuDVsdDL3+iQvRzDkf6iJgYOGq/lSyK
7y/H0mWlX0Smd37deu999AKjfIS01BeHWn/R36cECGCxE9U4+nAM8hW3SZqJ7p2Z4ZjneAuHA8U1
LuMM6f+FBtqJPg4pB8Mz2hw4CBNawGPyhooAowuP04JKqvE6OIRwZEwIyF6rW9OWnBaM0W4s4Xb1
VgyxWnBU9xjfIxlHYc/E60B5P/byXoaxMJxcGxMuzhJrR8V+Usrc7Zsyu3XLXoPzBrwFAUH45qP1
OfEbyUH5Fx3SJlY7Vmd+Js8VxS/eIhG0URLMSYW1ch+qy3gbSySRQaO69BVCwe4rfJpdiYziztgY
muN7/myw/LqQKUg2KLh1FD0PqzKG6Ud5bXSasRYtVuehZJf9lkzlDq2+62PwWvqEl0Aib7pFVCbE
XD65gR92iO2xQ/p2Aw8L9r06b5RLsaFQ7bxnbXzVenYPMToy3jAzwBOhcIo+PFNXeNfGZx9TLEh3
YxNVKNQ59xpA04uIRTWJL0wlNK+tySWuLVD3yLHX3L/XLfXXJfLbzT4s+6WmHcxte7MnjAQYy7eN
De84J9XMQlcBjvCJuVZcKLbpNcmN7qi3To3xPq6AwBY2ovHudYJ/9hdr5+R0cFJD3c0uSDD86OwZ
WI1YBwMG/oRgSlJ+kxN6cLqzOp3vv5/k9zVClVQstBHcEYj77/p3Pp2OwLR895sNbmDOxG6T7Aam
d+pdx0OaoBfr1Fe623iCV/iJ+Jqb9fHkDn5dgb/dwcN2cxJ2O+mUcwcNktKzNcPgE0a6Jwckf9pw
TSMkB3gyXCcYGi9Ck4YdoxH6V6dv9KQn6sOvLuuPJfPbzTwsmZtdURuNumjGnXjzouGWEpuwvC9J
PUKUEeKPFnY85B9HCxaCFkFNFL0LEmuZLOUT+kK++gBMxWedgu23dzJrepFIIlsPD2P5JX9bv10y
Fwc/eGlZpOaMW723dnC6tvqIct7Oob63Jshs+ib53USToOk+LLeoAU4O60i0IVuNFonWA4K4wBr/
+0sov+4X3x7+YS+sTEG71AVfwhgsBsLq2IVHnvVettZb7cI2MhIy6rIh/vQcbyna8DPK6Jr74gpc
E2YxHiQI2AjewuDo5gle1T2Eqr2q7L9v8/et9D+3qT1upfLmXne2fKO4ceXuOap6aw9kN0Q25xSD
PBo9uV77e3+MiUewrihO9bW58FoAULuNf7cw0zUgXvwXZ+fRpDq2run/0uNWhBwyg57ISyA8iZkQ
CZkpQBghgST49fdZ+/TtysrKLiJunBN7UFUbubW+9ZnXHF882K8NIPXbg4nv8y0X0ctLebeuPBiI
OihTMIe9B4YDyJN9Pt2yz14Ep4z8Kl9hUjo9013O9gFeWvBNc2+yfnE7Yqn/47EN6NRWRzFJWH7E
uFZ95rpccjdqsg7t7nZ5n17+R6nmt2v8iD5mhn5MW/NqQQUlK7yNgWZcPeSE3BdR5vdF8+1KP6KM
olUH6azxNEqAIqLijBFZvp/d5Rrc5OHuIexavaSRit/8tzf4I5hczEy3r3fxBsNrX/evPeDSwb8v
TlW8oX+7xo89uz7Zdn0UizO1gdSvY5qv2YVBVTM7MyvCGzklo31HHK3jgkrdkSUVvit5FXZrKIoI
i1MEI/79nn4N6H+9auXH/tSu57xT3HhsTJ6mEEJcwDZ+keQvHl359RA2aJXqOpbk2s840HlU96Jz
zNqpMtgNAfumCFUQBWrHZkz274/0557/+Zr/upa4l29bs76YV6t+cC1BqNX9g4efx/SGWPUrBMDv
L++vC/2IAce9ZFwLmQvlQLmecebXuF53XDN+8UCvXp729wd6Stb9qedkMFChxrhVkFkhaIi2DVM6
+UVnWxGh4h9vj7mc4FTr5j8hq/VDUppDRyQZD7+NIV2O1h4HBuTDS9DOdglc7xfR69eJk/rtmj/C
Vyc7dvJc18U1s6gaw8JyodPfp7DjwtGLl/nrwfntWj/DmGGfi5PKtaA4YZdSoYkCd2sXqd7Xq+f6
fcObhiEbeHaLP//+4Q5r7XE8kqRMofEw5YQbxKRIhSILhzhUYDg5WLIF64mMNAicihi+cmxtHs66
/4D0LS1f3dBvC1bDnEBWBX5N+VPif9sZt4u52+fPI4YiW6HtcuPoZwQEn+fVO/5txX6/0I+dsS8s
Q1UbLiQ0hBXP7CrePbTesA7UwDnL/mHwSKu0QujpMaqhKGXJBkLTddxZqKg9ND5KrgOoIULBtI7l
lOL2Dpsj7+1gGq3Jt1eWRJdRvzr8tnPtQtn84119QHPqGoL9dzUYODC9AoyNR3uY+Cfa2dhZmaT+
DrY7UGNLXx2iFPPWvsPMwGbrKhCd1KojmFbwwU4QPB0bAihKRkKn5+ze0hyZPLkLRB/FkfSxdpBI
3GbLB1qDzy9U8+YkNJl7G1GL5svDZz7JlgYw4n9/t7+WM+xOfJ+Bmxsd+cea0p/V9XnQDi3iO52A
cT/C+++drezbQR5llXNY4riwTk6EvXIDsaRADmdWuNlgR1GKtKkL0xbNR0zRKRDVhZ3oIMCEIA+4
fgdcq+SZw31AccOQo6Fj/O93/2ts/n73P3b6ozUeZ9vi7mGbMIs5eAZp6AyC5IsL/Zqffb/Qj21+
KzvyNdO5UImkjhFqOJTjd7OPSiSkkfeqQsSAWBMaluH1+3l8ifP4wWRdDSDR+mSnk0N3B4L7f/L4
FG6aZmG9BgL+7wFBOrbVQc7Qk638p4fAEaSwiusxI3txJV3/dTaHtENH7qC000H47+/X2mmWLu0L
8QYg8WPEMZGhTHYGaA1OdqkCEL3wjDFUvpGM8giDU3o0yEx34L193R/u9QtrI/+GnTedBUeYcpHm
OjLQ5R5UNhxr4bA6ZWAjSLXCKwgL9j4iDFUijx4JOORYHcthHVzfNNG+QlM1hXEybO8uMfA5gUC2
61kuto01zmMrbQjGuAOBxWu+nixjE1D6EfbRV03bq3L2yW2DUTNSfmh27Ib2xErXs/NC738hpuY+
Z8cEmVBOXQtZmT+uYS2ECtpdWyHDgYZHH0uKAJefpBNU7yW+lJyc78ZqfcMoC1m2HH46LTNoowzt
9dUhXs8gYW5NiJID9FyRFvaQVt2ldHJ3jndFwubBSBfrS2QEe1Cde/ID0Ux3/fCgtUJcgpqrCRot
1BljZqU0s2DQswSzaLMGuQBCxdG/rMbTqoiOXTE9RcXwhrz65N74ZwnzTzOCqwYi7erqiewzTI0R
q0ZKbWtjDvemptk83xCeRhYSqQk2U+aQOJXPlaEWVwlNP/dGWcqf3gmrBTqD8Fynz+7quMBtE+rE
BdomGgWnMLT94wajPMynLv2yt3/Pv27AFqAsMS+9vlv09uxAsE2MMBfM7c4QMbrBnbq/CgNK6hX3
BE1DBmkE6RXhn/3bc8AKeSAj0nqKp7raVgnORGIDSDwhuYifKMsIVMK5WydjSC30rgjkrCNYhUHl
CBYL8tx0Hps3I0RebgmrDM2ZleEDROoQ688BWkj+fvMIW24N3QqU7JVt7V15rCrEaGFRB2bv2mU1
7cIq6YC3h9ABcs/y1zPTU5b4vwtCk+HJYfYuh+oInYa9i58l6H+BHqJHBDvatfpG/xHSLnCU7jTd
hRKwecjqs3b7tB1pwqqG/GgkJnSLZ2CFlPhjBCPCPDklZgQTtM9rRCI/1ceqifOzJ517Uk/q8h5v
KFYMWOndXfj8OG127JLWO7JO0VVBWzUuosyHUsHbQVVs7epxsengLaKiQMjj+gWKhHq4TnDSjbF+
YxtVjh2pMAD2sOjcB2+EFltXOfDGmQcgOWZPnoGRoAO3kuaqu9DHzWiNJ4Oa8iwDeaxCtTu7HTjT
x7hZuwSEsMOS0mLut6enIjwgYT0kgelv6AlDiueDyfwPuJiDzPEJVvwubJdrNymB25tCPHoX2wQP
VPDoZbc0YXrHqTnQFBoviJoz2a69OtAAz1c+CnJelUKVdxuE8ls8KG1nc3FRBTGGR1bQuUfA0MOV
EgEOe8fPjKx0VC5K9AVgGyIgiyRr9S4N7g+U//SRMpD77ZIdKL4Wq+J9PUIDMn/no9VbdNDEB724
gT4ywgef/NZF0YJD6NadYpMQKJNDLNP0zj6ntXfzmpEcFiiPIOZGgr/YTbkeZBajvwtX9LpSzLue
3c1+3MKSQY4dWTXLlUN7IjyLdumFpyvinXscnIj1iDnQlEWvZL77ZDV1CbC8IXuMGIcDhq2eQ/Ss
qW4HFcC2UG1426iuxCilANw54LJA7HrrsJn2CJU/LRawS7NtgKGbijz5jMZ9hn4y9LbFxRKKDHv6
8Xwolqkr9v2FkhZdwPGTScItPtF7FSuMFwDI9As2PRR5XFoYq6hQgPhzZIy0hf51eVcW/Cv54SP5
Xi+yNxtV5fsGradL1a2sZb0sbgIniK6R1wbmNutL0al72phLG19TjlILeaBbiFjl2nm+CY3Mc2ph
EYFqhWtOs409tfoHtumdE+gQt0Mb1JFOmLYSaK8Uhib9hQnGxUn11XpjLA4chCG8c0+UJnjDsJ7U
RNoiUOUovEcGUI7Wv7AZn3zME7YVN1YQgoyXrRJee1vqpu59hfYaLLPnh4p9Ba8iuof7Ed09JhZB
PWzeNN7wbYPsCD9ycVBboKsmAyS9hGUXKSiyKQO6GTtKnIJXVi5OtEmLhmk5vCbNbD+6zM4e2UaC
rFBvhy5fN6P5RDN42PRVd2QlYg5CWTXqdA9BTgxOjlF/+IxsJLVlp9gc9/xT3DOip9DagcmEahwu
b2qcgz/GNwUdwjntkOe4kz4Tc5b35G2bmNCaLrtEzpG2FxjXx3F4mxgIl1H1ahiPhvUHzpq3u58/
osc12LOBsYg+YPTtPc5eKwfFskTW5f2KSmSB7jZILZe/VRg4GTg7zZHfi49Hi+cRMq/x486+J05m
3RJtmVBGHmWaRRes75yMFVWmtyrW5KEhp8YzOtHuyqMbVTjn/uC5bAe7+PSGkomRHhcclkbfXFr9
Tmz39FWVeHr/SVSvuoeUdk8TwHD1uF1e4Juo1VoPGhVTJX/2gUzVGyQ7nE48hks+ktcnDiBQa/Te
y09zuUvuxCUckBlW6nSCqy+DnLiMKcSqLw0+2qRedAZU0xEi0pG5Edui9eQVQNRzL3/rTNSQGH4M
WAQ+I8ABQZGL49XYrz01fKCzKE3E6fxIn14JXI9/vyhjg2ISqR93XAIthawIj3ghf3ZuGAcgqewc
6kCtpyrWgyI6V8I+Y6TTqIS3hoz9UIISqaIs7l+j00Yu3Wt0DB9dDnj+vx/cb47BFNkEUeh2oOve
NyjvC7peg7BPosX2sEh3K4ZOPZKw8JFkeF+iKfX1xBBTBDA6wnHd2wMvRN6M9cVxo2WMbK2e7ddz
XXL0pTHEghHD7gvBqfTa5S24Nl4JhdiM2JLlBIzt6dOk4CJo3lALa1HOUbwH+tkL1ClFCz330Ijj
hE3QORR/D3sQQPWJ+DLr97rj6mO5v785Urf2dsMnFeiQFAC/JBE66yDvX/r3sYk6baRxDIGfoB6W
ppeoGemA4sfPYRmYkwP6whM0PmDFJeu05AyAxk837RiYQQ35nrhu+23mEDsJouETfuDeb0i/KDh8
eSwUChFNdk6kP48h40pE2F2tx837Wfoct4k1KeiUXzHOKZlgIcU0bcILZMJnuIZwR4ZymdXdB19z
Us+Zcnbbg6vCE/B2W/S69t2jwGJKbjtCtxEOflQCjMR/SUlipffsnRkumWMqz+E6UIftWmgWUste
Z7oYSp1jaaF4ApjeBIScPWoFnWifFjyZKFcEL4FZtK+Lv87wtHSVfqfstpzgfDFEBADfbaGre+hn
RpfQHOcr+J4zUee0TGWMrhQe+q1LSbg8zpE9ksaMYIuJ2b3FRcwx1/jTP8khZeMJqqbOqYcWydGL
NdQBy/iwPHjCFHSCjXewH6ODtCKijI/D2uPsxf3IRuRvqlKB47BK2+h6ZdCA/mJwmF8WZffYpc1h
IbgxQ70Rsl+DK4vTvOVjc6tRp+9XdTdLM/Qbyy+DSuLuzglukxsJ9fJ0wNI9ORku+mJX5BMj6xOa
6YpxwnjzzN1iclyS3c9x1Jl9lDPklxiRq+9IZyDecF9K72R7iFxFbYQ/bzFAhOL88R99yXJhT249
1b2MrqN2cvtAv2fBUeobXjv6JPVlHYu18uzuXGTwI3HqrpBt4eNUfRSZRPR4fCJwXyyfPdCw/AU2
cLs1vdOmohiApYAhBr5TTIKpk8gwgj1hfzeh8v0gitKRVEBtIoWf3nqm85YFJ2YEpWeNjGTHPM2K
Dc/owWNFTI35jWAwW/F+lCcFZBwUUrZtfByaUZ4Isd6uhdg3BNbVJffvaXV1NraT3v1dL5ufCv+8
sJvEYmkt9XGBdlGKJGX/0HtuyauiU4K6XB/18HN4Th7zan7a2EupZ6RnqgIR5ijgZushu7xi74j7
KiLyFMoa8uNonzD9GBbDZ491N+w4fEjotoYvyoO1V8ytHg6v1HEZzBbJZyxi+3mv/TIWu2gXWbxN
iUKY+hI91uk9RCKFKsHPE4TASfvW3rmrTvWJPsiQGab3c2a9tjGZzTlukNxxySakrnr0L6iLkvVn
ntGvqEBJAJCKjZGF6XkwjxNBx1CRBEdjzEFJpy8t2tj4st6q0WVMiYIqA7Xmm/0BvIHEotN9bjZ5
HzURDlzdIyjQGkJGDZQA3+HM3ovO4I6RadkhJ89W6YvSE3RGl08W7wZX/rkYJ8M/CKU3ZOm9HIPX
fQzSgXc/yHvYufRvm/2MoNM99a2wjPNI63ISkZFirYsgUj4dnghOCGaLAKSht0NJOFI2jA2oiIkx
TxhLsn/yj5NLeiLDuyZt7xYfGipJUsSuMiflRzDqjFKN0KIUnPpdAG1g9omSMkVGTjzpjJArERqY
J0RObOa4T8S3DhZTeokgceu2G9Tq+MI+K1AhngLzrf0LNQZaivsxaUGMpd8QgrevuqekwfaRQGaN
9lxJGh+4vVuv8iU6Bg+fDesbsdUzZwD3KcqqoB1nYR0JFWsL2cm3kRTy9o1R3jdYcYyxgnUC59hX
43WAUyZ9AY2903bFgBenV87EmSjrCX2MbpmeWN5hbsQdv03203O/Hre049e9x3If4nrVQ5wEkLbQ
mk7q8IR6c5kUsEI6YdU7jlU8NLCd8ZVEC6vtgewkxk+K2QyJOIZm1rTw0UNZI6GgdvlVebh7I6BY
UxufD4jarMDY6hcHbyKgAaeFMShJ9Y9hskQYD6VQVGThPGZuDwmgOao8PtYoXA1Sazk2usekxSyy
8rLeHRQMPKZURpc6ybd1nym+pbmY2WfDI/7NFMxTGU6Bwssnp955qPehNuIgnRKKRtI1Nlhv+qQZ
1iRG62FWO5CaKg81GYzj3WfX7hfzx7B2WzqBpdvDLFfIINwilYW561/jCw43+rYjxLo7FTJOJkCX
FE+3qJqtGYTzM0Ly8Iqr3tmDLheuOHeH2QzbErYH3rqMPxBdgpPhraftWJp1Qg1yEdwenrlaZiYn
rPpx3rmQrGAEqPEN3r6JQEMe6gL018vje69F7oFFxoKkfKQ3/NYZtERpiz6xmrRb4E3jyr2m2YpM
o0rFfhmijsmRuZ4eUWTp1916k31KtreO7zNOoIVFEDSSImDTwBeQnXXvuqWtjLayQTS9Ujzs3xrW
7zUk+7F9LaQXOKz7ZfIHwuP1iy85uEEBrCLp4wuphx4qmCMz1VKjh74RK+nrOu/PtdQMTRSw9qFt
c4KfxlQWKTWBq0Tpg8iA18BwurjCcDadzW5QzgWuCcfsqdFDgWhp+s++ltKbJZGo+siMzZux7p76
R7K5/9SKGVajQ7SI2PUIn2h/hC1gmAQo4SxluiEopRF/Ivr6kRFzaiohWqfxfXqaPpMsNsPZCHsp
x8+m9IqCTjKB3t+lreUsr/QW7h6pAXYFZ38X1W87llHNulkHOJUNTzPr5pl9jDZvaOAMCX9BPTXp
lGOiUzstbxAjXTQSWlINDXh9twkEkEudaiFBzz3jclD6rFDo1By8uBG2O6eaEUqUKCd8ZZSlYp5l
9nV4/tnFqY4u6pSYKeyEt7ZOeo/kQuYlGqn5G6CmwdGvyIkD1bnELO8GfUin9Y0uynGumZpuA/pl
auHctLpv5UG1uPTakTxEW/TZ72SOJX5skLFDG29rDEvW0szyrJ7YfUi3j65wGztDIanN4LX7FI01
II17z/SMLi53KMg6n4N23AxV4MSgTbb73q2bfxbzOw4u5KEPNEdOoT6EX4abGFGuE9bAf+04WeKd
19PC/z5J7vTMFnPk8sXyXwNxs8PDGD8F3gJNOhP2MomNz7Sb/bP2jyMhE6cGSqLyn3ZwcKi8Mwyp
xfG9oRHy1r7teAHW4hG0CfCq/hUEClombv225nWy6Ar8EEDapWhfPa2At79f7ZNnXPXrnuEicJFS
DOwm54GC2tkdrYUdPvaxFZOb8q/GVpzPTN/0Zeyi/efIgKT1cW3czyy14AQDQcQQGcEukg7qWGA1
A1wJyDEbIVzn4sajfhQPJM72sT1S4P0sDCIyQlgpNolDze987iIFsTCRJ+8gKGKTOYTiZB7xNHTz
T4NdhO8Ax7LWraMywk0SJZM9qTjCHRo4o2KjjG+JmZ5ijYrH24psQgyC8pC1VGnOc3QEL7mtyYFv
6RqpwU6Ss9NO7M17epjsCZlgAY0BjKMkG0rhnU22Oo6K2Y2vBbCPENby6viwkdI9pbwEYu77EWUQ
tD1kN39D5rXXetLkP33xu98ZaIEIOMqGNQxo8zRaL6uZMTT7bVSgWqOYzmEj0/kcZ5yKua91y4EA
7xakbxilModCi46qBqGliC4NtXnGOdtFu+scPONiQMN4cp8VO4RN8DFj3BQx56IxsY5L0m2eCzsK
sX7uND7QywMdTh2QrKeoIpec+dv9TGco/v7ont0Ee9gJB4T9DuZ6mvektyud/b6FNgpxLiRA0rG2
eofKPc5LXmysLrX+DfJMOrXxtBeKPByzmYdqGd3oxOAIxD2QERxzHRW67JGZEn0NxxqIs02Kq3nL
73/QLacvgvsOcMz1QOU+BX5MvF0dv9aGQ/UxsFNAoQhsiRTxluzTS4o4OV6ClGOrw8Dul3N6vvQK
adVEHcaKVH03xx7bRHZ5y0F+DhBBU8JqwSoYC3sXOq0Dg9Ng00bWx2PYjvY9tLiReAfFTAxJdkwK
ctdwxMahYzxOsg9hgoKD5WQ905xIDo5vSH1yTObecs+7LrrPfsVHD1Umhk0UMUObqpMbNTytoyXq
Mq4+QD8XRc+0wpCZrTDEmRfd5tQCHjTkrPZOvd2bOEpstMQtRnJHaFI38KdI2HuEKxvy84wWoD5U
46v3BNOKlGRkTKT03lOF69pjbmIFRGSXk49zijEaNyFRVqDEFeqD2n8/rCrU2jR3ePUuNiy/pyvM
/aCmUROKqlDHCeISX+Pi7QFzI3wMkIPDmSvm0E/bqNwYaPTPbjTIeuvoSpA0E3xkCI0nmLLXuT2V
PjqkczgQ0NJb7j3U7Xt095hPSN4MLUTSJroGLBVgocl6i9gpCTrC2EkzMmZlkGEr5QnJJegYM3N4
2uznptARTU+TKkdQ3xxZjjZCvbD7NDzschZP0MJN8IDxmWHcY4/ugTrJYwRT/WOYb84hnMAOavrK
QCiomVOaJbZ36JY42dGWlEKz9xgrf9xG+jqmTUgtho/oEqhYhtR+E1BV/zlPgHAJbJ8w5CgYOJDL
FekhseNbyJz3A6V//xbSo+0pE2tGIxMC9TxD8ue8Klf54vnW+vegwoHVXZ+D+xLVy9InukfCGJEj
7fyOqaBbmzAFG57h4unRe+kzlTYI6SRcha9uS/YcKvHEp91EPYR235JiSHT855l7GoAOOt8xgsND
BxssWtGIRZqcojZRgB5kciIw72GEcOGw2dhoVna8cygaEaWoArwnykhX7xHgnxiooOPQTBLbPe+t
J9ooY9Ovyf3vFFOAYUsirt3PkmLy3JxmtwjYDsMgj5XiSYnYEbgpLNFfjvniVA1i9z2CpidsDmr3
Ae/vidR9jvYYXMC+vL0d8WaQUhibCEazGN6r3pn5p4a63MnJNxZ0DIXqRw3EKr3P1/0JC6d/xz9A
jo6zXapxIm9skWnfAW1utky3OXuuzn0OBBvuemd43Sjkn2O79rnABUc/wf0x+vf5fvKY73DFgUje
CU08qD7sKazAAEPQbked4DgSGSuNlmQTyTyMEmSqz4wN4etDaA71PhW9PrbQLGVqyscf7lJE5J6T
BeWjc+hhZXTHzM2hKaamXA7inEThmUNHda4D1OoTa1B+AUsXxHImEdF+Y4xt4Rzm6LTTdq68tUPF
x5ckpc/Hu3cxS2Qd+gUSd/6JzNhOygTX4x1ack1EIYwzJqFHZjOUYe6RnIhZVzG6zUp60vMZnwIX
HopX3D8dG3McuWvDfd8l5xCNeiouxbM3xbD1cN3BR+bMz86sTY1Y4eWjwyH8IXHAVHL/Sb9kR82t
TbVmdi9HTRbir1lf0Ph6AH9eWkdA77erm918/Rhcd35ZAdvrn/FLLSW/lmMkyPGb7CiheqAIMT35
MrjjzC0l+jrVcc09JtKlX+fR3g7bS/cqIcWJA7Ej0dbNExWhfHtgX/rYmR4q+KVuSavkJOoxdUGK
SE+uWqDAvJSZTg/KexZfDYQN+JUsxsizUt7y80DNg6s5W6NTSJuPbps44dbLDuNE1pqEmLd3Svf0
MJgFJHloTaW3J5bOPZuEGll3KrZyoqLozLh4U40e+CkRmaW+aAmSAt63B4BS45DMv5+NTiva43kS
Gwd0du/94mO3rONHSmLehfXt0z1VW6odOYbyANe5dpXxPcimzZY/w899SpdqRDufQaAcd1aYYXIG
e0wVwlvXBLtx+zq+FbSnsk9666vD4kjzBHjKV0M2dcQcRnFPPRWZMWLDDpcSaN5vtxD6MWqaOskF
3bflPritrE0xQhv64KDPyVh3avesMYgVOzjQYRxli/u0Hh0S3IlcqVvB42HNFav7RCi0U+yRWpCe
oGmex/kzeNCYwZ5sq2AW0AluUOHvbrXQPeymP0FLz1s8yLqmv0Q5bUJ0ozK7RaAGgKIIE4zTQBxC
AJEDdLHBm0zwTfYVndJojBMSBBeSNCoQ6nr8mUeVR9pMYZ8YA7tDhWLEWci50Ofl+Fp6fPvcR/TN
ght+Z2r8RAmRaQYHQ9MtyCEQbD/FdsgQDhDD5esY0y/xOKi+TsEtlDfZgEGEd9tSGKnCHLf84hxl
IMLKhtdRJkQgSsUhyF78HAdsIqHUpGIBjf7oEvo7XSoHFzRrLHkk25x24hBht6XnVGBKbkRemr0E
Z87TgliL7ig3pw13zl3AoTHBAvKVcKhjRzyrBpmGIC/K+GMcMmNqVXD0s/ZPTJcoRk7Ox50ZKrrB
iHheB5x65aoNsfn22OVLxFnWY5loYLD/MeQ+dtU4mwkrG8XF0DeFy2AuOflc26FN67xpy+OMlaCO
CXH1cu2zWJAkdc4h4fKC6+bwHllkT0fweSUzGjI444SqdzNHhI5ppogdmNgssf9pevn8jkndn2hC
/AM7tUv3G7zjqd5telZCw+1MY+iCI9/ROQDJ4TRZkfJe2Y3UvljHKt0H9lrzzvLeWTUIFljTil7H
A3HgOrA7Q4kKJEvUc3x4hPp9+CU1bq5Hj5q161pM/5tIuXuYEFeQMg7Bg3pLcu2OdzA8RVu0z1Ft
owzq1jCPwT9QR6C2zaw+JzZs73X/uNJyIB9O3fhyGVaITxqpXLkFk43OBC5Bp4lq3WmzuNSZ74wq
O9DRrW7SykixMjJRn/xsCp8ZB6iQAztdyJhjps44KDhyowzY1f4d85EmaddRAeL2HpT77gnpvY+1
6GUeEa8jrbOX5vI6r5fN6IgxpTxGO9RYnZznVh89FUeRA44ZJv+nx1hVI0zmb5fZsYb+lRgFEJK7
hZuHn3dCi8YVWhEo0mdujvHPXIiQ5x90S71jn8OC7IDDhgQO98VUw24JnbVYDjtToCzYB+drr67j
42c2UDdXNjBPK2/OqTQ94+ks0kBOS7hkB1yP+ODnzw4q1J6anr46g5p538Kc2NFpzlOt3QKpZtOp
TDHB2q89zlVG4T5+LaHdOCrH7bATPz+ahIYhyyKml0vN6rSX4Jhy0uyEmGx0XjwnzJ8VX7emzfwx
R7VG7iFq2v3CXGeNt9o1YgjhNKGChx1T2YFyZ3/VB/96mDZWkE3k6BGz0eCzPwcXgDzSkp4uJzOb
N5LiXdrhJO+wVJnWp/ZQGpbpFZUcvKTImZmqshGqKJtLgeTdcly17KEOIjfQ0fwhZZ1VXSVW+8Af
1hjG0qTd6Dg+XonIDP829Nz/HUum/YZY/47v+gEELM/yYX3olM30iRq2PRC93oqDQ+rnhMTnSHLH
+0hN8CgPn91shbQ61UZO9oEzcqSKTQ1MQopB9I6k+Iq00ce/358isGw/gcTf7+8H1K8sAPtZx7oB
5/FwN8wOL2Gekq+xEskr5i+u9iu01VQt/K1kQ+a6f0e7ZaV8bnfrthGiNTNjVUUPBngVfXrMB8dM
yAQCYGgwS666r+hwyq9oV8GJsw3TxuHtB4i+eRRr62bwJR4MAQB56Y6/LB2AWC+e8TeWB/ZxtuD3
gx38cx/b9/H+nFX/538p/1sv6p1ar7OGngP9N+NNf8+6irOdn/uXj8vwROinJzZ8OG8vrvvrl/x2
3R/v9qzuD7e9xXXp/7lnem9uj5LeBangyS8vJpbtz2Wjy7ImK+J1an+W1beHPO8UyZaQI0MDDK9r
5Grrru3Pe1vRSd69NMHq/EYYQnQDD1tUXExUx/6+bjR9fZOOlSq+3RpfWhP32edUZgIUgKzRGQXe
5hktBGGiseMohvICfgSZnRjHYWoHtZtNpOG76H7Yw1sqjD9ELYqJJXYmRa+h+syD++Q2FhbCLz7L
r2/q262LZfntTanPY21YB5Ds3TLWdBdesLPN47mKC4MyOySPF0p1igCM/uPLfLvej2WQVYal3yuu
R3+KoRSKRN6YKlD1gCBhGPni6X7jIXz/MD/gq/u6vOyeJz4McAvaf0j8Rgg7324OK+E8OiFFRQL2
Cjar6b+t9e+X/RFVb9em0iSNh2xACe0+VLAUIPdxsAHiJ/pyi31kB3v8Ko0VKKNeXXn5w3scqNj6
D5/Uqk4Z4goke4AxcqDgeUgxlubJUAf6qHUh+shuwfyM7MHXPGlxxOlxJZymVFwM9hFgBuF/kOKz
52NTapCQDpuKkR6IkgqsCYN3Zz2skA/Ou+AlgxovDHuT+TTXFQgT9Z/ynj7hBXQDY6t52z168uw8
2EPRBxCvezR0MW2PBL5I62J2ccR0po5sIYOMtMM9Pi3t1gV108t7GbAHYELb6+pTzC+xRfUfFOYS
iW2Nmvb1ExY2CTY03jEDF3/v4j9s9J7MHfAW7UNCTswhqhsb0Oek+8w5GJDc42d6HO0nBaYJcsS8
9jyjm+pWjH6YU4W0Wk0aBxj30hQytlc8m88iqdbQ8Z1XgJEZXOVTu/wzObGo2rBhIc09gN/H7V6O
9kDLJqq3G+sLxT/7+CuS52g0a2QvYw7SjopIEwgIh3/2eQxp0KRMUAIwkSIrht+N3bmWSKlOh2M9
5MejzxYkxdYaWPT292hEV7RNhGkkWv+RPUV9H6Eq572gtd9QfFESUPdb4yJUPiUyZayZBw8aLFJC
25lIgM9M2IxYS3JfW1YbBXU6IZUNUmkgdx9AxXah9nEhq16PdyH50j0SLShbSBl3uVqKixIyfUJQ
AgIwUmjcuzE2h48N9t9RMWo/xS+ofX2ceecM/eaXMedVDPhxqF/O11NenNmVJHIsWPTVRU4hQiFP
t5+8Ylj9mkRANdc6mqbgXP+HrfQtxjWPtSztc451AWytJ4zLQ+CYuFrIvJlX9oLKbwfs96v9IA1k
SB83j+YJxdET0goSNp1aipJVannb9yOgYMzjYxLml4SZ30+hvx7zB+Mxtw29Q8L0nxP2BAqG3gmu
32swDS/CqniEfwbxv670g+dIRmaryoUrEchOPh2eU4hnH0YA3X0wa2hsYzDuvbjmr6Fc0w0DBesO
PpM/zth6/Vxf9nXVTHMgRkpggfEFx8n895NOR/iID/4rktdv2aD+7Yo/jsb9uWyuZ4uM7A78vXrb
MVjsyrMrMdAAPtjEaoB1SVx9GMHs1aXFT//jBX+79I9Tcv/Q1hfpzqXfpEExVXp0S3X6oXaovnqt
v+5FzZJtU5UtOJU/Tsj8ohR7K782KAKbTIUxQAwGNZLooAk0P3rxDX89F79d7Me5KF/kS3uQT4K5
0vjSAow5LESIlTGYUL96cbU/PJh/vMQOHh84RWA59zObNx/723ln7MUprAthQWC2IW1W5pJDxR+2
0R7aOkUrHaVrUKZHsq1/f1z116+IygJsVbVj2p0fj9uRjspT0XZiQwoKw3UmHLESi5kPIDymMDBx
6euAmfKpBcMG3OmLG/j1fX+7gR+Btrwa2q0pchH4jCSLDgsbUhtgB7CkqApiqENXSIA4sDDpA+0d
v6a4K+IZ//ERvt3Cj2jYNsrxVJx4B0DwmGrHxKRo2K84mb92ofKK5PrrajY6HUunwDHIxbmbb5H+
uivUe2PZNUHij1QN4LEcO+z52qkGL1/v/+fZ/rrajzCoqRejY5XremqFu+WTlGi+3KP27FlhpDqv
VvPvL/Kvi4lo9e3RrN3BlKQ9FxN7BygIYWhlMyIWVlYMbHvL+RUjOEACdPM0rF8Q4X2xnH4/R//f
26W++vst3Mpj8TAKboEc9g3ORByCPgKU72K96FxePPCv0ffbxX5EX6041FaRcTEgcaBYJHd+oXn0
8e875M+p8c/l+d9vFU7r3x+peWbtrd5xFRDUgMOO3mfhNMxmX1EJXz3NjzCrXS53YfcgFiZEgO4z
QgkoqsOXqlO/npLf3tqPkKOfrbpqxXWY5bomFA4eiR4642+9d/OXcIO9V+XOr50LSKT/d9Pp8o8o
I+n352GX8w5b3IdBrzMNtxyiyX+RdqbLqStbun0iRQj1/FUvejCN8R8FYINAdBIISTx9jfS+tw7F
JsyNurFOnOW9bJNqMmfOnM34cufdtvj3GtDkJ2Oi63tzC28SCUV8AHJvVP+c28SpiEjfUHmJvcO7
4+qr+NjjvT0ZFLkw0kNVSrcxaHf79zi3bHJIQZjOb+HLEeRGQeXNOntJ1Hwc9MmuGNnhUh81XqKg
acZQyP2f2aUTUBSDTBGpe3IFq8pZcCTy1QGJRVpi3nmxL4nKcKFUxbKaWtM0n9a6eb5Zh6tYGDe3
XLTphKBhq3IP3raFyCzNVzZbmGeRueAoo1FpLvSOCoRo0HbsC92iN+v0pWG3FLRSLMOy8OX/5zqt
s3tx2PwTPUKQ92fjBaXbygbIxztI27x5Aa8N3cNoT6votNHvZnwhVkXHCKa2S26cKT1BBDHUB3/f
mfbSl34Y63n13E9VQ5N40I1+SqoqI51yjDjHBz9feYdoLPn7nUsJ/o2JTmFBpLZKd0yprrCI6hRX
26ECnMdfdIgeubnoOifncw/m69v870t9acMervRp9Z11eZPudjyVknLlvkG9nygre7vLvFzkD8M8
LblNsz5stluGOdHQR4MWHgtQDHtFn0hwnZy7b4+jL920hwGflptWZHKm1Qx4oY+QKmUa/HNatEhd
0SPz9yN8vbQfxhLP+GEXV071NSmv2BPZuXfo6QuxYbxzSgoHHCvmwSJBaKQmMS8F8ZJiSbqWjsH0
74t4bbD/cxG/4cyHiyDapx2UK1OOcGULMs7KsnsND3r/u3X06+H+a3t9GOlpE2/uzqaebXi0ub+j
AeT8zWnRhyfl1y3ly9wGNWG5O4fk00Tq3ai93DnNUfpDXwwNeHStUjRGItVwDj/xAMu386ReLCQp
0YWllv9M+buAM1B+IOJagglFEe/Gt4l1aQt6ySih1WzZ337PKX4Xcyij4sQgC7sZKK7WVtrNKCF8
k5DI6lFJdbXxE6/O/ktxL1HDO4zxbhreGla6fYJEjmd1m2Pk3PqTdGAn88sPURsRd86exUE79ff0
J4QNGjFEE0e5uLl0Mds5KXIQCI7Zz6a0TNpr2T7N71+7VuKJD5Zb1pBs6IjGA4oFJqDiEpJBhkdn
OVXNbv7zdrd+6SE8vJInj0exbnl2lXklGd2tmYdm3i+srkkFvIVEGhlf0/17vqlvTJz+ZLxP5a60
apUhRYOnwKslaNlL3VEBEw312kB0D4h+hJR1RzGSc8eNRet5DcGRR7Q+EehDn4zui3cHpDcW7fmA
ph2seq8nXBgsPE5mAxF7O9KG+/f9N146EcBKUG/UFI4ET6vgTqzE2MaWcFsUJ3FS6nvazeXdZt3B
eKSq6Rw0Cb+9u7vXzu3DuE+vuoiV7SarTOFHIGJNC/0AuqIfbt6835cgbvbl/76/p/drlPGhIHt1
G2sBC6XBkYRdjDMvdpvop8/5y1AoK8kDKapj562VER//byPzn+HFhvJgzjK5eb7fNG5TeCj7uR6K
Ay7oq7Dm0e7eYlZfR/cfbvdpx1YNA5N2YTwSw34jPM6PVOkSwKTRlwYwPPsbUNk00odCyroWpYku
+iTuKVznQyWkBnIABF7E5YSPDjGDkPOG7u83k044aH89lafdem9kcZVJvJSLRyrBHjdZXA0u513i
Unn1+AUwDpCMjJ6q9jS7a+kmWwlezLjd/ur2qeQGg/+zuvgIgE5CjKb7/e5oaL6KazwO+TSxLamh
19L5AJpfDqa4CYOaYL+g15p27aBrVU+b9oUEA4acOmAo/ZFGUo3UtdecNIdCjynrW/QRePMdJThB
R/YFXny9tjw3bFXBxOkon3MvHWwHHc8ODnun4y0c5M3WQkQRffW/X5UiJujzq3q8HfGEHybw9bTZ
pYZx5Al25Z9xdA1/6KpCMAmETO4IeP762xi9cQJeRsceB31aNZvtIVXjhnhtQknWHqcb5IsGBjK9
iJ05YSi538Ps3a2+NIWPoz6tHTPeX+Us482hzdK6+rr9iZx8d7Wi44dzjUcVyP8q+v845NNCQBhm
n1g5N5rabblFM1CPgqWmY612FYmnQ/TmZb5ad4/DPbmvlpVX5nHPcMWon8f219K3bQjy560zd44e
OkAcwd8M+WpLfxzyyYHVy5N1OpbiVRbM/rT31XDH0VibjwJ70JsvigHaX8Pvdw/2JR3pcdgnXxah
vEuRXRl2ijKfj9AS7SZ9vTOmLxDaxLhhR6T1gt7Z/mhVma1q9ocTvruIl77sw0U8+7LXLFdzlH8E
8voOR+W32RWuDhiUt4EO5ZUf8zjWk6Uz9TP6PuKGXQRBoijtjmHbRDQcdTyhseyA7wiHO+f7Xe7j
ZZXO48BP9k5BnOVS3oS96/qo6WxtpJ9xMY+e79vCbVWHSmF70CZ74a61PrJ6rTZSrMOkO327gl+a
ewXtZRlHRlZ+Z8WDsdLjvS6VBEXGe9Ri9h9J/whfpvAGrVmx3FEoqL+xjo2XT/1hwKebP6f7+ppd
wcDVtX3uGEPNMcMfoesr+hzIwxTOYvh2Wokl8y+T/DDok0m+3JTDRUm4SwIAvdvg3G+e8Z+QSaxo
bjtojuGfHZdyseTr7dAvV/PD0E+GOTFSq2EcuN8T7iJdIJyEqOIdHttXUexPKTdV3XUbBNHfVuSl
t0gQTyVRQthHfS4MUs/HEk3tJmBRM0x8qv+D66ic0ZDReTOQWCb/erYPAz29UCNt7HTlngh8mwzQ
6UCv2XZMcaw9LId/D/V6k3sY6uk1xufjNtdqyKT553YKMChxd6Kri47ogdmNfWOuDX4bK46LW28r
o1ssDb7f5mXf3e/TC901NTU93rjfT+R46OrED6E6l3zPJZTfgTfFs/vr2T7trwfpcDo2BU1UQvYy
pSlxP6NEWCT+XfUtCfJlMc/jlHnaWhFPueTn+Bf8qkP+6em+qQBiHOwXieGr07z1Lr79e1T86/6e
dtfkdDLTOmFEKCfQz5oQOczPundGViwN0p+GFtxkWxHNiA2c3d303lho31ccYOKm+4Or05GTdw9u
M+ArhKQOVPTae+9jvVVtWh5SV6Kn7Ys+S7V00KrWupzC5Z4CFYPiW0fWWw1rWr2jcL+0NUbDbCrI
Nsj6c9Iql01WXWqJeyrWZCobMDwOfmN8CSjm+VLYOjvWuvo228QCwXPpzjXv5FLnmtvXOmx+na6t
W6vBpB7SFnS3KKrNAyyTNqrMYL8lmAgnLzq7OSrlosjIMY+OAbBTD+63runWo7+X3Os5YSrwo9G0
1k3tyRm5S0f5YN5kUV946J0FE/3n3kspvaZmkyrd+/xdjF4xxQL616R4GPLJEdk1E00pU8qttOPq
lKNHDhcycfeK6xfeZq0EZ0UwqvRP1QQwY4b6Z0m4ZnGEZ3gxfevmAvHbq86lEYB739qb2VbrprUN
La9cZAcX6NiKuOzoSBuA4V0Aw5zset2fXlCVg0mgzBVau77v4zPCootDC5gAbAyCV5drHyIEldQg
vpifjVFDpRCKFPu1V832K5W2zmyhbt2i4Sf7YXWMDpNDq15krXQSFD9Jn94uc5TA++on9BrQ4mY3
vu492qPbP9vASiC32BvRcnlzaLPdQnygrd7PYZIORihgDCWIpMSLt8H1Ojj80Pz6RevJhWURGP1G
sKPeqb8U/aHcj0MzMJUikdK/zGm2ITVFQ0hJ1AvtvgMQmhlNfepwS7MMKKjdcLfMbh4zMQ93Jrrq
9d5Xh9lnc0Fj6qyA2x822bAyeqsLu6HbaaQypR36cvLFftSYZoMefbBuTRjinBPogwJn2t8HSqS3
N/sE5836bQKqkBeEIb2d3ffw6YykX+ZOlX0eqtEFhvU35UoURPdFRTpwp8rTJ/qdMB5FwZYvahcJ
us1Uic6JmEZW+iZGxqx3rezzT3l376Xd+CH7rI4v5MUnx+3AABYF3MjP6ViipgNEASSCg2OFsWxb
YXX0rPahr4X0IFGluPO37lV3D31pHzUmGQ693HRhL9EfBvOHDH9fnYNxKM7B9l3w7lW8Sv/PRH92
do2TnMkb9N3IVgoJOnoYHFrQiS6+WcOvAlaP4zw5uvXuuK+3mUr+gw54qkIKqlGx7/ZyS/pysonm
je495Sj8Ztg361h/cgyyq7KPLzW3h9DLD1REGgnq1t6nC2h4bGlhukrf+TyvH6iuq0aDyuuG/LSB
5UXjeDcuJfIrIHpgWHKvxCfx9KhD/GoMa5ySnUcu3UW7dfPmdl8fJ1Dg+L+DP+1l2T6zTo07g5/d
2hHY9IQgnQWrRxyGiSbRvgc2puGgARHs6ZdowKrZdSVCRe/mlfLy0PpwKU9Gu7jKhzrRuZTMI4ZH
/3jiN/F2BdhDyPiR5iPDeHSo8Pp/SBK8tN7/eQxP1ltSSzk9nKmX26zPEYAk2Y7oFyVwSKGu1zv/
nPr0fvw9017er6mQ3FRl1VSbytOYhn7a50pGfdUNmtKmTUs45bKCKAroi+qJD3qbdkFMuwb/33u7
vF45hA+jP5f6m9Z2d1Z3jE6LyGA5wv6iOCT6WN8d1l5mcZGQIywnN6ibe07Nx3XZ3KBwR6FeCalX
droqATKRyqaO1z9+NMSuAlFnHiOeROWKgmhxI8NqbvrX7jvlGf3VYnu8mKfFdra0NI43XIwMDlRx
dJRWlOC6KgD4dWl5SIDAGsRjBDPijKRT1d60KAumZa/TXFTwXUUwGZYVHXgwMcjBU3ZCKzVl8gKr
UjibBQujt1kiLEZWqWR3EAX0pv053XWb4d8T6CXg/vFentYuQQC1mcf7f8rmGp0tOZQzTH1KPKH3
0DBdABF4a6zEaeXZz3kc9GmVXhrS6XJNT6KWCoboMF6fyVdFgNSWcmaXozsdX8B6xmkvJagMf5VN
ApLGqZUNNcMpSaMBKLt9gGI8Q+6bNnlkYUpqgLJmSoj62c+pm9OnsImkL7hyQL9EXS7d2Np3TCP/
zZ4pn8bHndbrMQyAxnAz3gzYKoHClLZAvB47mzUc5KrBf2Vh0ZbDj0tfgRa+UGjjchq1B2+o4DfP
uBS8QXnHXkrbJXio4OKrQdLjbNsmUGt6AjuTjNSAhsgj0CfAlDFN57/8pTu0p1N3OyxPOBrgs7SI
nNHBRScyme7QO6ZpUvSnntiPPTOq5tXAjDIa4j8ynCFOXHUgD0GUdfOfM95vAprZ4OdosKK5r3NZ
56z45hy3IqPRjV6R1E3PLj6DHBpLBWq8g1NR0ivLIqlsCxLYBP50xqfSnxRowbWTfCcYlZp7FD3m
leldfh2cd5IbL6uMTdqUFIPDuviCufIQhrmdD5fNVmIC5qsUzDHV+9T7huTwXM/sNoaCGIXamZsd
3pjOlwE36kF0TRThEid4OmFq9ziV6ibZD5qQnVMPLB1AUwX4gWBcvFllr0I/j2M9WYzEUtVC3ZHD
aG9hg6Z0b8SI4OztuWLTyC96A6Lsf1Px8zjm08qmgsqsqq3I7jicAT3QNdCU8ILt4yz4LfrH3CAe
8y6N8rLm5HHcp8V93anqOW5wr19X6KQCv2SLNNEv/SQJ/n6wv6Wvz5bkcbCn/e8oXQ5KrBm3MQ38
7PFwteFTUM1EuwocTRDoEFsDVWz6gMv4DyjIDu3q+SzhUaBB3j7Qr2H2mvhJSGy4K2nU7ClzCXLE
xhOuA6yAIP6khZ4MePJFqmVP2k/UJlr0HRhdqO2d+F3o45V1fLgn7WlF5LKUN+nQEhNzuXNBlaEV
TsWM8N6k8dud9VWU7nG0Jxf5JtWNvLmlRksghYD6CKogFBvwSCoNFRiyjhZexVZa0JZRcwBS6OqA
KkiG6s3LfBm4e7yUJ7e5rCRzn4oiC5rZF2hM8vRVqkhEi8ff0+ZloupxpKdwWlXWV/0oEspikiiU
RuEoupRjbOh0MQCDNLC+wo/Z+Cbt5fRz87VIc/59Ge+WiibOEQ+2Lz4V0q6uWSo8TEHKcohx/Qo+
7oK3Y72bVU/m7ijd5fIgzEEyBlPJiTxvC5nHmtonik7a5vj/896eTJ6V5c16J0webaBAncgFitUE
6sq3vHd51Jep2ya1/0JoWG/ggv/PB3mMK+Mq6zpsSJjvd7/0MqgTO878QLESaPI3OqWwQHCUQXtQ
GyEYO2/dGvG2/mWLHi7i6W1aSnE00jMXkUSClk3szo1dfTSTfQ24E1b+zXox5d9C5b+GfHqpeUyV
RhKjoVWQNjZh+srooGoB3PEZ/eoL2qLKqfRJYKh7+7z7R96FTrIf3nmTEAuQuuXBUxYXw7ZqlGWE
PimY0BoI53ZE+O6+Oq03e7vyY2QB4q99pArMqL53bhfPgD3ctKt7T8ojKw0lyBv3nnz4IHUNev20
UOHm7KLbZ3UN7qv7p9aCyxVffDgHReYUB/eyt/O9vxtvwZb3EJqcXAd71FfjYN9cZfQaJS7iFIrd
+FT42cypObrJ4e4W8DGW6SrrG0IaHHI/5fVhtIH7vCjlqFEE8amto5xzCnY41rIjUTd8t5GHzUBx
d0DAG3hKY5VCy/Uud8lJmCttXXNNTUEGP1CHClC6Zay5xkPvSH5mpTWCYgrfZdAkQtUMNDSfkcyw
XJ1zR+JJq/04vY0uI6Jg7VKgb9MhbZnlJGtdiNHMiRrWFzsFPDfGwaBU6yBg6Au5ay6raDcglrf/
LnpILl5Sai4sSk465demXU9R4OxfJpcyOrTiqTnLKpuOi8uPPgMjo/ycPzJgVPiM93aZhLllx5ZX
1OMS7A1gBujRpXdQPtUUUD6+fOfSdHCsZI+eTJDxtz6MYNzoy711ldws6+yPXA5fKghobcNYd/Nz
VOITJh9LlRIQyS2qaJP5xT1IgWglYXV2DyqIIE/XI7lymhAW7tOy7Gc5n2nL0z2MgJoC2gw8LsH7
owf8oPFZl26jcE536sfir0MaNj+k/pb66nVhuZrlltPDAkA6cgqnRTo6ibo34+c0RBVpYlleBdnr
Kzk6x51taegLWqytVcr7XW7bKSIKvUOod1Tq8bLWvVN1BA6SN0pTjhAbQOeS838a8OpCimoUaMgH
r7nctiTnBkEOGPt3FZ2+9DazRYGkLHdv38cBi6JKPGSYDszQIz0+nDIQc6VHVO4WdLBSjNHW1jld
RioMVqo7R+WX3E05a+D4i2gndGTBZz77eTzWLO8su1sq7TbOvWjvVikZI8hU6Q80HmAlFJJt3EPl
8dj1GUcJuGtcrS99suLM1aW3V93mbpRIE4kpvGY+Q/bmW6wKGUnPrZNNi3X8JYVZCOQp5sgoAWqH
VCbwJxHxLS9GCLEtRRwHdsh3JBHiHc6ljdZLKyFGZbHbcHfg3IXyyZQjF8/Zyz/R5nANLEfVz30t
sIYFYIwCe2DwCXgE4CFuVPjFXRmJkAJxipwCxN5xYATrYyBo9ED/HcAREViU6DQ1V6bUOvQ0EDYb
QsPQC/tqO8NQo2PT4PMVKuX2493c9AHnc/7bhNziNQLVD3scmHzWQooQTQlOA03g8aKUcSODqWci
Iqd5mjZXyTf9pk4CEb0P254FpkHRq8K7u734W5Axiadjp2yzTey6kw9unW1P+hDEZ0xj7hY4juho
9y7ocN3ACt97wdfts14XU0xKoyN45dTn4ItIg13X8DbTAt5ojlhMaruiAUJFcyObQm52toExxsPs
Hz9QGYHZSGfw1+mrIBZGNEBwi/ShRjtlBVPu+gHLUPtJERCCwj1WSUVfFrqftk5BDIk06wKyhui3
9RTLrYHpd5rIV5t9ea1/akjCsMaW4jLkFqNTNHFZC9Q8sa/u+VMenj+ZEK5uS30tIB9AhZZXQC5X
2CObYRJte+exsLWfuq+HOx/O2bc6Ug8gBhBO7yS0ecXArQc0t23dZswqO0ZXdpK0lwEFRHG3j8BK
cPW3vb34mOpDJHiVD4lnrrfRNk6AsbWw0Ssg1MFhUaJVkbWEXIoAa6eA/QWpg4XcXxYeiBOMHz43
lDe7m7v0lXYva3xs7k28TMA7DuTjCJSmV15AbbF9naY5enWNNlRbVx1vZ0lU0hr3SbZDPA2qYcGA
6J/MpVTIsLh7HpfeV5DK6CARi3bM0U18hB36I/JSnxoLDklbFG71rvUR00vddG4tWFq+RRAVEhSa
zWhQ2MfB8QMzNdPm6nL3IbQ14i65KaGtJBxW+FH0w94BH957lS3NhOzaFXlclVSp2jMGV0F235X+
7uqI/+GG6VGcgmbzVSwGtFYo/FWo8joIIag2zfSkTEyan1kRl2HWw9iBuwUVtO2hYt5SRjRPF85e
PNW8tE/EPBUEQ87zy+g8xuwKWPnBuwTq7DCsYEMrQLQzjBTyNejFj7T1ZXHrHAmK1rYmddQPhGQK
HIhvIXWWoSaS9lR/D7Z1SMJuZhK/OAV75rQ1pSFnN7CG91XuK71qkMEk4L7DTc/I0acpwlO4oyJZ
HLcUz2xn0NvQGGuQJUfBhjQefE56B0m6kP05rlOHI0c6EYjUe8/0rAgmPMXU3KXKFyeIX8fwsrq1
9sttN+nj17krcqAoezi7ps/uBxaAnVf7QU3AP86aPfJHReWgOMEeO6/Gu8/LBih+3WvQLT86Ky4b
Meg1ZU3deoikQOJZJJVQp9l/w40wyE5ebJwaJF62QlZni54O24BYb0knZp8Omna/SdPCEkQ7xICI
PW4UYzvJwLWEpUCXFTQnyaNezPotJ6fWZZSP92O8KATFVngdpwXmS8DXBY8cR2HTIoRUte8zyPMd
Sq32Y1yVAg+J9omjry+rZXOkMddCFah/NQOQGzXaOkVKgte5zBFxJvzJub4PF42vfmjsQaY5+9GX
bC6mX0zv7qlltvNvjcrttLdZ3DjFRrtxFVUomTWQYYBHg25FGzhWBUzSqT8pMO/l4SbarWHx5dAH
OipoIHEVNJGg1qJ4FzuhFLElEZdzsoCJvUfvAbPm6N0NsEaUtLqiGx6Y7Ic21mGJxhGXTsffD8wU
falDp276ZubFqKyuGoaXq65+C0pocs1ow9qE9Xz3cEet4dWHMhTePqWPPVxrwnNJpxTMF6dRsMUk
EeG/PozVC8zXHt3+3XTKp37pfTF7Ne/SjefFT/Z1GWWLqdaT8UdVQBGoKU7vPp4DOWVkDaZ8++gW
0y0Lx0JQihxptqEWv4pgzPKcS44QuBOtRvvsJ58V5Akk2Hwyn8nHFt2rzEkp21/qLJ8mvrhJw0fi
75bGfDM8tTiV4CLqHY05Jur2qki0Q+F/Y++OlBbv/EHSGzSpNXOLXsWZhU5pbBwJTfMzRZEHwpWP
X33o4aDconjP1KlozRRLu+qc/TI4QyTDfQXQIuRbxljn9g9hQ5utFWh8sJsTOXWKkcFGMr50rR/Y
uWj4DFb7+R7jtrqzG5s9yibVsOjhHN5tmH5HV5manwYQjqzyaEzoCBOvsU5E86uGHgNNyNNyUU/l
BeeOjzREeczV2WstuDHFUACwDRdqMfaciOzoeg2HuDg2mh8Fh20+u622g9ofZcHoCH58sPUygi6G
w+2lwqfT1nGLne/cB6uSL1AxgRc4JLSKX4CozB3RtTgqYd9rZ19dbobFj2w4u34cIeRBjlqayV3e
36YNiZhJzgkhGwkZyM2IFzc8eNcx56IVUWfEz+lC5e5aPPhfLwRcsGAZi1XLg8Pd+zngrwp1A5yA
qyifgk9SBvQjUqTA7i8v1I42vQ0geX/kc43aAPafOMC9GCffeackF3QcmMxpEWqLg+nGFXpNaZuk
urO6gemFTAFs8R4V3SzoUu97ZFdYXnAxNxscVESF/KP9k072fYHc2IaD3NuO785oj5wZBYo75zKE
cJJTtg2ZYYNGQGMsT4rJPcp6tDGyD1Y+B6na07aO3OV8Na46LF1a3SC0t3g7IO/Iju9kPwZXTRsF
MbsIzSMpDvR2vVDdAGS3bUhCPYbdPJf9fHAaWbRmHZz9/Pad90+VrZ55ZuYya4kE4B11gnLRcNWZ
Gd47hMjQMWNzZ9z2PxJFCg4fV4bsFHrE5w9Q2cGSum4C9uhxCS3YGwvOsPPF6sCubFhuutiE8kJI
U2WtL53HyLYyxdX+4IWC7m5vQuzlBubKFIERrwglP51aXxwxa8ojesq6Rh9OZGGN1qeFW7q8TFwk
9MhUpiRmRXIBUzU3fg6A0Pngg+mwEzP3WGst07JNZjELYzdgJ5wigIiK1iHEFSUIKHwaeJ8uhRQa
qZole9MWxQwKDkC1npYCoIZ32j/0hGYIsOu2kOiDtOhjyjql8HvD64xwzNlFrEaosUn4urD3iWHq
bDIeCjAeHoN929nUSqKv1W5AvO4nzvJOILDJwz6NRPSKIxCrtskGDQ/Sv2Ie7rzi1Q2PhIAn7TGC
F8LWhM8OVJAfFmz8Oxp/WBxipAZGie5IwsToXnN7aVgGRxDSqPi4oqUlhliNgB2fIJTXMEcECOm8
B+TNXMcQCL9nixeefzRniDHwuJTJrb8U/QuITbockIg3SH2hw5MyQcVCZ2KLRYzzUjv4Xl81+4n4
xQZbChYPEZrCy0ZLDryUgXC1jJb4Cj1UjjkSXbnVlFMvVhmtYuL2qyu1qyuax91rnx2Vy9xx+Rtv
qXDfwt0BzR3CDepnwwIZJvxFGiyQsfHVGcf1nUvQgo6sLfGppjDl/F3htkGExjjye0QDujfOkTSN
YthxAnmGJtq83Bo3QANctOSRioXvJOPtKBebKkoe1ZzmfYBz8Il4DUhK0TKzLANkFwY0y/33H7kr
2VcMvmiF5LiC8ApwJb4LPJFbA0/M+KJJHk+S+cPHBCU7E1aLIxjlYdBzWHKw99knLkS5KeFAPxXV
PSL+xQiZNY99Wl4sEVnnUVyG+oy/EYnCBWYacN0TkJ123K24QsLNwIKJQwKExTs+DAl6ICSHRjGn
G6weNe0iss5km8EEI6LEU/ydTyJ8mnZFLy37MHMe1/P3NUtMSeCP/t0xPgHzR6fRHt8UKNyq7q92
TLV4yITE5CI9zQEdtCnDWu4GkhFoErqhrc/SjfvQnTGFROQxM2xSgXAsEteAJf/bcTXWGL6c8EjH
dfcQ1l0hycUfXt0FUKdKJ5tYI+zk7V0fQD9797WffxTdww99eDhWTMaDk05iF03QUKwW0S0rMZze
I2PHNs20FJOWWl0JMrmQiOG7PouTKJ+E1RKplWZvPxM5nQs1S01uQJri5LFXl0imcbrkJIMuG0uT
lskFBpdTPgIX+JFMUyQHmcsNwEFiVgvw+o5ZjKdAJFNzlkjYiDnI6KVbdo7IFjI/MYf40Vt2Rlb+
aNsVFyomTOGexnVEPC/QCWIDHPWz7mkoDP7NEyPculTagKNX6U3b+mZE6W/QJCg6IWxjK+PjLxaV
ahH6ALd9YO9zi+6NxK7b8LXhGoFyBT0Hp2kP4RGiu71qOBOD6kwaV/ixM2oy+4A6Q6N3482LJyZy
TUIBBllp+t5obvfFMxIVKfQhc7Jk7JxmRIHREo24/POOViMi4JGo1hFt/sy61tYHFd5tRrBXORUC
Qgk4A07BPPGJuH+UEqeAZo/cRdzkRrYdc8j6nSKJ0eyK0djfVun3mYp68f4yJxuJpZ748iDnYCQy
s8RsRM/seZmy1CAzEikO9IF41CIXIBYV6XfqaptkBP65k3wBZYxY06VH4xRzyGLtWC6Nn3AKCsbh
nn8Q13O3PjorZNPPILcMXh73TepVnpELFihiZcZNjkjuoDoFLxrCh2zfhg1AUmJOCM+TZcXkMxhC
KHSSqXA5FQ3ymcmUEysAji1GWCxZiX8B14VyM9BgksUsfR6bYLejyYt5p6CQ4gxrlIUlh+TTUuhK
kgtmaYu5dof/yW/wUI0w5ze5AVv7aHYJCovmPpQNKAojX7l1JzxrYukAtjzBU+aBbFBD473FUD53
VNfEAFXFZCbS7oAT5Qf4aeyl2DKvXII+QDHVRRrT1Qex2MoYAqYaU2HDRJLtCVQyHkVn4yhtMT1U
3oLMjQLRH1w61XTDpZ35ydxe5ExAcOYmn5jz+8qWgctO0cFjbzEFeV6nrjRC5GPn3pdWKeRFHYsc
wKz5y1xWncUGS7/g6p2quwdRzFsem1xt/nMEIbabmA7nM9Yk60sUFLJX/MpFqTTA8OYoJ0pgthdL
QSK+8odt1BVrCivclog7CNNJ+Q3yBXwubDu6O/DUifiUznbZGEhjoIk8SfgHQcyrSHhdzQHlhDxM
mABQ2ZzdREyihHUL5Jn3rQ8vmNSMWpd4nKIVAemepbLxxSSFV9wVdHugtyQ1iRRwkxkEOxw3e0FX
FKuP7tAJWGZm9eTU2XLVgtEsHnDDu0SwoV1BmhNbjzDe95aGjqhgRSh8wsmdIJjEpCyiRcEkr/7P
VBd/CxhhT+LAHrtV+4DgXtzJQ07zhPnuXAYG3at6GbhYQTNOZzxhf0JTc3Qfos/ilIg+CZiZFv7y
75mC7cWsGiJMD0sN+4OMDpihIDZBdB+7+qAmV9fjSOGfR4j6EO1tYtm7iEtByi/bB/fg5mCAqJt0
+MlGpInOW8i/3XRWj06w5QDRx20tNJCekr54UOsbPwZprIiE0WmgAKyuQCkRCSGkSs3OcbrgIZWO
NDaEQPs8IfwYnTpSIGrK1s2AKlXqL0RwVbWRpUH8j+aGDE0R1j6WeqAxjW9e8Rl/HBfnKXP71MH6
e0xEQkb32Lle2sZA94wP9pYR/2TxbRAJvty/YhOuXXkJ0hQzTBjEJFet+Zlb+D2ulJicV4t3Sli4
1QjkT0Qasf2AkYRH+EMMTxqteorQzVQ34aThrPCU0WEzxuRFYB8wOdAHoYalbYEZ/kC7nK1LdGfE
I940frgzB/1Ow7joAb20T0spKj52IYZvsd2juYOejqzSk6miSyB6EXTv2qp9KSj7+RfTMNr+mvWD
i8YC9PbvmzM3XKEERlAGA+Xt22ifOVgLPUD04ebVIDRZUchTX7zpCRtscW9ogDD1Tfia6AalHfNL
eATgYLrovw2pNHR/KzfsfbBWfINvHe1J687CMD3C+N7p++ocPrAivnAY0cwIMJktKVCnZ5YXsATi
AA2fkGQY97IBBpOnkY5V7NP31dVXwL2drF9N9lTcW+06QqmEApUVgH//DNyx9K/2WGKtVa0anbp0
cNxHyt2/o1fJgZfMl51Q5kTdbRma32uxyzZ4H+wJ7P6Vdxmr6EaoLaSJTvY8OqGlMyR4im/SOn5I
KM+IxZbOy05uudQcfzd5ad8FXf1bZvl9UBKCMtqirDMDb9wgWEqI61ty8xZCapNrsHGz9jdBtqmo
Brw6yZA+nE6GthD0yN9ahlS2xfsJZeF7JEy7G3VOSK+1DBZcADwedHxj2AAdeQvSvhSpA6GKKLdl
nmv5yXLjVIO3szadlJ/Oj7Z1xtcWpuNsd8R2OEsEhzLuZ2CVT/3jj3dGlKdyfgT6feBlVFGkzoFI
kj80KfmygulaCELwxPFlw9g2+mhU+Shwz/85eiGD3W2QVmtpB3+DTAbxdoHpxxDEDtbeJFffOXUu
Heqe/V23p3yoTJo6qoJsUEaIb5C/oA6UKPdKIbi4sWfp2T720oFqOZfo6KFz1jHalp99J7Q0twzO
JK077MzTB3VUJ9pdcsqTKAwZEVb92QzTyfniGExx7MYYcL5zgw7euzvqEPWU1SEyu0i+QPD35pBe
jlTFBh2plfm3riDwI2rD0R7QKG+YyeYDMRZVaDLLnAwloBoA9bQ5w+1HuHdw5B+oFmqDwfdPfh0W
ADeHgju+6yKFfGnaCccEFM6AoXsI1blJN6kCqUPFuX04ikI1tP6uVHiMQJ5D1qpJmoaz00oI4KlO
5l9htV5Hi0aAGexMNoR1la9qEFr2hbDOGeUZ6tzYwO6qfQlbhb+bpgrXiooJ9KB4UgfoA3S5Z/6N
TAFeAUh+auoHZGqcerkLWrkntuP5Gi/OmW56ny20AbCXd4roW3UfDBGoCnCl1AMC3qHDQvgSzU41
uJJtIrjt3pEkZiIrnatD3SXeSb4WUglYii5dexTnV57SOQcEsvCqI2opAiH6ogd73u3eS9kaTdrX
OVvxOpPediC1kEZ2rr09293GcSCyYC+PtupUE/LXHfpphTvJEetr97Wf7FGPRJRXaM/d/dr5vvZS
Abqz7MlA5LK0QRP/GeHmfXBwmY9fHwMUAieE9ErKN5kcA2I3Lc41HgkM7u1D8lZom5x7SRvxoY+a
4nwOHhYOFasupMsJvZzMhURE1UCBiQLuIWCnOqTPBB1m/hII5Y27lloWyuJTgoFOiMEh/0yYQV8K
GsUsGRWRFICgYM9HXgP9KfDMzn7Ei2TvV1BD2oU5RVFJ1Cr6+rTmTZUOkGYUFm6OothgQz71dU4w
vGW2NLZgYL2BVjvbKRWVRD86SBnQmhReKaVvKyG8/8tsP9mkDuIDW7w9nqTMsOKIc4L9I4DrV6z7
AbBP1qZW9ojDgQ0GS6sav8DUbCbb6bwTc7WVd3Ughlc+1g28SK/gimuh0mDPMj4FKWQCOMF/kXZm
PaorUZb+K6V+R21jbEOr1A+eJ2wwMy8IkhljzGjg1/cXp6S+ebipdKta9VCluvdmYDtix95rr73W
hs0/oOKdaLA8gkmt/bKaDtoqFFvNaZN0HWwvUKF97G3khdAn3PWyLnw7lO1b3obG2RmNes3JXc2u
hTWHDgpeN+FzIIxD0K/lntg6hXfHZm6Ck/ZIiy8ObbRl6ZO4WnizhBKfnEDunWWy+llvW1LFBE17
NthGLMsdzcHmrunLFPEoOWD6xeWCaKo0DeP6F+ZX4FC4cduCXnRymmSLGlIrC7Za3OrsHC2Uwh1a
IuZ5eaX6GnALBnW4zRLhouHlwjXHunY0bxtmNtlRnKVkxTYkNXbzlHjeuwzPfSZdmNDTcBJC5AiJ
rRIyZTDRXVSI31QzXW1x6RKgr6SlTU+lDFKCxvi+M7LhE3ce81IKt7wzGqVn/+tF4O2oKaaSIw06
mqv8IWjWcdxpBfgRcm2SiA2fGJkVcwmxiH4rAKAhD6HHSQV96MreY8SVgBkaaVcBjLF8D/QhF4NV
YETKKSXL7uYIJ49OydE672wdG7LreD+8kXrgxkClcaU6qXNX4R3UGDOMfomJoUYrblgjqsz2NjwD
H85prk2lkFoG1AEwOULKGbXil8N85viAd9iKcqBp6eZ+uI2fNpuQWHLyGX3Ogsao0DDv0lLZf/dq
0b4thc3RbnxaHjvFvHZxiHOIQty8Y/uMzXRbJ69pGsL8CRBswKgBlURwIP97sY9pobS1PlZM7E/V
fNgUpm6x2JEsz5JXyxAOiCRKkfAaY+UZAUik68+hUJVO32AI5F+41lC7x29g3xvRqk7imBk4DrOA
KKuzQR0LgwtGX+hGF8MsxtGAZEMVotHuZXB05lAH2ze8Ezl7VgMTXwfhf/IT3TpuLerjry3trBff
4zih9STeCkiYkGZTbIohqmoyPT5Ow6l1GSs6+s1xHt8wsu/jXDXVEr7z1UL8dPQ0J7gn4JfuC9NS
JK6RLNk5jByNZ18K5R0IBJLWBgLUmnH+2vhvsuTTpIGtPZa17g1z+yPKKgphGCxPxHPZLrD8I+fY
IOuks7ma1MTc45PZ+DI0m4J+5OGNuR3mXj6CUs/8463Np+6XqF5w0ZdfkO1zqCjBfc/fnP3RqJlc
yWsIOFm8678attR0eQunU6JSG4P7s7f+DHupzVhRhe/nY4b/ifNm/CtzTriZb60WHfwo2wdvEDTa
1VD3bhYjLvteeupuQkxOablgFcdOoL+v0mFUhIcw1ipArAN5ZtExA2qnL9i+LTA7RKjr4KpxWWDs
pWLLsMWATcUGkOEGtLtabeGzy3uo42crjSWUdiS4oG8o5rMeIIfNyjqbZJDhQM0xugpr3xpuD93j
WAc5RHI/xgE7T1SgL4RCKIXrTJMJa4wzM3PoyEMiQqHKKscpKOD62a8PciD5GzOjjCjcbCFSfu8I
gKFORIkObeF6JuZ+SZGt+oItBkfzZJ16reHWq8PKWteYSoVKcTK26WYp3AzfmBAxlMR9SWcDMfZt
50aHAOAZM2Yq3NFmcGBr4ECzd+4DPUQDXskB64S20tnCfahhpLpznf+xAGenXRl6xZBHHCYddbmz
WwdhIlyjQLYDaK8tVPA0SiRXsHtAROwGQiQP7vSv9B0xNT1jQtArHPBZrv6JS2MH/DQjRu+w2RW4
I351CGcewRdIK47kknd/AwDeOVKpYl999wvm1zu8+OMKu0yUc8Cs5Zol8VFB6IEL3TM4HFYNS92T
mpaEoVNnbz1AhFuYYBf4xgvg4RzpQad07+mOjkYIGwnuQZ4IwiC/GcIU/YYJCvlbEMaWcJ53BUCb
ObTGCh8pdFIllb5gawwfRh+T1/UUi678I6JlzYACIMedto460oYq/uNMFXeIHOkrluhIk/VmmDYQ
NYWyNjo/Oek79toLylEQjrz3ZEhC716GxVw4g2ZNYHfMrJlHJIcAWrqySR+utmg6x86mc4MjXEDY
38Zq8B4+4sd06ykBoeJEFycRnl3dO6P+soMPK1oPgHoLNd7A2phZLTv3ZI4+ctBRMywjbJ0Jwl81
yNsQEDBIklyO40zmKtOwi6bRDMwpyADNHi5QJLsPW+lufEIBWA7ouJUNG1/PoPAe3qEe1uIG1OG9
0DaTY0oDzOGo2ZmOuh2Ngo0tRdxOAGcueZrYak0RhKcH3OnyuARxrRsPJCuBs7PBAQJOdHHROoqJ
oc71QcDXvMao6eAzJpsHagsNG3T8Jt+w6MxDn/q4lz393c18A06TIz8npVej09A7JHVQzs6Tot/l
ECOsfwk7ksXcZ4Dv4sGKscy4CceoF1lAPYav1WUrypg4TSljoBxgwhnnqeRI42P/OUdu4EwCHywb
7nkYquL3XpOWZpKVEXwBPeBSD1Wj5TepFBWHVpkDvabT8qGG0WdiuCUzRYFoX3usuUs2DgAhPKwL
qcl5tBs12gBaRG+Y7okgurRhe4S1TuEqZyiZxqXNsRaIiX9bKQP+Rhd6rVnzhrukXBwTbVHik0Sa
hlOWaE7gWYhVUIDGv2hUgEWc6sZ+jm10Z4+EH/3B0sw5tvRlh+zjVu+F/HqOJ6XeyWg/hBj9TW8M
hBz81gtrN3yOHQpICibupizl0QmVtFcGPNP6xJMKzsRCoaiioQYZzrvhBbLahnPE9HzhmpuNVIAI
5m2dxiLzTiQjpx5pF25JeyrRBtNd/PWw1Xmid2AtHxYsIOh0G+fU47FwO3CvAO05IVpALhIy2FSi
GXflqTNRg2KotzWriVFlK8aHlSsVDCaRRuSw71TYI+CDNtC8DR0ukgZsJvBFuF6sjDP3sq5LbLjI
2TlxDa8MqSscNmf6pPqnIxTUE1HbvMgDuRXARe59ZZ0f+W8zzG/0YI8/IGAQbnAl5zv3uGKxnpzw
tpzbau/FtLolzjQJ04MrO1vlFNAmR0gYX99MBXu79DlUdWsGfeJiHYCY6a3JtHm5+fDbizjPT2Dw
GL9oFSNbQGI2AxkIjFS8NCmvzdnoRQogenDMGPHHH200DufiRLGV2HavaNN5jVvYhF94Y2Qv2+Cc
1AIdEau3+zYnL0rgJqhqYaiBAtaxH+CPYcrDLYh5oAbPNXmGk1PDNRb3HtscVmNRGhpdKbyy6GlQ
TQv/iHato1Bq07sgO0Aa8uZm7incLTD4gqQBiwPbEVjIm/mZBYHsxs9OSUPiYdf3Zv1Fzsk4VYdS
Wd25ep/cnKy8d3QUG5tJR4aTxxnbMAoihm4FO5DecFsGV22/RodkMybBPVEKU79FOWqP9DtPAaVK
g0PpPxMVtGByGjEI6z8GOHDEYETU9adFTgQRBuQHIH1T799xd8iZ3b0hsQ6I/Fq0hE7qHvOuF27F
If+vBrCxqDq1xTXhtubVkjezJUgT6by6WktkjQ0wGbJAJZLXxEstKb9IzO8UmfLq0ZaEeDogPByU
9q53WZFxgbGapS9wK1oUlxWKB03zNlYtcG5sOi9pHlBXkQCT6c6oJVnp5O/pq+BbosPiulrApcyt
lUCGpVf3zk6W1rqnSO5yA7Ta/Afkri3rSO9DGCve4GU33AIoc2vDNfZPfumglJn1OvBBOk/75eBJ
XFJPDcCriT44wdAQwlDM23D/ARhSvkPl4VYEN4Lizoqi0CnuNI/uHkVqm49Prn+mj8LXpdoqaCZd
vbN9hRH5tLhRzfOIYXhrqcLmy6J3T49UX+DLhw3FrOB9lTbsc+Z6vQYjBkrvndQiegTUsMIOjf8U
vhbm0/yaTe/SboRv+9CXrDtEyLAVYKc7fgBJHniyrXeFaXD3jiFsmoBaFav5zfgxwMANKK8jqpg7
vRdOBtl5ad1EByRteOvh+GAhENQeXiIstrG6382hNPal6WGhTEoqMhfdjwdZTaIThgDQHT1QTqHE
mBPgjNaTfJQz/JuEbT1UugHWlfaBhOcZ4NVpP/AQUAiSOrZghPOOXGIzRxlDYakZX0SA0lgh1YuA
yIa064v8xW8FNdDh4NgRrQg9OEdlBHp4cMoFV1R6drQR79iCEhLs5m9mWEVobiPaseVGdI8Y/TJ7
Yh95vg1NqA0BW/WpXbcB3BIa08ll0JpcKbqfyT7azI/DJ5an0TGE4d9n/GhUwz1msQ8ye94YNy9g
OXvqpwajWkfK7IM/KNx4O1RRV37Ee/tEXy+wIgItnR61/XLuzKaXYKt169lWmxYWkz1wH1oU6/Oy
6V2gL9+AnCBNP2giLIGN7uaWnSE0iUtYUJ3eUp3nwZptEVhi14lbthyWtOiwkm20pVgHCzr0zhDg
vKZz9Qd1hOWd7OacO7nNBZg2QMeE+BKW4JIHLtq+gifgXWuWCxpOvviltF1hxyEwgTIGXY1kY3b0
FPNnY/Ck2tx7Nxeth8lp/OT+p3eZNNPthnHVvW0CpN/skw/Ckx58DbNvB/FI4iNICn1IQIo6Ny2w
16Nd9m9kNYIyw0VL204gvw1kJ5p0s9SOvsQM1T/0hCu2TKIPFIGkb7uw6u4mhnxnye1rUhpLze3e
e+KWb3aHTLJ6PBXnrogKH4ZKWINPuu3i1SvQp6bTHDF4d7XIpgFUuV2tC3QdzabTRQJUWlpywL01
EA2Vy6o2uXqc4pNxDDejErH07hn4phxBUG8phKi9vQ8zAlEOifxmEI9rZ4QvzFMiNiIC+H15cItv
8216iu4OPdSGC2OcBKIImiOIdvbFQ32LcIvHZCkm7GgjJDS9Qnx1yJ2VxXF1dGmhz8W/s5/WR2+u
L+8c7ld5+wnfbPrGYhkQ/+WUzstSzWIq7reQhIeh2scgt9/D3dU6+TN6qAKAb0Q8s08Vv+vLW7M2
Vbsijb2kZ1/fgjYLkybOL4YWmG/nnuKKSFWYxxHuhKMbJ+5Kbk+IuqH9u+lwLV/9piO39x5/0y5e
BqXfZbiZ3HHBCDOMzoGafVAT0bfb2nmbJhEyYzL/3tGUIlpx0C/CW7zh6kxLOgp3aPCpxotb1gEG
QEQe7vvqHJueTBpchGWtvaOhxmQzOQlsDMmRIZLp8C4dCeYrBSINNdTr41NfdwkM6/Ju7jpXX7Rz
SGuiYmeE7EL6Au8L/YBT5wKpb15ioJdAMXD3PhHHOL1D4Uj7Xq4x7qsT7dZcL19UtZ2WK2YBhSPP
c1Dz6XgQWINZTOPcGWBxjyvlfPfHNRa1hTWVG51o6WgcsZVm5scYUBfYL78OtupfI4VQwY1IZ25E
DtvCbBM+fAT+yRatO3waOjJ2g02LiPG+rfs0DjHF9u8AVtyQDWRbtMEb3tMC0jR1MIbn1I2x3r/g
lslEExMniBQ00hIEU3YUenEyXeQZPT5g5Jy3dIQa77GX9t1XWFOMHmAr4HfBEAFTV5RakMfNwSbh
agdVrS8w9YzwdQGvVblIam3qMb6wOtSDWhfjPVpxJdNVgk8tqABbo1fyxIdkcBP+YODDNBXf7FP2
gMnGwpY+a8eyOxFXqa/338t8zAQBCtqX6MV11IjVzp7oOCLfaWwMtX+FBDk9Ep+xDl7MzHqcmS/D
pCOkOdxKO2gimR2PCjsSWFXWFfBc3fJEgqx26uhKA75SFc558b36gqQm716CU0cPkLDmlwqqSXGm
0Zwq1GnpA3IXh9uSJxuSIYWQrPXZ3MYNH58CAgsHe0eLkl2NOAE0FJ0UardQfaorn9Akd8jGXKos
vjO+eAlNP1pBxx6Qd3zFknCX8E8x4M0AaEnIsvYxeQyE0s7JB0oqhvzhfcwxa7XJjq7jGwemLq5i
0mL2bSCgQpF1Wc0v+CpwawgWVK93/+U32NytaDknGQf13huMIDBhgU62dUrgdjC85Da81rDRNLIu
m044pjVtmRTkQFus5nMfkJKjks7IjctFaeLV3sMOXiYdYl+TgNztvD/kDm11tFjC6sap+UTxQDzJ
daH4Sh88ng4UsYPITq2akGqewyPQK1Ir+3YTXXSaEz2SyFTFZlmkR9fglT7YxxRmsJjGl8xskMZ5
kDkSFdPZZoxaWBMlihaOZmH+dQzfEzaFxrY+Oedmn/+3/HTBu+cQft7MWpOF3FYY1O4SYdR2c47w
JVs0Klt0o/gP37A9tgEH95BctM51wQ9spk3yw6tJYURg11WzxfRx0yhUi2wI38Yursn8X7mgFEGU
SPKpaupNUIIe3sEOPvNRbZm3B+f+BTB9j0yGeB2cxsObeTYjB+pq3zm8dCTILdPtSl+eFjNsareG
tDhZ+1Ql+VDJQKkhYVjAkPFbsAuoT+0igoH/Cmpha3kdKcKCt7cnRaxx8i7dU+8iLDO4VyhASo8l
kEXmIzCOIXfOi4yjzQer21J452HoHF+rdDvELPRvk58f47X7l6yd3xrDpjeom08LltiRnkXLpcaq
lN8WE/u/rfWhJIDon3x9oIXWf5nTut2CzvlfFE7B7UK8hFyNwhAr2cqFxR/+beEPKYHyui/2WcZ0
vwILEXgPBk/Nhl4iiIaUWSLIpxtIRf/jP/7n//7Pr+f/2qxOnf/6+/+R34+d0y6/4RVb9bgfmgLv
Zu2wV5+sCtMROwMRU1+E998Xqf+gVKRKKj5+moqnVl39GFlubfXDafZkPpr5LOOFXzR0QkEsEJMx
N2NOj9aCMOCTTEOI+e+4ovy1+sesspRdL/JVYfXxVrESxose+GtuExgoaYFdL5+zBosgvoCKu2f/
EWvosZajrL1JMGXyK17FDxIEf/2YjynmWlN67fQmP6YN5MIMhUroBPwTlmpMnvTztX11Ni4DTHQK
RoOMOrgMr8wY/f4zflD1+etXfJwopVAKtML4FZT7Tun69O7QOV7+vggy4j+cXLWBJzOys6ou4S/I
pv+a/1/f4le99dbLTL334ayD4xKMGE99WL4/1XlmzBK4VkqIX+19kjAzsRzv7JCRW0PMuYGTOK04
AjptL8OxbCQh8Jo3rZmuA3Q89sYbh9PZLUlX9mY/7Z8GyXIdJimeHHQZIJw5d2Os+/2t5SxFUG7B
Ok4j7glBJaVhUbNXODyezFUquZhWjJPhUvH7wBhGcrP0ZQGvjR9ibwdLAUHTyQ/91WLFlW4lvmqk
VG+E4BkdToBXUMCSwb6Xi5ixO8Xg620V/sFbnEx/Y6SAz1ygjPdYNC5ccdK6oJTWPZAC+Nkb3J7S
1LhPEsE2+5K9IcOqN4i5aR52ZGNIJjYcXyysWOl8v8coIsKAfloveyH46O322F9Z7eniavZVB1TQ
8MYtXgzU7adFnJwCEAAeGHY3nFqSEYIU3Y1hzWh73syMumd7XFjLA2kc5BQ4xiljhVDEb94UohBs
6xczMJo5Jku0N7aELHufihC8/2h0x+nixf9Fx5vigvQWpDWPTsbwaSmRZDfNNvgNcP5U5sz3R4Jb
Pd0ZX5pL38Toh6AKUAy3FlVzy5pu7aVgjEdxKmYLI6aKUaDkZUGg3FsJf6TL8IIVttdN8gWei/aN
JaqbTtOgIm/YXfFSYeCwv1xnxDjiqq0bvPER7YkrVaRMEQYszoQbyHASRWk6WiGrFbYZNXLvxtR1
pwdjeTJSt92dTsmLjO60fTKWPAVTwDxUO4FXbe+jBgxHLQgXMztxhoL/v3e1diiLWtZs0tegqWlv
PIdnF10RikSmLrxxuHD9sC3zzxomLxt+Nv/ttE9Hwo35ybxpj/1tjpkAMcYb/qVNsOoDKBphkrD7
MzOBh2nSLQzSFSORRjtsPw1rKFInQX9nSKJECM8OFG/V3lpjKII0QUxaxZp14pS9HZ//jci/zuY3
NTPxxxuj7TwMHxyf1YRDFbYHHRBCWsNp3Le7MfX6wF53eq65Kq2UQZIVM1aWES02hjERPf6Ize3C
wAGatRdAARCMrZXlpo4BvzzsOlboPw1e5db04BHwVZeSPXFsf4LitWZEftrmvw/Sh1cYDKhBooc+
fjUSa8rW9ZZD+gmhYqWFQRVoM5b2Z0cLrvuqkzL01fYgdPrl1OcDmm4akTVj+OuWBm3+CHqite89
DJrTTDcY7XNXcLSmcACDCckyfZ2+LDyQ7SizB6UBbvImiZ30giGJL44ucDFAO/goGee6MEbzNRCh
wIuszJiLiyruCFph581LdgdvbuoDbN71V4wlxDZIT67bW7MHKfMB8o2YF00OOgq61DJOzCiJve/J
acNYjKi4eFmPcAIT2GYkKE07AqXkbcQU0pSIIhDUrEjwVSA9mWPhgrB3IWTYS82mYszN2PPGXQjp
nJpYhQ0oONcv/rs1e8OFYskf8+cMIcKvvRn+l6BTwlmgZzgpDa4awaIXXKCNScBTjCwaDE0TdwZ6
eESESQjFlrlq/zCES3ExvElhul98sPbbGHlxyuB++oV6WXjl+14heIlZ1d7V6zEZmWbGGvDLWNNf
OzL9Zc8Nv3/2qRh6jCyCSMuEQFAmYz4cliaC8/BMRdtgPVg6a5FSr5t28DVJr+ZqQnjWjABapB33
iDw28FXa6WMHYMxnPNDZGD1stuPX4ELINue5y9WwPkFiYkuweBTEa6GEKe6V3mRvrGx6HVYbIrIV
T2rskM7kYbADRqgYRsVKm2wJ1AOq08XD6EO/8CCUqBDWJ2uFSSV/Gpr8iwD2o/PgHUfuaJ7GW2OI
gG88hQJFuAhbxrJmjAWMfA76nAlBVUaAIkyc/pDaJLwTt6ceYyKE5HPoXTzg3YNhr3Pe38ww4hVR
lXaLEXeDLnA4DToDUoLvUoiOw8l8HfBUMb84miR8K/jRFwPaGdszhlnBJj5yqyIuj+jWOu5BPxP6
B33imxXbJlRk5mWskhfOJ+3yc1bwXQkW7pH/ckD3Ju6m0aQ/N+zlHHqKAe0asG7AE1s2ffXATs7t
SOxmM8QYBaSs588d8d8yprCM+La8rq7gDQu5L3ce9rfGGCfv3Cw9L9ha82i9YtGHJ67DVVAzJ3zT
XqdmjZw+bRR+ymi6tUZPg7naKDf5PIYJ1yswHMLVwIicdNVz7XkEFjf2BehqRFAI2Wldxex3UOBC
QISNKMYLH6YLOK+4vbuxhjdnQHDOze5ITGuMQ4osczIxowk6CvOm/U6YwS/NnuBlH8hJOGkjbwj9
hNIVwpPpcdwQqeouVaMLX98IJ1+QjwzmVzL+kAZ43ZFs/tt5v7+aOuXY/BolfLV8eDMij5FfJ0YG
egEbjN1hdS9uI15iTGLS2Q8CuwetVjX6R2Lojg1NnyWmPS0m6ndsSZrOmeGOLnZS+PBX3KcxWrPm
xYaIVPDo4Pzwg+H+C+ksthC9rd7W5UoyoNcfzBRAmMa35H9xH8x7q4ENbpGZnH2LHMpb9TgcmdvD
BhpuBHShTm/IED9RHx6jQZgYw16z5wgOWr2ZjRMW+A87Iwa1asJJFDMBijFt2SvulFfqaYaTBpDt
jN66Ays5EqeMmZOJn8jGCNTDXDP/sOwxcLSx65MOQ1NczXN9D8pC3FnHXaiHRIa51zWjTtDluOvW
mFkadjwsBhGt+MNcbsyxMWwlIlsUrb8CX8yK7Fwb5AktSbMtADaNTY1h08vwOk/uq9SNerlJf6xp
FQubsPTk38gMAcmbcJACxr3wsYLMN+ovvuxV0B0G4i9sE4buBk+PnqwFKZrfA8JIPI+7Y7C2tO86
7FJbGGguwG75ghH8cXLGtW26oMNHYz0XP5gfSdCc0DEecx7hZgdRVzEsT9zJB2OhoiUKy4KbUmfy
koQzM4fL/tObTrnpWhPhQc8/DSWzDeGTLwdMR48Kc6aLxS5wadTW0yUNZrMAPvk9j9d/kD79K4sX
Wf63LH6nNjb3e6nc++PpuEc+o9nt0PKHC2+6mPTPxDBzmlkT2MnUytOnEcKlZzyRe5a3QqZwMGNB
3FkbcJ3hQL7CrM3Ggs93NIk8JXzAmUVAWuEUu8IPsfv7r/+x+Pxeg3wUn4etvD0c3407Rj1QrP5c
An07nXLDCX5W6kpG7/cV5Z+qq+8rfhScl8b7haU9K45zy09zY5Qwgb5yRwwTmDQnusPf11N+KOL/
+j4fNeXrvdHLi8Z6033CYd8nQlbizOCs0SFbm5dcYDuDN2uR0BAWuiCJvvm1tYyBsmdk1qv4PaJ4
/EAy/vo5H8Xl7tx4PKU7PwdaUxCuf3/YetVf/wBoZtJTyl4N/vpF5JQholGWL6CSkddL7dzttgxx
IKLexpoEvy+tVH3XD4hGLbSsdqizdAh/auykhLMVUbTht8ekQs3OzvRyg1A+2Vgh23vrTggMPR06
yt6nTq34NT8hCd93mfi1307lPT9sa+8Hp3LDzG0fpRPS0PYqacZtqZ2ksBHS1dmK07hrFoM7t+Qy
uFEt5K4Yg/z9p/yX5PYvn1z5kHEsrnK5e814MwwOUNxl5rQRhxdrmfQTdPaxDB+zz6iYeyLT3zrJ
NiFoUDE4LVJouHb+YyEfEQqGEfrnYutfLQJgYTP0NOEl3u3u08Rx3epw65NqkRxS0fY0Gpy5F81M
Mj2bi0Yzego4ccZ99BC2X54rbvojxVA3Yi9u3GDj2C/q3nhdEWTEif7t+T9wjvpD2vE5eP6xX4Wd
Vf3pj+A7259OtWvGn36ZSQLRzFgwEYmCAIlDaXkYKI9pWHbXQ1La37+qUhH2lY/AmUmze2svAud4
+OCTWX0RMgtuzEVaI5efWJSNCknouDCjXvdl9nr3CphKrjjsykckRem9ph424EdHg2jGZDg56sYo
FiS69Pi8NjSvynNV9cI/oum2pajKVTw2h7ydWWzbhxGQ2/QJp3sDKaUvmatZtQk2sIbMsWazyQjr
w+Hv7/8nHfDvcVQRL+fbAc+1V7arXTjgYqjyjhBDZq1lw0kEPJJmhsNG+OJzeEPybXG3Vt37ctUG
+Ai12eYqX/Qdb0KMcgsFl4M5UgMGeuE0VDyr2MW/HaCP0Ipn9fW9Ex+66S4ouhLqFRQiDFi7xjFC
yNeEzqQYcZCThf++tPzvpRFEbqqq1ECVuaHqH0vP8vJR6NfGCUV/FQyCCXP7q7TMAXHk95X+fX38
vdBHwJaym/J+ZSyESjXV6HlAX/BIdvz7Kn+O5d+v8q9lmh+x+KJe8nstZxmKGP+McsLRy2Hdm0Vf
aPdsAhkrLOMr2nQvnqh1ZPvJGJNoAt+mmb1LAE8Y1LmsqsR35X+fq79/12eMbCiF3Dzwu4ShKso0
hy6NdWzQ7CeKM5TEFW/7h93793riu387Pnp+2bzOEusdUVsTuxfkmbumbqANWLV9xR757Z1/hMqz
dmk89mfWEhofMGleRm846268nIV15xhsnRmVpLsa6dD+xCQDhMpuBqby+7eXxYn89+/A/F3SNL3e
0j6+/fGx0TaXhnzClgE1CJTSkeh/c6MivdR+AzdC9R38P3jl/ru/I171P8t+fNqXruGHvq2LLYeG
0RbAayR6lJV5xs9b6J91Pj7psywU+azxeEhkIahxj6+IN9+8AlKK6M9vg8oP+/OZ/WfFjw+bXeu7
5uPBinAc3N08Q3EQCU1EYpbn9N2/JLK3T3aDjbD2uTKkAcmaEZZBHeS15Z/gS6rWkz5vUfWdq16E
+Off9va2Vrs/sky8cLs+vDMXgNE2nESGdLvMSm2cqjbhDyXN31/441JsbTdb+aFIJ2gfWjf3G8Aj
nTdAPzkn/Bc5eEBP3ixvwzqjs1WJSL3qaT8uwuvpLrxW+QhHsH/mJR69K/KLuffWIUYLOl4R1Gnk
0xJnsg0XA2YIbwBgM7vidImP/Xm6OFkyPn+K1mhKHzfFYfN8PY+ZwmZAEtTVzAvosxiiOPX30Bqr
rv+fDtX31T6ui/1Mb9S0LavdzRain4Lh7R8onOlRClGWK0MyTQe05G5Wpl3iHP3yoPJHGMkKpXW9
H1j6bOsglUJPiV6dSZfQXle806qlPkLHRbs1pY14StBLX3Yk2NkgKWKAqzXMgJYqlqt4qX+SgW8H
p5Qu982z9Tr12+gRWqubIebhqj0Q/l2bKfVv307+CBt6SSpzmHE+FYEZwrl9A/CjE2dETXg+guNR
8Vw/XUANqaWqGg4Pitz4eI3Ng/7a7XPOJyqNyxbtR7S1Bmey5Te+YgOaHp6UgwrLg6qk5k8L9997
5Z+VP2LyvS7d9cP5ferXu/UAxa+OhuASKrXMk7I6sneHTpx5u8klFlSnSp/Gn2LD9wf/eNOZkm32
+vkpTsndbiLuRQvU1EBEEcGhFne7FS9axJrfHvcj8maP7NjcP3jRIOPBxkOTGSmrjTtzWuak7r3C
O8BDVQD8oQxiO8lao94kP2011Y/zuG01ardMFw9pz9xTSvsXgPsUSUmEYzcD1amWqlbFg/50UnRJ
1mRW1RqNP+nc95Oil8Vzf+WkMPJM93eLJtOTCJDT1fr/XOnjbnmrp+1xf2clhsMcMcYmjOA5lhBr
K1YSp+Dz4+lSU9jeKw25rn5cJPX7Szgh3E74AjTW1BkKgn/bVMwpV36yn1/fP0uJTO3b62uV6uW9
abIUcrGo6UDvZ3AG2jBtnoqHqlrp41ZSt7vmTa6z0sWqs/8J1SH8Tyb3qt5e1UIfF9LsNrthn3EV
Wd6Rvqq1oKHO9cuoddUj/XQpfPtOn2nsRrof9NqbR2IWNHiPc7//tfNp5MBJrFyrYk9oH5HzUCjP
QtdY6+Es2ouVat8tRu6rjtOPOcz3R/oIk636S7qpV5aRkwcmBTImTVjW0fxTgXSEhAOt26QZncYM
jBfT6AKDtbICq/iA2kesPKvKe7fb3E99apMcaPgBBZ7cpfL71X+6/r4/7EeQPD3rr3Lf4GFLmipX
W9uaB8YNqOW/6Jk1UJEDOGWUkbGnRAnoNL0saqGwKnn/sQL8/jM+AsuubNWuG7y/2bB/WhR0iEV7
/eAsK45g1X79iCuPzQkLxBsvVjBXb4iOX3nCBkTnM+NDVQV+5WN9hBapprfeG/XCl/NlC2VV5i6g
cYiGa+WOETvil4CpfcSW572xy/bicNBM1UDe+kKJFTWgAT5t6e8vsfKEfISXhzY7vN8Sa9Xdt5P1
X3MJkgzmBkcaSGfGHtW1zPwpMXSYR2gzIF61J3BXsQX/5La/PLIuDtG3wH2a1Q4Pece3ZEzrYUz7
N6NEl/Fi/HcSX71ex99PrrcaeuNjc+Z7aZPfznzFi9MubWhX5C0F3WpIIlA+fn+3Pz/Ut8U+Nqie
bS5ZueWh8PxYC4IXCNcrmoXDinUaP4aYbwt97M1D/bzd6cWfI3cdNmu2XEeNGMnYXfxiMlCQ6ckF
EX8TOMkDWVi9ZejMPD1wGoiuIzEVwIyMhZQwfQSIa8GR9qiXr5Djg6uQ2SK3grcPiPOYMzjnlBD0
LmjgIRqGOwU+IQCVsy7eAN7Dyep4CTCqJDunoI4uB0ro0AtXNYAQJUbCuiePdsHDe6LOgjYjJRUT
I6PrQNhoTHG68JjSx2IDxrGQihWDckQxiIUb94aQbeHVBjlcjd4VEQfdanzV3BcqqrCF/cdagrGP
gNWV6dTtztyiOBHlQYkmFHo+1m0oGPTZyWZmpwgYxhGXTaUh2o8R6dt3+Di4h4fybKoX7mr0I9la
T6Pupwf4MgOGLr2Kj1611sfBzZsP5d3M2FyFlfMV0F1wCRH6nwmWyhpc7NR/Hc9/HuwzFW5dlVah
bdlgBV9GqBoj75BAYeMRHyh75Bp8FKSFKrowP2bg306r+pElnC6P5rYUuc9QVBnvqI6XELYof67Q
bfqY7iaaV4nmVbxYVfzzb6FI2tWPDenIi0WEvT7H2sPwRzW3FlyCbsUnFMfyt7f6kRnoe7X2Ot54
qyhlZX/0fndeC8GF+5wONrIBDWzU7Ty9mVULV8QL9SNTqL0PxaY88YiItNBvwXPOEOpNRHej4hGr
VvqItzf1ltXk11kkA8+xDqkJzwtkSyuTH7Hbf3uVH6H2WkgA3eLKJNQGu+BsTcRcdGUpI17Mb8t8
BFpJPW9buUixHviyPPmf9j1WIPtA5ntaBTVN5W6seoEfIeVxV+vn15EL68EEBtiJ0FITynNVXo5V
J/wjnBQzDM6OM56MaZ4gZ0fWUbENFk90LBBgxBI+eA6hCf63tkdLluqSrotBhb/P2rWVtx57tTj1
JQRLfcAaOp0nSHKV5drPH+6fhT73x7ZQr88b+xDHqC95DKOHMSQUFREDWOdp3VhWPNjPQeSf9T42
Squ8q5eslovcFJfoeTlHL4Xc9AUN22U8t+qYiUD47335z3IfuyTLy/12J/MeUd4ggIjxGRjauyUj
eVVL/fhkCtMkTUmVWnpD/PNv4XGXy285ex9Ewig7Y9xbrM4TOZInD1WJf/+YCH9b6yNA3g7S+bTb
7f4Paefa2yqydetfZAmMwfCVq8H3xHYuX1DsJIAxBmMwl19/nso5Oh35jbZf9dbeaq1evVYKiqp5
GXPOMcRrxathgKjBpP3hr0o3EU2xjz7an7v4azlxiH69mqZe+ktzZDmh8Qej+kw2V/DLEPE2j7z3
o6XuDr5+y+rrRTqK69YjKJwEBzJQbZIs/9t3ujv40jjN9FvLOwmMrvai95W4YSWCsP8qbQGe/wms
OR4/LWG/tk9qknTQNMZ5M9U8FI4XMp2mV3u8Fl2aTLI9Ooh/ec/fy4kt/rWcHIdFO+j0M4fjdRiE
az0QQ2oyLZsF7PyLkUtn+b+41b+XvDv7526sjMIzb3hxRGM4RT6N1k1R3YTm1fs3i8n6SKiua4Y0
vDv8I73qulQdM5JJSdGak9zSfCICLUjs7AdriVNwbz/0X2vdnfwTzRdGmbGXgvFJB1BmuNHZUG76
oHYpmZ/oYFvfD9b8y7P9XvP+Coy5btJAO+OyK1/IV3g6HFLHR6ZY+ctg/V7n7gb0yjmv2vxnnWJz
3MS0TEIjK8ExkczEpP7QrCz4tg8Qy7q3XWlNj/6AYeVoKvpBC6+aH9cP44i/rv/vZ7pzD2mWN1l+
5dtC2m+roHqM69DPgozBY6jt0T7f+YaxnJ9H1xvvDyTkheRTXyNTP4i+1//8Qf9o+VSGv1/qLoRo
zs11qES81NCLV4J8IlnuWhf1jQ7SMKGudj1U8AF1mAOasiePuln+TLd/rX/fDhefZeksNT8vatDH
Iipajbv9XwS1D07UTwvXL8ujXVRVrocsRM8z+meYARLddQtI8r+o8our9x+u5s/x/rXYeXy6XTWJ
XdXWymGMWsZJVHjWgqADZi5wLt36z9/xp0z2n1a8Mzya0lfFRbzern1NF/TmYH4AEeHGGQL/rB+s
9uj97kxP3KtFM8wxPUTuiMIPUZgS9d3GVaEJwSM+rus8uBDKneG5NnI3GFx5P5hmn7QArEkOrv7j
LOvBJb/vJGuamzZs+p8v967gC1eNKzgmBdXPgz3803wTkkm0Uo1U476+KoXJOMc3nUHPoAhkFC5F
407zRzac6UzNdFPBTqw5D1b98xr8WvXunBjn27A6hqwqhm+SQFAU98SbIVOIoh30v1zt7pzQdnMZ
jI5DkZpEE2YaUeKh8wNsJXQe4g5/frlfb3Z3Qsprekoz2iAFku4bDAxRH/er785mHPy/fa879yS3
WXJtNXbx4syhlkEJQcyPBcKSXB5EnT8hw/+42b/e687tXOqoyuqEk29DAkwjRYHcJqJDDLHQAQyg
vRzPTe2ZoQ8b+oJneGMew+h/Rm2/HuHOG527Ss6PrXreHGc1QZQQitIDPTj7y5YxVTP5bAneHuIQ
f8Lc+q9l73yTPpSr7jYYCYdbzIzX5fFz86IySWr5p1XCq0dMOcHJxLQQDdBcUCjxHl1ScR3+w+bf
h8fy9TS+VQYfurQHzwOki1siciLkw2gJs6/1cL0HO/3TQvDLcdTt9dgUwijAPzaLJmIAOxX1LhP+
aEQCYliNY3oDHlzTP835Pxs9FEbj96rF6TamQ+5MDwZIAgZdjIqO7JWg/2Xu7V95j1/L3dmgqtR6
uQ75riKIwircTGkFvQC8ekzEdZPPB2/3p+v4tdydEWLg/lpEMqc3Whgm4AhM8LyVGMV6sNAD2/pT
6/u1jRcNUKS58fHgNHHbWW/TXWIeoBR+gx7swWJ/YWe/7sbP7MevtepcyUmjsKy7iklyMZnZWvUs
fXQyHp3/O+PTFufbqLzwSjdXKDmiBo+ykzemsUp0HD0q/f4dDf76VHeGRg1r7aY0P/5CR0xy8wRn
NPyZD4s8D3zv8M6yJDfpfFFzXmu0ruzNcOVDMP5ysamsfoqaiaBDf3A2HhzC+zg3u5UFX4sVSQwR
6BZ1XXhk3JA55QcrPbjM/yPQPbYMccU/tyuaIAwOQSFmGtVAqCuoHjPY8WDBR68mrsWvo3hsjpdu
lLAgFAHhSpB5BwX8mA9Dl0fr3JkNqUpHpdYKB2+h5iyaly62ipKBKOc+eKUHscT9MEU06jSaw1mq
cm81AqBisfH8vIufjo/g1L9T3X/O/H1k2zRK16ZXzrwYxTmujm/yBkVCmhYTa9nObkzuC4DEeBGc
qTUk10XQMTo5HaFSJPTFj0zyXyoKOQ+24IEnug+EjbitRkbMYwmh8AENM45KFxCFh5AH6wj0L/Bd
IpAEx+9/G14pd1ZHOzE5VlfC6tgqrAzQKv9cF8MbIPCxgIjZevCyD+zBz9jgryNcXLtxco1wES0g
gjCnuWegU9XTsLtN3MsLY/IPE4A/ZhFJvX99+DsjFCa3QZ0a7PCFjlXqr90HzY8zmPhxvdRY6Qes
yIh76NUVCHFF4wdCNLRfIbfhpYvWhdaZlPzl+UNafjx/PtiRBzdgJC7jrx3R6lt9TGU+ASors31i
Po2QRygY542WD1Z64GLu+zHPdXwZNg13jdkGIoEg/WBy/pDNZDhog+6h4/wb8fhn2++x8DSOlTiT
2XYZ8poWHUYo5vFlHUMzN1qNUJoWwfxz+Cz4nR76gb/3VaeJQQG6G0p3RqzMx6qSVt1PsebEdIfq
fkHePEMa419VKvXhP0sJR/HrE/ZX+KWalKiuA2TNkIWOXc1H0snvliX81oV1fblO2vNDRP5vO/3P
uneJ2E0Jja6L+aAqlPM/l8l6SR5jhH829/x+v7skTEvV8qhovchKGuenMgSFjRAF+1+gR4/e6c4i
hZqRxLLRiGR9aL3TsQQPSkEM+RCPF87yfyYc/2zeXQTUaWk2MoTnaQ+xHyIS+9Wv5bVQ0RREBP/q
6v2z2J0FSprhqOhKDqO+Ps4q2xAUlSajsKcMLnpBjfJgPfHl/8PL/YR/v04kcEASnmqRZzxTq/EE
sRW6CHPpU4bcG+2zGuGd/3JJcR9/L3nuWz0a8OFG86MPoWXJW250/zyVC4CPI5nj6FEDxIMrfg/s
3KKLaHu+Eer1bjKBPweKDqjrnx92mYqz8J+2886W0K5XJ0Yp3g2P0MCrbW4ST0WEmNG1BOLmEkwC
1kX3OjFmD7b1wX24b3lWewrA9Yh3BLwChhAEU9vv7GGT1KOtvDMl7fk2GNyO3AbRAiWS4ZWGBB8x
2MN797cX+v9X4aer5dc5aTKauEudFxLMNw2EWjQvQZkJ9TBdVTBOeA828NGb3RmUvhjnanzi2ynQ
RGzQCYTgvoGjAx6lfxef//NqdybF6Fp5HF64dRkwI32CkEkIStZ/neT8s9KdPYG2sE0aWbwUpOcg
JTSRorALIPXolf7Ocf7/QvewjK5VSd2lLNQv5WXyoXn7CJapZDaDQ1h0ID4MEB8cj3tcRtHyspcv
LJjSP8coPto4n4iqPckUSjn3482D46EZ2qN3vEurjFFWGReZPqqhZ9Cjp4C7fbeUg7gKB8Fv13jH
Q/t5fC2WLYJBzeL02cKrfYYiEQnUt9iVTepziwjdcZra6D+nuOL0IEoj7wYtMDRNbrcbu4Wvr4Hv
3ZBCfYggNbS85slXlr2bP+keyTD9lgrB/6vqHxkb0QJaIhFr76DwO78KOOx4s4zXdnZ2oeKkW7tZ
Vwd6ND+QSTQVX7C80wJwdrTM1oMGkfVio3ECT1erfAn9bB3aY0dCFe9mqY6OQ+3t9uWaW+rLEArt
gXV7Pr7GZ+v0WSB0Tnbp6evSLpBhbQKKVI46qfwuGAuaA4aDkcTzd0lHH7yYq6HhbLqpZijIe/n8
9CxPmndjnwdhwAPLrxekNNNJxqDrGDKIL2mZvTL2yfSrBkffgQpjTnJ+6P0NArJ0zP3f8WqIJ6dK
jjoSeg2MrmrraMGr7jIUBlCqfCKEDz20fUDuRgHv79ZrlEHsyzZl37/6QGhhwtV3syDkZrx2qs9Q
PiqnGuImLwqDI5/hLJkbhcPZsg3IceqvfqrDezsvnts9XZc5ykaoCexv+yq0JFjW5uyioKMVE+f4
0dkX6h4TfSY9lzB7vxgfwxVipw4qSqezOab5TzKH2yNPGhghMve6r0qWvrlNW+SVMUCO8nJj7FWZ
puR06kTtp8PcYxg6IiJ2x4mZ41huZrjLgmpZ+dnQa1BiR6GMwg9kx+1URwsGVm5ohulbTf0IJTdj
W1Blr72cEPfEHwukaN7oFil1PwI0N5Yn5MohrY4RC7FPnVsT8jfP/UGitpM5UuiolaeikFnat9da
mlfgwKXflKZRrLvSlUqXv5zoVtr7Z+YDMqdL/HzknuiY9SrYwp8zTvlShggRUbOjX1JWQbwLzZcP
6Ttrbe0b9ahPaaftRvBglYG8Ua7za+4lZ9swPIPW2N5qzk4xshTk84IattGhpx60xs7RZELzqDMv
6eQcOz1yEgDgfmGYLbZB4mTpwWkjQY0PESI6Yo09qM0KIumbmX8YdCFoyDXVXnj+qi7rsPfLKuDd
apjYR05ce6dw3lG906bq2K97X893g2SmHSeXNDBSV0atpLZ4jREznVfG1X0FDRZtW7C25Nbwj6lW
Cvk2wEBuV62n0rg3hqg2u1pQNJ8gEfk6wl14g3IeGlW3Wp+pW5BVrmFDs6I3XtjSF+obzObmcbMb
QizfYPIayNJK/oDhw608O8EpPaZ/DlkO9C3fPhE3CMQaqFaQnEOcT1sikxNX57OjGVn5plIHodBz
BQEykjDoTdY2kr6Ii+TMgKFpFJxnQDocgsEyEfPK8/FzwbKqxTG5bOAQW1dwpLklQSmUg4cqR/rz
W59AvUxr2FJ6apc5skSonRRbyA8c5GouFhIcdIcjD4f0a4ZyJwTyk15wAibP5/dqnb5VH4P4R0oH
QUzEv1Yvp2kBSVvm9oieCgo6QA9LpaMA7tmpYDnNds235PXP2kIdQIBd2LUjoQkCgz33oFidj+bY
rXcEK+/8PUHMvcoWI09edp4BRiKKGOFcftbnZ3RhSohRc5RO4/mws6VF+dq+St+jb2I5hrk2ycXi
zvSRE2NTEj/9DrmTN6tf5ezy1bzRCICqMpT2bjG7zfpNBGW20F7A9EjOyFFnl6f6qdteMG8jP2lN
aAxC2Q0biOqtYnmyL3MuHqmuhp7FhZ46pLS+QzrNdTSwgbzobMDimO/pToKpD82n4PRWLM92Senp
ZktMulbugLFhySo+RXNCjqKyvPAHz2zFYCmjei/0EVDdAja7Eh5mXg6XaeUy4IkInnmxR5jnId0j
6TzfRjgmL/JlQlbt7fzSrcJN9SK/SJpVDCE6vY6tcMcYeZVZIfJMNLCVth4+13BN95Or6pa1V5b2
/Dp8k69OBrk8/0Rlkh51O0bLYXkKl2ds6beK/0SIHdI8qDEPIA1cWQNu5QXPzM3rX6PF2eeyDp4x
VTfdy6Aiqomri/EEK3SELT6dhOqUP5oYz+fzMg+dBA8U2TfDvHIw1ektcppuohuNiWeMLWVJrBAD
JR2tSDIjJNzexoXJ/zUYT9HLBbuhHBoFV2TmHEFHhj50gLy4n1HbRgUeJvO3EDI8ZTlwjU3nFYfb
q4bg4O6I3haThgsNKugpnOpYu3iGvRuvdKj+8XvQAKENxIHDP7vTEo7/Z0G7Xsy6b21tMD2xK3wG
DYxDuEY/5dAvL46+Ps06L9srnwgmo4zgDyFrZReRSoWNOFAP/etx078yzDYiAhg5p83IYkgXULJG
xd5FN89LcquftvvLdvQlzftZuUkXYzJK2FiINkHxbDzFaZPl05qneG0VS8UmvtYB+4eSh3pIF+lT
MukchhHovfw+zY5IoGIWk135qq/BzJXXkdcaWPQKGnxnbHdmtIy9a5A29uWbTyAsRuZmrjG7sE3f
Ohf++7jpvkcIzejzVjaHqslfVZkpPgyfIHwIdDCfxE254NI0gvZeXSJCBKf7rt7XiOvp3lUzI5C2
dgmR/htS2gvklT9VBdfSrkaL0UL+FJpSEpZGECJGC8UMSWMbExESP3kaef2ynBnLLjAm41nsG0vj
kKNFlpvKMsK5LVX4lw7xilnuYOiVDHRAoIipWPDDAg05WsyV0DVF/2mv7a84Z3Tj3tGDXaWIW1F9
9FFpseNt5XYcwI7ILvbHswu8xVfISlrzvB74qNMeISE80TuoTfTJ0flsea9ud1wh30AGHq+K2dBL
2HvZviLVnU7rLeyIBGSI1phecTYv89tEnsbP2RbFv1Nht/vhYGKc/TMEg4T40ryd5QtYDkrSim+j
9upd9FHOCIYi+t5EYwEZ1SR6iV7UoSW2USlMBDH8MxMQKGfZyvMuRw9B/Ml0iZ8GE8uD6zZZXwmx
ThtjiQdfDlAxTxfadx87jMelwM5EgBC2oAK1OK2kOUrH3gjbytn1j3DXCSC9/mgRic4/osnNv35E
C33erHuEo6PF4HBCYjFG/d25zRRx8UvE7BwONyfkdqh5GiyvEPY0tfeYo7tUNzLNkGuUGvzY4/LJ
vvGZOyMv4sSKEXIt6ObyRB+Yx+V4P6QsL1k3FKVGVrXRvhUMzIWzmKMzzrwWoUC8yp5aPw9ytjac
KYvhwBz59Vt2hKn5xMDj8W3kJBOtNeNDNhlp5hB9mMQ69q5cey1ttcquPj3rhAjEIbOG03WeGcjI
lGb9zexQbIcnu6SAXE7aYk2U0CazRvKukhd1Zjiaau/D9ZVO0tBqj6hAxHQUhN/RRELqNXIlVIAy
u8uI65F3c4lDcAEMGCM4HK9xqG7OUWPIuSCbVJCbIngFl9Jh74Ud+URjcUfDWnXQ1tocL44yN2cr
X/DtgmzSoualeUwsBaNFBdBecQjyLygmISbJtsbTEFhGp2txWkyjgN9YRMHgaYi60QAK3JcbZKTE
TxYJiEMyc4MEjbhXmaG+RfxIugPhhTkmVKch4+n4pkxid+if9hq+Zp215gbXN4osFV0CEtLILKFj
jZAr3IyZ+5H8Gl1hrubQNIwlgen5Mj9d1kN5Y9Rmb5hTTZ2OTnZ9nGSli+BQP3CjflKP3Cbxu8ve
CAmQbZ384W0tNIiOtq5MatmKDDe/OM1E8YUChQw3uIqW9S5UX7BEPyWsQL6QYNVfq9URZaFunk5z
upvSCe7Rz0iUbn62kF/ZMK/YXHbpR38Ypy6O5toRztsEe+PP+EJoY8DNSEi2GmVoX+OBWB+VcgQn
hujGDrxweVqMP5QPGR+L3osSZIY/yCNTuVg1YwL107VyrjezG5pJSBeXhI94VRfSc8EmQ4YwG6yR
TVjJ83SpNAho62dbQX9sETI9Fs/SHTKQykEiEL9Y3XdNtnd1sZw1iStw28lNENPu3UgTTStGOiMB
4xfj0h4RALBlaCdPxtAo9ySs3CDkP7sltT2LiMovXLRByfUayNUv6OdG8/EiI53jfHijxgw3EX4H
llKhE2tXfjo9uzigwUR/y7cJFWQungTrALzKs9FBRmlNs40nvbGSdb7Gsc+4T1NxiPDhkAAJAs6M
dI8s1I52KX89IFgaotUYUhkY7WpUNBl1W5e1OfroOYzIwCCgebFGaVAplgJtPzeMSex3nbwLZ4zE
fEhQYBGwn0q7JTH5PmVW2trViNApmxgXp78EfoGEN7O+IkGwJOldQ5Iyc/chESCHFEp8brTkDw5h
bGHl28tcSoM6X43kTX7G6ue74cnW35NuOUb0W/c0WKvP5gBecxIKwxxCPd9P4mYao91DbJ1Nh+sm
kEsnOVrdWmdYRIW7uyP0EFpjuLjI7Ampa6bJdSGVDhMmonqZIy+1BRqYDMlJzCcO56Oneoq25ATt
7SlKYXYBU2+EBcejuwy3LYVBKGNuI/6OqClFVhCXJwX9skIQXLV0moh6M5anyQsWtV0iizTeXEKL
I3y5IhRs80+UXwarIyXrsS188PGrQ/MwfI0nHQ5jCCX/yZMm8hep5g7Nb6HyLrRCcfgLbHcCS3HI
cLj0k8LUlrrEpTvh2IRBt2AiR3u9QYjvdn4m2Id8WHGCyB6+E0mVbjgnXSMgm1+5ns2TwQF6yj9O
s+b7erGyBa1XtOudCYlvGy2o7BLC8/M2tJo1rpHSdIoNgn4+DPaExpYxjzZDVzlR8f+i+/yj2ZX0
UXB8ZmPr9pJ7MLnEK5wbzO4gt/QX0eykWS087vzKBOR67UcOqJO9FeW/0Tyk7CD2GAIToo/v2tK8
IfclWufULhW2srPSRXfhIAuxZGZl3dyqJshJ/z/l6euHSgzNFwVHutIFW5vJR4PnhK+fXmOUDOid
zlyhQl/YyUI0BTPV+dowHkr1Y5EjdoPEGtlCsrjCjz5Yod2HplHpZzCoVRCuy0RHl0kzqZj7cE9I
ZA4X4xkykuRz+uvxCRlAXMbNlV8xt/XZawYvokH2ysm68aFl5BWHk5K3LG0pYCg1pywhmzmqBQgm
nHnK8zZ+PxO6xZvoCfFjKOyN7c1ESoLYoPBRZmjcnvbl7xJ4B6juuXfj1Rm5Q9IaBIzfUY8GXYkR
UoWRRHWR4iJqEw7s7EoOwFhHX8tO+PaBWaIXoNHndu3MSra7wpKf5RVOcjo0aUJvLaAkSvHyVtAR
V7Pdc+sJAScxb2m8yi4qT6NJiwqd0PD6GtuQ2QXNSfTtTU6YqRRKAWZW8kl/gzceEY1N6KVOhEnk
p6VI2dik1SI1A7KhEFTa2b7kZ+4vXrTVZgVK89hKxDuiD33NkTfDN4UfiDoo5OBBRSBRwdrROvI3
8u+m4R7hWY+cPUEtzUIGXdYw0fsJGwIsNUbcQ3US8De2ALFWXkxfthwaplNbR1/eghJ1J8RoxtOr
FwUiZQNXi+1KMJEiljA9LwdEhJBLDWgBSZ2x281HObmfTHBENfdrP34VOGIarJIZn2rIpM7JBplq
JVPGDIfMPU07krFyxqZvoAFxq2niHek8ZzeIexBF9OhmWYiW+8sh3mPxhRz40BqhZzHG9Y8nPdt1
Qbnz5OcLzUrXbGTL5NHQwtO2hzO8Z17JpsQuY8wD5wor1xkuXHkRu8pUdQGDeD2QSRDAip84MK8f
Y+g0GusyVTBiV+syF8wkJ6Ey5Q1I/CAPIcP2qunoTX8DYbuCbo6cAsbgqTyrP+TX1q3eIBZc9a42
x867F/JgITo8nCN9ueicm5/z9dBRZoy6mRNoIYhCPotaBJ1WMtHNYbg8kOsFqEexD5GXkmiTT/YW
3C8QWxfo3k8kjvAU4fJNPxtP6u1xOcApR88dSEtt7mX7XXKqmPG5TLdT4hPVKZg3ZqQIGdKPajwh
50PetHUVF4l3TJ3mFTOGdv3rAgdOe3fpX7/19/4gokHVBb/ivrkDOJINokOzjLzmG/MuENfTmx5c
PiKUAUllAWvQF/wAu6ZjALDSO/mkkOAkpN8fEbKOql/CR18iphl/3jZU4SEkE2o2BHM3FDxGPgSm
AWO1GEZxXFWEXnHGTUBSN8YW9L4cOUWy5V/bsX8B8H89kr84mWkDZ/M/4zn7qHfVzYK8qreJCQMU
X7h6fvmqLonAmfROTAJdrppTzVRI64UwW+Mk0wHZoL4Y0GSEQbAz7MK2YtKRk/ViqJhfMX17hkHd
wtIg+HCFJL2mD50QbPatUev4bjiqtfN82USExrlTegOQ6dZlPREg3174kQCMrILSAS7PHrI5oqv0
5Pbw/FfBkaHwlGoQcTt/o8bvnvzoQzyc6qpkYgIyV7zafQJQn5c+Y1twWwiQW96Dlnzsr3PueY+F
PQVoxfR8DwCJQMwfobvi4VHck2s8EUdvhh8oPNXemW3OSDRJgoi/rmuizolmyzACD6wQfPj0rE5b
P35TEJY5gF5Ws5F1eb+tDKgFbGNSO6L6HhGeDekxcEfbHFIpA9L6glOlmtlLZeve6S1/H7BKzioM
zsxa//J09a4ARNvws+POT6JZfUCscvjMLzH1jXmkuRfRFYkuylJ8gI8w6CHVgMXQPH7H34MP9Sn0
Q1w5fP34t+fTISabJ3hYj7ZZkHtg6Gc3dYxncDIkyqvYll+Bcc4gio62PaIZiYLvPvZAM/F20mTM
+WkcTcDpnad57dVXZx0GTHJSp53STj5LJ/KE+sAC5Opp6LAus95gLCA3VjlHnXcieWCwJyJdM1uE
xMLzZBJ6QxJV9JH5kqSYzuBJJCrcPfzkEbNQoxANlT0/Aaexx2cLnZ2nxlFAwsmbyU2Ep3QBKh32
P35DOzXovAY9JOAbj2ahgE0+8F7phxQQgGoCQCA+EIgsykrPGqLEjYX6HFcbRmkoTbXvZMEnAasV
H6bc6J2ZfehBbr6XG4IeMThSf9VzQrfBC5Bm/d6CNBCbQ0vjE12jOB/jj7KgfZHNajN+LWbtwZjg
rxDQAzS2JS/bnf1at8+rXDOvC+nsKK+VnZA7wVsDWj7vpgR3bsKfBEDN7OxJ+sCGrVfZTFi4bJKu
zyTB8QqkQmzt9uzpdAsUPr6a88Jsm3Wc9ZR/LsF4OqTidfT7pbFBOOKVMoBywLYB3pfooC6yCYUM
wDekqoCt8OPASuCwaHeqfkUENURh0gcOoZI0dqsZWXlogozdQCVOfiFsAKLkleiyIwQieQ1GTr6+
Imk+kTG3adBtZQ6Xe16KzER9Kvc9vBoCiRXWviepVxfZFq335dDXPyl6ZV/yZMSoR7brMC6x3a7P
02KffuXbdK3YLtwFaA5dORQcQx4a+Vp86G0q/mgxaacVudik9BHGGK9SoI/rImTsD68vOi+D1CmW
+E3z5rQWWjDy1HDVH2KPcgb0ioTzAAx7THR6QYGIGB7TUfjlyuDxU2dogYOKoKHf94RF0URAJsQk
W4J7Np8rbp2RXrRvXJ+FMrttLgsRrwbg7nhc+kYWA1w16bMrfV2YDeD0vY6hKpnkU+TDpcVxpq1P
KERUTrJoX3PO85qkgMIH+aRHpYH6D4qwm9On9HFZDOA6X5SbPQjIqLWlbUtUkDjpF5kPhbs1Zag4
cUr8QMQ3pj3wGJpaaQKI1N/RE5gPz4RoqRBGMixgjcj4gRpi+8CEKQ1J381nMzvo8Nxi/JkliBuB
sCgzDTLffJ53fr2FzmQmz7Rd0ptHjU+F790Mdxy4vWIPDthZT5nm29vkYpffraWjOUHh4orfHr9m
ixavBxZquEQsHxxw1Jqw5Qnm9L3+pvh69qFgeVWByW9m6ZQ7RYQ5G+BRwhYqlzqsoWKoRAgaljR9
EmrNawK7deFmHGShQxdNo5M9QM9ynSAK/xTNhdkYTNPvC/kh8GwahP6TQN1FSAvP0qHmAyfO7SV2
9+sheT9xDUQB0Vqi+jlGHkW4Gs7/guTGUhb7CxmK4SaAMKFdr0NszRl+XILRCUjverC8roeUDbye
WBl/OQElvHIreeyg3lJuGE+KZ/JzNFMjj8xpQjvK/EY605ycrqW7QjwV9Z5oMp4CdV3dZgfSy73J
n6Dc2RDdkNpwXDm2grik1Hm4ZBG+R4uKew8rmL2XX9oXfXV+OWIZ2bjBIVlkO2QO7H4lvddBOBfW
j6KIfQu0WeTR11m8KssrOrYiDO22gz3CUubNh6uPXVqxyWsDytRJ/l6tbp/l6rREug2husoNt2Lv
LmtkxQgWK+bcQCmeWZI0eZMR+1J5/BAneyPAbPJ89OE7lOsqohrRUXhb0Zow16ihTcfW114wNb2C
EgAXUJAJxpgDkA+f+85tnUTOYYyBy5G+Gjj5PPz8CbRQdINEhaEbyGs/+X3GC8ziZa69i3Gg5AmY
fhQcV7jXYCSCFr/ximVMKwlYHFVUK9z2h/hzuEsis7kxt44OhH/F0KbeyKfFjKJAANRAsQoRa1FF
rx3ibALhIcAx3T0GOHHrisVvVG4udrRt0PTiCT5Fr4F40HRbTShHOWOcPifdbl9Be6Bgj8xwtiQZ
whZCuvuGE6+/KQoQf7Dti5AIA7VexIVj//1iucXh6N/sPMBpwzpElcgkYJNtYEImKMdDs+tpP0b3
gDNHxQDUgX4nEAXEegXavrxQh0L+UVlRGCACO/stCDTNs3C0AOk8nRQUDgk4BTmXOPI3PPrNH0/1
r1cdd0jTRCDC2p5ralijrUx53HBA7rkS/KYy11l6r74yfvU25tRBZMwgFA7EOjKP455W+loMshsE
kaKiFi/nya7A6+Gz4Rx+urAeFZMLGNPVTN5T8ruFTnwr8aQVaYD4D+SLk2zSCbDF0VFHlCfyCzHN
Ect+Cs1T5YD/xiuJCgyChSoE80e4Q9OTPdX2xfwz9muHIN7X5eVFs0dfIwNIeM9RuXJEhWVvdtw4
/f3kx2BKbuZct0D9Xv6VTm7LeotpeepnCrGsd91e+QOyXc+rldZaUmvFF9uouNTdNgfboguBoWfV
xv6erl6X2pf3xrDUyfm5+iyfoz64AmcQYc+LZeYduUfS7uzeVF/Zn+x2QOZNE6odKW75rBCjEEWj
vwGg/606DQI3c1Me0/IwcI77ctrLAukdlEivJ9sY/uB6ciVCpWUEiy1AVkSHTWMB7h6ObDBe5eaG
b2fZOpF9QPcvmVkUqLF7lC3aJ5Sxebn56ti8EUASviUM51zmqSe9jdcKMf8ynV0S+h8YK+uWkadg
Z8dmjtY6jVIEAkebB0tHdpvbKmLH3OcXLohez6WV4ehvyVrCt4d+dfHSbZraOUQlW+ko3mbEdD7i
4GgCv3F5W698iSFmlsxyf9qXtWtcTX6+CqQjsOq0tUI7nKFotSU6VvYcL21VvHRvGeqdEaH/aDVY
nJYNqobGtofMuoLUlN1YsUWMiPuUT33dR43d11YgSGT4fA2xNwZkQelUHgdHyT52iIqlVvncqv54
H6XMtypugwY5LTep4VQZGs7cxGH8nIytCiCIO3NaaifS77ae1q2vEQ/k+2MICk7EdZ6fZBLkuHRO
o9SMjoy2sDVS99aH6xwLmFPqvr2f9flY+8jPB3m8HFebYfrVhbOywHNkFKS7uWJL2eqI9NmFLbH7
TVwuK8W+QU5L6prRL+H0/LYx0T5GH2EWqNVEqtxRRv3U1DRxyVV1p9w8GV3RYtrPVHmVKF6OhmBv
luPPCrFl3T5h7obe5bbXaaUnuWo/wKDp7jjfvFZ1wFn5dVgssvG0RLZ+TThJve5IEcDqPqiz29dF
vRh+EZSJKJFAjmEIbWc8KwcaN8iHo7g1KUZ3iF1E8+I6GZwsOrauR18i2+f3aYNZ9LGnECYRbRQr
pfYMvJeKNEhmDb/LnODk6vPMqeKdP7XecqvEof/pWJjRKCDfogenoIZEdlw4FRJ4sqeza45yCCl/
bqSdnFm8llwHij7pK+d0s66XVQSeEDsjyZfheoObCn44nDKtLOV8yGbQCJPZVTknWL/NjOQpSayU
/xg7Y/WLJ1URBmN3Yk8mNB7NTppzvZqjeC0yLX1KiYs1M4LeodehDhxNE/C/ijq3mw+RkEuc7DY7
KbaRWTWQS+OVq1ZeFG+1YY1pMYvMcyHqMRT5azLePcdQiyfDZpK+G4hzr4HIYs5p4moEtZKpUcso
nPbmZuEuQZ+7cFK0fK7PPaFSyldaRal3IXh1LvGk339RFLimKy6AUpn99FzYBZo7MMgVLjlB8q7s
z6koyAxyEcAA90JMvx01E615u6R09wTD2ibuUmSLf5awh8jWUfXVvZyKVqqKUkEf6DRxFbNqYA3j
IIHCObca1e4ah+zp/Ey9lMa7qLXaFx6lGk3IVvOhe23mJ5TjkW8HU2NXm8Ut/j8snddy6tgShp9I
VRLKt8oJkQ34RoUxFgoIUCA9/fm059SZOrPH28YKa/Xq/kO39Vo95qXsKoOj3by6Xz05RHr7SpYp
xy/Nl/JE16MBYdqJ8kuixT4pO1UimAnfUs/HHIkWgYwRq31UXBOC9vHBxr0ttXM0IbqbLijzgFI3
t/nLJ55oUDqG//Ex/KZ6dmtgFRz+QTNSTuzh+yY6GsVc/UVW/GS0vJYaN6+Hc7ocH7fwurhRayoA
pB++BGQpOsrLphgqah90BJaEaJDf7EezMK52We1zfCTDSjy9SjizqMm8ZoAgdvjwfrJ8UcRUdqGn
5d0xziGCus/ENjnhcqLQu47V0svLaFRp9fZ595S9KxJn+gzegfIRgFhN6xrchflt0taap3aZN8rP
4/w9dEywey4Veh2uru+pUUSaMZeG7ZWaXkTZNpl1MJkUtfQclKeFGdfyPKcGfnxi1aC6uUSfailX
y3tLzf9snEp0nx0pWZ7m6qK6BHfY2XZOWNKpPa7FbmhT4QV7TEgvLxt5Mq+G41NprEy8WPDBjX6q
z3FHNXdJZLCDV2vrE66HGPhGU3C/WtXkm331ycJX54i5V4C9XxINGZ66vsnOhb8FnZdmWWZY2R0y
ihPnBfPefEtn/5bPNQlaAX3h84f/GHKPbapp3lk/DXVYMVNK9FQqj4cvnwFkyn6hgZt267e50xX7
dYUTeUTcrWjacmY1Q1DWS/mMrm/e6rPqs8jvnqI6vWH1ptcNXI03KNtHF3Owfjgar8nrvi07W+7T
CeVjGXMyqZlt9I6q+LU6bSV3GPZdmQ6lrwMRXr1a9dngquTWqC9Z+JyCmY2MJFPtydN6cmY2gbm8
C4GASOXuD/Al963GBLOlevfhA2636FytZS0yGX1Typb4XMt3X7ojeXP1mzueh1CET7uVbKV02g+c
tveh+JLsC8gSR3hN+BasW2d35ldWplqZZsXxdXMnLz9noPIwn+SnEv0YcYQBk1dHz4nDacWQMBxa
kjdBBSZ51Ym/13onY/bQI+iA/xhL3wRaHpxXpjITyGGewfu5QIAl5oGGmKKeZq+op/F8F3+UmUq3
HqX0+2vQ8zyYi62kF8OF8uYnAXP5ovJcTK6H/rK7auRcnyMR5UKpaLhkMiqESBdLn6UOc0ZGaO5l
BSqNxf329fpuIdS4wyUpoUQarqbPyiW2Decof12BdMbsDjwSqJzeOpQMzYr/qjUkDqOuR03AkI3K
kQLu4NNbyB1jpKMA+yp64m+VRGtlbvWfcsZiz63JsHiNvLpdlKgnPV7wefbZ6tvaE0soC7Hwu94h
ecvzyFQj+e3cSWnQytxYj979OravNeZ8jjYnawvAJecTF+o2mMzlJa+j2JggKrJlLquTQGFZQwJ8
gmyu/WqhsARcEVensUgTDiRQexDU1n7xO9BBIbki34Hfu0YPxc8E//qK1Gt0YSlevS6P6ltUvPn+
bbZnIZOFCrJf6e4daALsaCop/rt0e8kt6+nn6oggcvTWBQiHjC2Q75dp34x5pfjyO0CXJuiJ5/o1
GtBUPNyPHOi84RuU7HA9lLeouyZnvoFd02V/ImI51vqnJEYuSJreT7t7LtgJLAHW6e0BVMtz+Y+p
MloL6P6VEGY5g+m+ShlAbeP2TJJBRcHARtgiBtVTzR8VS9yxpRzlRuHJwkCDnBRwlp9YcMWwfEP7
GGG27045Y+SW99Lnhrhg0m0etQgGvZGQKrAJSPxhqNjKA4tnzgd9oupb2AIJr/IAXRcGVZ90Xw2Q
vaIo5KdZulwy9fWPOPGep+dJIuuHYyT9h9D711qoXOcxsqEDoCwKr/xwOZBfodFuZrjhBKbvnd30
taByX1Nt5Nzmg+6QCvTL1Xuw7+moZR46D5PGwnSvR8MpPSlo44dd7at1kZxesTIHL4pANfAQGrP3
MU+09R3NaWlNtkjRLd0vkFOy1hcFGHMqhM8QTPJsnYNr+EL2FgKozopZNxOTtrCbJeGURPds35HU
/T0gxiQy0u0jboOPX4Qv95UWczX6RFT1EGbYY2vnxtLEj3azhcoyX26PDrZJM5Yy31M76vf7MhP0
dCK70ns6vNKM1i/X6b3y+PZJWEjxC6nnnBimzMXfto2XipY0cvCS3OwX2u05r0tb3Gfr4iRLLmbV
cqSktD0P/6GEl28EMedxiQQEuNf2XZEA3WZAOt9P0tc+yZd5IAfqDwnZr9qMc5G31PeBOG+hFe90
EqMqja4sEYFS9UScWXaeNsvnxq6jU7d/8wbGdMBn6y1DVmwp6TO05WDNaHP4icupZYpSYVOBB5SE
39kvm4KnUlDI5YtmlS8InUqIG4HM1CqC/veJ6Cz3Wc6++oOuMKD6GkcVkfxDRgK1MMhvai6hKMdi
MXr9fLbcLaoGO4uGxT0qFpeNHtw3F/pxcTlIf3pr7KurIbJxJvO784nEVb5RQqqnw21L+kw/pj7K
I1hWV4pyuvzUlJjcp7AsIkhCFm/HXd79Fjbq+LH7rzI95hudUcOdYy4UZgsjyoDRY6y3PtID/BAp
fEhhWvJTn7ibaqcnKlsOGqRsuZ1RJWZeH6gUbkBW/wi8/MSGDTij2C63nxLmMWN6HpJZD9tMSE7j
ZJgqXGk5vlkm9lIjakyATLCdfBfU9H/5urAn8/xbQzdGJay7LWZtt5oqCKl67F+fVBi55hV+t58K
R3Pzg3tgfJjVdxUJ7p0ibZ4nT+920BEc7z8uk+WZGRg3sbbP3ceMumqyaVbZvv/hQ/baHOibQw2q
mM8BNaxs7bcE5hGYXlJsQPycJnjucur717aPxVBOhTSbvyCtRmJLWWn0o8q8N5vwaWlrGQ5mWhDq
J1RsoE4KWDeMU1CE9VeVfJZnb/BJ3sDrgJVgqydhxWQDLBQVUa9CQl6mV4onnwzoHoKFTgv3naKW
cH4EMEwBtPOKEh3UtEA2b5vbswPo4+qxGuvoy7jD6bAfRY7jbYt88kB37N096ZhSavy+eP+afSls
5QC04cm0MZas++Y+RUB2m8mdrULWMJ7eu7BEXoHuHgdHeCPpUBccNtm6jtmkrAZMLf2PUNrStoFG
e58jHmeYb84jQNedLqygjUQwZU0HZkqV8AhM2hoYs8muc7o9f1rpNmca5yqzu1parcKNopKjCZ7+
pzNLisfiDaHu99T+rDzbHN+h3cKo8i2vhZ5K3zAUKenkylgZM4H5piVc4+G5u8r2e3enFG0tzh1m
7Xx4qJrznvXu5M3jfs8gXdNhXe20YOIRAJNLSEa1Bx6z0quXS9a+sqsN8+vd1qUtz9hMFHLcHRDn
5KhHi2TUDtDIKjA8AJhQt8+zFgz0Zdepsct2VHSRvoGW36HQpmvhsppfwhYpXwqxfOqnN9QWbv57
STLPCI8coddkcHKMsAyTRABrpJPlhjR4pTMDOwJQGWXIZ8ByqnyL76YXmX33yOKNAF2ff4aEODPP
4B1s9vOPhCJsbJTfzWmUDyVAfg8di0yF6T8jd4bdai2tav+CAZDzIeqYHvOeF6HqH/7OfsZn8UwF
2lwYTJNZwYwhUxyHqz2506tThZKf9Hbr39Icn8UlGZ8p+lF0TCD9Lv1dXUTC4WX++iOYIPQp2Vz5
ov/Zig7w0HJ0+srhgD3C/NN2T8Kmbqt+uaQiA6DV3MH+axljcKEz2dMDrfIk9+7hIuAwPlxpoCy4
Q0KyvZLdiYdmkm4NXbhB/xuL2wGaDqob8AIqu/EnMW5p55yWhwmesNl52WL4UALxh8fBhO7f88f6
/FHxXCYWdnxQMmUlSpYqIh+zazkU+zFphyIZ9Qs7lAYJjd8XpgdaDaqtoNw0QpR634DCAXFy2f/k
KptQQqMeENpynk4w+SXhUhhBNmfbJcKG9YoNo9tdduJeWophBgCWlFsqASQwINh0g7H1je6f027O
mBhPsfDy+mxK25yj/Wa4cFDNs2P9Jf1xAtht3P4Y62qKttdTkkkw6ewNZwMaCwTldk7qRWFntZFh
+RiNgJ6lZR9zXowmllW5EHn9lPs4suh9gPtEBLabmj7M96nfzKGUt6Ru40wJidYMTEvcmIojJvdZ
7i3UEb9WrUXra3HzjcIMrLtJZNrSivFllaWYAhiOznetSZQX41or9qVbLkxH/kVixGei39GRfVAr
WyJCO7w6fjUbmAl+mb02k6A4DmHH+kyvv1iSkhbvytm6TV/TCbae1qemXTVsKjmqknHG02SHL8gR
AwVrgIoAwiAVa2yuzS83z/hAKK3Cm4Uf5xzpaODHYeNfAJ0+GTfGvO+Xb3AcGzPRQX2HQCt3Xk9L
euIQGMVRnkg6uxXm9QJ30gLCFmTHV+IHL0byLyRIn6l6IrE74LSRo2t4XZu+5CrgHptsWy6Ep41E
ypXsjpmTC5nOOInu61PAV6uOVLvwzhuRZzCcXSDCQI6Exdsp45v/jHvmaxQe4WiGrQIG+kK6ACzB
vbTuPZHt9lur7PcaVxkhqI/eXp7hKKJfGa1UyKTGZtL8xBKeKnjgyuM3OteZGDN/fHXG2cA/ZDno
oUTqDgoYFoYQYf3yLs7rVEmWFpeMAiWfRCnx8YdEi1lNr2n5vUE77uzhvL1ykXvk82mxzKCFQAGt
x/fNN50PtqZ9ttSd2/TQodWq/OOhJWi8pmKMkBfy1UDWN3zJXlw45aKfePcVzPX8QsY0w0Z12QpB
PZ38yO6YDz9snpxjuLcdG+FESZ2ySpNi3jTu60/hmCSpLnZnXFIl7PeAy6dJBPh4kyWwRLOM64g0
lezFl/fVj4wGj8hA/kZjGWPZw9uf6hPvSQOnS0QuCHrOgUh8Bsr26oC3uJx9Qe2j1vQFqP32W2Rh
mdgikHRUdrMov5upfJokz6RMdd4exdlGZpGNegW0CAGNRXaPFKjNkZe9dcCJRu9DFUJPtS9rLSCW
RqLTu1mA6iOBGfBf9u0gRf1X746BnDrN05NRftBt65OBsSAUfoUw51w4keV4N7Q/qeCvUIRulJS/
VzqsbMqy+mHhKiiUtpxnzYOZXSqkE/L+SB6fmslRuqx+td1Zo62utsoT1pXV+xOnP7RfZtQuVRol
F86T3N2aJHcPVS7XcsM+JkBcTsWg4EjCfYnjbvVARw8NTJ9eUBR8WC/7ajAK03uQkJ/ErYab86Sx
BQwQSfv5pCKYXfSZyBqABdZt5NO9Lfa29HXvaM/w+np8CZHIfEU8K1L4RrD5thT0LRgrgGMzaG5Z
82TNqnHZzdu0ariVbv54OLVuP9f6x35nvpIw6+4+O8cPMKZ1adIO//zenOHLlyoh+0uB1/xYiMMn
BXocp+uDzPQz1VXI1POYp3MDCceEgVwQlSZdKs6ueXFMeT0Qi8gLaYeoJIb58+a4WWvdQjq03Ebh
NB/skHZxswROWCPIrCz3SUEHUmhwWGhrCKEONsIdz2YNx5SfXzy+eO6sfgwT/cc25KT4VRGGFFbR
OU/0cbR05qRi6jW79GPfGWbeuAOXfnYaxCiFLfI+32AYG9ARZbCvt9lz4pyXTSr9GccLT9TV+Opa
2wHRJvkvedGdguOXny+XhmwP5KQUoKjyl6LXpHx5kJPzwDR2R8Eil82qatN23uW9yt6eIn9NEF8I
TIETA7UKtD4602dzqfpYNJEu3n7Pw9KALsxW5CovMnGl3AzZrHhvJzV2Hqf+2NRWL9ZrkdkmarNb
Wt/mt7vNX5ufoGJECzp72W7qqEAsj3+MPzysolhW7aKheqCFByKzFiQ14mzXq2ByX+NnxY2azbLX
SkD6gAH6OpvI9kuLKW0nuKqobvkDjiUF922k4nWoPX7J5+tyI7eQ/vJRP5igV8jnxXkDl7/+wPOa
OMSa5C2BydkaDk00DJfFJ2638rKO34+VrDmvZt4J3ruLGjK391xWKL+kSBO+Bd2+toEs+ubDufRw
CADa9vnim5fYuC4aSnHF1RWPv73vOsWVcKMgO2rioXPli1tj87zNxddquM6uQCOS/669VnB5XTLC
4i5kXZiCq0NvF9PPx2VFtTUWPVgga3KGyYCvs2tUwyzd60xQwXMS9Tp/cRPv9GrOMppuYcba5aSR
jNO5h2pnTWal4o2loLDJaaHKPFPU0d/52Xkez6Si00vnskwY1vNdcdqELKENqBXwCkCGWHLVUMwf
FCRUuW2QBRwX7uEaAv7m4ZHtBpIjp+CXtJ/IQ2RDYel036MD/OJTfWKOguxMxl+5UGRbPFaJwHww
0sulHN0TcB00dIMnL5sA6HHzntXbdksKESi13e24XiPJfoFLrycgvrMz1xhtMMzoTkJTLx0dSW86
WQD6RcBQvCo0v6vauyEjCDmTc064LMFJirGsZhMqx+ZL8gFppuXqdHO1mcx0bM47/Lw/AmGSmV4g
2mTiDvnpvD18ECKTZbyqSCLLP7C/Pi4QTDfPdnnv8iLGc8HYvkOk/ID4qxvqwFX7nR/vs0oYncI0
MjFqLGk4P7GN4Htp/I9icUw/IXEanALkHgHvGsUPqb9GpmMEDSnt2C78/XNxhpANuICxKS11eqNQ
OMNQH/e53U+bCC80iSa0cea9KIXGlr/jMSJbWOeY+33lHO99vE8ed0RfzH+99FyQYLjw3rquuCj7
NSvtVRl3YCHgWi6ICWpjAcxi/Lh3bKSvfWZH56BO2ddDAg/r1lMKJBJwbfVgDiFacT5m9GaBGtF1
GL1WfsBR4IxH6dh+oXPzq3PtMSiUSWmiD+zI6Stn37JeJh55x2IicuJNfppIdq+/KoFNmD4inTUI
YEXp/0mfxx7UhNpCRa7x9hsesidygj5IgWu3xyxaOfXp4lG/WM/kczChWv94GqvKy/CSdttmc/E6
BFSkZY6J/jPDBI7ZUEy6WeWYyPNfnhaN4r0zXjmpdKhVSD1m+Ure4zfTXBqNr9HnTIfcwmpxR8xG
5pavKsrUhfHzXHVzjgbi/j15Yb3gWLGfD7tGsO4YEnMNm1S1M/rpvMFsrqFOWvOHDIDV9vVh2NUU
d6GS0xDPUiG/bGXaHHOs18w7xg92ErB/R80U960QnqOb39p3gD4Sqtcpn3W019tyXJffrxOlokDD
guWYvUIH7Cfh/diBp/IaLW1pLLuAPorkcqNvkkb/iPdH32fNjPoJE9A4221SoUSZGlMhIMOZ19O6
WbJEtcyuNyW1e+W2J3Ocr8AnUltXv7XhcIQW3NQ5/UTgOOVfHvIIviY7MzICJrgF2Xbi7D8LgDQM
LeOcnBtwKgLbH3X+jOtvkgZe/iS4RVy6+WfsBJ/N+E0h4Mpf13VzKFNY0amE8nfzosV0E/WLIazT
Cz3BtDWJFau7dEncKW+lvf60zoqlIkiYNZH+pRVWe7h9tX+0TrUpPYAMI4WrGsAPFnkITjsjl5lR
uZO7U8gwZI8/nB3lSPHsNQFaDMAhKi568wMxe9gp1T30hPhTukQBt2YR4QwmoS2/2U8ZCWzlKNv6
+zWtdtlWogMP3tY75ULhZcs3CVtOqrriE78zCly8Cl14jpvWLmhE4t8uzpWJjUm+S8T59ZhhE0As
2Drll0kbAnzROxUhzq79g4aIJGArgrJuk+eTxIbClG/a01QSM245pd4O7nyk7mNca0ETSQRWDDIj
PEIFxIQIw3QmJt6Mxr/5+gsl8PDDWr5Dk23G1P/dxebT/u8r15n2g2f5u5t9vtuI4mB+Xt4TThZQ
A+AKjYDaUbMMq4kA9qFHYzi9M9LPALVuyH+L9Qgv3PzhB8lFVAdmdCekdVeLcKQBGDXbFzTMSl28
PZPhV7cIFOVuVQ6J9YbU88kd5X8TFMmIW+n08m/aEutUS7n2KTKosTvCE6cDO6G07z/P4LrCC+rV
S14zT5Npm7mt08O+xz+ioLz5l3qTg93X3VyLr2Nhgi5mX/s5PRLKaTltNwRxHY8odOHqsyE2rtW/
LqEUB2irD11o/l3C5w79vnt1mMTqPIH5rf2ES81X58Vnw+qFjojlE0AOGWED7QFEk+3uMj2381O2
1tY398OwU1WcvdwxitdgLjDW2+5HSOIziXi7KLzS15YTyVVJw2diAFKKfr6xNo3dP+3JsiptSpnX
XsqCKyMm5tctDRZuR8OlZcb1R/q9xljyn0FA+MhnKlHZ1gEvDGv4eW+hIy5kBtQZ6WP52YAXuGKA
c43DaPrgHL2u68Mn4th743EneHAsXVbCnG0mQPtuMXP6zL+K7gy+IizppfMOXmyQXYHTnANu0W+G
LTLa9RBn9h+6kuU1c3hFbCJiSPZx3vGTJcUp9L4GlXefUfttKMBRatmPDZclb3KaOn9xjRlrZwZh
+wx1xRni95YC5MZZzeIC1NhMtj2snSNVfrNo3osBLJAuMefogSRAoFixLpL1nN2BzEzGkAJOrzLL
8Eg2bOp/E8lBav7mK5Yb4RTaPUcJf9JP6ubVzsV1gecZgPxo64XdplhQGZoBmIRcc0GwZkTWGYxP
tyVfsjeFI4fdVg7h0L6YCpgK0zxBkuLXM9oEWfxAYgIbwXvZ5eHlCgskarNRFlX5D6pHKn8vYz0r
gUSc1CxpMXg3ouwdR+TojhX27VSLzzGDjVPdz+mCZdLpgxNInj/2LAR+9zglGkMYz+XnjaoJ3/zn
ILt19N+91ZHMkPB3nC1z1a834A0EQ1Z5vdHD/IfjjAOS5UEKxP+BI7D0NtVWCEFGiMXlqfI+HJZr
A43wxxoz84jkJObrNBwoUox5VcoOTdU5YMZKT8HjMzCuwcmATO/h02uh6afSQphmswfYpSdvFG9I
CHfGUfXlBYUu5Q3DxlbMxY05KGOIKZ9GmjtASOCPIbyLnvxFXQtKugM8d4v9M9lOQh+rV0aseOJo
4xYnsbJ9pfWyPTQf+2HYt78atmcx8SbUnvNEWjx3F+JORJ5KomAcFRARE09Ds7tyMzf/RcPSTyQR
tAyK918sksnLG63k+vzsokqnJYzBmgdheoGMGfSsb8lKdB9oyCkcJa7tzwpvhkOXPpIiA0+hFBrY
PZFoLypvPIFzaBRH4Nv5VbQqfNs79mE8iTXwP2E8JT1zQS2f0luHhjA4cb1uW4zOQn4LoCFrgmn2
YRcjhYklimlxl6/fZMmesm5+7g9w9ucc0o7oTAUkTK8AsW9H3ZBSWg9UcUDO/05hn/4t2hJ7fOtz
PCQHkAhEyJnbAM1oP0BEF2RxyzrI6eUQutruE42DlSZxNzOoIo1ZESKBsF+nbsaJsr6sq5Bf+uAg
dcu/Edekoucy76AUS3Jf/wPwl5MLtruSmmRaAUcTrsspttYJGNKKw5Nj9U0s0H7ItmLBUZYdzePN
eQXKSN8a9sD1Fhn19A1OcSpvS6CIUrf1k8Hmejl3ZSyyWUJUqZSh4PrVgCrBQxp5pyoF0XRvQbEB
s4XcgOw1QfqpoN1se1D9627sitmSk8F7u+0CgI5UtYbvtl5HDW/BDIfKkyQaR4EU3uneE5hzhFNA
3dgmJ6OfNUvNkDSx9BsfQKRYEXD3yKSOoj/i883u7J83wF9kTgritvkVZNOh8i9dwflF+auPYbVE
rkWWY6BhQLfoPhbFjq4HH4BtLFl4IpUjwbgi6dKjLdhMOg6wowXL9mm9fdWpiQmyy7kHUo5MJcA4
XVm6QyezgeScfPk2SsicFvFEQJ7YksSoPgG4mTa85mdHwlDljgQw8vEBXep8VsmOitCOGSKFW7fz
yPy66v6rCHLTMjrnoibPwsWZP4Ci7BQS7ytEtemPNAEWMXtzXuYgUHVh3zG9oNx7+Pl9DypiDL5I
V57Cvij2JVTf9u2rh/XCVD+XDAf0Ssn9vo7Es1OBedJa9xUDG0hPB4zknOaEnZ02m6zGFn1v7+ai
v51rKwB3j6bH1AB2w+xgYX/xcEpDLQLiWZvaf8cXj2SwScUdkzX2xg6IYQTh4Kmt24Ggoo4kgQZS
NeL6ld33Flwv9gR4n4+rkQXeOXJJN3tS0H+NU9IPXVdWH/Zr65oHCYBEcns/986J7giORHhrvy4c
Du22RXVHxaxPiYbUrJcZcYTStP66uTKVCSd6RzovBtkSZoM01NjlwI/6nPWkrvM/og8tQEZjMrdB
yeE8phAigbkmR7CfCcQS73sgPMzMlbjQ3Ncs37ImyYNQQqy4kHhczTgJsOKNrhX2nZa+6ZEXC8xF
IljNKSFKzW7IXKHjtgYZsez0HR2cIB8IwdwYAkan3HD6iz/AgsMPlvoW9jMgOf28LfClfgQqUfAA
1/MGr5A7nSfOtWQ0/NJSIWRqq0TsfAFBNqkMATghD30L9sWBTojfE4fXnR3HzYs78e093mwIG8jk
eXTPhxtYBhbVcb3veUOAX68/mpp/Udrwko/3sNi3kUpFOMspt0a2TYtNhzY3NCI6uw8OVZTGFKc4
qegeiF23P+6GsUOIRBytpxpix5VKebYsZtrW7lZFbYMOFr/Nx81miklMG7zcx86J0QE7BASgYRGF
Nrw0T5gW+HTtwznqN59NtbvshwSSEK2p9/qbeGLCIID0fABF02afBY4VqMXJdkJzMcBXXr2KXgnL
AUQVrOyXwRMEJOndw0j+mfuWzKKnkZx13xHDBgCBypOhrmcXb6zHBb/yKJMIXgP1IPQdnUPk0ALR
9wbmibmjiuPLwK4/OBGl44JH7uj+h34SV4LG72SGjAsRs2k9cEwQ/6n3K+8ZQyYiieIEexC5s/QZ
PzYKonRS/S5pgetJ06i9OZ4XQGp3vvTE9C3ScxFujooAd/8PBMT0HTBRiVStOGZxFwJXkUi+ICBo
Ek/DDjq0JZxbA0eXI/hiYhDluL05Lz9Sp/dEWZVfw47t4pC/itvmmwLxb0iar1ENA76+1kMhZI14
ZgS4OVIZfYAMCspZcNHNgirJUQ27jH6RQn6MSb33ewXjV5bNkbbBWMvG40Yl5kNCrFhdT6db3+zr
lrXnsLvo3UNfSbuZktKTj5fRjc2M8RSI+uI8vhQd7rmf0tU9hd8xebWjEESZgSghG1GnwvTlupuc
CvsejA0pDLI7NK3Oxx35PYhtj5McTKJxKYbSkRgwQDdqXIMjtymzxK4EszG/aNNyCVg6YZYLf8fP
8BbrQ+vCp6+boCPqKjuJFxFqcQa+Nk4JqYBedIyKNUaZDKvl2Hd9HDCn0S+KzNe9H25J8WUGECk4
mqsZNb1SwizQKyiG2+vJoIRFFRaJspZpUb0TyT1WPHqUNafBER8c79ScLqZUzJCR/qtSdvPuRj4G
O+nSJBfaAL1GH/vAgqLvUO7Im2dI3wpLC6upsERMcYNh1mBq+ukTXIP0lQJen98wFg/gngn4UfIB
/OccNsgkbj6ZRizjFvp/+MLWZfjZtEMfCoHsmTNMmT59wLbqHBbMsD5TYFl+DGhnTr86V9q0S+DT
CjKcRryUJBtjnEROttl/UcN6JLZR5ZRBfxhlNX10g/PHe0CCTD5CPo4EBKL5vi6XUkSXKeex7QN9
025NtztC+s5vGD/eDEId29gQcILzFJgof1tnv5m+fyaoCT5fdcqvR1LNC2PJW2fsDZh2Vec6Fl6A
GBCCgFW0I3nGJVx75goeLYrGfnuwnd/Ktjh+KDbvzvuXl2Cdv8WrA9BHh9Ny02yeP8LV4wE9ty0o
3dlSaXDxJFjPyggEgmDerTlQCdQNcHMLw4MyrUc3OJf8iv042ALgMMq7VYGIBVXee666aMpu6O7k
pWnnSfmnJXUMjihFsE0c4M3hvORwjLnuNefqbmBpjcFfOyK7CGFRwPrJxLpEBW7/2Hv2mLl4wD8B
CgRUobEI6vNc/wNpYFcZ600U69wzaTtJOxIh5KrWSJHzSknf4cLDAYn+NAtYiNadc4kc1vlAb8oR
TJc+/T/+qfMjaFA65x4O4FK6TwkOqhQiQ6WXFTxYNKKUNAOxtpI/BnPCgkfLFZ82KDSoLGDROd0N
3gAcKQXlSMBA2zG6EdwlofwGJVuPY8dM5+9On5mBE/bLwPv8hbONhoFUBpX1Vdp8mV531i+56+Jv
ReoXv2kBPQX3YvdEHFV70u7SjRgXkI6p4WIxWF9UUlb8B/0IB0v4DsGrRAAoeGfw2BF11yPTr+Fy
HpyMAzFb+hNI4YfV5gbCVUalxc4zF+flAGXZJQiGrT3bcHO2/oLg68vAvF1ZQb1BxMr/7njPcuhK
JAJE2ugPINf9u1PG5CQxbOIJqhikqByg7G/cz2hH3gF6QytN6zRNx3TzaXHZwV9BcXmOFr+/pL2z
e1CMig0+i0zT3iCMJmJcvGzLuTUqFB3+Ha3Sp+NGf7Thchf0YuFgpKC3yxjzht2th/BQpzeLB7MC
jvoVrc2Tbpig79eQrNHXZvWXTKFU2GqqOVsric4Wrb7eFjc6IQNorX1zQBq2R95Prc0hSqY3P55e
2OKunOUX+zQmh7B5yStiTrjnvpM0KdZcUmoENVqBCtQKDBPeH3yH5FKxOo/S0Ed7B+HITrnF48/T
ezMYpQI29b2I0kizUleI0pQXY6fDvHZfGzAm57nO7Q35aWkdGIZ1CbmvO0tiIyYTR/PAJDh+NBKJ
u9PQpyvF4mAdBycxrHRVIxgF2AX5WpASgoDZKl553snYvYgMoKKGHbslHgx++cCyH7yPP6dE2GeI
D5RE/drAlCSHA2pgn6fz7wo6h6d5GFddlBqoe9Lob3HjJXDcRPxxtGiKrmnt4gUuGxuA6BzwhBeL
cf4eJJHlUM420etEIz9e2+bjptdwv+EFjq39LN44uZO1f3sQL0VSW8neLQPRQWsVUFRj1mRH0Iwm
jjmXXLB0tgkHChz0yuXQ2PrLU+mE8+0+le0DHSDG/dTT8fCXb4tXm33qwzk9guMxSTarJ31w6GE0
ruaAlctMDJbam88DLbKiw41su7Xsg70nsSWgzE8VYsY5HJLuu5TUpn1MLDd98y1GvAlWXA37tfZ/
v7RpNnUWuRO52/+RdqY9qmNLl/4rV/dzo8bG46t++4NnGzOPyRfEkJjRgDEY+PX9RJa67zl5jyql
vipVqXROJsb23rEjVqy1YpK2/dFmg7fqPtYdTlH4FO3E7WEehm/I3q2lQALYRzkXOncM6CAuH5wN
RBlnxAtwfUgTbF+/HY3wgC8xCKCHD8vmiBUd+b27xn2W+U3OK55/6eBJqB1t2AXXSs4pi0BxF0lO
cdVmF2fBtclzQAYQRglrspt+FM5gFI211nR6djqdODg743XvFQ3a6YplkJw4gu84LKFQRNlb+VMR
KH8NAJwtl5gIIOBH+OsBJsO9beqY35VBq4Xu05kS09a9td3Vu711GezGDYAz4IsAxAmJLA4z8M5M
DyQ41ol6pjPTgxaflj69XV9NIPXyuVq4T7H1AmzTYXpsW4ZfgxlC8KyxUiQ+gD2wXBDVAhV28YH0
sgFbQ+hALChZ+RlH4dFdn5xpJxjuO2+cSMyIvIQL6ohQcYUCDr27U9MxkiJuQAnqH4cP/GHMwT69
eLq3DQ/QFDQsv2gUuuQaVVTRwQLRp8URNmnFuQbCfhpV+BM4zXXkwokrQWhlYlCKMcFLcNdnqyGm
dRfMzqAJuDUPsC2DwrMbyEY8dcg6ziCKlJo5LRXOjgACLe8O5HkMEExlR8FwiuFtsd3frAdyNyio
K4h4ZKFJFFGD4l/KvyH9EZyIWcmbugPyAmTWdqOG4xF7B2udB7/mL2GfUIU1C2dEZ5u66CVjlmDA
EfPjfO5egQZ3gWU3a473urUXfBXWcG8fRgNwWxaS1xuwUYVJeoROQO6YCHWmKyVUo0fxha5vrtCW
pQ1LnDVoSuzCEyDmM8LkBD/+pNG8BOpnMIRv73ShffVEhfyIPsOun7L93ZThZLdA9+cp3DW4PhKe
cjCsSbeLkW3L8ApIArBiUXqOHsBz7QgMBFoKixu6X/f5IWFi0GbqC8Yw/L7usw+Je7kL9+LKg/w4
OvUO2wTJAG5NTzJztBh8tAxcaLsggvSu2nIGjxYNN6UM52flaXfDszuMw4mMC/fdZAP90zUHd3e8
SdqlT24Rp6nkPzdImR8cQgDDAY++cCDSWI4brbMNa8bh7LpGfMMEejO3hseIX+9MDm5/65EklVhV
f+zlVHd7RBE5SAd31oAcToWrNZnjzRsZbJPX8uUMOE/nAu3b3iBpy7FlzxYFZzKsE4DCLfbWVAcQ
JlVaOeeYPGsXP7jEBe5/0f9gTYFlGDiRmO2Du+Jh025/kDJN/FEUaW2pzIibpROG15oTtrlpFpa7
aC8WCWf6Zk1gH/O6w1mzSdpydwYDNUiSaAPGFTSjEfQZdiLLkXINSH8PcPzV8o2ii5O8mndcgZvk
KVGv1bKRYdddIOuoIsyLZQN4XAczMVYthDKcll8u5hyoM+g7353zhFy5d2mVrfnEmODRAqxoBQvF
pehO3cWAE3jbnoQP1vQn4xalyZ1Qn4G2N1ka+GPz4FEROhPGe7EGSXi9yWTVxZuM6OOsJpaTkMHX
vRG97mrSW28pN3qRm8hhK2F2RVVnCreh/e7LqUtm63wsFiOAuUaXoJPju8LTDzfrW1RhFeN6046w
3YeB6Uyxbljw4NZrOsoxyZOcheys9fgYj5s90A0wT9hiREs5wV74KdUTYipthRau44itWESsi2Q3
HbWvxP67x2pTPXfjYcMF3MiEAyRqzhgbJzyicEWWR/r1LiEto/0mxej1HgHjACVSy40RLBYJoSJe
ryvH8ycffiJ8yJPTjFjAIzIBRqDFydpr1nHhfweYoKxExK9wJFxSXIGgegIY+hjg9k0pzLYJbIaw
hOfZ4AiHOHX5imiQgNIRKWfOP3P31JQlZnK7vZwJCI+YJgyylBsg5xQGKPyN1WNTmxkZSlGHNqaQ
BDCi7V0arskgjB3YhngfHzG21gJMjls0cQEgKZZr4YOyeUsWvI2eUBruUT41vR3ZOebmHg0fLF23
3cZK77w7al9hvyOA13CYPtCkJgLv++Q4PRSLiZoe/SxofGRAzSC4e+io94lQRo0WZVabUpP0SRqV
VKI4CDJNAvvO6wbndIpSRZBcTCXnfdiK5IT+Ld3DWmdXvJyx2TFeFNVrultA54HevU7o1zUbDD7j
p91as46uKNxBbj0mJNI88axfp/vEza/2gEgFUKxTEfIB8dhkuMNwwEcECIppHCcRZMc0d0j4BYKn
N8ljKKC1NnxjcgwpLnCZ6+tdfKNTWXDglFg7kk0kYGAtJHnes73NGMwmHUeDyHMBpXyFRw4XYS3o
8GwvQKQt6P9wZTClJsSAUgFP1NixzCTuaGQo1yVnNnakD5+Kng0fAR6wtelnah7YtcJYjaqnDB4e
XpDNMn5PNbg+g5zB7Oh9+iZyApRyfCS6xcy9QV2gcdSGSu5Db6WBv6iFO/42BOLqNHrQuhr0l/Z8
pwlJN29GGPBwbjjqUT3jlKEgyoLvjssglQpdeOAtJiWltQFzDUzsu6dvsaCCGb82v+gLTxDMZ1h7
JnvwcFqOaAafWHA1c+wwKdJ1GphLmKR0FR+fNL33h/G5bOJzBlz+xnACjkmvWtIQv2hyC+RDSpAR
mAR1zE23zsGuxxVfjALtk0xOIwyVbsPX6TqHqywuQK9TKFUtGyjuDbWEhpXTGJjS13HR1q2f2K2C
nV6Hx/578zUzz3QR9EMNicRGqgLE17uU19ikHGMWidJ5d1ko9+b2iQeD88LMqxY9mPdBuJm7yseF
ddaqaIbVm/P20UyVmnNQ8AQsH9DAyYjHUAqrFIP4jGJW/8hDsQEVa+gCS1A4Ji32lku3OCpZA7Z3
nNEdoES++hfsBMTV1nbGh+UVo3YVLyroNNCbak0VQEYPrmR92NIK4gRZuLK98mMbWv1sF+RhfXLF
7ILZC2y/QR07i1bWyT+lY3EhGWStp/TE3QHN2FOHHgAomTYg/YXgQyQacVKQytdhOj4Xe0gh58FD
tHDbmWWCpcHg4veywW35rPCIDq8YH5wjevjQsMpD09gFd+whcvpDSFM3erbJL4GFpKJlfxpMDJ47
lxmrBHZNnWZb1iWSz8hMQcYi+ZbHljaBytXcymkc3QacUpwehxb4AKGY3nULwir8FqI6gQ3HS9jK
1NSscDU4OvN1RSMtsMjxaYkzeQXigEyoYE2Pidu71b4pDYNb/OjfgIxppY3mzWfr5eCER4NQjR6t
U2ADDdQwFi+CK6wgHbp9Qd4MbBrBfQf1oltEG2YHbPD2R6/JkVt6kJpIrc3rdAzspoJsjdJvLFwI
A1yLYpH/dYUCMXhwzOnYkAshaN6kWgteU7qKzoLtwQsUS7EdmTieEiFfpEOvKKabRllNvkDsWtwL
MRNK8dNMC+C++IAlG1SAFj1G0mxKy2twgmZ89oxl2bJjtmWfKA2tRIsO0/swAxQgmmahYcPcd/ON
3SrHNJoB4dFz05K9rmozOCNCruddk8SpA60khUa3GF/6R3/nNUvv2H1xQgI703drMKAD5zBvB1nh
OXtS+Z/da+fRvg7hY9TThIeeVEtID3Z8acHTplqG3PYQps8xNHDqZ6fP+/wllCt6w5/VJG+VGgXo
jclaOyR/QzG6v4Z1K6jhrkrrP+Uw6etCUplpszo2+0bL/iAvcS6g1naiU0bv27VZfQVcCxB3t8Nn
5aEDg8FZ16DxygqJYRFCDzigy+k/saIfkxfY6IXKBOK/d6RwQFrIIgbZ4YxEPUSWt6i1GJoGINFo
HbFVcNEJF5DRAacLxHgQ1OUUfEUEfuRO6irfSINbzgqBaqvBDioBBJLFPbYJwO/w2LTWjf4LZxkB
ofezbAD+Sr1JodZIRvYHKmCEPWYIum3Gm8XDb4C8qR6ESXJUoNzozHEY3ZvFSIvKnobeZzuGYYQm
AoaMh2hKQYnIQZLJgIjlJTx7FgvB9PYmuRK+RMBZMuGuATlOxRWNrAt/g84XCLi8JNJqJOsgIfma
zlh4ZXAGyD50Lr29GdQ2ZUhLzH+PjSZdQzhTcqiXtOT1GF/ChMEU3T2qIib0uM/xPX7MbHI+JE4N
nPWwK8df3HkCYgLDe7hUNDlfOAkx9yBTo+HfY3AL3sCkhBS1SofI3IRuxeoOOQSvTTutz7R2FRUj
MuISCiyHfov1ZH6okI8EvLgkjzdlfla6SKZwLBorhI8mlPUdXbKbnBka4a0O9zTrYr7sE1ZTNiCI
7oVUA5toiBXuCCpdrA1oE8E+cEtMGD74FiDAAKo9K+D3wKnUATRlg0runM6dHVoYRDp/9ceg7Q5L
N4G1CKR+/dBgFnE2UE23oIq9ewhmhasywROA/LRdhdfQioUGZ2/ST05m73NSpczoAVIDrgNFvcYX
sLj6YJ6qrHYAN0Y8UKzgP8jsBmDvhm81X7xhhfV/jmHgNuV+zqndo3PI1o0OXhNeNDXWnF13+bzz
lOb97awMBZY/DC4h52rZN5NTvB+/QyNm5hX9kgaEKbBJKgkoLKBjQLG8+mKxxzkHTTMZKuUAUDHg
cMRF6QUdyPilZ37w1ozoJV+FJIFQ6O7wiiDMnOgrsdIA087dW7pdYElBdDku7gHyP5y1sMSevXvS
cEEDRCw3WxVCOzC90QvSLofUGJDnkyyKWqnfQCT3bhvxiRNiArdrVcXPGakBtsqP8A62KPocqmpK
k92qxKQY2tyD0tPi4RTtPJGDaoC3EY9CmtPGoPaJVMp2VIbT4SzkHsAau8ituUle76pswSlZ8t2h
sIA1lAYEzWK8QO1C3ylPrutTV0nsmTU4DBGPeiwJpXWZVZEQUlCdQPGhsMs6GIIm5y7NghNrgtwG
qBHySnCM+KP5tCGkfQKX3VKJHRR3PQ2Z8n3Pd7g4z/DxZGWL1u9Mt62anCj1nw46KXgqe8ZfdA/y
QwyABgzAJW1wmN4GnPIhGBKg4RnwogahrMggEupEjrWy/qv7VSQqXOKM1p0RPWcVRU+tpTHt6Mhx
jZu1COIAyrv1ZoJP3/Aa13gEaFUgNaTPzQNfqhUF/ZqD0Rs/AgA8yBrbS2BwvidHeNj+lkBxCJgQ
FdPlRI9DPplTkkEepv5hwmexuWJmQkP3xRkpR0/RBiU9cK6QeW17avOwshji0tkWEKhxBodAyg9f
+rQqyBEkx7aax+Q6WBgkcGCh+eQd2u47esELdSZGcF/Dx6BauiRXkHGx7MTdNDxA59q2dPhk53i0
54HqUI6oPyEK0H7w6DUHB6CAcD40OQ54bmT0VU+QDmEUtC9C9CU/IIPAYw2sylpCUnj4o1OHd81+
l26JwBpK99wsAlHufeBLFIMdNUlm2FZ3ku4jNcR5CasFNVva6F986b+LbX6ELyGh2gLJfgM9/6Vx
UkDiWbBAGNkS5mt8HhfkgPmI7xzKQSyscSRjft3ZPIKzn9EFICHprtDkw2pnKAhhH4IwIX9zQTaL
Co51gUM9osYcmUEOUGU+6e3Xm1t/T8aPF3FoOgCdfBG6Bi8CNbwJVLAoTTMi6Y4GqjYTLdfoNGSi
G4fSs8NTop66NTH45InREo2ekDEYHjt59oQ1jUqhOY/omMilt1RtSMxGdTLmkkFOzpmnB6l0Kl+V
vrQlPUfqpFOWnshuYFahvwzyGb4d3Ou8eV0jRaoPNcupEV9uUj4IhZIfXLx7Vgda+KWp0mbLfYuM
8BQ8cr99RVlWSyAhF+Z0jiiDaWWIgM7QVBD9sn4gytjQS5tzKzQZO4QQxPQMPIHxizRipNjM4UZF
fFOBB25eQfyTAWRqEw8nQi8QJljmKfarFEmjcO84js13XHkCAeo9bOZxCDS8inEAZ2nYP9x+NhJP
hxhLL3TyZnvr7fDEFCIjTl3tC50o5u4eUg6Ipe7DHYoJ6wlGMvGulYUyIfcFU+1F0Lx6LHuVPDJH
xmxheowgloJsbLsvUMuhwfFI6zRmqAkM+VuKAoCW/rYjswFrn6BdxNxT12IcxnEDMkl4YyswziPQ
VtYdZhD6gENc49r34ME4npivjY0uKyu2unN8MLBNw9rYxlQiPPkVZEOkjhxwto9tRdyg7Td8IrOK
aVmOEdpMTzHVR1p5xcacGSrf+N7Sl++l3cc9DdcEZSnbV8YBWfjdYmZCJN5hR5+Nzi7m++5zmXes
+EtHgS0kDj6YkmDYglnL0MY2BvnNRP2AHeNnw3IjZD3Eu73n07/uQmOIecLy0cyXcujKliBEb2fs
ZcBUpY2N35xP4z93GMpN/o+WrLo681lK/7KE++Au6DlJ5UcJjJM9fRPJf95dG2hDwENVg4ZiYjCy
FV5c1tqXzidEvd5fQ9VgPilEeLI8O+0hceMQkDEWDGMCrwQeoIQCiEWXSjI/d1Y7cMf66rgwOAR2
yRxBDky23p5GJQ1yEF6yhAV1Qp8dCTUWxObV2zbo1kgMmkOrW4k7Ar745A3oBuDrkGLpq4aDbOVF
YgKUCdmwS0RfwEv27hNCPXuWpLSDDALIlRknuKoC9YG80wjbchz7bZpDE3xCeRQwm3t7pm9QchBI
kE7TgsipmM6dV4TLE+IUDF7eJALqBAKzyjMzRvfE7lziR/roijEpQAL1F8Ge2U1FoLUzGm6LOsDG
gzuQtLAI3itSBxwzvK+GLD3dLy9fBt9wxIwvIGpUi0DrT8KZ2Fke8ayfUaV0zgBc846Mlth5cCCX
NUIOfkoeZpu+gqtmne4SJFEyL6pwC5telTeKWDYsZ1sE1yKHfjM89YuGyik9929A4391uShmCO67
JYQ0R/wYZB31IP0VjGCL8L3Bg1RL+C9XNgKNTmLj487EAI3WD2+LLOq0Zt4Q6NWcKVWvBd7frIMS
Tg8akfaCwZJ++VHCKpPhBUz8Ch4Y7QrpR/+g81tvH6evPtAxq2dL0voKnxy8R3dEDktp1s7oCkIA
w3VgJIRZmkNrorrAb21GMsMOKyUwC7m5xgvhitENRtnBZjYfQgc64Suz/YwgfoYvepFMER1cp5Aa
hPJHA9CsYxpPfs3ChMbwlPXilBcyrY+6A0bHuwYkZVtDc5dqGahR61eMyDpOdboqmw+t4d0yKmN4
TWSmC7NXwmjdufOPLtggvhF2uiNJkM3yekYY3lWhKu+p6aGIhXlN2rPmFS4uzB7YVCyeMqzSvG8n
mdvTQcEp+r33mH4NeDk3FUOxcMenBXgjaynn0AItbHQpevatHDEuqCx9T4pOSQWl2j8PMH7n5HvR
iBO6Ve5uxvVEuJ7kNYnVbLh0i9DH8JeQaXq7DSNEcYQHhnPO3ceClLr5DK/82t21WIV0lOHBsjBf
CXAnbM0FU8hI3EU9gqQRTheKrYu3aWurCy/U7MkLzbwR+HnvAduFmveFVQVz/GJOlou/nyjAP/Si
5vTBEJfRlcVBCZdyhmF1hXZo9FQZg4Nkg18DE4DRjnDK/dQGCPhoa4j3TZVSGxnBNcUAB51wrz0H
TcUGDv7UwevRVEyZF9QjzeyTvftvWFUcd+F69IoVqo0CsAKWgzh9ZyW8x/HRt8dvej3DryQJa3l7
WlvRyYZBsnUwo2UbZKKAoMPDr7InFrg7IZOBsurOOwAgamsO7PBhj26UlALxv6AYoCzQYMpTkUGt
AjoF/4DwRW16SwTuUOkd6T7GYMwzA5B5zq6IoD/XBWA7BebhBp24OTaSaly5GwvnJVEMv+KDVxvW
gsuB/IhHx+wIaiyKt+eYZJ7QJro7gGCUJ2BD92HVuXWP0XVArxSz3yPGXsOsC4O9JUnYOXqSmzSf
H7dm1fwKT3ShQwW9sLOQ+8wGKMKbuy3QLD+tdK/LbQuCQckNEO6MJmcEPHtyahaqHUqkavRUG9Th
xOkmk0MQTbgZVp44w7RO0zd0/RM2NII0SGaaO10KJ94trK9AgeqEHQmxHpOghHGXaMsIV8kecFML
0dbBjz6G7e7tg9OkY44as+tKHeo9RZQUSMEqIqVgC3ROyMSZMUjzlQ1KNsiaFCoOdHj6+R9wVNjJ
clbx0sgQ4MaGQgMQeXu1tPqv5Ra+JOQfLFAaH+BZ7h4y+4NthUHM/uZqrCfU/Smi4DRfpMwGZERx
STNvnqEoKpyNPdB6B+Kam0x2KZqs7eIwhF50H167NlviiSz9vn4NELJjUSG2MolMhGRM1epIzhL2
yLH2SD0TVEQwKIsNoAnAmASU+SdtkHJVMp6abhHftw7fD4SIUw6m5NQMv2BwcnI2boXxMtPAwDSs
EUMietBH/cZGpVkIHhprG/nbntXcg9jZKezMhHEeHADOh0boD4/tfLwDN9lQfkOAIxFnqENcD6+c
Nc7aiiznxV6nLchb4jSHXtWyyO/EQ4IdOS6gtdD+NDsMKmWslMELSJlr+2ijaqQy6slcP0ZzguWg
RwcoKpj2lHkLesAa1LeKcSdsayIwFQZjW1cmlhy2w+ArvaMxujWPecN3ZwDTpwGACXSLRhxLdggs
V3ST5AhIGCDr8YqVjmDTkmroqNJAcllzI0QpNEVhfrLYZzSOqcmFEl8P17gbe5N8gp+L6OQqHCUY
xgzlq0oyxtqg9/GRvNGzoZKg3iwDiZsP+Hmc7TTLtJ5uO1lfOjngGkEF5+zl5cmiCiDCckZxTtEz
slcF0CfuFLemSEalN6PA7MO8hH7tnaQS7xemS+GxRI+G9OY5PhOn3x9v6Y2yt1x1pBLdM09VmV5I
AMDvRKZqrEF1E9RwwnHQ4WtQoZ07D7YQM1qgc1i+QR7zNcFmH8mO/dK0MDMChR9losDGYPMkYEIF
kSOF1EGCl7cmDUD2LRxDFg/NBk4yLRmfEcTJGCsrmYImQnrAnIW8ESBVADoL560MIgDt5xeB/oQV
FzYCawGeBNS4tj7FoqhKMbP7xGWhC0+PniIt0V2w3rOF9+AnitsFOcdey4ZjP8ycbkF8p85a/9W8
giTtUe5gkMUVpQt1WkDtSCntOC2N5gDIC3gn2FCII13cnNGnkcgwnnEbj/FFlj7XOL2qnqnjU+Gg
zK4lz3AtKwutnZIUGxtNELphoGxM/K9ocQejI8xPOpryIoXccp7Y8UjKW2ZJ0H/kAHp53W2Axh91
BuFeR2CMihdzfgcx6osNu2ZiSmcLAi3LEi1+oAX6BmqHIx70jE4/Ui3LamSYdS346knS5ZpK4v5p
YwDXWokliAo1VOChairg61r4LTR3WgSEVE9AzbwHuyg8rY/+BqCA3GDPnW0stweMz6vunZyCLeue
ondQuax5gEzoRohO4TlTGglaTqykkyMJILgEu1R3XkzR5mwrCxJ/LIhYKORlmGi2mPfCOQUpcY5v
/0YUiE/yFeeNCcquQ9svkZ/dht7WZm4dGSMUFKpo4nb4WYXweakRs9jogMVJQ3GzZ0liglQ7ekck
o4duFStY/M2oMZj07qBohXPsdiDPd431fM0CGcIoCUcbRnZSVYTkj1bJR1KHOLWA5pJG23b0pqlH
xasGFSfjPZbVhuIeZgZHaKBP7wvsHhl30KChvsagxZNW5ge6SzLEB4fLHchKpXP6pdCVVg6qEYpz
PrGiJbW2Iyi2rLKDR2h6MPQGlkhjKhsbGNznaOamaUtd+veBCDGeMs0N+yRYfTZsbemgnz38GDmV
bnxSiU7u1LY2esD8b8k7KDmDw/qKLV3yV8lmHIhWHF5QNJlhwhQXxGERB9GKB56H44cHb4Q3vu9z
9l0cva/GAPZjOC+jDPTiQXhhYLk7qfW3A8bSTHeOONeXGQkC0R7yifNaDJ8wIsECKIAdZnpojF2B
7YiKDohNJ5NDPhxsLh5IMk+YhUus2yA9JEA0uvV2PWTe0vTQp3GF5w9n4unrSBJeHD10OuLCb38h
ZGgfOiNePoonFiyeB+T6dEbD69ieWrgdBmN+PHkARhVj9DCw8aG4kI5CFx/c/CXSfwAvm7bAF/ue
DJXAETO1ByIVG4ysxaVfxBNmdkLFCc/0HGng38MOc8c8EiyOg0P6sYeJdU8/MKaflj4SsW7GA+lK
Gke/HFxqnSCu5aNvuIDJIAcrYX6GoF+MBUFy9oXD11CtIF+Ey6LO5LUrwLR4yMMEEpVbGSgrwoeB
zFEwJgYHekdBlkjV8qjLNBUEAXqrET5wjxibYY5PXOVMKb3884aaG70TWB+UtMV+Ibww4ZQ+6drN
+3fO1TFnx3LUxdmQ0vs0NDcmbF/0whyrdSo7JML0hi2dfjDu4m3R9N/Y0eQ6bOltDKrtLjUGOUlp
gSomqMNrNTqMVXU+BcK5koJ8IFTxye2BbmQ3z5d3ykOaaBJvvfWTmntdd22eZ3s8QGTA6EA8hYjO
NTnlULSbXeBz5h4xE6JwxhT+x/6V2azsmOgODeW2vOOsQJ/ErW/GI/oonPuk2MmOeuPqr+n4TQ9D
6Qq+IhMODaGIiTb4XHNIvAZQBqhFIhffMdD9eR9mLEfnOofWJUxGQUNloCJmC2nVZ+YbvwaLFPwW
UsYxJviBJWic7k++HSgotS7mEi65yxyX3pLiVprg8rAAUh4cM8RkWQ0H3s0NxDWj0rqDo4L+uRbJ
Cof3OeC3DYYDH+nDs9dBDI784Zph3mehREgvEez65SGL8bdY4LEhQWHXLHsBNbdia1V5HBkqs+zc
1+ZFLvhVGqukAnpiTWFh+LVoDYDIl3bWD2D3gtfBJ98YQQT9YXL1RZjCIvvUIV0iqEy/hlXrXr13
ayodOfN5hWTVOCdDHuAEObWz9j4G6xBZAtexE9B8MynadVAWyhHqpIfXYyw3zwPBNQ0Kz0ju9EgZ
kXSFCcSBynOg/QeDlxTE8ovVuVkPD3TnailnoDTrcMIZWNAWsXRCr7Yd2gMZa4Oc5qNcnLuNUS6/
T09NRi7t9wRjjh8GOhckvlt/YW9qrGnhm5RexSizVCM92jPfzPZukfT3mFfucQL0j/22GLNBNwNR
leGsl1ToCAsZNQWU5fC8vsZ7RrxKAjPkh9pQkaqBWE23F8GQpI0MVA2ZY8RgRukWSzqneoyao7Cs
+zPBWHpYnKC8la98GBdMM2XoRr7cM2OsLvP8MKLZcr7MfXrbhDwDtjFfcSFVyTG8uxIK4eS0j+Ho
HEMAtCNrBsEBoQcjub3DkpoMrxGTkwSFbFOd6XcELAZjHu8Lpskv5jMekw1P6N25mU625EQoVjUs
tJm+OdY2Gm6V4+eKb5BNLhRb6GtpnabF6soowitDfk7jSsc2wpl/6jQV8B2gDT9vw2XBmY0pTyT7
xptpqzpqQcwDutuQ5FOh7oHHzCeRVMSo+gaNuKEEEH3TbGEObsmtqVc9aZfMXG1Szi59ovphBa9I
RYUJTHqC6U5XlBbWfIA4k3LtyGpRyaXJQGGh+rAGSD/H1swY5fSSwQvwfyt4SmZ3SyPmjhWVu0Wn
vQtKy7/Seq17qJBxB7GhhE6LY3ynYKJ1jNBwh9wRj9ngtdJb6hC4fj3vAk+bUX0spqtYrQXPhH6m
0amTJMLqnR436oq+lUToTb5Lz7pTS80Ps8umCZWpwWBhyWu3fdhmWIfeUpyrzphfb7DUqLpXhKAj
i2NqouNPVDEQMjYgu4FuN0zHrLs59f2uS3eSl49I0697Zo+ZCxynOaDjgwQL6IOL1eLHyJpcgQoE
cwEPlFrmElFyWul1ZQ0KSiDqGGmJIAgllT6EpTN5UQWu9La4QFfYe1VID5SQH0UAAuUeffNlbKJY
S04AswOoFIiQQZG/GkrQkw8dI2os8CO4BfuxPmuEeiIyVRUvHtR9qHfzBCsIbfKCrAd36YuaNV/O
J7wx+OwIqKT5lgXynLYI2enYs2J5ldCCk8PSjvCQSZm1O8DTD/XFPrwxj1ma5Frrvb7BJgpuvrGV
8c/6SjhpRYtsuyKJARFExUeWG410EIDg3nl+CoiBdIEkYCPkGVqXHIdKT6xjnv59S5iWwFzrHNrz
1gk3uUBGpTXgLZbBqXlY7pYaImzRUR0jNSAN/Srz9yR8B4E4wcg5HGRqIuGcYhmIiVQfE/nFFc+x
8BRJfojaaocBRzXRP05NJLfNEnNwUo0ZfYErbcf9mCYLuA6GfzGcheA+QVhMYKJXDCZTg0dRgPfB
v9cYiYb9bqACzB2nJWng8OLJqKNLXCdjolRLG7EZ7zgbhLU3Jm7zruZ+ETD4kXMQrmHviiMBVXvR
wv0GVkBD0FTMZTFN5yxQwNCJZSLGrDsTbH5oFUAljMgXArlRIvF0h01WZ4yuUhRuahPR+p7EhAYY
CBgRigL97sL9PDutI4OZ4BpLZ3AnhY0EK+InbirMW5Vk6wRUSh+OR92AXQefs/JY1NDRSHlkRsMj
3Q63GMcNzE69t4daIaZJ52WDcIB3kDQgxPTlAb9luo9Q5ErLtfvwV0VURqKyFh8oMHKUyQJYA1EN
LHRMWD5CC4tfiH5YNyQRfGmxWZdj6oyJ1G5QTS74RZ5WKgOLteAGKuCsbnwbzR1+MncBn0vIHTII
muEAsO5YQ9zhWvqEAOkMMfY3Z6peDn2XfoEAFEiQ0SqzORHn8qdKsidfY0mNhE1E/OwL8EpBhqFP
MUKAGtKIpEy4YABUWyNRQv7OZZjAJFXANXrXHDxabsiModALDQ25nIJRAcU9ErIW8ucUzhnA9DbS
qeh3wMpGWNIzhLlkr+9Qdh7hbUhD3xKXJRlMi7jFOS8sGqqyGU/LKz4qsMkxOgITqRz0G3HeYs0W
vWv32Mekbb7SsZtrI0HinrP2gSxxz7s8QBOjf/2iykU7AVvQjmF1vyKDXNro7z+xOuJ1g3WUtDmR
hoAiqYFFjJ6diCnCyKtPtmyBmlcyhBs7BOzOBiSGwTnNusd2Fd8l2N45Jje8PlI02OsCXdUTGiss
4UdQcp7xjVHgQq5GJsKoS3ojMcPdcRghTR/BbUQTevy8tPLZGXyvARccQdDFXf/zH//zf/+v1fO/
ss9z93x8Zef8H/n91D3v8vL23/9U6v/8x+WvP47X//1PQzeNhmqplqnpDcXSVLXB368W/V2eyU//
j9q7yGvZpcqHLzQvIJX+ikaUY0fRD9fRf7iO9vt1dMM+zq3TIx8qnZykwsZD5vS5a8EuoUlxhAqK
aVv4wzXlu//dvcl3+uXettr2al6Udz7ckq9iJkF3kk4lRfQcT9wDL+KH6/3hWWqGZluKoumKXbe/
Xe+4r6vX49s4D0vm+F3dodRhZG5swh8upPz7jf12IeP3Gzs/Stvc1rmQSeJZg0KAC36rkSzo8jk/
XEr94VLm75c63Kqb0ZBLoWKIHzGJoDQX1QD0GCz7h4vJIvj2wn67L+v3i9X1/3tfRos8HLqVTOGD
MoP8ayE90ftPd/eHVfnbBe3fL1ge77vrVeXuvoa030Kxwd66w+4FzQzWzfDo/7NXp9RlDf2yJjUt
e97vT67YoA4C0bw5qzwSE6Tqp3v748PUDcNqNGxbtxqyiH650jy3y4dV0wmc4Q1nN59Zh4xBFFMQ
IEgh3UHY+emaf9wBv1xTVtMv1ywKVdvmD64pWLzMWjy73XnnnvZ+WCjyOf+2UH65juz8X66z3R3y
zJbr3PzXhoHbwfCzIu/Z9hf/H/FRM3650re4VapWVR5vvC9MQJ1Tqy88Os5gfJh/uKU/7ulfLvQt
eJy0Rr41DG6pJHNqBJDvgePU6RvE76en99PK+BY+LvfHMb9cvva02VFfTmse4v0e1z9WZoi/Komh
98PNyfv4t/dl1BXFbpgNTTG/rYvGU1HU7b1xHmqhwjhaMU0VGp/u0vSl0P0xav1xHf5yvW/rwyrv
5/2t4HoMeQphbaIUAPyWHs8PN/bThb4tj+qxfTTUkguJYkk4NVTwtG7oKf/9hf46iL8/QkvXbcO2
LFVRGt9e2rVSqqIytXwogLQ0gectINmXCgjH/FjIqKAfTr01A+pB2Qk9+0JCpaiOGTyGdw4JMnD6
5JDsQG2KEUIJhNR1mh41KIhYk6YaeiLOyNET8fPYjita2MLIw5MgbsQFZAchBWcQ6+xBhQRC8fBi
8c8OhXfhqZu6Tz3YYa6UAlRIAwFiUElduiMTPEwqUu2aqCZDvQ9IEYH+yqhfTDxYdf2HdwcQ0APG
xgZ1SVVr7eUdp/vKV9AY0Mvaeic/S5ZI6YbkhcDMQvq4kCya0zpcnGjndCGE70DfcobeuHn3+ia7
KKM8EidXJTQRumM4mNgLOBEaI05KeiQ3rDovNI1Tik/440Z3/rHvFIM3xkFABl1FoYoB+uMrMN+k
iOQX8KZen7tk71A3501Y5CdhtpzXYitOsy/Jxzg5DNWC9P6Kr99ZhR1Yg0of6sJlz9bIZp9Qdh/A
UC+aGdL4/PtFovwhhuhsrrppa6au1O1vq1FRDftxvl7zIYgk6RytJanXqE3A9f7DS30LVxfLzDLT
uOXDKdTM6DXaJRBhoTfvVq//9FLfVv7tcjyesxd3BbXN5djiUHk4eNhLI/+Hu/rDdv7tAX7Ldh7Z
wdjt5kU+tDstxekL8iAn8/qHy/whHP52mW95zqPxzvKDzmUE+8o9VN02KxWPLBG9gmv/cLmf7upb
lqO9dhd1f+MBNvGFjqqwD/P2guPLf3SZf0ttHm+zUWgN7oopFV5nC1pDrxmdxH96HdkFvxz+ivqc
Z6eszIeza8J4NMTTDOqd/GfvSKmrv19lfr7UrscLdyPwMRg6w5ulXAGUogMPtPH3D09ewbfo/suK
UOrfDqxTfnmblcp2gmsW1+ialtFEZij8/VX+VO39dhnt95uy9MKcH00u8w7y7lIyDBjlwM8/ZRh/
v+KU+rfoYGlZ2dBNHt4Mgy9GAkJHIzpwRv3w2H68oW+xIbeLhlHXuCFlMMVpNrR9ae9JJ+2HJydb
8t9fkK4ruqZZtm5+20Nmeb497AN76Oq/Axa3Fj+dW6/mz+nlH53F9kmdp+LfcPlptf85Vvy/C1vy
qH9Z7Rf19q4XBqsd+c3ggs3GC5Upkf16BOyCVfDDff75zf3rct8216Mq9INR5z6nMlAeBhfD1kYY
D/+EB/z5qPrXdb5tL63UjL1y48UVWNNN5awyYLSqdMp/yJyUP9R4rPl/Xenb1lIP9lw55ncOReHN
LSySjZsz/IRvh7IMFhBNED3+4Sn+dHff9lneMLbXw55rvtwXWdX/Ie08dxzHli77RATozV/RivI+
M/8IaUUjihJJ0T39LNZg5lara0oX3+D2bRS6MkWRPCZOROy1dXs9ZK0JGZxn72v4pL+MS/NhphUX
1TRN5TosHKJNYXOGQ4E3cADprBwErNHuya09GyCPM65NhawYdmOygi6b5DfQHbKAlvPkOs8e4cNW
rJ2r3ohqBsh12oXWaAHRGLFC726ePcFhpP3tCT5sxnJmRFWs8K6kDeWnl8rpifmE7+tP5+02T27q
2Vh8WEVi+SQdT8OmAnQFsi4lQPpV7vhYxba5GJgGQ5HuyTWfvDDrYQEpo1ItMo0FZCgwD96ICEr+
i0Ti8D7+8hith4WjvSjSpdN5jHebVSpy2ogu4cg2WPvbdwiD9AMZoREOudgnN/hkpFgPS4kknWJJ
75gChUNi0Xs7jTjvNdMBiPrkSk9en/WwlKjnoinzG0lMdYbMkxNNtYmpvA6kNjMYUGRDneDJNZ8M
z8eY/tzHei8IvyZ46/Tj8i23P3tqMDSg0Or25GLqk5f4sJpc5T61rJIbLN18DibpREdqbDfeK1UV
qqnPpt6zN/ewlsT6JZFqhbWEfoa3LER+Yx920Up4dlvPnuHDWnJRYt0oa6Zd7SjsaSWmu0Nn8nu2
aSarJ4/w2T09LCfH+1k533umG+dl+os49ZIFxtGNhoCnr+vZtR6WE+maFEYd8fwMWuXyURYOfS3C
zCS1Z22f3NfflxH9MXF5US+SXuiMw0GM5w1HsME3gm6EZ5Ps75EWSRzG6G8BTy+pppBKPMAaCEkP
hTz/uWC1Q/UJxZJll7QscaYWbiRZBkrk329T/vsj1R/D/vrUq1kxHGIw0sMZUf5O3dsq8iB94Cl4
eL+EQDZA8FzeqDPDAnm2lv19pOqP54B7ZqltNWznQzkmJnLGXvVXXRhJHu0lf7/Z/0f0/H9CIwLl
fz7qa9OnkiSyx5qQt4byD7bN9g2A5tPSyB8fqykrpqFYuk4i4p9XygWpim/3nLCyc+slHZqj71da
Ty6jnye39OxCD1P9eLPy4yW9XLZ70e7Hi9L/PlA6DpPw79eR/zgdfruhh2meGE1S1DU3RLXZs+i9
UwKEa8FyjgaDmfGq0gJ/o3lIDJ7ud8Nb+ddO+9ul/zXrpb4otOyybWl18LXJ2aHzsFxQILEn/exp
6vHPo+Q/11MeA4gszxVB4Fbxn0fud7MPr1eAiP+jI7CpcSHFEFUG5T+HiFIUfXY5ngkgQl7dqJjE
NpqG/9l++ttlhhn42/KSqPeLIJtcZuj16iPn48zUpg8csK+HGuHZ1jOEBP9+Wf+5q8eQ4Z4f1cpI
CBlA2xl0vEF+t4mZk3mHUGv191H55wTgbzf3MKHrY14eh+FPKHQeL65e4nwO5lp4zT5ZqJQ/D8L/
3NdDpJAmeVkK92iordKZjnCPDj2yvbi4eeRMybnSRHTDsFOY/5IcVD4xIJ2ouyEl23xilTCYcKnz
QZ1pBU+ewh8X0d+ewsNiE91vkVBWfLf/rSvAEQSNJURQOi2fF/SGD/vbC35YcIw67ZuuYzwNeLdi
HL0q8NrsxKP9H3EGwO/tkbblp4vAs3H1sP6o5bDSVafLVp+1iCJoYwyOSJ45R4B/Btn9bFd+9kwf
Fp2qPYq6nHOb3UoMb6w7dHSECsyUHa5r7v/fC9QfVhy5k/UyOcXk3pBWlqPxUODGM8or2POfbk1/
Xsn/70jWH9advKZiede42BWtHpY3Q+eZSWv702jtT1OGuo5Oa4Ap65r4MFKqSjXudcIrq6nwCaN2
cvFQiQztPybqXTAsT+aoNHzg49CUddXkUrqpW9rDO1OU6Ho9tnm23RujmbddD+w+RFVTSJirZwPk
V6PIXy72+M56sUsLSxouhsLHXtyo3m/HY5gZiKP10XSEaZ842tCIw6x/Mlz++GB1ulh0Q5U15TFi
vN/rTO2uMT3iIwHC8Zb7pEehocUDdri/f7bIPrvcMFV+20HaQjSLWMkylhf6b/dvmdsHVKCwS6S9
EF3Rk7v708yTKedovEJRZpb983LK1Tx2UszlhmHT0Z5AUyg9LDh/k1J9Omb+NBt+v9rDflVUrVwX
5Tnj+KJSbEFdjohxaL16GucP8+pfA+a3+xoe82+P8WJEXVbdudKQBQEsx7WAIMGW+S9yIH9aLX+/
q8fd6ixHvZDxDG8uHJSx4dHRyMjsca00qN09XZ3/OPN+u7fHHajLj0cr594ms2RJTVQajcgSuHOd
/Obmx/n7CFH/dHek+STTEnVTNNWHvUC63COlOUVnBmQxbfaUV2u0LT3VVJod6StbntYGu7K+BLcR
IktxEg+v1w86a8GvQRoiH3Sjsa0cKx3oLGwvsBsDQhReOYmnhwo9nPf3bywNK8/ju9d1RZVpB1AM
VsR/vvtC6FutPcnQAPzLVIcH+ZnP2/EvvFdQM67d0sm3mCICNQDG+XTJ/9MM/u3yv4L734beOW6v
cm5J5y1JuLCfKg5Wk4QIg7HTYPiiDj32f79jburft6yLJmcsk6msk5P95y1fjPSY9a2U8pLUEG9f
GlGT6XkqUUr3jqEFWQWdvUZZ5kiaR8VT2mlr//x6xVumdc5fOoJx4PymoyOdmnc77aPU5q0a9OhW
kkmKGgNyMe29iId0Cv0sgbvz4qSNlI8SY19k6EHiKcF9TgtcYK1R1UAzib0OJiVhGNo+q7STRTxT
ly0NvKorTehxHyu0px5fs13i3EKa8AmUJSSAIibQMHyy3E7dDITxQQJ0YdkSPQVsZLMruOkJMmJc
DGBcvGSoS/yW5Meuh1hXoCTMwFQcmQ4WLWslqGkq/CNzfgVTrsD3l2n1zWWUtwOHq8LjY+g2o+WU
XkztVVwnPjo2DMYR8gK+uBHa4R1PJgJTGOkbO0caFIzNGZMZenRSB4NJ1FPYpWzpCiWv+zKQhm/e
Tw4Mmwt9KliGIDUpw68OPVXv8lnBoMQTP4FIBNarsAXqgILX+IJI8E3TM0KR1DOWCl3K9Gf+8oVB
FoR4mcZckdoM8lr0rvPzbkAKwsr/RAs8gYkEZUIbo6z1sblqDnSnGzRowDH6JfWkjrPh/yhgAUMA
PBkk5KD3X/oVjhfjmq+MOSpOsKBZxEXxk4NnuS9+BkyfPpAusLxCUsZWBMHS9BX6myO/8OlWD7pV
fICPtibPxc2k9Mhj00RBVp9JiBxORB0DDQ2CN53GqEqccxhNaDiaSzRhrGitx1qspRt6UMCDpRg6
xiEoXNGNwBce4zw2NCdrLzRwQM2t2fqa0yBiQaA9GeRghvOrSboclCqFh5TNawZwg/WFE2hDw/ym
GeNwgyYj+zBQb8SIxFCFPN1n/jDZ/zHxHvYZucjvktr1SK1mGLAlNJ826zVsrEU0v/wMOravv091
TfrjFS1d0XRVMSTrMU1snbrzMWmadHt3ma3xGmiO7iJRA/M+ztzcP8JOnBWLetvNylkCOJlWmrAE
2wRTCooQ6Kz3y1dME8vIQO9+s5NlcfIvsmOorlK+SHe7APky1q92+dP85Ai9cSWbtco6BhVA+0/m
SxtZtDHDQqv7ThZtBYZCGvdfDdpT5OrKpsQ8CO0l+H0axmmFhyI3cMsYKPTis2Z80mOD1gvU/Lbz
j2/Z3tjQu0zdm44XjjXlOFvf11nrlm8NAoO7c92c0pGV2BJMn29zWfq3GU5EoQo2Dpd3lyVllG1h
dDs5auACGlIHF2t5mg2uEgrOTSXKJMOOAG9+qcuLF204yhx02tShwgGiRDCDLjzMcO+2gUpEzBBK
Jnea1mKfoCEAz+TVyM1aGyNAyT4Z02jDtXd3DplLYR77OnBB/w6iYz8QHI6g52s3HmNUZJ8joJJF
0Ax9Pmko70gxcoKSdnSkw787TUFEAcIbsH6D9tGahejoPgZecoSdGhUNcCPres++CR1CAh2COpWG
+Z0wOLi3P8YKSxlS6S8VRYLrqJ7Q9GxXqLjRuMKD8fJfzjOzGEkaIN8Drr6j3YmzW4e17UB0QkP8
c35XfAOQXgL6ThwX0Icw5gV+SUv4nS7qF7AWNgxHZPNUIW5OdBDxFu9dJC0NXBlxel8OKNlon47T
bT1QVtFslTg1hHda7nHzI0pG0egbcFeBhTQYRgsgUgZx6w9C6dH128JF6JeY62zLs9V90XxBnrMz
XwcDhgHI/cWgModCZzxtR58pjA9kABYrZrBbatAhvNcG0PlGx28SyMhA0u3wDA7P4BLYf1jrBh+F
q/0aIzcfDN3A1trnFdWNqYAhJa4dwBgkmlYtJPPDGd5D3xkiOjUx0DmvYiYw/pExRuOgioZS7lc1
yNreDR7L0Pg06Epqx3i5AAsCSYGqAICaf3xvwOZirZgiVADG5jRjLDVTNjciAIJCHEZR9YQp2LAB
djeoqeuctY1XAzwQgfDgtYGIgI+PQhC+6GeFBWrF4+o46xeiaGtbYRofJDDvP2aAOJ15ZUDLMQai
bYS8DnGfex3f1mrYhcKmmDKh3OPuisB3pb8h48+X1s/xRbNvmxYp9X/RuPiHCFUXf1ujHlZFNT/m
51puWaNwdrxCqOHxzMmUeGAz/dJDtVC5EAGkp6Hxr6TyP2I/QxMtY+hFM2TZUh6jVSEpIqmMj80W
dk0pv1ImmQ5Sewmdkh2hDsUuzn5DZCNEjvVyNByZqABuybId0+Eh7zRtnJ7n56N3RZjYUIcQnJhl
AeIv/XZDzgW/2knmpjPDXSIe+YUqT4JmcQ2J/j8buMiLNHEOpgp+jL+3obRlgB7Qw4OdNAevUMO3
5iewcMSfUB/r0XuZeJqAfmplejU71ZIQGfpwbmuYgEyO74AifEt1VNE22P2Ca25/1ekE1Qi9fyD6
Pwb+37MI+t8x/8NTfIigz3XcW3ImNNsbaH0AEmGD3etUlt7uqwgZJ2iP1KnUhXr1LjeX1fnW2NDT
BMuma/E7bLAwuG1pibTsIyMMwXFpa1FwY+oo3qUJ6jY8E520xF5zzOurb0uzE7rUkydhsaT+63TL
KUkUObhoqqJJivlwdjn3t7LrerPZim99srvD9NLgzSWYeMx6T8ps4VD6BeyTy1rUBwdrXjVMGvhY
QJ1ooccUrbVlimx8U90W1LFlhq3un6tVsZACHRTmovF9HZIMOwaO0UD1+sRjaxEB4YjEj0qggFAz
bH1jrPRPpHbAfZwMwTwhkC9+IS7cqDVGJ+eZpDrSbVBlKu7c5ehoueb0uCiITjt01LiU5n43jcrB
J+OSEdTWs7ZCKg7zwYBJs7gdHcodxQ5Hpzkqqfz95wqSUPdQep687oO4MH8F5gAf05dmMDg9oUEI
7V931zcUoqYn7NmYzMkdUE80CsE4gxlavSTfCkd0VEisGQqMCufvsYyi/SuWGd6PJGuipIqmhUzo
n8eWJhaqpJa0hpOa+BNPzlT+Mj92uzlNx5kvbDp5ZXDSBNhi2YLk1Cc/I4fmRoiAqUfQI3KAuTLu
yu9TOeoLMmyYhCLX8xX+PL3w90SjHHWkpSUsON2Yki9U7m3dzS5OQ4a+dzTJNoE63z391Yi9Njhh
NXIoVUcXPr9NwoR74qvCKAL4dwrbqy8yUdHkfVjQd0cVTSOCc0JaJI0um7zzdWF9JwEVOwV0xvPB
gmOTAg4CIYnJ4MlhOlg8RkxMvAgb0IPZEGixkZ7sAg2g07ILm6NpBYua/NZZthNxDwqx4viSuNRD
D83FXjLLItaQiRZNz8n6FCy8DwO30Da4fcNLNE23ZuiJ16mZukq2NZu1YYQ0jve2Z+6JQE5hBdYY
zMJYfRXVOR8Vg/9UwbbbDF1q104TjwAfTu8yZwORHmsWxSVYIfcIaIXYDXPf98odsIFnBHoSW8fr
afxdfGRwb4GBLbG/rr6lAf56/0CD/aWqg+34xDwRseMUDqOVCIvAY1bJnshk4uliJlM34zPsVbZ8
psDywpcha5J42BBrDSDOURIF3aE84FevsC8PmH+3Q5D8VnLLh1Tb0T+A1tfDxTcKktpB01yw5M5O
OrHGdQ6VcQAlp6m9Ou80UOZEjIdSsA2us2LpFdfFC8rpUzXKJTepA+NLGxt3oOMyMHHWWc6ZMHBy
jsIXdKi0hqeBGTFsaFo42zSzn2cmJygUetTi5zdpVC5b3uZssyOqs5bm/asBl+yfBmqfAvwohmXn
ylMo7qjLZxsjn0YYFep+f5vKRqhYbveBacZA8Z9UO+ubXUSGffWTDb2hHh9ZIOS9cBofH182IPaC
VQZ8pCTuEWj7AT87xg0COpUAIxj4gmMtraD8mbSn0Fzr5ZMVVpb/lWdjBuuSYlgogURVUh4SD5Yp
0ml8LJotwY6yqU6wmXrJUfOldAaYAsrp5DVpwPS8F/YCpl+lLfJsVI3zuchmd/mutfU1ctEP7eMw
021rfpkkF4oN1lxFvO7E7qX7JERP3eglE20BavXFyXJfVrxsJUO5mVQ3t9wdjam+1K39cazcQv/C
QwJaZQyHhiPYs2pabdOgnwDkLEZq7vXER7ibwjEWnQaKhnvdR8DKbuz6frdGoRuqt0CYvddv7MUC
qvFqfXF32IACh7da+7oqeXfL5hBpIxd+LL1+GlULx3rLIod5rsPZvCxp3scBShZsROkF8EV4H2za
PWbwS0hgLYAlubDtl/xwn9w/fuwXtJgc6lMPiDNiYot0hJS6px9OwVf092+gBqIQ5kcwCGwJEITp
cc22qltufvdKaJQ4s1EG9E53MqrJ4HXpJJJHHkBGfg94bCCScZYT3C72JcxEttXhGgCF4/Yz6Pik
O2wDOmZHhjTFR8xvusNAOz+QwAE/SkSf23AEbpPVXrt4SFg7GF0vEaaYI+u1C7TBq4ZTxfGDY93f
NwnrX6mtYYSpJmktEluGKT/EIvXR6E4IAuotNEuG1v0nlVcncQayxnwH3lAWXvojQEmKZvc0iDBB
kTO/X1j5tjZ9UfWuvI1FAZRsONWiYTmzQNsaZ6X4ZJPISiEqfKhLtWH3PoGijeFUvRaTbyE/FET1
nC7Ql2STa+fisXNJDupIlUY2og5pat5eYuz4iOaztRr76clNepetuTu5xc02j76PEbcA6VANDCEw
h/PD/A5UvMdFWxkcNaPJrh/U4I3m3sgSAm+08fwu2nGKuxc8TL7T0wz8v7K55EMNpLiGNXRLkCL9
545rmPXtWuFkttU2A6yM70kZVYVdN59unjaE/ysRy8VMcpKWJiuioj/2ZaSnTDiVEu0S4KrhxSwu
TmnzlBzTWRIBRSTPcG0cOtv+PmT+nSL5dV2kiZLMmmQ9drXJhZqcj9T7aTSj2O+c2dixf/BhUXMy
xXfW19d/vyLR5J8erKXIosxtyqieHx5sojXHqxLTLVXghF3u66mMGkKC34Nd3qcGcsm7/5zmwkaR
nPQ9hxnzUw18DDsFjgAYt1/Ee3GlahO2G4ts2UbZ3MP6VV3HPwMoD0OgcbTDTQfE7seNbc/tF/zu
vCCX+W69yOQrzkQVGTCg5Ou6pFAVapOLY6ojZaohylAm6Spzb0NGRU7d8hsl0hF4c7Q4rS4L2NZQ
OMyl+cUi+toenTHZV4vm0W/lkL9xrpwUW+U4amHOfhkeCZIsNCan+UwDB4YZTlhTXLxOWePVn562
oqPTHogmJvxpFX0Pjh/kCsOhelDSG82aHpaDGpxo7WVvwtiV14M9BGj2dy2w6GCwaJ3QFoiPXT4W
2nkctNRl9xEfJNzHzeoyTeeSF9kXz8KzAS7JFkiN/dY73nbrbUloebASwtucRM9WXsrLnEeTkRTv
HURgDgSBoUMbUAvzvUXz07FlaZB9kp31ZYDiyEl1Jpiq7o8rNczmZ8dcWnPiZ3tB9y7clnHOL7Ef
eeRyxt8IzQb12VZEKkbzhasEJbXJD9QPkSe4qY8ibW1MW4vPu4x/WSh2PyeoeS9ZcF2cvdQ1eKNI
j+aY/MzU2XksbNJ1tW1m0aIIAI9NWK5HbJb7atn4/RijXZxJ2kl1SGeZHzG0NV5OP23H9dLANHD4
+9yHfTKuD8dBdblcZrN4rXjR8rylX9ADq6IQf3U2TNPkBx9wYpR3Ij/yLfVH9p1+Z/5pNvgRqq/W
nETZRHlrofo1nzIu6/oUXtb0xP8GmOyn8N2uTb4VXt7wr0E0QXZqRzfMYEByk40hhQ/ZBIuGNyoI
N1rIv7XUVm9TAQp5O5IO2e56EF8lDHkpUjRhRhKOTKUQdPX4HHuy5OnCqMI/xdxW93mt+TkN/Bw3
EUNAVKFmj718a+dcjl46ulEwvb8No3jJKMaVo3cuIJ9rj3W+H0kfyod4dwxQvT5fLWNrTd0Cvyoo
eYf07bxoMV88CqOymd1bOwJJj3kJhazGE4EEIbOHzgRwDTxlP9KMtSU7iAOpmpz6kRGPRHgg8ajR
RxGFBfCOYCHKcWsGujTLde+ehckr507g4Imn0qop2/edddCm8nUi9V58Hl+BtXEuZF9qJzLwLDKr
5eikhBxpbntizbtJCp5VZW549VjzTgHJoBtLt7yiumV8HjkRWX6eOSokjvfTzWZ5gcEhMejY/uEq
Dz+MDSdY14HYkWeM+MKa5eX6mISF6h7hR6luf3IJecXVPT6cBa+2wpjPnnarEmlrMSrTUMKX+eTU
IKrKsOCziUQ6u4biBd3pTdnGPxWgF5nRj7JjBWcbmPB12uBsXwR8G4AmiIHln3pajY1JDJjh6gpK
wB+OqP5Xt132diFBQLC0zdd62DrYZAH+qr0rZQeZXkW49wzNjIkYcRWwciBwBh1nhamOTGyGnhmS
aucRrtgdvKvOuQMz+dRcw0XmqazN8XF5m5V+urqQ3dE8wkNEpbGILRVmJpw9RudNrNv1B+ng1Ccu
7Kx1TSqgHEUHPAxXn+qXBBztaBcf7eT0dt4oH3dfmtZTHXxJMRUWyov8g7fr+r7Kw8uGcc9IPY5x
N3GtnTwuAm3NB/ZOSx7MHLUHc1xMxGWz7KSRCAOX48GkCmClQMKPdxXB6nmC8T3xsLzRIT8Zs9KB
CbyNqSlBJiw9YEkLDafVJTYsRK/mYgCqFOvBoeXoJQflaMfpRGj2OXB33TZfb+qI8yXzhm/xi/76
eShBJvH+KvsEgv5q15wWAOiskU77d+88aZYJ5o9J9cs+QMMAU6eMOVzaXFyhTMJk2RdhsdIPAIao
kF33RI8bOJLRQVVGZeszC9tLwO+zNhSFX9LJ3tik7oNr0MCJzMllDI4v6es5wDOBQrFvuBih7izM
RuH0fSWHyyTDriDGJGcgUJBFPgIaJV3H2mpNRBAna33Zf/QHKgLEZIXL9+bcOviZDw9T5XhZB6oQ
sME1O+a+zDK+4tzGC56dQoqbrHrVR8UjmVtuMSE7shuM+FKbibnm2ycf54/IS7wCh91JHCYLYU3y
7u30xrH9suEs6umQbAIyFW4+w/w6OE7jmTnOfM6uGymIvBMPS3jjgJBODeB40yjC6YZI/AcaTn+d
13vp53z71AVPo/6FLQQYDHzvY78OQImQ0aVYyp5y8aBU6gv9BeIqNgPA/+6TGGSsEGqhsBKySXQY
NcnIgpiFURpnWDxNXNL+3Yu5ANC14Y8Wo4egdCga4AsxKz/r0Me9wSEOkILBtpuFma5ByJUIl0fV
D/gr1Evx1vK1VTyNDqQ+aWOck6cAhyo60EiBxXUv2GQSxtKYknukh0L9Rf2U2Jh/yACW1kh4PwbV
JMUtYMKLZ5uoJjfyv8ZMmwwPDajCYHaVTXUMsXr/6NWT+46N1dZY6+Jgy+7om/L0eMfuM0cVzXk2
A+u0G5wWcKrgoVqjC8ynl37OcAJARI4NFaU6ZvtzNGMwDV/KiWvMGYHX4DKpu/ENb5M1tRLOPMXk
uAX/MRFQf8euFgzLqjY9O8nGmren0Wl6vzk3hjH3xwTAXY5DKAnYpTInMecdPY4BCgD77tN6u39a
O2PHCy5fu9fm1e9e7xev5flAS6/JdlKtHiqsmW+wCAk5ZbaR+FW+ViFPYqUPtZh4ar1L3EWp2foX
FyMVaczPhx4cPTsZsdprzuzFjYa2bWphuG+95WHWjgZY+DdS8sN9Zn2IOSFRvcjAb6GY11kk7ysw
JzSCcSBWsBZRGr6VJ+hrEVPo/RU43qZ4Nd8Vp9pma7YoT7ZPll0xcLBVg6dLvgKfF+jAZ5Zky2vm
yYu6sybStGsd4+Sn6yPI3W0EkZvChLxCmjNUCI1Nj5AfWloDR3Sicgtz+UR+WxlLy5Q60CtsPBx8
cPX6iHZkFQE0jJUF1+MzSOp1oboi6bO9vCaUNXs3Sg0P4+meIkYc3N86YtLqwEbfBhXxiga0DVH9
2/XmEmBYpHPJRgs4LlIGdQhAjmOJtA48fzBs38qH8ZEQTZHnwuO6HJEA1t+PrBamDeY+JUoAqPp1
/eI/RYRDW3WfvFpEewx+0onFVAN7H2BxQjMJdnh7YkMYpJZ7H8IG+zTrODfeZnRQMZQrV1sJZEQY
7J+8ZXbcTzIFMhiBi1sQJ2BGeb3Zp2UURCeyCu2+vtlN75nU2MkNvqsvLObDJMT05Q3DaFK+Oq8r
NAFiMZLl8ZWSyiLaZ9NqgBqQ9fNF+oDm/GXwKzRr6MGIqmUEE3uWzjjRHk47eWlS/axG7dXV67Fy
dWPAW6cg1Zwbk3uRhc1O3EUv4qzfnibJV/QlfMKCS9cQGe18ZtKITuqTloCQyfumHOSd+W6Zo4rW
SdORpllQjTv3Nrcm9bJeiLN4ou4pTb9qgH9xE/2ul5wfyoubp2Md14feTrl/ibjHbfBi74Pj1b5R
EvnUXghurtvrV7bGMe7+fr/4BDmg8GBcuRUHg3ifUoAB6cfuzmEe54RP2pDi9R2EIy+1e69hTOih
HkbbHnyA6N7QiQcqLRiM43KvMM/5fTcO60m04DBTviXC4hyvy6Rld3StF0PFwseRrgsFxjIBOWtX
tLw1u1PmaClGS1K471bFZ9MuGO2XbimLoTAxs0AVt8VnqnoZMOjXonCYJYVsi98dzSgYfxB1vilB
8VosyrdUG1WL0rKjyM/v6w5oL3ETWxiTArePMF7FISWFVUmNnt2TEbwrDvFOJA/cOQ0NMu/m1pyW
nyIc8xPwRlc4eeVt3K7YQAz3Sn7NcoR3CtS8/+MWgPGbcXXJ8Z6RcNauTmjqWXPOJjMTpqO6FTcX
+Jvjy0QjtJDWlw/5YqvLKjBJuFMPt89JcPvs5wlUTDvnO3B/AbvgKl2Vs35yw8ZuUJJQ3cT/aBjS
3dj0NgDcsOI8vRp4Y7EBdp+Y37CuKvPaGMrxGcXUs8uaCcF3Fk8NDo6qE++sdbQ4L0RaVVhNZ0Pp
3ZpfJwXF/3VBU1G2u/k9zUMnd01IYNgUtmPc6qbW2xBKlCCqydEH4sfFL2ZJ2I2x7dzLwJZ+aOLB
/vOFLfQd0q7u3ZZCeJ1XeyOye1zgYYqDCQT5CMjw7fJureofSRvJrVdWvoR0+JNJ1eJSGI0Eyjnw
N8hz3pzm89dd9UC5SduQRSGQQFNk4R6jU/VcxG76zeKtLzFsorREknNWsQ/CsOexTjnlS9BHHUa9
sagU27JCaHAbSCovdLuPBXwe8w8yTw59JRwRKGOep82VemqLhTXZLCC5e6wPREJrPItm6Tun1TWH
keb9vi/3t329tVJbbu36OpymLHKekndP5uwa3fdwJqJAdHa6ikqFU74Yb1JnXyOCcvsGZHjfos4D
DEkgRlF6qW7KaTW/rHGQS3x2NTazEpTABr4ay108KgfILqnO69t9U6+SSbbB8gZA4EraX997GK6w
/4CJDnsgOS2eI8eIGy9vlIMqPRTzrgyOi5KWMuuj+Kq/sAd6xZ325Jx+OWXxhXoay7gSy/MF/1un
gLXKnzlOjLU52WFODT2hCbUUel+o2+GPC9GYaJhmz835k+NZRn2I3owfjbgj2vObBGCRZbMUW4aD
pSFFJZXQ9yt57ebp6uwZGPpyWLmwX+Oz8lMMz3nEuZ1/F/SS4qE5mDTQTSCMdCwMdI5FnRzQocQb
kRHtCJ4BaLa272xp3+yVFQkFals0O9JBQm9COu6lobLAymXenTgKOBXIe9COg0l1aWOQah6dK0WJ
xum6oQWH/qUbru5nB9ir9NW/9FD72PNWMYCd1RU/JP5pR/mG+rNnTZ0U+0O+zLQe365euWtC4ys1
VkC/PenTfGsZzRjAbo/s2WppV7ARg3hBBr+lW4FSvTaKOU+9lm8E2WGvjFp4sTeH41vx0n/WRqCh
3ofdyveJcC20VdFVjsGRfAin4dazjHGaBi0PkR8bSy9548Tk3Ul4iy7+K3I2xhivcijznOjto2Bm
jK53x0rwZZuKwC9JKYOaW16m0acluQao8I96nB7qelwnLilnHtFQ/sYnuLCpz7TU5NCikyFbJsCZ
4YJjxoSzAOU8bIVYrihvCX7Jx3MigsUs2fHd4RxGDMG7WpdgrRPHAnD/0QTkrFinSV/EdCZhk3qf
scK0onu6TDVr0hueJo9la52ABGGJrLCnCy74m1ZLwfDazinJ5ZizlD68s3O97Kurj+VREtnH0leS
ME+9LJ5b7UjH9awgfRwQYnYQi7GALoKkfUutmUgZIZskGBXj/A4dIQtqonqewt27Y35ARo+VBn8X
lvYf6eoLFIKo1fajrg6qq3ulCY3eH8wQ2PV4sM1wEI4ax8iCSPVLmiE6h/Ik5cwbDmgUR2qbGxIU
OlOqyGv42XRWy0HFSL54HKC1/GDgiVVMzgYD5iBGS1FZKuWStPflulEMivnTEog7IP8Jv5SxPWfj
Mt8ZcmDGc85+TTM630JWm7glt27SXMNIMuxS8I63cUq6m9RA4VbD0dMjDE+/Wc3ysBVHWjwWMI9B
O8g2RyD1yQqgdMPPsyh3qcctcwtkb8r16fv+IgzBXz9LIT3TY5SGpbW4c6xtr5+XfF5pE+Hsm5wk
67cUD0ucGhI3Jtq/TVRlnWevprE4Vtse9eUlKIqJLE4sIgj6XOfnezm6yRueQHTfSdmkrCcGuxvm
mj9FRJJnLdGG0wUlKJ/rhhYRHAPLZGdCNeYr6o5GExvVIoHDwjS5e03isn7KHG1Tjx8rzQ/OWGxP
Wj8+nT2dTfK8q1h5jBfdCHJtfecEdPJrylbpQUoOdyIAdV1289wY61Z4oeOy8s3kreuXcr8UpG1u
LUQo9epayPzjbZWT+pVX3d2/GE5TBCU88zK8mX5CfyUNqrmXsUSlQSKHtWm33ZtAJvq2xf0QJ5n2
52LNdTYH+JIs5TggDRtGdXRTEkpCPObzeNJnrDt5feDYE59MWwHc2HDFxmaf12j0bMbgUkVIYWQg
Ns02meChezD26WlupUF39mJWH/r3WHpRbOF2KQZq6Zyxr8GYTb7bMWUR6AUkW+g+AMqtuY24NDuv
JO1CfImbsThO5lofnM/hRWNEOSJSHmC2aMM2R6znLM/gSFRwDPGFzKGDQsaxu/JSNmAaf4uZwAnx
5N84ylKKOHtWZ+sRRpNeyk6BR0DjaJ177e1zT2viiD3nrHsKWAV6xqJQ1v3MCqXWuVTe2bJ7LABw
fr0MX/94JmHgGqDtNTcnoNQ8LQ0LdL0gga92Zo5vZaDJIU6TvTkwa0tpdKM8gv2t5Ua0u954osHx
6ND30XiJ5d6oBn3FdJSw+Mf/i7TzWHIU29bwu9w5EXgzlQAh5E1KqZwQSocXIIwQT38/anK7syuq
Bre7T57qrOwCYfZe61+/mYbQIwY3wttXdwZrqlDi6K7WLvWGP2KeCptKgSfihrKNKfCtdktxbqLm
gEIm+Q/J5p7njykTwC6ztcoVMof6BmalmdjSMFGYhRLIRcPxnHSpV/AHgiQQuYX9G1X5VFoBfpUs
oLOMy/506PNJxX7iBK06rDPlt74Z4OpRxUHdtiZ6jEs3nt8ui27AcDeZCiJwn6NggUEWW2Ersauq
EykFynTTnqVhMjIs6afQvMKoAd9ew3lhr+fx4FGp5xj9fBO4S0RtlwJWzSXyv9hi7ysLYiL1OUZK
34Qvdt/PfkHhEXZMT8eqoGq9wpy3BZRG1k7hOqIpiCQ/quPwBgrWdpMcjvSn9NWAJY/prXg/U1zs
SGWDTowJT+qUX9oLMzohmtZP96lMpWqqQk2GikKkC1YU5XTYDd/klsDsEr4JFDZUl7dN/ui/48+M
lDcAnuhKC5h4OLq9Bum0upT7gcAeMYbAqpNJEn43ED0/pYb+2RbFiUBeFUyDzJbX7IraRZsLS0Yu
joKts3kQyEIRlv2lu1AWyN+Gl65AwtYtfHEMq4GMMczHoz97of2Olup3ezU+8sXjPPbc5FYsSOs5
FW70Unyjrbxt25fsknyu8rWxTCAIZV/5ItwnR5Nxun0D46aqAfIgH4h2SJ9+Q1AH+I33b8YrMQcm
TnwM18CGqPGaCUMN/rl9REeQ55LXPBuDbCgKDo83Nlj1JMUQAsACKHRKYEFP/8i3oTRhpajOOBWf
EhLtytmu3iYTyCLiGecUeaKa02hJWRos4MSz/bvtu/IRrAQyrumznPragwALfghFiuRLzWXq0o4p
JOBFDdAhzzAvM2UvXQ9CFCY+9PQlvBZggO/8SqzCRwUFdAtpfFGdLPArJlEc9eaU5agh8eDsIzON
KbymSC87Yn4XyS7zfIMcQhJ05xHBvGaEHeFtHkNL/yg/ug8TFjspfISf4qBAVAwdaDS3jsYlggnI
HAQtAYaDvCcvXNBhQ0fbh2N3/HzYCSUefgD9gl+L4FzfT0rghx0+nfDuypgeClTRNpHwAP0lEKw2
SWD8NmNRZkKjhx8F0AX4rE0bgwLimISeMHpha1c6XU2YpAbo0vRRT/oDLXcsnHWqlrH4cgtS+FiP
ayeBZp07FvOzgg3U52MkH0CexrAULSY7LhMIoz/f5JO+64W3spnVjBIYcN62YnR+1qAV5VvXv9bi
tY9OWbxVoo+Q9CaMwVGVmDsDu8h0FpCfi66g94R+ar6LZGoMHzp+XtXKCPyoYir29OJL8vXYNa8C
TL72VL2B51StnX3QqCsL5R1ElzCBJyFA+lTsuc9uRPpHTdfvGLVfSH4dzyPdozNXk13ZeZk+bdWR
/tHGjkCwaj8Wz7hiPw4NduIuXwYg83TKJ4DrIWJLrk8zqpjP9JAt4c4PtKCktaBioXsIHXPM4XMt
xtmGw7W+kU+vTVSUEnB3YO2ApZNA9quMjwSXVxyIzQjtCJChgqVhQ8i2FArGqUkCFg0iN4xeGKYA
PNDQK1CVoTXhuV03+/hy/0rGcBRjqa6wEZ/2J2FegRF8kjpho4uYpeeSJ82cZsyhAkfPZ+2VhwoW
7ouOjzP5LgPxD9MW/EjecXkCgo+Rt5BKTHiu6YaD3RD+TR+dzDQeFlZjcxJ/5BaRC99wK9iIjjrw
HsCfU74Yn1Y5yTesXyyA0GN59khYwALzPdjkB0NyRW5jN0GZATmK4S2BiNQDUw1Nzlf1fkPIDD65
vb+S4jEztoVj7kgFWHF9bHVXXVMm5K1Do8JHUfNZnbJxurm4orlqKFVnTeI06JLzuSAussTp4aBC
vEeFQmXFWuEO5NUxNiPIh5D69+CN1IXFc6GQIwCvExyHHyo8IVlQ+4uw9rHsrqdDuu3xqtfYA21V
mZqvw0tOO6ZNiXnk+uXL5L2w9XcImdEiPMIdnt9mI+igbeHEtOKEzIfhq7/QONOl3G9TLmwGwEsK
tOF1UNyJu2JXOtVnWr1qXhzvCCFYSPH7oJFyn1eZ7FNyWGBqXqDhBwgTCJSIJ03tAJA+4IPj0v7K
IkxuWUoEKADNlJFI+qpdMFNdMP6b90xEJ5E+qpHaMTrn9dnjh2rZ39Gu/+IOWoVbPSdMmpmV0hAB
JRMQT+BR7nRw3KnzucnoFRhHwQpglA9ugYBHG0M00w6ROzqe1e3jua8Ozzn70aL/YDpJu5mOM7GN
eoVNrVIJfMLJ7EfoCgEFvCIGpNCg5YmGLgrsi6WYhIQD6pTuLL2bM3ppQZqyKdTUcTDAGjByryDm
DyIkfWRso88yzyxb5l5leo0Zxd3N4dVTpdBbk5a4stY1Lxs73rXztFc69QeE/5fCT+bDwXyLjjmi
hi1qFxZjegzGqzxXhLIy6e2P5k7bPFEULbne6Rno+v7KepttO0YEwSegV7DN34w1GrNdtEkXIoRE
GxWKPhn/iafSMSW1jHrrg7ehPSsX6RCfgxf9BEZC38O4Gc7oSDBa9F565cXnBWX1QLlEAA2nVIM+
EQ74nLDLlsxqwaOWAWorw346zBfnlQ9uEAG9vd3hhpwVFyIFHAX68piRVjNhYcKQN3zni7WUp5Zb
rWiBKXNum+rUfmukykLbRBP3Un+Bdz5e6peOjBzVHgcIRNrFDOudQnB6mCLxrq1GUqp86RbJlj2Q
kBHzTd6LLDHU9dDT2M8AWZ18kS9EhHzxmi2jmWvNBBwZEOMu0pBTd8i8npTQU+oQ7nn0Gn7JBFPD
4CKa3pxW4Wq8DsgSITMSioNsAbmENmHLkYc5h417uxUcoIZKXD0etho43HdCeUh7CExXL+yG1HJa
WgPS4fARnu5IfLn4kNXo80kiAczKpp021bhI4DosUKCPBHQAZqILGCjbJnoxxYeX+Yoy2MD9ZjWV
a7et3Y73MKfGniuM5WpfMTeNq1W21Ez5OJ3k5kQ4mW6pQRFwLeA7TFV5aIHh84WgO7rIhrK4JTOx
X2bFstC5eafuBrJHEIFq96otS87Qod4zC1/qnLK7SBD6AEYfk+AdeqdWrigVeDoHLP1ICqEQbN0I
7PYoP+wGuhiPJ8tONNd9EHQZqmgLaZ2IUUeU/Fs74zkSr13KNjhhnt5QWn8JY2DJ8MFulH5b6Bio
oCiqmZMXnpE4dw4/kG0HEAR31kL4QABsMU3AdJUJmYhsjvcdrPA7Sxvj0ou+Jm+HCQlzcVpXIKzK
bj7kVQr80HkV41xxEjEjQLIivVK6Kqk7phEZ7jNy02pmJQuzdFowYHYvumKAJ9KeQJba3VPfVeQR
mqdHszXV1aM6PJp1RFyssYyBiwvrEg97KLoqGZAGkii7bOxQdQcQU9qn+BjcvFR2AtxNZTcmLw/h
D4pL4C+i3O2cSBpWbtEhQ8V866CGM+PD5RdCEHHM7UrVfAj1RgDuuwU5Md1M8G6d57F9tCSJJjOF
7JV+1hVux5aMP2fhxvHF4LFLHM1wCuRC1CPmEt4thxwwWWXwBTRDWpE2y2VHxX1vzWXL9LGCTL7y
M0o69vucT0KiFosyjFU0AIajUV+rk5uG5INQKHQRdeG1rOBAPlAKkCppWy35CNpt9JxJ6rkTPIoE
NlLBrukYqFQv4SaOyDWxzT3J5FCcztwClAjQlHb8xgOU+kGnN0tLHxyNy8Sn1ZMpO2dY2lrnUeA/
3hOOBYEGRrFTEKsKjSawFfWsyi9xfXgg/aqn7CBKMkoGniioimnD1lVPg3UQuToSa16qdkOFOEob
1gKiOR39jW3mXLAxeL38akcRwlhYcTacOZ8MYrZ+Vhci7NW2mvUhipG1JezF+7lJ10npluUy4yFO
yuutvD5BBfP3jnZgiD+VdK1Dd+ISfoGFcuHGaHfwRUIIWJK+2CV7BuoQLdIp21qxSd7KL5ENp5q0
t3GvY3KzHq73vXFiZ38i0fsCttk0O6RqhGmSLHgydozhstPoEZl4d59rBcbNdXWVK1KX76fFvJPX
c6KzzviBlw1z01pV5UqFydwtzO32dlX8/tqvx/hB5L2r0a8Heo4tgshNqKCIvEAUbBAR1jrRNjka
G2Jybe0SWm7PeF1xwm08Z9yGOrBGIcfWT8TmsLqv1HXtyztgnW2/jD3a17U6Q4u2uM3o+xb6TMLM
jwgUyo18axJU91g8EME9F/cXa45F+6mZVmeBRBxYXFNxwgRqScT4hB7YHmWNpB/1jnHJxlPg0KNp
ezRrJx5sHhdHQic9FNUMbFc7pu+gvMJC+ozf43O/1aEVn2uI8SMhdlLnk+Fwf6Wko10VuQTKHCrd
ijpJ2ar78P0OL56yD/d5IuLQFTIlXbFC5VSkLlFMnNhUJgE1n7fLdvxNVHQvyUSffG0bcgDTbUDA
+PhUzYqNH0xam5rHq2b1rFiFO3gGeNbtik25Ei7Wtj6LaxOtXruoqKLFWc0Vyd54ZroX2c7nwYbs
MAehyQuRtAy1RFSC7Tz8bK5jBjR1kE3IHezjHem0EmmRPeP7y+7xHjmX2l72RDuzkgsEvJU29sRv
OpTD/gOhNB+T3Ct/tMkE6oe3FK6NyetbYm+gCML/A1An0GlmfLKpU4eI5+QteQsP3KO/GJoo/6Xs
Y4mAQQF2AaKoo5H7NwU4MgYpj6smPypkZSmfBcUiRGCKjyd809BXu1XN1n+fdcPSNJdmDCNuLmQv
5e1NIhyT2ZR8kfVPJV/H2bQJd2J56ftrLVyRi+VsYFLPYMT8iy2KovyXBj6etUU6wagTks0fUiEz
0IYykg20+XOgW89yAjdeNe/COtzlX0yv31QYD7RoOpF/InQ5GQYEwBI7oZza9IQtPGzkBweQR6db
VozIhldz9/xmbOz3IyfNY9SKs8vWWEtrcdP4jQ9ytizhaAVH6Ej6Rd6WqJjnODOvUOhUE2mwGdBC
tF2S0xXgOwAiuWyWfJcbOqAFg16OBQJ0E529g+aL1K+CIdvk+fJcwWVYh+GEkhdgYyRoWoRy1HgC
9uc0dXpGqpiPm9CI8hX2CnBltYk4dUHGpoikZuacDdqGwQjLSFqEcFyUNTA+Oevhl7CvsW2rdgiH
bptihZUCdCZQ/q9gGXz2zL9GcQX5BQuZkvQ9ZpKf+u2uXVdrxHmf4EgftGzMuegN/W4uEeX+hIO0
h4JE93zA4mNZYCAwu51MBmHAxygiQUH5zNRfn+jFEoSAMwWg5G47YuSogHhM2QB5AcIGwzY/hB0O
DBVZBZENJvMg9J5tEG4vyorHin2lbdfsPjccbB9EPMDKIA6it8l1hSuMzUE5kRO0OyNulDjygkRs
++44Lw+PqGUIqDYyCtZ6m/2khZ18ZzpIXwPz93JLHJahmGYekG1jHeJ165CUWi3ielp70lbwOoKX
yXmVtsX7cKkWYQoWad/CqXke+hELkMmrRsmDGk8YIa6yc5771s+/QZmm2SpbiQt6c/WcECIe7B9s
hvvaY/EzHWv+9O6r6I3/VKB3gApgy/DnBEbUbEAV5Ll6nnk3RwKCID69fRcurGYAkXzNvhjxJ7bB
XJNagYyyvxiajRrIfytmebFMQxRJ6MJQQP1hHIU80iz0R5kf6+92LXkiuzF0ig+6wf/5YxiY9h/z
H0OXRU0zZAmaPBlW4xv+D1+UZyU1ndZgW1PDRP+2kCuCRY/+A8J7g+oE8Ad+NVp7YEyUPs1Jp+jG
0oFYQLwnGD6obg1WQs7e3ZVYtjGjwNAjd8tV/g52wo2WyskDHJIF9u4qoV2BV8MgB9jGDqtwS+oq
yab+fYrTOy8kSW3P6Z8/oqQpv5E8yJJoyMifZZP19ccyZaW9EdyTKj8+u2tQbW/qS6ruSlZz7StU
F3h/TmJasTtysYEztvAvMSLywJPPO5KM9EVqZ4/qlAEjxKw5Et0xCoDoPtGovitEwQ1T7ZIhf/F0
WvDZ4oTiqotQe83j8PKQXvrbXm7WgrC/97u0W5vCiu497WbRHR0ehb1WLE1xnz8+S2tfQEMo613Z
LiJ9Pr9L2y66xtprk+2j8i1pZo0OYZie/5HNI8vv81fJ9Avt2Mt7+X6NB1R7FJPqQlO/ovCaUcV0
ytcz/7zFL/nzrUtAWGjYxG6vEune+jcEAQZIyoax372eiQ9GPlSUM0hamfoijTTBW+em2jnN+PVi
sFyLgU/mp7fDQNuIgthjCt9e+7mezfnzYFjntQsbAuRTvoh0tLSqQ2VTtoMn9AvlVd2lYOHKbfNs
9sV3cR2GLf/OqSKDU9t9AwEXN9sdtOtwzZf0Wmc+Ovwb1BFrRvixchHw0DmK30+gBHN6C2fqTtjE
1lrqD/3dE4dNhr5KhZ4d4wVgbtIWnQbTseIiEHgKKggtQWGKLEAjCVdy5pDVqu+6cZbugQvl6kwL
X0RxZwWu3O9zRo2Af50w0azv+tw26/bmKeWbbtn9YwZ2VOBh8DgH973UzJK7N3DB0+JToVcuTxkz
P0w6oFNoBTd019zcQVw8+v3TvEgCEEgBUkJYe0SL7j2eDhhkLe4GBeIQdLl4nbIJWRbbVbyBCd1q
4w9De5NZ22U7aPZisej7w12yNQi/1Cum/dBcsM8gm1VE4FB4wbOEJEtBrO2Qu9TOQLZxOJMk+2Gu
Qakrbo/l1MF2kdBVVtEGzgFXopPPuuzRyNNa07anKCYILdXt3Dgm3UFhzbb2NKcSTFjdfiTnsFi3
wjJBYBXQB5gnncFsP1Mw1+FA2IBjfQG3EuLqgFNkiUm4/n2fF8P4LT4R8wOOcMfYB30Ynfs3j0kP
xm/OBrpltYcC1BiTqDxKH4H6WkJOsh4H6DnBTF8p41sW7qE3SPJX3b898TgKfKnxR0yJGQe8D4FA
3+Stq3Zh/Z5ZYGw7wBK4Od0yg9EjxEwb6F5QXW00EFSeD4QtJEiNvdPwpadTjSajXd7fipJvMk09
xgmIu92ANUaTLLAZHD79Tt0EIfOil0Fy8tROraUgLBAuPJnPxfjKl36F4i2q/Dp/1/RVGvkFlCU8
mGiFQu/euRVQZbvVBlt4r2XXgP0BXFPMn+Tiwoi4IYslVjCfxuQxX6VjJIyeKI/Wyb7NSmJYPXIQ
YMdXdoAAN59n76p1yt8SmK5fLQvszVO7HafTwMHtvAfdiDpJAbN11PLLDh4DlDvSOXnO+yXTvuLh
FMX1rnqW4uUg3h1qCzMnfhyuB22qqxwR6aI22OD9VAImNgTLQAru0fJpG7VYZvoIdaWOKnxJJn1V
8jHwU/qD7F/oEy98zd965b0rX7scdCv3AmKSTJ/ilp8x+nqk4yjarKuZwWG0J70/BqhmfD8RPzBm
Rs5bXvtRRgp3vezcPDiJD3CGnHnkvpNf2mbD+6MMxOcm9kgYcBoQi1FfWH9nMLlflNzrbycYAs39
/fHcSoHTP8GVlkK9R1z9BMKFX6rcTjEclhoHU0gbXYRx8XRgammc0BZCPsnhf/GbG8gUXFl1GyAA
J2UWwgaLSIsKAHsKSBUFnk/nkfuHalkcWfv3/l0CfCy6c4qk4Fi+PebQlp3+POwt6HYCEAq4b8GY
zA7iRXk/6M9XHR2LNiD19sXbUm7nFhzMija5Ax+YKdKLbn33jN8eH0myC2TIZq83r1jm4T5a9/sH
e5Hot8ZcMdZt7eNuE2KELrCXhVckDrfBa61VtI4vzWnIqd+zrYRPxgKdkQvv7HZ3M7QvRKA+bGmH
Zw6aS+vJHcOjA86UXRvzEKvATySrhuRH8q5gE4WXZyAd4Af6g/KwH8tcgADxMcCZOOH+swsoHut3
IfGxjtHu7LPQ8T5SeBVzSPF1/CIgaihXnHIYvbTlymLazikJUFQnKoDfzWMoXnI2DAtZVR6+SMn4
WJjM4IGv7gsteBU4Drx8aaeiYOnO8la4r41p1LHDbrvES/PrLQFGlc9R6zbBori9KCSe6Tt+bYUb
9fMB9FO9JdobFMjR2QGpBLS8cjfodt98m6ILWwjmEsooeBvCm6w7EcMdAXYvacdTOP+oJZ6PlWa6
Ec8yU1CKdBkq9SflPTNx3O+AaylLKwjrZrcqdT9+eGI/i4PTs2U8k+arTsPhXXwVqOAJdIWgd+2H
LzPdDsGlfji3bp3rW15lxQSThBy1pEOUCp0NcXmTqHcjP4LLBtfNdJRqlmSvg4Ig2Ivgo3dJBYsy
sR/qNjOPaGfkZhVLbgOcLEou+qwi/qyYNOmrLD3Wt32DcCTuVgi6AnUNyDYNsWtYpsona9iz9bpm
q7VQKQ0nUNalNhvoFLLd0C/r9mIClD/mEShVjgAD9RfdF5BzVC/aX7wnvlpEaNO+musMRMeY1MYS
r5aU10z0lbeSCSuUIYgM5eMNokQPbRiOxFOYWSmVuC0Twk7vVrWzVnFaQvgY/KN6Q8dGd/MVDRPa
oZFBo0z12m5ij+88FGeggHkN3YHihjqnn/fE493swqLLnlp8ssoPqM828hoMedig+P2WWeiRdzM6
LTD0yiIsDAsHQly263Y5bbk7PMdlVrl5tKfpG1wueCuwYoLIydUTpBIZ/mY0v+eeGK6llaUwpJ1k
pg0nBIZRjzzQGr+jQPY7pShKRsMPnl+h99TczVJYolMmaci5pHGUmCwg6ssrCjk1c5qlhjifiU5V
bh93vA1kDJPyeh5+KNcACinnkqN3JR6OARXpphvYxHSR1AXwnhfGSn2N+7V0gnZTSuD/4OnzVJ9h
1TAWpoldwKqr1yDs+tv9gxkd9XsPv16fdwRfVCjR7ftH0s76YNMxkC/5Vbp83Ga9ZIvPjbzqgbIT
pF6OgJy5t4WE6hZ+GAx4Xr1pem7PUoEHBS2n9iIxelxEe1YExZePLCuM9CuygjQWNJ4SFcszr2TV
66fUOzox5c1ZinBacREOMKIyWgf2bibZzCStXzOR5vOOUxDj2839Iu17inTy0cO5kbhR63Ta/Ckh
eoOSWN2myXNjDJ41bIYU9dt5YPjRsYRJExaIUPiEwGfc1upjVvPZm31bgMllLOnXNlrn9bHSlkLm
idSh4cLsF5G8eoRbQdygIQ8Qx6sOj0Iqnp/imscwx171pL5eGowQQ9folkW4EHHdy5yk9x5A7Tw7
k/YgXIp3CTm47OPrGbj5/vld+8JFldZFOZeCZRHMividFkLnILc3U1124aa8Ly15DErA9oLHS5NX
4rB4NlSg6i5M95I1vSG6FWnVNnCiROi6jFFkOPsNM8ho11DV8Z/Lq7BePeuVUZN/Ds2ne8cVMA3e
y+g1CvHYgp9tlF8BBFidNqnJz0J2rp4HThsjkYE4a+KItHkgjDNLtNflHaixnlnhvLpE3gOYDdnl
KPecFp/6RxNNnfZI1wI2nsSHDOjutnrUBwvwvD9q4XelzyLU8MKxDpeKtbwbW0uzjfLKn6+Q21hC
u9tJymy4n3pIXdLcapfPA88Jo299wWjgrk9z5G/Um6/ZQjXwQ9Vlp35PTnXh6gdJWnWA71W6LIMD
er/OmMKmmyRY8fAguzDUAVuXy+VluV6u18567a/96drzp97U46+dvfMWyVTBfHIxfqEwcu52DnZH
OYL/GNOzyWJB/8vfjD7sdrL4XHg7b/f9bb7Dw5u8yJMpWfFsk3TQ4oYsBntGfM50xv8a53ybOFN/
6h841OExwbrts9ZxqdqX1kowNn1yMthR+sfKDJegIVb8ffOFsfiCAWUWr4l6zJ5X9XkWv1DW5uK5
DF5VnoYhZk29CU4m4jWDU8kDXgrWiC23TgIrrK/5bcPtSap5g0csbhQ1VcAIdnTPs4C8j+xxFDwG
xPcwx3/miSBnZgF6sYETDaV9wAou2BJU+NyB9vrsEEmswmhnnpTajqpLHu6C7vqAI57k8IBkMKN6
pzVop3Y6+2maQyRgRqM94QAkAXgUkBMkBa1jHg1+xjJ8VzRsmYCvlXXc7DOegxvfeSReiXZPlGwh
NifKXZzKrC5Fx3NpoeagoFRZNwQZ+6X2FD/exPhY3Aj77MEiK/pe/EparFqMdsQhtM8bgi+1v00K
tZ1m/MfPCucnfr5Nd1L6ETdM0gE3hCenlWybFE3DC2q4eOC2Yveoma+5ubOwv++P9f3dQMZ2uzyY
IuLgPslQeDw+OlCp9KO9zwzE0dQtySLpj3JC+eq12bqGSEfIrLSjoRTNQwjgICe7Lt80wyvjvRyU
+0Gt8zlOciqkj0A2KN3R1d4YYZ6T9lLEFxXI7xFcInwlUliaXvLYFfdDQ1uihTDgv3DvsLpFJ32H
z33KHfsz8qL8x3FujJoHXpJ0kCXs337aLxSBQBLbPTsySofvMooqYEWBSUC14ULIkw4Z4R6h3xpC
47LfZe/de/yFPcAo6pW3cPPg7tH8vyvrvJhAzNBRHOKlejZhGkNQ/xsaJv8Ghf/XCf9A4RO9zWIp
r7Nj+Zq9Rsfos/3ugSwAryaZ2/xSceHtCLfDmhAv6+geZlyff75oxm8wdYW/LFHRTIPsFPnfiFxj
GKn+0NT0KEEu0V3rA3Me5iAuwnb7jYsRTKxolntGulzVJ/t1rn2shAOmrJvE2nS8RNdFp34Fzwnk
io351avXuD/On+XVVCb7G90duoK5EHuK5MsaG+S2n/rsqCdn3A5qHbLqVKUh/UWzwr7GnMSv4jFE
8Li2IAFkk7RyRA8G1kbXvPbuwEyhnITx/+erIP/GuUPRLUkmelHXDf7591Vok3vRP54qHg4zFdlY
Nn9gmxhiZd26wyx37vN6ppLnO8pOJZykUFBifvuXcxjv9g8Q9l/n8MOo7hZqXV40nEO8ru/Tiipj
f8cz9CU4ZuduigpvDucWCfb1wAieUgcvNsav2QoguvubR8xvIEzOxZQk3ZRUVZV+PBX3MBNumion
x4SEqXhyhOl3hD49//NH/t0L+8+j/HhhCXsgXMDiKMOH6lcr+Fa53W//fAzpbwf58ZLluVx02oOD
dIhBJo81Uwr/idrDkXbV0nz1p0zEN4Bt+V+eqV9Y9s/7aSqmZUmGKmFgNL79/8C6TSkxuuqpJ0cG
HGi4IcYIewynJ5dk5MthJ4YgwUlWf/648ggu/+moP+6cdaufRddw1Ggu+4zAmAUbm5x1GVXaDV/2
0ouxb21f03nENNqajYzBOyEGf825+tuJ/Li5VTwYmSlxIgVNw5iiy9CKyelzSu8w7RdIGBGVYVkw
noLoJat+m8WTT7aWv4bq/WbooPzzRvx4AtKwlWTLVJIj3jtjMDwDzY3kvPQv1vHPF1/67ZFUchQU
3bRU+ecc5VFYuhEQhYypMQYyx9znvWGy7+pUa//PQ/1YLTQjr/Jbx6HQAHrDJHBHZyMkB3Pd+X8e
aVwr/vkcq2Kf1Q1HiubVmrrMUWa4CGdO/ZfEK+l3C6D5f1fv1/DoHwdKHkUcDOPVQ19SLt+67RaP
CsaweA2mnykG03/5YP+depmyIcpjsIGo4Sr24wWVSyPMS/0eH8fEXZmBPEqqRb4yiCPs4Nfzmtqp
Cyvib1b9v3lMOLBlEphCOoEsaz+uaJz2bPylHh1V/x1QdnRhV11zHcHT+MtH/O8D+a8j6ePv/+OS
CkpvxVmnRkck9Yy4g7k+L+bIk+3obzdvXFf+ve78+0g/LmYtajJZMFr0awdV7GEhXwK3QH2LZd3i
b/PKX/vPn472Y5UzjWZI+0GJyJVDFbu8Y6uE798s2IRbzb//ZU397w7y74/2YyUTMuF5u924XbL/
nh30j8K1/rL3/2av+PchfixRglGTJqVy9Z4zwcM1fWX6sX9fYFqBATYJmfN8Lnt/36L+dtN+TCqH
LrOG5/DrpoX7jq2+wuTmEm4xWYIR8+dn8XdX0ZQshcpcwh1N+nGsjrCgu/KUKXPn+Gz40izyrL89
7r95oxWDtVxVZUwCTfXH4641t7LRZRnf5du6hfFPrnq/S6yLhZrxoikzRZnF8IvgdTM6au20RGSz
zalyur/dUAww//tC8HYrTIBlTAtlfTzXf7x66S1i4D4o4bFbhrvwBYcZiBx+vc62sDbXxSlZDhtz
Fc0z0oejubmT/fpUHkOPZJVDPasx7s93eBQtys1tI52TjXkx9njOr0HOvOeWpwJrE3M+Eq6VM/4t
O8V+rApf/ap8C7sPzcN+yA/mtFuLwBN2mo+f43xYqfiT3xHTEDC/gcL3RNCSuwj8vIh4WYyE/Rqz
g9GCc0OE4pyhi5cdKhT+d69aMj9foXrzMqhvyaKfRQvJwQ1rqRNrZxL8gPE7tDhiMnzswlCs8IGD
bb+w9ndP58S1PY5io6JSn6tznHUbTi3e1ViWDzgoRdtmSRuhvZbH6GK4sSdsTCxFGOAi+/KTbcl1
LNaBf58zFV4Am/E3ZhyxFy7SRbeJF2MiTXk0/W5J1xtAhQv4kwNsVaJ1tE/2uGx4wWvN4ic5gj84
3cmgpM93moeLCiSa3C83lNcLbZHvFK9+a2GOSQvrPfYJPfULX/FEEp9mOLyRyHTb1nuuN46mpDI2
i9GxuFvUeNoMAGi35aly5BVo37JaaBDkg6/n7O4yolvJq2iZLKV5Be8sXzxn6lvr1761hDC2FZYV
XShKF+WgrqTNr9/AkO4+KwFLsOpf5ct0Wc1lu/TVheDH22idrK0T8mn+X1ipLBIdF75+1XbajkyX
jY67kuSjtHa1rb7X5uMJqSt9Zb6ltG/jA3fDnAtnMFpkfZefcr6LGIh/C1ZUSgdrw1B4LfoW5PFr
es2vfONqbMql6hen8Ap55louE0IBnlPrEP0iK8rcMfy0Trh2HVDH41gQzdXZIj6hmOGHtY/7khpc
+4iv+alcBqvHd3wN19F8YB6D6f6AkkvbIA0lDCL59WLoK6K5DzoGgyPpc06Uz8pcKRtxFy0f/sOX
NsWo4HK1A+TBJVzYzY3vj3+IyDulY0iD4PVLcMX1aFgmrzE7WWXL8R6M5zg6LjbtBJU1+jGC4HbS
ZrQbkw61X77G39IhgmKt8L0ndgUrqOOYLcxFP4dQL32gDiiXLRQpH/X2TjjoeBKOZ95+56f6GyvE
NRDEr8rb5Hdg1oGW89VcBW9Pv/pOwH0mNy5B/8p42Fzxb5DUNQLCOUMIYa/VNz/dvWKaiPeaz7fi
k3JIlvqOgd0zA/jEsw2bycyP10y95WlVcrM6YH7ZfpzUaXGz2xP+/8r/knZey62qaxZ9l76nihxu
CcpZlmX7hnIkSiSBgKfvgc9Fe2mtsqq7T1Xvs7vO2hsBP3/4vjnHfEhWxWtHU+1LnYkYmMay4cJh
I8BGpg8eAa91Urc/DiDBjFmn0Knr2NE23Ecq5IEtbMMjbUlcnGbh0hSLT5i7vFyZZsEk7JDyezXC
ppF1KAhUAlILnCGm7D3mnzmhEQczTu1iW42K1KG7YlAyS6ZBvs53nU3cLCDv2KG0REk02Zef1z0n
/mfqxcQ+rMvXsn/AeZmvTPsZlVXt4OTE3Ak2AddgORRTT2NOcMQc4JZA1F/yK6gt4liZBov4kRLn
3AO9jlgVr5PqBjG2ZJsOafUu0Z4wJvUUwLnpXFALokBC3yt91Qtjlr9K4NOMJTyRRcCeoljE5Ctk
I3NUTc8ro4S2Rh/2ydyrIKsa/qC5Nuan2ZnwI4NGw6w6RNv+LTu0c3hgy/NemwfzEjsjnXdUiwp9
Bs0bGSdnLeDC+oynpJ/Yy5RtPKqPUfkx/LVa8T5XERFO3etgtKjaAQwIThSHI00tkgz4X+EsINBA
RIp+UAHF6FEGflKdl9OrOZOd/GE4+k34p4F3Qhukf8ydr0SkDw5iCHQjnqgNMV0PyNffmQOmF9mV
Z9nZK2zkJFy6EFaDfjLx6uWb+AksU+JPU8D1rGYFy+AYAz5KVWh1iJsnZywobzmIK7xM2E9SN0tH
RTU9WpCJYPCN60XFRPF+HQHyqDh1t17rvSqEIhB/cXKen/FR6na2WIn+TKbxwpEJcfMjdh4RBhWV
D6y0CLs9mjU0cFEjkzFg2hrRDSN5tDJmHXplYt1shzyPV38ghOQrasMqipaxwojcYeqkjaDb48YR
yykwHh1Lnq0w2+FY89Sny2NqzLMH/g2+nWyeey+bJht+q8EkCSPeMb56B6PIezYFxjFKGSI4Z79A
ZHED6B5rsN+v12m0IdkEaQmWdGurzOIVY2d1ejht4l29SHfFFLPtAi78zFqioHzC1z/jJDr7z1Dy
JzK2ORhok4SJPluIkNuEbbzLVwp+gVG26dAKCuPkQYFac/ZUpIItSzotDkpS16lCWareX8byJFsP
S3TLUs+f2fL3W2SHs3wZrX1vW8+txTDhZZNiomysaXxApO2vqvmwSVdX2lTc0eirZuKq2xKTuxVY
pRCLzYc1K1/CdBgJ2AiJxYb4HGE+ZX06z2gLjhsiBU4jRFvLlr9rx8UaZcooo9ChH4FhjIdflm+J
Pxh+FIvay4Ui7ahY839sNqtpxVEhX6W76ANXSYBZ2ium6lO405+0WbyLKA4410W+Qi65ULjcZUzb
5mhs0sMc2fpK2YSHbXzAUrukWRl+Us/Xd+EBVAL/M3cIGHqubQy8/rbwoA6Kc+73aDwrz9UgfJ+n
S2NaHKu5vzJ318ndY9g/jrbmH5vBmxPfVfM7kSh6NqbbjHkajzALm7wtn6Cy7Dtqjcljx7o1QGvz
hbWGfTntp8kEkttEhoMn03ixTVRI7B+NkTFRJslLe/SnyTKfG4doakFGvDxGm2CTvzJyH/z35CHj
zDCMwWBjjYMN0STTeKfNFAauugYyAso1necTbRUt2yNg+CnEDZOt5XlSQbaLGKbW0l8z3qfNIVhb
G0wdu+qo7xg0k2yiTc1VgcLfx5GLkGoijPQV+VvTHu7KuL5zcvhWo9+c9hRDo5SGopJd/Xfh/8dW
OlRTJdfSNiCKFiCvB5ULeGC0lUCtFUvojq6yVAAw+SOKpIt2lmHQuCyHAR/sh1eq71QM7fKqnv3v
z6Gmrqq6ROSepskqeOs/N/lhH8u+RgDh3j8Y73B4KMp6Ar2/URAzYYEYCe3fT1F/nxS5ItRuThVU
ZU1NvrliYdRqb55VfX9+Pz2mzFARXaNxhWJ3BN/LrtFHMrl/nMIBHM7qeufyw1n3j1cxRKCiFdZI
CtUs+baomVTXXlErOjzByh9rI8WFUfqKS220wqov3Hnx8l/NCVPnSqqFaNigGK3cFBXisLVEVfdR
sywRPbMwIX6HVz4K7F1CRmljd2vMF4jGmfvxR9vAkkh7u1eYkv+qotz8jJtnfkouStSdrOFnkFKG
8m7VLAw+TGE3tv3J9ek0HcKnKKusSYIY//7E/24S3Vz8pvpw7mvFN0qeQec8dU7BYwDqtH74nB4J
vc2Y9/eHx5igqN8v+/eMdXPZm4pElmfdqWgFdV87A0g72moYkb18PkSVDXEe6aG6e2b+e2z98bZv
KgRxaJ5Mjs3a/rLAR8bUxr5yi7Yfm87dgssw4d6M4z+udSNEt3JmGyM2QIy9SKP82ZhUy/xofsAD
taMFO46PctaMoz0mANztd4b1d6nj9uI6WntF5SMyTO3m4uHpfC0bPvC9MEkq+4UWbke6E/Vbi3UN
5sdXe8jHd8vgf5VXeaM/rzoUaH7MoldNMmMjVtS9+jKsM/i1EbU6kQdGxulnME0y0PF3bvV7Ovrt
Vm+qIISwcsVEU/dzhq8IhPFlSNXiwMzny/jtHw+lvf/6+ribwPpX+eXmbm9W3KLMTynzirq/fJvp
rBHkuWjRf4FXezMWdz6WOxe7LbP6YWvWbcijRc9MXOU0di8TgvO2ELld4U6RS77zHr8LTz/eo0HK
axXEPFL5RVsTt0jI23WZbIMXhRNAYG+4zQhiMjg1rCXFPt52x2JwtN+55399QT+G0+3SJyqq4CeC
pO6vHLwqTzGnzIzX12hObW9n7lkVgvFKfk84aFKPwQG0vDtH/Wt50Cks6xb/0SXjptyXF43kGzE/
AQBdDAgHjq0xiVUcot/wP6p/nCvRiEFOTUaCuULcaBp3nsO/X4esmaZGpIaufGeX/HgdutalaSzU
6l56MtZUFh/zDcQCyEHnL7jJSGlXwQEdYo0BUYNiTKLNUsZWCIX+7uL8z2H446fcfOHZqVeL4tqq
+6fkFQVLvOGEdkTQ+968JsffX7/6z9f/41o3H7ZcZUF9lvphNrkCw3JjLGbsUYGPnu2Yw37gVrOK
IJVByIqayzvT+huYEMIKoCjPg74HXh/9Q1zXT8insDvCr5hJXreIXwkosHYGWQlzm5Jh4CJyDs/g
pmBnTC4oiLFazBq29r/f0r/nKkU2NMNADiF9L4k/3mRdG9m1owy/b59kbKyAncbKU04oDvrnVTsB
yW2jEaEKgRobM+gLmMveVhcn17xjz/xPUsif0yZ5Keqw55FIm2fH9+dc3bQ4suI8ue4jwBCY/+ic
8nx92/xCl0/4FIyCE7FcdPw2HX+RXRVSxBflKPA/cETA+iCbf8CQYDYDN0hFnPZFcVmnZnWBhfok
boEVYFXkoFESj+aAx9Q7+/qFpDH7UjZIXl5wYcidV5gO/ixIQLAcTWo2PIpdP6234kFbiCgx1vUj
VA9iAVSqisWjtDh/xIRlfSaT80Z+ZUag0NTWTP3gj9FyAv2QXINaBRLlISBtBCckwJjBzo5QGMpG
5jgglymFEOniqoCK63+xwzWzIZkvRdxsQHFwYmlg2CLcrVFgfpVfEYp2MjB8D10slSBK7l/5K66l
seHEb0C7CXND9I0faOB2KHNhhzL+jNkAIYlbwSpJRk3niGA3eMxf6j57MtF8GbbJSCaQBx61BfcT
z5WNJpixaEp2/aS8lGSfYEZbA1rDVfjM0FChu6jAFOgw2CgGn/JHP/CohHAZ/i0GjcXAg42eEtvA
xTBAQqmjcmPZZQdzxaaiBbOJaiusdty4RHX0XjFQ3FEq8kHZfCbQYN/kXXoo3swDdVlGx4mC1BEt
VfYG0Avrf7SuN2XkoMtP3gc52rd/sPk0nuFLhNt6339eim93/P70XG5RlXEOl4/wQzDKY8vBL14g
liQz6kl+L18xpVOSU74wG+RfxVP6lR7TY7jzj+YcDaV4xJImHpVpy3tAZcnDUhzYJcBlmnd1WcNN
OPpvKtyQ1wha0gdyXBh21PQQAra4Kfjs8Rvd04H9NTNZoqboiiJ9t3VZh26+HaUse62S0z1fTcZ5
Hy7UO9XDckaVUb2Xfib9dSDiaqopSpzG6AFhp/7zamlVnfqkCsmNwO46Tt9ziA1H9YEX2KxIzv7U
Pq7b3+epf93fzysOq8CPaSotitoSooD7w+2yvWxELBBwHR7j1tF3/79L3Rx8zqVBzLTCpUq+QcoP
m7QeYXTrl7gW8jsHnbtP8uag019Us4iHi4W0eogHcoxdguTtkXQsSGWgZMCv/H5736fVP6bZm5d3
M1Sksu6sKOTlKe+15UBE2yFL6TubD6ez9VX//Pv1hln7t8vdHHB8SzxpvsUd0mOhVHA6QL9MV3xv
d422f5cJbu7s5ojR+oofVD2XalwA4scOpShCX2vbesKWMOzMhRPyAX36eu8tDnuMn/doIsA0LGOo
07B+ydLNyqUVQciRJ0n2Mpp+9cOcgTUX4Hg6aP+pEq0p4TKC8PVQ30QKOoBhfn/If2kDuKjGp89m
TBZNzlc3X6SRJ2bdnaNw39PEYQ4gZ0jHaQji2j2vJPjV1Kqf/k/XHFrPkqZZinjzuHkiZ1/yw3B/
daCqedcXrMwsTpq5lw7xMlPJXBrdueTt5pfbNCRCyOhyaxActJuxeyHezOBMF+zFcTCPGtefQrU9
sRsBShK/JOuhwKl7d/fct/PdcFlraLKrIh7uvypeVRrLrXBV/B1bCIAir1Dh9v7zecIamfi2f0yX
/ebOnQ6zzJ9DikuqBocNQBWGat7cqRRlRiGorb/r999Ns9Or/xjvexgDsBpGwXuwvnPB23309z3+
uODNd2qGcilepKu/ix6jR3rRHpSCSTPTPBWs+Z1rDaPxt5u7GTnnSy0loci1VNZ+YGUivmKaHOzZ
Ju2d6ce4nX+4L0YLpUMZfYTJV8pv+blyNJGRnWqcgPQRZ/0I8/i6MkDRDYEK4jadNtNopSEHfG4f
4k30kuyyz3wtPCWoASBEbNNNsiWNttwoE/3Z//A3tPym8pO6bnfyhjbGPJyfvXqKq4loRLukDVDT
ydDGxRNUKjt6qGhdXMhvgcY4JzzTWFhgXM4HJOaYMFfNGNkvlWaQJPeOaP8Ys3/c982cFMlR2XTh
ydrhqiVDE/PCxcnP9lR6CyUkmW3ptP1SJL5GJLMVzzqJvg7YmkhdqzjytDuv4a9y4u1rGBb4H69B
UK5xXOepBfEjmiUoB+B9bKNtfvRH5xXu1rW5Sqi4R4/hIhoZ098H3L+vTsXaoo6uU7W+mR4Do+/N
tmAQpPUYYzRmUWjbNhvrtJzxvo8JWccnIszsfJaPIT+210ltzHy6jtG9teLvD1tWVJ3jlmZJus6n
/eeDsCLpcr3KQxiNk14cE8HI8aTR76PyFtosDLLviHeOVn8t+abMusB8YomWZlkIvv+8ZqXneVtE
hbbjqHp6rbfC6kI7Ll117glU1e/PWvt7IuFi4C4GUTnIC/Fmq9Y2SU1lG34DMFYQJAD2/C0jUKxG
hHH4myGTaqxwCHiFxezWMzl1k9QVvBFW9BRtEryYHYR5iMynKa7FC64S1D+x7aMLS4dSP02x7D3q
4cJPzjNNHaVfMAJLfVQaHiR/rHDsv9NlSA81hiLn/X530jBO/5y6kGfjG1BYfAwOqje7QzE1unNS
i9zdC0sBrLtF9UUL2XCbaADwIw8QCWyRbXmSpM7pXZ/rHEs/fv8R6r8e8c8fMXz7Pz6mIjJLsY14
xNoAoRyyuEYNyd8wTN/aN5n44wc4P4JH1A0cpzPpdRjMcTU4JafkcEB7ZwTJZS4nKBI33RiTBc4X
QlsZe9p0kr7ICzlzye1t7j2972DzH4/PMDjWD2pX/hutPZuGP3+5lqpFlylWtDWkhcqIwGo4SmDN
GNO+8oI3q/SE9xPJX9VE3li21WLudSvrqIKpUq09uPZ+gz8VZlQHgv0K/2MZqEeL28Ijfhms2nQJ
Ke+StJjkh7Q8JvE848hsOkrhGpdZqo8vM/JsyEdPde8au3mwKFU3NMCMrjL4KtUEj/wln4nNNAfv
Hng+DE4QdvBdM8coxvqmfill8JSX3C2I+24fL0dDBfpsY7Hi5N8OBqWXuvFa/mkitiGhAmSvZv0r
p0kR7IarNK6hu2IzvuazSPLag7bp1M8+WwiJ1/luthFHJSmVOylcKvnA85Pwmr5xky+dzq9Zi/zD
KwyzeTby1TGgsJRbd/qIrdfYVB2dM7A50TbNWPGMQ4sYCDfyNjbnF8B6lWeaUxywA0SiPWDITUzb
eMTll3Z3pjn1O574rzfNXKuiQld1/vPnm84uvimWhRFtIc9wPFZCl5pGBqe8duCKXD/xehhEjQC+
RW8Bj+5Ve8P50R8j2iCckTH800kcwC2ufHFFVEM4/86OpI4J+GsoZAgTAeGDNsY9jeWmmFGlCZI5
YRASwcRACtF6xG7UeMVnlyDjcNg6pR8iGcQRaz2JnRI4ysrJYTuAJCXTkmdujUFPU2EYIJmFnTEf
4crWmyU22mxmkIGImZOANz4VQJqtF6ajnEI0OMPWk/WB6omSjCIPuGoIHKctXBZqSEAySvzCqQ3x
kGmvxE4TOyi/KsmDM04b+oXIGpcqld64oewiLEvBdwDRhaZGdaK2AzIsqXFhD4ITbg6eo5qBdxQF
m9q3vCfLXqvsfJMdTiqVDFhahknQjMOfBhZ9HuI3k4OysPb8LSVLXkJ/sa+o0PSXaF58Ke+UC8Ln
lgn5U31QJkimvqJd9AoLlSeGf4O/gZFPmCIACpyCZ6CIPJtZ5VxNL5WpI0GBdsFqiJ/C25XfRJyC
jccPDn/3jGipEIazJcVNkgWYy2XJjvlr7cmKF0luVrslEQNIkSCPtiNCR9TS46/ixQ35VNkbQQLF
PgjizHTz0wiFV09UguCKiavDzfdd4iYNiACgRGgomZ8oUYQvQA4irsHX61M4R++JooZEEp2KE4UR
7LmPlKOyDxy8woFgDMnpHviFVDgp2VMo4s2QckMp6sMgv0V2A2uMxzgWncoH6mMTxxO/klF/snPM
SjnLm8vBGWBwFY+qctw0Hq5tLmroA36ZKHMR8z/T3I6kw4b3ZHlm70q1KxMFALicnRbxSTxQHKLl
WNTGCmQUy+ne/HeKReAnk2wif7MjlQ9AtBr8Ag6xLI8fMCdBOl59F1L+GS3T6kqZ0rTPiXvW7Stq
IijqaHgIYSFMlYwFCsmMdSp6J/fSO8Mlo/KRHwr9u1tcFci8Dpm4PKUKChpBcrHTflKCkClkEXk0
5NTggZ50QJNZO95KmHjOxbJbYnd0WBTPwvxyUN8s9tjXN5zOhewl7G7weqYuYQkGrPdsxMOMiD5s
TjZ2Q4qbjkGO+l594s8YwOO5D9WaiKInYhNaAqVuSdjoKa6JW+i2YbQ6JdsGcAEVN9By3SJIRobq
ZsTfWqMLOQWJS1pB23iZNgZGXnWIa5Sv6GEgSEkebAFuJeNxgZVBSUhlBZHeR39xiYWFByGU4MsH
oul//Qr/+i5a/5wGTZl+51DSBoplcpS72feK2ZWGwTk+rXO//Mx7YVRRnBCfdMqgRitDK6pXEeXM
DqBFyohOa8tNQKP5QKTVbFXAP7rqi6wbKd1asdRJWiduF1bbS53BFf8yyDorTAhXwVPFaibAuxCL
bKLXGTb+1kk1eSBfVebRLGaKEC5p2jhVO6/EgowrPNUtVOhKmCrlq19/pSVBpAWIVOag35/CbXmC
msjwFLB/WJamD4iwPxeD8JwWmVUEOEsBMYgIE42ohlLAKoxwo0raqV/BUEAZVvYkDcPxq+6VDm72
bd+/gL0o4nRTk/gRN79AaqPLudP5BUYyCpOFRD4JCjJ9UV+e5MJjL3nnjoct9e17B+YoUqSgr8LZ
88877tVrFV8vUgodCx8aIRtmgWuRlSWtukV4PuQIlmDYdPGua9tlyHC4iuGoa+91af9x39Lg9NEk
yhcGypI/f4feiYEI72ZIERVcoQIXz5p/jtNFq4/1eqt14Oik3Uiv38QTqWcqJCnjcBkS0eSZiq5G
Z3m4/6tuCgDD25BUXeHp8FVQ57jZHNRWHJzM1E/XEYZXWXKutUmw9KwTRyGkIjqcIyn1MqBId97K
8NRv3gq1qqESgEdB0267XXkvt2JpCsm6JhNZEQiPZIbjWGExNWs4BWFx6b7phahnu2p/kg53rv+v
+wZASr8NRRHnh5vZIFSaojHDIF1LxqEpHoxgVWqgYs9uYxgEUT8Vwlyrt3cuelMJ+H7YFMsUhqHG
1vvbB/zjtBD1J8sQk4ijnvLAW5fEVXF5E6n8poTXhSupgJjevZ7DfZrfud9/Db6fV745d2Zme7KS
jo8OxXmdfdYEUsrzRh7E0Fd9zM3+fqf/utzAczQ44HNCuz3m1lp5qvOSUZWlLk+Xy5XCPKeT2E/Y
b5f1nZIZD/Dv4TQcrGlWShheLePmHJaYWiJZJz/e5i47obGF0lJ6yogso9AUbugO9U9VRmany+6N
EE/aw8W42yJ/afnj8OZqN1en5qc+Tp8Blhucg2C1QM/Iu2GvUliP2XUivKVnRyggTwOcqyZtgd3j
onvS9Smt3Kh9PVlz/bFgXySuzvm6ilF2VxMRsOhckh9bMnlIosleO5RyPuwY2xjagWn3cYXtgpAK
0uoAjiETGe5YqrxCDqITRzOvJGAFcBJUYC/OV2L4WpxeROUrDJY++7Cg2QpErQUTq92dq1WYbMPz
Rp/26bJ5C05v7LyTZhmzeTzmhGZuYV2wCbiAhtsT8E3WN2M+89jBFsKYKDnB8miOXzfsfsA2jeuL
AwpLLeBYcBuT4rxOrWOGEBrCORtQiePE7ER3sOcRNVTlwqPh9P3EZKus7uSH9LJTCbcB/T8EkSFf
J7ULHeRIU5+EVwztaL9Fr1tnlq2JY8Ke8njgWPGvpy+6GXoE/YDeRuGr9bMETAZkFXWh0fZtZwRH
xOBRWL6APPS75PSkxDia4RhM2TB6TyD9OQXA9NO7pUXiGcb5dWK6Vr/BlPyazMHnuMJD3blJjBGJ
EL89vWiMKOB4zEmaYR5BSp7RShy45idzJrh7WZ91W04HAz6Ek1HuWjDVXPWlwkmULXplVCdOp71k
MVh29Knn4psFDU81PSQiLVXg1i7KhMszHKNEmQQNLn5A+C15GphSkHmJ3eLxGs/KGuYSVRak3eNu
nEEeH/u+k78TiETwQu36hAEKiwsJIq/KiJF9pqzwbAmcMSgusO2C3x7OC6h6xFodYuBVjbXSvoxk
CCg0pqfL5pTPrHDhOxUbHv3OadMc1oubeZ2yjKmJCqBk1bptRRR6ZZa62MVbs2UfPbqSTuMiYoBZ
rbp6MZfH1hP7wfKpM8jecHvOGCaWqmo55TBVXd3yWBGKFczEAQzXbFuyDXJt5g+YLChdUPv8oUVW
OsqSrDsgviqHI+/01LyRtNiLHFhcIG6X2XDgLz0GroHdnE8YdqaHEDyY1dksJEj4EIeDLputMgEK
9rDWXEmnoEAbUftGFvdmxiiku4HlXDv0/vRV4MamR8OIAMisWgGrL3xXqu7MY/+YNhUWiUFtDAlC
ueVA5F15CaWzFWwtc3z5IA4HP5ErnzlDEfJwbwW+d7GbsvQ1PAGPEQ3cgR1bkhUAjoS4ExmLW7cy
Ifl1b6D8qvPIehHUkfxUG7uaI+Mn7/X3teK2WTisisgdNdi8jBtZ+66x/VgVlfIclEZ0jRHwhhQV
HwjeTQ4aPH422LENgAT7RDqDUSQeURgUb79f3rwp4f11+WGn8uPyzZmSbRBe4i2VA22Nl6UEhYKm
hdoIwhX+/6GkSA4hJY/YhiQHz4vDn/Cgr1BRGQRcwcPgbPCVbyp++EuguRQ0dEZ7MOFIrF0/tYjq
xPhKohNVjmIcmiNjdYlGUT5StDEJmZQDGdgyFPzrECW/i79o38uaV+5OH7DC6ul1wamtGJVLwnM4
bMaJJ0lDThIXp/wUcs586QlDIjwvAolnNy/nF9g8xB2YAbBMp7qn9FJuOjl/PbKb1bbKJCkTre83
pm9hmnJcoU6Bt+iJ+t5Z8wTbPY+irf+cEPktbatnFghxc90oL6Te7QkTYEgvyln1IH3h31zLkLZs
7k36Dkb6/fV+d3xvJqQ/RtfNzqfq/FyvT3VMrIyTb4im2dafpxkFYnnPiefyGONTMefpdqBdv2kP
d67+V5mVwY2AnEYpShBTtb5pzT9GV9e1ArZkOdiCjG21jlwk0Joctfsp5ahE2WrNzJ8pcGoBLlv6
rmmcFgsEgpGiXBbsYmTOAZ05Rgx08l6S06yWlhmEvX5S+ksqzdHgbeO9H5CKRcY8UJ8VcMmICYID
bFuHnAaf1Y3Uui/zuWIpgP7WbPRXCXsrVZdo5DfEk+0tGXnUSIetlCxTamRXzYmsx8r6uhqejvsM
DrrMrErmHX63YhFNk+usCrGw9me37MfpuH7TsxmkTONFy3dKs/QFIjuJ/ByX5/dae1TSWXmivuQJ
aJL2IcGBjwRUXJCSJ7MkHzD/GIXtCwlgrpJ/cvsb85kZv0RpxpPBTdRArS82meZtCNIjtMi1rElK
0F1G3MIyPl7dEHgCaGrKSwQP0nwI+kcLh7WrV6iUPmvjBSofISVNMwlQi8n5GGF1098F+fzjVKFy
sJYxKdBvkY2bjgv94zDksEQw+cDChW08ToXD2Tpw8jTPe0vlMb9TgKOqSilB2V0EYLBI4GLxRQvo
HmCncH8fgP8efz9+0c3s1vlGX0cCELIoe8ctS943qae9U3+xygGabbzQ8ym1EoL41I/SD19zryC8
rIV1/aKKGcRzOSXivmZn6BYt1P/0RB4gkWh0rPAvziiAyZS9I5pnRAD7IzRWhIQ2pqfFnqC4AIZ/
v59buvkw9WgipCS45/TSROvmvHqSzpUsFUGw7XOuuYCG3ANNFUFw989ht6k129XH0e4S2vRaSmVq
BJQuD7owloh5j9Z9fmSiVVvSjbGiJm7cw/2cpa8dW8NJ83UBwYuvjXKeOM+b50B7UdrG+f0WvjEA
NzPScPLl3C0OXBj5ZuFNkrS76InEuVfwDCgVhcNU7o+DwCYZlgSBrbQo1+QUsRFfmT4Il+nw4iqS
kv1xBJq8dQxtWREX/Ww47Gzy8v2EgoeiaCmBfaXAkehes6NoPdKLUfCYHoI7S6Y2DJqbO7AkJjO6
piYykFu4gBLUgwmoC7eK8ALsx0ZJqZO6mnjnblHFY/ODLi7kYGrNZyLhTksO8haNeFB/PWHiANOd
i8yWy7PwSgmO/8wsBHZfsYb1vgD/Sswyhfp4lNIpESH0u3Exul484I+JNcvKsXZl5zwpNVcIpiQb
tcCysmkZj6/NY0iPJrlD4PjHesf0zWHWMoZTO+KFP7cI4ck4+ddTa21aY0jGQ+wNNXp1NVZqa0fM
qmw1TTfZnS8UN+0ntQTGPA3rqTZRVu2gQH6wDi1S0zOCkbVcPZ0eRDc057roVvWcSrESfGqcUZQJ
sRLni2j/Pt7+6v+gQpLpNpsYxYZGsHnT6TtlbZ6n18TYFKQxlm/MRWE6GO8r8Autd5le1EljbhWI
ypR/sJAR8WmrayT8md3p7wKuW3o7OFgJ5Voq/E513D5f6jsftnSrDODL1oZOLkpGGuPouG5mKrUX
Sl0qA2NzFl6a8wgAu9wtadIwzXfyjB3wMR1DYhflCeersHzKshV12QDoULEFrXcxydd1QkfyXaHZ
nLpx13Dq5/wQn6d+M4lI75AFW2JNBHulTaRj4OkcDz90Wp52sDDINNU+WxHMOpcyxy0oNnlVWQnJ
qU5J+BWJoEQ9hyORnY0wiHEeJNKDV7kXslUlUYC+Z8eoL8ZnQDd4A6/O5TEkWmwcd065LbRX5TKq
L2TUo5l1SwuLb1dMKHhdsfwQHJF4FGFEZULIF83gTvOdbpaJwBuQPgSsWMchFhUPlLYsBlj2JFU9
g7xT5rVNj4yt30lrY6zr46Z2FXGoxtMXGOJhQ0+4U8i8BR0OL0o1KBaiKWBrg9jtz68hUDVVT9SL
tqEjzHmh1Xep/lUptHRD+wK1mubITsGFP9sVy5LcI3NmnGkZeaW16s9fIdFTEyapkozc6wHEc/ua
s/8CJ/5pVq8Gcbie7+j6TPfnxj3JhzxIjP6cuJBDiBSlVOrO0FFuVg9FbDLjYnTyhlSOaf/URovT
qpBn/cJnH9/UtvpwfQ7DUczOIltwD+xRkDBfBU7YtOBZLZWpJK/kHQXie8qYfz3WP37b8Nt/7BTL
IvPNEyXiTWgRlkrfHWc9QM4EsnYxFrqFNBc8i9S60CFeWj6tYYf766j2IA3MNPFT2yTwL6lK2ADd
q2ZhEsGlFmOa0xlhWnkBPNt5/fp9arm16Q1Dgd+MJ3TQPEv6t+Trx2/ORV+7NnENvRLHQuXVK4w2
7TubTAkF2SJxaZhJz5o0guf8+5W/uwR/v8n/ufJwuv1xZTNOxGvYX+UNLZtoZc6UCL6cUJF4fqw+
U9nLoWaeFJrzydbM7QvRPud0WQsTWdh9Eq7lKK8QaGy6yuFzmaysjytrqaM+4ZJ5DdxAml1eylHh
UffbiPMA9OBVHbVo913i0Ukc3nMa2ypT/5WJp0OLoE51bXnuZ/qRKgGFBeQEv98vO5t/DV3Zguaj
GJZkmjfTY6f0US00F3lTvOabF/JrZhGVqWZqwkLgiuQY6I0nR4BtvyLoLM2XTPmEWU9XaPNMaWSf
6etOtEXxJo6lkPQMG8l9vAUgnkCLs2ra1ZeFcZnIX7QxlQRe9Vf6YT5qDwSPkPNO8AtAkXQuHgMX
sQN7E3WrjqX9lSIdCbNLcj/H9P3LTR95ZOp9ciIGt0q8qjhvA9fvvahwiB5uAUxAhHEJQIQb0c3R
IllzJtBcmAvMoBVtswCcQXp9bINnTlZ2BNg2a0m3lBFKQEuBJ1vSwO3e9VC1U7geRr8ko6cAqcS5
+lncyuMhk/VdPM1JqDEWOHKPZKRU5bGh5Bm7xJpCFSJ5U55ptk90wnNPYPMDVF7Bq9dk9AUEOIpe
Sr1Raoh95tFqDwb679H1sZqFaKYhRWgvejFuYqiGZxAmXHBBjShaWf6gfoAwENrpPi48NXu9NNgZ
Pisc9ondkYRhKy4KlTx6NyjMIjthw3OFrmDMDJIrq/13EOXpumD9QyRQR47idiu6I1djn7GMEVI/
OR1zDklOvdDfyOS0xLnMRCnN9WZUk3zHEXHIOTfIDxjOYScEJU+/j0R6dP8aiXzuQ+sGT6d0c/pv
ZbGp5ECRIeHjm3GNNfDY9D1ZVjntKldAyqdNg+wt4UBfA2eqiMHKXvWU1nvvZsUIryBnTpzLyM+N
7Yn4mB58M2F+4aoUt0mwS7hff4LK45IfK5LWEFMR5Yg8CFILDGIr3SIpUTf6YtF86U+Fa+oOOoN8
xFgSD4Kng3ZUNumR6DwvqF58t5yDQm+3Fztct5FXAf5im2XYKvEJgG2pep/IPvH4VJSRmAyzLqk5
+MNEibKEq6yHJE02qYQ2ecaVY8ZbRUav4JHuSnQpgXr8zkXfz4sc/BJF2UNwyEwUcsO/G6WR/qD3
T1ThNQZCO6FkXtPbL5V1Q2RHdCjBLyvBcw8+KR7nb8E4wGL+1HgnBAIXu5YcI3pM+DMiuhy/WtF7
SPpF172dr460oa5pM+IWQGVKgl+3DU6mnuRBkfMYAhRMVSdphKzx4juC77T5wFhAfgHOt4vnUQjO
5ToJhbkcTJu301gBzIxibneaNYPixJiR7SIQvQm1aSrT4CcBQuIVIp2ahKKLEOwAReb8gTxHe8tU
kuSIRwIeR8rM2ASHAhmGEHDLqfCoOeihLi4xwyuCdP+bsPNabhtdtvAToQoZxC0CM8UsUrxBiZSI
QGQCRHj688H74sxoXHZt15S3k0TgD92rVxDSY40XiDoJuBZq1yD7PZz77JVldSI6oXpL43MB/p2P
xk26FPekYS7bY3ohmrPFhwuu3wAklKS54m5eTPxinOZOnDnwK3hqD+Fji8iS4G/AJP6KOtXXErFd
6bjFq/Jx4AWQOoxtSf5ad/iIPUnzfUNL9DIc1RotiUluDEKFiB947smFyjNHEt1a24TVwIccjdwc
fslYurSmq92zmbEa0kAItZ83u+KNmho2szEjfjBQHKyVzlJ9UIbFUn/zhXds9uTlUHWi5SoFO10I
yjEaoxCSD0KEb9kH9feBODHzPQk/gm1I3BV+Ma6yixwczfWZuM6lIYMDLltcTBgQVYvan2vc+flU
Eh1/3qrM1t6pHQseFrbFkGaRcI1xUZeItnlOX3h0KBd8sEfJIje/yAt+pBMNS7FgRffJ1EsniQpr
tMAVezuBk4pejZBdw3mqLhGWe5Iuu7e2XZtuqk67F1kXrf0g3/TR2OEDWx+5e8vxD2/8W51tw+VJ
F8ZBdtOTDxXqn2fpFiEUCeS3c0oTAvsIc5sUDRkaL+959qOdvPQ8aBLjKBXAfZ9jjniyigWVNcbA
LI7eQVyB72EihW8hOVWE8EqwyIppUiUL7TnCvFUsURnmRylCtfgp5gAubp7uyNdsphkeaLtRMcH0
WeGeyYvjk9P9xVoL4HFVyv5JCh+ofnirsmVjzWN7Tv2SB19VtZb9GJbUYOy9JTU5y+YP4Wyi08uU
dfmaaV/U7OIQz8dB8ooELt1JJx6rbFuCoUU0EOqmUCdpcXkuaNXb8L0DZTMC5IQQjjmcSIOr4XrX
Ksw0ihaPMJ1modbje3QsTgSmstKIsicr/osEYBgzzwbSypcvkUIabtr+ZceESXwrPnFOazhO/UfY
7YTn37Ckoc39UXPpIhxCxBcDCvOr0fxHzUU4iRTGmSBtoGncu0+yRX0i88xv+TVNyNYVnfKjXJKi
OkqmwrLG+4QqGZCGd8kU5bGIxxDV2KyCNlS0JXmPR0av1VTCPF9xHpy7hR1uFFtMxrrgKJoDT+tY
s0/ag87pqWzq5+bPd5k6gL9/+EQ/SbBBJY1eTe7LmzbAwElaStK3qTFtIPIOxmPvzYXnvO3e0kFd
CZSoZAcIlHngRqGjOKE7DsmJcgUQVmarFeW6en7yaTTz9Gz27WMvAPNXbTSvn6xgsJhJJH3SCyGT
+RIgeXXLJJ0p+hL+D1v0zx/tp8vrUJoP4nSGSSaGKarxo0AWe2rFsvekjQfls0dF0tyyZRcTJ6yf
qML+/NV+/yBHOggJDSFSxB8YQ660surVPMgXdlE9tYsY0eTN5XtVuSRaZ9Thy+DxKaxLhxmPKWDi
I3dwTi3WA9RGcn4IhrJiAN8cWvkYBCKZkW0LzZwsdGUZ50QuTNRgoveL5INm+6BgU1ozuTtF2kf9
V1X9L7DhPwsDkpiO6Q/i+p9knUDukrxWTWmDiPyFzyWxWSIn5N40IaS+V91ihKq/hDC9EVq4dyp8
1imxLHnl5iQ8P+MTUmbTnOvpG3l1WruIhbmnjdNZetAxUvfe6pInNH/gbqmeu47I+SHQ00ecOyv0
MdZ7/UabBf2ZXxc7QPdxgv1ey6HFFIpkO1KCp4QnfXNJ6d/pRlG/go8LcXgvJ6rszmUS88JroF2+
ks+uvZTixqio4K3M1cmmg36Hgx2cb+qH7gRmpcFJbMbVC4bfrCMVgxO6sNZ4Zp88zVarVXCinyrq
9aCQaAEp4Wg2DGz6dFWhk6S4V2+CvyYNKr922JXMzPYIiaqQYIfCxMbbUrMVghGpo7Ro2lWrRrs1
y3ZFSmSPVWS3rS4mEw3cQJ6zekYwg91gy6hi9ML1Z0DxBUSPLfyVgDUYBMckk42hKQBeCVu/nejL
EHHfk+Yzs6S5js23B23ZIZoJ305pXUhjjNB62rUHgwPUcYcicLFNI7ml4MNEmqXy3Cj5uIxKf6xI
kzJfFLg26OcHTWyfvnnVQTjK7bKpNoI0rsv1yF++oI44vTQpKqjoVlQu8VNQiRqa1Kc/b6zfoWI6
tDGM6FVDE8EfOcH+ceY+hZGc9SELscK1XbMYs+GHWk7LdjHSxk13aZeoNZJsGcJoFrD57KexOFVQ
OGvppBh31V82OlHHvzkypQG61lRUPPDG/v0NyYEY93pnSBthHXkTzsJ6tPfSBWVD1EykmtiXgOaK
ze+KRJI85mgLHjsWXwevON340E9PJTcC0Uw0fqWbAbujjDKm/BFStML968DWebxH+pQg0H6sITyQ
nWf7WcBy+Qwfpx4nB33B0AvT7PLGfpTJJkq7hTFt9xS0dKbq3YiOTe8G+k6f+6mTUvBPRYUpC9F+
jufkFexjotDU2YtCVV6SD1E+5mHlxoRe+8e8vyTZR6bd0Aeom36qhMSEOeF3xbiEvfUZV1dC0H2G
V/CoiKbiROg34XNe0Htrq1kg0u6Mw2/iEnVjmeLEp61YusKun3r9BCVsE5IPZzU077DicSTQnKHe
d8Qh9huC9Ti6iv40hAHbvCul/eBFh7uRN4+hnRD+tWKU2ijUdqS2mGRfZktMD3v8tsjgcs35rxzy
Ztc98UKzTcblyQiHrobZIimIRKPn4GsrTfgOooXeTXP5XY5mUnwBu9Fu+TJdPu7KoQRab2b66Sl+
5UAaz4VQT6Hj+pBarVYo4VCeU2Dgt178HtFrfrXRxJQXyuw1Jiis5JR5+dNR+rf77PfrDkKZpMrM
14wf+IccyLKWM4zYZBi+FmfVX9UPRqe6fUm2XuTIBxHiQrhUPDfPN8p3+pcZANKw/yz8YQMafBkk
9/+dPAmtYmqBVokb+YKAWoNqzT2E/CBxpRv2Ig0M+/fWIbLyZY10i6oy+mruDPeg+qNkAGDpE7va
qMcGiOPx1cs0BTXpYDil9sRREblmPT8r2SmoXzflWv+moIasJh0kchSJPBu3XxohUr6dUKvbHZzB
m/qtLKDcUxvpGHaqZHSTX8Uwjxmf/Sq2fFMJZsqxjXQBjIZy+L3GF9UdxAh7+K/kfReWvy0y2yQT
6viCWZA72ZHVK1KOEgcUQWG21E/1PoKPgIMGDcutPBhXGXQZ28bKfqErC2wRuwnSiXLbgpPTbPBe
DU4IIZ43XCfEs88isopNfZAdsri7zKLNhyTwHvO/2qlHRzqC0d4A0UDJVVs9NhqxA0GeM5z4Rmho
2En4ikW7HFwYUz4x8iGkmTzlZkabTUlO22rclTmqBkbLu95Vr5DDgIleK6Q4FSzaAQ61dB4JqY6g
XrwIzzUvxH1U9/ydBo1MbztZ01U0Bt6NtDMqUNh3f9S+tU9iL2N9cMqI7w+CK9q3vnELOO+JjXJH
I0midUI8nTwLI+SLfi2PujJF8oZ+UYnIQEWf4mgMIOl2+PpEMXVDqB5mwsYQhspnIHmp//Kw8OwB
Tm2ESCIcEd0GyPor32f0X9yG3cPQjtGdiHneTyGzXNRGU3S1uCHvrSpncMvLp9t1hFBb2ldx0nQ3
MRGqM1OcpPHYkBy/X/s8wiXewwUzLepIyVGoa4Dh6OqJsntT1iaUVSw8rq8P7F9UtuaBxls56C5G
zIAyqBlQ+1BRI8mZ5DNZt4krDcnBOiKQQf1JsnuP4AJbt6vXWCOSTa0SMV+HSMHi5/GVo0sRh0IR
VUlaE8HoIFskkBZt3YPkw6cNWxJcg+BVi39AoRe9AJpzuD4tCvLnneXvPBazUHN0bLHQylSOelBZ
K5Wdkloo2ywJFsaTbCYMpsEWwFSG4E8i0Rk4ETVmQdwMdpQCmeQA6jxvGLfw90lslHGaUV0SF01m
RySsDAwHvgoXiA0UA06BDgRH0Q/WS4+6xcrAofFShS0KVMl4fEpZrG+hIhSW9I0NA+6k+3yifcRn
lkl5wyz8hjNLQ4xBPH21zN/cVzuFOgOfkGB3hkTEbgJ1DOl+Q5y4ZzolGEY0/BZ1Hg7St2DWHMJN
t1Rp/v/C8FV+w5v693L6wWc3iyiM/JTiMiK6qbNl4h6xcpaGeHtKSXLUJCqCBS8Bli2nYUj5zOfN
bQAzSjG4F1o16FaeSAbv3VYnxrOncSXxHieR0Y7+oToPjkIHcu5O8ciKCI2kU9/XiML9+tIdOawq
xjO/VoOSIq7qf9n9EDaDGdBVw9HcO/qfYDJQ5/BqPWAAFAVuyCtiySfOmfVMod0xuFh7ne0ZNg2J
ege7IQWwuGjXYmee+8BJzVllkrOHlGhavBmLMrAMkWNZGSs4fZuQHAf9CnsiXUodUBKBuhhnU6pl
7+odBc1RO6Gt0j/N0JLv/UBuCzHGF96NI35/ON7MmOZEnRvjs0zrKw0nK8UoZ2BjzIRP4Rt/lSe2
9ZhTUbVzaA8KLQv5U3JgVtuxv3BZ8h1TszoSQ7mcTbyFUMByfnMik2Fb4gFnWPXltWYWZxpW01gv
HGmpNFDj+FayNd4IuM1CMMTHihI/3486+IeW966/V/v2Gq/Ltfyp/rJCWoDqXOSP+CQchUuxXEKg
GpUweLVtlUwkKh1rOMG3TyQ9F7Re3T47oe3ryXp0sgNbRKzcchDbow1je3BIpj222jbqqGaNSEl8
7mFBvVr7dRGwikXNRB3LUS+PxkiUAnlcXAcK3sdoi2cUVyUmY2BZPrcAAAQ6AWXaPGyfFVjZBCoq
1MU3aJ35FjFntXsCR+IN8C7iAUzM3Zgz28ss1//i0QkXgtea2np+iF8IsGRx3K1NstttaitVsXSg
xNc4zGyyXfWPHh2kYPEzOgs41I07Yt4xGqfX4gwMrbw1gGwTVG+4QaWN0xOKyM2CZpCNCZ2aKuEw
WhRTzndU5sWGC7G9G/NmyS+OR6fkELwLKwM3g5Bvcj06l+/6OX+TX7Y64v/zMNDnfijNBB5/RS/4
fOu/ul3wHRzLcbZgVgnJ1yQ0WVww9AAuJjiZys9bwMGXnQdeFdlVF22oMxkvBqAcFQwLHgUQpiwE
N0ousjlgsBz9NPzlv1kh/IZIAbVVxDEE0TaSnJ+abVDITNe9RAQmsP0dPCRj/wJamXfvHggqw+Pg
huEwN8aH+PkY2GHwtSYF+P/gul4EaAlslj5rqDsornlnKlXuXm/hGSPlBWEF4z83XxA8flPzKaIB
fQ/F0sDq+nezY8aalo3ih7hJlzynHDt+wpWQqH42O/Uo3tt0XZ69b2h6wbHdRJwb7E6V/MSJRwFQ
29RhAVlTMZ1NNoELAg18nMuOdKvv+ODjqSZfias0rHQlLBknxctolptrtXVrDgSY85Qq+HHdEep6
LbMxm8h61o1/5dgsSIAkrfZS3NvN46rsuZd5nxzF8JnZFLBUNMlqb0OcwkXaPyGClq5UOEN9fkcO
S0Wn7Ps1ByD4AhO+rLef73yjgUxMMH+lx7EKv7nWgQLLyd09hyqzXtGxNB/eBsoPMoGISC9Yusfq
+ppCvxZ2+oaS0aBNgrNzMU8VlOq7TwEF8ssXSagnhruAoQAcxfQLdzWK1RZXuU/+bW3ZvYuMcu8d
6C6RCZeEyQCJD9Uy21G8JvdoiDsYpfiR2XjD8WT5aMK+vnuPudKNgTzOnMTD8VtOVdAGZku3HAII
Zj8foelUyViDr4aeVLIUSjEQliW1RzJHzmgj4kvhPDrkTMM5ph7mGCyKofiFJMkAAwQtqaCUMV/G
fn4IFuZ3u4yJuiUFSLhXRJQzbVHfY9S0R8oSmHMkzTOIohZmhBA2AzuEUxEkhOP3u/uQG0oHS8XF
7qWj6rA8aFxUSCveO6JmhWkLIBmDMYQBz2mGgOIQUjTcE4JWVA4jeMe8EyB1sGRYlNTu16GKd8sp
I4Z2KKMBsAf97eOj7Dn0nfTzGY+pVDihXyAqnvWcGXPM34ingRX7q14RHnPwA7gpD3+CjF9Di3n2
l89zfcMhLgTOJRShG4tOFy+B+CibO5hC5LI0g1ed+IXzg3HsJ4SD8y9SuSHuGIWIlceVMaQw0jxX
TFLNBSr+h+rQUJe5i2Yk94YnkrNQpzj8MmBSDAu1Cj+JUetHE0TOhjITkWTlbiIvAKmAnHV+XZsE
AkQlN6LQ9xx+Hj7ewrlyQrGuLJQe0TcPODdWwVlI7PKLwYZWueQZQO8Dm0owvNBgr2Bb2E8ljA0k
hlYIzsDC3C5B5D7Bf1ECosfj+S0pPnnlcIDyk3nkrowSJ1bHyIJM8AS0MYnj7Xm2YeDiLiXC22C/
C24QDtoZCD4d7zHe91wFnVsxW3q64FqyP2njuUmAB0XLEEnDHB2nOGEI22S6y9SlPoOIv7AqgPxz
eF3xHTQyx894XLb4MVzfB/OCtSj3Bwab4ky505M8PlJk9RPNpWSmNI5G1gsZTW6Ja5le8AAJxLxE
FAM+lxevbWiz+BgdAwdtoLrwqmRqVIwFaxvpcsQ38VgagPLUEpfULS/VdoSoxhy6KoA5mChm4pow
FBPSwsm5WHE8hxsZdTso4Uq9EnAUM5tt7OC7jRZ5hr9vuq2+4axre8a+UjVhHshxk+EEFGMYcsTS
n/pW+CAdObzit8ZeGAH1LaszSMqyIqNxJXxVq44/33/wF588v3ygjUe+HVBkdQ5QcJ27dIjQ4712
SXcSkPINL3+dEc1BGXzVhAlQa+pzCboPajmEz2whaErbZt98Sd/VlvKAc/nKb8IDRQHMj+6qbDLC
PFAfiNfR6TUxAQlhEK/iC5UJAmw6ufjlciJTkVPa8q+WCHsF+kO4FOgFrPqL8l/5JK2BgqdEWlBz
NThDYfSyeWJBb2Gckm3iQTwOWsrkuLv1sNmA/EZ3hGDKRVmxgyJi62HnHUb0+JbxjqVsc2jfWWuh
N6j7/c3rfQTGao0AJOk44C5hN3IEB/KfdobkB8OBk7gYAbvNsEnUWMws+Bz8gWdpj6JpcBiyh4dr
Y4Dn7x5lLK1M7ND/4ZuEi2ThlLeYd/fFRcSDD74F2cbok4QYeRITbGM4yb3/4kakfnncqN+SWwfP
ZC4c6ICDCcbS82Abr8jjPujmRGic7DmjSCuR9LSOwW+atsr6bR15GZW2VPx6B5sct+jaEvc5sAOv
xeWxRMjoacFJrZnwLEG58ou8YATH1+Xpt2+Aed7I8s/SkQ+NWB6lGAMmi//66gyryRwMbs0DZwII
23cpj7F+ncg+3VX+F+0ldcJvyghcYnSVmQyxW9oP2plkVl2ZSUa/8Y4CJ+IZ9PL5Tu0V7h6fI6gz
LCzubw6GW3kWvh7XDnJ1uAivI9dg1aLNXkVH7ZB1Fr0FD7vbanvanLOwCNc6tlejqXhiXDBDnMYv
Vx+vj3BoqmJafItChF97UudR7+KmilhPtjRqPswbGKli8cKRxRRmaNHyL0+3tBdTY3LO7Z5VSe/B
WJfACn4xGMitXEocntQMQ4IP3p8gNAfEMezgdwZ/Xufi603OElC8YkHDNyjGgcgoOgDpUTM+rWYH
6GReufENc8xh3R2fw4FuYSdSYyN5TaRFzYti1VYkQGOcQAw3hwD/0qRmrMHn4IrEHmKuSpZ5oSfP
vHn/xhVk8iIRTl6xWlUx5Hf7N4mwMoSW49FmtATBed05pxRu119dSgJ4t2ry8fMbNoi5qzl2uWFR
HSCGtQg3I2XXn3Tn9M4vI3WEzjgLZ9yYwa76NOfPDSkiR6zCCvwZOI28BXvY+HyMcZrIL/i99LYG
T+hLnkJ/WsPpXmShC32z3IZkRfnv0oYaDy69hSGg4c+yfbFmMRLcEs4G6IHHt5XeuOOhJfKhILN6
B4Q0F6JDndfM26azeqLP/Bn+fhcTm29Wf7aOtyYY9AB35fCGPj3uf2qYEQ22leKzqjnxtv8Ob8Sd
Dp2FKLt+ZZcX7buyo0W9H+I1OhFGFRKvYAXPlgzvP1fT0u+KaaJoFUh7A2FQ+kFw1EZd1uojfIPi
pb8TLGlBR5XwycjCnfgHItGScUMonzELoP3+bW7xa5T774meAWzLDhypEgr8n/NQfKkfdVPQegRL
oX+rEwfrGKV0tMChIADH5cKn4zAAYqnMWdxc1nD7GugIVklJz1gSc3WAQc8xJJfiJOCQ/eqNoRTM
IQth7EjpCP7yjuMMjk8a0lBCSxqnDdwX+Tzq8EPXrTCfPJ+WcMIGCpNpmmEoQv4AP/nwgEvH5we7
j+lChJKRTnVQJzcb8cZVHVwLc7BYp8BUTsl3ugAfxU7zzImo78t3mnHAzyV5ONtKXhBbDUpMhU4o
9mBC4tP2P63HR0tFijmkx9WDa4nD9Iol0oHElPaT0vizlkHoBsfT+goRQTlgWRsTRsqJr1jdSTty
62FUwD/4ekzwrKCT57iOQfpaR9jiMlIcoGEEfzlBjQFL+sPL+0lhHxnCqJcfvDxl/6tZHRMFi5Zq
A5pjHiLAfnVXYkUPRW4XrMJP5nHwtRaJbL++qce40QKIm3YmzV4HSnoOH9BL82rwnT4dTbXTD7CR
YM1BcUin0tYnGszu1oYt7uubumc86N2KDUWNTETlTLw9b6gv0C1rrs67lq1kGXM007xsRidcX0rw
K25baH6tlR9Huz9vI+23zwJ/cETwhJOIv4ii/5gINkWTtTJE4Q2nMMlqpNVCwivgbHK/Yp2TLmj8
Bkh3/fx8yhNaOJASX5nTo1DN+lSo38oJoyDOV6CN0aH78Ffam4GfNUcmhTv20hhJw4bEn6wbYapk
i46ACte08+6YJ3PCXfDa2ejj6FJnA7idnaKV8zcDAWxZfvfK//9jSj8YBb2svdKiEhBs7/ubn078
dyhM9VyJx7gBU/gF4EsDb5Wmaow7OK2ZzsZddncWRnlI8oV6R4lIgxuRtUb7eX9izIVZeeCaZzZk
/oUFLsZSxYVQZnbk62FXJzq++CtprWwyoMrYd9/FGQY5CzpgutBzF9pw2Ye/XX70OzbetN3V+aq6
49WTxvPk0HOMBAz4gJB5I85LcKvejUUO096OXe0DCfe0euf3wcJ6waUoV+6vT3UZ3vzIorTOSK16
faeTwYxoGHo38pJykH11Nrl0He+U7SsaSUC8rfoXZ0J1mNv+Z4shwyVeB52IbPyoUTQpMPtnxOms
oPLNhrDAvBsjv8iiGfMjnrloh2/6/LUIxtlwZ9LjZivMtQorvaan/i14D2f9JFDH6Z3RP8BZS+5e
m9uj/QPLlcBlUpMUbnM1XwNBGoefqPlLCLA8LIk/fYQfF0zaGUaRv179przBR/dP6U0iytEkKS4Y
qzPymZhVYEL1oa+NbQ0K9ze8SPvNmtU1XdL0Xy4vov7jGVa5IWTPHJOBnGn0OXtMlcAFE8hxnAhd
LRlDg44+0MsWvUv1B1iEnT6LlMvl5VEozeN+1tyocc3VhjImuPLdQh2FfIdnsceR5E8a4u2+UYRj
WjXc4Gt4EFaoQWp16QGjauzX7tMcPyBo1W9p9Be6lPGbB6zjFfMr+AmDZfXHA2Z9JEaQUsf2pqVu
k/sQGcaSWCaQHytCBs2zfNfnjBajjXZrydnkSN4YZ/GujAkLeKFM/SRdlaX03nxShjKuJPHXqd+U
Kbnopft0jK1C0UVPC+LiESGaABSPNbLIDgGYA51RaVV3ihypG+x+ZXaM77wu8Df7I9TtfsW9R7n0
l1GH+ZsT918f+wcHw4+jV6LkTPmHMEtpBv+u4PC8xJvRAKX1Z49wA+gXQGXyPVbhclklB3FJl5u9
MynjQAL8amWLKyh62Xq/BtGhFpf49nurwfjpk9wQqjRw19NwuaszDXesdqg10KD0OwZVUN59/LPs
8pPGvC4PArMKcDrq4m15zfcJXfCin1avxvbpOz/gD9IUMZ/MFHp46PQWGClMCJSbL9YTtm8D6oM5
h2xYyYPSxCl6J8wdQGY4kz64VuPGJoQNqwBfyWxGU6UPB/rPV9kvpvi/NyxxatxjImFeuvE/Sdg/
rjI96dMi92RxI7WL9AN+kDrzCREbc+hhEyMAuM+Nj/JvKt1fheZ/vqxmDDEbI2OYhXKO/OPLlpFh
CgS6iRv6lLbcruINWmhQi2rRbF5z+koSmKqZ0qPAP7b17M8f2vilFvzPl6cGHhRImjgSh27xH1/e
SDPhVRuduCEOtQVAJHii0xnsnOR0+UKet0gdaWmAeXobrdUcWR0LkiNfKM2fFQoB/Sg/sGZx1bna
XaR8NdIXylL/7ghipHYLZtLUS+0uRBjdKYuG3ERgOKjr02QqKVc/n9Q7PVi9jGvGINMXP8t8m5U7
/qsJ9NvBZnRRDTDnSkH3EEEFAJ0uaRXtUJ0wBAKyODzADnDmy6spGLX/3OW39Nxk8yLal+nSGBIz
3oZd6ORAOgQpt/OondYIqLQTeiQJioYxrcxr8qbVdqQsgYBEfTHqwzGi9p646GQSpqBKx+ITjofB
Hy+nj2yhMBEyp16wf2GP3E2x0YL5nTG0KxDxPg86Bq/i2usvem8jL+3amQntvHWk8hCaTETPnggo
mu47efXciYBezfO9pN+A5vwmMCWrQSJAPIQSpCRRbQF73pQ8EOZxAWeQT9KoIqX00/5M97EN7akR
5Dk1xSS0vyNGiObJr4eBySwM4SzL755096V3Q0/G4JxK3QzUisgbM/yGHvqmJOTFdw/MH/BoH0Pr
8VCAJqvHtxStTWPeo5L9Np8nypN+2l51tvZorJyKdto0hwclu/64FfxL8QQukQKVQHgcpXwd7kwQ
SRH3CEqjlBDewXTwM2UiyANlWKGC4EfmRKYpeVaK67f0o1riPO9Ep5TFNDY/gXtYVVgmkc/F5TRA
OK/EbRTylWS4zj4uFtpYxFYbeIf03rHqcobVtBjhkmusfuc0xDaPgQGFb75SmP6yeWuDoTzzpRII
k0Y/vT6PoiusKSrAAJkHYDt+xGRU/ngQOto2TkMqAbACUAEMJ7R4T7gosNiHWb1+oANr93zRMJ2o
2+yeBHYNgIHPU+4C/cF6rISxKYwxliWcJAzG/pq86hFuknlhhSewKi+ctUgnFYcX3pLRDpRQuiYF
dDlWoSTuPNMN68+H+FGlHw2m6AkuaCoWf3241IH6jCGHgoXNRW8XeA+Brei1YYd17nAnZviHGoxR
i6xzQn+uMJSEDpwYLmHECUqd4A1rzTiZdNkhAYF8FWSmqBVjxM8CZfETGo6I123tiwNQnz/mRR5O
BL1/o0PsCV0Om4WJ2miwteSPPPuNwYgRHtQ4JMd1O1IBxBly5itP3SGZypRvofoMwPQ1DA/wYJor
xaSh0FTTT+0tS3Z5vs9wHN6Yplt5G64EQdi0AvEtuFYqy5G36gz0IRsN5SwhPThcaulMI5uH2uYx
bWhUCypVaWuIk24M5F3tYMqo8J0g9WPQCTzbjVra5GJaqkDxpJMDtZPZqMybwDXE1u5tsRachjWR
BDv8PYP2SNqlJQbYyiLHSwRsqXNkBwNvgsDqaN9K2xzwohF4B/5nmAxdSgppNmOLatUOJQyZ3lzE
xkUBYdOR0avn+rl+UjhEpK7CnVLfy9lKn4vCqXhPvXUzuLX47Rw7YTRLo/gtWCYYRowf68c+6ucQ
W9AK+OMvY/Yg2GYOCFq1p7w5qfAS6Obfnxgi5CiJDn0M6WEEvQUTBTykAjuUJ+XGi9zHRPJWC3ku
6FcghwyqYtEeEgK1Jw9/jJeHTEvyIsxS+aC4eboQeA/kR6s7YoBu/fjxhjiDjUIHboxWtY6pkqtP
GNNBqqSf08Z4it6FW45b5B7T2k5FFDJ/QU9/zSEnGOgqRNTMVCJQHoJoSe9jnLla3XBBPLT8hSY3
eB1jA+4h3R1+YupXhXysvImjY/w6Ct4y4ggKHAC50TKqNhK4iF9NRtFFixDwphMRxZsgrmp4QXnU
Wp63VlMRLfzVl1uscTZm8Z7kH+w0vZRnzySzHtpNXsfKpVE30klvtgH6/jPNhPHGmKzIl3iuJaMU
2yX7+VoxCmLABZ/HGHhCk6Gl0Bclp1YTXx4e+leoyNOMQZ8gEcs0R42BzXb1WBnFPsbT9blH9eRN
y7uOwH4lZx9N0GD/9vYAwcBPK9hgASd8YA72TM8h/KsuLjD/e/PLj1rcnMziCnZdbpneBLzOCC/6
SS64qvquMkdMF0G/YgPWgQOLmUvkkBmelfAJe0bVc5+g8BIr1cTC7QXbtulr28hHMZthC43jHrFH
muoglDLSYxxNhGARfTOu9xtESjipCVeAiwLiQH+Mi3wuPNgjrVtAE8qVSRhOopL6RPtslKPJ8LzL
537VOt1V1mYMHDzMehkSmQeNFgKfGOSZlqjOlMatkyVGQv4qUrau712F0cKv9uYM24FacqFXTJ6d
4zeoEjcBtnLGQhtN6mhamjtp8GoBBVNOAP6vaNLC26qBpL8FaeH5DAQ6hDf+uu6XRsNnmz71FVVD
2Z9f0UIFoKcbwX1eWYeQERHH6cyp+hmCB2QwcXlpRluKnB6Qqnf8epPLCw2OLZlY3u3PhZc0dF9/
qruGMv+fdZdMWlIcFVSbyM00q81X/S2eGTfZP0fCJ2eV5mYRtzcED3CdiNbV/fN3oP+3kaDeHUkk
9cmiKgOC/vs7iFQzK5SM78B7F4+DYrcaq+/epK/nGnNMtnH42XmbLIFgsqlUV2cez7p44CuQjmYR
iP2hE96o3vRJfruzYHDpjpw6t0Mkzi0x10uZoQ5TAGPNoCDHRsHBcQYK2Dc3lEBeCSIkbnOGJYmt
crmbSNr60pKpXERcUQQUf+lgNdceW2Vr9BekVDowJkhAbqtXsXkv/0YI+Z9VyM+XMvhvDkk5OInI
PxgWpSDkXRyC7HmPqWq+1TBiXLy6dcgo/bQgs21jHAKc31A+1uOSKmTwjMciNMGshjoA5AcowUvn
3jelT3zvYNNBnp51TUJjs696xcH14lXO6o4DCPVD8h0A/uhu9gkyRqEkjxbZW6t8B+p7Qi0UrwfY
dGsw6RYnMgxJes3XxDh7WNnFd257eV67XCfC6tFDlsVgsGKve3O4BK9F/dqG2GhnaDWjRRe5cTiD
no2DmGSe+rojhccNrmazVPEgRO7KnBCbsBQBujF+AjL64RuXMPLDaNffZcVWGGxZZT1GrQkHuBIt
+BWKG4HUBne/xmNprAluYXx55xHSKvLlSDpsz3h5M/LAysD8VJXdaDQJciwOwJOXo2ipDtVpuepg
K2+l/M5FWj3H8XPc4xNdnoCEczoFXoQwrgXCu0X8mHpXrxfdQsLvur3HUMqWuIzxtxmltba8hHZV
T0L6Xrh4QfIFZs7QV14ISwO2uCdPMUOG0zuFgPII/uKWJ/+XEj7Cfwa5kTgi+Ig8kX9vJ7VutLjo
Q4II0gVT+xSitbACx9cxO9Bc7bF8IVgEZsvf6mwnl2eDzhshPFGC4BKpC4igc71q42KjMMM3p+TO
Fa+vP+956Xd7HrItS1tUVUXSfmAmoSonKABf3aZN1h2KkWwi4K5ZnHx/9uiZVcHXQqwJ/6CAWXbt
a6SG+V+GH798ZX9sMl2CbaVrGCYh3Puh2aieSuZXZdZtGogMWb4xyq2Ox0Xo4WAeX2KwKWknjayC
8YsyS+qZH/8fZ++1WzmSdd0+EQF6cyttb+VTqRsilYbeez79P0J90J9EbWzi9I2qSolKBoMRy841
55tdLiCds4p/fv9e2eGNYQKm8Y9KvB3VYmZ9H7Xca+ubZMRR21YUlorhrqZr10L3dRc0Ng3CO8n7
4YoZTeoTc6dH+d6UZXZdNi1Bcihr/8G3fnIHSagNUZ+wKe1wghBHHtcNlPDWMkAMuVi4+ZPOLNG2
bg50R3Jw0NfPxQUiKx4PYa1mcS4Et9DXw6v1g1FYYzrc+Uy5kkDZ6lkGRGKsAuCVrQqTym3rHYye
Dnizk1zw8EzkHhUo1ehdDK1+U0BuAEeafIza26B91IanLnhgjraOmbsFcf3Y4OYUhdrzpvVWXbhS
kyNEpX7FR4c8KspnvNulas7nN5rOAA5apXYpqc+dXa5G6Tj0T5H312yOtsWM8Qr8YWESni1Khqx7
rNn1/fzWXBQSS8y0w3UkI3ThTI5QEhVNZVh1fAbQUzn5rRHA4XCvhm+hSwLZnnrotK4/8ds07McT
dZl3RmHHMicXu5WGyDOrgifK96Z+P/aHUcZxQGW+Lucqr98PKzGDLIOYRGfYxtSpX0+LUucdZCtR
fFZNODP+jsOjJ6+r8E7tjzAr68GipjKMm1Z6km0JAz27gguv+2UFUxsihaopVawghaFBcR8cudnY
uMWCoXw7umcVbX20gB2HhUEIxzAVLV71GMDiqobnrLAXJT3P659gdlsmX32UEi2tS1i8SxG7byoI
6UooPPRdO/6GwryFyztnMoZhUzp0THZYVBauL0EVO//Fdn18Gabz0P1j2Pbjzz+ZEYNR7Npy/Phc
SQeTgini6vheUla0lTLmcdpkk7Y7y9tL5doLNkW/sP0j5N8FowFltW46ZCtQkoHCbiFL4KPnPtzF
76aaJveCFX6j2x8kT7Erly1C2Qf0p6oeh0gwfzs0SYKf1zfjwiVUFdCyjm3jZzRnckozx81k1fei
s5+f7WjpQXrC0YRxCSKxNcz+JTjo60/8Tu/J9ov5ZkazFE37RvwtDXku5bIZnqVcg6iZXNl8oCga
+Pd+Da6SGqdkn2u4H4KzZdPLBmrT99ladq11IJDESPEG/66v6Vtc4ghHD0chBWbRCProU306Em3q
pYHR1+HZHqSdrUonlBh2sZ/f6Mkvum/7MMpXNRMpOiMFcpqufzf+cMhUbV8xQKKnyUFWfjbQrnFu
yRYRjJCaoxeo+yjc+eo+VN98wIrX1zw9Jf9ZsqMZigwyw54ilJqwNNwkKSDDVu817Q/NH6ZaHyvl
Uem9Jff3+tOmgdvH0+BrV+Glo5k0PSehEeTloDADyhtZzhnDEcK0CNrOoBZ6/VH61M2LZ6lwKUMM
LwM71yZn0pBLX231LjzrxrCQyo0yFtuggMTNH7ZDZi6s6Kdi0iUelJvK+1kQqJbluVVoUkHlbvVv
IQhNgza3Ddon7cEud78LvFfZoVncPFXFWVZ+SEzdOCC7OuVXztxlX70lFCq7sqXnW9MctbI1Wg9x
tA50mtGdfYTvpiyT14iBNqv4df2NlWkXcvrGE0staU4fSPTqzj3tWzHnFz5UzRlpgwpgNLMWgfEi
LGKyvf7c6eX/eKyFAj3EnBYgm0k0XhS92lZqG57THCDok0yPM9oHzkOP0EhXPdJLuP488fd9Nrwf
z3MYReaJFh2kyfPSotPqxorDs1FsOwq0/UEx97NH9ZuL+c9jUEozCBVhOJi4mMhE3UDPeC0Ci7HC
fgNvP4VgGtEN0Y3blqOBt4Mcq2ruSr2FJmvOxVy6mwie/ncFIsP4ZE7soFNSu2IFrQpHBnPyxg/O
HJFGGO4gDby+q98EYqbvO9lWy9MHN9DFZxzvHAX1gAhY67JLf5XKz8Bzb5viiUaC0j215hxATFzF
6ReFKxkVayRl6c1Ntro2yyyToIqBUoU6hTwI6Qg1uI+U1yJFmIOdblXycBOC4uwYGG8zb37JVOC7
aNsryMSgEjTZaJ85+17zA9iJZFgNoCrOqULT58ktf9d3ylECQp6ka7uxmRZ3F8ng3I5Avlugs0HC
GHRB7qCsQ+mvpj8WBGNpT5UuO44gsNMGOmYJIH/rrEI3Ouc6fe+lhuCbgcCfeN+ioWFl0/sHTaYz
Ju87d0IDxiwgh1QAtMLJMPhvUQmWEhaPpP/TpLu8gj84fPeoxnLrn/26X1uusoKudEf8Wzo/3Z5R
qEY/tM0Lpgxax5sWluEgZji+YaZX0VD/0g5Rlmwbd1h3ZrUMM5DHnXxrOMbJBUOOQlKNBi1RTOLH
a80k/QfBPqJUUlNOCVTzbgjgWrB/eHQyWySgilBfKGFDs3BrofATwgrrVtLCKWghqvvewQcHP4nN
UlKtxnhvVW/H7wlL+Nm4SKWjx/pIp6RLoepsziWzCN3A/K5nLgrASH3k0AlS6OMAhnaaZcmkR61Z
MDUh9OzmBxWUv0xXg+q05/l/szHZhIb5lJn5MaM33wH2tmJ/42sPHeQNmeCaZ0vtuFvpzGmlNjN4
Kd3WAda/9Fn8SpXeDWWD3505bRfMJXUvx3FMU9dRg5kcdkXzpEi26CsIIaYq/OfF2rrwnG1jKUfT
g+GuiBeIZUFZN7j3iQ4zx0MAxK/x0pXWwaUFpKsDOC2hAfI/rEzwuhnEVLpFHPfV3jiZYbiIAwRn
Q3mB6+HWhrfW1NxX2GTgKxqX4wAizHW2dumsWsr+vW3fmMGzFw6LnNnG5C6JHy13VzFSObOyC55N
N8EoOehr29/Hx4pCbyR9YM8wDA45LvF+iXvmNHUcZ6RzuDR4AG7G9QdrFwIWqGDAKeBoVGzE5GOZ
rpUqRur6ZxMRSRfMcO8xrQhCHr6oJgHZAaarqPMVJ56qirPsGX71lR9299YkDIl4Z4XKpZWXCF0y
WUlpP6SzUTPg2FDiHNLsQ2zJ9su7Sjn89il31GF7NLJ/Ayajal7zLNml7Q+dorE+w2twwbnoZJQI
gmmw9hD/ff3Y+qB7mtFavkgssfP/ue6h+0i3Pg5erm/jJd/y5WGTWKwaxrSrM/Ewej6KCy7fey2d
N24+HXGJmcvqhbu9KPmsc2nQJT+uO5xnlLcsSyTtX1+0U/SOqEXyz7V6sDSIvh4lVM5yeRFkMHse
GxnlD4Up3nHtab+sfmcw4D/z+peu/OclTF4/7r24rZUwEGFvDkMCTqPK/sJh38otlAbA3d34FHvF
mq/gVyertE5qdexRB7U7e1sxgVTRUW4zY+bGz61rcuHTpITDs/YCcqjXxHolbOu1jWy9SCC8EKWV
/s7swxRGRoihO0jECFYqjt5HOfBTQBPISkVBjtukVweDaRhpn1As8LvfTb8nMm19VISsmbOniis6
CS6+PHTy/Y3GaNFR4qEDcUQCJriizz2GogOPChRAo+itAHrgjs0ijKJbE7KBwES6SfPXOpNYNjJH
EejwXP2ZK281REcj8PWawZl+fJbVYiYWuvhJPm3R5KgMlmbFiuv451I9RNIpUF75JITw5INEFPOf
xLy4OzZFAhhOgERNDBwd9L4Qgmg4XwbotLtixN0CFq7G97RFZbe+i2As84LnoU+XdvuYZu8dUK2y
QMdqnLG230oqnA9DxtAKjBTq3FOEc2x0tQyzjH/2af0L92gC2i4HB2g+RXPRLtb+GtZR1dSl0TyH
UcZ4J8cmeVQCBAyoocC0la8LMuw0ZWCiYuoSqsPrh/iC3USHQJxkBpkh1Zi08lQzN7JMH/0zNxhZ
sLa5w4gE1u8smg+ML51dqvaqbZObiw8kFvPpwhhRKANgaPxzGj+PRN+wc45GSmfqrgvezJbhFOiE
xnSju8e8+NGiqN5UjKacAwk2JjxV9zdCFyZ1pAUwjgjkpMToiW3MCY5/qwB/fDhNg52YnFuFHvbr
OitVzgffkv1zFvwgrw/KE7GeZtOBVn4k412d/Q3Q9M1+qBbkzMrz//BFTAr6H3UFWO++PlzLHa+1
utxH5wvhno3s/eWRUrThi6TNjNe85E0MyrH/fdjkTePCa32z5mEyEE/5qMh3bX4ukl3WLvIOyA/Q
AOkIuMjizmJDWcP1l/3WMvnYakdBRN6xuSJTSYKAJLxr1A4DgchVZW+a8paElDOI0Y6AAQkf2syU
bS4VtjiA+E/Mtmk6+sRRyKlpeWHcYyUY0kmSd8i2BSkzBpw69OBEvwzqCv4pEgPKvLheoC2rZiuC
w7AX9Au7RKQ/SJxJtOHcbRTd19Gb5P3O5deUSHw2yL50ST+vd2LVAidWNadusfntM/3l1DgLT29t
NJTi5qb8LpVdDIUiE9sD+eI3boNsLPPOJLcQR6IlmshGmEb/4scDhKFj6xXmII4Bb3v9JFzwFIai
mSpHUWe2atoZcLS8ijUnIaait1ejZNkKaUfVesFTcQjAaFx/3jcYhTh5CpVWehGqAhuWcCWfjJFK
lJw1Pd1cV0Nn4I8L2y+RFEGDyWhxl74TjatEuXoA6g0auvE58OgeHxVvLoy44NG/LGTSgElD2fPT
zicoT04inCKYVMhBMohd9AQbyAhlDKRLY2zQlERHRM7eitmLKG76JK4wFNyVojBeZlEM+rodbhmp
pSI7ngjqHBM2Awb4KNJE9pLStwy8wmaawsrusHz13IW8+O0NnkmVmZmDj/v66VNkRe5lnatDvqg9
tCBFOpQlG4ga3a0rF+jGfpSQr3/+i1fq0yMnrsjtk8YLIzIaodvaET2BHWIKhnqfuZ3fXGFQvm+u
advINcuCc/Dr5vqjZmmtbzBgmfwTPgX3FSKRU3ZrmnsNkHQOedAyFAtCQ4JfbCYwvnTWHRU6UyIi
DTbQqXpX1wIBrUMcLw+v+2IlK/eO+rcyYQo39zFFwERnSsqUlzDblnFxa+t/gsQ72dKzzWDM9Z3/
Nt7Cxfu8mCl6yMpMq4qrmjk1OO4Ovdc9+KUO8cSetpKvjEsrpHQjr9BYrdsHAiAhZewhPULAABaU
sJHU2Gjur6/qktljVUg5UzKjl/6Befp0BovAy9EDwey1UCbVwcKuXjj7HMEallkUrsXtR5xOfp15
rvj0k6PhIKJMTifLlsYN+3o0oiaMNXdMPVH+ba3ftEOTcadSKNt7gG5SaMLemCHgVES5CAFMYyZK
NS9cPgdqXeUj1KFUNnGG4+i1al7I3lkFhq/99ZQj2kNZdOQUSuGamXkfsfeBcY0efD96WeEuyPcd
lf+CNTOx64BiVqHqRLMVerEdheU4R0xlHYoKHYRWdA29fquD/QohxzxV9rZpkQiE4nNdF3vfXEXe
3od8MNhKxUoL78Ny7zqQIr7x5pJfA6HqkQJZ99VLCu767JlHfIGmbAz3NKA7qsKfaT3npoDlUpys
9DPUdX552zirOFxe/1jfyycfBpK9gr7RRuDn67dqtMYzlVaRTgQrjL/U+hnbaDtnJLauP+j7N/ny
oI8h4E+H0fKNrIReSDoJre/ihgGAhAlMrEay8p15bfGZ99ImIadcM5UahKLB566on/Dx0DFPrVc4
M6+/13er+/W9JuGm37RjOI5soAqr2HiWIZ1yt376z/k72wCY28LJsS5bVw8cly2kn03BdBh3FaQi
WXMkOe9yvEo6k+peyBrEyyH+JOvIwQOQ/Ho6AlsZVVvSpVM2gmwMQIa3pJZQugJdVM2tCJ/q6EcK
pRyNFuoD17f2QiTN42lFUthjGEmxJy+c2kkZxgrASvpWI4OaqNETJYYQydbuSYJzGcdOV2DGml88
Op+eOgkb8mDsiyxim4miAg/EXrTMoyPt5BXV6etvePGL0qZitBP6x2+V5rDpKoIU9tdOTkzsFBAW
6Du3fRJdS83bxjN9lItvRnSomqSq/GOSGadyGJeGwVklGM3i34q/wgto/XG+pPe9jkQKTsOG8rlA
/zmTSDRSLZ/wl+vXE/voDuzLAKT8FVl4CkEOAqXMRK+xyNe380IV8+tjxQZ8MjJypuZOnYkXVA8a
VBb1kT5FLf8VTUFMW+OsLeDWnRVDTvh0/dkfGfRXr0chgEj/A/AgCjVfn+3VoRe4tSOdEma2jN+w
JOry2ixeRkD+cgZ7iX6ooh9KeBjLe398pFUZmFB53urlqy29pcVvM89vKhm2fsYHDeQnU4CyTGXg
KGL0zv0NLGO5/ujqwAD//wdTqOjRUgCnZSkcjYm1VLvITdtwlE5YsAiIzpYqfgYLA6lr8BEtFwVs
NwyCkKEV2X3tDbCiEODMRnXfQwch50f5UUfGwGQC7+smKoAPMj/g7o39CjQTjV3bfRwdoAEHA3GH
6oxPdbK7VNsV7Z5eHjQK1z/jNyoMurncDFq6NlysDmqQX1fQR0HRKU4JmBvEkE5FS0DWnADiawc+
LVoadXNHKGf55Y0qn1yRVlBM8Iwl8QxArNsIzjBDh18M8zSztIubg1YtxPemSgFu8pWK1vENvcix
/1m5KOp3i+EaCzKjkgzLYACjr1A2KG4HpTjWjPeJIFOsRM53JrwB1xdjixs8Pe7ap8VM9glklYFq
X0Hg0D0OyeNYPQUFsnAHJ0BQ1X6qkNawW4+CJUhwvX7M4Xuq3CXjBSXtwZ4OogsbWQJlYA7NUm8U
9+gg3jaDIBAGF6GgotNrO08xD0zTxOCFbPk8VCAHc0G7BJt6Vi+r+tnX/2Z0ZwdbeVChzmHKmwFD
UKkBrBJWdYwN9RYfcnLtaK1CUgCzgu2kpz6FolDLjk1ivdvSLyPweQT0wkzDYBpaBlf66rlFpEnr
mSeD3MetktsHJ/a3A1jFIjxI6WMFPV4M136UPhUEaQa94QEovJa/9Oaqgpa0QLM62kY1xAWwvfsG
NFiooSjvUvyuNy/Xv8aFUJ9TC1bVtMHMYngnXyPxx9xBo45ydAhR5xPhzkBXukNimvoePSN6Jz5a
hXKlzh3KS/GPJorThkObCsTH1/syqg5Q3ir8CCCxugIEOS7R+V0C6z3QBaT60IC7yLx8wVI6BDUC
jqxjVwvQ18vO+FU4M5Hmh5Tvt6NpoYJlWULu3pp4gcovUje1uCdMG7CYPt9p6TFhanqrqve2e6dZ
xwQWLuawRgbH4fwdpTdYGUNK2oP805FXJuNAoYLWC4wvtMn3vrXV3AdQFbb8ZMSHLvkx9n8kSL3Y
Z5Eo1PdZ9GJUP+rkqDk/7epNiYAfwbOrb+UBXVL1jy1UDMZl4f3qnLMRoW+9t1Bb1P8QaoNK1bVf
lOCaXL4pzH+VvTMGQoCDYS8SkOnjXuq26qHQFmOyI8iq+5l86eLpga5EsQjyqJlPRWMV2quFoaSE
eeGGEdSWb9PQ58QTrVEYMuStB/+M+zBzZi8FP5+fKv78k7Me9cR3cpcz66IQVGwVfRFCvVwCPaBY
dEjA3SN0oTz7zV3XbEvpkNsnFRozb88gVarOucBLsRFVItoaGo7nG/BNtVt16Duf/ITwUmIEx3Vy
phSOGkAD6oW0IkPHuIVAkFI5sUsvTB7j2+2O1L3r5wJvEWNOjzC1PIsk1lKd/8zmfNqbQClzNZYU
91SVqxLaIo6cGvwJ3H8ttFv4wEhdmMVRFK68Xamf+s6ZyQu/TeILP0hH33YI4hjjkCehf5nGhgyq
QzpZBsMYg76QvVenV0lnz3H4KgoaZPJYFqcNoJoB+ZG+WdKLLQhEyJaf/5ez4pgQVNG64JhO7Js1
9LbZq457oqBIazLMf47uPbGdkr2FwU9hXEokxh0Sbl8F0cp0OTAY4JlZat5GEEP6dnQ70AyaWZZI
QKafSYQLhm1BFkBIPTnCRhhpRW25J8V6ThuoYLC59NDZGTBg3GNsm6HB2pNt2Jtxrsx66ch+fvok
UckiX+2d2HRFdtaY+h+13RCZRGBrZvsLlx5lyo71ASLUQT1/fdG0poGkKTmCbNnvoviT+Bu32aoM
qxGDXd/TC7U00b75v0dNrHfSqx5ExJV7Gu0jpKP2mkA+QtgBea0CAuoeyu4RGVNg5Bp9+lDepB7c
GSGqIfVzor7HhGmjJC3+XV/WJWOFjKqpg3ABbPiNbrhQBrca2YCjYm5y66HpNuQzsIRG7vPsbl/y
qZ8fNjntshwNVeMnrsh72/HFgSKVdxVZfnaUs2juFF+IK5l1oV1AjZCJiWnwYJil7RY9xgZtgYoa
ULeOigOSypj/AKSVvU3jpao8NIzMW0sGdEtthuHooyA3uUcELRrxi4y1kaeJqe2NdhLbo3uS85O7
zhqqQiT9DPmgnxtjhXdMEPRwoPzMgx+y/OKuTP29kv8V7i5Jftr1mqqqWfzELFMi86VNaK+VdGVD
n1IhhBoe5LdKuS3UORN54fZ/WfUkHjcLtHYMvXdF7UwufhNWFOWz5+9UcGDVjVm/drDJo1yo7Nm0
68fxUppCh5EsgNouLsucXMhB9ao+Aodwkt88/5XcMlK2KSTmxY+IqVBDXlvqtisg41iKY6NvO/ld
NhgH33j62tbm8u4L7urLaiZ3trWCuuiAcJxie00plYpvpq1liDtRZs6XYLhl6cw3ggUp7ZZGMFOC
u4BKoMkCHBIFeIrd3xKjsqs7gxaQeyKMCDtor6jPQgItu6ci/gHHT92dmrWbNluzucdlcYvoZ47x
EkfGf2I3fJ+SFgPQc0WBC2ZTMTXGH2Qh8K7oEyfqW64ZG32Df2APQBBR/+aBIIfaWSjyt3ELHPaX
Z03CqawMuihueRa4FHgTR/e8yI0XQhceelCrVyIogTIVuSuTUGBfvb8CX+kN79eP5sV31hk1sWWT
gvIHYO9T6KIVqp+5I8aL3AyoKzU7hmit5n12c7/Nb368MQ126hZQo5masGufntRVg1zGTemeQGuZ
ljhb5Q3tZAIVgFvAG3LlVy+kQd2tqDM7erN0Fdhh0Jq6/sbfuPOnC5lcRrtIFT8fcVmcv9w929ld
Ji3LdDUamyRbNvk+H1f8S3JfP4HbdtWdP+6HbElFigad0egLp6OC6jFvWoPfNplCWeRIqKJpbsNf
uJHtB1LIWtrYxm7stoF9D7JYexqs1fX3uABmEc3K/9vQyTWWwEeGfkltFb+DnaA1Aqy+r3fuB74+
Q2dTqHTDiLaUsiWqHzgIDJ2lQISwoV1BSp6iM8LwfHyPFb6+uAsOmLUxvSMK0mS5whh/+thtNRq1
RQtB7DG7S2WKkwU2MVYF6H02ibwAIxF78X/PmwRXmsmsXjTyPHGqgCvAyM2bw51NK10hjfYbBGPA
lPpasqPBOujdugecPZsKzL335JDHTTcEks86qEZzuLGuJJ21ef//VcHnDcnF+/vpxSeHWYt6P4hl
DnMWL/7T0CDQoXs62874wEZNvT69cYuYipqWpk/CnHRw3KGlMX5qAxm1EkgfNXMxBmvDg+MUCRJQ
M/SI+n3YwgEA0YgFfQuUw8o6Ss+Bt1bg+XFvdYWCws42z13A8DhaDHDAdWEHXToExOPv64fwUoGZ
IFChUyYWbH2cmk+nUC+9TPMVjBt1FibpsK4tWHXcSuf+AmpdrdPbsDuilDhjYi5EhF+eOzkFPUUx
I0pS91T3e+KzDN53kgxMBcUDj5M485oXyvfkncBFHPraBqNZXy+bHtVgXr3QPTXQZpkrpV6q1pJr
T82CWnTCGzuL64+89IIWD9JQ8sCcT/FpYWJIjl+zsaP9i/AamC1eA18JJGkWJ6OK3ZoePJyGikQi
Q7vfsmtLMpxIqnz31JfL2D4TDyX1QUyGRiSzWXtoxEAf4sZbfnbuv7g/qHAYVu6vUT7C3wfnEyl4
WZ9QOtW1g6p0O13Sltc3RLn4DQxwQw4fwvmWgPuKE2bDoDgnRjUC7SeudKzhst7gMriN1KZEbnv9
mRcDKWJwBGoZ1WaHJnc/Gpo8smzJOcnDFjfKrrRwdsCupgilVEJxvKoER28cPNnZUcn28vAYuj/o
gVOa8rVVHZ6k+kzQfX1dlwpUIjf477omjimvFX108E4fLTnnpBYnMhRqbvQ+wXmWlIMTWBnNGX94
qQby5bGT8M0Cr9THJdsx9EvkuMERMCMsHGC0M4k00y3IX8vY0TGHL1YtlphIr7n738JrYSbRh5M5
CFND6Soa8+z+6NDMrokTIAmHdZTKJug+EqLaEZGOBpm4PaLhaf2usm4vNT9nvoH49t8uDXAfOpVQ
0X5rHnaaIbm9jAkifYe/D62cGkmiUxk1kLUspf4PboLubJv9NqR4LfojY4PcNoWiWYznRWPhMAyL
9CoBwZRdJCxNabAGzFPu/bJVSrDwla9EjMetMPS7mRcXbujbi3962uTwjZbddbKEtaDwRJGnzO5l
xsYwT3ALO5T7nUJ0E42Fnf8vx94GLmrqhDxYq+l1bKJCjoA6M29Q3IhOqhgdY5pf3SawmnUDA3fr
DKKScMYOfOQlk1eGUYCBDoPvDIp1+souLhBOORcq7yNjMEH+AiEmhXBT3VqIdrXPaLM17XOO+LZr
3ANx48/A0mAgFFKObpmbOynBWO01uPEs0OGUzt1t5tyU4aZhVNKAz6VLzrX9SCDpGDtkK0fjmKCa
FSwGYwN1rCQfRySmoQFqa7iTliF0VM0/gpOZV9UuHGu4KTTQoczx06qedBwDvSw8yzMcLMoIp5DB
oNmfDm6hZPiVGwK+1LQPuHnoYIt4mUY/yahTJCN3HDWiXg8aaFjG3XsCdEQxtAqmiWOSwNHCSLl+
cNrxlq4CdL/QmK1C+T6G3Ypelx/M6WJfwMOJJgx4dyY3xKDA5JNJWu8MoVM7J5s8p4WSOMrzFW60
c52VoyVrz8rwUozYw8onleMxM14wV3Icr0w7WQaITc9cmwv+68uCJsZThyK8DNLqw2Zzc2xlPXTP
WrEEhSw1wW0Mye0cYOTit7RleFssKi/Ukr6GLaNWh2kkHimbe9c4ceQ09SjXcwbhQrVDlW2R32KT
YVSYREeVoQ00xzNhjlcCzSQwMcTlpCSd9yiaXS7tYB4uxqsHISHpBaAQn67v7wUb+GURk/xELQsC
poB31ZgjrwiegQMpzUoH38u03WywfskF0wagL0+xm/KnPSl21WlaWJ4VOgJagRkCP21yscfoleEO
0es2oyMUpje+83D9PS8lYioc9GLMmlkO5yMk/xRyZ6lShrD2OR9JafovMuSFQg3UXlg5UL7bTFZu
07Zcg+MVy4gxyjIzrjOLuBAxQp9BssLp+miJfD1ZvVpZduixCJIiH7bK0ZZWbgUXoBBQjd+yHrTG
X9EcdpLyxuIGZuT+FopD8x/i0iGnI2cxGCjbaHZMTp+jaIPs0ikBPv1A28ECY+v14RZgMyB6Wqz6
gGiWeoLPQwwpg4/Gij5T7AlgKpvZle9LYdKAcWMcFLfBmZa3nFiJ6yBNuW/jkvpj7D733V3oH2TA
KtmBGLlL3iL9ICW7ftz1xokSBh7k+iI+gp+vvurrIkQC/el8SPZglrFaYPjcOyrFjC340QEGUb14
yettWC5d77cPd0Q8/IZIihZty0b49o5CbRbuW0iT7SVN6ip6V4Zt6/6ItJeAGqLuPJN+WM3BlN6z
cqeOh6pbGeGJAK8LnhyPcaL0tvSjmyxDSozstJopil8obwHEYVOp8Go0HT4s/qcXy8ksk6z0SMRD
UdFurEXviGESlp8jYtEwT7LHirrJivp8B5loMXPqL/jGryuY+JR0VEJ3lIl/x2onu0sbYnRUg2DX
+IWvjN7Mtwi50rPgyX7MnhHxpRiEys971d04v0zG2++1btHcQWquPUcQuH2o3Sh3YGwhEf6pPuju
TBJ5IWBnClhMYRG6wFs4nYKxMpQSJN9yTl1PlnqIjQfN/eXkqPHdk9Pp/gtRWxM899kJKCj0Q8xv
ksnKfT2zkA9uxK+H8utCJtbZzf3atgPTOYX2eWRbKAmCPRjAn0LO7+xFKQ3JPJ1ZFwjEINp+zIc3
p3smnQIZbRps5s9knLOkwjJMFwURj6IZpHaANSafsy6toXBN/JYJ2iFAJyLZQmTu6qsCDcuy/5M9
Y8577z7qYd2uZ4r0F4qk9Ec/PX0SD2gFRP2ZgbFI8pNMhwe1bcfbO+mq1Q5uvNX1R9l61UkbZCUg
kbRvgvbB7rfdejBOfYj0rYAB1Nq54Df+3kp+RAhLwzTborNlAno5heWphYe3WTO6TwtwU9cxqmqP
w+zF/O56eRPBhSEGlildTS1w2nh+HmJxouoX3sgEzwh7wZbZHrdnhu45gO7KgK5hqWav7jskRhLM
xzVSy94cVPWCc2QpDvJJoARocUyrokwROpluEwXo4CPSs5rtobNK/C2u2Rqg6YWsdjXo/wAoKc2i
7ecMhPw9NxIceaBGZEelUqRPjG+tGm1uZ5J96imj9G+K94vGXVKsEiBVLGM0Ie9VPCRi71v0j3I4
2Ac+GMYY4KORMnyFcN2IyEYVL5XuXvUs5vGOnveTEUT0ZUrE6mLrQX5pmt+U04Vkk3N+7atNbe9K
8EQdaJX7KHzturOm3MXDXrYWyKCVMjFXsUvivd0jtofSSZ/A2W/gHo5lAzwvPlTWHeMRzPrfdO5d
XG5hEsWBSdZ7T/fMvI8gPOL+hTafcAM61i1WLgxywJ3pJnJ544SK0FP0Zotgrz2OhXSb+mJawCl2
5D6dBJU7r3GXek+md/KZerzB3dCIcXMxPfAS9WvmzRdq/MCZJjnCKwXRGqQLYwVwyHn+k+09Jh7a
Ntq6ijeRsgbKZKE2bq6pfeDTun5X6z8r706VduS+g/dnGF7FL5OjY0Onb9xV7kPSsutrrAxRt6Nv
m3qFKUyRXwKRSu6CfxYJQRQuMv8fJX7yeWr6Y4YcCkjkle68FPIeH4O0FWX9rtpyipIaaSu4iOHI
XoMLojlh5CvieDowEXTu2SZxNoOzkeIXT3qqxgdIoqN7ZqId70/ePWnxu+/5N4x9OBlMr4zCPdPC
1VsRoVDE5zcDQnCGjMwTQFPnLz+QlYPABwdMpjUUR0QzICnGflv9TSAf/G7DZIclBFjWiBy0zVaz
4At/CByG9R8IkGg3StquVuDxCJAmXJn93lLXtChA7dTdxoqIJfdRvQuqxeitBGyzY2bjLs0eU+OO
FeNWxd0pbql88v+GytmNnst4w57wDWF9cTMqiIJVMNR/9NGev9mwxWBN6x89qVrxMFhByh1IHcts
b9kv9q5V1zhtJGNIeCky2tILpSzfPIrJi2rrSs+KhMxHTKv9vszCtZ2o65zDyu4SQAXWvh1/0BgH
lAYNRMUHN055cN/7WyZQNFj1grcKCQJVPfMuOaS33ZGhB2gTrsddF30t8G6HdACMnelMrr4zdNlQ
t8ShFAiYKK70XTAcZW+nJBs/3fjBSo5XLV2wRSItoKXfh8k77eeZRXyPy7E//10E80Zfg79mkJpo
THX7xL3k/oMUduJ7LkQjbeRwnaM/la5b5xbkZhCdwWm00owJvGiBP69gkhcFnlMrwcAKkCkQl9Ta
WO42YP4Sqdxg64fbpNpwtDSY/iEhKuey7IsbgF6JGMdXga9NvGqaFIpZUikTlVG7ObjZreccNOIt
e9k1CLxvEHbnyIX63lRuacoF5YxfvzAjQrqtyrDF2YydfsNulGammENl2CfD4tYuxgaQ705xNkXw
kmvbEH417eBFD72yT6WZ2H/22ZPNb+pCNIDZ/Da/x9vX+Vm0Wf3NfwwwO89oFicQOw608H84evRI
YMWyqcry6l+PXpt3aeb07Hyhr2iT0uKlU9JWa06+ythjuacvytAWNx2jwMUFPnN9BRcjKsZLmdwS
sQjoma8r0NS2bAq1tk8a4GrenVWE6l0AXrFblspDqT1Trgckh1UnW8j7sy7dR4Sa2Quozn685WeU
/UJuE3ErW0cudi8RncqIb7wWym+zukHDXo8QQvRCGLKi20LZAcvPw5Nj/73+Kpc/JEhhzg/g9m+V
ztr26wFicPuEFO3g3bvazuhWeDvuMaKflfOMs4m6O0yg086AVy40PQB0ySjAfhBWw//+dRsl36hj
wCPWKYPf21479RrSajQy1O5G7teJt+FUC7WP+iluNiPzR/+yamcNDwMg1RShUmhzl249c7Q/ZrWn
wfrnVU2OtlakuZ97jnUq/x9p57XcttZl6ydCFXK4RWKmqGzphmUFg0Qicnr6/pbc1b9Ns8Q+fUrb
3nsrAVhYYc4xxxwDb+SmnmXHm6re7J0VvhNVs7S1mZRhDm8LuvVhQDGs9R349pIzp1IjunFFNp6E
8glvV4tzZV2nM7m4tbBKVbAaT5Y62r/mA+BrG28hC6XyCzELG0ZCWbOZ2/ntscMhZtpFyt3kPKXd
jaRtMZ5q5ZBabDPd4GAC82rMkRPFz9TYIq8jrCq/nxjqvxADL0cF+BECGxqNxn+/nKlR2N+r2t6e
sK/NAJ1oDTm89fS9JdjNnw74JDI7TW1bx8FoeOx27LHs9fqqxMAElss04ww0+kWHb65dPEfGa9t9
yurj9/d5MVm3uT8hGwZkf145G43IStuhskW1rtbwnEBaAWmaw+0RUwoF+EGbbkwbet17O32WMutV
pTk4vHIXlzKTP+/ibEeox8O0h9TDXkwvUatvqNKUxa6UPvLkRqEHCuHQpLuPj8+pMtfslWJ3bhbP
1XpbjgTY1/JNkeT+M4X/GJOzs0myjxoKt6W9ldH0cfR3OV2qyjztd+ZXbEpaTAE7TRdOuk2Su6S5
NnfEEvnn+qIRGAlgtIy+4I0/AJTRSSstMVUL4fIVITQFCrCp2llj3hvvEKVEI5KMrDJWJGwnMxDc
GqYLC9rWMDzw02vpkioSw/MbosoAU4l+cRrjzlABeh33x7TQrG0SidYD9pVafiUbsdIbRHOoJhNi
liQy+QyyFvWR1BYVBUGuwWPuiIPgDmY1IV4cX8ErzGt3JsKMP4bKHg75RChhkVssE6QKpPgnqBMJ
I7g1EKYev1TSQmuwKEDorFyN1YdWP7S496R56ZWwEcZ+I8crufLl041t3tEDnTU3e/pPhnyptbuk
aN2+X9b2k3ykaBw2HD37X5RSCYHpytOhmfbk7StFfThYt42Nj8tM73ZD62tHxgOL1I/4p76pzHkr
s6yUo1+XT/v21955PuBVdegf9u1Tjdugk/28sqauDY3Yof4YGgNnEvnYM4sYENnejtyYvCCRomYF
l46WfpoSKP8iqnEwrr2WS+k1qpcIKOtf9MazQ0Dat+2IugXXLopnR34y5eV+XFjmm96h46Jhla4+
NodVxcYvc3Cr+8QryvkYz6x21WdPacl2WKMXXEheNuReTr6L8VJe7XqIM/J9XiyV5i4jy84dsp09
LTCr3N4m6lOFQcf+uQTfixAEsqvZlL4VOLAQ/uGg+qbaH1H/hJMvXngVBqNoqmjYpKTGr7q+m2rS
ZOXZsAIhrynZT1l835Y35X4GUsF9XuMvf50B/ywrpBpt1UHuHRX2v9+QPWSHPjv2vBudfPUF+Qug
EDovWfMNUnE6Xtz2T+30QDchh6XDWASn4qeIk5vtYCy70w4AjrPwZD2pADjWc139JE4ixT20uEme
aMxVdqILxghQwktqv5TvR+sVpgPJ7ZXZdvGN//EsZ1nVUZkaOvw6EpoogObWRaKsdOznfTMTPDv8
Z8qAvI5e0O8vfIGMZRF2/c8gnndepvvYTKyJQeSqUjc79i9ZskJS1aGoMQ7Qi2cn0x0RwTuOXgpv
VNeejz3t4HhjrRkbknjujCwZSyk2UfI9qwc0wHO9f4BA8v3NXih2/n2zZ+vidOjtqe6Gr6RLm8J9
+ZhCuSpgdnbdB/oj7Crc0x5HbSrzXf6z0bY0xxfyldzn0nEr1PIQVUeJRDs/YJqk2Y8HhzGj4qAk
uijPi4A1raEIEbA8XHnqC3ODTIMsz0aDl2D17Kl7pR7LUyxiISmIrV9qnbjg8KSbv7WdekRXhtds
wlSr/79dmkMUGrMOLVL/e4kdjK6qooijPFeFax4+sEHZvaigMNWvUV1DfENZGz2z6wtCnDxni5uH
Rk6LIj18j/PyX1d2x0iS2JXgfUJHZIjHWKwFD4sFhBBRmRvjR/MdnpgjwdEaKSsb16LQS+kJbZVU
PuH+sRF/cbX+OAP6IYoboz993URi/WDwO2eB01te+MdXYBshuislvcc4/B8EJpBh/OPaZ289ydUW
MXKxLcfLPrsnpeOCBVqHxXUrCbG7/DPYf1xLzMA/nrNOzFatIxrtcswQ01cGG9tLLhcVL/o+POnz
KzP6wtnKs5nMaYYWguP5bncw+l7RSfs07UtaeTcaxkarJdHuAg25pN26yJxFOtiuisngKUdC6nBt
5xMD+O9D/89NWGcphnawmqhXU5vmhTeLrvzccouWRi7prom2/Tirul3cf5rqcQGETMx4Qlr85ymj
yXdytcM4P8psMzINy3195dYu0E1597R4kQHRkq6dqwvWTZXg2cH7wOW1U7ABXoH9si+TztOWwz5L
TRKd2+j+ynu5kHVxXTp0OVJt6BRnc65r7dhsD8w5+m6A1bTmdpJAjn3hjjqtSPuADvbNXDbm3ANy
9aBbV1lvFwQVeHj2eQeHJksUN/6ejLFkqjUaCPY2ehq+oKW98SORNxGOalUlWm1Uk9535wXwu+uO
7gJcnTourPCmaNxE+QR8OSQzmoIIl5Ek17tPiZ7oPHmCwrqfnk4hUgrkhleG7uKUtiwhuITrCMXI
v++aYS3rcooZOtw190vADPi6RyApbIHk1Wi9YUAPWYgWYym6BsmKXfifmWyTJpMuEzaeJ8ty1Sr6
qbIt0fgs2p4kqozzOLkx9BuVmHAfoCwEGAgKLWDua5e/uHkgmyA4ErQknbPynDqLWzvhyeGHsXPA
3oYXjfwYGxVn4VWxD/Pi09IbC1+YUbXO1e76xnHGruB6NIo5NR3aGzDQMhUIedO6lGwENwckKbU3
VI4QzZgOgBtL5J8sZwbcTlWkUnboSwi2EFqA+cJqNk40AzGDSzPV90wxai6UZ+jWHsdtJc9o4SYI
jNFX61ZdumPyo/pK+aDW76oBO7sN3wNnGII0c4zCCjhk97s7YriF8lacVnbhExtJ3YbSBXOAfrXv
59+F9klWzR+jcjb/VH1vTdDD7W0bRPmMsk6WisoPdQZeCAUVUcjY3+VtKKQo6WK2MaY8BSiEpd1t
jcn3lfVwgUooMm+EAUQrM0D02RYvOxknmHSwtxXuwNjoNjXB685EFU6ek7nZ401+DIBQk+aNRmhP
TecmWp3jZqyeTkbhCXPfPKj2b6XmojikRgGjLCxvJ/WBSP/mSG+gsiSB59XI9QOKC81xcFUaMyGg
FKSEOBPeUm1ittcY3VPtp0IEO+DQPXw/8Bf3avRmHcIzUWI3zs7ONkkKdvIIBGjYZQqFKOTG5ggH
1S9kh5SM2C+5m9NV7ZZLUaEG9I5wC52A8ldTzx9ndiSxTx9LQAXa6CvVpzRJpyTcZDIGzgjbmfH0
JzW4fuFLOx1Nmw58Q0EV/edw6qzBOqEmIwITiDccTlO3hFjTfxFByIoL9VbsNqhf6IvvB/sS9C3a
BFQbSVkHFP4s5RuHpqqrZrS21G4hp3MHnELHDJ9ZEx1CFN0lPWAfULNZVQd7mfKrhf+rD1/bbheT
/IZtnpnfpf0aJ7Z6FFq0VN5EsxiTacp+jdkLtPaEZkYYSwB6R//ohEZ+RzKjXJO/ti7tY38+y9kK
aXrNnpKUF3hoBRGJjVvT7hL3KRnvqCmxpZU7tlPSVVQ0uWkJvs9Yuof8BztTbiDXm4GtYAKiPTL4
PHRhfNCaglwO9SeD8KRfgfiXUJRAlCg3o1Am2+sIFq6p713BjJo0MlwVO2WM2ZWhZIuLXVaUKJxI
nzh4gwEN0YeCy05Jkz16i/3Quow3e1lWP1TdK3GAVBOiDTf0bMcRGuH2ml2urE16eE7oRCOv6jC0
qzyXXFq1rjaHXQzQccyjCZV+ImoyZ/MhG7MyiY+ttWV3d8YtpHAQGkrqCEwTrVCt7ZqQeAAdi6y4
cuoaYkc9P3XRd6UEQ188wkHnccpwcAZrL1vbLP84aQ/wQvr67pjOpPb2dPwhFctWW2bjYl8t8Q03
8vl0NNwm/1E47wZIeq3fQxwxmi39JMm4s7I35bSmzkFqxfszMW776vOh6k7tXcDbkYBMQc50K2AC
HOKHMruRqid99A1UwY3iXSfZNbf8olaN8OrdKBNupo+2IKC0m8Nwq1uCg3Bt+7s8CnDFcdaCh3JO
S+yiKkV8FF18tiHIGHpO4Tm0KVFDQl6dDjvkRFBQw2rpsMiKBRW5stleJQN+tXz+8y5sMjShxcW+
dPYu7FIerFxmHkxQiyADWgupdw9xoB7nabqOE8WlPAczsC0fMXnEMvu1k5Ej5A7jNUSJod4d4x/t
cZbuw0IPs/0jhftTdjsdfg14I9bJS3so/UH9IenPpbPKI4DJ3L2yt13a0EVTtzD8UkQJ6O8I8rTX
6DzMTpaAswAWGkSRo0fW0uzQpUEUL1CnpLorx2/IYcWnnTxBT9lQkDlFAaWcMnkigGHzl6Y5nA22
tTISpWCOTSJPYrFx+JjiWVteyxkuHQcQAYR8jECRrLPz7xilVtVXGVhl6rMLwVVE/QeKFlgMICls
BxgYzGK4ilfh60tcBEXIX8uihidEGv4eMkVc14q4NoEE6CxdGk32QAmUkRCloZeiuWvKJ6XcwpLA
cZLAHziIaO/7N3ehfxbaufEVegvDQecs9mplZ4r3nW5uc23y87pwrejNfKqPP+RpqR1fHDyJDf1V
PsqeTPamz9gMzB2+8TLga5A59K+0u8acS/ZcTw2qXacrU+tShI7NIJ2WWFzDZz4bprgvTvXxoJpC
sIAgHT0UeocgqlOGYZ7X14SYLsBjsPD/c7kz5HzMh8yUCFW3yL4DvA7yHafVMVlzLY6U78f+0vbD
HmxRJRQc9a8D4o8oKJ+OUZMoqSk6Ftn9CTFRVqJHA+jy/+9CZ6uzSqq8qhoudDiIfBw5HIJqRLTT
a6LCF8800igONOJ5WIZns6m3JiXTk8SEWaK5Y4LbM5EtkYDwW6IjhcwX+yfRZyWMlhyz/V9I2V9a
03/ewtmx6hxPKrspD2sbbqvMrGjL8wpsxvQ1fdXBd0Abs/eQEAYB+H6cLzQcwCpBuhhSIfgqatJ/
r+m+SaQ4OhHiERDBrIDfDgwOe61G2hEP05PQG+2usjouMRppeUKqAWoHce15H01rS4UhZY0lGI0p
NQ38xGn6Y9gBWem9shOfgh12PBF8PbY2G7uRohzc0j6Epgq8YLWuPP4wT4+V8LNsfx2Kyt3vP/T9
XdqiV+PRrGjRPljNIWA4n8rgRXgE135ib0gHOfQtA7PugOISYdOS8BMaEzV6AB/Y6bTX7Z0lAQ3l
b3JMeCV5GdpKAC0dPlshdv4dUWrFtYpHp11AfNZCJcUUdva7kbefPERCYCeRIuSxS/7Fe2MzsIl8
KW+lezScZgZ1/sPcOq7YI+F2UTwVTRXG/s7saoQOIQc22wa3Yhi2w1JuVhF6ZUVItIiR4tW6xCV+
1V/v42wKttkpr4p9SWRHdDmEkRkeqBSSOaurokVQdE6SM9ZzusYUNbxeUb+wr3B5slcBgznquapn
HxfQm5LC2iLcIFW3CXIOlQcIB80Mohshg5HN9nqASKceh6IJzA4sc02l9spquHwfNpXjL035856j
LEpNc8g54ejMxSvSambKg20Qic9okYfuiSm9ZLh9NJs4BNXgqHjYk8EB/P42vjCcs/iK4fjPbZzt
fqWet2nSE5tQuwZeKqKAHijQJsalN+9ZIijfEYGwPTFMutAigVfp0xBsaB4RAU1Z8GBFtwiQA436
0HchvRL8woPnOSBNCYnP0wqmZnZySWIhpkwZlM0FgCNQEoPN4qG0I8tbZj8FexicbAUQ7JgDohkC
UfHThsXE5sBX+RsIsEs97iMDDcvE7TKTISIyg5XuBU0cCKTEoSwCmBsI2PMCmcTXQ5QLdQz6pwhO
MM+BrneOC6aVbjWmiI/NcUOERDMhkxiu8CHbUDPiPf6WRNcgqxQh2SagzPfv7kLXu0VXhKAdcDw6
aL3+vaHWiVPlUsYUithfmjtU/mqvMheESQAVjv2ApiFniqXfwAyCOQ6FnSGOhxnEwWiEWdQvhgLa
Dfr6Ary6qkR+QdKI+0PqWaYSIFC9s7nVDDL5Q3m0tk30U81Htzq+Yq4Gdpm2gSl9VKrmTnaoTIti
HLyxEAJ4B+kJ+2JH22bZJjldSewubj0K8Ab8eiztuLG/B8ywkyFNuwMgw3SPPW3nH3xZEdaHmype
tNVCGm5JgbvDvKkBsa7UFi/FtHDRSAQcBBjAlc5SGVNKYxItyyRaJZPeoccCOe00BU0nZHm78h56
d0kGwJqJabsNISAw3aEtfz9tLjGb/rqPs7je6Y3jlHXcB6m1Qe8fitFHH0H/0fRqmszIOgBAhyis
+xlTJMkR2byy61wMBUzUscmGUH4xvjLwP4I74xSpliSbNJCJw3XBcUY0wPwFXWOiEr2SF5NXfP/g
X5jB+V5n0n2Fa67IJM/xrdPYjn2lMB+nuPZzefLlAsLF2EDpXAn7K3v4QpZ6TMu4o2OLbxM8p+r0
UFdvOLQq+c3hK91MZI53VcGiWMAvbfODQ0vh+NbTOzkPUSX0NWnwjFjxWYSA0tT8Y33Nf0x7jzZo
UDS60qLhGXoeT0swoBgbylA1Dj4Eg8NKnSqczuZdcfBM6RbQgEI8zB3+HqtbdhUkyIgIsFdjbihk
sWn1SocFQ3kVkv9KIP4dMnqQac1HPPK8npfnRlUaBujDKf0lQCJb/MkRKXDr9qee3BuU+WiysNRf
1tFVGFEMsuif4MTQSub2TLSOJxu0Uh3Y6xwRWOpNz0RdxEFEQyK+4qmZ65wG0n41VCtE4DT1RiVE
OW2N/IPhgk1E5C+Vb8B4wpGUzYyWBvtwB8aH/hibKzs8b5DIRtCbCh9kGGouyWA71gE9dMAsfeWh
u8nJQWgzGhvrtOF4ICzStGf49lEfwmRu26fv5xtOtuwn/4yeQ2JG6qhqhnO23wzpiA9YLVbaKM4j
+GowerX9kvBbFkp2wrO1eDmVH5TC26b1IkgXlkJjQIIW6dxwHkG+ouqtNm+t1IP0qxvo0SiPqXwr
9U9gg3lxo0WziAaKcnzl/QvnW/F7ymhwaW8RxI/9Kp/uuDCAKtoKMS7VjREQfbPkYe8V1bIv7qCq
sQ2BMuJB4BzuhNQ6oCuTvrc9S3VT242SN1vfUQjROc2GFf1AB9k34pDyYVvcUs7Ui8KNoS+oQsZA
e6JJSfCooqDQHyhJyLEgv1Hc13FT5a2e0JkU3lnqLwNjW7gI7gzOjh61btlRAUxU9ARqdz9Ublbd
Cui/QsSwfKogptTrcQwPW4o2YCG/cwbADyI0CNmUjTr1F/NAT8RUQPe3VH7uuzBSdi3+Hc5OAD8R
Sh/3/E21B1YpEfG1l34psCPRUU0D2jMskrOcfI/3xhRBgBWnMtTjZPJSbU1NWNQ4USymgCNyjzhk
EBXrDtV4GryIRZFkQOCaV4gHsBCap9pIC9jBWvBrmKnMa/R0J/Vep+ufUIhCVS+aTvg8CQIHCW+3
MN6t46Oj3xnUtpreFYVVmq5AztnpO2w2tS2wL6ePsK9ylM+4WVLQJHhjQR7GN6Jv/iPqN0JpmlUP
Fy1gagB1kOsIITMWpkiNsU3IZ5J1f3hTC5dvx2cM+/amDfgiGkZMFPo1eP0Am3zGqe94e3WTBwB1
Dl6X0bLQLayU7+v0J2+dOhydQJAMId6z5qH4a8wHEQJOtPUsaNPlcXX6rvXwdHoS6DMxHXgPAtjE
hgwCJVDnE6Ye+zlZFFONQpJOfx43if0KMSYbCC1DhPIg2FQMdWsTvVevZFnfv/kvZ5Xz1Y4pFdwW
hHYx1zg7V63T0DapMQLGKDstkb3Kknwlyzwrb5etas4Tu/aoXrbw3wWHuIKJYU7FvMDWWkPeXCrT
rZqWi2NjuNGmGe8K7bWrkqe9/R6D9eM/51qtExyizxKNufrl+7u/OGvRaiI7x5pV1s+gHa0oZbvI
ZTZ6rJ/2bIbC2eq3zeP3FzLE/P93mP5zJXEnf5z946mN+8npzS0lSiOt/Sy+LbJ1oi5ytQj0QbQT
rts6CeL6RtZe6UGEnlrnxq1UdG4v31ZDRmqqipIJvZActy2M8b0qBGPp/itpsJOD01FeqQmNB8oY
yFIDj97y4hOC1NUsneiCUGlnL7rwoNRB3xfzrosCsxrC/V4H5DO8WH+w7B9mp4QpfNcjPDDMoLy9
kXpl3YWse+/U/DjIN6Vx8LCsuoKTXADZ8Db7z/icRfXpFB0zp+RNQNUQGAmGvV+86v8NPUgRJ9A/
L4PMAW8EuA3/2MBPdakf634wv0zdCvMA32o2Ydud+3iB79E1wRyJXrjvp8ClYp/KA9LgAmyJtMcZ
ElTuOzl3+tbcplnst2RzGRxSw35Lkxbj9cPMYSGbWhJGMfbzWGyJ131w3P1IyHpyu3yZH/VgOipC
E7KBqsoWZcILPWE8MNZVAPfE07r9XNJ+oNfpKw6ATPwyFbQdOkJCJZ3bgHtwgIOj/UikKffxFVz2
4jv84wHPMp8qVZzE0muTSJMOrl/TcJcaK6xZ6Oy7GqNdvBYCiibxB6zi8yxLmlIEYsbY3LLPl5gZ
sHFzvXHaWscWdPrKu7t2tbPTTbb7tLFNAETy7jhZ15WwFIY2jTu9F2mv30+Uy9NTVMERS8D+9VxE
joRJsg6JeLYxTGkkxe4t2TXEI42QylOqyb3egXjpCdG+oAPLUckT/h3PvjvuD6VJCiqqenmzojij
9gvCWpnuFMhz1B05c3ttDtkDEYykvm/bnTAku0oFuHgvtDuwQDlTbONsoThN2usVsnCiBLPPZpO6
VvaYavoS+Fi6paGX6IvKEIdmGt0yk6XDPOvDeHlVze8SQReTWZl4hneBXtj54WYWcdFmGdh14QGU
T0iFRStVDcVxbi6rcgaOCeCGd8qCY5Z4l/ilv9aaeKHcoSIYL0BkNNPkc+wuceSxzHIZIaDTjpQ5
O86PNVF/e9cPzw2va9SyKwuZpPTCDmnbCBELnXryZvH1P4+rriGgG3jNdRA9WTedPwZWqISGm/xq
A8ctA32WL7r1GHS+PZO9eDEu5aXlDv5+Fs3TXXKnhAM/I3uaSwv/4jSH6jLcKDf6Rn6lF+ttutfu
u/eKas1SWVThftOFdaC5mVv50E9nnT/wsVG90VNnhm/407296X6ADHriT+OvPkb38eOD38sVLD6U
8CZ8gMDo8kueyYw8In33Z+Qh8ud5vQv3M6R9LEBKemYGNHcvfeRrvdJb3H0mnu7PlO1x08yr1QNt
1T5WGm7nLm6in3T1uGASnuU2IRIEAabHrsKtycEDimBc7vXg3byqnuTG/iJ8O7rh3eLzM/bzEPK0
d/BOHvK57t3Bj4I4BFoOYl/yHO/AN0BL8KPXbgU7fk4I73c+Td6uGLN0MXoyv7L2alfiw3Jl70b1
ei9dn55Ur/PVWRfGi9UQIpHlKyGiAO7oFX4Z1AEY00yMn8woArUs0gUeKkFy1weWq8+qdfwwjPyg
sUoC2ETbzsXeJTjOmnmzsn17sd8NcxgUM9DGVbMyd9Fmvzb9zHOFUhEQ8QcW8joMsDfjrng+PhJq
d8/d3os21fwzchU3Cjr33fGS2W7vN+576eu+ujN32WZ6RsMgi7ySanXw8Dp6+gzeVtgHulfzGgZX
f6HnczOsBgbk5KUMFT1WN8Nz9GlqLna/xerIwEWLxjXdxt0zePGNvStWd+94XLiPtM25kY8xqoe2
5wxaZ3B7cD077H3IBF68lJ/HeRzs3Z97V/XxMPW1mXbrbJ6LADNZVwvUuT7XVycfQUIXywVXXgx3
6G9QMch0X4yCEWRr+75bojbgwxJaWK/RApLvBtBoOS1LX5lN2+Nam02e7Y6h+aMPEfkPZD92f+Zu
78s0kSeL9Clbk1i4pOGz6RdncPhSfD2PGOM4jNzPxh2859bP3SHow2QdrcEx+aAlfpYssAzw5BAF
jEBZil83huXCDOkFWZ4WPEYoHlUOFY8WGj47BJGn+ugReKl3uw8i/9ejMatDY+nMsnWxygGhLb6x
XsjrMkQaf04z//wQxEHiH/iDBiHLLvXMwPLJn4PBy0ILrNv7cNanuTRHrTK0vS6sfHMTPcULMidf
rF7NNXzgEA+FWw/ZuIXmRV4aHJb9ql5pC5gMoRlUocrsRF59Vc61xTgzFvvAWRzDet7OrV3qpbPI
T2f55rCs+C0HV3wl9ZZEZS7qO165Qr3f7fj1vR95nswne26s8qAU+JWXMBCjr/q88Vm8Ged0DM2c
RRKqK9l9mbwuGNkb2pW0gED6wBYStCv1jjNuVviOT7q26K9Bf1+0kfOIE0YJwB+Ku4Il9fd+Wg5l
VTcSAYRFzWX/emw+qQeRG/cuqg+uwqpKqbtUEAMRERkf4Xrm7JjH/Vpl2+/Wp8N7ViHzavtl9m5X
tusMGKY4p5XZ3ZdZ6yc6HUkGmJj0ZJb0t1gILGaDZ9vTlZPhIoYJBxJeINVFi7//fhCjmopJiQSG
iemwHj3bqYSyBZnzGmVJgvWmedTyMIGNciUoupSqOTodtNjxQbKXz0ZQy8o98SWnYFq8VPKKdpkc
Q9bjUzfeJfXNMG566f3YOO5Rs9yoVd3GmpnajdWvqvJafHYhl0MJH6ouXodU1M5jpV6PTDWLJ2Ob
N3FQ2B8SGUQyPmTKDc0G0TSTVIvk7OQ51VNsnty8+iWVP1O4ON8PyaVKyF/3cRaVHmmaV+KKGVKI
OaTf1cqNLCnuWN7vsSoUDmunHhqh1EJf+yKb1hMIyCG/z2r2X5klE1tekSJhkzpe3MQwjLJA3od1
lfmtaJaypGtvUYRuZ+uAWxYTCGoVtKCzNLhpYmlsu57wES/A/UyNPu38uek+Y/qdWprUDq6cAK84
kjslb1cjywtRjQapGzICSJWQBv578pYSQkNF17CkjHsoitAoC1XYbdT2w/H48P3buRC1/XWtswhK
MurTmEkdC0V5Uop53/v1FKDy4UYanWjdTFP6K4P71SB4Pri43yLkYFNdMLSztdk0TmYeyR62vXX/
dKTjlob21tU5/qON3s/jaIbKaZprnlHN5PE1lRK/tJFEwHave+7HTW2uWsNvaIds2Er0uQRzJxl+
mBYFo26jOMg/0iLbx/dR+g7hWbI+94WK8++r2mwU+mM76NnzUYEbXSCfX4WytKw4hJoAmw83zlan
HtO7xnWksAKsnu4nCkE4ElbQ0hXQiwmCgWf0D6nuphPHouHqZe9l1gtYVyaHlbVOSXDpBfCmztfd
BvdY4DXTj3Qvj67AEZdyMOh39BDRJSVoFGc5iBYDdsXRXsek8JOgGyLOSP0DXULQITn7IWXMUCCs
7+eMKjLk8zeIQSyXlQ1qNuddYlEe6XoVm/o2g+s72syZeNGY0DJGX9u/K8roHbqeJ8/dTNEC6kkg
115lp/TTqN7e/ozUNMjig1+orHnjeVJeu+SpaX07u/3+Tr980b+707Pxmajva1XM+DhVUBq24JeQ
pHXlg1p+KGCTzrs2rU3jWe9eqIhLOHlQ5oe9D7e6T3dtfkcxPEa9oXXBQWHEdFQ+B6xUZ0W2ydpX
Zfps9c4zmS71/oCqW3qrRcaK9NeMXmNbEZ+hU/NhMEKlR73XWdbt3EbCtlmN9T3wME7Wlbz4bed7
OK0zbaGOi0I4f/owRKhK00Vp6TuKDM5hDZeeVluAZw0+6mleljNAcoomcCFgY9DlgFcFti2eDU5n
jnfg7qKEjPnKfMBc0ZqdrqnMqRdOOzZIYQmCTKetn3uC1NbpONpxgmRcvTzEbNqBM4b1GDSR1x7D
g4rUlpeqbr6nLRjigpe9t6B8EqW7pS1oCWExsqN7J4R87Qf0BL0Y/kJSXkPtLh5Bf97nGYDaD3Xb
6RNbzsHAIoWWSjeB8zB5gCRU403Ug3dTObPtWRTPDuDUH0ek6OFbn/zIDOQHVfEhuXfDvdq5Sh9c
maOXFtMfY3i223dJ1VDvzYwtjZ4wnTpNSIUBR00T1fj/d4BIE4QEIaVHD8O599Qhj+yTfWQcJkx5
wGSdtA7Bh2ir6aIo0JMryw/NkEsPJ1gYookWLoQ4fv5I0E9WI+OsZevbVe/dEoMPfiiRJlouyTnJ
MIneovVqUnWyVjJGJL5dSpXu2yuhmnvDP7L3Y3V//8v/yNzV6+ZJ9lRyTss1Z9UPZWG5+eLkrpaQ
4UknsLAg8L6fr8RvF8lm5n74SGbu9qT+tif+v/BvexeDUZLUBkRg9RGTdKTer9z7EJ+X/NsnkZ/i
MDBrfH77WvaGr5y38ckX+GjJGMjpUWBw74Mu+H3hlkxtT0JGFtIDBHSgC2jVuqoHEhDPnlb3P18e
+VpGhiwQA8d95V8hl/Eqv+VHbG4hIUMoyY7GcAjEo7ykbk60isL/zPB+9dy5+E6RNIusXvdakmjj
pg2yn/iTcMviMXrSC5FFtW4dzJeF+/NXTOLT+O1Tw/VkBIv5MXMDxPHfGbnsTbyTnnQMOvtS8aTZ
SOqGaoGrukvGRrwaAPr7E6/Hnh3I8488lUiJBZYhew5Zv+qdyOp7vlMgLuLzJ17d29vr6yJZ7t53
qBN46849+O+6q7svwfuzNsOGOYw8hRT0fUf7ChhMvgCn8ZPtxGirS4ErDH7qiwSb+DQwfcs7eiT8
QRrGoRSAgQcIXL+LNFtk/MP8NAMQ2ErgH8/dPNuAEPDJklz1ABwQLQ/h3j/NjsHe/zyCcGBsGx74
UkJCT6/HUhL6xlyBcm2AC6ZLWEGii3P27lnkvX0Y7WSfQJ1H6dc2/39aP5f+bAdtx4d2T94sUl6R
A/INYUEOKiZE5DWk1iLD+zkF9L6s0YLYIp/sPj/nTNX466NygyBwZtvty96tF6OP1MOGYXreme56
dze4jme6ExkkOtPudgm+4KZ82O5zz1RxZsbSJMHEG4cfRhiLKTkEaNGs9VAJVPcnl5D5eNwut2Tw
eOa6pK6kvr8/gMmAnT5+fb+f/aYO/XPoWsI7iCZySFBnAPvezLq4LRx9azBHJhAzMWmR1AftEfO/
2CEazRtu1pOv8PH2gGNZ8Maqh9Dpv6lMM7rewaTgcwAvlXzziT8C0TrylXf6yhhdMXuALjyx5l+2
z7uH2ns7eXcNU2yduhWYxciyVDyIuuuJ78JempGi/uDV4eRp5P2Pif+LaqXnz3+BwSxBQArvfu/d
rkbWJYucNP2RRc3iw5aYWf3jFoig2CbAN+hVMvH7IPyxety+/LyXWTAk8+7TlaEU2eLZSGKQShpi
Q/IQZK2/t884S+XCljR4fNSZAZ2cBbVpOqsiJaRRKi5WiTPPinkez65c+ELuCKEeizegdkI85ywt
sDtO/Joy0ZZiN9o5hE201qJngmwnMppo51AThv5Iv5smL4rCo2/pyh1cCC3+uoOzk4MYc6rtUf+K
3CCQoHkI7vDbKxdhUDmi62HuVCupDGEeMBIc1xAHhqsU5e/vA2eYv1+BdCytg04BBG3hGSz+HL/V
Uci+wiGk35Su084R/jSEds4vtDhlC7EwXGOuvZALIfcfw+HIZ/y0Ms27Wqs1XTT8CIK/6cLeobV0
HMK69aQNpOZ88KydhQf1tXfxlZGdT0NUtjALIl3ToIb9PQaNExvONKn6FvZDmwWwzoQxrDyDj4Lf
n4rCMDsPWnz1Q9nOR526692+fzalRcZ+VC27/r2abks0HHLR+IfSS+ur1lskrVK6Jq96M1x8YxAJ
RcENkVz97G6rHqF0aiX6ljZJFk3V0zZ8P6H8SQLHaA1CgRT+NBbQRRpAA4e6QTEExt+VGWyKqPKf
YfvjRs6AD6OQxyGKuBHoRVlPJJKss+iHCv/neBjc6PSpomdPVwOjKgRh94JijBgtHPT80JF8v5Gn
GAoA5akUaQnFZqjHYCRl8TNBe2e8R/03QqiNDish1yGtk3RRNKIX6L8oO9MmRZFuj38iIlBE4W0m
++a+vjGsRVRARUXFT39/9NyIO21PdMWNJ57pme7qKoQk85z/dvjkKONYKmio0FohNyKZ+1WPoYJq
sChtwzbSvn7iVM7PC6UV8VDJ2b09nBeuIZXZGgzXaXxa8OdY2UkGNNHDgIK2scnpTnVzGSKvDull
0BjxNUynfdX2KUJgggzJlFFRMplmgAioazKhcohonIRWdoq2mtREG2CneOASn3Xv391OH8csihKU
xky043FgbySyVcd90Zjvdj7RbfU9QE2TZQ7qMV5ydCVUrE/UZy1hGBNQtG6luufeMm3PqWZZX1wu
JjgulWCC9d2Dx7iFiPGs7inu7qd8L+R6yFQaiSej5koyptxWO+aHQacrrTl4ceUr9cJ8DOmqunk/
PQ17J5TnPokruC1fJ1kXw7I1wt64Npb8JroVIx/COna6k5+HMvzHQgIsUfFbqbx9MJ+/v3/tOq2z
dX6gy1ei8vbRK62LjgZMsZss5xcJwSW6DGtfODfz7nXpqxmfYojOT2NQyVP4c0XjAcYkw+jylvmn
4lBTFc14nNqJEj6C3Umks+zgP7aPrbYwgtaE6c+hNu9KfXHg/C454U+jfUExVbmHwU4+/W7QZGL5
vU/NKTywYLmbHO6oncRuko5ukWKKx7auxUL7JDrBOw8QBhRS1YIS6ZHYh/dBiRsmWg+N+FGL3sKk
pQ6IIepIRHQGEMNanJKb/4ibEq+wNZYzFapqHwamc3XJjfTL+HWVvFv9tr93U3iRs/2wzAD3+4TB
27ToaiUvm14unu6Z8iKnpsOICKuhxZl/GFXW1Wm5aXS1iEm+QCtud5u7fW1bvaHScBZUBmjkmzoj
F58A+M5upi72beKcqcxObXHeHJHxJ3qw805f56sIiE34MoeFTsnYXuQvu8OUoZ1V+Z1o/aHJXXgb
XrDWPyydsv4sFf8mj5sqohk9WU2fcEi0Lb8VXPtMCLJO/nzdV1wmJAzrMLVAtoL8Lu7RPjlOQJvX
did5LnOZzh9EkH0eo0tqPz+N4X3x6psWWKp/DtAaj9cjmGKB4Th8CFmFu5/2xT/gTUA/TOSqgXmP
BMd3gUl9O3bV25UgM8pD++lr4Xmc2u1frFHpwHaIw6ippQz7Nf5hR24Oyd825Lef/HYydNuHW/tw
KV8JSXr+h+FnMqf32UIj/YSQ/dH3vv2kt61fRV7GsHd+ki4+nl5Kj2H4Hb/tp74yvdnJ1cPe5OiD
1CFGl84OtMf74bP+UTq+XUGzp/yr8z4/snb9SrnLN5q94+AMaweKLh5RQ3T9NJq99weMrCOo1Nvk
EzTRuBSGv/80Iz8Vp9cTDRAKfacdnP27T/iFs3jIQ3z1ipAjyblF9WztGsO1+4Khbz5yN1bGSr+c
qejKyOyPVPsqU2jTJzS16bTt3WDvsTdYc9M92/mc6B37uippBPFq0bq1uLG5UB2D3KJkPyghPncz
xHq3owvZuO3+YgvLvuHUhbwOcluFaPv7Xf7lI3lbUUh7dKYbIs7DcfJ2l/Uan0RdtWues+GCQ9c2
KIF/AXZ4JFqjRmChQcZLwsz7ma1FBA5YSr+2q1nbbjkt6OEClr2UHXkY6FDwDWHcsZlaS2a8aP7i
3u3ZFzjUNeTvbVVDUz6itUYbch5la1EsIeLUqHlvvzTAhZv1te16+qaOjolqnbn5Z+vvn7j9H+8Q
bhGOho7GQYTS4/cn/TxqD/Vc3OtkhyZQaItsdJhUs2d0G1xl4XatXKSD/cCg7ya/z0UiJv7/1hoW
GxOocf7+0m3rbyX5Ws8e2vN8rZN2fEKFvKUebp9RXJzoypwGWPpIgQjWNNmHoMxly6WusY/Bzu75
rR8AtV8d2O8LAHtRg2w1o9wbiOv323FfH0gZ1fV7UsuWU8q1f3DQMAqNXpZ+gfXM0Osv5SMV+6kS
GxDk9RdqBHrYw0izNUAi+lKvhk++eulME8pXPjUHyuQnBLTzK1Hw7UI1Q2/rJnENeKJ+KT//tR9c
O62bYb7KOzpecY52g1oa02tQhWX4GJahJhg9mtRBeHZxqyOSuS1yMhSYot2gdOA9/Ut0may3tGBR
N0g9ZpgNde9Jxq2V9wkJprk3c9kJGE1pcdRsLlHLKZChkG4caB6K5uJB7IwoAvL4J9fkNSmH1+8i
6Njn6Oy3Ii1Mp1mcW/mkGxT2rr8GjiEdJMzkY1BE9+DoYNWU7X4eqn0ilvPZcYPuU3J4O5xT1CHL
mkf8OWl5jZ6jJWsGRDq7UP/WON6pKi0mFIzLp3h5ptRGjH+Iz2GORE3mHwwpss3VPu4OjC82FfkK
evERmQmKkEpoCSBReFgcrd58P7yHxXdnubvKeklybHwaMpoqZybxOPu+zW/wRrIgw/kg0mjSYFmd
5h3ei33cGn3vA+Z4li4eqrFpo6EYK3YbflgYS5Qmz4/eyEyeH5erNEf3+c07exeP24HgU3CER4Z7
TepV9ySv0/XyGmu4R12EEaqg7tu7h7napxrs2RrF+qARB7USbXQphNqHtlA/KQmGeyqWtUCDEWcc
8EbbZvaDOM1bzKMA4WgB/RFwakFvxDz/uJiXzua2pYZh7OYISVlQOIzQGM3XiDp6QS9gmJ1zXu1W
plWGSqRyslhtb7seXWLFugbdFNvarALEczHlGqa8aEIlmt1OLnJIUTI6fuqiNc7E+Cw0t9OnoPLX
XstFfe0f0XU8Qly/srA6KDH21sXuAq3cXJOaV+7c7OMOpfUAtun5h1j3u7YOAulVIckXXkrl8/Bz
W0EgsXPXTIsyrfW0Avhanu1G+5JvnswTJCDFatQZuEs7DllvJLT7jDKIxu1PZXhONCa8Tc4v+2Uz
5nQnXlPTGrzkLek4T+QsKhQAmY+24W3NyJCXUSdUQ2Qf7sVtbojub9vOOan4KpvshRgl1zVQbpJx
4jG5UNHDO7sXAENsNOxU0dMmJsUC3A3WT7s9vM7arho8AsUjWJwYlZO4NaXKM9qHqMCEMT0gcbHS
kY7Gq+2eHALnByZuHnHF6eN2oi7CmFzuoldLdFY5smhEJj2r94ON4h8f7t82k7djr+iq+Zqp1ffk
tjhGj+1rkSUKZb5i92zgeydlF9A9EPOB4iMcdsuwNX7IV7/ln8LTNi2slyZfi+ZjML15uF4aVnei
JWvr4zzZe7uB4d7821j50LyTfHFL7VuoyHrQEY/G3yTY53fA/qTheb1U6MmtEFp8dUzJf3X9ddRZ
ricleGwh1wP9KplYG1Kau59r/+LZEKKfHZ8/dncgwsqIZs9aO13/FV7jy3jn3L1nKk7TDJlUe0xy
Mi9Yx1KX+lW0B5nLtNV4NwdR9lvD6/Ie1Atl2KN7uGzP256ruNXkn8kPZEvYBN4OtK+MZhLbLTto
W54XpXf9WEMyx/t5y6fn7F9R/ZwcNM8f5MYtzcmdIUuBMa3ALuW0wwtCHK2lDdqxbhW+7pruJSn7
xZixLiatH/vFweotmdDzgB8XYGUDHFZIlXj5dtF0uR5DcYmzW3m6//cyQOs2Fd0fS6CHqhmNDQjh
e15C1jNPl0o73JPOqjt8ORUzYZTMyeFkvojNlAS8WDlwbS4YBsY5Mu1Os47TjhXvvuxAkdyW+/kV
xx3Kt653dK8fmr/+rt1ny3r11z2p9cm9nTTg7/PTpG9fqcNsVtlGsA5w0q9dfXGPCk8Ly1U5JPZu
qnbl88McZS4Ysfd0jNX6Wxtns3RUoAAWBpAxBdcd4VcZFpxVvZB0Kuf22RtvOx8pL0jtNnq8tTTZ
8yngNB9ZVyaO8RqwnNXsdIeoFjmjVdeYYr8qPWaSH/1d0PPNL9hYdX6dI6kd3iGedqIKtH7uawum
0XyAXSfMFwqy0T5Etw90az+tE6DZ6jlIk66bc1TcHfOznmkQHpBbQTXbewWRJLxP+6AIMAdlcr/K
vvWTdfGIMJnkYeYWcS8xfHp+/4g2sDmE0W7SgWpDbWQCnO8FizRO3TbZUqn9Ck4Rhr5IH97t7jjz
CYd3ykiJCWbz8g1tLSdoGzngfvCU6lf6jftWItvjm0TXCKxuUkT7u7gyVZRoNaEuzpurZURMNvNb
I0SHThGvvV6ch2cbu3N09zpjZVVGjwX6xOjkFE5hlf214BwmkeEFDZYcaTAHJrClMbii73EKuBF1
YUI/sdrF9FY5nI28zhfvMbjMdS5aj7tiR9VkyAEOtDV2ug2HExzOZ2dMe7xSppWj02Qj7Pzu9Lkx
sqY0UFbqor14lbLN3wl3EH/T6+Q5M5xqgCWBbPNLclpW46xPZpONh2pWWGpIxmXIbAqWMMuYZ22/
HBVZ8YMujZzvAAeE1ZkzX4pt++8v1a/C9e2dImTNoEJDsUUEydu2etAenbN5uFUJZ9qZh9CRd8Uq
GSp0Yz6WX27Ljfn5vMv0EOiABG3iHpEZnsluFU8yFtXkyi5U4JxpJhYe5u2iD6l7Jjz6yYQ+xzzO
Ol2vt5NVIduv8Nnyr/fFwbQ0Mzqy3fEGFJjLfEIdcM/qSFPb1DKOBgzzkH//nH+gSPivGLJO94++
iV+aP/9XKbpX8/uxeztXScZJECmleyjc+0scWj+Yupvb9X47//1z3mAz8myfx0fFz3lV4qZaNZPd
1+L8IzT/Z6fNx4EBoClpYpPf6a59mh7vlX6skvPTOb288uQaqey0nLvqXta2xowPtKlU0f//zBbu
I9mjsO4mEQe6+dZ0P/YXTS8xkiSpITPDSlNnhwuKIxjXrmK/KCVusqU6f394v1zFv99VmIDGqK8z
9lgndfX3p1cdDq+nrj+qpJLGStmJLvrGXLxaVmUm1cU58e8Wc9UIoKA167oF5IDXJgT+MdXmT+/O
pBBiQsV5rqKX3tbwlF2K1GPCwDGrYXr1IBc7FcytW4meS8Y1W4ISIxGzIUFDwhEmoHQ15plhb3Wc
PaKLvHXlzb32kztC4p3905SP/4A2GuYD91WPcDCNyX+/f95aK5/3y+5UJQQiOB2GywVFovTbQIST
mo5CkToDI1AzUssfP3KnM9U/dv39VKWqqSrxHHatZ2AOW8O155690tJitV9Zj6iLovk1BaNI4GjD
w1T56ozO1u3z5nTih+h8PGCWN4eAOxVR9VCgh2v7qzXWxgdqdcXVtipV9jU8UBzvrWqusD39cMb/
I1Z9e9TUfpC4oDqgz+8JW8dT2uoeu0TlHRp5Prr+MHzY6PTYR++U2w1J37I0LAGVZPqgs3b7C6wG
k4kTN5Rt86/8XqyL+GX1S0kalejH/YfrlIJWmdlZgjGyfuY21oYG9QkuwKC5iOZPCYX7GbWGLyTg
6z7VsgNNA81doxPPg47TyNThyjlFuiG7XL9poB9hJynB1f6+3Ins+GMXYRj8v27C2y6SVdde+cqu
t+TuQENitrhEmXeLPiAX7D7/vA8yOxvWccsjOs57WQq2WztddZfFNKOpfY2oH/2rwxQL+zbP4t6I
cUcejSy/h4ChY3WjPZ9RGXbEkzr1NdPdY0iPGN03DG4FQVko7tF+wX5PnzHRelY9ScePsLWkYMI/
coyY3u5RuFi6mCkWG52j/bKfQFC7uH6psA4uESIuzY5s+WRX+Kc5RiGPCAlcKQYF2WvA2edeftgn
/gMa4751tTYiaGJJccD9/t5Uz1ZrXdWkF+noTVQsMo3wACuFPMhFhTHHGB4Q3ri//ospZly42W8D
58zMPlOCEzQhA+ARm06msVkEOwvzBVgZw3w+XwnaSzj+vf8MOv2rhUTDQgsAnwdYjizALiM4A9Q0
etD8Oj2BbhPmh0AGi4FBe/j190XyC+V5f1GwXrEvAksRY/W2Rk7mSz3uu1WVdGIkOVwOiKvhMnMV
dXwrtYyV9kk6crlZb3HU929h278FnfE+PlGd1+JFwpAk2WnYiFQKFzXp7oMupPN1DFurlptNblIj
sY6cZOviFs7ZzeN8UXknoJZBN+naf/8wPJw/VzxDfTlPsHI1NoA3fE3N1tmNHPlLQi17+2x9toN8
UlO2Nnol1W7EPrp/shWv5v3P7LKR/wi0fU2xPj5RjB9AhErZ8lDd+Hvx0RN9cFqUOlOqYV0ong5M
2gtTStsWkpDU20ktVG2tKXdd3AGFOzHcUuyc1N3j8DnwVS8HQRXwolYACjFmKjR8jhIP5c/ZXkeK
/fQqoBHSNi7zNO5ahN5JdXn2NPCTMQNJeZnQxegx/haUOjraoSzawcKouDDqjwfGDDgkj4gvWz2B
Hr1m1aRtaTtv/WE4iovCYFj0jwHSKvfoZuPGw/HsXykLm2XLuxMb1Ircq7vDSya2KT3X3oGK9w30
VhfL9F5LY/QQ7flDKBHllWgQit2wQ7O+m5Ynq/MT/cBz+o9HSCgiAGnjzPxjQFZ2omjITR4hs4Zr
kmT6V4A8luMFxRzC21MWtMZqoH8izmzXcpaBh4AeuUr/rtvXTUpUgCA39TwwZmXwmIJROy3MZoSw
gVUTfCIP1rl/GK9p6j2ArVaYBfjGxunwfBON2crjhM8/LmHHB4dCgi0PfYh4Tj8aCtxKCybBQGOd
Zz2Ins/jLE9a9mHU1WQZcep3xyUsmPVgx0e6nE0QZBqe4aApAG9G0zVaf67F2MQQs7aBfQHElwka
xq9O2GiuivDwrVtdVa43xgox98eBrROY/QPSS/vSJn9/WXrNu/D25iPT/78b/VbLMpOQRKE7N9qI
1W0tv1R8PyCokthsqIBTsveOAxpVoOnN7gv20swdBj4dJ5fBKcDZhuis0z9FdzxjDf2RinVEiL6H
50ketydyM9CRWybfaC90snaHxxlurxo9GuDx93HV2ktkyRaOpQHZW/7lU/EQVTTuwtorrOHfPyvy
7redgVOwB+/bSDlNjdZffdvT1VwrzM7ByKcnG5UlQTNZHjRbO/p9UF8zuTRD+kKKwoKxvggeNJnB
sImT0dhSi8KaZSI0rTDd8h47MdRvfI9W/V7og3VO+rEJB7TCMxihjVQD7QIDmM2/ar6TdYseG/Mw
uo7YLCzEUB58EefDE2+n8llu1J4V1zKbwStFw+Ea5efXbBcVgg7jlju9/qOwF4seXXkMI/psC5P7
iS757r7u8NHww404owZrvX2eMA5sEWbu50oD2fRohkS1LTYkK7PXvaL+i0w/wmnFE9kgmKzUoo/L
HU1kehXEBwluDO88+xUKTaymjXTtOIEaiqsSwWRKwjXgVbdndWvAb7TzhKWtXVN0S6lenRVLhBJi
0XK4MNAAKgB1cANLAYO/RPtRR9Z72d30iZKZ+syA521EFPdCKht8UFdvmYuZ0ldX7nVDVLdbnXbQ
EM23v7JXWhr4By/1Xmhh64Zx9KPn9LEjjQ4EOjGFjGF5UmfxtMWuaxP+UCXIb9u1MDW5V739i9Jv
1SdKpCPbs84RMAaN5iReEFuz6H0uHqq3Dnp30dmwd389bAOaD93pJ7cjakiZ45d5F30+aC1WR01w
ufXsZe1IteEPW3eBABDh3y/eK4HC6YX9vRilQSP5y0oxUiT/MenT/iriyPO6R6Ceon82APUPzjOc
TLIpw5O6g9E99E9y3WgF7V+w+1V27DuClejim83VWODSAyxnihPfLce5xkDwV1kN92JSujAZHv8P
01+/UrIGJ06g0iVnZ6KHKBwwhnJEIV64HUWdOEh5z1HasxoNc9yoHK+jj6uovz/aUy4fmH6EEcDh
sBJdsHB/XwomAPil6/TmXGULrerJzfvsT/z4lBPGmiBipRfu71C6Fi4RpHzyJ2Z30bEOM4SLgT0N
vIcYPh/iOs+ludziZpOymBwSVKEuioVcoEtGBApnmHOpByE9Ckb+jjnwxoo1JeA/ka9YIhStHXcv
Dx+clv5r78+jTLdBfexEl4HMxmNZOlOz7VKUYTi9xTAYDjwrP7/yhnvHCy5By968tnY0aK1yAduQ
i0E3Gon1MhV+E1vaSDUbW2nbCXZhi9mmdGpquGW0WflxdMdeItjoBlhX9zIPP81V87X0Q9eWUK3E
dJeDPBxEdpIULX40GWCQvREO1mBpT7kU08VTW4loaaAH7TiGkyznu9kThW2kB8nTlWNUBMk6qQU1
Vjx9+JuleUFFe5bS9I9xcOg5l1GSPKxOC8nGY0/nUVdi8HA6AG38qKXUN5WfHJryks7DQ1MK+vxY
mMNlaXGjP+3KSuzck22vFtaQPdAfg7/bxCJZMomanqbInM/K4Tb0o3RgiMRu4DD+zG2VDkLoJQO3
H5ZNppOEqHoBuvS7lK9BckSOepuOd8GRS+U7twZf1CebpLWFRGnp1u7pdUOepL7pQH433wO8EKRH
7H1b20biFhw+Btfl50vnaXYXF0TGwU7sAm8acM+rJZEryLmdq2XfbE5kW4zYH0aIjoks3SwVN11m
gyRoC9Sw7OYGGtnx+GRBf6BL75aMUpe06/iZ1SPfP7JT9/vVE988y0MuAMxbI5f7Z2+yo5wiU4ku
sC7XKJEgFKLdXIMN3niExXtYwXR8lONqbW2P31/FHEfVECLxo6YFZq3w2NmYXJp+ur0lH4G+RaOM
jz3AgMMRzQozzzZ3A2XDhWLPeow3p8E6RN2LM6Y/3o490x97U7mMepK6ujNBVr9VwWBx/G4QZi9v
pYyCYLyrUPXWIne55XhzeUtZ8UG6TC7DzYaWQlBRuj6rejdmZxDut+oP+Ex2ADyP+lfau5HNp3SP
Xq2467v8voXu59GbvwjQpUM/WdKrR2v78O0Fctm8MU9yIuKj6H4uk017527azjICFY1cOyraFiu6
sLy95fHozb01646+6vmYx8G0QHGvgUy6i2RzS2prebej6NGkpUZkmAVPme2stYnE/IZOFEsHIiZ7
eb1TGCmllE23UUTL/YTfOb5khPc9ZX/dUbuKtu9yBdFhFGXR+RWft12hDJNec2uX5c56WI3iGqPz
1IPB8FCUR64KtTZbQzHVsttnIGGSnNHTmCWy84YO9GYez2qocho33mbKYnmNuGvNorzPDHIP2Gfw
Xgx1nqvnlc74Czl6Sw2/TlRSmaA7HBfW9uGd5kPuxTSRGNdFMp2OUytw934j625fLIWDlK0BHmXK
E+S7fXkYp233HhDEi6N9aQeFxUIY9HS5f1k3kJJqojj1k+q991XcxJifk8qAyYOPKAmMMGi2y9nf
iyfjDUb4VTohOgWuIzednupNKHBmXsLhQswkpdNsoUJu9JEsWmfF163j4rYoxMI0BUP/wEYe7iTL
eCy9nlh/jVC9iGLVnEhwUc0ARZocjpGdBast73Kw34t5dJzNaYXF3hSRtI82r9T2dserTrqAKm5y
evCwpfNWKNwI44TlQ503b2Kg+FuP9836+4d91wn+82FRCyNeN0FgtTfMTCuKS/taHkBAwCJagBII
YrTFLaLaqxIiKVC/ioFuR6iY/WpnF5OWTKbjH67ilxTlX7X5+1X80m78G2feF0X+eHAV4A1aJTPK
ivPEFFlyiZ6aPHDWNSLFLFk5lBo4Dkbrhu8j/eC6DnT3FKkcOQdT5nvWGTob0hdE0Gzz9eiH2/XW
RPzvheLQZu6W2gPUpcn414WerwfNvHfMfLqfvfzWR74sV9mqd5AnysCRClfa6BFrJC09BoE0XDpq
9FJ0k79fxjvS9c9lUNyjaILPY7bE75dxNK93vXxyGQ+3hZKwG60HrYZ7Ao9CXvjVG3RGjw/9J0D5
F9z/9phAVZnsqCGjIQi86WX/9ekPhNcoapYV01mTrlLZTEyhpWiSWYok9VKvIf2YD45j5DhpUls6
UrXzwYF3nzYAW79vYmBDZ1OtUOnOD9bIddmHWnYNbkLWlNzAt/tkTYiNajFRCm9OigSOWAO+5jL6
5R/RZNeh37Q1ojcOoqH+VYuvDo4jArC9gwd7hIgAZk/8/ZZ31P/YFgjS7/YQqhvYaVtvaLrazu4Y
LVijO7/jdgISbAJm7uUR4pGe0PuNS61IigR5HL9zo2tZ0MCUm3J23tmwm0DSqHRoaE6bC7QO1Sm2
4xO6kybW5u4/rUuUgr53JH9KD/KYPTbHQb7U0A+cklbU4cCHPPKZ18PE+b3d9KNNk772jIguBTqz
HWA97av2I94tsvDR1MchvCyd35CajGvUrIdbf1doLfBX6d5pVQw1r0UNDSnJKYZhgjqcAl5huK3d
IDUNl7kbKwnR5m1O8pfVUajaSXUBNyD85es4T119lYEPv7znfPLhD14BdKS8Az90lobGL62TpT6k
MjJ8nQtP0AnF97BVug1pOGJvfM1v4BB+4fJzd314xKLD38q+s2kR8ydriNPlpuso25Rac9CJDOc+
0nnJM2vxpcm207CWJ8obncp6+pgU1oXzpR4T8meEzOmliBmq7nB8oXgiaHt1sPMYa65oA/tQlu+d
HHyqayWG94yrwZ2p7eIy7XxcVljG2x/n78MqX92+mRUEyQhI3qPw4PynybLy+Cg7SHMIkLUBj2Qd
gAWCae4BCImqdC/favj8zpzj9IEHzqe+bYtifI6P8Xma9lEFnKedRsQD3pshoK3gMbPt2m05J0Cx
4BTfVFhlFoZTBz1XtcZQ3jZh3h6ouo0S7ZwKw1keNklbAL8hvsLb1g1vlLlruBjqaL7p9Iq0GIMZ
iTx47MT+lzi5DM8UBwUwfgQU86BgXDbpMbQrOdLMp1zyvrkXSUwuMD2kZbXjLh0E9Pm4E6ZynE93
q+OQ5C5K6Y4Hng+3UaBfvMT3VXN/ITUJaFIs7l1sDtaynLP/7eIUJdS8CzG/n6s/bIZ6s+u870r/
fjHfzuvsrtXP6rwrpkAVoJ4v/+UX3hnvsF0nPc/YIDuH5jO+1WYkFJ0gakS7DE6oC0AQ1UYfjprb
qSMzOHiKS1YmBs9L0trcr2ylz3j/qTVsVea0vm+ZOK/qMKd6gc51GxD/77vMu1aj2dh/22Tedthc
N3epUe2LKVmXOyQGZz/1rqPjV+btQ7LPZ7fBwz0FRBnNtVD3juMza85dD17hYfwCbi1iZZRN12Ql
9ag8e8P9BLbCuSe0PUceVJNl04rxcvO4CrowxcXyEx9XrEVqj2nb41mSCjdeE2v1I2X+5/5ptNvk
96IEbYCp90rjuUuzynyW2bRx3rbdPfIEqI4GeytEZT+xtzI7l4Oe2QvQTruBavdxlEokPyR2yu8n
Pfpg3qVx/Xz2CNhCKRp0x5rLtD7NRVooNtNm5dGVEH3K4tcnf380+puclkfDiaf3CFpsxrJSLP1+
+KUv45YqT+1ApXSzusNz9HLO/gVR5BoI/Nc5GKGDxldBkjJW1gPuV+KlXKKIk2ZLpL4PGntoS06b
UCG8APYuNLw2G9gN7Rd0KH3NWYJZ/7io/vPKCf7rNXnd8M9vRUuR521zr7QO0xKPcAGswo5MqAby
T/QS7GtgTo2js7FtljA3bPLywy+oWBvu5ikHfIZPflXiOZSfOaUtoHHvYmMwOJkbDH2Knm87ziy6
PrpgC/XFDzoEAM0/XvImcbyxVjZZ/Yh4f7/7h8td1bNc2U+vNsdTUm/V4OkYcTk73sV62Bifgd1g
NtWA4Ryz1gLXSb1NN7dFPbyyNWNVTaiVwnwMDSLNsKJuOk2f8An9bAqkyVE3PPYrl1gkxPAa2m4s
yH7q3gLTPrknQtmaqgZphhjdoLOIJXe7Y3AI3YbWGB+SIygTlYkaaXYDtaDva7TudPwdmrx+5Wir
BuaikWclkPqBH5iqbbHvyGzQ1DDV5JLoU+Jpaz8PlAE8R8969tO5OjIj6Ikl8qtIcfinhVH87+v6
V93y+/bJnYUzh3vQm7L2bXVcDnele9TU/RTCBzRLmZO1RvO5ucn2WrZ/2qwbfu39p/V4+RlLSiH5
x1ps743D9f647lmLHYjqFadqc1euLkAoduJSrBaaCHMs5g1BXQp/4g4+G/fwXn5mKI0Br34tysZl
TaHPOTRNNk8XpZng/T/TONGZnuzWjwz7Txf+Rh/0HrfypGdcOK0gLn6mJ8YdpGYPPPwHCViuQ4vy
H1TFv1z1xKjKCTjl6Ck+Qe7cb9LsfPBGJ17MmFTvkDdtIXBb/GPOb7O8Pvhq4ovtHRsHNRZA22Ae
RQzl5DVrWvplA/kYvHXgTnL+CRU/uEt3NELv9eC14yAmZY0NZIrLunlBWzLAJwUDZvywYrp/cgtM
kmOaLUPHcVK039/Fna7dsuPzuJ9acdxYRFa1vfea/aN5CZukAUBvJnlQFyqSebBi4NpyKL+G3pjd
jw8ybxThd4m3XsrheDjzAOXGDbbUGLaPlFHjIAk87weNEak3f649JvChEEAQQ0jvewp/+9ytU+2e
76bq6ubAOCRU4cOT66S16zDRyECZWIXVFNfnK0TOxwsAffZJxf3s2vAHqOP7p/gk3fYEkemVYLoa
k9n8kFyhtHurNerszuep4jCqqcZ2SV6CAZtDHhvFH0aQWftTQ9MFr4k22SRlUwKttXT2Azg10Ql7
g4e375Nzx3ugewRHiBvnYJC75pKqMT5Ob7E6T5FL4wWNdgwxou4MWv0LMhSNyMubk8113wAqUYMT
0ZcMV7U4XalRrqHCeYN8s18APZmsK9UJNuPdsKa22+bSi0GwUXysZt7QGIW7iIdSiLgUi/DrITzd
GnpymFrP79zdRekIqqzHLFFZeIuLs3NTHhtqdQ7pO4NRpHaUF5yl0eEnf/d/4DJMugCW6REmi9Dl
fWJuW1nn5vVqptNwsWhWW/O/fj+ekIRpHZyUfZ0XjpNMESscPuKjP3kKZdRfWauJ7+MgG7lNBkWT
JDEQ4LscVlICkj6JImzwqV/IFLGPLL8t+fKy8kAB8VhgOts2cMwO684DbH749/2X6Nf/Wpb/97ne
xxuUrSpfXzsGvgpCSzjcNhVsFNEjmoMEAQIrtxguChWxc6iB4BgMnEjsJljV+MivhlIq7CYaVLXJ
ZsA8NjoKl+7P951J/LHyHcdZOcIfjf6HsPNcchPd2vYRUSVE/ktGOYf+Q0kdiAIBEhI6+u/Cu+r9
7B6Xu/bUnhmP3ZLQE9a61x2CzduU4Rb/vJljbhqZ7AEXpHQTrBZAKkGwCTzPw48E8HA0wvjjOPEm
n5+ThecFTKDmAbAj/x1keTain7Esx9QxH/1ceQ5dQ//4emOMLcfwSNv1bfsQQ43taOiD7PLYOJcz
BnTM/fhw0/NmMz+fOeL78m+n2OU4tfq1+tETZELSD+it1pxmsbltvdm2CWYna/31kVofMOh+qLq/
J+z0pd3vK+t7pEwbPVID83PSJJ3x3aF4cAZfGY0xQ14mApMOFlMOgntbff3w3X+3xf31yoQ/Yxqh
qNA4pG9ljWjEpXJPqmj7WpPAOKKw9C6mKDLxes2hh/P3ioMKWISqjClUBBsPsvwxhIt18ZIpiRVM
pV7Ipqtt7l7g3dBSo0VD4MXs72XewCLvUxQ5KzVYVfSGHUMlr2Ua0+N6mcXlAuCMdUnkTbYXbtTP
C86DtG80qDW96pc6w8hyAf1HE0zjyK9z/Ag24wZnBoOH9xPal63gpLD9fhm7ykeGZ+Un5W8Phkow
35x8HSFjdHtSSAuVRFtxirIH8YZBApRZamCA5sn2O/IqplDxrNswXJtSp4JImj5jGopKgNJ70Cxq
Gsx0lFMq4+9vL0tUgrP+TiSVHE5RNtG2LfcKkyj8Z/l078aq3quLGqNXeOqeYems9szppgV6voTH
xMJf6FyU3iqQ4K7I1iYwJ4x3jvuJN+N8WHfjLVRy5nFoXXt8VubHzu/nzn9A5ErsEBp/tUda4jYj
aY10f96+wy4BIKLlpLvkjC7H2qYh4hU6ew6DCmwTPcFPq+i/qKQu/76KvkFTmv5M6ueribaYuCBK
jK0zNsFcwgBujMLD5Rk5timD+VSYv/MrvZNvvOGoySla4JvEm1/8krszBNZ62i87HMVWzQ9IRtkT
jQXDz/7bo+bvxZzhAsZchZGfdf+Eveye9V3zdp2rKuQgZZzPG6/peSjzF2yT0urb0b7yBUZuHRn7
XtTcoEhhQAEDAdbDF5wub7io/Re//kE8Cm0HWpLbGIIR070bloOuTlYqOiuZ3yWBfNi1Zq6Ui/kJ
SZ1VuLruY9ubIazBHPe6LKbr61tbIchBiJ071y3aHodOc2owhJS8BFPbTQXT55naAu6+Ii4ZKPSt
4g0dQb2FwAm1fNNNJCjPlkoSO5ZV7e7lcDWks3Y26VlOUL4Y7piKQi3aD3M+XWwgUCQUE7JD8HT6
nzi2n0YKiLJmF+BzYwl3H9JSzTSIUAboJQA1QzdbPOb5aDjO5sn63lgDeodZs9c2rWKJi+ciO+se
tyzuVBbrnHG/N3jD82pJck9tDQ2WFy62+vzUW0lpULQ0usd7r67y/r3GfiHw3+r2P5bYN5ClJEZ0
0D7KaDulZOUUt/t5ARxiPzOnU5eZZGuugjMDg8/Ve81XNCEDglqVKTI+u1hr3S22kf3vN/XLTeFf
b+obWnLJlVep6Lypw3xDGbDZbPrT7NPkrXiOY/loPyL7Mf7y//260vcIrP8d25BuyNYSpf9GsumP
uyDKySXa0uqjbzLd0nrTUfDSD2AjTBeduhtjj1cqGw504KzBNeGJ9Re7OO+nzx99DwDt0+JRQg2A
34kpOfS88df/Wuj+rsSDbQ67hT8Dpu68XYMhZC5IYseEa53cOQvdgRm8VV8tBcKFndC/Am09gAg3
u2QepoPpnR7rA7QSHV2POpQgfrve3emDAz613rKRYe6WxXaJ6RvsgQnrmT0T2aLE4cV3pswp6ABU
dkziTBX4mmMzwXZLG1d9mVx6q8iDWAMpYz4YTQH0e9vpqhfmwChuLEQoa8U9x27pVR5W5fMKhy9O
opE8ugUi5CC4h3u679gy5vIIBfakp6ygqh5DzECfBmy82TwnsnXuSR6Zh/Me548Icn5HItSzUSjx
YrAubfvyVJjIaCfX1UR+Px5Ts/WgpC3yWQ9QFHCQKxQyBGCscPiyxZHEHfiApwF7jV3llwvR6XFT
6uS+CXn48Ygpeu3Nil1tfml2HIwBltjp75dtaEP1fY0aG2oBlwclZDoDXl72Dak8OfWVpOCBsU6k
ZWKtOIltukB/BdUjnUGUwsFt8C56NIYhejaGhiS1eX0R2g/N0QFG9lbu6bBMPnKnG68lBx0ickxz
2YwLUOB+0MqU9kuxcZLDy375BRyZ0jWVDGBNAa7x19Vj8Ms//wCB/YK4/rPfZJjCAGGqKinf7hmx
lm/VrYiiLWRlf6qf7kDHGdSdeYhYdXrFWwsQ3DY3WHxM9j3mDkWlCzhWtYfVqhYmVZ1m6jDOnH9v
yL9hGEAXkkgFNeAv/dsby8h9qOJSEDY3t4CL8wku84CAXrDBfsJLpP6k+89D4MODAg4ViNPfgAC9
euha8wyFTR7AwipXdyz9D2lrJYTv1jbjn2qpczTuE1bk3ZU1P375lyCvgZrNctMiIx2a6fY+vk7x
z7lSKMx+LAj+1lFwRv3fW/xGcn7RuGelxls01nitVCrMUYfcj1tQtNZ1Mrha03NjfVYEoUb+zde4
WQTdElnl8hHQewjAHe3//Q3Jf3tqKp4ThqTytois4an+NjoU4jCsxZK3JM0v+C2UWAnGk3wtgjXC
xovipWohqL5vLzigYsRh5mNpKYowA0KIwIeXNeuG/ZssAx1W4MusV7pfq31CWb2FZf3ZFcG1dRT4
NT+0Z7/e2Pev+/c3/u1Z3sOXpiWNIWxsDFAXL1dbN+bqzjgMNGY0tEejYvST7/J/lAy/7hdVJouU
wbyoseP+fFqRVMsvoWuFzdjmOJ+Ch+PTwVXwdKlcp2BIfTbG2H26Wn/7QkqD67YKvYNt+3RuJ8Fz
/A+Ahd10+vaGCDtgTHCfzgMKfY7LiNka8JJnODLKvsSaON6xs2XXcSZ7Z+9YBXfRenTyfWsNAc1D
5h2bHZI8bgwqkK3PlJapyWy2tizf/gmk+WsvRitEqLBsSOBL37Zykmhql9d3FgoFRhH0bHYIhDOA
wr5TPIx3N3ewVH6RVg87JgfmjvoC0S1Bu9aBvDz7be7moBmyc65+SZ03QGRw1ziqR6p5dRobo8te
1dhjZBR4FLVUwXgAoU/+xIlym729zPOZp/0VoXeyzvPPewEB653Zw2WiOe+AeZ7iad4ELItrFanH
KHGpPLeJnbldEDuwjBAKEYGQ4mOyvo8/lj8hcH9hbejESA54PkSgDlH8/Lk+ICAMuodcCpt57jJT
N1fSbAXzSTXfr86RGyRmJkmmo7nT6VKwTvxhM/8FC5XRHaCAZJADHeAbZCzelEf5jMRo+4Sni9Pp
qDoVgX0gJCqdqMSOQCKWrIKFOx/D5oAo0Ud8XKYFFbr1WpWwxXKLne1DIRRGw4MuTrrIlg+haQkj
Y3cDZ6L/L8/D1U+GJOJfhoW4/fPgJBQgMO6NbzurvZMu9xI0dQN0hddpMHAKBUHDC2fxTTqYZRQa
DXZWndM9MCTosHNY0Y5fp4bqFKKro+mO7Mu4OecPU1vcrSF0C2LMGO2GK22izFvJvHcYFkRfYWFz
A48hONM2zu7+c55OxYCk7vRD8vXjZaQrVjQanm4Tibm+aOHQUb7pL0t7HzrX9Z2WiIoMtipD4XSN
6tOLuCqwvlUtZMdEqkLo181cIWfbVAaW+FaDQi/RVRTnaqo++lgUGcvXIPnM9ymjY6bPB/gpMmnO
6/I9hEaJ25ebyxg1WkYPFDRusXt61121MBb58i7YTCMi1RGYCnxin+umT7j9xanA+kGeJTYITwJ/
Ub4uQ+kLc0nm8/mqnF8iuxjln60Xl+jgLu+SatWjeHn5aQmKv76oP89loydnIUolak9RvvteMs24
DJROUjZU3IhQGjf+eD7cfC3wSXc1rBJK5y91hTEDYCjaNSztvuDzS4apuNWuPsZrQAv4bdBSE+u2
l+wbcUyBBvoyjhgp+TzXawfqFiFSb0EzzfaOmgLKbzGGtIDx7zxxNJ/vQF62C06LLQzwbvekxfSj
kbKU7cuIVjXxU/TXGt5evnAzu7cCfztiQMmwN19nRIfXk2w3b0Xw3BuvaZ2b4fk+vtS0pwjPIzsd
Kwye7MEKURK7+r4J3yHB5Z+Y5ZTmHapT7GwvBMyBM/ONQgiBYL7D3WLg01JO7369BLNxI1e0snm1
F7fVcXiWwNfQNB6f0Bfi04WTQjMf82KKacGq8MOc0f8AH1i3G7NapZ7ZMM7hX6YjQpXeXtsUPveB
5wnT3dVBeNDiE5RKqxCP4pWy5SwsTIV5TGQOh8RSW82mGUOm4DA951vU3ENeTGUGyd4QTDgHP9Wo
w79wyQxNRwFpkB7KNfKdpHRJJSUUi2y4yXh2uCuQ7zOC5B/rQYWZ0w3f+LcnYq+bhGKq69HIIsgP
IY84n+PQGOb24Ot2RzY05IR4Jxwd2Z0rYtCx1S6WSFkPbQV3kxYSyCwWzSoi2dCuTjq8GcG6AFkw
mbqb7RqlbfT28LT3FN9iuPKpVb9jGy5NyUFQDgPimEA6B30oAWbqSm83wZs830hK4uiObCM6VbDZ
Lq15f82zfbRDs6uNUbQORyhbUzv+wMUHuv+lsMsTB1cLr1rDbXY+pHUqnCcIRGXVd1NAy1+Zd2HR
t2v4s9BUQiFV8OnJBVeECgFu9/bo+fjDj2qLY2z1gDtcBukrGKyz2o4Sc0g/iG8sfkBXYm7NenE2
aAY3BFzjk4dQq7NZFLdPZhv6XmttRZ8p8GLIzHn5IboMUwSohwhS2/LVZIU2x05GW8u+a87sNKFm
PuL3rnzGDdFXvtOSpaAc1Gj12GQJHZcEehdbzFZAkbDx96EssGyKz/COp0YQYjESrgcTcEsRbKcF
TqkWg9ipIwzqeEvpklHLy3tIOAjAfS0JBRhfXPVdexMVInL957LYV906LJfJO+ntGXHUTGiAqp5T
ifwjvPY4/WnVPp93LyF8qbau1YrGpgmMp//UHdVvdJwkOB40hzyHZkiXY2vk6t10s/yp90Dn+9+r
l6wTFOzMP5jlk+L2581/TR6tlmuGuml76zGXDuRNwo2aJfRed2u9c6Tc0p7rPD6pFG/YTmM/8CXD
SXqMARoSZgS6c/uI1xIH18M3DgXLdXEFcEYU6FUa2ovh1ZWfVvrwEt1+JJY0INPDeTVe+8Fy1brP
7upeUvq6pxVrXjYmgITDt4DZIzgybiEkr3NFqctyYIpPsKh0UqNiWYttEDFFeSdM+bZ+0ZYxpVc4
IdwhZBPQ3TSgXkgYSBXeBekbQdjRKi3mBQPMxDfiBT8upjNA6ldsdWV+zXZiMiJlvsQGhJizL4R/
ep8F0uuvZy/GxZUzAPcgbCGyXr1X0eCteAtnyke0JjPbL+HQzVpOfGxA3HjBZr1mk9um1c8aaWyJ
1xKoyXld2uDeL06KIwFTlTeYDV/2Q7DU+wyPCuK5LePpNWSv1mboNKhMgDR5TTu/29eNAlbsR6cB
RO/P63BGCV7H5Astqy32cXjvGFuMMgsvSqCtmg8xiAzCQm19Jz/Mq2BdbwwhH1/DIy10ikwfO1jJ
LN9lrNlhxcBduvU3PY4fO+GEApX9rsDwGzp3AgxPsMRFfsumCG66xwfK+wwWedNCJC6t+92WmR5c
wHU1SGOYEz238SZhBDa0k1MvSVuzWVhbt2CosLlOBbnC4V4jNwJaIjY+haU2YxG0d9sSAW5eFDfl
+Of2UJF38e5rWIyIJxz+W3iqtW33hStuCUn6zO16ddVTyIggdeQHRdUoGam7HGoxx+gnJUnFf8/6
ddjVW7GxbnN0kMSyYdCX3kzlStCyzbXdSnP1ZtMZaoBDwzXaWHNldHYpQ0bVzKfuSnAJMruVbPUF
kdy81dOaQiW3m9ARyo2wRlip44yNDIPmd7CpsdO3qtx+8GurmLWNA6pyLi9Oo7mYJhTJONwm8Klg
xugzmCXicJd/9N4/fOV4uuSu3pCPQUrIwrg5NVS3UbhD/RWTlTOYEnNLrBoKp21P4JQm9+0D2YTm
tYxm3oqLpRtrvFg1i3NKAzBMtsOF/KlPSAfJd4hmq9SUQidTrI48+CGWIZaO+f6Y45lo79xHfCag
FSNaE7ffbY1rzdNsthJBtL9q7tLizz856fbtPJ13OMu3rkJBaBMwfj1fgR2nBfxbCJXbpHXixkVi
tFQmauroQP1+BobFJfdiX1V2q1ll7iJkVA95FgzB3TAY4E2/cR5zTVChsq1P9+MQ5dixwgpI9yQw
zerA9xpunvkUiycVNiLNPdAMrAXu0cTJZgZIHdlwja0c5E9VpTyyi/kNIBzNwr5nnUaBuMHeLuQe
A+4DVjasPn4juH6EsJJWT90KJyEMRv8GHWmifzI4yPC2id9T9uMZ25UEQXlmS+QwLqOlTgjDTJCs
ASov2PWn58GAGYvr2bPXIOrw+rfl06GSNqgkvedqMBeQhqvjR+87W5MhPBK2LdYOiaevn8Liyh3D
RHN2+yKr4IigpL444fw57a+2xNUx2zrVA18/yEOzGtqvUVVbrzGV4WNSTCEDc6mtbsitOvP+WeI/
V/XyjvYEhXTQBx6gTNooFGycEMeCC5bJmeGKSFfHmu4+cLKIHAW7DuqWqz3ktVyOLqTgX+JJ4Epa
FicMhjuyKiEw1N6jDKLQFZhbFI7xwh+cHG2rUZ3By310Y2EwLQlBx1MLU0wt6AiUHD9hvOarlJlg
eYpGzYB1a0eGNdBt/cS6MHSzk3mEVe5ID9dokcp1Tp3OownWuA1ILklm3u2jWabwnjjA72MpceXj
A43Jl1r7AuFgUIkx6nXCA7lDxhc2IYzhQKq4cTtbAtd9LrNDTV6RG5ZHTAMUbDtFTyNYh04b5xGO
GN0bgg0Q9Y31Pk4ufopDNePFaVw62LztDM7IxGlwaWOFMKojw2dH9azdVkW+5kUhaKnvTkWvt9bD
eUvHVU+jxu50X33CIa2nUDduiHfTrfHFcs5buzxGc/HQrB5fMfEIqYV13nD2WCt3G38T7TjYCEch
c2LodHg1+hwaBeho6urk6hCgk1kUvq+pejZUoH+zmV9fXu5rjAcYWWWykwkelWFOIJMfCpgA4UaD
bZCTCk6BmogokS6AfXJlBzfj8mYL2+iTvd50Lh+EhZQtyk2OlxgmM0N+pFXL4wrkeqxw5rphY+mz
OxlPGbdX4yvvCYfUiB0tFnaI1mTejRl4XeyC8YPbAs5T1CZWuS5LW5ymS76bQY13P8UBBp3avNPN
ynCr9QuFLdStdepdcUKekAWGczvS6RW2TRWuse710ItrPUl27vMb5E/sUO3Xu8qIfaLA4pZGiIVZ
918S1lYZ5Z2rU0COMuxmv2IGG7ETIhxCjQ6QyshpR6oXlcLzatL7KI0jX8bILQTXoFFDAkzo01Gr
qO28iij7NyRWLQ3eFBSaVMEn/Q2TwcpUUq+6zy77hMTsIFcsTcXWubRpaaojlqj39WVtsLQn/QTp
Ouqwkhq6ldskK51xAUPHq3+fN8SLDG15Xc/4smsvuljsNujE11Vzs1JOK6umz3hMrzB+lo9zQ7Ki
JQtWxoRgV5ROgiEN9kNn6Zj697PsqbMI1s4yJkAjtFXBVs/Pucye315Hcv3L5IlIVR7dXAb2Gg16
jneb2YNJtJYP4o4vgRVQDkg2M/MNJImhRbZaeMgxrOB2KCzEaJzZKZlJmhlDH2HtAiDkQbyl8uK0
wGu9fmuXIfTnw40EyMNVtyugss5TCxub+uFgesOZkcTwlDqQ54hjQunKpd0+beX0hAQUj9rIqq/u
rXKLE3swO+dB6nX7B++X4myuMbdHLLHWZIcEUAwqP/6NS2G8RfX7DRToU5X7oRwCFYzY/6yOVeVJ
8yfUOK8dRMPkypZEk35KWrN6aqCZr6qzi0koerGBuYI3oGXGf7ieVi/TeC3KLxSU2DjWhYXdJMbo
LTwiV0rtbsm/Uz5kjfvE2Lh3jqKUGtX1srzg2EA2VUe5U9mZMNGQow59IT8LhPBGHAfiAw6XwK22
pkWB38P/nRHJQsZVCN30FJkpRUjp/aGlzn2Nfigjg6VcSciw4XJAADMc7SiM2RGQvQ79vUUwOf4Q
o1Ax2+umh43YTGUvG+ft1S8XibgS9n3iffSAq+ry0SGQRO+kqeGzCaHDe95wus3vpjKJOCagRYig
FqMKD/jZEy/oTXkqZIsXBDPRAYm7uYiJqupmDd6w2xJxecHI3NZCcobE1pV3/Kg73iIUspIJNUya
DF+WkG7Vl5NifoDtSx+HYHfbK/ZIJIp9hIJZgiYxSD8/8YC5WVG+qAxnALERmf/d07HBYHpkTOFQ
JN25eby/5hTqEBXEeVXhikY8tqnSku6M84Bt9mlwDRA2ub8yglvIgTE1tlG5UkQrpkJHlmUq+0vm
DVKnVabpmj/y2pT5qIB4xzHbeeJlGj2t4aeQmNrdal8zVXEHkOkqOnHRJl0wQ5uMGGAfI8kY0Npi
CplKVvjZtoGg8FHN4VSb36m4VhJnIDo6wisI1nUUEAMGpmMu6n4WvEpxYrrsGmi2vwqgPOZqglaM
3UfFHNAgShFnRhNB2ydlHcV5SDF9VKYN998nyWYKg9eL2VwnxRgfP2WdPJyk96/XF1fDJfIuwS94
333qi2J8k30KLq11i27CFX3Pgtvm9pEUeBhwVxCwm52qGYhXTd0Hd5ma9q5bhREYjZOmW+05vs+S
xL/Ce0LRfE5l79ORI0c/xpRsREK4tItPZUexNOQr+mQcMtwqe83KKHpGT+0gEwHDxgsuN4dfAuZk
bI1xKuKsA0XUEJV/Zak4oEnQcvIrtVMhuwInEzVGac2HoPnbjLBoFEk5Rw6kHmYPa9y4KvL4evWn
OEqmUmsm1L/74bxEpSStKpqQ9WAtA4sQKHASKXPwIH/6EhAtgXdvVxw6JhFJxx5vQXHCo7SK4Nvi
K/MRz9Undo/UxDHcl4d32fbbyqPohrNR93pzCt+W8ffNRGxLasPFFt7a/ZWYgDUOxDhEIHlyH41d
n5JN+3anqNsPJnj2NuvHhTnuK3LzU0seavKuXHEVAYjAljHfZvWy2nQQc57O4D3+IoMlwSENtxn0
+YgZ2Er4jFHwB8LK2N8AaokkbsY1vlOZRZ2vrWrmYfYLYfWalY7LjuoYlUV8pfS0qShUwJbXItsg
Wh8ZW1pA8BwN5skUw23+TUIAApdj8sqn8gc/7jWLahvbyoWwDec33ZYQ5QbqbRRjeg7GB3D4dRGs
BgvcxNG5gmeSOmEbYLKZB4nTckXOxQUE0Ystfajco/wuiCBPE0bocw7uBo1lQRPZmvTyel+QPA/h
rCit2+cwRYt1pf3xEVtTpFRz4ekVgp+Ijl65qmY/sgD/+Qm3yGD/YoTK8H+hNrizGj7Nc5ZZIsVA
x7RGhX4Byk03d7FLoGtp/2CivuaejTNbF6zn7rYC8OR0fSKjd1LsGmbFVnpZ98ehEi12OX8qmhn2
8+3uXzihaRJcohb23OTtUlFdzJxy09hAKGDDkkU/YvmxV0/FlKoZ57v1/WUP9shpQD2yM687JNnt
GIcml2B1hehzxVxsdsHidConbgzVaSfULoApSWTMI0jXjRxeNO6Ll8s5JnJAwiMWEks+Yn2pfWAR
xcxrmmDZwZRpr95rrAsm6kcJ2r+mnXgtw4VOdBq8Kb5qaA5SIPBcSHkndQ9DIK59hq4oVenj3HSm
OcUXyZcXLAIXPPyO+DzvgbSyF22RjVnCW0sRryhTLjMGrs3Azm5+ElDr8IWFTXDbUoMnQRxb4BPp
qUQisZTJRffDd/K7lrfRq7Kqm8VSU8fXxnzyJWWTbCOvB6JNB8wZDyVihA/BW8k7g9KBWLLx24HF
Tnh4Dx3PAxq7lG9uA7b+9AeLwUnzE3Cdc5fNJLpYv1HObNOwcfKezGE/jG27QlnRHZoNWyFhk2JI
yjTno6kD0qiE1U1j34ZIYR4BJ8pzma7bgIvJGIuhHb+LZwPY5/ziXJ6VHqgKpd4LoaAyBrdv3Io+
bqGsFCZZe8PRN/zeaUqMAel7YDPvlUuJLEJi/1WTTlQUKlp/fPCNZrRoLzN/Wg92MnJ3Grxd6hGR
I1zBgE36gTDpL32VnFyTZADmRsDJo6ZljebTwUSlHdmw9wpqBEyPX6OnatLhiiyfVw/9iyv1PfsA
a2BdvA9oz5Fn9nLgI0kn/GyDA9lBYclhmO6GRLswz0aQVCFl0VsGWYx09fcIxzCqIzB87LmbiURv
v1Y/Hmz/9xB/OhbKNr0wQ/L7b6UO8ME7cObFNkh+QefMRXZ43D1jVb09GJBBIixtY/tiYEzF4hcq
q250gWIj2YNz5cK8uRxj54FM+EwTVZHiTuLoAEUNSr6ni88vDuMGgF90RoqSrbslkwNQfa4qA/YE
aALb5WkaEwa1uC6vX5/iR7plD2V7CvLs1I2kAz9KwmupdybQ5vKq9vTV9bOa59t/l54Ehn8vPbHv
MuCZSLqI5aaufis9C8KzQ0WomVsDMF4nDyIxSnRI6YE9TpHkYcMIhEGdoGM+I0PYHli+YZMx+yv4
8do7dtSnAYN28uIXyoLPsX1hMx2dxbkyl95RODFfAmdc6m8V3REXOEz8kwymulZH4bKc0TpOr0Ac
6OLAu5m3HkAunGrZBiK2Si8oar2/ZevXhdkGOCZPiA0Y4epNQp4PujsWl8I0DO6QyB8zcnnmWMNg
akyq5xITu23iwhiLP8WFtOhQ76HdWba26Eou7mIxOl2RhJg+AhJL1cBA59tYuDsH5SgaqQtudYsJ
gQ2kj+gHvy/v4pdLYGT/Ni89bvxmWy2TN5JXjqlb76/nBD/G+7QXxSDlcsOR7qUMb4DefPaGrTud
91he8LMXNgLBuWa1f4yAOoPE5+gLnsgiXzjUJXjSUWBhhdSw/xfVrOVjYms3Rz3mvJj10YaPST4K
OFDcnur6HCdTYaattNXjl22lNr35z97afJTAcmx8hiEoRnAFc8FXiQ7eG5Y2fS6HJFhCspmC73nV
hLB2DBH77x8h2bjbYoC1Qg29AN8LXp4cgM5BCfwl7HRiO3dDvEhetjrqMMDxonExL8H/msMFAgPf
WbJKVt3uuni8zGLeZI4xo9DDc1oZX94yTJxKYjxSvNDJR5olwd29jeP5FS05WnBPOKTHti+ZeGtm
vA4D/Cz3D7Ds8VlCnPP0Q6zUb/hUJ9gv6mPSOBkCtfwttB9Tzc83F7/XwCkzZsQjAX2B7DTT6zrl
HWp+5lObpfi1s9CyN8OS8aN+uHT/bjltpnjWQW7zuChm2UzDEZCqkpUV+e2CkSjvWfTCPufzCWM4
9GTE5thoetW28sqtMg4iR/R7Whndcl+PBJixvr/8wTFj1/SJUT1lKd7dxglxIfhS4DcoQmuBI4zk
PUDdx/9e3pAEKRVUeUmY1OS2Jw3aKYiW6p0OIfaPhNltjKfpEWB0jGbWU0hu0YMYhiIeUHtE4Yvr
nq2EBQEzKecOv30tLbQJw8wthuJzAC/nNmWzzvFz6z05yXJ6TZXtdZmPyFskZkCYlD5RAv3N54GM
5F7nF04V9O6oMqGfObT2Doe1CspIwY/CjWhUuhmD2Ou214lnOCUwXb15w3GN+OeKoajqS04XDMcc
lT3x/OoRjRl043CVeg+8VduVBE2+8zNMUlI8r5VACAZ+7VXrLhBGKm5GGdHocFaGLo4+yLcHE92X
Tpp3Zz6c2Ki8R4UzHOt+diQN7kBQFao6wJSPS2iCShpv92N3zLbxvL8qV9FW2IGxnbpDNnlSQ8+1
t2jScac7xU5/F78ynPsbvF9FzF5AxgPtKx3LcGygkHP/jDMXKj3JFcjI7XpUL6kU82WfzxDZN7d+
lxbZusEJohg9p/loe0JchLIJRYmrzw3vAho18G9HUDFU/SDuJqrZ1DwaU5WICrK2kNN/NKPGB06y
IxdBktnOoDFhwoVeHnaMJy6aPTLLoN09AhImcDmvJslC8OA8EOHDn6nc+yRb1KuMygt+2VIFcp12
vt47lZPmcIXiMZyC76nTfAL739dnSYwyP18lwWWSBZcNMzlCuoZcXsk83mobbZKcpfVwyeSsHCtr
3gR9t/ucXniBu1+REVFQrcfWay3P4qk2gUwSiP23y/w5P0jgKK9pHxRLAhVZ5aQ1MTeNAd0WyS/5
fTyqIIfJXhHUAfx784NWzqa4cHWnNxxMzsOZEVBEjIspqRNT3C9x0Ms5AmXkijS28BE77+nGHLPF
ZLh8vYOEhNMdJtwnFQaPA6WJbIjXD4CN2hO0/8BrMFIZaBiYSGQUKfCJ/sRr2luDYLxWw82AG+VW
g6XEE4w1CJ+tCLAZwtfCx9Owo7kWVMThPkZwR3c3ZnCP4MY6iCxKuY6qhiMaXBYIjxYLtaXmxTM2
LuNCBxNGBZ+oHD8rZLbYJoFjLHhw9el6olJjda/jaQ04ikklm9XBh/J1/jnVR/zP3Bb5NXgUAa3y
UFPVX5rK3/iP19stenbXItxQBHJccYQh9JTORJkHuTkb9r1IrzIJQSP/XZn8Isx9e8Z/vPK3Z1xq
8fAi3Hhl2UOawAEI8o9FSITpK+6qsGR7y+b+7L7MEbjhqf+TMfPwL98yrim//HYV+LLfGRlh2dwf
3YV3gLwJgQnvgmuMooSjO/LQ6Vx99ixC8tsOZmx/3nrQLX6gCPf80u9PoQ9lxOWY7wD98Z8rLb8L
CLzEu7Ex5jf8UOPz69P4ibfZu+786zW+PWmhvGpikrXGRuntkdMPZaYtB3QEw59Ikn99oL99mP6N
/LaYykdkXLWQD9N9NhiVwA7lWn4S8iAvFPrpN/qGISBZZP57KYn/0RmxiP//Q4R99efrRsXjZQi3
hwF6ZmIs+QmuBdWbqXBsvk7pDyX1X19NQsU71PuamjjNP19NjyJDa9XK2MjT4kMbCyfhLV0VjgzR
7t+f6z90aT6WJOnISgluFhVD+fOF7uTk3V6Xgsc5qrbqmind4t8v8LfN//sLfONLSkXaxmnBC2Dv
HcBWWGEq7so/rAqlf5vfl58kDzlles9/mJl/fow272qljlNjUx8o0MbNVpxfQOC18xBrYMr8XhOA
Gq/8TN6UM/9eLm7e81x96sfrphpRzzEHcirGNcyQ5qqP9THo1O2EQGuquteReojH93U1z5faRFiX
X0/+OG3WbZp7/35a4l9aKQ6J//sg2rdldsvqh1h0sbHJxlUFc8Bifhufs48hVyx9HejR4AdGq9iz
ir8/OxVjp7590/rQvD+fna5VSZkrnb4h6jyojyqO17VT2UzpVwP6nukPn/Bvp5GKeABDDijx/3Eh
L2gvterx0NHgFSiTcfBZYre0rccSiWZ3lFMaApyHKR3L/b9f+W9H1O8v/G2N3IrspRX5U9/UQWoz
MMeIOSfU7qdL54eXUb59g+pTi57XiJeh7fQyv9xWgQqMph3//Wn+eqviQ8CpBEVfH8jfXqds5TwV
Lqm+SXbJDlccuJqk6WDLz2wakw6R+hlo2i/dH5lYfzuCf3/lb8LdJGz+H2lnupw41qXrKyJCI5L+
akDMoxj/EIBBCCQGCRDi6vvZ5On+bEyYON3lclaWnWlt7XHttd5hq6VqZMICMbkfJm2SM85aqGee
a+cKprCfZui7KfP9gS8zdL8rIitKeOCuFndJNnGLtCrUTyuGN6VaFyAr20A7v/53D6vvNhV0b2Ct
I/omY2Lyc2Foyr0kHW+GEUAOda6tedfqW4zpERb6o7GfCWuuqH721XFYW5iNI1Z+lNAQjwKF2hI2
c1m14O5j4J/60Z32bdMwOReGnkRUyssQmOeLeS3mcyPY1pS6MDVDn9cVRMRxEzkwWM5h5e/OeDsE
3x74MgRHWTlp+3toBqQu4K5i51FRa38/Qv70Ui/49AQT8vkhLBmBgn1c4XBlJitxGUvw026+2oVJ
3/g0tcpvn2mAohZ2oZAJXp5pyudCCeMM0qmLPTX+dSgpQvQT0swleBOLC5fbqRjmelw5t4oWABeI
22QdbMsnn+EoHkgVWBR5haJPJekIpjTpcmSGcnsoxNPIPkKVE+Q6MJno+eYNfoekWqmaeUDaqd2r
9od+fHeGcKL/zzuJ9fstRHoc9Ntpa6ZGQCMgRQMbG6zHKLK2QvfvJ6li1F+ODoStzLKggRqmabyG
KY+kuO2lC754FW2NpTVkiDi4brYTi1oU4nun4BbAzC8j+t0E0nTfUC8IJ8mqVD+0L22rfvHL48vQ
mu568/7fTVPEwP1qGlIZqG2VBZnoZYXEV+OSldWsHGQbTC22nPPZiBQMSo3xgKuSNi1aFtnSyfFk
P2ZUAxqpjy99iCT9h4a8GQ02kf805GXlxFp+uil3GjJvYRFRI13pC7EyFScgiXTOaVRMpjfSKnMH
THb98Skwf7eqEDmCL4BylKrgDfRzNhyPkbWX7sdycHVOU3FT7x4kVx2rzUd7PtlVce8mHELb7u/X
/i04oyEV+e2xL1Pjcpas+357LgfuZIJ0aaXTgSjbEQpbHUjBSJnWKrU1uhusJEFZ9tcrWDye1/Y4
Rjyn7dTRXUFut4rEtDMUSkeCcdU7sHZcmFdsBO7Xhxa/Obh/tFh8/9uy0U5nLU8VOmrSaPEPLe4E
NLMzq7gkDly30Zq0ZpVZ4rU6wbLDG6A+UrNtoUeMIvEUAXCSBXXusrQdCZ9q1ak7HnIrnu8JCWan
Wu/ldrXX6P3d7k8D/BoImNfwlqjHUzmg8udjwFa3xtlQIxsQbBvnptXKyEBzxcw+ncrvVhgSrFyK
2Dh17fW5unreRUcrLgfyYNu9BbtBurzUS705UXQxJgn44QR6u9loMsKzkiSZFpWGn+ODvl56SQxN
DxpoqDCHlki1MZfKzmzFBvwchWmbf5gxw8JG2ye3P8nJKW+uS1C/UAOQLURLoN/8bMMuyQ6lrfLQ
uc0kUPKEmISC4oEw7UQwrXGtzCtSN0GVxKxtq0mnjPYCV1HYJkPr02n5brqK4A9rS0tSpecV8tt0
5SjbYeoNGv4pzolqjNOANX5H08dw/DFCxZvRh4km4p3XLVVDBBA7NdToVOtlS1W3OyNKr/DHDk1p
lGBsihw9VD8grB+m1pvNG50qLKuhqkmSzj3hZzebcUnZm8jeBbervQ8B91775ga/iMIvCi+5VORk
UhpF5WoIDufhRRePhPEts2MEP5yS2ZSpb364YWq/t3HofhrTiyyO6O6XbbyU7gl7t+YjuBh+RoYD
WtNKwdMRxDRCjfD+U39f+I+jGx2dhFKTUPSYmhS2Tp5J7dAYakDsjoA6NOBKFZLqd2BDg+gLWN3+
y6zGvRBaJhoHupMtdzPW7Fzy/h6/38xJBg9DPFUzLFYs+/PPXp2nVraNQuMWAEBOMWhcU00FO1TE
iDNcN2b9MbEa2mDbKTgeB5zU29GDHHEJGrK9A0ezVPpkI9YfGvV7RRllq8wWopUNGZ/Wl+MpL1/l
2yNKb0HqxjWYzFh3m/UDXqSXWhn5AIgVVOXhctRVUpuWv++CyxBJfLbkv1vyFOH8Ob1FS7gBE86Y
/PMy6baFqezjLS0BBR95UT/pQdo8yNhFFestiWeuN+D64HUwgmu9setoX3fCwKE0SQI8hnunmcx3
oDqsMXsDCrekGrulNATR6eSVull1+DHSE9vNryYjClZGH1K2aPnPEb0mcTk/zKNbcFEdTJIgvN9R
nxkoJwEnyJianPkLfVT6+pTVkd8kKugtC3o2G7/FBeSlt07nR2JIZ/NKWHGrnJqi6gYNGVtde5Ii
ZUEE/PwUEqEpnzA/Kxg2VTD1hkqYeLjRedJ8oPXPugkfzcuPPZ3edfDScpTaqcErCH42TA/K7WVX
6iJ0wcZGWsKBaUSWQHxIVG9k9iA+cWQ0bSzV3UV7UR8OF+TA0UVCcQ6tvS7683pPmuTgRqrgjuNW
FLa3a6wG9tT9yatDFh5BFxZKk0IyUHx+HKrfFyjRX5g0SpyZKG69nF6lx926FKfzLVAoh5dbcvMw
Je0U1iFHrLdtViLExCW8m/vwU0LieU99mSUI/nFCy3Cn4EeJO9C3k+J+f+jyPbzdg6N3qCVogVIW
3pyaZT+sWmiZIztbufqKhgSqUUWrpI6/1eDQWJEKq80DSqNUQaGYFnbR3S12Y6pFtZuza4cBlLqW
CphHlOmsbml6GlrdtHIGtiB3jg2lrUMRrJ4b5w8R9TNi/f0+XDcwvCT58dznvr3Pbr+/z+X4zPsg
/oHzOCZLYEDBHlPzKmzDEk5Ox17Sp6aLodscBvuK6DuIN1RJyoBNhlpQTJOJmtrcAHBi7196yCBR
NMFfh38l+xpVpOOnu9LvA4Raj1a2TFkqC/2QlwWTnu7Xc6Rd7kGM8SmAHQtsMcgxKrO3ZR5WU3K9
ejffeSkqC5Q8tcrhWtnvl3Jv188HD0hFspeR7Em9dHhMWnJYVXfe6VZNouBy/dDD+tu24hRIcEeA
Jz0Pw289bKTzvJQa9LA503oSRu9wNBsXd19lS67pCGcrzKHEu9lmJ8FeL/f0Cih6wA/h0Axgt2NF
dPLgKlCgvHs354ocAOQHdMMOLWArPpTaquJekLG/QPP+exuXf+vKcRUVNof/3fiXkxpDuYu+K9HR
2iy9gfvyQvxN4EI4t8QpWiY7+dj8yqcq5bMZcu5gLwHlZmsckJBGAH1EyRC8SG7fkfSDizEVFIMe
NloR/J2tHQHg3KQmYGb3iowRYfaa8MSnEJFKrhxYEItgF0Kfc27PuQfqCEIDaMGHrXV5Ao7tio0I
/amzXx8nl1GKFsMIBJO+0Ye3NtWErYf0uDrUF8l0P9U3SRcJS6Cn7f3OviCXs8m+KOHdepcZgSUA
u1Szkf6gMEpQckDbHXjmRfAw7yU7EfuJOYP6eiPuwAcPjoWdr+8THfpxsB/feUcs3gBCGmNliPvb
tgVFHCGn21BeRbB9ulbn2Jc7eNS1lYsNolqezvsxSCZQxC3g2gZNWp2GsEChAx5ANHQ1yeHIOy4B
z8to+CG1JO4ed83+e5DL7yeohhCEiRKV9mp3mx5UIze28T3QBy5vDQjqASq/GwG9XF861wV4uQjB
8sTejU8d4HONsnvC/u8yuI/jrtHB626cgy5BHp0A6ArBbAUdPulKQTThipwhWmPUzwOzYfhYna7D
r3kjqwFt3Qf6cL+CrELH0iOqams4oa2s6nn59wv+c6193eRMXZIIjUz27dd609bUjsXjfpcCtjfh
7q6vGMfSAKY93Hvn2MJQYV5TcOeE01tFKn2TNsMGXM5z5uSpXUbVHGGpo6cjOjdWNmfJzglNAVsi
TL+OkUx9VArQYI+vHTArrRdP8B2h9KxfXGVWon/SZla/TwyMA3CaqISNjNF11Yl+pY6iN82eat8j
6KMoR8NNAV35lW2O/VMHvgqyAJdmNCrW4LPyfvx16sjNqBcNDx21orTC9rX/AIRTgprSRU2vuQVA
VHDcmv7x5BBw3b9uTaruAKSyoYmwwuBwdjWh4PeolPDEwLrMVoRqX86LIxRxtLsAgu9fknNtyw2w
GT3NSwO1cVvCHQIFg8XhtqtXkzUaof4ZklgyxHEHUGgODnrXyWymfdbTd+CUQXZETqmtjm9LeXYp
181rT8bTiVSnCwcIR6mKWj9ViYtvixhfSKD7CK/Efo66PCpbrcfkwGn4cJSBNAFkDAfuPJGaD2eQ
NtDYY+JAkp33o1XuWgttJfAhBVvlvREv0dNqluqnjB3yAA9NBr7rHlq76iGrQESUgaJse7DW/LwL
kJF0I35B7CZHN+7NG7uwEgITB1g1gZkA9xVoBabws2Kgjc1q1txVgW9YuD6MH+sigFjaYmIDVawd
ekntDJZ37ikzFPG7ShUyB7aGrPILQaNVBy37WKfty+gCJZ5pyDUAcRwUBP+e6abYjn9OdFNmGQup
HzTlysZLdHI7RCf5fFaulDqvBzfk8nMpVy9kjaBNcbYoZIyWYJOh/t6CfQso/35ZICZxtuoJYusF
zaICW3TAdw9iOGWrpZU0EmVkGc7qn2C2kCJEd4yPh1d+GqWo3lmsBCQo1lcC52pUMfJGSiohb2xh
BxIvAAG/yYgJACluLwYXlO7ce8i0bCI9eGOXBUlQG+W9R+bewOCFH2/azyrRS69QkeOaVtaJcgCI
/IzZEivN8At4aHgM76tGZz7cby6T/ei4kVchZlcRStOFd2uG9byeNtVqiKNv2E68g8sFqnEYP/pW
u9ybD5UWfHFw8rl3aRoVAJCN0IcDR+6ZckFXAcwbDk9jNF97RU9rIcBKeI6fS5MQdZg2zZrUvdTV
thyiDJK000m0AUbY3aGlXGpT2KpjwtC5rx5f56re3QYQvWvnft6KOyEeKPOm3j6N51NzWmrv15En
d3AajhqIuLb06rYbtuVustT68nQ/ujWlhdp5THZNXDOHYcvqHLq77tXfD+9N1JravG5URaCkcRjI
/bAVDuNaUTdx5RQvhF3KEC8XMEl5HQcMJOxPrjxNGuh/YRm9Q61DbsrVcDaH+X/tcYsz+rf6pVGm
cLJrQqhrPTrzGcqlhV9q3Cbm7IIE7iWQq0otbigrSgKd81qrq51DLe+Dw6oYWMieUPCz2gqwQq12
dcNW3k26efM60evb9snDsreq4AtMOFQ/dcK6VqOUG3lWf98CMljUj9UMRZFH89RJBAi1d2tcGicA
OkcfrlENbsVSwBXj5QEZ52Dd7/f9PhhBx8aXAKQziS+hD4sS+4kqA3bf5KGoRcGtdGBtkWhng0Jr
iIpcR9xsEP5wEIITysGj2Wy2JN8q/hgiypWzDXwBDJQhpNgnJaYUsoXUkoLQFhK5DzvYuZ3OBAa1
e0UMxYTgXwoM9zHd+lu/jH0FhEQ+DxO6Drwf2X+k4YkeuFOUexnXP4Q+2K4JTfixaDlXHvwa2YhJ
oD97pIgCA8s78k7LJaTECiB+oLJ3ynvibyKnIIxYQejiOUai9eigPkVAyashA13bo/8rnF0owjkh
aFJ0q472RIiCQQSqSWhJi05CD7yvuwZ689wIkBQ+rABScRCMnnpas5nIRAeZHQS8a4hOdOSsQUji
9coriztgjujWhA4w7PMIkJWNJj+CU6Kzwxaf9uTiCnyzcIMSuFpYv06GoqPMO5+dtehn6h10JPA2
oc0tdjRhOjEjTYeiLD9GeHmJ0QJGO+DTRQ+YulPiqH3xVfFi2wrc1ob4GqL33F3RXE098V9Q53wI
d0xyI1x+EWCsTA/2GMg8P3KMLDUOG4D/sI+2m6EdZE7AhRfRAWF7dAQvyrgwEkKPWHh0iCdAkQQd
y8i4ax99WfZPHEfWfdRF193uqjtGN7I5ni5OdltI6OBGGT0Bp6jS2f1/LymS4uv1arU+VdG+b3bR
pSzb+LbatEyIQyoYJW6rePWNu+tus72ISZeLBp7sBUSP54fsLOb2YgFSEtFOJEecJmBmofwd0eUJ
uYC1GHXRULp4JTTMhAwyTn91NCQLwueTL5T0EfioQdSt6ciZy9MzGqRCJxbp7nq7PcVSUHysYC3w
isJUQJh6CCX0KTaL9eoB6J0QfN4M0OA+usOhsPZZLKamjc67I+w/xN/Rfc0ed2uBbCPFKfpRjKrt
M09PXrdfsmfMW9HVW4RBxVxY8cSxuGgKV69zlzcXVjoO4uCIJSAn7Vlu5CIkae+qoSPxXfGBhq53
oIwcwgnYcVsyAjDgLOwavOaa0GmHX8U3SwhXRxUhxvbv/8XXDn4kXJPoEISkgXbGPWgXLj/QXiDc
qc/ECIpPyJtNyCrgZOfVRz2sHapmp8zUHZV6+9q1uevF60fP6Fmge7lzqIFFsFBCKgs1S6Uvkd4G
AHtc4bEEOJfAB6vP0bGrNQ79cwWOUBC382a6yAMJELDWQDQGfvF2JoC5SkNunQf7jtkmEKrf+py3
cQ9KIcfJ9NgpKmGtwOlx2981zM6+Cw27juJhHy1iiMAphYbtKK0fhgpR+gW2CBfjAkacNECzqSm3
LmurS0dBm8jGIGmrYPhB0JzqWxiFS75K6+UpcXLv5u+qCQjgtLVbn9bzPsAesIhIyHW3uCIZPrNn
oFQFKDUbq9P9EluS5nx8bVQfXaV/mf4dDj0rCH8d/C8pvfxizMODmXPws4ONJmCY2DSOQGXEf0nw
s3WItUbRWezSK2YVn0JbGn7ec1+QfcJjdPwPTm/ubCg58VHdFMLuYIPG/EcBeRGJvDbYkgFdSaBZ
qS++NDi+J8f9I75rqFuarWiBYZsAnA8TBEChU1dK9XO39KH2oXx65kvSWE/zEs4BPPO4uU3kTtS+
T6CA1PHYS71TQ21Q250lQRl3cWAhbRUpzXOTlOwnYKX2O/9qahhqqLBfqIlQGfgZpR0iqRRdsp0G
limxsTRpPSqErY3C4ffogu3t3iQI8GdgE+DcYLiE5cK+dne4F0yn2HiyZQ02vd7fc0h72z3fmvWS
6M91OdzpOc2azChiwgzgyBebEOe5mDZiNzKZL6suu7mHocFw0MMJ1fkalb0v+MwIIe/8nuV+aJb6
u2D4s7deUqC70Dzd7wrNGgn1yqNdWYpwIHj+mrF9iglNZLJ31shUDgWSYohvF1tYhP3P3130Jof4
oy2v6essPoW7+422CKlNEQ0QC3QQjxdHtzjEti5hV3c6vnlXd0pZkeYMBpuN8HL4hKcq/05m/GyL
+P63bFuW59JFOdEWBLH5IB3DB+JMfHSYNn0xZrVg63DQxBXfJwoY4g7NYVfd2vX2AsX+bpdDkT9H
GBNwSJ+EiUW9OujpU3G2fP3dd7+VBrBM+jbrX0th++wWnQ+JGMcLQZoI1v6Z38yeNXGOwSoiNH4/
shEunYlvon8vjtuuCBTEXEzAUDHc9bCHftzRF+0mHhXTUhyTZaYmXhtUcodYbWzodYyNvpiYI7GX
cUKCqkFFBVPxEuY/LfI1HNT/zmpcd08Oouv/q5lLPVLHoY4qlSL2gW8jtNs99op1NNVgInz2RGTJ
cs95s2C9XndX7Lj9PiYrFm4K9Q05QvB+g96Hbn+/2XxrxOuVMItl6WwZatAhVhUdCZ/o+d91l6KJ
v+aSoHCuN/FvoAjeHgxpyVeVGLohwt8vEf/eu9aHVPGzxPRr+//WqpftP812hzja0zXseKiezjpL
YcuyxjqM00rMXCLZNVHtuk+05PvKYLpgIWHmxVrK2WliUP+m94UEvPuxWi82lN9tKyO8TDpYFD5/
DpsapqfiNlcZNoOgvkOUT2Mu1cRpNlnTxJwMUq+B51ZD7Hp/rxLx3i/PRqiOA5EqtiQwmj+fTcry
ep3fIz0otk5plTYkJDQr//+P4NQtGyb2KaQJXro+Pt/2Rvle0igpPZpS7VzLPwzuu3f4/oCX400v
FepduvIALF9rc+4Zpe7fb/Cmikjbv73Cy0kVpmU1VCTxClxnuImpvWOt3MFKFF7RJ2nwN7Phx7Ne
jh89mcdFeNrqQP1yD/omDrJcPZyPCa03A//tlV7xv2F6jq/Fg1cq6sVmN4iC1a7+8D70mygWvc4u
C5Fzaomqglb0SzHpEt/v+l3XtYBkvmtMjvXjOoV7ZlY/hVrym1gCw0c88tCWBz3w3JW+bX2gY+XS
mckXcGfW7WVfbDw+txgRuYw+vNXvGimz4duzXna4OC3OMgATEU7NQFhx6q25cS6Gm80n0JT6vgP/
81ova+dR3PXbfjfntUSSBBNh0g6Im/MPV19/7Dc9cacc1gfgtT4d+MqblOeP93xZV1L6uJYuZx5O
coETRRz3s6U46f3xdMrtejH8sJCf9ZDf8+U/r/uyzs57a68cDjxR8ydfHAki/AJDxYH9PLM5oAm5
PDSp+ZcXHww+nKBPQPJfDXhZfI/0OGcrYWiFSx7SWnyC+uv7zSn1+jpn/Ke59GGAX5fhBaPFS2lv
aUHcREWilZIXMRyuo+4nW8c3QPwfs/ZZTP22Qopwnyg56W1wgyIO6gR9FgipGe9kf30KAj4tR11M
rW8Pk8q3m3LIeRjPauGLdbfXNwyp6tR37A8Bx7tb1vdpqr8cYdYxB2NWiGeRgmcxol5CxEGkuW5i
ODTYNEaNKXHxp3d8e+powFmofEkgi1/mqlUcD7c7fqhcKFEHOgSlwjEnf+80bze1b494mY3F3Hhk
scQjtNmBRO2u//eP//AGr3NPviSno5bw47NNhP3JEa3Dyt9PkEXo8ms9/ecNXifd5VIYUmjyCO6b
4rIQ9NdrSkQDoqq/n/T21NSIncoKCBIcgH9OuDBW8Z6NZA0C47yOCLijwmsOnc3fT3m78397ysuY
J+X0sk3mihZEfR3YPzp+8Lj/fsSnF3kZ8wTWlVYCSBVEC8q/UCX0mbExurr792M+vMnrxTLSo/t5
V5JEzJS0EQyoXWGi//2ID2/yDKq+7QE7OZ7fkh1DQoK7n2MktAd4jIP3h5F/Qwx7Bpb/PfSv9zxV
vunzYs9zDt1DQMmDZCnKvBDthb7hR4DU+zX5PxNNftlt9tlFl7YJT+NEns04/Mk5k43l7vd3770d
ILw1ZPxrFFn5la+KoruhHQotSL/2DcNDRFuBwv5/e8bLotGNU6g+VJ5x9ZBFj91ST198MsJ4Owu+
vcfLkjnsDvf0oZMDu45UrpzOPtjBsCBzUS+Wf7/Nb18SDU0Xsyzsp6nTAnz+uQek+U567I2j2ANS
3AJTIQAICkQG2LNv6Z5c3w/kaexlNXJs5Hynfz9evMjLVvfj6WK3/Tbd76asZurjxIA1RdrzjpF4
6n+6rr3bUH885WXIrjcj26m3sxaUOkZDqe8bOWDOIWIdHerG611DAs3zYZa8mfHcTcu6wlEHWEl7
mfHSBWMgycp45IoqD3pyH36+8uYc+vEAcYh86zk9ORayEV2esbsIM2e4lT2zWxzhItVGzCesSxdo
TDxLJvbX6O+hexeu/GjBy8xRuXxHpRuvKE4pER2JLPYdl8USZTIyBaeHY3165pt02o9nvsyX5La/
XnXx1uWNOoaDTn0VvG7rXBIClGjW/v2Kn/r4Zd5AzSzuj4I3lEb3BhDVOqpLfz/hXez844VeVro8
3x5yyeARGBhUhMc2WUpRuOt3Rf2KTLJSoe5lc/R/6MpPE/TlyDQMCdt5nQcnizLmB/anjeXDz/8V
J52U/T0r8fNLK2l6WnzSRP3Uca9B0vxSMopjwkwgWzdbkmqmTieM1C92k7gVQCux6+eCyHPdvmxY
2LzLoDZkcT1WXpbdSbEO7NsWYshVQFI3xSn78yF2m9vWoYmw5GC+84/YACqYubZheKsgHAofJVwN
aGRaSdG7HskBO6zkxOjewE+j6NhFkf1qOOVZmnng01EzDZfbtTE99Er1PDCr+khq5Esr2A6V8XZ2
XuY9/lR5Fi4vYKgmUmorQu7ZSQl7jrYMynBnlxcS2EEY5UChdk4ZCSGK68t7oLo65gRMMGqrEAQo
VUZORLEMi/mrrUAWo9jBVyJHoxBKGdlEmtxJKKRK9vlau0tOpjtRSVhOZDgq5u4VzbqrvzVciz0n
tA8ook2OiNZRvl4qsn1CFDMDdVMLQfmnqwIBSIPCM7LTVwdVz9LsWtET7wJAGsfwzEasGJxuJtnY
FFDCS1wFMkPZzrrp+igDQqwXn6Qf1CcE6deAmmVVRseEpIv8sqPc4p152kmRLEIT8SE2MiALZ3s2
IQvcmMwIwuG4ZXZnqTgiCx6chTX3kz0G321GKZj0vCg3Yz/d4c9ePW6J/TV4g1V3zZVxRRpZZHNF
mUgkWEiS271EgBOCbaVG3hLfbjFtfTinIV+mxnQV9SbRlA4SV6Ht8/f5DlWMAIhCkDjcDJf3Cv3H
j+1zRxSQANAB/WeJhT+J/69IV0ck3Ps4ZseuLxyuySLfSWo/f0s6e03ednV1m11uz2TnRGaXjAEv
2CfxfXYjtiD+/BqNLRp+sddssQ5GYv1/iXy0zG3Kkz7QgRgWXJM0OVqhtaKrDW68yspfjf+BGMh5
kATgJomjKzVLrhf1OiRqUfu260PVGfK9zQYz8qiDv2Mudroe9QDdHX1tvsglk02u8rUrBb6r3Zt7
rOoeeH6VPL3KB1/7Cis9UeHaDETeatDbAA1wrw2jNu9bOoIrFsrr/G30U2uiCV9cpqk3jAS6JrcH
JCiEN/pzi6USwdMHJ2dDhdVyc8Cigmn2tel9SmG8K+MJLQviLuFnKL9OuwzE+D4X+8hjhchxCelK
xM9x+UXUaVJaqU2kCgUdhRV5BFGOKqpTlOyEGjd4XBCT4N7xZdGF/iULMUIxiy6rFzVEsRq7XgL4
BKxh7lAUp+ReUD5GsHstk5UXwuB0B5X9DwfZm7PShNAl6SKcNFGq/hmPFOH1spfLvFAI5aheQBkp
E0de/QzJvahlBveeNYyapVZXqmS1uL6tCy0cq2shaPV3S96VIn+05GWLlouyMdcSWnKaZJt8VLSz
mXERhkZX2Fuhc+JGlTkobBa5M0flWHLSOTKptvSFdY82SXsnzcZzJc8c9Fe1k5fr/nbvIYAMb4su
RaL5Q3vfnJTQLEnAwveXIXO89NwjteSjOceu4wEOLepvg9Ikb+sNXCrWYQ982nR+sg+SrbZ0pNC/
EEBlMwa1d6jegTzK6/0gPjqo8QMOFrKmSwXkBllHSHMfYnVqYb+jdVPi3ghrD3MygJ0/x/iub7XS
+SDLwTawJnLz2sr9NEj6xQJ2l48kNngVNbit8DbBjpszyqqWkaIHkr00+4+p1k6DvJ/NkPjDrWUt
c6TsXY1ZPbxXH8uwFTXLHW017yiAojkkMmDzUVDuzKuUFOsIBoARZOqnDbmfrbYjrEf7yP86VgM1
FQTzsiZ0pW55iUUtNhu5r6I5aLoa1qRFk2NE32yrqberiD8I8Nu/bzRwlhh8TICEAB2rF745uwIF
zDzTi6vY8bRKVXQRfbNtTLNlNirXdzWzXaoVS7pWDT7MgTcXPgSBJPxDGX9U3l/mbGSo8/05O8gi
5SM+xAG0BFe2BNkVBH2BX/O70GCn08VweGHr/PdBkCP++bsxT3Lvy5FIYzgqVeQnKHO9HonpI1Rv
Bo0BdUd7Joo/ERpby+Do2Oz3PqdKXyCj9jgmc/JgfzaE9SGq+gfnY2lUNsW7/2oOBQqktmDBIYvx
c9bFxTajFpbSN8t9tWTLTcoHwbIlOQ2DQ0B84D/PgQEgnlpo7GwGiHoC8BLl8QYpePLws1lL4AFl
HGz2Hkccpzv/P0P318GpBZkHqq788v+gfEuBVgx5FNj0iGkEEQTN6nB2xBYYWVYgeB3w73cKC3gk
otnKg4C3se1BK0xBdWGdkTqR7KKzjdouNmNwPCTNqaKaHNdl5j4shC95tCvbcuGcNoQ/pEHVjXSz
E1Ytguqd0xpEU+jOQWUavBOngIdvdkV/4hmEnzbD0hK5dgOgp/XEVgqP9ANmqoTDPXoA/TPgbVgm
eBHcVH7zFK9wC4QsBpgsU2P3mcsM2AlLjIijjpNPWHn/PZUU/e3EVjVyvbqJHpD0cknc3qw0VPaZ
HCQj0n+TLY48cP4IKc4OPZa3H0v2472OEQM+XcfWaRm1kvV1GLXNWQTraxWNrVrS2SHINd6DABew
gwflnI6C+AUjqFYe7nJeZ8RAmnaIpM5uF0gtS0f0C0P+/JeBBeUtPKvX/W6XgAWsjg/gr930IeUx
sQsMxZfoAey9GpE1xW3CvAeUa/5zbcXuweWbHRH8kYntP/hhQFbFmqTwTajje02/efHGT/QWGNOz
w3QSMWB3bTi+LfLoBCYMx797Cb+rp+T1m1Sqh+Ag6gOBBVT4ANiROnw7daA5tqdTKkbtOmhJ/uJw
MOS3AghJ3Wqw9TaDhYBUCtSlUrF8UPwVYf6K7n8t7Ao0JmFXag/P3VMPaWoheM0lBXpPzOWCVFLo
3O42EpWz7KM6hKy8ycIJ2D9KV1D44PCIY+RbamJrGKU41O9i/4BM5EreFuSswAlj5tVIO3vEezsd
scZEuoAF4oAR53cigfDvA4FzAA0inSBQxk9dCZYmw4J8iwepks/dAO91/AJ3oIP7TW7J4t2By4KQ
ecbCK4F6FXDZyPG7lDRNO0OhFBo2dFIc7Grijy+odIg9i/WACSVmMoSM7B9zyB/588tiddB7tlZF
+MVNETPdu2g743qCNYLLqBCYCvzK34tGfxcQCGEi/L0g5LMD/+w/aXs857vyXAJLJSpq3EeYT6FX
4WrQYjs+sv2CMRv73RqzO/Cb46ao6zVBni3qG9b/xW0MeoOFV+2JbfBD6+AnvdmPCVuFOgRp1l9L
OtaVY5HFxCuuzt4LunxGtXFC7A1iulU4LYHHgMjD2IH2bsqVwrMEQoP7DgvmbjPy2EZ4S5aUOOlI
Bt/t8bjZlKnMUjQUFxZx3REQY74KSNVl+KTJE6jVRtE0Bg36D/4IdqiwB2LAm1NCdAF16w3a+1q7
t+mx9XOhE8foqMcZMKPj5k5PRSC6xwJrNldNfqo32Hzond8+hhqd8q1zXs7OeHuO08fckEhLiJFr
jOidGa9O6dkXFyIhggaEC+xTD/HlvyeOLL1Jj5k8nOqWXhZ63S9HZZifrmfpHENVxABrs5uk4/ji
xOgNlB0cSWDL7kCS790TVn5Qsdk8uI9XyizSiy2NQgjVjAWkz6q4SD4xzf+g6Fwup09QzRyAswB5
L7IaJOyQyxwOLA6i+96p/fAWh35q42IH3FsA1heCllMf8msTuwAWEB9IcUpVgAzGE+IskNsmp7b4
VZx1KgctoHd+25VLto5ceCTZeGLVPvTT8zLyI6RAk5U0Di7TIBIUgtmfK+xyADoUM46Bsa8YSpOT
SO1cKZ0bLtL1ipDRgQ9o2IjaSriaIQw2w9QJwz2jeltKTjg+jiTvjitcF8FqRKU6GPBq5UoG+lNz
dqotgdLFHwNi0xALl/tKXcUBHNpe2XDSIMV5dFT2tzWo9NgiN+N1Pr5MzxsasS+qR0IOzAnti+aU
oVDU0ShIB3r7sNBstaF4hm3W5BwjKwreF7IuNBlKAuKubBTDQmniI2bNIbztaghn4AxG2LFP8a+0
FV6F1NKlnluLdBTlGCS6Vv0a+sXN1yz/cW6jGkvMHedV2fCSpY652vjvbn+TaxFSuBJydnQ8Wo6S
CBa+HQxqWZKyra4qAaSf+9VO4kEm1XI84aDrbSFhAYBHQglrH1x0b54KUB6S1ujeoY/Rnu+FIxQ5
Ev4/H2sPWyfX5hwmhBM7ZPLmB7RuCagwX5FrpLzoFYtn0N/osEtyS360M3Qgr07Wnrd2ulcYTg5/
9dQyKmlRIdDD8rt5C/RdEzIxpntFUsW0Wku7gJfw5mHQzHJDW1Cm2OyyqgEDpglnGvMcvBxQ/7e3
uocqVnhywkVJcsOSd8U5KcbuERX6Mg7WKqRVSmxEfgvhbRDaOxz2sJD1kx52zMr0cfQwYHkcGymL
YWsnBgq/zT3A9LlD2Hl8+LhO7luokMjEPdihUQnS7MjycrWij5WRcakRkkKPYt0iEG7FlRQzV5SB
oZRuFAzJGhe6vKEEWGvCZcYC9VrYR2KwVJhykTgn/7gN5gsldpXNbTU/YBpjh3c3kbBCdM9Kgwty
TP7yJNza7oSVW7tMHIHXQhk6DKeh4e3QCtddeiA3myUZHefBZbzHZPhgp3M35czdYpfj5j5/+96E
lqsNtS6uM2jn3n0MIvW2GTr7MzfHyqmwzwHQT3nunRalpHFW4Gt7mmUDgiIxFYh0q97ehY4IY7bO
JdkchJlL/PB0MiihK4HKO+NXauuIPe8cuXVVXBVyKYQbvL8V99iND57BvIEg0Uo3Gd+F2pk4u8Ih
VSITg2+kZrFMmF6tbdllhSgk6DZX3MsaqacOL1MTqWbWVOg++vj/woK+9FUMnPAg+sJk7VyqPNKK
hUf9FhGyR+JeQMEWntm9HRvok27H/MEwrux1Tz13jSlWZS3sHmTKJfikFT5xL0a7552jVVW2nK2j
ArPfrRVMFLDqwWKLEC7BjtGFVZqLaeVgroFDW05oPDpclyZa17hCspGazBMnvvvhlJyyPsVSMFed
/yLsPJvU1pY1/ItUpYjE1wFFwnjyeL5Q9tgjkoQAIRC//j6vtM893uNTdlFkhRV69ep+O3FK9ZPy
slfmbrK8jGvis4rw8Ga/r/zUdEMVzyC9hjnzzHTr3DWnsXdWhikG0wpu68EULl2TRt0Hrny4UFDz
yl1uVpT/fhgATrmjBaEuwc0aVO16c/hohzfMjdXeDGFbBPpsILW/7HudQPmJnZNqm8RRpBeFwww+
8ZX1OmiGV5yQHs2MOoqRcstYFEU4/VxHTqLs+NuojMiTT32Kgkc5PsYVNR0p+jk5xmVkJVuOoVYZ
n5X0Ud92ZPlXbpoyPAf4/G6i9dsmMhOqP//cE48VE/DyVkQ22WTXod6JRogWL/pGtvSQFPNZFZ+S
PzNQ8IDfZC9yueKmDPZi2aSp+lwdPlgdgsvy1F4e6+iU2fH2tXo14zPgBamZ2VJsPgfk4l2nZubG
RJcPiLue8omAyNXceKgIisznB/JqcEiblVMKTWO4GNy5cT4n81O2mG1TYmdbwI7V3L/dpqRen1Zc
Ibjbck09SS0yr6ZUp8z0fXG3mpNE4nRjZkF3FZ1g8hcsvs3UIjPeThfEhq9TgpDT4nnNrddcl+DV
6fnDJ8AjuKP0V3eS2q1nE/V3Gz7oHvpMkROKZdTvLr0kw/t0mS7Ty/u6azKKoR0fXvcfuqQuvZqT
KoE6jlnxXE2xj6zpfkVaeF2onKopi1lLongz2zzvP4a3i5m6pVavyXO4ZQtggKAldWM6fCinbcY9
1I11Sjoc6oRseVU37FiDQ8OiNY0S7rnUZ/4hc4FL/ZLFjDKXkXunU8iRDMBURzpoO/W5ri5D2L3e
2ozDus7xE01XP+xYLeMuxKnPW2ZUjT6pP/qXhKlT61axmefMIj6HIr+xfWfGrHX3zkiWKV9jCqfz
s/eg5pmEcqoNutU5U5s0iqIZpzuKz3fL1EgGb1DQNJjpojqyjkhoeaAbIq0TX82YOo2Ys+hKzIFP
eq3e2cGe+O9tlxw4ogZTWw9vFEpqpbtwSM447h9Z6eDJiBbfjIRCJ8kurL8aySk7vA/eyMwP06Su
dsvV64giVSpAQbEJztP5wdOB21G8PuYahKaaZAzrw1SLCcGq6IxRQH3UZMf1FLp6yo7Z4pv6fIjy
D386CL10GRuKZ04NrmKQzWY3MSIKAxrRLiFuum8vbD//viO9K79SpIAkbwSVJeo0+x8HKu9b81Vn
FhP17sjqG4Qqi0G47LsRGdyJKHXadIh0H46fOLRYxxv0QH0w+M+eXWHR3MWnx8XkmDFMyXJaTOoI
o96cg4zxLtGYqd9rFaa80ZzqYT2QWvRRbdF1l7FPHYUjni6yejDea4RmDRzVtvjhlChSckjZjGOy
5LBTQg6M70dy92gGDXpKKS3edSP1ec8nf1q+a6B3k12I0W2tXiS6B/L5kXwx/MbbPw+Hig66mXrJ
DSgSovhFjbfDLQ+RQ6x2EJJsYhC29+qS7jPo7qOpUBspMJluXtS+4F4ThH2CJnHQIXLnx8Sdq1nn
0bPBkKudGux1bFCjYp8MIWwKxKFTbF/1H1VLGDD1i/vQF80h9AhlQghUCuMC5wlSwPQcqbYMlRQc
hvfmQv3jKiSbF/taWoV5aurx4IVbymxkJQVlzpRjIfp+FQ9+WPcHKh2cvp4rChgTdp+6Y+NZ7yU/
mz9yEGbzoQoPoeqv4MCVOj+WsfeDIncUqmF+RXEiDXIoJQd3TM3a9PpVPVbHbJYQkZh8UvMHIZVD
RN/DpHoVMZ8hb1Fr/lJ3h5vxciry1LoRuYtAtMz1Kk5BfSbYH9WS3Gwzz+/1qZ4qd5dDmSOfpx3W
qRdd8P6pImdahG54ftpGhPBkV4rp6EFqjk3cJLwVsX9fUFWJPIiTa0JxIURLygZp89yRGvGSNMkm
1vhh8A0pN5M2pEu8JGTK2cQ+o4sxhT1T+yRZ3mIR5ZmI3CpmY6X+yfVpQC2SY+rHl+wkrJ6ci4uk
SpwjCfnt9EpIvpuev3rhKdIMLSINN9fFMO2OCdkPNQl1ci1ULoOqTwNq3xySOtFk+STXcNPB4yFx
9euEZhJ8fEiopsjFPP6tEiobhM7cCw/JiuavuPIgXXHcgZQCGF5cLjZI60nDJfVYxQ5q/pza1HS6
1l+869X9Qq6zOJ/5oUuVn0V04MnVucsi4rdxOVlE0Mi9WkVGNFqn+1/vuVMy+FFxYfvLaX1D0G01
8Yh6bIru3pAWB5MHPFm/lJN8WibkFRlfaSqND4OpLpXHGyozJ+qRT/khNZUqQPeaCNWn74WcxKWw
1GqO5AmdiAto6a5exE5EgPXXAYVUHJYvixhPB623nvEZiXa/JbKDKK6OtAuyNWq70kalC3LAXfMO
IcLIYFk6V2twmNiUFxXr3hH9MQjtmViwlvUOhnoixpe9QQdrv9CPsBj4L6u550jwCf7CSvNkc1/2
vzeJPRKD2LCedJqL/Uat3yUUhUnyF1YKu+H2Vf3rdibWxYGtR3W+1L86at6X6e6j373F64c8duRM
QZqIxjAS+gIQQOpgUuCZ5OIYZBR96gRIiZJk04guU9DiLIBIVsxKDuX3hBSLH6zSRWLFTnx8J3co
FOCFS6at4xBM1JVqCRZ5Jiql7UhFEe5YdFBO4Acc74737zn8yeGiOUnaVukl2xB42/GrAuNDRk0g
/iM46H14vXPHHtQh+j+wYA7J8uXAaz0REa5IX9othYkWgghD60j/awmIzEWgNr0Q4WtxaNFo2YgU
KVTFfCPC+WPmGByhkzyIgOFxYaJNkt71VKGRNGO2eqqMwrUMdk0RD5XYGVAmnhps6BfRdbKLlVVV
7EG3aVg5RDmn7qP/pHWhlaqVQt6M6EoZp9WU2HUI/BT1j+FM43KKCjBDqjRlTuzfeYyzxkO/e3di
DpTb06izEvRYUEG+ZEy9cI/TQNRQmjHnsl7YZPr7BKvhAhnMOqP41q0TVx8aXG0QJxL6HL/6oZpg
fxnQaFjCrP7ewAcWaUN0K+lSxS35QXXD4HgYb+hBlWy/D2BKFhzC7QZX5XHEJ/KZpunwfaDLwSv0
P/9R6URTIjrAeXVaTVI73a1JZmS9qUc047WBLw5n7asT76ZtZMwc+l2kbUQoe3Yg8J8vFgHRxsyK
V1PlaSteNaDlhKb8gLQec0qUgVWMF6g3XuxzvEKo3fFONWuHs0NYsC8Skp8WPKysAtQgNoCw2ayY
evEq3fBApyumxZQ786SuJkOnTx5cW9dwWpxHHY5t+LpKh2+alpxvFWPYZHSD8W8yf6bJuoq8p+rc
+kNHaeI06Wq7U42cu2OkOdYP+rsK60xzqhPUkWOUT3U5/bKiK6yP9HqgtavUQ31zMvP9TD2gKrxw
Xw3eJVtNXbpnxRSazAa3DUkRKG1F4sPTu3ubp9bdEksezb9kHmmUnHiTNgfSIOj44EEdbd8hvAw7
y+OOcQbzg2oGJ4qFbig31L6zPm82U+fOubtwg1W6fqYjZJuiXjSzplWrGVRLRb8FNw5uzxQ31NjZ
YFa0STc1Zsbsyk/FtBsrxpB2aVC0W526mae/NGOvxjD64jSWqIK76ERyOdpkrlUizWyfDu9MaKRI
d9OC+3ncwCcBxGZ6fpUUNGQqVgz9krYOIR0r01LYpOWzJl1EtZ/a7z5Xd+76KYLZIRyJZ0kyErVr
bXlvV9qwmh5fFwx6P+V9m1cpQFH+z400O/7d4PYCetxxOMalRQrTANIw3tWxvhES0zxIbJN6d5cl
2TdEA/T8bsXBV9pZPmupitC0WDkQHtnVaNNNZhTMezAhPYkMapmNQFfBKEUU3YqKJOK1t2SinZ2/
ikv0e76ClctxQOGxbUr2U21xbvcwQy863gVspwdtzYh3MPgxq8HKNFLGTK8tFWi9+PrRr061TYed
oV+1QuNyivy3I1XXLs/b0BSKkJVv1FNPbQRrhGfk4Pkg9Hk/srMt2SuXs4DdWSqE9k2LvVmS8yAk
thYdBJkbyT+nnJyEKqkBZ+R8ZGJlGKS4rwR4ydqUXkOlWnz7MzDROXP+DsD8F5b4BMBYp6bNrb1H
yj6FXoYCXPYIRS4YoqSnpPwueYgErRLMQLAJCI/znySRiCxkwRL9BRcLtImADV8CAqokmkSvsdHd
Tko800NqDfLrnxvfuVp9bnyAOYs6ILbve53/wS+o9B5nhMWyMtrHHSFJy8XMLcI8pyx2uMALZJce
9i/D3Yu9mtvrt2EZ7+t07UyWh3b8l2b8FtQGtBP4XQpq3yMtmKCfX5pxOF9rtyCw4JFU1KP1kszC
BuJ/eZ4MQDUvWGoCYzFzVh/GOY//cuv/hSr9eutPRivbPNlO4Q3aR7f4Ytgfq83LGXfqwCIjd2bY
5O87ncbn1ZOfz/bHO5dk0vundfkXGvo9IoX+Dx2H/MwDnD28QLatX/p/9jb+1qag2mPuU/3YVJFr
nFSdu9ItI+O4ycodpqLj94VNqVj3W+v9xW2MkiDc4BMdDLFN4NsbCFr77IfVmGdve6hPJEZ9cuMq
daIFr/XUzQYZ0L7/Sq4yvgCJZXZ2iWZuPABo6vEpclsDPElQJB+pjaQoZcvOrt2rUl/rvDIVcKbL
5TIJ4HeirR45BJZDflUEA207EnvI68iicXJKNO/g5kg58A2fzRpDTXhlxZyRrARzYeDoVUTp+C0g
JIuJA+xos6CGCUktnezyYSndn4Qb830Hb9RegdLADlGx4WpfbUawJuV04ZVd08rsqAyL8SaqSDK0
zMqf50RqmjgKOnf0Z+Kz/xfz+Ne4fzLGucXmcsktxn0NlDYjex0jtSHdnA2/HcRYMCR+V6CQAuiE
XgkYa0E/pR6IVwh+ksgupKtXeZmHDs4EhBSmqVOFpOF3fU2K/Yj8yO1IV0M1Ht4OQCzzuXDLHlWT
XItO06BklB1g2EFt3ewK9TwwhSuSwG+Q2jRhyCepvSXzi9i8fpAghNsgkoYfD26XFLTuRaQLkiVC
BZOpLcKPJWRJjpDoZpJ/EjPUOxi+dml2XpWd2SDaAEg8o84hLIuBFjHG2UTaNpYj+GwJtxXHtRGs
cZ5mbzJDwngiPSssjHlShDqjk1R5l+6qK23i4IcJFJFIJtG0WzRyhRwZDtjmDQjNJcOPHe0eh3yz
YdRmlP/Quz45H3a0T138TqiGTvr2fWpHF1Lj7YA6+B+zrxOSwjIsoKAqXr+ZSQUTp8IPqA5w1DZm
pxJoJShGuqAAwj9T1e9OCp47JL+qjwsFCSx+iwRbumXTuAeyHPdorCo7i2x6MLPPcCf0pYWwBviE
Cf7XKA3n2+95J2JJyDhT9J30nfSfxRTtpkjcdtQm69Hzn1v7u5fUp9Z+8vjwrsMcjni4PKKZxgtK
HO/vlVBds3memxQYPn47pGQtjaW3K0pEwDzYfgsrocBabDyJ7CRpCXWSjLFLvQwnoLk3KsZFVI8O
8yGTenle/biGVmiO8QAIN5GBuHD8i5XCMv/HTvavsf/kJlrbRRO4B5I09yCt4EoTnPwSUYKVhat5
ENwvWF34uffuAk8JkKKAdOiQSv4ytUNr7KFr26HJkzrW/9C4DbWX4xIpQ5S/Q+w8RS2zc32WKGFH
Yo+i3l1afnNYf1ZWfyxumw/qiKVNWIfibx5irLicOJ6GbPiG+AkjgLfuxlhuKM4ucamTRMIj4MWf
J7vPKPPbRvMLbX6Wlo6banj0jqJN0HrwjDyhwlunaddJ8IX8o5MVvtPWOMi0CS26jaZngRoxRk5K
uB37tzI2OB0mLEhQ8J/07m2kJU+lcDLQCpS7JhYFWS+TPMMDWgavmnLQ0u4FbQ3IAj9Id3ATzF+E
AGrfKgE+dCfBOvhxx1TwTs7zVWKNxV2YpWe1SvzZzShny84lDEqEJ/5XhSJGadLaUa6dWNypEAS/
dOwRHQ3VVBMBu6NcLYuKbPTvIk+DSbAjcZZhnP8wed+Trfk43cGaLh9+bMJ3LqEPp9nOpZz1m6Pe
G0IV5drLkWMjvnAVXccmJ+wl1DniSdTNI8SZfHCUkxZALRQIvCcW1LMFQz1jmHEeztmgs6UI2dA/
bUNaTMG1BmnijB9H0t47ODMLmPobbViD34UQEn9QyoNiuvjPWZ+ro7jFLh+uN/X5UW0xKJQNgiJo
qqUxYCmvss/0dpvmXfiKxIkB9r3eCLV6wcqGeiKbpybaSSqoQeK48wLuwsZhJdYLdQBCh0rkLCJS
uwv1lTAiFrjF/ml913Hnp03Y3FJ5ODzdaamxucw4NxGASFanTBtRkBoAR9L7JJ1YiAwHshG2k5K6
3VsQ3Ra2T7b9ZJn1+C7J/UJy3Y93bBEu5cObZ6YcoNhk/9nx0EI+TrUVDjuWKyJwIY0j28uVSdQ5
+/TwTb/bZKy5hJpgIx5E2mwo8k0mXxlppSkIQfzzurWGEoP/vW7/PTefJNTmvPXbYrE/U4gUQ0xn
MezWChwNZ6sO+pRxT9Y8zZ4ewZsWag0CKVyyM3dFl6+ycHg0UZimXl2g+ObLhrL3/c7eT8X56cSE
lFFnsmaiymh/5yT/b8xmWvGkZHkXqLhS36V0gnewZ++pc95zP6mcTkxwSG/bECrsYYlB0qyEAo6J
O0wGjwKchAYCTHUI4AHgSoAUuCHZhzexog2+y84hkEy4C6gL0s/+DCCxf9VSPiNGgFUwidr/AyZE
247WGTv/VzTS7yekR+WW3SX5d+dRO4NGRa+9mcNB18VexWhoZKT36kFWzNT1SXLYPwziDMq4RYIY
YvFiGB//PMddio3fpphCswP0EBIvfbavu0d7cVgGFQktWfpqoNaa25lhg/gwHb6bIYzvn20JTwKm
5RivmQoSr7I2NhLbGQbnA4+4eyvM0dwgcvtd8KRwjG6TwZtAfRP/+XPzrb7i2787ILnHtQKPLriI
Ff/Wok62e9rtT53cIxokQ3rHy8XJyd0LlWKIhnZd7SKdYd/OnHfJx72ALdk7uOv3mmt0JETwLp9L
y5HyIlEZoLdTZaT36LAtZoTNnnT0nJ9uCdebkjFebgG29hHqkJgZnkdLctNIcpY70ty41b9UdJcg
Pe/fl1+6vWSKnxwt0K/SmYiMOiD7I/RQ64Hv+T1lbElBysdFTBGfOaLSexAX8xVWLeNdJx2mvDZI
9TbS0mG6uJMu0X5IvuD8I6noKwQpNzM/dEv96GbG7e6bbrf80n6wodEsXamYu53AJR2QQYk38wB/
az50SkXOmKwZE0YBdJDOSVmQAihtA/VxxY/kxJaSoUHqR0LWOJ2SzwGU9MdqrsHXibRlqrabLaN3
4AwV3VEdF7urLG4w9L3ThZRO3Dj2I8qhSD3RnWV8QRkk2wEtZ/xXNJ1vUp9MerRhOHHruJWvhXxB
OjeI1LjFqc151+Tqmv394F7s+Gq1OujjsCE6WdydP3SaHELUF+QPfBdSYk5FL2q8hk/DqTGXkqSJ
sLMTZ6mF0r0YDk5Rj3S0QagTxEAjA+QLfucqOq/iegPOaD90xcPU2FKURCKIJr9MCbmVDFzMg/jN
QsFZIJpobuxMeroe+lvN0OnqkkZZz+GtGrJN/xkkl0nju7qOiIPjiiZFeuaWpqlBmgANKsohn3sT
Ku1XD0TZGiVWh45R15h8Tbj+VT91Q2So7k8cabaYfP/fTKYRxkz2RSbY3TduRoLkjr7UD+5ahLok
jaXpuo+ABbQXxkxL7vTBKHKP/raLO+gMZxdarsFV27sFHF8jDTGkOvVvO3IdxBoAef2USN2aFXnB
cLt4cCd9F5ca/pNkbmZay9yJ3Mm0J/CgRx1JqjtdQLfGcQgf1s6tRx3b0sIltCEdS3JULzsucfcR
7wne1N5LJDqTd5GuRSTVTFIXDjx80n3Rt9XlALcc6fDivLVEr65hMr0FCJzUm4BQtN6l3prhKkFd
GJuz072d5YpBQxTNM2wp496kQwCyO14CPebsrBitUdl9zK2ydbnjXlaVueCApicdXZC8/XD9R/uT
5l1ipJNBVlYzF0NO9464c5jIPKz9U1Jvb5rS8QDLQOIyNgkQFxogIXcDYqvuGOxmBwQXNGb9yr4s
pFvKt36R+i0DlloGcA2E78WnV6lyMiL6Mx2HGcZCqRnGwftpilBMsQLOkQ3lggGExP2zwS13xyqs
TTrAFilLincnxcZWulwEMJN8yBSzjS5PlCOiPeXb7sEFOVqHDbr6maLZG3bvJRFwBoKZQ/rxFhFs
RQQdKlOLsoXMLoBbcPce2FsmhT1u+lYWkNtPRgMZ41oEhfpDcHjLCF87Y4LOOEfLOQVxQPvVWhkq
sKAAnfe4yRVtbTnX+Zt0OW+jwfsSKX8/XX+TMcqLt7z73FVQGPU6vvncp9foLh8Nd0P6J04ECXKX
aoz0LhyeFsucwTlct384YDEWjBLTFpEzHQaDPyw3acKuDzr+HGm8OUnEoSmTLUd2mvVcGI1k1e28
nBtxO74+7zsJloJsyK4+2RSYZT7w1EX1qiw+HXg31y8yq2gM1RP1jX50+Fv7LiqUKUYzX7z2ljDj
WaYumViAnQdYXPRRJjx5KvAjZLqIzpS8QBDH9IRGi4DWaUcObiOotyIuLHlLxo9eHcaEnP3HwKeW
Fkhte8RsN/JGu44SDMQrKTySyWSNEEYjE66fVjEliDQgtGf7omasMMVJj1aLj5g1Tu8kq/6QOU5r
zGLgDh8DTFzql6xyFC6ZL271XDI5AiZRC8GQpLfjRM+7zYzooQlExKe2hxUuk0En/kvgB4QZd3hG
v2jp0hSi0lgKqeFJKjh8nx/N8QAd0Apd1IfTFGXiVWSxYaqKlCEQcZUQkYRmEU9H1OexCcJFsfP0
PO11SOmkV66x+mFSm5D7aq5Fln68nl+2kM0w3vKzIJd+zs1o9UXkUaQiRsjkm3oq3A+qg7J66tLK
oC3T5qNfTZLYpQv3VGOQLbNXitY0UzSkhg7QkqUeHadeRlEJMrirREAr1NB9pXhlpz2Z0eJWFxM1
O5nHpx0SKcOm2jPyvAFBJsxwG3ojG6yunF+oAqO1teuMWD1/MlmpR12d+Tnyu+RXoZfSuP9Dn3Ae
6md1k2w+iHWJeYrpUCkVD4fL/ZXfZK0VsfQ2/OHTCeYr1oo3EE/54dQTqRq9L0DBtwuxz1KEZESS
XC1ddU/tnyHeSg08XrCYAKJNIjio11zl5wMeS2hujHM0SgiKPzW7UPtR+u9ryFqVdwq8jLZv7ney
K2crPkuXkIpyxlS2JRH/aXJGt0DtAPIWTjnsIEq5mfR+DE7q/ZABThY3qTN4xGFqEyKALyHqHY5o
T2TL9fB0+4tkj2j/m/Ypyd6nHOOA7HlET/xbsh9eVivvZJZCjZZTOW8i07Pz5vdIUFmAQIxrF9+1
Iw+y7WOeuGDCQnWkTZJgJM4nHHcnR2GdK001eNKrcysXYnxk3qSpav8WFiKPjzYbPqzZ2XtJBElF
sHw9rdmNkaKRuiQDS26VrOxEyx8e3mQCLpupgCRZRXY45fbepdrdPSrKrCX4I1WZH8ifNZKG9872
fY+IpR3cel3cOai8TbKnHjuNv/MjLG4/JB/Lg7Z3u5WYKOc3A0VKDnFylJVQI6ktiKkKQ9FD+ZSs
UI+B0bibRMt6uoGW9PCQHdXmqlM1dJ4EKgki8pam23RZyIqDL7kXXR8FspM6BT3P6XzF5Ut+Al/Z
ZEeGdpd534vwfE/1GIBKH9gWOYR7cE4kUVXiEW5LV7w9BePg7QTAuO9tssBJ69nwxzYuvvtoyUYK
NH746SbanEWhVJ4FRBeyUkRCbKVUn1JvZIXtWCxHa96GabpTbevtpIWS13ieb2OyPOhNlhuRuHzX
S3zY+QSRH79vZwS+b2MgedmJ1yJlCHqHIXkIKi6Ba4h3FPI/Ap/UBqTd1RxVDoVvwIuH4/EhIvu0
fLh2CbE75asgDpWElGqrn7HLQCWEzMyhkOtIlIp6iCQq246k5ADlUrpOp+R1+oF0DImY1RR6QAvj
8O6jQ5BzZjxIZldjpGBIWsbAgVgpOhTtQBP4MArGD/DwqzHQSwyTW2DFLimwU1zmALfBt1/GNbEM
2VYkxRXgGNrJ5AmE4xBsDGwUS8lqpsNrPH0EeK1+NglZWzZx9b13Awx+5DN5MgVpgYiJpyReQNAc
VGJBZ0Um2Abg5g0VObJ/Kr5AvpM1DlbVZPityeCV8Ec9tNXLt+HIlimXLfkhUG4xKmj1araSADuR
2wEZFFnQTschrR7R4xW87wkEgkjxGU0gqhmPJGF0ORhwMTPmdXdukFKzKTUokEEXlHqhQ4UpnBZe
foAHvihqArBdoPNH+bX+4ozFbV1wDiq6sh71yRnXP2rWEno5jEQrUiunnwHpW7ZwGZxxIb6ZnYh+
7eT0IEMQZCd3VyhDK6IjLlarjKFaXTJjlVHF9W04vdrE2sI0o4gM7QMrvFH1WGVb/r2CZlN7ke4B
u/SOjTN1XQgmNax+CsNUvdM8s14W6ebnQj6fiUAyba+IOSeKrA2QC3prgTb05kOyF16lCS4z8SFE
au0cjzZTOc0IuXGjU2qP69HpYTf2QJLL8Pilx7r2WEx3LFDJ2DUmhK2AzmgXHe4uscBOSS0SRot0
ReVVMG2kIvlFSaSUnCQ/IqRAjrzQIoGiyKpIhNpK2TqnJp5gndce1mIRyAb58RBePuRIJH1DGk2N
9covsOmJohCquUQTdqZcNQxeQgFKtU9f6jvt/WqXUPIBD1nsig6c1TGIClH1pCAW8Y5lZk46B13S
9vClTUz4TBUPvtvf2U+5XHfRcYOEoV1WnV9tR7uojntG1h8E+DtG04iquxqi6O92vmW8ONIe7794
37zR/otMU2qRJJMdmL030ubdzPlOSm/JfpTgotUAwl9kN7CR6SQbbZGrW+S2/hvji2XVfpfEYr/a
71JdZIuQpKqFdmX0hVVKJxBGKrcsxvStQbzXIkR11DCLHeiEdYtsrS+9dij9TkipfKJZUixK7Dad
ACKOIle/ztmYuRJ6Krag8l+YYibXieBznKdhUg0ZKg8db+l9M3sGxS+djVbYq/topzbobIVG98V4
PoLXQDHHyH7UfKs9arU0wxNjUwB9HzEOCHGWK3lvwBK+KmxVSPOJncBIKbmhWez3FpN51K4iz5rt
7JRQBMhP81uJQYoTEGp7Asw30mVobSR0Sxa/Pkuyzr9quhX8pAtsoubpENdsWHrospjSSPNTzUrE
qC04LgLWrLvyzCcn0YT0E0n5s4yppY3fk/FliQ+UObGTmp2O5EUQS8O+t03qUX0fACpbkAILL7In
RSTuQvKzv8hYrjwNfgdP/ytifQL4F3tyOV7a6kJe6QqYROjDMgXFE4sTuxK6Axo2oxSn99Bmq48a
fFgiUy7/sOpAsje86scWU11QnrJGEKOUL3zNGi+YcszvkIf2IBHNCt7mhlVECRm80wY4s8uZDGJ8
xOGyBTGWvoAOLNeC5dyY7RHGy2cpDPrZh2yl+kqF4BVWMaQuDkrYuxwqkbq7TYydjz1wFa9ftEfp
zsAO2ZYJI+75H8BdhCEkvSS4YJdsXgS+l+8HyOdKaS0FjsiGo+W/Rv4oERQE4v/V8vV7ifbOBv7f
wZdl7Bf/n8qoympRYgMXANQHO/Vgk7YZRas1kaCnLuKKbUOwnH6VF7hJ5MP14R9XEARDMDiK+GH4
+qlAvm6tsdokDJxwxe7dho0nlverCVfVTm8yZLjZwhnE8yUBaAUjPmJal1updgZYAdM3xNoph98t
W5VgfzZ4DGjarljRPFbwYyEm2D0wiYkZKhxQ2x+LLjThwBLhtEa0cjSoFWqIPGv0lF2AUMreDCJN
Q58UyPJnUnd+NzP+W5n4lHNqWxr+dbNisIWyUel0up7iZh/OTh1GJ2EemzQb8QaUCy0cTGSIN2r5
Ie5DrAwU2VnZ/tyq4G8qzidPoOH6MDzvC9ZfG28+xMgUE7AnUgx5Mtm+ykAr4gAsLD46cBDQFpA3
c7rAToRyRC0ZM88/+9BOCQqn+ISdTIISQgNS3ACeiqf8rcmuK+znArIgcVoVRK9hO10S6MZXNvn0
8k2oj6Zenry9n8yOnksa1zr4c+8dS+zlM/uxnKFP7k2lq/1cLdVvluvFMNixAt5QbsI1Whi6GEKu
wE8Pnx5RvUDZHvEfxMat+XH8EPwsK0D1KrSGWCqMZFJrZXbVwu1YO8qthC+Rk6KjpAMqMFPim1iY
1B5J5FpriyeZvHrEXlokOSwRoxbEvWxmQ2J6ROVyfpKI3dH85ADGqp2vjxsYwGj0OY/tH5KcJXB3
/88aHIXxdYvWLx67qXdFVmlYTDuW0WAkgpP+GNDVEg+GAm6l07UR9hdwMU/K31gQp9VFCFXejfPW
o0wwQlypc7yxyYXArGXdpDIMbGPoJOJqMiaeEGQ0LBqc6udZqhD/996mMke2qMLyodDnLioxsR40
YM5jQBSXkW6QdagEHLrg/UhO3W5IGrZ2LB4hzwdckjsugs85ekWZmD+OndQgyaPHhIdPuNwhW/Y6
hqQIhVhJPiDlGybERbpFgTTJMGCyPVSooL36aaFKCCmSV4SfGfAXP7O4txM295JHJXeK02ifXccK
J5PzyoJMCRibBeJdv6KDyuoo1wVys4VC9BRz+TdmHvwvD6BfKVmW9F94+Zb0hvbOgZJFaaLWNttD
p1rQumevBBB59Kqh1i/9Rip1QlZL0WTvi1dNrTHoBQ+FMV2wUNdJ9V30t0iXbJxS9oTqyySNJxBe
+tvz+BDa74J0BeTpVR4GwsAEcyI+IvhKk2Ym/7KCrd+zv7CH/drvz35cS2/t7oMNAgSKqELo9LwK
vsKhovdbEldV4F2AzV/GjM5CRr87NgyLWzxJaUZT7gL06s7EJbUXuxPrFN8UXJKEGVAAcP3zxCRq
qNDHsUSjvT3JPUCAz5XPcmkj9gtQmDhE0ECJi+JiWjAKHMPnHVIVti2YT2ihhOfgVUI2bjjjDkiN
hCsOeEpvkmISvEqh8UbeaBu6RLxLMtAGJuwMzw/W2Z/5Itlz/80XA3Nou6QPowSh8tqQOOTf1LRu
7HN7Wi0Gk+txf2NfvMwic8IGQ+p+PXZ352jvkD+Ejp8o/woea56s5EReW2v31uR4hazuimYQN+1H
3rZhYb+ty+bL+Xq7bS7f7PoU+kZ5f/QpL21bcA/7/FJtHFLh14uPU7kaXUkFaV4qLNc2mUXc6FAm
u3r/sC4scmpSrLluwtXh2+LcPteLm1NVTLzDy3KIGkeB72vTfNkWhHRst3G1Qc0rntuKpKPk76hW
4XC5jBbH5Z1tnm8cNDmfGqDnVWyuPtqdF23ywzhonfBg7m/qwAqdJroGu1G7//CvpPvNF8f6ZlOt
b43l4rHevpa1feM75JZoz6n67+8bcsGc04NT3peETQy8Ilsc2vsVb1sSRgyuo91lNxrubvfnb6ca
o/OAbJgVBYUNaoS2JArKIdDrz/KMPnAJRvu6AnT1W2I4Todx5Q1Hq7y83ZC42KoHUWNvJkeTDLJ7
NzoPyFWXkI9h3AYEtByfDguqnFfbsWZJV1wNsqbcR6a7u7d8/6ZxCYDApzlnN1gb42O1v7cNCqae
Urf4Zu/IF0dClvNutlvdm/7ipjgRl4H5cVCgLJbGlxOjfr0ki8sittxNeBoE0/3GoEprk0fBHje6
+m6/NaPTxvhy9AC+0UubI9HN7Wrk7YKHM0l9mLWRe96P861721gYfMmnuXG/bVzYadCQEYesHAUr
5nS8Xd/vvSo8OKuk3i9xijmhkrkm0V95Ob609mhXz47H89fTdpHV69OTt3AeLmQ0dgjxXQyy44aw
Ta+OF1s8SXZEVftkPDnUo2A1jEwTzRn7wrJoJ5uA/Mn2HqG+CN6GeU4508gsT2+udX5fFDghDDcR
+dViZ7eMi5rVmxwdK9p6VHku2tvK3n25FPjMQHXrYnCzWjfT89EM11j2PML4qfcRViY4y9m/ydeE
hA0ZgssxHpSzvN5DFmh62+c/r2F5fP4i2XQr2KbkuaQaIizsT4KdFQwvxB8svMm5/r4qyTG1Cank
XrWkKr3+3G1f/3w375MgRW4MF57hDF38eEg2ZH7S44ptYLUmq3a2KluWBHl0g/Hxmu2M0CqLZGPj
Pzs9kWVmcX11z/Vt4x5vB+4+qYp25AU1nhXzyyEKgEav9TXa+9GRvFDYwryRD4TiDW739rQOhi/G
xpytbTcxbZLs5hdy/jg/C5JsEeASmCPnCEY7PIyWl33sk4MlMOfW0WzCvH4xmlNoBm2aL87xnol3
js8Xe7Jvd6P1dZX+eTC6Qni/jn03GKSW9XwXwdI3P429s67Wubk+VDPPfnZI4uI61fhwyEeWuQwH
bkA+nv04WtTmmzl8utjh3nBG5iIgfw95JnwsTesm21VBfLTL+DDIw+32wx9M1GrTw5miKf2vhUXm
JcNR9qGvFq4Ie/dmWNwbzXncBB+2+TdTiP1Jeemnd+BZPvXRTHP4eXqPVVlShaOoZotiOzpY1qiu
2jDY+QkMkf3/41y/72z35tyuwnURH9rrTXD5UvijTU2as/3PvNqNdisKxVlOWhmz4ea2Me6MRUnO
SKuNXff1emB2Xq51QPJyMvgEZG/akhrYe70OMACWx5Fx9ZLjgpSCZBUyimLqtnDbikxVTpJXm8f9
noi74U8/H46XHlDsyR3lJRhJ1SStsXyvm4/iGLwfvu9MUhgNi+iaH2fOeTUJysPkbK4j64oFpc7D
dlWMtsXxZjgchq5tJ0PX/zpsEakWVDtv8mnlUxM6vy2tO283H5D4dkvgzKm8MYyfl4osLw/Nebpd
rsZB/t0ePjVFNd77w1FFsPzlnMe7Jsr9u9b8elg3SXVuZ/vhYnZx59fyGC5OP4vDfY7j28q7yZ3b
jQn6sCXMkTztTfk9aNz4el2P6vVh7BT5XbHc3Vprys6unxtnfiRle3B+HtTFzdbZxOug/OadyEmW
U5g8/yipIW365V+wG3Lvf2IxkDlmMZ9EyhQwtbyuKOwvImc+vKwvZllVM7PcPPtBQWr6E3kJ9ujg
eMC05+PsuERxc7yxA/Gb3t0Gb4MVMR9r0mKS3oki2Q+78zEbkPjqYHvj1h1Mr1gPqunySJplf/Z/
pL3Xct1IE6z7RIiAb+AWZnlDT4o3CJGi4L3H0+8P+s+FRE2IZ8eOWDPDIUUBaLSpysrKDJlHhWH5
xbKJ1Dfd8pKJNjbTFS1iY2/Dnh02d+17+968Hd3Go0va7V35zsaGMHG+Z2fpJJ1C5KV+RbiGg3iW
F/iBL7z2mOBSyyA72o3lokFFcTNetd4odg771Xd+vFQVurftpbxb5TTlpwaN6HAX74KD5KDg5B2f
hHes9gvR8qqEuhJ/W/cNAtBqzBFso5v8omwIRBA4TVYnepf0yZ3cAWv006qE+fxcnkHWfQ21pHxn
b96mBxsBu2N70Z/EJt7xX25D9efv3V5FkrO9KPh8TF5yM/8KZlcj2PP6RyQnOKhoeeJy8KsUtupA
vp5711McZB8vE5XC8jKjdPWyMsjju/gue1jLDTRYzX53mjyVH2l8Y0C7c3D6p/6p/C5WifQ6d7CE
nVHfkka3Qse7LNnLlodizL3B+NlmTMm89pTIvBlE/JL08UMSR56UZm+YlDj6WLmqHW2KNrjdDjRV
izRE3RuMOTd3toh9mWbUWEcXT2PqlslzX9t+HNbIny1uEhMuj6BMIGRN+qCoUuP0WY9mF/p6scJ0
GkEM42bX1vHbEPW3UvmsTdWdlupuhgKZqoAb5entKOKzivZYpvecEnDwNcnHO+Z5TDTPzqgsDMph
qaJLoPp6hwu9LhNSPcUqBgzjZCA3jIDDFO5EJ3sihRYcxc95oZ+VVRymesLRaXNJ5tA3MQtSB/nc
ZNnLVPeIhyeulDZuaW/0+pqGW80eTxPigwXMGKsrDkZVb026xbKQhu98p8K0sZCQryd0xSYE6GLN
k1PppCpviuFZhYLc+OSUc/YYLqX77+Pqr2D/1zrWBOKiKwxi/hKn/m0dy3pujbUaVWdFPZl27dvJ
3dTuUuU26fblXRATDtUZWBUbVh6XNyWHzRhaTlfCc+g6r2oos6Y6fhpYdPPe2xmxvPku1x7n4zio
zlw1TpO947v5VATRF7vQrx7FT2etgpa/RpZiWjj/fAo8jKzKxJgP5TkP0YkVsmvp67xdIp/g0hVT
itnGrpdOtRV7IvzRaI1foyuyJHejOXr56KviqSbAHmX9Vm9eFSveqclFTk0PbETF8mHaJzo6ajKo
erjp8d2QlNYzZbYOKkTW01C+T3181+Uj73UV/HzTxOgWmjcnwasS3I/hSZYw+mvZHuudXN0W7eSZ
6YWDwo5hy91UTbaxzXGjTqhgJZyseuvTk3kK1PooicGJipvJPLYEoUaB0lvy3c6fwxjsIX6pCtOb
rJNVkMWTvCQhCFZqn4d02rfxdImXDHW457pYvMQovsgRjTUF/Dzw5IjEmJatrobAf6aI2SJ1eVZ0
DDx16nx5HOV624exN0bVQUFbchmKg2QLVmJ/3ym620vUayL0a5fwJiztXTz0+9F+mfVNLt+bycMo
32vxk0pRLo0ueqj50SYLzUOsFwRCg4ubiJsmT1myG4Nr086kaJ6NwN1iDDtZwrxkOiVV4xaUPkTP
Ky4cW6ocIVc3lpJflhmp+zDyq4FlF8T+Etm7Ke/9VkuundxcxnyhUW6Mfsg2+kL/Xl+fehjW2MnA
LhlpZksotmp8An7lKJL0thX5uY4bx7QbxyLyB5Wb268W8ueYnythFoCrrJAtFOvEJwzIKLVeLcMy
OxfLRRosl0juOlo0G2FWkyTvmpC/tYNx1GfaEMPkTAMycocwQQM0Pkcqk2UHkXzOfWnIX6wOQ7dZ
8howkJnE2Czd7lyLjDyfAzgbDqEq7v49UP8VN+M+pqI5jz2u+ZcxWi9whkk7NT0rku5a/XjJZs2z
5NCXiWB0s/cS62pLblIj50lpInwv+b4KBQ17hqE9tegqrv834PLTOY1MZFpzMsovOqdda50DfiE4
s3HFpCfdrdygLC992NkIRTn94lmUT3gcb92QdYwF2FRNvLI/91aX5twUpPAYuqHLgNyBfo9LhqMN
H0pyNtu9ltEAJL6yXTMN469VKeh+W93PFINU4rP4e5kKazYMNTi1kBNnObgbZ18E7wkKliLdLGl4
rlrqv2G2NeTUrXRkMeUWAUpxDcR9iubnEoYH0V5LGWoA/hajH4X9sVvL/eK4BAGb3OJqUroPUJ6c
jXxTcCbbxrmsDHcQsGlBRJTYV7C1wb/n9VV1z8N15e1Um9rFTc/7sLy7yWnPD4m3rZxH1SFSsxzf
UXBe6OEeKRgGrOHdCtr1F9M1+Rol+Hb7sPoyIFnrmPu71QTw4VqfMdrZQBh1Hjabt+vmw0HIepWK
R0Oe+JAr3N1J/l3koeUdXSFlYKcjLpYXIPK7mgJZ3s1HdUQL3612RIkIA3WOeIxdEHcu8y7c92fb
xQx+K/kkkIRunb81EWzmEfglvIM+JqrLhrwaNq1OPs1VcSDOHaBsEHzZz921dTky/fH1bSKpAVnW
fUGUiPPPQwrKv+yXPWdl9a34tj4lkDOwJbIvTrKZfoWUaOyvctqye37dIOSNvjr2D6FDZeVV+fWg
6KY5w/EDngYK+O0WlwU39Cd+tJZhGBp/LX8DcvOwjBotilgiDcfIw0oI2/b1tx/uOqLKt/aj3j7E
h9KtH9MJeSWgcfgcaz9jzR+DHcg9Lfxy7t7dlVvGgu+Ubnb/S1XC+Ujxb6E4sf7F8FucjxwrpNS9
+4i8VWo88nhhv9zr/Y+PG4dmS74ZePk24jlxvFptd+94TasG+Sowj66sl3lvUMDeVhcB3Dh491dj
97Z+m5ISfxeIK//WGS2MLVeHpj2JJzPs4aHi5w/cCZcMsTfEYgKY9g1Hpz0OyVxtc9x5xw3K96+4
8F7XkP8Np4Nj7Sje6mCwnN7CI/Zc2qnonyPsJCYk6Bpka8eI8ALTu6Qkh0+YpXHpeXnBzthIrZOX
LdiUpn7PAnYeaHuy8drWh2auNoV5r4/poZpHLxNiY5eaEyBgXKqTrxF9WB1ZMSiiOjrTcJ2yJ1l+
tdvQrRd8N8bEywITODByBUlwm09+NaEHldD2Q1ecayNPm6iamxsBYckprW6MTEfQFvnENQ7Wb5b4
O4Xyho4usBfNJHyv3rV14YvcUxH8lnQUpnrkJibeW4zCdobCuNp5RqC4Wbi1JpJXdylPeoJxh7+k
rC/1+RD3l3l47yt07GLTHWTJ12W0+mSv1QFrYKAG5BOR7YT0kdUhen34r1GEFce82vZooAttQsCW
ydadGhUt3GbfQTQlYRLvg4Q+tNCQyj3N4bvdhcdwMDZBg6pZI17YGHLl0hW113TCUSmLjgDMxgTp
CJe0fKECDUchlQtfR/vxFIx4D+WdT/L6NhRbq3xZ4wKlWhtJKMDFqKYBUWRcJjkqgVeNP4OxxSsE
Qqut+oWlPegG5qx1cO0Myt7J5NYyaeMobeNYOSbC8sY0uy+LNASwtjfxwjlTwrau5LuhouHIQlsd
0l9kq9sGuNQJQl9ZqtBdohwmf7cdAdc104tp1OhhQMU6c0jgp1Ig1M2cCKoXhVi2HoytKZsb606L
NSdbD2ujcWdN4ExVbgpZ8Yb4ScnJZVr51kD1ONMCt1+gDGpUKFt2OLWPXHWqN40IPRVfo8DYF7id
9FrjkpjPo+UrEcl137o4B7v1+B4a18FgvxOQFPP4fo6zLxClX/Djn9GjUAnZbBvvKiFjhfxn9Gg3
VoStcxNQ/CUpD0dXGvFbsgAGn/oAtWxsxCyhepGZeVpmu43YTPY3S6BSGz9oFW52Mvt37S/DQ4UU
clMuflOQNfavaiF9EVb9rwP4881apqJhlINlnfxL+eC3BKma2jSNjDg4Zckpb/O9mRm3dgzbue8f
gkrxmwDeAGLEWf+2FNK+LkAP8sEVSesRj+2aRmF+SE4lnhTrMSsjkPt4o5g8V92hHLsKo4/mVuTl
YZogo5YSxSSZ6ur8bhqNJxkExrqnGgjbytm1yOgSga9QdkdJ6fxSD95bMNdKS0+SiPze4NDuOPC6
aTOQpU1d5tmVcpzDIXEIVyhhsImN5yZ/b/tLHdSOaQngtUtKgiqSuwhDnBSbs9DoWUyVryYNcfdL
B8c2EdsBg66arQoYx88kTCJmymzsnwCPNmdcaYU3aebXRnijp53bypCjGs6mqkYEWwYZUal/m9uc
ZKUcqRqSDoQpVmkBovExLNwfaPEnkmvw5VuceCbFmApF+H3C1tFhAM8ibmF4QUxbOCHLxBUaM7p6
IKzrSNK68alTH5PplRQqy1LPJPBdscggvIwD23iTo1V+DaZuP+dwMo3hkCztYc0iJteIu93c2h21
iexAOcDRKmuT0X+YJ8mNnKq+Ja7A7ft8UJ8FzgLh6ClsXE1In0YN+kKAZS3guJ3s1p7UClexhm3B
xLZoD8mRTo0/qkDeMubzQCbDg4Zy6Y4ax0XpVmZ2GhvJbeR8Exf1Ze7GO9zKHaXr76R4eWC7Pgxy
6sNT1Ohb0YydOdgb9iGtjb1l1k4aIrFRPN5rabZTxsYLrMegvoYFlMq1XkKi+X8dqguL5E/gYAzM
Lcw1Dv1tSWgURgbDCC1Yxmclkne61N6ECcdUI281E0eDsnKTzr6o3VM6dJ6eCdeQKewpifDsetnJ
82sl8W1jo0yPvfRtRiamTV8TtXxfoug2021cGYpbEmPHUKpNDB6Ds8T9tBBpwIprrGIbNuX9v5/q
L0EionaByQpea6qlYsPyy+jut8capEANNYnHqtPkW6DPnrHcSAFNl3QuCeWjiqX7XjtbA1zcXLqQ
j8uGEnplNe/bGV9qDUUzZOO116m+HbqzJpkvtpZ6YTu5Zl3fMWO3aZrdyVr7OIOOhe2jsBovBR42
bVygc9WN1AUjQY7+iHLBNHiyiK5p0b8s9J4aZf4QR/OpyalKDrd1yuGVDJei+Yg0DAsAiMTyOKBr
P3bn3t4X02sLeGQnxFPSTajeqDElQSL5IH6N27Pc42UV6I66T9TkoAT5azTF15wAIBk5C74H09YU
p6HDmGScnZYBz23OVehWyfuknaUJkkuMJEr/0nWPOYl+jD1AxT3JuXIW6UdfN2jhHaKkwnuBm7cK
t4s6xx5GXxLafTXZfjZWhC+gNQb2NEmyq1gIz5Pc/3q9rdo/NTZwC5YDZkp/HERwvFXHHDwsO9fm
q2Z/JDhwUCvscWlMG4wMQttvcoIfHcevQNkN4IRJnjpjPKPBr5+sSPOEPn+PDcJgDkqsy+/i6hCX
y6YKDC+bDtKsuZ0ETCojC8UzSRyj/55jv4xOPh0mttDMFTa36Rb/hcb9NsVKveoMtctNGm3pY7dv
kyHw5+q7YpzqHMAXAC0uLj3mFcFCQ9clg0QSngj3IuttVhF4CaabWa4wr5y9tgfNSIqdreGSHNzU
K00MPNXGn6AnwEsXa6eN2FBGP0WEzRPK60A1Qr/08wexpozAcRAgha7FGxU1gRmOL34XbzNOE82I
Lb2KrFAATxL8qBPlQ0lEJ42BqyyDa4fx5t/j8h8Js7AFTj668r+h+YQnSVU6LLVQjZMIsZUqfmoK
0ejZUG5x8pYlN05HJ1CvX1x0xV4+vwwLvATvntU1/BfI9dvL0Ip4WqaoNE/B0Lh9YbuJMmIwd5I1
2k3b9yS/MGpJsAIFFf+Q7ogvRND+A31F/GB12bNpMzJs+dNz65paWGFf89zTZVBhtf+IbXunBdE2
m8OzMu+TgcK5fhy02FNkKFpZ4a2IjS3D256Z4LirE1gW2VOlXKWAwlJ8P471SS8UT5GKy9Dp7LpH
NTE4sL7YMMXfICC2Y6pN5dcUREi2+ucxYMhhovSLpp+C2HajBesG+lUspbzp7Z9WelxSgk272MV3
ZtZsLUgEcb/afcyXRu931LOcKRqc+qA06VbFq6+UX7LkobFpPEmw/TQfkmi4k0L44AM9X9TuFnG/
yFTjOdPt1NVKGDYRbVQW3REwN8I4g0GhOfFyPyaniGJR3R3shLLgj6n6gSFGAcCX4wPNBtUe1Rnc
0rjML4h2JhM9EyXRErunGqhO2bLnb5cguyriKYtSDup9jzyyrHwfJEg9VuRbxVMsqM96msYZZSEC
x44yhslOwR/n39NU+xvYY5gZYttYlbWQ7PtzmJNxUgIln/STZgyeSY9spr8lhBBlkm2S0VGm4FiE
r6OQoRdgwGLlIKSJS4XZmwZpE/bJdxAfp9RQGBRnq1wrhDcVviDVUtzHgeKNDGgqtjG16mhI/WlJ
9hTWO/Fs4aptdO+Z4FrWo4g/rA41eWKxfz/gZ0FIUD8NwFLGSQsPttXQ9s8H7INkbkYjsk+LNXnV
EByx+1GadmtFblr9nIrIt9FfKDgrClLY1os1a6dICDaW0bWWHv59N39D25qGEpBAegYQDyjt06yW
0kDovRaIUxwGFA5sXw7UhzCnf2m5KMO0EeA44q2UILR2qbdI1S3ckl3SFIdYjiovLynIa72nxFcq
tqteec6bm72YKo8lH6ukOKXMXnSL83S0HR3SFEXvWEHUvUS+ZIyws0rztQruZOQH+aRuEtMLgtsZ
15kl4/FLRfkYlRZ7Htv6qQ8fY38zUjZe9OdggXVA5XLBYb4b3R7VgYjlI5VePMIg6uvTv8fq1wr/
Ywel8qKBcFMFoADDe/zzzUG06nMF4y9KVfK+M6qtqlpHs7rYHYqwdfI+cp7ZeAYY91Cs8um2rJ76
6GdVfpsCACRca1YccopsJHJmb461jbQu7onZ2zwuqdtE6CLGJYyi5T5ti2/BHJPGjJ0bZJUnlzGB
EKxCsJESlklsbtNW21slLduh+FaDvnZmumu62A1mIiHp2R77BzuLbkve0UCR2pTvw+gbWqp4tOF4
XVzM6RRlOF1X9sG2ZN8oBTUkcgJ1a9MgAy0ro1hd2OZZsfNDG/TbZfKEnT5G/YlaUlzcTQ1vrZJP
JN6bHs0F2l2m97CUnbHCGjrMkAPAcbomYkmCO5ZVsnAzx6g/pH19mCuk/Ulv0kk0X+wh6jppP78o
WEEY3qoEuShe/fmigtzS7Bwr3FOjU4qaQj8FtpQGEzTAIo+ClUiZnu0aYEAJKFJOz5MJfxI+Q30p
SW9jTwUOa+qZoi8usMa5r/UvakrKX+g1kwlVWKoXsq6bZNx/3uMA/LLkka6dQv1lQkinlXwZwkmo
QCWAGdgbZJ7aVQOWCE11pysBKD+d7GPOTvbt3xP7P28FTVgOZG5EKJ+GSy2oSE/top1s1JvK1A3D
/x/Vy79hEEIONhuhGaD2PPmnfS+L6T4ulgpyU+2hUXZUUtmd1dgvYUpJktMLbyjp6V20Oy2DzTB3
l1odNlOieCU6LSyIY0zcazb0dSvZlgT3fo3UFkvyonr0olL2/j0q/zGLgJrWKG2NmKDefnpDijzn
bZW36ikZC7ecC8ccc7/StEMOwSyz9W8qdlsFkbNmELlIOHmNnt4cBh1YUtW9rABAUE3NS5JzUOBd
tgweJ96hlcqv5tIaN/0536kI6+u98g5lgso/51Kiq102SaF20tXbNH6xU/0qlTSGwIKTcnrxu3Gb
G/JuVj+ChkYs4rsako+aNXcRpmFyjnlKOj0lqe7huPXvUVT+XovcG8eLYmmmZlEd+vPeRDJN/MhS
T6TBfQm766OoD1E7wWwkoKNBayakIHFZuldRPf774uvE/TwuIG5EEaQfqv4ZeZNLO5SVsVNPaeEP
NnQsj9BXGh/t8fbfF/o7okfR6/crrUvst+A6mE1RJRNXMsEE9I+y2mqgmmV4MGO/Vm7m6DWF8fb/
eNFPK6rNBqVWlRGHSZRrmXVyfpCHMwlrXSOcEPlgn0P8VYD2azf4a1B5VoGjvKWgBfbno2paXIky
aFQ61cZlr0XfFUoiVvUzPgiQ+WoLQg2BZWg3VoHgdesE6WMgeWP1RTKxPtzn27DWsiO4DGy9z8TD
oCwmJe4K9YTXM/O7y89y9iiFX1zl15n+12UUGJUw73nWX7oJv71YoysDPRkz9aR07gh6uUpHB1Lm
tdqjJh4HnOjHfH6cs52OS6eRJJeaBD+v6DhA9g4/zaDdSgvs74gUXMOl8Ggnud9BF+z0bzNd8EZO
xp95UUGAZXz041ZSv1XU+Cs9/OJU/I/A0yQgMcjIDXIY8zNNNg31aLIkQz7VwDF147YDdc/EoXbM
ZaPwDGphcyf2pRKVG7dfbVIrzP1pJLm8DXdWtxHO/Zw/6VlgUaA35VOHc1YcveZhB98JLWnuxqwd
ubsWMgwg4c4S7dWgT0mAw7lef7Vq/kowNIbBpmxsAHBzDH3aLMG2OZ96hmEyZ3jQ+i5qvXYUoMC1
L4x3qP6xUkMcb7YRPbxxeViiwM+Mb+xOEQO17lUj1d9/r2VjPUw+jw5sYsZGgVIM+5Sf/zbPdDuf
g3gR8ikLdBYVjZEW+qYyHFIYYu3PCoKmJKn4c6ZXUYduVEPvh76g9zmJZvMhOl8v6Zqel20BZqjB
Q0qVj9yGabjMN2ZS36tp4Yn+cVkwtLdbC9pQfB1G9TGakJhIHvUGJ7nKfA3Cgibvon/QW+nahRH7
M+q40gD1bfJHKFtCDYGK2ru6lKjJydtKnm+KAA1HdRavaV5thpqqoakAk+ZfnCWfZZcJuU1m7lrt
t6n3A5D8OUhtT1Q3D4p8IqB67NKWgp++q8xzNELa69AjCfRjDt11gQ8YRdchlzy1V45iwe9mwoq+
xBZE1x7ZN77p4fgeT0ipa3RfqDQ9x+EPrTFeFB6dl75h/fnAfkmruo2t3/BuXuRsPtND4UYGdQ9t
uknK4g3Ffb+j7LDkhVeGy2OcowOs0McoZ7eFEX8XyvO/J8r/Dq3PM0WnQENtxiBH/gyqxcry/y3j
Sjk14EdhcazaQ9Zth94BfKzF/VRsVGjlVEZizDOodor9QMP8yow5a6oLnJ+bx95y+eAjmMHIf1Fe
kJZP0teUqkOxjdv3gC6LfltZjxV9weG2hp1lTEel2ec40A1egfxLBIdQ0A+yaYMHGfJfvOnHwJnn
u8p+UgAKWm1HVF2bAynaJRG7ifqn3Z+HYFcU10r328CnpDG9ZA/Vj3wndnbgpri2Rolbv9iPJgDx
s/qjRHngbXmOevxm8WJ1belQLi4q60twqPDSnSGH3SWdL7W+oN1JdSzqLOVxVB+EfQ2Xq4USk5we
qErPyq2e+3bLjZ9pUAkpCBYPcbybKng+36NqJ6HCiwdvsx0QMyjeMrRE6H1Oj+Hk8ql1J4EG0r5W
9oaChNFs9QjT5q2CVtCuzQScadbZDXtYBMERFwzlOCgUGd2w+l7ScTpva+lj0HZARFkGdO5BfRyH
B6xtVWab8lZGu4WGUJBkVTlKwTEOP6RiN09bg/eoqLtB3eWJzzqzc2olTn2uz1pzrw5+IPyOzLMz
DwnalvHFpmKjeb3kLP2mCNy8cJsWQpgXdCQXnv09+ilTi81DfykONW2MeFD7jfNYnAM/3ChQEp61
b1FICZgzwG3NgzHSmODKyVVdPD6m/VBYPj1DinKsFTeUCM2fefcK/V6OME4xosb83eqzLW17CFfd
RcHKePG0AWNkL699Xd/3mPR+MwMfq1CUayhtjW6oParxxow3bfGiQlUwKAKeYGLGpr9YnvygPGbG
xUTZyeVwhEhvyQ5wvTVuqLmp0MafBjqJCSWbo02tYh+MNOK4ZnmKJ7eBQjVuhqu9AWnu411oOOse
xsItHAp6vXpMTZfJZ5iHqXWL1I3QOyJhR4kM0+GVhutE+l4BpYNWGz+15UZEGxHTSO+DN/TBrkmw
knZVKeWXH7rlroIHEJkHPlYaYoX8Ms4vrVl7af0aTC9Rd8P74QONC1skPi1ECg0dL3ybaO5gmWbu
aA++tDYiqQDU/Miid8NVl2cakmwSkPmYVNRd8c71RhVui45GwKko7mWaoCTfNo9zzxHh2sl90MDH
8lUku9DDfKomrx8NyFKXoKSV54GusJYmZoy+s+wQYfAFdTlv9oRwFawdG7aTk0Sjm6kP1ng/aj/m
hofdR8sVIG3i2tHdkvt8MvMINUNhP5m8+NsIlrnneEhSLxl3pnD4qClHR3yM26MVfuutDb0UivUU
INdlbRLj0uBc39NFMzu9cV7EqdHmD+DzbRr324BmX7iiME2hAEyHYdg1OIaKxWmNszydSuWxEb6X
lBsD5N9ur3F3aWBvSMvx31vv3wgwxw9pssA5l1o+0e+fx4+aLyX80E4+tQFTyDA2baz4LTxox1Yl
OCMjR6kugVtJr1Rr1q+IHszhtVZuWzatAfKzLuC2Lg20mMcct0ii5wqIojRCbwzEkXwhVSKHJM8l
UemaLWhLwAbWZDMCpNpAs16CckaXci5tZRzHRfhq9XiaozzFYFHv2zVpuu+qyK0Z5gSP96Srn8s+
1BydoCYxKibbsrXy+hx0W63RNkrM+UBcK6O1No0gIOlBUyboENazTjkr4n6LwSr51W8FR2g/fEwJ
7lVldIqUiMINxtYV4JyRxCdqnr40S1+AE/8RtgrFlLFfJnQFOvj1Vn6LjETQT+Btk3JSqejAHHcY
tCQmud1U/c9RnER3GSjra/aNKLYLRYX82C6T3wUf/379/5H4rDfCBAAQWFWQPwWOQhnGuswWuEdR
uw9F7so9vtdUAoMAGbs5xhB8duPqts3Zq2hSis96Mvvy6t+dfIQSTfTSF7f0HxCFUG0CIl1XNZ1B
+nRLbVvRyjJl8qk0IeFPI61hdBeW+m1HDBBx+CyCmlfqmH2Ga7a6H8bXITrDXLLAGu3mY1DaJytB
hFVrvUK60/MWEnjwRdj2i4v7Z8QioJLQhkcDDYzdzxFLTw3PjnKVgaufauCIYHqdgseuhg4FVXwK
J1Zu5FdYlNNNW2EwDCTsx5buzBKid3RWjF7Ljj8gFaGl/kIdcbyBVLont44teqNado4ioJ2KfTNH
VYiCRp5AxTBmVyqL6xLAMSGG54VI5iNMIW/B2cZvoY5l6DFUZXKfYHcfFj9bdFUa69x7M/3rMOrT
wcvoikixgZcRghWAiPA7x9tmYIXkphdSXE1r7W5KOfQY3myVbqEdIheZm7WvhN2EyC9KYJxoBd7I
bJRQCBZlF5pPS/L07+n5H+i0EDBwdbI721C0z90BY6oYc1Ckymmu52vUwwGD7KGn4SZm83yk4cNW
bHZ2tAkUxema3Rz4w1zsodHeKSmCLR71AbexyoM1dpekMO4ys91kfXRa096mVh6UWd00U/xQtuXR
boYfY0dBvkZTqbZu66LAwyn3E+M1l4/l9FKK4Sa1bddck5UqSh0betOSIKUtF1CdzmX9WND5VEIo
JMGGTQdNkIJ63AWXIMTI/WMBQi47cHJ8smrrGdd1CbA/U6ZD3jpGv9wmgthqzI403Pnk7q6eRudg
lJ2yhywv3ABDO2llAkroIKmI2TTNT6MnOoFcvSki4yWKE1L0sjq39EoCvf7I6+CmUzkdQ0ptbruU
jyFvrQ+/8cDqF1no/8L0PxeFRTOHZeimAjsM3cU/D5MxDbJpCkvllFcp1tYhp0XN0Ag2uGKu6Sx5
NCsKYGSbJpMzpmKoKa5ONRyTqW0Ix0RLdL9Jr8swOVolb2PrqETiMGpU8mNxHCCx66TVcQrDTXOT
Rj6vxJS8m9yoo8PbGm4SM9+2WnZTNiqjLBNn4bUzErSPD2Gr/dDi5domyNDQlJb2t70wnKa7HdLZ
H+QBzLV4TGIWGd0jiT5T6MRPwnqY4nqzLMVNk2nHHpQjA/UKBTl0guegdFSUt35iqaXRQSS2n/Rp
4VaGiW6EfB6rEAPlxZfTW3tST7bmjLa2q6Nbr0z9csr2OS0gY0kjN+0tQ/e8iGTT17OT9AelW3kT
I/1oekTlR36tVrw1vl1hRtuy+NMS06N3Z+NBoU27t9APhf+/7td2pW/qTnKGcg3IZ86PoWCH0lGN
m62jPtGTv7yqVe00xUjbOs00axUUGeVgudJHc06S7KZu9m2znxHtSInf0gOEK/7N13KGNnBw0xTi
p5VpO4EPlxzRtXMrsUXN0r4PgIR1io/EDLHlyxBhsgAybeO0GXUJSJhFCzpC/rLOUTOlpWgwQU0B
cJsieqig3BoUmXNLckdIIhmtZ6mXhdCyr1myLztkE3GOzF6XZN4vibbRwUGrPP7W8wLltGbPQgJn
+j+Enddy48iWRb8IEQkPvAIg6ElJlCu+ICSVBO89vn4WKu7DTPXE7Wq1DC1IAsjMffZex+Pwd2Y7
Oam/QkTLP+JUFO+00HJTKq2U39ONwjtp1Mw0QVYTMn5D8qV6lz1msO/y90E5ru6RdeiY1NyzAtqe
1ONR6q6xwFRq6OdUpL9yWAp6Ri7gXg72JUkOYb9sFT66aLjbdXBR2cdjoeA9YJ3NZ60MxNq+4xTs
aRHdOqW/LsZ8Vt6KPPAnTkoUf6u9Tq8tk5agovg3eZX6J4fgPw5RlVofzToMROq/5AY1ixukuAG5
4Ry+lj/ytfGHX8ZGXKSj6rB7uiN5SlI+DucMd4WiN4C96PX1aJ0Hn5iVO/hYmUDeuFQ2HcRA2M1e
fhk8k9sr2P4jd3XIswTZGDDMZzcnTwnu8JlcPYSJgmMdsaZfv0geoITxJ19LQQRTvPAj6h0+kzZ1
iK1BOJBZow+8v46urF/MgXseyHAYGzlSqekKzisUJzon+iSPyPo9J3P1Sh/FNTw1OZxnRs0huRhi
T+Ccw/c/T8s6aREOaiZFg0o4krk+CjuExLJFrKtibs8lA35jviIHZ+FEO+sRh856bYTYhDlaw8O7
PgV3zL6yysF5zm1N8mniP8/Pi+Qhp09xo0jZokyQHriHPScHKvIockQWnQDrLEdLivPcs79TBucE
cdUxv6mVKgM4AmwBDhSHdHAIyUGlLp6Cz/SdGWxLVjVypG/GBYEwDSAhh4fgjL+ZGPOQonCYmvAM
KZuLgVVbn5Yn56kqLKa5M/O+zitbvJk5IpwhdFSKhZSpTbzlKm/+ju/Wn8UO3wtcakTk/mytm3+x
XQ3V4coJ3lIKSW/6a38dP6vz8Lq8ap88JV400o6CQq95aL6I7e4ABFjsNb/6I2umi3TSLsqTeDL/
pait/bM+Q9UIezLLGSAJ+t9lOb2nTtw2oTjNZeMGKV0P6sovbZwmXXHLUbrjdVRid8m6aSvsS8nU
lnFAZ+pjSgBx1mV8PJ1D7JyGfinP6ZBe9LmhSYYWXys8t82i/Q7mCBB0GWUeWQAn75a9ld917Zdc
0Gtwybx+kUnZLLTkqPGVdHsWLIdWY9GCBaMrX/77TMn4p9bKS9Z0mRdsKQT8/yrsjZhx0j5PxCkS
P6o6eTQf0NqnGYzDIPA+IsfLArRaS6tfZS8RUBiQzJJCbIpBnIPmeyxgwmp4EDjnrIPclN+NZiKr
BUPcZsfDOzXFoT8OxYZmL17ISnk2diwCQ+W3qDhX1RgmhmTfZPk+ifEwluR2oX+yZ2po0QiUZXLQ
ioJRmq6N0lGqTFcjl2zN2TqJtcX7j6hz6tWHuSBdYtCxuWHKC+9d6LvZMpwURFlwR2v772/c/1MM
4Y3DtIKPXaUA9PcC2NAjlOFJWk7BMty0GF5KGXuVEX2IvDpKxX2dcJDX+OroM4IjB9smI7ZB7zQW
66H93fcELJAsqN16Aa67IaZZYoyRdnnJVTjAE8if9F6E5Cw0jhQtdeq+a1mWkpVWsl2Y5uey/LfT
/D8NRxQf//eL+suUJgAKDIoSiZNMKIR1w2ZgFxWgzZJpk0gBllDfFG8hu3hKHthBBFrLJTj5FeA1
TxYbyuEbdLjCk/BaGQpnIPt7HMzDOgMti/kUJ6VDQs2UHoa+8+pZOv2kinbRO+uaTb1nxMW9k/3C
1Pf//eOS/1lx4ZWZhkw+b00Zqn9NMXOZ7EVqqsup0alZDC/ROLsRZuU0wY3NLKemZ8T40kbLPY03
Goz/6jD8a/13HST/GkTZCOrnOMZlxbDXjfxfy3d7qBelUtaNILKYz5u+sh+tKfml6Pg78R1LG11L
vTz4Ka3JcKrW+mXqvzIGD6LE/7IQ1dYiyl/botH67M8ObGPn/uvA18ZiULsgn05kamnF2wWZswza
eUiCY2dOXhgSVyYpVFnf5gwfidUOA16EyZaW5ANJnWS800iRchVR3I29QFaKQCgFu97WX1KIBhq6
bC02NXMhNX0km7Jphu83i1mgsdBCDCkF8pqc37DPlJhNTQi0JWa7UrBWpau4mV7GT/BAtib9m5dB
/Rvwzou18F6oJD5oPquxVPy/n0NSZ3Keqyg8UQH/IEJ4H2ysyriSptpg5poz0HV2jldOfS9Y87m5
JO59+B5jYt+FgqHN7n/3zOzH73LyApy81QweLIZ7K77r2HoZ5FcFE4aVpL5cNptkYkIXORT/n/Ar
adFrBDWTYWQgzaKo7+1s45Ivt2rYcr6sKRsMnho9i4El/LvAjKov0LoBPuQ6DZ5yKMWT5ubT0/oV
dFfRozvynqnN0jujpJ7qInOpeo/LzKx2eDET+INl/Dpk7HVpB0e/pe1DOXh2bLm6SjvT4pu6bWi9
VcWzoqSbhnVqOWK2pjONlOOeMiPBNCd60ovHqXqfFLdLA5d4MDOar8ZsNphPriFpYd/3vc/z+p1p
gMMP/8rXnUu44M5PkmOEGs/X0vHnjX/mBmf/zEVnnyvXPzz/Dt+CX7gFX55fXtYLITp9WMyDYGkZ
zvnMLf/zz485J8YOf/sK7Wv39/URuO6aaafoNw9UXriEh+/266PWzvnOPzb0fLedM1/rpXzjNnef
zbvz53pzfl55s7Pf/FQVXsrZ5xUA9gh3PMgMZvZ8x7Xt3lcuCDyO8+LxtFdU4vUZuH59KggbPAEv
lFqPI/Po3F/miWqHL66fN9ez5KwbA9zG+YzcK2/dJ0/26bMh16sfub4vO/6e5+Ya3ydb++l/7vnt
mW+kX/3nq9863PF+9e+EX2vn+tk6682vknNdn4Th3F1/j9z7551L2Fr+UgCf/Plx/3PPz/XmNblI
mY+LS/jrrqybzX2UzSfXtM5d5TM887vm/ufxbf8egSGZ9jQvPOe7Z9XzP7kyPZICZn7Hw9FZk+9r
JpeNun6q3hVkKHne9VqCwi7pYDK7V7iLvFIIErzK/ZVL1pfGC1x/r0kB+/u9//zs/7l8/0zO8/l5
T6Jzv39e/yPcybvhcPX6fb9eXro+4dA9d1scfhAf3vN3uCndPRHR9X7cZHK4bOHqNavKbbny2efq
NWpbfq+hVC4q3fCwRlRJ1+63pfvM5YlH6HW9er3XE3f88/M/j7ema/fP5FrX5yV5yg0Gx39ag6mT
s6Zwd3jJuc3zem+egW3nDx7kiadfN2b9hVyrQ5yW35yt4zr88/lf6WlilcygRL5F8hlRy0rmaTMr
rfdtIh2KOdzORAcr1MwQDW6ZQMp9q/qjJCa3ih7zRffGIdnVC+pGBQfzOWt/IlUgx9HcJHmgHeaT
QarSRgLt5pESabmtlMAxEATC5dc0ZwdyYn4kf425vROT8NNqWTMHfsM6TErPM32Nsu/MDB+Xkb0C
U7Ko74r5gDLdlsFLsRbMp8G6JPoHkAGqU1rnhVF+CJuYNmfi3HXKSz6JK4V/d6AXE9nQQZOOokaK
0N8S65cdhX4WsTYDnuLZ3c+i90jMxFMpvlv5UUCLQKr3zfFrVCxXmQsUAgXOYjzim5beB5yyrVag
unJFFwJWxJ7aaJtofmq0wnAwXniJqu1Cs/tF/4/CqbruGFjadapUwB8UGCbVDaMudc0gejN1oC+3
URE7G7G7wJ68LpcQD1g9RrtS9xYLM8JMoE6BLksCl+EIahNwK9l8ETO9XWDhkQVklRXstRgjWHAY
zWRgJTYRpVew0LXUsA2xi2saNCRTjq6kXNP6auUF64gdgtOmS2jUmcNCHeG7BaP+BDLw2MS+alo/
DMAMAay1EkhTJVVG2YxPOSNA3ee7oRp9K1xOs6F4MW7ajJFNz5uraUMsm7pLJDeuRtYO7o1vW599
/L5SGYs5wq2y3MJsfAwsZTPmJGK1wa8YjjCuVtp9oX8N1r7OJA3Qpl4BlE3nIweZ8KtN24dq9UwE
sq+XgiUdBdEZ/zksyGZU4YXYm4XmTWp36chIt8VXMb/uez6YUp53qm1sBhOqY0NfnxEUZhy+DLDk
Wsk1ADLOxmOEj3gsA4cSkkYSLm3Cw8xYahKMjhLpoZJp7luZu7ocAV9Q0B8jr6SVUUkXl+gzCIEZ
T/UtXEYG6/FaWupvRaLC3gFkPk5ksWcW/hVVZKWc/ZZPBfHtRDbHyWreSfbAwjBdK3hN9cILKTAn
83dWQjGYzsvIjOB3qNqbEk1iKOh/cZ8VyCegxyX20KW7TJH0WajVecYJ3lCGTEUEvRUgD2vkEQ+u
DNc+JP4b4N1jnj2MTknJWhXBvpUzz4A7VMMDUCaniS6Ijl9jDz38Kpk1qew4f5XQnWZddhJtPaLy
i1F+zrXkiEzdhwrt50wcAG05HxW7f9fFU6yxmzOzN2J4XfgDiPy9SSNS44i5xMSaFa9qC4wOCLn1
AhvkRetrT2jBQ9LF/EyAnVxFZ7kkxM/Nch4Ovc1U30rYA29lbHnj8l4paANIFSpTF0kFxRoXHyWy
ox68qTrIpSjAJg3IwsAFIKvONGu7LgKTbuGrJ1HIRWu+c6i+ZItx/6HPP4zoYKT9BhjTr6Gfn/X0
BiUSuymszV4+Vz0xH7V2sWayX0cvSwdIBiG7I7MxFfYu1nmPqiQ/xao4BkG6bRE5ZIt2Y5Q9rLIn
dya7QufQj6uncDT81MTmvZgbGQ4O63qRUtAvz82mpxSXtJXXRaBcKYLbasZStb5NxGODhY5Xrc3R
mwzbJRnZeSSBRqWCh1kORqL48TS/ayZdGBAxEyXwTKW+qqnkqvVFr7/zenwyA9SbLq6fGtW458DJ
OG4H8BWSveNYf7QAoxlL5KnrKa40L8vwJUjIC+Nlnt6sCoAlmDhVWWsfoZ8ED+WM9oSYBFdonCI4
g6h4bXCsWcXlKYg7S7hS1F+D6MFQwUgTpwsiZHUsYcQwYneEdKR4kwLtR3HUMD6XDZ7y9EeTK6eX
J2dSWrdJ6lNvkW7M7rJRbgf53Jb3UDegimnOYsPNN2s4zyvYUF2QpdPgNV4hjzQnKm7gc15HQTMG
mR6xabsfp7eQir4h2a46xf4smlOQt4Tohl3GGFjI93lEWGf4AbBah8pJz/NDFQEhscezoeCJ5IRM
6TSxi3OsSI6mvWfL+8oPUAkWa/mhbi8hRWYpbTHJOnJ7qMqXiCG2rl/VHqVZUGcYSB1NiaebZMXM
nmPyYcZGYUo1Y86yMapq21Qv+H6WurtadU2i4Y0R62q19oFct5sdwpRjtFN2GTn+ORmuZhiDmVV3
ehx6kfzawyuTKsuNOKwoBl57nENo5UAHzJPa43WLZL+d2Q8lEl7zwDL2oySjHUjsMGG4UbTuYqHk
K7BxZbW+TkrlDXZ+FaCqxmq14YiL0MCw2yHAKbprR72r8zBliVZevoVvcGNmMXuZSbkFEFyH9SWM
Nwo6n5S0+6iCkodSmemIc4Qnga5WZgv5sL7IErwQqk5k8f2uw9fCqtAKS2+Jzn3IiUq3n8U4AhWr
nFKDf25/JSkoOHw9srjXaGZcaWDSCNSTbvS/1GNV2djHA0fO6n0eqxsrjn191J6rpnAHLq8Awgps
tXX+mqmbIaeFtfSEPwWfhmOVOLUM27OieiPF8m01p485oV38RDk1OMMiJlYVVH9fjYn8QzKTPpz3
ph25MWnjJVe2JNuNqPHqzPCkvH4UyW8j+d2EVJD6F30KvF6MX9XMCLkoXoi40aU2XgV0K9uDtoNg
qmCZAomZSIxhgClaqHpy4kuRvB0bJisGEvTyvWJAlpoT6iSTqmWFWcEHQI81k9gDA+qBbnPVvmFX
YMVWIfYORL2Kj5GOiiauGG2YT+kyuyrkDwNpUWUeooC76Esooeq7lr1UJMhDMtgBZYo2CrdF9WMF
sdenqtcZg1uh+cJ4dRf6vJj7pnoypRIDj+qPweeS5xuL+ZSG/GsTR5wfLQ6UnMN1pTiTXlrnM9Kx
7SJIUrQu1w9V9qCp+bGu033SDoecrIbaxNc5PMn0ecBYVj+xo2J9pxOMXhHptTd0h771dYgqHS57
u86oU8q7Me1J5UHVkMW46SMwc0rlRx0JbaVys7Q5sG5WAypUaeI1VKbpsBXANIQOppCdMsMHxaLX
RPKcqjN7PvaQulBIV2IF5fwbR+dGCi9gig9CyW415Z8wb3AwJZsooYJA5DIfAMWrNAaHQ0vYwC/N
+AlIyGjklJs+ZiK7EyqJHELeNH5bcrwjZhWt2ww7C8vxUUa9N2rflBV3oIQR1jRsZi5jwHnQ7QF+
iexMjfxo4lvNZdkzqG8N0KsW8YwK465zsC6WyemeYxi5UnsP0+cpuGdB6nZKcEiC4GWB0DD1iAwm
XVJMb5xOf9brnNQqy1kAqU1L+mSChqha7UcXUo9qQZ8iinMc52mGZZb2pZLh1cyf5MZ25mU4Lw2i
5ViB2DD8ecg9G4ukGue8chb5+SonaNclfbUqz6bWUFcYG9N2Z4lbmT1VakvQTPKtMTr0RnxuZLLH
obkNExOe9+D2M60PSXGHteKNuXy1a7o6Wg33KZzESH/DMNiMKZ6GLn9o8WjkCu9vJ95j0LcBhZx1
Z1+E5hTLpmAmVWuLuw7reVNQIZSwZwnf4Hhe1GYbyvO5QFbM23Qn1Js9t/uyvWvITdi91FtcU6tl
i3TBngNvI71nuUxNhfg086Ik6R8LaOZLiNOPypVMq/vYdESsnjoAtA2YvsF8EzETXkpYSyKxKMFk
qv2k1FAdydA3Q5Xc9OGuDY9q8NZU3WPeeupy7Wz52tNUu1y+LJ3jmWBz3rkF0yxiewebgorKCZMY
9j5j46pUcasiO1Y9blrck0OrHFv2GikzYANSGpbO08SsTIeBNpVbBYhMaHOAi5lMnO2YFnryBI8a
OqNZgSA1gwNWfDeiiDqNnHBAJXf3osGrXNNsxTYcsaAW6NRuhNdbkHiWyrXC1quKXcs5vdXFZuwp
BDUFeTH2whYnIRXMdakY2hYzZXFeZ44Bk4Q0K4+5FHlKDau7kk7qOjyqCzv9CjZ/TTgWtCY5FVgd
dcUAKhltTe33RNuclLc8mI/QHV1Dwn/Y0N5qfZ9YzyXCfggNyQM+6E0E+kOIG9jKXPLVbmnSe2oB
u7PEhz442YSL0aiKOw6NFxSyp6aGytLrKIuc+LVsPA+cdkRGQS+H1cm+2Lb6fV0DTRAEeIUodR8V
etKy76uPujyFGEmo116oimTTq07loX9dhkven7VOQiZVMGIl5ikXUBZ0LDRTRzqtQMlVlG1sMxsX
TY4GFFVHkANRfmnze23txwUr6jZoJdCpoDKi4lGaK29aWEgkrKTotWq99Em0y8FHKwpgUHzCWocT
qDjJqX6YVHVrxL3b5CfRCzcqNObkJa7DCPDHq21XTs7KoGnaC+cceQ6+JNbLfSMzJFOJqAXEZIyB
Pf0oc+a7KW2MqFCQ0Nt0A6CvyPakqKYv73fWWpdu/u4JlrUjefSER+gJmUHfnws/y81tt7D/p6B/
DRq8xPUeZAn7ZcLSl7My0LuRASXviE6P9LavC+dbL0aWMa9d8aAVCnWi3G3D0Iu75RFkitta1L3L
01RuAmPX66XXCv0iwgtrmD08AHEYmtQbsvwAev9dT+AAFfklGtpHpgY7i13XXO7yLCjY09slOen9
ifjDtgeAJIAjViY5y6jwugAwjW7FR06X+xGYfZWu759jEP2T71H9pM/JH05LX/W/grKDe1O76fie
YyGzk69aocnucJTHeZejyA7Ye3H4jOrrCh3MzwsFDpSKsMx9236rKqxOnLpC+xV806oStGX4iJ06
QUsWNlMFauXBd25wHFFHMxFVZtzcsVS48pNZ3SaAV5TfshHpt0VbLxSvj/F189ncQiwv7AijtcuY
wlQsePTWpNjdbTqmMatwbz7GOthleT0Akbc4rUmC0zqrgGCMNtkUE6gHRly9i4LVBOYjgsdQq6cJ
budrMe5VPAaDUDcJp7cZK0pltC9aC+9K1vzkCRclh/S3+Rtd4EP9sm8YAowXEnjUf++mkrxwEB9j
PvAYHSKH5IXZ2BSJ15XQTnr5IAvK6YHim7Pp46DcinHY7JYGPC8LFzXqvWoEnWmrrNvY7suCJ7hi
wLTH7QCWx9LoW5LSHSpn3JP7TRFO+yyCvcc4Cr4BDjBongVTENHejSztg5hVZ0H5u4t2bRtuurWE
QZdn5dXS1nFEc2cRYxixGJLwetd0TFDvHXGRVs8pWYuvJaNgrs/RsUjYj7rhyGe1UMds7fKBMItv
UriLsReMc5q55oBypMa30F4uWltJjiHzYhJin5LyOC7GPiuL7dTYXifPP/1k75oekU7pnuIOdGQH
TKibN/OUHe2hvIpY203YS3uWl3rSHJaYcpHVs9thkqI5b9tQlCHfjFUJbSFlJlQsym4+ZmqzE7DP
DTNxbWbshirhxm+em+mSGso50/AiKu2hrAM6MPTJZQYjkuvvlfkxo+H1OThQOjga6WZuLK+Jwbr0
ODbK135Q90nKTO815SPvD/HMWVB+zShm0q7DVJodPXTJnmBdH2Qq5oSPY99Su6d5+LKxRSS1cJul
eC2GfVWnz5mtPtqRAsIISwfgD4x0S4pliJVYmL6Z0+CGVE6F9bzY52DeBcreMFkRFL+pPJ8noZCO
zVBBLAFlEL6EchuN96K9FhM98CxMRGq7FyMSX1kYj1oDMydZjdhkE0Px2BeZj3YRmLU3CS/8CSa2
yZTezIHZqRFtZiFTDeW4kPyROINhd6choLUQz6wimVpK4zWMd8bK59IQCiVpP0XTFSZ/1QeuhpLR
NHdKf+9qx4J4ZjA3DexZERi2aiffYkl3KnXaUcGe3QH2hdN1I3uro5qr1SB36+FbIeAf6cOjoSCk
pPJ40xlog3J4ThvGTDt6/pd66f/j9/k/JbK/yoOjni4qMNORaTtH8COpQqO+xxMdktKXUvJS/Q7u
6L8/p/LPGCOZWAxGJthUjEbyX2W52R4QsRuVJfVgeBXlpVUvTBT5QwL+XXc0hbB7JLXOGdC5ltOI
KyQG64HUNBblIVNZ9tNSQbU2FW4YVlWWRB5imLxxrUjSHDC5Wv+2zfJaN/6rjKobhNRAdNCOSPwd
JOxTBTp53NMVsvlMulVNuZbTXlle5Hy3LvhkHElmTtoRR+9/f7v+n9S8BX3F5ElX0Cz8qv9bxYyA
gyRhGnQ0L1n7Z4Bay1gR6Lty+ZBJa6Ql7VAWt5drXxfXkhO3RCVZKdGz/i0YStbqn28DDAFbQIUW
OJv/lN//V2V7nkttqZJuOVFVvpYpJHDLOuT1g2mgZJELmwrpMWiGY9hnz42kvUjXcvxIlO6WZyOK
ROr3BcAje3TlGJeeREwq3LDXF/pXgzeSvZH4Dg0Zp+hBFcn5XFfHPvkBKJHJTDP73lXH2kUht6Ke
Tj+YMaw1m/YnG5hQqCy9WgcjwNvUQVwM2/EiWbtyuOo6sQPpY6yle4kopNivxaQSF9cde2bJOyad
1zXPinXrDVAf9VZUmStZa/qweMowdEnIw0sp7YIVsSmN+U5SIgon02Zo1nMmdpYmn47KyBo1iceN
QbugAcLo0l/G0L4p1oOqS+fKred9JUOBG46NfUix+oQ4WrAfoZdDH8p/Af422keMrUfSKbtMVg89
p9OgjndGPD1UYvwdJkACtSc5f1LLNRA5u7I0gEk5rKHcMKD/+HLPWT8VDeKAdWPqeIhJ+cjFdNQH
Fr/0XsgMMgMT1ZIHQzu2qnArJbwtU71PkvBs6P0m/8g6tmCyjk3/rnQfom1cEb/FgC80Zbg1OKYH
9Qff4wf8s2PWKtipsQtS7okmVpfji2EUu8VOt0b6rVsf7Cbyi8lK5KQzaMxYUAe2RMNB4zYjJQ6Z
z0ZCD1SeF2rZBjjrBAWqQ5TSxAvQdLcS5KuVc5r/jruT0rwGMaaic4sutpoAtXfV/sr5ECsp91b+
lTXCk67xfljvBh0/WBapBJUG83dENLtQiP8bKcit4ZQazCrHt255SM32IU5auGpoANVNAq9QMmJo
KupXSz+DhN7WR5jLY3AEBzJnz0uLL64LSOp+9Zy+kTM4YWwjBv5kepdBWI+s1iI5fisGdjHpICR1
m8XFS1w0rgmCs1obnHAWY9fScppmEoVJmpnQFjyMhTxgbm8x5uyGIHkf+vTYaAz7eKtMbPVnMyp9
kXYr+jVv4p1UFIlbyvERy4lb5IhPJXGXN2mtwFAEMtdDbXnoIBkmYqcbzUabdpm97/GDU7wZS1pv
jvZFEg+ajTQVFPu8+5LA8szNZaKDU119Qp10h3Kv9rdmojk5h4E+AW0xwFOlGIei4CDH9qZgyldA
UkCUzuuJZXumnvuuee8WyktS+BCPCP+ZGysYfU1CTRnihVGRv0QG1y1Qt0a9D+lcjnhvaKavLB+Y
TcW5nqmbcjxHA3RItEWL4Xv4movfdUzrkYCVfH5RWyqZFpZPmGgrMXwwnqBubEyycg0yRsDuW73S
AwB5/DGM0hurfI/VtjNhvMgDnPMSbBnMf8pMpF7aJhEFvrLcFQE+TCRilRJfTUnvZ6DuY+LTH3HF
DBBsTOg/Qc8puSg3IdLRiGlKKfcja35pJsZ0HCCwtEbPawQEPVI76wdioNhC+0unj8+tTmEGAT8q
iQRGh8h6itXHyIoBsMivOSwkqwIzrXwjMZPfduSSLntUkmT70EeNk9swv96a+iUiar+M+zG9rfuv
CLFXdx8WBRO9rAGt3pYh2rRoZchZo5k7SfliFbT6k7WzUubveJY5HyOowtaXjcdBaX9yOT4pdu3Z
FvszC9A8bjd59azn3w0ryTh/YBMLJoGGKn4a+4sasz3/WMq5oV6gm6mXahmltINu0ai5Wdw0Lg4V
zY1CwMYzk2k4IVsKYLh1yCDObiVRvmGZaP4OwChqMK3a3LrFSbyrNLI9Iw33JKxcCzU1qT6WdkyK
NwQ0Qp4jTFAOel4udrOc5jE6zebcoF07XNyJWZpOnihYckEWyLSsXNRfsVpuLU5n1rxJWcfDNTla
pX4sgg/ZIlqj7qgAKBblhufKoI3RAHJwq40jB9ZIpwjiaWTVpehlyqU9patDHNDJQyA306QPiBtx
MpjvLMeppCyoPIVGn8JypZJtjfxSAeqcgoFkCm59qHyQh1hsES1cQKbG29LIznJLi4VkP5lf0Eyc
hHS6gLk00MK4+xKQvGhSxkzxaZjV49S8N2O8bUMMKNlbVsd7LdBpET45Q/6sj8kRfuB5WtWu7ogB
jaOMUyptdNV508xP5DwAyKbbKGCMG6EjIpaaylPbruMzVKxwL6oXmw7eMUfRezFfCuqEMrJyTI+1
yaTRaRL7Q/6iNN0OxI7bJvJR08OnpVn8Iao/Q2tzHWm0XrVorIRyiQYhEUwSNOJKtd9wmrogVF9l
AJsSpb5C3kpq7BoIj52infTBV5PbnD4scnvXy7cGZmal7Jyqm7ymZrXF+qBJ2KD5OgQ4tCXG35px
JYSGKfhoijg8sUzAhxysiLhbjmxj1ecOJeX8q7d/pubN0InQxZfGiDA61S8sPx8gS23VgcN+tjYN
j6rrL0rVbS1oPZl0jUL86zI1X/zWY3lJwEHLAwWCGq8vN85G2lh34xG14kw99tSmDwGF9CZ47iOK
cFPutWl+WIid19VpUA5ykWyNYaMVgW8gcqhdt1GQYIvchKYDbnyABUjrqXXpkMU41DnBkXrniY0J
BlZwkZnyZFN2sCoEhXQbpuyEwfhqxsnOjCLPQnzJbFI+NIiaOz79mpwCzoD20mn6Gf0z6NILuKdN
UH5W9Nm5atXTWHXXsd613fskU7GiVbP61GXUurLltLDgmShp9dGzglahQAUOgoDZibGNu/masxYv
Lpq8XxeCybBR+gtjfahObknNOyBGfs3GX1TnRPHKSJRMb2VHpRHOXdhXvrLm9BF3aqRER38TySVq
IjcIOwzKRAegeI0CYLsNWr/yJ203J19G9qnYISEh8snz4xidE4b3Hs1fareB+mD1JGvRptS42A8K
LerDlNU02P8aI4A6pd4Muwx9wYxhwVNJo5Wj19hHMGgP8dCcyiI7VPb8DI03zHwNVIbRvmFUnzvQ
55jVE50oKitmAwQ3urypQ2fqrlOLYFreKuyTnOoHBAm1+pEyahX9zcyOMYXlpVWe0ud5YPjR/bm2
MS8Il/Id/pB0E0RiE0WJn0p0kKU2XkpfeUxzuJGzJ/69tD7lkbpvaG4o9OAw0YHGoO6vGlcTch5c
EV7RzHtOQwwMAgvZXMnJcs5PVN6GODrB+MW53KMJ4+FvgaCq1E1TpuDsLQZNCjJ8mvhRekL1YbMx
lG9R3VNpOgqpuUi8tX20DwktCAVyUfFghV+heFdMskS82PmXEmvfaPs7XldH015qmgVCbeouRuF0
g4pDVIfYMZ+UkSrhcqfOzH42LGdL+S11WN5NgxHmXUSTX4/FJddm9EQaeah7mbqJunwMlFe0G3ZT
6PPEyzEUSdsIFPyYMDnXypcSKa4S2ptc7PpM/ES2OOljfVhSKGKA6Nlv5/h/KDuv5baxbV0/EaqQ
wy1JBOYgUekGZVkUcs54+vPBq86pbXvXcp3qbrVFSyTCxJxz/OMP0ZEJws7bo8W1G2Z4FS/zfBIH
NgLsRXOmzUw7xvqDTp7UvIkY+plZ6lV+dG6HS2KeafwtTR82oZl+nOED0O4hpc04B8MnLowSz5EJ
+ZkSpieVqNWRnRuvE2h1GOxj+SUNLhCj0R/DucQNM7+P6rb4yOPQVid1lxZYTFjkhYKae/PUOUFC
m3VwYuhfKZs1vJb3/ag9mSawXQV3dun1UX4pFiG4QxrYQjnsk0D0MBSttFey8lI5OIxIEno49XJA
0wpstFQ+ClqGLf2hARNGszQ2NZBhyiIaYDBvYuI3R+tCJq9v3IzF22wY64ideNS+KSXdSNIEwvA7
Mb7i4K2K8uOhwAYkSV/qgu4ZsNNcYbxQUr4tEpCcEuerD9DkxMDlnAzA0CVriLDAWcUw9oJ16Cyi
pTB/ZE1EmLZ0I+8ThZKxl2sMDU1p3VnYHLCH6AFzVRNbhJk+ltbf8+y79S2Ws/y5EwnPSr6V0KQX
HNW7CPVBNL7K0neSxVRXh5RtWt1/msGPsaGzOp6TiF1s5qYs2SO9K7XH+YdKoryPZenUEZqD+pgW
XyPjq0j7QwPwHUR7Q4jhPbNpDWjqkp1K48og86zJ3CjNVwlmNEMCWih0W0txlpEwpWcowqz5IG30
6jwhItpPa2gAyDYmNSclzZ1+5jZK9iC8k8VCdxcu72vekepnyylhZuyHarcjK2warN2CU4OcYCyA
EItdm97DXTGV4TXFbWSWpr2FEZrxlfYNJi6S21v4Ife3SAS2B2xULQ/KBeLjXRFlGO3sTEHdZB0x
sbXyZeiQpiL2GfpwlAQ4fFda+htQzVW5yhPrEg/xO9sgvHnGHUY1T0gHCDzVvfmhyY2XabQitB6C
bjOuyomRUMYOkc30JQDqNLaHatGszBSRcMk+NoXCPNLCrzGwbdj5NBYIOySUmE7IBGW8g2AozPOX
kXimlu9/yRLL7qamNB0ahRVgXNOYWkHpu8gaXRMhOA5i6prlvRYO03K+yr236q9xUTThN5AhDEOk
2937qDvosbjVi+JSSQmrP+y95RizqrxES+RUWeJhPW1IkNoLmPN2o8bDEKwHBLJpj/OtGsJQm6Sj
osbeGG3y4a3X243VlN5yQlHbvFhafO40fML6btOqroG1dhb5Du0Ou8rLXTC8M+nq6doSA8yoDSbb
N/Q6x7p4NCPC6RF1mC+9NhlgqIAatbU7hmbF2s/Hb8wOAw3YWRaIgFb8FKCK0zRuAAp9jrxkeVR4
oE27ap4Mq1ov01Ax/swLYxULpAOoGTRKkCotvIgmGZiicpAmfEaM7K5rckT5WX+U7HFSnuS4ZNth
zV4+B/jffwgtOC1SdC3cFSg7ApCWbsJfVmMyVIptP4OXYMPWR8+yRG4Btvq1rx/CFgAmhhA9Y+jY
t096weu6T9Ax2RbBaEt961pNi1B9DcFvUwbme10fLPoIphxDRMF+N7vMKK+DLt99ZaXhSgOI90La
x3bQpIxTQNzUfr4J0vQea6iBJfXJitur1X52vvnR6NldSExjFWg1XBTqGmuKVxaocFtlJ9MkyiAz
zkWRunohv6qGv4cAr1kS3aX+MljTCcn3ajZxpTXYbfBZUgrSjit3jcu2MIVOPMVeLJDpSf4t+3pD
Iiwieo+ASKR4hiAI40v0dyhfaEZwY3xwngGNwJCgJU4dZJgeU7StMdsGhgzhli18Y+ymhP3clIi4
ZjTbujNuioG7zMDkFbD7jHZW2doTQSK61lDvRTvZ8l1TE8Dh5VNgqe7gowHs9Ls66jvfqL2xI30C
74aMuT8ZOmT+dmTEwNtkr5Lg2cxfOmOoBqRJyt6xajiheI6IYX81o0MdGR4JJy/iNB5xBBqVnUCk
grhKsOFJQBfoKm6MJXdFjVP8HnWbENizJR7hXBDbYI2bhNDQ0GLbkGq7WUcPMq1EP/PoZefNB1+H
FteXl6no4GWkKJBRbSoC6q5hW0/Ktk3CNzvrYlT5zUkOZ/AqJJJUOOuq2aQkM4x65txEvdhJI3sC
f7D7WTxk5uzOsrYWDFCbtkCIL3NBp2W/YfUJXVGk3fVBMWlqWca5EfPvpCUsjcVKfQokeAEaZAn4
FAv3GixxcjvxCx+RnpYJkhAvTjFzwSVEnsCirNGlL01rh/xx0oAy+pzY2cmIRPU3SSLyJ7O18Cq1
OrEVz0LNk9J/Wo3v0K5Ahdyu8NBBuVnstPaW++YlEdutIb8VNBB7ZuPIOsem4Uj5Tx/W1BCbLmro
bfRzGC+DtCSnphls35d6ilylfcPeNs8sj9RYwYS+pY/bETswKdgpprWZMlz2/Z1ezTxudEEygBxq
DHmbi3tVCOxGJ2MnepOEo9wX9pQHXg4hIAyZPkJIfqns6EXqSJO6FyPxWUWDT3y3kpy6LtmWSMST
1OLBfPIX8E1AvgZgJzN79WHsmvXs6kxcwzaBIrggGVPe7afchIzX0+MdLpFora2vyaCfbyY0/n8O
+Zc6UlJIkPMtQnTaAAa2actwXRpyEOcAQ1V+vYIFryx559JxSkY0atinGsnbwH69xz3dog+nqdKz
GpM4HP+YhsHLW1BnudtoTGvwIA0S+9IaevoyTchoiVXIEYrOOQwYqgzXRQXepiTSlIsD1KusrjUA
iFV9nNUJ46Evc77qaOrbQDnlU8/sMG+SXANMBm4EaH2bFvV+L6MjRjyJyVBOhrExL8+0dO3RGosG
jUTrhjs/VkmE4a21UCJdm107xyGkBt52lL/ZNQGno1EibQ3cmkzZmeBFdPBgrAiXC5MnUyTTs4cR
lFdrxKlOTLNuYMlqLJ57xSkq5ahnNTqf61i12Bk8l7jmFH58mUvtbKjly0KtDLwMzXJaLki6iY9A
Im2I4ThnbLND+TiH+poISLc0eldDzLXYiscR0e/pLu2Lda1qdGTIs1lmmXctejYkc1XTmljqN11M
TnkkHKt+oT2J/WukwGg0urslhG5ex9de/2kZS9+t5dmcAkgGFO14acD0q82rTmsafmOEfbg8szaQ
6Tw2hVuwncEFOoCwkjMe2V3Ss6/tYbobeX8OtdEWKtEVBBOhqWJrKG4ktCmfTuY1vxQ0FXIVvv3k
/4hdjgMtlPZKsrs4u8hR0J7gtoIC5D8SFHQnSEr4b9GGPN+c2Fm0J89LXN2SncZ3/B1CFGdbrfnR
X0FlTrzh/9vA5i+CRRiyCEq2/Fq4WT3flug0XiMsDaLtdrXISZav29vqliFhWW35+ljkJXxx0JNs
bw6/gnikcpe/5R8+2988oyPhoPzN41fgGmvFarXIZ6LVFt3NcljPz8sx3pCwzPvl+JdX0drw+vMi
nVmObdGw/Dou/npJbONf9CxbRDF83nJofNTyJvwiyXulk57RJpyjKxeJy4Fk5sYFCB3Oa/nl5aNu
fOXsOPQbX5drtXzh3Zd8uOdFW8MJcGD/eWm5NMu7B+Qpwyhezuw2Lr8Ou4K3KtYhGXmFu5wF38xe
YEPsJ01ukQgtIqFoucScDKfLe/KuZ64ApgH4AW3GrXgsrvUZ7PDGrebfYI/oSSVI+YgMzVoh0oLu
2oXHfIsj/T53Krc4Cie/XJWvjwfXpV+tbvQjkedsVyth7W5XvLqofx5bYX3jW4Hz5HQftwdnTUDe
cgMfD27c4+GQ63fj/nJ5NlxOZ/S4rNx15/bMldpytA6HXt3HvWAv2XrL6WbrFb+73ToGLjBHJGLa
Hv0UN0z6dZFQEnGGj+1PRgrD6HYzN8tPL7/L9WJw8Ma/xtDtcVsO8MahLTeEsWpzfMvd4VPQO622
8eb2cJdf5lE4357dZbTc3NXq4DImww1xiCH3g8NcfsnlP96RMf/rHXidEbXyl4O5LXeVH+Od7eVb
XrshsFov95CP5iH4v7/Dy7zAEW395fHZcnRcmNuDgbTcuOWEfg1uBghSrNuvizlcMyG+RlAMw/Yp
QgGOUYwnouIYMY4b43Pc0knLD0ZFFWSP5Vnvr02OEYJYbfK2wY4W4RQ4bIeJmYrrKw7nOMzs26xT
2I3jJpK3twxGkEj3pFdvCHQONdXdAAg9w+QzsnxbRVgESMZ6Q0ZbDFtgm27VGcc3BLESgDYMujwT
dyyesfTSovccBgPPl2yjQHjtcZCQmAgnkj9SHT6MOLPurBfoQ4eHWkBi6poMAJO6eXyEFU0ZDBda
HeZOtATZKceSdoc4GhuZo9Lo82Vavk16iJTCWcc9p4TTUVHJxyCqOW4aGbv95pp2MIvzJ6W8/XKJ
CwlTrWscV5ZcBQiSMM2jAcLix6xnMFHhDy5JbJZ/mtNvY4icoB4hbq7j8UeNYWJNPXEfSgA2+mdt
hh9l0yCbeOrU1EmGFLuOQfRu7ILdun0M6s90wQJnGvOjQO+oxpWpd8K42Q+B9pIrZIZ0ILVF6fhQ
YebsGabbRg9lKOeAuOHib/GEjjgJ0J+CFif16JjC+GnMUBF95cmfpyM/eZz9bD9DEjeJByfPGxGC
QN/tp1LUp2gJDtCRFYr+Rt/p8wduLXjdpFwnR8IrbZC7dUvljqDFKWbsQUwPP80Ba1kB3L+HtCJb
J/TpeXKTKcdMUISqeYgJqAo9rqXXNDU3dvFbmRDFSlA+k+m2UJlEqaajBDTkh4QR3Ro4qDB2tvP8
opt7BfvSkA1TuAraQ5P9FGCbZK2KQneJ9MNORGq3SWU6GegC3K3W0i/y7MmJ5GqYRmkKqiBtW6b4
q7PTq0ZvmOjX9paratPRAMWpqLrjyXImqYA0/zpmMWM23QY9Pe0oWnVY96iOuLh48XCESnXwdQn1
K9nFurmF+b8fsm6rI9AnttCIn7teVF0FuF2PTzPcmByDx755KsEka4rYIr6YmYyjlrmRG9nu2muC
rDuerrl1UPsdrfCd2cW2QfNWNE+jgM/vOuvjGwD+IYAQCvKCf4juVVqA7UuO92KEsJZksGJhGqX9
11hHHw1Woabg9YD/+YLPlae5HvZy7yFwTtg4ylFzEeGFBpJ1kGfUepFCLVNKtKEIfJhx3p/v+GDB
pdFu1jjaNL7coErwLwQuWNCvBfmadfrLE4qGVuZpzwNMCnCApMDE8RdlImUZOKkB0N/ln2qRo8ua
6EnDKm5Nu1giqFRDqvGv4RKrrxxwUprXuA63flu5GShqLNsK33ZK+yPqISojAlPDvWFdUvRIGlOY
FPiXEGUL5Lk92yrUOWTZdho3lx4UBmwaG3Y5QK7QULhDv5fLq1K8+OimpLY8pnNOTAmWGPw0G2kc
Z2Lbr6iZ6hYP435faKMz6vPRz+jqycaJEukprpAtT8pzkDhxZUDuW0zyKTTMyRtH6dKXysscLPQE
xGFUrZOM4WXlxkpz1HXrrvK9FuFlRlTH2JeHwmnq5ClW5QOl+LHEijeFT6VNBIEmbyrtFXlA71Y1
jmhNZyH9NMN3PFBxu8aXHg7elK0TDbGXjJ5IhLKO2Gj+mMzdwspvofwJzI56qa+JULskNYLtzlDu
hfhlYZ8kw9DU1WM1b3XmOzLGCzA/ENUarnhsN4zenqAUeEGd8tnqe3wjp+lVnvK1YjE1PkxKewPR
H51gyIKPoH7S/J9trKxQUmlYBZfmvkobgOf3SkB8OffO8Av8/zShipICSlpW6L8SBMru2zolRFUP
9B41eUfmCSNoZZBPHTJbTXAHEUmokF6nOVzVlrKthMStAOfqHH4tx26axxLwUINp1kE3np+UsLCv
KZBvydzd5Ik7GEQw0Y+hLpusZgUEiN/bISezWUAOEkdPSB5o1hMpa75FFoRGvJQolbuRgLrW9/QU
M+0a811KtzFHDYYVLoKRev6ZPIYKDTDuuPFARMlXLCnrvrs25g6yhgm5pA6vdZDdFjDWD9EYWA+i
Wlhk8DL8hUQAAszTrjaROwSTJ2rqaVQVp//wP8XZEUY4eGy5zJ/5vEKQO4MS8ynIlt4xTyUAlml5
zHY1u6Bul/kYMzjjj+4CUb39SIGfN5MHeXrj376bz+YzwLfPvPk2YPQ9PsZHZVh9Yx2EOdzKtGPX
eqbcAO6KIIJepAvak7V81Jg81lisQnZe0QQ5L05W4eP7O3Wviu3fmh9kVXWf0Xn5EMpV23g216at
3vjTRr2pGZ6X8Hyc1M1d5b1+7Jjm7MgRLqIH4fLz6Rv0yiVi6vN7WOXu7g6s6rW4Sq/u2DhtZP7x
95TSqxraK4p81ttC2YyMuk6tWWCRTw4bDSPefpZeQp3+p7aRtB4OnIw4dN6RNbkKImUdMkXFo2KL
HaUgibFBQqgiB5pOdsAGRDW+IxZAitxV3jKndIODsCRNWqhRYNxFd4j7a5CiEuWxSuCx6leBiwfY
7sWYFGMyrCCDSubsKAVPJMYfWnU6NqhGxSrclPL8GaqDrcjDyVJUlo/4qDJ9piN90wT9ghVfU/oC
ZW2iRUx2MWuhQMcqDYA0mY75Dz0VjQeMkwps/DQiadMCDpTRvePWt5qWrkhM78vXQR8n/GHnlcE2
DrCbzPfqhWA8ur7juzRIuySiJ4dspQliZ4DupC8YlY/l79QTVpJuNVW7qbjTCqknpp0nUR7G85sm
mKumCZ00xeIy1J2IBl4eDce2SK+oLXMps6V6tg2DrVyR4M+JwhUSWKRCO5Zw8mKB1wy64RGskZ/q
RFJ1DQGNatGEnKjh4KPKi/0VBuyRcM+NJ6F6qMa5xJ0zjb6F2vrqmurST+3zQD0qojEmzM/TsnYV
+TOOnBC89V59rgID9GKTqXOzYtLEphS+T5o+atjOVWPtMxWJrx4AZaO2WFzsatpMqR/bXZciOKeJ
ojkIYGwr7cl0Z1uowHUHhO1o4HSmCYRAO0HHN6k03bwIncpH2CyfW/k7DLDvrnWIL82NTlXp6+8i
CZc9bk+0D9Zq8UZ8LQ0mVIvbrKH/XiLqhRQREgo1PuCkjZYP26o4D4HIFpMIIrFx2uDLAICbZ85T
EVAx4WrQQ05qdPOlnustzdHOsBuR1CXtSZj6k4D7ueanO1GBg/+a55gfKVlyqzjbJMmOTXw1QmSU
oDJGmL6hJtACyFRANbHlJfJsN+Cwppbt63J8LyXRSUWLkU0DuEXAUszAE5d4ojk52xZO4FPuhcM1
zRYhC7BvXnhZSaO0Y3YA5p0SDdYR1z3WvyJk3qP/HXSXNJs2CcQ5UIx7XDEP0NSQIzD0rKdLPoEl
h/uhUPZ+B9wypm8F4D9kVZLXVhNUhrbSXyp8rAuxp1KZnGU0JCQQKYA5WRFu8zlCIHMN2I2gzl8C
x8XmNvpfkzpA6VGgxdiB7mAWm/MApGC2/Tfzeh+4TYzsJ6YfasfsYkyKIpQppnCSDQzztTdtvFZi
6mmEZgvVG5syWXkzoI9UL0a3nfR6EyeUI9kzPU7Dry+jKdt+SRocQ+pFI9KL4njcVnK/bVpkdou+
nITKClaznHxK8X6a5oBlD7Mou2eSTZRFQHDPUd8tYhpXG8R1ltZo3jGaHz+FcNeMD3EWYBjqbx1m
enN8mQiOLXqeC/C0GQOsRv2Q2ZkLOa7rkKqYqozBoCGP9SDWrjxxcPGO5oivkfWIIEGVx7lU1hHN
dDZ6n2M0Hyrxaja/yGVQQlPWHrw31SFzYfhY1vLocPloERk4VPYz4V/cWdlsIFbNaxWJEPEXifkM
pUcJT0m8gx+zirlL0oQMqVdPVqXuRtxVoURUGS1fVT3HfrEj29EG6nLVjpaklocYo/fRQbBU2MHc
ita/ozyDkroalPssfogyd3j+TJq1zPsneGdBMo0UJqIQ595hsE3Ee2VYnMxiPCGjGQX/pRKs11nT
jpgh7OEgrFFCeSEfSUutR4hYbxGVi2boJl0NRz65xHnHZMasP4kDwWfqeUpwYEylFQJ2pmD/zn1P
wYU11iE2ZJ9tSk2CDqamJU3VSEtVyDc40ZqwHaybOcsfFVihmQb7RJT/wTL+O6vENGTSw4mR0FX+
+Ie/szFRadTwHA7NLk4/5HBHCxyE0SdPx/+HRZS0GHH9xur+ZXNJFpmGzbVJYtLv1OpS0Quri6cC
Nwv5UTedp7b+xodjEwztRcmvGuIwOTwhE19JA2wUP2meaVk0yj/s+f4y6VrY8IZI5BxWVTT8/mDh
kwosTnhTwDI2f8j5dzEgVVgyWTBjKFf/v3TyPz7rj3OO616LZ43PGuJdkUaENly53p9p2B3hSCJ3
7lWXHK8Xhs6JPZ0XgCtT3AjDv/Kj/r74OHbh462RMa3Dq//jQMD6TQRt4MdZfaMeU2nJ19cJLmVI
u6LcDK37n9sOlL94tEIw/ceVWIjzv9/93w9gsXH7H2R2IlGizES2eihsxgG+vTvgiOEqkcBg3VOZ
FGW3yY5Msf/43L9I9Prvn7v8/f/4XOzprTGQOfGGvnS/FqYZ5h4euR2Yj4JF9LpJb37wQzYxDyO4
5ZpBSdMxLv73LfhL1cCRYKGuq5j7ayqD7/cj0WMjnXwTvwFC1GiEY7C9FYgpDL6L/KOhpZ1lV3LD
rP4fV/5vD/dfn2tokmYpxAGqf7j0TZVsSnPFlU/U7NymIroBQHf8D5pywJsktnUqhsTMsUL+Ds3A
HqoPmhKrbprI6wTbUr8rQJh2QBLSQHAjO9ro4Tqp/zB//GWO9+cIwfjx/x3nH9KLYk6EvDBDCged
oBTrzt3iGZkxBiGgG108TYlnXX7BhXiIn/GK+MdAWR77vz5exsrQMslukq0/wheENKPjJgTGQSxo
LPuNIwTNAeXMc3LLsF3XW4w6qmtg6hAKlZNUlHs/+9dT+r89JFABRNFighTxVPx9iJCO3sUVTcCD
BiHR95WtnC5l/5VFSW8xuqj2SwNTxsoj69jBav8QC0l/CZR0wicYIYqlaZLFnfj985MpCPHfNOQD
zI4wskeTpvQLLvhkfpirAbph9o/ByeX9+7KTF4Y8SbQMYnnFP54KHAjiNsYy6QBjOfCqYSW86ERs
PLJdEbAXhxQcv1NCJy0pImvhsz/EYKcB9KmV4vUGLZbgRO/0M9jJdtFAK0fQuSKoCC6I4ITbyAOk
6/UrkgwHo3927uZW+xDfqYHpokeP2N9ELmAEI2uD3UGEOnM98nbik/nlb6Ot5Rq24o0eLW3qvsXY
ZZu6eKIzRavEsXuEtuTw//EEtjXw9J2FLfGGll8jw+9fQyoWXOO5k8/jO+Be/pavRfkHlCJhdHMd
PvupZAeLxRL2Bi/St+TbdNVduXTLozICRUHYtbWX6UkOVumBhOVhl7wyPxiC2xiOiYG18fzP6UL9
ewyoMsCIoRvWEqxu/vEckBOWK5mOzYuap54hjI/IoCGZo2+IJw2kNXdKrKRUsz4lFRrECvqEQRnA
so3dsTTbUT+/4UTh1DJymniCo5xdK0M9d4NbywQcxIuporxDxIOYldUm6u8WUbVV1+Cc325KpfkJ
o+g0is19KnA6GPyrpDWfEI3pMGui11F3EMX735/+v2VyuiproqKQFCmJomr9sUwkSiFLyEOkQ965
oQYHaAYQyUy01jxoXfuRUdT7fs9+sXsqE+FzwmBNf2dTRt4NPgEPP/+YjUtkRTR+SxtzhJ81PVei
MW5tWZyGmtAecvv++0Frfz87qmyQMWfy6Fg4b/7hLEuMayFkRaocoPXj2QjPspG2ofgaod9TbNXu
tYNZXzL5bKXnLru0xjkVNwjTrXgdnhOqV8lhC0bkG2j3Fv6KhsBCHl3uAsEFO2wU8IZX4KfCCVnh
HO3H7x3t8GqnJRsh2NYILvJjvNOEF2w5fWMX60/dkG10YyfoawiFYfICFeWfWxljOa3fZ+rltMm3
lthIkvP3xyyV+hNYSZFhaOMY6dlML2Bjdpxfq4/RugbB61T94Gs3ej4sgum5c+v0nBmnRHEUcSP4
16a6iQq7AJtmFdawUXOX77VxFMGBdHj0jgamT3xU9SPbWcL7WHoLhV79UVU/sMHogm0Wf7XpM5bj
UoNVPv0QMHSMQZhxJFurXv0WHf+T1OyncTfLWB38AMcmEwQwE7QL44UWwta+bhFo2EG3MbcGpm3g
58IqIbjwq1Beo3azOD8fVAeCHDAyrsvwJ2eqwAFwfJNAS4dpsqc2X4EDLpguTVxt81V9VgdIek7r
Bt2TXm5mzti8iPAU2HkyBJ64Xaec9fOMOa9ebCRX2RUwo8DtYfmssteFktN+h54wIZj5IVd2UW51
1cs/empG2SkCmL7bpthOwl5X0Ylvo9otPk3xM0uvwmUsiNfYK6xei8PEOT925lXrbaMnGeJY4NEF
IgCPi08q5b0MXeo0+XtLJd6BAnqt0sAkDq1+pfLgFXYfswow5Rr5TSvpeGnuGLv/cuwlEON/G0wk
wi+PkIhb9x/TnVK2ITKhWDlAeLhhIpOV6wFiEGy164SLbnNnWLAyaBiGeVP6wgtqfwZMLJDVSOLP
Kt13XBvVgyiEDxDSmdO02EtDSSWAYPFbkzt8U72Gp39Wz9ngRUti/FUuDmG5s3j0KJkL5Snj/L8q
4WuG/2Y+F8KXnAOpbaHLdkBKxUq5S/cuP+qfin5KijeA0PytTH/qGhmKaz9/m6YvjeGAue9ogk9i
OUD5Cc/WaxlhBJUx+Jqn9pE9+ZjtRGccMJTiYECoYdDuE2OXh6TdYZNOwCo+Clvc5fmtdtpxQ8mL
1KACQoCEVt9POyUIVp2MnoLADcxqD22wE+H+90e0XPgRqXBpCwcCL0W2RG9RIaTP++8Tn2T+vZdW
SRplr2JJkiYzAf6+USliX/TTwCKcNVwP6DZCWp642dnReCeCwhT4A6P/BfYRWitZO5XyZyjdcJRU
+kukbZLEjeR9dSzkfWnscEvv97gOH/sZowAS0FezvymAKrc59qqAIpX/0s6b+Kw/9zzUQGMbKjfF
J/xnI3k5A2dy2UVQ2tCgOs7ToSx3rcY0etbVU5wdZXRyuBp2jGI+EP/u0sZ2Hbx93vTmdRBuEAFH
6EM1HYacaYM4u9idLtz41mNX0WOotHR8XYNUasCaaCu3qBg2KfzDFTUl+LUqvEPdoikHVxfJZDJ+
01asB0+lwI7PPGLDvvL0aYWfsjf+wJRBStD/uq2LqoGm+qRQge1VCbfJFU9fhctSA5SO8JI2J1al
0fuvHAI2MXukfhBSSA9ob/1jDXzTgBmxATsK7YbxDvJd7tRmL3pju6GkAG6homQVaKU9+tPC6cSV
VwCJsEZK+/TYFZ6sMoUjngy/GJkzitSdbjomKxGeETHBLMCznzQEJJ6H9uSj1/lXUrr5966b7T7S
D5XcLerjXwXU/ygRYUESHAv6fIi3wY11lB4Q18qH34+aVPQwklvcAxpv+VqsshO6/QKTWHKODDL4
jpaB+8uDuX+U74yqRvB0vOTc1npvk+vIiRj8gH/rop/S8k3/Fcp3s1yRwurvc8mOpXUUu9hUNdUH
Po+MQfi4s+rWHh1jAr5Lj64VD7ncX+iLr3yrA1bmzgz0yPDywFn7SVRauqTHeAmLssFLqnKToMaq
w50VeOrwIvGG/TX5VDG4MewZ2SwuVTDh5X88l39b3VPcipSYbPh0VdTMP3ZRzdQMYzzO1A8nE+rs
aze5mEgghFbmjYQxi4929Gpxt0uSXXpnCnYoAAQ7YFmafxjfuJWOD4UVpt1L0C6Qd9HVoe1aBYQw
76DMKjgNSnY5umV0QbNZ/eP4pV+z/R9bC0pkg/RgovgUOme/zytDp9Smr4TywbxDjnaGm0Td0298
2me0HjHNxIzEKdtjqqBe+hk0F6BZ9FOw5DNHvKfCJpgI5zpFhY08tMVD97NL7RJQMl9H5qVzZ+lG
P7U/C/TAYQ+0T2N/MiREKtwMh1knKW4CN9gPdn2569QTGrk6vSahF1xNbZm5mF3UEZOeeomhkvBP
QXtawPi+BuO1I4sbmgDDUKtcC86C8jRYL+aWRFA98CJw+V47jnTqmGuChYkp39GomtBGmb3IPZTs
riASExdcJ9Q+8HlNzWcl2zIZWXbQP0sQCtDcS3dNPfKzM/jViJKNEBa407zNJug9I4JQ6JL/FA2v
YuJgqRtcJjZqL1yefV0h01yItoLgGdBHAyzMPkOqrk/WHbzacD1czOTy4qYFHoTbsriJ5jWlsY70
wnxZ1jbWIYLNWFPm4TmiK66eSv0SZOiDjstsscxGqnjru3MAUR5ibm/XsOfgGScI4I9tTAuN7iQ6
pnHH3/k8mNoHhrosgs7QwUC5ANLjCkekV4isLfusEkBroFxySQNMiAsmA7LtxVX2SahWGDwZgkcI
yQA6e2ySZ3YrHUbBOTsIZ2meMmf9Y+HTl+3Ifxugf+x9Mc9v1D6iOstVDPDQm+USovMKalWdVHuk
v6eymABsTNqa+T6aaNJn6xk/en/S9mI91shc9Q2Wog49q4OAXttEJJ1DAM3FETFUiNhW2ZVG8p50
OD0pJTY+wg/Nwso8hHFqXBVNeuu6Yhv31j7Oi40Vqi9pXNIhyd91IdxrRvmzIAVumNVd1mdPCrZg
q3aUr5agnjIce9uoOZS99Gz2AuXvI0nQfMFVyC14w3SuYUDnfUWzhvQmzBEBIdJr51ckk1UohOq9
yT7aQugrx58yXSMN1dmYImAi5GUiMiVrcX5bnAlgAIPsKTIM3GQzSwPWZPcKyppf7bhcq6WL5XNz
0zS49hbLFeWQEIe7QBl3IKioK4DcqXeDyTq1PJ79ssUmu0MCIf8YYQ8tkV0wQEK1x3zmWoX9XRYH
lqh1lbJtbAMGOXGnmlPRltRxjS4bagvlUXXmOmOnVXE6okz+Wv1ePGtIEGNAyYQnJBC5BVVxKjV6
cFxXlRycGtu4Acptl1bOAAnbjx0/YDNgXvxAR0yL/dGUOZpUPamkRZrhCHeD04ecbNTngvZ8lmGu
XQeXsqF5CkGDhUp0xf5bnOVzL9Y6WsQjlL1Xjbmblda8jtJeMvSSVlZDB1wzu3WFuYNG8LTady09
5if8Uv/72DaWxeHPob3MuoZBiof8Vwk+S7BmsEORDq0zcAC4hGwiZElQTaxTKmNyAE15j0RRZtAL
O1K1/w9nZ7abOBNt4SdC8ojtW48YzBxIwg0iA5MH8IRtnv58lV866iatROeI7nSHBPBQtWvX2muv
BRH8YgudXDi2z7lHDZasr2nRCcVbw8ZZhe07CReLKn0aSTViz0sDO4jmGdDnoPjVKHkmqCUkMbDZ
sgHiUuiQAnMipnhWgW3cMrrEmzzKD4ExhIyOCAndvbrlyeKKLdTMO0MmXDqkgYdhe/EbtIlRbxyd
E0QOHdYrjqxb/HyZrO84JU4rbFTY8JOqGPKDkfu12N57QugHK7De9NQxKTCBCVpoQthuZ+RHl5Fe
eEXtcD009Aqpl2LTuM5iZBZtgMwrW9ElPz5agZJSm6f7DeUBukVhoXMtBje32yu31UWoHUddid5p
RCsiLT3JzdG8Borp1yVFVVA1/NpXCxvmg+RTMY/oKT8UULfEnqXYq1cMeukjeLa4hVVwKXB881RG
rdO9H9hMnFy9sw/Cj8ORpfD0agz17aSXDNFPE5ps5gD64U3ke46+vlTzzCM0HGpPl6cKHddj/fQL
Aqzo3ytDmqopkkFjp6KBvj4g5YaqpsXh2siRXKGs6ehLiB0MQUUKVDqzZFcmReSfnmVLJHD8c0+d
rB7S3Zb4hmzHfXEh9Xak9mj8cKRdow6Fb2QS3jEPhZg3YcW64atrt9F2X9xRnqEBwSU9KE4eAKd8
DFoayMtxg9TPZYml9X1ZhSSksCCQO+A+Xa2gCrkVJFcqVedh8qHIA3geUA+ut4Ae2fYJdcrOjicU
zxHnOSFsanc7S41uuEYddwpymCSMkmPuIa+ia33A19c5Zz4ijDe4l9RiRoiRseWF3M9uqTFmDeQE
Iu5bHWBlXsClnGcGZzUoqhHJg4SmpRqe2E3mz9qT5vYRG87wORlI1OCnpAXsX9goZW9tFkLsImeQ
EqdTHZpStJpJxb1Xs+CAGnHqxh8Hmh/dOkoqv4eDMVLRxHF5ln5kyN7ArqUVYMKY6Ptoieiwqo72
fdW9Ix2HsuXhRTBOqQ/Y+hoy3JX++XIsr7bK6vZZ6iE1en0NhgJVDCE4wBMIEnTMu+mrWQ4sBCxm
Jh+HmOUhUNcIY90rX9Mj1Ljb0o/Z/cCTTCW33aX1kLGN8/EEWpXh8nGMf9orby4MErrY5Wn6yq5M
Nr1myUvlIeXlBuXF/Q3mSjKVt5G6opevurm5D6iGC2JLs881KMM86st2iZhkRPAh3CtesSkrpHds
+HoJ7Sw7+WsGtN2qhcbVev2S3he7HBBmmsoGmCt0pxxZHz+Hmy+trceoTOWQioShURoxHuaErPZL
5NFLOcICmVhyf2cAKUNtrV/sdolvwxYLnTDD/hLkwDGGBqNui8CdU4cXZJYH9Uj6JQB+1Wd/OiKx
nftju3aS486ILYxNlSCdoKnL/ElO7lEiAafjp+ecgjiso9vC2qPVjX45o5TOHQSPZxfaZX/xwNL/
AUZqkglijEgXzCRJJGx/HI1qHJVcpVs/ihtXplEY0RZKN/S6ZZ8ZajRmmHC9ehGZGtSBwmfFQo2B
QcwGM/W2e/p3cFSGjgRYaIanHi4XTqwu1BPok6OxLMko38JMHegTSE+0/52kIa2mbPgOc7aZmHZc
sVCfMMBoCdDnlfrSoDod48A9htwtt2PMHADXdDbxb1f9t3T0XydPPR+xBtOQzP6j8XLTK1utvBhy
1MgBltn1+ZPfpjldp33dTS/WuOhWeX+87a32Ca4ZMo2yMgXn3Gn6mxgt6EPx2xFp/8DE8d/ifuAQ
akI2eNjBFXV3NU20HiJqsU4D+pPLQmjgWM/N696ohsL/FoPbrTa+kGY2ZyFiOYgLmkerda4jzX/Y
HTUlqKGHVOUQEU+3I4xdCm4Z2g8cesfKsEX95rA3TutTCeQHuSXrrY7ZyoTRkSbdWwKhpJLL5QVD
c3O7T01eoUpB1wUNEt+i3+xQbix9rFfrFGsNi2qrTLUDZdO+1x7m94unXvmdllC7YceZ1YMsnadt
AD9DuFf376sbTewkiPplWNLQK0xwY6hX8MNw5aiP60rTsE+ADG+u2npNixcsun0FjmSs+vVcuqDA
jfLjWi37AlfSGpIaxPWQRWrAI4ugamLUfBO4cqgFlQ51Tgz/YFRBlD1n3qU2XBoqzOrpnAVHWJqX
naQMrge6g49XNudQD9PUbo9Cq3Yu3wK8wUGXoavO8oIe1U2L0Aq19i3q+FQ2MaqFA1AevZhCi0bM
PuOFnVNF2dFfTad1obFNrPuO+HFpqauteEHMnNZB77aepCAoM/k/xzzGjtSXdZPGQHKshwiTXeo2
QT2jRWTT1n1k0on+ngEI6+Zj0/DA7ftPKupBURlmHjl72nPgGqHb0veId6O4/iU1/u6L2O8j2C6R
1qm6mGcPgxohkKppVIQjC7ptXSS60Ejrf95CgjAMNGUP+RFCNhiacwrZhA9OQ9ClAK/jFFEPh2In
VEticrsrP7Jh8xZf2KgHKKj9fN1k6XsCxXFSw6coZf1DPfFmVIVSYGMf6bgMX9ctM0Phft5Jk6UO
/Q06B0iSrofJDVXt031VnXZNQW2goVMkG3Z67Z7SwgfBJQE7MvWKhIHU29xv42uxEnaN8NsyEvg+
CBILr5jLSGla9cUtNKqmzA2l2siXzT3DGYF3umbcKsQGDghJSEALObo4lWy4mfnZM+kwjzvHpHaF
Mi2+4I6YDrRRtBQktaGYqdv+7HgnjAve9Scm0wpqMggEa4c1anoAmzPs7o3+aVpYpLpUq7vR+b5i
nDd4Yx+tWSPdQ/qJJzrREWVvM+kh4gpAezHRd5pLBTItbAwvyNaxMTQuWEFo45OwNOeX8pQ6w6Rn
INF7OgVl0jkEHOGcLFU4FzBN05I5oZE9HEBbdAAnCHzMxOKc/HJXv+DPv9dbRl+fPSg6lETVbxyx
a6coWW3eItYu6RzG1Gn3kAurPjMgoD1pWACjZE4cWrRMWWHvOkGW4jiE1QqKjW/RryDI9xD/9wE9
pCQ5XRbITnJAUAakoXkeNHuIAujq5uegec3Qh/Dw7aKnocTz4ZcF5h/Fx37/SyKUAgQlcvNhKvaa
Q5NtU+0WKTSEnUj+6h0BqKOQQ3cRmor5+gbps77sWT0ueBBqanC2Vox1yox4ruvIvKfqCBMwT2/3
9xgtyoJ+dZadIRpZCZjLbZsFrCzUoWkfvpHnAoUQIfkKGKJjBHUo94dGQ10kdY1T4ZnUiLSb6C2n
Og91q1QaL7eiBvb/KUE8bH3vNr1iRTUKGgsmNnuVpKEvf8L3EmNJeII3fMoNqQ+K2CZhNt++l/ng
Stm/d5ybXdQVIzSC6Nw5s93casng2I4FB0Vu5zeWlp+DyFfO8DjcSDZ1GU4iQfhLFfWPhKp/01Op
V2t11CqfVW+can0X/R1r6x4Pq4QlWCH4J7TE9e67np5HF7iVp4mYSGIZq6txxRZdyQOxMm/T8FTZ
19NarO+lihZBKi60xGjp45Pxy4FL37MhCBN4O8JuNOB4faUmfxy5lUOxLXBcjWhmT3cwNDAUSIaG
BcUDgXzknn3EII+zjgIJpHL0BZwt7ekaKtPOJXnBneqlaobysmNDiSzBQEjmL5XWlqkIeAVK78Lx
0AzkJWLtin0awCFjpKHNtsW6nsLTeVqEaD1XcWTu4wkcXZrVr8AAtGtggFJ60rCZ3xDQRH/pBRK8
Sh0nOg1MGhh9tqRvd1QKTIdOidRRikm1fQLBviQeoDTVTmDtkxpg9g5Ftg9d1Su3A0rZCpLjg6aG
pDs1t37V57t8XKq2vjkd3dgK0igh76U3P7HTV2Nfyujk2tawCCgW03qY2UsSB/wP3vo4ojnysLeC
Jl5dXOkV0pG1o9mcBXiILglNYVUoKuyr/hPqUzDrrwOrHMEhQaSne6WVrfbRw+r3htXu8nQ4wN9l
W4aakBI7qPAbQ3ZWlsBHHJKPUxwdZipJybpEISd1ax/Mx6SmNqwpgPtQb9haHm8uwvdvRQzb2+lM
u+0jVzOgB+Ji+aDF1w1p0gYJwHKwx9aLnhUWHFt+bW/e0aKSPtp2rqU71FcliWYZjw3ncfjb5uNf
eYGJFJMiw9VRAYQeEpX4ApBmZWVF5YohcUZrjqri6MLaqozuo5ajlqghQlvCKUFzAcIIH8e1sY+f
IBdgTXVEc5RdticvFWCcOa035zbAbUSZXk/Bz9Pjizv2MK85VvrlOFAE0MwHotdVQ0EuozMhUisH
cygqRGsUJJmz1QCbg55JhuAnE3n1+2X6bstLyAZP1BXdhHmpqQ+QWXyTuwNeM1VElnaNzKFKUwer
bTFIQbxq5xZ2JOFv29ltpFBCG1sba3Je1oE8IkctX/Kx6lok4Xa+Ad7g4iKm3iGe4ukElVBhg79k
K0914qs6mjumf0jo34VsJurfP19F5Xvh++9Tedhulrfz2UKbFX1qaZhZAaY753reM+cFPjAqaQOO
16ia0muuHSeNHyP1dLxSUovtIzkTy0pz6pwzWDkaLj8fmSbG2uP91cHNFOrxMorjD7W/Or2r8fm+
LcFlKTZQQrfv9G2/XtGQFZlDOgGHouGJPobNeXrJHLy2CzgVlzEQEXsF1VOWVKnMJyKGqiG06WeT
1pgopq3HM/ONtg5aQbMxS2UWe9iAqLHHpvbnc1C+V1f6IslB7YgZJan6w3xSu2x71+9KGWWMDXB/
oqw55B/dr4MyUFGGGsk04DyBFJ3o9nm5QvSzz3uNcVBtthOyDSpXVPAXvxzXP68tzaL4WbIowpf8
G2S4tZ267UqpjNRlt5D4cJDEeHiCLm7fn9CAWhlk+ttIWapD4NLbvAhooBj9fBD/DDYYv/zvQTzc
4PtW0TVL4SDOIblCOjH8M6sZkDvAcxXeZgLfQ6nR4mIQ8kt8iWx1CH2ysIEHA5Bir6EDKrp6R2r8
x1zsl07PPx/j9xXY6KP+bIhKvgxW9XCdCsiIXU5nWHSvh1XbDlKSavL2Hhts9SojdPx57n3+/JH/
IBCJz0Tjl6VfN6THzWIP3VPtYtzh8+RHeA4IWJsNSkP3t0xe3baJW5G9NNCjCnScMV3CnFopl+wO
4hgJpxYXPD1FgLr3y936Hm4NNrAwYwwdSi//PuSpJd3pNKnjHXqHgkSaGphYFTknMHYHb0M2LBk9
4T4hg/YxUoGfL4r27UaIT4dQYckKI5ZR8/eAPWIM0xbpDQL1Wl42GDC8pItu11/DiQT8yk5uvLu/
9zfGezdJP7XXHijKW74xnrdY2L4hbMiKIL3XL9nuuPv6afNSL4tP83n7nL+ab0SC5PNELy0NUG/q
bvty35nPp8z++SS+U5M5CRAkk4YJGabRV8Hqj3wub+/k4k1aRrf3c+m2KL2/qm+URWjuO3x+3ieg
2nNr0+6vO5hGc/NNyEW8lm/nT+vDePr5WL6WqL+iK3Jmmq5KDDBR+HmMTNm2OqOifM2jMV3Odrmm
NOPoduF3AcLFzvQNJqDQAvFIk/1LkAaIODkAko7sYTzqYPriQDN26biyJbv3y8F9v9kcG0ssX0xT
+4ZOtP3zNrs2WFIqFF63zepsjLeQDfooErCTVWkb135bbfSvbcC3C2Ko7MVgjbPePKQTTQ09rH8/
cEHW1AHd0qOrhXJqkISYNkhDLci92sHUBapSwka051uRFemz/qS/0CZz0+lx6ZphEklBPZTDfHQc
q+FlYA3oCYxoaOfrzc+9bnEMz2FBra0f3H1taMHJCtvwNLLwELOlsTGgcW+YT9C2Hd1DiIHLYprO
67E6QFwQa9PbTB/JA3l0mXcrfkZZaa5H1iieH6fnZb5K5+oIUoir0mJ4GMbzclWvsin4zQCfAh7F
rOLvbXabFsuGn5Qr7DbCYnAju4vRpbUz3ua4TFfWRJmpC2VmLIyJMTFn1qJ6MxaH8XWk873FM9SK
gYZovLG3kRggPWfrK6E1wcnxsOEx7/Fr21k+rscFvDUbdc5XBKgrwHUAFw8LuYE6UvlU0n5IHp8d
iRs91pxlZctsvTVbxRfAtMHKdPgRrc0WtUPWkFjDiJPEf8j1iMfoV9KSz1cQVo3eVKBvXoLdaiW+
PvFidvK8lwynCWNl6CHAqxD3BEFKPAkf778/Qgk0tpOjfXsWJxyvjsvDPF0hULs6bMpV+7ydVaM4
0FzlyYBwdwiuNDH0hjqzIfGw8pjCAPSt4XUSz27rgsd9nx+9dl8B0TKd9tv3+57/gPzyjPauvZ93
yVp6kd7Pa8jCU2hr0968hKTb9+H9Di+hpweWw37B/tTciOpSeBwoI2tGDW0UT2/jagxLjs76ZrBl
EB6WCJsuL1NzVE7blfZ8nm8X5sKYWTNzcRzTGhTlo2Ygw7ofSqPTNBvyBqvzBgom0g/zeNk9H6bi
t6+rapUv82k8pfQcT6+rbNU9nzeXZbrMl+agDbYjylxuPa1n6Wv8mn/Er6fX8ql8ktfph7pGQPFD
3Rc7rAI5SRKej8MH9CCgQxQHFGo8VN2Bfd77S21p8mgApKYyYS/FnmePqnR5ss9EaRSeEXGfG/Pj
xFzehsXApOXeLkZoig6scbLubbqXZHHmZK8rg1nYi1gBp9UKYluySeaHpTjneqhOzfExkibapAZO
GfXH6rJ6idennfx+fzms4QXMjIjNq7KQX/M36xViYP3W8UB45og0z+dxI72dN8qb9Hb97J6vq2TT
f2swPlrexsncCGun9FAKnTZDFVkFprscWpEcnqPtWJsfJuj/PW3nW2CcOe36y3iHIHb7bq76q9Pz
fWY9bemrfUvfrI/eB3fLgSvLH45hm4oaHCsQKxK8EI6E//NHtOMjNcRAxcwap4OluDnbxXZxmPZm
J1e7/7Jk/aOdRqwTNFdamk780x/baeT40BhaQix20U/x7r7sW+/o6g/vPjyBIqKBYRAPtkER3qJk
dp7Fi+MMAegqaqNycp3RkDJLF7ICzMD2IuqG3fAwOU0Oi3gCojDJ1+U6eUpm+aKYNRM1uizE60+T
3rRiV4VG+aSY5cNmDJY1wGcr0AP2WzZd2LTXOoycYt+9YzEPf4McgHC977/3X4w9xdn4o7cHJLDE
/4U18d58116UF+klWfen/WmyxstqAStvlE7jJV1s49s4G/YHVaAMpEHsX4NukAWWi/OaVzknf+t9
/MYOkP+9BP9xaR9gR8Q/z5WhcWmP4TFMIoRHrpFEYvmivuTrmgtzpVUsmdGOsKjXHdLLi+NTQbIs
BYW/3VmDdFQPUYiIsKuIjKdbY+dAMv1ACZLInJ8W8HooTr8oDjwgL3EvwcmjJTKQB+VYHzRBHaAD
78bBJ8poDj4ageSXLmwKD1v3MA8vYe3rHky8wODR+RCH3GJAj1okT7Bi8wxKzMYaorNjOM94W3gx
qYDKSy88UL7lxcVABMk4RHQ0gL/G83pwH2rTOLoP0YlfnGbHxeXphhjVrAlNP/eR/gkIcKHMwvlz
uvO9CelhGD/kj+UhlRsM7/MonmDa5R8Gh0EViq/bQPZNBBHpC8vCayhG3S2MGdN9p3TASp2703oU
PE6zeKYcPZpeJpdZMelRYfOO3qj6pWnxC/x+TEN0GTYZFOK+JH8lwn/kiCmGrl3ZMigKRKOvc7nV
fOt0O9gW7PkTrK/D1ZMM3ASp5/VPxfgMvzu/iXJcmBWro7bULFC+Xqg0EgrH81+uov6tl4vLCDQk
cjPRz/WYNd7OdE5dY/UaoQy7aN3jrAjTieScn24ure7BNoA/5cQL2TdeOk8lWGzFpW1dyjUOilgh
/n+gIwry9pdJ52HQ5rauNW2IK1nYeY23nSMo6hpTkwjTkXV1Dl+dlthj2bR0CcNQXi058osGvuQh
gsRTmEjurCmy8hNeaoMH8lw+QTiQj7255yeR2GK4aL8AqtmxPart9fjlZV56Hx/Q4HmGuieP2mkc
DF/tyu2cJGw8vCl40M/LJ8M4jMgd7CnCeCUyhqhVOgCBTvOK1u+0GLwTf3jIztYu7OcZmnyfQifv
bssD0hD1DYH+aeLqI+jnw9IhSzFi5/hyfkfg2sOMwn3bbAMS8ZcLJ2VNL3wSrMXw7uOCwpGV3svY
rW13LABbBOnclIN8GY9fxPeSx2Ftxu5ozKs3uf3CaQr7lMbbvIw6p/bEBbksNOcwog/epikGXb6z
m7hC99FEApAmm2Hu5Az3y3D6smZxdpBXfAPBFc8KEcGeU436IbbZduy8QwGyaeYgDsvOTnd2rzvM
CHxijZgQg14gnkd4nN+wAvPrqiR2cB3wWpKZ9272XPriB8gyOE1I+1QAL9feYSNnSz4Qjwfg/LW5
EDSYM5sL8BAYOiLJYuvhNdPb4ja/EG+u8yoABrUJ2o4WJYP0VXJVPvkS0p7EPKXP9UNe8x6D+FUc
WR3Gr/B5fFw5ZyYJFraEvFJgCQVH3ER3J7ODxdPs5rHJcXpzyW+9OsIjaS0+WwgGwYp2M2ff2UvV
2+0kJBXYGPCZwMmeNezYDFn7+GOCyIMnoinmOU8gxE/Frl3zhsHBWe3ng/XPU5Id+CNMxpSk/7uv
IR1vmPLjzriob+kdlyco8Yzg1F4bS/zQcNs+O4mDDi7BDuzfFkOpdcl9eRRT+nd4QKF3kTO08wCn
CrdkaspfYqA9xDkxduM71hwv/RosIhpSg3Rxr58YHgoiMyxfuM59+zakbc8FdmApqF10wdkRnMb8
lJ6/2qczw2/YKFK5cDOWUpz/mCOVw131LDdxxKSrmfhiFjfOfjncJ86aWenQueYc/NPX4zhELZKK
rN0NjnPsgziz+pcq0XfajbiMFg6BEEowzH7s11SOjdXoB/PCNjhn2uc2ND3+xw6DlUF8PSw2IgoQ
r7iEuGI5EIOY4J8zhhuX4vPivMO7Y8C+ImfLf642FGj+3bXe68Fhy+Kexwc/czp+ZYevkPPx80j4
as58WDmgGiLJ0JegGaiPA6FVEv3Qddol6q+uLkwU5+aLK0vq4EkejUgePVUuJEtbteGoMjY6wnDJ
X8u+uzilu6p7dGCquXc3d84I5IKlzk8endpu38Xu+KnnWZ7B39vgNkjHYu8n7nnp0pLrNSQPmv18
gztiH54638AHyyXxQkjla65pEQYMzJ+tg/wXfxmdwYG0Skh0UekY144U6PyUvN2jAPXr/f1eZoV4
wR3uawKK1QDt/waQ8jjNT4WEFaBOacdLQhJxZYhxYZSSiWpDhceVXXkRQR2AT5OyAxc5Ujy8jON5
Nj0Nb4NiUIyKASTFK41wGnWRDNLUWHuKnWxAokTOgyaQp/lkO6ha+SlZpMgjC4cA5cOXCI+prUXm
oAuPo2LCt6M2SIb/XQWkEEDWA0priKCdHffnsfG9vU2cvY46iaoRIogWf5+91o/VWmvOyIY4xhT0
zFXfr9GmZFjI3HoxPLCWCvFnYJjcKKVIrHokiISM2tPm4gViORU/vTNI2Nk7lkMQYILDDxkewkMo
k+jFYeeLFO8SnSeHGX1woThvNCtdzTfZ1ebMFZNgu9rRhWgLLKUDOKE7xfkvWP180rLI6R4mhCqR
pRiiVqNBbv77pCXcH5qT2rtE6X0MUas5w23u4qfrNaj1T+NIsQUw4Hai1Gn6mvVb+Vb+VlmhkVqi
PoQ0ENo08Gz+/ng1S1NDy4goKHLV0qZNp+3TXaXOI4yPZwd2eRaNj78maaCi/zrvPz74YV+Bm2em
XRBVjW6FxEptAtclt5ms5uj1GdgnrW5GGl4Qt8T2m/10K/o8+0o8VpQN8mJNw3YdC/awoNp9BFZp
TPzsYQhCl1GMU1i12VBNYa4Zpovj96tF/T5mXwypBYUc52AOMqhwxRz9lbNEEkiZqC5f62JMZwLE
rwMd/QrJa1UQ8M/zrMZFkQ4CCbMo/aMo5AYPSJwCddSYDv1hWTXu5QLSeC9dWZWDa8tugbYguTsG
pkRh8S55fUzYzloTWEmKSDnU12Rn4KucXGUvvk+6WrZpp2/JuQ4xhN/ep1Vu1HYMJaxCtb6fbLLi
81hV+EO6jJNYzdy+BrcHSTNki2t92uHKrObq4HCAx0/CLQXKAUK0ihRDtr5pUlhvx32I77z77ADR
Fl7EMVODew16UG9wJ/IRvXNE78k1D5GxHdGtYFenW6RKdSTF5bLQjn7Z3R318HFR+i89yjGdii7z
XX+/NKhjovtUyNCcn7ICc/cruznTdMULcIi2immimI4OVhnHLf1GFNpbWkouObQPpCCqdiBqFZoy
6ynSL3sq5Z/z649x9jC/4tS8lbhUEVTQO4ZPgLjKMTHwdajx2dP85GgE1wKe2wlf5m2YH9+KBB2w
p6bc6/pCPq0kvHFk2N2phmEaDs29tPylhviNPsYUlBUq2ZKky8C6D8VN6yhncSlhU49Wj16O82YM
O/F+mIvR8HOwEQH0MdbIqqogzyQaKdSHOXfLuTHszy7IeQ7V49mTYKKWeLVJ9FT+/Elfb/XTRz1c
dpOD7zKZbuvEgNbffz1eZNjaWFFQLYD2tuppYWp4XHOS69a+3t3KeN02eJY8m9nT9uVcT9V8E/dp
qocTj2ReUSDbi5w0jCMMPoqLlyOd27v9srH9rtYl7oUhswaRaaEE83DYWN1WmZJLl8iUhyfjpex5
VCEd9Om4JYoEb9SgtNabNZdxxrbm9hp38S/36J8RWax+QFmSosBA/zsi9xLVlEq9JceT5gnOtdvi
k04sPl/tkfM1K1TKYCK1+ernO/ZdBYdTV8RSQDMIxbNHHo8Uq1p+rjl1A1bREcEdzhrmSAfGmdbj
Uv9srsNt0f/ldP9RRfnrUx/ONqbhpisOfKpGE3eZDWVlBQnmon6eynFSbtJf9Zb+AQ789YEPrAjp
LF0OtxN6bHm1QwOybOaoPckqK59b9LxrHGzlX66s8q8J/ueVfZjg11rPc7MnIwHHCFLywunpC9VC
qDebqO1LnK8lYybf6BxijKvQvNrIkJBl7O7IGW8dHacURaFfgnnSGjDBWNYS1L/jZH5KaJLb0OKH
gtbPo+GfhwwJ2KT1zKAM9XDI1oHQsL03HHLlkJUc2nHvSvPYDJr0zx+kiOL0Y6Ag6zMUKrYoMKkP
A6DRDf1QWLcL1uM4r9DgS40cUW2PdnOLThbYo4z+r4bIxNXaMamSB5m7Ufs02w5ZwZkORnxzJVVY
ZW9UlOe7iuJ8+47Z5C+H+o9NrKrIkEFlVYPuIT1k57c+UmIl3mmRecaQlM7GQ7YXM7SXba70qvR0
VNJvqX9H+BM2elLg15rjuLqCrX3g3qb58KRMzoriXIrzoLg4VYyN9C/X818hXlGoPRso45BXPgQw
Q2vuvTZmB2FYK8iTTOBCHnMAP18K+bt6ADeLzhgBr6HEQ8X47yiFf3e7zfIyizAhbD/y4fX1Hmq7
L3gcQphbzETSrrCnyxeXRfV0nUnrbdB7UcHacOvyiyeBvKm+hGOKxG9tEyAiHRBRMM/Z9ZcL+L68
ixp1k9NIoctoghulg/SHk7nbNS4qNDp2m6OTDzMXTTfgY1ieozOQAH0l/BUwQAoW9D6Twrsj8nkB
ezXRf2BIPGvZBEm+AsqTo5YRVuvLk3iKtakDBlD8YtJnXyjQ+WJym6j0UDn5TF/T6evcQVVEaVl3
jqMD2yYE+d06VCK6EV6Rsjzb0BPtNpBsbaDYscu/z/g6rcT3iMoM+TpSRgVuB+JnxRhIenRyz/Pj
HJVR77RE29e9OqD7Do9xPJWepZH4fzUWPz97S3Ly/9fd7IsKOy0tqBk8jJpLD2Kq1OZZRFYHxiEw
hR74JLidg0eUq09rNlw9INCbK7P9Os7QGcFRAOCh2x/YmloUWWT/AgBRuaMUOFD8ZvtiBvFCB2NF
GnhdhALCln1YobIfL8QwEE9cdne+JlhdfG10YRuEAlJkjLxkoQBa/zsGgZhupjjOsCbxoOrEdlbU
BIyx2NJbY83OXQp047awO783h1KPj5kLLXEBK5W7TXu+14F2iZssnscm1qsBhGoX8yC/Ahq4elQV
nM5HD4bnbw59nzbgEWPnDrxOmdAWkGLCo+Xzxf+xmWJMbQHYDk762oRd2E7Oo/NIBkaSouNIAUKi
WuBw1+ZY+TmYSEyEmjitsuwlf76H/0y4gA00+MMKkLz0EEdjq0Xyv2XiK9kE6z0t6FPuZR93ASO6
jGUuIAawYYn/VvOM+A4NbKx7yZu+uU+2Jxf3WDTHjVe4kEVvYCLY0dgt0rLVL3t8/V/hXu+TgGqo
rBnU7P6OG3Ws9dXkYmYAgbiHoSIhpqrAbj7fstBi1NWL8gv/ExggcWTqT3NHQNnvqMIzi8XePKWy
S7HOfhZQlphGFTcAcS734Iv6ztEDrXC2X19/vsj9f65WEGPwHe9TZ/wGUcTpsS/dZA4/9woAzNID
eQCdfcK58eZmTwIivCKncnzqBybYfelVLqQwG8dDF+UE5zSQ3Xpyf0oHKOwAa/oCvJZtgPclDg+4
Pc0vwJzt4IgrFN4KPGLvukR8223A+jzYgT4Y6AajoaX1nHrlnOY4T2CeKe+DEQkvEl9Lns38aora
OMCJwhw+h2Jedx6ibBxiaS/enzX7vcewvhKwCi6mZn9+tiMRPEUQ5SvXPQ8EtnqypdVTPhQ1ABwO
5ppXvF5pD9L4vqDOSR0qA0p/1X3KUevza7k4DW4h5uyiBxdFi10Vbvd4qzdf3yQfB0jYJ6bzxZ5a
QDc0+oriAJQ+bvJ/mL8AfgXEl9tvTwLbF+AuV4NaAJ1ZoibgC1yzN7kEcN2Co2+6uIPMTH5Kus6c
xdPUvgdiDgME4lskXiNWiP8uFNUByho8idUEbyUWCYqyfDR4Im9kOQomR9sZTe1f8JGoJNycFqwd
EQ9+SxyO4eEuldtPUYSWWDCj9sDnijeBYU88EMwjAa2KsVp8rQcQRIgqIobIoLCHJ8gVX/HjuBCo
LEkhRYWtvevbz8+iNkMPP28lfokm9YlESGp48ewu0K6vcp9p70TVIXMEVrmcJBMxE3Z9X7wUy/CF
DHQNHRYQ2pzAxq0HJmml03MpC0gsTWL1QhLv4+6JSsZlhl4Vz4tFJp5iNE+bOcItLlt6e2/Mtl7i
6NT7w61juZdRTmWqRzDjrT3B64inR5YuYUwgAhzI6Yf5hZlbLjskdkojMS0FHcCHGRBPu6+17MxV
0SmDBEFA2YP2aPsarF5fMQPiBDgTllNWzoYTBKqwXyPKMdFuJ9n7D1EDu1EmoN+SmphK+wmI5Jj9
PHXwg2vNvg7cuzqpuxO1LpUijnjHlCW1scXVEpcBRqAbuyJynG1+7VXMAWo0I2o4LNn0IBLYKYxQ
CcZeYTiZvA4/1pX/wfpLcDl60lu8PPmYmsxj3ibxsF8g0kPgJUJh54Wv1WKW2TvxjagwbXl3rqwr
lvrUF6FL5AwHHoq7E7/yLI70teAQzOclwtxf4U11yvDKU3zEVDxDkyPvI97pwIlCx/1KIhhqQ4j6
XCgiHqj5/cN0tAmND1z0A8J3vdl/aPZvy42s/Au/+zMSih3EHyVg6VYaRa8ysgguJaGlN2XTGNIs
yaDJQEtraqKiHioxjy37LR1Ydn8IZW9qEMUJ7aI+eXTvIxomqFACUYftvKJyh/zo/IzF27satMNs
L6YH1W2qN2IpFguugtdZIMpnz+IOzYLn2X0C48y2PMJZyvQUBnGzVeHQWbpvOJ7GdnaRaU+WtW06
28/eqOejG++Ww/sUp/UJAo+MidrWZyD+MwHx7o9fFzr3C4YM/PdfEKnvGfr/cHZmzYmqWxj+RVQB
Mt4qzuKsSbyhMioKiCDjrz/PSt/sTqeSqnM8O51OG5m+cb0TUxwebvwfcr72ySj/z42z9Sw/3mrr
OrvbQ2iDSblnF8O+8+ep6pvtPIdxOhB0haSrd74s0GtNweHSYAdHSFVGeKtFFOIkJaiF1dN9gJMi
/mg/H1Ke+N87OXTHFCyYGDtULtwv1aUi6tTXuuKIda1T69mbtpfbh+yMLuPl5yP9u4j4+0hflqvF
2caXuMOeMceKwrl5Rod1gPL680Fki/v35bDmReCtU5dTLdX6sqDK86tZmQF1GMS812wnG/SIuB1f
pLiEJ/x8sG/WRX8f7Ut3SoJjVSCF5eYpq7uzUyIXv5uOf03t3mXlXK7vx0r9UDu04Ghy16wugU1h
edAjuxdcEf5hpF8dJzekoHXHzy7p0KKq3eoswqMVwRj99P6eVDuTRYZ9hKOW5kscy2CxXdZH3RjU
F0Kr+DdKH82diOhD2w5Pluee4WeW1iA3UXlWxxnhZaV16BTk1+/Kcx8RtBlDSrus1ASn6tg7tcUv
fO7Ov1vuv2/LlzoE9kpGrUo9rsSLqtUUTpU9G+sHK2UwSFaKiiYUJOx2PZNFjLY8b/e3aJ/byxta
FM066zjDcFOsAyXx+5lNTEo9/eay5rxP21YdWKj2z0owBQgooWaGxi4oCNfSUAyZ3Oyq/WWd/k15
7+8rkoLYf7p/FDhulZr0ErGxwlk6MFaOtbRdL85Wpg5rfUa0mWX/0r6+KWyaQpFjd2cCG0OR+/uw
ydm9XIMO2Fp0R1GZ+KHuBzD0z310vyfTGjXIelSEy3nsJ0niQd03i1/O4V+dCbtIS3BfyMtUD756
LOMmEBJkbsezJMcNh9yMK77JPMdTC40iBfo34LVcEhRy0Bza66JQxzxip+qx6vYSa9dB59no71cL
E7ecsgNusVkFibjEF8bWPiKooGUBUSTxaZ2/9M9/R23O3XHwfDAoyv6zQy6Ks27p+E3NjgZSW+WQ
tTZ5Q0OpjUmdND/I49Qtlifu7hYSYkERVTnONSmZNSJmNdSPKmk83mnR0xQaFrVcG+0uV3Q0Xc80
D+TvaQGaIe5O7N30dV67U2puZ6DdaNLY6LGqFQ5WRvJxBxO8s724TNLKx1KCsEJ4xqtIi7ysjcYn
kJaIXgyJRsrnrd0rsb6lfvvzTdG/6Z06NHSbPSc6fZiXfzcq1b5cMuVaJmKc3rFf9GCTlnSnhruA
I1eCYXamMEBBw7g9hgwV9uUjZCMTglvFqoFLj0mU10cdvd46L8UF/bC7Ut3tzyf5XYf76yS/jKxx
UVT3piqobUDcVtoezhjYj5BDx0h51rdZsHFgAf1qEiJz0JfpQ4eQagImqBY78i8jV6o2ZWZp50QU
050CwrfXIWuv8VS2RHb/OC6Pj5Quz8fxz5f7TTtFjIahmE7EB76/X6b97Kih/ifnZ8ZlYjSBmwRC
Rxrqz0f5t2pvchRkvw48O1zzv0zAtxSdi3WmXkTqlmX3rumQuj21RqBHyzo0v6yY/l1YcDTKrdQM
RAjyyUb8z5AZ1qlRh+6VW6mvQMcIDwkuO/Rwv17WtwdinKR6QlET9cvf7blpFYz5lZiQ1/sEExKs
Qwp3LENh9UvP+f5AEDyoIVBv+4rxWE6SWnoVJjNE8lwRiAc9HCeSX8etbx+Uo6ukgdhOx/hknP7n
1uWZU58SxY0FW1RjbFMOIOscrlX9To7tanb4uWEY3w0J4FZMMLqOPuXr6vZYFGanbI14djIUX60w
rrhkk7xWEPM/NdiHJRGug/b7EX+MM0Tf6Nk8w18Kh3o11NL+zWRco9hau9saV2zlnQwMkC+i1Lo8
DCW69eTcmwPyfgOy0t3o2eZjJyVGKb4vm9PhiOjqTE747YzsOwUeQNRQpk8FdqG/LHa/62dmB+mb
xJqwkP8ynxbq+Z6QAxbPXIsQXyoX+aTUfBrlz/fzu+cHDoiczRErCvXLYcLCDRzy92IZYVXVT8ls
VN65I5mKIwUus7ufD2f9u7JGt2ZJ+0eszHXJ+fynvZRVldbHayfG1E7pdrLRFXsgqKdlr4NFHpUE
A81afJunxbTodOPLZVAYGxcG9mluExLJvJX6VoH7z0KL5jrJCPX4SAlYG2vYLTjYgeAE19UeCrev
7JYheRbT5zadNjqLeD9C43ndFhCSOoOGh517ujUp4uEdGveGld8txuxlcIaLhRH1pevevGvg6ZdR
MbF86pyEk9wXmFD9fEO+oQ+YOtQcgz0AuVMIff++IVqaabfjRWPNEiJ/7nZeEcSd35pdsYoztETB
a/mhHM7Pxito4qv1enonq+LJ+GW/810rgGwNFkdACvjsl5NIO0fn3h6TeObA/QD5U0dl0T9RaIsO
4eJ2Hf98zVhG/du6sdyhAdCRGeexQfn7qu/6RTHvJzOZ7WUPTx2OKuMnyxCm8ljIx/D52fRTxmPD
TQUXsq7Uxa7DEyW4gPqhlNwAB9hXU28ZU7UBROjuVwIvSNUUFY1nrC7dzfOJHbZsxyEC8g7CViiX
BNRZSEqF1cVNTykwsI+XNE1lxNfueSW8rIi6Dy4PFENOvssW3lgLXY8YUw/TTuqu+tBaRWPRggiY
0PTdR4EkoBrye7Lhx0KIV87r2t1joNo9SNlZ42+PJKRRXMKU9ZM6WcMw5h40Pe0V0mVfiInItjkb
IWsXIm71jInUovLRGbqiylXBcaU+JVWRmtm/S4UzGDZQHIW/xq7ME4irJQUeSycvHMlPhbNG0PhM
EV5zOUuXBhXcdCEc2Ljv7FWfaLRB4l1XCOWAu6j6jl6Eay41ZKwWKfNWc2HIySc5QyFRtoOaK4/G
1pBc3oHIf259Qj8X6N72iP+4kls/9eqF7sNt6+m+ZJi2lEAMNEow3YYmdT8pIrlLhWjUdAgqNUCC
Bf4kLxzxwFFYzHh4EGEoKORksBVEUgUE46t37l8X574UrTJ0KcdN6pMYwn2RJ333ykdpPlTOh8Kq
h1TL+f9h96nPAgcKMiR3irXFXuQNUh/CDJmGhpEJBWnsPRciFkFdQ/3dQbLkDIXWX+0JPVf75Swb
N6CNfz6mg4wCz6B+yK/hsUUzg2dM21R7EKgoTrF/AGuUkpT8TGrkrXddixpFSsY3biuceFbsUn6W
MnIyiFfyDDoeScY8Pjnxy7rph2tGBtEItBBa0cl4exhPWFIWnGJBg8xgu0o3kM9PlnLBVu+2LuYa
nylPWar2eu/zM6TV4vjZfSs+y5vS2KRN1p6oZKwerWJIcKecK0cggY9PpYBOVV/nE6RPHuFG5z17
KudMuthA6vlgDLQbg+ujoQ0IUEDCIBit1TNH51cp6J+qrpBJ5aXv0oE7uE2KId6n/EfjGwAGDIEC
OOjd61BKK6EGUrr/hGUHUk2P+8LPlVMXzq6wuOVhdrxYRPu8rj4mb58STnOaAiUI4FvPCu4MnLUH
3abS5sAu1afU3/ohKCg2MfTstHdbiL5JWhO7HPqW3Bb1wDTDOPAm8AoWklTvX/YK5V9sqBkcOmPp
jDLcyEueAMPLqwwBfzBMaQc8CzQZwUowTkJ7VtR3K/q/3EQ4pSg4ytng/IZHN2gnd4xPkycRze4o
NqThyRBAqCydqRzIsFJQ+JSjy3cEv/Mul9/JpzT8MRuAkUst9szZSAt8g0D+WR7tK2hOBaFpegm8
V3jmvXajz0WeZ2C5z31mUn2Q0rszJ7IAuCs93PCPMR7Aigc6X0/9ZiQjIC4MNAQizJf5XO3HaCkI
KJ8KaVqamDQFuU1s7X1pcAILSfMXar2MgXIbBVlhk0bCi9p9LelwJmJvUJC+vWbC7itrnLyAW+Kh
wwh/QfA3KF/+DPXyyUiAacJwU+in5VQwG3g8FGZBOgBUmB6G8Q5kfteOBNkS8Ioutsrpy/kQbwtp
Jp8vIKwd+RIMd+5UOlriGdKIjt1q7g5k2BSJyg3MS2D+iIuyp3J5EciXtPty5IxFGXBeiA7g/oLb
a/86PEtlGWf9vpSKgV4EvHW6x6WGLqLxzvMawbi2V0lRFvhfEP07w5qBKuCPFkBDdyGIjOEtY8GP
SExBbnLZOWPqDf2bLzcXJcLnS8j3gp6LgEhuP2aLgvpJ163W5gwskO52X0ByWEF2YqAhW2pxWyVg
fTKqCcMhnAKO9j9nEC8GXUfkIvNvTI9j0qJy3rsvpONBhGHwauZyl669dyx9AKHwTuJ9oiuy6a7I
IHvY2zK+tF1/n6LKEeWRPPzbXFB8kQccZNoRWFDU9IBi3L7Yb7s8VFg2U0ZBENh3WsQ7fApLsKm5
QB2Ca0ipnHlAFAW0TCCKY08Qrw6zwQOUjssM9Ls7o/zOm0c60AcEe94h8pu2V/Ypd4LV3Twp72P5
yq0X1U0++/OvaJ8R6OHyCnYGOibd820zF7ysnsgjpGk+h1D7b17HDwaC16f92aw3573P1azx0jm6
nV4yh9i6xKDFO8H3RvyBMFPEAHX/AuXjuAwWTrfsAy70/7BCKlSGcIlgCSAI6d1mZd9dNQN1kO1L
fiq/GW7DLV4f2PptnYVcgtAQhDAgtAShnFcgdvKRQjSQ74RkMBddDTidtDuxKPgkDkw0SPfN7PiE
zMhjj9OvJ0JnAJqVxyhIBgVCtE2vTncnANYbyp5Tdzczh89gR2p3BxA4kQGRyUJGBxZKxWhD8+2C
9G1AQLhno4qnJNBVNpS/s2Dql0N+UTgxAc8tHPB7Attg8cAPOdKmGH2+vyuIG8QTqCzR6Ngr5/on
+oSVMe899mC0NN3dk3SMTyT+DFaFYxqnybBsDFf5gvfzeYJNgsrz5qb7zMXT4npy13JPEfLGQr7D
Swa49uaREcOjzfqi3aIh9eW3KnzYkiHpDOCOMVgY59nzwNNA7xC+XgcZAgbjBVHmSCcFypjGrOIG
5bA+2O/1AYrx8PLaHsLHelgPqzckWMngWHXt/eXcvT3BoztNnUE0ikad5wSHyb41sPfktSMUQ5YF
NgkJSNcJqOmWzwKXEru+FhGWNhSmUMOD/CO+jBiHLwPuiJfMU1rcH98Jd3hax9uWwQVGiCe8EH3w
9DTr879ur9+dP0+ktxCe3ovBE/HW4n0NQ44IkXJ0CQZYYdi7vJXPCCxplQ3EIwYm5GEMUM/3ZyKS
8rEy1MMuNmPjc97FpPoDHWgxMyeJOrIn/BJsWxG1NliK8cfEJh69S8DcUn7631c+UwfXMYKyD8Kr
htLum4Hx+qfNa8gQaMe5F0GbIWp6WNJx4vHnDehX2z8nzM3ZC6mq8axH65E/6SrGK3JmpGZ/MFAB
a2nCIpdrfZ2v0uzFn0MYV3J95IysUF4IZkmFeIg5Goic08dTFcRZ8GnRVBUTmScFapTPK7qTc3f3
S6ka7QM7nL/Ld1QvSKPUUKvBpPsatXTLG2qqTpYgkT9tw7VfjtsxE43fPpBJgjDUZ0bJd/HkNqnH
KZ4Vt7W8wsRziDTeqvviOaLAic83nOV9uoUasr894yI3UT+OaxUhzV6q2Pj16HCae+n2jII6n7M7
tvbuwKi7d0w13Olt4k41/Jc29tQe8Y09zRb3Rbk4I6OeMAv66H78bJqOUky8H/+IHrvDmUUPemDe
xZhOmQdA4lZPWYdEPVw9ZV2/xLv4PX6vH667YBkzPmnk4pUPx8N1V7+cN8kiWZjTeKLiTzEqFwRy
T8wRthtTZ1wSJnDe5O/hSkw78nft5VwRzdBVWVhaveuBP+OV+ZAl3WJX7K4r+8F9IdESZVK0iDYn
TDzMvjYMx/FM8U/zcHvDiI5ch4XiBxv5CS4K6K7d52RUPborfNFxJl2e18lcxuRqFhNVvz5Nm5ky
IW1qfttWs8syXEZhD93z1nmNrC7/59fQ9T2KFPqyvG7jZbxUZ7claqa1Osvm2Vydpcyg0/vciHvN
2Jk6UxaYq/jTX+IGhozSHtCMzQY/OR9A0DfuUkhbzpwMS/Xcs3CqOC5SP15c+WouCR9EB901/HZh
47ZizG8v1trFHm9t4ehwZBKdw2pfX6F+YMICoWId7aygd1xglVY9QPirelSwkp27xFOV0MlDguMj
1L8M74Z4Ex0CfEbQ/ieTlBc5hfj6QVPrcB9vMxs7AGsKVAKVZ3VeZbuSR7DJdhAUsGt7aB5cqF7r
GwI6LBHwzXCXHHQU+cH6tLv+Atb9m9ICJ9RWVXKmiY3qOJbUBv9TPLKUMlGP+imZ+eqEyPdHgmzY
Ny20h/OpG++U9WmTLo7TbBvEXrOXTnKCo5KxC8re8nUzb8fppvOgvVx3oa8vEca4vr0Kt8Ercprg
sQMdyegV9xF7zrfTFKke/6nbnGeV7aC0Pehzfa7O6yd3W2AromFc+B4dLpvO+O3n8sh3Esa/LvNL
NSZpO1ZZ3LjMjKqFD3ux6p/HybXr+PGeiLvJI9/fj31toS3Ulbqy8NhoPvLndFvsuSuv7mv+HL3d
1uel76xOM3dUTazJBWsdzG58vCS4LzIYREttZo7gheFmkw/aib06bpUVzEZKLKtqVsyCRbBxfZeu
c5253Kfz/GL2iQXI9orfIFfbhFsHLtC8nOgLc5XMmeeY5c6jZO1OnIEzIq0NesjpFwWFo30zcP63
EXwpHRnxOXVKjbtTIVUMVqetskjHrXdMP6RgocEMeG5nYl2At8GMCx9d8OApcdgJyTOZlFN7fmSn
iDsi9g4540THp9TJBR63l1nCivuExcguGSl+uMW9Zu5MrxuwrZyYR803Zq1fbK6bYnrZt4/JzCH4
LSLrkdgmlm6nuTmpxtEk3qQ0mOLBorn83DSMf+v64AbAgybsQAtb1C9NI6yipI5iQB8pr5zxUBJH
pSDuYx+yTcflLGC2kF118GT3AcY8NOusbhEfhzw2mS+z/k3Ip5/FlU7vulQmMnNSb4HAhEozGhKN
6/180rb13SMj/hgTNwu5Ca5ff/fbKrW1wNJAI8SJxqDBUq8d48mKwcd5e2OrBf112+zjOa171QDw
zToLd9N5VRYKzjF10ROHlXZmzq7MSSXuFBcIgO4gZt7Itte5vJSFszpvwzlQ4b6YnGgc9uK0vdEh
rs9nOka1T7aUlZfZ0pw1fsZAIbZL8aid1XxS8nRbYwwwr2cpN9IuerCG8SV/rNgbP1/3YllzeUaw
tbjscc1BXN5Z2BucbfY3NiZD9Kx+PuGF5cBIn+eYXh3hoZXYfViDamyM0pU1QlyJP1+FjaFG7eIh
JdRjXhLXAmEXJ6MHaGt0lmBNOWyZYsNC4PJnB2qmxTSfKgz66rqYuOKkNZOX5Tt++Rj49kKuE3Od
Fak1a/c1XIfreB1OCzJCZiH2Wfdljekta4uRTLKyeb0NrYkxOS9PvET4m2KmhQeWn/udqc1vdPg9
M2Zf1pnJPWlIAOpRQfDFQeFA2oq4MSSfYvpHn/DuiYxSVMkwv9E8qeLU03J0gWV66dujfAjfdEJg
G5sXkUiLH0A6MqBc1b3lEV8IJkoIWkJ7Fro0QloarLxZGImyM6aN4qMirRYzWmWPPS1vsPvDcTrV
l8HWWKYvJDrYBId79wdr6R67l/fgyVmSACveVeHOgOSn9dx1+J5C7l2WD+X9c66I3ykpb2J2+Qd8
r6gIsMfHPGuHwwgLjnSDy6v5oLC7WxS7y6F4j1fVLtvcMEa5zW/zE8YX83KWLMnW7kZL1NNoMVh4
HbH0SViMHafmKNqUTKyYkYGgT7FXL9YafkDl7LgmISabRdt4bbM+YVVW8FL9cmPyjG4TRq95Agf0
0cdbcJ0gUWjHOP8rTvdO40Ww0PKNfFvM7/xyPr+u8zkteRyP6B8POY7FztjyusehNcY22K92GGMv
cqjnphcf8veblMkeMAbcfS6zuNhLL1qEh/YB07MFQYncFqN7PMS74Cn23Tn3zs9GBakrOcshhXDb
y7idxFBTj2NcRfVxMtXHaMKn7lxZx9KMRpRgFhxEJUc8GItnfsxQGxK4Mv/cvOzTeQTXdCyLJWWi
TBxYiEu8g3H9IZOTKeVSsspi9L1hHqGsLtuTrMBO63IfvKZszm/sue0J6arz4LVgyz9v9cmRFRpv
XPN7cPpYnXGsFqZqMQuXZdSVfwgWLetiRrxFPJMpTX1M9zEpMqtkb6/ayWnuruSHt1kE4ZUZcFyM
q/FtUGMxRqApAqnVdQGRhZ7ZUsmgk1pI18VBrPSLhTOyRvGrDbMUo/ZZOXdGzkjMyeJNuCgYEZx1
xgqrHh4xusXkx8AzJ5pw7tBUCe3Bn0MmTD5qp2PGFG8uzCFE4O3CjZhdrVkYRrvjRmF0cMj9kfWb
8lQ9KGfUZH1lGe3MJ2UWT13+M9adpTI7+cpWmV0Brxxfxg2n95ZPq4fPRR9JId2aucwlWAk1QT23
yFGaGZx05/m+ztb5Ml/e19W24E/2Xs/FNlvfltnaggS+LOe3t2qrB93bstjelrdlirKfYBW+aP59
feed9r6e1/OA5dNp+ozlCE4XazBa1Qsp4y1kNZmuSv+Kd1syyTeV0930Jizg4K5CdKW4b4zUqbiw
2Utz2XmKf1lFfrvzIkuTYFK8vNiDfZlDzfzSaNc7yGoGXKMNsNEdA3Bs3QHdj20J60lqyMHYGjPM
GOxkQSLY+je8Ev9jFG/+qG/g7HG6ETVSp//zfGn+C3Ezyf/nBL+scIrIyI00CDjBQTUJDrARWPSB
fuLG42817BJPS2d4XBMnPixBYC5zZ4JUBgrmMAc+OvM2KfopvWIQ4zp1XlPwYs43hxiBgyhdu8me
qChiltRHuswymJ4m+S+ECqD4b1Zp/72GL8ydJg7v59OFa9A5x+OcaZ6pnin4+QiZ3iGZx7MfC+Zm
qHUeczRTrLu57HXWBs0qn7gS7KPPtaUmzpJz+ynchOya4gUbD5pNuSrnOQ2ykA3SLmKj0aw0VgwX
FgLpLMd+8jJXHqNlOou4a1R3Se4AHtjJZhZWP16MLnYwybKE9YcFE3JInny60HfVXJtd56ely5wa
MvTeGcjjUTGPcWRTFoHP5I8jBiMtrcRZmvNglrxYeEBm2Acy11jL7AFN91ylUj+twLfXwSyamugR
8JFMps5MTbvB4DgT66/OpJh1pHSirLSJiaebe2Cry67LXIXjECMJ2cVaC3sVbPTXArbzY8xOv+gZ
rxXF1Mdwm+6TZ+c1xsCtflZn5VBEXwW1sokxZZzxjak1tUZUhPCduA/DRT7CWKQPRX2xYeeIMRLO
bics440HSG4sB8HYhsq44F13xC3VKBxQEoPf722kDPJzC9e/IQ8jxdSBmoG8YQJ89fcqypOuJpma
8LAwfcM9qyZ1/sIcVr+B3Jyk1H3AIGKo59271k2wYXE8dZyiopJqWOP9kcVpvdtWQ+NtUi+7T4i8
+2zwlDxZX2QsGspPvjaiFa0bTxC6DJB8AgyAIzGYo20Y0TgwiqsXTIwPV9ZZYETiZaph+ci6ecpt
cubO/ORb81ylTKiMCVWjOuinfrgJZPlmJgDD1vw6vY6sXTlQJ8EwHBn9YghaMCx2Wness9MmsYgZ
Vkoa2hRwb3NdXVcn2sgiXVS7hokZamkv2xQ7JmnKHkyhx9WWt04I8h1a9N07BT7Mu8dWFz/qTbQv
HpWdsbnMLEplh/gxflT2SdNzd/hvnfhD31SvWEaulQk5OkN3HPmfLyaQC4aW2U4lTaf0YyQFq/vB
ufRa/0xFs/Zv9LDSzxfaDrVpNnEY7E6HaHfeOWtrfUFfyB8a+9/wQZ3/5qxsfbe1cSFhCQGLsdn5
MurVmqYkwaWWrU2E2XmXPri8PduPcHFPT+YMJGel7irKPgVLKvshppoEMyZ9SV86x276EDxhuXp5
l+iEF3oiDX2YY8uSe0/Zvk9hGVQA92596rD84yLrnTU1HtSHDEQEVi4PlXz31HPxEeglICT45aeT
81QfBb+0/X8v8292vgyc/6lh6LckaZujjUUCOCjQNphMPYQF9jvV5p8RGE9zEx8GHG9USERfmD3F
MYXcrDTxjNwfmFDwmrCf+L8Ybf89ypfLyW6xqmU1R4H/xRo3vvRh6RE7pUa/7Pv/rZf+fTlf9pBW
4DqlY3IgB6g67x6xIUPj95EeKmrW6uDnAUp4eH8XZ/8+2JdCU2DphW1dOdhd3R/1FTGOR5J3qHsT
sPUry/XfFvH3wb6sRyI7u2BTw8Gg3NfphDxGwxlTHgx/c3fW5JP+uSwx4cE/DVqg9qWLEYF1tIsg
hlNmD/EtpVAEMntIXpxwdnpuFvVHExMX4Znbn++mKU3tp+N+WQwcHaU9tRbHzcKusVc/SgCC16sl
Mj3z8/+I+g4BOCNGFKIarZ6MrXuwjv38MRjorxSbiF+CuJzt1UXy0K4ub9Wifb+/azt332zyjYVl
bfxwf1Q/yJJvVip5G+8kwbhvv13Jv7QlIbd/2oWjZP6nT9Vn1VBCLeVCSFs59dtke74A5ES/rAC/
a+v/PcyXTnU24/zaqBwmcoa3CNwQxmHnNhTbbyEgJheUFb/5JHS+vzYoWdhauni4fGnzhqumaVPw
kMpX62Nhzu7nAY7st8P1YGysbfV8frtviAB70dY8nF0FLy19vjzpL4ydzkNKMk03fyEi+Zhw8887
iFPAaW8/NyT7m4bEzQcsoQiGo5T95RxJj1aii0ZXUT909nQptT5dWhPFjrB7fK5fwTzcV+X19HYK
hvUmfTq9IZzNHpu1+VR8YMuEW365tF9OgJUv+pO11Z/a+e2RKLRV82iasOP7ybP9ET71ND98YtsY
vDbb+yp8St5jFiX78M15dLNu/XxfZWtnq2/SZ3tbrfRjl9ym24P29PP1Wt80hA56J5VtitggqF8a
QpalVluXeTwLWJ/iR0tYYIOjEmTwaamsSoLpXQwEJIapvFieeSTkMgpY3fjnWzG0qq1TFP36agyw
t7ies26RZz2zhSdQN5jcuJ+/HDpbm0BqgyAtQKHTvrpMbsAizh3WD/VbArVETuAmB0x6BxTTw0Rs
VyEicC5uoA2wFiEAq3s/X0lPXbf50mnJTjrVdi9Uk2kn412Mm/FldzzuEn1SGW+F82YaSOCJI1Fv
hWeG0ShITK/KTriEaqMSrRBBkDYbhXvo/jKLaJ8V0i9jEbGrWJHhFUkQ1qcD4n/mX8MKwlMd3mP0
4cIwDHx9gvJ/mnnetQ+szM3lj5XT208/CTmbDBKPkPWQNwAK2l1/sXjZbvEPhbRwgfLFhAcrRXgv
UFuSgdZ9wXaZymvhX3GOgDbinRdC3RgTow2rI+rOE4B9g7/UawM4muhsgTJBKMW205ykXUBzqAwz
PDXRzpZzVJzdk6C4Am/jl0ge4a+RDN/Md9wUG0o6ATOWoX0ZoIt72GnvzY2ySLWz9q3ywuBWk4Kl
3g/ycNsjRCfCjCDhtt0oSIigecIXhvgz0apdWSx2HLdLbO6ZhbS5iIqFEflaPSEbJNG8cz38uVsY
Mtf/8wwJaMJqCgKp87n5/M8zDHDXyczkwjCsXMb4uLQh8ZkoVnPGhLIzCpqyH4HRdU4VIDzh8uUw
P2H/pR7yyhobJHXBTDsfh4UGcypd2NjBESEn10v+Z0B4puFXBgDw7E6wcmEwQ13UjQHAXVsAxCbU
gVTvF40xCE6Rp2K1XqfK/JYVXuw4W4sC1c+Xq33DljU7JATCmAUoRi/4Zdhrqktr3irabHlxRmTg
1YTWX7RoSKBYo9WwXbB7aeKgrwTV6KwQJFgegtLxirLlbceByJ5SWx0px84YRceiczG8zg0TAfWj
k7ueacN8a9Td6YpFpl14FnGrZbVU9cgrnHAc6PmMNEY/weEudvXXO5lx97uzzzo7HZK9TvCsDh6q
vMcBVcN6pKaDzDhIWK1FUEGQoxLqF/T1sNWHejk8hTwcHoFr5yNVI15urCj18laVg1AhGS18rSxk
cfe65yplAxUpFX+q1q3ejOA47hjvWDjFwf6qD2L9QE5rUUBiub3puk6wG3OAPYra0Z+vCWYsd8Ax
cfeK85HT7SgPGg78GjSG7PqOq1EnfHdTipNxuY5P6sSuRqWaj+JC79vBBicJzt4cNUdyeFB9XZEK
fAoWo8uwiJw+QC1JLF1HBbM9nTwX96Q2ZbffCfufCs7EFzdqzQ9eJZ1StH8dtxnabeq10ZB1pG0f
x+TVSNpfdijuH1ULyaoDozNeRTYF8COMvIIcCEKwbKVcJUbsMTwnFR5mlEOvdLzGwQFn1tzL/qiC
Huc23dbxUZNc63ZU3GPvdzMt7RsHcZoizrAOQA68bfXLElKpnfYWOKwSiqPVvR61pf1675z9mAju
9Gy/5hfcik74p7lQ2epmYh0fy+Lxfh0HNjg9uwM3hwJc+41BCbKF6C0ASoeOlzm9iqTrzIUQq3cG
evIRQGu2NPAHfXJRE6+1IH0mPVefl+z0fEObMCc1HeIAC/exRYOCgSKfg5KUJtcUeX9rMRQciejK
MjbnENmjQ2Uxhp6afhp/JDaKeXhaHYowDBxMfTapNwlmGQr0I5MIuhWJo/mdlVZEkFs8CY13A3SB
5bOvBvCLOu/3eIi8UTSDCF+cehi7MJQvk2rZ5E8mjkz5SMJOEYGhw0My2GSnXkqCvJWOzyeIbfpl
6WiEUZ/VkUPxGMaK83gs4W8RBnrtoIS4YR7m7CIV3tsNY2+dSF7uwYUQ5BNX6gTX/inRSet6Jx21
bvN5iE96ehyQyNa1jLNPUJGnYGUX5J3RZw+9m10nOFwv177IgdAGslSoYkbsVumW5jo5rilL9s41
/vYINM0U57n7KRwpFR7AN9jHWIP9MrDJ8uXrOK6D57Oo1lCQm1/kUPcLA9fp7EYzFtI2sE7eDkhn
Pl8nOOBhIHkpwfExeWhQ8Px8ZOvbZQA6S4gESF+kIXNq/5lCTmfVrCLT/CMzAD2e6hCXxTBKKMyg
LeEn/Tv/ZBgLh7n2ygHj031wH6iH9FV4xC1LvpEygFC8zkcnonDajQV4ipnasH1sH+uBNbSGnVfx
Yxceb9GrByIQELq8fCU5EQpyNlRH2ftxwI2HXgtLF1K6PUgH+SodOM9iPIWunlMSOq0GJ1zHFsXa
C/EWjrDMY4MKA/kD/lXQrq1h+GyRaf/aTMqBvtKHwvZNPWqp16nTW52H+9toVQhZ2LuUA0wcYOJj
6lBhPXubCsH3LJ7EQyYSHCCEEiwRP7bnrF2ML3CFwKm4eIApNWSB1z/h7AlpjnyIsfJ0Olw+PaqT
YTFynyr4wkesO6JhNTou+Kj+EaY1H8TRnD6M476+bpca3tBIBOyQorV4vYtVvCDWpD7PHRi9NuVV
9Ul9Oj84/JTVKobb8q+E7KyFJAy36B02KbVBqLh/KOh8L2R0oedCyvUJIBZKvyhIxOb9OKEAIoxd
P/CQ2T/FPYpsYo8DNZ+vL2IUI4zaeH7lqzjbwEw9dq0eN73Xmf15CEIGP3t1913fxj3s7SnuAmL+
YTwfHrFw/VQb3NYabcoFMS1g2f4hzQfj00DBi0KozuLBcx9ZY9YL4/SlHOE5BwzKv+7O+PjASBat
xbMcN1vKQ88x8pfHLytK3Cu4Tu7ATqQwBLQQS3iBFJqM8CJmXdnO399fn3Y7VBITsSsSzmwDv1UM
xcQYJIeVynoTpyqIyXANc5irYn0hpvVJd1bi2VNTUJW/iK857gceVcVG3bNV8oZQgPvR/rwvBsWr
vigG9Yo17ABvLMptzQIpFUqSfjtM4WFln37Y9745tLFFbh4bWKsi4rA28FAp1goILCRAfLIRIEPa
FF+s3LvMcq+F/SiGHE/POxQ8O5WLwPwV/oJ8GuwF3spvQng0cb3PJrG3Kw/C4W8gadQsmQU4NvfK
BP4fXF/h2QobVVi/7kqAZhXitfy98fCsmCuruv/HhQs+2PgPOi3GIGLc/xRgYp1BJVQ/Xyl0Y3nt
hJEsljbiPiN6HUkYuMFylmAC0fE4vWv/ylcCiZ9s6sbR6iTdaiCaA+kJYk5eDiAO9PVVyajSblJU
D6IdcjADd+k9zP89Xiz1eEWfjuE/j4KaJgvHfwZgx0Upj52G+4/w1TmdzMy6WNFM0/5H2Zk2p6pt
XfgXUUXffFVajWlNNPlipRNBEQQU4de/zzT31t0nJ7VT77FydhKN0qw155jdGH6xbpcpTQ7tslwc
3uT7E5oVy+P6tEyfTu9M9dyvkJR8Kd+q5eqF5ox3WJnc9WapLPTH0435ebw73abOaPOuPppPBczZ
r/uP0y0yVSInRWywH8lYNuj52UmFOVwTvfXRfqE/79/IQX1osEhBv0Lr9v1usV+Q3PUW1VtLxaRZ
stbmZwZyXlFNGtBVcpfbD4SK17Ci3XQP7pv61r8RlHY3xhMpIWjfH7Qn0a9T50jbbUb6mwn3C8w3
3Drc9du5HEN3/LL/rD95tr//+3U1fopPJE8ETRpTjv/SWmYgf2crlbm7KtfZq/J+fN08m2tzTbpL
fzo/9JK37mFW5pw3r+e1uwQiKiPyfrvX4vn4MHzK2UCRpnz091r+S/Dk/eR0YUewmDg0KX5+z7Pb
ZX6ovJZ7zrhnip5X1iyy4+vZaULg5W6WG4zaFIitFlBQmi9bLuZZY1gKzsls74ZtdQ4lP0AiuVoh
uEKaAC13UszQzgc7gK5N1qSWPLNCPgWFdrNFhuF89qvudgMJow67gSC7k7kZG+qa8eS2BVb34+GA
mpbVX59lxIrxH3cVeRtdJNr9rQWLV/FKiHoNhTuiT58roJbV8i5HxFOMKmnyd5vDdhLdrscnapoo
bu9C+zz18o+HEcPk456QaUP504Dj2htmwkbRFO7MJnpq2khTI1unKpkx+kGsvS3KyUVOBpIUB56T
bDAWJ6FmtvSgK49QEXRQyf4Kh36Iwi2kdMks0ijlat+j8J1SHxpn0+3p8KCbm6CqSl/hpyhTVOwx
XchrD7o6bhms0Bkfo/UAphZsqOVrDpR69wf77u/r+Kc4+x8HJJnrP0CS7qYwCdUGFEysgs3mdXeu
oqGDTNs5xmmtjOZ7DXvOyvBcO9rUUIfTnGx0jADmSrCvssDExaNb29aMlmXIUB4U/3yg66AyZEB8
oLm+JWGHVBYjJGBOjz9XsquSBEdx9pA7zYK6p3xMrq/1NkFnt3E5INGnntedms0M9sjfz/jfqqNw
0VpUTDyVFkMblYB/nrGttP05bSCc2G+zaF/TGVCmQQt7ecliR3lU0wf4Tt2w7Fe3sMVMc8MaH7fV
GBRu7fb++T0vs6jRf+Ns1n9IfEJqaDgmSXtYc7+TPbSi3b4ZYENVFG9sIeh7ZIkQv0PVq+3oUWdy
rY9yuBbJWOTEQFKrUOjM6I/MiXrQem1mp8MTNDq/JmN+vGS2h1ClVJog6viGpDvlUFuHeru/KnQV
2XCyo9aj1jI6WRFwYNNbB/ZFbXcjaUBWrDXcqTzrmvmNA6X9MT2ELSOCefn691v5Qzqb4hf1Zeww
BBLWtztp6n2h5CuluMIGQURDUEFGZDj9kk/87VPEE/yxQ7zK2mrNwKcUFPGbSGGFnB9V65dP+SEN
zHk4KCdLystT5fk/PqXNSvXcZTRTHLQ76F84HbGSJ3UiTC5H+6VKs19Csx/Oy2Yi3XQ0+COg+vi2
8wvLdtO97v336rnS8b57sWCB+n/fpX98zrcIMNtZZ8tQ+Bw8iCxiOqm85Fey6R+uHxfORMCYTUTb
+LclauXN6WAfy+LqTCOhdkdGQV1XU6eK9vA+/MqM9tO100w+T8jXRCb4n3fLzTtrn5uSnSQjA98+
Nb08PcKR9vn3a/eDuyAnqOIpIN7QPf3b5xyM3h76ilWhQntBhVduErTQFA8hzjK31S9FKV3u+Tew
KLSkKFUj+O6gB/3P8zorqasNXSercGbRMHz2KH1t6U1XywfIoIV3fN/nc2P4JBnY5Vl0QK4oNTbY
TYVhmp0euTvlQVUXZ6gDafCwmGYjmVFCbqGqedANTBCUJLtsL/z7hdJ/gLlwTZgcNV0nUMJ+u1KG
XZfmcWNdKqwqnZrl2bxj516slVut96t67OrLY05vlI3KdwPyNxi1bRhoJjtz2k0bM7ttzWf7eB4d
VQg8N/vAsZQgL9xf0NmlBPv9IoMByIaA1inCfbvI0OFUZjpAB6Ed4sa77nNUiQkPV4/t6dZw5lqu
+XDgNG54zp1xseUynq53q6e/X7BL4uVvR/Ety1e2W7V3tlywdkOGYCBVRGByIq13vD14RDuqHhp0
6ZybRY+Ia1nRuOm+pjtYSlZP1jk4VFQyhoeieay0iXYCdFfu6EBPhrqKdxZeYhUez/P2prMftnsI
3lQGKBH6hm/Ceat2CZh6pvQvOwRVyR5rVFra2KC+1bGftivGolLdb6C3r/hsXakS7+TgQPRxCi8p
TWHFXUZjVTeAqvNxKZ/VN6O/X6CfDMqfd0lMwB8GedfkhukddLZeNVXsqDkolGge3HZy3pB296Lh
N9qbn2zKnx/4zR6fjvvW7Q0+cNPMaBk51Repw/QX1qALwvx+38np6tQYKLBSJfvneeW1fkjRWaSb
Q7ktt4zM++p6UB8sJsnPVxvLGGkHEQ7pj2t7lZR2O379tRtC++nagnIgsfNoBvqX9KM3AMuK/Egt
6kBKcOTtUM8li5sW1MGpCXb9dmaSAN9ulSk74Th4U8elB5sSee2QUHZ6qGTgWT0srFPy97v+k8GF
94rasytcbd63u+6eVcN2VlTJNqsZFdXegwtoYFaTljvz8Vj8xoElm+xfN+OPj/t2z42dkusHs8YU
NHd7m/wOenLlbw74x6uNPddIAUCzZX5zwHa/Lcw655yU9HW1WUvJ5miogdlNTOcDFU7fqazw75eR
G/nTmcHrptvQiXPRxF7/sX1cN2/KrYOHpHT+ePw01w0BvP0ywNr6uTsExYu3aPg6fpYv9hxCIGnM
/+w/IQrqPq23lLx0O1JggX853ks7iTUvF/VSfzrBWa0+r57n9C0UDBdCMl6MoBGo3+Q9yGhdlK2d
Rc3TSF3Ibz14gyHLezndAdvm3dx5kgi8YbSNBMLwengm5fu4erPf3AXpA2deL7u3/j5dOHNSCenz
+bV/ON2TQqg+C7Jlb+Zi9VY82AsKPIT4b3BLPfRv5PJZyRAkO8/It6tvPPX3C4p3+OcFhT/H9DQ4
A2kRMOSKfrPXvRRKT8ruPKfARAZ0lZzjXagHaSwar1VCD4TOPIwZ9ei7qdH+okBMbL1OHb9e5kn7
rkdHUnyTnBdGZiS9xu2VzpRIP1HiNuwnvIONMiwjV0toLsNNwjtFxXrDb9rQDtpQS5RYudFRN9aj
TcLd4FXDRxlAqxTzmG6iMlAjVHsnKirwNjrIQh6zT9R1faXSA0qT82Mf9VEdkq0mFRXKqMtuaQeH
2PnIFkrc84fyZ+5MDiDjFW3o3omcsnwxCMUXufmISD6oQ/ux5P9e3ExqmjKz6369ukOgmrPrJ9aN
vIMSaw91WIclKXw7gFsnOsRURrg4X3q4Jpdql6SvKqn01Ww1yzlENAQgkoxSmox7nlzNOP6JyXXp
13vkBSp+EqIYc1Jc2xN3ItwkWnyOHYaPLdKr5EFRAz7Fh2hPSlceJHTDhp+EH+XCpQ4D+y48Iyyc
JR3qgfaNiMkNk2HShdukoVHlSIdwE9IORWlJnjXo6paHdA5L1/AxTJPy3QrSCFHWgEkZ08+iloMo
Zmemcba0hpvkly/M75MD0zkyn+MmyBsm2yiL8sX5PtN8CLdIwZo+zcp8mumL0HuBavIevhVKTjRP
w5yfuBGriXtXh1IFkQb5Pna4CTqjQAZpbGGwgU2G7t76yrqxHzVeWYfHCQ11rEKVFdFHhcU9kQSn
MqWeFWWLjZQcEuXDScjmpMw8ymLkynLQh6j5LD/bBqaN7axlyogOnqSd9s9mIoc43JMB5xLL3AvT
bwHmkjNq42wGM0hUsyOYTrpDAis2+P4YQfvG/4VoR3o4inTUMlkmd1EUImo0EM2Jd1Nd5UxQusEx
VpKeAS7IDDhHJ7EDWfUUhdwXVuDlRjJ6E+XsPTdJg/szl/zEHIxBNzDMeNDdXD4kONzBrXO57MJU
c47lBmSxwbNyXYWx5nifQt4PdQlvJvTz6aSAht7hBg1TrgCvljXmTixWTskdcVl/FK78w50RExjG
cgDbyAqsYB9XwSq0MQbbT5TDA/NyWUzf/KDxZCqvWJG+H8jNb14vK4jBnjLZXBeJiF1XT6JZLYM7
TFGXyZ7hRpmhl6l+nTmuI2RWPGuQhRrRUkA/O7NdEAPA4BNmc/oLaWy3IvnOmPTMDoEYeUUBmYA1
gVVAp5vZ4ReMFF04A4pE3u1wxSeKXApd63AFaLxADkza42WpW5fCAqFUsOW5PkTiDh4B+V6ezWjU
4Oabc9llR/aLnIX8oewKpMDYH06khtbkHDgTbS3fwzAQ1gDYq24pf6BBXuBEwLe1nCHEBnLCXxQG
h6ueA+LXvpA2uMha0k4MUVUbwb5JC3qTpM/QKWTwM2hCec9jB2vdSIoS8kohXyhCNRbSKlEDlZkf
+RsRhqzuhbZBRyRSow1fGCfaSCQoSv+A3ZC3Kv2jBnUEM25jOl2gpWCWkDcuQ0Z4dCgbhK5B54Pl
JfmEYgMPJ6H/MWniI48NPzWxPGw22YGfZUU7SRHCOM3hHm7ls+Swj3wnnylvLs/uI9yXHfyWIr+0
Wf0Bbv7lsb5hqaYe8qJut+e5EhPbhCLnnifiNDaJ+1hjTrQHMREk1BhyLXE0YrlFxQXzy6ZpMHey
Lvr3Y9igrKJFGj/v16K0gj4i7H9i90y/fK8xpkdMmCyCPsw57c0vMdt3qaL/nAt9UxB5I6v2fbx1
5/Y7Rdcv3hfP1GPQcCNoyqcYnTRahdvxLXWx4HxfBeWSNXxvJ6c4+6yp+53jPVucsmQihmBgTgV2
oqiBjg2V8Iv+t4FDcNm4GSvcYeHITWbKmmWE+HMESSVZDMqsXaw9N3haJxHzKfd2F5VvVmIkGxyi
/aiEYlqV36DcBR/++z7+79y/QbmT5hEUr/bnufoiHll/0SNxiwNaPSK+JBXLKhwwSqfpwH1LJ1os
RHNUNO/PKPq0OApYhrhckAuHUqDNuE9ybw8JyxqjC+dJiFwtmxf2Tq5eGg1cRxwUr9xGpzid2GMh
ShOvTSfoniWyww9XV+m1Cp7o76nJc00OMcAGj2yFWeyE548CR7jHvmYYFbgOEGkdgj2Z6devdSXH
wMRjRIuK2ETMTNLwCqFYMS824GtXylYcZt1NBTGNzNNQ6OJukMHi6pO/5q6w3GZWoqCaPTwr+Mnf
hqvJsv6E/WjxR95VSBG+p4ZXeekhabs5z4FekzQugoFVVXJlTlDbceH5AQe4inZXm0j2vop2O3uA
YRfapCOxCUcBPyC0r7XSTP/7Cl4li8lKDpgNyFLAVCoALVtrD21Yvwva0gFDMoTOANdNjZNmlJr7
LY5rAObg/riv0HP4Ah2EQ4ohAb98EVco3ljDDwMTwCV4Yb6nTyYQNHJ6gwIMJ9ZSI199ZGwk8ers
Ab5cTqjAc1+o35iF2wMm5ZaLvlOFI9yH1iJlzlkcngyAVPgKjPxagJEAGqJZwE2+qKfms0k9ks3n
JvJB+ET+BGXjQP69/IQRsYKKRxOu8CDK08BqWWFM2phmBK4qC3o7OswGzkCOXtjsDN9bVskKCCTg
yIy2cKUJ25h0EcjKd9gVxTXKy8Cn+kqQq1i2U7i/AgRPBLMbYXUFxTbwUjBv/2pAZCcgQti7BDxs
GWXaMhqUvmhvgvMBEvL/mF3E2QueaR+EFE/IA/UnlXfsn+yJDDruEwbk2RwC0gWKy8CSfLo70wFj
SF5yx48sCKaFWL7MsWM6BE/LRmoBbvRRAeitecbIGAC6Dr8Qe8MTElnkiRy4hA8XsMx6Q2cg3i/z
K1kuHcGEfJhKxIBaEPGImPZLsHEl0Hp7XVyvuKKHyx2Re6A8Caz7uvlVbM/rfCwIla83uVFiAege
hFAuUF5XoTGMZKXU0zSiuJrxDQGgiHS7CW/2SPMg3TyY4a+FlPJSM0lnX/8KDjriRgbciPzrzY7h
KrZeTD9lzPmrm0FDL4SmB5aUEa3iNAEfa6gAyZNy/7F1oczV06bPxPMR31QkAmq6sFqLRwLN4Ew3
zGO1SIwUSL9srsXolIIXcP7izbA23gyYw0MwWH/BJ4LuvZmsPDkyDZeX8vYltXnCAiMqmSUUCGVd
vkPRGOy0urHfKZQL4DLgZLqANXlLi4BCAgVBS0c+MeM3Do+GYxP4cLJHsIVBhSOPMoEq7X0I3KXJ
oGs7Bidc3E7pb2L07cENO1CNmL0tzzfz/b2OSxJ7CDkndlEQkhr30x770setyNbTF5SPxDMRDGMa
p/QKJc1b/gg4mdLjdZwKss6xUpsIm41OfIcD4M+m4uH2n+kNi5MpPchDQTMGXznLFXwi7u4o9DkJ
8mIbFi8iaGLZpiYpAOwXX7dNzIAf67uCc4GF3sQ8J2tdz8fyjtg8iQIPDPJtogLH2fCeAqDO2Ig3
sZFi1ZVEjqgi1qmimpupMiapvu0/+6nH8crx5FhR4t14BbEBp/H3QP/7jNwX0vjD1osv+CNxQmno
uLNPGd4Wy7sDagORJJjV2XNCUCri5XWCHhbfCXOocRqd5gb8hsARLGv9Jt61on0GOjSY76pAwkdr
ojDjLF8a7TSPQhVWc72VpAbbMpENBgbSX5bMBq0o3Rc/Zv9SXTC+Jde+n9plYvSPUztVWl6jdXme
5xh0gQVizMRJyLwmvViBRSpDjJl8X8eyN7xIvzCvmGGKkBHgdQcq2gJbZbJ1z634+9V3JPf+L6zz
v6uvfSspGnsNpv+KQySnIFYTrLNJDA2GTkmRFCMhwZVfKYI1XrxY7ozkRzYY8xJKOyy9GqEyLvaP
mvo1HX5Jg0NKk9XF9mCiuD3cEh7ei7RVOS/YGmCIANp3c6Q8VoH6METnO4unJUEgEQs6V7+eq3YZ
LfnbyX6rmeiFfqrLjdLNWV3Ain0IvyNgSyTRBGAMUwDrbJW0gFg38dDWwCsbcKndmuQdYK4kCKe9
LTlPz28poDYD2pWYRnHhdby6EvsMu3VYAc+r+Phc0c21J6TZY1P2DCKnN12MDqWhgKhkc8v/lSv7
+rLboTyV3Zm41wKy5Klu2vGv/KGYCv6QbUvKCRclKSg7KKdiLsSs/H1NgPB/WhQIIelInziUSr9l
adPq7HhGmcuiqMOckf3VZx+l644hdEkyiccTL8dAK92Z1yss/E23Vi++srrybhhZqMl0j6srBvKE
zEdwDBf8WtJ1UNqwZr6+8uQouScAAWGQOO8v6FBd1SUj//IQ2CuYYcO7fMVLxFIzC4IYOYQ9KSvx
9/3EezAv3l/eTN5IJ+clDpn82EOeHC4Hx9w8D3qE/oMVSAzKS78Oi4zX5WlyP/B0XNu8m3wqmiDy
cfKsHLwAQ86pWcunacRxgjoYJqErlWtzehcAWQYeSTfZIYLYmQ4kzyjJSi7aJrFQ/IL2lvOSj+a6
gJfEyFkMigsCgjwmNhYVZsEA21SJfUnASY7QuUmvJXvZ8lvQVJLGDbzPjIiJRmgLT4rpHyAjzK/d
dwn6cb2YQnnseSYlrCgi4cSSlIC0IZIeCNtLvkAnB1AkKtphzOuT2DDYfqLitk3k/xZafUQLV1my
Y3wZCFGvZbT/y5XLThWpPfkjSXRI/kL+eJuNAAsENOoDnz6HHMffEzUK2AWfkMCSrxpCHVpio+1M
9hJBEjCjASlJGs+Iu0ehTiZwnB0ibcrvEXmUv+NcQArdMkvyV50zpWsGWyKGX0Jm9UGSZMO9fC/n
w0GR39hdHza+2JWaiLMgoxLpnK0AhmGi3IkvUHhIksSKmivBCfx7CcG/QEXGlRDYI2+xTcRglUux
agW/l9dKUCUYS85ZLIH6LDD/NKWVlaBY4mXB3E3ISN5EXzocFakV/V1ySXwA10wQvfgwQfcHZvgj
sSA6kOsU054vkbSEPIL+JVasCfAkkjiRLRRWoiqW2yqHnL+CmEBL4kiOocCuDkQkJ7El9So3VoBT
yUVzAH68niGwyxFL2+4ZSyix1erWTerLUUuicUtEwIfNiPzBlXL/Ws5HEhOi4jhMSlJVMOrxAWLl
LX4vq++LaU+uiVyRSwo2vQBVMpcY0XZqYkhPMRR33NW7FCILCZKySCXtydOcqpwa6VBOUe66zaqR
dxKk+3W6Gp+lcKdYuZekmqTj5O58rduB70nSRc275I9lJUtW7Osys6LXHndbLocAzI5ctJyJoAGG
H7mY+tx5pEHzsqagZ5JIiRUsmNkCv4uFZ3XgEfS5+tAQgsndVx9WvH7bjXRiMTlUOUtJmGoxKXHi
o3auQ6lMpC/LhY8WR6+H9b0E3+LjbUJwScHtgtOdgE60jCP9EmwLSBOelgtPg0cuWryxZJspceCu
7dn5OLIf7UcJXKTCQDxD/l8DsllzjzGJsXwr+FA6+40PyfLyFBAyjzLYgmOpFpBKgMPeuWr4nth4
erjUDiQylohYPtLA4sr3R6onEjkLSMP3S+CDgyjh2JC/0wRbHuL2WeCEPKT6Ibl0g+yyxOOCJvmX
/IG8tWTPSw75QJGTP6jeUV6qwyYFfiihCtHfpVKDz/tK8MkbAIHlGOfHSYc9Ldak3jk+eyand4n1
RtLuj+AmZ8BfTbcLMOvMvAcay1mLy+RlYGk5BpAtdCxy2UjNvfDJk8Iha49ObXigy+tZbLlcL0GH
BhkPUni34ngzwHQJM9HwXALBjV8cMAOKPzlgRmTJgCDx7jnfUBnDWzvHGAwBKvi7F4m57Uh5qK4k
fyZgsp9IbCtVoTIwGYr4uifl1ALISs1HDlVuAVlH/BhOO5R4RGIDfuZ6SW2JSpBGMqMIjpE6Yw46
GklaXlIHRjFqQUDZZzuF0jreQr5nCEdrGrsTgyyFZGQkbpfoHQweW6GUM+rEImUvuZoV1FlVXCzZ
OssL8HuUjKYYSCNS3w+SZZcEhtiJr2Bt5SFATZOtGCjZGj2pMnfpkGCXh+SWBzGZbBFvQo9gPARj
oSeUvWON7VB47oVmqYX1owRySah2eMhfOhDVb/EK3TW/3JxvKPLkKuoe8aoOdLRJjpNDwAwNNZNH
gcQtmEABJPMd8FmwcUbbBgt1B1BgMIcb+ZVHKNY5LxdI0/EyAPduKQGcJLMhuoqsOWMkV0XwZeHF
FHqBXXFX6nj/9h9PSuJHbJMgaRlYGPCvYnpAnhDvk9LBBs3F7eiYpsqB5hvfNBVrPNxTi+PV+QJr
CkIQbylVFUlB4j1xJF+2XIJrBytrhoJiEbAgEKkZj1ExS1DvcGkLNqQYiy+b0t8LOM0W2i/7wTC+
NTt9BVIopjm64zAsf2mG+jOQajfbujqZcslZ21Rv29B8IfknsEoud84mad8F/Hk3AgqZymSRCziT
7+UuyS2hRjsZ8ClfTogzpYK+6J/tJH+Tpl4S0iaer4rraQffMtNqeCKNrTCVrCxOaSrfSRiAW4xo
8x/ycc1v00/ZKpL3pqgFyZZQ/p4kO4wLo6qH+zzhWjfkDxnRl1gDP3tJHAvYE7yTU/WSzbTz59bi
K4co0Kf5lAxjg/yDePss2mApxydkrjWgIvKVqGDAK3SlB4d7K1xFBl+b25MvNe0zxKowIloXsQ0p
wgli3JOdE9yos2clby14QpIvLJ37gy+sqObNfyoQ4XlNHQIsB3swTNmXXSi5ky/YJ56zAETo7+JV
qaYJN7Y8gFnQLfON+OQBLytwA3Zheykc4O2rlIP08PzkkZ0R/+dFkH6r/CNZGff99CTER5KVQc/o
UnuVkIh8CLkMMV8ufqtu/Yv7mm8UBkv0FymKY5FxYnagYd21D8YNrbmYdtlNX4WDPpaw/3BTXRLY
uKVrA7puUihSR/rv4z+5k3wmZST5YHlavixrbCUqQyC842EqjlP8TF/gT+RX4ppM2JLE5GJ8+fdA
HkeO5+9hGc1yPxqe/+2Cb310BjWJerO3urn92IaopVxI3iTRK6hCws6M//cAkz1LGOh4vZ1JeHrG
lF+AHShSquZDLJkTT4rzhMBNVEz6a8nRulE2jCUa8m52LJX2CjUYEq96QLKXQa2WQOVIu7P0JFwa
JioaIqTjwH4h1GGjuWw/ONyu3Whp8k11SQdLMruigjiRipi40GopKVbZmLJd4XorR9VS5gvFTYmj
v2ACKnpybWUVIH5A6kOP4WKggliTmUM3G856+f1u5nE7Nux1ASRyUeR9vgwvP7HjZcEbvqSRmT9k
r5GgnxpsgVU0YETE3GogE1VytUH2eXF8VNXfBGPXgOJLOHH5jiH7S+LWJPN6wXDguMvEGMayAWVL
IrUivvAeJbEu1TnJojYkYcW8SvIdcBlIvl5MtsFDA3bK9hEha/NdoirZdVLazZISvymvk2y/+E0t
KpdSHxTWSUkSFfDce9H2VvbTJdPJzqIAy7aTxJaxltf0/Cz88JIHlWKtFFG7KahyIfkkmLKgxOcK
bz4PcY8VtwPZLLLfJI0p+03gVn/fFeynvy9luCl+Wcrfmnu00l51eap2c7lvqMFM5CEQUFbCpWPn
62bujbE7IxvA1DXpQAmoZUFJK0NFZagm4cRCJQA+3O9CWetSGQFfCOLviQ47ymzyJTV9iQkE70uU
IhcVPv4JYqgWAZtYaKkvaW90j8xwgoR48N2dJhJFFiSjv3pVSqJJk3XHgCj52IZrBNCMvY9DLHUw
6QaStfTLpbpgve9JK0ejNxkSG+vfHGJlpzP7vjf7eY0gSh06aLfAUx4p6Jm3k0M/ymt/C3cwKvdq
Yr5ALMhAeZzKYL1/UmalNoNZyibTogQeDtz1XSU4vBwPo9VzS5KYfuXj2CjjAWGO7bSDA+XuCM8i
A02m3+cRmEN9gIpleIOV/PCyotqDTsqCLrPTdtzPnGvG3ooXZkPMR287VrHQDO8M/olWIWts3Ksf
vTYykSV7RYs1SR/NOTdnBQPZYWm+b583jIKNEXvFkcGQG3TPUG7H/ccZZl9IYZZbJlS1qCUCphry
ln5u2lG+bq7sTWAwYfN5fswQ7bihwZmWPu+OgS7tQLP4KN8CAeFdNSmoFX4Hs8fRz72gPo9oaiv3
0KZ6UDQcxxlD0aeIqbrXOsPnWOhDM1m7n51fmJDfp+OqCzT87pY+XN/qxqmZlFWg33eUCXK/Wbhx
lwyMCKdW1EEXuhtnrwjupe4Yi3YsRjtrvENE5GqPBBucq/Sp3e9/00t1oMn4Pph3wUYu/8FgAD5y
L7Nxf2CjIjMaxdCU89yc6f0og0LT8at0rEzhcGB+k4nkNqwQ3vFd2OYO51Fvw3sSnVKf9N2+iyor
OFU3cPNa7yhjPUBUTcN4pI/3t5tnUWpzx9tysls6BjFfP0kZqWVAckXDAgo9NWC1itvaT0t/mjFh
rI5tb2xuo93tqh65T03hNwg2JOf+wWvHrsyCN+tLTpkmKMazWxnjHh7K6fTIoLQBNYVcuS1tiWO9
pPvQP63g1kIzsICKNbkp6VIfA206KevRklAEU+cQa1DDe0sbTQxGhCgoGWR2V3f5pB3HA3W0J2uc
m3fpWHN9YW8dyLdsXpBGrl/G53TsqwuqOFjGMU7l/qOcbj671Vi9t7fjCUvJpLHRp4rzMN3NttrY
qUZPXE/neTezmfRlGuLAEhqXcxjkKbUj4/REp4/uS00d6TFmdMalO2KwjmByx3Q55SvIX+MPtigl
muHBWTEj72ym5oylsn8/PcOJTQ3XmHXUcUbQP7RIU5nEXdxUT4MtWVwc/QBXlhOnT603Kl631xlC
W0il9KOjxwuh0dfIvrRj5zg6h2XnE5zMpnsP4qOIdkjjOBo0349fVrMT1PJ1UJ5vap+XI2aF6Fd0
dzJGm9xfHqH+vumjF1rzp101PtMqlgWQpzDuX/s3m1ViLdHygcETYOfE3LNrRhAoVkN0XMdn5Gy4
emNXnTBJCYEJNRrH3xl0+0KDnr6SMLUeyKz6rEO0227qInSx+h8bKCEpnLFKBmN87MdABjtGnX31
age7sTmrulG8PG9uB25BfePMqUfVoaVNK9RgwvY4ZnFOOcEnJfau8tlx5D33o4NLz+qOQPBWSRpU
A/F/EGE+r7JRlM31EEZl1DCe+3YEH753y539jKlnjrI5fViTc3RANPHkP6Y7RMomrFC691JlDBVA
H1Pv28wchUqaltyZW6hdV+PjWz8lvW/cHuC2nrZ9iGU2OHR4Y9r7zQfiUbvHc81lmuKuJinSeC/H
81g5hfmB9mQYljrWCtwCtCimE0iv0Sjaju1X5uaVAKr/Hv4lY3HUwtvhzoW7IGpHyeqKkGIKgVbb
wRJQzBBiZ6Ubo9NCGaNAVoNbF1ZQTgZoVN8TVblWPIR54l0xbphzhIIhWE1giiAjfM//utciRUnF
71519u512O391IjsE0TXTIJbMIFOYdCqYGx/xmQY4EAvHm7YvWlG7Atp/J3jJKfz4rgKWFSnPewL
+iZU743nzezgwjYx5dJN9/B/PuSPDVJb16traMwWww1p930TTJf6xIZm5TDaBnM4vHE0GkJKPjZl
O6FPMt4tpJfhfLcaHdHxgELqfhVC8u2n4tKGxca3z5GKeAESQ1mYm/FqFTs1JAQSrK0+zsmbsRo5
q/E2orxjIKAAe1jXjAx4EFAMIZvewl7ua7dgVGd8iJHrQzMzKnE8sv89f23cZupoumNSd8ZaaKbG
KVF8CwLjdFTngfrS359vSbGod17q26RW1NkmjfRtzFV3O/+MttH2vuvumSNlMTQ+mjRHCmkT6Jto
1ERd07iCmd6ErIiB++a+VcbhfIBFZaQyCM7QCG1UOx8+FnRiIIBlCmWXjxSi4LEVli7tq9xTiJQn
5hNnpDgf+8zff7gT2FNS2L1G6qsGhSBML6wlk7c3mD29n3XVVCsuFQcaUm/zWxRbqVcw+8/UsH9e
isFZZmsXWoAWsFZ7I4ZWxqccWrBtwbo2RnUxrjJfp0vjKlERmIIRouiCFYM94+KTmPdAGZzwwBqv
5mUe3I9GKlBaDdBvKGgmhvs8OB/GdCbaS2TDJsKyE2N/Ty81pIg2TdojF6aA2WZ92vn9zXCd5kyJ
jj6T7DGDVgI1Pk7pFk4hIYzgFrAjo7MXZu7VeWTm/kAy6BRuP5nkFTG7lLnMKjCV+1MV2Fj9SD3O
0keqI/l0t+hItECjAcEE3TQrP6nbEdzS7CeFLqw0Rar1VMbw2e5U30Zw6+bmrPpd82o+OqFzad7R
rprBGZ0Sx6XK0EQezAA9LL3NU0qyjdzQrZFOV2sj9F/U+qklVzPf0r51jNCnRUn0pu/H52XrZ68Y
SuW9IcA3nxzYmmblYdqoSXO9Mu4Gyt9NgkKSSCVpt1ZPZw2kBmh33MLxBsPr+JSOaUk4PHm1r7iP
zLO/UnWbwY48UStoTOGxm7apP9wo4XahPPdvTCafzCBdwd+C7V32sBatsdrsxuKpomtTuNl40oII
6O3ozOkYAGLMD9Q2l0ZIma+FaNfxjZvCHddYyOui8HEhXlwh+nhaSg8+OhVZ3L1kzojT7wL3HHev
R4Y9P5hG618PmxniNpArOKghPKDEsIvttVbfubvYHG+HkYvUC25CE3iR3a/AuuhOYi5W3rVhIA1J
X7/1ziXYJ6sGj3xX5y9NgHs5FtHeu6nRNWWm5WqlobgXplAiYwiudzh9eEVCG13RSH+rZvohUEfg
Pve+KP279IHRh/KBtmhfRE9QfIEGzHe68WbSQ+RekPNDOW6R+afHFRw6sHvGm8+h4ybqMxPl2pfs
ifjk7ildqDE0kjXSaIEgT1oU4LJfBb4yH7Spfb8SPgwzfih8y7qANmWUQfQgTSXJdJNOPGJ52DM2
pk8vR74bI+CRHYiImkn7rN0o4vmqsf4GS539Vs/ySQxzvnG7fRueO6ZJtPAufyTp//FB7+yjixjE
S4PAFXwGj7IMiMp7CD0a7F3DLPHVkXj6jukjd7S96d7yMsTiudcFshgJdvDD+KgPWLoRwGJHiLRE
BFM28KSFnlRHSOPGpoV7n4BVxvnRrx6BT+XDNJ8QLz20Fkq4+qgbNezRKl7vXyAbq2fFKO5WPtTT
EOU8ZP3VR4M+uW9AwdH7GfquLpisAasXPqiPwu588MNDNgbB7rOoP4RZPjkBraf1s8nsy0O+mZ7m
6pj54e2rBUvN2mJKL5muqjHNXbuli3opkSQLtkEFd0Xk6QbKQ3YtOetuE8PVqpsEM9A4OosM+LYY
FjjUjhysWo2qJ9nSBI76MXCaUaTDQBMURAejdIhshN/0sd2Nh4XxZrVTJ2Qlc3GyeEMicUBne1xC
i3z0tanuBiu6dfzNAumIPQ2vo5F2NxTTak1E0lw1XNm1NsQId20/lGj17vSj6lXRJ9lpZEL+DfHk
yGIbBR7qvpnvanF68svuxpuqpFfSqbqb7Nq4cfzhCmYON5rtah/q91G/DyBROnujzS0eg3oyvGrA
RG9kT97oxc1FjYxT2MM2Y49Uostd6IfFNaLdKJze9I+9Ac/4Htbx5+5a3yS+erhWn4iWZsf8GhBi
IhXrXlfww/ShfdO/W+QwDF+Z/B9L57WcOLaF4SdSFSgg6VaRnJN9o7KNrYCEUA5Pf77dc2qqZ6a7
bcCww1rrT5OKo9B+7lPY4PWXlEJJfVmMC7N7f2zJSmV0ujc6nDT34ed7l8p2SoIhX4EJZY/E6Vk7
P7M9kaTIW+ufDqYM+lB8cjb66Jyx0H7PsTKq/JYd4hidHX8ex359/A2XNTGlv93U0wJH4Yk0N/0q
v57c/D4pnJRKPvacJzV0skWNO8PB6srF8wxVdtrTFa1UjzCon9DvjxXuNVSj23AD707OveZ3iqAr
eW0mIRYJ+AzzejHByw9cDvr2zBVHYFxjuCyjmraQQRTDOsONVxO3X0QfE1eA+iq80uH9mEUkzGCy
p3Jip7Z82EAK+x4pAjE41LDfeawywpSXs1u5RJDlD6fgBgLPRqQLaYH8PwbmcqeMEsjmZMiQCL7p
ar1GF6fQNsLXc5fJ55luE050Aca6FHj+3XODE1MrHc2YKyUFww5LeqWyNeIF9y1dPcKgM8ZNXGEc
OKODNSYN9bAmQcbMYSaUU457W0Z5QMOWO4wWndmDNVn91liu34Lcm6lQVfvagnvGsaivw99yxFoK
vxxoscVSX5FH69An+lyps8t4AiyE/5S4M8JT3B1jjM7OA/cYv7fNtdG8BichlLGG/cL1i5aFWX7g
SqtRwjgU164NHS9evYSTq3jZ8y8Hwa68sksmErfYW9K9x174whtRxMXBVyL4s/qmkH+KbkdNT7i7
6GcCvicwW68wWeiUOpS/CjoHjIy4V7dEaJBdqN+mgYPdD4plhYRyhvbpmbVHvOyBRBzdPU72Q+8z
kMBgKbH86RdhmCXDLEL0nswtcX+y1TOWG79c9rhxxl5AaHhx440aA2cqX0jDfTszeSVS3z6LDZtC
TXwCgIzamRjXPrPkD/VlS25P7Wr+vlbaZKkchp3JH0WBU3VnfIjq6KOMPbPwv10+NXrfVdzDSWYY
k3wbrW3t8ahoB3vGlfB7C/OzXC2f2XEy8WZQEdyEG7xbvghfdnomk881RIf+2H3U/PTVyzbWJU8t
LdrMghKVym7/jQchYsT99AXXobwxM1Jnbou5oWJpRxUwqrIyxh90oPb4ZbL11buSUgw52QcikhIf
f7dU/GgVzeHpXeP9dDIP7lpqYRp7PL2tbj1Z4/sp+PPZhryJ6VbBmQsbnTcem+Qo15yiI7rZYD5h
tlFwBX701uc65u5ptk/SQshRxg7LPD87t/h9Jg8MTkv9M+28qv9g8065MSbxvB6RQ/LrVcxf0qE7
BsaqMVYK8+U38m7RD3SkRa0PO2PmsE/7YPnEsGK6ziK7dBLJy7XV8vPVe7Xk07ADH8tbAeGR9zHv
n15a+1Jrv2lCkGrWS6mY0xEmi+sMd8x1lZ46af+JL+0r/E5IaVPtfOuk+z6g2DzLXy0DyA8kuDQJ
FXqzAFNPTsdDh1C4dxLFqvdY+tAsHEbCnux6/KUfaDbV0zGZQuFoOmhbbgt1Fy9HS6X0uExJaS8s
6bt+JPsY0g6l5IPvzX5fmEMOa24+Td/oHPmFz6IubzoFvM/OLUI7PpCHmUfL5yE01xwYiaesZk9f
qi2uTi4P9KfTmwEuKELj6dc0pwptFf/QnLl7eNJunNQx2J1B+AU4SdRYU4N6WJ8WbHE2c++Ie+ur
zrzKcF6kO8YBzm4LDSda9U8u7FGb2gpZfPvkoYaHrsJIS/ulONQg475OCUrYbgYv4yuPGai4tJAj
h4GqHMJiO+ir1/Mi2+/Zo5JOqkFxSF4Wh9JkG5qonW91IO7HxsyEgasVTnZaNQ+E5ZMxrxghdRBo
nutillsqoE8j+0V2ainM7xSlWr96NfencmCwOlJuxMxXp5sp9nUcjGPmBjEunMQmBaeaTqbLV2lL
h28QUFzldpfQ5RV2x6YgIbd2ab0wrFqP9JIZpm2jG4y7frh1iLkQWfGNT9JMG+Ws8p8gPY1kYwSX
GGld3ZJY3XxT5+xiD9tUiR57sCQcdZixHN/34m3Tl8pbGHCSV+cWFTpoPg5E5YIIG5pe0J3SaUM3
ltzmyKdbNlhXcJs4FWqpvbRjlmwSlPYOvt7A9piJDq6pL/puVZUejWH+1+qLEE8pYuqU0yR3n9/K
4iRCnmIvxwhxXy0mTjp/HTjo2R9F6gQD7Gl3UvxkV5XqHDS5OKvhPX1wwwu1NOPpB4LoCaMcglGo
tC5C6/zNrfNsNkgcSLwRwWfYwV6jl5fjcngNDqBWh0Sxo8XsM7NGjwumXwdX6bt4fzUp00XD7XyZ
QvHxfpjDKgq+DWJXYrskH7LbZdrhuVLd8QwVD3fScpe0dryl7swA98lj6L3o3HxqBFXRUEYe1+M4
J+aErlfDv0+04ITuOAau5cmFuB07PbG2bmg0X/h+OZzzM8WiVkO6XSCbmnNAIfp8Vxg67ybqnlN1
sphVOLWnGIwvszPG5q0dkUMZuvUu3UuRg7OZReRj4xhoPNySJlaxfs1tdolOaF/hG2DTSUsxfSDV
Pcqh9yZ8J9koIZCdSFjLKKm7dRI7EkLC17ZxpR1L7kVO9AirI7K/FcpoUbjWoR89giXGxzRxjSc/
HSmwp7f4gCPle4lChCtHhjAe2DlUtUW/nJk7OPVIak2r7FmgkkXaL0QoBm605hHDoXy2Jj4jVzB0
TG/caPKHpHgmJ5oTL7mpKC4Y3hRg6iRFPG08qxl4qBfxMRhz6tEM3/UDp9EniNejaFHAbyVcO70C
WqJqEX9EiUa3zsxn5DXzUIbh5pC65tK4nj1XGVFxFH2VstFpNF6lm7EdmC4U826rcG3GoUn0wO9Q
MpR+j4hTxtEbmIoN6Vyb/apgouCk5JQv+BBG2ep1KuSco5pFR/pi8pXD8ZzBkCASTLWH6Glzrsrq
uVPPfG+u47i8JFOvehQGqfD8UVDYUbPoW8+8Max90D7DoAhM94nPGOvI/RcO9H47IXrSZEv8MNjM
iynK00rqW1QsJ8oq0hZ14EGUbANnhktwIpS0r0VuU4B1T7d+gf2oKtX0L9Kc8KzD92CyYeXZMqIR
HN0Edkl6kagm4+jO4p1V1zi4BzjTMVyeNjYpBFJCFqX5hjLCQNdSP3IyfOR+EVzDFXtpDPwkvIZ4
DkbRqpQuOeP1NulcPTmWBjRL5vrd15h9JiFMBmbgfIrJVHew2ElAlaPBaZ/IYOtDZNbOkH+P6iWa
iZHnJcZRJZFsRVoxasl+mdKRftPS1TJfm+9SC0aLN9nXgEkcpwRbE6lIQPfIeB9XTGLoVlwdte5O
Apv465HSHD0M7mLHtNn3U/eNiUpM6T74L3wTtJNCAhIj3hnzxu75QwLW+AAN/6URMUs0o2LWs5je
FEXQMJkCPTeN7g7YdoZWB7z19rNhP/X1S8uAW75O/ZKBUW/XdOXG1JqduP2Y5ybMojo38tpkx+av
39iv2jAbCXd6DVSuG04PEsyma/k87LOnF92wqngCMCGF4YROJvydBy4dM4YEYwq5In81PHc/TPxx
SY+HWWIcsl+K0byndGRxvEhJ6+w+2uW9b4QPI9nO9tpRtJxv6r8l9lC54GnE1WJWHPRZC2DwL4Kp
YH+a+OKzzCxYKy97yL0h1u3ug3zKP1LNiYoot224w/nOJCCAWLE1wRGSn2FwBExiDa2NSaUtl44J
iQj/G/1gHJG8gMCp1kRbpyQlzFMGFugw4FMMN2wl5iJgfbYTXNXJHQxnbdSLUHMvxJYvJ0wDuoX+
lVhM5xcJ9IApepr4RPWntjQ9MF3j82h32HFfprDS6L6MZcbRUVvpL672DISBfp3V+yD0v8/Y6d1a
3ujNeqQiUA4pTINrQS/IjN5HaB2X831xBxJ+4y2MG7G5Cw34rLNgk2U2t3d1HgOXd0iZ2Gfa9kZ1
mhdwiDVoBFdvw3O7ldW5qd+W2m/YHGJRwYaUBDjGmeaKtTD9rH4qgsv3crzGBj6OiLFYDfkmnl6f
RNKDdO86J9xvk6NyGS8dkV/KQt/n34zbgDSzcB3K7kBZtpHn/WbEOJuOUE5p+lCdrYStIHQfSAg3
c5MgW2DYsXxBxoOQdYZvc+4LL2qPamuN8WFa7vvRp0LoNsM5gEECgunrABFEhE/0Y4mq8ajWy+78
9DgiGOq9lIcuU6/YIZ6JrtIvjBspCk536rp71y5NYNnIt97HGcnB3Kx+Yl9xkj48mu8XI2Jjnuu/
zY7ObCDKLWQeADnZpXUAvMVzK/qMQWn0hE1VH4oEH+nKeipOtVeyW1C7QXqZTLfmZJd2DGW2s2IX
Po/8tsNBxrTJb2y5DVqrny5aw3lzFveTz+yRFTvz73UsADhqN3ukx5rC8G9i+ioVgOSnZGT21F1U
lF9cMHdjTTNhA0gneCHD58/BgvfQpMmtI5rHft/YgeaWdk8xLO647CJ37G0xBYKZre2inXQM9gSu
zpParvw3jgMeHGYC7rTSnq56SGe5r7OcXbZghBdxxwYcl9Vdqx+SOJpZqqBskOxTymRapKI71fT5
OTB0Mlg5YXlz+u5pgPMz/DH3fMaS3sKP0J2ig1pvGBgIMhhvaQHp7SGL0AtLfYzJWT77NHSGuSsw
lEXFNwXarlDJsU2UhnO8JECuAcHg5Ko6KggCifiQ3imu9TfI6I6ySVfd3kzuY4bMzbSbD7Q9/mQR
S5YgRVcfb9fsxY38jzx4ge35KYQHr3nxA0UbvgsEgCk19EdLUo1P7RT66W3E56azNdMpIdSVc3o6
QVxkYIJ/eGQLhwQTdliB/GkhlHtkm/5TDkZz2WNew92r/IkvQU4N0UWwuIXeATpNZE9OUx8XEd3H
TUnC2+vrCQZiR6MVlE5wh6z/1+KzC/Kg8CQVEmxBuZmQ8wEPX9goEAvxj2FTrHseWpBUyTUxLU6H
9E9Q/mPqHcVPrjkHpa9v4rW2CaADBXMZvdPoU0xS8dxGbgJLkHWCnTCOYF8zFWuXmDZ66mL46D6y
DjqmoKDEiKUC7ooCh+jGo4OGXQT2RwgfDE2hjowX5V/LS5lyTApmLKgXtKIUem30LYC9RjzrAi3V
p2Dj/UcfEi87ly367grmiyALjX/p1z96LQJMSgzBo4WCFzBGBWgHTLXav3E5If5o8IxdfC4guiCI
4CmF9lKQ581NvKAWhTbz5EcWOkshJDE3LLR/qo+KfwvdQcHEhP8IFYUcW+y23Eq3xr2/qh4hq3sh
xmv2eEtpC8Id53j6FbuLZDh8GcG2sDrUbhWWGy1/VPpFw4djsKbtVyFTnznhOfkSRKn65bcDQYhy
eKxgLbKZDkG9GbfxGss26D2lFW1D9i7LgASwSXxpSh5/1yOeqywT8su5qaEI2urEqfCxoETA4/Lp
aE8not7xjIC5rQMhmZFDPT+mf8lKDZjRp4YTCUfxcnCbe6weE80zB3foPXnHQJMsC7A+q5eEblN1
no5ewFDRDMeczEMO+sxpPyENfS7RjzocIRQPdv8nPefD1DErr6TIVO2CPOmp9e4X7Sa8Mz5aGrzN
HCItWGez6Fqbh2GiAQBCe5/vsUaMUBDVpNwP7AY8pokWqO/FoqGR9XXwNNMPH9xDHI1x69fqoTkv
J4Q878XPQVXAR6XVX0yYoTEg3mE6dlTscOYypRGka7mx05DypDdOPXX5smV7hU5bRdYAQhwu9NZJ
rmz/TZGzZqB9JgvtMNtpm9d83A57/fi6NQyW21NkfEDriddDAUeDNuAYoLyTjrOz4Md1JAWlk/lE
cEjZwDkEXhYTvjnf8YYhktEcBBvvzdTpbXfRsXl61CnmzJm2TqXuqa8C4IJ9i67QLqa/BEKpDZEq
fvwLnh6dJslKSiDNaihic+/nxaSY8d6Tk8OtaqdeRcMxyI7Hl/JFIFTTzQfQqdm2L8j0WOnxLkFg
5UUdpZXTMBnoN1nP9W8loUPAOqR4zNSl8/tERE2f0h8lTndkktGf31yZu4ICyqam9ELrHGoOKGi+
WSRes1EcbU1sNrU0sdc4hGprs122D4W4UInuxrAiGKV2NMMpf4DcSx+kFLvqWFizq7L+xjQQLJ8+
6bkcNsp6yrYko306N2WLv1VnVgg5OrqDDRrFNdKPtCx1fFQHaBVBuAEKjGxNXudfUy9tln2+k5Rf
E8fqc4tdgJvr9uQCths9uXw0B83EL2NvavK4W5iTI28Sd2CHOkNdMFYLnw79U78Coi9+o90T/RBB
3Axdych+MQ+G5fDkQcBIlsmTqIJ/EksEBRE7QNDtYEI/hUUIQpnIi7gR58Uvk3PeVd5cEjN4QZ0v
XC2IPeNPqk8MwND5ovx9e5jHCfZzv8CXsd1R6JyFqDalaWFghR3DZzMT4QiazaXYwuaEw42AqVzV
kDQJAH9/U/asIAXMHuC+HzrUtDcknRsq3A+0Vw9lcGg5UsTFZmk/N8hBt4LLTR9Qr6StSroIDNt6
BW9tloAQYW+VACaHAFm/rZiKCpY5A3A440LINE+mNr8Tr+Of98MGecVDMHUFsxzpG2NkeOHCXUlo
nypQQOj5Qm4FzPVBt0FRPkNmCjUdzrb4xUIWfy2UbqpjLDBLTam3sYXjNfFoJTYZlOPoz7INsNS/
VwRJnQcVJGGVJkpYR5WwY4uCjHeWBClmVyJJmdHrN4D8ubCveP3T4Qn7BWHVgJu+W/kUP7CHkcwK
frsQdglevDB0qnwd3SIw7xfQk6Ph1NbgSyV0IjAHdYQh5q34rD7bU7vPXOkO2RgWrsoHpkBCVmm3
6514XpqjwoczIPS4gqrMYmFdrPLfFNr7zFYcAbQzD1SvLWpwFYcpE1CMm4ytJ8w3xFr6/0LjJRY+
Y5YFI1u+klfgvT+A/+f6rfj/u93OM+wphLYcU7mj/KfkAGTC7KxmLxYgg+2e0diO5dXjw5e55Y7R
W4bnRXl64Y0h1pvwq5g6IzqvcDnyq4DI//7n3SL0XuIjbVnquS+7OlZKdjzv1zNENNGe2RTPbfKO
//dtgmetXmvmT/R/81lhCZs1oe8TJVKf2EJ0IB6s57MRT6CKT0NICnD/8vKt0IVKP4Yv/QjVaI1C
PuRa34kEXmGJJjQGhXD2EK8lWLBJeVOgRnsMMd+BRegSr/o/krTwNBGUaXxN4Iiz2zx0qVA6PuNP
8c7+t5kEZZb2E9s3D/4X4wUDpWq7gGIdQd3hbhREHlSz8RaWmIZTyOufm8dz3iEH+GfpIsxRoKKL
jxpaC9xbXpOrMKEm2MQjNZP3kROWp5sthL9O8gBuFqxCX3TFj4mLl7zMolScgRQqPMmenxmDI97r
mLUoZBU85r9DJl7+f0lfhMyiPkU/sB55kxnTpOJx+Ef8uDqNloUPCY/2T52hrKC4fD85v98s5ozh
25nj6BjdxVYgcBFlxsxmdGKLn39y4f1eFbjCCDRZ/MPaEVuFx+aveYkcXwdm4DO7OJqsd0BAcEm2
hcZ6bs/yf2ca61ssipSoR+gMzV+8RcqMuwint+A/Cx01MmXI+e1a6LAUr1zjFMMAFy67cgbTqonJ
Ebpi8UuQ8OXl8Pfcsqy7q1hXHcYtvLAKfyKFl8baPqvYJfIppYvub+D5DIZ/MQsj+hA/5MtpDpPN
053yEYnPXkgJ2DP/BC9MvkH4PwW1vjpo88lGHBLK+okaTPxSr2KDAzaH85EfT2VNqFxmiiPecQ2+
jIJqGcDaHdf0sC1P+u+lLV4w8h18eP87cHiHCT84C5cEIaMUxwpalyWuuvP2rMk4JCle8wXhiVXF
MlOvJR8MOxq+CSxQWKpTggYfAVqY9yLnhxv+gO/kf2+MEMTw25/3ekS0JYwW6x8kiGgRSt7L3HVC
hthChIC8BFK6eD8H9oLY05ywzH+FCldIZIUdnTAmVLBWEUZtonCn3Rd6KhxcPtGEUuu/LSEMEAIA
ze2gZh71fwqtCt6nziPhoMWIx5c/Yj/9Fkc9w4UPQUz/z9sF8cBZNFiUS8UiZULhyicI6sBKlxbh
qhDayqktxDyotMHUUmtI7fRv6lf3kA6j8YghG35q2O4+1RMSaEUYv9DXkMoOKKh/vv/ENwulARU8
bSleDQo2UWtRoWHh8ClUrQWPJTQMouUQPR7ZXzx0w4vhd3/m237/xaUj/FekzxmE07+cXmUqGiH1
J1/n+EIg9fiTp470ySsYqLD9999//3HTzpmg1esc7bOirs+oSjaDchwmv0G7mk4P1J49AZIVDzv5
iF+XqTxXgNQa3KnCpgWp+QjRT/HxiUCyYf3ur+PwCDgck6GD8xRaE2PNyaSGv3nKDAewaVXOuKXf
y0GjnNpIxfIVHEKOQ5yPhw+pvkkZmgkwRCIK7Cq7Kt1eSbx24gTGvpwtgnQ7xeZRMw8l63Jqvzkf
D718bA5UUBmF8WyRjb75DaMEcIz4wAhbGWByugIwPNMpRDrK1HT0iIpmaSSQzlyJPabvm4sWruVf
AkOj0Jn0G02yJ9CSinX0o3/r6rya2QYtCa03kUGoCaOdPmW0gWMwhKzAkcOlMvyo6jbs5pN2Ef4G
8ap83+S+tZXtFFganiGe1ZgqwvZ52i/MrVqvkR4gEdSomubrIPwFtmG7pFmN2iJG+sCff89IYRxx
fz9o+nLHpQnHXrbbybqv7X4B18WsFnJwohbLNuVK6Y8IBwqEeoED1EbFPGCNfWtZKcJyeTeauKIv
ElxA+j20m7C6tAa0y9TRbv3beeGVEq4ng9/Xq7wDTj8ptwoo6vKiMHR4fdTk3aWb2eea3MG59q3M
xfcBsR4MpKEU6/BScPR+JzsTYx+HFWDCoL1jjTDvexQvcj4P3jRkrM3+nR1hXJ9jiETtoi6xYd5M
lOWYwXy9SdM958oTpJezik5DD7/fwU+FjJCh/lu1Z5AtH23tRgov3pAsioLykH2ZpqWrLpj0BhKa
MJDQmSa7GJNVLkc1KKKgPuAQazdXY7ACf0KVv8sBFVzlJzpPfwhWO3W6LQ/O7FhRTsA78GGYRuoN
9hZ/ULfCHwj6Me4gyD8YwR+ennobL+0Ws0qmFsSMLTuUspfp5XUpvsHh0kO3Myz5h9lgJ33eeE0n
xb81994eh08Ft6PHJLC0ywv2YOYQhPY+hh7m0y+/GB0Yow9mwZS31qjZg+moxzqjJ5/ngFwYYBBy
eQwG7rLcqul5Or+w9ZibnR8VKgaRiBgdU65pHpjm21gIuUqwvxK0BvlVzGhjtH7tr7qKfyAmGfDb
nLet3gjldVTgRf/y3KGxkJznaY0FzgaZO9wi5ovSQtp3EIZCe3bUF0SWwJATwGmw0l7rx/BaJL9p
x3qzjXn2MaAjwARKWKivk3SO2DP0peVXQMqlFTtw5YbDnYw5oXxIHrLdfIGFyDZSa2jGBQTDKIM1
k1+ht4/ZLrvqENwbbmC48OkCwreHSNRBhd8bv+NJ/ZThUHxOreN37rOt1HP6/Vp15vInXRWCIOSV
EwLBXcG2oRpal4aXwVQ6+n4IbDXbwwPYwRslReqU27DEQY9kvGQRdm5glSOw38ffRYA6xVYewCzK
1AqISU5tmJjpGaFHzL33ekxcTbRRxed0BUmWTmc+/T4XnzPK5sK6cgF4MiGk0FuSMyM/SlK+XYTt
GdS0i7J0oIqS1gVUtxVmlul5uKIOooqEd5ZSH5YfdEAL4voK8vo2Kv0UkLmPVKE5VhZyoHKn3IBM
uMUQzqDeUZdJKS4S32Ln/Km7xLAtnyQ2UOYUJUjlRl+34GSpwZLJuLFLQXV9MtkY9q3jas5GlQro
HASDcCMO7rM8dKWz7n6kqwSViOi61fQNyWHye+aktWEYraV78YUIlv3FqDVgtziQoL8nV8AubKRw
yIYX3zFBZX3WNlhnYdMy/SOfQYe0SMi0C4NEO4nerp2/I08Ds4al5XXr/Dw40ep5B/WIAKc8jTJ7
YusuBL2XffRDQqGXYS70w8yIAyJkaDqL1j2i3RZuZEvQlWPQLVtrEeLTUNqR5qc5Ia1WvIRPdpp9
GVfVbjNCx13z9CLxydfQjcgOcwUo8gEjrKVYnKzVEgdsEqa6g8JeYKArs2uw+W6JXpyzsczFbJvd
4IY9vxq4rngeAY5+lorbFYjGfA2eHUMAMHRxHmGixzW6KPeTC2Vdd2R1+O+W5D/hXfE641+x+My3
5t1Y1ouBSuxzRFIUoAkow/2muUr6HDw0qRzMae7ECskHUgMHm/OOrUFT9Wi+pPvntLWg+UYPEybv
xJZ2rSNYmhAA9FNDps9nDrTu/zWrv9CJPuV5+rQyhLwHyVgzvxOCmrG32s+89TJ8e7f5rVmdJIc7
3pVXfwHyC+0jutAY8/qtOdDky4b2hU15WO9jzlEYsZSqS65t41K5qFommGx9QXpurPtdqdh7jEja
NTIykptoWadr3ifFAQvt171TwQ5U1qXsUCHjyAGWZ3eadWBatiDeDr6ag5TSyjg8iIVznydxrP2p
qwh35RaQ+gXYAq823mECtSJbsrdMR9qfmtuhAdO1UBjAUR3v5GGVrc1AJ6S+xFrySMHDk/PSzGCn
35EqGGDoYhe+drGgSZDhaxsLn5t8Tg6M8CBWSOEGFHOAcA9R5ZHdpC6MveTWzK2YL3mFbX6b0gdH
wKo8ISug6ZpD8WRyIXInT0gpDjTdHrm22YUyAxaGytXHxzgF64WACJtJJE2ey9VsnTP5dJko062g
HVn/O2GXSIK+YCXOC9IWwXjOk3W2/5h44VlhS/fkJ32CoD19VbONeie6e8g4KwgS0ralB2zh4RO8
NHuAbPKsQO7WcZyL6Ze0i8FkaGUGiMtuG69JBs7BmTWrvOunN19pLCT9u5AgrLCyUk8EF8bH7u95
hbmsPF4hE5gOMWtaO6tricjTfIwYGCn2p0R0qdveD7pVvg+1BAZ0Ggsnajjz23yn3CF2YDY/++EK
m5U/OSfu/dWv3uPemHFswL6sv2oxB91yVBdX6f7UyOTbbeD+sBhmblf+TEq4Y3BsYL6FmD4NzKEE
IYUZCdoZLK9Jh3t9M1xpDkwnaJY72M2ku0WCRcnYyXSyHDRmHOf6MFeV37e4womG6Lx0cOHPrCu8
PaodNeDurfo72EXk1HmdulfNYzybG7K9HHZA5irWs+EXsIWbpBs13o7IAkhARLr5SK57Eyv/xoUn
MaPynAsuCx1AtdROOIfD8nZzvpK3gelPKcHef8p+L9sR7+qZpJS31xpM5Zi/MH+klmHSj1Jy8MvN
bIUaDknmRSb6840CS2o2soYVYh+vquQuR6Jz5YUcXmgP66cHaFrhcsCVHqxKeIF7ZKU0HXhAPkG5
q3X4XO6QIMy+YdSpmVu4xuEzwSAKGJvq3wlvmsJaQGP3Wk4f8F/E1RbbhQ4vfVXZTBAj8/NJIbiL
AevNMxyDTdcdQus7nFE5RidIJWq/1NESX3I/+z0+D+qvf38hxqqJilul8+bEVP8N8Ye3CTGN6pUO
ukYQaKSVf1MWXe4rP222i5CmpjY5lDWEOEuhjrmts9WU94irQV/LyaZAntEhqMvspLWQeHAlX/X6
XlPCAXow1AJPUl9ud+UM+Iq36HIoLVtoIl1kh1/59QXWMlu1/UpZg2LA7FF2GMWpTEMor5YAO0/U
vVyw3jPx9K/2Wq2J+ssh/qZL9jIImlFujLtCPGFGrIyPXrbuneejxn/IecxWaunX/lOh1bupaIp3
PRBsPvMzkPHli6oz88bsakws9/CBUpQyKsc8sudnc+oGa46C/p/Ztv2eetK5uiXhUtJMIivWo/nQ
19PsS1pre1nZ9fFWhsqnuEljM+yg8dzCR5NOhmbFnCt/tOjBjvpSlx0cCBCo8FlwVpEWOzsDda2D
H3qhv6nd8PYcgt0+Xy9RBT91Lm7biJDXyxBs1q/5GRzZNbe5P0MRDOQ2Wvfp+nMlVRtoOQhrSpW5
vB9MOT6OyX6lUgE2X10GA9curu9FDxiNKyXMC8en05Hu5c/gj3tC0wcQXSt6Q2sZIc9x8562V06G
QD+ZxUazvlnWDpXGZE9GF76bqaXwucExOswGt19LvNb56wMN1So/jrVNIhMqGRNmIWXIdAXdDawk
W8+wm6KtGqeQoEdyIuSD8BRHQOoEW/pgrhguTPm7humZeJMz0pjMTvlYItxZKazrg8ydYC4POpRc
QnRXRHhhTjN/NYvgN2xNO3ufqqsO/R2tsLIbyXZ2TH4sAi7LcUWz3JAuRvCeA4ePeFhpfkqlebLR
OMco4jqblEo43K0IQNYrP6yth+akvrQejvw/1IGOY916QTI4p3DRnnWQMfqQHK6IpEeQZQN1Iwu5
kI3d4B8u4mfhZ8zWRIJri5fZLXBq0l3zxSX/1tc5l5nfIU2KrP5nym2d2lXnBJvnNdxO8x3eDihR
Fy0bgiEFA47eg1Fa4fBXMjZFF2R8oYuNx0VUuSqNJ9QuIRcqpst3fOGLhu3zmv9pQFaBW6meZkGv
lxhMNe7rZb95DU5jq/ICSmWiLwqXZ9BgCfJuRmtYfj2b3HxZ9bDlqH352F+ksiUDbGOeXSKS3zba
XShlB3iFlmLtmumhrqFJWTLoy8xRByyExtCRP4XDxit070qx2OHMuURj8lWPsF+yObz1qt8Zin/6
bDU7+45vDXpFSVsj1Q1+qx4Sh027sEIGcOpKD/UwEuKn17ndBHHyQqwapbOHVXVruHkXpE6iXE0c
Tg7ODxoiSilmtjYfkvQRen+TVQxyuSIeeC63FtjhD7WGfkC3R1oMkdmoVEXeNoYBwkz5n0UKqwJX
sH+hEizZ9C4mlIJjTZ43ZSEdhp/o1yfVvuK/Z+iAXB148BApx5mf/xH+J1/yywzzIayfB/u2HQ+M
moY97RM8P8aKSGI6h4SVjUn7InhzqiUdk+8jkzfw2CLYFYuOupkGorcxgnDSa+WZF/Mrx0RfX6dE
8LJSOSr3iBHL8UjSq76FSAiGEnkzbW9uLVGaQISecieci3CROuP3e9+4weaNzmk9Ogk3szrz4Rhe
p9VmNS4KOhBba++zZCm1Jy6qKQHidOhrwlkgssaEuYq9gkNataLUjb8DE7KyNZob5Dj36c9zi1AQ
sEeIPfNLzS24oSzzpnBuhl8dGWwg4oln/IBWnmIs5fCEXBMcXIZfQK+VnZJLY3DR6nfEAJ3Dik01
b3Pvj+3yh7GN4SWXZvXezMhECJyaqaKKEZqpWLNtTsNz4xsGHOlXOjK+yGtQ57KdlZ1B0kUmW831
MzvGPDdR3+FG38kDRDoECXwQCLG59a7ZlXXWKtBaMQvIA3vWXovXovjugz8KXJ6nBks8ssCUfeCm
m+IWQO51ot/okt8idUup3lC6t61LI198c0e80P1A9LabVejliOk5QOCoUGYbVvV2hv/RdF7Ljeww
EP0iVSmHV1s5Wo6yXlSWg3LO+vp7Drm3vPbaCqMZDgkCjUbjg1K8F0zK8XfHM7+krY8PqDOvcZz6
s0n7ZZsrk1mub6+PUMn4Q63qHYPyeGnlTyigPOGnbNL1Er2O1o/3pyV+PPVaICxsKYv+gkYMH0UI
iMUqZ4aBGZ9aGSQax+tzg9u3WwwUHhp93fZIHsCmebhOKiO0Uovl8XzaTT9Wr5Re8TCKTDOilw69
AWEdrlMAPYtCa9K9kjYqUWefg4w5r2BbR90bmdwx84MJOrj0re0BllYoL1+ZjRkU+PVEFNtfFbgY
A3UDITKgqJQJUmrInDTXX5Mn2TOqwnCSQSbn0rogVhI7AilYhHhdnaMhhf487YAloY+HYAXiSBiz
sT8vErUTiFoTS5WuSPYR8aBHe6Mskcd6JRVpW+rI7GtblJXObwgIlNNl6ji+6PLL/yW2WEgIck9s
d5L/hqpH8AeNBSrNFcha5sqoOofBwvKDSEQuE2uuaiIdcMx7KmZ2og7+2gST5EBq2dwr164Fhevf
+S+nrcSf/Qgu9fWvHQqAKJF8W3amzQtuiJ17eK6Fx8vj21pyfHybNqlg4O/92762r2U/YHDiJqkq
RGeQ8qrKbVJ7MUhQ8f+a6nMEdlSlsptJ5l0eoRyW7XPucXLhySVPpZCrmjZ9Sb4KR/A9zxvulcvP
unLtHHG9Dr1tf4lYke7SDjBLkfFN9fyWrtNoGhpMmxbQbYhRlNEibZcmGcchTq+Tz/0XRDUq5xDM
amar0zUje7CVyVe2vuN0txyRRbFkDFTumdbWldmnMJeKbRuCLz6HtifVNBzEIfrX1H1+ePk01xim
P9aLskVR6AsngxQ5h6DYHVWbQ9B2y0Av+3VIl5tH/5v0boStNwtdcTWq69/jhmWnbngSSifHBIhj
XBEXOl4f1k3+OkJ3WVUp+2wl69mPDReebhXHdHgsTaDs3e7wwvOLt93xSoKFiKF2WVLiSS082lvr
Tna8rXEAbtexs24CC3CT1MRkHae5a/gVqCmPuhA26iWKxn+wWQ1WkKpREA+RVa7e14/M4Xz3VAfA
vH4S/bOulE8efWVeiUpopGUfjfQw86oG5b56/gRGRI/y2qMmtoAXo54kyApPLgdsW0vEDtK17P45
D5WWIkBWJh4G+X0FZ7eUVZEN+0bzCToYegsD2WIKYavMRd1SXzlo2i+TwgJYoanATmlkXOQ/ZYRL
dBnbImlEfyYSTUgIvvBJfBol2wgs7NFFUhVrZ18p1RtV+ZzWJuMbXN3L4+JDZXfWNOaTe3eqb8bI
lrXgYf4Wu3bpMIlFtcZnFiIJ0yRPgdL1s/DDeKBehOQnsmYcbo0eJmI1mVcI6ckutW/17Xf2/pDA
/kgH5EOnKkF/JVq32q5O+7IqWiEebzPeKRj1k6+c8NoaS3zxT+zVx5w2Ux6EsusULyuiCKFGaP0O
3a+BGT60ECv6uX6mGiPKhIgauUKTba3MK1V4pjSD+mVn9Td7p/oP7+pKTzeTdYwditF4c5MvZaBp
KzFkvPpJMCSKUUjWpYeLv82f+l8TMpvTV9KhacvLs2AspGybqfJlePul6Q609KccyeND7fKcaptC
zFQJbV63NPiyXxxww5K7U0JwmjL7DIC3smbwKch/KblYGl6h9WVqxV6io6hlAfWtO7W1zesfoTm1
pZ3JmSAdv9IHF+3bN9rICzSoii/nJlavrVgYdPUfeOU/io6RSkOjcd+CH9udQi7ZPsC2fNq2jquH
UbtIDDNCZnyBSPm5Bd+glarHPD3Bd8PE5zr7qDw0DfOeJqTk0esgDzojHTt92jfmT5Tkw8B/BbCn
7LwIxHctp9DuJNInqPuavxZ6i+6UpitZcvdmSakWfp0+jfr7aXmOjoSUC2BUiiEm9fWTOf9zg/RX
+UruhGzvFyn5HNhrJnwDJrZpUEcimrLjdJ/Z0GDZJOq53rFaeMmlENaeq6+NsPWaSIgU9+4rj7jX
6R28/ckGKKj4kMjObx8X7yaoKTPpU4ikYHa2mSO8WT6kqpuvNbcq/zexJWAj+3duU4bTnj6JQ9I/
oGOHjmkbNwazsEzQXKBUd1kt24Ci7/AkGqn2pAR3JFOGzWv/nE9pD0lSysc2KgxL1FIRJQt7Zmb9
eKpT5E/FKh4cporgXTHPYzWHwhVyn6zYZuJl3jgoau7iRqm1T+cgROlG87rCecqep15InEz+dAnn
bbSi0rXCyw0ol1czPirY2dNwhYotL/eLNCPT/cJEL73whGrjd9fHlmJ2NPmJG6bt3AsSOe3ssPCC
Il8j1bsE2aUBL4kfiiyQTYzoTLJB3fxOf8TY2mRG279RjZZwcAoS/ARTds0UkWmnsxDa6F7Aaf9A
r8A0aDqpx3q+n1OKnPV2Q5TckshDc7d/4J8rEsi6PaL1ym3FMoT+oVEnS0kAjEbvUo942sAnvr/c
CBXy9D2co/GrhCe/NyFvS25wCdpASUIN/S1l/kygYcBYaa4qxSAtmMUCfM0/j69LkvvQ5gb0m0PW
UMKHIocIwUEazL/mf9TeLlRU/ET9pT7H4yUrElvR2SnPhnQZVN8iU0nWhsQjKA7Q2GQ4pbAMycpe
Ro0m/9LMDlENbGoBNXj0IKMoF13DYuWA8CPbCeJ5GjLlRpO11R8KiUoHE/ioKqkZHnWJtfRL7L5B
uxBKW34utBr4VLbX7oFaSyWZbZaDiukGcX32GvQvKIBme3CPVCgP6Ut8QuHnXQuLqo1HC2v9qGJl
ojGr2taDbHEKpqsei95NCq8H9VwcKFQV8f1yT5RATR6232ca2ZQ47zkLZtm+PK6Yb97iUSffvL2f
20g80Afz72pBHVPjj6CD/FFl/mOlU2VFwPJ++oKyYqMc5VZx/tnS0Z5+TfyUcBH2w3T58opltCPH
1/IZ9U9Q4ltb/ylbXRHT4BrhNj4tekcqtGiJWlflMa/vrntZ091Jl7PBBbS1B0Vg6pyDZFwryokW
Bzi7jVKfkAspehvtlfrZwbK77kJjxWfL45nogOk3qF2rXu207Q1TBMWfVNewqcZnvLvFDsu6J40m
6skya20FoC9+Q00l3oNTc/Fn6wK6gL+x6WAJEKLtJNBYXrZPrFgkaGkIoPxsnBHeXi1QkpvscW5s
61swpNGb0oG51/PnbAymw4rINLaoRFQYQNyPBLvu7fnU9DyZJcwT3RJ9FeVw2cN5RVRAdf90w2Ym
4TX4moOdr2bjK9JiCqmSNS0zqiQnkBsgqMeBt98NfjDjTWRRm/tdwTE99Chpwy1m6lRz0AWWl8Ze
JcZED+0BWpncugnym5Qb0xGLvN/kefGe7TNGU8CL0ZuGG8MHFsrMtTdqZDJhCjUwJ3Q3tm1gMLul
AmvsWfZZ5g01QVhUxxGNVozgrY9hLH3vXyltI7W9rx4IQTLcQVRCqUtJPJTa+YoGPX/TPYhN9g7U
STDiA0DO6uEPQZKutyhbi40X1IWhCuqbAuzmOYXbkWjRnvWPUGtJBoi+DsEOo5mNTZ9ji2kB8cdc
YUqnOaVMzw4YedaltiCDpxhv5OKDcCrfNU5S4FxhZIJKPmtf1QqmXug6wd3WgZqj7rybg5XYvxBX
lxxTrfCU5u0Vrqn0k+TqWX0f6T7a0X/H6qrFlvmyp1NVsnbYPhY4xIl2r46cXURv8KJUH4I7WJHC
YIOsPa7ArI4m3vJhC2sJsRzmWwKBTxQibkw/571+1hYNmxp7GX1uwyPg7qBGTlJnGI5iZTHWfJXQ
xdNHj/Nq2tYXZTa+HZCCn9IGY9KdPWfI8k4OT9ahnCHrqiybJAOHT0xckA02/GAt7JJWgHkyWIda
rr59SdFmNFnYVzHnM9wUqXj+tKEo1OFmCvu7g/RrE9DTLzTG3zk1j+wDdFsrfUjMk5JK6XmGxJGU
P372ZQrTgK21rcqtlLuXo5/oecFe9id5roTMEunOO2QkPIZ94/J1zuLPXL4ofqUz36JKsdr57YzK
k5KR/OHimFegjWBEbvU8KyJNX6n9M5HdU+7xjEndEPnZYJIkbYWCKS0x+0IQUoWjYVh0fib/Uckj
pE3pw/WtlH0gYq5uCEWzHwRQ2EFCJ4IZhW031cxbvrr4zGD40mVDutProXFqbPvJ+ppJ4/zCbAed
4VfSG3gNpR3qjru/BX0IiCN0O6avwI7g1ocvKXLTT1sJHnvQoxnidOWC18Sqo5Pb+/272EFl1aYk
6Rozdt7IfC+hxLHxpJskOZ1msgi3TLVjY4vXpwdsNzhJeajBMLwz2qLEbitoMMmUE/O0id2RiCb5
p1ArKWa3dtf5nhZYa8aUcLujZq21JPrNKkOrYqvcON1ACfNuY0P46fBWRwGoy7gTWbuR5aiKIug2
APZl2i2BiDyg8NB7dXo5/VAq0Tl3Dw0kNCiJINeYfkiWt882mxQyUTb+/r74mfyMvnM10mU2QIke
fIGiIKrc/yj4Z5t6Hw2EHjw92Gx4E4ZzCU4ceQI+c9bj9oKsL35WE2CEVfX4tgqyukb7nNavwTkm
ukHncYRTwLVa1zl+AypyBVoI6EIAY+OcIhmNScA2YNyUVL9+XkrlzI/7ug8nqv83aoBt0pqn0NS7
fgIXzejj5XrctDwYHgDr9vyp+jTNAHg3FpLqK2ClArYO/QXSf6Qw0T6hh4O9Ev2waQ3FKKNmP6y/
A2PatUhnvEE7wjJ4QpuWSu9I+NVRs9jVkfsk9DyuH+nUYKBYaGd+Jh++NDFDEwMIEGkXPyL3atyY
HbVHX0r74iOCdybqkCxRBQubYL6TH+aJ3vDyY38f2FHMv/xQz9p9MvjEU6YXTAqiFArdiS+I4GiT
CBmW3WPbPvwREEL4YaYeCPqS+4cD23Kxb6SAVHBDBxJzAlXTCAtefugmglrEJ0zMSYPYnbAKUqO+
4mYgz9rmg0fK6ku5evqtUKX2AyYsVuVOj8QCsJSoln0z/aJOkWYDEQg7vThJ6SgCfOXXDLLoBlZn
lk+kyk1HlNLf+nasO4rCATADTiYJnhkcb08Qbins5Vvn1pU0e2QJ2dtwT+NP6dRp3RGuUphAljfP
AnyzYegJ6IC4hsu7ynagJ+J4ukGdMNPJAJQFPIguCTlaUrmOwA+rsCpxkHxkiYd6CdERYQUhcpot
BQlWyO8FSgD0jTWmsHyYjG4g4iPiDhngfkW4naROPOdBvrIaO4vxTnFY7EDnY0ijBS8XvWl9Xbst
utGHFhdh09d9Mlwi2HHDbHpFRvrxy5aOhm5Jfrozs5MRQumtAYbgartfs99j7+zjHQIf2qTniYLt
IWdcHFpU0Ptrx6cDWnD66GEwcjgpkV+9RksaUn5L7rgNviJxHqElmMZbZphRLGaSiEy/DqWJioCL
mNoJt0qgcc0ekWyBKIOtaZh0seagbu4OlLg6azb0Uch+yFrBXIBACnP5UhDL8TogcKhvM7BK2DvM
enL5CnHG5MOoIl3bDxC9J3aKkRO3f0AcxXnpdamb7SDhfzh+t+Z+EJ17Jg28e0nWuOyUZdxpV2Bj
ISpBqHqxQ5T1Ehn8Bwg/xO7pJjbb3lS4+u90DSAghtk4RUuL67YzfexgdWchMnxa+72glotOgr/7
Q6aa+Eatm9k65YK2tWunyDiceqLWLBrKAf2iX+SPLahhkFJ1xg5a8zG7e2DJubX4THxWnnkHhYzR
BMpk0NgVKTK0KNJmQ7FVhWWgmzY0jQYVnmwWpP5ZqLk/6xkLtQtAS+zXq7NgXQF0asy6n2Pf4YRt
Gcd4yOCEIMg2XfPL9msC3kLg2xrtRZ4TnKC7CCeuHaAQUn3xOSWwNnxA+L3pfhG3snghaW6+ToI4
76V3frYbdun3TGwj/rxsij/bozAsSBbl8RHvgxUKBZJ9spzhw+i0WcmyD0Z0mqp1ztm/bNq7pnk3
+1zd07JVSrYqBu3vJYq489Vl/fZqAAWFpEqJ+q+jH9pxG1bhcTiit/pyGIiYYUMF2O3wTRPIRIPk
ESlLIL55J53ijoy6h1bhiUi2kkLdoFbkT5+fdhYAgcQcnyW4vywt8EV+y5ExuIVOdgnCXdp4qwdA
3Msuw9aIkBrJsAXtdEQGN+NpZ9o51Yv0wOMzGmSX+UYU+flA/DylGaWPGnqX2qgQ8RpXnwdzKeN5
d9hdP5Vi1+6Er382iNdyaj7Orucmq8HSMLlP8kK/mWoJFg9xX/XKStDRtDDFohgLXLbsNaO+0SBB
iUsL+zoM8T3xjuYM44X5ycBLMCa6glmsfu/0A7EiJUUBhXUuUAP5oum93iwfYYETwAX2VS9Xtxii
2tBXo5vR8z1uXm5fB2phPJV19dgTczv2kp1LaNCQoZqDU6zn6oe+ZU6X2o3KpSxgVvbdV2LPCBCs
zdL583lfb88H6mt4XYGCCosxCqEgAxYL9Uxgie+xkkN30S8AmWfreDxCATFA9gP2xnB8kib42WyT
/Qs1emwVdFwIlS/l7HuqbM2GlWbC3iPMCaBhuzA4t30s3wQlbPh77BdhB5M1f1Md1p0+ZSnaQMyG
rQ/yFQh5QNjwAGj8gkEwTAL9ZTc4ssUZnR3pTOkuyOsxhVrOKWYZg8y0u9VZY9hetP1w2EEFcDMz
LCmXj+surD+WUxoXXAOO0fYxcipnvtdgJiwYHDsXne8yOHbxZHl9kg1ApGKOGvy2tv01J7JirZNA
IinkJ+6owi7VcreHpibu/KUXakcd7AznRuKl1ICFFafxiLVk2pz5yVYq3O915/snJpim1D6Ec6Ja
f4+7Iy0QnYy80m/BBtEA/ECE2ziUDqSrA7V/hsPVcqmT12ch4ovR/nVWRew07D+t7Ifus8HI+U1D
MyMImddN6dme7Eg4wggxYo6TGEIwmWBZ6It2sA+sK+NEykPrdCRsWr9C0eI41q3ZScoV9X/302Mj
WZl+OiMyMJBRP7YRqhuUmLLzlT34w7Y4liIS0OGBoFFJPZ7A0xnUkvCNcC4PerlsAIhyz4XoCGGI
1gmWnQ1G50eSERFFiejajHRJsaJxSWQYdzju+MV5ToNQlFhGr2f6yBK7vhAnsUAsY6Tajpl8/OGb
CBsWWigZBBOHTrxtnIix2Ci5AINXFtjbdawByONOsoLD6u+f+qw31pwrd9OnaoolokuJ9IyLPtY6
2hEoBRx5b62GHmH1i0PId6z7o2I1OIkWlQY9nK3No7Pl/Ouktrs84E26i1tBuh2vQq0gniVvhfx9
pErROkSaeQ21Kpa1ObaMLBRNrq80QGUGY+DwumaLbOEmQ/SZICoh7WqrDb+zzRMR3Y3WLeZe0rXZ
e8BSqnmQUVelKRINhuWy0ee2ZNUrsICVfG/asiF2XhsFxjZ8dGtuL7+SLI3tl5HgCgkBhR3831es
6WvInl4100KlEy0lyrZbocclmzo9PRqHtn0ek1UaRN//MpK/LhzAD/BnkfL09cP18RI6MJp9tsnK
oh0OhDjFsTmq7+jvN+J50zmWQSnzYJEUDazJ09hD08jBckw8dlpAnSl6FSBe1VAGtSiOzDWJG7Qb
8OQpMOaSqdu1msuYI0mTKRPatoGZ8Dk2hJmENCH5n7qNXlR68HPtQogYBU2t7UqYqZU6ic6icW/m
e563fRcpp+qhOrNq266bkUSbtnJsklxsG29YR+zMETyBTk4BADe5WvgQKHErsEgvS30p9XMwnbWv
Wxqok17Bx9aGTMG1inQ8TeCjlwjUdHN1OXEyqY6z9+uxCubg7RcDNfT43wslJUA7pv2A8HSoETFZ
jpkELUEJnlCZTCwLMYkBzzcvoQjSlW0bq7AtcOC4QBOsR1R/3VINGiOi6ebt9+3Z1oAxAPFc5ji7
Zvz2Ay2/M1IriX38mjfu3zEDGPzSIvJwPumUhX8k0J3rnZmxwty49O+6s9mQXoRW5IGog+BANm0j
QOElbipbIrGZstN3oghnu7B5BHf9LPJSlOBu+e3yZ9xhWkXIg/h2yDg2fVeMWv2JS0v0evlLscYy
OADcNVaM5AdyF0SMVnfnuLfpV+YIcirOB+r1mltWuG3F0BLoA7gRDfs5gjLGx4bN3kkvwd2Dbobx
T/HoK/Wh9uO1S665BE+awQv3kp8k1gOGwd06vt3c0tjmFvYO5N55K9xUHX5vhrGPHpm0L/5u45+F
33KvtsGxy5OjJ0wq0n3kXYsPt2QoLEADGeJGQUY6T8pEWXwcwLcP7NxIPwCAE/Y77r4LOaGOlJRI
Npiq8HSrL6YPSdgMkjzcrtl2w1eacxYWmjdF1bZ9t2w2s1/8W8BuBD5QqeIN7lvQW35tr7z24K0R
jdZDP7vXEQ2Fktgve0UFRJEOtIa+7lt6NVCGuonvIyUzWsjRH7aO+js8o1j1q1U3vNJpPNSsjqUq
+N+b3cOsPbZ9m3G+lphliqledPJslVm+VQSYYWRCf9cx+sK8wAOEAJztg3Stc8ddVgSFxBmeQmgH
z/nbNtBe9EYvossnHG+5AG78B3ZpUkM/Os3QIgr46PdPkgg0HQhhuy67EJRDHT0amyoatua+7uz6
Nm+7VzJ4MIZM168ROZdl5d7RLzJUsSuXPbnmhFN7zsBboT/ktz0DIR8S325/bUHFLcMJAVIF/Dy+
JetTIiB9KHQpgT81HtJkDr1j7fCiIdEXM9gRRE2GcEgvJAKx0ZfznOwMqZisHpdhkM9vytn2vE64
83jsH3rmwDIcY0rvnjRkGgpyniHL/Rye8PGCNyguSF8f9GoOjXul0ISQ4xHwd45vgsB7gnrm3g1U
0pnmieZ+03VCOdBZaz5Ee73oNJc5b0pWKWAWMnjV55/L86LweOjT9IB5ROE4d1UX3O9jz82YQiRg
/BenW/Cwy8VfiqF5scXTwStn+rk9Z9Hp9JHir5Xjq4Ccu307PfFhqLYzjFdMIMNviHs0aAlRFq0N
Vd9P+vF0l3zFcX+a4e97QhmOm8b7ohEIR/Yk2SjYPMTiCx/+ZjgUm6g5qxNsKrpGBa7NWJ8qa8wP
0T+myM83F6CX43nKegFHaOqWpWn3lR8KxYNlES9RR8eCA5qxKu3wpcXUfk926G9ma/Yg0hIgNKoF
ogO2hdvaIihwZWPdHOG2ATc6gExOhaFuZdlv7jvwr16cwk4nMBgcem+iMaQ2yHPR7IupiR1qFd1M
SH9QVfeGycPs+bXH2GUaJbgyGqx/4BfrSeOkSXTNEBmwT+OgfOubWCZ9Yq9OAkboyiSriiupjbRq
TLt6LSkoe4IXOjj+HH2XmLXOWcC5sBb2texYnJsMXevozGNlZYsPl56UMaFs2V1o/rDYDRlyFK1r
pZeiQ+y0dxxf+gKHi4iWV1OhjS79HEw+f2AmiPAj9LQn/4C1fzwAaRCq4PZccSq2OCyp2railhei
VXqa2XI6+DJeod7KgbLwVG1XVhAqA1UvSe9W0fIcedh0FZGiQ2P9LBqxYbltqveOC2pVFvzYsF40
Hd4VAw+DKL81GYRrgKqHF42Jd29fg8PurdTT8xZLB/T2C1/eKwI8oLLfN+I6Pwyq4Bf9I9psBRzW
tA7gHAcR6hCY21PYsO8fH1/0T8w5QO/7E03y+9DQ2GSr3jBK1WnH174xsdLVI5ZQKqKyWL4tVUk0
swEJ9q6d6ONgLKnlmzaT2DZTF9IoZ5SktSRWhjgvokkQ1njGnycQYKglYhsJIHunF2wu7iTzE7ZD
8l0X/DCjFE9GT9zpj21qRtn5jZ/D0sPEuMSUOvj/t8PXGczP2FrwTuh4DTsLqI7szJ2sHZ3seYCn
aSFPhOXavr0LExZJ3LiKRZ/Fne25tyTRN33F8acSFlIOz8gXiS6O1YGrirVbwT3GTdY5xvmnY+qZ
IJDABaG3PFBjhMWzZbmdJlMAyt/sPyoMrtuaoxuB++Lqd9bEleVdE6B0HSGdZOdh+kVe3YT2fpPG
CNf6DFaCrWKktnQD1L2imITfafXK8DgcxpSep14dThEAj2sebxXAMtFL9Gbdf30EuWbTxUhysq1q
pcw/AAeFdpj2N04BItPuhauPgwm4zDukODla5sURksFuUpPElj0ngzkPO78W3K1bjRZdNb0uUXzN
3Flahw/Qn0GXUrxfthNH5GFudkhimDuLHVxjSKYUBkg8V6Ej4Hk6a5JDHYJkTd9cTzfLNSabhz/9
MH1A+loPeIbf19gId395eqIDfoG+6UzwLjgeAb3NsAug/sKdpahrfAQkHlV35Rva3ax6bRx0x4o+
6gFodVJDkZS+OeP8q14MuhiNFf4NHs7HrpaCR5MOPBpDjjUhh+AFsfqZqMIwQkPsCUNv0uvTNgvz
R1cWv7uhmlOBD4odMbVMfjRaGId/rTbtyo4mBjPr02QOsomaLvJ1dVU3Jo195UQDFVJ4COa1j03F
OHyaWVVfc2VWB3goY1Of83DOPZUJ77XLdxJg18jOQDaG62J0u9qMQB0W3psOmnudvl6EDY3x435s
fHNmvxM5Lw71w9lSsKYV0M8EFw+PpEv4zT4qM4nMOTUwb8J+dvqlS1UFqUtuBaoxbNJu1H4BhoQ4
W0GkGTn/mOEwNyay5l95GudEzO1IrLcnM3JueDtXASMwkykAnsPY29jEgBy1S/YuIw3/D/FokADZ
VnJDH1e9JDC2WZg2lXV6Q/7FjxE2dGpjabiX5v68r5HNChnNW1ws8ViJbIYZCe43tcF/ifqFvd1A
7/i5HrjRUgaL008ISBIKRMGtzMmdHkqE0CRKlynVRbkSRF4B26mkfvSFHVgXg8hPqhe7axuk0DyJ
fdsgxWPJYiC3FGadsaSgsBujYY1t1OFFDPJvpsyKUNJE2CLWZnQIh4DFa9hkll0KVkQZTX7lIHnl
XjljAiQfJ+9KZrRxnJcFn02HxWKY/AFWiOvUizPJ5enmh7GrtfbGdqhetoQfA+BWEXqsl0E2zZQs
bkdDJxuFRuAAcx42OhU+cMe+1xDc6Kj6koRiqk7LCWuJ1fwWdHA+I0JZToYtPEIRJj9dzHFFuZzP
4eaLL3jTC+g9+hxFk2zwTpa4yU/rx0do8bjY57BDSyQC46eAIAKZYvLQYoQeMw3yy/pcgYNtznnX
Mvjzorwnjv3kYzbeVODkgCcwPqM3177fRuD+LwOybDbQ1KbmzCEUn2DGDf1pD1njbJ8jopfLYHjv
z/s3qvV04gO69zDmGY3eYTZqKWFO0pzdLTEE8VjNeFfkw/EiCoyrKQiWZxwq54kkLe+xW/S/G4n7
hfAjTmoSus+e1SaEeemq9KSTbPx2Ecr8DdgM5pHMcP/EjXBT03qu1HxTSU2MTh+bPTBAePOPLWlr
QCY3SJo1h2MBvlchbnINJv68SOe/2XZbvbgCk/0IWOz+HCOxAEdl2tDeummM3vgJ8S/0avSldGxk
JhJOMu4CyM5ELocdxQEtDn2bh3C2el/uJ0YFRIhqL8ekxHpZgxZB+caB9s1+7QdO6ziVjVdd/0BE
NG+PqBI8LKh0Htb1Rs1o6kVr4K2N99wF6I2dIFZMtjfL6bByv71lXlWwIjZ6j7c88vKcKdSVOSO0
JB5bRBiS3hDmrKedrrW2Zc8xXrJGiCMFx0DK5pZN0gsNM4t3O+cCmjxYvYNLmF+f/BWHt+aVE4kz
DBBpGxg04k5+Hcugsah3BQ6xe13EWvzpjPSG+KGC+EI1XrEn6qk6viV+8zZ6Ik5zsTX+IviIeXZX
yHoQcRvxHa1GMG0A/3HwNXGaYU2cz0hg23/7SqjX3tD4QXHgXGSBaHH+ZoUwbtAWbzXHwstzeHUl
OHVOXxeFLkHk6YM71cCLlN6Xr1mnG32OOARwm038eoT7ty6jm9yeUM+Q1MB020j+oZ/aLNE6TKvq
a2QfO0goAOD6UHdOHhofNjR7xlHFrYOx9Q6jCd6vHBC/PCsdvyRZIujSvX+MgXAfPC51Al04X/hq
dpA2SZCjnNLz8vqSzdFQ1MzrW0J+0u3KUr89b6Q4C2+Ok9E5whlyK6BSez/w3dDc0ysbWQKIKmW2
cmPBw4Jnq0XmYlRbPC+fUsFNI2z9O7L/EuK6UfrlAJjFiOkuk2CL7qi2AmDXW4iA3p4Mh/pwIz10
Bs0j77lUvCfmT4xaMwytPronr9+rdyXNwdgdM9FCSvPN7xi34yu3qCkk9A+JFK3UrD5pQeuvXgAU
BKjCbv7hC2NKUosTUpTs8yj7wbLGFwkJyjOAd55ahhOB0g4E3hjML6LZ/vTrBLLtlpN+QpQSxx8p
WaQdAidm8pBGMW2JZct1s+xEy3HyR23OInSEovlSBOYmcC9mTYRdSKXoT+Fq0AGEmsjaRr0/Lwff
KPyPl9T0twWX7EXriElXWQfZwfl30A4lNcqZ80gYFp4PV4poLg6VYnKX7q4ZfBlKKcLY/POxXksD
b7EhkbkPAwrc44DtGm/5SJgEiLJxg3fPHi+6aDH1eenSW3FBdX/mWwE5VfgEvAkv6lsq0ETG2DbX
aC1JNrhRLGVVHRH9GOiOUly2VJ9a1/b0RK0u4ZeYnLy1CGtBmGSZmWz028DWbyJpcFF3YxJ8IG0f
vJzPMrAW+5z/yivRlGgWKGGHqBzDA83N5s/wgH0xD73fJalt8jtaZVOSZNKJYzetUUXmAJwJQEZZ
bhGGNAnoVmgLwzmeSjj5DjArv8eLoVodeoWnk2hE7GFdsxjcfKS+g++xTo0wmuY/H8IS0wokCX0e
wmtC9+vvnlEgoEdcxaOA6orfiuBKIzDliWcdM52iI1a5OQh0xWFUhUTnHWBIzio7FhigqPTCiOif
kRXk4xm+nlE8wwvOTCmVr7XukTvkV0vCjoM6K7PRNKckfv0cH9u/eUOFbCKKIXyz7s/7f/twc4Si
hTvCpVToX+hdPdboTL7rCU95Ol46F+gtJbXOnd73s60dQEcRqGH7vIN1SiK7bgKaEwwlrp5VAvaq
5wQ2yRgJdpiajuxSD+pZeQ8QEAGaEFO5v8Ukt7wQGWGkfEFl5tQtcnqmuQFPrlBTTHdDw+/LBvfv
a3ddub1Skg+QOn2+AbfKxUlXl8+THwXK1Q2XkVPqpNFjFya6NgXBoFkmUIfeVpLInI8Iu4grQqB1
qKJTX3gUMCvUBHST5Vxz2508xbAEtRNqug8NoRafOzVMR/P9ugbk9aw2gLkm29PBH00B8Z77Ra7J
10f65o7zgqnLVQsiifgkyDomMVWJoGeeQbUwg+lakBw8Vfd/5htzpOKA52pJGm/w4LaywtplCCEz
ON7byrW/GRAcPoOJkZmF3NcSwDdohN6HS63zrWw6WbwhAWXdJhfKvPvtMx7JVxmjGj/PMIH0dCa3
Y4Z39GP2FAtL2JklG5SiZMLMu5PZcL0ISOT//mTRBeQemYtHQmDmsV61e7heTA4/He+gX3w8VqWu
uefrXswhppv0kUgzemyBB7zqZx8qheA5w25708kKPgs7jFjCvFHoxUImwyF9Fq2DTpaRihme2zOl
7oRn/BUNDK7yvmr5v+YluoWTd3/XJYXOKepbIFmiPi8icYHoqNMHm6+zIDyWB0fS6UnC07a/toIT
DzLJB14BMEjes3InH17vrr4tm+EARqMuQDcv9RI/tkA0OOpoxkJsxyuJSSggBsKNjH0RYRBUfnpI
ygsYQpxDFL+C4cOTJXbgV02mw6ojQDD6valcg09FJag1VQwrmji6mEY0euP6tZ7trbmDmiqTo9Ar
cibGsj5OZAHHlj4gz8ay90+K3ikRIqUGlcm7S1XAy3Zwo/rUSNUComi7JfPq8gmUGNEmgMe1YFMK
+otdSJnyeecd8d4k7F+K+mU86jxyqRzZMTUBJwfq9MCOiu30+NCjTCZRz2lxErb9MF52sJkt1OtR
2GS4NOwaeL8O9aMcEw+MpznhrbQUDvRP7G8IijksVaEUepb7KIUIgM45Q6qfGHproOL24cYwbSae
MLO/y1+oaJwl1RBcaodWluQWoTLD/oqUSGPg1fFhYx6La0o1Ui+6zMQZOHhG5oJzwKZ/KJrprjJP
9WmJB+MNibckYF0cyXqNcJ2cjERobgaLx6EV/Hc2MMuDh8VMhZcELDlpIvYtswtciPhYjFMi5RVh
8BHsQeS2YW6Qhxc2UyZ8wTpHap9IzxTfeox8qC+v36lauLcm/U1nBZB0RTlJskiuZVYoR2EnYsk1
lbFJBz3N6iwOcy1kZvhePkUfUW8vXLZerV8W9OUp5SvWdtQw/o//RB9FX9s1QC1MD9EzVy7hH95y
9GipizHUjrGVRUuuLGedU94whSigidRuE5W0Ml55CGNgJpHI1KfSBdZFndQXz7JHFnWcYVZ1cF8J
DCJkqkePz75/6Jwqi67nuW4QFwyoFXB4xVajQ28SHX0cxr5I5t47oIcbgRfYOh0pYf51+qMBLvUc
AE/2CDZwp0IvEAJ3RG4uSkm72hNWZZ1Cn1jMI7prvOuKTgQ4SRioSPPVD9cBmVMmRPxptvjWSo/B
9JE4Ync9Fitho8XxudVLn6D7/kk2cEiCAYeB9+VprcZ8o6z5E5Snz8dzCgZUhhTSaHS31bFHE5r6
nZZi3HvgjSVxwwwfm4ZtldF78ksmzobAgK/mpAUrqZH+QjLMTB1itXD2ov9qDs5PEDPlQge5XoYy
W601YRGxM0PFvb9RbGvYhh1PEw6NOtLKzQoUayUy2vs29wDSLz/vwAvUfUA7K1GKfiZQvuHo7kD1
i8FDlzy86ciPht/Y+cdOxKm2ajI1Vr7fdLnhgulOUc1VU/cbyX4mt9lxQ41ZkwIhyY4eIGCd4J1r
LuXwxvynCMhUQG68f1Hx3DWxru57ZuJlS+SU3e4IsvpeQgVZL5VIlYS8XX5dotWMQj/MJ8kSyu+T
nnBNSsiSGZNBFT7GC0Y2dHYFYXWRGXIJxjqLhdtJHzRNq5Iord6+jJXUr57x+Rk4NouKkI3HncLg
8Ojnll6+r6AZZvOV5hqcZBCj5m3mVr1c774fA9O+yoDnTC2A8hqXOGCS4cRvnfImJall+2f+Eu3r
Z5y0cfMFmcD1lJM4+TTpGWQSsKA50Ci3YbQDAFWohwgrTaKbEveS525Ux5lr9TjWHbt2KP/h5DaM
t0kTxFuouqeMUMMPfYBdQf/Z0lVMegMjT2IR+m5yyPavW62ihOl8aRWkRHmXIJnuCCtt4OloTABh
kO4DtgADZpdlhQTwtboF0fC1SBnRerj0fidlWoITlh9kYTSbGt09zVupCvU7suhPT+l/zMToGk7r
hxG9nUw/6o3Gbzni5oc3jQtSORVJZoqj8Fs5C4U8BwUtTepYnY8EQlnnWsi3cpGJn1SAH7VzYT9p
ngU0NLIBBAkA1BKqCqz0j8wPxeVxxw5cC4bIQYJXQhMJRkFTAosl8WAYpD0xLJKXStzRtOZSRz0U
DPHbojqtRDKBNIPAU+kgG8k5GR2o7AB3gn3SUNDSAlipqGUajBkSEeg8rFEF8YbJBLmg3VFqwLOo
bfu8qgy7/M2UKsFBoGMbuun6aDMpTS41PK0tb0en0vPmMnAX9CRwFcJeyX1d/zLpOnoGMLqVGl12
Sg0kiQ/jOY96rT+TspnN/72FU0tVCkodcQgi6qv/IdouMu+n67lEu41fgXegrzOvjbqEavUCMlbM
PF0Hn/Ab90D+uKRvj6ovIuCsJ+xx+GpJNBJ510vQW5DhQpgK38dP0BPy/0iL/fcO3oVcCHG3zBlf
rS/pUYKfHY6R7+KOvIZzhyNXfEu0XDWCMBMsQmjagJ0xEfr/l8DGEXdBX2D0tOmUKPiqT4Y0mCeX
RO+a+lWWeIfu0j585g8JhToVWBXYoBn6kmqJnHas1IFOesTUIhcobo2iZ7jqltxH8FJnMyKNeu7x
yxRGzDGKhbEpsAeahjZeXFZKvxJ+6LADHd6RdlIaBJeYHnq7gLesVIfDeREJv65Y0UW9Rp3DONvR
eAqEZmxFcNPcc5EUwOlkB8RjgTZKK4LlD2z5HxPWmDyMKsRRnhGxzPCbcYZQnKXDXtp+INlbx9kU
gOoc0TxbximeplH7v/okylBoRGG/NLJhv7mQJ5aYXsC1QjsQM6up9zUaeV0XoRnZMAs3YL5SZRsW
+Iiv4eyaTmjifUbNQjTfm7Y1hG+z9ja+yV2EZO/TCSNvQtBGFmsYPjRJ4CP28A6NSsRdhBHPbLVs
t7gypl1N8uraxbxdYuAJJgYOjm6fmwfF1wCC5vl8Nd/4e+7uBmcOGUo6eMM6A+YsmCusL1eAkZK+
n5MBQQmkTJy1wNDAtpSTsd1HDzISO9kvhgR1TCHT5CbWqf021w3siq4yA+D6MRW1ZTpoBoQPrG5S
PGkKOcc45fituee1nI1XTAv6BKX2hgg670ZUnmLwtvnf5JkFg0QSsbDKgMx1SxrJ+eVyPZE4Ckub
Za8BcOGvqRlxGceUUpJSx1bmM9hfpqMWCDittexgNj7kwPlSbZNTUytjeaaUGKImyuS1DE5BpnoL
bQ68RiNJ75X7o1e9qUySoWjauZ9FTcd1kWKGG8jFcI9V0uY6uCIJeqaPeCtbrH8TJeKMgvTDjcR0
hNyFhweAJ/VOTscMlTYF541AU/KT45eog9LRVxx1CCg9ZhlLKBhAv2Qpej3eBTaacZboHa9Wn9Za
MAvqjg0K+Fv71jowlLeQmbOIYsBPBrOom16So1xAeYauCGANWRCHfT1NCpHHwCW2/BSjkK6R6SR7
h4BemDynEvZd/Ne8saHQCQDnUL31aPyXeMgIjPA5y5ZCX+lGmuSxOO+o6m902k4HC1mq2DJJmojf
yttQDgx9eoHvJ7FDFRLpCMYSdPgp7wl9NCDOK+e1CXT9/GiD4xR1Xch7cdXIzterc7ELvEt2GdUS
Azqx9JeQNPAdK6FTFXGMJTFSYRYU6aw6s1qpa6bO6/drAYwFrxzAIoRzXGq5HTPmPEee3Eye9AGZ
UJfBrCGgVGykiOJcsZ5PR1tmkBJjGXF7fL8EOhPxvInT2EUio0fRkSLRVeQRX/DVDHcKvHZO6oG8
krRlM5X7wQ2/Cq+eyRNCOSaSUYCbRHQR/cxcL6QL2aY0FSZYNBUCv+acNgGmWJK8izGEw4t0K8+I
0pzRXQpGBZJ4RHGcpMIOWSJBcnJMcBAW1/imUrTHWMe6TBy9Jw846tCWtaI3LyEiBAHtbXCEZSqY
1UmyMeD/AMytgRSFN00rQ24DenSzN7vo2ou5RuEG7YKWAVAB2qWYLW5H2J5ERPR3YZJo6jSO7iPq
ppjeP2G9tTwmbD1g3NoT1RXJZ01kBGW8pEuOmNot1Nm2Z0vCP7JuBA/DN0XysivRgRCjcWn7djOG
hK3NC6mgBZuNBVNmWra9HKFRGgkb9I2446ZrqOYhU3uDJM0dZQp/GSu5YVzr+1YaiNDlFaFEp9IW
SjIwAVkd3XOyWYAdxf7WvJb74TMy7mwgGnRuAvJJbjAyvhXlcRTcT2OqzejO1Fiymfku9Ga0g+dg
oAdh5bBnDTnwm/uKJCSDzeS768/cilQxy2MVyQHrJPKhaI1UDd2cSFtbwzIjDDRElCATYzuyNURK
xmfrcqTHpMjYyLA2k2O6W761AeWVvkt0laPnF7ElARWwyDnU0tnuim4GfJz6EhvKcpBrIvhzdw9M
HOSCrLDDbMCjsdBV5um9MXbOubm7E3vmBIb9eJ4Sa12brj9kvUi2uYOb9zIXhkYFfxu46bKgi4VW
hKm1Yu3aTkOudZ8WspBpQ9quQzQjxOcyQOPka0PwvmfHNE9oKAVLboKMOjn1mE513zNDq602u2LC
U4vA/4G+c1Wp7D+izrQ5Wedp25+IKgHZ3rK47xpj8oYyXj9BEBFBWT79fbQ+/3oq15IYhWGmp6f7
7O6zJedPPNBq/NqRAkVZrdzVHOKXQVsL+vIWcRsZS99hJ8FfopHAKFL9QNos8KSoCdnA4viLJnwt
rz9II2srKA7pZldG9Yk3g1DwUUQBI0QMDnm7bN387TiLmsaJfle3mEDSJdlgovzzWQe+L0lD6Tih
6HZmwuP5Rv2fHAr6G+YuT88BLTnzQ3kAC39XvXBK0C6W+mPK4d/FMkLThIv+Pg4quuZyJIjZzKty
CAk0LtROwr5Gb3UOI17lmBCXW6opM7IGJd9MRikguhxq//t7/Q5H8bsUR0qdJT/RJjtN4DmejIqo
HKdYWY6Xt2U+pI3vFG5VT4efzhlZfvz0oduwfDEMbA9kBza8iqQe86voD1JWcU1s/uFOLaGX60+U
JWvzhIMGKxa+5Z3/7+r1r4cs9QQ6EjQtD+TkFuUj1YnQmd6J2XzSU6+/VMvyJVq3kkKbj4rPz2IO
iy6ytrK1WU92q2zocP46vQWOLS58MI3uwZ/98E0qVZuTOZyac6vwb4e5AfcepI7a32ven4m99kFe
pThXYoT8L6ErCYf9SXl1iW+dEVK8DEC9CGVJWOiTiitBIRKvC0YtXzWcLu86R0id8KSFqlOa6ErB
lgRShN1ORECOzP5ByISEmRNXDq3+KSWBpwI7kjFIoAtWInGWP7FJYaERy0acClKJAIJFdX8swnqN
ZeZPhXJMsgNlowp0lLw1gSBS0hgh5UgXDSGgkUA8H7Ao4/9PiFhCwKJ8hEnmsc2CfK2OHvAdiKIS
4+NToVFtUU2SyY7yE09AVEaPzSY7pOLOcm/ZoOIjVDAHEqMHX/ALF1P9N9+0waE+JqtwcgV2yTbq
YE7rICi/fy+QZ1A0Unq7QTGH34teBw21mB6dX0qPlu2LjbH57z+HAHo2pG2tFeS/nOzdMvyPQ5We
A27i9TbR8tYnt/jmOcmw+6Fmf0ajinDdcS2+hPUPxj9zYkEDD8v4QjjHlauH6uhN0j1Na07ge1cf
BjoP9kTCI6B/10EIvYH/8n1pa9PzABP7kMscaLJg/9K+gUjiGkuht87Vie72BXJ8BvRNJR9DmIgK
T4Vizd5DylbvUY7/XuNf0OtH6M776Qi65mTV8+bvWPoaekXKWvX/ogXMg8c6uM8O3SBc40ovKFAF
FaN59DJaYMn6dBNBvxruNJ6ltJfqBc/W35fW9vrwny/YmH/pnFegaWlUAEsBPM0NL9J+SFyzcg8N
+poO0PPak9D2/JkN4fLuDdO0dAGjTHqjjxWaqp76awczGz5vAT2h78+yIR+ghVjQvxMhI7ZGWyAy
/eHtVpE/0spOMHm/k83s+cFZ9ry/Hhjti2kj6tKNYS9vIdEk7Q0mNAjOhBWiN93CYDygATAVyQb8
9uNH57bjeqdTxm9SqAhR65T29YEH3tM8/cu2/quhXM//6CWwIsTlPkwyoRhM9DqqJ6cSRnLIZQAu
ar7yexD/AiKhVuzgSYLB6DGfaCMP1Mf0ziSgL7Zw+A7oNPZNAMiFAKueTEnoEa5vH3b3Gqpjc3Gn
p1cv/y7w7kwfcv4btXy1p8B6D+GdOnB+wgVR97d7X3pXb20u+lRmbiBO20R/KZI57M9lOuFsodeD
yyRZbqV71pKFweI99Lz7Kiy8UA6kmeJSs05v3YDKziAb0cSB9iR96mMeq+tqzhoOGtq1+waa+4Uw
i338y2cCS6MQt3CXj50WOO6y2qn+slgMWjiqySfwSUfGWnn8dONxPQQvpnERrC6kwN5p7Psckmou
ZNuogghJJ6jx9NIzNdM4m+fyW3fR21CJ6a5HrdRUy0ZW7B72qjKY++qh3MOjuKGfze9vNkIVDjr3
mXv0ef+2m0nubbK+m/fdhGYf62QLthMPkm347/Rq/XbleFEAt3j2daHRiv4Neb5/uXvLv8S/LSOX
FlZz5x684AdiCywlDQYyORf8qyEtZZmOrBNdfrb1d1guEKu7b/gC1xDOsQaw77wEFjOwy37ogXNW
KF3tg2VR2McFEm/6+plGzVIjSQTiJ7/yofxSejMIzYW/XhnRY2dpw/VKjmo2rfx9Oylb9xEFj9Pe
6Q3i+V5I4+me59W0r9lfPUAyZ2bD95rM7geo63uLO0R63/4o8WL0VTitdHda3vaQjIWeTysyX9np
sA46sGNDuV/5d18ZTRG858i3FzQbUFd7wIHWh7iKBpuPjb5t2TI+xEG9Nfrp15olrx2RlfDmTys6
jGtXxdOugRDyihvTTuYotTmmNNn0RTK6nItgbwNLwLc8p5Hkf+yLLW2dpYQraaC8n10UyMAXZ6ZH
Wnc/R+tkmH0zib0m8FvJGBUdaACgp+frrAiete+LbqLFkY+DQZ0nXRamuhv+JrPI8vMFnZaxqgTF
EWNb8BPxTEm9PwtxbXT8uCRibwoeT7sxHDFB7QRQgl+COIx4BuK9EgBbSRcmqSkVPEhHoRI0mbA7
z+Uxjn0A5wVBiiGsmRLVE7tCMo3llNTQd6QHCE4FT+gh2ksqteAO7UbSlCWNVd76ZqUkzCW4yrt1
+Scu6/DByzdkM1xJ3iRlKQBfbgj5B74YvJftBq69g5goKuEhwUrEIxIk+zGUKiLwxMy/+FsBDwWz
ToLogMaDBrveSg1fSyqHGkQ/GmkYxTiofWsieRoCwUvpjjLU+TceCeGjoPcGveWvdAR4VyCqpHyQ
hgIdmOFBqANvPyaHFFBRlIPjS0K0pHBEmKOS4E+zOCKv2Zj8kcu4mAlxU7qSoj7JaIEIEzD9k/Dz
+Or/ybglT0YoI4DNtwIhvXFnihY/mTPvUCBqmZDfnXQf+SIfg3JniRr03iFkPEB8JjH7cQaEgU8M
dkl7/FgOYi+IXS2lpSR4uC+PYvYNDZlJqZcCcyneFxs7Xsr3QBCSVvJDuv2KzDhKUcVtKqkr7cG8
KP6NxEllCQToslayDFILJhEVcb0Jeot/Irlr4rlIbauOUyKFKp84ljDgVdQRyCtSwiK+hdA8gvod
0m9BziRZ60MbLnYbmJ8kc2GnSXpTPLnciH1SW7uEkFt4XcQ/FsEzdpL/IAAZSBXeu8AFIi8h9Jg1
2Q8imH0ADBmkyK5kOIgU0aVgY60kwUzQOYdsAdx0gg/mQuRbrujgLFGLB14nAKA+vil4L9jMODcc
2iea/ZDR+SZHEl/8Y0Em85Log0xOf5FPSdAQvE2Ktz+XFItbhvLJkhX4QFAOAZUE/xAfWnBzYSCW
Lf14JxiI+y7Jp+L65exDut4G9dyiD64kUIojLM6t2Jfl2znjiLBplyyG5ZvS5bv9EpJEWU7CoBiv
YpwKUlD9kyJMmtzY4jaKlni79KzLB8IXPSEFQqIRREvIQORd8vqntJtWhf8PucDCEQJeeQ55XkFA
xNP7lDBKAjuaDkiEeUkp/hEwVlZMMrTfeAvrJflBApQU0/6mvxBMB4YxuZlA0jSzvrL+zB21xHQY
AW4UuEEmj3T7TwG+YBQC4cnMffAHqej8vPZBJMLfTw5N/7f29jLZbyLgN0M6MWuKMkWHdkBQcuUP
ai3RFvGBpFRKdKmE/2m8KabiGR55QUAE85BY96fmXdSs5EpAb70qsEqFYEYUMx63IeTG7wJ/GarM
dY+Gr1jIzzOOnAwa3mPsYin10igqk/wFmXvB6v4XJYZDAQGQiG2FC09PEjKaJRVXis8EOxFML/6R
9ZS6cWHKkrUSzF2u8iEzEbyPE+Hhwouq8HkZpCQDy91sMjpwLiVVWsYlUyL//g+yl/oFkVfsd+FB
UbfvM4erWUT15Yk+ESIRA9lFEvJ5F4xKho1sT1nUz1r08gAyGAklSmagDfsU1R0L4bukBBxlLVW2
4til5PLgkEuGm1QwRGDGgv5+WgNLk+Bw9IGuhOscUi5Iz8fCqvjJDXSG5N0NC8m+G0qclu/R8gWH
gubzl1ckD09wA/lwBwkH3JDBExZHCXNX6+tIcviEzEfGo/J7ebek2EgNsDNMTFeqTxti15wlEpRQ
4BWjBcX4eZAuzQJrQ6ZBqEJcXFgCsA+knLyAEkjYtiSsLOP4nD/J4rogC3BSzIz3uOqBvZQqGKHi
4I48oIDA8rhSMyt43T3ge16V1y5jSXKUmjIOorsnHxFekg4GD3ILjUl/8FrI00hWo8ahKAMvyKaU
OYIJjZ+ilTWMVvS2Shb9k0NzLM4xa30Zv5nleSQunM6EtySdpTPlS+4grwkKTbs63i78ZDJYKROS
iRXvXKqPJUmzHpjUzOpEweWUtIa246o86dO/AeO8j00abI37J/n9A5ZWhv44f561pt4oAhKPuBUs
ioDf1B5NbvQ/AA7HDyE3UgINn3zI5482llTvaGj/e6Kx32lRNmmT0cSR2hYiprkHdTeJj3ISflbo
fzLwWVul9ZpzScReFkZoC8uloMRibggHgZCGCjbxToxFgKsvbSTH+asOeti2uEYsmeKFpQenaw+c
/XrUXJyegeaMA73+UvX19b64Uels0KT0RXOh3F3Aurd+XSe0/qTLxLp4eqY6I4vVchZkvXZjnDO8
ymbAMR/k9CT653Su5IAK24u0BIfphRxXmRqZsnvw3dCR7b0WItTdpMIz4k3a1r65EUGRErxE6vJ4
/JFEXz7wlYBekhpfTemmKmRK6dzmJnQYFYBLShZl/xE1YUuJ4MiGkoo+2Y+yfVI2F2L0D/Nq/Vlz
oVyVUkj5fT4jpjF+BRm16ciA2EkiwzLgjyj1Bq6IIldFGPWzkLQ6Q/2skKgr5lmDyIrpJteXDfk6
ar42KyisrqCZM/iJV99/Y7YtxLm43OiSzyDfygE5e0v+G/ZXubjYe80ed5DdLntDllku9iGkkF4z
EmwUQEoSGsTEfGC5wQzyJoko3jm+5Csv7EE86rgKHXICcRa4qWBTUjD3CrAI2/d2UL0fMSHzcUW/
FYtby2wJs997TxDhyZghmRCZSRqZ83tRVmKHysB0GMjZsmMxKl9YuP9/cLR4oh3o9tUNja+ajkDR
dDKx41lly2aH2yIxvTVdUKxZdH4NKvqiV8OoN6KXrHC9c4zBqB5Tb3nK96B6XRkQfj7r1qg99ymD
9gz9TIXzMHucCsJO9dfr4Rf74v5PpTGUieY80DqPZC7Qnsd1gI9gdKva8uvX0cQpSxev55A2rDR0
OdMXo6A3wuR3v7za9HzTaQl9WNLieX8jOlqsQ8qZ3fxG2eKsZ/kcQ6ruVfjKdwFtkOyTVgM02YYb
hVusr6hb5mATT2NQ2p5xkrayMemCc0ClGOOUBNFl4gxjfUZT4dZV6KHuVtHQsEak19DAmAaZr/yH
qBi41c1mNq76PjVpjYp/Jofr/OV3h78Ei+V4UyZ94uc+j5UqAeSUypLydkjEe/Mw9vqWf5hqXlbs
DdBYOjcPnhzfAGjPISdsr/6KemP1oFWS9KZQsaME5W142TxpjXbtMSM38jGsEz25lKC9DU3KV7rF
mnS62lsSYIbCkkYaNUHQyZyuFHSR63vz+Y2ep0yXUqyXv30avg1o+WmFc0bFWw76wdR+8nLAkyVG
oB5qPIHBXB2sTcu/6TPGXBZ765TfF1nnmS0AA1YOR+dtVxS0IryEi6sR7JfzeJctattzaEdSjnZt
t6SLIEH54jq50vFPEJJwnXeeQuhkoNBhlxIBFkJIsJ2vovMG686X+Y3JdqRp1UP3oqzvtbSnD6M5
U81FDi3NoA98UDMPMV0Pr1skhbk7VIBvPu0A2ndF8ezfjt5rugfeWQdYrLSx1CwfoctIU+q8HACS
32T+7sBE0mMSjFA7P1h8praSZojXHWuC/DFaq1uYqhHoB4rgaTdw4iqs9ICloufuI1wqOrp3yNOx
SkkVEPi8Dee9fl/aIF/0XYTZ00yjTUMYiv6s6G4eQ9PWdjJuomEd0F5EP6yzxTPoBhm0lDfN7x4Y
skh0+DpCb33ZyELps/ZxkqlvpOmjTrCB5itjYMpiTy9wOp+Fsh24Q+/MdGTXSQ3RTkyoh62iPocv
vPJmy51flw292K4754H1lR1fPrxQ6x357PCPu7lrnObI/pO93SDv2KNW8mWmI832Ll0wZ6B/rG96
XM7tboQiaHwMUmI8SCPz+zBoUU4GB6miMYTKWHwYlZS1cziJ/uChmY99z4s23UC2rcEtzGoTamum
bvlLx2h6miMM/rpwTRpkog7a60SH3V9zoye6ofMSwH/aob+8rtmGa6cd0FccIVXlFU4/F5zDpCtQ
6VWzPFoz4G5w1fzovmC5anMa0SEuj1g48Nr8iKJAa1nWSDpDB8WeK+DBcFxnHm0wX4Dr5ai7EmS5
brsKwwh5vMN2ujOSL9aDVX3RDZJFKvcvfV+no1b2YBZunSfs5sizru+hbVAb754hOFujWDf6rNi3
KDum4vmnVZuq/98rXLIY6dE6YaDTAvqBOovNky0jYtZqRs6DN80Wm/lFt0d7iO51TipxIiWAc7qJ
/ScM/TP1AJbOdCMTtF1FfDXh/byEW1G0D2KUvRUb2SAuQz5zN0L3FRTjTexuqdPEWtrXGKdCKwI2
FGoQ4VXITlcPSrzRm+/MAv5X5xEdvy3jFL6+rg7twHD2u9+ubga3+0+kfPe8qZUv6yYLksf6crmO
dBYCX6O+DPpaO0geJJjRozE+vnDO6WhMb+BNYv8p4ZKHtu+EVnsru5uDUVATiZtpe+wn9sMNTsEQ
Ychpe4Znyz7sLdJwYT4ePurWRlK6kVGB0dUEfDj/r16BKwU6fjsn1EgnDNXqUo9JjZ2hff9X6ecX
Wr5HoQwLWDqviUVooRZ1bVjj1iiDsDjF7fc7yzua15xXz+rvWV49VDmCafWptUV+FTKfFzFM+Avb
GHDAkEREuO0FBflax5U+dDQLVi6vlUNjSPovNwmEDt3Cio5Fb95BnaLtNAj/1XbU9HL/8QwpVNVy
MgxazFCSig/FvrafgU2t1cPY6Nq+1np+0b9PENo7Rxg6VqEHavQ4HdjYciwiwMVeJXdkh96KNvJV
Fh7ikhWo7SDe0bw22d1ZaEQn3iHkQN68g+6OGw6EZKce7DUPEu+4Er/S8mm6IWZz6Po0xuBozffJ
TgdjRkPRTRrUX+cYe1sEqzqgNWaxD9cZGqEb357EpeMdZz97Gw0gn4s2xR7pRMUj0/kx2aFlgSp3
xf6648hhZrnotpE30zSAF9FaCb8tuSqtnqIhd8z36PLbLtr0yDSXxi91Oeid06OztSK/v8YdLjlD
bY9jh/fUvkKT7OdeJ7GOPsIKWjzacIbxuDzduYfdhoLXPeaMV2Nua0Eutb496FqgH+K+p53l1vle
PRTSapdrlzR1zvf5XjpPMQxlGW2SnXFgVFk5kHbJvChPrmyZmXAdMX/lnp3Muzgsow1PzH1ibtaD
O+dMkXK8y/cyLuVEJEw5PQN6SXEj1CH/MmzmNdldNpxvMoEYI9QT0P+Ah2MmY+Yn2vTPGl/yb7KT
4dpr2hxhCuR73sIzWL52vmxQzAhwsWdgbB3uzCXkmVELSMw+XpX3Rbi+7mJlrj85KQg8SBYQ4ys8
1i2R1eLV647lZ1y079hxETBtjDiaQG9qpvBf//wMMFWKPVeGLGHNeO21emDAugiRTIxMDzOOdSaz
kt0XyY7LJauXb52cJYe7PEK84yMcbjvMlVjuzKwUe2fJQKLNKw7essMExTvzvR7h+r0MO04lDkCZ
dkASkV15QmUrE7pn0ZmDrAGbfF+FPgpRYMobmdJwXfmsX7jmXqzUhc0T75Jd+ZbDQLaIjAYRJCUF
Q4fB0diFK8vT9GvGxjo9ecdn8MzbQ5HKj073kGhkO95dOtktyc5Z8h0v9tQhjwe9pwi+nDvymDwf
P2MWsrI8wNVXSw4CsTjEHGEnMLaeYEnsbdnwXBGhV09XCa3HcvejssS2Ze+I+Oz4h4UyuAb/sB2T
HUPj/3DdyqDfu531Y0SsFGLBTZ1wwroydr7/bChGFG1uiCKTIgLOJURVFHv0FELE5+XODApJazOf
SQrXLB/7iHciyHxKdgaPV+5VMZ2QN20in+FxGzYfDemY2CPK9I8D7g/jKL5smmpS9+ZGX+Pqf3ZN
d0Psu7bvP/y/Nm7cC/ux2sgqlH8q4bkOwkCSy0g31NZ/HITpLeAPBpPjtubU7MYaR0x6X5nS3Fpi
81qPFAHueNdnsT3iIL92C+6Zmtjqupga2GA6rZvT75yiYoIuusgwL2IQPHqr6z3xu3zpWCPG8Ge3
v2yuP+z+Eos725faD24AMWuehydkpeRU43FODiIpZlRmvNyUBhYwrTtDrACx/kz7TmjXT/P/zG70
B4Z4xkfIofjBWsRTsEYobm6YNplLc2l2kPHANDvaYdDvzV85pFEK9SSYf+IE6f9BF4D4xUeH3sD0
2xj1h+wilpwrYwM9lVU36F23bIsevRpPf02xY0CmtuMVVOSBuczrrzv1vbWfPHY6yvzIeAo4vqy/
JyUyt9qhCy5+s9rQHNvB9fNs83Dhuz+EW6ljOQo4EzknnBIHe1SzsVCT0ZCDm6fu4sCwWZeVFs3L
AFlL7DGOGJo0NKdXiHB73DslbMTJjwRZ7WDJRKYFUbvbf2VvXmFI9J4Xr3EwWu//NHMqbomjx17d
gZrLqCzW6AcznUOcletpu1RbN+nv8gXlQdb9osYj5t2O5na10bkcl8GfwTnra+IG6k9MLhowvZ1T
/DwRDtPZZirtgS+bC2Z+w12olcl/OFmUwKgmWKXkE6jNFp83JmMfE1rvm65aTSpEucmXGJvJZcME
dRj2yuTSGz/i4wOvB7PAHlv2sBsoJHvKy4GGoGMltNbdK3pjnFHLTvHkmHKsGgfQI/m6Y5vSC49d
lRuDl4/lZsQbtMaVe+OyXdQ56umSjlDHKBsOfWtZKisj/9EUzK0RDyUGdZ+tVH+F5iFiUvBswwU3
Q3nhD3PU5kDnzlAMHiVArynVhOtcH2u2zy1cYlnb+b+IEYj8crcHk6vaz6HdEMauv7gtOzC//0v0
2ZPSEgjz7vg+3ZIVUdNfB4KKc6F836tDy0Kjl+4IIr0X26BqvhFQ7bptzxiiHA3sRMRPBwyEHDn2
SCfpUc9HMWIWgIbzUaxeBDbDo374zF9KIyPsSIYZBxG8mQgoZPNt8LDH6ENeZ5p5CJxf1JTyGCVx
cMuXKuU9OEhxcIfaUE5rhA/XsTBdnM4LXg99K8X6muhlIPuXvpVsLiIsZF/C4GUIrIGF9vKfPPbR
ePhsjD6VUua06RY9c4qBruNy4h3b5OSQRS72YOVT+1juuRUmODIX9uZKO7BRPeaUuCo1SiTb1D6W
pMoF+/+4PQrh6sBRENx6q/y+AudImiknCepCpa0mYR57zMxXfIQrGeJxg/EDKeH5lIFqbNgeBhGA
0AUwyEEYsecugqHcyc0hW4vtKTZzfSftAs9oaLmsAkKxLAHulQnSugR8eBmbtP5iEnBVFWQAXUWv
eLdWVlo6Qes8z+wyxoCVXDlfJmtEQWc0xMZgZgFq/niANl+8nGU/naTXCZOu2GNcLPQqJwNrVoux
eSV16Drg6MKhx7sq9qy8ICM3UmawHrD46gDhJzSOfmd39Zwt50HGhu3A09LRA3yF8gvMyH6QVBP2
KJe7RUPOaP4U8yUVxnAbM/9IcHmdIPbYnHc8IxL+Ivn17bHmBktOtgzWBeLF6S/ywqU5FjhYGCgo
BfAFxiyyVoDPsNMzhDTAzOTZeIUzAdigStkBL5cVfvZxOs8IFo70HZc+9vVirhubqHQvtl/u9UHm
/g2QaBYg6rzydjbqqVUGMe1N2gAQBb8T4cUlEMAolt2PE82acSUEje6yzzMiHum7rFuyjxLNLXBy
e+NQFR+Pqczz/9gqrA1WMzPj4z7K1vZBNHiRzf42btnueEicjphj7HNW/X2S7BvZKSPAu7jdttoa
wwwJYeZqKAVnnPEJzT+IKAMf8dEswBxImON8iXLnoZjoHtCOEjTEkOFaoGjvNsRF5dQF1+J7Dou8
gonavk05MbtmWmI5vdxe56kdrr6L4gt5JPYQMoAcPjm7mu0Fk5JVZ3V0aQ1j8g4W8OZ8odU6kLBL
/aXd968M28PYONTzo3WqchRqu+7ADmPS8NE589jLN4d+9iPEjRVEgfbU9S3208dJzK5ihxKQM4MJ
xkV/dIu0TN+nT8xK0vHe9rQY+pX0t5cvUDjocZbY6CSXufXwvkN0FROG9y8aMf21EX9Odswcrg0A
gCfKGtbRvALJYQAvCmOL/aOaYFMgeLi4ijYDCWMXcILkRwwfJpUXeOhLPkUw0Qjpvn0M5Airv0Sc
UB91RbyEWgl9D0pg6P9ZzbZhGOjUg64MMqBDcpmLeY3P33MWD6yKcGI6iyifPsXsUoLsaIYB27c9
6ydmCtcxO2JnAgbXZ04ueVnZsl0xDcHXjsyYYMXXOND5L4VWFTuc91h8XXc3PMMMoEvZdgcJaMY+
YAu+S82hdeSd+unz9gN+x8HZqofPbbZ8pvaf4lBejj45esAk8nYOhfqMl2Kc9IN6oAdg4aV7kooO
6THbZ8femXDsCcnP5M1M2VlGYfPzno8Dip7IoDpmTKaMO8j28ijqCReYLz7BNfa4gu9BodlPuNJ7
FGJ9/vyWVx4oKH6S4Ree3DYHIJIvhMgQ6FIu3x3YeQzxxOmB3a2feGaeRD1wIt0ffgMnxLk+X44X
Do83E4XMM5g1Bxq3yPdk85D/1C0YOG8wTsw0M7u371ie5lo/GQfjkKzK/U186O6Qi5HYHSKiE6iI
NVclsYqVkaeXC8ov67N+eD9NOL8c8V73JVgSGu14Z6+Dk6e8Jz0y4n17ztiLMhusQHcwqVg7MKOi
cWTBZfLk3z5Fg/jlEZ+Rtb68H5uhnjn03kLBszKV9Tnfy33fvirHDdQNLAzzLnPaHbBxgReRj/zI
jmS7pEwKg6MULvZl0ZoDz3R9DgHYTkC6IJciRryWs+iGTKx+wM6Qx+0OzLXFLCJZnEvchz9M1qk9
Y5bTnZJvkWP56S0euCPM3V7l5ZrlyJCJC0+DmMgKqwcZiHp4h+Pf8k7rZj6a8jaZKCYHM6A9IxCZ
fIpQM1NgnORwZrb5dXvmUh0XaLiLzG4LkoESYNTv2ZVfIyDMKlL0XjseWx5DxsLguN/biZfByZD5
CQnHWjwztahUXfYMlsheIGMun+3rM2YOgysxhjwGwmHM0ZF/hocdZDVEAkkj1OX+zBpXRDahl2Mx
wnlBItmRZ2ILK6wr9jqW8L557w0SVFE1tG18v1kHq8Z2oNU1IZY3soaFJ3d+i2p2REvIUyCSrB9G
CHcDL2O5LHxq6wRegAihMORFmRQ++37Le1lELBq5MjuGuWFORMYIxGx5IWU8vFXWSXY9y8QG5vsj
v+OuIjGkbuA48RK2kywI50+610Sxv3e2ueYALIEIPWdrLJ0tw8LjYjz1GeEATgJKPrfsHG4jc/pW
OymgpsuAeYe44+9JeAsHYAJtmw7hr7lm5mRQyINsMNZQpBWaNMT6wdQwQFl4Lg+Uyzey3XmDelKt
kYgoa4pkHrjDZyti6XKF7gAuoJ+4NvDle4plRIyBLf48O0vgSE8QK3lsQm8bwTNEPuXBWSP9xIGA
AtNPT9QN241ChQMj5NlkDOgqdiKiJmLN6lDlie3JTMgFeRuLgB3Ea2x4FA8bj463NfgFz8VggMmI
YW1l2yBWWAy8kysztPLM4Jja9+W6w3t7vOcTuzU98sSf/Xnb4TG+tazcTdqDZxh96ShslzbHf9tQ
bWGNLjFUGxItKHJIoKP7qsHf6vr/qjj0LlnoVoSzdZxCOPw2Nc04q2arxnQ6xT8tCHzp1MD2O/9Z
be7aOU5sF51hYPNBb8DBWk2u9nVgU0Buj5Vta/SIRXB+4oPW2s4wG9Itt3oHCiqxB1Yv9RPw6pyh
xOEyJUW36SsekHNsh24/X92xkI1klkYEAosT98A9JQJaYchgE3QYE7fzHTnkcTPwicb+wiU3aEWB
HaS9vkz820fzjQWIk/+kawN5Teoww+DszXMG3HkYn6Bat2aKw/Ek9s9et7Mz1hOgfNj+ch6qZJzR
t7RbPGE+x+In3Fisq/sOU8zMV+bry4IeQLwkN4ZLF6PqcfExeNELWEtQ7jugJkAyFohNtYn12L22
A8bRvNFkPLrHSIz0hMT1HzVks4CJU6Jr0Y0ZJDuc/7FTSA8V42UvUHqsn/FW+/mCXcAM1uY7zIds
NpRV54scVLSgxbwCweHPHbMEbYnnhFYB0pGwGydB/lPQkT2cl48BuhDHi8tq19Btw2/8LLvcsBec
xa3ZCmCOccxvH+4fHgy3SLGGXvaXTKHt0YUeN8k4JYAagixRQh3ZiYfcY+j27vsw4mHYByBsjhhf
Dzipbss29swKFIKL7THeKM4lbXcLyo9jitNGJImphbm//6jcBBsO9/2FN5uvEtY1KivXojzSNEk9
x3bdMwC89RRvsip8RhalI8ytOCkliMCZr3QrM90a+a6XjMJyRjUdvhluOcDCPZxVauXZxcPTL1+l
s0gJHuQ3EoqentHf2JnUUfxdwyU/WyqsdtWQhXNo5G6NYiJq+b/iuq2dBWoKGPXpuFlL7kAHBFFu
olvn3Zh+pquXbtP7HoKJx7jgudV20eimy0GCha91cxuqGcP8Y9qfwPJl7Wph0EV9cAzv1S5sZLK9
TZ/5Pyuc3EAzNMTikk7CyxgZ4ZTBabpre9VqXTt1vPz2n5K3s071k/u6KGe6FbqpOe1Y+Tal+iIZ
OeZXaHnAYUW3fKG73qK1hdOQVN4owJPBQroj3YxKsyhgKS/ACrrfOMfqfne17Ny0ixctw6wjKXem
OX0SeSs3N4J41Yxs5rybs8oY7vjYoOqXdhmV5ORbWPoqpl8ViLnOBgjy+z7pb/J2Cdh7pUlX9l9P
miL0X25zyrpxF3/F7SKP5iqyhSWfp5NX/FU9xr38X1vOHup/DP0SNe4NAwxhxD29fHGpuRIJlxeZ
e2UaWE/OUxWCFqfvFWHkWaXqPsmQ1sNolCgNzhdABXkcJZN8JyW2XRjmKO9Gbf7vRpNTZOBmf7Xd
PIEH4aF03sXZmiW1MurPzQFiwIIrLwMjv1NsAx8/6QaX8i/ESLj3Ty9qupnCVL1P7BYi89uyF5GO
zQ4J1Z2ikdFFWWdBGKUmInBPoczPawgQE/wi01MNSsv7vV1M1+0+Hd91quho7pwqxED0zGtsaLPU
Pgy2VmS7rXH1OyVzI/3lxviizO/sLxn/1WcQjYZoR/1084fmKSZa9/Ld0IbemHLK4jiKLfJMJwqA
s+aiJMtAPsgVHiAl/PGWbXUZXPYR6dcafTdi09XIulXJ/r79GA/DVfTSTa4v72kmHkuJDgCmJBIA
6vf80qidfH2BlvTDFbZ0w8ZItP9UxfHCpvH0p1uQzfVAcLV+z3Va0+vCeto9Ifjt0e6BJYtjKd6J
PKdwBi00yow1G/cry7swZ7lYF8uKgsMrq3iDUu7GAjOelKva94sfAZ/jsnO6Ulu1SREsdqkSXSba
2nE6rzXIc421QZqR4VR7erKo7wGnovlbt8sk+QUYuVNVbRsgRFOdeonKgim8vOLbnjsGzeEDD4OO
CEfZkFq92+XpZ+1Sc751nZje/JWBEjrfNynlLuZEA8jqCQhtQOpJ82XaI6MvrlniW8qgN0FjW+XE
ir/sfP+iqOSyvzDPDiIXccY13SpxRAnVza/B9EWcPCy/o2lu+PxSH4dr31yVbG8l36lI4xOR765e
ycZrbyR8PG+BUskxhPBdSVSiYeKJTdppdFxPOWsqeteRSMgGSRjtA3PjwTz0BzZlVUSZoPLeOswz
Wq1SCR/DVa3NUnWNTi+Z1cvxTrMb0ucCjaUxls9L3zNNeoc2vy8izkGfIZLa58A2YVDegsXhLFSe
TFHd15WcFV9fUqj18ivrC07eF4Gjc5uMXj7nrnIBbFhVzpw9SelRCTp+9R3yOmpIS5/H7vTob16P
2kV3OeaoO0n/dBpQo2x4olhj8HH9HRMGMMg/6laMU4SjO3E/xiGlaFD9uv07vHnlpOgfHv2TrJ+9
5ELaZWz+XglsJL8cyWjch4P4xF89J/La55ehzpgFWdzHyLwtevBDUDFOKaRKg/LWC2+5d0GrUI2X
Pf76d6+7z/M2SOlwl/2XI+/WI4jp2Rl/cSRuoyyIH88RT1OhoVBkr/saVV8rs8vtX7MsTBIDLuO2
XbKqFrCb37utrspALQtXucBhF/lN9qMoa6MZcC40XINFe1XDEHzbWSnwhcZuZx+dp9uvjrV89leP
v3Q+aj47sHHUCfF/LN/Cosk4+kj3bpxAr+ynrM2x8oTTEYKvyDfaFexy6EjGkbOxtlm4chqCI/+0
Xp80r2NdVFxunoBxGVO1/T+WzmxJUW0Jw09EBKAy3DI4IA5oOd4QrZYIKioiAk9/vqx94vTp7l2t
sIZcuXL48895bo7AJlH7Q7WhVfusUv3ueQVBD9aLGq0mQYTLO6nzI5No6XPYvBK/U22uVHd2t9ar
n7HbrBLDjescgBeVhG/bafSKP6kTsAPLnGbfcZF41PPxCq3uf9xuM1HvY9uamNXYaEYZDYwS/0sh
opq9yeP0CGQdenagq5jgEyXF1aF5eAEWsHRrDY7S0bUg8unx1bc17TaQjlFIlYO40JwUeUz3T2N4
z+dXfmQZ3ouyCHvzyZZZsmDo3IBaZ6GqP/qLhmLmvy4lmvUsu6xS5Ex/kci8/VJ1yIrW91mTBT14
UWrffEQGZ42P05byEn7SkZmGj8a96kNLDZTHpHpiaRUvkq1gQbRQv2eA/fpGM0ka1auqsWJNntVy
azDL9j77vA7mm/bvDDyrNrGZuDVTtC8Qntx26eP4fmwKtqeZv/m88f43ToyIUi3uHHmzfryaO/uy
N+SMQkGJdGSKNsqs2bcZJQxQvZ6b14H/MHuVxzqrU10fpSW0zvexWixaHTu1RMUNk+cm/RDHDi5w
JlizK1U998FFcQx9pNKm2Bx8vvvP7VfTTmU3diyqkKv4+GiG1WukjDt3YqKqc7ld+nY9r1ibYlFe
VqZ2srhpkhtKuPo4l0uG+XZQFK+hHKyoNgYC9SJ6H1TVUu+pqLHfwjbcmO884JnQCr8waU9dFaRM
SqdgfixIrf4axu5SsumlY3T2r0s/ufRfWdDN10mLlTWJ0+ilbKvvgFewpgYRRztZK1S9dS7TSun2
FTpOU4j30UB2pFB3PbugTXTXVClSy4hWfRwl1E537NVYik+t3EMwaZQQ1w6VljAa1oB2TOeS+A8+
c+l3aC1L/S4SX7pcGT3uqZf3oo7uRg2nI/YJsFSQWYUDwQfq9T7lrGlLqPjD99O1hzatXhMvz10+
UR61GT9U4tGNMvbWqYDOHXs/vKf/BVGjOVcg4agNHCrARViYZ3OpRryjhosWIwtQ/c1j7umG/qD0
nf74rDzDvH2dN+xxB55Nx48uAr7QdnebIKfP8vGW9lTtnonH+GkLwLXCpKh2bhAUJz2IZQhbROHw
A977gnjMdKhSlSIUroqWSl5lXH15PqdFpKZ1vJqRx0O1cHm18XZsClHnjI1k9YNF7AXpgUucStok
llWqOmTUwnKXHO5ws0q9hB3q04o6a+jAXtD1gRLw0dqe4iWHb1QcbUjBBByFnPBrpO7rOSsW/3b3
1I1WWyr8Er9HWUfnCBqFpZpkABoENNEhm5wMU51SwzmwrvElSmbZCtIBa0oZ/BdjjXI9yE+1JQtm
ht1JE6kLbQ47KbBGRfXquTKGxpPmFFciDH5y7hoe90l6Zha8uvMjRTtkQKl2qXbdCUc/amffYP0O
koM+yWynCpM1G9ks3gHVVNSKPEfdCavA1rB0CaULCAV1ovgx4MkAqp8JDxSIAastm4m7gUnWk3/9
mG7Dr8rrwj/4mDQstu086z5lxPplg641cs82Z53Cz26uamLDrpG0pqYLbl+HAwMGqQdofe+W+NXL
0zoeypQPc2VQ8PmNPjKO6xrjLsgIiuUOdaGm7n4L11rBpXTU5lS99WTW1U5fGIsONbOUmhIDqMF9
LrX5dXPdJBvmjGRxiV1JZUbpGpFCE0cICQLCKiJtrJ26v5tyxJixmXpIqHyBCx0aiy3yjfAxJiac
PLz4H/vU+2kW5a6em6G+b0+IpL5PzkgX329P1oqnwyJhrAB830yfhc16LpyBiKui9tlZjugTHuvM
TQ5yxrbj/Mi8eAXMv5R9iiJ1OH/FMd/yiELIvVZ64VJZa9Fve/SxSZeMn0f7O4h/1X2165w6P9VO
bTxlDIAiyzx13/mBUVmKWxH/dtks6Ehzsk+MipNSl15Jq3fqYg4V7t4C+ygPFao+TafddTlzqkN9
ucEMzfBSCe1Ob35VnSs679On3FTjUE17py7Fe72Ok3Kb74rM13bZl2Or7WCK/GI0QHRB9o/aodNj
o1EHfFkprFrPoxB9DiRw3GDAUocmlX+wFnZG9zE0f/dNbx4v2nlnTuPmBexhIRTJ7K4wDUoBOhTE
+qRZfOFTa7cxJpwvLSR6S+EPIK6I8V5viaTXW3ikJvgk3CpOYTtYmPxTvO8tu/uUSmdr0u4w/ett
dSRBHO/VyIjU6WVE0HiIFo737AEGHaQaV0wzGld9I7mKP465rI/xqsOZSjfWigGUW3A9vN0MsYfu
oMSsCYv8OIN4C59YtNsHSlKbXdfGRKX2m5MoPZTrY0Nst9jm2wvG4VFjWN9I3+dbCXvsEXMEocIn
eb79hiyA186E/ALG3oHwlMWTou9R2R11o96yM0Pb38+fm0dilkRNpEdNVM+f2x5Myd1BPbuahBzw
WPRJvCJfGWkz4XjoLJ9HJDxZd2DSlr+h2NOztuQCeW7tYZWAyPGMPX8zpBi+OLIs+ba75xSiHHj5
HpozPLCH00Ta8kZt6lHdJ6xJu6SyMuIeQ992lgjQSCqSM8od7oMUM40LFQYGbrolj1X3vPl5jP/l
MoTiiMwSiqpn5ZblfpzLHVwqfyo/hX1Frpyq7qNQOY9iZfEvPc4b28LJqukVOHnIIcyPrAMbx7/z
5XIHyHv1xLSL1EjYgaX7LPBoJOhJGW/ULtGH+fG2/e+JqTyBF3HuyiM2qUypiTo/78ZF8jsjSLCM
Fd2r8Kh8XsAyvIZ01pnDiipEEpYAdxxoG/dvKjENxJu6/fYpolPUfaGdYHbtqT2lZzSPMo5/v9F1
I5oe7f4FkELVGF44Fs6Hpzw9Ti+2AHe4Vct1bEOgFMtNbKc+v2MdUJvN3R0jMLR/vDqoYDRefkRh
L5NDu4w7/fgXnchzeAKaCNujg6pdclUs6jmiikpjxskBFZUQXxLNx8bIo7bq1IZ7Kip3fKP78Hse
BBcL+cqh2KKLYLxpbC89pBuuSnWBYdJdpAd7WM+ZMwff/uGS5Sa+bqDvEC3KNWN7WKb1DtXHzdnO
80nvZ4z6xKIxCjdRsfWJHjlx62i7L4qodHqn+6aBoh21hZKC3px7Nykd+wTCCP1iTDX4KqHy+8D9
yb+aqNXN+zVQmu31gEaavDao6wu0EjthBzV35onY4PvAS94aEG9RdFdILTpL0VSZAy0BRjGPzqAK
oDLZwxlfYPzZ855H0TvUrM2mN+J7jwOOcge6ACAmOx5izm+r20rZZUG+t6hPazz7X0KRY0HZIWVN
TuFTncefrU8pHdVE2Nir3MUwnVB86IBCoAgvSNx/jbMkSuIbZ7hYyKV7kdQqqt6N/lv3nbU14MaF
LsT9UrPRg+hKaANA/1MTRbEV9LDY+z4L6b393NWHUmlY+ZwXvlNQcQUGBhaGDkBxMvjuGzJ+8qSw
OxSDqVQ31TSEuPYTN/Vi3/ZU6uufPmCwfjOaVhDiJSNqotLB8e1Rb1b5mhuC3J8a/ZWQRNzci2M5
6shmJq8RMFS3dBmOXwzsORb+7OKn0IFIdWzF4NC5bgkjypMVYBNhpIjdx7LnFpCVXJfF4Ev1GCWi
YxQo3ChXD8Y3Vz98p9iyfuN7Vx5C8MFHFLwG1lKMc/5pD1qF551hXMFhdJotYbq+7q1iv8edr7ta
KN12dYqD4KTRKJFpiEiUHmd9WLjr3kiBfg5mXfkDyCUVuWCV3VY64HjCvwM0L8ic4dUrnOXVwRAK
+yRNgvKnQw6Krej0nz/kmy5z8klTwFoQNoxj6QIjPNdU5aCL+4ZreaabMQC02DewHaioKa41fcVt
h9xUfRPSR4NS4IMwp8EhS3kkDcH2pXOnwAidsYWMqp/PIYQL6rAagdbqg2qCwVnY9kpvC8Tfp93T
AKoQoDtCLg4bmQdptdcHhfJ1exQ2tB7IWc/ifxl/kwtZAeO2h+l6SFYFlhTdrfrv4VZbysmEM4YV
coGfuECQXJCzMK2MQffwH3iRXuML2XvXzTzFfxLsSv/l4URzwPMEwFp8ypdd6qt+LIRSSvzWqZcR
M0sXIJhB2lJMH48I9Thvl0AQhQUT0uDQnUpfI2sgyw7tFcXYakC8LtBC2BSQYdTNhnI15kImfyQt
rqhNmQp5Iox3vnJOOB0wmoXJWCgQGhcskwOIg1PAkSOdlS7urIUwuVPANysQPTq2zqzgskuG92l3
XXvmbAw50URdXA8J9Dl/fXWoZHn9AybUpdtBQfa+DcsZvZVdIZGrIJaEsLVPtm8AmnN8mSC4QTPk
HFJiTpIMCuZ4qsC5UyAq8QBE+ARyK/gFKFEA/t6CT4D6hmATdBRdDq58HX0JG5ayg4UMkaCOxe1A
cQQ/OUeba5oWLdZQH3fCnI4BLeyZNv/D5/JevuVG3yGq0MNzY1TZvAhrkpYALIXCgkNZusbmOfiy
vhnlQcpG2AsM13D30qmopsI2urmkOSigqimcus7ygdhaX9ZbaOqz5WNCjM3peclSh9aqM7wHhyen
lCKyA+4d3SppeOWZnpuimRSon0uPYAbNlmBXGlLbMrL7iQ91IDQCaxRQvzduMJvczwRWLw/uN+eP
fR65fQ3UuQEXYhpcllIUW1Bx/O7j9MDa9cBwZL/7VBY7JDVgXiAr7BkQIpAUDSwvHVw8Ejyjp0dc
FFIMaVWg+jadWWnXNa0pzn/9g1IIyQVl6+eYg9TFViRpAl5pS0PZwOxf0C3j17RZA4IhR1mEr+l9
Cht/SAaJTp5C5U83eGjizaPk4BZlQpFGOr3+u8xBF5szkoEgRaRdLcyYExnI5Sf5V1Kavf5QiIYJ
alLS577k75L5J/9I2vKv4Ro21DCO1IB8QmTdvHoLv0O8f5+NSW+Whbjx1/MXLYRkzHAQI2KEHyxV
OtiGWODa8gPPJIZfq/Q/pLpo+vaxppm4lAPubg0LlkAroUvvAjFC+hcGx7YTo/FJMDOIJ71rvzPj
MxjO0jQqkw9dxAaFzYCkYHfSnpIzTByiyPgZ5mEIfdYtBF/Ps/96D0AAkoDkdLCFwg8Gl2W6eUiA
MZdnESr8BBkgTtZFeELs4YuTyhMo5wuZKlOGCXz5wHaNJINF8wpMamKtITaqMcE855MyDwDqZGtG
PFKiGh9IcyHlHOQgEmVAvMYGyUYkyMkkFIv1yhfoePENsA5lXEybxQnIA3wCfFDKtdQfLDCMM9Q8
BJ/YuHqEvuYJ2uwTNLDfM0MZNEMhcBlgq/IMGhdKvAnSNpaLnOfk743KkKfoEWykk5TWOFABN4Tw
HZt4HuB7/vPD2kL7i97/BsqwM+tOalznSXLGXbiFjF7yE5CsPlNGbUxkipeQkbNgOsvAu3kZNLP0
ugDER2NHHgNvGjubQzj6apgbseBvgAUqr2EyhH1ZkVlylmAT78fslG6aMq9PoJuu9PTBAsZGx8sh
x/1wnrBdz/izQ7s9ftwE6ZmtlPnjqjQDjEV+m/AGQjQG6/JhMy/h84gjbdJlnCFBJPKVjp2Mn9EI
HbawFcvewbwCX+k3eBHe5qwQX5anYW43AxmTvI49kAGKiMjOYpYOkzPtPZgb+zlka1hjPii7iCHN
h958k8HhYEQ8JBKpkNHSThYvYoIbguRRqSJyxIcwr4sUAlxCD3I8upMPQTDshZlwxXSn7Btlzmwg
chf/NgP2lbgZ/90MCFTZQ9avO/lv+xTpUDNiFSRMxi4zbrYqiX2Td2sjIhGETJCtb2AKba5kDuQf
0MshuWy8Wpc8TYftkMdxwtldPKdPwJpACb3VeQ2HhEfKfDDl8Zk78AMueP/TpWnhXhxEVoRLWxbh
v4V4B8x6/A4ktIOYPYawvPH98R16y8dYxsg9JDInXjWyFfsc6IEwVot8ajOkYcJ6/ckqfDKNy4uF
75rgOdMleoJGqfu8bfzflnUnt3r6d3pwNxHk+JfozYMv/M2COAxREvnkk0QU51AWRhaahfzbvfQs
n+VFIvftSUh3ETB7uG5P7wBXiviJupdTLqzbl5DB8EO+rnoMmmwT+atf2YX4F0kYE9nU6LAp4+Vg
KB59bkK6Sv3924eLdGJT54iIPoZ4QR+R7k8Q/964O6EPItRCBAciy/GDsMvDxsXGQVOnyfkjh5hK
R5sx8Gb4yBSGiPskw7WH8T95JY8m2A36fmA8/A8ex50N43uI4e/zyPugNhqaIU8espbycz7M5lyI
o0zZKiItEhWh/Z4Z2mGBF8Is+Agw1AGxFl7zK0vVVdnG1xg84qEz4lNKSBiTRa1lEvGb8KtLJJRt
/zuVLM0JUR+3p0blEZr0hRpD98f4HmPtdMm8J2YB0ngrPYsFwlSlJRymCaM53eoBHhpuma0MrMIl
YCS/CK3vej+0fsorn4qh7oK2CbQs/jF32UoJmwVeorWypGGEeiCN+LlPyl9l99lcfrWd/WNM9akI
Bfu4VPe44zOiVp15O+8uRKMcOktrotMWiJY6Y23+Gf8tOdQ4FrFL+HkGf63Fk/XjLGQ9KlckgK47
3YauGITpQozCZHH7SaYAZozoAzVb6QFJAUTVS3wV/s81SUxo07f8UFpJW5MCBJ14/sR1tuwB2QoE
F50hXvnL6+6fR6SCa+TdjNg0g8gmltXaXJYg0tK1OeMiUsCcXBOGLURF5lIgksv7+UrBBQGjHgiR
QDuaywKiTpKbUyK6nHX4Ewl9/kM9Jv/ozDjq7ns/2oxv8Au0w5kwEYEOWxRdfawSn3wQ//LyGwLs
H5e/cheh2iUP2SM4iOjxi5NfHllafj3OBIOP14sk5drZOAW4skUDwhiLKiyOxZEwAZ16o/oIbo+o
KSmALoFJghxIqr4XFUvC5iGpBJK6zy2jQcuRwSmO8Fno+49BXZFEP1B3vCJZk7MixoFmyW8S169g
UpMF4PSzmHy1IR6G4QfO5C+kXF/7EjoBZi2XCwYAZUI84lsT5lb3TzDKzl/nlXxLsOicnlkyklEq
0ad41VvyvJdPfPx5zL8B0Ss9onMcF/eeeC1x2Yu8UydWvdeBhBP/JtwkMbd6xsu5o7ipCEgI0ezj
5vWInRJd4YYiJ7mk33RJ6w8zlEhr/C/GqdrGvzxRm0nArCDSohK5a0+djvPCbaZlxVZWHlj3mj+N
1TfKj3+xQm3UnuJ/aAp4Xf8hSvEqWadnFY1CRLpDDwLi7Rt0CDPcJpt69o0s203xxUm4NBLjQuEQ
BCLo9ZFEisHRVhySKEYlqZPHfUxmg3ndM3LZkichpo127px4LiENi9mbIOxHRI3syr3DHIYndJnx
O4se/5KQKVOY2VgoCcayU3oz4l/YV6bxAlQBo8FXhIHnoWj5T1Yy/iVRS6xp3Z2kB1TGdVPu2qVM
mZAKMbrGQbpYE77JPrDGRI26C31R79q5Pewsu7RSDgGprZEvyLIVSdCgc8pcot3MgflgAMUr6Ywn
cycA1JE4FhFypIWBMYzrmRXiT+FKq4h73uly/nZQYygSfiei/w6E6oNhJRv0V72TANUJvZhsnkce
Y+275D1xubYEnRKJmlc7frOHHGWklAuC96aEI3s/6cFU++wnmQNCuygo1gP9ZmOcVVuF1DBGNf12
8JyWHValiQhLD9HZbe5eJdiPaUFOSsJ05IDARgmGjT/bjw9t446OhbbPLidn4nn7JiKlVmseXyej
gAj9wxoL69kFd/xHXaCAn/BO/+VESAAiDnLZMdbGIw2jpP7X8BABns7ik3ohf8jakQvjVJLLsDte
af2KRns73A8kIBAiBJgA49f2uLG4HwjckU1BYB6NR9KCz9gpyQWDQPqYU2OROd6mlHJRM4N7artk
d7Qlh59ZohRRSBjgjzNbyyyxirjYmBxryeSxmkj+cFLlHiSJCcMAahR2LUlSFP37fVRDGHaD95Wk
bJ83ILw8lhkQy41vPqdAeXNUMY5MQWmgVsQQw1KgApWtfzoE/pg74e/uHTacJTlldoY7n737NGJT
8BnexUFoDO8B1oCffCKmwEKhdbjwkBUWek+eWUw0yMtJBFLCxVJuLvaCgauNHDWDmNvLS3pjFhnj
va375OYACMQ2tXK7rzrAwJSDxOnLXZT89QHxjkfMs3Ni8bhqmDz7xuyYFIOqdq+Li0PF4kGuN2P7
uWc4PeRlCqhw2RYuZQg61QGPFMND9XgqEWNycMwen4qcMQqRRfvLcRL9/NNwKqq241vdAFXCpuuk
LdHdNzFIUdHPI0KENhEbimSCIvFzlBjjwd4sd+QYt6wfP2SlybpiLzwBMyJctqgmtom/oxXlJ8fb
VjwBYuFznQBtO8uoJPoM1QV9TAiB2+QPgBemZ6bL+TZW/MYjSDgQhEZWxZNbpWf7B9OLPUVeOFgs
Mr9z8t7YIVzLLChZB5TXNw+InXMMapJGBOxIVL4AWYl2kxsGn7Z0WQyuC37hMFxCpsQHmSdLxtx4
OwvKgLOXtE9Fp7AfyCyjS5FHDTibj/xKmqWR5WZROAj1y+MjNw/ZYePYx/8btoVIonkPObp8Nn3I
oSE5zH5hf7MjHBs0Ddq1aUbE2lkuhJmXf9mcl4euwvNggK/3nPfLmWnmDDC/9uUWJWVAGPLmcllw
DfMXhIet5+ZmdKwTv7OZLDxHnIXkWCMS5U60IWpb7XNfiFX5lP9kkjIrn+NALoPFZ15NRO9Txsni
MguOJXrnDr3z+y8tyqaTFSHBosB24mBMo110tJZIiSYx/Drvk7Z8bq+wkamwr8lrUus9YR+5BguX
k8MzUTP8XLTRB/PzQgdDZoqQozR7qSf7z54Qos4lZYFcMTSmz77zLYAxJFwRFnHfMI3o6JVu+CSr
yngYBQqA6UOffGIt0C6f+wn4A7d5zxihFlhxno448FxSZgzlYk/4vjbTEFVjSrAgRPrv8MLmIgkq
XZz2shQgOiDDriSNy8LdL32OALkN3ijZHFKvaMs6d8likKglC1L4nN54j26i5qeD7C1bhLnxNMjZ
DihUNXpJBic9sKR8CfnhbfySo7B7HuX/7QlxYYnBu98yv/0MeR+vQK2xKy/idlg/sCmbDjcSa82B
ZHzkUKCx5kFtB9uZv96tPvkSLHlSGw3hzrcbs7YjEqqrbFDSNqNDAw2CqP0bVCXpPw1DEOhCJIUk
1JecUUPcvwmR5/SMWMa/vRN3JB4XiW2Em+zb01EXOJyYR9hFK3ywwZMk7eIBiejlN229xyY9NBEP
6UbpmWrEjTnqkToX0nkJKL+IxGYupMzocwcCGNpRwio7z0ZE2/KffAT1hVOuSpISVw+ICBGSwuPW
mzdDfPWAaO2ZXuxU1JFF+Eq/Evozap40gMkp7p/d1zZVFtAqcMbB/8mGDjhUnHpa2RyRuxwQdIhh
i12MNmCGBXkJyYtyjpiHnPhSjjCry33EvyOHXBQl4F45i8k52aBWOQF8HntHYhE16nbCFkr4A0QF
B5vvc6h4BaddFN1FVAA3CY+Wg8M7sHrvI5S12Bl/6kjPA04dp5cLs50nB8GtmKJO0AFvLuPOnz0I
xw0JeIJBqnyuaTw0DVc4clB/hKX1po4V5e3EnQF04YpOybGcXOQdG4FZoG2QbQ4uFx03S6WIauB0
A8RjOuT6esR6CgrssJYS5ES2GgHF7D0xOO5O7G6wBZIndEiHAQbAHfxP/DgekjkGSk0XgROjJEcI
bofMHm9kqFhEuxqaN4qTcBqW7Y4En46zZci48qNrntCq0qEV2OHGWLCu2unxGtjQo1CSA6KRQrDx
hZh3BwoLn4PVLPS9/SNT+Es+Yhx19wIBoc0hN/mHDGkXz9btpZKj1XZUIMSwyopHjpa4t7BSYAvt
k+rXSmeP0sF5TnVYhZx3OU0qnD2ab2nE368e9TF5HRR1YMPEr/mVGbZY75iZYW3CHjeiF55ROjRK
lOlwxz8osgDmOexAua65Ok0HgYvQ9HDPD4rfmB58lpM1A1iV5zAbuvpR3T5Ce6K5K21y9VRHmAlp
be7QnpmAzmOM9dHnhvdp2DgGtQzna0mWUhjR7Vnb193SS2b6mDbyQ9WTzpdk9ErImptDV3Ov3jN4
h5+HE/bIKkN9iGcXGod09hy8ZpexGejbziDGsQpv/7Tgc4yXrVtO82kn0Ka9KV7Z6D0qXMp9em7r
EzaZ1cCpCQtXCxVs+PoODdtWmahLGErPFl6l4dRnlbgh+XdS0K6SeQ8NLJBjTG9BtefSG1bk4d5T
UlLBjYwi7Qe9ImzDOrRnDUziqkdquk8PbZqPXCLT66AdFDqlPVfSpqG3NfiZ7nVcfQxYBNf0TAy0
5zXMd0NmmtS9tmT/u5ERuw2pEmPTCbJbcJl+QiWwf9+Gf51hgA6yRdj6FhAv0rsOiSb8YCOq+yQO
4D8ZZbyKtl1u2bcW6ezGLblJlpZ0vfOFsxcL5CBktSzeWNnxXZI35FBfPuQE5EOoPSZLPCthesEW
/tcE9e72y0PiabklMkf7vGyhO8r8u6HV5JyaKVsb9+ZqBGMM1d6510y7wVolGctdHlGh3I4sTury
9a+YvybVIRncZp8p2Uya//2UXCgLugZFFAL6GXys8ILSOse3RmCDXWxK7/P7WOWzzjCBPg8gKmEU
Juld/Ni5TVXHWvTA3RR98jpDKiRIzV36NNAlObfFpiXHmAZ0dfKkg2A6pTYroLSCQjfSHwTo4dEp
j+Q6Gmh8gqx0dUzxGQWr/IhKVsIeZP4ISnc9IkHmupxYNHXdaJZ/Bfu/KT5e1oV0HqwPueN+CSKO
gz8qWFPOU3qAl+qnjJ0eKdm1QWfG10wnkvCFnM0tXWjFVtqWqly6YOKRRiRl2IBh1pJw+uwLvFXM
57CZviV12QPT4+U7sk2GkF3v8WJNKjm/k2Kj089gZS+68zvb/tubXiPVcNXWyXbK0b74to66Gud3
Eoudi4DE5P6s59y4VMvcfbEWAlMYDJNxsWxSl2xzTvMAR/0Fkk5P5O/iSn+HdFH1K12q/VsFNUGe
eE2tFwU65E2EBUEbJBBvUtZfgNBaaw14G5xMCbqT3ul2+226UsDZo5oBvrczbrlvt09JRzurt3aD
4BTEj67Q1QIsL8lW2jMMRC4+/Brsderbm5gMsalR6TcA/Z2TjAfEb3gxtxC0Oxp8k2/80RKqQzEA
8b10a2N9MB8hlD0DezfN2S1fgYY163kOhjt6URagBSaIVCjwqGi7uRYYC4hTknLRe3mNmMZkcwa8
noAKxVf/BEwTFdtOGoITG5Tl4AVtx/LVjt4HyuDkrj6DdOnujd5Yj7gwMaWsd4hrLc5wPQPBTlDi
nQ0TGEJiDIjIwNBnCH92INOBmufIwlBtQEsLXIk1xjphMsxPxiPWHOXTdf/a7ZNCKKsxDklLtAsL
+ObXic/0MfEkyFm5yhgnFYQ8xdvOK/YzavnVQYzbS6DPgEgc16v3iACq61U+fKJtisXDnmNo2j9t
Z34zhniahLJYS5xh3MMiHQDeAz7BIpWrqz1PaOul+pdH3yN4gveV5tMKLbfjEXwBIvObj8lpTViF
dxa9x1x9p/QREOnhSrvCjEmKkra1JrGntA+xItlpTGn+Dcjxc0VU+O/ua66TEtt8EvtPhD4b9UB4
KB65ZnL6KCg6Zn5pbCGdSeldGFZba48V8zobe8wAUmyAr/ThE9b/eKxet89kSG8YdZr9ZhNtXvTt
2fsfxHJb7Kd30PvhnT42CxT5kpW+hSC2SJk+Q22ZY+hJswJhfYet6t91ah6FHL7CRoJVjloB7z5M
yQ8zXZB5X/XnSq0MBc/c+ANkQc0CjHrqMmxjlLs4WGDv02yYKwPsnze4pZQ+GOJgkDCviKYBZydl
BbjsLSE02fq4j9uBgdIM4zHVARUmEG2aj00Ag9vw9dvxYBAxXIpPPZK7rUveYyiEa+TmoQd96Tvq
PykiIzVypmYDpDvn5ksXlT1xSoPihqKe5jCXj9g0Asn+vVj0PtJrqCtrbJ6kcOLyU2zNIgC9hP0n
5QwAQjf4Glj4GZia78BagHACbWWf2EdM7TvAx3ykmH4G7SouEd0fqDEDuMRjwUv9XJdsMU4dGCQ0
0HsBtcKM3Sc1kWO7ONhY8W/6j6XRBdKEwfgvJ/0A7uAuDeix0sg778BjDvA2QelAHgCWR3Yqdr8O
73B+gb/7XA6nNbtHOug+TkEnAGF3OtyU0kNA8ejlRR/qN0lR/Ob7ptiyxnVJBybKxO5Dek0siZER
hLBPDIaYKH1UEWjcOxRT66SwxcJyF8CiRe3ujOwBkK2BkOCFTyqNZyAsCXoR8SoG2eq+IZtnuYdi
o40N9zkijE5geGYeOxW1b77+cinqxdmYarMKGsNi1G5AX0uUnRAbV2P+Q8sgBdQXaIZmkv/c6Rj1
9SuYtbFqUlETzbmY36MOJKzKCM4DnJZ/VvAIWtHBDBmo9gxfbC6UL+59aoNR4wZw7RnnXOcGIAQv
VU9UYxBvr/uFHXDYuS30LHigkwneYcLyQd6UEhpa6pQcXM/5faZ+Q3zYohrW4lFjAYB5oj2WuEg9
zX1HXxgDKvAf9FHuggm1Z+RefxHYagnxHFFySmH26EgS5ngB+DnZa4sJ/jxalT3EzdFO2MFoGAJz
rD04YcGTA9fG1SWijgdynVPdklUREe6SOOT4fT/hUTyG6eGxeU4Eutb6/xKQQdqIqxyM1c39YG2t
byNOLxAw2n4PldmDXjqAXt5gE/AFR+aJnnJYzdbiTQIKsJ73GGcr/Nbe/OWDbxzUHv0I3A69Vz4g
ZAC2rL4b+l4FuDnDfOJdIpjevX93wCViK12917ChpS+dbjySXO8DSFRuSNw2vMZmY89p6KSEXZPe
RP5t9QBntngHRqT0v4f3LL26nLssrHakFgimcRPoU3tuct4ONx5Pz+QIWt1/tBgZv0PsCgZEQB6X
jF703wNLdlvR0ivULSfJ6EjSPVxjrzmU2dh6LYlx1EcUDqYjHs9fCza7D8utdHmQfBOOmQY2EeeT
m4XoA17A56yRC4HhEZYCju4QdxRy6MEayAeesL6uoFSkuIf2PnSQu/qHl9MApMHyG+HB0C9K4XCA
k+JWBx5Hs2MISXrD++oHpDkwP0RBj+i45uXjktadLZxH3T1MLNOSrxM8c/NV7I7ffo25d91Kh5fX
5hsTmsFwBcXSnvJR9RrcB5BIgirc0obDf6wKenTa2/oAO1hkO0Y1pO3VfQj/4vAVE+OxIs7W3enm
bjt+jvAbsfhgQw5A03h3bGVarPx8sc6Brby7Tg+WNCc7Qv5F6o5KNu7JMWzR17EGDza1W0fEZW5t
cAqAQO4beHXcDzQLyvhTkqJg3CiXACWTH7sDcLJuFoOi09EJ3CSCY4P1jd48slZizEI2BcCbWg7R
G9XQBgNHa00aZGCMgGQjmdKndtkKiEX5oFZcmlX79P77+C8fhw28UeJjrDmiyp+e4L+qvzADhIIm
Fl+XwAVgq5oyXRd3sS2dbu1qP+0d5Bxfcin3cfM+iD6HVpQgICHto2tZAzDkRoiXkrdRb1yF1OUn
RKt+PlOo4z1aU4ZF+J0kEYfEN8e3ZXVoKBCVSAnwp8mT4ieQUtAE7Ijo+yk4wsQ/YB7DYVyDMWzp
XJrQqBBPBhTqm56L1JyunrRSt7cJcUoeeEGTu1fas1cW+/he9UIoCLurztD6px3sPvUoUxKD0+/i
Pfmumwm8dqN6g0Xd4hM0XPDvwXciGDKUyMACc1rQqZuoh3fGexvQwAuu8F4fEBZxJuLklLaqWFys
HTts9wEz94uNPe1Mn8P79jau3XxNSVcknSvaQHN7EXXezhUHJH0511U7xGDuDWvaGFSe9S8jGAro
aASvxYCK6TeUrhCtp87nuzJTohfPOZxYVxgozSGlogBhmsaBT5QacXxHqFyTSdxytY7zCwXcZGQx
MBRzgIWKYib7ERueZgNsIivBLwmai650KdkuPi58YNjqcAfg3AhjxBOaRvH3iZvCDTWKx51VXDoX
UlP8jmQQ/iBMT+jw95H2sQbMk6SRn9vODlKsqTq1omSaUSFOcZBy1Nfqy4V+GCcDfrD44hZdt/tL
3RzOWI1N6Dx1sjh4VMKAih7GaVgT/+vlZI8lOQz3LqtLhWnr4L9cu7AIOHkLIcrYoqagoaDMrUun
kZ6UFB/eRoVX9tFJZD8oMv4CFcOY8KWPvAgVHMRDeMdiqiq961TO60mBSwbgGSWUiRdPswGRH4Ba
s7/eRLT4M5CoF3C8JNCGKuDQG+3UiCIqtL5L9vcBLTm8r09v+SeRUrSf0446IUOBOvhvi2CCgBT6
r5EBLgmVv1eW6D6A2TeFyTy6wpJHGX0ZAKyrECfs2CWWAnl0Ll7ieDalckp4hcAO9UQSAMrMa5/P
gs7njW+oPbguqBwjAUczyTu5MJfrmejk9y9KTJyJLAPxWhwZXv/JxyRxlx8KnmJKBCUzgUeRYKfA
Pl4OcMcIgpkkWEWd57A0OAYutPKjSJA0o3Mj0egVZp+WkytzK+C/mJ9wSH1h3t89VLd6e8bZOL8X
j/+RdBdLjiRLFEC/SGZi2IqZoUobWalAzKyvnxM9izevp6ZakBkZ4X79QiXXzjWCeytPmI9NI+NO
ueFdzK3GeRSv3iurj1nj1o211KzRhooNEaYecEsA57ob+TjVz843H401W347OPWz/GQuYFsYv8J8
MdemGiFlJYndG4/PJz7yz+b3SI/GRmeKc2POmlJs5qPj23Q5uNL6wO57KcTF8EMUOfdfocInUCwe
bp5H6E3VvC3qPUlwwz/TYZwHO8ykq8qP1YuPY4lIVktl2uMqGwzC329gt4D+CdFzsb8TMG5mTBjX
/9h/97LuCFn4FepjOD073fa++ypZ62TdKBsB1dRe/cNPqQcBiYtJGP50D+PH16n3nidHqY9wh26y
MArmAnuSG7a857LaSbyhQczu3UJzM3f3ljEjoGw7l6lEhfMGWNaJpUTToYJ1cSDQO9ROoY3VnjOF
VFlBcpkrGl/mujo63bVXhfej4y3T8zXjzVf1FjXPH132LPy55VR2yTKagw0k/g5bhApOQ0jvulvX
46cyOBMeDZEFahoomcNDeq/IO9bKj/k1bxJzCTYsJfGdcvIWen07Sz7XXI9AS2qGXO1cscLaR21d
9F6PVuFjuDJBmhGYRpmBfE6nPErvAJNeVxipRRux/0NV5NidJrcG35O8HbcQn2iSAew6RWKHkD68
FrayKKfbUMx9S8jfgGhDsOhe0/jCc7a4y44YZyFGdeXROFYy1Fu3Y8mdwYVWsOBxtwMoRadVRj1x
7O3q+/LyI+NgPGOVocD1EE8wx5/ijXNVNX6QTchpQlijuginLf4qlP9qU7O7DDetWfeUZwtcOjpg
wmEYq8aqu9aqkmhHVDq76gMzN9NwXlekBPtLahKc8uUPd5X27QuEVTo6lgzNC2fc9UNB+l5ewErI
c9yIL3uiEl8KdzF8s2pktGkKdJLmNnyyjDbTc5w/J3jKgu6n25qnJj+163wu6vfGpaB7BcZKXMQc
IxQmIzgSfj6w7o3M5P8BUQszvORLATMdoxRj22Up/4akbb1LMTvFFfVBZhVazX7mA2sDa/nkxA1F
zLKMrfAXrqjZZ//ZlIE75Fla49WWl7uGDpWTirqrv9U4WI0KjXMxzVty+MSXCrqBDNL9O58eP/qH
Xna8oTCgIS4fKW9/kl8rI2/lUvP4czHl+N3YztL5/c9xuO2+xsj0HYfQZnro4Vk3H+Ptuww3+9uf
g3/q5c++qUipPkGDwa/blpFusVli5W+LE2Zm0ZcPIMcQQcblICg7K2lq25RaFaRUjtBFhAJrypbl
3x0hy7cFtZS9EohLS0zRWykIMm6lXkgCKi5BtY/eUUbnC4/bPRUGmNH0Lbtx9kNFTOP8XDZf4SKw
XvSymleUu1Zz19qNcN2lbbD9VmTvqiFdHvPEpKvsYxMBkjLwrBCHEM4BexwBH5SbxVHv8mc7hMjB
qRgzanrGrcPKoDkEYDiHuHUFCHTHBpw9rE3L8e23Q578ky4g/OV/77BIByju/e0oepv9REqrXZFd
kpL3e6a80zCqYe0UeA0+NldXblt+b3z9Bjagi8HUebAFGd9uzMMCxxrsBsRyzNmZAF/nHGXXjz7U
D1G89Nl2NVaU5IhgGtOUgd+AtDkjvXYytCxhLuQUjE8hM9VZy0i0Q8wXhH+qDRAcQpyJF6UrmuzU
9YAR97XmPDf80xunVZmvvFP2yG0R/cesHRcHgyYVeOb+LYzcDmziMHPdrVf4vOlR0YzEzNdEUcPi
QMYi/8uhdO2/j25J1ayyvKvuZSHomOES54r2thZXszoxGsdiMB1/NlPN5N/MCfYicDYCAEKwKWI6
xFwIrOqwj+M4e0oeAeDZfQlab8U9Sj9+fJHj8O8yBPA1G1DAzCboE4NcfAHCKR+RPp0/sOljAVVw
4yxxkZ1Fp+JFS3quBW4InaaXCjd/EHjb6C2k0TBKf6ZMt0cOAEZqk/e3EgJbhWSc4favQ8px7jHY
j06T1RewmGHnv9uBxjfrb5NhmqWuJNMERGhEV4Xb3GiJKH+gptIuLH9A733Mhs3fbOQuu4cBs6Mv
DLUKjsAHkHCLsBafRv8iH5boqxeUax33NOVvPYpuvFtgDK1QNY5beIH6rsjoqPlvAiszo3GYYW9H
Guzr993kHxn7osRmmBdrrONrHOaKHUC2Ne3cBWi0iePaIfJQi/YdpRIO34BqY7qbP7vujdd5fLld
fJER2H/2vo/82+z4PSQfulomyR4Q4/4ZFI66sXTe+lpQzRryHn/APBlWhu5yRMu6hhMcxpHO6491
3bZ76bOxdSOtLO7aNVwFB1TtMTdWyy8Kh9osj8oj2Sxd1lZ2dPDt2cg2W+VZUFrUUzQ/+OPNs6zN
gyzmRf3ZmHVjDTNFoYnRviDM6ruKMVcJyquZycrhnj80L0WOroPoCM+hs6mvO+VUUxX8LJ6owKe7
6Ql3dd80iGdS0bqpt9fdnArvoCmODU//UjN6RWugcmmtBwqjyUNy/LGmQKtv+ovGpR0fX3pGLcrp
c+dNOeXMbOBvQ13D/r9on77WP7HhQ4psopocHQf37pai9efe1FBDypLQs2G0FZvvqyGRcVUw6uhe
h3qn2V9ypGPVwh+Fzx7pAhuR9ql1qi87i0Mh0ciVMx/rH9Fdf6Yrq3zyj9LtOdx/LnYsE4rRv8yA
/0OwN7iTTQNFEbN7nJEabJepKI6kXCErc9OWL9vcaU3X5ZjB06n+1JWb7yPbPsZQgskLexlC0g1I
IU99bhXOxeZ3tJOgBEoWE+3htcuVp5RorEqHyrL8rO407zxz3TXZRmUDeiO6nbu099+O1ZQsPcVK
zTrb1u7llKNnXUyLyEt2HrIZ3Vi6GnqvkbyC0mtsEjAmMelpq6J/wUrRxpgt2IZXl/zy89w9VMKV
Q0b7iBSW5V0rMbnWwpgtK4P+XpO00LrDWWO8PIq7Z+E2vWrkmDfRdMrqRVboZPiaZjrejKJo272b
bSa+ucuXoE0tdg3w00cVs0+6WeIjdPoH8zwTUAOMHl/Yv0Au6M5Kq3Lk51SaY2K3bwJ9maOhiBKr
iI2+lciDAOlk7R3ckNjPYmIy33w72JbFY1f8aVeghkqxUVsXZ7WLYmEdoImd03rhouvlSi8Krtqh
fRmLj+3pGALjn/l3IT52byubyVoZ1W79/6C4IsXH76aXqr6m0VFE0TNZlyPtING6/KqHfcdl155S
sqzl95qQd6PSVBdVwREALvVnM1U0BkN3gvb4RfPpE8XepvqunVqZxtuAIFLO1lcljlitVHnX3zdn
vVVbN0hDItnr0AawOts0rAwzBHM7LoOGNKjXohPuWdVtS1FsLh4KoA2A7C1tN+0E4WBfNEPJgzcL
h3qCcO2ijCIIowJN93Vu3STAKWRjp9BTaCKPRSo/OJGhBoQjpXd9gDHWFcI8ilGZIuAbjmtmF+si
JKBy7FpzVJeqtQYdcl+1UaeaK23Lj1ZMtRZ0q9tRStLYqW63bOx6u0Vh2REF3Qi5qsTJDEdW+OuJ
TsgKZ/eJ7fnx0jGnaTtA8JMAo9yNavTRY1PXulO4FEELBUUU0HxUjSGq/GBycWokIFjanu6pHYYx
Cjoow6yiCORY2t+RakYrcCGtw9IoWn/rvAUP48PTOipU40P7gvDf5Nelcqm8G8JruvGRCeFYjNRd
1gaKH57iOxQkjoMP1Q5V59OmD4c9P+gXZi0ipGqykXRF5U3zhhtfSun+rRHCmbOtJUNd+sLGY7Tq
ZeZR+FMWiv51UoXuCrpk78G7pLNseqeFt12A6eRdEUCaZZSYyHV5UbZmQl/ugm7JGT4e48gEHITq
r4kqB1gHLSAOezu192pNc4EabkhumPuJ96/6lpi6jTwy9WG/bJ8q50mym7KVNA7m42jLAN9cLedg
ersM185let8UXqPrUBxvgZlQ9UKKLKGvtP45d9ef4Jhdn/Vhl1YV7JaoAUX1Jk8UKx1QJVVONO/G
9dufOIKSrAbjCrylsINFBc1s+tfh/ufSdkwjHdCBmsqZg4SVrEbfNF5trkrvZvTr+Ln+uI2ioyxJ
cQ5XWw9TOvXMIafZSgATbUSNK90mU8zIJNfYd13MgxNkCUA052ofssXzEEg0+1MpWwzRsUMiZ2NM
d3P9cJdTzfhX9k8sG2hI5+h5GV4KuUayxHyz/2q9a6aux/KpDoNqafzq0vCqEpBq+66oj37gTzyD
No8uuAJELGSbs+axEas6WbpXuupWZgCwCedb9i/HbLyv6zg434Iy9twEWFQz/c10P7Aa/A0RCA1B
SqVbIz53KVpr1AucrSEAHdIoLqzLZctWDQ9kYFk4tLdDiec+7KnNv44WZC2CqKIDqKw7m9HCWZrR
OwLRKzEHx/L3VT2JImcZpZ98hHD0+qbhQifHry8T6dbyU5mVJMezZ56HyXFcjzirHHpWy5cVKp4g
lG3W6Vf0i9l8Pfp7EwvOfsxR/yxuGjKm2rs/2+daJKDChcp2VQ8g2YrqOxey4Eth2nTuPO0tWB/3
MpbsZ3pWjHwuRUEHX76PjbNzPb+0bsXkIFPKlfZQNifiIh8bHqZ7MOuqnbC3RK02VO/Wvrf4yIQn
40/hbEPPkPgErfS9nBioRYtB83pzpV+lqUquZr2vi5fWwufJlGL9TWWNLtlgfypvdqMVI6yNFF7d
YwPDApatuK6mMnnHaAlYfILLOhUNxbXhR9yIpdBtKM5E4wSaDkrLLFcjBXKBS3o71BHkd+Ns/TnM
NGKTACSLf7tDB5fltIZbFWOk0NsQGAdNu661hploU9E/AGbRKQomIMN0/THigeh8csfS42OXl3kv
WZiVo+JzXdXqsvhorazXS7WH72GmiRbXRHVbO37O7Hg+bnWyFbp3rLzCqhJa7+VnEmbOIbF6gopE
JPk55McM+BrK+M6slmnLrqieG8/GvrOrn+qpmXnroX8eLl+Np0S4tk8nxMBaDKLjXkKZw2Cg/IP6
qzpRTd+7MTpsmrpz6f69syPmanhEeD6mlLV3FSxQThI536vvxqJ+au2q72aiKWKj5WAR1Djjg/31
ktYQJ3VAmxKAs8qLa7HrUhhJhqM9FkKDqNAO1mdfoddJa0lLh4PGAJaBqZ8qcQle9MXPFOKf1Blk
CxhV6+6CID9aoXTs3suxcnKsJ9L0qKFj5evg0r5bxMynjTrQOS71rYLvNjclNnQK7gCr4uBrXUJ1
yJ9dUvyuemjIb21nQwlXt7SvYOR2LFN0MiZFeoOa3adoet5dVUSwVE71RPFegwDmUcyLFyY39s+o
RXECgjroKu/8AT5wUbz+g3UcxIoGcABJUjFbPBVXygQL3OzxkB/mPFfoT8gN2fCkFc+NdefZZD/x
ca4tGoeKajpYMmBC5dr3wqUMw20IvkWsbx/69+GJn0NIdxd0WTv9xeuQxdJtHMTlr0LPM1lmCirA
/eHtn8tK9DcUkW9NOBPwjKyDY/Pyx1G17pB0boQBW4CU8HcG/GA4YRKCs8A0JjYWZZ1loziK7XBD
TcFBUrPi95FJyLnEqdiSWJZnxWc1cLaO5d2+Hg0BZUHBDrFwQMNDfc/lqpTei1sFQ4R7rDyEoAoD
jPqWoZxY2JwPlWxtUUkqAJ/FFb+rdtCi575DVql21Ic9DmXgMGJ9odRpGYpR450EuwylTDXVfAS1
z2TbYh9CXm2HghAwO+oplnNiQwwxdyxYxdUquuH62oKVfXgV4DTZQs5O9bTetsdD9v1tDi3G4GYM
X1JpA0Ck1+wycoOUwxwUTKSuQo1+0Zcyg3C9QoeHxHExio5PdZoQD+lkUk/i9vEymyf0knUzMIO1
afUruU9ymkTOSlfi9TSPhXQl9i3gQZQAC/jOgidoAEHAGD3TgPe7S6WeG2yb8Qq0YjWGity/cwNg
AeQmMljXEh1gBv8l34sk6J991D2j7EOSCocfqsc03sOWwe/n9Poo+gMGkvmeZLN2vB6c2OEUyAf7
doDJARKOTRJgRTA6dk5t/wBrAWzMGU/566BzHDyr2e6iFeknYoX3/HYo7J75rVkxhPM4EXQ0v6BO
lO8wPeCXs4GJSCGkiC8nu9FygJV3Gh0Re6eZKx/ufGIeXdRe9vHJY7RjV3Capua3350M9m54l2jg
u93nz8nJuZUI1L8Gc4MtQ/g85sbHrMf3OX4pfdh+7ypTBzTcbxNzr18khXHnSPBTsLHH6yHO4Qkf
dSx+2Y80dcuieVS6B3eAmEU6fO45UVvyd5fg+oH8Xw5RFec4PAsgBjBLdWyWRuAh0UHB7o65kq78
nkoMD1PLmUY/hNosctgXEAZUCPrHLNO7f2EVl3HgeXCUrYSPemyakJbgPRWCz/CvwdXj+uEB9qd0
Pfr34svyMDW236zMjvf2OxyROBahn6uELb3BbbwSf50bBG2ZqRFaB9P8GKw66ICXdnmXhCEKjCDb
i3isVvkHtWgn04G4qUFjMbMN38np3/ZFFm3isO9HwVfpUH7G9SSSgUIsGZJKBNpNx103lgqO8/+g
t9Pf9cO35glx5Ewu/aMNJe/8v6oR4nKDo6W/t7AVqUBBlwsMcyBITXSY/aHAeySBeGSo30nLlBW2
Bt1n/Lt7k4EHOpAI/cDjFhTg6VKAkSgp9IsDeQLCPxiOhVYqXGr6O/zP4OGdAYZD9qxrDhKZmk40
pCnNWsY0rcVXuI2sjOuof2Hqzn+85gLxhVi0g0MFYWvD6OqGMgm0DgBramDTuvNgXIzBcOmpd3N1
Lg8f78YzZVdJIJcN/NRQCZOQ5rPjE6YBlwZ90+O+w0qr7uIFww+e8Yc3wTA/UJzB8u4PMBhb9M+x
MbfcM9YwbUPdixjZHP4I48OfoUXBDTq79jwnWzsWChei8FfdrbIr8wweGSd5I8xAVj2aK06MIDSu
R88SE0xG3S+nfY58GfueoL78/r5/UMZ/vnp3jLdkReEF/zvVvIyNJggQliphfUpuEuQ2XE4GCFSK
mk7sVHsPUkoZK2WJNxfrcAE2hfJrdGb4je/BqRS4wy7xuvrq0QyaSx0AOPd3BGUxAk9hnVcOLaCt
sC1skRKelo+Yenhh/BhvcwjJNIncNtlyApHAUTRh2/XJJRB9LdbNNV9EHj+3PT4fMhm8kEbdHBa5
pijeqpR2DvwIDHWs4xVmdYGBXBRc/i506P/LPRfHEuX/UlJaO8gRGw+Mz6RiVVEhIxFLlTX3sQUW
hlImd4HuZZ2ioCaBBi1oKeeMEVCJ3oyq7ns1DsMND4Sd9VaQHtShlrBQ7dhAcudQJ5EZkRqODDLx
ekB6Cs77islEyObhvomxC5xKBstkVhqmdk7g9zeg0CqDUPs0gbkV7BoIBU35F+pmiH+kGkcmfXdc
7hGK6fnDlHMXq+dSc2+EfIgjAEYlootWrhB0+ObIC5KCDizOFm+TncAAwz2nXB0dFEMaTL0JJnPe
36gTkMwYLp6j0Us5/kBZrxaJ/q0KN0Yp4tb7hrA2+L0ymyUHmf3SmfEfZXCA+mnsT240+8L/e5yD
jBDUbLRIstTEz3xQL68mNCO7Yyl3q/nn8zOmEWYFCUAeksF2N/NHsCTy9zH2ktHCGeuke5hkfvy9
TYsDQnc9ygUmIrHsJlGz+KQbFE5zMC3PAG6PbBYyw9mXSWwOm948lTKn7+lJFpPxWuRcp+mqZYqU
I7OvV49hIOMYA67YwL5A60GTLLK4Zq4Hq8QFSJZixpA63MW+GCZV7YjYpdPXok/M/8orbeGd76nc
yw3ouP4YI1u7vrj3IX0ZKV1FXN4Po3+3r8yyCJZQ4ZBGdIIn1xKP7kvr4a9kJWGNETy/dG1hW7Vj
1GSprC81n0I/p25WJAuhz9laktrjTTW1pTQpICUZx0gOc2KFMKSbaQXzyDZdSw+eMzaUgHecQ/Or
2rc1Ohly33s0LmRSUbLKPMvrS9TG29Fgr45qoATOPA0yTdE48cP8diVgVki3SXSeZVRcs7TT+CX3
rO4AlgDiGLq5eH9X1nRQTBu3E1bqFDhcb1UBNMYFagX4zpyEyQZmhTAKjrBLdglhMsed20/vyVJc
9WBytJ213rLMdGVe9kF/wLa+6nG0vT7NnCCTr7LHTOWmsPFrfmHxhWMuxhs5xLOvosTRtWqJ+fhT
9jZjtSErKw4ihhDhfIhUM4NI8DsItO/rB1JIkxXnjJV+ePayGNvRwDfnpe4WF+UNwfacbFqHVbhD
H9wZB9GeXdx7CywwCJhNPUj/5l+SGBxDzR2TgODegIR+AgHYTT52Ydym0sNT8BZJzpiGZLauj0uy
nNhgSxeYLdhS0q2weZOhq9dSeZMt/zzuP7kUtR2YqLxpJnP2JtbgPeML47TF2MRF2EKoCv+3suFs
w/zBJ//m7sn2BCxJrHTRJb1SFUnObTF4EnIjTTwMmqpyMOjQj84vZu/ZUq62HSWA2NhCTPy2iI69
bSW+6iw0Q6MRuWb+S02NYqs3msRnrFsyiCEv8EeafkgbgBQAbTe5F9HqqI7Yhe0fzN1sTBQB0YIe
55kPig5OZa3VvTZDdaPshabPiluEoPymdzMnJdDRCieqcbqeCeZV9TwIw9FHmHjQaRff2rqriWls
mACoRUvH4VkQROCtPQSjJf/eqDj+rEd19wSNlHIfojovm9ou00h9qLHa5hyeVBW8iCo3WN7Xq3Bp
4C6hi+byDcTIim6Ch0Qi75DKFkzD4NvO+VA8oHDsTAejprUUEgZ/OHgg3kVbYKLomWPiL34ntzP3
8GyGpwejxgMe7DT4yAXHOX7DYS6gGsyJTfMUa6dSH4GFHoLYM9oECVEObuvga9GO2y8u1TjYeXzI
lt+Rui6GM373xIouw8aM+5YG49Tn8WeqcR1KkdfqmCihI7bvQ9RJQGoGzscjocgPpJtinbjopSkd
27vSbhRQ31jV41kGp1ZvUAb/a6Q/8eVgwQgG9VkT8RzIkWQ3R6/a3o3WkYIo489lNr9R5xsfIjyk
KpkCrmbr8G8ItahlWtEqR/ruqrXXTGxKMwZ117UVD7U79GCOaVdo5h5Fm1GzMI1tnAyjdEiX0egk
hjsVzU9L5npGaLHBugd7qy5t5os+PS564aa+qhz6GZyLEEpvw3p3sIKh1qIfuhHkhCQwBmNmfGGt
hkxkVjA5/C6Lufm5e67mwGPHzroTa9wni4ZVpPZel/eDTS/STmrC94OYC4mOA5fC7MivKu+JegRN
Igtjh3FzeXs2JLwimGGegqJik/OEMqp2uTmi8pH+TH8OoPpNTbad5yTXz6lcoKTtWfuCP86VlT30
s3wd5j4elROuSPgMcdr61qYyq7P6bhjrlI6No4mSBqdssFaL19LQPK1E6Le00eJtKzYyMhFoc+1a
SkGFbhhVK/cNpbnpmjQOhfNghdYBgK9e5tHqgRkfEE6p+YaUXRpep3avzckkiplqosFosp3AEInk
4RQl37t07hx6i9EFcnyvxgrHtptXz4qYC2gIh8hzZ1U/T46TKNRvYkW82rv+LFvQf5mw/79lMTQe
2dxqDodT+91YDja/0dK5CY+rIOD0j+zz9izx7nCmKBA+PAk+I0NFMOAcoWUqvyAHi2+f7ZFwyA50
M/RR6LLx0g1PvSWT7QcdDdMbbR9jY5c//ywpL5q3XyGXX4/xrbfuRrltgpGG/yYJo3Un6wB+Nt1e
8pXALzlVrkhryy6QA1gSL72pAGPN0+gxyvpvLPjqq+mt53Z36OIGmcmlFQDv2++muqve+gLO2s/a
a3qZZto3DhEm5cKA8rcKHu7qUbvOL7/nxtns7FHazhON4yAyX3Zi/TsX0snZaAir6FhdWuSLyYpE
aVmbbXSx+/r7riIS3VGar/Amr8PtEjJcvp26vl9EevChYoYN0K4HBkSYeeQ6Kg0HZZ37CR2WKmDz
pUqNDLUIdZF31XM38v0YKy8edR3zuwbebm8QW8QvejaPZgDHTq4c6acm6wEA7LphiqiRHbwnzxDi
9r3oZX8uIasbhJKPIFNRFll/PwmztXXZSK8Q6R9aaERtSiBzEoiTqmXzFR1nJcvlI/P9YNXK9RdV
X7nD3rVswF3ddrK1w8g8aqTgHaw7mTZGlcpEYFffaKN5NJnLNWDI1UQJYuH0MNS6IWHF2Qh0o2Lb
OLH24elgE1fm8RXWYcrqP2bzTyrRa315zUe/18hZkbljozXrXdppvahkLvM8lU3pMvZaHKM7l0pi
vmpKRSsjku9+I6Y4JnVyRpqnPmL1vuMnoCoOCV/v+ab3nGu3o63tED3hY9VITfSyoP0wEJRz1ogS
si/geUQlme6ikZlfqAPDJEjYYo+76u+slv1EZa7vTMP4kLbXKMYohaj2xehw3dh0VwW0ylj1cSgs
fuPl90noQh6vD12FdBnm+bUFsR/qV8/FDAeruR0czEYQ1NmrbzSfCl0sOvFfe8G/BQQOFeRi0kgI
IEFpHIPNt91MaNohyODmz3RI+87vMD9S9WfvYE/Ccrp74dx08xlHJVKkoR1px6Fr0haKu0Vpc8e2
q8oWSkZ+N8tf4H5gmuZ3R+EKxf2xKFLdkJZgIFfGA0O8KNl8xovxLVaROZQJWXJrh9UtnHeGnnMz
xfa9upg+G4bRrcBzW9WP7Ht3pYj9P9bI9Y6lbedUn0m6zCcHsfaqZxrRugcGBXuy39nnXa//hHl/
J4s2q6MC2dzzMwC060G8O2umh/tOujYrrifHxnVwZs+Uv1RmP44GOsrym+NY2blMnP3KUOXg+cRB
EAAEru72IaOcK2W2iY3WepBoPK/52dCx3UgpL3iI60QT5VvLwi7f7MaA+9UoY/OdTWWydcyYlEkR
fq8Xos9+om/ubjLoIBlvSp626mmU2eWp9fIpcU9I5qUXR7TAfctMUpNINA+dn3pzrJHkp0W66j2H
u9brM9ae/fMj2DRWjf3Py2abDUfi97a7aRuecqMFivS23+GkQ+lvHKbZ5gl36O8rQ0s6j/PmsYE4
5yjWPy+uF5uSRmSScc8enplkKasqWJbDvrulp8iBlXO+/g59pp/82eMg9PaTc+fx+3RUxBTvDXG1
FR/w0jriWIfi3wi9sezE8Wfn++Gqvx9kw+1Z9Ra9g2HcS+GXLCSAPOlikpIBR7XjtBsQvQ5pT+uy
Bb8Rn9cdmUof15qhSHE/uRgaOl/uCkCsDpVRamLX9gig5wXLVVRFApFOuvnCy72w8o0VTRAqi0qs
tylsOdcey1xJbaH3GoXf6O1o1212PMMMYmefkfaBsWGH32slMVmMkp/ZbhJjk/OqYiNd5yH7D7tD
9jBASdc2leXgpI5NqBWujes8XZFIIuEmn+mv6on2k7XS9MWOyC1aI07GP5UZNXlnn+npvpxpIxzu
MKTNaRWmG0ce/+Tm0qwdwlcNtWv0z0iide08B4qvzCRSijUuvzdCpkg/iVrxGedRSp9m/hRrH1zC
kofgPYm2Lq0U7+KDaokXZp00o+q/KrL3n8mva4f/7mfUprlppJqePhJOHNa3Ufnty2B2PzxyWF5N
KLybF5DOQWULDy8eaySWkA5BUoYea0WkzxZoSdgcYYzg382gI+oozVkxNFaad8/w23h/UZUTYSYd
9QyLyMvHlY+sOpAPJAy7JUZAvHdThsER4vxVJZlf/a4HYRzznAcmv92hvnerHq39QCZb49BT8lUi
hlD8jOvJehjePb3GjQXfuzgNpIc3Iu4B/TdamA7DqPOOlzGz+QSlChGm1sIH6pLJVzZakFAywzLs
C7Myjbcp4aP0rOn+jJO5KZkEXYyS0qWpddF4GoceKNzNNnxyPAlXJW4CROZ3qvoN/Jx0be1iYGE2
ZMb3tp8ulC7Mplh2EQJ0Wcp2Y1aAahzrMNm+tO6TaA01CqHFmQQS/90X55y2O9vBRqJWh7OEooPI
rYqPZToTbyXKq5bDZJG/106/0c974/TrVVuGcw1edM3Tr79nJUoAVP+noOxJc/ND4fabmKd/j0Ol
Uy50uzkD8Oc8YR91qiUaMTBeqLPfc27t1U3/Ntp9ZSaBU+x4MdJKFtJfGxG04UjblxeVfefUm+Es
pXsLLcOlFW+9v7dlAprk58ezlpmskJCuyjvb7WfgDOlvYXtEnHkVQGtHbJboZtt+UghajUgbDRLk
F8fujjQDs9lEs+oWtTBacM9cQuMhl5V/dOA4X1pzdXB5M8JlLYfRVBKjALeXVvRSh3FZlo5ri410
s+lsKx0sXUCYf8+VxLuWk8XcyMnZE3DfV187B/Q/fiP4ysdwUGZDDQflozqc25tG0tVNlaeqKS7c
zug2Q4nSrB0Gq4gsw00j2krMlZufjG6KgQnMIqZxmiZonxiUd06t6EhLlM/MwznizNyH/ZS/9Sjj
9mx5RF/aJEeDVOPxx1XJaNYYKp9GR8Ua92qPfhi/JDB97g1jMlbvxuNCE4ixOvsuHtNo51mYMfeX
XW6NhuZL22WEHzpYhRpWzm20qdCuFCjegvE1KpfZWyQ/N1Unpi1cTZ9RIoph+gKa4SCflaekJ1j5
zvNTQdOpJ7N9JiztG07DuZFrafeoLqfOMfRZF9bNqKqGQxdqqHezDZuKeF7WtagFKsMAYY9lDsQD
L6G3HCDBtLdWuJFrOaJKNJkFFyFJOqmK7+q9+j0rO2zmVuN00bMPcU64NlQHKF/mL4iTTyuIwK2V
LoTGQmnLjCE9NlgeP4dv1gaFFT7LtXvrX7vXbnT1kY12MkJ73hmeO6ti3PGxTuP0jqNqnkRyfDt3
j6mxS/q96QWTj0b6a6843xVMwc/3ArBBNm2gBv0AE//9gvp/FoQ2mUUlkdKpFGP3/O05WnCXuFf2
mf4CDSzZjGW/N7vJWs23S1PV7sAQcose2z0zyn3pvokW4rTU9p7YprC6fEcPeLImScjWn8IeTL/B
kkNDf9MaChlgCIjp3M3+mbHoorOvfFqw96V0F11W0JkZcIWfjRMK43sAvI1azfbQaeJJ6R6FN/sm
1hx3lCgQFpVs82amjnJ0YqATftOWlk0W+yufdZBAd/EZlfwfj2wxkq0ed+EN9t8GE5BO/0Erogs8
mAk3r8g5mGp9hOLdHFefk3jr1Tq0k7+pZm6y+vXOGa/d3O4LyfF5oHH+RI85VI5cvuEmcawVANKl
sGHT7qNONo/SJWtEHBu8O8kxVVpukvq+zxm7w/Wbx0vBqynpT5R5jOSfeePGByWABXTq6bTjv49+
9O/ePQ/if/g6atxflcp+mJCw9EDgdsMK91PpROf4T8Dm0SCWVW7msAvkTBNRTHFXlc9JTAa+Nqjg
klYo48ysgJQ4Py7nOlKMQwToPaP5o4wF0xrVKEOQ7/D/3XvYyld/USlgDpCv+NcDEqZGi1B/6rqg
5c46WAgd+4/JnRFqUN99nJ0sk+xnIlt+3IqrOK5vIbUp6EPSI5c9PoIc7wHoJ8nEzfdAD3j+eQ7O
A2Et62KWsSV/BhZdXBcTpeTPQ6+mYEUMkGH6EXMXDoKe4Xrlza8u4Nh5fGeVx6ONX+rffNxN8d65
ZoFukY8kjKwb+aI9ZW1y6zuiOUhtilL0klVXMcWDJlLY/T4b93Q9uRa4m48PdWKRgwzBfPQzN8eX
Hm9xe0KtskoX1DVxUM0sfD9/32VYsgvDpLB/964TFbDfi+h78Ecn8XsrGysvnoUcX6Ro0PxalFlK
bHWzW//9/psNdKe33qGV6Gf6iUp84Bx2tyKzws5ZcSz5W66Id4kBMZPkMijkhbNbEJNeWjhtC98Z
h/298NgVbmGB7ARpJGt7Wtxny831WFiPWDHJ8YYepI1NcF9yUShA7uzexEVDvb2PG2uAsrnM/Xmo
6IKjeG/nz8s09/3iT5Z/Z6HKJS+2/T6p6TBOc4WF34+X0mgxm1L8UA5ndkrwmGZgVihHcaCeea+f
YJLA5S8bHpxoJwt38P34Hx+DXnWfLT9jpdnh627QfazvVFVYVRoZzk272vZQ9T2ydFWsgI6ZfkYf
lr7341r72D3w55aR0T1m6r2YP5mXRBa78pWKbZ27lh7GIMt3+QrD2+Hg7DnaXc+S1nbFVXZXSMpm
Ty2/ttnqA0sE1xYz4dg+8xWefcWPP5tjdzcbbKNd4oFrfcdZelbn0RPGEzBv3b/nmLLQyiVISAwp
NT7WXUilxVfG/k7CX2A/sM9M9TZ6oB96ANdcTcpRjj1W7acJBtxwO0g9Byt8kefgcG1es7VItnKK
Vc5eFSNjU7/S5Oba6dnkmeERVjRgOOXaWSBSNgaqCiHbm6osb2nBxhSysN9UdbvSmt3SqypnOI5N
fhKZVibYodaQVgy6F63K2h1xmycnXWesiN1kXCxEkRDDAI4iw3QsBfSO5k8T3tw1CHp/N0/3X0ab
OVVJtrCvsFEsMVbhmvUupeqX2rv1bJ1bu862npRUdi3OsUbwK8Mvjk2vCTP5E1DSEavVt/V34Vj4
4QxcEHRFl8d1p3koR9Ffs1DLwDYE2AeVNJg/U9uPcBmncQhVOVaK4qhtign6llXZPli51NLlarSa
bZ8rnKJa91Ec/s8TsnarratPbmEPaURcehsuSGGNNxNtp/sPDt8paS7LWpgOZ81nL40l3mSS30ag
5HPOlagWF3T2ql+DuBtBX5oHNjDuC9OF0h2d9NR51OJ42kxTFCUMkEDwtitfhzNAK/xc+VulfMlf
S6ZZ2F/mwX7GkLy4nK7KmeLMmGLVQUKrBsrG2Rvfi8EthLKwK30TkmYSmM9O7r/LKv8z6H7PC5ST
1cvg4vswpjE5ezZPTDaWdR+HRF4l7Am/ljk2qe71YW0ZdgjerCrr2+pWqsmtevvHHsVuVn6Fmdvi
VNwiHZWRC5E3L5hMZovP/BV15gOLTgKbJJeaA3g5vU6zjX19xeNqh85nLLj8eX2dP5GlDzBJ0/7K
sz2bkLHEvk//cXRmS4piWxh+IiNUUPCWeRZx9sZwSkBRUSb16evbFd2n+1RXZabKHtb61z+sECls
cKa7+wh7C+TP3B6g8AaGcQaMGX1o/PBty6eZdy5sKHHW8pE0rmT+EYWE6HWoH5lemX/LH58egCmB
TWKw0/GJigkO8YQ0MiJap6etGlGZaavR4smo/8yBbMxgvf3/qu3VxFxoLrKeBJ39Bhjx43GROwEt
udSNGeYsLOQVnYYluHiUm9psqDHJoOligkwVKnwPRMQRe4QfPyKQ6Yq/Buo18+5fw96WdDR/gvYU
53jodog0YEP05h+oM+KrKbh0BlPYxdCoG4BHunjw9+lzrvrqWsZsAGdw840PrnZ3+/D86SPOnH3e
N2gPkvldo1F1sDMzVQdjoSlmTpsf8tK9uUKdQYc82JZ2uRxt8RVguK1hjRcyOXPhBNrjJfvElINP
WOIOAosyfoeF2QVXX2Rt/UyxPRQXj+mIl+cM4mIpksdpu5IePvq4S7q9eAAH4fYH0SMCbIfgiKJg
nsISQXdTL0b0x324O4gJtF/IwcpgbTB9b5CFiQw9Yk2mymLVRzMMX41GpzEVo8ZBZg3m+l2Pkw9B
YvHj1JA4hnwATzs+Wr5dL8g8fBjWFCXGg3fz5r9JQhfCY4OVwK8GaCVq3DDgi/F+b9N9MhE7k5cD
Ndq7oZMa4v8nwiSEPwQjOLb130dYklhIiYWbmfUiwKqfEFnnVuvnPJtlF3aRW28Az3jaH5AvKPDb
ffT1OWoQYXQsu4rYq1zIMen97pAfEcCYexPDOachJ4DUJPPqXc1JDKNVdLzehxMms4fJyH3wUff9
5/QTkhBkjf3S6xnwa9nyYEzIiDmXdHA2MpV6G5FVNqHdRhNsUadYHzTLMLqsw9i/b3EeiggLCr/u
02KjuIhJOYMxAuLOdV/OaK6cxrN2M5lzqwEz9T0kZXrPPsPcgCUrmMYcFzwxkNA+Ank2pAfQSgRW
0qxqDoBVU3F75V5BV7o3UZWBdYEOhqnTRP1D7r+D6+JFP6JepAA+PyypK2Oia/hEhqxAoH6ERM0J
SxQ+QKTJMGzyOUjwJIYU6wgXkZELm1PElk35BBw+JUhALYADJ5GJzeZ2Q0oD/SqDHZB6moZlbjHT
JDQKX32zmooHl6FbmYB74ZIS9o+wp4ha6s27P4rKcgGN3SWcNsD3O5IT0r2JOKvtLOTyEbKX5WOJ
C86IU+H/lYZjZl+TYoIzl1/U3hjbQZnPE0B/DWyVF4ePEAflU9u8l0xY9RXVDaJaLLNijNpsDg4A
mkUXQXKfDUTEGNaMY39/bBjS+33nOuNg5rh9otNAUDPh/SHlxRTo6/7hSWfL6yEmhtWR/Am7dBFh
cruMI45oPV8JEm6VNJEgbcPhYFINtR+OMO+e3pfDPRotxiHeihz2YMDIeeGKW9zS/gCAwCxZtdjX
IkuvHJXVw91vQaVa0N+gtmjDktH7bVUsRieI53oZXv3v+mNL5mvOHcjEOKXTA8Rgv0GBQk6JBxDn
FtQdt4xe7t2Sk4lReoJc/CIjCm8TrY1Kth5ORXC3O23opKdy9/V5O2buI6dAmart11cUXGPIF7IH
xUO2QUyMN99F5ZTErAv/WH5XHJp9jRcES5qvEm4ovPtab1HYE+arN/gdotY12hll7O45fVkcpczq
ZLvPrp8E+0SEmAC3WWMCWSZGuoFQwbN6WWOn4+lVruzIDkewRRYKw58RVEElIP+JFTZhS5L3wQAY
HfVI+3tHIFG8OcLAeG3o3U/5oUDwxfyb4DU0mpZA5yQXsel9zTiTQSVqk5NIG7yBP8KyDW6ozgTR
EDEV7ILUpt2ElAMqRdW/jxExAYRIa8lRzNKMb67kDexRWPgpYOgreU/bKXAUU9A6QDrJePjjVAbh
wACZuca4AYldddjbErCpBJgItKfjjxY9HHn68TD2Q8d5mgAkwYbV4ad43aEFCQEpQ9RVblE63YEY
duWaToKe485AhBmVrP14U9ghY0yKT89ZRg7SmpJNX4WuB4YtisOV5H0t6PMo7nNzkQF/qAA4LD1w
6UWyCPFiwn7ZzrXjAEJExUkCyVp8KDUtChMAaP4wINBS2dU2W4Hjlc5XjDepl5y+1R721nhL5zBK
QJvoOqgxii0vqa1EX60ecLlsgXJ/s8lMhbw4Z6BpPcCSVPeHzzDmPJvx5hX03Wb5BNlfCtD37qWz
KxBNxX5hurX7grwwvQMMuvE7H7+Oy+kPO4SUqTbQk64wnIGQwIDgbiqAV8/N+4hP/Za5AcBBhBkI
7kQgweDsKYAdRjeGGBz3BU1cg/VjZatRUEWTY6FqDLvSIKUQiN7HG83f6sOheOSwbXbtkTC125bm
qNmlNl8XZhgmB08g3fP4LF+GywlOWImyrNfyQoWufJL2+ojBJiYDlzFPRNUEYaGzeqoAP54RwhCm
9V5vKWMW9F3irjkC2vskxUGMw+CQyfpBRgnPkT7O9eFYk+76T9YRYxY5jFeDkSYvhtle4cuovhBK
Um+x7XbwVe4/3JqGPRMK/fDCHEZ2fxFMC77PW9UyGmf8NeD1QTvm2gFbh3MDzgQut9d+FBcEDoAo
84gR2YEW7PVBYajncp1RdhOs8LVIL6D7AEXJcA9vDcRygEZF35BR7RFk+EM9ipkQ/ToKnwrsgjzM
xtgj1iVv8qXLEpY6OBnwl4JGMif0L0cleYN0cEN7CE0fdHNg3MxxaX1m1c2QU71/oDXm7eRCyvSe
S+Heyf6U8AE5cikl3TZHbQBmAVWZ6vgp+OIfPlDkr6wBwMg5Ijo6TVwCWvrk/R9SkxcsO2BkEgBZ
rmehtwIMYxKPlhJQsNbq+IYhIAhJiwZB45OlDWbeubz2tTvzTSiDjYA42Ys9WskVnTkDXeWmjy+v
GR01O5LRB5AeuM4QMeVT7490frthoAksBD7SAACoWrnuA3h8dFAIcLMJjOpWdOPZSsGWc2i1uZU2
BkhCOzB5RhU+7n8T/P1l/PK1Kz5IDMdoOlgF4EVr+vXbT2Mh84P4WDGKZaVh8neQl2JMBiOf0QeH
0jnVEjdZTKfHn7aAnIFjzz38aG5yyfrGXjFlVAcQiPE5emvST5eHhiSsro3vgPQ0O83M550YAFzv
jbqxgHiaBNuAHwcOM3hmG0qQcvaCiuDuxai8NRWuP9w8qSyG5ptYc94AmQPHcY8Xil20JkOKpS9D
acD7vxu0yTgwQJwuN09KIrgnpBq+YBVrTxoBjid4wZhf4zcO5gvW1SOcwxhOhDU1fE5aY7jF8AJh
hKN5eD/0TNJRR8F9VoxK1oBDcA3Eu+f10pWhlvLg7sIHR474pnKS0YflmgJH75ZZNEUqNGxiHsDC
AXIOUNTRQU4MGaJppzWH7gLYBcGvd2oXLMYvVCRkisfh5QVMzXr4/yjg8YDwNJd2T/qKNgGPAzc7
dsnDvy2Hy2zLYf6gm2N9nifbakrCBMsz4RtJiAuQtG/k5XU7gcT+V04Z6rFdBbq4wl1uePmA5DFu
voBL/o5PlwkdoBzMgP8AbD3/Jf0DJziQB2RE+MH4bgAmQsDMvQG3yvL51CcgT1j4nsGES/FxaTXn
Algdv/xr/yYo/9bcMDnRC3gns374kLFvwCsA2z34yls2KAQCThIG3TJtFE/pUm3UmCEpxEewJ3xY
qDsq/SVrnPIA3Q3fDs9K6L5kY3Alm8zzHzcduh225mC+/A17t8JjKufrTPy64Mv2WHuy2N3XCimL
DvP1tsbEglXygXrSogthyssueKOj5G7hcgQZQTmc6h2SvZv5WyDN4XmLu6Bl6v2DNAOkW5Fg+0Cz
pLNPnkxrkeTGbPYrneR/7I7pdqVj9QBfsIe5BQg5bOfWYocLDBXIAK5MxCsAe+OA+W2KLbAt70u+
cCyof/IFIw7wtZuBQp0jDDYgGtFuxQXK2wVhVw8cVHwa7RnUlSE643c4SjLCF7YrzJkdJ5d6eZyz
E7f/IkMmhQk2zus9gc9NloM1/IpPwgriUHqeJUjXtAdP7AZ6m96mYhEC62GDj0EyGdbrkhP0wpMF
YYXokl7AkPsfvdwquLZq15N86oU94XHO3+p8soKByLAZas6luqgM3cBK6LcP4PfZOg1KeILpReJq
rNc5W4YkKgpeBv8MKFP9izU/gD2uRIffhn04gagq6hJ5tkdXk6/e53sCkH2/cCez2jbcvewM3ALQ
+gZwPFRMPh68hzpuB/ok6v2x5H4er7peV6fs9FoKYskSdJWxUH4B7PzKYjExD6/P7z12x0yMXkvh
LKxxjfL2ekfmlSCzvH0IlQfg22xTT8TO48ziKwaQ9Yi7Qud/7jKzz+QDHRg7HwEETGwypj668jFf
wAWQFQnehdpyNQFSxay8wZ7yZtWQPRrriViTD2Hvv0tP+uI2t3jRKS1kMCpcHFMdF9Y+gdIDCE/W
szDLdb7rX7oLc5aYwgCqXcxrH/nFmoeDe97ld1SyJD0OBA83uQaEd7vPQ29TYmy1vSU9OgNcOAAb
mfRBs9ov995jK524THgCkDfZ5WNINhqTpDvZ3V8DvagI3qC9PMnhCCY8PyZBhpArRh8sT9bZaf29
9sSYDjWwEF8y5IF2xXE5OH0PXK318Wd+488R/tV0fH5M2/XIQdvODKzTcAWIfwEDr3be7DhPnhd5
ycPhvvwlzYw9/7zAs+sNRREENZ0pBBg+0D/Onv+NJvd/jKn3ePmKeQBjAreM+WdzGKJAuCgcCXAz
Ds0OBcZhTAgjzEHmhRSgYsmw78dAfE+9hXKH2JCC7ghgskAO6hXz70VdZBI6jNvApHqZzDnq+CMd
NHDY6TesWqIzR+X3MFIJydE5TYbMs0Olp/OCBc7eCuR4yKlFU1D/P82IilkU89x9Xl4QrJi1wqNQ
tzSWG3U7Sgo/D/ZOP67XyhFF7KY7IMM3fzafYHO4R1/0Zg/cvxgw433SRe184rOGkSDTQ3QXCmp5
y0vkYH9dMI3z1Nl7hqd+yLnxSn6o/Psr5lFcDbATGdjQzPDFH/0ejv7KpJk/Il5DdE3wnjy8nesG
S6/gFfSi9/p9vHPubIpUg7UyG4WPY0U0K0N8hi/b4bJ/+U7r6O4ScG3dY4i3rmKn7nABZTR+suKD
d/MHLv9ZDqLuMnaroB/zeasKSVMGBZ4EsGr1NsoaIyOY28HXymcYHAr6SCV6ghFp4UZ6qaJBE+fu
PRx491PrMXChKC1QlhzvO2ZfsqGehtMyUhfX9d1OA3nxQKaqgHGw3fcgVdD7xZFrFesq4EKcRI/j
z2HKCIOA3Dt48nsMxHDiEWK2sc50qzTLiEs3UtYU7pVVIfZ2i119IJGd09vc47VNfTcE8nh/tO6U
e/fdyPxGMCh/a5Ux1VqdvwZA4F9XXX8YY9q1OXZ79hML4S/gb3157N6z0pMhvLfJY3b1X+f89I7y
EdNWL/t7kNkxZxVxao1CKmX35r2dV6xgdfCet0deUNxjtuaM7Ab5OBU07MSvC5DifrwelnXok+jo
yzU0fQ+o2nnaI+x7Uq8ycI+A+dQZDywMtbuVcf/CWvQzB8nStlpWRur+PyrbeGJlI51NMoFydl0g
64fgXAu8CYiMRmDeRFxL7NRxkDnAuRa3BEVvqz8hMjQXZS2TQOdkE7302giPfY+hdMEQEsa/ST6Y
A4g+7zuZk9QO/vYachT4OLAEIcZCf+35b7+BaUBdSftq7w/ju4YibJPNR/BwuX1/tuy/ROUNf3L2
ACLF/pcIJwW3akHzoHSV/L77ZSJo/fiD990Nag+F0Bti8ZojhuKzudHcfhSv1Tn0fWZyzPbfpUtB
jL7e4mf0OPSP0qU/7zGaNF8Xvol+jwGA6D5JmFoo3uvMubTX+4BHM2X2sEqnc28BsQ5KCP+Tb3mo
M0p3Xi3A7yFf8hDpNFvorjXNfR4R1+kxVh89XZSdfCucBzIMeLGXoM7aP/WPC1EKn7pkZE6O7Mmn
fkOrZD3aSAXyuF/a6XgrW/Vhv92z+4pjjUkXvIcPNE0FE59TsykO3LSFYnzodVKzG2i5Yg5xkKQ8
gf1mqx+b95vRixOhFkJG5N/8Ey5m/MZk6B6Ot7cl904H1/dyBXA/AA5hUAlvvBBW2DacmJjLeABF
axjxWRvc+jCaKJ5A879LpDxCYzQU3RXGeA460g3XkLtHdeGMoI/QL8Enpe3djaCbk0iNXyLii77W
LKGQ/OWYQA1OMgILrhU4Ql/zdajPSIVsWmAFlLqe4YbiUMblqytemZKP89hFBk2BLcgEdip5+B37
IAbwXuBimN2UiUUmyqHaGfhwI/Gg2MftcWzRo8HLz518h6CSA0AyxxhgZZj5w/jH3wpflJCuwWg9
hpz2K3ybQ4N5v/n3Cw8E1vujw2dHlLIJBxAmVcL+9d8mz1QjP0KHtAzTuve330jLOlQt1bq777/v
hl5mPB2F+y3OzDLz5+HhEfNRKQzgOgsqoWR8fLbdVBAWiugB3RlEITcp5nOnd6Q0hY1kCRpJB2O1
sin1rF/Ysyt8mBg/11M13i/6FtbVDkQKY2T3olwfhAwmUjZJbzOCnvjz6gQmhtnMYLRNiQN0MUcP
q1g6jDeP5Msw6cwMA3nrtHF/HpbunpkxCnwYMNMADvEsBtPv6dtixTP1P9DcBsGNhfyLenYe93Sh
Vem74sc/jYHZueppYDOuh9V/m90d1LFTsITvEudvH04/itGOAJNq9raE8XkP5FZ4H7yD4wmNIiny
uQkA4GWbds5u5YHt3buXw2z+6BIONshfggYscOzUEZ8+p8XPzJwiGtgUCL2ItW91rgwrmwhYq0ua
kEt7V265pLl1dE5rLd8JgCsFJuWuhRQKcxG6B49TgRgC2ylS3XpeWP9diaUjzl4M8eD6C15nAiPV
PkVkeFg3t7NeIGdAFKGiEx+COVrr9vSBzqGl393cfEw7OF2oCowJO/xmf2YLYdsPnwyjaVad/kFn
ktodQttZIVw4gv2SiQn3k8dRZ0MHnFbWxM4ABXEEtftm6v/8HDKZGgKauOPzKMTdYXGz+3G5ks+v
C2Yji+PdPCHyO9AD+7916aC0sNpTBkoKdSq9iJ6fnug4Qvzi3BjDPmYDsyJY7GYrJv3SlI/ZOcl4
yUHyBHpMTdyrg4nNuDrOVnvrRL+JSwjWCy0s5NfsdZFhBGGW7HRJex7Dcp0cr7Gg4GF8iicngnLc
OBWndhuQFHi6XGHMSp1qt8fWvTpmi054kZjvLcbmC+6ew3sKPxYaKF/JzFHkQqmI8Mnu8D6GFEys
Ddox2AyMOoBTcV2G8QWbkP5Vdd/O3sEGD68Nbmx4aBmokeCC4rm1aNdHct6wxcE4xobGKmxeYUOP
uDgnXPcPooCyaX/2YyUyV+EL8PpwPy70MAY7Y4inlJBwk0Ed7Yl5bIRhG3RlGgms3zP9omovo9TY
mnrfoJ5n0ZWMMNak4jEwHVudAHhR8uCpYnw5ulr94ayH1lA7tIzXSX4wtwMT9z77g3U7ulkX3NaE
AgEf7jGlTSIlSxRkEOrMQPjbEJHlyMGLz4B7hwXHd+Ss+pkQED2Voc66hFQsEWMFnOkLYzd8XfTO
AtHjBYGfi7MpymOiQy1+zunntfYHy55S4PTWkN8feVdnPGeB8HHi6iAcGHjpvdlg9QxQd7sgBV6l
l2y2LTbIyLsqAz4HVXvzf8wBEQwBj+Rf8LHD5IzsVEOBb4B6zRL7tQY2n+gsOmoeHA/11IMIjBf6
ncpBDL66gJE2ZOeGz/oUk09iqlqPjdCyVGGchWOtF+7dpy1Klzhz6lVH2TmYATJa0ky15GBvUdTd
ZjQ+yZjZk+CWM3tjmctM4JRZqkvefUGlarT2PXhNn24Mru5P7JoYsG+ksFnzGU5QDt5fAOTKuoa6
X2Euh+jWxNo9xCMP4RNvgX9CaDcHi9SklMKhB18DRFEVPMPTQGD69suo/TvCROEAK2EtR2HpcBzS
xNx3WPTMJ2vaaDxw4TiSOs+CbGYUMKZsnTC1wleQxxuiCcIMBQ6auKB0FJL6Z37iI4ML0Aa18+XJ
w7nk/RfmRZjB4nDCswQg4gwnQkOnywqH0BgRFPMpgAhwTwiaa85Bgom6Q9V1KqcyPrV3nIsKoacj
OF5TkCuBjPkSFbbwWbk5K+FCeN0gqp+2zrqxJefSLAA3rO+cJuXKTQqXfYbxnE1YutlncZ2qQDFr
Kq8e63l9Ymo9pUjBrkV4MIHFuJ1K9Q2oT+IoiWzDKaUm/5322htrjHtnFU/5G9QH2q8pXGmEOBeQ
4IAnZeYYn0044W8YMAK23jeV+zCf29HhxeJ7eopPq6Lvna8Fv1ZXkh1WSEHh8FGGjCk2z+0wkIN4
Qj/RJ/ntZ6sxjOVwHEsUE2wk+wZdyWbgHjabEXt8RJE5DLrpB2arYH8OnNqEr+J3bNBx0FmT6A1P
YSK2HVpUUjROQyt17y7OUgkTbIIK/f0mY+4i6jkOG/rk4wf8Zsn5urtGKOjNr9UPoj03tHq6s4af
LqEpngLfVI07CMCLtCbUjpqB+v32fVkSJSrmR1IBH3kSvD3VyeCExyp3efhb3k7Cfjj9+29yDdRG
vA52jBCK7Nru/H1CjMAN5u5xdBb6R8mk3aiECZOengHlSdJZlRyjTsG0+QgmkIXEhMclDU63GBx4
Oy3VQ2W00TB4UyKUBJm8l42gO9BGX4SIn5I6BjIXI03+EuZHSx4s8zR7APwAd/UOkm/fwSGGWgQv
7Ho3RkKnbV3xXsVzCwAFo278chglvjY3KemXYhwhbm3mYngbvZ0S6p9br/dbEG/K/0V5BtlAo5si
V3yvG+Me3M6/v3L1WmQreVq53xhdZkKI3xbs575RAyV6ATy/V+PgN5NdoC2GVq9ZL6FPZY+wbinS
xtYNp8Cbp8YVwgs8pqZp/J3el31X8Sb291wckaxCpFd8evPcHrFwM7jqFAFs+RtyP3W7zs3Wm5id
oWrAqJR4nPM208loArKxehyGoEuYfaApgsoCiJcxFBRu06/oi2gTWpwLDGzGnIJexqHUCzusbSQK
lZddHo97d6I3EMhTig9gmudCWERljuDqvKZf2JQhZWUfPzHnBemiF+wRGmOsRbWFuO1qSlA18FkI
unbRSOvBbXZD6QK/HgPWp/Gh98EYWW6dx3teAEdzG/3wynDAXhoMQrH3y61xbdyHVg3pAM9T2R2N
Qn65T70nFiHXaZq6aRd+oaoi5iFhZPok2u89/8xBlfn1w+IcMYpFf1Ud0DHpk/BG/caWhash+OdP
T9ievjjncLa6FEhQa7+cfi/MZyomTty8t/g3NHtMS4Hmd4xyyjhd0sAWcR8n7M4t3/btwrixB5rw
c+qfw/8fFtZjEL7hNMCqGZmPnyk9zCFLMX7RbuNwmxr1XwcqRd0MlvwHis2meGKdQ87bhhlWCxvu
p7ewJSA4QAl5G++/MZa+pI8S5Iviu7O/46CVw4fkpkowefv7ajqQ3CeGmxBg8Dtl8H2Nim9w65zb
0BoMIW9nWlHNW2lJo90hu8qcR7V+9VZS7WfPTY6uBy96bAaJQCQMiYRK9Ps1Nk19pLpAyAsRm/Kx
lAAR7mZ4aGblGtDoNbtFIUDINf6tqXAYFDEbpyGDgyXE4dXqTVEGukEUE3oqgjBftnpWADF5UJ+1
GL3lmPnePFoPv9kVkvmAnoHJOuJYeJMsqkP3E8bqVI6PGEe/VRZTKi8/a1jSoHmIX3mUuY73lgD7
Vu0WGE+bvKBWp39QjrAPXLWI1VOR5yAU7CqFbiXMvjBoRN9PwvWpXtyTgaOADob0kczZhiu+12Rz
T1IcZlVdwRoLsRIVbmZUP/IOYcz2CPGBqwBLkqyWLJSh85QI3RDPgNzBk6MJloQNLtkMMMgH3JW7
6u932svWW9geIMPGcEawyX9wKtfFcrJV56lyaKy3N2hNT7UeJpjgfPz2tjJWV0Qm1dT9DINI0LPV
pUTtkmH1zt0Ks10gAFku1PigT0zkRhsVay64hVzUEzGFZIaQr3DfIWB6vISjykON8nXHcHmew7Po
a+1OuNwtOg/n7lH82LSghF98o6+LT5CRl3YGoABvfO6eCQZp2Dfyad0clSVL2zsy8SogrrNPxiFf
BU9iIAkrU2xjkGzKHRRXTTqRINP8Mfd6/v24ixnzQMlD2sT4qtXHyTgZbOEpuUw/ME0R9GlShTU5
eWxYSe+zGMmHL/Y1FUzSThlgfHnmlfHE5RTtIhC4qRLlgzEBvEuayYGY6yjYjRTWNcPHQZpOpjAC
idTREbBBzuDKQEjeR4nyEXQmpNREwurVgXFNcQYpQA2BEGIM9Ir2C38gCL5MPOdE8BKzuLszxzg2
qnYFaYYHCVpCYYuJMYMKZDRgIFA5X3NhJoGNfqZv/t6kQ8DTCSj6sOYtFgXUryyUMDeoUMR4kEiA
k3twaX4LxN0Ie3MLgw0LhcD0/sfq+SZcfXDbGg+THPJfVQnCKzcs9FTa0GJ+fK1Ew9GDSCPBZAJf
mGPavs5XRCluPwxkdOht8xd4JeXq/r55mHgLrbKI8SqD3T4fFFSaL+F0Y4VyGKZQp61g3+nPgEhb
rW/1QrpjPTsA+X2N72Y00vi7EnG1VuZcvXKpbCtGVTxn3KUYrU6Eoy3PIh2LT1Jk0zFM/sO0NiqX
AHGT89cWxsIlUnoFuOeGCudtZeH1wu3erUFXNJkWq4Go5c3e9BSCEMQamz5M6D1wyDJ8MbFk0Yca
xNf16Fx5fQfjHGh73QzZMuqlqOcKIo4w4MMTKcLgZylH8DPWbwA96kioR2yfG3lVDHhZAsBZEAIQ
dJLqGvAOYvyrZuNkCCloj467wgqEkxaSQpjOH8vhsQhnjQP+hwhP1kEC8EjdnDlgzccMJyFWF2d0
Um6YJEID8/bxZzZIHuzfAXbaN5vyBrKoYAkJKlZNIzmOhfejBCUSw21YWw/3rJq07guSLQ0h3Xv7
UoIggUVUQX8qQBWAqK0vTw3/VRx2bwmlDIXwfcZmyc0j5wvfSJjNkOxrj8CQ3KvXOTzYfE5SGa63
DFRnKCr5d7cT8ANjUARlwvATyqWQX1c+Eg6sl5sQeaAr2MwfF80nnfMo+F4IJAIIwy9/PToySzRG
yCD0PYYbTwocdE1QaNBKO4hrzDHNa0qM1gOqFmUgligFyMgAawvQVub/8FcByAm+v6gxvA6ALJyr
gxdMoQUnlrEn30L4e1YYO5KNYkk6tmHGGgdoCDhA+r4c5wEI6JxAX04CaF1sChgQMZmU4sl4tCIm
Gl9mrwbgi49OjgZINgQYNWbNrl7xjx7vE/UD2DGRSq/NZznR7lcDmC/FtcZCBUTFRFoILKmPi5+8
/+ahxHusEnvTFFOEHNUaZ6dfI5K+U+fDK8JbhIxVKMEE2JpikdcBdge24Bp9YYTDVuCAkG06f60H
iiPiNTodVjOcOJnMSHHVQqjFjAP89f+xxR3D/SVZBh7yBmRIjcMdlW0twihlkyMKQDhPsMalbcQL
HWYsyaacG8IIBpSDAw/HPpxFcLiHE8ar5FOlndcB0ui1Ww+5d83z2QM4ytqJm44Ok0ab41HGW5Oj
FL+bCQ+TLD8wlQakgxoPJoz4iQDwQI4FN/kYMR3wiU/3h6CSHL8pUCH2mRIMcALVnrRKd32b67xK
7nwRHiJ0ijjpUHZDlkJSy+dgfhBJQwBYIa2z8QaEtvoOBJH9jrQW+1Y94zLELkUk4oz5iAuBDFDP
qTYWgaCQyL6ZrkizYd+p77vfIP7wmMZWH+fFjFQ+MTRPZ0rldJzCljKQDAQaY4w//WYQqtyQIy4m
6bVgZHjtIdWxB40Ni+GH2eDQwOvqVlkPAhUPXGoccQrE9hZO98cvntM92+hrKpUpt0vMoaB2o+4l
84jciy+RSkJ9AJuaNxD+4uuu2GUMUtlXIFLhBEU3eWEYUA/917qaNmj30zkW2pQ0FVzsCZF+6fw+
7fA96tbKtreAOH3l6y/l8j7neDpS9CUK/r7SYhKXl+aIC5I4VXBn3zPef+i97eNCTi+97fyJJIP6
lwX19CdBtpzE+DjiuANR/x2Oj180Y2Z3HCxraJszjNljafEkmkrjkmuO3RE7u+pPnrVUhvtQIhmI
hFGX6LMAleZquGt8QCVeSM2pjicjKS+J7IxwELmwtEkocN+LloqRdurTsTazJdm364lRwOJ9wscU
Li/QoBlEFbPi8pq30cuCR+ZzB5JXLpig+MFAsUeuAmO2bwx92Sln4oZ4cSPWKDFKLOZhbERP8b/j
Df64siAiyurWKUzpgnBapJZJ5WMwAH2VRgSiahvWYb3MsQ4TPGNsdXSmOrPHjNwnzr8BcMgspdEk
DwltwUOfD0lZL8jIcM5D04AFjj4FHhl4hniZnzCfj/0JpzcmR9zwTzFT88Z+D23V7DuvpkL7IlQw
/MXZN+d03A2dPbMq1PgBPj7boUlOFhdcHZLFB1M8m/X92uZLkNmUbg+OIZQE60Z45wCp75cjQmwl
2JwsqD6bPyMPF08zgoNIb0EWw1eCLmFYM4fig7KW2SWHCf0Kkzrh90rwYSDrJLxgVVNb2E54nw3E
TVKgeuYeyOyX7OkB8LMgZZh1AgCde0P3mAX9HSz72ZCjH0YFOaAddr3PZLjqVh0S4RMOQnxkuOwc
84hUh/k1hs7rtutehIANrjn2o7ClhQtBsVZQDPd17BAYTpK7BN67ZuTFfcMtis4AWbXg/+Ko9cJg
gFIUOBKIzExtcMWpqj18+kwO/JwYKFgQ8x6AQO6K+QV4JaIXeneO4qWwNy/jLnkxGoixquWcbixR
iAkfabpnGl0+Jvc5w8wFABTWsKYu8P+IhzPQXfKcmP+pbnnsthnl/vnpccx19NIdKvCKiVd64SWT
fIBzOs5EqT1JuJ+MgT4KlcjCt/v42g3WH5i/nkRG/S1BujlV4fYzBlgaBBJGaKaw2kb/gwv6C+//
p3kDDuPehTvRkMTwQqRTcz8XcNNF5krp4ngDw6iCooyhF4WJnAyABtDDXpDH2kJBgT0MNgYjThcE
GdDSx6CFL+xSQXfEIkU/M+Qsh5HA8ckFTacJbRcNPDrmB73xEJArnd0J9MI5i2P4DRrMWoA0BInK
XWKQGYAIgPsR3UT3ovJBl3MQZaDbmls7m/IHt4hajigquW/wzF9KISWAGt93XA1M3Zfkym1H4IYD
TNEZMDi0mwLzuFE+VbwoHis66tKtHJgsQnlNSSJsZrP44wpFenmU5pkrUROkTouvAL521DYD7Jne
cY7TuphVoTonioFziHCVL/a/yOwTZfuh6BKUclRfJwjWmDjxXACmsJx4TJ9iDtBxTWANZ8HcSBhU
hp+NsOJvQdnULSGMGBgxLeV15f44ZP4i4jm4tFO0HriPxuLPFUf4wHE5bwGEppkBYgkEIWwmIF56
TARgQ6No4EbGKNNRcdYp5qJ4gbTLbccsGQeaaO9AujSv8TNKkw6rnjqAPZawbhKAKvBwxk4UAOC8
uDfhVXmA+k+6RRb88OsupjiAaR+Pq57LmwQgszxyu2GLJthcS7xLjOkRvAwo9sraTyN48gnm33NB
f8DzikpZNn/cRRkHGycwLOgnkCcjUMT+yPXcL57r+eyNeujL/Evd3nb4VdojH+4BxyJ+17ow2EcY
Zf/XxzHtmFjfdYGa4kf9yzBxni0+fketOSb3QmmoX+vpDu3c/9qm58MLRpiGPESsX1Rdn7DnD6a8
XaKCMB6DvPddPZEW3JMctg52fTaGCwveB1Y1qTncFkaSYcn/OZY+RC7syV4oNFgFODpgQmeBsLAN
cCVnixBiZPzIh6nCYt5gMIhiFDeDCdbOGMnCFBY3HdWMwZAi7EU3YnRhcQb/lU5kEeDeOO2HV0PE
ImHFs7x5GehtjdVwBmwMS30OcWxwBPafdx/B+foQDNyCvZOQBBmNYx/n1SJ4/Qmj2sonTeUMdZiI
F9H/PZEcIf2lUM9C7r9Uy49Plg36JPQzJJ9TIn549T0NyytSVHhlSBiEtWxhKrHofumEzGvIoNuS
XKFRwkJb/66BKRw8qqieqN8ZgjM/ZNlhi4XOCCTOLHCvwI0dsIZ7H9FJ50HSQvtoCFOIJ6U+ulQL
6r2YW/2/I3jXP632YRSVDHBu6Ccw96deBKnUUWxaCoYOApqDe4bxQ85ux8AqGjMmRtwEuP9htgFv
BV+/F6yo2wxRMjOaBrGWGCKTDwRSOmQKngcyU1HRv7W8aXorBKJpMCJTI8Of5GopHFPi32KpI+Bi
5gXUCFEAVAGAXcygRJixZPMq3cromE6tW9+udfSMYsZGDyrGH8KuAlMGxmwYyhoFkp4aykwNLNpZ
yjLn5NtivyQKacgjb+ehPbANZFrIm+zpRxoeansycbmAmXjFt6CxKLIdkBF/ovNW2Jc6ZTVuEzhE
OQy0SLbYBzlra2w8nAMzUZxcfsQo8Wk6uLxAKIBBwoAoD1v9wjTJQyPIzxJz3X08ieh2XNit+Dvi
TMJ+LzB+Efo1ob3o0Tc1Nk+S32FOxFCM4CEOuhuvtqBBgGvC3cbpwcMSvHkMVTimhHsgVG9O/JKR
m4p/0dXYcH4ZzI8ATFMxpfZx2+AIggTLLPPNGuZMgYE2YOugocIn5o35JUkAGw7m1RseELJumtkP
b5vChMwRih/cO4USlBQ5HMQh5fK/IWGPqfH+R9N5bSuKbWH4iRzDDN4CggQJiojeOIyYRUVBn76/
6a4+nqrurtoqLFaY4Q/DvQO7auhSXKbt/eUwR7HF4cAaduN98OLkpZGP5kqt3+HFScH2AoCLBrnC
8Q3ohG4SaYuY61rYc9A0o/bBBksGh6Ec6QMnEG97Is7CzgfGB+0HKQ2PwzfqH5XYZ+F0kNEsYwq5
cL5NBWbU0aErYSBXM9lPi37NeoO9agaL8cmrjzPv6wD2ajmLcZ1Ze7BrydMGVX+HItzRa85xSaWY
zGf2hNu8VSislHp39mLXAkCALNTN7oDzqA0OZb9HQw1Vh/iQjy5VVFvEV+q0hPY9s1n2lYP5Obuv
avCZXFXn1hl3q+GxObrDoEX2L2Cz6W4PFah4B5w+QAUyV7g7ipaJenr/Dh8IH1U6eialV/54QS3r
DEAE0z8gjuaJ1OpqZKDY6S19jCtiNHB2YM6pw5Z3GwEvrtaYtKHn844BAY+xyVwj7++1VoiI+eC0
KRIr01JKqwfqMqV1Uswvzc6DfuGpE79Ssoe4pQpW9YCIMq05sN8HKnNIdNxoaeagHm9fbdHVIKNQ
jKQu3FtoJWwaguwm3FFExSnaLSg9HwxQ7Be05UettETWACSqz28d9AEo5bcEL58TIX/sx351vEw+
bw8Ed3EP2vDZ2iIW8owfT27R2L+dx+FintGPe1di21IBawVNCFmgZ7++XPINvacsrZ+nPaTzUAzK
/Qso1M4tKOBff9dEARzodBuoQYmDWgVhkTIyWx6h6Ue7JJRliP7FBYR8T6M2Smwm/hsl+v5UFggf
Pgg2l85qdOWtL/6c+iaqxK8BOrWYSQ5e0P+eUPE/aGCJ05rkBspscJ3TdYM1T7+XhpEuquo4ag0z
yL2Kc7VaeL7enD1JptiSovZkIFbcCsG7+KgqI9RFScWGkkgxN8VBGurs2TtbE6i84R7BWPj1Y445
PvKK15+wGBFvAktRIuV/WFZpFXSCHoRYclXaABMCAfIYHKrmz+jWMYhpVh3/ZgMhhJyPOi99gE0j
etndlGyTzukLKVAAEC7cswFs4PDOkUi84p/9InlTqicYmFQYBYFTtvMkT5p2A+MGwC3U71Gg2IJn
pXk7XgQHBM1Qn6Cv1jJ6U8yFzS1eKUkvaqe3+BZebPhBJiqqbN/ABQQU3X+PD8CkrhivZNsCnOOe
1gxbZzfpRvtVSbuUv6YhS8t+AEKNytdAJbR9mlTG8cmeYDdiHVz0heiO08MaUC0/miid4fJO8YPq
tFZNYQHoXwzoOFXsYkCERKxLORv51QJjVemVU3PS66BCCmjBqvYmvVKsnO89oqzo5/SLqVZbbzxN
CBDDQ9TTaXAh+Oh0YLwVoCJxmh/eJ2CW7SkDATgXX3vcgEGAgAjLHLQcBK6gNWfHAPUf+26ge7T9
EPZn/FyOryKauAosI87uL9Y5TwsCBs2+zhQCkWCNQOY+zRcqVrhyTZsnMHL78ROECwosZi8+Ugwl
4NHpPkLevJPMnjTgVowDlSqU1bRElCIYdTkwpF4DlmZaTVVQcOC1+Rk+iHCXouCE0gCgAvINGq+c
egilUFqUELanX4O/etnenIK4NmZrbA3HyPSiq8ZTpDf6QZ0zZOn5xIB89Jlc5GbAG6d2uww5uMgt
VEFYTU4gq056x1qjTQMHMx90OXjwd+CeC0daqeA8BvnoDowFK2pONuAfT7uHvkQvajkgHLyGw9VD
0icPUo0eaSNUYK3Tpx1DLRYNQ6Me1u3Mo4Su+V8L8KdV02lXhjeG8ctWa2z9J7jBZ3pNmqBsjiMB
wzzx9gGEtIqtOM4Ymel0QsWbeXXQ89F+9AqAoJi9bWmD6OHhnsz2tLAuYTW/wCFEaWN8jMCE26e3
poBaXmgveGkfnZLmM82T4xJA6Ynq3ZoeZLuh3VJ4aWxoNUrS+nNdO0y7LSR4boND0SGOJfMHrLHw
3lwr3S+CdfBhDOq3T43QzmgkltGil/RQUHvvTpndEbW5F7oAAmEAGEkWPsQqhNO44V03DfGMIwxC
ys46Jm2BigSVtsJXxIIg2V+NFJ2xEipr7jfNil9Iqvy8AJEnzsGGkqwYHo/PmPL89NnFmL31KSAg
ZiqhJQVeAVW3YNBU+u1kKB3rSyGh4ugpoZapJZWWQetgAqdvPKzzEf21SzW4Q6tlir9DJH/OqqOW
/cO538xHCyaeOjzRVj8M2mjrgMEftmocoP2MAJCj3f2chV5Ww9MbAfu7+cKQ6KQ3AOlU5JGPQ793
Do7q9lvYx1LolK1B/Wx9SacWdnlxOHxyShLIMXKuIhMA4Eh1G2+rnlPi2FsKW0y7NlaPwH/z3f4+
O2JueqY20U4W9+SbBxeQGLXwC6b8PL/msy4FZZHTvYB2wSAPnUJ25VrY2i/ze/zK/UMrahTWiegI
ekqbaN244PJN5QRZXRQhQJXQHqQ0TIKDoUkPhRsIbVTNMDzAPYhFQdpAbGZeIY8rOAGiCWv3cGal
hIrTnoomxwBdryBCAbhPxQIhjVZYA1gL/hKlhQYFKCQNjBIWO0IqfaGff2Bfc/4No/OQB+OKDPs5
ggVPsRPGtpyNdZoGuXWOgH5otZC5jPhJbu01HxAcqSRaJz/RGfnRwcGILgb1wro26QMhO9IQonuC
1saTAzXdowdCoCk5Hhpr2uYDgtdxNhmhZoJPjDEAo6BPog6fSEWBA/mq+0fd3SG4Ij9AM233IB3w
fX+DrhjHcUdLdt6inyZRoe9cGj/jKMErDc0M/tJVtJ2DIiG3e7YiavAUDMG8/8IBefPmidnXjn4g
+yOmYFMGzdnxQah0MIiMFDlvYUS7qTX1fsgY/TL1mdlWlxUz8zpoSmR6l/P+PbnSe7RK+kgRqTEr
AFY77U4slHlJ0NBFyWbRZ0xJWriVvTWYCGFfRfjgw5MCwY3wgFzJBgkq0hbactLT3ojxZ6lFNZM8
TzrqO/ejJwOAy+RMGuHAS5srtAnQ4+kYLUJ+whXpTZErdjTqTOwB2gZeFwFNEn2QYKeXw7/zGYSV
8NouHAVGxpUmqk5i3zF2qJQQdWzkKKHEoAc9vlTlZ3cTxpZBT8765iTs8Yex2yTBMHlpk01uxBTa
eAtIccZyOW5pSN0mXDhyHySEFd0gklQ+Rn5I0WIxs6eOg2OuFGg6vC+lR8/foEKiucwJFip/dfWS
puaMx13N6jALGRuZfFRpGTjUDXgjLBkqADxMxjrBkkubv/QElz6gvl9kQfDC4wvT+YF4hOeuBUGm
ragRDsF00kscyYn2MuleYHXYR1nLyChkIoLyy7Lkc1N5V52EOw3kGIFwo404Ebm2V5/PAuZENl1p
AYI3KIauVm3S2Ez+U6rUdJybANwkw1ujbDMiR/xqKfEcKQ3c/Le25Z2gAikjDgM4IOzxigVVnJYM
vTSqsCIpCSXPQs2Gdg6gSd5Fo/73ZETSCNUWnwiBo+wDyJTAZDwudH+2no2IT5iFyOnqW95E+OC9
+/1C4/tlQHpaGBb9Bs23ptmJMJ7zEOVNWhymB1tFKxZ/eToSEAgLOBUgpShAdhiu7Rfl/zaax1wf
9RdwNibKiPzk18L0j2MZMidjiBEgtT4STCgEIOLNnCgDOiTil7XhafgEVE88rD2HqLhS/cNXgm5U
EBNE3I1HHwoMN4TkDhkt367FK2SCJeclB+ZsJ9pidFYxapToNQASN+9UPWGm8b1yonURdpRwqOJB
IbhJLZCGCR1DHFvRhxWTFBROnedkT0LbMgAtwRHAywyaAz8FqjMb4lhHaHkZIplgi8JzCVV53Vwe
15xepGTNCpG6Rw6JEDCMqPXZgI5D0h305Ztcuodv9XuDQtlD4DAosb3fQnzure+72w7rSJQywZGi
KQMahj4vo2fjvgJf4tclj140I3Bpp5vcjBTKyaKdJMo8PZsSE9U+/ZPUxpRdqUOJ+xfKw3GTNUeG
zqJuU5Tdz5DB9Z/+Nbz48Kmx1mX2Ml0pgjsol8Y4hJusE8QLKTCiS2ZkbuYunAVFgn2IgMA1VjTS
7i+qOmgrIy+MtAXdvDqNl4uP0q6DTNdJW1EqQke7ix5oh0LS0wwLd4H2bd2mrAr6F2QxPwD4jGgd
Fo7xMtd0pVkswO+CVlRFmQcITzgmCEiyocLcoUwzA0nK3io1/X1ysAtHZEOJsEE0tkHaPdjuAOJn
OlkgIGbickrluXcu9OxsHTHhPrsqGj6ZoXbNA/4TF6/Tw+Tj43O+V+PFrr7c01D0ICEW4aOH4n7L
K6E67jCzrWmFLRn0k6ai8f2aFavjl9JmJKT8jHU76Ker8diY8y7tEiQ8ikEbOUFIpG+rhmYFFeZc
w4Bif/aO1Cnpcz5tlOu+dT/L3ebZob/Z3g8/OLkTDjSGPeJL5/qImjeaCkpKunGyMcEsWh7dzYLO
Ppqm4HoY85ogep6nAcEgj52aY8RkMI6I3gq8oWIbo3Q+VHHbLvuoMPaxridB49x+ekQPe2L5zd7p
SRp4pX2FcSh6VWjEIZ52cRd+3T2QJ1bYKX0GV+YTqCn6jqA3phzBk+N2QV0zQIbfArCATTCd0kmp
V6aKh8aXmjqqykimqyHNmSkBvbUY8fEk0jWvgZpuC6bZvY8vrdMKmgjjHIcHjEvIuvM4Q1UN1SBy
Gur3Z3bb3FUGmLCwflGUoLkNWzzNKRCyS1MQehp3j7Ig/a/3juAZb0OQ5YSnpEtfY6Wybex9+iOo
oJlCDXmSOmA3iXGmcAoosJL438nOJvRL7CLpWG3g2VRlQSN+vSvQKmXQoKjXcvLkddOWJ7g/LR/P
a2thHn1IiHYzfDBLoRdRfpogUzZBT5zWWw+HU2AzfH6BNAQaWpLlfSkhZ3K+0KjvYi6JMTc6NpsK
3xA8v4zWConq7QG8MzVSELxWsVMmSr81/IToOrJJkrbwxRT2MBFgI2ZLgyPFhua0uGwEovtoFHD/
FTSeFhcN9h+8vtzSxQrfFHS//SkwKtoKlEqsdcmtyz6ISDRZwwGZGB8SL4kD7+e0FBls0lOp4lrL
Ey23DIMQ0Mw6I4nvOjt/d6ayweY/ODWJFYiKBWnjAbfZy5C7x7ERZcf+p9+BUEXyD6hHdNoYEXpb
PAHQ+xkpYYUbbMNdUO5kkIB1qnZjBN6Eo/Zik+z9GqfIcXPscGrSOKJ3z3THsYCxwCWYDhk1xgYu
KxgrUe+vAXRgyWLTiqD/CyuXFSAS9nepeYtTIuc4kcFmH6WtwQqOGsaITT4vG4Gc4RDhgAe1JKal
e3YgNAMxYWRXpPRLeweJIDFxzwlY23r4NCh36ycotEBelk0TJv3LfOstaBisJ5rNNA7gknBQ011T
hoLTUobteBEfgMMg7C4ZFvrTqwflkOuybpyorADo3XC2rpul3qJou4A+2z9SR+xasrH1+s8vEFeb
46aoQ6s193dSI4vUptsyVdXY11Yfxd+/7PfXzbPwcByqICwwrldHeTO8iVTdc6NiVMUOdfd73+n7
PlNQcMUhhuIdhJha8HwkL0ZdBc1rAaBUsyF+qTXmccPo3I3F8jvuggSokYIX0CQP9NdbztNDVsPu
IKFVR0RPXP0S9PQAiBwDWpozUWTCpNvGtq+vYobB3gAE5Y3cI6UuQIQd+nuoRPe7PnGLiXHEpU8z
02MWUdWDNtHWRwfKIPQPwFvC2aUI/tkd+iCXs5CqTFdTAzYF7U7jwMvii4d/VvAJe2DSSl1FYQWP
8pBDDwheCYEowx/7BvYIyX+KPOgeWLS8acDr7eBjvoBgjS6TJ/64Z7uBBywAmcsgh+mBvCvsEI7a
lnM+e4o6aDZsqpgvSgrZ6n6ZIu9cPaPhITM/UGaQVyrMQw9Edx9YaqEOuk/zohr8yxEK8t6oelaj
Z73Og2vbozJ5b1pYSF1fjkKrkd4de95iUlfc/IEZoFPPfRAvi9MAT3q1Yyoqp5lzu4ybtL/OTq1L
QxmJL7DfVF9BjZ+848sBFLN/UgXVj4/oCTEUbWzMb6HywaehdXl1EdE4o6PBZAf/A5sK6spUJQ7C
RoslUECjWYw70S2+hAXZHe0S82A1+tLRqYadbdbQXtPCo6vlo1KJXHkxKRBrsOtOd5fHZJvjxfRs
0XADDYMHJN43HSqlAPWm6AL5ItrjP8PutAT00sVAwNxPPiASKqOF/B14Iv8JL15Ja+s87mB4D6+d
xkgFSIKBPbib6DjLNzQyh6/tbVIHxnWbI6QE+Y2w7o1FroTBBOc0FOkoSBcER3Bqaz1AigttLdg+
YcTQtgl6hDeN9O6+10erPqihHYN7V7cPQpAJ/cbqqkTrj+wpvCAbhu6SRUME+hFSFj8kAC7FbB9n
Lq8VtlBO65o5wDGwqw6yU0RowLvwcdqbFNrIRE402sVjAbq7uURMzj7G7DLew/oA5zqIGqA9fjnd
4YP2A1XMhebhWOWhq0479uUWlKFvnKBgIsF6I/fqfMiWqRHbC1/V37RxF3RcDiAzkJYDHYKw3Kbj
nQPUThYExmDz0MViCxw+uRDWqVtjpC8JjpB0quh0t8jarh6SElbP7EHfFWvc/awS67PnKHMpQ2NH
IS2oNjWyFvsXrSfrxnpZviGsMp3F9xjBya/ZRpMfo7wx3V6FY1RU8Pd48z4C0MIowtIqAmRlosu7
zG2R7HpZRUPEt7P+fsz5vlGxsnGlB41Xk/6m+0RHo48qj3GmGvGGUr3CdWwA2tj4iHIqhikdch1E
Ibp0gyAqD/JthyzM69p7xLdbw0O8H9Pv9054S+3XGUzhz/Y5L6lH0fjCeXpvhjmZz4UAozeSiuOC
Hk+pI9dzo6Qb1qHmoRNHbIv0L4kGqUEM/sq/9pFhHF/psLztV0Rxn+iZDvDgFOz799lnXJL8f6K3
h2CXQcRNaResxZgCnYULF8y5xahZp+i5d+BmOB9XlEtzKstOc4c5NMCuKtmPPnZjl0dQ2uw6i9gQ
lAQ9cR0fDcavBMeaGcLhPfdra/xOejoyisMG+iQwbFo2IVRp1UZYSgaEmj6M9IPf8C4Ru72vOgWd
oCp+BNXqPihmjeliA9+YpU+T9DkhxYOapIxqVn3aoWR81J+cokL36CvT46zuvASDhuEfkYzVmqFE
XOAETNINAfICB117Up5J22iMi//QxVGk09AIgJIxaSnvIK8JU28EYxv0jfC2kApCZEDvhL3gHL4S
hHLQlAFpSu2f5EHAih08bmo+smP1cTe+wEUAZwMcqtztQ+GZ7u26/8QoA11lTR01kJHatGjEKGTx
aSO9jWope8eXcBuLa5wpaSJ0Z88E+HsOhKmZMPNBhX3tHCNsEFdAZhATArYg4iJNANJBiedUe353
hf7VeGrluLt6wnIChrLf3BMlQPgAw8m56jS3nyXYd6YTfiJwK1pmOQFbpYwa0yOyHEAYdy84xMUK
sgWbQXuu8jiucW1dTatVm8oFodt9jpwB72xuyzlTClAdjl1Oe9cB+jw5TI/xNwC1z70AU0A8gt4U
VqhoSFFvI0KnV3QpMGFE6aSmdTanFW9rUyJCJRR569LprC+jW8RsMs/hY0Yv0FVGD57m5JG+kuaH
uXMeN2me8IQcWZZzhXFVghYHawutxorAfe9k+B8DEDO/AQpZziNoePC5hyBhEnyqBzw/JWUR1pdP
6T7SxUpQ/mFm2wCfP2yfNOnxplDtEou3cv4OgRdG54i2GEqRyL9dZ3efFt3vzKc92SLPFDXpzgyU
eNAYrL7TUwSm4jq5DvEa9t92fQn8z7mbLDnIxGzqMfbsaIf2KH1muMmcwy6pDyYNd+BGuK3h2VPC
YKSZRPR3o1kt0GrsTm1E6YFEIxUQ3knGm1G1RtokUdbigoilFFtrSRJeTI5Rm4fsgoiP0YOadFxl
hbTENIeJRQnczDcL0KPoig5ZfgOgpWjVngLEehAs+QzFiyPZz5v+KfhgEHgZgJYVET40ISJcqfBI
mKJu4N4m3ZBpCBoBc6qo4xFVb0mCvDWL2jmxBz6BYyAoYyLC+J3iOTK7b19o9/IEgju1ACRVyQNr
kMjyTZkoGMdkxE4X2DV3uKBvk3X6tm9MYTSqyMpUThQO5B4gvyOtYshU02NwHffwy+0EjRDM2oGQ
TRkhU7DNRfr+hLQM22U+7vjF9AQNr0mjPItAcaMqiCYLHZlmHO4l4HbgC5ERE6IcdqK3+0QIds82
0HTaUEGlKdkekQMCFMWf2i6ntZ8Cb2acjEYoy7pkWnxGvbhpgcKjDoLZ+h6u5pnECgdkuWdaOyi+
BF86eBfI843phYPyYar+0VFAIlFmoQQKxLOvjlS+Cu0gmnQYf3v7+LVElYDyGrD1iz6SohqlObKL
xeDq5m59DQaeLEtcQfK+wp9zoNt0EOgPFoP7tppiB7CHlMSaoxq/fTtdDwuwDVA3n20MBdOSSv7e
O/mfRIQm20Y2UcmckOw6jrt2NVhJILUnt8DfD0lzqr3Dpg9YyIJTNO55z6lCXAW0jZP72YfJBLOo
Qz1r/Pxooscq9wCoB5hFJ1Z9AD/fMYQn2CmtGQSfPL45PZRFSD/Nd8zjG5w3LbcHsIqIbqiA+UOj
CTUEwCyATWNuAgsnZDRg/w6lnTuCFunU1/mgaYOZoD5W+uxhPfmK4dnqedmoNi42i6RFI7vBu5p2
FrccNA4tWGcoPGBAQX5MStOkNYqV08P8QnSa1ryq1O6rWvgC9pQVnCI91u2DyKBDyxnzFmzUU1p2
nJqAyNdX+8KBDbAJcCalQTL8ug1QxH6Rm3acLATeCOypGFcwh19ogGLoh9DMDQgVlvT6kbrXZVSf
vFhlp0xqpCCqiU6ACaKSGKDXmLvXwZsWBqmw+/XJaDFAui1BYtqX6Wn13fTQ8XORQ767YhlPzgIj
OL5vYGBcavojevhIMXLichzWBvfpYvSYwH3IJ9n447CqqI89Qvgsfs0Hm7LaVjb8m++6F9c29wHl
6ATQq0nWVRE4LB8xcs7w8vgdn1eMdtA2IRG6YXqEygeMFeBSOKj1/CNVnWxazDh4vloOSBcB5ecO
UBCL847f3zkmxOxG5aCIsjG2vaWBc8m3pYFMyDe36OS1onb4Qhq6jajFzUdvdNUGDFz6X4TROIsh
Yk7QIZq+V9hA7TIfe1lEUcG9ZRrA80UdUIb2LrmPmw+OZ91aH0Yl/p0clGEnfXiPAKLFVFK4Hate
1EKEbYJ1vQ8Ew0aTTAdlLxLTB5YXE4FD6vvS4Md9bVbUWFkrU2KnKYik8Lxp7xpeOXqEbQDlM84k
JDqnn7Dd0XuTeroYAyegrNgAZ3Q0YlH77wSvh0ZNdcCpU6CiJIKcVQyYgAX50d4om1ECX/bSZgIH
jRoMIoA1jkcINTZyZiFD1FjDHSzpnc7bW7j6gGDZlverLtcbKlbllOuF90pfdlXpdQow0mxGwCdq
IA4BxNdAadlTqQ4x8duAmFS7uSPVpxhCv0z0mGoReqXpngjNO+MBcoXF1d58XRF6IdCZX7bttErq
UoJ2F7R+RqXdiSpFA4hzHL+Tu63saBGekxat6UakBiVCeP2u+x4ikKA3x7UlCxu53tqg3nCbR1xB
3Fpn2H0PkUB70hNtj79XLICN6mbTcG3jogyo9Y7m6FAVmrp1wHa4stug6TLgOygfGWdIzcjRKBwY
FEK7ldEDJ/nQuxfnDoHr2j8o5n7vkijXMxMoDyaiNVQeSOxIDzP3BuC9Pjip7pm9qR60CEcPwwI5
5pf3KPoYQ2I0euNzwBvletXZ0hclgeUBoJJMuNgYNhCMRn8OVBxydLhVVLCWdXVeA4CKKMW0ml8n
r92ZZBv1qBoNgh0kwMamgDYzahLVzsV9BFY4ZRiq40vBUEvBC2/o8ApLEys3T42UcZW2sBB74FHa
1uulQXBYUH2l4Ml8f2yh2uegRmbwUdk7QM47e2DbyD3it7kgF6EaC3SJyd3Q2drhIr/fZj7lHOyO
S/GxaaxQ6lmCcLpSOCIM1e41TiXlrBfro/6Y8GGPwmiC50Kln4IuHAZkeGEu9tEyypo0Aiv6snvQ
fe9xk2rFEtkr9giRpyMQWeW4cnNzxe9GH+uL+aFHQlEH288MFXBKh9BCwhuXu+PcuCyPs8uynFb+
ZV3G9TlGznGPHgb6Uctu8k4RNiWaR3G1vbw4xS+yZJfsJjlKPxuoXqIS+Yqe6Qum9O5AcZw94dgv
zhrU6U/KjEV68kGDlKXd1hoksGCz3z66W6DbGswvnHmpHXz7p4b9vPYpU1Q153HBUgN64j2p0g/k
1yxYACVnEohs260PlSZEgNWk4hG/1/fVa3weZKunsBBqKRSeEpHQecfmianzN8q5o6MlzJ8XduaI
EJCY4A95F0FRUAAZfJuin7U11LeKNxbtxgGRVACrcElrIsuZVYSoQGyyYXd86VF2fWFiC3JBxE2v
U1Aht6EyPccP5sEOkSiUL1vRxfscNMQd1PTlqWPU6uIH8vC5+B0pr/CJJBoBQqY/cEIBjkMjjzQa
eQAaHHA46zpTqA36k10I7QDSuq7WawG/gyBss5TArr1Odp3GjOBC300E3dxmQkBWIbv7FKCYaKKS
rDAHbssTGlw9jqLSbW2KdBHd2XDGnfQ2uU2I6nsun9+kGtKjn3br6Ueilqa88RFcZ709egtW9dbr
3/6Z7g0ZUNN4NoYxnCw2Ua6AKyvA05BkSu2U8vHyuNnPjpvX8kOtV17S0DXntBdoQpb8t7S9C3su
nU3sBcjMbziJ3n3+yZ/kYjkAR45qyQ6JH0Ivrpy39rS5VGZv/rGtk0mwD0DrZzbw79cYV+JrLEnT
nRqCBGzQ3H5fdRi1CAk/CV/qX3B27Doqkj9dYlz5Gcq8BypJUAtiIu4ELaf4C2KFZiRRAr0xvrgj
JAP8vfFMBBmjYOmeYRh54NeDQ1ouMCdSgx0ck35jpkG32uccpt+HXCgYGREsoKewyWhcyn/10hz3
59NoYSHVizeCMAiBbKMoRAcCWDsEAVzWbz5LmXxOFOEf9o2hqfizykODtEx4qjzdGCt6myHoAtHt
OpTQKPoSsMOCl4dQYjd94hRHujSnP8VEzNw2wCBKS7//01nppOf4mVBdSxbRIuoFKr8Oy8a6SrPl
Yg5SNOgSSe9BDAIuoe6tUJDY0NG/6kAsdh8tcskzAREcMAb4mnL/1OQMnsiDYQBPAIEBKOOHXxJr
37X5XVvh8teiWF77vaRoTprDL0JFzZaGtQ024Cf7LcgLWvyKhgIgj54clpIdAlFzeau8qdlfdXU+
T0p5T01AV3G8kq/hW+Lff25H29EInA5/Xfv9LuVA2BbaKOwaYQ9AEjRX6mCo7wGVlmLTkd+FEcpF
xMFqvpJrEOiAQCTqvkAIaPKLFhfYY2ZvCviUFkN60Vz+dHjXghVK2dobLZ7RKBbkdQYoVG5rNLJC
yxrJv9Iko8HNaSSDUcc/gDZtnxIogwdNCUwuuoc8csQ0aNg2CdJLDNhp5ICCpnkneHAGmQkGv5m6
v9GjkwHR4DeGT40rlhdHAGtObFFPWlJqu1LbMG5IGgBmbeoI+g/dJEmYE1xcfGBMgtVqXu/PmYt8
gczhVIZesAdAvSpty83IIMp6kIUoK0OAK8FbG0FIDWK5dcq9fDGj4jJI1Df4T7oyv9kvXTUsiChg
MCdEssxoeNy9TBF6y1ySTBx24pKrltcbYoZchdyaYsoTPwzkd9rOINRQn+VNdfqSAsT4m1dyE78R
/XKLzHbpHeE6cuYj34xWQRNHrJkEQCI3IK8fvg2rhTptQWmDC+evvaO8uGSFHMN9CFsL1BU7hYwu
TwHCpzwDjmgmpbwELBLMDzJz7ZGKrRtwgbOAeFJUCrhAnC89YSvRumbnoXjhi9ERzNLfg/hDzdCj
0NzkqCcJqcPv9aZTJY8B3DVYA3Ebkn/KEuNv5M6kf88/eXp0gAQTwlScQzo2YMXwXtzIeMcLN9C/
T6Ay/HsdMXwBu0aTDYMkcBuSZ2OiTpFGmHVtCmbY3TPEfNOAXYWhliv9EJKAQ/QURrIyaut/Y8fd
vbkqqLU4JVotDUjQJuGpMySyXGWiyEUSvNC0l0m/YvXPU/cl2DMaPEnC5iFzjACSO03T6KNJ3Tsz
d5sI+yNQD2Kn+jU4xBmz+Yb/JemwqacysDI1SQzRBu0wZHwyO0HDa0CElG4ii3AUWqE3vWqz7WoV
xC/cSK/a1GIFjuRUINfjOymKcKXzlcxcuTh5Hjy4nkY7lQ2AEJ9bAKrx76VAwmmCngJVFsHHj7hP
uVNun5FSIK4EzOiVPIr5nAnDS5rTPwgNq53nxIYyHEjNmtSWXYOdVBBKpTboaEP2k5VcRpNRlTkK
pI7aCLpxMPR05/+5IccmVwpYnWmIpDHnKEPOc2cogIABk8JqWH5IsFX8XepQYjNowwFL20SJDPjD
Y7AN3sWwzWWr/WoreQjiCSw+1bE3XYdvzQwtRk8NuowbCxzrjx4/BBCA2XHmIwpjmNa0gB13Lg9Q
PkEWsewQvw220tYjPuBjerQsptOQ6gQtfJn9b5stm0bBwkbg1IyZ9RDdIbuzgyL59h2g8cpsuWmb
P6QdsC8jSTlM7hpdo4vWthj3FcV5Lv2uM/fZpWWKyGjf9G243lp2DFWCb+JqhqrFYyXjlH6vvGSX
lR0BbI939cBNAJ3rgg77W3uJoqWyW8hPXbTN5gzSXl5C5JeJJr/kmVM043c5+mQqylqVjer/Ob/i
KLJDYqI+6kZAyxF10qZck7iHy2kAjmu7hQXEC3zYnAcmj0xinBU3xlnBubUWPutZCy/cFMT98YER
Y4OL8QOYEXRv7qP9rI7DFPpIBx0I6fuiL+p262kT7vP/D8+VHYJN8YuSE3urbKUVTmwCpUuZ5CcY
KcZ+cwwPXbNMerTUei/rvmxBBaGTwUaZsKQZDllsf/sd2EnOkmizwVfHlfOwxWD8LeH5cBXzJDhW
2A65+dEIewqQOoW2/h0wtpzzsp7fRnrvp3PsscHtpUzCqycRBBcnh+AvVpChkM8AXAUmYTTyZrxG
TIjfGqKaIkdGKjGlXNYmiiQIIfrmF3ZvdAJd9226TB6OvOS3FXFVbsSfg1SalzzInLU3/OhD4JG7
8R4wJFN85o9JC8CR0tDgsJf58Ic9lGfzFwIs2N9Y28yQXwjAQmPvkP1Bzh2Zi4QMsmn8v3GYUF14
yekJxI91km5k20g5WHniDJecWLHMiTOGNgf6TgfnC0Qkc2RbvwCzuOk2zhuyAeENSJAjL054CWHk
S1Z005GuJmd2TomCTukhoZzzNt90pTY7RxCYO1RNgFXyfyKAXK8PPhrIHf6IC/l33HAVtETFnTqY
z9Mh2FrU2j6DnUx0ntMCmgC37LqRG8luBZ6Wt29a2oZRaGiEBbLH//3ituSoAV6pbcDJ8gVuKotS
9hhZv3+/JNGm6cifI8iNpB/YHaM/W/qePIf1WVuv0UuBf1fTqbL+m0N71s0RJHuFHzWrp4JwcBxj
TgFN42qu5BHI2PB0mB284iCVoA2E6r8pKpshf8tmIYOOUCIfsWIhyHRAN16m7alPz5ofYOkygTkn
4MWvZFXKDi+f8zvzkzoO1IuhnM/yjWJaiHEQnyn3RsqQSJB1oGB6QOv5L8ol1GHmE9ToLutH5sCm
ZrOphIKpJVL62zplV+xxtM/nqxX4A4zXuT4eWoYXJO+QCfm3RYmkHVOCD6e+8ouDTNlBSOCZyw99
z6OONglbvexKsi+BRuMO0vRhpOlQITSWoPQXNQAOppOrBSbzkAfJnctqDQL5eaa3BMuoiECyQe2W
+FjIpRQepUX6u2HGvWW2HTQFnNyr6Da/aaU8jA12jOj8/ZYRewQANn6Xx8FN/JtzV4IJN0040VmU
8l01jSAKkX8eMQ/ZrVzKBCi5VXxbNRB6qpBTQQzxkrxHWNdy0lPCAD8kD54b5FSggsPl01bXFGzM
7hL7omwrZw6ozr8TCCs867fhpmnyt0sohhyMssvJLinPQ4L8B6A5MfqUD/vbW+T5J4ncRMoZtJE1
xCqSU1circJIBKb+2zXlNJZNbQ7kV4Y1ZkT5znmAzZecd/L5ogXDJR/Y7Bl3sTqX00Q2P8oFlK5r
zFGmH0EXo1dyGfKXvwmSgqEmB3PnnIl0aviIK4wI+UXrAxbqEdgXqQyfgOoma6wA2AC0gcXlOJOx
BIxchfzQjWUpS3dFhISOJM8WKqYF8AzCtaQ/BDSEQANJVORkk/lONYnMnAcvex6rX456wLX8JpG8
JP9i4w4QbPSlMHxGfoRNMhsRynKgShD8EW4JiT00fKQJQFkxRTlq/X2YoVZ6FB/pBagQgItoRCIT
BfqPkIvqN0S7lArxpIzUycVV2VAIV+WoBvMFSOj/oJQj5beo/w4riJH/ju9Ff+Mm5GdyI1y+4IMp
lurXYRYczF2uS+S5YxrIOBNgylks00t82eQWiRy3IyLslF9DthH2CXmW8ncc51sJNdmW9gyqDIwc
UXJbIhsET68NOOPvxSOPjpNFNNxsCEwIdcwqYNUWrFpCQUJjmW2/SxjKfJTkRmYtZTaSHiqu4NU4
KdiwmeayXcC7pNuS5iArLkknKFJ1LiP0DffIU8ksEY5Fyd7wgTgB/P9tibUn0sJIhZ1gZZyR5UJz
0GAyo0Cm0Qfm7Gv9kt2zjhUBr6veQ69kPB4vlzie8fqYECr2sDjAHYM8boG8lwlKI+1f4ibbv5w6
mSHffDJ37GJihSu/jrrKCStsA1myMqEbJgx9/inxU4dET4LIr8GTWv0FzrJXg3xvG5xsMOo+piC9
128t/J2qsmZL2Ne/JyJhFxHgRQ8JnqiY+XCyPBi/xP1reY4rpCiY6h2TmS063KLvLK/3WMSI5CV5
OVtg/6JvPe9leLzVs+CkSWD6C2RkLUjo/fd8JY6UHEjuXkYBpTpeLXQlMKUCZpsbH6tmfix+BwF0
hnbDJrihbrLj0lTBrUMwqxkZro+ZiachLBJ0pMgw5JnI8Eq9hWAEaBE0/wEVUCaUfKVs6xIlxaTd
zEgmpCQxGQcb4ndQCnogmQ78ouo+rPFnqLIgEBWOwMaedMWvcUOr/8NVdgK6lwJAleX9F+qJwhkS
aQTlQDjY1ST9POK+yu92mxj8LywUXn4MjiiU5q4c1JUWU0tHVkHYQhIHsJbgSvRZGjdYD1sJCtsS
FJ6ovAjidCURNckPa0niAYn85wmrG/EoLGsNGlOyrc/nI5GvUo2RRIz3PvufnNmyUiR3lnnEdMm5
A46sAJqhRApI3vITf6e7e7R+7yl1AlrO19VdYws/2/JeBi5gHf9iCvrgp2GmDX9XNW4iSd/kTGtb
XXD2H2baavW3HWyhGA4KJ/P+I+rMtlNHmiX8RKzFDLqVmCWEADHesAAzz4j56c8XVb3/08K0t41B
KlVlZUZGRmJajQUY71HXhJSkCBwr7vDZsuP0tPOyTY3MjGqNJbMWWy+Li3NA6aMFNWWRfpVOh3R1
7Ljj4XiqQjk4hNb9WTGkMv2U0Mgb1lDvgjp1Nlr9ch3YSGpKHc7IX+tQUQ/tieVwsDAMMEQUKhfM
hFUMMm6VdgTds15vo7DXcRk1yjP5KcCxi2oIIaz8HsGtupqNW5cO26yxhGz2NNOe6nZ2NJYcwJmR
wtBGndE+pzvWwZ+SNoRu62qZ1JaZ0NHnLaa/QNF5ivJUcfmXyzxxzhNudp4ri3rarVtselW4YhW2
zxXO4MpEQFi/BIusiZ/jfrECBECIz/vlFGOdSax3RAIt6iy+VTo6CPPTrSUlQlXoeSS/EhUc/E8N
i8PUvqK9UaSGiPPtLOR/OCEZFqbP3oxYgusgAERxbZliBiHj5OJ3lRKbbsS/IIBwUE4/vs3T6+u2
Qn4kIUc1LjXRDIwy9NClHJsiPFa1aOe1gp+B+gG19pr3ZkMA4g3DvqR894OYNhD+sZlHgwI/fZ7Q
8WFIE4Q4QZ8pJpuxBWBOhs9hSUw8tE+v0TV6hrTuJbV9Qr+D8g1z3JtAwD39pQ6wnPEH//MSUsiE
NGz31flOaRnK8UVIhdKGKOnlh9kh8lAgzB9Is0ixXDhI7EZp2h4gSkf/YTT04MsB93PeLSY3wBDw
GQiEXBmsRM0aeMIuj3gMJRuzGwgx+uIRWGMDJ7Qpj7qkyBIASGtFcxuNIkGTfCXU5Mprpgy/PV0Q
K8v15FZkFPWk2A7zrQ28tSzdcclyGTyskuooms+2xIHMtk546Pea1EIhzKENuqdbuKKWMrIfjC9M
zb3Z6D81Uqe8SlVyY+yP/KgOk1cOBDqSOprDcvVvqLVUWsJXZWk/uVoV2H3hZpowCEjq0vjDb5C7
hxAXtpmL4oTe1W1kYC39wZ+8D4I4GV15FXJ8tEyo3jETWbsfvmWxyhvZ1Y7hHOKfKog9swXD8WIr
l8nDgMkz0CrgjBmbDR6Bdce1OuQQF2qMFWGiPot9Cq2h71CgK+4iq5ro0xpM/KAMyhjyhYh3oiga
RRNgCgP+aMHg1TFfd3RZRU26T4TY3lMcIHQcfLyvG0Pisb2FKmlvkS7rQmWMVoxQWuFfuCsUOZDI
ZdnxahPWyfbTmhAXdc/vdtXn6h7DbSi32MXk02/1t0AlUlNg5uNS8amti0ffQr7bg6dZ0ErukD4D
5Off1aJGCiCsuabQRTGptnN5wiePwBJBKOzDwQNeYXfgzzI8Eyzy3oJkMM+mxE67kMZE4B0DSfSq
D5ZvR4FSE7IU0i1mu6MtoQvNPYyW7G1cYM383KI6WWogdvzBP1vCmBHFoGfP6IO+nLgzkFgqSTem
NIoT1qIAWrBu7E1hNQgX4/aDnSUwQAbsZXYpEgoYXO3ZAKu+Lo6zjoIoks+Dw3LEH12pwYIqvxVH
889opY33FGjzJcNJ6TpVZs28nimfR/vLVIW37zRf2sHAQ+SAwu0Z3UiUDtlUicTZMyjJNwc9ZutF
6lkDekOwYWgjQQJ0/KypPqNE0ykHMYgV6nEQZ2e8y6z5ga95gNJPF+ZSK5dv5Jza/V177Wsnp/qk
ZNrbIu6PxwKRjTaxQP/IMNOfEUWgu/ugZ922efg2Sk4DAv4BubqcqrEPJ4RI9cgWa/bxvNR5zCjG
TGovTMOP/gHuqXfHVGIs43KreGI1HOjytofKe6B0CbMg1xhJJFYYfcU4VGWbY/+kPze73L8bolkt
B/zS3cnpj2N7S0gKc5uYhEx9B5sne7I3PvOpduv05a2MxwblBYAxbCjutPZ7rUCa3ALLIgcMy5v6
bO+P4k8drB7JwbboNwD/cEvKQRkP5ELhpyber/liHeeritkWmuGUyrjxFC9pPGXSGKe4bT5XHmHM
Tkt0iWqlWZI/N9I9TyhH1pLQGpR4kEoZacJEfI2PzLYPLx9PT3Yip5StsqSIzpHmZA9AneQHQ1te
tyKcD9mETxPFnoZTo7qR2qPWBdgLMtkTDa4fEvwHJDYcWnuol8wHdAuBUWAbFHyF3Wg98Hm4/cZi
MLD8Z5e1ljaNYaILN/A9vM3Je7zXD5CVdbmbQ3imk+qg59d7dl8wqE/dYz9BfGLfx89cXOoq1rV2
qAjrTKnFDyWsR3e0PNWPnWv/DhtK17xpsKtDFkV/NUx1HoENRGx2SyVQ1nvBdPCnYIRnN6KGQjaw
q/qkHOT/TMX4Sbqh1hmzOxrsfyJh2eJNg7Y3MDxP2GkZShU4vaj5OlDbemrjF0CavEOAhX4OySoL
OgnHFvOD90i2etPbUUX5RqfMxhdConQMSekRRnSVcLG3SreLPBLl7EAq1jcU6rnuNtaNboNtQ7O5
QKLJp+qd0t8QmNdiDtqstEsn81egBHQWM6V4U6DLuWZtocyPTAgpZnf+q16JXR5qR+IGsbxp2KP/
LYExMppm/2fqU51htjhtWEpyyl+z56HvhWVopH9EEWxmJKz5CQA1O9c/c4crTsqBZIP+UpCbAbHx
/P75tdKqkAm3GKtOFT9W8POqDpp4xUgpPrdR+oi6zM4PUpVgdWw98liYdCzs6N9r2A+V50u5vclk
FOCqa2MQPKKLI5PHbAf76+pU5Aqohlup+ge1Btpr5W9ufO0+OhzCTYG/q5MXL0iUkF/FcCgmoGc8
mxi7nQ0T5KIqm8Gv6mKPaql8GprFZdYpQVVLVntW0yQ8u/MJquB8R1dXggtuCn0jT4My6yqt7pNU
hOWga9JSmuY81L+S2xiytBlsBQryRXAhNjD2nM492IWWJMHChmKh4wOpWhMXarXZf7Xf2puBp45/
zUnL6dOt08tlnrQNa5OTJLF2HN0EXdIiyxB9CIpUgseEfbrd1gQmAkWbrdbWaAOoVFkLR4e/q129
LmoMXwrv5NS/KojzMl3ScCVBnDK8rRAnzkADh7njV8Dxjwr5Gk34i7Dfhfb0DIOpXeviAbvpok+4
m8PcGPOvxgYQ+lkzqARBSK0lU4hG1BWF5XGZq/K3y5x/wn1AUS86I2t3GOznxXjXgyJavrpppCYb
j3W5uY8o+G4XGsU4NzoFqa13X9MB4jqiXzuEniX6SA5t4fEJIJx6h9aegkazD9JWSggRqD4OLQjO
oq0bowNo6RjvaaqE8cLbyFOv/q45BKOimjCyjc54imyjsgPIETUO0/dAQoTfQfYDTuYdUO4ATaef
4acJQQgq1mtLTfft3KLYvJevPsA/1bQB7XT/1kJBpAatp/aL+T99v5B6+jVvLb1kl0Gow0Kbb05L
m5XcKzmUcl00oKzs7qzqcwMUqe3oBQSYu24M+q0Wmcq3GXKLb9JLDSKMcsdO5Q4vxwGAok4Enfwt
FT5Fmi4lbDtUJoXZxgcrEL5GvdXRRT6jTjSnRR2NZm4YGLSEnhIgGNqv5LrZ/L+mIfZCSHsCT5Nz
xNRrKREq0wyLuab2U+jL4tday33sZ/ykTcckFMwVdMjXLLEAfl55ni1Xbg7suyA7fGear2hzj74q
pIuy+fgOPglHdgtPr3o6jW4ZskW0imRAXw8ohmUYJF4xRX6znCEBreR5+jO4/tEyu+hl70PyBOjU
fvW401WV+IE3hshDjnDmEvdB6uH9eRD13VBTJFKB+CjK/H/PFAOnz5Kz5jmHXjpRKU3Ffnoul70i
PQeAT+Hc1Z/n+mNTR826xM5Nwy1SBA79Y6qXX/VmHqVUCyXnIrX/ZAffazroUpQnqXJoywd6YwQv
OGYDqstLcHf3Tj3bPPe36CQNQYJRathGM6qUU/1i90Kp2GGY72Y6SAmHiMpEg4FyTv+ClTfgFlfG
19b9EwQI8m0Q1qzoeS+EtpR8kOWURXnjcuXfGNEHShJonCAswqYHpI7cwss9oWY9q2YyLkxq6XRT
x3b38mXvAi+otl/nKJqjJd5yc6nD2WXaIQJJSd3GRb77Psn/vUNw5X3n0731Zv3nBNGkOyEfZYH0
hGnhVCQhHjDjpnIvupYppNFeIPYDxCKwcJIziJXHonIo46DtkSlHaLBjuhFP1Fdn0vVpJCd/1XA+
CVEt1Z+XarhpcXQcJpW6yapoBYmYI4yTnYKVLn/A0J34JLks2qzshlZEDkG6XQd+pmm6AA2BDgY+
I6RNeUNQL/HXgTMzlR4rpkcYNwoCKP1FfkLxuKHeCGw/A0Cfgxx3qthGaf3ojjUr1p+cd03TfoX+
k3eqo+g24ETtcrFCZdmu5YQ5Yk6E+5gA5Q69n9bYQ1ZpvQgouVUHWDI0amGpEMtEadU9/CklM7Wy
7I0VRmWTKhAU883y0StD0D3AGy2wgsAPhrzPFZVP6NWgodGFcA4+3svNdOgGgrrB9u87ofD9PCzX
LvCakQJufPr3SSEoUjlEif80GcAGfHUK2+qLpgcl5KIoMLz9vHfGK9/dz3JWP8e3+ojejy9XXZGZ
BoRq5XppuQEbLTTgQ6xfCxVrrFmUCL4R7E6hDZWDHY1/2G681IJ5h2GRH2lxYmnfWlajcDYqtoTL
IlNUqJSayBrAlmOiK9Frs+4f7WPsYnoW0U//BiYZdw/9ZJT4hfEOOQNMANWKrz7WgBqNEmEI86y1
HcH1BE8HZ/RLW3SCaQfZRGWCCBSYiVrEDvWXc3rJAbwySrTgwBMvMvGAR4plpVAuFGpwYZs21b6P
xoZK8+0wu/z5T+QPKpkTVne3IElxWB1W+ZibwVq/LT40jet82DwJgwFiFFbfY1qk0kpBDs8bfifG
D5kCICMTvFPRVW6JopjCUN3EQNiS18WjLGA61uYJq1M2TEk9U8FLaydImVAPviiOU3cXi6IlktYd
rWuws7HTyS0ztCq12KyWhXUtlH0qIYjxCk7UycE7bD6rWDFaMnAgeszoKhWwEJxjISbQIo639xe2
wkl1D2a5cbMYYSztIBleV6m/fReLVwCjIY8KZRvh/v59gBnOjTF2y/Q053+7F1oGdA7dX5eYZJRM
iq1s+BzmpyfS5z9SGZ3ZNGl8KAbeZ13mGRQyiJDHKKaws/tEvQYWUys/LYYIfTbei28P3lSaexhh
mt4kot7rbDe33Nzc84R7d1qf/4oBZ+Mgwkc4HL2ponKWxxmqm+5jQUnPfbGb7lpPIMc25NdeGe3S
cr/kf9uFJWv6QU8CFIhQImSROh3EW6NXrUg0MYsoxg85syyrh3xpDxGE1rP9QeQmtwCb9PFhqNkh
KqIP5q2N3jkG1X8NCdzpmImcw9ihVq20/KF/gXZrHaShQfxCud30SjZiSVlO10FtGwB7/AU6YonW
HVJduxa0VPCQCKIz8VNO2/2vmYmXRZp97MNds1C/9wu4X6/qDMnsQh1p8Op2fgyv8333ErwW5Qmh
Zu+CZu+G2xqoY8vVKyFnUaDz4ge+XuPBh5UoTiqENLfpHBt0AcBHprym9arSby4q14rxHvJ17ePl
kHR9jYrjz/w1LOCVzODqnFff+NnJGub6pfXtgNk3rsOSd6Rj9dXr9wdh2JqUQauBWCQ9dKvQTDGk
PcxoC5kpvo500BjtDUZFe7R9JYcw7gSq92MkVQwwkRuQqap0FRNSXoDcfakWk0Vlsu5accKmIpKx
stDWKUToapif/xrFznZ5ajrt0ngWoSU5LM5T3SINXdKOOxnBrVraoGLWXGGM+bn0smlh+OvQdM4Z
vE5udROkVmxvCaJhQD3IEdHLggIEOPE5N0/0TT8JnHgAAQTH6MXdBfarEKPrMc0QVqi7/O9Xua0y
CxtinD4umoH3s0uR63f1XTmL5xQFf4zPiYvak5lFQIyNX46gUjiwpauo0tC67hbcmgef2IYMHOFm
czdQDkWJCKIjTFjnvZIiOikSSjMt6ZoUP0gL6S3yVz1BHORviAD8kn8f0tX91iYab4jDQum29h8O
cUSVHUiIQVTDeYVV/Zy/h7CGcNKk70VeZegPUdLm4iQe74yPk+vQUS6DVuPU9Aw1QoR+nRt9bVAB
/B3U0XsLJtsuFyq3brp9QNX4HGnXpm8JZXQX+qVRzwRfV+f+De8GXEfF3j+cqDDNBNvJ5lzJDh9R
qVHwE4bQdxbJNDVKjfDXfIL/00nx/zvR4zy5/93/rn+7jYuYbvKo0Z+Noo3Sq85jl0MJRM+FE2Ki
/z2yqA6hPLmrPv4ef5QsvEHmzKOI3Bo0wGyltK3C5k8+lXvMz+7xPXZou2UeacSUyxV4cqBm7EH2
OU95GPrIZIvBUrG7j1qGsiLzOAHSIj1QlBPLAwoaLuttnl07S2eJMVWq4gghX+Sye5xFIDzkfc7R
j8oEqk5C7RinCkGZc9fjt1U7MvJNOHXn6u1cZVfHy/3fA2cYPQzq13fHBl413gR8NTxJHuySf7d5
aplaJtRvUXMALc5RqfFtfuEoLZ2keoZLj40wRAKMJ70LN2uqW3BB96izS7c9jSDbg4JXFid6vVS7
UmlHNkGsW2qW/o6T+2S/TC0K3DlKzZFrOUGYkK+4N+6OCZ8NQkDzYjw80Z7FXxXHmE43IbcUVw2k
sKqI7l8pgEJvqWUJ4FBCSyDIpnHDR7TwAADKkN8ZKrT8BwMpSvviS6rR7pb4GkoNILkHJ596Yfc6
7cOJA4R5BFNoeWnP5wU+LBbRYeSC6OQc+J5Cia7s7MpcCIuwpIeFEJQVeWSMCBoRDSJ/2vEKMSlV
AbpJ5QKaCCgsIX4j3oyQp/+HMvAe3Pb4iBKZIMnpYsrrhFiJmzqd1qaYu02VlS5iLGu6atCaZcnj
UUSxmg7WgBp8KTW43JFhtaBzUkHWRQQxJMf4EekKwihyyIgnKakqzJ5IG7tFCLVSNmeh0BW1nmia
JaOEBycDsiIk74mMx+/5If6zwlrjWtd7pB8jJSUjVIpgmwC5JIiM3cb7GzojRwSqFPQo9CkT+tCV
+oteFe0RKJxIdVTmMUN3T0xyuTW0H/wOmfM8UIfh+URc/1OTP2Dpa4xgHmWnrCfav1J7mHXxjY5k
rOaHnjJ3V0RHqYIpVHnGk0iY0aVt5TtMQN6oHMntcL6rLE3mfmqZXaMhml7nEbxgxaWWUN8Ri8mv
EZmBBErdCHLcIInJnPibF0PxvMgxoTZk5/FBu95zvv1L4btuK++hlmtpTH06PUcQ5SNQTdEvysSt
zjK9pgKTxc1f8x6sLzzqF32V8l5pXEInQOjKE0+OuPJwpvwzu6bvJzUqOhLWp9RbnCWdkkATcdxy
48v8BOE0N8bb5jLza574W70NWU8Qm9tQ9TmXecJb63TMWfGK9PrN4lzz3WVeIPOqnKgWrr7u6KNd
aHhXucxlfYibiQa4dr3uQo+ce5AwcC28tQIFvTsQVh0k67IKQ7g0lQ7hNm+jQwjMExKNI3QXErjj
F24jNBZ2vBp9AZxPuiwHuiSHYUmv6eBOHVLzrnLWiDE7hBlGdewscecwPHnGnHiEFQ2ThXt0rvJM
C8QLAJTq8W7scUA/YDw7TyeLISyMiQS4VB5Jqoq3ukk3iOxpmknRzs/TiBMyqIcm2KYJ9K9oovAy
8+B7PgHPNL3miW/pgPmjDSY9B8eFsdzdMbeRBx9CpMSwbMJS52yaWJTb2W6x7SD3uqP/0akmfZvN
gvVO34lniwtKxUoqb/zC02Pbksuhxhl8sXEr9cbSAqpj4ycIEmQkXgITnC+Eb0AZMIe+09hSxlTf
tqaw+qeCoW0+X68lP9DJwfUwHBLsnt5BjRn3ZGiGZ6Eqx5j+8n16f4GDDC5zOGcQTStvWB+rkOQU
CTHyXnVZD2g81SCC+bIDUoV5gA241CH4SMrwR2obVtrwOWd20siMHPs2Aokzt+GeIJ1j5tsxLtFm
ktmNR85gf9IR3zBLeAC4QF2bEdWzE9G/k7jr351OkaSg3xg3QgmGXahIXPpApJGbN0PouRvGpLgj
H+rcLbIsUEvpdfPMfBVc+xuf/kNGb0PQA1yaVB8SKr0zOuJjwCPjMBSUFjWozVRDB+OLYLzqtq6V
X0RsyrG2iQOEuhDrQvxz7w4K3rxFHTNpMNUivEGIaYqLitCDc0N3sqbOhUoIWdRCmZ+0Z3gXj0oO
EMGgGchimHMWJGIAOhTzKfPKVlXNhoNOMlLQigP0TSTNxQmaEP6rchWMHLZcWUO8Bpwp4c/aPAVb
FBkuge2IZmCFD2Y7tmQx5QAsNU6cUI2CxkFbr2LzH6dpS36YNUCQ/zZYWxWFYiPUnhSMKh2Z/qcj
Isi7e0EBQ2wn3QyouAC0C7zEsphQ1RwzUJsdi53ZPRXwo9ybAA+lmxaiE9jkjEAeHUBMSqGb+nNR
xO6GHCSwWoAXywN6tao4VKmJGBGAEL1PBAghRkbWnaEU4gDybbCGwvgDT1IpCLERRLfVeipzOAGF
pEECt47WhIlPG7wtv9Pn2EwWrAlPftcP0r9Ae1Ar4HFl8gXrOpB2dNt0AL39B+RTFCImnjwTORs2
HhHKrjdlYROrnHhb8RZ00corlCCyvSGylU2thH5qL1VAkPAOW+VBESHDKOHwPM0yRWXbRlr4JMUp
ShNJQsDa1nOAzmz6f4OSOGNNFKrMdJHMtAZHpy5mPJgyQyLauUhrCYUJGha6sMLqkKciNPi/TD7n
jSd080X50P1QYgG2lQt6LM4Yl4zjxeXq/ppczX95jUipUiVMydpoHslN0+0XIYBMu2RAmAWkaDV1
VegmkqvKRHVbGUOgLealuCOGVsLzHVmLFKKurFmumpkA1cVe1AKv1YyyTsOO/cmWvJDPFVVADR0V
jVhASgD2i2Ig0OTaQgMtYuKX4WTn423AEdjyNNQlakNlicdDZosKtai+GLenTFI4XE1lpzgLCJFA
mzS25KRwErqZsTg1idpbcjy98/gKxCUGp+iBDlUxkBc5djR83XPMld+5klNf09rEvbYxNn8Ht9LV
/NA8McxWkaA7ZAz8IYx0bQ0n1Y2IVMv9jhfIyZPDU35dgV7G7SyojAM71hlBKzPpPbzT5XK1BfMU
s1pzkuuIbV7eZNyIJf+LqwmtoUm4K9JlSqYR4bYtJ5pO7PWlvEuyuyTEkRHUl8il0ExJkj9xf/N5
Mp2E/CR+pTNsyBUmd8jn43wyJxyaretMOVeWE3U6HKoFyEBfBTO2ySq7eE5ufAItEflF3i0dls3n
PuhjoU8V/U2Hfmvf2yzFaFa5p03gK4SV1I86LmiporJAo6SkTsxcPcId1KEOrVrMly5ZEMRfbN6f
xf+nBLstGZP9dpCI+dW4+Qul1fR+vAu9I0zBg86Z+0GZzphXQC5NqVgGKlKX+g9RJEpkC0R40urW
uNMd1FeiEJqOoaYI+vFKXEqK09TpCLyG80YymRqTTsyM441ZeiagQaSedzN5SaixXWKY/t1r9T1o
0ZQYr8XMgOy+rz/5i9qC8jRdcNypxYadDkOnMbYcqRTTUHHP26Mot8A5moVl7j/zBCNHxQ1YOewJ
uIK6YzivzA05LGhtU72JrCSruQeJVTjE/3B4CDhAj0BhIivpKploWoj6s8Qwo0DN6L4Er0GrU3GI
yE4UFwcOHofoOTgTnLSiFD6T+YWwtyaJuB7KeLNeqezWNKbHLIvNVF+xVHkw3+3QshfUdZuYA5zQ
ttOzYKjy8+I4yVIJhNdcFBhkk7bQf+EqtVeikxY5mF94QFJDJVMLt+eGFVfuQJjTrDU9Mk1ULiJ+
vsqQZfjLUF8d+Gx03RS9rr6nf6HSRUOzKxZDX7xVU/PIcC/ElzBmVDND036I1AU3+FGD/hZLhBPF
Hk5YVyLjrgw8SZ9kCUhZDLZDeruOk2n+rV+TKb2syOLWP3EKJYYA8ghkeHIJjdNgyfridjDYsFs+
LuV1YQ6HBboJn+/nRnSjo1yaRpgB3WgDgItfcKJrYojcdnQlKgCkRtaMqKPYo4jm7xkCXaQyEWDD
dleFFEma8jgSAgIYCIl3qzjl28/u0eP0cOV/wAR6ayBoGlomjocscERnyxlw7z3mL4rcrnSH1vOH
V88pL3a94qHBZ+Jlo1cb547T4q/zwUbL3VTUhnuZ44yIeyJwDoWAUAuII5DMCd5V0Tg/OIC/8W98
GRaW3/UJUEMhx2WeAnU6tvYxribhu4O+tHz5Q3hNmsVMO/esP4db780UQQFAcRaJkS2FzToU/Tg0
WBehstS5oZzxmOw9hK7ZQXG8+3IbqQFAy3lT6Vrza9PBMixi54kPKCiAu0MBp/xLtgQKJjdsHwvd
ZtEF9RLsFFRAaYBry9T6iIXfkZdXfcKZP3EqFC35PjYCI3Zjc4C7ghdaSY/OdLKj2xFmoDuWaVLY
zptIJVgp/k1XPERIFrDytKgtk4IiFxiDuxZb4pTAQmkA48GyiwH3wgbYVK71e/1QcyDY68BbGC/4
T1PzQksf0E/sq/6fGV08qEVcLueNH2LZqBoADNDWm2INVB2gIjeZf1k8S2RVuT7d7dicbz3r1LDc
SKPRXgubiMPIHF5gjGKTp/jnObI8oECJuOdwSU2FT+M2GSsWNCBMsclFyjoxvBgtykS5clgLFTYk
i5Msl1r0er3hZeKcasAYNxTrax8yhuy+MS6mAFD2YakYEHst4osXk6gg1cmqMwcDDP9PNgsJhWKl
J4tyq7BjPtyI/ZdWQmym1ujI/OhG65BNpBCpomLXAp3NVKCUkJ5z/EV+AN7vinichxGMGirIfQ4H
yLJpVEWhGWGIwWN5BHjfmBboaai6/0sniiAPoU7tDaH1okJOoWIXV8bHf+AOJBjpzAII01v/0ZaE
+JBq6zaTGHel7A19lNPxIdgT2AD26njEKG5r1mAygWQ9dfWaPFhHnHBxH+uQierhgEipGtSNPbev
+riPxZaKxG1fA6AbL6MOrgMHqMSw6yp1FGriD6W9A867eERiOFv7mIbGrH3UupxAYzLgWlEdSjG1
4rQ1qn7OlpfIY9WhP9Ck5mKYRJp3cgW0QzAL27KsckCs98GIyvvq/uGUKcBTOwy21q9HCxSV2TPn
7Xb22LqnrnUrZZ21liIwuEj0fDGmmDJMTFsbqI/mzwDr2X7oJMon8j43dyo3PKmyptZb2pZ86Qdz
9sZQ6/8rVzCnjAfA+xxw85j9OJ44fbxtZ8qGztSUuxatgANpWSWnSB8/+XmTetRLEbJQhsiII+7O
nXi5gJJgdiyJ88EMggZCQyFbc+ue4JYi2cezrM8D8LBDokq7+I7fa16RlWuJCnKC2QBC/2vOhvnB
4tMvIQZ/h+MW68jExeEH/UnojeingObu/Gx1BobTvP+9kOAUhpAgXvNTboOSN6RUoXoYhRkb6MmL
F24LIuszCbF8HcI+ZreiDFwGlf0yD2X7Pv2t96VFLqlCQ+hHNZ52iHlaXhwaO/9JrydU7Gf15MyW
/YizQ9Hyy6RV9aTdDnUYFGB0gHvl+V8WaUrxqYQYqJcd04HJgOPPIlmgiupRf8rGLRK5EUEQkVTs
5CdnrMnF9DJV3dBYfVkOnPQmFfarntYQvLKXRFBkXpAOSdwp8ZuCDPM5f8yvPn1/SJ1tq2mKjr//
0WwJCoYQ0ZlKqGxaV4t3lkFTWPppyOaE1TAI6gC7WqMHrFy9xwfmKkwdzRAZ416PGdHr/WcPZSAU
UItYoXBSvos9xlkywwQ7CjAwnHyQ3gOzdl7IA5S5lASM+NI8Q6uGo8Wh9Y9StKJ70kNxYaSVpr6+
KJxCgFUTDGL24G1Ik4lXXi2YGdxO896iwyk8kCMvnp49CmEBsb9CWAof9Nx8EM6+fHhkoepddzT2
1qZCd1Bc1UWeycAchPKbq7wiwhD4Uk+0Og6tAy/E42eruXTPhlKe0k4qW0AQJ7+JXqZdvUIkDLvx
QHpgwLT32qvVqdntAXM5yiwwHua9c40r5D/2AyqgKkxXmaAFzX2hMHLnVbVhQgboKDW8+CkYiO6a
bpFx+/j8uMn190JuXmTujJL2MS4zdy+igtLB9SzjenJjdVDxZArqGLjEe/TvHXQcz7KPrF3KfWvO
6DsgrdhG21eutUYnPXig0Ar0wPpQ4QvpNDLmsOWER2i09IviUKuUHpE7uhwfyElCYkOOiOGVfbBB
SeIi7ZfHFMcEJZiuMdIB/pBrVyy8iNkQlZtYMP2nDC8FHFSFYrqYhcw7r9dkJsZRpHSkKmpJSRLm
6LCsIeUBVCAFetTtr/v9S+VvnFRl0FWzAnUZSEu8RQm5SHquw+wUrKCYipCWHYNkBTPfU++jNgUp
iBV0icF8zkVW1C46zs5sE/a9WLpasroZvcVUjZpqfUR+MDeZigmTeYE2elPeqFCkDjq6IxQltdO7
eVy2kB1hM9qtdOh81GFJLBZbHa2cj+CRNmGc7jSx3qpUJW0ij6PH8kq0BOojMjRmxcZyMhadWNxn
OWpS19diUHi4qecpkkBHjXz8G52Ms7uCTAwrUhkpATtcHlwWs7Vw04x34f/z7+R54Pf1girkwHAQ
btThtzaYn92AhHiPEv64F5+q3CTdHK13BWGIMGjsREvGFWC8YibnTpbZDig2BATOyMMDsFC5xia4
5C4H1SDDBwjlCAEA6kDLDleDk1Xp4TVE0XIUXOG1hoMrfad40YQRoBCjyHdaCvkmk99GbJ0yYgf6
6ZJ3lsOhg5vCObIY9D8+dLWSMdKSlTPCYq7BcAdm5Nzwufc146nwOjkcEtNKWKBxvZ5366om12GG
EYunK4cdxE0neMVHwGzQBvhCV0bKMhrbvhauRjahbJyhgKqqTVTgwj+TIZ8Ecm8kk6HDVu3YenwR
SjXpoZuxmLXYbQi6WuYpeyxUZWB1ffInVIYSRT1hOja3qRuzwpVc6So1OPiOXpMZLL9ZE0513f+y
AopA5cLDhTorVVsv4cMAyKrxmZWqYp6zbHtk8/NPs1CjVS+7GzxO1Yd6NNsD34Ac/WvrQvPtfkEx
O5cuOs0NyK9bJptStOe+ZRDQNxMNfBldx3eQq0QjT6UGGCC++BsfU1Wi8wh/SJ94LI9sz386Xegq
FRpbqEtvSBHqZyxPVwJYyhEq46vk67jNvCMamSkzKtPgw92XewAWtzhVOxl1ZOMxZfFOaX0mlu0b
C0DrJQ2g+YG/Prg+84Ylz/zBiIwBabZGl40Saqa3jBhqGN2k0aWClPya20TLY4iQEqlZcrEXmlUS
Cohf0YsxCeahjCpauuiVVYNwMkGuvlcPlsGyTmGRF9HIrjWZUM+LHSQLyw3UOlBct+3sCMc2XXUA
VZXHrX7u4JRO1YJU4I+Ktax9tBs1VYlcyBmLorupQ6oISlBL70RGAIlttAF1uYfQYXtXXkTvo51H
2BeFk3LlEndRUrWnn3FH8ztC+XsWodinJr0BA4fF+6mzPsMJfqyce93j/5/DokZDl6xcJzwHihqB
bitqaAX1u0edCf4NVA9zqC4kVphK8Yp6mLAEUCOkzoPMDqTaTI00opTHKO8y8lVHg7xT4ZvHynN3
CTRVM4tdsuTXFy0hdGFqR6Pyvc5CQQ6xLgZw2lZwioYLuBbCMeNpu+yNKTnJ1OjUrCnzB9ZVctva
sDrMJh38LWALqAx2lylD0KNNxdgWJpKGmpmGI9qdeSIJyBrquFamOHjGf8E1ZMaxnswK7SGaRfFv
PRi9SMB/ayOk790gCBGTaMHlD8Mq/rlQyxQRYoretSjudqAH5TAAhiGE583j2kfo8j249l8c11rJ
32cg0jg+3Ljul9Zj2eqz9wxvvVvvET8pS31Ehy/34jq5IlMmIbwC0vT7SPqM+7hYp1UzmaEfOUjB
7NJXpFWpkUqQYJ58A1SPsXrKSprQjOkhcE72UF/Sj5E1O3mlHkgysS7WHHu0Z9jwvn7webSGKcPC
58qgU5zzL12Vz26QSNhUMmSf8t4bjz2pPEPKX3r68CsqV+BoIneB5/FjmwpAFAM7pvSeonzlAOgR
B4h+NOmKYk8VZyDcY+4GmLy2cR6gpJ0Fuz0cJaA2fkUNiZxcRZmUK2abRpEP4T1O+uVeq6ppND40
l0erU7ZmBAcDFkNYFy5xMLketmdml/ZX6etJx4hJxj0XGQO/RqUl3Gz63bIvUcqxMFE9qQ15aRiz
tpysXMVJEaj8SA/1y0NuGgXQn/jFoYgkDdtHBk6pTlXp2gQCUqz/VbIShrbWjT4XdjXKT1vwxDcK
4BoZ2TRlxjRLGWXIJUoY6F+aoNIMHTNvTXmTqCpMehGjcTDkHB6qKstdr1kofhslB6usxIxmK9Pv
tdgWBRHRMaIiyuhrDXrQHTPUF9BtGw2PJVexvkGgVHEacazpnurRp8jXiwE0xxY0x9lR4JMinGDb
+W/j7uEXYBilILRiWmncpCVsYVZxhzVNBLgqHyOfo8PCxCuhOld5ORMBSOOSe2+WonbIaMXGrrrN
KxICShBkm3ncqCgIcCQCTW4F/DoX+W8cxlmSRT559R7Q6OCBUyLHhDp0lxkhFY8A+63zE9qg1MAF
jEpno/nUZOqsgmjCLiBsIMa7WI1oaHXmajTF5PjpzXujqytfS+9hxlt/PHpXJLnBRArq2jCkv4l6
wLsyIgDQyuPdZSuiqMoFXN1BS6B7tMJrs7Gghg4i56NFZ0X+kreMBagptWWrsKQXwvKjXPJDyzZV
ZclPNdgCDk9+1Rn3gRNpjepzs1SkImHEEp2/TN6WPbKNJfXHxKfcS82sMfgnL9ToaXH4vvLga587
YK5LviTAFUGC5DmIXsVhgNnB7OTNFsqdCgXRNGPbXuB18o1uiMQeJfuIj6AdSuGpAT/whSyZ2YxM
EFE2HIThYEMrTgae0OLm8ZmMilyiOuQFiKdsvgwd8RX3BopS1EME5UMiQVSopdY+iBYe5WhEb+uP
h2IadXoZLwy4aSAp1yriozitCpdjlQ/bS9O60MiCVTH1zvB7E095owIi/TuJadxQY+W9600V5XBV
WkYUL5EtqcvLjnvNSLIs0QHTKW8ULNj46fIhVe2cxazbckI7621KeRtJuVMBhpmuZPE3+FGa/3oX
lg9Te8KJR6s0vFnxvLbE0WW6RpQl2qro4Ywk/y/80BRu59H31MtX3lEJNjDOiDwS/rdcohBjfU95
tfi/LIwCXj14kz6mp9/plcQ/9Wg0CTPe5FtJVxCegtLKimrTcZQyiw6EVHqV5t3Lx4Nef+zoFzmf
o5GDIAwhEABpV/LwKe0ju8qvsoPtOD/QUQg2gP4AQqz9HS7kt22P/TKXrtxaxKBUojYOJcY93S4E
hWBb8A6KWvnKkopA6d5o1MiBkiUpNPBS2BEPDRVw7fzLFe6pdssHMg6PKD/YL9/TTHz+kwOjSoOP
yme0woXvLHQaQsPkxBwrz7ZEcOh2/R+icK7QAQkiqubCoQq+gOGy+xoZoqbEIaGF/clRovMbG66E
kYlUG7qNel95RUBTSLPjycNloMKDmfTFI6cNPcITDmVmxpUWWVZfJ2o53r38IOU0qF2j5cuwPEyT
ORvOivzrzFYJYg1BHfgrN3NvuXomqZRe7hM25SPCXe/JNdB5mFJepElsmPChyViOn+kc9Xv5F5SL
06i1eWJTMY93CE774s3ltj97YufSYwbuLYoa9tj4u8YLsGfWesXS+XhRBAa9Nj8vzvNzvjlOng5c
1UqSqGCXDBMoIhdEPXR+uJ2859/5dkLqCcY5xF2eeR3sWqi1PPiG/gLbqwuQWL76egsUNOhyS19W
Or39vcsMMQxeoKabP9tRzNLcofO/rechijneI3odB7Nc6/mpUAQFhes5JMdzjK/i8+1xk6SmTXcr
zn/jv5o/aXYkIY0PElq96qeM6AafVrVMIqiKiP6LEzQy+bZAaQUwIgjmPbZyvRoFwV4zWo6AKSJa
fSf3ZV5BcYp3BdMIzpS+mXJYecq3njg8m8Z3WKhBdBc4+QrEkLw2xZdDev8RkKmiqRWlH5Cyh6ee
8mmCM1/USmeN2rHoQ3bLVL2Moj1J20B6blwnvEbq/d8hcmNj6LQkSxg5/C3rhOsECbHwRMhkxoYT
ZBINNobMTw+jFLICbVJxfzs/XWRSMwrr9+jcvbN8qIXKxOioO39OY7/MxKfhjRZ1a36cZgsZ/pCV
YsZfvAI6MnhxUOdoP30F37BBtmUBaH1JGQCOuDGMR6DyK7D3vzWVrtZgg2rQGKY5ndkmaD0zXM/w
GTLFM0G2miZfu3GFMlObT7eUqr2bug+6S8whDZcYbHoTO7yEH3heYk6VoZmJzSLqrQ55WHsqZZTR
pYuJUrMHlyYm6frw198OPp1Lddd70R2E7oLILuBaNd/+J8z6O+bxwce+QDIZXCbZ0Z7OKcgat7fL
S++4ciLSm/NP7Cxp9dFCRzxSeikVIi08uvIGl9UrKiJT7+1Ig6DR3jhjfr1bF7WI4LFIOAf/vtj3
y3Qxc4DRgGUPPXS46e947KTbD58Y4wub/tTN1mboU7zr22WmlaJne/9CNdiGsoh3k24v/q/+XJFa
qpyidzCbOIPUAIbHPdzTF+kZpeEA2gSZ9iuhT0qv7UcZCMyX2n3feW4oewWgPVLRS/u5QWGknaLg
F0g+Wa9XMYUFVJXCktzv/u1ivur5AYUP1fTgSthBYFN79rBIAW2lsIrW8dct0PD7xfbTL3VKgdo4
50mvFlupCF0ZejlXyzSmIN6qfBf3iC2hQxu+zhMlU/KQ3VznU/82S02MxW8AMzJ+uw+aQL/66cat
8aoVGpcuwZa/m2S87fLZPPwfTee1nbi6BOEn0lqAiLeKSEJkrIEbFhgMiCSR4enPV+LszYy3xyYo
/KG7q7oKl537YDt6d+6jvb39ZyY3d758LU+j2x/liBGL8PDjt6Cwl5NTVIJONfeO60L8JdGOqHT+
/7s5WYMqUEI3FSwoZz2657ARLdlN9FDApNDrm8KTb/6LKkNzVGXmnl3kNfzdEDdCl5EEnJ1HWxpQ
ImxykPJg/ay71xAlpSxuutxp7CO8Zm+DgMhx9PZSdNqyEX0Y96AetfzneN7nGc/hJ9q251h9eEcK
RQ4bSwn73XtwkPnUJz5hSDJl38H+ZGaGnwT38c42aY4reFod/Zp7AitNGU0tD9NCHNz10GaLRQgN
LNXJayxUHxH+DiCKf//7sM4o3FcxjKr67AwikGlY0tmxw4W0tJj/Nf/kFb1jb6NIxP/G1Z8XmFH1
RzlRDZvvny9g8GZH+O4Khyk92ofpAfXdLxTPwsrQUfPIl7cwp7exgroFr1YPSb1OA1jOBoQfBUJN
l37t5qbTB/S7n3Ra/Skx+14IA7fUENO79LKe2RaqJDnZtLcdzftGt9k/wD//VhwUPmujrA+Un1Wg
4dX9HH6jKF1zV1aLxf9d0Qnr/K3Bjdz8GdE1RISqIxYuPXq/eCDCiZfgI2dJcWuOkxidHsF2dQnU
4ERLcuGR8OpoQ0qxc/uguDgWu/v6I0jzmwobHqnvXwh17I+kUDgZCBU5IaSxEizGAp4iN1qSEM9A
hRXR/0QDQZnqU/9brdj/LEcyo9JeoTmHhzgL/LVuXbO/O+DXCJO9Wx0Y3nF57LbY/telNYHZ5APW
tCE4LIjL/0cFLzRU6qEenqWig32kcOf7EMFPLR3fikPZQ7+rNrouTFoCAHB2WjWP7iU40ivNtocZ
mUqfivVV9VTwLDwm/XcftDzFCa9AvKxNdOpr59MO+BLpnp1V29jcV/Qm1u0X0PqWEN4kMwUg3GMJ
R1pqlYJvz93B3Ur9pnv/e/ye4BH9NUAzPzi1bXuv8IVp+GtYTcGxiAniDJ58a9QavlmWaRIc7KPL
qLRo9jczFl8ig+N6MzjG8z7aYdMTBtYNVrMHWKnJ7vWcQgrI41Mgm+Iq/b7SS1NZHyUoKsdMEvG8
ipKYqgyU8jgSNYNIU0b3khi0SKo0GOEG/aSAD981RxV6VcJfiCSkI22mMAyUTKtYh74pt2JpEGwa
NPorFBXHgDyDurVWaECzIrblen461Bhl276FBKtXEkALCVYdVpGMmlhls6G/uu7aRIXsNij/Qtog
tNazCpd7qOEcKF4+IU2uUkHLw3R6x4yx7t0eNjgvsO2QT4Lvw+FwI7NCaDwHvmUa9OtXL0c44m8f
ncvBp+Kwm5/GWxjTNGUh9wHAZ5KFP1FmxnCGKv4RSzzVCK7EQIcbHkJV99z8R59GGc/ngEC1zPjG
PqZum43f7cM/PeyUCVpxcpSfbEyDs6xHC3ylhGSQ+e+w4pXbw8GphIo4X5MGHaKMMlQGHh2O/flD
+wndGDCDPAMzwyxggt46uFfOaYGoF2sg3FX+aDRegv2w/vch434wodVRgkEQZunyVTG9/2BnpFv/
mBTyIVG/h9YDSaTo19/IRGvNjQ5fDWGycsaIEm/0YWbPsBWUp/OiSq2pQr5GhKoyD+mKteyBaMxe
c0yW5qHqbBh/zT6/HxpPKH0u/6NLiLBYR6GZlQRkO0o7NebdikYvkXDJYHf8nkIcFLY7tLRvaUkF
0T2LzZef+oYUDOmxZTHYlksdhja9IrXfUexRJiX9uxtrHJqAXBCVJeDxMVUfjtha+k6Jl+Tpvnuj
9kjtlAb+pzu6fE/j/QS3XOiv356GH2pLP9D0YS2yFkrpDcvhKEOJfY+7djVuhjhqDs5/rX5j9Rl9
Rrfp/S/t4Jn39q+LMgw0hXuNf2+WfcUgVbaRDcnVpnuNb+EWc/HMq/Ua0S4oBcmUYq17DmiPd6Z+
Z40o0y2qkQt/MXVqL0nNFxQHanVxn17SYX4intZXIQFRBQsR2O5iYy+ABaY3V5UeuiH4+lVXq1q/
CEwVwE/WNmzVg/VylZo0vQXaUz7S/e45XNsgoHhBNQMjsa5Yr5doM8mSTbyJv4C5+LAigSAx1qn0
9K8W1uliXOshIKzgZHr0qCblNuEM2x5b3/Jac9JjzUJV7AoTmtYv/NKd2iPM33FOUdZB84Q1fUvt
Q4X/S18IrHK372IvDIefF9iEbuK2r3FCpUhNGtsCrKA+S+mHAvt3dGhoUrNFewAHoQOIRucSN2Hu
0Kt1hzDFAMotBAZ2CL4S4gFV/tZIH9FcVoFd9T+DK6IyFiJDPLAPjH43lHlA+L6RF2sDjwLHZgRq
FKpXoG7fB8/Zh4VBDyotNoYAVFP+64r4avlkKJ+pNUpzcLvS6PzOOQ301/QyYRdn1hE/sThcuT3C
RzQeqGTy+bppVAQBFMXT+caAmhCs4yWmpXL/AqRaAlQBwLB0ima8nW6nag6QJJI0Ip+wHmVWo6rn
Ew2PamgWBh/VsGK9XDhJ9DOg/NFR2YHndSo+sE90Z2d5QZSBP9ZmLvXGuIAsZ9T9vq2LuuD0DeAO
HOwXmswirvxzwDbca7uB0GPNfkZkQXSOoLaOLsM7mrt1Uti3m9oYCKAxTaxQCjfOZAOstBnSrglN
pkIZiRScGqnq3k/UpSHO0IsCkchtIeo7Q8HGZZXSkUG9oyyoeiBEQS+Dk7bFBbfpXqD9Y6kCPoEw
CU00REzE/Lp6NMxw2Cpclj2KljbGwt4LxScoGdbYiN/e08mdsk/LIWakHyo0jxClPHtNgw1UHn0m
2xSKEzeWXoYvirWs8VTokU/hrqGrYU1JEtgYDbdsl+0HX1N7okmp67gJk7vzsruZPY/O1JB5dXiH
/J4yB+0mdiNbAOYHekPJzf4w6XJg+QcmFm8EiZrUyzN/412p7+6d+pdADPG/xF9WfF+Kxk1WA6TS
KEpmLjVBzup3E1eDWrfptLioIn8I2P5KS2r24uEMsUYL60w+2mVgqF5OA8zDITKh9rzr0qYzUvt2
DbjuAxcTHbYHlHk4fmxbiihSZ1pnmOpdMFWE0EDJ0K7xndrtvQc9R0nGZWlxQojI8MwrmZ+UiGmb
cwg7f9F1sn415lUylwjuVLHlHnHmyZ6zRnWIqij9AI8CYeCyON0XS1GTdR90GOpJk4iQ0g1PICZg
iTpZT66Y0kzwL2mtqXXgzHV/0V9wR78FLiYBTDOs2p2mlayBip2kyWk9eZHCKYqqoO1S/6IlATUw
qz/p504dqZvpn8mxfHhM1AyLdBwnPMFm7A+9s0Q8PZZgGArwNNWvK9r397Lv/ctSDctqoX+1H0sW
UGywQUGgO6UYau9nWkrhse8H5bYqguVEZE4lwSIFEmhBLqRrt7hnlCRHp5FYdgq9qIIklQniiBiY
P2PFuVBthBVdbbXBV93aCWPA+/BN5ekJTnbpa7GqddBJcthXxc/R2sHO+oNC6guFWMGgKhxl4xui
0x/S5EexscqYTf/S6qyy3WusYhP0+4GBrkULPtjOfSyPEBwQso9h68Z5BXtaUfMxT3ElkM/DyQBH
Tw6oAnQTPMSWokdp1Sur7EuAfmxLv2m55ERqBQGgjMTBc3L335zdDtIjR73sKQqdMWA5RWhIPK4D
lsXw6eehaqGCcvRqaul8p2yCced+cws0Lz1NZMPCcR0eXneJoiJkMnKAgLAn1C7+XfK1gKp4rNce
vxDeEjoPCwMGq7pQYJVLrca6MGVnSe3ea/1KBzcNWr2PPsGp+hlDVR1YmEbCSSLxQ6zmQCDGS6Ic
I9IXfsPOUh0pmkeU7lko1ldRCijxs3UJ2WDtTx1tePpUZf4q/f7/GLhSUtNS5M/BCP8YF20SPRZH
QvZIKAkXDtvhcY9aFh0PRH8k1hyzSWkExoNKVRi3I/5CGEU3ZInsu4pvBfUTwFPVc0mIBReQUmA0
xFvsEJeWxFyF7Qm3VObNg8SBCjU3muyr/UEKQnTgnFfjcc5zPmywbES0W+AHSLCm64BqDu/3j/Pj
CFhiqwSn6vg/qJ9P5UaYWrpi2PaxbMNA0BEB5bLVsZxy/bgoxA58rzmCfSiXauv0lIpo8mw5XEOQ
hGEvyXb4ad3+91FNu3O0QSO14u3BqPu66luH63j9qjnNlgKPxMVjW2Tf04NOL+JeZShyhbvhKb4f
ig/BheXPUhGmaBMthCNFOEb+C4cFwWZcqpXcDNUV+TUjEy+d5IXn6vm6wNqnNRhvpKSai1DGeDHh
D10TiiPkXvitrZIkSJNAXGaE5nih8q33Qps/LRdsPtxVfTrTlK9ctF8JHCi24Ww5deXOosGUSRru
C+q06OTgGyFHLqF42hy10Qm/uJNbCN7HDY9CCBVdaTzQtkAD9m54pJ1Wbor6udq+VXNAFpbeCf0+
HeOA/aDvFjNsfr2hXjr/O9NuTwKkbGgoA0a9AfDgnxSkv58p1OAbNpUoLX8VPIUiVNyZQj3xmLYg
UqqQoT1AfmqgWgDwxFdCUx7Ck5g26NUH0tlvdfHgYMlV59e2N+8jl9wTOyaPr1WUqD6Ib8GWIEkv
jE6Oa4MCN0/aDBBiKhbmopBzXzNPVa4reAi1NkDTMaxWGTr5i6XJbL/Xp55RguB8jy8jyZueYSpc
IEp+Hz2qftGGSeen/56zwy9W0IJeCmxA9OXveZpwWAiKRTvVOK1xZfXQpROj4j7ct6Ur8gqADoQH
iC7VKipp0rRA2oSRikCIoA3Uj7jOGFWzY6zqp6K7VUNY4bY4Y+JqaCQqFtPtFYuDShLcAZQOSOl0
02XfSaSGVsjnQV+NJHz3w+fPfkijtonQyAmPdtlfqXdbd3yDuzV6UGj9PokHhhoaGrJZoFaaSyfj
b+P3WOiBnBf47H6Kxnfz361i5X8Y5yGxNHy02TgpNo2ZiV8GnJDDrXdLtt4jgS/Hbikpo/v6u6t8
ogNpUUR4j7wR9bYrCjTijWkDpRRpLvez8wZZCqBEuPVS9QW/axe3qcndqjfd4+A40M/0gKjODsX2
671zsILjIKNd6tJ7xydiRpDDy9WnsWljV0m4mEeUyXonD8rs1qps7FuP/QeMrQE6MQBPpKKZvLdB
ihSLdfjFQ1nWYc8heCHZT3UCc+PCj64XWz/9jDe0LzMint1a5zpUsVGrlJTktcJQ0gSJAnOBiA43
ZixUTWrwEHLgo0s1nsd3kmnjLuAlIDuVWjasPRpB6ZSyC7P+W8yS2B+ySx5APPC7lvl4pn4PFFPH
WgKWQLRCuJHk2FlsYlqntFIBSauBjxI5vqlDBQEb6t8vr9F7U+6DvdtkH4G+KN4jZgPfsjTSymIA
FBsFCUNDKnpn3I1AQeo+pg3WomT96Oe0Zti/S9Hk724UZtboh3p2uBKIUlwFkgNB1krkWXFFJMCi
wO+wIDjRUpQVnv9kO7piQYPaSpUCKZpkvIISGFsJxTp1kMPmQupbOZRal5/uxvpxxH9h4+gvpSCy
JAmTaKrJE2bKwFS0YHnPrYQ1g8BAPCLVHLSp/yHkxBj/qAzLDslax7IExwNtSWLXtZZ/09H909ZC
rk1Njp2arhfMaQAtCWvvHjGilWy5vNrXlNhgnqAg88lvdmyZ6odnt+8C1zFXqQu8vZt74FAIl0gG
FosLNoXloiB3tX1C3eCKHY7pSfyTDZHT2dsJ0D09fkTE0wUQDBti2Z5bb9Icev6twDf8p2f452BH
9pVFNeLekmcQ+5rtJ4n+23s7l8V2+HK71CEYG2txIHa2/0ulojuZjIjVu8guMql40LDbJH2rYlQj
/lM3YVKv+5d2ZYoYug+jcdFdYIcz6WI3JpmXLxwkv5R5ZxMflq2CuS9B29YQ0Eq9kjSchYHMZTUK
K6IkM1SHMHgTxEqnuJctJmE4GrUvlgR6xe9FmKtfd7jiRV8R/yeoJ9onSuebzwB6gogNaw4AJsxi
klmumMI8b+d/SfqIriEvhCMJft/eg2XJOcdFmxu9Xupb9pOHnSRgly751q7Dd2+Pdxfz2l9/lWdV
PiChJyrWYlZbfpFJEeOeRYWbGLOIVAVrGey9yuahKVJZeAVZZagGwIuDctDP4dTyKq1CdYvuHU67
3tg7j8fGKa0+w6xd7t5Tso03OT+LJzEYjzNVqC97DgTL388Uegv7pJyO+zqBMEpdoh1AQBC34Uvg
x8gcbj/lKlZKkMFjqJaAd0wLDIxaPUTrK00eBlgc65qoE2cibom5UrstlpxPR8uP9iY1BzQ3nKo2
qSJRIBD8QsqqnQjVu8FEVGFYcNATNHZR5R/aolRtPnnqDPrukyr7mwj3KKxRKCMyqPIfyhUzDhYy
g1qENpAI2E/5Tn/10E9aD3/PaoA6PSGd8BpB80D/pcXj1i4tzsPST5kyy/DaNR+4inw6F+T83ugj
njHRwncaV1P1F+XdzclBzmtXiSsnpBfEiSQ4JDHetO8Lmk61VlOTwbVDTERFL9q+EUMdwqKlNenK
37xbD9HrkVDji34lAqK8y6HoeyVZN0RtVC2iZW3YY/fkQLWRF1p1aGPyjEP/CuOG8AtZTSBm/W1R
1AFmp/FJPFjFplr2ZWH9lWh8dNDWkViO9np5t5ncjQwpSh4y0FYAp9DS+CW0fHQqR2cLyZfPqv6J
YiDPax0fb8PjwoTqfqH9OUUQcoYj5h9a6HUg2iUQ4iJrXSDWSK0d1Kn1CxnkHyo7tERx6igdbXeS
HduV2tdSu3ULD2M6aGuf7q3lY4mZl9pbY5G1/Dr5QCXcvBzUXc5X73mOmmX/YoTZK7q8IuPqHq4B
2i/netM6U3BH4zCPX7fwdvBysq957wDscgufaYB//Rn/zpO/bQb/8qdTqlmvg21unNZNgrtndo5V
nrkn4jnnElM59JrecWRM6X2dbWBMvawKFRYCQwrVJVRaL4a1T+33xT6wy7ztecNGWgg1zjucGZb9
j2XuRb0pI1dH51uJqlAEgE92d3Sabx3r/G1fTHtLmzmir6CmvZoRbFhWaaC/jiodihdeGYCNeoqb
xc9kNzpN/ox+vmyNzXH2rzIo9/Oo2S33n3Dix3ly8JvdDfhzv7aqrfhZ/WLf8e9FIoA/Gws5kvK0
1T/4l/UONJe4duc1N9YRPyGSP8L9k21mEmQrzZqENL/m6PjXGh3GVL9RPvoro/z0XORdzEkJ0d6L
6t9+2GKBGO/bG8LBEmAAHbWowQKd9SsLAObLeA6XCkAUqYXMrhGh0yE0ekXve888tx/VYPf203q4
OXt3qkN04BzQ+LHre/tacQ8kkwgjYUTxtJqrTcXLdt7+4TbIFhG6ImG7gc7QOWRXO89VifLt3Do1
7QfqBmWnlXsV8tFSVN8h9YiiovNIAQCMoXnvH99hKZ8832G66TSfweEU1/a97WlQPsWHil2rBdW8
U0calDrXtlM9JSYb+bG9nQfXujfP+5ebi0SeeXHo8N4voKD8yyAu/t3Rk/pXDTdGp0SEcY5qQS21
tu4hpPPbNcKzl3uNICP/Ow8fCACfsWu7tusxCA8TeN8lyHBa4c1vjQ+dM4yEW6c52DKl0IUnaaoO
bmjMHFkg7iwprSjrXSd5nCOhLKvyM8/RO5xdMwDbC0i7aaUUgn0EhKCCQrQnwk7q7r08Sf3K4IOQ
EGUHQstdhNmAm+KCvBvNsTegCZhlhPaonxLxxc07t0uhTGtKatFPx7VfCgUoTrVTvzGiGYDpj/bN
6NXfBjl13jS+cM8daOEPqzUye5XYiKrd/XIbn5PPNE9qU3NqtCEajD/9tEOK797jK/yOLdHN0yPG
6R/JT+oS5rZ7r1G5/UhqRxQxrfLwDKV4dfyXva0apbmD9XpbVaoBbAJltLWtEtUf5vLgTYXv7FRx
a71vEPtGZ+vRL5EOQpoDjN85ZzxVYElfPYS5SUj34Qe8/xqaO6TIHEzPO++GXb5p0pzZN728f+wb
U9DRzeLhpKnTgNySrzarLeSapn0YPoaVmOVw/F5k/Xzx6F2SzWD/iA9lG+5i1mM3K6R/ER9rzAF6
me2v381PNf5MP+vnqDW6jZvdV2o126+FgW4Bvhe2EdZ6z0UrqHtmgO0lXhiHQeagJAeHI8zizQIR
2H0Exeo/TKyodoTz6QUyCUJ0tyuTscan7TrN0iBtsX7G+1P3Ux7d08H24WYmMnSDtNE5Ea/TLG9E
e9CX8N3e9SjNY4XKYojWwNymHiQYX0C+rAe/rkfSy+HnY9lxKiKhUoxKhtkrFMWop2OqJ0q3fBSL
/iuRAzL/b/Q3KHYDomQF55IY+Rq05G0x7vWesn7eYjQn6Pxg50u8ySMEXBEeSJGX3ZIbYIULbRp/
SPvlX+zP5OgdPQkH7L3Mx7UFH2+mHE6HkURI9MQtrJcSZVkVjpEXphgMyU9xaGodvdLNeib7u1VP
Gus6xeGN/SZ/3FsGkEXCKknZ+QfpugajHThjVV+zdJkdMtR5Zkt9OHNujbBZ8So1p9J0KGIARrJc
gxe83RtGKiCHlHOg3dBYRCZPg8FfA8UjKBJQYiYfltlVerazKjqi9g1SOQzYvXVB8/VlVwz7AK68
IlwPWlT17w4BGKsp/juldWO52Vivln8z7XK9nZI5ry5Pu1p2n/DS6YSh/zW595qUfct2q2Y3Z8zX
J6IQFQsOIyzL+uK6ABc7Ukyjwv2yymQjUCKoqRnWkYU3KaMvjZ3ZO4SGde2dkFO5WvfejhK1aRmj
FE1p6Ipnp3bqsFExask236E5PS+34SU+tMtV60CgPiOUAY3/oDOxeOOJh3JEDQGLc2/3r0TCMTlv
rcbCIFoG/6tazWUpeT2tKivaa9Vcp+P8XWywT+tFVoTFH9zxjLjNmbccrumDkkCyP1mXwaeqa3bW
qVusww+D9cC90mWUus2SfZ/b7HS/Ld4ZHKYwL83h74yot4P6nYH4lvNBKjW+6k8ruc6eOfqMu7eV
l6w8d7kT28E1Mg/2jXdGcmGDGLX9InEASqVPmbtXtuZ03VGdo6xLKxMRLSNQQiWULJ4v+4xarWmb
3PNhk9vH9bzYt6tzpQyKBiuIVrfEJpGUrm3WslZcG+wmz/61k3UvoQEYBN8jOfQ+48MUFUsYjz9m
+9L7sBh1jsEuqPb3fj4xyuRKexRZnnHWg9v3D5vN7nFynFRQHDb8Y2BMmlwtxxw8yPlWxnA3oQjm
3h7ebvBYtmZZdx9kEKiJMqnn/bv0IHRRU2q/+/N/xzmI4LWz66DjXLLLtN6OycG2TUYEVsTHjW0w
h8BIkbiGmDVmXJ46Rq/J3ZZYIrHuT5WckoL07PqyL6sNyS6WspMHzcBl+1q2nyXrg2mDn4WH8BXv
EGw3g4sX3Ty6VTovFscjpYMRUsAQLiEu/+z9zL3SJRRWf0u9+fieOtUnCucWRTB2YVLz2S7ZJ2do
fY6HMOjwuaj+3AAHONOSNYZh3ac434EYAgmERjjINZNSUB6UppdDXL32Hsmd2Qhxw3qiQ4Uke6cc
lCl4jBm/81jlVFT770k6O6x3f5JpJ/A+I8eRr9EihtDb/DkRRVJzoPZAGPjA1NAUs6a6sZibh5jQ
6oje5YxAjOgqHVcG/D6r2S8KzxcoIK/OboDwO5P8ZDeOTBnYhVn/OPtIEf88aWASyLs3F/RAMmEH
t7eFT8pubh1RwdnaFwgcqACWYS96O4aef9w7p6x9n5Sgj5tRI3dT023U/VJtQDhzGl+2/qbuIX7D
mVZ8wpnO52kf4lPOssgMb7VPhPjp+ETEx6Ycmd27l9GdDm0flALlLprlcWDzq04WpQkbtLFmIPcP
yWdj1bqf4XsF16ENx29pMpwikub502beZb1Hbx5SQQwqUH8zNovAGIHRBnl8bENDpFyCZo7h1i8e
nJTNcE7K++L+vx3i6w2zKr6Nz91nWI0RYcYo5YCRrJGUo0cyX1WnEMrq/QoldYbkcpPDSvSN9SOB
TvVi/LxWrNQ3OBAoRS5uO/jDJfYnpIiprY+0qnXzq52Gppu6m94hTv1zhMimUxsTA9EbdQgARQLc
v/rnCTYulJo+vWOUxq1gG57Cw2AzMoJ7xI4WQkKz00mKWOcz2sYvbzvGHH5sWud2CrX22W1EpxHT
H1EhOn6wpq10WwQCz6javnWzwQceb86aangE7pXupwdNpWN4kM+7Fyj+vcPEhK5ZgWIvHoESvorP
3hmyJ7pVb3JZX/xtdGi3Ahis0ZHN2Ic7HRy7xm+V0/079QkLR7UOleFah5kAJkdfLezDm1dzPlPO
wM38U1wm+sAymdLyOTQ7qhEDCwEHib/A5gSU9uCTiTu5dyTdXe5geJ6g/p1kEFwotqLDvuuYIV4R
gRGm7QtkUqO7o3kvB/vERgJeiXvkCc/ObZANHt28/2HOLXCfOETNfqv7iTZ+3nks5lunShH7d8dW
N/iEcIz7NcSNGFDTfLJb7/dU8x9Rvb+Jy/CLjy2Wx7k37zR4A/TRmTrlGxsbLiO3/qtzRYOv6iOL
6Lzb2xjVyUFlht704OIRr/7bU27FugYkWTF1i8WXRuMeLZC9TTgP6kge1qJbbx9lKxgAP+UOXM/O
wzHHlVl1ILvLNGi6z3ZzaELdrvtilAKaM5wXe8RI3vGnDYWaLntzcPgp+63JCTWcZWNYY01mezCG
rwSi6GDHzdiu5DdGgl37fdEC0aAt+kmnCw3TcXVqLGoum8WwPoWSS481IikQZilYfMYvuBNtdl7K
E1DQHnR9V5CcRSW1/O/5l7Pb/rCbbVjJ7tZ8Yfab3XmXXf4eGeNTnL5sclpESrnlLU4zp1hjeqdO
NW6Na2PUaAN6LiLaQMFgoK17pSEJTXwY5F7VM+1Kp9KWHh32yNGLjpTnEEFaj3wxrHZL7aZXYyC0
QiYWmKLZyyNUSMLt4BAfo1NnHje7u14jtR5TGCT9UnyccWbvyXFQTkwstPgGN7kYlCc8taFMBqKo
NyF1srVMaFsFZ0BJDAGL9ia+JDRV0aNPyeUEMam5Qs8DeXiK933IwpAv6BSHkwD9FfMC4jWiw8lz
yWdDuv+pD3aAEqWfJl1DtKacB7rlDNaZ8EsOSd522sXjfEL8cFmyWf9rDBqDZs+Aylkd7ejuqjE+
517N/0D3eKHZfYgILts7Fk0aW3uMf/oYjhgtGch9EU1ieNeWW3sVGeTGL5UDt0x7XHXQpLcCarB3
ot0NVNOruzkbI7ewOTj+YLsHKb3WS4Nt8C64KOq53YPogNtTV6N1gCIjq3OK8BUJIUVUDKgn9cCg
dxU4rO7U3A/Elir0jyZfae+za2e3CZ+DlIl+VGIMcJTZmb4CylwUtDZNRyYjD0nwXv8gdBFjHZe3
p113DxiYHVif3u0rFbtym+UIpltzkLt4xMfP0GjXRsYo/6F/BfeaT/Tun5ZHmK7ZuB5fMbkA5ds7
1zWxEkCb2aXBwG11iaPy9WXEBMSruJXa17vDEp5OD9PKIv2XjUAWN9Z9xhezzUmdANySdFnq1zu3
sDQ6/b17zXGpf8MuwTe7ipcagxa2E1hWjBQ3kZ19locmHm0IslkV+jlhE7RbcKKvCzpiCBXfgwMy
qSQpyI+z8AD29p5ACpl9hHWSBheDow4rIIoIYrHeOre3A2H+2s5piaIwkDq3O7xRkgWiqVoDOZ1x
ExUjtidKpSy8ftp9OhsKaIQRXNHp9WQfwanour/jMoUKX1H0YDvjINUYVqbgFJS57FPIM4Q7F7sW
n9BuHl8Q0uRuzbLRCS78o/9czAeNkXlpm//IGYU87gGPsJvHgofgGBydFIzDMK38342ldnhYtOwn
WxO7MxFZ6jzK7o6AnHC1REtKUP44NaYgedHNysm8RtiWCeGLmB+3XmoSoOXxLcmAmpNaAhDWSIA9
e7ygEVGgmN1n+yFWtKNnYRYMGdXfJI3pe7DpAhnBb+azPglQK/Ocz6lM3/+4gmXaA87BnVaLpmeE
2Iw6Z1rS3FN32633PmEZvjQhNrHzjioVjJaZArDus89LP+ENR4BLrxmYfr037zzCLGK8dSre29vF
tE90n/EGP6W594jOfi3K4DLtghyj9t3kxIBAKgE/G6zRaC+I5P4HTSggj7Gro6tT6jxo/tiCuLs1
P/+9ETIY/rXqvDft+vTFZG1ad9gYyHrAvRLax5rxIL1jCaj57862W12xblzX+02ybc0Iya6UvIA2
fmGGznZ/RGIUzKN8dp69Z9mqZtovRMFJsenRvFtvZmSta9DWB30Avwr46y1aHX2qpI+LU0cpBWob
9RDcLQFpg4tWfvP38kutwVAAmtf8LUk2Rb/ebXJgUd8vCcc9InXzN+3fB1yZv/NbqoWf4D55LV9R
kxnAmCGeJFNKjtg77fwSmr8oMTTY58vd7eL+793fT8Q4526w4zAKj+smW+V1eos2A1DRPt46pAQM
XXcb9CQyMlTP63iJ9kUU0TIwUC0A+jy9AIB1dJZ/nQhnS3H0ym0ctMY/LQeobjXgWWpDkPgaSgqi
KNB/gCLiSoUH3NqXS/XGjMFZQFpEhZcSxhgssXjuTLq0ag6nOgSPErLnGNqoIISz5cQ/NO/Q7CCt
UpQ+JS4IEwXdDsa/J6CRPmX++7YdDwb6dElmcDoiaOqMYD4DoErQYbCiOf2HszmjAkQbsnoNJIl1
RAxkMBhNAKjQU1WH/B/PLHRGeKWoyUIoC30gOuuRUEGKjXdBVEJYqyifOii2Lr7qM6kD8JCZqgSE
UBngIPhT8GGlq9qyh+L68IugF/NGs5h3ASzTq14cT3RzJD585KO4aoTpaIvALu0tsfr8BxEHcwhA
YD4WtIlGbVo/xgX9GiwUGpEuSktnDXK85InBD1LGOTeWC6siD0LiwZqj4PWzGJKmKBlooMJD4goH
nXpv6nam6kNf03quwgygW2EtgY0OkBy/gJjr8L4C0L6XeEk1DWhBZrhFszif/EWsaRMP+fTikuv3
QmhFJvs+vtdqOFz/DtfFTV2u+/1v/9gYZYa+OsrRdUQGCWC20ES+x+r3fmFVKBCTvv0uLGt07qo4
03GpO/ggSta+sxhxF0dTWI8IEoP3CVBcA69Ou6NwRDw0KFndlq/TE1cbR77wbaGG7/dFsEaCx/Q7
Ozvpwy+m/VV95hXWNKDF/5iZ86KRQ4NRjBMzEkD3fdTgXMkzXLI3EuGSGISYjF9+kghGjEbGtZj0
468qwFI3c7aMZzJHlwca3FmxgUgIhjPBNidkECRmSABAqgMtN161RyF46NwaSf53VcyzvdUOVVED
Jm2v6q7h/X+oM9gZFlsbb0xmqQp6/xgVeswK1xM6hCBzYuA0keCDBIUHCImugOJ5pm6ZaHaQPYRl
ly1uNYQwv8EN55d68OaMoq9q6ZjjFQ2OP8vvaOTk+CdzXcOLZ2rx0DpAixLvHzHq8HCPNCO5xehr
0LaP2JHmwvr/t1XQcx/37tyhzMD40wigORbygii7Q0mS+L8vsPi7Q7mOH1ECQnlBb6KnaqiJHcE5
CNKHlGT3YZK+nbmGtoBogG6uwLN4UKMM4e/zm4/dSQotS1/UVHF2EQfQcfku5H65ZmrwLBYLRF5G
Iy4Zp/Pz1YEkiKGvMmvjTehLU9jsttxq8KLiEFwiQlf+AqtQVIdlK5pU0UxIMiRqk4inMi4/o6yX
T+D5umRK0PgJT6DVlKWiTuulkOKsySqckWlAqdmHUnO8QEAv2KhRmWKaaHNSvxOIKyUeqRhv7QZt
mbKgIiLpisIEj5SU8UsuFa3tS3BbXrlXYqJhSKQbDG1yCXGRRYyaFQQJVFGKlVG3lRmKIMpwyBLG
E2CLEiZRrhGZgrfRO3OPNaxRW1pCm2LZQuWHlWw2ZjixlGoQ8c+Xh97SOEAgU2QXinWMeExvYymS
Fk0ES32aCHtqK9G7LpdLGtDGax81B+YrBoYWKxWzXUvD9Ol0k07CNJYqiBpb+fHFNWYS3kjMsBxC
P+BVncRdhJ0uMhxrxGC47ZCRu9zUcDTBCG/OcMAl0wmhVSzeDjXqslv3ZOLatd3py325NHksSg5j
hvIbXI+X3YpJqV2rgjt78Agf4ZyG26rzGVYJ7q+evlYd9ODqziEpD3f+pX2JPgR+QX1VX5XJXhgd
KINFIsXBnXNbQ2JuxolPyCrxxaN/2sG1EJt326OgmKPSuqUX7JPsZrCUEeE+MAxgUHlknwyMCkUB
RIPVV80YIfMoJ9I/LLeRcIBRJTwKiU+q5efBmRH0wq4MyoCRYJnHwEGqYC3JAy1oBI50tZbwAfu2
hAq630WQ3OBdiXsl6QIB+iZYvIhPOag0Sp/Ebbs21qjj+c8ZEGdMmkf9bHqafqkAItdByOV2yh7q
q80P9x8+JPVxyEQx+/ugSfNeu3K0ru0/vh1EGiPSYgpQRRkSM9ehsvSfZD19Vuss2fvVqZzmmHbT
6lT/0lfNu1sk1UmCvUuym+wmkECGcjmpsn7xbb1PjLSbXJJHmx/tyQ3BuJpEVltvP1FPDbLV/Kte
8Kh5I5c6Z31KFK/yqzcPbph4BPsJ/2rQAF5QyTPmteoqa2qDpJonnkCAW0z6pkSCfX9OTwWvHlZp
xkz2axIHPocVAMlLvtMA+G/XafbrT96NfLtd7yPblrSGW8WABopSRpcEgkPq6nM46D4HR4yY8rP9
pEWWQi7UZMVB2RDlzhcLYzBGngbh3qRTJbBnk9z+tGJmiZY6+Udp1+S/NdcIDKR9W+4nXKT2segC
kKS/3kwq0xJLYQ0YEkSsCwt7huuc/mnKkAVV/7g+rqlei2nzQhK52BAI5dQ6IkL9Nyo8E+HwG7fY
mdz1GpaPQrijHSCCg5SLxQduqbzLE56Ly1nqIujQ5nwdGmJiK3qkBafYfmBXn9E5P7MPEHsicMS/
aJfQh30DNUYP3RKFUwRHwf9pDmdlOs8Uqoq5ckQ7VLvVyWOZEmFb4txkNfwPThDJO9PrG8dIjuzY
7RHBEbRkrgT8iJ6soDdb8q1CrWA8ZqUmXUSckdeoJLBEl+0McYw3RL0Qov0Y8XfFDiyyYtFqm0w9
CFXjGXQ+/SkitGLFXfaCOX3P179HdWcdcYMb7Zws3nl4SiDF5EiQifpiZu97XwSulOx6p/h9s06q
I2886Y+n6xbKw9+HgLlr+wmeaDh/wgnf/yPqvLYUx5ol/ERaCyRA4lYW7/0NC1MY4a2Apz9fSD3n
H7qqe6owMnuniYyMdAFqo6unLz0O8B724Z6X6QV6YkIrdOzZg+0zrUXGlNaz4EJNy0oqPprcwRbe
vH2HJmpxxo+gTkZFX2a0paMPtItKdnAJ1nOUiERzP9LLkHgazHOeADQzAISeP4TTT/VnzOdotIYJ
Lntjeqy++CUJhhHmO/uxARRjo69e5Ev9zqpfKtixBkZYHJSCUnAYf8n5105aztxRzrzyxPni06HR
Ku21Vv7y9JtIEaMlpncuU/XEsyvGUozEo//0+o9+7A6RKCEIyAew6kwEmvqeIs5Nd/IOK1QsXRIN
ohqbkK05aY7I3vjZhvpD2jgpy9VWpzaBsXyc+Pp6EMalM6AJl+mpckcq8TLZA98oYS/FgSWK41A5
ubx6K+RlxV6X9CglTU+9WcxiBX/e9yRprE4tPZjkQ+cVvQT8LWo+3IiQ4WFnxC/KYFqvwFqJtUkM
X8uOBRDVhjF0WEiZTHN09otPeEVS8tpIgS5gGBQa2khM0iwG0eDDWWuQkNWGLfMOb4FqzzmmBqmC
LKl8dcNrLtVIJWutnrPX3Qxbw36XcqKv60r0SRDe37neRlJ+O3fR6vevHldU132zlqJ5Fy4NZ03C
t+5u+kT7jVZQS1w1saIJp+iyW9mMSFv5gRTAFVTOyHzIWCsSNUVPeaYwfLnkr+VscGZ8DqpiZJJK
LaFF6aKp50Gr1Wp/a1BRmAV9Z7nlont4ZEX++kZ4JB5gMBVAU4+5DWMW59hBB4B+1Ep+qu+nJf4q
juKIJj7WEZX0rEavmJxbyvXQI/Hqd7/LqpHQnZYr36mzOTzB0cL2zlZrTlX0d1rQMhec/Lu3Rf0q
70FFC77+1b1Vz733YjsthFCb1g4tB9WtZ7EomW/G2Cp9n7tGTT/Rz9g/PLa8SfaQ9KNZyclK0JU3
XGiGC/Uc9+55R0oW/JKZr3rZJdQLWet88px/YWv6ipFzId8WC9MfPqMar3OdUAqzVGnYGvr0T/T0
zuQVz4gIlsdQ3xaLfJDzp+Vazh/+C5vKkXiu09piODzWdDh6ehZPEeLyqztvpiNBJJsVglTbkBqO
nkRrWsobSNkM7LCdTqFEJDYdAmlzUFKb5a3eo68/JaI7+Lye7co+Zj9vtKcxlVfPrFx59X85wFq9
zpMRoi8k4scG6AMlJUUc2SMeSGIBXUkNUBlZKD53N5Vut+yvR6xQXiIu8GQkNoXGSWrtww+VKboF
o0ofDTNFiqLgXqri4G4AH7A3gJlEQVQoazZD9/RRrGC0PiEYTbr9PrFo3uPsEl+6Zfzz5U9bnAib
A/nKJhjCx+cPax51P4AOdk6/j5Zni0GXI72/hhkx0AZZiTQ5n82sUP1C8MCCX8OkrSwltSLDluWs
GT8SPQF1noEq4Y9oEgZil/PLlB6UPjz7UjIQ9Vs8koy5Lv2cKyPZ3rRVFbqFbhFM/DQy+vqOJZkU
KTfuma1G5/m9Unj0DGYwlk6bwyh3rm+BzoktLp0rYFlsNorboMTcYyMsb3uXc/20iU0G5oKLF3rz
TxtKwOXojywkLMQfIBhtvyEaQU6hQKjyndlyGP1l+zinjtHQkINiNW0eb8oKiVEjj5a4W/ah0WEJ
LL+S/r97XFbEri/4GMcbfTqQcbiDu6r2aRfJ/u4aSVrcn19fM1t03WVPMGWh0l3HGDYchoFICH+v
u7bf7W7W/H+f2yGyzNVDRTH26t2Nl9NHKfGOwSRq5Bh9PG33h0uhebzGvfUq2gvDYW04ZKX/goW2
+iJ2QakOWM3+ySdHwYy2pmbYl17tBAXsbgVlmP5aStiWu6ayiVlZY3iL1UdlrST3iFVlC2/OkRb8
+kXK21VAsA3XZTqAcf8MEnoAklA24mIxV4ihQ7yia9CXvEk5SEGplVB/X89hy8n24bhQ/16Xfd6K
pVoTyIKmfQW299Gjh59j0lIcVjhhjv/gkzN/MC6tc1DjdFqC3Tbo+3mk4v0+4Ft68Kh6ItnBbpRv
1AbBK8oz10drGEgvNtSaXSbg8SsnycJmNzK4S+jFelTXSgdIk2P6txmN0Kgb9Ruw/HiH22wZ4Xvq
UF6hzaBBYZdSdl0Es7pV3UUo9GCleT8apWGv8OeyhBjYK3YIMqolAIwq4OejXuDwkB161F/1MlVm
viN2hthIPDzSCLyF/mQQXf1xsSvXoeYvyeLsqGTfvVv7TmAlU4saNkKEXIdhv8bGFUvrBPGwUD/X
3k2JZQ+ZQIjdg5MwM90rhk32FvodawV+QyhrK3uIkSi5q3EHYIRGxWhag9ePnAHPumKTZRobZLYb
ruGm1peRVnd3d9NA16hVWxC19DFFltvlIuaQ6t6A667XaexD8MdSNKqKY2Q1JZUpEheFHNn/ky/H
oRPR4XBQNJbn0q9b59nKAdWr3QJbTe0NVJH+glYDgAV5yxcSyh2Up7DYtZr0E85EU0OcUYt4oEVg
hS78hvKlvEdl08fMbtaNBgumz8ExPIHJJs36usJLG+Npo0U4tmFzCnEcCUCYTLqstRb/9ftFtL0U
hhKTabYCYMU+IKwmQJjNmPEyyxRKe4MBDabknULoJi+pmsIaCrgsdcBfRqusZXRppKixdHPu8O6l
fo0P0c/ZhrxqArFu02VNEoEwREQ0O9SJFY8Al5A4zJbqGgT6xRZUIElyfzejySvAQO9bCriePkY6
DVmAUMBwCBgHKeIh6X4YVeGSd6J7EdCVcFXodAbXPKv6uwwMA6oixE0PBAAm7Mw0tOTWM3GYrlwd
mzBF4SwpOFMg+NNrlHtkkyL0CVlgqifrI5YcDWmK+oJTwWDQnRky0ARRVNvZgIprcl2jcvVzM6kl
3f1y5Z5G7NJH0gSkw4VNVsAq5ztOYPYcQnYZplelQNraOqKuxDQaJtfgmklp2B4Q74Jhn84VYJkP
wPRUvfZjgj8FI2gGsg903f8F6LXa4hOUI55NVM79WaQtL1O6WDq92E+XRxppZot45wL99AHvsODd
GsuuRneMtkGqYSs9PW74AeFTGR+5fJw+1mWjW6wLQ5kD8HJE9qJ73QTDIHVsG/qlcqDUZKUBvzR7
BcJy9/kzeHikc2BdA1FEZ4QHLFdu/gwnLnEnIv/RaJ3H2ci6aSlrMbCWeQc7ZFUo2Nfnw1pN6cfp
SxjX5earoxLCDXjB6ZU06OhhjAXqDhfaMH2UevdcUGw5fNWUS1roSVuK48dPiVuKMLC6ziZr9rhe
slF0jl1JW/RRSm2sqmAW/KGrB2T9TEf/zYc4R8u+9i41Ue6JHlNiQ8Wfdx4EXBDDXVocMflIDqXO
i1sWXMJL+IyeUVwz60/wnzqMwTaRHXxoPfbwRwuOeypUEgA8GiGgL1IKdeVgN4cwDo484qBQyf8V
KoXKyaf0zWrhkHkLZcIi+lx8PoefIobn3ZsH/9SWySWaZvmUCY7nHKZFSMyBQsQmzm7fmzJvfDXP
6BjsiQ/gro63/gtDHBHNQ+BJKozcipjbAj9bOmBzlrHjafLbtUHOK9Ft84ssijIwJxKupVITiChI
hJh+helW0BO6xWPFt6mAwn8KT3t2uAQpNdbhhlwAMkW08WvYCYIVdNHqAdsxhVOEZeBe30ygVR6n
5hF1x9FXIq4ID/UCZW1DmA16g8B96Xehd5uuO3XeaRBu3DAqUE+UtycsqGyY+4/ONERdUOhW62ue
XnpIIwNJduZGyULxntp9Pr7OUM3oiPCxWuGVk7IbTO40lTnWmAmt8TpEwM7wGX57FzjtEq+X0VGL
oHR/dzRCaTLCALYJk8LtNkxqVjVdgd0cD5S6YKIBCOT+zaI92JDClH4ZkOCZEFw3Gno4rcwBa+BV
zJ3/NOPg2Yy7d76eTbOSrbR79Gwe2iZeq23WH4q8cvXz8DgsEU+MjWkyRt8y2vb3Ya6eq8fwZmGQ
oUf4qh+bRnUPq1lcfTAVnlFmg70ggmjm3w+9EbUW6XwQL0NtS+ZRVQdFxcq5512NOlmiqiC4/ZAC
8urtVwsSfYM9Adq6EoLi9R6qusheZB3lmjSoxPRNbqGrqagU6MLbbP3uROAQE3EwKVjnGXB9ZiDO
1cmXKTWZz2HwjVrjaYxf0LyqdYiVpwokNM6gliLdoIOn0omqEWrLF7tFi3aZVgEkt46dlwvKjitr
bpd0gcQX/knlMspAcJkSCOUE8h6ZoYphwhmVOwhNjuiBgHi9vvpGBYIXGgZfFjx6uBQbBAML20+1
q/W2PASDUShFJUVt43xDrZEijuRJOiD70erkHSjMFTp2sI/2kWhBUu/Y1pgBmXYa20vJHTCxAtmW
By19EjorwMTR2j52so2ingwV8QSPS3BFrWpq3lXb/r6u1Eh38d+XhI+kRAiIR38e74ngR/cyvND5
YdWlFUu3Gs/I0wKs1upc7dwQlIBUKMDXjv/XfcygBsFOcQOdh+i2MeH5xXhIZRVzTM4W0r9c4Jf8
GRX2Mg70zsYqIbAjmE58+nNE2pJKeE/UNauaIXQlfI3uTg49Hf0NbQzxAGlRZOAJoUXWyS9dAvvo
AcLlLa989N5TbjJxEXcefZsTl4KoA8VpxK6ldrB0alqQMgbpmAbYA7Sk4ZIITTSjKoNdNaWMhZhh
nEtezc1U03J2I7OanMCv9mRWV+GP+B6GwChdpbhG1XZhw3Nz09LrijuOUovT4B+0clKCk5W0hf0K
gOZm83xh2YC8FJz2cNPyKF/ocLUZVVLQ5cg2hBJroLDQ6O9bEnuVGdJmy2ZxD6jVaq3pvRj7wibe
tRklu1SNVxM7WBbpplYazMmkG/c7UndeaWPSLJ2KvcGkVg1X5gA3cFr8wjzaS3psW+dGqfvA/ilK
yuCAUgAplRTjA1yPCyH0CY/DbfiiW+xVmZNW6SFpyRToBBfS0FPUP4gONREQdV9uds6TCMAHxRcZ
G0LMFDdQHsQygtW3U5KpFBJAjX+DepDzKU5ThKKLQEM4dlp6FBiSZRqapD0sDyp/WjH/xTITIOoe
jXtphZEKHkxGZEwoKqZbVLrkwtoF8mt3UpLgwT0CkhehQ/ecQJsiING3FWKW0pCH+46QP6EwsAU5
6rpLnC8QKU2NoWEoW1Wi91JQRFyikEqrUGaojPuQFEe2vAlOdSvzbnsCGknYxJoiZNLTdY7sY6RI
S4hj6QWsSFXEl0sOvjIYVeoyYYzbS38OUFim8gS0KmWRbPUwl4ZPy2r4WlfaUFpd//sJnZAeKs1Z
dd+hPs5YKB5cbK45uY3lgXgtcj5hLKHR9NHQPyyPUnLSBtezSP/I+AGQlO4KSdHHI8IS6ngF1HAy
I5IQtePoaqRnxj4bZFG6WRNAlY7MUdCoBqGjVwEFIuojG36h9afNrcE5gj1poi8jGEFHCdZBKiQ6
mWvHSN9B20XJAcxZhaUSoskWC9Qu4k5J2ZJlkITIR0hIbV+/9fKkJYKGpG1uV9jvEgRZMjdM79ac
aHWRlTx4tRXq2hEIU+ylYkKFBIqHah76Md0vbXxcMKcXTtMINES5AOvrWH1tcrV5UwUC+Od6DgcF
9lLnH8gD42L19/ni8ke7BEGzSsKkVl2NA6uo281BRtmTSO5D8B6lGamRFfojeF6NVPUNiAVhr+JD
bgaRcl8eTselhZd4XEfh1yT03pdyibAjmPm88gUmdCRaVH+o4kX9TGuXMZw8IJ3zr/6GpHm853nI
MFi8Y70LUKV6y4vpsdl7Kr3OKi76nqtkhQOsfZihCa8UlmHMDTkdWYgoB9kq00rTuzGxYbTmrdN1
T9FAKxmpxvR6a6+yYlSez0pgqnMtl2CN2pTaUplxU66iPESJb5NchkxYBqso7QblnNpYv5CqvDaW
1sKMnEeDpQjijhrag9ZPdEujCNX36DTyYLpoahb3GrZPWqhLq36inPFHxkE8syX2Xx4ge2iyahSN
f944Sqc38KxBO32H9kx0NK1E8jNWF2GPjl0GXDxIxVBpMPTf1pAbVMAqkDIzaRKykLjSI93BEotT
zF7mSH5IzlDWZKpp9mX0Ms1yaZVrRAyREXLX6GcQkIvZgydo6nueT9CWVUCEPkX6+Too2UudvIKW
lAQn/ScOUTXDf1cPu8vG1Eq/0b3AHJhudsHFv9PdXQPCaVEZLN7+2W0MtbIEgAnmSFNRnVSZy6Nw
LiuwtkFuoX2kN1uOUR8tG60TzNxceqqM/NKUYCgm8nkq11JIFQ7CXcxeoFJmOu0R0865Qy8YIKCF
wdQptuVrdSVBUNDP9YuTGz5Po6k0oEpYts5LsJxS5l8ISKczpDtNkY7OD7Iqu13Rs6h4D3gjWQQs
1FkXT0fL37LX2GX1rmdxcIl8jSZcwcwfBATnzQJaltTk2mQRzQcFKGVFIPi4je56I3hRSe8XFDyb
koM1rQte2AVCC4HMGR4IYQNAmM1cYW/TpRFuuvuwD4+R6w+8mYA/bTYKYOWfyBbTyogCtNRRcZd0
s47eLh2mq+KqrI3si1IjapvV1EoFmtJFA3FP61f376vJRST8Iz5hrbucZekaRJNhbAIreLP+tr0n
EaUHXpZHFie1GfzyGlEYwXIpu6ZKUhPehCFwPCMEycNoxcDdANIgZqyYJXdOV5P+R98Id9Euwqjw
JFoug/UuWusSYRKoiS1Vp9RmJFdlSeRd9Nnk9mU9+H/mVY7vYmSJItADX4HgKSpktgaZLiIOwYrg
HS4Dy050LEJsFiIT1zSZGaYe2KQwgtYdPg0TMfkkRQz/0ba09j51fcd1yNWxHLAsBNz6IMUUei+W
bXp4skdYMaFeMxinqJiMo7M7nY6ZHqMn6FV6sqbcKZ7LjgWRWT5Pv9PQadlG6oFggRmTs4cODswI
Xo9kQJ1djwRgzHh5aBB/9OheYBigdQRVQKJ/PQnE6nUEPFJ6Fs+DvICD5uBZwLA332HicXl1CbX/
OCB2nzadkZIwzaod/Hrk9+ibfCCr8RHpmFUdsuSTlZYxMgHBPAsqGG0VaGupU8AgfVMSB9ckzY7S
U9MJMmUaYsNSe0jiz8xLoE+I5pHOlz0nCWCQpn8+hL8FjtLRQF1YK5YG036MHt5/Pi/ze9eUMsD+
8B3q6Go11hZmWR2AkfQo9TKURE7tNaYqRkGhaawfFa00SImcvuJzhTXyKopzjUHmVeWJ2V2qlIDc
pTASHK1xC3KmdEPPbDBIAhFcg4pVpaKhSn+KvYDBtFSYEJSlYqpF9PJNR54wSx5vkH2BVzQUsu0I
9ZBlBFal6UQsOboeiO6RU8Eu6zLJmkv8RBdNISVDyUFRsnTPqsuRpZYy0KhWgxngdETRrMX3YDu7
DGOHuyqSjWg8+vX/s4iKXKo6dKKO0YPCIlpXU3Hyk5xWdEblNqx/rVWt1HTNy3H9UudSSl2OMmt1
kmigyxyO1GkhJ5zpK+vM7LqIftIlkxy1etDw1wukARmFxwA7/g8ZEmr6ScoMeJNQKJJK0qp0mjCk
gYbwLc0NRyIeoFBQ4Y4CuLJX9bVouCT9U9h21SkRkybaJcYAQp/UN2lcpAgrVEajL2AS7nTqyEB1
D+GXCAzLSGwj+6UvxUkqNs3JWRQv4QI9xkDgDq3BjfY23bQSp4ZcJun7DQkwdiEbTttCaT6sIh5Q
lBgY/K5rOnK2ozWaTV484085bBQ4/YEYmUjR0Tspqty+9q6XA7XcFNhGSmG0LdNVQaZrBtdOEUVN
bRcFo9kDqNUze1f/06bzhwupXOzYIR/biGiRAPkpopBeo2Lnb+3FI1891XMzZfAXerSEvQn7yMDB
H4Cfci4tU4UxbNkxI+LpqdS6RJYTMxDvMIWZZOcWNtNrqGUI8y8NVD6VeXX/904vgy7FfxZBFNkS
JeME6akX4qiSr1RlSGxZfUmt+lbVSDs9wADDt3flYtjePWVMvsIYTpi6qObtn9SoVkfSluy54/EK
Uawq4AsqolxDupCr9HT90fnH4wOJVYqiD1T3pOWGniiXOp8HAP3VB0t5vgxfJzS9kVoh/dmkxY5p
JcbJpb8BcX14ch+sq2Y7PbCvNB1xu3fcQlpbIVg+/HK0o4HtQy/KJypVSpVzkIBCfzg/tKyIMrMH
u69q0kpdqv5vcPUFocBfKheoSVWP5oUMpGYtpY2dHSxNNQjLffAJCeRImFqaY8Wkk8qtq8ketgSa
bijdJ83XhxGNFzovy+w8wrqbh+ZwJrX+ZZlc0gReiI5qpWIwPQFrTUo8GQr0JqIphqBfgpQELD1R
flUNXvaHR0i6Jrd04NoIY7oM98RprPidj25iOqFavizFJ9gRMmsagFUG+5UWFOwy9Z8nnIY4mqlI
nl0v1gt0E2sEFS39VAU3tPZe32rwpTWJfurS4j59r/e4s3UOtdzNbr2bKqTWKOhH69K7D66Du9rK
kY/hOw2rL4R3KcCT86N8RKmaCAH9YZpoN0fYniCKFP9Q/MeHzd1Tyd2CN+49RPDP6Z8rlZy5y68K
G3PDq9674LPzUS2a55rbQzWhLxLEGIfJdehd6CpUXyH/o5+mfwBbICY9Sf7AJI4uojhWu0AvXok2
RriCgzluTH7hjr4KagQ7hkGa7plSBLIL0BOyB1g4sSGZpnA0PQRIPh9TuzT60srP7im5c7RMJu/J
c7IfbRe/SXF13/mHxeflHVCEvXnv9B83CHmOl31/W16OvKvs/tI/87hi5F0TkZyvW86779V7ddq8
VwfX7L6K7hbtFDUv57njX9ciTn/pHzShz/8eUFbp/WKqCx3o0zyPy/K2dFrFTpmgdU7DaFI3qkhx
1He1rHyi6sedmqweW68Umn4hnKd8mnxKCaL3LFK9tjgyXVVS7l3VSWzC/NAK6A7mISIgHbnklYYv
aOo8nMey2JAEzl65+ljK5ZKEKjT4uhpgrxAWaJwKjeFDROBnqhZTDCUM6OoGyBNADBBv6+iRAsDp
peAEsDGCDqW0XfnATOnMyVUdYIuADgn/P2shm0HvNdq84uqpPif3p6xLqIIgZ+S+WwJPtF7/cc8n
xFyCzPTOuqtLYjEFwDlPE/YS5FMzUAlnNqvXLxWQo9ly57WvIXmtUDVljaB6Pi6OPmVWxxPUZFNr
WQH0f1hLKVqlOFsZjRKPD0FUNtpcaqsCGif17kifLeyJqFUPkHXs3gAFUFQgJcemgUDa9BktH3CW
HGiHNpvcguBMRS9KYgVEEaSQKyEuyAnT/znQQToRKRbhlT4nC/GFBJfIxXBgC9RCa0J9dK56hmoP
6h/PUrjs2BwUvdKShXAtDijNjlWmoW8FhOUM+EIPLJ5NSR4XUqBPplAqt6ebQ2c6bcMIUoNQKMle
pgRhomLBcLqLNhdIhWCgm5suguAHsZwyb6DnCMhWaek/OpESvlMrnM0wrEAMZM8ytIc6CKTaTfRC
WgmQk83yDoVOoAqEUj0sftRb7VUqcPzOqkzjRzRtENH/IjjPjajaA5c4QTwm70h7BsQ+eAdMR6cH
Nx/NK2lUjUK7GtY0TCEDPwUAZ8BBnsMkOgOlQ0OfdaS7IFh9sBRJmJAFk17wJgm40z3ifFHsr2pZ
LpWYa/yjIFQLvWKFcyAUI1JgGvZ13bOgVTdfUWjsQ8GmOrMCEBc/O+W4sfbkjFU9LEbPoND+4OTJ
eNLA+RlcebzCe0DFfDxVjCn1XXB0mGNjlWzVpUBT/x2l+IRmGLGOxBP5MU4i135rqEQbvXZPALw0
FwW104IgfYlUY0I6vYzO2XfVlbKv3VHKnxWptSR/9OmnkuAv8hTNY2RcIpPA5NIsX9UnmqHkSDit
J1vBqmhxKDpVk5TWuTITRaXojrIcXoReWl1g69qoKqD/a4sj3SS1mhF6QsyYAWGx9tm65G80oWRv
SV4CakzipS0saObVjSXtWhxDx847btw/1UoYXpZA49u6UxBcXSEW/LwY2zgovjxjdWkx6oayy1Fi
fRuc1JdsBBfXcEbx5FTLDV9Ip6EfS/v5X5Ewvh/3D91t19q6ZufbKc6eW3e3nA+g1rfMBhoyQQm9
nVWRJHAPiz1Cp9ccmVuvuKRJ9QFNAhvCUAfHtTC+I3PjRPdGkV178hHo27w2zKzpHB7uZ+XM0Ota
o2pABnRb/h613NWTE4SIM2De1RAllSDXSrp3/BVeEmdbnlwQKNzcRocWnpMJNnLcf/YyrxM9/BiY
U0Hgw/p1towVcyKH6Wm4KCLEcbKEO+7Qzv1nwM5OqFj4OAKbEbsH70xNHch0VzFpE8az0PGLZgL9
GE1neEGBuDxhiFN/t0bZhKE4JRTLtq18O2Gp4Ua/Oy+X+MdB3LlPke7cevbyVPIcC4XP5/LRTf6I
dgjDHqDksCk/XKXjFCUgCkCEq/A+HDfBmi3zDap8B2bM5xi2/O6bzJ6BjsDdnDwHNud/XdkDpKMS
95tzHw/kh/w8ynZ08uBj0GgiRIA16Fmo7FnuOfF+KFsZ7nWV+6JH8ni4dySdSwgv26tkZE22i+3I
oiXmNmKalQWF/VaNd8MENjTpXUj/fRGG4qm3Rezo3d1jZl8haW6XrU0/dhlF4VtUoNUD9QHIUE9a
NPwPXfJ6jdpI3kuUhWgKLrhbhqnCfmBK+NJAVwYYefBB+eLOICxI181P2xlSvit+Q+fOrf0uzMWz
zUXQPKstfVLcgbXxCj9LB6I6tyahJ9o9/OVIc1rPMTv071bLj58HLze8Lcr9QpOReyj7BVvGUiCY
e3D3D+9OID4udI8NG/G7chtFhLmb9I7weCe54W4l3P86PYYIGhgTMfl3DfB7FlUPmfEuSeKGYMfp
xgOm+bRopG6dOw4c8iN6e5QxoR1YePnRQdezWm7sotM3IIgiSrTrLySWmMqH/AFaLX+P7quFstqL
CIvu4aLLliUuyq9fDJCB3wwNCC/mhPHBs2LvEcMy8sy/+Yhf5JEaB0lhKcCIHppDhNgeX4CNImKs
nQIaL/DUrOaTuz1BXwDVCeQbH8HBrBHL8tzzVXNL8+h9fBHt9k6EpMxGsDw+/brathiHk1MD/pbj
odCAFZje0RkgAr0jCH04uTtuNCEuIwNe3nfDRSWGO2wOC8vyChtq8Tx5wc7kFa8FHXvjQiDrQnnf
9o7HkGchiXPdBS/Hdyg6jdj4MUf583bYZ7C+YkATN4phBjzeP7uPolfz1rwPHDhF18kd7J+8FTJ5
+h70jxfmweEU2PsggQpnYeNcVNS2eFxoNMxrf3uPG3PWfsgd1M1H+B7k7twetCz7Vh/5xC5h9bO6
63yRHUVOHVkgzCbpMZYMZz16zd4dVMonT9g0jCDYwV/3SjDMKqXgCnXRWRbG0rzBPECiHedj36I3
iX4MeuDJ+Mkljj5njTxbAdPArr0PfoieXkaP2nmC6Nt1cvrSdfApu49Nvm/sg9LwvvpMUQeyz+iO
hXYcmAgysa3hCqHemHhvpCqW51WxfVhSOrc8CC1TbMKeCKR9PbunWZ49cGmS4kXngTG5sOxeCtPN
nbcl0icZwuASisON+XbjBjcGAW+icGa40x03xFnccDKAj9fAJgJfn2BrHNR7hV7mG+ybqWNMYDHc
+/KX98yLd6Djb+ubCGZBafbeb49JhVd0Zt+Mqp13yVxQtbgSW1KPXxfXP1j0g/PkcA+3uxAVVGfG
dZlvEKafseaejvudoWSKXusHDhNB9cktr3/Tjx0pwC5dI/tT21ParTh40DkWTUqiu7/z8LU8LY3B
bviq3Lun9rxH/06BgGlj983NofViA7zc893fk8DsPHISm8EcOy2VEu55c+tZbxeJ0RHCDt/mk8Y3
NBViF7GI+RTnTkGmrOyLBMekKWHxJVIhe5jEHYR8+4xeLkgtARGoO90HsWbClqm3LI/jy9CiYfCJ
rBZCvV2ua1H72HXmYQJ7n0CSZ3LhqFnuPYvUCTgw8a4X/xq34zY+4lkY7nINax6WT6H9aObsumE1
yBA5CtonCJIX5hCBoJk9jqeko2HxGZxRjpm+SmG5GLxRj/j4p2vdRtLWjPLlqnOszfNN5vVue/AZ
B0YnHuIl5gvOLbf5DVCk/0OihJjnNvtwQUpkk07FcqrPT10W7Iojod3oiR+KUInsbhHks1xuQu7k
XmmNISRgHUtKzIPXhr4UrXut3V8C0Sg/fU931fzk1rq3H63z+kevzQr/bTPCqQAOue9izLjqph18
6OMkD0BABKfsWa3VvF9qlFvcj9L09ncFLymNyPgPRRfZi/c++NJjl2eqaOVSCrlC38/wxZW3uuXS
ykBGsFDb7yFT4vNtZ/hCAxPrAy43+U0PS1Lou/daHp5unulZRc8iOznrPM6MqtytCxvb8tgg9ksK
wveH/9yjMwpBH/nr4j3YL2OKs3CySNpy7mfmEN6S3CImjU3ap5Kh/dME+RXr5uZvSKsEP2K1ly41
8hp3PsQGxwA8wVcT3tOpuL6uMeO4D4aMsg+B7TDyqDOCyRUqSLMkzeISbal4gopHfvLY7PEcE7yG
STbKsCmsHppLG4jf+1FxAmw3wMs/ScXyjWv/9sdklJxWYAE2KwHBGCeSXDybBhjHtZ/u92++KU+u
a6CT28NlcHUyPHzcmMC14ON8bNLOv/lgTl332igXqgWn8bxU7Uvl0DXm/u/qf2nuuoY5mOXgV2f1
ARoQqa/g9Ejp2Ig/bnE0xGcRpfDwMmZ4Za88LXasdaE57zJqZGiNz0gRHzQyrcgAoX58dvlDp+l7
+SrIsOlfz2VhvRsfR2gUx4sze3KAEgiBwYVhVmQl1H4OnpHCMg5pDTqNzFoOsDEmPRtmy54m3TIK
LkCpiMy/kf4FKck3iLnA5/JjffJyt7r1CmVvPmJ4kTMqL3VQf/YlQNAw6eyW+Xyw6+em0XlJE23+
62+ZBZigCukRmzGewUTWqnZCs35PnOSdeJ+vxsB9JjGEFqzuJt679wlsmfV+mV+DgRCJbu/hbQOA
cxwg5DlJYBMww+PVK/wRKqDo0uZS7rtG7zq2T6n6zrDUsLqsqzsEHfKXxXNx6OS7V1DKArEezL3x
E0Q39jnAQxRDcvwgJv6rAugNeQdCJovvBBGzX5QDijFCmyCz6F5Re1rdkMNhaeITOTT86ebXs3rY
Nc6xENdZiS/630i8qboAukLpH7zRevvttDeMCSEvUdF8gwlCu+r1Z41f3cdf8mejAHgdwFcbJ5g/
H+vn+G+inPp+ZrN1DOJgP/fxDKBjKGRxSGd2AnCwM0gUD0kDHb3rPHJoHmCKdNVaHzZsnxwUzEc4
R9p6xG/IaEY3Coqc3M1/IEkEWNE974I7zWLj0x8qvXe8clQYvKFqFzoGAvFotTPVLWGRVXco5sAP
/wZ4uwNkNcN3sP0j56uhnmiiHrbeExGlg3aLw5J25G9zYJym/6NA/m5c0CcHW3iQuSJoHu88Dglf
i994sPZmiJHen9F+9LX9MtDaI+RuEymeUcwOy7tewfbR7GWeunXyzgO+mQAQuhaVUwF1BfzQ5x49
PkHJaGHw7tOfgx5PhYpM4R2w9oEonTBPh0ZpSKe9+Ym23+h4j5Ii0p9cXL+0ryW/4RZgCOdU9hzH
Zyjii8a7s49GcXxGhTrYnULzF9wAVihvouNXSRa3Z2ghLmg1GONC+shh0dGUnKM9GfcPGAAireO/
7PoJlXQjuB+ppDhXQq6KNbgs44ZzinKHiul4hYXEnOjG5jrnZdhPM1Pzun/e9/r32DXLhWBLWzcY
5HQ+LpI3UFreXClk0WWH6uoPCNf237Ap70hbVbenwMj5n1fl/fR3f7m66aMZyzO33i2ck6hevBc5
MLzoNGM7je9hQqMUkU/NWRhMU3fcmOE/x+qD0GWYFFEqs70bXZw8o8+2uV/Q4PW533fEHrcNs+jf
qLEypPXmMcyeSSr07NE5FuYh5CS3VjK63wYkp/hUJpQaoFCL/athQ4pYfA6NcrFn/trbmCbCV+8x
7yfPRmzU1CR2nv6SfhJXvlDepueoyOi4Q5TULwiK/tqFr8fAyBJ/uiWkn3CMy8d4x5vQ10Ixz6q8
py8Aw4QWBCvx8Fvgpz9qeiZhfgmaKITBUWmBONaJqslxcC01y4icQYsmHYQtsS40Dn0LJ45vCw/V
yyTXIa362o0nMIVFzG6GORPJyPha+W0bt3Jwv3QxiOVCQ6vgoPMvQfEvV40JOoGIzmF9ySZhx92r
D+b2nrybHZYnp2sHHJxF9Fq8yd6/4eMokLyIP2TRFYNSrnraNe3vGF16winLRAcOV7QEIC8/KqQP
zq9i3RmRXj2Xl0cu9/xS/zE961jLUZ8k9T+FpXLrS1IPLkAos1/8njXk+p1zJFtU6LGu7FcEpcLm
ygFzIOj/3bwfwZzBEpc6r2XVXs4BOdDtUHlc/khNdqafnAMHcQfgW1i7cTUPFPcInEudWQCPk59Q
5uOFz97hUudubpO990ABFpppUv85kcIMtjRO3Jzj7UPEsB8wOKiBFfwdqlZJZc7cBLTiYnip27l/
3neuGCAqs4THq2K/dKa58Dktdc0mGAIXDJlnYrhvq4x+39s1b43vi+gQYXjU/r3i6jB61a8XnMnz
5SEx3rxfCK8RhiSwYuxRvm0wMwMNOYoEEDg683zl8IveB49x9wi2op1IdTuOzEPrgtzY35cgxPYe
32ZuwT1kJD364d8ayw9IHwDf4aCco0/AzClRjrgVqZYTFqaHng8tn3R+/w5+NgJkN0ke2qvSrLhC
d897UEdCOeLSeD7qZP45mNhAXOS9GmMMlPJqlScGGxmAHnXAaJ6K9yXN/YxXlZ4o8nunovdd4WGP
fpkRNNRhIIyCuFLEJHVy2Lwkla/ELwAHHyrpguDy134w2e/VohPdiAXg7kMjKK2O9y6J0B6aNEn3
e2Fbozw0h4XVfkIv7R0hwlseJuM6eK9hUSztMal/CT/5NhZzs3s3ffNYe/7GGIRzeYjZvJ2DfFwg
2CEEQMoBBKRcpkJQqj9s5RvYf3ttxFHBqnzyITR/ko8DesGkhF9QUuY8o2ApSQG8F7ngLvqsLpwW
1A06tM8sVupm7CBnaT0qRty40wVSRPGbDcO8TsQ9fWqLcGwJm6AOffLuZUc7t3klwkUZnBzZ3gW5
Ukgl695BTxGfhYrgK9emwIBlZi4ur8rT6kfvquPtD80LRZy5d0VIYV47NhhssT8H3PIdHVq0QEeH
nTf/uaSfL/GSWCOACLsOZUOmwBfl69gAV6ajkuZNkfd+HxFTPziIDtLVkFyDXNm34IK8B+8pmNT+
VCXzeFCbSuJq7hQU824R9etP3WQKJr017XgeWlQPUzDixYhzZDhKPkFW/nIjWmkXriFSUx/03rwL
fn/G3rfQJjSM+g5P3UNf8mNWdhi1c/U5925xBGbyHNs570r2KIzJO5muQV7ORSFjZXdPdpvv1EIe
sM7VOa+v0x2pGoA+Sdo7QHDFT8j+n9H7GxhAQjPLrOahtQ4+UGBwCV1++CTgZGa6gxdE3bw5H5kL
Jg5SHkTiCPC01Hgg8t60f368OldBKzAoL+aYDBy7/rAiJhZ/Dh5619flYzonNoMRh+7NYDu4MPOZ
HHyRmxAOIbiH3cHMr76db+Lxu/Mmt1Z0yJiHBP5M8vLz1Gqs5vXhW3v3cqiyNIF5zLefoMszLdn4
FIDOIhB/ACg9IsS8O8z//D+Ozms5dXQLwk+kKuVwi7LIGXOjwtiWQAKUQOHp96dddWrqzIxnG6Q/
rNXdq5tigJRiiJaFpRxYaLQrae1KdKtd9P+dsT540X3U0UTc7cqT7pOUPmX7wjRNj+qpqYT0Q9l3
37msZsqxjuXIwTniNBEVUUpuFNARpfhj96lc/b8jZncsxImyoep8XcvZHTfVL1rAzFWbpYgt8sfl
Peam9+RVtoc7KrhXSM9NTXQvnA1fe1hovZOjYRNCGZ8DJZQW5elJ5PBRQTR97H85OaCF5YPEfkAb
gryjYt1pS05mdZOfQCm4aZCGc2TcNxQ6dJZC6g6hOLg8EXoxutMKB8KcJRO+roKrEd0JgSuulR+F
yvjMZRyvKZ3IaaRN6+wRzCCBhQVzJ2rCAMqMJB6x5TYHbj4gHLoG3ZX++9wAtry0RSmeRssrA+0R
x205fahTYiRy6WjWBxXT66/nDlwOF1mabb0gVj7Ipqbsa7OPOpOoO/V03tCwE2VjvNuJbjgpzdOt
+f70Xvpa1q0jICXgrARkJ/2jmzWdzyencVW/b/lS6Sb5+v4LbKKQAfSjLIFGnnTa+95mxglYD61F
6srcxamr0SQ+n14DqEp/KDhvZENkV1CFrdpzdfco50d82wf8peF8fjxBnUsL7ENpKRKWLo6mqv1Y
aRceS8VNuXvinQDUtVHvK1Bk+RPU9+kH/28UEGAB6qRWaE6O9AsNABDL13IqdE2keWAHetywBkRz
Jndrjgoi8jrLS4gtbvkvAGIwT6q0CJseq3BSypgcO9xGsMF5JAhWRpxU/JIbVpan9vQ7roEV6yJV
3BbumkabObdi2m1jYSEP4FEBSGXRhOPRT1GKBbyFQfWFIB0KNNPDkHsWn6nsRQRcUbuhUx9CaiLE
Bm+/woAK7yVu7+C1Fx5z8bVRv9o3+X3uDSS0DAWW9RdAHGsw4QP1vHHaDDpJOp/nLv9Eog6ieeRe
FQnUGZMRDfNbs3z+DUUC5p04a8agosWEvpM+iVOlluYsmOrmdtA+tQOeKSzv1lJnwBJdL6zpNsVt
ZzFiA5/S/XBxeRz4UCa3YkqFlPZTcFqumarbFokvvX0xj17x4v3YsrwAb979RD+DK5ZUemaQYAxK
iAoOboNHnWcpv0O/HbEXIEgBMKi39d4ts5BnVuFwKs/exU8F7svqtBjei5dCFZTxgpV206cZ2eSc
O73H0cXP3F9fRe/F/VJP5nWPRg7KAMn9sKrwpZaid7+Un8ysJ5MxYgUvVmXGx6ZM5K/UdnLlcVOZ
gHKf/R3r/Qk9hDKR64vAoAoCGjgIRtafIUxH7L5hOr181xST9M1TcO8/gEBjpaUuuF2RVpjnEWi5
2e1ihFtVYMWJtBhwy//MrNkL5mNOcXTfgXMc2RlV66HH2tIBNUTWYP7QTqgfutqR0zmXvMJEIk0s
WPcYIcUNqnlpArt3vfP3EFfMjnElCJMXKiUXDJWj+xxfQJSlK/+1/nCof5+zurczZNbfwvTONUU6
7EkEfoshnAv+RHgB5auvV+Batz/g6eyoAazveYEv1CpU/ot6bij4eDtyizAL4IWLu3QJUKNKixPo
ijGL4rlqwmd+fpQIhCcP4Ziqv3J/pjqo3n7TbXODeBeXqhefYkP5rQSgGQDWF3Y61NWUGaLu4GLc
D3MKUoXJDHYliRkI8U5KlIH7L7qDNkox0GVSOua2TBHkWT/iWKyxkODyIBuq2zgIkV3gEjQ9aLmI
EAnP++NwLn7lefZfnjJSA++Isj/rUEfcw1GURudJIjUhvU4/H1Mqn8uSKSQUjiAhL1gSIoThtYDQ
gyZKac8mxvwZaPjle11tl1xEvwPhmIjW5iqed0g6avLRhI22oFj+Uw9CgzhOj0zW7YbkDgvDf19l
C7LhowfiJsjSDN4dhZfsKy6Cks2b7zivr+/8QgvafmXArBExQxwSPxUhLjOdjgJy+aTTfNvPmDcz
qRtH4qqbxMJEDs2Pnew4P7NdzQDZQt0OCy5I+Usy1iJLAJqNYbIBt73POJxLQdGas8KIuKTToATg
YC7guxLoLWCanLt8pfYv7eaHKUc88jjAhyIgPATfU8uuB5d3IUM0jAcRylOkXDcCQ3swCkBKDOGP
rJejwHgJY6Q+eVooQOku6RVBsxSin8g9TuhWQCVf/92C1bcDb8Wvx6Fe86sXquPvOzJ19mE+AYso
D8kUjJ1j9gY7zrsUQ8ghoDygb5Qjg/1KToRiyWRTdVMWRqVvxGam4C2UuhzjaeOWOqxGCjBIj/IN
fQ2EIyFt0z2SbDhU2G+M4UbqWnwwH5GfOvKL/rdaWWgg1kmpdW2MoFqHdQtxQKXb/3F+kUsmuC3x
2+CYSfAQgwwrMc4MEksaQnrQU7DhUc6lhv8qfMocOgfyu2KeZAzPxy550JumDocYjqd/XTdVqX3v
ZsA3HY9ZNDbtVOGTcLsA8ae7G8JRkviWKalRMoYt47jEOB2sgDTM0x+4OdmB/TGD24ZKX7mq0ee2
R7aJN8VC9OP54Hxm8ToFbbsdjUn7d5BKbHrEgBPmFvSoFQBbCMbBQG78jUj59er6Iu0BABBbZkrd
teoTVIAnlDbh+wNdxmcO/XYtmEvg1frjMIyZBWxMDqr3n4AYQSBwkDoQQ0uuoVviwbjlZkDXMl4c
8poIPUARCsuBcm04JYv3X53Mb4L7aPcmcKPsgHkM4SD/UbHQQOlsIAEJTLYoidbrjn0kfgy7I6kK
8SFDCs+pXthmPeNg+JwsPZ58EAaD00ASPqciQovb7EZVyWucdPo3P272dkHsoP04JKSF4GDwXLyZ
q0g5TNd3gtbQY1tLqrmUoyDzxpSzD3256HMbwTPKc2nLONYoLJZ+ymmhOfp9SaQdrXz2bdrUyRoB
XvoYCISRDJQI24VWxc5ip1T94jf/LRjDHvlCV8LHG1ASideSe+V5TfqJicUBZ1rWOobkjP53f3rs
PprvBFUypXMCVXyhkm335RnV4sdVOQlWDf39iGJ9moVwyGldNlSdGNTLK4hxa0NgBYOUD9HVoV6+
NOZ6wYVAW8ERlv0bRD2HdNKn7z9r+zYc1bQJQozX7PmicUUyDpPTWwxVQL8N9V8Mk117CQe9SqDE
kkv1NJZNXPlNdCdM+XMRVHhycd4Y39TU5T18WdsWmj4T5xQR9xAG+nOSH2hGRwZWrWdIC7sqvJOO
hjv8i6ED1LoPNxkCpjweXxXlVXxkk94ef322fVfUhHupp7Eadwf//C4TaXDI2a1EIz0XZCNGCbDY
fdtHhQMEnElrq4YF8JEqvPTNQHgnd/flMYS1uRCAG+ZNbheN39RRigoTWi+oa3IQyvBRocDyVf7a
SuD5I4Up38KU36dtG9bZOxIq1yqD7HWQ0fIBhuQx0R5F5z0evmX4cWXYD2CamhlpGIencWkZXX6y
bpmKbW5+8peme0W5cqeL/rqOqMspQrqvTLIh8Vs06qRRnt9l9OEoPaf1pAVhfDvVCTYXCpi2i+uz
jpJv3H7QzBFr2lxGdCa6XSiD9Mwp/0SGsLVrQhqIir8eb6k2mSUkZux6ehxKSHPVoz+zKqpMHfnf
zb/jQZjHGTLPL1MFWgRYsVNGwvkBnCimAmjRTn4v218CbsgyoVu/GAfJLb0cusFTMbSYPijEghsa
zGKvfNX4Myofl00QaC0YZ5T2HMBjVtlzdGcnZvBaEGlvEeoi/8UHkGFh8xDtZkdA5zgbmf3lwFZ3
V2IiCjTdruTt5xOIsf0anPpGAzJpWlcuAgt9MJE4Ja4bV27zF0a04D7Y4/aSI0ATXlusTl/THP6A
8IBJyhqLo6fkv2bW2foFgXee12FFR3uTXOunIHtIDsp2xsuAA8dNcFclGOdh7CVdwVgbMHokxl8f
tAMyV6trJS71yu0PMp3ZE4YKkuAm2VSCEiCcCTZu30TAsVBBm342Dn1o/bV1oPkK6kjCZ+swe0dg
sVQE6fxj2XrCxwfQ8qHnQB4nxSG/1GCqHg2UreyFt6Ogh3NBxnE9KZyk8q0VNGuCCBt4n9OwD5LL
+0+6VjNO8fsVY1yshdlKMJkaYlTG9kleOmVe/J3gnsQfnKfr9JfWakU7zBPXc1+ec0VAOCIVgh0Y
E4vGLcQhSaAqG4bDVqEvBDRKvj8Cc1hpRIDoj+BLNjXJ87LOLyIpdpCRK2tfX/lngl9z5iOgwMgi
5znZT9YqiJ8rzsjewyeNA/qlBC81VFbV3KCSlHzDmJVhezIAHFcPflVK2MDE2GlLvijexSo7Wf2L
EXxMhr/PX35QaP78cTniZDmi9HYaDKAxMZ+i49LymkOFDBDH1kP5kzldjbIlADwtOY7XyTiMynAq
o/xLSSfYwH26JKuxesQdCjGMNKDAiNR846zR7xp71h3Uk3U2K4gTzJGFjbXJxnqsnsk/5ArFRz6q
xEDjWppbaB0juDXwGmGtc+Mgm1F2yUqLemeQiUv1ShIfdCCINQgS0Z3tFO0OUrMPJ/GGsFedqL9r
tRiJCb7gx79ds+Lr84jiqYRofqmSBxJBdAP3Vz6WHriNypv2+z0rztUaEcNSZ1998RcOk7R17yZu
OSjanm+nldzHN4FTPFhXMYhtkpg0+i3qEwUAF+pYeINlUXL/930ZC60ZsboRgZ365E2q7oloJrJ+
YPzudbBEeF6daPdQV0iqK1Uh9xXGkzPhJMVghB/InwM5dLQYNS4SZIR+w/KiieDerd1HFr1a53Gh
9ZMB3T1W7kMhPeMGdCm45pmjjcvakGYQf7GK0Qskx9a4ymMjrjPqRHjLY4y3EjCR2BKrcOQ6Mq71
AuYBm/ofkbgrMAlxFOqf5QgcA7Ed2iZcn5mQO6v5tVi+IqYX/t4GLRuxRNmfPB/iuZWTk0nPpnmK
B+dQyMhi6wPqRnbG39gCu3SHdECWQIXcqD/8o5G66W1tO5zKYUynATV4+ko816lj8K8w6Pzshhcu
+TrLipH2nSA5Ro/HqcSbaJJpQwz0UM2tZwIhylYrSBgBEaW/f1cHyDb0KDiRunxbLj40/MZjVkf3
20JBT5TfHVZeRy4UxBnjOpIt8oaJ3Mx/4Y3actsy7e7cN8/DI9xLNK97ziyM36gbLu+d/kYcYHOE
Ao320uJDzeq/l/E3R4Sr7Wn+gFo2ParS9+7OXHk5RQBRv71XgyMhHqIxz50443z+ui/FRbyvoxfg
uf+8mui7R8MQyZrTFlsTQG0eIbnU6zE2SbZsTptildMveN0PcH22ABeHL0MbQlUEZ3odB3C72fNL
JrD1O9OnXLIKELAN9iL6g05FLOeOIPxIP4IeKstM8osBdGMHfNAXtooECSHk0oxdCkjRL7Dcw137
4dJLLmCIEVbdNrJ0hnChiygNZ9cArlu+2U0ef9BQAPLNtfdvNLR2BQc0e4PKTRpOPqbZnXz94oK/
JsdedD9oOUSfVoXOpdhR/IIY8VUW2YZvQlnDN7N81H7LDmAGkmWHHP3X2KR/CfUw+wLBcSStM1tz
Y4o6pv039S9lHxFhiGXJAMGy7zlGRyd/JSjp8Jw0J8Y8HARu+Bm1pU3AtXihqxOtcThFGzuDSnPB
1TL4WOfeT4lVelzAfrJLzBQb5znc+lNg9tMAodgRoTi4aRGWIEdOtcLY/O0LKOeCJqjb6H13KqD0
uz1sPndbYKZNC54kwlwyeODbfLDosJVviKCjRiBXHKUrxm/yFSw6e2OJbrC98LD5lShAgzej5mFT
Bfo5+6PqNt2EhKnRGonaHfpC9fVzwzmFhUwHhDVCU+9pLQFUHsjRYaDRmIvz1zmNye6asksJv+5I
noOWNn2x/E0xt0QIwh0MCSB6VkwoLe4LnGFFyJkANECbcsgsB1UUimWzd6FtNQIFnS586wtECS/G
p+x4xbMp11qAlJmyijJaEBf3BGUTIL2rPhwkjCT/1kSIZfvRMhyNBhfbCFC5jLZx5KjWrB2nGR5B
g6IK+1HHnN9/nj9kvCE8XjLkCJePYIdMIKKnYVLXxOEQDDjOHql/ADSgZ63mabyHN2MSxGNVP3Li
Zbcgy45WM9WOIiLyZHQOTxhdtemZ8VGWPVM/gTbBohByry1BmFs79kS4Avmnh9Go+JhPrKgj7axs
lLMkBwM9rc9PocD6YMs0PgBkEymRZ6SQPre6nZzFUMNzguvYi73brGRaC8Vxe36PSBz1TH6IGbjf
9okTb1WoWMT1+Oo7JrI76DKHqCTYMNCKYNAn5U4sv5RDB1nNDkqGbfKjF8tK9x4/6knmHDcXXwpI
YJjTXtK9mWh4ODjdZ+J9FmmQnZD4HCmNb84b7Y4j10QtUw4w3of2/7bjbzmpIf1WDeuZIG0mEq/p
a0W01DUH4Mz/OiShXEkYxWpwahMD/OPKm6QtulnQV4FECRlZa+mSMnR5NDlpmG81F2XiPsEULrro
IYtJJhZR3R3h4u4NgYMGqmMKobFQkd/eXYt1IP6IYX0lRgwG9GK40FTx12M+mi/wqm0h8QzkhrYW
258lByA7Z2QrBsGWr9VgT5Totno0rnx99F5xYPaBnpB7jaGKXbepr+QASL8DSUzEeXofkKyWfFun
xpZfRHmPyEn+hCozp7Vma8+wxKxpCx/yIkUYKJpXO+Cvlmxb2SvqLVCkgHaOSD+SXobP6tHZyQed
VhK+s+uL9cVWCmgVTB4Q05dYP4xaRn08BQp2IxqJYwtvgX/ZiHYN/OnV0+dvFX5MI39PnArSvpnK
H/cme10GT6nbbONCf9mfhtjISCDjMQmfj12bTy2Iijt1y4mjc1+JDgc5Hc3TRHMDspWGmjiJ3464
jw/1TUFXsBpxfzhpnqjsJqAS8iID6EXkzdRxFwLT1HmgfBsjCTF89/Msoo0G00xVGKzHoXfxZ+CC
9dDHsFDOn/EXPAI5ugW8VRRAt7XOBZNGan64GXaq2R3YRjnVbq7aBU+auSlRooyLWKN8GXZaRYQB
ukpy/QgBIil+RNletzHSIb72+vYRiY4xFU4za5bxSpm+5xiLUWO75UmgEj5mzF54NPgwQ5qLFoWv
ZBgJEOrkuQP2NTfPsCd5L7VvC66rCQ1zpF7QQNrGFdc1P4MVkjwIxlnLTyXEc7ywyHv/5iB3FV9f
O1HrTLv/FX5GpEszSgFx/S+R9k1gPwl55HGbF2qj4sFEJzH3fJspFzfSDzAtBnc34mjilm8p48bt
o0fyvmWCZ1aFt0jfps7Yr+7uDPY2166eIyfI0pMO+GUyGU7j2pGA+BRX9YUyDK5AXbcFg3dAslx0
6O0UNOJjvcPy2oxF5GPKbEfYUcJu3iwi9ZpFn20XGN/Z781mUuBULZRIRnrhPKHXyDG2P3/PI/1q
MjebuWHZHAoNNYdfbo1DzIwQWlvoj8Owt37ToHElcddSiNFw9ajxjJlwoOnI0e5d04Oy5qFIb29S
PENZmDzMmVK4wjPo478y3hjltjE5ja/3flO+kY1MZPNp608vSeC0QFvdm+kPiyIm763rHYP0CNSQ
44JkBy5Ty8vJrpsqEgzO8Z395G/UaLsWRRN4aJxG77MOfFQ7D4hm7QCiZrwjShquhZGPGulGbTom
j4CbUlWDk/ISpIaxpF7xNRO4rvaYUMujnkFWcmUPvIJhxsUjKow2jA+4d/kfkCNlNC0d7AYciDXq
H4BuhW/tVM85TYLUM8MnWAAv+j2pvhs6Dcfc3chdY7mCNl2aF9AnBfIIgFbJzECZdrj1TnsLmPxj
8ujh6ECwQz/NV9pSwmeAgX4UfC2uIfoCMeLltqiPjBDPkPutxUNMe4PcEGzCzmQP5pYlBuXfiZP3
1438CoBTJ13wMX7Fw2tuLRJWTM7JtuBumufE7z18bdFF9IbofjB7YBOPBwFTAzMyaHVAZIJNHWVa
HnoelV8fkDlwDq14rs2yKt1sqnMREh4BJoJOBEGPMiWu0wfgrxBFyiQ/iyihMUu5+ephaNzX+1vl
FIbpqycxUzftJf0hKw8eqhMiUdm9h2WOcAOawDg9UYT25eElkkIxoiH3/fcHvUma7ZtbjBL45Q4g
6GTsMeaQJCPr4/OmxGQ+Ymt1gTXsLGs2nfZAvLe3UBXqeKFSPVazSj7UeJcZyJMFJluZlNX+a01p
62Nxff8cQSVr1mnpK/fpXV/RutcRRNKwaLSrLEV0Xs1c26vHguCY2q721Vm7ZPK4V7jqZCjGdar6
Jm4Phi2jjgpBCJiHR/dF4vcn4HCF6sCMcSlu2xtghRA2ixbXXLR6i+dc2/YBNzvO0VMNnfVBP5Ue
9x/+L8lfsj3g3Llr14xvvQ4vWkx8sdY4T//cNwzzciR5n3NPzRjSnz1n5RROnMMiuZAj/wXawSnw
l88QlZGYHVQzNBcMTa8Qk1D+ojBv12oEr3AbjUbSHTofjpQAJy67PQKlQ8L6+S93gbIDymEZubmP
gIUejbtz4AmKCwvqC8oNLZ3DMTW/XYSrtTQX1XUAMmcAAVMequITER7f6ryE+F+o5+w78Wiu6L14
DaqPRA5TO7cP4inPIqxOjyk84euCIJmSkJWjzfijoNo56lilVNIbE23vY0dpwqdaMSmJZT+KeraF
ne1K8m+Qz0ZaEK8y+7YjNgb8XnaRbPejVh4RMer5R8gFRh2/fuzBrJqfYikhqzW+Wepsp5Cn1O2g
h8LnjnpUQG2AftHynluSbfAkuH/dHYk/X7df5M3CXRNQSX7qY38D0ahDSs5mp67MjwvEKmpOfLgD
ITgFOJrlWgwRpOv26Zj4rT19i2Bh07ThjQ2keS41fl4HiMc0hrIKBLCfgdk2PHbuR6iGwqkzOF0y
p7gvX8RT5HYl/TFJU0qsjCqO7gwUIX5u3mzR7vvGw3s8AyudGXjM3sJPcb630Yf5D041836sEgar
85N47r5ujGqJIE3YVHxQHL89ltarcG8ApP2G7lsRwjw9jE2cEvCvCgtGq55mFoPXFpcKb0u+tIOj
ZeikwUU9EwS/haUNE9iTPRoAA9Lppvkik1/MQ8pe1UcylU75CmWwVQ0ohUEgR8POlihfsm5E3vdP
3EzyPVBsmlAZhI/nb1ke3vkW8gkWCHKF7wdpThuFQBL8AO0bYuFAvQcyxddNmQSSZRugDoT0nVGC
9Mkiw4gt3xc01ulU/EQ18epMWNaInN0aiYN0aTKy5hFQzJQRLb628gE9xYOmt8OF79SKja3D7WkE
coZdMul/kEanFwrxOgb6rpx7YK0K/GI4kDl4wF+WHbTXWuvsXsZjOEctWPk5aiv7OR/SKJEQ3Pgy
JBxlUQmEgDNQYg/k8GImCrq2Ec93EPMZdLWczXNtRcMurWTTq4Mn47XjQBWaoXkZ5D5QRO8/Qdwo
rLbJiSiBe5BH1PncbMgy1gZWAQKTZAQPNGinWYVf6tEyaPeByPoR01c4TBd/8YYhDDBU6UeBJc5n
UIJ3W1y/Xg5eCfOC4UykMEDP73XznCn4qWLQHU8NBjjhzG5MF0mu+l6J99QBMzTIrdKXN2bxLK8P
KuPuFJBZKSHIV4lKXGVokQGhguIJ4xxrD06YBiJqb4QhsIFV2PK/N8TMXpUnCXsKfvk20WKXYr9Y
pNOB4aedRaQat61284yFtJY539AMM5LQuA92+0wMgTfXKHcD4a/zW2ARYMZ9jEzSz3bFAi+EGoy+
nrUopGwWXD1LTtCEUPnoO6kYP+5nn67LpXIxRfptW6KTekRK1MFYR/GpXsq7RwjwrDDWMbhSjvza
M6AAq7UOlo/cALYQT53bgoEmioT7Fs6O6W8wO+rclS8sIBofvxZE+/HtqF7p6ccPM77Ll5Ni0DAW
bKqXRlChjPBOgTtJ6354gKCdX8oTfoioN7+K1O94A5BzKjfpjqN10lKnM7P+rV1SlM7jL5YWu2HK
+XebgzcT9i4H8dbyUSnMh3NDqrTDcxF3ytN9XOPTewdrgATVrYnAOoiNa/C2BtcMHtDr2rin3jT2
90kuhea1x+8DcpvZM4TwuLEhh6CQzTHXbpfaoUBscb59tkbh5Qjtc8fgfCLX3oKJ/jj6sd02mYOd
i7l5iw7P36RpnfKoBwaDqk1a+A25IoUznFWGsN0i0uWJihpgy/O+L56bGlkEYq9f4hag6yfmPP4F
iG9+QGZhQf8QaO6oJRA9w28xAMG4IZudMaxfHrIOwNz5wtfTvS+A6H87HMtbRmcJi+x8Gn8uptOI
E98RxlASnkq4tKWElc7+8yf4z6jai6MROgskv0ziQARfh0U/ZKeXlzjqWQiwqXs4KgidQLb4mzxH
xUFqyzhBNs2X2rHdtAfUfAt9n2AHUYS3A6JHooQYpoVYe5R2FVIvX2Icp/MV5X4AsAxCMKqnVGoz
Dii4PhQuF/WPUphfxT2ZXBgrZPORZ4QnVjE2KMK1XDysaf6DKm5gVktnOtLNKdNYkEx3Ba9NMkdt
O1c26WW0QuLyy8mtg7/kI9N61Zu2JwgiEx3x+12PY9MfBJgMdSebbNPwua2A39K80bHaL97vV/X7
ADjLXH4YhQ4SYKUNTeKsY0cpJlYwzF/beBR+OfrpcxkUv15SC9TLmIRmBsKE4HEEb9fvYQl0wa3H
9ZPV9ivboemHFuhWKVYv5kZcDCfGlEQ4HIRojEDA6L8v6U6eGz8obM1vzmojC9kyPKL9sIiXMTKh
LHjDsUTV4r8UiCGI9/SmhcZXjUKAsR2/1HFQrrzbtmb7dzbDEn1gkHtj2MX5k4TGCIHDF/EaoX3W
1u+79ap9qfnDF2yjyHHDv9sN7yhey7j6VpFAibl528MV5YR6VnYtF1cIt2tN/geDI/Beyse2cjma
x88LZEW2cyDNOTNzlDvqWjLDl9t+ZyeLQwWKcw/B1y5VehhulALH2FGCS43gdjQXSTF5MGkzUQ5G
N9G/M8Rr537GVknEWR8CfbOcG1vU573s9hoH81STpgJ3r6QuLMJ2hxM3l7rIpcNT2cS6g4AAsuMF
F1yZATcs5QmuOBkVA3temEsjgvp8R+PUXX/EgW3W7l8FMnQ8nLANEXk7WJb9ceQD1knM97w3oIlJ
HqG4A1m8a5v3a8WD6djTHJx4pa6qWeEIP8kx773qKgJnUElvKYu13Qgyg1JyvqcOLDsjFAwZ9X+W
EaLkHOkFpk/eETK/cg0yIL7s/EuFYzZznysunzA3q9LZ14wYobkYbJDcot8aaOhuNCgJJWmNHHWH
CBycQuIsRUiiuowuJLXXF4s7JwqRF9N+W+QhpyHoWrbNsYulrKiAFh0mmABR+6c7crLtlH7Bcs1v
a/U6goFxZ6Dse9vwHGkdCP1Kl9YAK0/LL/PoTstPDfSYf3B6+Y8zNiekN3Afuc1MrRhArjANgl79
qVQMco/15IibPja9OEckAiT0sJE6yp0DxDniujsAF5Q+sT5FeYtcE01wEsmFZ+IMN7rGUgIwt5XR
dE0Y+acrgjyS/5jTGbC9Zj55WFBT8Z+al7j3BcGmhi0RMKURYJfhUQA88aHgxiB6ght8XR5Ad0wm
ncgfhZqrr5/aSU+1z7hhtXt0l88KuWsLhQpJABAI/3/ImQ8LX5x1eJ2wYPNZgjIcdfERrRPzHLxI
2DMcljefGVl1C5rv5xWdCOiOeTHgOgCKX4tuWHCNVsWkotG/UODHP/2qORZbGmNgGKTGD8wz7w6C
4lFqAQ8Ir1PbH4y5GPxYQ8Naf6X3wfJOwJF0mzAFwAFerSnn2mVzKNyEsp4/iOVkFnscGZiGa+VF
grY+c9o9091t4pHDui8NiLaksGnyVex3aWEODCmoHaJgZhj3LXsRBKyxsyjfPshldIjIRAd7NyMe
UbFEh/Xa00Js2lO8pHZ4nYxI5yGsUaTAPlRf6OZqZvYmj8xtaG2so7ofcJYrQtVtf7nTS6SC1iX+
6iROAbRL6H3xTmb/whcXpo+E8nbgTaGkocUtWoaL43sIk3aDR6Kiib38KxYDRTswtMBrYJTu08wT
Dj4udLpuTsJXyAJ4z1NPT6Nui9b2RgObNdt401ytJpJKCIBlTfiDtH2hr53Uhw9HxeazzDZQiCGQ
Yg9REIDC1Bdxjg4qQuG0IT8AYs0tf/97saTXBNcrvmu6Sn/R4YW3xQuxA3e/k02rJQ579mds2yDH
WBgPMNhxbqkcZ/ZZSDB21bVsiAK7AYmZDLP7n6PE8gNhWdwKNJRu0u71iO/UoBzF9QLnckyO5E1q
Tcq/aoYUAKsuhNyqZHO8d3UIOGQRDgA0lczpLvGBG8+z6trU7n2X6B4fvsyi8YBE/VAS4ItlQEtx
PMGt0u0POJBs6wO3HjudtAjoH86u94TDEnTqm6502/xYYxUYt7a2SBcifno4PKAZ/I4/O+ZBGbkD
YgMIR7kTpkuGSUSTkSeWU3wQGfhklmTK2mEigEXOmCPMzAJhlCL4b9rB2xS5PcchI4nivFOCpohi
lq5AE54d2MgvxbtvlcpGEgW9wh/SvQh3jalSxBWzxenBIF8h3rpoCH67hfTA+o3nOBlhkO7MTUTx
iJsQEXHXrJ0MWIkYMxNryQ+zrPxTsfPMmbnNCXPbvHpfZhKFVvlZkqy+eqzHUxrfULZkag9eGeCz
4jCiBfs2ZadWQX/iZoGdX1Cbz5VvMEcIywlRKpQTUCle5xdja4tzPw8onvUn+qlxBsSrw7FBsNna
+xRJFeDBXIkqtzOZkhJ+JbDSP2kkRwbmVELmvYejiAaWkoon89myfTnjh0l9tgLWjQ1Yz7ujd47Q
xqJ4exKzQu7DCQ8pvAp18hZq2B+GQXzxFAPd2B+3OQ9MDi3EIP+l1hXJo0nnJDe4t/BFoqo+fYFP
LFnigHTNwfqT5tUlD4yo+ysWRuu8Vm9OUqb7aG/MgK/SEoNez17OfbCFKF7WO+WvsSn85dmnmNJE
2TKeX99VdFtau35qdHb583rY2toE3GYyqXNNrC5zOwvpRCqGQXFnQkZaB/LVEGhW0NC0nkAQ39jV
0nKx0m7McaUOFX47Mw63Lz4kgy2Jk5lLdE3vzusinfja1/FT2ZbIkj/VnzAZTkZlN6DMpvcpfb3Y
t/GfhhUoVzJaysLVNoMSik/IbJn1mkRVyWQzU9PWrhs2bVqhaZtIdJG9o7fjLICm+Qy8VeJ3aR34
P1KN9gYeAn9bkBiQT/32U/a+pS6JFny3gSzWtkF1qZ/1z5fEhsuckZfEyNFlBL9CQQRCy4Cr+fgG
K8/Wj6D78FrhMQXwXHNgCIJ7zxuBnMKLq3O+TR7hM7PjL0MJC80vHqfbWWKe3qCyqY7Kt/zLlXg3
jEmKWkYm3Zd+WR8HCPPnqRGYCGESxctRGmTLHo2xvMcDgAH4IdSmgNLdj/DNTP7rtanT4AOYxSRy
GgjtyrDWb9aZHbOzLIoivdoP9M6mcwMd05wUhcFIlJD6NfjSrkYVXjJe7kK3AHlT/8Trw3Oen1Iq
4dcCiARf2C312j+SzmxLTSwKw0/kWggCciuzouJcesPSGgCZRJDp6fsjvewknaTKqHDO2fvf/zAb
JZsNfmO4mIqEecPZNcsbs4j928vYwN8efckBzcUAVjZYry/muD1jzs+14yyKlypsDDaXGRdHl25w
EbHpnP3MttmvrKCYRqSxkGvOONHi1dE6zJmq6ulIVX+xewLmzHKjgAFm5izT97LoXI59/kw8R7H9
GWyAsU5zYAZjHgfBRvJlnF7BigfE5OOIRxNNEmcI2EEdg9EOBUprq1AB5sTVJxmVAvUN0kji7fDN
YQgO8wXGbunzUhidXjPU3If21gz0gTjkAmwiS0aEtm6qY8kyx5alZUCYG8EypJyjNn0LFiMlqCUS
h4hodDUOQXbzPE20LQUrDBvkuSjBwk2F3/Jv5DKpKS40X692dPLRfIA02aKiAV6TIAFNsK60Pktk
UcovVsH4bOIBna5aixmZU3ig8Iyazty2v93x/cDdQjUrXuuGOdgqXdEEKV5kNakh7ShgGbF+o2tr
rawAdtZs0ORdZQQu9Jw/VWcw1mujho8zj+bJD38JoUf/4rZ+/DbIn3fl9wKGybY5l5a0FHx2LHzL
VX+y81T7tSAZq7ASo7GZRyOR8ABjcrKHuL1br+js59zCmmU6W70eDHvqR8CMVppbkNU1mO1F62ji
ibJrlNOvWZo9feG8s7XSzlXUh+yu7PA45/5i2TTs+rY3EOC3ayRAjDS5wZlKdgdNLEf3IzSo0aE/
pd89Flz1eSp7KlO0YjeJYVSaCgP0UUuzLZhGlnSCERxT+fik6qMwjHTQd4871mzPGv7X83t8q38Y
yiajfFp7zHYQWNiVl8mhejOjG4iLnq5ZQwUJGMi1kBTCpUed861Zkz3n8uByXsL8kL9HlyOVXAD5
S0Zxjh/qDWkSeS9/NMv5+r0c+0O6JFrow4g9VMvZXlmjs13Rmvj9H31989NikSX+JnvG6hkosrzK
fplNrpK1wCkPl6AwuqW24URmNDSuVJrbak8kNMM+lHD7gm/t18NIYqR2sIMdPARSiM7bV+FUX824
rdP//VETXzmRzq3LpTOKIFuHXb5XiQz7SjxZ4gYt9u3sMFUwjwK5ReooWsgk0VQkc6/tsDKz00MC
uVACFEvsSDBE+VJ2xwZ1IFENVcOiQ+6orGViujkXbenRA3g6CPUkLAxEzesjVwxdruUzX3P1Q1Oa
jyuQjRCGWQB+mS8C6FrRokUk218ngf0+BGe8M5L8u1AxfcIzx8cQLPq4iAe7HzZCFNI9WU1Q1whr
MSsm4nhjUgKSKtOIvkSVBqcurx1+lisb1zhqvTS/pdCEIpstZ4JNDDU5Fp0K6lfASmeojzJbcrtJ
J0Ass0d6pQJmEjjuWfCOvc9OW/HyOiPlYH3CrbLS5A4ZN8ePuvmKWSDKOR4JD5S72D6MZhBYyipW
q1izpajigGTOJxuGHEq8pq0pYFPi2KBXewVeTW0C0o9qAMwyMPCm+8ooGvTwzQVlRJBrTgTZuLKe
KHQmDwEqCjX/IDHhgV6UzXbZ1BXQxxi5zOgV2ielHkM8iYoFNSNLeMCL4LtJ2aXQMc5EuKKKhQFV
7g7KzxOXvXH7g0yPSkjYVGcZ0qKA/YUaQ0d62R/uhg/GCdDqXvABwFvA0EpQBxnG9Du0osGC8dFb
M3l+QT4iTGtblf6SnjUEw552v+R+xkpCZUOonDQcFR5CcHj3F1Hq7QY8lOp6Iu+hJo6S6/wPax4q
VbibinisMQVGkFK/cUh0ug+0u6f7CdcFxrksP7agn7y4CuL1A98+36IJoAWvBWY8cufiO6ttK9jT
X0wEKOCe6iOGsV1xoCi5H1TeB6P2cD8u5dOT1jfXRrF1nK/i/AewaSJYwWwNqROaLTVmvu4Sw9OA
ILAgEPdTZl82oGO0DDanYCs8yIbNlylsaWgdWLbY+YYtGb4E6XdPjNDyc2MDp8NGxwWd8eXfZDl/
sKpeu5KSsJxTyknL0uA3B7jLx1EiRIBhtGe6ODJUSMj8rGoLUJQaF5phC59bWwKVTZjdbttH+CWg
rEPf1/DvJ3+8zacZ8iyaz1HGhIhR90Zcpafkwl8VB/5h+fhZRbvu9LxVAcVp+hufh0NgxpwLLoi+
S8LGFjfI33gf1Ia0l22wtHZRLeBevFbp6D9EkYyZ+g6JWAduOVwCR9vIsOMVg5BAi5Q3wERsP30k
Sf9MGZAOlTukLVwKRDLNN/gZ9Rd36Gow0LS98QilhEAmtA5XqHc595D7olhBRWinK5qEGp6WuqZs
dJlOaovZnSOztNt9tFXuJTwXATrEZ51iuR7sHlgj1D9QNmgU6p8IHhFd1SY9MMLWtlxaOr6z+j18
QW6L7/UVlz91i4IxucluTXf7z2cPOAXVUWTgX/WX7CdbSpnk710509AGcBttTeC6ox8i1QPAncq5
5Chv7edPssps0c94aUxBoX7QWDQP2CI0EszTUcmk/scudI20RWKUlnR/k6el+E+jBy4XDIj+spft
mBoq1wbPxvhEdgOUGMZVUBvxaskpKqBoQEvAavwMomJBqmUCAP1a8wBhYKOcZfAiWDIFer6RBYMg
AnAsnK6R525eboQMRZevKRQMzosR68W9DIoNrLrRQwi2AwVLeE/96ZGnaXy8/wwRpt0NuzCkXmTd
RId6q32xQ4oYsI8mrWN/BOlTxDln5PiUf/1fiHVydn5bwLUT5OX7fwD2snzk6zayPo/8G91Ozvgb
QTxXm7EF56l4Qiiuw69TzoGrePFOIAzRe3Knq/AB+ZSZFtFG1kSCFlbQmNRszQWuj5WVzF8sjB4g
K80W2oUPGy0ahPXbmMjHxM384C1Ldl3714JVgd9etA+QQbsClGOv8KCi4jdpo4p+Eps42bebYKdu
pz909khHKTAkNzmjguXQgspwQ4qKboqPamT8QBoYf5Wcl/X2eZalQEAvJ5cw2MOR+oBqEisULqLY
X2kIcKLCY+ljIUWicEZMOrSMGVu3Sbacm9kIIZmvaKVGdpA608ESzvgf9LNjhMnqR3A+g9krsMxk
ayJge5Pb8/QiCO6zP8zSA8WqoH7F2QEfF5YamhKtgWbsZeEa2C064jqJjySwnii4ieAUiLEFPATu
tYjBjaVN1jythOAUu6bMkp7odZxwJUztFIIA01nUqACM0Zqz/f3avqaLN/08mNawxDFoPtv0L09U
fLk06XAQ9WV7MJLPHrgTZRk+6P3MQlxoG6KNSlR8LnMJBBspm7jLEf7jGAC0QYgE5yU1IVGyc1Ns
ryFG5Q3su0U9pynDZCtOTHwzPejyqurGoCqzbwH24nM/lMuqPFXa+fPcFJQl2fqFWF2068RTA8z9
bCRunfyYlF9qe1A4fZFYTdaUE+nTqttz1h7f6Vcvwwfe9WgJHOyv4Ndx9LFBrFoKlxdgDxNSq6KJ
404pldWspV3Ri/2zQeDKVNKYYOIkr8EtIDRpBHjVxov/x9bJYbynyW5cn6Byv4AZuQYYc77WzKje
c3s2Ram+h2KRf00P08P8JClwBY1edPO524t2LJh9bb1Rhpa8srz15h+zfuEBhT8gZLRqkScnPIw/
/4zgGkur9H6Dg+2yZyLUGsPoc7JIr/RNCQpBqvDG1P5NtAo23Jn5wjSaGBem8jMXszgptip4K6O9
CLgfTNnvqtS1txNpNrWzeMf4AyvEyR606PkY3yvD6zlPH9H0TF0UETScQDnobQahXWQwVCqSEMHc
lcRhRMWmjb8AtEnspqiggMN+h9XzQG2eOeNoGONA1Uwxe4SGJOuDaraqHtwiTkN6cnjaEAdgZaJm
5QXByoOmSKsVEHpBvhQxLzp+ZviYKJw7xGki4gVODhcvyMXwVnAkwb43c9N+r5Lvs4twTKpMYA+a
vq/n5xhirJnDpImXUDz+kmPNqDBxeuhfZwq8V8+QA+R2EM0Bm4LEqGsdY2g2iaAz4zsTHd4h/Ecm
a1PBcIOXxergY6TE/YzOaFaN04t2FkS8BEzMdNNNQkxx775b/O82oYipi5sGeFEhI8CalVpPoI+b
j6RAzDIZAdDUIQ9n8ocwEUUkHK6pLR+Sma1Cltb2DXAp8/MjX0rh2qYObS7OyBhfCxoDA/5JriZb
HQcfpkjYl8/v3TcfJTNH7RugBK4Y2DHmtiizCamlqmxV9Onjzcotixco9tvz0WBXQ2IEDvfomHvY
8v5NVrCpkZ0BNwlHl/ref0l/wddshu/ygtkzgBE9hLyEDSu0OyB4EM6XvMWLIg1ghK85y4vIUYMr
dwV15oThwx0Wap4RjZKeM8lSsT8edgqE8ilWkjvqXAWjgPLa4GdNaTFC2fJeIkMiHSUx+CxQn8Lh
lypTpXsip7myKDT5WJIAaaNeYinKFset0m4UhNzUUJieLWhG6EQIGj3GdK3965S8oQoxMOqXb4oc
7fhsOCLZngp9lbGl1Y2vdMc20ODzruvkOgTcXhJQkSc3+OCsnpibQ2jBp2ZYsyFjySBBtNCKrUIc
R0PWY7eC8x/l/0y8CR9udtNab3p/+Bq+suKcvl0a0OrGiTYrLHrN7iBCw9LoqPTkJv5OCoc6AvKZ
rGNnMk30zybmw2Y2lle4UAG6UORqzUoKRhjGjmFvxVZzekM2/xhlQGlF5wsv+FM4NVQM9UcFPBV2
rDHhTDdVrNlpx2g2RuiUkL/TqeV04mUKm0VhQZ44XJAJzzVzUjIGwq1oqTkZrpXHuXDVXHl0JYiu
HQPJBNOKUe+PQv9ZHnAXlHAeApiZscr5a/hqiEBbGLfNOvlDoPwU/CI7hLTff1FthNNlPbFnioEo
AtEqjEUgwK8JlqVw7hqb4UXFAIewVXYmBa7x5KI02xQRUHF/4rXM0smuaeCoeAsEeoheSLOYdM7e
l6r/7p6b+ct+1kiUoDWcS/aS0XEJJfGW/eIDuYxuaCdRh6F4HjYlIyi4IIGDoUQPsxWLARk/cwRf
lHyUAz/tGqjgiSvdNmqsFrfUj4N/C/tRPXPheIjn/g+Bp+apYN9TfRaxoRuQrwiKqxxoPViuYi8l
WpWjENRQ63hpvD425Ds4fPIFQrH3it360sWjZln8/bBiNxVSGCzU8JspdMqhCKnBob9zD7wTi0ob
4xFEv9x8kWa1U4+9UMHj7rOL6ysF0/CyJ+uY6Xw89WXQruAuUzd8T986cEBFgMyJShqOk/Ki4Kj1
Z2ZA/X/io5RYGrAfnyehEpf60DEr0K6V6lUqupF1CZzw8lkWfYXLiAHjN5uPk/dAtfH2ycESPoY4
fH3YCRGMB+hV9FdvdlCfFlqZGTEkmPAXmz12ToURE6UFNR9Aa2zxckJ8VEEZuRYYvMLUS6ihKXAH
sIl4uYXbS6M/NYKJWcKx4D/cvUNkdU7V37KnOw/XT5impc4savpaisxEaZZwSadce3rQD8/wZIYO
fQJcaz99UANAk7MzEuQDC/Y1q2ym+IrsM5hpLgwkIIM3x4C59OBXVLrSQgOWrEEC7hSKYBRg1R9D
C1YJOqihWDL94Aw4NthBJ+8bcMusOz4lc/IYgNtRqHBfz6eO0DNmus9y83N++rTML3X0Eaikq6iR
JPiWPAwA0LeVT2eOj3ewFOhbsbMwchcCbywQY2TMY/11LW+M7KDY1SzLYJVhaFXZ4tSIWFqRMUw8
5BrVxMpSbsXlAP1IfJS/n2arfPJF9I3VaFfrIYYn87HM+MFoSVBzxPEjOnYX6FTf54LNopKOMFMb
ilEOv1GUg0p5S0k8J5KtRyONctYso32HSjHQe1n/pWIQn/aAZyj3hNZYr5fzLke2yZIWb76jdBNZ
f1DBtZGD6M2xg5L9ZthnqA2SBprEQtimqiFNbQE5XMIiMQOGB4PWLnpS2yR3QAcuZy4mAj8Vm2/s
MdNQeuuDLk3ObUVbRPdeW0KBrzM0yQvzPsWep9SvceJlmd4arzO1pX1669Hmd0+5DNIq3biLu5mV
aD/NDO7GjoXocC8swg/MZ1c4sEcb2G4FlxfHzlo4TDkkMvrUI/seYurKeJ4Z45DAARdxy0zqhh84
9PyZJZ2UVbmtT7wUA2fNBS37ItRnRNEjRV1I5syaAgakJnsmdCoAbgZX7HwmUQbK/k25BZZbuR93
buF1tZ7yFcyNq58EjSyjlxF52Hbr6ggi2HuFNXPml3Sp0F1VeEFsJ4khQfAiC2R8CBaGDy4SFAhf
NFd8Dpk7LBN3fpDsjxU40o2ZErRZbwwGw8/tjfoG/r8u6YPZeijmNxTh5muD5NF7bzJfW475YtEG
ozCHtUaqnCJcmJZoIYDdunu6sRdYoTtg/zIF6CfRcHykK1R0jbqIwyX8dBnsH+bO7CB8US0Ufjq1
w2NwyO/zw3viq4FJwaFKdkjgl7ThMFQQo+AaM2MdUZBknyvTyM/rNCMCBJ8YjhyQ6BKvgHwhN0Rg
by3rl8jqhb+wryCFJneJAXy6NJ/nl4MnndZjpbHA9RxYEdevBQO64Ls5y7DnWqjmzuf4OcbX8Npt
uk21HZ2F0tvTrO3KRx2FwCuCxyMirgCLvQM6eeqfQIhZ4akw5YPlNPBB+WfEyJFx1xyHHt3ZqNR6
4wVdQYy1mnibNWuovLgQ91vt9v5DRvW+a/SgUJU2sCbr+3ufXWdeve+PBfsjc6xFsoUr6MIg/3nv
Id59F9SMnLCxNzlp93eKuhdVK2mY0iZlpfAp5fu23n46zla8RPBlQDpPPZ6cq+qWPgH4kJazdGE4
yKPf25RBrc9x1vcjIjzHSXduiNhXZXbfu4Fktx8KjS1iYzZG0ckG7LC8NNkIhAsDdWE2GCAjXk46
/zmxOvEHpn4B0avfctiCXqqfr3ZiSsU2TDHSeV/z6P5CCcnh7z23KBcEfRZCMX15XTlaSKIP1oAL
EViHd/CrurNVj7FXfmQbEhHNTJzit5FdataZeKmhPuD4Iol3icihdI8PSOi8HGUbwuRymK1SwJNP
YbGTUImV8fGN0cQj9pvZRQiMTLGfNKYSFnv2k0v5XsSTpVxJIxtVmni15s8y/CItNYM8vmQ4Es/N
rOHoUtaiuApEeIIIJmFUiTbuIYPEoXEUoKl2Ab5dhAaIHn4ZqAeIwvlgdrCfzteT2FBu6KepWQmV
mBcU8gj0OO3grPpImgGr0hkU258S675sckjhhHCQl/eMhnw44Dyjll/MowI4Y4yPKRFR6vZLtYTs
0+rq68JhzPlUvTyl280ZF/VA+kKyCjvnKZLPJt9TwcOEJMC86qXCfQQ1iYfviro0k+1+h2EChBA2
dAVASHKm0r2uYZiuSgKBKSyBeLHEpZNvTEzAyZyoEpNOntp7oGJtgxaxO7NRHPdB48HdVEdRVjSr
2tQX4rUyR4fFHN9KW0BLOtdRqqE/yfUqnaC0EPmq7WVNmc+no5E0XIOL24gYJFOKrylz62Qrof6s
A4NOGWeURUYvxNtmbCy2Tg1aHMtGqi7fjGtKM6CWbjclRDvFwr57WpnCxBxe2wk4J6g5hbr03X2B
ogR/eN5T3GrfEbb90XE08r0Dn9EkyRai3gK5xtyUDXE9deM/7OpcXvSYDfsvWwoNEhmMHCrGzIht
RMlWcJT+NQGTFQD8Ep2UT44qIb2QfVGsjsoI7rsf5EeYv4CgKIKNA06cYPpoT7TlgFcFFCEAyCV2
+TiKTFRG89YTB2cNfzfIcjh+GRlKAoylABWJw3WKywT/kTdauYlbkH6GGgBDk+LSP3XRET2OzPtM
W30ugxW4o/NR5ysbvlG+Sq5iTrzWmbjlStlgBWf3K9wfmJQgVVvNNtKPsJf8MTikBxnFBMPDFDbF
eEZcKrt+SWDTaC+mruLV+wir61zdX0wCKeIY8IPugZNo9UL45bMG4mR+kSILxnOK0qc3cZ7l3dMH
YDjSvYEd/bYzU3lMwkAcc3q2sI5s4Z85CY47XWiXms6tMH6Clnu0FlsiHKzjo9K3W/4EMYd+JE2K
YPJhsQ0XR37JLTf+/w9a8NREnwLlP8Jds4rXMLOcMUG2pjc2GfebiXOEGfsgn8X8rJ8HeTPzVVtc
ZQ/Vr7a9W2xFR5/Y81Wwqe2JN57asa3+c6gHSA8g4BHQ8ZhdKWnpgHNOU67Lmp4VciYzNVrrf2oV
OHN8E7hF/4uWBBRYWoFsojgVEhNmDyP06QUsgkVW3aa4UgvrUdWNaNrJdtzrmPR3eI/sR5O6vXB+
HdOf+pge0dZjUqGKBhw9BmCYchU3lu83t9iwTc5QHidO912TgDq5AEerq9nTRjrJgNeNdtxjixgG
x/Q3RYNCtlljyQyF11O/WjLr0yUHfs8eRBO+noYPKmEtL/oj7q7pgVSmf7zKGQkn2IRqixcMOZwt
chvyFGqz4tzb5DbeR/blIVgzKEXy00L1x8pvcPnejn4+NOtyPcxtsBCsrtiIADFReokZjCdWJ3Ys
Dc42eIHhYIAPraO6qQcl/PT00q9paI4WPxMHmwMj5f1oxgoTq5PygOob3bCoYsMtNKMXdPb/F+sT
e6qIoYF6VClpEa2MTOT8exq4gaZPUhcp2YSQ49qQJQv2s0K9siAyijdttCSERhYLA8vXGc0LTQ1G
4y580eZ3hqSU9AZodqfip+dFX7S9+CV63Tqxuj+J2QhdLTjVDg7/QHrTT2/LPzVUpSs7EIN1kKjv
/LuDWcD5jVWzNh0JyVgC4WZFB4ltNZyWq3od/PYSHrIVv6UzgcIxrmBWKy9nOfFU2sVfza9tYYU+
cZ3vXsvXLtgrprjEZsN9efNx1feQPLlZp1YItPk05xzuaHsiK32CU5k42qvSYlb7oRtTyM0PfKZe
/AjZXc6YjXzHsNkx1Ki+W49TWzoWhHPCPuyuoH4r3tEMcD7y6NJp7LYT40/y2ek1ppZvE4Z5jQ/0
7lUcp6HxtiSft9FSh/RGQnukA7qbb4dAshN9WYnvF8fWSjBlkgXn+t9YIM8vrEgDFrVNTKb/WU28
0hH36pGbsgh02vDQoFOLRqPhkQHLQEUDcMJhjNpjzBWlvGhHhIToNekAAVrrLIZCGe43tATnfh+d
CjfczvYdvpGUHJAqsTUAbfQG8qh9jZ5x7oeqLUyw23J6tgA9RgbHbyOsuhklrj6O5nHXOM2tRk5M
Lg45C46k0jEvaDJA09K/jxW7PoDZYmN6kMH4rwRXKXXl8MK94AXIp0Nuh1k71oz4HejKDxTVNwt0
M/tSfvotcgpEfNtkMlrMynB6YSiPyhYDnSoMuo6Og5EODoPusEMNjAI45XJj+0Tn3xsNFTWGhEB9
ZW1jYSBcZfys9PgXEiZY95xhy7/HeEHUBe0ewXlfIqNVIjGH78hPGM7MXc0sJRiqIeIsTNTihTff
VoaMtSVSdahCC7wNJKwPpq44wwJBBKW+Ru8FVLYU3yroKPQobzPgo4MXgH6m3X4mrFGMvTlvDUbb
KORYEzOvhHZRzRl0FKaUwbbuGbvAD4L/oX1J/WkQOEmUv4yFhCU4LCTkEEbx+eohhFTnF1k5MmIq
vp06Epxe0yXB0UD4EW2xS6EmxREmsbLn7Zk4c6Bnl2eaDEtQM2t+BQtoKCfR3yqH6Q6Bf8WJPfWn
ALgpeErsTF/gZWTgEB/w4VavAdXm0RWXT8KaZvmEjIS9BIHwCrF62royAueet4vBklAuu6RACMUR
TGzRPDcEwg1wfdKCRxweY+ZLioC0LGaXVemGn3uFajCBDC1D7KzfEzcCJm3eR3jkIh45QQvCAOH9
JcNmzOM9g9jnFabT0y9G7URE3JLVjkFluNriBwEiN1lhy/L28Xfn34IS+xzF1qOsdJQwsVtjnfsz
+QJYZiwa3icHdaQHc8ZQphIvjDIPOBUtC8NBhb5nCUgBpaq8l3fhPI79+zENje39c579oVRhMvIe
LYcFblZEy2d4OSJmj3O3TZdAuHVv4Ymn4rc1tt4rniwjOgJrZ9wNYThWbs7UC9SXZM8jRr//ny5x
bmewA1IL2v+osztT30FeIJKhbY0O4WS9xFGRvxx9eMlMAQtnlrOgaEabQN4GI5oeR85gjfY2X30I
pcE09Tv7+bipXVzCbbES96iJnMrRHGUpYaVa7pDcWayLvURHVtoy5OuRFmV81NGua4bAiNhBHFOx
Zf+Lz3zErR5DLt8FePLtOKa2bFPPU0Es9ff7C2Wuj3mshW/unrTGGg3HYvLT4aWxl49gp4hsiouK
H5N86bYFpo3CUnORZEKvW8xP6X44V36DEpVn4z59rlQvvkjUpO1CBrLCAskj5vaPq6Z9vX3I+oCV
HCE/ICbj3NCO3GLTboQ1bdTwCE/gQQivLa52dossALl1tctu2l7azPH0mHsAHx/QP1AwKh9obMiV
9jTTz0PxC08spGNcMwTA4BsSscHY5mkJ/yKKVChWwD4PCPd0lnlgwZlnXCZAIPXJVsLG68zus/ji
Rl98Mehe3LTFGs4Nm8/4Y8wO/Rcdi7E65zBpAsjCDuJO2YV3ka0VHQHKfXr5K/bZ4jb4ATDFefbF
bFnFl2M/hrfBOYS8Te2iLtwQqB8HCQftlBNSgSHPO5FGvfmM1lnJqtlm62L9hrQFQdko7uIuY4Qc
bUfxMcyDcNn/JkuoCzN3johvjG7Hmtz+/PLhjv4a36NXYNaRP+JkLxteY2GKInFdLpMKfJ1QfEDh
NFOSmTRuKm4Ii9zgW7JLt9NVQUbFlFBv4h/tfAtZQHLe2+ch8KcO5qvOa6v4c1L90mN1ShEnqHsQ
jB5TTIgAjJp1Xh0T9nIjM6qbMiTCL86OWoaQDrNnOYJG0Jhwp6IYLcAvXhkHnH/3KeduZ/WY3IdA
nMHnUM3XHbSlqZMpeO8YDX0Thq5foGKGYEjue13v22PhZm6jM1/cSDDJX3d0CHvUbAeye3eEQWFX
tMhc8gxWmKP+vDevhUCx6r7POFd8Qy/fZG69gPKI/trA2MK3uh36k1OHf50H3KYjEcDGATWUiSHR
h3AueDFGRVK1XmEHxUGGYgPhiWq+V9mTN2TN/QDqChaGuxmSakWfXesLp2V9kWlfteu8WVfRUqxu
Xb2CxYuzD6kfcNLGvqSHkIxxlYSYBM+UM9O9jnMa41ftkX6HRFTiTDLFA13vLOIGsYWCkItQRaI9
VtfKM79W00aPus6cwvhf04gyC8Oy4wPKB5IOwj6eke3UAACBmvGBaakDbnJ687N2U7bVDesaJLYk
fg6w0NMrnnU/jFoB+xEr0Zkz6GLbfPnlrf3tTxCuhvwFkdhkIWFDs7i93caXrLd7rq3ZBu2qr/5A
F3TC7YfG6xpuGU4xoc4Wt2JP/FKMkQTH/2Q/9dC4gKpHpfEqjeeHBDMTwRKT8BEk6cdhRbRLchyv
YFSM2s3IHhgAC8h5HUgZOAm402u1Wpa51dY6kFBJY0U5THwwn8dFpMmjWUmIXppQynqDz4lSA3uP
GWlIFYDQX81qht8MlDlm9ZDHQYYZ+zkzWoY56IHSAXrrxNXAIcCjsV7H3/NHbqtID0bHPfUnP5WH
kt2ADbjkBA7O5RvGMibJlHKZOWdB5kVh0kmG6mAycN18whz+rTEc4r/wkQfOHBbKGKLidbGdCyuh
MAW47yghjuHTqSiJi+UbOoctNQ4SbKFwiMgl+mG2Jsn3UeJAjdswl+BlDoWBBTulmuTM4EyhrGm9
VwvTHgA32gD0oQ4CIHnb0uDVip0Sx4QpIGnnspt05ie1P/xcmHCFPieooWVjgKrEykgeer5NufML
/gecs1whTSInDA7V54Z1iJd/ETQAkkndDVS+hYS0hnZ3106zA8JWac8v66eVMAGjXWPPSghT0CFV
000yBQA5QskHpUPG+wo3LSSebA2g3wCRiTFhti6Rv7moh1WfG3ApxySts4ro9U3UwmilPkHzeocq
hEAN9AcBDkzbgbrjByc2TFAoynhufA2p4ky+ljus+VHOYF71IcIza46REsFTlHs0Bwvh3N4lj3uG
91jG6xIjBZgjUIGpNRp0QXxbArWcOgV0mte5pDJpXohLre65L5mKjx019zBO2tigAzHxz1CpIApH
/pbpkIqhOWB29/ypR+KXRSmBMTTMBUxKMBtgcgWLXvr54fPEeZX2nhptE52GK90YJuecuwQ2Q98/
VE6/b0gPjpGKhDviIjh/8mOEAAyb3zPJJ29o+lhNPEIOT3Ym1Dy0b5fPKOiKLoUbH9Vdukmt51bd
qBsE7CQkMNCxU+NjtzxHuKxXijG1Qdl7a7pRTRnlBQR9TE+YHgJaHdjRrXfyJ1BYskL+dQlc7jl7
FEGerI7WfVFaWUAdMJMo6Ik75H8qFtQtARQYCFegjEIMe87ucFrJX2quky1U5ZN4fDn9VtiG8UI8
Spj840pnYoj91W8gYy6zXXmaPvLt06B4OkoeyfWpCYuNGwCqxuQLfgMUe7j8XKYYs4xvSkQclqE0
H5Vzv9FW4qk5xMvJr/KTPhQvXJa76fF9lRzRnJ+qv9p/XmdnjX0t99msV2zqOBmJ+ueX+1flMB0W
BfYmbBVVbXFXlXvte+rxUXuhOoIi/EVN/GkIFp4b3Dd88c/nHt9z4RLKR4hOGrVuRp7qOnruX5Hd
oZinhoUeTDAwQARxuaB4qAwY2sBipJEBrJjpr9F+SDjPlqAtLpRhGOUwVt7rWXmGLojL4Oc+qRyC
HkjSwnpIeG047PG3DPcxGDr5YBx5FekODrGkICOEcQLKADDGqQP8wCSQoXfHBy5bGHUiBEVOekdT
Op3jEKHDTyUKgcEori00o/lRPBV/NXXS7bg9JuZxwMu8tOl99W7h+/73nppnES8eoC2L8XyAyMdv
KSgsyTmCWyxAD5lxsSr1X8RwSEGZQwMbVZ0Bl4fqHMNQCiGWb7Wpj7xx3h9vR64cPgxGgi0xf+KS
JqLAJb814Pi+6ckiA9IVdieMtZt/Imgk3JBCmX7CrT5C9pUrfJdI4gXZ532NBtpeDGyQeNC3Sihb
CWrrjDp2MirtkDSKXGNKewRVHOyH/CG6ih/emgNai+LEmDdcMRyQPYjsUBRhrt1oSWD1fwe2+sX2
ak+2kT/+CPewdM5TC+h6mbs0CTRHLr5Gka5+Q/p3RXKsBX7krHeToBwC68fQemxcDW6N8cs1as7O
IsLDgFLEAx3P4pZsphZPyhNr8GHBvNyCBHtwyCOati21PqTQ8UF+j/HZz/TYwbmcQhbWFFamgs1y
pq/mKpY8to/xurBF8WAszuQqW6OYwces1LePB18Aio5z33gpgasMVoH+i4zU/P2NjL1telPdu17y
hecvvN964eNxrjO5pJBCf7FAHcXPNGf8GXMBnQOZ9j1C/xD4oRkZYAY2d8Uaow5jbiQMRjudocZi
czgcdrsfLHisM3iUzr3Hj2jxB6i2OBCBi+YcUQ8TxvmCSSxGw92/x/jvfL6G5WxLEcPg87W4B4vr
+ArG11Qvvr95fTygmJjKNbHnhrwfX9NEp3T49wmM9y8sWu5jvB3/3dj7/UT3G77V/z3GRKJJ5K0V
+rD4HT+4ifnLrf97uQxLcPhlvmA1bKf4Z/LJPVgH4/pgheCp/zw8jWOp748sFN9Hk8KTp1vI+Raw
EA/ESyYXb/31tVq1S7I29BuawrEHWX5tH9Ck+A4k+f8e9pZhEw+Ny/fYHkdlFMkuxvjOsODi5wi9
1/h+cH7hneFgpDOt4rOly/u3+sbrPK7C2sl0+5ejFSTJgoSFayXUDf1pje6a44XqnMbJMCyBC4J2
5t99gQpmF415yWDJw2pYhcthVa6nq/EhrbKlIhufU354/XtkO6psk3dpJLvx58xk5LDhbkdIJ8Aj
237IzsYNePfevrcK7HNzxI9tFBV4LUkO2BjfNuLkiZkb0TdKQ51fdTTtqCgGaBkzndHFCtmHkRv0
LmDL49fMTPHfQzJaGy90B/h6GcFvjM2hdtUM77Q56tLVSKL12WPeGMKhZIv/I+q8tlRXei38RIzR
ZLh1xDbJBky4YWByzvHpzzftvc6/vbtXNw0OVSqVNCVN0VyRZAwa1uAgmG/23NudnB2b73kIZCEe
Yx/val1TlgRIhfrmUNavHEktLjhSyAqG3MYr89MoDvZGEK4G/mAVLIJRgKM5Sr1Mrb2zsfoaYRjE
wWj0Z7biYBXolyDkvxUC757MBbS/vDL6OJxsNJkgUN6kxVlakxYxhw6Nm42EIg+QSxqiWR1kYW2w
OrvDYbMw/iTnJQ0qAAxQaWNN09rf+jDeBkWGljwsjg1HntLuPFn2pHY3aj57ERbOqYtr2Mg38R3a
aE2q2D5N9qRrm2qUQ/fahiTbl3552xqGH81jSERnWvZwkkBXSKFyAcZq9pmiQxmQQ9SQLyKjXsW/
oAQhe6xZqNPN4j7TQZY4RQXU0RHZWkfyuXVQNODoIDsRJmENTd1aHNy3sZiaGk/AW5sST/4tM/qL
uAynYbygB5VFpTSLg+UqdfUxlvM5CzhTc/pdkRpNQIsGY+nMxVfDo5OfQfyGUXG1d0ndpQudlDj9
dGXJf4yoO+wOe2D4Dlle9s3FLjLazW53uYwU+tEXBc6oBnKAOR8/LKNl1+0OXdQNBV5wI1xhtTWo
68f5AcCavKP1F6ZFDXLdqTuwSiLNz5AF0tDMZhJO6iTq/BwRaj5zDVxyesKwfD2o72gzgS0huxjB
pD4CU7XNdgdS2l5H05C8/jNKt09lAd14DUrfm7BexXf75TBOZhwvwtXaCoGarUXVmvKCRJkYDN/V
eQNqSKhFzg2cLrBY/e1trJ23Ee4ZdTi9UVUE8znORl9hr3tLY45Fz3E0+0cqE868pGiUBlAHZWiD
SKpfcwFDRZBDGUmzzQVLS5fjdRnuEi2J6nJRvsv51SK3D82GFmbjQcal0PT24cPuDiPYE8j1maKi
PsTT0F4Ud6xRUzq00VCUwlcOJbY3cdxRiGw7gyXKO+Ke+0hKB+RHD8Eq62gZ8XrNiup2tJTay87P
hZfz7rw5HDeHc7frRjxF9qRnQnbaFPKNfIONw8ZIRe8dLNlBpKc4ScXUdsCvrr4jXP7bvVBzCOcq
ZhKVTdaVfxMSbALoRKk8pdbFlHLT+qORCApDb9wHOfZ3ElrpsAsaI0Smq50eyu9UVH5s1RIZfYpO
5HyyCMhDO6Gopvcv6ggP8JlB2y3j5aE0mpDj8M5z9KOEhSi6lKfZKdhsX4RDjKmr752O43XYjtIh
qnIrdUo2IJtxUGZAZ5r/TAbIkDAnf+ZkMuHlm4VSCxKNZeSyEXLkjRYqcVW3+OBEI6eivw5XSiYC
frWjTfgTGm7Sp0uNGUV8Okm4LuURPPgkxzxxGn5RlODD3dN7hvogLkxuMZ/GYJkk/YT/aJttV0df
u0WfaVJObeJP3n1GAru9jy59KKipfvygwkgGY2jImPFrPnzpo3VD5hU8olDPv6xt+8279FwELI0P
76MTBbT6eVSeDij++7Lw4PrgtczsgrnVLDtSgZ/mq6nP4BRyjkyrCUf8wrh9bH9XrckT09T884n3
MV5akFJfENrzFiobfHTUZNLZGicLezvp0EnTzEGZSNSSB9cXQ4dR8p8NgRgzltwqF9SSJNEYBcmH
eLt6PkxNXDMzZuz5P9EOggnJ5bkcG9ViFQYjiQPnIFfI6GginrC2M+o5XYa54AIb7EwPDTqJ49He
0PmqiNNklM44VP5GPAo0vZxgi/b76SeAIl1Sd5GCrJo2RAcr9M35ZbJKOmruxJmQNM1GxpLs91mC
R+nS1O5gWff7XqeTcDoeegpvy8WruQVfKO0RFFcCJFlEoy0WjboVLtg+F2wWwahVkLmLVN2sUdkI
YutghnxixNPyTGubC0XS7W536UYvwztj+mrFYY/9d9f/bpESJI05T5R3EBYNZHbdmOHjWk8DPg+m
7GYdjW+qGjUO3LXyACKu47VGgBiML9xCeJ5/NjozcpeuFFfE9iPtgMkNZpGu97w1wbSvkGKAPHd+
zR+iecfyJ0DjSywVI/sQE4ClCudAX1RFwW5CWXaHxFCo9h5S8guyLEgAuTY27J7hIowxRZL+weKC
rEFrbYwC8C8La0Tikk6RJuiMWDwRuYD/2GUxTbFC2CUhCuKXxYoxrBqBbBNt2Vq/fTfqSmPieHLm
yejBnaQ2j2yXqM8oLz9h6vsd0cDaJ1Kbmj+iIEEP0I5IpawSjX8u/ZqQT4+8aJVRAsKLujEooNLZ
fjLf6eQ/WJb/Iodx/EzvkNtDiNPH+e+cnU46Y3BQp8fHyZOWIFsNrj/st5g+E2GoE6YDkTlcJ28d
aWmnwiAxp8+Hf7QGeCJ+0ZzN+GEVTk3mXjLVkqBZIX6HhieOZ4N2jyR+v2qgGFvpXzl78DX8Xu9t
rFh3LITWpJOc2DAm/CkMeyFCBGMyy4q25zz0zxk9bSRYZCbIk+RcKiKLUsgNfDUJtaXlgfifpn8z
ewWj1xusvlhFPImmDVlHamXzsYYTVhCqhaWyWvW2lp75aLQ+1kjqQPPIW5noKFq643Yba/KsvY2N
EifTW7OF5+zoMZQPET0aNVw3beva4vW3I7bOFApt4y8H8Oe+W9lqzwSKOgvykGjL5CJPVxvB4e4R
Ws2w7pCLaiVGrtZKv8+NoiLQ/59m2WEd9VmvulK0NyOPt/SB3NELnT5OV6oYeLBO0Uo60pY8RI6N
qoPyQrZ4MyONtPCQ7FJxyEyOkquJltJwaHafdiodug/iRQsYK9D79BaG6xgijF23gGdN6R1sTOJS
znWm4Zbvuc6bNn1S8bs+RdB0m5ZwfSypCql+lcu6Oxx1CajmTCus4kpjZa9pfGTDZgf2FyETpvjl
MCk3IGPAQTfg5eDhMJm8q1M2YjhlEAE5GyS58JMckQaG3GIBrKrPBkVU382KtXB1JTj7UgtNkwV8
NWCk+xGeHUOO6c0OIpMVJS/x6HwMt9vsnnCvQVPx7KUltljEGZ4jf1WS1GGIybDnkf7QAQgt10p/
LphMegcrYMQdxSEqOrzaHxJpUFncDNEllrSaHGp8tGrJJ+VV7TPQcrDI88SfoFpJ7XDYAS39RVdK
9a9khuYyQCkS1l+HYdIPB097Jj23DkoCwWuANJZB0raqn7TvHvDLMotfio38NIxZ4QvXBrUEJhRe
HOS+/RcKRH7kVB3thJ90f0ly58k1BidGQwdClQok6g5bcmotZTMCQkwbWLMXG7cDaYasFTOHP8PU
QrAgPUFetl6i3o7ZY1PdAB/QtgGfA4pGknJAzQKY+8TRLy+zTNzTPtAGa9e9cFJHKld7M/K86vV8
f9aesf3EOJNVXkNpc8Rygy5NHicbGEQl/QzDqMWGQl52o3o7OqMgMMvijfukpFwmvkZJMiNJRdnT
i1IgE4tD+JTWjfQrEin9r7Nan9EXcjD9mjlvErep+7EmosdITccJqk87lsxD2Z8S+nQ20Yrc4cnL
9h1e1KOxRrF7ZAvq9KlF2ZfRod2fF/kfVTbp6DLo7FB3K8OHeUoK9gRFMeERpTD1isRN4oMC2dtO
gkZAxtn5bKSd801GcE/I3tCnUgWgD/KUDOPia/TYE97IiVRkNi4TLCc9DkPBnXKGfmoqBQssDzlN
QSCzQ5slzNfsFmZYNFiN+jBdldkn+RhDM7IED2gQCzi4by0MHovvMZAlU0IMwB/Rwof9k+1XG8sE
m0igCGD+OgSHCeD38MFibBqt4XZ0EsxjVLSMpHSjEOv0tgEsoAFhGP60e7BmMaSxtvzJp1ltwITv
Hv366FcHb7yBOK6RyLIjcceFxyefEpfXWGphF3wtNBkckg6NqbZp3h3JlDlGOP4co5rLXqKlTVVm
itXIZfkh6zD3bU1A+Wn4xlSR1SxTRl/6nD6N0+JUVmn6K+XG79Whf53lRqwBQPE9REOXJo3WwA/o
XTCCzs2R4aODcj73GAtCFbyJAeQEsWaNLfYpX3VBEJKFiPGC0JDXwW3LgSkIMNVSWKfGiNw2GbkV
EzXI26PUk8+ssoQJZy1p83piVesLnxquMDTR09Z95YDlmCQkin1cqkcKXZZgAWWvf4OgbGGN6l2s
ob0RcmuSgdXWOpm9cEXuYCrdLMegxc8oS0ZT5kgqM/wRlj8DW8HD73Xnczc6yl7tooWknDx0UWbQ
Ta0tTrB+lt7RQ2NGjqhT45BbmBcU2Uc/Y4FX2Im5a0Rka8yHLp4a4i3LSzvYETJEHdC+AkR+SRzW
5Ms7kdFEVw2D+q82O42AAj2uoMsMGcDgyPE+2EUsNiiSP5GcOvJZ5NqyPvR4qWHzzzJH8tM9W2pH
CqtsLEAkMOU0n3RITA1RrCMWg3xBDY60kMx9DZHsITAITFpcE2zeYPSCHgMSAO7n2tiZAtl4MsaI
ha7dPrsFYs6Id4f1oqcc9bvzZZ93TqRMcimsliSkgMtMwCIBlHDR8ej6I/arLFihSUI20eap0hgF
b6MXNnRHejCtEynb1Jxny6Q7IPCc8I0uBVsCxAFvsXM6iUwveTMapWw75Lrpfou2LGJ/avJuAGgF
xOfnaCVvDfSWZjnKUIh0X2ZJag/VJSXjHfzsbvTD3Pdwbvp8plN12NOEJ2RmgdZCZ5KXYhCSiA2G
cs4GSJKR+lTFf7at7F9EFoiS1D1j8E7/jLJOzljsshldbDfpUjaVl4MeQ5RDAZvx248LWJxBvCDP
04il6KTi+xOcd6lR/crJtT2jb1cLTJ2R7jadq4BMzjiX7cJsCzLjtNPxmSQ1A1Hck4SZZYPQq9rr
ORciyGIEJt0CLOf5WU+lq/GnAGQVHHGFZv1SfIvxD29Chyfr+e2BfzEbPcj3JYpsc3Iasd+1srGa
ua6sh5CzazgFzf+SdAbSPQRVi6rWnna3cYWR4tXGxtRfxOhwGbg7iyUW43DRPXAByLuIQ3zGa1sA
Q4LFwa7kRVs39x9yXwLRB+/SDEsRsY7RHAFoMCuWq2KjYwy70lQ6UpNEt3Xp3zyEWveSjldRT/FA
/cTsNDwCCwZdkj7LaoXnrwdDZ3FAZsEexmYuPcUqa0kd4SjIAl2scpiYeEgMGyPSpxnCf8OqM0rc
cd/YPH5WMsFKwp5kxLSZM3RDxB7MDLUjI2j5MZtZsKQEtA+ygY85YXHyRM0h64ExmFopvoYq5n/2
NKkFrtqSrEhnf4J+Dmc7mxKNbV9mGWEU9rfJKLZk05HGAiXIzq205ZtjdUrNeeB6a1Zw1E8+Fntm
x8PeLTGUXI+B5La0qq/4PGtUIiOLpcxHwCupVjOJt2ws7jSVYC05x+mnprT8e0SAG2HQR4CuPUWR
JHeZAlV4bwJUwtJAacWIlIZstIgRpkxTyImWUpMRxdQJ+cEmydBVyffkAR6APUrY0RbiD3QX/9kX
wPpU0rM5RFhBYXBmFT77g+CUGhBgJcIf7LhS6i2tKV2aQDaX08ae2YNcIDXqkHjmnVXGsq+ZZQsW
Yovq5dSULnZwmDtv2dk0ssxMQNl6WnbaGfF8UvNANy2zQWYC/XLRDk4chAthLrIbMuNZA6342ZyI
xcseNlGuZFegE3NtobUKTwmdQKXjfB7Y1HRo/eD08aLCcQhHuqCk6wBRCVHufd5DtI33cpkkSTQ2
8hik8HfeSDAcE1Q3Oto9YsRZUr0KF1I92UatKE1rAhAKQRofkoHMmJDDx4+MDMGHHZJFuhOAOQOU
+QvMuTAgRSplQ1/IWi73ds1dk5qEFiuK7QNJ8pLMX1KgwKSZiMKeG1yy/+40s1r/2Vv/Jgano0EK
U6cQ1xGlzis5nqNtebiutHdsjWB2a1iPKvA3QPX65nGROky5tZpo/+aVI1w+JJ9cCehQTHRyP9XG
lIF7RhBf1YhhP5qUc1epeXu+Z4XrDsq9GV2JHuRxcdYvJDcnIE5Bpce2jDVBnwJjnvE/yJN0DPan
j3WfgTtiskxhNPqQswlMXTIxyHm2/t7vQ4NDcb6w7u/PcC60lyTS0S4TuaBqf1oZbXByKOC47Guw
KcZPWplclt+yU6lYrQstafJkirn50duvdmg/We7ARJLLI8NklgnYul/sStH9gnMuqpTI5aheoIIY
pwT3a6MsUAoMpzGs2flFZXJpfeBAm8AjREXQaf660B79513bZM/1SdQFMH6GpK3Ao45OhCkvLrVJ
YxMRB4WQf419lWwNCK1epKH8OmTz1HN+rmzXaL1LR98JpQU9mqpd7Yt1XpVrgxcIQEgKLm02dq3i
4kuBetGgruKVN2BNJyL/NS5Nkj1+1Lb5gLXda0CPPrENkKbMGaHeL9OtUcUN5C//rajG/tZNdd1B
jKl4vlkQWu6Da3tbFJNF/kjDndywgHX9sE+FtrJhvHVQWZEgQnoJSRbvqznNDR/FmEKnmrnLk0b9
mtXO7RwEETzMrlm7UarttwpfOmyZpwKVitR127SrJsPcvF6C5zqs0JM7PF7bpyOc0RWa7vgM3BuK
ZFrK0Gdl49BCpvTOGRAb56l32TVh+o0u3qG8ONWSbQTP5dU8t+F5plE2NGYr9e6mR8+nvPgVrNqv
cyFfhsyBb49slxdNUEqr4hX+c/Ku+vgq61mJTsnvYR0Cm3qLnjV/tCWgQpnM6Bs9BuiZZdTYpX2o
zZp06vFvzRKRx0N/G+05Dl2SfNr5JvwW+FCkBhFbv/m1H4kaJJFX1Q4e7UiV5EcNxos1d3NrEf8t
EOMf5Ya3AKKZAvWz5C+/2Gym/oUinuuMaS6PyBuvc2UqEW/K4cExIN+7dLCosqliBJOZj9IjWwxM
hJpP5cKTWs9C/FLCFJM3/RiTV1jsvLCKcKnpYeORel7bNeDEyF8tcmWZg9ulxSUK0eI8RIw3LYrx
Nq17UGtP21VJmJdzoFhvwFgESL2mpRhbrENBsLtzrkuKEvxPg1LohEpBWp6u9xBzi4HkSEoYCUdw
dIIab9zHA+IZA/FgkVx3ktgytX3sJVRlHYC5TqDvAsGn7jeGLm2mGIqi7nS24Wrv2bYBfcqTuA2E
zoUmpEQ58i3DI4AN9bJvo0gPGoqIKOGup181+84ihjMTYi0tHOXDKOiiwP4eV0ZRxTPW9uhXIUQw
yt0aMMTTw9MkoY5e99uhDDgd8ISgxQVEFQiFrQNS3EkorxOBVsBaoettg2wnwtugL9SNvw0yiCfl
4Or/Xm6FhCuwWmjhS/n++rUW1cuubB9nlIXl57kOoWiqDWb7cwB1oISeDmGFjQkJRJmiHyI8iGHJ
fdxgKbYR+vnlrE7mMaU/b3/XLIWw6uyN7bBCZ88y+4fGFFIY2ti8tiapVs8ame+FCA4EqfChUp4o
qjeqfbhLyD+kZHW4z9mXeVZVRD8QGopHB9KAQqqNPk2GlQV4WFj3qX2FRIS6EHMH1tj+C1/eg/2R
dIvH+C/Y5l1kgl09KrNSWgW4mHrPpDSh2Jsqhs/8Gpa+5jn4EHZTjg6Ktupd42sCIdGRAribQ37p
OcrTnY79GUIqyDRV4pFvvFffAUuUpHbEhsRJCiC+BuscCq85IQjUnc1Q5AL0VslGc1EBQDIHPJAb
m8KAq3/9YjBVnwaDiDvXeJEh6+5vzu1ul1lMM2o1CAwQw1I5EHsZ29YeajcS4uruZb4mtTioUU7v
v2AwJnZBozR3jXLBDgyLIOnBp2ge1fF2S92Mi3GB5+ZT0FGnt4Z5Gz5rJuxU5d6z/fZJ3fwbH/oV
kdHtUUyVilPvwfFHUHj1IL2/C47x9jdl+29VHN0p6qHL1qja+cxXv7hUNe4bh56L52QzZnIurQvd
FAa/m5cPCm71asGTp4YsfpEeH9TNPUqYK+8Z56YgvX9N8/DY+MXH8fKg06NGm0l8dHZwdoip8Jg8
T/bjbu5VimIfPLYSRMSgV1Qezgv2KeuWo0SXOYX9DSy0R/3LC5/oYdWowkuY4XoPCZ2G3z8+e51V
JrSzP+GrU16yhdOCcORheZkIyWKmzXxnG1d7H9oPlGA1r7jl+dO+snHkOqhnvrUrdE6hd0qr3js1
L2h5suvaJQr+wHn4n6y86ug6o7SY4i1lxb2aBTqAXls7ih32gBhzsIzn/PskSew+Li0q3mdYHH6G
FasAgXRSGN9Z8zf8mZK9hUh8VcEKowD4aJM+coPYYHjz/gb5EffPqsl59d6x8fexL0s4BXZ9aPPh
3ayqouj2si9vY518V/VPF4qtQlgkdOyS83iZs+cdqUWjKWb95t1brIyp9XvY5TYl3vVGbXYbFlZ7
cOEGxdykSveOT+cLIhWiHFHIV+abxoFjGDwjhv06geh/Q17a1z4AojDQBETIrFz+IBnrVC60aXGo
Vfk+XBJd6dhRJZXRgIbmTfrduNa9ls21e3eoGTkkp4BSku3Z/CVUxQAe0N3ih+2MAQILVMz8I13F
in0NPp17UKU/VmfTKkzYb2h4CJdN0cTaofIWd+tBHqWJtrh1WNTQn9r3IEcZ6EXwjf0rq06oTuvR
QUFleu3XkrL4yvDM2qwqS7VUpT3h8QtcowdBgW5JtbW+M/VsJtFuC0EvqbfkGlhw4p2NsLIqDCCM
q4+uIdQxA5QGTdn/6ub3bXzjw/DQ+fRrE2xArNUxu8vpTvqnVYVT0Kj0aTVymJfG3/ah+4BBi7jP
6K/kFNrQ1dwocse4nWyb/X0EOghnzRUi3IqFIj6vXmQ0HB04ltED8JNdtnRLgiIR86Rq0+4QfgNi
oRso4zDSCC/0KmwR1GKS6+phXpAchXc9/JAJ1tqXDTLGi40dHNbk7p9s7eAgecXUg5A3gV/GrFDl
s7NwHXH7FLZMwCcm6wbI0YM0JqGMJ4+7xDIjh0DIpLBJ1lTqSFGlSKyBSj7VSViHluIQOBj4ECG1
ycY3dSMEOWf+RwfGYWunhCHwOYVHhN9yFzrkpbIzNuQnKbig+Al4lXxC8C5FUkB/FLUniQXn6UjU
zoUKzRi/HWVG4pUvl68GXq4iQyQDkm/sTR0yJVPUATdLSXx52kJAPkciipLG/iWOyQNV8okQqzqc
1xPFaLT14qbLwQwILxLN5AfgEDDhCQX7uJUhqeIWlaZg6uTI8Sc5jzhjQc0E+37D2Sr0T0EbbeT6
IwgCT6txVkgwAdMQCnlztNWnJrOxQLYYNIxsTohlCc6WDU+i9BHhicIvM+RS2CXVsACLSmYBzjcT
4oX8lDmxQRwSEeWmR0AmGw/CVgpw2BDTuehk6BgRRGIWLeEa4LF7G1BKoBC6mHdRXcEyxWUVnIGX
CsogGSgCjBD4AiXHWUtDaRnAp3QeoeUSGmWGEC6+idydNA9QZjR4GcgdmS25BWJatChBCVGP2j8T
1JfBRH11tB82gJMIHe9sf9xkfpvNMaHb3kq5Wr291cMzPZhl72CueAmSf0ZfmBRPSWUnY6kDHIIk
kHCB0//ETpE3nKWCaTYJZoAJpfgAGDRY7Z+d5IEn0H5peolSTSBAcvZGi60cd5fIHxGSWPmM4clc
4V5/nDR6RPQKGIrdnwtSQuUuYk0wWLCwwhURlzj4uloezXGvx+8r8hVkkCMmAkiY/AlBHt2PQkrc
CsCapkrIvyBpASpCPHT/u6Y6XAodZvvCjDD+3Mw8FFqROdsZ1DkKs9gN0GOPnL425D0ViJy4Aa1C
gCeuw+0xxkA3PAv3nC1OMMxOP0mnOlqStjZk8N1h1O1GEchuXbDbKD4GcVmoEDAlcSt9lLSJu4/M
jBZTm4Fi2MrWIliE2d1J7kn7VL6AkjD4MCDlaAFmySD9mf8uGXlLUgvRPygEBApckYDr1GZiwexS
sEyQECsOX8ljAFmCzCEPmq2smgvOwV+B95ihBUkMdHS8B+kJNq4EIBDoycrj8ehPQhCYR5KWSRQo
a/FoClNpKWo4eSs4ttJ2lPCsuEOmGJWALhjo0dR3AaBKqBOPhrAgpTDrAoTxhYQDzmugR6POhJwK
1jJDALKX4ppLtBNg6KOxbUVkXHJTvK58XwH0FWJMZEzGH6+Ehjo2KnwvCCrTRX7Ww1MuAF0mUFf0
gCKGr/CUdKUWoTSm3AOhGAoTS+vwUWkQIAYURN5I9K4ELZFlmYzihSSYmCmx42cqdzhmzl+osI8w
vP+JWYror1jb6EkBJZiEWTRVT+ZwcpLwGwI0pcsVU+CptiQNKsSuJ8Pj5hGkVDINIQT7CwBXaT1I
EEl3AQI8mQ6Fr5q9EIoT1KiqBXS7JPXx+exRKQSxrgD4yDStQIlLIcnSdKmKzVaCblyiDaykkWGM
dAMSfz3wgQxRFiIfQHQQ505HCdlgkolWk0LSiqi8MC/R9bxFqkO6BcVRb2aKRmpYaJxARw0myS28
UQNAqrjReXR5dK4rdI+mmAFtdPlNkRBUeSJRUpgSCJEEWW3GBTONNKMDeBAifQuEv4U2kcbmNtmM
sGWJHmkd6f2kgwCqag1m0Tk+xq1OWkUnjYdpkbKT62l0c1kGjn4iqKdw9H8IoYZbh/YPBY6zZ5dU
6ZLCmTvpNJL1z2LRUOi+9X1PTG00+UoN8GFh/k4qauSJpp9kcB8WwAMn1/JMx5gEF62qfh4UUcKh
nMkskKGTaP3g1hsRm/WPtJl0buJROlpS85mqV1yKzGWLkEdRq+pN0FSJRzojQVFOk+gqH/7FhmmB
3/cjb6s7BFflz7p3CR6qmxA30DA7x0gbKXu28oXRcmjXI9sBsw3CPTXZkUDZ7JC4JxtDqvuVA0WX
BUmjQmrK5/EULNKCs8rElchD0mDR2YVohXRLC52guA6Q/j8YXWLEZGZqLPdkJv+T5BgNmapOdF0a
dtIgatHwO8KB+twp1pOFIjPNJgSZOgzGQOub5MdE9yQ1dNe4VgOYkC0B5p0iubSKqaGNtGR1QyhA
nGAnQOxQ5RixbNyPr3NNyvhN2J7dSrRfQeq9pTYQyGhRAxCFKAuZjUExKq3bUwIF4SrsOaMfjOrL
H4Wz6JMZJUWP+Q1TYpLv5+cfCiqxsaByi0XGbZQwdlY4QHCCY87WWk8slDltmuMcAovHOsPuvIyf
k18Tx686n07qTnH4a+boslMegVLiosVb8sWecYUqszHVucHUg5oApLCwIvd/eWiWvqrFpBojB5HK
3cBjgs29zN+Jyn8tPGkIq7jzJyRQo3qSh7MPhvQ1tZI4kCBfua+1Dqewnnl7rpCUVvQKBXJbx8Ue
PshRrL+f/jk+9WmjEL7gCF68xscIHqrjJBfXukWr3iHQL9imnZxB6IrR03kNf3TNuEbnAVRmw+Pg
2LouD71rWB/W/BKISqccbSkTpD/c4OXf4M5H052HJNHBiZUzqk0ojtxrm3i3U4YenkRt/+Ndw1wL
+m8uCL5mEO426cfpzMmCbm3DLczYF8oQ4EloV4MfmRLEJdx3a92CTdR5+dvBtE/2/Z8xp4KSzucl
u9LezqpODk78d4veenlXaNhrnqcA49EgCwh+s/Jw6xabNfI2ahRVvGdU9A9+4dOh5pTsg7qpGnW6
+PjbFv0aGtO88Rf8/Fxr55car1bVPTpUnzcrNJXChoZTERFtFTqkeZS6n1muTacg9+Vuu+/RIXr5
O7veqrsVp2r+gvrq2P3NNrQzfq3+erSTt5/N/OIavNrfeS6quo/hvnuJDuGrfZjcaIL7aRWGJ3Nt
bZZrp45RofyoSvvAK3JPQKxNcAliwHTJK9oFCvTz9o/ja2XHx/6zjl39TJVpenydqlt1P6vd7Etx
Ke61Ww6LHDdS1uULrz2Gy7rY552RW34Xp0Yuzs3gSA0uQR0BDCgAYOi2LlVK/S88C/3LsGrDrEx5
EgEjQnd7c0hQsTuntIDap7k7bjaVubb1FWQ6gh0eCam6FYsYZMJ/mGevhl4k6/dgNJWqlYGMy2WO
soOsRmpPBRVkgYtyW2mOFeanQq3Ui4owyCpvdpeQ5ssEwlh7KkaAsM2VPzXHdSJ7bnz2pkbVtdvQ
dJg+2K65Mwaki0ofay8lhk6eaN6c0hz4a43z5h/MrBStXT04sc0LVujaHGOI7mbwU1JelqfIDJY7
CuSa+mHIpUB+TACU5vhjj6E64OP8Q7s8MvegHsGETd/IO4a6PwosKKF4GRViynuzSO6I6t52YEmM
avaIDF0rh5XV7fJeE7CKjz6t4dAdbk13/nR0yeYD0s5hxWj/uL1xDV9jyc4jwy+KujVum9TYvQOf
I9UxWwf2yhb+ODvPxhg0mx9TlnWz3ZzNqEnmeCMLTBx+TlrQQScumDMudtme12i0zR1WLEg2bcbe
Zga6qhXcg969Gir3yLU31iuANfgVvKiJ/jSoi/aJ99AMEzLJHoaoDzcF//+CLSqCsXS2IZ3AaC00
9Xh349cg6cehmQ1FyyDMyzPVb+Rz8Apqf+pje2R22Rq7LCun25vM+s2e36mYU7GdnDyZp+RZdBEG
iJ6MopsO953RultHHlmEFUjJHMImyvHK7WwKmAk6jtkPNR8McbhhbEjnS2WTcCXGhfnf6DA7zc5e
3S2uKOAdaSW9GPy8D9NSNdx7D1v0okX/CXvou/n0itAdFREoNIPz5LjZD5s2zrAjiXH1Yj+hFjrR
IezU+PMuQYGvS4A6a037hXFp/NxZX1gco/VgO3gMK2MAKXqGMJbLT/LjYBzvy/sSzVZMiknt3Sgm
8gb2E1U5KmOTGJv+ecK+QKWZCu/K6OHNnGI+SOTgF7l0isGpc3CKD8BZYo+te6tI2aAq0viY+0yL
9d78C0jWgBOC1k/w5EE6gn6ktzOIfpm497pBdm4jz6SlxTadX+MMn97Uo1gxTalBfNvtwWD2MM/W
UZ1paUEGYIWSuvdfdC/Pwx8L1bFTc14u9AYUch2dw4SmuO638SWLttoFB0Ngz1Y5PcPG3jqAxs7G
hoLLBGA1C/SCDAa0kfIvLTiC3KuzadRpolOn5bNZcXRyOio5EIm7qhXb2I/BjfbfutDDPTsn/gYj
gWvyIsS8O5/u3txh0Sxyp/TksT4tvtyvd4B3NT8rpMq1BI+uBODLF2qAr/H4a8GN/9/nNgG1yWb+
v0OUutdm3pcq0XH1IBdAubA2lfa6WO0w3eDToKAk5yj7X+mvqg+pcSjaT3BKAUwKxRSLyQpYlD6g
PGil7ymhQPF+xYIVCT6Byik6XPJlGy96g0Eb3VDGHaYMFxZf7uNjQ37VhfzAKKb3JcWnezugSd60
PYdGF2nd4kG4P0DQsk17QBY/Khf9pMWfKWGRI6qsVetRWSJcwh6vFoQfcd57qMBmUzrmbqEgh3Nd
DmIx9ObVq/rQFm8XhwgTBmpeaKn4Ql3CUrwJNNqboL7cQB3zs4njuR914WTsn32+PIJw/p1TlP07
7ZXYSWEyfkHZ7knNl82vVzC2cC+Z5fhh1hwK7Jl+2sEhLeyVSE6WjyIX6mJq/4Rtg1JCyRIkV8y8
1u2s4LRnNHvyxyxsqWzpBCjIUSqod+diNNletm6lT8YEml6l1yj1uShypIuOwF5ZvaI8yazg7og2
dyPxt6U1digt827pi+JW2C4oC957Wcld99LooqWK5MKUjF+YaWTYFNjbPv4/5cS2Dd3wGbKcLR/T
RqM6bH2VnKdXGa0pzWaYCsaUDofdR/tmzOA//nLVY/NhHFaf8FdlL66dwx/Ft0Z9QJO4mKAMWPbj
ar1ewwuUdtOLWQmJdUOXQ/cm6QW6PrpHgot09rEeXXp+UyapsOaeQvUrWKyScpbLirWkJJuGDdjy
wJT4hvJb5AGUqJfZtyk1oPRL8koIne/y+amco5RYfpv8AvmqpI6C+SlPBB+SBovhh0xCYDIcnVKo
WnyVbH1wWz+AdE/KzyjqJxeVBlfkJ2zbW/qv070vrV6tADpllZZZCs2f+0dktuASPeTdFSrOio5w
CxXt8Z1zKMJyjXVOgY4ZbqzEy+wK2U1fSZwHSSAB49ClJRSRzg8d0BvbCp1kbHp87tvw9p5neQcu
Nrlt1/gYq85CtS6CKbdWDv0WUhYCiiPnMUVLE/xevVsZcTh2UA4Co6nOQACuxuM8m5LLT/YhyIlu
N4MULo5G++JcfSXOKgErEejyP5dRbm3BrPlygJXTnuEXuZ5AKakKOVWCGvpd6kkwJORMj9L8Wxyx
NSiAZlhvAITRmXVZuWvv1sU5+gJa9XsmBOcBmdGgv4D5vnJmigG+JlVFV9NJcNNViJX5evrO2ZJE
JVZKWNO/Ca+AZyT0nHchCeLBOHeYnBwVJqlGQmiRQApltv0MmtsbJ5K8dDM635oVyDYuEwnNc2IT
Jk6K2iWfxZWVd5lJE9XdTB/9zL8RLYDiSywCA0wibf5oJ28Idrh0IqwpWTgRiNclgNKooaJXF7Ps
RiUsUmnkWvppmNpouhyejLeHHavsinlB+l9f4mEvsD7XGJ95m9WINsZYxPiCRYFER9gsMd/PVj2m
ZZPJX0WqgEI9GDZ2HvqFn3WW9kBm/s6wfTactnRPc/y0CCKktqg+onu42cP0I38OZuHbghtC97r2
XjC3o6d028PxuHkxfOxg7EGuJ3tW6hqrlk9LoZCNYzIIWH0men8rY1uJYDTQIfVLuGHdwWdA0PT9
XymGYhuiLRC2OKWETzgjs8c7BF+l+UtZQvoaOFKJSScLuit6o2lOj74yeHVkUFuWcZstTeWv8RfA
ON5DCOWq0BCnVq4ZCb1kM6qaXkKoQ5hUQnRA0FaWIJ9IOveoJMo9EoG0/1IZpJjxU/7VMr/nd0vG
2gOpgSYfQ3I4L3hQpgSyDIdD7aQf1HYBY+6DMpVVKY1+atSatArguP7/jpHZkbIT2Va5OkS89JHW
VoexiCDA4tj6kwAYJ3tAm7jUEF+sTvh0vXa7JidiNuh9Gz0S43xfPkjFGFMRRG3fWOBu5PLfWCnA
0MBx8En9w54/GGB8UeGnRXg2PwlRqcZ1gFXdweK2qMd2NJH0b5l2QZNbGa+EGDi0te9x0G6NS1CT
H8wrafmnEFGaS9AfGMaJc4skOtQCkSp8LG163abbdMfG2G632xLvWd4e1BpE362ivQtuBpV6eF2p
5PMYw+Gwy4iLS4OPY7EP8WMkfzVjRmyTxyEeaUI91oK+Nd2lv8ZfA7JrBm2ntSPbnMYbjOaYxU3j
gsxY1w5IFwoHi4eLzP8gmZs65zS4rbNX3ae1AVzQ3ixJ6XSoPMgEhkp/ZEPUjsXGniJ2FbLDsUJO
ZJdb43zyCHV6gCO+5G2L/IRb+eLt6eWKozUOaU6qamRjwc4iYhWcX7EaaCXcXS4ciDU8m5i1jb3M
DGxIs6SPWOr8QSiQyKTSyGesIVNcHJkUmYLTwCvZWEMnRgWy4LmCqskk3+hYlKR+z8ljQzjvFndP
LN44exoxyZCOzKqR3MoUqeEW06oYI2YoY4ZPyPfRkc4HdGBGzp/NHu1shGUr0qwPn0cWI4RG9sdu
23TMSi3ndIiYKdlUeNYlh9S9fqb6rg6ZOunbZGZnpqhOkClIjaj++qcx5vsOc00e680coChnTQaT
BCmT+I6eQtr6jWuVHTJa5YY9U1NW5qx8+is2Ibwb6dk0b+Nx1eXhfrjmig8tARGMB2p9rkmuuu2v
NR6j/E0AHKwjEqCTzlIeOG1kOfSwuuocS2/ucgaJhD6wREtq1QineBmXXkW9+C790yLvPO/GPE+b
XOPuTJ1qS0pDh6aAIHkf5rEvaaJsUg97N5NV93bwFLGaX6hcze8c1oU7D3eI5T9mnmbBUTcP+R86
i1x3qSSpIhHHlJjUS2PtFhYXuOkLnpzdzVAqvEr/aZry2Nf/7iJbN2vakxQQaflUe6sy/BrnDny4
gAfn3g2CDZwlbZupZE/ZRGczWc4nmksLe6IxGetc3hKfdvYOTYn79Anh9RIrQstGk3FnG3oyt10J
y/v/mDqv7tSZZgn/ItYiC24VQYDIYHzDAmNA5Jx+/XlqZvt7z5Zh2wTF0XR3dXW1v+npAD6gU0RV
QwSMvVMvT5inK5VnZcyM3nvwivJmx4RZaBrI1MFsahTpzGKZR7C3AZPJ5OlrsJpbnhGiO0H3wlxe
kJJf+9bUVCcM8DPkHzzxtYQ3610WrAgfN2U6cFRD9CEbqptOA1knmTZmuZ5Wyuxpkv9nDxH5VyP/
hFbiZYboHn+i59dlGqzvYaHqV+4gGnswyweabqtWhcmxqBtKd47OoYZk1j920L1nv2Vk9KzYS1fy
ivk4Bfn+FYRAoZfuYVlgBV9pVA2Es9GKoa4FsEX4C/E2sPEvE3x0ptv0MfoAqKDbwCezkKD/fc1C
ZoLNrmERbTkDQjCwbAAim6SHBpUGVyb64G7IbyrFx7ritgotw+XIVCOdas0MHECTymtdYdkpirHL
TNEzvCs5GYplXvGYEPDE7MPxHzlOffFc/wQ4LaCCTeFY2UWGO00lX4ZagawRZ1nFdFh74GIlZWSt
T33BQfItfsk8/nLw5sClWoLZApLCWAXTwZN8HL/SbaO+nktKyX3Tr/cfXggkwJ3FLU8U9QP0yhNx
3M/4aeC06jfdfLS/8hNP7i7RON319Cw7o5nlT+BKeJImVs0Mio7pBmQs/7PjQBt6TpxgFf2kwHbX
UAF0Wi9Emngd8yx9KmBE4xHqVOrqwxJEPwstCAacjUMUEuENh9KroCKJmykC2YZ6IBkymu4G02EG
CuA7ekf06KYuILdQjYDwgic8CSjK0YO8SJFMtmUwKETSyuT4q/WEsqsvZH0eBE9S7lBqU/QRxVtP
U1egrIrSdaSQHOrZqWRVWodcsJJ/+uj/L0FTRMNHN96CSg++BrWOb4gJ0LD7pF+PAZwAdRookbWt
NjNNahABO0CRSZbfa6XJtbGJ0Iuoio0aipPqdPSXNq4vKHRXkbDSiGjhoMEsYf6Wasre/GJTnLYo
cE8hbZ0MnipqVGwyUPzSrtuAqEp5pSREpMJCWMYyp55DDoB1BvSKCdg4RC2KSG/N8mMIwxntvhUt
2yNav7+QIF2vYjiz4wetOdBMLzBNVRco0UcXWMiEvAEZpMNDsSuZvk0d4dLryp3S/IO+S8EGYUf0
zmlbBh2+EKyb+VaBVFT8gfFe/ULkPEX3Hr3E9uWGRBHpMXproty0RnzbR88yPTUghDsIKOLj0rP1
603WG5nqE4R4ThRdcy4/iGM7lFNBKvuGbHlf2mwpbrHqgvy53GM9mBfxErnNyEGSZCOnRvpTagd6
egYpMGK+iDBoCJVt3UStAfYhjPjCF+J6I7x0wjvdsYSJdmG+jDo/VoFJZCgejV24JY2sy5Bjyj17
SGDhbym2M3lIl50RWUq3O5Fmi8oRysU0R2tKt6gKcnFgT6QFMGhFfLvfavDbwYbTXAqsCj8Gxwhf
SBQsrZk16uqJCqDkvw7000RZTONXiyJghzR5jpSial515xGlxCc76RyILrT9s8E15HjgmuEmyRlT
ZZLijr9ow4HKnMdi6LZArXJUQZVE95nksxTwVyAJZL25PVqKp7VXNgOqyh/lt7V/5MTh13F737kB
S/2H0d1iFT3BfDDdozuwCF0BgE3EVJIcRoFKUsv51qAVqKK+NGjLDvSuYBXar6LbhsGjFpX0NDJM
dQBkCnr4a/9vyfB7Gm/6D/orkkGt0Eegti7W35P7ZDd+jHPMS3TRahTLNHAKVtcg01pDggtvZEKm
zUfDysGJ6qFYyy52inj59jxY9Eev2XOUFRNMWIaOGeKXzbrrjOkMilWgi3SmogneI7CM6BdCOiTB
9RhoHUJA7N2ZNdX19ps6h2ciRY0h4dki7DGqOXTaGRnrrUsA8ZXoUe60zSSTS+4RFMOCxT0iCCJx
aq52sQ80DwG1WPJe+3ra2hUJhJ8ANyWvCOiEZ4OaGs1Dpt+lVUCnjtzPpdp+X+gPEN3q59lu8ehc
2tffRxaVq938Ppkifn71PjWAeQTYEetGf89Bvq0FA5t64ALIumT6iKER/aPIzVydTECXGjCN2stR
k9Lt9+HQpfxkhVZ1gJhyGjsYadMagkRvNSEXSgfg1H3DapwdmXqILs6dXeqtFiVqRdySkhSoeybP
ZjWmPwMQ+LtPu+++4PDt1yt6kbl8RLnhIzoEZ/BTYfR3GtEJda3SH23X2w8eI1rojnazPORdQL1P
hwxJQts4bjA6w39l6T5GB9m6440VquEdKEYV2ZDembUttDegfBRPMv4pOkUH3K5g21cbvAs4iNy/
i7eJs41D60TCVa/pVX1Z7p9E+Ui8C7YYAmgb/+MV/KU3H4FQ0T0Lz3UStfXPMtN9EXAryMhxFl7B
cZAP3/4V0Uzrf4HXEDrV5YzLC7IhjaISJ3qHcsnJk8Z3OBSdR+3Sv/fyZXjQZOlD7hU63jq0OGV+
oa6I8QwAjdcCGw+PgCanMIxBSNqcJM7J9uzeiJ0jCLuI7Gw7uQ8dbiHrkUl7R1/Z0/B0xplmgOyp
9zlAsQ+QOd+MX71Cq+TQDtW/XZpn+oI2Wd1l+QiqtGbpIn7cnZJJZGpKV+iW9zO3MA88Rj6hRa+Q
NsHjzr9tao53gxJKd0MUbzGWSMrH5XYpKsDejG7BeraePYHhFUvluhcChHto/z8RMJzlhHoIEeNA
QaMg0Zu20tZpfmuU9gy57BMlmgogGQKWuKhlv9CrDJQxcLxKU0GHwpIyHuEnrraOwJPtUveFwqiQ
7yZpTZ1qXZ11b0NGwOZRcnjHijAVsmqp4pDKKbVxD43ybpRLRKW4GuVTXMoqaQInOnLBnagQF+I9
2YBSnA+rET1m0VfWAFKAciGatMulRQWGrzFIL53wEJFW+k7N/7shsugRNM3J+td4Ivgh0z1ye9NA
Gfj1EPXeljjD0gtYB8odvN0hZdggHPREw8WtAAooOL77me5GziNkbv5QLkSAUSHSfYOrb8M2BXfl
fhkywCN+xAXwJZuzXQ4JbmixjG/ICMbEASdgeDodxY5alKt5+tN2tUszGpz3rIkJb6NqpHN3b9Lm
ZfbkWeP+EQD50YG1SnABNvZBJUW1nVhaapsodqA9LpwYeCqoncGnnyZngqCf4zLdjNfC3FW9tUMz
UtqQ1nZa/09AvaZh61ZqgtcUbJd/UzkbM7J/QaVD/DJE7ZXeV2y9OKG3KYFKhXgp/Z0ihspvyLPY
fPA5yinliGqxPDO6LKOP+ew54RbRRYqGMG6oEe+lCLRPHs3y8j7boPS8WdCeldZ5JUI8chakgsDE
837liplcPyLYMhwd5OZ4u9w0KVqsPamkokYronta7Vw7Nwr1Esu1pmfVM+pZol3UzYRl+L4nP4ND
m6WDQ6F/C2nysR1TM/PpX+iu1rrH1WqrQo3VK9zUs7FaDZE/JIdwJ1GXacv5RkIar+MR5iO05qML
7nehf6U1C04tEu70vLtGn7aTXebPc0nMPcsIdPofGjxsl5n1cENBaHgkA3aNppQNN/YwqY41ZyCf
Wqo5d3fJvwXeNY1H3l3YYcfaAp1hogQN1iyTMFiiXGuVfK1IM6KtHKYzKTSgWd+XMPHpC++O4i8t
MOBY3sYzkh+BQwauu1VkY+CWG2MuS2tNjU1QqV+cIyZQA5+K4CBLuobObommeNdYcU4Wr1UFRTCb
TJsWcgSvB1IR7IW5gqBDBw6ibcXngm3neDbyi6ijPgblb+TKQ6rfmgpTlJthOvuREomyNcoQiZ+t
IxFH+9M//byjao0MagWK9oYWfrSY7ZRYHJZ7rVio3SoBRSvMDeVqmAf6NMlAzRgz5dN4EmivNLXA
RwXxoiVPMDwAF4Caw5I3xEplDblCqIj4OmCXQ9krhS+Ov6z6Szg8wba97h6i91yp38NwRaQpa0bH
MqYYkIOeU6/WHZZyAK1u09wu5Q5yyFyccrCGjU0xT1LyM+GFbHF5SMeo5p0s8YbXFUyV/lWIq24P
te0o03990ebvX2JMqTGrDytkQx4SGLIRggZHB2wLd30jNwwaucIJAh6OivVVVAruk6JPdw6PPlFY
gmAD4QfIFxBLMTCm06Jame+NjYvPhOCiiaDaCasFT//MMxdf2CeXE9bPn6AqAa5PowCp1uRHqgZk
x3jARpbuyXX2hqQrQj5lVVC2dPvYy60aAuj5ZLgV9JEPvDEy6KrBHxdCYYru7x7DvruHEQhDccQL
XaJYUcZpjBFLXWlDVRXp9mYOmb59w5bVS7DvotFkRKwYV2yG1COceIVNKkrNhTBS5Z9aP9NmN6tK
bjFKBbsSL8ANpcOy/Yvkl4mJlB6vgzdbFYz5QOdEZ0VBV85/kIniaoB4mBOkk6RFqbV5ijM7h8Kq
0ExglsIhbhB+2ype25D34sZ7maqRnihX2OeW2DC/KfEOZH/Uc3og9VApWYtFiHvk618iqIJwC/zi
feKmIlNyNRHQtfF7zdk4iginsDhoaZUn1Z40JZRvaM4C7D9+MFRcLuagDtdVuwMKzT52UWX5/a33
yPzgdLODgw3iKD0yilH9B2YY3Jze/LtYj+O8C61qmPWT2UQ593RyxqMEJuLOAot9h4BNwWTC4ADk
5PeXByytYgoy8/rIbw9bwcGh2tgbi2gA5FR0yUGwLfYyGfZPSS4AVSSZEE6m0ASLnfuDbpDXMwfy
BlvqPVCgpfsrJ+GoyhP53eaG4CVa/xAA8EakjJcMpQWZOFFG25Ytv6CVZGiWwiSlFYBKbzHR2gm5
LAKGhXyDb8Il+PNOSpGOT+lFLeIl7YgmCTxswGG0wMGnUnw5SRLAl1SbNf/3VPvRhdU+YTu1K1Pq
GqSXy/jgB/qNub2ulNKdY03T0HTCa0QnEQwohbsHn343Tg1ekPxnhwKomrecGodapiD1s3N6V4Hn
Gm9GHnfWfbS2OEybOA+oJ96N5qkpkygdTJmOzkYN/4J10z2jkhI6tXKXSKpIwrA2ja/bVRGrcszS
PTlQ/GW4yipsuUPb1/MxEMokYuO6pceG36YUyTiLUl1wkYRDtldyQQ51M+WeBYOkECc4ak99/wUR
jBHlFEjaUBgiaeonX5vKHsq+dahOP47WnGPCEzjUqpjhv7niS2ECir7Fw35g6mi4QMQJDaJzoGhE
cw+MZXAQuTiUVkEvEDAy6lI01aemrQSHGz9osiHmHK5/2X8szDRAHnthg5Vdi90ZU/XD2TVUvL7a
j/MXpMM07FOQU1NejPhoyYe6WIouL3dTv7voAqatbgk/Tqa+p4cj0OUlWjEU4fOu4uMV6/I6qNwe
UObBaQaY4558IBPQuxLYXQa0CDrfQrpcVLL1A0WyHu+vO8VpUqZp+KOHgHXjOdtMFFsz55jZxxmD
d89ZBHooY6V5R0AIL2z86YR7PRYSzozzcouTakDmlI6qCYwPMmVnH04eqeYSTBnF07cY/T1yg3a+
0Xyl1VnAh7JvM+uh1UyMbjQtbUGAhah0aQbAqeLmMT/19FWm0t467MHlRznR24UDJSFBLpSQjKij
rgMe4vmMVAOF/pPIPTK0YnkyOGQdHiFCVVT4HGulAWNGw4e6my79+Py+Pqal5OcTPGDa3srnO3NW
wyMu4Dvafan95S3M4SaJa38NZB4kxgZ7fCTcdJs4DBaVORxrgJzw8IU9qYZKixBQidJT1R7xDd4X
aCoUSG6zkBF7Jf4h4Zxvk2qHVGfP28fgYUzYXd3vQihN6YLJ9jUEU4kIoS9JBlu6Y3aR3dCm9QBA
DcBaa7vowDAVyFr1D7iGG2LvLc978jcvKHLXg6tUToqLqEeG0sgVnb9XbcYOo5JvXcfTpLsK5UaK
xFIFxF3x2OGCSnSLn7wi/r+FxG2QdysNk9mJbpGyevv2SZQsN1/bxNq8ttRFp4+Tzw7CjIt0P3NZ
Gqtwmdmoux4TFR6X7AW8MeIa8Rvou0X+Ci9N3pluLQMNbMwErJyL/LIUtrQ8tCzPJnlrkoNievFN
+XTy8RS73WmvTmOtYFiuIUpCihfnblMjPeaTO6Ti3PD93rDV4NwGM9LsWCzxfJUdmGCFeNnm95Qc
UMhrUiHxFp5WjkyAkq7K4ImlgZvkAo8AjmSb2gUCSDATg5GQ7teB60H2nxl7wc9CaLjcxBwzeP1O
VQfobGvRj4cc+1AHDQHAEtrg+nOON265IVIBMhcALAfuBTbBllgr/Eq3Dz1X8rmXSI+Ld2w/SWCS
aWNhOKwDXV2imn+jt+SXA43+R/hECDUbo1DAHfBChUb+WdqjQBhIUnOmxrJGs3ykKcAs7QsoCq5v
a6J1kG5XDPBMhBVaNFCzrNaxQTkU+UATTsrXq/5kPYGZQvbkFCIVwrStxeL2TFMqCAGu1owtNJB8
R6RyFeZspQgKFNZvJPDBrScxCxvTrOkaU6TUiV435WqSknxhVs+0ryNt6Q0CbZd5BnhuML8hWTx/
1edzGtLxzj1BtxEXFe8M31WfPHR4hao1m7gh00DOWK8D6yNyjrsoKJiwmoOGYqY7fE4TS1ZAJR7F
cObAtDoeQsqlvmyk0gakHf+XypzPVRingiDVRWGNVHJ2akpX9BnQTtCcdcHA+x5Fraj386t2Qjs6
Z+KcMlPiLbTnlOnBi1GVLU52ygZw1CBBCE0GiJWD2G6To5HZ5TRqFSL6zgeDX7SAv4uxjLtCwr9r
pzpgjM6IeXfRIK2wOjVePeRCwNTFw7PVXxYTkEv7qJNQV57vGikpcPR6vyCU9SrTPLJfzPPsps4M
eyKPUsujVmEflfhX+CCbIboEkxyOGVbQmKlBwTfOLZNg1IN7xJdp2BiqG7sYLHLyTAjaov0GKzLt
JRiG4iRJkUWu0pXmWxvTHkUEdM2cylQcISTtTACL0Ys2VCDBKeK8idGhrch71o4iWIa6Tw0HXL/j
EeMWG5VkVM1lpVI06mD0UfnUfcvWGDFT2mhg4jH0y3dNQfkSj6xLqXbq9wkgmQ3pJvuugZMyD/Ob
ccKoG+svl7vWoSXLdq91SX9xA6hVgpYRFlBTcoqj577HKQ4GAaaZSvgsEZC26XBXm9eYX1UYtsF2
KrOmOZwpnaeFpMsAH1CYoxhZxcpo041UpjyCkSjbZaWTldmQQ6dqcfrluMmGzZJ1ZOhYt0q/thgf
c2IfdlNVafKk6KwUKi8gu4d0QPw9jVAv5WowNfAoMsrt9zUZyExSvsyMqGBOf2kXwNnNZPGX9bsQ
02WgUY+68awaTZTBVaROM2Fv0ygx6d/rmuVlIS5dWmOTp55ZUs9sBrd4VE4RhCTCoOsR8UiSpJ20
M0k+AZ0rxbsi8IgvLn9QYRWLzTCxdROwUqDEBMFYCSoiDz42i2WItImbBzIgagRmZMhWmKeV/LfW
Bhpfc5Y0tU0eSgNjCTbGZMooJpMJVCoYyJbrpHdZc96ND/Fw78cQBeOsrxx8Qt69P/wEiAd22bME
wo3IPrMhn52RaA8myQwtxa0fRJ0OJMGcRysddnBJQAxR7AJnO4EfSOob+1ZxTfUQzDMxQwy75Vyf
xEPo0/3hDKYG7B3/2a40ziG2b1YM+T7bEWHrGGJdSGJygg9gow6j8Am9MI4xTbLsJoEMqiE/3Ri0
peG5yU2T56WHcfaZuW8TvDCutYaKXf4iCDF+5Tg9MUq06uMbepgGA/LzZARl79grXakS7Hbxs6Zf
Gg7QEEbiv4uOUPmS/8BZ4p+OWkGZbPW2zgBwokdwbmLYK6YESFZffoao60KpRRuFuDSaaQUMDaw4
vq5y+toa4BC4UdBsRp1gopOTZ39It+D96LpP3SrUFdGk7nWyufyuRTsrPqpNUwCnzUQK2dMuVbtw
rIsv+PHY/ptw8qhxBL3uRArJnVzriT04jVMRDEQm0MU7EDmb62iJUgo1Adl+dtAYCQXqIjyJ86Qi
IbwM9ngcoXeJMp6C1z+qm0ayuHh/i7wvHc6FU32iiEL0rGLthgexwVeKGRXi2J9aKewhXDret/TG
G/5FsSan79Zi8kvxLJaMAozGBrpCgWmhgDyvvbs1oQjTuwNgwdkGBCsM7F1OVoX+x3byyQJZqzeb
CpupsrcDgfWZsYCL615xm6411LTRBgwAfi5hVyNMI031CcjtM/7oeZpQqUzSnY3vvGtN/iuBga1p
pZiWMkWG247mcK9QnnqJ0LCuuccBFZI4BNJtgaTnraajMq56OPLNTbMA5WKtUyRDKTfHzmiayzS7
qaeKpkEJ+xkHhPOxrqvQAxqGkbdXolMm989NwlFi+saxDk+4dPbKMOBz3gZKXoHyFZqMM9+VQ4bJ
xVPeTJUPyp6tY7mXJy/b2AR9kY51cfGrvQcTd2F07sgJtZeXEWa5W7ZznCHzeJmWchEaXGQd2KD8
8CykLbpV83zqlf6XvfsvzYIbya1fBaK8S33beUyO1HKS4Wv1qc516hVmCi6MnQIYiIqLfdxY0jJu
pqNbWi7to3XD4CnBMuR+nTBTaVIeg1AVJ4Jx9p5q6YSiiASQXQhD0SL2TZHx/qOhD3UKzLnidyis
eHmV9n+OutxyolbI1u92EURG7J4X2KbKyIo+d/cfOVVkJmaNXS9LEVOJwxcVm736O14cav3T7aAL
MxtCi1ow9BhSWHosJEemN/hP8T55Jw83nEiDSXwNV1amokTVim7y2UyHiXlgzkr606APZUrap9T5
TdtitauSk+lqPL7Re2lM8trsaKSZ6BGIxt6Hza5ZCePFKt5+MRQj71x/p8wNRUqdND9piOgUk4nl
1t33d90i6BPlgowTQ7rTm+RaL0zmuB79JUcnMibXwS5U2hi8SIdg4oYM3opSDCTMiB40qYu6UGDS
ztRu4T0W+KppO5vodtRNj78ArGKNvm4T+fKKqhU9m7sRPFyf5Ua10zwGBGekIWV9AbOgNI4L0UKg
E7cmt6fYFoodUJYZTbtqELSd7UfpiHfubvngF871h/TScis/hwEp15D5yl8krASkg4+Ml4zDIi8e
KWDK6Ihd8EoVxiCUIRSVssTBL+ST3wGYIt7XEbllCuhVM6E7HzED+YkAvrzWoheS4gJLWJBKh7wb
rX4uZFYkZIUBbYkG8B2B4OpVA/lFO8Ea1Y7w6Tqd5S6qdZfMcWi59Lc+TMiumc10k7wZc/0lc7kN
ws9MZQs5cwvhHd0+kS/jrI+qzGKEm9nt1/obmpMwFGvIQiP5cmIcJAnjlU9phu6ihsQG7P1n4mbG
g4ZIvnYbwgttTZPHk0nb8fPdXf3iVyvRxUhhUorWz36/qFvJRLtHt+SvpjrpFWQsFWp9PW/NVeoh
+MbJdpo3otOV65DtbqjVaa0AkdTNt85vtCV5uhO3128ITZwTBZRzcUUGu3BuSkJwGHVZhOmpQ5ay
GuKglHEiJUeiRaoYYo/kmsiQjEjaN7QaCYBIb1zA/pyLZyMNFS3IiSbmgFhJbtJdDXtc49648/Ii
x2O2iTJVvzP+OZCEtZ9UrYlov1Xvl6pTXgaSFpv0jF4ChQawrLRY2N5wONwB+JXYphtRwqFsqs5V
6yJK2COFbKMXQWxifyghuvc+YhylQNKsXHGEsq3q/YoccjTuMPAGCjnbKNo7Al5G/GGkMxR7yk4J
2sQJF7tKCyU2ij1XNAmkV2tdvbcUUiukEykOas1IQbwoO/ZBWe+/Fl8at0ht2vY90gsRHmrDW9I3
fJzN+xL+wbZq3hBLmHwXg5NRZdCGW+vCbH7q7uLKeBc/mEyAIUBGP7/yD/INoRGbwHwDa5V1oaVA
TedFrYzCUFYocESoxBE5oid6WZ5ytkwpJtoXypVr67lsYGXJYYA4x8QM0ab55n+VUQqvVjsuoAUm
Dzpvfb0IqNNE50uHA/aof2IZVboiWqG627PVai8j36y4RSfJnrxcs0iFnOhjaPU2DwvbKQ79a0ti
0jqrtGX2nqg2UKJ54xwbe296AJTRx9FlMQG54mHGEAVNDFopeknNySCVVXeuiHWwx4aVWr+mdMHI
kRFPp4bTrOhXgavySDbVNp9r8kLigrZ383ZOsT8TFIMEB4eUl/wcfvJgLpIZFDwo1BI/J+asyT9R
IzEwULATTdNygjZ1IfnKs8kP08LI0ukCwxWGYeEdMGNKAkXfU8hOagtkMuWz3475ig5Xdw4iAGLM
Uyuou062ze6/7hmxMfdGjej3UiO5lOFdu+TovVHImgidtnQWBNIQ1viTHeEOGEEOZZrEzJK3AK/E
1irShSXbR3TiHyIr2yQax99CYGIxUlshaqDMdwRgfK4tNJjK5GA5YTJJikEUxmY9gcdMmWuXmbhL
esRjgtXGNPUqrKYpwtcZ46BD5ty3SBhoqModkhBYGRvIhpis5eoMKbG4199NMmPJLBviginzjH8h
0QJqnQn8hrNkEu/JRHPnWHr8xTuHIl7DQJEqBe/oCQeO6BULf1MIKkvtEGAg0Gl+J6utqgyFNgpa
Ki5sMLrex3gcEPyJOYmcQ3wGgEU5/OwIzKmOPD4FMCfcCcw/bHCozKQulO8WCIyXsAv4gkFU5VsW
Gxf2X1FPBta4SqtX3pponNqZGj5qrxDkqABQFYAUKz7BGqTVRkR2R+UGJZNAXBd5NQrpBcTagMnG
bWv2BQ8nSLDf+DLyaewbOgb2ja6vQ375UJyisE2u6yMgRMcBNmdJ54ZjoXzlQ0nWhdXsO3lcoxmr
WumcU/yOj6c/nkRsJbP/2pKWYmPvn7oH1raDQcAl8pFGrRVhz1/hzOc8CpqbJWI8gGq/HB55txDs
J8ZNptQv1zr6Z0orVPan2gd8yiayk94rUh3Eikpm7UAeFFc+mjzN5NzRW5Uwz8nVb6dY46Jc085A
bwKyV5m7YgO5X3LCKokgY12hd6Paec4hNhm2wXlsmAkduWgQeXHGVGgqV00DkutJrm0Fys/NEV1J
/nec+orhfAV2Vi5Dk5LmCk0LwmxLfPVv0euSWNQnMgisUd2O9L2WipeDHF0avDqvjrgKFfjPSror
3JOR2ibCesVFnwsRzTFzWOOJW6TJpUgbI9sWByyWBLM4nSm821v9QYvHSiz9rrzIpJopS7Wdf0Tn
TQs6pRG6rWCrWqcWJhuwwJTZi4qBru5kWQN5ZXLFtG1NQvgG9YheGj35GTaA++e4zfHu/mW++QUX
7s9YMgGZH3miSn3akE8GIBfuEz3L97DEXc3NZzZz5XHpH0i2ZRFjFxwJbvgLIKqpXGalyJ6p0aH2
DsITagzzuZlPwJdB1FUWIRnpX4U5pOyFjaqATbbgzDPnLrq3Dggwa1tzC6MKgNXbOoVQY3F+NAXj
b1BDQ56bn0i6KjRIqXo9snim0kymKddI6Qn2b70uaPbc+Ms6FAPHH5VZrAnyVsiqU5smOCHLO0i1
nBeFwzof8r+kXvDCQZEZEfbO+4gEyQTLiyb31tbnn7yDkdHp0oXPcRZkfDVkVKygRR/W5rj84hcJ
8gXqZYou0poIiSWT3dW5Rx8VuWyF5aJkaRJ3OPnhPakMVo18r0yJPL0aRlevtHU/GFbWDaJZot+C
rqis5zMAclUnU4PGW0OJLc12HRLEJopRNQEnhewpbYvX4MlCihHoiFWmvAEj5uTyT5C2iljhdCAO
qr8ktaZTSyUPuy+9T+KBq/doO9S20j4bgypzysOcLzVI4Cdswajh/OiUC1+wCANt6gStnLjPVBqC
qbnWdLdr+ReAEZQpLHviFdk8vQ6RzgwttDdlj2qnglddod+E5ZKDJLBFZp9tOqGEwOwJkb/E7aBd
JX2gxvfaPfmOZU60zoouL84IA5FPahjr+iq+E9ijlRxdmt3d5oL6H42pX57saYzEBogMtyQWlfg6
j2WXQa9HWHYh2DLQT2z9F6Jx7mJl5FtTzK6wBOwrDp8Cb8WQetjrhyCdNkZTCRp7kD9DS7K7VHNG
7ln2wfhSxFwCqzmvtk2iDo+/hN7o/AjyVkNNwd6a0tSYo9hbt/55DdGGyEhzqywiUP4y25DTevL6
tSQx4ToNNnZBpVb5KV858nwMUOoBewxXsDvewapPYcUbIkDSS/rWh6aHJE4GhbWkHMHr4hwc7U2h
ceZLWaCsC6XjFqTDpsng9km20jyHUk5py4qpR80wzJieSUSQZRdIZdw2xHLoig3U6YFiT0EFch6O
AfaQn12y6ale6+Ce2W0VfxViJ6p2pWZyp3Kt/JMOBFNaFjU2+O4XYkHlsvSylNh67Lk8ClV6TmTS
hZZOxg9PJdQC1dFGTWJdL+EB3SwBqCnMbOKHAHWyzkwXUpBlAMsL0NYARSxFONvUlsoYa3kRF4o6
cQ/was4G6ccLkpu0x+yqnHSFIo8spuzlJb7EwxOo9VApXxTjWdHBgGdA/LHSvQVWpcWCtzL3wjHl
Xl1IrILsR7tYEbV9X+8pODl5bDG49mu2EFLG+IzUEaDIsb3hQco7ROEmEM6jE0NGIGeK/mX/j+zo
kTfJ2wakY9GqiRULCVgnBoYmf/pdkybfdT9lLq9qYq0ETrn2INNrd1de1qGns0J1OTI0Ou8V/DRh
wiJlitftiEilBQ8T5QEwHjxYgBuh+MMZHtMSZ9n4y+VE95I8U2WLVI6tAU0oF5tMMvjUDEktDW4N
UxytGQDVDU8OdxW3Cd0ZrrodDPb8r8CJusKGuvdaZlHqdJfP2qIm1xqYghlUk4sCBBWhtVJ8AWU4
sR80ULgulXXKx2aC1TxnbmPTiE02AB3FU/1bDeU0+2GA6XfbIEJBHI9pxnrq6q+smVErEmPwiDOv
RcCSU0f/FY4DLpOOeWpAywVchI23PETSmh2NKsQHx5rBoSxaOYVzufFoEoITxSrk7NswSsSPG2ly
yRYrX/U3S9oJ1KLcooKYfaOZgcCuo4nVLSnkBr1TkYi+y5HRyLiK3cMpIr7WBVlQ1CZGLEgSIo9a
v11Qgkcj8N7KfUGXHLx+EEP/Xu0lT/heHu5uWGgCa/TBTM/ebePfR+dWNbn21v0dITjO2uTZyo3z
o1Pj2Jt+Hwb0AejdZ9dlITz5B5Q8S3ThrsRl8GGyfK08WOkM0IywN9pMqrhpUCiSckx6+Kfcyrau
T/fcOxDdJRcUG5A2e3o5xG9ADFbutZf5pQq+nR2VEqeXa9zGz2FxcmlXewzQrb9SQ5UPKvu5MaXV
RfenMyAjjj2V/ZD/9ghJjdb239PWZuEMtxC73QyeVbX9aWxQP8ruVJDTpg1ss9R8jXNZdqwQUipT
7X6YHYZnKgPXg9LPA0F8Z34YH/zXDw1AG9TfJTv6daH+3p3GmcZxdPoqhZXJPnnCquncmtgNGTZp
S1SWlS7bcRrp7BOukpIU7rQoH342Ais0N4brgaO+hHvWPY+efLVfHXOut90CEPNo3T/ypQxl9409
NbrTznnIVTi2nGQbwSWk9xjNX387lLXRMe5R6yFnJzJiROXry6U570/qdeBcZbxO1fvJ4S6K59kj
o7/3wJLmpHL4vPZJVEy5FmewMcXXKax6ivGC51BBupY9PrRD21MlYaXR+/Ef6HHIERYk9OIGk/9E
HamIZnRvGtCYBHDyL0+b+Skj62NdKtE4FBDYpWXcAnlByOpj23FLAyQo2C35QEbFWJ49pXpoeYLK
wvGXf4YDMVO7313nzOOY3JpatvyPe7buiPC/7x1ZDp3ToEyTgwrTKaFXR++pF8qlXqAyS8hhZfmc
3WiMxCimU0oxVr8Urei5968UclPPoO4pcgyrX5vOhqu87mwTSja3yR1xzm1Pjzt6n2hkft1H6E4G
Jf4vfR1nF/osSGboQr+ITHvV2w30OOy93WDHC9PutLsZTLu05aHnzaVejK+jwhc9AUa5rzWim/uR
nlV6gcRm/WIOsSA02zZoyL/VdmjL+tNkxVIpufflfbmrb2c0SfqiGdGbtlgMMUBXzuHPdXl9+jwt
85sxHUK+VjweX9vR4ysdbUG+S32H5fV1ROeJLinn0X15AWVxjyN9Se8VT57Tv+fiDfg26gVMqfjP
cFWOnQ/apY8vp5/vOv10VGgDsLXzXfqYxGVqHtbNao1dKH/v9/RfKOVpvZSnRVo+osNIFb1+93SL
ijuflhsF0HbapTjeERN7CZhR1TUKZJYMj2mMkE/rT9w18/Oi4hc/AZyBnjlIlS6A7bPfucVtspqv
5pkCRU3uE3DP/BRwGFZulvmT1kNpGyj59qROl+Yux7lD2gmaJhlGh11pb7GJvdzTLVbCE7KEx5lT
6J/QAAJKTPPzTyXYYSdSbw/9+hRUkU0s+nS9KNDgglqOi0+nqis8/FbWcYvf+V+KfK+z8oxxeeU7
wA9wwXrcxxfHXZ+CKw5GxVtTnEVvA+DYk/fBWgK6fF+zbgUJ0f7luzS89LLj7PxAtN90Buko91Nq
IrY62qO9mmkWmyt4Kt37jSJi5rDVmMuzxjJuR2coeNc+VQ2tQyftG6o7bi/2Qebo9MQ/XhhGGK0U
kyGmCS/X1kYzL6qWG2d6ROzaG0SQqNEtJtgdmHyDbQApGA2ojMwsYtOkUMk51HAV+kmckGNq4ouu
3cUjZFWLgydlhqVThyeyTMPlqv100/ab9IEQW1lLYEYcPBxZsDKwYfiHOA1U+OFYCITMBs7Pp7Ee
FJNM4zTcL9NZNsmhwElFEk27oFA8Xc7gZcGY+HzRL0P4mkGcAmU0xVzEhPnrbrVJJUjr1c7UHX8d
nWj8QxrB6RySVb9a53tpyBR2S86zd5PE8HA7u9AdYhe/x+UkMykhYAg3M6COZ1RanMHXvkqNyvft
a/r7mWQmMBDX8bRxbTCv0w+jX6CnERknyrGnmJNC+5pUaFa3XA/OQ+hl8XpABR7ZvElFNMbWc5Sj
79U7qvSoAV/tXHoHZbtcymnrMkAtpFttF3v70fdo2oPmhyshFXMDqJC/hgyNADXWBzxZaEYOHwlP
iQY8TBAKTTA6JkCR64TzI59A0Ex3E3FyFWDJB1JEhri2Ym9B3gR6Kh2xybiCzlcLJF2eEQG5SH2s
U+tVNK7vKPkup+lMzk2BOJiCKNQWN9kMHj5EWLLgkiFUaG2TbwobnxScWTOiiF2t/LRxi7vf6Csy
jdBApmtFOa7EzhfktT1alYjwoFe0aZa7e7QrmeC7J1rPF76YVR4oA2PAI3Tsj+5lUcC7WXvcWYyN
a3Ini7J0oIlzP/bSlZvjKs6Lv+XlC7cHYRfqxs/eO9lQPKsWXh9abLmfenFZGN9nGJFcwcsgqlYM
S0hMEbFepUkunqMagRkJ8Ovvq84Htx+PMO3Ryezd82/lQM4JeP++vM4Qt6MvF2W9ZLy6h+a7VR4x
hO9Pn44wnWd8+mLIZJfZUfH3PFxPVsvy8FXfD9+j/JKWbqeBE9IQCW0xwpyTT3HBGuEpqmSg0sKd
2rqHnHfGjBf8FQadsa2ZpvCTAxwacYCbn0IzTzf6JbgFn2QN5SVsR7afZ0hXFsVFgRkRWbV3650c
Jpebexxmvs5JT7kODjdlhB06+Di67pC1RhdYzyYTQLsCoUl6DAjw50LShPcI3BGQw3cETMk5o6pI
imnY+ADQm+6r8EI1LvfJtxCTfU+oif58NMkGaEoSl9G47dQq7UnCiN2oB4OoWW1fy4337LLAVhmn
8wEunYNm6D2y7hSkMTygpVG743Fu/CriLRQIMh0WcXFOqPDRnqWIHMqjQ9Gtd2oj89z91G3pO02p
AuXfekq5DtrtAkLUldY1cXAoihfyF6fBffaql8aXn3X/0oCEPcYXb7fYOD5UfUV0C7cV+YCb++rv
aSkC05R7BRTq6OYg/Kzde9HND/e/Z1yft7ubYDjefONH5HuUaxd0RGQsrL5XvxvEGyq44P676BZ6
+1/K80tU0rWny2Or0LysXWe+pvSqx0R4HTqN1exWcVPkGEhH918Tbg5UrTd9CpV7qy5noFFauQVO
rUcF0L61HxZ60zBLTyrSJvQnbzlBxITf4xpBmejdIPQP0u9T4xMV/WNUaECkwCEvJavWKkqDKkYR
rRtSnN0b7IqUexT3M7jFbBup2G2DG2CFDOe+jgwNEKEW1XZCjwweY+ngUPlEND+DqqSgkzoWkTdB
Gb3VULyNfWtNSTHCmRAwVDyjKL8UiY31ii1B406tobD/PuWKlN1KFQTEhBiTOiB9usy3VGCshxVk
e3nvn1L3hmLSm5LmoqFzSB3JUqOIfAlvRfZZrKNu34ISFCb9dHDHSb+JCqK629e/CuW7nw7ufFsE
C3N4ONg/L/haz6ZDLf0jmLbFzyr/qPY4G96b9weZlEL8DKXkI1Eqyea8fSEMWk7kHRQ0g9CDEAmb
0KJAGlIU3Iqcl+kiOUO1s9ISVmf2tZy2z02ky5rSFtzW71/NaqvaOpAg/5JWYS4qUKZ+Y1vaFahA
bENEONGC9KqKjT/opKb/FqP0fQE0CEooUm2bOner+v7rE+Uo3dBVSOsmryIe2X+aYVb15v+YOrMl
VdlmCV+REeKEnsqMqDi3fWK0PeA8K8LV7yfhW3/sYPXqyVaEd6jKyszCmCpCqWw9uvT6tI2B1B8m
ZJtrwZppYVIlEyOccfrV4Ytqpb7W7dH/F//G0QhEQXvwHNKbNyY3DJEvYBMX54KyEKWSk8WNgOZb
Fx/5OudTgQzYL54Bn533uDHNx3JqqI+lNMQRBDNqxFLU4T2I9vyTlxnvKNKLmxB5asWJiB/00uyQ
lOqFOdBhAT2Y9yBXJJF8BJfpTP53Hvi5FlrGjZsSxYCJ/V2a3ZbRlbRdhrg4n9uNuG1Lr6Wn1If7
iwsy5uMxrk9HnKE17DHW1jBNghpXR+9D2tdSI4l/buFeVHFo6lf025WLCV56eIlzJ3UDxME6zDUb
dGn15yW7SU/Qwioa5vFlgXe4c1lIdXlEvlbhdJREUvMDRpPXkga/3uM3ORznL6cLSxe3w32U1Zw+
uJIqx3Ie+tjyLB3HoMLOhOYBA5worFuvQi7HmqkjGMeLGAsl3uNAvJGicFiiSwucnYLahBDYNSkg
6FhhPNt05LMoza9EdVvrd/G9wKL93wGtwjv5WdyK9pxWhr2w+FxbmBe8HbpjydVOJymp3UI1Sq7w
MZBcUKqKm1NaMeqvMLbm+7utka+ZIRMH0SM349yKQN5V+1DqKdKIyi8kzsx9Ch4HKG6iTJZyetkR
qDYnA2sULH7WI9LtmSiNpCZuUwwJzn7+I4lQjf3RqQ6AZGzygwIWFvHt1JchkoCmDObTv0MINb0F
Ce30EwFALe8SYbfKfu/TnwTivMB7RYD0tgGQoqhc0HkUHdJhlD4Am9/2oAn0ZNro1hEotWhK576Y
tSq4cQJ68dI6ST3E9RIqVQCTF8C5tlxVlIqmL4KdyA/KIB1C+mQFHUelvrnUeLSPxEYRmrix3NAn
qu0YMUnX6o5SauMdFyqLY81ELPlEGFLz3t81Oi4/UZBfigthcsamzgS9kc6e7KQ47iGIEqQkdMuq
yBPO8qG3o/+LByOGTrneGcSQBvwkCE82aNzJI/L3LjPJFjeO/qcwSSahQ0jprb9zMFxxhYAzPGS1
VYqFZLHHVPwec/vH3GxJcmQH9ggP+FN+aMxoFxLHkfWeuYe5mZZQLaRFNdsXpRtgEy4cJnj6xZ+I
KuFXOXzhjctiAuydB2TRrLTEO0+kdpIEScinJJRiCfw7nvSPldSM98wtFXW/wkXSuOAG96VVV3lB
F/JJuQHrpUkbLg90AATPMg/4WK9L0oT2UBaxXsPOhrVJEjX7plUdXlnYTGYLS0Khgih3X41+Ej3g
xE+BomlR/JHNmMI5eUO8iwqasCIivbVi/5Ll31bdRVA0N0HVF31wMFRVDlExyYxA8vmeyL2vnxXO
xTxO5eTUVxknGZbvTyWoCjCn7r7+9mYDFmjMSKdDf7X/ICfiPlUJUzzKyo7X0p+0Q2mNqhT91KAG
FFgnAAUN0Z2MwbAGs7aLYw8hX8n20EQSjq37oK1XNexycoklLGx78sf6FX6BWItkAEpIVSHkHzGG
7CBzmUsxM/OBlkxda/2/WMJaGCyxGy350hosx6Xc7jeA4NrfmWtUg6gIOQ3yugkWrgPqIOKuZsia
BxOd1MEipaYRg7ZZ8WyB6nktelAHiOyP3VeC8l7b6xNzlpR4Rkf5Vbnby1DRgNSv5h+UEKAJqDSg
igV6PopDHJxXyfv41iqfzKQgVmRGyw6E/h0cji69Uw+RqH+iv0eTndVk3ZZDoI46y2eK5C37kBdO
eein+r222Tbhg1ZMVWWqtkoik5ApWw5mfBAoVogcgavxvxORjYvMXLB1L7qR6Dlvxd6fePIW0B6s
V07dc3TluEfPqFG4+RtOW4pSUXk7XBXt71cbCxxqYopv6MRA/hik7jFuoL0u2SU1N4W4n7G3f2uu
XBn91GK5wo1gTJZTZTBdIg0nQbdl3T/vmtDIPlNIqgHbvi6/dmxFCzpk1qr9a0XoarKjxTrlPS5/
eiOZewz0tlKXXTqoWCd/PzL8E+199oPK5PzV/Mjm94E4ChtAWYrVbsepLveezHUVEY/Z9eKF4RGb
xIJ0mYQkZtpuSTvGvyjwl9HAgZqTWEgNZmebQgt6A7kC/8bRAlr/3Y4iSDOIS6jfs1Ey3OR/LfED
JTW1MFFFD2y9RQCoUFsFvYfDb5ayFD0RgGdoB3SwXkaQXD1xCtjf+vAVi/K1GJMqxItPQNFXsDEL
ypozDQgg+avFm9+pUaaK2GAFcDpIKsvCr9K+sm6hWizZoxwVYCxesUzNHOocQ1YdZECOtHdqhyWU
SpCxrjk5y8KjJBhxuhJSigz+hdx/NomgQ8aD6/SrEOxspyKq692RFmD4eMTdsdHd/Z0Nm5ZBFg7E
+mvKn+jr/2UuYlCb/S0BhVIRYJ5Rs8+PVDxbLGIeRp8/LrBeUZQvgvWIAGixZGAjEy02CREV/079
PxVkqyhIZTuUMPbrLCz/Dp2W3DBrT6v1TXTGpZ+BlYGO6aYmFovCzw9PDgEL19TlYaDhpDxFNgjl
xz7QElIeCglLd6bqRANRi4N+s8Ec0NvSQjVkUtSx8TxARxIh6UoWYRDpb5kvCnNk+fl2OiHpTNB2
z5QttcNuXdWSv+4oloh/Yvn1ymcp/zsHNbf10WHuKkp6EXg9bcgS73GNBkt05bVoJhDXx/uHvbvg
XbZ9+dW0e1unmJWeguNvAx152j234qTmPumlZDgr7EHglMgqnl4knpqAcySIROlajOFPx6VNNaWK
E05p6j/S6el/ykr2HcrK53F0pZ4hVuB9pp4yuG9ggIoFKpHrcuOWVqyvwjO1Fdx6F7/GQqc1tjI7
0w0ajLHpPmvd69G6028665k1BD/muEYCOVhNjlHuvUKckrBc7B3JApZHYsbNoD7erFMAzn3/gEXc
vVvv52RCxpicJEgw+sJ/V2vCOWoSDBSrXBUfCGh2g2p05+5RGoOzg+2eaJI+3bLhL1G8GFWG8KP9
DczlshvOhuymWHOch39a33EExXwuptP54Liz6RvjYz7LQim/ee42HhqP+T7OopfX6D36Db9qXxht
OsAeui1ObJL2j6MHMcEo7besup0O6vZtmXqpd6QRDPark93eOs90UKKareLKxUlG7x4u4UzffjLa
DJNRMtoNr32jd+fj2r/PqKrNDpPj6DK8DbN+p7fH6PFAq/szMkyyE1rcUOGCslMLsbYE106BYSN5
Fx7cvFcZtONV8FjT9KYdb8PUuw+uA/qbhA+3Hmz6lejaY/ucNsZG/AxrOJfKjIquvvN0ns1v09t0
6wPFAgveguf8/LX/qn/jMDWqTMzhcd4cNkabQEZPF8KVsONXiuPyrc+0g6ecRTWVesRwF7X79Iaf
NEb7eWdSDYFy3CpIUASE9J1/mxOZ6tydHeUOk8kfYR2F1V94c+/+06dpdUBVe1ob57ERd6Z0LB6I
Z9NyVAveBFWv0TejCkXGdl+CYwNpUfN7/3UIrg2A2Daa2WUKtHuOLpaf9mrEoiSxaCLDDNCfF2sT
e9JqbLahOWhnmdNongY8zQ9QQK4prTPARMzJUZFaAhXsDUsJ0C/rvjFDAG1+u6sDWG9ncp2bN59G
eJdgmztY2mCpSXyJ8H3+HKefWCM799R/3K33KbiaUX7ykwZZJkOedjC3vwNGgVO1OHf2P1jYf54r
uJp2bxD8kZXVEF08g+POS/bYmt9n7T3xi1pBHwidAoxQU9M+5laTQMV6vLrG00oGNfw2vzrf7B5f
5wFVFuWGLftEwTBe2XVCGDcH2Q+rs90w7SefbwJDUv2rw9y+QMiYtQLz4lTG1Ve/ggE/RsmGg0sq
ENXi3BZ4dU78fRJWxq24FXfGnXFlvAr2v2pShBnZgJ8NSGvHjHGyobjCr1uoVMY8O1gbiBarRO/Y
f/X22N11Bg8+q8GVfsLPYOerA5Y+rwIBZeAU49fiYYi6/6tl50FbJ0VWtaAVNDgS5Eh1T9tv6U4n
FY4BB3bTa/kYfIRv7+CnNLhRi5vLIIv28R4Zqh6L6JS/anos3GETU0ODn/A9+E64f3XPIHB8F5oM
Y35xJ2DSH7SHctprjjr9xtD87+OSdTsgR60hz0f+i92cSCGCXl7Y8+lF9LfaOp9EpGfcE9X26hpU
PBFboa/SOAknfg4p/LYkKwqlywRA4bjCdCnX5FkqUmjiZr78JpB3kCyI9SA/sSqOYlvobCktZVSM
1lJx9U4TPJ5Z9lRyEDGwNdoFNQ+snwl/oG57CnL3EGgOyoADfJznL8P4enDtNfm4+qUV8rHXoZif
YbRB4mDLWzOP9JqqQDwL8w55m8nNbuUlPnRAOrhk1CZksazXy8KXu/qs8fcsNC8IbC9XGb2y0pM1
Y7bAGMqIt0VoluwpZf4LElCSJlMEXQlqIarmqj7c9irQ/kR0F3iiMFMVGFE+8sLi9UZ+By03IEvy
VuOUdszyvIHpJp7HFfp+oVCfTeUlogxZ5LIbHa20UeOWwRKjHtVC4Kk7AWeolbVq9zdg6ZOVkuQN
X9/GX2qboajJFa/5p69oA2h9x4SvCjuF2Mr2S1CsEmHmuwLwzIXjQUaj+D05FcztXTFGn4FJvEbA
f0m6h7PTIW1+Was7awehfd20T5t+c794mx/tb7o6Uc3DuakSVsIO/TJDEcDrDn1yCCWq7hkMh3Bl
UOlX+m8sIoVn3t0kwLQvICkhMSFiI1ZhmLPgckra6l5kDxtfrOqjeymYSSLZQaxz1f5LDaJSZsST
wVwZXebJVFPhFSbBytehXOd2xCdfr5DQ4K4aZHEWV/nIB/rpit5ssmPcRg2GbbTlaPbxswnVEu9N
YzzTinMPR7Tcq4E7hUnxAILHSFmAnEdNT9P7OWXWkJ3J7b0OWe3KHLq65lytx1pu7pg8OiVOyKDb
q3NFgRSPMxIW5iQb5623can5IdqRyQQj2aV4iWR+60N6pt/ka3od15w95bIV2m74EzqOlD/2Ib06
SCjeXUUPyqrUmURZVtGu5gXA9PCSYE+JLsy9Ol6h1dgYkHDuFmUSputx4NrfSWQjAQrVoB3d/Iff
Yi9PSIgBEvGSF8igRKz8jcKe+PubrEMN8RRaYkoJkN7py+tSkaIO3XAtKsoWa6SrjV7NP2A0JdPX
YlmBxH4FEb9bCZsfGUnmPdKgut7QMBpuysU9K3ge4HLQhB1H7kiVc42zFQe7cC/tPXt1ZlF/1we/
6rcG+YPqpr4sf6SQIgEg7BUHzB9IA1vagPVag8agExn1bmNw2tn2mR8YcWX64OqNjZPVGLfG18V9
sZtViIgNC9+n2WGWLk6zDXTGtrMdVuITlpycgMIBBQStBJOG61qA4XsTHjH827EZe+eVnb+wqGp4
vDuAtsy7rOZNOkuD+uQfb25yK8x3XgcNLKjFrMXmSsKKXnnrrJKeyZ3+an20XlArk9y9nbz9Aztu
QKnmvDp9TquYX37tMKndL15w0DKg0LwT1+CoyX11ZdjYAr//OtBIq8Ehdx4VZ9t02t8vp5Z2m2yg
0JvS7mv9TKdJ6rdjw3vaaMl9bod53LvoEw6Dei1sfzzpD5gPD4PGxiZ43q+gctgG1HtVL1oYzxqE
fDnylFZ0J0jobXdOvX+n9QR7/nf2sRuvhvIvLYdEUfEB2ZapoPajK0GAygtKvLNYHRCgMbEWDilI
V7Ecz9FDq9osFbYK06iUYBLeCDFLk5UWn3MaisGdpz+RklT5oCkoLV3eEkoGdCvFZ7likeKRTJIa
S6mRAJdAbBCOVLIphNGoUpMhTBbxUXAgidpMQBEI48LDgU7J6VTAgr7QakqLkiJDf4BaTgQxgRQK
FlQKiDRXjQ+kpC77pwiefDuJNUOjBDKIJJ4WPjs4uQMlorJTFFR/8XGBvvgGNpV2NQb3B3XIx5rU
lVmDTjGchNbwN+1lKhTZkEJDpKYSQE3hsdA5qeKQDVW2kEOvGkq0prtFiycxxo1ATSgVo4D3t+gt
8SYEE06i48WUpx8QU7sDELLlDpUFHRLqodYugTcvS0UPioobkBH5EJaf9zShUGWiQ/ZC3Mm6scVQ
ktYkU9Nhl6GvEvhEiYY1WE50vztsQcIrdcqCWVSuxQiLt6bUjghhsh1BDRhOyVD6qgLHZCb9LbZk
BvHikP6iWJRxHAG3qFGSgNCddIgnFh9XumSwNMprG8YXhXVQPHyTeT9bgDHa+Xpt++jxuL5J8s4f
vAn23uSmGjZiyomjpqUXB1qG09550hLziUettBWnIk01+epO3vPGt0ZetkbRUTP1ar9nOnHq4xhC
OqClug+fiXz2YDd7iDOG937ZAPsOaHIOC90KQmApWYpiy4gUl1uruyJr/DsxkrZ4qBh4hp/UMIPo
nWhKewXYUokvSeMxlcBATyE6Q/FU/K+fqFovMsmG4sDLvkXKqTLK+WW9XqYEcjZSJKHpcw3FCHzR
QUHPsrOnVPclmVHl3qRqL3qJSvvULo6iGtHVDsAHWor4HrkLgcs1+fpT1PtS3yElgUl6VX5+Ohg6
zNVBXASW1BLloPupajvoklAidAPFs+kU+eLz43OI3w5MR4WLyD4EPultCZoqijkoLGJqSxEIyyKu
fKqWpi1r5dM3GJTsewGQ2HFQ+dKlpT5WA1bawA5UwqPM5Iy9Zfg1c4T66FWQ266nQRAkXWQ5gD4x
+7+EQd6YZKKAxES2/NXIF81xgwMoat22jYCXVYZ8Au9weRAxsvuIU6BbnUkQMOhsjaAVYK0pv6fx
GEnkv0Jc+T5KWaRQQM4hT7xGRWJISheWcF+1J1Nmr5oe51lY3G8RTgpb1K1TvPu2OWFgPv7Bz4YT
Gng8vku922PKjkH1OKoUh3QXuXcuii7yxsVYS6KMUCIu7HQcRYBsf6PM3RFQxTLSRGwqkdFVbxgg
Qx9qnNPmagQVSd8hlOnSsXAXzbRYGXlBfa9FBdZFKQFR6Wn0N6Ls1MPIA6ATpipPTT4lebweOsWp
dMqT6QpLPPc/LPlr6f1WLK7vjvyB7jCFHOyqeeTAv5Df/70vnZjMPUl/HSy4BClWukcwmUFMDINe
iiUUw1IMCJnG6MW886fIskKYrqFQpmZPc1FIiT4Uhxl29es1bUKYrbuVD8mJpBuGNUh2U/KsxCiV
C2ZhGQLRSzx0XGhFxRK3RdOAyfGKYAZq9KoIiSpbEV5fdiC6dUpWBKrCoET+XrNkFnYLcErSXKgM
NUlhc5kyP+kVnC9NRd3KlcdP215fvktslnhhu2uwWYNFg/soQvDG5j+W6uKKhhqwY8b7B9NyPURT
rqZCY6bWGWlYoE0NNpH9LPRziHw189efD6i13OP1cCjGz1TUIB26+5jAs45zYWPt4q+wICov6I29
dAZAmksPeJpmhiC3i/akOWL1ZwtAVB/rfuyZfZVi+X/x43ihrop6AJwZ8Ht9EPl9qERHDttdoouB
WCKYOiINZoR3RhAylmphdj/reReN4TGKmOslhK/AFAh3QWqr4gkkrj79wkKh3aoTYpU0Q9ZBHqFj
BcHBOoxkakENA2UH9RSqe+3eBf3IrkdHYOeryGjINDqh7AjTSIpPVSvUnHY3UHvaLT0jqYVTO5FF
+5Iu0stz8NbbF57LnFRg7C2+f6FHc09y2tVQjR7/FgYDCieYWRid4XupWyd21fS9fq03kxyrrInw
DB1tYnKVNLZkbzrKWFuNsUrJzIrrVMpVcBJHEKP3p/Zdf+KckMaLQilNiQQyJHqod8ou8vKuVTJD
cYOiJ/mZLlhpW9/p1yn+6NZAjPllLSXqSbquy8huUVLRUNTOAG8NkYJwuNYIuvJxriWvVDz822gY
eHLakOEe4P8eNaJcxrXrHyEjiJrQKXbo7/LlJGni/o9AnUmeOImDdfk78NRUz7fd19HJw9sf39Q5
a3NkhNWiXzeYvexYlG7oAvgfPZ+YbEN7TUxYR4i3VaYn7KMI/gOnldMsj2qYw0vTO4HWPn+Tr0PE
JsWXlQAPms+b/F3P5xlw4FBgiCCZW/uvDyjlAgZjcZtp2DCSkFkN41WJVs2sZNfIXkpeTyoMqAi4
pKQA+K9gEbob/4v/VHrPwOeoeMcYoIc49asuq0o5jP03bN98VqFcji0qTWMfZ+9P4uLy5caprreT
TVhdyKDpMrvRDPFT9XM9UhVLdMOFJaemwI03U+PyIGx2f+MOxBptl1rOy/IwNtckmEaPn5QdP4uV
QeswkDb7gqKU60xL/RUj/yQUfgygRk9J4GyV0WiUJW/xvCgj1rmNiiOVC8DZInW8BvdAiJMZJnFl
1BlVONSSy3DkYTMww6ITodTgJIagE4B+47ZLzH3rnuP9MrEAGSi6SNVWXkLJxtGxN4rrWYreywuu
iy7DWlaG+NGNtUquia8sFjeWzw7ColaooEhcVYkhxGWV6Qjmz0SQpUEiTEjg5z2wfak9LiIRp9zq
tCpq32fn1erGZNFriZUmUhC2bqF2Zrp9cstnhqMLr0KySkGSog1kka0x8HYgBLGDS8jHMq51V9Gb
YjNFZqZrwJCtOfdx0ntTP/YRC33Iphaky83ol7wv1EhyzU8LDaMgI8QDLUAudQNrebeIKOCrMpQ8
Alk0JhWt8PlVGlqVcWCZSLGPskHKLluplHIOlTAfvshI5BQkJh0ifEX7ivkFkJYgqQJygmtsTYru
owro0aRInUy5j2BU9cP1B6HjfNTDqxDfQbkgnvr04yD9gjWAcP14hxoii+VSPN60qwNshOCelA7u
wgX1/rIQPeuQvBAWAewA3mn+JAgt8Da+lfkGBV8AQYNNvSwllY1rhZco8ajoTqnKXy6nirK0WGvE
lP5v7cKsTTCUiuMlaQyknJXqHyGNzMVVF2S1ttPNUiSvC6hwWsVQRWfizmps6QyFG3Ku3Bu9A/jf
8GmEbwINimaBRQSqUkT4+ix3a1GICvVucT+lAtMiBTuE59MY1SuUoXvRLLnoybv7rxq2924LpWX6
ILfmxokORnc8Mk1BWwazUiV4ocN7yukC3VRhUlsVVbdZc1ifZHZLJV8TEr8Dp2mxun7Ndj6smRPj
eKbZiUqQculiCaWEkJj+U0XoR67GNEPJ7qBcrjn1SMofnXCxFbwogEnI3/i7QYUCjQDFpVHUsBEq
42+FjJQyk2EaiJCs26UhBhlxXBDWGHXwWEnwKQ0w2uw3JaZXTxsKy9VIObJC8ZIApnSJuEhRrFY2
GMhsTtRff9RoYQ7tSvQQMJ5f0Xcw7PLI5WWfLCP1jp3vuoVn3J1WIUbwoxZ1wCy42tW7o59rjy9Q
X4NNoM5gaxEAjiE3wPgcjhR3bBfkRNy5K7a8aPYlMi6B2b2LV6uGTHmU8430d6REdypvKLopd3iK
9gh6Px7U5tAcvt3Ok21Lo17WWNBmGE2aC6tPzYkrG7EcPefXHtH2aGJN/iMELNXUWOuRuKBil9wB
CuHMjd4Fe1Rhl3Yf9SzUMlo0Y1WTphn+UdJ+ZlwkdlCVrfUW6RJWOMeUCsbMOtALhW4ohff7gf8b
I2kj522JOJn6x+5odAPz0MM18Cu+pjMXH7uVhSEJCiS4PmbwIklxUdvOxpM8sny8/kbDXpNIy7Mi
ZsUTBWxOEK9VSjCP/BEYD47JECFW8trT/NgFf6jF9YEmraCNKk60BSDOWq1jY58W46rl6uL9U6uL
q4RnDiIT8Z14v1qJkO2sReKqRJS41uZPi9qfLokqBgCSWr8AkKjxa8yYHOIIyk2m8JORn44iIrr0
MdJVhyAMujIqXVc5ulIgbSJl4i/WhRIFbT4bAJKbX4BrIlTC0owrgyMl282EIu1n8nlAQlyxBATn
lGm34f3aPUzuVGpPk/3oOWsunrN0RkurvtlL+9fQ7D0BR2jnzkcdpKMBlvwcl6hyE1WejH2haMzl
XqGJ+IiEGsgQSNdCpZif1rgQc0P8KsZeQSl7sybJv7Bck4RXaLH99WBgLGg4HMdi4Sl6LaN/CmwE
fU1yEhogkyRr16Ci51OSe6vfKVhXAjX1stDtFMZDdExDVmp6ZecgLbfqzXewb5vuvUVbU6MBYn4A
yRWvUQAbQZ5Gjy679oIci2pWIfvw3SHZoztJZKzY4ZFCRo2/61cLZcsubv3VI9Ntz0Feip1eGbZu
hNZxDbz9WINuCkJAUiQyi9SUCiCEduwQJpKQXVjPPnGFBiQBdydBlEOF4uQey8BHYZpbSJs1oB/b
bgfiHE6hc2qgJqQIE7bRS/5bhB6Mc8Qpq1DnsA4yJDd7vCTkJyEPCZY0h6SZlYL1UWMIQ4oTm7RB
yE3BTT4SGKkpny13CBZeBlzOfRIbZ4g/2xY+lwV/jmuUYTRe2CMo81Tss+1hIS3abI6jFKdjcDKf
qYO0iLL+LljRgAfZyZE7Q9fA2m/jq/Z1Ze+kHEihGz0NI6ROv4SWYW2rdlYh2aAHC/RUSA+kmlSG
X2j+aGXRWazgTFNaAGolkJM3H/Xq59GuUgJDTQeEdv19kqJgL1j1kr/2rI3XyHq/eB5pFprTXwJt
5IdinFC6rFPccbMW+wgCrhbL0R6XEnNDf0yK/OiLgvvXmfg+XfS4l+Bv7YzuHt3WH9JTAuG4PSJO
+lQlcEVRc0M5cjuXb7jxUW12kfcy3luf1z9OlHr7/m/12e6bkrQrA3oDfZXZRGks+nH+u84PQcqi
AFFuMhG5V4Z9oL9Qads02eAnpQ9PadW8LZmCXmIjsNs4E5n9aelVtE8Njv9vFl67mNV/wWPUb0ZI
CWA04nkwwZUVHk9IPfk2UDSJE2ThmI/9QB0rJLwTRF9UQVBlJ/J0rr39pe7MamW+fEYkIipLEYXK
G4LvtK1/qfaJgQKOSXgm4FKgVLxpDWahPOdJtUQYgh6ZUXSsKWTX7hHKibJg1i4HHc+w9vGle56W
L1+kO0uclQ14RnrFUzcBvlPoWyuCdvUvN/4UunNWioeP0+O0mRUmvRFJ/Xcst2NeCatKvAx5LU5N
HzSIxmpCHHGqmeE1qOMMfA+O022s4OUaUKULsF+I0F0E1OTmp/Ft0PpYDRF2kKlgJw1wyOlD6bM3
4+IdLNkx66Hz/7icy8L7ArSMltQAE5zIyxmovMH15B2p/aBaE/IAsA4I7cTFxMhzI/+kWlPBBqzp
X2pckSU5zuAEP2zZ7p3tkyN9COqvj9cv97D0uODaEF0laBM6GANW/B2tC6kzPbZ++xzu0vCVjJ/V
7onANvOahIspA0HH7IuUCH9qQJMZw4iEdUWJyL5fnM1ye+89ZLu32ZMsarNKYVSL7J7RhRF5J+5R
wAWfZIoF0/q5kBVElf+pSbG9KZFW4USqk9PXivWJbPIwutW6YFf39eo7sZm+vKQeqj/SsBVFdW/n
vwQRMvgjG6dHFjolh+5rbJA0C2b6kA6U+DALpiJbbe1ahba+Vt0qi9QL4rL8WK5OPhTEdsOivOJX
Ry1AKJRAIUJOkiB0cphh9afdlCiUZ9AKK0n7v4ib1eLhKjareXqq+lCJU51OH/z0g8Nt99MQxSCc
Ifj1mu1aGgE3/k6RSaaBBvH+h9oag7wX3ZfRxdK+9c5KuJ03+BClWe0H1PeGnmxGUB3kQ1lf6RfF
C6Ik0AZ6iO5cRrhFRqGwbvSN4ekDOk/mrb4q/oYnfxWUAXqdhZgNBnnwDjqu6Yojt/dLGf/Wb8zZ
rr+2NHihCV60YeOk/UJ91T3QDme6hmwksPP6eXIr66b/hPqFBLWAONXVQO24mpRHtBnoMAsyBhfW
fn3QY63pgv4lfvp1gUKPalPadinuLwG7ZagWAWJpiKeBVpOz1Zv+pwXYscSJ/3+xH/y8VtAWxBlh
t+Po6UJITtBytmsxtsWIp7gJy2FE2+kystMZCW6FvIE7iKIy2Ts+xWMPFQsqDjEw8qsgn/2RHZ/u
knIjbbNVaxPXCU0cwFJ0iWKVK/VSRriJFaKIuKFhoYGh9FEDS0erXxpHluY/Sp0lktXjSna6EhOI
L2gw8RDYxRnfZjxVYcmp0K5Fjm2Cx+LrSiVBBRyF8MK4m1jLPtmRtRmfbCr3luiuNCNwIeIVLZNp
vhyqfXJR+nL2IY+miqS/ST1UxP2LK4LIyTUX9EoMiRUav9xYvrm4Zq/DkQcyqEQVSawwxJVUJqlm
T52Oj/62d0YtGJ2ogPPIDR0P1PNAxpJy4lcWJhhAfB4FSjJYFTJ+4hE6nhLqEiyit7Q6vdvyGuZB
i6/0VtQwQ1QURUUg/VxkuqfJWmkEaEHwQDuq4MgIbX2dlnsIfI15PpUJhVopl4MQfFsgepEqExLX
Ud4P0rZ9vXfr4JTw/pp8YigKIO/QgkQWVSfkm5iXtEOqKoQkvOC1i10XPr7A1erdQfJYJzArMiyE
XL4L2ViJMuWlPCIOMt21GkwSF8E+NSIBKjKlAHyf4gvH9FBlWZ83rMN2090nXZ3vlTD5Ehs2TUqi
xhw65xQA3zHd+/j2QzgZ3amgUTMZXOITR8Na0c7ROfzcplU4jK2rdXl51wHRiHTKfMebS+ft8MI0
P9r8mJG155Kdu5u7PbxuLb5KAEXhjLbDW8OCOjrewbLjj1p/LdJmYvR5LYexY6/+Vn9GJzj9mDX7
9FOd3174u1bnp/g2fRDkArO/+PPTxsueEW0yT3Fy9mDn8VNCmfrRSvswE2pyN6hHSd6Fvbej7ptb
25abwf7g7J7eu2abN3v7jDrtoLB48Wg3VTuEt32U1Lx64qXvWSu3bj8dGucg+0u8Sz4wa9HuOs0r
IUWQVtNdkd0dvYYRJudB2uxlVc8gtwrqcUb8BBY5vmMffs8eYbU2e2xO31Vwu4u9OTi3t5+m7qrm
vBLrckNV1KY7EMSNPb2WZ0cibuDBd/dZtTdUatiJsdf/vJFT7p1W3TchcsBp33nVjdu4eA24VFe3
9XZW1OQb7unu3J7W2bRzKDzUcMj629yp7q3pnGmv6qzM3jnvpmenzRA/OHjsNM6ox7sd8IgN7dK7
x9Hxc/+7W1S/n7VuPt/GdxD5isczBAe7+rCv9cXJOFuVKrpEnGrW+O+AvVfovwqtq9Zx7vAowe2+
k94lNp+hsRuft/32PlhV/TYo4g/jpDAhMYbNq72/jzntys05r5xnmI226yoVHnwjcH1Yp0WDt4JN
k0HdSaw28xvlR+pccq+Ffy60N4rAXiuhtt98YKUB2UxUyn7SMPudLRFnxzm7b6/tPn86LXfTg8Hk
57MObUFXoz2OhdnBTSGYTHajxrpBc7JH92lYLWBzwCrMPdV9FO6ndREoyWryTTHgVOuec/ghXQYr
JhovAoGqfXw/neTgNJr2/WzBFL/3z1CQNiu33uxYeVJzOmZnKbSz8k1gfp8jdr/SCxg26da659aR
2GmAP4Pb6V3cHNkTbKFN0Gra2dt5LposI6lVhR7spDt9frGi7+wUsRztt4CwsCoZdIg4kefhSf3o
nn6r8DEQLkL/MbsHz3jYnSVNm1eDant629lH3IWIY7nK+Bot6vG7aZ0g4ZP+w31EQkY8M7j07+vK
yn+T/MP+QRHz+5g9+q/+ucrJdE1+xlnVu/nOMSgxEWiia8eQHwV8w36c3RoUt5V9xwmySget05da
d6966aLSS8YVv7k8kdSj9CaH2lt3eJvoItAeUF8ggKz1dth4028huK4b4+3wD1LR0HShTI9xMTC/
sakJb3FuY1hD+lE0AM4/2p97vGne7FFb63zH7GI7YO1SiVjI4shwskikwPD8U5+3sB9F2D41Zivc
GlE1L64H/JbSP0xcGJXYsqxvv3SfDol1vXuEwsin8fQkdatL6KnT7Ezhw0STXhu2J9UJxJRRPjpt
6Bu9n5mD2uT6kdkNlpaitIPd7F/q8hzv9TZofr5HeEm910bvApv+c4v0PYGDf0MTzTZAieVAanFr
dY8/bchl+S99zT4v4TOuzx6zy+z9+/o8Lu+o9Ner8Z3Md3kaJXRezqY5DW4pB/Y3o6xNuMtD2gCo
Nes0yprdWu916R/O6bR2MvzO7erePvnpaza6n8H4Icg/Pi4sNh8I/iGS4ZSxo1/9puEfd9vZttaw
HjQXZ0uMtx+3xH12QEDtYxMqCa41CfDbBXi7E2RsDxQLvNfahHiJ6HDdoU6i7s5niJ+7+iqkHfWp
fyZPw0Lm0W0fcR8Adbzsuo3+W6YnsnzIuqs/Fuw6hVyEgTiIYtlMLZfKOv3h23btaJPhNmhDCcno
L6OwSPX0+yIdBBVqLIpyd5Xpl4+IlPxGZIMOhG4ViDz/wFOOTfd4tfCsgNFtsv23rWdqV3NEF867
brUbrmnw/NYVeJBvgWLujmHYpiHjkzM8PUIn8n6cNiGvqvh46PMubi4eXsRVTZLOJ6beaP22lN2e
1KM6wXnxjmu8n4nxk0GEgvKEtp2WP2333PQqpnNlGl6d1dlOsdtFaH/mvGCkdQ+jTrChbvSMSKtS
ypRidJ5/DxPDrwB4UkfzjphyUWWeVSEO/jShAhGa1budW/eBcTBtXpx62Ayr0cM70wczkaMALGgk
kOHZvfRZUppB4rYHMvqDO4HNpoBABLR+RiJSD9B4wiqEfjiDz3f4rS0Oo+vw8ssge/TPJCf92WtO
joxckPyDYlPFvsxOv4fwsbdX6/q1a/xu4Sl9nuHCEPrCV9l189y6ExHgtUAnCFidPSBaCnEXV2R0
DNwoOojltZ1mlMbY4oDsRa376lBrRn5vx0QUFsAYqbiAfmjuDrbCdAn949IwuUXpRNyHsSIt5vnz
A8TnpkXailkx44ZMnx46YMKqi68w+UHaGWwhc9apPSbkjdTMA9Glq146avevfIcrDwH5FW7KDcY4
BnuYF4FT+/fexjtQen76F3xy4FKHFxyKBfo2gy2YQifAQsjP/AQeOUshnxN317+MM8iPVE2XD3hz
Ha8ywoACVt0WQ4GLM6vauNZeeoZ/gXxaD6su7Z98XwxcD6NICtxY0bPDrI9kFwkMYlpLYaZDMWms
KP8MJkOtHPpfBQ1hyzXtQ5B5b3qD5vQgJhiWTS9RNKEXswp27lrQ7S6gJYRESE+iReB6+lOq7gIn
hupERxckGZymlDYGj8CI6bwFhnqm9oYexq+GnUkdI8AX91/aH+aNcxxcguMXC3WPMtGQmfDRnFR6
CKuT7hOrETYlOiDzBWUxGtqDNe9dNKdoUWi/Eat1Y5NZpTrRzrtTBYYyjpnLiqRbPesZkpLB9nfU
fNVXCyo6hqAVZiZdMbyExHxH5ffgXaGyMvVSmLkJt5cX4optwu2whvM1liTurieuNcgG4rK3RWAC
dBSZnvAleAGJBTcDFTXmE1zyHP4v/AsTmEnwRZU6b4OHy5FzgEgO1fcJA822u1wKQdoP+Qkz6k4H
gEq862dkdpIUPHHXfDMkwB8unzdvFzYWarK6H1IoDHfhdaJ3jU4hkuKhCol9mtMz68QvCC0YxPiq
A44wjutM/i74o1uneu42ceZQofhQxAAtKOWME0w4oZN7rPLeH0XxPj3U1LF1NKKdN13buOgTPRdi
fRLFlP1RprN452J19aO2aTa2keC6uNU5x3EneoFhKLlUdyy1AFUi+rGjjRkaaBRKHZ6C98fB9HCb
gLEkKQiir9yaJ69VjydPUsk2iAc44IS9oNeMH149vi6Ok/fsAKZ96hIjQH6gs3njm7Xv3jsvmjjE
PIlC8J77YvHFAJKkM7hMLy6VU0RSSGw+9k4ywAyLxX9+djZTPN3im8uaL8oJfCEywAaj/R1QkHLb
n7tIOgtw0f8j6ryWk1XbMHxEztjLLiDSFBWNZccRY7ChYtej/68bvzX/MslK8hkLvDzvU+5iv1DL
q4WvPrV+F6TxOoN5femihwpFoAi9cm8dyHRONH3g6MelCKE8egaPYOfevQfEtCGaLsTaCYjsvsyX
0qj2w+69nV3jR+8xz/qt2Z6O0nT7u1gRlIneJSLfiMj86H6WjRmineSfkwsOLZCcfgFXk9JVE6M1
rU2Rh8t6+59XVFrdRsV2A1HQUfkPIZ1FAPUtQ04I7NbZeg43QEVWsIvG1dF1WfHPgKDj5iwjrkAg
7D++1sCt6OnBQAH8eeifp6ceeX/FPgQ78jTGB7Up9KYyhWx5XAoe6gB1C9H9rwrMrP1ERrDlNLuF
8OMimRndKarbJK3Pq1HemhkA0NGJSgF+GDMk7+DWpjU2PRB9UZUXuSxMYVBV30ZjuvXPW4P6cDuc
szOzlz97Fzhh9LMSk6enJMyGm1UtJok4Fg2e5syQGnUiYGiMOkmVfi/9Jin1yUSEElLfniyWy5CR
JAXYYM/QZMTMAZ95XsJt1PJP4uAt392FV7sbr9Xz5zQsf9W5WiejtipMT4O0xwZ9cSkayX572brh
76bXzqJbHj8mb0xG/G13McvgCtZkuPv3fhu0LLOYuLUYUAfb2biIS2l4iZ7D1+g8Idp5tUk630TQ
r6FeDrYD1FoW2M+Ta8Ot56AxWUQSt2o0bsZzvfXuPBUldtBwtga1Jx2c0x/qSrwPKpYz2+Ugie8N
4xM9/UOA+lrnYz1RwezTrmMO2b0gm9gIqURYAxeWgV2dL8ZPzhrtmppNZy0qalP1WoyTP7+134KT
9Gjv5x25B/qEwWd2924rJgFh1mNmxgyqRjR/O9CAfvY/i+72Z9vb/Z6YfvyhJhU9e1s/G3+C6vIS
8YiTrHfqXCLSRjzbHWbVc2DB9ibUGO8JSoLKNNqFe6C/iLX2jkG2ZDdYJ4Mas4si3J4Jbc1zhD0M
yOdDtCNozlPGOAuGZ5SNKNOl488kARA9foQHGy7bjp5Q4lUJ9J1PvDgbjwkrpYIuyDgZPJxd+O6x
5qm5nlVkZN/j4hpOkL9FUorrhVUGMTRbZzD+IcfR8s+AWz/HCUDVOOE8b+fc6/XBeTzOmtYboYh7
p0kYIWkcbYIkohDMIBaCNJgVidmQMmXO/YmSSSGAHtk5MCwLPuhGg8hmhBEXaMv0UaYjZHQw+5uV
dkYSHsmSqVxpxPY3HrEBPIS3KdulAon8cXwK9dgliirr6jM6Zg47hN4xWqwXNF/o1CCoEpRWTeAz
fuM3jUuz9O9iH8b8BTklci5KQxD7s8udZq8UVrvlQSFYLLeT26w5vNjPAQMq6JLESW9jISjq1Qju
dTMb1KnBzsZulXnJMOvV1+91081Ym3uKUMraA1hatL3i57zKvcf8+IjeSy4sn87BdVChw8/56hcm
iNlGoPejHbkVy6A+KwHhXwQ7JhARUmQuoFtkcVn/R8QKOWMcT/80uPQXf2+YsQAJgsQnvPb3x3aN
4foKGVy3gcK1V5qRQNhlQHxRJVrMGxEDNCa0v/SGad9aEDnfHN62aHKPEE21bbcx3L7gQhIl9i+j
AvmRpcFqoeZKx8m8Nbw5EEXqszJ+dcgCoZcH459MAsWzJzEZEdyCydI4xNWnCY/y3LSzgoNiW7Ni
vBG2aFC4WA0W280q1TrXxLwzVJ/VmQ1k7eq+8yKL4e935mXbLqBahr9Dyzk8vBJkL9H1HmqXPQ7B
dtv9QCJrWPRpztPtZKccJvVPThJJUmbbUwM9+duBBbOZ5hWR5MNkgrI5ceocFR0s3v68OXiQeAFo
j+D/jYrgMkqr4wgu8/UncxYDBAX3w4v7/Ns6Hxdj+FVzsAvuHVJBb/+DRCFaqneIflvntNTwD27H
D0f/Qt18Hu2ddMyVWQD2CFAvXsxgsU6av8j8aX/hMmqys8eoLY25iIXLuXLh70Im3ITULhPL2RVw
ThOkxiwZw0IdHp3yU9ikpMtvXDB0vfLsPtuuX5N9ZmwgR7SG+/GV63VvGPAYYA2AhV7MaNXaybBc
MyzW8JYCfTs5cCwW3enG/YS1VXVQ7VbgMlSsUL8HluPtogMwA2zuTz8NxKMvwX1wCyvS9097NKND
2sb99/wVQwJ3nmPxhzVmmSgOrRezOj7kUMKJR3Flgr7cBC7KUPGLWh0rBHgQoLn9bFBA6Gl8Jx3i
KX9ont2Hx4iLasnWCsXLuYzoKDambB3dxmoxRj2TQN1YMdW9LgG39GqwvtGKHEALgb5+Grd6KbON
h7Pt8lN3Y5cmrL4bH8SoLdifJoiJYv8AyW3hHkK4ERvauE/UJNPBvoMmH72vQlzxtzTkufrUn/55
Tc5RimL1OboToLlIBy80BBYEatpznROASwYmHxtxSXq05cysgjJhA8Bao2wx9eajghaoDSymT26C
ctEvZPYe+cnFVWxt+aX4iZSx+trIDB9HVRSMC9NWdPc4ExSR1D98V0cSfYc8Nb5dtkifekgwYwFF
CUXFlYuixOlr6BTSk2oTJXj/qEqDc8owSLNO48TjYs4628FpfAjRP/RYZvMPHH4a/ggDgn/op8PK
9Pp3b1dcOqHMU37FWa9RO/CF/JviYBPw3Vn9qjLq1fx76vP9otf6HdApO02ydqO/t+iRrSHbjTMf
Bt+GgpnepXqRbKzE0RaMfqkGVzskpW1kgoM6yu6c18R5BKceOrAe4Dwv6+GyQSvaEnUCcL6Jrf08
XdcZnwAKmxFzWsNkfYef/vIh2rAQ4JB7V3pcd383vpIdX5GNOjgH+Ll02WrQ8k9+OgGwO8mcE3cB
EOVKRKs5rPdoQzBict7Dd6fAUOhhPxE2LnDkXysUoZH2esOZT4bkwdSzVZQP4dyDUeD6Av+vGQht
FQBqwxeXOFdAui706Ah5+x6/KrOAi7BLUDfASrCEmdqoNCmQo8F5ioUZhH5+7W7C1Lv3ruRbSrQr
mgBZ6Ek2+2y0pYCjoymWRldzQBphLI4Ho6KSYY9yKQy+CxmvMMkIQWWETCxKVohJ3M6yRzZgVjnW
CJfqggpx7WI3Zf6iKeocOwgYDTlP+jwSrOj9I0yLfrf1AXngyPmaffHY/GEY2/kDxVvDBaHEow2h
wcD/9/lulHUqk3RcisW9EGGLzwguPv0IsYuFxcq4zsnAeEqmSaI4QBrqHX5fbDzMJaiTDv2612Ce
o4GZRmfSitEnI1XKoYdNSm+nPwDd9M93cHuU+r9CwmqsdIBMxR7KM0D5zm86bdefdElXqg6D/OhK
zlXwn6bp3/mSThhKAicVcZyJL08B8JK5HpNFpoICLXFUOdicA8lnEP85Lq98SCgmuu4uuBpjAqcI
RpUSzmoFjeBKvG+f2lJQFThFzpc3sorvSFRQT92EvNWLamKTIjrjyehavoV1gd3NRf9JU6BkdLFa
QebKZrpld+3QDQ3XtoAQdTGW5H92lwmXfuLkxzF8DHdkDB/GORaGSgynav8lmLaHmgdYMvZ4g5Ih
R7c9/HWrx8yJX4ruAZFD64m03GxM8PUpiS4CEQTak+0C7GehzK15I382nldTtbgbduUAxKqx50dm
Y/Nw3uUF8Y8i24zc0HXFbABYCTfgw3oJ7TB1YOG4ccWpOCFDwu7GtMEpfRyWC4IPGopeESLl+kBV
l+EeMu5s0mrqnyT8jnpzZZouy7DZPxTU5d3PJUioq5PeAkjl0yqtKqubdaYjzlyAVZTgYbC7WMmy
tKJFiV7/6jWVnPn25zZ9rNK/2+qxByJmNSrtSr39gCvbb5Tsa0ySeKQ32JycO5vBed2qGgxIzl4a
Vp1PF+/cF1gH9UlA2SB00Yk8QCeeZ/7RmFAvQ1AzFIkdAQR/Gfr/XNs+vwDYg5A2cFBBJGlnfAFC
mk7/x4bIjMTnXBL6Ai1/ENw5gYIVKyAE+DH1BfKJJWddN/065xMJ16Apt35FOsmj6wE2I4mkPfP5
q2a4QnAJQnaFKSTHDPkoS45A2Ip4BLlMNKvvQrBKBmRGlkSxS+OWiCLNX2BnicM0VS9CP8XC4r67
NcBnQtRuBzSZuc41QL7yLsBJDV/BwqPoYXAKWI1mMX8l3NwLiDl0buwG2MB5NB6JBceT79uXyQcl
uSkOhKivgJbTS9bYWVPyyoaaW8JSR+x68qfJIdy0otWV0x0ILprS7p3d756hIAiErl67DA40yc1D
J6+O1ytsJTB9MMIpkEKyAd7LmYflFYTn8DrHQozqC4IlHFX2nLtVALyBYwSeTM7HWfQ/k9N4F30m
JSictz6YCV9YigNCRfvBMdqtPqP7kLzY+8SwPsMNj0/GlwxkwXDySqN3V5zN8vIRHAn3Fb86JnV3
SGTm9/ExOs3La3H92dktMo8eRf4L+H76c8Nx4PpzHiEa7r1/suXZLf+lP0AUzSvEs7O9oGB99thL
DAYACGjbu/61N0cXAHHqlo89QZ/0t5OSzEKF5R2DOuCrTmbJAhXIoZmX9EN+00HaeqDYuXx1gjPw
m6MS9I4vFeQL6OaS5RG0vVANctMx1ZFlS+fzaI3ira+HfHf1k+4rwGEOk2Qzq+AdSrfA1foAfcnJ
+8IM0rYM2+QECSoi1LYHhuJtAqQkuEg7jd4VTylIrGgEsZZn/rDcUx5fMpK5/hxzeIAujvwZIRlg
rqtXxR9f2aJJ7jyWnF4qj5gHyRLtBL1TervIInH49z6HBRAmKZoVp06szbVmJz5jfEMgTGFx47RN
AAYwoFdBk9eKqyxGbDfzp+UlEaBHIWeI64PQ6kK+XKNoCnNc1Hadhe+TkpGNiYcgOOORBNAqNjQ7
/pJrMr88FLu/dDutVh3z71H/j105xG4yJ8vzqHEsaATsWG0OIzYHXDZinWreQX4B9ygUuEcOZWoD
VVJfkrrQeoIa1157qfCDOIvnAAQlMHUhZrVXCfLKieNN6ZGq4DNUQCU5LAvlEaS+dfx1U7BJfLlO
aau/8S8iPogEoVWj/ZrXqYOmm06ShFEUx2TkrGimEyi247utsCjOTQmCCtuPmQyFqNVtKsSOfJfZ
Er70Yvoj1ssFbRJvUbo696nIGoBc0sErvpKCTJ/DwrTMYmZmQD2/TIfZgE4Vzdef2tHA0IZpOvXe
u0uYGLyiE1NJlVRkQwk2k6S+K1TXFZrEYiUvM6dIQ8ETAyqr7OX7GprEVmnMkDXmAKCHxd1105vU
eiAe6hTyhSOAyY3gMorlettCjWJRNu+GXI2cedYLDGOS3X9kS23YedbD0s+vXK20m5vxA48HXogF
jQ+xUqPUYSVXHF3rB+s+1t/pymJtM20AuZZDXxQwta/sHZYKNDyBtFlbvnDn6MxzheFSxyVjxMBa
uHIUjwXmpvQnqyMQI8GOgBj8BGoLtnMY8I/2hqD3pANFN7G6JoRSo9J3qpEdoYl0iUhDgalnYNAP
UYE5dzu+6EQd+jSp5didtcwnzZQiBiyv4Bi9mNDSCl8TRBvkhOoNJpzcGynFGZp/MwDdz3bovaL7
sLimiYJMe5OIOb5dTX5ikfHOv0RV1Ne5SVOQDQf99zwW2Z+Ab4QPir9XG2RvxNJhh6GgsIayjNFj
CzDwfB7HnBH+EaGHTl8uzEN+znBZ/G9b+h7jkEipK56DRiCIlWVzdg/9pqeIpyiSny5dmAQhYq9W
LYXxDYjQ3kcQCx+ekhFzurp6aMXivCMP1v9Ft4CXkLRHQ8WAkZQExFqrm6HO8zE68qhIK1m8E5Ga
uPe4afX1rlcrEEQmNERZuIqEKOFr0b0FuZWCFOMad9aDDpvAoZOT2xhwcVR0Iv7/NabvAUaF4vNN
gEQf5DumNhLHEBD4nwks0xGgqpr2fAmLQgS/UUIvAKkV90TmZCJC5iTJFU72kPFheXZg6Eq1Ushf
IXhFOMkfUZjiw1DEvp3TZGZTQKNVlFV9wlnkphEVGh28lHOXF7xndLPz+IHRwpv24W1NdTqBQuYd
O4zA5uWtVUIxD72SaZqaWNvV/W3C6Yb4YshLcy1Gu1hSOmzig634yOA1v+BIfVX1ROFsoOyxvC3f
o9r4MtgNWsxf0lhEiNxeLEcoXgC01qxX/2ypLtAN/WiKhYZVOjPe+YrpwvTK6UQ1V/wuYb8ZvjEO
gvciEhhdTxRzJTIlPKIYqOLLMBEPZWZ2tqA1MIuaTn/0eFBTyDUTG6ISOF58kFF0ZC4If3/nHbg1
4xtedpppk9pew1fnid8swB5HJ6yJ/i1nHX2xtnigZTFC+QV93xx8vFzKjhbEeWod2qjXzhb2pek3
nbJ/6z2tpF+0CwMJL92t1L1bexceOGEmptF4cUQSFBt7tdCvoRlNlscOmGkRvTUbfKCJdMtZZ3Xk
Sa/2O0SXA3qHqHk4Q5InxcofdBV/ZdclS47QcS6/KgV+kUS1amXUhxizsvQlnsO8fNz1+PoOlr3l
21pocb0Y7Td5Wi3+JRRhORFjSehFXhQxSXVYNBHLpweyXpTctwWWG9NCfgRlLhg2WPMxT8Hd9d/T
if6iKA1vFAh4mXsP+QSCoN6GG4/FZ/I2EW3xPt4DPaaPAwaBvDGlH7Mfn+MtLNJJMqdgjlOJL+bK
JwrB+rxC20C1to1qiK25sjbNPPfht1CDUGthTgfJKc9h+CqH0QSNTx1iHZQzMHYm+UjItbrSyW3A
qb0GmSth3Y0Pdq19Gxy4LCRXzTAcPL9IfGXjMZRrYt0pg+3nkn8HZ+S7hOn/tAkEYwRox+C3FQDw
KMy5CFCOCAHjZbs3CyZPduPObhlwZU/6a5RktY2pxqMchd2dkkaLvVfHU0F0KyU2Iueh9xLmNSnu
EKKJ6vZvk5ENKs3DL6fy+y9SRcl7n5/Jxt7OTx3SwhgNCT53SMvpEw0Ir+LzicIoTrtk9ELaqp5g
e6RgkGrW1vningvTVPUJ/QhILt8bu2cc5+kXW/CwbyDCKxAEC0ZRDD8ipk+soiayrtuRNFpBtQUI
0+MJIdKkqM17iJOyktCKF2VUKq03QBQKgAutPpF+tUC/cezR+do6yqFSa5W6FsUP0ENEngsIq5df
fvqyA9DtwShbojwNPhW3dNubq/+2OF7zxkKnhJe+HuIKAMRUTM82CiizCTzOHV6QVTRgpWjHlc75
P6BRxmjcggeB7DJjflbGPlq0G+65u/MQRjh290hN33+1N4ig8KE6Zby+a+drgK7bBkzH3qrH9N88
eVhuBsduUQgOC4TgvDx5Txoz0HBJtEDM/rgmNgP9V90s/AyCC0ZjAP20/ejso80gjZBhGJwAh+zo
pgAngWb39kFVzTBCZYsCiAdm/uTfJ5IlLDolAqPxS9BsWAqBfBHJ/cs64IpG15YngLSCe7ZiGkQY
iC1VW2yUxb99UPEIRviwZa7rFrK/MFEmUEjyTUn30tnSG8fzwIwGkcS+/4S80BNtDJ5E0BgUKq2q
U/cZiBsPUr4wia5h3Xn0nm7af/zshhsAYCPgqr1rf+M/oyy8jLckn7MFF8jRSKOtVZ2kdtXfh6Ls
A+fUG0INn/E6mIZ21a/6b0QFWMngTt9BgxI8tTNYK4V2uWxUyyzNMzPmUcMDL9Mqe6zTG0xktrsK
Bjru5YO7kBkAmG3RX/tLuf/PA17bwSwzi0fqGVUVosym3t39JM/2biOpwIXLZJchHs5RKAwjq2yO
6ACyL3aw3pCyRslEJ4PNo26wGtui9N+tGZQdWDjLXtJpUumwRY+hJUlMq+4/uorT0n8jkI75D6Pb
XoCLR4VYBRqVh6kaNw8A6BzKy3Jr1pDgu88WV6sePM9GR3YRciGpuvedcaV0QeKialVaFhMtPkrA
FollcXm2+D3H53iHxte46ZKC8tF0yyzC9Q2S4Q1nC01kNHAj9KpWTwmuSrgyGrzUX+FI+RflPsUt
zUxatqTIhJZv00AJsxIveLt5gYU8q4+/lIusC2l9SFpG3UK6J2IgxaCYqqSRZIOMykbfmkgVhWTI
T6gpbX5VYTGka4uqMm12qMcsigsx9g+uarLU2Iww3aIIgsqwG8mXUZpLiE4StSTddB3GJLKknjw3
Ra86w/QLn8BJ/tVMqoimRW+K/Lk9nU/p24XuKKbm+IWLMxj8TLtHyiuVWl/lp7myX+7H86lGo5bh
8fhlXrUoQH4bAEzxR8gPqmYZooCkzUjViKoCcm0iOgeW1LkzCdDkllTGpvcgErJAang2vNosll6l
nTO3Zm20MDpAOUn396Mn98bJoxmyC32VM07Ip0BDn409kpGecvGJxAjf/aMPvcppgQJDKplZZa2n
ZF8vQDdCeUiWrGOj98aRmU+p3+YjvU7qeL58qJR4C992xpq2WH9NzrJa1bp3uxySO0sAsV9EpL9h
krnO7hYctK+yg2KH8mniBeYo0hfTfSXN3l84lbmSIfneKP5LuFmk+gczQxYUurCZqw0FrQo2lx5b
rDdGVYQ8on0ZeMve1X0TlrUhcIy+Gbuydn32dNy4v5enu8i7hEXH+fOiwW8DsrfDLk2gV9oG7BJw
jlj7SIl4PTYebe7jcWoRtkDbkHX+8y6AgvNVGcj+qbcWbCW0BXvwS2sUSJdu+HMV0OC8DPSDzA+U
jOOO5Svj0vZF431rbJxjb0fVSGOaVJmoQ+yotaJNRv8eNZSEfl7DerGYjfxYD/sTaSr0wb0u7BUf
3yMqXdp01OTw8FYpPyRW87VB1s6ztS7kXdW47KNPa8C+a80Lc8CeDxT9wLlOS4My3hhVa+FcZwoa
BI/6SLHjOUOMMRkfYtX1UP7IJ4GXdqozlBHHoh/Drc6b2DTP0eP8XvVfSSlI+tOrWR4jj0bTSk0i
uDW2rsAzs7JZbWuA/ePrDQLdsGpKspMqdAhE8JdeyVeakNR4Y4ZzPksUqLQcyYRcVu/NQQzpP8mM
KFewU/2HmJbU+WhahlxO1OrlNl2nRl60KkiFia8LkimNotd2oCRJ7X3+LO/7qxiUWg8ZAllZJ0Ch
YdLZnXqrzgsJFK3sNiJKQdB6O/1a1eD8nBlqn8373ehUcKSKtkYx3PnnjVmbZ9X2GRrqwdzijFnq
NN9/u7R3a7UvZBCzzwetS+tGYZrYj615rNvZx0YmEhA066DWNLmu961OkyBHewdzcaRgg0L34728
RpcThe9C1WJOG8DUZ885FI1FzaS+X5PoRil6RysF6ueayOsdQsw3z9GFbJ+Yl0dVYlta6tyY27eB
RMtEWVzrbzxLnBbTV4rxb8MFczoFTMViIppCwpywdnbFxGeENvp/g20t6TZSU7uQWyENXVAKCCSS
166Hbn7+kMzKQx6pFiW9+m0U4InhKkv95uhYovGPhBM+0B7kbfYnXLsSqFNck6/BN59THsekX5Un
jQi23v6iZB8hHpHnM05jD5qfcDKErZLvK12a6UFrur2qG3YH/0Rj3zujPqzbV5JMzH0JDNRsUazK
6Bm+4dTvmma5NH8d5w0aKwVWK60d8oVfsG8tGzXEDGu7iUAx2n44InkmfIKqIlX9G2IbX2lHTpVd
tb6RUZFwOz7Ar3lgdfzCo94pV1tmVqGfkRFgKAKGL2MlUyvi92JT7pW5+vdZwS3urNsSYB/7vNc6
erfXO2gW3X2tX93cfXpH+/7dfxRJZlnN7M8qDGinq1VLONcZ/P1SRhmyKngbZ79WBwQ9pJW0mJWR
lXr/3QtgMHdcBZF6lGfaizImbNHZ1PcahSwGRaCOrVXV02/17wm9McZ/+YHW6tFvoe2gOyEKKmD+
I0wJJ+Ehysh4PP9JOaiIKApKAK6Fv+ZhIIvTgyISctOrVctTq/LNlqoNWBM4FXeShFRbm2SDi17X
7ib352qiVCHRSjDbfJIYsdVIpEZyov9Kb4SHU1rSINfh+yZ8c4P2fYCRSUlxjGpXu0ZXo/34KWLj
IHVvaRVLTkvJWnH1XN1X2bQYXWevROruJE8kStv1IwY7+YlLsZQjpPPfgFhYgdp2Zrhwc99beqxb
/+UCc9QUREWaJkKYCiAApc8Pg40PYg2Jt3BJtyZppz4DEOPSt/Zf/sdxEwwgVNd9BYbovnN684xK
rdFLYayuatGk+wzhn0aaaHhQ3+i8a+4rhRQusY6CtZQjNFZXm0GbrxJIaaJpUappQ+Ow1uDQTSS+
XrdL7QbNh2GK2no6WoStQYNbMpLzzK53DfD3+U//XPc9wsK4UYx4zt8fWx0rhD6FpKW+VzCmGxe7
2vTfZDKZn1Ig7bq3xNiTKLOz1oIHsJ6Pv7yjgGAeNz4p6+sR8FNz2y3/7mvBihR7OFSSQtwhuj8u
s2bdrl9J3NHrUv+zfab3tUvdTnYOLswuDtZmBfGpdWGqKlWLGgIwMocXO/bNWlbPXoeOxSUYAL3k
0Sjl8tqOL4CFMQHd/L7vzr1I9ll3nruLuYWlh41HZXyHqtU0X5PqB+A4OLlr0aIB2NN/e7dwsYcf
pwgn3e+CK9zQk+P42vMK69ksoPpipNf2AfaLCRrCuICsMUrv1CQ9+MlsYOEHqHbkWHDAMthFCYlB
uMBwAaBe5Q/1NHbeClyhTnqOW2dWhNjLy+roVWGTKH067+Gne13YZC7vWeHVPdFBQKr+k4IZv5tW
dgiKsxYAnHkNiW6qqQwhKT/rXxGObuCf2qkA629Gx7dqmqSEwFutFiIh19gvS017T2ZdMW6/4RGd
/3AXN67WDfC7hHfT9gFPB/MpAP3+YJ4yu1C2qnc6QQ3ay9eHWaoYSZ18974Bu/vyAalxBE/HKKu+
zPKsXLYa1c4LzsWRErKXbYd8cISObGTMRjbHpPsqjvdZmSvzSqh92PWfm1uvjJ6HiRLWbzlCMrqm
iTu5/O1vm/bi6Z82Q+Wb2PZY95r7eRlnMHyGQyfG3dvPVQQQ3qiG0gb89gfKbtJFj7mbdJ9PVmPv
eLXrTyMrdCuXFbzI84aFxGVDhj7hoJrH5Q7qgPHcgLnFu6RCt7NhDQZ/T7JF3VqZEdFmHbTdZPR2
b8Mi6xk4fhIlIfLYznMi2aoW2vZyP7s7i/aNM3KNcfPEHGvR09dDpzE7wMVQk1KM7y15cWnfhjX4
PLlPvu03P8yztwWzcsGuMN23m+WgjoH4Dpkvssv9z/3mXcs2YFfBV1FTZwLGQLcmuevDC55MC3Tn
MZmDgGpgeBize3pXqppq5xgXWSN7ZH4xN0GnTlYmV27H6Bu4ZElDnRBr1JGPuBlwqCjUuUAE14xH
sLrzDIF9np2Ra9cdZlMes7no1htOIW2//q7je0X8vVNw+Lk1YPHS5lJKiQnrKKwwGQMHaA2J6FnU
NGokB8wVSkaFtvUDAUKa5x2MJhkXmMAnQbIDF+xKr5g2PjlW3vdR8TGhZf60FjMJRD7iW7xfNxLj
EvOlzFt1+KKprdjn2oNibWgKD28CBKwPiFOjymJvbT+Fzv7BGIXe765z29BfRQbu3XtU2tsKHrpP
JKTd5y14wInegft7jC69RXC7PfxT822U4s+1EtQmj00x3NxLxKKkXumkDevRCh9WBdvhRRU6zfll
l0E3ovtzXmcyz25twsPHYl0P0aXdmv3k3Zemq4jtB4ssagMGgNEI2XOuf4OW29c94YHSzLLoqS0u
ZR/EWWiRqIYRz0X2ihVuv7iSvw3HoSu0Hx33vaYp3bgXbXMZWle71W5R8Ed2Xho3gTwcnh7tdQ+M
svNfs37TKQQ1GvsN4GI1CApkEN1sUh4KOHTKkUBI23AjvfpJYJArJRceAT1KmDKDS1hYoG9gVtIu
1ILRK+tc6wAESV2P9pPk/GXek2hj7VG84fLWBd7vZxBkNItQQckFfwJezRRyE91fETrzjzb2on9V
4NVcGO6366jO4wVDj7udWU98EtR9lIWHbjUsoFJXeXYJc9pvjqk8k2fhBl/MfCSgqhAqrW7A61rY
HpNQTh7WH+o1pAhNuGnY9Y7eTZKopNampfOazJnyPa1LM345xcVyf7eyHVLuzoEQwkUI6hBiofXg
2kIrbtIgd4bx+aRd6FCr5yNNNX4vGAwXTKR8yYXbDcqvI7tSR/SToS4pNfsRHI5HIyzUy62fBB8C
FBSPZmlydmFkv6/xD0prUoy4OkLeEG3ox2l88vaf2OqyJPxFj9FKR4bpeRNFBQEdEXozV8HmyPr5
zfSHjuFvgU5iISi5ADRPfom1evekKiisFz2Yu3EuJ5CaXcgmsJ46Z8CkIVfox2cn45LSXFuNHlSe
mI6X7GJ/C1GZ01fV7Eiyj3ghbMxHbkUhh4eq2+jV3RuZ9IOQ8PJr+0E6AgZsFp9UIPh4465sdvAc
7tetVWUIFpjSVDqKFIF8pRxkWaDGmTJEIJECy78dpzLk8ZN1480JcAu0uxiuXgXDU9UqXIPE5QS1
qJoS9fpqGAvVJt8SklrnSIMQ3TMJeCDVdiH2SqCKdMJjvHTDffLOvwmShEdT/llwZDUPuftG35fi
49p5Mwa0i38cWhpF/DXM6VCApDIQg39Qpnx4/jP1gUQJkvewASqZz0HF+HnYcKcQ6vLzJ+7Sk9LD
P010QCjVOGOAn2gJMciH/Mk7Z6k2sg7XzUR9Q6XD3wtCM8aaV6IpqT46HfY6vMGTew3Q5X2jytAu
EGNbS4Rjyy/7+DaP7SNjArIy4mCwCc9OEYpSD5cETLWAOZGXwwm74SsyyOhT52KvqtmC4GXSG27m
YkRPLk1cIfFMmKqpXpVqA//w+hGdlMdBFUifUielicHHdWNt13ixmU2mdVfIX6wn/NDcM5RssqaN
Oalg1fKEkKle6td1bc8k4Wld6bdqWEsd5ZBHvKdSqdy78E3CSoeLPFdwLNpBg0Bzpap4maSr1nFw
9NTlUGnJdbeY0ffMVcsZ1qtMBX+yAxotZKCmM/ncU5WanlESgADdLh1uVGAVLgLGqf5tCN3K5kfe
0GxJK+9NhJH+ESPkHuKmsq3bBysIXLvMCPr0GdivFueu5iezHYOLeRkg9vpQR5w2hV5Ia9uh+DPH
8kSSWYxGbRcK4YQBFBKDUa1bGpQGyBWSkkqushgVQ2i5XGFrHg2R3YDGxcejdXGiy/i0m5EUo/N+
3LeXhCJ1kMtDBfxyUsLvOwtwi+EkHme0o9oc9u2dnUi3/uRBPotWnaqHs7EbPjBZO422v1fMdDRA
e7u6bfxL79Q/DA/DzfCwfPwVV635dboNcJj1D36NjGH4GTZHi5Guzps8pJhvaWqn0g5iV16mHDgi
agDq7ap0q+CxIxM+db1kBFXBpQknb5tpg4VHXxWy3YX2IAoVFHUy8iuRx6JyVYOzzISPt7TpSbtT
IygSX24Q8VkZ33cm4T15jEMVZhsyyK7uIOvzjwq4ddDrAEJhs7+N4Go/PInn42c1whGFzkwVarRy
SgymODh7WvZaJZpI6dxLbksc40f7ih52/qoWB7uJN+vNeQa6tTAcLAMO+A6Y31nJyGa15fU3+10g
ivXX+qthXEgidGBUq6tF8AG1AL8NVn237RegSTXaBZAOTP2cjU05mZIsUQC2Kfjl5sAtHwQyUCFg
5R9ChlCHSi9QxnN0FQp0X8dnfzMs/STjyrDcz/AZ6bfOnQIBnZ7FMMEtQ6fvNXxiEcRY+m4cOVgr
DHRuF33UoalDqMdmqB4yPql0PkxS+tKvLs8avdZQpC7RMw7RAWjhswtkMqjgUFKy0uEJavBhhJxD
uBjARSGGLroSnLp7u+AQHBE6QhOjd+a7MmDi87TcUTRUdrJxd2510IrqgyQzC9FWXwrRG1FGiJX8
obfoPtHs7B6CpGFlb6PJ4zbCpKc4v+kD48oNqvTI1UGRW7lb7p5wk35S+0tFr8VmmPqXnL5wE98A
ENcXWq2RhX5SI4OiUjA8d8hGnXjQC0VOopNKxbTN7VtquZ+sZpRfmVHlJpqNPrFulc3Swl5AS9dQ
spprCLfY5eAD+kp09Vn/+pLc/Ao0rdyeRLsfCHk4cltP0pYlxKilZsmNJUi7AT8xmlzfnsHR1c6m
BBTA9cUoQqekGcgxyv3FcAJD4Asq6OAV4nn3+5glcTJJJvXxcdocV+f1eRlbwBe03egy1S35SZaV
VWPVMpJha1X+q0yRabz+1KZQrSrTylQ+Fgd3u7z/HdzSSk+zc1+rt9cIa6i0NnIHxAYyWRKJ2jqQ
CLC4rEE6kKqUbhQlQQ4n06sSSETCgAif9pR9qlhCqxwQS8OF4+Di/u3rHBX8K4yFOucXKvmgFp7+
dqhwCbL3BqynpFmKUKgyRtJrKpMY5/Yj0vrUpxCOkrQss9Rw2bNPMtXBIlGGie+O0msl0jJ0Q5+A
Ck0+0KrXWv3Xz+NpLjrgVPL8W1n4Ttxm/gBoPcmYnBCrTNZyN2v5ptfAwLDHwzWWgPEdHMshoFQl
j1D3Qp2LaUu5lFQuaW1/Vaje+dp7wbsXU11ts4c7p11Gb6VHo7IKyqgngmlYPfXe/gfcsfFpGUcC
3scJjgyrYDT9nYGKXwCDxzsDLGex552ckOvW8IG9GRBFq8M9LUvaTk8mcDBW9sRsB54PAjBMjcve
DGDSZKV9U5CFArlrSl+dQlAzQHwRwvn8hh7SBInJxiXab+D/n8YS/IHUl6MbvmhVzRHV0nNPABFo
62Tt1817xYlLdzspW1DpkP6EjchosTHAsoaCjSV+CPeFdjJYAI0ovaFQfeEMqH2y1hXjTtRLKuwI
o3xlepvTLug6Ex6xPqRbqx1do4AvqkR4Nv5D8OPDBJa5f63HMzeJpgwdtnWTTmxruAUPXu8zIvUL
7cWvHKOlxaqnK6FBxly04oDM4EdY5dSvqCLBfEsIHUAtxk/i+GfeGL9+aYEVlptJVjEmIH7A9ViT
AD9dPhiCMLPbd7kDaEEqBVCkbZXXVPB4woKPQfEMypfTcFKulT20FdDk/7gdANrRC6l3XrRwiH74
uKHa2XLib9mgWhe3WQ78GhXGPD+r5ptHM2IwUGMlIJ5xbsvTGyVFc6hnpeZQY1WNEjnQrfp0W7I5
o6i0HDAvB6GUq2HX2Ef37uXvwiavPVX5QWcbPEz9UeJW5jdibdSM+F+F/Mi64Lb1xiKTJFSuDMrk
6jx5Rt3FLurc4MoHrx49yXxgrm00ISdDL2Ry50JComPynnImBEd78So3oY6PVh7IDpWLK/U2BVg4
dYx1jlYQoMSkwceITBogN5LLxFw27YMjMBS8dTbUBFye5mcQtt7i1UKSgY3oSr2ECspGr6TBrP9B
RooCJCifN7UbFTIMKRFbCnbBV9vLawRnq9RXIXz1wAoQhDbB639Mndl2qlq3hZ+I1qyLW0WpRMUy
emOLGsESK0R9+v/rsHY7ZxOzdrKSLCMw5xi9GsQbylXDaEYWqIdXd27PVuJFqOj7LAh9Eh0UKQlt
J8EL+g3uQhU9DDHLRljGTlJie9fMYuYSUyo8mAjw7B+8/DDIYzHcu4Zkbuu70r5FjCbVeTS6z4xg
PwkndIgMuCQHqIhqaZP+HGYGbGD68/lZjS+zz89ldvrVGOwnMbAPu9GAAfM0/lIFk94zT5P9Sac5
7cJGDcLeyXu6Cknf88j+JHC8SZa0JuKpmGs4iF05boyPgv8+0/ILIkf43nv0T6QCym+hKZYsTf0w
Oz50lnly/d2k/WC+ZYyYX8fdkSheWgEJRSUXLTGBQBm43F50zPyQEtzOx8VwKleUXCLvzBtVyzKk
84y6/4T0MjQQKZhRJdz7dIsabYUfMGBNCY4Y9LmQutiK3ywleLhQ01Y6UHsAGLmlgoCIzM0VacQO
vd2EAHXqrDPLAfNe0Ec2Jo0JEEJ+OWeb/Z2sGV3kutRVsi2g+Kn14bUBDrgX5w+lgfQsfSyaWJ2A
ymvdS2TUOTBjLoiydSEmZEBu2rHbqw3qgeE3Bpp/WgfZgDvMSmXD+oXpYLIaP5VerNj+TSiY1fQt
yE7IitJGq9/XbYCKDah+QZyrWhnClUmDJTmGklUHepjsIszBfPUsOWkwRAn6eHkGc4MYYMuNz3B3
iukEukuVimKon8RRwwp2XnO9MLxOUHQiDsEX5KajR4cqejJnHuCM2L4n8yKEDWEtQZ6G5YqXnQHW
LHQSZu8VUyoapI4/NG5ni6H2DCQprl5+BClLfT1nle/Oos2pM5UBrilM0GHTg1n2biwQbBiWMQs5
QyrGAHU4cgQgzWTJpFln9FNMHrGU6xCEpkaZcXC95LNYRLQBN8jgh1QPxEi8SmWiXksvrk4xKiJ0
GxreJ/lFvf2lcdKiqpSe1mjDIueUwC/0V2oacvnDgyZRDQL9IpcETRiRMUQ/NzrTaTY/AMnvb9a/
c5p1otXDo9C8I/pVOvAz3tZq6ybDcrmx56tx9Hv4/XQLP1qiiy63vYbk7skI1nGEztHtXXabFj9j
eqW34l9V536BL0yRwV6Xl+VhuR80h+FgNWKFmh6mEYcxyedCNrG6qrBRaYP6FtA0e8HI6sHD2lVq
KSudXXXIf3IozRhFCfZtGw4TV7xD3jBbGp+rcJ4CEjmAh+4JMomgHVZBRJduPNBUV30W0aUJscCA
0PfevzH18eeEVYJPajFHJTj98ItLI4a9FiDKQGgPgIL6mvYmgtFpvf5ef/GggrhKjweBA1yBCEz/
gPaQCgc1G63U4BqQl8PTu/qRW/Iuy/f0Oy1DVBAkN6h5069/dz/OLzrQXoSy9zaMh5dRPDmMnrP7
bDVYXGfRr3rcdGNMzxokqmJeCUxIZMYbNk8hItxdDjlTtNcZzngz4R+Xt5/rvXUFqFQg3KqLp53o
/XK/Tsuwkb5mFY5I+7jv6OEPmVoghHc4jevEdlS7EawQixPI0M9nUW8D41NLxSYUhkY5n/80U1zV
jxhELWRlguw/qncv3SpGCEks5H4OXSz2oh7JXuRRibb6QGNtVHeohdBkvzProJhyEiqtV4+FmZDb
OgV2eaAyO6FkzkaGQ7QzrsN5/tTHQFb7EzFX4ezQiyBxbG2INXIINGKcwD/qaGJW+FhVeiV4YsGj
e8zeSOBrbgyOZTozcDxoyJYccoT3Qj1RpLNasEa4BEjQ8bAQqAoAL95bqs8oMSN+bd3eEiwgWZS4
lKKAMmsE1vGkHJBQn8mqzI7TbXLriTf6ojwejSaDOPjixmHT/HRUS2SAJTdkvbOaCCsCVMzi9+UP
pMzQMqcZdgzUtuo4FmzBl2GtjURh5ZB1oA+P0zPHaqFViSNh+gY1i4ebDsL+T5JcDhtFL+dIh2aq
hXaDVGElDinbkqE0zI6oWOrUdETOk9pDfRFxXeD4Mb2PQbhajdv1Nr/N43lzgkjeie3V78M16IqO
hJUN0iBxyYoD0iezh5a6OT7PDB4HVGGUj8qmVVeBhka59rSzokiEO0cmqSmZeEbXkyprwACevaps
nQB9FjM9H4NJSnynx8qKK+MKMzMJOuWh6cIhINATzPfLzN0iD4bucrzdIlhl6Egzkbe/oN8ZeiG/
AaW3xctlSwOdKbx5H3Zqmb1SOO4VRrBKZm/CVZ5v2KFHjAC1xnFEihAm2fPv8ffTvjJzo87+I+Jc
HfvFKbklkoaOv3mIsRSBEh4yMagqF4FoY3XMb3Kc1YxWyGmGCQYOpjVkF9Me9jYfBIAS+xwyDTNa
SOUgw/hzUADWeA6T/m10J8RWibSlXWH3RAHFprYL+wIfwv6+f+aQp5cQlG49O0j2RJJBcU+kA9/6
Zp+sk9/FuGMd2j71j2c21UyMnYtyVA8/WUI01RlamGnEWlZesCClAWuS9pqbWaB8y0WiRYadXuYr
woaEt6to4z0NjSaF5mOSq6xedx5SyX+6dUtuE9kJBLCdRl9i8VU3Jw6w7ZCKvXcfXUZaEY+TToGq
Mu7tnXNP8L5kqhIh3hGXqkbQ5qyORK0izz0d1k6z5vx16DYf7W/dDSEiP9aXrBHMUGYBHzL58Jpc
rQOd3C1p16/tGpcdsDCr/t9ne+Mug6teH9Y1dsdQST7h3/4PNPdI/ACSeGhA7zxtDM/kiqxMSrwH
JcEN8F9aidGQZSECNEM3kHwtSWh0sJr+O7Jhg2q1pbBQqSECNEd6NIcu65XwH8nXr/chCw0rgzIx
0j+mrFKhIMK3cVRSDjH1C2bngabv3tG6pH0BEQCvag7/pRctS4TOHhl8sat4ZeKrlhdeguVqvppX
322iOwcr72QLDz7Zj+0BVPhgo2TEwIB8Y4VpDO0dsTUPdAqtT6Efn7sl7mIA2hy4b2xSiisg8N1r
B75+dCoDY1kbMzx3/A4K43QIrjc6zBsTSYUrC/p7C2RwcRhDB/vV+ZVinmDr3t5LcNaqpL+QlnEe
XQnsSIB+5EkvpOYRc/rjbJZ/TiUTDxtvKdP/dgmWehJqznqjfMcNSG76ivcSoa0sGSeVe62S+0KC
hzYfbUJsUf2jXxvW+6S9mEPUTGJ9m0CwQGZRq7XvwQ+wn3YuNg229lL+kCL1M9BRDMqAkQ2OqN8M
gMJL/ANZX1T4ORLseJ0Vfq6zT2Six2xswqEu4vtsP6ltKpvSJvqtjbV0XbxVLz/q7ca23tdTYsTM
gH2Sq0jKGy7Xxx7tjfA4FaQyol35dRTnrYTqGqlWb3M/2o8eMyJMqGB3tC23HUk0d9oZZGq0oUig
KNk2338H2+mFtPxZ5IiK/bAJ3Imlef4rncum9mZShzPsLwNC0LLlEsxmFwu1/SYzgIYpIBYgOLLO
PPqArTRjJJ0vhSEoOv/r3Nybmwph8MveaUDK+gC95ACMhXGtL0K/IvLCUqSh4bS2kEEFQgSV5B9e
Oos7plu0vtSUh75kQu+djsZmP9RMi+bsNXqN0klkRzbCRPSvtW7qHIlVtA33PNSC8SIK4+c5wzg2
q/zUNt/dd1fZHH5vCLkJJEMaWelkAMV8o97z5JX75b4WLrF/jYVBmpZfhKtiTPEbpORLBAomKf6O
5SwjEtHyEfmAk0ggKct50SvEHzRo66gQAGjV53uStR3ekfLRD70yEGQ5O9SfnPsa76PHsX+aKCZf
WOIJIJMzVwuinqBGHWUWqtDkB9PJ9gh53ZyJmEp2x9/6hl3oXxupwkvPVeH1us5DPOnE9owOE+4W
8vGUS/AWdETk3JnHfhSOiHOOhnGfWGaWJFYgkvKrHoFCpPxclInGIz9PZ8Ct2rAyfHroRNWKSxWq
8dPqUYnLQnhGpPm8yrrfmJRHp/Vpflm1T3O0bbnCjUgrVk5UjPQrSBmFQVP7JN1Nii1SwwGfTO7Y
p2gvzBJzsp/uJVNx19ljxHIgic2sM2HlSXovg9sQc6fUWadleVc7NVphgdv7Tit/x1ZEAEA4/JaW
VedzCJ6FQdUqSS8NRBg8hhcMSd0nGzxiVyRTJScpdAu9I4ZBs1hcgmMewSOLuG/JKWo2K91TEcQS
mr0zHG1GardarVG3O+gufTm0Bf3+pB3T97zt1fR8T8EcDrClQwwHeR785xOvD5Gq0cy+zzfyeUcC
jOHw1bZa7alGqeDGQNy+0BTQ+4zOm5Iydq6tVqdjWR0Gf169evvv2fr2hzIdDSFHbibifgchMikR
LyfhFHZ9Yku6E2fk8AzRd7SsHnVM6wVchs6SUFv/vN8ShwdtdGu/STc8Gb9lSJrUIOS6Wu43QtKl
ABaX2A+gf7FNKOMGrTNKW34qclqcuPhwh5vkXeukr3lBCYI1nKjnFpvkEwsI5r0FaqcIpJOwvOxt
Rc42+Tpwo8CdsObhdDWpjqr9Ahvj1T62r6ynIBq9sh/2CoPCoDSojctBZXCaVYMLG/O++eqUz89F
1I97ce+MdLkaHGaNsb6qCMum49H9nszmVLLzryUWxJiJQdJe8x2RNNxrZp20eulXew5r2en1uf5q
vebFjFP3VW8dDs3WLXFSjAF1i+3/sOMSRedHQ9Ov9ysDKLvDbGUDrlEDpYszXRCuIqgJ4KnyqHFp
lUc1sCN9lusqmq/oJtGp3dvFPlrEgnMrdEpxp05mTaGverk2/Y4vP8nHLhEmjzmX7KOq3l4MO6Qu
hpnO3hBChJ/WanrNGBFGLyGsQmr3Rwg1wolSvzi8o1caXtJ2DQiS9HRwxkP7ijYnbaFm/JKJQmV+
3B13ET0eyB179apzJ5KltnxtGssTvn+qP+Z7Zm8VeHBkuOQiESgQkYirvPKgyVBZ8keRwAzeFbZ2
zFMpdHvYxFLLn1XSxXhe2wqYZLWV9IQUgxVnTIuGjgg4u3WKYyX/VMcaVGJ46u9zDYnG3hhDgE/8
aIoiPpp4KAykJY1R01RjT+8tc62ca9KbYNMlck6SI43/o5JhSYQYWeJIaq98iYpulNEZWgCjouMJ
0fRaxDbStMDofq+ts9ekSXkyXkq9jgbOAmozpXgcN9rvnzeZNXrCetw6H5gSJGKcko/erps7KTYt
QqzOdW4fuI1mr4ZvlIykeutJG7mIiTuM1495kcgKRHfhQKgucb6E7GIZubddWtAuVgkOpH3p/GQd
6E266TzsEsRroX8C5DC6mSwmYZWHE4wZe/hAVXVp2/hex2MsdW7/wXTHUp9ui99feo4PCbdKOkIY
Mr/31JTUN19SoOkjR/u+Mbj2yPJpnP6C0g0IGBHPCc4o5KU/BPHgErxIyq95NQ+L4RNTJMHbSHZX
QMMKGT5ydpiwZz8IpI2ceBc5RUeUJaG4Xm0UgeCQun1pVxcNOCHDSYGhOegdSR/nQf64K0gnshpM
HVLsrnyLsrGIlhY+iEs4e0WuEhOBfut3BRV3mlnED3swXGlhGdsz3N7O1SxAz5JxxsvFl3AQO3by
U49EbBzXNbDrhv1xXsGl8woO6e8KIATFah+/uIE5/fCHLjJZf9aH4A3yUukhUKFBh3K6Lc7ohb1S
T2Ona4gjAGveBBKfCDbW4+J+/ZX39b/+JSC4GkTnYye8JMovE38c2isMAMKVNaGnAnB8ciIni6Va
fKyYkPIY6Ko4LA9ro/KwjsYQalEvFYp7qBzALPXcKsMi2OYqNGYlqPm40Eu+4ZX8Qr86+YxIeJ0X
FxXy1HTUh+m8MCfsHLPnYRnx/rR8Tlfr53L/U5jUZ26Z06gjsg0E64Z1c0rAXeRZ02PdujoqNiZK
uAkBZt/7dC6BO76fYMdkN05Yntgl4LzI0bASZXZldx4RkxcIPlGJdLvgmdestrkw5FbErNAE4Qki
OblsrCq9LQHbztErMAhRANHZTUM6Hs3jKZMxeO40+euzGCjINpXl0rBXQQHmdd6tH3/FdXmdTsVQ
KVYtZOzSivg6JbnRcWENQgQ9pNqFgD9/WiHWiN1lk3Cy0cNl402+qdLxYEiqaev+u/p5TJLJq1/0
x+OKJ0zw0OFkLz9ciqQ6nwfvXXiaJF6D5o+IK6oetrl5mTyESXUhfSIs8cgAxtxjni2gpBG9kjji
UZLeChAdfcJqHPe+bgwoCkg6vPalXJGO5es3PBTEyTgZf6fvaWV+x72+HxjDk//wan2J44pOcRvu
GIbFGs3qDHoF61ahAszmBDAHEQTiTLGvq+0LM+teUb8RKf3sVQjl/ElnZ9IOE+rx+7XV9JiacnOL
PZWeK0szJtVt6mC6pRtTfBoDkm9Z8MhL4HQR7scdr/mrBe+Z3QACOBmmMdAyUbFlnH5aY16ygKl5
Ux1aIATGXggEyDO7plxibNmGH/cwwuM6myivgPV3Ek9uyFml878C9DDpogB366ZokNV63rrKGC94
tsaihYOEeQG6U2620F8BU3HncGpLM2gQcPhwWc97Zb4g4rVLyFLXOlBgHVK+Ldhwk5iHJgkQ2jk4
l+wnOajLMhD5OurOBycbQK94uhbdAwstutbWGFPgWPixmPjPXEu4Yi9kSF7NdcswyrsrpTXMFmtR
tlQzbmuFejOZXYBWhHLRLlN7MTfyevEJXlmvpQbMD8TBYlAJ/+I8FMHEEH2wa6agMGpWhQmgdNRV
zTcIWNIcrBcJ+efftONpB7kw44BYNBYpXb1uxME+6kaclAgvN57uwXFwHnwrrYMLIF3ibH50yFr+
36uEMBzJwJaUPnbmA/e2RC9VADvBVjpeZiZvIKFIw5LvZiGQakE5e/9toeguMn5YDYzUFmdajTez
vgRifU0qX3MFWcj+Vuc08M+waaNo6zzQE0vJqAQ15RAWSEPSaqJcDZ4Ip8EdI4Ij9yG3ebP9ZnD+
vZ0MSpyvEttpic0Jn3nnEFA+jHWK8hOESs5MhgxjYg9IhuQutPc/sk2iPMyOOz9JOSaQom6BOzfm
7hNFeuYzR3OKN76jyWcAepB+2lnjnfgIZY1o8yRGHXmIxiRkVxYVCb8Ym52uTb02hLZvShbD9ZhO
LOHyk5+iVEIti5pAIJVHdcKrie2HKDyxkw+Ur0n2qFjCYk/wlEUS/07MOcPHHCMjAIf2wYMw/Qro
BVYHHcrjguiVc+ftBJSIa45879FD1HUZRMdC7wAa0FqjEf2ZeaoW8hluGrPHBA4btxT/sObqsZSz
t0pRoyVcCGKTdSFfGTReDpFMNhg8sVkSvwyQ577xE4jnqqPLv2BpB2uQ+/fdFDfh71kFFfmB5HPv
+8f+vfcE22+wRWqUncIfJMyiMuYoP7i89SJJi7Nl/LMqAL3UKhOb5sFX8QeVzVWPp4UbUGdwPyZ5
GjS6MqpPqpPvuDGtQ+EuCRskclxVz5E29wWMunIBVwH4H7Miz6c51oWm8/k0VewJfhXu0UDvQYK/
wM/j6DpM+4TG9m7BxUtg/wxQPFGQNedq09/QztIQL+TMO1pws3BuTM0ai2W52HiHhCDx1c1Onrhh
tB1CpfZ8Jbr+yd4q9vkf5iI7Mi6vulIz0MQI7iDlZQXW9ID1rALmaeAwjTZOSP3DgrorTmGoHy9N
g9SBOkpOhb+tkPZUR8dlgB4ZfXEsYlnEt5z9o0/XzXH1MjLIfuH+bPpam8Pq5khf9XaPvWOvxhCo
WWn87eup7lGjkxIN3iEVn0DGG4YNQPHuMbjBv4UDAt/xlTSHqw4jc1hKc8lCaWlg+IHdAC7MGowm
4YZcWsxtQe2o0FHlcbKydLkYGTh2N5yEYHv84YzyUwH/pPbm9CBZelJ40Dijbv9JofFlP9AapCtX
y4ZUymvuDtELuquUxoMOnTU/GO+yZmKPgBMJJw8+JjGD64f7nLVDy/gOB342aZwqnNJbO59GYkoK
RsooBbIuP93b+gwXZvb3ugtUzjH9i8RRtQlNuzYlZ3f0HpYnGgQS+ee5yrzisNLXock0Kzhg9ioJ
vSInh9ponVhONMGpwFJ6784azEJBycHN9PAOmVeHZ+UbvbwcyMQgdoGyKmGh0OLwNu8oaO6M+kbW
MHmzrtIwMB3CeSQKd0cKU8X1tk6Yx0YejGO8HHJnyNrZRVaF8bRsoAWr5ksTfmyRzNuSFHyWtn88
TsvWm82224fNhI3gwJ7geYy+am1njLtqQGy9nAvhSDu2xzGJnKfOlDV6qk3U8O/cD2yM+fIoK1LC
pZLY23HKWO6AaR4fYuXxiKTkwvLhZ33kriaqYjqWo33qjt2GfXWzabcvK0ZNrrqK8Tpdt8E8FC3Q
xXd7vNtrOgjBI9vg3m1M793/aGHGBLGcFtu3qhWF7c/8wR3WRU7TEeN7Jpwp4lrNV26d84g+QilR
OgVP5orOUMvzpuTM5oMd70JVU7XfT6bnmTgFJ0tx+TpyYrrO+WMwFC+gjBEYO/YWDTmU97CJ4Exz
yNUKZcfD1rVRdSLrlrUCsR1T8N9ZNJVgK4rtlpFs+rqM3FYBJunfKlMkNvq1UW1UGRWHzd7sqdyq
O3rF04GV7M66nXJXiEDSNvL/tpIbmsEarRb6WWSoSAYeTeYYdGnKruNnelUWu3ssDl41GsL1dawB
H8d2ahW2td/rQvck2kDe+E/2Twm99F46lzyaDpIDrd/wLcknyfi6XZWakffh/NxubYnNh5t6/8t7
IuMx9Fja4DWiVPeyrq0rfpFZg/wtFVONLLBL00vTQI3es8uNFmXj7bUfHbNVPWJTTBXzxgKwhhNc
k6fMhyvrQrZyg3hOlS06pOlF5Aki4B3rZsIcWVYVV/vUh0dEf0aHBux9YQxWuSuCTb8nM5qgWDPF
iUIJIK5w3kjFLE9tA+T/e7G/rKbM+/mVyk3GAckzaqgnFKjGUEO5yFpifpPue/QmfyxqlzDWIm8N
GC2HLUHJP0hnmGB8Qd4hrZ5EuxpjjGwHfhhJeOxE9hNiTYOirh3R/uigS0dk5ZlwBx2IGLCmf6bH
0BS3L7KfxYlh0LJexJiQ4rp9o3XbXQs2BrM7MvIHm4u2EbKwQa6v8yrmBQLF2cwzmu4Jj6YDEQl7
T763GG++S0nsF1w0Jee0vqxX29ufkXRH188GBRiAOVvXYwNehl47VKiMEN2vi0cJYdC988rk/blw
SZsiHnvUgnJBHDtG1f+uD4zfaz9ClyBuMHaqmhM+KSll8c9TFesQrSo56t3J8pj9c2tWaCvelCvg
233Mcnw1AY8FjU1Rs8qKr7aIV4xv1xSp3M6sshpB65rIPmK6R+gQ8T+hiBhVHABJT1nOmATZrOHz
cVDU27gShhuiVKRHPcxrWAj4i021MxwWgYOPqHCQBYrhp2uWzKpBjJS0h5I15Soerpc+2z7Xk0qy
nOKeRG20AND9MmUxydK7r8X050i65NbyzIrHtOO/iC/84vNmzAg1n+wiULjwsU9bgiOeraQ/piqJ
4fDIr1IxCQvnv7BV693SFqUhokbA7D5ycYSl4rvh3FGwUEPCJZKozw+RV+KYlQnGSAoPAy29lP2q
eTKdPxdEHXkJNl2itaQokvnmm70XNnvsNf2VXaLXufSHG6wnaH4499wBvR5hbn23H8KLdSr3wYml
I40yDyf/Oi8mIVk1SpcGt1csvRTzvuRPl9lArCaRnGgvidiGdAbgDSRvz54HETcXfmUCzzJVBlow
RFpA7891gwGReNcZ+oiSnU0JbzI5/ZL3PuCgqv8OxuTAGtx4ZSBqANcpl6TZC115RuB00R2AhUOc
Qdq/2RvU8RDPwBQxYY5qY6raK6isxcQ9B1XkG3CLijqr/OaSvhoXLnovFmftEsLDska0k3h70qaO
g4JHi0YHo2Yy6qD99KhJjt0dQ7p3AeYsFTlnMofKP6uAmY9ax6moCBjFShVQOGAmKDIYW5inklk1
70wqGqZL/+Ks8RqzGgeKgYmUA+9JErzGzXkB/X59nk6rPJ60w+vm2lgbc9Q7vL23r+0BW30P4ghm
iNxdfiXxgLgNvDrsGDKLrNpknYDHgdMJyVbi4iMWFfwbmRdUNuzFrQW1sF/qIBx2KVmkQuY4O5lU
UNYx9tds2buZpUHVl3yg7L9HlQkG9FFhXF4mm8vusmMtfLuYPlSeElSTSZlYiIaMTkH2Qsyze3ZL
f1VyzuvzeKkUhBvE7qlbR8csnIhBjhBt534mB4TdOgbqmcRqNUf1UWVYxSx0mH9HtUlhcVmrnI+6
RXVWNE3KN2fc2KjGrFeA96atCo6Zkxn8WWE3rgB/1uhBHhzMa58SnuYyCLPklezX9DZ+TeNxYR4F
4VhplZFMH3Y2fFyyJvZeBE65kLdJSaD9L+yqFFUzyW7F1aKCWgejcvxaUMe5ohHaAnAAvnYSdVQ6
CMS5rG+EQchzqPuHwOXggcN6tThO1Z3ooGGRDfJ1bpUc2Bq506v9Oq+AJpmIwlTkFj5ZbDN178bo
hb33HJZmr0lp9hg9h8/hi8FFD2aT6LiPyXNG0nqiI2DU0r8bB0Z0yLJyBtCGFFSpwNPKBJVIFNSC
IvaRooFFjyVILLYSAmu8vu9hdVKfnOeqfnVgwqAGBvmxE4+XZKo+u0YdXYcRTTHTRIhvcP07F6ZB
CSssc/1BVu55Srn3KP1L/+7MHfVvS2OeBCqMSwQItl+s73B+pB4bvPo1P3FVbxywzINLm82hCn5m
prtQ2iNa3xJhOK0QN1qpVfswcOY6+czuk3gULfTKvCfPoXI4pB9N/Ti4jstzxkXxikiOFddbd/Qy
qLDDwYcovgPIrAAbYc4vJC170p1G5Q5ZfYgt6UcYuBeiOyyYyGCw5JH6SUFNt0LF/nm1jWlpQHGG
CPOzQVWArEkGNWgp/GRVogLQX53IfFpt7r8NgE2BjCqjK148ABsJjuRllmwlka7W5+6n0ToTOQg4
YlVsUCFbonMgU9waSiaWKll8MFHJ7K8zUBUwklMAOh/wbeTOsXqLLCismCzUiRFaolyszhrdMthK
w3bf1hUYHryQq1+4NI93q1BoXZhEyDwODPpPQap1gH6QKO6xTDgJQLVaf8YN0GqyAh8AqfCy3dpm
P2GuJp5IglZ4vk+iEZmUmJlf1A3GgH8xkOnDYyAjWNfTB6/sfH0mJ1JKQvOc2hU/v2/PYKplZPeR
zyRhYyIh242blnFXgK9aikvrE+rU97Qxfwav4Dn6TCqrFiPyCHYpmbch3EgJVQ0UHJtGofcm+RFV
FNOXCKM9M5H5FODWtEoYBaFQgEnf/pWW5TO+dModzJWc2dxl2P9d4NU8QXlfsNwRo0o+Cge2u5Rj
NdAhOYkkSatxNagGDB/tFAZ1n0nf+FdxXlJQMWoU86ouhCORl/khk2rMGNIj1RVThZ2UGmsk6c/4
BQN1WIJ38QwvyzsposJPlOZFn0ILJNxGsbe5MUgQpGagvNi7FH4nUEgHTgS8ampn1ZSqXRFWDRFB
sko/msbFdjSF3eCFV1N1NSsWZmZ1BjWLqXqFTA93ceobcQT/pzbUT78wIOluloJSIDCKbQ8ZxPAK
fp30xQkUWVXw+r9J4boifFFtkN6Q6CmPRuX6f5vtGTaBQ5JtpNnnJVN30JskjLjAulbGvCY1JNkb
A1IvWLSK2UNf9CD5uer9J25hSFK2iYZ2mTZbnI5iEHKUUp62AmNLNKVZasYK5jLdLPJ+5XHsioIp
uEccA9+BkAwBgIW+SMuQyA1hlAQxojbQvZ9OirP99v37/m2eMgj8DXwuP0nJJu3NP49rzKuiaRUE
XWBsmua0NjlnQsb4H5lTVThEWXebjrk9uVULAOAi4kgD8aG7Og/IRXI/xqIhC7JCq0y9IoiIqTyU
hirF/rejWF7ZW18zwu+gxSIv8t6WkNbc4vL6uzMrMbuBIVC0QEc+M819RYywcvKnICB9Vq2toMWU
BIjvcD/XffdibjJYyJP52yKteTtY8Vq8EFhP8NxUJ/e/4oay4c68P/BA+KBvmZmYDbdALkPvMhEs
h9iO7Cg8/2Civl7/zFuFmBY1knihKu8zWf0/eZfMWThFiHGTOfWA3F49hXBHXdpq3tW+k+gscKcu
PpQDQMsRP6o2VUBtqsWG/9fnBEGB03C9Z/2rwEmdCqhq4Gpx1FpHUYjzAFvabXfAHCfIFIWyrDq3
ecpUULkJDbS1t04ZUjyG7T3OY5owXrQYJ+DHatqpazDMMvcx7hEJScHZYKSn5LrMO5ORFBxISPIB
SKtkRoA+IeKL3neWnNu8nf6pJSVt1EP6KXmaFeUYzVTDK0I0NZPexzwPPzQsyJva9Sl9jWIUaWjY
ba5oKw9zvKLUbJTHFsYCnwxovvCYdXT6rL5W9g0FjEsIrc5HrpB4YliRreWoaVVY5GKQG2EwtTkz
l1mErm3G8XHlIpSi+AW81wvPVizf4n4e8yqAidjXC5/AFwvsxfsM4+G6y9CRxINtgu0xHMMRl3G1
ZABQwCnJubeBjqmwfNa4rkQGuWxAUN7VvGwuG5kuhTDmx6lXH1MZWdTpODybdtHJ35c5WyJp4ZWY
76vE3RJzl8U46L3oFhEu44pd8RT3XYJHvGbXwI7xtVvCFhd1Lg0ugq3u2sDbep7nL2EkV39YiX6K
6BljxIz1jRJHL06Z5hWFI/3GFV1RE2+i/KoSCQOcgtGl7ZyXkb5CDk49yiyYQvDKE5ye48ZytRT4
fukx83ggxF0uPgVQIP6ihz72S+0DJaQArpwDlJZdru4M4cAFRQXAcCfmIiJ/o/fDjaJwAvWVtKoZ
oD3U5yW0BZgeS3Uu25I6tTMTSc8Ejsmaox8HZEyRV+Qfyhmv8+g4Smbx7w0fjFCXA+9vu4QaMACo
2UVDHQcORtNxtUsix8yPxYfxLJpJxIQirn6KYO6MePcCP876HjgX3UYNmAkRkIDJrIy63VYdgZCs
kNmyC80jfowLRrymkpJgBjvGRIKEE5/hBPN1hnmkFtB3aW3l2swKHqYh+wrBlDEEBPLvOm2QUIV3
0AYJfRTkDkG3wLWAkoOFYCegWbAlsCaRqVOWAluLA6RGsDe5kAKtC+LDuCRmM+li5PyV8AHGkoVm
GzC8iOzcgWZyaZkCli07WowUUPsyjYE2GQUFagti2gQDNNZrIq7wja0LiLJ4cvSiWRfNTBlB9ur5
pbGXol77FTI1hXuw+rHb5uugVhQxVNqvddWlHQMzd2mXMiUpX3fCvsgp1LBlAuxzmCM1m5YOYQHS
GSuSVId0HSF/wtJJZydTzZkbSDckYe3tyN1jdsxuJK2XAZw92xyKsY6iWEsUXPtFkQ2S/NE7Gekw
dGSl5/tQgZHuIjZFc6ZQxCIhoOkzGlYUMfB8cKXPPmCd5nJYZAuzTzY2u6dOsfbRG9c0/8vWCo/7
bF9ckX/Zc8v+EZ07hVYXO79lZIPSTaB8Ilr1inDg9pKdY7dnYb1wrMan2WFWw4Z6mOGEVJQnf6AA
5u1IXf9Dli4oAqPfEVWRboOVMJNII2BkcjZy6S+fcb4d0rHJjtXun1UATADX0gKOLxiba4ZrcaBV
EvSaXzu/QqNAH2cyGS4moQb6HeT33MNNau66qFQppcot7256QPrbbc6qNAJVNILNvt0qyccNqhyR
t8LOFNrDgDsQKsKMC6wyWn0yBENwbY50b7lKw24QjMHz9XIRK51qw3SSjLbDPM9zNMwTJYPH9U9U
P19U0m3CwfcmrR9ohk/b+8n3VpEtZL2tD1QQZzK96X3wm6gT1s6MjohRb8rFbXSIsUkRtqlQRK1k
KjBIqhRxIlovuWqB75VgBfvO2qYaUfHRYGhwp68Tcq6VyfTTY9qpXt2XnO8Hw/yWOivgdCoE1ZJw
kpR4KfcAOiqe5Kc9M7oz3YxpaYIHe/M1Q17bciDFT5hF2pfUyPb1zWqcbh//zeolqS1G+Vs7mZ0m
t5luntVSt5m2bzk/FBn6+G1YADekGbUr7uFokfoeueWFXJDzFcn+xXbdOvQ/XZo2NlPQ4QLwsj4U
5Igl08C5J+xZen8pGKSFzu+/X65e/p+ij5CXX65xaBmHlUdFCnTYmEKz9StKDDHaGOAJOoUaUR/l
7LgYMwwDrY5u4hLPBbD3Yq6858nm28b7SQNp7atznaWmYZHzC2Jdt+IJZSQw95tSUnFAWhgi2p8V
GSorIC7DLDExhBtRVzJc3cEPObnZmk2Zxemmp1OogaYLa1q9WnLFIVPp+LpEtK7XHTQqXNe5wkAJ
q2tOK74dENVA1fszcwt9s2FXlUxCwQTxVhGX0b9pa1kyk9rdIssorj3ntHg7Cg4uYLjZQ1XLQ/zt
khdiM1PJN6HJFKike6YO4CaqHB4PtvpjHXjKuicOvjhrEHBWekLlr+1p1VUHT3nGe152UY+I95T+
zC7wWoYm7NqWYrC3alcRzDHkk2IT7l1q/vbHFwauThwMhV9EwhHYp9RiWpaW8LdT7UJ9IP9l5g3U
qUny3fIw+aYM9jzEbViuVZ9tDsnHfId+gLqds7nvBlvP3iH/YEXZ6dn1o9bvqX/q160vlRtfQ3A8
nWtwomxdMZJv3/3whCPn7Set56y+e/6+ZyGO8XAR2ZLTJqjF2APcBUZPJeLIYs4qqevq3r5tS08y
qYsdwz3YdVCOx5BllW732Xa5Hri0UO27n1awg2Bjgf+0tgWc82wFZtxtdDGowtUWeif0/Q1QgWRy
XEjY/3CEETDFfoLZnpVxSoHGyYFnY98Pu1BJgDgJbSu42Xl2/ZFE04WEjrkDaySNIFdVJB1KNjjl
4yx1ef1bs+smdS8MxDvPSYqAiP3gg6sC/z3cq3niH4AA3RXYWfi7rsY4IfEdfu3GQlj5AxM2/8Mn
vHAZEnP/zBA2YG0FYSMKiNmm5wRhb7Gyew2+j3TFC1jsfVz2roPBz014I1PNZBw7bCEo1KgYLa3G
8pM1cIclbQg1v17sIaV0bh1UwZSyqDk6NbK+9nPiw8h/hGlymvbV1JWklRG2HeJDu7mqRbPkLt9d
AywOxs4lyoo1Upn1D2TfxDHPAlxKWA4ZS/BWvIP6WcdiOm/7jL7858vaKNpPWbtSkFVYXYV8gxIV
uYc+ncx7H5x65YFhf4kmgJg0Z9vFjpE6JjleLDq6Q7T877j8MLM0WgYlkTYAfZq98Fx374TubR6D
CxUG4XRYoUkI8ab7LL1g33aT9jPQECS8TJUu2NO7Ew6r7nFIaXTF7xsf28hB08ogbRUgBVEDIX4p
dug+m4hkvWbc/YBNDMzzgMC5aXF5j9s/4a1j36dfMuh6x4/XWbxIRyVPm27FfqUdkhSJ60zWVbK3
bILtgBI3AK+eZuYdfoxGq9RJ+/6owfyxFx4PGXG4WriCUpaIHizmC06oE7HyEJ9X4aWw8+hkJJ8c
0FfAbKmFHWl6dJeYNu849GdkyXw7ly2/7OQ+KNvJqIWF5IlQ6LndfPdm0/OLkZnM7qFlHRQw1Pn4
27rBuQAB4VVsfdzmvOv7phlxQZf6aJa/W+FfgsqAbBRyAywAYs1po6ERKy5sQPWZRFE1xvmCl47l
mpZ3+rh5L5MBcznNewDY+G4Xb+znNe82jmUpOy1Tu+6fmr3q4GmhopzCv9eKnV3IafIoSih4QRdN
2zY9kxWdkm39kWf7OLz42xkj6E9T+/1tn4xt5Q1x11qXzebX09i7pSQh+CZEwHxQg5AixMBOrb0e
FTEnw5uZXD+kXYw40fG8euk9KBvBp9FWf+bPv2JinhhOUrpZ/uXnvlG7vqx11NCTGYeNC/qC3ELV
JlErUO2O+uve3pJoaI7HhikNUnDwx56r6qOqmt+zKQRMVkPPs92Afg69hGkH2x+oILU564GsfdwT
jxYjZCMg1rh/tJYD3zOXP1kEYpcRfdgrJs5E6rgj4ZdN79Vm5O9ao4S9d80aMlqYsXUTrLLZmFfc
JloH5PXI/Rl2+39Endly4toSRL+ICObhVbMECCFmXghjMPM88/V35VafuEeNj9sNGIR27aqszKwf
O6jxgxA7KP4FMazV4SyxV01fLtNsnTZEfpt9i8jCXw5We8wuFgQBF8VcGEp7UXAsOqSp96g4hRrz
t5g/6sMTRaPbZjIuj/faToduq8dQWUQsyFY+0bAz8lYh9tOEEAx5tj2EIX0uNF5GSK3P//op34V+
0U6Rk3KSfe8Qp3hiopk6h5X0QbowhzXFBAN2wbKmx6LXcd7zbQWMhnH3MJyWs341bBD66S9952iu
6CcgwCkNZpiv1wg/dDSvzVHuzTWQj5ThPqxGf73zS2Xnj6IPivjxqIE1xwH/Rx34eVuvndWvMHIc
beUIXNBZ0nq0Wv0+PrL0gS82Yyo7fB9aSHPCvhkOQE1rpzRoejfwpc+FuJe81elibsABIx0eitLm
HvCgUH/RX1NO43LZryJsO3ZKc1azt4ms2XOwzkXSOHATRZVSscvoj0WgBABKRN0lO+CKewXQZ2dx
94812B7Yq1KQPzmw1vfLRhLYgf4EVE187XETN4c0usmokDGf2JhRkUiPNIqZpRHMuuJff6Knd02G
ZP/D7tAheV+84xKxcMG1r4IZZ+KZ85rzjfuyApg+NacpigbcGqfLpe80g2aX9DsKDjPnvnPLXXQa
kiGwc0cuk3h7vYbTo5MBiFNYFv3BXyRgBB+E6K8nkj/wpfoYPTDonh0F3C48j/XEFrPovfKtAvbU
J3uGyJwQnQciIcTW9T6JFQ+LeDHmqmYmj/7eLqeBoxjCZd0cE4hRWzXbujS9/inWqhvzbUjKpvNB
8CjaHmuNWrcznVPRMAK5zWzkTsjmesOpoEKyzpzGaWX+ho1A4j4Kwz5Mj4ud3miEca97FOIyzTVx
99jpiuFr+thZxkhEc5WPEEb4P9NHW2dWxM1mrfVhaOKjhPBu5nu+xVRRrDm0QDZ4SYVhJajyq+Hg
WO1lyMRwTXx+W6EiHY9iPdr9OVuyJ+kVmR7j3EjxNDNhzhCFYYc12JmyGOft6TNkPqTWpYKk47Fg
PU4GBZtOCEsSlyzuykrnB3MeI+EZ92FeNCIxZopztw6P5R+YIM0J5IbfZ8cbO54312rnAZ1OhR+e
iHbYuRL0npCNwC4GvUGJchnna2OpcbW7UU9D3MjelMAvuB6g20GsW4B2cBUN+XbjoVwhB4iinyty
t58Igxjbt222kTyXEjW+3bvakf5b6a9xbEPKpjEV/DHujdqkC7s3QB0UkFP3uO4i5q70NEzlZfXW
uhfjVyhc+IV//J/rxzxm5/VsniPiJSHAsQOGztkDcsqe+8PVKK0RvytqLhw9rd4VL1DqHNL0QTzo
QUZTI8tMbgOYZ8CCEPjmeQBgQVVLfYSCGpsQyObADQIJV84sLUlncrTvBpkY/sW8DxbVJyBBPzCZ
CogJNPLmFkKM3ljzueTT3IODazWKvrgANdY+xWI40Bw8MuQOYQsQhxAreqJyjXLWy8IdyiUENWqJ
TyAuAcRtRn2Bi0AZXIPFVyaNFg8a3GlMrKzeDqfCY5jSHunV2J22vRVZcBufVuYy5+L3nLw0B8Nj
BPEhKozgjOKePX+PDu1ZWLbSebhkaBOdDny6yUw3zRJ/kxGv6OkaDDp/talVaM0gSacnz2XuM0DO
O6D0vS2/o1lYaCK6RgW8JnGKcKqFX4OrGbINxsmPLtG9d+lKGfJiUvkuyNuosqBc5DoryOTKg4VV
wOAhzF5wc1Bp9Mb8MCxYHQ0LdslWQ7HteWd7hy94xLU1L90L/TYQBuPddd17xSnL+TTeKGBLXs/8
X6z6WQ67qNNPCer8XH8QPTKoHd5NHzElrWpRcUTdQZZiBkfIFkGmICtxiVj76krpO15Pv89wKvNN
x1vzi0NCDk+597ibdhqWlYWiktcbblxGQen3YGrHfVn5np4kex5eI/jLlA8yy90z1rZaFQ+bTMuZ
/XwXArJXf3UsFMtT3cB84KP4h7isdtN5gVvSlQCiDIFBLdQ4EO0Wj5n9OrROsNwF2ugQA1PlmlYD
Bb+OIsglqNsPzrIf5wfHU3x1C/YZS6ePI9vTho9jshxxYXHIb3lDj2BDV6CMuZpmzMgjVU5jMkHT
pMu3XzUY+XnAhUqzVC1TxiC2VzjtGNRemg/1t4TSnX01ciU5YXuQ8IpuM5qTEuPMUKZxdyHt2d2Z
Gz/l8qctxs6JtEC9GUH64trLBKzBO/9t/FIGASFXow+i72SV7uJVmmHNwps18T43lpaIDji3WbRp
rnF9CIs/GxwD7mFxmB+q+SRGmQYwC3SlKeOU2HNfxjhDyFnxT5iBoFOJEXWToOZsOg4Z1VGtohdt
DzO/jxgjkBF0NMi3JE9W+q2OLDixaRn8KVCQTRMisd1iThVFtR5zt+OIQXrr4EddvJnF9BHwGfvW
08w6QgwfZgSI+oOJk5DUwcl5dQrtffDpi2WgMVR5anY+TB5Lz8hRXxrnDeOCewQnSwq0AUu0hxrM
I5CFk1qDdy4OgRtiPUm+kUkV4GDSIP2g+jjFslNDfci/7Sz+d4W1svY3o+z9yzMeS0sDslbxHC4b
kgzNkn/HeqqRBApw6u+IJCsVpIQTPA8XfJVIR1XekS5TQorVj8w+M+pso1WOqxy1RMMPGpOXxBk0
AcQ7nrmn0dbP9WuApIJJ9fPtknvY0NdBHIUIywwKq02qygMT9UxXDI8y/M3iAeCIPhXVqkao6uwH
gl8FrlIuGXspYSi9QdEioXW2zXyrCjMvPkwOkxO32rAKjFGixY8EBa5FdqnLMoomFUQFOAOIc05c
7FhxlOGCZXNMj3RURRmqko8lQnpXHJKHZieFPhCOs7VOHd+FwvgyvHEAL/7cfhrj3PgzfGJ/0b9h
nyFNHvZy2M3hQge3b9MGmCDFzkhOhqBDOa9GkMaGy/xFsCoxAqUbAWoudx7FvUNbdB1aqcRq+EVc
/YzVIu4T5Hk8QmF4SDRgMaIQ2QrDGQr3oLCBrLkhPToaGwl68MEGG5v9Qsq1U1wAC4ZPcyzbjXFm
TqNB9HSL2BNOPjQ+nGLwPJL1nwksajkWQ1GYqhByRaKsYTN185WIvXf2FYZAJOMpBrWY11TjNX1+
5IOgQ75HosAdDXdA9hk84MLFGpBG4vkChrT133S1uUYqyX+inqzJK99X1c43sAcxSdSYzIQOJas6
LbezMcO6vpX6qpmpYKQmkzo8WvmSD0hGoEPgJYkC23h2pcvQrOoO0QrRB5I7ewWqvj4E3R5WYfJp
blmDFyz0sHxvnubkyR9of7NppVdGabP5qfxe4m/4Du9hoYNBZMK4z7TEUqxGq2bDo4XWKjQPb/tD
/CLJLTiz4SEotU7w6J2aN+8zrYJ23gai2M4/4nuRc8voJPlfnnRi+TZsU5iVsHXF3xPfQig5p94i
p75xochXpcF3ErPpilECzO7JZWeaTcbKiTvpspGi7WN8hjBZfAuF+v/xkfMQZJOvN+tK4aD5OrO2
sH1xyjNeuSK7OmUSFatWqbGEmZFCqgdn0qzStmaSOKzQngosxSv2PK5o7Z46dgeHrtqw8YtjDKqk
YYWp33+nv9XP5mcDLbtANWLBk881vwx8ZjPFIeXesPatT3fbKk6Pv5v5mWEb81qvGOWZXJv/uaWV
VqVuvdLP9IZTzSl+TIuck6lGrp+5KKfbzm76RLUEWs8lN6U7tz3a+Wfr9MaXsAJgc032kzU6LBIX
7IPr7SJkqZ8Go2Dis1lXdz5ZOUdpLpOaEjo5AHo0P++eZPU6GVJNKdKqW6K6TgJORFqDG8L5mV1N
xatXF0UiNd1P16y49XKbzkQDOsU6ydq/voZDLx69hFozv0Q5k4dzmHdn2NvAJ62QWn3gmiKT6iv6
q22UHfrc1JMR61/SX3Vm0TfwSxXGxdiqM322mH4n0m+joIGI/wT+615cCJYiRejlyGgzk/7oRdT9
HBu46B6icmvzVcgS0VE3Ljn6OwSENgFqWbgRqaCadnWxytxRAmNZKunCBYOD8fMlpq0GG7yTKvAU
uhCJYAu28XghEYIFwfgsPqvLgDAEaVqMa80K0WgJzQkpG6ZDxWfCAclGj4HD+OfgVLn+yeYN32G0
Xt3G1JiPoec6GwYFxGXDepVIwNDE8+w0K5rJb18t5SrCFoYHAUOZPOCfOuDDLj2BP407HNaSdOGh
YXNb+fK8kkLs5p35Kl/+G2IlHM++EXld64t/qY+gY/vz8o7Dl7cJN/yb7kggxQu39U7FW8/skk+Y
42ual+zcRfQ2VG9A12KIzVGE0cpdxuHBBvLtihK2tSvZN9yEhoW/zeIyefQuPWT8TsVWzqCsAeoQ
soaXk2fuppzH78gOXigWXsxK2WHP9sTXBcOPFj47KTYgqVygrvPN8j5vxADp3NYdoc8ZfWC9hpWN
kA0eAaTe0cW/7Zw344lGDJZuv9rywMLUG+ce79272CfcjZ9W3t1RYdNx/TD6EKRcIIhMujWlSzfI
WWar07X0RX+oTYHyhay7r48asvzy97fgyy1OgjxmhnpYZjIHUTQIyRYyb+dN9z8bpkzFDudMbFZt
iKCXQOY6Sjy7Qm6hpa8422T+beGzBalJvlTy4ZsJOSaP1NLR7coBN8ikWiBDgmMAetTClcxHhKU7
sOF4k5ZwOLTLXFlX/7qzH2wPO2sTbEkTojJPb39bj+4MDaizv3PKSmjnT9NzT+M1cxjfgNzPocef
R9XWMai039GsV+a9msvJqyAsQLPcbLDr5nGNvFt1pxLrAmRiYFt6CZ0L0e4Bbwofd90jP8CDrDAS
zYpBc8hJ9HXV3fa2vV1XtPsHBeHLLxM8tIAfsRq07NUYTBUg8T58nZ4aHgI1bwX5+B0WWt/WZ/gZ
3khsauPy35eGhL7wBwMjGgKk7sf+BkbJJt0ThsSKNsJ29h+8T/gs9WlegyVrxtJLzUn2wMcnuoqC
hIiEUpmYroZJPCS/2EXE6UJTZk8H/Ht1k+EwQ3kwHRaPsEDG8fBlWiDuX4kJxDuiRHic6BNmBqEj
Bjp6jarN4uKR9RBJJstNVCnm1TKFnN4Y7N7/3C+2wZX8fovhmnyjGdtmfBnQvnkqepQrHyOYpEEd
Xwsa1ml2fPq35Jrq9ujTmi1jkc6UobJ9KtvwFB5P6/a0HqSlVNkfhEhIkToMemYpF/C3wnltchgQ
6LzDFMI04geY2u3N9D3XVKv6pIH7GC5v/+YCbJgMIAFQA8Uog+2NTU/VWP2B0GYHcwUyecjDw7h3
dI+KyYwRHPkkn4g/lowywYhiBDUMZqeIj7pUmY5MAL5uzn/D8L0O327DF2NMtFha2ZQLeUokCh9V
Omyy8GPFdH2ZpjLuAek6gEHJw9UBL0UvukGZJiWPp2CFo+RfJTpBHiPDNnlAviGpwQjpNCb75WPU
COuy3oBGQsKmIkQGBo85tWQqLt+adE4pHXAWTQTKMtM7D7rIHqlclnTHsQVQ82TnXXoiuJ06pw5j
1Gmm6KBW8HiQWEgCdJROqgQRae0FfQ0iIKo/cd5fYNimLSYJZcaeyd6xvlY96t/Pzn63VUS//Vd4
CV9GhSPNWMUNGXUKhsguwdBWx5L31DFh9pzQbLQzYaqFALIJzPHlr2Hqb9qWny5DoGoQFJ+9Ld0h
cHpaoYbZL5fYTJVpX/IbMaDCmtTe0BJU9PvdkJTj845/fdIPPSRRd0veKXtpfLBAZdiqZeFAJYkU
/yUfXvvdQp9jjIoFEShulK0E5y8ZOfP8CVZVkq6jDGDWLPNNULo17NaBwVajxE1RxPELXoykfmIA
dmJK3mZcdMAc7IXdmgD0SRqqtrZ4Aique1fLZUR1NnoXD0AWfW41eTNHcL5F+g9Lgn90K1ERd5uG
vzp38lQCNrtafbE7eeu/D9jsX2lvfcp2ZbhHKXJw8DRkBFB1rBErs9+3W1Kv+wLZ4mtbSKHcSZVn
ZD5oA1ftB7QMkoow1811GZSXSCV1CR+ti7mo5U93xa/unhbaNNIYEKRAUAwCYHOa6Rf2dkzv2uVJ
BQPNUvvbxX4weeQp0t2msj8aPvI+zdtXam3D6uNHGkc+nR4XYNEUcYBkdmA77dAK1Q9Sb5avetTU
o/mkAb2ifb0d2jvClbULmkxeuaUUlMI4XhQiIr+0lY0zAkKjpuiu0SaGeYuilF4kqRUo2ZfLRKaq
GMD7PhN+cMVf1mzLt1zL/7Ws1HZT2nqWNUqyj/7JNrLhEmDIFoxppxq2G/YPFGOs0Lg0kgjdof07
0ljqC/oghHciHjIOJ7pbXHQhc5jyzGfCvyu+u5z0Vsu1WzV/krRc3574/EKrZcf8xWt5vIQYHkpZ
LmhWOKeIhJpQuloWoeZoWS0rXPZ37SPI3sGOuVh92jjc0bI6XJasCJB5zmGirg7/5OF9RiF6oZ3F
XawUy/TQR8A/StDeYchWZt25vC2f51iBGPou6QNUWp0TLNlbck7TCkpYjv0Q2J+eGouSxkDb+72g
7uvfeBxwYx9doLZFMa/oABbtqYYkGwMIpS1jTVfmi7gozPq6O2Mqm3E2B2QoTy3sTLDOEtlVqf7D
8CAyPfBhCOe5k9VVe9x5SSaMwF7FhEhgqrOE6qggUMlU4auKCjEpbsCv2QGGqKKK3Jcqg3aSCgaR
x3R8vXMRhkxmHFLFpkSq2g9brPj6N59WC7e9BzE/ukFvxBNSSjy4i2TuIieqxkRhGz8xi72YTE1v
NA/XQJnU2p4K4a7BzSZsBt/FqYkgiLfZIDwLxbmgOutlViDiE8MD4dXfvdlgHW4wwoRcrBaF8Bz5
THEHc2AiZQ3XrbLpBc+u9vdstUtc6Trb57VTwBvijD3yEdLWxx6P3ywAWfkq0aiwNrRMHu6BBwz/
xLOr8YuGBa8GBa3qY+nGP7TlhYZWn+YJJRtr9GJ1P9YJgqI6LjpbBQ+B/YNzfrJKUD6bmFPaDBMy
DF8kYHWWY5f1ydNfkL6U4wL0D6EKW7u3t3OtYbfZ5eECd5sQQvQyWfovdzxtd4CXJbmSIS5VD98V
zFBnLmvVNBqFtwMUarjP5jk42Fu2W9D1FHy6zxpIl/06TpwHivoG6d4bS0NdpC3apWG6Ry924/0C
+FC79snmSK4wDMxZc5peurDpLhWIM0JOFXWEQROuMEMkENGhe2MRQ7CZcnHTj+7QsAO250E0u+lc
8WA17tTHo7dFjNM3APosjAI4e2fuCZ5nMXl0s0je50yaIfrRxP0i7+Ml0AEAV0fGb9Eo0ytQBGXF
6OXor2ooNHSyFBdVXfM006czJciq785vxE1VrUP1Eu0QGH3e53OlM7+kySrGTskDrBEdV6Tcu9Ok
svUF+8qjJ4OFFaP/He7LP3s5WgPXjvQpp65AKFJlTJHrSF/vZpITk9fa3OhvawOjwUANuvZ2A+np
Tlhga41Ily6NciVWQNEWrEPIO7GuZvPxaRJzhsy/oWcx28bsVdJkX5zRBlfVX/+XwOSnPhlpwt7s
+8nSIpQS5ohNKQ3wUBkFf2jr+ymJwTIlQUgB3tIkxQMFGScpASL8YgLDkLstPSa7cD8VqxXi4tL3
2QAaNimGxMWp/FGIftyRgkpaaowkl8lIMqajZxNgeWjLt1sur6I18hMGAB0tl7+yvT7dOIoEVl81
v4DpFnUYkNAISKbjmE2AsQjcq8VghAkvqvy7cpBX8XMer6ci8lrcmS5cRDbplaI/17YZVmSNtBHE
bsy4oQkpzJe4TmGQ7/Tg447/Pmxao/R3s9FwILxRLs7SrAv1bvpeOA/p+8LW4M2bP6RNxZIVH5nf
8LRT6bCpRCm8Hw4ep1Ur2TMsT2qJ35GmgXLyl4ik9SJGozIfHufCfzCtxz+aDyRNHk5r5FqudlKL
hcqW+o7OvKe+358DrqnQ3Fgp4N1cRSvfdnD6Y/bgkj1kmZzYaEj9OnXnIMcgrhZdN/dmnxO03Ay0
pHUJXcGCWe9svr+tevgafsyEV3YUDBqvDqwBYW2QEs13wyGc9MVwCItpiATmwQaBkQVfg26jBYJJ
4xcmTgVEbgFjwFnMIKg4ZrNw1JaB52sjT7AXdxbNYcgKu4M3N/fYpD8YFC8fR4jIFpxgMd4RCNxc
nP6JmUPtdSxRxc+/2aD0IIpCaoAIxPzpaAVVU30eEXFl4ADeW6YMP5tZH/Jzz+E7KmX9GomDlpz8
sqWzl62NOohSMqiuzXBMwpGUGEWcXa4ejEzJK0zdbeyRMVGMvqbdIfgLRwcWt0CEK5RNjSz4QJUf
K57phxKECQ0QIE1QF5irA68tuB+9Hmju1u1BiaOrAudf0iNtSfSRSYaB+0WOzQ6Na1Z3hJ/Sw1DX
wuDT7L/C806cDDE9YBRjGtF+jstQHrWTa0/PsDKFPsEKgglrfBiARTyJBE44qYlCQj3UA72mxIFA
zivNwGfhEDqOPAvej4VO3WCuF3rZcsASIdugewzmQ4qB5ZVX66DswKp7nyDYwG7pPJGVd4Pjgkj7
xE0aPJ1/aUYYVe8Cs5EbqKsg9FikbXLQ6JRqXqq2WQyo4DbJyVi4wCUVy3pnrNC3ODJloRN3efNZ
6jOVj78KfJlma46DEoc8yEDB2/aFZmofYuQZF0oRrKCEbQ6NQJjZl6GMRVaprK/VJ1AZD25Itb/t
nLAOOO5sNVEwB5CGfSA/pCdHw73jZKzj/Ld7Wq/Wlm0WEE/g3teenJkJqWbo16UkL3r7OMdcsQY3
OQKuntY6xhiQ8Vj4d+SmjzEa3548bFe0Pcr9Kz4cG7C+Mpmw5hCr8G0AYQOqzXovTzDjlX+suC+C
zQdTUtuvLyqsI/YB7QGUW9GdXAeIUOn0w8PwWvvCvxLYsMhVC23CSrcxLVvr+Y635t9O3s6nXC4B
mTTic3AeafzHfWs/IdjaZ2Z9Y9NzdVSZoKqrNm9cfEDmcQWm4x16J+U0WjqMEq0KvIN2BWemdfhg
yOIrOmFI1Nm3pGNfxfKVnXVlMEbSyCQ3vl7Qq9BGLMOgVIGjoQeb4In8c8foPjwM+UTw6zVXkeCK
rcfoW7OIMbVouMe5GlsVbKZJAbBsTngLGjyw5j67ARYQGEG8R7MJ5haTbLYaYQAyAWYbhH01PJYY
LROnr26BTVTbZTzR6Ct8xHf9WecD694M+uAOT468B+cXUW6lLedw8JHWubkCM9lJBDV4j96jDcbV
eaY9PZmYmc5CrneMLek76X/AmXP5FGSpMWGJiR3KgVeEK4RVBp0SgvgNPzE6fFjNs1RBAQbZHCdc
GS0iJ81CA6x+fp7R+mk9wTSB97rpgUB0FTN0iESP6lqNgf/sBdSSGhJu+fN0SnCaK94qAEUjexWP
Vz7k0oTAOyIZ+lBIyKZIRqQw4bta8SoKMA+GOgw76O1JPqeeFbkqDBUS9UTIRyGpEbQIcpB4pOKn
EZFKDInWgq8KaMYkl7in+CeLP/wWSc+zRrio9JLvKOIo+qzhPmOQ+5XlkVNumxKHmkABTUzN2zz7
TvKu7GHIUCyFKkEDeirBBOxMzUURRgffFxLl0wvEQzjZzh7ewlDqRCkUkUDbn6I/dQdAskw/VHIp
tMrosMAelnenaoVmzdOsehKXeq6+KRyRQHYtWN1zocopXcCjmhUHkj+BMsrH+8JlKOsXpZAtAt6C
KjBGiYZcwpA6ZYyoX6pf/WIj1Masw3S1sj2F3ZbBzl0GsNdjqoBF3R5Cu+YOTRgf7NnYbO3t5pBG
J3ejW0EpX22rN9ZsKmPmOa3xi19C/so2rSHR9H/1eLmAiauskmLaZh9W9MRNiZyZfbJE7j6mFIUD
Idhh3CD3dqdTdf868E2FUv+h3CDngmWiLjkHVP/MdVHT8PLNPC4oOfyt9AlusV9bY4V1xidWAjSu
v6d1YZLBtr/uF5GOXzcyY7gMv57MdbMQkVk2KWDvCBLSAL+wwbhRUUruzWxI6cE9AbUyypAyWMO/
MhRYH9CNDfyLT+c7FCMQHAgMX9uLvErkJoMFDuxzutEzUvQ6yJo60grPdI/McWAQwB3KIF4xBBO9
d+1k8wIVhjY0UC0oRrqpAaX2+QOmtyqBQqCaV33VtdOYMo2JzKD9+J0Fb5J3zUYpEeeJswWuvvDD
9ENmCYcPr0ZjSZ2cr98YfLufzr4pILZKALpwoZohizBwTD1AJi5ITXaCG3bw5btbs7PJLdoFGIRI
7n2FfYK7kxH8Yt1GFsxQInJQ7RSqLeQXuARU5LVCAXgzbJJNF2j/QDX4bIILT3BLcbBGZFo6XghE
4Sv/dg8yj6TlxUl4ytEIiBDZ0khOVtqKGFoXyXvwgJ0Bb4meFF7/bTkflkhWyUh1dp+BdKQYHSY5
7KKUsXKWod2mAEHFkC9CDVWTKv89yWUEcU/Wn0bSA37wVYHz2+BdYpIXWbdffcMbQ9is1lnFrVN7
YNWooxyyyVFVybRRibFcqsidKWh1uwDfZz6MTN7d9hiP0D1g9lGZy2yGqQvMHyzR2o2o7SCxaZKm
Pmnj80Q5AMWsr4EvxNFYKceH/umKAUxZSpOJk0SiO6NZh/C7c2pz+gtcwqXmrZ2NYNhrojF+TfQ6
ZRnFZWjqvueKM7GeN35ukxw3hogEOM2Tf/TXo/Wo2D/BqGXCn9IBHUCUQJYHPCNy7Yy2dXV/E4oL
SgS9WHjGxzZjiLiEdaiBIogWejT1NK19VruZEJ9FncXVkRpVcUlQiWIgfui0xLVrZVu11hL+QiIM
aItV9DthzMU2DKlbHxmZINUjMEMaym+n7LJuzHuUWFX/pE93WXdknsXUMjdn3jwLJkadnDD7isVD
tseJ2cLf3jpHVF9bR6vxHtRLuE3iq8XY6RIBDzomflnCr4+UwCb9pPFfRu6CJaiOy/DNZkYZeDLz
ZBBDyNcDKfAzUSqum2wNpVwDXfqXkMP3RDsshwWS8ZespWEyx3mmnRrPvkbN3Q4eo+2gNpH+Cj6S
THbB7YifFz/XqzLRi9ieaXrl3aTro+AZoA+bx+gAwoXoDRmn2hMb4wIhNwiYUqaVoLm/L0SiMn3I
DB/gN9FY2A5EF5IClgoBRewlqNv59Jvgugu9WnskhhGUH2ptnPCfkmgUZAy2rYS5Qskke9aR9TG2
O2s9PTAInLf9GcGpDeh8cG8VLLROSDjOPqJovcKBvqofknVFpI//QIuVYPWGA4yvDEZPI7W/rI4o
aFACSnOiXs8JnlkBthmMM7xf1MJhltBX/atK9EZPWET2haQYVuyeF7fhTertQcghOcmIYUWfmIlA
TwfAGnidZtvgaYujwgWeU+fbKbZlRAFjLK0kW+xL5dMvE1M5LerjE/8s87NFX3DGlET7bWYTINti
0SdEotA8Zf1Up1duqKQZODfWJsqw1n5hglto+KlBta+rXMOrnWJNii1ZglR6Uq+LwiGCoG51e83j
1GAyxI12JcHwkUMwq1wq6+4HXwjEhi0cpMZXg4uKD6FWqg70gWbNKhq+lVZo8+nM+TH0iTr76X8o
1cskEHoDhisCN6QOnorSUjmWLg0d2JrztWEockcbzjGXjRIhHUJkQbekiSWH4I/EwQoDQveUD+qO
uqGUQwOGmxI8k49xNBZW9gb1U4YptZhYZytYxHr5qvzoZsMl+0dYJVKaEk1N3Qvt4guQqvZqRRjd
oH9ZijMaPYjgkxz5luIXSPmfMY50AvZeP9vSZTKvDf7dr7T0++YlbwqgLMZwEX2cfLdxRsfAbEsv
9b3HH74pvgWYCaiodhkla9rNwVOzQ9QTSeBUs+oFrgIZLGQm+SKtPDEsgOQT1/+0qEWZKcOT1rsU
DqmDNIo/dOK5vESP0cWhz6VGuvsnee5ACwXnF/UV0UJu6R5JSKsloK+iFl480ydmWIGMj+DMBjqK
HGLSrqdHX07qW1wxioE6k9fBeXDErb2Ob5mcy+R8hVwSzbx+8x3IfNHr/dCwEDSltIB5ANlRiTQf
9BTW6Ug2UMrF4qTSmV3ZkR2LVPpIrrSpT6xN2cn8G6HJqs4OhRiYv9BcYpj1MYCdvEJwuzwC7BX+
6ZWzKRCKPxQMC9TIxgf6ryfm/YqnFNEV8coQXmvJffUuMCvXzWv8ABqMS8PK8NN/JPeuGPtw9mV+
3tuYY837VkzaojtlziZBBka/4ZrWwnLN0ol4g65PruQ5o9u8lnD995CliZGqyLvz5JGTdwqMDBWN
U5ZZ6+jBqYAfw1Zat/gzK9iFc6tesPlJdc4xOk+/A8Szh9/v9LV4LE6T0s9pUoE2/HNZFLidFrtJ
abibvJlF8GAKxTb+urcQtylOLRCmZrfdON+cptEeHo8sVuQWKgF4NquVSa18ApLXUFyhOCDOUnJl
B61mdgBZYKiYuvL6RRK+or7NorpKKyT6LHJZZhjmrbiJigqm6lFoUxNIUaLGtYG0HwMSxIQEqT/Q
0R5kJVjel7BALz/jjOMtRLa8yEVYdeEnVB1/3ZX5+DN7l6wKVQtcr0qhTlXZArd9zrKpzfSTmikY
9UrQKelXiZgOTvZi99FNh0jRjDGDo/uBqbuNc20NLa53nsjEBA1r8xCVoOHjbtOvj99utWTvaQYC
Vu9aGIrBHvzagCnZH7wZKh+rQG6IdHLx6LtwD1CnsOiigKuO8kXqwDeWXkeGpWgRXQe73nmwnr5G
uUkjAU5mR7V6Qxh3qMEv8zKF3eSNfcRi9pOfrv7K0/PYWfPkMA1rvd3wPT4MBdKdhqLKnZ2qexgp
M0D78ZfVnuhsmBEJmMJon2KaTzU1qPg02t5CiPs1A0fuDr0eNXY3KwZY79Iqs9AL/vVpmO5PzFOe
rS0550+F5KbBMJEKvimzNnBLq8ywblttvmaXnhgo21gfNgVgO0c+sg2N2Gc8PODvpU9LWwGMRYAl
rjWxwNXnEkFJu2IdYna9nWfX1S7GbtkmlEHa/lDK1QfaLc1+hyCVvpmtfyktRJ+V19FJtj6GK6ii
usgYNLk0ViP5v6DnMvPkNNhbRCC4o2UfnyRHrlk6GtEjZAZhLirIXcCtEgtYpMu7rTD5QCC+RUj+
jsVMK3u1qBKtgyLRR6Wo9IIq7WXRJdN9/GNdoMu/Wufu6LzqXOiMFGlwVrjoz86YMrrZFCOVBpYK
8/FwPLzQ9iNDaA6bWjVCDoRBPIJ6KlUfKiTMDgJiF1olRnzRglDH4tIC+iO4Si5vbFF/NHAYMQbG
J9LDc7X75TkplqCQHnYM0FrFQzF/1Z7AkwlhvLKcEWscvJOnmNhDrtAWgb2n4JrU7AQyEMIM+g4+
LQZ+X4tYGxNgYiZ3u5Nr3X4l1F+0AH/XVe8Yr4MC53A2+i5vDJPAYORw690e8eaI2td/NWcrRqoh
WyRFYbWKbmEyRn7zYECw+hE7B/e3tMBuQVSShEpnmjix99eDHQOYGFn1SYt4OB6amH71S0klLIMV
kigk1fQ2L6c5r8bAH9kdnljiD3KdPDg8g6yYhWSWVVBMPzBGLwfr/EsWF39gOeNA1v9irPlATy5f
lxejOLBN6a462G1y0orBo/MJJaNCrmx0BxlLx0QQ+4nVRqa5ENwkto5JfpTo8/Nre+dd/ScZbT4o
30h4NfRHG2kRHn+20bIVE+LWzWeXiS5svO/Bg1kykLiSYuvVxzamX4bE9cEFUqKsr3EuukXr1t0r
dwHsWw9WIpf9NTy23t6FAZf38GZXWqUW7gLNWhNpMJz2ly9N1H8uSlBfz1aO1ObmrOH/MDWgZJ9e
MKcLd/+GS+LHvVx31hdNM9AopwYUIGYAr9ygHq58gzLruqx1kSVe/Comx4Y1Zup2X1h8MBzyOSkk
hcn1ZT3P1q3m1fqNyba76tX41WersrV2rNJB7WWVEXZg0tHejNZ9EKCpkEBTD4rNraaHuj1lcEGl
hrRUEWJyL/5ITyhgDVCZDjAN31OaJbJrMirxypX2iWKsjEoNjNq/VrvoCqzE8Zhnmc/7dZ6zP2cI
QFuj6/j1lFZ4QE/HnTm96GeCOIHhvXK7ymMmp967evfkxTdszlV2P2LlhfpemZysY3Rq9P2BM0+W
Z9JqFd463qh/6RkZNlQCWMz45xErOeb2cUhpsPwxsMmBe2Q21yv6S2oaCJAoqEutt6dqWb/G/FWl
tuxpDIhhwf7ozPcUtWphgDokamfI2ERYkZ5Uv4BWKguchqsKZB16/scAHh/c/F7meKOSewuSrNYX
3b9wt5Q5F9Nx3Q3k6JlD4Z/wZ5SABDHnncRCLB1QI8hSg8Pye7cey1TFhBqe2WvbqKy42XTb9TZ2
ruY4nRjuWQsaWIeqa8I/VZpbKB4llBjenf3gON/t+QlDlaPsmIHJP5tl1jX9994wcDw5G8+6J7qa
y4cGnN68cs6qPPziy87dW8/htj18DkPUIA0IiZv2HgOooHIA3K+GeWAbc9DnELAEtESzRObC6/hr
y3+dZMw0Pcq8PdAOgCP+8I46yIH16TIUBAcH0w8CmDnS0/4M5ft4Nei3cHC4xHILBETAhEOg90HX
mf6n3H1IQkRJxW4tG3sKIiN1atECCYZbNgdVP1mxN0OtoY0uo8erlAJmFSfwv5YgAZ9RayRz3YYG
JcAdZFPBzIv2KM+rhElQqXB+kiJ24ktHUZYYq+yIjNnkzAqVgnBPkEawLc7oOnvKPGbWUN8pxSJR
pNDf9Cjc+b+C5H0gRZ3UY9Jr79FwZ5InPacesViwwSmbJGSTmGFqJ4HBdilrw5nNMDOSTrY+U0WC
IRsvBEPrIBqx8OUkKipPFhpyv5o9eogfQ8Hmb8azaLRRdl607SrTrPTly1uGyKRUA2MTQAMZVBQx
2JPSRjx5Ycnah3qcAxQEbM15TKDY2KyhBm8Xfm9/3/H7l7ZopSMTRSRqrXV/T1P5iBUZajRSD9E0
tkk1ugEKUsvMH+jtwwobCu8564PqU1KdNqb5rT6CTImkzTUZLPm2oHWa5IpwMgfSG3nACXo74pmI
6gymhxEOi/484YrrX0MHTaXsac2UQ0OuEkHoA3Qm9RJ9TQiQNYGWbriLZXYhA9Y13QEl5FfPEWVU
7qsf4D90FIf5Yf7dWhobwqejcVYaaHXwDmv/tSVBvpf757Kz3g8KzhO7zzIf4G3GvPnzDQ4XapfO
nb2eJkmV/rnAa0xvSFSWNQsH+nq38CvClXABAU0MyhLcBE92O722s2Mb3QcASZ4gfU3n0GC/K4mB
0sWfNV2h8e7d3KCKg/08rP+eCVTOilVJumvVT5b/HL7dM2v0YleAh3yFUzcKjhajUdFKVKL78OU0
sJ+CStWqRdv0kFz6eeeY5kkCZZxbomZ6WLjxbvFm5PrAIPgJM7flRvafE9g2phdd5qvaMfyPnhJ7
iRqVfRGu+WPaquChNPPIYVTrqsLV9AbyGNIbJWW6ocrUQssyyMGWNyhvrQbp59nKO6rEBgPWpDK4
v+6iu6CHogtSxX6O9o7+piX/9ISk9MbMix3z6noBFgttx1NbRleaGGM45LLXZRhBAyN2GKm0WjL+
lC6Gg8WIFgUfZM3so+Kgnaw6vaK3c/t5O+qO6FAjdebvNvbt5/Iz819DoS4lhDuKcRkKARUL/KGp
LJ2ijxFOa/8wqkHrYEYJ/TBd7lxNCYU4IYe3Hw0k6P1hVq30kfByJnFWvKPnj65dJVlRpPFM0ujj
EMEj1izUPUYRzHOJI2bC14MbDDy60PA/8FzwPy/nOy79Vn01djS3Q+7mUtW+IVGJ8apKBb3n8AkR
D2ubNzQDBVCBJoq6MPemoj/i5kPOLjFUBm3hCNJanNHSZyFMH0uPdYe+k+JuAPteHkJZDjuIeUfi
DKNqECGJkRj+Ca1LqKL7g4KlhsdZ3iuPy2PyLJr5FJ186NiqgXQI7xAaeUJEKnttDvuWyO1UiaUg
UglH6XGSUhKoIqWiAhK+wxwXewNjQTHedRzCXXiHT6yJH1eE+DXopDrUTxEGJahbah2aLRC9U+hT
bNeiFInVXupqBoVkRvRaBBQIJoAopaJDhxj0eudFEtY6mBFXdMmpQUrM2xscryZ4bH2tHBbnqIIq
1judMWo3fNGJ49wmpemuYR3G6iSIwy3KmdIQ86JoEJjtlF4anTV6Z9pb+Ymbi9WqALyHDJX40Jta
E5ezVmfgZLXJEEU8YCmXiVZHDfmhpHBIkBOxodEvsnmemo+tfRuBgNI9bTNfMHlAzV+7j6SCdeN2
IDAeECg8JfogznHZg2PxHM7owC3v+LQs8eS8MCgMYj1Q/pLec59efBtBxRJVECYxVIEYolNtNaUe
Bz53ckT+UnIYYWAM8H7/LXVwrb79ESPJ06k5FtXBIxLzEoTOlwt2OZZRL71oXtviDV4puRxz/4BJ
CO5hnT03138FFTBhto20sWj0+f/KKhO2ybAX161VazFMttYqppojeR4QSrvMZB0UD1YZe19kMjVr
k7f+x9N5bSXSblH0iRgDRNItUORYBIEbBogSFCRJ8OnPnFX9n0ZtJVT4wo5rr104SuFwKIwLJq6h
Q/lZ/ryRPdj+lbeXElHmC9IF3/uvl1olWljpBcLHj961cogIU6lj3I6v7yk4JyagXCgPGefgwK9s
O/nqFdY7sLlk+k+NZzs/To5u3VN/N8ktd4NE59pcN9JvB2p4TvQU3zbP0OHsKvJo/0FT9XHsXet5
JEx/Ny1UKHJqEIYodOwEzMW/54g1fA9/Fj8o39cGpx6k3n/HNzpLzKvfvQx+fbolJeyRn5r4W2BC
9/aT/Gfn0EOBc559FQaS7+KEWHHLRvQ/JOJ+YYn46m/7p1GGKqF065fq1zV8FHNseAhQKes5lKmF
Bc0Ah/8khbhAUhxgy4slIj27EYCExQl0WaGIw6i2YlGh+eFOA7PSfdJjwKIsMM3lM0y6SfrH/TTv
2EbrcqZOF0rMlvti3TyzLalC0vJNl+/teYPCSKiaz+CeXoPvFTyQ5Af3wWaVhxBJmsJ71WT1FbyY
uOjE+3FIn2CS20m6xf6Vr61TJ1fRPipgpp9pOPRbnYOk4thV6qypQUpgAadD2snM1q3L1DKb1/q8
RmVLK0Odyx/AHcXVhWzZfXKmV10BhBC0aOBDgVlZDgmvzBIAralSwaTQICFK3sUXXREeb+8/kJGF
+kUWRtkjB7gwEAXserw3KojxxY51ddESPOxyGL6/C23kiyI/8IvT6WjRmHZaIBmrHNsHHcS73WWq
PFvq6Jj1BroDktUsu9AvA/TCw/FcGKoLJ86PHdBMq0DO3ij+CdkXu0ecVND1KdRDs/xTes+4AJTD
9S8fVm9yyTMRfzo7hdCfOk/xHf9B5aS35YUlSMwLsz0jXu2L8+AZUt3kKi8AAQTess8QeRSv0eNi
CfVHY99mK1TyZRJ8FT5mtUYgguiPVC3Qswp5YoY8xyHBhXXIO2Y6m7c7lJDb4uvEnqfX2X4AW3r5
UyJWjHrLl7H0y5/8Q2OiLl+IqIxQSYuFhZTGVYioAD66lFM4ifvwWNve3s40OPgu0YvlXsxOb7Uc
EhTEDybEMk2ZS/Gx5Pc1fZuYsGXktA25YXw+s9qAcnX6AiLM1FxhZz1KVVPDAp6yxee77pLpYgp3
rNbJg47M80FQkqAg9GkFRswBf/mQ93kdfA++uwmQK1/V1L79/KpSap68B7lbJ53tJuGpPBQpZ/4u
VyAl/jpV6BrMF79nmrlkeQe/HZr3tbQmmgmNAH1yNsUcKOLWNzTw9+/ad36Lx355lL9pxhDFFqTe
12mg4CYKDljFcg+2GXgeQKD2x9kANDyemTaSRpW1yJg5wleblLDAhTVuGgMEUPoEfGqvMIuX/8rU
0WMdwXqILZ4qdzOtZBvwWcOq1F0Xhj4eX/1N5UZhowWAECw78zSwsBo1W6Ju8ItMZm1OsLJfaP78
sbXzUTRT7uosgZ4URiyVQxG8Sk5lHzolm2G+vxlm6eNnL0q9zO+Wecs7raCzMzPt1ruL2OInGUFJ
LXJl3KMgG8ZBfhwkLI1t+eVt39VKhWMVC0TvzuCt9ocui6H3TDkZGtL/wdKzhMCqbI+vdRo/nsQ/
HWkf5hj9jlHsRFJgIpXygRYz4GmQKOzbNIB7k2IxCbiLwkeMq9sGmSU8AEBv7yNGjwLVR38PhgVE
1JacGySOyMXXcbpFgXl+/EVpUw/DpJnAOXuQ3nuuCSP8le+zH9QeklPBILwgCkK4+f8YcwhbMjUa
PAG8uy5FdgB+bAnvEU4gIkdZYcm4VKnJYB9mqe8itKS+Rid8HuvpiorC4idmyAT87/iJQQgwcQy9
pqwxxMVSv9VzurXp8WvyM/UcZOZdOC5+krVbDncOnQ0gGEhbh2g6ASpqrMDlXsvz9rpDm9HFuiNF
sYFlq3gNPgO9XeHoX2iYAPypTTwtmiEhvpjbOht4+QSwR5Cl4lnEvgWvxK45XeUBAJrnN5uiT0rm
gdY545XkuWZkdTmoV1CCIsiQoeAskMlRZngfkGUl/vQYIpm/p+w9OD2aCThvDE/R6CeKiZzCDDo/
hnTomyKo0a2Ja/HJXAp+8XHuPtvPdtzF28lxpcQRt1vLnRmH844VUU8b1CTVtkysMN59AGEHU+MU
KZT//2A9+TBkJoeEgUEvjMnzus6ketVOfBSOtOh/fodGSaRVjBmJMZT+hepy/vHACLWsvqt49ba3
VIO14VuENn0oRIyIWyQnBYdpahvnU2PA4Uf2h1+i4B9wcsTg9IwN3I7tXi/TAZYOI74iiyzTTakG
DwMv3vihKenXgJkQ8Bd1c4uwnn74AmzMYaUtGopsR8ckx0I/XEINgpvmlmfnOj8chhRbz+Fl/Q8J
YA3j1kPH7r6PW91GAAlxd++h3FFfRO0R3fa0S0RRQ5FORg/R9Ap7aaTXPeoZ0QLEMt8/rP78EFXj
/RvzjDe2wDmgPN3bwGl8pZQlPz5OD1MyT1cMGIGj65r5Gnv6JqPqqLhx8f2vtCGomi7dOVjxF02G
H6rQ/tuUX+/lHalYbnKcokkhsIArm0u5TvSESIousJuRgBwP66yUSsaVIQcDFo5EP9C09z6G26lK
y20Cc35nq6nJEZ95NpnoVO6LKYJ1VA+0ftgMxvFweqmoE1bezkd097fKUa5B2q3poktSgs2JdTxb
bliaLIt1MSRqSOULjgzTXgv9tdrD06K6JAQJ5/gCCcx0qKxlCKuWCr4Bo6P+pHdEGrVu1Cz+NeyH
R5TVNhk/9QNs3nt+qnpj/B1+m2WudoDkgyphCiCJyPaqb9EBTmXCmeppgxRMWUQkEdXFdBaQQWEv
LMjDbEKe70ALLnOTnipOYBbq+vc7idFC/2XX2oXSzVP8Et5fx7fPr9bhDevhdRcU9sUT5TqbcnJd
fhBeAIXeI24MY6ZL4VSqX9BxUEV8oL5/Z/N7MYlQHaTYMkThj5XhtYvtvu+zDgeacUs3KNRsXSRO
uLPdotI4qpZhRCmopKTyvUfD1BJ3OKXSkooVnuJusSN5SCMhygAaptGI+AJxBArTw/QbU0LMn8qs
7oxov9AW/iNKR/MOMGozat8IrEZVK+PZMgQX/yHK7YNEWLXFaeJH2LMiqWpZUxhanQqDL+nQdLEP
n0x0oPEEMszV52cfecE6omcD3NntMRLWEKy5Iq23KNLz3fp3+vE4igjzV2xyjJsAaqmEiWyR8YQY
ah8JFJPRRGq2sh3bxgVOmQVWSOnQejYMJd5Im7hcY7oK23347fug2CXheo5gYyYk3RhujYmpSGps
APq6xu8Bi9z4TnOcMUuJuiHrxJ5hqIjMQhPLNWa4TwLX/MYQwhDq/QCOJmgseseCG1oQpnrCALCd
/JdoYXYS5baJuOaVtNtjUIFQkDaJfK+ywcrAMzWQY6xbctq89x9U2XCq10FsmgOBcyJUDuTJgpQV
b4lNsgsnp6sedZ00xMFIs9HOnmokYd/qtRiGlIZYObo6aiNLYK/KxD9j5AKk3x2LUkTS9FeaPzE0
QfxIBiq6wUoTx8vwElafmjhE+Amf5QFa38rrjqMJ7Q8+zoRo/eXzVokDd0aikhD0K5TizgkzmhC5
1BxDhpAP3DBJjdQpavJV5A8DFBBhe5Ql/uU9/JUrCu1WVmkjkMWgyJon4wzDCxdhCPC/h1BBc9Nk
0LoiriidiLJpWrXRSDJDAq3NQLDw7CR9CbKQJkmfcy3/0QbG/+8wh7tiXBhCqW/wgB9bsUB1NCSc
sie1FooXwlEnxLy5ozuBbxdWkxm6E4nzxJu6wLdk9RRMmufK+LV9ZWr682DVHP+W+ib3+3w8yeUq
rs2TWMwlOJ72DKUnRcexGDY0arm6wADJyd0Vtrjhelqa6aDG+oka1Wi8xIfMJR7ftVVR5KyZ6Euj
GLZLcI6EPugyBVCR9sIODSvK63LxmBrgduYMHpCPwZMyTa/Lsxt20K/VDJEfCPQoDVGBl34QuyoQ
EHy/AqumS10zboAjDU8CZZooWf5DKoufMGyQG+pt2xBk4nRajGTWDS6RJT7h4IEHve7j+dpjh56r
kNl4Iv7CC0ZHUxpAho0cHz56hNvDqC3SYB1ZaUgNu2apjRF+9LLl3kcYDk0OopD4UrVnIJcWbo2E
u9Ws6YWmQTIOHHO9uC/IOwWTR8oF3EGscHwFghu1kb77+6UszU3WhCARO3QAhzSg6HcPm9EHhzY6
Kt2jObWv+oMYg/wav/im5iu2hCwVpPMWHOyldBvELiFMVWMhyIS5DqUx4LklGPuCcKgQ9ZdNdKCi
uS11tvckVxmff2lQrH5uHZLShjxMWkqpIpTKELwBi67y4pctRRmXyHDzvb5jD4J4HT3lSxpfrwEG
rrDAC4zbxodE7YGMHIbkNIfbBgpJrH9UB4S1KNNQNFXUSQMdlMs72rlNMsoEgmTtppaVoXfeIInh
HEtnCqAhig09Uv1otSjyHwpTH9Zn2HyqPjQgBclwAFuNHZuo3ug68IYx0uq0hD50Oi0TDzYH7DAz
LQpDaaXMIQ3z0oYpFAZf6DhO5oN3XaIi1TxtJURWExr25/7DEiK4iQivsKCijhe4YGBesGAvI4HY
mKX25iQCsw4gqPba6YnXoDNe7WRV/r4BWxktVV+LCSL13dxbZvkzyy1zb/vGA6Ml8B2/tMtL1/aN
A8TLIhTav1Wc+bfnB+X8sPzwTV9krBxq/n4av+gP+q7mADNgrtKljSqNzm9YqOwmMMZObvQa/35/
zrIfUsA+R9cBrXSvvXvnZYszmGmdyQe27hE151/r0FtinIX3zpk3XAm87dLF7ylu4zFdxnPkfVeY
3zv3TnKxm94f5cPq0jkDk+gce2e6CZ7Cn/B38fr5+pn9/F0kF9lxfvw3vA4t5FnXzviB53ri/fVz
s9qs7osMnXxWRx45BmmV/8x/ppnBRzkxKUx+F88xr88//2ixMT6DAR1DvQgY7bV0H+cmGL7flBf0
MvDwQHcIz+Hwe/g73tEQhT0FFakpmEPvr7zrffOKj6/wu+fji6Dl7+IrvCw4SPJUOgxz6JZtWHif
38uJ9wOH+go93A/Qrv0iNXntY7eBRRobESFKt3TtG+bSFWFntLcssw9K/ItyKVZbbxhXQav3Zj1E
D3AQdR9yrFSy3VcogsyHXcmiX6kEkdaDRdjoICeOQe+38hZ0Rq1qiDCgQnsaIBzIqVeFGgE2ogN1
VPZsR+tb8Vh7e+uYaOk0Alb2lNO9va9bWykzoABH1CAk7Gv+/p4tK8BCa6EgqFG4Uh9O8AnrmMbR
9DOPu6m3eOPbu4KLC4FkiMDjloqWa+OGqTyHP8XNEqcnEGCGJdlE0ymmeqvVItg1R/gFPYrCb0FA
FfajhDhsVf/6PUzkf8lAjM0nV7xogGgV1Uj2jxSgyZNFSlyTyFbzmnF+U9NiBIX1qMM3TvoCo9xD
+cljyVcXHXJLixF4NdJgIz8L0ou3A5ltlIIGbLqmGbXhxV95s9NnhdwkJyVhRijwXBqZa6wtaCEa
XVF87Cu0qcQKR9j7ixEhAdL/DXjWN0V4UVoks0z5yIyzWNBKdcE98QwGdGMRSInyHsUUeYu8SSRC
dSWik5KwXeQZpXvFn9NLq7PuESPsBNOgw3KgOH8UlDiCA/ZbNp1DfX6vxYwEcLIwxOoXBnk67QTF
Vo/RxbEEXpItwpEznapNTLJyaAbagSHKOSJXyNg1OqUOlOCdzz4p286Cxlt0jLHkn+e4eH0BzqZb
0CrCVQDIjQcGXYmL4FDJcgPYRHMxOjIfJfK2x+JoXWp0BrtSjdEulYKAASgylow7B4qncNQgwBpQ
VV+EgHcRMFsMU8RYzwdE6SGQpwvGbcR6GI0I0AJWZdyZG84MnC5gUU0hIKiOYEAvjT77LAQavgVM
azAocZUw5OOKLTxn/JC7dwqCDx5ywB4Cm2Edcr4XNMSJNppa+bc8nU69M8DSNj7jhCP2UqkzmgO4
9tN9kH6MHi8sDA9Bmr6rPevpADJgvjjtsziofQ7oM8R1yKPA2nPC2FJrVAxrpFCNEIEvTO+xWOqU
NtxRYxrwWrJMZpc76ASsr3Rpumgx50VSvR2y9VARMAmPYMqpCV1/DjpTp2ZKDs5pNaJ8YdhaDWGG
LcZGJ1erg/3GO6fVag/yCDy+aNX50huyqNcjONULwS1SXMdvPbxDaK2ISlSXIkgQa0o1MhE432/Y
P3BNvCO+CnBHfCAy5K9CLP0LARFkAfikdrVLIcpyFDmX+2r4ketgzsQR7ULpI1umsXzJqFgYqoi/
RhyE7EBU/MeTseWDi6+v2iKnUUX1Q7RQ9BHChGGshIg4ltgwOgCWHIq6q9Gr/UzMRguC4M1fmUZS
SyJO3IT4rOEQ+wFLkGv2WFx+FUGFkPyt9N4OCDPkV0/R1uvFYq1QwvjrhWR/f0reqpdbX0ql4teM
FEsYKrG1HBj4oMVMcUzkavWdDCwlVnyIsL1xwNjVxpC5RRaXmsJIkVZF/VTVkuEcWhm7yhDGTF70
E9GnTJiEWTICvQR2CAOXYJTDOLL4V+PvD57F33Zm5rUecRD1Tb+P29wf27FC2n4QsRYBKHRZm6ya
gA8yoEOMXccV8U8UyivgEcexNiSatbA0zh5QvDDBXWwwBsPvbeMbLiqGZPYHgw0Vt15zHJszLohx
LxmAVqJPy6XCPWNtk7HGMteKO1F/50/oh/nL6Nue34xVsv5OFJ/4+Kp1e73pFGJoEK6oBUTrtDNF
t1yDrzoSkcAFFttbdU/8phgwh7CGvKPx0D+sfJElxIz+gJq0sPdAvWDnxWRvCroGex3kBFsuRncJ
qkUk2A7hpwyABY6/iiATUATGhkcN1cmCTU6jsXwFoWASkzcj8ynOcPsiUzbAFEYN4YlINs4wZV9f
kc/TQjXTyJD6MdBk3K/ea1VbVbYwy4evHsWa1bdLBfXfa/UuYGOw9iv4CnC8yc5yGLMbmGKkxT8M
2mDR6hClWSBC3dTqsoXbv9WCkGtaQuQRlBoNwCczUAunHj3MjweqA4ouzkxNyWhB+29jk0iHKWNm
mQPFKFmWCVIpUtIPoBgq2Te1HBqug0wfqEx+oFTdgR1GLSoOU4FBI96DXsoXT/XOlJPz7lFjGkXg
Oo8As4YAHbfbmWZKNCkTy3KqW3bBAN3LrUg7eiORzmfkOho0qINOg3vh4ICxkcWjqYSOqmKkNJIP
62qBKptynwwYVb0VgKL4kbFx8sWmi6lXtf1doy5AQ2UvAfFdluovqNNs6T6ztdaTXPcRgqNDGW/E
SPEb53kpL47cMdCjwijZReSECBAmpgc/30eLZdTotHo3akPhdXG/kt6MQtqmRDyGklS3Kd4/7CMc
B7ynJjkcuidUdBOias0BnkRg/Jx9yd7CD7PIWXfHR66WHAH+JBT9WyXqTxUWIe7lDGlkpmtPPxbo
vzFUzbQINyL+S6gWT5wgiMEAwh7NPksdxU0kxpxcDH9qL0UD45dHQb2YVSDZGFtsRkyJOIS1ZdED
VhUj+UKgrIPQl+ejXpv3GX5kcsW1wDsFV4LSX6bhpdujVQ3kRyc8Xn3fv0YWc1LB+f4e2cgA1XCh
zzWIK+vqh/fIXG0wnoBHE7Af0vCtjJCLH3hxVYZx8AdfqLQOPEgFUxWMq+q8/raHpAaqjFHbbJUp
a6ULpSDB8tLHGQqedFYzph9F9aMXyGWwGpKuhjLWvDkUM3BnwlRJAujHuo/d0NwcuK+GPFXAxAgV
fnW+CF+RvCKIUyBMaMjQwEoSeEGyEQewDHuYwrdyMM7tGRRRW5kuMkoeh6eci+YdrnOiVnZ/EQJp
KCkKY42bp6BgTJOGUIQUf4nPJAmfE4EiYGRQ0rklHGvikpiQzeUV/1Fo0cxX8xUEJfQAqwvQLgNL
TH27yUk4EX7MjlSWMccJKRsO3hwDkIXSwOClrxPDKi2hkh9mKik8O3AdPYP2YrtfGB/5EV1p5vcE
LNxax7qjY+jOe4e4gPKSYvs/HS1yLgE2ft6X+jo6g+uKG/OCniWA5Wcwqm15Bw4RWxFPunwZGcKm
JKMJ813L0CNw5wRvuVJiwucKI2D4jzNxsP7qVOvHhzS2F51g4nLmNZIcDKsgwaTECnyO5kZ2E4uH
g3lrEAZkOJvjQpmYKC2DbTxpiLO54iI4BLRMRDQZJ5G/q88onirwbfdB0XH5U+WLrcY261PxRd6Q
FKMsQiYeqfjFh0CAPSkdM404D5rE8gQkbIIBNuqn6GLpRng/pnbNwNvYZcRVFmow3rU4NV88bTUh
sV2uCD4K4qt9mrU2owAvvXnafZaHq8LYHAZBn21vFJjMi3Fe1gnDxdWzmqLWyIbKOQbg0+on/ZmZ
fD62a0vEyh99apqJERqht+0H9OmwfBB+pCqHYbXfTtS/iuR4iYTpJ9jnvvNBlJu54Mo+pXR1tGwf
5yNf2i6FBOWD5mq8qjFcgB/LnKZ/qcmuZ6RxjKfNQFss6cmo/IFhQ2gi8U7l0CVw1n64PzdUe0IP
tUji0aJLgUYOodmfiNmkl1IfkDcX8nmvffYb6OlP/BcaBvQHfRDNFLkx2LvAPtKDIzV7KH3eQrMT
mx3B0ENTxMGV5ltMUQP/mn5JL2X8G5RChy6bjQZ/oRcXAfrPT6qV/3BH8MKivJHqCTckBgpOcUQ7
cGi2MDGm05aecRYt1glQbmg0pom8x6a6mpdWY8jA4BrsM3RMm4lU7yVXZuzHxFrdBlB0kABQpECJ
yN/sdj7TbCPz46j2ZGJjMVhDmI1LxO3vUXzNn34nGxMZVv7+oV5TsDRRGFbdhg/2Ce1aSN5rjVlL
Kw8X/O2kB2MxGB+mzfswijG7MbkrZH/RS/D4UWfC36+oVSKBr6XuEp5pJO5ySWPV6BlTrpsSSI9t
sYDSVVKTJk+AwcV4J2tCENDAsYF7Ni53xlCs1F79KFsPkEwIxue2ErWrwv9nIimVZ0KPVebtU6IV
otHe9U3RHlupeAScHWAWbTZpDxbphiXmQAQa511LsuvchFcOoyHew3BJg8QliqVbMLWDCIq6dy75
0MXUmD5FoOEMq4KAJ6ukSXVHlqzj4mJlcOCnbqBdZjT5erRk9DdzWygyVghJ2idx6zGikwvErseD
yJEkJcEWDz/NDNu8M02u1PpmKc/oQOe1tLmiCX0beYcibDavzpZp6IUSGNAvwdIxJ+9O8TUl0W2u
C6rGIQOw7HriLkgxZ1eVNuESltwks2bI1j8w+qtd3iCzY0RBw3loVc2Nc9Dqkkx+yvskbb7sChTh
E36UITEjTnsm75iUBrIJVDv+yArpk6hkKFr8RsDElKFpNjfjypeZFITWE2E342ZI10iuSaWT+zle
zyYQ4mXHy/5Cm+/SZMwCQYhzpYQMddGQAM0JmwRDhm00pmAAJQlZm6JhOVu2qfgks9hnJQ0G7Kzx
pNzkDXxwrJgs02fSrYEuaX6ylFhzin41iUnBmZnsXd2cjO23f+EJZUcqaDmhtpJKPsNdeWeq109I
6MZuVnObIqYtXYmJPRiaaFjI5lAggDi3xuJYeoFsWePal5G6Eeiks2t7cVEuj/ORqkPW2H9cET2h
b5W6rMnzGa2+OEPPWHIbSyYzx8VNTliCXMVPgGJQKzLMwAUPwysoUcvpZ6+NdWgW1Kyc/Zf9uKKE
C0cqF+r9OXxSfZiGaEUelUkCJUZQIjX/Yx0asPvoqDjgjnkXRHd0ijPPSaM4h/JK1ySRVdwpalSx
lWEkHj0HzCuC5yDuryHQiga2sT6MdIZ6I05qMrboFCJxzBOLk7vb0af03zYTGCLFnTY3JGCsiKgR
KAlaTT+hI67UmHnIVaonri9+wj0QQiIcUz5B/9+ULLqi4m1Yr1J8hkMmT6jIETzhymYgqlInwpFk
G7BdQiAwbn5EB35e1fTFrQYPZBS7/QiRjWw8sreWHGEf5IMx/LPKUyzppQ44QReEyrZBl2KzurQ6
dcpZI82Mg4aB5rqP4Z3sOc1WNpmbQo04hih1yRY0LTMcFnuXKkoU04HM9KoZZ/C7Jk/CkLUe76ok
06vYjUCmL3Dsczi+NFefvKQhxspnGSxoboMcPTLc4E9CGByqqg0piB8VZ885/CI9a9ddJS87ynKJ
L7SJ/RZMKmoBWV+VQ95oMj55XkNXsIkZXvUKdwcrTFS6xVodDFDXxAJr6EDEG1YiWfKxIiVSi3e6
1mRY2k9Q4PEOnkUG0QzUNFMTm/NePuNtwb62DbaT68hUp+YPC0mji+1pthQDmg3qwRwUhLwbQdOa
7UNMYx0gPK1bRCBeiuG2RECMNCYREl2UHjhcgkDEaAjpfBDtf/vAYYQDHt/Q4L8htnBIdOubeSYC
VYXkdzb8AHZSDFEC1fePcDgj93iuETx7MzWA3xQ+KOR0zgDAGO7xRKwTJoUlt+YPI0DVnlGdIaGk
YYjkHRIX28PFSj2hBPG+hDaLY0tdksyY3gwzVNfdl8C0GRCbN+IYRAbJeb4btgFnyXqKJcGEd7ii
ltroxM6IlpGMAPgcJmgq8vWRIZ618+u3n6kdr8Wf0XxcuBbJyHZuy+z03s5PaXlB2m+S65vRDHuy
gHoXUTaNNJlotwPds/LjVwDKqlDAjkWGWugZhE/l3zBdBq/afIlgiS5NWZDA1G2Bx8Fz6SaEZfIF
5o8M3JV2v8rAxcLGhGgNDdAWtRK16VQi2FBwKJgl3gJ31jmdd5fErnC/kScRIbirZoJ8lMW9wD6I
xvtBFDH6GzyMH3azdxnIFD8jFRGLgWs9Jp161HMk4B71OQj0VCU9sfLMYtQfMPeH3qVjju1KWW3p
OjySXwNcT/o0D4711oIck8tj+0VwlD9QX7nKcZrj9tI8EpM9GSzx/IchveBAth7qljaf6+TJzvU4
vWW6C7Q7hSgNsfXKtEgGRic/kPvKEDa4FV/BbYDKJ3jR2Xd2Pdv1rcPdMNEVKputvkbazqrKY9k+
47iRE1hQrcG3CIvKnhHGcKejnzIBKzNBAKxwywwx5BAIqHxcE/n/aG4LDnCG5h9rHgLbCCYXVprM
eQoQtBd7M9K1snzf8fE4xr2kdo+1PdMxxCBbKlcA3fxgPzmfbA4ixsDD2FxsK8JoBHCzUZtEck+9
N0treaFnVgyUAdE3Em3GhhJRXQ3UmgBrL9Xc0uABgUhyqgIohcS/Bg+4Vb9qf61bPU9Vo0wPjxcy
hFsGqcAQPUgJqk1vFQBFpU/Q5dxBRPWIkkL5DWKlvUJXiQ7Skh2DWB03V1ZwgknF1MfhqbJIVYC6
ME38Tvz7yHXjxrX6m6jfOaZ+WScITxgXXnGrCvXx78O3SnT4SIJqGzK0aHisPQQra4miDf2h34Ca
7YnHiRylpQBs7EEKDLA9d4PtzJCtASjlxZ6gE40ZCP4SeVEAoiRN/vvTvwwMGzRG6SyXnhH2Ss5P
DUL08scHUTIQ7Ua4f4hh+6E4Bkw3lIbEjOpQIl2c4ocT8UBwg9RkGhBaQ+uxaXcjMoG/aRs95EqJ
JmDsdZcRITS6cohFphWtip+xOugyxjxeOochLXi6O5p6nEr3bQkgcnKcQmNlV4Vk75ANN4nu4djN
bBanQzUb4ufScH6FkUKdIDPY1H+hYzsehGwbBCEah5bkv8lqXEdsjxHVhawaaIhBXHqsv6FO/ANE
lmHDP8DFaOpqHcIpAhyTbHRFgwqbnXnhK8bmKGPsaCko/cbdhrGHRrkuuWZ/d2m45FVqhi9V+7oB
1xbyh+w4zL0vcDGnGUIaYduqT/5DJHIFLEDtD2rXR31Lz02bFcJCELE3Zpq2hSUP4Wzb/YmdsMFu
gkyzKR+fm+T9UgHm4m/bahbudKh0wdR8BU+ibM6m/oDrizXFXeHSuyINgP3oypyASmjYULgAYdyj
+GaKirxwq1rnVdZC8AMlXrgfUes0SL89R6f+bXAdJN58vI5eRuAfz0TUqfknTYCVcSv9HEu/pPKS
peO2/HMppl+Kqejrki2+EHX8LiLXcgSu4LmdF38JOUZfd7Khn18hRAeUnqcrcekj5UQxEh0OZ7ZT
mmDGroplGo+91JjuPsTSGGjT0d4Mv7Tltlua8Ttfa0NOAmQO08YwD/2XccAlnSZBunpiSUrzehPy
qgNPeDDalmwa7z1mzMfM0M8cHhA325qE2vBYqxQJDKup3DWalWzd2GlQSmhsGtu+8r1nWN1ef8Vs
/1lCNujs6OkYTbbI2X0m+klbJAxbxZ47Vwi0+BxbK8ip/Uog+coB0TySaT0iUpufjpJuG1LZ+jsG
UpybUEj++bM4Qu8ClJ9lBzsoY/SCM0RHBb5d57sSW0niU6I1jB5uO9pAD4ugE92Ixw+eFa6PKwiF
6KP15LkrrK/t/gEZisU7p2QCh/FTv6LRmkLe0mgMBq4rcW6ocpzdZp/mzoJHCf1ELvm21m3P3Bbd
JQhJZ8UPKFbxgLrISyXwTBsJYWUMGB0U7T/saNQKY+WqFswT10BR1kQGS0S9jy0DnQV6BX38Mtqz
S/JbEd05PJ126Vm3RddGxpZxeS6A2JYI0Da+7KaOnf9Ph0UmOggptwvXhgER+Wc5rlzThEwPR9PR
cEa1bOL6Ky/sp00LEoYY99SQjFfFhIKAMnGQKtKkjbfnaByt90NAAnB6KcO2f7D500DjFMGulG1k
ZUm+itgd0eyA5YYipbYovn3bSZ5MQ1Cj5XAhYIkVRJf3Fy07bjM0gqBfzjB2Z2iKKPXhZyw0w4aa
jCUyQKOrARlbE7hzX1jyiS88Z6opSmPnYIlpat4kegRkUb3/kPyoqmJJg2eiL8zUlX7stK5QDhL2
62yGZ2jgjaIbbT7WIT5ocUnCi+Yw3ilXXQ2xoKSI6Ya0NCYtANUI9UtDE1BE87NE1xHcXiL+fdqD
UD9EUOVMNWfs/YopPdRlSNfq0NMi8sKac5UZospWFXzAMptJHXLiUty1W1U4ckeXg3VAVBnNn2WH
ALIUz3vBxCFIye7Ql8W7ZWdoSIyxCXAOmwQ6ec1Ys5o+dq7iw7rJoCYsZzCW9GDAUOPeNPtcgVJI
F0vgsA+UPAaXB/ZDmlc4PFDRc6sKr2YTIATpuMahhH9lGX1kas2WWALDnyrfPDFv68sp0PHOP0VR
wDW0ymCY+Uy8qDWWI0QUroLCxTgMAcd1h/sh/tJssnr0rruc36sb4xqisqJuiKEnkbrGcgTt4xx3
3xcIbiPpWKnRVFI9A+JTGKhc3hd0WxofwNvgujgP9hYyD+0/xKalSzaQqyIoQBx4s0FUe3B+qpuC
fadLrp7N7ZqiMoXhmUSJLPQR982F6/wpLeml9UbGkqQTyDBW7h9u/FtLF8x7dJOjuXAl1ILujqVq
0O8oAlTOYzaQG+HZVOzcb3B63GZ+Gjs1DMWTP3Cqt+xJS845hCsUFgNLibTHvAydvNCSISweghFO
npkmobzNCfWW3KRqhZ3oe5dWdGB32CJ9qdXEx9n6XqPZRNwU4+s7DkA0jwwUK4YoP9FVlbaKZTjE
ae3heraWKSggu5jWVXRPdAKMrvoQd1KPEimqgTRjRX3W4nCOHVrcRlwIful7SEEqjpJLx+Xi4d2f
SGgZhbUoPmC7lYSDyhlkrTvbAwz1DRk203IzpPOSoZYU3BXHr9HWo4TcZdScbSqsFzaYOwzhyDJG
1BY4TrRzmFthz2Nw6iUumikzeHDH5V9XItPciAmjOl7FC5kjeasMXIHN4zwS6WK5I6cwzPEl467B
s1O1naX9RELPZG/0BnFO5RABHu5Z5ceJo+mDHGkYYrA6yWaCh4aHiMYw3KglAqxkxKM6iXj1mY1V
pDINjK07Y9btwZUfrwPkPKDYKKbQ21dpgVjL97ajn/dHk4X1Vf2Bi6p2elAXu+1fL6XzrUJfwVwx
RWnrwIarmNfZE8hlkMEEClztWMsX8t2Gu4kEcsFDUsFcOoPGC6xSF2ov5I1cFyYPk9NlbeJ4E8Bg
+qL2M3SpYfJCVpZL0/VVW3kXUZcz6vuc/4LxEtZOtKC5GxDfKst9BO1mNYDW1tb5IyWu0NeiJH3U
HLA4nVPScHxFYx3LZI5nnFovIzqk6COWVJW9KUQourd02Wt12H/QTeaX8UO8I4eWgCnJRjTRUokl
oEjVSNK5Vwg+6kPS3WwJQqqom6WeiCtaifCx1qGJRmYI3IXmPYyDCA4wAcBP3o8B4RwQ2uCexGbu
MaH3pXcb+9l1bb764gmT3hFGgXeDyeQLLmNKKXfnYmJ8qeQoeP6zvvlYKyRL62permmoOMPX8t9B
LY5AUiR9l9PCCIAa0zkD8cRv7jetjwLWaVTbhYQkgctcOqrGisDaw1XG5xUJUSCfn0dSHkcSBCmC
BCnyPK68v/IyhkiAA4dj+wKOWZMANP1AXy3ewZqf9FDiyDFtOO6ekyoEQgvG4Kou3K78OyrgYb/i
n/xSZIdlskF6p3EpCEwTE9qW5n/BBl6DQoX0DJEeyFvlS7OJuUX++DnUu2HmGzN8IMRdjaxTlsj4
u4QKdL1J1JIhVJcgOhGHk1Xwrkq3I7rWMGocRrbAxbLNBGVi5V2LRmDUnkieeMN1Uyar7V8Qlygd
xNyMja70ymAXWLOikIrrGryOV/rU4LH5ZHwiRaBzoDIocGWNQiX7MUPlKfuWWJvL4XKYqimgl13t
m0hS1Dc4AXaZVe47XQ5r7ACsWehYgtHPaPDZLtvGiVZZvFEvDH2rduMhtk7kRJbycQrI6y7Bd/45
T8wZjPEuS7+tuJi3DrSdTXdAp4HrtVuJhYoWGSRyVA+XHm8Z/p99jaLfAXiEkd+CkmQ7e9mcP5L1
uaD3kexxFoTCB9XvdV13dzlf7I8eARleYSN1CxU25a25nv1+BXMMIYqOo3C9YXUdT5qH2DGE2o0r
9usmQsdoT8YjEHvLSpQX7CVqsCzrN6Ss32FIN4cZYRHthe0QIg3eH8VMiOMKuQsU/LRHptKPYRL1
g5CJhsFaChOx9/ImlJzhMF4PT5Q80eIZZpbWV/0ExrIAXkvmthN8BK8cbF5xRN8LEGTlK4+3zbWZ
Ar+8qxy7V7K+11IhWUxlq4VEafus04b81n19bWQglZ6dwbifOmnq62k/hGO7WgO7obiWxsirPR2K
9zXayK+bL4sTru0cypB189FKbtsF9m9r3byshy+LfaH03SPIiTHeSqV6icmWkmA2c3iu78PMhR/z
v1Jmki7vbtVNb/4sfvcOvK0LOP7cBvXe2f8FGZoaX+jmu4ZfEUt8kRuSb0nQygPjk68op6YqzMVZ
eCqCpnFx2KZ1aWxwr9un4NGlVqyZaGYhBqcTMsTgVIvV3Vo2H7dKTD8uB2WU1mWUq2Z/Cjg51bIB
ubAVgAJNBxJSourdq0tF0RDJTW0PkgVR7cLWG7JO9lHM0irNfqaAFs/NPEaTzgIrBmFjEx1UEUU4
b8qfREfpg+3VRZa5NziEWEa8kA3v3VPCjpQNEkBLhbDibWOLrBtUCME+QQQkX1lTLbwpFrjgBljH
fP1ym75e6DGcC1O79ks6OJzpXjaHtrM9p1sEPX96z+/Sq40XkjCFZGgq+vwt8gVV7K72Q97wuwiV
xLa+WVxaCQLW3Ux1vTqt0sSn8qDVC43XJTRim0dpSyUctG9SB0QACEYz6j0v8RIAFYlTSTZCuUSW
zdAqP4GXpKe0ZaEfDDuiStfbmily6eKPMu+8Ua8cHGmEeum+FG/Vl2K+lmpfS3uh61JKy7l87ZxW
m+YcKFW90Eg0Cg2YfgqNe0uO4e/w2AFs3Nn2fm/FXQECMQiApwHtV+FWuvBzD/d8JshiUoYvla+V
T8uq8YrCPrc3l+JvK70v89fhL7iCy6Te/6UI19iNeE1Dkmsbt+YaB+qexi8VAJONlx9egUv2Ev0H
ddNL+bhI0fD1dSJDVBLO+jwmY3UPoRNHEcFoTUCMgC60wVXYRgh4IXhHMBlgBu0Ev58C6zwA5wAS
P/iqUIwLE98RCDcUALNn89DezGLYjn6U3sr92MC3oKog0bh2DhDfbponWJ2+4UUG/AdoozF4KT7G
c/ijL/XCZ5KxOoSO1773CpgwzAPrToN9P0oIe4uYRkTYf3f2FL+HlAZTmeAT9/IagY3agfnqPP4a
JiviVjdhEjOn9Ah49zT7Dns3pc10561nJ5vwykglKxdAsVOp1jghjFnc51S6NCmoJPG2fuKn/Nfm
Nwi1pWTdgHWR6dbVYcTlkxbMnTvlt96wDdBThmBitgv6BqAYeC4PHWLsXq7LNlHjr6qQJxsLiEXa
wQhyLxaGWZpCUU4Bwy0RIMwMtuUqvyb7xkE+cljeTeBAfB6zmjyxvAu1/gau6WMpupZf6J0/vypG
0AZ4Flh/BILE4tDjAIKvM/icHz+mCa+rve0COeIWpMnlfnjW1yK/+BN9b5Thl3huRJnIocQvRayN
37wXxD5XMQDKk2jAV/ZC7UfE/bArXjnhuXSDX+w74Gf1n9dLsr0Lfzfc394vDI2QTs0DDk8kuJiu
m7reNzPD1/Z6DHHgtFlOvScG2zGUiFxi3nbIL6zPWelk5n5fSXEr30HuxPJw3WwoS6H0JDh/7CHl
LX8ygIf2ubrjpDZ+uNeO7UJP/qzdbA8q6bX2U8mUsnyn2t8BnZzY5bASV84Qd3EI6I/fj0At3s8w
8VVv1csAmhKIA/OVKzcmT+8hyEOkRpGMvSB+u/MidDHBC/ilby7ju5Zo3Drz5q3zXds0afsdVT3Q
uhla/JdKogoTL5zPVkJc6skyhTwMKIFxcj8CmZIcaxfI+HVu/4Cu2nwFTCb9tMBVMfCQ+wbnKsXf
TDJcwrzd2h+/LeVxcJ58O2hP5pzV+Oz//RZfMsVdmqZN8y9QSylVPoFGoie5Opg1mnG8CbWzVPx/
RJ3XkqrcFoWfyCpBTLdkMGe7b6zWthWziPHpzzfg33U2204qEtaaa4YxxhSIIkdm/XBrKVIBrGPG
cwXVPoNZntD4urMdlJHxQclFH6YGG8prpLxTnJS0o7/zc0sHUnBHzPwwz1iMHTZDr9MzhZgxMD9/
UHePPQPfurwYZjtn9RmkpHJpgzBMw9LUGj+BUOPuV82o7h14c2YfHv65U9utksHjHCaWbRyjS1j+
sumPA+z/YDhNegLtnGRHW7mFf53ffSKDE8E0v1c6QRsC6OQBe5zgum/9ytMjFimRpiDdO9rHO/eE
q56nXSou+U2towIf789OlZRQ65TZKaQoaBn4SaQffMRiC59Tr5JYhkEtbO9VW8+OyJ6KOMTcPcaX
HgElPpkeJBW8I/xQnpvoNUkOs1gu8XRZdA0WXX1uHmEq/l0qbShvHSdYa/KY+IvX5uGl6vugk8gK
qTDMc0eykhQo+BGdj4zTUibbaB16eIf8piJVCX+XqISMwsberxdkd5W1zbc8pVn4pwoAs1m6VGBS
GspjKHT+FH8qkhnSvIkKIuB5WGCQt6SridWEDXRj9UYJFGl6Vgo8O8aVZs7JMzCon+9G2AgXLbVS
sdp3hj7ebIhYP9sl383Oe3ROCFgXI5x9Mi/YW/F05jRafA5TXosGKwOr1IvG5xKiukasGNh0kbIK
ApXm1dlXWwGpf+o7DQFHJxEZNBQ1PIEhMp2RBGXLmJw/xT6EYLf821hrhDbtj3ddoF8Vg1rLYMF0
yE1oKKgEfd2QyGkM77MmHQvuy1pm0+xhjRo/3hydFoHow9IrukkUq2sOLsew/zTgVEm0UvypRohh
dcFA5sei8yt4BvoqznNjVF5BQYDvoLZVF/sLthMrGP8ngvgjydMI1RBix5WSvXmOq7kOpNF5DKrO
Y5BfbIQWTRRK02E6rGFVt+E92ob6evzdhp+fe7ThnRUcnM0F/dBy+5n/ARaDya08u7uWbmqKHcBK
0B6hsAG63sA6OXKxBkXe0zHrzO6s1WpTX4138k0e02bwoklhlS5i2t44Js0g6TN/g1v70N11r+0r
YUSSQPZ7+7r6Wpl1rxhELgfkmr6oFmp3r26VRnyFqnEcvxAOefOOw7QavP3dTz2geyWCJVCMxBOB
vDaVhGWzk6F7csPrRLqEtlPBJvrQtGyBE3oKzajMIGjdq2QTFu2mc2qJGkHCAXMT7KP0bx+pJVol
uNCJ0eBt6tclsudxrpTEJVSPsN2y6VwIFKXZqbr6g+9FZkNBEA3mV7OvwtkwObFt6x1pRtTX6v+B
ZKfP8sSQ3TLQWZqCawPd/dN3vhwhqZ8OtHoVbSsSrLeE7+/heVmNbi36OvAtPC5vyKTWXVDDeMRy
TBRbqF/GAalfJCgkYFC1jZ56Fir4UG0WT7o5Lo0RhKRDkxoh6QF3RQSdgh359cNyD6nkCwbMrH13
6Sr64ubeiQVFFm2SHIcQw4upJJIPXdXJ7VS6XD2FygVhf0+AqPbPd7fR+zhvZF/qQTJWA1E9kIjn
5lYYuBUnwSlLc19bQzalTlAsIWX7yOyD4ARxVx1atBexl574zoZz52/yLHkwfS92Pb4weJituWg0
poQjfMIYUmeXRe4XXsG0InZTDepsH27A0ZeWPn5D69C5t3Y8ml/a1OoKnyy4typ4fR1ky7hCLJ+A
9hbdTY8TlCc9IRU/msScNBAmrhz+kmpyYl9xaIxFoBfkMMW5EuOQ8fnBQ//g7yJTC3rrp4KXDERX
rmXuY+vg8esECyF0v+OsjSBaNjj6nz9SfYDHNQXxFf7+ThNcMkR1UF8084aguuYqXmKt1f9TA/KC
WAQDEs61X3sGTdQRwKCVvSBPRaThSs+Kr5zFlm2OAsjTq9dA6qq6a8Wdy7ztD9Pyr9R5QMBFPG94
7xve/ksmRV1VKt4MqR38ZrXZQtWZTR6XrPhidhsdNbzxx2iB4z7914uCzSHanOdJbwG+hkTNNTIv
pIQ+TLnLPfz8Xj6gSDWcFx7/dRsG4NJH8Qi12oI4JiozfgskZkhXk0OIgp8vUR4IXeKpwkVFEdnr
EorYWHuuEsOHVrQ+EQ33R6BQvg1IVr1VlSZk0YCTf1M4VjmgEO9LqHd8MxCk6hS2cTOQlBX/mQX3
p125OJa1sz97916q65YA+bOAg4MiaSKK0fAMJBargbEQaBcdQXLGrPglu0bk2lsE9SV1exJiqrAu
vz9AniGs3GPSdYCBRDH5/fsFHEqfVQAzHCOMgV8qtriP1xbwvGmT/IBy5GT1ScjTHBP3cSSfTpZ6
JNdfzpeWwdHobzQKqQ67I65QfiEnX6PfAWQK8DeMLmbMV2DZQQOy4MEOPpDiodwxZMWSJ28LLgh2
EmshBRncoD29AI/tJy1PqYu6j61zNN09xo6ulE7lGTAF4BPux+2Px1KFghSjHmrwT6yQKw+3uMwj
QhcANnchF/+o7tFZ5Ik24O9iSGDFRKi7Uo6bcgu4WYpcBpvRnT6qEDjsDpVqKn8DLYZMop94Qh8S
Zgz//waFHF3swXVMHOl/sCizyVGQ7WD0eyt04ba2tZsi7X98rhvOK74iFpjyKTvoDmZLnm2ClS2i
JRUsNS8JARG3o4nd13mppiN8JNOXMgkIXpWLXj8Yk8hblx+2gaguqif2+9Ep05Dm+Wv0sdPfxwvh
bUbu+LdE7v/rvbOpiW9pW9cZPsYl/3cbSAsx77vW+qNAwMiQJyilSAwB94r7JYMAWFxJf6r7G/+P
6wYdiQEg8AN/5XdJwJeiTQ+ePG1O2BSLtqCXmMH0dwqS6o6EDljRKXwSLRTapGcz/R2JpgEdElNf
DSpBdSDdL+w6pYGqZ3SVmDfHyLeSHr2wTP7DV1AJQ+aTzOieHpqF6b+5WpdfnuH84ErBpMSA6TZ0
Y27oSGoCGgySMte8Eu1HtI9YHo0u90gZNk5GT4hdyhvztUjTkxvkxH/NSeJs2m9yUugvEy8pBD33
NK8Jd0fQUXJsGeh15nLIbRrl108wMVrTsmfkTfkweEVTrtZUgdaAI+PrL0AWTDrPMM0003JcBHeA
MnU9WpA9EDYngIUNYQ+aXr/kDTH+VbpXShKHSEEdnqkk8Nc1hYiINKsqJwlprQ22/4gVWwzjC5cG
NwtfJHi2j07FXzPTePNwPFZ9gnrdEgTLmoJmXkqJ8lqDwhNKj922csd6hqclGii/n8KWyNKEMdQd
91C6h9F/ZYw1jHaAs7AnN3FEdRTkQ7Tuwh6nz0rv0gN1RCRBnEIRg7d+XD6XwyfqUJGJanGewkYR
UFRQ7X3DgCAiWKsv9G2iFPSQYyTXrYLT579MZIHxzSMYihtwWBKvvI+vk8YC3Vrq2hNlFIV82und
JL77LJKKYDag3YDMUazCixDj/82KI7dyH6HM2nnFexYNGM4EYO65TXIneni3BO3AxJfYzZqLnfdB
UbarO6I8SHFd3jIIGZDSxL3iHRNJsGp3K95k9Cd3r9/Oh53sIUxbgfZHiKOzLD/tCzkD4sveKVbP
rQaRfe6GK9nd7qtpEtNFy2TqcQKfeCbH8RJCteYSoSHg4RTVPZVyCyyShNT76MwBs8QtpFLWB7eM
fy9xBYY5Y0v5qaJlEUOyyzHLL/iTkWa80ltNS9KIKZRfNa6daiAABPmqWgjOhk28ULQP0KxrzOkX
Tm5R8r1oiXApLrhQpx+J/kn8D8+udidvb/WALdN0OJRWaA1EOuaHQrUy3GdIRlcb0IpPIHqjbqPg
VYODgSrRO5HhgHp0+LEDSt2E2cgz1JtUrW4M6jQRyH8BNwBBMc5F8aDL5IplvIdF7Omg36XiqQqr
ueVjXexJohN05sXPCykMETrcF9VXUY/QP+Ssl98twLRMU/ainh4dyDY5aQeGzHeHneRTpCiYqmon
yDCrLnB6bLBHSZYP1N4o15QongkvwdzrLdd9FIsVqfNnkZEMAHF1TC1x+XqowmDeidx0OoZPBRTm
17TA0lC9IqEO6eAbeM+8qOf3JNmAOAEfLtymHkAwKU4p+ZBXxmEmPFzRzATJYRZrGy9VmqTc/KvU
DFof6sTapIYh/MNhDNMoWgODH6rauZZkJno6ln0Kq96mjajNDFYxX+sw5BHCyZA/CWZvgkgiyXfe
l45f+N/nwGb5OGEkDAk38aC7/G2N24oFq7lWlLWykGLC1m2CY49epBsoqwlx4Q25GvzQ040fU8jC
0ijDIfoHwg4ogBmAKD9gvCtSslLtymsQC+WTQz0tV+rsiBJLsUmIBxeDz9Zpkat5jR9H7M3p09qT
t6Nnvb16438Hl0d8gqXp3bLxp1MeHTO/JIryJth+kIajSlKysxtYoqPzeU+GWdfCD2gyB6kJc69B
a6zXS5VuI5Ihmj8khfhUqiA2n02SA5T/ajiu+MslCRmodwlQDS4yZLAl5hB0QTFGGVwyiEqosA8u
/hprQz0UeQeh7VU7VmZHc7M3z/E9Z2e4aoOn4nUMaek/REFbFVQB1VRiH6rUBzQXx0pv5KDAcnB1
57w23vb2FuZRbHiVZ/qIIA25zNx5hLNYklW/3Mhn0JyVRts68JAG0FoFfQENhn4/pbyZ5QkdzCv/
GvAMSp5FLQk0q0AVpI82YEO/HsvDh5wVJ80B9IaCDDCRWHJA9L1sO1q4YwAd8yUXTJ2P+SwrYsZQ
2rRZxAR41hJCrbvpmX3Y/6yNFPgdtfImAkKLAKvZL3JU9lCenCDnfSQYchtIeB3NZtKeQS5EkALy
URdwtTrYkmPCpXDTZQkSbNbblWAaPWtO1kB6mbua+9gqJIsFsEBIUY/mSqjiV7t2cs2pavgnLu/G
2ze7l9rwVE2cN9zCm3szCTfOaWdV+8VxREyvkUvqqSYmEXcBkHSyqt5Kp+C15J7kUme6KUoJgs7m
hqMNh0QtN9jgvtJD1valEG5gVE+RIMzCOC84rrcnJkMJgVfasaJYAIsDNDLwZFS+tb9IwnxQrzrS
2j92HjhccEc6m/jTgrgVCy3wQgBbiBiYa0J58QO/yDb3xnIBxkPuAmsCs1WjdEeBAEl6A09ByryF
sMJrqaVf6zBgyM74zCBimBUQCqDjHAaiKs4nRMAxLHUuQeaO7jjIjDlVwwkbwHUo+J0pWviaXZ1+
Y5R2WBcfAYhhXEP0DfpVL5jB19lHlcCkDIdvqR/v7hYSsBxHq1cdHLkHdB2RqmxGU3T2ifVZrbIY
N+vmK79Q79RG2WKQofS2JSVtPzfUaaaN5SL1XqH1Gj1nd2BJT0oqI8NuvLwSGOyzHWx7PVq1e68W
TkRol1AQ3YzMOVklvzY3fbRH/s70PcmLZH98pfjnmXNznk6f7C3vinIjW3aPzr/UElASkirHBXry
xd4NF/Qd/dDTUc1Y83CYbP7kGVEgIQmpjaCYvE7eg5poTL8pkaZW3RR8SPq3qEO23q1jyaE62FpQ
7+i8l0nvd9rwgFJVwFcVkGGSNmTzFw7+AO70j6IshT78Jg/52KPTkEcKgwSdSNxgYLlHiod3zEl5
i7JtILxUGlZ2tzR8zPLvHqYWFTa+bl2AbMpzD4HpJo5IWUNWOoGDsPsYHBSLeGbIhAcFxDzHCazl
GJ4Clkp3c3fd7PJK5igSSPZ69pUI1YD7CXGK7wfa082uSPDMqMcpsaS4W01wT148UrFwgnIW1w/5
GeREVJ6jIkiaU0xPEcv7VCzV5MfyleHrTv6mA9WmEFPhqqg8MoFE3iYeRNEMRRV8qa6YNxVaVw4G
kzaMFjq/IJtC8jb8jX+wLIgcteNRnqvBMZrVuKgTLUZ8DiaJtQkVGdTCpFHTJig6If8bQogdQCSl
JjciZuEIv7zZOljxcRxJezYjO42QDu4aftyEOPcPbRZ0wvgoHLffcMSeuorPJQfTDHBSaWTEufP5
iLXEI6UuUK7BLfvEd3RBWMNpj0D0QxDD4LsgzkVGA2Ed6GhaLAHfDPs5zzrAkwwCCQJxGfCBa/T3
vEyvqM5xmHh+HBUNfeM/zCfBsErWC9xrpcW+oGKueZWUYip0w1nYrH/D9iQewO/d4DJ3u/123F4P
2z+T3WwDipqGBD1IdUuwiw0HPGHv+wRBEaL1N21btbjJsQwA6shZyR06WSb+C/Yj88yPaFp3vpf+
GFdJXA9hfzBgWu3k6eiFy3/cDz0jjJHEW8BvifUNAIK9fIOuDAe8F9MvrWUFIHlBhyBmGGH+UHWu
A2z0lIVDVYARlGs7o0eFJCnZAFyO+sRyG21JB6K26u07jGtCAGe4Qf2LgELLD0szT9aJenHoqzj0
q/7qw2vqyClxu7tfDHB2t6pWw12k/mgm/UIJuPEvNX01kVWMazg1uqhfW3nnBNKz9bZ6HhRAEAEY
mPHojRSkaKY+/aPErLnCnkGkv6c+7bTt8wV41kPcAVxevsqH1qKvS/wGEwqAiCtCMDeWx17cAlgU
8mZxWrhy965Ye71vLVci/IKwB9/I9eQ+PCU7kuHswkHLd0Teit5MiLRIh5zXXMYvIc7A2gg4zxIE
CewIcO3k34M90p2oVsWCtKkYplYHWgTlyuK9rl5wrHT7S3ysmE3abizHWx7NVrV9BHh/HagHC5Kh
oF432JLHLKHVTKmLVj12XHdYYHwh+MfDNYRSofvJygE9/8BSecI4Kh6CkRdyvnlX3enHF2HvA+1R
2imXqDqXwrsUgaQTr3aL9PYF3CdJ+BPuX3MuD0JanBvIklXf9ArO8z8PrSjtyd3NOTxyzOhlyaLd
w2JiZYfS5RfKj/CfjpQIFMynJV+MqClQn0KYQrRB3Unx+V6+JFyUzJtuo20ktI/+MAcnvo3mIseA
4eUX6RXRAYinAdhbLMjAklBPDV4AxnEuhMwvQgW1PChg+wLclR0ay9vnHzw8GvlJYqZcB6j3ofGS
hKZFMn4D3mMIMANhgkghRgdFUEYx1NWR7SJr8ITjI/lm8bo0SrTpeVo0I7YhmQ0GaM5qbDFwNHG1
G73m7SR8sA4Noinjk/9NuUkMVOjoefsOxbByHXGv4u0IyBIV15edzYg+6J4DpgkAK6XfPq1u4OQi
Dcy0I1u5Iou9UupFMMsjICbt44VLo72xoNEZgFCmRGYm78WAbVjINpTKfRB7n7KIVrnDusLGM5Xx
bsFQ5bsbvvCYh/x2DIAfRvjriDwii/cJCQPGfnTyDeCLKGIQpYJT9Ik+qz5aEn6P/7/lLro1kj6E
kdIi66Q8Helf5rEZFJQFImKErgX+Lqj7BfT84FQjMR8Hguxpk8y0qo0LUAKZszI65e8KYgEufULm
0vwgk/eL8cBwzgcDAb/B5g5wCrEnrW9qysKYow4CruT3bk8fvElE9Dv4cApD3Eg18X4HaX7nVHFg
l+xUTbU13DAHvvKHBTsT8DzTSqQQyTtJaQPioBrVFuGqQtbcNC+XmA/TgZ/AS8Sh1EMzSGH1vzmk
vrLMlPxqy41oOpuOxK0VLizwAYPnV90xI/yImREABLZcFeEURsghtJAFdYsM5QrnohK0n37K3+lK
gJKWshsqFIEoYTk9UnPB7aAE0wwUexBpDvUaFbJoRp1ixZF7dPor9p6xonP7lU9Zr1mBCXkEo8Pn
0ZGth6DypWh8nvA3zNRYnrSYlzXnOwevakDnOTng5vKekFfkVRpkQwDteELBJSQ1RJibk0MVT6Ce
DO6uX+pSuslLMwVSNOkcKSRSQ6I3dpu3UIVXkKzEIk6WwxLMWkXktCKH1X8wHR40e6pFm8DKp7aQ
uKWeEguiTNDyhzBIfRc3YdlTokLROkFLSEQBtxFKI3IPOdmADlSbtfTE1btKsVIR4sCwEtSPd3HA
WDYAWq5giMAE5N4hLid8BXraHB5BoyTBVQDV0/Ig9bc6k+/koFAekM0JaQl2gTZZ7Vr9BrQMGbYH
KGNp7GtTV21t1/A4o59M+CaE59strNJX9BYawA9aN3qNVvN2kSU/makTHo2mwVpugy3dWRtdtbTV
4qpl9Oq1tvQ4g1elxjaH4ERt6RS8Z8VD8yvnFgHGRIOBrJJISmSimWK09NameZHbxbwCQYVOXGSx
jZhWlehXP0sHqsayjQI8P9MvlocZKEfGDCWbjBGFVFULRIB9kquSkVSPD02WHE0qeymL+clXdj5N
C1pxPTgsWtF68hgKfStVDf+/5fVCmZBbXPPkgPBxnPJ8Ks37Q5sFhPpJzrkVM6kQfSkyYN86jsaB
g8BrwCZjIpX3EH9FdDBW/SXzWb/Iz8iXBJl7uTU5mpWSsqyUPk5WQhhWeiaEBpCvnWN2CgeoSgWC
2o3ymaqtiLcAB0yGUNDwYo0SvYeFoUfvPFwEZVP+JZ0FeNF4VRqaRZbAW8LhuAE4EBzmbciCsnWW
ILzJo2ht1hsNnNElzxucFc/Lg5HzhMvEGKsWFBh1olh0jNHi59VvtmuTZFb/LQtadpudZ5WLfQTQ
ZNk19F7IBlPXz2wKlJjHwV/rN7/jnV8KcbLfb6dzCqBbttx5p8Parfxn2fm0RLZbxD7pyG9kEpTS
wb11v13IeiIrC/AtH1mdVTtzUq6Qrr47konDnluBNRATUg2ctIZS76syIqrw4wpyNWU0UK+yzrLX
eqaw6XRFgGvCrcrcXSRzXVjmCjSGj6v7LBOiGSgh/HoXw2RGZAoJ1NbtoE/YsZqtCNNfzgzTeqML
qAQLE1I4GQEStQ0AWExuxAOEahduSPvDeICr52evMI2yflQXYNPwXymSwkG/kvrU2ixw/rFT8CtJ
QfA2rdmSkFFpgF3EwI4LSwO9ApvDa5WEIdeYE8IgdxWfoN31MNaS38Xerq2cfkUS8cwnoT0ipDQO
wX9GS4gmBriMmXaEFZaxxzb37FmkBLfsPWUOMQWUOhH7EiQ0jgXpwQTcGL0KtTisCK2H8qE5Ow7p
ZVsY8r2YQzt3nV8kwGNIipMqGOKo5ksBZLQenngPNm4uiIOgiHJrPoQd4igk7DnS+uy08PfN9ruL
ksdUTM7at1pZlH4rT2czAiRK4/tth8a4oD6qEQ9ahb4BRneqGEsZv5pXGRv0jyy2i/vqC3z+GaV+
Co1DTHwT4YpHrp7xwBBtfpKfQ/TKCfY1MmYNslOFX0yefqpc2j8v+Tw0vewBwV5SI2ZOFBfnQ49T
dPcqq49vpvZ1Cut5dcLUacxqigN8Hy86ZqeGi905ebXlM/H31YjEbs9aHuIdmEUyOjMgmnTw6XKS
/ZrhAdaOmjDbF06526CbCvjJGQVbtfzOq8QqflIoriEAKTdJ3lW195qDJ6WRTX1U7VmDHa70+c+k
8XnxMPOOdmKo3/9ra6xpVlBXntANi7YrEojadI2VnBwtSnKE8M9lpbSaPmHZKNwoOqirX05zJF9N
QjtF21+hb4w+Kw9F41tYj0D41nUqO24RFqRBHFhqV6IzZppOIvCfFTO+NavrIx7XMer8u1+IQBUX
RRO3NDtxE1tHUkhl9zXapHY2ai5L4J4vbtN/gQ6J9t/WuU2rxWLsytlQ0S3JE3v8HD8xMDjGsosy
qjKk+lmjW17KgSLI1idiByYIwR5NN6oYWCcCI4mu5LpHBN/EjwxeHHesaRFYMnDHcvPlJ2I1oRkX
BR+px8j+aAjIwUU9iAaCCsgUSFAdx1wmPw+MkxWUKNSpOFTkB2BkICyqrjWqf0u3Qs2kH0Q1ev7O
TeKvRQ6ecJfVQgf6rdh1iaclU8BJhcQMvdoryELcjTppKYzBeowPrzQ2LvE2187hPOSs3ihpjZnG
41sQqSnKmKy/WE3stmh3/UGv4uNf2skPDWB1pNpEqd4MrVhSB2+GUEGeNinmQkYNCbgVM97srL8l
dKb9qr28BaR3Ud9YGvys//ponSQ+c4/47eHuu2beE4dmvx1dUZO9a25pNTh2y04tFu+qGLJldqnw
eqmWblvnnhcftOaJiUbiGDOqsErbOa5QWeAIJI8jku9hLMWdZCi+WFq0mphvQmlkVDhorb1KY+dp
YjdPF7vngYJyrmv0aqnbzL7ToDSUdMT26yzaZrRoi+J/WdJtlFpM/9BK2iwYQAKS6BW/4iSyejV6
OlQHIMFyCN+5vZ0e0uB5d7bkQuzT5EhSeA/XAic1DR8gi992bdScbMCsAbxL3175Ydivkrfr8uQL
W4YLA2T9Gr5Ye3bOBcoZfRV23tuePVgkGY1swkQpVMBFVvOcohgrgSUFldD5mSZjEuaNvoEb4HMC
NJHxkoTmgBbtrGEMkaOfK0uvQa6BrEFdx5qVeqXe8Ucce92WS7QI7rQ2R80W4YdaXCc2+5c/qJJh
2IT5Db/BMtVg1Q0ThU/s5sKlwhE7iiUvX0+WRDVRddl6zcsIq0g099KWaf74C96KHIW6qktkIuWT
ZY7vA33NoiRsmiQxdGfVRFLvkNugjkrqfqSvsmCHsczdjoQIhpAxoIbEpEbYoX66RHfqSpyHzkLh
gszArSu8Ac7W1T6NlceTDDCFjKRnNIPrrivq4b7hNufMGulPmU4Wya190SpEJ6rBhRXCnDDr6FLc
XsqInLnK++77ryDCkv2QxyvPco9hL/x4q0tazDa7+g03+zhrENre85fou1p7iQaEg83bpXurlaAQ
6MJmi2krnV6uuw6dKO0ZQNHVDaB8wlwsKjecGuEpeLjB+R28ZqXhbtQohRUCl6pEX6qMnWUSV1PI
9RgQ5EjuqCApe0YP5V+j/Yq0HipRVGxZdPit+hn5VdiZ/DDWGCiyS5p6NAtk/VEaDvVR2bQ7F09e
4IevsknLQnNT012mRR6mXFcBWEA/EaMDiwyFwX+D0n9C3cD7L/xs0fxkXZVqkeMH0iofWTxLTEID
4BkkDFTcFBOVwlKo9q4HRHL0MboJ83cszbrSSH6BVsIXA6iIF3QxpWdyweAVmxmYQaMjf0KGXIZd
W5NauhQPtEONIQ2TfBzwTG6y0KrBaBlQ2QzEu0mdCCzPysTFVY9WuYnCmmhbqgOoYpJcqSm/YnmS
jOAm9QEzQagbiaSqRnQ3r9Krj67ehxZjBVlV+mDJz8s/IB0kkYqnt0FWAG0qjkTXtshP3ggMCDY4
thcOoPIT2kCKxs+JAP0STOKAB1KeubJiXifyJaXKpCNVLlJZQ4EhGG+y21rnxEOTIBKSSHHxOESH
iH6QTTsz3SrIU/KKr1+IxV5zeZQQlTiX+niuALmCV3icyMHVRxQfhNM7UvR9daQ7pUOgfbX7gd18
m5xGah+gg2PtHwiWo584MNRZVa0p/EyKf9SndWo3ElfqBqoT1R61N3TDv1lBcQeUtXzM1KJBznOd
xVPeuL720c27+f2krYJu3bmtcmg1ENsi1yJUawzERoaXYg91jEtqVwLr5EMTNGaclsrKgJFImnIU
CQljHTXqRq5EK9SStJ51zcw1sRwkGLvRPrjRg8kgZ2DVvbSlNUfkXaWLRBlPKD8mHAoZoItHzcMV
WDv1zNEFLqoFpkAvEKNcWYhG1OCtiwg8g/mlvEWR2dH3PVkebZJb0ndlfMgRkoxSpkWfpSwgTkTO
yqd8QMJD6An4HJwQURNP5LT1FUdydRfQCbkElYFWH0qjtDZQOkqwpAtwHCGVuUZcHom/96kd0JQT
uDCAsno3o/Jci0ocXrFRfcBzI0oJtaoTrvz3SRwMR0n+heWM/Ak1RAhmnlEno6J8ShO0RQLALAl2
M6Nbo8hBEysOOE+oJVw4NV1Kqe4mVF2FGBIYA7KdNV+sBN0TO7Hi1ABXtVP77QpEqYNv2GXRBsm7
Kldl0nSpOGMl4nTKQkNtuxSJVSAW+l45Ou6PAIOEioIik/k5OvuOSTazRUJo37ksuTvhY6b2bMr/
FXdNleCXA2WIqFN71VHmzIkYmEqg39rBjDIMSAZywQDt82EhkAMVg3yACLZS3EoNbyWvFITqJ02p
pdpqjAVxK24915ObSMc64bL6bRgcwLZV9msTAKtBRXl+mR65WJX4GN2Bn915VglGMQyPjC5+KPKJ
atsk0CIQ2BxwxVchkOkktLBTSpiOdXTeJMVQQgvMxHt9Z99nqM29+iY6kDeYXn+bR/cOuntY3nqL
3qWb1ufAJLr7Rrg/OocqdKfb6St9o10RmGj89o7t6yLmp90peJbi0tu+9i1EgBZ2HWMGBKdzrIES
T1uL9qFsN57O7oJOwZM0APCmU7+JK15pN+BhUumJk7mxPoR3QLJ7lHabRMENL9nAvn1G90icyzew
fQ0OzoXxoBP7EVdOIGrBj0UOugwEm9u7WYdHYIZWaOabINYgk31rts+JeHufDe4o5U+R204dYW9V
ML/QL4q+GnSOUT5h0acaJNzHkY590Pfz1oZQkNkeoW51oSaxx/206MtqlexGX/h3jXJN4P9CfOkE
FJpeAmHtY1ASag6rnsdgtvMkZyHIgBITAiJF/0QlQnF1SawWkwowEZsmkzbGaHyeA+cM7uSeU+gm
AlhlkBsKikMZyoO2sl8abG/5L83A+Cv7x0gQ2SfklaffGImn8nEe3gUlnZ8HrJYquZd9VPqGPhHv
eRzbNdznF9gZWVo9NmMRKEDYxhksRwrdVKo1b5ock/R9NGOqg/LqCS9uN73zUYB6cbwrcbFvgTDu
vhFc55DwEi6SbKqmkeBiC7/pyI3fLSvdSlcYxk1Q9SponpAkr3s114CBJ56/fhaMSFvTgY9HV2fc
cTO6tBQSWJGFKQPrnLbS1haAZ0d/qeKaEBV2qaficHjlL31A3fnwQdvZAogXRotMux46LCFvlO9R
alk3u5jTH/pW6xn9rr+c16oR7km1CYKAGREoCqPDQ/6/jNMG06NOkGTHHUmL6KKkNKSs5ptu0stT
N2IB13V3BGHWgJctJB4HejHJuRgGQF7YJIzzA/QosVe0PdumL262WNQF0r3REhlC9AfxObPJ4ga+
vNwyW1uvxjj0jluAGia/m607ShvQQTVLDt4upz+lwKRFWL1AUNcGGZmMtbAjQo/cZ4eJ3D4R3Bdk
Gz796lj+8p2L37m47+HFzfwzmYtCf9EcmIOb1/hWCvZEKphw3KkhUdDc2md0T8NyUCJbVDxSt4Yv
1XCmv3A2lcm4uOUuu2J3n9FppR3rsZjIf8w2bh05h9D6Xkwyv6F+u3ItpeT1S80rx1oDV5WlEASf
3C/ZBTIP3qF7G2eDo//8/UzK4QlyCDDKGwTzev/ZOt9gZpQbvmG5z9au6pb677NbIZKn4fDWv8BK
LNmnmJ6Efsny3zcvt3gHrzqtkHczB7UmNYtPF5EOI5NGZ3ykMpPQLHLXo4dUXgwc7jic0Ko69YvX
6FNxPJMNLXXTVhVhrW6DRfqJXILlmuj2gqPHdm4sd5F4NdPZU349+I9SfwfB6j4pj0zCUkSxMLgM
1pudDhdH5wmr2ArToNyw92XXMtCOSHpPUOpb25hco4Z/6WZQFaEUwzyG5LQfH0rDU2eBXMEaOFCD
LElQ+f2woj/t7aCKo/6Zl5nfVA1aj2dYB+IGTo5A8lNyCFhKQ2CSLGsNH7t3HZW6Dxjmv9ndr/3e
WfM2gJI3UN6sX8wYM/ISZkzVLIT5RkLGy86u9XWZ4S1MrP5mUhlWupofJH9feAhC0gBb+WBQ2ndf
jkobR2U4xCWUC0cChow9+aOro1LqcHhEkof5jim+zMr9cm83fc7f8+3PuV2qUpq7+Qn2molMgf84
uU6O389JOroOyp0qKc9qm1acKCRv59t5OjoPLiN93a12q/Sr9pP+br9K8+fPne04RL/y0L/RjvMV
CWZ6jc3J7bu5fK+fjKZJdBxUZvvvz/K8Pq7362yZLTdr6+u0PM1yG3UJ09ZeyLqyXeqq1AyFBTtv
ueIPJ9jGKqiwI9iwJtQOyzehO53dRvjqXHsVy772rqPnnn5Yvebd3QCh7lgtPR6dWqjtFTRCodff
2I9/9kQmOMUtTb0bNMkKFEfx/kyEJz601oMYAJ382j8Nr+PFCvRZdrBvJPBoB4ZfRUNMs6djkylO
gpQyX2Vjp2G1e2qdIHuJ2pvknjzFx9hooXkFcFe6LhaSLFqYyuB+a/MmuhOPnxKCElV0T7rP9j3a
hTvY7Ldo19128SHADSXjdJpNJaBw6B669/apiwqDd/yy/CfOnFYZM0oZUDW+MmuwyUnnhSUc1odW
X0vlnkOUSZccTErZdsMBa7PcJPrE25zxeZlepvqg/Xg7TPo7HoueEX/iV8ogefrZX/YnGpq8dzKm
svHhZ0Zjo7xBLGEDRUumMpBG5UU/sJ5vHZjPpKX65b6W6MOyxkiXJGvKOM+O+aKkeofaAKuweQ2U
kCO9RfgkD0Dy7kh9/tVidY3S1yta0Pdu0rrG786ld5/Adxhte4t+o1/rN7s1fHWrn9+A8MEqLbKj
0lubcXPQHCx6O1pW7qC3btlKnW332K4AfVR8Ih9Bm7yDXc3e4ImbQWp26gd715jX/z5G+K6wvEzO
LnAuuFPqF0pvQrTGNOlUOeFCzJToYxns7PxkYMxukztR4GUkjdgqbaNG742j+aPDNpaf2Xn9mDXz
O2T1iRRUKFaB1wglLX5BFlwwd5WHLZJfwrBe4ZkfuccwY6G6Ko13hqiLD5Hap6vTNAK8lfcmwA59
cD2GWYBEi2U/S04NvY7W3m+Qk6PCiqdnjRbnUBRA2AuxGZZbd7x1knTu5ftJqXTff6xZJXm2RKYN
e7e3E2Dn7tNw0oZn3Vrp00mWSOc3nNo+Lhl2mdi/HpYq3oIkAuWQqnNC+SZMTf8K09MKrYXLb9MG
bsOdQu/CIblnnMKs6Z6p+30jpzIvz6/RCRQStL4g29sc+IcCYrxBZyJ+oAIXHHvnnW9c0bqAuQie
s7dY1q7eKT7Ep7h6dkwT0WTX+EkBQeD9QxAxw1PMMt6oBicC+dlpwvlbWbdKJe7mfJ6h2bIymxNc
UNYY31vW2z2X7bsVjTJCIKdcsRfjHQHPzvmYTHyjVe2erf616shj72/OfvOnMqhsnbTunlCJapac
U+8aVGdGmG7pBAyjoNKqzCqzVxrUb6CihUSShC1JtlNfICYl8oBjTK3pa3wb3ofHo62RTVO30Wlk
zJLvz+w6QaqJ9WSya9iE5Mwo2of5zRnJLu2ddmIpci18iMFL1VgcxMDX1hdEmrV2EYkf8GjVmB3V
YbVLRjgAp5Ha9cl5fvNLnUZPU2HRO0fX3KxWgGng0OLW1gdZ7iYXPpjsJUHmTz0oA9At+yZ2C5mX
EqarpOFmIbKxhfYuFjWkUNHnrQTq/IdNvpcIZoXLgevWWBUxmeJbKERgUxn8JS+dWV93i2VIASmJ
jCa26tC6AjyRhd6QdInPLG79xdYtW062OLfu50b4JF+1ZdYJCCJfkh1MHzEusZOGiVMGebH7O4Vg
yf2bb2EqZ6utvQLBvAe38YjvPtpLcNEzr9FT4C2IO1F/M7jQEQnkZawToPZDQ6QFlFadDPxg+LG+
rtc1UnS+HSIrdCaxgofiVmOrdycaJ73NpwD6bDp9+f5BBCe1JTXeTbRh3sroVgKDwBD29HCGNAEi
OXOWcyNWSKFQRbmJ53+yBFyw+Q7Pwtv3tfJtw1JQ42vWvY8Y4I81qyvvd49jsfqE2GZ9EtqDcEy1
1DPFWkySd87VSLOWshmsFK00tyMSGZPDLetnsr08MNSgcIr8kRoBK2TWnsWVVsaBGnx/G7KKPglk
qoG5Enn7GEngiEv3U/YlE4Q4AKttwSZ/LoCzNUmz2hq0spDKGl1YJ6H7R0l797aTdrmnrdJpwPpX
DFOcgcobL454MzG/GuPPsNJ5EHtlb8iNqmIYiAcQjLF0T7fT3fTDc0l0bn+IqcQpPyL8YIApkuSB
8aelVqHDs12BqE4dM4+ZhbiV8oM0LtDlRkvG8vEu/AXnWyGzceimP+mPrsz/iDrT7kTZbgn/ItZC
lMGvziIoztEvrmgScUAccfj171XQzzlNtNNp4wD3sHftqtrilpuNEjd06q3/zoqcWy/c4pkyvKye
0Obzgd6yiFQ0TIx23NFVk+T22X138dDoySWiPDUn2VAWTZ8wIW0RZ53Xr/e5ZLiUiHIplA/AZHBg
dosst1qwICB/eM1fROSoB3SU1wcMPtELcJMPNywuiVJy8lDhm+f8e49Ka5VKMZ2/3PyKl33EFmlX
CErSLflKcgVD6SMVSJ7VdSaZwlWKMXl2XRreWspTi11TO+eTQxjfA1kAhjF5eFFt4tbHbBZnVO/p
igiSdRE6Kt0QJW6Q4FD6I1LW+g1muk4hS9ONZy7SwGJPLpK9PKEjcVvNFZbJPUM+GFd/1atSQDDY
XLzOkRDv+fP8OdPDl386nbNf3B6DUqjjE159Cxy05/QIFgen4Wl4HGpEFxk887H92GAyEUjWmARG
WMLXQhm62w4IlUMjBDvDnXVzYGSV8hN2CdKuLDNuwQ0kbbYfZbPj6Di6TR4TmXtkfa9VBomRUVHa
+vyCvOCahH3YFchxP0onx9FplEb4aXD1Fc1i0da84DGRtrSvWb1raPbO4W5wwu5gH8pgzUaJv8Ii
CssTjgd2Ti564RJm/XYdLlaPGnbPxUtNUvM7h8CfK+JJwJ/Wu4Mg2+ie22ae9EqRfvQLqEBW10m9
RTSTMa404l497SQJ+M4dqKACfoDXT+RMPn0neEarDr4Fu+DuvxgN5njbdPbAM2kO0ayI8GR7DH9t
8JJEJh7DNIvicTwmwvtVKVgLvLDOjEqi5un+U6dcRbmFeEaISMm/BdpstN3IvUkzSDMzBcwitt9u
Pr+VztGvH6z60c/CMoOgd/JRheIW5/Wu/gNkDHwscH3OMxHfjfttdJiA+YwOrF2G77WOHa9VCT4a
FsPLIB3sWEAHZm/v65Sbvdg/nNBtc6pIGkkSwQLmxAs4xLSYxZNr3/Cv/Xdw4mJfJp/ZZcKGmNyb
9t9uoed2BLHxu3JoK1QlTwQlmHHJn8ylIC0HA67rbqDDnO+X5tya36dYhyEcKXwb5PdSYgdSpl6M
0wNh5WX6mb/mq4UyqOv6vBawLFmXRUr8wlZFEfV5Xm0SDY/Ke2D66xpMd/d7XpdHosgXk7tApKrh
m0zwQoOE7/vf9c/cmJvsL+4rWL4FWiY1LCuBjGWEfpAtY85hdT4gtidU3mAjftbOlnJMAZy8RSab
DMNY4z1rp7jOycrD7MR+7DNYew9ubrcM4Z2Ry3gOiRWLL492YW7k9auRG3Hj/AyMaDdgqHL2r20A
m9rVhz3AiN73trwtd2ZjgabZUsyYpHFmlEu9ssW2BPhSG5V2c22IL+IaQYCFz4l2KW/jto2h/DOy
5v0wd3ZB5Sd9DHfV9vHTJNU740fpl0xKUvsf9ytlTy0Pk2PH3ZRw3njU3WP9dmpTld6xMpZqmdk4
PVsfrhI2nlvf6+7gOXhUSnIyZl7IUA8KlYdIEzpvhJiXbV3FtfJc1fxLW972p5wcUKYBxqN9xlk2
gchfaVr5LZtY+Xdnfipqv0xuSbk6krzFzFylfAL8FDeZrOC6PaP3wD5QaCe7LbYmSiRUNqKM6ABq
GX/RbGnXpgiwkWCegMUZZ3VMeSimoK/4NRBdkNtQISK9acJF4WtXYyXv/aK9YPe3rh0WxA+I87tW
ftdLeHsxiigJ/CUx1X5K/YgLK6wNyyo1T3ovTbwxgw1i8BnjAHhdq8HXDpgVYYXdSmaroTs+pQvv
3bzBaL01Dp8auUWV00018Qzr4lmvIOYoDcx2JaQcGh5gUjqrZgbK9fgr7QNnqCasR+p70Lg5nvnB
o5cmbGrdjl9XsDKPmr5YrSIpqVvrHTngp3GfFBLFc9eDNnCcqBZ/+b7ZLZM05z7K4sZxsh0dJ7SX
GHm+RBcrOuwUVX3V9c/BKpQ37zHAmxeiIF2H/lUbj7yrgiCwaju+KAw2VelqyyYaOoGAKXnewfdl
6ERGvaLQjBVX1QEdVhdEge033RDJKih2gsoknj8WxY/ujXNwCirD0uAJo3MIr3TghSsOVTlTElh4
ZFnrydbatOEyiWglAYZ4U9ApstptltAdTZxwm4Sk1LBpR3X414ThRS+rbLCaqUcDZVC7tZYzs3wP
VIhEBMDKI0gD2AOrt+TLJBpn19zgh0udADdvVMmKRNCNcC+ICYxkF5pP8OddqA9ZANCiGWct1Yjj
7rX1Rq0DD4vLfW/AH2tlnMwDXTjcR07gfNdPwcM/XKH5Hqkyr8JTsO2rEY0+lCri6i7zx8ys7mou
4xWxalJ/QLCiuQTZ5lf6LVVGtYZoGxqFiHVIP7niHgVp0UbKrRvEEThOM8lRVJDO5TEqK+clCQVW
mEoAW6g4JlT7RK4h/4vXSEFSAfqDc1K2Jh1GwvKBbCEerUrcp3xMvLk2l7/Ln0bIaQcR12qLZKKe
uWXq5RnU6+IyMTC5UMeJKAmJuBiQKgQwV5EfuA0j2KNX8iAYV0KL2VMdq6B96t5AXcGrKBX+QWOq
bp4zusjMTln9EyQneCPniY737BRlXZeB6LYyeCp3Gn9duxkMGos+FZpEL3gHOopWP5hGO4xyC+aL
jj3V86KartF2p6206HlwqHOZjiiKV84whXgUvqqlFxQPWWVLgLTyxbcpNxLESifCQ4mTdDzhE2eD
TxdhQv1EzVwYmgqEOkBzZYDLMFIlVYiWmPVURzqqK7hcAaVYbG0EkSr+zB8bwAWIGqGOY+9DzQQ9
Prgrv6eySKXLxcORiYWzqYLyi4SNRFJLaXM7dRbeIluvFsnva/3huPzKxFqIl0j6wqpy0gkE9hRv
m3OtkujL7TojO3L6ZW5ix9vQ5cUWLQD7a0tao+LAfyC/0lnrRAtByJ9vX4N5Fb42B8ojcDqylhYn
XXud2HddJ5xUClIxS1vdHD5RL92pKKgVKS/eLridWtZ0FNwPsT+ekFneMIaOkSGfBX17gGu2j8Qy
ycmi1YG6PYlwBm+KRQI6/NAZQqMcWENp3e7MTngdx7p5bNiXhrO8Nqz2alnQTCzWuitvQ3Zmqjrc
WWsx859pUpchCvGP/+anmKypiD8iMYmQZ6GarraOG7fzBGsujncogA8ghKRBs66YeeL/fS3l15+T
brbz57ZGdaXc5e8q5M24vW1IjKtwCW9sbI+2Eflo3QTfyhW/VG5OGIjJ//WGvSuGw7nZMKoDDEsV
YD96XLiR05dqQcvQ7s/o2BgqdxLiamxY24XJsTVyA7P/GXwG25m3/Gx23+Uvh81g29v2Vj5Lzgoh
+SswvuKf+MfYWH+n7F/Luve7xld1UKXD9sAbprMy/JuxO4DFeH/Ud5BuuMCrpbe8fl2/9NSfTeo2
PptTkED/YuYdocxcA/qNQz0bYlwVemw5NtWdZO6QG2Av94oO+7o5sidpT0e5KzaWdI4QlEM7WvVp
8RKu+Jc7KU+86fnLWRpwI/A5ZifHih5Wu11LacltRzqS+WtxyG+XzqXDC8XsorS2yDlw5yC91DPW
OZjy2855siXnA6Nd+Rku4KXGu6/Fz2NlFhNJHdRFcXs2WZeg5RwDo3fzH/Rjglwl4qXWR63Loulr
YpwZYZem9s4rS9oZD2ltZFoYtYsZ42JpqvK3yEQWT1TxtfqIDYwKKi8ki2xJOwA4pLptWb+L7Uha
GhWS0bNRZkhQ8b92reutvkpb93VGGeKQQxTao3SIUWlTeLUiPAlB/FHLsBzlzDvREJ9Nq+0wF16b
1XLf3Xk5ubbE+HgNTAaT0YIS3kjWh7VEMPt2ldhfN0lhZAoorlype93Xigtmd03EHL1kfpi7k1f0
HKasFykvcUfqpe42qhTGnD2MzENzaOPYu5sdmGz09uNce/mY0M7Inr8Kt/0TPEWdIbEVr12JJ13m
3RO2XOLbHZuWsflZYlU+d6sDG8IWLcOYw1rbK5xXLBIYHd1df9fPB6/T3lv5eqRVSX3IMPdmz9Is
V2hl4OBXmuYefiH8AWWwuHkr+9yO99N4akwqI50HhhKl5r4VVkKHtwxRjONMa8g7G5Dgfm1F6vQl
ywgdp+6Bt6A+R/rfMrbzolqK2OnlS9YtVytJPWd0CCGWxIi9c+PaWn2nlFMdXqE8cJg0Yn2JfHbu
0jWcjpalIOkkQBTunCg8L6AhTwFNZqA5bcjN39KoSidbcCjVPVNUOanKPr2sZ/Q1WoS1ZgRwCucx
mIWyDY+hs2IZONxwvd9HGW3KPP8UpaNzVA4uiBT/G5uANcA30NpYDyEmcoUOnW0vo48jZbQJPUan
xjxdlkj5svXh11nsptupPVJNkH0MOBEMDCMAEamKHMD6ceviF1Fpiqr0PK3qAI7JE0WK89pJ8wI+
2f1hSp1VxOF7r8qoRkQyr+Z8JFEPcCFAC8EX01OkTfEWtfMgGhL1UYVlour+iwYyVBMgQoojKs2R
vi/zsz2KsVdkIWr2f9ImIkepcnRZpK+UCqGgRu4hwepQ7CYaf/pt/hkDBUtqDy7C9REeoxjmWvcQ
4UgYoW8trCQZoEeGKUGUOn9WB4e+Mbjj1L7RNZOrhyJbLQcl9M8OrMYj2r4Dh8piOohIvR884vj0
UCF0iDNx6ly3uPdYXQW4EFbIsBdF8erO6qCrLhMQYakYLSBIFc6aa2vE3ROhH6Bf5EHuaF7YS2ke
iaMXa5D47BgBA8W+OnC2KVu5/V24mpRHpVGp/46I9jtE+xyC2WSirANaCNcTaByApsPFa+/JbdVw
guUMOxLpsTUO9XRE3X0zYgAEb/BU2FqgzTo+Obgn3Epwv+sLsj9UAuPW8gC1gluQlCJs4sFGnjjF
ChN7ft2beyxbn5QKqhj8CfXa/E5GyGPQmEqB8vyWmlxq8UI1Xgro3DA5jM4TQr+ZbukoGRXNY1UX
PnSyn1fX+i5xPcrBoWeGz/CEuBgqI+dUV0MEuZzaEsYzY6mDIssbeNcZQ5r5enxVxp/hqeexHEul
qDRbtxegksSb2KoxXov8+axGgn6xkF97zo/1Y3xbP87PduqO7lTe7nOwrTnFca7vDu5cRpxYHl4a
KhtWQ92yP+q9L93d/+acw8AO3TAFE8Q43790bc7stguzMAPMf7ZE3wH876lirxmqFC35uhGCvjfX
vzvoyvWv+Azx7DNMv6xJG5ftxX5NIZY9hpKY279k4DZMbQ6Lyas+ERpVNHZqXNjNL6v6lpLUs8Y9
UjhrxNH/RJXwSeRYZZ+n/SdZxWfjLc3he5ixQg0qy8ryvrlv0r/Lu1axqYfV7GrtbNGSjpkSxNGd
1ekwSvvH6NLPIFabNXelVj3TMoUuB53wPvrCuRyrwkfPgP+A1lOHjG4ro1Kkt5D02Ix0vOB7sqcj
wPSdMH3XPNZ25dpXKCiPejUwAhOrqKg60Vt3J5/oPXoOP+NXZGJNj9NmFzt/3HSruLAoPHsgJ43D
G7imOznMy5PPmPBSwfGZ/DK/j6+weh3MP9kd4RlHpUX8G/9+9g2L3hJzY3IyaP5Qi0GyStCq97BD
aYj6blcJye84nuxrGWQS1C751+pTs94ArHH7s7h0BKXqeJVrJsuYbtqNdRyhKoefQYngWDoARSjK
8CU0+BD+5bINcmoOaUd7sz+JLJ+Qi/ZNryfuEbDWb+xjzjqUSavZA+pis9wNoNbscJBZcycnGqOr
M4GlNeJY+V1KEuuMGAWfn3jbfJzrJag+wOH9H7dM1VoarZcb4CTsvBv3Z23/rPN5KpR9S73t+v6o
GQ8UUSlJ9on8zYMCXuS2NzQwuAGGlxDIa4+X0mpxn9/n3iKdyqGINsNUHbFURykgAZJ0BRJcKSOR
SFjt0IunksZAQZqyeEfemWDU6uzhAuu5eTxZ6TNiuFX6yHK5Aa0Q24i8ZJIDk90QeFxbipgu+Coj
BO6YtAEAAQRWtMD3pCYxsFiQYnWKNc03bi0E97ldskJ7VMgLvGqJehVhSEiv5FQdp5P+S11CuyYp
B0I5JFUKgBQCpb7S0xKuF/n+wP5N0Eg4Olj+qI2xMwKjvPW4+wAXdTQakzWYe2QTxQnHxah5gDcm
/v85H6wwKb71JItW8nfp7OYaTXzPryollG6aH6/qzhZ1ssJ3EbSkTVNar4OxB/3r4af8Xv74ctcI
doDpPempNQzfwzKTQXnC9vvzhWnEaB+lfZpu07dKLG4cqVhab+EjTHxyqzaytO7/94TO8vxadEvJ
LnTxdOmqaF6FUyhCTJoPLroKh4qZJQZA14UzGbIKuQu8UUso+pNThXLUIuO0GZ+XuQTXRcx6bxWh
nRfagwLjubNju0RS2t23ZPej08+ux8rjly3EL/uJQ7ZJJEvGICeGwtZAbl17vEEkQJN0xMUyQ83a
5K/i+btO0qm2Dh1nJqjUbTkoA4obkM/yPrG/1ko+FSSAyzXAmLQcAc6BmSlWVujphDase9qZdWKt
EBZizOImmp4JtPYZvNvkmm+WDh5D+iN4Ue/yRRiiYPIeSPkjVRG+FoyeFydYO+OOJsfC1aRE8ngk
ywSfDOEd0KSNTGbsjp2hN6TFUT/tK3XKqVN0MLB+sbFg4t2oqhR1/VXXWbAhwMnH8I/wAiMHXry0
ESbK0sZTugNllauhMdBqJCkUOGakVuoa9C7CBpcIU/E0KxVvhvCWjyD5qT4YKwOrYtLziFv8auee
KzSFHmodU94u4aFa3St0vQxLtXSors3qyJxLhdnH9XdeeYQfjK/oE2ScUqZ2sSQv0Vco9nnwhhQl
l6hOxy2IwgBpMq6az6GNC28uIlSBMXTyqxPaAvsAckvmK1kErCJUH/cYgoVNMzJpfop4qwyCQF/F
pIaKGxY5oTyxANZHDWBrgoL8GVoYrwK25rD2CLL6SHZCUhvrkVCQm+sJ6u8lzMcm/jCCTsothhkZ
6q29Xu+wGxxFRED/NBO4nuCxCFqOd9UI3wykjCj1sTaSuVEEVxpzI+JnfoQzxGIxb2NmEX0I5WSe
tpGEe46tVABQxXeiJfzj5Cd8ZPp0cpEn/PquiQCnyRNz8ImEv9JAT0aIWF2oUQaIzFzZSAGiUWTP
TQxTfw2exrkBSZOp9RJx5lrvkM9DZC1lExaKgzW9uQFJo6xBk2ILBdTXF4p2yZs8YARN5Ju/+pZN
vQ5NcwXuRbiuoFzwJPMQ91B8dnjTFA1w2olb994IWxi5N1X7EqSDlCIC+PWiF9wxAwmoR9nCW+jq
7qZKXVSCFAXxMKVDMWixDjjmuvQ6BM8RhQOPL+49VOXTAyOJv/EnEevN7id1HqEgnPnCG/Eg8xE7
wVLjh9QfkYKLSSA2hMrrkqLH/H4CYWuPIp3QPP+pTr1+SvVmunXoyaXXZoB0il+SMELDUbSapF5h
Syf3I07LX3ovsSvtzC8aobDT1Bke+LKtG9cNdZL+rVtx/+kcluofCWuI4fXBlDNt7zQYeQgqHH0W
Xi0vH8ltIf83HkYaCHpoihHU+t8n5HPxS/no4AFDRY3qMqLeh/pcj6n+BrfPDSXFCmEo52NTI58T
y0iWvyhDUEMRqZA3OOBIKxWKAz1Aogq6EIyKSiQ1Who8iSfybuyyuo3K8FR/fWpU/8rf8FTuR/zi
EE1AqT31idyJO/Y+93v2FSxtqZY+Xz0Ywo7IRJAsH+hM1ZCsuoThc/z2No97fWXA2I2PPxQYEQka
DUqvCRL36b7pkNMY9H/YdywC3kftRmw5eyJ0uEOPuRvNsyq9P6WmFUzNBgbaqqurgHmkVjglVqKS
iUN9z4I4BSwKV/TiH+Uehyk1bbbi2hQgFx8FWmA2o3bl2vTGvE6J7JTSIK0CUKHwANgfyIXg4+Kc
yZ/5nIIZ7tCSxLHKQlzsrQeSAbNr7mihI8EvYUbip346fFC/XDU+c41UrnD7ENroZaF6MFcOVH+U
iUj/xDN6DD1SPk17XSY1rcx61FRyXUxGEYUlJlfxsLA21S6DfBVrTpFRd9Suyw1o/RZ6Usqh0Nmi
M31aoHDOR4+sGdNMJQneP+8flMAiDNHsQ/QQkUNE9BFtJu9yoEZP9hGKjFq7yGZxjqsexEfGDCpA
GkNKJch4UoVo24vrGfpqQfy0e22donghmpsiYoE18c8HLeyDOmlni4cGnmXS/CnwKPLIuP5B75dn
zaQu+aGhfBgmzfL8vmtVALX70MXOSfcEXY9mGvPL0u1cEyHh3XOjQBS0SMl8Q2Ynuo8D6koBOzt4
RYO6UZlvEF6COORLO0uhdJE6FHEootFNuJYWO7puttLO1/lCAP8kXKO1GFz4baNwTZF/+vgP9xc6
awHnqRzDkPQlhqUw05RBfDy1I5wR5FhOPEn6U/thvH2jENGfKXb5Y+xsGH9WB0fQBpGkcoX8wXQc
lKZAv7oPVzR4k+52ZhMylms04h7ipMgSxHPmsltef6Ys6tiO4YqUF9WGR4S9r//Q1/yHJ1r1K6gh
8+5o+iByr3pjqE23C3Wd/8Lrbjgby6MSZYU+HYY8eU85lxZiwyr9CdT4gH4XeD2M1TTg78dr8omI
Yhq6d1A7WH2BPIJ5tEs8/bxkpRxIMmchOFTnAIuR//pClEqoNJFL+ZLQK/DcdhQXOvxbktvCiGcH
ioa4IFIZiQ7OR0KQ61gaycdUSIukoMJchGp9WHrRWmrF7kmaZ8zjMYWlAQFAAuB2pGxOgyj/EWr9
FRijRXXVrTIUmW8xG5LYyVjNMg8zKE80tKW2J299qXDY2TQVMU2KG1VmLDsWSihuUvYXh+bBLRfR
qoBvbFIwj202EjZ+6ZskrKjpGfJFYUZgmnA0OQO924XCvIDY5MAjZTgV24HKP8DnrG88WNtyCuKq
7/DW4F4VCOl9bzyICFu+MtTtMACh7aKqQlLgMh98MiFmhcnLSHGio3gT8gL/5FdBZ37VJn09TVBB
61pgZaDK540qnSIsu1NotVBu9LS24dmMox2nsMcGl/8ywCDQXtbC17/ec5hog/sGy48J/IlLP1GX
Wl1wKeEx+Ggp5zD4vTtehrrc/+Wi6xIRtMuLyXcZQjXVZjS9J21oYDwg9QSOwK25IMxbuKlPPNDn
grw6908jp8fBdOQ3iEfkBMgC0kzU2FU7+IROtmntB7+m4aM31CxVLanALaVWtxnF8mLTdRGSeW3o
ypy+CgxDjkka2dY/GxU03WIbxOQ/yjKTGZzb0BtCTRiCRyoxEkqKQPxLrwNfmuc8kF/op4UkWmCq
Lowu1ovs5IlWWX4amg5ahgSKyslFSU9hTFHSsOLMQYQm3bBb6ehD13MtuXCQSX40/M4t1Cg4higo
FKZ9wjv7VsMKlPju3F16bYLBwZKupf8XifDAQjeylpE6D+aSqyqj19HrKtXDCYFUX4r0YrF85KaH
zHAWOdrgsHzMzJF6Gxm9tDOjY8qYJWKIdS4rXrEwF3HjEUtfPhiGHViISBRv5fuF9g8GW/0+cHsJ
G+aOAae0U4gt5Bg41UTBMrHUP+U4lVOqecCZUFjzPyc81gWBaloWAlMx8l/wLUgRbaropa+qVT9h
0EjCE+/6XGeaMVGaoSOsrpBgaV0jLVc687oKmCMuCZbYqslsJor9BMASqvYJUNH5grlHWgR0X8DK
1Sa6C8Jb8HYaFqvlD0x3VpBjbxvEe/hXaqtXnb6G5VCEx0VpKc6OGATQzOllhb3yZjPC+qktP3a6
GRRyuczPbXsVamLlLsyZNYwLpCmlkheKfhR1HcoNl/4WmsaVJSeDlQisiYMB3Ip+bP+B21aaBi0Q
m8koIzek6B9sO8/ZeWLVsyAL4p99dIwE8DAnN/fgnnHxXw1cSM36oV+MQwB6RuOun850+fQWtBZo
C9dvvQAJBmoarwmtVYTtdb0ky3i2WapJZRX/5xFnvgRz5ZCNsKwqZocxmMfa/2r9OEtpTaY5BfeK
t71uJZJjusHqjOP6BkNqD7fJzWYXbEpDPPdcjAnnuASPs/bYnwZklKM81J2wpgwwrMcFam43I+TD
nNnmt5oioQvmvKp/BXUOBVkRETB2W7Jx5zH9Zp+t7u+vj1V/hEchdCje/IZWrcSqRlimJp80vdLM
2TZLaDeAkIh2GUXv1iOnbz8bbls0M7GFZRdstO9wydGbEUopqv7Uq8MLcmUR1e5Q0O3hrSH+K1Dy
V2VzCE4zZx986OrzxUudjrWS3fskTbxXKtAg6cP5fT+3oee+0ev+OYPTuwYvM0WvGF7oC9e5PoO4
8oUdf1ruX4+N+M8JMqchxvKNbgRiAoouIY0q8tyNeGAVfqrGBTvutQ0WFLEtwagGKOzmLzsUWVcU
e1F3ncZnyOs/d8FnuIM6lvl6TnWwqk5FypD2FVa0XwEkz/xVR89AA/mNNlg9f5T5iIMO9Q9bGQLh
Qu9Kb4B25WdXv6FB7ojSgcd4x+xuIloV0K0D//wYjIlY6vsZlMLDswX/F14e7bHhNIzcY606K21R
iDzxu42MU91ya6+05QKRwugLTpv9tnlzGnsw5Gvt4DayUoMenbdz++a2gFW3fwbnJyGqSq/YjLBp
VpAy0OjNd8cJkDYtD1FqQMI51CrD48pPSv7277TZ/rG28P/8+PSJjmc2hGNwJB5gExFVQlCLitfO
EBS2IHEUsJldi2npUWocMcO/NE70xGb/X1SolPtuGp5K4+quaZn1falRxTDs9cWbrnZer1b6pPz2
+nq3S/d2eXOBVzFLPh2RN6iJUwpmox+slrKiBydszGRZKCXooTbTz2baiooNUEvenk2J1jo/OADO
ZrNnfYaxXe/vT2o49nEolRbp2pXvwVyv/UvLoizU9djkZmmDRsuVur39cuIG7gRXPmzceD78d3CB
etU3W4dIot0nsgaN9rgviUMhb3Cx0JYvqHq3acItsuZCBvWkXjsiL3R00mkgN+NnTF1phvGu4B5r
SxKfUVcRmWIyUieGFNP/PchXyaxWRvDyK1+DPEWC9gq15wxwsMJ3XHnSEdGhhnehr84t7RE5t/Ws
SX01WU1k16CgD/kUpVWnixZIJhBYzOFMpXwsX5tAA/hPViWyNQZyVM1zM4PFbNUgLgHPAP3yK10j
hHc8evn28NF6DV++ZotbF9d8o89TWCqIfX/9K7dvDW+MyX9OQpc8bUfPw3JbCXL7zTpDSY98lLoe
YS2N+lQAzit8L+nQJdaD8YoUQRTffPrt/Wc2PkDWPgQeaiAIOYOSXSO1pVvYa/QkzuglbRvumnfV
smKWGm5oE+U8eKpPpUV7LlaQ6rcT3eDd1p0gJUQfY1IxPoHyD6IIC1RdmSNaGqQP4Fj4a0Sb3w1r
cRBUWkhVcQVmyUAYwFXFtB23daC37mgwYsXm8QLEwL6QsK5pcMHKU2yHRa+8dsZVaXNuRxGrEK/E
MFA7NNxjv/vk639/71qH5B1dGPWBO2mrGmaRlMv+HVeACHcUrNwRycp6ij2BsVQoFWQDwrCSEZUU
CGYXj6w6YJ72B4ltIcKS5NKANoxBGyu1eEMn2tYK8j7smK+EYlnDBr9RJe0YlQDPYAA/p5/uYRRH
VOI8Eo1kW18tUtYiv+I1L8+mt++lr5qFlfIsQVX1c1p8ggeGhIfAJennuvuQ7FY2uDiiaeoOcPqd
qVOvurVneBiBxw94Hyki4GrD/LG6WVIjj8/OTRNuBjniHZV0LeE0h9cOqb+d1DYGWRZSAFht3/tT
x+1zHisLG7v5ff1Ohl9qiSTAL5r75nPfu9/quFFYGQq6KfLl+9mvruon6FvY1e5aZ5Oev7Vf3Ddr
tDvBtRfpfm2OUT7Nf7R2M9+E59I6wg4rEPzGzqW26xB72DARZ+dV+3lqnH+sW807oJk7tZx3e8WZ
aoPVxVbDQ6LVvEIfGT5f9Vv4+vzshttleX6912NcAZhG133r/W67q3qFzL8HpJGkQSUq00kE/yq7
ftey3ORzx8ewilRgegYxOlMJec3tzqPcSjol2VzVDIj9aBazRnVSGn9wirIejQuKGyxhILG/wLOr
rdPA7aw4z2hbDm3gGu7PdMRCTggbE5r5AP+pFM8RTGg4RY2VF5yp7xxqLq2k3/6NGOHi1o01FBA6
XzfvqxaDx60/yDE6Jq8AGIV+glkK+Ya8Bh+q/ss/zi3qyeziCRTpysZqebXYa5SRIZE6ma3St4m8
rrXa1cxJqfke78o1QLdyqfseP6zoeKudkk76c1ikP2dQehwp2VL3Nb7hi3YZWf3RtYL/jtvkNLLJ
nyfnkcUqPfrMDtGpv4uOOxRt8ShBA3yYSDzlstuIME/MklLxxq2CGw7O387G+nI2KDfeIClwqdlf
HnUCIL7ecGVKQ0jhXo7QseK8N48v+9h4blh6hro51D1n5eE+L/KbG2tT2ZR9KRFt3wAUzJUHeGur
b4ZutLpmeheNjj2kVI8uOw0S6MqOtqe37r0f9zKcmnrPbpXdnzCpqSYgOi6oEDKU/4Wc5kCd9TA4
Emo+GvcUauCR/Bvbrv1Qx2GQDLJpOk7H+T3SOogvCB1oPI0WlQsW17Ynfa1AYKerkTdKyFLnlJrt
BcrS2/q25n8eq8ZjXV68R6pVO8syHC7xvxDeUsEsVCwWvdHfPQrAxH1XsoHcG4kGt4r05QqScq6l
i9GGoLVK0ZYIPMCGbDzCjIUyC+64hIfhndxirLniQVh1FszS+1wuspCE+l4gwxDmNw4K5rNm5V/O
4rouo59au/2yW5N0GqIrohId9LJZiqUiQpMONd1hHRHPpbwCqldhWLb6xEnDeKCcC2i9VVjXYkaC
+ERuH9KqiVAkrq20lyXEVR/oEt7YCFlx6QT8bhGGEhCKLX3qmd3rtsanhFt3zVk5sbD0PCvFgko2
MyD+pFqkVDpYzUinHKi/shRReKAmcmfGKKjsDabMuQOjh0c1pYbRLkyKNhZtG3smVBkCV+VApd+W
7ciO88w+it9nwx7aw9WYMBwq63g13k5W4z0SWamIpCvEpQUPr3Y1lHeiGx4CSbGNb7xYws/QxBLA
GSNpPntYLkEbuSaND2xAjAqZNpeu3AcKVaQZoKpBqITDQPuEgLmCeK3MaGW3xdhAHiWooNv6W4I3
Gi8jnH01D5NnQzpcE+DdRtqFMwnHeXpbx7+Yb5cWyVzMz/JE1KvtervOFrs1phUwOD+LZH1ZeyM6
mI5pmRtp9OkwukWfXcQ5vXSNKgf2hdstpDrVrgy5n/NTO/aajHqPYYBlYZtnoVBtqCdnW02Kr9gs
HP03PBg0P9svvIfQ3727+17cSxel7z1C1S3NrPFlQcKlI205+DLcwyNzLhmb8/P0PTcWz/Xxd89x
WUNxmN/m6uVdvN0TfqjT7fg0PU2N6Dw90rN5GA/f6yq/81i7C49rjaCcPveYrQAXw5y0J+/Rbg6n
kq9K2nTLje2cswGTtQLzpByJhXiZx1NrN7CjffjBSyRnxqqLpz7TrlHd11AiKX1wo+14NzgM9sOx
2an0UuLgad4qunWU+pz9vPemDxZqvePSXO+X119znV6ae73HDk664jBcQ6tnYUhx9O/ta/voo+yD
DqIet4U02mqx2KI0pOu3fJfq51914sy5BRBErlNIIusdHMpTGwterg/utV1v5J7q3EXH39Ov+Wmc
f6vRU8YmMSntpw17jFRSiwdTCqKaKFaSi4rSoQnlNdhDG+Cd/B8CWzhp6JHWSPQw0wBGzXo7fPFl
U1KlGkdlqlmaH7EzkKVBMrTnsVW3pTxHubLzgedWjRMRQql+eHbOB8LkVTp6HBr2rZ6VEaEMwGUH
9p5oOj1h6EK6TXJbjusrHHOO9bPden8l3W6FN+zFtRiO0xbfmMG194TqsWutus9S72qHFzewss7j
/ADsWxm1975tUdhh9yQDpelwQERsrNSVnPVTR+GWkbtqIGeD50Zzzwj3rn4SpZHhszEavtP6fge7
WyM+NbDT6l7y9shi6Jzb1SieppCI4indprkY6uGEHg5BYqXFYwPRwKo+O1EVNt2jGxfbL1FobjKE
nFCbTTxkZOSTWbrOrF3IQSudG/MF8ISmqxgtYzzAiKdSsNAr6jAmx6km6NG/8EB6XZ4ROmJrwEaE
NQKfHQjGrH0Y0jbUKIY1goPigKoiI367C1/kybQ4iy1mI9omYjEpesnRga8qQrvtuAoj3ONXjSAO
ccTB/uRAV2dJ/VQGQGNTS+mgW08wHWynCIRTpLBkBbm7hjJ6I0y6F/iCj+DSPaOH1IGVCTFCISd+
fFljk8OYJtDqUm4vFn1RHO8s+E1nIk8SQSUqKCJuD/i0nJNrRf7T8Ss/M7wXNJPP2gX/u2c9pTIF
YLr177iBUjaC7ISQgxWAPfnXnONq0ZLnmY2lEZEEA6J948rcUGHb/qvpUc2UFFC7rpTK6DzCyg+j
KGVH3TecidNdtVZmawUEsLkgIEVMSlA4JpxslXFakx5Tat0Xy3bGnCZoOOm9GYSV5doNxly+SHK/
Sih71g7j/fDGVjNGe8Ai2LlPK/PTsjLPpvfwSptfCNIEFo97LQayZXMmhL3XwBcu2KXyHDf6yV9g
EpWjS6/SN4JqUOk/9nV3kjBALlhOGYvz1Jzr6aWTlD0VHKkaFmSSk+9gDevATgXKhhTl+1aW09nl
B2Z2V50tyINvTeJ1PI/nxuyy2VKB/dv/WRMch9CfbUPcHSND3kJyc5chvTzdld9Sl+RHOn98p4ql
PIipTqa4DkFdqIEBDoQik6Q2n9PnNF1SEV+qJo173NAYSb26RZW6/SWnIDrhHhCIL7X6E6cz61Bf
r8KzNfqEJfhhlLg/bCWiHMpcpmrWbiHdfXLRsaBX6LpswG5I9gi7V+rLVXfLQ5NhMnxAhir3sOdW
CSjxRT6BT4PG7ox0DYMGua/JxkAN1VX6xN8yx+R0XzjsYfTdVFSmo8xIkjJZh1T9xU1Kf3FrLQpc
eahsplgTSlxf9vc4MMrOAaV4QEi97yO81//ecG/Sz24BkQun9z/2QRJKmCDQc8clqFAd2rWN70M8
O6CdY/bs2olRM8flc52M3xlgTcSzns2O1UrvxLwM9tm+z0/jNb5EuH7jazPIehaKK6gQVGz8Lgs9
EoBPIE8dkOKu1F/kbM01f3Y1rmF3q1Tbww3kOKM9N4czLg8rnGCdZAtysTWwwzMY2fKDBWk5LIdO
IAqzDJDs/hYeMuff39LgzzdGEJTpFESLxzWGT+vS6E0ZX6RkWTRYxOpO6xGh2O/t8O4KTew0fA+T
hKu/7+172amRAHAyN6hCdL+vo32HVQaNt+HbnH0Zv23rWh8VUMRDqVvKsA3xrR9sc301htasJXwd
qN5ryvkHNC8HLcC7V4tEyv4mfGG7Nmvb8QGm4ZHEUZNxvwRZYEu+t6mJ+sTrZqOPv4nQXKRFNWNI
agUSoVK5V8PghntErjmOtYCcCHSs+ioNgx//o+m8lhPXljD8RKoCCRC6VSLnzA3lMCggFJGQ9PTn
a7xPMZ7tPbYxYWmt7j+1OQZY++OlZ7nd7oSzhYaCzkUXLwQqThBHnDuPExQxeaQQtzJ7/TOAHFOZ
t3xZVdctCgCcdTScU7p5Y5w87KKcfJ/tz2CyeXfdrnUkgtreO3mn4WF4COd/NlhhALsToTjEWXjb
VB/faIx3NJ7XhXNbYPeiUUMvSTD8vJgqs+dMmaPJxWco9Z7EdUih3plkP2ie/chMWOc4Q47RsXP2
9tS6CRkgVLjUriHhBXyMZTen9ZIYLjnDSF7gBBRzeH2tR4Nx/18sdWNMUoPIO+VDMPneTHDHL74A
XiOKr8/+sclXzUKsYcZMFH/y0VzFPPYe9eWSnsntOZW4fH026NGYa0zSgd5FEu8tEPXbEi3RJerk
wSX8dymL4/39U5wfuK/IiwrmRNABVOn0DWXoUK+oPGzABm2c9eyGTmjZS01gsCwUqCGBtmhcb0+D
SwBdqjh0zyGN/JzeZTx4Tx4Ps6XpAFsu7fLf7VL+azBwj5gdUGQkzDl0at6iZKr2Vd+UgVl2AEtx
TaMrB4Iko4QGJVvlgTWEI7cHu1UcLbRtevIQ/qAgPUcgZ1CBQxCydvPEyBzB9bDJUG6NuwvSMp7k
hcbkOLXXLpgrmUaIauBRITxxVkr8kx+RY0jZ9O9BSjfHSiMxv4gsAESAOhCNdsh3txoGY2ZmytKm
DiceAjNUdxR+URPEA9LP7Y7+ExAE3lpRRkveEiDQvEaCGjL9AAziEGE/fmOmAEUkuo+mCRaNEKJj
McmQBdLzVlYXTChzXlffcNIemPzUwOS0LL8RmZ9qRYr4hsztGYLmF8ABAwa+cwyoKPwJF3rMPNbA
6amTROWW34TzIVqn1G5BdWIzQ+Z4qiFFSvNJDu+M34QYiewHYtck3U8WonLXyObofgnWIMWPhCNK
PNHQXD5tfEtDsyE+S47XBMCRcAbzAuiZ4vr9i1eBvqC/7WhmFtLchkKKi2xMOlOQWfi+3oR2VIwl
kt0p9hJpdcWh49sinIH2pNVVHHUC0YENomRKc8mW3DVHugU7zhzHxjqfPRM7D7W4UIACQMNxU9Ei
JhV635+I2Dm4q5Ud3NG6YB/lUm6m3tJ/WllnFf8+x70v/yfa6W68A0VEEn7tzhKKSeHgRJ42a7+h
OTe1/P35BeABeCo43gHARYlWMeJyCAYOfInAU27S//uflJA/P7Q8K56h87749/5mQDDj/DGSuGqp
GeRv6b8FXhDDk8iPxeApA6/EAyJAglCr8rcQt6L2FKCBX3AAYkBGAuTh0W3ISF79W2oalTAttzmI
VPaTgPOPU410hYj/13gZhQpPQRVF+CozfYWDTD9B8e+Rzv6BAhyzlfifcaYgj24/pv4M9nQuuKB8
OyPlPt5BqW4ktYjsOm7x+F0CXLymOWwxLIijt2N2RFb8C7wV5UBihq9t1MjMhCFSpnZi5DTub9XO
lKmGLfPORVUQc+bmlQXw6c2Eo64myZR/TPAuvi1jW32zQTRoX/AfdhEnvc1gQ7D0nJBg37cITRJX
s9B4HTxD3uif7M/t8r1ul/WmWam7ZqUclENv98IDtwON619ZiQK0eyPIkgqSW+cDZc6xyU3xMWTk
KaBSKZhxQ3bmV/+nPXd/HsfXWaTmUcTkKDE01qveAkbrTx+sjiLOjzeaunnLKGEMEd2V2O9gpSZ8
IMiDcetTsqrlURzrIncXHkpmE4pqReIICo6SI1MVcHq+4MsYbPT5XPIU5CYWVzglfMViMRQaTW4f
N99Hum344Mnme2B799ePBoN2bncJhmuR2OPlYMIL3uxs1r3o+wrU5KT/1tTJ38H3c6bjovTnvUVn
9J52kFE3bCF2o+JhHbSWH9geRqt9H0shgOa8Acm5F48xnF43skCQdcyS/RXMGWUWP/rn5m+mBOUd
ZSiFSHEalB1ikBB3tLjiRP1Fm8C/yBPHQmHJ5LGuq1pSdMlNlj0JWajeRKa5v1b2YEPI6sZjEkn3
LNkWpDrce5sBhv8HmjFYfzQMsT4e+FYJh0aqB8rKxnwhTyVVbf6a+DeTx2+syrc9DCb5D+MlM2Qt
8RwTDDaGM3o8cgMDZgg9QNkDMigkHY0NAqZNCN4GkuY/OxwZZh9QD4wfPcSfMZva7CMu15mLI5od
UWyIk0JE5+IYyab9WbJ5c26Lx+LPQSJZA383wjDuvch8f/Xd99cT3QnyIDF1ShRHPX8ibmnnIjeS
q7bkmiZgfwXsuJKL8YVvSjx58XdN4RQCAdhP9Jyzx/LWnVYl8lysfwbp1QPnRd4WVq457AojV8oR
AonX0314Zh85xqy7V9EypJN7StPrOT08CI9jj3HZzbKcGjv5UDcMFWIKnS9tWfUWDxaRgmiklFEU
z7uaDYfb2/QWaPortFgb/PTnYjB7JSsVSeS5fc/IZ1hpr1E5fR4L5gUZZv5jEES7LGZPMt7xgnz+
hAMrPnD4Cdb1/qY19ChUD9lMBhaI8TWdoKQaGzN9xnxW8uWYNfAZ8sq6wRKA+YOjROYl4Gk5yygB
kcuk5A72EWkJoionh5wfoiDtEf/C3zbv73DOAN1o1vucWewQgtiSjg08CiDNnv4jP7f/O3j2WxkI
QYeHxEMmP8jHm5lnElOMC1muaqG35SZiMEJhkIUgQmVHkGNKPBBYbzk7f7of84SYwyWNxQd6/EQl
dcxg1wHsOjUnEiQFUet8NyfjUnwn3+2lveDE4rR8WbpnQ7PdfEucEwU34krmHbTcuG5rJqlKnUul
i/8tPkdn9gbcPOwmXLkDlEhcO2zPpMRzraBuKMwHuS4R6pcMF81fUVmOmn8J1RsHOvLjzHz8Q2aW
SwNzurktWYqgbLCm885aXRNGvk6A47VZA2lwbQ7N4bUrNu2k4uBNSHUUp6PcJKstQwdDWUmS5AAW
zJdTIrxZZbAbkGbE6F3XY4wczIQ3We17Tgfgn3ABiW4Y2l3UUk5b2IHHocEWlcIhIpvtzwttFKUs
8aKLIaaaxJdyaCPnYcYuFhPYyBHpvAPuxsCrP4sv4Q9JQ0iYTwngk1cjqXV7YM9fDYefb9Y4aFe4
OPGEC1/HY/F/gg31QGFpQxetE8+26Z28a1VwGVbfFI8RTRAi4/kDk/q4OxrshNcW8YckMFF1IicH
5QEXb6H/dbKXRGcsjbYOMv6HqQlCDisKEvSXzNS4wT49tneJJpTbH0okUgLJC/uTENBsS4hTqVnP
m+ncRFfbTCSSqunMSR6lAtT6dg0BpA9MJbNyAgscvaFr49sHZwnNjwndlQ/5/KDahwvzumsLwlg6
9iH3/qfckUxIRgUoI4kNJETQro/V0fvFSgtsoI1yeHkZiOrNI9ypt7k0vwTkjkM0vVPtGxJybFC7
Y/LdaiAUkk9r4CWVHxZ+TacteU5gG6H7CygFccF6o2bdcJo3a21BtMmCEz9gfpPQ/VQMH1pDeBaI
Hkfuzpv0ITtEHSk2dGnv/8oif4U8UnJm34Bl6M1bE32nnL5ctuij/z66u+5ueGi2zRa++RBjK0vu
CUbS4l7eOZHZPI0f5adxZHqs6PWQcDKgKsVdNYTLo3kVaYkc7HKc+oQPaKuGioL8oZjgBlRSc9kL
MiKIKhIKJLGkxD0o6j/5yEmfCcayy+OepxKEb2e6GqZ6QOieObwY2wemXQkzFtPvYD0Ut/14wASC
NT0JNdFaHOwgSFBc8h1871KnMwZYCuUP9xfuQjiyiKksMMW6FQ7d9JSeuJD3w714iTVym7VlNItm
JaQltM5tzBWOlH6IK0VeZspdbHXvf2y3kNKPa5dkmAfg2ADpFA0R0eQZWqjBrrtpaCr9L/XndY+O
gW835+jYnN8EbodfHVBuVqygoxotg2yyEr8t4TUBHzdXnQg0RyT/tr8Vo7+6Jnjv03kT38+66DuC
taAdIYyQOpN+Ay3J9ObZxKPOsWx8Dc75V30cnutjsq+Jpcv2YvSWWzgOBO9uALlVWm6yTIGeeNBC
Lf6Ri9LNSNR2MveYyEgUdE4gtLcfMungSXcsm11vguOGNwZL4Mcn+edxwRzVd6u5t73hPjPIcZCc
hccy55DvfL0m8TrdR3w8tiQ6cObMh8wrlxFNwaydd47vr4Jb537bMMVrx3nJqpGFQy14Jxmlj9wE
osC3GNRDLdM/F1/6WT9zgkgOBEOE0L3H9LENRlG6NGhaV7/0f0v0D/C199SgfbeCpx37JIpZOWYw
IscQmDHD2TCHyZowt+zobQf3wV38haJFv42+RevcpQWWA1XUzqJxFC2smAVyJs3JDDjZVSMCU5jI
bMt4K/yFTEBCVYXY/r653wGUwH6gkkRzQDDGe/zmtI8nz2xEJQqQ3ZIECZhdEHs0a7suTlA68CUm
vGwEBNT+5j9RumceALVA5SY04KpTfnNX3opw+pRISSH9EhQaP4NF41tUcsSVxX2H+nWaFgvReGZL
1NdITDyybM/dEnUCdesQy+Ftk6NlDRjrV/N+VBNBUnTCQMTLL/1S0ZrlslwqqpmuSXSnMxL//nOs
g7X0wVlwiH+ykCSwTnqsADEyEa8fryB3K1EvvEZYOQvH2HXoQyU3SgazDacyFO0pGt5PWjGSUBpC
Km0WFOM2Vl1auhiV/9NhTgDBY+DI3b2kyWfTVlbMpDySKjO9LtLJmymZqEswURporqnHjY+3fR5D
YDTMMfNQ4oTrJ+VBvL525+VSm79pAAUu6uOJzfDjUBhNiR7gkgObICLY7jGp6HkG43IH83bZLmNE
3WSwRYnNyZaOy0u7lW8r3QfU1cBpKT3BTC4fnxhYO2ayMTvO7YJv+l/xr6QYqM0OlfR3S5Ys1eHq
fX1OlVPdsZGS0Jr+Uw8q3wHuBQZI2v5Pec1j6fQuIXQZRYBhekhfGzcnKfZoTEtKloRU2jpFEu0+
97ibtrET4VcdTqJ4VG2xU01rJITT+un4y/4i7Cy0x3TQuOE2PfKj3AHPZY18D70e/8g/BTezU8+4
1Bx9kzarAnemRcIttipbu99KZpsYNJyIWdgaz0hlqtjs7nnDVTNZBq2ZTgrsQyitK5PYPuTFvG2w
Trn12OpuVNjh8xrtufCJ8vMCK/JtLrknB3HNKAnn1XcabR/lG2/M23QZ/osu0V6hxmG0WUN8mtyI
xo6Q4QO2bjsUahTsDUoa58ElDsKDFA8bSEoId39MgIFBNgJMZXtCwkSXUCEve5KlHy6JtwXhe01l
9yzP7TQ+6hsSmHOuiEUARw9cBazGe+cijPOXIN3JLyMT98EesQIvOWD4w1XiZQ8vxKKzSxG1y/m8
5YRetZvuJs1dCMj4TmS+pW8kh5mQIadLrd6fv9aPGXACo+64sliN72NMmCCvw/DpVAwfYtI6AYpg
JLWpE012aiu6E6vp7ySOAYKTeWdIjXBB8T0FirB49XSCdgpKdzvKEg4psWngNxqFqj+tu1Z/q5KQ
UL4vexm7Rd1A9cjZEn1XZnhSeTFP+bfv8p7R0VwFK3lMC4Y/eNcnEg+mMpwiahU4IcQWN7YUE96h
sw5vNkxC/v1ix4OkQxpD8iqo+qxYvknHnuW7N8bmUZGBBDx9t8v4F4ndS6jM05UKJDtOlvy/QowY
uzx94yIjXn3dWRbTFiOG+LDfs+CLCr3OxxmoM9pydUXCgY4WsTt/xVbZfD+AxaE9PDs3VohjVzVg
+b5C7/8y9d88dDoUkRB0/Fn3rp5uZ0+nJc04HKOr5c9DN0OsJm4bu32SJspxABQQgfpeAsgBVPVU
M1Ayw11xrmjh6TTIcmflIZvkYYVjoUBqRogyjOZtR18DdE9wy2+CFEmR3rejwCCbGvkky+rJp4Sv
MRGRIhBECArlSenj9AyzQsD848dOjVoSUWsyI56aotm3e/gUEE+Uv8Vv9huOs9LMr/F1CNflm8kO
DjFGUEAYLeEvtYmQST3l/SUspK2Os92ALDxY3lWF9lOx2h64JXH3ygT9gOpGCMpCK1BmQ6bncOXA
Utdwh+V39s1ZiSiuk1rJXUMbfe/++ERhl1byJVku7fyzd0LjAWHY7TxZpgTd+rbm28o5An4i5eW1
z9f5eojRZxuMdSBUwpWeBBMkQ+t2fVFOKqo1yFydnc13C3IsEqfxV+pS378+79UtHWkIDwqGwDRT
9cTomNrME6faJBcK9/4XDkSQ8RitEEcZKp2vLmgxTxPIV19ra4jSFhqg3NQrwh3lSZP5z4tVPZym
XLb+1KAsxImvzcLIqa55O1KIeKsnz1VDAwItc2l/KWM5HwFzYiKmOEEkiQqcgCAqiToU/yDw0K7F
VbhnDctRR5TZf2GJWFlIRJNQABDXL8ltq3+8I4kCAAZUIeDXMPHKXtn3Lzqr68QDDMnCkkHRGlkY
BnyLJKZImqWxum28bbANKZie23T92ick6PCSsmmIjypbhmt/LSFWIWPkz4KJqeSkSXCGRIkNHRlH
XyAQEYlIOnoIbb2PHYnHFXI/nIr0TOJ1w0Nxyr7lwjkVH93PcMmyiC3SLHxiSR4MSYJKd1/I5wbj
zJVcag6X3dNNVihkAMpD547jqZczBId5ucQO4JYvrZdqSjn3YqbBe5lgTVj6Z8FuoFyBT1/ApBSQ
/gpalqaYxnj8AMrQ5gUaWsneVKgdk6MgfC/7/69oTHTC3wDsHsBSYeWYq8m3AOjtj7ONYOdAQyAh
AcaqA8JMCWfsfzNeWTRqAPYrFipQxsu5MdjLP6o7yZYXLRjk+Kd6eYz71KPc9mptJ7znigOnsY2I
tnvM6bsBikoNcYtpkNzmRlB9MfEDBLcu+if8NECp2awDGjIeDKw+QewI0PjfLlYOjGmzglpmDLal
Ypxg/rxK/fhXAHfnQmMJfcXIJxaasvLXeHAAxbMRBxc5+bSOs9SVr3bYU3HS1vts25/nv+Kn9cZ/
UzIpUI831NcEeurn2wjIjUfS7lOwjBdrOOekDmbBjInNVGECywhAUxGnwV0A9I+lKJPompTBw5zm
5ENgi1hKCFu6B8ObP5z+6bn4GaxQtOEIp24xYbb0797BcIe4u8bBphPaSunqUHd2cxnMY2ZIH7Vw
I9Oe3YqhRyqwNDy7S2bZ/hHacU32zg0D5WCS1aNA26kXHSphbqAWrpkvDnBwNh5TAvcBan67W+6i
dynya7fd1vTJGPve4yoZd5nzVh27r6WKy0ntuj6DzVLj0u06YbDiLE8bS6mdPn83NPPdHM4Mhwxl
1Cjbr2nlH2Y0q0+Pmj1pJ4coWXge5eZjqtFpwKq2kks84CvGLmTAVGlp3igB+Q6cAmHGDeOkviqw
cMPJqocEyd3dA8iZNySHZWzbA6gzw02ZzlBYaWmHr9XztTRijOxjFSVKNlNITtLG/Yu6JYjIT1bM
GQ/qwy06vVksDuVO9Fs1M+OcpUh6thgou/uBFcbuO+AyaA2iWAyNcD92qAJy12MMhtme8+HEOA9w
aTAiBm2yCpdB5Ss/wecau3U0YmG+UF/us+Gsc/QvBnUgyYkKXT0znl40HspKc7t0rmCJb1YJK5KL
jLOpcXyUHj/+/PaPqEn9t+EizV2ymXMS+Z9WjgV/2RRuOmHscLfvxMY4JAaou6yQIrKuScXct5Pn
sVamZXeh5JuADFBMeAzkHbpxK+it9g3svwHF7h2V74w8mQq+rPP7xnY8tGodZp7Qd/O20oBxYk5F
n+SmG3QPleu9pLwzJiExQlutcDPyQDXzBZgyzW6rINiW9U57bfXsp5+sje6eMYwc4J7v1PEMvtIY
2H3obc/WIpuFISrPBf/tdy7q7lRvEq5Vg6xLikNfm7DOGpw8k5K9HP/dbdYiwVfGQHq3STt0/dZm
yBdDL1BxjN/Jl/ce8z+PUc6C71twoS+8RQfdVeA9kqX2HTEnu3ofVWV8o1TziMl/w52wwVLhI4R6
jw3CPtHXcXfo6w6JN+0EgLa9XVaZ8fZJUX7KEJH1rnWPqIMEZW3LdlfanZWOTYQrEbRhCzRiOBVQ
8/q5GMRWBvyIkP5CkBzAECLZYx+Dv2YlFcb3Y+en+bltO1eqpnQwfmX2MB0N8ZPrWBXM54WqJd5y
NldSFDeX4gAjdqxT0vybmYIsf4girhPxGPw7oMxAtbyHjcs6ndVYYDq7gFhH4kruvXzMwEy0wD+Y
xsCkXGwKTTYh9I6BHu3YWPRWoGFIcimZYJ9KK5IhAbxYqssiyM46SklSSs43pmjxy6dpa/bvN0wE
i3LckWhCTrSZMqJUS5GEoSmCE0CsXjjt5qe3U/55PTjzz3ra5epUe9vxV0CXMhpGdDizHvFxaPt6
ELnHsP7ynq7a7JRYiG7ASNWuC1dVzUa1FWocMmIY7gm+yFRQD7qJE/eFzSi36d0Ivch5mhpaK0hA
33o/V57uVHBivCWA8oyt79kJnjlG2cGT+27AmupPWScduFQQfPWgMZMVBwQ7Zli5Zc9GJqXTdzld
svA6scXiqeTLafdlNrITQPHpHEK0rhzvm3Zfh5R/FqfWC5xOn8YQ7NGmVy1StJU8CIpwAvQ4PhXG
94RLpo08rARpU2HhXUmVvQpdpDO0r8sYIrSXO80eHHuelQ9GyaFG6UqZTjlvBpRV/QmNDJtntDYU
i25s2DM1QpYZFrh5L8tF7x9mtoBNmH5l8aJWfZjqgO3D0oiTXCnZNNWQ5cSL/sPKDvo4yeY0fGn7
LxiufdoAmHZMATDBU54pDXO5LPBjvJda78A9cb2EqHZDVylnsWeHP9SjXaBEAkndAv1AZX9DmPzy
aRXYN0rpjCNkjNukIbhJGde9Eb4ajhyljxrNjpnpWYwfFPYvR4aKiPrIGLhKbdeRE1Apuh1GfzCA
R+8vAzwqkTNkJjtIQjpVwbQNt2O46LuBR4GbrEF/rGuzW+j2j2l3PHgc8s4qZ0e3fO2iELUaO+/6
9Cx1W0EzXMzzgLhBYxHeFcUqk13I4DZKdvZCySOQEWCEpwN6kqkjQCeiPlJrRaNPhcWXZWQHukbm
oYn4RVlKZiWTOOtx9EbkOcTAZCJpZHoWgKs6u2Wj+rUy1hnNShSug9ZGJxr+6/HW4H3EKYbBHQtx
OdKx472c/MMhwDF8t7rYj4IDHfhzQ7l1aH6Bvtf97xtL8e1W73UXa8Klf4ZDXt2QwWZTv8/ZRy5X
FK2a4brL6YCLBYYKlZiklaWXR2PzrhEb+SWpet8IJrYEPuyzWSPDpkGRaff6O2X1XOJlpvlIyLdh
lMda/R2u8wkHB+eQygUJegfigasod5+Ud107hE0A97/3ed9wopApqVK1dj3n5TmVBg1k66GNJiys
LVwdBhIgb1wqsC7zbm+n1Zt2YDWZow+s+kHnA79oa/W+esxezTR5WDRjCWJRXPkf5ar3duPaepNz
1IzSa1tz9rq3Ln4qt66tkBij1GWKb05GIIXUvzQaDfRFhR2IdXLbFPW6z8AEj8xcgnBSu2pHFoq4
LuOwnvs8cjRUKgDtDrJ4nww9f8yM4uI9qrnqFTsnG4S5Lgw6ztwOkfTVyqeojtgXlMsr/s6jdcnj
xIlGc5o/Zj59UTHzooX/Wmm3bZlMW5R28ZZpaK/LzXrms0Rb1WT42joXRsSWRO4c9LdBxFi1rhAs
OvEvlZfVw/m6SL77sYUSeVeiuLdIlC4tZdbZkBtwbkj1I8yipdCH4gZTZEmRD+HCEjzdTjkfPO2C
ywFb6cslqo+Q0OiCEIMX9DcxrFeF/bz/8970OEUmfZeFZBlXQNwL+EXJHlrY7BMhxTkoyopMR5Rw
kk4jeG2CGIeBm4TgPOgSbtPGIaJbwWleISJAgjHXfwn+YWkMzAouXmW/ALjqku2G04qy+rYajrRz
5zFO4lF5vD0mPpE+VDDp8hlNgVWl1ipHT3Xah6rT7RfjKdFZJLN3um5eW65adX5rF1UxrYgwIeJo
0nnOuLaGnSnyB1RJx3dyVBhxNjhXP8wWaUCVr6TUKIrd2Q4PGnP/Zk9mqmACCdYoACuY/danEbY6
9Rylt/KrSRAkL01ix8o4IRLlZbbJFxLkNlyjnC67jtGeFQxh/54oGWFldVMPnTLfPcs10mJTu+hE
gBHtsMwiW1tls+jcYYt0EwQibHMSAh/B0IKcEwSR0B/w3j6WxrlorQeoz6fU69ScdNL4G+c3bej5
8RVDqhsATIUJiXp40bXNsNGhkbJrHTT9L3kQParkC6Rr5dsEH6rgKzUXQBzPW3NS2xVvU9LbECaO
5mJOkZ+ihuJxKD+CgLFn9GfqEWBr2royVpcXH7qZOGoTQUp7pmPnlUnGOjMF1oWjTW7LeLThGSR3
Is9Rk/2jMG/oCxdDNDHnEpvyADbWNkbxwvjt/ga+hUmwawhXzFrQ5hw/A669Ghqg3zWbgzaDOYfl
601aiTu/NwBuW4Y9gsKsu3YAAJxwNWIB1qdFOOQdXmKfIKrtx7v6+Mr/de33AuUAooPAzkA5aK+s
eN1X7IIN4Sv6HSKMoL46JlN8qKnDoa99PznNX7+DI511L7YBlt+HzsMc4E7liCBs6BxAUe/TCVAr
44VAkFe826tgW1xp9Q7GFmYBit7fD5C79O3eouR+rn0Ag4gUzeRE5qbl/2OP7aG6kZEATIH9ZlNw
CYz/BWHzgEt0R7kMlgbr2NRQptK7UIQ3WNwQqpCJGTiDaxixjsexZmUP7BrL3Bj17q9iAkhYDWEN
B/EImEAFkVhCv5MAxQx3Owr4ddWeBaGd455108+04ZoxWgzvNOUt/fFzC9w4HSpkkFbFBAJnKGpH
DmjwFTaJZlGTtAU9bDg1Px+PWt/2CrcdjjrNeIhjjOh1Dg9tp9udq78n6kbvO2o6K8q5v696zoNL
HDf6YPvI1jzSZ3EsafPYkXqbJxKb92hwzIFdhyRBoYm22++hsg3h6q8Z+zsO2sGpc3hpzOTWYNR9
9LrpxlhHHANcOwLUeSttgiLB4jx9bFnFnT6XHsoPVFIISE/6Ou9heUS4uEClyZIcjKkvizkq7nD7
3hWnB5v4mDNIzSB+UFgNtp1tRRt2acbs/b5uKlDiFTYH1NBd7KDODe0L4MDPEBg/dnq3UVCMIobm
9BhaNCs55JI50ayDbNShW1Cdhkt+hyNhy8gwJhs2qEmRnexeU52an474ri+GO58cyBHtmBjDaxdK
Or8/VROf6tMfdXrzTjktELMBef74/iKgaw4m0gAUTCgzh7Hb61tVB/EGtQjwfHfmpw6FXGMZ2fGF
LpiOO/jS0X9hTsqXVbwbKKsG/c29+kq3zzWT1VHQVVazz9alj+nMe0/bJ1Qm/p2BN8K3SsxPd9Ro
lg/Hhw0UfT29vxGekMcqAcRIYD3pa3MbhS08LMlmuEOw1lr15sbn+ihfMoT0hoctIkguv9Pe6Ffa
QI4GJ8IsdYQVuYfM28Ykqgd22DPG78FvHc5QtU2hvFHDKcS2vsHylHFECrLGjAhOIhb5J1O/s2FT
YgwP81qUcbvSdomjuO8pfxNa/7gjrxvYXJHtro9C68m9yry37hqQZd+fSMDW86Qu5TOJlh1uh6iW
7JIxr799rCbGfphh1jPsILVD795p5jRit6HbkJxvAjQShLFl0NZ7TAWY+2PlPdmVQ7P2x/GiPPmb
2RM3kH7pXBNw8pN2wWfk/xOXQjBXjgj+9ySepEsCwmUyeEHAnkGJUISbDiflpQ7WGv3ut4/WPzXf
3yjpq4TmWJZlufNIFZh5D6v8hrGsaD4bYqxEEacgwaMFK8+NaZcEPj+Ype5vJSqCcfNAF7oNwTWP
7mQHXAIPgbGT+eM3qT3EBDwWGZx6MYe74lwCeer94lfH2t5jni7xNEwJCqFzbO+fTONtcIa3zksd
sbTeHzJHaxcpKvsv482vkj+A+efbT33s3lu2gaVaUlJBHLt54eIjoqtT7u+b+YDMFc0yLjU36yHe
nISJDEEdINqATu/R3lkhIJIxUfpusb+Zvmd22bLQqfAzQ1TkJprpiIngbHpHvtjM8yM/kKCFbszq
q6HlPKfsIpcHh+95yItOBEFgB+QB03SOagQoBoe9Wey5T0Sn+RHfh6Y4yMX9rXHnF1co6eyiGrXq
ovwd3kbFLrxGhyZkp2lSmrNrqG2js3fnEKOuI/cI/uw5upHiPEpIV0qYK0QdzEQ/xtpMBsvkZuMu
LBh1CAPtvq7YOyG+qmV6GJK5iuILl1oXiZtD+apSCqPx36YbvOn92u7TEQ/BR7EZGhZIfsCbjfdV
O1Sj9N+gBYM3depemX9J6MxZnSOJw1PA68dO/dVey12+wQ6P4OY1tPJjB77yoMpouvvgDJGZLlX3
zTpB+COhjiQrTpdLXiOnd/aX+uJG2kQ6vaG3wJ5+kSmSMgQcyd62ZEQjM71G+QGPhnil4m0z736x
twQDxxgNGM/tz4RlYK/NZt7Pi1ojM4eK1dnTPKmow5Fws6nbvIH6kWY/miRur2NSTL/zUzRYt8y7
pCdY8d1xZd9OUDNAKP0RfSEGTZJFycETdb1ZwqVd1KvHTkM/C+NZOKnvqHfkWh3ul9F3gd0DvgNR
zyFZUqp6q/ev3IZnGmz/Z/BFXAdnCVrLcpmuKWI7x2Yo/zTEOqiOmN3R3MsjB+q1pKpy01/qx3zv
IcwfU688l13Oz9ZsrkxZoPQlZC9fSZPctV+/j9xKAxmegJhgnH1R2KG/kBKMRKkMFASlKiW+yFid
V+tGzGiubQYvbGpiAuNLKl/zWPlkOt5T1gAS6Qcs2IIOIyDMEIFNOXmhyadXgW7wLX3XbPRf6lbK
iUhExECqfbblPS6YAzM8dAs346rpi3xPBbDsMSAKENvOxqr5nnSYhYn84mH+GmQzhlMwhhHK/XhU
H94nVBjuc9U7yThHztBxTJA4s6+dhn3vPfYYxYL8zvTTefT48esNaG2vP1Im4QFz7Sig18LHyTfj
lX6Y9HG+QwKkeDHZYFVOSt7bQ9Mb42J+4/HLR7znyD2iUe8UwkFxNjuF6qBGwxEaf/eqZUXa4JWx
kirmDFUlBT6a4tKgf2vZB4gwqVYZdgM9sY7dwRLXhnYAXegeXlePqBTmIKpiF/8nn4VTg6IB+TPs
IKzMD62gzL2WodjPx6W6ltGqipxBOolTyyDpTNyR3HU6CrA5IyHkJnnlMhPpLzI9OJFEDoN0I8ly
yGtyTBzaUVtxJS0IAeVn9tjfy3WzRGAtRiYuaiZaep9c9tSSuAbegY+HFJYYtQHdzJQIIVvmm35u
09eVnYLHjSHLuDxSx8/MEIoSv7mEqAeuhGDmo4as9wDjrbwDQBLcxC0tXJRMe/1qq5CcApk7SvS0
S2oYg47BhYC8MDBIXJxk4k4k6Fe8CnJm3Ozt1sCt8fpkzogicYnDM3b+n3E0ZTvwJQuWxP6bGCkP
9WiaY/v9mi6nvjmW8TbGRYFHk4eETZuHuCFSE/2O79BrrF4L/GcwAat4dCfW396MG959AH88wM9V
4BJAYTVEhf7+HkUtJ5ohiTsfjCT/UXIF35KmvPom+XATk3wnHgk3QAGDCQH75iocEu+LOWKE0ABz
xL44fKLwbCLBJR2xNSedOnc1ypTHktcWR82GItARY2+yQy3Ky/p3O0wlTv9lkUhJuSgT7f9sjzJ1
msqpd864qGw5i2VqpsGg3PcnvUB8/LKpR2PJgxUdJDpOnuOy2bMDb5S1j7edwN4nMUvr+D2JpgUk
HX6+xNLw12oTLZSdH/c7z4S422Vu3w498oVWKMC7k8FReTkgO94sDb8goyjIeyQAPq1+d32jDTNG
1N4avBPhNDwpw9J89OLQEwYqLNHcH4+btyl/ypMElfI+HmfXs2iREnPxvZeRNjci/BBTWDRVnkAE
EmP3NM9njfwrlFtvs5x5NhS19St3KWnZrzn51hJxnZFtt6Kjmj3N6/WjgJYRNaurxNeKfUR3VTQ9
COHRaoh3pOR9wv7BLXBYhWa0I78SZSO+HyfcSaglPk/xxrAqOVA+OjzMLzuQKBsGcXhECExoTrY0
XM5KEIwZPWF4M8u+2/4wFeMCwf3yLFvfZcf2B3UDZoje5n0fYGHwz/GKiBpAX+5hiHrrNmU3B1/r
AB5csmqO6OTdInhnkXVTu0tHrjoD3cFn4tN8IKRZYGzr/VCVFIH9JiBw9A5sTsZm128x2XfOKdJp
hnAPsV/S/v6+GrtgaZzQMe7r/9F0XsuJq0EQfiKqRIZbZSQQWYQbyhgTRBZZT3++FnsW22tjEyT9
Yaanu6foHMA9rw4YKPAdZaCKdUbDMq84AE01z3jgd+bs+nVgX4LDHWseaVxUdYujZ+tShNWye3UL
S0T+DYo4Z+opCFxDnIyggFaD5oBGXQnWXfDjIY2W8QE5w+azka5tcPHpJl1I2ADedRTy1CptuDPF
TXsLOdQl/X/BzIjt42ThNCLWnQIgBKjxDB1lc1V+0WihiJUhspv2dgoCXha7Bpvqh+Yi75rYmZ51
fKyopz3IOnnTmPkcWPOH24L9+ftE/ILtFzvkqyXWf5O6cZeQVxQL+q/0C/VWAW4MCVz/s2ZQf+b4
Dt0RtwPD1839rQuoSilp18cwKp1Vft6QJq2j/5hTmaaWfMYZzttOATVG+CgBsd/QP4Hrn1wYYTUL
ulmd83HB9/IwwogqaJqnkZwsv36rFVoSyNVVHHfs7qz7qgHPCN3S8H0y0+H1bcIpAry9jreGXX9G
9yHj8LNnxSlOILRvLP6MCrPFyeS82c2Gn8Gwik6PKbXkq8qMkIJBYXsUcYs7m2QZ1+sN1YTw0HTN
4x9GnvUQjAK05wZYgGsFzWYeEghCLto4smoqBQsn+WvmanjIjXd0T9dh1ntcPEgkt6NT26vnCh3I
3VIA+sQiULh0i7dWWlm/CIMdmtKRyr/hObBqwP0FVniTxQyArSoGKJ59HEDggNVsnEJAYJgbfNn7
WUo+B7D1fASVbf9EjYfLbF1uHobdr86Bsv7eO8Aifk8+Z6s4goyR3bDb2/bq3bMPpvbwMRahVGIh
BmIitt+z7GXWUutKFQaqTjrlnWyJZunDKVjnFldvfiOgHylGh5Ruu5gJtlK31MdHms1gWSP4GYIm
X5AFUzK2zgUia3BL85TaJ7Jswwd7rO4GO8CRH3gqn9cYrQtHhzKAmdY4iaLThKV78Ev47j2s488+
LmAAtYfnSIxydi6EjZwHVgPYHFScUX9tuqhDFwQ1tJeKaxSs0OCFxy0sU8Qve8DMC3PBuhjOHb0/
MxoqODACLS9AJ3vl1gl8mM4fH+tVNbNL//HxqZ6/isFhQ4Uh2BDOTulcA9sRYz2onu/x7ROmbPlH
E3LOuTvc9rFMqM7KVYved5zAG60N9tgZ1i7kWYNL3X83WrXx4jOoYGxSteCMcaah9taL9r4U1G+O
sU6e5P7uJsKm7U6J/xOCSXJ2jKA2LuIJUY6ORVA6HxwyB2Fxw8x8Lggj9wV0x6j8dF7eZtDoHMBq
LqvdoIIb9YeNKJB8EIoc4Dol/H62RXKG7sLb9/fo/U72e3gf8ktWDJQizGbqdc8lCxQ79t56Uxwr
W4hAafAErY4TXKOsY9HFohmyyyFAucOOXsyz6fM9ZDQ0XuO0hQN29DaiY8m7ZO7z6FbbhlN/uQXc
QedATE/mTndDsDU24mP0ok9O09oBKVF0h9QNVLn176CMqmGb5VuYNtwqKySOMR42lGEdVQO69yGO
EMsL+CCEa9IBsMj3inUMHwv6z5GiMI3Mao/VsLTvvNF1tJKqhbrJL9IqkuXPQjSOsXu/BGObIegs
riwA91FxxPn8pO2LbfTFqYoZ7yy8lf57v7zQrrB3a3oFr0waUUb8kcVkd7RZBgmGG/gizN/a6DSK
l+g8GpeYLMPNL3WX65A9iI/q3zV1in/JvEoFb7DovuMbCYVhZ03nusD+4tJ/dZuIl/at8hpNeevW
Krkntnrrx2quG9NdoXMeGXap/eg2MXDbW+nZquGSAwuziIR2suCiWhsiWObhXbYB2QoRY42+hajs
i71DtLcusADOCBvxvfhYN9TucI23To3hR1QWGSNq5FDThLJ46Lf/TnNjWcvs1xJ/MffaJRh6rK69
HMhaXLqPo9u8Wi9s9vuHPXyHdTJuoOwlVhpQ7ACEYSEcExsQt7iQEI/QYofY0yBdw2cGaTQ9eajg
tiAIgmfO+fKMFz71HlisdG7bjPatOxL8xEom6QSaQpGFCg5CGQKDj3sEAv6Ua7ehzG5gupb4SdYq
/JW9U1iiYEDnKDb6bN1wnx2Ax1odRBB6WPaip9OOwwgpL9Chq2Y1Gi6FB2OCQ31IAjDeufd+MiiS
l7QAaFzcOCh4rDCmpeTNhCjwRBcSg6ezB5YZwI0swR1bUygvsG/18UOG24TZeedN+pxsZk+Rgw5Q
RkHhg8XvZZAGh4MHN9L4hdITfmZFFByf3nVK5wpMe9Fr/y5+C/Q3pQgVbv6wwGAFSFHHPFC7sJ+f
vVv/3qP2y9vaovY5dDhhVM3LTfu3gqJwkC0siGMnzMTeNEyLPhiWFkL+4Pj0s2Nr83QaMuDwnomf
HSijTC/pando76tx6e6ULYZlQpssrKZf3fJjznAFEwLSiYLjqlRgT3SubGS17m7hpn1Gt1Xs30Pe
kwcFZ+88e1War11U8310WJyo6lhZtHtYv8+wfmrha965jjEZZKXZ4l5Cf0NMAYny3pRxz8Er0SU+
UQDmbJNuMyCgadx31mNhvn8uG7e5pnjE4kj1dGfhFXBr758WENMi5M2ZdZxN0OeXA1b+XdV5ZVHv
hQzOvbUv5nnr1Ov2ZrVZPQi6K85we43PVBbayb4F+noZvLrUT4Cu4Qitjd9q/w2PTAh28xxmWI5l
EZSK891vlnHWS5lMZc9g52nAcHGv2l6tzcU/X+wj3WLYIDiQOzgmeb9pTBoE7V6xcwpIsSxc/mhS
yK7M90cYL2j2/Zq/xaFDtKDd6KsTe8ZvBxQPSS1LwPPn1lpMby1hQLqlrAfGiPYgeF7yA2mfckv5
caWkfcpg5cN1oamXPj8haAIVN5QXOVRQtzEcUr8HZcl1u2FJtPHxMghRNQcJlVNv617K0HRs0F8p
m1CCLB+pAwUW3IRlEESl7rHEosSW9ZJeQvkZboSBYR745M14yteP8qSySyoOkIrqfnnDye70bNPw
WBq1zPomaDKYk30iPDagR+p0Pd2jnxMfL1KO+nv0YIjBJXrH9aCOdxNborI/PVGD66UnA5wMHvZk
BryKpK7U3oZkw2ULC5QxjEpuakwhBECa7oZT7CFtboFT066MtYZDz3vBhh8aeqH08sosVu1s77Ib
vDdOgzvN9BdUpovfy/H3ANuf9MLw9dlwsWUEGLng4Hz3tiBwLPSwTqm3A67oL464d/rnV6S/I/vB
3nFpYPW8qmKlAS5eXjWYtU972xgT6iPXJmgyovERo2IITlREcDIm46N4kRs7LejO7AJTv9+gRkAB
3uZXbk8n2dS5DRgn4+JYBl4pIkIWdPc2LFOR1SPkwontJNYRYMuUa0hTRle8bN7R2X5jSUmg1U6o
w5xt3oBcxGnqsVrJY55NmXxf4vtNpKYjFNMRxBG64iHwjuhe65VXtTGy+S3nE3gErOBlbd8eJTf1
n6Nij1Hr4HpxcPrrkAeiLEfTHJZoh70i5Lz597K5W3K3WoboitAPBQQnsdYkuOtVvKIpQR/D/jCu
m9PMxbv2bMasTARBJUeeTd9uGQf0eDmsQG+iKwoB9TNDCp9r9p70yKoEMJVcCDF2B567g1j9RsPm
p9sp0nSi0lETlv3a8C52SLhgxQWXtitQ77cefRX9qk2PMRpMheoVuJmoMaEqIaG6h2MkMI8B2t3T
tEy1gx6QuBK+KJHRpNu3m70tvbpXD//G8175SrnJoq0hrak3k7tLEZyqCgTo3oGmioXeppt0mjO1
915Eupe/z797hFgMhq/Ja1LACw1gkJ4aSI4pVTCtIGRyzU59zTaBTngb2uMy5jSvbgNTFVYLFp4n
xoZaSYoOsLVbcTMnGAc/AM4ETXz99szZ+j88DhxsY+1nBYpVKG/chitvNaOtR37aWML/SGVaBBwv
WrteyY3K1uxHVsazCQbGdavX43+7N2N70+1izuRB9EGbqlfV9wWPsARanl4c4qwzy5wfZu5YuNsP
Jnfju0V3dMyLOLRhMMQUpbNYkviw4B2Ci7cNTp3TeBFZdfp6FtBTmJXoM0hpW1/haj4AXefndToV
YwJHIWwNntPnFMW7hz4+d3HI3F1ECcCGVoLoLKP8ndnLUgyHA2UnqroKylH4Lowa9fuhjCuVdpuy
d7Jzjn62IMKmR8O90q5AE2bHat3vdGaBM0qzRvc8+CD6UgN7taEznFtUikvWvfXB03l1b1VgGZxm
NzPtwUyzuktJ975N4Zrus1VeePfVBRk2ZebTDOyIRiyr0wOVHPYbdG2c7TjIhv0YZFvvsKr87HzZ
MjfiZ+vGcWRYKKSjxVpt9KRShYr9c4sKtE+7twT7VEi0KxatlloSCn4ioB/o3CXnDk1FfSaXEt7j
x4J16+g4//YIg8Bsjfa0b0Pypq5zUE6Xt/nXPUF+aUVztMsfcyAEyJX9o63V7Y6k6EeHD/oXoJXD
QkU3maggmmtd+QvavHVH3ZGcU0B2bO4aLdWPQb4Sata0XAJhlRwwLPVH79LFxnmaIKQoW3BgL+X5
Q4jW7m1WxuBYky1ivN6zh30J3LNma/sIrooL3AWW2IPGwjlTm2ElR9ILuEHj+WKyrA4xnHmtM0AC
Fl9WkOqgUQVMkT4RIg1ZWQDXEst6ZJc3NRKGZr07oUiBqhWXN2Ht/vu5/x7v7u0YZBirAIcxrHl5
1IrYDEPnQm/bdLDK/3DaSNDxtmBzmZIj8hIsoCnspKJ5/kFShliDJJdUsDo9rIqgMmEyIxku8BDi
zYNFq3ZEUvVr60DgQBKxhB9A/I/3BLKSvEnLu/ucqQ/pBpMNpZses4LVi37vfUSU5WnJCEhYUvQd
xeBd9yucmh3g6NODBgQ5xqAXZGre1pykWp+d6GPhXDJtFCYgDfMtRaJ2aX0v2VBqiD1hF4m/xuJL
zmNtBhmNXy49SSgI2C6zQxUatLltwmdV2ntCUvvB+w0mQ4nBCQ2yZ6ypjCAXhbjz8fYTBK4toH6z
dLBuW9sAHMByPvk4VSwyYfOajSUZDTnRvWkjj5vfx/tVifOwLgclqgmIqGxjecDyqeQ+KGy1gQOM
uj9L0lQiHKQtXoVAkRB/SBJFzHb4qyCqHj//2OU7mxEGAMQ0SGjdZI0W6uUu6q0FLUQBmCmy/VYM
yDYQcrc/zXlzXLvDZx8muED5+52D2XXN/dj7URIjqMtS0iyzKbbxKTNZfid3yPRwVybG0yULwRxi
KVfWzQobvdazc0rnTRYdZP6DOu1WlphZ8bxtPEIbBF3Y58E/oMvvzr09Hfiu5YsD/xVTcXk8qIj8
Qt43J82qA2PgagG8AqQANMNIHWYIZADnSLg+doF3nsVGG4M/R/UU3HjN6oC/QBzlYO1wohJxs+pj
omBlNwhY4Bf9vtdlwo5pKh6JTfW2Pq6MHr/Nzj349NA+QDhAMp6uN3Q4ecEFhX3rIAm7RNWMeqPd
cMuVYDOlcPKEtSqX0vecYvXlECwAc2DeVIjzri6OWmcXLRsA+2tSrDulikdT4NtkBxKBVjek/oRL
9SKi3kI4irmcvV4X1HmMj0R9yS6mw9bjkbXjoqwuCA1bLVfQbmPayVeqxC0zI/F1Kt3bFLcQZJRr
g8bBPor00xrmNlCXW2TO4Mw6S2kEP6sbcMtbGwqerP7Dm/tqeBwpejiaaI8y0OQi6uIK6KAH5eAB
ie7ndu/U3Fd3T5bkpXMCxW/0p9jwCLmUosbRhk55vPgl9uhH7wPikkAjqNrJ352TElXHDzaSvU8B
P0PRg4R1UPcKwXZQvbnblDpwGefzzYV48BIVEeeQT+4tyntJkPR3GHcWEqKD07h8pjLhVAzrXvDo
LA3ctX1bONtlFOvYvK9dPHhB7OzyXxKU/94kQrAEGj5sgMZ7QkKLoHZWjYwLyJ2ZphjmkUjBJJka
YqKgQEV52moSc8N2dPd3Z9e7rl4t+DqY5cEgpYLY7GWIzzk4wmw6AzN4W7gxbRPn9Mv/NcO5IkAw
k6K7+OGX8LGuNGa8DPndtWkjPANMwC00LNN5mcg1bNTdBWANTe7wiUWW1j6GIm39e5o9AZf0KEB6
rOkH7BxqB7W3gmM4BSLdx/SW7ST9JxP9rarWfX6gkXX2d8SYr8WbXZR9ak5v/GUNYgvK1RnIxqZ7
ZZo8hH3cvWwfflQSwt2muEcM6S4mBF+FPMGDKZIERxSnEHAeXHHA5s6HjfcwhuKTgLKh4G9MITQV
nefO2gI2rgqeXOicxgYz/CvJzw2wjIs5OrGONb0iLTVqLq6/pIFY6W19Ut3n24YFchvtds4HI8C7
0b22qHmBwK9x9wOPWvze2i93ZjlQDiouFANIGFI88AuSG/b51gxrWFA814uGVkSopVIYHSWt2QwF
ADekpKZjRQGOLI7h0o8C20jUixP1zER0vaHDXsspBASLhk2NkQXXGO1m6K2TnwVERobq1aojkJ2y
1O57ZN/8N2IJb2K57SU+gR0fVSI6VSwVqypz1I05jIbAajDvJocO346VtFK15Ebymts51vkeovmq
SQvubYf8GgP7Fg4u9PESlPStt6pADFjjqSBWoNh5VgUc90yMJ/HH/vpkK63l5tSixOMJRzfqwWgJ
rdXWK7i6pdzKLTg+g+YoyT2UVdjlPZJBBjQI25oy1cSDmfxUceqnJRdIBcc0vGP587DPfk2qFfiJ
RP+t5BOcvEMHZO2yDUpY/TH0IFDDIqx1LshkNyjHZxt3gYFQBVd4skz77u27VODlUP569ri3AjEX
F51wJ3D9dRg1e8gxMP5Xkn7Ik3RCQhJx5f06k/qEH3wc7t11aXlBaAJ5aaiv+yFVbmeL/fed9JB8
0vmiBjrAiwXgsTzlHdC5IHlJEia3e0JLanjTOTYSDrwA+u3OO0+7c1VD3mV3NMJVyySC6xKmEaTk
xUf4qmhRKzRMVKs+mhZRlGSTsQ3PjePptGDOWztZ8bYUGvJoHlo37bAzH/EzBU5+nrtz2XHNl1SW
uzf9FVGhcj4VONWeUT3vdFNmCmOZdkBqMMgug0nM253Gfj+cpvBBz+Z0qWh2rjeBzxlgjfmNL3dm
52hifkF7oWlHb3V+Vn/QwdscjHQc3KEDKrtN89nmd9/XpezKQSFYnPq0sww7/NRZyqFKpdn8ZWL+
hHe8pyGuit7/30aqqarezR9ix4IZRb/cPswq690lzCALpL/pO6z/YvWBn0ha9wnwXhUXsR72eg4u
wOShpaiAYhZOC9yHVWWgKr6u9jbgYr3HH3QdvI3f3MX1SwlYQwtYrVf91Yr6MsPCWx866/XFWq/7
/VU/7od7MwyGDGtS/DB+WRltw+EHWmhiOU3vqWSXR1Liujmnpdq3kV6dy6BLTa/FEe3FBju+b9Dn
vMCNIQH65egHfGrNls7JgAvK/XoITdk4xV3u2ZiMgOWyaM9LZEfLEiOL5yNZJ7VYUqXmN0TjPEhk
eL2uLgjjbVmz6KDNkEGIBq9Hj7r+MzrhQvNxpCL+MPt82zS75C/08ov/By7UQxIRd/8WyPqLeDV6
0chwtdq4cBtW8HDI36uc7qrZ74MzTOWqolp7KVC9HUdTcjZ20n9d/25kLEBqrYHoDBAH/8hsuvu+
HHtklqXPDZcDL0iCDFtOklWIV9hhNmAKqoH4G9pznWBFHffUGOLb2KxijkiGOEMOranV/TgfNwwi
qCHqqaxB9r0tyRg5m8yTLimUN/A4r/r98ntmESQ46k0LOk6WJ581ZWm6XaECg9PyNBSJyOtU5iej
Op1n0lAP/aHGSriKX8EVD7RHgDRCxhZSJsyXdfS/VbdBMvxsN6fnKB2pD5+mCP33QGVKrFrxI5Y6
l0SYLBrLGwse/LlhJ5l7anrV9xDSEtHqYes8Tn+Po3NcU4KEBpDgtsZyWcRrGBfEljGgpTuY3S5C
SVBBuNNZ0AYBP3XM5pI5m3XTfc+dW6uu/YYNEyAL/jEAuaQwCeTuBuxTCrbwVF/wW2ntGh/j5vDt
HmOOCB/Er9/b+xdPxHwJ0VJieOjaBZFSCcpgEW29kMqK4J9iC9wH1jY+jYuf1K2WmZIQHFHBa8bw
/IylM+crG0K2pYqkxenB8+jZiitYiznquHDgkfFsButY7/kUJXW3NPDRkrWVbkh2TVkYwxNytE19
MVsBlGqRodnPtoXJccM5T8R/gowHisQZgSqbWLCyHS0LWPms11ra/u+YhlMLPXErUcMpcwh6uhWt
cEHWtuzA4NCkkcWT1US6QdkQhb+eeutlcKCrvOQ51CMqA0HEdY771S+33rPvT8Veoa2YXLjdFyZ8
BI0OTFPnyrDpQBGsdU6/lehSwOo3SJBa471rNYdAnOVutioZVhVO/ozrWu/h+VBKrKa/j48/NI07
TuDQoacOeMWAc0r7Sy310O1gvxCcm8B6l5bkGFqttT4nrSqF0y9OScWGe+RgiRkhMC9qClbOaq+w
EgwMAYoVlbXie5bkMq31ARcaF+Soj+ADui+NQjf2dMr0GmEplxuQwcvBToKbaIUwFc74Cnr4tTtb
XMHev8CA3qIDzgQxSuQefc03Ia1McT+mov+GusRK2+gb8zxsRavC0vzg4U8kITEoFIwYJ0Hzhpg+
wz/y1ikb5vLQTbdKBpsb8/F3nMNKkEQRP9bC5GDYxbBC/7Qx4u+4+QkBKKiQ1+I3JON1ik1SLXjT
wxHE6BhcM/O0et79hEpxSo84XCGuePSCWsdlV7vrd7nVbG+yFcuA8UgaxScu93/fjGpPZQenzd/f
9uS03sa4BthYNsGsyqxGxWmCGXRxdmv1flHQnKzjH3Vn2Cb7oFm0bli4F/3ChHbDExTj7mtwdC4U
7pCEtlTSzrDwKMCnrVh4AYyS1ePnjGDMho1ZPLgIMo4/yLoXHzrBOS+ClQUaq20Pkicft/iMOVmM
CYBkN28ILR6qMdxK1QX27cpF4NIuDOsFFwcI9DbQPTesHdHm7m6frO/y0aIPMRD3t5e2vhc6CO/I
wRAGMI9uvWBq+n8RCEmTkYMWY3Z6DIm/TUAxwsa7ASYRvSl/wXZoHfn7W7HpvOk1xyXUCQsqTqAj
DvVRpMZ7rxjd/bpVRQwBPl+wTmV2twmdvC4PXEr3PoxLBr37wZkCNwVYItikOtv64EDfWxx7uOIf
57Fudm8fp4E61rzGp3YVbhludrXFpHjtbEoBJN0m77hol6c3JEdZZID4oFpPtjZI1219jDERAew5
QgvaZ7i1ovSiD0T7Pr1BOZoXyICGjU4GyckIHuSaG3DvbdGOIXVAmxhuSAiJzWjxU7LgZF91X2me
YKdrePo0Ph2iGZRjjU4lAGtrfExMCTBjyc5duBD3s4mXMN7nR1rosmfne97RY1QUwUZBRjnnFQwl
1Hb52WsE50Z4HBhODfN/pDfJCMnbOUpGlfUikLGLwFrAW+bmNyghnlB94N+mufxGFRtfe1Pa+tBW
lsKnoy1MrWDlwgmORcx3jBR1nDBO+z6CfdPMH8x8oSW4KMTJKBm9nAwDMVVC3rAi4UUytFi9R5A4
3lvviM8IQZoMBfH0QbkJdlF2Fk0rwQUV9VvdyaiSIDheUcJ/nt1q4kCzppDIFpY9HePicGepzn58
XYr41SZvNsKPd/Wz4eLvW7KCk8mWxY2wBuhOjZoXWMqta51a52U1OpB7LCSx3m0tjxK8t9llymwM
WhPBP1sU1r388dxP7Cqnw3te2mHBA6QTQk6dmYPWYifSopZaPWV9uIvVxVtTC9+hAOe7AtC64PXm
ULPt0L456txZNeO4asdTrS7An6N8ImGTu8FMDwfQSqx20AjJAIbpAwe2DICcQ8V7px7q5y9jVB7b
8tr+fl6v0AKiJmLz7mVvfSggMIr2/Rc92Cf7fj2it8bwOp3UhsdprY1ZADZZ9XHhp7T6zCo9OoWs
jBc+jZVZujyOG4mJT/f8hTsP5u02kDj0TEbsh7ycrj4mlHT0fEcgfSHxvbI7n196wqgVYirmkuV/
eig47I2E6CiDpwmFbGYddMQ5jjoVOoNdTINdK/fiLa8IbN5UYyh3sQ2xSZBLTkp1M3vYz0HROc5O
TpEinD6bwdm+Aa7Qx6FEt4GGW4P4SsHO8IsSeeseZaBp09Jj7oOM5Hw/TPdxY1Bo0VRndZ8haz2v
t636naAoqQ4++PLyxh50h93zFktA0Tc2S+qQxDNheXXmiRkDGFilTgWD41V2UscafzeEors7typh
M65jow0H/w5NHMO1Qyk4q7vE/We/eg7qsA7cCjUS945nC1IyMjQ6AjGUjp3XbravgU4vjp37/NFN
PSAT/h6LqOIYXwLIkxev2qqzL3BoZwBIFpCtV8fEk9oRdS56lUz3dC0BThukFEcGO9zI3W0JUzVA
afBxjOrRciGWOuCfdkcog0UpcDfHWbMhifgQRgyCYJw86dBk44ROreqg/9N1oXMBwvgAu1T7dUQg
8pLuLWbv5bVCynbrbObVSuuFKUbi1hpE1FA78Mk9YgiErJImLZW/tMEP7HUuKsfr+Nh54Lk8y/Du
iSvdXRtuKo50p5jXwbrCvT3gy/+hr0ljFDVXBIsU8inUIUF60q1r+7Guqx0ZPSAy5fqPCwnCaI6R
hcgvYv2ioa336cLoObPLfK72nRMmew+6Y1I0xiLDwiKGJWxh4VJ1HRNCoPiDhLwDNHh5kAMxWMDb
ah/irkDbiSWdrv9cFEt19PFNp7CsN/06MYhnIP9miOADfION/vZunS1++p3NuEAdmcQ34LAgW+Pi
SHORd1CCcV/SJTge3GZtmu39Gq5cmIDu/evBpR+0sdrseM8GjSPLW+s4SzunvVMbAFAWZ8lVHIMa
WAHuZj2E6A+7lA121W6hAgreOWHa2kcQUbBoRoaUJChC9ByiGgI0AZ5g1wWrCReDd4U+RBa/rFVb
8FaQwZTMEv2yDKuMSUJ8IBTvlKthAVE9VjH+Le1/IDZSdinY1xVYdMizlf/OKzwyoBKX6Z9EifI5
KLCuZ8559MR9dIYwGQgSQ3JajtCujTD2unyFdHeohJ8haDdi+SZ6eUi+OUYj3InJ2LqGV1+Mgytp
hG7kowMgQRL8q1Pspshba3jNKt7VIk0qYO2XzfZqpSAd1Tl4IU3YwM8CKP7U978IGvmav4bAD/6j
4igLBuVSNZ+ktruBSPGtwKrpSyb7tktUS+ld2qKFTBt+9GaadVLCDWxpN7B10eGm7seDWA4KBGxQ
yNUMa3+9ovnL2gL/C4boUdZC4Id+AMIADj8cCxVEWwTjwwAHg3Gxt4Gchh8fyEn3jsdH1wepB26g
aYXLr4Zjurxa46oVDE+W3wdYW5jR+Gd8cHjT/DQUqrUbrklJeScU0801pWHROPjJXlVtUI0DWVLY
ByFhQ2LBJc4j8werUdiG/D6HAeZl16AUq11+53ebcP4YNY7+V9HsC17U2ei13SvD5R/BvqeogVqo
yrIPT6XPJbkvVcu8QnmzRsr/R0cAHsFVy9HBHnX3JAH8LJRsCZix7AA6hUAVN4ALvCzYRgWadOlU
1F2ezZDu1dPpBYxK8Slxd6AsJg8yFoHgkw1B9yix/2r2COxE8cm8w7GlbaU+8w40fh3mnIb1b/sY
6XDkdZz/UudDGUeZDAhYhqPgTdrcw8kQjgZcx5sQuDIlyKey1yV75/gznrA5RThQJArKT8jPI34T
zpxNfApQEfCMhRC0qEGaSbCgBCeMw4MFknQk9FDGlZKkHc3OtOimBFVAP/M9RWhBhaMRzykjL9QN
OlZhg7pBV3U4hu9lu/Mgw3rlZqyKQPT3ii90iuB98Ka6xBfdFw2B9OsaMY1CkLdLG5HoaRe6GTmA
4jJFZq88LsP4yHs4cKaz6ctRjK8beSUxDCZHesPIsyL8D4iKRHhZM9pvaDAA8sIYC30CXdDGFdkg
cISnvJEJyvQEaOqDpO1NlKg5Qsa7A3usk3hATiHpDMO6Cc9kSaQwotCtA4SEwqHoDRDtYz8LofTf
WdBZ4xUPYJ2KVxk3OMlaXCTddFWJ1DnBKW4DOs0KpvjzL6gVK29V5qoE+IthKRdXTosnCo3V2eo5
1k+g+9bMWeBRAK/vX+gyEs2Zh1azux29CWapxtIIQhepkae4ukgcFnggr6gfdFXRDeAZxkTvUwbS
GNdUYBrsgxFiIJEZRidbA11pGMRcHnaNlQ0TIj/t/Y/yTJ0H2lmBQVHqrrKPi/yu/k684yIHYwTM
ClKT/Bs1kkjgOJdwGvnRVcdJcKrDblws9eXQ0wmpU3Sqc/SCwEW/GcWhCmmh5vFnH55k84OCacpa
oQjW+Fi7+J765S7f3ac4ABR27cMDaRPBdIPWUvqkgL3oSOzEr3fxhpsApd264AOODlmwh1dHKK0U
UptlwTXmLO2+5M9fCTS4DVAUvPhct3ZdCtupzg5evVXhStIdUzoyCdtQkmnV60JusbS4sw7yEY2j
2c8sQvrsAPJ6aj8Pb/TPG/QGJ3PSIFSBXBP9/GDtQSnhYk4m1DRNCJA/PxAGxaqTVTzOzQ4twQA3
4VIJ4GDwMHDIJhzGAmJCj4mdZwB8ifn3HWQK+Il/GQxz/myFggCA6UbvVWnoxNNiwwBNhRvoaExy
cjnVWE63ibE44RqlMRNIOEvIejDv4HEOVvQwwx9KT9GYA9Rx6vffccgYY4nQgnJ2vqjMdxzrOfTa
31EL5NXikubJjV5f70Nqv9D/mGwgkBHVlVSlJGFT/kpySaU9IHb6aoqfdYOXRh2o9+4So8fTOA6/
qkA2RVlfUxXRp66IKiTbPppmOFTUmmcnndZvu8kg+vrrz9rqzA40cjDp3h5FQ+aZHs4GWILqqbrL
cIW4i4Xze1QCqHRqlVdp4UeqxbTSlFD+pfVOC1dmM9lUQ4kNT49Tj4rvaqizrV9wD9GCzjkFX1bP
Gqi11u45DxR36YXiQwu7cl79DRrXSNdK33/RDmFdGrpILlCVieSn1aDIlNdLU4TRCkZavqQYk69j
Odiu968N4OlqMurdfG96tqujd+nyDsr5tkdajt6XigGSGZ5J6+FyqS1Nh43SzH3SZilxtfZZbLJL
Ie2cDK2Yx4g9iRKTmjDxe52j+fzUWqQ44UD+aFenRvzoE6j+QTzB2pHuMlFRB5GCjphFouT1jkYZ
i7hEqZe+5ACYlKLJpG8TOOnfQQUSuN64zAydzY+Fvc1QawkricNJiFf1FnBp2CcE4d/qYVbZNvp1
mzKBHsA8utugeyz4GmH61AqtBUaHoIKIFnowBc4mKTN3i3PG4a+FOKCg4hDZ82jp8v9N24OuQ+GR
vyFNL+ozSvRrTJP+q09h6IF5KosK+OzXkbUSZTNVM8mXqGwC3LDcAAojk9Vyk3jbcWNAqdGhlDqj
KMlaQ020uxueOpBa1UGYeinsYQxY9YlqhEhN9cF6fFXy8bHp9qgGK5N2T23ujmpdPftR7VisvYiq
aPQDucXN1yLujGou/NvoZ9ammuywEmkiMbHMIVSNdrv3h6Cx13aSKI0XXeaUlrDxD4RWYsJ8lrXb
T6tN3dpLoro3ixR5Dof9sM/yheUS51jI/nffw9XVg3oiUyDt4WtoIX3taZpNsFcc5nafiejL/1Xn
lSyjz2XbtmJVpBiODCudewREeWiCTxyPVvWLKIApwAcRGMGZEFFBfZlJ1aDD9SWA0gSmpqhnod+R
NuCSx8Kq1TKmUsdKyrr6slh2GSEacKpcE0rwuc4/Dl7Y18toXPwLA7QE8yg+cMCnEaOgb5bn1TWs
0fy2NiiMdFm1p8hDV/WChnOd5C0k7aKq4OelqNyrKwpgBqxOifYTMgJyA85jf0Vl7EgJgV8LEHeq
UFTLtA/OV3f0vjALebwqIFotOeEqc2zbxH8+Y98fDoMD0lUdGgVzRrzGu4JBFlpejwQI/mxeZ+Ch
YSh61sYa+2t7FYrCK1zte8TTuM/E6cec55ejkIsD51D5x39TwilF9fi2UN9lYnKK9pEerLMugmMG
lRH1EqVAFRGJQoi7uRJdgnPKYhRnWapuTqjrN5+D1oy6htVR6M0EY3Va5l1DN0Qz+cXXMsxI4Am4
mFryBO4Qur1t3auUX9VHHqYa8PxbfGSt4k8hRmrVyhcuLed5wKQRREc5vnL5p6h1dXL7RJd97QQs
Ovm10QB5WKpUTvPlhLIJqyl7kdWf8jhtitM86tJBaOXkubkLnTvQHyfRl2eZtkoa/wDHqT8X1dou
5tFafxm66JgCMMR8e1aYpKW/Qy5BYX2+1J8q3syTkw3d87rhNJzOWfJ5pKaBQrd5XrUdAM2KDgoc
p7YnJv1abHIj1JE68UVSLHducLhcQi4dKYHG+opKFvTu0gaE6cG4Uvq2cTX6b34+AzQs6ZxJghly
+CyVll3wVdi/2DUn3npMACbRvy83n+/6ideP49V3bHMe2anBVZkExBSqnWn4Lxxt+02KXt8KmjQN
5LMsCy8T9iA1IXJIXQ6+6Oyv+k17TRVYWYze/jdwIXzXt2CibpXTS0/Ug+czMpmWmuZaR3QqOT2j
s/WmVDJi29WqozVHQOuHZoeaFwfSSwa25pwZfkPrPONhDCkvAPPtvpW7krZpVJLq5QV3QgGGFsOd
wcp92u3zVecbk3Whw26oCatMrBHLG2F8UKMZMGi7XAU+wj7TlHEmZYcON+Et/xtMDU8sTpgXU7at
1J6y8GkQVMTN7XY1caad7pK51J2znWoYNXKWqZY7segVuudPRQKpTmlMER160tLhf0sp/xD4Ao8I
p1o84qVwZMOaL6mdEwowc0acMwgmDLL/+R0VjwrCdBMx+3kTeQ6p/F2peRFOBYnFjTx7Pp1etZXW
CZO+KYwukbZf1nTeNkXttz8Ybe3B4K+3s7zfXlHTExqDcoGPpdVgAI+Dl7iJ9cGb+WZa06nOG1MT
psqIJ1JRYsOSrx5kRxb+op/YVcy7ZdNAh2mvXTHbONnYCUEezZ13DlfDoSkQDzvSeXJjAjp0plw8
poheoeHpMpHddwYt8Sd0Hxed9UOv1Pr1vD8mGmvQXNecgxYwXvZV7tfJU33jGzltfAUWBHx/hQl9
GFMMSosT+ix8L3AnfzpRNJajJa9ATk6Wyp16bQ9DiQEtc0y9Ad0UVWncszqznuncmX93fzAA3j7Z
sHxES+BUs9xYMBp4INeAtM1C3Axlm7xPdG0y/L+/3p/e/kg8cXEMOOk5PXzj5N3YdBppeGZB/l4S
6iGS1Ao1lUIDfxQ8Uoqu9oW8aMAsY5oxNQ+etgMMKPK9hgVg1cezCS0EM5/pTEf4fzqVi/3uMjm/
e6tCDW35rCwLq88qa0QETAKOtNnogz7CjLCMV+SH/2g6syVFlS0MPxERMshwy6w4z3pDqKUIiiKD
oE9/vuwdJzp27+puy1IkM9f61z80DtvPfz8b0hHvewWVHNeDE43vy56dDaqVy0csr8tiJS7WbhMh
2B7/+67G2UE8pEGEXiCejL1e3EWH3UESV3sxG4gZIU+bQgYh5pvLBZeFHv9tjyUWbs9jEZ3ycApr
XlwPakdRjAggAZubgUCnipEockTRrbM+xIhSlOn/nTVxwJL6txbEShBAgPhFw/UHWLN9ce5QfNDm
oYgci7//7/vFKuC1EgJEJyyqIrHwvvRXtf9fBdvn7YgzjHn+vyXDC+Oj2fx2OUuMqTgf85QLIVAP
MTTXxSoWv8A8BMeKKIOx7tA18CYP091hzIIWhbFJK01BJnb4/8AiccnEW7HsqSCZiadAWcQfxX6U
IMaAKMRNPBVbpfgHfgxfCQ7a6cQXdAPiYgl8SGwH4iseznrilp0ezCHzGh4qaGbcqP4UaOLfFFf0
RqqrEFHAJBaBtHkbvsYFkVIL7TXSZ8V3ZM46vBBxfHRv0x4GdntzVvkJlgpIpsf6QJroI3FiJt6/
T1cNBbNGzKr+L3NA7+gYaCvEL2A35rl44ZOChwIDi3umxyNGsmikxet5ztLwYw3e+LLiImjCOYpN
JzFN5rLHDjU6ItvPEevAZJJBOW0gEnN7ZIPnqGxQtLTfaSOvbimSaPcOC/Og2rqHL1vFSdrgLg+V
Go6rzmfLX4ps8aDDLWKMRuttzFNY8LS3owfZDPJA+8BxpkQ16HUHDI/BPtQpQm+Lg6jEt6wM78gV
p5A3diR1LJEjwOdIMGD5ehU+BhbSzGV/V02aKzmoyFBgJYTJvF1Xa3P2HiNBQXfY4YfaD2kNHWlS
nt5jGVN2aRQvXlHl3YefU8ZpSPAqQLmEcuHpSgseEzKvuC27CJyIrkmdMa9yIU9OH2t5r+6bkzXQ
Au4EZrkNeheePPhMk5BYryPT7WRDUsHq/o5MtJgwLaE2fvwf58j61KKoZHpgK/sGJw9tqszwq8bk
5E5mj4szxU+cOqb3vfaukAreRwbN+LqgeNjcmQjmixe/3vxqJ+0k2ykXsgfrmwhcYJ74xIQZNBtF
vWa/2Ppffs79jTj3xLOeHkuZwEjnVTqoiTARToEsaqfp8KW3E/x3yT9363My4VEYT1/wAzrmBOCc
m9bNERaQ2Xjv7CdAGaIFVhMaf2J08C39CCNsGXkkniD0b7D7Y99YV37sqyTfm5CksRnhpj9AaveJ
SXNicA8i+n4ThZgDnNO6OS616jYnXRLHDRGQKjNhE64CEkhQveJAx++Nkp98NTh/mMzDch6UN+Sx
hKsomxQE/e0U5G2v8FYMNNwiyKQQzl3c/NeM3kL/y1adYhfZIkvI/sruI0Qzcl9448IPALFIXuxp
+IvDcQjo2WPScrfaRH5BYuqmxe650o8+P4Yp+EGSEZU8BtqGW3jEZBMeDTE+FX5MTXDTrnLjYLEM
buikiy+EYDggzMF7s8IiKQAfVvylqTZBPfPgzqRtaE1J4YKlYLpYGCjM5wa/1NavP1/i+7OBun86
8RfTt03Tjbj1e8JDDS+Ku+S9WDdAw7dhVoTcOFiGp6Fwitmh3+FFFaZtnZrDc2ad6s/QUkNdjsqt
1XPIhIXwTgnx2tUQAT1lpuNZ9HZe6MLDG1bm43in3LyyN0B90J5lxAyj147gPxAoy1XRiQApZ05J
XAjhg9PKt35iAIhdejq8+fcDQ0vc+KlPysLFbaVhzEbsAX5vTzT5OGK7Jqx2zBdIOlWje5R7r2G5
r6fYNfjd3+Msbb/IyrTje/Hk+Eqd1/BVXfp8iFbYSVNr9z3Cn9Gv70kPA/Ioi4MkgulZsUDyR4gZ
xBOCkBGZ8CgJORAMmm/fT8PbjNtCxajPk0iOR6vypehDhCRN2a1buARETX0FwUWriaulkgY0Jq6v
v9Pgs3ifr1/jTmKG8GBeCx3mKvEgMWJv5uLnimMM4iLyTBAf7Dl+FAI5rJ0CgcO4v6tn7wvpJsTM
pexRxfSJpUTfY2arrPEWeXGTM0iWPFhGXRNkpKc/GhEAVkLn++eHo7sv8OAjZr/UL+W02BucikcN
G+Qho6acynZT5sIiRQ/gAkzvETjz9TVvNtIAk865tcqhq3B74vAKIUTG3hv3FQRt+Fcd48N7ji9N
ixyaWHnB/uWK9Ql/Ytntfqdn2EBS/dlMaX8rHUkRsay98In1cOtqQfwbAK5jnsn4ePY+Are/cQUh
1rDY63LQh9GAXKXGVpys6Bx8Xz1rR0TJuCJLXvslmsh9lphVRo9ywB9VzWtb98GFfs8zdE9GWOFo
+PC1wmkpMp4iG0nFQu3u64zvgbK/tlXOi5lGdg/LB4PE0u3u2GefsBeCkqZTIi7UUXp8qi7vrFzJ
bFtbPvZqfttjG3RFYlbxXTY/rEgYjGYk5ZFbTZeIySD7x9FgHb5Ru5nPC/74//wHOXiqDVGzZ45D
FSQaaTQeRsIokiuBby2hi+r5txS6X747d+pt71pMq0V2zklPW/Kh83lJocxNEe+LLe4k5f7GvBuz
ao9dnFVs7Ro2WoudH4Yu2cBoVCjCINEbTgPScyBghPNAI+UJmdknIHU5tXH+/7X+E7XKou3wmbZh
6kmFq5leNUa3aM5ySLFgInTs/8oLiSXcuO9DT4QC8GPZvrXWZmvlqGpwVgWcwp6D4xwmAoIQLLto
LWEGzYxTUQjRaaL7chV2DGiYcuL63afVa8NyyGR8ggXISPV/RPig7QvkiCXaOG/c9f5+4/Tc7T+S
Xa/N7Zd3BcML1e8RRR+bpgZIiA+GEpCSkpZ4i3AEJZ/QIL9vT8nE6aTsReamtuq1EAmwkGbz6rY4
zqw1XLyqwPoE2Nn8FGhJzgsnRIiqgyR8zHAbRz/56lxM0o3cl9CQzKwdPjgWjfaIxWRALD4knDAQ
ArE0svmn9Oe9fx4PKBXBk4RFzPIkMabE1I40OqbdN0+mmjQdbtJUj6zKw06/zd0XdyP0gweKG7HL
1KAxFDHZiJwvqhkYcHo1ahCDcb0ADOHrwLvg5Ej/mW4dWfb9Xf/c3/GtzTWdcHTMVdy/46s6IkVy
KUefZY019SaepD60XmLZ00mxqtC6rZWnC1eRrZ87hOqJi6vMGxY0hLhDi31yKjs9IrTXMfDLNJ+1
nBGbePsI+mix9y+ZmLn4wE3et4TzEkh37qA9jQ/x8X6sZxmvFF4Hpz52WvAdCiEFrJDRMAPh0yMh
iH4RKwBd+K/ksCcs93aqMHvMKGiTOz1qPuYmTLEBJnYFBoZjnfQOz40dgRSYUUPZpsThIAZegxUD
4NRcyRZSsYyhmjXDPLcFnk6KG1X+JR8+p2rUjyw+ayXo4GtiTjtrGKB1dm+RF172wiiFCRMYYsLe
+XXA4LnGypHVl3CzZrbKXX9D73o7s1bgRuYo1hL7sdePVEilybImovJxNrb53bs7H0hgFE59nHGx
RRYRVa3lUDrAKzQhOeQ+rwGK6B0+2ddNdNdAcAHLK/7LTunouSmOzyPWPeURxdXyjSHNP5ZMu1aJ
1Srxwm49DM6wWvmUgbplSeJ91ydBNtNCzNGZeUoon228TBqsp5e/QbFMeQ+JK9nG26uIRCj8QQUs
Q1zoIB8PQAWItLhNeQHmvt5yXmt/FV5kIBcEdL4DHe4zrmFkLsmsB7Y6F5WnnsFx9XOQ/9bOG+hK
zz7KZL8DXpEDRcMNf5A2QR+RJoUy1TKnhURApZOwFqGaERD9WpEYHe/KRX/zXRKchN2ssKQuJ8bG
uLRP+7sq5924mD8u+TJBNZzb69ZNBsnoPYojeVNPPhM0aYv7LJ9p/msV7xC0KezATKIJltyRRU2a
dHnUds/Fa6UQLIP9NvweuMKxbV1RCeoACwVfxrtb9B28B89JtfocX6uWFT0x/RrfgMfCxGESZDDC
IoSgDqybFR/XiFE5KbG+/XnVqkthCaGtRLDG5r7CQuVYHx+LZP8dPBc9xX4sHgsSJTDOjjFDTv54
SuD4oYoUdFPw33MhjTNeYQrLEMIEVQa7gPhHbUeU6C6bvBVbg849IRob3RtK3cVjogbFsZjgbXCt
CUF+THq7dPXYqKi8cD+D7/R1yfQ5a+dcsTGfKYkGZZG0bkYziWs48MwOrR3cEuY8yPQw60T3fK75
ka06Mokrkq/5imuZz5AMLwquoXmOYZse9XODKdKX7295E0RDcAzzQ88VECsxyHxYByQOyM54na1P
NtkLP9F0ngdliO075gyVgvFDs4ojC6LPgk+gnGB96OzBWioAJEz+I8sn4JjKhayDNV0I58Fzak2K
8LbpnQteLbGJvrKTDrrsPja/YbMjWup9xlIdslmD5px54x4iHLVnpI6/hegkWlQCfcrYdKwwh2zF
rd3B9aRDttCJ85VKtAPJIJQJdoIRIky0kTq5X1o4mBTMjEllR8fH7Y/OWuvjhC8ea0zOBKOG2ZQn
SC7Jmk0hwZMTH2CQqMSGCM9i+Ww1VtWf3oq/qkWflK7T4HniOXkYJknKvz1PZZSRAT0Rzp1o9r9u
jwdQ8TE4/vdPRHPzNRy61i4qJKGcdSxXfobkddFtyUP5EXy3hp0UNQMnc2LzPZ+TtUjYHy7xjP/F
e6ziPzhJ4IHFy8Sexe3o5Drng9kLHXV//KHcNoWDE8/A130Abw/5D6PjFodYSuHNOR7IESCnaCDa
dbPG2aC6qNsuxDOSQzZTvE9EBBZKgBrPHcmhsUQN/tuKRPH0ELN5nyCSx5LNg2iYCd+Cjkmq/TYj
VZ0fKZh+6Vwn+Asxy+WNi+3NXvEq5RNfyFsYTQfiTsbVJb9YE55AiNXea5IDh/Hst+UvOOZ5YOzK
22yJCqG5VGQKfiGxJ2M14t9Rpb/HzyWd73+thihyhIniay40ANBGXsNm3PKIE7KJuRzWUwynDjxn
NS+okk79qF62a2NbgRmUFM/fiUz7DAw/oeLd6McemTsiivu9UKH9E5zC6Tr6YTan2ObPyZ+0AA5+
0sKBEuzSf08o9Sk0VA4yCJaq8I7m8HodPtMG5yjL7VM9gY1+aD9vngmfnk6BXYWOEb9E7vyJCk2n
G2HcYWGOSvtC6AIGd31PdDEU2lgrU2UAfmTbfgZzJCixZby5pero/yJ7AB/kKZNb9CxXOPYm3BjY
96xu4QFBt0oVoh3eJCzAom9sOREuETlmrObkgyseaC+sd1m0mCWsThyaGY2nwZvzAmXF6UOsGiar
JBJo7oc7naWIs0JMuUQqpFNRXhBqC323R5hAwBeq5mKHL4yd+jNh8CR4iYykqDYeTrd/l1FJqbBr
mCzJGn4lnSAoOwqzOpZgjy7f1hK7u0h7bStfSrImNjW68y8xDxyL6B/4/PbqSgWgflDxuVQOVAsl
AwN0p6B6m97xM+u29YmlVSxxLJmTtjy1Fnhosng5+bCPY/Gx9KmYYa4tCJQfskFgNYsELHNLIA22
9JvPrvIF5I20P75FjblA3pO3i8sZ42jWPqWdi4Kmjt6yr8Rhj5VMVJGtYS3BRfwrsAn5p7ggP2sL
PgPWwqalrQxHXgBMnJTV90lqiA0a8jxBHMeVjF2f/Zxa6nH9LZ5bXuNjSYl+n78Pr2G9BPZ3jHEf
XfBvrITpqL/oTvH+rbnNx2Pj0FhuXFj8GphRrt/zeFbQwM3jP1Ymuwi/s52wX4kl6JoDXif2sOwS
HbUI/wbuzuYiUROhj0yHn2xvFEOpH9xgv5kjliB2b9SBBZt6ivnUqfcNWhJaD3QP30u7+K2+k0bs
A++Lmvq8CsrG/3qb++F10Dfx1TrHc5RyyamQmBOq7mcb4yXusqXJtS2Ry3OqT/UUvxsWesK+u7PO
dOh9dDrIzxcNF6GiUD/p+/zyurAB6jPNzUecvCSi36P7oSPsSx/0J9X+DX1c3z4OBHhgirRGVYef
kjS6UYMoJ2mmhMXwOygXHfrkD5TRW5iv9DNWC0N9+dqhso+kxQ9IOiL/b3FfP7bmKBmbszS4X8qT
tLAW5uy21DlnQopH80hZ9ls9/zAK/aNHQ9JBMLu0k5AMmSWRQ/Ztpa4IAAwzhT2ElGCOS/+3702S
TY+7ccZCTSf3CfDepN10POAe8bSflTb87J6coZ8QoQBWmOwwj9hGjqNf0fRTMrM7KKbzQFxVUoaK
RvhZhTQsPcOlK8FcFMfXGBobgXyooqYoJwThUWD3v39bSKz5XTmocMDKBh2BNbinFehvRjou6/K1
PGuGQ/obToJnVufYIF1XBgxzrFV/+QqLEeoytgvuOcPOiJ89acjlCX4E7cThcZyScce7Y+dcEj5t
cdYaFK84i6V33zzhC8/2AXwI+Ij1BXfQsr5YfzqZRp9puZRPsakGtL9gLLDmMH7BejTIw/chm3ID
A5wOn+H7ggHyve8Ya32U7xA3TdKLgcGoKawUeyTOnsBIv4fyT8WRU7cJDsBSloxQ9mVtfWsxWRhp
4BmI6m7uG68e+lRoM+/W7Q1vUIIyO7sgSFANr6P62PMaHzCdwLXZG+AnuKRHzJ+aK+95ZEWjuv4w
sNzRR/LxYMgwyC/KnpM3c3sXzH99zHnxqpYEsDkqRwLixbEaj6bEY+mRRnebcnrl3vtCuY0zuB0P
NS8JiUjAT3yDxzGFwBAVEqSc19WwBFJRjxjf0qxJZ7QWeAqRRVXMyPydxKAEOC/7AG9piNCVxrfZ
sIyUITeKNvxCWmWyz40J5AXAvOAErVBHLIn6idp1euD8rk9cRhZwajjCyLnc/4MdgDc+AzJTmw3R
xlUl7INjOcg+AUOFD9imcc5eUxPIR2dQsxZyUROawYKVNEIiHILND6cGvyy8Dl1wHcwXWrtHcvme
qzgjcC4mUmas2s+veGreoj7HVJUNCpNF7DnwKJBW7dxYqufmSsYqkQrVJt8g4g2ycTl+4DOQDYwp
5goBGS+zbyiN6HsPPCmESuN8G2Sj304Z66S9WCEjDTbbIIHNInNcMy+Cb3zodi3bVHPkSH6s7kfV
Fwge626G/CvDcU3aY8AHotVekepUR2mXLAByo9dcSOneLpHHIJel6j5nxDMOQBZR2qegUPv2yH43
koEVLTue1zvMQ5QHm6FwTTIBT/JIId/5vmiP+cLYPWf3n727U2IcuWHFh3TI5+9xt5RH3MOq4IUU
f6/DAyJgQjtIHxuixHZECRNCuxviPf1Z3ofaAFvmJVa3VCM03G+45qmNZZf4jQ1zqIOMfo9oY6KK
j3pY9NyHL0YoBrOje1iT7p46ZIpdlXW+gCIAZtJuwLeARKUz741LoF8tUb5UKNDO1g7VIGHO5HNj
3DoEiI9Axv+4z1qBqXHLMzmzhBpSqNWoo3AxZvhJgmnAKbwk1JemBrKi+Y+MUnkMaZjYtWJg6o45
2yF0AxCIv8fL6V76DXMmlM88hoEyE8a3F8HnlKdMZuGKitli6d5GwpWNf5eXGhyihwMoMi/S4LtI
t72JvgYnWXSYx6CW4HkFCeb5Tzkt4bJsrAzyx/Ux/N7RK/zN5EE3+82qYTX8LXvzNzqLeAKD9vIm
AZyaDn2FwXoTHQ+JUsdq2Ju8tsrCGt1IKnpFt7WohB7DB2qrLxJW5jWw5d7MkQRDgkxFYOQXWR2C
E5xOhGggCTERxTew9b4cnsUsjfpbNawucpTO27Gob3EkGxJgvaoHDwzNu9ET2Z1GPOQT0TCrbNpB
/Fcx0Jan8jQb9QJzzKuaPxhCc8FxGbyNElyxiAeRomqowDmYck28d9jwqw3JYYcbE3vP4N9u3obs
h3hDyIMK2raKUh5duBBtB0hMwKQEI+MnBNnbKrTIVehhQ5T46szgoxDULQJDfEZpLMlXKNLZO1/Q
QbFeFGp106M7C+YQCMf4NEMvbELcd1ikTPcG2OL/E6qguPLh3UB6SRgdYyaC4oNkRy7sjXQnvPpg
4whvjh+DcTGZFpOdCm4nVY2j88aucInhQL/4pAXXpeZzaoK3kwePKTMyl45lmE1/hKc/GUcJ+zg1
kpGLytEvQlQEGUmY6hd7LLkPv3CQDNkn72N1ocAASTzj9Jz21vkce4aonnYRXcz0e2Fd/Uybc+iG
ATM+2GJgh/X3WkdczZ/uw4f/vchbwd/IeBHVWkWCXY2fbo0UKkFpKNQeODXtlfWHG0DM6VEcIFgt
/KdrbfujzGeWMiezeYT0aY5UjK1B9oXUEVTaI1oGrojIlH8Dy5L5issV74HobsCmX0Tz95w2F2FO
jQDSz5GZ9cPqgCwLyRlnAfJIXEEZD6I2c7nZ7BTpYj2rZzckINNTtyIzpwvHK7FbmFdKniXXze6H
fRqQa7av/wDKx4iskU2z+vVrb3NQxgywF5+BHMpRcarmCMXfC/6RQu8/3FR1tc1j/3RbfmfPkk6U
rW9SrVBNeu2F2vQ9v89BsuntpnR/8onpBQ3rst5y2CYHbQBQPHhE8cik5NhTcNMs4w1M/3gfMpLK
18SN4yeGyt1N16IJhwaKnzEB4myenRii0piilaXFpvxICGNxxPhzqoZcFJxxiHBFuwn6hpSE0Qud
w6q3v4/rbc6HD+5OewwGt0+GZK+4uVeHIAfp3Jp8ooerYcqhz54+Y30H6/ypum3G5l5GSVr4xpbX
R7RvvTQ330lv3Ky5dZd9Yqg3jK8grGhD7CCFbJ/jgGqAU8VkE1fdcqZdi5Xlc5sO8uED/nlEz67y
OurZk6z7uxfPXuN71CG8KHjEfV4zmUhCgPGZOuqH7eG2RyePxzH0gJRekLGD94TgP8gnoMHs8xre
DDZYK0dA3QRux1ZSCqqkPLyVg74eQgXAeYJdV9AuiE9k6QltxC4BJoeSzO1V49NTVAOAsRbbdGlU
I3XZ1ef7pr8CsJX/MC5M8UMm7fP4s0RlhByjuj4g99cA2xWZs8JPETU98yz6vvuGhDi4Uzgrxseu
BfVBWZMNH4cn9o2UxkDvFBdUH4Eyqcl/BK4geRkPe3oMDKv4GISHeIoClX724+WEto3TbTbiNVFz
DI0dwx5c50lKc0ToDgFFrrI0l0/GRphKMH6207/XytzVE+2DvaNNDBkYWD1pB6WgHrNE65Ww4NS9
H3gAKEFso9EuAM1UAFiv2EX9hHgXc5IsJWylyF3y8ll3zPjEvRzK0a4L8mW51qN6oZ+0k6HZjzlD
+/l9B94G2I7fn4bSAjevPzBFk4PExq3XuJAud6OjY18B4Eps+m0kOK76GfRpuMjFDBt8RiuHhGMZ
IBfp6aViCnAp5xZgE7srFhlwDpDX8gNefxKjjFjgmOkf/sAlyYE5eGRs77+uDg7LgAlyFlU+IA2u
/UR49YMXTrGF14eLGLu8GAWwmQp6rZ3iWLTt3UWLeKH5uTvky2L+XONg9aB1QF7NmJgVnlEVOiqZ
gmsLuPyikuE016AaAJdqdoOUnfYWBig8wb7PDdkjdwgrk1xgMGAqVuPIitscFQAByaskr/iIHNX2
mO3Vc7ox1/drUeGM7PYMBzEW7U0vKF1Ik1Dq8JDLvLjxMRCm2oSxgpgaRbKxV7B7TRkxMxj8N8iD
Y7N9HQgDYfuu5nfq63xBvhdtGZk8lDcgMhrQSuu61OS/RgxkYo7c15aRXs2DgWgPUs/nVrRGDw2v
Oe9VeKkafmVPRY1hcOD+Xv49di30GbKjFF7F0Pnl4jiJalXDuGSQI5+kkd+SDSaX3n+gCe7GseVy
8W93T4JLhecykkI+hZ/Ib0b832GR2seZneXrdZhAckcgl+Y2KNwUUsCBGwfPklFvQmghyDK4Opv8
zdV+Tj1jrFZxmDLKhAHNlsTsxAdrJAs6w267IAuAzmhbQsfex4tb4iinHxgBIc22tuW+JRVKcon7
NuttbTiKaavH+/n9ZxytSzto/uJdwcX7OB/aFnTWEAf/vGLzEph7/ypw/3r+CFus5piMvux9PE1X
wOp+f/6mLdwru3QAbAKgbc1N8plE9hf20ovXoAxTbJDiUJlq59uR29hpfa90dL8akFsDFFoMJ6T2
+P0hOmyMv4PuehN2cmqgu/L8tjF4rVNirq/pTNspu9+1YnM4o0NfiEEHd3596cb35WvaBcISCO8+
DJYJOBuwWId7I/h5RlB71hjrdayXzsGHgKNO4J/SAoRZ3+t73FaWz6UhnGWHVkRc+6iB31PMPksr
6lGFAwkc68Ed5JwwTxI17d6Y8Z5FwrF7ew+kkxplu+ce1xBBXSB5rj3ySZGDRyeZEsgNlHvR2OEw
EmGZU/DQJ6BU47A9f2X7O6tPPfrXUxr85jW39VoMA/DlGCSzL6GL4AyYaWNRSeN7yJCbsl8VsJ+Z
75d+Sn90bLBev77Q4+LF+fXflF/wYajh2ZIsu3X3JALMjKDHNJWgFROQjnGt35Ap+XHwK3yLZkFI
nxM+CzjJPCNErZLpPqGrJArY71Gx4c+8XkwIi2PHciKVxU4Y56DI31ezblMwO/KMId/O7dL/0uf4
RNCmzg8q0LAM1gwovjauhypZUbpXT3r++lNM9JvHD+82Pa12KM7Os9dMJvKvHiqqc1c39aYfADBf
+ancVX0G/Hj2Iw2pN73dc9PQNoPqDOMlAxf55ghjT85HeISH3lSdt65BXOrXV5HN4wMQVL48tBw5
igfxgFSCsT6qh9q0Hj6u8gJPluFvYqyJI3fUMQtgGHNXZ5tfUO0TMMCoiJKRelCmDXmidm/PCCTh
CQrcWUgykI6f6LUuI/1P2T8jTGXh6WSndB3vM9K0xHxx3M4e2ye/1Imy6hbV/jvrTx4ndZyMeqhs
tAGREuuKsFDp0Dt/p8moiNLRmyFKwCsJ8VCK5AlZ9RN1UUaDMlL2hfd2lQGmMvPf0Jwyouv53Ny8
o5JlZMw/w4+DzobbPQ5nrKRBP0hGZUSU+qByOx7SOcKBm/QD3Egt3FWhSTmkjY6LoJ4Arc/uW4uu
oyCaELYJi6oYQ8maCJsCe40nIhW+zbTVXZYOfwrn6MPDqA2hRxDgWMIUR0eagl4TxQ3v8di7fjct
XlzkKnNn/ONxRP1pco2PmIVGQG/5KT/pizem58nSnKiD26jBAp2cP3oO/FeO7ZdcThtfi/uG//eX
AoY4CY/03lwZEo08+uKsvjEIh0WvO3yM+lNl3l8KH/owck0H9zvLJbYI3bIQyXAQw5OfIw+w3L+5
UBD0B1CMEYRBQuTv5jwqir252+BSaCG5+S8eAc7xbTwneQ1ysuE3NEeWG/3N//DAv+hUvP8wNE5c
8DSQlqdDOETOyYvnCsDA7IsGgT8xHmN09WdBz/33p/z0Bp8FKMY6XAjyf3LECidaiWPBAjUf69sm
FJobTACBp3D1RgDRI+WEQEepBXu0dZmODUMRiJGOteesUanBcAkTgdt2++/JyfsDMTNau4WhyunC
ZMuk+LJx+LhITI5gLzA4o2Rhw0K4jhkYTR3TLO4SxrQgYD3yg8jHcV7kdwFJ3eH5uBwyGRNcMYPO
p3I6NGr/28OCIiJC+z5gPsysVqsGDZQt08W1GpGg4r5rzwRWM0WuR99RRhlNB6kWmHzjC8SgBaS0
Hr7BJ8QWf3sMy2LWIyhcu/S6SMFabWfWQ31XfZdsW1IvtAKct29jxqwK/sVggl43JN8EvGEzfxwr
TMFti2R7j/PJQOROymMHZEH8yh3bH+OsP8jehizo8ntpAsDDWWdY7GGiSv5YQBirOrLkAJuQztip
QzbPGyxH+GFA9A7ewFK2bYW1km6f2SgZPR8xQ9X8LKQgfNJ+waZ6O00SZM2Id0nsB3gzyRyUcMeM
KZdjnovmlACOVyHpQIjgmHgXJjtkjJe/fJv3j5qvJqs6Wd3CLiDTBi8oaZz/feRBkro5TLjvsrzK
pBFjpMgAC45XL1QotcgGRxWYMYuBmCnKw0GF4fcraOqB8fNuPQczYfLeu/fsYWJ4t71Xc71/IQWl
JEf65/QDUr0Y7U+xVMFhyGC3/AIw9D2y5xsczzlPZUzKwvrnccRgyUfVTL41rhsKob9M7Mnt+FGp
n5+SlzKuE1sU/uQvMgSuOKM4NeyJ3Ptaw/f57jyzXY1+pA2qx0JH6g9JDm+1rzhHOPD/cNJN/9I/
Q/Jw2aUkeTxd0r0y9gy2N2FQTUkTgGT3kc1Q146TJ4iUp0vO78BZQ6hoTBhhSkAjNz/lMUNybD7I
84pPne4IY9Rq2Y2H7VKJ3lMNVoKRDFpzXK4rJp/McvE2gX01olCGpw3PgdtWZE9CKEj+2mlJwbXm
7PxtHl833/NeIQiUR3n8GUsrJmkM8l6UmaiDTDEUoF/EUAieTfMICUFjcGlCiXza1HNQ+Oo/WXPy
V/CynJa8GmTwcaA/QkvbtB5jCIhlNPmU1URYMbz80szdHIUJKBpw5hY1U3bPUJhlujq0DtOlcczh
U2xA/SDKVRB2Uc/lwkTMnNMJ4rm3KYj04tUwwCCuEUKVRlZN7fEI4yGMrfR4CX5IaX/HljimlbFL
ygEMS782f/n7bnPybu4jfopCkQ+Q9gjvCwV4tgm0fwh3TdGlOjlxCQ1Jt26fwSAnSE2WgcNLokkg
sJfvxuktU9w+xENAoGLySdggBk88UofgvtLwIw1Tcnz+fU8xGpuBfmWaU79XTFLheUl4p1qBpQnO
l2yEUBsbiPSIWfG5/OE0YaAT93jhULvo+76cdOaACOOSAix5XvNnAMO7tHcQ4GoweTF/CbVfqGcD
Ivryvv+Sg8fNpc3myWBIstxl5BBApzq0+1snyF79eCgTNgDMhZiCC2mSgoKHjAeV9Fdif0B2oPur
POiNvAnGpKQuSoxkDfd5c02YlQ8fIl+lR6QPYBbIiJgxSCe7seFgIQY5jbTlDxArNRfmmnlQG6eY
RroiPun9vHTZoa0YcsLhM2mE3rRZcXGuhNMRSbnGRKtmaeyS0GJSA72mHFQ1l+rcgN8WDmPp3zIX
QyyuKGZxR83LL7+g0wYl/SnWQtgGXDLE8wYflWs+vdRyKgiO3Ffqqmbzea9630MPUpfeHMm4kxlc
WBM8FNa4KTvy8TPmSGN8RXH2EQTNZ1DPqysj9A/0O8zyelBUmJQxB+pk6NDx3SOnjthUKKUQgXMm
Tbc/QH9+ZMfHw9CONcQN9cNe0CUggck7JFQKCpIOiB9eqswELCoK8r+j28ECHLE7SqMNfLppN8PG
ASpdf3SfZ+cenqXvA3z5Hwmnm+es/KND5RXxMtWp9KdsLYZJbr5Np0LXqk4ZIAKjf3ZWqJLWojAw
tKYvKF4JpnRY0TGO8XMPreSpOH22sp+Ns3W2rk7J0hoBUq7vEwD3Wba+A+uipVlk08+0umpXLklv
re8ZBheM9E8FqAiXQozLCfdK568Lc+D2Yvg9IKrilBwYJvUXVJdG4cWjeFpN44gtsZiow2QEh0U6
9gbWvNtYQ/4/xvRobo1bxrLYMEH332dbMSnFeJDdrxWDpupCcid6TtWVSAO4O81FYSzGOPCiEGr/
9DAdJ8Wcni4J7h4D7lakfsa4sgGkHaDwvM/mVOMCLnt+OjZxdpthdoj14e34QXZ+0N1nBG1IKgIU
NYyjk7kYhsGFIYnkAk3k6VcLpn/YuYzYPVhIYnH53JJCSaHvPyH3MGoq2m33P2EdWJt3wVMXPyqI
Ha85A0iekaEZ1BtAJtDD2xmm8eMMTigDZRA5esMLCz2HkKTdfLjxwT3QB3XIf9EHBouIZu7CT0RC
pwdZPk/YkW3r7pwkm3sDgl/uGcCN0ErGmdBEmEdIvtk+BbXfvSdG7vQu9+E/MazidaBq9AqDbJWE
2ew7vh8gNMASYGw4MlfF9gOuKEfqtncpwadfeH0mc+HMS3rnQ3INjPQhMafwJUMkHg3HDQd02IXc
oXVvlAL0V0TQM4IKiDphikPmRq/Cac6DowL/uh6p7C/JPGaLYfBF/U9AjtctrZNKNC/9eN99yETJ
Eo0x0HDsl5x6WU6/ByH04CqjkkxdYEu+FXNyeFZ/sIzlf1QZ+OKPymWSCtqMK5tud6uGZbvvlhK9
Fqd0EkCVRsvEkZZVbq7OK860J8M+6KHfzlWaEiBm2AHMmURqNVC8O4YEd6IhFDvh5m2jfuqV6ULi
EX04+91322vx/TzeX1EBw5y6rYVjKPVBR7CohDLzovYpzNMdcvz3zdhK2nJIWP8j6by2VNW2KPpF
tEYUeZWMYkBR8YWmlqKiiAEFv/70tc89++5QZSgQ1ppzzBHuF2dd8CWSVyXtyDiZ9fIloyTGqa2B
VfkDkOwINjbUFgYg+CXMTEUdPTvvB07eo3wAzDKtydvYN0V8gfmO1SY9K+IruVz9YJvj/MLMC/gb
GcgNby2vY6uVQ7U3ZITJOl69I6v00CBoGrUZA/eP4M8JVFQa1nvsGdDm3Zff4QtCXNJMvkRJKbQs
r9WD/ugVGdhvMa6A+QU2IR8wrNi9qEggy2aGd5kDezPOO4rJ4RLDnkO9phl6HOHMMwSmGIDVUG6p
x5bNFroHNxzHd53LW33L6g4gBm3/k/HWvKaE/guUb8Jwh/WffZE9/bWtFvAoWAfXDUomiBPQnR6J
HEMPPi+vC5hoq97CTD5EwIJpclByokxUQXYMeIOuc9974++XQTbA9X4oIdzS9gwj94jJOISw2Yme
hvZlBbXI+FNhVvAtY35LpLW1RjnDdFPQcDdFDHdPqyIFdodB0tnszFIF8eHjQhiDWmM+bbEuFnad
gTgCtJiaTS7pHuZVvkFbwRl/rYTLSxMhhID2m3sKODx5j98poIGU1pDQnhP9gKDiVtva6PRn7cEO
l9bf/c0g8ze6pcw1uhRRlAyGPJUn8vzxHbQvG8Y7K7OBTcYBcdSbudLnTyYhivYroSKDuE6mbb/y
UblAp6ekYruHEoU25I2Vx0bJmpVo8i7OO3uuyyWcEG1y3oLs8+1+qo/f2c3rQpzfAmlKXM2IViIm
OnNmTrQMghfnjPYYfn8vJsiVzCJug1Ed4pSK+7Y155ViKpPa643yAMIaAlsyHxMmDn+s3hnrt/Hw
QSUmzJNQ3MmMVFVe/prSdbPVXWLipsPr6Esm9kkQmueUbbHhSuN6JIQxIm6Sq+ojpmdI0QZwTDpU
/8b0u2pWNKtcyqSpPyb4dodiLqZHWKEIvRUYxglp2HP+W7GS+lcP25bUTIqDlMAGjB/xb6WMLuRq
X7wWaWUzQ82yNLkk0HtNy1gVo1e/jOvgHF5gJpXR4wBtymcYzOi1YOkcGJNL+AtMxm2wONzG7017
o7PPLRpC/yBT7eo3zOXPiTGqpjf21XKmrDCVGN2HsHAx85TGXGMFsZtsGAyctJ0xum2pknDGVSYF
iSKGsPow0ZWIA3uOvkdqgWF5YHplrZ/0dpR0V+J+fdKP7moE60IsCHv4BHx4BfDVklWatYN6up/I
qyOs/8zMyrkxLbjismIH84HOHpZLTlOQ5Ika6zPctKcNIMY3Yi09jcTA97sqPH3c85/gkwXMXpJE
wnsksn0xh/VFetx3d0q5TKTg4aoAFIWNqzZcI8JE2V8jyIIIrvrRe4oujUMd3gnCyYOzXwf5Qln1
phQX50Mvu6+1DX81Nk+mSWBVNVjVaYXJs//cmfDh5GkO8UrPYKhKyT2WmXGS0T5sGeTqy0ekBLju
oRuuFsZePjKl9hEFHulxLmIMFrz4gR7+c/qZ5KGWKDN9AQ23y7pMnl63QMRHef/dy5kc+m1SB90n
5MqFVVvP+VRiMlfnnPZidt5YK2V1Qhz7tE+G3bKH4LVbeGCyzym16rfy72BXbJycxW+QjwFG5MS5
LfMZ9cX3eBn1xq+hlRl/5ZJJPHgn5Mw1u/fydqSafiyNebltQPYnjJ+gvD3gfchpzYwfJnVkDgtx
todVjBXYuEEL+kopgtAUvVKmm/Lh+qfivgtxiA8O2YQvu0Zwi02o5kUquIkTukUZzGdOqf5d33E2
YhVn4GbNhbf+19eCE865ZwYb/VB4SZvpBzvE42OdU4vCKADtYVC0RaIEg4P53Zx8g38RyR2ky+8/
biGHifLTYHLMvXuyczZOSirarr0QMuvR48iSyaCNvUewSvRZc4QywTzCN+CMd0tzD0ltXMMbr3fc
T6Hp5/vztNo+t+UCO89Y2sB2v24p/ACa19rR3LSJ/HaKQz/77CjO2tWdeaoCn/rkfYYtPgp8cOKf
LKP1RBt9USf1M3YpyyaCd9WnKKUWett66dSaW/Sc6/5O2OhpqqEgkrHKdn4og6AQ4zd7Z4yqypsf
MUZapFi+LhOTMyav7KERBW5/sQa/zU+v8PSM+6ZTA33j1H1zrwiJNvW+YjPGEsQQszBwMT15c4Wx
udCtMKcGrWIoFfUiNMCc0qOkENx3C/r+I7ltLK9JqTTPQQHvrZq8J6c5pt6DF+cMFIZhM6EQkAlO
EyWgTHUQ/6JmoUxFWDIEhTtF8gBVMKPGYl4JT6aMnHTHJJn07TxcQChSPWtml3Ik/Kkfbp6KGEEa
ILJZBFuCiSba/Ou09Sr0z4Kvgk4k5Hq9D5l4OEj+xY+OKaKLKTa0i2d4hbYhOC2tp62pSvHGgvHv
qy5u8Asxdm74e0Xthz2zU4vqddxFSpjHeGcdBYWpDsmx97/o8BTeCYcleDIMlYJbIoT6KrSI0x4T
DNciwuICmxWZJq7OlMtUFBc4Mw/k6H1bZIyQeDq9LCw884fCYE2I+99hjkos94kyxP+wZEmrnOfE
8qzdmfWkjA/98Gab7lvA9qjy+b8D6mGDbPqWZ8D2FrQITOuHj/iOodhv9cOZl2juISppsgsf8XlW
TS5ew5V2dXbLWeGcBiU+xJZzmwNg+bVPdG5wm3TDsyeF+q6OL6RECas75JIYFihYZ8mrDjVNAzWS
2a3wXJUHKeNE7F3cP3RSaOffhD9QfdMxiKPA2QEHEYxahAcAxA/oHxwMvcsND1EGM8I1wOMK8Q6f
4XtYDTlxwVrQY2Q+E4idAYa/uAQIN42Tx8iQRwtT/gWNME8FI/JPzpdWy8JHLYe2WLJLS2x8xpBP
4znC6yq+uxZtFICNAyOW9+wjN7awbUBDxU+DItdFOc/IFd82DoBeivcCq7IXG8XDmUJ0Pg+OXlj0
CdsEwXngw6cLKqBwP3ESqOJ+gikAhDV26SXCbHYi557UEyggdGPc57/Fdf7ZlVhwJPS3ZvLeNT6q
BFmIoNpdB2Pvu6ybCOI9VS1Lmbb4TdSESrHcVSNy5VcKROsVp4CoyueUJp8NtgdbyRyZo/tO3gCB
kBBWHmEw9DY3RlVIJ5FQwBm4EsctNAnZK70fmhR+Run/gK1B9FjocoTL91k5VJcof+UtgUzUfujP
A+55c/7LylWLeNJcobI5nDfQrI0dBTlEbjFm3hijNzcNOAUqebzNpy//PTVhboBSQMIzURj+yeAJ
2B4AArygGgsV5ptmi8tuCHtsxjqrRsQ6/ujxisEDIGsPiY6D+ez5EsfBL77KAgVut2A43bGZD9nz
k9eKP2OJlLSOuvsUKpmeGHNpcp/dYjry/tTavKN6BXhQbNiXWXL46md4PvyGcHXhc06rQJn1J1ei
qN/pffpetjhzHvU98EAfFs7bVqHwcd30GJoLNk7v4pc1amDQR5utBGXK1eE4ukM7P/Oxf7BwUKOW
VUFojBRGYJd5P/vxAc/kGBhQdes5tCkKRrxzgdx7Quz2HJrj6+Q7ptXwXhXrmIqNv7okoz2sFs3W
2nGW6Xh/pFBdRjtaHdPrtufxeVvP7+lpcllzX2ey6gvvv518YFhajj7l6PxcUl0g1XgXPnBi9Xbp
V8nkRGquULUUHg1e0xdSkYIYXptnmyotbO/4GbEvQAmpRBn/XMAYlgPmtxRLDHlP/zQlUBroqFXT
AX3CZBAwlHabvRobgQ9GV9DUBCTl1peUC4deDP2WqHZ70Y3BQuvp5/BRguK6oGzAZ8C4mD/UZPqJ
N+VH5OqnVkRmiiF7XjDIu4VQXVbXkCL4X0qDNpfH5aT2rbC3RyQX37b3Lc/AMmQJaJVHBNEuqqm+
rOY/Jtc31msyLqBSw1BTJjRrLjLn6BfCR01MlswrcnTcPSM51hjQuO2KFFOvhp1JlhmM3F+m+1ig
ClIEpU9QRC3Edx0U5BdeF+YaXuzyMgVkfG1hBWvQGVsYs72YTzmsF2Sa8rGx/CCc9x9HfhLKnw/7
vAHJDKcS9zE7MxxBcizBPIQSGiL3JycWLnPMWB3Jfx8zAWVETzBDzbUATkR+q7sMLqfy9BMYq+fE
GDVjbDgmH98kqrfvNzsIyCNj9D0YQ4DZoIm5UJB7DPMZVIx6CuIurRERYZaAouN5LBkVIYYGiRKp
n+2sl6EIuU76IZ4ZUFmNfddP5VNyJgIRAfvbrX6uAW6JynzCdJsMecKNW7zncV4tbl7/FRjcz2+X
XExaRKtNLDPTG+RFdtf62nkCuhc/l69FvfxmXP+5g3cDZLc+Vs32Dx4NAt7uO3vWkdGNWnwcTLqP
US/C9zlUxsqsECRfu+4GWHZQMKoUCpp7UYN3FRlqaKmB8p7q6vwKhHZBp5fvygx14gn2l04TXGw7
IU8XPaFTpS12+wntZ4tedCyDA6aQD5i0mCZZmIIlUqFX/3g187KcGFRbg0EL6Fz42ZPpMJboDOfj
F3mYCHaOJyYMg/4eHSTzh1wM+36kycLiWNzftqEP+CXvtMVlZkbP5W1xd34HiBof+IsE18BM+je7
fEH9g1mDP+D6fkRvjQUGYyeBzICvIP0GoSAyF8iXOw4mtbztLZ9/rOfqtmQp4W6FFH4elsGXTzMr
AAI4VjBfBixjIpi3DIxJiARBNxaWMiiPJ2twXlX786pcoQzB/uwIAN5nZfw4BWc4vbHO77CIZV5V
NvYHw8kN07QxkQx8fN26H2iH3o7ZaLP6IqCCqbVDgFUSwPmaa+nzALbRZt1Mmxfi6xwVmgvr7wOo
IyG7ensY1qwQnCKR3T75KWfoK0+7d44ZjF2ZAtV4QJeGZjECg7lTrYpsYPv2sYkEQB9KP5l8XoMu
bKb9gEFsMdFjXtV5BPpMGnYEJumzG+xGHRNZ0l+AxwsIt5JrPAOln5KOCQlQEN1HzJEv8CijW+dd
wJNYb7q1+dp9sWXjXix8y+9PGHEWuLUw7aLneI9uzGzpH/TkstUn0gzPT9N9Ds/QGoDbGrrHzhFR
qknXuDkaf8ghPoyOUvK+VmRQOI+UsfUEj3UvdLtjwm25WDV8abTr+rNTjNhAvrY5KXRN6oFY0Gag
cvXwMypALNbqsu5Dy3BuQbN5Jb/RgyXolF3+gC2bcVz/tSNp3Y0xGKAv5lYkIagcX0MN/QCm00dt
XYfxDVHfv0Bv1kvKTVEfw/WeKXtrkvtYeELH/J94+0Xa8pxUpNEZXunC0icznCjp8O2x8dxsUPoX
RDlovsC33Lw7ZF1IRkoXMTdH1WOqb2B0YN/xHS/CjiZs3yR6+vV7295jAGNUTR+82Nu+E4NFys2Z
YvC7qQqSpccAy3XGjpBpfNxLaIMcMikLU6yNMArxnzS/nwlAE6OKP4aDhDpBuoIpzmg7EMbL3AoX
KJXZY0Y+iuiKfcYqIEtMyXi4RJMJZgaPn1v5bXOXSA+3OwX8jOdNMWNEgSfAtDmcJuzwtw3DAVpI
8C9Y0uIv8qDkEhrUQbVjhvDypNSa5WYAQ0hixE7hTtDykWvli+vNtk70tTTre7A6axGwIZVBh5oZ
Wg1YquHeVEeL6p6nj+5Ulm7l3pHbE6JGBXyLXsBPlJJlCA9IhxJI6qz9AnzCBoSp4/qLCS5uVFDI
lOmJ8ukvHzYUxBnCl7XeHxjg/qXzkpi30mS9IaDVlBOpkpLNAIOhgAFYO9DejFRz1VGPYc+2Q1SK
CeTfZ9t5RajPKaG2tz99lO9E4iboI/KItbHsBdzhqOnRqKe3yS/tDzsCVj+bX/r6e0xf89p/jjVw
nrAd/2LgYAIb8NNyvw5YffQeS9EzOg1ZuYM2tqYX/4aaW+Mrz6ie1T4T9Oix6HnlvpkoabcoM8kn
WHWMEH8EAUyzXyN5rUqo1YXeSlpKdvfHcsEu99z2x+CCrDH4PVhCDvWd3xbVNjx3cyT8VMwIMzFL
t0tSyviwUhntHO5cMW3fmIEuFxCUHBRJMpRwLr85SEvb97isC8iD6S+s/loqJzgO6+tao2iB+ARt
bgq9bvpNqfUoMV+pHGMG5Z2QE5wD/LqSeqjMrsNu2ia/mbT8JUYMS63bU58eibAlqJVMKXBHyVGD
vvfxe8Pv/D1+RtrJJg3ZbbcFTQDCAUBT5iedIL6qTBoYcjNrjfUJWxaEh2r5ORaGi1Px9eWdOc1c
6gm0ECglLJgdN0c9+DKNxx2JFoLnw4bYviFRbgXBDcauGDmLx8FeINuGiyGHszJintYnfIw5DEgY
pTTV+eCU9lb1DCJFvWHifxVJz+d1dwZNEVyEMaQAAJDqZ8sad8E74TEfGJopydAMi3hpVG+Mz+nG
6XihCAD1IfIBbII9sDF7TLtsGBsXJaxRY7y8WomZdjxCIqY/ksuPTX1+gczSLvN57apscX+fpIV4
A1zEyzLmx6X5HyNT2XJcnTqAAFiDMBA8xwbYwdP7OpQZTxEFPjGnP2ngELGI4A/2qUXsMGsyYz1c
KHDQZ9GdNdMie4XG9DX87vRVsf/+advb9LboB1V6QzUB3Yg1YGhdHB1VJ7rcDRNAanwWF7gMQw0k
dZ2velzqF7iqpGLVLPSDF8A4MqBhClXmvLjXk7YM9LXyE38+RlLunmG37N/Hj+moa8i0oz6oC5MQ
PAFg57HMUGK0/xsvdC5ebVyWzooSBKLO2yWYCIeE1qZzYMH42a3dOEr09Qy/oUwBoN++73AOrdz1
hVn+qjfwRwQo9ybCOP82Wq0ab+U3Xmu/eXA2uoWjlc/jIGvwkl/vHI747sfer8Szr4O9eA1+7XuD
KczoQRsJUqs+ebocpyNeU7xphgfSgCMJ+/wTGwiImMJCe5T1BtQB/E3hxWsymrNxZtjj5yBKCXMd
E4ryc6O3vU373pwrdDAnMIX20TsTvBIcT4PZnC8HmDuXgBnzEvLeZZBCzBvP9SBVB+n2M/4XyTKO
tuOIQICnHaWXQbRNx4QKZLwN/+BXxEPFQ7auS6B6zrvzx5j3J5dFs8k6HkOf8MZZYW/HGTsLp3r1
cf/9O7VTzL953D+vCRFEkG15onAA5wVEuLQ42b6wyM+ydLulF/l3HEd+ahI0Zsc5turCbX8mhfPj
LPgjtjZoBrh4Q7I7HoV79RGopiAKRkRbXu3oWPl8Iep4BmJ2AcT8f2qE4acIQmZc7tSQEV1iZOY8
C25i8H/QACeMp+EkfuJVU5BFe0xYDmMWzlpk/ztRNy+d1xxSGkGAIZtAxto8Gh85SXOiBchQ4NDw
SbK3mpudAoKy00cI8cyNOOgs87m8bSBDjpoz0pGyHWWavaW6sTndHXzLUT6w/LHqERPQull/wPe+
zjjjeugP/PHn38njc0rnERuuzUfJkUS1rQe8M58ebywOpYeJPRswYU3kbd9DHKv04KG6l1Lchmog
HVntTr8BTLq6c3/n8AZnBPMb2T89fE1xEb1XZ+8FK5vNHGQKOrIe9lCf4KC5hs3L0sliqCFypLtB
if2EKeycMR3gjs9yHBQUdPNuQbvyFhWpjj/dNTpBdeapSDN64x+sUW16NyYn+IENzCz3rNqErj+F
/2TwvXjm1z1/xQ78LB3ozD2CueHU7/rJD3ABAjC6WLA+mF/Y3yBAwROGdfLaOg0NvSpIgyUUJea8
yHZP8QcSGhIM+zr+HN/uvXCpq+HmPpzeBLSbf5w3DPsXVLqUITsIASAYdx8sLsK1YkLzLa2brTCY
UxZon6Jac6yhwWdIG8eQ7W5XMqMSpGbMzMnh6AvlE+4baPQvXknqk4BDhBzp1v7vwDj9KXZXLn+G
X0rLMweKVTsVCDs0w1YcR2TxGuypreI2UkBKV09HIy58DtqPd8LHdmjgsLRtxpeMRkfoJ4TqEDH6
OelBrhIiHOF2D/qJ+xUqIxA3qjoG9XDUQzDoOiCjrEDHqTrmK8SHquoHD2n8Im1IGPN1eD4e1S0s
LrhO1wWZdh87XwLlwUQwdwZlbUrJ166AyRgL3WeVV2LX2ZFpdvJMyKyBROdhDUa/GQ1Khbc7Tq1o
BQEn59gkzVHOQXEH6sdYM32ypBFkiS8gMwQ28BMSh6gFa4Q5hlaJ997Dg4Iu9b8tVHf8hflRTnXG
1thIMAj9v9mDVAQF4U0LwOstJdxH4K1oWCNcnObh/Kg539HIvA1fitfjF2Phu6NitQsSBkPFHF0k
wbvnY2sVIknfJG4h7TIjPNlaCVsJ70YGCwYQyGZ+SEyEeF/SXW0Nee1jQv8KzMLFAZABPySdBiYn
DeHDEfMSIJ4bIii7/qscg5ljjV0vOAqoOONWaE4Y9CN7CimeL3vq8BZTFipV8EGPlhObgBw2GHhr
winygOUsMb8OJBPAzjm38F16d48LpZ6/mZDcMbSCPdEKSzWTnR5CPVF3fwwtkTMhIpghZfBlmD0d
Lj2MyGkgcbClIKQU4xC5JE4BGN4d2V7pcLmCzlYP3OTC08WTciQ/fiO+HmgSb2KDSnXYniABWHK3
MAcFyeXFuLTxqyxJOKMgRr/ywm/F5Sf/5Q4XDaq+CmmL4jK054r+IgxaYYVhv2L9gFv/gS7kRbwi
BeD2HxRDn/JTyX2jGiBy/LOWJmhxYjn8YCQARRS6fYvVAK6A/1rQ6ijQSWugI1A4sBwYB2gaQi9D
CMDmE5+IiGvt75x669kTLGaTkkbCbgVjDFHx14crs8fL5I3pGdONAsjF/lK54HeHZmmQrxo803Th
n/YenzNdskVZFiG6qnoeZRnvVc/UVTVjJdMtjAkcCeuQ0tY6nxrwbZsMPevR57oHKnlfhyyOUulr
0Kll51QzkbR1qgGyccZkDFI3kKCI2SfoBNCR5jQjSxLlnNoPEHi9RjqovsMS9yWkTlrBMG4T9TP8
4mgPq5qlfEDEJdfkw9Zv9vcdnAiXLYZPAHhrd3sizgr79+xK5XgFvLtXE+jSFdcdkwc5bOBQLxp1
5Jej09dR+dEHqymFM3/uc48Mm+l+P8Xwet9zPgNJpP2efcOdTiEUg1hJtvjvZiclf0wP70ByE1Ak
xgXC27sYHApsxcPFIOwzrIer5ScwxYWO1lGC5HAgoJvJB75KPLRMxRORwvLUu33ALu3fI6Fqunxj
SHfhErFezBizJdZYDuUJhZk2M2IYaHY+vcXqVKOdqjcUsuAqCw0SxAGtNvoDhw0+YucmG3MAxEcQ
iQztnH2bYiYS5Y0t/6ukRC1wnNtUIk+7Y7P/t+HCfec/tl+x+dc2+28qvkd+gKixRNFAgVB6lFtH
MbWzGRY534AS5MhDqFdmlS8kFEwTn5seFw1rLh8zHeLtZp96QhADliJt3NPY/viXpET4dCKf8uvX
w8vyhDDEAOVHIYBmsA8Mgy6OqQ6Kxrgf4j+Ohfgg2R/eA849nw9nEzsU98CHcEim/n6K+pkJDx3P
gKfYSWLZB50zy8P+nfbeicSIL6YbdeWoKNoaJyHTkbXCtJwPCyrUdUwkqNpkDJ4WuUIN83qFqjU5
s5Ocber8GxGMY527nATznaQPng/vQtWl4TZ5s/aVWNwYlEggBJr5GdQd6XJFXIhW3mmfrnrzC5I5
dWKXw4I05LAzJj9A21II7m4Vi49vvOOrPuXhBcY/kAXZE1nTIS4Q/fmYW3nybiMFq2RmRb56jd8X
p+Ot86HeJTmEYYz5Im5BAx26CTU1uFLr4Jt5CgxMhBoBCCBtoFN5c8y0PeXwmRrALYfX9MOa2PPf
YFSEoU61etjHbYq80nyS/8Z0lYAcBtrPy+h2cmR5aqmRQDMK34ig+gMNU57wu+WLMgUCAkQVlHsk
oaq+ZHiqp56cd+VqL+8RXgbfkXT8WfYjo4W2FpCCYUYLltAr6NDMIJOqEAsMLgy4Lj4/15sCw7vi
+Gg4xdqAlX+8Zd954aB74aBbH5sxJgoI6DAhtYJr4X163hv+/t0vcDXEH/nl/ApUPjXTDxAAZTZV
kQLFMJi44y3XSFDSUray5uNIFNf4CTPcANiH9JgWcf3P1owNgCUe4fdnZbm9kC0GQhRPaVdFKmuD
MxZq7Dqae+Xa5TP5NzZS05yeSIEraQ6Vh4/CCpUWdKovfkTwtrAgu80ktPHBB5L+yzawr+dnos7C
cLS2P3+97WNTzuCJcklhTDxv/5DYzxkiQbdlHehjuM5WT5nyitk7oSvcUei0viCWom1hi8I0DuuB
IVM7NOKwQxn8ScmrQR5qDEu8M0n/JVtKkobQLj8y3GjBvDQwawZq+fgwFs19zXRoocJq6Q4NYW/W
0jpPwPz0JlM+S0v31TyRytj8js6gyGDI8zah6uxB4FScmi2+8iotbA61nDDBes2/KOvvG7XeXW/p
r3cwJN40PXV7eLGXHyqhtcXv9Kyt3bszWMTLfNb+PacAfxoy2muAMXWZCABTx9Sb0eM/o1qtL/LD
ARyRzL8Nv2+6JrIh3Ze9FjZnF+bB9RbKfDZw83hN8FnTuxn2D9vaGGTaxGuFvsGIpQxp62w+YwTu
BLSaNcviWTSVrmg+WfLI/pkHzIqCOcsrnZH4n4j2pJPkf7ITjUTXyNdFl0RynWiA+PtoHNE2jvsi
6SkToXX8lf6R38c0w3SJdMBuRgKym/GPMRFRMF3d8b9WmQeN3JHoj0cfd/R2+ZZ4EulQmb4336Nv
OWIxM/osA+Qg3/bq6J5VkbV8bxQEaChwv96Fe5r1S42u6syE2fqMtcotLGYEdrsxl/d88KYSqdym
iarEXNqAPflgK2GwDFbJ0smQhM0JdJARAzCLgd1ih9LUh563uK+f2EsxmP8NykxevGF6jB4pI1PZ
sK+UmxtcDg69L9WEUzPiIJyytdWtCdUPPjr+tYyKIUZOtMKB9TaCQGJLcX/e36N80hdNCkwrnT3r
7jDEO6eXCVgb8Zc9U3hL4W3ElAru/OgGMe/l/Y5gYXfkDcBbiJPgD20U/7Vu7ZeTE9yBjYygG3NL
DPWEoEIfVJIbHDycOnzS2+jQKLhYJ3BvsDfLF4WfB21UpCIAmdKWIJxiWI6pWiH61n8yvCn87Hv2
LbpjN1zaojESEhIIjt2NmjC4AvGEmPci6jkJrjfWs52+6l2Gipq2dfS+ByV9xouCcmBVofbwT08f
uDl+nRB5MF8+QVy5LrR9N6ZuVlMFa1RUbzG/qvMWxPs1NphQo3TNhZ6gd4T7hJF8te6YcDb+N3kl
9d9bZ1EZkDT+6A0U2MGxzvYLGNhnI3AtoP1XwI7Vo3hhySjsJ7xKJmO45n0H7I0A/G/LeVS2rpEc
51pQ1Z4B95OdP1h06PZQXmAlInA24D1GX6+z2yJukcMf9mcLjUHhWmGwCC0Gkgv2Sxot+aAk/whd
HkBOL8LDrsmuNFEHeGCoSOGP3J0vFTbG92JC0sLgoBYV8ogPc7PcbulsoM5SIcHiZIj4xKSNmdlJ
xA0wlb9TLFGFQ818zCzYxkj1BM3q65n+I7yNLPj456kBgHaGF2n4zDkTXFZ4CEM1SD2qY+E4gntf
zazcRkD4gU8JsZrmqPWw/VLgwmAg/QsU1nQ9ouTCUODRCDwOOB6HeqpSsAYTU/y5mp0PZHYPjUxO
tClug9vrupdWgprLHILZlNWiLPKKyi+vkWwKx0C6risfyBbKOpKl/OidNLwsOduDivfAvBG+LP42
nUNfiYaXUzm7BZcMWLpecBaaOF/mS5bJWhes9/YPcvtlzTN+BZcKgnRSDOzTHyYmi8ZVSBcZwhkY
Xyb4wVB0j0+ZueZuZN/uQB98VfU5buttYwVXJPAraeIU0GLnAcYM1R7rhcJRzv714353391TGwqe
IXZ9DLc8QI8v1VtpK7FwnzDxa4mBP2WeQBIzTUA/AGS5Bowhzt3ymhpIdgFXjClIiJrIY7YuWiJo
pPSmXD/OY6ws2F0TsmxHOyUgO+fAqIjh1Mu/JyD3yK/a3/hdbmA8fIlc78CXzc/q9xn+7z4AZXjV
i6HWQCmp1reL/TKJZR+YYFfNIDOdzRVoKWfQBFlkbqeOHThOHKCBvfhy7SJY7SFzEIZfxhwLEpTf
JAUyqkoh4N+K+J9j+FDujxvsls8iP74TZBY0TUWFukqYFLCZ5Xf7AWlGT7nXkPf86DMPalr3oSE6
8scFDlG55hVbuoWMQ6EnfpYtvdwDMjEXWosp2d2hFuKuwh0k7KPrvo3oEl9rdXJFFC1nz8BM4OGy
iJ0cZcfEkIHYM1SJOGaMh/JDx3/0Fl2weX3blz25MDkkWIvBHg9BuIE5mCd4VVxtzmuwIAfa/hfs
Znk7EcNEQsBAMKOuDit99Ozj92ILlxhMS2H+/UKoSX+KA6MVo8b7DEc+7zqHJQ1wgoGRstJ21RwK
WvSB+vgJhKxncp49/B+Urz4wsRKs5ajvw59KzgleQpG578OUFUnK9601AXsot8jOYF+7l9DCipzP
Uni1X0lUEI4W+K6l1RoIIWgn51U7xaCNCRCunQT9PQXtdZUnfYzvYgmyzt29rZTQWNxXF/yiGNas
4BmjqEGF8IzlISoDKysn0vRyKObfVTnXwf71lVw7P1ptGm+6ZCgFQNmbaxRUsSB9/Cb3wBr1Cb2d
0QkxcuS/pYh6df6Cox3MKQ4AWSkaaLcC8jO53uibJIe+iXYK3MDVPezaybv4DiUPlw1bGj2CS2yG
VpgnZniJkYEzYQ1P6QM9uBYybI6enjwe3gMlVCZ5+oq0vxeprkILfooNtqsLgTO4hZGK2WdBetof
6m5hxTAwF9aCyPXRaSFHLMnOGRcfncSiynvPP3Nl0c5fGxZThqfiU0N8RWd6EcjJCYiAzpR+ihNB
4DqqUMTUY0ns9Kza/EMmRWUHOgUmwi98wXZXFoT5C9VUPTG9F4Ex9QLq8wJvqOQ8fuO17ty232O7
hh8J22FizKtRHjt3t59g5pW+djh+Yde7Y9zWS26rFqPD7AU3aGwuejhQNkjryUt44lIifPW2yp/x
96SiWxiLcvdYXTZYgKDgOFwP8g61Bb07GNRc3VkZdV+D0ix+TE7DS/DwrpAdm+AU/+YmPcn8NLIW
2l+H6m/FvY8zj4IbYH+jJgq1QTF4A7JVNr9j9wNtgmVFYs6R9jfG+mOJ2/+yICAIO7ZeAolvzddh
XUCg/TdhbJaw42Lc9Do4SnheDS4wuqjRKf6/B0p9BdIkKVyNThsrdCvNnSqDhhG/6jxqttcpGoh9
DxtCcFDirY9q/Ml+MOeRnbsS2fA5yn7o/KPf9B5gPOhgtba/jta4rtW2OutjtmhMROY6wOqym0ne
NSUtx7lM2E8h4/QdaMidhN5jwMeKbDlN2kHCnxBQVfBEx0ok/hPUS4FdJC35tSAjrvgCPDlM6luc
6QI+d6QmiycpTIev8BxTGAWBVpLlRfa8l5Owcso0OIRG8Py7IyYQgWjwEcfW+pYgiyMvZ4PbK2Ug
pkX0GoOHReHYX5qBsuAynV5QEmEjnvQjyDGgwl8gcE8/9qPr9Itf8nkIQ35GnwI9txx+ps8MOT6m
JVgM4ohFFBLrFl100i5UrHh6yy49D2kKAq7UuB7mnrQVvhgoqjqciQGTP84LHerTLZDCsxM2Xm0O
Dji5OAdAHE9yqzcEQ5a1HKMg1sb0N7zbz2rQoNdBQc4iX4pQC+BPUMvvsqCuoegKurHFTQ2dlo/6
HPXwPhxe92denrSPAZjp/jxsxiqxQpdpFX5IG8bjEVXrzYF374OP6Dhh9Lnw5hJjVKYPjI0BtbGV
qO1KTIsd4DJ1frcGOSXk4pU1WWm/qRvo/KHlZGaS/8lEe6FvgEEV35gD5kGT8b3uT/6jW3oyAKBy
9T/I4OBfIoOAK3Wxv1iF9WyiAGTWAXAioM9/vwP09g73WTuHVaiRvCE8/UTyMrbQNiiHs2bYwioP
euLd2RXwJUvrCVQ9X3dJQY7BwNIHgpRidk7vKdRxctTwBosqdqjfIA+pkLAMp573MFb9N2tCYcbL
C7J4Q+yHIBPkgz0mSQHVif9sB0ZPiNbznn8GLFgoW+bDGGW1LpyMSbFQ9z/UYDM55Owz74ms2QOT
HpqIz/KUnKeP8OG9MKm/L8pp51xBLrH7/+MliqzMisz4j6fz2lKU26LwEzmGYEBvyUGCAdONw4xg
QBABn/7/dvU4pyt0dVeVAWHvteaa4SKvP8uaXqxrCluY8bQfpntmLvN+uDPr6L0ehrLzowlNvRpa
Q2rfNulVLU8t7JmZPGFmw7icqIKonhRLxraTHjLTrvkMUrvif9Kg4l93EWaArdc1SveYAScaLdei
mJWLPswoKnnmaZfvHhiVm8tOSPrXo3Wx77j4HDg5ZLeAodQbb6Lx9ApeeI2+yyHm/9kCQ4FFZ5oH
CV/ny/ckw1xgke6hewEvcybcJoq/szFlmT+9ZnqdPOgeFu3pse40atcZTrrhbZJfbpTUwpaocZN9
z8qNZlqbaO/9ks9Cd5U5V2c4V3zsjujsBHrZ85+FmLKZAEFw0DomDflrPWC7mPSJb2pDBX5i48Lt
8OngcEsA9KXUQV9xUfyOX5sQABttxeR5SBIzGfB9dYVrP6UQv/+ajMJR+HNRZGBZ85hIqH77+uoX
XCcfdWcWNj0dCJCE5T9V2wzb+JhZE6ZMX60AyhUsEq+jZb5AfmdAiKRA/sGIiD8NkFicrlkfac5o
3IBOmoPY5bY0G5CCbtPmkIqlmz0PBj7pAocKhh8zefzG6OYzsqP6BqgMZ7KwVhK+tjeskoroTaeG
wzAEUUZENxtWVyDCv334WP5YxSHPG2PGRIF2uFGAgX2HD2vkjIOPN4po0YGaBfv9Gs+UAKxTQT/y
tBWD4YQ28DOnNtHKGoVRmW+9NTOHtcnpWLBKENZ1YfoTeB0+TFzdrMJtLMkAIk7smpMHSwqn57Zw
4siJgAZwczKn45f6c9kHiR5MM+erJcHAek9qXXHhIY3wq2qM+0w2afsjkZ2B/9OidOBeqB3cSYZm
T6vBga8bxWX4ZJYEdWAEAo1n7P+mPwt/RFwLmekC4I4Dxm3IRt4WJvvnyv/ZY+3BZUrjOCRmgahW
4Dq2qoF2A5AD9EXBSXX3t97yWXjtj3Fl7WqH+woXDbpB8hitd/B2S/9zuKLOkhzEI5N7NLJI6sOm
lF7UpPI0R3+kYWGkk6EAxN44+kxuQWvJBtpzl2hbBCI01TZJ6/CJFX7+z3EymxFQF8iI5MqLDMh3
3PkdfEcPjChINASvmn71evaNfs7NIwrII+5KGIjippxjgbibPpYQXiaF8GG0Gg+6P0vfF+7Qc4mj
up8ssWbaknkEaUmOxsFukh9gSA4SPLFFXJK0grwGaPhjz+UcpOqm42BslajMy/oQxphQl1h907WT
CgOjnhIpR+6ABc8pjSXjG4zswiIAyhoxbZVMDG8NBjg6EyDUN19ki0TUs2Erq4GXh1fc52sD/9Bv
KGQvz0im0XdlApew6lWoc8xaAzvziV35Mz8tONjjySAazepVDmVMXtmvefNWKyA7Lgv2xlwfQ+hC
MoLzFSqk6LNJkA+w9WMUjgM5u/p0N30HDBORV1MzIjFIEYGqY1hQ8HqEqfkUn+TwuhIVGVWpPkby
XQqXtyctFPx9ypvaw5uu38Bl1nPa/7s12k3kBpfFPhC+AipmYpCXU3jjNAddBXMKePOoeej8mMVB
SUVFQo8UYX4Mesx/XMeEDWBMqaOKvkOhqr07uWHI/akryA/9esnQLr5et5hkoyCFGPHnf14+DYwA
SXQC/BqQ+QY5FTZZslnznCYDM/e6qCgo8j42mXEylEEM3GpGIl42wwX9nBx5VUewf2F+LjqkpEI7
eBqZyIjSWraTkS7/6MONBCN91PDwuPgWj/jykXX4/0zQO9CWG53cKKXQEQWQFdQV3iPa4G6i535j
GgJcj2gxdT6tiR37FwatNLntjFer1YXWDW6rHWrUgqmzaEk74HzUKiPj07pNbWe4P+vvVYvJDG5Q
UCqxTRJZfejzbpfeSTrmzFQv5R7xR3oar0GuBPf+jMvpuJl8cUrf6cRrAYa/YgWKNZE4SDaAtVlq
WUlrukmyHhHyT38DDcZWQlUhoyUqVvkKvOi8OymHmjMTWNgrKhUDuy1s0lrkASRHLhKqUtDlZtXW
Bk2yWDF2k44P+WlJFhMlPmyOZbt8/eVfMJslOo3aBWUCtHc0OwAReLKRoIN2UNFfmV1J1u5hta+o
SCfYfdxS55W57c5I+sZHgvqhPsXJxFxd9O+8v+jcOBxI7CCdd8c6tp8cpmEX/1YOk9F7ar+Gobtw
XcQt8U2+IhOeodYF5cLTAigIjAIRExGeiN9wLCPVlkFvHztFgxekQUhGuMIGWhovSR82i6QJ+CI3
uj2naayCxwCWBr5Ziof0ppabdJE58DLV3tXEgXyTTq8MlVlJaJo4WgyPBQXnBZFFPIIhpeMqjfNp
Mv1t7uvbqgu7PlP1mua2Ec6aCYTfEaIAPFJw0VCV5cimq8ZOYwRu8TepZuqx+ZEG9F7cr2p/IsyI
TnKi1uELSO3A2cMzUE7XC/SIC3J+wrJ+R+HNgppeCgUyhTiVkiDREF50L8NLfYHU/hkLLgLemXWu
Vbn2QNaCHSd0eebSN5EUz5Fh4EUX9+gSPQ9HGMtKOMWS2lzxl1FBshKuBAYvX+3OQne81yynGkQH
Ojl6Nu4rOUG4ZxNjCWlVKCcgZaBgnL5dwc5VcbThXksmo6L+Fjf1rVQufQ3N0pOoq1ob4uboYBNm
pSJfz0EBWLsyOPTLIF9Lv5m3cBANdB5o8jJ3+w9OtBKO7ri7AO/R3vzWqHDVwbzj3XZatpJOGQjW
5rbqbWDpx71ISCHfHrIVjKehOACIxnIgH0arsZtuh4fPnx8m+EWZMTEnkkTDtXMYpFh84O8BvxNx
V60+2EkZPSEfW41BDwmLw9EzocvyFICH+nC3hLHcMHis+LEaQDZidQI8SWPOwQ8gwZbE3Z1kvHZ6
NXR3n6D3taWX2ZPMKsfLVL+x1kN/+836O11efaqwGpvln0aCkSWzJ/BKxtn37SNkphc/t89p38un
n3MOsGDLZjt5RZUDwX6ZRZkjjA+L5Wj9jqpo5H2mX79dJTh1d+HpR1fUh6f0VAbPiODM4+DYmdMp
/xnncWix51m3F+YHAl2EI/8KoN4cWZJ+iJ47IRZEGKX3nH4gbaSoxj+vCd/LBCHUBcy8onvG9aJy
S4wdoK90wseswBLiRwqsqhwKQRtH5NUDHzlcfVbzYBh9Vln8Fa4xL5++E9Ps30IUECT2olm/TZE2
T69uDzk/PupuMt+BHQ83ePR6iJb7m8Gs3tSiRSsojppDhWPK12mNfDIGLOm7iOytHvDZPeqEWYAD
1pAtHtR/8Zl0juX+Sw7lZ/KDP984A76+zVJ0TzdITcwAfbQLFBwD40qleLWsOmpDadbd7CLqKelA
Bw9UWU1HyxFePQV0/L/LL4MzdmTnaS8YPGPFiIVBMJqU5si50Tw/Jl1ntBguBOM0t+uov+j9EHqU
Rwgc+SXhepnzNcVMG7Z8LjfXGFZrnFx62xcWJHDbB9P2eAcnmJFqQp3t0VzfzsUhxUVnbHwOw831
nJ3Jj6U73TSHTpDFDd+4WR/vCsDYd6BssFJZ+NZyHdh3Tw4h017yfUkEwVJe35f9OR1HQXMaDWbM
cItD/TXYfHZ93Knw/dUgIDGuuYN6njrnZKVQjpbAt7LJjJGWHqDmsWWSxINLkTExXgHUhGqyTnDQ
rJAnQWqa1FG+otZ8iThTOgMCEfqnevNe03PKa/YvXidSDmKOx53h6uk2kSwLYtmDqhn9CcAWiYks
MotXtFvBlDDwmArSAGoMFJl3oudwp3YGn+9t2Gf9guUM0I62BXMWJGtsOlQAdJ5XMpu85mYSdsgm
S4gf7im528/EIA4zHPh9//xwuCssfnpAv2DUmhDvYqlDebc9iFRxlmkNPJMEeRFNj0RHNReYqS+I
ICfaGwVe4dDbawjBVXoWJNoNsfZfPoYkXu/8lmlRiFt2URpoS2tF5zpCGpi18AQ0Xyb4AEwePO/f
O6UpG0tNKueJ2KhkocwHIQ4S2+u+3I/c9zI9CXzBa8/1tp4VURcKvxDGAq4oML5dbIpuCKQQK35l
EXVDfYhyYZtERPdACoDnwvDy8KOKvk0/HiKO3gxOH1caqjUOGi85lV4qhDkf1upTJuLQ/lLf+FHx
0/C7QB3Q3ALoRvKGZhCyn2TftrzKsATe52L+PncOdfA5QfNiPvPFAkjEi1LrvZZ+xSwZp4K1xBAH
tyvuExxz092yU/xOz3V/KgYu+/H8T4rABWzR4D0dCHwyZuHkobXbmg7UvXP03zPUxW+3g7AH+KsM
uCRRdxYLol/lSxmYxK64N2pHdEPpugq+YbJu43Sdb6ho+8sOJNmeSqHIO0dMqHffGDcUc2ZzPbwK
oVyAde6zVek9Y1gpELGrcARPQ5XYRwQfjG39xqD/QDH/PTcZ5oNi54EOQyN22BkU1WHBqgyX2ZNA
rKXNcFZ6r1VyLg+A2cCoeDXjyDkATAWBxMX+nGzrnf6hbNRbmCk0pXHqyjalPIx8sS8dMLPZdIRp
aHpm28rPT/EXvzA8wIPrr34MMc8lYNRCnqSe+4sFeo9zNyTYsFyNJ0pEfTFMtSslDnOfkdZZDGcD
wYVRi/M7JALoMIjuODJjHnLuB1QMpQcvX0xgwIJJ+uVo8rodKM3kWbaihCpdvIPwD8T1wqe0BM/j
dRoc7qYMktVy6eMRf9UyRdhpfaL7hjgWxnfsEbyKrLG8P85t3GdREWZnH7pojO8R1iPaHl3odSCw
ilxfTLn4egL5UZwGFGwxCxInBefcc/7yOe+yM5sGm/lO5J+zSLEHQVfMv4JC+XKTIwLvDdcoSOdz
jlMJAYj9TZ8cewxSGdtx3mLrkR7lmMsoXyA3xsSZMmcBb1N489+PY6/0RTQAo+xyW/vjw+hM84sG
rWf/rDTI0JleZwV7KCQQ8p6G3gBgfCdNP79Iyf3CHM46E9ETxFIkbTiI8qydQThwCGghRGKKQhoD
s/htMVzyrlO4MTcsbbDMMW6+RMjjlXPuzA7KvojEh80h1VKwU6PuCZSytx3H8oLBa0tuG3NjEswi
CIbatsEzOBCOelc3yY2nBz1gKs9vL7OboslyWdLpJmhrIcP+7PfN7gxsmufBRPgXfBh0QIGh++N1
ol9h5vLXWlTTP6IwzQNdCQYe2RbTbG8YPtgIImU5WP720vJNb4rvFShsK8bkKUijAXpEwCO7GYlu
u6g4FKtzeiAmantDpgPo0wppj4J2DEtIvzBAypS4aXVqCEzuCq/d1AKWR+WjnYE+oJi+JA84l3WL
3efDhCShVMQME/iWbZwteUC4CQUmhitd45UaCYzAVh+QrgJYcqCkwL4G71mK41WG/RvOQoHcajlR
4cxA8O6qx8TkfXFeHAJkaxB9IfXKmS2FdKzDZnKnxScgvPJyUAJSa/CsYw+xxwdWpf7LvOs9u/iZ
zJ0rlvrLYKyyONV+u77uGPWqMmPSE8yOMRQIXtuhMN5ibcwg9Ry57ihR4bG+mJIio8f/o3eAEgxp
6iVgCMzcXrDVmFMzbFA/6+uF4TouE/QubBwEMQI488in1eI+K7AXK6bfaQ8hUkCU6wKnaI2Qlslt
+ZsPt/lxzEgwpcIXuLs2xowAgHLJcPG6p0LszLMlTR8V+HdNDjBfLZ+MJNPFVnbLJTpysT8xq+TI
uXfnFiSLLEDhDhkDBTdyZZgx9JQ0CFSP7NUAMTCf6a4vu+1nna+5017YzgYR7d3ksaIdQPyBss/J
VhgdBKl/CzHAWrwOqX/Hk4q1KhoFGHXaxNkbgyixnqjR5BnzLqaVNQbVGOvTwZWrPqMbLDrmz7Po
BXzZ6zhjmxhEJZIxBBORc7uAuQ+GVePor4fQaleZF5NijV8SB8BWwjZHYv/ROahfxvSHx6p7SLdX
nVedyv+vlXxj3gZNj7kNZSpHAoAOjdLmZQ8ctgAIe8m2WiGG+ltWa2Ev09kA8FyPOCYjR2zO5Twl
v/Y1l1cYMMfE8SLKUrCDSqbF9DP7Bq2jLKt530MhF/U9/OxhGnOVjUVSnl+uypWsMKuFopEdpNPL
kzbZgQ6P/aQ+yOiXVr94d0C3tvkGiY0w7bpp9u8FzH8zn/HmfmKmf1MUHfXqPf9wn9WcXYTd7XOm
M+kfno0qEU+37Yr/o3nK8OYg3Bqt5G1NR3VFvUqt32jPbY80iC0GSLLxie+xPOuxczIwYSjEqASE
Z78LOptf7Tz0hssqhPZIt4x2fQvrWmGGeu64MpvnGjXaa/4iuWTP+PqxGYtUkhqvPoun9aHlrlay
T9iQxnYZstixD6B+wySGwqeDu+vTQiFOQzyYd7WUNNm4oGkfG91Lo2Pxi19XG3Tg24NvVBhwAAXW
dIvq7szdiiIsF4tx47Al3NCWqM3YbGM6EmBrnBlAk8mfbrjjAQPfwsA/QR9M7mbXZ5ZWx18Pgw1G
AF8tc9gAjav1sQuP4nrkjIj8KmPmmGf2mG0x78bC2aBxmDhvCufrJGaDMLqOfkGXehw+1B+yTpHN
82Nj7J9HS7IHoKgtylkZpFDAwGYXV1Dz1n9bZNpgawMvG+MdWDE8BNnZTZSAliRC+cKisb1Ni3kV
F/OezagKeJTQbe45Gi5vPI6ePtxLizb+hkPt64RjD74QgUDCU6Oadpf1vrvsrJNIWb9xBXzP3rOx
V3EoBBuUXZctOJlDrBRrOhaJYon/ScgKBLMLjhLrfMf+sQfXeKIyBMjRTuMbNK8+5mgJZz2qfIww
vccUJ1rCzxgHe6AoDPdgOweioRHwF1NLFz81HWnyllEiRJKenq4Hk888x5fu5fcOWFfEo9QgPPuN
9c8L7JzHxWNkYM/cwhciCnDhVRXnWDaFBNHkITjt9oXcp7Om9oNOxtINKoerMa7IAxXgcDf93rWE
XhX1dzx0e6R8Zf7Nvrm4a+DshT4mmcvRlb6MeXGPMTiOqgTYcPFQlWCu+VfhdM8A0tWs52HDwuNh
Y3ic4Zc9KcKwhyfpITdyDhSWKzpiD5itw6+NhqL5EcsgBByjGpTPGELoxLUCO2e1t/rw8wwLr5n3
aK0818sYGkriUutQ8XAHykohd5Ngcpc7xLyQcoESncoIExumpA0pRRrNuXSAuYf5H4PZrp9uOusS
Ou0pm43X0CZx6uhq4ZheZutvsX/qaoxi/C9sGV/g41v+f6yaoeiRwrcadtTD9uAffLqm51Z0PYz3
v7qirl/qGke41liLpsg3FdUH9tN8f823RVs1Vte4yhl8b+vzlfhFftX3MSIzKkP8doWN0W76M5OF
Xxv8yPbvNnz96XDz3Ap3QeOp6v5D3eprbh5gqZgMkfIzbuW2+NbP9HVx6+Ktq+m6ThIA92GGoenz
Fpqm6fzvs7N4+Ri1n+mdPEiNmWwm89s7hqxY++kcJNb64Q0W176MS8A0/WjS4rUtQpENyusM/4Zr
B8eJfYl4jkGiQM4gQPUvaVQsoCEWJxxjYdowAnu5pASo45FQo93i5IjbzXdFCsmWUrQXJKvCxt6O
MTl85Cp+P0OquvYE3+nBmSlG8upIVPwd/THA5Z6R1w1oCIEuewIOMdORnXr3WWMw5HQH7it6BrA8
vGqRzDpTVHIIqGnk4tR+6btVPU/sLxnog0slY+fvjKF4Pi0U+h0UcBRmVALY1FAAGFQt6VIOYURK
05xV4P0nDSJL3Os2JBBjEELBiICMPXEkTvD+qd2wIjIkvgcMg+GY9NyMOdoz6HPqm1tOuXpZsyTj
hDOhcPLKGdU3/wXK/NYwrWgoS4BxoHHKZzyaGBCO2AJxmyHxzxgi6/05eX/W3RkPZGQYvBMPBWKq
MFPfoW7vwWppsQwDDxiMvaM0Q4lOpHDcnsSsVhjyAj+bo5ZVDHMraJnwBEDjttSqtQj26EMO4kqD
abF44A+KBdY5w7tGQZSo9aco+wJM1TbYCTP3GTlX/xeUxx4mgwHoCz2FsurGnQPkN8YmMOtK0Y7f
W+EM++xG1xn8SYB1ZAbgSJJT3IgIMtKuWZQ6CqnXx3xLDiKj0q7fGijondFbq32w2SKzslZT9xko
l513W0svja04/rA7d7T8hSmCBhpOKTJER3YBUFAYPVWr16adjIGt/jLpgYXkdb5vJ/lP7bF4b6lH
qJaoOq8UMvzfUVrTHf8W7B70HdV5fJCKLUXJuethYHhALrGibUVjCZUB60/oNrlRULgTKatEX+Zg
ZBB5EDVJ0AzoM9mEwUgpm0YBFqF2jkgU51vvLh7swEHQGaKB26enRXgA6TRIG4O4h2BcE3ln+Pc1
utjyBKjCnmMTjM11rFBg8qqRaQagwod4e07+/S3MiCRMUTqeMhlpos0lswR+o8j9SH3s2GPyDXlT
9OFMJB3iCsr3cJqFUA30aY1tYgnWIGRYuXHuqENLIECs4Cotm8bwMNVuK2SdBEzuDHTKd9z7rmZr
iyAU4jC0J54PcewW0A+ofFVhE5drH0vIhzjyyIdxB4Bwye2ocdyqp0qdeqfl0qPx4n76ePRVnFyV
wYoVKni1SeRy49hmYR1JusnLaK3W6uEr1jv1nDfFZmLBe7MFV64ipeRq3qA0tYQfpblJddZdAUFY
INwtRz63unZmZuYH/TMxV2EdUs/dGXiCEGxIqsAkgCinS/LT0Nq+Er0nICpVPjbw/4M3KMlfQ5eD
PCcesEdzRnQ83gBlvFeFn2w7EVEtFH42A9CY0Uj3UPgUe7tZMZXipwta8kOOz7KByyXF25zghOkI
jPt+HtDagttF/FIevw9FzL+4WXyVgmSCR7DwTh0v+tt2VrqNRN2H11u2B9LmfbfNlsV6FBf6bvY2
ExdDnCk9TfyD1o4xMvv5ZyJPqyVT6JvwrF5KIYsIOBO8NYrAXvjwslWHl+YiwOISB08c42afRb39
Rgkjd5ad5cAj2vEAaPFgvS8tJnFXZL4Gq/dzTieMMdo/GpBiPzCBq2ejZXNqidhuTnR3Es6NgJ1/
4+mhtnjqlVVtPyHVCM60ldUj0bJnt2duofJ71EOpWcYYA+r0HaqgnZZcESFMIjp6cfY3bMTDJa7W
7COK9+AeccA0ZEpSjJZNnF0Z0yP81g8lkCYghi4Ch7ER1IW/IoMJjG96fz8qfuU3kQA8+S6f+7iN
IhaFc5QJYh6y1JRajOoLiPEBsEhtBk8NPrummPSsvCUaISVsZeQgCoNd+wqLDOsPp1mIW7t6AkIV
Pz/k58hpZ8u767hS8S/qTr4nHhX1Dm94DbORr3842WIGqXfmdJ/iAn9OxGynNHghGxP3fkJKK1xj
xV4uSg22DnwoWwOLYRFNIf5TUVOqA/ED4ttisRCWhOKiKo2fKQ4OkVTcI0QEe2eV+6stOMDCIlNE
M4vHLbI6H7i998/ESAiWCnA0BfI3fBgvF5bXy2X75uA/bGbkerVVvAFv4t/iN4VrYqNvaf1FAUVp
NDAZby7Ig+Cjh58qRf8EnxQnm4EsvAKs7zS/a/y9LQn0uNpwXTAVvdpEOWJk3CyGS/EaSjwXHhvD
MJ7zi6lNGj2CB+uieEqc2eKvRr/NxGeoFbPWIIx6e7W34gGJhzXko8YPS9wUvoQ4l24/zlbcxR//
+dDHEA/ptkoCsFn7dUyxTtgpwfN8OIvZLIomG7Q9pNaoFLJ6HKeYCJHec7fvxNZ8goE20Fj6XDdX
DcQ+CHZwI+ft5w6mQ8wzlKmCzbUlWDjCQ0K4QwibDggrDkYYmG8MLOGXcV1AeeQtQveIb/45sxr1
HPGtTZeY3oAonD3ragxM+beUtvoTUSf2fhBtAPz+f8P/7pukNPV8xIcFKulssXDCA3sMV9NV5QnN
cJIyMErt2MvlGlgfAbZ6CzgHBTlU1KKiBEZfjYgbGqVNnSt4mocHJBiuYN7oCqy3gOokuxLKckFP
6nmQh78ZsmfsrVfC31McUeZic36PcAgqCKqIf5cRCgRufwtQtxXXEtE3uJjB2YTq+u+tv+z//Uii
haV4pzTQxAO3rPNxFUV3dRKV+mZF4bF9rYVXs2gBfxZzeRhmA2GF0Mz6i85SdtAMO7KDbbuhYNCK
DhI17wO3UMI2+ArYBKNWbHn1DFp6iTM3nS2NFs+vxPxA4lIXHzw/vfaF+Wht0X6ZnRXpu3y3Eq5U
tG5k8IibYdnAdxAuzwN1amaRsUcb/PWoJT7M3BTYtKJfBRhyzkMHBqkQBMPh4rMjXhfoAoyvYP3y
0fCE8VDFw1S0duJv8cNXxMgNLDVKdN52kzNhfgPjiIh5dTxWJtUPLztEB20lzlj0wPaFfC7Evpyd
/GvuxligIDQb+3DtxI8JF5aV+CWoevxiqfdR1Ir7gYh8NwXxH2cDVaxfPV7kNw0P6id1yxCeRebf
UgOQYAmz1PBQxrtlnlgdpoUvLCuL0hW4uQmGQRJQEzHPz/bFqWqQNRWLx55JEHRr1JcQ98tLNeus
Hlu8A1pKYILU0eMoDFmBlfHRPrKXpVQQiOqJjG+N8dvHNpXRLB6KZ7gm8E4QGl4GGKhhuFWBIqr5
kTFtyCQX532gQSi6XVD/1Kogl0kGRdkOrnkaw/OmH4MCLmLg8L3FTb2j4zNzM6HopzgtaD1nqUyo
VVCP2IS8av3g3wDhXy1FxqpKYyuYT5iwiILnxlRfaKMRqlB3EbAmvHTFhyi0gDSj1lpihR9DjXbE
f90ONMjaqQbwoaYSCgLqRmNAPPUHyRPrDAZTKz7BXIJXRRJbx5I2hKGRTF3aSAosUdhh7+7ZAH+4
KvMB1x2ptpGZD/LAMXfCUfmHIifX5rnGWXDT5x2qIALHLOYKmJeItukd4U82JLpLfJBgqH1m1+Pv
XOFje6ZOTrm11BCfBXnwZj4ZmQjgkQqL9psq/OOJ/OtsDuiHH+BtfjWvZGxDSdFOAsjcGUOK4CSG
Pi8Yu+/VzrhbY/1yNaE+uDeOFTG0PDs8NahIacXskUbGPcDok6NAOQtGa3fsyk0nj0vipJTPqcOY
EHgZNgYiLpYuzkQ6PNHAacwaB8zzJSujCA4JICC/CDVJkegtZJ1LNxgwziFkvePtWr0Xkimwef0O
zYeuPTd6KRSH3vyxHE6Zgc1+CFBi9BO9E6g3HIc39ps4yHRnSWLj5bh7OZ9tPG606/re4G9vS/gj
op+CFM2wC1Uak8ftAOfP2mzx58MIlLLm9BlrwetjY5z6tSRS/74WY4N3vnljFNDCoEnd6xwbRnXF
rBxuJwtbODwm0OP7wiBmCE6UuQPCL7lI0XC8dYbHEvsCHOO3MIjj83Cs4nqAmdSLnxlbaWkKsRrx
OKO7doe6Bnc+EpHcKCjhfPJUAjK94G7E0v6H8yuYTqmj+5RaIoS87tih7P2QCIdsH723hFv3SNvg
idjlKdAwMJYuzDHlfqFi0YbuEwoS/N/3uhs+6N5hW0naiEuMuLHavG/JTTt8lzwTGTno7JthRg0i
qz0O/dmb05pFxHwjYuiQpVhAqHzhoU0EQG9+uyCvnPxC0ZTQNnDKcIW8vcSHOkWoMJc3L1+EoEwg
5jPONetSq6IL4sISl5XQ5qScgSQ6kXE4CrAygSl97TvY8TQY0sTAtwnJRWJcxbrFmtHFqQZtN0NI
+K2DEJXbbmBJjI2G2o75L1M52IvzKhz0uVAAc79BE897Zxlc5ATXiUOJjZtMB0G/yxQKkLYVatUM
27UpzIgCwRuUgHkJPQEdNQZnvAh/oyMGSLdJue5NZXZjKs8pBIDd8bkfHcEluhSJL3V43FE8MuWm
Nr7wWgCSVLhwYy8G44GzaKCu0j1fyEde7Rtt+EjrS/oVPhuzhgGiaF3Z3i+oFxERyM5oDinhSd4P
EL0rWQTWSe7weDtJy9fpSju3+Pn1KVHwgCvnLAsyTgH69chT5oTHps9JiZ2S7XI+XtZz6GyzxCO7
DRRuzrjhQHdUMUfAtfbcxJDCcrddVOFnCleS1M3+CiLZB0RopCbsgcCXxM55uDuZn+A30AH1WcPm
qAoVrUPSDjz45yyLFKs2iTOMxhaY9+y14hotFUFlojPn+oZMgH6KEpD1dbtboV1+bZRldqqcMrqu
63nLsJsIIcYmISLoecOWKzFOI4BYDC4+57vPupb31Zp5I6NqwGOLzqxdgCH9NGO0Tmy8G/2nRXv5
sd644bJmYqaeuJyFmlirHwf2JchUZI8x8h9ud/H1wgQ6OzD6zz96AvkEK1y0pifIgTvcH+EBnrBn
ZJdn60f7CiQe4fRwhREJnpTqAzS5f+ciXK4mZslg+yCO86HT+1E/0iDIRs9E6cacCKIQTOUveFMx
UeaME3DI5GFpdIPsaeoIrWOtone0ecO+w0b8OK1VXfM02xN5obTmnq17a4BDfw1wqJvi0/bvb/GV
z78fKn/razZqH2xR19eep3tTATXqJ32qszuheJv+fe2Jfy/5hnif8qbjgqZzt7yfbBt8UuNtyj3b
J+5W/KE45ce4IY/rFyKM7fneSw3pkcwRuyyqJWsJMsoswxGwKA+BxykeDwDo3xf6+qH+/Z/HY9PX
S10X7zxEbN1PfObrpQcqyt3x839/8xf/+PeHX+YHxdfi17l5k5vm5gFXuRs+8VsCfgV8Fcfj7ziI
++X3xD84avxtcgTFN/l98aUubkQgtODA6/XT4SaAaMXBXPKE1p5OPU7OAU9ZPKip7i15qJ5eqSOD
I7esVEoQ/eR5e07N8aJcVZ4S7YLRjNmZ+4wh/5myDr/DQOHoU9N4VAmuTE7Mb53r9fQGNIMjOjMA
6H4GNwqzBzYqpteKrkSpP9iMHaWxsEAeR+MIroa4yacGGxnVXFeEp3IBcIF2uR5h7OV+Qsh0n0sO
+CfVmDuoca6SIUlYgUGPJBgd7Bp9jxhTEJgcsAgExnq6bzN3cxdbEEOifcndDjJtxSonP00oYTpo
Z2o0BbX+oZESegZ8EPaZKcMfxwbCtDMKl5fZ+F/rAUvBKoXLpMwC1DqVQ5CT2dVZD7hGa73UIXyQ
OzDSP3iPUHt3gh1zqS+OPRYAKSO5lp2vsGL8x0LvBCGSeoowdMSyXJF7PLQcKDN0IowWKUu4wImn
6OgINq2eemJ/4Ml90TdDsTe6+ohS6s6a1XElv3beUTuB8gpqq7X6y8Gc0WiML0aNJMCqjVGRztxF
pfGAgdez+vOfFUH3ZUze1NTkHwZq2M1pd45Rx0ps5qV267w4Bln4iW9/xV3i1qtR0B66K0JYps8p
RogTbawN1YKHx6mfcpCIT8JeDytNOph9yRGSvTJ6THhAixH1PFY+PFW/DruT3rK3LKPEw/rpA08c
YRTQ91JQ+ZDMAyuQmVzxAg209+p9EBz/jvXcU3IUF3mdMjyiDiObOoekdnxCLCQA1+lvsH/DfEwM
pRjrr4RoRUD9r3jo9LG76uOkPEr0clHsaWWPcN6cvkmuqtZlSeuzl9R2x7mGT6DLQdQREGXQRZBH
4vRxnMDgVOaAI8NYmsPOg2ENUYgfZ7d5WjLjZRyxMEmh+EWOwNkonC2jETDkQ+9Y1aQrTLyfM/Qo
nDTS8hnUk2uU8ziKZQeRS6XLx2HYEkj9mPzgY+AZHDBxIHkOt81RuAuL5TBMl/n+PVGmw3DQctiH
juDXPFyS6vHCvNGM9ue97W8quI7YV8WYyri3LU2SiDvcbUYLOUoPz5W86W56UD3vXmU2CGJoUvGd
HBFYSGp83JtdKQLunqIxCbN7wU7HZk/PYA0++P8ChGl+XyLLwZiucdnTi5/NnOQx2c1H8+tEaLe+
OC2j7BpMb9jiypOuh3ev3TO6XnkYR2/ye9HJ1h6kg0a9s2qkcHa6cAK+grLPu4zQ+vi+ILzuhcRw
IU8W6dIfM5m87BdUWBTFZncqzR/eG3iYfQldCh2Ll/G6p7iimbuA4gnDqATajPYEECMWfcvo/xE+
rf1Xq8yWsxmTXgM5iPOeZ+sBghRkGObdz2Mqhjk78TRhyn4nc4N0kumXnQ+OR0gBYifeN6hDrGHh
biF/g3ht17CIWXheaNEhHrBXA/gIenx31mehBMH3b3OiQDVqHPeGvkmyBhbcENCDJ/FPN3RcEDix
9m4w0u+suj4TKqFQlGYp7KMporb5bo412xDZmrKl2nQVC6xVJwcDOAH/rLAbcu26pBZfrqwLyxzq
KXnt+mfWOln0nhQXrPso1gpKMkwj/KGInxjOU/L+tJ4L1gxcNJUYV72dbJMH9xkgE76zKFHM31ky
JAOrAU2mxQRk3hK0m6mjQxMXU+qbXvzznwECzvzuvUjRMN0OYK/z0ktPWbSHdvHxaeUYfVBEdRCl
DTVNQcfKAAMKhlhqfvvfEgWk2SwLkHCEEMTkLhSr4YL6ivHour/tLSChU8WJqOD+iuaGHteBnOKT
o0eveWN37gfjyXsFsv3vfdwnoZg8Ig0SOPw6JrFh4t65X+oypn/+0HyjGnvOGNJQevZxqXzBdtOv
FXIeHPlcJsSQA/4j6syWU+W6NXxFVCk9p9IJ9r3xhFKTALagqMDV72dkfbv+SlZWEo3CZDKb8XYW
RSoK5WNlLvGVhu/EbFR9+gBWr/gD7et1MedMzqg7JKs17jBC4Pf9TbOwWNUQ70PaAmOkKs37Uo/7
eU1Y+2lrc7FBekU5n4wStPm4ICU9vDfIwNTJ/kAU7ld7TE4sSsdpwLbtiuMaNdc0qBn14L1BqmDX
RdIM4Yq0OQIqCAU7pXYb7J1tgoJ7CZKmC/beAVbF6pZmxQYbPf+5IxxQp+OV3MWmR27i5zmHCqVn
bo0cL/OvJMB2Rnyeq7mYWNiudmyPOTkWOJw6vRtGLiyDHFg5IbZZ3SkH9nGTfQmF+0biMMYSwf0x
KLPAwcizZlH6AZOuPAYJcJis90Y0ZQcpYhFiUf64+lY+KHBFRTmT9kiw+DzcJ+OdisUSfPAeb2mb
uDEG6MmRaEGV0r8R5HVw+SzEDQeXn+oRqvZQY4h6eYbqXy/TDjfUDVt7NGq56WWpZ+DNnuDv4Svs
HnCVoLRfBZ0qMLLwTer33e/CN0wD4stezNpPr0P7ghk2AzUf7a72oOOn3UnDQ6iY1y+iF7LR4zLk
q9m6Ehx982/LU0YTXIP2ysa38ZBA2b9gBNj6g++yWWAz7ERnm6wnyDO4cyKgwm8CjjDTmUVQ0pk6
mn11Hx8SbhzsPy4b7Iae5TqpDpq25uVaMv0e5+EJAARAJS+7vl3Nidoistnh6t07yG4GSjLK/0KY
O2BHVXxyiOCJVYpZdnQmMZMKhjorVaiI8YuewWGXS72N7upMK5e8VmMOkmTT4iWuw60tl+19ol8W
ZTW0iU2V4zG3Z3WWdaa82L1cmy2eiSPzPu2oy055fJTLG8S8Ag0sx52OqnIk2c34Ru/PoKmF0/Qc
7JnaZNRhuUGkLgKfEqDeTjCfnL+wbijW5mmjFmsbKhmDRsss2KFAoJGo4Sxae9VcwxfhreuT7r7I
rYeCtOWoGrDFBpU50aAujqcoy1rdJ+sZL1E9vKXh7QFPLURCpSwUBoqrpDtfFJR77LtRHilfpx9s
HbBSKOSWODk9xHsqym4OGeOuVw/rAwo82hYZfQGUjwHP/jmHcsAgXYlRO/401Hh4F8cOYZ/zo267
ZzQXJaXDX2Q87RCqDiSdrgSwOQvYb1OuxJhAuZN7JbbHOgBhE70zgskGya2Zw/0ztsQ+kV0E8ZL8
O2tSTLMvuku1BNwYGhuVABrhgSeoczlZnE6wUWVI/KAtvcaXhTV4zgAwR9rEOupxOtb6SQxTawYq
jJyjXOFc9PmBtCKgO14om0dQEAMqa+50Tfcig24IZ2WOJ9wKiGmBEpNh7HCGkgWyuktjUn5fP1yI
KcPA6goocwON1OfgqaHVf0NMHMFNHCD/Q6UH3dg4YOOBj6SvHB/BaQfXLzjhCKKDkN0hnZfE9loH
gFcPO6s+EhOP/Jsp0tVRurMQQIyfDNNHzoReDXcVpSHhWr/wF8o5pkV67b1Nv6Rk9enjQaecMOb1
XobHUPqCXDK9vcMsDU/4ZmFzaPsmKl3NU1k7OW6HiWx/704yYH6WZui1A3qVgnoAagOMA7LDGAMZ
4FDnwTrekONg1m6Jz3Lpp9DtIIiyOEoImwu6mD4L2fZ59lXDaw84ItRQP4kwQJW81oj1emNXBRkk
4Oul4z3UgFAjHGU5Uop/Ap0JAqIAIbJeEXuw4D0RzJIAMKry+NfgwVRA0IKiBWxAYn1IqCewJYYr
fiBSir8/pB/8AzpxMtB7+nt0YlVHI4uxirhonKBtXQLBGVSBHK6wvSR64wZo1eKT8sKxicxQBiIk
o81Cx3M38xAmOkf1V8N06ldYNixKKcZTt6GGi1UbKFrulmvOU9sicBJ7DB7kk3uETKjsm2/VX26U
bInRZcNTkT/xqcfXvYUvgociVJmkuEInM5zZWAFihoF7g4poOZ93QRHzcSdOxFNJx4lEn1kLYGRS
rhk5yZZgGUxFGmnplWW6h8zK0dx6Yf4gptPBDksCsrKH3xm9KIH+pXrskMqjpGdmN6dpgWkmAZA+
DhgU1JkPLru3QJaf+CUApitpfyY3G/RbmHnpnFDxLacpolI22QKAmgzuYFl0UTAIeFsTsqXkoLG+
WnMzErolV1b4Vnb4gWLFaEy+icTw1Sx6X34nhsQRvXyIB4/hLeKF72shbFGkhMj7hzOmtMIOgv4f
VobMmoaB77S975/rjw/+KDCuGd6Qd6sx+ZVUC8FvcemiFINWKyqGGZDceNu47NCENwzj57y/CO+u
4RsaimdgImPPPr8C5uIWNnsAySGfCm/DfI9HEFM4AxQF8MsQsTTBhHHpC02DUkE3gvly94XQoVHv
FPc6XGp6OAGDAW8HgitTuNi+wWkF5APJASkF0oHNlrkBFk440MyxnwVm+gEIinpBFAVB5k6CyWi3
g4qGhwsQodwcJM/RcPJq8B5i2SLoV6m26+ETrpJHh0igpUFBoK6xlsPDtQ33PeGWUGoZiEeIfCek
t9EOJZ4fUBwRHCUNAAUAUHqL336/73EpWPbxdtIlKfVvKZsMhfHiLKgGSTGGYYjNZ9gGUOwCLzjs
IOiZbjDZcZwNl111k7CmDmbGtZRt5Gpu6dQQ7Yi1pS0YxQIqMmAI/GBxwFv6PUUzvrO4LGI+9fJH
MKp4GyHkVMMdNMBdtcQgtC+UnckoOBxAm3V31Ho73Mjhi7bDJBakueNPlB7chFJYXB2cAXqQ70Bc
x3RAGBz0QnnRjz+6Rc91x+U4nEkbaHgj5oqIpgokX/D6HhDGj/SSNz9RMCKK1wxNrASoAYf4JnFa
NMa/vsuKrVcF0uw8j24meK5wBVGcMLHJb+nn3K6TBvl+OhaGANRUPm7UOnBCmAntR07amdwi/roO
GjdlhA7x4+LGuUUtvyDmyOB12mBrz1SOoqYaaIe0HwgHr82hQHZsXA7qvBctmHTlfHxayogjFKZi
WAzrYMTF/Edd+rjcwX8MyJEinWonR811kvPLlkIEEmKQHGUbYOtCxBE8VYhQ8rpCHboNeYXyb3FL
UXI72u7kJv9jZG6lg4ojTYgKbZSvyYHBYpE8I35PUZrexY0nJAuWJtSR0A/rXcqJ8vawP/99/ONp
QkTjHr7JBZBDpBNIYQg3BOig8l3A3ST3UzARcRw0yz8KKXHGoXSyYtjg94K1PbPo/bXPpagJ6AWy
BQ7FDcO/yktGaEUAwQQCkzv4we+lWIvqhf+lcCur+BfDlLQFAwEsEZQhhNdJfSrhLieu+2+c+scu
0SiX1jBQ7vHFwyd2/I/jgbYTmBBDH3giwlIBxeFIAOHYQKPHxbhHrMjkVsW0nldUYbDw4bOOI3vi
3yMwd2cGmllZKfzjslCa4f3ludim+PjVcWTUyv5APYfzlFdLYLaauKBgn+sLEo9ZNv+oDxHKKdGu
/6gt0oxC+WExQSsBqPIhbSFnLI+wQfp7XNQ6CdUWtgieRJ6c+Rt6yFH6J60kLUWX0KjdSevKWcE+
5l1wZ4ZMwlRAj379tay0o5zzv/b9cKzyF/yWTvL0/7WEtEXFnEKLQzPq8NpCr2d64idmbFqhjiRY
VLgw74W09FN+C0lHHuM5U2mpfy3ecvw4X0EcYCkK94Yz4fksWPu7hpeV4UouI2A3HxhwkgAisR8K
5dp/HwBZHGCX9GthHwiFASIDDoA5by/NJvem3Cx0KViA5M7yFhSCQL54ufo/XtAfI4jv5d6S3zGE
Gj1SRggN4u3+eh88Kukfsib5S0UFVOSp6VguPEgC75LwVd6PkKW/gQHKstyXMo1K63O9Z9K2pg6S
h1aBzHE5A8vTx5BS+Y7u7gOAAkk/fhDSU0oWt3GiACgB/YHxgaDuEF1djNW4RPKScgzyfkKQ+vcm
Dx6BFO5bEy49v6Pz0Xo0OOZonJhMzFyCv9/Q1P9aTNrsHw1ETMxAweColH+nKhPIvxP+x1eR7m/y
T5jfRmD/Zt9MyI/g9vNI0XmUA9p6y2MwPlJG/Q/oPR6T4yy0yCi16ZKVHAGdDt4LH05fY4DUWf8h
u+B/DAj4Xm74mpuU5ubGkM4r0zSCDv6a1R7PwlUGf5VEOqnPTcZfwAylXU50e16Njg11gvaUoUD+
pwX5kKFEvDJkWJFOzTt44lJ//7vxamx3sKqnHeTYpBWunCdLZ84C0gdeofivH1j2yq/fHKyMFRlL
XZ7CCcnBlzydXs1Biz0+DqRuTq1VaqBvHmGRO5LH5BT5H0m1nAbOXkyeUllvPZkoxZNS7njuD/h4
8p18/fc8+Qm611Ca6r/n0CxyWf+RY//NYMpE7kxpsrenTChFDOXGUSbSEf79Yw7911dkuGVu5yHi
vuUr/UWGDPlIx/ZM+pDcDOK3J728cTGiYeD690byHX3rv+fLIlNe1ZSVzv8+/r3R/362R+aMy8Io
LRcT0wGOUr6nEx9lzP7/Z75pBRnVpPMJZ1A6HCGcXArpmrh0/jdmyP+U2vkN/Mo+XGy6grwmxj28
lox70un+/c9hs+6T0UrGwn/vJI/KbPPvJ+lqf6fH3/47zX8zwN+txu+SkQTWy6uzxGBlwPqAQG55
NUzfeQTSzp9mDNXGRAYb6bzVMLu4/snGWSNSkml79RNndGPH7extfX7jbmaGdbCnc0aAEzqhY6gl
WxfkuoOgB4KM5oJlq8SuWpSBAgJGsZvWt1qs/QqB2OwX4xZtP5A3eDbMbj6Ni285xOTh7eGrH3yg
ddiumQ+ZnwodJF/epPz+fNsU5Y6+BlHhqH53WAUv2HHXOM9Twy3n2eKp+wAaxgcewyP3ztGjcO85
TGdKqSDMLjLxQwZhMMbwI3hALaI+HGRGbBKgA4PNufux4+5MLw7HPzYp5ZQGolO8BWcR0A+rnN46
Xive2NdZRGnT/OQ/sW49mJ7meOYtQPh58tQ8VAXuZ9UGvcjxmumtj5GqiVYgUfEqToAKHnOM2iim
F8ye5/BFsvNrUq7gECCs/edNlrow8l5k9WQxzN3LulsBX5mT0hmi4MiO6l7uOjaGqDJm5IeH1gG/
2hvIu+ER/tPBjZHNBJKx+5jE81+c1y0nfNUego7OXksibYjg49mjQIfm3mYUKERhdcHdsYtzb0on
Jk0I7HBLvFnMTrnuoQ/CX0G3cMnxc2wLwxN3/qoYEok7Pc/b7WPbTjIIX78YbbSLSglbeHxfpzdF
FX1mY61FidT7KvbJ8bm8Tp/fdp+w11bCJmDGEBhqM7+oyMLdx/r67pl44llUrCRkjmrwJ+rubam+
ViSvIHk4Ygl4m79gIZgH6tCdA6C68dU1aFDPiJxlM083zaz60qY2o6kW0rKdY0XVA+J98Np+jvfj
gzLp0YEef6Qbok0pgQQdaJFHiUnVNxS4UbGm2M2s7E07uh4REfSbAyKF8qB8NYf75L4oflgIsnzB
ORiM2+iciJZZvGBULlIVQj2/BNQi2lBQrBqiaecGZttOS4hxwatmf1CwgO5n2DmlG/MMW6KhYqER
cvCVDdWwu9AI9DbZaULjKuronbomhS8J2Rg6BFKSU4WkfigXiNrQQ/Xv9exRr993DI0GbwTKEHMg
dVKHAEuCEFvMT+bkhpVoMa+M6PSZwv7dpHnfwkMd/BNTCYIPFK/teO8ierUhJd9XWEDY+QTGICs9
CMW3rwLtoL1GSti00EbT2dlFL6/ZiMmCRxKUSB+kZo5++PGVfTXjFghSlofOQMpRn7gYqnv9x5x2
Z3d0abJTu0VgVENUe+jdgpM6p3TfpcajEVTjVROTdf9n1fnBZlNXA8OK79Y0tabmJ7IvdVRJVmiQ
KDiOhDo+IFof64yTHp1PxwsDMcQvHSksXqedd4QG+6yPyUJ4QBM8TS0iG43Ry5iq7/4r7V8pXhj3
WO0OXkpf4pew20i/C4x6tX5lwyq9ecVlpGmRA3OBNXV3cEI8VRyIQ7YhcujYFZWLLsptK6hPs/Pp
kATNZf4+ARFcfPXbSYZ1bKcnYoDZX2fEIgEqhCqEmMG9E6qfHfRK0xL7I22BbXmJDBvjpIhCKsEa
WaiHFd4kpxgr8+G6HlKTx/n+uqdEkw3RVHxhehNdOoMK5xsUpNVXZbhKYEyhm1hpfKU9cP2Ew4If
57zcKPijwX3CxYElRRkCHnRIWPtKJwrZDCrVcBAnHIsWcGZ4oDs1R7fhc20t9B2CmJ/83iewxABB
hu/y9tsPpE0fukuXwl/tdqoefhLPgRo+hs/YWRpfwEZd3dP+7K5gJ6hk/uoef35GNK1PMAtGfHxz
37p3ZSeh9G0tSvMAiY4yNI7kK4EAfgFRoBWBFvSMKNbDIHcfVeLesI24v93nXazT80oHFnC7gH5U
2T6dUKGGxXmwnrB84fHA1ISrAJ+JIiirr2qmwjxrG9f4doDFWxEoW+vu+LNsDKi6h9f3gw3GWmI8
V85aJokiKqkjtrMmCS6Fy5Msqi5wFyFXAsnECqUEBGyfSXekI1AT+tNjldoin6Y4foGUdhl9IHyU
g8/sM9NH9aTDxroKSKVa1l/dAr7CRYTlnZmT+heyyjGq0tLQ2lIyfCFBM74tJX6n4cPu68n49Fg2
z+OVCCbi40/zLD2QKUAtHy8R9S8BDgEIkhHIaNQVYCyjfKg1DzsEjOUeVYR664UFiz5rUBwaOAAU
kY1HIuox6ncKrMFEDW3MQ607mVRuNat2+aL0iykDgI1HxTYfXChAdqiD4591hS/cUN11lYd/bch+
A4nxSigpmChiWtwESM8+eHZAwM8xxnv2QYL9+1fVSlxewgKg6OGwmhJDa60JH53zswnDDiMcwJvv
EwJyrvD4NM+/35DyS7czvEC2Au8h9Ic0UgQCIESMsA6abDfNvVdkP6MuctI3q4aAVQjcvdKJSMQi
QIO4VVLQiZYV69UGuRtE/jT4qN698rsfTwPaaPtK6Fw90jO6LQI4fAeJrvFTV4k/WIxy9yJIgwf4
e6s9AEQOgc92bQ4wu35/nVakHrL+yBxhDToj9RtA4rKB/kmh1iTCoGemIbNYcmxIVbR+O9B9WGmX
Lh4S7zWArXH1DCMwpTV7yeQTmMFjbG85eyqYMAPZoTYLFlQ11acjYVkqq6o0hE9Y4H54xOooaMhI
EqJigyxyrQfY3AbYcHlEO1Rr7Zc/aUHOOwHOsR48EMBMvp84q+7s472xeMMKlJlyCNmxA1O018GS
CtA097hLuEV0TFXdfGutnxODiUxWCb3sMjAIF6z7fL1PVKqVFC7xoz+TROIayBYmKWmcz2E5NGLN
JSbILcILdCPkiG49RKvMbhTyafSBe/cOoXyQ47BSCXhK8IEcm9W4euzUWx+mr1pNu+bw9pyURYjR
jdIdXjT3RJK9QU2KQIFyr1PjApQBOsM3wPawbQY73H5Y3SOUZOPA+9oAUS54Eu4+iCO1QVH0iaF5
f6tgT2TToaneqiwxEB3j3H/IJtbmibDWODRNWMGSJrk1XbTGxDJH52xRvAZXqmbc+8ry2i4TA+OI
gY7B8H2RV+uEQgC9wmmDU+7fnp5Co3ejmm19OlAAIJ4zA/623W9ew/crvpGokPl3LX44h+IMfmVt
38mKtL3iGbX6r4lC2zSCpBuWELIi+9xvMcbtjMzPyjjv7M+q7kzTZFw5q1eyyJqNUcUNJHAMgF4h
NX09Bifl8/NbPHHyjwivSBJfsUPL6qvVnNKCtlU/HuRrPkHa+Er1HTMMnogcaeIAH2cuAKFUGqlz
v2xXR1CzzMgyucKxjWi5su8YR8VenavhyZg/1ZmDBzY8rHSvmtuPujzfB4+KDBU0AeztPoOXAyNo
da/obbO6IasjKHFn9K/moHTGKZK/dgKIqpx2z3Nf7cZOun+gbiILxwhewHanoWavymaXkhOXvFd4
kLzA1PRkA1DaJvEFDwOcW++DvJ08U5zb+yd2cPdxVi86zuKdzWuWt446lNSXelBn8/MbrxTi5xP/
YUclqCurZ8IkHITUk+Q5LKjuJTG2kQpqmSS+qsvqueX0eLRVWa1pVvRW1+D7JMnYyBNADqx+ls1N
ciGxDD/t1Otv44wLErmKUXr7qXT/ytGIDd9cB5vtlMe0bRDtAmpVsaPPrXT+aSYgzBzbpV4wi5Sz
zDqUz8Md/fN5Uaf75LzI1dm9G76r+PxedUjRKGw0q2MOP8Xr5Da42Kv0vUr/3EGNFBOsOLOjSzly
mFI5lWLW6sfXfZppUIL5a8Na3Z7b1zl+P8mTPD6fh+K5zYv11RlzOHekC2S0tMilnUX5XtX5yuwu
086o6c4yY36lQI0Er40+3S9sWR8Uybsxd6LzjHlHWq6rz7ufjVli7/ikPqW5Ks3qTE7w9YuRqQyf
7ehyn7zbKS1bqevUGb+bccYTimVx+zrlq/x5qNspx5Nef1lFwWJYmTbYGgfOkGN88DCHxMGPKo4F
rKsYy3T+vd4wChrBPtESaKyM6qCgw5feCW2dEuRG8G4Cer/Y2LCrwjPe9B7Uh88B81jx8OyLpxZY
dFC70RmdACaa3g0xCIg2/PmrT6KI8D+46JarofXDwAuUrO13QBUdxp4gg8rfJQQzKKiAaW5lHjRe
G2XV0xeJA4Wyc7C9WP2CgtiV7hd29CDJI76pm3FJqQoD+4vX1LubpM3gjU48LfNqL1/nlJHInsCl
uu1/gGiuYTfleORl+KpRyWU8/PtkbLwNeYPq0b/Z4ePB0w/Fo89n2vYz7Vu5L3l1ToLPDuv905Cv
3DKqMSh1lriKw+a5gjDKgbDFOT3YumhX7w7fB7qAnkc4T7yoeKBGplT4CD5MYPmmee2NYqZ2l/Zp
kXOzF3LEHMLz8ntSfzQdm9nsBcPozUrDBPJ1MPNREEl0XQNE8SkRcSyt7vjB3ro/lpnQv0MDu88k
h/yCFP/KlGSVpffmr06EHT27kJpSVghcn1uC0LbtPz6bLgzq2oev02r+x5mecjZqXJujkg9P5Pp0
h4u6mar55s6QaEZXi8kjgNiAEWzKRkUc+zZC2WENfv1+Mt1kbGbbkX2K4dYAN2jTEqLKWdKGSLYQ
g7iTD20O7LxPFTQQqYzojbjSVE4dWNVENI5ursKcJ7IlaOh/5DgkFwO9iCGSU6jHkuwhnmyUPd5j
0oiOoIWYoJIE+phbhYskgKUnzZRheRg+ZhkUohGSFbbB6Gr09TMPZGn+6Nkrlv0vXo0q6IKqxBUs
ag9/C5tYDS82GLdrnqh95YiRmSgFKZ07ag9LpXaojMHSrvvHkNsmh9SJ4obAH5zhKlnMPNzHLp+o
mC1M8ANVvu+/YGIpDgRmz9pihHf5xusVUr8iCwlc3qaN1YNqJkQyjgffUGNdsN0Fst7pKB5mHx4m
vAjzdmR79x5zY6tK8Ox9X2PG1+09vupv64sE1MfPaYo9ZkQUK0jawVhB/3d6WNP4KvTfBswPpPJH
QS46vOZBZ1nibNc3fhI4//lCH93nDbsZQqFZ7i4eq2L9nlGAsLdMxFQExhULWygzzre1dY75L9pz
zOKUxauvb+zD+Vjv8i9tpVCH3V1WyZynLe+TBocf0fNmw8/6+QvMEdBHQmfJ3v3uczpUr/f4wLkU
SvrOoVpSZlk8x4rVK0cC8K9LvMatyeeXzClqMDUjmRi6wl7qgG+x4UxFfvFz03unH8ObkYRGrokZ
XgeUX+gerOKYUxHRIPNTFpfhDe7etF4VI22BSXkrjZnvudKnL32VTaVEM0D2corZmJS8BDctxwtB
4/t2PM0Q4TO40fBrKkIUBJqRc9TDFtePpe2/BtzCrFvjhAs2f07u35TQT6CjVLFQTOEge3j8KfrW
F3wlad+7pO9qh2aV9nHY5lTYVCZkZfVwomN7+fVmIUM+ncdrWH/uxZrcfdfBaUq5gPVFpM6Sxs2+
SNGy3u6beEPWyaVnLHT0aJxEd5S/eviNmRhWcOXuBsq6+2856TzcdsuYjc8Um6BWgvNakzSS3p2c
oDVduAK+WEAbAfEMX33W6s0wYy7ocQvgGJzCZ1qqm3aXTmya4kBVY9+Q4a5EuOlq8Mp6SnybKSfY
4PWcO4kZp141b1f7qcRxiK6Nmm/RrtHtzavNlE3G2bvE+dHuVWs2Dbf4Tc1k2ZmxWevitCseZlUk
do4RjXYdn+dv9gU4VcQ8QduoCis/MYkvho/hVp0pzJ1/zQ4zlkSdkfZy1bWBdyLhwFg3N7/K5LS0
N2zQPzdI7c0w/2J2JPTm/vsEG1ld0dTPjLizvMo0ZB0TdO1HHDQod9kYcRkuluywURZMsJCVWI/k
cbWxnlQ7GNONRQ6TJu9hVC6DNQvYg12LYT4jeb8LKMueKNInhM1RxDHd0+QFSjAv4BCUYjikA5us
8AvqfD+7Hu5RjVcS94EH2c1LfjFMZGrOfqAgKwObMgJanJ4+BikDK2sDDaYZa4Zg9emtKV0gUzAi
gblEvPAcyK6C6EpkMheg8CSkEPSntsWPFxpFMsLgOUAhFOzuDMSk6FDnhcwKdEJKd1+dtr2tAIjM
emBIXf6G0gdC+euoe8Arcdse0z2QYqzPi7CJP319gG0MJaZDuriMnKg5PNBwVoJuz4GxvHqkB9gv
o9IgnRXojBiqySeGdwAi5Bo90DqTCcHcQLP2TxDGx5gt9oarxezc48Qf3g7PQL8TDu4+qgtUDTmM
CsVbNUEzOT6DIVICfC3LvsnOiRLFohO3QxxQaCOBBMpfKesDsMef2BxdojPA8XNcE1YBFBg17gI9
yAR1gc8yHua9GopgFceKGfVC74qwPdAHkLpH/3SfJTag5tz2Myq4wtN4RM/ZaZJERdBG2gA67yDz
3gMN40Lq1ls8pwZtH22uW/b12AqUg+iozyB051DnHBAS2EhkUIPinIdLaQ/WnyiUB12C5ufn0c/P
He42pjB9dtUImLvgfsyqcxiCuEW0kYBD/wzANN5PC6BN1ZA1WGoicqU+O6jwEmhHVBSqEN0YesQG
qWkWUZN+SK8AdplTrGZC+dZFk4EEZYXi4JBOrgc1LoCcYLYMzRF2i8Ft9IIfdJ6zCYKWep6jHo8I
nXDvWOjgxeVlE9Yfbor/MhWw8LghXQORgYJhJQs7AIMf9r90OW2Qol4nW+U4133dN/raxgpM97UT
3wI8NAYYg8AiyybAQvAQaIoBOZbgceSLIB4HjKCYEABV4thjBOnMjLgx58oY6/oR1Or8501lDAzp
PVAjNrP4sYE9+PmeFHufVSAZKc642//reZCMSn/3QgQD0Yp1yCvO15jIW8M78YphOaDOyJE9PHNM
LZ5cakKF0cIppJKlmE/jXQdqe2VmI6kiZGXA1SG/cBrJ4YOe4LnBeKG4+Sgd5aE1LwbtHHh8fNmC
jn6bEKusfuqbUzWCPwcLD5sObsH3YKou6kHVT4adbxyWWJr2mu9iIGZHeNP1SX7guwdGAJ2FM0L3
M0B5F0PpR0PxRldRbhF54NDk13ivEHZ0AFfDVRuq6Nl7ExaZRN0k1Ne1stKgoTEJiLnVU6bMZ+/U
DMzG9N4NZRRYs7/2KoOotmPn9/GpXhdjxmTWvJBW2Z8qqd+89ydtiA8yi9hTFTP5avcJ1va2MciL
b0cJUtCG8liUMwPNt8mGQ8H4g2XTk9xBuiDLKepo3HGP0XkiMdwFXpHN4PbpM/BSz7dJS+gz+gER
bJolP9mMm1x37jCQA5i27FhzHGYCdr3kBJ0kEcAk2ZWw1D6iqzGyjS6bpx7lyTsraDbzR2vbQJO7
rrEramT704xzHZiHm6EzU0Ci0UI3SHMN3S/vA+ItyA9mejYxCsFX4QYq0KPspcF1uPvJwGFwgWKC
Bwg86Uu//U7GnRmLTKrXl5/akADIkjJr7SpnXztDEPXgnFNVhqaMSJL3skgYv/WcjQUnaCBmaZRm
h1jbrmoU2hg3Y9oM9IcmLWbug6wJitfvrF4jUiE8LHSC8/iFuYcRVGC2+P58pWRJAfr62Q8aB4Sc
d3bcHsLiEeZr/huhPdZy+CJgXMvcMZtVoeDoRNv7R4QzsOiRe7EgRxIP+iyINYFtpOo9x5SnBhgP
ENzJ2ojQvSlJfn2hBH9gGWZTSr9RMTbRKbUIGR5h/YMNwtd9z+hHYps5eqKJ7ywRmPrGj/Z13hdL
faSP8nlnhWkiKfMO7EemecE586EeGRjB4oz9JqWKPSPmmCz4PhtY+l2MQcK3pG3NsSvztW0W6Tu2
McANLJooL19RVqfo3gytt87CBHLWu3/5sfDNwxm7v3WwFXyTQWZEDxZp89t3ucO2d519nZaQNIm+
XbDPeD1dC9CAph9dg+sQHDCVm1iy7HvXiUPYjDPFA6pvsfyZ1SNn2jDUIoLwT8ORuUe5/zVgVxpc
vsXpCXMA7xkBr8Yv5g19Ri0OdxvAjfETjsyc5Zu+T36LKZ5/99EJD8nPSI3u0aWPizCxcGwbyBcJ
8TKS6R0QjSUWFu4+68ProEFX3iHnCDTjsrxEz1+WKqwnsakoPBZRz/V7CJUQ4eLxgVkzjoObU1T+
4jAaaRGkoC2BQLPGT2Jy36cofEfmweyDIRCiZlPHfMXnfb2FMG33zvPJk6yffECFkL2HssEjLp89
Q2XzgpKOXfvkBfcMMwOKYjHuipSvHwD6IF4pbGS31CWXt1bdzws/J4jsJ0Tef07i+KiCicDf/QYX
+DAZpm4ChQLyx4K1XEJIsKAFH2AYs4eD24V1aukDw9Ws8Hb6nL1P12Cj6d+w0mIzM/ntq2wtNh+C
MnGjjV7xK7ZH0OG4EtwsQmwCFP/zQqHxSW3ZvGbYlds+765902411Tzh6oB1ns7ezO1AHsHgCKZq
DRoIOly6Cvj7roEMucpXr/0JgN8SRQn8/SYV42ywKO2IKxUXBbiJXR3UcYLg2UKzgWFNSCX447Oy
ZNGqfMTF+8XS4IocrZy/Zq+fiCH7/AOolpz87oHpg8IJqewQW3TqHeLvS2i0RqGene4nKO/BHVFs
HToOeboMLkgGxEbvAU+gE2pcPK33TFzuhnST/D5wVh6wXAdNYi+NTkfdk+plJWS9k0sjw4xFUgkz
FATDfXtgHKugcxLVyHD2nOQLdNyfg4l4xy3whd6yNL//dH41iymBIpN4eOVmzzygmctopD3yOZaD
cyCw56+6goBA6B4uNWML8uTPRfWzDgudaDIBq726vZ8lckrGIkI41wSev9gX09m2oO45y9IfVtIV
m3buWktM/AgK0hxh1tP0lGLZ27aUaS3mIa+0Yd08WeHYPojpGTsnOhFTiNVTOjInwquof8EoUrfa
q0En0sa4cCskP6JcIGLgQrUFetOL8A/XSbwMtxMg7++bOr5oQJ7D61/oUUlhM0I1MXq/2SP0+YrF
eQUD+6NMpb5F2TKQaItsqc/uzDX3tYMFpUs1lCSiJryuUSBljz6bPbP2L0Olf13ffZ6KQdvwMuR3
V6N3gmJThXpnn576iTO4Ge4T49j37AS02MknCQYRUGKg/uJvqUHgopSt+jq55dja2y9crp4rUGKW
TwouRq/wNsHaCtr6NXZQT88lupFlG1ScL/23XOPmrwwZSbtfifuMu8fbG07F6+xhV+7ZX9oBDUQf
nWAVE817XYJvZ1u8I9afXd6w2UmI8Xm4F/zlQWyOBI6BZM3ggmdT5EldwiIpRLyITBRbdswZ0VXi
Vo5GpUNNSTrFc6T+oJQg8DkdVCBdl6iz/6zp6ez3Pigtvu/0kT4XgNGHYuBMDalYQVozWed3l/UG
YVu7AZtovSu/Ybf6KX/eTGAHS/UeS+QHttdpIQzj4LjvnOPruqEwQr2Q6QNpyvBchuaKIcxZ3Pso
RIutPKGJceNK4jtbuBhYXSKD8b5NpuYUcg55gn22cnijEE7PtmFtx9VQY52A7OZOzlot/vGcPheb
mL01o7tx89Loxf7HdY5sOqi7TtrF+5jP1b2W+1wHo5/ukNJaAZjbFpPXbIIgCxQ+Q6/BZoC7xhiT
Zcp+Ycke+4AwbZyvkoh/S4vgeHOShihp+nVf9xzUsXdgTkdsMggfxCPlubzgTXEJzwu8JzyoOEaO
9Xz/AjUIVfgwJUq8nZdRl3GWAC60TpERG/xQsvfBuQJz/dLPsvjMjn33wZSHKpfqGb81XKalvh2q
Kuv7s+7aqf/J8GcXc47ymAA5Mg2wEmNJBbZ89c88jzw0UNj72qxQjXrO3kH7g/La6NlY9rA+WT2p
wyGhWCr7ksXPLW7oV9AKll02MYyX2LBxLz9cnSgpjIrJ3IDITKwKq8M6vJHJSpzc27+xmHwH5x/k
b/ezn8b15g1TGXYtzEVsj9gLJ55mB3YqzsYJWmaEvHavwE6rlgmLYGiUSGj/LD16wTAenSYdeSXW
0y+sY0giJRMF22pupbL3pOExS8JAcNVuqkO1KQ7Wqp7Zizxy9t25vdRGb7AjYXWllwDKjcGOhFrq
t66SN/hAvsoixwR7vH5pZk+HHEb5V/WoJkP1+j+izmpLdbTdwlfEGEDQ03iCu5wwcIckSAhXv59J
rf53p6BrVRWWfPLKlEPeryX+aXeCPkpOcFllKGUyllkNN2/OQtE6s0qjckxPGRIRLemO4b2Ju8EX
FuwRF6Ls3Mb7oAShcnVbVTCUxPMSA85n+9NOB3l6XOY7atDDVWc359zLTpbvYp4b0ol9EtsyUYDq
n4e5b+uMMMcdRQOynvjl32D3TF4zrtWL2pWUYmtQCBWhm1zHSZSYL1Iq6sSpvc/cew3Xd/cCDuFg
5w2rIqkc54Xh5XNXnRdoWWJ7tbcvjU+//AV6ZbEJcJ2PoIRauXHpFeDGiyrbxV4f2qVOec4YOlKq
pvxFwRC/EDQjiS/N6jzr0N1AY+jUS57t/ck7PbvJHYcy2NNkT5w2QutC1d2f7MrL8c4gOqlPvlyw
Kte3fzx50YLexDIrDmrFdqEcvlAGgE0WmWu2jzJINWAxAMqQUFts6r0Xmlqp+enxAwKsd6My4+Fs
MqeCw2mpFak9Iq5qnpsVJoZ7GMf0B8zua3rE5JN/V+3EiVjzx+XIeqIY4ZXlIcmV2B3Gcgm1YnAa
H+8A9wxlQVxw+tny7GQfq2oEuMS1k8bhufMicxTuqik0M+Sdtu8WOcpxppJ/P8KG9G73KTgg5PZw
n055L3fr2oa3WJztWwjeShvHJm/38lg0od7iPtoHub2c2AA2sVW1gFC4PBlZD5P8dLPzzTYIhR3n
H7Vdrtt+eB6eGsZYKT650gfKnIr0yZL6cuOKGwkBwHOLjmmr3gSkg0jnA7l+anPRVj0qIqlJfWN0
4fwas1jKOsdOTaL17x5x9356nKY1HK7pLjTevT06HBveDDCJ46weXrv1DFtOgHG7Ewo67OeER4gx
oiNPbnc0U9w5L30H8eMX9VlKh8hHDb+7yjqbFhJUkGGB6mN0b5OSXXLTQcFhpMNZPy2fBIfIU2Go
+hzlg6wL4pfaOkAZ9IFpM9u14MnYxTHXL6BWcA7WkYMLEnUf1OJdFCPY57Bsyk9rg+Kg3Dph+0ot
onHzsylbiL1vlYJFsJ9/JlEDD+BxrvXp4ebk5JZZlzlu49rRzFr3VgWg5Ns54j9L4u/wAdv74d6w
yhQeCFj7iyEIFb7Lz3DjqIK0xC4BWTiHiKxCMt1irJcANQcPis0kRV5ttk97C1vrB5vJXkXU6sl6
Nur9S9lLwIQD1Tx5QMfiePRC8o1RcCYg7xLePdDTmxRWgdie0eyA38YHlxLX8CFAXwbsQmFhcv9J
k2deMmFSJQ0iKyD6eFbu0jVowzvy0QbaS+A4kP5qQzgN09SMxGzEcrqRpsG7GlZSP94eiuDHfLQX
y5OH98YdkNzk5JbBw6OBEUZSfke/Gyl89ooVEffZOUGuKDr5D2t3wPfx/IPdw8FE1ZvAgD8DTDfK
84bbCE9ho/0OYotuFOUg4FEWDHzau508+pCsXgPW8svLBNVg3VknIC4+u0VpulK6N1aQwP3cKm5X
3ZJz7NWpZUd+PkhtFCr8xH/6dw+zBFRFuEZInpSdyEe/EXfZl1ulqRDeEWi4T4uz2uyGTyy1KuL8
A3sC/kFQKa9z9h1OdArjHsyYzGzK6Pk5XEsK+og2xHO2mxIBBB1xiCkwWe366htUV6AEPmZleZii
+3+gQ0FPupEQtcKu5R/gcCgNlhwpwGKN1bpx8noJwYvNa5+3n9V7RdsRlC11M22xVTO/YTGuoSr2
AkBkFg1LkuWU6anOQ9UelLsYhVA5KHeRMyGiwIu+EYXVJRCiU/+9ZBuhhAub+uvV4mka8doJj6SU
TFr1wSOvh87DHEHhuGip3hgL9UQ7imYIS+mWnPCzLGyzQF2yo3npP9vv9p0MJjUF9WFomxlKNX7c
Pc9q00rz0I8T4DRFJjL8d1Rwmsx89CpgdMV2OmMjTswbw82pmHVPrr23tvRqMhfgNQIPezex7vYV
GUDMsOyiC6gSfcm6dwDB6OUb5NeNlMrfxco3opaUCCPkAE+tjLJ0AwnAVtW+tUDvdaRZqEJgAoQt
9hE+pNiM0Jufc6t2zsfRD3gbbWb7RPPz25Wi0ILXMxwAQyyKFANbKXULZkTv1so12cUbxBj24wXu
KLVrlGWo3nl3yg6LzqFNhc8zWvcmW8bugS7Qo4ncS7/UyPxfhy3nT99rICgI/mSYE13bJfppJe/Q
jCD91P3PLN+uBk9XAlpSQeq/JpfRoXcdoFADa4r9FE0OAsXedVMY5ynV1SR8lEMWs5E1iBaOm3iD
ICAdNYSSPlaR9OltFSExkFwh/T00xvFwv7fvJasMgBaPdaqQ2wVPMsIWBfwyYcbyPEW2zKKdjUpZ
1ihNHkGuBxjrNfzULTpCd/ZWgqRXwK5C8/HFMmEE1UhiLLTHL6NqNxo9VrcR4yfB32RDOfBCfnTg
5OOd+WR8Y2BtLI13p1q2z0K02/tKkL1DOps5NAKAGRYbVDvWC4RhXfI+q0KeEHfzqPriCZIbRGDj
SsNCPkjGhEHsfI9mOkWJgG51OSSCKHXLSIa2CXywLPrcEQrZnna57bmwKz693JYQZM+Sz6/LbQNR
fBoumKz83J5YcjFveG4AaNU7ZYpjdT+lckxlC7MfCklDkkAj7sF8flCVfVulbUzY8xQ9vDA8XxzW
gOxsf+vu/hAoq8sRdQN0R4f61jmsr37ZL9JgfVrIVZfYRYnVl1dcRmgM4PFFEwlyICRsfkzZbHtK
zeLyNntu1NKikszbLsgFsIJxS+td9uhYvU7tsnM0rOMQi4L89BNijBjohYpLGl53uLfL6Er1/hga
NHSz5nVUPrqF4aX7GPNyly6OWrTRh/Qv+dQ0qemAI3lhhLnpAi2Br/Ose8lw8UEpFZHYk5uCk6O6
xNupUbm1akF+RnnigvXWyyziSAtuP+TOwJYK7EBGEkuCCXCFBrp7NUA70upY1Px44VXHxz1Vxzzt
yxQwaxlWj898en4QNDk0Cl8HqMTJ/3j8gpUrDbjLUSsPiv8egNYK4NbnPI8MolfmRJT2nTP4lmPe
YaHOpxZ1g3yqVZPYVwWYGjIlrnFw472f4WwFLJeKJYiDi7VvspSecg6QRYCJyC6xpkaQoA2LBZVl
C00VkLKjz5tCJXouA/Jrij20AXMT1ujriFS//bIrdgXQdLcGhbJLYIuVZkOOWsWg2i63zzQZ6n2i
AYR5S156/7lq3904DQ4UxY93C2WT5OhSZKm5hYeFhBVP0otAQbwdYtYXCqLrCyOwytCudLn+lFtw
XkFT04LrcG0tWJuJNjr4ouw+PQb9bXIAgUclmTEOa4GaHY1SUqMH/owoyEB5od6lDI3ErDSEXkBL
BdFKQ3t+jmoOpbWikxQsPDGO3r1k82POJp6PC0B9UMRR3LAetWDxDD/g25Lge/LLWStfHFRuwBi6
EQbxVfeW+fdj/5r0jsXm5xYW7s6DM+9/QmlOZTZ7yW102qK4CHSXiorcYkcHdKHk63fxWG2tS0/y
tpL+l0kfi7wFkhKGgoTiMLmEnLPMbOzhDXZvRlnBwoo6qLONEMgUUL0uWMfuHZP5vPtxqp7BC58D
kp2AAVqaXsminzR7vELIt17mEnq6GHfxl/DKgqMFWMe5TIjywpe7D64IYb35OW8/LA2KHRBPDkDx
VoHe0MG9rz/QajAQd5B2aqaGeS8j0YTZsnNNzf3LOiOKCN+DVAbgEP39qvUOWXXI0KGwEcr9VJYZ
y1biPMg7Hva6W7W6lR/b9Guh1L2tW901hSRn8g55qM+DjXl1dJ2WnYWrYEZHCbEzLnzib4liu1V6
bsdWnd4bJA3MkxKGBLyCLXWL6/a6/WL9Q/T4bfDuvfuIJlcjbn1p6BUaj+11XvAfKOQfHbWWDf8c
Vlc3BCSyEXUVarpIR8jLk5759BPUXRZDaeGLpYfXyI9XB8AF5pw4q3+HKG8iukle/oFEy3EsYYEi
TTy6THa1WeLhsC7ZbNXgxTMiN6T46eNFTN9lSjf62xSZliqxOaTRRTdcbMAf6w9mmgQxdK/fxB7s
K/hqZR+FHX5SQGQa2MPv0KnWjagZeUKTWUt+heO9Ve4DEODQ9Vj4nBavxO/rXJdji7+Y6Qo9TW9C
ecyiUMGFAeCNFBt7gCTY+J0eW7eQLYLnWLOr7RxagEWSE4pEtBDpUaxW6h//iWrriSmpN3Sfcyj3
mdu3uV6XbJgrDrUzji/ZHbBxm7jTBk7Cs795Fb3W3yuxF9NszXGPAXBEF0Sa39V+vV0L9FlZaYP+
ld/rpZA5bW2v1nYRfEwk5mc3s3kx1+RdHOCOg22/HbZHYcGR0igRF2V2kYABhHFPkEVDShTPbCUJ
ZaAa9KMu3kY/Jh9mMubNsGY6BSbY31lJiYsYtu1Dn/oS0osISSMnBnIdwm9ksZgwdUECEYv/Ai3r
PiTcIjantWPR1ueQAvSfrvQVRsXFQV/aBghgS2TvSqRH54S/LVuHRgXc+cHXce3+RMzINuNAQo8I
MKE3HDPP78E1eGBFg4kKx2tdnVfn6Tpbqxd7Dr4hcnutY/MdPplb97pJROwxwRQW7CIHlbN4TdEE
OHC4cPMbskB34RLAPuGyN8utffPYLHYKXrouoMT3tvJBbBMgoE38sLP1x6LtxnBBZ9Gp9zI3L2nk
uHlov6v2gXZ3b4E24al9aVPuq3t/BwKI/H1CmkJpivRfR46+fMX+tmkqY3tGoaBCleFJK1r2Z/JG
Y7n+ze3F7ONza+yJa8hksbv/cWJJUxjstKDtEkMsto1e4kianQvGinZvagUse1WOKyumVs3KOhm/
nQRZuTfAe1C/cLU4aAJAB0jtOqKSpXWe5TRa5t2qJ9/D23gxYFe9jAF/uLUOCtB1s967Bu/dFdnN
U3vfvbRTZLBIXFiSdcvcDzRezaKHXei93NRNwCWUWZTPgeF9Qjgjv/WuSrWjahXa9Nr9fYuKEXJj
9Mn8o3eZVGydmqxT/X3EuhOt6o7RN/r5btYttGkB2bqxXPMauiwAoaw3aQZsv56EMg/9vKuRUv3d
6t5zqbEjWdDzUJ/T2NU9Om983ipKlAYyfA+a6eGbzQN+AqOe0/cNr01G0VzmCyl/p5OZ/j4N482N
7S/q1xo2ume3fWAotfB1W7gaeCqXhV/vsJM6YNn5/yM/IKji3zIVQM5oRVWhFBTxI7RQb8SxrI7U
f83eluz1+so0pwIdnFvvBmtA69wCzgLgRVRrCQEBGG6wWbFm6j62VjI7GCLBst16kybmD5E5W/Lf
wlwmJvesEtjNYReRdwmAueIpbxIVQlIedlbifW7VsOgS/jQ1yR8B/hTUn3gezhN/KoHLvzVAEeHu
OaaGbSHOzRNqLkh7VRcAMgdFVf4eFEDI6EKUtBDeWAEzl1eMqW9WGqd8cGhHYzpLOFzVGIlIjTa1
BkP385A2hbEGy/eDzCL10+DlauYwmS0ZNeiQ+OKfBKO+034eT+Mp1wRNRtQuuRBcEMpAbKFsnwml
ItkqPCdX79jSPqpd9O1TSwHRyXIGEqDBHVB8dk9U0hwJM1Ez8tlLR/J5EMVfzGmwAXQn/tupdC1g
prMoc/l+y7iWdASbOKqtX7Jo4/NYnfHVbM4mgK2amTuZmBPWar5YwnVoM9MlLazuWzzvnb/tT7Aa
kdxpILLxFnCRqyEOpJtEgirw8hDMcd7T8oBGJd+4+gHVU9qvt+aXoq8HleISFNZI03QuQcnbL0vk
xRHcthdW8Pt2nly9Cdyk0vsgFVQfaCfXX0iLI/7p/ki1ArEOkc1r6O+jIPLCeKFGKivpAEGKc01J
LKClDpIB5V+QXFIgkXCEfgsIGVjbg6bbw0Htk4SY8Juf6xHEUKiUyIoKfUD+ssxBQkmGjvgBjy6g
ux77TAzCBZqlpuAa482GngRAXkCm9sErY2la939y7vxyPkU5ZU4sQSXTvHS4ZiFXsidFEYo+wL9o
ZFAmhjfcpSrIz7jCDv3Qb+MYfidYJfJEFL0AXYEKnYMgLKzOc4O+KYaL6uWlXt1VbESi9/e1KClr
yLCJTLnhkkyLjy9g6uTprIL024uO2lbIkwF7AWmFUChQ4k6FTL2TUC5SnayVtY44T9A6jcNvAGmk
cW4YzTNOj0bzhTHeBdsL0kpwCxvgN/SBbxsdi52OPQKI4zof/Db8sgZLnotGmjGNlQ4WpqehfRqe
hvFYulBX2qL1QW4Qn4JK77uGv3mmnnIUXQlkxN8XowFONc60upVCnu4WaOjkf8cTgfDzWEPtDXsw
dqps7tgmqI96gHGJ7XW32Mq3iy3sr4ffQW0UTWG9hFx9OgfTv+M4NjrQG4o/CTA6c5We0Tk0X+Ej
1L0x2I+x8ABG2VxUET1IpvjtThdJ80zLeG9XWpXWkyc6SWSFniEW75U5BIgEY1woVotRnoYtaEc9
7O923OUrdp5SkTFQYajug1uq+yB2iy0Z4j7xBovW513uAAQtkTYwHwjhQDwIelIFIRN2PrMKAe1t
bQxBaDK4FULJ6ENCUwqddPx80v4N/B7YEYD3xFuDdLLH9IIMJwS46T+3ySjxKGp5721ME5VkD2Bu
Zu7wF2ruG+9hARPpex+ojZujZ+jeupAqAbEV7KQLPQlJKLpfROTyUVLgrOj87CNP6YLAdennMj6A
rB/gMBK30T8OQHvwVQcg1VV9mQeiKU3Bp32lktDe0/uUr1WEx1V9HQWggVlkdKTO4oD20BORRMhb
kKTXRe5veO6BvStjXiwJqWJ4Zi0MJOIiNRjASegmUbslJl515o1NzWGyggvRLGcdeFmlFvXllhRx
NIA0jGJA85x3MKq3aeKywAAFxG3Dw6l4CJFPQHZyChJ+5jyEDB5xZPhpldJ6IPEueiVe7ndWjv7r
Yb7adL2petzgtFbMMzUy4uwGlFF6GX7dhV1AMRmvrQA66idAgrEZUfRr4aU6jPjNzX0O/kT70pGM
hwSZhKLuqk9cl9EtSfAsIkTCnSH4PeexIRuxCL8n/x0sQgpcsM4ZgtwipA+pfvPmbjIJ+nlCXWzJ
KWktoRZgyuirgOQBlNIg7cttSuoxN2VhawlzRORhgPJoT6+VoOGe6ysPkqKOXJWATvkUF9guZCJ0
62jjwGKSLAoPAIe3SNYklaDHHN9cHs8T6cEAWsps2a13x7DlhKYPp49YR60twTDpZhfxu3r09RJ6
N1mLVjIHJ4YcEWHC3tUREf+0ZjFDPdHTWaq7KwUdhApfZ0kUaB+71IEJDokF3nTjntz0ncIzVDYc
CkJuAYoogtTdv1ThLx1ASJjcU13zxl1ixXbcpfVtSYxbR8GhEGBIsDZio6gPZY8jq5gd/kThcknB
gGDwRbKS0SpXlKvwQ7LXdAYJ4a4kB2VvMVDqINhiRKBQDAjlfkkZkT0HCQyi8RBTCfow8CTK+JCe
3wgklJwpJyMCp5XH3oKHlSyWHh40GJfzzIFcBWfa+F2tPVGZ9qID6aOCutxP3QpdSyK2D3IPSKBI
sqWjHJKqj0WDQv5NbEs9qAtmB1LxLyWsO2SBzpOmRwVh78T/izSUNCr61+3lfnu5EV4RdhkXePk4
fckESsAEFJ3puDcBrIbV1rkZ7egu/LvDdcXgA+4DytAdOtuUuet8V269wz0q6/uAcNbHfZMbqRL6
Brb+l20Wfrz+ekAs0J/Pu3Wv6EL25TIVuWR/yV4eM0X5iHu52RHtjSt54v2XEUrSHpfVrvLIK5co
s78MCmJRGyVKEjVFRoqIlGL/GWxJ/OcvTlp3JwwwprYCWiWcJ/OOUdHo5IwuIe5qg8ga7HY7pbF1
u9z9BSMaH0p8d7uDiYdVZOJhNWH/JeCmBGv2jbbRxwqrCzaU5wUawX0uRMeZA6rJVOFzOLJ2mDL1
DuaOvY4Ds8qwPZvIcm29JtHfLprddbPZXkIJNpejEUH3rMpftGdyIdCrwfy3vD1+aipfrFDmMVcF
5lmnM9yb3nq7DfrDYMgvh4rhVyv9tNuczHTp0Nb93aC6I0p/Mkf0//nkCVDSS0jm/HtD/I1BwE6N
kxxcAf3f2aSD5FL3sHA/4/V5EZgGkuJDXk62iKj2AcbWmr3CqQ1LO8HhVWyRypWiUqolBN5kxr8y
iwoR2zpxNDilhd0/uGgyMf4bZ7lxbsZXE5lIAGoQDD729MMd7UGG+WrVQRxSM4HumKnqyJ40ZThk
j0Mu5QG4FcY4ZQT6QnSD/koJI8ge1hLjvPBg9vhPUnsATO087IkF4CbgAeyIhi3Quj4BNGH+X0Vd
6BZIkUjKTYg4zvWBVhjQxWI/3M0xfa1JpmEZsGn32b591R5vP9EwGZHKhnTJQDbDJa+Mw6jkAB/L
JEgdlcMoubKin7o5tBsxeGedfyLcdgC8u/o28+wEumFnCdic1TZyy75uhs/yMDo6FbD8tKUQMJRo
rmIq2VFJSBEtKM763fuQ91OG/S0XqgbtaUUrp1EZovSrGn0txv7bo5lOcRSJVKaOagvPX5kRgMP/
jjLsoLKTsBf6t0Yp6KuMVe3XbMDxv+Sz7uzJhMiL6tSbIEPD8yEuxtIaeS3Ki+dfuqkwWcnP3lFl
EeU9mfOx2fV0r02NMcMepTMzgvrZiHLKSSFhfBuggLhRoPL5UP7bL0OtQuXs3uKZ8Bt3FzOkwyC6
YPbnp6MHksMvwKKGz/O6lwHIN/qliA+dAcFpeU1HpF8fswr6EWWiFoJpaN7KSu8zKJIiQDaAP+rJ
gjL17iHkA96i9qur8+6CJUTQBe+4Vy9yDZstrP/qg4lEs5GdzuBI2zREUH9Esi+cdoZDr9/FMjDo
M25B9bEha3OWYhbjiWqkUgGgzcFlVoCfi6bRgSeByhNEm/wy6t420BcZjkKRGARVBkM2CUo7OVhW
drXwDNgYYDKyZCkFVWbLr4SqsEgWVZLKQvXNrfIMUaCbpqpUIkF+W51OHK5UeSxoSg0D1hQqg9SU
qDjSgTLZLNr8hIne6fBXK77lT/gs29nyl/PbzUFotduz2aQ5cbTKQ+pnE1knDuXo9fGXyaqKqSVX
izAXrUTJUzO+xgCh6My8d/7KFNrVamqVMFSBEOgZqKf+th6jV+qo+v1aa3ONdpg0z1UVWsd2d03x
m4LCz1eQ1bpH4TH1mZkc4ZL44eQb4721TAMWU66ROTqYg8Fg1xv06nZvMAgHy7DNJ2Ahf1vdmeoL
VD+xMexqH6UuAr1DSykfP8cVVqhMlfl3e3HxdBG1vhk/gxfyeZIcmDJ0FlnkVBQutFXYUR1+4X89
kHPsgMBzf9VCMjh+tnDBpXAro64T+bRqIl8yXJqx5ba255LdzX+HqAldpjm60Sn96b8VLEMDT+qi
WrM0HHRpC4ClFX/rgivTRe4T5TSp7f8dSnB7xDjawjgTB5PFUdugjpl2Uhro/UNfZRhVd2Yh55L+
XR8O3C97BoIPKBu/QxabI0lgifa0BIVLHqhOOtdBHpFmLZk6JJLKDc4toRTMRGoJ1AlKCD+AyTkJ
ym6TrDkkcXZmTTnNAk1+iHE0Ws6/LSOi3A7yBuklWYgChuG2YtyabovFlDMQyluKxZkL9FfJR/+8
n+v/u3q/eQZemkNyjNLDQ0roR16GFARlWcTll24YOCME7oAT/B13hjpLCgwukB5EWYgKjyTPqFqZ
tjPVyBQrawCsVgWuAKLbnH/YokzTzLltcycPNjQmbyqRL9qsjAQSpHNke8lIed/ePsDli1cXTw7W
DFi2LjwkueHWB8gBZiRb847Shd7UGGz3b98CI/vTBVUCqdqJ6iV7JIsz8/d4bXsIfLGlF03t8LF7
Yk99mWVYdopw5d2okGZv73ryOzyicpnH2oNkUpqXkPTUQiMjnR1osCk73cgpcfNXhNEL/rnhKdUq
tQqd2EEH0rzTndH/VYZJkd2TG5ZKP9LFLFHzkZbhjTKRdidtqRJZzXUK7t/GLuvfWhi3j8z8vkH2
p1FM4vrLSTXlrj5iytob/vaHwjAOAew6b2TKlY5ADgMmo9+BgWd5hR7CGgwDXHbGqk7dmhlq4ShU
U35mv7wFSlMxOWcXJeloVSwt5Eq+aACzq1a8GofWWgg6uAbrUGIow2bocnPCgOGQIdbdlrrb7V8Q
skKLN7PmSCKfl5p4F/iJf6UmTcX5vMOo/S2lrKDXHoVWV/0XRURIP5Fi5DlURcalhfTmQVW6wvaK
eyuD7qcJ2jFWCnY04EjDfwe7oDnubTYbVbUUz8gMVfrJSgd4SXeI5a7ce9fs0zmyOMJgdccktK2A
jXf869AoyP2rO/z5fsKu05BBa4BDI4u6gpYLVovlsr2k9jshxHWIWfnqdr11t+w0Z+3lgMVVw1I3
CQZTjkM9g8stxe8iq0Q+zOjm6teq7P0LpzV6MUw/YuEuc0/aOTRz6N821A6CDclfoiIE9VX0WNX0
8BtFi65XIxxOnCo9akCA7Atr3hRfzZlCb00e+L48t4a63MV20J4VcQ9GfITBwNdmQV1mw2r4mwPM
NaIhrYNyR1aTTa22CR+TyBlkAYJBCumYXy3CS8K7CAWgxHp6ETMt4eVyMKje7aKtTtYTy6wrHwbD
MeaS3sYRLdYYkqqhe0AakweeMafWA2Kirh0bPKuHIr6/gfhfh/SDtHspTJrFMM9KWfT+TCif8HAF
CWponv2W1f+tutLqlcYsD2TGKIEHSJ1rK/Qi1qI5y1C3EiZAiYfgA9HnOCIl5CGnk+IghBIYOiMw
b4CCw5FhgGDY+BZBJIcNxn/3Fcq9UE8B9RNbw6wbp+NkSH2pGYNVizpXbAmSQX2Sjc4hyzqo62hQ
XUWA6Vfptry6dQi60F4BUgRUuxENiuzqPOjaQ4Lv2nu1VCJQNQKcHCO7GFapHSF1pNIAda0hTCU4
nK/2q635LvlIuAONv+o2BarIfnf1D7TXWEHidtF5hER3jYJd95nkQ7mHH1AqRd2b7jHue5qnKgJp
nv4SmGe3Ynfu1DPqTgduxbFRG3beQSH4DgH8kMvhw2CYRvPSKPhlnFAoIy9CIBc4vMGy5ep+Hj4g
bgFa3S8JD8nIw6aUZqSTS+Y+MmmLEXdYyrOWv32YYGTXi6yd+p+D0YhNeRSGd5v5NDrb7XBG/3WA
JWFPA9hn10YmjODl6oYD7Rah/mP1x7j3BDZCS7zutSvsO8jhBQjatzDLbak+yDPcwkoDBJi6qCB0
tQZo32EM01VViVEuuK/GxSK1sXHWVfkR/pfKkKAGKUJi/cZ41qzRI1E0YZ+p+Eoj+RfQufImAxQc
4MuFqN+hVWvjD0cO/8viDyG7DQpZ2MY1dGBv2Uqh+qVYHy/6VexSsRGENQqmeHKGkMJsL3R1FNv5
9qeT9lRmfbpF7+0Ch4VoJDn1RQtzy33Butz65UfnSxt0H9biSfIzAo5GGJmM9oPbCIJgvXsqmTop
x875d0Qt1MN4TweKpxnroHZslRm1m2mJIlcf9CJvcLZ3aEP3dmRxU42VOaNHavsdtgR9TxGUnyoK
Z/JoB0OfuHviuLYjMFW3bjQ8dRdYR2hrqXnxLoPGXx2oR3Ihz8zv2JTgfPCrJ+IIC2JElIMV3x14
Bmqhy7lBmKPYfaUN4Civ7q0HOKFqbdmEiNdrtsLOBQU7LfGK8TUBlE8JeAH0gg2ius7jQ5Nn8NMH
AIShSYKMXoifBa+qbPIG1lvhXcJpnm7qhH0NRRwlD5PKXm/QpjCBJXVqNsbj3ZmkNkbA8MTa9mqU
g2qgKAN2PUxrRQl3mP952ki0hH4f+rqUbL+6TcpP1NDhwayPOHUwdoS+/Tr3YZF9cLE2do/mC6U1
8IVeiS7+fpZvRgKx3/pJO2+PWKuL9jJpE+CfID+WrbxNxeSv1qL/J1RayLzDyAQDRFyf2Zd+BqNT
v9FqDuYJjADqcNhGQmL+peu6/0/1+9phfLPSI73LOg57k3ZOJ7EqEw164T0VSmmOMU1+Mw3rbQVx
7Jc7VfK1o2oiEuExk6QioBvY24CGFdGgfnPnZ8SH2mQ9PYkaXoq4/ly8Mcl2/qK5S6jzo2hwuYxM
vmomsFF2quXB1xfnQseItYNrA+K0E3mHf27Wehep+fDLATqVmpWgg/2NNvgU/rPCeAW82q3/xjwF
YrQqqL+MQWuZB4wK8QlR5FlGs5k/DBXcKQ+JHcIE2Lr6CC8+rs4D64taEmeXb3QSFDmC1/r9haYT
259JuLIZl3laacvoHVCmJ3b8C2r1Xoqe3g9F/hB7YFMJBzyM33xUfFlz8D/31LVTCHFdqYeHBiwv
UekrvtWy86GWN/nrJW7usfcuuBTzWDWZ4r0NRkws9tSXuKCE+yzdNArVPFTGzHyX+2AWykvQGFaB
LJNwlRMb6ZkzyoEwwCkaw4o+wNamVWqs43a5ie0TkO0NeM1lMl307svXEpLqe1YI7mN1xZ7wakZk
ScOvfRkiDfo1P5hezWgfUXqOUjNa8+03wgA+P6nOomm6ZE/F5ZBqXc40ciAV7XMVmTF6pjSdmrXw
TbuBAsUeZOhpmASrCxyybwMxC7xeIpuFFmAzoxa4OSu8Buwerzs0mIqT2vo+y+PTee1cB1Gv2GTM
NkuacJ24CRAGZeBjB7EnTgSQP+8yrA6+g0NLlGVN4dyaLC+tNC658IWuXM41OqXYfcvmLeB+X/Le
D0DF7IO3cGEE55JffyGQZ77vbp0O5psU9rh77V5wqa9O7ul9p4sdhiQJm2XNLgNG3bvlCWj+CIsl
pArIr+vme12gnNRfbN/Ib4Iro7NCcAjP5eFfz2DNkdDzoCZZnL8SG9D8hq40HzjiDyhynvr3DSZq
IEYJzCaIpmZ1G35/EZpxbnYe3DsX/9SHmd3JTz7o7lKLOzm1xLr+uL35j4OgQOfdi4MMRgr4YfKB
HTSw0iB9UZuIxsAbsHG+hddOOsmBqoc6e20UYzfBHz5zkIwuFiyQ1rCFM6jklBNo2ZrJA51h64Bh
oIgsl11lcGe9TghnQcFjjuleu995YXRzciFgmDKQhghw/H6TtNsAnZuG8+i8WxnQRyRP0DKRButn
jf8RjkN+vfkdpBYLOpMwRb+5ZnLZP2z+hWW0fFAxzaRwDpgammF9B0hb4lvwMmL0PE24PZzFBPAb
Fx9WEBMYniclK5rYmfntPF+SaqiMuMu397tkTasT0YVkTZe2A++eUeYk4QP8EhKd42ieTeLGm7/t
g/7+zlL2fcr4cIcynDihb9ac0oRXPWwX/fwK7S6egaYps6o2eiyfQM8g/jBqoGwNbjN6j8i/FelD
UVcDDMJiw1Wuw76yD2DgruhjSPf7PbisFXjNI9whjuNcwbyR5eyIZkVIBrfZRulnccc2XiDZEvR6
+jz+FwDWgU0Tuihid9v6Kp7fXjxXmTAu6WbLRDZVc8bjYVOlj/kQp/00jeev7WsEtRCKBI4foGOr
5gJnMDSL+7iBfXj+UQ3v7s2ea4ugo1NEHKqxInubFPcYes2pzcc0Z6gg4L1grs4UbcuNcqNAKAmc
MS/KLW/1XGrcYfGKCXJLnC+t4oeZzrO7A6OdT3yboYSemx6gbA7vy3zVTnco/dGRT9noWirHoClD
UovMUb90c2A8049FNJTefnUaV5AJLU+PpDotliyUMcs3Io7HmEZ+bQ67eFwZvwfDyhbEQWn07Mb9
DOIpBipsqDxm+ep/MXuHBNnITXiBdr0T734jIt1L0qPYNkC+m3wZNa/FFVhcpaWLLxftYKS1j3nr
e3Tc4pFY6dwmd22WehD+7aTCStSI5rcRyM99wUNRs47a4BmZDwSdKOP51G5Yox55EwIaNUPQX/Bk
wIVCdwcYUoDV8KMf5Kw7c7zKkPPf8wtAfKAUD/O8kR7vofHxzlh+IpANzma1n14Sq3pz9igxUbnc
oCLYR3c3NaxjyckQSGADiyW6e/oiBmyCKMSBYIxkO6pc2dBwPl5hWV7uAcVsWWZONecEsbK32BYU
95voiVE0gjjROtrP3nkazwxyM/81fCwQ1kbc0VxM32MjE+4c7m+JPfUogHnG6yGqm1kXZF1hxqwP
y2ovnQK44zdqQr4Qwh2nHRay8D6oTFgSwOk3sN1GkTshpQGm8EFWuzrDXne1h+k64d3Ek1L/OqkO
48YOTcDWkZ7q3iq0QF2/5ylzAF1xSK55FEh2ydesfmyj4iKfWyYhCBdc/XXpYF8+9oJ6O0yUg839
p2rHKNh+u7nX8lzcPY7NAhp4R/ROUQbJI+mDMBSOhc9mmSr8ZfA69KMxn0KQetLndnWJ5Nj8PjjN
T3PkpbHHhWcEs4gFA9F43ne2YtXgq7Z6kLTMITYn2zNYM07tJIFUtwFpUeig51VpZZm5mHwcOCj9
6rJE7z/mb+qzx6SKhMLkipDwefodlxE1Q2wVaTCojijSRS1UHqJt/mnuB5AZs1UFcQdw7ZtSHxjK
fN84f38ACFc2AZc503BC2XByaZU37wKIj8X8Pi50yoNkbVS94hydgJhEj/VuDQykekSWwP50Px3W
a/jq3f3AoBdCpgpemO2AEuvyS1E8tfIfL3dws5wPkRlG/atml+iCMmHoz6BO2XuE+w4fABJW4yaH
MAjrjyVyObc9osNQrMrb1yDy6pAL+8fVfpcSx8BQ0lKQtArOZ1zfZZC2wlLRwbSBM/Plk0ONBXs0
eGxwDmBecj1Qlz54R/R+K43qyf9CT3r533PLiCYVDDATuIZ0eIoIb7FFgAR5mNcpUyQr2NiGv4CI
mGdKBmgr7J7Le7e2inNWaYGcOaYa0D0wZDVLpG5o4US6tFDLFuiHnQEVaN7y3stERt3nDBWeE4HQ
/FHlqZ1s0dgD2kDi/YYzLXascoAlrDhdrORk52krIK2DVDoxNI5HSLGXLXL3HIwoKoV7+0qv8mAh
3semRSTCApVMcbBdzBM+Mu6aewqUxGrvuokixYGzKgDU966yhwG2sflYliATwJx9hLX5bVpi2Wev
NEze3AEcGN4TD+2b7MJseblNEX44LuXnFt/ciSaIVj3YVk/gv5wipFQIeh/OHTR1vK4WbDSK06td
QVgYwbarfS4EmK/Wvp333jsQHeGNPKgCdabj94QY7T1vbvLy6/S33j2S4wDtxv+j6q6WE+26LQBf
EVW4nOLuEJITiqSDu8PV72fl+092dUIT5JWlU8Ycw+zo/Z0ZLXwuVbBzu5p3qmAxMu7fifxKgcfn
KVu+X8WOngxLjY9b5pFHGLbAxZTfXXGi5N3Yaq5ZsTwx+oeZZvTrMBc2F427hQvxhKTqTjhxVVAK
dcExvavEkb0qXn6VAv0/EvV4cXEpu6eM6Ba4XqoEQ3hks/G3vo4P6h75q7UNAAWaupNakhZ7DwC4
NpoDbzijT7cDT8kT8F6W5Ub0KxWzIW3mm+/XofiC8hgeGpnPHXF6OIll2XW/jZnh/fPVz3zGz/Te
g3irx2cu75C6NM7PQAc6gX9yt58wTVgT46iht4j0vW4XtU9vUnlsGPA+wHFP2NGeokvJncy37RhD
jECVnfw2ymZL52nx8Rv5vnbiirpwRv4mjeqZKiAcMwgJJDc7yZmUOJSUmPRvpsOiASgS4FMl5VNz
yZNX/qo6exxtHRkY29oKUY0lcXKW66gKJKGxWBbs01mcOz/4rB59QST1YAsVUSjTaZuJRUGNiiCz
lss3WJZl90gRBUCLwxKvu2EhO+J9MSSyKLGsJCDdSBxWxFLCn8lseD3Brzjkp/MN99tW7KDy/3Yd
g39ZPHI3x+d/ORA9TBInRB3TLhxCmUaAnH30Nzt+vOtoSYKhk2q+a6d0eZ9sYrS5bH+1/3l2Q3hI
GA2tHnjUsYhc8ygHivEjS1ea+mnpeTXeCw+ciqJrlvJF3br0HMURNd3b597peznas9gIq10LtBLS
18b7N9nJTshn3w/IY/K7wZlDC4BzbMboieOe+l6TNbMKrKlmGKXF5YiheVdBocLJWF6DKxcxkdg4
jnIN4gKc8mjJYFMNeVWLkypMfw1LkyOJr+SACsD0DKYpa/LRW3wbb2z6+BViW5knd2mW5ubNrlBD
ADDqxdMgKK9irnYoHRA6RnFAvdB4xIu7bqwe6U0hzm31ufYF2eVttr278X5C+oKAkWsQvmei4X9g
jhGKw2i2LLJDlpt6MrBE3IW3uaozzkfgYyIqsGTGjePq3/uXwS7+aGQbi58VjKhSKql6gXLBVlzS
38eR3Q8yTmrvIG1k/zx80MntBbzokavwDBQvbNnkr+LE96X4rl36XPT6WZ7F4K+mq3FGE0Vx67VK
fwSvR/aPvadgG8muysnHv/P22068oBAhQt5eDdMThkyqEu1Mm6FGuXHeYdG8ws7u81NLf50NkLAX
Zz+msHjcumkr2Uv3ON73T60vgPgJvjfBZJsoLNi2ucEZBXXgiX5dNF0gQ7Ju4EjmHb5ECqzzGN28
mOFr6jLLolHF2zAEX28a00V7Tm5dZDkuf3NFC1/Y5j99MtLAUGUMAjREayuUIa0Drq7R+SODciFZ
rGW+z/+ihbQYIVzDNP9lkkZxpcwWcqPbR9gMyKqo+FZYJ0uDzavt/0xXvqsjh2hdWPUW6O3xT0WP
+Z3lF9EkPrT2/tOkhrY852ryXyuUekBqQKvqnrMFgjpn8zPSyY5vp0Ia+5xY2aNoq7DEmsgLHb+1
TNFp6G/3GK9Zy/mN8uwEhYwiXzahsKoTOdWOi9LjWEle/+1XjUu8ekYJlh0+Mojh86l/eHazX8le
CtiTO5YMVbvZDLszv4raHIz1padq7H8PA7XDCFZGt2+MlNPGGi0BJHSXAX0/sZvSozvi4OMw8pOa
oOtZHNvI5m0MWMGTyfIekSjiM3xJqr5jn8n7bJ+bZQGQV6Njsr/YlVK7TipXv+UATBs+tj/Vovdi
dl88HEsY/sxdkQCPr3UvFW3cpoU4zEeD4xiPXfORoS6Nb1tZ718KIdJLGqd75yjf2pl147wpScje
8ROmKodzBZUXdpZ7OU0ERmohR3qhEoPzeZQO63IMm6VcbpJlWswo1pnmnyrajX/kp5QWOWJR/BaL
wVIppmWE0SJHwcO/BMLADE1utKqRaf96aE4tcVJAiA7ko+Tc0F593KpbCZkIkZn86RNTRu730n0N
nhUBxkRpmymvmFQZm15++p1aKF73cG5NsWGX4h/b0qthUmdP9SiunGPp9r0lF1DKdBP2VHSCifbC
eG/z+vfqJF/g0Psmd/7EqPo867HG4oNFuhkfJ9axS/3UiHxu69t3ftkmg9MIn84oc/xJ9xbjTfvY
jbc2YxLrkLOj/W8gIH3Np/VUIznPko1b4KLesNeVbWdss1bSIf2uQWxgVXj/W/TTAob3sGReUQCc
KtN5Ah1BVd39LDfcDvmwC7WkP7kxq5BSy7Rnml6ymBCtyTnBagapQRVt7D62XyprJ7kiAZ+SVD4m
N6n+BoWYm/X/58Qpwgphx2xEfzOxwmkUBY36hKM4N5S5jDHOx7aF3dhDhl1RDHup2j7zBru4i1D2
yQD4PMqVBU67+2d2jmOTn7SgEbtoIw7IBpLivbheOkWNDOuzMt72ZY5Ba6YE++PZj/XRhvVv2FPe
dpewwokCHEbP7wRtQpovYLAM2H9XlzRgOLOZ31FsPYVbJK/cOH5SqSKq1LvDWx1Lh58V1TlGC0Qb
E4TVQU4cSQ3FpVR4Edvwdvwgyzc/6FhlxyMcD0ngWUEs7IXgtSNBikbsazrIpPLTTNVWgsMG4OtY
isVKF/pEkWCwn/DLGpHvsBTtUxhvCuF4Pwhs5kHPi8HJnD0U1ba4bLzWhtS5sjRz4oRNigfF+cKo
NnH7iA1dgQO6jMDjYX6UTpIgz4IXUVXI8C0S5VWwTcueiG2sLxVBjCvwN0nHosKHtADZDADMKn3e
96arup9DvLOHxUfefvhK3AbPXXOVHqb2X+9Nf50oxq7VJ0e3vFxV0rOnZGuieIZXBRwXc5A0LLPk
8EJG7LdwcORZVqUA5F6Voon6/jMD6ZUJGt4U9qIfEuF9+m7CCqtiur5EX71TmiEe6e8V1pQ42ff8
rs9eXDSmdTRntUVDqUQu3d9Zrqs+dYyMPEVVFj5zLhgI4AIc5G52fh6G3yt6NFxLXsc0g6oWA0Z/
ucRNNF9vmxkkMvegYP/AXNCdMqcRNfSFP9GT7U6/mOvYYbHNKHHuKc0HXk6VNrNIJ9kj6624TwoW
Xa9984ES3cX41mNOoluJ0rZ+ibUil/Bu5FJKTXLXyQs4B/MjtQP8sRDKr8GCi8TlYK2PU2GqlFOX
6ub0T6iMBbhY9JZduV6m/ol6HSs9XnxlC7vEEInxse0TmwMPd1HZHRDPh7wmLYnCNVJ/50YhXP42
hzaAXT0BnGOqdLAAro8doRwbnFj64VJenpmXm4/TBc+5EN9/3/BNdOm947Ox35bv5EoSaLc2YBt3
eSOcIezWR5GXRA7mQdgk2l0vSyl5QDuI+1RfJMq0K9E8Se9K3vJkei7ft3QWyuFJEevgxb0wctMN
j3hv14n5ijn9Z0Z4VIxwRqWmmST6FRmci0m8b3LRFhH2masB7pjWn4n/fWVJ0urvu7jj/PCA/DBU
NhSQnFCcRuD4VY7jz36VT8exRwImxFd4QXQtv15Bzgc5rsDdHvJpV1xo+78fCiqLtL26cBf/SlDY
wAQljih7s/7Yx8fX45D5I/SwSlZXYy5b8NqA/SXBeeHbskcCG2fWEkEIcaZlvEmkww+qSEYTj85j
HEQMp4OH54+YxeWFljE46OH5+f/9RHntFtFz1eM0287cwiedj2CKRy9mv6ZfWeUy/m+lkGRMW9lW
Sh1O1I4S7dkMzuoULLxftqGMuM78/e/B/oKJCMX96xZuWrwtryrGr0LIbCerW9yzAauMVqYUklwu
CDJZsgsbViMknkNCOwCZUNrIwN1/jxUMSMBWAbAUKsZkenbQmDBH9UlAy31NJuNHQe4qlfcgkRuQ
OX+52/IEACCTb2CIGQftUAjOgAtwV5UAqBG3/MubBjDZf3nVUI0hnAse+FeibRZLvb4hAMWq/5CD
4NnANt8AlAF740N90NmKcr3uT59+Z4A2BYyGoHYhPAZ4TuCTfivNCAcSf1BPv4NAhUEQ/nWwpyMF
fD9MT7cbEODfpzyt9weAHXZj0Kmc5PO7mPmxrEVKJshkO4xCjkWCEymlPD827yLjV9nqkP8jdZKR
31u0mdy667+uVy/VkoQT75QdfOOjkSNE+p5tnZD01CPVCAJhSbGBARcDSlFCpQ3QWSrz0fX3H/qZ
DAL+Ogwp2o6coj3eLxCipMQs4FNDxVeo+TrQmRBuyFXXks7JyraGF9ncli8OjO8O+XLS549hFi7G
UGbwzgNVfBDFjKjtOZeXSIHjvhlqFbe1HNpc/0Xr4ZpBA8vJ3j2cDwSJxQL8d//LSR/+qs5CVvoN
gRZy6qEcat/dduOFkKIPsPBp5VV6jUMRU0jXq5IMUTGAMk41pcdzE1YmONLNpNz5Syi8LkiUrl/e
pMC20Ce7/t7jcXgesoYxV2frpK783pu79qovwg2vuajaS8IvWCP8WwIjfeRnWjl6K5w/XT/N6Nmp
zzz+4dUCYi1Ub4as/ruIkB3mP11Ajl5NzkLF0NX3/svl3/E8rwXU1939MPwTeRDoP7S33UM7Ud71
WwHz/rxXpvA+9NfqUeCd899lkmQUDWtfFKXDP3XX98JNMjMyiY4D5uauZmlV3f0FJubhyvf/tv9y
8eJe6nM6z85lIf6lqVLfZlHUzNFxdBxu/aGo8KgZwjmyBrqsaD88j4po++9aO8Rb6Tpz7N50oQGV
ECCUqT/0Xcr5tp/hXvfdKN3s0DpZv6F1QgOGJt3j0aln64E9P/x7NrGmqUVbVMO/1yxQ3T9mh77E
QQiXxItb9Y7Z+QZ7/t5VbVF9TiVUz/9O/Uf73D13j14h82w2K6FTPLfv2pgEB/6xBuaPWc6mE9pm
3/1TurCG19LSwprwRdFycaiIA4VuAM+uR26gVq/Srn9kA4i2uUXLZ/M4NF/3w9wksSzmJpeZMJqf
GFU1fCyUgVxW+HeZRX7Cv9xPlJ7EonJ4l4SHDLYQVbtxhuq2cLEgumoJCdlxNoPJNiSq00CAO8no
g3+5nzBSoZSvJY+c1qSWPYQnDAGXIXjkx4W6Fg7nfz+nTY1RcLvoAybJX64nXjjDob/LtvhYGXCk
HP0DmmXVTwRQuVjaU9FoIVlnWbiA55ICQUQO6ic+dzpjmh5wf6/Age8qvCT9D/P736/gR/mYaKaw
8iMRRDXuvUX/v4Psazlod4sUoJdY6Gtf2alhkPpIldXFnYtWr4Bfk3iz8VGMRNmAldOZdzwN2zMC
p2wlDhiZVvawUOoHEr2cpX4AYeaC/KX48R9z+AdGpp7LC479HSh6bS7epUark2X+NCadaMHze7E4
AeppsIKK4HLZR7FsAdA4ArXw1olC46sst8UmQHnaS/1MrR97qLoa81wtnzDyId845MueOKRtxnOx
UVbaJlpjtPgznCKc7O/tr/Jb5Wj9eka/3OTtNFpl/jS7hqLdY57OtYNcHQ5Ioj7xwlaQADzw2mdV
HXEc2i2UK8wA9NKvkpguU5Kj8w5SeJMO3Scn1o6NJWWJXogn8KlrsQn7KJH4ZQ4RMEL6Y8MQasUu
mr9FukwiMnansbZvTMriDgwhBobwVIFM3e3a3IIgXOurmfvw9Np0YnXDbK8lJSZqjyFn74XLuAHc
xK4ikSf6+4hVNo9RJl92n6y1W7S1mwkyH8bObi9geTm9c7tvBNKOcqLae2inkhbzzWzfdLHw5aft
4Nhcw9D/POZGj7oNJWFlSs7sUf2R6j/JhRWjsCsnAc9lyYlh0H039uMMPuJi9s2/g/qm+DNbzFfA
Dgthn8xwR0uxH9lRF+p074kDqYxLhED2blPVBJCjmolu3L6i6YLtG3aVNj5l5wo2XT7TATYpNTQ+
R1iz7GaJiVnilsCj1aZmUIkva9kvKQbG+98JOPXN8Ca58r/rCNfypfJdsymWDe+wjbXEtZ76Sfws
2gHenjyXwxtsRRATFiuEGTe5KAijw/SUkM/cFcookYFwGQ/5e4X4wJwSEmxbZK5gpXRBc65L5Hw5
1CK3uXtlBFcyA+mPsPOfi4tZQPAv2syIW4Xm098Vok5e2myvRZLuoZEEyHgci5bTsaCnrVCMQM1B
BoKN4cDIhMMIEoTKu9ixU99KvO5rcTe+OC30eHpXeYhtk/FSN1BazHy443Pjm0Ccc2uOL6Or4NLd
wzVTlfJ2wIkzrNgdLiOTDxe+0QbTVjhPuInAMJRtCSIGbPrOS0g3XsA8GuakZ8abeD0glLaKJ0Tp
6bRRlGenDAQ7ueU+z3BkRJpYog8laM4M7qlqsuIqMx3JPNHZ2rn4/gntJLdktANSXebnyWlXMrod
z9QR4xPgd4VsaJXrIQmV6TB+1P01ZdHD36tZwCpd7fTKaYV3jbZUWTgSOp6eDFS1kABGaxgzTWnk
b2tuwFe1xq3klGQy6DNXNmPuxWqMxNXVjrc1XzYmJjzLRfH+Ew83X1pySViA/IRkT4MrgCpI05lk
Yz3WyUgiyra5I0mOykGCFU6Mrtkklqku439z9K8VQyOn0mTSLTFMvoxsPEr6xOSeY0Tta5nOC62B
iuqOpTsxmbaek8N4XwvAyGU3ScF9YUlWBJ5uKBUILtJm5p7NTI2OsHZfEf4FlSEsfBrGXmXdZKQa
F5mi4eCT05ZeV72PFLOgV0L1gZtYc6y4luT6+Gjlm0F05pExWMObHCx3vxsbnuaMYwBwtDgzFA0X
soI3CNNEnmBl7IfjFUaT74SxIbbyKlzmCZxVKhVNL+NgsG3e7F6aYKAEps6iDqM2NDpOkPJ9sjFk
LakFF2jhbLiczSzbW8wig2VtqqA90znMD/Mwurw1bbnu7VlPGVUBBQckPsAn7LOmipBYeOs5edBH
MIQGJtDP3/dgpKxeB3drP1nMqHzUskk2sllJoasY1i5e4Wq8rBEIDcMgHHkapr1BsqwFQK3rEx98
lhUajbWccRUazmUAbonOb+Ea+IoOhFnXSoF9z2oLsle6QPq3HrqwZY2STI2GqqAAHUwZDNOWI2i9
V91odq7QSMF0v4Zu0gdHa535Hnra0DrMQzg/nLu2PVfF9UUyt+Xo2hhyYI2ycPvu8j4J8x10hImj
BPVHlo/vVj/NH+ggMh0u9+nSj1eeE+vbae7o5sa1vJp5ZsmyiKthDctYOFVQIDPfTkEWLIEH8xXQ
TYczooBwe2KIgKX2qCDU8Ki/eqt1Nf4lm5waZAYwkfGmVe45iYUFwGhxn6GsCUKuJwYpDL4tO/Va
HjQH3lFkcJFPbKYGXLBAjcK34ROf5v+1lEoqeUPLhBk/s3UHEOZ54jPCrm/53qDZEdU7hB1DEnxg
24hZyOzqoYVDW7+sYA4QtjCufqa6mmkhDfW3H3hD3GNtGNl5mg/xPn/dLBFGtoETdovcwFxgGpgX
AaIZ75GS0tPhbrNf8JEVQqFcu4fi09DzYQDnBuIDViWeWibclob9A40OUjDwEz2+rl0nTn0Lq5ej
233+tqnnxMAgwU38tviEgv1iQIVBE+IPAH8d5ByUTFtWpYmOuU8O83XNXcczFkrzbYEyAUtF1fp/
/0lCSo1yF6BNifxrWdTXNUUrZkyYhubjgyK9mIXW0R4Jvul8LzWyLbozMpjnH0GMU+lvQBPoBFFV
cEJwVVXuEfjiqd6gcjqXbcjT0iU7ILupwR3N3DV6BFIgLTKD05x2bJi1P15DYrL6CD3mgoIVYN2S
rqklW3QhdGPIsfqgBrODSOQXTw0ACIAJ4M3A7CpzmAhTXxS6e4WTxaLKF674VDXdixltxWJv8QqO
9h2Y7XP1HYTYT4B3YCWAJ7s5WPc9f+qjvGugeOjnfmITrfEI6+M0NTk2d7Npy7TnjicG0FeVQKJy
B+yUjdO662aGwLtVHxdK1BjIDEQGOuLFNqyMur1kJWFzeKCcp7rjY0u4x3xs4LamI+18/kG24r3s
SIzg3dmM0aeEHWTd/O8ASCVBvu7uK6ei4l7cQqAnKxZ4hpWJDi68rYkPOZ1TBfWIscjrIPzaj5QA
TFsCfi5DfVkhfCb8HUaKzQexR2qAnuYLnh1BzNWKq5l9LpAShW+GIftQq3i1JWS/CGkO1s1nJ95K
/Lt/rj6InwpQmXEB2xhAx3yu7vtT/rVwEReSTW2Rr5egoekKnH3+SosmtIDAcqV0Y19fgI1Lw+Rq
Mj2LcqqrIAoiRxsrmDPwDmMm+T3RPMDiK4Pbd1eNUz2BAQIfkFTR5PgpSYESAyH091ozXk1PAdtK
9Dea9GK09WhPBZtRt1yb3NtS51n082x+iY03Fl/vKDRh/TL6RkpUchRFz4oDvvfd/5wz+1VYC4As
Yj8r4O5gywiPakDZGmkBMzQUDV8InV1KTNu7MrrwC1hqsodyHBaNqoB5WLkDC1QY17I8NjeoaLEY
u8cVnSNNp5aV2lurNsCO7SG8shiH6I5B8ahfJ6FbwjIZqWZsbNdJvCKwrWPC12GqQhyqk9XVgYXZ
SPt7LYxNWsY9PeK90JlMlvpfB5pmm3FEKDTdMmwErf47YkBnXf/X5eEMVq+BmX2zd4b12WJuPQ3X
6zYMfhzZrTPzyEHmy6blPIlphjXw6nlItzwkwgh/myK5AAHaNTJDabZU8ULIcFvJlrLtHEi6ZGMf
GOdWjabrWTw+oOoNUPNurplDOLWZJ2qmLHPQ/Hw2JRmSs9y7cbw3llJtJIm+Ex9PyUhoaNsmOKXK
pN7lWUr+To6naqaxHRxauzQoCeEs5bGRRX7RQ7+Kx66QAasQJ9TndUQut9a2eBwkZcV+cbVM8L7k
o3C/TbkkTn9+b3bJ3X49AeabOYQkudIlkY8Z48r/aYoQoMCHFuut0/nZZjh7zzP1RQHi1DYD8wS0
jB4e79qhKWUurau2OQIZME+1Ml/vHm673uvf698zXk1hYJ+li4F6ZFM5VwPjvmxIfjp01lwhAbJD
qaEUabsRiFkhgOcgiZUBvKcA2L6oGsQRjPwwA8qvO3Jju4qHZTGBnDPwZsqsvfH6/WpMsouHVv57
Dati40OcI8K261sDwRhGp8pw+shPq8/CaRIZr4bHIDigUvwyPPwj3/Eu5D8Tc6iFYsjKJero1zo3
c+9WOwse9JUbihWs25GCynW/AbOrNlmhWLabPBA5THy7xOuqfBee+BbtSgPpyBFTr9rU14PbaCVF
jGlPxLQXIsd46/VrAQ7YCn2obIv9cLs6/OsM5ti5bUs6x9zHG7+PFNcx2OHnIDvmBbRTSKS7qWoI
HtM+2tWTo03pAcetpFUyj6xwqpxJEhhLlfvPoTVDzgBdKy/1d9WzQAynn5tW/5lfd7ad02hJdbos
ySdJAkpTlfudZcfPwfRZkEqLC3R/XmtkkkS2UBII7YpmC3ogZXh/64X1t15LNB4VEjiCTFjLSM89
5tsNLrgV0U4BoPIF3ypQFNgH5ZZq6JzeqYexPz0WW+uSde0/zDDF5PG6/b8SG6R+xG5DiV5sQi0P
NwjgNLUGjnVh+inAjAhjVYfxcezk6PiZFHnYNA5B4IAWperBHhmjYmWI/Agzw8daaSpd4eq1IzDC
ZDyU3igEVoVoOg88fqAK+SoJnwNT4Hu6sZwzcGP2TdjkqbRuNyi3vkoCK4m0Re9QTbeL1rZs7zSL
j28YwRtp4x8vBzRkeQ83ELz8OEl7C3ygb1AAeOqLI95C6SGWuHz/DlVmj8ECtMiUAtfqshPQ3DcT
skgl/MFn/zyuijEUNmqi34IoaYATQkqFlMLmZnx8IpBdOkk3dJUk/nF2vWaJcnZ+A1e/tJkx5DYq
DK1Ql9KPllQhXpOFXH75GULAgU7i3ZxWvkXFL63o2DG1hAS2HOORQp9kRymiyvBf+HCIT4ZVw50k
677hPgBC+mgu2kJ8exHbg3rrZ/EkhunShEPlQ2PlSN52I3L1l3SPzwWjroowDAaasAVxTsCLvBB7
yqnCLb7Gr5LxqmYb4UszM4nPk/PAU3HJhtI6iep+JCTtb+MDTb7xZXziyd7LUWYZI8YRDR/oEx2A
day4oWqlrLqEofxFCk0QmDBm/jsapgbY3zzzk/oRKxMj4T2FrU5l2kSohqPGeg2h/vCyhIHoncii
wq6/TVE1O0cqZA54C382yVEQ6V8QRf/DKG/j5SwMEU+3S3K0eqoeqplEyUHoj9lx+VjcKhtufp+T
X8hpEfxhmarK2J0ZMJLuRw1eW0EHtY4lUKyPVVNgtYoRsHSYBf40bRpEW4eauix3YWEjJrHq3T8i
4/UgjeSlwS7IyBOJl0pHX9oLrHFVxsSw1and9golmkT5flU7nKw7geZ4M8qVAgvKfdASn4YNHoCu
N3O49tD45TpmIMLI4qktdxaKdlFA5y+/ADcIPIaLEa7KRd4KkEO3aiQTh3EL1RU19OKyjOIj1n8x
SzFoRtoqLVZEY1dtOZ3y3PwLuU/eQwiXK4ywGjZCBfRZJt5XaugAGvt/ub+hrqGMcXNnIQSvloMp
hzkidENgpLRd98jZgpLuCvvus+brC0o+R1mVoyRMpnxqw0ca/Meumv/x13Ru5KoCIOylgorhOga/
8t1cPhEe1p+hhpp6rJUzOrbNi9nbnYHIAV6r6fFzCMaZzTYeNtF7wUBb4M3TmKac44jzK956F9fd
B8BW/d7ETgH4+vMGoMCTEMhu8qH632r/FSN2LqzaWys0CfQRiXKHUMq+mPre1TvaheP3Fk4TUswU
E0a6LaWcnC8LpkAbBC12Q1f3FNk4thuTcuo09Ml3UUwxwXfE4Rd6Uwhaej6Rrcm4y7u7ppAckvP/
SReuTYUkZrpajBOkKghOhQ/IdfDR2mIgGPh1gh67KMD9mgtnWUlrzx+Gj6BW44qO8am0QZxLqo9R
66Y7me7091mOCm9sa6feccBR/9C0FsbDrwX4emvvaC3ZKGcYM5V6jxYVjGOr3zw+44/0gD3Bza5k
BNLa08+V3Oe9swQd+6WoaRmppYkE9tHiiPCHRcSgiReV4B5r4T4gtKUnLL5DvE0QaK23zP8sW5GO
GssQhAi6ZWQWn78sO1mP7+JdRgMkY9MmmDQTlYZQVuqemCyHGtHfEBwVOMjiffhtG7DUTuuEZXhv
bAaGUR+qAXQ2gsOQFOlQPH57qS6HtxiWwcCKGvhSD+Mw+YciLL3H/FafgqTmU8P1rzm2Kf0bj7B2
FG/sxHmB18d8BIxUR5mEE259Naq3DIkM3t3kbm2V3A/6OIHyjyWHeddyvB2GzDRe2We1grDk0Z9W
gvBzrBvtbyAq/3hVsWIpxbMLv4dPA21fhtwhTnDDcLoovUaPEVtDTqB4HryvBT7IL4PFbuR3w7SJ
dtO158fbmM0yZWBEuRLklBgdQYIy0oCPXvV2m4YV4RpoTnXrK96INQ6j3aZojVl87aDhgG+mxXQt
EgTQrh/LcpZwXRYzFXL68aGm9vf3BEbamxc+d+VRpp4zxou53nKGkRmd6OSNfDa/DKJbgYwb/+l4
VVuO3/UsKzdaW4wcP9tFslN8mPrYsJHm0Fig5PQ9bca7a67WXC1N3BJWVgkxUVc3zV/+ge/jtLvV
Ng9CYEtGfSXTitaoZBSnw7gCB8iU4Z0b0cfDUYg/IK8Dm3o3hbbzN+jINyJ943V6L1X65cOvJuow
7vYRukrMD5itVS/TYI3VAWhsRP+we40PxwLhpZsPy/Cj0mcO7TYlqNDrhzPeq/3+snNjosr3fwWK
qG2u/mpdz6VrZztQpkahrcY+wy87umMIxDkLcxXYQTwV/LsqnChcp9AxQFmFzLGUZlBcwQo2gCMW
+u2qPLUqSnWXIdRdA7IXkqP+XP+80KhUdZuTnlqpRhxBeCUpSjJO4D3IikFI77diUtQhRZ6CkAqi
5vgHwQlBKSyRb/sa6V4ojsKB6iFh2kz3Qh9nWVEsnslP1CPgnrgloRuehyollYTcHo3y7/sHHCWf
bUHnljdzBVbsw3OyiSCH7pyFaS3TX2nIzzAiqTXZIZPdOzpllrYr8O/8nYVUW38Eda5YP1m7f6c/
f3CgN6/fMN/oN9cd7XMWw4yPVryk1IcCO2v1sbopMXIrN/CcmlX9Pbz1DvWklakeU4h3+co1pkyY
TOF4UmJaO5yCO/Z65pc/S9P4nj//W6oWi5YvkqG6rMpYs/3aqh45uVVMYqlVKbcbPYfLz2ByHZbD
VYOAzKO54+QkLNVt1vXryZtbCXQ+KqtX0YG9ub9Vrzn5dpH/P/szaT8f261scvt/sGnJ8a197d47
p6/oKM2BzRbVQTLgris6UyzCTTWGl7J92qvvB1Z7FoNVxCQvZdi438eaAGyffbj+XC0668+/vQ9M
btHIjpnSKKOL6dlZLqNM29bCBxoHZeD099oOwO5dss8d7wXWqFPaZ907/BzyI2WGNOYLIaEs7epV
FljStvYsMvnGNm+1fYuq3DmZxGyR8urRwoR1QLEQ4+4xfs0cE0ZAkeHyM0eABE3Bnx0zVZcXDXXC
9lmfPbSBIxRKrK8I+l7jRaD++e+m9t1XiY3UP9a+Y+XOC2FPOAIrkHE4DMBRK5et+hKM1cd41Sfa
PVQVlHdFYILFaR3Yzju2/3vT6S5tuAgFkZtquB1llBIGASb4GOvucE57vYHNIDcYhtm6fWn7j6Vs
tXKAu1Mf75VoiQGhdKDrtoKhC+aR37UDDTdMSCU9511R2VkCZ6z6rFVp7HcwN8SFUqJg19IRO6mz
PPHABhshWM+xsrBs995cy4o3XyW1SQVXErp52c1NYkzosLGHpqcO1oRLCa8znRlYmOVyk2+flgQS
TeXTvUpO9R1sFTfV/952w5aq+b7ta+39MBxVPeYffdwZUiM8OfE0VI/qgpNB9T2t8DvrDGuKVX/k
MvfmdkjbzegTZfCWwTfjxKFoL7OMQB+kHN/lDVUDaRQg9cplxsJ1kyBWbPjk3O6rXJW1vqoaOA3m
yjwYNE2H0A/jcE1h298xhiXW25Gf//5O1xdVeBfisbbyqTeeRd0UDhs6GsGjZWjp/HA6AcygZgU6
5M3927U5IWpjkAtI2UZKCmaeC80enxsbAAhpplbAOQQwwX7TBMO/Mh7U2phPwSxLlEPrYerg74Vx
f2iTu/1DSIAMhe76x8EoWvEcMfT8H1LCnAy8ZKFpvJ51J9E57h79D8hxO3KuFrGW23gHgzK19eFw
CW8jIMt7yL54Y2YNr/nvgO+yLR4sIw2y+kCf9UAmlJBm8+Qygxq9jLVmtOrYiwpPB4RyEa1yh0jQ
vvL2qNtKhH1piO3/7CmupDsIJ0TV9XMPLl9WKMCsL7SS8c8TdGmIBKYCeaUUIRhLuLBkPaA80Ir8
XSSgnKB3W61CbNo6jKdb5F9OUhYoBqgOtA6necidZJq52gXc+/P6KKgCV7Sh4CYiYHaS4vauNHXv
IOtdWvU763K6K76DcTUJKV6IEzyq/vwFgADnywvCM4+Slbx52/1hRYOWsZ7MQPH1ZFMEjUOoPxco
wdNC8wEToFbktCMenP3iNfCD56HDUCxUtwqxs1ZxU6QQ7xkYKfFHIb8N7/7fX0jfnrduhmqqKrNQ
JQRsJKRS5/0R6W/LOY7Hs3bpXX5zB/SWSBxK7yaW5Gfp1Irl1YAdWhtt1zmbyGVmIgcZIIVjnjYv
WA47BEdwB0I2q95SKkFtrRyBFkKuEuvuPtBKXMtczWqqYe/KfCS+1aAzsDa/p7jA1LK8quT6KlnI
vPS5YgmmVzDrQsjkULkIBwnblpOgaa+57CEuk/6y+26GuFFYImPmYbCmN1z7zM+zDPb73WhJpZQJ
VKsnwjYdldE5Y14Kw3g9PApGKQqohA2Wo9dQVCcXWzqNs2Pjf+92gumwaTeuehNBkJiqkQY3DFEX
RH9ecyxOX7TGecMPU09HDTCAdF5zbH9WKio67fv38NxpXWstEACZz89oP/MPOXjsn3xHf1Ech8Dq
3nQPQe38kyJO6UU6cT1EPNhLDeP9ZP/QmPTivVDZnhw/tiVdJwS2KTztk7DrJCjYbV/rMrdMfUZl
tQxQTL9B7Si8ehrptyE3l7/0KYxXOoy+TxX8mdPPsMUCY1T5X+Qg9oNdvRVo4+DHy+xCxlliyhDj
YbbvpH2uH4sRPVI7X0vs8F8wd6bFFGEgYtF4L1GI+TuYQOH1bpLGUK69/aBcRlyCAtjm6zs+Ax/o
cvnzKZStmQr0Nt6bSA9LeY17XtxUUu1p8fe//5wqPOuv1midM63LnzJGM91EzjrSshc9ziDlG9SP
ikWJI9H4in3kyhARIZEPXcUNKgonqEsWA0Dfymj7TNZ+c6WcYM530LofxaQpD+X9oUgwqRTOdqwe
iAItCz/yiPkNvdnAeDXt7NTTsmVq148HtIbExBtm8tLfWPDCtnQmaoexrPISeNcAz0bsw5L6jW/v
lCMHyS9u5iRla+z5s1DTJCoSEaK/+VU91dzz3rOVDvb1mIB4KGIEpkaAZs3QBptCDADmkc82D82P
Zv1zcc93kdea48tyDO/s4TepHELMHg2UUld0rOXNv4uQ5iu/ypEE3I2WJh1IXwLN0gLn15/43kI4
Od5B8Fl/lbu34s/RJfJea/m7iZZqBHLfwBQpGlLJ9YyDdqJ9VpT2oWM30MCBDjUihr1q7YVIWtMa
Q5UJb8ZSHGz1I8LLwsyeLlOV8xT17m40TZjVxD/P1ew/FQDdXWuRKmIfZb3yuVa95EhLdK1JTDJc
IAlIEjAA2Ole/jKaMgOmdftGrDrt3hurluICOaxmI8aib8VxyNyHfGm870+RHAKlxcXoqvnV70VK
n1lKt9f8cRyrP2mcLLeFiFguCNZoGGJYTHLFL9e3lnbhCt/0wWh46bE7Z+IC9jbLKDkKcqYbRFwE
bXYkceAF6x/RQaLy+NmpIS8kA3035Fnp1e2eP+xJgwR26GfwcNZ47yQ0zDlRZJZqw0LUsLBa/y5A
eaXj4JmucJN5N72EwNmlomznMToi/X15VCju2wkWd/QXZ4/i8FdNUth6Vsmsy/FfofbkSJbN5O8J
PcRHcVbyQ+41ijlPdBJRkNKHsRqwAr6MDmwI6QK1gzYIQA/byKvylwQGlMxbLi4FMfXIvmad3/xO
u6a/QYg7+SBN50LKy86qd6u8rZqHlsh2cl28Np6v4os6pdK7rOXpABT+9R3cstz/0XRmTaoiQRT+
RUaIqMArOwIuaLu9ENq2gLviAvz6+dIbMz1zp2+3IhRFVebJk+dQoGFFkJoDZoAsB7msEbtuUB9s
qalcFlrb0mcv5DFWBtivXfz8ysOvJHcilYXhdMZvw+aRetmL1l+F/U2FWR3FGk9JesPOijaeEDvs
3vDm93ccQF13gnqFv+ANJhSOY2esr4EjA0jD03xYkKEr6w9CMYGABXWXy6KusrqijArHZUVzGq5L
7QAjRnBGnO9Yaa5uzsI0O6OLWCX9mYK8GYZd1i1M9F0Ry4OAHR0zXVLh0GDmibMOmetlS86KCuyF
IJdZTv7F84IXrzwtX6Fd9KW7O2wU6aGwOqR9K49EHYnrfyeLFkFpr+gZn1eE71wJkYSrTKrkM8aW
fUEYgY1vevDOf2///EdGWxzty5G60732SK0ZMKB9SyU3prUUkLSYXPD1OTuN/2/uoVjoSbp4GZUx
N5zqTRk/pzesECiysXviCU2AJqVaEWYsiVKSMcafZWV2dvjd7j84C3ZGt/Bs/TIHaFoD66EB7U9Z
MK/5DJx/sQjFEHitQQuIX1gvcAY3WGN/2gLk0JM6jGxTqFtPckEWvTKWkyU55qcX7GvkpEUOe3Sy
L4im3j08KbBnkKMXzoeyhVsxoxbZAGXquOefJz2CCulk0BZdECJsG+SaaXeQn4HBc33U1kKelvf0
84OZHmoILRvQQKf86xBYKKVHr/gFI9+T00OHGs4CfIjR4SEmNvmSB5QX4wvYQiQns4BFWlwa8Uh4
hFHnXd9go3plvegK6jsGDinwrlh93gPlMXhnP69DTOkGCYsVxZrLqvXEx93NDJh0w0paC+le5pD4
mzA7LoTD3Xl3QyL93L1nQJBnUGbeh2AQybZi+Gc6UumSX7XItoQq8SABQpmGXI9DUflBjJ1SUIt1
6z3Q57yqL6k4ffHgkRyMxLQh2XkH9GHkK9oQ5xg8794BubGkLg9yfvhW/voFFm8+d+TLlxXpaBXU
mxeW7QhXRrddQb0CZZggC8mtsxC3eF/A8LVCmdZo3JySE/s8dN4570fCgHLQkBOsgMnB2ORDAKEV
8vUKkAX5QRLu76EKSdv7BGBZKG0JpOIR3LagTyJDnEleWCQg4UPJ0YSbXhHT6QMSBnTp5XcIUwyl
cnp8WJcVI/huu/1NwbxGrxw+/Jv8tX3iTMnUO4Kiv/EPhqcgKAjbpUvVKOHt1CLBB77ZfM+V/FyS
WMnAhXwvSXe6//c3wQies7Ur76SiNbsnRMUMZUGSu+E6qTMwpvj8jtuSyrIM00IpeAZ7XsNRnwFj
Cbgh6SGDwNjJ664MCmGmRw6OCXpQcL7fBgiGm7qA5OPQizzQG5fMfwPsZWnLfwMj+IUcieRYMn7J
OCub7FGwMXAOwY8/c3YFwSXktYUvSAcqS5W9JSgm/yOK4mokof42NVA+JFYWuxxSe8oMG+x6nlTZ
jj7iof9fceFTYnM5xPfSKGLwsV+kQRBftJNou0O+9eIdslBgkFbGyfADq4IyUlI6lcBbfiInS0hq
CeZAqi9DjgOuydlWNpCFwA+SGZOyEq9kk3J+0zFl5ZeSNkvhIt/9yyQru7+XK0UGS2ASgRb+DYYM
Jhm2L5NI3iIVQRkYPqIGkAedoO+kc7bbd5gGDn+lBaFCs0Cz6UK4p8McuoZKCZV7trsRxdLtjlSI
rZQ0gMAX/Spmvpi8B0ANMn9qHjojlZp96No8qfQu95wuVSz+UiKS6GRcKaJw2j1+52g9DM+ngbwa
ThbOx68BTRMf7KjIgdX5veVcUQpshlDasZZtxeXFe+MboFu3zFPTzWkm/cpzOGr6pDUl+aQpCRYf
vEaKgc2SWAYePiylFw0AOfTHIxlJGgu5VCMd1oTOTFZMCCWsP5TZHJqtYCz2RnDIIE2mF1qu2kQN
tSUEOmEgQy2mJIZRlk0LAyUGykbIa/UrhGbP4Ppb0lqf/k+G0PhFjoxWsXAnpF5o2APDMEdy46U4
2O+TPjWL+4T62UwgnHIuNxCwhilwGHcHNJyELToQROOPtJMtnI7BCE1HzV7TYDMj32du8izRwkrx
lQVx17Tt5/QrDQZK6FMeHr7HF5etbIcBjXudkCJ5YNntv8Po/FN/vR+wYTxB3iB2gqfJOU/GGFKG
rS07JyAZzJEL4LXbnRFy6MGjROnMLaiOXT142/EXnj3ZyK08qdsD87MrNJOitu7knKp5706Ut3dY
nXYnNAXHREyPOzhga3nafTb1hjZYlgvDqvlefnKgIynfGUttyWTK7VSzGUQUVbipVKcgVX6/4Sno
8CCwFLJ4se7Mlg0LAo2eto7Egx9CH4ebRn8K7/uw9BhSM7yNqdE/x+141IV5QyJILPwEWmYRJ3iT
oBwv3Tvlgs7N/AtmuStRsXVQJAuE4cfgUR3LsAJkK2UHbRtOlzTU3kLZWbWhr09FtJlWQeD/Bcl8
TC7DaIUA+7cF8RDpw6KoPSgcL915URQmUIEI677ib+Ftuz1O+KmcF4Ey2jU9j3Jtbpc/iGVhPwXh
AAbQx0NyUdJgAjgLPgeuBd8yT+HQfg368KAxfgGtgsrFe9r9u05unGvf4d9jMSmpGpA4noEB2BH1
ueyggoCnA3rqkG6AgxmVgAniYEXnNi4uuEmwU97GKh1Rgsa2BROm0QtxV4BSlkNS/5StgdsgSAQd
1V8uA/AlSwzeKVRmUW4H25XFrD1nKxE8FOglQgsamA4Dce4qEKgstfJDWZdY29HhFfhU1i99AK/v
SzvgRFgEU4+VeJ56z+CwA4U1vm+Da/Cv2g79QR7AzJeFk34bkF4hFtD3hVYRTLdAZYxm8mmfuVi4
6OwlLN2yTJJWcxBBPl6b+4YGMRY/+AhzYF6xfZEluefqA8rLsofJ08sCzI5DQMg63+DxwlHmD509
oL/Xlp95C6FINk5Z2EuWzdpZCwBqLGmKO1uflkPRk7l9TGjfYpEEZj3Kok+Rk+2poTdZlt9yg+aP
XHYOL4uT42//HgLpcxUNoIvTZndpXA7J7wrA48ZN0RGkoRq6IVLhwJjXTQFKBbDNp49oNeVfMjsa
0l5zutU4dfrEtV/arU903HXs/BFTe86g8y153voh62fajtXrCJDpjoPQZ0+TDyZuZNxU6FIHOiJQ
HM3kdEbVNChByNrTvfIgGlJs2PHNr1BFKf2DG8FwpyvzZKF+hVi8p6Ohq2EG1B+2Ih1JD1Ob5fFx
23IpSxF7RlQpV7L0XSLRH364cBDZFGjI4w7of88R879YS7ENpOcNUXQMK83q45mK51YFqqbPvGM0
pnTVeAmW68EZcSMEQYBcwbmZHhbGNJQoc8m0kR2Hy9V23twp2dJla9/yeLPHJoLn56v37DEGHPsg
UOFedAidoN/sF0SglBzEOE9wZQpv0vGIcIFEmL7cf9V9bVix9M4A9FY2uY9Nff/Wsbt3cC2aRwZr
aX6j/v+CxkBHOQ5KDQK656kyOliIDyBJ4dE9D56Rt+z7C0kf4X+9fh6qfUZmrrvKmykWf+k1vDcO
0RW7N01xH4gTvX7CLGndWj6/1FP4LjSv676h7hv2HpDvFMy2Mig01uA8Xv35Ka+GdXhMKvXvxhaP
YS6dOmhddSbnLoaeiKWT2NfISKLpepz3ujs1Twpgo+IasieVpcu00j+FhTxaVYUaGPzRr49vghhY
OOim5OhJvHmG4MQxzRonxZXtRkn4Gip6cELHCVWTVgUgmb9Z6rAR0Jefd2G/jUAxgMIXR21Zly5k
AngyHf3iv/pUKaGgwVVVZ6/TQD/fgre0eNVTQ8WM/Fc7EWZ0YJlMn3WYc7+qu1s9JllxcfVnckAv
BA0EGWq2EdAmJR2VjFu3zSPX23X7S84fGL3+CCyfH1KrfxHtLcKbFhq711GHoYB6XzajVKl9Hddu
NtBCiftyA81Ou/bvDNhbqdDTyxFBxTitDwr0jB7piA/IS/+t+fcbo69v6Rl8tsc0YqXkDG0CswfU
WWOI1gPRjqr/iCaDYtSmXfAZlzcwQ4e6Fb/WgHJ6cNWPC/rW+oiwHte3UvfptLiO9BrFAWAemdkp
YhTGc4DGA49gxk+1EibDNaw7q+yE/ketR+UzeqLf1PvN76rVqoe1VpEd1dQfgJ0gkvZgF6qk+TCt
lCps9RINStRjcn1CDDjDp9G391d0aqbttL0+t59JOScZgzd2YLoxjnSI0ACAbiZEMeo66UY7Rpo6
T40PxMvFGTpGny2X+0dr1fE2rg4RrY63sdZ5WlozTsstjTZpE3QoArPC02+Ujhpj8843cHOf+s9F
D65ATQgg3e4TPoAWWToBmwN1o/v8RisTUtWardRUGtR597K/P5Oc9m4oxNnL7HUiDmE0V/vdsH1W
00qH3zSj1ZDxrKurI0scrb7HAe0uOfL7xgn0Z/EZNJ354z7rI49VSiGLm9PXbtKVh9HXddQl1xB8
YlRRCWIn9LR62O66Ymt6Nj9oAMFN8dpQkBc9xFGR+lEUV4tSBPSRXKsn+pAeBlsdlbA2g7v0sF1+
DVLzh9uGGN0MKc1Uq9NPy+4bDtQWq0rtev2BKggYNG2zFhwT6uLGa0AAkf9mil9NGwoWahmyEhpJ
9nf9xABYsDu2qN+kq/w0I3ARe+qDjWokfAe+v8LIQO/nBvb2QoGHDhSoartGg6OGEI5H5IiAQWgk
+EbOEIkGentvu8vmFn6AVQkJYCSx53w2GkKiWdynneHh6FHnjjCrded5sZBS5Rno9J2SJn4lfKHG
3MWM4eEUBNjtxxrIx7gNlO1NgZWHxTnRSDvfX3BnucQgLRlBP4LAfVBfNTwfQD0mx3pyJDOp4vI8
P1EZbdkvMNoMeARBTuL1Sxqc1fj99M+1fS+h0rP1osur7+7nwbo0CM2BrHPvOe52V6T7gAk5SPKL
fKCF+he8dEvNtvAW2cX1j0bKer5MGwzaUvIzt0Q1IPe6MDhuINCNcwPzPmVDVG1a7eGdLiF2K9Oo
3XZeiUfoY3fJwX+Jh19YKPlaa4Aczl23OdiVCgv5T6dZG8ivqOin1GGmBC1UQNTJuxVfHhOysfwU
6TooUhdGTGfyYRWufj6gEE2LzjQWIhT6XnDfX/DJ3qxqp0Wbb88u6yUxcqsZUrchGOyzMl1odABn
I22FAcXMpeDGEn1Go0qyOvI0nrU+rrDq1W4etnKMrtAscggPJbgnXll2wcxFdjIdsUOebmCMFNLR
/ngui/vuWYVsdvVteNG39okxIT2+ZxPjHucsDznl8wMc7sG9k9kGG2J6muLO0WO5KSg/X3suajIs
01WHGENHOs3LxKbkOmpstlYSfaJ/mt4GxYG2OVZElTXqzZLOpoRyxzE4IGh0guR/h3lBjNM7RkAK
d/YkFrKMzFRhi1XhSrAP9rp/dMSSkFy6rJzWYYd4xBElNsLXs1weNRZmVXCJyMkkfaWwLt457IDA
GN41TLEdEJ8OGgyIlK7O9O4SREFFPnidJI/nn4Go4NPJQdV9W4u310H+2M3n8x2KJpg3DKz9ZLKb
U69BKoJk0qSkcrT+/rinuL+ZUeSZgaihBF7gmbhYsuvy32KsucewCk7U93r0FIavhRhbXXHiVkY5
JyRfE4SEv6ZimHWa059BtBifTGe6F4cE2bToQYtQXdHsOVwgit0ErQizTHYTsDEJku9ItOzC3XIN
fOLE+OXYMZVu0oU2Wiy8/2VipSdp1VoSVtF1WbKCgBVX5mxJq5hjB39JALF0aZgBWbcph6Uyx3Hk
O9fHwGhvh/xlDbQIBSmsfN2OVhdzFWViazfzvOHNdJwgmI2Cv0X0M8xwF92YKP9dPWj/Y7EaMixs
ZESCZbaG6lPPhVpx5D6xGgFmVqT9b3d+YVmrEcP7mJMDHEAoTkiffAlQa8zHemZo4S87nTIOBLA+
zi3yrTSU2rlJ+s8rd2IAcbEmyzWpEFEpV0LMGfTN3z/xpJPuAbACGpykVfTrzLSfym2ORxVhK5RA
2ignV9P7GyfmiAqbG/z+CsMcztbM9FaryJlJohoBA8LLJ8sS3yiVUaZDZVEu8r+JGDZ151ssRpIk
o9aLxIAkKLujufvgcCFfN+tns8I0bjOd4Kb3g4CnjSHFnq4avqT8upYTl3ZpGkywatjjqTsYTKTt
8kNX8u7l7yjd4wb/dYr6HnS/kyJ6m3uufU/mxOvmcihk+XgbfULekptL5kJugpPIOvHGXrKWdGQ0
+/37TcQYbjRLxvJt8W/YxgtkckZYS8rZsHuC1PEr+kvMP5IiMwhG3/PkXTwGHIDpTyOKmKySfnwH
+2r94Z56YTjlOblaSbRiCKHwyVdmLhYXqlUef5eJkTgbtIne3q+jDswgtwPD8mZYKg/OLCZyAtCI
ybIo0puh7qRW2F3foES8ecZRnIEacUUvKBOD0TV0K3pwkngdL0ecMiJCyVg3MUC2mQiUUy3yZ2aC
5Lli9ZQgCsQZjrbrrZv8/v4ms+/EGXkIrHGCq0Hl/IhW0n5/cyAyO1eKUxQ615UtI4w2D1QLD6zA
nL0Vyt0UxZIqEEtw1cZZEwDB7FsjF/VIMleNjgwYHlNKYAdz+HN09zx2sGvNZchkmJDi0SJmLv39
dD/5Z5dzxnljstvLUnGzWC5CexmG/nQ/9ee01fAVslT95LBh42Ucz3e7kIVhLUMmc0iOt14HlQl9
mEHHjNNlahZyRwoHCrwXeVESBDyXpsNTvFkFCbcicAYDx/LEGydYM4wjXsD3M4bLnSHGy7ECpr47
onWKozLEpBxUa9fbtawTdJCFNzsMlxT3ZF7KJcWzIElG3CQucW5PJn44ByDiVzHcVuaSTNWYxTMw
XXcduzM546M1XvTBu6KIk3aDSNZVjMVceRbx5TVno3MwxD2Yeg0wtTSSS784nz7Ca5Ybn0rrHix8
i4kq3PGrmEbbaYS6EqVZcT3TvDFdIhbADhyTyWxLVyvei0tQVCYaYkv2IYCjaU9s357g7sKzzSyb
zbCf+4nXrpt4SbBeyuWtuToGTsYDtT4TWxEntzm1yhpTscJLla/MjBorcnAYngWe1ze95N+T8BdF
q+i7fwSeLKtewkcEf7/Q+81fngTW1yiKeLGIZI29FQPiJN9bZg4Vy/HkIyuTwkJwjxHtw2h4/HQq
C6hQQ30Ts+pnmBzsbRtth2XlyjLBsjj6k6fUPdOV93aXdD/KXFFn8yWL/AwWqdxv2RUYTxd+tEwW
eUY/bhQkuZ384VI6HvMzfm56Q04wkWeebdFxVo7DqKJw69Toi9EuVl/NRUAR9soCrLDcy9MsWC/b
jyh7iEdZvNPo+8PnV7FhYS+ZQOGe50FOSvY8f2oN/Lhlrpf2ZBeObpD4WiaCL7EsO7Mg+OPaZaFi
JuLoxG2QhYq9aQx9BIrHU65GFhlvSAte5bRU77jutRG0YU2hL92jnmZwFlQdvHkrmoR7u7Vjy2HN
5dbO7tbfg/RNTmWNV3QQeKUt95pP47kgZzDZJP6yAY+N5ViRF3DrkmQWI1swZ7rf2VcH2+88LK1J
ZvuTMOQCH/Z8PsHhEl9ledLDic938ovlbrL/mFN77XIA2RP2ftu02EG+q//AGli+jZfWkpiAdwpM
xjl5nhe4azchkLV+ky3Pz5Gp8O8GJR6PjiePe2EGswiwkWVNNm+IHmzfi4bnbDwe/3ELuccmRlVD
x5txbRyNKiPX5wynP3tfsZiRfXv1sKyIV74XOLBDAOE/q7C8hO2OEcKpF6keJzEXfChzP9gmvFa2
whmPnbn4chT8xcLZ4DXhgpvYRwrjTBjCB9nNP1Z8CniAuYMwYYS7MA66djsooqjjqtZ08GHS+B8a
D2Ut4AUta1xYzqrrEnNFUJhB0sUoV7PYiChYPweQkDWT1FpJqDpaGQTVEDbKCObHmhbEzHr9vCmI
TgFrAXpVQh+02bsm0+MyrVlFPdXvwfPBWq8nrAiq20dqxvT82QpF4Au2xDIdexCiX1jQX6Gd5zxC
Pf8TnxT6tqwuu8zfbYUNbRMUdJL3ny5KPCRZPAlZiOCorZg1VnvPsU79IXObGXjvSokytjpfc5sI
SvQrOaIidttBK9s9oE4lsGbreTqQ7evbY1P4l7Gg+pQnB/mqiqCKjttfivEd2U8CFZX1gZfs4JZG
Uga87Kqou8/8ziYdnBN6d3bpYI20GPTHtQiwdaxtxwJbZlWHTB0Br1Ihyi5wUK8KILJLc1vhA9+q
7mElqmD0+M3vwzfYbkqHs9RTwGPbcymzsUGjfntPRHTsmLTnl/EXBkbpK0czNl+9NuXwMm4tjSXv
Ez9mShPUE0S7DRYdW0aJ9lp7ru/1AQzqJ5+O5EVAdZBABdyXXnfqcQ8hiSIm+wTnfkO5FU4xAC20
PJWDCIEatTkqZELafUfQhMnmQEVxN6LjChKqsHO/1GjCgiLh5xqNy365YUdgGMdS0LvNeFssIm2I
VXXAs4FNvqXMX0pH4OJCH878L9P2zYCBMdI4191TShqcIFcDVmNLNvtX63PBBQHfbU5B1M74hHpe
btAuFV850pcgRQat7bzmD0iFVErRuOM+A2P3llkJH+I8fAMB/N5QgKFNojbbewirdPThRncYP6O1
jgmrhExwsUHmaFhSKPF29yKi1x8ATd+RVEUWcAzQDLEQ4it1ZHGvkZgcnRk0jIkSY0BtAQPs9j4f
w9YFSaHCfWTMb6zv+GvKB98pHQDfUp0uEmIv/j0mscRDfOKXIi3NirTcFYnUr2XvOc2KZP2aQ9s2
e0torkDmEl4yEAQ53FvwVisGgAfhX55hA0sqUyR8OoPELwm7qLLy/clcAqoTx6GSgL6iiL9i9hcL
Hdol+6ygAp9m/ElTk4wKVw1h0znNhEH+DgjMCTo4CPo5pCLIAED7xmW1ZPrQ0+TRhgZTWWqyH4d1
uOWT/RHyPSPde82B3JslwBnAvQxHbymOg4ZkFiimepwTAwSuzEhSQJ9DyWZy1SipE/EoooNF+RID
UWQXzSw5S0caZQ4GsmZC94GfMXmIAP0hNpNgU06omNDwrPdcY58OTlFePIOCjyi0SD3jvukOGAE+
nUlOLT869BztV14Mbw21HmbhACYnxO5ZZ1/OjV/oCnar69D1Vs4fFFbQEOJQPKcI1iYdyiUAZx1q
fdBi8D0SLVdh6jbWEu02LqK9500PEOdhlrQH+IgxiLNi+ETekZoG58EUZQzk7xUZuG4VQ95ALYOb
LacoCC6VQGqHTFlEjGbfIYOrrfHxLcQrzoj78J/HbebWyUyDRU2znrLkDjmHmejWLSGdl/OaeStp
D91nd7q5Z8bveQhk5YFNUF9JOYr625F3ZwgzitwJERCaK7PWlO8/TngKrjWbzsuaXCw4oKTgH/Iu
5EJG88l0+rRo8bH2S3ZbGoNG54084CXxJrqzhLcIediSUtfIabbpaQ2zBZK3tg0HzTu7tfkN0NnQ
9zfsbskfyMhEUTScELFPJ5BxJZmHCM6X2ArOwRrmS2Iftna2fX9Hv7Q5J7tdurFkmF/bvq/R6joO
CaHtOCY27/Eb3ZLEUZy8t4i0kh9Mp1OAaRY78uC1wBgkQvzDsf+FJFtipfVyviPcIzYexf50uvfJ
G8T+XOJBibskl5STg5XHQ0FgsuTH6wZ7ZGowcmCRc5W0R8AFSQJGrDprd0smNSILWC7XRLwSprrx
KJbAn3/W61jkQiWS4hCgNXa8Jm8cLUlq4hEZNVlFTXNrbQFSSApA0kE8L0nEcgtDDCfeA0wq6nxe
XE0NuDkQxAAlaEySXlOTBszw4iH2bhbAtJP9Lc4HyEd4fUeFhiDsE1Q1/O8/HwIr+2ja4ZSYgvHy
92ITK5HZ/JukMC5rMav+e4Y0GwN5cCmExG6wdSVfCgJXUmaBVhCz5oyE5atPFJerikGc9nNcQLdc
Ozeo9mA3giNdZRQnc/wTRVxoToD59Mjq8DA/WZiE2sy46WSkuW448In5KLOy7ZrhziZ54NZyWgzD
mrhMgtnZWm7PUnI7irPRyD2429FyyVnEWwlIuA38mvjeK2WkRQ7gbNKayl2Gm8QzjzGpNIHjTGdz
rcJFdE1WRBHvW48QfGNsUFREeZZHwt8zl5lOQuWAtMVCU9mE43AkzGXb26Xo09/snt3lXolTdW3t
IHWIEjAyntakzyGleMxBwXxtlONsyQymrwFvXsPAM5f4OSEx2/YUumIl6JXbINdXIFzKFGYZ5rCE
wKzBrPb8iGWOt0idAUW884Yr2M6YenjLh1TeB9mE8M5JWmdGSvi4uX2NMaWHOEyMC9XvDJ2c2UWK
mRSAU13TO4kv98seO5sIpvQwm7Fg2G0IhjfzZwKc8gOLxtzvTmZ0YY5Zq9+XXRK+1ubw7SRIeBBW
UxILbmYZvR3hSeIHYP2NQOUoSIr8OSVrwudxFB2xLV+ROqvkgIrViiPi2NVmVbsYSjlR9AL2tKKX
e7ejO+RvWmssPIWALi4Qo88BAfRiIUcvbfmqrNtJzLt7HhUh2jcXnzExu4YXx5h/k5aDYIipDJ+D
9+DhXPwOmiTpzEA7QQ90JEXE9laY8kEOMTNjm7MMR020ofwGoIc//Iwu63wK0RNcloohWTToWDom
bYeNTyonOvdQP89/1VbxlQWSI4Ek2QXNk7BLyUOYNk8zucbgyqPrHy0AxWCr+iiKrMFEkI/oECCs
ocDJUGENDGFHuFCS12wlhCHyY7Yxf+bSDseqhDKuxgQHiHPf5rgxZtePjwro8DiA/U43fS9WJqe9
Fqte1nX6uVkxCZiXYxo84Nl2X/ZVDS8IXRWDF0S81G0+wzbMvKAJZndyGfopTeoMRPa0/Nqx5neF
WGVnMNLpPvF7vorlvQFH7TbWB+x0QsEYQeSMUdMgOpU+T6SF4RwSEo1Sj72HpHZL6ce9Y+p9pktd
gY0hLjsw9PK+0xP+GdREpno7qGZpF3nbrlP03UOtCK8GSsf1BZxvd/ouErqQRLsrMoVLuuVEe7dR
p8QyxXncVyQiUHt0dloNnxjETKqocwyq041vy9fJ6nXnWuatFWX87lovyrw4ID3RkDj6/a7bun/M
Z99XcaClcJFbzw/cRDbV2xAtQTK0ae9E38YnQ4+fLri+Onj14SyObtwn2cXkP+4Xojmsiqw7pSnA
G38K6AXzV2ZTwMoFssEj8cURQUyYYcJpGTVmkEDVWUMA/v5K8kWsmUWlm6PMkrflJbOZICJjD6gJ
nDEaLyTNH5Py3Z64Qph4KZwONNDDZGeBYw2ATmRDFPrmeU42yaAiyCMP35sGKOlG/sArRn2GFmW+
EA9fHFwjMdjx2snj5lOngT3b6CR+YN6cPbkoAAaccqdZKLQG/1S8AQMQEMpiQN/H0SkGULmEyczX
Kz47H+9C2/Csp7vlT8PdP1PUiKrgbfgpLUh8Nt0ttBLMKqLlh9Xtu7c8LK8Q6ZYU7nLvfV9RLSTl
encuOMfFh9XzWhLhd7Swh4QDHLfNc9x5bfGAO0/7Vp3RKmC8REQ5t/rqjOITz4jhVQgqsUzWb5Wf
88NPX7YEKdVgCwL7JJt0KYZIuUpvB2dSNEpNqBIf79Ep/Tl3a+zSeE5gE/fNlIr3Ad+/lBYoozXo
Le+snS+vbvvkEicslMxOrw1lUfqDV9StOKl0qH0U9OhASt/4hongxLbTGWzLuZpvtleKYqgnwyvc
fphozDqKQnBnct5zU9FdguIQnO/jVu1uqW8JI0AnR0BNF9vxerrNOOa216Hhq5E0ZUvcu1XROkRU
lASgj1miFJvyXUvz2/de+Oz+US2SF9WkwGXAwwtngDh9y/8OHLwDacB4Eo29Czy+jjavRpsgvf4Z
Jd1lBmyfdEPFflu2gy18ShSoC+C2zINwU9OiVzbrLVHu7YW8DVIA7etfC6LTOS2tbfEpnLzYHFqx
avwI/0dEqS36cHu7CkLrCy4IyWWlKtbzMUE28Pehgfa3A2rjj8x7fYiAKLx1INdcRzeqjZ0ZBkdw
ViqqfoeIWL687TiRizLGB+nWpa8GVl33NIWzAL+oaR5UT+1PFh8vBtY7Y7QbiZE5DQR7q/BgeHA8
K91P0XW52GnpPvpwNFSExv26XVnz+jY3qLsHaEI+mP8ip3w9S9dqt5VCPvevrYV6XV0yj9L6QUPX
yG6VttpDz1Aszo1X/NFM5kpOULluPvAvUDBr7ylNw9Fs4Bt9Jq+enfcsVffpips/4NNVEOKhjZPn
SOdIyA5yUix6DESIGf7136Ftq4RciqUeJwV5LhX78fOAh4pXdFzFR9AFH5o2buXvcV0FWvP76WFk
aMNT0JYQXkhkUeyaK/SJPWxSLWiLOUSQ/SvWcBp/sgvAXas3HQ5DqyXs6fYQSKqImVB5vcCQVkdV
ObpNXwl5bT3KSY0vJNAXQB3/nvuAnSfa4Uh3brGyxqum5xSZb2Sr55tOg3L9nF3Z0pzj4Ll90Hk3
uk35DIQOYErg0YZLTOWcsYbLU5dFrVxnzaADoj/R3sMnFqKNxbJd7zNauL5S0d09DTbd0oVf0P0r
1JAOppm6NKYtVRRb6RBL54+phibby+6OC++wT6c9YfZafQO3C7tW3PMbPaSlgaSqeSViBjKx6Sng
0dQoddDiYRsbtRsf2epUv5v7V/zp0H9COkuh+QCgq/ROmU2KpaF0SqfIjtWzdXM6q3rXWVH7fe9K
ZMKGykxRkueuT0BDr/4bTyDrsfqwOR3pjUgxzO3gicPzLCRSWD9P7pzAcP2Pr50muh4ddNxhpY/p
Slk0C9KOyyxIwQMShqR7x/WNVNXswc9aqTzadA/SHtuhX+zia8oPi3GvO7rjvtyPDZTQKJRP03EB
ooFoo31rTvNqd2T3x3zuM1R1sryUC7ktEZMC3Au1xZ36ceW3e5NK33XoibxO25uLOj7lIZ8KG41G
igzd9mFG1wOMTXb3Hor6fAMFAWpY5rbSn+59iEsO6+nl9uVqfv+E39Bp67QfYKpDv8JpfPYfdENC
Uhjr5wXqV8r4+HSP7LnQ/QwrN/wnKzqUKJzT3t75vOj2zSyffF4RnjV0WcDHut9C/mwgs59+rrdQ
vxA30A2vIXeOFvfy0/E6+NycB88SdiNzE+9SD53/OxwJUKo7XGJdivuEEeoL/hHkMGr+zWuQ88HH
IgY+ksjnAeQHaEEhtLu/tUYsl3aNuczZ1dWZ+3x7BsqtQqskC0GI/JWAL1RPab+myXj+II2Alqb7
1W1VPubl/KzT/Hzuw1/Pws+R3UtnW9HzuKdG9TG4HX94AUfoOA2u6xnETYS5eHrZ0x6tmK2MtviT
n8Llmh2KDW5BsAVSiAT1acCyeMg9MLt8hbDXMYKp8agXjRopZaCcwaxg4Oh+hzxMjSB/Kmw/hwMT
gJ2NkKrP7gUpAQKdqnFPjACCRU7mSR83i4bFRVzObqaF52zZpGRQGq3wJ6ztwfDg1gux4nz7K9oI
YDaEGY/J6yWCO69B67eChP8mzXl5b6rMrTfN82c/v40gr8Lb6P8StZmANF0ov48JN0BT96PO56d4
/L7Yill4W6yBSFWnfRqGzJxIoKGeA4d1oYzaCT6Dn+CxYRHufQgUTczqjsCQe1R+dm+V4Ag2My7Z
J1ZS+J1/TyZBXM149s505IltsQ/OQrc3vSXJB1soQmIaBkaGy22BXMpt7FFTNH7p/yCyou0N4JLu
TmCmFWGrujyJGl3BCg2zBIEVSt9UwH8vUyVFq8ym5fG46YDswXbirsBgOaX2A9vPA61+BM2PiJ3i
QMLRp8/JfLEB0jIFTvgD1fq9eACxtc20ZR5/NBctGchSYJ+5CX/08Hbp62MilysVxQyef4X+dhKc
/GixXUOhapP704eomnC0oI1+zMXj715ajz23ijznudUDxXqAWgoz/zDVqLIVpBEDaK3p7jIUSx2C
zGpzn11z5wyErAdZbhs/OFoWmlNdfHmKKApDOb74VXfUPfzi9vXpuNTn8D9XSq6wgz3gC99eLpmw
CV5UjKJfo43obUsRKn26yNh9DEcz/HZGInFqQp2fxdUOvaHmszy9wwrvnjbcsPaiSYMK/UVpH7o8
/UdneELMpQ5rbdiBOHvyH1wiz+apX8CHJWYoJzSWIelBZnH2K3DwxlGbKWChfhJVe/1m4ZBlH6a8
rUFWok1B+9P20a1ihwZU6ww62HacB2dffTqXTBg48DSNNG5opE4Hrb6PFDIxDlbpXC38vOEnfuEq
f0RqJSw/6BRYVXI/ANBZ+rSdbeqW+xn3HHqgC0K+D3m6cg2e3R/Z/aYttAC0BXPUoKOOTaZsfnpv
75M82oua1KQeHrMR5DqWzyf9bnhNh12AQTBxmAEQX0W2rjq7yGKIotDxMmVV5axfVF6NgBUJyRRG
pN84+HOxMLDCvIbviKatdM7mQ2SZu/UxVAtX7UK0vUVFFeiYHOp36W0t7mF5GdTIwhvBfQN3HtSd
IO7gHNBEzZwn9KLGVwk6aHirzewddNphQyT0sqv+oNpWZfhMraxLFCZjce066W2S/8fTmS0pqm1r
+ImIQBDEW6VXwb67MUwbUERaUXj6/c1acc6u3LksK9MGYc4x/vE3qF3ycdqbSgkuX+knjCko1FWj
HzMI/F9hJIej5dNsbz/Na4VWEe12E6Sdw2sCr50UBB2j97HLVV4KSTraA2qH7yztAMihXuvbfP5R
HcRwKXSm6vPPN6fFeyEC/MWU4ePJ5zajueVibx4oTf7ayO6t+XmMcWhX68ZnqwaRrvEtMM7cz4lY
/GucGxyLnIpLE8ifg1Kz5/Q5tUDih0NPHG9CV0pg9Z4KLo3VpFn3Bqb8RpfQh6NDjqzbpMf4ygaF
7M+YiJpMNV+1i1Fiqzhyj2qYuUT5EGB7jkULJGZFYWoHqMxWmLN5SEGvVsc/+OofuhBGOPIPwUac
Hjubj3nw2VOPg3R/Xy7FL+02a/jrCj8b0HqqSedfb14/zowNypnE+AVHnqf7iO0vF+wu6du9gyaT
TyeSvAhHA2KmcGS540yoYl/7661ZEpPumLBqK9w6rYarz8tMS/tJSXOhQHkfVNkcENUD+xY7oNwe
PsiKOTZzRhiYIOxQbu0fJD8E5AB2VFYgV24mgAJ44ulphQsHaHU/tuUj6/Hw0k3b4HMrmXNio4w+
GtHpcJzfy2jWQMoNTxWEUMRRu5rWhCoEx4RrH1URLH0COMtQHTKOz0065xYlKSPMXa/wn8olHU5E
gi3LOYqehhiEHgy2b0yIXv8xe80pbwbRn67bX+6PJ5z2fdWHVnxSnJ8UUpDUej3OdJtrGY9d4WrU
l48lSd46TmI0k2/trqiZxY/LgzeKBD8vDmV/HKPJLcljBoOW6ODbodlNq8+0CMoKPhnl47nRryJF
DwL9pQqqMzfqcp1JK+oIkDhRhlCwFvKxpYBmfJZsKA7SwaTtKIuzyTM9vj8++ktqGR5qecrxT+J0
6FgVEaJIPnMW9XUEd4me5ehIR8xWrXyWdf8up7EjfX9OrV3rBsflYl3xFHz4FJwIBPI1Ujxpr0Kq
ZIBLofN2ftPEAF6kyTsFur6vK5eUFoVP9u28X8eu3Q1ReL2+xUiDRlomVNTUGDFr4CmkEc4oiKGB
oibp04gOdT6Gj+FroDIf/uVVrr8fEhbTlZxfX6yjMq7F3/zGizi1uVmqkNkTLxJ/s/osOunzbbfF
llleQJyOP6uzh6+wyzJ2k3676rspyi/B01CMFS2Mop9lICB4UYVniW9siCpjVIiRAMAvxqb4W+Nn
x3XHSIvdHAbatUYG15qvAaxYmofxtx2/biyWp78fjmnvyacd9+DEw9LcKsyvX9c06IX1pRd+Am2i
r9/38t6UI32anFk4ojcRjfEKjn5GTwdHxFMWxAvv9KV0VS/alHNXYzHDB9/EDZ2uC/OV3wXL+KCd
N+gWrtkt3XbeRxgzQMn7Ck//14qmQYU7CWEDldauu3KR3SWJ4fvJU+a9pXRGcYfDykyaoBs45xcD
Q344uNWIDyeDx2KMdCa08DyuKSNB4BBf2N8o1mfzWg2WPdTww/B0/F0YktGx5uooBwBU7FyfYeeQ
amb1w41SLJNsO1z9HWfGgxUijP4i9CYMI+0KCCYWgTcEKu3fWNah/N1LVwXR/5KfgevLavxhQyro
Ent/iNikP9xqmVLDm1o2oFRc0DVbNVQD0Tkhexo6muHBDU7YubFibU3jw0VilpFI7clkT5ddWhJ0
5kW8+gQY9kS4/IzbIwJkEbT2PTNel7ciamRQj/WjGoIAMK7E88gApZV7s1YEP7LOPWjAKLOHhfkc
smzb3Uq7sLq+56fOoXlWYwTrHIJRiRs7ntqZpURjHJIjhxgzHR8mrHUkcAzkGyYIbdfD9SU6q8o4
pqxgnHYQ+noUzQayKTTquj/sMcKRrhEw+pPQYJUmaIrzpEaEqgCak4lc2a+Erjfed7uRzsKHwwPw
ACaPTPABssiElea/hHhqUyGcaysd3615qb6TPrKirbLGP6Ng+txzsoH3+K0SFG998k/vWR7GLNyV
+23tD4ZI03xW7ZKMBzFpN9XWew3Jtx7HhSN/2BU+87Jc1Yadf+bGA0ouzrw9LnD2q/Sv6UhoHT+/
W4Od/PHEtGmWzjRpMuTE+J0+ox8vO8vt4hNmKWx2HS7HuOsoKiC5/Q7f1yR63tDpS4rFm6YsMQy0
Z7qn16RwgGNILRA2WzW20rH3/NXjsDNioemPcEZ6OYPaiimJHxzcLtuzfT0HS/U1xXKvMYAy3+8F
/noK/mHfZUJ6c6TO0p6b9CcV08vUFcVBtI20RZv6KKhZul9KADZdxPsXc7ZmTCGCS4GKj5LuJSxr
44qFgVPtKukU8rhUofBPfR0zDyFHGJ/uOBoLWxAFnyCAbxf5IjsArHwk6Eyl/2niUUh+Kq4DUaLU
69cB4OZzpufAh8+t5/SveTOm9mI3hiZC8wFyPRzzQyyGxPN93hbNbQeQjgUPI3vA+H+Au3oacf9T
5Ih/xaPx6/wQlTEdOWUCN9qztG/WXGXDcsb5+ojsJh0Pmc+TF862Uoh7FNkVfTf54ojLYFugy1ec
hIKOvjg2wcmTJQ8g/ttz88qkFc6kAPwWeIkZE9AqS+2yXhv3/rZBx/abwMdBGcy5fge/p6bh9bLL
8hj8Ej+MRTSVLe+WSxWJIaUlIXS8/ye7J0aG/7ZD+jeM+VjCODTdtEAoylYL+QmT7b0OGsc/ljVu
VOazceLXpoeEvLYeX3VUv6hHpdkjn/RlN4EmsDfurATYU7/I3qWkj69CYylZCBbYjUH1OCBwExgi
lbP2bSF1RBGPUo2fYvvmlcF0wVYOxICXjjLgjRMe2XZvp8fu+MB0k4+ZQ8m+yUFWxxTvsIrAgFWY
D6goGUuiC8UIIBXqY5gR5Ot+E1cI3lGAsMFT4+OJFjnkmICo8gZ5xwnYBMQokrdia0B0pDCjzvUL
Hm310JHoUsTxEmwHVuzHaaWTj8YbkgM6gB5KIt3mAdC4adodKhJnJ11+0psJreAdXgqvjLfCsgec
jXaN7b7mkrt835T7IevuQJ4P4zOCMfQZfcRuKPyAZpGisoxjk4c9XYGsEmIFeATcxNgyShF0Jvec
nuQDb3L8KGSQWxPUCwvjN62TaQm5hiTgyh2SLcEmmwqgRWahwhq3xsAqH6vwJwtX83jZOOtA9mF4
3LpvKxVmcJZ2UW2mVS64nJeZ+PuOcdGAUVCRvQXtCS+Tpwnmxz3YUdmpuXmPVRCmp8mw2Sx26AQY
qvxcPFH5qGa9HaUrk1cJJr06OgU4d+M815vH0+ouIyeDdcfKrU5zRRTC8h1+zLZa5odPoELJSc+U
8WC0zxXOxhr4Vjwn8HqWh/TvuMeA2juGx+cBDaiAkoOelScjrYRJOUUo2qrneHhoJ80NYOcWhcnK
WPaDeBqv2y0kNSIroyNeCBPGK+MYqx9QIPEGmfzUbgX/F1GWh8UcPRQVLmZIw+AxezDpYIKJZ87Y
CDvrZ8FvcYbm23mE5ZicK/vkYvrn1OhcFvFK2Lwixt9DRaBFtXEpQppF30WPw4RHCvqsrKhNJo9b
xUhJ+lON0YD0bkAl5hdc8sf+GfYZV4SxzVf1CoEpIBoI0GkxJFPj41cu2lOX/pVUA8zCHC5dV8zz
hNmVkFwPbcZMUKUePh5ijKQ06I71JHP+Kov6T6iKPDx0FtnMmBdMJcFn9rT1UgjDhhgRsMrNi4zh
HDQ3BEAmJnP/hA2Y+MNJROTDb0ftlW0qLB6ZOzvltPW1MFk24Xv1DLMNhulBOZEPp+sQy+XDB7Rd
HgnbvnzXc4ywH3ZBMhOJBu8QpCY/mZwz0CewL5s+FqfDaV66H/s1+drJWl30TaHxZ3CG807DBsS5
0m7fIONopmcUWpjNdd530zFnn0F65N8NEhK4VoSfkhNNNZ8KSbTK1V4OGz+a6/aAln3E7mADpE8e
C+HBXNzKFSo2e8AH2Vv8mPb3sVTGggxiABzOzfdGJX4iL/hlZS9W8dH3SJfMxoAbq0KmRn2lEBQs
SpDsFZCLtPss+xvuE/0yjushNQ77BtsNWw8Aw09MdEluGax7V/Rf/unWXTj26JtQ801SB39dxvDE
f0JqggUfBTrmxi/cRtgA1u35h4Eitgb4DXUT5cCUyO8xJgucnvPw63n3Hn1A0kvopAVJdbgrIafz
iITIxkyJ8X0wzt/zI1Bm8Q2RYn2ht5ngLRGctrgVuIOgwtqt2rz/qsObNvXiVLyww+Pm9XYF9VNu
qjiFmY/pa6vO8Jmz0vnvLofGlMoK8AxVH6C9cvslSBaF6R+eiMSLlJx2pVNw0jEf/qGLG3UE3ja7
/qE6lOWouBigBJmpc8EwhQXVytkIAdfGuuDG4V+HpiLBfRpBHiQVfCXHR0atcGb+QIlYZ+AFwLEB
8Dax3IE0xAVgM1qC0qhhNZFZxe7H8ENI7tlzsSLG27fdfIIcVz4YtCLf6+TQEWMpEgX5nKuQwVC2
ICoGB7YLkAXXmUa/ijoGshn1ihi2Y1z69ig1oZwIJ3MoADZDHl4VSQYskphGQBcXGUE4Lo9TaCrA
SzCWQDUTpy6s9Iizytfi7wUW3xSqlFKclCeb2l1fd5hjY4z0ZBStzpJbP1QXGjUMYnjqZBZF4mTa
acGlwjCDEpGimPVJAdW8qosS+24KQq+Z5S4z7N5SFvc3lr6LMARjSkj3BFIpUgY4b3AE43vq/ZyB
r6ylMwBAlFh539MbD3Xno7Gobz9ef4e9+hufCwSdiKObedb3IuJCZOLcxoXmSZH3Y7FhLPq1UzjN
mpO3TsGyE42/YTFYZkMvIbJJnyAdLlGfyl5i/D14MV+ujfZ5zJtNNsBoW9tbQ+YKgwFxhB61cCI5
RXTJwB7rDn+/+pYB1mqPHqUOfE/DjqtJ2bO6OmiMtVQxt3ufVbKCuUSDE16Un1l1/P2psHUkJ7eS
tfyHkf6kY9ppPbcZzzMcD8HyPLCyQWfWIMb2b6FjIUfAu5sHzVne6+bPZwyfYLP04CocPZl2jkpO
Vo2OqHIy3CcAtV3DU3GftDEehfxfeDr+I5Gnr7RFz8pCZrJYkEuBusS2bYTL86y2IktF8cMxm6mI
ffHdt0QbatBpY5vu4VJIBNG39WGkYOHyKDZRRNicjxlJ8XVlLlZe5wm+RsSMD1MAGDW0WEv8NovW
5+codhwuRozTb8kiZWMfhlKIN7UFDjqqoL1VOmAdcX0wFwS96cEGGK8EgA0UXIttNqOjyFw199mE
vaddDvwSP3naMKy13uxj9aTSTBkvcs35tpASLHwtyeSh0Sw2hWF1RCBVwnCU9QKzFjxoPrH/1Xag
lKev94ymRhK0hNLg3iqbQN+2WjqMYGPIAL+xNvCh3Hfc87Wenwm/IH9d1g5G7iou8DD6UNjA+cYE
hjWJhRpWAPdgxJfbNOQG60W7+HKpPO33YIbI+CWZrUZWkzohn2PwNyAujMeRMbCcxsbxSTtkAI53
/c2rvffLjf4KDGl76u0b45in64TBXruQX/PXaWE04VfZt8qezSCK6Bi6RYpWWx58R/pvXA0tGUXa
aaq9QoONA0cs3CR/M5zIT6/gozLFRFMBzU21noWps8rgujNw2Cpy3eNOfNBxXOAHmLtg4PbE4wgx
czSmQ44vamU+FDd6Em23oMlKcUbAGOWYv0DTsXSrw2+xbN7rj5iOshXVNEc5DXXQU+an3tHQhEt3
s04MLEFOx/6st9fw07t/tpgZ42aj2iVrzziSR6yXQbJo6PofpH/07/o99cvw4VMv+CIVJJ19HBzQ
/Rhwg14WS7TUKVHllW4XED9gNW7kZVPWddl7TTrnAekOgfZIseNJH89CYiFmfW/as5gRWgwSHbhg
M8wn3MjSD0P4aKxTJN/A3UJtOnlsos3Xrq1kKh3BFszTnOHuEEjTwKXqgiOlwTR9KAa9OpoMA54P
F5Fwju9HO7rZOtt/T9PvERtOjt0Lu7+DRh5SbdPdKki3QAK3PWSOn1VewLvqhC5vT6lFjzm0e7ib
Rv47VHdFAc1lxOel1Ffjse+/dwo5HGUgsxg/8IWs6wXoN8MYqdmrIt3ubSs9t+FT1i2pJu/H+apO
hk89DETUXzQtawju+cj+BsmEHq0KiiVxTdimp0GyFP7wMPfXTEynyTLdShe6nhylBzqDObToR/D2
sGaYU02Uc23P5w1Vgt43X7WgsZtq9vANL00EMPVcEUnlDlDKoPDqGJ2K3ekJpe/n8oDQxitMwFJr
sBwuK0YhnU0h+DgbkNDQaCNJQBSx/TLx6Pbx9DUlrfS3J29IOAw11/zAeUsDL9o/jA+pW4iNxCOI
xZPqOeg5MXtmLLTNf+lGW6a4XGKidshusAHjFUglnximMO77IIPqXoVoo0Km/U/0xS6KFVoQTbKl
Qjt5T3jLIKtguEg1YNFyiGDKd+z8sP9nLc6KERyBH9EFN2MUvEdQwW5sa0h/QO7Yfc2b0NJBsLSY
gXEkgM2F96sgf6L0u10uLIc2HRXHJnL4ZTi7OFTCOsDV+un92NxB3ElypObkhWm2sBV9WORzUCQK
HR6+2tzqEdl2OG/OltBTzR30fah8oaFBB15X4/VvtEP7vZtOrcMUPqnjDC0ccCy2H1GKCprYJPET
X+W76jI/8xGeJSiHVKoNISIW4mxcg/+R6TAAH/2xEPKu8Wwdi/+LIlkcgdhew1IjUkbDlFuQZAVL
kkMHdj7AiBh3Mboa0kYQn2b8Yb2Eqyl8vtOZYG8iq1oIAS/UM6RwP0uwVYEYbZBYIZXj7w33/iz8
hkdspOhUmYru1fsXWIQF5v7ZD47DDT49kx/Y53v33lXE8jAd+zdYlWFRfUE5R6I7AKYU9o9iEspG
xuZFVAX5GT1mwv+2j5StQAiqALEKh72EopalHuIORBCW/X42xqZzwi0WAQkuH3xICLHZ+AkiCSOS
+7lNxBvRXzRi+FhQw+FjCKiHdzSJKzD5e2LS8lbFtJcfqFd1iK34Qp5BCwpYh5t5f9PfnBKzv3le
AEPLQ4tXKEwhDztNkNxTZMP/4M8n+GIqjv8uMxdt2oRNqE2lE+BrtybD4qeTRTb6pi6/gjsmtKH/
vhpt+impyFB6tWa8Z47Kn94a3Ao4l04a2PAkbvQawCrGkz7fkYY9FK8+eTI5CPixDcc4JPCd29Fz
Vp48I3MkiJ4oDzi5aSf/fe8b+NBYcn/Bd9qSJLNgknSIe1KXn+nw0ognfMedk5amD0yE4RdZCaRF
pjbfP5GN9Ix8IP6JVua/L1YBNbW1jvAPMDtJs8CrZF0sRoyLezBJaKANk+98PWHFMqspwpd+b17T
QXGAZMqXiB/CtQHaFY/BqFk8s/gOoMX+xRLJd2gzNfNrIDU8rUmFKscJhiaR/WNBq2xYHphvwHzV
QJHY3PDjejBnFlZp/IoKmN5OYInAkBSg9GeqGcAU4kt5uYbiSDE6LsAy/ssX4jRsjjrwgf/7egHW
mL1yZqTA83THq4Y1RLMgsfz/17tCMomjYAm1grYQIA58iFWZ77AtAXr++wLx4gazcfrG08sHFxO3
eaMSRkqlFAo2C9ZegOcY90ChAFf+Z5zHjs0NgTdehpf//s+WwRf7FI/PE/3z81yWayZNAYkHlHoY
j54/NHpCPffInHfjgKF1yMmIsWI1EaIZNsd/0hnI/2IdjWljxGr63QovtxadnxAYaPRQA24lrviJ
//6kVu9heJ/+z4txPGopO8UUvaETIzIEoX2Fu4YaqmTXEsQ+xkUB9fn5d9OXyoRCC04I5rIcb2UE
UAacsSVtc4nB67TcP0PajyogLlUV0Qx4lZz6Zs8AbaDppg4V+g6BRElQzJEX/6gqYN0Hsi3bQDK2
j27G9+vxGb3x5abjlM0a4Qku7z9kBCdyFN98F5bzYBfqTt1BQKJKmiN7OjKCUGcs/Zdm5LBTsHsh
a14Us8TXJpAZWZJVVyI/jIY6xAUQWrro/YQKRncUn4BlekA2lofPes7vC1W3YHyLPzXOwHVIyhv7
FzRAqOO4KTPWVji+AlJhGgl+y0xJ6Pde19r74C9P9M5eviD9dnY3IZcW9GKhKQar4ntCb5lYGA77
FeOPjrA7puTjI66oCE65mv59XkIUKlFMcLa4f8LU70/8DzeqfwpfFTxksMAv+j0uZcGcw/4ZCOcV
eq/wHeZhGQ4nZQgzwBd8ZTwU1W7CnIEAJNZXLkjKoVzGSZJcDbZ+FbhMm9ZhIfrmYoGpJYs16JVy
w5f4F2O8MuLGE7rcc/+8PPd8uKmlbKhYdDj82LoAJr2sXixuf4+03cf+Lb4oN+lPvql4Jsu3bIP3
5qa3IwWKTw6K3odSZ9hheJ4es6O2o7k45lAls8V3lkGi1PCifoUZhvmqrWb7vraqNZfYCRZ/aG2M
ljqEl9nsXY9pNihHlF4I3xSG8hdGD9qB0oJFA981GYiWQ4vmXU0Aofl4+/BMKH04qvGCVYbRm/Bs
wrfwYVaQEOJF88GKx4y7HcgxUZK/ynlrgDbDfxgCCYupxefdNn8dCNhz6GVw+9CDKQ7wfu/jDNRx
fOBFtvCjO5+uhuoTPSfOQg6BXEtojWAsBpHFWwAv3Chnsi9CSdUJ9CH2cWrtvmjPitO0iHbJY9X1
LgaYLW7FZ0i/xVFzDWPeRuGJ792i4hzPVlG3gXSeDPeRdhhq21P/wFefkaQe78tm/1Tmx3JON8Op
h1jlc4Zv+HyeS2mjvjZyuvt1K5bwGJfHh1nXQp2LuzFyqhivGVZESToPgdB6cOZoSAY0YZAu0/Hn
JwYLxilg+FD2MZiC+rNkMJLoNiZEWXFjOcdmD1tYuF3MAoDZuV+/Z10YS6ESzyDVMSg4kaC0hEnO
8CArMLmz8B5LxJNQw85yPNeE4KgG5BFWGQjnfX8jqpZJOR3A+0K0NkD9hG9D+Cf07etwj6OPu/iO
JleBNeE9j/WHULvTkIywohTa55n42fUh4H9nbDECB5OFf2IUtGr85PI3WgoHkwfiBPFf54JvA5L6
3XTuCFmCx5iJ/kwgw73cJ++MJLe+Yiux+6x2SjJpBjMWvIxsu99MKYME1nlFVzh+l05TObSK3+Zo
dD4+4NAx6sJlH++YnVFTQMApa++hzsrYISNlsGSv/dLgS8EJtgA2jHdpLyce5np0I/BxMATOuCzh
C8c1QxOHnZyPlvapg7KYeqDJbMUt9Go6GweiALsglCat8shS5aSK0BZiBMpAhEernB+8ssppYc+g
wcZuE7IiL4PtB0/TxtHaCa8Nng9EHpqi9jFrM6fNJ9yfuOyJYjL1M2X8+WIm/ukgGPwmMqUtUa0A
6ZQyNl7eVDOGHA414fCMqJDa8c74UGHXFJXEw6Rffh44h8TIDvkUqZvPpY6Nu/IZRe15wK5OnlQF
4ciJ37k40x49Lz/98aq+0qqgueIUVGGR4HUMrwQtTFIEEo6x8vFNyUIQIdrzzqIGqCAQtRD5jDyo
Pn+dFHKys1PL6qHfhU92YNX/ykee58QZLHsdKgAISABw7erxmeIediq2fBJ9KhP+iYkrYyTMmIcX
Jk+cxReKOzzLNWkm0zQO9io0aaZRvPrsnxBCuz7OqEUYDmGVR/2Qw/iGQprGs5qJ0r/BGKAZ74f5
PmO6J2MgPlqWLNXP2x3U14zL58WoGvET5FyPFyTL3rtcU3ZkUGjiM3wVDUorDouUNnicMbhp2hWs
Jt68kfh94N5o2b8zNazu8ZoRFz0zCxKOkglzLWnevzPDYraFCgF7y5+6PaFuygNZwamMN9RvR7/S
JBDqy7Nre3WP3nkNfRBGwlkY/915+el5gMXzpUVe3rskQXqGVloqQtWHYgNWu1iNyPGhlPkJ3pXk
1qaCMXh6ozdCkTMj8oHOijDMxb8xwoKGARgI2Eh7YMlpP6VJjFnthxBsqlcHSA0buljbYDuXl+E7
3YiLSu65fZksSqie/ZebqI46dAcN5pYuwRUF+vnor34bDAuFkyb1Gqyjj49UBpavXtlNw6qISMLF
cL+MgheSrayYQ4ICLqjlAGqzoB81/SmroKw4X0g7gwnTPS2C7Sn50JPK00btdsmyHnrQhMRiidUr
Mq/v2Tit3o8zxzMxsMlQfDjARXXhJ9TaxzFNIdnNfSYb6mlGxYztCddCokcNS2YMu22jWXxQT2Gf
Zr01C2ojgp5fu/s9lhotfaNuE4aweNJOEWdTjVGVcpVBYUJz0vp8ao04vWIPNAPDbmlPo4CsAAma
yTNDD2e0KxgcCFQ85b+BGdf/TZoPaRhnlVvsqtXJ0gOJelHIbmHxSOiYDtJVurZLQqpDuB9A3d7g
qiz1YDD/TLTEHoTx9XUolkNSIbLlZ/m8UoA2eyThjrGWV5+LfFWDfPXdgHrORNmArzKJLT/vhK0E
M1LJgibQWvEhPhA+BpLxIOIksSJKH8pM1kdEhoffH61jCE0hahEgUH9+bzSf4E7Q4OBq0oB9lloz
BkXSAE4oZffZEizmfaAnTOiiRGYfZAW86XB2LSFRmrRbrFKItyAu1FMuMVZHtjsMKajiU8iy2Ihz
cUKOhcKDkcTpTjtEWZCvjSNvMFmW5UzMvAFfkN4z02Z9+hjYyeuYlGeT1z41IVm6rYPKojd+rJhK
jfnw8MY1fBTTfhOKsEf6PtW8MDm1Ux+LOTzu4a0I2Y4TTylTUXF3CDuaEJVXwIdGRuyAoAyCqVgy
J/q9tqMtB9pi2SWUKt4/NjXD53+H73ZaZMcUAsLkS3qVwJjhGpjq8uvA60V52trs8+ZgNzxiZ+3J
G4VXQd/qjvTrm6jQoH+VD48NU49+PlLmYHjVXRqOvthNQFRgVtYvCN0MxblEucXQCTIk6oXoj4YT
d+vnFbMPyReUT0bmypw9QvAoOkvBdJEVf/gH2x+eCGIEKAIGFtIf8tkExcnLuxWcBc592IJclSzg
KFEYwtOrafv2H6FAvvOMlBncy4uBsQHJoI1nTQWpWnwUrEJQ7yF29ezkM8UhNXrMKFOIBcayQfDw
9bfD6gxDmmfiBSg4IxZjWAYcUfaTdqIJr0akEEVlf3F0gAiI7A6GHtmVnSWfVkLFxpPDThBWxCfC
iiwYpAksJk4vmCSKA5EVehj2+ukZGRzXKq+Y8TH8AAktKWFg+FFABmA4Kphi1GOQ/QgOGLh4KHIb
EgEZeK3OK+EV8evFNjkj/aJTrJe8N3ilegvxTt1/73Sg5E8M3EdlJ0RqZeFHslIJ+sxZPCLPFls0
d90lo5MdkqBgZluF0Tiekhw+yUJW9jI8ZSSP5KXk6UuCE71BmJrqfHj5urrT2KVTodYt3CggLYXW
BuqLmemTfIo99RtEANwpsjVPkN51H6qZ1YLkqZd8+nVj97VpaX6wGMIB4zVDozCTF3rw9D/TbAcy
NQFGdzIaVRQGjgYd4TTrcfZ/Afp0B7qm2c37QfGn+kagekP/ib8TjHK3mjD4dTMb4sSMuHHifx/2
26omCRIu6w+wxtatYvKbR+fcMZbkoa2Ic3bSrW6h4xw3M83LdgJK7K1IapxgTm7GPvaSAXQMIhBV
9+lJYU4U33u6fxEWxM61YKWdjVD6ErcFXAZmtY700Rb8FXo4lifwRffv9eASYRanOL19dk7OOl7W
7zWniMpVzhaJLhAI1WKaRtY2Lh30lTbrH8sJv4P1pUUZ1HPrv8++ZGV36m5cwuRsyQi0TiDfeGZS
FLoDv75H0zj4sLOv5VAxNV+jmt4yC7NIRBt9uejddIqFCHp16lGg37wdk9c1bbDUvMBVe13JZXDo
4xFIp3i9/9z+nDAl5kyTfm32RFxXuu8WzA6YkqMxeVqs4wKQw1AVsMsp/5CM02J5hhmt+38R9t+r
9JoHMY7Et2ZX3fRFF2p75Ydo/VGF+jSaqgFMwQbFyC7e9eBJHKRlSVrUHzizPEMkAZ+V7RUYEMsP
IOwJkTds6ZSMP5xvijniqAQja1LGNfutmPIdnQuW0W6dmNpBBHkPaapHDwa75IRdYugCR90deB+r
tLNJtus2cNhisvPGBfwX1uPfeyz3nb7qNThXiJHr+D07DU1jBj82nQzMyDYmUDOO2OLWi/T+mxng
AniVmDy3q+Ob84b0kft7MhLwJNuoYTxjpugOvZzxLudaf6Yfn8An3DE9AcBEdrxmTfeEwryxKXWs
ASECIqBR/J0Hn1O2XLQVzzkHFHUAJ7fR+e1RXz4dHGb9/qKeQugEeIYMiD0v4A7JNlirlOvHbUhk
Ep1E4gDMLf7ZXYHN2Pp3jBU0LgrDJTPp3jLavP7gOfntvmBLDettj4k0xL3Zaf1aMlO1SOzy3rvS
quwCN4BoptQmeS02Plyl1Z/3Q90cWO9J38y30gym2pp4EDt26yBbM/pJFrT/ta/pcBCAgw0cBbiD
MQepgY2b73J6YTV4QyIyDqB3Y2bHMfgwYHpwugLwfO18J88Jzd7JFy0YLIXq+2NXtnjKZPPc8bog
dk1KaDw83+ixgcCqz9WANwCm9JowhzL73m9JeBsAPks8zgxUEYxZqCRpLm1pzKwX1vCT8ZAJto1M
MTsqDPsFzFTd1p8bo0iSB//wrjaoRxlcTRpIWedasJy+kDZvdPH0zIz2Sadw4JnPFUhcPfJdmLmg
u6QPrpZ49Czww4++FlJeJmKJmaBAZK7VjMlWfulexqE+MQsLKXsoRSrgC2ylwKUpOhE1QlEpBeAL
J/HVC7ppQjMnhxgjMyr8AFJvh3vsj1owZIFLEvYLHx55Ajy6t8l2ywaIVWsjoEqIqRTs3R6mcs3a
69fH2JdsCVXIKqJK9B822QErViDUG2a3LzETmuFfFeBqRE9Nq8qQ6u1CX14DJjqssH/qFGcBV3VP
2x/TMIVRYbQhddKC1SgKktR+nPO9+gZAg9DtqNNuSpUATnlWtvE6WnIyD0JK7WmvR230dCr/tCFm
ZEHLbZOCx6DjNE9vNe6zSTbuz5nhDpiaTBAfvXdaoA44uaVjW5tDCJLB6w8K+GMs3auVMWk93c4w
4ED5du178CgoGCG5/HZIg/kw8nDwR/AIgwv4HqA2EHJ+KzglUGqFqAMMjORGuPEy5vtoQP9DudFI
Vbxs/ajoJqNrVCdfJw6AcoTxxkTE3fUY1kXBafbbk51zhxLIjv9AJzp977+YSo/zGRT9r2uMK7+0
JYIZrtI03uQOCL45nL8UNtbSYSGC4q/98aQ/W8NmgrqXYBisRzyGtBaAbEpEmeE1k6F1mg6sZgJm
Os9up0NhPmb1DrpKulHmddi5VMTPUD8wyfn9McJ5mb1pcyX61UtA7jdaULq6RwDkrCD8TviiYoJu
Qk1ZqLPPZcAl1gv0KX4f0CCw+SOHgquPEcX8exlY5YQ1g6snmj0cY/pl/79VN8C+G3Z7nOVcQYOd
ACdlyGv0J3YZ1vPEfa0pJM7PRW1XJMpADbB04tRxPLf/dGzPKHbBXUX+CrAubh5ibsYQ1IOmNBks
8WVzfywDEsltVB34dyDdgfQjEFt48abBe2FY5jO6/EFMxC+9NmVp5OnzhLS295yO7B/fOD6gXubo
IvcVrOP3lcmCzUyEootqjQvozgyFecbArueMPPn8rtLeRsBE54wl1z1eP7HZ9OA8PLkMWr+cZSZ5
a0zPrOQouVAEgerFtPW3Bg+74jz5nTdMNbHi94dH6RbNOiwDv4zIFWvgNqvm2psyA0DMdP+cGeYL
cTwDEzi3eIsw7hGx2NShrIhnLmaqP3ZAkDYYxbDkQU+ILcP8GpUl8OW/48IFT3oNhf3r8JwX5wfM
YTZVpkxnTp7C7QdQmfak9hGeF3GUheMFyCOPqm/xcWW/shUoB4C2S5qg+5OekSNzHVDiE5ZLi1kS
WIXhXgxAoTg0wpSf/btoeEiO5m/kUJj8hsh0QLIFedMQ2SwwZYE8qLhR93InvGDSpihgqTz/jU0o
x0Eh+FUqcnjJPCxpGZSnuB+gIigIw4EsC1RLYcS7Zjqfi44DIcNwTy8GpZBCnr4XB44+RB0I4cJd
TQH0bmxGWWHfwTWspdESTnSNCvur4bCV5v43LZYM10fFspj1+dAMs8A0ps+5l40ZTzjaErLohpxa
NpU3ZxwbgvUy5zHKW+zKxGSNQQVLAPySHNPzCWRCBHOotmGKN1L4rF1OG4TVDQidycvlFON8K3Ex
ITli6DBPowllZaYV5xP46IIEx7nGHItGBzd8egQ7fy5p2QGECCPh3hxmEic9FG0Gj6BxW/2OXT0t
jxjIxaR/O3RenBhUR6xBiI8/d5oRlv4Py70BYPqXuR36HW2e3pWFehnsYSzn4jLoPH37mDC/fYZS
8Diyxk7gn8f/o+m+lhNbkiiAfhERePOK904YiRcCJDXee75+VunGxEx36woZOJyqyty5zWDfwXdk
yrNpAp2ruUlichxn2veDKQTK0IXkJNNYft76IItoi5J+ilJGQy+2oGiigihfsKR04cefbN2OCnmA
DsLTE7mKhhEohY4meoeZRIaeMpjaeP8DSsETJFwUtoE0sHqjI1Wf9HQjx0AtD6Ixrzz0mb4Ki9zu
lOUZksetJ34K8V2Yz3bmd7jC/maO+Ed2JyPHm3d9UpJAlpwgpRkWDPbWRpJ/zeNC474KqwyQEqaO
t4KrH7AyzAzPj4imv+gTHYYrboImfcjoEViAa+DSh6UBQMy9Jd3KjQlEdo8EVGwXVoMcsxtAQGPJ
uUfTeg6r4XD68QVY8vpQKxYARNh4XRYfdRkUfwvH35pSUgHdH3shd/63EcVphF9vBYl3iwa8B9Fc
KWxJ+gmeKqu/mNeYYPISAoWO3FDMXFm96Fv0jGCj3Lc0I+H15sL/NCKS4PzUoBHW+Pjxeox5tnxs
bVvZ/mEeq/E/aKWHiRqu4VF0G26AN+MY/k4NTvNs+9BYtnLd9aGcbCVbr35uMJ3IuZsn+/RaDYra
3EJpket4P7ytIQIy0tn9Sw/DsRlvAZMubM8MUoqLWQYRCF8CpPM1bUoW+Y4PTtw4PuLfy9mzp2zL
Dp51YSetmEK/9uqe1wIkJIhiKmDRvucGWu5KypiEjVJqaPr32ok1HyNW/lbkj9tk+ZX8t2qvTWg+
XtrIzvXz4kXL6kqMD8PF7NlN/HgwYuYf4J5sb9+8dqWD9lUe2eZ7vqtmWtd6/FpY/ss2r2NUiRNK
Bf8PeYS/ioj3+Ytp6OgxcrPaNrc/1iq4MVVyM8ASrOTll1vMDXSLtYB+3ihihwhKleQqXBGMDgpG
uB1z2X6me2hYxcn+tJccSTlqccQEOR4m73lsHCx3PqLD6w/UxY1hGiNQyf3irnRj+4x75L/dAPT7
Xg8RM1mz+H2AQe/z9VVeSfPiOC/odgTgkAjo8TiH5lzIx4MW4By92EaYJA/iplTt1Ndu/P46f5tr
/UseC7FOqqvTOUsC0KzNMt1c9Vb3NKaT4yAlAm37owRV7rm1Yp/7VqSZnMRbi/b699GbLqTIP+oc
BnLIU6c+PlzuM1XFXeuk+vv5dh5yurPIzJv6vZHsnD7TH7smqtLw9Lmvrkio88KYtZKNVyfe2afy
K9h8M+1G0qTvizc58BlbTaCzRLiKZMHdEq4iSgpUlgk1wCVbwllxswhLR4m29zm08qsjwmY+Hd7G
KYM0Rx2tvM8nIepGUpwY3FVqBmUrhsy9EncGAnzepLmBqbDKBRlLtmcs15MC1kxLQNzXlpYpPCPN
k/tcXlYWY0wtHKFoO96/wtYxu9r7ebYp4Vtjc2jSubS2mqx42b/z5Zg68oikb6CBeopSHBXh0heR
vEkVaf+ukcAcR5A5RooobziW+hZdChxumQeQoh9ig0l4JjeoJ0fHn3X43xcazI+XcP7CGvH0qbgf
ztCuI9TI3YY84pFUTo/ilo0XmMDKp038AbEuEw5Zd3ZgflyKx+6pp5iSHYohjwWCx/St5bBbOe/d
bseBBwKvnsLDgReYEayYkOf/8t5ocRKfNh83OLza9qp9WsxCIKTMdHuS7dxYOSFpJ0Yj8SCXmCMS
GWLjYNJkuP3Tv8lh0Fcqima2/l1f/4GMeevfu6bi1KUNaYLVPy8uBspezLQe46zy5aSAsQCDU9Yk
PHcb5F33piICCef4Q8HmkLXLyz2dQexs+bf2rnrp7XpOSvG3Og9pJqui998PQZJIjhwZwGKmWsYE
agIHmDPOPWEoVIl87xlD2ebO5TufnfoSfLOVD7HVueW3pX+5jwchUTNSPvuksq4WbEeBNMdCtH2v
bFu4kCalVcltn4aGhThkIkswok34TDe2QQwEPYAw9G7/bM7aCrjVt+uyLQfmR0z2N9Za5VrFnG6y
ryuIDmr6uJRq76Sno7/XgfTAttuLzORU2tbIjbhzYKLM/rOhNE9paX8Uvk75XpzoaI96AnKGQJge
4zzY6zxqTxP+ukAEedWf5ejo3giy/eq0+C1OujI/FL7hTdbotHpHbQm0uNCEgGlLi1+M1DxTqu3Y
7VE/zqfVdGFRj9c8z2qit6gnazdNyKt5bmeGmUlIFT8VqXPr35nKV2hRDt/edwSSmBwgTBD08UJy
S0Z06N0Ltx7komhP//2ex+u7Etv3DNW0wNaETsNhXcFQ5NXo49ql9YT05hfN+bJsgxxOq7HKi305
lxm9ZcigeOZXmOQvjwIQmpdiqv9uaswAMasqHSRyC8S3QbkVGICdHMsMmU2jY/U9TtUXJU16OVJ5
4u1mSqnKqfko3ksUBJDY7rWUqz9nzxZ1VJ6AOPm5rSLzyYvfNiKzzLnw+iIIoBlgmWJTIwRfMMAT
N8bkYJIY482QLTzE72X5FhVy7h+Z3pkW1ydeAZFT6RwtMrPj6Jeqos3d9fZ3Iv7S7Vl6ud9v4bg8
JvIrDo0sV1WdnJUvWFhkUgbxpPbTfDLyV4KGBXsLeY7HgYlaeoRdwbhupLTRrljd7vpjN4fQGMbm
Z6r0epr8YnL/iMxtrLfeo5I4FpO/p54MzuMHeiBKhe3ViU1YglNtCzbcpkdFA5QTyJExENUCP8m5
zvb8EqhBKl0khOk/kxwyUdMGL6x5AatKrazDnRuHEZ5d/fkNnSitYGhrpJ9bKVLlNs79b2P2sq9l
xohT7utYE49es8girapLiRZPfVfDfp8c/QdqaBwX16AgNcdQQnBowp+zV/j8DVntnyoy9y1uOSfg
Bg70hWmBrX0tR6qLcaKWqYXA22Oxfmy96hkN/rK0rTzqx+b7K9XxxBWrrxCfDi3JtS+F7O+mdOnL
1YKb4WYmYF1MjArH0pbH4vofBmzvCugS4lcwXqyoeihdKEJKgKxfk7A7jZk3Wa+5/uZQ4fgSyA5Q
auwY32WDm5INahMtpMwZlc+qS0RO3fSMvzbbchD0uhabHYoyEhvx3qYcKe8LEWkpzMah41MKlZ4q
ZQvJSPeedolT6WdaMd24FdARjf+vzQuk7es0UjtgTbdz+XvtOiD9r8YaMTOeY/nZYPo4X7QWjduQ
ZQ9JxL2hhC/c0M3Tshjz64+vS9nTq+jmrxzLynECnJOs6jIGUIXIG+fMLMagP5ePDJNdzPbutcGX
bZgtbmr0Uecx6IO+jSB/khlff2KDwINmLds7G7B2HHWi7aquivc5pf+PBhpOOBF/nO8LAZSaACwF
kmM78YxN+qcZ3WlEkL9qL9qrmYCR/IvFdLIdaaiohdd9xcqibOZnjKB97cbHr3UqEXo31jXAPgek
z1V/M5MMJ6gsVUYBr2UAOmk7G9tzlqh2hlJAaxUiiWZcYRvp70hSznkq+TyLkNpRQO6plSmcKtPy
tSpovn0rmmHjzREoYAwvJpnSju5LIYSSzo2y/Kzvmofm9OM8vhS3sxTNIdVe4TJ4V4GgldmiMFuT
eDUjlcdHe9O9zmLwu0L68zzaj3KsLgrrf49Fcdu4fT2dSgwYYtjo3C+Y9h02pRrLuCCSeq7KITr0
9Hv4VY7wTEhMi0fQ1F4tlhU7l79sihH8RvwmzNtTSXlCBqDgsgcxH6y+j1XuBVQRU5TiKhObQ8J4
eL0NI9vArXHgjFLUHFz2uEjYrjRWgf2oJsFfsijDyY2Ei7N6KZ5XxQ0XOMvUzNQ6ORfgp3aI6Ir7
f5xegt3cBXVXe07GGQIC4KeRSD3xDlAQxNWntz/KmyKqFx9z5yG/tT+vGGyUAyz21bAn7i89gIyF
6/8COo/sFgumnfpWAOwyVyPQxum4RlonwyhTui/wgCpru22aECqJzYjtlLdd0eTwDjaxp0ANWz/J
ul8dH91mmlY922a2b3JkjPZe7Mj0aX7nQ7JlkYBAqXdBdw61FVdRW7GUuNyfH+JUuK7+wa62C9GQ
7z3ThHtwNtMjL9Ll7L9EmU8ciOHs1Dlo/0iVs2HoiT9gvAm5yBrP3po2/cit4vtsF3Ad+8Olfd02
Ge3w4EEjiy4+/3rg8lT7n0OyK2L5vkmlNdA68P65m5wFJqmzwFhTm2pN0kwANryMWxBZ7xJ1JLPX
oscBDkkYAU39mI50jdvt7zAjlaQ2+qoagYB5jUahvt1nRWNanCouk3e1mR3MdbMt+31P9hFR+N90
2k65dy6JwSGXggP0D1fbYZKV7rWAU7HA70GytffAW1EFkiMFZ2TH1zsyEwK7OHXTh2txeuvzX7Ef
SqlcpvrrROG6DeNav9aF3/EGZ+oC5J/k2F84mmvJ7fd0WUXVWEEJcYs4Gy1PnYcZwS0VJsxe1yHe
8jsBafe0F7kGeOsgKeqnx59NO2GuoHgW66fnP74a+sUdcADbJ/CJMIL2tu2MWYN79riYnxNYkXES
LqX+uQX4iFyq3nkJsOsEQr1Uk+1YIqyy1rUOOYbxhxjhWyV1amUpv2+2ph2/QEx8I+dK5lTLqYGw
DAtb+qfOPry4Wny86pBvp3lFlB89wzI7/9czV2VawfyOznUYJhKVd5PBxJR6/fijBtdgmpArWhWQ
ORB5SOruvafFVKx0rG4MklL5y1nEoWFc8VGM9LBb8vGP+M9WSg04n6jgWTCEITg9bUvndC1z+4gN
IkBmy/lwqIR+mk8B+hYHZMn1rde6mqDa4mmMda2Svn9f5EAqw2q48YnYd0uGC4Fw6lJpOUFB/EIl
MZ8wEBC3zjXQCSe/+OxYpkmImiWuynxfS5vfI/3IfMMKpZqjpMyVk9nmpUXAcOaDijWiJ9IxaD6I
D3M1hAB2FdlolXevyQzHIBgPkEkGpd4kGCWZ/bxL58gMr+yFr3p7d5KMbc65YVaSAC81RIBHyF7E
l4Q6hXTgkbb9mPwFowLQjonSC6TLGPRUish2fhZzYKeBm5AIj3/eu7jhqYE39RuVXMNWMJbPXiZR
Wh4iR2EP+F+UC+3bhKLvLXsl/QqIkdwGdktWH9TKJmYTfBgGjRQ/r9Y5UrgSz/TvVbWGKV+gO3g7
udRx+SKvPpd0UkwasGqQrFlPRYorTcsQZ+v4wYhN8DHa2I1xmWpOPHpeKg1EPV7cVYWDU04gTFVs
BWA+KZ6ulS0yPtNG++3XHyK6g4EAQ5nv7Cx1ZcvMaDURbLhsUV4Q1w6bk/3WYgl4xmcn3ot9sLP5
4At6qp5mj/ZrsnmUlpwVh/EHAUs5jsajWEiSyl1YELb2c0t3Pya/rmXVzyRy4HxYeyU+jlf34K8l
M7cyYkLvYKddVZaXwmJ4Nj++dda5AadUBLPdtp18Dt6ZSSyOA1fgAKvHMv6ksNaD3x56ecLU6L6w
GybmyWfhtazrdHLlDZnghRqktFrWLtv2rn5/lJ9R3hSdlZZhMeHjdaerJl1z8+KqbmMf/APJhXbV
baqJVJnGAMVjz81RpC+TXOPWvnn/RG6w7cdk2Beo6l6XAL+ULvt0/sDARzT9po+KuraWttlvJ0UY
dd2qj3tTQXvsHpZyXZirVbcQLYwaDJm5P+ktv3QElfdY8b2fVqKcBLxy1pyb5CA6Un7KTw98uulz
GABx2klMTo18vA51Sx//2aLveOurm3PQic7TPHmb29Iz9qnTtmpksMy6dYsc3HbOKFuZTdIZCjBc
/iySvU1IeVlCv/avBsan5x1LjmznnLZs8fvX+LxpYhYzTrKWj9naOfXNZireS05yXP935WuvlDDl
MrgdG8YhhHTekfz+E+DpnI3zQW5rPW4TNr5xUE9VmOQkKbiymPrIdN+e999JOYJ4WPaxcfRX5C0z
wwATr5SYqeb6B9am3NXj73Wdw/3vFdUov/x96sIj5cy1siW9yC9Gf/gIJJCDgIXObAOPz8nMSRxY
w0Fy3dA+IuBvuvfnCIgD6zfjSpdV8Y6ZuQgHzdBtZlGkxrbK19eiN5/WiRblpUbbfiRNC5rJePpl
Lz1Ng6EligbTzEfrBQC2v5FumYmqn7GL1UW5Y/H6gcLK5zJ6aNpFHgySl3XOTqlFk5/w9NE6PWtX
FfNldC33dvlqdniU8SkHJjJ+tFA2Y6nKsgODPQ0J1YZLLTjR2sfduDhVjn3OQevR0W2kx3j0TdMp
vXKslBe1XX0ZliNr44170d1G/my6rrvW2157ONr0G4syZ6JspH270jr9HAkZ0ofiQZtxbLj4Ls0l
2bMJuvOONUawLf3oKcSgJ3rOWXWIG8UNSJ25bdreoqMdHxI0JEdeBmaK4Zv65/Opq3H1unBnRmsk
e+r9B6Duo23bo64mzlxThf/vYvad7C+bmoB4nUeN/RztwoJWsJRVaLjUX0twSAd/2PihbVuFFN0m
p4qvONTHqkUNIng9ExstRs+YWNtE/lS+b/gplTK1xAD6mvnUUi6By53LF4xiMVk0nkUYGVy9kh7u
m7i+58/ktmSCPjMP053cf8g9IH7k+tjcKJCUrRmFNCrlf0USagCKnRmbIgnwPs4+jIGzIPW0Ifly
lM1vx7fvV1dpcLkVcuSGrcUw1453KX5iBOc3qvTybriqACKRd3bD7un3AVOozs+XceTVfONaverb
SMSNXniihaFZUAHeto0tyid1b6IV/XNtNA5kbIf3dv2UnWAjKG7GiMEwMJ7Cq2oqhH/wBEhiGOlk
Wod4eZU0ab6LvpjWzka242U5sypbo7C9VXXVF7FGFrkvykYI9kIzwib+dyCCyfvbvCOO/xUiA1br
Yqx+LsVFj/QOnzvutEUeGfVkZyFBE9vFPhFeK46p0NKqi5StcFiQxPKpgh2fKrTzkT58t8cG4V5K
9JLmQEqAVGV9DjazJytg14P+LzGI2Gfh/qPatwYtM+3rgFWnE3UTtend+7FrdQJ3XMbaHLiUpG06
OZO2vVLZ/JhlXay6XbvEajxYCpK5hDdFFWvranYkBe7r3TznqqeoEeufMTT02bzkKiyvyzLb5JHM
Zc998YlWq9MJgpD4bB3lMl2+0iFlE3V6JmSoH5KDNHJiFmsZrVPQ/KoE4XmfOuywRHj4ViEWEtj0
NaG36BqoLRRS9HwsbxEb4QtYR3oCBlnKWHyHPs+9AZPA7hnaWgUhEx2uODwa0+XPTFbb9AlUhj5w
gWnsdB5bcWfkDbLGfJ79xwU/oK2gStdVkGE2BaSdhohxTzoMxMNvQOalaPn7ZreTEwaAwbHSC1x2
mT1IPlAQB59YHsgcyaS0Z77j9lpFWrp+4VVat9z3a5fev24ajt3tLfoxWIft83Zg+hZ9d/yU6LHt
uQW2ZtsDfz/4zZ8HEQfFJNNApKH49l104emya/RuOiNF1W0ZVZL1vY+GQM+0cWE8WtMxesbrH9W/
NLSmj6dq8U112d12zT7aPhF7P80fSvyO0vnlLV5KS0qIlEz3wpiI+Py5xVEaGevlcjQhmrvS+pkp
YpqmYSDSvqKRsYmm30pvs2xJgqtt+nFJZXjYweY+n56WIifi2KpT8dgHM+ezn85ATfn4UFq1dw1T
mn6mSXva3c1uCueudFEHVjZ0nvhzOajGrrrvvNrH5vPrLunn0hZ/NjjUw7tuuN28VW4IaIvJqp6p
ItpUj93U/G0Kvy+sdtXJrr2oUjB83/4dFLn1RftSynX+HYsQ8KXeIfZpi0ZHB9Yma+uxTWgbmvqk
k6t8J/zbDHF1pmITnzXvpFlpuBLbwrupldNPQwgj41X9NnkPcqH7lV72+apMEfsDq0kzcinZDHIG
3VzhOgtAQ0PTdagErLJoPPcyh0h8xKSXrSswPd1QMdWOVReTezVm1gbrDFFQp2q8v/h4dijDyPFR
oNqwSLy6s30p1Yx7PNeJu2qv9mF4ZgaSfzdeo0Vj2XnX+JfkWuvxq7xl+Y3qohNK5UvT29cl8bHc
aYtjn5ASPVS9lXQH1VZ9wprGQX6LH8LbCu9uDz8WcNlet1P9K2a9QR3WzrE9TM6P7WRj339WVk7x
W/6xLDJx2W6pDsiUS2vnNFPSmfNtsy4hXI4is/u+ur11Y9nyvbGeFm+R6pFnzCTSf687c+fx41G7
ZybbRxlJP1eG36QaOEVReAlaTzCHaqEf8n8usNdP/m4zcv6ILkesjbwyBUQlPowN1FG8Nfadxakc
y++Sjfez6z06VpKz+0fmHkqDQTTHMTK2KvnXV295MiyK2ZF9MIQuTeu0/MleimTbeXYvZHj9lv2l
ALv+GGR95XAwqlvWSLDHu8f8V3bkoFUy7ViS4NbigtQEY2AMtSHct3uQfUc0p+kSedOuL6zz71uv
NYSF8/3T/U0WjQTUcF6hea70gcqp8wCy8KyRj6TryHWhsIX3PYsT5Xcw7LIlkimb0sdb7Mmmc78x
7IMBMV5I5PzRqCAsUIsrW3h7o0OR68GkbKL23HstsZvArkwd67arv18RtqTDrYnv4HgPr40OuMnp
oWlX9lxsF8Rby65ncmgH8Xbh3PWMbbT2i137MrJElOkLg+pIJ10HYGusfLMqxSnZz70+aLMx7Ln1
681n28H1Ulvtxn6sjSppxGOpQJUTXzZg+6ML0ke+IU9Wnqua3tE2zoPp8l1WhD3GwDmTrYCw7Y6w
x9minbkWMAvXzWthV9zBuleYrYdqupWFfu8NRJN1GH0VYRLkSWkqNiHxSUH0Hfu0C9lvsjttf0j1
yETK6h3rd8uU40hEvesfAEsGBaf+awbKUkT/2/7AeVZialSMf65e0ZFEUuyNzylj1C7s6kqBy28b
M3RTuOfH5ECJwrq/QCSJ1M/7UkwAgRfUYXJ12M7f2fJhOAXsrku2n8eh+Ryrejz2UqM58w7BsT67
LuXu/2hsj9k8RoDWmw6wEUvWsEmtk/jwYYjk5r8ei8dUbfm9zNbjr0pkqh616ouvW5El7IFlM6Vl
IZprMrTZbSvT0XI/gNtXXrtRrtyxJvh28lx19wdCw22sv/xyAweKBAfpdeuOGlGw4s5f2fqqsagu
/FEgLB+hBYzPItnqMlo2nTl/+X7H63/ryuHslE0wDudlyi7+0AeYYrgalPz9BEf7qTslHjC64ubO
1dDQxf5p1hJmnWTRbsUMH2ZEGkWsq+vMC3+e4WhznL1DMaF0OA/Ce/u8FO++B92paVzqFzYBF9C2
XH7JmMX+7aeFPbztTju1l8E7xTO00o+xMHdfWpdXrlJUWQqi8OfQ13GWzHr/fmk4URGkeFy2AY38
RQdxhdwyn6Md5ULBBksNeCNH83NVYqlpJZwiz+b+FtwWFlXiKG3Emb3bteY6nNVJ5xq1BOh9J1v2
v5oFsqsy8iz9TgKT2jPafgsQMLlpU3hY4ZRufSWM/SZWUfM7g9f3yjsSpEEUhHu1QjjqLVE1AeLS
/8sP1pKWsnIDJ0wVq9KwVPc/YJpnTRxt2k7mUvJq3bGWDuwn1FtMmX7mU7sJojY+Z6NGB0ZY0gwD
YJT6komMChVj95IfhOj0Zr6ZeUkA4oH2jBQ0ZxfEdD5c96YClFmNRtZWE16/qhMKAG6V8OsaFZWJ
f8S2qcjcfVdt4wqs7kib/7/0odYCoNau74/Ip+mnV7kJlRUlTQYDevfhC8BtWBT12MAv+SvtPK66
u+CkZEM1turjGGQ+gz4YxaS+7j5GvG6Rrga3S3np0loHGE6xQJEyYlw8hyojlJWImQpwvJ+Bc7RW
CH2r8uvAyKp+O1YOuxIAgGs203mvhQV3OeM0238AML52w2k3283xQmTlV7ngHOMCT0errVfuuP57
lmG3DEzEzkPczs1edoDKkSwrpkbnQawpPJr7WKq3aZrDlXPSlpGd7c8SkorJSQLFZlHBqJHuWjFJ
ZWzIQAmCo+VpLT/cl+JrWt147feK3WpQdZdSiSBKfNxPFvERizi5n/oI4owwBhMKyPUGtX2QlQOk
ZIfC2XmYATzKi61BKzQnmWvGf7PPllUD7vP+Xq+t3FbiCGITDm0ooMNZBtZ3boQTRmG6iLVOW7Fh
lW0z0tEpF03zS+divHc3ymIHVrlyXXqypBSSV9nUQzjb0xPO1jbYNd6Te3OKKHK2KF/AE4O1dUc0
BnW/Z7D8TqeVBZdWNhkubnUhFhOFfBuOuCoaHjEotkzjCBPVZAfaOHPXim47gN07XgDujFjLErCc
vCdOOWkUmC6nemR8aafBjTZPQV/jzZA3DY84y95liMztluljOZKePCh3mIZ2zsnqYQLv4FPgrcAe
cjeq49Wpi55Mvmf+e74fs82g0XeUT3Q97Dehz6bB8e5pGDQF9hPSJXUk79d7fp6t5G5uVDQRt25B
2jHISpGxaHhdUS50jTBJum7rpkFouhtyD1uFDWFaD6PAd+mxYK4R+SQLstbsCb6J0xXarcRGXva5
ofL2ngj0TbA/SOLyL2l4UVnWn8/8SMaEcVr9iIk3RCxsx3sSZJju+5I9ccmGkbbvU7NdB+7cYw3F
lc4SxgJCgmv9RoJeIoDaWxTyrGy5HKq2hvZk1BcbnxvHIKV4t0Ezy2I39o+vandajkkWqb5gUIVm
pgCOHGq53czswSsWj5kc4AtdpLqpKA7L65o3bVu+R1mXMhLHRDk3FpPYIKUg5lM9PlGQCYf4RX6q
HYgNj6wtMN3n+6/cWGf7c5pshrEqVu7XtsHUuP0OIidnQskwcovymU92b8X0x710+YlbvslBdrAs
qyBvbUT4h6hHBgXMLp0DH8kSUGk68iRXL2zXDeYf7H6yG94Hi9GcCKjKD+MzPXoWcQM+U7xoE+Xr
j4Ku9v7Wd7nlm4vZ/GbgiJDeVvy6eZKzPXMsTZIf2nK/T55jvjYqzs9pOWoK3H83Un3DH+BJh8C5
vWgZhoJ25vFfSO3jzfFLFI9p9a0V/n1Gm7mPTrpnZlaTd9E8MM5dlulh+9P6o6KW7LiHvw7uVYVY
knSL3y7MkjrqilCpiuKAP4KFGJZWyZ4tFke9Hj7s6M5yx17YVzGdXqX4KOzcTqm62YVRmUNZr5Fo
AucO7VANPMOwzdHng1As+Gav3664B5Fw+yrZPvw0HvdMCKpRACWvDkdcFxdqlQ1+Z4foJD5iGaG0
PDcjdtZivJXIDjHGUUacxsasXTmT7XtVqbSoeJ8nSwBSxeAnGVQY2ZHZjC2iEbsyG+WWo5KL/jt3
tWph60o2lc2mj1ZA6T4ADyiPZR5i+2BAI/QYeBY3gjQGnq1ygNcCFwDzT+r7kcEaDIByNeg8Zxrd
AEfMJEA5wsw/OQMI3EsJqsZCVp/IKqGoT5Vo4Q97+u+SZTUCwpVyxW0pkR86c6HZ7feXjxfFdPs8
fFUjjYi9urud7L+fegASyPp1sOiROHdCvnyubHTTx8YaeyIIU1mqCZ5sU5y6ogILFLWkrCebLLJ4
NFWb6B3Hb+TG+nk8xV4vRzEQXYBUXy8/+JN06D7pdI8jEp1rdT2LD1gddk/lTXMpcKGfNUZppJkc
21qq8mrWEdhvKKjdNP8C1SDe5Q0x3jOhfRaOVfclUu1gWqZoKMEGX54S20lHjZ01nXDHpjNdsADu
WhcRErkBMpnq5D5Ps7XUefvhgRHyZfY4FCapshiR+lF7DXbOjB/9EFVVEEpbSpXSojct2c62vCBX
4xYEWpyWbdHnBpzvPJZ/lMU+XQYbdBPgzDecfmdC2E6QKSB8kMDJlmhIe6hO+8fvwEhpH4tZlGOu
F5oBZDqdfTfL5T/ZWqR7hwXIs/iqHkqHRiRIAbbNCzLvYl+Iv9i3sdPuXb8vo2Qv2e2uPzigFhzW
MRPbctoFfwUqcjn7ke1ePl0Pj+6BgWlUqZrnO2Yo0HYLp3p8lQtr+1cEy3EusPfLC8Jb7i4/Foey
ENKhfkLoVeFZPw2ZK3NjTrNkyRPL9TX/thRRGABLhqHl7ODwe29o0WqQe+2FkMTn+GrwNr4Mr6Ja
01+ECjJIVB4diN/+SxFOQ7CtXWva4V01PvPHIOTLX/aFa+0FkAu+I7RLt1J4XD6HrzkFx2ZD8Wbm
Wk3PHFMeOS062fqykDw2QgJs0oxJJ9uw+HzuHWrm9VXC2z7kCm27afqNS6ATPWuRW12TG+rnsHMw
AxR26D8CFqkVCTYaFScu2t3sNUvemgrsP26p7cfyM8y5V7KLHiXxqwGX3/VfpUyZw8IZ+8L2QpqW
+yEmpcDp6SK5PthRW5jtCLRgcajNupbqpoIGLxBw/zg5oZ6Dy9BvhMEHWEZ3Gcq62qJ07sB0RoeZ
bYSsFgV3geKjQn7ATK9N7Xlz1NGCBupr8T1PVBd95sPuc2GAv7s6A2fH1kZ1sC6aJf5u8Nlc1PTX
XPKPrCwOU6sa+LMZad3rSMjLvpu7/aglKvcSWh8P7YMRIzsgh8XgdhBoqj3d8Hh+hW5zMVnDxfb5
cjZezp1Kd87hYcAHYNZZBrOrUE0vvzcN1tiDP8AlSNjAuCsTVqQXrLj7WvgNxd1RX0+f5L3TZz1r
D2/1rm9PX3+daxz/ERKQ7g2o+XgIX8ox4rl9sMET3UKaXYo07uv8kIUthWXjVj1OhgBu7K3ipZ35
uI0e/VddHvotP7+60LyTWhwnpff+s6G5hdOdBbHaFZWRhKSNislBvKqTpubC7FVbZItrusgeX6qC
Du9nU1UjKY9W7dU8NsSNrb8kiaNWrWCdPPG3A9RWPeUq/6mbZ0BRAuueeid8uUjnsas/m/fB01Sj
K4yrdqmo24rPua8rEbFsfpU7Z4f0up1UKcSAQcVlNVpGAilSkmbyXU8FF/z6ME4NdeW5gDBgFPWu
PoYOpftPcraGEX3xGcEHv+PoIEhyCcP0hPN4WqIHr/AhjdvBEG70rCVENjK+K2vvYFkBYFTQQisZ
qNjM0sPDeIqXDrArXl34x3hZ2Tsi0ykk+0T+EbwkkpXXSE3SISowVg5a6IIRwI8RH/QNi3gU77l9
C5jOqNIqO3Br0/C68WyGjtCiTRTd8NHSaPmJzQ6jA+hbNE722MDs5BtV5ZUH3uz4qqbKkQ5AYJDu
zW3ozaRyKNw5LShphWMPAlrtPdp1378vp5I0mP7vozy9FQSVJ8kUTe4M0IeafLbtLtMy/+00biRC
0DYKrKqx3sEQrvsoO3NjLo6MNF6/4QGr5z0/9X2Yri1qGUzPyvpdIF1pdU+1YyVW2nycysc2Ksq9
dartytMx8eHgPEr+HP9thkzkPq5bLui6q5m32MDSe1Nm+/oybcWp0Dbl8slzPWkbVyEXn2qXdSmb
aGeI+BS4H5vWtMuB6cnNubCYBFa9dGgKC62yOVkhPLxBG00yWAlOx6e4aoxl6qpM8xHpJ5AhWreA
lL5aqyrVUxAYL7umbceaWZ5FeRptv+D3m2owPiLMX5S6eOIY7MVjlcX9ID6INQR2CLt2TmgB3byO
KqZotFG5ObJ/kCReZicp2LXzmM/UOD7ItThXd28YYM1H56zsndw+1r9oXpzH09Xp/IJWUz/2Voq7
/AUzjkape7Li+ovP9SX/8SRuO/ZM+Nv3OqiFM2dnw/bhXJV4WF9kaq5mtHz5ij/wDDeJtsoD53Il
iGewaF3nhMvDI0Im1cel8D6WctnBbij/kTZB88I2L9mRH7/+iPT/goli43WGHfGhpfJYd9Yq2VUv
92oyyB+72K9HLSZF4IK7GGss6kykmcY9x8Eee13eXkOPG2Po0HGDLRdNn/ZBdsHg0Kx5farzwl52
xAZP7q4YuQLvG9NX3cSJK971jI07uDBcG2/qj2Xd5qldjB7LitB151bZfwjKPtRT7GA62VRb2xys
BNlOa2Nt6fUYYkfPNx2vhVhD4uahflLQ6YGTJzD9n+lg0QRdqiaa541JcqLhSzce4Q47EUufLoS+
WeijPuTvsXuaTJXAx4gk1Vh+ByBmcvxxkyx5KDgys7rk9XfUFMXgTq0G+BImsDCQdrho6He8XaOm
krkyNA8sKNAH35eFOOpLuuQF8PV7TG6V5FBXAFNfnnTfzFQTeL8Y9eTUGTFz1ZTe+usobij73w9J
VYHmARwceYRPmA+zI4g4CskfQM+C4ZpSukLkpLc8Pg/tP2w8OjsltI2lPaFxEMQ5fpSwq8a9e69l
RwzPTB5XQSCxRa2tAuWFFAHfVli2P3sIRADe8DPRxZoa5uxs+bkIfssKlcn5B7qfGvmG6w/ed3jx
RQ55T3WMKue/okKpESqLP8wqg27JAjkRsuN4sS7K6UsZGu8Jh6diAcVFTmnJ7cBauK/pv/Of2Ri0
P3qobNSYwkeKazHfFguU25vx5lYYpMdSKbFI+xMywOfavNkr2m+HEEvo27k1PY90VbhIgHv9BzZM
0mERzSK0nzqOYUMCHdHiUDlf+LP31rCxnXL4+JU14yHBi7RAH0/m+8tS7F32pZ6K6h5qD2wUTsMQ
Tr+2XLTFxWar2DgcxeTaXUZgCCCiGYJXlOEDcEoBRtRefpQN3w+KJ7/+kCxvSpR3IqCWKwn3kIA+
EIAh2eD81V852WL1XR/OM3DhwszlP4TVfCAbqA/EW+cBGuMhUb9M27cApxvkmS4QmNU9cQ5sZqp7
NSHsNge/bKdylcSlCsfQDW7YyyXCFfgbITA4gfo5q8gf1WP+rw1ZD4LLtRIkVjZRHYBNV23RZZsp
QWVI+UmVzSb7gQXZNu4NlwSKby5KIoIS0wS84p2SHO9Oo1hiFL7uL9YYvwbj1HcAE5EOKs8YIjrm
HQud14cMIwuZLaRT5tmIfdqecUljLXUzPJdJGA5DUGnKigRACpuPKdq35TDzYF6lAMD6y1b90uDz
w2roUvXV2d4tg+DttEcSHHlyOLUBy/rkZ+R9XlTBoybzRbTy6OiR/DqYh+76lzYoXIiTmyw6Mnl5
tC+2pb8S7vZ378CipUOtil6w0giJc30pTo6e0T7QXf+rtCH3OLV4CO2/4dFmg0xW9zvdEOKWfcPh
4gX7L8HNqZKRrXH/WzNReyXC5MeTT+QeeiJJTZRBuq1zMUzE13J69M2G7nzEKiiNBvibNsieM9p6
Otx2UVChtIkyQeMr8eU6/4+o+9xKZmu6BnxEjEGQ9BeanBUx/HGA3oKISlLC0X9XwbPfbzew1Rua
1atXqJo1a5Yenv/Bk8Tlbo3QlE7HqPnypz9bVJjxIF8dv5vwtlerZ9ytzWQ3FULKWpMlKnLId635
UURqB/a7dWKTcb0j4E4GHmptTe8dvj8jg1erd0X4BoqNwYhtsyeVzUPOjTOF16yakXHjT+eBwQtj
p4XFkTQh1/0iazabbkHaD5kedCHXJcir/8zQ08MKBlz+YgHRlYDJqxwhAvgxLaoSIWf355+yA8Lv
L9t6buB6cqUWraVlHkWASajn/K2wxm8YzG8j17OoxuLx7nzsBFVoofwqa0DiL1mm78LrAoC/nzdK
o0/lMD6nL6O5QFUKWiWlblIgHTbZTY4l/4ORPa5fBnwayJfVcldLfdxnQm0CHVrMf5Mb+8bfSS97
JsU5IT+il9f6XTowzbrUsLgnd9jCJ4VurEut/CBPnEjwfIew/1fpjWVrIK0XbpEoc6XZkhLC7+3x
t33zdYedUkz30auCaUpIROLaUJI2LVFBmMtS9QWMD0JH8ebdzDd9V2OBQAOBRABmhu9F60tnGoWR
TiuMSqNs4wNZRAgDgfxEwKwsjaMpG72OgfYZKb2E1m8pAoASfierrjTdoSFo1aCFH9RXIumDY4cm
frG/e/pbV0XCC4NDmSSc3PLKnpINb31gDaowAtc/SdhM8nYJDfZ+evlbMCewWJEXyVPbzszPeFYQ
xjTCccueu1rWP44VcF4heK+q5Hx9dnYNSi+ZtfFcO9H1rf/eb3IixJ1M9taGu3i062HcFabWWn7M
WbFi1Tya8A5btpJIMmKiMtm8fjO11ZtSNr0t8v9kOfydBjHO0FzTZhWjtG2TmhUzRNH7VejoM1kN
GvzzfyLVQ0GecXa6ahVI77QNo++3uKivf8c7ga11SyaB5RU3PmLY9ynMsZ5cfkZ3esqvzd+dc5Ge
uHxT6ed5sVY1jd1+LNXnp0bhqbSvou+9DOXGrgZZsJC00tnxIfgc1ljpIhdgqvCUG+1eOUtOUM/P
js1cX5GsXmlQKldOwgPW5G66Ve6d+2vuOtB+UL5d1HGQgc0NVbWKp+f8c+YZ7ab5Uv8qdrPSvfYy
W+BUdmjO3fAA4qYVdLv0Qkfjo546z+YusrBnOQdl/Cm3rXLeiveKlDJKyRkpEQpnEntJwM67KU2D
af6Rj2XvKNNUliRKiP/2j+gGYjyI+N8rnX/SN9VyW130juBOO99e9n8Ix/0gdx2rDw+N4RDcovaV
QaA00/egPh+xO/ekvg71bYoWxdtqJ2KmuhXLLPMtnQ3llxGWh+VXN6I0n4nfhGIYao+plMhI9l9O
DqaCIPXFHOCygZypOLVokVUuF3uH84XkNOFhYmUn0JHDDL1t3Vg/LT4aRlG2hBbhd2AxbXSwzYng
eyA80LNQJjpLxMX8m+zHVNunMnW/XM/PjmUFzTFixFwMDf4pzx+lZ2KPxCmTTrcepqeMp/TOXHkD
dnw15yXIzc5npj4iWDPvoIZBmJAIslN2aoDHUOrm99mEEx49inJyuaalyGipLnNicXhYNNEUXysu
qqy0Utt3lkvO9AJYbZgeu76JcKi5UmHcgHnM7CWyD7q4QIrAf/UZ0KTERBPR2CIyyUTKHfBa2aZs
pKbkUG19/HsziE+sh4unXJ2Vh3EGfOdeNnN16P68bmZZpgAd+Sh4GLqPQTUKQytdqDNwBWZR1ilG
9Bk8ZqZmMfQ+mmBl6RlgMQsbXmeTi5+rZ9kRYlYwsciRFvv+C4x5/3LvTxCKhX+MN8QzV7eXnqs4
CvRs4gJJq/ijtnB7pwG6F96+bmlxXjNpPpoRQZJ4A85jurErfO31o3TCJlKdnI9QdoK+4S2PYveX
P7AlwMgBkOMP/T5SNqmlPu81OpM8Hy9XJxi8uXV/fCU8Pt6AGmJLU7Dtt83YjtMKbd+Isx1s3Lux
f1ASFR63HWNl+6STZzM9RgSRU5uxxR67iMpLoc7YlNDmkuYdYnYKkbCugqm2Gtv0gxz38i12oXOQ
VsIsMr3+cDTqvna/r9HaLTV0ve8Ck7jp7JyTYXjO024X/p1ioHyuO/u1Yj11gXhgIxncSRieVFk/
sG8wDYXjxYW3Pa8FgBAunuSLDWnfXygwu+BOi4XccYIZtj8NWOU8SpOH6c2+ToUQ4yWQbTXG2cmF
TM02HerYiwUQub+n2c9wGrOa9ZDKO30VRT9VZKIyqjpjGMJamuntu1rKDpXqLP4nx4oAB+4gzdwF
9PvLJLq1A5DBXmMMxSK9qDGkAD6pAZs8v4M4flsCFVKRkxYsiMw3vm9bONB+OmS2BHVg8fu4590e
ijYQoFh5ma4ekXF2GXrSv5UFlHR7g4SQtY3+7itlN3ldau5ORLGD0LXcgeuNjPOSOXpIjUoq3x4P
Gdj2ze2PMl1C3ZKGJKEdwPbQc7oR6hqIgZh3Sh48Ig/LcWHCe3UaURGvHhGXN0lO9esPgW+hzyKh
n0JjJHt59cNNUQwHlT/7zop1UzzMRfbgR3VBTYUJrhqcOE+JIEO8+nluTohE01PDW2bkEaKo3bzz
FDwEcgK1PJkzNWf1UAQ8biERRmb/5Qef9Ei9GqzeS+bk/16diilmMF5/mKNF4VVcHvnHz0zPFdg9
PBj9rkPRTxcnFL2Z+i1tvbFuWvLiesRovN6828xJWI0Pk42aYxpPQ/ldu2/eN1JqWTOYUYskL0qy
mcJN7flxyeXXj9zTNtWjOvmqEXwN3+mKsu8UYcqvWsSfubYk/U5LofjqhVhL/aa9mdrL5fdtptyM
jVCWbsUHw9AvE7H1Nz/gHDWlDC5k9NXol2bXQ9dzacbPdDl2n8P30vEXMVTt5KiP87ZPxqqbsC2r
n0bhfefOrMarMXuWe0YtxDviIuIS3DomfPbdCNELhkr63cv1gX5tpNOY9qoNZJ7SNpv37Hvx8Vhu
REdspk5XfnXDZEPpSBb29UTzW5VSqSS9bqZGQPnVV4cAtYa6sOjEyzf6xM27Fwa+r1jvWvweP1wf
TE8PPTpPD1Kv2XcpCL8TZvFqnH4vv6bfjceMzIvLo3hGxk7c95z0ya+o6wrsB/0VWfq+0D3QuVk9
YUGPhFCJYl6vo4mPXPf0iDJQNhCBBHRuWPtCv6iCdFF1Rky6zIVspuGHkkofJuJF9cIHpat41V3O
oIXK3esRA41m2st0aSHw9wLcBQB8+SJSMT+r9leIBIWQ7WVcyB8tuqroXkPHveAdLTlIFzfJz6aG
SRFe02/bBOYFxmRmDFxuki/w9X6OcKegG5QCc4ZdffnW1fiGEx7+jEd4Fq5S5MY9wQu8PBCS/u+R
Ksfsv64B/BwTlQyuV6eL6SLFkpKx8isuhfi5Prtkyl3f4NXw4FOdY7x6e893fbdEkKna8F288rV2
EwMMZZxkDRq1eXpIZM1iQqGCm+QvAz3lI59YWnJrL48TcV0YqKtbJDLyPNxnry/fFl2MNIsRISaO
IvnnAY/+lB1ttq9AgfWHYMkdFoYz0BymFXVZ2bx6+G7efbiyu0n0/elywCEwmTKPEnLef2mcEY67
wXncd7Wajlo0/UYuOYFEDSHaG58qFqEJ1c1kQ9v3c/rhmXvFgjy696qBWYS9Z5FNMnQjBnxFrCa8
eQViZPzfHpg8BGTIQxcJn77lhzR6hov7VTXztGnmhotebrh5yD1lhmcyRbTqltXMEM0q1S0xM6q4
In7JgR+rv81QFNkxsXJ1lnxj3gP6Ci4Lc27+Wq3MdzNk//59/tSzTzarzZLmI4if+JL4VqZakuAm
XUTS5dv2l5qFrI7F4TWfa+SPtVKme/xsZ0v3Kl1KWfo8dhYvdy8/lEdLd7tECTwEukRs9O9Fjljt
BQL0xBHMnYRIvyRpveABVHPr6kFiOvbDuZ861Y5TicYqe7U2kKL6qVHqGS8MCoBFc9c3tAs/w7m1
aJR6k8r6mWy2jdKOooq6Ab1Petzjn7PML8mag9XDnBLAe6nOqKlvS4ouFyer5nbEAvjKcalqaVYP
M6K968LcS6+fT9pV+1u1st2jqX77N7l5/KgeaWX+tfcYKPVCV5rgh5TjwggcqwBdEW6ufGtRVGyJ
EaJIq3ZItvqenle93E+COPKSfPy1lK3MvuU/ewQ+lDwDQi9hk5X8uvYj/V7gDFGmkgfY0WbF4K/0
091dt/hevp3XyGPK8To/YGrTv8rdLxBbK+SBjjNhjtOyv/ppwuSB9V/cakmtP0opbZLsePVOFkU8
MscS7ZbGywxAnt+cfMzbu2y9WKqXvqubnBz7ZJm5T301MQ6KZaTpGjaQDMqP+6UVfPTZOon5F5sp
uu9Y+eQbHkvoa6LDxcphWIQW/tb+fsGwStgW3vDcGoLr89rLXl23udqoNxhcu7+mdEyuXT5dmxs6
7+m7D1XMjnUlibvnxgGdK/lcVfPPuREyOwG6Q5JPNxg2kolYI51zPohBKcgamm6zHHHInLEtrvKq
UmKztE92n7UD2bfFb6oa5Mhy5fnE9wApd8sVwGvEydaKkfzWxuPBT+URedQfkZ0vB3ZMVfWgLxga
cpSaoN/7Br3f55/BqJM7dHYYsqvy9OtnuNo2Dyh0k7diohYPYR4R6mRLIGNBtqfwLIugnRdkJoIi
WQwrvyO1uEKovysjDtyxbC3NPep8+7LcRf+rF54LwOfb4t3y1BfynluDnr+x9LC/du9E1cj6RdSa
SIZQIGVq6dGVXbn+8tW5ObUzP3J4K4fKm8dkch5Qn618ViZvb2+jt5/kj4r+4Iu4wDT9191UnqMf
cnfb19OpuSpLAx+9jd5ZXQTB29NctX1K+ovKe9M4DB7qLpV81tO8MSr32UaapPFNyF0kyoFXS9WP
hy1XsZZP3jbNDu370xXnOQ4QXaoaM6+vqm/grEqejlGe4HV8kI5xPzfMVOWUioYWarnWKkW3ctPM
QFdqmWG2r04oNtGPTxRqhRoKfKNUi2PZyHExfReGQzM0MXOVCXf8Lurs5X2jTPcKiUYlr/KtuC1I
ItVUffJbjfvUacrwrSgss6QiWorQQW542tdSY1ZnvrURMSccQuPrSMXq9Jj5GMb3vXjia9d+m+/L
3oqad0GxRRoq1WILRSX/tHsoPu1mL/0CyYwhUXRJoFGUnLZ5KilTlfb2+N/vw+r+0DzMDk1qzq1y
suwtewo/9Er9t1/KSmy72m91NFIX5+5t8qgMzuxZ9QFsDiVvCt2c5BBmv7XA7zfVkWi9Of9ED71D
q6JZ1vE/tc73a/o5/bytrxPVmRvC4PVcpRPVdn4rk59TchzEP6m6WtnXY7gdaGS+3Ocrj48xnn5r
J6rVfzaXvE5atOaTQm/RuhwCiq1Te8HYUGa8JMW5nW2Unl+ePyZ/j9J+GDENRQicZXQ/XVbu7u5G
39V3z7fRi+ebAdnJV3omWky1TD2y7jJ1OcRDQ5+mlDzJ4bH7HDSsXU0daSeLeihKeGAVUTVMf9UK
o6+SX+Z9NKOubIF1N/O6auVefyY/EzQBBKKPvgSIRo7mzXfLNs+oVIANB3Ie8+HRGvCMWA74WmCJ
elpbZTC/7ZsfaqULaJYiA9OOZW+6/iDkaSH1EDAupYJijpOjFrSHIhU4ewSeESkPMqOT1qWY0GA8
GIfQ7WeNAf+wa8Dp8UdEAcndygIHuCtE9KHC0eD5Oaq7fd4+k6L2+6I6yFh/dlXEyFkacYNTP8hW
BxSAcAx8LD7ok1F4c+zTmGQI2z8VPzyrJDbwj8ghs28hSILQqpyd7nEGGrMPqFiUOKP8jiAgVQGJ
4Q9JJgrMUSjw/E6+ajOVOAtVjYDFZJK6JrSiehJF4miwLqj5LaA1l+H5VRtAHKSxRNvrajJFI73E
v2nEzvU8z56tMNE6iICDE++QNNb4iHeGWvlsFn8+CqG7Op1zPXtcoNP2Y0hYmB87X5VerM1x+OhR
R/xzgnGcFqHMy2zmWzTneTYY6EqlQ9opAI4eNpyeVZV61IxZNNJFxOct+fFG5EW4j7f4vN+RK9Rl
49PxPC9/UDAKE+rScp4/kmZcgZPMkLBcY1xEYL9IOpoWz1nWfZudtaSXrrr6WGalypOjjSPbLvot
Dug68mww9ufIPb/Pu9Em0j6z03MuIXJXfKBjxCOuHb0KA1f3nbgNmUprcFN1KQEVKdOJjpmuPb/A
OjBAMIrjbNFJcVcGcf9aLvcHJwAKOhyuKv1aqjEtt9OJYsvVdJfix3DfXzRfKu1M7bclhzfpT5/k
azt19IjhEFe3qP7dGZaXG4uPlugB+upkLb3GyNkPvmplNRVy6LubqIvnRi7pFkWBwF2PRvRvz8mu
PRc3+18woaIcID+u+vrvJvn3uq69DpGeHC8JErg6xKvZB9JC7vbT315XlW63+6S2lyZWMIsrMMbK
poWjmKxuT0mmWqVj0uC/tsgpVHHnqrDFyibZJcvJhVhfJxP3rj7aKD2gqE7sulib47PHFyHl0Zyi
ckZSelXf3X/ffY383yilAOKq0AboVqeNh2ARxpF7DN2vbTf3GAJwfwgbpUaMcuobl9lgtzQWmPJW
0Mk6MXrjiN/j7n+31ICp+omyFuKT5YprTldv5e8FFYE/+hy8eACSUObN0ThMx5gVO4M4EqishLJ5
0GJrgEO05GL9MgMeFVV7f1d3cVUjcZ/c4946lu14XbVDX3BdXZKx/qwv7PKyfKv2p2q59XaRJrT/
2IG+Khpsxgj+WFvKhhqV90b8FKs2/TQTZjGc3xJGGm+m20ivJeK+GEYrf/qOiikXbxaCqTz2cGuL
/kfEIPHLo7IJoU8IK1cAgRYdNlpwXyk1e9KOqXRWucludVccRJFf5j1XhwCU41gPe8fergVqL0xv
lCch89w4VCePCt2YT8b6YHzt5mUr3ry3/4VtFlbKkSkkSRxnTlCb+E6NN1a+++YSjgoA5OMca+1r
03sYPjw8/CaY1MND8jL4qxFDd2Trts3aH9X0I8O/2PvfIGuva8dRUbGCh4fud2VIdcW4FjeoPFAm
fIhfz414jYIc8f9XIJTj1VTc1l7lZ1AsBAZUX0VIKq9K86wr02l7Yal5+vyunu7K/PTmQY5SO9M7
0mxkanXwkDJitklJ7OJBFLuufgau1jd+2yGJ15fbkklvHz/XGZ/VwmgBDKscqWJvOoUb9U8KfXWr
BuveskaiokabpcYLIG24r9F2MVN2BA1VCIrCHbdiMff7ThxRwIslf//ZKFmRrutdjIibZdL9q52r
Tymhn5dE7D3531W+3mgNjevkV2O/zFZJLLV9VSUQLtcXJXXUNANSBMzr2uDMctbimU4ocQ1z1dR7
GmcvZv29IRyWabOcqF1Qv+kXkyI7Ml7L3TxVzDdG7lqK8mNL5OejOhwi1XZxEFv//pWS21sLfmyt
sXDm4OyxRmarwXWNKRXlUsOaDiP9hJ33U/+pRw7jGj9vdbH54rvCEr05Jfu/3ocQkDMc6mf+c6m7
5XK0D5UPFxTzTDnDqQryFqhShWysZwhIWugentqV+/69ROxa9mF56YLoivhULGncu6dztR9lDNvv
Uvc682TOfLz2zmcCTsL2WvdzVaSGfqzg6SRflZie5Gp/o0290Lw+99VVLd7pfVVSZ0mhwoZn+XW0
0DXF8UHlT117VumK6fnbua4C8+RQWVkNYhXgV3nH4pnOm94uJ4EUhPX99RB2+As6/Eed62z0BJcx
78s4spWtmgaL9ql5aC5rW7pK9tlCT7Ge5EbwZlGRyLKi239HyjTzmCJ+u6isoBaUmaqgzMuifjKE
Y8DIoanG0PnpxnNH6Kvy04Xc0z602jtjHH+Nm+YN7tvLLBY2ggsJtnm4KM09JlXb6RftbBPw7sbE
aNtWv9uFjoBo5T76G8+sSnTScLtuKvFxGQ2OefKuKIShYCG9v7/vTzPVfj++YZR9ODFr28vKNDbN
RfOGrGe//9Td17pP/ptO7y26U7ff40nkt/ZUbsSwj2k9zdSm+75P37WdUl3y7xrsVwNSjWgG+dEq
s7MbTdO+RWVZu7fhuWohK8MoNraH7wrtUL9aXJ769/ftReXu/aN+aF6aqpX3o7f3N7kIjWVDUjjI
Z/RoXxoMLChX85HBczHGmGXW4l6pwa7KMkb8OUoGxz71ZyWN1f8ytxs2gm03Nq5YSJS3YPgj0of/
ScTKjEFt5W1J9KiYja1iwsng7L23LZ4VV6oG8HWfSSXvh8537+BXrmD4Aunbif3hUT2Jy0bz2Hns
dCadUpWVfqp2HkfN949kFFvU5u7vPtsswFGOlRsevq3MSOLByT2TESP6QYDj+TQ7zFJPnsP53fyu
7HXFs9qZW73l/eI+nov7+QHorETxy6eyO4Xv5lf+WSqhLN5lIGJFFcRvGiTOfzu7zqrxR5dZprft
kb9GGMow7WjT+91onjRHfFkO24hjdQEOYvPqPetqxnoY6n+dsDLntX9MVXTaxi2dHFYPc7J9SUse
Ku9+8T8W7J3iLZYSAC4stX//VrN/f5V/YSY1COPc7x9WisjdkxCv7m53UqFnAnqCo1St7KnyyKr2
28etyqqxicbNjNLRcUSoL0V3mpEuOQZTXJ7a1MLVj/w15iJUJH0xaMINe+HRir1aHnPyvqPa9G8/
QrVHu/TL6ACdj5jA7yRTj/fanP1E/JQhJAAbmTlhgPo02a86UdVmuOFkTzUwGhmQSxyx8MaiOwtD
ZqfydWCj++62ewi7R+wyrI04gSRuqcpOUw9rFijgEKTRyOvodMknG//ol3Nr6b+a9xfrntXMPv/i
fLH21bqnD3x1PK7fipOULBnW5w7uahK+ioQmAeAzzeRzkK62ssHiwk9gVmb2bUE93+gGtXNbL411
K16JX08zuAcSCN5fGuVXIC9sOHhtZ51yVr8s/h+fkYQV1lDcpr9EYutjoRFOdhyH2nOhfcCGKvAO
DjRRAtjN1AWqoj+j5w6qVdCFMfc4QDE32Tou9vLY1dSNr9j2DhAA+IkZWG76p5ircV/jqyPb92I8
8nuFy11jdON/pjjnpTILPyR879lsJgtdOa5dlQs14wula/7HpVtyADHG2fXRjbFfxt1Iya5mk+rk
KMYbHkps+uyCy/uiKraOvfgO6hdOzrJHyLzbccPL5Btw/VbM151Rivvg9Wz4RAHukPkMYuDVRo57
HQMIY8wFxZ59/e4YSDLg9PDNO9L0heoenXyoKfq+eFOfmXubk54ZDl30vcQuJzgnKDCXqXHt3zBi
Y9B1YHKjZFUFC8WC1DtVH5NJZ7Ssvs+T0ehqvIfVyqnjeY/HPNJiJX7keV6c2bjeFr/0dtioYTH1
VpK5SAF5JdtI7yHFs4zJEek7Ivb6Nka5UgMN9b7omhlKMbNOoPiYTTRJZGX7MR1SPLJlhF+DLxnz
LocNkHLE/UQtuAzTsn9bM8RjOsXBZAaEs55jrMaEjsuO+wa/0G/RIXrVKJXaZqSS0bJO5Oq/U9oY
bPk1vQZ1Fi+x4Usj9JLYw0nCfbr2cytxAN2A2pD+LPo5FqJYR4QtYrDGcA1rKj/YQZLiudfJ14Um
3njTDs8hb0geMVHj7+ZyID3XFaJcebyaOvCz2tLm/WlH1gnJ930qubMx/2elUEe4gKrFbsc6DLh8
WwGM0tV19+olhO0brsXp0rjnq4NmoMNYrNFxCDEpMBSj2pCPgXWqDcYknv0UbjQ/fjwLf/XI94bb
NKjQsuTCuyRCTjo89vWnl8o0tnEb/sMDs95+HVSjMP9+WeMPjcPQlhWm/6dNgNDW1Rk/VgoQf8U1
uaDli/upECixipeLyx+N+qre3v5LmVVULehYxNYQbfipOolQzWWiRW4zV9v6dl3hAGCJMXltK+Xg
kG1M5Cu4wpi3MSNXSRDZ4yc0McKYGORNmqSe+sOlz1y17JzWuDUDrwB5MP5JC8cqGYeM+u71p12V
RT0Ag1D6bMQyGqu0DDOuKB1egyJQg8AOrgjTBRT5b/UntWUi8Fkv8BSU6PH5YqcALWIQXKEeq8+s
NEFKco6j9UNqIQSLEASA5XqkZcGerQ7XiW0Z5wz/93usJkX8GUmPju2QQmYt5qAlsP9zSz/W70g1
3QDZ/lqxMMScDMCJNLMBcFkRr4tN/BKN4saGTSQX8bL2SWq2dobNlI9l2BgstlgEk/ATJIlWWDdi
n474/GU5uwvnNdbn2AFVr4plzxfj7TjJxGct5syqmDymj/fFs+eGhkFxK5uPp3gFSAIVips/GM9O
vaIKGtRTnDOe3h5jJQAfBmPDipuvXwCj4I2Bx76TwSDwMDsKS5DpMIHKXjZmFuIFGXtmA9av0zE2
jNksxsbGOQOB4lc1bsf18Wzmbbabzg/PynBd3RmCtfXdZde9beySRuPWaPLra4N6LItVTLvScH+v
q0/B2h3Vd2/alKsYoSq1A6suSFdz8FWJ9UArowuf7S8x82Z2wL96YNJXO9W/PA+efcweBY9zX7IX
OHFl0wqYEgfwttFodB8Y5kOV3mMnCXjwignOIKbjwXXfCsOMXjxMtVwBVAwyCTM57ng0QEeFifr4
3HvOaMWiPh5Hv8eIj36ZV16ZeOON4r0xL66g4HhVBy/OK2W+qBsRdytuIRD1OlMHsUZSjWK6xbbi
QuO+zGKYxW5moAUYD8zUxxa3TqHW8Z7L3UVWNXfP0Y7nDtYomavoENNnoLNn41Uy6I1eaqPw4zqA
nDDDJgoTPCJTw0H8IgvE+Jx0HqH5bM9jZTjcJMObpFj79+/frYuJwXNtJ6MgINP45TKiXr3to9oA
djwda0+8m+9Kg41qcFo2G7qb3UqLHZgWB+n1huoKIcHeULTAX0NC4nqUa3/+RRHk9o/3WNYamZlV
z6FGmdXmcPvZkeNq8bKIWaZifQuTbmdbtaBZEk49CXHbwaFH4qO+H5w+oZUUOv4FLhbPPD5gQN4q
EKKASVcgqig1VVqMgwx7bTe6opphU0CuYiq4zY8TyScxd+OIzey/w1g3pyfeZdiRcbRQLzUlTGm8
ngD/8lE60TnCfImZH8gcAZd6zPMwAMKEue6UV+fKh2I0xh0/1DCwYiiUjf1iRKYizMcIe370s9kR
W5RZ8vgYa3nMByO0GICXwXWrTdHKmMS2MePsuicr2XG5cXGPY28JdGYO5gz7F+/7ITaIWNfDlCJF
4ZV4wlMsiBm+BoPBZvFNuV5xjdGHSmgx5DOW9f9MsOviZ2DJGrTPxrzOBkMDo8rOcXtsEZDT0/RA
pONe8eKM7KYMMY5M80BNUQyqcTHPm2i6VEYkktbd/CbSR33enrdjeJyb9tw2PrLWPykdIvOL8r2w
3eWiYk0q98v9F7HA/nov8T1S32NrvR4xyCSfkqgoJeXa9YiBGEMyZYjG1pu/LeSkkJb7hWH5NuWg
Zyp57dyRMfZZyzysLbvQiB8JbhuJgj+NqNGouZ0XEpWUXHz99cggWiyrheHN8Oh23Jb7f96CDeQ6
jjPOnePciSPTiWoluWZWIteht9Cndk9CLJ/XNUXvRMG+z3Z0/9bC8NvYSPGi+NIrdlT9KXZOvQIB
qMGJNFvuW0hHtiKeMcVORcK/sGTPhjkhFlXZd8+h/rpANFDqLo70/WZ06pU7X7VT/ySP9gjWgQCT
lSir4PjZKUsvXz9R6SJJdcA+/mzG7hoeUPhjsQNnlJOJ3bhYR2K+qR3HCwR9yF5oAop6RXiH2kGT
SawlpEm3T5/N3dbbFfQ4SGndDvdv0sfQMuvnlqTqtt2ruX0q14+tz+Zfy2bcle/119oOf/u5bjyP
DK5WrpvHgC1i1WZrHx2a0maBj6s0enm64H+XmU0ni6Angni+GwuBBeDyDLvgnEiHTRjQl035Gu8q
W2y+AOi2YjJTBdp9Rw34I9+SxsLNk8+KJlFmMpqjR4T1mnHGsCPCsr4epr5mFaafks9jgVI752Ka
nd3J626UsTw5W8htORZPc/qeUW9JeQ4XHl1HzbO5Z4mXThdfDQOruXySVrrr74gORr/7Xv2Bw+1F
024mWMQtEmixru0VoqGKdunAaHFU35ADth//3P45fciHFYBot/sxy6fAgJk3KTHhdW9b1D9csAT4
Vnoa54xzI41cuzs+GuRqmjK8g+i9sJNoVlpPEZxZWeG1RX/g+sXoSLZD+si20G9AQI4vFx7IXvte
3nGqz12s3nMXtRwzGqE6q8OXTyfyAN9vMI0SlxU1h79U9v3Yz44IqP1nu6VBFKdJnDc7ifujexSF
frvI8CiYSxWsj2wdWlroz6HalEaQX//pBqJUeLa3m77qoOS2hodpiSbR1a9HMzfGseqtX4QB37Yt
MMCxWxJWC3X7E4qh7jpNA42Ia1b811XHdceTmowujEqZ0a591HmekuH17suddk+Q2o0iIoit9XA/
znClb9XKCQ46GQJNvrTtACuGeZBXQDwoVyXSbTbv60U/Fa09E9pYNVM/y+rNrr4dlybkaJ6+GBwY
s+z2i1zgAT3umEThBTENail/LFrl2DgpodFnSV68wSjQJ+m8ywE40AHbj0vvheDnHugTTXOsPOny
bylpem4S4gt1gXd/8oflk4EDlaWnrErqk/Orw51pyZ6UHHRTqKhjmVN5OLjf2Nd49OkL012tB21S
TsgX4FZg5M8txPMG1e/yK3kX7Gdt+p2URCUW7XLzXD9Vz1jGA8qbtRsmYoAiMdwODRFtg/AvWbQ+
CQwyyrq/7V/oLlZOc9nDAuHupsGR+NxYcvA9A/c0/et+q5FDOU5gQ0TALY/anvj21W9GqabbuMJF
LagthVJaydSO6FECHC0mZGcZmJt3fbjZUlDBnVxKA8Cyq5iNpaObnloK26vWclyO1PoQmvvpL1oT
VQkQvlWdEiJVuTZ8d07XXkhLxrwqwqXREqXiphFObjYZsdNM9zj52ZqVb66tUb/VH/ENqfB5TjXX
2ve+NFTEDM3R8SglU542enXd4BJTmeqkWkdL07c2rhtztoYYIWWNVQsvw6JSaJdGx2TDuHEl2JMZ
mwqeANukWMt0tmqgflv4yQaxYukef2syCcuqckJgHbIXqhJzPhb2mE17rVbvLgr93uVnGPYJj5k8
RjZ5Gf7drZJ9Z9OTD90o9tWdqi7ubME9lt99Yajad6vUEvmt7e9+RorV9H4bu15YJ1+9fRPtUe2s
S1Rz9NFBsg+9qLszSbz1kLHWz04OgLLUYDEMp0FpxBFHX89vmgrzCTqsBTUP4ONY8r+RAr7vMs3i
qyE1SLWynU9BDPibDQws+uE+GT4kmfLN4kOx+TNiZvYIl+qEc0e5MhIfnaPryDH8Z2GPfNiLd70X
hcMMyeQ7NHMbL8+ikH0Yizo8xybpD7Fw0iO2wD8ys0tdhV7CiKI0aTmU3t0oP34QelB3odJWB0d7
wlHOs/pQXAADsQiFqXSqTV7Yo+la7LIrTfitzJNl9c1u2oDGFStvJZKFBftrlAQ6ttP1nLsTRgMp
EiWTwuT4VU+H4aVUiHElj7v+Z40qGiDqchOxVc+o+VHTQfXFm4ht5DLKflGXO6hS4VOkZez89sLW
o21hDSwRtYuMlViOt60Xij/5wTcWWEqwzDxUIA58RDou9Rpl7mUL1uXHMt9yTQAP1ltAPUWVs4vG
pdYDthBKwAYsdnMKP049pNiuGWvV7KuIZmd+X+yzsZ7m7b2yg825+5Np/tbpgdUNOOrzx+auLjzb
3VaVnB/cMKHGZcTDdSX9tEUQfCg9qVSE57O4qHwPdgKjre/BT/v7btdb3R3uMw9qu882iuH9Nqhr
3W1GqQfSXw/5TvkBcXBTIQeXmv0+v0zUqOpHBvqm/YGrQYZPuehPSe/27CYEYcIG2z7l/qp0aQfr
+qn/wt+HAo42IeXVoT7AQQ9bKnZl+IqZaSOx2fh/mEOosq398Di+CYGempslbyo2PB6Mcisv9Ayt
NEmu+8E0Ua2BdFfOfn30+1YT7O7e/9u3rwZKoqB8bNkBzkrQGd9MAogJrG5OS8TNFyyAfqCK2u7D
YZVmfsFMrvZRWDaLi710xWV3/YxNlbiqTSN9uld84yZGwfrNVvYmv3/7lrHv2+9jI9wPY0O8IBrA
3ABJyAFxvGR1IWdCWX5uS+yG5TCESfZUwQNjDiQZZ+aKvkcjrFmWYd+aiV0sY7yFJ3WgRB30isv7
nF3qV4iCxgWFXboD9MYRIY3rEaALfbSEqJhpxp74nxsmE+l/O7RdLdrIeOlSDuYq0gAKX5DEAPA4
zhZ2Ad2xgGq348UH7EmqBdsk3hXFxJybtXIl4kC79CftpOqSTitLkxV6uQkuYXYFXiXb/QCmnVcQ
hvkTDV++xZoUoFb4hzFL4r35+izmre5kM86b9vec8fLB8Ly+6zmu7kgbPv44i180hj0XCG28g4SA
1zDbKaYm9mTszUse2JERHb1eaocrSj+zTx5KXNX3xifCqIvhcDX2mcDEkp5HjzZJViNyklNG4xTK
s6WqBenLAt8mMBU9/D/XN7D7K44RDmkYXNG8uONZy1Zcj7S4/o3kBLnj+uiK618ZaWX6UIFWB1Ie
biZTv3ljAMTZTWbjJjoo2h7fEnGTgL6v2I8afzqTUTsuuwtxJ+IpSuDSIvSVnixI5kaHRMfE3+KK
spP/3zr2DgPOpa7H0R+IYOgt8VUElDUgwmk3LuPaU3zmMQsmWhSjGvcq1/7NtfdqgFbzIpKrt+83
9pV7DjyRYncpdS1pjbyUBHfCfJuqisC5bELjQWFzrXWPlIuWk4MESXSabUfwYYXKdUykKK6padGW
gXDClLqyATHppuXXuYyIfCR2hPXB/RAjO4UZx7IqYusMne+MMmXkfKhOVPOtkpSOkq1LiX/66vsz
Y4xyQuHd+6V5RCXsibY4jewYDZUuIbnuKzKhtt4xxgwdnjrpzuGBYud88CHOenggod+c3+WkIuRa
WzuCMqHt078c2yMrxDHnYEVsUQICYsW3n5nbXJ8ftPWX1squ73bUEA5Gy0vcS2nQ9reSonm7QgBe
SxKqwBZAHIKmoMB3L0o+0ptn2x2btwQ+IbH5Sqr+gtM6CxyIAerWL+ofja3CPySB4CNBeFXLyv3B
RCcMhMJfmT3Gu6n0BPhdm5CTbWLFJm9BBaC1X3k2smsR2aLvJpJQEunO1sY23xxnG8GztqTyVqxu
m4NZ2G6sV0ZVjCv1DpsrcyP23R/K9x+E9VXy8BnJlFAOKskG2NuyOgvwZZaqlKpzNsHBPmzFH74F
ZxjnKdkoGsp4qtx/C4Xsq0+cB2IzoDAHryPZ1jGb7S3zGmPKJcdppp/1uciMJPQ6HolmBZYWQLjs
ew0L1x2+qUFsa5Gvb8Q9T5+wVCq4FPuHnZgJSHINNh00REIp7sRXG1rk/wssKLp+1ddgc+Y7h4tO
LCGOhuQdak7q9jZiDqt3AfuJk1EYFMUp4xzHaqyaAZIKicPmfpzrljtnKmVvKhwzdWK6Swdo5lhC
rAodcHre9a6AyRxg8+n59PP0g10gj1x5zK/urlWoB9ViXk2hU7dzjfX7cSFz5Pv98Pr7unlMDwiZ
e3e+IXkwQaTtFkfbqYIlqdF8+CKdI9X+eMtDqP94TuTQiWFUltO1cqePUqrLo5t944fFuKickQdR
oyql7kt9C1QqEYtlNHa+m4XkUIdoVrfQzXkLO6t7vl3OSt3lw7rzUj9QElSTTdWAv06WfOAfSV0R
IYVfn5hD1c9Wun5Wq0Rm7/gI2ADRtYqjQ2vXzTRk1/u3TJumh1v121w2PuqLXqqZaR3GWfq5H2r9
1ciZ79SzKVX/H0/n1Z0qt4XhX+QYNkRv6SKi2JMbhxoVsYAUAX/9eabu72yiyU4sCGstZnlLmxI3
HOW7cWkjN64/qNkDDNl1D2fwNx38qyBZ6mlff5HwoVGTm8VL058gYH6gK5612gtRzCAShHVP+sGK
ezZvMOZ5DqILaPhwFukjQ1v84X/XEr8MrYXyM0Kadu/viUUC9rOoFOEzgZ4ydnwkJvsXJqyZngPE
BwunonXcv9g1Gut08dZ3JjWahvq6tiDFjavOsDO6jgpqc4ie+L1JK2gT1MCzWHNg7fO0EXRsorzb
vkbPliJe5aoDIyk5h7xDy8ybWpWYHeyEuaYipdA1SlxJIiOFqhTBXzGbJWuljqY7v4wu4NWnEGXU
rX4Gn5ZPepWd8EQkqeySmh2UksTMu+jdaPB/84uFMkRKNM86UhgxggltZnLjaWN4qcTGhasI9wpw
gzPmSagIFDhv2K8Eu0P7reAFgtEOBFexYcp6egUjaBJCEQEVErN3WnzkdR5PpLcN/vwA0AfgPMKm
UC/EuU5rMH4p+/FNyksUU6nKCryWXAvOH5MSwQb8OdAyo4joKLiQOcgJ3knV+uSxw0uA/hRAdve9
R6KLL2S0onnZHiUqDimjwS2oeuOMWuQ9KBT/TCVR8RvdYaW6kYrRp/KyCpRnQdcq620xeffGauzU
bat6WexzjVcO6zn9Nk4DrA4yhMR4y1gYJjjzXPLfUBnWSLCWw+o+bitrJDVKJLJKc4EovsKFlibv
Wb9xLOj1ugpCDZSeQf5FVq8v5sa47XB03nvEwJDzavOhIqssDISe+Q1f3b7J+/J6jRZ+TmIi+GjI
76nZ8kMTXQ9+A6YQxW9wABDn6INsDXYSxX5Ex5BvRLYOof6Og1k8r6SK1K7dLbswseAi2xeUS8/D
pmLUxytt95uJ5mD8ixYkeCSeiyU51ke4K2PNW2qtfUHWhc4WvDVw7azIn5d5gMdg6cC+9e1lZz1D
vvRq1pXeQ9/g2OQ7Tuck2C0mnfagvZDr79RGNI4XaBCbYiIlFltt2F5XvaUM39TIPhr3/J3DflUR
LIMK1iO3bhqYPmMDnTfki7oy/2UfcCni2XGITaT57tl3sk6ASAUkUEpLNi+AIpoBe4rr7tN65JDA
sAFDhFA/q+hgWSE+hMjg4ISQ6yr2YRQYXsaZ1sDHrrlPt1xBwEUkMp5QcFCtRSuk78a8FHO3tOL+
tI3ZdzJUOKmVkyKmgbXKbZRvrfqzS01iq8rhxQfAKuEvsJNbq0udD2QOiVf6k4Ft6ljh1arvzvti
PBHoRinxbnGo8wf6VoY42SgScXKtpsrQgNhmclYetM/bw9YMWh4SurHw21guOhC1uCADrLKxRPeS
eTlGj5AZB0+NdQRBvrirMYRirip4lJ1RcENO+gXmdtIRZc4s4FRximOUdQshnVFmlyMMdhUBvoFJ
CsiOlb89Qmpwrje9DwoRpNzmhZU66h7QssAPdMTA4vWXYwR16B85iNiqNvg8GWRC0WrDSIfHJFhu
0FDpGSqSatYWPexUVIT7R9gcaNSxNuP5eOQ90oLV4dzEc0JTm15UwoSL6XupWg+8HIUHFlP0Cdir
coZbhX+LtNaivyt+zyjNdswzkMhjeLirOm+IIzf35S8fSJTlSYBottHxrHUezM514TMNkF4mx6r+
sFC+3sVUmT/wLD6E7DKjhcSc5zOaDzeUxoGaH9hLnL5T1eZj4jLGLiUcR44nEJ1Z3DMGsDmBOc2q
v8GIrM8uZ63MeMCX06sFrogXFU1UOSwK2XalIfuOrgqjYUA48Pf6a2Fy2PbZESYRInqdzOAJeCJ+
3ykjP6Mqsdui+VOg0IXAihxX3u6t1b/9Ha+JRIuCgB31v0dXezOKhYVRBN0u3r9e/zxpcViJOGJz
CyyTdjclmcdcxf3qPkXapXOd5b3hoLFsw/fpj6L78kER/rzIz6v+0+tdCNs462Hod0jH8xX+du32
eNtdXM6TbcNvnacRmZSin7ujjrhyBe37GmT66/lT1stHc94Pg0s2HeRBvwYNc931slU7nrduS+w/
ijDoRLOwuS5ak1sxHLxHz9Q/FzWyC9Ok5d/or6izksNygft79hsEOC+33fCv6fTCb4vz5NafdYpN
S1nFyuLx2uSU7O+ecvbvz9OWj48LdGOp9A9FzOXbf8CZcknhCqq5lx2K272mc3+KIjgt9OYqzYfF
3W2fg5APSi0btywIgxc3T5yCo0Bhtj/qvFx1a1+jMbvzyINxo/d3x8aSBQDtgucoaznRwMHqeXtC
igxH1zo2z4k9qEfPlrNtTq7UvLpe+ypG23D5aUBhKoQLntKHyehgqsZOXXOrQkYkF3+U6iaJ980p
mTRrVnxk2IH6AbtEmZraNCI6hCD4LOYmooDp9EY3AHkb6oQ5Vl7s416mkch82C0ymJuH+A1ihuxL
+HLTzMDv9Y3gydtC9InKEe+6tfuUxwi8VhDGtS5yA2hAscBk/rUb8JYFloUvcWmicsinLGZIg6Bt
F/0NerM3e/ESSS0SQOrrZIjChT8U1LfdLgi3bVDsLkGNUBaeI5TO33+lVNF7J7CDr3l1CEGkD7ny
E8nM7qQ7DPgfigjQ2jrYmAZvT9m/L5aCAJufLNpHLpIYe3LRDbmksP5p9Z8EgOyr0T8baWoNaANH
2jPVkadK6YBcJ8rLbwyCG67k5ZSraM0yeYac+BMjCRW+5p0m5bgqxrq6v7q/dzmB04MS/k+rP2um
0wx0k4M6NEfn+t5dyhm1kL/Sv6T+qyuy9JwE1EjSDWJR3nZMwXcO9idQhkhYBcq0mmR+un/MI0/1
wOUjQIjr0JBm7RH8DsRBauey7Yl/LiyzKh6C28lzURvJCbGZ7UKET71swshZEDR2EXN+mU/6luPt
5G02ZudARYEWg8qg/FXW55HiKXZpZN6FMiEVTKgjI5SfpvHiNUPbwbp4DHuC/YRHlVisLMLepMYx
y2ogTk60UekYEGPW+IIQPczn1xEr922AFR6rwpTma/IXPXQ6c5cmEAC/fnmsWDUFGyC7rDHN9NiA
hnh+uFG+qNJI56fsOcrxEyxtrP0yGux4aHj1i4FUIV7e4yqaohLT0q/ZXwJN6UI8tLUfDLwzq8wW
Gjo1tw95f8Sw7XNEWo1lq3fCL3Yw2J/7pGDlrME4VI+MTEUxr3fn9W5p1+epaPhPlIiaSLNCxLfo
kSEFGl1nmV9XSMRki85gGGM9Es9fVan1Pq7rrK6PvxbnB/UlpsxLWeU5fnRDlMYfzCwcqttjeo20
jwbRjkWG9yjDgD0+1wTCqBP6F9SpmJcXMXxjeN/fOu7pvVrUo1oLJuUb4iVZ7kCnesN7Urag2tg+
Xn5ZMA/vINYxEF8SczIYobv9pj/3gB3/jRG1wrbObDYtaGJe6eWz+8JsD5E/8okSrsky6dqNaNwr
gmvlFqqpvFbby6HVwsuJKogyiQsj6Q5b9eF535dPyKnVQn1ZOR3dzqjdHnWaGnE5IQgid+AdRoT0
V/fKiOrVdsFoWybzzqgAb0t4QR36zuiSm/TxxXjlSz+jjz7Kxtn4MeEe3w1+LJfxLyJkVInX6vr5
Wy/TeT4hTiTCSyfqCHM+iJ+Ta5ByfZ1kvE5mq3sKBoD+FBRhGcEusV45TiZEL8mEYJZ3bx7bR/kL
Y5NvQTpBYztI53e3R1/MHewRI/8tfhtrYDbjJuCB5vgLo5mozDQKlbcfmrRUs2PehfcZlWjxFmOs
MhBAQ1ZX3r7Dm8sfCSKfLibT7KsAEZpjYDgT2Qha8MAjviDjvGIApHeX24uLrm2GuC3B34MI4kCY
wFf68845+dxV8yJoLYqgwnh6uyIWwEoi0i6RyzwtZ+XsDYl8kSP6XRtnTnGiMdnAIrwXBAAvAoac
rab+g2J1B8/uKWFMUjDkNUIaCP7C8Yc6TGkPC7vHj+AQqKhXizilI5/+JX/tndwAzSB7+h6xrrVp
lDFUYwQbRcKtXSGsIO4Z+YJmNwJbM8EiCi44yQAQvL1OFjCPGLd8UWan7OZSMjw71A5pmUtDmdBr
KCjfCkUhweEKslloFbCrBQ1700/B6E8QOIJ3zVj/5OeKLlHbFYKdIH0FQS3Ffy7ZHyiSIEETa1/7
+5a2lz6gMJVBAsE0BnIEPg5RAcG8jYEdScWEZBN6Ll0u0DYgnF/69EOqIjemCiTUJnTzuL/oL9Qa
uHdVfYuyNMS2Cq2nG/YVuFJjumyyHvMDFybUBm/xEClGZgeJNPfD1v4OkRquOpQw5gPC3r/v/Za3
3/N40sNB7HAvSS4LKC8CJwayG04JV7SUrYQWDOrt8LCARZJLMsFSfvWgRmENAOBebXphTzqNAORB
WVJlQFL62NnHBJFinuOXpVkev2+ff5K3pshUMF7GmGfwJa8WUl4xv4+5Mz3igBWlXhImDtZ42CTO
YC9dpHqZ012ikgHnmwdnS5aebHkPSK2ZFMpIRTcajMmnnyTakvXyRjtZ5nY27ozECi48IC/IDCQn
TCcyv7/TsWQZa/f0cqnun78dwFO/zP+j3A/WMpdkNgkgDnILJYgARvHnRpxMYg8KyGWmdwBgsVt6
sbzSyAJbx1mnw02p/Fc4y93fFVRK6nPGFwDHSKDALjgz2Y7Tg8q5JjIO2vManhjxsRai9GMkZmIW
LKSJ2Z0/jXryNJ4YWXXsgtZkpXuVK3SuCjOT+rO9zEbQtEpDOJWVWRsCzwTrnNNUnwmF3pxR3ATo
BiQT4JvQGAXIiCQ2ZBuAkJPFbDYTOvO0Yz8NikNXTx1j2VHpKOiAz8Y8FMbwAUESKzV782hVbsJd
+xDtmpvbrndIV8lue0h3+e61e69CpxhGTpjq5TAcoZDu9B3U0o8950FiFWSTOxQ96JHsa+nV1NVg
qMl/hPFGbiOsN9hrFDs+LDYwvLKBRBfm3MNG7uHzC8EOCriXyxWjF0qIzpU4H1foYEz6TS2ptBdR
I1+Ay0nVybIrvY8shtuEnNfeR27kKsWNYld4GSWPnrd9WaGKOZMKB6TBTKgwZnRyukr8zCxCGJiu
Zyj31ZG7U/AB6gqaVjZB3gpgUND6AjGWcw0wlK8/hEJK7cS/WoNGTKPadX3X83+EyAj7jKqqJrhP
z54KIBTZTL6mP74bzzNm4+crZfhQ3Vj319n8vXwvbyYFk3E2meusWMHFaAzPMNb8n5+btgY/j3TU
8j3u9rVs0g4R3dIGxy5OfmfrVGqjmuYLgEtwkPJd9lngkR/xDsFLC9eMh/3bVyhzcCSFSFkMwZWA
wu9rP+s1b3OYSgkfRP0xND6ELNv88Yu7lxKSf77aL33LQ0CZUhQfOF2cGKgqpvqNk0sg3jFaffm6
AgggO8DmaKB37/ruDudzoL9ZlvtG3jce6YUiag2MrG30idypv3bcO88Hi0QigCYjU01ss8aEWVvU
L+DeUUFHyRz3RMQLU+NBd/Xzw4tIBkXTQs8/P7S26JlQpFVx8Sn06vRGzKzWCkjiMJKFYsoiy/3A
btj3v4b9NttW06I+Z8bQ4lVo8aod+aH/9GTjafKLeFh4z6Hqqu5202GAo6cFEzJy5CAucbkyGMcr
GDEyJgKHc8dI8D3f89a55k2vOkdV+3FJhsxy/rKFMXu1euu7legQeR0UZCINeE6BCgsVWVi0f1u0
cSL9OVKNXOEHYnfAOvQfRlSSeU/ZYHzAlITluJaPROHFOgifmso8wPcQh6yzGVqvvWgE0DWbhQZf
Z82eTU3fh+QMI7V2UpsRz1x6Uo4ZMbPao/yYH5kNEeYBWncdz68G/FQ9cYUyWmuOg0hJdyYIfhWS
onbio8799dSe2TPhPc0a+nS3fHwe3XVKiKr/PiBtNXaZwJrDRk1Dyxh1A1fGXsNt9bjbRU5nhX2r
lcxaZmvF0DASP+OQy2FXXDS5fdoNlFc2WGzEQ8VNdvHwfbouGsF10QTKxFpzDs1HyPIAZttowByr
5umpyEw6EnfCWDxe3W53Vt1xrNIudJbOSF3xO2mC8PcHYXlwW4VgoQJsgVUUrowXfiHDRiK+79uC
Zg1FjgMtiEPzEO4avzxgkOj9+W0Vre6FHq1uKyXoTZRADaLufXRFqAo6CO2mcHGuTeS2cGqJT+XW
VObVTX/ddO5VPl49vZ9eh2tpvA595Iz6v+mm97tdnlEkipGInXfQ60EqWytd4Jf4K6FxC0LSS68t
E32nN0m2rQbsQKPphiu1dl5SDCecoRrGA1Or4YgAzEAVuViuoU97oCC4deGCU1tkCPRiqJxHewwo
KJcnU/rAZMddkVRkjrZTrR2K1ADhCOJ2fXuL+sWoM6wxStK7wTZAy9x/Yw54CUKjlVBUxqksWgkO
DEiUWTFbGL+gZh+gPNbhsjdrzwg0/97z98TozM+o4WzHZ1yzrzsFRUPEGv+SRb7Au2wK5DaQRh0h
sTkBD4LadQ3uDc/b2fdDtV30EjYpcEwgmxYoFAmbcWgbgSxEFxu1iKY77gU30G+ZG48oLOrIeI+2
fmOajNPxZTNACI1o7olYwE8zxTKsDo33acDMJh5r+g90ul/2+ecN2i3l+pXjaULqYD/cNxmS1pqv
VrHZmfTGkVcH6U2/U3k7Gwlnrxm5ISQEXgjexua1QZcq3+CPpkIXJ+RF0QCkEp2lWkOr9FbY/dTK
WeB4PN3Tj7RdxaWHxyBCuDjP5Ibo+4rmJUu7wES/VLUm6KEGISdtEYDc4IDszEC0QQPVZiFABet9
R3kbyY/aGNg/qHRDxSJ/M87TAaQALhJ2RMcr2kW7enNbyZxY1Zs4NeR/KTGCe/WunuiD4DxLC3h6
FFKGlBo7sE2pN5u0SQDJI+xDqzF1ts7LvXgvNzxtnbd9HvbmvblMj+1cllMahE/vsXowTeSXPfhJ
3t17MReHlfvm2khyh+cTI/zDQxXJlMIWnLMANInHBYERU8Z5LCD/MZlmcoqxvkJKF3OlldDkNuG0
BBFKLYijxzKxK/t6DFtQjtbWfqGGKoUtuRcXQHnRdFHsMMUjQRZz3Ol11gGzK1RBwUpIfRxm1WRx
lGMgRwDOBoor4PCudu4cbfQvhNnGkWWWsLaRlnGEWXzGmZGbmZGxEL3McCYkffmfSrdT4v9vDvC2
D+vSwsbPbloD2njfSwx9xS5ynB5FOv0HCb6b//DpWj782ngT/rUQKmA4jlDH/2xcyMaNIF/1NtKQ
pZ/aIdQiqHf6Vs5effepR6gnm3wM+vvyUbybxmVQLoW1JTu5to/Q3QLYOMAIILVJ02x/0X5pxdiV
BRQAtRWiIF7RFymW1EuoOmGoC6BCLHY52r1T9Bf99U9UIG5TAcsIRFuA2xen9BVMQxWPEto0+9we
0+gHTzOgv+WuRvIVu7SuPtiEfxnIaWEJp/CcE0/eCiDmJlp0Nhl+ZLnXRGW02+cONU5ZLi5t1FKV
zXmWrWSWyBxpn+B32onXdJuusPCRwlKxjzzvGqhE7KrN2UcMi0Kqp85fliiI9fWtKVfdYq3QarUL
B3L+MHOejgI9TTYeBBL0BcggR61OniA3rKqROXuuC6dBRz7DEjMeDZAVwwYAvGrtYubtgXZFrEYE
a/r2d/vOXqGQ1qt4hl33Il0IrPAlUBUsEBEJAUa1AsuS8Jc7f39Mkw+8/0rDl4oEVbaQTiEARZBs
AP5Z7wQVdx5R6stAvgv8TTDmAsq++0JxZRkGoCDczgrsh3CfSBbI75hr34hBhpKkAoTTjF4Zw9/A
XYL3mJY7UdBjp36CoyYqDg27a1WoOrTM0OlZLRM9C08hxs/1rpfr9VDEGTofWud30OEOpQvHREhN
22EMROE5hrHBBI+DKxSbSyDkGsEwDUjnhdct7HDJxeGVCwBVUGWCJxLAXW9FnQWMDM5iloDyvk0s
4RLJNY+ah7klkcSRHBESddEZPjFClE0uOyJ+0mHdxtPwI3snanhcD0BPyG8w+bBF5I3GDI/73uT/
22VupVZsyl/bCOn07NsQicgHjo5ySoF42uHfRVTOvyR8gbu/FgL0l58EQyO0ziz40pEqbYbIPvB9
TSqlktF98iVUX+TIF1D/uqRkGQjs5mdF/J6b7ufc5OCtq0/tQMRwaIHCVKI9T6QnLH25CTLnak6k
1EUPDlTrrzBMvkQi6gFoTtmttVDIKuDIQh9jMADlpWghfrLCKRO+Di39Ic09BGp8eQPhxqojaaVj
8AI8/MtpEXiwULREwxki8mZFiJBbK4Qd9rTUuSq1wIQLJ6oc04cXuahPhS2Da/Mkn75CqxEyLO14
CidEbYxHYQAK7yoCfEKHgucKrUciAOFeUenlbEPztmVAS8EG2DXCUKIWIETml5Ey2Olx5N6Na4So
IfU/nG2usW/OWo9zR9XRQgYpCL3vHMYW4J9EojqkzzUU/QpJRwGMg79KgJKktmS1cvmXAa7oXatr
vXYNW1KAate1ln5ESC4bchdSYxLlQKGniprkV9hB8jDZya/4QzTFVpyRjV8hR09+L0tLjUohbFZ5
goxE4gqtNaTnSbgjgiGyZQ5g5q+CiKiJoCdiEkaIPJa8vMD7rjPhnkPdhHyraKOV5H3ApoKR5KxS
6xIBNwkhPtc1IYO+tWH8YWh+WN0CUBQMKWDQIV470HD+ow9LxUvOKaONTc6R3ITpRhc9ZAg9A4XO
iNXYS0GmljMOViydyATPmOwXgN2xzqIjUh368UiSKX7Fx9kMzFpwm0ilRbYO7mTlpzKTTOojqDjG
7rc81HGEo4WG6qc0KmQ5iImO0LyaFU58Ao7GdZMBw1rCwBO4dAicmpWQa/4NtON1JhDyM7shC58s
fW2KcsLIlPVQ8OwZ5b2SCtN344NO5MMKKxxyGHWyi6nkIEZkNkFVckQRUWYg0AD+BIIfsQgzW8as
ocvsSFetQS2Lglba13hetiwBOyIFRG0NO3Y0+sXLhRV9HM15o3l8/M47YCngVCTQouAo3FyZ1l+6
+7eECD3+QuGmcmVZfRJTdA1BU0nEUekN1LZ6rC3Ql4ZCuUdaEmGzOana6o+axZeqS+VaG4mADKND
tGjwxeHmhNoSc4OPoFRtNEmKa0tCk/O0QPV6FvnJKiE83BLSdSfqmK6XOm5J3qEkerH5bti5zmly
Td+zKriN0hvIQTpkE4Rrn+jFYEW8CDHoe8/qaW9R86gXNGU6qpF8tdGuinREA6L9jW27UGbK7LxU
ZvnoMr6Mk30HS1pIEf3hdYl81lyoh+/9e/88tvZYqATX4DG5c8POjYF0p4SfCAttJkhz9QrBvvZf
0/7Kyma9VXeF6zdbvigwD1MxdBPUvzDXhLuGdQYbPrKaoNsxWf5AiNC8I7Ee+NDxOB/xOF6yTH02
4Wh+eYiy+H4niVxeL6TFpN/cECyAUBrjcdsjHhTlr5ksrl9VGwmhvwONjyPW3EewR7wgJp2fFVMW
3QfzTOQDZbfuH7KDzLAv0ZwphSDaRbfXXc57T/N8MnwqCsvIfI2pTixdd+maP9OuthYtBrm4izSU
LGASLPJAhoiIiz2AMA5+zgZlrU+16GGLVhIvsNwtf37Woq1Eokk5ROLVyiw8AFFk5wO3VXjbzGmi
AzYqFltC4diQ51F4r7WgYYgyWOGI6qsETCr8jK/mLERU5IAFQyrRSeKBtGFtYmxKfUHktZ7rGxDN
EkoHL6Iv+Ri7lEEd4XRExUbqNqTPdg48mvx+mlGv2U6kdiNoxSseZ0FE3qGkmgmEL/S3k9C/YMjg
Pr3rsOUqdstFE3/YssE82piuCbrlt8VPCdDE9kIFZXgmuxptm9i1vu3OWECN3Xlz0rJb9mX4OHUn
3clgTL4/vnoXr11oF687byyl4ivD/zZKnGnH7/jNKcLQTNk3pV3SEx0ggN83UmcKAjnZy1RnPKEX
IBTz8/ggIoyXIb7C9FKpy1ntwwNAZmbIzhbo15UWGZO+7gTcVbr9cl/u2h78Dsayyb7QWhh/MxZ1
HK6INda+uavBSmqJkz2s5lAJSsOjTilRRYMV0HuejRbeQ2AX0aV+OHQ6E1g6ERLuJo82u4tyim9P
PpajJMemmnVgE5qQSliBXp/cprDKz1azhwiRDa8LGWZSW5QhJnWf+w8Vw0/FLLaWub5z9d0O4S/5
kCIdKDcZVg1bTm02DJ37Hzcav9p92kS/Lfdb8L9wpjE7fCclMt9EeoX2sl+IqxVzOpGsZFZrmQao
0n1kz2KehnMBVdWvgBjIA7PJrULHrzIR19/kq8psUvyrjS6RrLxBh3hW0VO3NS4nrwBJNnktbme9
8xEhE72x73xJqGbL0gpU0iw1tHsdek1S3+IYUpbDKelzdUHNlpyKM0yY48wk/vNFti+doXO24xkn
KaQ9kM6idsArisCfvL6oxUnV/OW3DZDvOwoFTvYnP7fYe/kUNVKLqZ+zpX6DThiuLnr89/yLnLZR
LuSzhM4unt6nqU8FNVs0jcZJ6pZyML/H5wxJQ08pzEtpXj5213rz4qLgKKel5P4+vA6poCm2Yj9h
JQ782rqTEtRMPjlbTL6MvePUMTN9XCz5ZG3EUrPpWd9xplhiJGkVgb+M2VmSEeMGzGt2aHmAK/io
RkKWNKUGLY8WPUNXTm+M+BwCb3o2ia0mDsu0F6ybeabyCHrOeLjyW+TjPztfD1FZg/63fdmSifuP
56j6/X4uOYhYzOgNt+FyCsnR5RHSFDzNuSoSAOqjERrSS0Vfslg+3CULIn/9hnEoZW/G0gcYC7NG
xGCEBCQbCrrf3oBYC3xVa0G92JlZbTKT0BSZHkkXe4F0GRHGoIS2+jsNhsGN4kwg1+O7tuIvlOwH
2l4SH0r3XHLkAiISSQvpLBrGyaGMw6W5KRVbPqu0M0lSWTWJ/9w7iuQfhSsp88smzUx1Eg1fh/sJ
rCAmIEEB3cZqB5LqPk2epA+A7YveugSRL0skQmtdBMW+O/xRE/m+2ErCWC4Gf/Q4uP+77q9rcmW9
vhM0NJCSbM8kdW4gcBgFoVk7uK7ZJbKTqLubvVnf7yM9mTn3vWTHjYXIgkuafeNRDwFng9IHo7nM
7c/HY8IC/GFroA3f8wfcD4DBb7konQHExwl3iX61RA3yEchYQJ6Qmd1zZPiKVKbMDLltyT5ldnxn
9ov5TZGTjYbapt7IMtU81KCzGYEdW5ZMHH47erhKUu1Wa8pYGZ89ufXYmh2jnPbLzdtvDh9O7qZn
DScMEHyf/zWH+afi9X0puW9T6kx0JXiGs9fAb4zD3EtUEEHrbNNsnd7UWHCRawB6tHiRnoDCryS8
rP0cw7loGoUSUnxGwFdxgi6zbL/o8Uv2LkrgwsmXWBb2GVGudJwJoolOJLb9aj1AJOUnovur2RmJ
+IpoUbQIZwgkGWVwXychXY0Ar7VNceCaM1X92Wy/QNOFgiUsX1X0NohntT2cYL5h9cA9zUY6CGk2
Qr5kQAmDgkqFakTDPNCdAjEpS4fxYpluUnqUjV4NxfvMi/yO+4LeM5TVRE6AtEATLiYPvO4eFAv5
6dSiZPg96C2/JP3hutmZAclbJ+suDtZwFI9YTO5b++wIypvGd3ksSRESkowYHEY6yScZdunSApbu
MaaF8q1NaYCUQXSJVfgmZATUFyR3l6qWpPdPE6qxi5NMOGw4uDCaDUuU8qkeGPh/iG7qYPHVs/8o
2n/iFQBKTJemTR2aje+UhdoBpSG3cJVQw0bGzg/hkEzTTQ+Ntt6ayNaZqPP7qtrcV4N504VaHKDJ
6z44rj7cH3hAfVuqGNTYbaxKP1R5wECwBVvwCIXeJfU0Ic1KXixyIBdT+Kv3cQVP4hyIyjpMTyJP
4mPZeiWotssRQQ+C5t4QwY2B2Tc0EfWQzEUCWsnhvht5mlQpuAkZDLIXxnLJh9ElpDPIKZDzAOYj
f4GiBuUAKQMklmR5H2nrOakP6ZOwY0DpoARNAswjZJO6jcgSCLRCZOdKDp4CtVdCv9DrjsX/IWN7
WRl1NpF6fsGqH152IV2EXe//dTOZAG82SeakEoSv5Cfdk/43NRDGJ8P1KyElOa5opQ0oHk3IOmcD
/SCpyCH/V+UiECYALLmMKWSJG65oG360RdUXAzP94Qw+FasOTxzo0XpAaeLw0hAjFsky1e0z1qWd
+DKxaqORkjGYM/i2UFo+sj25K+uCRIWt4AnBb9KeFJb6W1gEiYn5JC2S15Wz0dDjgNLffdd0sZqk
m5B4Z78/xsviOoM1BXcC3PUYbMTdSaaVVfewNcY6DYk7NCVwoDK2K3yc4WmGpkq3EwAXMsicUQpj
rB+UBE4DuE2UMuH+q8bFR+4h+cHnvlr30G1Fk0zddDZh4d6mNdEcFZWvgLTaMs5v6hEMdGs7zk6i
siW1z5unTG6e/DyYR8PtL90MTDkodmI2sLqvekFjTuEVvwdqZDUS7hiuIq7M5U8KG1KzEAOM2qak
ob/nHS1zm3417UMY+2lYOfi64cCLR+E4g70THgsnk58p3kVjdSi32xgn8R/sMbjMnOGfyYUk+VxK
RKtXLh4P6OJX44Stl77spJuL2ajwrkSCIJx34fze9BDnDfGk7q5KTL+fky0YP+vWdW/5Kga/BBL2
0EUlrtIeFxfMQXpbtSA3EhiYlx/FzRWrIia6aM0Np7I3+ZGIJ0cyl2sQsCntaQG0NeTWNp7Tb6gm
Ugm0XlQsQuIFmTVRG4Efycx8KddVYoFPHi4X23jU9ft0e+UCKj1fcnNd4YjJDTkDLtqlrsxLtz8W
brw8o8GC9aAXNYTMtpOi+XcT0XExrprSCaEl0r06GEop1NCzVe59q8IiedlzRZFcKpjSIJHex7fI
KpUU1swJbstk1M3QeVEOXcMOKcDV5CJSn0yKMdSOb7VG8DSCdANHLkXqArCWNAA6bS276PfZfXZl
eywSTLIWZymUigY6JJday1AjxbgDl3qp8wh3jeIwSgfQCR7zJ7KOgH2ebNHkHMRjQNKTN5JICB25
XHjQoZCq4YV78AIa6AUSVLI6LLw55sS5RI+p7qrBZdicAnoUelhw8VT75rSWW93vWrVH++mnZ+X+
MyNfoavERK/hNTvFuOXdW06z4fdZeNHyQMURPPAYulYEtF3qMi2MtHCVSGHkDXADWxcM8c5noAvw
JkZpHZ07GuYuUA4ivZQicv2xghE7mHB4P9Eg4OyQMPw+T12b/zGscAl5WVjjjTvzZIN7/Kbh3Lj1
nljR8hJNOzlI85MpRPOiM5e2DAYkzNOeTdFPhIFLfURUKxn2abfzl3QD9ZAYTUqT38SbqqIp/Qnp
j4iIvqyw9YluIxa6XkWhVK6MFYuxbNLczNzQw1Cn+VtzwesMRUJVJugnlV/KUMX+y8A/hioSMSmP
p4/p5QfIFU4TWhcHJeFaKZt8bq63m7bd5tIY0ZiV+6d5WT1N2o68POY7ZEOAW9hE4PxbWiX6nYgE
euDIZLmBurpqA6Sd3+P3JLLz8VthWjXondBhs5XeTxdMlSCtwFZtCoBNBW02abXlxIBqkLN2i+ay
bOwqmRaEk09IKqEm4adfOgWWMwhDO1jc0Njp/MWEBg3OYMNSQ7+3fEfQOQRU7TVGWEBL1+fTPYBe
TFBB/YL+EFayBMv/KZM7p9qh4wtuIibgaPMo1Cw2nzIujxS4kzFu2/etmW4oysnvn6fBHPg76h33
lSyyTRQ8pCUmp0m2kM7nZXb3WeCiqcjXxqgsSWNJQgZpDYvQAGoawLBp14ouhQzWO+51v1jAaOee
1oFD/sd14h3Ty8OzreumNNkHk4tPf4M+dHHq40ktvtS9YAB7Qh/M6aP5Kj4xWFrRPP+U1/s2GiM2
k7uH8SKw42j62aOInRO708vsSqUBIY2UfZfrC903KvJRWzrgfGFWc9njIFS3OYa3gb0Nono9eNp9
mJ+Pv3ZslqMe1ZbNth7yNBmmwHRok+sdYCDsSHd4R1w8GSuw6+Jpc/ZuOJCt4yvS1EQxVLq86nnc
0qJ9ao9jdHzuG3+dadm1zpR7WEIx20HBfRrjgJavKzdBE4xedOWmp+itDwKCeSoxlZmO0hF20uPz
b3Ek/Fln1GVVispwlrroYev4lvWMLit1glHzfVmM40Ch8JwA04VAarR/Mb6EM4OXt2LkqPJE2vvY
KnFjBT4LFMWsMhPaE1TC8+9tr1Kc5jVBXw7MBNNDiNTJqPEm2I/WpBa4ETTAv6nG+eq1t+MWnFwo
cLhhA3teK2lhJuzS2e35CWTy81/UNcOuuUWADC1smsnEI4n+KkcppRnOJaeYaIz+7W8Ccx/bto4u
BCiuYuLDDWp/1j2JuoPogQFg8aWH/pvNRPoBUQNPuo/voXQmRbgjsRrrb9fpo2w26oyAjCoxBBEz
oyjAjI7lqzjrpEHpPJm8AbjSWPh8qQmWzSiDdI/wwaB0QZEawPACgEukIJyp5Ee2x0/6x6DmC1oK
iGBAwE0Eb8pdwSbd463dOEw+pRfo5l0WAmG1N6d9WpDtqUJI18DcnIqwdlh7XwQkrhIYTqPOA3aK
zgZZGAo98l1Kt+oMV5XjgLJd//Mb+atUbEW2TDYRjKVWn32CZkJUsi2roIGJnHVqjKO3xXVOmi9f
qV38wIL+fRo2qXJKnTOi+yi1Tql0srDdAoyvPmkvaTRtaIVGtMI9yy63p4N7FVuNZVgHw3uKB1w8
P5DTA5/1LDY/9EmRMX8TaP+K7yGSmaJWL2/PBYCFe6uHx60uC3jmZCQ6EJJQ6OmZTZJ51QNGxKJ9
Pcni/WhB79STjfxcEbgeumNRjMJC1v2vvSVXOnLF3zGmRkNA4IJ5ZkfsrmavPdCsL339pr5KS7Nl
S4/50MWZnDuVjsXTUMb/Y+m8lhrXsjD8RKpSDrdWtOWIAYNvXBhoycpZsp5+PnGm6nRPT0NjW9ra
e61//QENMr8ims7VUfLn07JlcyuK8LYl5O/vRixo++JtqIB3Y+RDgbD8WoZFleggG6U2XgjJb3gT
baQYH8nKixQfI54tLgw63hSYZuPLtfK6M7JZhMRGzU6HejFfKNHtwlY20z20RQQmgvN7pIzQVxeo
MvSyIFsAR6aHGtefgBmbU5/a0atyc+fTWDspyKe+hV0oAPGBZB4mYqZAmfibUYZnmzOwdKbJlY9D
5Td4VmaOxdjHX90O2Tua8scRMlv3ns22DFsF0VGo4GJ05TXKnwmoDrQaTYxv1gT5wRxuvwdcCzEI
HVeoJTYKMAyIXfTTs4NQ61TuAxm5ZBDYgs0ZngoPONmHmVxYku7oKw+v/uIum64RZag0aSSkvdQs
PNgUTvFutS9R5CcMnm+LMn5mQk34I3OZueeUzNYZBjNI8As7oZNxNborxvQJemvkW0zyJhkGUmq4
T4KUq5VFDj05kMpaSGi/sXJc6jro49RgT9Dr+Dz0+2e0gZI7gW9PfoYZidOE/af+o8vjqrpbrgU3
PZjg4rH2QthFIsMfxOXxcOQb0F0SGgrpt2Z2MlzII7vZcuJqkltwnJSpgyh1CPNobX5yiZ7DLqld
QjRz0jbOqMXl0mtae2Qq0DMgV1u+4KZ8DdB1J/HQDzvOn4hBXfw7qWv+bdJBggekMQlAP8Dru0Ub
uoOQf0aNqmn+Ywyq2h/EFa6XI2aLEqPwnrmxuYrrTafvBstLDswHlcGTwqe5VWXsLpVLzd9cSsaj
MoB3GnKeVLhpMhMnDjyQwlOZ+gsJ/w1tgCVBy8lPscdoiwC/AH4+q3fGGROC/pg6qou3I3RG/h30
c/RO2DnVeKvzfbGxe0rYoeDgAfW/IIP9CCSk0c2nG5WpKU+RyZCWGPD2S7V7JvULpUtfN/g1GLsS
UNaPtnTOEaZCAvvdbbTR/1Zs3AcE6UK+4wkyeChJQYgZ3w7YdbSXEc2APwn2HILD5BGjYXCaa4Zv
Cez6k56Mi1AatfaQ/WPBqazvGx5JxfKD89+2HZmQCXh2LW34/xtlN8VUbLEh1V5SoqgMFze11z9S
yV8jPfwZl/7nqLvYmC7mzylPmqOvsT9gBjcE5noIY5w3FmyMaRxj22VvAZn3GcGy27zU8eZxbRGn
7erfTMZf5lj7LLi6tKVLdFruX1DuusafL1IZtLCJsdI9JmfeNFewgSWE/wFhqjuxfkPwq64kpsYH
NPoMJjWOi3EMRNm7x7h/iTgYeDVRX2xWp76ix1ZwCVuiAheuJtZ+HLj4iLDDUFWwiXRuvl4g+OfH
ZHfuoiADfGEfpAoZf1kDPBg2Mn8EU7RujF36g856og0683IRu9wTvsXmCWcHB2BrBs1jaMqHYRM1
MQte9lC6LL6t8phfG/f8SrO3TNFbNPdMWUrkjK5irurnKn0nRhBf06VRgxb+r3g3DwazqOLQYWQD
EIOhWhqWV/RjHPFkvP72b4st7h3lCW+l5wfyBJLzAwdnsbAFn0w3d2QjItsVwA6bOUdp76BKMXlX
0ca6s7a4Bbzz9m3R5WN8gL1SeC9Rp2Xct2qRtKj0VrypFb0j9iMh+McOAYjFIthAKjGxsGvfcF1D
jk8lNMFwFhzMGEoWDJ3pX1g9DlDQPl+y48j0HBOzRVO0eBLix7xG9LIt9jLkJ1jLWwtWcrE3NjCQ
GRn126cXvzyO6VH1in16bNemHKYPVvJt1YHNvOZBL5yxVVpiBSGlA4DxNplROHgLnLmuGh8Qqa2+
q3he0Jj84sM23Zc0qdsrGCgJbCJTSuwmq02EM9tRBj6pVlh9iD/fv0dS2YIsHI8Z5iqGyy9oQewB
Oa4ycC4IyTVxvsBEo2OnuY9x0MohAYflluVn3ewULYSKYbAStHGQnl7ZXO5VfqoO7US3i4NS2Bxi
xoaYCOOdgOHVyrqvT3wXep4rNZwBHZ1F/tS4KRk2h8uVl0KFSWaBvcGVhbXootDLckP8u0LdTIO9
q6ddwkvCr9AC9Eas2WI1cA9d5VJ5L4aMvyHfj9MRlv4L+YL4AX4skxcLi0HVRaI4rRqBR5e7jcNO
D3qQ4+GoUgOLWAUt/0oJEdGKYOP80ysWERzw/Hsp5GU6CqpwOsvIH+jntM+Gfvc+uvfbxuKgyrR1
+tsLQQe9jTL80vr3xFF/x7cbz7BPsdoiAbc1cYUQic8EYIIZpHeNeKCrM68AJwUxEvsxBexG8vLF
KPjCJgiKj9ePEgzn4oDthcLCxDACp8qG7QPKRw7egg2TA7kN/zVuwIn6hqhJmW0HrgpPY73hIMUs
+M6nOKYbCx+PFEQ19u78iOH4q6srXie2TQps7DZcdbIPQDY+Bnu4LnDnLjXvC1b6mmvH63bsyu0V
30o+D99AdPVERQlrhX2OcZdvXVQYeqor0U6d+DgtxB52TRDLeY3N1MAWCtxKWAn6TFwAmD6orsWM
CUeFxaZZuCDm8vl71W3OOHAgu4RZccAvI19MOpaNCMoNX284jjaVxHhB8zAGYYlwTOFJgwFyxQfg
5a+Zw0FyKc48uLxTuGD+gmFS5J1L+6rUcJZmzNHgv4375Rpzrekj6M1c7h0xBbRsmIdgZooiLA2f
bxaz9mUP+Ei4DkXrX4tzwU7E+hPsXx4c/iSi4L/yRQ9zqBRGlBIsl5fzmuuB6BRVGTtU73NVQwhQ
xCMEEs4fi+XHPvmOP/CcQDBx5SzfCNwvg4Wluo8NviWoOssTqxEVLPfE4KUSdjCLp4S9l7+RJ/6I
KyFelJxe3IENcjxN9zEnbDZpwFJm8aPy5UBR3WBeImfQcQJLfQ9HBQOQ5Y7B0uYNoZ7zXlCwGp76
+9+385mfOnR9Hq117GCOjSCujlh+DxfFNvsxVtLYubGBctMQlzvitOvOC+SvscahxrT4xsLshxSD
nQNkPCiFMPnG2U+Jy2OJpxuE3LA4sJxfTh2E0nxwvotlf3gwgDHAf6/wxn3sHQIZS0WeAVA0vAOW
ZbIscYXnu77qv7C+wgezDtletzsWRNP6mGUALLKno1kGv+DRwRIVPuLrIuGLtBVeH0C6n4ln/i7X
pr5yxV0jlHCvwE4G1pOHQTjzu13qqm8UTxgdwkRc3SFNEudDlLrHJ3/ueyzC8M6qsOBlpSJF/ZyL
1V9fu1h4SMHEQMSW38rnbnnHizkZstu/q8W8LVyeh1dsM17TkLHEd/zNreThBGtauNjIr5E/8vQs
/wANL5+B54/ZDhJcftbbcITR5unEidaYYi6ff3kQQfwhACLIYemllNlYlzPMu/PcLNaZsKxcLmrE
jZnOfHCOO24EhyjPXP+S8Q414D84VjwQywv+9/haXqFjds3u/M0Bi4kYCSQf7F49pr6/3Jnhhwnh
dC7I1VtyT5pPLmDHg1rZkui0IidtD9jNPYfBeIRUsuPV6NnRQ+ON2iB3cXii8dEz7BIrhsXDhB/w
ZNbNDZxDQgQUv/nsOirzAAHx39uDKssIgVIDdIBdWmLVkBRhMd6haOxwuwgkwiN4PmYYORFasmMC
Ata9me/lfMI0iH2Ph9IfjtxBwcF55O9/9XcFhgokAFi+joj3FEyDLQgH4IEpwT8zX0ZCG167ocGk
KPLSzNGMH1FlO5MPt/JsmsZezeGn8vWnofsGnYiqm5/DQOlc8Joolx8noW/XomVHAagEcmyqtyLe
j9rrXAPij3DyAC+geE63Q2oif0jk9KQSOyGz9Dk4amTWjXdTc0fLYl9SNlPHFx9QW2Y4b8MGmob2
JYKkgobqbh29VQzCS4Q1LsLHnMr88g7mmsFpnHFXrRfHFyNcnG1CY2CPX9xndijAYfUvq4A1iJA5
Wh7/GQsM7jULScULLHcbhd1ybFfg3ZiLH4AIO8VmG4ReGAihzmpTCRFo3iJIxNi/3PatuG0WqTlN
4LbBRyP/1nBmWGuwbIXJaWY3hkPEMangNSADP7kCYr+Bm0GsI86E4dKXkGcp+NpX5oP18UmjGNvH
9S33lAfDtYbTtuPURbSiYDVV18Ht+ZNwUTtcnNPGl5tNY4WT9FKW1NXkvz1XpvpmxS37rC0aa8Gw
k33enB4wjYRpMZGcbAXA1wpM5IRobiIXCqO1q9fY2uWfZArSW9qFa17kQJUABsXQOsYbCdwixDhC
h4zsJdfo0DOWY5vEucxDTsofdTraNjRwm8JOx8bKf4GawQfwVjr0WI5uuvsUdHeL1IPPMTl29+He
3SnnDDyCfgV2JXpSfGwJvAHXcm+ftw6wSj4CEthI1pTnSvk3di44gSg7jy7AyU3lDmBWxEQQlHBw
csV9KHS5/qyEw7wRxp0aAX2uhomohR914kWilU53Wu0MJhy4KMIg4MCxFvBP+RD/6WUIoZo1SECe
jHNpQ16dvMFEQo124MJfxbo07Wwrn6qP8XT7Ml6ln+lTvKoIvj9aiNobt17zBijrtVXnt7dVKXjz
zf3sqd2XrtW+HfbjA7TlYBE5q7w2s53J/vRu/Zu/kFjZaKvGh4tZX4wLgCNNdpW5t/v0Owqw0hz1
4eU/zUtNAa/bg+zlWFV1q9te1Q5JKNcfzx+1d5ZmZqK1ebhyf6AnS6/83xajrrPC3HjxY8HRmDLk
YkCoe8NCjS+nV0bX06m1TTgiQQMLBZ/ubiP2Kx+sxcSdqTqVLJRq9/SEZ6BDxMbcDBzccLRvWu7E
+qr7LzJJnmDZq05mvBgFeHlQvy2uKkSkmK5KXZjYmhuDeDPnYDo5MpriOTOI6ySfGZ2dRX3JgtK9
QgpKRovB4JvsqOn7rIe99ps/T+Vjg6fYSAMM4HqjHdBdnb1+tpstchhmaotfKnGAi1Zi0UyUL4Si
4f25BBEAky5/oAzC/dR/MLQncYUmEJdNTKX5tRiLLkzXFrIpPp0uAzmMzCGdnikO/0tIx+OalmUd
fyvxCnvi9+qHXRsAgK3he1esWyzW1wMtsLW9YjiKp43zZ+nJYd3vOQtaBPg0XFxonbeBGwBFB4K5
mI4tyvfj3oC1Db6HmSJvBw64yDn3yPzmbHCQ/vkhWV55woz9qiB9wdUQWsJic4xZL+5AWwxdp3vD
gMdFi1QjKmJErm4W1cjtX4EEFnlXinbgVIj78ivlUvS8RQgnLzeDGroPlMVrVGQPYGr6I0MXJBPg
HXtl87f3m8Tj1CLtjyJuKWLpalJIinxUj3qXM4W/WGqZO4nYIn3GUp9qaiBdaLcQUxX3SVs//op1
kzOcAngxVeJUb/AAJwyasSMZO2bMu81RQqIHAsh/Y+NY3FfTzYL5RJz8gktnS418wdtBxZqUwJWw
QQ+2BstiIimCipzkBAfFHYt4SmglQx0lx1Ed7SiyIc/sssPrg8cjuK3z01qTOUnQRTO2MamCUMHh
n7XMPAemI4B2PLYsBuAnTuNgAsByQKmMUI7WdbTmj1V6iM/m2nB7zLYRi6Df91P2cpn6FJ9Fj6vN
+lCCGH2eT2kmKpSwS+m81MFwmJ2H5XhN4x44gCTVjvLV7V3VOSqwRq+8fqlA8pfkG4oTnFHWBZ7/
V1rNT7yhOLfqpUJF+3+c6dOh9jCpINpozdLE+9gMX1m9Oxwx6h2fhY/ZXmsf3FCLPRX0rvSwZUwO
CheP5ng+Sdgzic4gfVO9U8PQBCjFbjAJfaP2sfCLX5oSwkjNI4VofWLPWIAzzCLo4ZbeaWkb+hNI
5JFHirHkiZPuizMWe5WgrPg8/an+M4BDDZfjDkI9yOH4SQLJ8RHgxSW+l5ZtWGtBAS3AcA5DOYYe
5wntWWI/cayLQHa8/JV+9LZjtfPhzWglfFv88Ys7WIZAFmZ7nMdzrDLRhFWFHzQ8m6pcYeyFJ9xz
B7hZVRzZK4Z5S7oIZcgX+0AzbDAMy+OT2W+RVlkfRfSO6VjRB9UQKnAzshBfuhvGd+lvlX4i8hDu
N5ytsJ0/Y5dze20YpizhREXjY/Dl1ZMdXZWyXmXnv1UbAkagcaAjxHVqpG8Y8XE4ZbBC3x7ZHppK
Ox7E5+ughanAO8KubindebSckcskOnqMt6gjgWItZHiKPBxzeO5xyplAsdxEWBAIUJor2L0RNpBz
Wh6a/i3m/RE+hOEJjxJSJ2ym/KrGKNHJ4yUuicZ1DCbm/+0ZRBQIBMdO04Ivc6KztwZvvmB3kgJF
TavukPT0wf0UlPlRM3b48+VmiP9Mz16Bc7lC86m5vYmkRSL4QpL5y3rPzq598PeFur3l57Y+ggGR
6aEWroEHFpQQR39P4EMzJX6nQWJfAf/KavemOhxEyxMMvZe6LLNltOUP2yKAgj3mGFcby8CjTQh6
/PQBZ/WQtfF4rWAuShsDe5L2jhA9ueBg1iAOetoNVuc4e4UPlpD4D3K7jtWfO/brB0bVyIW55KNd
YFm6EYsXNYIfox1j1jn5VIwgQ9DPTAhHsgv4nCMAce0IEIW4nAWmfgwP3zPiFyxHZXHeJW4x0Mzu
MW8zlPztwQI5EsIYrBkP4rB0VcsRfhqsW5+AYSBmVZB+tD/5caRS+jeYGLBjM1Ds5wzTwX13Smkz
OCK67Nh3tvCw2x9GETmuxpRyqBIzk/H2viCVanv7yKITULLYbQZqzcy+WTt4HzAzkLgIV3MMs3ST
SH7WQUOu69dF7/90VaAxSktiWIh7SQLozQpbWO5TjvcUcsQnhwpTC+gc4nH2wV5tmNRZ7s7EtVHy
SJtvAW75E8PGIGXrrRhG5G9V+qqBrEWb8ZM9p/wQP7Un5of2s3MSBceWZ3WdGaK0TDQqdj06PHg8
lDMEkvyKUDudiNaCgXXmTFBUetdKV5gR6x/5cX6+DeIBqnWDhZC17mb3Rt8x+A/xnIh20rxU6qZo
jwJDid6RIY+sJ3LlNZoJDFzZxAogMlsX4bKLAz4kj3PVHA3MkGNX1lxmUbLsGLIv7agxJ46E7Ygv
Lod9clARMJ0b8xKLGBA5j4fTzp5VhmJ5UNFAWqtCY/Vvb8ETUtm/SHOlBi6OftYWdymnxOFMwdvW
UY9G6TTYAxfrh+Q18KFMvwMfgFcGPwbXm2Gd6McUIF2wtbceLBlpacc4+1U373zXjYEkEoUeQhfC
/QCXRA3HonXX+s0xv3IJqbjaKw9wWW15fNWRDxKyF43aPldXee9QBaYaB/QA1S8wIFlusOXtc83V
Ec5IuPPDMOiTNYPD5jX5AAIg3gu3a9Tbe8kMihwzxiJQoHrYfTytRJNNnTqGYWL69EuNqVOQgGYP
jsBbQNdx6RgmlV+MwDF04qkeMfNJTuq4Ej95OpmjMMKQwuhNqfDW28WN38DHw3FxZfrjP5K1fihC
1FMCPwE6jbyXsG8BzvUSzc4r1zK2T0ai3WoCTeg9jUkAOjLNyTYRR1jvJBgEL4bQFLln+a9bKbEd
fvzg9TE8N8NbkvpR5RDi/TS8Gg0sPLt7xFjhQyeR9+lCKBz/YYEPYk0Pz37fGjyAK2z362zT9JuB
OmpUVvN81oV9rvic5g0ya90bQDkG3LOdOoEsWb9GiG2Ybr6hImu/NRkqUyCafsyqw/doU37jxmFN
rrKcBCsNjpY/w2P+qJgUarZC+zvaCTgwgtERlIMkKOHMBOKTz6hDD+eEfXgtbiDYoE1eURwk9CgS
K9Yub66Y7HKAJ/wz0GxQ0nICMtTQbRl6+zOQ4Bwo0uqJT3ep+kqEB2tLUYz/adrZ46WTwl7dcbKS
GcYmtCkgUCm2k2AOUNljZVuvIiD7Rd9nlH8XBf1G0MtW0PQELMmLB0HKwTxkgKoqhmeLieuPaS7t
lvfIMRyLeHrrS9VUfsn+HsWDS3kacBFLPMQ7Ed2puG/qw/BonTELhhRWA1WBCJSkBgxDRtMdsMGw
PE5BTMEGDJlNr0Vb1u+lbPcAg0tdy8Tw15MHcGBfwlfmjuE4g9kBO9/2kLQh49nqTq67L6AlZsLB
aSN3T1eAqypfBqrovD9Ixknvlunys4UWCViF0mqCI0tZWDqZbwWaGGrFW468lFcQw1lgX3wZ9VM1
nBqyvAAY0FGZXmHg0on4KCiGQFeCSLJrNryHJwMpdmFWbR/Dvhl3+nCco/UNHTUY0+jJcLFuIC+8
ATcCQ/El7JCnYKw3BfEuMZbZbjK5mE8JqWPCNqeIMh21C1qKbTRB9sx4BqGP7Fu5Y8YUqg7dssrc
IONTUr9jnurqbagxspK/xATOzUr7UUFwXrRP2KgtocnM1dmfw+I7Omivw7JV76ZDp8FeLe+dJyhL
NsMlSz2k/zgxxasGOVvt0Fc/bYheTeTK4mf9T2HL2sDtLVcw/lq4dFn8NaAfZij1sPHvqyGaggNk
5DZq2+m++KvCCzExwPZmdPJlWAibjp5U8k3N67FpzrnYVPzc/rWVBI/b7jaG4xRqtO1mIOQcGSzY
tVFh5eZxgPkfQ7KV53VW7wrI4KbdIexC3te9PIRj0QTNGJZFODRg3N4jCTrAYKJExlBAFX1z+Xvt
4ZKI8Ugvt+rdkFfmbCetk03eLVoPQE+ptn9cGW/egBg0bin30ASL9xpw1vpteNoCbFbNrXUYzWux
Wk+QEyZvrj2CKL2GGRyBUEZIQTOJ66zaF1BB9hJBEJOTaO5Y+BN1FNFalv2gQoiwOof+jV0z/81o
u6kPmLXwXEPMgtINtXJyAX1LFgvx3A2tnB3rLs8WXuiM7PGnz0vPQC2E1ItWn7VBAAD1NNsr7I7C
npEj1stmx49lnstzTB4b7OqkcRJamNqxoOp0EKQdFXk8pQ0ZaXsxDW80RRLer/OXwUjI8JUbmyFx
brz9wLj5GvhleU1wU0QYhGd3FTBtFTSfyaXFbJeIx9GriUYAP4RoBKUYH1sy5Fj4sPcenlb7/E5v
HtlD5cIqsYhjBxHGFCwmqMTLzXVvBAPqdHRComdlrglfnBAR6F+5e2vcwcC41y1ofaGf40InOLJO
WN1AkgAu30yoFTzJ8P3kKiJ3B0t4i8ARwXvp3UYbjUwCEc6WOPdWgGSSZWfgPECL+JogWoCRN3si
TfTsFkhqnxBAuKcctyB61lnT3fzp3m7sS+tGc7FL7VBTA8xDvCDGUbc9GirabBy1H/T/ONdzWD84
AmB1eoQKVtCPOvDStdWxDarbAX8kTp+Kx2l4ehPeM3nISm3QBTxxPXejAs6bjU+GIVGxMXZwWQci
rQEAUbUZUJb9SK8MwGjEATXAGmhslnfA/V8vfIQBdIT7beODN1NvX2dO0q49J6YXM67Qy20EEzMO
sJ/Gg13Td2J3iKeDFh/qRHYS0v/SfN4aieFrqeHECgRdTK1bD0y2LXgfZBS4OrhGidcMja9C+FKN
s/IBu2Lcf37aE7r3gJGImIV0BfFHNJFSSkOXBwyq4i1zYwI+SkY4DA8eRGKKTO3odSh1cOVf0+cw
TLsypL2NJ3ZXNqZl0YMomkJgRNCl+CpqNnpEbPDJTOAfI2nDytftEWmpNGigksI7C6ziPDhRKheo
vwF7cucNDgLzbpHHblMeJQPe7dgASG4e1amSOPHy9SQuJKUb3WZv+jotjLURQJdv1GYVTBhSEYLo
BDLRw6zGOPIXa8vpR/zC6ygfF/DxuyN1h0kb5FTT79MzU5hyb1Svg7XKQZPh67KnvWbswzewWgZB
Lw/M6PZx/QmPFSIpayJXPbG8NDVrCAsWXLQaaKMflWLrV75hxPzzCQkas0SYVS4/RThLsFDnQN9x
5D9XUK2T/lVTTFdqB/9025sNKjQ13YkvKsBea3e/z/NzW3zBxyq411QcY+Z1X/hJWcBHG2Gtvszn
1tUihxcudah+fB5cpwEDybcpZBRW0hM2MeMENv/E7qINSNcT4tQRM098Pt12psfedfbjkJNNQH8A
j2xxOnx2EJYttCcBQLetfT4azNVXKvbikTcNHwwARk4UivnZzYnBYeuMXAtuNBpXw03ZbMqgIMoG
ckuFvCmsSk/jDJu8mOF972vkXotro1lXyBfQSDBHAqtHQol1RGUz+KIIxHleQW1GQhH9H59kqRhs
2joLXKzkmPUg4D6JjdJ8zkJorZJiGxidMRrGZR74KrMfjQeX2GQweSiBI0eHWw3jZwYUIB1z4iJY
n2a1n4uToq4LwhwgIgrJfLNXu7pMtmatADfBoFUyCRjChCjZ1SGlnGhFqvOMMFhTzZeGSsuAwNWK
EZUMe8UY46/T6ZtJvbmPuLb1BalmKDT389HqaZX7+rltk96xMiZEgvqlxo9NI6gb3cBxucAcLG3d
0XxPOn01MLXpDIPoqWqbV0+vLiJGihoUZRG7ScnK3gpFvOd6yWkqgWP05FcS1kvx9PxWcN/cCipp
i8ydxhH9LH2ENNzooTvsvhEwi29FTEtVgjaFs4L4EQl7N30hv30o/zQRbl2KbFUislR5nJRbhgJ+
AxMOl2WCOWLslQG/MveP67W49HP8Sa90JHO5ZnLMuX4DP7k9cZhf8rF4E3yt0SE98MdpC4Wyef6W
PFnsjmxyxG1DMvhhCJ9nzvNNZ6/ClNopmc/S4N8FY0HccZRZpvKw7r7nZYehpyV2kBneX5NT2Kgm
MaWDnUhXZDrTXWdkIaHlAr/KD5PfjHgpTpV9TJWtTtnGZOsrR+N6imdb01hE265wGfpUXKyepoDF
7qTIx07N++zq3zk1IszG90WbyRkFaWUjYA/0ZpwGGMQPeF/08hqsVpgAiJhib0zcHqZkTnevfw7K
et48WJX240RSYbGSwvxteiFRUQ6oqMuB8PQ3OIqUzlPIO45RsSm7WN0RODNl/+bnIRGOvQcIY2Z2
MV8ZmHXsbUE+n5sv5R0f1BaxZm63r+0PFX5mP7ccu6tkjzDVifcq2mqeWPr7khFT8YKHpl45eCHi
7lnzicN4fGl0pzxWL7ObDSQwoaGOqRhgz23SLjC/dY/m1WvBML6ydM0F0MPoJ7vtmUChgIvtb+wR
v9mku1W//b5hU8cl3NRGwHJu4c9bF21xROxxMqjDVnlR1J5wp5CLlT+9LHd0aEBOtv/OXztsQJpF
8a3dAAJ2E5FTqifUXudGWxj6uW/FFwVPlhrnT3/GREaniGcHCdajBC1Mwt4CAo3znZLfkkPt9kjy
ZG6wLJv//zbhBL6ipWl/c5+4CX4tKQArOofVjJHI9JpM/wjXOkggtMAVbXwG3iXdnpSbz6k9p8kP
UUR4LdMg8dThTtQ7hAspN2hNDvlDHSwCu7iwCJnv7031DIlJ0nfCHeZYMr8/fxmJM5zueebxyRjs
5IdDLMPUg9RXoOkMKxGs80CqLK+DP4697GogGh5IwXBzMgpE6RQDrajBQ3gVcQtNIQWuJl/W1iL9
DO1ETmtq+AAb6bmknGHLCseDbmxutkqQistvmT+N6xu26muCZgincukV8E+4kdHjl9bpCbM00tbW
5wwSYHkyPSBvfdUHpRrcXlIv2yVugvHHDe6B+0C2JmzjHpB3XZcbGR4IOZdwRYhKeRwlZRHeNflB
fq57NPGcguahw8/KWNfPg1BrqxRBksDYnS5wPUIa6jA2YySsHaIX7TBMl3TPDsrQGZkZUQIYgLga
lYFbKFv5nalBFNI6dR80kkDOG8s69LnPkUxPSLvIAS+ECZHRHIu1L15HWBQUE24MkoqaMnbNEy5y
79SGLPfHMriW8X9iJgJ8TA8BMgkHaxlLEBMk/04/JKUUTMNkxWf0sJQ1/TLrl4qPwtiZTPspN6Co
pSvSF2qqJO2g3Hnnj1+lPdfWlkJfafwMIV0l9EDGC0ONfFX4RzGUjp4pW+Qp6pZCtPgULtUh/705
RTB+Yu8GZbPaLjmdDwgrRNSQIf76/AIdBrtRGkfEqkCm+rO5DNGXdB4+Cn78P4mOQ9g0yvvgddvp
g+lUy+SqdbkAWKowbaQIodtZ0koZlVP4RRiErzV4JLSgxLQsDwWhhWxtmbdwfuHFaM48eBgM8dT8
8hwpd96/OysZ/q6uYX0C6iRHiEgvDAJAJ/vf6c5n5OEXoQkoHWoQp+FdyypY5goeaWlCteXn8KRI
Ll/nShB/RBBTGhI3Ir+0v4axsjx1M75QwMmGy5NqgvUT48WbNY1jXWPVDfWsXqLKOWt4gwP24W4G
YIOQBvkgLNNoM+gMrElrthjdvRew4oBFRxYCvXHCf0fUSIwiVgB9PZs/TSzFIibmqAGWwCI4IjfA
3neszJmbV3cuD2/hXL4wSLAuAG8IdPo3Xl3DDua26BY/sbWPLbhHHngkqqPcEQG7SFUT1yXsic69
Pd28Q1wFLQdhFhIiuisjYHHWX8IZ2Y/ly+/L2M2mrGrvzW+2A1gyg+RFeZcvzbe64WHqDQfMa1iz
ZrlYxoE30O+ZUfHhyElRUsDxlSi4SJzMDcwpIPfFd38Psb9FumZzglKvK0AKrvmFezm6yhGSTHtN
n4RZ8PicjQtDGsHYsD9JMsc+QSf0q3RJTE44j5975gyc0hXO+TS2agA5p8he5YdN4xlFXltsEG8y
L5VcHe07qwXgD47NKyMroEqDuNjphy3U/FrSa94huHHxyuvtk0YQIvTb8EqVyWPJBVQw4uRwcyli
9Hz5XTgbAElU2SRTckLeuU0zFhEGo1qQUbotcfjCGA+nYvVHHD+H+hvkFO+58R8+tmQJr29IdOEw
Tz+puIMzo94rkkWZTANkKgxc3H5X0HajEIrQAUCR78TVtywE39M9PvBsECaOSTSTOZpomC7QawOW
Hs0UC1SIvOKC8IP+P01dyhuwAyu35a/bYtoFIAuUu4RVcPbS05MWCNi1IadARXnFDGheLTaEAMKE
gzIRzL9a2SeclsKIawPGyMNHUAT0B9Opd3+1j+Vy2DBDksgJsjG0heK8nIieih+PTYWKvimV1lDM
eZ7B11fLsgUn5axZ6/8MEBA2PRNeHlUxwHLlK4OfxpcUdqROgh+mA7zWKcb3+JUdBdgs3kmEH5M0
Tn+jvi5SJOZfKxKosTdIt7RY1LYIE5LIBxVVuOfI4ohV8gwkoJv0fTogDWthEUKFM9+FUPmuPuh4
ClLrCL4jzAoa5IO5tbjSxj0Lrt3nrTeafBIqRxYzTjE+NPSaGDd85O5k3vzRDFh33NPq4fR49uC1
BtFgtg1enmeEeE9kOqfH10NwZfSEbI/xdEYjeLvym1XtOhVCsE3GlNE5IC1P+87Kil89FB/YXiNj
YdZIXPx5ERtgSkczCU+ZoM/Eh0/zgGrOabhAwPYNRc9x8SS/0Ggh7hP88hPv8AJS0HP1LYrHJFsJ
z0O0xthZ+pdBsTzVFFCF03uCiABQtf4Jw/sAqR40PXUkMJMdKyu1yFH05C82UvQpyoXLknw//ls8
UAuHwRNUZBwO6wplCAITqCcUzCT+PX+Bbpeq/BfWwEh4Pc4LzAatdRz75dfUrtkDMf4lUBbfUw1V
qYI765dgBEn3AcVrfOMZBi+wpGPdefgsMrUHUNJxeY4CmBQhiBhUCgLhYXcsBoxgeP6Dmccc3Jye
rMfQ2msvKtpbpGDsm8IHlgCl4VqXUXWK0qmtjQrVrPcYLkBQKzYyekunwGBap3OAEznvFcxWvOSr
BU38jt812KCaTcePuDb1cE4piqDvg9n4rKyl1meSLVxnFARwMmSngoX0KC4kAzNT3JsC8ydEBms4
dXjzkm0S0VU5kO7gs8of3UgELnDZwGlFacN0nHAwIA3CpbEuZ2aGTxJZoJg55JCAJT++S8o6/iey
xkJmEpwaBiHyg8eRxvHjw5c2EwfsjecVxnHzyUlxW8KZ5IiIa/Ere4aDsEk+y+uc2BXKOeCs3jOx
PdKYQ6xGYQFPFnZD7NIvaSiv/OkOLA+3m42L3dJG8DjdVea7mP9tsyNBrsHffJf8FApW3Cm/q3X1
cBejHcUbcJoTPHKzwPfokCMX5cD4ln3ecDWCEYFm64UxFXa5lcKAGvoTCxD+ghYM0Oz/OBaHJqjf
DPCzN07viDNAt7/ZbJZq4drPaEWiTXWXnusHE4iT9cIqRaziMK2Dl7bCZUKjGmL9RKfhcYAiYt0h
5BPSqXI7lZX0P5rObDtRbQvDT8QYKiBwS48o9l1uGMYOBBREBXz6863UPqP2TqUSY5RmrTn/+Te/
bDNXMFfezsfKsSTRJw2rIOMdjcBtM8V7amHUPivXc/x9AUkSGQp7VlQxlHq3c83SAluBnHSLH9I6
FzZgHiD5gTdpTpinDJkw5W4Ddb1lptJvrPh8jbLeVEYYWAre83Nm7Pq1F2deLiSjvRRDC9wrizGL
f+5yTL+wViCyZ8T2US1Iyw8RODdTKbfIYfFKfjupGkFtpXztBt43XbS7J6ZBp2xE3YPjMvZj4w+U
+I8Ff0KQsjxeIsBKt0kj4HLagYaANNKFKHJYdcopXp4YpKXwEyY9edSjqRURs0AhZtwGA5ig9+11
IaP2vlOAWMqFWMDuUB8Y2KAJg78Evkt/MmBcNmNz0T8LFNREvC2UzwJ4/G1pEF5o6yBIyTSH0DAP
GEhygQmtAfQEbQEg2R2VI3DcitEh+fEc7B7sl5k+7cVe9cGC7U6uHBXoivALTtKpYXbm5Yd6rNc0
8xLmT5f8Npd6ZIjhlo2UWbM7fH7KFdIYBgzdVO4mmSZkLPQt7lXM5YYao2eorFy071PJCgkjlPBe
PAYKLPWP+QsTTPt9lc3Y8BIun6Lglc9rbJqSPdD9Fykkii/E7IpbZW4cAzshMdx8B7j2KNgImniU
AP6h6Dgo6CEUar0vhQdmD6gt33u2qg0TkskbkXlhtwtjUe/z30+o/n5IFrTSgQ+YytaHcylrLPsS
EVyidIZwjUwDEvSqAXpC1INgAaZ8t+Fko4rfJzOQx3vAhcOvLE8kfQfVBEPlIgSKxHV83moQr2Bj
0ff0LhU+kmzVnxAAQJrkQ/Pp6DM1vD4twpx/gM0a5J9Efc4A3hEM/tUBzR8VacJv+MyuI3VBZQJS
G+8zzOHI4KnnyoVsEvZwmikcLWh3MS6FvINhKRTlm8vrSg+PDp8HepLUBeZA/2F+sMmWX87XgH3j
pHdnePe4Cm75WAtfv9zqKDhrTC80iouBgIfQNz8gnlGSELbFtFwAwyxQXWNRNRmL/CJ5TweQSkVV
WfjGUYDkWR5ewVN23OccVq6xA3dk8cPyD+D8/nmfuedElmxi9reGU61rHPcgr+TzxfNlVpMjk4b2
FYEys8XoH7I9kZF5WBdAr8NLJXHw+gH83nCnS30SQjCopZxkGYghEba7Kvo7RTUG0Lyz7EA8Io2U
OCwLmIzvDa0D9yPR7Q6VU5M7hnrQtml65i4DqoQGhNsErMotsJXCyJQeh0J3KkW8dfxInRYL5N+e
7IDzoKz/wRRMmteGuF0EpKJ6SCPfDOeYPJngvMnmMdbH13m5VDY0l4z3OcvY9G2I9QhvfneCPdLZ
ED1zvBJtipEbrInzG8Mp/9oEL1iMoMAIPGRbwekHAB7mzVHueTHUdWiQRy23AZai+IhtPtfH/9Gs
6mZ2e4S4KHvfHydGz3q3KJ2XUJtflMfLGyIF8RBah77u5sgNadWW6eSYecJhCBaUJ/Z8OIwoY96L
mjyuJiJVCX7lnWYDQqLbTLq/lRXSD7IKn3XvfNu/iSO0WANFxQaEusWqZ0yw3PD8/nnNELbVEVgi
VT3aFzTWXd8fbtQxew9b43Pb2xNinW+pvEo6tY9Ds8gbQkIJ1BLDKKJCMnvnmh+GMRSkUb2JR9KW
4TsBZovXii/M0ThFNM4Phgr0zhwujOX3rxPxlcMNpXSU7KVd4VPQ9g5GyPhM+qWF6Q4UFFCzDq+V
OoY/9n6JLD0WU82CeQb9JP0ECckqyAR0+xa9UfUl4dV6B8PpcJqtXlETYORjCVsQYSJXrJTddfUm
IF1foTYdf6H5oqXevE/1LB8p4ZOfviFQRTOuWBaMU+ifgPSYiyBRMJEJ6r4MH8r7nHtcC1t5j78Q
cA+I//mOM3BrDbdvVncPQwaPstyvVu2hWGWrzwE6ur4D1iSZHNgzXX02XJUUWow2qQfI4OFNjq+z
gYhMGT09KMOfqCR0M3xOhhGagOpX26eYmcjWmBEh7puz1iuWN1+ZDmH08JMgAwVRnpzciPnnV3U1
GGSoXYgHKKxWBzszyQE2vuY1xeioCFgXwJ/wbrtv4EPJT/e6IpOFxEcDNEe3WtWlTGN6BZCvmuWT
YtWugX721QiQBv0iFCZpzpN0u3pvOJijMr899keSBzvAUQl+CGrWAKwomNYwU+N8g/kEcnT3hfqx
HRmWSLn5WMJGgD4WGX1qHcUn4gvkNwBCynj51e6Vqwy/O2Fnnw0RKiJf+ZpniUWQO1MHQqQV8Qk2
JzTRUwakS9kKikyfCqm2gLHf57/84vKEa6KHgh01Vny6/Q5WDy0Y4resL+OUNCTx/gZXu5LASD2j
cj+j4bKTZwk3xlu1qlwQDGHnwJgguHhEraqgWL6OupaxMElF9i22SVcX2esUorH17VsqHlG//LiC
A1ASfNyMpBrQO9FV4GYXVj/9bYYQTqM7Q0HGroE5EuoOVk0ciz+BSOQQzi/IbCBQpqKCwMKotG7H
DjEzQsZkGc/K5fCsnHvnfsjWxM2JnVEbW8xTun07Z0hSH18JBCtKg+chPWECwDlR5yDuzGW9En0p
fLjcfl1ukc5eUGRMS9Y0SaX2F4UDp5HmEAjgOb4aoMX9SCGC4DO+rwipxIHms7rCjPzgYpfPcpQp
7DOtnZyoFAmSRV6EKx9AKy4yDTN5/ERXDczsRUH2VohuDzVFRPPN+yJFU8gWWcRlumD05ev0TBNQ
VJBM68mqGD2nIjhx+iUVoQDF07Z0iKzYveG2fvymuVPNb/GXwY5h9tN8eSXmsFG3tzL4MIHXrVrc
n8FzKqnB++vdemIdEbN5yPUYATew43Ub3kPp5eoIIcELuxu0ZD9wDq+JLeKCZDxRx+lTHBMZWZrL
VQNhxgDSmzAKJkdIWvTZDc5E+72mMpMlYKJYMHVVwR0dXkrgpJh5jflEgIU5l+oWDuVxNvv2FpCa
H++3TU0lkU3/6DVm9Rg/wdPZbmX1R8WoFog4C79Fu0Nfr6oH5NHfs/L+EZdSy7Bf/gUKBcJOYAPK
Sx16a7wP5L8uDF1Xw6Dy5i1JQdNHSB0wBqeqshD2nxnsjzafMaIzWzmU0zhIMOQwMUcHJOucXzWM
vV/R9jDchE4Pxi74u9V6wcF2wR+4/3xOAZujtuAIeih5YPSCz2HZjdU6rS67yeCPwgcH+GOu7igb
hbRvQq/imYX1xcbPQWpl0XijQo0xKMDqwEdbkUwLYodZCMhFWuUIDR9rYVC/QOLo0w6yBQ7Z6KCO
4LKkePcVIt+pQjUprLxzV/PfWFcVEdW7Y/B97L544iIinhIpRLJMLPxTALhR6+m4WyBawAVhkbjP
KfY6FrvBWMTgPHeQEwFzKSDHw8l1oR0lvI4kU+UlsggRvYFM3+o9TeSlSFW/5jTBewtx1hzd+Ujl
vDcOIfCYsOER6vdg5SNLwYGPA4XPWeGkC0TVXuGzhYMU4xKBuTlKx1Eyy3ELWOEK4qOzYWXk+PJy
mDa6d4wESEpkAWNVmGPXwXHr27cVzIuILEWwZ2PVOaDbfJkqM/zwDL8w++xa4LIMxBgIH792fPPw
kUDG3GKxIP8yWMF54GH1DlcfqqKQ7HfIlmcFPgT9YHA1nwzxcTNCbpJLo4ffusBOKjZD1H9e42C6
uZOPOryFjTEe/KQbKvL9cI2fiCOtOsIdvlNg1lHJwiuQDNSy0vF50nYQit9IV+qo9l5j1KwUH6/T
YM2rwRJSPzzmWGVy/wuRXzIjWGXeGJbq3vcIkVlpZxhXmm3wdnDoxOMOtMinMrK+HGzSxJnO1853
hnkXwhwBoeILT6DdvoCuKfTOBzKmQoajvhGW2BqSCoaM8jMAlF61qJoatxUNo0fYKbplCihsTWx6
NKIDeT0v9J4qEVxfV1r0RqxD0DagDo+BrSjI+xDBMfTEt5OzgiD6G4JGA6SlCO7vXEx3UiNIShr1
mYlxLLC2J/ZyuDG23brm54hIheASPNZYjYCFQQqjUNQF7Th5ocLFodgCOeSqB2spXWCycWk/lnGE
ia/1CWgskVuSGopZhiAq2gVlKw17tis1M4YFWZrUphkjQ8am209h9j9sVyayf3TMjFGesVsGsNAt
NJkMiDvZhYVgbPPavw4IF+Jif7INd1VsJuVETjQgwGPHUiVRQGjar7SUwo72c6a8Nw1TWWark+5h
Y/ro4Z/mQG2VxRxLsZOxOhssrg18YesBmiHSgBiYFh7tPAQLMMQC+Ei3kr2Cd4ipXLAzDmgjGDLd
dxD5pFNPdx+/g0iZqHDmXMRazGI4SVQuNszoC+cyC+/L9EcdPzxEhEtMGjj+zNTXA0y6tBmD9TeL
V7IslwlmeFP1F2M1c5BQDqcnTWw83en7MgAdkL1UeSU770fj9Q1EiUrZn1/1gkVTvZ9byUi8uHc9
Xb9MFtUPWtZ74unQ1trebf/twYB7N9H9jddrfrtZbU8iiQc6cgs/ok19mHZ4gZCL1wQMF0khS6hH
4dtikQ43WbEe1TRj1qHb5aicyyyni3ba7jIYtpBdwSUZM39wqm+nX2NC4zXEUe6zu93XJVOx60/D
xS1c+y9qcMOpbwH6VME8A8//+Hdter+xIzwSpx7SmZTLVAkS4OxeUON+ixEnwkEae+zKEjEFA5CL
UQMVCehxb1rSJZctxdK0hycm+/Y3vY4NyNZ9GtsK8nXHFYS8oQr2cOjMv/Arx4n+nNmFzb+Ohf9f
/ul+H+VRdIsaWziK9y3xLeG2nizEx3+fN//5jZM29vc9efTc0IfjSi8eUQTiJ/dj8ZW95o33YxGI
AOUmQmO+IbBz3OxQZXoiKIFuayoy8pDy/qUiCctXKmA7ng52whyOyF6m+MLRvOJZhMU0tXARDIgH
pEj+s05/8e375na4ruilnK+Frwl/hNs9Th7Ljh6z2w15aVjkgSNkQV2uFMntKwf1BYNXAfsfPZEM
4V9XgzW+ZHd4JeH4SB/SFnX4TkbVDbGKjucimNsHiVbfljVwgjzdpCeEAl1iJ4tsZTS21veq2k84
fvhNyQBLA7/fA76Y9Ie7/ven6uPL0GMxwv7yydQkhSuvpxDfArhzRLshmyX04HV5XvpkQ/pKuhhO
46U673vDqT5NA2ki4hBiIN7/UgiK8XAqTViOEsZ5cBt8dA1BOhZ2YEDKsqkEK9iLLFKZhzWvaip4
QqR7A7WvYBnmEeqBOe8mG9fEhFvKcvud18f3sTl+8e197HTOIMK58Vt46qo/FORYPpqAQPSwsOb/
/hyHYPcQwoXtmHmkZWDtREvu3K77vr6s9REeehgyHBWm0pjzYVClbgyVdAFCCW3D6c1e/vP3z4bI
McutRn0g/IdSoR1wYAoQeYe3Mov4kDCHcjvYQ9jFQRy1hr5Hx9Gw8jzfCMdkbaZA7Oxij3RULxMX
FiV6y15dOkRQyvMyfAgP5+3n11io0YsBa001RIg0xle4jBHX9N3KvylbEv3Tk8tF8XAys/EX55mw
syOTJIbegdcqxoFgHKHEZxKfi+8rdz6glnaQ2tAtAWVpkRpRLhUKj4yxaIuUkzDMiINKc/SVvLjT
vYt2V6NOYP1+EQjxcmXCkB5g9OHbsJqYp2I0DVUWEzU6ZaA9aPIF57T0//3plYLPPzi5JenWg9OV
sQIFhcgBEyHYUNH4+GH1xJvPcBSi9a7e1etmR3q6e4iBFYZ97IEKnBNyB0XWFWdQPIOy6p04ghFm
YEFLECO27BCHPqPuOEA3jPyJm56XzJ2UBRhceiKMt8E+SR5xv01rwg/fDHc+jnpRyC+IIhGW03du
PosoTfKT5BLhPEqqq7COBR30D5AzlljKjuaDEMq1nzuX5fpfRsPAH4SfyfJywT7UGiUEQIks12La
8Dwi5Xh5GfARsTkdOh5xwRMHU6IFeuZlyTOhwx6EQ7ew31NwKHP4m6r+a4K0jqTVxHkRadEz76OK
jNhklI9ECNXNnMPuAdy3AZx4s7iPTSvVV4USXc6xXS/wFjaT8Ekkxvf87a3z3FHv69ckMZeZzYsm
FEYmV6GYAhCZTysOHzav6N+vFPEvkA5sKCpfSHqOhmTUgJnnpLaM077uDn1gPe9prXEacKJ/oVcD
nqUn3pPsLPFjicQ7HK1flr9ekqJwuZnLUXG8Ow72O1YSxiHve/RZrNe6T4ZHE/QdCUmzueYJ7qPo
LzcW5xhzdHj9dLwHnp33zy/AXyUcYexcue+pDyrAEfi2f5b/UJEJ6MAgwGQ67D7nvMYncTf+srRS
u11fd0+r4vMncV6jkTgnZCk4ImWD0xCK4IHUxUda5N/eRj0olcsLDfNI4DGpzbexlE4c9KZmRsJB
z/87yzyIl2v9C+nwL6n9xIB6sCXZSTwJ71v47aZ/YQUlp/PygQI0gaPDSUixdsytJf/dOLniCgCT
5pB1PN/dOonoBLytravLYylG+bpv+5Y/vzkiZOSEq7W40u4czr+0MYCmsAfeY3F2U3dp2Q3XbImb
3zJxLrsBL7ewR5DBOUn8z/Mpvnx+oWGjy9zjB84xI96X1wsbje8y6f679Dmm5oiIYN09RE/zQG8c
qASdLUH5wcRKk9tCJCwwlyBpQfxBy23D78Db+mkSAXL4kvKjXiRO4aY12XSHJg/konTYYkuefC9u
Sry02Kf/7dUinzKJHPEXiJdIO1dH2ao000KI/BhEeMvjOTAdZmtkEFkwZ/kLxQz37tjwtvu/bT4L
DnfqAY2YQvHHmI/FPz486yMYHrHqgjgntug9uNeYLdhtcWcQHxn9k7de20DfroxFovgbkpZQBYq9
Gr9Eft/bJQ01GDAdFg9CZeACp5vMwt+4km8UTDzM++XptKOYgYmfBfxaHKkbd7udNfbhAAvHUY6G
Vx6IJKLw4pnBDryxTDjRNomEy+OQTXQPdW48459g2/ZYp5N72wLH0qwZsms79tWfI5aaPXISECU4
OH56ChBZPGb5xQds+/SZQvla9CQyq4W/RtWKlWvqDrFIuNntfIDBmShu4N7hVUuK/JYxOJlWDzHQ
fnhoZ7M5da8p+l7M8cD+6IiNalJWIx1rCyETn6xqy8Z/qsLgi5Aq3hjcqbApwBzd5vGrdPPvg50c
a/7Nt8RwBjcY1QcKzGjOEfD4+MKGtPbgOZjniOwKLG2w6emHpFiQBMkj8QX4klHYEkhYrJlVY8Sa
EWKQPtyzshJWrsgq2DkZ8h4MqIn4YxocLcm7LcroIFuGN6Qy54KMIqwRrINY19uIA7t/oJlyRFRI
M12zgsBDEz68FxFbmY9GTj29GixYTvRds4rb7Armc66dUd5wH71P66sVKLaM0t/n91mQfvqHdvJd
D+yMAYLsdOJ5WZ2Pghf6o0I+TLwbSw05FaAasIkYScwohx/7G+ER4iutBwUMy3gRLgjPbNdbvaes
X/xLRLfKjjEaurE53luHN7TO5WXkCF9Q/qFaLT0ALJnFbXFfVCcmXNTHhEmSeEL2Dhk2sBB5A8zw
V+PDEL7n3z/J5grZRfCiHWfMKaeHhqMkcw8iIyUzJ0pn1K18UXhjM6PlbqzH8ASpW0W0nPgj0NeX
OTuKinWcX0QWJQRutmiufL6JZZwtHFwzbHU5TWxRbNwvrkmgu70wcnyZ53N9PFIpiL0crZadTeTo
5R8Rx/FtUbDU7iCgChiagA59Ftk1bpNICUOD+oQ25PQx9v0Pkr8IpodGE8t89Tn9CAkJTRDuUSIC
Ll/mJOrdaPJh7OJPC9dH815Eh0A4ZWAhgtMq/NQYcgmTSH5tvc5+8G5YZj8v0YLDRgIOFv/jGoC2
EHncFW4A6+AXB0qa9WICjxUmH+2jjDEpOBu5MhN4FsBMvAhMoGhnaKoDNOOVSaVYTMgIpH0X3mTg
tgD6gggdz64/JRWOJy+SbW9nLHC9JSC478lzFp+2g9HQp26hzA1qYEOcDEiU52kwuYmnohBHtYy7
vR60X79Tj1Km+AWar/6oZl0gn48eGdCx9stNjoMqciIcC2FoAkuQi4ah5KgjGacaHttH+On5Iuae
ocC1utn0oV90ANXmmQ3NHqPw2xv59qrfC5rhQi7sTpq8wE8o5KiYGEu8d43u8xOMKN5BX6bOuHVW
yqbcs0di0xPbKIJxK2ULFHscDjrPZSPjr+QMi4CwC7CykQ2d0SKyFVtkYaNvZyYIUeJJrm6hxrby
XYeoop2K+CJm8dO3NXSETbpszrXg5faDTQPkyL+Xyk8oC3kHxIrKfwIjOoBIfjPHBsF72hk8NPi0
5GKGpLqC/T1t4c4sm7jI8Wvig+GDkTg9T5+j4ZPNC9Zb+NvLqzfhFRvJZTwIPHHjN3eApG9ro40H
3g4aK8DX2wyHzk4bPyHr4M6LtfPb2vWnRYj5fXTaDDxUr5BmkcHxGwveaG7N+RnhqbzZnCiy0Xnw
q8weBU3F0WgAEzFX4OE8EJ/yzLVDXgLvzu/ABnk475R3wFuEXMzzQFVwToTc7/W/Y/ECi1XIpRFh
UOqRWt2qfJTxVhwRo2VXvnbCyVgyCdWwUbpSDKGRI3Wp4figfTTnyVqdiTwOyFPWXIlqTKOvnEBf
Cq4upQwGTtjkx2Q1kRN1m3Rm56PhncFW5H2IlCoe45HPYd/O0r7x6+2FZ3b06B3ORdUVLy6aPdd4
zMkIiAUkGEsjBO3PM3964kqZxZbI+UjWWGP8lU5kuF/qrWRfTtepSCu8UmujUgzmkr28TkuPJ0bb
xA48iZ0rDDFeCVUQFmbrUlhs8wtKT7yyzE1FkZTyqchG+PssvHGJKluR+Qpd0X5ORNFIfeTc/osW
+VcJinqvZ153XOLc1lOuao/cQ/M2iReSnU0vd2fdLWVyHqnUyaEYuFjAsMj+Va3umus/durwu3+d
k9Ia1PAivdfDgWz2MFBPem9SsIliCKvebAD8P4Dn7YjbGAd/npDKMlsm97C1RLx67aaWJ0T3sf/v
I5pwVlgxEqOB9vrkGcb+3+SGpWbWWkfP29a0icQ9icW6F4iUdvmH7s6N+d+gTTzniD/xbemQ58K1
Qis8egz95EJmZwS1D4nboPHSF8aa8PSsV2dl5bza6YCaOS27TT4h/HHEKjQSMwxRvzhy7fT4QNcq
x6SGsmC8QeUQbTSF9ToM3HYj9YLee3SrzkqNpxE4xwxMrVkhiUhyuzf8MfAQ3aK0NlYIjrM4FJR1
mCvKLH8hTPcVXMLTcQf1AuKx2bLFt9xtT1icobhTB94VwphqXeVg+DmlS2UhcyIemG7ZGeZK1wAh
VMUgrLY+tEEZOzG5c4wj0TG5+KW5sqMb3uOD51yo1ZCrLXyqHjMdhqaQbyPZ2A+MaYEELah2Igeo
770NCKCBmFPCgZyk49I5AkCMOFfju9/3ih0qTCiw6e8Qo/Bx11/CKBucWnpuDFsRYl+JacQgB7g2
kCiZosHycXWYw7L6T3HxIKdMKSEoOcwYyxCivDpC83QV9Jyswg+Nd8ZcDG6CBZmRFDDin74hMKEN
2uB9iKz9y3bH3AMeFXCrgIcB/fG/g83wCbOJFH38D/5A2SSbvEA3XgwF/jKmLLjbzw/+vR9l+tl+
OwgHCT3NNMYXXPns+30Ld9kEBPUxwRnb10/3X8NaTCXzlxkNDn65vThDXRJFXwJK8i99iqHfGhOo
pfDqx4gjjGfCmJk5EAMMkqjZRIkwI2oXbh6RPEBFAhR5nIEXvdbE0lYkRZMDMxF+1YLcWOGbMXCK
dg797ZvyrdU37APOXuHGh8WknrhBzZvFJp/JD3+JT8XvBkDn3+IoBMG/r5CpyhHjm0yOxaPEMWrF
C+AL0Cn4HKYEXwdFwZK+FT7r/74GrPN3VM2Wwy5+/N+/E2ZPf8/JsMWDUhELZioldrW+d2ORDutd
5zoe82ZK4NjDfoUeDNI4gI4cM2WxoCzrM4bGDqx7nSOBCP33iok9hFhXonrmtPUYbxOSwywaw+Li
nK5hR19NKRraC9MzrPHM9BZHk88XGfnL+KZM+qBPnnhzv1TCVrBaiBcsPAK+tDLKFLiNdBrDzASC
mMCHAUcBc4soMmOUerva8PIoC6DPNtQqBwHpj/LFmyR4Su8DIAEF3o47X4OhOoKzYEjOeYR/3enN
1GXBXU4uJSyJ/G7LyLpmrKcc5hNff7i3iB96eRK/cppp3loH2H04OvPZKNs9mTnRTOsFxf0geqj+
/adeppgJYmZhuE+qjPtPD8sgmNitiYGJnPj3+aeBAg/9GKgKqw28qyDfMGC1Sr/nSwCek7dOueTf
IaU8BLTOVsafFgc5lnYnn2RLVoq8tbJpjZMHYCxlIrZyI6VyMCFABL2Uz+nRYP5lvib5D1QOM+Jg
Ofvt6JYHz8VAPwLGZkQNKQP7lQq//1sxenwo7esJUQHnGu31bPjboyODrE5LupQpIXCLNLWb2NHe
sgW+kACCsHX6y7UosQCVLpf53PeX0WhJroO/XFJtDblRPT0EJfDgoVFKIZJnQgj/0GkcbTpPwXzw
kOXCMp9rjq/b+difSYyVkTSdc9UuQfURnZPiBly3TQ13DbZFowKiAzCwrlzRHrkDH7iLi+7QBS82
VqRvDLsZ1zNM2zTTwj4glX65HxFpY3KC3+/RCzj/kbvvYx8rO7M5xlXQR+l3QbLeR/xKJ6FZ5xmQ
JdkcmnMPM1R6+9fvEGdGMNdvEciam/+WiWscbkAPYwN0rMEowb7frCPzbBX3NizBIRpQBjcOLHHu
LloKRuNfaJgOVubIY3o5xVQ2fRlzDGi1WU/FDqaeQNTGZ9dEMs6ElKwIIhKrUcrf35WC4B3FENfl
Y2EYeLPxtCvCXJHif8N/GXrczmj0udMTAgSIHLgvElhqn88Fmt9QXnJPw+dKBy5rEu03blixxbQe
Nsa2Ri1mx2OEpuEr5K5UqJ8oz1x4vVtsT67gsqjXnyE+3jFWTaRRQIYAkNobUcumGPUXUAF10uhL
j/Ec+wQBDQXIiCZcNzPM1GdfzZKZsSE5X3NAc7Lovk/QdGQB4AG9/VUSnGDMiXi8vuwFRd+OsdW6
fDEmQVfmJhfYUslFgebEoUlWj+MwdbQO/u8i783j8V1i94W+M/u2U2wWNn0VeyQbWEPTcK+wAIGu
UIEhYeNkwISTGdBed5uXpZIPJ0I9zS+ZZKf7IOBraGL1sEoivba5u9u73UsiaFb4De0LbFFJs+6W
xalQNqgr1YuojyQHryGWqbI3gYKC41MP3JTYPIbPuYBurA+EotvNH5LZpJEKASSSMKx0pTWXGauj
Yd3baYcTBV7Wd7bzeaoFz85/7DJMavcUWvqW7fcJt545LvsE9A9k0J2lL1VPvvl6PCovFQwCfJ9p
6UCZC/hlFqpM2elbKe7H5xZO/MB6sV/AugK0b035sWCDVrEbBsmFybPEYWnw2+hM8RoieqCKbAq3
3wHcFbr5oJbNbBWfQrgY1AoHHDEBFTK6FWwO3HfAQlIhFKDcl4T5V6d7LetW5+hVUKIM7tdotuEW
ya+DjBlRpy44snJ2HPTxNLpSSczqmDrewJUF6SAviEWA8pRsXXYcIp5Ft4Yz5kKeVVy7OKpuNTao
g3pdfV5Yy5g8DWM7sMIdf8XJ4YbsaGAXH3Ob1kHBvgB1BTuFx5Q5YQO6AKvdgAKSb9Uy6lgrB38+
oav1PpvhdKN+AfDYAXrgDwYumL4+3EjfEcewXevxqm+MWdUp2rl9wb6HHtJq1uryb8nCb5QNRMcj
Fv92ogYmrO46s5DEf3PgwFLR61+XL2VZFzvp5uE9IzGuo1D8stx6yCPVxzjjQAWv4pfT8sae5jPr
ba9DL0U5gCnxI8B7lPW4REqEmWmncYa+usNazdkF5fm0wd1qJ8PfJ5QRsDkgfXAotzdmEPzEL+PM
hlHOPz84jXwieN+bL8Erb697BsmBu4YS/95NSzx4mUyhfZ5wyzJnIZvbzvC3G5jahBuf27+ZqRMY
vcy9pvoSz+JVuZUN+1laL6wJGPnuYZ0CKsCHghv/BOQ9w0fQSGBc8AEg7QzlhhxVUPWSYb4n5/MG
x48tCjDiUbB2LNB3lbAJYNkrPIVdt0Ig/pVYqUwyLRTYaPkRMi0KcI1rgrJLDdH8yLA1cLjCTRRl
nBTyRNSEsAo+bMXyAX3WAy/q+ke+wXHmhcTZqui3TkH6WFeB22KE1zlJQoEnWVcdLza7ApohNxFT
UFpRxL/ofejTofAJFg3cMcqO4Nm6Jd1IHxGfnIff+OYOXj+tjBtQ8vBUancFL0VF1pFgPcOiZVNo
8euh+v9KkPIzHnNzX8ZPzNVeCf01Yq5v7Tf33vL1MewKU7TnixC39qB246L+6VU/+SMJ0h4bEYfl
dttX1Rh+Mf4Tb2nWKqe+wl0goZuTEU7goyVLvYnS3z+NtX6d36W5/vpBs6zhgZC3yLYLGvchF0vK
DhMZ8uZRbYQ50IPNoUWqr3FRDT8M11tviJu1nMCkHSrzRwws/cCirFqV8VpFe3XDUVnTkWP3Uzx9
0F2jCRbOKDLwOflPTwOJyvytuM/rAlusCrADfiTEz9p5gKwobnGBF694QmmEdQrAAFHdGAGRQznl
Qw5effOzCzbJp+RM8ElnNXPsnpB2PJqxZhp2O9gy63ylROHNT9cLaaN97D/p/2vIyGDuWIzkGNkI
0+EGMkqMKGzI3GZLnzaIjHHsGO/JUPEaQlTBqomiCBWaUMKzFa/3sCUUKJiACVneIgY/peQ633XI
lNzq7HngtBix3q14Acmj/u24gIYwTWJyO9eERic4P6JhDShsmtguB+GAwgaSL3hWGTSlT3f+/GHz
uTlfID6YD/hmIKK+/6gM8IdTADC7S/GOxglACVQ220Ul+yUJXxjRNVAHOr/AYKXfMnV2UwDl3Kxg
LsrWiyzEzWMxZNaBAeFZby2I0zJKMvxutd+BGuXT+597JrN2GUsVmmEIMIVHi0ZXht8rhedSFuYt
77VOEgnAJGas8m9G6MlwBJcH3zjB0icSBdEjW7YtkoEhMO0kXOq/Y6SiZKoIcRwkHwtfWTcNRWLu
+6B49Ejz/rjawMnGDf99wA+fZM6hl+zIeoV9zcw6JMF1lriEuUKorqnRXRQ/rwDydfkZvb/mrTSf
J9IpIJVRyxX+8OuVYOCTvo7BPfq+lNJ4fUVJxPIKOtp5GNcAgFMj5auSJSFEPZD+vJs9ByQhkLvB
3ibo3U7V14OnyLTcoJJfJrKTXG1iGvZQu7Nur0NpD7EfvQIEC0kVDER00PnpGuosAQet9CGJF3CJ
m0VtWEhwO6juBTe1sqlyXzO8LJ2k+Cs/kDfbO3fyI/iARUt33A6olXtWcqrZyBclVBoYgD99V97Z
RJyhfNCtYoOrIGjycIQuC++YHcqi25rs1vnJ31zCy8WfL5nS+fP50AlVc6OapHFudmEY7n4mfDap
nAkfH2ao8Z0JuN98Ob/avh8uxWMKExyS/3Z8hkmVHRZmGA7ADe8B+zJFGGU5y6xsktnWCVGInf02
1gnyjduSc7ltAO5apjjbmBhNQ7Wy7SB6P2xenfgDiCchRocZauWTBi46FzOunwA+WE3Bu6p9fZHq
pjS7LrEwUAjaZY0W5CszWdcvk+eT4NILLEXqh8PFE09Y4XtlK5VXSr768QdEevt4DTxA16H1V9ua
27iAHR6oMyN4b+tfY3Y7D0un2QqH60DyEgawD4bLLYgbt2MXptP7BJ3nfYLr+rbn3xzRmzR+AzrZ
/OJWForJajICUFwCCy4TrgOSgMUsvgt5GA0J9v1Ad802XfI85Zm5OJ+ty0nK4+6TdHqd4qtz9zCY
kcz8nCDN/TXs2s9+OaDJWo8G+KR6InRYgJLqXseEzWc3QlpiXjZIvEIKBiTEDHwl3pSKmxL2DOcc
lJL+ErFxeHV5ZaCKKR7neDnknnZzME8wh3AjCni1PIxmSwvYzWqf/ew2efsYgxP0pwUi6liJpJU8
6+/r0WDx8LXVkJ2OezSSxt9ZPZJXGmGsNTXZtsKmlF5BYMwjvIwR0UxxfZom5JEO4H8C6y4BiUaK
ZimTZCwv4zULPkg04Nyxj2p++jleN+qSLMIJOeWQIgc/6vJx+cKlIXT0GqnEUalEPN/HiHQrKhXQ
Lo8suf6OTGFY2kipNngPbyoYeMHPdyyCIAtfFeE3Z80VLt99MjXKpfpLnlQxwjucSdAWRELZxyfY
pnd0X2Zv1ptVMuah5pNx95QdfIHb/RU1OhIk6DgvzMc8MZrt/Y+k81pOXNnC8BOpSgmFWxRB5GDC
jcrYWAGEAGWefn89u/acOeMEWKi71/rXH1ZwfecWtZCywW/lYM2g9CtwZRJk1tUJOv8Yds71VvN1
dfKMhHP+iPz4zTOKdwPBcBtjdcf/I6RbkrRJRt3IMbQCL2KuAySm+hkkZVziw/eSUPM1Ntee4up7
EXlOw+DlqxJjbtzddyRlzPABsXo3iyzsR60vghU0YoxEGjr76iImZVX/KxePeFxsagg5ICxRPZkj
QPrLV4WBSbVMOGR6sqYqagmoOYUzSl00K1ixk5JKE/smphU5hq8DIMtvxNH3mXAOJC73Eyr2WCSk
o5MW9ub5Tp3qpCfN5OloeftnffXAw66FVaySJJbxoitaseWrXPHOYoz3hxcEe4W0i+HbvrwH7hXD
lJJMCtV5DvwK/hEYc04Br4G5Moy1rRRyD0nhFwZK/Ai5DgHjGqiYn6WYlGA9Qco9I4pQCn/zGbeX
vBA3pIio7qYx/xNJwymZl/gV81TiEfIJj05bNvksa7/2cWEk+/cFMVj8P10F8wpM/l3Cu6FrBNaZ
GxfzwqD866YDCctLc2vNUYedrXnOYzf8fhjWbEdLAsgLV+cVTPWpFTwm7xl+9ISVMrQm0wW39LF5
6a7lGvohQ+hwFNkXjMnneDAykn6IYL2pfMUAbwT76jatAjiepNkP0Jq1EIcZF5Y2H+dkMsHCJexK
CKpFAv37gRgPXwuAy4dfYDSOBVaIHQB2D1CziHnBkuITMZGUuNXEWLKYc/6wU+6lp5dvX/OSuLl4
kkzzZTlPl5C9os8hdvvIkBCwENJureLVbc4dW4fZPGUTXhjwrLJ5Q+43jT5WRYzsRguVRfKO1AkA
saB0WyvJY1nADcPydwZYzrSVBCN83dTJv7nstDkJOh71/A9J9gxv7b1ArYPxJPDGi/HGHy+csXMY
85lzcNXdzaoeM40Wrk7gCMiG+WbiIvlBwaD4p8KZAnr/mwSbDBj4Kk8otDnqP0C88U/eHuBwdR8D
4aJIhWvRO4cT/kMs4CkZI/59PNbhG53hHmcTnu4N3soYo54CYszrnMTPwD5X942OM0JQdYIP5n4W
CPjnnPw/4po8w72gxPFqJjdnpQM1PyPxgXi5b0gZyA5/gUMZBEORA4PxA7aImbhGxIk75uZ++UE2
0IaBYPYJ+tyNSa+oyiR4itCy51eYzww6sGxiBEPa2oJvW4DbcnsBQa9HFwFEo9JA5Yu78AEtAkxu
+BUUaEkgbok61Cc8mKNP3pG2QejIqA8UXnyDqPziyScEU17foHwvuek8odDzzxOQ8Eu5lvciVOe5
SzbNAnMjtD7lVP+Wjjb+Do71R4FGSi/Dg7Cd6M55qXrQ9efnAV8Z3bkg2Rvz8UV8B6iyJ5HETsPo
DQvYzAZPk3Gt/MGBJQ99/ygtm68b1UeKLudiH+1jZSBEJ+Q5g6VvEFYgEuM/bvqLVNUluWzFU8F6
QDpD0h1PJTIojKnxB4GdRhh3CtjoDMzxHOtnFrsLgQ/2RHXQwrsikT7ZPPQ/qs5dvKbJxT8EuLL8
1vkCfKIRlrMIJHoXOgo55coRY1TEFmyXzxXkbZWgtZypDAAgT4sPSQqAxpSBd5vxxCAU3Th6VvW4
iRds/h1s2XSnDZhmxf4LJbZbfL++0Fv3KNCWEnFLFVIVg53lpxYvOZ7LDim6JWv5iHX1ohvwG0QZ
2R8RVXjK8TnDMZR57oiZ+7Jib/TjMyzQpUj8xVOEMHVxSRtPO95G/lxnCA3u4Y04vnGUw9K/odyz
1iYesW8GtiI/nFm2mHvjmzfrV3TMTG6J3eW/N08Yz3M6u8fCRncTtCccncxf+7e80BHZE5thKyXW
/sl8AXMKYz6E1G3NIZ8rlCGY1SBMYDyL/wyoAJ8hRr1DRobJywM4zv00y/cbWShma/3TsWThIxK2
Q5Bj6foC02LvZO38qosMmwPMPwTq5io4vMEj455nFPaV5uzlaKVwN0wWXLOjvvhgwRZ0X9m3/Kff
p3hT4OSAaQwhiwp5jJPc3DcazDBTmXwCyxqxZWgjjG8o7rmjQWOS+fO2ea5I386l+eg97/p9DI8D
2WuGEyQWj4/3BP8tJd3r8HNIxOGErnDQmyXLhHwCNWqEhWdgADwMTEWh+K2hLUJL2P4VS8bTTIKx
u8ZvMwSpWm+35ApFqbmwGfvsceUGnih9EPeQfEGv8PWoYDpoM1dC+Y0TkH9bvU63H6AzNSQFgebb
y/zXciuPjcsA6U4N273OHFoNjUgPX9upcQCZ4bswPjm0/8hG+KRv71NR3z4Y8tdBOxfsPEFUVHnS
cqtC8+P/fb7qYk7NyPqcURw/gmSLOYsoSSkKqSzvwSsCP+aQLw4f3Is2ECz4b9gICsMTbkFNgeda
+3RmCLepoMRzBd7W9P2jBoR6zmWkPBOMtOFBcLqWWONDPJ2IO1jUGDFwPQwPT1jBfN8ndcqdbggV
E1WMCzBNV8QKGD8m2LtQMOJwQeQ7tt33MUqLbCE75wIZjjr9RRx1d3QkMeKMhmUiVvBtkS0+foeI
PWwxpyMVcmdAChgi6y2sEN7kUdF3ZYtkg1tWscC4CRRDhcmZYa3GQBNbjNVbwXRpwFYR8tBzC6PM
/wBDLMHl8aj6RDnHs5hQfiJ6Uc1ac+Defu7lREQ93FZ0fx3PT6BFurz7FxHSiLmIIOw8t8X5uXws
kVLvn9BpuGlx4i5edRBXnPrI95DAfGH8okKE3tkR7onEgwTqXt6jjkei+XRFAJmQ/VA17Kg55lpE
useb17XWDrvXPFtThBzwl1gSWYQfwJwsAMxkLhqt16HHi0NGizGGwRRPbxmubKOIyQZWH7ziW7ol
v+SxBVTKz60rR9Tyl+fsrrB0gfs7kvdknF5J8ZxkX3XuSxyHu1HlPgj25HayHZX9lY4a9h1+vhMU
9s3Xm56efUsPlF8+55JAGYlreMUhcsQEB6Rul3Fo/SCgDWCVeGBNrvnzKU+PCTITc5vukF3TWGi0
8uxw4BALIM0Jdx66nk6o2tbUscivPr6iUXae8wlamz8Es+x+LTWmuFW5B9nw+Im5te/pbqRo5Ko0
0YItU3lSqCzZdbEE4SlqX7BkZBpf3PygwVDE/qslK/oNAIGD2D1BjNB4pcFaBc2mAAaW4oWh6fVo
/sydyfJ4wd55hS0Z1/RcfJInKpBzaHMpRNQ2PmK4ykMjVPPRSM56yZf85xs/SnznGLE8z3fUyjB7
87VJaph9rerVJ4vyltJbsf9Gxux5048RaN9Ly1zljTOMRf9bzJ6MsRp4ZKbVupaGRLPDShXdj2MW
Vc4Ik/MLjR1lAd6Y70QO35x4n3qKSwhHVItqS9T22qx8LrBMJsqcFi3BRSTZ3BbviYGPySwOhBCX
5cQhXSEbgdVVkiMS27sPE94Kw7XCiOKuDBSpnteVZyee8SF05kNiyhPeB1VUOc7keakEZZ14csf4
+poBSjeGssRN5SmBdX8UOtsiwYIC13OK7DRnfV67zeM04uc1tyuhSWIX917Ff9QQrxslioUjVTtO
8CBlPdHN4zOTEMpNKIlLi1Upk9F7J2WbQds9AG8+53fqHocOsySHtucuzZXxG4PjeP2G9wK5q1nc
0aOC/mmP8yAd9NERA9pbY44TKj/VBcTBVYpVO+8fp9q8cN+R/kWcASVJM73dJhJa8Xw2iucW0j9i
NJ+7kipBUpnC4Jj1XrdESFfhqOGKBBlyOJ1m4b4FZMPQePVZF3ObnOg3dJy64DgkaI7OoI00ZofX
943q30bNbnCXB3hUEb4LhRFVGRE3qbqR9/1E/67VVf/7bh2uDzDW4yTMv9II8BADtyol8pyhPnMv
Y1KhbkIu+gnAegvD7fE/GiHscghmwtHjUTLbxGQ8RBD4UBxMjCoprLRt9/iW/kWzSwMKYrh+UHBt
d6yg4kERlNyqGQgd7A00FKaLlsnKI34csoeJGgZjJPZ9oVchkE5mHsV8gch4HGWImKfSwiUqXjbX
RtBx9cOLtqhXkaSmI7SBJ2sS89xPgDMsGN5nG1KqrFG9Yp2vw37qCihLt/AGwjsc8+5Xj69ZTG08
HOPHrO1mn8/8USCZSm/l9l8Xb6WIbm68Xf9MXa3gCRTcVoSZb+iamJM2JyLhJUqpLELngvg/ZRJJ
dAv6jpUKirtL4O+Zsxe2niYBw9aqwQiaAYewM4FLytjgBXh5YNPFG52lCvRWXjBtEsYCHILCo8rC
bPjBGhVWUphbo+RheitAzhL2FAD+ODvabKxsZaDXEFIeIW9IqoM+OhBSyo53nbkwD04mlTcqGdy7
5P8YSqT2U/5NzLxCD2F6JntLg5FwMJId+Z8hE5pPzL0rc6yZXmH5b9PT4bVJE+YS+jvKJXzJJ305
i8mRR+TZTkZ9EHM1eDFoAO6CfTKKI4nIHlwVEEYSpjcEBPzotTsoWNh7D2xE2NjxE0Enqrsy0Rep
I3xvUUtYHu57kGCRV/fsXnQoA7ywF/Mfzox8cX9v3/Iq+wKMkO9/yRdAQD41e0CBZATumVoBxcPz
/7Nc8Y3p4CEwngJj07PYY6YP/wxFRNK0EkIYxwITSy/iUWm5veIseizRadNSIzzGw4fWiVRLF+qP
85rn7m43We7olDJYLWxIrE1sEujScfu8re/bak7aOKR1wULKmN8QHpwyjv9ckrMg/WZeHwLxeaBL
C8w+TtImRZdLF4eInHG/W87LqyAF06nzkejX+7CC4s4XqSWALIYxjQloO1p9bdt/QxcJ8FgooBqL
xPo6vPYRbgXJ+LrBB2i8Wh0ICJyQdzb++RGtsD5escppLm0kdBqWFwL8Iv6G/wTxGlMxWsYEgo9o
IY1fYzec7gf1SXfLqGzPw4gWWp68fuDUrcxNtkera2/a0NzUh5be2FzwqVNOFb+/zdVTtjcXoAnJ
XKSMi/dU9KZwtQicg9gwTdaiUEIIAGcM/tUWlAIbwE1yTtYpRCP8IwRZS+AZfBfDiiUl1n2JXzjf
KNLGlAtp1aBqtLbTF/RnngF6d49mk0rsdaV+4R/0F8seQ4Zqj6UnIXjsuXiB1rPuq/u6bUjC2zBo
uIXDwgxN8ERgmbkSTiBQz/Mtqv+9jQeUcLETbxjAX2jNBM2c1B16acHnaubURi+MqocvLN5UILr7
F5MFfdjJ5YV0CAOiuoiqmtzN+XsZJwCPERPOMtti2c3c4RUafWgibUakRtqQHb7wk9DmibErsNDc
2RwcnNXZWsYgErcvTGi7o8zgtgglUuyQL1HgvkKChHNlq/aTRPOfTyjJx1SzZraJcVqm5jWGdWji
6VSlbIdBSfLcG9lP8znm2neqfffdVeOcjk+vvWRl87eJ+tTG/LOVZr3+barYnWMh8Ui4wsKamDpE
cqx37LxgbnZQKfoRz/K41IIof6ITp4hPVdhZAA/4nJM+2fXETSJGwrCnJlmikk9ljer7GaMkRTmc
LJKcBmpqw5YxGgTgL2mOQ8b4ual2sgUNCA89e4rEO4yPH++5KVaPheaMpq8JJK7klKAvkF12y3E3
s//uG+hhHNIodqg5xA/dFyWTnNXgMgNzO6hmb0EXTVayz/mBv1Yg9EOD+2hm2N38Wih90e4cKdT9
G+tEXZI1ta4R6sGxFbowBHqwlQpXKNs4WtA73EPUFMiiMBkZ/5NB8UzmlFcqhEEfD0u0jZAw5SEU
Rjclxmt8h4E60WfFqV6oM8JsEUB1JJtq3hOi6rccqc3ErpA5tZf3B0f6SQkToZun0xYVE7cfYnA6
h2m2gxLPxI58kCqwO5JqQk0fG1hypKGFEgs7YoQswiyOJJopgmuTCWXu4x79pqrFX5iyoAvJpmGs
CS2kZ//PotqcMWdgFMSAvEU/IgUv1JAMaUpOBKcnLJ1JMLpH0AfS5PqxxXiWrCz4AQxuWl7ACgAY
FjgK4LeLsRP+StIP0Zlvlf4NZvgicX/nABuH3L3Izk7QNAE4hTMahltA0Ui/3jib0YH9s0uzITZD
7zAi2vzBdMk0IBL1qCNcQP6E3VyDzr61x92lgDoBcXtShQbFeq+48jmlKcFqFmEOZSlMEmp0yeNx
KGuHR8QtaqLeb8cgRSBG1IkUkdJWxhxIcxh+P9XZ668+IobGIN8UjaDToVefMo4Loaml4zD6Ohde
jZK/cpbnaLezzpy1oHkd6SPOCKfLFK1y0YxLhWLGr56edZvf82hQvGcScmIaDUZ7XoqL7dOVAOyH
QOJxEwe6II+BOrsG3CQrcAhQD9bn9LMzcJ3Dg2EOa5CyVh2Xw5LRe+UZDNchTzWMYl1K5+ex+HpA
M4GL5MFfBkAHCUpdesf7KdVcbWZjJo2o+Evjlv3V8k1rT0h06HCj4t3izaMfALDESxf2G9UcA3IH
5Iv3JIPD3YqSEt5oh6h2BHnDGdhdS4/PD+oc0x0bAT7CbmpTEThnfbwM2xlS1LxYDVDXxBDH5je4
zEVofnyK8RZTUhXBx4IH5yWMah4tSLRgxNiCCDB1rrMu4Z9+ti96UDaW/PumLNs44JeR/UKbvp6R
TfNcnCvITL05UbGPJDsKo7tdtVaJLgZOTcYEwhI4EKdTHePuzksysvgwhJyW8ZdNQYJe8PZl3pai
RX2FFVmj49/PqvTcsz8BBr9qrHkM04vwGUPPcMzKNb6x2bWHqP7g3I3rgdsVB1xojn6Pm4viE8sx
PkdnPmGOj2K4gfT1T6gwOwawy10fcr7Fk+fyvhqI3SU87sOYhPwRDJRdZvpYQdbt1PqrehCSKTbA
TOCFDR/IHwN1imONlbko2nkdO3g/3fVJo28pORoykvBW/sxyACRpRyZRxTgHWBNNTitsdLk3s0UB
YoyBrOpxBfs26G/7u28RWtlPNX1SjXAUpyYilFRnCV1NzNw4FREO2MF7p0J5t4554RtdSF0qS5jF
OvT/XGX6r9YOVdC4ByRD8SBK7lfZNCUZB+EMRBPIox8vQV9PQYsMZ/6Abc2AyIa9j2OgoAhCuhvM
MMVn7B6+0NoxwmzoFe0+0Ltg9Pwp7G8sJ0ftufqs9LCqdtDeKtJTRs+LBMU1xSfiPlWTwAJoRUF4
D/MysFiiPa/kuctuFH4s7tqTkvcYBdNNRn0mIc8cHDphi3RTe9UovaveOypyHEtWQ0ODRMy0k73O
T6zURAehRrH0Vx82XTJ9a98NHjxMW6nmvxu0ZGR66wFzGDS8Ju0Hj+u9mwRHNU+RPcrrio21wIsT
raAjOgcsQkjp0zzEFx1uXrw9YAMnSOV550LAlrlxpDE2WvTwzDELnGF1t8LdIY90xYeZWqFTsV2C
D2KS0kpCqYR9H+PODwQU5s8jx1KIo3KkKzTMFpUKuxGlIvXZw9dkzy69EeKb2TOSV9A3O9Q+EC9s
V76KLhcbdxzvQHNTeE8uzRVNUMlQKHZoWrI8InBDlUhgW/MTkjpp8PwlpQ2qG9sWF1diwu/iT4nt
b1L6NlI8tL7AsBhk0NdwZpaEmYbGyHmoIXMxXjGQMJmzJNS9BcTu2gSTv/0n4wVyYxqyZcYlZ14u
kv0GqnwMnVFUNfR7LoWERWxcLZwUebomdeOXaymkxoVZ7sI4/2cyE6ioEeMx0EbpPrFIexP/s8h1
wMAxdmLCJFdELtyXFYQejrEFLSbnHu3W/EUdh+mgfBzFpyGd5p/fQZQzYGCCnyLGe8XUPry3w9z2
RY1X7LHPNc83YDeob3QaRB/t6/L4oka7E6E8ae4RhRvrgtYwg5sMwvJgzvt4+Ek+VQosN8IcJLBm
xlpvxUjhizkmBLzU6RYfeFq6a5U+/fhHde807SLClYdyMHTlHGO6UZRRDI+XwfrDNaFirUrUcmHz
3aw1zE0zd6Av7XwG5fL89UfJZjGGHvm4xgJLkEeZ/sQkCONZcXdaC49Q1yR25BY+P76pzfg7/+ko
bxi2QMVRsRx0YdZQnSDDxhgCxs1b8Gtka6ZL4Sv3bOOa5TSp2LhIOkQ/kKE7iAf8X7iF2k/5OCgG
tgFJtlTTbiqr5ldS+bjzNxilyVBUXl/YN6fS9y2tIdTCGtIYtryu7cd2TX45WT9JqARTMXoQe+RW
xPHAyom19aPDGLT6sYDg7PoYm0dZXo5ue6vZtCMcivlZyevxkk0idlcDD+z7IQVKZfKkspkqgRRP
gbp2w5yA5383iX0AWaUmnQ53cNMz2VjMTQCgCf391hDCIsQALM4cqu648NrU48Kl+MwC/4PzztJz
eaKR7RG4ftdre0dyEUDnAM8odVr2fxB73AKm5Zpb77Prf2vmqjhnDEQycVarVC9o6zeUQvptapSr
lzp9GREIU/mBdu3emE/Dkse9mukwSyzFvtttOhe4TYyu6GE/DPFIvc42KXhM/PbFPfam/HALmRxV
U5QPVEbWuq28VP0qW4NM1GmhMUySinmmPad9LYkgjU+/fQ3nEq0E9A1NIh6mROpuhE9zYkGqMC5x
+8GPe21JAIJ+XEaDcbyj4eLgQqVF0e+CApqJOwK6RMbH20l1ZwWUMe/BB42sbiH+QdVmFEoLefke
hFsUhOr2kv9Ut6lUFhh/fzcgl0/g3bcvg25qFCUDNOTeJ48rkfe29Sc4TJBVb26n4TNnXF5Rn0U4
XTsPUOU1GmmmzNsEkWYa0CsyyMc1rWd+cRrQYO6qaPRrOUdYc9IOBmnQHWBFR/q6JoyRDsK3PGn8
S6LFRvg88dp+mmnvw245y+dhk3wVX7e/HgCJAhRk/lgAzLqEVepwO02AykmCOwFaEoz8biEMieHx
m2pO8n3LHOieUDNYoRgVZ6xFBD+sbDL2imCkuC/u0luovScfC9rmTDMnozrgar5BjLvobS8ta2GM
IvBcEEkZi0LYTWTCoWA3kQz4oyePCWE40GHPE8qFtXrlU56TIiLiEEmX+/gvOaTwwAGRoHjMmu0y
xIgdN5Yc+BcuH+dfM5fgq/dQfa1y/8iWRsM4Y0egbXVto9f7/AYX0R8bk628JHkaXlnr4/Nm3gmS
pD1v4Mp3DoIJteFORgQTAv0ASHUrA8vECkEHR/GkwoOu9DspNFqyBtllZmR7gFYht7iP5jJ6NnIf
RYKila9GiocxbpwR5iLcQjWaQoqdb/0XpLTihGZkjFiWw5xRW72sTC89ANdpRHtexenAKfae1QRQ
odzEa+ftk7UUA8ODkZNqCAOnJfiLP96r8lQY+0BGPHw/fsDFvI/ziA3H/rYw/WiIFHASxqwas0y3
ZjnhvUSj8f1qRchyi9aSmQUGmBTsHNL49zOEayOKDZzxKQkkjdoA/UXO8d1OYikAo9OlyYtDcnDV
JryZHt+YUl59Ni/7S8Ksq170LREm3kvxUubFg3vDU56Z+cut7q4NO4IZ3cOFVaswVyLKe+QfZV3Q
ctWe6FYiKol/9T83BtWYkuGV/cvecmd+o38XSI/jr1dzUikyQNfxHKVEofKkrEEvVJHr5GTIA6/6
SHhByJRwDTZrYV1FTGBriLAMHQivxr4ZiLwPMrb8ih6KZGFjZQFVNRyiMsKle/v1bi1HPTSX/Jpt
yQy62Cd4uZiX0OzgxUF0IkxTLGO29VW+oHLgi6Y2jmUnwc6UDtpkfAAsMv6gOcDYg7IO3u3xebzz
cOwBlUg/ZV8TfDqKbRljMGdEfByR4yRiaIx5wy522INqfm/3ieYHejvLHeYYbx7KbPYMNvqUgFC0
DpTA9IgefOZuJFjUcISMwdGZWhg0ih5j64SEDvRpHwLJvAH/XkzrwU5QfVikbOB4F0G/fhLTRF6A
6j1eU0LjMxjttG3Uj4OLhW4LY+2FvTPx6AC+2dX+TjfdiaP+J96//rJoaeLYCuZUXh/L4qwKC9ae
VGvGYR12PyLNhMpIF28OzhzELRJETRA9q478TUBZZTGuL8zcwBcbBomMGDR+mln9TQSsdqxP6Mn8
m/LmRkvk4dbVflw+VNGWwJ+HiEFwxTpOJ29YAgzOMCpkgAx8AyoJmI8WKnbxwwY+rNbYRR7szeMC
MI6VPtIAUDxe3Wt/33LOyTCErthO8/i8VJoK9g8VjyMtjEGL2XJAUSHt8+bjhCa8BM0F8uTE6S8o
IxmCHCwo7Xstel/eh+RsnBJeYYn3AaMXhqP0zrBhbnQqoop+Uo4IUlOOTpMaEOY/JMeoWGPSGCF0
ZXeo2UV+64i6W5TVja9B5Nvlh+G3W93fYzYRxho3aLqfOdMy2kpPvTsvxR1hy8rYEIX83UmxzOPX
SPK/3qLf/JG/P9L+jh8wxgY4HeHvyXlLSSXOQ1GiAXFwskvIVdD20IByC4MIMgplgkc4z7/4XnZM
2WBm4MhXmxfJG8JGxlUcxKiHXvL9by5FagN2EcwKNEiyoAR+TFBkizZLq0PGvrz7SelwM9SIMbiq
T7coN0SkcZ3YyTHqpS4XYh48zIWcbcLWzcyDtya5UkfJHFulM/SOGSZ0LZIDFzsmMIcJLzatNuko
Y9pn2xZhQLTbFk0HlmgU9SBsf0orcoOKc3cV5aHkFoBRzDdOGIFu36t2h5O/ehvraOHwE2X6eQJC
yNktiAjFw42BJ32P+CVNBDSCTgJZFvSA1S/8wSqcF371XZIBrI6zmHi5cXfEK+wg/2IS8oENqjg2
SwB6ZjDBYRR4C5gcFTPuvruYLDFiqSiPxsm+EcHpiFp6/EKPvN8x3Q6dQY9tNVNz3pY33IYuKvC+
Sn8MXWZ1mKHB2Ww2KDGeRqi2tDLTDDmfXkL7sjcvnCIZp7Rzo15mgFtXzrMqmZq6ENxx9OCsg7K9
o2PLYcM+IqnnGJg+FI+G2Obew9L5FlXDLk/OMh2lmLJr/muECy+WO4t3P+NcGPUkcB1kYelPp2rb
U7y/IdMgPYKgDQEHo62SMwGimeLpjIk6x1A8iCucGB/FtzDMhHYMYa31WymEU31PpiB/pG0y3H5i
BgOwVSKEcQfbZRzMI7xwYdFCWwFfnLKNFq9AmsnaxKzdvA94SDg7HSLWzIf6oyrwvjwLq1VmkpzZ
nCD4zvL2k6dztoETE9pVNDyEWrG2qLMomgwiOwaCdjwNP1liKWXY+24Lb9MOlARrAC/DUoY92PBV
pLCQt7BxN53RhTBjJpUY2ZmEo1HTtAJGQkeuQZ0ZuS8grSd5IP9QLouaEzo3oYtYJuBJ1AWEcIA+
Qbd9YuwE6ikT2ktsNjJTcdMj+R5wTPy4KCw/Jp2qxywrZdZROrUifFxNjl8WTu7wLnEuMv/7LIRD
AiWCSSzXFI9TW3aedFxIWFF08e6nPuci/nlsRTGSEMqsUozlHnT/iuXboCPOq5sw0sBiSU9CUeyA
3OzLK7vxILAZWj+de5MDkrEgMZqSI46BzkdcVZBRR5MohXcM6FguKO0lIs1EUhCd4xOCEHdKNZZ5
V6m7LI+vYkKKqBV8huKtMtACoT4JsKQRklQYzHxIbix+T/i0lVP2SeAOdtUMFZcoyGBgNZCdQSFr
h8vHW1E/EQzAIgGhAnBzoPPUqTeQtPkPBxosF+BsKAO8ufnbRwZigDR4uuQpqiv+tgMJKy4mwCnZ
0mFFLiiTGnKLaVBEyeDcQDRHHs0QnRYNFgP/tpq0AIi9a+BgZwjUcW42Ac8q+klanTvh1RNT4q4J
oLiNsPnqicR28xaMJmwgyl8dh3hm8zp6EqqKOtLplxmGOQ2SQU/5AT5ikNEdYvZmWnqc9z7OHZy1
dVoiLAmBQtYB+hyPCeX2NCpruladntAj27y8h7AibguTdkt0625pOxWuTZzxDOFg4ECrEiX6HXOY
kiTq6MMpy2DjBPvHgBGJOyzofueYLElG3IBAVD20nyNCifCcdHR8gxEZD5C1fURCgNsSwi2QSdiv
RH4y42BSstEslDRetWknfEYjLoOnn8OlEKjLRT3hOERNoIEqJczvhfcQoUPsfpzLDaTfmkNxy0hN
WSHdaA4FTB8ADIQcyAU5d/jwonTweeCEA80/CJE/EfQCyMuyKzYwmEQWBxE34LEJW9nLrbfNGejD
+r6hX+Dm4aJyzLMaFSfZj9hD/+FlKsAUNS+9C9APddnL65nT0FqhJ4H58e8fMbxqYEdrTB6dTIwi
Smt+OzTCGFcUpHKgyndTOEF4BBXuvL5DJnBJXa+xh4VAD7USxBv1CvUeKwleIP0kJh2cfBnnOZb7
hYqrTpNCfmD6hehj9/xNf9IfSFTon8C7sFrHUUFj08VGMEESTS9Z35xmjz5RJEDx5+lCV1CpP0bq
z8Oe8nIHpln41XCz3W9f8AsxdXnQ+yEV4h9kkGD49eZW+27Pyr74UVAqYHBH00HKLqc0igDELFit
dCEfyrQEDdvv2EIBhm0zZSOnFZ4SvHFowzjSGCcosGKcnhKA/WdiXzW+GxkmkP6qWnbcVrkqh/UZ
07KSm5m9FFkxwX7sMP8mQArTpw/8xsedcp8Uiwerjg4+yO4hyE+DyG9M087Ih3u8xbWJC4tzV8zp
PwKcMgjxIQkgyJBgQOxLXTpdtgTz7otYSOzTTdeiBYB2R6mQ0NiDuE8ApPhMWrlKI9QhBIaoWNWD
dIx8kBDWHuUTn5TFWcAx5Nw4CAqXap1bsFSmvCytdj4Y33JjYJoCFAgxNXY+3EWsaZzlBygPYjuh
Kst5efwgrvdWzh2ArelPkSOiiXL0saYL+daAbaP/QjDIdYLaCqQ8A2yrovzTp0OH6yVDkI9WBNKt
2D+UhdKzp7P2EfHRB2BNg6UHZG7IuX9cHSjDSDhAdlij7HcQj1ipEK/4evcNiYIrwheNvw824AIG
EPg9f5NKI/5U4tfn1EPfwfK6/9SrW8yItan8gu3EUiZ3aWdBhZsrEjlu5uUBw1C72ArhNI9luW7m
9+WTiSmrH3WCSdOAGcQa1f2emq5aD1TTCHJfZ43qHDuMY79V982aoo7UlG137rfKDov+U7sSbCuo
VcjfcDnY1CtlR5ytwX7JbAgEbXigiFyUgCMrlH3xV4vfgTLrJyLElJTLVbuEF7z67FLaZwhglH6/
IIP17kV40ZP8qyEyMegib0hJfIkqhgFXb89RgVSRskJHwpaESx2O9xi2Y1DFH2B9DjU4M4AIJzao
muB2MPO3D5By3zHm47R5rsST1GGPkhwelOXm1Zqnl8HHDPGm8F0NowiwMnz5gDkzh7kTcAzsxFfB
PRXwzUzyQZ6sPxSYf7yVwJ5U8cx/pCUzRYiTr/WTFK7hu91xh+AowGW2vfi3OrL2F9YyDqWvfqNg
DsXU0deW8t0d/dy+GWtySCC94R5rLNFR8qLuOjVS8FjJe+P7BUYFkIC44TM+M78TVC5eFVjnHxcY
V+8d8ONzxeKRDZHd1//iNB6UONgu+619aK73H7pKSx9LFwSgVD84NjYb+ZvYWRzw6508Nw+cSrzp
1Bdsx5zfJh3ppVo/3542q38tQ0CRWQldAX1kFtEAUDdl04TIXFbbY0v8KXRZiHZMD9lUuWbASmKo
e6oP2sX0mTRa6Rwzx/vPq/79wCmvH2dWC9eUP20B0OWyJPgVQa2oAsTdLodsIDaY/t97VRA0BMuA
8Pm0mgqDNf1c/d2+qj8OPfmNGeV49NMe3+7+No7QdI7n9DZjVJK/UUTp4h5RF0VfX1hCjRywguwA
S9PcMaM1Tzry2Is2eQFCZNtPHtRYKOhuvzI2oAblMEue4X1dgIaD/NW+vu5C4xBfPnOcXp5XLFQQ
O15TzD+uGrsLzJh0fD9mX0JdJGKyoYaNi79mGAOpwy0HKaCO0S2HU1LFXQHHzi/uoxcgBVTmh2fy
vg1CLzDHJipxpW0ckJTCcLHGOw6Yjzki0hzicSGkzlIPmV0pewwDekQHD0QOXMVk07PXjKhFlvbP
kM7ZYrhAbNLWnpc3gu/UudqvCmCM5IFUNE1kwVlYHjK6+cPC/VRezJV9QmhY0S2RH339bPk9Kpxr
uM78NgzS7o6xLw63S4LRyOYXjn38/SEpyMYOAZLIWP0rvgnaW6Q7GLuThs3jvWsW7VI5FHs4e1j9
H5SDfcgi9UuGm1zOpQ28z7OQTjE+pKW5Uttql/7CkfyiKKaZDIGNaOqbPX/xZ4T2YM7piko+/WnO
0oG9CRt2sjiwfNpgog9FEhI6reV3u7r/tLx+JsM/+r7b1L9i8+a8ZRRCHOhXFpkRkAfUNpE6T0UE
CYXiGVoMJKDR4rNR1jm+RenlLoAMCzDhYC4eB4O8qF9EhfLqs/gs+o08yQ/Gr/4rsYXQTXrYIIkR
0vVzyI0g3/KgBX7dnsyu3O1hii8pv8wDrbJ0qVcGku78lP8+TvmJ7EOfXp1JIsYd/BgXgF+YXp02
XgAoAg5AfBKQtpJhZspRDxvkkC4BvSMWMETDPgUjAHYU/9CvT9k1GVFVazZ7PmdcKV82cJB+1H21
fp0ZgnGVaYl5nmKN8QBqcv3mqpqf9F52DzLbS7AkF5cX4jn3OfUQeXt07P8ezkYWSOvEvBDYGLsD
2cm7MYShlmhEk9rQV3bQlySMH8iYK9gifTYI68prEcUvtKJqzpqvM/eFTpHETDtGFf3scM7wZJuh
lhPjbfQfTfe1lFq3RAH4iahCMreSg4iIGG4oFDcgOYenP1/r+cutm7DWzGvODqNHIzYiamJjAyb5
svUo+cp6ywhXL3znbG4yeBcEUUjz9T2hEBbC7z8cHDtsEJlvA/w8/Uq+sDUYHBgkwLBNiksUROme
AQv6VcsK3/Y94yP3XE/X9ChTRHPNUBiyZTrb2DaZK2jtOeCN6q2feNWpOOIMs0Rr3JE9+6uNk4QK
6qUNp+fJT+m2kFW+fJ021s3cKObjRZnV1Eu+bgjpS4vu+oOVQwK07CcJSBeEt8re0d+9a7wmJx8+
vXUgj9hpH1hKJjttTI4Snwq4NHKjz3Nn8UVjmd6fP7bNKaAWUPd9jqExJGzpSlIvu42zo0RTuUgy
FcZIuIbFF5UX7orWeyQCbMY/b5lR5iUjc8X7/inO7FP3591zNH2bvtEXDJFZOvZyI+CQ1OAyHg5+
3rbNbVMW+3cmm0yhZeYvjcKgMFi9n3tm+K6vfd7etW99WBHbfr8woNHsugb41JX7pL/rVjfvhVGI
A+m2M+TYO/Yuz1R3zet7fKdfUbRZP/XNu5W0GV/GUBfATd+WirEM7MQ4VXFb4/JMJjFZhYFzSCa6
xuJr3sq8HD3yh+6pe32QX+5x1822d+Ozfky/DuPLs0TfhVFBX6ZfccPfKGyQInku6O8SRUY+k583
I7F6z7xsxrt3k+UCvZ1cEaQYIGfwncyYFBf4JNy3FPP+z5c7bEXtc88L5yHRZySxTC/5sHvfvGdG
tI/U4PxRGB26+97mPU/b6ETHubNsldFkIzNQ6A+l9Pkw9srGddD0wmD3jCn5iST2mBqt9/e75+To
0r5rowAanzvr3lbyScM3Koyu36u+EWRkNOTDgR5dO+k2dLlRHf1OUraVGyU9QkuukgFZoHt6zgxO
49Tork2QGN6YP+5To9xg/4SeYdPlHaThjPOi4uLtbpwcuGwnB9e5lhwZqczgTA7o7hqEqvwXQXXV
T/7LdFaC6s6DW59nc9Hnfbo+CFUeUCrzj6Riwuz+afGIfOvl5x9LKw9flq0RKRKk4MddZ/5wxx94
fF+0zu8U1vH5PYkyO/NcwP6Yfso8MwGu/h0+h/10R2Y4fRP0vWkdz2ifU93l9DM/k2viPlPdtK5Y
iZnaKils4GeExJh0qtcy/toyTIxvuP4bk+4VpHtkLu+ZkSvBURes/0dU3sGaG4jaeHesRgz5z2Bb
ng740oLLu8RELDFl6TVYdQ8VoTY1KfNEwdKR7yN0FSoC3XZYnysian/ffonqKR+a+3cBphXc3H5z
vz/ZSAqBsowh0v3xmawL0hpQWf2A7D4UUAAf6sHMl+rKKSH3ULbDHVYs7V4z3cy7lwLTAao6jlw+
mbAvcZWwOvUPr4cWsr6XIYwvYsQKTHyZCx9uGfeVHFez78OrOyZPjK1uZuxhbHYO49VuAT5XH39E
HC3KQdOzqEYsclAU36AiMJiVIxHR3/tG4KkDTX3HU8r4Uj19BvYvaMAL8hUF6jk+ERCLHHLYgOYv
yxVsO2R+IMA1Ew6Dmzihz34frLl7uY+7J5WgejSe913CvTH87naIAbhhhX70F68bCX6Q0JFc7Ecs
CqJoYRRW92EA/+UwYjq/8LM9nV9s3iQI2zUczxFn5P7bGDEFb36vcELfPufQ1QIusp3NKxFEeflb
mbFAkAKtHwKIQMCURzIYpu8n34nbvYvDNiZqjaSW5zqoFCR8aaCMrk/1W3YhsRvoLwm0e9hw1lmg
49lTxPPe1bcPSBQ+9w/LpxilGFZpzFrpkBM2j+vm9WV+kdg529ICCg2p5mX/fSfePOYEDEeOshmy
apiFmBuzIFxS8mhzM2+uvM5DrIDWPx2egyr9+MI4lH81CFvfurXSZ/6DeZ/Y1IuE/9OKmQi7JiC9
FOEl4yTYnD6yDTUh883cOP26PO/CUAqvhYkGeAzEjqk/lYnMTZnvR0esF+nC/ecSZbsoQb7ip9TL
+ePcS7yeHo8fuZHT7CH1zSLmyPD3MmZv/5NW+tfvbDvxKpTYYQL67YRzck3fft5IEL3c989Xzv92
tmvn5803l35hdBk7AZwX9uAxipykI35khyJ1iOQ587FgxxCu0Oc/uPvgvxXAYcIzP/c5gJz+Yj1v
n4EIqVGLdxiT6fu6sx9JBgo5/o+0Xvwi3l7sNp6qL1GCxbf1KPtW/GIrOv+LnHqJN6obTTLkE8ay
jzP89+H5bGP+2T1md+/r66l5SzlqNgdG313nUPzaIxi7bN6md+NpNnCUi1uLsJQ/iZr6PDhCORKX
yOrE/BZLNvt19ikPt0L1nX+zufLvJDP3jfK+ZnpuGWy/DVRZmU1vUskP+0WG+CwipRIZbrmo3Cbt
xLZJ8lpKuraorTGfrR7W27bHlExyLrYPiSdUOetM6+7cLUrCdQYibt1tm7fJgHgE87meuREbXTkl
tnD2vKMQpOTe2X8zxO/ICMQl0HWwwV2WNXAj20F9kq9S46wMYaxsQcTFO5wemcPguCpfD4PUYZy8
Q39xXdZXOV7uquOTGHQTarcvn3tHuM4Cw0+AU9npE0PhM5BTeRpkOv9YuPsYrmkXl/H5Tq7qWupQ
TQcyk0lq2FhAvYoF7K83NedYmq2WAHNXL8556/Pj7KVrhlywTNcIlCy4aVYRwqew6f7P4SG7rK72
D6SVWXkFyNm79B1su/3DbthI53BV5KsnaX2WVahW0NXd7blwV2c8CFtSjlPHY0ydyL7aPcIeKC1y
RDJcv4EHg7xdBNWlNf3cfILFIaJNRQTHF6jQ56XlsTKKbPNDRA2F9uFzj5l4WL7LPchybGRg1q6L
7mrSZh96mDzMvoPo7Kwn9k7mMk8bZysOAuHCH5JLThM14WPM9g/ZdvpYM2HH0a1xGZbz06ocj8n3
bKF6I2Ps2Y2+ucsgZRnxwl27O7YQXnJBErOEJ6l6Xoygsak4Rm9yI+I5IYz04/bCjnwyrRFj7nIh
fyV27/kJQJpU9KAJwDPpWnpWMRaagqNKuuKwOeOYeACw4yDON+0794tn6OVr/n5H05LuDg6lJ52M
/eRp8bZABcOnvhReL+Kh5u90mgS0QSZ2f32ZXPkwX5Oph32mOTz3bvtaYQWtwb6zH882taszdNne
i/ch6p9gOKuCJfMCrvljpCG4tfLZiiUHAJHD4f8DhbXq7ju8kkz89A8iHPOyDYHPk9bIcqLHSJvx
ieUqvmTJytokkGMSR7n8ZyEH4rdi5+GWYqtxPZnxWGgREVk1oPU0xCcuyDExFcVVVKTWuJuJoSJf
EQ5pU8Z3dhVOxXV2bzHzB+DAgUs61bQfsDucpUAM5M4ZOsaQV4n3TO/Wq1JIdCE8y6Vg+d7uBT4O
2WjRpaK3OFSP/BC9xbv7IRA1wcOoLnuNZ5eoPaRKY8pmyN2XQzQVASz9m4yaucpmVTUKtiQdzS/a
y4p695rGD8zbR3ph6e2fA9BSO0gZvyrLXZdjbRNQTR2khyC4AmumYjuZpXFlJWJTIy7uxqnffnAV
uIVXPNDlqnGLlUPalzuCUUw8xgqClE+7wpnCj+fRpSV+cv7Q+S/Dmm3CUHJNG/Ro1bU8/aLtrWF1
8wKQgwMh05t0Mv/OcTKsxtvOYRzrw2jnqxMwbxMM4yh+pEjdDgssJcM4mBReGeXGjsxzIdGWVfBt
nM2PjVsvOMNjFmVZxYrxOyNTqgg7NuKUm26XbUSWCMvdI5NauI8OpR6v8V170Qdq6RW/jiN3JN7U
63//ft5/F5tmbXcWfwmU/0cuyt+ZIIqHKmNOi2JmZ6Wq55DTzQitAfitAMoDqYS72q2pwNzrmoHk
lTfjoJ6rvX08rrQqDbamr36bSNSnQVvawqbgqae1TZcohoZo1V+NkyN2UdaKsz1WbrUQ3g/9WO4d
WbLHLCsm5irKtqOUeG54NES+ODtTmh1mQxrstsf6b3WiMTp3hv9SldRoBqoQD8tm/KtnM8XqB4VI
KbSbflSEcrebr/68W3AWPdPsYrztmWT7eGZg1YCksPL66P36O4rcDz2PWTwFLLJMkQ2GSATP493Y
WvIMxpoemxIP6GasyNV4Nf55D4XmnVb9bvhN7m4c02BSfpsTXcAiT8sb3nv8t0UUnnIv32/lP1ei
7nv6DKcrNPnQt1bOHT2hPHuyNpyeoq+A3cqLsVXjDrVZSZPbvZkw+jji6ImDLTtvdQh3WRn+08Ta
cXAcHNrjRFmAeiPbSFRRI7UXiBwipcKiNhDrwVfH9PnvfN8aR9aDbDnRZ8S33O2MQI7Faqb0UXTY
BNULybLK67fP3I/Z8mRaGJZa2/vHPctciKPFji35gs/lM10VWfS5Mqg/3etITgecFrkmj7Sv5/V8
9VwrDMih85f5yx6vHfNFyebjjN6T9udMOpkmsqcGpghcqaW7R6wtaJXkUADG+mnn5ZrgAJVdQs7o
kjbLr3FEx0K8iOzEdAZ08SxhVBCwicvnpiEBQxlimsTH9C4ajxOgeigXJGNwXioJuauQ/B/cFei4
Za46WsLQcYI5l5bGUsay+8draScgn7oSuwEaAtqVg6r0SAm6tyuVvtN8su330bb8EhTRMzFDjqlU
ZDgXs7yrU1SrzvbC+K7jWJepNFtfP+CRlDBp+0Q6x/E63tSl23kYFSs0m9Cp8AHBw6D8mbzc3BWc
QXeld/nzeoQBWYoeRbnUH9HyNA+Pc6lajx/Xl9X7rWHj5njhPTl3zh3xilUQ2CdqdFc8P41/39u9
5wbb5l2b5aRDoR5tupmXU/+GYPEiuywxNM6x1GDTlf+TyeXnfcVbw6swuLSTD7lBaiC4l0k/niQB
OXwxuX8OzcPbtZYYs4mXck/iiop+U02OuMFPaV3PfWxfE8FZx7PqrxjkxrW0fvp5povQU7p7aeVw
f/XZl+Bv7sHlpF7l1+vEagAoa5/a0y69a/vCfvQNC94pTGDMy5MXz0ETbIbVc/eav34tWtPSofUj
DTOQpMzFvt2/TJqZ7u7zKFxKsiL2WaneU2Xoj1JatenmnZiT+uwdFvN2qazP94t/ua/DQxG/xf2s
vZcH6zDa9oXiXUYQQ9JYpvkB21dRf2e7RTXbyTbPb5sKkwEAYwsYh+IImclNv37gliaSObXAKKCR
zLoTpbOQdifbQ0lr2BbPCVRbP4/J56iuIryivOicmllZJ9eP1/Kyfa6vsGyt6i+pdlYu9D3LwEdK
lBrZ530xyl/t4uJRYEXFhbShzjLPB65rvgqOOn6JT8DJ2Xf6Y8efMDrhiKjfnpLPkCfW5QY44jXd
+8HP0U7U8s3hV/bf9S3P2SlvaEqwDR/Z14Gzi/cUEBWYWyIYG5ZtDLicu9Gj1TcI665MPovBfAyi
bJcTQHV/G8zeU/wQzUXH3Xf/8rXUWwZOAkPhHcWvnGsnHnaju9FttHH2D06D2UFOa+6zZmJaSlLb
WH0jQgTVY3lWw3yKwm7dPJtlOFB/P3HpGVw4L4p7oQsGcClU4c94/VOXSFPZduLc2tuOqGjPZ+H9
XI0gUHc2DV7y2dDAU4HhiJw5ZGt38E3iCuSSRmIBwfKr0meBkbJca0w0peG7Pxc8OsCBwrFVIxpF
NBSy9kUVy7bYzc3ohJpwI9ICgzccC1vrvsTbzwJv01xB3DzeXqHcjutS+nMNjsZ6/gFBh0918XzO
lbKfLCeZa9MmS8I/vlx2NaHi0/vNMzt7+vX8TW+zb9YQG7zwz/K27V9gdPg9aPhgFw/pz8+ThGbZ
lpoDDwrwyGBAHIdJetp+p1/VuP2eWBfgcPKXL9gQ4MMYBn7O1f03bAJnqrCgXLAw8wHsNjIpiSOu
nrPl/KmKpewXPsSwcM3cn79BDEGB2K7PTAKsTfbQZIDAL+ALIEWeXE6hzzCTiGlNBcQP0G+VLBdf
c8eyouLOOaR0qfiZ/fz5jQ3Lfy6f3PKR/yxKcoDnJfwUHDe/5tRTl5Yy5Mu49anqy49kmAQkhBcQ
A7ANMthkljh+hAXiY/sUhgPmBGoTtQMxXPgimG+f/5wdZ44MTWBzWD1msh75/q5xruw7u+6ktXlE
I82ObLUyE8zvP4uvVNHjx+5RabN8KfPNhvodP2zc4SdIvRyeT8+bx/68df64frPUv9LfX5YfN84r
IYq1UxtTa00gYTvN1cuW/SBBNRzKifRhrrCy+wd9wEmVzTdYJVghAEx+Jr+gMgDXo0Wt/QTg44dd
0MgIw3s/tTgGE19FHLmFAUNABg7juYhLm9LPmYX//is3bczZKm1rp3KRJMD/INumdSSDubEnPkzK
dG/ccCAt9oQPOlGmGII5QWUjLBWXOWqeZJMcupt2DrBv0wapcrYNsZxMz+Myz2NqCCM6sYuzgdlk
yDpWDKF928tWk8wasHNklBWMOaN/uQhy48TnmtuVCtwCRKndODdydkfX2R0dPBShQ7oc4iA9G/Vo
SKk1VV6Gcb6RqS+/WmQYpekvUhyMOWJOYzIqBaRK+CZEkaqIfdpPotUjIiXViXDn8tSIjImohjNm
fMfsjaXY1si09mYUXLWaES9JXLQsN9OP1H7je1q8q8H94aMgcyYrpE+6ErmdcpQZCfg8jachDZJF
M+KyQbpCrdu8hweBg2XfS7dnLVJQKHVKPnI8TrkwMqOU1bfpaqYmh32+azgKAw6g8bUzfSM/Zg91
OnHIkt/bpuLndTI5AXTSknCOcpYToBlamSMZHCbUsG5mRMGh35o8ordFxUPBJrJP1yhLRhVkDGhI
zNH+V3VZV8j9lDpCJ+zD8le7BFRL3Kpc66d0mQ71E4kzGvpqgMJVhSn/UKEHu4wuRJXxIvQEYIkb
QnvdQOVzO9SpqmYUyl0bN/uyAow3M4lLhiLfDWhI5lmWF/qKtvsW7HLdM7yamrqUt5IVUT+l4KIH
SsZpDWyrFBSxKUJTqT7kcgoUlJbOTqetmZwNkPWU8T66Bqpktn3tiCoWMN64tDOVIybYgvwnFa3J
DWYTVNB2v6fltnWunMZF0bMU30wpOVhMf00IVWrHWy0nKIp+Qsk+CaGqUwzmrcWWI4/wPhZAz8RJ
MPLNskcTOi3AIP5gix4vD5vM7sa1c7WP3SQKBkocz3onWoq1s64xeqSkWfyXLjMpWMEenHWCiuCh
kyla9G1hXzU7P/OeZZaetLRIuG16/6SjHoIrFOPpPntt3Z1k0X5OrSq3U22J2Csj50WTZePWSLxR
e4aYMq3qc2wvBjDXZIfaTTqQQAVhyqh5USHy4mxLSaT0Kc8u71faJCtb3tU+DX7dMctJTtZlc9vJ
Dc50m2NlcmpTwO2610X9thRIWoG7nC0alldyUSeXlpkgl/XpqbnsFTFSWKuJii6aeITYk5a94Mcy
hKxCf4mmKOgfrQ7bQRbmabw7VFIv64/cgBrL3DJsWieHxcu+0FqmHjwFhW23AB7c3xUbZrQ4qdl6
2npIzSrImZisrDtU5wPULm7NZKB5YOyNIWvrrZ8nDUpd9IuzSg6sOfx/pYWk5YJuK5p+qnlYTIBu
a2MuVy2IUN9jsqwYpmLVXGzYFqm21PlF31ZXAC5BpA+cdbyVPKY2BON3Hu34CzJPF+vXHpsqQ265
yerWkJ5hzE4rbmYNpqfGHN+qqy3YXPSVrYPd7HIDbvKIVvLVVR9c1ga8OdQ9edl2jhfkd0s80dQB
mFiMjj2h1GGTSD1s+ukyY4Ho4p79xdq0+ALTAPBPPOpYFopODa4Ddc45UKrTUvzuAjZXXkrJUdf+
XDOMOFYFERCNkY1J97NtM7+B0WKxKZnyfUDS5i3U3CZJUXfERLGgjBnA1Nz2/eStYkc0BrEW//lz
oJZ5LOoe1sy/u9/6jRc831ws0kpsKdhgA7DO6VIx9dPY5GEFz9O3TPLxNOl4cofCt8fCaFi8Em/u
sR+k2yrnd9b/jdDLZthb1myyh76CbonHKasUNOWkw5SRTHQmbuqZkg0TH7GVeWRaybajWXdv646B
E/Z3cpDfcCaraAe/20vHvnPo2wVsx6mR4g26lWZ3HKN7B6SdlU59y0p3To0UPUuON4f1DYd9oVbA
XLprpAZOyApjRuXUODSuo0mdUlMPXJlKGtfKBH/qysaYrc7wpC7eeWiNTRMRahu7aWVW3yGC3nZm
nqBt59K++PTQGDZPjTX+Z5+SOS4osUP2GDaN8LApTjUGPr6NMmb1+LEK4htxZIp2Rf3QiD2/IRnE
3zez+rB5a8f3DqeonQWsEaVsOz7Q713jry60r9a7kvYxasOmry4yVsSZFiVf2hqRrR4a0d2THgTx
5l9/CqI1VQma5pct5MT0ktLDaOlfk6KJefdG8QVFAZzUc/6PsrJeG6LRpDWsJQ1bUGLHWESB8eqv
BPaVGMnN+NDQMe+iyN++5prTcZSQR3cd4xZTkuZMuJWxy8bPpjG17bd3MiDELVFu0ZV5UxNTliqZ
VJ8XmgXTmvNqpZJ4n6xEt9V1MEQGyUPQMCBxsWX017Lo4d8Axz2T3/6iMo9L8Xyr4FYG2sJbK/tB
5e/37xMzZQFE52Mdxd+FavEHDKIuPdOYoZUWr5llNPZiMXg9iCHLVldjsVQV3CU6VdCEAv7aXPPU
jgGM5RGbIo2zMWkh5XWfbiBY9yLWWvQ0Vo+ukHAvVhi7gYWsL7UoLK76vSX+c+r+rdyTsUuX466d
JlyM6MmXUWGQBd/aeU35LUNj4tOY6b/6OG2su+A1tww7BWuv0Fx0YwQxXAim9laShwa4zu9welKi
ldtOrI9L24L+bUw8L3G/x9oJitFFDfTEzu/qi6+i3xZ4EIGFdW9rkdjD7a5mU1KNzonE1LaNJnWV
CdIx3fur0Npvh22YNGlUVuNYuVH334r4ezqjv7Fi//prVZIGY/oKzZyfmM44V37XYEttrJAujbka
Nj0Tv0+CLTO6Q6tt6tNq7DmLWli10LXHsuJwMwAxP7Gq7CQb6s1PNxZlzKqP/8UQFv6ZIoeKDzyl
tq9h7SNuMU8xIrESo/1BGs/A76YoIGkRxd9t76Slf/tNshLFmX1ciuZAI5DkxDNH464n7pc9pdYM
t05e2jYmiyOGwfnA0R/bBGI4iUL2Bi72mJiw+J8kFQ9CK35i+4qWn9oo1TUOQMiPKYsv/toYCJL4
+hrzHCVcTEMsDpN1KV9Zr3ygKYvuwjzFbvn3KqxdZDdjPvfIxNKPkVyNYz2vO0mH4rIHc9WJ86V7
cdatuvGz68cXy968d3UJOGp8yJSWI5Hf2mzKHaRhDGjsbFqLvQVgb9tboxIjTe36cZK9W7xKOyAX
i++kO2F223b27oI8bq66P9258pc9HmVlXOypcT/VB2ynGzcte4m3XX+pCZYn0eaDwALyTUrZA62I
cSnP0k14WOKfpZJmpekyLAeIajqtmSWTDo3MWe0ks+BJS8lB4mvXp9CsuifkeLIBbJgGaU2Ee+dZ
uj0t5d9W3WIVBFGJVVy8T1ssQoV/HLX5fSM5skJSZY8xFj0L4LioU5oETNnLuBeow8zJ4Mgo7qTu
g8awqU6xA/4fqkwUDl8E4XKgeH6eRffuN04nOTh3YNoEVgnw85hfK8sBKSuXvZ+PYFv/xc5uR98F
qwJUFGfHeLN916HzaH4R3V7KVgnhd4TXpeszaDtJEX1+eTIbkd7m4zx372G8THSY7uN5PA9W+6fc
P1dYRGN8voPkXAdtBg78JF/hXcMATqmJg5BnYA5FHQzmrXR720vlW3vcDSes5rOWCLMD1fOuYa1/
EAwufbUfRxnhv2z9IzZWfHfh0glWNJvA0uIsjBbdyKtQaMZaukmTPn3IoG0gmIPhUIwNxFbEItD5
RApN9A+HKqGFQMWrUtmPUBf1gmEIYXI/9U9r9fVvw/PU/bwfTjUPiiaejnHumikyFU8CoQtS0K5P
+ISof0SQvBM2VR4mg8tCIzUf6bVmOIBwo5MMedd6yCgSU+wJTe/g3u05lD29DwkJcP3N7QZ3jTlq
VsIFFURLf/PKfDzvGeF9rkqPTOwevA52JxCffeM8UI8OIhSyXomo8uVcLdAZVVDLKaYCG+xpx8Gp
fRzdJR7XGneTawrnevjh+EJETGhPvlC3+jwv+/uHR28MAUy/aTkP6CvyDuER2pcxiGgUnXnI/E7D
HNmRSGriB/G1avh0jLUjgTPon4ESOESUpVFcb4I3amYkP0W8UDYH/m4LIYSqPIs9ZHQVtM4/ygRS
IZXaJs8jEYdzeRySHYvAvWLAbtBbYVyOArXT8ve0aJgKo8xExQYka4cVc5i0IlgGwmzeoPHSy4MH
mQ5Xs36Ir4rxwpLxvSXjcYumJSLcLZWIJntR1ZyixZmpfPwKUw44W/K8567YdQzv7353tR8VPSgb
m8yiu+yZj9/Pi7GWYvM7WqbXwaK7iSeNpNczzs5LSVigK8tcpldW/PPvThnsmpfGZ1QHsT7pLTtH
NybeYhMj/L1t+h/LXlREnXC26ch1ELvrpi/Ihg+Ox+zeRl6JXVg7Em/bjloXYyNF+oclb4Cna+lx
RMX0KsqNe51+v3t1MeJgkopLas5HNDp2blZYFdogFp6IwfRUk3/q36ZvABG928Fz/3aao6LEm6W5
UdLZnWIeJK7mBnS3FfkW5ayUF3UBZXcX/QP/7PH36Ji+a33xjfN4kH+b9faj46BIT1z0EbYUvxb9
9WiJS7z4uB6s2tD5lWK9ULE7V7Ldp/1roTPsXD4kKK3ge59XZQSrpWrH0rTGY1rb1/Plw1dCQpPw
8UFAJKr7VrpxJ1X68nXbSrQT1bKUJ7boReMsRvlh1pn1eLvhunpSSUCTXUuLRqHG2FoVilJNG910
9e1NrBMXoOVR+oTVk5RkX0NOiqvINiV580ESlIUjdl9bAxRWEerL0sCOLk3z7AHq8HHZyNYOlS42
Be76Waf4iMjnufC0HkQn8dGdKzjzZfY5vcXXOccsMTLMYvVMJQ3nVoDr+6mmqzOyAkFKBpJTvZF6
WTYhA5onEEBwQgbFUpWxqn7XmlbnrKwqr/Sz+qAMki17leQogvWbjVOdGi+xeOS9vuE/7c1r+2r+
QeBoa9iQLJsPuwpIV07XutKXVBGN7st43PGOhvn2YVevYUdoyINdaWwQxeOwrlTXD8uHeS1fuZ9A
zx0fImPKrMYlCFZnIFb/qozoZJoQTWXAgMzL8ugppESn2RBxQsqbNYud2QMf0qSW66alCApaVVAu
41iQgKN6KqOoMQkJaUmO1VszWR0+zhrypjbzT+v29W3ezj4VHguPlfwTMtGn/FPQUN5qkpxIv5Jp
rPymO8giaunmUP3oSESat+PubK3C/NBKtXItKYkfLg/nxk89UTu3s81pZ954XTeQfvh602S76U1b
lw7a46f54/Rp9rh5mJUz9RXXmXwMtZd1NVffNd3fmrZS7RUITi2Dq/LSQXfZmba23UNHhF032d71
tt1j/9B5CTLLn9auuZO95/72cMcaXkZS1k62R6k2LoHutLXp7Tqr3qZzN1h2R4nmtb3pLXqT93N7
Dt7/tu5Gidf2rrPsetcfLXrL7oRxeDAUMNvDQeqLeff3tz/tcZWt+/PuaTDvzsbL/rp/A27srvuL
3kza43kXUdvbvOuqzf26P+sW3raNYqHkux3Cqi7f31wtq85utOzvcGvMRB59FZ9upRjxn9FmcH6b
9BMfw+fXxeAqamsxaC8G8XN9S3wsBuy8A+kx//ER/lsMdufy+/Ht7KLc8/7tZ/Cae5azpjodJB8T
LxJP3d89pbzKJmvTQToy2j93p4PUY/7hC4cxJyui+ccTB52k2BPZQWR2h0bMP9zVuiuku9mHYT33
PIOJvj1hV37KP/AGNpGwZJ67x2DyyD5cHw/N9MOuYrSesg/JZ+w06Yfu9TH9cO7edTKN78Aq+zHH
MumwhLcuPciwepG7dONvqpEr50vdZAO9upeofusyA5TyIMTJMdSTn7tO4JM9bPLhoElwud9KfJqv
MNaP4tqZO/xWbj34LN/HVYV2vI/XP6/5ims8dmykrzlNCTLd+KbIjFNavMat8SXm4a5LAT9cHWXk
K7u66/o5OW4QVlcWr+HhzFfSvWLl+64nRZGPivHWDUKFOaVcWyzFBycAnXK6193AOSsUqpqRTDsC
Xf2HsI6/vPtqis+Llbjz74q4Por0NzDYtWgtDKL2xFWqCdD1zGP93yWSpdux4vZ5TURwzTDWo+gM
z0hv87pz+UFPYidwqy2AnQ9aewWxPnnR+a5vxq5rYXbuz2s5CJL32DgSoNgBy1Z2BduZ6qMbKJV/
6054l3rXMNdtXmc1sIJX2AOfRGsWyft4MXmJRkXTpDKLZEPc7PFJFObis4RCGmJx1OMnkNjxV0Ha
GFcvEUxH1YFiUCH/CUjDvHZ4LdhBh424REEV3IavAICd3Sv+Z6xrPdxE0njX45vdqy3sU5ajlyjO
sL9biZ+4BKMVgY9Af6/Oi4uLOKUdAC9LB5OM3AEav9TjcCu8q1PTdiinNU0iq1N8Xr74LK4Qch9T
ZAzidTR2WQPD/rv9/xfDXid6f8VFkVPvL2qJugLx/l+Rboovho3lizpeoiQZOmqFd0PxaoKA1H8b
7HPZRNweN8a3w3ez5d7/ijx9JqIDgae/BOZzWo3qooX8AyrVZncfPvG7R6vi5mjVqb7WTu+7GMAA
6qXjLLlNB+cv8b2GwZD7/qzwKMFJ8Pu/IDk/w0a01rH7zsMdH8Ql8XFwjscr4wzF4QVuC2X4+ENi
sfcApMenUYG7hUDG0H5G0bw+2hRf/pUzLA/NWJT192lwl0d2smD5DpT/8ju6CuHvb+D6ucLj5knl
gkTvr3WG5JUTPq74/eK3nVELDnT1kRe4u2/1rVfrGs/xsAv2X8US3ryREKKatRH8bUBp2L28wtbi
A9fOWTNaO8OlHlXG6yh/1rzp3q0eqdUnrvj7mXxEc+IKqRN+C3PFbwOjpPj5qc6as2bcg/UddrUJ
CBCtNOTwQxGNoB64a4PxS+FuJmbNu08oluqP/ELG5dL6bT8vrw9B1EH8o7C5hG5z/9+hQhdS4RWS
nUlTCkt52mZNVJRRHrHFN74lSKhUU35IcJpSVdSPYbj71Co1ug1tyO+vb7EHPapNzOpvfMb8I2q7
4aiPoqOFMzKXunV77vVfVydqREWvFkGLrosBnDSBHTDYu+Tvb7yKGQq6+31N4hj/3/lk++2zz7vX
O43V1fgwLozfuJHqowXb2n+fRpiCMYtcrfEyPv6v+e6Hf/79QMyBe2aV+UeUQnIVS1MSVyvSIeIm
zE1lDjXMDfNwu/eGGq2/fzUKmUQY/1slCIYeV2AholjJ96AwfCTcIUoTaQJUAnkswi9bvgI1yKgh
6cu8NZEyXBM150dOnQioT39CfMwvcQnSFFgNo6MoBR6/Zy/ApSspaAEc9iUxLMAicCBeT4tVbCpb
/Fynqny812szKSdtoR1FiqQ4N47z1g/zV6Yx3dTvMjJ5IO/rpqbN66QB0J89tOZFmSrai1wthUj8
1rztaoVJQ6Js8Z+FeQuv321TX23qP4XmRQTgsTXbtnf5h9y8dsrVlk+Ig9a35jbdOj8cztXtrQnw
nz915tv2FS0p6EDtrEtVeAuhAqIHOT6Pxcpqx7vWHy66P+fORCxy9r6a/UTwKYDj4umUDTlzL52F
t1hy8sVqniScwIdVT96a84V0z6X5qXxKloWQFregN7zN7V0SmLmUTwCjMg7UJqBN8ovDSCXLIkdW
h1K2tc09Z01AGqI1sO5QqDdpECBQoD4E+JzK4Ah3YCeJ4B3z+ZCH91zFWoZWRCDKXJE5gaDP8iuf
5FuEuPv9B5YBNJHEuXwppYUf7SB6Kos06uuqjrp3iRHvpyrafbJrC2W4g6FZ1ISsuFL85noR19wS
YAzi6hFdpagz4EI5mAK8FBXjtd9Ws7Kanx9Pl+5iUsaU9pOvZWEfpIgdVi/P0Amw5voDQM9zv7vj
lQ1YB5DFJo2WIAAauiS4IrD68AsClgSTbiXvKAuZGIYtBGQ3wid+8OCKTf2p7tIV/9ySTsaNmgP8
ATvCU8jXCGwBNPHIUJb6BU6A8KsPTCWQGtv2PF9Cs2Vg4HsgbzLr0u55Jcbjcg+TDE6DZgzUTRiA
LU9UVJwZa8RWs++dY6VYTvVz+NEuvZ9/xadJt/iUfsC5VRQE/LVAIQx2+n6WbCP/m0pSNJb0kmCe
AB5yBAp0EjcFtUlkQxUnJyfAXbZW2NxfkcgAuwFe/JRy6fIG8AUB2XN2W9391EnM268Nwg7WLclJ
sdUI4RGLyvH3Ock3oOBuEO+Z6g8UKMwWg3S6tP7CV7mGMz7fr1k5jqWZ8IyvK9QaDC5s8vvxfH/F
Yb8LUmYMyst1dThGrn38qSSSpflPfCbIe5u+31zr6oPGS44X//IfctbcPZ2/QhOQDq5bbO5bly9c
BCu7SWc+OL1NG5nO+rXQk9enu28lawcM7NcK/vJ2ocSvfp+mwGwbt0Gxee7LJBA5fb/WHYYK9kwq
fu4p3UDwUr3RkM6Na0suOhnNEG01yIbypp2qg3X93Nxw1UzqnMH1E+tgoszu1oyUBsXaucxk11yD
PKafztXsk1FLPh+/1jgsGomX6einc2wzzMojcX8RowetLH5e4FMHr1Cygy9lnUfYZsWJ77mXk32H
FlH89qJ0YU6FfTF4GE9vz16kuzgUZFzvZzpQyf1i9wZzfC3t/x3l5cHqJVC8u35dPKxqkWUZ1Yzg
SY0rHSBXgmEgKwYBOwVEzzizltbm/viZ7Q47xe7k8fy5fN5JxQVhjELRwULm+Ux3T1CnLxqK9OME
XfV6vVSuvN5CZ8mg40gJ/778TDFvamVnHKbWe3xOa5m+8ueSy+R6fSn2xZUU7ipF5Ox3kl3c36T3
kX0aTlmCMBzVEKYoBQGmxPllrV2ZkbGG32fy91iLL6lWMYNBrJyQ2d0e/zB/zQnyfN3V/HdiUDKU
nzNcBU4IG/4nbbt5eMhQ5mdfuc8lUtHG8VGqpvKSOj5/+x9J57WkNraF4SdSlQhKt8oJRE43FNCA
EEEJJMTTz7c9dTz2nHG73S3tsNa//vDbvTEt3Kko06iah3xdlpT6LR5D532krapxLShXgM7mDWMf
iHS44uGCQl10VKPn3+3PAMmHyQrJrELXhh22sYShiYI2ZZ9grLf+jZHQnkgWpDnMjtI4X3JP35fX
ZX8iTx7r4V8pmTKbgmcHtRm2rjhnzfvuwxeTCdc8JEawT1MRwCNkuUJz2kCchv2yfqIWZW9Xx5/u
ViQXQnLrWex0+o4ZGBLW4hk3ooVlopIFdyghT2ISnBuYLVr2D4bFVorE9p9TqoJBqoahJOp7PJks
2cUmtDp0KO4O10ndN6+T7+VRAgqzZKxyg4h2e19SeE/2rjZ9QuQtxqpLbQQzd6tNNOFYlSeP1P9n
aIFbB6/kXtgQuTExXGvnNukW2kU/yRtp+Z0NN73DG/INw0FUDCx4+mbmpbMeRR+04kQ5v3bvM/+a
X+0PlxDu4LmlgBpClhf8HTNlvS0GgAyYOZGP0oeUsa3/+LcPNFWGk/x/+A1g4guc6lMEOXCj8Zgh
UB40wNFGeSDbfdu4fOI8LmPdrRff1e/ypfuHXLIivYcsv37wAh7iiPb2JDJ/rMc0/7ttP8EHPEYn
wlGbNGfyRRbFrIv57wnxCHLEAQK+qPwNpmqsjd+imPTkhNdYMjMaA6Pw8C/fy21xW6gJJsGn9+E1
FvhFtsrjBwcuxt0wWTr3ljqyyIVw+Yp5aSmjpRuyFLsDEs/ZGCaU5hT7Hx1xkvljyIbYhWtPsjqM
hcqw+LIRLZmVd+InsuIYAaGmZm9vND6YcLzV8++D3QVZA/z7MBXPVjvLi+G6mOkbKL84ZcH9NX6O
BiK/6hbfcRsUS2kh/WXL2/y7lD1SRRe6B+NyypsAfurH+eS7alasCRZ08A3BfNr4E+jr+wnG0WTg
7ecUTBbx78frfD8ugLyyGWkzIYRnIjenHPVwds/N12yWd7cQYfItKfTZEv/E7PxZP87s2Ep39HFv
e19r4oBfv8fFhfGSm+669W/5WtUs2DFheEytOELGvYkUfaEYCNUuViyI65b78UcNP8OgZVMtnzwh
otAIINHNHomdu/fy+rawnCENtPnYak2GKlbqMJLND1cr/K+RPjaCKzRi2kjMUyEZNPCP7P4e6pct
5zA9SLBznkWYZmQG8GH4y8LhM3vQu+cfVHrzl1ON5KjwXp7AzxfqNCc6aL7Hrvh0v6SxsGMy90sp
atfNGTteDmNYLfDgUDcxG1vJWAIs7rY0eY3wobzOb6SLqj4TDw9SeHHQwTJ1vM8mVDRI7ynt5ugu
gVROisdAKOLd87a/Z3HK4ULXt9ieh/fsvnlMq2UdaSAp2w4zzwyvc8fgFFetXIfP7Kg43FoZtoNI
zwX/mXMFk0j3+hLH92Cyh3uH2oSncuy4qtA06NRFwt+f0DSzJKiKxUdIarllWfFDdbtF361jKFqe
NO1c1sCsMjv//7/jPIw65ChrIiF+yxJ3ESgKS/BTR0U78ccjYKM/kX7Bo4LHj0GsjgkHjSAOO/N2
w+EpHb4YSawHIznJKUVgGXl3PDTt3hif8/7EmF3DdqTNJCcDZfq48p96c4aUebjE0U4PcaMcieyr
4baICodLdDWQHCUsZupGw+QnpmVhjxBoSL6s7tfimPksSvcz/+L5FvVt6SJdbtyhcJV1sX5qDgcM
wUQKIPF/40ax904xYm3l1K/qmO065CRfy2vMvyN5kcOzAjWMt5kZQtAbG+GX2SA0V+GUyKl2qON9
wlkiZUHxs7TwzcIAETSgm8MiRsyJtx3v5Jvc8b0ZTtCtmoeWQTIPKaqTxnuwa6Pnlj2JCgNvKZPE
iyHSiJdTJm+cL3lbvNawIUlv/XDwyHS+HVsayirPhxIvdxXckgmmCu7BbXEFWaZw554cvS3JUzRx
33x/gTq/AkYSTO7ViY4PxMB7Mm92yDEb1QwlEUOsoO/NTji/BMqKEilk473P++PzxPPNZmVjZtxX
C/Qn79lrhgbbviXdsTqrx37EzfzY8UCrUR9rPux7eX4NnzXQb26xeyZUBS6yVg9nVp43DudD73N8
StFj1F+36xzTJ3WmEBp6UaN7wqkwMwZmH+cCXIqv/peo3hHG2Cw/XY4xOIRLUAiYDJmE5jQhjyuu
gx9mI9Dv/GzKMfLaNcuOXtYsvHCb2hoZfK6GhfJzeSMCPVsxah5h/wVtr8C4y8X0JWmOe4zEWii0
5p5/noQaSabmxG8npfk79ogbwcFI4HGk4oT5rl4CbhEtDhxYJD8mPB9EYfxnAR2k7qQl4zDAcx+M
5PZFZmK1rdWfQNYnrLhdc4ywFzFKlSdqAF7GhzzPAI4AX/UINjXSfSge3wD/lvNwic7BpVeiacrD
QrI+hftK9EM5az0SNHZvkB5yZL12aRyzDZ0ShFk4h0G2IFHqxmh9Bmki/Wvs0nmh7EE7ljQDnDM1
BF6soAbc5gH1H/Z7f8XAF1JZClUd7vUCursKBRDLfzi1N3j6T5W23+FnJrifcTsTGXOGC6tg/HI/
o9d8AA+OYg12pHD3HG7BhAsMwCjfLGLGyNmmFal93TAlIAlSRzD9qt0eLD0agt+qi+sF+/ZGKHM8
ZG2G2YGLurmH+tXhT7IaKS54YEMnHniZ/4Bizm2fzVL/PXuPS5cLD4+Tetvz0rFOzvdC/KGeh0RI
Gu0NU+1c/ub9aVxgXM482Utrt92PcFFWpjV+a3xVTEN6haWN2BlPHCBypggdcqSFjN2FaKVuohl7
MlRkYtVwavJtxWQ1eLhMPrGFwD4FedF3VSMEdj7zAf4NbKTeWScOwbpvIItwvGGPNdejNui7CnM7
PQbffbMqOhYCXv/owHD4tUUbSjzic8SSsVt3EFJU8QW+L3JCa4d5ZR8Fj/AORTJ/1s8Dn6hMwDFW
Ej+nqlfMkX/gDmYXwedSQEP6Bc8pjlfwW6yBV8KfufygA3B2mNLuvtDwwDdvk1/H3/A59efPzWCa
jTOmVwOrGDFPRoOK5/Wo2HHnl1jHfJiNDAOR6lgiFanm6sAtpwoeX3xxnKyjH+RNbfM8KLWDS2ba
mN0Fu0fDHDG5h+CCfQRvorCUE98x/ctK2VwhVKASRnfbNweoMzGO70QTpe+uTJahqfTYs7nHOD6/
ZCRhpxMSgczrAjOcufzHhPPIUTickICQaSZjqSxQnt4Hs0LC1+GgnerKHj6sJ5ZAtcO35ueL5qIm
5YIyk3QQrRMJBhXhO9dZScaaFmhefOZpeRx71783rIOYoyHgckXROiKDorI+wXPR3/zCa/wOf+Ig
AtQc+KglWqeyaRwlulPIXLjMtNvqWCmegBTOwi4R85I+Zlnr224/qXzk3i7P/jCMq3DwtUp4PHiL
wLMFWSjc7xC3ajpV9w1gQd4O+qF1+6dC1F5yWxk6dwR388shCK+cd0EGdSjghSFZynC2t/izNUOG
HNANY14aNLs6yxH3XkdzIDP8fJ5I+dt9joVV0Ka265rSiyaIHlC1BqRVsMDoVbdUIqL/4/DAripU
5gMzqv0Oj8ByzjVIRcj/dD//G6yoUQ/VqPKW0vQWlJtXVDHSGO8nrA4PrQtG97SDLOIPtyeS7lVv
SlLA7Hlm/j2icSKjs4XRFMJ2svJEyVl/Buf/sjxSaE7yZyCqtmNfg+uFYtLqUHLheaPhOIjbh/vA
5POYr/esZsbzFNN/tLWYfCPIxIsbaz9KUY3edeA3pGCg2n1Z1Ec4IlaI5rizcrs+Uqp+cAyHVPrv
G+7PPsJ30DUWDVZppd3H0YWd6A5HmBxyni66sLBBzTArOxpBfiR94aU519L7gPlHXPnK5Hm0Jby1
EFAUTr6ucDME+8pdae9jxvwCCXJtOGpxF/KpF/WT8DNUwzpg/wWLT7LgwLLGtPtTpL3Rx6/c1+bZ
CUPXsjOVq91LjPihxc1b4BmF6NEsI+Ybk2fgAqKxRxcMz0qDimZ9t9NcWCJuwQh68y7MAn3aXfBo
RjVDrE824qUQ84gtRUAxifcj7zqBo9aQzp2vsyXP9z6nWS92qg/KOaHgSMW+0k/q5mXStepCl53u
CkY4c2oshu4OZeGCNsu5L7bgsvk5Zy7HgHhqcPw9R/TYNNEgYvLk5+GA9Yjo2LfYId+xEyJm2fx5
jwsDV+YOoMsYUtMZkXKJa5R0loMBIiBQEXAcpGNwCDr30GMyDISmg40y7NMwr1I3CD3p3znpH1GN
7HFxi5v/m0AIRIVFrzcuF1eAuKAKVer89pjhaRvh8wh+ArDsDn2q9N6KlnZ/Qtx5/aO1XoFTXItA
wkR87xZ45y2vcxAXKW7/YTKDf8fF7juSTehY5ns8YEWv5MVzu9900JpgOa0ajEPMD9Bkz3yJquXp
GudmdEso0Qkxpphla/p4IzdjPbqSpEKTQIklCpu5gpU5xQ41pMju3CfiojTRfOp/6h+zSJpk1jo1
8bpeVvNso551NjXdPwpQhIDn5yB67pBR6pMH/j2xHACYhUP34efUXfF1WyvO7S+fYBkyN3Lr8uCx
8JyAnoZBt6aseiyVPwok9+W8MBW7LfonTtZqlc0A9gL6cBOh7aQGmZ3kxx4HvHc/VHDrCIVCMHZM
wzK5b17eHo4QcI0L9BIK9t4EWoonj/e0ZHjukB863FwnpejpgylhE9P72IDX03kan8UfgwcnX3IZ
eH+AxcgJjej1BzeN4glO76S04LP6RLY6uttMfwcCS4Kr946oG3t+k9QMfZ4eXOhY3fRCZfqbwlxB
mDsBsvmA3VBUMUdiTAIZ0YMPiYzIJ50WdtAwMBA7mXiPBvROPQfMSEBCxDmfMdK3uDAeszbAwIVj
WbGfbjHt+2C2cA2GAIBXC1xF9283u+9eJ/jD2vrkuiMhojBcCspmXXqK34PEhE7GQSOtgjlz006+
EVf8fccdzg2/3xpjhv3iOiO2jAkPeWtzdJ7g69UcTFs/3JjizPaajT5HpmhD6Mjzhb+J/mpVLRD8
+IxwStYZx725SOqdgTfYjhUjoGrqTFp7/Ge27VaH5tb3cIzGBxUvan3HaTiu/as9p3x1C/Qd2PGc
q2Ox7v76yWPVXIoD2XUcBXXf5lmUMYAJwX8tZQCOaCE3KkbAGDfgrA4Bk2xPKtQ/Wg487ypTTuna
TeWisX4uEGJuNj9+B4H13LGlIOkLLgOU2dSpMJ2/dJQSqd0/DcI60EoRd9f8nHQQSmTW/gFLNVO5
tl7L2jd8OGaRtvhoZrP9i5rt9YJRrI/Rp5snzVTyhhv1VK3A6qqLnnwdRreueiQK6TL84LDjlWxX
SgQupikad1G2G2NMI1JfESpjXFYptzoku9pxYGtm3xO3C45w2JbBCoAuiXb76wDRddaHT7oEFgLS
uHHx5W6v85rcapacln0QK3VGwARX0IBxX5KFOTYSwL8k+AyA29CKcMJwlYzxon+ftIRnxcsV3uBv
jOWq4OMMTjVAQ7g/k8PIJcQ9oDv1Gt0kbQ+YE54hYy1GjzWH1fjBbzmQfGUBAOw+ws4v14X3xneG
5rNPHtFwrM7242diYDVROn/At17rp2z5xxi7JKtY0yEVTuseBhZJ7PYN+NxOwxocu7C4uKDntEgS
V4NdCxtgXuBRwcWGzwAowdZw1j2PE1nGzZ+3uHjNhvGdeCKY7weZXbegdS7tIfgBQv10nMe9UD3V
JAfPPz7xYig1twYQ295S8viD1XduqUxVItp91DqHO8xWew41K3lzOe10i2ql8Mj4AOP4WQXRxh+r
koRcHwDWGL1DJiKY3TmAfvs5lT3rUtItkLYgd7MpRsdgW++k9w2HBHwgav8HsyiThu6bJCV8y7YX
Atm78JtwgZq3LeFwGHtwH/PjSzidwLduc6pHDY8I2Gn9RHj23Uk1BN4xs+ObMQ7T2M7KLt+Qurze
aALJVhN2Q42gkNiHZOBpFiwITAnnMEKOql3a8smASAV9DAiHEPpgP5YW321vMthe3cpqpu2CN8Pt
zYl4qbnRkdL6tzkzh9t8eNQo8Jgv/juQ9lHnfyIl+E4k7EmEKcnNVdffXT7nuvd7o8f5sbwn/Yhr
sA0cIDco4fMcOF+Q4IAIuf/KRKckUECveXuiMMDEIp33onyqnpmywlOEA6VMmwvbvFkBmw4cXo2z
X4KbWzB2ZwLn7ptfnMKKY8HjWmZuxKJnysItTOnD6RAqmyr+2bxhE1CeLh5VIemtpDgekCNQE10+
l/tKdWo20nu5X19P3CRLqkSQvc+KiOaCow+/M4y/M0acYuRuiLEHvLMWL8nnKF/Cd+JCya/wv/Gx
5MTmtawJXJ3B3GCKCh8UrK2FkXMbdZMvh6d6GNhBQowmTTe0SxAEqCuOkHbcfDGzx0yQtFmWamtu
jQNliTsQRobiykho0x4O8miyoYi++rJyFLtZcw1pzncqczXOoCHB5xSWloRFcZ0zddf8YvuyMa3X
Qu1oRGgoVQbqYyFv0o4tlf6ZKTI+d8MlGmA8+JKcQXdqvrknGHMzkE8p4vlik93AFYbctFkhAiEf
Gp2BwHkgvmVoSuljiiEkPWYGONAkxfYJh9R8rd4rVLqw4hZ3WMtu3yWRzVPLkJbi928AJAFMK4tP
dLUzp3QHzs/BRIPUWRAxRmowSOBjMejYDN1vY7NdI2Ii3dxNw7ZxmReZgJLJm57pb+BgNOvoqOWZ
xMRFx14SjiAGbJPXvP03m9UxtmCZcB2DjizgGI28vtnne/2aJZ42d6tQLUZ9bQ8U3tFBsrgk9pC7
oXrB1dPN14N8B4fJ0pXmXGHeLuYjkD8RnsaN84zB+P4GCDGtK1G1OC5t6XVglJ4fOrpfuxqRZMOB
bpZHjqL0/FqGjUARxUHUuKJKpouv6LYdJlxMx8DCfv93VJFEexg83cGy78uy6WdhFdL+WTeX+pny
qk+piy3EVNm+rPcUxJeuLN0xwgH5BoRf085Qy3t9l+5V4MzwSutFz+lz6oGX8yyN1mzO3c0VUBju
9abuqpGAEomKY4QFoGhtMedZ77fwNQaKR88u36GGpLC08KfTM6+JCK0Dp6NzvZ9Zedn89D5CnSK6
sNSdHxNMSps7ToP286zMXlFfjFVotJnIvZGciENL3YAz7HFL2YDADOiFgR5KzDxE4u+IMdzAx8sB
L9WlPkkTjQ3I9cpb1jnWoC7BN6YO5AIktOYWXyv/SVAmNbxhnvGb8CllIK/2B9aAoTIhGAfmStlB
HjrcMkCxt59bjeW4DKrV1wkNW6NaxYLBycLW1wIe4uVtYx3lt8e90x9zVfKn7Kstz1QOt9eIli16
oRiDgD01IsSWWP0wcYUnYOa+PCON1OZYeq5BM1Hiyq5u8TaBuVKTmwHc8hNdhjEyXByScVY4cku9
vIrILR7tWPg+MZ/bj7Utvww1c9Dy3l/Oe0phSHXAlA1Gc1hNUwVVL4mR1mcu3e3r5r2j0afgp+P4
JP86fdn2mfURisgMuRi1a3pDhnO48Qc06mRiEWRVkWu/yM5pWO1AYP9luqehslWC3x9NMkdZku3E
nyDIYM0dRzvCTanFUwyMsOzdx++owKdlnBPwJPiNhd9h84M50LhzZXx4wVPPpy1nUsa1B/rW2j2r
zzz+FxqWNqPUrkpwEehDwSmbw2A0eyFqdvf21wXAwWE3H1jjGKszlAeqh3/pXMEUCtLFj8rlSu4c
I1zDYEwgB/sFtkRcC4K51vjylqqqS1hYd8Ty7uNAdcsHX13UX1XQHAaXMnjMEChB1LffcvDLowds
bN0lb2EqTfazT9Ry29NKFeyKY8t5jKfMiSlcY7J8xprHOHJRmQw4GFxKVyscWL+LWCJlZCyu9p2D
jW1FBVu6xPQ6Vfg73P4+NixkQcvfJxpwvVnhRgD5E+7C3lTw95rqa04CNne17AN6xzOq+Y6a6iwd
9ythc4Uk64o9pUOCHbr0f5Kkofd25XEvecU9V4k57PMZ4CuAHonk9Dy/oIYjA4MC/S5apnqMDI3w
AfqMWYoGpr9SV0/4YmzYfISZcczd0hwhtnhEwyyUVTEuDkjsnFPqMtGsg9JtPMXiyOu7YGf0jACM
Ty/ph2iDcUBLF/upsgEN7h+emFlr69w6Mc1pVl8L2iYkszn7urgvvhEpBded6EEZu5wFbW8OkdPa
qq7qKnQIPTI0GOmucQ2ErcEI+MS+seuE2aj3u2h7BxnAvHVZwtQSk6Uk8ElqsrfkPExQZxR3dx8b
NEuNIfoM8FmQfPwix3Q9PI6r/1nh4YGx8J4ukPcb/k5vgtXog1ibrS20q2JPq5BvrOwbXVEA0d+V
h/2U2Cu0HAjxVLSW4iN+wQtjHOxJYKdo848zDPEWxV/tenjF5aGIv6f3qbwM5swzViiy0PGgYrz5
G8wKSMPsH+4+NmV+0+Np9Mx4cjYKpw+hAoHEj5KPzZ9ZacIpWp+P5HrByG0hy8M4nxhWz9NGcLAB
R+a4+EBUEqqK0SvqoC50dI74gS7fx5//5um6yFQnnyft581Sg6s4scuRceTahsopbBV4OaWFPfai
3e4HcBZ4NfrfGxJ65WjCR7UzOavBr28TrhEbKGepTB0oQuhoNzRjELW8zFzy6QNACNGZOEO/sg44
UWNePWJq4YHURfACjuZWjlPmJ4F8ekP9AedNaKvkDWQpG0pWg8BX9VKm6eRAX8oV/SUi5OQZkpgo
VC9Is+4z1atcfPVaJ0LGRzKBVdmDCfGRFgaLVkl4RjfGjCNpwz/QeY/QKfd5IG2kXOFiGzcNBsbk
IOzINjclcwbdE28K7Hag3XdM43JggK+VscfZ617PRhBYYfl1JztBFep0GlXJNOybe8PYr3bqlT59
jOYDxAExnq7BM8CdxQRjdlAWUt3hD4EJDN0dojYKOoyubv/yQHPFNrCbPe4VG1sP4dVDueobEWcd
LM6EIc277+RLA1lq1J0xd7o6pzqeYE8LBpxbGGLRkuMEpVoCaFTm1xU1MBBR5kxBOxdXvzsYH1Tc
dz8nfoeEgJh2joQ68/yMDTracvJDuGi9RxVIKrQ/0ZXLLndsuSk3dwZNn9FtZ4yfjfOOfkfe3JSp
7XAO6YtZLQx69hmTq3/KATExAyS/8hY8+jfeuWFSeTidy4CPPt+Em9JtGLsAp2z80u6Bq6CQcKTx
I4Hx/6eN1dgQp9vTw3L6OYIpnXAm1KPWG1DOK4SXrfjtA74UB5GfopyURN3hMlI5NxErTe4pPTUH
dMpQQMC6T9JIFntU6/6D5TSwvwESdixhyJ27wofXbXk1/OcOkglGl7Cc4eGLSxzPGyw1EMqf3qAT
sv8ymNPPUuaA/Ojb2qbFjqRG7OAj1lRRo/HhyJMRJi9kVIII5vDMiDkXITbit8HS+QbkUzCgZgbD
q3/N+b0b9GcJwt3XCkXMLmyfmMZ3EM7b8EZSdsoEuJ4jOg1hk1AvMZngYdbUxIxBe0Qu2I84dwgS
pNVqDmX80q2tnuDmAuCbwBQ7CBiRPlm59O3eWeJ8i3CYsXiwdueDhM+hkXr0NM8YEU5j96bD5BvK
QbeVA22HAtR+ze9TzmV9QhCHmc6YhTFRFjIPix3CuAnQDQWV4vBiy4C/Cm4db7/9WMqoZx7xu2gA
2IQWvkngzpYjDfP9vbAMfJKggY3BuIpByv0BDYk7vLyD7PSg68EAL2lCaurkNtHC1sXnL2XijMZk
+127v7nkTruDxoZlvJj9qWGNJDLo7/pTGG9SzDz4868ofrEO0niI94hIjpfWUHcx2LlG2DF8LW6f
L09eIXvR1I733WnPS5CD2whuOXLMbGhhDEA+IfJkv9pyj6E7lfgZGhMOzrVdTRhzqmg8C2ziwMes
GTgHQ0egS3sCUt2IRhHc7+VQLgzjH+AyByS7+R6yIFQLA31oVu6E5S8m9FyfjAPEcDdN3hEM1/U+
kYinQha7uC6YOp4Ak6hhJdyEwaBZEBRVOO7P6E2Bx/4xMz4T0DEMHL3dMJTxDSA9g+br0Dq38Svg
XnPTuAbHMvweEbHEBoxKxmxUAro3rMyMbggAn9j67mIkokG2NrUjWwndp1DcEuFuw3B12jB3NkTs
YeQ1nPUCLcb5yX4FUvJE1fgN5JHIWfF+rE4cS51rQi37OKsMkCe3BJ7O9MbxfGNMNLkd2ZUlIwo5
JOLi9NrIM2YPw9mTEpX6xSbMbowAmUOfcGBE3U6Lb4EqvNw5jZDyghPy5WgBZfGHTc/kQUfIKTrU
vZcu7ocHTiHQeDqTgSRvqiW01U8nvNThiqU3JX/B/FBQE2IvuVn8oTx8Ou9/QU8kUeWXisENgU8k
Ul0YDsyfK1KtDdxZ8ZHBSzPC8CEeQk4OuUKEi8T377Mr3E4seA6HN7gGvI46fOpAgvb3pC8bmJ8D
JyfXDv4E0lfVw3+V+TnGtyTbdWCAH93qfkHZEXBl9VGR4Uaf9JI0ZnpTcNEsvu5+OtjUIC4Ndwo3
nrKRw/xyw0ufr3IFmocV0eq2qjAySBccVVtWaLal0IH27kqoem3JhvXiQGSVp1qCYbFFLBsaGpAm
zp6Kjt9W0c0qplq5gxNRmaRm9cApFFfv4WTg5ISdoKSiankxyaGye9PLMmzg/rnBmiC11HpeJPjX
QXf5gKuSeYWrFSMlfxjiRQA64+8FNZc7noB5X3V6cy5NTAnRr6CkuDusNTVDdQb9ZI7K88DSpjcH
dhPUHUYq2awBagMUagVv6BmXr6S5DE99lnF2fKaZOeMz9fxUpEnl5y+iJcjafLeER/Wd35Exj1KE
9KrGuM+QcqLNyp5Limae2bQQLRahKa+8GD1pH54mLmu2bF///qkvASW8frIlmh1d8eZ+KMfQvpLv
/g++JK1yDvT1Xt6w8y8dev7wS9E8YI/2T9eJ5H09xqvDtQA9dnL09vqCDQhTpt17PRzdGE98PCWu
Ec3oaHEHTNQeqvsYxwA0S8W/T7+Rvr2OoGj3Bb3A629TJo4T6fCb1pXfC3/YuglmITTQPGF8RvN0
gNkEU5p3Fw+WdQI9p9EdGGGPaRZSoI2VVT0pKXxJF/eHrfk+vv/lWRf+3jVmpJrSjtFAKeN32KCf
rVPHCNNojyEY+TB8w4HEzP9hnvG0xDufLdlbwycwxq8jesQFYzZtiRwybk/p5TaibBHRW/lUidLN
E8en1smCOqziguYb8wZQpDUhW+0Zyz4MeQ/ZX9+5ioCOag6G9o3uSyi2Kd2uh26OV2bfY22pz1P6
ESxRQ15vAB/sw4tE0AgSKu1aG2K73cGG6MGgo+oMGRLSlL58aSTGgcXaqKz3mgEODAfCoi8lHnL0
iNoYjRfgVKSDifjnACIu5uNNiAzMo37fDL0bsYZ4Tgwvgw075bFgS0HNGvWCzINGxeKhAJk+Kfge
cV/0Hpypo/3o0yHGEACzXYeddeTboQ6xy1W2IEoMh5kfZ+B1fV31KGY6Tx3DwQa8NxYKHEzChFiq
nHOgXjq0z74PxO4wuO2macyMgpEZOdRP/IaVRHDgdVyJ8GZZNDqdrEhtNDa14G+QYEcEARO0j9X3
Kruj66s4hEidtiB92wam0Q/ABUG0zKjwJtPMUnoinO96KLmERJfYOqTCesBpiFKYDjL+wS0WvWGE
3Ed7Y5VBiqpHMfow3L2tIE1F1j5vSucxR97Dr3rf7cF0m+KQKsxFpTW+nE8j+plrQocMq5r9HJR7
t+lrXu+wLh09w3frfnaIQfrW314gITl3wyJnjhCB0YQZg2lrPx9DiF997Q9uJniNGkis9gjLZRym
GRWzkMv/M2scBdPPc7Nmcpa5KhHdxx7EqtQHzbrvsC/+Io4NCn84vwX6gm2wVFlFkifjBGiBzwSS
/QoB4RgSUq4qJK7Dlw+JVvnOMX8wlehVhdeKLyHbdCOyRsjF4NtIN828wbo6S3hsz2l6olDvITDe
isXS0Yn96wOpK5BAYW1zjTS/nHZjCZ7kGIsn8y382zHNA7duvW+grOFsiWrDHJyoUK74g/ws6aS4
H6fa8A8cY7ozKkQsF3BT+Ssmd1J1AIupNhv4xVOsuLk8sDCh/4bNhduuccT19PXH02NdE6wF9auG
LeiRD61VJHNPINXF/F3yaoCX5kFwzT5U31wtVA7Fn7HRNtSPMyLIXLByv1g0kChr5w5B8+M1/Tit
bO5WdVlzDTkklYav8GVFeA5NOud+eK7ayyMW2ydbQijx1SVXAkjV9x9DIeew2dyPBKvh1m24tynv
CBtsCtJGHVWGS1ekHWUY04wUlswhr2dCnZ1rTHOBa/V1AeCzGp7oWsBHpS3s/xG/PJz3LJVpdNZV
4T1VGDlX+D2v1RMXTNGqtK403Z9eB2a9UAzGAy7EclR/6Gb4TbCOAANsOOGMpA3T2ZvwVlESTSel
7uE4ULQ2f7m0u+kBw4A5KB173a8S7+vAbet12HoKH+phwqcYnu4LWM9DQk4J58NpFJ9E0pBM9W19
qQDmGY8t1qbSsrdT223uK7Yiu/0HYxD56Q0MLEUIvbBFE2nuciYeQ7xT7EdwpdijQAJj6exbjum2
gxKo/PjpUZml9i7DOWWAviZsHRz2UNQqMxQ5M9Bx2iXO8EUJcMZ8b+8I7vPfdSVF99xG4pLfgg5x
D4Mlrlgqm1dEYZLCJszWt3fM47YejIwyJu5XJrUBzoaMKSJpdl3qi277OOqM3tPxM67IrDdfMl+g
hry+Y0JJwZDCvRZKDORKEj0+xOu3/X6TLgXsBbtimtrB4mG3nhYRoHj3JTPn4qDco6H33xeG4/Q0
/XUVyot6Du8Mhh0MaM4FbfLb3lGRkDnGoH4jlXZZmVzylVs7Aqdqz5xX7I87u3M0BC25MSGk++Ca
RfXEjQKmct19zjmb8sd1RdPDSRjh5Ckd0YS1iFcKXovJfaVO5C1y+4m2QCpjBLC7weqvyRUXCSB5
SXc6coUpDoB9r4nuwK6Oy4hBGm1Mj1k0TjtkC3A2fO5evpPPiG7+b2MCSEtS40iEyh+x2y5GCnUv
BbRiPY91CNAUdjx8rMqZerAZ4aVhCHPl8MDhgZk/HjswEQW1885wfYMfKzjXoVxR5IXa6bX49s38
wMXQ2/RO+Wrv3aJvnP5pJ7mz1NTKDzljEEp9WgNWTfWwGhYwY0Li4nF1YdwqdBygx2j0RLZ0yiTs
7aFt2k8xP7kY7ZyPH+6QrBGsyXriWoXDgLnLZu/XrgGMlcNV06kBsPMb90HM8OP6o6zMw96azuqB
Zh0VEdFtYn52x1INe5fR2/0l4HH9iugcsmvh4u6A1aafi0y8BdxBsgh0a3i5zW5j0YRIQYWygaqd
c2PGTymSC/eF2qgYpWR4j2DEWWUgiAahYtXJ3ZUkOG9oh3jcwNz3BEbLtDfC1QOz4YUifBriUoyT
JABFGxxPJW7uRO3sdsHPuS2eAbMTq+ArXsoL9Wl9UUzsx9RfCR1qosJPkUOgHB5MYZX4v49B/vMI
UVbRmmVhtbLVI21s6PVgvffoagKJowPH+7sIsP9CjUVidKHFKAbxg9YbLQJeOVhNJPdVb9O/GBvu
gykBnkhGiTmM3/H9IOFHk+Io9M8kCns0XYsMYEFYlHBDUByh9bN0qm8gKlmEThFC6tUGMFef9u1E
wiXNLFfdHyW2eqCQH67eIDFC2OIKF13jhUx1f0QWASiSbTscKmiL8Pth9ZGV9OUswg2XiwtWny4M
Uyvgr9t7J6zZp+jAKXYEVh+BN4IoQfRnrki5q41+6Bhbu2a8ABcraCfX0fBl7d0P4BrRSg62NNbV
U0aFr0POHpNQxm5692l4qvjIOl/el0mDJfJr3i37S0atFAfczA2FlJPOB8c7typhPWe+iIQaBYU5
yACD1R4gKDM5JmkkfVB1cjzcR/jQk3LB1v8xW0Fhdhx4ravG+HCMexFZbQSAU9CgIK1gObb/kXRm
S4oiURh+IiJwAeGWVUQE9+XGcBcEAVEBn76/rI7p6OnpqbIUksxz/vMvRtoRYW0KyDEEIPJimWYy
tGUhUsafxcAe7ijpEanQOLyZCMAneB6Y4Tc0eKrR7yGhBfi07nDBQHOA6q+9AA7unWE5TzbPMq3k
BPnX3aQn4jhB3vC9clq9kdUMJskqXuw3fFnM4dbCCD71rjJEjcmNoQrTW94lBl30uLTXtM93k+XP
j4KAo4xAE27wJO5014zrmcQCZb3tN9R/qKQQHjJLozk/N+53mYc8V03wYb9t3b7fsxP/6yac8/pZ
8AJSIemLnQZoxM0jRRjRME4esmtynFhoLyRuLkVy1+J1Gabctvr1Pes7Oda0pAGtSvgM13IMWcin
AV28IPSjUrK6EG24WtjgxNGHjgmZKSM2mjjMVl0YWte3HTMFxm7YrkXAA5y+e8dVmAlPb7pLYq+V
nH7EgFlULR60Y1YaINC85eLBoVjhT3XDHwyo73PV54X1ro0myjmSC7PlzMJd6ga4vMoPDwpjUVTj
OiaFtLiQBhf5qqLzXYnkbRrxDU5twC8yO2PUiHGLcH0UBAOdO7nFIh2DfpYThWM1yYaiiA7Y/Kgq
3wkSJZeFyqJ5sZnM8W6GKMlRlFgnaj6X6/5bqqXdPdJ4vJYY3q2YMuUR+1t+/oyf9M52k3ilKDB+
EyI/2bF6H4dGCN74ByYP1XCg4FmOWwRt1s2OMo9hOwUJUviNvrsfSLrz+l3KTZOnEOcf8mZgU3QW
FDjv0ZjB6/PlPCSHkMAo9eF6cyMas7I6vaC+WXxjSU2zqU5JazRTSLzIj6E2fJFV9aBJNNOHYsoR
9Dmm63Ae4VUH7UZGK3yfsMQptQZTcx+ftTsjFGAELfO1NiYtkZmKLVmpKY1vEJGV7R2PjGXHaxKC
GSgzE48vJtLJkoc1bRPcW5eD8TEpVx3wiQHZnIRv8uD0rjkWVxdoZd7Ax9Z8+5mUI4AMXPuJ8JF3
pQ1sT98qEjdRD+PbBSUE58i94gxgo+L7CbaEf3HHwn5xW9mMR2cIqjE0xf9MCPuE1bfulH9uKO9T
fyq7+93t8FiBRd2huh1wEGV/3HCwboDe9svc7zNPt6jrfpvny+LvBPf2Pn6d+C5at+VrkyLyREOG
oRpvRP+bjcCkRL3ATjewWuppnPgGdFpBjbifvhBGbCEuCwdzjUr0boEc0ZzsSF2kUf3QrECUXP/m
TajtSL8EuIuSNd00D9NF8QuGiA2uxMm46Vg0gsBL/GxwNQr1Y2nnPsKvKuIdXAr684s0/41rzrn8
KI/6eI19AlFmKeGTkf1tyjOAu6N0kjbNooWZwYaJhJ5yh+kfXNQeP+0RMDruLqh253oAE6C22lMb
wSoRNhiEnTLBothlX6bSL2QDWAFPk9RS/A+bKjst2Ay4/0RYY4LRcSf5vrffHLHbcnOfhTrPr78x
RgwOBoVY9+0ZSjdHKB9gm2+MD+/C5simyHOhCrk1NnE1WUrIzq3nOMcfQzhnENPKLRdich5uwGWZ
+5puuKeslTnuOZO7w0Bz/oxEUFPuJ2DfwvT3NhNM1Lu362DMAQFv2I00aIH5km+6cDjZiatb9RDW
XeXL0KIX9fKxE74mGLuxltUpaw/0vOfTRTIn8VKCnNJAJ/T+x/rD96Dv+iLaSZkLD02ytPnZ2bqH
ZOKD3IYo9fDr6KChzHz+TEcoqvCc6887EPRq64Of0GNKsGOorvZXpDuH26r0e9E9qPx8SCrd/BEW
brocIBgGsIVdq7m/TRqxIdCBePsgHf+cdvgK7qPYqcEnSpvqnd/L4Wd9cyQPsgHt8yAMgXpoh8rp
ZyoMAfdWbidBSj4HrRuAMh5ykP4TawAqReprhcmEeeMkTuy3IoTl/MoAktloRDM41IFOsdy8vk/6
mHFPAuZzBchmP2ZzLcYxLuVIRLQhRQ9wtqgKOOvo7yaswJGMu3kRpdsbpQ93b1Iw/kyzcRfDLR5y
kfduSXSXyLkIdOWNdSAH2fyhhe2KSIJ04O62QDOujruLNkTsk/pgZWDzCuTYBswhX8ZLdasRlUq5
9uMc4EV8KiBZiLSQI3n8WDyHF+2Ox2NUhDdGl8DePs2/8Y3ESkYtjUEpnUYsho5UTu2OKgPGD4fy
9i4OsPDmP+nwc9YxB7BsVNg7HXm0MQrpXsDhkdtoxgsVye7hawASYM7QSlSTzoVKhVPmvuGjIkNh
3qAiy+uK/4O7iKpYqcYAQbaZC5NX+hQsMN4DxxQ8HHn5aGw9HyYUOBeZQ+lmflQT9sZHEWIkpUM1
YhIABIfgjoEWHWFhq2gm3OyyxyyiMvtEZUksBtJ2uOtIzWBJtu5vBp2obXiO6Lngwn7G910Vfv0H
PBUQAJAeSAwwXOgX+JlLCP0zJoSYeNXRYCctn2sRlAReiDQDLT4loTpG43Nk1kQjyYuoNclQ4pUY
MkgG9SKVJF+vTLqYEQrN6RGTrx++HNA7yaukw4I2Uhv8jHhEk/hkMweU3HIzOC2n1YVLy6w9taQ1
dTaVXge3GobbqplohsZUmJp2xs/i3xr0A5i+LOC+Om7a0y8r3BdVUezoqEliB8VfQ4udWMzef2DW
XEyIizuKW6ZTEkuYul2w6+BiUJsmupPkXq/vVV2nJe+U6lksVwPiAPlQhJqqX5vrjtiKE55tkw4H
0QmENxTA/IEXg/Rdi6An3uUHKJFNh6EzpAENx1Cxv/aGtwCbg+R454GRnToiDIGx4VoKbwe6Pobt
ZFq/j33SxdGAMZic1pvnan+C0bvrQpmHyI+cfocGoV4DZ0L2Guer/hTxC9dyrS+QJfwNJSnhQDen
zRJCYAcTPoKHbNVX1/k8C/c+RjFuNe9wPdPhY5FveAtN1yZUiVO6YBzJsgZ3/sOpxWVmsDgwinV/
m9BCM+DkEyKp5BA/ActA3tXZximrP+b7Zya6+Rk/cHg+UR4V18G07gqVxRe5vt/3EVMlmD/Ka1j5
WdhbUVtX2yQB6MnOv2Wx5JGmoFWPVNWDKR+fFxoQa7uEHssvlRSshgrelBjLXrQJWxq0wornR7Ho
KynWoHMzMahFgc3TYQrNA9lcXMbUBBFXEApe0btRiVI1/jb8W/L7s1/wiYqRkLw+L8Uy2Wkz+fje
gevHXBamd1SOkbKjP0jpwWgirl3JecBoAtISFGQpYg7GsGa493vbfA0jrePdO9aLiBefmTy7MuwZ
jvLrnRMHNTesRi5Jbuw3FIRcJIaPNAj8QkbQtKKgfl7pHugk8rN+uZ0aoMqHUUVZ1EITZTo6Y2RT
kqCC1Bj67vQ+eQdS1EtsYL49Ql2TiWBny7VR15/ws0D3HHWYcd6PyAknmNgwlKTm154m6FHEDtaF
E3oEORilJyIVZz0fPwtvv/0db1MseQAv0YSQn/L7y+Ohly0AAvfYrHUX3Xl5ksPnkV6dfQA4mKcF
2gSGV/R0Ih6surDqqcSf2xobihUAqjgwRklEK6ufYL3ez3gyA6rKKyJSOEY6oCpAsgfctvsHWmdc
mPR1eSmXL18FOK4jddE9p8fOwHivBxMZMvZrknvKFZawvKGXe9MMAJ2+GJLIoTausVHBymj4jLQr
sI0YIILszjgjkDtyxmHyzLKgeedsY5iG8hEPc0zR6TIBSBi/9S/q5bmlZQHkhwMDHsEpRjwYrqi9
zvTNU7YaLNvwflA4BVfU+BhXTWiYpF3LV5+UqQxPj9apg8GAuOCYK9KHdwg63s725+4WUxMVtZj/
rsdF3+mlRERbNOWPl0Vr8KX7ATADyzi9r8h2U6yjgZfHHaGO7ZO5AzDGUH6lANFuuA/X159RBtAq
zcRg19t9TvqhYgqL1AlUvjPWOOJp04/5sq/Q2/9paPdCqIzxM2o5QfRDZ6txwi24kPu4CHu5LR2f
NOqP4AV79MonVEO6aXYvDgZIGYec/R6nmF15erGCNzkDrwxmL/NzOhJI9b0JZwt+cHOxmTZCDMVe
IondO77IkvHiTr4wE+VSZu/1cxefGrTb46rweKwTHPKmEqASk/td91gswX1um2oBCy2B+LF5XxIe
eVYe1D5u0bFcNxww5/j4i5h/x4wD8BAaAFeyWZv4dMB5rURBpCKfMp43s3tUGS/KPHH6GnJQSrgX
CrVYBC4zLxOnNjljDmcElnQ39IsWBXXJH0ZfmnFtdKc993+z7jzf3IRHzHs14NIv9GsxeR84FwMe
A3XLY8GJm/yp5sAngNlBI/HD48E/iJBNQl/7Qh8OL+7LaAJ4HX9not/RThL/grgIoR7IH7sCqBD/
l4x28XCAmGKTD/4oYTvDfgJCke5IoOmqMl4H8BM5lJdqMoT0WmuO9HBakiCKIddaNzOYqYzT0XBx
lkKAX3Xswer1sKq+h7aiW7iNOqxiL+0TlByoA9KenScnKGUnuGYSwdvWOMUb40vCXzG8ETkH/4Tn
DBUlJIIB017zha0TiZVAXsLJClUvucfadO/C4QGyErsBrSuoPCzc0teWYOzgn31821rRUTWgPGha
hG6azr4hzYCP+HqP+gzjW+Ha9FXMlHxG1L/IRsVYHFwcickL3JSJSYuZmQG8J33NdNNlkC8fysRE
sCO4K5Q8WyEQJPMoF45MSmLXsPByS5BvKf1TqPhUaQb9XIbwDwdULFg+JlP8MrNqfs99ceGZAZBc
yU2CNvszKzwbSND7mOIXD6xmvvF5UQWlhT2DsAnuFq7xIAnOPmCsGQvl9Y9fp96JW05dDd7xC+VJ
wlF54uODY8zQMtxDZUbt1Y3YQJ48t/GwXaEaY66n0ag5cpBP65kiXAXxRFg2a4ymL6+IPU0aPiY/
j2CjS7ItqXZNhe/u+NX0Mf2syLshvLXGzEMm+ZDEOGE4kBGCLGh+rkTihrLRN+WKXbG9Judqlmx1
h6CHLXcBPsS3d1WKsF7GVMh8TFYy14FJGr+zlaImmIKoKvM38vD6mgkAnNagIpdOjBV0GhXK6fpS
MX7/elTiHAm09HsSEYiAgx8rTdh7e75D8uGsxyfJjQ60jkNzovfXN53xXxASRznzPa3lGGno+rcE
ar3mn6V2eG0JL7yfGIBuKe6rGZGAsYJwS0BBIlOMshIqJ1N0v5wiSuuI/9VdgdTzcu2KnR6zu0fP
YWA3QK3HV7PD5tBVBbxYdG2IuFRxUKMBM6vLWyMukgGTT+VM4iUlI6Zt9ACgnBDyaB0PKm0NfSX+
1pXwu6X9hyu7+RDGhUyQRU8cFJhljRcqr2hQtotWgwPz3MXIEH58j0aphbNviJMDl7glx6POvJ/P
9nN0Go0dMiP0TZG8U5e9OTOC/q7ZgIJAoOFBamca1lzimdSgFmOytYtnjH7faArhccvMDhilIbc8
70UTgvTFxp7uC4+XGSpb68ersb4B0v/b1ZPcouiT58jFOJTuK3hTy96xWrKzwz3b46n3RAZm3Sic
aURqWkUxasKCF28yOpWYVo5zj+5Ag7b6tp6iBulxIiENz53m5X/7bpk77Eld3vEWIz6Obz55g0id
R5MOhDoRzntr3msLJ+o7LrQYaTJWKC3meRyeOnhXg48i1O/PhlFzaRWZnTHNw4AChEy1iVO9SQaK
5fODaQuo7DXumYBod1bm2+0wpdj1ww/YMOclhz8MGxzzygBns31poTwcTAF0QYXBdLkCybViuMAo
CT4KF9iLL+kaV0IoCn/vlYOdjZ/ff7P+/Hel4sOLfCpM8whMyGZ3ryXlWJslS3ajwRiTPnKm6atn
aYB8ZU1KcO9AiC5d2m2nbZVJw+3xEwzsXz48QeymtNk9YLCRXqhgz2L/O3XOPxZ2lIeE/4VdBu4x
2biC8tvZUSrtlOAHsQY5g84tNurT74W6q0fAGk3YjoxR2UBHICq311FhwXFSJ2Z2ga8BXYBB9eDI
NoM1gGhx6NtIR2IWuei6A6+Amobcid0lncgMra4PyjornQ1G1dusCgwzhddRf9I9Up0mQW97R6Qt
06JRow7oA34XrON3UJuDvl9gogWP2M+O/T99K9RwKJrqCVbMTBn1N9liAKD7tjtBe7xfBot6qhQG
u/uLJYrCL9xPaYGX0lq+FHNC0A4d8Ux8N/m1d7MfgN6GPCLjlWnMvKXC232GoJvgK27feQfpDunI
iww5k3KOSh+vLgoubjli8xKrkh3LY67OqaA/J+4rEOsp5lngxuLQztd/rxUi0HTIaIG1pKdu7zHe
r7IRDwggm7oVbunxWJnoS/nMYyCvskN2AD95RSTxki6BpRNoH30xYxwGIxnFqZu9xAbC4BKJKyAi
7TmnAlp1RqvAFUAqAJ4cQUF/KaiPumBd8uMgaMkGARP6fL/rXjtjtjMKCnIjmG0g8mOVEJ10qGai
soC0wMYKsvcVLp+fSf8gY/j2h8gmW76RaghKzaJld6frA9n5wREmK+zvHWqr/op5VP8gslUoX/DC
lQ/kt5BpQthYDAD4JAfhAaZr3WbJmRL/BxDLKTEmtgCobEmCOzFjugNYdPOrGcW2r17qgLPNFoAe
THXSIIFVXXZeKJ2SS8D0x383K4jpLVNmvHWnOoaFM2gjiJUsfSYWLCQZHOLHMPH9GLsgETchR+8R
fvDAQPgP4bv+HdI6wq8cOJuzUEBiC8Hv/YAOzNKhTg485pToxHEnPUKPQbL7hN9X+fEa1oWZ+XxA
n+MfS3Io6+MFXd8QS2BT8+BlI4gU5sxY3ZlETiAjTMK7wDchUb3t8jQ7PlahZES8KiMHmPZI8gbI
aWI4UcJ3WNjGX3JrcmIdcZ56iGr5vgVlIkQq6nbz6+voBTL+FNsXBUoMFLOoY2oGM2zECTf7SKEE
oZzBToSKccZk4mkxAnRID8FqCmt/9hGGBCxrCDt76/j0SMmFn8MMk3eMs5Kb+oOZeP+AMCjcuyeF
OA7ROQ6Wb5w1/BqXrHE/1AN1zMhw+x4pASkmDt7bfe8LK9S+IftvLfVJyysajB9DWR46hoCXknFj
T8jQnorBsUMyt37ovmw6Dxk4uxfAIWMLlYwaYI4TLBS7KQRuPGEswWUIpJXqIcsYva7IT3hvyeo+
2VJSD2NRaLGunmM2LkyFLDzATKEtwERggUAe3juyDSgBOLkNETC4DCAWcOEj3gh0ZeY0GvxImBRz
zimuCwxP64EICHE1EyhKAXMFQiOM7aEkP7j8XwyDsP5G4ezM0Nq5rd1BIPI2JrAXuK3Z8KQixT4w
ORU3MgdTNL7mhCRyizbKPH6H6EtNocikuiM03LYN7245RgSAzG3TrNOW3xe0SFyQ9rxnCUsrVB7s
mt6rsGkdOVz3Z/wyfw/I85jkkc0yqkcSyPIbM0B1h3GPAh3wds2u341qQwRkLNLhOTpiPGA1cx/k
2NNxeEUjY6puL2ygqzGUs/oz6N7P1KRX3ezJbsom+ylTO7Nz/PnkuBiqS8Y1lygfUe2P1Gl2KOFC
M2fwX/ClELSy6l1h4vhDXsCm1jeZyJKDyBSNoTD6HTyfG+YFwt1BZ0qGhbGDTax1pIC33L4RgfbB
stJGHeOyH/IYg8FA4RRG50dulj+wVov3Gh8JGyMjuzFCMF0SfYSrPxc2RW2DZhDP4JlcB7IyeSnD
jDUFoH5zBtwI8lQQzAzMS1ijRagwz4cyPuThpVUN2BjMDkRKsSC4H3Sqt93rmFi3KTkty3s484yY
L3qgDMrM48AIAJuNvUPALo2gEsQmeSkyg/PkWnfgTyrcqPpjr98jlzaWwnHc9Tg82p7Rw79Stx41
AVBu+XOlYtgdrWhearNaESPO6oqAx4xytFj8eC/s6JI5o3m8H2+udHiY4e+ULJ74GzA6tIh9/ZsM
SKe+y7W+5kNOVrY09G642byRAhA5OsYczX1S1rwYxBVjflYn3Adw+Fm2Ik6AYpNxxxv9wzxePQ4c
Aoxfvg4T3HSsz2MGyky7Rlgz4lTD9RzuJ8rT0R/Oa/yUSARKGLZlNrKRPr49RG0ZA8GbhirZn3Yx
64ORqmzgvOgnEQgIe4bOATEpfDsIzQ/OavhqWJVef5xQUfXw4N9BrknZ9n4iY4smgkSoJzZxJNNd
6aiyxlLJYpvwdZQiFLawiq+EdoH08B3MkeNZl2heTsenS4PNX/+IYr3bMipFQtYai35MFXlmtGa8
DnBnCAgOhgUuzWV+rZ/rgQ159T2kHBJLA/mXCy+O5t1ndHw/EUwH9/hAQ/HafsP7hgh06JuPKYPm
Dq+o4/evjYEGRDEA1wzVkwDt+K/GnsqTt4NfM3jOgpYqtxXvZhUjkrQRWfMkHPQgS82fahW+aA3Y
XCg5bZxw2KOyzf3KlkotjN+Wf/P0gyh06UuIM5HPNVUQFN4PN3GCyx7+m7gjIWESRXSXLXWtWewo
e+de2PFSpiAO2K9jCZHeb0hHxuhtpdFCaG7PoT+CS1jtsMEQp9f0McrM02RvuPcwxfwACtfe+6zq
wy43lvqV0x/C0JfBf2cYtqb/jgZ001C1SdHBLfIkTWosJhkKshTZB1+kmUgTOM04QcBKwM7rjxC+
UggpeOC0R/xAQ0FauYOH+Z531j0SnTrr7AKJfe+pVpSNmGPx2E8xujbVmYCJsDv9GKskWgni+JEi
T9oCTrRrfYtRPIlPMWEY4kSGx4tZy2Am/oz91ygWIQodsUWj9LuLLhTnnsInuo0vjO1mXQYOu810
Tx1rIuXzYePiI864733EecCkCDcOhXHi74yMGJEyyMiABPknhBwjGZFWUQVlwGjklMFiAlh/54SX
7Elroi8BGKRZ4jOddRMAD/+6Qrh2ZeP8pGPusR/z/SZsBpfKEGoJQ3RGfcRY9UG9PIxvZNJK5l9f
O5fMJxa3xNXGfa9BCaRh1yALtg6sNzQx9PbgLXiWsqli0mTGXj5GHnzDffLnqsaMzSrgbiNwLET9
fxvpaBvjJfY7RokhDvaL1GvsWnTGZoYuH0jepew6Vhdg5DnlGb/gJd4eghgM6fzlQDdaN1gy1ra4
cEytnMLhSF0+Lgi7iHHgi5hLPZZfqAOdYU1kQoa1Rjwa+MJolE1P+DbcDBRE+pHEQKoqhhPQCoOc
lCzI5J11xTmNFVsNkfFOVo9ECQinzsPPHw2V+LcOJ0EmoeGFpvPrc872WHIaBqaMy3ACojnDQE+Z
kerlQ+F0aEL5wjeY1ZI5BlsbRX/qd+caIUcDgy5ThJbh4OCWlro91vYOfGecHC4sag6fN8uTnhbr
iOHbfx4JgplkARQcB2oZR2DqzMalY1+4MRhG2wt6LMrEty97fBbminczUPiwHGeVA9kG2xVETEDC
E3E4URCLEmXE5OoiTTpo/SsLd2zLq02AemlGgaWOW6wtejOOFsx2x1SPDZeN4yEAuiA2Jwv2W5SR
ywcQJuAnISLDbPojkQ0+jBumXJ+R0DXiZv01wh+nPJcSLcSXmgi2+4sJjgZydXOKntV5jT4Mwil6
dSR6k5qV+3T6saDFPccf9l82U6dnlV1R2dtkqyI6ahTqa23Go0gdraKl1oIa3GsFXGw+uFbj+/i2
ui+Q6sC84/TrUSxQ/hOENmP8oCLEnuygR74dSpM0gfH32kBivjv4cOp9T8AvwD/0K1Czfw7tSMH4
5t1Met7dUyzVvh1bVwepxtRv9LmK5Dslwhb+az/Wzw30VQdYUZ3Ri9/deqqTd9fyJVqAT+7wQ7H0
shAeePGBWsh4zDBi+6t0OE1FG6y6/RY/zx5sj6VSmoNV15rUzPURQRkYLNtTKBTI/rUJxuwmvum2
2O9bzI553fHbwWUpvPEzqH5eVsd5OY3zHH+trtvw/D7H/enL4RJxyP8vJFe4jdGzokric5jqKsXv
hH2U5hykBD9VJnkAb+mYbD/joG1G01/I1IrHH6H0LbN6JaKp2yRxJWtejPb+lFwGayqMC9JgI9jG
T6xaKBStJ+8fKKgwkiVk2G21TmjeVRtRFypAvzBtZoT8CCQELq2q9WGjgOnOB36NJGvz9B4GAmH4
szCKNjJsQHqlYRPWHH2deYc4SaOE/7M3f1HPK06lre5gkoz7s4ToCygP76Xsd4finzusdimScN1L
LpKFuQ5PLa7QTDxxkqRDcLMJL+z8Nn+rQ52VOBuwKUBmH4hOXzoP+Agu8PVvDhpdsItaTJpwJmod
LMq7a16TDAThFIQrgEGvJxwEwZqEMxSdHmo+lr1TrSXvOXo4n3URlOt0ifnEgKmbkbofnyw7hl02
xR120ANLcO7hFRrgbRg2Vej6KnvK60Ou2kCUQi3bMOeFVMOgOA7E0CyAfVORHSXaXSFH1rY8l2Yz
F4FAPMacUTuaCwsBJzNmU/TW6Ed4QrskQeqG/+QGUAIO4aUiPDuGv/HmxiLqjyCUmIpHqc/S6Yht
nP+W0E3zTTHx5hAo8NxOl2DetKAE3qAGwb7GmN5tq2OhnWeh0b6ZuBuZUyZc8KYBAFmKTG8RvH18
DBShCNfDp9ufrZIp14If0V6rIQsdsLeJoKeY2A/Yg/GZ8HC2Ox6faoiNBetDGXdNiBmWCFDGcnv0
c1DQ9h2Z2xq0NlZIqRsoY7EFfs+0+Uux77/xGwA33Ttx8Nj1jsAqAFeVUJxSF2DC+8dgwmSYsxlA
Ml4CdcLCs3oz4Kzb8jlUjfUAUICyjU73chtJGF1Sfxin9NA9t1EPeOE3qthGCXZEYEQa+6p//Rxw
NPd+3pfROF4pO4amYCz8gnDxwToFis3osURK3mK+u98+RgPmDB8xWhkcYZuAP2s4+2DWqhkd4OQj
X4k8cN3zEYrAoe2WuCQQF8QuDbzJAyVyD0B6wHiqqbxcQJ4DxIbCDsQOAQiLoZoD/SEN9YPOgAXi
38AY1CeGonBpC845bCZRxDITYNOPl/HoTwQIDUSafI11MmXawUCAQ5Om13mbPAnHx1bBy8nmZIMY
VblAKJw0tATou2xsjxGktvRsfQ4oi/33aR4X3I4RsUmmiKI6loHwkq9chYo3BWN5inwz7EQpOpeD
EMkidC+RSUrst1UOH9wTwR3fz3gm4KJ8PNB3q/K7p64jEzzwujDLZhHgrch46OOjmcIThbXX8WD6
u5I3b3hrA3N9WgLlmb0IB7kx/RruB9CsS0rGb5Q6e1y9mJxsuTUjimVEgAVHEVXuOmchEhjPsROo
5n1emseui66VEgn2F7LsvVuxUKH2seqZ2zA6oPIgrs+Gbjr8GSfqAla57JZDje6RCoXngQ624/Kk
LLOxQPk041ox4Qznmae7mFH4Ed5oiAkz+hurcd8NGrrGJodzfgsa//QdFTZfOUJY5wBmT/pIwxaV
xWzNqBG5cL0oEIRX4kiQBtvdi1qNd0eNxUoK+NApMyFI0eQNfaMi6mUOVOp8Ao/81pr1jJBtCnOa
HIixUUHkKrtvwGCTkHNE281Y2SD2F0YK97N4uDW2PsT9kKUqNxsGxOVAzJ0umSIvfgEbIHv97fAe
x5OKjhMf2jCfv12utpOuanbWwjyjIKIRuJ8ZIClIFbCBoylFv5K6YBesvpdxZWDbunj/+Lg2OCC6
lvhbPFlqjD/3ENM+1ovHCqLbpjLd2ZPYr8TyHlNhcM2wJRuhGVmwzCz4mTD5NrD2QPCo4YcSRxD+
qNIcRObyGAFsvtHsYGrynBYXnGGHg8Wm42QzGtvowaLBlQ4MA+xicCRoWmTHCvDi0rjUYRmAzuWL
7onOnXyodN45Cg8SDWk6cV6C5ZVP0zBDj48Q3CDXxIT2Q7nT83trxc9GQKYRvEC+vWuLWY0Iu3+f
RXrxj/Mff7IePyxDuMtogd05MxcipHVHHjbXXGyNgzXspAMvsVPWg2HXfnmZTQ2cI9WQee/UjZS/
Feu5sYrxAGzzDq754KQAUoUlSp/KHHqKKToPkzggnhYRBhSMI6Jg7HwEVZTpueLJzPLIfpqWk5xP
/EBz/bE36VhUgKD9Y0YRRKTpfmasjgKxqSe4UFBgN8PeMDkVIJYihxGoxxAImDQBQYQE+XQGDKpQ
alII0msD7OSU5FWQhuirKRFHH1zbY1qDvYt3HB/dRRbnZENRiKZhg1FdEqqQSYgkGLLOs11nwWfa
icOPYviCLpD9CjN4SuNvhBsEcenYrAH9MOu3YYEQDbWH9T4b2Nq8sqLekJHfspwmTn+L56idcVqK
1iT1UGSwdXSOQClb3Ou5EtgsEK1L24ufAQnqlPYpbNCOo4fDev5ya8NHqoQAAxihZD0zR5m8vJtP
wz/SyDJmZ1zius6x8vV7E/0woHA3Qhx8MQ/SQ9AZF87jY4oPnNQxf2vO/s+F1nv+mreTnsNAQIZi
G9w95tohXoXiMfh7FLtmKHGZUWSbRxBMukHAPFpwF7AUqC5hR4p9/OiX8Q4j/WEali5PsOiItjn8
th1EP8yd8fNf5+BYxZHmbolIzX5csMye4U/jly5NqkRFvo1tzgp4NJNjPMQXE4jra88yRB+0Co1z
hGAyWzf2JfnTEXMA3EPxo0g3YzCc06vBFsQUkCVKvvFPMpU1nXAgwpGfRDxyNt1DqY5Qv4LjKET/
7SMoWkwHFMjdq++CoYLwUZBXaBMBPyiLFuxUfYQm2ogzbvGZNOeUgy9UL9AaIa7xi6XcXtCV/FUB
lMLwDfdbokx97vcyXzLC5Vh74aPGtZAYKwLaRQ/cjXkCJrDaSgCEI4AzhHycN7E2Va55lIA8rWSA
ZSwsXivSgz5gbZixJHPBcH7bsvOcSK4+ir3YVoac9chR52jq8Q38jrphvCRg7J0TPyfmgIxw6dI4
rOUtEABjVwajyc/qUWHCpQMVf5r8/Qcj6txigvoIyP8ESud7zww2F/rsHsYXfYLduy1zQJcUNHyo
2wWCAAA/ZEheL95hATRlYDf9n/yIarljnMqixCcLe5fPksMjRPNlzyp0InhhPU7KobEhPY5LtqUB
Mzx9/XRec+mIYgJ8pbqQSVCMMah7RYMwA6ehl4dF80QmYgplFGwH2PFP+wMmvuPGAvus95f+tZq1
lwTqjMctbV3YtPQn606EQPqsMvEH4zu/Y+vNSOkMMsfsqOR+A0TCl+MCQpRVkY2oMVlrVFHwKKDS
NnONLBi+mpMPLhEAS3XQovrQHr5hcupBGsXuxmm8ZKNd2t33XE2r6U3l6ZXW0rFXO99QXn4CKLct
Uw6OU9xi1u2ymjJJq9ldqqlyHKyhBUyLEFyMtkWcKoXbhdn3du82BanZ4suWeh1gMS4Li7s3RALV
YXOggAZoIL4bc2LNe+BUjsRnHk+Y/oUModyLhppJsiVQr9ewdjCAAUNLw3zE+q0pGwtE2R2ev8dU
UPKnypDjPJm+XHwO3Xbd+u3xFj6DDyWHBPX9M+kNlePnjwtcLjkDWM3Uoww3wFel7XP5vEgwYzk4
AEzQUwNoLuTZL/og2YZV1zNhQcaw18DIZzpUoStPWUysOHv6/DNJzzmDuLsCL9tS/gjK7aW8cAPF
I4YggBIBLjJ8LjAH7D54gkfZuQchfFaee4cbKplteb5hFHxu2KQOKvfzisrqsWDXLCJu+YB9k6oE
J5+NCHqN/SJ6Rt8F9YoYVIK4nvnt/68Sl7Wn1V19+yb1LzNKWbMkqjIwDoBCUFnG1qB1kMroBZKQ
SnTOIgQzlUSqRk+lH36FN9xEGuhAxoAYkW17SM+UQp/px+2sAa2yZbnM2K3EvePvyIWfkw8fVssk
5HmsTlB/qmF7LPqGHvVlQxaZLOE7kI9p8FpCTOOirG8hPIywPMSzl1cfEmZhh++ZS5RsWLftjikt
Q1dpw7XGImuVM4Y9PSNpo6zRUfst57o6wnjaLdm630A/sJOyvjxkkx52cMkiosJKsJ+3Pt4dqo0j
DmDsLIH0Cg9iFker4iS0rNieMLypMK0unMrIl701dtw4g2feDf1FlLqU0/ZnCpZWiPqYfgRiMutN
WdPStJdXyLNRPYTnDqR0HjKQbd45XBMmxCoGJfZgA48HOuhEP0FWS6JyrWDVJs1vs2y1D26q4K9B
7rq/kKPwdbCD+B3I/cEOPlQm8HVym4EDI1IE2Oy1cGFjEyedHKQTqhvuXOwDMPjPCvT8G3x67lJn
jWkbDLpj/5yBezA6OQ8CrOiGHKJMj0zYnkga+6yq2euIe+zmdcBEjzR3D2UWI4zudX/lLKGQmt4+
FkwVDXOFvgApYShi/Ha7dARl84ZUEGMrSF2ECemu0pq8ymehbpN1b6fv0kknAFASrGroAbBlhBKz
3eV9nqxmI83VXcv+Nf2dfht4blMBed7sy8P7jTT2BuFhpzJH+43xwPWKsR4+Dnoo/9G+4KrBQqaa
nHU5tLZvC1solvWahupSTvNpcoIDIB+063NRHjIgNJYpy6G0Y+ZtOLr+ucOS9Utjm16TjXTsQKKn
OqILbIh6wfvGzi7ZEj78LYdXI2ZPABPoqKkkIGSidStMrWs+IMlAp4LVDjXZ+Tg1VosMSnULcT16
0Xdm1FR0drKWDsjqt5w192sDGYzyGfdu+E9zLVCgU4XvDSFo4z3GYUBQ9mvMeqgA7+AHGHAZu1KE
Zw1YYJ5emoHbFu5XzCVcdqZba8Du0xgMg+vAF2FdLvQFf+pFKPQJIyHTshYpZumyz4EJBvO+tA/8
boYFmBpCcwYi6C1gP8DIvxvX16VkddPrjt6wWpw+lhRhReWBaFn5CrLHvPaVKAGb8+R2WMTLKvF4
1vW+/by51T+Wzmw7UW0Lw0/EGLQCtwoI9r0mNwwTIwiK0jdPv79V54xTp3YqMTY0a835z7+B6Yck
EjtvYLTY1Quyc4VErLcIIHT4w6QLiuATi58ciQFXGTdECY0OlgM3AaTBF0AgtZ5FTtkYplZLD03X
DaAGFx2uIL0KFKLY4WtwqxHXBfRvk4SDCcDNVsbOQIgclYWG7hWiDUNLIB+qaLxoqEdoGNiMevh5
DJEa5oCvqywtYC7yAhwqGXYlUJZRuy8qHYyZ73zfVpyGk1xgCEL1MGEOyLvXmKpok1Hv5knwVqYD
cruX2xTCr+gTuwn0R8pN/7OEHL/st7xYeuUdM9PjJUxofthcg6rm9x6mH6rNk7rM78wbmZ1j6wec
K9/VO7c59MACluq9AG6B7Id/1oOgVezzckgwLIf25UFJdGNZD3FXR25qghH4AZhGTnFbOR/m3TBZ
/81Nua1lxZN6B4qYHXtmukRR0rNiJk7MTlAkXs6c5ImLyKRTRBRHjrh05Mj/LqwGFmhEo8nFTYDb
xGLMXAjSZ4PihlnMTv2Wd3yzNceK6cJGhdxS0YYwRr3ocxmYilBQuCD9Tn+6nJoP5NBbgWsAr/ge
MxnN/p0iOEdsOUtOXLbgaFtbLgnqFv6YsUuptRsW0XwIun2yoaVjRvoY/0SU3SdYitW65RoaXZl8
/WOsf31uzYIFlEJodGeJZFFuUbaSz/tb3FQGSOww7G6GhfpUcAdBjmArK0yLMT5QJto522e+GjCx
tOdwmg3iELtJHHpyhF3ee8Z0nt/ju4iXqKhi2TGhKiINIbVYQ/8nkirgOTaSEGrJI64i1KcOWpwH
DO0Hh4850F5JPIpfnpENRKed+db/9D+YldRxT9qQkUP2cL2LqIOgrzjKjHURi0fU86Nxyag+ZqoW
/6JdW8pQt4p1tY5/YTki8wEFhYfZH1+zB9RWJhik1kS0m5UvsCRMFb6tpYRJZLhCkhxU+zK5A7Rh
UgWhJbwXh+zWHNpV/w2fO75gIyYMHwtfW6HPo9jBSBWBnbRXfrkFIf3rR2SbJ/3aHSrcgens/opb
R7z1Klupa23BWYJwXe8YEILJIGCzrtZJIj9I2UmnYcdk/9Jwno/POUmiHWIHsAd42bBsmJdrEzTg
BcgKYrm97o0AtqspvNBp7sWI6Nmc3MYnasWDWMkNvm4R07LT3HXA6Go62vcXJOLSXZ+/WN28x1Eh
dk/hxrnXVFZDKTx69JHQalAz27Ay6akO0XSA4crkPb5hTYHeDXEhGxxFGWy2f6SvSoeaM+Hu7C7p
iYlLyGbJc+Qz+ksPIueNx3Oza2t1GbrNXxptmcfbmPlgWJNPAI1YLd9XRvMWdJtfhZURcswVmzNe
RL2jHPQY+50x0/rinsdsLcjwGH2Cb3wEOg8w7XGPkWN0A1s71U9HpUHN1m8EB0DKkDo1EDYYYyOL
4ZekTSqm/jsscFiUkNDdcaIDZmSBPvANKMHMN7DPfTmvE4ztcJljrsZl4WG59oDA8r52PISll8H6
L6ttTbjphJCryBKpGj0zdXSU/R3LvdjNxQSKhdFcs4azKGII83IQf5K2R/Ahhr/y5kX0BQgY9zMs
dnp2w6OoaSWRy2b2Hm+EDUCdPFasbp8b9rPnahH+GfgXThgWwXgw3191NiU24o1zMlMuPOAwzd1B
vqOzzSIcofA6CyTmvihEKH15w6cCs6AJDnGcSrCHJmDFulPK0jiDxpFMW+L0KNNl1JMEYswvyzqk
IKh8QQohiarrmw0ABiutBRO9ALYEV9jiKffwN0TaspH77C8lPClgVe7TX+TPWPfxvcYjdYRFDNwU
LAlnGuFgwrF73I19doFkBKV4yWlXPNAQ5XcgSkcwlH/Kq/4SpnvDeuQiUaoSR9XWI+Yylqes5Zn0
S/zuxtx3X1wG5ancUruY58E7RWt6lrh2pDnmKczhSEOYkSxyhXRPZgYKgcfY6xzNZ0U4MD3nmtpQ
ffYCYcTBCrHkSbtY3yMSVIlBtJ0Ra+uECOY9J6e8P06lyz5bLdhA+Rjsp6k1wf6PD0vaL6KkF2X/
6kWkoLV4QANlJkKx9u+xLOzDV7sNMTm9c3lQKPSnZ6CScaYeDIoCbvoexs8i0+inbMHUJGu+IDBe
EDRwjm0DDe3usaXw+sIVgyUVHOy5Gnx5SUdLC8iIQHYwqUGS2AkJSmeNkYwij6SeE4+IJvYZQujL
dutje6yP+Lv9acBmoBfeJ4htQfkGiYNUdyvo0T3DY7KcrkDRvxXwqJTip8KCBbzgJu/IMzFuxQUL
RGoduDfSnrqDImZy4eiD0KpLdRZ/GbASb9zmwIyte2oHJ54qF+a+cKbHFskfh/JntOK6gt9vXbni
aO64FIVXA7bLq9T/AKPv2R7q78eW7gJAHb0u+ZQen4fWdYQyHfglmkUYdQ7O8wcDo2gp75UZQ+tt
C+wP48AWDsxsPmzUGH7pbrHG8n4FjfAMtrzEQeyrQbk3+qH6Yyb3nqP8y/XpcENSEp0HZjGNkIqg
uyaJ05Xm0Up5Mu9rwVYojMfDzTiYG6J1lf3ryt35PCDVY/h1Z0+jm+H+C7i3Obzw1sRSw3VT1dPR
rLilu4xAAr+9smGusxuDmlAnenmG+rYSCU8ATT/PwBaFMFDMyH2doUFrBOFwevBrWZXwMkQdie6M
3pCVjuCk79Gf7bF/8wSc9BgjN6j4M/kPu1GaKSytBM32ISxf+IF5ro9s+uzC5bd6fK5xYBQBGT86
KvfnFxdy8sVKBhyMTwfdnBAy4SRGWbRGkSAmgIYgNk04bs/UsRCXDqh3hZ8N0n4PmRi9dUTSwMOL
tuZz+f1xhsTV2kPK5Is4RedBlKITnXPfVjxlQ+Ekf0c7VmsMxGgbeCMOnwxZ0g434OcmBUZF/M2E
b52CsJ6p7UZf/27gSPVwu0sm6g13Ed/QpxjN3+Dg49P6CFC06Q44mOHWbEVw73AGMh1mN2vQ7YDt
bmU5JNn+klrt21OinhgzZFeDHLvQH2gK28eUCjH+ASijfdRvtEAFLTMnF3sxGFisaJgaO/3vo6Cm
nJqmCLjQGWWO0QIoU9w+tClhNfGup+DHxWL7iIJiz7kuyU6zkeu9vOEqs5Dfmi1yhEU6FXj1lHyZ
OsVqOo9Z/DvKriWQygAvl0KYzYjVtPx+H/lcsCSWqjQFfGS1MZbGtji1v2TvonwwVnVxselOUsuz
e5LxEEdgNolbJ8LS6JJszXxMSN/zTOAy72wGPLB5M/WF0by2MJuj3rB8BpzIZaCwXNEuPEBBoFh0
Dhz3gQaCj8zpQoKpjnn2CnXYr0S9a7kNTrSzkPk5jf+YfEKn5Ih8W+O+mpCq9QGxnCkmjrzmCcwV
6PLaw7U6xDh6fBUjTzlZqkPqXBCqjrAvHwtnfr1wpBkQig6+jV2/sY3vdOQFn6Y9jBD2GfdXoO5V
so1mnyPULeNruKUeCc30TrfeQ1EOV9RY4ey/Z5/gxdUxqj4nvAxYc1C1YGlrA4S6gE0aHbzLx+WP
htcLluzFLGYAvsxWusOO8Znbxxd1FoPwQ8i8BKIaIhAW+4BjN0J7iw1PI8Dg7MQlgiCT/CNzUpnE
W5QOQalbqJzlBUR9tCjuylT/rX8/91xxRvuOMufKtRS5Epx89KAtaYUHZffBt+Ki4ym8ZTVDM9nD
w9hG6E9WTX0kYPmeYD2/y8sZ8gCgbYAwIIQgJvLW5TVqTxrGm8Z2+tsL8gtrGbggBBdAH1AD5oQs
eKyQh5gj2Hn5hScr0MFBlQFj55VLl4xH3dP3Se82nPnpKHJeXE17rn5hfdS7/C2TqMm5hsnAGctJ
S5wo2+KOeJl/80sKhloIUj2OEA9GBEPmk1fAd2B+4jxTn4cyi6D2WxAdwHXGOQohXCJadjfcuU9D
BLdvVPzl2XyTwESiRFg7zCpMej0smepePICU93/Gy3rhcwY0Qgh4+7r7NQh3WosjnC8lLDYP2ARq
QD+DX1w5X80Mu1FS2VmZ3RcuwacSkuw3L5Fd+XanTDnTHwxmKNFwlSTkgA/A09G+gUQ9J3Y6y7iN
lGVb+mjZ1dKvXItKiboDtRGCyejWVsILtqDkpsLBDWbwqlU10CL78gLP/75ymxWa8P7A5d6PdowO
YqBK5niQTVz+2w2TECnJrD8XbnYe/SZ44ZfewMxRP/GzbHBT4utHZIUcK+4NgF5OxaFlykWF95JX
3NrVa89tTMZ3F20NSB+ICfSJyunh1p8OV35fZSuheDmQjS5TjMjco9zsq1hZfqg1xwoXDl3JC9NZ
ZjssbemZ1Y3zU2BQDTqBEq6Fk4PH21RWFw8KYtYc3d1EMfHLJ0vyau2W8AjJkz/LhMUlXzYKEZs7
1iYtmxPRRtujV+JFk3hpiL1/y8n5fDQ6d904qiWNvJZIG7nfUXK+XsETgsFPFHtJ6b4RbxdB+JpW
GHSls4g6Fq4eCPx7nSTHMHQp3Ito+sTAqvTfdGxmty+6vZR96br3YFhD3msPrVbWvYFmCi8TqOKS
87lE+Bd78k7Txs/GJSlMYZH+aSgUQxFtXSKsQlDhp3fq3L5zY5ulZZ10FxnD/GHZE9uBcmQ0LwwO
mjMsXitG6ZSJ9Os1jMjMtesZ0/hGX1Sl0xPe8+EOdApGzjStEbS9KpwmRNA0Y4sx6K5EkFD5PIWe
r/j9x5zRcYEPE8L3ac/zKUHdHz/E7ekLUNFIXUqXJJ42L689vTsnjuYpyGfpAwXyytw2FG4lfYAp
zV5oojC8rafL9rPCVXYYVmU2tfOt5rXL4sxgCemADEmXKz7bc7TNyKm5t4TNNY04tpX3BwDtFS+V
Q83dzigXA2pVWMBH4MucRuQeSzXbqEnwSANLnVVAHlfhd9qvWqQOJ2r/+hvrbMvpV5AD+YD5hKqj
CUgKoXUjAKClt5av3y+cMz31KrEXhbgh8/4Z9+Qd+PIAX5Iacf36034iX2P2CQ8PK6mFNUWfjU8q
Odjdy3t+xTdM8GhV44uKb/XLUyBYIsfbPR6TThdqXA4ppa+A39HHA32fAJZ5ByiT+CHaapVmiXau
XlBLhLNIWUadY01DZUppV+F8Z68B0jowOjThXN3wlMAGsZOe2ZiYckg/lJJD8FTngPUV+ULwU5Fy
XXRSV4Wl4Ed3wXf7l/gbg0dtYkBWebnqjI4DV0hkeCxepYsOWIpcBJsAcfytolPBuD+rpwLI4ymS
c1W6D1rtyOWc0KfIbOGsPtaEXlS8QOuASqJLprPDolHFrJSnGCYWQgzuzxOycp6JbpouVWahxUBN
clUaUNpVjMH+tdIRVvy0q1gZw/HE9TDnt9EBSL6270lDuHJ9cLe1dF1wj3/BMp8LXo2Tj9wOas0Q
4FM6ym5luRvsJZBlRgxaNo8/B9iGZe/SX1fe+6o4sjUBHovuDZsurSRdJbxE73WiUaZpUFSHIY9w
zNWYCk/ob4FVMV7cdXu6hpq8dvguN6gK0ST7zDro68zGd4Af0LroEszjB1YCQJmbX/Q9y3t23dhb
XGZYf3Sn+wkX5W8Gc4x8KECECxsY+zr1FltbCBd9n0fszK/IHVHFeMOW8cCbIRJVzKRWV9Fjrmfe
sHsn/0av0PsorBnBMa41XWP3Nt0HiF/PgI9dXvrTH0799XoiIxSrJ5vQiEQsXmcdSt6Is33lrw5H
vNDV9ykGBqM4oBrk3IGi1K66bO/6khPHnARggcsFsjxnlO1oi4Mu3Whfeii2uS3kK8rz5iatK2KC
3wx3MKnMpvIE5TVCgwJcm3mzT9ek2XAm+ZdYTgXkrBU+V5u1ZYj77wp0RkswkHfhvYiGEloD1Xt/
izzU19YCS28h0gTGQdp8ZvDL6T7oCkTGQL+jk4xh3lEmyuRdjo5h7tF3Q9/8zSSPbtks3NddZvRJ
O8Br/xokNqFDwl7OoSHDchfr0hKbvBuISzvuvrRDW3t0FfLO+IwfTNsY4rVjTRrf5Hz6OWJvZrrE
vY0+LtPNHpYJw/zIjyzalymMoScqIzon1dN/CBmbv/GI7Vqcv1rbQbESvz262oFnwDno7dO/6m8/
65Bw8QMGrPmcErHdksU76X0SeITwD1uA/vxhYDz7tG7C1JmMTZolyESExNXCOcBnyIrWU9A1Uvp5
3bcbtz/LALBCawa0OualyYMEt1UmNHzyrv4hfx6tKRh0CdOKR4Jw/7N5aalxb/qKmRDTFNgn8p2i
EPR1jS3Ll4QtBMbsLRgxKZDpRkXUF4SnapOyhVFhp8BtTEHhRzEUkkKHmD/0pIkHKUJlVgSewJAT
iysx3PvjLybuVutaEAnQAzI2ebvPh5N94fcNH04IzS+aMNDLLuYHyfu49HHSoFocY8eJ/7Dq4nwk
k0MBWwp7KobR+CoRtcfz5yLUkZEjzBY8mNBK4FDOW/lrMRflaBuM5JlNNXi+WYDwHniqAUEK0Boj
qI7rdgoE3WFehcYqB2QTELT2Q9uYf9PxYqYWjz+SA4f9k3h8bpWTs78AMDyhtk74OF3rXQB8M+qs
BJ4rgEq7e9KBQwOG9Lh+wnJmCI23DI3z8rMv1szB+9VjK7wK1QEe3JsiZpbCe6UdE2POQadVTjYo
qLyBVCUHFxzZLSTHHvMmNK4i8g330Xe5AkHFDCDGho3LksEcuS8OB/z5Sx7LlflLaLL2MwobdcAf
PX5LU5RtsDZDZu1wTIXIgiQy0PcYP1qXuYagcdYdxxxbgfwbKxDhxOfwkiBLIPQv9qHUqZcWV36F
ATYyPkiqdJ8gR4/GwXUs/Y5JH8qEXwTXxyv36P2NhwtU/M+nEzsv8AocJtG20yV75tmGBOo8mCqo
bgLPW+ARsHsgSy/VqynYofBCjybSmPzU7mSBZcp3GxAG1NP7bPCuB5qFvipYifVXDboKN5RiqGex
+OYwwTpZgUWYc76K5lAEXSDIqW0J21WQ7BEBvf2CypegJBRM5/csuw1IBaEGPLSZ2NUrL2+cN+zi
EXhXvsMoRoDy4O2xo5qO9puRTfLGaQrvnMAYPBMYRzsklxS0FsecCfVFOIWSEodH/BKD+Dbqj0y1
hVMd+PJHWprGLvqsbNOXXSbQDftLRoPj5GB6Ln1kdq1BUsh13TUn9t1xdVHn+Qb/LwhIi85jl8We
ZUABjNKcbRUJ9wQ3PKo5h5WsPtf6hBjbcMI0SZnyvpMLNJsSYHM0gcbMLdqcJbcQ7MvMxiPFkXxg
TbJ+sjGGkQuAFC49CFLrF8LUnzR134SVneIOLNT007/HP+8EkoqwUuhI5BLCi9d3uasWeGCpuxIS
60q6VPtc9TCOe/9xf7LEp1OYo1NlB6M4i6eVIgCk0UmnQrpXB/0KJL0jQeXaXuMbbwCBMkNEP9oq
C2o2+fpBI3YmFpvS14QF/FVsqPyykQtt71wyd8W6KYZ3AzPOqRNXxTIRMyiXS0Rh5GFOBIcF+uRn
x4KgQEEireT70blcgJmTTyvJGdVO1f21Hd5KXJHl/mG5DPp9jCbUr+4HVRjeEfP3t1KvIrG8kbKa
5DPoYKB0LIXa1CQBApkXaQdT1hMYkwUX6GdyAQHvQ5dNLx2YYHMjowt9mLg612/isLpb3wWFucSi
r/2TP4u+dRmkyQ7rj+J3P6PEDQ8SfgT4mX4hGJqzCJb4lzAq22DvzM2Ab/WsOsP3So8wVAS9ZFaz
UrMYUF7LTvMDtgZ5EepGfEmoz3FA9kBemQvEDJ9P4ay0mb70jAaDsnYMn8+vJTuK6fTlW4xggYHz
7WcDDj6wmw8eJI0Y4bpQC6oiKaen6T00t+/8mjN4cdS/Z+481/RlPcPmX52jgwbMnpLS6Mmz0ZRF
k4nZ00OMAPRMvfXwOUWsjw+/6iBtvbcKzC4kdJChsQRYMq0fe+uHfwim09F4GkACFxrftRe47mLx
t0P0M5k+Jn+YfXJkjkLOJxRzwz8ufvklGPqpz+03ERL2x/ZAeNqaVCtt8fLhVUEZ9U3+p7s/AS/w
h0cXkqPpE6lSB6tUmWdQ16Gir6FKfNkmdgfZPt8KhqY2zgnKPDyNiX0bUNWtpA76FHiTfpbPyVGl
tJEycqhYIpmCKdAXxuwUTBqrg7Hgnk2YO6Y9+TGmpB8HDbGQOdp1xNC3x4+0S5ZG8J5DQYdwHq0+
i5SULRFj+MIJyUjjdV8hkcWmub1hIxgy/a1fzFXQo2M+GGShl++SjYrPEzUeuyWrleoqNvvwEiZO
zPyW/Q5IXZ2zB2QqXLE4NaAwcQ21AdFeCuaB3xH0nJ9YGNxJXshiioO/dOseh6530H09i/nZkr0w
t5A+7RKCjREcpAzoC2RIGTdFy4VINYjrzzhtgFE779NFjoEDas0l4b0oC19/EdE/fYBfSv5rH7Ei
ZAsS7l74DdNv3JqnoITQR6qQT4mOYQikkFfsvh9TvuZxDxvHTvXA61ACA1ChOuUL7enmEbmKLG6A
sKYLoUTWhHoB2IpvIO0Hk40S10RAcksYvHNExxY6HvJ1ENOwGkKEEBgOAlm+7GTx7Pycet2E69SO
U5jf0GCxUmDPYvyCtiZxaxhDiFRgeCNPwkUmd4aeS2mS0wxjDvdx+cLusdSaDDpiTFPI/MrGLysH
xPhz1moPniZEMhJfwgkmli1sOibmSOiE5KPKgtcfVBlIjHOoaPjNrokdImBDr/0njGn3+dORoopu
CihMnpivoMOG50fA3nxiNnF4CyggJFS5r8YF/sbCmfictAkwwjFwxCDKjpc3xRcquiWcLo0JKR3A
jpRTNTcoTgOt20AkPqtiqFR2Ir568NExv4WlCFME2K5cVEgt02+YtLFPxcJS21MtQ2Ii4AdWGzXF
HwvbSPX48iCaLTrmxhld25W8zJF/EA9x5BmG8z9yHeVasjfO5DoejXOHhEWm+mNEwYg/dTBxLY+s
4tRo2rlcUo5i3weTH8Ymdct50AN4iqh5/1m5UvJRrrRH+a9E4lm0Hq8N/WFKgSlYrFMx3MjW+azd
1bv2G85CtTbnuKWsjMXolH0x6dZwaHjNSC2DJl6se1ylyqN8bPZi9ajW+VYQWgXPotljCbNMLvAQ
KlRp4YlNqrnZ888e7jhX8xIDWKoSNuRNueqvuKC4OcSEeqUSFFjTu752+eoJS/G1s7HnJd6S3FEm
ZgyGZtmmOIgkvmFRIg+MVmSOIbxqWToR9R3SVXKw8GguT0gSSFbMvOe+PWoEl5RLuiovO+iuvgkP
5sAcIFxkZzgvXDRslOGi39SXZjbsNASfo4MYB5CxQJJehfDy+/kT/alf6HetG6geHXCEMhYzWLaj
HwLqj6h9zhXGjoWIKv0CIrZu/BXe4A7Dxw4nEus4RrohVq76ZoTlR/ajb4wdVDuxkFieoNPpjGzP
XNmEWGG6drZ3LdQcWJ8MUKhmNHHjPvktaWWv+M2dtpS+QVXZXf7h6XTEyJ5QsY/tU7u3fkbzehN9
6Rd+CEwYAf5sM+Glk7J+sM/CVMDshmkcCkJybX/7XxuRobU3psZ2tE4X8CvWmLxun3PppHxzxzNT
ZRUJS+d9qeBnETAHuAUiBBh3VU6vLxlN8izdV3+NoG5C3tw91nBl/jHF6OH4E1ObU32DmKLYgvyC
swVLf0tS8MQgeVwkfbuMBVMWZh3e679+j+rmL90XIgba+Ht9NcCyM04NgEHxo27SheZGe+Mr3PVn
68x0xri+Q085WnN9ATI7op1CJHkz7t11OL1v/aFZMTk5QDSEWb58wrEixAKsnF2aW+asfDW7bKcz
qACvFmEDw72aMQn4nD9nWYJIi2mKSQiafB79PLfW/LOK8TEtz/Fff35uq3/UdHmjrPrLYyMv8kO9
eBwegbkkjTHID/oinOdf2a5YddfYnsDSDfQLFHfAYbgnHRgNHGfIUEG1tA/qSlq85t26B+ayqUvp
PkJBlswhmgHoUFeDFv7DU+ITo6wUIiqd7yYU4zYYh8Y/F1m81AS9iEkvpDFdKLffkMNZJOhC3p68
H7a4UxX3F/7TABimo184oUTYohCyhXOCBsONl3nAGx0/bg96iC8Vls0pur0PFRRNsIrYwCs3ozln
bvAApgKtJ53AJAPeF2MMUG5gT+zDKK3geN7ZXNRaAEHwHkFGeThfPHvyvYGN+LbJm/uFHMqkptK9
UsQhcN1lUFvucQ/ZdUIiOtpb7ZuNioexNerUswxYQdqFQT+DK8BANLaQI8yJ1DBMGGMqwRYmneI7
P9O+LTQnTEmU8TS5v+Hm0YqgBWR0wZ6oe12HizMDf9hlYndlN/708DrHDMUSE3eqYJCvhXzQ68TX
GTcn2KTvuC30g6au36n3gUKHw0Dtll/stA2cqqvOZA3y6u0Te9zAuUFJ5EDuTIwZ6aQ3TD1hE+Tc
3DfuMaZLfBIeLtYcJlBm5piwNdnBobPhnoI8lEfwtihj8MFgh8KHYFyys9+ofZ74Y3J3R/DSUdM8
XVObij18/sz8rj6NcEBgo+XuGkj20jaqxVMhWFNuSbkKC3JK391KWT3lKdUEeLwoYmIvrLe67BmE
7JFoN1pYhzRxFabuuoaRh2t+tw4szGQqDnks2FYjiOILW2SNuGIGYokJaHNXSDiiWGxc1BjaN/0x
vXyIWUX29ENN8LRaD2od/hhlNGNSXtLSwi/3nr80rOU43AqglavlEGJYoZwh7JIenbwX6TpSoFZN
JHV6jMHZ52I9gZOAnShoTDZFcC5oRTJp4L1bl7t4YXF+CoG094yuDjUWtJcS+6sXBCwgkp8E7VG/
ewmQrpgPNkNYgiQ8DX/6dCRGfxzxov6L8KV2KvPwUdw4nMtS0DCn4tHmp3OSB9wQbB1qUAHrZNiO
qB5LWGhSkJuLD3Plx2FUL9/RTUovPTjdu5vhgCJ/ZT9atyi7qQiUApYZCBfhQooo14j9sjxqki6c
CwELdEhq4OdPgr1G9FcmG1xPu0UWc4jJgwwndSLsFtq3V801aDjYaW7ydvsuyRxKpuxYsR7wQLy1
Bz7QUDCe87BRABaxMx+zplQfv5ON+Z5JyvHDUaoTOklnJPDnz9lqGVk68uOHizxEjjOnMGTgGjMD
gnW45kbCuo9RYiwHo/caszQL5IgcaDbgRYi19EPk7awF2ZFedWYjQ68JQUNlXJnfMpG+CIRDFjK4
MM+fopSgthwHahdcvdN5SMZNClsMRj4CGxluOJ8nFbfL208jBlNB+8mct64JCkWPtXTD8BqSH0Ld
Zo/0aqafUqL8CuLcFm9M1FQn+s1T3Ob8+iZm5vD9gT02wDUPdwSTvP5lAYuvn3BlL/90Vo5Zse3N
mU3GOoPJazeTTo8/yrCGhnOqav8ME2mi3zOQYoGV/A/0Smf0rzdphWzBU3jwVvYwBewvuoPmNJCZ
YXlvLBAXL+dzPNXnzDWn7KusSxx6bf1AegDuhzZ8RXLcTLmh85dd4wJ7TyRUASo3gSAv+RrRi/1s
2NO+1JBEYDIdVSrOGXPSpy85+gpXofwHOBSpJwmpv2SGB5DqhYwaWOKNtPJPmdPrLeLDK5nArAfM
YPN8TYoFNx4YcgFteYupHB669g+UVNinlK/Y0jUQsFDl5jRoeStY1sSrUotxt6ouhqe7CqkawGBy
GIjBNNAyVfNXSaY48K68wwIeyE2zD1y3MYA56YXpBxhO+flQs/Iv43UhroCaKAJpwP9Q9YAw8qlp
beFRMlwgphHxRUe8rV9KxRjMIdPsieDiGtMmXWMhPOBQfkyGBRc6k9h7ywP5jdrp/x49JJd0LS4q
a2zqPsAt8GjbLu1+8Y7Z2tK1MdfboF/yNJ/9oUQ5RO9+JH3JByVUzsClmJCqZBU8vig018ws/IQL
npKeD2FLc81A0/0jp6t0JseQqeoVFXrfBmVL47eF5vNK51zLUYTbE9zGMe9MKs5U1XixkCWArvMg
WLD/vPTTjdEv8uPIPoFwgC3CY+7J/a75v9LX5NrO5Q0ig6bc9IXLxtPaswx2QGERCzBMKK8WYTFj
v4SG0Uauzo57z8Um/MY3O3NTT4DvPgOjrluNCIxkAySqs/L+DY3Kee6NLoQUYfJ8YwQKbYbiNpvD
HBOSmfZSsZr2mFWzQdvWXsHGjuUAztdJXRf31usmgxuagTnFAnSSUGPYr5UVVDM4E4KVgggb9Jb9
q/AoOtLeo+5Q4e33gizEY94B7TKlApOjfyQP7ku1dqWr9cCQDTUfRstnC6NTCukfyjQiCOjzqKwN
wn0VnCFdCgucSykZ2E+lK98usCQmuj4Sja2GdPkXj9jOH8mefuszjy2VsyF2JPMpRkwVFY2LMZ4U
odNg2ujRY2aWx472JOykHbdftJasAMS90zBErGZ4UyQO8yrJ7dkuWYEkXIko5dUbohj8bEGgSTmw
aB8wWED/DtfOtQBQMryQARuwqiMYlzhShZZ6wqH+CJIeyzAwo4pYrglaxGZ4QtEKY8ZpskgLw1Xa
eyzEGTsn9T+K4g+nW91Td1AwK1gA4Xwqcupwc2YCTLvlcZlYYfApxgFHiHrDhB2NG0keUMPFSE0w
b4B4zuAb61PH+EzSIHc4NxRuKoCEGcBDUH+ZsmX5ZNPJKI0mebiE2aC8V7B8CsxRhKwlwNNTvci/
MmgtVEXu4HGBHzZe2pNuNIcsRXDtcwbVQtYWzctpPivQaZUJ2GhsjDw/A5+t3YE1l5UPQPBqQzij
epAYmsP45xyjQJuX1rjej34QppQS/KJp997n1AaG067tU+fWQXXVZkoLc4MYAUh+oIC29/Ls0WaE
ePbPGhhKYTmJHQjgh3nqm8kgrXgH6aWYKcecsFbmG9mp6nfP9yk3uV1YyUB4vKc5TX5BtfgX68GH
INrsIhakb2OOdhw677roT8TJyn+saJhLwcLUfR3rTA0TsE1lbenQcbU0zmxjLI+lRQQM1tsMOBnb
IKZJOUgihJUJUiUUY/XTVQ66yFzSMUairw6nSDjFSN4rGkTsn3Ir48o1/IuNgcUjLSGjx5v302fG
q2mk2ju64TGThoCdVotEdZSnB+RuXZtf+Nvdew3loyBHE2MC9RC2jqahk3BGH+zxoDkz1cY7JHZh
QoTVDgB+9N6cKmJ4PyeZnCP1gJRnBBvvheTLBfIV5dcd8p5K5Tb45TNfhNxD5EuL7s8mADgCFqQe
opQO/Yco8aHpjht2G9wPmFMkGJDC9nDDAXZsangtNBquGMOVpQ2ioFLddkR4hEsNcRqj8qBE5o+J
VjbPoLVIC8SXj2yeMEcrF5UNZEUOq8KoA3h2YRNTNgk7F1cbholq75MK2jAhn9MLPnmsCVw/rpDE
1X7EaLT2gOhojxjX9hPRLv5ogY6y5RbClkWKMWlYwao1Q8pW9Uu+wzSMqSADB9/aqbu3zCmcvH19
hxOH5VYULmYIwscFizligCjrAZ8D3I9JKGId4WLDf5HF8NoUH/QIfvhHDZshT8BO7AqdxOBdZOTG
616FpHELgGd62a/8CLqaLowOxlFQNykzqfOSBLiL5MV2VrOpxmMl9SIUg3nw2ONZb8OqVVxDG6fj
vbBKGn7jxXOJg47AdHvColmecXZ6bBg+M3S1aF3EGjvR2WbmDFtq8Wkd+M1P3O/wD+GjIvdz5fOD
2Bz2fUTjlHSw6N+HFhByoowg7ezMxzR5rPRkiRGzVrsdYlczZO3fwCsiQIx33ddX4XcI0RhtQTY3
13HpN+8vKVw2xVaFsUSVYmNjwIQeLqxCuU/lVTRT9Tl74cW10QwctnP4le/HtVAtN1aR6ERwVqjQ
X9PYOuR01vq50tdUcN00brBad00XcTdwoEkFpks+AGBhsP4JT3FDcW0tSEDEqlUZ+eHB2vw/4RUX
Q47fOob1VHFU2IXCzUfztce6lG6pfZLwGhzNyoTShhld2iyjZdggMk+1vaIFubHRAER5GfjE2U7s
DnR4xmPNul+zhcVl5/SkFCow35NVrZIslZ/f+qoZdlU5H9pbhThAIpuxjXxE61CxNT+2D5q+7gsC
HlZD/BW/lp+fl47Gw9cY7b/9QkzS3YAaGgmszu+Rd/VxgQjYkh79tGo866s7sznZlvfsF1EUvFVP
QOPNPWwCKvUXw+zIr/pFqs55TFJMG2lO2ZSgDE/JPRd7W4T3RMtTc+Tdp+rmPWuVV7aBouAWQC0k
sIh+msuXVzpFY0kQUFVONDBVamrqPMpYPA1ylywhjWLJcDq6A7jLHRA0g9HaGQYM7uL1W4R1g+Fr
oagrH3jtq25hzqIOYSibOGcwJ3QbbpLqSdyB4altfQKzKSAJvWXQ1dleo7qx5ADnUgui4TT+I+m8
thTVtjD8RIwhKOmWHBRzvHGYChAToIA+/f5W79H79OmurkLCYq4Z/pCz+By+Xvo0YOmgQMrqMTd6
MQEmnUWwQX2G19ZjeDzAD5URfOX3WhfSAcZXFzq9zBCv+LmgZ0w9FfVJMEWyKHTr3z1H5ZLYKBjz
digDuciRvtQAJtWLA6Kehqg04+VOTJ2Z1NNyvl1FhWowmfo5pLglci2K26hj/ckkwUFQEUI6p/6E
dUsyi04HlDFgCWwsRwhkogfNtB/QxgnmGltVDkQGNM+RQ/GAchx+IKdSAjDaApjbOS+o0Rk5NkAv
h/Id5A58QLb91mF71urQwGCOzXcFBRRQH0UFEjJV4TdteKUpPumSx4GOY70nvmCXa6s0ec5KZhlA
C8awGNsWmVC7WBPT2F2RbrtG5lA9sZcoKkWmpbG3g1FIwNLegOUANFdCFkoz/2FNocddUG5oNCjQ
KIZ8i7bgdRX9efaTVZ7SrbIpXkBKVeyKUCHhahoIt70RViZvpnFOsweiKjCMAZA8i3c43ENRZjAA
iKmkF+oARiZF5T2jM1FEaNzL/v8NLTocj6+7h2XyFW0NvpsL7GVuinEnkQeTu85BBeX79Uhqar4B
qjU+FIzq4Gm/bbgxWIg2oDKoaGRbKKLj8LaiFZnNyMq/pYNINNmbwA3Cp0Tb9WtdNav62RpocTxF
X1ai0qejn8udIXddtkd5u9KH95WOdyJRbW9po8FoMLv9a5/Kh/5KI0JyjicAWJ8t+hXcq/7IAhmu
MWrfPqkiY3qd6lTFR1x2r29nf1D+ugX9ekjc3EpkV0Aq2ilWEdRjqKhPwSfiEIFPBUH7HydCnt2H
X4i5e9ElzFbKwkRgAhzRsZubzEBAxAGupaUKzi3KWWgVYF4br19ULL4g1qLvrGZghNQWSelSNHpW
X7AO8pHCEIBGBuV4+eP9LDk7O1XpIDu9lfFHGqPS0kahQBNgDF4MDBBueweteKTXoP/pjjJeE0WB
lDUvknJ33wijhbfALti/5LulRjBn9CFYOy0vDpEKgSLeUN6s1jMrX2q9PmLjNKyziOlstqnOzKfJ
1vrgijSh6MW5wfSmEALhg64wiALSmX+Um8/uS8k8uZ2ljfB7Z1oSPwJ1V/3p1H+iVUfm/ToyZBIS
nq0Lb/yJ5vzP6RrvTSaKya6QCn8ugVTWjIDpvMP+nKKZQMkbPsN2SI+a/nbL5Jne7cN9LuhAtXCt
0dkiO1JG8BXMqPsDtX29M4SDShrkHZ2FaUv2DwufOQGLGcGhf+1kOtCsWOpn1p25FNM//Ntl0Uem
VuFMyPpxkiEDBzfIHe8ARUNUYMjmvkw6Lq6uOSlDZqAREMVBkoG00mlcHVFR6BE/tjWmAwVzzQnd
4yypPW1BVwYpcqZ9+QieCO3WkktZtCGzg9tUlni3EDe2biNsyhI1gqEBOBGXGV9nZnF1c0IzGoG0
c+Dl04igJTaha0tjmFHi4yitdCoUmsgk8X8NpekBYHAC2Pi55rQa3B1luAk7MSBgJSN6ctCBU3Dr
qDkBBcz58JL9/7yPiwWUkuQdsaTzDs2G9+Q6+R87CFePP5BDE2wgdEqbz6y3hGxFhKH5ybR7990W
S1Hkw+FOBdWwXaFkqcB8lMfFsX8ewDE+AX2CziwtIASlXjEG1vJipXU4ZzOepnqxMfeRz7Ard4Lg
BzAdSBAGUSk4hxcef2Dv5t2cl4CFhvcAco936wy77wjzD6TfDx/tDoWk21g9DlY3Qc6dZSdwEvSN
Hza5Rb3jcWaQOmUqcPcBEnMCTvz9oaqE8cAeK2x6XjsjTTLgvTzwi7FWZmawX/I9deVpvI4sIAzp
6KcxpzB8jgRJu0cCxRRcta941TLvJRHgdkG55CINTC/5IeC1/NfQ/RJ2MN9VH56DhWKJtsJ1+5Dz
aFY6UtZ09OmDCRQsSfeVW72hAXE0ZgWx/PjjPUKWGLwPcp28yCSbZNu8swxnSOWT35L7SJ3R4bwC
Dy33B8yGsapD3/5KFc5swPuwz8cla+nngGoEcccRtDWjLHJOEIRjGoMVgFAmKGzT5Dwvh0JTZX0A
CANuKuEwDlTKuvfhdNj124bMwzbH57wJpZesAhQmEMfUKMClPkokVwGNWNJmuhqyr1ReiiypOUYg
hjCrY75cHqB8auXq18UC2oQYe8j7dus5/A6YrLeiJycBI4Vkt5DY4Gkgs70CGeZzeKkXYO6eCP31
LRSIBCo+RzPLQ7N7EJH27r/uo4tBH9NUN8DgyOcnqGTEPPWwHXglnGPJ695+JQ+pRR4bKIshpYG4
x9DQmYLjvdrAX6BIBd4W90kmpm9eC/5GimFYfJkEABvUPUT4i7rqEhNNDMAjTPYAOR2FhyoKTeKV
AYw14KS30nFwYQyNfiPZPyI89CNbQuTuu7xu1ONX6E198Bb5J/JYMPguiDj0Nly27Ccb6Zcel2iQ
tp8x7yeuk/feZi8FpJd3xfuZCzBbNA5FRkS6SP4/ANnjlUh0/CvQSaZezv3jINKVgcODJIlmfuHf
0IbRaAvZ8g+TLuHDSbOcBiUzNe2NMZeFFQUCmrfTi/3wn34L+M6jjmslIErOBUU4Svd/J0vqyckW
hY+zmQn5kOxMQJzuF7IQtjUAakKcuveNem3IT3+KmKo/B96So6x2G5s/h63pzfmQdyoegM66dVvG
q7K9aAZB9RJbBRn1+x1namgg9dg8/wGYAC1oo+4ZMvoXmjsfxGvEkIMhnc/PAVLlz7QjRC8VI/Mx
Wy25ILnjixvAv+Tei9uKn3GKLoxNIkyaXP5/CuDBfg7pJN/AfiUET/hX4x9ajPw9CwDT8BUamaSt
snAEdehr8Njko/nv8/icbs3t56AA3zgu4Fad1BWComRzO/iDmXtlKzJwLo6n3X59XOxJ/tkiQZzR
em4D6V81QIeZZ8n9ht/K8bhbYIzoyFOEkLS3BhhUhwZt9gquZNumVxSOfIT82wbfDJhWwlhr3qAI
3YZPUu457RqOIrXsq1l0fQXca5CYfCANXZ4uN51vE11tBhEvT0lDcLjgfoFGkTaAGKUfDsgU6Qb8
Y2hU8+R6tJk1W/l3h+iZS80E8Agn9f93cheZztK+546K2qPy+whZs03CHCb9IKOh+mOkLQBtApHK
Y+PjwAArLaY34jIGaQjkC0mJMQ/5MSZJgKzcMlrhzQT3ceRg/BygXbTXAHiI3EVczE0bK18/19b0
Ty5AQuhhZxF+D0I+cAxGi4vF86q/BFnMYSp83okyO0DN1bh/bNV5PqUUkY9cF6mR0B9V63WBbTDJ
1OMV9DjlI79x6gBmqjlPl7KIvji+shyDPRJfBCosDv6eh4WWvL6rohtRTJGRzPtO2Y/BwaDkA4DK
o4bBa4y4mg4JE4gngkvu3xdknuBvcuS6EUpUgOXM+B5StZyFiDksmSiKiwgBjRHKw07pu+SmsN6p
WoV6Ff7Xc+oBPUDmclNEwHbI5EQPNhGuK9gPDdA7xzqCnOixqjfS6vb32RZ+axKfkJ1JiJ4QkUpQ
pCB5XgQOaOlkkGy4whgCNwly5AodgIkJR4sJHAnjY9ydgT5ewVE5qTdIHqPe+ivzjjngyUjLVcbd
SYZMqDl+Lb4H1DBo7cFJDWE1BehjQRAvgVg6ZR7wOAl+N5x4uK1mzGvFncroaUkL08P9GeEauERM
FSw94LPRoFSWT3s3UJ08n9NLBH1zuZ5AhZLdIq10E+qlFeKFZSSBY6Pw3KHvhk5mP27GMOHNWJVn
CKVkpIDd2/741JD1TqHDCqZDows0qhGNAAof95acJsLkKHpmDKwdKk3dK28+Kp0+LKMPSIwb7F10
Pnvu/RumUCp3ZLeSgHcbBrpczbjah9fcl4fA8HNXRzTJ+y1gHYEpwg+VmgxsG6Ml+2vEapp8yaDO
hbJ7zprxyww+zbA5v+UEROgjxx0Ga4OZnCXa1xfrshBRBmeimtS106CguMjQ0n34M+j+bRhdJzSs
t4Dttpgm9lYamp8AQ3C6h0b5h7i1U6NyjlTTfmIICIuXxuKeZdyDyNyPPqvrmWCEpAEkRY8z7M6g
nusZAjL6KUdcI/r8QFaZQJ9r/3e8L0HOI8DZHRn6/JAwQ0bQ17G+8WhwMKyGk95fyw5dFSTT5i+P
yAa3FuQyeo9IAIf3lycjIP3xr2MTZBiqDk65Iw4MLgDM1KFyqUfAFfgZGVAn/iqayzTCkyVRVhTA
+wBge9W2x4G9+sJeBb0Gc6jn7oNigIOqPBIzAQt6SkNzYfzdEOcj3RsBbkSsl2UNekIIBYKzbLH7
wSEcfTo+iHBVCxUsaqM0HDAXcz4XfU3VhpIBun+I3sDIzkjAJ8XTLWbK6ivWN6qtjF0DWn5kUhEH
WBLw6HqLnS1g7AsghkBwhEqRhs0n/sVMj1lfdE7IR498P6qJuIILmDaBnmJu8GSCwWMp0FekfQLN
wCMiqN67P/k5UOcQxpFQRqG3wvmSNEzKSnQHwPALQ0aRJuPYjvRGObtt4UFVmElxNv7NqUKRzIMG
CnuHtwlpg3H2W3HuhlMtACDT4zbY7Kwi0fwfkk7UyU6bsIP3ApZuEdDAvwHNhnAp+iKoEQMCUwUM
bTDG4sFGuhTeyloL0ym1LtIBLoaMAW+YAPtFIEl/wRuu/r9zpoDliXELmjUhHop6kILS74BEEvkF
PpFQh1O2eNwMKonh95xY9x39hIwBVgExigeU1j2H+hLEM3044cBJVoMsLLNgWrlHDgQigrkFh3ua
Q45Bjwno+Qy8GLOAdqWC9WAQiK0Q246ONuNQWl8L79Z5EoYz8zuxubI9QTREQlv7uyOLC8GSEhMg
hR5xZT7bJ2kx7bS3PehsiVE8dA6xalWvCtkorp6BBI4o8HGiAaqx74W9FbMOYkb+9varq0bR5iLO
yDUR67c5aJs1+RPJZAZD1ZaPexCThjVwuYXGIWOOQO+sgDttA9MfsXmaR1bcF1PPJ0omQOFYLVOu
1AjBXwQLANRER74cCEB9HpW2eE9unnApAXvv8bYzCc7RuGWyzAtMEjYOMX7w79xHu7MAbXf8D5GK
MLVm4i+Is1ohzTVO7WchZe5/lgz/ovf4NSZRdSmVXdGYZl6DpHeG2wLyBdZEwv4KpWELyBhiqLlN
hWLdQyKbtT4Y1nJ5tZLtBUkbm9SSUatmIbB+ukzu9mRCWca1UJIC3COGmRxOt9cAMWz6UiFZuk1v
z1pP1sm2ctcIFxYoO6EpkOwkRJZBwVjNkLtK1KXjyvam8Oab0D967kjiFTkec2t2HMUok4VoUHuK
/0VqCPArxKV73LfOKNzY8M8syUmdzG2DZd+t/LuDEDnTNsQ+0YZzyuAjTCLsKzr9uNkwXtpHqGR7
73AgcKPPXb3bS+7ncPt5vGPIUg5QcP/r3m77cKtFhUIxZtZvmG0AO1zKnzvPUsQc3m1eCRZ3Thhg
oZadVY66o3JN5H086CIk+jJtRLuFXn9xydSRjLsLXpkcwe4btLoD+s9yb6b+y6BHPz0y6Bq7pGwE
OtIUhFBbnGZ+a2qWDI0fRhDkNgtRnDB9jolENBz7LyYGQe43x/Ky39IlMt2UJPdCu7k75ssPDOkL
STd5HS/FY/zCPmD+9MPn7glo2GEX76dDNG2Qeu9cxov/smeAzuBsu/k9uOJssoa/8RntO2x7kAED
P+NV7JKRvKB0UofP3WBZQ6bjfAmXT8tQPTYmtpYaLTpbB67DPMTuNtoSt71ogJbih7FK6qNUtWcU
GwrRIzqBTBNjGE7Eb8IkWRCJJD4DDJ3PQgEf/iBjnQlSDHv2CZMVuyKaJV1Mk+b2c7QJ+Nf3k1hm
A1beUXEGeSBas/BoUKyZvUOUoIe8EZgP2xDMPAl/yDokw3XqMLW52tdR10UzkDrgXboMcn6ssr6H
nCanAZMAAWTICby5vIrRdSwlVFwN1R1Z9IC6KgI05jjNEOZi3I8rKGgC20/DjTF+UAW3GEdWr+8j
zx/VqHf+IhUnqcE5HekzroJYSnk0F+rkVocVeQ4kGIyt7xaYxJfIsafg44MHqXE5vQdMVCdgKkN+
T7A42+bTbE4p70kEaUYLBXr/qDKjnE7VNUY7wyeejO5RMS0RDs8DOCE409zG2ACQyyHiDTK7HlVz
+D2xdPz4LVDpJux7vCa+QGOz77iAqlDMU+PyooVohcUDhytAK0X2wXd8POGoB6rfva5ovJHf4nOk
TVB7sJk6I55rYGl294lvIxF8cqyBeKLEGaR8fJjzsYE/vTSjSR5mXsXfsSkITzlOB/gCAqXWQm2i
Y1jOtoZaSGoBrkZyt+LbiiUg51gcqgkMrP6EKRDnEkguJ+AMgDcA1CFqGY6Bw+ALhygTmCTo2f0Q
hHUViGBXe+lS4RNyv588gh+yM0VYhP3IeqzFOb31KZWNwOgjYggoGprqbfRkvMQueYew5UOyocJn
Smp61GKKMWRcIqGJQEJ3Pz7GonxVHSzriA13F5onG6fQAYopzaiDUphfRHgyDOIw87jHSKUPbgx5
M0kfyr43MF3KEGYJvMc9Uij6dTqyFcL5qLNOF4BZ9n5Ccu6ABJnRBHN/1mKWRz8IgOLXAsluv0ei
/u8PCEE/R0/SNvaIRW4tPEDJjJvp6SL0xL5dL3MiAlBTHuU7ptvNtOu+o5/BnI52QeEUMAqSE5p9
QIxsY9KD8iA3onVAswT5pwtDvxcxeoCcn/T508CY0PxKgxZzqVFPImex+7PXbWPA0ZhdVT+ThUB2
wQsFAI0KnT4aqPRnYH48XhwQDPmUOEBb4jFnTka05b28kzWSgZTidslHEgjRomAjWYM7CIgTlPBv
KmCWo+SUpQj3qBbGDRYO3JTnjESUf0PAC6zA4oc9x3w/APbhkAqIlg6VK3A1jR4ljbghKlf+a/yZ
wlNjpEX+ecdRTYA55cV7Qi6gx6wnKGvZiewHNib1igy4XXbhsNVKXD1DegMM3XQTkKsDCqwFIyh+
CT9UFg7pZ47E+p0NmYarWP68GAEQct72HFFEnZ22c6+z7xPqbYsjiqu1CwMNp6/TFe9lPjSLv/r3
8mUd+ztkdZ4OLfDKl923Hd0d5Zgufg2ukCqDxVG9+6dcHRiTQcia144S+PlsCSBKW6h9X1rRrzWG
YEhxr0QJB++c7XXVCgUaIu7z3O0eu+fWAEoeKVbnP7etIy3Rl8YqYw2y5/d10Rf1qxMzfWI+MD9v
4DP+l6kT4ztQchS+kCyIPoxmUp+J3Vv1UmCAafhaFaAU5du8HKJwN+qNP14fa1IYCOiHjkUo2lPU
3BPTCidvN51om8eBWVDTC2m/N1D9oJbe6L54ecN9iBXUkegCNzbKLS9G11A7kVlGv9rTDw8mUEsJ
rUwBgSA9ECCdvacJUrJVTdNNPe5ffhfjuF8/5ygGjl/RQwBzvC55oU6MldZUY33Nn/NrxEK2Jf+V
/Nwod4BwOMilWahneUr8GuFxFCtxMc9PvfgxamN4YVaLCuxKZsI97sXtUTo3W4MK/TGlB9+uy/VV
Fc3hm68kdGhDjYJpjpV95/9WinWL6Pe2cfxYgIgK6ABZTMBd/nBbIh8e5FudZ2dJPrpHFiAuD+er
+X3MqY/4G3mQ+KU1yDOJPyxp+1tvG4km5nIHErt/X+Tr4isHDMzRtlmSQ/EXxitOtLcO//5p4DEX
bLCHZG11/JPYQCv+TfOSBp+FoGZuM7r3CIAgpR5T1f7MgfhTzI+r2YFJbWiynAEJJjwSVfHL84fq
Gjne6fdug1jGyiHs+D6p9hjn0IyhKy+kuRjDD+62HlXgFUnxCjjV/L/3iW/Lp+nlDN7WNU4SjOS7
OEP87epevrwIX3EMHcRtwOM3WH4sWYCAPB/Nw4y0QVAq4pwnzzMvTchIfCPkOxvfQG0ByjIGJkv+
imsSCHjguFaV/Oh3IcBC6gCwV4+kSKr/vtnqmTwPICcU+KEmemBFQGl7DxjiEVqMH8KYH/RnTkI8
kGnBWWIzQovXRdyNjggBpHsH1fYnBruUjaIBcSCHwiVq2M4Uu4WCmyCZYpzJozTKK6xdzjUx4YcK
qPW9udBO5cUN4Ve40ctPF9D9AjlUOBqZ/o7MhS46QnLU44hZRBAUmVr+fGpgsKacoRx37OMlkH8Q
CfOv7DJJWOD7zbsAxAD6PvYSYoi/N9zeiH6dzAGnV9hssoYYlEIS0cSvsTR7HKFEM5Uc94BRewbX
D7ew7xht7uxf+FdLc9TTayjVfGHw4ULhXW3T2Q21yid6PBTmUGad02fYTKUp0zr2p6MJX5sUUom6
zUuIGdsMbQFkGa/JHesmpPkoSVP8GX3tgB1oy7icPvnsGzx5wvEtHKAe2R8iVDdgOaOHjPilEcL8
/gnRHf30VHzAaUx9cH0bv5l6zxRExWA0Wu8+g3QESFEwRXq5QUwK0As6J39FEQJTbTaAzgARVGhP
uPz97fGt2q7XALdwEPd9+9M79HlYKHyixUFvsF0wzSr+TMSL+DwHMdA8UA50H3fw71KKtzZQdFdL
zx9zlY/eawSDKKkyLDHfryi1LiJtufBcPfil1mK0oRUROBv6MZ5pbTaraepAa6TEmtfHes0MRaa6
vRBwtipuP2tpofcBO9jK7JUGjKkalDda63bJGXV3tgKhiWcSV9gvaT7kpss7+c4f087vr/rLnIVC
nGjwQaK7jMr2Cr1mi7A3NSP9UM7TsYmUD+ORUPae9DcWX/w1A2ZJ9O/XfQM8FsTl+6y/2U/hraN1
Mof8/JzRjmLYYLpiN1/mP39AY5thNMAszGqPNxJSpiLsV8pFjSl54Dj/wGNkHtw3DD7CNKL1zm/j
grnGXqB1oE0YMBFIUjCa4xKFSJl9R/wHcQSrl16yOb0wT5uIFOkXcMuffGk/AXfFt5J6SzL6Yt7/
Qxvo6MJJRfxCDwE2N6MKCNhUaSQ4wI/g2WfIfV6YzIOsBV30W9+/KLXj+YKvJl/Fk5tdnCclLFN4
FB4ql9AGyKlqWEDKdfIG0Y6ywKzB4hxkO8ruHATSt3GNwTNxjLBCPYFTwk4L4jG1+rICDsfbE0hJ
voSRgRmFTwMzAWH7fDs3gIKUoghALJRzP1FA+Qn1OLKFfxnuIJRnDfWVDz63N+ltkUiGdzwTTMR3
dP1rIuhtO9nHxH6093DZoT8eoPaVqDx17g6poKOOqF5IxJVQeJsuSicd9kLpANFIc+QZQ09wcSi7
YHJMazYoENsb/nwQLKUjHFOKUJ0SBxFssrspEj9k4wxQPSDPaUhzSUjUd+IkaIsG5lJBtHv+HZcn
juBJq6/u1yd5p8whCvUxYianX4Cl7qZy0gvRjbRPMJDvm14IFYpk6TtpJwxidEFcUl1Q567KZoMz
ass/QD6WSfAZqWxoTvgUpz4QYSRJX7ESvlwMQ4Pe2JgjC82dULHOgLrCf+KUOZfaM4a9OUhnt4ua
6B1BDJOWAz4TGhpH6k/LDcxiQOtvLiYfoirlgLfRxkMfFTkbkPR1zcE0x7SpSvA8z20FNlQ+1OY5
2484zGCsjophh+qdNgZ9/osGY+V0TXoMMiOkH+dI6E0LOHLDvq/6efj1rgkBObzNXokUPSdPxwgG
sWr3HFiT7FJ1iJBjhIFHyGb+sud/hTVdIcmDQHPpDvwsrBEXuq8ax4TgKp/ezgY6MwGRXGbL/IIJ
AvsvOU1DHtcjDLcQuMeQQaQ5AbJcvZHRQ2EXQSdw0yaukgwNVwUrwX6EWG+KI9TxFYVekAUMin0I
8pHo6jCT9R9DY5ot4NIwPlEi8Bu4C/T83+T8sKPE9A1rcqJda5/66Nu9rGVG0oOIgitNck/fmqFh
m0MZA+Cnm68Uf4BDgzrHZTNsbXms7cQVlC6aCf7AD+Bt/3NpKBIEYDcQwenIU3qMMaKLXvwblDj+
PsDHYeUAhCJNKMMDsXS5rR3kVYCmU/7bWby3ltHfmbFjhHSjyyB5trdxUXPvcenCtLFpGPj13y2s
hmiZebdwQ5oC6oAdAYlpkFg2lzYnxwJ7DNCWuoEGb7bohDrZ9LfRZUcdNxt1zLAAMz6YNIgxsZH1
LARr7Dk+mXjrqYgef+I25ndsFPNxG7fY5+l8Vafz7PSRpI01t0Bh29qPOm8/fQ93fU+LygNIDKvn
cAGttboNz+e/wuNPkBGHoocmYjpGAEFrnWMo9JaGwDQLZApsROhMD/MD0HChGAc81O3ZWgS+BGVY
+iq7Al2z/kbzManndqM3hQ0dAjOWMdMn5bpe1/HefdgUJPZfnOfmqic0uqQRQCR63EOQlRF6hF8P
G8VVligncbt9fXoFIMeLpMKLehOEWq8c0rndgbHhhXq7AEjgCPDKsOS81nvirS1BUs7Dj7cntfts
AG/zBtXU9SVrlOZE5aYhcCjiCdU++ygN0qefTpntEeF6Y9nnbavcdsOLTSzC14K/cRqr1kNO8+2i
fbkrwt4GnWlO9HvqE87A2kxK6LYHyVejW9I6nHvUAZLAgZlMEBARhAeqotsfknT0Ib4TgiQUTiBZ
NZ3Kn6BUQOZ77BGXEmw7LZRc2k+iW6Im2foVG0Paqltgwi6ypqB5OdVAOQsXYmVbxfshXL5YntX4
2Jq0PQgo7ourFMtVNFyFI+EvOQq3b+I5++nikvr7eREi6nloyFGjlnpUqEOE3R88SX3KrNVODoaX
b8tTF/IdbGD25RWAuz5BekVj4yLMra9HCCmPNQRLJn8mw2P7Hb8DUGk0H9ijCly/7n633k+kWTFS
dQtKAgk0PjFsR1gXhjVPh7mN9bAO2y7SpyWrQI6+nkplSELK/2qHInD6ZHxLUOHRs1TQUXA1EJo1
DABB7HisXitlo1AGGicN/2tn4H05/Xr4Gb4SDedJm+q3cHJnDsKR1m9v8V5D+kP1W+ODDfGK00QZ
lxOYL7hSkh9xn4QICjU0YUdCAilsNQFOaoREVmEROPqeRErSheT5j/P38EwU+7Zo3Yfpl+iSwyoT
jWOodEUCnOihOBkTOnxw3PpAak46QxffYiTMnAdyjL0YjUfx9I+Ig7z5w5eceS/4E/ZUMSGjo4vI
VJAIKSLzVYFu5d7Ro/X1MRu+NRbELZRIUabLMTygCmZZvBbk6Ml+2bdUa7djSF1dskgYfKRUSnu3
PwGpmBhuP6R4upPxLKBwksTercXVGTveKCbZcG+Xm88zdUwUOy1CDdg530RwY03IpYsLo2hmJAJ2
B6PiX2ynqe6kNpGjHwb3GOvmt6j5kw82J3gdIxiOegu28/UBYR7sCkXPnlspewDhrFuIjBMTuvGC
1hSvO1ss8N90eDLmlJl2b54PJ+ZuV1o7k6yZXSNcX0LL8T787HWIHvIOk4BQhbBAx2ZIPj8VGNLK
ob086tm7I/ONcQrLMo9SrPNyazwa6dbKu6KBzXQTV9NFaXmjwAxNYUx6tzY7po4eiN0ABSVr+keZ
EouCoHQL6+9vCWyZ0cf240X/l9+5cx8X8z/Todkx1EYgjtFn4uo7D/aD/Z0BxGI6QYJ/AKWLe5N4
cuIOnJnDOxhHziqaBgTmaNM4O8ezJg8cbHV70mJkjh8G3bl9iBhMx0Zx1N0q1mnqi35qOjJtJVTR
DyZFY0zIloaa3Tb3lTO9tV9Ssbew1G+xNmwiEjCME/cBqeKVKoL8Q01gRYTp5RXjjp48YppcxEQM
ucThY90dhHcbIw4H4ILLPCs88Yk+L4UvJkN3m1YsZ4g0IgsP0ebER1lr+TruF9DOOFttWx3hyKF0
8libHAteGdDnf7/QTqkp714+VORfMarhjuOWAV+E+wd472gw0wCtbA+EokUV0BekCtIFW1uZGIt+
ZRM2CxS3WOAJvLQXIchYDEIuCbP3RK/idJT62bGia/ZACBYYGVxNocZSw/uRvYzIdvVzynoSvRn/
cpNd7q2aDELxqwrwnkEZ5vFyW1psDy64NzFEYO6p9gCTP26zMHZGukVPOGjua+F7jY2zdZk8LP90
0ZD74Jtm75hr0CtxTW0TXEF1ccLERnd/zkf78528PV3qs/8b2gZNZxE+B5P0gkRYbIRVDEVvki9N
RjIoYSL/wQcp/0YgR5iHUALf8f5cjAiriJEsdSQ69IQDAIJEthDJDZvbD7kbmVshYKNzPvQ5GZOI
RjzH6c8GE54eWbdwZ0WhmDyRHgwbNMjmBNzsHPEhesUEGKIU+Gz+bEw0bqQnQhfuCdQ2wrJlT8FO
iSpKKmaKe+Z/osEvEbxow3O1ZHwT48wn8l8+khjTAAC1Tw/Lraxl4bx9RPbE+wS03kl9ahYeAbc0
eKyV7Y1uhLgELtFERhInby7EcHio0B9phdDO41/g9HCH9ud6IFr7M+6OgYqtVcXvOF82MVg7mhs0
ujikuCdr2uUFXtMDMDbM4iihKBTXUiK5fKrmMEUJB7hLX/SE0QIQN7xKB7BWeMZUm1DNGEgwqAhe
R55Uxowh5iDVmqHB6AdLCfD6Rc+Yv0CnFDiOfCnNGIi66YVX7QiO9vjPlYxHO6Kpac7yC9MQCMMM
mOb8PIi/ap0SeyhXSWLRQWvCilW2NCac1sPmg4RYkYZvgyAN8W0UlQiFYMcccy9KNDG+okUix8X1
VEqX73MISr0nx60004jByuHebPV8fAeDXYwYF0rdsOIiaCAeDYImzcZm9DOy6e02vdLBzM7fPgOl
nnT51XH3BB3fRaoGs3EF6/3WOzbfIfykR50xpV+28CNyRJnVARQZTZ200h/rhKESijWMfJjXuPkI
Gs1AuuSY1ApE5cXgBZw3sZii/QL6+SAn0x12fqhqzyBey+4TMAQVP90uH6qPYa5K0BYjhnvC3Jkn
gr8p8J9HSAG+3wLjB1lpTNNdk3vpdP8cPrx8it3sgOGmD3TkG2VUShehuwWUoaQjT8wnxAnIFKTu
L1C30gJFlU+BmzC3YY5CvWbA/LZ+MRhBJqKwrFNUau9C1wthulpNwG4y6cev7hf/mFno0U/gGfhM
AJ4DPtHDpNoBFMlqSIFbWnCKhGxmwLiEnkP1jukp8LGws0shl6Jd8bIFCY+x6X6V75oYqCikqfdA
XCMXzs8wQFZcOgPXMU9sP1H7QReDGoVhxeg9xQkujZhScdsvzF/gT9GNAz0cGKHSuORilbklRj/I
D8VkxaWpwNrRk1/JnG0fyuquWVfrjI9kDgQZXpGsFFO6QYg01fXFXBr7UvG5jHRuzBtZYJ0W0cHg
s3vPIdbsNF2elLUiQNDVoNMB4YsT4QcRoUwtYEy64d1pmuXo/zV/zL6Nq4MMwws0haBkaVuGuVwl
WEV1xOychgs4YkHxYiwFbUyjUUl7qx/wM1ytAk2QPIdcE7MI2aMvok3S66TFV0JIWOAn9sF9s3H7
MgNQmom867x6NDBAgCwbLSLdfo6YQ30wuDkzit1Sm1OpX2nAIQKVeeTWLfD0U++snCFxI2vy+Aap
EKhfZw//Q5tTp1K50Z+u+9W0qFBLehSnjoqrWwADqZnMyUF/XV94UbtqzicZW7UbEtV56Jcm5ny6
IdckQdqgYYScN1+ZMVc1FrdnQBBg0KoS+7jntLHMfYy+Iy8zT6O9ojGacDNlwyP0A8y58BCzMXGL
8PFe4zQL/Y4pKuBNduAzweJLF+fFSjUTjnU1pgNmSfAB98C94YqJLYocnoeZXpCESrr19RkoUrAP
NSrPK0tK/Uz2V2jLrAoWHUuDpdl/EvKJOYNmJJ4xSdaFpyggCYF4OZUDiwjyWLFEBA/SOX/j5YBx
x3NVoAvGj0/CRwOVY5ntyfED8dP0qkc4HaMuMuOd7Z5B94r4FpYxMGuWEEcpl6TTdo5tdxrd+ktC
0h11DwUjeFp7zBE78FsYX18gG5aMCqH+0W5zazAz6EFDS5NjzkA9FqBThWfmUEZ9t0hD3DO/xhA1
oxtckguEGV7UPsAHbEeLKZGpXorf+CGwv6haGi6itymCgVPogx+ai9pIPf5eWNMz8OX/QeYiH3t5
6NGLRiez4WIqxovMnpB8Eq3JdkRE+EBFoUe6BOacF/E73zLZ5ANo3RNTQG2rN7TagErnWcS/9AMu
hYsUumtQIiOwxsxjcWAh4fOK15AToT05NzFNnRJIhcCNuArU3hg/bjkvRRGylnuePs9aDLBH2Rx5
TV4yeqi6iF9HELXsnYBqJQQZvn57gYI1CAGw1kLOFE4jbxFolRJoCUIoH0aYqdsiSHdE9clECo6E
MRWXeafmpkywASKSSf5Y7sDcUUaQ3T7tP4BmxPxQDuB7At+GvFm4Vz0ivCIPSG6Ye53qK73NlS4P
VzgnLoBXyCKujwktMZMJedkx3coitY4JZTKVtF/9m4rf1iACns6lirVztjaf4HuMA6OWakzDHYPY
I3KIF9qiLN8LXkti64GwWh1psP6OrC8Wr7FlJ7nRfgenlhF9unV+QVgDW3gCG8acxD7uPyBz1uQY
wNqxVJCwZLUVUzaKhrEhGHcKsCkBiwed6Tt8/GgIFhNw4Nib61Gnjhkv/xoP2Ho6BUHCA71feGT9
gFGWgJiDp2WL+Shx9tgwjwGY/ekWv+O3gOgPk2bNB+tRBqB5TuKDUsMHt3fWjR4wEec06VIXU1OP
eKPYIOg4IwhpVcPKQ+0byUxQHxfQ878WNWoAB3wgYBUe5LKHqzEPmUswp2gDAutLQ3Dq4AC+cFTG
AiWuriUZMgzrmGGQA/A4zYIKctGOT9aKpFWTtxCacjsIHRf12MFnKRwgAuCRWO+wFBAVZKnJSG4g
sPofSefVnDqaRdFfpCpFJL2CAjkZsPGLymCsnFDWr++l21VTPT137GsD+sI5Z++1012SnmYUIyAV
TIf5fsJrwo/fxTMLSxE6/1cQ3QNEw3wz2FeO3eHk+R9M25OPEXIkbxeOpcJpXggYQ/3IlB3WHNvD
9K21xvvtyY7H1cFYB08U6GTcYxJ9oKFCUwpsZRpr7Xg02F1KtgEKZP79n6IDc/E0g9khT+H0K5ya
McwhuakOb/N0T4/3vrbvH1xP/Dz9kGftPfoZZ+3OVKQDORpKW+3z7rN5v1cokcqb9EWk7rVnHPVe
5eMhw8uu5lxSVxkxFaNqC7UL6X8sKgtpJ8AEYqEk2cqORWmVHL0wqnkU0cTKe3UnUWbxGeKgecqn
FvQksXpk24W2IDn8CyackqgeshGgrTAASyrC4pb8745L3rG5ZdJxYKrcWRIm1xuE/lLnEGaAeaDO
QlDioAWgfUHPg1uAi/yeu8SVMUZExaB8qPm26y417BlhgmTW0YGziT2NP+faKhgOCxJFCj1N0nod
thofEVF3Yf9gefNPlr+0KGRmlIzeoFQeTe07UX48f51xPOVs6KQxyVBREkw3PKhlxzCHSUvufzTD
WoI3r8O4Tfu7XMlYNppWAowEPwslqVZ4NLFzM10KVW03Ig6vFJSZ1NGZ7tdpltt+FOwD42PM5GX+
rmxv3Y4fFUlBjRxfBpQotXkaUxR7MaThiq+NZIpiJaVrq4JcNuDOeOB0WgMgkcyUrxDHaw03X42H
jaCVqD6oL6WvYCDUUxolBtoNYSAKz3pyTNIypq0SrZOx33sVvBA9tLryryMY+s3uMYp0pP106XU8
IAkS4wFJjNS6XTcCSJV3eRViIW77cz92vPE9i3rI1zPQanWpu28AwaoOHbX/yXcV5IRuNtiFnDlK
En0VmE0lOvayWoHZaC2l+Aipp30FJeFvSFMN8JcYBlCIPge83IOI4Ydf7l2Vi8ELPnSMVJlw1SDo
dr3tB8PS7CVykZZlKKwVmsytskzx2k3fA32gFJBcTjonehJqXd1EndbjuA8BZRvRPosvDVlKpfQl
yvpaw+OmQF7My20U+My2aVX03SJFPRgF9Sr0hbU/wlTpxqtgcoE1wvpXYHr75oY7g03qecWy0Xj2
DRpjmbQVdKzVDMQNP10LTGJbdGIJpgPBX8l4/xpJXL+JUpDrdSP8oE+oIPbi65GBePTtsWi2sofL
ENahhgE8rlAKyNehQwYEplouhGWkpev3m+GuTsDK+zAjLjIvaDn23pf8vutxuU25A8XiQ47ofYfQ
RGgFl/FJj9NF0ey0hmRFrIkk53g/UC+9CALyuSpEp6hDKxqvoxr/hLq0jzSumFETfPtidpGaBqHU
h9r2lrgxcc8rbsC5JskwWvp1p36GlYG0hhcTwidnNp4CJOfM01QwIcNJrdDm9Dc+QV8iWKgUF8nR
qBtQSvC+delPqISVrxesQF4jxlDhVvXplzdDb+z9KAqr0F8JVICKhksDJwf7VcCREQ5nsnf85iwg
pmDltiNhiW3JLU7cIPpqaj4l+JwxkayjuXor7bJXxY83cV6zAMHRjO4zGZltRmwbS1jH8v0e6exo
tFckriiGuI+nANFmJVT+XBEM1qQlld0mpvXci9ThrtasQ4PAm1qDAFAvkG7RGzKJGy45PNnd3upG
p1AwUgcvelefmt+WW8M7fOooC7HiRoyBikXKIfkXF08T2o2qUhUDdn/rXHw4YLFcUjHARPIj3ChM
xH0Ap7jLZni3gmI99kTheGY+N1UPpcQYnzUpJGtRXpYSE1VkrZqfPETReBplBMU4UD7jjgMn3xoj
DtBQWL6jwjUrRwhmWz3aB+23lKyzZmvU73X0vrHhTiWG0Ad2X18k6qgu3ntAtwkiKKieZcacvo6Q
iZA7Q9yOlNtYO8E0ifBYyqeyxFVh9LAw9iburwtqDpPsR9/i8seR2HAFXnS+A2k/x8T5F3+OwhQA
iYNZ0LcRnorSBZxqWrE6JYEHWOyrep8FSxZohd3EA7a8r+sVQReCYjMeRDIK92FYkDgtGowTgfZ0
zRSoyP8iyYh/mvQTgTXTg2rdElVf6ya1XZcXDju+T5HmvqTMYcs0FJgK1yi5oDaBd6Zzq+Qek4Uf
084YSuVHF0EDY/4YB+2HGtJ1r8ZhlYok7khsk2ZLFoE6CkB/RZ2DLKn0TVoU6/ZN37z9bln/0wa7
HlUm4rR+xlKDSAVaklP+0Hl7UVmT0Igz1MBKCvOIR/4tHlli7IExQacRC21SN4VrKWE5QYjxiTcm
aG9dSEA4bLG2OnU/eNz9C0uG2lU4yAewi4YQxZXsWBKJV+AsCexqO74fevTlMQRlh37jhh3AU9C1
NOrdLIeiR6VRCcshYpIKW5xWJe9E3RzHf5GzVq5zqSC5S0SzBhxKumr+NiTGzNS/+W0irgNXyrBO
hFmIbCUgkuek6Dyr5MdNblB8N3uBFhlyubYEUc1gGjOu17J+C90xWFVvbYK5IPREShUV47aAv1jQ
jyoj5C884eyj77e/Hj1yZ1H21saiwUAhK2tkf2khbmZTi4ykuhm7thIoq1n0JRb7XiSuBatJyXmR
0sdNMEZrEp0aMlelj4rYhl7E4AlJCwuMnFPtzx68ntrAPR+Jp8LYqyVtPSE+qS3mPC+0giS11Sj9
NIM/ZYamtee3QNks7Phapc2f6Qz7b75PqIpmFYXlK5hSmJBOjDxHpDJiVFCojpi34xucvlho00VT
79R6PRp7mmxyMVHKbV3UMDF/KombwtNgl0olfFPCDqpjWb4dPSNejndOJ2OYh1dtec4krNxZe0zj
HusTJQ5Hoh+Cjxmpz+CgMHqAVVzq4lLUmMaCKhDQ6nAW85tLky4pxF2GO9+AkBkkX41MGRNyf5F2
gbLXQ3r1w77ooqVEMpBxTUCHjWBopB4PB1eJtDe2En1DHvuyexMJV125IwTdZsCIrgGgjQyGPtml
jHdmop+UOKCbr7wddPxewrQ8EN2QNctnZqYHY8aqTtKnPJN3pnmKPfC//DU6KVtKGe5k7qK+mR2b
Wf9psLvGks4MgmcLZD189u7ccBdU+IbQEI6qKZSWnONUb5NV6fUb6f2Bt7eY4dyewZDyxm4+GtJx
1E1aDBCqW7pRHYHJEmoB6TqhIwgir1SIPjMKsEbdlmiIZAke5TBDNSCjDDTBevQR2V04MRL2r4xZ
nWR+l8I5KRW+LiR+DBLcEGz1CoMP9iwPo3mqT6nrB6++6B0DyGydgCEOi0vqxa5vMGatThWKtFoy
NnXLHS5OIO0UkC7oVVVuD+OsBXXncwIPoe19pg5XQ9zGyVKudhGqcW4InYwp1lsp1NNjzaGcA+DK
8b6ZsiXmv2PB09jD3/E32m85AVeB6QTdqQapYWg4OcNNXfI0ElMoZnwKqzgOrC79DaPl0JPP/DYh
B4VuScqXZqwyHmaNzhEuWtTYdACRxXkdLQCgd8LYWOW7hk/k1nRZQ4Plq34k70+Vp9+UPgRGBgQE
tOqHbwCYYg/xxCdazqSq6UrhM8mjGwdlLS4M5SaPrzbgvhas+/K3FttNQtqcXxe8wb/RyWyAPTCJ
l8ovndF6FxJOjKpE34bJTy0LdtesA/OzMt50m09jNyWcTlxQWPvqieO05VDAQskNNopp6k7sfzRI
LdiFSIVezLH6llj2qvYZhtAaUk2kR52471bmOCdKsmd0PdSXJK3uOh2KTmOjlddjTnS5Ei35b8fM
nQ5LdHnU6GAGwq00T704fnVEHMoZ6ZncKnF1V2axGUfD7eX14GWuz7jXz0kUNihalZTLp4+YHGQF
TQ+uTL3BRQEXaR+vZTbOJmzXmpqujNkjMkkwgoyTiLxy/+CFpTUk2aLvv0z0Qoq8m424WYjuHK+K
qixGsBmlec+0qWNDty36af9UmQhiBYsppWnKaw4IZZGYVI0ZbH0E5Zyt3ngWApxuk81J2FXS7ztj
fAj/o/C/QnNVoA+hVNS7HwUAzbAqEzqX7warED0O+5WLNIvRPGpTLna5Ud49eeJ4RPvYVbv+phVv
Up5eYiM6gw4tcNqmU0qqenBjtsHp4SeuUbKz2Xq6q8OI8BT137X8XZ/ePHVDzMWwU1cBquzQNLlG
057lul7xKAYJghIwSDPDZdwQIyEYGP7wtnIFUmlStW91awTrISouI+qDl5xhFi2d1EcOxw/T4W1M
9Yg+ETfoIsWov6NEgf6eou8t9YfmltXBnx3TYrZUUuYnM7vG1kwfIB8bO/MfHaur7tyRCYU4e+81
spaEd3jMiC9ozyWQuncHfstkDSSaPTKGQPk40I8IA+bb7U3qnnKrWTr2pJK1VPSExMTk4QW5lc/o
NpLNJnI5kDxxK2qaO5OVpc/n7DX2rP96z1CDc1yIakUK/bgqM7DN+egO8AlnKSKY+KsdqcZpXUwN
5vJPDlHgA4GKMzJR8081ZCwT8GkN2OH6A4DS2TA1BYDfCsYybhB6xHCDSX8zUIByfWoF5Aw4H6cb
LXXsMN2BZwwQql3Srzo52oQlXtrJjT0Ilo753Ux4UWme2YlKvg4dI3MdFtgL+bIgNcksZp8BHSIp
3BZQ0Ba0UCr5O6a9l3WnMYIh51frrFNJCWcAY8zTTL3qswQxaGNrY/IazG3EW6el/qHmPl3QfRj9
H4+VK7RPFSJ0pgOaZtet+vDYqMtKJR9JUyA1vOOTj+a2mT1NnvqwQCIr1pfMGNkX1aPsrWtJW+eY
dMrLqA2Olx7CuiHTnvog0VBJjBUwJKaQw1Ysv7gxiWzBgA61UfsOpZGEPX3ZKc/pYYx00j7BV/QB
XjqYt+CmBmkl6kgZIcA2KPgVn5kXpLAx6jeRympNgVVxaRIUgQ/QY9RKp6yOYtBJVhhp9JHp0w+I
W6pglYXAH2+jgpColuR7W8RrLWG2OcXFZRq2W6CsxF/MRkaoNLCyMg6gXcRbAyxaSFHJTj/MYMEH
8geZn4r5oFIogo0izhxa8SoplyXGl8HEDZec+uK97CWIMhRXKtG/orov8SdJsx8dyQy3f03xnTZO
bomIFAnQy5itqr44iYFTRxoe/GjVhm+HhmC50qIfys3ozdRVu4RQZRUQ2Vsk2jxNY39SMMYTeStX
4cIfZ6skS5dIzw3/8KZ4zMTu7qk4NBQlcZKp4VQyswO03zLcmHWrLCg3okZgw9h86yNO4jYSiTgz
Iblr3k6VBJu+dPGIYvHzTfVSMjOoLZm5ZHs3673Wvox8K2j8+mSNsHICVnwmbJhwpe2uaP962IU6
YKQpLhJ0FNMXZvkF11S8V8yBcydnqpWe0x3VoluqMLeZSBXkv/tzIAl3ZmstoFh/ydiWhzfzNkxf
0A4wdoMAw4fBvlbtPMBglvHLpAWSNnifAz2zqYdLx40RM4Nn5czkkF+roIzf8C3MreCzN/TXlmrI
LF2zKYW5dVHhw/RF9E/g0AbsLEZfbUOzt1/nO2VH9xZ6MVZ6RIn4l5dMczKkjN4ZYR1zav8bJiVt
PxQX4ycM0DWgkAUwAXtcH/F1MSWbMzb0LzTwdHqt2Pjm2Tfi4kXCfAVDav8wafMxmrQeFKQ1qLxj
jhsu57cLLJ1cqGeMUACu+K44lgtmm/wgZNnf9aO799pc6yw0t3PxUpGgxhHIEcIl18JHMhiPFH2M
sEWP5+ku6Q4DmAceeHOXw4x+Em09kmeRbXLuhyiU2VE22nfeO+h30enQCps+Dh3irxV88jgHHl7L
lp4BkqCIJMIJdSzt48RZD9aT+SVe49MD2iLKIPmYhI66Gh/eksGhcm4fpLiQgeEi0mCXxjkHfJwP
xcKrTGt/wShF2YcvXj37mo8lDrnqBD9BlfbElIvRBCKSxR7K3wo3csU4kNb+JNiG/PSaNAwYlD6w
3n4zkgUoWy2Gr2JDP2oxNZ/n7QOn8lEAKcF4w1+ny960mNzzvr+mr/k3JsfJaW4IBUBIQd4r7dg5
2fQbb/lC647XMziQ/uB6NBXn3pIHhgkjQqOIMTW9kpSBrcnE3CEAgN8PWoBeup7gCsireQTah5Bi
Xa0s+c52ho7Blr9IjCLC5g99DEYhOCYw6t9zolCRa5AprXp44Lclsm6ayZda2UkKviuNkSfX995m
53pf2x2jZ2Y8axklvUe9QeT3j4kn7mNPH3D0nfJQ+4upN/fuFxxf9971PkFYWShPlcqenTzCM6Ql
ojwcOdRvPMzSSjqhu6SZ7eiyW9RO78rciJA4Mso4R98a2zM+wtBGAQS0OeOEXJRTZYCtKv0UVtTD
1CSiAK5u/nbI+aDteRPRyAHAXYhEgz2FVXoznwpIbzSzwabbYmijTjJgMW34zay38xt8By9yu5mV
oyGRHb+lUxLCf1xGL0G1Ipv1ycaCXxc9qBWcOiYZkYoeEdbIZ4JnFM+GwXT/hGSGK8itAK9mNTDI
rIaxO5eBOQODGLMgKpcdCj2KXi6pO2I8EfSvCL3JHzMne83owN/lTbJLCbfZQNfV78MqsAfjlG/E
z7J1JMgueLTeC58G7R2l8Hvq/4ChQTZZA0dDd7lEKrRG6r1QvjtlIS2u713CuXiPDxQv+iV6SSu8
fIvwUOSOf2h3SFQc9Nnr2KGoK92BJ/TD3HLtFo5kvLm184stUejXFGJNtgLgGxpz7T4ezYN+pDQ8
AKN01t2yVebiA6fU3twGshOSIfGvFSX1bsmnHRxDJL57Qr5pLvI7chQsAteI5we6HJdAQFjHI30s
HfGhrWrez+0J40ug2owRaJ346MVJL1Y+fEu2uie6UnNmwSKM9sLfe/GT2Fp0NBbCKll3D+MqsJqR
VKXYuPizZlFiLV9WaP94+f6fCtqdDl580VYVqgfGj+ys18guV2goMxu29SvnGxhaglNdQcqcPUzu
KlfxYqhLBhQCgkXwd3x+DQM2mHD4ZXf03WY7E5DN2vs2t95e3hPltsq2NKMCypzfQraSe4dzc8MV
Ymq7nNi12YlbZLY7bqgLGaQzLicF4SGPjfjtn8u/esv+/OjgFxcEdmL1GX+yH/GDZKVCnw+H4Kfa
hnf/C0yOG52qY7Vlr2NPtqLrVaN7y2tniMtFDsTM/09Ie9NPKN28I1I8aS1/5UfgpEz5D+ORCM25
7g5fw7G3izPQSLQS4b3dMQPh5N+bd2wBZ8WnaNoU3Jk/IVVjvdPn4UH9lHlkqNLj+VrcYCNTMVES
dH4sEaJ+apZwpKfrpn8sfEy4t/gk/+HI3+GIO9J1VTYFbyGW1RfXrE39gfuXqa15pgXwfmBp2bPl
Lh494DtaKOiFl6RRW8NtyFzyFRG2w7nzEXevmyWeTHwmyWI8dEutJuZz5jJY807RtmDzRzuDzJec
c2yZ+l/9zWpzf7kYTeM3uoMya7a+VN8McUFaTPHI6ib8gN/OO0tSi7EU+elWAQlw7leoI6O3wxRE
GpaNZAV7FQUprqffkCIKqc4isXkEMzy1DAFvufPjP1uZzzCstwLh24v0A/ciS86lr52jYrByC+Bq
cWbb7ehWsr+y27isSyw5kwOUZIsdLd+9vDMYG6wgg15auFZHNrRDumxu6k+fQrgqPmi9bMjZQXW8
Yg6SLvPrI7pEK/PZGIvwgXonxV3DaXdl7uEfZkiy0eb+Zn/vW3EWLGPBg7Do7uMCn+wi5xaiX5MR
PfqwUZ1pAIIGaKH/gO9jh8HjQmYtyz84N18BWawLzMGEOEX72OLmHOfIT270PUzMs3SkXgDUvcQy
9smy0VeoxrHXmLxFCuyOPeIDn5hfaB42HdXjrFlQjjZMcdUlTGYPEcSusW+Fy+wQAc0EbnNibiA0
5Och91fU0SpA53/nCf2hOISRtvM29TV5davuwWuUHzLvNHRYBx47uRjsqi6wrQKR+Sthg8itaM/v
t8+3onNF7M6ACIfTQydk01IXzZ/xl+5rR18Z19xhpvTMVxxFt5gT66C78T3bGQf5Pp5JzLn+MJ26
92egy4tJWckmgT6RSpQPzu2AiS75jV0W1klcajfTRQXxb/cGWZouZIuVRLD6FgctjZb7v8+/R2H+
Vy5rc65dhsWDfmoLDR6T+Df3D9wW1XwdHpRuSq5uiJ1PFjd+Av28AePIsNRdtKTfLErzQla6I68m
hdZooQvS98MveZFMvFYFloZFvYuozwWr+fwaD7hfEGu/HQ5YSzjNlqZLcisRSrZ2R333cx2WM7KU
V95Z/tYP9BI5CLBkXnAK0tOH1XJj40R/i8c5vbAOHhxb+tb/IEWxm9c0w8C7cIj2xw3p6NuRVZzs
EMNRdM5+Wfi4G/yj/4WMeJ7sr/I9RSVduxU8Zz7kvYnPA4GhvGL2WH/7B8nWaNTAm7RSgRp9Xrvy
Y3JtZ6+Sy4G64cHeqSR8Se7olGdMMPpCXJfz5Nlb3bqbqyAnLM2cez/xT8O4gnKNDZ7tjfyY6THF
aW1Hi2QbfXcIMMsFEgDxO7mUNn/v13XYXHmnEVCi/xewu/QFNnyyfHEw0yHGEKHgMEse1A7JJ88C
uwcfrMYddodbdo+2a3LdTj2Ope+kj5YXPFv86RTeK+iGDgevbym/IfFYjmwDT8W+98dHzI7Ofgsy
x1xqB6aaV2wQbnZRrJAvEnC6l/x1I4oLIigsGULsSsyOG8O4cHTnlrdl7l9OwjRiyADgv61my7nz
4THxd5W7fyBzexduee3KLTwabI2r0vIOPh23uQhBejl8jrsQO/Jv7nDZiWBk4LPoqX6QZlE5vVLK
b/aIbMmFmjNoUeLvWOsfNBGUCK+TegrHnQQNp7OnS2BmS4u1tr6GkMPn6Y1YibdDjmk7gXev6nlY
8t4tkIqysT179phfbNxrSLYb+Sw9Q14cGzvXnr/xEF1N1GsWzmGMM3AOkOgscptbJJsV1xw5wfIx
pecRMafY4cV3/V8GK9o62IxXkWSlwZotOxwRwbaEvnqLMY7kds8NNvoT+UZ0HvsnlRA5UxxRs2PT
TAUOITSCBlMMVLnokMm6ifYd1+Vb82ztzOYND2ymaxwqVz7mmPiQTWhdseXuaXih6qo/K47T7/4R
fdZ2xO/wxBNaSGvaaUxQPoxPDp73i9TzfY75UHZQuHAcTdSUecwGwH3+UjGhIwSRk76P9uo+UtZ+
tGHmRPCrJF8AK+DcL30UTrcebxbj3rGmAb7LFbdJXG3mAs+ApWbSyQa+BZByWOdoDBd4iezJU5yc
MXqpVIbVnK65gI0Q5SxvOMR4dZHvOYikBaTOiSeH3V+GxzaLb9UEobxPsqv1/xUwJXXkbST9gknU
2HpHBeUpj3Fud6QiUqU9eSn4nhbesravklqyRL7U2fcfbbcF/WwEhBrS2dCRp9i8HKRMvh4krtO2
8h3lFlX/sV80984p48ll9CrClfzkr664MiBaPZ54G6U16OuM2bXsSjz7bMqEv5ziQ25zy10gcrZ6
rBrR/kd5BUtu5uUKIyouUcqD7FoiJyWRdNdcCKCsv6HI2NWNz5KLvr+VOT+AJN08n1jo0JW0BbfN
3h73+ZXGZztAmda4cKv7mIAWa6iW2lVlGrKgwdstiLwhiJDvh6sh7BMna8Ckrov7NG91NPOefE7a
OSDW1cZolz4sMIYrPEpUf61tOAp8iTVdVh7C9JgD8gMTYCk2q7e0QiaVZGVPAcZoqoZfDV068AJ8
x0fTc6IL8LTgTZKRrasMkLMVJDXvhHrUlZxx82i3IRXFDmLdaKzSM78PZCj1Rqo2/YvEgQv3A2HK
AVICRgi5AL0yGgpEklBlc7I7wzdyoQJYAEt6orEv0xc88O14CX4ZwHFUgAyiNxD8+DYCr9/8luf0
AG1QUjMrpRmEEZsW6l5cvGVr9gqONMwmfr8O7IzrN4U643U0Nu4DHhmqDww6NOMuNVjySbMYfdCy
rV7CJxEQPM26RmOBxNxPRMWZ20EIIXKPpg1hJPTf5qjmia1i3R6QDfaynWmHeBlrHJTIYtbMUVF7
69gXMW/P20v+TX/1gZjIhXr18r/1Pd+VMpOeWi7b+BJ8VsIUgJqcJyymS4jK5f2j3947gP9sowVX
KXq2ezKGfpoDupnerW81Pea5sJLu/ZH7L9UQVdYJfAydxMKtAjdZ1if0bG8bpjRNtTvKfqZidDJ4
FR6JFwuqJlFe+OKZiyJKgmkZ4Mp8ojkf95/xNT6j+I82yE5nAZ+aeqdJ5LvEJEkMsn8xeBfsElxy
UVU9rwFFQD9nGKFvS2Mqda4lZ6QVb4uzDq1Iuuhc/hN7QBQBay0/gqQ2yCb9Sg4Dq4ijCxnsJjiH
8XkWHlsqYDqAvKJx8aD1BIWZvMHhzij1DpnyHgC04Nmih6XaozwlYMxQwkLJ/QaVC/TLdAD4kQXP
nEAAScYtiQs/QismeS9qXycYF8Bkjv0f3V4SJn76TQdrZspOFZ/R2ftIL0jSCkJG5+VZ+QTNvS5W
5pIycPxo3xZDQ+EA7vDBLA+TIXFbOm4cHE+3+MZx4voUuMIRY+11ZtPdcLhLQR2eA+zh4qbK6/ZC
ylCcWQQXQzM4qbGrMxu/cv+uzj2WyBdCK31qA8Z2/mOQzWZFH2yRa0+jpmN2vfDTDWoO4CLAEd+N
HbItn6EfLmK36kF0cU02uczMvukB8DRMbGwNdiZ+6j1agC9+Dpbuhro1BckanoDfB/p60C2/3sz2
wtI052WxQcIoYARc+0tg77h/9a94Y3BDRGbqQa58lgSBVkengWzJYBGeEnLKCZ8K9wiZr8txB5SN
QAjeIttYwbsaaesirdSRtM5hLaPd8fwlLxyJsO8mf+ITpFAzumDf/Wp+GOzo3nyDe6Hk9qdsF2WL
tror/9EbNMaK9OHEL3Ky2Q1gLO/Q6Mqr5ODdedgcbUN5+HzRZZU27PPZstoy9IUdJDau+BC/0Myo
rCLuph9TJcgmoF6HV3sYgiUS79J/Sfs+W3kXXA7kVy4xoMh0yxakP+r2hCCLXyWozOOMtLSj3C6F
m9HaJOtNdWc89WeNC+MEpOZI5rFMNdwY6Xh8UGAj19JmGFls2uElcoXfbH9s/3IZKwKO4h/gT0jd
CZ6nzLo0shXeOYPq/YkbwVIo91DUUad8m67szdkWmoO2FnK3R8kDnY/daME9dygPLUlZ25KHBgQS
hO7RKp6lw5ge7ruNpI81uso/rmQMF8tuyggoD/TCGE+uZxC52WKAaTFFZYQ4gSom0DqZJQB3yNhx
mkeaYoFEBIbrbc5s7Qc5w7Hf9bF1JYy5L7aYRcVFQE9rwP/ATfWCdsKe8pPpfDmhQ8PPd4pTT19Z
RgNJ1XodHgYC24k0ibwKvT0L4JFvGDq+uUHYTJhuvhPfu8+QKo6mUZFty0dr3WSu8GCO7PQHLoBD
2e5bnGNbiurZc9pwkk12S5bKS1nz3i5xLC+lYQuu4iW5wWxeTNYTbmMBGHj8bllGlt54xjjDcBmS
GJtHD7o5dEfEpNP9jyjhr8wm+YKSBGkeIluJQhIJTP1j3t79DmfFS95hwIDrxqsmQKXZpI/q2IQu
nacjjVVa/xxO4JrpklGL8Pd+vRES0WZbwXVGvUl7tb1ReQo6HW3ePR/fwoLk4B8KUZ1uxpG6ak2W
EwVn0VvNykdO/FmcW8GWfnpkdWAybtJuqp+XIS0vTnPK9ol2d1R+2OxKUCp37af/SZ34A1YUG1e9
Um6125BviaoCjoQNAvdSf8Mxh084b20wOz36bBtAA9YL3gi/c2BV2eIDVAxtrUnGo+D7RVUyoxIj
R5WDEpqjk63YpJlDBCuKceX3jasOtGdrJwx9L9x6SiyAYXyllbzPRJczxeRRsyd204LgvWDKqmNo
uEu2FH7R1Xv15Fgk5/KgQFFkUt+vYQftW+o0/HXxB32gdMd+37yIoZ0Jq4gVv6Hui9VbUB21ZBkz
6B3/NYj1XcmAx1/E8Z0egZnD7WZbmEvGgtGvTurLdwCBEbdJ58DpMicvKf7wKU4E0wohh1BOhi8T
8AiCFU71m4AjyD8M/ZGwhupQow2HRd0Z6AaQhMaugm5eDpZKbFoTokmnn8EfKAjT0LQs895OSI6l
d97YzL6I1Ivt1B3u4EhhdcO19hNbRi5NY+VaL6MP4w1xWIbiA14QBI7P8IcJD6hrVH59vVGhwseA
5/FYbBKm7EfUiyKrHQUymr/JphEzsGVGCxb3AMW03JXtge+LtMNknUF1vOOCjj3Czf40SgdUdj/Z
B6xDrm5souGwBnQ4IQLpQtNpY82l1P9bs1iDwGIcyT/Db1DNqjpvYsTywBPZopHFsadhFOjmJM+j
G1cczhyq91OzZ6dkY6c8QqBfYIkAwL7jWMDmRZCmGRwKMnh+yXUlhu7HB9x4HsUtpQ//f6AuuHlJ
2lUyl8IjOIDmgVezoLnHWFXZvlsuDnbwFA4PvphvoRf0R7+V2nEFPkrg0N//j37Nf6Qt2YvnkNbX
zM3PlBX7kNbUCmzgAbEKg2zKFKz9iI2PQH9vJpIiDJKM89BzcT1axJ23RVnSQx59ltEqgLbZ/lB8
bxqc5N2mdjh9gWgg5Grd8YvGNF0k/pBmFjhqzp62Qu6Kmp4czoW4i+VdoG4bJoMF73Fx0HnMumSZ
zWxYxmo3QV0lPkCED8FaGLZvEFCYMTDhjGulPeIhpBRjn4PhnJ48uNsjdMrvprrO0s9WnmZMnBe8
9sLS+eUkAG2Ub8ACa+4mtVUypmBEB/HpQLFzVdeDa+wJ1yDnFsY/85Zb810V8rrknsuN8a8mY+Qo
mMQ/LNBFgBodVmN6ARurey4yeQEbh4xuYg5iO5mSGs1HuWMwaSrXYrbDI0KeBXAoLJqCtvKRUAF8
bjAn6y5K1eSopSe8I90uDzEq0zrYzTj2lav5kPqX9M+vUUJAIzoBaQtqgsJByOEN1cJA/Nke5XsA
uiBk6/7UtF2PRY6Oc3yKm4P0ZpyUn/F2ANLj37GFJtoBBmy4m4jpLcc3h/0p9W7ZYVRXuE71z2Fy
22AMh+GJiY7IhiwEkBXe8/QxGTnFLyyMuRuuaUehOa2Qa6rJIgwMS1DIXQUbO1kIiKBY1AlIwcP7
gVGIYh5DPLY0NdonFFJHZoseiq10/kTCDHbNny0+mzv7HcZiyCCNw6VnOKr36IF3YEbLkmynf0Qp
9hVmh4EFJpX/PONXw88EIwA++ETOLGvpjHXwCTEXGyurbbBGyebamkbHZ95dsFA+38yGJk4VsbeY
qh74FKcTEftG/OI7sscUNj1RxqcfZO7Zyx0831i6qLPN8xMGMZQBW3pIFaABWK54qbjWBcoPNyDs
vVSQJV5kXBYGoTYToLX/NB1GjyhSx+ZoUJwZOSfEsJX4xsKmTPNqVi1/nhR2RW91GgFybFQnpLYE
NXPfohf1D7Zahb9kOj8IAISmjauN2cSL/bpTcLNP1+t4z8eBokdn4k/YB0jA7wYn7u7wRnDzocZg
3VYCECE20A5BBBYm7pPGPcdYmTcH/HagUEnipa7fy5j6w91s5d2pQrjIUANyp71KD5ATGBpexkqc
nOox2Cqc5xN4YZt/mTvN5n5OchROeDYeJlO0JOkAXRv4W6lrMESfrRgoM7Q98gn3GzyuVrxD+u1d
9D1MAZ4I/Yw5/A7l+T+OzmtJUS0Kw09EFQISbslgwOzojWVqggFEok9/Pk7VnDnTM92KhL3X+tcf
DBT92DtMyqHyHH5Km49W3ZIOcjryUG3P+qi9qtPvaKeuBaOzOoDQvLEz/F2qNbsAE290585FJlF0
SzxJNKS1mBqhIN6HELvCfx2LaMwQ3H67ujQpPw4tdT2jBZMI8zYuzJHt9v5j/Zjw/Sz5Pa5t7YzH
WJts2o4uhn3uhx0x6APA0IUnkyae3DLGUY8F5iPcJUjMrM82qmHWFdPuu7/ETrHuu82loWbBD+yx
4O3y5VBLc2D8ORAL4p2IvDGZtXCJDNZTfNQU02MQFnjqodjjPgP5A6R48gU1VghpIxi5Ie0V7feC
fUvrp3gLfEFOHHmv1fMh/KYNSGcZUVWyP7Yzfh+EyUO+iZrefnu4XWR2M7/FjTYqtXDI/YaoNt7X
hGZwIUiLIenk8s0HkdPlxclgAnIZTWoyIF3yG2Edy/vh5HUM7ANOvXzpyXvaRqkj2+81pw6fZtBn
NRJBCLh3PdR/W2N/AhKg40TEiFoVvC75ep9hy1cSv6IqsSG48vao4eSLSpRryFlGL0dGShqy7BCx
w6XSnQvutqwIUeYOvzjh6mNB4BMhCmx/POmOtkcLT4SDgCp0+yaSO6Bx6zkH7El3PhnXkeCUQecn
Y1lvXIbpTlmt5QsxK59jZs9aBIs9/6EpcKIfXCgsuLmV+ll+lGFlTODNE/gwxrqmnV1K+lcYsewC
muqhIsJbG4qqGSD91M1jfzeAFMd+rNqgJFRPheZV6/w0NbRZbB5bamqVVJZj8uHVsNIERqKyZO9E
4O3Ws2jDd0Xg8JKl0tjnNVRNEXVsB699DDc6V987pa+2WYXfxoh4ROmzP/H/tFZWInKhZz8hADkm
Z7w+Fr9qRcx9LzJONuSlGlCgQR7BuAj7pxuszy+CJ1AEgm86+y36GfalV8rHh4FFpwftHtZXtSr7
KP4sC4ZZjC8B4+WJIjzgrmEonwbJe92OHUgUdFAgcCRJQHqbw9ZFjmw4XAF1AeNT52IOvvi07ANT
BxcdAHvYsc5zzeJfmlFzodf2cNs1E5Ii6m2UbaCrZ4YPUsFoTyWe16zJMSFFxXqegYYZkc0AbBp6
IylKvwiLirnmSevDQCUAjdTmZKh7W+0gToUFDmIuznNhucR1D9yrnwA2MZ08U9FYksFmwW4LAYqf
fOPydz90c3HfYk5X7UixNIj6/pNqSOAQkoa8mN7hBjrdgHQc0n283u+8YV2MZ4p9F2ZYQudeuYCu
ye4y9JWzL7EoC5keDQSejOimCHBU6DDbY5W8nmwh3Yw6JpQ7imE2+cxGKs86l040DKqIPWOiC2BB
r5z6dBDGnWTDPMALLBpIS6zk4XgeL5lWon+MQ5CwUMQD/AtxixA0byBjAV1BnBcnL8G810iMMMnD
pvzrJmfsueYvZLspCmtl8aB1JPa29PJwaP/19SJxh4Sc/tYDAeVOyaKBZGIoukE9cGJliD/lHj6r
9wcj46FN4PmVkdQWrkEMM8iV3aHcvaJQAULgjdp4XbGNdIEsOZ9Z+mGoQ3VWmrmP2XK2Oe3KdY7U
cUYITyvjmI3wciV3C60JZdhgjrigqi70WQw7OO4DUUa0Qm2P/QD2tS/AG11bJjHSxYGaq+7al5vq
4D1ygaaXOlXxYB/b91RjRMLNDSXWLOTglS4U1WlCo/cfzRqzRvQX/xi9jIq9konB41VtsvgdyEUP
MnSBCtUBLr3blPqdpoq6AA6MIU5HaphI2zLdaOIykzbqc7z7fuNrl8EznKh5ZLAUJ2nGTNM3ch/1
P12IJKxOkC0RdrME8zyl11/qUlToVMvg5yowodVckCFWL4y9LXiJkLewqd5hqLQa9DBTeOSnL6nf
lvpv3Dmf8Sq7KJovKG4HdOHm8j3VMVYGOvG6X4DV9REDu+AR1dMXlGzk4Ivq7+fE/5R1voWL5wqy
mU3yKYVASwfvled2If7DGGYznoNQvh0h+IZlqEJLfmKgMQztoboB6YakSDIshWRO2YS3JXa3PN1a
ADbB4jAGSplDUSl4CNm7aWLk42d2/VRePh2sMb2acSWOcCVFPgJA5l5DgOpRcTbcf7MPka8kufvJ
v4Jp1rbpIZuGqQfp4Mbt7slr/P3Q1391W8R1PlBXlfeeyVcYiCzRe6yCDkoIZTdoLo/BjiK54hag
hLLNj5hkLXK2wKhqBfupIWX4Rm4JKVFDFB3KWIs6jzm2wnDiQauPPwAL7HmMqpLPRWTBFes72GUh
ksiTzYn0aKwZKNrvbbmSw+HE5AHG1bTiiscyRbc3GWKU4LlHzzX3sr7AuOSivN0HmjgAP3Xx0Bya
mYqgkbA9Ctt0+9icXL4FR3Fc2k35guEfTBrmJOeTa7hx+NhA/YL1uIQqyCzeVTKrx2dUghCFWtwr
WY6dyh+9B7vY1MKojoknYGzMCoaZOqoEcrtFVuJB1HxReYV7vVJvuDvIS2Ee0Y1+rhR1Y7gpLEpj
KtMhtEPDA3cLAoSjpzBXQhT5lBOTlIAFJGtXDFEC6mTs6dIj50uwSmwUcETHCoYzP9jg0EV+vV4e
3FPwwafpznEOJLZ4WTFRu0P6E6zB8mhCrfpYcXUFS3HwFDiWN0DseIev23cNGGOhKeNARhu8+/OV
vqCr1KE0At3tFYt8Ccb9+UxAwfY3HO9wQZ6uDPnc0hfl6jdnHWs9+FXP6DFJsczzmwt7xApUhmIE
y3ZXvqQDzAPoq1m44MK8kYnaRBTr9AQe+zS2KdayLvGeP9JTQPDxVNh0GjuvMJfOUljMsNJhpqVd
FCdbkCTJ2o6SCX0ClXHjQl/Grg+rwOeEi0PViYwwuVLXsVJyhmpLvPBsQw0334snLuAO82KbEu8B
tdUZYVeV2Or24as1PvO/eRxScWSXZvOMdPzXRvZ3R0fPY1zCQSVTk1i24Xbk9qTyhDF45nbEn/7S
z/Hc5ZJgGsRLT6rLoNAI0wBrNqxHIjrJFcRLPkaGNThdQjvDD4USxjWYtOAkMAbheZ/6JX5uTTcr
vR6krMvpj6YEene/J172YOEx9fI72crS8iDBQ04JV8OGtp2hsmtewIcNzAKmTKc3d0UnUkakYE/j
l3xAinQVum6ZVNJWetsqNXPwuf8C+kmmgcAqQQ/dAjX/P5AJC+vgGS5A8ZFkL4YamE6w4GC0jH/F
d07OIkh3tx+sX2Oa1fE+s4f7sbxgX4JTUtADkzZu//BGG2GCpUHBQIbymqziIVGCupqlHndWD87y
Nh4w1yfdJWEAPJe2Ng7aebZIrqhDFW4erkkOMss9UznyVcJoR3B0lYLWJqtnxAvRlAxLV5jdh+9N
ezPWueTClaRbI2q+NiMNZhHEJ1PbD0P/p1v/kLeuQU/GVw0aQpig6IdnhniFACr84q3x8wh68YSD
zPtzznUrf9vRl1ubmFYGnNVa0hFmmfK/b8i9Vq3j3Y9VpwrGRLuRCoGF4Pn3tPS/wW98kV2wP4G6
xIjdyu79Ol6DdwtkEGEOML4SAsf6eSfDjDtpeIcevjlYKddgiMSLxWAcKL+oWgvXrAq16+gbJKIr
Ot/wNIfLI4X4NvRiwAAKRQOEiVO+GKF9v7K3BkDhJYY9vOq6nHLdriMXIZ5CNbkT32v66DIhtawB
E158W4dtmPaGnp8MJp7wCAGdCwWYZ2k9IIuoaVkmMRf8EQai+c99j87FIVYD8x+H8mELa4Q1JnFJ
DeLnAIX5/88dXbH73WoQDzDf5q5Q8XthxZYiPDw0Bw0rt5lmDBZW2oyfYJ5y1g/GP5p0POWxaUVR
+RkSAMlS/HQzZqiMwQamIyYJLvdkh3HeZwq6Ua6NIgDDy2BLAQzDnq+t8dcTgBLnYu8NmpZJcRsC
bQPdiycVsocdbDf9TGwfA8MbyBqM9lDp4O+fdjGCKEbo8hUEiPxZFvbnnKTK+DhGrPHvlBD8CjrL
8Dxh+rQlU5OeUgb9wak/zC5AQTjtnXYS/NVJ99i8nOJitEyUIKAzw3T1ZgaWwqC+dlmv/nRc6uM5
+YnYVSk34AocCZsZIMm4BbR0wUCKN1Y5eMvRBREmxu6LvQmwHfUNK8zk0/onN+eBnqaOtGZh+8yb
icLOR27PqsttiA7VQmWyCDh9e0bSmfkXIdhetmGtHNY32vIxXkxMRLm/Lm81+O4+yDxqq4oY1g9b
fj9/7GM00zFsG/bKVbVoGHtB0SgBFxVmdvTekyRxXwLjj7V+IlZBCOTaly5rYfYYnMVK+HKMmsq5
TnjwwCcDIcOgawNj1hLhqvnU4pjsHSgJAAx23yU7X3HjGcilHUFaDjyKlIFDv2i4Iffot8mb+Dkp
W7JhvbfCUl6NH/7wxqjsnEdU7vItQ3kMzoW5rGJTOCR0otZ3u/B57u0+kCFqSPjUSgFQOzQxeQcA
ZpU4MNbgttDZTv9GQ+XhEHQJA1dYa9eTVwUtQIaFaXaoOuqKarIx1SUrhs2sd0ZKco5RAI8a9MYG
iBnX/uEhOoXk0ItkPtB05UIIAJhU16qaYpPGfKKzyH+v7xT9JZ3r/BR8/k9iAq3KrSuDcr8L48Sm
TushMdMGWZyjCC213TjiFc6d+bKxcrb16PSvtkvnRIHPA/0n/TuL7ogBjRgJM0bakC8c6ALfTeMs
7jBsZvgFrAh+Zks7x/OhYAzIqPuZERcFQiPcQPN7jtpdA4KmsR4R1kFzGpXT3sE4hF3pgnsaHzpl
KE2WwR/DyWWB3tETmTtNmhtgD1Zb8I6BQIB6mHL5m2O5zqLXdjQEmaUhPHs8HYGdiHG1M4/q3cEy
je6cXZxx/fXa2iWXigGUg/DLC9dbYYaW3GIyR9aVNcGNYUV68iQj2m+wxJ0pWGywFRcB/cOidSb/
auu5BR6OnfG/T1hGuqdmFmpvthHrx+haWL8ZZWtYY3Edyj24MUoJbKb8dCsujHM6PRHrMK18tvqI
OfZU/9fMsR7ZM645TRgtKhZBOCnkqb/MbytrHl6ZbHuEADAXgGU5/cwMakWq6g0Ufiak/+81B8XR
d7j/sOWC67VQ2WBCxKDru9KHxJ245t3sTCn44SaPhuX8XpUrA1HlNF88CCoB+yF+bn5mTtztuKhc
0jaguJp8/sESLdxjxJz8y3lJmfNnU0zON+9Djgp5goRxwtx5NG/+3oiHYgeRjxlVC5QJuGIQ/MaA
ZX0kdcHXMPWa8eA/b5ov4/8W30GUGQvXqH7kJSOvjeZ5j8xuQlqcebUjYaWeXoeX3GCcJAAXw2jV
2fePyHagkUOIgepkObg8eHXYhlTWfKm4uH55Kv4xph79GHSzTVHPG1s9+gZ1BNndMZZ1AGR3ipQI
u4MbY84Z1SEpEI9ZQyce0FVnC4Q8awHaIgZTE+2Q+8+Aq8rz0Js1QDMFFygs1r8dRusVSZIDFCZA
vO6jFeNLhDHY4GKRscwT+2tzLJ1u4eStLb/wHQwzw1eaVHlr1XEALYWcCs17f/LxCoeOyICeLIZI
3scUqtngLEaeEyjlXJZNLNrRANX7j49+YPc3tiVPQaFFxQsFx9OtbJs7yBaaKxTB8bpzed5aTO5c
eZ3uJq9ddRVSW99mkM8nHSpwL77UWL2Fr7MY5oxfun+Nm55bZJcWPlFs0vh5bSg/Tku32XyXnxmW
MpSbp83bf/+1i3Liwb1bVHsT29kOfBhplD62wCOayQXfEhVuLSvajBG/BZ9dmEJ3XKY7FT/3XPbV
o+AKSCDISRmYSsSWbN8ATr2FvGEvmy+ePhiXRwbw0DNN+p7w8t78gtqDClP54NEFbt6omRtzhYuK
/f+uHSAQwKTJ5/T5oEbc8wsAjhut1B5V1KIDI4qD6u+x+QThQKArTGH5CpR1A9194MPjnntPzR8W
zz+XTEGQooIoT9GB5eL+hpCQbI2fN0TgRdrjE4CHOpRoQJjTxsCxGNs3xSSm7AV+jSmg/8FKE98o
Bz0pkXIDRLrpGXSVjHjXr7VwYDXvJ5Dmtdsng05vjxrn6yPFJgLA+fjSsmUoGD0DaGaw4FjDIAog
bQwlwp2+UAX2mHqrs9r6SyNeRD7AAIIYCikoZctzU9gJGC8uslniPfZfVE6JNzhDU6f4QmM+bxm8
iK0Gmeu7Tm1yn6a09aLT3HTvC+Xw4VZLwc73rWlJ0CXuz1lL0kL4+VNmqB0PErOZ1vzuIc8mR5RN
CR9lb7CE95aNZtoFb/AhDIWcVMdY2PR9G+GAHKvxmiX8jPKOeih8WxZLpJVRHRHttf1OEq+C/Yec
ye9DIRIdcnxIAMgW76kcFdP+DxPbv2eAqwQMDEJiXOJ0pgYuehPjJq4+juq50UkwL1Dy4fIihXmi
3Im+O/hF7d/pj56FyR2aKwqW1xxhKJZ1bx1vKptgMrjGIIBUJYsnU1I4jG5z0ZMdjT41szd6B3Dk
af4kZj2huE1yQgyBdDniggQ5WPe7U+FSVzyIl+WJppHpbcN987lxyyZh4Q4xazRDF/bYq1hwguZZ
JR4TDL0idStg1TlJltAuJm8MIhCIK2aSu1A7sG1iQx45jzys00BdvvLJT3H6sSnETs3vlVfhJ2gW
B/jjfTVtn2wjK7pwqvAxHApuBKJtx9y7aIPeK5yrMTtFQsnMi3ayIaYiu2Kine1ILwenhKgO0MuC
g7pWXJXN/MMOgFvCPH7OP7OWnQImmIyu38sKhegkb1gJb9AuXyDkVnkbT942+H8EdYrRBEOJS0RN
wKRjgM8Hm3oRJO1Cju9GPI/wTdqVhCFlLq8/NttfqF1k0qAHw8YtfkwzrwP4hYSJt7bFUI3h24uk
5Mec+SJOwukMohNsFTiifBLEWDyHw8/RaWAPbK4MGlaT5clrfGBhBp/Y4GJ76WP7mMKGpFm/MEr4
hECoc/a3bIEIBYx7I97hKzzXYMB8WC7oq45WunDXyEMeHHBx0B7gc2IHc1dfoIMOPRH51c/mEHg3
c/XEPrwXAgzQQA+qyUux2fAdpLiJHEmsPjMdAm1riQtA0kFyUc61HcFrG3b8B4XUAB3YAPbKNTkT
UQLnGebv+sNYkmJhBCRHzMUHRm+60DwKl1A8NBO8hZGJ0fhAsWY6tVA28JqesEcS5OFoOpDzzzqI
cTmzshEjGNaS/ghLEauy08ymdOn/uBFjMjXI/cgnH82UyTG01DkSKYPBACgD/T+0gsnPTXcCTCaM
kHozkqC+mpg7aW68LLgIPuwwFINTfLbaUCupSomg9GXc83I8ixUZlowtWNOVAGSK+TxW7Z+Ajm0J
y738G4qVe4orIBT9zPrUQctjQKLGP3ZPhOF0s3gHRqRXERMCa5CIc3AQXg+2VKRHKcRK2p6/V+kT
mTM/LWpPBbNuSI7Sd19AsLFbrRPeHeSdhkBkwDH9/OtdC8bOQqKLsxJUb/bPUwfH08anhiQwB0ys
B+MsMZ2KTpEQwp4feEWZI03bqebBi14xC+belMInXh1QRcyJyAhCnBW1s+H0TLMAcyfqr4CzpmKR
54EknCwMYzR0Pcb6SQ1nuK/wO/vMGDIzHMHrX/C1j91FEptlDDYLld2sLxhT4dp6fzIlQQkJ6xtm
NkkFKq6npo7KRWaFU53enCyleR/qsEF1Av+Ypt1Klmn/Tw5gjaSX76RAJ+40Bypbyreth0kv5rYZ
3ZwNjMKtXTw2cLd17GHwXI2Gu+pnM7klq91+SpQqyAvqI8M3mKhrWMc82cd0m/yd1hrDGxBH8i97
K/sj7ZQp2R48xYVkyTgcAz2cqZk0mmQLKNCr4kVCO9+7oN0wBmF8TCEtntZIByJajdESyFm10yAP
JLOFbsczsRVsJAAuu8fc2OmmNhC9X0umyVvp3vkLJoHnaskgeUuE4sCZqiwGYWAuZjFrPNVtp/Gi
32RUqe8oXqobzALIH9hEnPOlzET1LyFgnXmpy5AV6spF878r1OAUHDCNMOlTHUTszj+dEt3XMfi3
O8ZF1bQ4NDaxcAhA4j/4sTth3YfMoqAB/vwHTSygvc3ItohGmxiOErqnx7rZtvtv497w5VlXdoH+
t2f99mDip2ygO6k0ETlNeB6/Q3kgbCDz0nCzg7CKiRY1HK+01L2oZb7Sb3nuseemHoXXHH1ah16d
N2QF04a0M079eMJqtvx47kZsmcNCJwyhSRXNglFQB6vE9DB0x9gaCGBRs6JR4kkU4oO1M8K0fApf
MSfvFjctYwW0sE8u2hYriKvIMlTppKOwMwSvQPZ+P9/Dw+6geTBKu932INmPGwRypzAsuG/veQlX
E47GjW2f2guDaef5M/NbdcZbyPCNJKCNPf++LuaB2Y8B2Xdo64nu+K0SlzqTyouRuq/uDGKQs0gP
5HkfEXSFzk39p7oc3zxqNtLf45zr2DObJCqt2iH/Mo+qJULt5HhyEq9bkOeBAvXpMtzMERGEv8Z8
H9ojedHRixxPPjntjuhgjAqNW/mDCnfGJcUeucK/AmrrVCNROmG7GArDCLPXlULot/SnXXnGk29A
69PZvyl6yn+IaWPWU19FHXMYdiA4OhKXAVkotPApxBwFWNJl6lINLBMtBA6t8GMzs4wkr6Jk7PnB
M+P/Dun6NheJ4Lw2HyFoWxYNtnTakJFviJefaPbQjBHwzAb/6DYY0d1knoe7V7pdUJc3F0gQ+NO/
ttWFezL5kjxmI3vh92KvLxbVRcVUvxs2Um/F5uRhCoFlwGnR06ujXMeQnSADD8MLrCuSC6gCwDTM
oQxbARi4WP1fZO5GujTW8EXfDtOD1xYjY3TxOkuX96qx2qAnMKGMwSzFOshJLBLP6SYZogdvXAYe
R8b9tGG8ILvVFpnN0NBWF1ALpTDxRCE0iBPCek14KENyRvSf0NhzL+O7vOW72Gv4rnim3kT0Tz6x
bMJ2EBUty3MNT89NU7jx+HOw/zEtzY+EI2PY3E08HGPmdWtm8GJRvxMBhZsnKsqTiA7idIGCytJU
oQYDFYmwUyvG9lacfNZF2G8eC9YtA2xbIpHnR5dEtCAGVw7VAgEaQ8cgT8DaaRCZr8DZMWxkGEMz
fiB2glCT1kzUo0QdBokKqnru01mo7bJW9hC3CAA8jRc4qsRxAL6Xb+l96AK05m/k/7qbcbLIZ66b
cpahc0FKgisUEooW0hHTjPGEwokpf01BQ2TeQJRgNnxHwdAi/UTB8HqF6ujfZ4RktjFC7Yeje8rQ
TRGRgHDP6eP9I4uDNBvCusZjlezK0owLK5NOTIQnnXJyRoI0ycWW9qi7vuqXK34Vc/xgsSyZMo5z
vCdTJih9O9pVk7quNOujJ+tk9Lh88drJIHUJsmh/vn55et/SEhsRXLi/Bg9RXsxiFcZr+nTLnwrd
smxI14bN9L0WAiJMtWK/bVN52T21vweS/sGelLLsqZKX0z3Gk8f4EzzknYHnnt5CX25He3Cu9wkh
e/k/OV77FcsxPdD3cVfeQwbIGxz4vZFAGYo0iUQ4IZ/GAOsdBjq55DTFN2qIdJAfrR11v84f++IL
KbKBAXwjTE49ZsLYLknP6+kHhVUQ7TLXOKbHa2Womoks6K24v6qf6gO9kbIpu+bNcZQKNna9zqsu
Z+qnIBEGGy9EuuQklYEo6P+EVTFCL70pX4C145+vNGPKTXU1NrpAeMeYQLTa5tSuXx/CRrG0uiTz
x0+BjXVC0QWSJL919xHXJ3MMGSTuSUJiaqo+flCXQcbeCH9rKapnQszjMtYiwgcKv0+5pcWtjs21
JPXkuH1kgH+8pV4iGgg1f49s7IY3n6+6GfUaSojRD/lDUT7c4cX1tHebUj2nwzhDhNFZt/vPO0WE
n3pZI/qjW/8Ymcqn+zOacv6IT9O83j5+syfO6i3GJs/xe16/CTJrjcm4y1GmG19i/NIRty/T9w5F
2rgBWW5hHWmMDVUXtLFgRITdtCp5SJC76QhiiEQ/bYqArdRPSKt3oymL+WjKl1VjNTdEJc+DzPxr
ruE1hesDJIWX+RZddoBqoWDexzyLbahga1CePtwOKoqNuvsASvyw4jPLBXh3Qj84+aACa8/vBBsz
rHFN8NxVvmKj0MN6VdLnYNz2sj6dLfxLbvx1OWUIxASRkJzKEf9AGISQjZ+qVpOmT4wmYLPs6jC2
X26/ViZPB8sHtJWIbNdjT/Dkc3tDCAFlYo77BlZCPnKMzoOgvJOhCJE0hk6WQeytnNcbGdgQ/PD2
CbQlTPL3WQMBuB6oYwFemisiaUc41HgkieEXUvjg5mMPXV3iNbwoHpXAyYfqNJzN8csS4Opg4lm5
feVCis7xsXUhPTqd3To4RQdd8F3Ffhc8b6w3c9pusLH+T/fkf+m8Qc8sm8AIeyYAsHRGdhV9jyie
jrSLDEUoWiCmwDaGYr9kWyO3AP4dhQwdJZQ6hqLQV0oIlDBcwVMZSz/XI0JZaNHug2kpbuBg3DCd
W/aMrp4zE3ltMfxmVYSSSwIAhf1GBRw5suywRybNAtMcKt0HGwABz6Q84F+DvuA5Y1mlz6RL1mMf
634BLxbSZgg6ws0I2xpmOcytugkoASRBYZUPnHgTzi3c9o4dgzYxw+kGtu9APyEN8DIYmJPBOrbx
7+eNeH3iJyhm2PaRQ8HLxUMOU0t8zPfQemNMcPlgx88dY3S2o7BDYuDCShw41QxkYD9QhyO1xcNu
ZBEIQSregU/+pSUiUjZmeDfkLnP81IAdFIOxB7eQYv2FHSNNDgTlxqUP5s+cHzSefOdruxIA3u14
qBeKC40qYYMg5iwNT9KuoVSVyAMmeIp0x24eH5JV80cMGCMm/4V3fGPTEtRDSAH7HOUyrM18Ke9f
4XAQ2IcxgMMLm7IaTJzUAg7HMDYtJIFydCEgQzM2VbfLHzv8zoZICEqqblONQZMgVZ8O/O03XvPx
OG5DPuvisGpf4bBJvMIg7n2gh+Dm56pBN75og2l8SItPhYubOzJmGDwcQveasb0wsa7JTUDV2z4A
sXIf9/23YD1KzWlVaO0U//+L5EYXzhiaMf5tRNQK+xW3qIg9oD7lnVSWkZ8641cfB0zyRBTAEHoT
n4iBRvET6aK0QU8ADx9oghjCkf0U6imxB2u0rj9qBbBbzBeWX6wxHfIF7iX9C3USXPHWhXYBZ50h
TgE8JLmZysqCyyb7UJBSIXWo8TKXih++24RBmUoqMvPdN46rqEUhlqDAnf3gT7TD33PYLOQNFPeB
aJoB6g38tgDMoIPaTqYHxFd4+dDD7ryEWLj8JNkFJBvwDhwpbwU/Qd5L+A0abkI6oerFPPfyIAPh
SBWm99t+VkR64vMqKim4HPu2pu+AMX9/HFXUKThcoTHs/B82wmsRxjMWJjz2GEcPtwalsMVtlvdL
FQIKwOXDechuR6k3MFTlSRmJiKFRdpDokgQFmeragsPWCYJA3kzBA8uXAQsHlQS8IF/GDZIWTy1c
qKCFiNUhrnt2x7gBO3XBNvZpgjFTWERfr2ldJv98P5aHPTxAsoQmD8OhROo7DJYDg9w5hvteISCs
AS1x+evn10PxoN4NvBl0U2gXGZ4QnVPitFDYvEJR4xsTcgCNSjjylCNn7dLbYPjgcOtwsCcokHWJ
jPA5ATnKotRMDY0SkxASK7HiuJ7cChX987czXk9HXD52DAhfw+SBnSRlB9Ltt4IXJ2wsshtwX7b6
o8DpYtg+ywHoFaztWLRw9yVmgoXVQg5byU6XTPkd1K0ALRdd/a7c+yNz83cMY3TXHpm7w9KBqaID
QLL/dI5IyCFUsjvsDz6pnBIvTxyMJye4yVrP0Xx4DGA0/BxJovtzVcRhJ7zjXIIJUMf8E8OUGGB9
iZjlXz4fTdMJ0+PlD5ovdw+Rr6VdHQD8PziGOj5yvHgNeTC/jG8KgGHq9oVD/5tyuy8/0cstIVmb
GlYRKDIFGDdEkp/mxbZm64h+s3IG3NnvWzqhC+4/vrEwFuVMmnQe8QkoCXm3aWvV/u5HTDyQTRa0
IVg3Ml9Iih52luTVDE8C9yV70BVjtbf5RkEUT342xvOkHtGhgSteMwjCZIaMp+0c2ZD6MdVz7ygh
nn1O5+rLIUNe9wYcaDShJvRG9KqI6OfpDErKnASOpcZ0KXGzPTPhMRjeaCWR8Qf3CPjkhJfbUJ9i
lyaiDmFtxo7exH+BZ4x8MJ5FntEf8hpCLmPXIOkI19JQRNBcDx5CiK4emgULH5qVzsIorbKPnWFL
lcILtN4HFZZq6dClcAQNVwgJ75qiXlwegWkakRhtptpu4sKmYJj7IQ0w4bOzk666AHvbhR7iFuew
D7JsMWXOLSavOPGQBWTrIUJjKFCsOC1UiARbGfJkyVkE44s9WBpDuqG6wKkVmeDLpiv088XTpym7
Kf+SFVLvdHFaX9F9zZ7z1wLbFHiTvozH0djbX6cxmg1/485OHksw89+KgGvUHQ6FOfCdi3t1SQH4
v89D6nFiH0SLAKoB6FVhMkfZyPt24Qh/OEJgwfWQNBSYx05qt/zrb+A0kTFDReH9PNKxiaYO8acw
zjEzKKKlz3Qz6lW64mCl4vbB+Lyhc3wiaZbRYiMQt/iGD2+B4y6Ozy5sgjzYe8X5tdAj3g1G6Ozk
kwW4BQsKKRIv1Z6sQ1s5lHvhO2SqP7bD8y57StQtGW4RMwMZ0h2kICsleLO/0FUPLo6qmW9U806c
CTvx5XFECYQ/g7qAmJVuYUe68RaMZp9FJ8KTBh1l54C5z4YE39MaMgTHBW8XRfBmH/yo10ZTpFwm
bmyz11SYXVGHbgjTxtwOnBWIJsAShqOH2mmh4MLEUD2QqhgoCO6yNagCOh/aJ8H8+SO84XhaD+m9
YD9h8GRV5g+xgXnC8QDG/EX3QLlCSF4O3RGfV12QhQemDSUns6rL+4KaRXdomHnsmGFz11PrMMm7
/FbjY30FrSy36u4iT9HmbQy3E6fl4FwC/oV2w8+PDQIR1BXUdkcgL2oQbc+gvMLUrvNfYJa4mWZX
LL1a0h2eVnV7Mav4ohcLHzhLnnBfpoIzM8Ssf/UuX1W3sVtOjTVUOWUJhUzDm2MxnmoT9kR0/4/s
xpvBOmOGQkwfVkJvvAZM2NVo03lCewoR9oYLwyPsw3+EtdV3zFgpa7EK4XzhuAMePsbuZ6qBK4nI
h6Yd2QUMTw+jI06UH9k6/IXmz/SIhGeOXNpf+ISK00HeHXzm2WjUia42UHPdFtYiYx30XKnNbLHB
S4ZJF4JHMCJMQud4UFFK4crXHH4yfE6sVOwRED9zKpbgKlimuAWk2HxVmDmx6iorfG2IC7yMWZ+g
wf5MNHODiVPMPTn7+wPZd3vyvgNpNt68gEW2aeOyFo9R7NyJWsJZ0QQSOTDFytlbjjAbmHRKIr3U
VGReuIRvfS+X8ddD+ypxwZkqcURINpkuI0zLBpkvLtKv9WOtwEEd2yXXDrbHGghUXaXQVYIfk73g
iSsPigme6NoeMOLXQHN73ut9tlW+E+yl5aBb4JE1qyqvxamH4Uf4/NeS07aWmEEcXsB/f/Ka2JnM
Ird4JQS9Lx9iribzYL7AhNfTbLwZnGoqX0s3pBfcjXC+qfDGoi3z4BcBkVlPTziMDyrLCeqfwICO
mxF/ZZHqccjQ5r0cuXSwKsZkDF8qAxoKrEfNU8AYyaFaPwCoalPCUvMZjrFErC0ccOmddZhhjgSB
EVFCafOLP3x7p8+IbnNf8A/fDllMAzsmGab1/Bz36ePnYMwtyGimbRWyguDEsOdwCftCAB/Ih6OY
FEZTFRwjcehFMRg3TF6DtxStz8tWdWtEfMSmnH5wv8K2zlW9hu/kFJ+7aXJ7b/iqA9ZgB2VwxEti
705qOy6QVjr/nPlzfX7f2t2A/VwrzFqxuHkTF8VsgIkcnhzu+0VAB3xKuyAWgihyUjdv35+DBoB/
P0FygreeWuPEaX8OrTODN8yhp/j69LzIinEKrTPMdYbV0JBYSzGTlC0FhuZrTcpQvgN9hZkzdus/
KFQF6XVYNv1DaQqZE9W8cICD/b6X9DlurZvVkqiU17rdj23lWFz1ZekaQBX2GKIUSrX9GCDP6jFo
HJsi6H8ZdHhnbWKDGBKaJ/vDgRB7QQVmEKDh/fACAB/+11y/Dqw7VGUoVX3OCZ10LnnDYX/9l+ri
aZOQl/5zeTXpGVIJTvkwKSgUHfd/NJ3ZkqrMFoSfyAhEELxVZhARZ28IbW1RRAEVkKc/X/U+f/Rk
y2hRwxoyc62bNU+oWfNOhW4D8WkqjXeT3tf6/mLDpCZg05dqTZ9UvP4RfUKfKCr7OQUA1crUW1IT
Oen+bIYc2qqB73weRVqknZgV7udsUQE2FsOSMYl6yApP3wIniC4aOQdW0ORXX+f7q/edAsumNMvk
tcKWhEOGeQESFljTcAX7B62TZP0BMRoPqPpyIqb1WsOm8Hq+OkvmeK3k4FWjCCqeFnIkv2QNibuW
iPgO14RqimVip2THfYBwaNSW0wLVF1ImEAC/e6DlV4BE5OtBL4MfbIPvpJ1B7zYfUbfMHDLEIlNm
alvwtEbmK/gbc8IzOl3IVbxpu9VNmd8dkaER+Fjyd/bQJOE2M44E2g3IqWPW08lwTlDCRNTLhLY4
GQppqHHP/078dLwQQIkjbWddzZzKi+C7KMN3X/TiHtCAM5lNQEyYiBlLF1WK4TozIEwNZGaBIOWB
eFKmjrslVZvIQX5MKsG/KKxOOn83XPeNZwzrG1Oqmn2eAkeMUU1BJBLogLV3hUBmkG247b4H+jpd
h45RHspDGt2idisDz5i1DkvnFYvrgvHGAmJQPh4MU9/g+hY0HfJVJIFRHoXlRy6jdtsACWPC7XRg
d4q1Osn2L5svMOWagw1lJFOUSZgDOrot0kpAapjsF+BOU2LVQNBYzUnrtYQF21M9g3a46sbnO8i/
0ZrIPtkUuxCCueNungUXGyDlRAdTpoE3g0pl6lhflXlGjsnJp2Q/ik2DNbMCIm5czgAmRL6/hetB
1okJFV4AGklHYLfgB1LrOr9hkAKKg0V1F3IC5AnwxsGH4yQP/M90dLxbyKyR52ps3D/VaaYU0bDJ
TKzeC4QGwCC/5sBlwZZWuxyuSn9Zn66MpR1TcNjxhIox5XfqqF02f1HAPnmCEjO+z0OgCzYg72Ti
UEsRRHzgA4mgWHEipnmRzAwnbEdXHa4pAfY96ENMGiSpnGJJfv2Bsg9LYcAQs9YN3e4Knox1pTB0
cOqotu2bfTa/zhFKErBngkrosDMSUIQfw6a8jrcfblv0YdJSQQFvoPSIH4FIasxmoiEqtQd+i43W
Yq20Ft04gnI/y015AhaFEvEXJ2UFpNidc7efTjMh1+h0hv9yRBCucLtAMZsVhqCPIBd54ocNVs1o
Yprag0QPs+YGoeYuJKvnlWohQFscoCAi90ZQMeqhuvg4lMsihpfk3mLi26zEOBybS9Cal2W2rH9f
Vj8ckOPDejgTSYnJHn3JrxOtSyYYjITJiGddmbGAduBjTygR0Qru+wvg1FGoFkz/WCh4FTjguNYZ
6+4M1HE6xgWrF+3pG5K6g/CG87MnukTIC7AcZZ3gjxA0wCvHqYUA1yDNQhyADq/CFTTwgtKrrSLY
lB1mzxKRdiAFdZDMXyxkb1c5yEjO7soQtJXZG2+b8VbmuriGV+/ceUT7RFJ7TngiWaui/pJxRcDr
YqNSMjoMpgOKf2ceezCtfawG8XABpXxTUc0og+ogicbrg0+Ir6dH3Jntrz4jamJJVoo/BPNTMlCn
iqSArvdTYLwSw3JrBFkGh9Z+YrnFlH5F6xHJKBZ0kykgqJDnmdz8gkX2kKJvAhwmBnpMLZYZJEnK
keWpwQvqt2CUByJP//vaEnBAcAI5kB+Sts+vBYXpi7fDgnx4/GYUIGQrs+bqqZh4PiR4UYdtnNEJ
YvsdXCG2McsqGnnjh0d7j9HmQj1XEhbzaPYIiNsbBJus1CdQbcg/BdhP6nYU088Wflut4pZc3Sb6
7q6K8SIxVtgAQsHLDLIp+Kkv6CjZQYkANEl0w8YC7Udq7zzcjWJqskfnZPc+EnbF9oaeAxEDkuAl
AN5BteUI6RA9+iGLZ+LsjIdbJKO+5yT1tNF8BDad9XN8RQK5wv9FEVTHpbxHVhVBSpzS5Rq7j8mn
o+oqM+vjaHENaBk4JDz+PVMvuRwY1bfFBUR+gjU3uS0otyo637473uhOY/gqBHrwYXCLCETm+6oH
b4DpTYhqEJI7ArLK59n+cwZe8Sqs79d+MTviXKjHbK5u2IfoI+EialU2AB5Q5ymhgDekiAUvnEQ/
ahQE3qiiwO9sBAOZqjsmWhWEApTCYsXugRIWOAAuy8uGWYTlFaoWBb+Q984IwxWYPyAwVvBdisQi
313OGTSv6XMODU8dl9WEWQ9RrUyaHFmrYUMz5PpLIJor4l18gi7A+VrRQIw4nB5o1dBxCPJnhxxb
QPGk9dWHigHGAF/UiG8oFbQrC/MPMpOD3Go9zY0J/ogSPp2PkwJUfFtvS7yWjq39ifrrHKCOVYD2
61lEVw0ComO0aI30jPhPekYR/DhAIIMAszcwe79I/D+vJtKuCvjVh5FSWKpG6kqWx5cddStaaiQJ
MMloDznE/ritXewpbzh7HVE/F7AZsK5blltyMdjKeUx6A4sN01ZDVIiLRt329SvZo0CLTrgjD0+F
b383NeDheH+nIlYE3GGYGqTlx6kE52fcv3taObmckO0mrD/OgZfjVvdx5UA3twZGJKbehSIP8HQA
ITTQvTH8f+87rAWmpBpht58ECnCA7hoUZByIMwhD/Vzg7mMdsVRHrQDbfhFRRdmHPqzrBmqeNGNn
6YJHiTImET3QOz3EiS8Top2Iuil4ZujjhcICI5f6FxPFwiPe14JjRq9hD2ywRdYrs+RuCRcoWd8+
TodhDC2oW2GdfaoQQMxtYPAbDjhrKKseQb+EKhtXk8xtuiPG9IIancJiMch1ZdgGGO8/Qh4OrEt6
RnW33OD1YZbWt3EJL3IvzxNRDHB0MZBTf//VnaWm1vXwcPMDkkQY+d+18gtOFZxFKbwBQqEQkUgn
2UObeA3zcDaJH3ANkJWm+98sItTuhzBNKtj/NYC6FHUJ/j69ZsrCcCSMFlcuijskOjKPUUJBbuCj
hSgNP8QXjS7nEQ3YO1zddsIsWQIzTJaqCeBs/WKagJw77Bsqoqi/lPvGCVlSWEVA/2qEf58GgTvc
C4SOAMHgmpIVEcvbiBAhcS78C7oOFKnCIrDN92vPgkJMGdVpzNTF94zhQiSW5D3hV+ms6WMep0f8
GSXwu90n2omN3ifORXwJ24awH4kYjmkX5MMiArhEgNWa6DCW6DfMTYSGiujqQyeSJqI6GU+EBORk
STSZx4RXd415SsyI0C7BF000FBx8HTodaoQgK5bDENdppTA3peOV7Df9iR7D6LXewSN6hdR1oQfO
FNwZ8ZIMHJK/ODj4g0a3IVZnk5/bY0pjiiGd4zWrdHGzeseSz3Mm1ZdE4CVggEFcMJl1GIEs/Rfv
h9jV9OK+jEsk7Mg7NJx8BkUpujGwCNjRYpt8TtN2x9d5sGmPuLw2Au570lHtEZoxhmJlkxuEWcxs
zdKQzngiEgFIV42vBA+o3yRlyGYYP2i6WX3zuUx+6vVN83Mk2bWflDoWHuxr0hVAzn6u28+i0CYy
0NrO/iwo4gl+gmzbXjZernmNcsoE3IpJvc9K4xW14TO6RvdwZCezAUjWMXylnKpfY5CS0mmAHClZ
tyXBL8gDOhgXeKOFiK+SIrzu4StfIGGeQZVrukUCchhVx+qYWB/B1WYese9rqjyOsFjMXf/maJDM
EaMToT7ZPRPH3cK9Ge47/wkkEAgd/p8UU5keNa2SYgs6AHObNCvSKKiNsCRgXJPHZZHDdsQDBPwH
tY55vvkY5C/KlZgZcBkeyPVNlsz5LHHNuRRxcsJuPMb7rFkRe4PpMXutXvZl/jMGimyxBGx7IzRe
LJmE1PGdTWSymJgHMqsCQgWkaIjUkTkhETQoHAkhQJsl64VPQwauJ/Ymu5PTRAxBA00qzHoWSjJl
lUcJYqecXMdT/IC9NAUTASQRFbVpvcQ3JyiPWy0yDYdmhVHZURIbOB6Eh8yEgTK/iKbtmRVuCO+J
gua53diZB6lvRl1sFGR6go8BXZByMyPQiS2jvFrvnq5mX90u7mzCGRCu4/ff8k9ClaJblEeEidSs
WMxhHmkYAB72qeYk4M6DDNgIN39HERJENP4Eqe/bTwlKWXLTryj4Mn0fedK4XQhYOT/NtiEehJj4
GNOmiylFskg3w1MvtYpjciKoYylbVTMG9tuj5YoxDIaegtDPhStq0DYt0kvkl0sdHFB/M0R8DZ7m
9KVNMKX7Pg5cgVzw0O+miMuaOwhgC+KbMXIG4C/eeBQ8EQqzTsiR3mcxt82MJVJ+1PgcTso5xvhn
r6zahbbhCQHh5qyUQasxtMk9ERcnnIB3jSdHeRSPSbjaUeMSwCuJ7Hm6FQsUCiVxDZjuZn3seoZS
RH2CJyqvL9iCkJZPo20VMQ2Y0DUlgykPKuUgoVSsdR0Zox5agtAJyYeSZ/SPfVhhnXsUIH9eA05A
8ln0BkUEE+gF4j/98Pd7PeCaCEKDQRM9pgmJkvFK/NWsIwk2J3PgGkFxhCuBl2CJfyiW+7dXCg3j
72jOUONQKX//i20XyItwwmPOPJlBguQthZ3EJlL9vBKnFxv/XS7lxOK04oDe37vUcONv5vCucMGF
U/b3RbMjcgi34XgktsCwsLjNo2b9294bz47tkk89I7TMoGWzCEZkjtiNxDvlecVvGFzrj7iD2uW6
qCUfqMdmtS5g1RAQt1+dqtNj928zWEgKZPNhriTAVDbW7sXPnP9+swlUksdJSOo51QkSLOkXAlgu
7TYE/qqsWy6SEVu4DVh+qEIJtg3cAyBKYpimZBJAwY3tyBsNUCRQLTJTf79BanPpi5N4V6725iLi
hySj2KEN3oBLSK063wM35ohXmGmo5N5P4r03B14dbpd9/zspf+EJX2EyJ7/KZEqojcrsRcTNU5DT
e8aYYt9DgxVBOxCZesPeQ5udC4mLvV1OL95KeBM417+XZXhxOCzx+IXZ9neqe9QGZVjV0GsGf9cv
Q7ZeH4a4F+zINsjjMvz3RY3e8BGhGxBdqCcUZDGXv0fVkpdgE2X7zrYyJGbTQfNsgzuYVe7lERG9
QTWeXR8RC2vi3SMKJIfc9J53xeU5JNB5+8kr8Vf3ypAY0u00IpAUjAjvIYLPoO7xqhzvBeScfH4k
fnfGXp7MRqgZ6KzgyB6AhpYJeaKUzc9AzAQWEOGl+P018xhGJ09PfFSxXeKZPiJkuNf/9v4cKALG
FhEyFdtIVf/bVeVUlSs2ipPyCMT5xVXEmf+9KY5TLZIzYg/xFh3AFseJXYHUOrRWtawgSvL0E9o7
sW88/cr9rukNAL54KbpGJ8Kp/7aI8wx/E5vnCMO7cpvD8Pd24ghTnKNyxQG3k7iS2BO6lXuPUKv+
619YKof7SdB0xV7ivcRuDrpXufrvv6PFewOZvvHvANFFK5enIvbmdP8OFVs5hN5csR2MGJ1V/Hc7
tYBoxNZ/x4v3BtjuYBlPAK/uJ4lPpUNgEPchOqTYccAQph0YA+J/8c73IHq9GDT675f7FeNADB3K
5xE/F49BFLzHZesCejS0fWCO0TN+8ANWLWrIDkca8C7qzOD1YR1iyT/jfoBk+bJkh/cSJbP4Fb7C
hmhkfPGLqMDoozI1b5akEPn8y37A2GcyAx/HIf2gisR+8gGsGCC7V/wJ5XUVlfxlKhKnYaq6+gDp
2JN5th8wC2TODHQMkyDmG3oFHyjsKOox/xKFEy/EZCYmNSxevsg38wMlKsQfJvv8ianSa2YOCD6T
SCzHx9/wE+NzsFnGKm7iluxhOrn6XJB/uARwcs6aC1YcIe9i8oB8i3oLExa4UROxTqQ1cqfhJCNu
o78ENC8uKb7EXlzIIoBIbm4hsx5EmiXyk5rFvKev9bXGBCtOR9zt721Oy0q+/Hc8QhdNzGX+nUcx
k3XuHJnnde4E1TK+GyQk0LTgCxk5G7I2yxLvAQXYgtoQ5UK5c80RJxDX0A+NPQg07hfVEVdHAv/f
+/8+h1hLpKm4+YLbzrljccp/e4g9xWtgZuuM15lT7Zi+yU4vW5eT0ej6Wrw9It7VIj5K24h2xqn4
t1C9I9GYXxR0FBMlBfMzF1qdkPy74CjeUyYFNCY2DQz9MBMP88lSw3MSO//7LfMcExQ6TB6BYDQP
CEX+tQ6IYECZCf5rRNvg0/w1ee70l7S86BzizkUpKnGjoh/8a2t6C0n1vy4i1kLxVOS/HWpXrI/i
A2jQ0ERHEluUw9//ZPB5cfVFN+TONaugIf7tgw/OAif+B2VDMLFPNoI8BA0vOl2fVfaxExkKyqGs
xdnFz2OHohYu0b/1uGVxaxmV79PFR5uD7DpDmRyRGMa+xIL8b927MnzFgiS2ckCCJcQIq13pQPcK
VB6D2Ea+gdPfd9WJED69rGDx/ncMwjM8RXEDd94T21jcyLe5Mpf4O+wkllfquf4bcigq7wh6/jWA
OK+ylg/UgiGzIAw2sZvMnEwFe7cQSQzxpjga64HPLAatzI29adUE6nvCbCU+r2hl6f+nFDcuWkC0
1sgSo1q0Uk3PEj//tY4YLuJ58RgNjCNf29QLlU7NrWNftAsi7yCObkQcd8WO5j7QAU4MNGyidnn/
IQdEi77A5p5UgkxQ6i7j5mEwsCmHqhyasL8EaL9mb8yTJSLsIeZpTPC+XRJOuf8gMAAAfPwkF3Di
LyhX/aCRyUC1tx8wi6w7sd+QPyNlwnzULd8gDBFUaRA+gDm7fhSESpTDjGImpBC4Q6A2aFRAUmxA
CSkrfIB2YBa7aidulzi7uG82k1FBf5ROf2hifS1Nb7t3VEUVEaAThvD7JB9uP8p5iBWIQhdUg0ML
0aCJH+z2mZMuW8iI97/izE9EDYr+coSpxoWhWWLOnzhxy51AZt59p80UcRz36tNK3ZJ5PfqEFY0I
Y/QzZ+93xEGw+4eHOx2Lxm6XdHcw06c6+h4U0XYSy++JLneoOJrpfaX5Tcx8kG6VVbPvbT7z3ua9
GG1w9WZP6BDNKpuXq24z3KF7Ucxub71ayLnx2oyi+yqd58AlNrwoxx1O7Bgp3YL73SlUnYuHeMKn
JP7ywOLBogfduYTOl/lFHwerF6vhKO7A0iAhuc/n7wXhxvB6UBdQt+docbK6oUy2GIWy2w+7sJs/
t721vHj4yHrQTabc4qbZv2ffFS2B5EHcLeUVi9f9h9YgapKb+oEGBwVOF+E5YzvzPfjrTfQvUHeI
/hD30oFIYd9gmPHAlsVSnalLatYd+6dbpM1uEMpn1yN1FMDERco0P3SREg5jyNN+g/iZtsD+pjwa
+VWGyEybCVv4Cb3nO71FuVcs8KzLULdBlm1ffr3rn3T014kVLB9bKsGhsgUD8LqW5m2kr5RYWz43
/d0tgOEc33m4RJV9MY4vZusPUJ/J4i547JA6mz/nrxVZTVS89he8w3C4kKPbjOB6gG25RAJjNtxJ
O1pKPn127R8aCTm1uDpSvGRznX/wuUcb1fmLVdGfkAcgyFA5UqTNKeXnKUiEfLYXUMIK+gu9KRVz
FnqA3DcL0NVHimmerOHY2drmI3xzZNfcJIJESurpOb3ONYwexaYWVpx7n/kLulseppEwxTBokXIJ
pSm6jWGfcbu5rspVMasX5fyxqKHAXs/6CWFl9vuRflB/mOvbz/IeU8JmNL8ubyhHwgpKEJFBD0Ow
jQb2w4E41I/1pdwQjcI5B5e8wokmJIDLS1CD+DbRd7C5Mi6XiHHk8++5QYdElJiCODTG9SX0hqc/
POuHdqFuepvb9knHRfY9UlZi3jgwgF/7nEWzXkBH3XY8vZiDSKf3WV7hQVfiBO/ou+dszbRe9Jff
vZ4ZgDR1dhXmRHtikDIxMKaJy4pp5VwvuAw9lBkLF5tV6Qv+CV4AoY4tb8gH5ha2MQsybB6orGAX
Yd9h8UFeAIxFBIp0aj2RcPkXaoBNpkMOjsXUylmHB/3A+clSczEd5UUxR/D+35BhimXKY5v6EMZK
fWJqZsn9duPsadYDAT7Vz5goDcPjSqX3MfYEeQXyq7SHdNDJZ3Aza/YnGCy73BZ7Kqve8TUnzXzq
HXtH2oTbwS0lvw9+goWAbxT0/0h6HMBJaT9u6Pm2UtiyRISZonD0z+8TVuaB1YGZmtMmDGNm2hMX
1Q9cXoTY0eGkqt9fMJ2JjSw9sWwuwSflEn8TJyejLRWmVxgtuWh5TsWbXJ/XN5TXQV/l4ky0G6sM
h7KVNuBy5JS5QW6AnZmWiWcwa9DK3AZXwyKmaDYXfOxQE02OGXnuq63T218QuyBS13H6sD50iPLz
o96Dop5UlCTq71UlGKS2guq8ZH3vLmH5pg5kuGpfhOurc/9l0FavAYT7IRCYICFN8dIuADPN9oTk
GM/17ebl75BxxM1LQytXvOwteC/ZyC/3ZBkS2KitwQdqIZrenf490N6ODpwwnbOqYIjwIbD51cSt
6slVnorshLq7UyFT2vzp7k1e+CNv81IHShkV3CbWpSw+zn1oUtTFqnioa2JzAGaqzsqoaAfKtmnw
UQe6ow9kI8mGlPszcVtL3JUankF8AxM8QHXgO8nk3UhfFWgKnwGnlaTsem73A/r3o40/wME4D1Yw
hfnGb2xLtI9bqledHisofFeCqOHgBOYqS8n/oSYQvHIDXwaVDubypU4gM3WSvzKEzwH3ZBFkGuVW
Xlr1FdzvByXEo6qR65pBF3lsSA2OjhllLuO7pUSdz9ATcMbBpD0R3+/LoBAF9BuVTJ65Ke9YNIN+
PiE8VqCA1xqpK2p1FQFGdTpeEviDzAu7gymf02fP4LNiRGXPhSRPH/eV4DYBfJmm1OC8A9PAICc1
6V/tt8m8Oilj4TgAViRlRVVMPuOhGkxyyQXoxfMc/o5eJqAFAFg5lTQzr2CjL3kK2ErjCcPRVCGz
ZnMSgWuis2BcjJ5z35EeBSBuI+L1RmFDDt+rCsmW7pSuyt+M3Oeexid963x/9akmEmPoT4hqu3os
Hcl56ROhmeb0kYn+ogkqm4Ofq/Np3ISy0C6JaNCraBnaXUAYBxji5LK8oOKSJ7PkYlaMrTMAV7uA
wxUwPwwm6VquDBmMAS4BUWlmuUlCQVfFQkOHupEwLCtHV0KIQs/HMfl619YZtjv5Hmn5csjQV9VA
b44DRuct9evO/9ymAmw0IlEyvqjzREeIV0KHYddrafgP4uldH2w/FVwGdnujfDNVmNH/00sMq7Qb
1yj7vHE7Sap1JXG3ziqi4XfVaqfP++fxnmv6D5KAkgz5FXQB3PDv6tt3HrWXIZVPbYrEbQq/eYPa
hDs+NJ4FACnUf18CRg8EYRBAorrlALkRxcooHImqSzFt6GFW+571UB0X1SlhBoDm61XOXQoLEDXp
hPvWNYPpkJmW9G5VmaR3+Te/O6O7pQ3gd8L/HhNEUoP+RmPyXMkEdPeS4pUCRfGcsjBA3qqDb9jC
RUCoaq+9YJQS639+3Zyi7bOSgoWg5EYwng3iBRi8ow2H3E9ogwiymNpZZd/NRF2+E3KJRMLAZz0A
9yVh/TGGTzd7jJ2Xf9/eIJnHzNvwxBYdquOUPocEQE1cCJBmzecBk8NCEQFyRGnvscQTYO5mWijX
100CgBtx49VtWhEiQzXH11x9+qR8wJmwsgWFvdfFMH8IxYPbZaXAl8q9filkVx2GSO4IbSVYq3Bv
oLsgkqF7/Q3XYwlheccw+agGFCVIGxdc17h3HrpQm0n6yx9D4fPp/hcxa7gXqvUNYakJVdMKRWtA
Z+SbM5RlJggCsEjRnb7IsRhKqNGc1Zh82/BXUOsGiOF9eO6CEtuDwBSDZaFgy3P+rlFGMeBWF6g+
z7EWWE5f+29mS5pgFIpZfgTW9MBaxRSUUDRIDcQCrDuK9wSbRUw3zvc8pESeDl+k6e5oKG5Z7mjx
yzoLpW4y+mm5v/WlQTtGlBqmyAR+wQ9ymCropG5WMOMgc0dJAZ9a8JwC6U6nDFNYjGi/Lb4NEV/F
k+0axD3EfqC7Xzwum65224KAnFMPOL7M9YaoY+qWfrKvqBoNkIPMV8GYQv8lhARXLVREVUjzhKSD
SFQnojOA7KNANEoUhK4Jk0TFL1W3qC4HyQBBe+g3a93uFkyfjuBaDBSHNZWKhj9PKEdkEH5Q1pXG
sMlgT9F/IUSQ2XkiIRBKzbGWb6bWLcqh1TFAryajLKVxq27zZR4umcJxVOgdimpJQ7rnmqw0YkKa
5Nc9+0UGnhiNQ7+jAsoPjSlBffjVJ1+/2t/PKkTHDDIkptdVQy+m9tKYbCEVodYJKjtIKXx2sAj6
GMKfPRARmSQIhTyE6h8C95PMHXzHFJk5X+b4IcwA8lDg4cs3WCaEgbFOCx9cMMWo2h9qJDqt//lR
0JD7WsOgDyLHQU/1jNoU0P/48gIWblxTlNxqZoQfJix0BvGu2O9lXewr2hhrrrWn/MMUJXU0jrhI
8Z6AMoEOCMlfhVcjZFtxg1TMbABbgrGVT98eyfCLXR3lRZojb4VmP7uxBDF+DxKezN0Y3VBOtBqh
XYAO9YUl6OeJ7nFqNdDYr7PnOS+wmwBHkec7DMn7IsIAhkAiLDQh04cF1IXIZ4Nd0jVHbYa2hEGB
gQXK7qfp45RIOwZi0qOOhAyzEggGiR+Sgyi8kcUvSMsdCbYEYDbh2QM7JKJAGiJhvvvMr3u0GHDy
+hsUD2og3bexi/gJvk7bB+7GjeUrhMa2mtMeMfNee8bAJme8kaobkElQVrdFZstLHh9o/i9BdTK5
CAFSzhb8Og6CXZcmuvq4D8ouCW6LSnVboPoJMsqtAyjt05MEG0tSc6v/mDcJ6jcjEdeGP0uChrKv
fQNUdoc4Oc3M4tczmUKJ2cJP7qOXiJjm/mGNugC3ldQGBz7Lib5KWLuv5m1BWLAjKZqTmbstvlTb
EbqlKW+E1Q7/f545d2IBAtPLogyeUpT8ZZ4x5a9dS8gX96Z30RGBvsKLHqL3gzkDpK4XouZijvRJ
Aq57/UXpntgyanFkGcjMkpv/BloouVDjj6Njt1F2z61mX7YK1ailH2oPf3ZU5sTFuZhXAO1gRtMJ
Suj01Np/Kkjdg+qzqC97zymfM4ZbBkz48F1edigSfrfaSsOcxt/o+fh8g0+4oVi3kJvaSMZzcXMo
H31CmBtcyFhFUIzuRkLqS6Ue+zOAVjdC48hMtJP6MIfkVJFuXaEsUkt2QrKZuRe9MwItylSi5B4g
O7B2AwozneXWk3qagTHWDj04thk6FkxBIclVcqg+eWvWjry/fSqaV6aVoXyXCDT6OaCg/mOqASXK
8bK+1AgtWIMVPyE1K9mPYptub715q8JdbBk0qLsR5qIUA5kUyvmu8r9wJoFc6zMvUZkuPTLaM0JW
i9e8JuQj/qNvuuI/gj/YXPNXWC+QMCHA3bnVrJ6V+xdfX9Kzo2O9kAhx3H8w90UHkLjDq1+DCemW
pXfbvuYjYWnAZ9PP913p5U5NBVYiP5jdPvFvIokN8I6acA8he+L1sIaWOEtqoKwR6g/apRrIB+R+
Y4Ghe8UPImGMisNw/T4NCSQ+gVoTVALQpK8/cUagsyUGildMRI4CGzH+WeaTesUYJzsSvU+f+Lat
dgUfVETpULslySofJOKTBJx2OLbvk7gaetjLV0gkbScRmYIP6StrQjCfuF20i2RNjO4Vl0TtcM7+
jmHbX+zOevNJaIDZJxbOuIj1fkJx4+JUOLMVYZOGrAGeIPFnQnXJegDSPPVZOgWsRV9/+dT4S6x9
QNyw6XecmsAzgcFPLNr1sdPXIpeKtYiDe9s1IbHxNYYLCVghPm4S773QGlU0u+9koDhTVp86wjWu
lxk3M0BWiE8HmFdEogBILZtQXJNHGzHo+eFm3QHZmerU8ZhYBsCs4lEqInGe7phF9bUIzonbaRfE
xsP6JB7xX7YWdU7QrBEKeGz/hlX0DWmB+DOvRFB4SXMNgpJnedvpHplGpLMVobhDqwi62GP32IlW
qJb4tKhq76B7xCo9QjqIq3E0MTASwrKQSriztTiJHJe0vu1ELLukJz0i8kxYPtaTVFAZilSRyC+l
RMoz4Fh0giXG8ffA1PZepjtFMAYeJ+kgzIoI5shoW1CmtzwAnsOKZcZ8HeRfnKMu6MEs6G1FY6Eu
N6sW79ng+Fm1vr4rbdW5Aj9C+2iOii9h6qHN8j1ro+H0spbn8vxy0BbqYrTQ5ypROOyi/s896Ind
SCiw+yTxvjyZj85NfQ+vmFt87Mhgprvv+nOA4rp4eYPZ84DbuCmnNVU8AHNbincPKkoZCYzH20ED
j1xFRoQrnXWEmHQYgMBHji9b8QT48eWMnAulU4dzybvE5RqZ+uAW3ZechUB75j/nGK/QJe4GUT1k
C3TjBvIJdUklgg4oEFgBSE+LCcAZumD4fBTrWBKQkJwMTTlE3Q38bhfdAn2aureg8boIilfPkqmA
OFrAR0Z58eYOPTSRGIuyTR1pn6qR3Nkj0OFETG+BZCN0sYFtu+hFqUcFR0fwa3WzT9lagY5ExhGq
9yyJVffpK9NHcA0fbmsICmkbgH68xCTViTmTxkD0k3qZ0z4S2QQeTUhsdt8bLqiG6qLy7ag+rR0O
KOc28HsmXClTs1+BbOVgpXUjR4BNteE3Wq/gYwnuAOWdydyOthkQd5h6VHHoI6KKO1NtlKj2S5sC
z65E+haRYadY5FR0ugZaDN54Knkjp4360WB2IwNT0+Vf9mPBZO0NSGR87M76OrIDjgy9ixoMAzmR
4OmRP1sheAB6qly1mxoFB/zV9xH9YRAaiIkcBatRd9/Ht5e5mdv9yjPFrYCED7xndIvz6Lrrrx+x
xnqDql9ej18BYoJkSZASh5rJHDkb+Hzhb3/Bb4hU4gi+Qzrrb9B5WnG5HtZ1Ds1VC6kjYw+8AXg4
KJAeko+keZ6eBjRsYPfm2hSIk8iLQcH+kLUVgdcrY0F3YXRGaozgjDWaXjA57JSWfxF8Jim7IBSL
jjmKRkyRjQ0Q67EoV7TKtDQ+1ptY7YDUB8udWc8kkcwS6d4sJls9uwVp8HTSgKKJzjXM+JLm3ezl
zfuCixSlQJuhLBAJZiBuoYiDucbgp2o44jETBAgsxBiNkmpzmU08CxnEQLV1qnSD2ADbULkjwuSI
G02J7gjkkFP42ryFK1kxLDpfddCO8SnWiM40OSe7Ag0hPjrLIlFrwWwGxP3e9JC0mQo9TyBR0/uM
bMAq3SZeHlIeAXJVGulzbdZb3JYQsTprhE51EfQWza+KzzBGFQn21XD+sB+24tznKcoLi+I8PCKo
4n88wv4lqHrniw7qED8Xgd7gEQy9PoulKDMirwaMKp0a1oj5nOS4Q0WLLMOy242WSlg62EEGswRJ
tYerGiNXcrAnUAhNXTGeCjAE3zWk1XuUU9hgYF09ujiyyhmuAY60dbdqpxdfV5XfOpnXmFQQiEqf
gQ706OKh5EtOEj68qUIOuU9VfDM9HAU9qqvfXEpLurp5Me5Ee9Sodyo3sPAHbh9sZ2OCiXQ+HmLl
pLJIRCIMOHtNRVdCECXsxfmKknVRt0mRQ6RMO0EmdnlAWLpMH87bT4JqQ0FcH+k2ei7q9JDwG++B
/ndLzN2n1lFGpqi/IZ5vaQ7RFFKItT+wC5jWHeOOudMuzNbLlyOSy6r1hGqEU+IMmDi0+SXKltU6
WypWz/ss++silnHswjzQg9aBxU65NLT/vL4jT/ggkKxRN5g/BczUGYKcGPn9Yx/D9Ta7epQdmTNF
kJlhGZ19VoOjkCe+AKbUSCdRTSrKVtSmXpAauDPRPAGzisgZ+EkTBz9qkNRJbJ4ccWEe+wX+oGoM
TbqQWxl392VeQ5XqGBjkAJBVeuxLmOWcFZV+9+1JCxg0Xgfa77bWZ715E6Aq5+j+CxwsIYUp8uvm
lagZxCgQ9iR5I5ZWuhVCyuSoQio8OHUgICJPVosO0XSRdy8ZQIWJeqjFlOne41egzkdTyg4Ppre1
6hXr3vzNT8lEAULXJvUENw92Xl847PkKkO2MchzI2gFkW3FdJJHCoXuhDA4CNShzeJdVD8H/Xohd
HOq7goeNNordAKcP4DxOBubQ6tmSBZdEqAAOTImC6IU3dD6L3m/OHC6KCtpUfpn2SBdRcTRsywnC
Rfxb+Jn7cZNtB6IqGhqVqRhSNAzk08NX434s7dJjEtyPlfNXNZF4vqhp2Md9jRnfyBI0tkCTXP0R
uu4PCnowCzgySEImV9JYTLckswE2qCjW5B45XfBubSD4dkSdiM30mUpYLXDmr6t82m7yqR5Jbudd
Tq33A3wZbJrIao/AGJK4Yr6mcDTcYlglPIdlM83mAxKyQigqcz7TYlH76UILK8pXJm4vvE75BJEW
g5EMh57sIcZkPizqJFsFOPNXkDrh0Lr5H15+qRWVB82POr3K42egeR/3fySd127b2BaGn4gAe7lV
FylRXbJ9Q7iy986nn48ZDM6ZBJPYMrn3qn8JnPxsbvq9iIUaUo17YRvtdN4vCqocmvg8bryN4mav
5KW4wRcELEc7QkJyYcuSwKOHdJ7Oois4rWPtAzsHnOukJ3NT7r2Tfy6eNF64yxmoZEOZOMR3+ds6
Bq55a9/QR+XcqLf6TbzBDLzOqmx36Qqwef4V0G8K3B+aquilufTXzL7JNNVX8aWfzT0SILtwi0/W
r3blVTFai48V75L+OftSz/4jec3/sXpVX5hivmJ4JhyzV3Az3xlBcu3gZLZH+HxER+ukbpmgI3dO
hMBBBr2S1fzhyKgH7xY8CzaZVEwn/9I5jaOC29XxsFRP8T1xMze/l3fcnRzEAvuz8RGjTjge6rPq
yK/uUd7MHWW/MxIwTvW552kHjngwd/1dpR6QnfFlXslmD+M8K1uZbv0VPIR3wmXyKB79rjuWJ8wU
r9Nn4bIIueIO54P9Pvvv0md5R6HsWbmR65/ZTBoX9TRdxp9sZywB+l69HyIm78q8FU9IXGdKH+5s
cpXWCJrsTFd0rR/rLp2tu4AfTm0gE9ovkKG9wYoHW3zzrpk8O+1aqHUjmFJ+Rb/JL5VZ9msRk1BY
BJTA7x5Y8iWP/tW/sod/Ko7xCYYwqimIDa7qk3iYaTL6Bv2zTXuWD/OlzPgA0a6+R7vKRWF41bjd
NrPHfb9HIXenauvpWd/T8/BMrhiLXS0ctMMfwU6uWMhf4j2Wq6+GlQWE81V3RPp41zzGXfaw3oOL
fwpvs2wL9h0XgAG36kGJefn3kR4F1CwkAbqj6sSnufIsfqsHwoeoF4zOuEtRVNd3zOeOoiM6OT9J
YGdb0el5VPXLeE8epmu6f97VuwaP8NS+eFC/vUMt8t5+zf+vnWunfCln5YwjvNOnPM/WVo/WCX+q
U/rUTspJuYmucR9O0pk1O38lOibHgMkz42rrbv1Ev8GvhyZ48Qge3tW/hSdBW/KF+Uf4Ud6ld/Wq
8eWjo7GXZwoodfbagmdv7KNjSZU916CyW9vaWeMPhTc+zw59cyoC0Z1v6Vy0a3wUg//Jdv20vot9
cIf3D0mRQau0FzbRQTvROLgR1iLmJTtEBwmnn+CoCYt2510hcexb+gwKsy0EAyQTmLXCTvTmkhSh
enPfvYIThrDuLISSsrpP95JdYgM/6/VONvomECU22S6kAocUsApscWXY9WH6K9iung2bI0dMKjcK
4R07i7VO0lLW6SazOVSv4DI67Qu0B2rvpls600k6iS4c9AewiGcPxmszY0LUrbpFtp73hwzFcMxs
OPq+tIhsNnrmF5dwpzwZdmP9kJNW5AVLBzI26/k5BONJeMBLwMb6GBOA1M7IzTClj43jb0vEYBjl
Ex2gkpw624DDZrer+hDe+1WzNpYpRTG4e/JxcKNzookz94lIOiGhuJGItGjFA0K2xRk3EFEharJb
/UcZwCDoJbj0GnSYjBfJEHuEW3bVGsluStd6xWMjee1T7B+tY37oV+qmv9fnBqHyq/KUD9VVPkxr
adlimYkGEAhwEQ18CgciZYfFjLQNtz1Qm/LCHBusxZyD/KN397fmoT+jELodLh4vRj6lxDbjImF7
4d+btWULNlwk29jqADIQEdyk515eBFesR06AIdziGZ67p/rWHjIX59br8JldS8inlduTRBhr3Qsg
BXvdWzQuyYWyQZ55qjvGb2dzx9sHUMHrXs7tUUROD0lBlVtdod+N9/Zcnuv79MwhiFGOcTjOyqe6
053hWNmNqx50p7lg0H6Sjtm6uZYbPDvXyQ5msT09y3P6nuyw9Pmp7/IBdbzPmo6pvYfvjctX2fB5
7PpH+hwQOoRz58gIo9f3mojVbeVD4GTXnqOo7vActFFJPFh2fhf4ruXZc+ozTkhLwQ4xQGn5WS27
/EnWWCjtqEnc6NofiGWH9uQ50jHhZ+WrrSFhOcLe2LfwpEWHXmk5cTnGjWZ73wwgD8bv4PIPP315
zq6CjaaqHZ/Lu8iGgIebXbW/8u69ycwmiZXjqpunfLRPKI9BP9kyXu1R0uE8HXu4UsBhGNEnDsTX
Nb7v9Ma8i71FxzthJKQyie0f7SOlBZuZIskJHmZAa0wuu47Qr3kxe3mDUguFY+N6PPCIBy07xTE8
qU52Qcx8h0i2ZrOYcOfqUnf6vXoo3PGQ8NwCftfR14h0NuJOfsUn0Wl4OriCOjUCOKfkon51x+mR
2dOxAXnyW6LflV6kF96JVNESKCGk/BEk+rB80BRzPzz3xow8qJyFa7VT3OgrcRInpYyhF8abBjiB
M9nxHTWoe0spE7g189Nzu0eKuAjugnT0PGmtIikicccmXFk0Yd2H7G1MAMyOWBrrQO32daqvClTv
UjODjChTi7gY162DqV9lQrDWRoataKqYZH5hxjT4IHDEawB0eNEhyBzE6UpDp10h+KhKZnc+0Cl0
lsxtU74af9gE02/UJhu+o9EU+6ER4MKiUQkiVNCoZbSUvRHtT8zE14iRe7PoNdgPd6ATGvAKXaNs
eqiYqnL4N1leKDN/RTZeXoCVG1CYwENjyfvsxPDdVL4KC0V2nitmyFYC8KADsYOgbeztmxh1reCU
1GjUKCPqR+mrFo7G4O0CX92UDfNuNvxBVzhjD9s6ejOieyKiZJWt4Rv7Q0Vd/zFYqB9J65SzyLcO
/XGld/1e/+dC1LZrUTz04mqaFR2B+D0NEyvVczYyMsdVEj/zZcs4Xr3FvAQjwluRx4ekpIuKUI4C
z3jNYU0YgCHdnIZ5Fx31GTCHpISCIOOGGjnAG8k7GhZPZmeKHyhJQd0laE0bXMFiz1ywvWQ6PhvD
f5Nm0eJ5oi6nEbplAHdYveNOsgaUV9wUZDeftbmoWfrdA+YpuFoqa/R3YD/92xGX5sYY6EYQXVmj
DWRWjsKHjjc5Ykr0wNE20TYV7OAc208WQDIi2/Sbw1YwN23k4iXLUEcuFt8jBg7AZZ8dMr3aOvWg
l3wE0VFmFjvzj1cG8uX+ptzgIYLrcr0DB+OhAEtrnq3YcjNHX/moQyGUcytAi5x1V0c6MFwWHmJ3
vPhF+OND2nzP35sHDxMFV0S3zY59M64fR9P7bD4bxGcqIBubFBUczCGRAlhVf80zJaGjmAMUf8Lm
F5wRsC5ga8vix/xUXlxCj90vSpFMhho7XYX8knmLiCVlNsLI8u0CN67pnQbN2+AVit13DRzmDAVQ
j59oasZs11lss5T2kfOBFrttrhKrGrS+WIMN7G0c1vIsR5UVG3RQ5vhvdubF33ozNStizIvyIkt1
FNLgww8/SF/K4U/PQhvUW7GTjGNkfYDA96mfv7E/R1b0iLK8ted4iUCNqupH0DaTCGji1CtrEy8P
YdXgGAjpXlp2/o+AyX3o8qIEdKVY/wb1LfsUkhv7NW/clGytbWzN5iTLnA0s29P6rW+8nzPTr01y
Rt8QZbWdvze1a48mjYDblGg+0Kk3l+yMNNk2kfxHha1jn7ySUENxLKjUSH7FTiSDuDkGUE467Rx0
R4P4jMoFGIFlj+ZZYAvFRsJ1VWLMayyBIhUsCcUtev0KDRqn3n+2H4W+5YI0TtvPoI1tAHvV3FSv
BvKXbifeCv1aP14VUB+zI+p73t4Id3rv6uipBrsOVsgjoRNsnB5Wj/YG4xiZWaf6ktz4oWKSOm7/
DXI6nNfaT4Aw7GuZytRv0WpYARiAjVAiYyE8I/yXBbyDcY8CHw0tlJk+8RSH44WaAXZZJNVJY2ib
Zssa8w6IghWiGg9T/hUeIsTre3ERUbeJV5XNaFRhNJuSoOjOsexUYYgz46R9n0Unj/65P8GtH7fp
rb2NdGTJZ7nFIbDYCFf13r/Bb41AyOAcF0Ahy7cqlMJyN8UwLL/Z8FUwRcAY5Wi8s+Qfoahgs2D3
vLEdUCzmifs+WPX1Xj8pqRN2r0k5ercS8QCejclJWiZoPV1QHBfRxFsxjkQkh/UAUtQ1kmQ8G8yI
eM1vBpRANlfFSeAbqpDqeSSWsWBhzM5Ss1ZGtqKBVCVQpRwU6quQSb61B0IAzMPikVi3CRm+vYdS
CioG+jEmeE8DYEV0zlAvAb3A0wowmgaH5e/ARvTykURSZ3CNgDWD5uVyc03ahC/w/8pbL9FM+TEq
k0AHxbsR/EVYxAS5YdUmI6K2j3jWvb1LJdUuC94gXFeQIBtXq6EGtPD/sO4t413kkWWnqzcrka97
77v2oDfiN8/il1YsZlNzTUwG2nwJ/kytk+cs2wK+BW5C/BgK2D4J+3j50ye8KVH3ofRL6ov+yJ/s
i+UAvkVa/LVf3ifwbuOGjVqwl87BLDE6h11rXyzx4/xQvw17ZFbPQG1bspFmt3yRsZ5g1FhtED7z
gZXcoXPNsYFtqQGWmpksAC3EL7chIJHjyAb/oXyiB8HP8Udl+YT94ZI+mhtL2PhDxkLdsbbFVntv
jsxM0DNsGStgzfBdEzOzNYdNImZzPcWV5q3Du5e/96eUt+oO1Tr5HX6zX2TBePfxFhJ/2u7haXe7
adv8ecYXwjjjTZwOPUqxUI3Q7ciG9wKN3n4hoomoLwvzUKP/0a1D7ciPPxnrpH3H+mtA04IULCLb
vYyzc4/SgQ0eEoN6R7pLxBpt1QDyR2/8nwT6LLqS/fo6AtOLjumLZEfUouACcbtBzVlEd4619AVd
HWzaYlu/Z/XOR6ntzcNHBNFpaNcX/zb0aF407UL01hFM+O8MsLpC/rVOiIsBsiwm18LAlE2I8mLb
PX2xXF6VzqjsFAAkJ1LmBBwy/8vBCn9K3Ggi6qeZv1NwKR+Aqck2gHkI5j2VzAoJWuBKqLtxCKeH
CmcC47z0XNO1a+fiu/xjVi4XP436K3yTQuJs1q2bzTeow6hS9T/GZ5dSWUwjjx7aUbBCd02gIw/M
HVeySB8Jd62ckKf3kTYXwYoPf3Inon2POEJii5q0pzhSa881yJ4eMCU1giCh0MXWkl0pk2MOuWNp
yVqNiqNhbkftItSWmwBd9QzCE9roQkizhYNAKhe8gRoU1Igk8SWIrhXFdz29ByH6fcMz5Uo0eMFq
Pulv6gNAxsBvDfGQUE4J6LBITKI7nn/FHkNNlwqnL6iSZRRS9sDj1zsReLD5mms9Q4NU3nw0zYOP
nwL3kLEIQ28iZZSkBo5SPjsk4oT4KdINg2kp1xOV8ri2xHDjaXuKe2mfx6BETeqiZBta5O1x2Sqf
HnYulamtWqSyPUi59UVNZ13rcQbMmfJHWqBD6j/S6DuJ3oTimff6WgIlOmB7oTxUcBwmISwSV0rn
SnjT6gACRsTH3nlgjXCsoKwlr0I49dkt0q9+lG2Ezm6EZFMkdME1yK/e0Vi2pyJZOSvWI4OMoWeB
hpRc3lzTqt94GR3W8Ka8JfEBO4ap3kb9OWOYhW+NiRba8J0QxRqEEnn3kxZs84yFhPYlU+NowXsX
WLiZlejkoMgYlxs/9CF0+PVfqoprDYhtTWCOSRu+BmgOkRCaZniZFkB4cFIc4Th5Rd4mVcTdRAlW
WJs6p20Echtg/Ca6Mjesai4KCS4jg757DaN4RAtHP9lpM8QOrEOePydQTxECICFkjWqoNmULdBy/
YxHKTK5bKC4bqz7FPAetBc1iqVHcptiyi5ZPxEwifp8QEumUz6jPbCv699/Tfo9C/Hz8Or0CFS7/
++Ld7ObAoFr6nU01/e0YUw2pKCYLW1OhLdJ6uyDLB1yQAVJkYXupU6krVTlpmAJi8iLDtcuIr372
qAxt4Wm4M9L7mxr1Gfi3lKPhQSFV1kl+7Vu8e+Cq80BQ1WhA6jbSh0IqG0psIHTMohvCOFqOxJEm
NfAp3UxDthxjhHKDZBfSZNUgrocAaNyEDoJ1zXUD00p+K8tHqbLsiRKu6HrHZ7Q4XWpQQ1h9SHyQ
TgCewEOcb3wv233L5kBmJ1Ozu1RhRqCC5IFvWJocjs5HaKD4C1CU9IrkfYr1fTMixERU4IPxcPNx
3XLhSlsA5xlOLG39Q9Cj7NFgH1Q7MmkoJ02b0VsZvwpal7mNE1PoGCXkbHCSrYzAN2LFfbdoyoPU
oBlBosoo3lJ4tFm2TqjllJbGhFjcTCwB8bTo4GkpT5MfgD5OnhGZfNZafhbTl94c6wlwyVeZBXas
bTUL+QrJ3zTK6KoEt3/Jtm2OIyTUxtPWo8eOR9xW48UPmabKo51wqOq2XZozDSMzkKTvqDPK5qst
vsxY2ve4rCz0pj31eYMcNAalg/+tqD6dFv2EBGzGhJybxCi76ohLZbjPVqeGCiiPfzvlz0Ti3qBk
kOCfsoisdw2o18y7aHqzauVLUu8kYLI5nAzNXykepBcHBcTSj2gaYQFx+qzKfDSCbRZs+/JvXmGF
kFCuviZdWKSzNGmIWMhHTSszcAZmEFVFqk/Uv7gjEKIiB2KOv4RoWIKWYJ+ggCOUC01aIO8fpMqK
K+4J0yUZh2VFgi5MCdQW+nBIAeqo/caoxMwDfbaIkbUXZrNTEJNTQUc7q+jbWRXuIq5DVMmI5DKf
E4jnicyhFR3TOoltySH/KukVPZ9+nlpNS/X1EDUPQSb3lIAaiuYYSfEqahmyD8PBCwqkKUW0RIf0
rOfC1kdi2oTBPkxoULb0/5oaYf/jbWs53nlqZMeoPkVqvlLMD8mYJR2CpTdfZYo9PUHPtzL2XRYs
zfxTo57oNXEf59kuTVypQz8pPQ3BNtRZYxFzAirfKMOhLPirdAPsp1PI5k3rv1MKOjM81jH6WAg0
mYATQ7CS7Ygmqr8a23AdUNBViLsbHUwhMaFuaZwpxDfYA9tdScuyxw1Nq9YtJ8Dir3u5vCuNncDm
mpuiCOcegJuOVDcfwx+OE+5PKnBiDuZmDlYFP6QhgzwsyKnY+wE97lJvpSAlEnpnXt2jCS2sFBtt
U6cG7demIYQbzfCcShEZM0oGRlGlRwmNTEwnnxIUsVrvexTzlYSguIaVZ6SKmwkhbthJgCuoUGSk
E4gN2UeVxytxtHiXf9YAHKHkD3G1EZcEkdsjQcmMpEhWYfRpxWDzW1fVDg3D9eGPM+IXBt3bsWA4
Z84Kt8ZqmGAi4NcoxSMI1+NUtesctLL4LBJiruJq1tND3GHkx5uhtklNF2Crqofk3nx5NaZNDZR4
E9DTrWuVHdX1fAiVCc0WrwA2muyD+ssTuBR83+GZpUzVwSWImbhvMpS+iFKT8mkZH+Kn33+JjDBI
BrJylXmsA1Z21DDVT0kLV4vltoDgywDDH5HIxV2h/On76ub3xiJvC2dKLFL5sBOr02iNF4kpJ4Oy
NHLG1jZBulnhS6XZMHEfCVwjsVv9aPLoBOXYgMCMriagfRNcpE9mVJkY/ALCFFJptQc7SrVb/kWW
tLU4znoPuylkwpGLiMW0303GOD+v99a3aFhf+piujVRElBtAsojGu3IeETnqQep3bJIArFsaKsoS
N0lb+nMe0Y6T78YaQxxfgTAMjVGGI6+/BZK0EqojdBCeuT64mC5bE4V5+VRAuKrAS/Ie2XwFS/Ut
6VcEQzqC5sk/6/qkSbbiYZmSPBFX9Nlb6IggCtS0yzi/TiSCuEerSM23fBifrM8XZVjDwxKtx5B/
JwThbvrKgEcbfOJeeeaAhptmLjEjk8oV6WEklUXvLR6ICdEbqTlBZCsObEu7KjKpWj5okDl8qD0R
oGDqZsEe6ksEctnMBsofikUcaOtosoXS9r14o1AYlC3O0dy/luPS7+TwbwgQQFCualnsUsavBdx4
Pnyd/MiReSZrqA0TDUV1PQ3pghjRheSLwSQDLKaZfEBTZDqKPDIsMkgqHa1di4rVUCP9r5mLkKa5
OibFd1dIl1T3djEC53HiyLxfjUvUU5G1YAS6Ol1nbHNKyi1wxL2Ip4iEZhkF1zDSPsWuICmLYIQu
0Vzn3JskthSgOioeW2Zj8TeK1wqzVX1813SoLfqHBECMP66xTKKuF0vQFdObgDmYH+r2XH8D4iz2
ZXsNp0/dMJe5cE0QkEvIaiZJjKkvP1Wd2brliha0FCJ2Fl5LiahhHpPR1sxu3ZoX0/+IOYZVaM8F
kslkKs6rnZjbfv8Tot33FlgaM27ve5Bucv7Trqf8Q0MQ1ghI8bx3XWUNYfX7WAa/h4kfZ41ymBOU
FhgZJ9vBjMGKfAqS8CbSONbJV01+ssJdml8TtJYDbdx7/U6XtLU82Yyec+gCc0JL0682DZZaiu9H
sSqM6DThgNaEYOHEDXZDY4acgRA4KUDtsqzPJn0MSbmgfkrVapuot6wDdwY6EkXyYd1M3dY0AVAg
CNYbR4kSN8ZqSkWQUoj0v5offKCU8yDimyOZcb5TAs0X2gW4E/WSyaCTxmZK142mweIz6DzPk6Ju
0H7oEFBVbfoyES9ZLQdfX+untAGDRAhKA3gGuU8B6VOr1XN7gcmT8MABj6vog1XXqqsXfOZ7P/OW
Y/DZQ1BpFLhzzbUtk73Z4DeRFNRuKMMH1PPRa64RB9mei7QREwDZf/oMmr0SNLxfrBtEzCz/xCMq
vO1c28752UByvS7JRkzaPUgukzUswwQAHU1bRr6tatCUBuANEn5ABqWq8A4hQpKBvOuaYFlIgODE
ljJ6uo6i8lM11r6cXI2qQ+iQ/MxCW4uQWcbdWVPfTPzpnj53cnZzZiLhMbFSnqIEu4+o0fjVZgq/
zBrLQh++LXdEFKGtGAy3GrwklCdpRvDmHuDdl+kh5GrRxC9NxUuaxNGniPzAXcigmzXQSFlYaX8D
EqsRDZbX7KwezJQJCA/6kpRhX6RLiyo5k+5a45eQnISvpMZyNFmXabRhxcqwlpSoM3MsHR8iVS7d
RO8YRXZvYhuDcip2W+GVo2nCI0o+Dcv1iUMyUA6OXKtX6zlIKI8RYZ+QtQ0r1BLihY4r8pengVq6
B9KpFu41a+AqgOrRM9ardkGCon29mTRvMyLXOz8jXqRUR3sDBbyWOJS36bYjvixr5JKG2NUj9CqJ
MYa3NwW2qdxLj7a+RJ1RG1zRgO3Yf/sVBgBQ3z3LVvCcEP1dZiJPaHybUbKiO5YVbamQ49q8niuA
MsxP9NiDxepCi/fzxIyGef7YUe74zbYGa9Sz/5LKZW+Uh1r5pAbuBOhdV58NW/VKY2FjkjY9DbY0
kXy0FeuqtOy7hjcap4azxconMqsV5KO1T4ibM+zkseJQUIrHGWA45iHiGdJlPtaN8D6/AgNYZ3HT
rSeKxlLLrliyqe1WKrMrpgXzNejJnynNzSAioppXw0Io3ubCaa7PQ+PYagicstfXjnzettPn+9Ka
OUl2PiewhOJnJT+FCeBs/kflo9XJyuQqEyLjkjpQKHd9D8SzQHkmerOCizyoGx5fmpnrtPnzITfI
lc3EhSYV1BjVsskInK+qiNFqYvGmUD2WTCQ5k7w6qRiXSoq6SyYudBiQISBcUZ5HFCMXsUPtlip0
YaIYGqNGpP3W8pXNCoW/EiKQPL6PFSSz7FlloNPordLxN+SL6XZUb4eS0sK6ViL4FP5Ch89eINlz
C9kaTBrr36xCXZUyXrZ1iu3e+OWh1ymC5Bl1PuFgTO3JZz7Y/xTWO+lGYapawynpDeJgt5Fyb5eL
JH7pVnZAmbvvKEaPECQXJchIAxFTA0/WeUp+VR4iL7sXGfjlwyoGDKKzPJxalk71g4CvwqYLUiaA
dD+DPBPN01WHm4dwnS92YuDiomN2NNhyrjtpNNyYDW+8xnIoFlepPtmmkCIZyNRv1tei7pYv8+NI
4l9LSk5yiravieNEdNP9ciVgYaMlu8FYy6mwYR6bZo6XuSEbvOSIsybryHglYFXlWdF+UDEGQOTa
Y145t8W9fm/QAE9zrit4wH+rT8YXCeb1foPLN/wwGIBCu5cZwFNFSYotMuORxupN0+GqeK8ioexA
qcELpJXy4zHfKKRj392SPtsFEcDFImGEj1OudMwt0GH91CEwx5IrYF89EFNc+kvLQr5U9pdyfJ87
e4WBn+Vf5nEGZ5FDNDpNPuGm8An7h8E1bOIIQioOMER/pg2ZddF4sFy64StoL6NQLi1GcqF2xoS8
IcQEIhwCNG84knEXH3Vha+Wuj5T5XNfwH3oDAn7wrXqIV6CbHRQUSRV7Kxx05GprNOq2aaSNxuJ6
1Fpgzd5HJyBrXrIs7D9VDGUzCdVijeSn0R4n4HCxu25awij/VnSYwz07F2lcE9t7+MS5/y5Lj1Bm
k00kqpgu4slqLWsmzxSeEq/b+GsMEbdeNqyy+jbKKF/yruc7NdEYzIErhvfkRRcP8Hqicv8LgcXD
Qo3Z000Xjcc1Dzu48r757pv049HBnxyyqkXN2YFYmHLWfbnbFNaPL1590q6n2yZfWAIRXymXqpxZ
WsxJtIGEDKKFTykpyMpbwqtmhSSUUE3za8aqklRW6UdI0ZKElC9LmnTcBaPK2nqO5D8jn1RFXFx4
mMB4hCc771AdkQwAlJxs6zRBuHPaRWZw7EYrW1dm/Z5WJD96WnpeBbfSucGUoBtzvRSr2bVCsGJM
WMzdsLjuJHju09ViPi2AasEdWnUZxbSMiRoQMRkqccWx7Gn9UXTJGSmlz5ArO6TBVhrpd6bfCeHj
ss9YFfKyucldnWw1/0enSOAwp22yvUZ1T77ZjpzgMixXWdtvJP8uSm5qXXKtWPfsaj3DpMcANTZI
VyPeS8pOgTysoI7QJDCqy/AeUkdUOcAn1tIiLLg8bTdB2TjmyK4BtXDBlG2R1rhVr2psnItpa9Bw
tSaCjDntHIvZcETIkv43/amLEHdGdAYaAHICuHIt2fvMqs34/zAafvKT0WBwvwBYFysFkEchmZdB
YKnHUitrIFxJwlpFgFwcPbIvG1esyTeJBdSYaY9qyAc/ZKgrYiYIQTCWPzpSZJ+v5yEepZ3M35Iy
h7DU0rA3wJmsh5WNi8JnByN+xcK2FYY14Zu2xszdrGx3uSSv8NpmBp83iHNytJIOcUeOhf43182l
8PIzOgRzV0vHWkicZmhtz+xuVhnaRcESKQ+2WG5yyBId82mJuMwFMBB5IncmJMwwQ1yXKUjC5A17
HjAnUoqqhPfIoWd3zDk4qYdeQr0Z3GHgVujChArEFfWCoe4yyV2FJjrt4TTGV6FDsnysT1bBjI1Y
Prbyq43AF+AdNZWUJxwjU/1j5ZbwAsvwM8gYeUYIHifob3xGpEyBTKhaL48sKBTNRm1+AGzUdb5v
qq04XAp8ENRZYjYxV5LH3y4Vu6Evk3nCKZuYQXXnqmm+zqTsOXL7DJrU4c9gBagiE66I27Bkohky
0xjyh6grazVg5BXzUHyXYqGPWSthBF63H6nwzW5kJWdOxoSxUa91ybKSiUcnHAUJ/JLYvSoO3MJX
bkLAieWO1WqBmDWE6VziWbC/DLV8E09Cj1fawWr0DVlj5KZVCt6GZgsaXsivUah/42BZYJFgWrjS
GkSQKlx11sFsER/pO8hofN85MFZT/gr8wjZMWFPIHMTQQGtswpNoXY4gzFDb8sRxGWX6KukMN24J
BCOkVhIyL/QZ0SEas28HnOOm6zZVfefZVwaJdj33rvV4meqbOqv1c68lYEO5D9xH2AANaJu3PEFb
E4aAcGCnYWIyJ91zze4QCbTQFwKuXTzbws1zuJS8BS+SjwZxoMQuYbr2KeJp1IbBJ2Ma3qbK/Zrn
c3IM679HZ5xX6yeYogbkV+SFpi8N/bAYiXlZWnE30qgl4CM/YhlMCwDZ+xBOR+NrRItdTLpzgiaD
4NWIQEzYFFrsRiBD/LG2yNkoeiG276xI9TWji5ASSKPFbs9ZyolS71oifGuFvDMsccZVBWn0k0EN
r7p+0c31sC48MjbOXo2kw/ielrkTRq6Yl2uRlxtwDcr4aTEvzXskbojSExAyPcBqAdVm+ZPjXnT2
nDl7lM158mtp3jswYAe4UivNMhZ+huDeMMEW+2UKwSSnv6Ug9ayLh9ROkwNlzIiyzsDygyiU118G
jHgAITJqTHTRc0VHyRkpKo5MBFt03zD5DMolVjlqfkMlh1Y1uFLERQQ8yikZYequXg7aNtNtwnQP
nCoCFSWy0FcYSncSoEIecaQi42+UyN1zhMbwYDFVNEb27zEQROUm+fnK69WNCqeiSI0jWWqpsNA3
smNFtymkF9Y4jSkAHqnW/rAcBHM1VZgAIRc0DdVJit/kCEgJTXblhxc6sIbWakzZ0gZUciJlVRbe
wS3o6dVIgv3cwjJI6XtxA7prqkEKJedaxxMCMaC6OzAoTU116Yu41MCaZP+ync+fxKbMTHx0fKSz
BuSwlFZ9bF4KGY2EfEAkRPsLmVkySRTkB3NQZoe4IbcXjyYi8z90RsYiQ60qgj5d4tWWL0f/QlCt
cZ6bq6UJaeY6G3edBZGZWbZE0uPzmSXXR9YEdE9eVXNONGkb+OD1fRAnoHcUbOPFDBieG9c0Uqqj
VRXKfRTeDfCJcC1458RSbTLwOjOMpcGmJ2z13fwq5sOIREbl4x5QZqe5zpIDy510mAD3eVRFn8/m
B0AQohPVIlQv83SUk2dbJvuoMcn3rZn9mwcl8nYu/6n9I8sdv8N9hjtdRdwapzdpnCca69ZH0UxB
24zNSagS/owOXQqUz/q3wYIeZHVLnZU5Pb0e5Y9KrmYJMbjtFpQeKA58fx2rGBXHFg9dgF3jfU5k
eX2bl3iJMLuRPUD7Y7upVbCKxdxu3/zff8swcFcVzt6ZgBYv5F1+icKUpf7V/VdUvZDUCIr1XLYY
41fExKAbnmCE4mZkbI7PKIFNmGZWGgZ7DAlWGoJSTQsxnHlDLFvYIagfPrmETpBovIwTm3feogzX
aMpC6Z9S2f0YZQgKAe2beUDCojdp93jRR9q2FEEACQjP/MfReS1FjmRh+IkUIZMpc1veFwUUBdwo
gAZ5k/LS08+nidjdmN2d6W6qpMxzfouTJ4CDZnKberK6a/nd2wQG9y/aXKMbrAQlfQUukfCvoTsj
S3CLoNGb2WL113R/vSN/mcgHExtc8OlKVmv0orp3ipt6I5J/gF8J/F7VJocOEKMq0Url3fugEbIj
wBVJBJqgJQdSMaxzxcrfdtZuEIgcS/yTTbvJ4u48I5dAFQFfdMGBcvI0UpUhkr345Ilwm1EmwG8+
P1mBB3crqfdqXxMPeiQxlzGyTi2VkKTkT3F1qIa+w4TG+mceeSgPCYeYGjdnSBZbkSKppPSn9YcF
fOPq2dXYwPu/+X+LmaFC7W61lG86GOEGe466YpWQKCnf51d7Xk7L6bl1cRW1xEl6/Tmow3PT1yQ/
MBeEobmtEuNSySZGNxJ8olpdSid6zl1n35D0G0IUoV70h2qFxGBj/S9d+asbZo1Zo+L/6zP7Dhy9
VHW+cwF7lOEeJ2/XsllmX5GbLBP5wYV+7tp1l72zt27T3t4rxpq08XZTBsE579KL3vvrTXSBqtnI
EHNHQM6Tq61hKO2IqOf6O2Gykj75O+rh1rCTpbPWbYmWAQmRaGhcSddT9NEZjLUlvcMKewhDg0CM
A8pzdVt9kzO0RQQUaZia+eTa5i1BwAoaLiy0rQqZp7eNQYTKFI2atL8d5EuBcM8+/dODvcw7eo+Z
9mpHbHwcREHz8OgxpaVRAMIVvzRbCcQKQCm+VR0MR7vYLOGzlqRBfSRdeUziJ+FWXIDVwqRMbkBC
uRWcP/GunPi097azZ0Fr4vaq6SOcK/6tcN1JJDiIVHtGcJbSEklcTw4EWUCF+ONFXBgGqWAaEW9N
tPVREUzcek5eHxlG8JYa1c4J/X9OLG998CWZLJN+2s9cwqAQyLVcT1VCdr7ZHbWoObSg7noj9ynH
gosJq321U2ej17cRmMcsYkLAOJmb25C130P4nkUrt7pVXbApq2VaYbmV2ROqXr4oQPp6p1kp/NVw
NnWxiSZvJTTagdzngNc66jW6vt+c/j729TXVceaaxdrm/2GxnlIe8qTdeNRkOOMBlNKnGTZDXPsd
U5Oi3T2+p1HCPvERF6RrxiQvNShSSm9V0XbFXdH1kGosC66MdwDYSeIfKoNfzalP3bmrh6Xn69vS
w1FOzfgo0BXQO9Q2aAhaosjCP49stt/a1+f1KkalHBBfaY+Er5QBCTTNU9a6u0hGr0Vic2Dby+xN
C3wi0Yy18m14sviYYbNLgSukwxw2znlxJX4x9iWtm4uxfLZuYEMygzVmD0PFB0WWSoK6pjfhq9uy
2tm8viGQC6SyAGmD8hHgmSnS4zBhjGB5B5rRTfJh7AO8Qo/szClJ55bk/eZY6fvwMLAhBQQ1Nh5Z
6/LiTpTiHFPE/7H/1CKR6OONxQkq6gkwjRSEGNHVEFrrItZf5UTJCredxwA2AvkgOdC6cRXQ5To3
96Rw796toVjCCQMiEI2DDKw1wGXAzzBjw33sLgV/7QBBYLeSqyHUXhEIrOvx5DfFrmL+LKoXAd3N
AI68Qls5QFeKrgxWNu5/Gi8RNkL9u8ArYfNjDn+tvNd5dapQXsUxXeCMQFF9kR0HEgxmXtIHKLHC
FzYPxyAfsqcCXqdADf+CeTe0nTccHL4a5+CD2iv42fyem966RU1vT8PGQ4XZA/XO/44qSTgfCn5E
ozGUgJ2cay8/GmnEG9Csm7tdJ3vm6kJ4x4FtwOzEXvJiGdY2Fx8IXASfWU3uTjH+lq0Axpg/h5x8
UiS01WA8VR0Mp6voi4pv1d3S4bJ7dJ+J3E9ZRZ0jrU32RqTGx0RPm5TkoUCrhHOA0SKC8pJcJQ1i
Ybt4FN0X9988zKJG76J7gpqEpFZaEemFNJBHBu5BE3SY2e5RL7RTiweh0grkOzfeKtej81PHrYVE
yXQNkoXeZ7WLgTddb+f+XC3402VNXzcEDwCVYkctIdnKEHIPdI8jsMl3EyFurUszQtk8cpOBpnP2
NXJD9RN5f2wnM+nGGGunzTVqX9P0kTmfDQQy42cQYn9DjwvIGun8g96qC8z3JOGD7rPNvtBp3iNt
GxWCg/4zYWVhclrkUlwE0Ha3U/SeCPcSAilwqWXMdbNII7XQlaPsiFKxcvud4zjIVXHfy2op17PN
atS3EyxXpUgjnpdNCL22avf8I7Osa+TbytujZT4lI9EF1ZvQMrpIEa7X8zjYNquhAEq1UC9K2VxK
HW1jDv5m9dATTFZyFQ7Gl6knr7LmHYroDPY+NLqZgpba756t1NGheryQYKjhbeyA9EtwRe+g6aSX
Ffx4chl7D2tuiXZvMYS6ib0gnREnN9vrQPidQbm80a/aotrm07BCCB4l3XkAwm6EsUXcMuTRUxyE
JM+0Es3yc19GnEmYFDxrPeW1vewxaQ6Y16ovm3c31+0vKBXUyrw1noUzIhueBUKjfmcwwBaZuerM
8qMthz1oQzkKxlH11o8kioAkuONB2UBKU0NxWDwe/WYkLZOwrWTt0fhk9RfiCc2C/dR+8byb5pvH
WF4L0dN1WW2nErNJ+Bc7yWEsn0fwMI/5V0NnFLEOE6QEsOlR51nImsBPBFPdazkY3AjRe8hG4joU
I1bJxWWvNXl49UA76qTfCXCLgZclS+g1JXvWLZ71DFSms9Dg60dVU1CDpHDvBvau5LFdut07YDHD
dstmEdbDrUpsXt+6Q9DcvNUqR5MTj89Dl5+aBhTQgeiKPABprd473/M+WxtPbvoYbVTH/rgympsK
beqVWa24FbNJ0UMUbyEZd0ZePLuZv+H8CSciDvKSMSa81iVGuQG9QW/iKc7dX4v92oUU587zUVFL
A1I4RxvaNwer5yktQF2HaiD2tkJpIJuDAiiNWKUqCS0BXzn4BzNCesDY1qTDe8EhPsE92APYnadt
BmNkqcj4s3E+KYAKjRq/GmPbwCkxpWdbJZ9DMqxD1FhiEp8KOye+dPb2ioK3If/M8DcpJ777ho5l
JJ8/ZfYfGgZnNbLRAiFSFkhIqkBK6YzeLhofKk1fELx6dP8Nt2LUD66NsiuivaectH3jhA87Aewt
Kf4OAVh6VPJCXPRkPOYBNGMMnDkBy8YR5mMQz1vr69deEVaXQr+TshXa7Zt8BC6aLU3fahANNsdG
woFllyvXBnUqdVyRZqIfOPR/c7fdlQ5uq6x8ccmq0vcdyGDUXyfyEVgGO6vca9A77bjtiQsOuhZd
evbpM5+4xrsraqynxJcHzTH1A1Q61JqQMcCqZ1fW92Aw2IUo6T33daJmkSh0sQuN6JnEuSz6K4Hc
uWGz6gua46jXdbwRzlNNYqTp0E9Xjv0i1uyrYRBkOJHy6v4K7y0aNUBQaj1q9icfzEguK3wiHY3p
ToAyNtfviPjuZmRseAXXZnGE02xKuSr4rVoqRyeCqFDpuyaRfmLpEYISDpt2ND96g1xNzlWe6JUs
RvQaSHoA9qLkTws1nCMWzEy7t1HMMOU7EBU9uiXhU2UTRbt5r7dNDgJyYgc8EcOtiRKG22ldYyiw
ORY4HhBPc18DkAnSXRNt/OLYVG56AqhLk1udDncY+s3E/sK1JckTIKdWh7PGGTpPOKvYRljIt1Gh
8ZpQxefNi97adMyNG4R7fTmtgyz4i4txWSter5pwvWm8ucyYwg/2YVgdAy997aVAWlqgaG3PBSNZ
yHA0KLEx42gTqRGZgQP+Gh4cZqMoPicyW4tpDjnWkfF127GwMTOEa6vPr51DAEY4wtkjWkXFtK+D
A9cr/xmWh5ZoovKQwkBWSNTZggYCVVCQQYDwrnYIwObDGwYp5QPrAhyYxXPSvYAj9eDGGfd+amCE
wltClpUi+5HfWHBjRvw+Ol1sWRgeUKAoBL9VuSL9boZ8ZnB3VsRX8hmz3sA0ZHBztMm6Gq1nBKod
wyRqZuRK4O547dys2OqBT6eKZDbpjw1+DMP8UsbR72KG37PoPnniF/HwQJTce3gP3M+Uynlnmp51
JseQeFPPYh+nIy89uwPaZiKvikcACZ2xqmuvo31RHTHhyKLz9DJQM+MRf5+d/0KxSLJ/xBK/q2Li
kbHWI4L0aWz/D57metHB7xbSG5lq6UhpuudutI96DpReonZL9eRYZ8g7vAAjjz/6/xiuwK05yACZ
7ck6TJN6tTCX2BfDItgwfiss/ERbwc9TKvXkmM2axsYJBVzcHtFdnyog6M79R3ToiEaliMqVQk+n
JBijtslb9hyPcjsPtGu+qSPKZV0sKup7/g3h6be6tR7c8ajHwbb1v30PquVJn4ly0mDivzxQ2yjg
IAc5aLWXTrtqcCrIetz+VtJgXw1vSZGtQxe2pUPLO9LniJolHPEyF/m+qyiPakrKGklotKjgUd6T
Xjo7K7Z2dZB8BcjPRn2pheSrQnjofN5FqM61VJuaXE03S1e50Z9w5gQFTYHIdVQHBlVXK6jD3TTc
reqrgA4Okz/P97GJqg2bxErNIt5DAjYB59qYBi1TB6tGv0c7bcReGRfmHsFEAC3gkLOYZGy6lYPY
mBOhoEXQIHAifVKF3ICSJyx4PVOtzfVsQJHHWOT7DKChvzYdI2qy9Dny2x7docfE1Vx4QNJOoktA
cDZxfUb1b6pNW8UCF+ChnERytbyFHB4ia1Z8aIZhbNIsesq9blsJwkMTMBaGCiOa04CfBYpGKT98
ydoTXpHpIX06NRIPxYZfdVJ3z/VIZD/U/H0jMqOMFKaUsI0aXhPpQFSiGvw2IILE3eneWo6xskG5
gK8g5Mde5T8m7k1gQ9NnQeYzQpoZ98fOv0/2PhwuMUe0sN4TxL66jK8OH3Gna3se2Ti+VLhjtMZd
TJq2yhFZYKljWBkQ1OrMmBk5RgK7AD7Uod7n5XiYULWaY3AqufVNxOgatGlXjAedkGANIU1Ogajg
cuHgD9nGUKrNee55JMgfv4mcTnFzNSEFC29xe0u9G0hj5qdUDyMVOcTaQ9HIJAew7u7aOs7B4Vht
pH63PYnA6N6mKHLhOZTtgKZ/cp/4DJ5cCRu9pIt0a9w6m9aN8J6yrXKCOYReGSX7DLLJKD4g3Frj
fonwrph4yvlxdYepHqeJzYfReTQYY5fTLgkVTys/enG7qwhfLFTFAyG3A0a11M+eG2RCZSJ3mgsZ
SX4ttoDGAUTbCFSz2H4RpKMhbk00SWR/FT/DjL5TP+qu4ThmmY9AwVPzFqAumg0K2Bpa62bIv/kr
TeNTQyp+uUr4Q+pRvpmf9paHd8QIU/8mKH97lmCfYSh1m13Aal7kLoD4BU6jcR81sVbma8x3LVW4
nyHwgEPWIB268jfzmJRGVFuy488+B5K7850XU+DIl1JdK/YZ838nku7p1xbBmoZ2pnz45ouBcFl6
vFuoINvsTczoy3jIql+/JrM02YQYzA35xumiTz4apuDRVhjDBnaRGnreIAldVRBZKFv5MDX72LUN
EQ0Pu/gXGOOu6tTZMpO9PZvjeFwD9GTloK3CST8U9ZuJJmQeaYfi4qcZ9aA8WOBIE1HLpfIuIRry
mn8y8174ahdFUa1N9BBSvScgSwnQQd2r18J14gVjLH9+DCV41MxcPM0PlMvxVzvswG57FO4sQi93
gffkRoi8YH3mtag0diOR8nw/DoxuVX1bI1iOXR4N52KRptUxVYHDVTDBZfFPt3AYcx1auPKb8cx3
xbTrsMfjspuyk6qhGnpsPvTSV29mt42DfQJP2ZOfMH6n5PlQWsavreUbJqoVYid/YHfDuJwx5wiy
cQzzMRGT6+YOmP2igutyWhg2cuvl0QzW3qeKnqEgiq5bxugt4+X0IZxXnnXeA0opfxAogTzh4CbD
zLzVJvGwLA7xsFyM4XM13qsmQ4IIk2u8zWDfUGUvrim2jjgLYAClvurU2+He4pWFgGBGXrZavcH3
pvkY2UftR+txJ8kzNx+aqHM0G7UgUoBcBGc7NKtTYi72i5vlxcvaw+l2a/NixUXNfqNhVgPPLznJ
OnmPamRwEudgFcytfNyNDQd39Ts/cFE3299X/Pm1EaT0Z4aQZoBNJkCEvrEbBhQzAJTBJNYxcHFn
kBesdRjKDg2P+hiJnQFoJ0hU14c7/mUduFvv2XWLaRO4a9NtPxFLZv/fuiilCwwYsL55DfSzbm19
7/FzVjWNGGClAYLxqKT3Wz5V/auVI8TkG7Yc7eSioIRAy0GiVX+bpwnJSaKYUBUdsCm0IapV12IE
Aixg0OnGmMFua7ToL7cFeXFIG5BetYThQbJt8gGnV/atoouNhjza5tF1PmHE1B5LvVlwjyMGx4RX
ENI2uf9SYnqdfC5qwHNLor078MVqvc62uzUQF6opfvg5BHf/Y7mXwnMIQ+eqS5+D2c6YYyGJUQ3j
i7SSrc1uIcbHWBWHpM9WPK3jaO/zcVqVEbK3eNZnE7aUA9f5p4xDJcBnNYSf860cmz9xQe1ZuTb4
0+rWT0E4QU2YAJtSFHH816/8Z9Q+++jKLQLOAzS8JeyLye++HurzkDNh8OQhR61/NS5sN/pNcEQH
QbRuInRYlMYiQB6KtzL/tcnAYIKm6po7HAIvi78Lbi8o1M7YsmPHya8DbcJ/T4ovn8uqobDORkAN
U8XEaN/QcNDxkfMAK264AqZjUB1P0VKzD6Pz1qGF4gpcIAmsSetBMa2ItMqMD03xSeaXUsQ7LZ+e
3LJYY47FTRh6+Z7vzx3dbd2JXW21cD0zTUgljEWggtMsY2oqpqcpurvztYXQbWbFsEXzjwXcALn4
44WYJOARj6h/R9dDWyKJCX7afof9oev+XBNwTcOeRYIbvG1gxjt/sr+N6Wx1MfIfjMLem81iGsNB
K0qXmvUovcN8abYmYwbVvF4iTu7sgXeCZa2zFYFftBoXlrcvAAnnR83hIqgK2nQfod0cR/RIBWLh
JGG2HmA6qClhLMJPxA+G+jWtDzpSb+w4fMb1iBubsCNcz91GiYffEHtaDJdgzT6wShnlKGaRZEb0
24y7yzFRt7CBe8Wj7h968i1RhfGlaeyXcAEKIrXzGMwnHs/ucxgVr+McnoxmfD5ZzDdDdzcj5JHi
qCvN8qCTNcnD7dKIVCNWDwe0zV9JjLjc9Q41e+j8sqcYhNkthrd5MBp4l3zkoqXYDj5FxyUMdwXb
OX3P0qkZNG+0/Oy3T8hTObps51RW0ZOgyJscF2n435V6OBNWxIIcXnallO+2LJm5Tez8X08eCSOK
jiKLLnm0wja8RciAEwK9IKhbpoA9oVLrwiMhg8NHndWvx6dUEXPuSnIjgJtt9ovIOEqy63JiLPyB
BzHHd+R8GsWnAOBr5G4u6+Jbw1p/5KP1Z9xqxn8Bu3FkCWcxG69StmvNWNvBwe/EUXMB4VIqd5tz
C3DaDMNBmw1pJqu8Fu9JG2c78ZLxVHr2kfFg5ZNkAACQBTNH9a7z84AWqogMB+LXCaqanzpWwiJ5
4ykOx7c5WyYF8O+ts0F0R9tiAmfcaKF7qzaEcW5OQTdey/TZ8OIjrrkXp2M6MNQm16O/YvoqMKXp
6BD76Vk5dJZRMxJgq+rXgbbCX588eEX+SjgqFDCAWXKhG9uGJPX4pIztO+HnybTL8RM1K615HSQW
5W3FsJ8c0+4jbM/1cHWKVwFHxog5Amv6wxqhKQfyaLvAVnB9TFl8PGZZPsmsOlg55Mdy4BoAiigf
tvz0uo+SUJqAyGNSspNlHa14I/rr8EuexmRtkKmFycpCCE3U6wd62oggw2iTYqQMTjAHPRQOqatM
3GKbiD18Q5phM3nkpGxPxdcQgl7uM0qkGKgJK4cQdcF9kXesS1wKBggLgheMZnN7FQ8UxHlAXrGi
e4ZsGoHgtoHZq8neDvAV1uGOB3s9z4ihEPuCgUcTDvUWN/Hi6EviItqaxIEV7QZEkbTZEqVr2p0Q
rmJ/uNvZxiZAtOMa5fvP9D/HRoOCPCDgd3VZuLriR5PUYDbRwnKniy1P6H0KuFRA/OIjVvJQa+Fe
6LQbgZ8pN4a4YYJIrG0Cd6+nCfoIclublU0ZkISbYXJTmNHn48f2652ISaghSsEqyT6OLz6zEb80
qggkjQWzHXqHK7MI6hAdm70pl7QgDDFbnDqmrFFe8c+rnr3xx6NfLQAAVtZ7TpmxBw4mnmch/Ttc
JnI7pI8m4/dvxePLwVz8evq3YVMxKp2FAzEYJt4CmS5rhkZygU2hVpezVtGNJlb+pRh3rTKgW3MK
zXYJ8mEdc+nMWXF+zcdYORPUfrOsOwoOPaqicBrzB7ApvFXMWR4lAHivQ/hBwSQqgT3cgZsB0xAb
o/dkEPzmEP7LnRV1T/gFHi28qrsYOYYWxn1kpVn0/+iA2eFvIa12sJ8b0on7tU2OLnHaL+l+PGDM
8M8UdRWvaYk3OIUiAFPpqQ3nSeTzIP+nz1cYMQ5WzHGOnDCg30QFBlBstu45fdPWXPf2CAmIr/Sg
IrKFXJ9rlbAZ/WrrlGi6L8CLi7I95lVO0ap8iVR9mNd400gvV2TvqwkPR4lOlMJftCftObo0A7Ug
lxExr0X48TDrb4JV0rfHmFM44HwlAos/TnCaFREzFOTLU5rhv60fiSDAKp7oq8Ya529UgEUvbDY+
Mk2ed0T6ffbiy03s9ttKR+IX+ytgKAhq+P4O/RUsTkkMD0KwTtXvnCV5+DN8DOr9xojSoT6UIFKC
TVOZxqEFlLZckr3H2aPebhTYXXWZCQF2QosQVPSsfLMzYF/KYtc3JoVEvPPCP+mcVHU2YOul8Ryl
pw9g5MKU5vCtf3L4ZnN0t4VLQJ9DUF9f3RPr22n6jeD8ClrwIJGsaneLUiRo1iGmNSq7IpwYq6Te
K3s8kz3RcIOXrlxijqV47eFa9rFsLrGkPzoGrXiz6FMJ/fJS0n2Gu4Qo+lksOVSoKw4NQpLOIekC
UN/kpDWr5EmT1zpir7WRYkmBPhwsdlqhTBh5aaz4gXIg4uHDZV7agsoaua5qsmztwTrKFpVD4m2F
eNZ/DA8P20DXRh+vcwYqXgiu+ICHt+eU0sFtau5J1Eakr4IAtikIzz3nc7Q5qJBb6ggMHLYkXMrh
7Bc/BPWZx9fReLjLHWC0IjQtfamno0eGZ9wfTNRgGmtBSTuudki0gyTpn5MOOyTjLApGMuz8FxO8
zap7tsIvj8i1ETqA+J66+uDMccL3kZysFhaNix34qkVLGdv+skBP6fJSR7NLdpoINXsZQRUd+zfw
WRcwDxecIm7+VwOA8XlWZbz8TFBUqhhDCzegnrXQO9g/zzPABzgd0J6OzIbCjch8jKxqlk4AB9LX
II9AjH7d4Ck0bGYHblF2TS9uYatQXPr3UFDFE//T+mFhkgWR09wQcKuYdvoc4cMOm62Sc/YWtJYe
UBsi0OaQPow2brIhVjbTO/MYU3jF6oY7bZ7O+as8+3S8reWghuBd9+IvAcY/AC+H9bm2scMUD9s4
eNYbh/0G0BDnVE0eB8VIAOYTLIOpf6avxiZwjlVyGkZBq964IUDCKxgUXXHh2on+ZI/4+BenxEQJ
qH2N3UNjb0nebnB4pT8wGqX8CtSmfOnsbTj+hfSaByfXxsl1yVLSCvk5XijHK276XVKhRQjTHVkX
shy50h6UM/VnYjWQyTHUkeBkmN+5uGOXF8nWgb9h4eY5TeZ/DvQ334DglLgPcohfRBwMRzsmtJpc
IJgVlMIBPjfG9SXDSz7+A3pn3+eXR0puSZYiJkkkJpAjm+xefXvOK6/b6PEUsorl02N2k1tBfCKX
5NvQppkDJu7OQQaWMIn3vGEtBZ8kZ5jIhT+wQbAuHBurRsdr70wPdSFNTHOE9MJmGoqiR4jOnXIc
DQnzNqoZanYVwd7GOuYvAN3oG8I2rI2kEQJymCHL2AyATsT9+qtY3WE6mmQrC6ycq+g6Pir1CzQs
+2ce/aLF4/2d6S9h/RRnl675LLt98BJCYr3oD5ZQ85F+wseSL3/nv7GOkZsCPfvHXSUZ2splBj43
B8gsetZ7Qghwd01Lw/viIzLeJv5wM8ZjdWQQ9eop8ZheTXFqJTmZLkNXkCHERT4nOgAzZ9dn67hZ
Z8Y55ouJbJqXHAW6xk5S49Yoa5L47WqTdpgB9RmRzN1bxTdSb72F1/aMTgTSWYTe/BHdUWeXifi7
zCdwzLSXdTCtZxSuJEmg5Dwe4zMOT+wHpTuuGoEf9atkCZn6N4xtLhGiE7o4fy5BabnL7XzRzUYT
557NLrHAXmvRLiWh2yfMUzkcCxs7gDMaCL5jLupcVqAhgW9hlLCuCmyQAJd86gkwItdB8ssF4Q8t
RBORFk3m79SKZyFEgFa6qGqz3SWvxE5W/aUP87MAhcIh5bG6o9kdk/Fj6rEIc/aoQe1yHvPK+dFs
nIsRhQ7EUgc/vdttGTYSaFmU4kNUbPpsW3BwISJZpiAUHJmPgl8tmvx13/b44Beuta/ofUo11qOf
AWcU2iN33nfsb4ULoADJqxCKIfSPC8nP8ZYXjwjgQrlv5ny2t2yg9iIDfJ2ED816MGMAT25QlVBk
O/y0UEbOS8MGGnLY5PbddrqNmZA9SFDYClVF7iHv48JvEDW4xUPkZPoVa58Pax6vAvjUEmeSkTx5
TPoGSVeTHyKDsgmigrPGn41yLYVhmk9m9LXIs8lakzReZvaHCaGiVPdbF92KcEpcqjZaVtT+I7GN
rYlDJw9fW1i4RB3bbl+Yv5FnPhwJFo93z6ekoUJf1ldPhr9veRWHmusr7tinpjB5djyqVr3Peaow
TOcXm1YzBauuNwk6Yl5tT41Jy3CwLesNcCbEajyQsLjSkX7ma+cvJOSTp2pYQc2AO8MMEnqyvGjF
LxCeg9mQpY0jZe+DJc0Vi6TFuczmi/+7MNb88KQpJiTiBvSjskQEWByThtOTCKyM3Bh5TyLxFNW8
Y3VExP5UHW05vectLzwl0l07YQs62naPpZ/FfrgJMOkpI/dP+tcsMGCLp5cZYQrUu2cRYCo2JEA2
f6VzDKw/DWpEU+JU4f7FgFXutj/1ZuBPRzzXhmQAAiINRIRHizCuJP/0MOM5OLO1t6nT2fc/yTOY
4TKeFa/ZcNljGi3Fw2YFFHcvOg/T1R43EINSvfj6OSBDOj0mkMCGf4swfWOuArdJkdM3BnUfYfBZ
xMVN3YM0O9gVpxHhhbOx2y3HR2Sn2wzuvZ6viCjdhgy9AWMdJCXChWWRXePu7jr3dhNQd0AYZXGK
2IeBwWrkqvG0IFeNHRNKRm8/Ah4s/yOQ8a1/a/uPsjt20cdYYO2Ry1KDe8Pv51SUummYoGERsNtE
p9Rzt7bsriAiBL568lgkp7Hb6qOzTb1HDFCWV2QsdoSnISfBR1rwzr3mEoPhOwOlAe2QZ5i2TDx9
6mSjyF3QGxmiL58c78mOFAOXdW7ThCTrgVK4Ak+TvxZ+WAFY97uB51nxZsdluReFe+7659Lawr0d
U4G22fxIXjXygHzKMDOyBUnd7Dv/0PfY3qMlHyQR91yRUXyKRnnRqJ7r6T5qU3IzOX1dTQAVFoBh
4tBSpaZcqs1y7UXP15mXc1WddHXqPKYl4tnMAK8Po1z4XsxJIAqCEZ4996lYLj4mbyuT55DXYyLl
O72G9lo6z+NnClYorXuOMLJpbpVJGjCMD/Hp4uK90MdEvEKOMpg0b9b5D4LnFWLpRf/Njuyj5JgW
iDz8X2sfPaZ4PVD3jjYYRfmff3deUYjxL5dr6Be9FTZYeCQA83v5WZ1lv2iJ4GZb+eg+6kf9MJ/t
T2pTEJHo3/Hdolx1gYxb+2FMv8DLPfB9EB3HLnp1eTdx82fLuXUKHwe2poX6xP/dK57NZlw5RBmY
yU+NC6RG5BQiX4RRDnNJTBdiprB4UUidsGkuHOc16otFj1gmvppQ7A1EeAPU1DWQ/AQXms6F4DEt
vzJbCqtfCIzaOStg3B6wUMXYQLxLowAixLmPGVU18i/6Hzdzng0TNyIL+b3ibxloIt+12utkI9NH
8JaFikBcgsm0Hec+KrSo2g7dzrD3aOKInlrhOzDlAYMTT+zUbDUKdbjZ/RXsGn93zBPvUvDM/3v1
4wPiIMv4jXJa996FfuviE39PEu9bZ8lIw+5SEqSByCg9TM07S3Ht9lifIgi96txQfiPeveQ3CsB5
pu7Rk2ye8CT16b8UZWjeVLcIfY2m3UqBxQrO4BJo5iYP0/WIOD+S5dabw1SIX4xMaDD16IG0LEs+
GewKvZFc85Ki9QYNEiNSP+ZPlV1fCu7fVtUr4pYQoNWxvct9es+eIekKrSSe4zj/BkObn/pfPd34
7XWmB5HJqeQ41ayBTG8QOHR0s9AHHHXUYlWr+ZlJl9EDT0SAxJ6w4RW2OxhVSAy+cTJkwfo9diSw
aapsaft1+QHXBt6MEOJ6WX204AWQe0T/houaIF4doV3g+AtVyr0VkxSsNHx2TyPeI/M4v/a1NGEX
sASCtlSuYKnpeVzWxj15IXW7PXSeXHbZz5DmO8NAqdeBM87+Pfv5KQD6KItundfQVh5HSRxJrAgE
jLesrrSxzuownctej9GKWptaM6B56SW27gwGnCxadRqGNZN4QBZKTcsOAZuQCbmH+oUMVGCa+NPl
1dWKt6gkN5eUS7XpqQm++wR6veK6XHl0VqsTcjevfnYnBNEkLRldsnL81zQgg8/+KSRVFrNOCPe0
8cVvmVCE6maILggcbfQPj+ynoKV3hkiJtPrJkrc8LLfYtV5rzPQTRyfgGTPLMgZRNB36Sf4Cto8k
OJqseUs/89cV8Yr9ts1JUyFUKgGFiZNirxD8xqnDUbx3zN+QehZZ7ibjFGR76Vpnye/CrwxfBX+W
DmBKgo30E2Hzusi85UCWbUsmdINMdOCBUdRvzzKmjpK1OD6N9V4rL7ZXzBFFmwRxRMl44DTRyoyy
jRXTk269N824HT5F3D41Mn0yKqilsNx1frp1R/SM5QlD5C4AcRHZZQQVHqv7nD9DH4AOkUrK2YAP
VbAo/kfSee02rl5R+IkIsJdbsap3udwIbsMq9v70+XgCBINJxrFl8i97r71KbAn7iPBklKqm9XxT
remUkj/coaqX+wUr8LT8E4/KhYWcp3zw8i+PzS9DARYi6D0fViF5oORjB68a0sSnRtIcqWgYYyEb
0iIFrzAsVvLrGIJGGUTVEFdr0cBn6nfGNrJadY1BZFHfjQHKh2TH1CXw19pCd1XxXYVvqjSvPfGt
LeOzQQr9CARwqp12XCh9+GLm/QEpxXmqwCjy7GKgc1Dkg5J0O7WyGLPiVtbUe/WVXqba2r3YD5lF
X9a5KhJINB7HAqewfBltvb6jItvEi3eE4kX9ZEsmFC3OKEuZztVEYMog+6WU7JVuCy6k3ue68bCu
lOQ7pCIm262PxdKqFPgksJOLTvdKtT/V8WEWZDeU7/gIyBaDrBWuoNP4+Xxk5NZqYqDPZ0mFwFAd
TGk+RCI3GuPNyfgQx3YzTNVmJD08luuDIjXXIgpimPRJwX1VoIOADjK+dePZQskTDo2t9szAUjfT
Bj+eDC+js38tUcdeB2E0wz+Kb4h4MmPSUrhGiUXcQRfJwEGc0HTuUFiBOqgYuRHm7suNi0mzyoiQ
i58vfGm3HJVVjlc2Xwuhmcnk6tUNrphYmLLgiEASlXKPoIaNGGHC1nbEvtwt5wa7F28r1I7fPblb
xi8IYKEfOvhcBueGRawejon5TZ4+IPCOBHCM4B0ydh0z0jd40FgErDEd1S4gYVKygZRnOSasRij7
YADopDmSYebgUwFHLz81mYeciUGuSAAA5GfoSx9w3yxEopDQYWLh6fcN5wnSL5hb8mW+t9mGA7WF
AmfA1HBwglfXI+uRxg++GLAvnhDoCymqhUAhYJBzIfHRWsHmm2HtcbaQvNEfuASyMmjOHVsrggYT
RO1WQc+Cke+0Q8IJMVHi1iOSSvESDln2/ew0Kjz9vR6fBIR72oZmCmKoeIzL8zQe1Ogkk8nEHVHy
1gN13AzyFvp5mvkcIHHnDKqjSK4EueofVmRM4skBxJqyD1TDbSTOZuz8bGW6MGCWtFUB3CycLNWL
UOkbrgJraggsxGuEF6VOf6XKzj9ATvAS+9agicMjmeHQQM/AQJZw58weftA4VjMNF8mikGakLXkf
MezJNecDAFx+wHKN+dfLa25Lj+1LzO+EYCbJj8AEOkxtU/d/+vzeIrAyCZAU/Cd2RyjcqAjdmEkf
mib8sFleqFudfCf9xl/4gdEdvohhzH67wkVokFufNYe0Ch9go1puYYBErSO2Plgvoa79NpSDQd28
jAPIVL9Eea+YFa/zBQWGnWsZG8jDKUWt6fAzrJvh4PftzahqbVkK0vCWyvtG2aQg6/UDlVkSHhhz
gYg9szU+6gO42dyB1lxVnPMAPGZWGaa4lOpXeglwP6YCMpPJcQ6Kn4KrF5zogL+EfjVv+nALBxwR
T5zUlCHqn07lNTK6xvqaGPjZt4w9v9NsbhKMGdn0BeLvrQoCZHpU/3LrgyOV0yrcSZKPcQzYAu1e
uBCoUbzYg+Ah0WR5l70HhZDpHSWogb1CvzaarUzG1wQgA0q8JZkwxe6whPrOiR3EfxUOjC87Gh8h
VC0xtgLlmyRxsrg5a3HG76SgboPGdCaSekwHJiaeuQkFfOSiHM7/+7vY7vrMa811jpcHo0R3YCAs
cFSgenSYWWaQdGkCGPtwo+boffAU8gvxiJVs20AnW/VVIKOseRAozXRUogbewwx5SUFDOhRe8ojb
oE6FDDMbjlVctlCuewoDaeMSE1TfBDhyzLO3SH0wKz7APHiBYnSbrtuJMBN18z3ilEvXQuin/Xc+
bV8KjBYfyQ6TYettBvE6x1udLFUkf6NHaqvfKkwa8DShgIIZw1DOzok9AYSYDsZItDZAE1ejGxdr
ftMl6fS5Ed4JvFVuL2JkZXSsTgTUiXNa6UCs5fkDlWoVPPGTrp2agVB5WyQHAV8MMg0Mm6WpIjq5
KmC0VtAir8coIMMCC8WxrfB6EYZJtBZYmBL5bfCtf6DDpef2uTiggZEC1NB6dUBOCAKRea+kGrtq
G1ckOIAs9QHoA1TshJ50LjEYWoV/F/WDyVv0Nb1L2Ex2l7AN0p6Ta2cqj7QFAMUkyK90t91ba/FC
92Up9igzuEHWJp/pvhQiA3SnavZyvZfmoyWfceA1IwThjsaKER2ZgThHg+okqYNhTc1L1Fx4igu3
Q97FzHsTF0sC4inSdjNitwXAlzlN/4ZmLVTQKbnDifWca9yVTs8j5ZAmh9lwmanb1mVAQQ/sA8qy
OlL7lrRhuDigXp7t7ouDQvqGQZT+ZQRJJjdM76Hc/WGaPCmreuJFLz+dMQKmjS2DS2iShk+YODu3
87Axat7x5asQwSn4gaCJtaPvZe4CmNcFGhECwmU2YNLuT8rkvAqPWG+8mGV5y0UAIwrWBPgHsrkY
94XG5jhk202JH4PTsqLO9INA0RzpxK+EY4AHCDSQaHaQHCYf8h+IuaqfuFsUqP0C8NeasU68B8DC
ZGFeY+4fEv9WrHXZKxdunctfdKjW9Nc0oih7sNICjAQ3jgFqbUl2pz3LvNQwGHLM3xer4UteuDCr
svGLT+qwoafx8BYpGXE/jLu5LjCsZ++uYxRnLDV0/RIGWswOmJ95EYLlH5FHjD5mFX5aLhdZQJdJ
zjI7JGiYmoGVyi7sBTh3grjKkB8EiNz3CebtFJrjPjSwi2jxT9uXGWW5MMEERNIoYxfDPwFUAfMZ
hIH3GLOH7y9Rdeb4Msq/rf6ljUz52YC4CZiNvC4G6A7Nt2Y9MfsJgwQSZSV121a/vZC/juR6dHeI
9TWDnbfsp7szi2LAsgRYKu3ytw43MbScZ0peflncTnjO3LMG1hAndg1ESXo1kEs22fhGRUDqoP6r
roeTeITv+Wu4lKr9W3xvtwAwiNbhiVPVctpCgs5lfC09VLVQ4vLrdOe1wCRKfsWH+mVt00/hoq+n
j+w6HXgfIJxSiDLQhstDe43/Iv76dJKLpPtEj8iXmP9EfQWpZHwuvWa2jPJ2FYwV1U4Id2Hit+FC
54QcQ99qXDIRch5jZ38m8JWg4y5whYrLFfJMa8Vu6R4dsepP8l5ftvAuA5KvNG4L6Rxpv8aVK/vG
3Ac5xufrszvLj+ymn8cfCF6oAJ/niBhLrgmDTF1yEgPzgjBHpXh6hwOKCLJf0a7hJXyEYOBHmypQ
9yE9Au7kpl2ZtoaT9H++/Vz1WGZNpoNNEXlmnBwMq2LniYTqQsI3g3D++y8h5w1TNDoXJM8EXyMz
c2KI5JJfCxssHbAiyZGYdTusyHGsyCl+WzfBy/bl8cRgYqlfPLNupOZY0YZPYsD4AIogAxX1i4QS
LD7SECS/tPFfOqrnV2Wjtiok38RalIr1x8C7oPFCKtQa5v0KHEQ94/Y2vzMdiR+vbUa4oLWR/gHi
SP/ai7xk4d2NH5621QApAFUG0jvDcu7Qmk9jOIK1HFaUvPlNoXDldtdX5Q0cHKuh4bFQkrmDHCwL
0T1o3Ji8dPDBfgVye1P/cR4DrXacdBxDDyVjqmoTLGzConQrMeAAHJZ1wF+tn4pxNnefsumMbYrf
tOkY73G01+UN9hQpEdIUY7MLxNY99MpObtz0WG+Y5FXVGKyvxrUkM4GBfQ94D08QlsyuizBTcJIT
Swr4lXk5CFgH9sJS5BP+S25Wx90BXYPT2OWbY53EL4snpPnfn8WB+7m8oX1/wbWnyKMJZIgFPLh8
Qc5qbhxeHnDIUnVCa8LxRfcg98DR5JNAqShwsqL2PI077PuPtUvYwr+nM90LIAfYrCRU149sKTLd
njHycYl1oF+dl+tLJ9hqXUfMC/G9XaXQJ6l64T59PTEGxhVd3/KgWTSwcToLIrYrPvDU7r7qmwHI
T2Ri5Ga/7Y7keJbBe94GOg8ZoIkIELRTKY6B24kpWUw/wxVInwXK42FZD/NhMUzCvau3WYs6L3+Z
EtiRQp6Aw6RSAyU03UUTFq6aO2HcFcWL24yBGu7Hd954QY71Y/oy3l9fkQzDxxF+Mms9//d7sD4g
KHSP6Pf1X8oFHy6eXfY7H+R1ER/CT8qI52Wb//ip2G44S2os3FF+jS8Eu5Dnp4MWoK2GgN8cFhLE
F781pwYsZ7/wtUvPyPowNm4xr/nG4twxlWB53Od2jQT+2X5GgBN4NgYqkWvzBlcH7HGS1EvjwCrW
aoiSwTeX7Cef24pmCQHnUwapdxSKgjRgG1fZJo98jL8EjOOIOTSYFayVbF+EUHi3yPObvUDQeYvr
rG91p17bv1I3PHMXQudLS2rCTRXh/+4pg6cjT8U/BPZFsUvUdVSsp35fJkc1v4gchvW1GW51epOH
GzYt3LT8pAom12KOC3eiw9toK5o7HDiK9IQaA2GAxkeA5GLuerJ69b2KHPY5wvjch5iHjB9dfyz6
o9WfNH3fjWRq2NMn3uWFsjfadUsOc473C3S5s/jaGKRTGpc2203VYYj3rXSgc+mBXI1NXQQCjqFY
bFTbpvVN6SEKHmcKxMgZ4/mwu9X0palwKShesU8Zhsy3kGfnl1fPU2IXsmOm6aLfX4NTirT5s21x
YgPRNhisoKXU+ZTFOnp9Z1D0KBANhLrhtipXPZKbkm3PzJd8a41ARGU9RV4ZM3RlPjTC1Gki/D+l
0J7KTTz8K8tdTvFVZz9WPdqdFgATQWXwImJx5mH9zPZGwmKnaEctiAtN4WXjrdcOIvXMuG5SG/zi
Sf87kHrDUItMRDyDsUZR9J0Qn4ru9JJIbcN3aPrO+z2TcaPwyiho6FMnHwgXhU1ENAi+PkYL8uDB
KzG+YlLeMd0mvUPHSwNuOiR9P8xwQ2KIKdhy8pGMH6ZgC2uo/xbk1+Y6WLsak4KNUnhi5aaYZGWP
GN5vg8Btlf50+LYkfiehSXEisn6I+iLihfFo5SdRIL02/aFpGGZjSHoUins67tp4G3fezNx3Oomi
zRdiKAk/sBLs6XkzQXh0m/O+9mERKgwrSFTlSuSM+OzThyb89VQ2tbGjAKDwF6lMiIKfoMXBhyOk
bHDif7WBAcg+1UX+OUeot7ST0BjAM9L0bfLT+TgagaVemhGF3k/YMRnq/h4CVB8Bdk4mY9RYYobJ
WltF4qaPf0NI4fCTAPkx/B7HWy2+v1JobtgorJvoo4Iz1Q4HCxk8jVGo+Eb0FSm7sP2uyt8nY8Nc
eUjKY2p3EwnuGQbOWAZzK/PxH+MZqAYDae4OCTu5TdxeOG6fPawqewwDbCChJOmGnZYnUd7g35Jh
OXhDw4Tcs8Gb+gNX3p6VjKJwHYprrWHpgLO43Cxlt4mrbYTAFdiyJvOogpr2qg+hiNoTtoTpgr5Y
0zazEKIGMlSmSIE6jkGFZ+KajV7ldU5q10JTMLg0hBF6SDk9DMNew+O7IySEwIJdJRwq802dNipL
zUwPmnCrYvi9n2x4xTzLQpCrfLObgcyzucbSe93AR4KLPW4SpkjLpEbFtFPlrVZP+Kgk2DI/kbfj
a1+lB9r4JmHHs78XxSCYSuQ26m/7fLOmY5sEi9GrcojpXSANK67+9NCioqgEbGLsY1G1g4gREPQC
GXLrOfjUstvCA0D+0JCsgjXC0TIwbMq2YuYbFjS3EzUuWJe2fUYYzSCoXbXXiIVAHd09RAAzWiIN
pGtj0sx/5xhy5HQHWMCuuEuK0eGtQINgAoa765PhnWMzWQuP+o9wPulo8x/FVlJW01XITi2N/bQw
UsTGMaVDV+wrY8PrGmng4GLNp6wdmH0hLkbbZn7VODMLa32PkXYi0HPunjrDvhHfLqbLQYaAaUJA
FeBgkDLhq2lNyNSgM+iCKD8+zcPWrGm2HfgIVc9YpQ4DXb5Do6nUtZ7cKrzWcJ00BI/ZTP/DcJlh
e6KHdtdth4FEr3UCtkmUVbGeuXI059XjkbnCyabot3XPIBzKNJMGO7xjgzPRbeMTvsi3t+atJA4x
3YqEgEfH1LqFyK/HX0sI2FR5dM3iP334k5SrFZ/0kbnz1RQvHb4eckMqz2lmBIY3xDyi6mOe/Vkq
G9ngQLeRfSdQUYeDPu2ic1w4gnmkzek0Kt3vND5rQDSkZiaeoGGFA8EEQ7VNgxaHpEuZ5XJDZ8Xn
XHzOxR8+bZG6+Hn2quozhllNIct3M86/L14HNCk1ClTOzgYOXuk9k0OUMIwErqUdxYMO4A1n1Jwk
0AjaD3UFx9jT1wgC7K71zKGCLS46Kao4Ju55+AAjsgTc+MqtOBwres2m5vGbb2F9ilsPtmSxKND8
JWoRgF71uSQItsY9stZttT0M4ibRXAXzpJBQhnsq+Qarj0klIeMpV2xzNVIXFk6xqHMLfFgZ8VJS
T6jlY7ecbgkHxrSu4c/KO57Losil/3BaHAWQqM3HWYWrofyL5Q8t2hqN/+q/4jRAhHfmgJNrlN/u
E6y5niDJNVeNlZ6jc/der6UwpdIqeayRjTw1J8xmBs2gggue9OsZjGDdJYCnCjuiTtbCuNdiPJGK
d0QmRXWMpTes3tD7rpJ2whsWYYhwD1+7LLoZpScK26reysyyLWQMs0KVYBfGTVWCjFmhOWGXu4OJ
zrib+XaIblbZ9eHpGXpZehdRW0bbsqd1WE/GLi52Ym5L9ZYSqNNP47yTykBYUmbPx6p5PLM3K7lY
FCpK8hVG50zcaTDHKMO+auMvggtaZruUcZ4Bic/VEleU7eLYE8IN7QiUw2JXuoCrPPyxQ++1FUYf
ssBytaEgxtNxeeOA9qTXLbe76fEdp7iEMOpOFjeqy+lSo4jV3LgN8AIYaEM14IVE9l/xV1/+M7J1
EuNDLL5bzO+M+Z05NhwPGBgyWXOKNxmbItshzJNyv3/iXuwS5gQx09KoKnnmOLXeYxyKZ5zhgSK6
Q8QTrOtPqwNXZbBOwrJ66ltWwttIQnUchBjS2QO0JvwkVu03zo7MEshH/ZuYz7QgsPPeevnd5L0W
J5gV7ESLEHko/P0/pFmYbt0F4b23rlr1F8XnmdyocZ1T7mSI9ryaOsCkztYhzzsvtDKcsNiNmH66
nmGgclrTORBZODmZEiS4DoyuorzX8wXLWKa5BIBBAwlxWNyw18Jz/m1Y1zZ8z/CgMQMdbuvrp5p/
EUxF3KRR5HZMY3IsaygLlPhXp+HI70n4L+bQyZ74UGZgH9gZC+jgJn9OV3lljxO0T7ALOhLYUEiB
drjjJSWVF4wyu9lqAIAN4qqATpBvYRW4hDgKw0D8y1tqBZsgXBl3E2FhWkD3pDf8SVFtS+78lw9c
KyuWAAglJ1IPKA/k9cx3E1MLTlKQCpkkH0QRMNlgLGHYDFi5NwCQsgBgcIFmOHiA1JgoswJN0akm
T61dHFiftoa28pWcAIUkZc2EBbRGzX24ByLsvdqRGcdAP2AcIZwmfEbSC+eML5iOLl/g60zqXUl/
Wh6WjlogiZA+nGq01GTEpP6rhVf8Q5HEcUMmKiRDDGA5lI0sCLOd1l4QYRHcKpcb5C86QcXMP1UM
uV19piwkogR3XXRBePM75WtPmBWwpSCStbGrX76hbwm2adM1PhECND5IeqpjCP+k6pNtxT/i2wh7
DUT7B9dnQfZpLADMufcWmjWEaTjZnIukMi+PFov/efQXD3VidyMbOJsXTCAjL4TMNdh9CYv0JECo
xM/0CmVVhiLmqMyGmJ0hgDTs5xcQDa8WE25gjhj7Lb4NOkHVVniKeB/BD3tv3tRDFbROu2MPuMYW
dO2jho9av3XfMGksJEbMmY5YRBfb5s3IwbA9HZFu4SS9Kxue8at/amt0eFJuF8tNxBjSMTmTV5Cf
CK0slKDvg8n0Moi8/Kq0LMxvWDl4si0WnsvvX8l22q0gFL0+JpmQJBsuVSLtZ83jvtJUTsMAYpku
OfUjCVA8INNomM+Qgv3HT4Vza7WESaHQI/8Tl7AVXkeotiBObGY87TS36zZIliZWtXHiizDD0KBR
aj4hv9HiCGAbNPPHiM36SZNiwo6B46G6WCxggYI/K0hHD7v9QfArZqfM48iBZaNHLgIRHCKgSgOE
Ps3d4kCQLmPVpQUHvDEcHOiYxJcLjjWfwutzm17nE52AqeMe6cS48dzqPfHhe4mp5and96i8HQSC
DX7MGZ4f0G2WJ1WTTwlLryRd0pYA5HXv9UPEI2zfMLXVIMQ9Gk/b1XxtJjv9p91azC0U2/qBYgXI
1t5ehwziD4AhIEvk6v+AhgKWdvrBRvkcto0rHoaNlcGitsNvmFsK+PW4Ut/QsczgaYBBjhZ6/edk
chIQZQwps7+znOsDDBI4AZwCkVvzrHf6tji9bjRH8NZB3Ez8Dpc3EJ5wYFR/Ih4DPOl7jEUOXM97
N+BovUoCXs2c+RylUaA9knEFF7nmHSNdV2y0fXdYxbAG+Y05SiC1dN+jsBq++dm79jFTAHivY9Mu
n9pInPYzfZ/3PDfWUzwwNcWvic1H/wPrQPrLRsy23LYl+Qiqa/tvbtGSXSfIJqTIEVZkuPxkBeQU
YRl5LlCzmAJCkHnPBW8+Vpkjq94g+VQzpGQZsEJRgll2S3WnY2TkzpyyDphVyrQgX6BZjd0Y2RND
mcgB8gL+AokCj5IiB/a1OkB8ssOvePF3pdIj10S74uqQJKCVy1nLxF6tgfXsDHseGwozBKXwvbhS
2Bos99ij4bIYwNaewoLVPIOYKNwKYAPR90PxchXs40gCh9gH+lwiIVvpZ0wcGlrNFTuILRvdwYiO
0MsjSMvIeRO3epPPJsEpXyBcYEhgxgi859YGra0epPkOK10JhBu3pJHAIvY4gbrJrS2/T3f9e/4O
PKDfqeTjf/ifn2WKDI47HBZwBeEULsDClxEzf+Ez0DQnRLMwYVreb//Z6X57FuHLNI7EC6J+Jw0X
QICe5JqfsZBLQaQxY3axVOX0JAk4RETzDpfWelTH5tYdow1PCllHfcZwFzJCf+j386JXXfWX9Lei
20PCxWuFPLCeyTblFPrDgjIK18KAxtNPssOEaOG3wVmKuA8068x8IMcz6nmnuH2hulSDlGG0CzGt
EElMcTnDOHmk1E2hpBF5h9wI5U7iaQkWk3heh5Q4zLphAiUu56fVgiIQNo59CrJdJx6QGzDgYbUF
Omr6P7YZLOH/jjLEspxVcbMcSXiUs1iAAuvb8IfUFtnOuCJcKxKdsHdMpo7MV5Gr8YqJqvuoYuAi
N1awrPfF0RmJJOudlo+MuRBpsGRjQqehXsWT7Dd+qxNfoWxa6ego/7XrJRFzIWkCZtPeF/84zzHF
QwwLvMpxqCxzAz4MV4smgV1CoyUrhBtnomP/KpZgcPLdGsOJOhvvQa21xU9cu+kK5L3SOvHbs7Zh
kECoixFJrLXubA7Mnp6hXeAdwElE5HRvBIX8AYwrYrucBlPxt/zgjtEVvTCtGhacHJ/lnreMm8ws
b59EBc14eDCq9RrgGEhMMUyaqYSmG93bJ6fUzKzUetmj9V2L12d6Qrugn5jjgdQOVASENgI/8Qro
dBgs8rvAFEGkelZ29Mts3Pa3/F14f5o7jI751fKWgfHwWoHafJZuDC7D4d49D2zziVkBZRqX3QGa
70/OFO4bj3wyWcct7w0CBxnf6bFhThWx+Ha6doCFgnoNXSMTLCZtGg49PDjKRdONALwYu0RXvn7W
SMlcY9pLzPvy4/GrwxkNOcx2mUTqy0eqaV3UoJK9haIc7uAIDFyz++cJ04PkpJleWWAq7egQLaGr
w6QFu1ORSzspJG/cJLDQvPXVm9Q/ovRc41ACQZkD+QMGeNjhb+hoql9JNMMenkMaTjtnuCFh71aw
kSld0FAg4NaQmJxKcN/KNT9e5cVo3qrpvAzoLDLPsC8AnfMsckHSU5Sd5fzCWL3P15XhEttW4M2H
saCGoQbeZSAjdgrH+PzcVe8iWwE20ltyNWm7zOUZx/eCywSrHfvJe/suKB0Z44lsFuw5Vjrylx8Z
vtGqYoEBip/z46V8S1Kbx52dem/44vn1HDRsKppqYeEVYq0n4IPzL3lEj+cOHJ9lhG9uoW5FCjEd
OqtVXw3tszXOXbkCrYFoL8Lu1UgSgq/6UWpBZ55eylZWD5d0sGHzMBCuSWWAn1dAd38u2KkjknCH
AibcP3HIl4LZQtlxLUif+ZTSBY2fn2T0QgyGFT2m96ehocPd6iCCHGRzYGIS2gUyNvzEUULSQ1cr
7XTrFMubqbtXGr40Vw2xcV9+SvmttvYySIsZ0/gFMGkX5v4yhmJmEcWnNr9zDMnKe4+FAlQM8teA
wJ5bXVj/p1RXQEdXxrizGpt7AX6w9Euibl2dzQcaVUbrkMjNag/+RGRH4UzYEmCdgRo0WtUmSi10
r58jTfir+UyenY0MKTvU5meBDfZfnPzq+olY7LYEJS7gIRBbD/sOdgbN78IryioKvtNAl/D64DH/
R1j3hfYgq6dZ33Q9cd/2SAqPgBGjXSaQ3II23A8g4Wb6aXHj5MJb/zzA+qvIOYjwY3Sfnc+EkcKI
/qrzn9DkBvPeEyMF+uEL07Exv3vmtAYOX38GLgOmT5MT93QB+GRtX8KfhmZvmHypCGD9mOkjQwCP
TzkJ6rr9fKQilS/6olU1MPE/9jjp6p8I02ZgIQt7QBzbLMt7QQouL1m+T6cAP3/NxCbircC2DVYx
E+iBcrbIvttxJz4hWwU6Lvv5O3KoHg0rEKRhfnQyZpyg+ozxZYQOE7BmWF5GwBV1WBcEd4VrmbFJ
yf1Swlm9YgYwY0ug4yOaHMUBQDjgg+sMF/hLBJVl+Hgicl8W+EIe4xSdUsLv9lLsyXTvrF5R9hYd
XHWF3L1qu0do+p33kmcCT3x+e7ggr8SH6AbXcNF1aNIlpVSV8s9Wh6jRO3P7Nub73NwL4aFOsLe7
FtNaqheiUIKdmbxnsqQnD2h6i786RBeqyF2eHaX2Lba2JaYlJGJ1u9mih5DOY3xv9Pd8aVrC9zRa
+EEMRl7I3tnfHbo4eZM1+1zbmdHGKgKIDJJJXPsWOxar2YoTVMtA5HCJwkeXRVw+O3Nc69khEW6R
fIF7oBCBKNxEIKThY14+P8f2ElE8IrTuDtLk6CgQBgnUfG1257L2EmS3uNwCO5BT/BjV/5otQlwl
Xxs9FZgXEfC4wgmf8hNm6hwwFXp2JCySubmQHDEwtF8+id3CFCCWQiIL9Qz+HcYuGvL6fF2X4IKf
KfyzItBgp3CeqyxgqEDe0/RlEvdGeBpHg6ACqCYZ39V7MiT2S9RLXPoXXWX9223NlNpBcRvVt56c
Avw2tnA1m1+E0exdWkYNk+8Cq3e/wyELChy+gGhTtT0cEiKSemvdx5fS8glsz0hOJRSP0hYZ/iZ+
uWXikh8iFkHy1+qnV7t9/uVw9DANY2DNJB8eAYP/d+0kIvoRbhnBA5Bf5Z+O8UOI6uEF0u4OBDm/
tH0e78LuQWgGUYQYd9a4si3Od5CTxzjDW8l56tuYQWaxsVBq0CIBP8+OZHj5BJfWV6zPMNnrr00B
cbuB17fJpV8oRYiRus7hGk4h8lDrQ4whopgzjhQXTr63HFvSmTYb6soCWEA7LZlRdQvh1RAdCY0U
NFbMTJA8ps78JqtXrD9hAo0kfADBPpdKjO+FWLy3qcmYWzEaXokHHB4lRmk4NdKIIBhFXr6aEJcz
s6NrpXlc6mJ6kRArAUbMGcwAKDeYptjQFnAPpG5jv0OMSin/UBSCXh8yzWXy41GmjUfxQIlVER4P
VLOwnJzmSUaQ3RDTCbmIkDakzpfXA1oiUj2gCrhmLBfCg8TD+B/yXGv8jLXWboAKmN1TSFLP1ZCR
3mkjayRtVAGtN8PbwfqbL8H/H+CeZAlCLBb5SIwaBteB3l6iD9gxpU1hZzTUg2jmVjRIkOpGETIk
0ncyWUjLxGfBLqhei+X+Nv4/xZgdZiScgiVKq4WHwydwDGMRa/B00Xlw1FPt8vqg33HB4CQKsRY9
BXe69i1MOyh5CVTaDw5LrXD0nobNiTjoJG8I2f/so6XyQRos925WuRPKehXtPwDNSvwzJEKrF3rl
iDzU8mLAC6hXSMSQ8HHOZefW8rAWhNU8qQ6JmwhxsC8gi4bSY7E6y5xswCzOplbBkQVi+1jBa1o1
WOjAmibcAchwYa4VkNyor3kenOVnQoAWCjCJkTDKoew+EvwzeW49/YIDYlsprpE6tYJzqstbVIhL
T5yla9G5HNHfMEG1BxK6ICtQ9q0I1PCnb4wY5W/zezgCiqACAlJpYqpTW17YZfR3+BOt+r/nlllr
Td/wH9pAG0LjM1zbMwZj2leG3vGfdkGMs2iTgPYBr5m3/HRQSaDi+dkZ6JRK9wNgoBxx5lwJH1Tj
/E9+cUX2ITOPRKcFhGjhRmf/50ziFGs+B+dd9o3UJLrCUYOrRq5Jj8k+kampV/2AtOEEAJVLqVxY
FZjTck3FrvI2YIqjcwkdTYiEcBtV4FXkBx5TP4Nn2TPkgj+6UAipb6CGsNKnPXztAnwNsp5DUc0Z
xppif5bfIl4zH2ReYXewVIDVao0gARn68wH3jQ1fchIv7M8VW71FXEGrx1kxUkoeVPA/hnYfEs7V
LI2CKZNbQXCHcMuvQTLk0yZ4gwwlXJo7PiVlP1lkSCgeyI84gzM4G2xkloWF5RtMNfBJbryV2rnl
G4/Z56scum94DKxrxBTYpn0U+/7IvoTP0oQef2qg7rUNRNVAlgNBXvitqLKUJqAn72TfgsIP4qd7
VuS+Qo+vTaAH/WPigbEAKIT4We5rnz4TTTTxnwAwKtuuc3BRgzRs05oLt/RbZ4oBsMF8EiUfPVfp
YjFHqw9UjLgcmAxyAiZfdFS/6vXlo88lQxLTGvydUKRBdexXUGp4GRBh9RL/tgVaUTkeMjrbhRdk
sDMWegvoBaMwDeiP8mknX+AD9FT1XJoYROb4m3nDhHWZS85zjzON02suchbOxhfUHZwwGCbnkMNd
IoZUxWN6SmI4C4gxGEeC9E1/Z0GfpE6t3AY632gz2Kr28VKbcaLCb1QaexoCYOfnsDRTnBucO2zH
JxmM/Ato30KnBMHiT+1Sehi4P9HdQMSmNhAcfgqOBCkOB91BhqUPH40koV8uBCRaymf1wyqYIKBN
AEmOoTtQYhkUdLCsMT3LbQj/pcSvsx4Kj46sRYTNiHjyaR1oQbix6E4ZBZkxbvQ8eaq0hZ4+/hux
8IYlhg+mq8DF09Gxu0ZPTNCCxyOlSAZnTAL4uQIm7XiAUKa2JFR7KppR0H5eBGCbBiOONks7SCDf
6/DeJb6e4JpLJbWSGSn3+Of8x941MA7jyYPQMmDYiEfpYn2bfy9YykQ/EmP3w3iW8tHYP3eIErYk
fVxmCHlIyDFDtuETMkNnEiB+VWe2f0L1RPgVa2bLFdJc6HL7bzy1eOTSNzGYIGr/4R7ivfx43WO4
rLKtgraG2NigMLHBYucQFy3chRwG3vgEpIAtVDFcJctggjJvlfAGIUnG7MyV+BX9dHTSMO4JJTAR
qNgLoIIq587W5wFz1KMbgRwasRM4KX4nNBzhSniQTIKpFUfOtDwpXAz4AoqDiJID74Vxmb/PVEfJ
civRvcvw3YFwGijQiHgWNnH0jWcY7krJNwUFTGB8CCEVc3gw6VAA5H5Q/Zi4yTFPVejGlvMSDiq4
BEVxf8WDnAZaAwTE94FlVy6LpqRgWehgK/AF9l9hWy7Y4A0a9ibd8ZHZuPznshCgPwZsXWAELNMQ
6P+LMma5WbGdvDHKePUBQzXKDgF6qY2jjETNQIPyH5fWFCgY4LA445Zh1LF/4xJYt2/yB3ZMiW1+
cKon3wyipMv49joPf9UZvnR17/ZYb7yxgWrqHM6PO9+cJ85PgbigMDdYKnyghWybQLsVLuwppJKL
tceqv+Wn9DA9Eg+jU6e7NOcc0y/beocneHldpkd90x/Wt7gHwL0PvnqvPvUP4cIvW/wVf+0VeeYz
Ia4CJGDBOXhH/GxeE0+dl88Lwo+BZ6B9y39ofTkRUIBR+Q13FRt9qqollGtpguEbU/kZbwAsv9Qz
6pe2G6/jjdEd/4fxN/qYvuQHswCY2uPtfySd2ZKqWBaGn4gIQZluAQEn1HTOG0IzTSaZBJmevj5O
RXdXV50yU8TN3mv96x+w2YZE81fsyv3Hk6+AukJI6oopefTLfFH/i5d9oECjfk4eM284yIfuCtEm
9yZ/4e19nNwjhvb40NmgEisgq9d+ugAwZXlTIUI1AFu+iz/ZON4EN3XhUF9bJvCQD29aTyowpdc/
NuodkG7Y5ZfXMjm0iGaPqtN46e1zVJc83qRoprS8V6IpFu2h2UwYToSb+CTcsjmzzdk6dodNsW9O
iu17zQlHihpmDgQPimj2pNJQb6NUjDFBdfBVQwGXh3qPqdZaXLd32KQesK1j4YKyeZ30W3OCsZYc
yu1wAohv9uWh/nrv80P66G7+Pf0DEWXQCab4Wqu4cLJFAu99IOvPsanAE40jo8WpihwQJsCDlT6k
r89qkPFNA+nHq8UGYU0eMJ8YELQsNVoRRMcGcwwci35KtiI2iHghpXPqcP0XjFiDNw6s0xnltnkG
oL0fGOjm5KGz+iGSM/X8g78UKJiQEnRrIH5kRSh3zrgfsETg2+Tc7suLvBB26Wq6xQuV3gDwAELo
L+pNupCRNw/ywBbFxAxCMMRTKMf/hjIFdgGU+xfx1j/ybfY9u0QH/QY6o3jVQ6KtPuHW/AT1Bz3B
0BFQDuxQZfBtC1TImZlyCKgUkeM8EFRdZHtCHjKeoxZHLNUBM4YwNrYhm8yNk9gfyfAmCCe6w44n
nB/kx2HF396UjaBR5+GIXSxCKzYGAXgfRJpTklfGhrTzb8k3BVqKpo3HIz3Vl8GVXcItvrmZ9VXc
yj9dOOcMl56iK7rtqXw2j+gkb+Rv4SR4PHDJEpms8FAfny91BS39SzmPXNb75yzNwaLpIWzo6IxY
Zht2eqYPzfF9QA+CVoH9NN9TifEkcjep7+Ar9V/phS+a+yWzBbJdbqhXKYDl5/TZl/PmCeKjPJrv
JRVpuZ2xNbPlbMDpgfH5p/LtNE+Wxod2EKOCwnhdWX+wXdh1IKc3vzzvGUXrNwyru8C8d2oG/+an
Aw5hwF/zsDHH4dofkqgWCU5OZgzcCr4YowsIAETgz+6KQzO5LDA+LAhxUD8iKrOUpWqmNIaPhJMf
CFSxMTEK/3xpjUV8yCxewrh2fDLLq8ZF8GBZ2vFzi5hn//Y3Nu7hAcqjEPwEVDqzULmgHQT50pA5
Mu9HAsauy4fGNwWF1Kj31AuclRzRhwZro8OWfhQdNRSJyviimQSkCTSNSGjRSAIRQdhjAt+zgsxM
A6wYz4bwUDxYBp07LCDXQ6ZDpxLJXjIsIaxhNpl3+wnGAXDRanKffFsTEDbZfrmhb6AUqf8EPjjn
Luz40mQyWGHmp5MpxT2BNWbqf4TbcrD2V6ixwil8NNxUJucqPiGoLQ16LjBESgS4TC1NHSqkwDiW
Dg8ieuOElgXJFW5EJo9bV1MXjCIiQRyHsvxbrHgoBwesEiOsdeGEYxNnRADPYxfP5IC8DBNQD/ge
aBIPm7PKMhuX6ri94yNJ1B7cVkArklDYg1EwMb15QVChdgWWhlnHPNyGSJd95h2AiEVfDFePeCJE
HBgqkV3GP4KY8hP89Ke2+WUq5miFe+RglfnmCoNOl/oH4yqJrAuN/RjNDfTREazm2Zw9OYfSNn8q
TbHNZsmyeupwbzKRA1bEyJhVEoFmHuWIGVCP6TlWy1D2BIgVZYb6FMeO4vqOkXfVx0lO6RUtFf2k
fr6g1MJLEjnkSiMSQcCw+aV7R6dtFYHJZvimGGK29RNSFCpAhgbg0FH9t2nygFUPgdw5/JEMNvLb
Zz1a/rBFX+t7f4CkSJAdWxebvXjCAZzLlNEM8qgxF0U5cZTZyj/mvUMKAZwXzSHs8DY6Wkbs5UY4
zoh2gI/oejfNJtuXOASBTiVM3+3x9Aa5UUaUXzg/m3062A2cTJwdP7ARCS7ioqx3AUV9UX1wrjBn
8KmxWoVqTdYyAC6EuHJGHqtHqPH/0w0KT2Nao3Ayx4ijrmH8Bam/QQ8fokZcYAlXtdgpLUW4zx+b
Ahq9axB5voLDg50NiNaW7WDfdc167RFB+MQKOTHjJgguEp2LWXM4gFt85mW2IrlHhD2RHEsCaRIc
PYktQRaxrLBig+vAKLgQ5piJd816xgeGN8VtCaVF9L6JDalEp6Cy5hBlzeo4qzbYgkYTT/k47IxU
/borM5BKf0LqQHhePmoandn4GWOv/n0ZqKxZjK2yybGxgEMNXXgGG6jdhI01FTwB5cFXPFvBjdQr
D82xijlet5KORW0K3VmVnY4EXEu3+wmaDevD3jFzpcPMh0q+nOhLugl2idGp8oBPWlzMGfAPmtk9
9DvV9it2eeanSwjw9DVEwGQLkhHUKZe5kxfF1MQb8tA8QFC0YEQpjWAxyTfZNuK7YUS/Gb4yF3bE
OrgJd36xBJQvGq+7fhfmrxSJwprtosZAOXV0RLP9Wqg2jUI2xGamnSRoYoNDfDQgL3x9fY/hhY+N
gC4B4GXPT0y9MWMmS4crExhQT47JaKXevtlaOCM06mZXwFMtpHY/Nx1zX4Q1GO0asE2FP5z2QG2T
5JFMD+huAAVYRbnKRHgh+NbnpqG1QIBzYVyCO1SHhg9+G3UpmgzGnW+kTWPb46/xJ4g6F3DCT4gQ
MVUPW+f+mmLK+LYmRFkpCxKgXptGikisNzSFXbvFxePsS7sBgntQQiINztlkqZuJudvNZ8ZaNOcn
UAsHji1/5RS3lm9zGRs9I+w75SgikJ02llG9LfwhIGgBIZl9Kto3m1PFw2oNd/FUP2l54CVjcZ4q
i1SCPGGpoz8zAyKHgV05m4Nk+2QOAH99fSCHoE6PdoHg0mbGEkWfIw6WRgMTKxvk8OAcwjcbvo7R
zNueXJn05TDuPSXfQqFKfBzDiVgB5q3dtL4U/nokswIDPSaowUAaZnPc6JPX+k1kM2/mvjiDgW+7
Lf1TwDkf4czOrB+jWaZ8e703JrrjTy64NyLsUlYQL2BDWX22HjBrTh3aVZyCQw8jFaZ5wAn+PG0P
2fDNHCSLFmq04LBE2c44uFaWIXW0COV7MREMdYIlp0tzRe9DKDjsaDT5BZ24J1qE9wXi90v0sNSt
UUYXX0CHLD7OF2UbK45uI6LOZ0tdsqqOp3EeH6EK/SLIHqNCVPT6+TIkJwzOPAsnOYzjdTrxnPLk
VR1LPrCKRfjYAoaOnnxx+mGKw3+xZJkKtzdUHiDtUfc5mXc6iYY6BkuwXr1PwezW0KWBmdmVM5CY
4oRat2FIkq8KHzyfKmfy/Xn/zorV+zVxfArovqCJa7wehDd705DEO4lpqVCHrnbHjXRVKR9rCvct
mTB0BjoqcJ3MkHomOHPog7YKOJA60ZWI/6rQ60mf0H5xFa30S/APpq9k6OpQrj5npKTLWLyUZcA+
o6iwb8rAy8KVT8xDjwifXmmKvQdkTgnjoxi2hiwP81wIXT0pH9il+HiNfGrBmVbHLuGgwIqlA4l6
jVFZPpsJwxVZd4tKM6NPeMRw9a8Hbm3o4/2B3RigH567SFEUTqP7eBmzzyJSE2emo+FjVWFp1KuX
RkVXGkOZ8pP1u5avkb8F6+VRHQKqAbyy494qO2otUdwK6FbScFXme2EgiftTIcwsmWXCKbRLv72k
1cLvAZxlvOFeiYPauwM469TDGyh4tGPp6v2AYVA+42/xj/ZX9ZBa08l07+vF5UP+aTqJT+pL3Uaz
LrUENOtNWXr4xrQkRUtI1iJpP9lp6hl7KlFRYK/VJJ5HbhtqzhB3+/GD1Dn9rALzKRYR29lpCSA5
ZcssK1vDSwf/vU3U6cvcP/YVD1k1tSQf9r0r9P66RVitwJ4M1dtUAmDEY1JrFj6sks+qq2Zr6AWz
Ljjk1GhD85hSmZYCbLDwEnSjqdq+fk82SESG1EE/EaFSkqD04E5tj/dB1gM7gcOYzHJckEWHtHJ7
KgzWaEvcjLJUiNM9mv9+wmhWZMaIMz9aulIsQJ3z8Bm/J/PP5AMsH86DsZ1s9ZF5OgtYJgH+y6TW
pGyAWcGYawD5SCc2UjLczrRIn+ta5sbv34Z04DyElCMgHFCFBfENXvWeunzELCXAAd6rLOC5bDcq
GkR1TaqiHEFKFsEQFcTAAyY65EGfXtdUAnJUlUNJw9KjVSO9C9eqwXt9EKhyUwTctTO5oDylbsXr
S2KjD9G4+edPMlkUr5NQYyAKVUylS/hMZTcmOSVJTqVONtMesiO8ZmycXmK3feu3BJImwetc5idr
N2SZMcwsnKajQa9fns73SlgeWVyIwKADjw0yODdDjNQr8gWwEjUS9t54P1Cb8eKSYzL7DYJjSdWS
C5Md8VsLAR5VBL6T5wupuic6156/Pb8A3Ja5TKaAUfwMm7cLFYQAux+xZxfqV1p91RBthf7HqlrV
boSVFqUWIuGZJtkBjGTGf+NKzoafqPPX/at1NJQOWpts8uIU9Tw8ab/G466dPOvopoTa7p3vFTgS
DV9sdypHQRxGRWXxkAu+NWZzE8UTGn0Z4HscSuDDJElrL5XcCmLb1cO085QajwCiP+BJxlNOO3g/
sVbP37izpOxEk+lVwZqF9D3jO0wlyLQUv/m+rge3oBRpPtfxF6jK3zg/H93v9GIUZRUbFYZryBaS
a1f11cL8In8eYEjAPibEAN1fjTZZ48aRaooZf26CrPMAeSrvT66TI1JX8q2Mnzmctc4LDzY5qXeq
jMUCairc3CWeByEalhHe2h/RkINFnL1tFSJcoL24m1/FZPQ5onHjOT/r7Ecag3qCZ00FbxAcAc0+
HaVtE+cVbz/0LgmwYsjo0/d/E80pplOvgbGrjLxaJhO3OiNtQNAZpTBnJVA7IPEhR5oytKewksyG
gYR2jCGvqn5xKvgWJE62UKsZE2iGSi8/hmtNPPhkMk4gkCehXd/r3/ZLOgFvUh0iuwesBHXoLj7q
CAz8fgePFQ9GHZ/7HSGYFP3cnZtKk0C7/CufoPllpMkwr1iV6k+EKzVy+n73oQ/vsnSjITmcRDHh
WTFtyDT6CkuiCZRyncNC6vKlylaTN5rT47sP84AZwwsW/NsJSJMccNaShdqdhMuZJi+0cJUpE5wZ
8brPnwKwWIiMR7CJDgdqJyk5U/ELxEKUsR14OdpcQgYsDcG+T/YUkz0OrID0W5xgQ6dFGQ2jjI+D
nTCMOqqbBpDDBFsvZdQXFgakKtrjHx0mfcHGzsZo1h2irLdOgqspn94YX4VzJnrEa3ETmLcl2BeO
r5nBBqGKjaxmTyfWdfCHTbgL2HrQnBOLN1kH5aL1Hf+Ba5oOn2o+W0WgGIwScAQpRr1WytFVLrW3
QwdJhtJUxlLGKl/3BgZkakuDzcsUXGW5sgAtqCmnXlZ6fCUQbHCfZ6IpYvId2NgoDs/mWZhV6EWH
aj09B9eQmQvtNVZM9Cz86PP9IYuAmzk2izAW3smCGG7aHWHipj8gdOA4OcJLcGm6Y940MckfQBah
M+nG/152Aow1oagh/cQmUxmb2Po7psRjWDYzCSWEq2fpz1ZjpfCOI9MeZFO6pIj7zekwB6oQ71G1
pz6xcXxFtqXeQ9ATUDNeHDD45g3HXwxfNNDtIN3ogTvDRKqxEa0yeAeGq9j3Oe0EMzq8g0NBNqj8
964byEyMIxj3qogAMxxMZTSC8nQTM+VAS6t3/kEGkKphWfZpvCjfWCkp6QLvSGOWXyv62qwNr7Sx
RtVD/x2NwxOcUihBdbz5puFVLVatj9pxHDOJzGbVDJp8PfR25JPOFjXHifRHaTWVAQ9kvHgL+AqV
KGxDiqKC+HAtImQtnzGqFx2/QK0ZnsNKsaWJf5pSSnZ1uJjCx5yJUA1UZa0n8UMP07+wpRlAkN/V
ni6k87ffkTsme9MsBcdgikdaTpjm0E0YAL0rTIw7dRdr5fHzqU4JuobXFB3oC0YaujcFHbUGyjH+
PlUTPMqJpNDnPaTPCK/DqX5skxTphpuRQDto6lZKgzm4jM6lBzEMqOlhEMYpObIaGS/SMrBrehl/
NkP5xamdV9ByRAazApEVjTChLoGOUJS7V9Y+xz3br5V1rbti8A3g84nTpYCDTo9hdJFgQarfMrjh
Y+STwIU17ktGQfc61TVmHWrJqAc7J0hhJJ5ZCtzawH9yUGmC4E7gXo8ZDhpjKh2BV5rGy/ftlZHd
zp7fwzmYpdBzBFejfQrb2YaY7HQEI8eLr5x3KAGeK4cE3rkPOCqESAIx0WkuOhDoq/0dGA0O0eBO
Q32Z6bAYGuKL86mMbCq05OlWyoD04mPByzSc5VqGqJ9EYP5S7RSdURKX99LKSy9QkJeKwsatQTXZ
hAjKBNxxZfx4hLpyPtEM7BXmdqUpmIKVltqoBJ3k8DGgF9fCc0LqvJ4KRENrIJn5ZpZ1JM1fxtIV
Su+YjZ4WwjrG7iSvLrPwVuRrLhT3zkyDrM3IAGA1yNOVCD6e+xrain3MvjXIM6JPJCfUJdgwAnxs
oKgCWWdXODkAAqy5KwrjeHLm3mYE+Kn2x4PVIgZEy6FW7KBGyyCZ7bDX1d+AgX4FjjO66XDOrN93
9U+69j88TVDqmIsAwBLQBZqKKREzycQBC45RJ/y8brknPYGMukdACmDpyevZSXiAINS/EpsnQwXG
NY/kxEiLGpNcJMiQnKHy55LfgZMqrzioF/XSrYuf/q/fMDnm8VXg+rRH3oy+ld8trsH1YPVQrlR2
uguuyDD6Y/FVNob2AzLWbv0rnm3ZV7nrvqP6CMQqnqfnTrEHRuh1z2iaUftZu/ZoJQ1/1UDwh8iB
hb7hb1+s1AsPQx7fleRUCd8ipiBh9rZEBDo1vlMx1qEy63l4obfvvnrg8BeA7VQFZtGHI8a+blpi
EACw3WColXC0kNNsxNAZK6cZ/64LMF1OSQDHG4ceSs3ae/ahkSxBJpyBM1arO0qAGAPcUXE4SR2t
2VPCQXILjqwnSpdUQf2gU1rJMG18hLmfnVheCsY1OdQnHzHhSwAwKcZDJsJ9YHKOpb0AijnTbj1c
XCk5UYuGs6N+KtrvsupY1bp4kOSfnO4LXxN6x3Scng1s0pBVNdBNvc7hYvz07+2HmbGY4wYbkjvK
kxaF2M9Hk0sBybWFktPKhwTQs0Ag9tY9rblh2joQ396BkCQR8ZjC39glUHOh/iZNua1YzLPuV2ko
lci1lUFTmWFINPCq2QDCpiD6ads4b/GNNQFTOzF6H/skOmh69Qj76Kg3wvodsxbFd7/3Vb6PNk5k
J8fNdVb1S4Wbgrk5dumYzQMC5/g2MZSSYuIT4JuUaE8CdtBpEJ58Hmyy25dirX4pysnPh7+Ck1uM
kFAJ/l4Jc44y2W1xt6NkY84lamM+kT9XQ59zCHtPAQmvXrO1M2ETYSczIqEXSZn8jW+daoxvOnhk
NZNaEdN1na+RyApXeS802Jxq860g1u3GKciEQVW66EpKRRq5qLzWMsjkZIW5ZTyh5tjo9dcwPUYs
/LC+tEj5amGVZl+ZvCy6bdxtB3hKsmojhA1t6GPAae8XYn+LdJyXeBKn20JZcrhSO47UHjSbzwGE
98JcBQpOzdk4g3BvEefHJqvMm3gpbUGysvKBQeWg7wZq4dBsMwpaL8LFPXJ0HpCkc2plXzJ/bke/
bbgXRQEmQeAjaJgbbEZEH0F8usAaWMqQ+DCfWsCwgBMrCf+i3GfYjkMWQrmD+sbHj9fNZD6rlw5X
8g4hu6njTGo+fb3n+LvBMdU4TmSTCQ8jfxhLkxvpJsgJmNHwG8FM2He3RDRA9cgmbjs15WVzf3n8
lg8CqBxC0g67M2U9dVrA/32FUH9YyNkKEgptZxoCb2AnZoSM3nwXzBIjxCAgLX1E0wPO9nDeX4UT
aBfifPMkUATiCWNUq35Vf0/nrzn5lrhjVzs+C0fNJP1SKiozwGdZ3Uv4/+NwOJ26LQaGM6cm3lom
q8Wg+JHHbPtyOeafTQ8ConEkQwlhCMwu8EPpVlqDzaExs+gE4N83F7I0N/CzbUbZs4v6w1AVWoSU
7Ba5f0b60DfE+my1gd20WMukcGt7XGe0z1bQ9kqC7Y/r79i2HUidUEqm9QpxRCNv39VBnN7fyoYs
QxjSn3aTwl+SPTUiB3be9kucP6vRK6KdgPP/1P6t6J5VcScuWW+Z0JE2T6cENTrDqgF4E6/QTP2e
tW5h62ijCL3Y8gFAig/BesYwtdlAjWa8jzQXLtEkwyaZmpJW0Y9W9UXXLSDG+FIvleNY2dElGBry
zvm7K35IUcJ4VUw3ElfVzNMn1HdWQNWgkVkHz0luQxWKIXPAWzlE/VKD+gG/JAmApDPLj1f9DNMC
G4oOLnJV76g+24776s5cDYl/Cr56LTIo5TvuzjJUJOiSof2enpTyJOQuxP+48SC4NLotQ3yuDlg2
C+nmNaxh5mHuKKvL/lSgUVUfw8wthFvdPUUKccZekGCK6sJxxzf2efoY5UUu/nE0UvgIobkSjpx2
Q+NJ5X3CFTD02/anBuUKlM5iAQqTRi6DubhY6NlGEEwGZIic0mFJ2AOiS+hoDUa3K2KopXI9Kb44
kYds8+HnMMst8P34zooFfrsWbj5v+VSH6+K1VZ4zxui42QnlnFqUinJCyYXLq1be8/4Wdrt8aquP
kVjfjWalCCkywBFGedUJk+2mIExr7PlXuLAQ/JtWPPkw12fGJ1xI4eK91aGljmZUkcu7icVCg1Wu
brFUCvz1q8LY5RiX7iR+ah0e0Rc/f5TlF/M+Lrv9HkeABGDgZYcT3fHzckqVDLp1Q8kKcUYWf9rO
jap7xCjhNY9LC/A1trN2RxnSlyvp2T8xle5JFR3FezgTcu/hwERma/Xo7OEZ3inJLOVItmNo0l/t
X35LDPjLotktjvKaDcNE77qRsYYyxCuc0wUHgLKXr9hZEiiN9xaaRZL5PmcIVUiz2nyVeng/TX8o
DaRlIWww0cLQcNHfK5r6dC+deGLj3zHg3chuMZyd6Tr3NhhrlV/VnogfctX6Oc6dHyvloF/29JGM
RhGb1TZStPeVKwvghY+8FRNmkBv/cO7FMMt4OT92gnvXEjwELQqK0duBqNDNAybbOFExn0BSpxgz
L4e1iwaUNbekUg+KZZGbYGNmd01zqzVx5oN6ac2WyUpchdt2BwdQWeQb2cU4zHo5iSFsCXO+9Twd
lKeRw01lo+UjdceOyLGR6lHQvUOwnDMJYmRyTeCe4UH2tvMzohroidCf8Ta7Y/S8TV3u2WvBMBsK
+SpmH0ZHA+T0Q2uGpAf7v9wIb5/Alt2KAotFDdm7PsJ/RLRhZgcqbCtgRIC1JfMOCM/cN+ie3C7Z
ZiGKx/JLu+PMhbOj8EUYtbSEYtpf5WV/rBYipQARxrRMZOIwpl0pi+6BP0hxZN/wz9y6kiRcsqfQ
sR3e25HSlB1gzw50nz5sHZO2frC/xXWxwLxwQjMH992IXGW2LDecwdiaYQ8IcWfm9St84/M5gZF/
+k9yFndybU0xYTVxbKPkr3fRnLk+mdB3nLf2jN6rL0zdAON3YJ3USq/159wdwh8oIxsm5Tx9451L
7iLFpwFbhW8ZXGMVVEZrQsk5yNYILxqBrcEn0hzM6q/lvrNmc3FVGeoPsuwlJm7iMcQxcDm1eDrt
yV4fjTJFlzKrTSx9pRISwerddC7+PIbuxjvVjfaf/cAgkg3zzi1jqTmpO7g8tFgDWJxWrFjcvxZ0
AoELoyC2+29qDsx9j+myPBHucYWcEF6R90Vz/QIlaTGbY0qr28OF7vdGjey9D/555CU86U8qB6aZ
FV+rJ3/mwLlYQlwEH9kOX/6i3QwLzAXNYJE7/TxezJZ0wjIO/Ka0E+YsluvsL/3Gy2aB/tT2d9qx
3Yjwn1kzo4jPlHmrkrHqKiZ6/bUlimJf3Vm/8vUFyS9fwo2M3IhRJZ9A23WPl82xzEqikXL0UXyq
X7imFbs7RP2tfFVMDDoWoQ2DmboRY2OjOeAos2L4+zU7cZ7+Ixulc9obecUvydu5vApO2LXcOY7G
H0HSStFoQ9YfVsxa8cWA0Ydd7LlziGW2uznSBw+590hnA+CA+OtVW7q4JXl6WD8bnH5Gtc63CI8g
+TCxRg9Fp5isB0d2Pjo5ejYCg6jdUC5AnkmdHn7gCGrzt1C1Q3QGlP7Il6cHeP0JEo3P7kf42Ewu
fYyh7M8ZHGIOD16dt1As4ZYBsr2JRxjZgyk0mH6Z2TDH++cbJ5xyjscJLFMX8xRsVlFbdHOMdTo8
XZk2rSuvOrPfitd0GcAY4gF8vCw8lSxW81gJGe0NrjvODPlS8JDAkB9uAPXudsRV3P2z5rAneLMn
REE2HyJVjfyb1Gi+sOyPKxPm6kb2XlsNTQIw4Jzgt9GcONwiSzJqV/wKvoGFv9kT2BDh7o9MWO4N
y3ieLRo2FvGrdtF6zPkZ76e3B4rbCtq8VY4cbwjOut25u+FC0h2XOlaG0kLf44LBCUOCiB054yZy
mBSMeVEZrSBuu+TerqMlpKIf/cvfjRPIi8yxvKUOwgJbhnK2Rzdqowj6Zk6k3SGOV2fULxAYwh2Z
pYvXCgk6y+QYLT4QYEZaKdasAQlNBpJX1h+PauIl82Z0cKVDJrWTaT7V2aJzWRDEn8ojPXS6sVMm
NXjBuvQGLOTgKfZG5Gg35gb6SE2uH+l392CS0xqAz7oX5Ib0y+ONCAtWHLPhBRzKe/ArrWk6xXnx
FWIKjFPJMjpR3r7n4h8ovOUfB6c4f9YCemvOzu0ssWd4XbRwxecydh2m6DH6oeuPZlZ9gXTtoHkz
HNoJK3AQJu4YoBg/x/IU4WuwfK8qUpq6C9MYsAmUEukp+a6mBm4EX+W633KaGyPHF0ovnGu202z1
JmrmGLDB4T4O7L2EY3TCGOSWr0GwvmCRp+vSZiF/HM0QlkQvLWo6PXIFrOh7h5LBrngwXvfgxAqH
ZbVFxaA64wsFT79/7OxcAnBvg939fcYV34amQXm98Y+hauXxOIZnQ/0pzuqmcFG3XNP1ZIct8E91
y86AQk5vZ0A7fOvKj7SNjvIeFQzVSPA7XcLsmXoV5TPUF6Re9tsFH5sLEBnZop3PB8qXLXdsF/o8
TI4U2P6aA24t01BD/2HtY8OIWl03knX9J9UOB4SNhLkmC2QFOMOpLv0yCq1N1UnWRJBnkQ08mdNp
rGekWr5NSJIwUi0cDR7M9Z3QU79467GI9y1yCL3mTyTeZN4QQs8NbTsj36CSRv3MrkaRW46Wr521
VUaqcf6cfiGapEIReUp8cHIDqzbfhac0WQQb5uKYK3UaG3J2fvemcuRzCnckITLmt3eUUtD7i78J
6lQNB1KrxudhT34D7a477Ct6OhRWQJZAWeo3Q+g9YN/wJZw4UBADLdLlSH3n6WDpZqvQrhf6Fled
LVcZrZI9jLNRaYXOnkKPYbBbPCjdvoCjIDzAirCASL51YCNLXueb0BRt7TRbonw9hT+YZy4B80cf
bMzS3m7mQkCMMVzABCGwpk7mIpDhvnLn0dfQ2GVTN+R4RUNweR2oO+9fElR8GnfBRDVzLikfjqLD
8eUpVreUduOJumVN7UWPjjhyIH7FeFowh4Mp//lRplby5AxyXwc2WhRhtcuaQVOEdMDpzGZZoZfe
SHiue/B06IQsJq2BNfmN8hF1m+xE6t3d2+2W2Sq7R+tmNVzgqmJewpTOUM+TK7vE7if0OAAXOJDa
WJ7ygHyJX83fjIebR2WkeNrMpIY9OiDkR+P22jwg8uxVGnNPONd4U08O0NMgNWhkJhlYodRnhoU0
KgvV4zltT5Nzju0okLUxfZQn9AAztk1v+jbn7IXrz1X8Agd+nQOkDfAJIIEQeerpz9ADX4P0CvOZ
HXyHHgdbzgA2cONqiP+0edchQrIhRMUIQTi1zgQ4Y9ZO5hMBhuxEiakiZzn1XNQR/Q861tFsBc2g
PZyGbyh4ryWBAw8MowBByKN+rdb+o+TSD+8l8/RiD+m60OboObV5/F072ZwweVe5Qi66QFjQx9Wq
GKc/yABzxnn8J2aRfQzVgmdsUjTRVjmCFRwia7IivJEvCBXBHt/meWSPf+VgNXvj73f/d79NrBO5
ariXndlzR3kZA8fW9iXLN5aKHZh37MjM+703zn/8Sps2xvxrjcj6gyoF9Ynmwfr9Xbm3zLjw0szY
7SimuZjzLx5o5qo3TuN78a78KZWPVTiY4PFDWGSZMHGM/e9vaxwwunEgCvEavNCtjNfAaOJ/4yto
RXkjyeA6T4o7cwn54w7ymJrwr8yT9O9f4rLCSwoTVwUDOj9/lvKhx/+XIV1AKjYZifJn/y7BBI7i
F0OEsegN+LnxPyObixfDvOSlICh20VgRVgH3GSRXDoa5v5ocP77BwKv0GV9bGlQ1jK1TW1Nd4XWA
PjWt1xUJsCyewaShn7driMEW5E1u4dTkybC5TeO/4owycQHjf+O1coNcPqIzXm0Gi2z8k/H6GRUu
4RryT/9/ltziYORqSeea42K7SHfJxCZY/S9JTUZCUQoybNVnkhTPWIgVnv9ZMqObHLtRYWiNblm5
66/e32gS8ZnFyIKI8R2SJvhnUXHr/sCsoA8HOyFfIeCXl3B/MeRBTve2Icth8HF/MS1DHu5b7Wp6
nJBbZmheyPSb4hcpJAZT08Hcp7f0F0iMMGNMpzphjkIyhPJWWcT1hBvcAAdyAfGWo2MlgchCpq1t
wdZDrD1glY32AVrlysvunnnMF+VTPM7TzOKk3hmTzAYP7k4MtXI+nEDf+6NPgUpo+B37Ae6DumQA
3HgEyUY2MWs3BoPVb7LD5vvUHTH+pjnFhsNlz8jXqMTCDyUV1Smys8iBWfn9OTQnnQ0Bzwwzx//t
RsW5H+g+cVX8G+nWrLzoCwN3L8WhxpOfM6CYLfNj7B+IK9hWWw0753n/3ry/etLKzqP+2oZMlQL4
BjauCEJ7kv+g27G/yOfx3rj6ky8GO1E8VxCkyLeAolNeKqhUL++9fkpOqpe5+l4go3UpZ3ModzCT
2nwb31FKDaDjO77MrfTAURA1y/Q3BtU20gdiZUgbmLcI2hyLKwUl4yHeZziyEIbhouJo0D71y8C/
QTfWOMrjY6effbx5a7j9XqChQe0tzZ2sYPEgcw/wfsCTbNMztlmyNQbYszS7YHpXMChOEKtbmjeD
EY5DIhEDBGtpR/GzaPRzhlyfJKHAD/ctWuoIUnw0nEeujLZJ5XvOwGOiLpkn0OMzUGzXY+7aBKQI
gR+neKFd3hESBSLGMuLtqCQHphSM5UNqhddwCobDNCAgG5v0JZ43NaJB4iPJlyqIJF6K0TosiIAh
umiR5etK2E/bTT5Zxx3cPpsPyYtTiGj6ZhB279ktRFDj8+k63r3CjQuh/0fdlPIiVHc+VoPSKuWp
fJa0ilCSu02OD6+6aaIlqVRjAm52FTqApWNUr/LpSeyzjBTxkoSqX+KgGHztFGInU6DEejdRnTEk
W7JKOLB4xUTeRGLJr5LppYq8IqVMwWeO/QvN3JuoGj6FCSGTo5ZUEoopPDxkNGJ4QGHmgdyapGAd
42FTE0lX4fBAWzmPBiizFgRSrDmKO3xMOLbwxrMX+KrFEdbCwB3d3ZjDo2KAQTOqZaGwFGipsFsW
zRnR2eSU0KOwEQmjEo82aEZ1y2OfzNE0fEhXecr5nJqZK+CvLWU0jeQULHEzQP0xA8Q0MjvUnEIQ
1hWD9FTELeo/ks5sSVElCMNPZISCit6yCyLghnpDtLatLMomoD79+WpOzFlmeroRiqqsrMx/waBJ
o0Z+n6EOoceJBXviM8JIWkQCquMsamTbJLoZwFj+aC2gcwt4DBw3yAgQ9XRmICoNFArxPoz8mpSI
1I4L/I14WpjYNHTRhFHU6ZCArb2g7NzsrLC/ov6NSBDCPCbUffpTJWVwiize7EAS8U6pwaivr14W
OB8gZkHvT4tB2lNw4cwE7wHOsQyfQJveDKPINdjXTzi//LWsf4FVfWC5iTfFAFGmV1qzTY0B+Jmb
Dhgwh5zOdg1z/mmmlYXgD5he3uAYOQtZDfhuiM0cFBg9wIIX3jyjJbqd3Mbd5HQGATqPFKjtEvWu
RjRC0KQJUTCdtmHd/j4APtVu+0Y5LbF63gU0kES/FWaDGNgTwrVVKOSbIIqaayW56SOkdJEqDvXz
JKMRxsaE5gu0f1U+Y9KlxHq2k471mQqW/6aWguVN9zUaPw1RSWuj8opVE3irKb0mtd08fAXVPsT5
bQmqHl1LxaT7aJZvW0ExHQwMAQ2YpibtFf/jwr6PG63dPD15QUn/8r/o2IaT6URHdlcA7eFPoNEm
wWpkMIEQv9T45kyPQmSJNtCRXjv0WfTgiSik4SBN6TxnuwsBSu2jsXl5Ifryh5cQZFjOEvxXdoe7
FAUUaJo+Fk6AyJncfL3Yla5iwdmQpxowIJAo0hl/VIFQGcI4owxBSdqYLQcrjv2TeYg60mdHcZ2B
7IHDcNYExzLSIIMsQTNjFkO+C2niWlIyQx+Gu+fgyL69Y+FYLCB00QHg0vYz3sZrh9zZooaanuAr
uMKbip4ApNd3ZXBcmi4Eo/UsyqG4XPTsGsgRStbX7P/yw+D+y2SfTPy42OepBSGiLCVErCYg3vCT
ew7R0MjxVSkRtEMn+4brIlbw9MvY8VC8pChFVYmqX64hIfSvK8cSVOckPlgQQQ28wTjQUBNAJgXt
WH4v1EE4wOTacIRPhAkefDj7o5dHjj6jlQ1YlCxHDuLkTKPjoezjHsdmk5R7CuV7DP76dfyA5hlb
V5jZdP+ank4gxGWDaT+TmTAIXg1QmEFqEXyaUIV4nsH3FD1a2PYHUV8IHt0Rq1MKppQn6PbM0hX4
O4XDXwVQPWdDicAVPD5CZgZeFWV1MHDtn3LJ1hQ+MrbPBr1+FOIoR6pjalH+7Fovhl61g6AO6emG
ZCK29xt8ECg9LqgRTKcSdAiSttrJKL5wtMtNuLk0m765B3d9drNnCiUpUT9I51u5wrxZT25XifLa
hKhmPHBCyjFvxV4LAdJt0Yfy2AeQK/42oY2lced06ZALA9RAwYgaHc2nrt7Auxgjvosc1sRrURjj
LNrZEgncBF4lSKqxj+96rNAocpUVdeLh9zAqWaMm5+4bAi/mh9P7yGzx55t435HRMHTfNSN5Q2q2
DaQeCIfPMIK9p3RXpPu2O2J8B+hlBKr9WAGwLVFX6rxBfmChdXnIHB8MUWbkMYvWotbyuOJBr9Cn
GY6jFC2I++g8TvdJf3xzlM6hr6BP7fK4cccAColxRUu5PthrQmxPVWd+P35p+GXvkHb6DRuIzWsW
fj9LqcAPkQYha/1d08xH1AsJ5cyqPtaA759z3n9DGGH+zlDRiSYjyj8OXmLlbVkBKZ3NlmBLcj9F
8U3eKV2gSOdGCabvI8vqOdQbWFlYrzOId7ZibYgNxddB4Z4db5pZTXJlkWdzBHfMEVKg5EbXJnxt
KkdxqXR4tFejQSTtPl4booy7/G4587uTZeZK3NDqg4gqW90KtXOP4q6QZylFU2uynLsSEcXjKlFx
anbNrghlln13Lq6PU78rTv2VqJKF+ebps/NS7H0BzQtLv9w8QvGr4ruU6HMlhwl72C6Crc8/zJUN
ZeewCumo9d6QaOT3+CrrNzp4Xu0r5wn08WYnY/RS7EYujLfNc9PvPrvmJH4Nd/xC9MVJNwAv14P1
w0I4ZjcNxovRerIGd7bCYAU3ptJvUc8gdD59OZKjdpdx1WaX+9+I60b8bjOKRmf5POLvEuMLIcit
QvEEj7DdtdfsNIpuFAEBdVMUOI3OFD6paJ9v1/L8imbH15nwHinrTzBdUk1dzpbdCExQl2WHtzmz
BhdaSekWDgc9s818i8iuKYVSmC/ml+ZnuG9XzUo5QBDfS7REnlvhj9T+tD/3355satvukzX+W8j1
/g4O/Y8p7bttv/qsOn+y7FftugzkZbvutu0a9uwr6Fd10K66bXqsg2pdrcW3D15GGTR8Z7N+0Qe6
H6F7DPfSnt/8+296hG0O7PdnmNvP3xQWO07Mx/Q4+0t/e+6Qhte23OLZ3Pwoh+cWuu79twN/S1dh
OtOUg3Lgbo/x3+wP7kpFl+JX3CufgL7D+v+LDA4ll4idh/2EtVCtsWLh9kpuV4bCjzwG5Qg+5f6r
mHwWff2f4Q8YqWBEcVzaP4/NWl7mx3b1PL63L7/fPTdyNAE/JRm0f8IsrDzqp++zICRfZAfWjsbm
yJzoosprd5OINhsTrQk7v9tkrlk5L2YfPZxvRoH+GTUSPQZyqrE38Q8KvSk6TZOLcplfXgvFfPkM
MfIDtFhwADq8dI7kbys1fqdWv88D/oLHT3/zQAaM9Quk7RkU644DXpAf4ymIEvW7VezXpgtevII6
oK+Hg6z/on9ISIfV/9qVYeNP3Y1NDhfUwWfVhBy5zqwssY6Yh0/+LTcFs7LGWoCSW7+r6Zvm7Hyu
TMnHrRyxJqoTYK3q9LlWp3n02oitftd7YpV9WDfz8/wMw7X052ex1Gpf/JcgNz+X/Obz78Mqloty
ZgXDLOIjxX+ou7GKKdKzHK58hRU/0RWuRZ+895SzQKjxTSyzayZ+QjmLuxVvhT/I0eM0YW2JfwmA
2Um4jvHmzhU3C4SQuhRqDSKMPE5ytJ2cC75enehgnKC/iSv+Cy6CHnTtr3wUn91elX/fJgaIv5Bg
35z5qH9/YG1niFIoZ4AGiKOSLHF3JD3n5lpzyuPnFFY5Nf2BRnxiMWd8LEowCf9rPRFj0F4k54Jq
qKK5RcSBQCwe4XFSzuIxlajcyESVdifimxzRmxM3q/B87TUFQqsmp5bxH+7Ar7ukpOcRf8HAMeqD
qDn1fIgY6pxR5eZJV+maCFozQNXTNTh+jfdqRdNd3Jn4OTI91BM36SZnvvJ9/FNdaROlfAlIB7+D
WTiKMqYGod0rUM6YbaVFcHRyZ3nBiS5IdrNjdxYegYQp8Uvg6EWX531+nZHooDuEoc3i6Ur+y1nO
vTEawFp/4OC5rLYTRzqMLzP/uZ+E0LzDQdguP8upWU/HP9PncN9Xbr8S8ahfASWiQ5W5TYi+V3n8
bvmOH0xcj9Lufhhf7xeBRfj3phhzgu2WvZcefYGgMe9nFFUE5kf4jRYT98XOgF7PnGsNmafsGzvC
tvgpxpOjJmPPe/BpUWNuwJ7iiclf8NPiF1MRItg5OTVXrlwRK54bQAUJE1I5wwUX+6DQJSlOWTiK
5lpEnWzTHt5h6dJnXL+iml+zY8ygPXbvqDt/z7yE5grA5x3NgjhIQrYccdfJCbEgJtON/wt9oIEm
8xTFTlTRM6NCe4Su0i1kThSg2UGD0usCiEZGgvutNCSIJObMYCvAaE/Z3pcyFnX3bfbzEILtUy/5
mWzqw21fLu9bzPDiMFnTTxU7RLOPwxIA6B960Zf7Yuw9l3S7vjDX1M/fY1VvC0I/tlZr0HUlW8hz
m6265XtB8d96Hz4GfmOarfWLcpXbuTNYpN58eccuCdHp7yX7KRevRbftAuY5WyU6M/8vWUjooFIn
5/xLrea97csfPC8niz6/DMY26Jf7IBxWyzH2OTIFRfKe3AXRJIg9LRYkFAEi6tps8E/ZmFe4PAQj
lIzmJj32CYc3+575heTCDHqcsslKYuq+nVK2pW5B43W6jUeIzasIlV1gfW0UBJ3nUPq9/NBDRMKr
tDwqwAOOMmpz98Ut2dBHbRNhWDZEGq8QeUcLjgQL7YZjd2lL7Smeru49xfZ4eUudx9glnpUKLjVa
TWEbn2KaKfDo58sqDzgxFUBnOBRNN8MMafplonIcelCEBgYXgYaY6PR1B5MFz8fM/RJ1UJUAfKQ/
sD/AopO+mfOcnYhIpQ8iiSTvWyxiaJN98M59krbCIqlDvE5CrHeDPS61pU+rc9uAkpA1kOOQL4Iv
6AEY4bleOo+vRT6YIJ9830AknUcVBpFLVDxHpZ4JzZ0PlcMc1fF/EZAP5LurXFA+t9PMTRIHAnI9
OILQmk6hdBOrYcLiKJx3Kz47KddfrLpH2nziN71RSxC21MKSJvqIs6qkdZWBTKuC3dtsqeQCtQVI
DgkFrvXBeSvfxpl7z30JcMsABr6Oh9sk879uWwtaz+djvUZjK8UBO/tNwsShRQi44E3myCWO6TkO
kFbL2adZuHP0gX+4v5FLQYe/4ATulbXFAPMERFbIYYlZATZKIPuZaHnOgo8QNMaEo4zx8X2iZ3B/
hLfne5F/fke44CU92CyIyBIuUchzz+orCT0QuGNxR7WntmRKTneKAc8xWVvKffEaofaMFMa3bhcT
fAqRIX3FT7+SaMykv/E398d0xdOOwyQA1jcXKF94DjYvLx7cCXQNxfPPuS2PcfUFdlYDwkqCWFJO
yp1aNzWfew61lbwSUuvoM7df9RIGqeBRzDNU8I5gdCkyDZ4D3UuH15vHsfJNc/2KCPTTl+guAnsF
l0eEXj12F05WHMo5KCgIZwITQTLU68sltiZzypm8i4fGIQRxzHrggmlg0XHkkIW8mIPWxkjNZsYF
als5cLGwSna09cBL8o3DadBy4oFRAzIHx1XSDkrdV/zsBUblvUjN1mN9fO42y0Us5R2deSmghvQ5
0q3DGsvi1EnhgyblG1/1mH2QIyab2vBaeVOki6g4CtI0yAIQ5Bgi6d50vhy+jywgtsuK5VrvKCvx
/qxKAyxZUrQT+JtLucIG8WsVngX76fjYXlA1kFFeUd/qpdcd6mIm2UaB0gk1GfwP6DTKLnDAhGPD
g6Mxf6YiwoRnZhMygGjMBAYGjpFJZ/WSC3IB5w0gsUHMFoU0CHOTvqc7gBh2SpAUbC2B89s8XS7o
fOj2DrXUVNaVts1NmaMWyp/kj5zEwY5QV7NwV119Hgc6BXBDqRw9aGKtkF6kPNVsPufHxCqv0PZQ
m6eYDakAPP4ISXB79LGm0YzEITnCxRICM2qjON/WryXY3Pi4UA7+6i+rfGvT+PhNHCxcO9aXZOYh
FILskvxSjRM9sQ+CDPQibqoPU4SHZrWCrAQ7JyMYbaCOJ595yJtBDtRMVrfRoSUw3wjuomNB/aW5
0/3TATVhKje1QAQBNezG9hsIBhveDLhTvgHLxUH4g/6gienupHQmoJURBaFnNoVSjNQfik02s3XL
RsM5VWut/goF/Gu/XYr50kvlcdBH8NDc7xgcepseMj4aWsW5gNi0eEWMFzdIXOA1exs05an+/Pbj
Tcss5+7z4WVEhMj8qZg4KRoNQrkFfaPq7aVmAvDzRLWoN5vrwyG+SBxG73bpU1dBd2WO0AC+lvDa
CosIBMWoXLQT/VUulNbFkn6a/ElEFQhtA4ohCODYMygRmfUVmDz2k6bTR5j+BCTfERsLMMX2lLjU
Zigig/xyBZgUFp+GJkz3ArHysHmmzHp991OWKjYyGkBHILBefkxCVBL3sk2BY1P/Jk7lcH9sX7w9
GvhjbgoYC1MPIBdzMz2QnFujKSY1xuwK6/iA3k0EQacNpz9kpueXDZKI7QcuDNdwO84I7D8cVBC5
e2tctNsQ8IFbS9eydpjYn8d+6gyvLaX0HyQP1Pr3tn6ZyBDTOwH19QAw+8+WdEwAx3ANqUf2nWrJ
bpEYg9uyjE2ZumVutDMDEg4LmOOLPiRkmtglhHDemyt1hftCjCobF6RiVi4RDEpEAgoCiu0B1BwT
Z+Y0IK4xfhA1Cv2FgAl5yZD630HmLMObcctNFg5mpxOLXwHtg2OnNgenlPn15wpaEs3Y4u0xXXpi
Wgq5WCelP1Nipv+G6OOIQgGTFRyRfGbDp95SLN6S8UHsugK6R6VzHs3pSgRo1U6p2ZQ2qlRX6ogA
b/3svTAXoFQ2/zC4KC+97UkEkRcOYchYpyYkoTuA1RkdLVyy9HFvcGBhUImfPD7M/9MT/C7Uc6hE
dF5pzA9Vn2XCSFH6ZYPkS8QWwn1mFB5i1K2AmrEBio8snAbcBjpARBAmq5/PQ6Htd4QVS8MgMZ+1
Vb3h7bJyc3qtQn4c9CFDJBIPcaqbmz72GDQPa5ygJQFpI3MWyQi8FAI9G4nsnpljdFElF4MRHqm1
7go6HnrikE4nJqgXwPbwM+rz5ZgaKSeV+5XO5qewUZU6IU6FpOyZ9hB7u/ZSt+Lg5nEl1gAlISbG
W8tOt1Ck0VZJPz96mLU3O1fmEtxyyKLBtJrH/zdAGC7yojj2cybMLIpTVYj0LyNJSsAY0XTV0Xtt
9eIEmJORQ9fFZrIQsm4sF3oFUaGZleWjCJpu+plxTn2ikYyQNr7eAKFGGqNxvqlnXGor65yanBMN
LpSEZ1imb5usEPybD13IbAo2VIGtbm4LpTJ4VQVY7gj1F5fBIs97+ueCT+I5U0jYxtdGqRCRXJ9M
pN8117sGHp+6I29OLuyaznrvcaTwKRrXw/UEwA7wjoh4izGySAr5iuBaLVAqEkFWPj8RgQBhyNcf
LMmSM09yMrl1BE1vGjHm+XJ5Ox3WK+IU6VOsn5zJws48OJGC6Mu9v4j5JV5JXuo31++ZGnBnsiHe
3uxzj2xfMV2nwe2EcaaGKCrof2gEch0l2UpO/fh2pShMfawzS8Qp7uLW42LN2/iUy3IjHkHnbls6
uPQ9TtdOiwE1o1Ah3OmRogSt8xLCKWwlAFdk+3sGzQ0oZlwBD4EO9cE9HjnDsXrOfQaDUE9WyePV
nNnnbuKcqfbDmYt8+Zw3USwhTkle3WzKsY2dZ4weJIcxSvRo5wFMAvYGeEj0/Eem6ILA6kEjYF0a
NBOAJw2M2qamWFksw+/55oFMNshNl3Ion5rO5UocoWNq5iBY6eUw/3aFNtM7rXtasNawkFWviQZJ
5m3c7b/Zat9Gm95FIfBIM1gJPphb0zNZyLQZAYsUYAPU26qxP1EKx/FYctqAdryUVyAZI2s9+x2s
snC87WzgvzotHTjUClx5jWG7eWDT3sgtqeARnqylLwC5wXWNNAqJHpqnANy21c/rAP2qO8a7EEst
rb489rVJALRB1mw5wWxfJnmnP8T3nf2VCc6bRyx4rXjzUKbzYSZatkvPsO7vzRIJX8taoqkALR+n
D0uGlII07sSrsJe9ou6EPwFaucgjdFTW1eD5RdFGnQV0SqZbCFCgS4M3twskjFSq5pRdAgYEJjLW
g5uTA+jhFoLMC9rCBAkn20RYQsUdFidbwvN816exTRtoGLSKMVoPEFgBHsUlg84NnuhckQ7SpRmA
tjVnKoi/knJ4YuXndmR2bulKnR3c9Tnom161AERGQChfdm3HZrKYck5PrhyoIvr6s4WiGSCwcJUe
/3YOnPkVqDkBey478+mS1SJGVbq35RccsNGAGdwFN+58V36Ws4CeqMKYRXwl/4vmdLHAe64HK8UY
eD8BONMxmc6y+q1KVRrof2PwCshnDxY4fEjhM1FdnDXbr81RHZ549lcY7l5Wf584r52w0kmi8amx
Z7v9l3Oxevg81L99c3YHvzjq3PSJjmSVskXB5W0BuKdPiVg77S/8uY4fNcyBpALGi2FukuNDLFbf
9Gnp6X50WLjDB0w19fs7b0M5uEXZeUyBJpjrzJfEdOPVZ80lW3uyGK4UFXzOCrjW4c8ZmPj8tP9+
Fupputu3xCYVKBmiq5tHrNPZWt5+hlqheklUnEdAgcDlCJxP2dm0u+k2qwC7Ya46080zYpaAxP6/
sVxGJTK+nB/AYnsKEESzm+uIMMFOGxgI/3Hisx47ws/EFSr8GpBWOnGR7JVqshhpu96WVuC6wKT5
qV16jc9dpSfo2GPYdal6uJle6hUuv51RuAc98rYw6h6qj6g3Wo3cG+bpstcouTyXlRFigISfoa3o
t79bNGzNujDnujtFsn+xb22Gj/5g9OxDxpWfRX6fHp//tKrIfWoTWZ0E+S7bdCcY6A3soV0Rm9DU
MfybBMBaPqqyICT4tw23gwO5gzALyK/5VvL+3FiDirjFR/QT5tZ9r+yIOAb9+/uqNDIrYEOGlUr/
71i7QItH57vPRGZT9thmOf207ORaex2RSJCLdBz3rHGKRwVJsvqKqBRieA1X3kL1+K5bGJVFiErf
KKqzFREbiT/amtwh+HqIi6RCCANFAmc/Rvsr1faf5+JdLJlzuMCAa0bJlPI85udMAgNkTz89OTkV
L2zXPhHnkdnqT17wkunt0nrqBosDwplybD+i1pY56+i9M3DvhYmOMxMXCEsxYHqnBXHrb2AmZC3u
qzNGY+QYFzdKHmzYul2SJtGabVEc1GfmZ3nbtjQESue1+qiVfUBFRwEDD99AGFoO0N0AJiQs3gYu
6wPG2p30dtVr+ZaiizXU8Gi0LsScY7EeOq/1I9g8rVofLCHxW6Q283QP4BF82dMD1IOasCaQgriZ
BugTUesaGr2qd33IVKpTvbIfPv4moKZxjXSAjcfnjxoTTNdHCwoRSMN0d7fAKMnadDPzFa9YbFYP
/RPlPw3dZeexqNdERK1YOMdsQSgkbTFpzOtHNkzwxKNwfV9LJu0PREkV0NRXyquzYLTOrJuTYPK8
TLYAyg30CBZH52489GOhl1676HU0NrRbuJ4BdZ0dwNNJ/tKaXo4YEm3TdRG8fqgDeYD/hacHOz2T
9AdIAgWS5Z/dJmAPu78rQAuCmhLeglLdILCtXwahgViMYdzV1UBXFn/AC30cYtdwpxacHLnpnCwV
4MeSkoHdWW+A5sWGtYmVfM/8wG/6cb6rDgdXe0zQvdbqEYOd7VdR2VuMqflcjTdT1fo6nXHBAth8
W71NsKKB6jSL7FgtxpBCcmPo5kZ8WEJU86JSKN4Nzxy3Ab/JbOqANCzArySn5ElA4Sp/alcms8ku
dMwott0KvIdGEoI4i8/stbze5cXRRAcRQX7Qgx2vzNEbnwhhzohnbwiy7Mqkx04R/NeusuO1tMK+
43GeIyUAuuSeWjkfR+QnB9iPV4T01pytFbAwfss/YKas4VA7yPgQ+okPHU3HiwJI6Mt7wsG0mH0G
cBvAuQ71eUCtIyMLylr7095G1hpT25jOQIPiTUIAFM/Ybm9H8l8PkUO9PvGhM+3ml9aLg6bqsLmo
paS6Q+gg3m5glfSDtwrNZkok4BM4mCEGBk+WiX56bJxP9PvMLKxK4ZAT5r38Sv2ht2NjFPR82D1s
7ATIxVifjHUXtacdI+tAsdbmVs/mCRvfYJpgjXID8hKmXOHlzcmDNu7zSo1HE7sGJNsU8wct9/ax
8bHvHiVEILWVnQO8mevd7u7sPiqYWDal8OETXObypsXWQ5XAoWzg+YkTgdZssOh9PD3e+feUOg5I
GWMcZZJRWqDzmAIVEO3O2Id7EWNTz62ibqcAFTbrU+3UV5DQxLLwpof30/sKLvhjO6z6srf7835+
nII7SI25vu95CGzqB1t+LxX6vmXnSEx2Y4ITEOz2PFaYkyHiYqS8R3nLZt2c9cEve+iV+aLtEdpJ
x6qLFihiV3P9uRvi9KSlpaCEVDpcCAcw9ZlNArMPMGQeuqLrb/AGS7R6uJ6yDN0PVFB0DhBdUBFt
7aO5Pgh+2a5fM5Y54wmM2Lhz2bsTnwUyidX0L/NEJNDgui9vyJqzMKTBKoqhyXQC3F3Vsk0ciWYn
/hb662t1nb7CJGRPwMXbVXJ5UC6kQg4OHhYxbAVeCgogHqiqvHckFyxSXS9f2lHeUXhCwhTI+H1u
ENNPd7dF7ZrQMHPxOQizTaHnDoA2rB72MicmPwtmNmgkDy+6LeoB1gg+qz6kBrOpTKDQdMzUep/c
4ITZAyhhz9NO3tdOxclPbSUNs9CB2FAHgeQSbHAW18qPQzqzke7glinreo3ROAP97d3DSYC/0vVJ
05bEcTNfSLYQ6TImfmFTpLnk1wEo/MV7VW3QEopdsEMx6PUbe3ZQzc3UGbI6VOYtR1ukGceL4bll
R0C6AnNcSorXZJMdqGPF7icaUyF0yh0Y/E9UemBBUkQb/kUXUjTgniB66QrpNOvEqxwv2Q2+FCM1
eJPL9w6/AVKUB2kVvq1i/XwE0DWBpqIOt/mKNbZonLEFz1lNtjeyPVlEAqZz+DUAfuPgDhLIYcuh
ObBA56heff+YOA7lUG1KvAN5S7Rc5mtlP3VBUjlz5wtertABw4Fhjxj16WVoor2pZ8FrxWYLs7PR
Bdh4hTHbxCFOmyjHylp46612g3xgRmFGHe1mZgu0GJugv/Kn8YHePfTcK0yx0732ZBtwqUHRT20w
sT21xZPiYKHn4LqL6jEkG3mmN8vxZTcUgHO8lTUm6cwu1wwK4oFG4t9H9ozEBMRwG1RBuh55Kecv
ck/9Bn2UfUUWMRQNmuP8OnnoTwOLndEuvsQAJB8GJR8kfkH7odP+9zJ6HQFatgLg6TMoEr/yHvPM
v2rRMRlBOW9mQpT4bn9n2gA6Ybd+7/nzcxWbo/1nOzsAAa9DwptMY+sHHoZil/vYFqehESGw/kF+
HdEPswPQLTRVzP7Q7dE8SQdBClyuscupOrEaSAI/JV0EdEgbcKkq3HZw/CWmxC6ugMMDod7M0YbH
CUl/Gy3YvB9534CHtyDCmS/oAnBtAC4eMD4UaPNKA2v+dsBycsx+Cv6ciQfu681Jl1v3H4cPle2C
YwCeGd4nKBbDDUY1EGjqWi0LWsQIEEwJsAc6ylr3J+c66WuhXpA4Y7Z16tt5gLQ0pC20FMDy3xWk
ppKNwKFerqe52h6bJXIl5nw3gqywFxSe54oBwOBxCrkM4PrDwJvRHusI+saLRgebj1sY88ahdeKR
1CE83hypbyBkcphR2mPbQVrnAmIfqhSYKJQtpKnd6uygJb4ZRr5/4njtFJcviqZAQl6c8IaXwYPy
ClNqtEY/cjtddKwAeuZL4Gtaad/1b9i3GlxH+IdIm3FKxr0mdt5v47F87pUT5LsjnzfcjFB7FpwA
BHN0kQTgBrJ4RrwOgIhf9NbHZnW7oCpSvJkY0+Y4gQVUaxxzsfQBojffjY/STc8jaZuubgDqdlCc
0jYocYnhRGG/HFCXHr219X0zj97u423J63uqoSVuVvjEGg8NDUh17M8x3rHmHPypWFNDoRDeQV1i
vXg4HHA4Kls0IYX/DJS0O+IYOHiSzvxDYN9SFxCjxBnEvUzZvCFNwzoPUP7g8BB3Bm6og3V+Rl+7
pT5DY2Z9824YsitG2y2AAMdbpgdgSA7bFFCGYwS0rBlsxNGaVR1lI9QchQnaDP0sI6GHQd/lmFy7
kcHHTIM7pOH5CgllI7nyhbeCm80OUPFFWjAUijaD3OvimMR1vmtpM4UZ/pcVan9QqEV8fse+tGkF
QlrlHP6CMAulnrVgkhplCBEKKfsZTMjaaA7P/S2Y3/zpcmIN9nNFG/4yeOxEZx5rRNvo88uNwuwc
/z6W/Fi2REiGxoLZB/XQKseHdAwLYgWgPZ2485cJb/NW2/iHa99VNVfxhqW+zJaFyFDsx+YdAjjA
2/iUtRpzFaWNH+nYmLftO4Qyyul2vsI7fnv8Iuqovs/jBWis3zigznALZ4R7AJvk1gAnj9yLEjbm
y0X/bxmbtPCCWdBMaZBCKdkj0U9xxhuyAGq8gMVUb0e6cET9au3iM/otqffFTONyz/EBUi11LYC0
6QeTFUWhKCJbjTl9W1/I5FieWvgJYiWAdM9N6D3fOSBGtUGFpY4eV4kaxQi/CIOyITDyS8xK7rTH
Il4OMcnYAU1N8EL47S0KYkxT8wLIdLRiqVNloFGJG1Ch5n/vcMxY2bNlbEM9KvdIjTDq3dgkZNzX
hV7viHGQW14ej3/kZ+vHAoI0EFSI8dROpAXF0iOTe4k3QXGjaLRFCw5dIgpAKcdd+m2lwZz4HMGq
8+NoRWP5Cqf2rlMvG8HVXWHoOg3AyU/bBe1T5FR6XL5htcVuzJgh0RPN1+CWJ+tMXr1GP3UpYL4T
SkWyYPRdpv7z5wvXtABvSZ1trPfLb49BSMI5BjKsBwMD2uuGbQ8iGAHL5ZKEW6qtmUV3eYfXTAoo
Z+J9MIgx7hsqVvE2PlJhLeEe9rTEoCiziisL1BjVqsVEqJ18mQHgatmgFtPjeMsdyR4XBrvG0y9r
Y+KNt/juUG1OvPnqvRj5U3oAy954LXL9cVW0gVj8I/vcc+qmn4syo/oQ5WfZ3HdHyXoG94Dy7n5o
gCfjaXrCijIRBPrDA/kltQW/mSj03xnxDVTaETqxVJHppEpHuMNM0+Y42KWw0kGlj6e01kmuac6a
M/0Wxjbhkn3tpt+pSSqaXJOfqbDxy2yRdBbTCVXH4Vgbj7X6ZwYEiT54RThgtuk0H6hpYvZBDf3t
0pmmglcjx7Oj/tYIFNQTE+WJgVawcCUprBftCHTnsUyiWb+qLjX15iNTYP4zCKnIOwm89NdHh/zy
AZchxJ+UU/dBKoFtSpqjNsSZCrZwbL7YrhF7pYy9zn/oDUsBBkoeDNdEhSyHv/QFcupchTNygQyM
6elyCMdCqNUbyDOOt/Lpa71g5BEdlrGPADXanWwm6sdkHwZUwA6EeW2TLrMtGuOYZEA1HW6mNLGr
oN4HxO2Q/RWVg2yrkGgfkh2tbkw7tRxnM7XGWwAnPktkH1NRg1ZoKzOkFhw4MoWu4ah4N95Ul7t6
mcX2LT1LspEsiUbZPypgZ1EhIb+pPbQPCpOCMSj/egUYBM0eQqEJ58u5vQzIeezc09hJyS2Bwpsv
/gQRxhujNNEKlSvM1jBgg5L4g/3geFkDVm+19mMqVrUdk03MNngGLKaXgUUKedvKKypNCMYnHp0I
gMsZrWEPr50db1oK2N6ITmQW0oWMpc7EWxgfvg9jhrp+PDAnaE7Ka0jN1WABo/1W630Oix4gkPEF
ry8bMeky5DyUVxlrbqxL7fcwnFL8RAoCyDxkRFi7KFUodlUcOYZ2P2iPwbme76a/8JUakSXfkMK/
Aj4jMCZXCPBbkX68PBAFHxOi12p0fYV0RrXbaQSuGgsNHXiSKedzMcuXfAQJ69uuaNNtwKSuUJyv
1043JieogOsI5z460/W/mcpxY4aIJcENz5TBGgmnZ0TFs2QEmEiyD89tVywHvF7cfmn0dOz+xvxr
vrYdKTsaUpzP4ceCZHgcklanFYgUAJ1tDAsnEesbhSsgH+XUa68Ad+jP0/piKSFG0htTWvIZ0hUa
t1IB2oGWjmrbDjtxmq6UByeNiwBP+a/hKAs1GHTK2QLOsyNF/Nb+/M7p5SJyCCMHhz3Q41Qp0vVs
EM5KFdrDiC2kNXkS0kZMdfs3l9WkDTQJvrnEEFPsuVLwOstrOfVicjJBnoaOAeuIZK4nGR2z2bNW
J5kDgOPCzwx26GTe/cvDuiMOj4BUTltG/N2QlItvKphaxvdPCcnm4POTR3P3Ive7SBc5JD5lkhB2
HK2gHvCeIZ/+NAfM4efWsLWY2nxxfJD8bAHDRett6jCtXV+545cxsHZveKelImQnWn3gtcd4e2Xv
DqOIMFGMzBhMe7yvtF42P1f65f8RdVbLjWvdFn4iVYnh1iAw20kcuFEl6URsMT79+Vb3v+tUV1MM
MkhrzTnmACaCeRkkIzneG6Yg2L7GaTC7zgen6lAEzgcWDejDcG2bL6QDfBg3XDSv2u47C9gl8fOB
a/IE++bBss4iG7saa5bXYqMGJLutnphfGTd0c5g7jUKhFT5TVaKE63iJ5IvvnU/oc9Cz2XCL6QjB
utgyIWROJAqjgDnLZkGSRaYaX+LyajL8Y6StfHV7xhQ4++2cdf+G7GLHwhPDn9gSBhgKRxKWVs5T
jh7prDts9fAOoCNJyDtdnFARoDXYl2U/wpTDxb8eSz49mCDAc3mdKYKrcM9OHD+IEAIfOWoEH1MW
E82ioiWN2H+CQdjoHeNlE2mvbPTxlzH7Or0ttQ4G6Ngpkzbp2+S8FZ/CGxKH6fRXKdAjEp2yMvDK
6uEGMIHaS+lRlWEwid0fu+uKIDOPRgA5qCcRNWEQuTGvnNY1dho6kpVjrmTjAOaZRwkiVOGxJGBz
fPOWK1QiAyOUkRH7AsUEO7YtAYz3ErNEZOeLIM/UP2Qsvzd3NkjzKT2VbcDoqQRMI7H8rrhdyOdL
PM+mwYeJjm064dHHt8LQgjEbSxtbgD6d8lfnZGxrTO+arY79AfUJYMpaZlSxC9eErQP/Ij12Pgvq
QDpJBLTGOkJBI/QmqGCxU9wK8ty2y34R/VkvD8DBF4Zd9RvLNF1KaPrNfcYUmJHz1SKSiswldIzS
B9dD55yWEwo/yq/mlcJtBK/8wyDGqV2Um8u8ocJm31pwUFQOCztndORSlwkREKsv+yTTUzxcMDBB
t0RkB+5TbO8YevMtIHzkk+SzWdG8TL3L7FecB6DunCNimPG4FwFMqwE/A+CRaYIlFICCAZxk5pms
JVeqDg06O3Vt1Ehxdto6/OJepUEF+DS04HNKc2ov1c3H3PnpXaOAupfP5uIi0CJ3tVhLu9L2pd2s
buio6e2Rig+KV4dnw2ChWj3YNoGySRixCX4gpQLriId0WFHG39BK8nXjipz6j18N6Ex/DB+1kC1g
9Ie6CLY/AkbJRm4VEmS6zU0PZvIDEJEZA4Z4aOtozWhPooBuaiENB8yQAsrC+BKMPmT9hWJQu90f
6BfyoSdACqcUknEZ2Oj0pUaw0CzMePkwNqU1YX4n+Yz/oYFAw+vF0NWK34dXZjdquq8ZEetB9Xjj
lXSVDzlmwj7P9NTRR+rFhCy8w8FNir16n08YjgmzQunFjqitRBRZgs2aC3PYxvQLoMJnvEs63iZ5
J17cu1fITEiTxZEGYxowFnj7CTkZn46y0ih2Xyxq3W8wrlO8112xuz6bt7JxVczZc6hDsrBWZyu6
Rp+ST6ifMkNeEQ53zPGJYBQqq2oXVS7cjiY7K2yjcDUsocHeWdDxtOVGPAA6X87ORviI2FfQFsKI
2AjPGnUt9pGDfpYnzxyCnr2non2w2r2cAoXoJyU9awp2BiWRthvoTxZnV81NzLpxFI45jKyfHPVF
Gu/9whDJeSZTAUuewcDfjdrKNRx4xxldAaarEABwDQY3mHHQwyGEmtPH435KXIwWbUzprF1QcPa0
PVxfn+hojKFidQ7k4qsc3/XoFybcmJFwUb+wRRvsj1AmbGBFLOpjLJRiX5BOoYNB9OILZsnNqs9w
wInvgk/oA34GG4Vx4lTCbuVgngUUFr+PwCLRWqUBYDZYnWMGHa1HrdDqO1hpuCZCWNOjANFZmN3h
NanGa5+z3o3HmoIqjH9i0hZ7uEdJykYFZxoCXIpI/GvAAeCxNOcOKnHiHHrzFIFJacWI14G+K1oG
5Gx8MGyMCLPxP9DkLNKGreEEy9OBmI8+Rt0qjttTkTguoeoZxpQWMxIPDgZfmIEFrINdkOg0ExyB
YAJiOSAYkLPJTCd95lOFiDNa8NKhEYbzNW52eb+14+PSe8gkl243wMlusc/D5MQr2mOJ55uKbDxQ
OSDix0s6rJo2WPpdAu5OdkiyUfMTV4ZS+japCow4IDLAyDy28jrcmeibTguE8uGAdNmsEXe6mnmL
9qGJT56IkyOvJ2Wis9IeMqDeUY7caPhWcOapVkt7lFj5Xgj4MaQ1GeHQZ8OgfCOwRqgnB7hEE5Qu
EZJuz9ixreCxm/jTodrFIOYZzfGCydllsH31LnfuRJ4bTm4ozLlCDuiTynts+W176OhO5m1vuKSz
zLuWhg0bOgYE15TIz32/z4FqJhHUHF97w9NQiHIZs1uhKeSTfWUWlR7j2TMuhrT61d6tZ0wRPBm7
xvAYpxu5CB4pszvrLLl46XMfiPdMdNUvFYruB1i0EsCfMxjArPQr8XNY2VNaTBvrgM896nakGIGC
R03AvJXntoIKVOSkhYHCuo58ns/wDOEB8zrEu0iP81UagOpRAMGRDN+daYWm7ooEy8fwql1/U61O
DO2yPbIBG45XHJjJbkx2UNwW7wEPnnOQ6U9REY5dBYStsM5+EKBCDjTV8029twWWC7vF2Pa/qbOS
4V+vQBLCbcyu59uM5bZ4oEen6Y3E8ObA6foyPUGiQ66IkAEaMBRBemE6adS0rWAuE72FfRdNiA9j
jgZfmB8fra1z+3aESSolE5geVbm8jS+PC6SO6hJeWZy85NR+QJXpvoCGfRoggAIBfrCbs+xz7jC/
eBPc5pOC9bGbUEzskK8A8/Xb+Zo+o/LKNm7xgn3UF3Qb7SS/4e9LytFI3i82DAMzNgCK8pakf6Dy
syNk2r4BG8VDElc9PhgXhgxsbmSuh/El8dOgOSyHh/tQt+VO/WwCZM3qDvRtP+EdheApgCRplrcU
aizLcReIDHbYZdaJRMI/EL4pRnpcEgFNatg8z9KHnDCajM7Fs+7LvrbDTjfyqNvtA9p+fPN6ZLqa
T+chJe/p8qdCIwlJs56vmLMW+d5AJAKB86lmc4YEjsE6DlsvFqk+RN2tonv5KbxJ1Xpd3utfu9iM
WB8OG9y8y+GjwRCqE4xTl0ReB2fYVXuEPG6VKMoFeRIhuwEcyRiGUuN1eGqPCc5tH+qP/tk8T8Mq
fx6ajXaGSfNke5ob3RqU3m/DOQcGXwPoUxTTYpje8mXt4c2mbrwet3hiUaxbQluVs6D8QS/8A2sC
ZoZ9ITZkeeX0lNX9eThYOKNvqnfooK+P9zkRVNvh6XEpdsMX9namCCZPbsRY8GmSGHsnzl34Pn6Q
vqG5GeOANQQcF7ntytorPiWp232T04z7nvEaHpTXBp05xmVoSILY9KDbqqiTkm3fus2lhtehYOjX
HWDRNZdH8MUZWlBPC+mFjm0tL4x48dmjGDe+lvQc2dtWWsUulagiMOAw3X5zJeIwjCY73dhc6a8L
nqlG/lbtB3ZaAWGaj0Nq7pzxux78ZPBJscZBQlb22exFseA3GjBOntK3lJA1+lTmE0hlSbjaVxci
ZMFJmSt+gVYi3MTSzH5iz37HHwXp4LDPuCqna7GmnyWc9AB5aa95yVW6KTf1235/vA5fkHj/qWVw
LXW+uAqhtnU9HTSYkfpwgVrdXf+GFYZoSLDgDjcsyYLh+kGJ8W3sqXZ2YKRCSBpvWKgucCp8x3ap
AGaQtA7C/Xo4q83LxJB8lZ2mPafB83wk14XmDBn3ADIJYZOL9Uve2bvSk6cVjO7Dl7CMdNzOJcV3
z6tnM2AnsGMfSsOm2VASLlB0OhZQUuq3Cx3yEqRPyGbP8ZOxosGF+unHjff1Zt8YYIK9CviAhhZw
QhcjExuwLBAAVixcCKDrY/sIzREnbACC5QtC+2PDt+jruL1xtorTZiN/sPFUF5ac5Qua/5Zex8Y/
NeGOlKWE2bcf0JldKiDEHwg27npANfo97G/fuJgEQJsX0PcGNHuF+b1vnGIGn2S/uy8PjyH+HjAQ
NHbkBRo7hZmGtiNDwWfW6WfPbPevuAiZ29+J7ajxMqier9KF6JTZ3D28lLGK4xfvNCzD77flYQ6j
4kS+0f/aDyUMAiGhbBPms4arbqgeC5jGG9p2lOgfjHodeC79q0LPetJPxntaFcictr1PYUdZjp5m
XRAQmXoKTLJ0oxFAJT1LFN2gbeTMcjxt5ZNd88Co76VB0vE0vz6u+XXAfxOmgbwZmSBz5tir4rzU
LhXTojO1bbLvYXxmROwSCvzXK5jTnIkt2x2eI91NmTbt4FnStsOqasE8NKD9sfju9hKuuWfDi2+W
1zrYZjLZVX0piDJX9pPwHZpKyLR0N+KI/UOkp4LnLxLKL7328uzO7mzexj3TYUpF27Vp9OFAfUUy
jv8k/axDa/e4Gi+Gfl3YEEtmOasSCxzal+SIqAPfr8glbdRJGzBxv/jTtxu9AzXwjfBJq0l0+uw+
exij1CfxMWSQMW7s6UlTnzGQlxfkOM6pBTm3g0V9zsr3R+Y3v1Ry3UhSS3xLsTjU7t8d84OccSZe
MMz5vltaMwi++OpA7g2wW8SIgInbO2md4EGstR5G3TdAY91lyIgrg7ZO/shuznPfQ64HjI7fJT6C
5xaDlFv/wBTtDucPJJpwgWxHC9ndkuBxZ+4ub5M/YDjx54QZ8F3X1rm1AZgtn6uXmfAKZr/rjPhV
iJnfcJmmkwp1fm/sdHxka7SfL2CmlAjpR6W6hQvbRDLWyxOx0RbTlfYDRgnxtJXL6cAJhO35T43r
0tV2w3P6ixUZH2AMf/Wx5R1I9T1/bPEOU78JfKoPwmvm6mCoySQdhFZ0ojHxR5vkrZn8eE+6FZHN
zc3i+oI+/ZG9O/Z6XbcbmBAV7BqUMfCThnu7MZqVHRJM5TEAW0605rzdN/k9jLa1fNEKahwH5Ux9
chpQrfylWc5Nd6A7xph0wpSA2ckkn0N8XWXAy+aPwT6X50FVnR6lyOXl9EW4FnszGkaZ8iwU1iyf
CzZoOVaA80H7yx3Bj/dBR0SpHZ5wdTPftAVhGnnXt1m+JFylBN3du5IFB59TCqqC/g4/eIJuN9Pf
ZOD5KdxnsFc4//EKK/8kb5gd6YxR0FydCMbjaNrLMhweOkqWGljYk8rLpHhcQuV38QavloCRRtrq
Cfb/XqxeZxQZ+RO5pmBHDP4Sm9zfDzO6RfZLPHwWlAjVs20HoUFzeSnNW5t/gAhG/Be0ftqnKPnN
PREfvfORKE+9iTqm/xrn11G/K9OnbMHdy1/y6CwNt3g8RCHuAXii5bdmuQ5x0C8HuCclP3XG+zJc
SuluqWhWEMjky70xP8P+W41heaCcnf8s7bS6xbzv+gF+v3zNxU1XntQRgZeLA1dRYH4T+mNy0Ule
ItXG2jKeZveGj81Z1kbbDootIR4ADMSwTrRbXrUge3CXhIxdYqkCrT3IdQDSnpp7a0FNum7BplQv
sgMTwkd6tOClrTVQMYvFYUMiiwQ+JJGHBLFL+GBZwtiK+QluWJALeFIYADjtMCPVym0MSPk+EitP
dMa8iWvxreCMyXB5/mZYGxGDCCcCei4B9aR7IQrAi5lpf85GLPy1MOvJx41ExJizlQE6lZ01Q/e5
Y1NM0QWDAlCLiMotR45gnyADZFShHfjSbcDPYsPYJZ23Cy+EXcdao2UHHeYpgH+tWcBAgDyAbgzR
BHDY/pKqRMoH4xt1cgV4yJxq3CzmRsMZSdlUhRgitMkBlErTicRbhwu126qhHkqYDbtkWliMH4DG
5k0z3Bc41fOGd0UMB58Q0xjwW2mNjmFR0dluGUhRQsiuaR4ImmuAactd17shtFdlTxPMZzCnHnNY
qiwjJB7CTQ0PRq88oGJwqe5TaT9Huzr28dHBoJrCf5Z+NPUl1F4nvCHi99x5B7awx+dehZV7WfJr
Nd1l+zBblwdmLFAB0r1zm2xXx0iaYl7/BHyIwRjRmq2McsMwn2wOMkZKsjR7wUNZQDlR9ZzpFWha
MziPXkmMhrqdXhEmxWh70cBTU4v6ANAbXV7MduxVbI1P8g9TQCoY7kgTVYsaPH/C0QL/qo8jpBkR
iJ74QuC6MBh6IRbqJToSxGMywHZDKQC4fOyBCqP52SiIHjD88iNFG5hxIE6Ht+oMcJFNyE1u5RHL
hj1YJxzOnvCWLQY9CbAoNLUxiMsAtWvtlfrqJ2SKyhyi8CJufbHS9QVAm+aLmTUB0UAakHt4AV1D
hjxN6+mHlQEzShzn6BikFfC234KC80GBxj++eoKZ4UC8wwmAiRAy0w6A9oZdgi7awwYdmBPwhS3u
SmksZAyID7SbELk2gAob3GEXCkoLSS6Ya6B4+vnx+2BWTvbjY7cIz2oVJzPz7LDnZw8WAXrq2Ew/
9IcYqrMQkF3iQGpmPHhsNVi0OsPvxx5wl8R50MYayqKN6lyogvofGCBjoGF1xVgGwivKHsj0W0ik
focL4YyFemh9jPJN/TekfU8APmkQAVPXVn8AfQaUsMrVZ6cENgFMKg0ezEL/wn3u5I4+5m110nGg
fbZhzB32UrladcE5uM2MROw/iXDXiF6YY3bMbRT9HRYBo/UmdYAWILchwbRknOYISBmPUfhrWO0W
ywRmlJK0a8n2bb/HLChO5almpyBBqjqZv1W3naM3DVLV+Nhm0OYiSqqAEmuVwo7BJx4eIjTj6I3M
q1hD6Y9P4HphB2TAZOHFi6HaOdIPM7IMhdCPyGp2FClK9GZKVA9EquDThHD4ZmaIaAHiBXurG7wC
jojFzjreAdtQe1Fps8gxfKKYwR4CM6gFuQzVOS6+YOJAi98pp5RRrsBA//0Q7Kz57Q2mV7Q7DbMr
TMmqQN5ZT3OxITeJdh+cUr3UjP5ZNMmdeHVYm/9SMkCPulcaM1YP+iSOjOEW09CApZnM6kbxph30
LJzDca3ftd+03ewKGWjPawkhhjpoItUUBZKoR8D/3pPllc06u9TP/O62DzEZTW8PdIQQ4lBHX3G+
9ro7wy7zKZJc4H39D13GRg/sgxng0xxgsrVPmddswP/x/+MfiG6wYxx8M4CeMB9+hDzW04f3n/Cy
EFz815zlJfJQDqFB29pHphGn3h9pLuFJrGVOT7DTRN3TinGprhEjxJvvcs0FdPkbe8PcknklF3bx
Qa4tFABOaRYDyECc9mtsOMg+IfZF6HrBWkuQ1DIgdId7oYREiEovl9dbFJZo/rGIWqFXy4isoDdF
qUaOKrLl6iy0e9lOodHmt/jl//uf5tcogvb1MduhfeRh4s9/N/13d00ABa2nkRjw91Hikf97NK0w
z/m/h/Czf7dovjhKttPQMTNm4h4MV/kfAvL/PVbzNR+BqXjA4++f4un//98srL3HQcXPQJi4l+b/
9VzpPfHM4pX891Aw093AnNIrEBWKPxWSihhpW5cE11g1/06RyvIjcYDeI/Pg72/xp05ihfi74hfa
01dtI+7HK9uI+8oveG0REcgv8aB/d+09GSev3kMN7lVu7oLniRv//zn/u3O2E0fkPfw9LhkEHO3f
kTRa4sodLsOlcout9fd4FbeKnxfb8Sb+1rfFFqybF0PEh7YRL82Gv/L32eArsHIzxtqBXuhbcbu+
BXX539voPZLkPW0j7izeiHgy+aX3iGrj/5ovnlrcR7zsf3+K+w5P/+6v+YxXuU/LbeJDqbiXeG5x
q3icuN+/NyAe1d/Ec4jji7fH3Qse9O/g/91RPOHfF8mnSr72i3jweBvO4unFA/+9c/HTf08s3sq/
T0bwAl7qiB3h3yfCwS/iMHzCKR+FtmHUyIcvbpQE7iKen6S8v0cQb1LcoFLA/P1HwnuC+sTDMQC5
WK66XZ7FQ/6+YN7FeCt4iI7ylbthHEdQxN9H/Pci/70J8ad42oTjNlDJ/j4lCb/8WDzlv0MkvvjX
9Mw3ywHFwcStRBbwfYsPVrxThVOIs/u/i0WcbuLX3+fH+IDTPtmxvT9X22qL/I7fyw1FEwhc4kX8
NsW+7tuBHSDixDUMGT1i1/g8AFwVR/GzYc+g+s+wtwk5M5EDpq/6hhWsG+9Tfm1x8ktcPFJYeB4g
fAS2IZbCZN9ymwK1/WaeyMfIeUjkzRfFo+z1ql9tpvAOoEmAxj5cuGpUdRVBb2zlXKbxn0wCor3n
431G+hK99HByWEk7H2miL/40g+or8hDsewgS8b7//19Qd3E4TQhhEW8u8ayt+IXbKocS/8u59d9t
/37CzMvDaR74irm5015kJFbLJ9xWitoa42OVyuUMbcOgbODmtD3J9m8ZX6oiYMlv600DqxYJCeCy
/Mw7ls+U8HAQnBeC5Io3Ob7pVgBByHanU/tcQ6ZdM8xJoV5D8n1iXqzt6BAf/shYCyoaLU+9YmdA
pb04G8V+RSEKo9Q8kMOywFAsQLaKa3kqju039rS2tqX7qOGe4GWNMPypOfqPK6z65/Csf0eDoJYJ
5i0B5R9gC01Neb8an+uzJKFHoTFem190kQhlemaV5DLaYNIU/orCQB/vjnXCasG4DmtRXrS1gVSK
tqm7S8YKanOYvw8kt7Pf00w/YC9SMZYEs9GTY08AEhKTT04yvNew5WK4QrvxO31095RtDPZZSri9
cNacOFuwJsVO5Br+7X0Bgpl7aFixhDgXY5axnjsvg6CEJ3Z1GeQj1HCkOFrNB+Q53WZsN3TrMS7x
1tqCGaTsqAsYCzO8wvgH2qAGK+3H4Ix8EA21pYTAbLQHuqLWoE27YrCdfdNtASpYhUB8Oos3vq2B
7DvddtsD+uV1tgP0DCDREwKSeM2XcusBir5M8kTCP/jx7Psb84jCj0kjBJeGodMjvlIP2RsfLfo0
2OUM8cWcmWzbNa4WOFSgqrPhDxUvEATJp+gP1U1mnAEL9TI/2W9t4Oyml+oYvvIUooasX0bEFiEU
fpjpO2zijtDiguLgvMzYs1KFJJiVzS7TSX+E2Yt1DDA7uCQcTAK5AzopIh/DQ33EnMLXd/o1un3Z
F/OZtBHDq5iYqq54cnLQXGdbH+c/NKrtOwbdI9zyj/ESXZXb+AZH8MGsGwRGnDLaLzUSoMBMJRxb
qnB9LVP5F1/kuDst2VtkHTqEEKS30ENVtBR+o+EAiykPEcYiC2OnPvM3rAfMVMf0NJJSCv2Y+oZT
QwaALDcwogAp4OQwGhyOOJ/KKYr1rRBPM+29jRiT4eN7lEdYPJA1mYcpCEiIt4BGAYAOPbHuavym
1nQrxN/gmPIOwB/9ZD8gxZhv07lEgn7Gagk9EsZkiIPlLTlOXw2uS85JumU/YPY0dk9YNAvg33yH
NErtSzPU0D6ULo+m2cBWS7jKmQF9Ew9Gu6WseX4I6yJjbPhiXs23wQGYH32B5xfUxOBUG+eWPlHv
ih6NCQfTBqycRmbjvKzsKLJgIO0hoIefXQUtaMc4HuH1aL8gR/O3GGqVrlxhzw31xjflvfEVYyFi
bEC7qWTBTSKu5ZAkSaaIUNS09DrUTwlco+6iKS///jHbRCssX+Pgz9A3gVDgIvFFOThxwjjuzg/F
nwlOtQF4oRXc5uWtTveTuTM0X7BhLHissBgC1YhONIsWOhNEtjTnBL8w+GHUQ7SRzVz7PeGa95PR
J9RVjIRg9TCQwIQc13+UzwR/qp8wxGK+Akhikc+iaA5B0Z8XPcCHFuZYnfyxST6A6WAPx5BOjhUT
lgNfPN+meZmu9vQ2TAf2s+JNy69MSqlcdVG28vXnDN+om03QqyMqAsElIt0bQYN5mNNveSDRC8uE
7AVGGOnZjsyTXZwBNDN57oFD1exL0s49vWv0wxsiuyuQZVenwR2EBTMjxkLyQtbM7j3VPwBI2Dm+
QZOc5LUlFfpKfxQFsu2h9wBmNc+DsmM3GHG6ZWR+WArcuL64EpTTfB7mNQsp0hNSXQrF1Xo3186a
s+G8Ro0gw3OsuL5K4Qcnxq2615qH8XFIrK39HCn7sT/OmDZAM2ffk27aLW+eIgwj0O2TpP3OmahP
HrbCZvUS6U8s3Ga6x8NvpK3Tn9JqQ4buaorTLeZpAAujfeihGowQcHzGZ7x/3C5C+W0cgyxmD8PF
akTey3VUMCKqd5X+gv+JDKaECnlhbkui6BNGHibjePZRFPL2QcZinA46v9Y//EGgaQRsgazeeZ7J
DB5c6IHES3eKs8ZSjdMAU1k2/nRT6K/CMFneFOahVJKg1lFbFrW80cnoNAFPdIaVagbVPHznwpgF
y+25tw4687QLbGV2Ki5HbNGU/pQXR1KA6ugv4SKTfvHByDodoha4Il6/6AY2hoMjjVDag//IaNok
YMWNsGGwVtxEAxmSG8JaBKC2LUEbxWKgtQHpaUV4g9UIaY3tcVh8yTmViKicVVfshfu/sZ+n0xjB
TRznrWRV16gw/RRC97AFwqqXNyJSSyhWzZPSxbu+Mv2BtAqtMLdO8gjMqnhCbyLp5xSluM41JBvy
mZ+k042DRRFC65I1WMs/ZnCHFKh0yDGq7JID5ucYukhxyyAlI3MYd+0pra9jmu6MRPX6H0mzboyg
415IwIDstDGC4cPWylXGaWGyP8fQLhq7vpn4BAZpApeE1Aw4BgmUMyIis3sHiFYGempBmhShOjZ4
NmJyMwKpfnCUvGR6Up0A2XbGS1xeWsV1wv2C/K/26oLPuSHEijFtWUVMFaLDRLsL/lUM6Nm9afYl
6hB7WCvteBgnMk5wS5itT7Vbh+G3iFHof8zkzpchbXQKg6HxmgcW/wy4Z5uZBhlVj5bMcEI+phqV
hTMETR/TAqv+gJkAfIAu3Rflje+iEQkOYRU85vBMpLrV3eUKoUG0a4WNozJeevXVCm1yNJFbtHu7
7jkZQj99MPLPGbTkDoOa+Qq9q4NdrbKBWfIAp+kpDsEKqKk0KFYokhrjHhNoARmphCdg93cdRnLD
OhTzAswg6YEEDF6Rwuu3m/rJgJbVDRAYNf1zRB7TFeY15K2ac03gaAbipn01Q0MICI18/qkhmkgQ
to4I2hEjpN8mfo6Peuc8st2CQDztp1P3oPu3Mb1o618j2suURPOjPRVz9KxIm7klf6ycIYYo03uc
pq/GEN6NSuYE9My+2ld6eskNuGVmnfsFjDYbr6v21PXWxZF452W4Ndr2NYJIKc9rrZT9iShVxjMN
NE+lfV4kqpaIZrz6fQwoneOaaQU+DrbqDblrZId6Gl0lP4Ry8VZoFHBTu+drIt4HyWvU9Syc1lUf
tecCjBwUrsB9wLBZseIvWU7l/aKV7ABwMTR5N3XWl63bexkIbhqzfT0IP/buPmcE7nQ9IxXgt770
aoyLDCXbZzrkKQhFs37pUdVTtT0MyG+ytXGUYtuNYNhWz+KE1UcoB73p4OjonGXCFxwCOUYVWhP4
PvoQdaQcGO4J5CYNpbnIxZUU2x+c8BJX8vZY4CFWM8mnSYLJVmcororOT4uPvJGCOYkYduJLbjkv
i/R41m3wQUIMlk3SgpHJkMfoN6U7FHNZR8JpokZR5SdNYsIfhUFVIyu4103nO6X61afkEfX4Qs5e
UaKLMwBx8+ycjZAcxo56i289Lp1d1mtepuabGDRr/o3ip0Faqw/J06eMXD/cRJpoMxv2VxxtGris
GNXD7mzRGkIWcvjBcG6JZDT6j9J87tGuLsCGldRu1eg7n2IvyeedSRK0DVOo7o95+GRgck7pZ+ZG
UFsJYO9wXHIgzGFILpJhHTKtvDXVaw58aEf0sQUB5wrMPWub6gMJkTKKn6giDQthw6Mg3TxP35xE
+jOmXGd2d5Ca7L2IpmB+0MNKOX7TCvzkEmvAoRdnI8vzlAP7OAoeRFxGC7YsHeh31m4tfddl+LE9
tPVEMWJPJbGqhDNQBneIXHKIow11aMvoMLK++h6nymraUTiQKnApozfDIi4VI6xkOoZm/5szHJGP
E3ZM4owdGEiHxaYaMddwtK1kyy7X7xNpMkkv+5IJSqzBGTQW92HAF6x3GftdCeOjjJ7w3US5JLXt
uZ/gntsQeqDCzbB+xxIN0icQqWaSNxU7fq+rLlrF2aGcTW9n/cGiDFkxmhje1/E2Z9ps4Jel7Jru
qtDkjYZrWXHQScdsuToWdtrjXm4xTMEZ3ToXqJeIzAEdU2aEqtq4TWQmYxGht7Z0H1nIVdDkYUKA
y0Q2wt8pxDNnUTYcwFKxi0k4C9sf+aFupCShh+StrwYj+85giabYwXJaDK21mpi39ZS2Zq/txCo3
2ekhzxiBFibZ1SgMjrn18ZD7u2TON2QUUml+5hoy/iYkJUOVPT1/vEc73YD5XkLuWF4MJGyEkdOL
sdBoFZ9Gom+bni9gyuDwDr+Z1V8i6O0pl5OGn0Ldf+CeBcwh3gJgUslK9uAS60bCjTu0hOXMJ/Jh
J8YHQz3jATX/MxsGj0mUnlSHaSg2Qy25kxVtH+MfA5VzloWQgLEEHTsXprNcqYxW4T1isCWqC/1F
NQ2ExhLM0GtfEoMiv5kZremuk+HdT5sy+4lLY5XRXofND2K4OL9qIQz1McYKowDsGH6WJt7ZieSl
jnxqgTlSiCFaH/k1Jw+bgeewv/d8+jLQQkTBulTTmx4hiKSh1efjSNBrlWj7SDf2SQuIZ31rterK
NO8dA9tyfDEheBZ/NDs6aB2kD9Z9ua23dvPiCO9cPccXw+0zbct7cFQkw4/5WSzrZp3uJhxmGUrp
BESU1UGCW9n3txr4/4EQcPqdbRLyCC0dylOWl18OV1jMoliY+aV2DuXwlSoxeZFfrY21Eyj3kH9k
TXJemh6qjgL5II/ar1b9aHvdV2TbT6q9oTct7q4ZhWyClU1FZd5cS8s8wVvTUYbKoB7j4yTDC1sV
zY+iRprbK8be6hl4zaSfaTQD0AyKD9lwE7tpGfNbrqlcR+x1OwhNUubpsmfbSDhq6bI8GFjYSIB2
pAAYJJG3BdqRrme+udNgCmQt7Yi2q4h4w5AiVHeceSNGqIkpeRFCs+iEr9HYHcz5Y2j8cpvW2C6u
eNdugTze7VI3TO8Y1LKx1xB1qXVIT6y2Vg4nlZ7bmdyEwOKKrtjOv9sKmLCxUMzbcr1NAMgbkCrq
Z64SrT8XIWNhLr6E6yJHoJ3vslnkReFT297l+FoRG1fKFNOMmk1IcZzqWv/ZKOXWlLSVNvt5Vb88
LIaQaXqSnYMGP6lCwcgJyRxt2g7GvZW6u0XAUtJcOgZSjz7fLTOIkxOE+rOu1L6pHmOZqMijYsdr
nf43bwijtM071aJrRPLe0aJ93lVbO5vxE3kzEUe1N5v3ojKAMzH4S5TAQsyAICDXthaA28NLyic1
nQhzu8vs8ikjQIXXYDmk0vR8f4NxGOgulLLyZXwWZBMohUGOTRwl3pHFsk3z8lDaAqMSdIJuYy8z
n7BDw/nrdGQpgmY1OtuUqh5SBy7akaU5hC80JFCsrIenGcu27/J9q0KiY95JjSWpRERZylaHF64K
CI1wdMo08d+4gwKlXORUf1VLsk0MvHZbxrdT4ts080OJKaby2GVG7o4jk6VMP9o2rSIfvKO99SEm
mA4LDTEuxiZUIGT2+7nBpQHuz5yYZ0srsSbob8xZ8xHDsGL0LG09y04g0Zj03a9TIT2Frx/1+EgQ
ybsjezDH6KL8bRaJ/nXaNNp0SPGurHPlPMgW2rrBQlPflhhewo6L7N0448I1Sk9OPr43Cp5kJKWV
83FgErZkrUr5PR5jdmio9rnOJH0igadwawWSUT/fJ6WmHHEYZSa240dSjLV3yx7/COkcanmv0LsO
4YutX3NlQMfCgCre6Uwf05ktuKX0to56XmCzKt8nFDwxhh7sWQ7Dafyb5VGmG7ehdaKHN4hnRXtH
GHlotL5UykxWWdDzGiEmVTtLszjrZbv09AeikknFzOn/ODqP5VaVKIp+EVXkMJVAOQfL1oSSbZmc
M19/F3fy6j4HWYKm+5x9dvARXVav6fqL43ge6qsaFbiEQIE06x83InWRiqaOhV2swfrpaNMbpI/Q
5y3xMxr48MOdnR5jA/XkT+pOuBSp/idJpjNyQrjIe8QehkE0dqgx0p+wiRdNvnMhwhkmhtHmXQ+h
9Ncp9Xl/9vKXNRirmrIoFlVorGmk2FbFadvXC1/216H0awIB9v56WjXeWLErRBmuti0OlsATQ7AJ
1XuVMixOaVQDZd2khD3IBs4Bz16tyD8C/Ed1Zzwo1bHeJcis/9aMc9nUS4UhogCJZJSe+iJMHZOl
3SLSo/uYR1DiAvXepNAkimo/MI5k7mf0q5CEBl90wMmxEA4csTy68m+e/8SDDi8GGAUFkIuXGhif
ECanAPPMDlJIMmAjnh3r7FTARpb2Ej+auPcxA9Np+3mKayzErySzbJfsbwa1QofDkDVgNWzrWN1W
/rLwl/R7gS9uZeagcuM0wbKfCMDsm4G3KomMdWmsedLkAcp7s/MsIvvIxXXBJWlgpBxu3WVRw9ge
rLmZ/6mDsisBOYjhS72naToWBSBT+KL6sXAZ17nbIR49fYZEUJWXCYoJ0fgbocKRcBRDo+mnhGbA
BNDC4GQyGI+hKcME9KTKyf4MyMwtmq2+KrZ6PayK9idQsq3lXdQKhYT8LOOSBEiEIMlZYyqc4OPI
RjeVVVIG3ftu4KPTiJB/SgXK4jO5p7jxTucezUHub6mPSIq/edFDh7ogVCxGHh6InzpNEv6PoF63
GIhxjF/YUk+iKspdsd0Kkb9Ngv/NK8xh7Klc24Sv2UF3yucBZ3vQSU7fygg/auCT8o5w0B36U4qk
OmycMovXhm8BI1LJqksgAi4YDr8IwFWR0SxlQ8q3O85Cv252mTvMazYzQx3ntQlqbnC+qK8k83ZS
aO0sv154nr6oC3GpJy06HbwIOjrXUaThVzp5oaGWjNOPoGQEFX9YpvUIvegYNggNXTwqvAZLF53t
vYT37yqOBnSZEtIQCmj1xnrW5YxM8sj605Tkr6SNm0nFsmYXzVjJPazYwHPthKCZO2qWaICiN9mA
B4T5EVYKrIJqS+ILQ51BSYjbS5SWyHZVaS1l+M+akActIMC0bM4Bopecw0LVYAEMAB7Zq7bWLSCo
3l0aCGle8CfEuTMCnwxNvC2J4uoDglYQ75Mo6VFoL0BMwh5um//HZNPAiJFUCEccGJcrVGtcSpWj
W0HOlLg9plvdKVEPCRitYsIcH7HMw3fC1T98hGldl62bZkJAs22t4camBE43aLBrkYIo+E2BxRU5
GwWVNF460m7A57o28Ig1nn7C6DNfFPxBSGhquVVLVNV+uC+BWKWBR9KL7gV2c+wykkzVtNM0bLZc
AP5qmPWw3fIJI+BwcP8kKOeyXXdLZXxj3arW9SK20KcoCKumRSEH7+kDpnW1mMIjZOjeHd0Cy8ye
6ucqIuGuvAd02lNJYkCa41LIiuVw4jZibHdJ4VgSVFMdYg+bXzaRLWBRskDaTJhHRWpPyE2W6fj6
tRsYY52gOrVaItW/WtW4yBAbsbJ6qNatjlF86W2nGp7ki0qN12YCDQNbOx0eAp1OR21bwF+QoZAP
nV01z56Uj0DoqamrpajjSxE3CIHxp2RbAjtCPomfznDSyMkQxov3nLb2aoSlQKoErjv1UwMibUtS
zjNiC4b31Df0Z1nLHlkOcdAKTmxrCx6+yILWQdG6aBRSAKCJ02F1n8zrKFOwovmSRYuhHGMAWy79
Jeetwxk7JsbCB6sJ0vDKnXLh8UU8LWFzrsyTgPIq1fdmFy9vfJKSsPgChz4BlRHXfUYsVhDPxL/u
In0z6LAcfH54VnhvdncJw1lcr1KcrXaG8tFh44Z8JLq4oAo8b5itQoinWNJnMRo7ACKEs1PkAgzL
yS1B2vJ91JE4msC3v9KKIJsa65XwqToRvKIPisGGDgETW/EQJatRnfOyl/DEN/mz1nC1fnosx23v
4gOz2KAgDczbSVAGgix4y5S5U6niT0T04oJEK+UrPrnDrIPomDS7WDh63qfQzLMUnfEfSSu6heyu
wD6BH1IEYaGq2jFle4mkfWmuEnGVljeTOWojrgsmUTJcpQwkp2OsNSB7p6b3pL3QYyAwHkf3WOWn
iB/5zodrinKj9pYyF9TL/vr4+SH9xIgwNiUQ7R3oO1pRToxg7w9G2EVis+hLfZUigisXHCTDWdwI
8kegb31Gg8TLIh908epIHYpcqqCWT9kyORknQa6ePuKGdNV5MdV90IrnJXFf3A486OVXVp7UNy1x
ry8LkhsofEMg9iXhBtikF8tu6qYFZAnH+L8ZSbHDiIN4ifqXeAEySyr/KmoHsTnCElIZWEE9GlF6
UFYD+KMDwvKFgASCPv0NJuKCu0zhoS3ALCygWhn5KkbD5KlXiJXPsnob+nsj7YlUy6sc6yt3njab
TNmUFnTN/Iubk6t//ahRAWwhX0tg8zzR1nKQNyV81kpcVcqtrT+z/FByo6r8wAPhTUG/W5/qT+i3
rmFjUcCxgneLk/4wuKocv0aLNxYr70Dh25zwNMMks4VmuxguyPR+E7xO9CnHNt0njDBsHTIk13bm
rytiiNCzHrgFAcRSmz8pzrbw02bhe1IKughOWOScPLiGwl6kkc4cCfYE/OUB5UvnKCUtih2uTRLr
YRg3YIFTRm6qOZ5p0w+qOQ69pIf9H3Fjwl/3b/wWcNrBTJ7/qtZcapfscuir8ee3HOGY2/D5bAxQ
2K4Y9d6DYodIGyLmuANlXFAlvf3fckeIUgznO5jJF9YZbxvyebpcdeW8wgZdmxmM7SnHINi8a+s8
hLAjPgUyLd58iQHnmXlEPMWgMl01gJeKBeNXgKscD1kPYBW0pMQxD376nIkhJtk6w8xzNwUpjGuw
Vpx+cgQgNS/2Gb5aA0ofinSy06E0sKV3R7Sd2QrNBGxGCPTsinKxEpQ9YbuMaDD2woeLpoHzmZGK
qyL3PoDrMpqqtfWABRWhZfidkxRCAAf1PrNKSrmCFEWzmxVnBhm4BKBGg937X5dkvsJ23l8nDaD3
lOz225sozfXDPyI3Q1JLasVZZCKLthpW/GAzXPPOzZ6NFsMdhvJMKgN47FtuxD6QYZzy12jzORjx
IJo4OW/erFYuq3tcXD15QTYKOjruZ98u8HXG5HHFxHHcluqU8ssYLcMJ9BUASE1XKl4gxFkytkVd
WZ/CI88Z5iGQBMeHOt0PKigwGgiCyKFNSMIw3h4wpSbzfPWLdACsma+MSNGjfbtMCZDQsbY0CC0c
PUiJ78imfsIrZMI9luwsKof4AB5bH8nupm0PuPjj8cfYG9Y381zq5GKFe9isdGLt8/XAc2oZ3HAg
4QmLEHexo6JYf+CItAq9r24iK8hrRmg/ZLCxFyOKhIT9wAIBM7wLVGjc+qRF+D0xh5qZAMCERE5Y
jIdKtRnO+Q/o50xTq50k7wl8wTJeW4ZnNBovTf7s6qvSEFs7y4elKM+Dcec+cK+dHmAAkcY6898S
vS3cSZVmG1vYgUuOKhM28p52hsFLx7j6CP+hdw8FHfSj+TF/qlt7xv6gvNTxph3nzLdo0ZceWRin
LL6buP61F712UPXAWSlOhY9lpy1sGsXW2+Udq7e59052yY1tma5wpZzNE4Hbn+0LhVX5gtBsbNyt
Ie4xBsyLeY6jjmwbBQI5e8LDZxFqaJQxlx7QWVsInMAtSBJb1NwF2UO0I2/6D7qI/KPcgHLGKQwS
0t1xswW5So15mm7wTwIVacFpHaQkIOI+9ozk3AdoEMBWvW354nYl9GY7aEAklGEvib/ZsGi+oCbM
/E1WzbGzxOfB/zD9E41exCq84uw0YFmHlRRma3DKoTfAA7jI/YZiAAYOTIryu/gZ3M3kb9Qt8anq
PPQZmzA84olUCDOYP8z4sCxA4UAfrH7iU4mzgNes08OmLxbwll6K8Oi7l/nDXcmYEeGE2F+lC4yS
iD0Ye4VbsCdsiui7WXrE3gDzPTYQ/PC84gYxRHmaPNx/FqMdTuBf6cNrHH2Sc9v6FlEVZ8hhfLGn
ZLCQaXRHKN244mCEkX/4ph1VdkzgSzs3j8Onvi7TNUf7xHgWuf/+KuYgGGfWuz50pc2fe2ob7D2k
swEHQ9iZkGZErpBmHDTGPUwdcBG/MPAbsn2PwwKTf2xnsBN6TEHx6B4hXeNZIi2GZi3XX0V1lCcx
wFZXDmU471ASZpDombjoqMDtBCWboqxbZVWjIUH/181hIMNXCbHxbqbN2L/So1btMQGrA9Cm673H
J7D0ojh52+ZOwC9nRn2MmH8TmVfZIHYUDPgKmNnB3CMdPCE4XIe39sc7iBj24RoEZFlTwMyjlZat
I+w7CK+jUIWSrC2LDcQBJKXcew8rCsRWszCed9wCRH6kw9l1AvZJkLSNxpoTCJrAZ4CQV3kQHIg7
AkcGU+ucXCP2G+b3cTcxzON8ihyhxCc2iPSXZbw1v8Bcijfk8AZnVwHTY6jQGPIo4oUNsxg2yBnK
5sC+SpFiFUux3bNrsh+S+IFye/oD2AyRhcnkbwvo7THNmGERGTyZoLomnu0AP/iv2N1B2tHsV7MG
hzkykIW5T8QIWFIHgFJgrjVXyePV2kP33xlvQ+IIlAZELOYpYbxUQgVhsMjbwP1qz/4GFUUIOT0Y
a6/kdfdD7V+AXpGiU69i4ghHx8R8FfdWOIf1tG3pi47ZYmBL8PZOrGWEXYm8U6MFPALtiRFogOlX
DNqKJVOHw6YMZImiDHMN4sowWr2bPaOlJXhLTPyqOS+l9WSq6h6z+ClTVih7ExsSxuwUgUToYC1W
MSiZa5TnEGpudPxsY9BZTtYyPYcrPNZEeEZoHknm3QK/w9B655dOnin0lNdo19Ubqd55t4feL7Jd
59PegMKQ9rSGDhl+MO7KTv4FyVtirQqsLVExG9AfMKKjaEDCBQbDPCrWFmphD8dEm5crbYlpAXWQ
BQiJKnbp4RP8pa7kHVFlqDnoIvYQhFApJoBPR+0D69hm163pM6OFuou+2PYQm+q+PSCSrfbGO/vN
0NQQAVkcmnLPi5ZYabCjNzuVuBMki5C9wNYBgWw+b/3X/fT4vs7SS/ErYCd7GyELkzcCAws33l31
CeyqwXnkamR2fxghX1LTFEv5Zum2zBTMBFPi1eI/18P0a5NYx5Y+BdosM9v4Q/qrUT8266Imtns5
kOE4WQczBO7gTukz7NWLExUwOJEXDE70homF6yjVA0s2Juj1geZLuFcTY28SxmCIwZtnlLljY5Q/
4Xm2fyNKwecPxwZX+el/9Mh0SjyMqMDck/uLxVH48Gq7+OSaL8WfitoXeAa/DSDaSa0aFQQuLYdP
nrs1fIjuUp0R7hfP6kDDJtnqZNKHTKj6Kl/KCwtp412cql26mkAYW/umP1C/pCUUNR1q+ae4rtL5
fzuyEgmyA+ODSc8s/PAQivSuYz0Z6XIMdsaq/cOuihMpr6AE4Fw0+RT53sL8HDQH6fSnITjtS9Wc
/iXpMG+DT+Xt/bSQQOz6Zf0hKEXo4uuL4sY4zOcou3XynNxC+iDlZokL7ZZ843Cd3jnY/3cQs2pF
TV5trXJRL8OnjE/A0/ssmOicAjZaHu0L3un5ngtfrpI36rR7dJnOyGHJPgjdzT31W4hsEGxxrMaE
uPKWaBPJxoEzpFtL4ElwOlY8uSm8day4jG81eMm+Ew1bzvsP2gIEUyvM79Y++wv8y011iiE4boy/
BBiV5U+/cbHeyof20WPvYHtfRk9d4GrO+LLkZUlWGnKaD6StwxWxs/BXmxgYdYCiXxUI502jNp1+
BRJDS6fwyuN1ixTxhdlSi05rgdN1c2XMp257CGGM+HDhJDPiDVMCAxSDJE1ufLcACR8Kp71jSvLu
aQ5TZR0ZKKQd8sxoPICnP+NfgTtHYAtDTj4908ul+bLAJglGJ8EoiLc1tIyVRxjdeGPG1pw9x8Rz
A3ONaF18QJfKiMKGK02FqOKv3c/0j569kcHKT+HPOag8rg52NbyVe3FPnP6I9GkKbZLvwA40WirZ
iV2JEYv4ELC7rT9SdwkvIq/X5psY6nrdXOKfBO6N9SdKa1kMVoo/2I30G6V3w9ujD3d/tGgdj5Pm
ElocZL6hu4oVAk6DgJNoLjQnUz3AEPWmYp4Qs664Zxqz53mhXrE3oKuJUNbzCTkS8SQkSyp5c2Ap
8VStZJxSk6qOOpyBEURRkdF1d2YexCAfQ6vJkbB7m+FW4Kb4hJvjsu7IaL/CJQjTnstMQ5fLTnFO
r0h8NJrzzpmivbTDuMUmxWkOJsTnCjb0TPukM86/yiMnNZoRrJKg2l3lt4CF4lYdNgO/JTvCN+m1
UB089Kk7gRbx2y9sgvtgW99AXvQPmo9x3Umr+Nf/Urh7V9m0YXLWHz174iL+Jai8nce/OGrpf4AO
NBTi090DZTs1sd+quGa2kpsraRb/5r/+Z30sf/UXd7Q8xkcI3y88gQwIJQB4iNhJj3R/ofbC3jso
DXHBvzqA3w4Ka3SxtvkKJsIfvXqMh5W59Hk0uB4rntwvKEhAJCA+f79gNYSVT0bes3OEq2kLqwY6
gcOkFlLzJ0lvwUw8q0+dI3NuHT94f3q0ai4gfMQY/6cESw609bkGBICtMFps3NSxx6fTQfj5reGX
jx/PXF/qBC1YKFBosB/p3LiNv/7aqxYTBW/Wn5LRbukGQVhg+usrF9k/NTx7muB4wikXT77GcBft
MHfK/w0JFPxhdhaSp14gBRFtLnwC6K+tSAcdBZYXvtfJk1WF2dxd28bCl//ZnvoAhWiHe6F0wf0O
xS8eWOiQv/szQ2DMScYzDJFLsERc6T/QTaMHgg0NOjM1r3drDpF5SgXNt+gUPLgSnGfM1W3UtMEb
BXm/orMnUWo/cYHJ6gCxmpZtvMX9+ZPoatxQSWoQ4PKsLRKMGtAzpkAMCpcqLIr2SsrWziA/g3Eo
+Z1UYcMy3VfmGexE+tL7C76T2peCDGwxAavrhLgxXK9sBQuJ2GFH05/QGfybQKA9ggcGWbGtKste
m/sEvqwggqmktaxB5TbFAbel8S0AYDyrI3lDRbuEdzLuh4d78NldDPx4PkSZPRYecHCu4Rgu6sqm
TwcvrjDmwWVbBWn78jk6RNOCajIpkKGbanvd/Uu/k+kiQsPFg5K23kXdh/PVBfgV8cpQE6I7YjdO
b8IrYH8VOmwSuONMDOpLesWgWqRiYR15T85NBW816LfTBYOZG+r7uJ6ku2FGOuhP8qYspXBVowMj
ZwvVYXRAzMvt6XGGgr3IJoOKmWUJRms1J2nYwXcNHIQVWoc/HhNAVBZcUDAQkZyyu64egACADOQF
mwG6z4Yi5Ip/Kj4QwpyMOTigKACZkwDUYMPzrvqbwFWoZSfA96U9DW9Abqr0Plsb35h9qesm4i4c
wVZKgUCP7iRHJyVbm+YuGW7wgRmehfpyuKdg5YQ7k4zQrw33Nqr3RIfNP7GlpkBFQkmVBRiiRgXu
b0YJEzS49dMuKywSenoCpQmDxroKntIvWxTD2CmphZDoJSiP2hyBeHh9Cfim3UNP4wMO3apHuouw
elV4qH9XEwFGak+QDtz8hbDq7eqn4hlssJeBBwFDDZQzRW9MIQlcjNcVhOeemOWvqYVq7SS2iwsQ
8bnsFxS5e2+tihgN4P4MBfMuI/1cQHHmSo6Pnir/WzBn2Tl6mqc1Mw0EmnxWwjNRU+GwALwOqe+C
gQyRAMhTjz9YysL1gtaskFA819i7nQrkifZ2qq6IYKam+NQ+vB9pamJ2DSfbXSTbSLgk93iL7S+2
si7AwUEXF3mOOTjE8smARh1vcrHrcjirbCojI7gI85TKZZiBseytr66kYkbPKWkQTizOeMMkF4cD
HRMqki84kKAfTr0ekPKX8phKHa4MjqrCAeudBXznyme+iZVHO9HJ5/Jt5G7idfjZSt/TARXZkPPD
hCtBvwXoC7lQ+wYnm+7vFWc8mOUaK94hFpsfFHBIxiX4zerke+I7JcvmKakr7q2P0SRyzQqZZbqI
ESsSRWSDBOHHNc5uN2yOaDi5R5PI24kXgUOO5fSl78Ap5rENjwS5Z4F4dTpKJToyIgwoQBmP29Fm
+nmKObKYi4ux8jp8CBCpswvusACYBLWYKJZf4+O2bugdeXOSk3/TyUtn5yeePcQFZH5sdHc4ZszK
2cuf3fN5TgoTDY1d7+t5Yss22oZDeCG6bIaLdj9XNsHa6WnscHueF2tlfsBqml+pL978zhwZSx2U
QpvmhK81aS9fZEraBJhOKQ5z0RZt3MZmMtYkxTGy5VW6hzw1oRmv6hcPGfPIGGMUoRtthYruFlKL
TFYqGjOaY54xOHHkhN0tBb+zs0ozd++bQyjic8Uw+n/Io//uqiddeXXHGQsthdGeSKQMRWhOINFP
GMZxfFMYpJG+Tb4abF1vzS3jAuv7QTtAf56sLRHfNtie1zypRCFPeGQODkPTvzbYrzlC4huVYFPe
KUiibSzacCf5cnWnx+CfJMu6EcYtS/JnZeQHV0n4gn6QZ5+M9OvkFmO9imSHMKrZlLXL0oIY1h0L
RhneI8WPmxndXQ6uus8cFfNPnHLn+ivEm5zEBWYP8SVaSTDEb+lXb7xl69PEf2ZGYdNjFeR868xI
9/FVujGhyjbd281xuZwLCC2pf0iB56pCxWNWdUFfglKMlp0YmsbG2iC0FtkdMGw6CxiYKoizhIOG
IorfqNGHr4tPZOs/Pd2Ntug/yku71D7IYQGdE/dWsEYxyXGrI/C4aAc2fDG9gKapynU6PHCCh3NY
ku/JcNY863iQduoDaQDC+Yulb7r2qwhPDHwz5liOQuYHMPpveCHIAIkU0IF/gDfk0OTjRUldg7dW
4/+6jEaR6QAyxZSUVv8LzKgeWmjVLz5In3yyfWVTYkfsf4HhlTyTKrwjSlbqHzJwV4m/Yc/0JlxL
e3T9DfYmknPqfej2OWqS8AMO7yyMjohK0urBycE4N9qKL17T8zbkfbL5TCmjs/aBTwnbWP2dkn8H
sEjsp/hpoR2I6id4D+sJGIX6gn3LS79j5U5+Lk8cuOSwQY+mM/Vk9ObiOAHvmYhiE50R5mIY/kfY
v/ywOqMOFta8RHH5mHbFkrpOWeMvijXADB0mvOdGOWFiyL9dEsYpWPgwMxNu231kpz9NGQCZPYRb
n7PxLn7lCkomG3T7J3gHmGWPF9QCiSOegOcpyWDqE308R6vihU6DhX99bzCXF9ZCcJSzFyRM82TC
VtmWW635M2CPPSJvxXBDpMSAMIYjrbzGEFpOjlJ/lMJVlp9RXmAroc5+BByMI8AfcAUwNHORf9Nd
U6KF+UZuvyDZsqGh7v3NVwhdvAClLyqpkdkWRUp1RUKT0MTMBdr+8//3YDmUcaS2xNHZlQ8NeCSK
3gHz6ZthPqC+NgKzmhl5Kd4E88FMcPG7c0YE8fkGx5NJnuN2a0JiOVQJFA6e2Zknv7wG+qOllmSE
osIGRQL37AuH4Foefb6GPYQ/V9g9ihegn/FQiun00P0/ydgET6pyuX4SZixGy5xS3cdoomMiJEEQ
wPI3U7bStyV8JfgJdacIz1T8hwP9ildm4NT+rkQDLZMrbVvdQqfUQNB1tj4bkp/Yzz1MA2fTvsK3
tTVEI57v4c24A64A66lYUHZXe2aaOmcftuKPrHl641L0N9bwVrGlURxp3LUhFCkIW3MGbHA98ERi
wEdalDyZyPEEwUKmoJaZTjAr1fmT8x7r8e4vrK7llUkxNRcIYvuNSlJTpxbPQ8oBCb2o+ZXmwIsA
15o+dvdaOhm7iKaTjzuuS4blypRLiYI14Up2Dmnb9Jj9ZIL9Q5v5w54vANO06bplwwgnpR7tAxaw
PuFAAeuLe0RwcYrAxgFpRmemBgie10zHUNOmnCTf0BuITsfK6xNmEeIIGvetOSC5nKXdgfaTKoGh
LrovwM6Ioqp1J5TW/WCJmc1Xgh8BXXBEbDF7I/bB/B5jKg7STj3wVviKfIP7vIP9S8HcfxOOTgni
f4nCKr5yvoQL5HDcABPe6zR4Yz7y4J26hAGRhSkQjLJm3yW7GF0Bj0OZMdHC9WrLpFKkFKdqOtfD
D57ICRFZmAFROMu4iiH66U89CcqEC83d+MDb6sulAN5HKZ1F2/abDZJXZfUyHPTn8RXZTYsVMANj
xjaTdnGU7+14ocQrGw44AOvJvo2P8yWgUAxxBUTLOmnpMIHBGbRiKkNXhwaRKpMu67c7uN4idHEI
sMdjeoPTk5gP1nPSr2DESmK84O6WlDnkupSbNDs3IzTPubrRbhEsZrS19/qblo3pAOcDqlhDXmn7
8JVojnmsvogz/VZggnDazctvrpXrgQICvEGs92jpekdHZd98k8qUchpnGzRwJathcnY+1xjFEHjr
r6Ah13xoOCWwvI/DE00UUTDQoo1HE2BHjEJvmwKCJxvDw7ckmEAf6SZ8Nzwu+pwDZiDUhXGhuma3
kk+e4dB0Tgg8mloAIxhP+r2g+FuZZwbRwI+3QUcMCWd82TB/ZfYM8ORNRYaBNyL1OrRESAdzPAnv
unZ0o26ySZO481CAOLc4T3EtOnEawrDQwqOOnoDeLgreVr1N//cw+FUwrMiY9MSwB+dTjZrb5q1b
aBvmURuOJxleIFM0a9HiD4u5U/rpJ7cSEJFJII5M6Td1UREwXjQntok1n9hFIpMxk5jITBcdHXhf
0s6w9PBTYq2WjLzzv5K0CRypMJ/JunMU3eUc56yVOTW3YC5I/7TA+ssFY87DVkG38klEndqJrTxE
N4HNMxrO2kNNTNsQbn3KJCfaehGbcQSxEd5aoemHrKwvvYVPvlifIrTwMbRZz/IvNeIUqxAc9e2n
sCiAGP3oVossC8p5cCYPlKQeo0XYBrZgORIfNufhyHIipfgwUCjtohJsM/iI1Xyf9vWmaoLdxCSr
XCairrlUu2WL5GcsOL3FY0fvNuFj3q790ElIhOk6SaozvMdHkY0I06rOhc6JBLYC2ckjUmHqV5e+
enr8iRXFYKuMEEYQS0DBBJ/S4KQOkmDeQ25tu97WNAvTlpPlPVUPpSmj2vhDT6DOhCncItQGhb9P
Tfx7eShznQmwuPrP0OJ2SnYiL7H4wh6rNOgEQiJdhpWkTqvPda9D3GJUKa8rmdG8UGzzhqQLwCPF
/07cwQ5oOYaUU9CRsWVPNpC0AtFRWmFVGeXCF92/0gIub3ejzHhDLRaWNgG0e5nzzQOCG0NzbmoC
UVP0x/TCqLpS3BMs9ozT4P21FdoRLkBmoO0d8pP4ylRlJ9Fb+WBoOgYH1a0b7814t9LiEI6M/f21
Ke+bA5RgJ4LYqXv6MceYysvxf2pkSK/NowiVvRLeW03ZWDVqzUJeJ5b0l5KMbekgz6K2amFIm1q4
aSPh1OT1ScTB2jSTzcDl9VvlLMnqJW7NSxYJC4tCvmcQVXxaArN6VInwP3itXETgrIm5I9AapsZd
o7M1KpMjKEdYPe2f0I6qnlxG/Th4MEzk66T1lGG9lWb/issSfzNsEhai2P1ZEZpXKM2Ntg5SmNss
2jI7u9DymxLgAPoV9o36VyqXUF/+CugGfb7R3aePJ5X1MXjvyvpTJRooij3WclmHqwQ/sRzNQohA
oM78lVzdLfSnihJhzLapVHSBxYhd5cZ341diYcyDm2A2EmAy4mmvzxPTCWVUCEOx6QH0G7eflb1J
VCgRbGq11l2mtFAVMYZ3i3YfCgHttn6YqP9tmBBCIDDPg2cBntlrTNpxtONRRwVgdSmFOvnGyBG7
Nrg2OcYjenYcSR9I1GzZ9cWxDEiHQaWJ+KgUQF9j/njuNssQTkQPUNCnsRO4HkCRMsHnCdPjsOd8
WUrWupv6N1PCUE3kMzB+8vGgzUFttNaaJRxMdUP9leVzqZsMTmiZ9R6be2Oe1N2BZysVHxCR3Oyd
MARIlR6Bs8RUOrVV8TkJTNVKW3BqYNEBeaUfrKOVAhpvJvLidL2qgXxMGBBw95E1JIq2F6TeqaFq
phi1Fy7ik244WmhE4TZ7OcOfTad7814BwoKBNN39DEkmpjsywUsZbrfFwpWO/EUyUWBSH/uIj9Hd
OnrUVn96SrscQsURYRnXZbQecmL23BQFA5ka4cKrYZcEoK7VWVJ6oimwHCn3Ai6kTcfqDZhLQZOQ
NCJp9gbbsTF2G4weKvGj61aYMDTBaRA+4uTGAERjmsCjEeAwZMAOgsPBVM6DZ1vr7D44iGoNqbHx
Mh4SvBZQkWJim/cMolJhwcOupQ3PGeQvwhCQE2wq5kMWbwCmZ9//+h0DJ1I3c5C0LvhTohx4G05x
gg1G09upLy8V5g5i+JFL9UojEsD12VMIDeMo1buNVbi2DDSUFEzY2WIi7dAw0NJTkhRd76PiidEl
bIe4NbWl3CWoxyE7+tBx5hsKBFeYc2F98NR8ZQVk3XPv8iDcGWOPlgr4JBno/jleacESQqsi2DT9
heVpuQHcPBdVILYvLbaPoOiDAQkTNp6Mh7EKhRw9HCMtiikznCxhk+7TNKE/rQMsWQZbaBwWZvCK
v7THeKSnMBhjKNiZw+T7y4TDgFlLt4UvaIorg0TzdoMgkhTraZTjpCgy9UNBxoq5GfrloF2pY/Cf
IP0AX8omXo/St9H/RijTGtTB3qbF4SA46czh2IoJmwuvdfahZzdStEDSyvqdAwwWHuAoti76ZNBH
24CjJJQtSdhmw7KM93X9FtQ9dpMNlAe83WIw+PRMqSQa8AhXUU8gxkmEL6nglOKDlk09inAw3LVB
JdB9Gd3BJEg14PeQLPN/U7NfgwMWgDJ+aM1ymp4MdLJn2tDD+Qhg8at0qH10H2JQtBU/mqwGRdiU
5q8oL6V63TPtLdtPskAWKnVz2pJswFTRYqNOMzZsmRiWEUCsXbXRwsW3OobUDqCcYxYiO1p7FcD3
xlsNGqGFBEVfBxmem3mZNMej7iTMaIoG1imJJJCDjVZHxmXOFUqNGBa5e+dD6N6jbzb++M7eteo6
iYUlU6wvIrhJ0yau/k37QlY/xcjxaWjZKAUdr3SscEWeCuDrRtnTPPUeNFceJ7k/aww00EvCD5OX
RgTUL6gvVT+Zg3eZHji5Nc9lGX8buKSYg7wrTXXVUBaUDKdM1FBeTM1ER6DHq5yDYzqE0lb/X1yW
+kClgcYKySWKMRhHjucaV/goYUEEOUfX9GYDyApekx/V3ECB3B7zZNIy+MUZLGn8C2Emegag9arw
/wxcpuSjpae40rOAFfyHALWJEIL2TgBVillt78iKyk8Njm6wK9CLRiM5sN1hZNQ6+pdOMG4FM4YG
2xVQhx4+4Yx1CwtWOsU3+ax8BdcMIsi83WXn3hZWwk0hlyq3YwZ9PEkTyZfRV/ljnTi1f9gXeIwY
YRB89PD5g1N525AAMyNYBIJOdhHf3R3WdfcG02MewAxfu0gHc+0flcfwR32LZdOUK/0I/ixsFeYC
pJd5zhhMvtT0dsIMGRgPKjR9GC74RcACOkv1soG6Bw3hNAACbUBgHugS9U9WcTQP38JCuKZr4xcs
C0XpLPoAtn903+Y92Wqn6FpiSa2v5O/ikbLFrPK7Oz8LtvpQZvxfve9W6oM0VhCLWU7QAB/Io1l9
ACVxWiPMmadQnrADvYU7WwdFNma3bPbd2qSvLbwnPMeZsgVoI40M27TJJj45pDftH0nnsZy6tkXR
L1KVcuiSESKaYNNRgc1Rzllf/4bua5wbfIwAhb3XmmsG4NVrcjFmDDHPw4Wx+lL6ze7RBVXbb/7X
k7D5ImAIz8dyx7iQdVJc0FVO47oZSVWMgpuP8hjf+L/K4Au3wYTXvMjd2bQ0M5XUSdgLjpU92M2r
PgI2DjbzBTtaVq/g5Z613+wfgSd/Hn6IxUfaMJLZMuKYpafujpZP4MmcTnCq8gHAw0nJmz4MsYob
YMfJ9tXGq2oOEWLZbqPNNC7soKjCpdq8Ac3p0a1ddubQa2PDCji/QD+vPumi2XOevoyH9m4AalmJ
hi8fpd6fOVFdSHDD6TIsviqIvXwYbe12cyBCpnfsCzBgWFlINunm0H5YSMEv6QAgkl79o7Ebt9kt
JHobZ5of+gBQiaJjdIcv9SwA4RQYpeBYCc78BRoEV+2Hgg1ogV69u7FQ9F/QB/aMQeEVf+FUzbJH
DDf+6K/gMjrlqXryeEeokzwXPyvYWQae56lJQWVAIGqAjNgcJ1GVisLWIH043inWzN8jbJ2L/3oH
ZewuDWbK0dpU93iLZgTgA7yVOSYTSUTtHIHYs5V4ABN6ow9qVw0nPT91tr+WFumRJfRNU89aTUTp
0SLPezwTWNsbaNTn/qNcAidOX3422pjb5O/2waWG4QYPjzuQvfSpLNKTVNYoSV3bCylRxiwiuech
5u+I6ipBB5o1pLpz/WjIegIBIZrXWCcIKdHYeLRH8JzDUAX+MVf+IC5CwH+5bNcdI+4gqNdle9Jo
ydOdiHYnzK/DqGEWDN4ULaZdf1okBwF+5qCuc/pbVE/TksQyNgmCXUjoFXooVg/EJpYI86Bm+d7X
mNiYh/gmtKC0MBedStxG2VrR7y1xF+KiTMEJ462byMdCH//IGBKIjU5oAg9Gue9FUobRgTDmDnUd
blxAmMpRcnTh1JI3rQLcQ9OP6Wt89TURmkPFbq1y2/jMlIlaxOBTxd77vxNoOYycEuGe6AeaZDyM
pBkzrWKNN8MHKE74ThdvNH/5qT5yV1VrQB3ALFiDcJXIKemwwtbnef2Vm7aPSwEUgWYHOEaARGEc
UAAmyabJUBXOASTArwC4Y7jgcLlypr57jM1Tche8m9ZjJ2qP/q6u1ll8woSFNFssXSXcY+BMe5Rj
TX5WRPC302gSCNSetWGBFQXLBHUDLHWw0gEvtW1Dat3eUp30lENjwiRmp20mp5YX3AX/r4rXk5kp
xEhaEn96oNibzT+LHK1+KzBLLbHLGYNlJshLOIdJy/4Toln2f8tRWo2Ni7tPvoG385dQvHo4147o
iUC6K+rroSy2BXCQO4akwOGwBh1DFFYImWaIxD10kJFIxgLI/xrqS9vsDTJLxCXFQAgfHyUpHWOG
zBY1HSMd4tyWFjqPck1NTRQZQtKhRoo0+E8TpyEFC8QeE77wKkLKMeCzqzJDOCk4uZiyGAZByz1O
TyFJEZ23UgWQOgvDEmgHw2CynfyFmkQwldNkKiCtnSRowJVuq5hIghFBlhGKbmwKyo5kDBXuFTfV
2KGwIO4gB6cUzHcpk2fDr8j/tABae0m6A5qSDp8Uj0A4USegzWQmp5PY4IOFZB9jmssyI8wlRErT
rFCEHsjFjIxvHI0qye6JqlJs2XX8jCzC71xgpz/Gte0jiIeCMHCxlqGwx3Gk+q66G+4hVfMWvb1f
LYV6qeurSl+Z45HjBeG+aY+aidHIeeQCDsFe9Pf83YAVab9RswvgbxqsmcX12qbzP5rywteAuzhw
v40QcgVqFxfjP0TuKWQ47KSnT8/xy/q7Eo9jdBObSyRuTNk2JVs0vkPhNX2e+m3CCi2b7xBQLyyO
RvvNe/MeTNv6fFNJR3KJTHXFF27rJT9vGxCSteZeVeZVzQYT0TEifA310GSJDNrfDbah2UGAEYbp
MFMa431Jc6Db3sDGJxX0TTY1V04kkXklTNMvl762obyaKdpL5l+aMf02h3SFc4YLs7mskWgl44+Y
HExI8OBrJvfhUdM/TRnMSrBRZN+YBUC6MttZCM+9EZ85WR3/RuElua/UX3vqdcSeoWrLYR1K+FVy
9auU6Qroh+fvo+kGIKYu4k/OxlFNPa8tgXB4CrOhgbgT9xV1zBlan02DP96wbHWIdv+R6mWElPA4
o0dVlos2mFYFMAvw8AGYzBhoAVQRBJzd0kNZbD2S6qJhByq/PAz0SczQVthqqyF+cXaAFx/ROv0x
F2z8tgrNpqZKygv3FkUVN06PS+Smkm2NC9LbQ/zd5uRGbzRhBZ+Powb5ElMcfj1KlvxOX6Ja/LSE
H/buuYEfYQHEhOaZC+MPH2WjC3eMVFoXxc9eEY6FavMfCSPy5ps7gEsl0JkLw8frjk2ZkEN9ZAzI
SshVhtHS1UdNffnFhjuXSfJonsG3hCWK3a45qoYz/ZMrqDlQtbnIvIhXs+E3TEzOvIDLa1hXt2Rx
Yd+22UXy+CL+d5f+/915Nf/hjnbq77g7g/Zi6isMJEDYuarYBAH2ldZ0D3HUINjziMg8LhQdzREb
4Ay222hz8F7d5GjetA1pFF1vBz050EfuQtY12fsCfYy/O5xz0F9knx6TN93JYZsRvgMTRKUDfE0O
6SC/FTPEaxVcQmnTaoB1m6ix9RriyTEx/4biaCpOoTliwx28sngr0emkixV+LE6Eu9JVx+I8FrhT
9ixJ3HStcvUsIp+XAQwIWNbT6AUHRbo2iq1yVn2nE+3i2k5R7KxiLVYdAitRQ9vscvvFGluL9edH
tiEe9exsYD/S2rl0TsxXJLGPpx8OEHNCCww8rk0mErxAnJtU0ICgy3GzZazQnBMbEYTT2metLBJd
o5o1sCLPZMy3AbdUb3codlAtZ8sgu/GGusn8RDu7bnkvSZgMJ3LkJCTSzblKcIbm8vDLBHwClPgm
qT3IZuWdhoS60QGqYfoH8byfFMwjpyKRifDRIFMRfUpIndDjpMqtlspQhGCljiiNGmQGfvaday/p
jatN1rMoq6+eWazG1tL3Hw3CnwsNQQZtdQt+DE8O6Sqr53Qol5f35plbYXqJyqw87D7cWj4vtK6l
8tKio1feqHirwc454nTw9FujF0/11/QNmuBDKp6+7bNvch/74C2MH5WuxugVQD6FkIgLXiaFNe/k
fd59y+UHpas8Xn3iUfLSxoFReoy9w8I4ZaoaG27SKaUChkZz5FLTPzbVLXEdN4Sj4GjCNQn+cY9n
0jd7nR+8WZObqJyxOhfjLWGVm/Y8Y7AmrKSNYqRx6uzoMtzKzU/FQDCQNyMLOnsKTzRv0FobOb+k
3g1+WfTsuwNjsw5IOvMDCETfPMQhjmzRqSGPrVHWiKsyWIA7QF1mhfsIUN7HP4usCh90XMQiLb41
CuU8JOMBKFCCFos+JoZsbzUKjBGW5Sp46VmJ7QLL8VQGUKUkMdZiGrifGKxGHbSejTpix/JdwHCc
FlyekU7h7xNrnTVOCZXbhSbgpvBg/HPCqmca7oo9VI/wlx3QF/QMLoi0w7duFaqQogbWWEwjSLT0
g2anhQbRbPjZWgPWTyWkhWFTyvBqg0I6tyXmn8OjMHYDH0GN8BLg440y3ju9vzSoI0S4wdPLGz6W
hAdDyStMw1gakGym3UJUgp1c/tYlyoQW1nCF0ZuK3yQPA7tGRAWSRaLjWxQZOleGfWXUOd092zPP
MDvKVGtUAVFmvPn0b2TKRUbes3/hO7JZK/E85KzGK4u1JzQ3mYGIVrKnU9ZSi+SQ56uab9/vVEgn
IajxEJL2rDPbxrLO56v0HYErmMQEVDmV1y9Fl3wK3K3dSa+sfjJUx/7wyJhzKI5bX8Rwi01LHJ40
ul3DtpzgaHgBUNtcpafwm6eLMVL8S6DDXKp3ytAv6ZeSdN2g50zWfbIS44Mw+ZPZenRS49+hcMKQ
4HTSggxxM8Sn2oRDso0tcq1ONewLfS9iXC9e+EU9XM+AqiDi1I6KwQXiPW4wE+wGeQ2ZLU6Cr19+
GPxvN0aVd4CBgtqYlZ9jAszTQQDoR9AplOmfuAaKqPIQhwMKced5q1zbqAIzO87DFmdjaM+psvBg
k9bMjm+9dGhVEvwefJ4wsciNWXEUftQL11i4Mnkt9qO+L9GW8ku6CxBMFt5JDx1ZhyxsW/0ldpeq
tZ9iARNaq/Xkbob+Tl5E7n5gxyhPcYlWx+6gVfoXfDNr9Oh8JXdv1RezsRMNxYrD74MPFkwJ4Q6r
n8h4pyhiS2ankzFRFb8IFSojuLkSiCywi0asmBAwMg1PSnUieZyPJrqXUDl68kO22OMcH52Pexyk
RYXQM7hp8cJ4auqiYaZeLtmnhmpT4S7vnVLVZjVjmdGZV8gaJRHD3DL9hx0pBpnZGdpWHODxA+QC
oKAtsx6TWOjCSys9WcUvMLAbrcA8pXMl/RMhMqabFERLCOFwodpnsqBAjHFSGGOpM2YPeUQ/Pl7A
8VY4zpE68qOrj8z7h5MmrFbOPTUlMJwICsI1EzPHU4l8DiG/QgMcAsoSp+lwPRhBKI0Ht9tE2oBz
yv/k1k9GeBlHnX4RJjz0tPGWKm+P7UAPf/nLEuODirmqBbUORkDx0CIJIf2myh1Cc7mkTfg7/b3A
AUQsHoQrN4TXPmWIUbmtVQccnrndKWhGGpViTXmXoSkcLk003ZsYvuJ6h6QWUSQMg4DNf5ExBM4B
/zLsEHMgQXjY4a/PAyJqD6HjCxUPabhwCL6rLnxyeLlh9690r1DzxGoaykvMpb1/HLDhMvsnAaFY
fuBerxtg8A03ut+fDOnS+46IiUMVTmaPQXSIi0emPLLiWYQHKtVG+LTtycLpXlmE4/SBuQyet2Ua
z41O38ADCy2iKQFsf73k0Ay2RLYldq/VNNZmekk+QLnmwJ3PZrXkbhcgFnS2RPPenpo22iRBuBbC
SVGG1VjKqWHvhRDGeAQGh7WoEBUzculwUVvruSPiy6NzKRUeLxVCAJzQvGOCRKhCKa1kUnX8byt9
Fh4ltf/dlKcCuq3g1Ss3jzcBj41n7hS92EZxiA+Hvq2KQy8Y63oU0PqZmGAj0wy3ab3OKK+NBbyf
BtsePq9hS9K7JZLRXY7GFe4WIGyd2uQPod5+sExY2b8oWrVdjMHJuomdMH7kxalEZJdEF2F4hhUe
VBIz8ABfjgDGLM4rMnJZPacrqRwWhFa86jgDVbZEFCMnPBgeHrlYxCrx1NSnIVoVFv6rv9xIIiyV
yq6Vp+hdTB8SkM2iaBGsJzCdPo2dk2inyf8qcTjo9HCnF81f5eQB9o/C/CjZKVCIJsBU0GFNKYQ9
kmoeu1EnZGDO56+HtW9Aun+3sV1ETwXAxFJ3o0uMHrxeCXf/BZeSF3FxEd43+qbG/BWTzlysWQx+
WZxaFEboJKkZseJR7YiY4sb/FTzmidbHZB4gEuKGC8MJ9++QjGNSf9yfMoGMxaOUgQ0maOxG9F4h
o+fEYX2zOIOcChYTrTkk1CMZz0UT8OCJy0Q95douT7gacGasT+Z+OnKAWeqJmG9PoOZZ8Ntnv5po
e6671QD3TOHaJusY+jTiJ61vbhquqV8+QzU1QL0RgGV7/iKTJ8KNtRgi+lH3E4rQ4P6FwGxN96UG
X517V/1DAHpi7s1Qd/iIdHZ4PwAZ+thiygiaXH/FJywsW+/XHdSkKDngNl2gLeytYGEi9qu9YqvF
+x6LJypNBScfS7bWWigxSW7hNCGaC65igTKnpxRGxFit1nlxiFXxjCFnNQBSpLiS4speT0mO4Plm
gDkSk4O04XkhP7iEAympAK5ABo2CHy0K3qiZdFHfJpYAMKrikhQ/4y4GP+qws6Rrm9ogvtaw8UGo
C+svY9iVsnT54rE0y2/R2LFWGDHNePKpFQXX79vQcHHdZ92xHX8Ufx/05tqTt1H4y/eNUeKI9Y/S
hnw4SIFlPleh7/gxQwUrnYeoazumC2KzUbJDgEY+OxrlTlQUXBvHha7kRxmAUoUc12CMYjAoetfC
TwdPL8MBMTTS2bQKJOO3wOe1emygrlWHZW7M3KS5KzSz5fA2i2fkwgR3/yVEnw5MQnQd/jeIUw2L
WUwImfsryldBUcP4QOs/nfQtiSfXxKymkI6Z8tPFJ8Y4oXxJ6y+ypQci9dR1kx7y+tvyd7rxM5g/
enanDFfLk0UHYL5bPCH97RCdyDop5G6W01JIEJd0HkvMsnTqRaVloP3X+ug5p5v8pVUAdvnJYF2P
mHZqmIbVGmOlHMFCc1Xyu8f1LXkCQUrabDYoD/pZ2KRicrSA8vvDwLecuKwS/YJ8l8wvT8KHeHJa
F1ta0TOD2TJf+uZ1yJ+0thizCcqqL3d9BP5kD91V6D59cvbce9v9eaDe8hDOk9zRBpq8fG5C50q0
yUb1x0wx6SDe8BDX6GuxEpL2erdplAcrQpe84I3qyqN0dwiXO30d0hjWtmaCTUx4pRQfJzvZnnEh
hG85AfmjuQs9SIkjqQswWHMYcgyx3fSR+Fe8OXzY7sVyIFIazp6MxSA+YZOmbuh/8HyfZGfNjMkz
g1YBwV26Gkjr6LcE5iFPAhMnMdR3guQUycfeOKbeb6UXPHMVBitw5BG103jOkSYwdWieJEShgOu+
gbHwaG7rbRossbNSgE5hvnX9rP/DTycooBGvPIKUsSF0onSBZw24U9quBZVksWVKi6E6cuOIPef5
rrk3yUNpDhNtog9G5NNYS2iiUDDxJR36zdAdRf3L7Pep6CieI1o4M02Z7+DnLEUryPzMB3DvIuWg
VnHvOaHaGHpCSre56NSAvPWOWTKnCmsxIjVijMukJUIspjMqbvP/rKe4FbkLcTiBJM93/jCI4LZk
QAYRnzFrINocgH0P55/6jxFSNwtYhRrEgOJNeggHGHveebIduIGGgydDCGxBzBl6YTs/CVvlbwTZ
PHwGsainYktUCaXVX2/XL+ZGwqcIl3678uQd8pJ+p50ljI5m9b0hjw0uEo2wxeAG2iAKDkwi57RK
EakCSDgy/mYukrbUoSJGWLJNqeKjFQb7aC7owaSXYtNlilRX1W689JgZIdIcFqL0NSi/QfIDHjAP
I576DgH6gHuR2y0h/hpNOYtDXgWxdii5aVDWSANzaj5LVldLb2DuxPfpsAcrDRjyk3IB+zGc4qOc
Lvuus6Tm4Y+HIkonvh3UGaPsIibTE3ZYQJ0iCADLOGTl65FqMmEI5juZ/gXheaKlw8j3sQ1qxXfA
tlNqe+iqAc5klfBnQDUYdReP6XOK2Q80d//eljRWeBLuMdgbWeA9hViq/mONe1Hr8LM+A79U/pL8
HkNqlpV5i4RPmBKew/JK7qvqtOo5je0+tgUhW6odNJjAPxk55tYWI4EKwNy3YwbvXnDO6MjV4DNZ
+/vf4GC1UK974ZRsmcJi7+cjX+kc4WnJle2SZWh9WuTGLoZSVFJCiY6pO1cq0mRkxAkJOb4NiaYr
n7iZLzpTcDADMWjgmC3kTA0V3joVtZMCogV3y5fe5FZW/U8rIdYTDZDJRWRixVTuI+qQAI5iC04q
bjXtaWFM1FGxJ68gEpfa8GOZJsKi5OqHxUGF1QLtYOL7ITjXavyxIPdUNvx1U0DSCFuTpGA9GRaM
cfLBsVToy1hrB/+yDpIVKqyyAtVhPVV5T7FEia3uU6wCgIFnE5OmFjDBDO5RCKKgjzsfvULIlm1F
0lvPsfVL2p++JJIggGIVAa/j9zj8BYg2KxB2BGl8VWYAUNgLOH/Y3boG98UR/k1eLvG8MvDhIImG
5Y5WDG89/CuoUMmlF+cSbWO4TfT/eLF0BHAG0AV+oE6Z/QrL5x4nMMDKgay/balRNy9EXPWTFVnI
+HWPiU0OEpGJ2NPD/oMxV8590hNJEWLlY6utjlmzFSnK8Pe9E6Yh+ZwKGIwzwps9dP441PA/RbUB
jGHIiwwKJxdfe6qawNQoxu4JKWgIASDdQ53L0mdETdZYW67dYkgzO0wZTOTnXs/XsMHEuLR9tTpH
AA9R8urwrMjHfZOKP6YCr78D4UTw4Rf/jI62gPpQNm5J+lRweyxYjqMKPVdzxkmlo9qNI7SacFB8
Hxk188VYwX/ZABrj53nyL+QTm5hVTPWAUe0TENVoQqkgnHXNzsVzsI7QTqKbn3JyKcFSAcZH3v/z
UvkHbkqKv7VlJDt9hDXMbTBRWNSUekiK0H/hDU8EikxYJpuk1BHdiDT87AFqaiheLQlCsYm2mKV1
nEJT02eJ1QHwG65QBW7b44UbP8JIQiptuP1ASJycP8SME1g4NTQY/zODkxkUo/V256xxfroNtSN6
AsR7uXXWLaftTmDdPegWfMfoSLLp0cdg1MYbt0fBC76pLsNsIchQPTcoQ9AnUTn26or9nIEYjK+O
Cy4tSZBT9s4k+6PhY+JuPJjSm6f4nb/hNTBu5YWwsCEtw74nLAlrrok0j3UeyrJZcEVo4hPgu1X4
kBCjEK+Fazopgm0Sz+4Lux6dQvymt4T6L0FZh7DPvAJraHFVK0eRaG+ZggLWFqb3xLXKKBFn9BQa
DAruW0yc50q6EfwVMgHYBk3mQGeHshKjLgBu44zT+chLpvHEA9AUsZJh3MNUEwo8RkX1qiHJW19K
8d5t9z2ldLaA2V+CR7iGI02ZQZ6wuGY4IxQ8rirmugsIdzQ+sPFH8dIPDKzzlQ9mC/80MnlYbbZ2
snPKVMXc7GINI7O1q9LsyhTpqv6psMJ0MRpoGEXjLUAqRamRoiaSF6x3uLKAFRYXRG0wKrSGSR3M
RxF2HwUTxPvyV3CPHfLpOrpM7E+vc1oUPrgv4+HqcFoRsUz/g/UpazA2eMWuDbAo5d4RegT3cr+u
JCIIQMCGZt6XOL2ZgKZDd2gTY6cZl0Txtn7HkNkQ7247QLUvL1aw1Mqt1WBMMk+IMjqzxKr4UJKF
6+10cdNO1ikzxBtStaixnMe3hixembel3NB/IbOO/a5eNNiWtGjruXBLmRS8wSnBjjG7wEgwmSC4
7mI9IOsUKm42zAqWGO/DtqLc6fGuMy9ptY+kTY2r38AqNSMJxkTQJaxRGozVxsxPjbr2+CFTmnYL
XXpEtr3oXhPW8JXvMs6ZOKv/YINgqJmNaybGOl0i2q9ZMT27qJYWsbsulF2lrAplZdarYCCSbBu3
pxy3F4UipSFqhN60lse1xVoOkw/AaOLa3xrqAzd9kWQd6+sy3Oa4WHs8CiP6e3mhTd40Ww9TU2HB
9pUnuIuATHgIMmTSrtWoWutucFYR/4+dsB4KUqWGuavfemXPnmYo3t2rML8F+mAcUMDyTZcGIG8V
vbsQZyLIVeVVY8g5DMai1pU1xQLrljglAhf7gWXb5NnwzUOgCgvLCB2tQrQIoc0nmQFPDvRquXSp
iR5gKTMr/CgyyFcqSxOKYpnYoK3Xe6sRdxDhJrdOKH7R3qT+oavvBMCE7hEMFcF0ZByy8cegVjRS
A+ot+39yGGJosecA8yvxgRt8lpFgsW/ye5VsvHKTS9lcoq2tMJJn2FPWZxgUAfAP5RLm1/MAPzGp
PVCV0U0Kmv4I1SXJGY1/NYJr37wK0hDVvSHfiIjOsCqAAZIk92w465gl64Z1xPF2W7qKreuQ0jMw
XA0lr2B+htg/Q4/JzYuOx5OlbWSmIr0Y41ncnnxcznSsnnnzqDmm8nvAVVA61QYCKixzRLueRosg
LCBL6Rs3MDozQX+OGIkFi7r9pRgIRRhCGRmQGtJRFjEVFE59mbBZ8aXKMkfKccI/Rb0N4ZdHhkYa
FCzOfnXJwTY2Nw+ttDYY+Ea8i6LhMO8vA4Q5pkz4UfMbiodGAsbCPXhNHoSm+zz2UIt4xhm+gLJg
xJXX2OK3T8nHgq4S5oZCdDv7mseHmWLOhBhpJ7M5mXqvf1vQMGv/hzQqt3WaHojtP/LheUzBBsZ9
9qFwG4qbWuEkNcw6ae1WT69iKDrwkf5V3V5OqQ5ZFbtjLl8SV976AzKoxtqZzR7K1ghvBKZj7D0r
WuuJIKqBbUwFVCTG24hvOEHmhhTORBeTMpDcJFhYdOVWyIMAya7BA51wDkrEzqDar/qF15+nHRS+
s4oJUbcfoNMWdKUKUDfvKCCeDKlUSLuFuBT7sPf/6ygZaQYZ5HXWIT9Dw4wgzQWwjEKMpqT+FmXt
jxgoX1pB1IfcL1orJ2mIIQpuQ17/6Kmig35gp7Y7pIMNs0oT6+I0l05yP259WcGUkJixVMWZD9kz
Gek9oGE01ltI9nPdheWPjUWLW4CuMuRC4YORtjlFF95GplJqhFi8fwXQei0xX1RjyjqLORL8AbNO
SeIpcEyfgtvm0tjM0464LY28Xg7r5/8E75qyh3soTQTcosyAEKDmu5VJzmHGo2Y/LjXMQEuouHgh
p9mq4pCihh8gv9IW9wDOWOAlUNEJkZyi/VRK+FRCT41eR4Gzq+zLYR9ZbEeVo3uvNGTwlVqQk2kn
mOtAEp3u9o4A5A+1AcYfquyQaUT/R4c4XhhXBNW32yKAGXsWDGyQpGjVdepe6l2suJZlARm6mgsK
65FHLTDtlIj4Bf5o/q6AmWHJzNWa6JVqFimN6akSWQlHzOBUEaYNK/hEIFP/Av1dy2ex2ngMLYR9
M+6IZFPlD11TEoHbX5TKmZoHy3Uy/2awR2igrgV2rGEBe5TGTwigQZO3cG+DqxytKP5zfdeamDMw
tKGgYiufmeOp0H6b8aBbmzbZRPT5JUHBbbCMYdKRCNQ/K/XPEs9R+jMATogDdl6mCyR3TZkuKkxr
agJvSta/zN0zfn9h6W+Qa5YwsUdxtZCjZ53fy4h4n69Y3ArJIqi24kr3bFf7agv4CbOYxdBaiw1q
6wIWEkfNfwGKB/PVAitBzIdggjdV38+q4SRiYVgbPz6eQv0dmAtvxLg+EV+WjCdMtvhuVbnWJyzk
DYmdEgIDmVbb1dJa5CriQ4i+bWsZPyZVktSRLmJai9AVDi5bQy1D7rV8iAEhzzyWCmyU+fArhFel
eCAPp9YcxXVYYYZIMu2uIlQhvNXMIU3/UiSrnMTXPt5QLVUKEmYNUhieWabHUHGYDwqaUYrbWqWn
tlC7bYXuHvlQ39tqthUavNbo5nGYp4BrqcN6BQEAuv1yQC7cs+4biJmSd8OeTwgEfIafkjllxE8L
H+uG0F8WVOqjS8vDStYedTjZRLTI1n3s5WeIXxVWLnez+zYUGQKiaXs8RFGXA5YgBc3cc5C8AVAC
yTxOLWIAKOfL7LDdnu6/b61dg2lBXkW20FNGWwdNQlF7EmgbS3FthPtgCECBIxqaTXP1lMUYEefO
6Lona7X6IXaywPYO44meuGcJGLfcsZe36gSL4Ns+jwRbN9Zy/AMKywW3wMEt62HikIN3NSb+3TJm
Oq7cc/fgcU/4SyFcuhKsolUvXHzrnicXUIDU31T6tnNpdSlF5BNA8CgxC1hy51mUR8nJ6rFn3hsB
94pNCROUDybMPiTRmvEpqzz3GoT/bG10ywHNO6MTxI/1tmNF8XcydCcErpuaMqUF8TGrdi4w7NdJ
f6jCF4A2aaqEgHQM1I5NfQriq4FhUFY+NIxViK1PifqAHYNlWbjvDRgpDCejZjlgyem9ZeAavJzy
HYahnL0q2UYEK0avOPtq6r2JfJO4uxhZ9qIz7Dxey1iB8dCKywg/qSMGra6ApGAnKWu5CLm039pw
AydJ/F0pLvk1rfp12f1ZljXSUg6KBVOXpERAk9CCZSHvB7BPgD2ZkdMrbX4H750TPEUKZXys9S9J
3MY8rDXkgsrrliM8nSC+ue6rkeBzHuTwZQYXobsx4ht21fAVsdQZuC6W527iR+uYvHLtrhjKNioz
bnvMP01tZ+VVHL9yxhF+TG4lhEFzF5e/lUzWtOzuR0ldlJK5q/LYDmp5izf8RqM1MrwvSfn6T4fJ
yuvv3cb9eSSNedHAAwfKU4xcpWA3VOAhWw9L84GludL/uqi7j9ylFrtuRtyPEHCOWsXR6fO0yfyP
8jgu0OvWoa2aI2uJds2zqXtI4I1CS9VEuIH0IEAzbCh5ZaFVt3KnUUqIV7G3NgvMbXKVmUx6T5LM
1oLy2WUVcyraAIpYC3ffQkERL0fbPJCerYEYJoaX6NYQgGJ9l0Xw+yna/uNWuesgWKrjw0ruBSqR
EB24VL41kQwzpgp4IeNdlsTeJTH6FVF410QOMIe+FoEJ9RhbFH08uIEjpbuy9JaShtWcKblf/RSG
4pYdqLz2JanRp3TjfdvIjJqsTe3K+6S2kJqgPkq4Yd3xnyBKEN3YiXFFQIy3VQr8akkhdd3MqQRl
UWBtbAzodif3NdBTZQSJ9I+MqeTryHIhG3cze45Izmp49qnAqF03sPn2l8m0XQbdoa8Lx4p7J9Os
aGWxw6ou1say2myq6ACkY5Ron3kJOtYcxdpnwGsi/lZEFENEFOKrMc3bBmbscMnE/l+Co5YWHJlI
4aPayq8aQ54iky7M11dlQ7EAi2uUbgE8VAnHk96lXRsWrhvNXf+39vbMxk10GTqOfyaIQQnBDSIX
LOX/JgRMxZR8o+nyUavMw+B5aNX9n8ACk1AGQ1uYCT+JY/zc6mRvZCkKdJlKRDYuo5Xj1R+NsOWI
xJR9GXxqsEPjWQ9/MP9Aa/+z22yOGcOAYAOtVpSNhwmhrCpu/VAe9dTajIOvYjcj/JpYc1Jd4ZMJ
7mY17W8/MG8QYU1JZOVk9C6jpb8ErXc8V9srHXUFGCT4nXdU6yd5FETyKOqUn6XMk2AzhB+v0JaC
4K/7MSbqrToUmPCmAyFW6lYFj5fLW4JXMALkgT2nopUbxYxd3alRjmcQ/RdckKI9Bqk8p/Z2SRe2
BuJKCaK0y+YrGaCsyvG9JZcvKFYQzZRGcMZSn5eCeZWldh2L7TsxsJwMMHJINAxjs4F7ufKaV8cM
UOsR6dWWepF9xN90/WLP2C7idWQYuzoHlY8JZXPsROWhz+ixyVrXUSVkyoplurk3zUWLLgOkfOup
YN6J0zzaAayu8fzlljYNO9MwkugAYdp85criV96ZmLzVC8t/u6XLjq5hGWm3Gt42BbIyQ9u3KfiR
+adhC9FXYMLMMiMB5xXeVucsrWL6yCzGLixOMCj0viXrkLR7T0GCbTlxzRx8cpjau2yFY/EDNjcz
s2QnwivKQUcKj8KAx8nK9LfiKTtcUAizrrCBRx87Ohn/8v5H0nk2tc6kW/QXqUo5fMU5gQ3YgL+o
OGCkVlYr69fP6neqbtXcOXMCGKn7CXuvXetANvVTIbm95kJ+oH3dGwF09govG74LPuUTSS9vNXdj
OpUH9ZiUwJSS6aYTi5ngN6yRjzTdgHVdz1mcQKj3IaapNUDKiDnBttnVTCWAEMTklz11Hm+1Z1RQ
mqh1e4sYF9/5sdSqt38WRnD0PVxLaRQ/SyB5RjK+mYOxn6roHpdo6Bpjkct+a4w+gkprVbYmKnq5
nrJbhYs1l2m9qNvwuTKLT+J+MVIPJ1c8ulM+6ghHB6Z89bSKJ1XweQd3aLcuxJYUM2foUydvPM1d
1TPfzIgCLLxU6GhsXe4yzVxINPsjfma3KGEhmYZxDZltZlB/5xLPRtqR2yiUTagFSxwtBEwFFYHS
4m6zRpUaZTxXE01f9W8gDAcoIQqv8TdLvY3v9EcnJiJyetZIlSVhcMG4u7saI5hUCz/72pf0XQOS
R++10cy1V85bvH3sdrN1UzYXm1WqVwV70NADXfJsI50UmDdOofj13JfMeRHJfmCq2BrBIcFyn5AY
FI/z0ohgv4KuqOJeBd6+hPj4Zh4VW02tY22Z1+Yyl4RrNpdq7DbFOF/0ENWrhrGNYQGpKIDMmSFr
mXM1nJVJJGzfux897vghcE+jrLZ9jUULrODA9FaSkeXH2XrEeQ2Kb5Dfdoxvm4TqOobGH+h702wO
pVZgDuPNyquTZ/lIFJIJoJCOxntY2fI/iUzks++pODQqOIMs7NoBi0X6FWfvAD8mTNiZVDBJ6gwM
DnSaNlHy3mEw0m1pinX52pOZYxkoJJisGSgqKu8RZimVib7JhmxvxJuiMf/p7HKY1NsswjC+eeG3
ng9vnsYWhtytcyqGfd/+t7FlONaGhxydb2q8dwwKBxfAB76JAASYOUYrayD5vDzMNgFxyVwcjM7n
kWRsBCqsckak7D7otBbtJ7JfaMOByHHnwgMn4RDZFKkwFYTs7MuM2lXLEh48SqDtiuTLcr/9mY2m
5shfDdHVjJ9Iy4db2fJow+YpIwAtWUUlZQjiKTVALNq5dR6Y7L/DAQ5MhGVmRrpQDftywpaYN3xj
AAeJqMj8FgACZ3cc7lgDv3sBcBgfWf/cLl8zzjInh+yWMbEzdHyDdZgdm7FHQn3PG7mO1I1njDNp
mvGTND76FqnRgPm/mRm4t6xOiB5DBEPAgb2yDCxrGIaLnJShgilRmb4HRraN7O5N5bmmKF0qP/oL
i9fYMNjj2wfHMQ+BPuxT8uWUsT1P07+KNyapzW1r/pOj+wtM1g1/7QrNNVHTExP3ruv5A5J329hF
WX8oDIsJm2kfjfho9Iy2c8yciHo7yV5mNMl/GWBAhi9uL75myWJ4ZG1bd/NbGzXHunOPk7g0YX9o
eKpTPXzmjnozvPkaxQEp4pCNE5tMa9pK2jjLJC5JY2kC51FNw+1uIh/GuJg+S1beQ6E8O5TGA/Ng
DReWUmlXLo0XC47SgtghUqQL8LkQzrRQPJim7VN41kDtGsSd+j6BFN+ywsF2maZnEVy78qqRtuHn
5DvrqBkJGtVWYpjfCjFuZtgnzmjf4JeshoL3HV1qsSGSsjdDPpePJmw3aT4itGTRYn+ZHOZ5W2xt
7iMXnRkf2cjwKPXpRN8naz2Jz66a97XDFG3tZDAj43kzwnwO8Gl14WdKPBhSbOg5m7D/J8buZcIr
LcK3jmDcGY02JAXUU+z3cLSA3kMTb6DopMzjInsv0tdhA6FeeYzG10h+T+7Z7beRsQQsRII77sYq
fnYY/bTMncjTkbhtGCpSSyxa5i4leoRV8FODr2TYBNlGXyGfi7Kd/EX8wNxv6LdesUuJkkQK3DFD
JFKL7vMJoy+RDrBDWEcNzxzLiPqs8YeA6BFD9swjHvAjHawS9EZ8zNMZWS3mIg+xW5ZSaBc6vAxV
tCa09S9zvXrvnLNbfFsW1ohNN+5G45XzD4tpnfzJgdXkLuUnGSuVI9ote9xmeMwDlK6Vd8CdNwGB
SePXJCdf+JyiVqG/171jYAFoNu1FB/nTwP4asToi5ZqMHP5bhwkkHFCIddZDov7sAL62rLES72F0
H0W/J748Tl7mEV+stXERJ/HaIhAi3ZWnWLDizOVaNvVCGNGmLbpt6CeUY8FP7mjs/2rOK7kDssP0
hY5RD6Z1FnWfRMzt615/c6rmUcIwyHK92oy1+WuU/qcGwi0aja0xDTsZ8/ofPYG6XEVQpbjBwp20
kbIy9Fsa6Ts7rHEEHuURHuTXTzL40aDIVFICWWUxq3TeWX/RHedzYC0JKQrW+PzSeYeuPiPpT9yX
AaoWOBrvNQHbTa4waajta04cXnsebNat47ty0QZr2gyZ4zrjYVr4LtsJjLzADraWWMPycKfnFhUh
2inMydEWyinevMre5vUa7hgbKzbtWAKn6mWI72b4EgVbH8tViii+DT/cc3sOIF+RENotuDgjige4
NI9IPLMWrkLScjZqgDCuHBqP7FQaSz1a6iaikfKGENZN8eyvSvNXwmTvs4dhbJro1YPjHHI15Ieu
/xxccDEQGOvn3FqOxqHQtiDUB7HRGIkWh3pt/jBuoP+rrWNQ3xo6T4eARYvFeYsQiVEzDeT3LBdy
KjcmYmpA2w4NL7oRsqfAk33W7ZJmHbqCeeNDqH/0swOWnZUnakG8QK63IzxEVPD7aT/WRbhwjPfI
btbCm7eeJBINuw2sAo0TGSLiH/Gr8qPEdoJrm8m0sSQnc9SOFJhI6exoGb/aYPQEyr4FuMF3hvXV
h3Mpf4l3fZ2uHAbIfe7TT8/S60YuyRntYvaSf3rFAYBJTXoQZAGY3DECl4X4HbJ1cWg2CUu6jbHp
du5n99XOJ37ZudKhSe/Jj5ZRQa7yU8twkJCD6EooZ/EP7WewH52l+CyIRnERhQNiXbfpFg+oayyH
LwiYMSjlp3HaacbKA1f3MTQvQwOowxw2DVbliPVbAh2rt/nfnRPyGIRbi/EWxdvBZjubbmYHOzH6
GDFd0PmVJ85bmC6QG5BBgDP0jH3DvQQDr05/qK0mlmGo4+LuaXyXL8GrcU/P4Q/+pooiGYmGRcvz
YEXbDF8NjxSEGqLxyoP4ypgePyG55JFA4bcW0aprVmmiNPU89bhioPEm3VH7A5kpfZBEOIOsX24D
jsnhyYO7RsMwLHv2mt0a4K7LhpWABWaV4B1AIO4YFiPksUPwm5vKeB+Y7Rp86L/uO3EKXPwYQ548
SFB0R90Hek2+OBxDwLEFyb1jtZoSmt3n2H6pkk8YU+z88b+57rbCQOJU/sFLPXY/eDzQ3neWvbaY
ShYJMuXhX5EDXV5UHTxp4KV5u4pjRKLqkSO0EwiTCaiQmqorF17zmzrXaip3nE1UT29ByouAFrKi
8u/4pdnaZw24DB+BUgIl1BTLMHXWPjg4FN4C3xYgjJVH7ZLXuBQGi5hBbO0m+V5pwLSBCyRHWef4
T4Jgtcg8plqxy3y0jbb6YPNqM6FkUDpff2dpkFZpRC0ua/atiDYYpvIed3KduZdODktRvfO49cVb
77PEb2ccL68FtAE57vSJ+KIXzeHH5MC/A6DAYAQEStDtLeDY03dZHzVIR9mCRKTim4FaLvZGfkKQ
6Qpz4cqrxwEQ1yyKwfcSLWvL4JwZ8KG5U1vCZQx/mSTWVqP1S6d3Sj6aV5dUDBLb61VKIAD0RWxw
Nj92nR2z/oPmwazPsVa9jZMKPsZQUTS7YXYR1oOcdG96dmvEr4Ybieoy6/UDONSZzBTtX1wNiKC4
olF1G4X+rjgnrp3cDLq1MndxC/PqIuyYnBjKNxANrPPzc2aec/msamyhlICAdHpeS5cxK+t+j+W2
RxCj6QK2nB5FcT95Gtg9l3KYGFK+4SIavaeTZR0n4kiSGEARVb3HzqlFetfM9wTjlRPFLyrjWCK2
Y8a2PFUYmHzMLHlfLnqCdFKf9DnYM+6bRt3oIqILvHHf5cMJbtveStv1cj3W/k6fVxFSYNekaOQ8
lzJYssAOzffYgGmS3zX42lGVvI1W9UYCT2VC3ayDZlVk2ltnEmlZZM9d+xrjaA+Sq98J7Owsm8jj
6jnzcYQ0eCONtlpLaECssNPh1+y6Ld89UBnC/fxXBD+1x2ioZtztJIj4jPO6DEvGqM7vFDiPvhM8
R46+1EMECJ4dc3LpENVwilpiIj2HQq1EQDTlD98+RdwQdfGLhLI5RDBd3DsVMrzcqf8nEXnBP0g0
uUW+zIA5f8qw7wwPZOVuf0Da9KSjtUH+9aIV/iFOeKDL1t2WiKmSlAXJ30iJCQ473w7ZvBBY6cKc
IRRGW4PX3CEjhQrl6b0gC03p03wDlDlE2ODJZJXFnOwLo/zGaAfcitQzNcIQAd0G/p+5d3sVysxc
mk5YNrAB6+7oMYfhHb9LS5yqlNALPA5xKlf9+DNPBooBh7ASagstWPrSWfSAMCrIa3x08HOhozhv
cxW9AET2yr0d3XoxrywETl1yt1ucAiMGt0dd74LSP6QwA0LiOaIW+T2GkhbkgpLB6XG0kvQK+VBB
58HIMyl74pbhbT/MLBdCBu42KrZ+EY6fImC2woXaDuFKR31imB7SHDb0jFma7KdLDhbb6qz9QH7t
2WzYniyWkl5crxvE37PD4L9fCNbDHZ20p6RWrVwzGdIpuw1WmQVJbiUXDcd1fphZJVvPtkWuBByr
u1UxemPvbzjYnQwiWU17ZdpfesC8GlEYqJ5lKoqfXh4mIu+wYRWQ8gZGGc78k+vk7urOrh5YwEUk
5EZb5vwbRLVT/lXI1xbxSUrBrbMRJtd8raEUZmKuub+eVa95PPceNo2o6DHbM7SZVjNQffJSK3DX
/CIqNpP5omESC/0+luYmDIgW9O8CSqDvvuUmYWVQEwChLaAbIhOedi27Pw0RnSjHFe8Q90FxJF22
b0eElURL7j3kgb6LqhNjqoI3B+nCNySXyrcPv/PUumRhMLIWF0UQUTy52kNEwJE4kUfRkEfeXGed
FhDBaoa9lAA5kyqwZQIBqoQWxTqrrN48YVxc5WCu+jUrCzY4Ny+hpcIFDYIOAvKe7w2Ja85CsIkE
cKGOIF/o5RKx68oz+l2MeBQVoNddu5Bep9t5RUXYOKNPfd7QVy0FfDml2FM6hBCqFsgNfv+orNHT
NlRGVsNddA0LyBcdT7emxKDFfiQ2e6akQmhbcDnFYAIhPTbxB9vCDJkBfIxNzNiW5gtJ7Hmekee1
zsLhjWd97yCeUty3AjGDrdPE2YTDs9/0/QIS8CXR8hWHAr5EFhoGiouZLMKka591C9eptouqdZ9/
dgGbIP3OT1zpGlJxTvXbc2Whs0YNXRAy1SELHgp/m9LQ8dc1qJ1D/TMjqPxE/ki2BGLl6ZAEJ7wN
FkAomLlJ85fmNNGnQKnqUCVg75P1AZd8hxWTWWX4yCEU8x+Uo4IukGFfzCguQkwapH8j3XGDXtDn
e/Dw9y1c3Wd4HrOovefIktsEg1hmbU38mWN/TViBVWm5BSaTd6ydmADT34Mfn6enntIr8q78NPjS
B1vf8jtccZ2wX6BfoROyY7l2HIDRQA1Nl9ne2mgp8dxpk4f32k53WozrS/wziocxN8+a7S1i1CKm
xyuaNuuJ4rQcJJGv90w7O9W55mVpnL9AT5datbFAh7nIsWa0ZkX/O7p3LSGgVzASyjZBP2/zFtoW
+RM6F7jpTidFIZyBFEdmdW2pJ1sXGj6LsXGID6d1EDsLvM+Dk5213gfFVGdcCGQLpRUOYJfY0Th/
ncnllZH3ZmVXWD6HDjkgcJ4mYE/VRiTcghFNeSvTaKN+p3qP7hWXb23ay5NFoA/ixp5FlW++89q1
LjHu/MUVQF9ci46H1dY+R+V3TYZriYKC06DsbVby/WoH8X5grXkeEbLBMXWj955zJWIzOyCGOlVt
ekABuQjicTHPHy6Ht6JBxtqwOCnrtAcyzkN8pEqB1r9ykgFZ/lIK3uZRFSgzkfIgLXMrBu17/t2B
GYQKr4fUvW85Gk5MKnE01J+M9IJYfQj5rqKaQtGj/qhCeABeM2LzmNmECQ3eZR6KQxDS7DfekWkp
Owf76V5ApwNoaoc3OBFJellXxhUfyyR3bX2Lyz9RJihvt5p5L2y5NHnX1ZsannlxbfFnqTOKHxiG
dUXgxUE3XLPoCx4fLrEJmqYKeo//iL5u+Shq4S5mtr8xXp4qx170w8CVVOOrFu4ax1kUQKJJHAq4
4ib6KXTRobuOknBVlc1DDDQ2zp+ZsCQtx+HeohSynfI3Z1wdogN02eA6dGpBB8kjGrZTqT83RvPc
hc1eaNOhxnLRtN8TCgu9/8YS4tKQ818QZI2MnXlYOuEdLWaXkcX8l3pkaprDkDA9nMXa+Wzx3RtU
ayZyjqZ8RFh3fVW0Eaujq9aLdz8FSXRhKlp72gZDAZN3nXVVfAbut/FKheif99K+RWN2TjNGA9En
1gaubRwUzvzbEgoFJW/qCPOzTsNQQ6eMXwy0xbEHRjc7Dl60t5P6FfsDOggJBDj7yLVpMyYZ86Z+
qSVKoj9uKwtXdpIf4hSpiElyYBTd4pbCY4f0805ylyBlvX4IBoRAiw4GVBSvxXqSRtpziZddpi6h
CyEteC4+khmoUvavdOVytJ/dOsHLMmybDFspM+I+1S/s5G9ed5HVBAPFQjO4ajn0esTCgqPDqe+V
VOK1hvtHWTliUpqYkGrUqcScaUjz0uxzTu6ZjcxWXhI6+KjlHb0Z069mAWwhwZ2OxI8FEu2HDL7i
JOD2i5dWj1paeBtqMC62Q+vAhQrAAlALySLd6SF2DQMCysT2zYxOTXHvKmtZsXRAikbUiI9Fu26/
KkTo7ix3Hj4dL10G0Ghy7zvlwBkNk3NBf6/d8M2sHOaCzQrgAqADFizgTEYcqcO0mdBcV6kF+tlZ
W/eCmyqZGmBeqwAdMZd+mJKbV5cHl0VqmNRbr9GOnRiPMXjqInkpE0TsTADCkhCgllJdMhmSd6KM
dUsVhnANHjF3q/bVEQeGajkUt4IwM6oetSoDivsZTdsC0V+EKEik+bsVgZ0bv6YuPaXtl0RmVSvm
SGqe3MZbDaw0jPFRsmtTNVlDhLrGOsGxg43P4FcgnKH9pjQIkb3zD83My3iW1e2knS39bscYcGvM
T91fwl3t2TnP9r4Ut6kgJmNYmv2m95iNWHdUohumD6l/LrzgYA03nwAGxxlOMbmsU4HHxf8zvV0+
MA0BGtKwB7N6ODdh8plVwz0Kwjf0X55qwIIqIMc1cM8TP2GXjs0HwhjG1oHPV/LPcIrdcsgJdTRf
LNVUTNahYKPsx87NsjMWJWLdAQxtXXD+TUJsMWGFnGPsPIBzMlFyHHdr8B72mrssZvtcpia7uoYd
LmvZKC2fY4za7bDUmU3UFalEJi6k9zE5ldj3M41OJ3yYHAOV2EUuxbpo35UynxjvjGW3qXYBI1ur
6QuNJQ7KDMNnftJt1v7VhR1wj+1TUn+WSfSe8NaUMVYKWPL+RBFss+VbVTV2rpFeIY/A9Flc/IjI
qz/VXxqKO/sY51jgPNCPY0LMW14s+cwb7SdBPSrxIflaQSt0j6uHhxiL4BadmJfgKwQtFtLWaOR1
OeIxGywN3HOad0dU1r3xPcb22i3HnVCV7QMxeY2tfrCbjZRugz/cRWK/d/qz4IJU33/PbtJI3ruI
1f5+yPFAz78GP6cg4MfOHr/1wpexJnMsu3TcGylCr4gRuRGcBzafbnTTvOo4gkPjuF1I9yJxqRiS
AimUe0ypYXcyE28Bm0O9WTYZQxSSK0+r1jnXsmT92xaoWUttU6Ju5xyh3VDcWHyDqXkPkKP6Lm3R
uGmxylMUMhlu0xascHXoshKpyk29KvAG4RvO7ot8QXuA4ESsBitfG7PGlm0nvfDCcnht9qeQuByr
3gwl5kD3KTaoMqnrAnkpWVNm+kiRdvNQgUcAa3mjSNzANM9QRjBEOc1qV2ujxmB7r97DnMOFGReS
bReUevgZZN5bSHIZ/6MoVgbzh7KKjlFdEcNgbzLEBzn7cMX+I52KqetIfWPoLCMLj00lBO2hPZgi
fxnpTSeX3n5A6LKyUESl5d7N60USkFTG4Mj2KQlQkJTpS4zsgk0l8jw+vWxVs/qwSiSl2rvGLMYT
9alOxMERfPxIeWiFwuqaD1foK/bwEoibmQ+Ijjcxq1ZCLGZ/N2kIJcZIHE20Gf25NVquSsyUmjuh
dEft54hdwl8nUCq3LvHMF/DuQAw2MyNnN0kAXMRYJFiScPLzoRmNgJ6xro2T+pZlq85FmYRXFWZC
SU7RNvCe8dHt1Yk4uPE2oP00tHfPrY88NZF+99Nx2UXEX/ESlFAISrwkki1KKP8kC2y3uYrizW1+
Cr5EG2l2NBHUqU7p2K9fQxQNVIcMTS4y09YWA1I9PSjsd6e+A/p4N0NBTVdmBNUhJFsi92IwLIKQ
hXBrshzOqyvHKY9MY6KgRrhIbnmzHFXMuZxXY6OvKv5hv+b/H+VF064IcBZlU57Ukx3bwbIz7jas
q7m0kUQFp1LiisXwTJ2gif5o2VgiZDku6ThBIbQCERSPpknMDq4xwXyu1bpXHpn/PiebX0M7nZge
G62bBel5HoabTm3Tz9SQk4t+l+e75x33rb3W7yfAoMM/awgPflmdIvMkGMlkTL+8Md+KzgFMER59
HBi7ANpkoSWf824WOOZKe2s5vzIGEnQwsbzlBSysyfIPZjkQOvcyt8zspEcUDV+bP2MvSXDO1SxE
XY5DQ990Awqem8ZwpY5bHhFQNUnXn7tUPCcsRHjXI5tqVJ0FDmETI1r1lNtSPVxVgz2TPzgkj3Yc
V0nGk41zz2MRyk01EwQ4in+DK3Y+9DLymWYy00vJQDqjVcobe69NcqMzi7DIdakdH0sysI0CQrIp
jjVIJx96Tss6SMOgT5iSMYU7wYyjMcF33gWur4m1DhDEtdbXW2LpgvxRaaz5GHuHv3n+HQXmzsJ5
k9ERY6H242k7tEz1GFt6Bjjrcm9A8BjZK9ZjtyoE2wfj4WR3bVhrWbcVlC/VOJ+nAcVmfmZzfNAx
lmA2bfqtjs98Mo6mv9NK1ozTTt3aHX07m00PhVauG/A6ERHTyUGVbCaijvV7y2C/ySjnR/0Y8ucE
CU423gFj5gmPn7Gki/Ao7fKzU05hj0QHAIJB03wkIZ6nisGZ+nudsjsIXIG9Ci8K6705jOcSRqXd
khGSmT8urxxfd09WgHoBiiT/EM21GcezM7kveS4OeIi0ljh3zrRaYH+vlU0ijk6KR1ADreXaACwY
763oxHfIiV439xhdFR2HQN4aZnv1b/VY4NnghIz3i+w75vGIZn+tfrqawzTGAghpnZjbLSTFl0d5
HKRfLj5Hf3jxsYKMtIW9gui68o3fGPDnSnIp1OGhPo9E/5Ww3CV+To1qoI4+DD5CVILNXWc5bXEm
8v5NGuljPITqvf3vBuS11Oj9uFHqyH4CACNw7J2ps4rQ2VsBE7hsFmdvCqkSSY0YX+aG65AaiZ3c
xxiomG6eNFSjyDgKOgR1wPfem6af+DvUFzTpPGnOvSUXN/7WhKSch/Vrbedip0cETWxagK4zjk50
4YQsiDWKIewEw6zQUOgLY54OKVeY5JUXhtYEcAYrAzgxw26iBbGPnkQGzoaaGd5OxT8EF10gDIXh
t47sN8iE+nBK003KdCAEL0CFsSafUR+VdzF5QeUBEgXUn2IC+c6Z0Ht+G1GBpNlrzlYj3a9T7v9O
37VsIRqmUwyg+BDRgTz3/WdDzixcZGrNZkfyZv8BgfudCqkp3lBJwWIzqEs/Q4ubeFkiw0dTdqPW
irJnvodxOqh0jGbn9E+M9MmH6v+5D5t1oHFO2l0TMZhm9XNEatiwV2ViYy1pOPg/AxCHsxUcH69m
RS4nuTdEQqzoJkKOy3/Yn60PqsWEr9Ta6gNCiy9iUNF7uuUabyr5R+Gg4PV6c7UQhM4bgR0gX0x/
8Csb8SYhHoBusBH6mOBxgMCn2tGemmNHgSQQWccx2GKv4q/gEKS8obDw7WKT02JoZGhFbvvu981x
nEemu1R1OHmsOPyI2bw6ZoK68urKkWBP9vPNgxGfYX0Z8JJIZpkHPoWyXXryp8rf6h6/cNgDxxrx
5yMVQrSdcxjRVuVgq5jAVbSu89EmgrkGyURYDc+xU124PZzvAif5zKaPEMUB5bWNQLdlBWl1WNRu
TDTYMC9bx8cuQiPFpYDZoZfEkTK1dllajQsg+MXPlFu7uKydp1MPeVQymvm/ZUpzu2tgTztsMs/Z
8Neb8aXNmnXGoDppR+b51N1T/RExt/LdfjmsHeNi6xDE7Cdokg4uNQG5v+w2YoS/OrJo2cYa40wB
tS3Z+JUNQGmEWYDOxeqOE1hUy5BrV77nhpqqk5m1Y6yhYaWWGHtUVAFYC38jzBkR/5bpRIENQ31M
JsLOkE7UCL4i0LUcvSRueHG2mhObmqEjp41uhgOMyUFVj9sQjebQFW96zVYAUlqLf+2Dn4VXRcBX
2GIRjayUUAEvYIK9INsyZEY6elWT4gTwVtC/OijX/UnfZt2VaShfXeZrz0k7b9UjMJfOuoWgE43i
ZBTywKQlHrJVCq0PnKFE5TwjVC8NsW0r2HrMW5ErM7khXaHaxR5aHsyNPHKzWxzHIn2rvOp5NOAn
W03/nxFM+c1iMeO8P2gMDUJmU3zVB7eLkZeyYpCYdgr5KLgqM/MTl0MFDEULs9VYAeWxtp5JBRQ/
iIgo6YobegpCg3ZFmuCAQodUHTNKsQmGrQLr7W3LWMPV0wmSSZgbTYfcQseESrvXwUiVLJEiMvU8
tmozJ3U/jys+K8EvGUn/7ScDMtMdsm/mEEzGCbUbIHaXrGoYsgPPL6dVme3V4N3lp4+4KqDdYkKv
NnZGxxDBP7W2T8IE6mVo/PqVH49lP7wCiLd2VCU/z/1y9ruFOVx8kA3kaHgGAg3dOrXBeytniqJT
pv7swx1OczQS9GGsGeFmqXFPjB1PqMYUT2eUnbv45+1nBwVJWe8TlZbLmLzmWvKpdBWYQuustY5T
ldl3m4C6eKhZW4mvK08fjYrb40fHBsFn58/Qy0zucuYhHXLEOPu8ZetR0tdC1+dpHIyDIsFZ6I8w
R8+EoODIHHjxGc40V63bsD6Yqbp0CRiCz9bflfVtcLfC/y55x3SIlSXfSnT2IXDEK2z51RFRRprd
dV6IOGUx2V/DWN+4RbccOXY0eVXgDC09SSL9Qv4OD5OEnq97jgh73KDwJPqaURvS/bJKdibTaF8f
lYEXDSgW5BS6WbWY//oQGV++1IeGwMBpb1J8qam4eoW9YqVX9Vpnd02Ti+PBt9BgmlDFF9yKeszx
msXbOUa+EGDrfOCNYWCuXOUMMa45c1xchx1eZCvHDnLP3HnfZd9Sii3zcDFJjGssfAETY07RzC+P
jUxWBYtpaaCrKeXFZMZIT1+j0nJ7c80E3WX+aznvAzxt7mIaJnc5U2T3q0bbtwluOXPTwJwJR/ai
6TUmFK6to3WJiR26XwT3uO++p3be+dumZ2KNvsVhjqcNw7Earj4aCvSJHTAED0Z/LeRnJ+hzq+HZ
YpEhANJY1IB5CRZ3mE+Ww8bGYz7fMG8gBN27UjzNFZArERzD8TKb4Nx5I3uE8mwiJD0QbGumwyYw
Mx9ZAMGrVrMy6Gxc3shyxE+409gv19XZxubrBf8cfoCxq/i02SHWiORRq1tck4Ftr9XKzfKx11xD
Yol8PruoZM3S7lUCCXnctk4CCIgT4wpvq5meZy4TUyZfAd904T9CNp8+i8SYdJmoZzWndUfaNE65
reEz9maqWMgLJ1xFA9BlORcXeGaordYk9gQZMPxPQM6z1Iyja0wyOWN3YG7yNCOra8dznL6ZMA4Y
f08wEc0rh3krN+zKVrwMIq33tfiE8akBDIo1fc+Gy4lHqM3MHolh4QpW9+Vs0XsP1dr22eppJ59h
NxuvJGMqw6RWLw4UlyGDGLVVCzi6CpRd/BCMuUZcMK3qkPlSzGNUHKAXPEXFtXEvJbMnjxQUqaO+
nS+h/xyVZ2zXEb1ScGwDDz7qsKzb14juzyMWB+GNFq6ENpPpx6trDNa+DAO0jdVB7USbpjpLFRSA
45zhTMOGcr742jlMu+uQkOYJYbjIMLmVm77dkYYM0KC4qQMxRa/a4XULYfelvENqw2Xh8qyLTcZy
ida4aqpFC1InxxfKfReJh8o8Mser+tia6aqzGlR+X9jqlWluPCJizN7DDVAxHEz2SYfROuKoJfGn
X5PNKfNrjHwPHgq1BVp5GmU/igFaQYvCPhJlcNBIv9HPI1B0vNcFRy8nI559Nn3sEO/AebxEWzHB
mDvSIEEpIRvkb9VYcgNptUSxSWO2/CRgzKZ1ArDG05xug/Q0UnmWpMY4cX3WO31bj8Fq8DKiMtmf
sXW3x25pQ34O0VxpwQe4FlPZRnMIdyV+Re5QdgfmwhAoypGTKgt43z/GiOech1ip+4q7EVONxMCt
WA2VM0ytLfAe6p8pMFB+sYwdR+yyMBSta8ITlsJ1VKdd/+iqe4z9WXtxyMhVZ6lVM/OC88CA0/aQ
wr33aNEY6SmobFHniyFhyFlpT42TLDW21W24gfUqULN19PIpst58Qu2MlESe++Tbkafw5r3aP9N7
2H1K7W10Dlw8AoWqx8+iMJ2FRRmszmEjml9CLyEYJ38u0fXYzntTQlLbxQxzayYvevRw/tt1Irga
ECV+N2Kvp2zjEl5i1AH0erVx7hExz0ySTD6K2k83U0S4Wt6a3+VEZ/8YmI7wzlQmSTfFdwu/bDbx
C+CtqE4WT9BABBX+D4ypmNj/u2bQwjHZoR4SeCHTea0KXK/L3g1Nv9Q8NAZgNJOLYtQUwXONBLom
xCfbR6L8dhAySv6olea0btoq1WsTcsAqMh52BOPeYRNdGf03s+RNhdDEpbbVOHbmCUhBZK9lyMg8
QKHPaaLKKfgUjWkdfHfEgxOVS5N2mBIPcU2EkFAjCliyJ34biXKQZbWOuEYM+1y325K40xE+S0oj
/dZqtxQCCcB4NYjZJf7Zcz/sYe1RVMYbiZHG3ZXtG6bqkTi1HmjPxqvOObJdhaDYJvElrF4cnbTv
I6fxRKTTNav/x9J57DbOpFH0iQgwk7W1crQkW04bwnbLzJkssvj0c/hjFjPAYNzdskRVfeHecy+J
eTLiEwja2Drq8a1pfhPvYABTjyg4fIHrm+9A3z2NKM5hQKI+wDWi5S/YuFV4bnJYWxuzJQPqblHB
+t6vHh5amDJBeJ608+DddPmRYAg3ng33iQH/kxkix70xSOGo+6iqW1IdJ4XHY98jrPIedc5Dzmyi
cK5+Nx6GfLaQbJuMuLeJs+XX188F/UcfhRtFRKhR0hCwkTUK5Ni82+0r4iekDR95/YrZPuaVxPWn
m9zy+hNfok+DPOondG7IlRksxP4KP99UXrzyLLiWdLdcivovsN9E4D857b+iXOXgfBKWBQWHugOQ
s0sYkvQgAHDnhmR3D9POgajSobhjmLySLBaJBVhMLNqkwjVXXlJtIxPYxyvgwAr7vQnUiocVMSKt
EF07D+9APnYqSdiYvjgjmmQb6SACX0L4x8zauHn17VQ+fBD2Ia/+pNUZ5E2giMGFmU0JKFhfmb8s
VNPwEKGzjsRBIAyFRIoLAe6zWPR+9KTo7WBUMbIInce87FFb1NuUIdypBW6feFHbx5S3TNffewN8
FXAjvvH53sdoX6Ol9nRKPOYAdUfnr7GqqJ87PsgJCW7gU8ZQ5khEqTbvMnl55UeOxCR7yZtrVG6m
dD/w0T5Kfs6AVnAaymdMjND3anc7a7izdTc9h/UJniuJAT7ykR9+y677qXmPSgqZFoE0KlGcICwW
KYRQEu9YXmrvPQprfc3RWAJHQshcL8cJMRFw7a+o//G0dzkDvwBHR98QDTAQ4ofS/pgxxtreG8JV
qX1DlMBuCSOIWRa1GrvbY3g1XmnnrJ/m4JxAj7SXsFgwVWzFzUsfxnhty2sTVm8F9maFYGdyPlMO
SEafEYmgaDFpQtBHFzRyBJOtbY/fsT4XWv5mvBOjSaTb0k05z+iKsl7t7L4CrvUcCyqWhe0gImmX
7SxdJbdOSWJfp3PFL0tDRmhKkB9rCQH6QhS95a0F1Z696E5dzi9p+seg5V6JdxFheTxUBDoRN8Yg
FNyBm90IPIf+5aVEcYqbXxIJE/6Z/pvJF6FJsB8BQfDwVJB+3cmH5O8PD2wKfAkoiCt3JcNrhq2+
qtZxLp8q56PS6XPNf7G3dQaioWuWfXOXTjgZgU8ZFvotLkSuZJM+t75n5r3VNvqEBMD69fpvy94U
c6BNf+lhHEO++FLxoSFM0/i0gvcBvkbHYMufzjpioyLeBdWrlb3EcsMvhmoQAbBjQD2tD6PRrsSp
7TZ2vW2T4+R8lK62Nq32STrtIscDP1uY8f43066xxIZuRepint4jvU0QIpsn7tlCmftg5AapddLg
EvgcZjc+cmsxuqRj2yGQzOncgdxd5EJSFuchxz+YA4mtbawuJiFztdnz1hJgQYdCa5SGX0XKlwFM
h+4Or02MTCE3wfXS5wyXUcIG0MggLsyzHYOEj+Nd2qebBMBMN77yItYtuplePlyYcmbW3CqPQD4G
wFmV/lmFj5YwBxVZjwxGmURws0RKMcBq4pfCLH5dYSwNJFEeQlPHYy0+EJXbWRGS4MA80gw+FxVF
1fAIjH0Nda0IUSgy9il5CBm2Ih2g8NwlFkFp7bTSB381N6QlXPL5peGjOnaGfQhonWh83NKZqYgC
EdDIvmkE8E77ReUS5FeKOqC7XYZyi8qZaY5PCWZE/zENq/XoDV8pKyP2UoQLGuzwnvBpbBOt2GZm
/tWSItL7vwSvwtkxcYXT1uke/QRJjAO5OT5N5sQ4zAL8Ubbbhilmlhtbn9Avk7m2hCfyrWHvj2YV
5mehTTtDUfQtPSxWKeqCAJfWDIwxwzuaWoRvEW4IrpzM2uiGvypsB3sHSiirZ0JTh1wNmTQR6VBE
kvMV+owT2ZCYAaS1Ue93QWy8+dhMC1aWOk9EISLK6+wZm/9L2IzvRuEdm5r7oxIfhYbkJ8sCop6G
zai4bVOXkXKClxA/FlufS6tw5DjfeT74vCmRx9MKUdcYh/XguR15Ooy1sedthsnD4ZCDeu6r+6j5
Tzb+pi8n2jLySUBDaTqBgHh2GefNGVHBnRFsqFhY/k0BQjezoS3Xo0Xvbl1rJdPpv/FWB/Swr9MD
6IRTjzYiZkuUVlk7G/7WhpHrIAa9Tej6yOXDq6WpV2ZRj1KykzFrdLBJ/jl3rqllwQgcm6/OrLeN
rgz2nxNjTVZfyzyltaMXxEdSckNEQtBT6WBRHStmwY+zwx3mamkW61rFTyC+AvJJcth8jeDbHJ9c
ri+lt9SjTPfKQV61XIKNDTCnc2UXNTKWTDGKDqgnopCA+Qmm8qBQryYx3lZGtlj7K7x2WraY8B4k
wDmALDzSWL8lJL0PMSMM3GsWJWNnROe64983aTd8PKQqzA4wPP+cfNp7Cel3xhDbLLeh+wbgp6SD
NcppvvoMiFEtLuM44YHQRMQ+mLWnwrSSzEHhtm0t9YjNO1uWITAIb/PSi79N6gldpOd+JTL4MdNv
XN48LZPzL2UI1+XqtXamhT0dHSr5Gl1w+iyH1wCVUPlp+SzLYo2D1CYRjQEJCJRxSp974iB8WA2p
ojxCaqVBZHcsnMXao0OoVTlrRiJtiZsvDTqwLxJ6u83MzShvI4Lh6dF7J/JV8dpAJ9zX3j7HjNKN
CFW8ryG7apnkax9Tkdes7pxljpayY06WRHyltfhsobf0UnkS/iwy5Zcr0DxJ6H2O2rWEHjXFMsWk
FvIvxnh2/HjJSnFrJmDxOJsICSJ1miGFbQDKN+4AUFNyDPz4MLhiqakdHDhXRM/zjyECqCGTqhhT
Wkf/jBqEkmje0OQEzADXpLwtNiZbIFCwPmNfn9X1IKttLF/98RD6u6IAp2zsEgNMu3lBXHRtE/05
wB3Hg2Y7w/swZ70mzFeRLjnlf1e1Dhc6/IcshbVQRTdNR88c3oKJPbCB+XCZRtg+nlmD9IYObFX6
0NvyT+tBQOMOqH352nuA+SDveZLYFneBpQX1C6BV9DmSX4CJ09aIr6Vhb2Yf3LAsCzJbnORihwyc
69SDxwkhCPlfynzE7tj4rmLRrYrGvDls3PA8jBQzyl57YXWYGiDOLpkDWKCH/E0540E1+JEmR/Dx
uvcy31gdLQjgoVc5q/pLvzoysVynM+qBuS6srJYolDq6uuqz50NWrCNjljBsUf/bTAQendnASOZm
6f8Uub9BtZ7+ZnULYTe7wL3MzTIarpUBc2gqiEfjhOXW5yy1ohR/4t0iCVcfMGLyePTvnhXtYyAS
xMBXdbGqitfOso+oGDeoR1A1gjPlrSe8kG+IgayeKpsv3DwPp5chxRzhdUCfaoXMh4ogPmMVkk80
qmsBirLvqp/MPGfo+QJfrSe+BbXjrDrpHpgvqpqGv7K8XZRS14QJVDqxmoe7IuNBx3I4z5Pj5oij
ntmRMnrIE7ALk03VnzU2i+VNy65JpxE5CZCYu9FwjXXntzvhG/w+6XJ+G1ym5Vm9JwQREDC7w3jc
afaWvC8cmtLfCvfN6owziLhGY5SN5mvODGcvQJ9pRiWdPmaObF9CMZ0jh0vAtz7iSE2aO0TpzjJ0
tTswGMj35KoQfBWyE7SwhiVfVnhO0aey+6xB4YaF8WZlD8EYR6/IKIC3ZIppl1QE1jGnHr8ChH1B
M+5N2Z8NrIfw/leCmTmrBAgHtO9LH5xaojPoDHmgk5ghax3vOXJfk5hBXp44C672oN1a1V+IklGk
fb2Ubvcmcv3YIgqwmR6KEQifmVRIVE+I5vRwNff0pYLgVw+bsJGLebigIrXqe3FuMpNZ14BhiU7Q
Qg6KCh9Fp16jLBpy7cWIYZb1vtbd+H9ipyPzT/74FYQLp9SPdvPKt3llaZj5ZACVJYniE9wSGdFs
DcDSQdRFXUUsRL/V/fjdZUqZGpTnJh97JbSNi4/kyXWwrjH7SZntubBMUlsrSccb2sWQsaMkanGt
FfnG8BAmm2ubJ5XEgI8kJVzXkoyGILQyW24JOoFLiQ6kWJgwN/HnLA2iiVP+VPgvaRgw5Mw4Gas5
TFJTyL9Vx+A985O9X0SfwwT0jePFm6pLYlrAIFkcpM8NlmGreohc4MXruQWLsSFOmHEKZQpz5UA3
WCIg5jCaf0SuvMYczFNl7qNidn9027DP9oMdk6joaBXfCsYCIwVH5+W4W9Gl2E6aHl1b3zcTKeo+
BK44m/VABUvozGj8ldG8RXOgqu/7hKU43huBrXI/9ERYVAo9hcMEpPpTPX7BAGpXqMQ5zPJ1WdNb
jx3By6QpurxIPx9uYyp3hfTued1c8p4KIXbA7RXLCWlUzKZZq/DGHwY2ppIkgSrhodAdhtN2tM6z
noe3jF8dL96RbbLUrAfZ4JcE7VSfZsDNMNFAkiYpoarZ4Mu9n4Iy1+6c6duopderi3e/8O6WLV6F
7WLs1gj1VUeFANc1OohYEBgDl3SPbu2A2hea+cKBAxchaNYxAiK6j/nzaXCS9Yx6ZwwjqHGFM8qc
mhfhEOPYf8yuNfJBysZ8RmYy54AHvIx5hq1pUgIidu7MOJMGIuZa4O1z7/9NdJMrqpptl32nWr5j
MqsYbGoPDWCR6E8ea2HUNyiYZkTnj1jWoLkNr166HgSHjK8wcFi8y277l1k4NpDRGWgNJyryOKBV
eRsQ68XItUok7OMsAEfHUDX3kFa5IXWjRKk+QmZo9c0bGC99o88DXpDPpv8uo5LvyWlC2tDjHtZZ
2Kmkvyhaxv8+DLbWgwOUALhJGvxQ+tofvbYHR06NeE+SfQASmnp5w6+hNMVameeaRbXzFTg4PZnJ
+tFibC6VwBbAc73Ikg+aF099DiY3DcoDag0t7d4zQOSB+azL8ViIcl9U5c3Pqo3BCjvnNXUYjAjz
ZZV0CTEeJsg7kcfaTHdnBWP756EXwAbFlzrftegxm3C4qEOWjzsh1He9rihbjXkawUFokqYwz+ip
9FBYGDtJ9sG8ysrX6RSuHBjBIfOM2bBQZPrNxj4UjUyuU/A5NM4Dnw0L410x8GFVHoQkWuEaHICE
l/nd4tGpFO8+f7qpgCpbq844zn9H4HFghvqNOr2AytU7y54RCiz2jDPFT//8zt5Yzb7oN5XS7z0d
qSZQh+PMNFiYu0vHb/azaYuDcUKNyRr/n9v1a9l8yUdisxGArx/hZoBtqKg8g57dSXgqqZn511dm
vqhZaqVO8Dk5YMoEb93o0LeY68o+oai+15RRNW3BjCojQStyKraVPJez4JxRfAYCr0Mx0YJa0DDk
u5ZcocphqoA8lC+DV+BT+GqdRy5Y3u0d3pXcm27IKSIzWGeTtQ5Nex374XM+MwGQoIxmtwQTY7II
byZukYtJREfxXsbFTfBezSh/19n1Em7X+KrY0uq8XrNnWAYBdcjTnRU/wmqGukOOlosp3HiFg/SV
/tLIDjFOVCkZGkGgOYYzdEX/sUEjxE6FqYlxCrVQUKYv6CczEIKO1R3m57+nMjGNFZZVj8KMrQjL
UVRzG8p//KTyoCaaEhYCYHJblIu4H5J9C/lUsP4aFct5djHFXuMLZ1PEYuBoMI4riElIgTXEzDi/
kNKA85LFSXA+qWMRLNvkoHrQ3oCa6+FETBUUMnfcq3Lt9qccSDU2L6kS/2mscDJHEH6dmhQ6tixs
fPpFhdeDOrWjsh+Rs2EFqNQ6EJvRxvnHmfXbGKdUc85hjeeMg1I43tkt2DxCX4I9mbOKg5yLb3tK
8dEFmGinWt2qnJ1dsAmBYRV0ebHTIK1uaIsMllapP/wzWPOFLmsxXyfUtXoJWPcNecUpBogHR5Nd
SZ7d83wIeMyt04HE5Oll7CBeOV7qLEaP6XOITDGZvqpvMWWvKfjoojAuFbpFrQOMAdUnjk9hwpla
aVtruBt4BRMxLHuH2S3vdQJMI+WgVMZb0hiboWouIjyFCFrTfcvJ1wUXAiMqopTbitRUHq+iwwtd
Ua2M654lmRy+YMCQWjVtByPZtjw986dVBO2lZ/7lThU7arYNwI3tkIpF+fI+8VlPxHaPlGnZ+DU3
JegV1LSr5K33Gqiu+oMoLHdpaoxDqgxaENzlEa6aO20NZqSaqR8lwUcTcgqr0+CDoBLK0l2TcItU
Gwa+JiBVa0zYIxeb1gyhJJJ2GPPU5tVbl3MYJo312qRAk7umujBF+7UdQIK9mGeiQbpk4ovna/YA
nlzjkbg6+DmQC8CsWHKsuHnBBHUM0Jkj6M9pp0FPoS50SFrXwvAtGYqXWiWXNiCEAHzQvm82aT0c
+jR4oSs5WIxHaqUdk4q4EVbIXdet6dRx03NWl6uafPHGbM6iTO4aCFhznMsQ3UI7TTa17Ih0z9M/
dm68qDluAmkQ3I7yNHV8urCRTKaDJQ+x9ZY2+a8q453BYKP1Yd2Up4IhXNRMDEgl3qFhZzQW6rxG
7g01YfWjWMk1PGMO91Y3ZbtKzOiocUUDbMU/fsKfbIV1SBt0JAPhYMpb56JbT/5J59WT56SHYtng
dU0lIeC+hLUBvjIkjInzkVpA3jXB1q9pbnW9jElpmJv+zPMOXZrv3TK4OK3auO6X2jKQ2Lj4GxW3
F9eHEcUH2OLIsv9Czkbbjk+aX8+assUYCOZUDjNORiX0FTVxv5IwBg9FvZEQbDHoVwl0ooarm0bM
esbxrLnvnKNAWqa16/DHvE3gYdR1wWbNA8lSdMuqNj4qOrfSalk/lxTyfktLWVs8jCbY7V4mr3XH
WE2WLIUIiEUxk0Te0Vdgc8xoeHNrKK92AiA3Z6xvMoPBws5DBZI1QbDa2C8qqRQb0+g6gI2E99sR
15MG2jrL5lCs5tyDUMkMwLAc/aEsLqbzUAFL5pzXkGfDp9bBVSFpTvfrQxo0x17mxIJwxqmUuzvf
mNS8KX2fCwOgn5zXzBXPLaH1tRp+XcOG0xjL3eTkz51HmY4NZuw+koTTSkwM8ikcHWlYi+4N1swi
9OEN0/qDST5HEfwptZt8fUEmIp5H5D9khc7VP1eeptsvU9kQRMuqiOVc42lQDaaIa4w4y5gLoGw0
3EXtQ5TVGwKg19JF1VhuLNJhnvrWeI1o0dN/wiOAQU1slELnL8WCr4kEJ73nPwEcmM91LDbB7OQx
5hm9zrnoRjW6TVyT0L8CTN1a4B80DTJMMtCwOu1pMvnRxOqfTY2/IQHA06It6OV0RQ0IYq8z/2wj
PWCmkYDdxIs2VRGY83GTufxBlTh/YH6MVZRyq7dTvSy5UZ6kXbM08NxTp9k/Z11mDAQqPIK+XlwU
DIO8rDtKHy7gKT3U+toqm7/Uog6ZuYxDP9yTDPDKjGd1EQJUUbVOpDwN2Dz6TH7OhwTjBOx7uJVx
0Tqsf/2rU1V7IwUMFMPocJ9rdC4anEjXUzvewGWDTSDP7bVP0F/b5RCD373BfVPTbwnjtPfEW+08
G8VcF4fiL+p19idNt0j5j9355Ip6W4wvm2RoTjna9JQwQs0K9gRhkxbYUe96vrbNKoi7Wrwv1F5L
tEPLECSvwZGPzUH0CHXThm0xTAIqbydP3ly8BVPf/sqhWkg7WdqzEDweP/sYY2Zckz2e8hm9ZzCE
rKIiGXw42NPvKJL3wKiZGsBLNno2/ehVC7VGFbmaDGubKWZQippkLOFvIFPl4ia2adXPd0HK5IEb
msS92as1gTkJWBXosMIG5e2m6d73K1u02E8vTLScaT/VJEOnycaw3XOMFiaS7b6vmrMO2wmPYJwz
AusUijrYGqOFQz/YNn5Blp+DlBgcs0DfQ55HIZJN7xAwdBH8tPJx2Oyn7C0EUK18Fot1GuKO4Box
yT/o5C0J8+fJJoll7PqnmJMZCOFCCrixGEJ0inj3lg4hR24zdCuH/irtCAure1hECLGE8R4I9wWO
7pkgouZcFOZBFdGzKl9d8JJgvCnoVrOySwXdC+xRG1/jX8ZEXq+3FGwU72I1p0CBWQVOATai0c5a
ynUpkCMq6plaHxhbtEB4Ztw9jOSySQD7z+uXpn2KO/QWbhVtZVmAmEqjbTuAgmN1pDuByxm7GEvn
Mvb8Tr4ToBRq+Q2UxYSbbwlTCCYR1EZF+TMRlmoT+k7zcgehAhRG6diEJoLuKu+DWaxD0WmwYxQ5
nY/ZphO9R/WaERPR+81CWHHCsMU+JKM4Zfikp6j6zkgT00oyYXzBuTnKBuQ0GpK0eB5dvuTmqK5x
i3EqQ5OC6w/NTrovGJfsimg36u5f5NiIHDqm+R0/kXaJXMY9vGoUGH3MdzGp2Rkkb079rWnvcwnn
p/cKonxj23sTBxLf5pApWG0MnHA/UxKTMz2TmaCtVN0t/01S/70k1+kgAGM2HoBOEJ49LTLas3ap
zwmfKXkrhcnGUPIAl176W9f0GCir8dalPjOxTON1g2OzLIIQq48RoOJAauCg/zaiP7A6gfOB+cH0
5a51K3+ZJZ6xxt6XrHqtg2pnXgJX7XLd3iS0x33yotnvmB6K9rv2+zUGmXxthQmyEf+YVurCmoYD
RpuhSMixVHKIQJIi9tf/UXLda2roNrKe8xn8qT18P9+EaNXqkZIhrkA6MU8qCMtImnTdBuYXe3je
+GzllrsaL2GRrAVsQT7sDCeCfsJpbHQomIbTrNHNAYKY9zr+K8AsIFk8zqPBKXidQ5kqB+YIAIvZ
11S8rDMkeG7rrAUECEtXT25pnjym8KT8upiulCKOWcIwpHu7OjK9hBlrGwfUA1YSmb8jB9wG5S5i
UkmRFO1L5///zYv0SxI8qESXuZjtEbhd670YPFaJoO2fRtIorKFdebM8B6kNriVrFthRa7bfY9Pf
iERl0sCN6g4Q3cEC9IyQMGJNaIZcFwD8GQQfIuiESRUtqV6wNmBMVujr0b8xhCU0jZSXHB1gHh4G
/PjvHqLPviK7mnveme5ZfIqAFIws9pMBXRjec/x6Bop45mADrs2xWLrQ+Wyr/o3V2jPRMiCsMK1l
X8o1S8xt1Gln1+3+zFLDaItKMQJNxUGbbUpFBP2zw5J/VnfzObY2WUY3l20pY52hPo0RP94GyOmY
1ltzssmwzS2vQPVACBjkCd2GQOR5e9gAH1K2RMt6vzGu4TL41dzsdazPvUY674yQ7uS3ysAVgC8X
QBFH763EsPIkTao5qwiZ8KXzdAZTKcxfmB3YPdLuMtbtQcc4bhrac99/ePVlNW9lOGv7kGzDgyUk
d2+x84v4GOntamAZa91LxJBV+hYiS5xBWQYDhKKPkcXESDbxUcb8AUwAwaWU8atw1KlVSKHo7Wiz
h/P0lccMNkrVi6VoxaZJsNbjFmPPJKPPVmxLEMNPTWP+VWjencn65OC0jJmG91VfgEwTcOLsJwYF
bgffR+Yp+1if5F/JM6ImQgK1HjJiX8x6dH/pwwxgPXAdq0NTMbDKCvkY8gbVUbLQMSozbMNkRXft
syvb5hW9dKwcwE8q4tkM165bPpOEuht6CAdxIVtGkbzWqFhmfNqBZHbpBrxq/IqfJqOZhW6iXesh
6HkecX8Ghv5CeU9NTmGo7UMUNfqcgVIal8iDzDPWGjm/HnFt9bPROoe8VmcHafQARjS17uxQLnHz
OsTFlYHhGbD16ySMcNmBTGR6yP3qOqvCIIOqElSNzkhokog+YmopWI58/FNEzLdP4BGj4MFh+xVU
fkc7o+OaDMejcIph3+brRHGcnQ2XUie3TrazAY6FFtPnm4OfK0J5yXfCZc4cGGd9OvQDChy+QLGx
a3IsBWiv5i2eRjHaWdbaEC7JYjmmQWOjQbFpg+RWJc2flpvP7PN25CRhF1tVzfDRZmT78jm7tPZl
nm1sRI+B3DD128yxdXG1LiOIgTExEAaLdykWgF9XiY+lJ0QpaTHhH55LOlsVND9ZSran5p6ygLF6
tMd10S1iXKkBe9n2V8N6Y4J4wNTVYB3T+eQsmou6JBvVsIdzBm5EwUZYQR6C39GibItZDNdiaHam
9uwNtoEdnuu8MZhpAim2Q8STPvs1xeBIxuuOLKJiJu170BNqtQRGA1OMvFvDOPpG90WGBsoIVE9T
gbHHhNvNvAk3OBPEY9aM9wFJQnJsy5SYgvc68BiQwDrOr7V9Z7UKCZf+wgOTMf96c+07N4FRTNKQ
+2XT9zIibYwP5mqa2R4tTxxLErsrBNbMIocz+ZWL70GHk4uClRaGhJlrx0g6B30T6v/kkLOE3STx
tm43WfrIvHVkiQ9i9xhOrcYS2zxT3iF9CXz7rIEdl1Cr5ys75z7pIEsbwSmHG0WpwIKtwGHg80+A
7y6uPavXQjFxbNZzfwxdWySHLObzT99yUNkWnaPVE4ps5VS6wZPdkqBz9UIf0h2NLlvMXC1aof+M
9V2L/vZOrF7n1AIYc73+yPFfT4G+7GKGHkh4qwMiCb7+mMmIZU7W7lRK5qPRk5HzYbeZ+WPjf6Vk
5NC0cjaEGf0XLnrzqQH+x2MernQGDOj8TLQYjxB6Bgq2nIWqKeJktTI0cGfSwylaxP3aDsCyyane
IsZYeXphweQ0mEHWz5KFHROT+1CJL7+NthFAqR4GqAYbp+NQ5qUncBmA4XqwRl2Sl4i7pDTjC7lw
508T0s2cf6ZUf0X4GJsjkPsCMz82VWtY/fddHFFSB7CpEwrDyiHF3D6ZItnOb2gjWSdb9xTFpssY
j0A1133M+2h8/1bKzL+9zz0SYiEArzqdMGsWw14ZHmyUZrgNPPgaJqGWg4RTFgv8aQhgkiE3gzsn
xHa+QyPVHTvCnJ00ciEHJleZsCjq2um3LXtyBMnWa6SxmT8+TZAoKjdGNae7dSa6uIr9FUZ1dpIp
J3FJSVdWaJ1lzPg7W9LCieEa6xuekY4Hf6BAsDhdCvPqjxss0ph20uRs2o/Ga88GktBIXEKsuRwA
Cal+wakhhIWlXBPDtKSE6qc9Iuwvnq1BXh2mce7Mq2neEeR2xBdmjEWymh1nSAyDiX1MQ97EOnso
MhZdy6r0aSRW6Zy6aGJHyigVykXQY7HkqkJVT6GMW4qJx70Bjus41rESNPF5Rsm84fnh3/+tEiDa
1DCacS1QXRYMkyM+iXli6aUrWTADpYLjV8npd3C5SdZB9Frwja58tfXCRmChXkK4hRndCBNAv13E
7qPg+oy9Yt20IWRyboSOt1xr1zDRlvj5EmA1Zb0Uw91kIUw1xCh5aRWcVvV6qJN1ZoPugAZfz1mZ
BPZQHmiY41PrpHNtzNM9fXDmhQmaFPp/Bkl1fEAIxXD5jwmcUNZZy9WnBtsm0+QLH28VMf4gKbG1
UC7u9Ty5zgtKD0YC4v9JfakOTSs3M6N/3WJ+pk68Ki26KhZDlql9jUN2UhTrPjFgLbGeiPQpiBso
ukWAb6v+b16P60UjU7IX9YG6gITIG8Bq2pNlnh09BgaF2in2A8B4Tf+vtfOlnKh/nPEj1cU5MZIj
nm9ug+JSZUwzDNc765V36do3v2Mx2vbUsI1jrmXnfLeF+BrwjHiu2jYc88rPniL9i9900vv3EL93
Dn4Olue81MaUmXUsRkrvN6hfYw1GaGsObBNqkHe63TKgHs6uUTPB7d9zkS+JqQXPjUs5S36hd4jO
r1cMSZBhmwa+kN7fE3E+beOxXtdTXCK6q7AfK9hifEafEGVwH0dsr1uAexX7TkCs3dDuovYYV8Cx
ymk1gNZ0Fm14iaqAsugapQ0SZ8x/3LFRoLbz2ETCTIlWBADnECNKcPlj9hsmKXxb/jp7ggqYf1gq
/9Am59Dq3pW6vDGR8LWBfep65+CO2jL/LWzxDF0Y4Pufr+0tn3k/gn6PxhDEu4cXgMZcb9E7T7iC
nLF/703Cb6d65ucHgjWUY4Eg6lghUk6OZKFPIylMORX1VO9MZ2Im6ZBI6cMxazDovNFjXlSVXPwI
91UYHQyjekd50FRvYo75bTD5evTpQjtqFdzWoiIC+K9BrW1RhKoIM1PMb8/V4PuIxQ5lcSoIx2Ju
vAjUOqGr9ohy0RgTZPtMR1DGV6BCgcK55rP/QoOO/Krf9SUYJ6okImw4TaPSfvfBym3HDImf1g8f
OLAosdx9aFC8GN9TQXotWTfz7h+dqEGwpuPzaTYPl8MaTRbcM+qHptrkLpYErtCoObEACQqYsrCt
+QHOupmq0+oPrWLCYdxark1UHfTOzFAygkbyD26/+sUDCl+X18B2oVezjoa2SyoZxhVWJ1fQhPSl
RyTAoY60utuCRRCo5lBZoMO8dzp7BxSXKoVmaCX9vfUYvldCX2qzgCCBAjnrTlPA0SmbV76IknlA
H301yMRL503jHEo79rHSuOpdtm9MIMqUvwUveXDY2+/lnGC3BSq1sqz4oDnluWlIQRSYOZJ7SvfY
NMAnuAflIK4h6JOSocHcJdIN8pDis08J1uavE2TsBd1Jql3cbkf9ueq/MFLB0gQXQ6cruG5n80re
fwiu96ZRN5f/6cUvGZmsmvru8OkSUfTqB9piisPt7OTb9xjU+xeORxN5aEhXFKiH1b0hzTA5Zhgl
LaI6WNrBKXWOukOKxWqKbsU4VyE+I49I8qRyMhFm6p6skZwgkCDldf6EpobHjaEScVgxyGniDcac
qf7W1O6pe+dTpxoYTaIiu7uI/uDIDTFqLaDVfE8VMYD3aAZsXNpJkECwT/iM5KYOf5IIMx7RZtz1
szEWtQOP/J+FiDW6hYy1uEuEwxpIfhG85WkvEooz/1jKI2ZjfMgojwXGHe1h2XI1Jm+F9w2mAHWs
T6QxK07kgFZnzjHrREcQEsStjTa1WnBFz52yy2SZW9DmVhOXlppP/fTVHs/Zwuvnm8LkRHDWPrak
hOurmTgPPNgxldiUrrGYvH7ZSm5FfuHy2yICT5CdHmztfh10QCZWmvXR4YQoK50Ne0Q9aNq0AB0n
dLi269xgzzH8JhO8FqyL87enw4AUfw6MVCvv3bTMlUK+ZfMtdmv3vZmLk84S0Id4tpLB30cuD0jg
UpzVM98ZlNsQRS+uKw3ER8SjeuALm99cH8ylT8cZa/6qqhvom561R4WqkZupA/eJx+lmVdUNL2Pk
uX//I+m8mhtH0iz6ixABn8Cr6L0oiZR5QUgqEd4j4X79nOyJ2O2d7emuKpFA5mfuPbdLjKXNBRO3
YYLzuvsnvuqS62b+dpsPPaE3jfT4Uk+MVmpGrm7zbXIOGwPDVW0q8eq61iWUzU9YWtchbP+gHb/a
tmBRXlS31KCB/8eUFMk9V5K9J7LoLKCg6PG4pfBi+HUyWaO6wcOfvx03BD0D1Qcx3LCVYpNJfoT2
tXovrG2VLaX17IUv6uDsazi4pA1ThcYhecxIR8vBX5YJ5p986VrzMikGjtYZxKt5CyQ3UyIxm0Zn
D3EOgeERssIZf6A3wHuxk2PuXZzm6Ipv3RtRueGYWsBxIUJ1oufgo4v3ppkpuzdVBExdc6/NW13r
DmVEj8Y+/NjqROVp6HwT6CFym/Lb0FtjPFkp4WXadirzJ+MXTXE5kWlo5pBQpQ+Ls8DOZ2U16WEz
NCKPpZwxanuUgpxrEIsJulKvIJ6ijZ34KwCc+TExfFLRis2ALpyDj42pYbFIrljHkAvKhN6oXuIm
wbGgbfuk2RCLutAk7TtRuUVFAHjwqn7OwZ7XIXdW4GunrkqgGwXH3vD5TCM0jh1GbnyfHszslZP4
1ypsNqZMTsS2/2rVTxQTzOKq+Md5lyfhS+sex+hiTiRBI0PWscOAZPzIcl5bx4cDzoQBFhF5crGk
vRzukfxO4clPyd1i05p7mwb6PeFvgE5BVQKqFtOeCRapF9R2M33IqMldbKUXuAmrOS1eHdhKIOrL
a+vXV9GiHOAzF/Ww9pxsLWNEbYZNBEQABsOp0m/ZR/T0TIhGBPQieHfiblUmLTA9/xpF2QnU11ze
1ZvAGPzsZywS7Beb+YUM/ANjh680Grf1LK9n1nIBv7ouWb21tNLfCSrdMln5JpL2AQGPUujHRBY0
1srFFTq1jH9q3A6Qj8pmmWnvrRdsdWNeVniR8kT5OKGT6qiROmsf8v6nqMBKrYPOTE6se498fa3+
dp9zxuHe6qBxFXO0SaRForNxxD27YFVOmnQ1dRT7/rVoq3c+K7wG2pK2gdaXZFGW8NpwaT+rCpdh
H+6cyYeqxhmp19hDvjiU0R6tAi+7RC2CVRfGt7NINBs4VarrVBr5kfUYcEKO20hcdd98/f8PP+bQ
t/mjtom2Y/DESdrMuCIpsbxv9VNbBDw3/73nowBoGE4woobnVALdtjSOlP9+QMFv4Rd3O6Z0GzDe
t/reB3RpYomqiJdMQM004KEdPHUcAl1oPGltwgQzhQ/LkGpI9gIqicm5G5/VE6D+lBofB3M+vyWQ
xgnwmHRX9TGHDsaxte5t7CDd54DxbRWYM5frAX2p+s3nrMe2gWvFZi8dvtO05nZANg7GmPBlytMT
ywJczfRoYbOi2wvb7JIGD9vqn42iW7gzEP2eV645s8BcRpwc3HH8c+z0CvLIIZoYA1HhD4ncPCAe
2H8YzmlwwpMeDBfk7Ga/LVwbE2W4YatIVpCP3EtwCwvchbE+ZwuMe4TtoE1W8ZTW0G+rAaJr0quB
dxpfTLl0BLQuq0T5o4zcU2WdUA2N3rWX9xzZlTUeLHy5EW3YYPm7gf2rVnwBbEW/mh0qdCEGkeI6
E+WJvmgkz6QyhPbfJ5V056rI1iE3L3HkjfHNz1n1JE+wO/gB3VsZ8sb2kxk+TrcPaWpbVNXs+U+K
DRiV6d6K2Mdk9UbXsKyAxEvW2iLiFUcRD6nMwxab35hUKcLH1nqocoq7PtMAxQ9KW7Ef6muil7d2
EM9kIoMDVKRswuZHUa1yts6TRSFzT22KKs0iYMX7w7S5B/CCoqNZhOPeT+h/GBqVhnkUlLLM6YfI
vHfIHWpPPKeMG9WbFHkBhxn7bxSCWfbaFOwJqpkJRLW2OB/q6LuktH4DLdCMHGG4inpUS5SxhXGV
kY7X8WWyHibzGZuYR2yf1Chdyr+sU1mgl6xvXkJrL9cDFPamY7ROKI7gq+5852AXGbtPIH0DK0ZT
bNxO34dNt3NTeR78U9Pam0lvIRL034adb2X3b2wR4WnjoeZcNGok/NUD7OiWR49oUIL4YAdNOKhs
vreRTLSWFMsYUXaSLgpBCWR+S3S2eO34F+hPwoDZQrJiV4MiGJcwHgpyEmsSMQxc1dq51ple9495
rujOYwIXxmcVBypcJpkMrSs5v4TS21hZ/x4L3l2o3M1VZ2laRO+MG/hshnE/Fme9AI7eHfT5e+xd
kGsYcCkITHFPZsxvjrnz+ztHRKOTm9R9SsUTEldBFTSF+1gdFAlkUfpyDRsX71PDH5I7cAV7e5fh
ElQvYEZMS9y1P75Ets/BUYbfBgJGfkj1f8aUTJr5pmYHWLkgTyF8iEEDPDR41hnq7somixahw/Cw
GTsPTXMKyWAJJ7QAOaTtioBxB8G5Copf6Yr0lKfIpl9AXSyFX+3KiJFZ6a5c+5UwxF1xQZi0jYWD
CIcamc81zr932G7oVIOt1O4Ytvw5ftHZw1oMexIduc9c7tKZRR2K3BwvXvacoGbtGXFbaLRA2xbi
S5JJX8Z/7Uk9xT5LAKh6dTLTPZQhD9Y3MrklL2rr3QJPI/b5Ls1RqcQ3LA1b96x+m6K/u0VyGnxO
fh2YWxycHT6VFN8t51Nj3QLYCzP1NckAMIMa8c+Lc0AoPB7ztZ0YMyRjWaKFNU9aTB2f6uNbKgjm
TPkNvDj+68IaxpayEqhBLcq/KzHdVbmX0/OsR0RbLbAU6CneZIbPfDJJq63LTTt6v1oJhmeAvcU9
a7sEcU0nd05ffCQfSH/996klxKbXPsrM/5hMo+cSX0ye9lpx/dRyXJch3F+ygBjSxbVzN8SEupvu
Fm6cVlRnp4M5ZZYHIuwod78kxRxDHVVH0k0u9DXAdQ6eaZVj+A252zJW4SOdotcYbHUwNnAreiXb
tYzwJ/mvCtOPCrBCGParOLwwjMzjq4EmWe/aW2bjGUoqvp4s19Ys3vnakLck8w9lLO1/QEMr6MEi
vdrNyUdUyz/bRUWWieIz1+vfvCyiBfSFnUD20cIcq+hBRtQwjLdGCccuFn9NRYZgpeJKY4AotESq
YA6Rn9a/HnnL3TASWEsLD5ltgC6YmRSXk3jtkgb6VPgRFdriyaSaHSN5dQbaXT8l1BWJ+oE4L1MA
VMqixGDuIRDSBC3TvK1ZG/vYfQ4BrtYrar9DSC4EI8SM+zl+U0B9K3Heg6b9zV2dMaD2w/zbY8hK
tZNAZ5Qg5hDiqrcN2Wkvur3blOeqarZDHO5S60DNqXojS3fXBQHg/r/pOxAHOJy1PKbluxfcWd6m
5kNNLCKMOCq+F9HZDcUBgJPYWjv9ufMRlFjlO4GwKsUREWt5qOuUaWcWUMlGp5bojl7sdYL5Fh7Z
FtEr69tiPhbuTZ2VRl6tSu4SJ0MkAdNINXMmqItHCAkVKFA9vuKAUo7pees6E0QuELeAft2b+shT
nyZ8Ill5/mfrTLxn2l3xpf45rmaUk563ded3jt+ChjeJvrDpIJDCdn83+OUj7kFZVvuaoa9SZw0B
wxGrX7Ye72YX4hdwJCmryVP/mrMMiYeiQfVnwrMmMFsai+ZSKrPxDLrOc+Uyw//poaeoLYYoBZRr
eSalliMMbY7vH9xw1+gIoPNr4Pbchn958fCMN9s92fK1AftsEqyhWVCYcUDPzs2C1zoFHmtFihzr
uZheLHYVZXOzS7L25Pgi5XwcPSQirvFtsxJKSRmMvf4Majk8B0n+QrgbEY8dM6JRbZttnHpkC2Kc
DNgPFn+tluxnlHqDg17IhJ4y53y+jEJiHPW5pSnIxZMeED2zZ1DFrMMPUXWAgTGZV0PMyjzj6Bdf
tuyfshHje3+qSrAaBpvCDDUEFCYyhLipE3Deq9EBEuBZVybRCeI2PBJz2+3MaQaI5/CNje9DQDBI
iQactdkqGtOl3dx0XrhWe/Q8vxUxcIZ5i5ZgwRjdTJHyS/FXrWJVfmkoE8itsznT5AjOY/LZNqmR
c7dq422PoChFzGQV1hXTN8EOlk1s9ESSXM9Qju1Y4bKD4JHRv9gpEmZjKOhwBHPrMhv8GToO9+Gq
DvymCA+TWb4Ig0bWNryLN+2N0fhGpryahDyEFDsmom5VunQnapJuru+z+dNL0mKSAB91doq7gH22
uWLZiquQEr1Gg1jfFcCmQPig7iiS5aYxsChkpUF+zrAafWdPGvObbIofz6alMsyDwIfRBsZi6iFQ
sQkm85pqA1Rt9kJLsDeCZBNqPloBvIo6+zGadeqEprxLen57TyXVTTX4u+RadcR96RpJJZxezblZ
aTUdgiY43hDxl8Fm1k8T5DEGDH2zoMyQbP9mD/dBswE46ZY/DiV5A+QxtOK9F8LZLrYNkQqo9Ml5
giZZ+sNFdPnBHK9xfe+1axxxhrV7m2dMfeRVGVFPoqkralIxrAXBU3rUvvup6q01efViVvelvs4r
AgXn28TtrmnG0vFvbJRwgumLsIFoSX8vCM6Y3YPaX48xhRk/vQsrhH2Dqk1CvmxZBSvIUGGhHSa8
55ON/XVm4FlkwyG2s72ZtPiHzYD9Cp9Hiay/jLV7RgHe4A/wUBs2I7lmGeghlvpbt4Wna4Zss3q3
xr0+IqeZbcYhVdobqypnQteRbknMwwC+m6Uo0wUV5xBSFzF3IHpKJZTZ54wWxi9mtWFnfpSetSFd
eiNYS36CeNjTjDJwdnvsUNpL7sI3Cl2UsaDVdqWPkt7lp+CAeRm7BGqtApBnRAfaLYT6qHwOadGe
/EIxowtmGj3zPUCDAz++5Wr/0vieVt1bGzFSAMNBYHAjS5YpKZM/zPl6emK7xvMMkZgzdFhLB81m
SEaYg69ooB9xqQxKdKxBIPcJ+vloa/PkeQ1fBxiyAdj2QMFuSTyWwZajQJG6iLPRDW4WHwa6Seyi
ScrHykdgIbBS8eBvNSx7jcg+Aoj9T4bGjiRCdXWMsxTrmXOU/oOdyMowq7XmZeaitH9zG5gOA56f
KX/BLSs7NpLXxm+3+VuDuzznwQCJ6RLK58uZMEluBIvbpO5IxCrzN+zyZZP9qo1abN+wTdYuIR58
m9A03GFP6B64r31MipFmzKrNZjyytx7DkcN3Ha8zw4F51r1FM03y+G5+pMHODZAVahxKbLO4ZrC4
LUKJfZOTg8AB5gDdCrHBBbscUFwC0dX76jXQ0K6ddlL9FbPTEstGuR47Bo3GUvbMvfSrKeBgas7V
8fhgaxOAi91i2bXWfN4hsiSr9PBA42b4HGd4G3GK1T/8/u/bRMBKvZUZTFlONl2XCshK0vxMN0L8
or0QXrUm2575YP5eN0MGdtXZIDYWa3GWRQ0bESU3oFZAcFcr0Sja2426rTOCl73uQMEw2ZoKma2H
Rza+hDxr9NOgUoHQTMdGe+EnU61wRwB41228FzMERKwXa4CMsd/CugyxcCyQluxH6DpoNS6BWhn1
aw2NRo01bWQQ4hY7syUDxV+OQlvG46N3P2ssH1KjysWYG4DtHSjCsKpXxkktLwNtOERIiPT+YXuI
1L/KDiO4fuK4VM+0ahwyWtc+AIBv3zzm1NnVpsdT7UZ4CqqvFkenGo30CTJethgqnE+juUxAIeim
8emQFW6Vb4nrPwfltyfxQMUN0Hy4RRgOZ0GQsSH2lbpqOn3hJoLA5yPkYmwS8GDI1Rh+20keIgp3
kjqQmcMcGWFq1k68wXS5yuSjLvx6a8OzltgS2mErDLske4nKeArQ7VTeHC0SK2K3pmOutLwAVwSg
hxD8anTpNSIcp02FFYwNWTR/N3KkTvSuMZqrKEVBbjHvzzSMazKZz4V8lDOVVIlYL+ovgwE7BjCS
zVeNeiEu33TjkDkbu/fx/BJse5rHv1hEv2bgL8OEybHGjhQUwglg5msUf9aBJ5cBXmdZdm/jIWcf
b6x8Bgz0krm7Harsw8wd0ukoW6O1GbMZmEf8g9r8UpvB3g+ojKF3ASHJeuslLtq9O74hkQ3y6ETc
fAT+EGEN6sT56Q+nwsbi49MIl0POmCRvGg0ABFVYl3/oJSmRxbqX6W+E4i99c4Px4BrZkXDM0yyc
Z+3sacG9xOxTIDVlpr7MT1mFhWKPsFynSQXLGpYvFBIKGJeIvUEVIomX4X9TzAWCOGkmfWIfAUuQ
+iMFiIxEuSWcRexEyIMabZ0q2Omtt5mFvQ1xEiI4w5jPewCYDfE0e/91jklUd5OHl1PL9zz8kosT
S1jkv+lAjAY1OtHLpQE2IHo4xCXZRfkc2/FuzNj4Bc4xC9OjN5vHpomfMcnxSKUDDreePMoIAFCQ
cERQTgK7Ap7ASR/y7uHhTwh9Y7Np6lubrC4XmzyHhEWeaISmTy+4SdIs+8JsOw2fyCjdTVqNL7UI
cYP0PG3VtyoPNJRmk8bp95GVITo3TqAGlB7wRPBfYIGnKLJ3KMOj0WfPxOAScW/ZbIuesgTRTWii
mg1lq++8vPhM6Wo0ZiKzKLZiYsQaQibNCxQqMeYBmPBxyIPD10pLgRXpTWcUEzTBVxruXB5Jq9xG
JQTsJgOZ2zK7kckt9GnY4ar2/bycp/HcOUx7lCR2qCgxYwYLRpXjgogXTj1/GvFbliJDnr+BQUzj
nxFVD1IQscRxieOPoIzJeVbD7CdTFE6jqH6Tsd31zcQSexFy+zfwkXp702n5V6OG4TqFlswoE8ky
5pRpLPcjHDHfIUVZ2PaMQTtKssPwTFRbhgc7yBZOyJc3tahBXXnlUEPP0/biVJf9e6GwF8xsSv/k
I4grwdCXVF5S57zJ4mvUbCL3BJ8F6vRMkiivMz09mxjSGhfsGj76JFxHAEgNDS/kw6QOcMd41/Dq
9DHBTlm6j4zqrAJeyJepmJtK4TFAibZUkC+icX45U+bYfgt4ewlm4di65VSos6OvOv+hVePaqaZT
2puXFqnecPPZFTDBFtqfLvLdsqCHCEdEiEh22ZByh/UaiNNxOLX5Z1M0DBFzJEQtm+pkAgb7Kti1
EUHxZlbgZFui67H0aovck6e0aaHZZNEyFymRDnskawlGGySkud+8JNRWIl5b9qU3uSCDRdGJXc1k
OQ7N5ZM1i2NtcuTBMo2AQjPuTC2MlR1haCguMHDOuIJK++wTp9Vk+q+hf6MuSJjQNSB37BGdDurZ
iyZtnF79ts4x1+mWcyN65luTPFFw4ATbNm7GlN2paV5kd0CkJesrc7zU/xfncqW4XUb6XibWRsBW
WaRJu288cI6cZGzskndGemtHc1b27F0iCz+Lqj31DjtED3o7q39G5EjJs0MtERBSqYXtVfOpQCvc
MOh0/X99jL1deGvpgVvvecOR1QmGmPXg76rhxBcjLfdJVc894nZTO9EOorhDyBc4uBXxmSnReZbD
QWZnQJCV8kp19ybdkZgYWQfTzSgSrqHgojWxSdySu95t9BjjF14U0MWGsm37V1zK6g5tLK4phkab
unS3IyPFMGz3g0s3rTozKmVUX71/iIps4b/UGFbVVHfmba34vW22CloNgSzzzhFVdBPBXQ6D9aDV
CxRuRCa28TGM2isOPVQFYLq1ulsMINSmsSSbHFYUntZCYsPnqaeyCl3t1DNK17cEevEN+ItZJ2SB
XbzFa5oN9QY41GlMf9PX3EUIwOJ9yf4gh+vrPSNYmrhiE17UBKyWguvmLM0rU1C3suYSvv+OwWPv
TMcSFx2ZbJy+QKcY1XAxOuFMZ4dJa55eEEzj2kqeUhNrsE+TBUIyRg6wSEeGMCDGwKV8GqmOUy16
5UGuo4rzsjRulGFqcJiqujWh4G/G7IiFY9dQRTSMpERdLCnO6Chq2Zw6wVyB3UPEPkKjP7O7eEfq
QuYz5KUuFIWxqLQcnAyaHK2/BvHByMIDTh4kNt7WCdhoa/bKgyRVFLuqwFC9c6xdZXmPwMLVBj1I
E81Oczt0qRMRZDVa0YLzNetwsE1im5XZHf3zKddxhRhx/6/qZsYfuWksEschKrh4TXpuwuaKrNW1
XHXC5i0OA0eerO6hh2SZ88vEBaUyPebnaAGQX/QaI6oa7EZi352gwr4GW7tmNcBSY93EvNoatVBT
YeW0vO6qaNVl0q/VM8cjs/IoBVW55o+/nRyPQ89S4tHzWID+pDPFVT/ppbaEN1NRKW180TyIw3qf
geYFqCtsoCxxN7NUrj7jnsysE/KTJ9hqY56/83EsWWjggwmr9BVzRVyuEsrChCI7Recj0nLpIZQd
ZXDViOf+ygRjAkbskh1StnT5YDJaFkl4eMbsGKRWlVWrmkmXKlM04F0576g0HkSE4qVe5KO1VQOb
ROWF1XeF5XV5gYMKgKO8eChuK+bHqcbnTXRkyRyLBUVBtzQylPNvBXHmWuGoAFO4AGgq6cRrxjM2
j8jS9jvWpPWlGpCMmbLYhH22dyyLac81DEirS9Di8167PrC2sN/Z5rNqgkqsSRS86PMaRoI3VVIj
7VQHifpjcMWmxyBCBhNABspxwrDbaRmtOn9NlBxkLYgTJFBi/i46eq5If+VH26mMKdOCC+PtcgQL
WcqsjJW1x5LBv1R6vuKUReCkCX0ryWeIqBPqmj5+WCZddlACabSnCNug1iz4R3nYfCKeh6pgQYMb
rcnW3qx9WxBzHNFuHJ1DiVay4FiV8t5lENSq+Fl3vWU+/cz4CRLekILGoZz+lNEcLW000oUQ1SLQ
BFfgNZRtB6Gr6601E1mi9+glnxb3J4D4kERJxMJYL7LUZG5MSAZtgvqEPNluNe/NYJXDfnSA6kc0
7C0X/aUvm0XcKu6hvlS9TK/3Sx9ehO9CnkAPrvQ6A3JfgOB0AYAEGGCVNnEs4oMT2ePnVm/1VIeA
4KFDms+2yR0g7wUtqxkblzr5KbATOzofUP8hK7ns8j1fyhy8m1xzFUA+f3qllhtwoZVfKRsH413g
E1K9snpcGYKEWoPxs8jXbUlSKH1kGWMQgXXP6b/g2aIGJw9+P3F2K0RazRDAsK13xvh/ITuWyv5T
65nIbLBeEJcc62jPsba0fxm65pBPiHtafTS+zQWRwGQ0xKa34IMW3w7A0RCF7nlrjsR+EFzaJzCl
oVvSzZnoRGpS1Md6X0rs1HOwMMJPKLMrE8SOG3xx0ceiPPqavgwLExR892OZKqMYdonDBxDqyiyB
ZBeJW5VW7CwGKih74VjKNv8IWFXO/Jly3mX1vYzIUGYilnmIEcciF277YkPzQLfv7GwcxvplqPV9
wPLd962NVaMXVl29QQU0pUCjs0c6OOcRZ8aA5sDAfqUJ8z/4emEAbfXNb0PYayTrz/y2q4xvQVjG
qlAdqpyOGQYUe46OfqPxjkNVtacto7PFEBXXqo8+WmS4UWyHzwrFkevPoTH8G0Hm9MbWYrnpCdZ4
Y0Su7znlsoxHcKW1p35Omw+ycpqly9Ekxr8GKY/O5dnkBgGNFVcXwJbmPPAVO7At55GU1Ym5Poez
ekgoIdSDCu4RHzCLQEQGQNXM+EFj6fJseqym4uTAGAaoOXChp1Fs2xqUJIWvrX+phz6ACWelbI0Z
HxabSjsF2js5GBuIPySKe0tDlnuP/IGwHHgpGC3p9MOMvxkLoOL57xjswgb5EJZ6CyLbUC7LDidP
xvBBAmzBTg/VLcWM4Rv9kgVmfht8GFYFRQ/hmi35VzHQY4fb6lhwXmKUYSOGqQOHBgRbFWxq4OZT
BUwHokG9+QMfjGpduCZ6l//I8qlv43WQTdsUjKl64HUGUgVCQRwwFRa+NAZN7y1nRCsadx8jPpw7
sHrr7huwHK9RxWAjiOJL2N4YROBcISK44LfyaLPHJv0dtGhtEdZWAtJCzcEFiyq1XKHmWne2cTY4
R/sa2SVzv95qX91GIvogzdEMbk56zdwYgbbs2B62rLE65pyoaPIVbmaUFe0G4tbzZLFym3ekolxA
mkgkV+hd32dLoH7cFAw5VViqzcVupP2abA21pe6G4aQOtMyydpl6WTaGVR8nu9uY5pX/KThYqvak
8OjRpSBno7SqLQ9dWKLmW4SkPMJe2rK4QXrHJSpbEhqi7Gyn0d5jMOC1Ylc4z04qd9M4oGGAtWg+
InSxpjzWBrt8Rj4+QVE9ETDVqL+oNHsTzFUrSHF33afaIUSQ3LY0XPOnGUuDD0jnZ3P+RQixHVJ5
PbB4ZucqhfUTqQexskpJD8I5QwzX2vfHIox+sJceepIzxmUPHaNqzX8qFaHo/XVtVctO48Puezig
3Lg86X1/I9iDJVIJ8kdn7NAExWvqXfoJMQtp85LV+UNVapywEeJnFPp+mq3nblyqWtsjqcuoqhVu
wkXgvDrc21gREnFVQ8ykrBddlGNvvaHxiBukTLTGHlHfaIU4pu0PVTxE+HPHargHLPyoCdp233Uc
tuKu+oChuYvwy0qq7YwEQ0T1ksjhBghJjCaVzFP0sDlLRW/Ro6HF9uiSrlBYJgXze1YnjGjyVQup
UtUb6seRXk5HCVwixhiNLtkCPe+wOg1LGJGcOgrhyK2Py4X72rfogEAJsQUmsE6dHP/9Unj7qpEE
lVxftRVgB4YXkeMdrN6/jveBJmDZ1qyK3F5uFbBEOQ86CmAnpX2cAIOvMpZdMQwNRIvKNSOB38iA
jQGL73EreN7Z+AP1ActEsiBAh5gZZG6QptJxyfRbn6rEhzxb0CMw522Rw3Le8AnVMgf52h405nY8
a0sMdOrIgjG3xb6PIAAQtNH7u36k0/7A2I9RVZvBvkevslBbIL4a/d0K2MxZfX9CoK4wJFHwYZMS
mTkUf/O3cA5+9RtZxTIx3Z2po81nLW7r3ZGvrlSiGVtfUfqjNgbXSWYiumy+7x73o+PAqhnX6qvg
pYpsk5ZiPotgAulTO8eiB11EHSmtk5ZfY47jNnuxuffslguFiX0T0YhK4BKcV81p4YdXFrcB7sv+
MFoXx7rESIHpNp/cZlq6BvNNUsAvKAsWziTX+VgQG42rSPHuXgDLdOUjrYrtML3pPvU65Ym60NVQ
VR2ajU/0qVd9MF9jylZPe0Zu/LUQ6j9MzOTa//4Wf235fzoqfgfyc0RNL4f+XNa3Iefsazz96Bot
UGkkohysg+Ocwonz2h/c9RCRlqMOGXmQ/BROib0Rw+TcPwNk4XhF5yxgmvQ5d6wSm+YJ1qrUYE7V
lKjJ42M8eD9Z81rKHABMdWphiYOxYPAiD7ZouGjZmJv4l/QJsVT8EtX/KuNac4F1iB9mHMpoI2Ec
qU9at/eqQCsZWSE4jD2EJxGgymnWV7VwjmGbgvXGMhETzTNRxCHP9WuFL7xnUPuDtmLcZMhn0DlP
nbduBSYX0RGN6u4kLm9nnNiz0MENN8xDLACfAn94pRFZDf+pmyKUTy2TvOHUYVVn5At/stcZLPmL
IcTXcIpA7FjMJDBxTKgCUKqP0t34o6qDqAqRhfQYpUYmqJKbKc+MY/GlZvReObEBhSJnXtww3eu3
ad6H5U/YsrBnWsaOvCEJK1WXM+/YgFhzxOiFRUkE+JkQ7Jfcq6ZuAbJSDna0UgGm7oxXDftSrFOs
Iizzz5UYNoUPC9fOrtnovObQHge7fLOHBVAtVTMG6vJl31sS8Rd5FZEfu9rNV7qvbdmMFGtz2tuI
PUUbfzE69Z2A++faDZsgL2HbnDsXorbgR/Oz5t3ts4946N6NTh6TtHiJwVLBUxL/FQJNWOzGud7L
xN/VIuJPWKNmMed7gsqbLRFK6GLAvpTghnN3har4tbY+G0QkS2IkVFaVwDFSSmsLirpLyL+rwrsS
lrgN3O+oei8N0F9QwXqjtVYouhKUgd34MvbZNoe1LIfyQFroEUYHpnvGe1go3K8OGI7956KbLT5D
dhNWmy8DQ19JsH5dK7ai8n9099azg+OlRBdhksv4pZ5TjQgNoov42UvxrVqFuSDAi1iIdgkab1Xg
+k4Cb0NQoK99utpfpDvP+Z8OqUJnllxY3zC2cpQX+b9BBQejIiFztvk2JtItxWs5uGdz8KDyuHyn
6QlYJ2Kwb3BmazEecWKE/8x8WjqSbLFzzrAFXcMqVhlNWDn+enYlCQtKmxabc31mZ9V1OTUi7Zld
7bRafuo4qZwTN9EwBw3Boh1jXKYLQ0JT7k+XlITCpAOG4QynfuRJhSAiVmr/7pKJLaljq7g4qOKl
JSKTg9CiBMsWUD2XZl5uMDqixm5a9qL/RWPXC9jiO7sZVASF3l2CWsOFJ41dllsPt8aFnLgwTUA1
AnLzFCTGmAFyMGiYdnpX7si2QmmdgpMOzVNJ/mhLaE7GT4jq2u2MewNbznLLRSayRYN1vUQyFna8
/G7BZxtmhLLz+0U8l60GjTLnbyKvLo2RWTO7/j7g8iVUgMOPKyLnXiiMW54wencNNY92JUBbzEWA
whDZsKw1hU+aw+/YPUrOdNb4Z9RJ29rOLurnTaZwOxQ/dVheK204VbXYTHX8U5bji50XW8mwRVCw
lcNbXn3DdY8pO7p1OXxO+c8cM3ZI+t8heRa+8wx7/WlgbzCZLSHgyaWZFGZmysASVJesQWbrDJ95
TYvX8t104PbAp+H3a8XJZRvFScxur/DOs16dEtBbWcEX3UViyZSFLBuq4QRpNyo9LfE9BOR3syat
29GGj4BFvKXh6tIJlyHtAk0ST9gg9mXo/zMz4xAmFqwqFHiZ/g7y4MxTwzJ80eXtusqZHdosGyJv
Fyf6QeDt6ZpLlgQsYiacDbh4wmg4ptQdLcuDgBlji2+zjI8ZodLwtm69uxnrkhpHTUjilzLdtbQN
LONzs351p42aWI387q3wlGms2Jbx/NqxSIaj8D5NPU8Glma8AHDarJjtgdsfk4H/OrQPJS6qeGaX
XlmbhMmTxqlBAfOu/vWG8ZhbuVvVTFeZixurgJZcbWRQ7s1CvOtec/UC8h8LLj9c6ba/Dz0E8zXh
XsPN4ZZm1lNxEepMhrxmeDON9KjU5rO5JeMM5dd2imj1ZI2Wa0BDMHfJUwfGQuwochadAF8haKh8
PHw+QoVO/ysZzKvAMlW1JtkM/s6HCWlx/icPR6gkmFKjhe3mj0lrN1PhrKUuD4gzXhLoaE/1aLCV
+LNTJfk3e8w0DyMSf4YSB7c2K+WIAbC1IxgcW+a1xp6v3h6dm595ou6RTf1X1at2RPmdEgVj8EQh
E3kOSdtpugn1AQt+vtzWNskSad5CyzeeBq25Ch63kJKmJnG6qPxDkLpnvUZf1q3/x9J5LTeOLFv0
ixABb15JEDSgFSWK0gtCLQPvPb7+rppzp2d62siQIFhVmbn32iGRrXbenZql98dqY/O6pPBbuVQr
upldaGLTIOdLeFFyP494tRn9MEPbWbgJMNpDu0HLZvTPZe7Oaq0R6hx/BOHfnIhIE076XfyqqyT4
5CYLlqTrzKFCVLPKW4nsO9OGHykLrm2jsTw7TyorpHp9U17FrtMyguXojmQoqBnzBojaK9qOjtQ/
IAGjb4gSZh3yAhVDQpYdUI16okGY2/Bf6XizOKHLrkiNED1w0VTtecacnMtJxU8CSiLEXJV4IHpW
EodCItqcST6l8Z9YexsgQCNvcR2JXDZ6FPeRUGnJyrjJq/JsCIuHkpiHxX6xe/SbkONyGAQG3Imo
7MQ8Mb2XcgpAEvThS5gTg7XN478KTUBXkkoKy0XP76LpJERXXNZN2rWbVDZ8pT31XerKqP4Kcx9V
UMJmNePK6rcOyWmpUNrYbccSm2CrClvDtUtt32kU7QPGp574kFCKv3M12zGvnVlmxwh/hbYbOUFp
1fRA6HTqQxqNhfAwEgpHOzVUzSPvsD8m99TJ9N+WW6jWf31W7dVAvDrWOTBNUHQQ3OWORTw7TCOc
Zj35XNqbKOoQdzrkJ9TzpmkBR/E8Z+7WwGrJgK28zGIc0Rgu3nTUnn8WldaAD0ejbdQ3GftVyXin
CYIrzMy1xulASp3hEPDei0Jkbbgay5K2W9cXZPYAyNMYsbclSBBSdm36DlQk1kxeA/+JVkWfYMWH
p5Dx2uomSUZiPMEUYBhuBXdsrdzyWdkps+otGjl+jWvhpQ6ZGtIHf0YduCoQqBzyU3zNSukZ3cWm
5T7oEu+shyI3O0yBSGfne0ZsSqBrnpD6Nbyuou+hqTHbFpu+/Sdw6YpxY4RzEstQbSC/XYWfjq2d
LHKnJNLbhbpHboB0y669lccvi0KoRq8Zq/Dc47eyDxmXO+pKc1KDiXZJg5/04EL9dqQFiGPjDr3e
UngP15JsRD05TZLm/9dNos1mSYPsamVzreyOOIjKL7SYvvpoEJtziKDojtbPbiKfrdLHD9PIUQ3/
ib5IEpKyiJlNVLfiZgSjtx4l2kpDShbNrVY/quWMWlEceDL2EbaDmr5/Z6s79HhBCSlEal5auXsr
abpnneOFQvlGnhjn/5ip9OzE30j4Cb6+ic7TTLS9RkzI0CunWJCRSB1S5GWnRg8zRoaGcnBSkULD
DfiiBxLsiR89OL500W/qKc5wujJums7Ik+nh7Afnj8RtM5e/Clm9L9wu5Rl1rV93ql9CTMs4VyRF
cwiprVv6YwE3pXiWSUHDcpJ2XoyWtcC9rMUiUUleB+NbtUT7aLDXrAcNQlSdCoMWMzkPcF8TEACt
vwNkDUJ1n70uZrVdioG4AmG5aQ4mZ03J2Cc44wW916g4NxvZQTbDr4HVnaZZnXBIxfioMEwxgOH3
cCK6OTr2MtXjtIK3mdCQLrJmPzIQ57Z5H5byMxgAHZdN5ao6kyKqs+K3JkansRm8/mYBqn32y66g
8zbeyKpcj+14ngBb2xQ+NURljf1Sh4ihoUJG1h8v4UsD21ZN7U3KFVB5H9B+ZLpNE6WQak4hyKvU
R5JHF2lsvhXanHrO3NQsn1kbv5nElpRq96YP+LPN8ThUzU8QLoe4F2EdS3Iu5rt+MG3rtZuquxrz
mo31woSc0rhl7GF5iWafs/IzG4VyZuMkg7PqTFYQAvD2ZdkRr0XxIQuKVHFjJHpxGvm0KGRwA6qV
Wrx/Nc4sh4lwZ59bCir8bmAiYyydpBgmc7tiZFdJjtcQrytKD2uK9nK5vAQyvIJkOueOfKxi58uJ
qVpuqfwa6IdqOtv5PnozaSWsCSRdz6t7tDq7P9IOTPf68UMPhR/Gyr+tDzv34aYr1/O8l+1qf/Fe
X9uV93nyn/6P/5OtCdXcj6uf+99u9/PzKDeP2203rw730EVzvvbq1eV0evq3h/+Tr3xaDqt05bv+
7cYkdOv7D393Y0S/slan51N81yfH9dXzyceWq8/Py/715fXV20NrW0er+/1wOKzdR766+T6msRU5
o5uf28mX15Dr+PH0xcNO9g9tJT4KyK1L8+fJGH0Fh2/lk4/h+jtmpqu/++7QrNa73fr56NepNr20
ya5Pkc9pw8M9dXym/zzNa76KtXLbzfPJEzZWz3nduebWfXbu8+TmK48/d/ln5/OBJ59nUa6e7oln
zM/PE5/AZ5zc/x6by5dz+Xv3KT5X/JqPcYsjn8jX5hple/Ho+UweMDaP1YOrwMfzR774UB7BiV+f
xKPjq/Kv+B3S0jUPhA8h+lv8vfsUV+8kfsv/+DjX5cuDON3wjP7/a/MB4jLzdXgVxQPkc0582QeP
WzxiHtep5zmLV2Xg0f73FT//94z5ZiU/xIPkb6iQt6fBFR8jns/z0z+J7/nJTyVXnavBI+Tnz/++
GFv3mmc0ef89MZ50ueK14zfi2vDy8TCdFV/4yZUUV5rHpXEZXN/hZSvdNf/c3B9+7B4/D993f27c
QOIi+/6zX7s7ntBJPGhxaf67cOLKncRLIB6EeKx8c3dy6aLywD6Zc/E60CATF1c8VP5zeL3Bo+wp
wdYnEnZWn+Ii8GskJiv+QHwYj5E/4D/x8+m/jyq54sWeD+IX0JBBh03tJu7+KfpPX0oHRKgvtK1N
5WRmJnSKae0KeL8IUq3G6FgH2tlQjV0PA8fiFEcW0q3OOFi2Xi0yc+h0ywXS2Kz7AORDk2SS/Qoi
2vJeWS+q9N4UpGtUP+OyqYoTDeTVdAR7DQDLD++mpQFWfuvqq9J2qwDwsmX6aSitxn2tm8cMCYFJ
zJetsRJwgpFQhEtsvrLd7uTO9BbmntZPXNe7zjA7uvlFioqrw3lykbNsl2SI+eZ3J48aZKX0igID
13XHyVN7LI0Uu70pwaMYePw/BpD+vKVl1Q9vxljvU6f8jRj4R+g1Z9pjTUr+ZICZTWCcxXEdOUZM
+HzDx/YdDCt2rnrK70Fi7sd83mYJB/CJYJhkqk6j4tut7uvTwCWTsUf4i9K5wiS3gBma0ZMN0qth
7IcnJ734IUwYWOI3YnefbW1LSaHj9FJJlCiIDasodTK/152bHWE71FDChE0gvJMEPeW6TvcNhlc/
v9WSvBftZiOGoG1/hIC1++gVkJTo7wtbYiMIXDbCHMN5UqCIGTXWGsQ5b5bzWSTGWRknxi35YaJq
gnyfl3ClRYXbqHu9sD2zWL6JoVGd2S06iCwxe1sGdVlsYgrnvP4raqxv8TtRI4gdv45Skr4ZeoCb
YATcya9yXf1LalJtRwkBUfvRFhPFtrKjS4XbAEBjdMqRlOVV4JXxbl62A8ClwovN1wovmVUz3OdI
k5AeQUNQDLhtMcmIaf+XY/JRZd4M6i266v2C+Y6BQcLrH858iMUGHSfhWylGnBw0GFyhkAWxj+J6
sr/AZuIEEnrl+DANtzJl22NKDzOH/gSfKtOaHkt6kFXrl4gNcvVzYGAvDhOSrWFjtACYtl47Z69S
V2wLU93F9V+IQCwlYugvi3toh5wwgcrl2USLFH3lmnwGW3S/U7rtNuwzZdvOb3HC6KJ8oQtfLe+W
XbzwrZyeFnE1++p/B+4cH3pYfyeteUURvmR3IRPtCdlpe7Kal0ImRFLb67Z+zbAHyvmy4eg0c3Ni
/ELBVBtQW/tbvXzq8rZFt+IIyymqPs0+ZrAvzeUNHJUrd3j8eHoF59RxOaRq7hXYxmobUZ+9fOQ4
0PR5W6PQDOVyL9oLFQIIWLSbTiExnEMMKUtUIO0v+o5/ZXxo0KCh33Zz3Vq3kFzEm0FNmV6Fj8kE
GT6o1iWZpkMzRjPV17zKVeOQqztwN6A/eCsGqJa1G3WkKDglg+e0KDuhj1nmihgg0UAhne81qIdT
2kvbOc43TQWxqlzIv6UD38MbYcYmJmZdrP5bCDkys4XqVKk2M6WvAUhxsNFwA6AhiQ++LjIqwARj
tnMSzmRleUh18FyZld94IU4iW2SiPVOENIdMIA7zfSGfftwRYe6QhEUhxKhlMH7ihYPp79QfWGIA
1yQwET5bnLSg0xyNelbekTdOHdMUxV2nuZn3e6kqd0Q4A2IOv9SpYm4XoY3FyzFUp6KlT9RfwvS7
rUle2ZGUFpn+rJhk0RZEeV/DkSOf8VF06K459Q68yUuNAXt/HaRuGxbhlSSMKF5eukRj+WD9LWVU
C+ReYYiVUsNrqas6Ar8q1dnYbAx2Mm4i06tnevSkEGGdsEHBMO/2Uv7f80Zo4B8JDhDHRpcoSJSV
Nkgnh8DINa08gG/OLaPbA8nqKccxMZSfTnZvW7q30GxDHGiCUzDvh1nxBRG23ZuZdv1qImtXa8UL
Iyox5GS00907ddj1rH+p8R4RtTVw4/W0MuLqNvF9kVvnzZ6lbsq2cfSJi8Qd6ZcaDPWWOvSWgjDV
Ydm32ec4zs8mqV9V1dzEKtWmMZKW2wHU3jgmA2g5dG2iE7UR80dNBUiCQhHj9mmhxVM3dwXKvSxx
be1l6RuvHVGRUMG1+gQN2zx0MtA8a6OmLam3bxXLCTKQpHmUs7NqsSmXdGLMeT4tGhuXXd2qUuf1
gpayqxIU/ZzwKQ3DQbuXpE6lzk5j/7Ol8hCxhiyO9INr5m0GHRRDg55aaie1p40BM8TZDCPUbdN3
TKTINVEaDLwdyvtxi+TvXqSQrBMN7rkZX0bmllIZ+HSwdiWbetPjgsf8mqh7wNWeaICUaX9FU0gO
9QLWcngTm1VCblVUgvQ1W0+Mi9gaaev2pCUEYnw2ORjneYuBXVfN1lXQgKAM4PYOabBa8AZFlRHs
Rei6VR6yBdI+i7TazDiXMFEwsXVAbhqEBQR0SzqhtVZmn8kMKV663yuKMHEcLHhsJTB2DNHAN0Ae
p5pxMkoMLaQdgoPbgGT0i8HcSK25bvE0ItISEgszBiJ4MMkYInFzzU7HGsnsL3S8HPC0bDZ+NKOE
Hc4qh3XyGQqiWCoNYjva1BphFRMFp4U80p1T5yevqQW0ing9kb1V7tU88DTTPqcsMQb0HSX8rEES
tNWRUhI+MDVrVh3tAOGKjTZJhY5Lss88xmtDrIBiNajk7znD0pvTBC5z6MKI6vHlybzWGKncWI1O
Qf4Xy58KBEpT3iUzwyPNXjvVCTEfkvvtbIL1nOQtk+YNauatzYWUC5r3FZI0GGHKaUlb15BVAIO0
HfoHicUutBM2LYplByQw8mVkArgZVibYeLavOGBARzaUNIenGrXJUINNQHwQFuxaNuN3BHlsXUKb
LzWLJ9OSHG0LlPd7T062whtb43t0qYJwhhka08jkMqndQePxqCIrCeXMouOXBZKEx4+tHeowXX/k
4/+0xXEBgK4X8gBE+p3YPkodRSH7RrIMLrefA+9evOSaXR8LfXAF7i4k/aSwOF+bCACFUwnvBtJ/
qdPWKrZZI0X9wREyewxg+ZnWMhX6nKvhJIQ8YmePijf8tAnjUdG8rJu3QsUE5biy1JMJb8Fd+fzP
isCNlOn1vuOyotx5EFaGZkz7JYlJmuSPGilDBlhlCbx8eAuU20Qmd6Bjc8cK3goOEqX1OKJykpEK
KG4ginWuYiyjAJp/UUlgwCM4WZO3pZatTQLayFbT2sg1uHlEmFeBvhNS2kqty12Z3zTAu5hni/aT
SJK4gle0t1oQz1nNeMsZVrpEFjLfKGr7TRr44sjJwUDvAbROhcejNtAEFqhezS4i3ju6tCpEOM5L
4QhJi2ssJBQN8B9shJQ2KHXSCoPv1QRJ2ClMyiztIusa+xeagZFKd9b2WulsYlZoiYM7diPCWxgL
cFsMiq9zNC2zl5BFUXtLmXOZqrbt0IuwQ6qx7Q0w7OQJEwT0y+qrUVNfvLWE5KZifItzWINwQVsk
vpkqcgYJcxG7yX/vbgIuk5BaxKJnsaj3QVa3hv7VIjuTws8GFL9GV0E5d/O41pvvEprwwAzTqK5g
BOXyExszc0RWBkL82DwF0zJJ3uuBgU5PQlKgvBDRCQpPZrCzoQ80q7/4dhSFnNs03oaZcVQvTor9
ieJLpyuVJjSPJekYQAILEDLOTFmJaz5o6uKr8f8W8paQEPp9jANMHcUiebO8+81gw8JBmyVh8v+W
ILzPM/kKP98wkCOGdzmEptw5xHF8UAVsY/1MOMK+TORNqS54GOixK3+LFd2KAixn/DqmD3Tw6xaL
ehgZl0l740W0qXzyLaiFtYSwqjN7Wva/UzgyBjk22ckgLcIuDe5hYXbUN7IUQRmaEXssW8Mh/CTV
PFmeX+aeHbFPc3+slasxXrv8qIRfrZpArizOczU+EVFBFDAPWqK8JjZpQxH2JiJkAX5J6kYXNuHE
VQ9xg8QmOJnzl7LoG/b4TaBS0Fb3UY29opB2HfOBnsSmsDnWCbM7aD6YaEeU733n7FIVL3ppwrBR
V5ZaYazDH2zQW0RFDewqxBmq5m8Zh/QFuNBMFlNKLovNDirOQtRohQZvct6WCSD2vHtJJZuaBiWf
AXo14DiawDZBEZA54ypLYl/hQqLm5YRC554AV6zn+AQg4dEhDzf5/JNwYp31C0bgzQJfVorXKtXM
KtoOzMYJHQn6T8f4qaeM1uSIjxNbINvVYLAJyI7nSP9KDXU7Fzyf3jkZbAcnpxe4TWfSitep3D2C
aR9Bgsj/S1RZ/hXEQ8ZXPkldIIcptccMDxcCYA8j9sI29Nqvbil4D9zVhfMA0U9agGEbnRkT8IZh
Sp/vlYExXOTzBvF5q56cokRjIjGtBtg7PMP+XxI/gCQz67GZEXdHKT6mksiu1nwrZnRi0K8SB6gy
JUrxQFIdFFefd27UZShh0edwO0KYSwgzCDm8D+N90M5mQnGiD0ctm/YIYm5dGh7aob4iqyX0qq1K
khdkysEOg+7FQvkzIOYx9YpxW3OKNBR6Jlb0mVuUXVxmiK3tFFLCm+Wgy/GW+wMvZ+i2rbqTzCso
cVbQaIQUI31MaBLwkjBDixrsOpe8ztc6e/gYO5yEGi/E/CLQhAheyFm1I4z4AlYH7bJBnGrgTxnr
nQTbORjRHcY3xfgepjPacT1/FomySxvjHcMDqsnqZPX7xSSoD60L6+l2gTERFfKu4SjawrZUUR0G
CNfDip2cqYdZX8e2emtINS9Az5Yc4azxryf9KovKvV4l9xRxoIR2M/+Enka7Xz1w6n7mNukNxoaw
bMpD+hNDfh4L55nzdisOdU6Ym1S+snUg4HM0NGR0H53NRLrUwFgKPv+YJ5dxRmcP6p2x1bieJuU9
ODllf7BtPFZUqsw8E4soiITs6392diqL/ESKstez36upiPga0GcqKyW/yFXB21d9CeedtqjsRA9l
+q6VS4FPKoPg1WnM17nz07DcRPm40lHVJzViNkaa+ahselvblyBrzM43ZrjKTX/pLSwj01sJtnkp
x8tsTQgrcONPyccADqFEsKX0W7OaP2L4wIt+sjv9HvN1hlb1tGVc25yRQHysR7M4q5GxUadDzRsi
aynJhks47eLxi1xTpgBINvrxkwj2zZLQgjEzGlBF97SNmw43yiJDtKle5+kfcZB1w1rLStrTupLy
dcyVLE0sOZOmu4OU/eNcvV80GvtoJ2mxWDyWoHokoenlRNqUOT4iYq2lCfynRPF2K+fvYPjWAG7o
KDPIyEGb9t/tWkiUwbiNcFPE06mgxolYdqwWrQ9H9BTuT2eBfylSapKOLlwRZV5TjseqQHlJyhfy
rqZmm+xyfDOMJGMTD57C9UIlPNDUGo2DaR5AslqqAC8iEjW8zkDOhwbOBlIqRXiUrdFtl2tGqE5T
qa6OLttAKoKNGaw/VIxhT6Avo2HCqJL4PijkRjUtIxJYYMaE6XlXyEQeh58LF6duExZn1v/FWcsN
kRxzqXv1SJbVXGz1HQIS3p9MNEpkAxLbIVb93sa+ZKYEx+KWbZZt28unHr2XPH5PLD4hgOME7cPN
KW9xOnqKgtwHD2YTp7eQL8y64FTnYPzuOU0M4HijrxaEEPHjiR7tw1laMZbezJWz1qOCrArYbQZc
BHiP5cDEN/wxeV91yr+qYD0e0d5zg2oSi2/KSKw11hWzz8Qy7oyUoGmMtDKFDPwyC3+TTadRnNvQ
DtXZDV/3damdcyunb4rdg3dd/gUxAOBSWk/J1dQQfIXl2sng173JyYmJ4iqk7IHq34qzdUvYNZhj
Bc2FAp3DplkyMljJ5OeiwIUA79Vn+ANqfWM2o0fw2I5901rpCK+79KHP4V43KRQpj5LnjA8tzmjU
DUSqAGDLp9hlD74kSb0NDeOimS9q9o4+nrvQchuV8GaYlVEUbkpGiQLMy22O+OVaWTT74m0pPQFA
Uy2sCpW3wuym8o9DbHW3wKnN/gEbBtJ6JQMp0po31p45qJmYdiQwaiScmc8KR6tp1/j6NDdtmIu3
yV9pqm7einn8dMXq9BZRVYZGRlYRpVh+n8EkJ1yGfNeEoTuBKNGEH5lNWN5M2KGaHK0x5UFEfe3E
zMG4hgRCriKl2EYCQosbEyGTGMQSiTn8ctvOtHKd5qDKEVExFiTJ9B1xRaLtTIah821oXjsajkbb
74aMnLOFxFmCsmE9rCuW1FYqAHfSZzBBgsKTqmu/ttvNPFEpZypBJJSzYU1NzZiOG4nskorqjuhq
s56ocWg4QE1LqKf7/MeCquiE2nbJgCYuMIrsQxjxvrA+dUpHG6ENt/OltmUYXs7W7rqdZFkEIM8P
TX/I7ZdpL1zX4KC2yh0fi9sh90ElU9uf5G6C7+vYXuBn8zcM7Nqc9JN9VdLTHtbjK1Ro5uUDShd6
+epWO2jB2eZgQa42dXu4pdDdRiwGA8nGKRd0SH/7kHIJNEOs9Pu21UVrxxUxBYwaPBnotGraW2P0
K2snRRh9U5+HmKIyqKTfHHdNl1l3Z5m2gdOue0O/VrRPQcndRk74DC2xL1hWdQak79BnS+2Or6uv
kZKu5ch5WQgiUhBRF7MNNRB1g6Pu+iikO32b81cntq8a2gXG+CF4rPhBYRaoD32JOfZQJOnGXjzA
bsnxEyZQpSLuMTzwhJb2xxHpycjGWKEQX4L8NtWXAu15MEsAwaaLLQ2eUN6MtLKxeUAhkChIcD9x
+pWZjOsImoIc5UFQ53sToeXAYQipTzo4kAPGhyLJRxxWyczqGd3TtD0YiUK7V+hQ9D3q/BwPbJp/
hSkc80F1h9T2dM3Yg7NNvaKtD9pAPlu1JotshdOI8MdrEL9r0uJqDsJGNMQoVhlK8HoL+n8PfNTr
IlwwMIwm64hgvp4tsVhsa3nk/8ZByXNP744aDD6RTB+0yVGnt8Oqox1TsrpHW30rYX4ziF9B+fye
6ETPWHJ6ptDUyOuRmeZszH43AbrpbVIiONAQ2+3NQ7ezDMd3lBFgFOceMofpzeI3LcAi1K28Mcrk
ADFnn5H6PcTKQdPONjyfDCWRvkwbhRN34ZyG4VXv7rl+GXE+0zUITm16aDjucQhUPCu6Mm9RcJG2
RyJfB3DVzl+VScx4vGXa19AnzOxZTZhz/6X5j10xAojPyPPF4mmj8clIU7H+I8JCkqaPjdxRzeFr
p/aL2UaXSL2Qm6a4aSjTqjVPi8iAiQH+bk3UOXUKvwhxju7Kfbch7GNlGidUQ/yiqwYCp6pjY4aI
WnvWHzj6LMi1iRO/PS+bvNsNJn4N/IoteN/J6DdB8ZqSQVXqAPoBXaNxRbFnu3XQ/Dn7BSvPzKRh
LuI9hNiI5iPfWuaSRq86Wlz7tUPAC1yBrlazj3I8btHwaXDaAcanpdvyHkozsZ5EctG7zebAi7vI
BYKCzxS/JajQOebGsl+MRPsWQYRWxdFRtFkNmnNx9mxNXnEKruyIFJcGFFsndKwouiHlxpnHqCp/
WWi0FAuuCGpHsMSr6WuMA5BaygY4K8mfFqgYY+ekV2m2L4U0i/sBpQgBZqO+rk2L8QAmtXIV4dqi
g4eOYS07zJFi15ifQO+rlyX9c+iuDaOvZdVrSXNNGYkEYdkAiMogQu8PeHGgk+hrqiS270sT4vrP
0SUhfUuT/i53Bi7Y2U9bwsiRYXTms0AGVyoREhOsQPLU3ZkUvjc9OqbEPpTDqwNZcZDzba48e9qy
NGHjkGZ1VmzzJD1lWXYa0e9LoXxMVBA1hqf1BmdZbYfka8YnOZc40DglSIxgpvGSMPNs7GmnsoaO
tfRNFPAplKyX6RwNDhp605MWdH1N/KWSWFKw4bQc/GsaizVwCOwgMotVVyE1yshfwuGRI+iz28lt
mvxe28FGmXtwYozHFTyJSLdJvNok3OShVJ3iZ5AbeCbfOtmmJfpPTomHaX9towFjdQRBsqrCa6Ki
lRulKxPddD6OClty9izbc41NZLG6zSBrMhOa8VUevhwavIA6hWJ8XBclpMAhu9Lr8mpqKK2msE6z
27DQBlQ4DCKFJDYKtSXnfxqdYXBo6eGQoITQ8cWgfG07Dq/aI63bPZRfXlBSHzKOqnGpvRZmvwvI
aqadRjCjaf/2EKlCp8UyFL0adMITuiSdmR6Xp1nAy6NBeAH791HoKeJw4GDMDc1xo875trbRbI90
q+WIpeqYFOkxHOFkjAGCV4kTMcb6oSJx+6hEf1r8V6YvBPwB3y6ZMtYYv9gjZpgTdbNJo2LLe3/T
1QjBlI4HgCBzG0Q78lQlew/pgA6EkiGXwWphGckWJ72LY/+g2DVEp38qx1Z5PHQk0duUDwHD3GF5
OgVcmJ926bbWiGcNQ2QK3m70e8h4Lb43ggBIr8SmlryDStGLa6BIh6yQrp3+V9bJkVzmTRhjVwtl
f+jRdUJWc+ZpQ9LXnbLXG7Rgr2jSTZLra1reIxtrSJISXJ295NJ4jLDOZSVhSBwD4qrE9UevjH5Z
5piriNwpY6fYXoNuUneYse2nyJOtapeZKK64ITXW3QpKezz90+1NXhyLJb0vNZlrs/yZ6gpmOR1U
FSJ95r3ZJmp4oWeGFRZtHyfPd5Ikn+LyWkC5VQx0CaNv9jQqAgmbPNorEM+RIq8X3u8MJDJsFaKC
GfEWMOSZh29gK66Bt9UmOarHQgLfypEvnblLB4Qf7cuAA0MqkQ6PKBgtHbaI/gkXw4+TE5yPjapH
LyqpDn1GDFzaHYYu2i2kZjhdy0qKSAAz9STPx26wbtryWwQXox68nreC/YgJrwFTsJ0YIKcFRNhw
IVsHZO6kQfGofEi+rhFon11HwW9WDzREBOjkRL4NGb7qkxIoxywOHoWUQglRsNxdkA7n8TGAQyGV
710QrEMDABQiVKvY1+2T9l9Q9fBVOc8zi2enrztuTIVcp+VfBypIDX7l4CBjux67iRcRmqihkNkm
rVTF0yPEcSF3ttaHfterz5g7uZBDloGS93/LLqXWazNL6YBFbk0aH3F3nAlXAydHCJEItq1xORno
QFUwJnZNRxmETVQIngdORk6H5XjL5FeLtbznTMhaDg93JY3fxKIyI7WvRWFRGfBqaMxZUhKaFn9g
72iLb2ldML79zyjw3mjJncOSKzvlMUJZPzbBlh4wnlZ11cYfrX2usquNzNA45UhSZKAu0jCuWUnB
lyDIGffw7TaOTrvM+kI1wo3lRaNK2k5w6EkItxCOmMw51PHcTW8GtL+OAO2SfMJisPcjW7AOa6E/
KngQ+tiHhHHoWKpi8BTYS9CHIvhsDthNyFBPvwu5cw0gKU4/bdKGCBrLcjMakCPTCCINUzj+Kfpb
HR5UK/ZM4miAuG0sgP9F1TzmLN9rPbgnCMt1SNhX8Tok8wZpo5CMNhYMdx33PtkD2zpOj1G4k5vp
ONXdRU9aL9S+lCkn0PCsx6+J/pKDXawBPaoTTSq4K7QOA5HwPp6Z2vI7/uYoauVEv87yLS6Icplx
cWvOqkJtspY00zdVat7yq8sekwHIhO02mv6Jk0GSPTpu7eiNmWJePhtr39Papyut6C+O/TsphDB9
wNVcDdFA3xxVOx4S5xqbz65/cqKFMZ9D9HkbpqOtKTQPGaUQfmSr4aEMFhAo7GwycVLkYkX/sgnz
dfBrZZDPyN6Ts706sQo6sRf1Z4UNzDyFJLEO3J4120aOqCWtrkF7XdTBC+puY85AADYGpZKKhDm5
jj00CA2a2tFALpVr1G7M46GqIolgeDMZGxODLDe2L3hr0k3pKy8AMatljWchudADby5boN/9OqCm
yHnTO5FNr+PXbmgkIu40WCKL9qWq7hUCgxDLMhH1tnwymhhJ+gh6ThSa3GwpT4BBa/PJUs6Cnpc0
zyK+N14ilf5IYaDW/LCzgImrvnEcm20Vv2T1qoRU6hwqy9AllXJV1tcp+4jpztmMnZq30dzHCBTs
hNwrLVoF8/vEIBvKfY+1ZPiqUVhbgDwhwejdU3V28jQylZOZBHEQJf7L4FlqmuyOE0vEcpgmCOnI
oRtWk5p6VsIAPcnahVQJ0DLklTiQm9+t9DH3vzZnzULGi3MJFiQr88KxgU7q9J0r24kkDjoQdKjY
09ghWkj1ZE1rcgeR4VAWryPageG36t/76KdrPgj7W2W0gApWn7wndDd5xNaevtTQ41mfqAXm45Jb
LrYScF0vEhSDarzIpNmB/Tf2hkmN0epPkdNr1bu0P7Yzz68noIMFBv1A2ZzndNfCocTeDVsI5w6z
/ho6ELFSxUc0HOLsHEvfDFqcIfJDWsIaVuWRfmVZZesElRsucX+ibbBAB4t1Z28p9KXV72EuoO4R
d2EBwVVJ2TStq1NgOMZFwl42WRwLU0wGRGDI1i/R5gtn54n7a7R/SvkKth2qelIw3uZNFCNhV00k
TK+IyBRNFz4xblP6M3r6GaeR2+Ca17C82jCB0HBjl8SWnHJW75ieJAuqbvA/pV+gVoDdDPPZ3gcx
7y/1ZBfnKAtdUhR3BqDwRuKsQhRByRaHswBAXFPv5REMvLqELvWXnt0gZkTCKUzLSdWfY0j/RAz8
6QWNlHij9WzmeAsyws2czKv2/Rx7k/pDzjxnNlCM/8fReS03jmRB9IsQAW9e6UAvil56QbApCbbg
/dfPwbzsxsbMttQSgbqVN/PkteWZM7vBhZCLXBEuguHXVzhHaARp4Md3ZGUcmBPdnvGSQ9WfqVG4
FLHFfhTDrr3znd/WJ+GvRisrpL4a7xtmZuDuNTHUxA6PZo9aYixGUz+qGaUmpbXP6QqLpSlJizVC
9TaGvk8/PHZrI2c6cICK4LWHP0glf9f0W1ndkzybZcZjsu1JbeVS6WqLJwM4MgqMyBRRRQoabNF3
Ebzl5FvBC1AvdbCuTsZnhWyX324tP3B144dptee+0N1tieCXjT2d5htuxlz9gAQRPGMKBn5pIs7A
4NFYZk7PrBpqnLZ/voQBBfOGPC6Seld3iD9IvHyU+WR6Dm/aiUjJ/hEzScqdQ0EnL/F4YoWYzCV0
A//G+JrGcS/rn35xU5OT6f/U+UZw1++N3dSraetvYnULYbd7kbMupGCgMPH5Yecl6KamV6O9ZXiC
+HNkLPKOSctGuNWxaSmMZpVyN6tPX9sP/lvB2oIEuO8Gdoe2usypNm90VNVtQQFaqbcUH/8T5Bsq
mcrG6lAIz21b5XewDHyXFupz/pdr2aWerotJsMxYr6cavP5EPRran0UORvIJGrDAThGKawXDUjMX
gcOMwKsMRlc6nCaZZ8iPFv3oNtNW2R7t/tMjCmzlZEoxmgq4m4n+VYtypf4bGALKCgxXGrptxWCL
wGKSXMnQhdH4fKAi/mRzKX0YUqm0MoltNzW3W4rKMmVc6Ti8RnGwiv45wUJl624XDVPU1ipXOu41
FaITBXRkplSUynxJXo0aik0RstvFW4c8riZnCdqjPBHCXMihXT9lBL5VkDNDeOKDWZAgpCBFqZlN
hm2Yb2o7+ZTAdU2XwTp7S7w1+VJyW6314ZnkWBzNY8XnJjZxjdz0LnGVoJ8OAnrh70pe7Frf/mBE
3fmSdiwS4ppoR4pR0+EFC4ICJVJ9rOZ0g7e1+SXacCG3uJrZaFMfhwnsZ8wxkWjFSrEBrcEpzyGc
CtBiNBpueepPpWfTg9DfHI2M3aIM0zlZTXwBoGOZGrQUdg5834piMcylyECRDtGVHSrVs6mkLEqX
zEwnmweDzU+6gplFXhDfMg+oc2mmcp0U7GwUAXzO/aUcxPuWTZSVefh7KYrDdxiCQUf60kj/RHOt
tyeoy0oNrplmLVsMGgY4ZLZLNrspj59e17dLNv58VAX9AwWt1ZHBG1rpmo0snJXBNSOI/aeigl4D
zvR/XPRse7ydGXkG5sLC/HTYETgAiPT07dn9qeJTHk8oYvXmmBdKAWdimDcqneppRD06Xzf9U+lW
DWUY8tYMYvKsCN4G1MJS/PnOXzwlrpFFNAhrJfWcDmtiOe4/x56tqkppHijBKH2a1fekA4oRvLfy
7uTi4oB8Mzk4pt9NjhlQLuIFZO7PAHdlIv1LpsCicuHJnjtmSXZu2DU02k6Dj4eADV/eNSXKXeVH
l/cboW1VRTsyo0oGy27e4UL7LoeVoocckFd56jXrVdaLgCe5k+mNm1mHiHhfihimvXrjGvBv+1j3
FLp5ShLaYfzseSqNMF4N6X3UT4FZLGzsIj1MUdUEKsSE1F5kg5z70RqftdXyzflLHVU/bu5Fxtty
cK2+WphN+v/Pv6CjIklaVJ9FwLfqrZ2GPx92DMheTcYwy5HGrbn0+4WFAAf9li4IgWV+HiJA+Kq3
thNn5XliYZPjNZQrb/AMh8L4oB6Kjf+4lrp8ZWHFGYJX1O67GO8W58hU/5mDXLVJGG3RSxVWLRaH
osFHPGx39hSLxOMx02GvFoxBpf2oGmgTvXAlgQxpHgrpwGzs4eAcqpMSZ6s6DVa59fJ1lK+WERdI
PolSjUO55MfnaI/ckGDCyGtZWwtkyEB2HeKy/LU8YJx5ds4T8CX9b2MCOcdP40DA4043xU0JPs2t
gcRvvh7SYSUTu5WEeHXVy/9/ZdjPKpTtkCrfCsITYKMr9aIpLk/tC8GCdvgBnwE/o2l3HLPAqbz8
Mdb2AY/Lhi4GXrzdWuWb7JGRECYTs93gEdC7JbVElxYnpmoQJVa4/Qr/KYUbq/U2gfRIsA5gIMpR
aBverMqEXNAYm9RhI0bfdQRLrpcCLaHlp4iTbiGP2lUPxU42UKrbfZyM28K3seK6RWT82Bh3ug5A
juY1zjxBPZ0ZtfSRIrdKBZvYAJSzos2sYNyk5YvDupdnlMtj4ZCwSHGuFelHWwF5IN12Y7WvFIMb
d/eEl5NBl2CQGMtWvVd4MsromNeYMWV4aSxDciM9KwGYw2rT0epjyFTv6Izvyk/XwkzEJivXyPnZ
wsPnpkPKqqs9bLO5rf8vTcDSQapDZILQzc4m9g9R/+xrmyf4a/R+hfoV9Tt1oF1H+WZgoMGbLmE5
WWb5nUOIJ5kBVPqHR5+ymQqnylPwjEUdqTE+f+lLMPilyV/DOy23j5pzcmy4NI694tlxC6+etRNX
g2rKqPkj39952crDH2TVhOIa79E77ypiF5//ieE7TSFmYA7EfSdVR5/dpWNsIEXPfCYmqqL86puK
7K9xKMERmOSmq12POjGJDQMQVPissatI7Nkbogh+usX0aLKMnebDJuoXKtUODQ2V76opWW8w0TTM
r+HUpBeHxd7rubyChSLxLp2KqLS5un1gC8mx6/p0P/Mi6cLSNRT8SLatbEeWBzoGzDAHZZhfYnxh
UKRIa+7V9tdLs0WOQaPteXsTBsStn66lgVjr07ePXdsuNAa6WGhLhidaJ2YB23yNr9mJu9cR3dEO
SfkuMOix32bPJA6lviaLwY8WNy1cjX4BLHou0LtkiaubB6xjTI8WQsX/WznYZoWzjYyWkta9Slt2
8Jfa+rqvk6PkVCeprz+EY81j3IoVNYNG+Q988Iom8NgaPxqcaEoBt6Isd3oQL6Gu7IZ4WE+c1Ypo
sCWE29U4w+YVF2df8j/amvU8pk2gjJLG3N1WlxwYDs2xY1NvQwowO8GI1+1kig2j/Dcsui8rU680
GXQkZbGV7aiPYz1/i3DU+ddgahifVZ3CdSFY4ueRVHnuCLxKXGjCzdAiO0XD2o9xPHafKe9x6dg1
8gIyg+t0EH5Qin0ClQHG55B4QgEVrNNMTJ2frNPdhptQ40rKDesA5omo+jPYnypWyNooZwXPhwKl
JdPxGymump8olsK/f5ZhlrOdCnJqqacOmAZuCzZnPvjBh6XwUSWWRDyjDvH0Vp9tal2qCYinoHoq
eFLVZDhn+gASRHENiXPW8K5IWgBxxaGQPz1kSyz5FuuYxseLw4JhcjfHBgnsAfDage83sxogtlvV
hquVlN2jzRzGGvwrLT0f6fBBuS53ohY5PCK0r4ntlEGGi+ipzia6lk10TcJyl0TyalBQ6xi/4mIE
VigdVX+8xhSSjDJmtfHIg8cDlwYtcAHWs+U7aiGjcd2YcBppus16ez1AkdOxOqUOdQcYSExOpcyF
7yLVR1i145epHcckdtVEXUTRyhxvoowXMdq1JB0ym5ZR+6jjXUQ/1by/liSBzQQxDi5Lt5i3Bhcj
qk9rY+lI29T75YGlFmOGS6yE7IbVK6+zvd6+mvhZ1k9DvfBa9kqD5SP+U/mpmtYxFG9IdMuu4OUe
3PTo7sDncqp4Pl1K7GFc4JfSmBCtDO+LNF3ECcYEoDGPYVNuJgeViVoRBVhRLGcjYTBkRbYdM3BA
4sY9fFrhzqO4x4GEXhJRR4bMqKmMmSCR6f7MjXvO1Rd++7wS5TKT9kmrzPieW/VXl2+WQY1aF7+w
FyDY/WbZH+F5Qq6caPmuQgWokkOlAwYX8m+tKP8wMqS8rJ0ODGx8ik1/UeDWMIoJ52Nvq2nS59Mi
j2230nKWnOEyKPjd+AoAs2zXOtQgOpz5wDJGqBR22p41Pusl/r1inhj6PwNLdWKax7yPT1ntXaRp
z2+TGzZESFlEyElfQzSh6pS6Uzk7KEyXXZCtaFk+aj5ibrv28v/vZB1LC7TMDi8ix6DudZTBsN8J
D57u/YWS5erhiAA3xLe4wk0cJOtUJ+9o/IomnlscU2PLFh4hzHLoNaA8taEhXAx0TOBFF09dypbF
WB9T3PeorAMAB2HcIGF56FZKchq8fzHMZIsNmc/LA4vAmN9LDhAGbkDLaLV28AqjlVF9BFDsDZQA
garR7Q0LsQ6XaaL3K5P1CQkg9D0PXT0lZqa4g2TCh6EfryL1J6fDjbKB4LMnbI13wLz4RMOMiJ6m
/hazniAIr+b2lh3/QeZzLrP1sPl1yqwnhTEeuPSGhreKUE/xfvmAJBWDBhTTpGFAZUdANj61kAZz
dRNbZeiOARMiNGttspoz3fFxXXZj9FXK6otriTIrTOpHcGmv9FI9Ex6f9FzWP9w77DxgasUH1CCw
GukmCIejuGf/AOkm+rlfQcBfhNJJLrtLlWkH0fPByyuO4Tzbi2j40AGAggKgz/GqSQ/6eyXx1fo/
+GobKOj1Ohes1iPXlr40+4MP7wB2nC4a1d6VMjQwRGgmC9PfM/cEBVFy/GRWHeHj3yrOLRdnpyn4
DXAV9rZSdGx6Zx3xJKkOD3myT7gRELGi64BU/0iCBlkQtBH1z4QRwT7FkEYbh5kfCJj9JgSQ6n+a
eEXBOvS+VfszhvROYIB1F1smEmJgpztYM1H/GIDjlKcel4lMs9jEBFQIytke7lqL1ZTlsCmEiqTJ
CGY4ugKP2jr0zUSD88Y3peqUfvIDBSNoj9/eyHubKCx+RxDXs6Y6GsGJBt2C+LuJKqEA7bNXkf4c
nG0jqr3cKjwB4zwc8I/DHcICZTpEEUrclCyfyWjayM4Wzv2ExTmds0F6ARhwsXnifCJ7EERcnTnA
i/d5spb5DWjNzej9ehJxpyd1GoARtqbPdvUusPkD64RrxV8oBMskaHdRaNfCjueP1Z69iqKCCnHq
pVGeSBVUo8eq9ge9Ku3vDNk9XnsNq3jXTMvxZdVuBeqWXUgPhyO79Hjjt+RHhlWP0KxXNP94t2k5
YiSjm7DE8GFmD41y9zV1A2rqQihN9+9a//ZH6nOYc1OJyjiyYw3hJ6/DCSb1WDu1eFUSq7O15urV
GBPY9GWAIwNqJBwLIGa0CGhXSK++ML/ZOqikk9A7Dl39HgBHjwWMDTQ4PD9wpoD/2It4KHnk9GXS
0u2Ju0bPdh3WX+/lmG9MwuJRFedCfWb1vWWAEHGzKqoE+Dl3Yg+UZRAvLETn2gx4Wnmw6lPe4ZIZ
CS38WUYOl9OZhwCyrQ9f4HUiSiQRkgENUWkwirB858R7wF2Av0LGz5eOwazoDtyRi+FmRo+W4upM
pQYAr0DyAUPY7TmEQ35D4EID6hHSV8/Z6Fe3nNaLcZuLqz7gaUXp74ZTpz8aakn4wdZj6EoQhKk1
oR2Vrp9M2pUdBbkBX1cUq3Ry/T8jeNTyKkEHwzozsIhxmktYnzX9ltn7LgSlGWBhYcAI2ytakRT/
VXYPdqyZm0B4u+gn4EnWqTn2m6WeffXSUigPAwu0/ChQq3NCIwhpWnsOm9YVUIETTZytwFhrrOic
ZuvJa9gU/vClJXsDM5ZdJWtd7dgxx9/8M1zzrgN8aD0FgyZgRoLA20R3M/wtOacrVqN6c08xajV7
vbzRTiizVMuLS+KrMxO6uF0uuTfOT83q9Hbb2blcUnQyez9YBJ74o5cne8Hxujj/sn6cxfNkdoam
sTjDvp4F/NdstWFTzj+6bh40X877+erjRL504aYzd5yfv+Y4Hu79ck+50FJfuOFGP9knOKX8X3qA
hTM4eHM8tpt+bs4e8Ohm03ezX14uw2y26fkz+ENPxeLx+Kpnv/3s5Oqz1/G1Pc6H2fE824Szzen8
Pp3wyc9m8+3cPbmzYzpbXjeb3/18O+PbyGcgJl7bv+0wW39e5n/b6YvafBXnQKhyyWk84w+dvvAv
J+sSA/I6dGNXWk5/Q/7aG5f/eO+Xc2N+9GbHVzTb3hSAfY/owSKkh5IaLQE792SKunsefPHxtYxD
bX9G4uBb8lLiXRViOLT66b6U8aZz1qNq36aUQjwSjkMVF9jgELfMJFwakcq/Rtke2b/ElHhwnmX6
05kOhU7sygoF0Y1lZDQWGasrdB0bQCq14LrNDABlgiAcMFoAq848ki5RegzxNyk00GkQsxyFv2nw
JGHMaxu4KKAQ1nFJeqwsiT2hfrWKblcqKAUqDZZyMHAd5t4Km23JpXVUkhu5+V2GO5Ll7oBhL5HV
bdfDF/D9eUnthQPMPiltImAUZuglGTBqLzu9f4f1NjLlhcyh0BhvZkggYwQoOBraYw9sT85ZpjQb
n4KuNsCSW7tqxolJc5WdyOcE3VHpp9CQg52idB6S0y3kVcMR5I0MKUimuJG7FgMFqIRR+Sjrcz14
yOpiwV1t75E1KpS7I1+Tv7b/LqLvKvqmPC8I9XlTPu1mth+i78J5xemXjIcxr041WWjg+9x9LkVG
e9KnItZG+DkoF1u5BNYVfosqveXgbqc3S76F9t1UH4H/xUWIn2xkfxXFd4++0Bxoe0v8L0t5Zc0X
BdYlS3Xj08P7XPm/Mese/YcFMnWUSsiumFH3Ny1OvufmwW8f/Dbdyaw3Eht3TWWJU/kQmLh/ezcp
+Gzr1YihXozGNEAy4AF1sl0QtFW06TKmyP8JoI5rg/9JlVPKwGCNlwRkfkrQUFB+gFQyaEu627BY
W7fq0o8H5CU+ghunWFrfw23cNqtyibv78wpNTv2kalgDSpqw1Lgqlpuk17zBy/qlQmUz3Iaa137O
nNpceOs1+F+zFfanhbJcDsFizgKGsAPo1OVuZ5ZzXI3SBaqqBzkSw8m2LS8g2Kvix8FVp6Zcgd92
9s6u+JY0MvMbIyWo5Ubx0o+/9P4nCH7bCE8xkINtEP1QbQQKO4nOGUH+8uwEvPV+1fYvj998L1L/
SW2dwyo5+vL+j+kg1M+Nj3wvXu0G91vIPMF35MAYObf77CVeIYvvD/YsnitvG677G/bPm/oXjeth
bOwb6hsci5uysX4Q/Bnh0et3n9YPsmbNcLTBpY0JG7cTzbDM+ezXHiYnr1ce0qPxB8/B3HkvHgBP
UPo2I8uCeH5oD1w/sC939ZyU/fjL/yKN1E4NiQzTs+rUuiouA3FJqPjY0KuZLk16JVfB76D8U/F8
hT/J92BvRXdCwoaURZzkRza/LfjYGE/GWWp/aOIjHg8MgZgHLe/M6nBir9lfbfbKxoV/aYsXJko2
9QHsMGOhFlvyLq3L+TKWdya1Dstd95EUR09d9IKK+S8hbQcGKWAo2BexRgTPSP/MxUM233X5Vs13
V1wb/rJMev4rDsAM4lpi4l7GD6ndNc2LU5g9gOFK2lneKrwrcBT9huqrjha9w6CJrDSn7rBX/7H0
LVlkVIAy7qlzM83nSLTdeCJB99W1M64sbsIKXQTBCr7cEtsBix2p3qIPRcR+sslN2LZzKXg1xVv+
a4pjTi1g9PCzI4tqpXwy0fofNaUs66Q5APc0WQ98DJMAfE7LZ2JtyhuJ31VWzVO3v1GmteDB4LXu
U375J39jqEDBnuGnKBfKpmLLSNx9lj8zTHkUk9ZzlYsZiU+Zvp55ePRfytvCX8+B7tHWs8O1Ozpr
7uCjsRRsvepJ5PhZ2mJV4IU5Aom114L72IYPRAzCrAJCsleYVYGV1GtGruxnvHODMv4ymjkzV3lV
8rGuZmFF4SgsCuBaC3giP9zY4h8r24E6zjcG3T5FjXHd2lbWdhy2jbVt9YehyiuWAEVKHK8khsJb
NjaeNe9cCRZgwWVExbmw03D9BdJelg5g1Rlm/5W6euws/LHiNga8rnntm9BIG6wSOUNbhn/BBGtR
dtwD80Y6SttAB9/fihmmgavTm2gJB785xjajP0ANbicMBVWJ5PlK9G6VY7NLQlTFq4z0mlPrIBHw
yGM2MU23ILnxUdc+uAqxLCA/sp/CCysn0gYeQoKRMRjdGhtFm9dreQB77kcs+bYW4QnVubUTGxJf
JSTaNmWT2/PPAUGynIY4xlD8Y1KWFRDIUp0eTHsKrNdbhHRqdiNI3WHhaDep+S3662g5NOUMmG/9
GQfg20L/sOJ1PrCSa2HmEscXHYvo/FrLxbXuit+8jNx3LL2IFq8r6wMYSMVdPZFORIANIjmDd9Cw
i5vdSdK/mfhSGH46I65VII6RzdPQ1o0U+tnDinitONs+urZU0pdk7I1uRKekwTUGXMblIZdPLCe1
kKthscsMkHYZ8eNeyS6kuP5hsuwLYBKEi/QGKz/IYsJcAiFQK7bwUxZWCbgMvZtVNuanRc02JJIx
W5HlV1lFKd0sMEkUUE+E8K44LBJzWyHUwlXd2xsGELUvhOJVDTxZbfVtSRtyEVcnzfcuMGuDECaC
iFk2skrIA54MLJVDtpact8FenzBETnZESqmujYHfKicre7b2iHmAO2SUbXpxbUhRgOJ9FrdWr49q
Hq/0nKKayJ9K5DHNgw2HcALymOBq8MqVo8Xf1UZKsDy3BGDhk1WrPTf12k0S2OseF/VYsjokaq//
ZM6FPQSGwrDe95RGUssz93h5eFTLGbrualHHCm7JD5kVkumfEWrINcxIB9TfycIaVta1sFJ4Jath
YDK7sZoH9WACpyjQqMnMMBRyPCKm3VTUp2kPy/VElwXNA5j/7xaje6j/iRiiPuOSMDGoXLFYc3ma
KURhMXr0HtyEd8aLVMchGFJbaSM7VWhircU7mgpdLAt4rO4FRY9O1ewHShSj4Sfp2MLFSrUHOJrp
5j1ooM519Ag14jhMvaattMoyDMX0oQX52skiguLNyePAQ3NSNmNGl6uYAnzed23jc8Jb5kd/UquB
NEXHtz3ikx3S9DNlKo54K5UZn/Z+i+0cEkLNC8a6pGADVPYEMls44ZzFGK0kBl1VnPO+X6I74RFJ
kC34Y0zWwrycMQaLdY5eGtT+SsOBkVak2BsNJ7u5y80ZMYIF2Rb0Dq/xlhKPbUaTRv+vr98hAMQh
2mfsX0wY/RZ1TO1yMnJYw7dlCiptnLntw2R5GnhdomkkJCyQtT8UmCJ//NPNRcQtV/UrjFff5iR2
lGIxQEwHSuAdfBiQCuWrH1H+CifHAOYS2V4lRo65jucxvdoDQC4Vg/7oqj+FQ2/IfSqPN/yVFeOy
7n5LRZ33zWSsZ2/tbDHO4dd2I8IEFpZTEO9pt26zk6k0k+CxGHy663qMC5U+K+i6sshJVcpe4gnO
kn2uf4uaqMbwjK1/uT3glFwHPhinQaU0mNo69QnOc6GwIQAW4Q7s0epMhuzrL3u+VtFFN6eqj1F+
qpKXDVAloYStFjz+1UxR2k1FXZyP97OOzyFvFIMrPfuYRhD4Q1SKJQpokY6qpJxbvDRiHY8sSen4
PmZcwtPO7cfpVogg/mvFuzq8Y3BKCSWpA9wNRMag2abYO9XqKbXvVttqBHsVFiGolxjfbbpgTh6W
ChnPe2NsgxJUbXgl67Np62unc5SYOC+tyYFLrjvBY3TpQWHjz11WLJsQk0ztEcmQAiCBhCP0cSQh
fuzqrSRp2wQHR79Uk7y1FiOdQFTUOPfcctB2QNspT7zzB4eWcaR+DbJH7Xx12o6qs95Kt9hnNobF
8zgwg6IQEeTZaZZ5cqC/Wc4wl9UQxjZJsQp/tAGniPyvaFclxtWWaq+h/gjxy5t2wykIl7deyBhe
KvnGvBTth+CzNv+68RMT63LqnWGkTZwJtruRg5xHVOL5BzkOjJX+W52iZxRrx40TyU2sA6wSHO4f
JUrSTHQ4AAwdm8iHzU2yknhjdOrastGFLXa1qfojZXyGO7GwDOzpCD1GhvcCb2FJb1qaQ/Ihizu0
t25qH8nNs5ee2izYCwtnadHMLYc6HOEQPaxmKY6NgdFG8cO7ZWFMdtyAtW4FI6+kHNZIOXkaiQRo
jtLYe26TO27VvfB4zjBFlM28LuVbGrJvqLmxm8VSdTxGqenAbpY2/umKj7JHTHOKFii+gU8eBXE7
ecw9iFdetEoNY1EYF8XhGWRnMnr5ysbAMBBnNiPKkES6qbtn1le7EkPfmK8NzcM+w87HRGmyQJsF
2XZ6xee0glICVrLkIDDk6Eepxfa/cdStHp61au+l+5HFi32mIBNn1l4itTqz+H2rYoOBsG2won0M
/r4VW73HdwGuJHuBaV5aSAE1HrMQd/RkVuDYAehCfzmmXaz2ncNiQA2XZmPsDSI1U9WKZreclYmb
C3UHielz0CSaQ+Y2k61aPiW5vjVxeespHWCImUUZQaWJL5gyg6q3ps6XIa0YsU2/dXQhoD/18kIo
0bcKdnnRM4Dz9PbKQTO0Y6exgFC/mtA4VKQR8WYu0kM5fapBRXaf5AyIvGOTclyzLW+RnX3KbKe8
4FihdlBq6XUON8NpI/Q2Q9xNziokiukkX6woYr4Z6i4rmW6AvmO0qdcwkNDb8jUJXvRtTioxnRAA
7DCnN02xsRFGNJnalRqR2FmUqfnR4gComI8NyksMLOzk2OnRxaQqzWSYQjqfZYsLNVVDDqdYJH7S
UBxlP6WABl24jorVRKoeNexxMoXozRtLy6IKbpG3rOR0E08fbXzHqlBXRvD0oX3gyNGYkSaZuQ3b
WRGuRPrMzBtDQkBqwiSmtGlkiTjfh8pqpbWVXc2+ejAxew4ApICSRTBf9gNrfaqpyBExDtcc1eT2
yvYfHbRSqK8rdh4hD55fb2ycq1mMAzVruVeRH0etDxNcLOJkEsGZXq2akxN8PSRAeg1K5ZPx5hjb
inEEAbyFVVFWe9RrU5Z3tP/yM23CG+9nWmqescGvwHelUD3L+jQiDqtaf04vcbx3/QjfbNyySpie
2x7+biQ7n1PsQcadF/K6M5pq5zXRabSUv2ni9mIbKAZq9jakGIVyXxYKCKCikeYdbo5IlUhV3BUi
dZRZ+Ok5Y+jVC8SnORZYeN0s/gPUmPxog8bQcIXU8Y6EK7cv1pbpCcjIwoHYZu3oTe66O1IbZQ28
qn8VfCmKdVEJVft84Kb6ZUzaM1+cNftb0b8NPr4tcK5hAopVeDej69RW63U6Oed+zj0oqT4mH5SC
rydlF6LwzFgGO/BjCtfO+OJM8r3Pngm9URn9TdBu+L/JkZGMtMfcLehDzWsI+dLMsEkSV0cnuUbU
hLORX9gtPd7GR0+Rzv+umBDPoo26pm9xsgAWYE60sPjGcCWtZZpMn+pp6kn6kF6gO+I5dxcYclep
2McpaWwpWKSecYgT+nzhSNpMtzEmTTuQl2WtQW96JQqmxovv7/z2iN0mHFhn072e2Vtn4IrVnKX4
0jXgDpH0sp3SVVummVH55vSMeBVJhf8Pj71gbNMGFpH+2/fuvvkYLQzkCcbMCUoeLkRyR+cvaZ5m
nQA+bxqs4uoTaRqi4UWBsTH6K1mXWLbDtKL4yuZclpZtgvNdiVdVRFgJdnjVTbwRm08U/WKfFU6H
SPvH97ltgj8GQLPtGc9BKbG27AZSmmHN6wG9XXK2kBJA3vFAlN+xWf4abfTbeaNroS21NXIjlSHW
VTXIsYVPjVL1aamT1fjHeW85CnVHTqxui0D+CFoF4YlpmKVnYknf0P+nErNYnigcOOuw/BK3MGFy
VjX4kY9Wz7HWMe8k1kqpvb3GT2Eo0nsYl1u8bDQKz0Q7HC3wDCkp4o6Ql2HhzC32YnKxB8zSIOJS
gFfaBp8C5viPJL5Gxi6Kuc5LydLUqGZM0390Fy5rveHEx7SWcTxZHxldg9JNDv75uE1IATKkKma/
mzyWGRy2AEIBpBKuUWhpnCW7qZU05bJgIwsM3XGKXMQVsq8WzjWkaTxi2JQx2y6oZi0kLjqEaKVv
tm3WCFnmyKFVUcpj2dGcvsWRDLI2m/oyqaKHQJXeCjJzwvxNWqIvRPb9juFq6gmsX6Wpbg1ugaGp
biKAQTmbJ95PgcBwSn4kEoBLC31vtcYS8yfuoXwhe+ZOU6BqDLeMe6vEA81N6AtPy1JMiBkwbVyn
dIbWEudvHDAJc32v633Sf6tv/Pp6/inCF/iv4qMXbwufFydzIc5e05E7WkjcLSm6b4F6FC0esezZ
s9XqWB77xYOrO8aCfZC+LfmQ8jRb8qdVvcPhL++XLW0SppHi6yAebc6jdtmX60J9sX7065eJl6aK
ScmOLNn9ZdQmLjmXtPFdjMm5AVmhi+cqBmOLV2lEtrUYaiLMGAHM5//GXbbCnej+KgTBRtsEzbOJ
/pyABwTY75PfcFKtUXd5IlHLWB1RIRmyiosQ51W6rPc4OtXAe2hBRB/ugSuGBepDMbJzQYOMNlL6
hBOoosUicJgL1ukEwSBzrWYIkua3HlxBceTjiVYBQrAImQrhOB44GqscieXFOM+5kPnK8A7RIVjT
z8uu5EfC9ELPQsxaW8b2hGMjrl9TNqXCfD3NgVjJp5V7nJI8RB5oP2WWKrlNnzjiuSolzGCJW1TY
brpkL3Z2yk3aU5DPPOcrVzjxtyneX5NhoBQczC25KGl05TheGDiv0p+JJSGqt+zJs4C3snwiAg24
hcMY3JKnIlFj3vHDeQ7xf2LBUefodp41N8dzYV38cfwKrH7n8xSIaJ1BkDEYabqDJVuYJmvmPcmm
Z3uAksQD3DcIp6b1GLs1Ks5UIjIH7Mtu4xGDPowsAidUSz1A8O6EFNw7mSSsbYCpS8Ra7rioarrK
IJWtCgAzVYnTEJQyDjiJqFsMNM9Isp1VUK1QBDhgw3OQ3mXvxlU59r6t7CR8Z2/LPzoqSDzuaoOq
hri6IkfMNUybAthcAFXf6SC+sKYnUTkFmRXZ3xaobP10ZR5JUGEn92quSlGFJx+vIWBSxhQBWB6V
rbSelNH64Y0beA7XTCl+U62lNMeD7gJqFQN70O06U0BeXNOSSgf6ScDLIOGY8bq16rnFZIKR0I0q
hnrRs5Yp/+W66co+e+uw/Iqg5ciM93nBKDXsuvEBJmfpMwWyMwv9/0g6j+XGkS2IfhEi4M1W9J6U
oShtEC0H76rgv/6dmrea6IkONUWYuibzJElibJoylfqLxECFIzr7Bq4e74Il4I2U60SMQ1uCuWnQ
MFoPSWeqNVh3BtaS8bn01txoi06DLRRcZ5Jqp6uvWCc9JKGK85J3M+KY2SCFA2jGGLKfzpiHVfU5
t/zDXJvPQzLXWHJQ/pCVpWnZTRjBRVN7n3h+L1WIaMVfkki+O91/jtpHGU2XcLLXWpcv0F4v58o5
DMD5/G7YGdLjq9p1OUscFwB4zh4cg9FgMUToTjOzXiPEQ51YNB0olD9jDw0TWo3W8fdDN99i4o1l
sk/zYhNVbHth9l1zNo+9Zn2yIiQtBN2Z+m5MTpKqZ7qcnAt6igpNWeUS+xp4eLqiXT4hJcBCEdtL
grHOOTDVp1b+Fe2wxPW2IaVil1kvGf5SgqBseildfV/pJpoQgBcPRrOOemlTTgtmB7IvYUCx+0yy
jVN4G5+KqjLZi5ZPhoy45sys72NOhjWx6RHA1mTM1nVI9EBeHBwfVquFTdSWqKVMtNAxcxTjQ5Ax
TVrsOB4j8TCMU6m92DzdpT+sNDEcNWzLEwM+RSxrkJOaZnPIjF+XFrXxqFzL88jSMOItYWP+aIlN
6czm7ExAd5v73H5N/WtNeGXxy68dz/CoF3N2s+M/hsnYym3SKcixrburjlR5GM+gtkjVY0FheYBD
U1C8GHU1vrTBWtkM3EKNryHhvIQA288eVaSOm5oEeOIFzSK62sYLbET0E2ZETUhBlOOZIdLxJljM
9f2DaFwT2IpwL2q/amYlVd17wIlc6ncff5rGu4tQytxCfQN2IS6vOvNHr79TnmfE2ujlp8e1MZ03
h7eUTLiHVQYShoZ6EfMissJ3ob2UbNaYrKs2CGfMebzHgf3TQL8dKqiaUZpvLDI+EIZIz9mmeC4b
4x/iIk/6lGz5SxyyjYLWXuzRGorFDhs3DWULirf9HrSTqIeNwQaF3fZZ019m6DOiZo5ZYuQ27W2Q
7IQ1IcN900J9B2LvUoQUQhm6CvaRDsMltpsDRZKT/g2VRkym4JXnEwnb7CHyb7gDfWaZcWDsMtBS
fp/fQvYJpboqvIh6lpU9mfYuAdnWWbPJ7QYpOXnYyzCFpcSHMS/WqWXUSFnKTyrIY4txI5ntQwxD
VcdU3acju63hNN11ryBuK1ffKH8jXKujJigAr9PDhP7KmyDrYGiTsbbvcJO5WI11NCsR1wagFlPQ
nUg/4w4sK+Ura4CVk4FFUKMWrsvMIi2LtjQ8PXm17R/FPzsIe+kY1Nah9xgGYHJsGAfh45LxlggE
lqmusRZ5F8lE94mSYcIdyPZpAGYkeDNnc3mom+mS9dOL2cRblgnroBxvJS+HXCKJ3xaM1WP/Evu3
PtKXrPhbym28+fjZvL1AuP3kNvcC7DmYAUyz9bLRgnMwC9wPCceDf0DqQ8AYAS0hIKh6PGiGxr6u
XfnWRzJov2TBE0smXwvUop0L9ASNusdrJxverOEwB2JRhrj1Qf+EmgdgA2gjD+MYeLxUiAvlvQ0f
UeOFTUwZvCf93hnhsrd1oEmUhgzrpCbBBsdPDfpSzNcq+zswKzo0LHPVnzeM6wE7MTZ1KY7By+S8
qX7cMu+uPzx1CLwG30Ki/MgZtvvF3bd4GigWJkm3xyKNHswlSizWywu7HdoClMhLJblHCDAwR0e2
0Z0pJmssbz4plcrllrBqFiPTpIgrj2E1yt9LRmP1LmRTlyYAwynHiePbmcy7lPchGPynrN0R9dUZ
xM6+CmfcpqryPPfIMOvm5LU3+OttD5lmkfgrN9p26L5dJFS04G56t5FhZ1xOwhQUgjKnMmOCTZ4W
6FnuG3Nah/Euh2JV/7XTL7pjIpFzSg4nqDcOaqyk+Uv1X6XKBS+4qs0YBWK66geXE5UvYjwzj551
uex9c63n9nqMXpFRL4O22zeevkgYErqpYGY4nG0k9nTd3T97eLP3Q+QTsBy+Ykl+ijgSXFrzadxh
j9BQrqmhT5FzQGPDKjgVahnsaInIDGCOzD5L+XgK3ntK3ZZYzw5v6wkwEX8y6TRIKVxHwbxuamAV
WrOxKHpNDWhoterHdF96GiOhVrFYryVIuODe1zMTqHzDpLmmgOQowgfcxreJJbQOKY/oT6Nqr6NY
59UPuONFRv/A8fwMKxLCgXMUDCHqChNgcdUYkycUoEzl1ha8py48GTryFOhTiA7CGqO8S/pF/zpi
xeHs3IIE2RVMxlJ72tgY5ArruwqA3Sab0j1NxUdrQVql59PltOI6PjXM99qvWXtYMrnqDqR+hh74
7KSIHjMShiQSy2EzQONI+70dnbxcR4orNjoWkYw8pCxD1ayfrAYMrQyZntVsRIT+ZRPwyBro1jjV
P+5KLBJVh3bGf0ChLcCXJCNdqt6cJjLHUHczDSyfnUK75oIUXS4x1Qv5uQpRsu6AMaMgO8WTcpfT
2IJVMo2LHCDE2gg8GUhRXpZMroEmHpQtm7H50qIUqkDRJNF6NBC+aETLmzA70n0wXmskGPRISAmR
SSLPiuV/tErRW7faStdNMqwx3CBjQ0ybY78md05H7mOc49lgPPYx/aodhNUhqGdtmAwrq4hORiaf
B2zYsw1qZYgZyWK5fNJS/TmRCTffvE3ofPyyXQ6AKBv8ueUmkNCpbQaAzu/IkootHDarJZLCRcTa
2ENRxH5C4yxg+Ii2s6KPcLM/XJxrH22ngfc8QgFj82XajmImtzur5PfJjdcG93iGimdokpPJBkgC
064nNFL+l5Kgk4Nq0eR5Q3C2vXcU0mqSjo0HvNOam0XHaeVyHvSyZ9b+yMqfHFU2Mq7VgKzpJyQS
QQnNHnZOtIbNroqNlMVMVjKdGOqrIis4HB8T2i+t0E/Eki7zLNwP9c8UR8cIjdDgpsD+/wLrliI2
Yf2Pdv3ZoZ7RCPrmnGybZ5bOCwVhKsWwUMvlSrMWTYYlEJQVwWphAFlVrJklzi4u1fa57MhfGjnx
OecNl3cUizE1vTVSYz3zJffdXQ1yPbDVqrYJjaWzmd1pm2J2EXAhbPBEFdyxFP5VqGQKrEu7Z6a1
OsgeeAH4KUh5hgInogW2VuzCMyzC+ljRxQsiSYjRaIY7JCtGaTK8xRwTWMU9YKAMBSyyCMLkrRsR
3JjunglQbiIzq5Z6wtAEVqDEaS7di5O65LTidtdfkmHeBeyaBBNncOWzl1y66cW1fmNUOA4YDxG2
a2MfaPknIRWLvkIVwsS0+hlRIFfkAYWpRlVMSarRixPNok/WoqcUje+5QmQUxF9S3E/hikHbiIUJ
hUXpfoh+WhnaLxSXpa1PTE84dLUXMaebCiNaAMo7e6dhqrSWzc2OmwUJaNrdO/JGNtjBk5hR7gYv
EOtM2Bgpdi7yceMW5mdXrTtClPWekQ89fn7vbETt3JSyfq7pCRQaKZxIRSTfrKPFjdEYUmii5aLx
aJGxnmtmTmqgV5gF1AGydGmv6vLWcr53FJgY0b2QAbqa/XBNuzOHwFS1S5TxiiCi5E29RwXDA4XX
zFeOAP2bI5wPALwK3+GgmAoZnylnt0moOccq3s1oQP7gurA9sxPLlbA+yiphbdRvYryJcMy0W90x
wK9XystNxNGTQVHZ9vuMsgOvfhWyxGJ6SQIBF9/ZCN79UVJvNWOD8WZJZ44kpqYaaZ4Iwg7C+olJ
IgX3CHgLcBK2PQNPa5Ry5E7JokMD6lcXPIKMD2zEe+Ecr+0RgdZ6Zn456FSjkE5yU0mm3jXXXvpj
uQGawvPPT5g/I/NIpYhoSj/lHUc3UzYqXTaTX3MD9dcm7AqJezkfKxjPPu25jP70gidcPPfdn47E
oDK1fUKxOdKoGzWvQN/caxgbsvQAu3hGvlmhNFXGvjT4NKIDWedrjaa0IW0RuQ+Vl3InJ0iLjYK2
ozgqVEdoegziVUFUrpgNYPWA70N3v7QDZmz6X5gOzx9AcxcOAx7NQzuOEFB6GE7QIoZuzBJ1JAb2
GLMysuBWICbLuJY+n0ZWn9X0rq6mlZ9p8ReKhiCNbjta1o7ZB5vPhgWL65DzwGuOzYWe37FiDVAS
fPndkmACbcMHXc3RQJ4DIZHXgIO/0d/DFJo8x/wcrNRRwirALD4Z25X8NvxyS9UhtmG9MEws30GD
mqKSK6/8saIPnVcH37CE5GnfnGAN8TRysVxF6NHjfoOEKAuYESCuSoLPoPyV3LemofZrwVbSWvIm
4MGNAFJwV7Ay4sczjseC3erfHuzl6Nmkd2b37nOZ1MvNobDorF+NWwEXHGxEY9PPFnjMBbPdXU4U
I48WHRIrwZHXfcnDZuvGQrr+SmdhORFJhhSgK5h2BwBRxj8vWKliBVjX0wgSOKJNbMjICNqNFY9X
w7nB/eTpZfowx8eRZQ9LhPVgf7fIQtm/FWjxguCsWdqGWyXiq7WZS0oMhKru8dt4BW3+HSzYYmRV
rIX1RcrspW5Mbs4Pi8rEAOlWKRIUImGZWtfen05qDq4nzJam6c6AA5ccmgzDXDZlfEALa1iM2UGR
RwzXwOwce8wHIy8A5j6h+2IRoeVgPGzgdGqOPCSwck2f+syril02rcuCx5ml+JNuVpfC1N8as0eA
43GIVJtxmD6inABUNcpvDGLjgULG1FETuqym1YF60PToPPhWVCyHsDxrBfJPe1r3cimDh+FnGxf3
eYY8Z7BxydYMZODdoneuEAwpLSaQWR7vxr4FCblrPlPRhJYzu+mU40ifNoioc2gG5k0MdN8u/NoA
z4IosFdSzBnUZHNPthtRFInBc0cBh+cY51OeK6YJEgAKF7abajbJC034SH0MVqj1fnLD/agbu04S
P13WCNfEjnRw2neTmSNBwlle7L0KeSTBqa3KtulZV3W3PsbX7bHAa4v/wz4SYB88GiW7Cy1ML+nw
EGDQJuNz7M2t3/trrQ5eJWY67R3HPqQd3js+P3ncOtpb57O30st3Ms1dCvbaeRvRXRYkftEsXySA
uW5jABPswo4Jxq8CVPHyZCA+t8XaHcjzGpie2E17dOrkDTKisMx/poFatqBUgsjIVjnDOsGm2vuK
wfZLj1wYagwBEEJSLnnpCYbZxelZNqclfrjwo2q7p6b5m8al9PgKmC/bQ7RnIPoaDmKt0DwEuIMz
cihONDVgN3n0yH87Jt57ynyb23XUm2WT2Jv/AAdae4ojLFUWdtXfgcuhN9NuZsXp6+Jh98/o4scs
XDi4nlL4vPLYkQpsmuxcy+6sAdhrmChPxcEU9FLHWqvXDbCZZrj0lB748x4dB4OLEtsniKDE3cOa
cusKQHCOfwzM8r8IOTVdoBEoe2aP6cfc0zJq74nLF0hrqKyM7P9kY5AR/O2lzzHkhQEQd3SatHdF
qGhQHSpqTu8h0ESw5C5j7u3OQyhElAzsEWAnkuVkW8DmoQFh3S3rP4sNevBlUUsatLVCPFK636iL
YaDNsA7hHfrhIrXvWqQxRosWJ2dM8ZfykGgWODmcVdr7RIq7G59qH180IVQltXhcM77Dj0U+BZpM
piUjlTNv7f8UIYC9Zx0FbIZed53E5ClijY1xjAxHw/n0UNeP5huaDlC7/MienRW4X48ti0ict4EF
9Txa6pdjbm3spd2xD5yYqKu3DWCzDh2AdnDCbzdyb/qobXQGyNnDVPJq/m5eCDRJxkZo/yz215lP
0FvM1rfDAFY+Qv3dtqlRIerVvrPCLZmjqkgLBkxsbGwe4FLG61gPPzTd2wjdJkePXF46aT4qjGgW
dvbWLuTBklI16MklbUkc7/JzwEMBwhTa5WeC0mFATZLFj05SV9VnkQUrG/zlDN7O5hSYkNx05p+W
bRv3ORn4rvB1KOyZbnCEzPDwO6TDDeSoeOiJpTK2TTv+NvSX0WBtWda2THQoREeL5ReTAla7lAIL
I3iPs3lV0kYnqBz6IVyX77WGmqu8IvLCHIkgp3DBJDjiNco5Wh0ryxcwT2eG1rDy2MNKo11Nufxq
i+AyMuvOCvsZcVazSlwCmx0+8qAQV8IHydaeuqQ8F7Z1qVhISN1Y1nz2FDNZlvZEblyNLjyaSgHs
glzye/oRHar66IGb+HIBd7ct0JRU2ybY23pkNC6Gk8Yy10Py6QuJE2JVeBpsfr4YjZQalkKYXld1
gjir7E1yDJGM6+IZ6DLjL77XWJ5l/aq+lbwjGEJjNxTp7h4OB4gxzE9uwfno7CpWEASB7Txdv2JY
+TdaHd28vXWDYF8SRe5X1TrpSeqLwy/NalbILQb0J4HhwIxgrBY2N1WiBKRJuU24yVAnqVXHfxex
GM5jTxhlVB/0yNlsjGz6SENUwuXVa42tNhcrq7ReJW2mFrISAFfQIupwSQ1ASHorvDeo7+zc/uYQ
WXvFJp5JlO9eE6P50NuHF+jkvTjnIY5OZoilsqz2hU57rUcMh+NVi13CaEfUZcObJtmyZOeSvaxJ
TcT+l36woM59K+GilpELl1415nuZ7bxHrXHAQmTR8+cS13NQPCANQv6aBdZpa6a+elQWXlt+0syB
3YBgLFprIwbggJAdRo0RlQcN4tMRyBAtqqaAtYh0tjLaO8gcPI6Q7N7R39KbkBdGnkAKcCjvY4p8
Y2n1k7qNEYoIRX2IIGJda5bNA90yxHbsuOV61gbk3IjYHLA4MKxDa+Hq1L3TW41XqDEIC+rYVDPD
dvh2OAKzKFwU2Vto4clUvTU6Yd0GbsnOSEzhc1vA5aQgMxkONmUKoxNykhxYksHCGrN/E7WUG/gr
LHkxFHHN9eltCKtEiRFx22kD7Rv9cIbVC+kmCtIYREkNSSdGuaNxs1rGKZKYpsNfEQESKjEpnjwb
DCBmA8fD6TzmYEai/q8Xaiv0Vqpgq3KmfU9XavGjhimEmzE6/lYBaBlEg5CCm3CFwjnk9c0wLUpG
D7YWRJ9bCw0q9cmDGJkQ5NpiR5+x7vP51MKGoJnajRDfKq7MnBtgVMYto3q+y7VDh2M7FztEm0ih
6xAw4HOWHPte2ztZ9WEF1RWZ50IpLu2ofY2yq6NojaA6kmQjwbFVMQJ652yNd1NKWIgvQ/DmCWb0
N+NZLgPjVan/ax9bA241FnXLFhm9TqJRiX225RTy/IP0OoQA6LQwdZcKQlMY67zHdt8iVPfDE0WY
WYgvvTQoIWwiHpF0WxVeksJcwRX7V2H49mrrNRf0RRSpedAvskGjoYNkHlDlgna0b5IUvIm0NRRE
Umwrwap27razOLfwBe2SdMytkWdo8sUBvR1ZGR8mbWca3qW4JCox2DGWmOhDIBplbh5UxpiDDlVz
D33W0s0VuwJnmgV6LdXx8JIiiO24HQ3+N8lOCVc7vkYuROgi/4uYVrQJzqfhnzu9K7ib1+waXiyz
9JdewOkaaduYC2r8ZxZJT0UdQK9Asx/E+wpxsZt2q3SMT2V5Bmu/9zL16uYVL/pEfZxrSbACgbVn
fSr33cBzy5iH54gYIm/VOh5QPkx8AcFtqQWVkiY/Zzk5DUCObXog0391+gweTccMZbxEtWBtBBAX
mZ0d3vLZ3LITsMKtSVnqAUYY9O6jKtN19GJ45lpi/vCye6Zg5S77diu/pDqRO+aWdSdlMKsXj923
ENZPwKQG6KWfvjYy2toshWd7vtlBBD2o2vQgYcriw3aNQzigfIZTB5SRmoD5kLa02KHEcceEBP1R
8Vf21SUtii+Zo3Hmds1y+VwW3tZUhDvyJHtzhxdyDVqKBbdb3eoMeKjXnojmW+KHsRKSNye2gw9b
IiuwADp1hv1WtxaIjAeCOdg7OOT0ZZcUi3c9MddBgrZLav6jY/Vcz/6r1yBfucZwhdz0V4F/DZeM
MllWv16H2D/oxMWoyUpBlpHozrMilZExQw/NpEpbi/ijHUbExDEBHm+T+d7Q3fBxvPTV09B7to/O
/aoRYTGiBokRowd3IHv/QDfCNfw0fagZTKoh1mgekTp4U0wPEdwdnmb4fIXhsla1WAFXND7s5qKf
xLwjgS0zeQg+IUgiDWkOCcEEOn4g00WuT9ad6H9ri67XT17j9MWfHyHTfwNc/DDugMg9sWRFYiTJ
DjMQQM/IUvjZZclAEt1ahI69NG5BRNhBfqQTJpt22Vnh3aaT+m+Tk7A0IiAuximmETmJmTTVuPYN
koNK7NADA/6BqOK8SwOpNgUYxH/yPt7zZGvDurV5KwbI/2EI895XV+/Im0WKu64ooyCbB4pkPUZE
IeRd5Dhe2NlVLz27tlC19PuQJnxmV1iPW2BkWv0por8QGmjbZq85v6mjMy3Qi23gQrbInGOkvUXe
50AyBM6mpQGbie0Am3/rxXWRzH2rn8xnEuR7JfFDn7b+eAfJApbibOn/PREObgxMEmKUx6Fzbzbs
GNThRMrhOo99kithdKRolzIDw+eDK/bUQ0Un3eEtacV7xNzxqdCZKCJgSkPmGUl5zJpbhZrL8znn
qG7EL6oWx+cLIMVy5m6fjOqVtIabM46oIvSalMaOmT2hnl7ycAjzZXppEUTi+NwJmDIH7ysp2NaI
iTVtRj0BPnRKvmY2bG2ho5WFKE+ydUCT69D74haq8jXTe8elDh5/cyR7hX8MzU8f2ha7lSI99g2p
TSAVrQ8z39Or+uRJl/5igJjxovMKqvPngMYwKtaqZrSbrQQFiwk1EcOuwbFWdcBp8SlPxb4J7rxU
rP5NHx/GQFCUC4dOrgKT7a/xG3EcSgA8rBktJKqVP7P+QhZKexe3DBerdTqKjYeu1me2VTBuDf16
Y4zWzggTUNB4aykKHf9dJ+5BmKR1RMvvyHAYSlD1Baw7mMEXUUZspLhNhAM5nf0z8JnN78m2DnCA
mWc9xf96YvdS7sbxLtuHLD/N0t8kzb8IodQscwQJ7k8ZMaxzs+EG9XNh5f2liKvT3MaArS5dFr2K
BJm8ZkZ/c5seahVIaSbRq9njegiAwJmx/Y90nlM2+xsY+7zYJh6cq0ZKkjZQTIN2RsyAva0loTB2
qQ1TQG4I8hgh9AZJvjA77EWi/ap5eJ6spe2T932YJv8/u1iNQM/UAuwK/Uo6LODn3CWiLU5eK298
dwUi4Pdp+qjiPfY3RfxyP62QaV/lVMeawRUayrPBzWTiKBt08ymi9Cf2cpEbt6zb0yMK9MuUpCRm
AlQvvqiLUNG8kHywJWsgpkX17fIc8n3V3o1VxEEYvGEj8zHW2SZsP9p2XhptwWYCkB1DI508Kcf7
qLWr0rxnEq47o/TppUEZUwZs8EeuuSi3bq1I+B9F8wkFshYMZwuCezV7Z3kzTo9/zHHaeZMlFS+1
LziqTHsZ35jtperEgfk4mxSximzC7OZp35vPiZ5jXsYuJb1HVLA0MxUqqGQKPb9kxMm5JMRXgc4e
l2XP5K/N0HlOs+qhkH598MkstEwwXuXGgbr+OTLuBYotnYgWA59Z5skLX1mJpTjSoLR0SOMKlz9Q
bcc+hjZjE8wXKJe6j13E5M4YsVBmSpwBAjUq6uWrx3nH3mR6r/DPhIB5806lkSxn8y3s9aXnFq9q
AKDyQseZ8d0i3CFwmBmUzPzvwnpp2baZKBJ9ti4paleHAicXAiiGs2iah5nio7ipfS94g6fWY3cT
rNVnL/j3xgFwHpL2AS8m4gQOP2oBfJZY7/mgW4eWF1iswpcvTcNmTQmn1qBPzdwNpkbibpT7+h+c
8IWffzUl+unyxEaUOKNUkZ92iSHYbDt7Kvc1G6qQB8koU3xmDPdCIgFNn0GxqhKYIkU9O+h/PrdK
z4wjOjpDhPVWrBM/OBszIfc6RiVtGTGu9Od8NbDdaH8D3ooKOg8sxeRpDfQGORkAFsTYEVWd1DZM
1E8ODSYmyA0TbTojwiS0N6tHJ+olLyESIhl2t4EkjHSApUfhwHQQq0v3MqelShZVp2nn8Csmvyrb
McNGgDGrY28fKfOIm54GJksCLU9d1GBOmovRef4Tgsi9iREIEZGDKbh7aHYAgLHNOfAmsdSUImQY
it+6IP+u7a1V34DwgvFnpe2yjtubbdFmpDK+QpWhHmjoqBhk8PZm/9hDdGPyyWgHQCnWYM/PN3hl
Kg/8T8sIFGdt7N3iCi+YHPYkCkXoJQTWF7vfujOHVoFOKDH/HJuvvu2mV5JvGW1oILUshMXoDp+i
HqmBIdfxVEIU6x2aIeb9PkPAhXwM1EPyqib6LLBHNGrujWApEr/sxUjXiFF2QgdKIxiN+0sYX2tg
D2hX4eXYm+kozEvvbO36behYlwUbTABRxAJStVT2btK4ERLqMoKoKDx0yUjJJ0PR2jqc4UBprVS8
FEnNYUb2MOGT2JWpebvnyR6XCcuTTNeuXciaL0muSX0a8EJbQ3OMi/GYVCA/6hLUFvvSmheze+OG
5mo6p4R5cGT3nPAk92L2C2a+4takJeHAK4zn1hyvfazgQ2kGPY5OCYlYSZVggFWHFwRzALtrV1yN
dP7wRu1RRFtjGBgRm8PCbBti0oNT7Abvjn2f0k3G1K1IwuUQj3TXdvxTcMz6H2OGLASq8VLYJEky
+bfh4lb2/OgnKAmUNOLRMUK4F6QU1z53HyvuMbka+JWaEXVx/q2+/4j1jGe8yShB9WBtOlyZ2BpK
3jR1LE+d436P7BhMXK9TutZF/j2kBEr4Gc7udaSDxbGqZ49ohh5CdzESgsD6LB8Jr15FDt/fW1c3
NwfnLwdUniTngFiJyfmWCKrz/nnUo0dvEYPAAhnqkr/POE1qoPDmcpvua5jmXhEurVz8FXBW0hlM
4GtALajxJNq/Ixok5qCo+VJUQOjdmLcoZmdcbnWbWgzns2yqC2LwTcSihmXrsqisF918lxN0GIOA
0+rPrLeo7zrEOwqq2bM28LFam7uOMsNKXlS7O2b2Fgm/J/+Il38C+pKY+wStvtEfAfaGgn8N2qH/
5QvM7V9RQXHKQDnoydMAqz9G+W3UrbNbmy+hOzNOSF7LGhtiC2uzLX5cgs6h92G8icmxhuDQE2dT
sKPwNoYyBuW4V0ZSYkLktUzXbkWXbrOg36U580EUGO3gnvGiLceZHVgHdJBONomAfGK4oqqeTpV2
Z8Ublzs2d2a1GSI+i/bbxLuCJaNfvJahCda/OrXBzRMCYw/UZ+oqDZDjxP7DKlel576ENVS/cJ4+
RIq8xLP2saMMwuRlIPV+GwSTgEaw3BZL34k2jukR9DmhgvR+jB5Ya/DS6BcH3DasUSVcKwmY8Jau
+NEYmimqFBsXr7dXSrDi8AlG/RzHB/4tknHtdcdwhNFPwK876d5BS7XvHlVN73F86O9F82ZVBMbg
hjTpDZjDm8aOKNmK4lmCmPSzEM0Teme0ZLLtLj2LIm8SGFM/pv5ijhA+wUjMCBoPwLbIJBebGD2w
/MmJSqApJwwCBS1Svhc9o4YhVMMBIwCl+9rGeJ7yc8eSTbk7Tb0HCsgVHD896plYSSr8Ghk+SQKk
KTwVnrfOcQXkgfYvjspN2jhvUYhevuOGQo8YM5ZqvX7pInzomuxDFvEuYKNrj2QOQUkvaUERv7Sx
tfDabWCk6zQQ9HjQ6+SDjFCc8IK1Bxl69Mgx3nNUImQcG7qxnsZ8g3HF8XhKeSaTj0EDsOs1x7kq
roVTw68u9auIzYed/mRmRPwD114HaFxr0ATrz7z784qDq2GoxYGc22B4wmATCJ6b5mij6o4S5JXz
gPQwB/CGsrClEKPqjsfvAbepaIKDcHO2edBk5cLnUtrdSxCjHxok9QqmFeMz0OCKkhNEpOui5jue
9Y0+ki82mUuEIAgQ2l1Oh9XPdOcYyxAVXmh+Z4OgXEnr8MC2Uw5QjBJWhD4aPbUi99SSU7uHab6b
ad+4xRlDQ59NdwmJfibIkg7XUIPvlLnIT9R0q45lgNUoBB4eVNzobvhlMzwEloI/JVssEBQ99cI5
WDD6SlzA4XvclQ/cdiHtO360DrE1i+NhFWo7B4s+mbAIXC+Fbh8M7dRk31JHPtYcc46N1DeWXLag
wcnJjFgOMOuZSmgjr+H0qOvG1naRVzIM7a2vHPN2MrDyI44rACd47nxuGDJSElilPX7ctI+XiBIZ
/nroWsg94Bx2xuY5bKgnLcs+11OBkBzO+9YtSc61bHabSP5go5BEo7viBA1qlYYJtdd4Hjv+cvg7
svS31duZ8TwZMtr4nALhBY6YnuOp+ZcHZCJG9jXFGEm9cFQaBn3miOuwtCOiAXBNJVEZYuXo8XPL
BCaygr/KK5a9s570dSgfpQtShwGpwei5QGVmjA7iJVxmjlzxiQEBeEdXYfnqkx2eSmyxzFpchgWM
EegN4oOBxIvVfM8lqty7RchL4FMEe8c5zm9p+XfsXlgo9XdPOfj6vbLoJqm2I7/sNPrJjysZf3SZ
tu1A0jYbv0dz23bbCCnNRGhDxmedp+rUN8mycgBvscUI6CHz8sfByzDm7bHmmB5L5x9+L4ElidMF
AYC684F4MDc20dnpKM3N7QR5i8EyjxRYwvJd5StUAgvGAK0uxl5DJ9A/eoSv/GdG8BPgxE0oiTLQ
4bAQsIjw2ntJNXs5Myd3v+t5oQno0mJFrV5jwII2Zb5U4b5Q2c74FgTmD2zXxVIr4BfN/8hycATm
RXvb25zxoI98+HY8Ra1z+Q86iwHHv6jbFk3rkD8sgFIezaCtlO3+shp5rdI5OZcWQQLAWxAVcfxR
BH9th8aVrGvxXSbEcb+yNECCeBYk8bmQeEgkmtp4HcAWZRIAOus7oSTuCCHwTaz9ggACX3GxwhTv
IfdfMakE2ScNt8GUkXxW/8v8myuOdSh3iaSHS6ZNlDafjqs9M/lEBuPtu6ja1FG87nWkxQhAEA0T
l7aowgyTEElDDvWf7Ig0fmcKoNw2ehgvjP4PbLaqDZAI297XpsTj2pcYAsEPfAm3JO+CdmmNMZlg
JvhvRDGKaQUW4D8j72zRWHvkcSaYHsxxgJhKTGH2W70Zwa0fkBov0AVTJ6BAaaqX2l0hmTQksdAj
sXTmvSN31/4jw34wL8q+6zDcm+sJRTcvk+qQtSy0yAIusmWBZ7n3BKnsn9r0Im1Cedk1kcXZHrQI
fyhIiG1V/+VpvkxExFzT3gThuOpSg3BoENpMtjPUv7W3Lb1tyy9LyPBzZA3s93ZM+LzoJ/UvWiLf
dKPYOIlc9O6x7kjoLd7b5BCwKHCtU8r7sq2qdzKbh5DEDN60pvZi0FQqPUGop5vZnP8b7eL7jaOD
qfAaqKE7Hr5oo1ukov7Dsi+JM5Pfjvcdtrh0ja0uYtSLUI2JSvSniKwbgg3CYPc/js6sp3EkjKK/
yJLt8vpKEmcPBEhI82LRDHjfyrt//ZxqqR9GMxJDJ3bVt9x7LtxiBCbuNwNRwlfBjmEhqSjJJAR1
3ai/Cp6umocdrIJxEfwyXC1d+ZyfykYpW9VvtRDeu1wFuQslEPKM98nCKd4kpD1fFGdX9ofF+06W
4Wiq9Tfrsha8htCBD6Np9ljpaBr2OlguHponMWWHclow8Y77cuL9tIpfw28/HfZhajmwKNMldC9w
7mgiY4EDH6Q7iByk1xYq58rcz85rKu9JCy+cjBkcaeqZLLJ2jcgvQMm0BmlMNUhJWXVBOD087zzH
zMwYm8e+2AmPdZqDPRZGiDViJCuZ7uLjz91rj2DdK7C0WnF6QGwdtJyvAq2YtsBM67I3b4b3MKVs
bEyWbSiaqpNq5HJex+goC/lJr7LrQvPd8yBGeRXw0RQKyFc49J+hZe+jxjpokXXHEQoX5bf1twPa
RF0NZf8qjlIKIqLWwXg44ZtwjgDHYn04zlh8l6b743EP1jI/9iQIhqG42djRsv9Q5jHB9jdNpVN8
xum39KMrAESWAzoZ3NOAsy7ZDX7yzfT2joL/t+mNU9XpuxHVaOnDVAjLIqjkFJDdOXiMTW3EA0P0
M0z4j5IIO0LfB1ny7QhsA2NVoDpbl4SfZWgsmxaqZ7lpGXio7VYXn2dwwhZvR4G1wbeSLYgk6m10
Xyn4Iscn8eYLIoiGOKNKX42+oNgEFgQRhEc7X1cIlFNsOQI5l1DgyBBQWo3mi1O1PnH6X/WciAf9
ZJl/p+WhR/XG9tjhoNHW0PZmFVgWElkKc9jMkP0ckAeztwex76rTOoGJ5CI5w8nrkzE28mu6QEji
8ifFWZFc3KY5yBmEXfUBt9kbadjtoBTQo2pXXGRhbQ0JuLJHKMVkbULXCRZq1Yj/2oGPjSFROt6M
Qds2sPD6JVrRTGGWWoXF54D/JA451+uVf+D5TNlK53F/1eGl6inkepamM0vw7OZJAd+B7cc0Bnmt
MTYHSEwU1jRrq7zdIwwCG4K1WoWpdizxqc317F3BMvv8y9EgkTIj04vThE4ErQOYntQXm1zHC99k
LAQK8sHUQCI+5tja9Hyg0cEOjGyBmfGSo9ZJfm1kfw78P5ssjMnsnyxlzW/wMeBPMhE31feicg42
gToNuiiH8pSJ6MrpWeoT15ArowkTRsbgBN4P5WWBhAIKd4C+kZOQbKO+ttj8g/JcFXCKcv1zmG9G
6a1rcjkPmceSCBldQQRF8jVV3Z+c/200pOhos+cqxFCT96+6M51zQVJHf3C16h5V/cFu6qAidRT1
4T4nT2EB/WPGWDkbanhYhDlMPpzPAsijjk5X/HRNzxC02Me0kJ2bwStc+K4UtFvsK3Vy8iizuFDf
AjE6JfVlU3xUw1+Lhu8Qc1/SIWZkotSHhmsd6/RyXIZtaG4HZ+PLbQILySDgEuKKidjkzzBcUla7
Gj2EK27q0o1gTdi83DBV8bRROP2VWRHU8clDXg3Qrz6G2od0vkPIv+XRR/yL6h52Gr3m1jp4zAtN
0GQOOuSZgUNR/ybFi88koGQ1BGSIHMfWXWNSQJODVbi8o5FemaDbZnZF4NhaM5hYxOIlyLNrN9wm
+2y3H2Gj3SfTCSoGmZrHUDYPRgYdBWeTpofjk85KVzESki/231p41pmdxUV/FF5z1PCZ05kkZPr4
3UfK/ETT3JPWhXs5Yr8PB965AYLIk09plbG5nGAGqj170rSIl2kXUXAvUmyKvn4L8bnBlXLHDfsK
a5q2E7oBsl2ZXeEXgAlVMDlnjtjNKzu8OB1OR2wrY2wTq5ixf+9Xo1uig6b6M06dxHCuBMw+WLch
+rBLZ0+27Ka0UR33bUtXi76fUAKH9oGYL6Qd1pP2aQOwRFL1ljpvBm0s90Xy2QrQpKjjBuNAcGdW
AB44DuaCbcMoA89N2I/eOuLbdedt1F2MUYSy8GWHPFFWiYKOeZKDQ8NCa1RhQwaHUzB+QivdJxBl
TMJGvpq++3TmN8GNqtfXhDhBMxyP9pjvkgoANwG/zPAspu2HzP8l85zVprEryaywK/zhVnhIw+Wp
chkUSN/a5ZDpppTWpvFefEo0LBpUJEbp7HgmKg//k4/TqdFgVqGuAzfoIvkQjH9I4plSxAhg1dAi
uURhllh6uIZalH68drsmHujf9jw4pQsSlwwGFUXOGA2BTsLAG5dswbZ8KJZbyMtSxs7Bt8/aCHjg
6taXLnrksUG/IoIhNp+Mq6DiZB58sGzJRK/aCKN+iXksoFwHVusOdGjOWj07xYx+jTh0k5QkNH4D
CHFJAhlc9az/FZ0iRGg0XwbMFRJrycdrjPhgIf4akJGhfBghG1WufKWd0r3D1Bh7n+DShMvBQY9u
Efeg0XwFtVqpGNbR8u1/yntPoHhYTjkrSdveqmUHIL4+vSBTEsWPwfJcGhCLduYIXzcNpuwhGAm5
7NsjIk/mYT9Mz7lCSaG1br7bhhqImUr+qiQSZvw6UDkwzK38YZO0zblo2V6SJ9Hmf1GQ0m6qTaPS
hmQv3UhoucXuT3l51DEA0VRC9rKtPx1n1SLLPYk+Gx19+Phlkj/vQOyKyffRd7b5U7h4VmJuIV6I
NNzzNkfIoIkNhKV8ziaVvo2zq6Q29G4R9ZKki7Vxp5sSMUfA2c0IhhQDxjYWd4sY3aBAda/DPKiW
8ddwKKohC1HjVjoWYlbgFa90xjDOGHaLgvkQBFnVK1MtjJru1U91nuNN4elbmTWXVBNIEeS6bvVz
BoOok6doiAjXyTGvT3vwL0969Jrp5k7rkUWYAw0tEhibyYQ7G7+6NzwnLu+QFt/ATofOrRqfNZpw
NChYelygpjqpGd6rjthReKTRfE/cO37rHbwGL5i46PAoYqHitmHgszsoi/xl0rrAN6LrQAtgxKM6
mGz2MfVzbdUn18mPJidYEmqn1nUCp5WXgsWimD9tTlcD7VnUA2SuMCSanehXhjvyIM20PQuHedvj
hmvefCmxPDrL3kXMP8JGmYxu5yHaIaDVu45J+lVk2vwUs1KshIfuL4ZxZNG3m1l6dx0PeTz2/qze
0EIw/nS1L6Jl71rfb2fJzp1DQgAANk8G80Gi7Q29Pktpvcdck0Z0KRKXNS26DJm8m+Ae/NbZCNK4
HTw2+QTa+ScukbbibtfDn1x0B0R4p4GZiIbCVZm7E4plq8lexnj+q16QcqQFhL5U+l8EdxQsXOc9
q+Jzyl3UINH1fOINS+2416u/o7g23bweR7rcaZsU3XZy7hK9dTbAs67I4kTY0sq9o/snl7lZTCsq
lGIwL64tOYAG6w86Vb96eNm9QBQvrOcECq2OPgAfcyAtgQFNIt3lfeuL6XXGObglVQf9fcLjI8Rb
UrmreghxtOPjdH9ah6HWzNWA1LavXkbb23bpvCG9K2GP31mnkcHKgON1rOTWqWAOAK2rR+AXZGOX
SPqUN7SlFHJspmTDW0PXX/jQVl7mnh8zN8z3//qwA9r0RZQPaf7lRrounrhN/W/HJTUZN315TGmN
I0DfsBGzY3PrZGI/jS8T4gbfZJxIHCZb1z12McbSG6n3AOJApwmTCSHmo4IBYEMQIpeWrkqNkkaM
xXPLl1S/AkhY1b5ya+F+hGcfd/yCbO95q6PGP9fAjpLkN0QRBkd05bKHIrer5WZnExpbCLo3tZWv
SozbBWzjdqGbnXAiIgTBCaURUFVYHlZVOqqTu/w07ItnrQkiXJW2ie71Ryve8c89ecn9x0mjNTL/
DZpgnmSbw4CtOS//S8OmUfofTfKtAfSI31Sp6uAQAQjvaiIoYBDP3glcdl0x3gRUm1P8K/MqvliS
0oaUgV/7HgHZsEEOoTJPvYVXv38zehYqZsF13zAWxVDTLFvy6HZxCzRp4PooT8wB5w8MYjh88VOb
kOhif11lE1CmdyX9Sd2r4+i7qq0ug0XKOZvd1reQVTIKaSiRJBWO/6vbH7Y2rbvyqjn5TnexA5k7
HY35jHV7ity1y10wCSgF45/YSS5NySbAdKttQ9STxCmnvuM0nmEzXRifsmn2E7LE52mDenA1oEOM
33qyHpmpWnDjOla0JlJqtI5jjSACmwYKsjSO0S0tge8NW7d2XvvW27YJYsT4j8WwKOWzsCCSF7z2
CEvVfGnp5BpJIkErd4dtWfEv+OakVkISBVXIAjwf7jp3ggV8T48QQiF8yUN+bcaoaujX487P2CKZ
KFCyfF/fG2TkJq7nKaXx0v4ONR4pBOcePgWrPza53CQ2qcqsn2X+2pCPScvw7Dn8514Ztf2NoDSq
cSEk7CqaApW1XJ7Cvy7xETPwzP7Bymx2NnVXv8vR2S2xDLyEhG30VbMRkcUBuRb2ZIHCh2BdysMq
0FEahR1Nr3sKvbfCgKn6VtHW41iccWhysgJuMyhvJyqPTP8Zs1PIc421lvmuChO1b2T+3Ag3m4ff
JLpp9b0SBHdDeuM6NPl+yqraIJgKChA4kbHsKS7Ui7lhQsVO0jl547HjMDhTC3mR+V+RnMaBAQrD
IyOWzy77yjJmLEDCATrip3alA8jras7scdk5RFSXLpomDP2kN6277JFEEAfid+VjHNNXAU02f0fa
gF4r/ZKovBoPQTpO2pkV2UCAr414HuZNS7uKpADnAENSuvGSct+DkpGYngr0Mqtbqn+39XXC4o2K
aiVGZ59J5pr8s9kYH0rMG1LPDOEIai3dwAD0sJt584cd7/Lyq2o//MkLMgUE58CMn8P0IRge5Mlv
I2J2CKw1kBVoTKGXFj5Ze82N/J2tOHfdcBya+seI5v2YtxxWujzp3cQuxj6GgkgCl6WnSzqMpf9E
o8oIxMA/cy9c+EOCwowAOaz+zAi2RkHbGbHyzOu7vXRB3FH7pruyuYylR1/9KH0dDdM3YwlEzL2C
jNYu+DPDeVPM22Rm53cxjY494PBS1fJQi+Hsus7O/rSi6qB2W1Xt7csCqEik0MzPmrZjHA6BGGcl
NnmcLwbiA4vBfwoiRGqoRRtzU1EuzXKXUhTZTAmQCH3Tfq2FAo4PTLZyqWKE/n3oWgT8O03/kMK5
wyC/m0IsmIbDFWEx6GDLT0oMRcVkEqaMi+LECwoxQ1LyQYgr4acgqKn9Ydss7kvjEOSLSggUebkw
5zHlxZ5opwrVW9h1Q7+IWrsFtmY33UbXoktj8j7XbQ9iB3lbS8qHPk8AJ7pnl6Z88U1yofJXvG4p
DDYjZ3z+HoO8bIsDjM8dBKznPhT/JUXzSLViW4d8TtO+ufZINnUd6uoA8jZ8tbyZwAefPAWTTbVl
Ypf2ci8i+ldeQyEPKgQDdhW5soRXL9cS6Xs22KslfVekE6ERFcZ0LcntT70jG8HDa2nj+yFrJyd1
1Rv9h/r3JeOj3P/18vyoFy4rQZJpEN37GglUEOZ9ZOH9Xqn8XTDeOm1SQtX91ItgLr618R5qOw30
ip/x+WFHo6jQxsusFL1G+KxL5zfJ6BKM/GOorW3hZ8deYPFv1JoTNlvCFKXPN66f7TQ7kJ+Ikxp/
24NkFBWstfI0pFcUrAYrW8oONCYIQdBjOAXsl2Zet/YHjqG0KveLPQWqzMlMENRa+T000a6bPrma
dXY4ZcNadjBfZA6Ov6kOEjORC8HT46QyThHORX3e+6AaNAjtAzrhxtzlBKaaGxrkp9a/s+Rw0VVq
Cz+rc88t1onF85Gr40LB0V0kBlkiBTzkFCFqtx0lFkz9bMVnK3mr8uFs0heO47mOL5YXvvL8aYOK
8NiU9U8O2zjuSCSy+KvfcLqEbHL89m2icDTCjwa815TEVzETNc9U38oZD3j2S5f/MMWikDHel2y+
gP3pbXA9Lk49ssOo3ET4U0GodT/yNttO0M3IQCReCMcZ7qZG395H/eqQBSzJJ20B3bEkBd9s4O6w
K7lxYmeFah3fUvqMOfMJ27f8yG3z0JXsx5fTyBOJUXPn6qAvAanm7WOg3Ktg0A3cVDOATGEnuzER
2yIOg5AdsE0WU0f+Uzw56GvQeeA6FxipGgAL9qVyENmhQ6knMhyqY4yOQTCpEmh8qGxrgrcofZY8
5vanopiheST3lJ+QxxzLYPHabat0vwtz0wTRPAcMO69oxLrunns4UPaC6IDCyTRe1CZhsH8x9eqz
+5LVrKc186iO+ni4cM9ltr8mx2+BD+74cjclnCMo7l1GrylDDLzGSfom0GJ2L4aGmstGzqKbgJFe
4uxX4PrjgWJCw/dmfELWC1p8xwUuRNUltrxXTofRcHT3TewHZMDvXAoNSIbwpixUtFVtMehhRFPg
vbDi17wt9rWlbUt/fFF9Gz8Icjm8vH6PFJNMgs+SlleRAPsTc0gMMhtvIFZd/Pgo33D0rPGWkT4D
I0ndbpDnZOa9oElVAukNNK2tD3U7xAXX++E1HYmaYe8+LgF/PPEzY/lN0oKqlrZBEENc7nr4wz5p
KhCdFM7zxaz/VnXGIWUeNXIfHWy1ZfKOQItPtl9qRheEVjXtc4dR2UZH1D1S3znldg98INxrHBns
7VuuGya4XmMS0THsEgLCIyIOfpnyxct3IW8Zl3yEKl8YcBDfm/G7VMSbWTA4q1btPG78bldCjQjx
CudfnUiP3C5KB8+tkYkDu06r8fAPIzlvDxKjaeOFQTzwABQE+AQLj07vhKesIiK0Gso39kZ5O/6R
PaJkwz9yV7JCVVZ12KpsbfMQMRMpahndKyvOqPuccvJzJv8YR8z1k+HgZ8Pzgi4ia28gGVHVMEiE
qFNbCawxpJwTBgzv2lXdsTeqvdli1Bs7EuK8w9wZrOsmRurfjn6eloscHjyJl7aqzhl9OqrSeXpe
sq+JUBY3XN6FhZ7Nia/Dh2soJbf9IWuC1jx07UwiI8QoT5IC2Gwkoe6IntjWszZHOkHR17PG/wQ6
wgimMMVLDst24NfyMB72/8GenVOCgT7EV7Y0+BTTFQucpnvpmhs3c/4vMPKy6A8ltk9nsJVXA+5L
W+lopLnwHTxV9yR9Zi0fLsplrX2x/cf/9++RTX+QLe0Sbdl5o3U2jPiCO2m9IH7QZyxDWyxRVNP8
ItQLQttbl34TUySBZ00RIefnXEaEmP6tuuQW2Yx+kvIcZclvX9GQqQlg5DBqIb+IcJGe3tCpPGbB
l8ijKmocuvCzgwU96z4TeXJ8LtfoZ7SLHUiEHWSejuAkGmy2rTqSGpexY8w5wZhG/bpvddECzCYo
eSYSOL0ktBCIfkq0mD7aIFUXLz2Dv/lnnsnCSL9c/dlvEAA7X0w+lBMe0UtgjT8jq0qXzWDFW2Dx
Rpjw8xyCdRzSwSvTO5W4OQ0nPrPEaTxkJz8arPnWZIeZMHpS7RjIgwZEuUUUNjKFLEZNbADw8Zn5
Lqce/bTHvFNDDpPUIDPdS1i8s+hJ8LI3DaUZ6e40HpKPaJrYeKpc8RLTH0tz3LZkQ9ScYo8QiWcd
GZBiwDpwz9VxUBPSiz7KCKdjUrLjGR/0hB2yt1ychZZsYUh3HYyWqAksmxfGtE+mXb67QucGRRNs
HIx4X9N6yJxlLFkFF13t2JhLVvxuY8VUoCYNl3mrj7UlyVXGGuFoHeonu3uRRGYYc7b20n7FFjdQ
y1IxhDs3avZ5wkSonbdLD1Ws36UzM6WS1g7xLCrjkvPTB0hi4+2YNll3SzR/J/kAJbGdEkgsX6Nb
/KTUubXYD/YzWOKnvIhwvtdooKBv47Ql/MrhN0zmryVSYq+W89hwxTaR9kqW7aOmaFy6/hTmOWZh
MnXZ8zj+QwzuOkM+1ljFpoh/p5TKx4SC64BJj96B98AJW4eUIWH3rjwa+vDuFM8VnX/VNmsPdHsW
QTuwdl7K8Dwfdj1DIxOqs8NQlsoSLokL8/4GOiipiSPF3w0j01/hhKeeAnNH38iTLGBTECnwZI/M
uTw2w5Ltg32IwO0kNBL1wga9IvYAzT5SWIsvUyHFjR4hppGy6phQ7f0CH7PLgoAzxDNJrh19u6Pp
P7kNkhaPx39Azpfb8QciIlWRDHQ8cw9lu4swDch3ZxpYtegHxLuMsz87KXfhn6aX5xwpe0Luqm5M
zJr7wBysIKyMj34WK3+5DXTGi98eu9g5Llm/Jcjxy8p53/GVKSw/Dyojm43GZJ3d25Tv5FKfc4Pl
2TamY5zkDJYhAqqHSCsBy4CXLQX6bSfkKCLrBgCkb4SuX63uiimsfupZSqESHlqEm2aDFOvuhs8p
AyDKTvU+txc0Vzg3GTe8Cbfd6k596UcFlCG6cRA7en18OrCMHPffEK21t3X5t5KUZIJA9VlFDYc6
cG//ZLkcQ9jlyndvOoXLV2azfrFeJGkcOcvMDi/DYHBKKVOiN+xHOwFrNe/JlEuF/QTeHhUtIwPw
RIhI+vzHjP9MXv7MD5viW91RAWDGgjHNsviNRSA6cNb7XF1aj0ZKSz+0DnH90AZOmb2lqcYL89XQ
JRkGyrgXB46PhURQkkoFcpQdjvRQxd2miaSN/9zyXpisiPFCe8yhlaGFMqS3d57BQVjWa1YqQT8x
iu33gzU9scxJW0xURB3qmAp6fp6sTsJ42Dj3lM6IqgTraUy90vrd2gZ/PlJVTjMP7UCexvTdAUXT
i+6oA1u0CHHPgb+OCys+FSCdcB4EXjSuCUHhLRhQVGgDhsVuU43epvL5kDv63DE8qc1WgtrEAwU0
kpSCR5EjXtewM5D+dNN9A9xDB1ZW/AkJrBite50DpdLbZ07ykpIVC+ZKL8NTWtnbJOoOkTVvzVVR
NEz7HX/vCkIAqv4dCnkQutVeX4rXiUuzZmmeYkhQ34HDiFPW/Sbnzanka8HGLi9UbQpcJE8JQxkx
X13T7bhwwOTOUTN79r/Qq7Jfi2I8jUxOYZJ//6HnVX1x9Kf90j8nLc6jaNPzqEfiZhEMJcOY9W/+
794Y633kYimySVjieoQ+YUCbXWa2SMysHBc5P4O0mRDjZalfkIpgan3naWjHFzGAVSh7k37BuKQm
LzJWXTsaXmG+UMwa2Fkk8XQ3G9JAbYubF/8XI9wxwGBSMFbpf0P4Dv0IxfXMlAJInwPtERw/AjKa
TiZpaq/hTum26z9HEx7d0Rhobed8U8/VFnkpfj3nauoXKOxz/zFD/5vMiCOAKzTcesUjAyEh+NgS
4qQSvOQ2bEvoQHkNvx61ozL5WXvSLjxSeOqWi+sHteHM/lW3Gd6TnucOhNsSlibEJukw5Xb5Na+b
9zp9SQaXUczdBZnYsMctmfZPHBlz/+v4f0cNQjay4yZJP6zujdAJdZ9yAkHW2tSKAGgXP9XS7FPB
upwqJWXuJ7UHbQqyJvzcTcqCQkefNQQOjWyEPwxy6EVr3jIekKkELK4j6uVcKa3yuahI/LRPM07m
JN7CL6rM5AJy8xB9Gz06IhZiDfsW4GiNyQ3Dtd6QKD9r3TGt45desrMlHWWfziywXD3wpgdLoiEU
8LfEkx5LbmPIuE2Bu+MkhXNowcs4r17/LSXaP7LJS+r2CmGLDmmJ+Kk8C4S1HzAYDrLeLhyRddLt
HQgVvmU+s46oVJJTPXESM32HXq2EQ/F/redxBiI7qngZibzSmMHQ3LD7dWdA+LiznAJenPdS0Nak
fJ21/JPb5bGlyXXa4ZgsxOJht+Dd2iYluHJweiEquKVY+b29JW6KeXYVaHG0rb1zJxaIrzTfCINl
V0MreUWLvmEPSjfUFOQeR5ecS9mcc8pzhAP2KkbJVRLuPXfTNQfPhvjchhCQw3WZnFeXh22BBlkj
KGNrAMVhQrFERxrxF8S8HSqJAYn3CKV7KH6do9iqSEqZY/XVrgjvgncwZpgqTefqWtlqYrZUZcQl
sm1XqwLzkyZ/rWQcktcHbSFMEkaKDJ7JdA3Uzt/XPrIOiyMAWo8HvFWGA5b86oUeo/YDa2wmecI4
f7vwYnp/oxofx8z4BPMkZR0QKk5oLGqtDUBOr2nS5n/nnIkBoM7patsDi2MaJlRqqFVtjki5dPR9
JyPviVVcdvFywv+46eGCgHOG24BzQrOpI2quyg4n67RvjYFnQlmUWGA1+l4fGLe4KB9/DejFrImH
MNnBe95EwyMpX2v72oR8csbVij8VX7hEK9De1F7G7d8ouRs3SCS6G5+jKl7r9Y1dGSn2jMRIELD7
t5Gxqu9+61iSGeO57V+FMUOsBLGdsvRm668drjAfgg4rnLxuV5YKGvK5I1Mz8ICZtwwP5gpsS3ko
JP4jFz2zvwV05JLUscB9HVFP59q3VddBP7DZuYym2NRUa6Q7sexnBVz/AsAJYsIWiUXCpwqqBfNr
jN6Sn+DvmuRRWW/sxAXZShaqN810oZLGT+5BlAvrNWatS7pzsXzycnosgLHdML85x5BsFvPViT8L
Chrhu2dTloHtvsZqrEmaJuwvUsTqCIbQY8pqvH74B4cvGAlRexf8XAej9BKex+FzNJhe8gDogCS0
eFuNwC08gUIADV3/CCftybV/OlTrLFTOak3YMLkNkTNgk/5WxtCpfiw8nBo7UahFTAxxCFE61326
7nHr9g2XPVubwrg6yzZx7b06ZWgZKBxHHnWMQGRJqNmImoob9alAJE+PaMv41VIdG4rTXF5GNgB+
HGMc8YMyzndjigiLYMxw/C9Ln3H3YH6gPokJKRmgxHEsmD/jrKF9o1MYkQvUiEsmfWv75nEpiwtk
f8ywb6KcVxpP5aizWqZZki70hvqesL2dsuI6oVnImF15yHUn90eSXBhObGcJ5kbqWVUvqXerESRZ
xgGbeRKfs7LbttxWIzUvd+S/ehef8RNKYbc5lshmGpJa6+k0d0zixCdjmoz7LMRHICzIfZSx9bjc
GBQa4iR5YifnJ6zvo3zpp0+HayNH1a5h7zMROwqS9PKJvK83J0JCnb8vrHRkd8kJZzQrnQQrIgfk
hZI/YUzdw52S9d+IsIa6+tuJiz/W5MLDLB6+eP2MkqUAc7NpV+yhE8yNRrT9x1w8wIe2glz27cyM
KO+a50QskAapAHcZ0LTWeA3dt4pDW3W+lGZh8ehKHA5evPWNz1H3TstI9lQcOAvGWv2RZ84qHghO
JV4wPEMJiKz/yJEhDOPRMXtpmEj0Xrv12QgaCLYMGyrs3JK1M20bJ7DZJQHqHIyz0V4cFiNzTOoP
dZxP4tOMWScP1PBFGh0aRge4DdPYQgbGkcOXw1OxEQsiTnwaRmazCiFVgv2lrCqZibtl9Kx75kmo
3LA0vnAjuIHd7Ozhn15pCrH112RIOmbC6pZBnL3T+GCKEHSAxmsLlG1CD6CEApqXcJI8d/aJlZAB
l84+tVjU2Eb04PE5vPkzM232VZgwdz3LU1hgxcuET1KibprRRdlTx3Lqe1L6blC0nXv0qBHWVHgY
NZQoMTV4wsidjcgksrWREMYdwg276V9FQ8MyaXtKwdRlrMKgAD/2UMynAmdpbZsfScfkxP7MTOoV
Ys2aJPor83AXaX/DDsAmyqTW4BSp4Pg3JyfytjU1afGDsEnQqM+TsQUiuRroIe3sGLv7gSOCiJSF
8Q88Hu4nHDOkRfqg92R5TLQJFDnfZv6bsNMbhXEaQLeN+BwzKMNZ+wXEAcQ2fpTwj0z+4q9eFX2+
diiw8G4/DXSfvvncj/jomD80I77xj4pxRMuyKce1p9PRh2RPVoznk2bNX9rGaF0XGCdwDnlb/odJ
/oiGaqcTj4gSELctBx7CYLTQm4Th74hBILQ/TYMxJhzzONSf0/zeImuk/1yn2NIzZJZJEbOobp90
+c6a1cqBIYEryY0HpWeDklI2xlUDy46EZZV32R0u6KsxE1EMqBofCm1hj+zHeE0dXJ58TsYAf2fB
8sxVX/DaxC0PJUebx3eARNbJ32OHTaG4hYQYGVmHQGVhI+af5rANLNK5qel9fceCYW1Z1TqGwye7
zeLx03kKJU2EvwDfQN0weP16xA1EjgLNjhJJ2qucMVE9/LSP3hsgQJHmkRUbyDurRJCAji5nWyqb
JR0BXDV04XEM1jDqA4T7nD7GxhIdUYzLWeE+hgEHMAhJ/ModMHXfb7ECKdbrmz/RmL2LKuT7ACgz
iU1v+nv11dYwClDkBw537TC9xBzu4bSPBw+uzdVHHAc3gXixvvpaLHcnrWc4ham2rIuFqffJHI0V
vhnGJUQBssHO83d1YeeMZxJzz2jlSWd8BngdNRxDt/LLUbquKDwkdoI9nCY1BYSUZM8kCKJGIsix
OBr0nJ27dxGq+iya5/mGI67l+uw0JTLYO0RRN+DbI63huFRUX9j2E4I7pfNHmdDOB50knQbIi411
vvyUML0lW+te27jgXxY0S5InoQX/NiXD6zhzwhCTpUWc64C6WmxtnQMatiSIheacFBe1lHScE7Yc
Vo/S+jHwMWLbsZjnMcaOquOCA5ltrvbDaziibmFxszIXeVKYlJw8g3ZCJ9gN5qFE4amrAnjO8anw
4PgNntiKKhusFBki07COYIgMc/2kATpPNIYW+of0MGI3IRAk9P9KXav0hCzqhksRVXviuEWxPCl+
5sxxnPcIgLAPi+TQLzgX7f7oFe+isY94AZHB95smoReeGQ6jfxQ9kg8wm6mVHYYp/iiHieo4XFcU
Q3FDyNn8VmGv8hNYy7T9MGd+MEg9jcXdQGMe6ey+yLtSLoy0wCcLo7f3qDSID+c0Hj9NYF2T3/4j
s8kSn93EuLCBxQBFrka6japVgcL8W0sMpIGxqNZ0Bth0sGC8KhZoQ7PV3Tt8JZ4ejHFAsltWjwKi
L65WVi1fFlBVUDC5wzfKclUzc9DI3WHBKjGx2Gp5z+qYUOPyPoAb1nHtcnYFU+NsATEQRHtsjAzp
9kQiMLkxOtUUZkRUFyXhecKgcelfZQakABQAa2M25TGo50eNXDCFTOwO1FwpJbnRLqfYfiuwhg2o
S6HdgT+7dWP/69XJS+18aOzwbKgTNmFCSy4CDqzawjQGMZLXJGXLXGX+gX/m9X5jv0SX/Uij8iCo
RkX3NejnwsctjCMIXCbjHKj3YB5TrQYtc84ihq035e57uNN97pttz2GezI+4/5ExBm3vbvWqXE/P
HZLKBIZ9jNHIqjUUL7cUPz7hJHsPa36qDFKslxvmkMmJvz9nFQG5YKxnxjQg5xIPLSINFxHoM7Pr
KL43Y3O0pLmNk+ye94IRDxIOjj3Y7PB4g5T3YRn5vnKXdoNPEBUXFNdAVAgT+PeZXr2JIQuM3n9p
Xff5knq8VkZxr0aoLVmgcSQguMoIaZWSRI8qWlllwHHqG2gWsTu2zWec5OSAXct0Z7V7FBMOYFvn
Gj/n0KFU7YOiSAVlt6JbGfhjIbA/lXoSTH3Nzfw/SWe21DiWRdEvUoTm4VWyLFsewBhDmheFAaN5
nvX1vVQdUd1VRWYlRsO995yz99ofEqtXN8f7qPsiPnhu5nOZ9+gRGe4ugBlapo95ugfiqheW18kf
Je39Al/fmkE9qCtBgoqwVzfya4HCfha+MqXZ9JJ8LhJo0WzDK3wb3MLvKNV+rX8V8asp0rjlzML0
y1CxiYLnRVlkHDKk4L32CNbvABIKdJMTgL7IrezDYMi2nsgE7cOQfitQCqUWEH49rBo5ylGgKS3v
EvBgrsxRLyKSraVNK2F+QrweCdZflQk7cjRc433sR7+IzFMPV2+QGN7P/9F2wMY5oPUdsdM9yEOS
pe5zM/2UFlzfxG1U3NjYLE+hODIlNkCP806M9UZWlPOE102u4p2EyKVKjkJBOyd0Z5lyk+OupJRb
cqsmnBYRKRwC8oK4oiGoSV4yXXKVw5F+ymk+Qb/kwU+ZPDcUcrBTEXwl6OImHj6hj++6Vp2MJd5n
aoedyLQNkZFP4UXDRSqgJar7EA4Mr5BBfHBAr1+WYLIpL0EtOR2gA2OgMx1+hBH0RL3epA0KCPxu
I/MQAX+tsOic83Bpwiiquf3o0amWJ2cQOt62G7oNq/Xgs92tJH3vs39RTpFdz+REkAXqKrM/Yk6h
x1nJmAb6szFkOwGAVtxcEpgpspp6nQ7tMGYGS++Ro/inHJ7HzjovTeOJ9b1LG1uO8rsYnvX1MLxc
ZA6olaG4C80SaFlU3gUtwVUbAeplfNbl8KLi4dAhuE79Qcg5G4ZMIPI7sQ6pca6M8CiDtAHQk9dH
Q7zO1IOqgAMBdRQRH70meBZQ8X5UkERxQgHZVyReXv5LdbzJAymFX/pSv2nGi5x8Fgv6Ks6hEue1
pN6xy1KoSieTY00Uxz4hszQmMH/OMCyAJRQ5ow/WaAlhZC8c+5hCGWXmAEIGYOq8yg3MaqOr2Zb0
OLuoMH+zW7IHmCikEEbCssHzCmCpKn7CiT7s2wy5nQsQTH9iIPs9lCtrVA9hbbrtIG1jHF1MNzxJ
+sgiJORW9gYSfibCUqmXUyuS+TCAlSR8bk5MbPzb2SzOIbG/8sSEw7z1RnZPGJSJ2PnmqH1v1e5A
jJ8NcG474pCNgVitpMlGfInFpw7wRoUMAO6aUwmwFJRUHFCW4dJDt83K5CGCD2hNtEMZNiva/ZzN
1yreXFSvYKTAWGszaqc+0BAttofFIMKv734Wpb6buNWLhQCdZitgYF54LJXA2IM2iC0sBBNLI8tr
/JHSXMxp3dddso58Qftz2galyelF5IO2NBsRNfAGQCbDaUkwHqNS5LrMSpPxZMo4SDlsqVxHFAxb
M6o8s6rezPzc5WgVtJcs/NVTTHCR/n4Yh/Y8KWtjkFhQfGHYNvc1h9AR/zZbHISprYKop1DTPXN3
aICap0tk2kcfIa0KecI/JN9nEhUAPrETE0lZj1Akvf5XnThoIbtc1pxekEA9YAWKElra4uqukODk
E2P13a/zLLzvpYGDJKMPpDAOpgEEw45ykga9MRg8WKyQ2T5ldRbmihP2XUyW15yFK9AfDU2VbSkX
7y3tTxSV0qK/6fljaP8S+pCt/CQsOOshfSfoa9ttKczn2PyImBxo7dtqB1EmzLloKLohOCchsClZ
dVij21e9HOnOI4Jm9Ykqau3RLXAWEbjgpDnD5SIf/CR/6BCtTcg5CqqGsLhndUe+AvSbgfb5KYEU
Qt+skg56qByCJj1iYKAmQqDDJE2rga7sTKHd6/DK431rba1mRi3ES0s7bpQhPI7oShdNIp9Q9Zd6
8LKFzrsE0x5aD3pYpyRYL/vp2ZQihO1dwlnkV56+teRsYT+gfH3RyhAOKXUwp5s0vIhKxYVlDWRY
3la7Jd/SN4dgK/sDoVSV9tYNXssBH805TanUpt+OW2yUVT8C2gjYx4vRh62NM4HDMRJZA7pnsYlh
MQ4TGjWFl3S/8CYqIxEheHVGxOoLqlNVhqsFvmbB/YCxd+FYplCe6cuAHqz2pPJSTz8yRlwFd4wR
P1o2VQnKEAmSBpbpMHDVZc+ohlM77roU3Glz6skmMcs/5HoyGmw0bEW/s8R+F8/9vqHJPBYeGGkZ
HP1qPgwOcH4CSfHmAHbSiNkiyvyM/hgSzYU1AtRCkVH/0Kxi4LVqgWv5ksQ4MVklUApCJ0FprX9n
y78yvUYok43hZA5/BQi0VIFlriGQkp4gPhLe8FgEDiL6CccUAW+GKD3S8J+GJbQY/Dr8m+CKm+3y
LaqwOZiQm924XbFRFjZzf5qrqyZ/18CnGstLFOQVtOIRkYVvawfcCk6V8hpRz+BLsSi9kiV18Oe8
SgAmOumZ59xRepFJemZUVsSPYiBOgpve6v8i/Zt1xKGlqaEMbOkG/kZqAwZu5SFY06c1D3cxP6X0
EAEZNGsd3L6FNL7pk21k8ADrlKYJ6PMPrhqieuTBN6QjUlGOnruBjIhcVz9NbF0539BYodEZ1qCC
0oQIXiSgrNwS3ADUr4zrVE4nEn0mbkLIXYrWbjIvZZxh1+Y4qOvvdLPQ5PSyrzHUkJyErV1R9Lva
ArC0sBSUHi26RNLuAQFZPBpMhvhyCX+xFU8KQn5ZVTyxZ2Apoti8mcniBv07/1nByp7O5OD+g2MB
sA27RQ6aIbMVQ4NbGsbUvPGzRh/RY1kPzXGrKc/J+CPnkpMPL1zXPJgk5kikVSpdpbSOkwSYP2Fk
LI1XFW6DPfqmeJmnt6NcchIHJbdRJUa7uyTlB9OCjz5ZtpH5IEPbVjvs9DOGrXqNuHAXXdtkWLz0
GQrWrB+nXn2ZS1THzK0JnZ8I6wX3h8CDjjzKmMAvRNGtJcnrxP6LMf+ryIxxKp4xtNQQrG4RofUu
8+tQ1a4UDEfSxRrz1aCiUAc+vDywg8w7EacwqoGVplA7phq7Y6N7tbyOsnsUfpZXEZyjcU6TKjy+
puIJ+gj244MpiDv1OjlM6m5VvQ/KTzfRL4CwEzD1lTh/ZdzaQmGPAjQC7z+ZEfLowx5/pD0IWDCn
H7huQPWzn0qt6Lkypqf92nEKotETpATw6CLdddHaS8D06e3Tdhn3IeLnlWM8GuNOK5knXEcoHkaE
I5lxnwXv1Qij8xrvEXIeT2rFU2g5tTmtmfml7iassqNxrTnWWlrituXCy/AxwuEblODWlgMJXfR1
+LvWfzX1n8kryluIMkfvd1AgLMDxoXjOydNT4bi16I7TbEK0SPsP/XHKoEZlENiK5C9K3CgRqEtZ
e02EKEg5DiwLHCUTY0FbCZe1BY49t2gVMhfvqkMi5T5nhBf3hExqQXYwEzqVOkKvEQfqW1xbfimi
4c1jZD3iaAskQNBQEGVMCJXXob3qJiYg0GIMzDuJZHpq0bgdfRQ61UkUust0SnWil1jlZEI22CcM
XGj6SP2ExRwU9NQo3gitLBeqjdyndyG0/rFzUW1Va8nFxOCQaganIKG4XPpC1kFba15bIA1IWCXk
1VDbkAK/IgsyZgFWJ99W9lxoqW4k4knRihNtAHDenIBVV+xOgfDBjHQLseswpYaHNtKM3Ta6GtSA
wxLstCj6Cwv5JFN4RppXjz0JCGgdQoB4gYx4nQgjbU1RDIU9TP1AqV87JNIIYugbzoHTWRsLPn3a
J05qJVgIf8qWQWlibkNj5QcBjqP7oxBW31rg0rHnPUKUTIxvFPi01qh4COm8QUJ9Tfe3EVcu8HJo
A1B/EOuouTNzODThBZspTUGr+ou6dRxMsmzyrkmiGwfGTcENVyvVpWQSp1ikhMW5Wy7HaU4ey39a
8QXtGZkaeDBaIXzM2nJvTaJ+1mav8kiIQFxXVyMaTpPEjmZuTaQ7zX8IvMBjvfhUM+NLeR/L7EMQ
2hcdispmLlLfTI2ToJd/QjR+E0l6aukyd83eIOdQLuJN14EYb/RNXinHTpDRCYY7wUiZCqabDrBh
BSA21XN8QEtp7HoWAA0WpGB0bzIHOAbluiZDmq9D8j6m55i0YJdNZM6/Q/RPALcwZT2yr8ovdDY1
lhU15e9gDRUp8fG6dsXb6t/WmWR3oKB4alaO0xiEuyyFnMRYOmcm0bRHWgNCC+41cIoZNAWrZu/n
nIrWsaUy3FZagIxQBHGXrZ1CXpdVwxHCmFSIX2EEpkAuMjnyrOtUTYT03Bf+osifSgNED7sIeTVY
xz9S3tslLenHY/AW48rDvExriKjX1XTXoJgrWm/MjJNlFb5GQ8BqXrqUd43WowwtVEMFaQk7I/ko
g3jTMjyK23VSt9EUWhz9HsIBmW3xe6xCLUWNmavIrUPEnI3T0B02up8h4uuBEr8mE5BPqmHm6AMr
W1l8SZrlmiGqTSb7tRWflKk55OqurnmW18k1w54l4FElBHSucNc0m5Rh4ryIn3O37Ib0wxBFLzGZ
xin2VAdnNX0Z6Hdrg36ax/qkjp9rUkPGwC+alu8gTD5j1qqEEFIVqErmJ2pAgjRCULU/s9BR/nby
rjAPVj7g9iWPRDUuZDatE7iDUNCIU9MHRbg91GRRL5xqKnFt9EWHuTIQpDXfqlIconKk5dbt4m46
yPmt083DihUUAla9Rd6PIZW2hYyETuKUd76JjyCsgQrOHsRtctk4sPb4SOwBnlz8k8kSK3dSHHo8
OUoLFni8U1KdimhwB6240mXa9ngzmyW/TsXyTC4J8LSg5x6JWKJHU39RO04hhaa9SWHF+dmSXCKD
vxJD+BfM/0RBB1bW4tA2Uz+G323hFCliaoZyKxnaoah+MjYvE8XQKUufCdKqfKTBMe1SeqUqOz4r
DX6LF6bWc/CMjzK104KRbpLuktD9JulMdh9vbsXZE/dNGhoHpeyO8iA/hiWmx1bTK2kIvhAMoExW
zkTM4FUlQz2nR8O0GrmWZIbvsdG/UrTA8JSGj1TOL3rJK0I/kQK4OCTavOvOeTJ4Fp7Zkgwuiajl
AERpT1vSCHWnbU7iyPwyBQizJobOe0khNUqj1OHwwdRREZD8Jbu8iHbddCoajvspbb/RU4p002t0
luOMJOtho7TpZiqk7WAyDaB8YObt1JF+Vgf9G9LCO8wWNQGWLVqDcoZj447kakc0QPEhoCGamsgR
8oum188M130p7IUxvXd6hRoXc4Nk+GHNhZxIfjDkz2iBLZzMOyNWmbVZ9xWXI6TLbwbkLgFIK1cU
vSVxYJ6SmluLqncQyoNO0bIAJtW74F4BH2AbQ4Oa7uYRhndPI5CJnd5hWeP6CwMNwfE7l61NroCR
SbGxDoSmJMXJ0J9l6grtH8PVdxJSN1HFy5CcUWNCi5KEYV9ylZeACNUVNouJqC18K69/BShW0xBf
sgkwULNTUYh1E32vDJBCPt1KXEkouzDn+BU+yUg3fVqZREhe69Sg/nEFlUOPiZP2GiPrB1l2CHQE
lpUKVA0p84rZUJGMMhtPkI3mxTWpobDrbIRfZL2hEKfirChdxRcpNd1mWk4WEgGteqp0fGD6Wyog
NSM6rUqhAuRfkCmXxlweGTqvOJ9nz0yqK7/wNfFcfA2IWIjt2cTxrRKmPUw3d9KXTznONpWMMitp
znTlk8Iz0ssKEko6EulwAzCA01HhKF2PL/FcRpk3tNVT5tFi/POij9Zm6BJaEhzCZbM/rs9Z1lJw
4qWvZF6NsB9/chxRxkAW8RLS/WZMFEbvmdI/qyT38hDbdpu5GUXlqoAr6XT3I20uamSzrK5KZx76
WaCpyaSsagRGHstLvymX4p12iT8JFRxv08DAEh+CLH3rTdUllEKM6ctmypunVVe1odDRGL5RbAwV
mKnQ4pDw1nP6MwL9OTYgLdRqbynRhQnhgV6yQLhVrl7EAX3jvh/28O5igckxaqbnGlGh7FD/4V4X
1emzCON3c60QJrjO4mp7ZnA9WwqICZNjh9ORNebz0/8EYH6gjIqeGoqyjzEftKonjiGuuxwAAMbc
dwXB4IAtF2ayo8WuiYHaYntUCrTabeR0NU8ukRhZmuwkVNtrTMaAjDoOogMZCDecJs4K6JQEWOtN
svoG7ZjSeE1sH+8DE+eE8VNuIqfrytc5EHAvN3uCwNAp9CgWCU9pDtgYrmE5H8XlnKoqn2VgnB0Z
lSMSkud0SDUn+CgNywUPqiLQiJCbXZvViHx0cNhK8ConJI1nWf+J12WbmnSbk3fBJciMCe15jCdE
QsRzpze99RTeJxHJT6xmd2NM3UnFdSW+GCGvMLPjINH2LcrwoZeROpWHDkynNJqHsrBuMr6VRPsa
S9HHg5itnCxa8sKCYoY3TwtlzkLMf0XxCNsvdJQIz68sHAYtOzS9fkqY4uoROhZL3wZyz5gAXn7e
/YuJ4oIFNNDmn6fnAGcjekENm0nDZt/0GJS8iDaqVDy1VIGsX+wbpXvVE3lvkniKEsyWdawnKkCf
gt73Ke3ZCtcf3agnV68uqSc43Wqqa1mxOBaFTO2JW9GlnZX+GS025LxGxaewdKxxVIiVCc2x2rOc
Gu40MhFUMZxUdxROL1avE1DEg5KCC2UI1cbCCxsGOEjmoHTek+pvMEDsvEkSY6AKiTxpKEPPTGVp
3XmWvi2YMgY2AIy0Er+/hulCIyKh0pNEVI5Oi1BFwThsD/AQhb77HqhqerIjY5pfKewZAfxtBjDH
YL0bdEdv8MErfBHXwz6raXvDUkzn6ZdmIGfwuLWHTmdCoVXnmdn0sM6TwVXMTeXUZgHCd/Gk0SJB
1xicSKzfuigy3QFVB2NXeFHUBeorPK58GF2DFnaEjoLnRKy1t9GCPAPqRYgcs8dGvkwIFnAaRDo7
+21ScE1hOxHjjiExzRahf5MZdw3it0FfbMZ22vMGLdY72QQLR6vqbBn1p8LgbVMmqAQUE0IEbzQC
7ax5pIawIqUsXAdqsCvYkgg7rL8yIm5VJacgyA/42DH904dHabUk4pal5hhmNLysN9iPOlOSmrPh
+hrHXX4dF5UhjOi3+FS6qaXHwfWkegywBauw3tux9NSJaDwZHUfHdLLgZ0sVw0ni5lDj51FEXyiI
zc5QxIk1YzftXYL/GBW3dKicPjedrnIiwAUBFGrGhxuJgzzgfqByK+paYJZl91Az8J4v+ougCf+K
VN0OSbJre3hNwxcimE2gmT8pAihVEL01kymrjIvUFp4Zn5KGI040wPPEE8Bmkai3hlzdilNYTjqU
orPmQod1q/GWLMp/Oq22FMjJwl07EM3E4H4yexw/0jvghqdUSRdT1c5EYWyEJP3rF2Q6zUM2aD5k
GqPRaa/kSMwrfYPc0BmaLzMpyA6hV9UgcCufrTpxMUuIdR60IHt9l9tlolRMSDEF36skbkLuAJG0
oyuG41s9TDv0kHWSXWUUolInudnKt5bGvcIoGYc/KxAoBA7P0qjaGcupPEj7SiO8jbbQIGzxo49O
IORACZKJmEGqI2rSmpuhx9hzaSJZPVKvcpl87U/vvbJ5j5riGiFI0bmfKYGXo0RsU1OzUNyaDEAr
P7xJiRIkdMpFb2K2hxzgkU5vYRnsTY2djzbgLs9LVFjncn6unyxN7nqTvKJVA5hGVc7sQHzBaAx7
jRh4sucipm4W6XKxrG6hYW+IddjoI8oFHWgEPuun01v8zJ6AEJFmuK2VrPeL52rSBT3tbkZeAqyU
3uAG+MKWZbI6mIillpArYZEMNd+ZA3kx979EtF/mHJNpJdaNeJPaj3bBTsANM2v4p1btDfN0zeG5
Mx2d7ZiyTmA9VjlOdskT3Yw9orIIZtHPaIFHE+ccbdsmlU34Z8QYgsU16W/rKR2LuJNzTunU0ZXJ
w5lkAB/IWhLRy+WvqfKn8SsUFb/MwhPHJ84r9Dh1AgNCtJenjrvZ5T06Lvx4yHmMGMUm2xJ7bSed
lwHwIEKvQAeXjMwBLG7TnGLe815uqH2+utHLWHLmtc+irx8diC4ad1xlwUZn+JWT4yiOF+HRGyzk
DGf61qe7tG84dLEfZMIxsXrk6UiAbh3HIa5mARSe9IGoJiUp/Kg1KCotqyNTMln0yvm9r944HChs
dItbY0Qi4TtGzN51IpfDOGjg85ok+cdhC+ZGt+/y04TknYFVtXhFOLnElfWd6uK20/u38JKnPCkM
vGTWUPmuqaehe4o009PvDsZ+EyMy4g9WiYeSDjyjU30DF0VjJXYytugqfAjKM8z9ovialbvxT1Zb
hgj4Lyd43kan2UiifKnnuAPoEjizYfwgjJzqF5NziDzslZDqbX1Nx+YrESd33QtbST+TJrwL0+nW
VT4g/x9m+B8CZFFxnVm0ffvRd9KtlmW0l8Y+QZKvj+1R0CC2XrN8+JEZK6dxvFMkDmSscyNFl9X/
RvMbuL1O3WftCv7vj6qkEcWOtp9zcG7+5ECB5TikC0BDCPXEJ7USupK+2KX8RvhGrM7iwkGUl4hq
3VtKMBL0azGvpX4ivsZ0+SJzuY+YW0fG1kVUfOgLVT+bP4fvLlk2RRTUrmZ1rz15Oj129cIyddpe
xCfCM1cTBCcxr9PU0eIYw30bvaX9RRJoSGoNkWyCgEBXPTQ1LstkOfRU5MVKxePEOHQnhQqtbFTI
yKk/CwAqXKlsrnSbqKg1yiTEAw0SERbnMiPFBwlJbS4vGU/P4ONDs+aX1WSyLgcRvybTIAPCVhPw
Pun8MCJfkipvfZS67rYaUDhCpq/amv2aKa7UXpL+Oq/jhAphT/hCs8RpqPEp//fhupk240+dZS8o
yd7TYJ0o54hd2MkhJVjN09DmkySiRKPhgqFbbIUjve2tRNouC8OMjW0eJtuwiB4xEoxxk9NM6ho5
cMFTTNYF/ZyGYG+2PD2sYHCQvEZdmYf9UUjPLBDbyqp2QbCZShClOTz6JEs/c3E9RGPAhO8UZZ+1
CL2jx1nVL4g+O7z02C1QyGs3UzyPSrnhj2VYnPhjVtx6+pyg5qffocv3YHtIPpBJhhQVkRclR16E
/8z4zbA/rUuZ3twpywC/czSjRmbbGhIXozJzavT7prQPWmjFTzU8ZTFGyWxxh1S4auWLxsXoE8St
wollWRZ1QrsJz0W/PvDH1lpB7Rs64IhB6n7NkeSJ9LMS7X1dGzv1vjbYhKzkGyOsi90lvETW68J6
JVNtwVKSM6rKFttQT8kU/yXVMxpzV6zaLUWdU1cKiLcVucTMRE4/IfFt8on7i6pqPlhpq6+ZUqTm
Aq0zJm+JbhhAUUgAL4PXMqbyvjafJAe2Djcc/xTBigPW4Oo2GLm7qjdkSonwtbOw4RgRFHGAp0qK
zpwIQcF8zoq2tUJfz76C/FIvlFkQ6UQkwNJ+6AOMLPzgFk7oJHebZwjieGTBgeAba/uemnhJyC6A
TyNWXpIggtX3kUqJyyqGLS0LDx3BgFAW6xDSLd4+0ObBs8ATHnGKXftaLZ8PRoO/RPLBCmkIDbdy
r5RPqpcRoY7xu+5Tqyt7eFXXMCGDILDxmXFBjFKlX4ngjv27NvZNxabDdeY0ZL1q7MJd4ac0a6rT
BPt/Wpy0H5EmYk2p6FumFyNhl8VFA5W1egjsj+sGp8awhrIZKX524dkRsDkY8fKFrxxHaeAK0R+x
bJCgGn/U/5Tlh2QTsccGBzs5DOPdlF2C+Gu9iAlnVOon6mka/wAT2uyVpi+dkeWGymfixMtjLIvK
VhF/RxVfPsfAWtQY4FTYSQ+wN30QZi/E7uA5J0vIjeWTWrBNTied169sMaM15TUQm/NQFCTM0Q+5
UVFDYjbxepLf2yOKQjpVAOpp45mH+bEE7/NwCYrMlxSFli0rdQ4cCEGyfNL7y6xQZTJhKegZLe2K
thYgnTDPpZkOYmvtAFFXAK+L4ovQ3IyUpyH2hMyXeezhRGjFD3dGa4GdUbW0FwMtPd+ANbMKvtvi
KqF2X4/soXyaUTiE1lO2VC8ZUWWMX214LcO9sdzy5VwMvZPgu+VRGKzZXWJ23uAVTaVbWDp+bl9P
JDfI/DBCoy+/zPWIIKHnviG7mkweU/MLuRaBU0EwUYrkLivKS093rUePXYJX7y9BdZLZB5Zs8bu5
fkkteTeZvAdS7jO42Atl84UB/yJJxntJbK+N5uYUato5okiI3mrFfCNpF3mKvBPbfV/31LCXIX0d
TECPu0y8w40y3vITJxyGyyf19/jJ5OkY7xGnx8f4uPbpvdirviM8AnbqGW7y6VnOdFHXX3bo3r/l
nuCGX6VHXv03iboe8TcnYMrFS+wmm+nA3EW0+ZMBONqdX9FSeXqMym/slI6+pwK2Ff59sN9s++67
8St6BWew7WNjuy5fPRIDbbud/epZPlZ9FCd2vdd8w3QI0/1HloTi98eIrfio+PO/cYtuiM+FbPWM
SHUjbsFz2JX786O+ZDYachsso784pt19mLb5MjkEI3mW6wHj4LM+f9ZfOg6+4AguDj1c2fb9fnS5
AqTMbKLt89m4YGhtef9zv91YgHeRfU6d5yu5vPaxPlIwOACVHH7iF2EDqty5+sE/w7M8BBLdh+GJ
m/t4RPmOH20/HsE6Fuf+yKqj+QWpiHZ2nnw+7X1xz4/6yFtuLx6Fqg1pgQsVH5kT0qe8/DD24Stc
vM9lB3wPgh79ddt7C/1kA7XhN+NBZHoFnw/zsua8vy/26WvYnL5q++Vtsr2jaRve4vpXZvu27z7O
TmL7Ny65570ebXAwzvmc7G7i5py/Mhy2G/v2EDfIhh2Sdhg3P1DXb4IXzPv24kru7QZNzQNN+gRV
c7hdkULbpHxsKoel30eAuKm8XeWp32QWecFnvoWbnW8nOshu4kIl2FZedQu34Ta64YD4NDbhNqHt
uDHu42e8jdzymm7BJvDnZm5wQAjmmDuW4gdZuk7/Qt1uJwdav4l99fEb8U39G2nAFHW/OG9swmcc
xOue/Pk325e/zDHfNGA2duGMtrXHPLnrv9tDdEKP1u76HUNYJ/yEGejAavACN7n9/RXO5XA44P6w
wfjY9a5mkmlHJ/NMR2Q8EImxRXRYefPuEl6JTdr2n8g4HRKGnI9T90IhZ3cbOoG2euCJ8efvyOe1
ptvPS+mI3/I3wyWn8Od9tktRo/szUVq2j4Bnm+zq3+gwWM64n4+CL/hBzPTEjg7yke4Ac+/tY3hD
eLnt36Oduq1f69f0rm/zylYcAtW21RenaYFbzQOHROFt5iZW58Bu37O39UGlej3KdudUvFyDJ+8W
d9yLG5rlu9Dxb3TXNuPL40Hi6Ku4AbH/SjN027wFnHoXezbeOOJiUWLTBVpCFcy/xnfwqIC3FlDg
Cet/R5qvqexm2i7r4SM0OQfpu6TYB7RacqHw1v1kYYSwdo6UiBNTCdjxhdMxQ3eLoD96HkTAMtoW
eR2SYqNZGWl8AJ/L05TKpxyt7lofG9k3fJTTbNIZlBLCjVfdXe3IbceFPqgwBEzrIgqjp0WMeK7Z
jX7sPvOsTbjZXSIendA5P8jPdSHK+7hN7es1fVl/NXB7G0O2vdldnbt3vDvu9bpJvOvftYWn8Npc
TNQuJKvb0AlOJAdtoHrMh/GQnQIHWqn9e/i77hKbh/KwM93f0Y4QzSJMNx7s/MkXT76HTFc8iAc4
SOMhQgvqSCeeapojr8NbRc4euZel/XlkmfTc6+5iOjt4KcBhiWaiqWLXW1p6vNOdbdvX3cbY/N18
v2RRQISEgPBd+xDwV/J7MDAbb3HsIgbj5Uh2/Z4uH+w5lJrrc9Pt59W36Swfy0diOUwi+Gv5mD4m
tzhHO8l1+1/JpWHHk4D3RfoI7xbv4qN7ANMw//GfmRvlUUPd28gRZ3H20PUv1WLybKMAApukfk63
wvVDIudbYrp5jtdHUCDU5hH/rl2brDpE1WEJzuhtQuNHY0ctjEM8gySyy3eSAxFov0dvle0/Htd+
3gLEYozMgCHAhRayz2AZcBZv8EUkjfviUHzGXuqpG9QsdrB543fccmfYDfb2GXtPxCxrDeiu+xCL
6Y6MJBv7FkstC7w5vhvZqd7H1pZT0ZFtxBa39wfG5x/FlVm/DZ+fUT5izdkubvMgQXDTHx/U7O66
qiLksTnGvSdnzWd/IvTJ0/8t7A/9ES6bI/nrNzP3n589w8hP1vrjp3GivW0bb4P9s25V4z90pRsc
NRvYvufpLfpEhOI939Bk2Wz0zniS+Huy8cgB37IZpdvIZom8+eLGvU9Ov9G8++De7xMv//o/yT3T
3dwLPh1w58YHXVdKEJmsas3Rsr9F97t4pcO7XzaIWLfV/h9HaNdg8SKazUv2Hx89z7N6aral22yh
K52qTbW5FA6uOXa8wVtfm2z3SHYPrtLtmrgsYev3SFz33m/Ofr4u1DaPEHtyvj+S08A/KF676Vz9
pV1b7eQXOMJX50LH/EAL7mCZtik0r5r7ox81l4S0c3iKQCa9mkeMBXTQXURhAgcJLKEON43L5/7A
geHyTc7CTo9o4/j//9f5iuE9biRM2g9UyHb5Co2RxXENp2v3fBF10g6T+SbfXC9MVnh9I2/t4tkD
1835ZQLm/vuAOrJBXOXVbrVZXijfN8iW2TjQCGwiTHZ7FrlN8DbahZexIYzf6zYz7mKWEvE7+opf
WPkPhZ+4w9e68HKCZtYPnNTakcZyXo8rwRWR97lzw1dMKvt+z50i2sFunHUrXf8svBCkTx1wFdsC
tw+B8PYj/gwc/6GSm3JcXHUL0ZXVf73c6q7zOi/fijuqduT3/33CdePLHKD/DsKb18zrEWLh23EI
hLxZrG7RLXCE9/ZQflqb3bqTc8k57Kyba3VCGuNlz+BsvPY2Ktt95Gkb06FMPeAddqzj+olg6VDE
resmXUOHz7lbvypsg0dq/4KmsCHNb7/Zy9znD+nR9uv/WDqvpcaVLQw/kaqUw60tWY7YBkzwjYoB
o5yznv58zT41VXuYPYyxpVb3Wv/6A0k73G/5paM0VF/pe9bZoTgwSjnaWPISBHEyno2n7uA85Wsq
sXPoofe+Ikh0rW3uEffxBIry3FyEi+XmJ3THw4m4kxU8gHPjKufKHTY0lSuc3jy6Z9dYzXuNhY9o
1hu3UJUU/qI4wvT6u3ec/r6oAA4f0euygUfDg/DxZrmH7S81ROSh/HPjc+jCluA2cDXdX5557008
SR9or1fSkefEoVroV/AgDtERBzp33Dcu70PhHTVuuxeo98o5ip9j7dotLNd1ev4duRN73o+3f7pt
t9xjF8XM1xflV8MOFG33X8365drzMwim3FkbY9O9YuOzmd+anbIxWItIeLnuxICuMaja9V7n6lfe
WbfhHQB8rcKvzgVJ3U0b64UjaC1xx2yebAZ1x85F63wNrtErDkeecRZP/7LBBuHD9E0/fes2tTde
56vyksIQ3dUHAFTZx6H63q9+riwQnvbT8Nnu0Z6Bp6/ad3n8BSGoPWIOWb/UU4Z7wKuKh0TiF6vS
T/Y0trC21jSNW7QHXvyCbe7GugQsp+iovBBLeOrfx3/Zo/5ndG7w5Fzic8Qjyuq7OG60zzcmlo8m
/Kwj1dWWdUztZj9DoTcApMGH1uNhpvySt0xPdeyr1M3wsP+ZlUte0iHsV43f+NXj+uu4NguCwQ86
wx98vPxuI/vjtfRMb35ezsZLe9CUlFdhTwxrFK7jrp3jg17p/+yaMJARGps/PsfQ06mFpoS3eANl
pYhRkQukG9JL+LpHkKnuKkz2BIEN5ShcEQqxbgPztcRn8zInnEfVS99cWtyzrGGleuM+fOJmo3t9
Rf3Yktvx2mX4ecF+U0nSes7LnCfqxbYYTnELeJpdil3u5ukeiXMPe2F+YaiwxrnNRe60/r4UW02n
bcN6s/OkFWwhfhF0uCYKjOcsPQWf8Sn20ULx80V/lz6il/IW3kj9qd71S8jOnfua+6/lENrpK3+F
ufF6omHEbc8VLdgzfRUg5JqQChfa3vEfjGPeBb8Re9opoDM+s88AASVlggex5Nlc61/TLt/ia1I/
zzyqE595+YQS5pmnwHN2xoXw71W83XGUry++vroMK9NttqFv3Tgs14HbI95e1c/KUaB6YBSMGvHm
iFcGKSpkaksexHF4SMJ41HgvUhVnFCwRMDtFjDa3AbKqHNYxEPjXVF8rkA6yaw9x/V6NJ2somcYV
76KiNUzbbYeahEb9PTKTK/ZJfluZGwfPoaCZjlJyCIh9sRJvhObChPifVjUHCXZkhMgfTenKIkGj
BGitPcns4KrIfk/fVsIY0VkXGahP0v42Fq7mdO38ye6bF4HyZd1eVm9mssdhG7HAqR5Paf2mxte0
wImD0ROl/qkMFHekcR9vGYmkHQYpRG8bMdg4UVwBNSccArIxqgQ0D9KTmcH9ifA4EL77axnnqPXc
LNuy8kwZNQNGuG/ByHafo6fFyE3jc8OqVI1uY+U1VXe3KQGmjOyuAbq18R4aDxk5ws/ovpSfWOKs
AqUGbwTahwU2PenRceGFZ/UREG83uvCWZDKn5XrZMc9Gr4rW/a6Xxlbg03z+ntE8MFklpcD44On5
vXmbnOrV4PM7tXlM7X1dXvVR4SADGKuhjeugZz1sWVWr3qVIPwxo3JbacXtNPWvxw1ZhkP+rcPdT
xXBFpoxUBKA9dbdcxU0uTK4m87uAmX0HFXZJdun40NXrYDGNyq6xcQeSNORfWFsbMeudx+8+7ZnH
3lUbWUF9cuKTEU+rtLotk7YzSWtRI+lSqtjJ3JmdRoKFBZdryHK/VhJkUHfLBojdtrJNbANeWVLi
Sp35VuKcVyHhjyHMZZBNW1RMc5Jtef9ajaqqk48zvqQTijf9s+Tmxwxls56ACwGVciUZQok5V251
+PfiCsMp4lySEDqNc+nWY4Y5PDAc/1ig0+BlgMNz8tmdxorplD/W3yZ+q+M2aWExLKgeAE3qW0lz
VjYkLgVUrcvy3BopAVccD8olUCeIs+m+waMdV3D9ViiEIQFvdkV/blpAKoLv0Hr63C4uG7c6Mu6g
kfOQQtEZdn3k9wVDagJ0HF0GftN9iebPEo+hEm+LFj4XNlBGX3klaQzTIrmQv9aTMxLRlx9w1d/C
O39rcWQk82G3q5SbRNI2aqwEZbGMRZgmWZR6YSi7WgWQ3j8KFRmL80BDsepxkCnje5Ffsd+BxAp9
oJbeO9IrxNPZ2xd9KJ/GCMkmqHiXZV6tTd8KJv+LRQYL5at6HybrtY/lLRYTq1Z9a9qOCDP6zWzG
vb3BhqcGPJ7OeTKjEbu6yYCQSkCO5meVvw2WfMmSnYrBQBTvBKaMWwWg/b5F+NLmt3jEmjS6My8E
VZSEmFrOMZZXXm3OkJRZuFQ5bzYeiZhwf8UMQUCQQxDEonlMBdzeeHkRAy4dUq9hwwHL0MieWBBO
FnpMY//g3npin9NkCNyFrzWL9EdEGnWJ5As6Hptz3VbTXQvXGEpqUi80rrO6Fd35XPOAzlhK9bm1
jnB3F8MoyActMQ8Mv7oFCz3KIANWA2QkEa8rYGCxj5oRhqDmc5jf5zBzebdixgvtxolLcueqtU6D
FjciKQ5zJ04w+ByBBRRN8nyHucNkyedc+oxjbZ9ozKtGCzgn5zCG5YtZ125sseDp5LeiuTIPluu3
JnyRiIUG1TRbiOh7q7/m+XXBFIbSQ6OQEwnf/N5B80qAH8IvHlox8yXygPHeoZ0x+S32Q8xspg2P
skKo915qMMI2ZySqXbJuJ8lT9UfZvyu3alAYqk2NF/Yv1oSBFAyRBu0He0pl3ky0wYGGfILeAdwE
8sxKtrrLZKJhVEKPzwfPa+RzmK4EYcAx9jYrNSVssy6UlTPo5wAbC9W0f6ORqVudrSyGIbHKMZZR
UTTRdAvwJoUKo86Lb12UBh983VrLOM9L46s4C8p2Yb1SrgMwxhFkZfRR6RCtDewSJsbVFvtXUkpe
ngUgx/dYvlt1hI9MgIqBrcpJ1mPfvoLYG+CNEJUwyDkp2ueSLh5bkGIyGmEwV5MfiJVCypQ8keGM
dyzfut0kjICADALzzERKiSt6+mQ/W5o7pD9Z+C5j1eDA6NIVTIbU6dgJSxKHmWL7qzcz29CVuRJu
nm4OBMCDUcia1yLd1lq2nYmnIj3YloVk98rxMEd4tsjfQVyeYo5DDQbohPu0ioRxTOetmHbkDUbm
GDkWFiQYaABpCkeWILt3UgnPTc+SGdLJU9LMEyzYrifRJISRZPudkl455Tm76/UQRx9ZgpwyfhNL
fSEOKVqouAj+jpatmtx1ZlEmU/NOv4fWjSHWf5PLGwK3dUaiz6Kx6FD2xfuFqcqiEZ/D1i2mXJOa
QodHEoSXmxnbm2a+iplsDQYylyna1WgtqpGguxUhOQNfVfQY+zdJfwpd7gX3KITf0Z8Gvm8Xj7sx
8bKCLRci+k8XFesJY8oh+sVKoAZ/VkhnAL5U8M34zNq7+VRV7bHW4pMsZ1sHlv5am054ILYljgAc
ucFER4DpYHLrWuwp+lMdV38UOrGxjtiHQ+ATpJEhoE5Kb+Lo0boOx2gGyZBue+kTQxQqE8F/gcoi
V5k34x4hFaSSxM8Kq4r4Nh7ZQLB3opQZr+DL+JJ2VChrNGaseE5xjwirg2fQ31lr64rw47lAlb10
v233NhGfgs5w9UcdWZJzo9xSqq40pDqCaQlPQdUznxEsgkTMg4kPz7n7mBHacPpiA/gEhlsG7axN
4Yq04+HvkS/2YhsTn0dVKI3M74aRVMrQKmhAOTPG65zyAqqEMfIUz9zSoXrKLeaM3bWARAWTewJC
t75FjRcnp5gyVJbXzQgODmdAxk0UFlEA5hNgiL5QEneKLyoPpfenjhwEU+il+aes6gmDylLuHrFB
eLbRntGuZ93LdA2RC4cZdshm+ZbrxifpBn6h3JgGssx6YmwU9VYy4qd8sZWHWLdS8y/Aaw4SiMWi
tin8FKJ/ArauCHMm9bmDjlKjMHOeEsDyBpED/NSG1p9qZUzhSVCNRTKc0+63mBe0seZmYCFM0b/Q
ojgPXgp8twqN5oXoiFhpn8qFTa7elxPUfeacNQWqzNqf1NxXrPgDSkKfVK6mfquz4w3Ucjk8qBwy
20K92unsTi1IOFJAyThj7n40Z1QXMbYvyXAzaoJJ1GjXse9kbN6S3jGF4OiNTfUaY2ZiPtqZSRzn
RzNQ5hjOMZvCj3lk8sHka9Fdk39pzkjSbEaGxnDs+myH/FqypIvZLDfq5xYrOJVNZcD9RU0u5qQK
USc2XDAeT2IRleNVJH+mZFT9MVEcFwtC0ob+40lSPmTSpVajtQnzokZmO5tPiQUJA1XxuIxexQbd
Y/GIdQPbB2fUwYITF45QiNiqKx1m+L0KDULHrizmvoefiMq06n3I7/QIukWNx/5NbmU7X6tu6/Qi
MAp9QHgaVGCBeNqXSBUimfJxxroSBrxuWCh4EXE/W2YBsQC/lUT2BZNkSZZvxpW1ObkzRAk7AwAI
BSV23KrtkFL+QzOtwMK6DELmtW8YAjrR8GKOEuTD1BcFKiU9sQgvgo4WZuyS4kWw6BskfNZeIrYG
h86oCwpftEKCvBDjozSZNKkwHebIZzxb9wQqpSDxM5m4UPKRTgUJSN4uicjY2cvmpR8pcql2M6lw
dXsXxE9pIv5PobIp6eAhB5JwV3MqVIQYYNrtQ4MAEqKTJF2GEh46lqSf8lm94P8iA/mHPAlV7Ysu
rcWqsdRSr4r8ZSneC6uCGXsWF4/tuxqwFGWDhTAgeIM9++2iwE1jzNHNn3HjjTzfBVEag/Qqj7Re
qBjHu7ZgIqMeouWBaRCCrhMbmV3dBK0ZlYYbInjXGgkyMvstRRBuoB7f1Fjf+TRChJBcupuT06YM
zFiOWg6AU3PGtZSnHL3wXhPz0SUm+Za5T6WEbTGZeIu2I634UwrUk6ZCU04NKMcFcRvoneoZ5LBN
W5zDFO2cOOAjUW9hhLQdpOrSMK0RFMLIZhUG6bdwGaFsu5DfA6laRQxxW1p4DTFhPRSQ07VXJWI0
dGS0n4IxB6ayijh4UxyqCFap6UFgsES9TKL1Q0UDPpMhP0nXMd07cN47fGmKCL8o0m4rZLbRsBln
09Xz/rlfQML64gXtHRxkaOfw2xMCmiuUchwcB0NenlVMxWWmDFJRbePmR7Z6V2zmpqwfOsxnsvCe
LPJNH+4dZqVozDd2YdJNMRHW5k1Tt/T0fE3vLWf0dI7+oRhoxhxjw+PlZKy1Uzn7GFdaCN+HkWiW
pveXnInLuCynWs33bcNBs1xbBzRViLAITQywNskKY4UMdmN3x6QBu+ivNbszrAXSGsxGwZDkNhsM
dkGZ5eyGeIwoBbdstwn3J9QfaiMe+gYma4wFGsdZj6v3TfCuFqV5gXRmWQR1dNdp1jZqhKosxnol
z7Kj0TMEMLSDCX/E7MUUqi78REkpHSLGtu3lr+UY/JFlhPOLXp5bIcVibtd2IA6R7NNeOdFOj0nI
yFQCcAHt1WuS3eMUR1EIZdA2FkpZpyKyACIOX7KuqIMGZFPaRif6WmMTbnP5q6+iV0e92Cg96/oR
ZvNOdOdLT8XXEtGQquot7rqjoUO/DfzEiSEkWtjQXhWoAQOJgaaIeFCxO/nH0pmBKRYG1uPGRKZr
YlT0K3oSQQTsS8J6cn+2Eb29ls5HRs4xlY2LmQ/OVWykBiUDnJpSWZWBKJo4EsYLgQsz2JwOSxT5
EvcuGxceesBLoggMO/XC07KtOsQHaKnaNEJDZkXnNkMrRgCBaI4ED1cLwrVZJBcr8Go8VxpjWYmD
dYjznVJ0T2YEVW8wz06U/3ZZ54mbLmQbSsEOxyZJnIxjZ2uLsLQSgWHpi5LTzvItqoPEEO6NTIjN
ALg9q7fOEvwT53gPbz6sb/WkwExKLN8Yf0T8XFTuSIvwC3JYyH3HJEk/S1q+a1V5q4uaHdlEHL7n
8X+soQ5nPhiFuE142lK4VjPhyu5aZr5bMqxb+V1QlqQep3ORKwQnmqZ6gcIzaDhSQKjAw53tG+kt
g18F/61ppJjSH3Hmiwsgro0gaBc5idVjubErnNsY9dZhcY0sApygGpsK4V5EN2M4C55AaUy1zRBe
lF5aPx5tK91xTlxw+gj6Yw+rGK82bLLebUV+Zb9nf4Shv2wLJMK2rZ1SDhuFoXKD4QmXWKWUBoqO
OAPaxhcFtU4vJOIm6vy2DCdR4IL5TOrDUjBsg2gVAC4sIpECnH7cqzbDbOne0KoX4V40+DGVKidL
TuM8DjgPUZdruOqF6D0T1IlR86UM/c6iynBQ+CwxMnu85Wm+kFu6Pwu4DZEckubwMbm8ZUeksYl9
E7Vnzkq3/nEfBCUPhdy+DCmCavaT8E08lOJQpPxu8FtYbE7KrngX9CpF6Ylbfi7sGZUIC6aBigfZ
kgcLj3Ve15H1c2/CCSsNV6JPVBAOoQRc6/AUTOl5MdXdzM3uRdp2kEPDMBJ6Yiq+mhXHvhTzgNXc
vAWcrCkInaMcvAXpV8xEYHyp4uXNIK5EHTkA8A+h5gQ1v0bhKVX5d3gyqvmxAaYN75MujtZkkwxv
lDSjRoaqXMKBP0JLF+TPFKpXo0DJb00StQkFiE+i80EXri9PAsVUplv8apJdOGWD2yFzFSWKaLx5
ARiEU/gbhjeBjMns3wJ9FJozndSXsj4nyd5Btg/YwA20EVXIDubaGwEMZXsQVtHhRsFRwpdicYwP
ABlpZsNUuRtWPJ4MiJzxeBn78gWegrhdUM9m9gn+lDEHF8WOzHaVs/xEr9sV2WEKSVZ6F4CEXFyZ
ZzCkUOFDZHSuSZV6YI6CoWmk+vPYKltKNnPiuBwQ3KJ7IKEIcvswXozaaxpu+Gmg8ot71BKsRekP
nYXtOEmnBPf7YZrXklU/WfO0JRQJxwE4Fdi6KcYjC+5qHjH619/zCbA0jM5AWc+iXVzyvWgzhSCV
ROeVeKeG8an2IMjyEwjvQHnBtokb7ENAgCrboFPgcKMPIjRxOeXpryHTpPdQZbrmgHDdFZeEEvWU
lhReBQFXnLRhUj+p5J1idQE0IqxNaqK3dam85d2xUie3EYyRKN+TCEmZJ7navOJh1Ya7I4+eiXy8
UM8hjbmJg+4i9iEtRIQIzctyVemzmOiaBChlk6mpXB1MY1kPNJQ0iKuxpVg33b+33t2rIOFGpwcB
3tEixQyPCo4UsQmnBjrS5ai2wF0SJyyMFrjyJ6ClTiNzJYrOyuDr3GXyGlBFnubwt4Pf1yR4xSfY
NqHmEDKBZXqMNL0NEc98k0WSyiD/VC/RDD7MJwjwjRfHelLgQyuvW/sfdajYIUV/IPCDDP3G3DBl
CsiQ0HJf7u7GPx3BNBfUU/reJ2CTzfYxwi8UoIToxWOt34/NcJws1f0TNuvqifKhocd1+JYUFZFh
l4xtYIU3xEHqcJHE15kSvmtIjStwaQeEJC70zaLLWE8NWJfEB9HBs0gLSpCJjPAObNtermyaHQdJ
Tze/IEFugBxF1eAsp3JnJoROJMB5mSdRG0/NOwoKoVqSWwI99gJvFeoim6mLrH6MgH7D0davCT2z
AY/M3DH56GKvk1+M9JxaqBJsKFw6QIn1pLa3oP5VU2TjGFsU+5jSVfxDkRXIPL1hUM7/GdjFrcDC
8HLPYT91MB/CXwS/f+ex0f6OhfyW9+VHjKbQTMd/Lc5hC02C2GZt0cDJ7TfebgIWjahhhS7YQSlN
hzFOjHfLqxRCTyrBj7gGBrz+YswuqmJ7uVy7cFxugi/t2P0m73+dMGS4wAJN5V01y3hm2jfmPODB
fmOAbMIlpjDowvcaE36FgKLGGA4Csi/B9MaA7bNLumcSYbcLKU+M/cfmFDU9BwUe9CbcWo56Ef5U
7nX5vkx0D+uYxZkpcEkmhlQLhBv4qYpNcy6vRQ2UtL2rIjoT2JvDuZ9XxIGkoiN9jXD8q3X5p4TS
PMzFTu0VPC4omxaMrqcHUO/UEWHInAnxBHtKZ99Eo0J4/EY0WrGabcXpGLJHYG+CuWUfQmIOt6qM
qKZmwKPwlqq9BnKQDBwPgJAgqtimYSqpIfCnSOV5YZyC6AC0dKGuQC20rU10GHydMBuQWizoeVQ5
j8UBbmIC0lfYE9YXNqixyk5zEm/FG5h4zAW8Jg4cseOC+DJcq7B4sTAQtqsD1tIgTIjbgoTiEcPi
HFp4SgXrHOGqY3D6SGImcdbBJChtHDIcPjmFK+3Djr5q4yjDY2GyI+soHJL2MsQM3ZEk4xSyL2zj
TemL15Gsj56JehIg3h/jTUidfkIy5jGAaSmPFckUdYWgsQfM2WQ4xG3MXQc9ZrnP3HuLet3kRBy0
GONo32C6NNQxQ2XHFUQYcfQF/23YomSyeKxUwhZFpT9ooPGWsRIYVFqmWA5WJBBzPXTGpTKq61eZ
g9pwSnnVVayEIsnhOMH5c3DdtMF9WmwOWs0NWzFCpT+xsUYi6HQgxWMxy23iFB7kkOVfunxXENlA
DIO0cLUe/m+FNyBMM5Ixe4Bck4zPuLZ5M9XfiS7+LlTdEk/31povcU4qJuDcGPjBYO8MU2Y6tzWw
IZYptgsGu0wPm9Y8IbxC+df3+8TciNJlgoPIh5Nk7QjzGQOeCUEFFVdG262hNzEqDW5FicIQfxC9
x3mQHxJViAR/o1J9iTE3IMgcuiKb/4KMyySCviSWaYAbaJFvGaTzJi84BbhEah/Q74BjTVi52CQs
VC1IPCb3qBWlvL7pNlorFMkobbv3UIK/VWwDdO9IV9BYxOcZ6dKk2q9TVn0qnBYzMQbwg3vsVC2D
tF86reQsMM9BZTYQ0JiqMpGHD3AjUf9lMpNIIz85Qen1XbplH5/SeS2HMAHb0wR014QzwdPi2UlA
6fIjGpKVeAOxARlpuunZsco5f299vMnn4iOcgqsK+SiHpR0oJ7kut4vEVHY6RPr0XUw80+nDDjR8
HlDiZ0RlK/pRXECjus7IHVux7wIGqxn9j2Mz2BedKaR4zCNBVlGsMIZ2XkZkkvMAYIsRRz00P5nx
OUtQTWsyRLd8trn7sJcn0TjVhJIIoZCsIQCDPK+oLw2k5yL7jsqeFYoIjpNzVKlwNHYLCpUYmuS3
0CBTIfFoqOQ8MirLSzhsVIma8YtIYsFOeWhOBpjb1KMrNX8claGHSa4kb4rDHjTYjC9RCxPg3lAW
Bupdp11RCZCeoBqyW4Z98iJxeC3qN8Nj0qcdj/7jk5iQZzq3GmwjkBkIneVy2qdB/JWXNOpNNbk8
BWIEz3wPica8FnVVHGAi9FnzNIGUi/ZbVy8q84a+Gw/o0tyAXs3h6ED1KJS1oqkV0kRRaDBwURZs
/UjJKYgHIL6EhLQxJxiivPMhmOK7ecDBiAcuFHFnSs7i9YvKwqluYBSCVDuheG2ql2EGqGNLwdhG
HNNm6Pf2Tz2zOcKbYrOdCGajSJaFwXfjd+oJjy9o6KyxMXozoLia+IG2WrIVIUa9QqDucHIIiwGp
SyxMUCr2a93BmBOycbQvDRzklkeNFteO3pkIjfOpqWz6jjsDNyVYSG/5yoHRBGwgEJQEEnmVMyrk
DtVOiAehL/ZFUJ21kITfpw4qNZbkHV54HLIId2v2ykH6nMy70BeW+3YkzGj409csQNV2tSEs0hey
UY7+iJNAbc9FcBATSiFZFnj+XEyMyf7ulVDhMCoPIQdGwOx2v19YluJiNtDxo708nIlJEdFC0HUm
rN5Aoxiy6AzZFjbs3DmE0F5wOFk1JgB6+nAgSUSojuksMKTvz2Z9n5WXtvlo8OaMLNJxMOMqWGlG
jbiU4l/WmCcOaF84EoKudiUdIkt4d6LflCg0LosSnwHbpIDg+hdO5aLal+1Zvkia36QvAyaMYAT1
U8kOJYq3tJQZZT513MsRrzQJgPjGokE1z7yJyVmcfOvae6afedk2/pYUapNr1z9a0iDU7hwzB2x7
e+XkDojLo1i+uQhOdu31d6YKRXaVso+gP1nTkXy0dhI5ks8Fpk9Slp0ioJisUQ+VFJNgU/9MQ742
sn+KyVIfj7II2V6It+pWFYWuw4xWGqi0wHqEesmJOmJ7cp8GkLHK0zKX7xJ2LoInkAVEtS7Jk4xm
B2uRfFOPkG+L4TvDZiNvULchvTfbTZVE5wqTHT1+GC01EfEgTVwdrC77kuSTvGGlpxUu1Jh8yXZ+
CJIR1+FlpxvTvphuucPsjlB7HdYxBIvilNSW50jRhuWhWR+FFbuiwjdwmovLZ4X9WDJ20vLbmq/9
pANu3oLppGuV2zfKVScMJ+W8KBnzY4IuMweZ8EOKmSpb4A1ikJ4T0pLLMDxE/FU+ExUgxgkR4QwR
Qnv7YJDoQOetFOVePP89tbWGDd4wL8z6gIJ0+zA1QKimTlpgs3K+M60+lDFFXmB8angHzSEUatJF
VgVRha9F0OE5G7Q/OdJerXEOgTFzjM4wbAqK9w3YERyWxIQka7G2mT6X0r5kw1kgacaGBxCpLnjF
BNK6VhBOUOEhhjLbnsnrRHaUI3AN+Re0DDuAYVMbjObkHDEyja1sA2Iw4MkWEGaEhEKemmCNgSvb
TjfB4Ki6k5cMh1Yov/C4MpOmDCyxCF/lo5jjiCpdy5pnCENzuR215pB6olRPq+uIAjme361xPDZx
4NnKiPlYfFX2Spz7U06Ca5uflQjqNP0fgwM/6fSrUIqL+cIUXuO6RtliSE8zZalWKT6MG4JqTNDh
JAivnLAgEE5islOLFGlOHwYyYhgY8FpDpjGL9hZh0VJcU0h2tINtNnO3dMJsX/CqtL0KsNgxdBwi
2eOhcuisTdEPiBI6A1SgPcioLEVhYNvTSarBmCXyzAn/WCL9i+IxJy9MM3cmnm1heBBkIFKxxByZ
OevIaLtUFVfGHsHiRKwsSHYBKS6FWzjQ4qJPa0IbY9HRQ4/JlznlbAJ/jJVziaZ5IkpwpDIZjZPF
GdSMD4U7KaZyGrM6FUEj9ub4GwSw8y12L0LX3TB6ZBMyN+sh8HKKXnvyhaRYJvWsUT/zEZUAieUT
AFCNLT+WXaF0khO0Cc5HUuPyikEuAmuBLoqNttfc0jCYbziXCreYns8VhE8BGF9EqFjKAWGaSNMp
82Jj8pOi/srmT5PJObAAVScx7+mj17SPWjHfcTNSMfXthex/tH0DJo2YXpkjWjmhdsz3EZNfMZVO
qTD1kelP+SZujpUurzU1b1zvouK9mZBxC7CHA8XRMoJZoK7wVhfGz0Sg7CgTu8XcNsXkdSjWORnF
isLZQsoHvPJST5+WnUo1JC/2VhueYbVBgokYm0BYkcG7ew12d5XsLSfaDoXmh4Hip+KAA9GEuEZm
F0LhrrF2Qa9SOea0YNWC91IzXLp4fAH992rk6IR3QvrP/3bNujs0xrsTqDsZpguumRiEYCmnfg9c
VFwSILGoMIg609iM9OozRYqwdoGhJx54e9E3ClyOhlH7tcZRtNWIeYSq1mGHIWhciGIsLIxj69Z0
mKclaXepyvnWKmw00Z0XF42KoMrlc3O0yqd6INBjk2NnI04lLTxpFFoC4QtGFal3symAS9d2W7zr
abm3NXK+D+U8nWj6BLdOL07NYhO7Y3eHwTNIhvwTPxPvABwjoHCu5OKFyECki03XUYtGT8y1cS9s
yaVgH6wldWWanjrarik9CvDsdilOaWyfFjXf+YXj/ACReDQZE+W/OW71AMtQ3FFOgj/ACUX1DTht
JYSeUiM6jxn8JWc3F3MZLM3ykclP+tE5+HgAT2vRp1YtbgoejBnmSiNbG/jjvzKFY5svlF8xaFyk
V8KSGuhgk30dBphFPkdsz9C9FfgUZQeAiIG3S1R8DFPFxFffyKpFRzntdIXHrt6n2NUJSbcVd1jX
UUrgxGbVpCyP5Ao7/SNNaapCxyum+8yYxrLQCdRP4c8i9Y+F+MCcpWwh54mBVZdyhk0of476d6AV
1woLcg3HZKeOtwKjygmG67TMnSMUwjAAY8eg8zK7tyQPwBcT5yXr/xEF7cWIgSN8GWwMEqYS5vBC
5FYFrz0G3OL6FRzmY24eMkZ/4CTBuCnxFwyODg6JZR1c5Kk4mdu29fF44b/8vaxh0t44tlD1A1hC
gLXLn7nj6UVG1DYlWUL85rfJK3oikQdFF8KfmxjH5hsmzTXltcT5NklA2hXnEiNGr6iEdZHDWpym
asOq7kblYoYHo1J/Zys5dJ3+3v+UnNt8UKKZbAqO7jQhnALvl4ffmhJgRq+Er/w6llHpIYIn1oYE
Yea2FhFWs5MBLFvFayenngYaupAS1NrGq2i4Fa5kTdizBK+ulR86HWAR4lVfmg9Gtw2dYYE3CMHf
kGBwhwbNzdDBa8JkrbpZJjf8Da5ZIj0gIyTQ2pyEgm6K8YdhvFZCgkXSHxe/dbesJB2hTl/jVhhu
zHojzOOdpSBtbNqkMBU6kwIptOFxLZ4p0QrQh4ytdSrpcHPOJs1Zi+sJzxe6m4W7Y5GtTMiqsfNq
AvOyz4pLz6B1iWyMqTgh0XRR3PCmJFg4Y+XAD/3mY4iBDEQgwShp94JHktf7MPjUjXsPjULAPrb+
RRaMHIOS870ZdrrBsHGqCTYbZQInPx8Wm2ufSSsuDCOmE3SG5p0Nlf1/mn3x0uyj4DzoWDNPQGOM
e5qo9BwCHiXpN1g2gGlAtF8EpXvAQQk53ekL5F9SZscFAZ4jpuqkpBqnBV4d75ZPAyFvJV66IaaY
H6fDV6gMEqmLEzMHM+0vcpl4S/KGj95fL0XeW3/nogT1fp5RfLCbM7ZfUT3a39iAbjQoaxbIOLxK
V3ZyPyohrkpbrdpA6l4ZMn0djC9zJ352irUQ379mgCGuCc6x4CUOM1k7Z0CJlkmqinJbxQLMko0X
VTXNTVvnKGnb0HwhQrX3O+sjDzpSyJj4W+D8EglQRrobWHO4Y1A7ksa114DP60yAeyrn+yQlSKpz
dFFNvg0c7V7hNxuwjnTMhUwgHVNHeGC3G6c7jo2NXxj+0IyJBfl78OCqB7hxdbeZGAhqpsH+o8Cv
rRG7Qtne0K0tFM2JYd2dhbIOIuGiIg1ANdpgG2iV0tMSzWf2qJ0teiWj+oHsjJie+Ug4A2RFWNVG
ff1nbiLLmivZw8sS0AkY0IsjPErSdidH6cdTiTIxE8UWQC7RFAamQobsxtxPgANBpq3sByeCqkUE
XAyHPgYkNar3hOkZIb/usm+WZkNe5Nq0J9fhPamzfUzs7t/SNsJKfpWPlC6A+CTX4MyH0Tr2ymO5
omz8/yGFXxUhxfuJHC99YBKYUvMykNCxRSjeNXQHsPZ4az9BcmnCp8WAHErqLCRENrxtMT/X6iNk
Dh+bz8o4Ej21qTvgH+crj5CJHcQ1x1DBhHDPxS8ssrG39B6Y3XELhyfykre6pPtDZb2BEdGS/o+k
81huG9nC8BOhCmjkrUgwUxIpUWmDkmwROTby08/XnsWtO+UJlkmg+5w/2nCZ2OdMTBcGQoRvpi6M
ocZzWX7IX8d6QRqTwDyCdy5EH7ZPOkxSTU8cIpJVrQkU7g9jzR9zImO5+YpsbHUcIbpub70xf+K2
dHhWiUcyvC+NYA3Is83gV8Ce+p84Rt8NvpS2lNyF5roVjxKFt/2EjtOz28dyok2bMPtdNoFzCT+o
0EpncPWgIP+0e/GuaZ/tjgA5b+ct54FHEO251awq4qXsLcSOhDMgAHBV9h1uYxB6nqwOFUZB6lLI
djmwI3f6L+Kb5DaBm3HDFvJLLXAlBBcgNwTfyiJYJhVQwAJ90wrd+JKU2PSJaTsrikc3jQd9rsHF
8J3ILrAyGAXqmgp0cgMBJdG3bhL4v4muGaMiKzf0HUISpUctHViY6GDlX+rhQEBvLcCrxTbEDPWZ
W2eErwaenMp8NSiXKVBwtYhwCN8laIuWNBLl8q8uL/bdWAWKKHCZnVRMTgUTn3bpqYvq80h9QerF
1Aja66TJUd1GmMpjMa4H32Un4sCG81Hi+aIQuxfXwOscC5oXm2cvstcFyn86B82ZEjtBPg+eG7+7
++FF0r7GxgMX7bVdgXTY4TOXB8+fXqhJ+85KRIyto/FiZSJAsnltymovGIZaH+xxEMgWz2oNdxhx
TTqEUqPejFWPWeig2Lkkuzj8XVX20KRiF1ryRZrzXkns/TJjp7OePaG20czk6kt2mmd9JGwhsDdH
Kj0/1bjJg6vkyZXhr5uSorIyJ5/GCvfzqF+93gRwr991QPLJDYeVYb2m0Sbv3ZtAPcLZ0C8vQ84b
XRfLYbLhMeG+mZ6elDRYZiR7xoGjj3sUbsSpKJAc4w5EVom0dx6ADvh6iNTNuk3WWJveSp9lNnX4
5gmNGsNz5Sg3syn+anFxjVpw6pHxMWYpURd2gSQ+x2c0s22Q0BTvy/a+1DRQzJrpsefXN0ZXQHje
nhn8e8Fi1KT6wR+zXV1gJGZzSokjWK4ZrXtVTHooiqooGdFB8KF6E82xzYsUhHfwii2IJFtrbnam
G9PI1wSWPFMkNNFShXCTojLXpBkm1bIjB1ltmw1rDASwjcY5fPMbcNcE+36Sex8DffHmUpwGFr+0
np8qwO0VjHicemvuDZOc2TLHLEnhqI6pYwHRVJME0aMbi/CySozIlgF2EPeWlXbtwUYLRiKXxSXu
MGSyHcM4moZxEudSKSV84qm7Ox82k/6w8Sq4qopI1YkGeTN/q435gDahLZeTY1GkxAebQmFVoxKS
MxV4qUuKTbSLK8yERxzfXhYDXv768mvIXXVAwDoQ5MYsJDk0mBWameU+FaRrHlI0B2mbvuhe+oq9
t3Q3eZugZlWIOLoGSOI69QinXs5GHmN9WfZd5yOiIN9PSR3ooNJEEWCHD+ku9wUBYLJ+VmE2bODM
cn13zvD0OtcRXVqRyvfFrA9ejNE8suU2HxYSIgkJO0Wm4rfMra8CnWjwyLzoJXRu6QAzEr1Z3Mx6
FrsPMC1PI0Ks+zR/tS56HS6W9wL7f2JUiL8XGrBk/yg0+oIAFJycwkmS7MkmILgp0quPyH9K5ye7
K7NNZxxCSkdM97Xpp79ORAkC7XMFw9iE4atrwp3lv9nepp/RNocYOhiUQiSi0WgQELpt6TUwSafN
GAejCUuymYMPLMm0cmzvqGHuJ6qmhDpUMu+5SNn/UM2V99EhoHFW+rrHYjBgiiG0eM6Vpt6H+yGK
cpdRpDN0p8w2Toz5CziU5oHxQ8dBHzGgMuy30CQ8MT7vmko7Tgrqp6PoQXo5MrGysbB30t1SxWCZ
So1bv4Q+Q/DUovPEFJIza3QCXS5BtxgL+NWB3bT9lbbLCHxq+ugx4jD1EDT2/smwbq7OAQej5bKH
2wKEmB6Lc6t7qO7lgZw3RXATfQYmQg0ZC6AlRv7t6spkQYlBUNE/ZvG9jDAWrUp5f0+H5WdMyd/p
Se0BoEw5cbyw/am7kOoY/1eOxd8x7MhuPin8gOC+Xc/R3vvy2zDkZ284f8yaNEmjLABy0UcJ4vK7
bFlHJ8dBBLV42xbTpqDmnUdnYkNsX8s+VsJihbszKK/i/gJirByMzDwkHa1U8nAxG1QTFEcl/yOv
sCvHtyGxb9x2c/iCJBVhNJ+Wcc5q99STSQE+7of9mwVOWvqvVZw8Fe3yv0yi1neDax6a1j4gNFxr
/KAAQ6+Ga15xNWXdtozFlh1OLNhEHZBE4gs9O2ifSSLtedXDjHaGyg0yKVegBQRcdjh9Qutcz3Ug
+nu/YwVf4HsNOb/51UKdex6od7a1ioPFepzDKZu0LDs1B7CSL2DnHFQApPPkWMmxwwTsTBeuDKKt
sUBhxIr9g19ZjxtF1SBcpiGZN04ndLBlQLbiXah5e1KLf0oQSCWxc25g6ymyChqAyKzDDsHEQZb6
vgUBnT1/bRS7xGUr6t2njk17gfYoQLtxcTljSacMUwekTNodopnv3zioIJaKk2xgW6Iu83m5Ob37
POrjypmKvx36hK67yeJc+2eXauFB7mdqdmIdEsRdkTwd1BoVlLyZUXaGdVWa+BrVV9sM56UV+nry
qfUgCGYpP2eo+dD8xSjYzjcN4qR+yvAtpAUKWVxULro9jFmm/RcT9Azhrmd0vVD+E6VYzwZg/8F0
VQPb0Ubs4NqCWh77D9mIF2V8wr63JBv+ioplDJ6omyya2Oyl2UZyT4QaHW3en9S98PUzYBfthSMX
sdZI9Z1875h8xmw4EX7M+uVnFVoGsU7K8dkL31oS2kheG9mEw+a1TOqL7jRH3TOP/sixHJXWF41/
ezdDah92QSvCfOUU8adTJnuhJxQPDkx36t7GJAaChAJEjCgFMpuv25jAMVzoP2SnJTED+gfQNrbb
n+mgE51SQt+kNlUwNmuO/fDk6nxTfBgh0eHZHu4bJtLrymezcYlCmvWbiWyjXEgWAISJ+I+6IU1A
FKzJEF3xOAFnmAd9zHrUqdm3yLhVaKCDCHU7LMOBU1AUtZy18SvnedTcy6TfWGhI98OfxfHDYCrS
WR0uFCaxiba/mkR4b7MFsErhRJiNIYLlR+6P1KWHho4n58SWXIitqfYmJ8dXTrfrgnB9+B7S/ApX
HZjYumBdHogDDFI5nxaExwOsDogvjBcWBs7zYn4aueBtE8kC/DVQB5BiyFGusHmrrEDAAmh/CliJ
XQIDYLk2YrJlkqfBfCmYaqnQ1RlozeoQYo7RaIRFjWRVyanviD/AcWTF4kfa3X1yioObUSFpe+nA
hLGixRlRv1yUCtU569CNGdEcub1JuYMbU5B723Qn6qfO9j3HBW14LBoTtcH+rYZ8zDGihv9OwK+F
F5S+2LW0o1Oap5itP2SYvjopdCTSubD84s/4XLAkdjXXOyLi0LvUpBrNCyFPOZt3kinSZpVTdAA+
RFwPVgYbR9SQv1iTSUo68d9KkjzvFqQr2cQQZ3M5Ihw5ZJCeTe1/LfK3wkes2+cRyZ7NWedozlZR
20be7h1YlAEny1BVJ32VOdOn7L7J11ynvb/WRfqydKTnk0LdouPqMabUKUGvhMs/6jpZqhVxQj7x
VmReZdFLprSpoA6ymZV6qtbQpQMGTHy59wgjTEUFXYo8LToApeioWsXyUjlvBg+wNOA6RheYhvio
XNCllkwvHOgFodZqHLORZ4GTKF/iiFJYCXTa/DrmH0my8WZSE8s6MHXnEcxgxp1Kdi7qbRs9bVvy
4tu/GZ4idVOjSVjVSbhGLKtAnsiMdn1eBjQzQXR7N9sbTrgXH/CNPmX8Z8eJAF+b+y3EroIUJG3R
Ds60UpwX6KxUWuuxudjLLYr/wTxclg8Leqii/IooOOc3UMp6237TE1idLwU8Gcj7+eIBbFUTxYQC
J+L+HGbqkaD6xnNYvkUon9RDURc095ClUxV7NMdooBrs4jpx0Er7CThKVEDbmwRcwQ2C+VQ2MBbi
kNFghcKoyPOzN1ISRdrqMDMT9gQN5NRdVlgoazbCetz5xB0O4+OMoGHnNiVY4YQK5VyEcBlut2Z1
9cnzQ3HqiVPSnNKYECcCLeHafpQ1c3gL9d+4/ErZB03YklJb9aNHdmhUH0aT8ieVIr/Sa1Kj6FYx
8CzgrEqde4PloF0zKcx0W+QHtyU3JGU6XWbcSSst/WsyM+hT+6fpOL7x8U529VrSED2jOHPXKa1r
6YygOnyJYnoeZkCGdECE3z/qsEtSfCYkRan3cJllh+7/yyBJbshXIk7ZbK03j7BoHvonOTd/e79b
p+5LShRppo/Hroz2Sr5M10Fg8FNrsMQaejk+99wgJGy8aM6NPh3USJ9Nbho7d2bqwpnBKNBNXMZz
y/VA9kXJjQAcgLxwUz7zecbOdybtTRMTnjEQeJZNHxiSgaWNQPe0jd8gGIoPObDoOL2S90u0Pcoe
HjI6oZEZA/P586NeAyP442ccgjtQh6kl6YoOuaCqm105cIkP9g8x+zQo02CPedJGmcbmz+G1n8AN
kGg4YC6Di82Hl7KJ5HPkMm3FgYJ4bIpIQW+KHLibVFtyGYrop+bFQBRLGcQwk7W9rRIM6jUZ+siZ
PGdfeF2QdQd1r9VWfTAQPdNbgvdlpzP407bbGflVin8gptqOjI6jDpE9esv2S4GUhomugzHQ+sTQ
7o2/fnTFoOrJF2/0OYTPDDINmleN+VbyvvASsAOxJ5TjZVyGd061hQcOSSfFS3en4Iz7ml2yOmjI
4dQA3nVAMwpx0wd+SsZP1/40WoSjeuw/DKl2bAh7sMiHmbwnBUIrNTk/RUb3Z4hiazDvc4jEYb66
+JKpru/it842LwpLnewfqppel1ZfOcatpM6TH8sE0Xf7c7h8JxzwDRF+lUecDsWrgk1GXfvqHBxy
MHAXnaAaxmriWybvr122xzi3PvRRX4/DrdRuvCVahlkuOqgvjdOusM4Mpwi6Q357K46OkEauy2jd
WSKgVpPkCDd/LHQVed9B1xYO4DMfHP9Gv7Rb9ZP++0lqknHSVyiYfNhbNIrzmEMSlJq/4Sn3fAuK
fzpRtJZVO/UL+E4SkrCWkW0v3BEAwpBG8eKbcqRqe2cYzrrR/bTpaZCBIU5E8a70gxG7mzYNeeV4
r/s4SIeH6FHLhk2yrPLC27fVZ2dFn9lwoxisQeStaZs6h7t3/7o2yfnpPp3e1Y1XPUak607zcTZk
UC/Pi3GvZZAk3aeJ4hPF0Iq/8wpazRXyWVBnSCoQB6IlqUWsWGTNrbWtUWEp32Xg5aiSNmZ7aNL3
Ajm57dOS3du7mJwYd6zhn+R5Pox46bLq2fFeugV7gy6DKUbk1lnXhXzdKNt1xEBV+dkR8kCRxVcI
fSm4q/QZK5I9bxxUU7pAWqkeFG0/CTxgj01FCae/r8OXpBUv6PozjmW6w0ZY0IEpAdPKcvD9UxuS
/BbaR4Gme1LYcLZPqnrn2MRUakQE8lR7y7CRbn/QZn5/9ksAaU0n/xg/BD2hvXF33B+9IXW5RMjL
PZfQVTpNSosRPpCcwCSKTQKq0+eE0JFQzT1k4HbIohtkWMO+2NiBy3LP357D7FSiW7Ghm1vz1WVa
6JGUaYuAF9qp37wZSN6avjqEIWWPMZdkcz8GH/4bhyvpYm2k5ZswFH5Gkj4gRE2HIkoQMMu7N/4Z
r0pjvLhpSbIXEHBWDVsn0ddeL/5oCdZx4x4i9aT98SHzfysaSe69f+8SIlDpCyXNZO6oBdpOLVk/
1E/Cx5lnr93lNJJE3l39l9TWFQIbgNcC8hnVmysxAfVbu3ubMRGhEOJiKtZmW68nuRIMPqiPlQ2F
5id68A4uN5EYw4Pddtuhz4IFKiQr+7WTkSOUtjyO+1blKzznuHUBVpXAzcRr3+hvKer4RsEZkRuY
RbTXxUJcSrfR9mx61NGsiQ15juBorcI8jqDIefVj1wihks+69oaVNh+8ialDlp+KLUuShkfyM+vD
XYeDprC7ixM3ijM8TXic49HE6kjalPLDobwIM+1Hve2lU71aQr60M5MkcWukRCi5voPrvOxIJ0cO
HlMQXC8ALEuIepAJ77tLXWj2hNkeqzFKZWypuLRC+RMVMZkPdwOBLx91TvkUfuEcv/geD7mKFFAL
KFR+gf6itP5hI21ML0W/AV5TkJokSwTs3dxzcnMLRJoHtH4pYhpzlq/5tXHelD6+ncLbSqui5xnO
R+gBcQlvZcdu13WHUJr9ep6jUxlZ6yEFqbGILOPbZiwCQawFudHQZlSmr2etvjQ2dYcV4RyAXvGf
ifI+fFoMoRwCk3jR2gLFF8GKBEONWfVH+vpz3fERuYiHcKX3hrnP8002VJ+RZb4XJZSqRygLF1ck
A1cQOegQPd2TDctgjX6+DW9G7zAkMEgty37IykvbFzvR51fdMvdUAUNY3amzuiZT/w5ovTYTd0OB
K4JSa9USFl5CxFt1F0iU6pbx4yxrJqeoMraN6e+6GD/BwkCLnMljt0e2+a+smSwtgp5KeiduFaRa
ly9IxLa93Gvi0LE8edmtRYVRMgEMOmsF+ii+vw5sMVI0DqE7+lv1Z/L9nRY+ziVWDp44HlW+fh+J
kwX4n03pxtwWSOmlbNBVfMks+/Dx8pYYJ333Q3MEKi6u+8pqPicaaTWb4cwqzRj93XAEXHxyJvt1
pkP8b4LzSMmxSWR4QGpzwyB+mHzCUgoc/8PnxUTixlXH3pH6txb+0082Lfe8fg81+1hXm8ykJNi4
2eQae6TFT2OyL0tqG6o3WRCYJutVPgTYQZui+Ghk/45uYBBvsbkw+MPG1q8g3MJdXsZJ7r3CAL+C
X6mKcxdJJBQkHiJW4jr3LB1p24IwsduM6ccwZk8L3b6abpws1p8W82vG1+6h/yfCTCxrd3wpf8vo
e9A4Qc58A+UjfynJtIdMHbdqqbfgDpGK6PcRRw+gL4b3JCS7LSf/F+xInz0cfC7Qff/IC8K+ttVB
jzrFmtKPPPK+aJTN6u7TXFCVve0iIiBtCoK1mCvzWLPzZpZ2M/0nLN+dz0INuvwgJtScwvsqQ8iq
4lEt2Aspx+Omz+5Z22+mmX5cHYfMNu5wF/n52Vawd70dhYu89uI6EzUve+m6516iqrkCGZs2vA37
cuaFlN++U8PBzWrsUu9oqtxWBFgDElOzTtcxGl/yqxCrFbvex7nn2XsDXZmoTmiCk7on/OIHAzoE
X7Ii0EsANsTDV9PbtzFZK6iA0UdHLSZQYELPVP38ahj5xqTGPdbo2YZM0BmgGwNTAvIXELZ8WU/d
3eF3YDx1u7cSaWmDlqjt8ms/dCw8QY1ChQcmq56GqH6eIv3FIS4eSkODoV+8Z7zz3TyuMzlh+S53
lg4DklreS+KlQcLbLpOvkLHGqkQQFiSVi3LXLw5qB65xkuQb/gwYiLkKopJgKQ91sv7Ba9N3zdkE
vaswbtn61rAJqcEDgQtsWdZVRLUf11sUKktrozEsmZCFlJ00UKe1t9W88KzxCxQ8ewIsiECLA6Rp
S9DAuB0Bs+rAGs5Qhbh7iVi+jzEsjXf3VFLL8gEaBpnWAOEVbLFp/iuRZ80pIz0jFu1rLptod8ZJ
GIErgc7yWZY83/alHRIelTmQ3q3641RnwBqmlGdzboJTStaXIGhZOu4Hdg3X9wNtaHBVXDwqqP2E
hslnaQuUs6RdmP/+nkUyD/zzQAeR+sMPpG7qyVFBtZxG7U4vvvk9674iKpKYCaP/K/NvOg/K8aZR
KBeSn8pFrYeQq/q4jSPvsTOnS7JA8+rp2mIGV3v1ZB9ycz8WEBE/mmU/M2+lQH3/7MWGdtX0ZaXr
7ka2kOF6hJYg3VjEeUTa1nE5Y8ss39TFfeR6z+TnPI1XoJy3qoS1p10OgV+K2nbgnaN+ZYyeq5HE
VFbnhkEsOiRRdQF+c9Jj0RoHho9eRtfYsX9sgbujwRhU81i1hQ2eZzcuBtL05No1lHgFSaIFvJNf
ZpXTS6eqRa94YBV2oAEIgKcMdBpn2J4yBg86tlhGfsym5g/n76di3qi8ON89qvyfOasZtip0t/Ae
vEbq/13YQvRE5x5dQW4/mtOrRycRQqTRpZn65iw/bu8H5PtUfEAiqYOmKj8SAgz89G0ozD9KW+Mk
n6ieIHS64o83i8t07iHTLN425cua3YrrK47WPdHNin5pOPM40OYtDzJHX1P+DHGzFzYHt3xPFsLZ
+I8lyZOpofDQKyoV3F9+SQL28H/8S2k9XBWHgKT5UbY34FbUVMZj0nCUqsiZero6CJ6YQ0dWqjk/
FvaAhz/b625hBp712E6kPlbaqcrszdK8qJIhfeGLAZwby28wAAFdU4/QPNPT4NLUgO3ahJqaiGZP
McdLC27iXvZ3hshWjitBOTo3716dZINebnRuV5TGmHjy5appDep55Au89CbBgX0N49VWjwKBamLG
h3B2vnstPWm8clVJwhBprGBaWlmunZ5uOlSEjoF0amgOJlE6md1uDTQAcVIhyEGdiLSoNreipJA8
nTEL30e3+Hdhg6qpJVTVn40JTw77oQc/VigyQaPKBWrTQl+li+YwxdHeHplwynr4dgC3XA7RhDlR
q/V1xjUlk0+m1IggSbWmc/6OaPwsEqLpD7buMNxs5WiVFKumIMixawCj2VZbgCqaEaoJey16V6bp
OaFt+Ob/hrAxxkiw0HRhjUd1TBkZVeocHA0upV916Nc9+g2v7vEiTLANxqlwh73vxMCBEZnCQGrV
gvSqbG9eaWD4SWOJUdh9yDA+WJggoGjgiqpuCIp62SghG4CND6jObwijoSTuk/s7ieY2us9izEgA
AEHag6ThnURE1UfWmbtRfbyVAw9MQ53d8kbOYPhxufZzax3VO5M8FuBxvfpSRjmQNxYoyCPlHfYe
wvBCYNg/oa/sLhzrdunuVL/dFD25SXPwTTPokgN/hKrIt1aNrYrFlyAZMp60NfixRGvM+rqysNaH
Fay+Gy64y/QhGAmwcOkft91kb839JuFu5uOPjE+I1wALCfFcw82zMUs66YdQefvwPgCQtRhXIw4y
n+53J0SfYeBXFaRPTJ9zHx6zQg+yiDghgHYT1QaDNFsWL9P/cJB9cwbiD5pODafjTYLJdeN8cKKe
ylr0da9cmer5peatiL6UA3Ex49cssZ4i8Ti1rEnAX+S+hLW51iv6yqqzjNBguxFBJla+B/7CPhPF
3/4wPDr82MRdJuRLEV2X4JMGMJtwOcQJ4sIIkDFRf3L34hfOrge4ng24g3/QEtXevR1veTNLXoK6
AGbiD0OLLPQlo7Jr7bXiPpGPU86BN9h6YItebq7wMQei8dD1pnjozWEzsMriXrMD29afyb2Lo/41
lRG6u5xovl9JrKVffcVCaa2UJQCUQ5scMonis/rHKqxa6vBbtOLLKa5Zfxb7bNbO7As+h5/XDyeg
MpoSCsRSw4bZRA4x9+Qtmdw1w49ELMvSX0RHI+o3JijUtKDEJBGFS3RLXfqNFCdUFCn2PuHSUooR
Lr7nwLVuR8kengt/cQmr+ZILps98Cy/FzP/uE3ilDeGx5W+ODuVQI3ET6KpdnyY9YNW8IumNogu9
DgatXXhcNfzKokL8O3wMCLvzMXnXHZCrviecZHR/irDdRCGiCx5LE0OLoxZoh7woeqpaVsGRs0qn
NGfJh2uau2s4ksNY+ufQONY9rkf/5KOZlHy/hU42APknoEXeWuNYbYR2j/g+E2n+kBnw4FtL0DXZ
y2Ip4XRD6Z57dsISk317pIoK2Ds6qd4kbYty9qGnuWBYfmVOCj3/wWVm2uIB3fZa9lVJ0EitCy/L
kt/80AyyxnnkFCmRmPlevfZqgeCA65k5Oqnv6axA/9/S+xUcMGnRWgjYyAspp+vMQynx1JcUOFmY
QrX6oM+UGh0sgzgOx8TgnpxRftFghEbbzeO1L9+ZqRBH8QaTWG90v5zURN4hhG/RKAJK84pskThm
Y6NmOQTfCG9XeV7uuQNdTTx5VEBaeEwQ+YHmomYu2ltB1MEkuFH4GYqYXNEcKYDYhGpH7YhYQ2fs
02PMHNjPw8YIP5bw6FuHDEJ1dG3OtcdR/NJJnBNiH1pMcSssW5Kd2sM0MsfPCqUu4xb2x9qWIGuu
lSCjfBQAx+rOdQqea7TUdUlijaFAnAmhtlEF0o+ZtUhyvCmYiLiItWfER4ttvtLwmcJFTmW08yB9
TfdTSO+vmkAZ+xZQy7g9LUm6nyeBbvymI4h12JrMcGthQwCdqSzxwyDrwzVNNfiTaQQCH3WXxGv1
cfr8mCn4agcdJk2BWxzNydgj+UJhD4qglYGEQJ0NdmeVCmQ7byouVcUETpx2jO1192Kq1BMVA+qu
Wy/a8JfKLGSm+H6UMGot77n84PvMFqK+K1ZAwxjep/lPnl9sRxz/TXRhe2aEVARhSqEX4zjZQvsw
Poz1yCD0CQilftyY/1XRr+EcNARDYQ4IWIOk3ngEOB10+7mb3HMU+iRQHPjlYbqaiQHXGe6SQi1i
DJpzqsMDwwO5t2KiLabyN45zG7utIpfUz93HVM5KvjFc20u05sDFMI3ZBZcQ+h+MKkNBaDANlxrG
rNl8K1F/RSXyFNlgqWuxPk75uYfJiQhJFwe/1N9FF4KHt0FFIJVhUBrT2iB5/mqB5eGpUqaBHF36
Qg9gzg0gJ/4xhxBvtEKJ127GXDzU9ZOKGszIKeQP4qzd6r0wVHxPgThzj5fBt1lVtCtD85EPcu6D
6pc/4uxOFIkYFC2zNUEIOTI/6At8bb4dtWNuOPSZT4cQPkTBawpmSxh7zLnay/Kjo6+Gq1td9Ur2
QFH8Sk0qHkYkYq+HFpULAV2DjluW4CcAE0bhHqURYxe5dWDOsxKzZL9I0JP+4izI7sgTJzVkckjd
yu01IXzrhiSQImsuZjvscAiavMZTtZys2jjjW9upr0KN+WZu3uzIvRLwgBihOaE9Iv+rvOm6gVeE
9679ndE7KfNY+8vvaWekcdFxP/0SL6ju3Dq+zCyBaq6fZ8R/4J7RDTk7nwTTG8rviSDTBl2r+qHH
YfxGOK5CZcZBOzFuqLq+wSSf2tzEmoGl4UsZ3FBLKBTRVRl0C2fAOO1UKId2x7BuVdWhQvafKjcx
GPJUbaPy5pQIVTmp0t/Gsj5VkkLV33ELQEjghU/fIELRmzOE8RAXBKuDM/BLjrpU4RGqYCnMbeip
l/U29CxKMary+LHgPss5EdsqIu3JW/UTSZnp2xohKyGMN0QtorzPrXmKSM/8bmx7o2vQQhnosDxM
OaIHBGEWEf7LTHt7K59LViDJWcX4oDwG05g9ZvaTkttz6lX2HmtGNbzxHSghr6mhEayfJjVElcI4
GZxYJkqxBa6LQWKs2JUZiZnwCNXl7ozJ6f+n5ykwpzpE9Tj1ckra8mHQ8BmC/fZs+wv5srYNumPt
O+eijtMSnIAAvPKl9VL8f/bB4POIlbTO1j9b0dxHIbZVFb72NTT6YgaWgf1QjWLxReZUWPjwT8RN
8ZNxUVUFoI9NygLgUjtuSzdezY0kN9rZ9Oa5LSFkql+4pdJyn9Ls6kpg3eit1V5DPhoDwW8CDDwT
kpu84fFBbIGhwarQgIaBw6uE2e+BHZrkDa4e1AshMz9cHF9Nv7XcXWJol7p4niBhc4buaXbOhu3/
RD4P+TlHYveAYnaVEzfcUbbp2uuu6CDJ6AXOdG7l8VJ2zHdrOY8rG5YZLs9xL3mHtCu2VdCru537
rYxqmgmvPKT0F/GEY0OPyBKOnK1d298aZpPGbx4pbNUqVGrxKoqh+NQjmaqWcRwlfFKtxFmb5PtO
ucpafq7Kb9d3lMBr9fOSE/OrEcvDLdkA0HZJ+NP2Ku7Fk0He+4C7PJNImrhhh6TfzwpIiD/jjsW7
TejSod5++WMoOFNPFSUBeyHS6G9tdI9TRpFL9Z3DlCcL1zgxNE17YzxUz1X92UP+dIhFbI5R0s40
4hmBdWivP7vWh+d3qzB5Q7LuJc3r1DfricyO0CYJpgGmVOO/vETTRXOr/YQojQgEFGE2JXUWT2yM
Fu8cC6Afv5qpd8jDAz6PTe+5T3HUvNdmu5/FhLmGGJVs45piNYAba6OFN3474vPzi2cBBIsaALEd
SykfWsKOHso1KBGTVw7SB1/QB1rSfmizuFqu8ZJliLuFRRCoBVc+aBNi5WbtCCBuXlcJQYcP6s/Y
GkGXh6+t7RPl5K9qojW4v986gl0oB4yarZ9h9MhtIggHUN4dbRusxzBZyG/koRCoypkxRFHvfSWa
+UbugEOW3q9BC7z7kF5HZ3ioIFdsA3NPiJQPHiSokpBrZpM0b5E4uwQsLZF+aLujiLhpnmou/ALi
aOTjtlCV3WOY2y6irxaVS+ddxTlvLyiG+AdmiRQGBWJYd+8Nfd7+vhVbf1oOOiJH3VC4JucLLYty
PKds9qR+bOxpPKRy3NEGeio4B3Lyszt2A71zTgOnc7EkP77Gm9BPLTpqWl6y6ifTSAZITQqxovGj
06fzPCQBF0KJVYz5cMfSyjZg4nMccdYU0WnuIoB2eWyaR2chNqD4I5olEDg/tdb7UAeB+9UDDdi2
QX4jN/BE8ToP6s6jRYDD3aW/PIT89Quieeq3WEXGzt9Dvs96RN76o/dv1seaRvzOCFI7B53N0ajg
7rFOt0SQKOdCH+Wbpf8gWkk9PWGJ49F/ABQzqYnNXW9TJ/OzZp9FrB3N3j2HZGwMcmfEOV1dTfUS
iWNo2dtqPLaSf7/mLgVQIUewdyn2xOahZLhdix9xxtue+vN2jPtjL80LcKuCIav4SSPHnk2HWQeG
l8x8vHKwrtHtJgrKXHG4jQLrWr9tJSHrmnFwzOGR0RJrr/Pj+af+6o/0mttQQ7HE/EwoZYQt72ng
xVVy1xQJS4Pct8v1TR496nMOQeQ9Fbgt+M2Nxsf2ILZTzjIHPB3/uX7ouiBcAAdwfEhqTO3TSfn5
u1Q/zH199wfKn6X8qDTsxUpWxSBoyZioX5IB1aw5bKfR2cydPJneQFfFPmHnVbEKqkUWDv9LFtOq
m8UxErCb1rwmw/FTEuHhIlSpvF9v18MCDniQ2/KA29Hm8VUavzozN714cycU1u01ys0X3y32yjJU
8bS0GsMtKMzkvxYSjRjoI5FcRyWpUwP00oeX/2g6r93WkW2LfhEB5vAqUaJEZduSwwthb9vMOfPr
e5SBBi7O7dPHe1tiqFq11pxjxsqPodHwjXCESj8KQsbuN0B5UKBZsNVXs+NEXTjys26lh870KzBr
1lnqH2aPGX/Tle50q48h009gmmtjU1xCejYHufV7zwRWtkqODnJHRNQPbRdzx/tbArXaeinSN2sz
kgM/7FIy00krGlxAfz0tHgCqTDdcRqoc+jukSu1KdzmwlulWw93TumR8FFcirXGVQjPWh+dWeZ7f
rU28t+MnI/MZk81EBtCVc4EQMQ/CpeDAzPCRG+sV9AqewFWwF+5nNCct8vK9o94UXIZ7VGkH+1f+
rYEc9l6v7JPAW15Sz75IHu+x5utuC/xSXoUnozmIGZC0s0M/QnrgOiS10hIHoAh8OHoUv9EZpg06
e6SQy1PTPsV7jluMwKrd3Lm4TUseAaKtyOQpsUBsovMQ3cDlhgR8EszDkQw6hztfC8tvbDzbq7o+
1HDTlZeKHhaajn4FFqVFdMs0I/Aq7YqMRiZb0nC5DfQVLy3mPMTX8s7u/EV9R1NAZCktF52+wbpy
Ns09vqTjVvlhAGtuo/BCFKc0YULCamZKXjjgnHmHgwZNl88K2hM93kejnPUHKUBYU2DdFjQPL8QH
a+kLiAkCTXGK5LeRgOJVeg7PdKyIqSq2+kehrdFEpzuUE3y2sjryvbnbmMNTyV+4rvYeUomWMiCk
8lwxf9dWw06jb7vQwL9J+Iv0rQCSssbjOcU6YBHahxorgu9MpjVFnos4qTgjcUISw+Gq3mvZK9mZ
OXAcsul4rqzqVX/Razc11robfcE1IgGOh855Qo+STMegey9qDwSICD8SXhXqz207Uo95dI3MGLEM
jSD4ldTmO3O4OagUBo5lLu+cUm0iprS7im4KI3OKsdCt37RD9t57YOlGCeH4akTf7qa37lXH67lD
UoGpkgPqNuIUTzuLx/yj2SfvVPMUQRlzkQOGM/W9g+h96f+hEgDc+KF/p17oy+/MX3CVYVagUI3V
LVeP4Q+/fqQfC+DFze1d25wcCRkOYoqtGazLr6lfKe8abEmG9iO11Ib2qazuClatLzaPQcTYjM/q
tuJN5gklL4rfEoxeaT/MPS9/V+wQB0gcCYcXBCKDjXGM+ciLhIIUtwPefW4kExnOyxFpjv2/JHcV
wIFb5Sn3w93UuOL8vl1e+LRogVpaTp+OIv4l+rNDsE8A5FOWENnIDupzjNN2QjKQr2HjvYj3BZWK
Ln6Ei8nTjma2eMeRygNYg3b45EJLVB/ans+gkSkg1CLbBXII39WLy62hbOBpNNolKLZBvDE2lf1c
/DKEKdKdofjgulDLmGRtsVm69IUWc6X5vLHBd3FxGJ9y9fJt4Ktcnfkdvv34rhkIttfzeFOYYB6S
ADDjlvcm7t95vsUkVz1oh+J7oLmi+DZ+MVr1lD/gKU2XZHUvvCUt5qJDTuJyjLgT39JzfdQDX58H
D0RTKtYb07iG6Xkq0fCBP97G4S4ZzkW8tb5oWTEsOGgx9QQc2rc5egzVc649QYGymEkExGtl7blG
BDldURcWs2t8KNa5wXBQ0pS9hvOVkrLdytN5YUxMnixdWL4ZT1uGYtvlTK2jQmHevQFRyrgw29iW
R+dRLzktP9Fgd04oH0J908i3fL5m0yWQboo4MMMF057C8XXUniTrWR6e+c+KtB6YOv19tC+cBxEc
xMfSugfDa1U+EuWFfiVuSeIfGX5BKEFk1t/5EFiER7df4LWw2+M4uKcSh0cY2v1AxseDUDeIOSxU
i8W+t8Z3w1bCez7zym9G/Zqqz2n+tDB10lwNf715s3nC5g3EDPKbAwj7CSWgP1HNEiq9JP7wq/ls
au2RfcTa5Kf8aaC2Cb3Aq1PX6R9xSfv3rZ7eIusd9UXF5eD+PqOdYvhZ6J5tbkL1VWVFlrdcsUw6
shcNG/uZd9NoD5wYGUSLtzlRMUSutEMZ+Xa5pUVtKXfwQzFjlPkr9ix1T+wE3ls1ET9NKRbseTGB
MHxr21aGVekK19UhPi1ezWKou9bWeNt7OQug4q044VCYgLMJgkvzydxf89tt88WLzd+UgtiIQCB6
MgQENlzOJ2BdLz+1um3KfcczHrhqsbZ0v6u8OPGmQ8u046Q4WyaDKoptidgVN77lxH+QY7xH7QbP
NEy/1FR2WUxn8ltrKiIo3uHF0D6y/qeUxCob2o9O+fTayW8TVv1l/IZGlC4eTC3shewp6k/hbIcd
v5P3uYXq58HoZtZL35cV16n86JWzYflGidfsYBx0HOuxJ78ujMRJpugx0q6qTcUKWK7MF1vas/Rr
xc4stuEJuuTs/jMAo9757eM1f+ub/fBL7D2xFxFYHzwmwc5GUUwG18rYoaJ8cOSHlPeSE6Zcnag7
aDEWhBpA3tsp/mjtKDIUb4DCAIJucat0jbv9C8hOcVFeRig5GGtBKm3DHWVHvDMOrF0m3c/d0B2q
gVn8dsbppIAE9+PiM3iJ0lvxigmQDwSGT4IMdVaeslcJ5VdAixON0K4G7o244MGTHvbvsWfoH0Ox
K53fyETevupKfyF6C/tbvXrRbjV4pOiHk//QriHuh/FK/Ubra3/PKPtRYO6iV74br2aquM6Jxi0+
WJhdyjaU9swZuLDzjksJW0d+w27CngsACdnOydhgScWICBLz3hbwn9Zyv+mztf6CynsVqis66Zm9
ZUDbi7uI3/Gk8UxqEEkUzNNIvNYXVhCmXQ4zJhKKCIGA5cyQe9P5huynRGFLRzwfzIGQVNIkoKIr
JYtWNOea44QHQ+ySbH5wpJClZIY3lbvpUCf/JmLjlbU97JChQSNylA3rcZo8SCUwrsi1AwOUzQ4I
b7IdGbbzGlKI3Fg/sl82ssTZhh85zDl7lbxTzJyCva27kJRjN3lDNF28W5cRa+9Lx8FvtRBhhiyZ
vYy26bijOiyYhk3GhVk3v9W+2tJO5p2Z/YSWJkOHr+K72VuXZuJF3RK50xlnYqfX6rnbF/1GxuOF
YBEQn5gjxOkh0/HSMSFwjWBN+gRTd0j2hX1D0z8j1O9ddkVbOfTQnFYDI6pyl88+tSlwVkrT/trt
2JdySNmpyzMx0V/HwLEtvgL7McCd/Jo07Ci0cFAJk4UEUstFRsdRNuESv9pkllP37QcP+jUmDIR/
TwwO9L8yt/rqenjhK5YQq9+yeRvTMQYMsqlYVnS3PBkVx1TuiFk8EYQnE8VSuez7mUnknBtt+xEK
6JqN/5sSmJMelXm8qmj1f8rv7ZYibyYxUXHtb9a/tr8w8wh8orakHW+UUe50vt162MceH4H+SQ21
zONhZ8TBH7V88r3oEJWe2t5UWr7ymWKw+XyPzsXXsqrx5e6s5gVyiNvxmmMoRcDCHLZe0fTL6aW+
E9za0DKiv7EOVMjfvI4eanjC5eaXXeKbG4Z3FohuZkGErq3Ztp1LHnrsGaOxyfGbRKeoRYyIX/tK
BXSQ5ZPEe8QJr7F3oA2Uzq9tV10D5qnf0dZw9K6euWrliogIcY8QTO44ISA0Gml18+K7wzE8z/Wz
8S36wxzZkAuqR+W7jC86KOLf7J3ZLvB/HqOzWd6XQ+/Ffkh7aVW8chm9/LO1XPu3eCcl6Ht64ovl
R1aAxefww4r51X8y7bI5kpKxCWLXs/Qtq3jiqZNHfRvurAv7y0F/l22ON4Z2ifCXEqjUwoDZlaQd
gX+gp3SItJ32ob6HfgUM3IeBItNt36FH4gTAoA4gl7rJ7U0XvPB0VVhEqWkGAtbey/mttx/8AzHz
KWk85V1By49Xrrso6ZuhfFqcjHvsDbhDNaSXfkXC+BvCUgcKmYX51S9ezUv8rfjwfBPdo6piFwnM
jfRDqazvFpmJ1g4phbwpcq/iIWEyW4otmjMAa16N4OrcF/dewY1GoB+UEmpsRJcst2B5re3IgwKT
kQC7z2E8ah9BeGcGhrMiKkEEPebiXuykiJ84cLYpvmZ6ccjrA+okFje1PxE8OAOuOWgzN/hUpbfg
u40fY/xA0+Eupc+F1tOvTP1cwveowtx5dpTPxroN6icb4Jwc0BUk7YF/OWqvXfgecJB/SiEEEVyH
ZXfPzhgdeF+xyuY0MQjJxmtFTRNE12Z6GrhjhGWg236xlVfhFjdRsnFiYry0gzYSdZ9QsTUMC5vo
M3twNquitdYcq+5Tr05StmnoKwdbgkmyFrfvxg4uWG3w11cvo7XPGyIxV9oDNMV0HCSCUlYBsi/D
H6jgy/uw7bgA+EiACzUIuVLovJXWvwWSpaB06rajcuiWfwBVhJTTRNdYVh9Td2Zi1uMxJi/IQsks
XekIFQzQRXfa3qNJF4Nd/hAiccySUC9p0EY4siQI8fGppZ8qyS9iRAJaMZ8Ivn1tUr+c8ahUPJQf
qNHW9Fo4k2IfadZiCpbiqHFAOed04kGTMoSceYH4JyYL+F16TuLCKhefS9yyxSPFz4RpRzAPBjvx
Ryp8MUFleohBSAwjJJoA4v/ddTB0IQJ1YXyPHWfNjBfuH+YgcKWo68ibtUUSrIDWAjud6QDoKCYF
+YqprAUDX+e8NqS7po+fmNgJExoaYr4bbTp+F1QTTbZQvDC7GEgDzny236JHRyFMCLPXG2y1/PbJ
Y9Ao7Kt0Iwz8JKRWIYfJ07UeuAOOOOHqZHgFWgU58EuFVwc4va1+LMk7tRxh0PKDQTJfqcHxHD+k
/qzE7znd9YJ9wUE6xqeV5es/y34dghcus5P/1NkTexkyccSPmCRFfyyhc4yomQbbAoCVsZnN39pz
ABD+RgfUH71xq3ruM87h8pb0R9xn3Wi5CppsVb1xCxrzlqTE9zEzLdXKa1OymGiEFfg2alIN5GHK
1rVDXA2lT1L9Ftl51vdDia7aVk6o1by+M6hsrZWGYYYLqjEdmzCTyMTbIcWCLJR86DmS8Zg0o7vT
/04Mlo3BQdlEZh+mSSU4PI0slQJ4Ey4Vkb7OPuJAjupM5eWRW+eeJTqWFA6RTewBSTMFPg6/4pBf
sjIEO8GCyKCqUu5AElix/uz3Sn4id5luWdiCmJ3gY9q/wo7M3uIghwFBaY/w8O5SSBwStQkPB87F
EXvKD41SxoUMHLF/6RJNcbp4Ia0PaTOMH6ahXlM2gDlTN2LyK2cMBznsci7UiTMsHO3v65eNc1+I
3VGc89//ZO8Lbq5F0KCWu9xFndSixPDzzrVhiY8KssBgnaFC0mo8W4hrKMeEUDy+8dzUFLrqRXCX
zf5mc7STP7GaWtS/lnWLePp4RoVwELN/0GPTw/MVZo+ZodWCzDHeqMEJbQrKNe6AhEloToxHQzzh
YuWM33h7JnPP9/4bzTHD4loIFQFOh4FLzePV1+0OxwM+Mu6GK4zEJB7W0oh2H1FdtFax4w2/sF6E
sJWUs3VVj2ch22sJPOVPYcv3RLKmmEgJSTvycLKsJnTQeXkIhUgaHTXgI1yHdIjkhi3H8etR30co
JzrndyieIjz2ZfPsTNO/MVqeQgRRlTpQjSmMZEw/N8OtgjpDolLtSv1WkNhiTsJfRAVjF6fQ6Nwo
ibeMlBOathNiMAYP58HqnyuwMEIHqiAuqhf5X0qDtwhVqProaCKzfxa+WF1lUoKcEWkzF4IhnPh2
IsHUou6rfkTerw2OHoXeqpLjo1AIinF4Ca1b0DkszPRS6qXZ3ZryN4uUrop4uBDRm90TXCybCM7j
2C1ydd3zgSdGnBh6lxQudpXAsyJt/W1pks8xYWIT2j0ZBYyWZ45CmA843eYEw2Z3s6uvbdy84th9
bSPtECJAGqX8oOfWWxgduYF1ALoQwCZNb+kgSSB0RcLW1Kwzcg3MDt0P4J+C54kZoZARNI3mCSRS
TB0c/JSgKVO1hCCM/Jc3TRMDXgZmti17mqFsHQvfuUQtQDpoZ++FgA4M0jjDyGBZV6EYGR8WqiUR
NyzkDzYMcgP+Bnz4j4qgNoJoXJw4u6jorwtO6XJGaqMGoKRvY7ic1aXCt9fkKNZSv0nHTxPs3Mwg
h1MFIx2zkPf63wY0YQJP0eZmtBnJpLhYPZtB3uDUa2nNDMHNiRB/lj822rskiW+FyBuzxTh2DCxs
3ikPAroGdC5OGV5UpBQZ22wRfsiMUWfcNBGy6cG0t2K5EXgXuafCkW9JWVzUYitUQsiLhFw+od5F
Islua/IyC4KAQicO8k3eWeQH1W5xV4P31BTyObKUxX4sEg1KsuEypzmzCsXEwYi7UUFMhYSwTeGy
BEyoA9DevPEhR7XUAKkpTKxkK7f3mN1mJNt100z5s3Af/QFW5WqN6x39Rk+UDENxeFZdfsoMeSdE
EqE17wXPSKqPNj+xcGG4ORRCi0Kjlk9eysUfd6qLi1004oZHPBLrox8/F+Un/lCMToyqxRMvfASq
xEQ7nhg0wALBUyO87F0TfNdS+NXw33MOd6aO0zd90Xi4OuZOvMigdFLz15Krd5WmYTluJkIwhJ5s
UJS9wWVoTBJRbJrBbekWdfgzIldpEIiJJyvHtJKxBtRO6xHWU8W9p7XPVfGmJ/8a6aBjGa+GXxs5
ioTaFR0qucAy5g82/YgKRzw3iBsv8UDRDU5aqWu6IJonyCN1/CsIAdLDEBN3flDw1HEMqAgsNKvB
BalijNd8Xl7OGbekshgKMSsyhq3MPFxQPtj+bIIO/lRr9s0QoCZ0ZjAEDP0yoGoTP6NNjof8dMqR
dUGbRf6C70rcP56fChO/pmpblJIF4c/h1B2i6eQ4yafQFdNfn+8xQhA2SWePWKcjSkNAFIb6Z6Sz
oPOK2SUPgtPQdNg5ZnDUAU6odcz0G7TmdJMdpHnBfkSoiiGfPyZWJrQWYpHjU5TmXUCEVEaDrPvU
e5Q+FGuSpnxo6g3TuxsaBRNk0tFuwVQIHoHRbe3G2goJkiBzjgiPBHHI0JhNs7bjlEVmHeLClQSV
GSHHtTc8A1S7iuG57q196gzqCms+OKMSXxTg2Bod7MzrZUwp/xL50ZKUd2IiFzwi+bXXvxRt3hjG
tR5Zv7TXkX5VFQvn0CNjjuLQDpeyedtm0m4aPiPTfomXwVsGXJg5+WBth8wkz3EfkfKVmuvBCqmT
A8YJ40kfcuhozkrv5xNENSRcSNbm0B3TLfAIcOgYeJiHoVqg9pFjIgAFVIjpaEjOjhQEnxpT0kaW
CPKKoRfK+dWZ5Rv2EYbNRNYoKFjxE5QJuSf5PWIoGYuFPCI+5DWex0POBZiccptlD4MHOO9/9Vyx
sFlqa2Z2Ogx5hsx5b3zU4OOpX1u8gsLVQvBR0MAIHOWjCGq3M9PGdtlsc1aZGFv+NIAZXmDmk/Vs
LEdj4osNftJ164a6tOaZA93mmgX9UNpvYR6igNM30VuX4FvnyA4J3gjqY9MfMgT9lNS23B6ZJzNg
4M1NCYAwu/y5g3WPSK15EmNeHZijldFQXn4mNqYBNZc1hpiUqquoVrQ43Zlsz2r1NEk0UApAjQVp
nJjRjH1qE+aO1CzMGEgwIZ4QOVVd+i3R5l4a6B44f6Gt7CpjPFrgXjJLvk4A7haaYhVQZkF1KYyJ
eiZww/DfMCXPvC4hsxvUzUS7cGT4Udr7oGHHW/o9eQ/MzJURloLUbhDPsaqCJE1kZ6PUgE1nkY+M
5HCO2W0S9VpZzZlDBzPRYPHV4EVX2IawrHg5w9+sLH+WvBK2xJVZjmydbbsx2ru8/FQoL019+sgh
OtNg7a+CHWXM5XNHuy1ZjogfcckDgFSxEQCOEBZI0+pgj1jtnVq3YK7QMA8U181Qiw91KL7LyD7M
ZDUWKsejdA9R76ZEDDHT6aWGuma38GOBuQskM6il0EL3xHVLuGZYcZREoX0I2M0ihga9XkJ126X9
hYOdOHNlTA1Czl2oetbi/JPU2Sl8GbhllXKT6/kIFUekbuJTWLMncFFpnaNbnRaOdGLYJR0K9b3i
7L5U8VaY3xQSCPtUIjKg9pKUapwuQ7yc4bNuwpdASU6hqfmNQncxJzACqmlsjv8ErLiXP6exO8rJ
Qot6ieCawiHsJvgUCgMMo3YYUePKC9+aEee83jyLqESr+U7mzzwpQn4e995S4zFPULDgcR1H6VXI
NsVSxkoef8ehef1TErJN6ZZ8rFkVGkH7GOWneGQK1jbZjz1bJzsfnvLWPOhdn69ARsTysWqlg6H1
l1EHPZGFyk5z6MTa8k4eQiI7KI6caafE5kkkikkKVXqHoimcvvKqferV9FB19jUqRIdm3vQErqgT
i57WBucc3GOqpsx3OjhtNQiFRxPH/0r41pMTkypVP9ScvYptuE2Bm6dA8dtC+axauEuLml1QZ5Hi
ZFdnuT1YmLdGecFWZ98rexO2EToXiglqtJY8CmIxwkuUyZg35eASReORymxvsHx0oeBSZmdz/nY6
PElqti/ouUZtde77FJnSeNem+RIsErI/dqBJes27/aj3Z4GEEAYVZczf0tgdFOCKDOji2DxjpDui
4fe1YUJvr6/WIxfCwIiOzmJai8spdJs566+EldAu3BrJjgYBQa3UTfrd0qRkl8qSGUYJwMUUyf2s
479HNIGPpyZpROBppUHZccgDpqnLgKXUCtNPd4tVg/bTxzIan2ZHDZeFl7QfCNOSPAq40cBDS7mQ
aVu5Vne5VrzJScfTxUG86sgkookzO4ehD84R7i4B66mAZ+QU1qRxLSB+zDjZLgBiBx1AjC5BJWgw
ujm/vej+q/emD2gIAx42J+I2k+/hmDbLQ6p+2jo4KLmztmPKojI4yJCopTb1xaE5Y8TRJYZrBtIu
xCu1xPofySaRnzMyhgwWBlGStyR4DHV4sITng8PcQBVGbqvPMa9382naljX4IW364f+GaVwrrXya
J2Y5nCBUYbogj0LjwoYKzkZHP5hkWyQVRiFTfnS5vJtSunrVQjIRObEOI6KSQTVrfRkL7/VTrWUX
S1Xgk9Znm7CYqcMyqoG3GvNnOYk3BF9jvqjkl3p+DxMkXxkDErg1Hd5XVa62TfioVVKjeSCsnIih
kUxPk+czR2Y136uJc4tmfuR6stcGYMvVwNaxXIzA+Cd3DHnUw7SzEVMFUftuNOZ3llSbjhdDKh1M
tsaTaF+Z6I3QPnaCaKlnf7sQ5AjHfFBbDQSNVsgjIXyXPOXij/70ofaPppZlFdwxHJ01F4yzZrUs
B4VRf9OiOzA/evVcL/0moWzpaCWqEhzDCHa38iQVC3Tg6amIiRGUqMfLsL2Z4fzaaJxUK7uiR6hu
Z2vYjnX3as2k4qltwySJKYa+i9FWy5qF5hVYBbE9jpc6BO0aIs2z0XamgymxgPvRw89hdNAzVpGE
z1xUoRaSzJT3uMOaIjTZ2JuiMv8QMSaE2EpXuaW9LtgcZTnehQhcUucNrSwLmKKqgoAs3Ij1vUwM
fFUfiGYn+ZYS5BmRD8nP7EUxKfZZg9pVKKxEZoT467LBuEUA0lI012QIgzFPU7g/PyUWOQFPR3i3
5lTjhM5z20uwWGGzWuo1oClFcvRfW0GWnyeCsTdNLnwbiZcxrGIaSNDfdEpf+4xIOHQ/kaWBIm//
WL5DSZueM4JYsNRl8ewuvzYR3KB+Y2Ua0ox9V0+PiVplKeFMjz8zKNNZwUWTAjbQu+Badv1Hao87
aaKbF98arSGKqYrOKRtOpYUug++MN6yBVmTaT5oeHIe6fzKhEZc5Z4VFOThtdcwxrhvV8pJL1o9i
9e5YxvskBshJzorg4iYUNxXYoYReU65STBftU5fpZ6d4lYbqNgA3wlpOE7MkX8e07WOeJfSzUwRd
Oa2aamaEQyS3Q2hvi2sJOGSIUbm6Cm5wXsX72K4PSRZsokaEXWMYJ7QNeWpH9wNXcaApxzGcn9uE
A9sw+XL0WRK2ZC2nFkPuSi0EN6L1h/LRiW7ZULpjh0qm/zIY82Zm8S83nFVp6RsTTo/Tb9uW0XNf
PcmB8of3m8xmX1okMkjxpeMQVyDBUAP9HoXdeuY6KsVv3yI4z3FHC6Fyi0DfWqmMSTEKH3RZfZUQ
dQu0VKkWboPSpEs2ic54g/AmAjLh53Y30S6jbo1ErxEZ7KyzVaHQ0mlCWxgYW2ZQhGkJyaui/9A+
77H59rKfK9VxKWgzBco6U38jeMPEdjeyOOvArU0vrb2GCnJyCntXjvQ3s+lz6p1tU5fIsCeYFNmr
ksV7gI3oUnC1ZTZlShLDc+y0Dlkcb5oEoDLMPqEdO1qxGR1qcB12X/mhDZkPW2wVQd4Sn2ykmQZR
fiOp4gI213HpjnhIPMNuvnEEeCyLRC2Ypnmuqn5eoT+8qWX2Noo2DXb9oqWip+/bUnqGS/riKFLk
TvBUB7KHIvK9bPLutfQa0HiJSuKXZ+UUK4Fbtt8GaTHCbWz3tP+Tw1xoz0Es+ouEY2g9ASPNoVKd
d8gDHIFo1Hbkl7ahN8bXLDJ+rRHykcLolf5AbsGKb5/zJgLtlp5iC8kyeteIWURMropSdXt57j+R
Mm8BuT47tg5mddwFIxUScRjiXixDeSHe6CotEiQ3v6H9TOXrcIOzHuFPk156ZpMIcBu0S4E/hlQ+
y51jfawCIwVl1zTtWyTmltigQx2VJ+uOEQQra37tMjKWhuxpocPHCEn+FqjxpofLV4VXcZTjBCWs
EHgp/HTEnmHxZtIOECe8gs1c5egaYMNz1OGYLdErcYPbzPhVmpcFblBm6KfJSE7mnHwtAQBn2nym
wfsum54I0BX8U9N8NsPqFbzvQ/zlBV16IRguRocVpNlmcUgBVQmnKwo95gYtESjoR/mRDEWlBXcV
e13KJicugLqR2DAkRz7Ok+UjgIik/p/hZJ9RbR7SpPsaWZ5jhtxL+CgBr+IDdkUa1gyzxqlIWsUj
MAaHnBae2LDTFNgY9ml0xpxQlBxmiIbFX99OVfBqAA5Ewn3h4X5myhyo5ikrbcRtrmIV+4wU2sUB
OTsVhjd05UXt+ZnMrwl4ruNbCnqF5cUO65e4kvwsltc1PfOIknQgcHXqffHOVchq2ijYhr4IiaGr
FwLTbQnRNrINR8FmCC4CqBvgoo4oFzu2flq1tH201xhPbP6IkUazGHAwipyXSWcOxo/GnI0SDnpp
ti+z8AEo7DmOlB9RZoRDh8DjGhCJmTgBuChzh0kBJanwTyPiAz1t4AQT+mPWDPArNI1qhcgA2hTj
qaUqkfCk4XGlDXJY8ubMDIl+poaKHgNlK4zWI22pFic4zJniJCcPZp1ydtBBs3do2Xhq6eWTvHgR
8uEYsblB45W3RVjEaYkQGoG2H0MaHgj6+3p7F+uT+FxOGb1jxkT92VacgBGG1JAXdJwxsD8XMeN5
DOjHysX2wbCYobmtaQx18WcXMh/iIdUmRPYsW1Og7nRV+pCn+cHaKGqoZJqPOId4HphW1O+o1NfC
SM78rWMCzQVG1c+wRJErwbgnREIY/exBOdqtsevjn1IBvZRXIZa1+FCU7+aUX3TJOclF9GQTnhTN
W1ZGnvcBX0PvLRB/1PpbzfUdDqcm23Z2yC/Vdxr0w6it3d6C3T4mt7H7xdMucrOn5EtnR2FMCzQH
9hyRpF4xdh8TRsuajVKwXuaPKdAJaSvODBEwlBBBgpcKIxb7BBkJNPH+rmXB+EuFNI2658QkYr18
1YXfNiJVkI19Rsw10xoCu4J0PxjFtrv6sy8irx/TxxK801MU41bRBbQY4ZSsImy4rrPAsKW0iCnM
Qa34gGzFEttPcNaYUNK+bUr5RTxKPBgq5xvQBq6RE8xdD8fO+KHpMcB7Fm8/ntpEhcfOTYwKsoTt
QzQDRQZFOqsAemkAifVMeBUb4pDbhFFRLh2j+dwul6JFfmASHUbtsgLdM6fjubA+yfnFbqFO0zGh
OBIDFBFVM6TehCZXtLRM3AN8W7gdu0HXEfSzEoh4WL5hDy8YIN443BkiptXvwGxZGDq4rjxqQhbP
1WS35X8FMCoGqeLpGZm4TcyG+bQjWdjWx2Dqm1g/ixFSZEKbic5YsW5TT7DYm1HkTIS9v+se4pBj
3eSvBee70dWTILlG/a1jkF/i7dDoGGADxGQfk4iFPyYjLTlmEe+1W9OLqD/4YCYwKZILuKtQssSK
gGchHkQoqBgQh3a0pdUiLGETZImy/eCmdnCVhNNQQ9jF0g/3i4F1zWR3IFpQv1bVqzq+6HQSaP1Z
kwgAoxxmepYH2XuJUbAjDEEEfFHUmMrP4pTUBN9m2vj8JLSByEDW5bBgKQs9R412FLkVVbtjSEr0
3YvQZornTEzWG+yMIc0jA8tGN/6mKPU7nwcZy6H4nkp741qJ3avBZi/DIaRFC8nUiGNPHJTr7lPc
oiT5bFBfi7Z0snTnMHdOTGyNudluDM2D9MG7rJJCLDoxVvOIUS6KWQN/F8Ss/80reqTtuQVM4vyO
aVFf/gYYlsSC2YEKdx+x9SL/8plGmp5q9yFCReZS8zB2i9pF2IuSPLxwrcXUJGlLTBl/XflR+jcR
45JH5Q31alyj2nR+5bD0Wvuekdej/XDe4qYkUnVeDpBJrPR3rG9m7VYTFSFdQDs5sxDjTZKgHXB9
muypo7vMrH6qTGZ6mis28TCMpbVo7Itp698rzWWjDcY95HdUlk65dBKNd003zwJObab2SYxG9VjI
VMSUTPAAD51SEXkqvNXoT+UFr9V44++Y4Mcj/WRwiwrBSugCiMyum2kzBtDe8Aix6ojhPJewlgwC
SYy/17atf2p4fAJ5xT4D34Ttiq9g4omb3Tp9UNEy4QdHFnC4WO5inxBoVUm6J+UITJt9kDmEkDug
JhBg/QjKnACdtia78Qh0PHu20bBHgAbRljGQo3oQYw/xQEiceEXkNQ5Kznfh1nHUizDgOHz8FmF8
Glc+qbkkdTpQ2JWnhImTmKXQQqBOUjixDGtuFjMBOn4ISninoMcd7LE5jG0iDsIisoCmwFZH6TeM
V2X4/avmlukI8qkJqTuxBTXg9uB7hYIdxN/FPJ5rhdyEEaXOnmRz+Ew36zG7haPvdMeQXW4l5yQs
cDEW6CqjNwx/T5XK4NAJOHJi2+fvd8Y7vt+h/OXtDatPm56aQdajggRh10H2YBjkiaQ6PgC/sMx/
uTdikWdMn8CrjB8SR9SRLp4GWHGRRRs4Um9xyKKeC94P75U/D+iLGauadKiT4YNprPMDrzXPjp8C
SC/wxnzq0vyGajxhneO5FC2wIaHVFo1uZ94aanGiPsRSAuNR+qC/BnCJConWj06SDcwrpgv1SQgI
SigWLSEawuyIR3whpMgiDuLCA8wMSVwvBMUBnp9QSsnzZjkGBIBcBNuWpwLlgFCLAb3ciG/JSs01
4iVheNXmyt4sPFECR+cA1R+mYp7CUTuxkg+gKPWHIrzjkisJxg5nf/sGiGOUKOnxgvnI86gLKmYb
tEpmX9yDHyV8R+DToQLUZOHwR4+gII7jp4z0ZuifRjNcCFqlGvUWFJ9DL58Upu0hr6ohhDXIl8WO
QIFGp5tfU0Qe9aONCGGxuRU4J9sNqhYFup0y8mvxTNCw1zn4DizBkiTsz5eBOlXUozW6EbP9LZD0
Vc9qfhZ7wWxh9vdlGnYUmznHKlo+NPpYaijM+FK8x8Yo/jPVb/yDPQHxxVbDnjIEd75913Fmh0Px
H0vntZ24lkXRL2IM5fCqAIiMbRx40bBdtjISCAX09T23bzd9XWUXFgrn7Lj2WlBCVuF4+STCYgsb
BAvS8C0otfETfPkEa8PI5D7/KGS4olGHsDAfK+Cl1jpKyRC2a265onDSlxVkbkR8VzqqKiKZKkUz
TkuKTjuNQTeVGUroLy5QhsJ+uyypC9COBvOUQ7tgK2M4AguAPCrMiOvlOvuEyatGfRLNgYkqjAvk
FLJ2Fs5tD6gkBZEivwGfpZSLSKbgUGF5ysg9O0jgWNCRcUISV/JGacsmTsT7ReyTLeACfSmqz+FG
PWa4rJKE6jTyRZceNvB8ZaAzfFNpcdzBPXP/yH7dkT3HA7RIeKv3iytGs6Em2ycxAk108eIAxBQP
QXBsQugAmxo8HTNa1BLNV86DjSE7ifIPvKhizy+sOCLwK9Ou92wnBhQjnJzviA9CRz4lO8JtBuj5
8JwH2lyo+AK0gBc0o5vL/Wbr0AeQbueDIZZEO4CIY0dei7OBBwQOpxK84njq+hEQi4CwQxZLa1FO
+7TVhXZ9cZiwFi6sh3IwTVDO6wsLF9INqEYgn+OiuADN2TbXgnjms0wEE8bqtS9bnERrHjSwYyUY
iQTUgZPfFwZsV9DdyfVmIN8GJ4sYSPcZMuUyHbzUXSqNTSDVWadg9usNV8beamAWTYHdsVDJBFbj
ckLv4/ED/xMdALAtdwfN0TAjtIBxYzZ9dqB25GnLKdrI44wVloILJKBxuT0m01SAxRLejz0k8xEa
EglmlfG2foDbyK2fbuzQl9pgPCVSk0APdS+1B0DSP8vv24zbJnDlCOTjUTLShEhHkv226MpIQoG0
UgvtpQQSfTJ+27N8ySXKY8fX34EWYE3ecixDzXAusQq4JMy9haAwXhnxLVSXxXkbOfPErHCWJmYM
swVNKoqQnFU6/dx1hMxgMJPy6f38MI8taYpTrPtZ58XsfNIAOcO86pZEgGn75/+xzf+3qASKQUlr
USw3O0aHxpBBScQdnF/IJ1zWDpKo5a/Es1g5kIn4WD4SPnmRr8G+ipGRKAaAISN4RIrIu8J1jW03
mOFgpE9rT0iW4/+w6qRYM9LeTj0TO+XdURJfHi6GAc8Ifznj7UCuKNLZbiC3CPPbHiEbd+ExcOi3
MeDHnsXa2I3wRsAqpyb9SaeuLk/i74kwa0kczPN1hXTrdn8r7DdJeiTPIxIhphRPQdBCFH8ndCCD
Ib6XSpvClJWuJhtIb7gHoAZw+3V2lTFNq5odbfc+r1E9GQS8BG2GTOAOLZMjhDwm3M8p+EoZsFer
KoII6I+lTB8ePvP3yI6vpA/drHSNVrL1eoN6g/JAQWMONlDLOMbDif754/YNlRXr7gaZrFbGZGrz
+xWn8nhvtL3Nh7b7exop9etl2lGfTEgua8C87CYuCC6NIiPQpI/PSpxRUuDxa9dxb/4NkWBdAFLe
GHVL0bd0y/vadV+0m40A/W2h/EpgdINqb0w0uJvrRQPifzZCRgq/q0R0V1XIN6RigWB7LGrsTMCj
CeBbpBpS53z0R8kSZaGaWMALYxSgzNTbs4zU17nEmvbwIxDcijisSGYvtXnb8fRZk8n9bH/znOFc
h2SVeeoLehFQvN0Y3nxpUvj+wo4WJfsDIAaWi9CKCIyUgaUoYT495ORMX5bIijLJmAIlAHOkm7SA
u18tCaxnZMgiDIhFVR/rgMmc9ahCoOtwJkzAI1LEwChCQH2zt7g9WwNTuuBtRE8Xit5irHClajnt
xSXJg8NN6nq1YOBdMrkJ3TwJPcTHdStyW36XAxLoQ8TuVwKIhE/EcC4LzpedYVKoeajoRFtoM1zn
ggu4WyI2TLCTxdacyEbwsH9SHIW2zEk52J4ims5NuCdMbzHYhiiRhWYFfNiY0seLaa8wgGobmdZT
OzzZ8wccTJgLOFoEIQjDHbAwT/ofpj7CK3AkKxAelU55BAR25BZYN9M9deiUyUVfbQCJO4miFZAM
F7a3af1g1oUFhQ8CbcX9lmzWjD/EgpsUXPHZMyvbElFgKAaURgicqRrdHr/TVTtw0uPRdd6uNwZ+
Co/nNgGmBwMkPkhfMRiB64N/hWsU06FeF8VALXQIRC8XvqXuwVKAT4dTuarQj7ChwQCnt73V5Sj3
oOe6BSKCOcIZ/RXe9RHoAw40IZ0m/uviH0o1FNJnhG1MvSiE8Mgoa0kHo+xRknyM6rUql6yIUkCT
uEo4mCEF9TQ4ZDEXvE2DVFXeKiIPE/SsQH0o4oIo404UNEXFiefa551ZQrimCfQkgSWMxSXF3bYu
rBOXV1CD17UTxLXcw5jfsNGUleVbq0vqTpIkV/kf1pkspPwtIWlVddqxJVOOATkT+91qaHXbkvxr
3gOYzP1VYrA4gVfhgm4Bye+C8A6MnMD+pFcgaHJa2I3xW6Gica/m1N9sKnNoF/m2W+4yMplG8iYG
v5WjDXhZolXJEjh7TDeHGTNy7Tv0a1JLYPHdNAwAZGi4TcCEkmwRF5mzA0sf4g085Y2QvsOtGYux
WAHtZTmwMMjXcEFAKMQfXwTi0GpQnwib0HhfCOnnlZotaormRwqxGYDM0qoWhBbkL3flK6MFard/
MdTdoOZoUg4H7J1IHVu05ZQtWZUArMbk2IO+GoDzgQ2+DwJX2fKI0RyADwoW7DMOz22YTLu9CxnN
39oZIV+saQ/lDAOmoOEpZrHAuV6YHbwSTBL5AB6dYs0EyEBPiH3pXKevBvUWbhGemXjXMmWeQYxz
z34bYFaQDFmySsiS6hVrQbNPswIqmG5LOFjjoephWRvPRGdWHMl+gPWiIAgHn4uRlMgXnmQAhd9X
utLiBilE49Q4jS6lZKltea7/j2kky1NJLlhtWGSGTqhv6OZWb7eUA+W+cu1p/CEmNap1QboeKQTh
fHXIWsoDUkM0TR9UHVXyswFdLEiSUp0G1PV0d/GhsEs2dwFjsZCxw+x5Pv4Cf8ZfqgEmuz1rDONz
9yeUaFwTTOz0RxsPYCdFAAGFFYhi4HwpzjYU6HFGN5YepKR+Nc+P9TPjxpnwZVNjUldpOpJpsvDA
zgtSm9PVLSqEQ+Xrl+PVpdpElsSlyUwCMQHVO9OEkZ3wvLHv6wsyU3dmDu0fkmJLP8YzSgTU7Q1L
h05Piyz4ATswgFTsiEiwpuB0JUZgqWRkzddjm7k+Ebb0GHgHNUAWNCENHgTfIUkEMH3JRhpjC/8j
WENCIDYAxRMxDZKJ5uHNhDz6JEpzGEwUnmwk3ekBEPOVkiCwbpTxxHGlCERS67CiJ20hYMaBwmB7
ZVKKEGyGWXu0+5u5ZP8/BicgPGIvCXjv3o0BMxXEiAx+cOcl4K/pw4DcQWCWa+lo7HEPhP5GbJ88
KuYu8Fc368loDil8LA9qTPHZ4MRUGpWVwcSoc5oxmdXlP7J8uU00CuBFRz3EwjSQ2v0/rHpUy0ln
IPkkJoVKtLG10W3H92pH0jeJeOHCI1rEfFKS4JZAHc3KZ+PoJM7QAmBRLnA1cc/It+RmYq3FrRen
hhHmmoJEkQoEOG1+oCzmySPHd708pUyxACNi8+NS0HKVDAQSP99j7Q9AENDnpTgTdNbbg+noixGh
1CdlIlwnYQAZFk+LT6dhyFQV82CMx/aXyBlX/WzdOpsGKvlqqzmE38mZwN6Vpv4VnT7mhG7Ju3an
7oluex5Dm/cw56qbrIq2WaB2Y95rWl0fE7Q1AJMYewkrhszTkmnYOzNup8o+2FaGcOw2Uci1bceP
b8Ty+DwkRbgAcJnJ9eYrGVyxxvJ+64ImU7/uUGVBFoaARVv7jUV7lnUNarxdJDQ5mDCxQduIiraZ
fajKU45khQZyB4c4avZLk71NLOXbHVp4c94nUIUyQZiRcZupsb20TmjbqxmOaVDZUu0R/WOi7qt6
vFF10KefGSzKRZGCB65lwcr4UDFCr8V0O72kAYHwKnsAWN82HTX9G6BhjKarqeuH8IHqfWC7J3AP
DpR0I2xMN3jNumMj+ikDWFhi2ZihwaxTwZz+F8DNwOwlKV6w2cDVq9KftUFq5PPuJGKitvVTDW44
WlTEiMCG2pw3iBxQbDMEnpQoEjbe7/bRZKzD1Qy4bs4pZlGHT/hPuJF5LxZWQy2razkcKL8BvFSR
ZHvS4SuIJi0/p1Vkp+Tu5Tl5XLy78C6K50Yx2ISpsOLStdPDZcRXp8MEJ4G+iy+bCSBh0hs/jZRY
QfQjw1o2TO0yegLsxYsp5xcg4FIMio5Ux5D0P+xDRZhvyaN0BlImaPhoZ5IcUM/HT8oNdhi0HSpk
Gw0YI9pzdjGfZqgXCKdCZ/4o6MyLCHvSw5YLlj0u4ADXFp3xbSVBK/5n6tfd47m7PBBe7ZbtZQZZ
R44m75FarNb2DDkwigCdCwjp8whKrADJDNJz0VCElCpKCZquQPQwYYRjpjxVZfZ8v41Bcq+WKZWH
UjWW9nDflQ7UEmbzwjqg/UmhfEEyp9YOee9WVQFAKh0Yr2i4OaspZSso4IfJ8wB1Xl0u/uq3JZgo
bBDVg8pGoJCa8EQk32fV1obO8uJQ/2oMYLwKTDtEq4hRz7CpDj0ohxEh45npH3RFHLROqHXeEJCz
ZcDeal+SGtr562G49vMHkwrSJHHHs9I47w5W3C1+0fqACZmZUR5gMWNeGrr+WjPA2vwWd2pWZajq
iJ51R0WhUoSqRoxBaNX2RSS1IeFfVCC6XQBVIMUB8VAcMymhAtg12pc/XanqAX2IDTcUGbedLhXn
DH7cw14I0nsyYR7AsqUmbWL0y6Kc6oUNOPZCTlCeBV9ZlAz04yVveEAgItmICmO+EXBqiu6U8dHl
KCBX6J9l9Bs7CkY4nBFhiKF19rk9wI8S+w36m5ZMO6CyztDBvoTCN7kKZ9gRhLadOmEJerAn/bxf
gbMWR2kAdkDeNXI2y3RDjZKJUK/D+Qu4Ejw4QD4o6BPrvs5lpI5nN5PSEMqeZgJ2X/npyttipsYf
Lvd7XDXm7atSi6WO177CbWEB4QLvsSyJPfP2lx1FbMTTd+HYb2GwTYnEb/uZa+wMu3vO5ypjeV0F
W0JTGs8jZuyKsiVjZHKeVxN4PhFXTYmRZYXFuaNg5OJ5Lu32juVEpgBTWGf22mCfUVAqipfi9lY/
fvQLgsfT8dbqL+qV2FFjkLc/PyShvqkfTkzNDygnXJ6Fy/CAM59pH9pjWqr6R0ZBqlUggOZzB3Lb
2eJeDjvu3EDHX2xSxiAPtMVRT9CjQl1dE4PdDQCF98S3xnoz/SIVBzA0W7RGDRENFGIifKOTTeQJ
Ze4cEh6AS/HHVP5Kw6Y86+NWoxdbPjTfHve3irlVBtVwn1NrPKXSOSPlJFItk8vapHJaobhb3/qI
kHUxseMwCOOgzS3Dnut5GXLEqTdBFQAq4QlXBuCpG31BMMejPr9N/arDLNSo6CXYZzIA++p6Vx0O
J2bgHPKHWHOBWHNkTR9CgTWNAKaSagqhij4IdGDewVhis4l0eEhd5EIxDAV8vmVRLuqUMPOWryR+
g0hQ4swG9gXawL7OJDYQ+MWd8IPUIu3zD5dyVYaFj29IKWjxHFGMIO7XblqC3biuiBouLVnmNX0h
a8aS9vMJsYee4nuWA3qB8GYcPhjkTJhQsGCxrWZ7Qv6r2x86ZGNyyGx60/zREAyl8IU0UCBWp8hR
KdbsHegseLXOeCuAT/Uig9FFZTukQMNbCfDjCF32xW2G5lDLUJblsaAVSGiYyCk0lEdQWYVOYfbS
xLB4OArP49gkTSiGkxbhBTT3BTj4rLGw2aBjpo9Lwxp4qJSQrTmzjmPrzygypunDl0yr+REs4qxc
kTo6ZF8N9ogGY0hK0et5qFhtgBlDFXR5Ub4mkE9QvnsT0G/IyEOoznG9R8JDwQhntA7RLFXa6Sip
Wgyty+qBroiLyRAoQH2lJVnuSeDE17G0CljnJiDIF5CQ5pVTcGLa0saW+SZQLqx+auNRRiCf3Si4
ks/gDVBM+XPWj1l0AZjv9LFQIRs3kFBVoDBL3/ZvIuhiztRFQnH4alcri5KwyExfrxVyxWRzGMAW
iFhKuWWQvpOCgc0uQjSjKPlWu2tzBTAdnCDM1JP5mPa8piuoEj49UBagE3CLq0WqMp7d0W1jxoJx
rxiDa8GvV1IgaokbpKuO8UBeSiTFa8AHMgMIfLTvqKduBU9ecMpW+T5TnzUkivR79mL0UMV/qW+J
o0XVRMQPUFvgPymeQkPS9w/11cdz3HphQurFVjKH2VLgyEUBjQ/kp52GIKZurR4UPbQ9IsEv1aSE
7cacjKBhMthBA/zCsqqpwEFh+JnF5tskIyE1kVhMt4JYBeZEkaIfaONZib2uNPjhph2eDUAlpGXE
aYnFbaOIckE1U6FaWFK5kZSyyf9Ko3f6IDP4WNGavppUikiYRlAr7PlAu5e7Kb/QfRthiYeXlzLO
DHxG08avGUSxGToFNjVlWTG03g0sGKGp0rhzncKX6ebLGrABoUaZFoFZSz5ulsxpN4srXYUbaPbx
euyuixYpFystXuMcfTKNU3tklHRpWoJartV4UwmjDFtjQq+7ncoouV2jis9sIfshznOnJpomVOrj
z+a+uZP8G/j+PnfmV/qMhEvjQwctgRIGgAMi057UU2dow5pdTzdLAUILAnXsg5Kt0jbJS4K4pUKP
mmJRY2mwq+eL+RehRWh+X3IGvJG1JfZ3pmzZM4o+sUFiHZlG48egkVvPaCoAZu71OEp1OnuPvT6r
I0FdZBjbwoT4AlR6kkBDOBKanzPl1+rgHWCB24SQCWPCx4Sd4x7s6V1AyJXFJFltLgAhQ0TCUAih
P+UCUTwVS8RGB1I6BNm/e6xErYFL4h8Yr2vMeUkUGVs0IpLTVf8Zqo+aqg8Ypq2YD8o0dYnsLqVP
zKFybdf6BdATOTq3/fp5dR4Ib7ET06MC6t9FmjUjtsZbjyPF4JFiB/dxYIq8IMg63kIUxomnmNfD
XIMauRD4yukazCSKo46vTH8iE1nDW83KuKeBQJ+HeQtQqaLabdrEs1Bj1PtpRNURu+owXgy3Er6D
OyVjRr1odBBSk+3KwxHAndgNctCCSHvQaMCPLvwUEHBD90r8ky2kKRlTzHeqnSMXfHnNDYglCDO5
9Zw2y4cicg5flJ7g12cpXEtzPUVlyoG6K7zlz1Agxe6ThI+5wAm6s15AHs9SEjx9ad96IkVjLhGj
Xfzo6ujTSqyRGGRcfTQY16oHGHlPUt8dWC2AzmJlFmrEHBgGStsz0L9dy+MufmclD3i4vD1Qt07o
QP/dY2ovMUSRBiRPzHhRJB3mVLlEMWugctvT5kIzNEjVN+RPHyZqhI856eQwwEHYeQrEUdJWFOut
uynLzUXWl8YvVjWLXxKXIhA1aqjSIH2733kYNSWPOBxMhv+petfHHtkkU43k8nTT/Koe9twBxB9j
lWIEl6hjyPM1YX8bOEUF8tTUuKxbQSa1ubqPs3ydMSpd0SWMXeDyqzrtoe4wGH5A4p5HTt55g4VQ
aTtfM0DfTluFXGiWf5TxsSTwKpqTbj8bdz2wr4BJbYTlBIp1O7fNPM05TnFWnK0yYfcJWB4MekhQ
IYJRYtUreAcdglzq5uRlvRQ0M3NBnqdZoSBhUvPF4ql2ys+VFEkzv+3bU327zw0oIOv0deiPs1hb
ybB4jEpXp9EotukMKTxsMOoTc5eExaNyymbWt04Zr3BdH5T4hrgtQQ+vYOSByZZe9AzHNeVbmcB5
ruFIbwZCup8R/9QgIeSO8/ixvCuvVOaznrqWSc2GSWmwIoi2XmCuZKQ4JmCK8c/t8E+LWZ/blGiR
32H2xgTXBhF6by3Va3CN+2UH0DY+T+BIBNTR1CmtloIB2SJSrozFVGkgC784UnKTjW2h7UVnrvzs
SD01HV5v/B72iOD+ohMZMymVkKgZkDLRFsXUWzk1QGMrFkDOFStBjOW21vxWnbSBAgCR08iIiwCI
9Bnsp9C0mqiIavHSnfrnW03LrHpXwQnIpqC2DGQ5UN1sw2lJxiGjMRJYyp/9SPaBsNqwncyLdw3s
Ec6jHm0auIGakyVirEeL+05tSBLuAtROibeWJIb4z6sA+rUNVNQd/cymWsIyEEwu4qonckZwLsYM
+BS9t/oWViVnDWfc+6BR8aQVldFE65tuc++6+dUA38zHxJfH5pqne/PxIZpDD3WIGLvsaEPJ6Ktr
XfeTYm5tes4DNJ5kO9eJUNDkwxCLCxnCXpRsotRBtLx8gZeYri2PSOSBxysBxx2GYRQ4vi45XEPc
Xmp8P2TdvkwVEDTqznsRw+Z4Ti+/LbWCVCuXMEl7/F5CRU/2gDmph8bK9pr7BOMP9A2jvio0Ixx6
5dQ2IAbGYq3fICNiZEZYLWwgprP8ucC6PlQt5G5eahhPcSklozY9hGEZ+AUr6yR6A3kAcUYg4FdB
b5KeB8BNmv1jgLMM1Xp1CUnRa/fp/Haft5fZe/XUvNSfyc7e9643rEBcb9KoXbUritQR2kVhvMiW
zipe3KJkafnITXhXP1rwt8Cd28tiCYn/pgFw5ekbefqrdlvuL8/VsTtdnotz+VwDO/3i9dbvZ4V/
gYfjefamnNy32Rup5YkS7il/BxndH5oP55W/TC/jC8Mph2E3g5RrN/CKKXruYFuc9wdoRBll8omA
F9MyARA08Sqfr1t1ne/HZb9O99yqIx3cLRRw9THfx4dkxdDUmhG7LdUt+Mb39hoqlhU4sjnkoqG6
gFJlFS/jOWTikDWV68tSidRFFrXzZFEsfmitbSkdHhLmiwAl+DW6DTs7RDIpQuxxXkSEBRuPzRBw
rGRxW97XECbzSw6UVCFlUh+up3UeJOG3uSBN2vJbAYTHn5dXKBX8mZ9s03ntZ9475st3l50PSVNg
rB6hPtdCE07C8t9XEM3LANnHebGww4kTptGURNPisoYbaubhig9O5O6A7H9RAGV85v4Vf4xf41v6
PL7BKVifrqfpLTvnz+obTvOI3CiPY1+sGNdEWmDO4PvSXVdLAzUSd17wZJPlEEIvuMyWMEVt7htG
oeqds6q9R6hwVkRXUR+NUbcbI3m7EVbLikM8tvq6WBFFsVZg5+Ce0z7aD9tuWx2rlbk0fuR9UzRF
zo/CT5s9IyHry350PFrh1RFKD5brtoJ3wquWylYeFjV5WNIgeoeZc0m4sqBdtAIjy1PM904ENGAx
ra/bjAfNKmCa2UMNe21FPIg1OI2o4KFkPBoh7Ih4BYyp+eoCjquQncQz1BdwrK3UVb4rd9RdLjt3
NWxIizdtdNlljDp55U5f6SsohFfK9wQLabVBM3NDjB8x/ZR56gLRwPfC9aYFm5GKybLloMOcaIAh
gCiJdFbZQM7mQfsJCRcipxyqivi64IN5nuVvxtvggeM7OVrDyY0rRK43HVxz8zqqI3dRR/oKSZON
ybnIT66RwhgZQk+Ru0KYGQ2PcPrUQ9zyR76cLRAEnCNs6GuBFug+5S7/MYcH4e+lL1qmb6P7L33K
9HN4h4TI44qD6sXk0BUH11dN6T3m0wpa3r8Tk5MevrOISSLocX4HjkWhkDFNIJ5nrquIMJJCVLcq
uN6/u1Jsis3I7YJHdA4l27RgJPqsPaOoGYxPCc1++MjNUH2CEFN9ehyUw21tRN+UZxPPy7+cwPW/
Z36xeGJQZ2ccfqwI3+U/jctx6RxmfrWottFX6+0f4Xswfyfr8lBA5TXDTrHtvcovfEoNEZkU+wy+
Is9gn0G4GKSBu4MHyScAji5rqNk8kqMt33nFhiEfNpQ0fD36fT4yo+vhw/3s+ccuQCaetyIuwJ8W
e576r3fhb/ITLA63wOLPIQCbH0BmFVx2UBN7zBHxYijdV1ckfxG577zxPhwvXPk7+FC58cUBoWw/
96zlENHI5iDobwfJAcILX+ch0tXdodDLYSigyH3GF8IB+zqG7gI0nrxeybYD3smLGY9wxn9yJBYA
/yl/S4BOJJ9D73xHiykghfBVjg38b/uIoOPy5HcpZ/FnwtRyYEcoC/gn5j49VJ39LBjeij3H9pw5
JT8/XUHxzIsepEeJazP6bfBN1+PpzfK4rI9PuBk8ECR+t04CKpFREpR8hx6KR8ONr6fPU8WRfjuv
8P7xQShb8NFw7nJQ+CL8JICexFfWj/XDc4OBM5Lf5YP/3kH3itOV4zDaEjSLIqDEx9F/5Z/ltteR
6qu/t8/Yg2eUXUI5nnslf99tLpyxuWJazZMN8ylPkXz97/NB8/EZFAF4y+0z343+xft+Q4iQl5yV
ttQ4n//OQvtjZefTmPLw9VAOIPeUWDfz5KPYc9xkOEl4XGMIo1Ew8Ir38b4LusDZO6wpnMKREXk+
TR6rrCXAnQuDM6LaEn1X79aGtlf09obOB1ei+m0U87GopfJZNz6RICOEBBqp+fkJsbT1xOqlXsB6
V5f7+dca+Jl/PMLlvVxvz0Jm+UU5z52jjv0Pkj/47eetF786r9NL6u9foqdo8bapNn1IbWEe72dH
fSXmAb41XrKYjfmntvn8VEPubONtNk/TEv5yj1lVfFR9LgMkaaBipUMWyN9bv8PSw6HNn9CPhPk8
38vXkq+gbPjJ1W/25TyfX57lCOWcn+4Zhg9QkQvEQ9CmDSmg8hV1MP6blnyCvCu4LuRTQMnze/Jb
TI7PU3wtvhJTAU6KzeKyi5nH9hn5oEAXFux6BvECmHpD0DILeRFNhBSi5uMb3hSOUujlZ/wWRAMY
CYi6/r5z/8zEnUPgsBfc3uUEm/7Vv8yRLvaHJybVvAtnIYe7njIYyFXvvyvgqvgN7Bb7iE9L5+m8
V7z0GcrxwH0iEuRkspPYO+NgYW+Uw/BhQX0fth+Pf7DfHbCAceBhln4ItZ56tA3u3hsNpyPWeycr
KGa1AWwK8t2AlZEXzAAb6FdYZUMgLsPxGNHglXqnKtgtF5fd590/nS6r090vw08xYmLB5UmzP3i4
qTd4/0qfHIJXErCrPuuIBbD/byGsZGv/G7zn1Sf8VqzL64a5cK/edAEGHxNpPeMbo8PT5L3QxqKj
FZ1RyfF+zPAAPS+vD/7/djgcuJ4DP/pQ5p83D5thLVN2tNiJ4b9TGP7MxeomRuXivZXeN+D0JcOn
rPPKJ1s6VcSE3Jq3xcKLop+DEXxjh77JidhMCA9jCWTPy3dA1LhGGB8Wd77DxYGz8+Ol5aWv2j7c
tIHYddmD32Jne4/jiK3HM7MzK0ycHHS2nW1xE774hNF3t5CYUE75s85iXSj3vNzD0b8GKGP5gMRW
16AN7C3O0K+5S6AWeXGCvWdFb7sx5LpB1D7bP5ewX/QLNC3X/z0qMYTGJl+b/sRd/jTwGuYK/eY/
F+s8E4hkuO8an0XnghOcVhJbkv0/Q9DO1NRGzvMeDu9M3ZPacPf68G1TeguuTn4HxDQLQ5m7C3FR
2b8p/JRQQg15EO6CL2LzEEriF8UIFHiu/+4OcOQ9pUPD+27n1sYMrdTDVRPBwdY8wtxLZ/iHncEO
n++3wXF9nAW/z7Pg6MchWGoebRwSzUX/tO3r2t6/v74e+d8rzXjP2rbh+H7ZMEMPdS+8SL/63FnQ
4uDv6eERspamQOGPmB+eZ94WQgv+8azP9wamjVFxjxDMA8bloWCxT3Z9QH3ytwslzdG/aX3z74CJ
23DwgYQGd17MLPBV34/foP1X8p2yirdyCMV3vRmHH6Ns+eXOM6/1vgAOrL5UL1upHiTFmC7Jihgz
9C7zatWdiHzX/JT3Zp6E/bJGkc+Epf7HCA5vb5sP8ZfibD4/CAF4WLglMaTNE8Y8iNcff8tPib6v
ASsE1M6TLHT5KCwLd7hn6aeoKchPWfwLep+Hn4yVCE8SsjsETBXAHk+FLVZjsbjVGuZ2Y42wgJ1v
ewbu/Vl4X1a+5+5u68r/NkNWg2yDFv9CTYxlzVfWbMVKaQN3K8tc9s5lqT3f+RuNnpcZHz1+SZQl
niafz7+iLVPpB0h9cdvdOsbpoxfHd/XS9Kwzhb4T2uohzGsB958EB/r0JbdRruLPNm8lvAP9wXaG
rCosznQFuPPWIkGlhLpwQL8iQEqB/9Bw4uUum8A6tavZGsnUQAER5ucLqqehE842INCDejkdwAL4
Tgj5yc4MHL9atyt3WS/5mQ8f/TbelX/hg6xImP153BI/ftFB5iWP21yq3m3Pd/+5UwJLc73fnx+c
wmx5D24sHRSugnSTbhq+SzfWdvCbgO5OAM5u7hxZe2EfxEe0yTdybJzvF9aCxyhrgsj0ZG/b9wOF
E5zSk7ibJ88KEq/e5vNsdSWzGddMPa/xAL33dPe8D8YFvc/danfxzIVFlDiuDExR5o9PxgtT+nBC
8+x3snASHL03BkwRM6LipS+yB4CshJdNs0EViWtgoiUUA+/syhNSj163vH5heBcSVGVBunos0ZX4
cA/8i/dah+2qCRhWYt9AphBYC9kdt4jNN/O+7DnNkb/7piKiwtjW6ioLIxBfnbGHZvyG4idPxc5Z
kEP6I7dD/lPnKCSEJTt74k9u0O6/P5nZZZkofve3NymgfLI3/3Ztyw19+M0GO/HtbO/vxI7/jr/L
1er0sTudEv/3H4TS+C36CJ75rHuzJVyigbucLXXPXarPcHD4xS79Vx6oifKpUIaBpCP7pd+L9PkS
aTVf3YwRXwPntVjDi/Cib6ZoeBoj1Dcj53P8Z/lUWzyJSADt4/fddctV6stuKzZPfibxisRBEtGA
9vv7mcQ7ck/a7dVXuS/d4ksPHrv9/gX39fRzwNkAuMBPZNHsbB/fdvfQswHKETza5lwiSeiJCecf
UbqmZ1d/SMT5X2xffUCxEMo7yyfdB3BzkLeafn1QAgpb/I3kMGyeVGZ6PSQZ5wyPzvMnxkeC7CCJ
g+Qq2rwPFdIDJRg246tEFZJBcrjaKw7CKP8XflaHfFe8oPO0pzFCVJu99CHRfuPtwkvzTwWS/VkB
7vh2j32oKeAmFjqoj2v9kWofefvVOgvnWQxKtkl/IV1fPPZJZBhPGhVYpfSd5/R1dm4x9q84t+7d
2sNg1NH8tJldBKfsuaw8zAazj/QFhdXFg1YTyXLejaBPzkhlx5hmwD+lsOtb/vVkf9GfgPPrVfvO
X/Xj+Fu8KO/jb/+aHUySB2oaqLXSj9a8FKYg5riy8NEG1/kV8avST0y/eJ8ZXs2HntpZACFS99ZY
sKpA2QtCSaGuUF4aqDloo1B1b5LLsjHNaATtVrktileI3peLkhqyM82ZFXSmY5eXREnJdHgAKczz
al1Wu7tjvT7q24tljRAkUAxvXHtt0nxK4fEerV3hmjuluELbk21tKueuAkfdgLiIASC3Y7v0yNnc
qIxTidZBOdyZ6BhifcuM0KbtpZH7U4Dll47NA2r19v7JcIngjopZH8zgd4mLIkr66dVuKEeWws19
u0MQTmNyKnfNSM+kp5Ts4nQopQrgRS5Lj8d1MeLrDIY/qqd6+rUryJjtc5pDW5q/qsyHWfQ07wC9
nao7O67GE4KHtUWNZ4TCatpaybudJ7vi+pr1oiGVMjB/zMD/WIAEQHu2VzKbyoAzc8FxHZRFbzQP
ABsFDGQjHxkgI18ttetX3dOZhYy6pD0zSkuIEjxtYxRRLdoss8KCGWdr35uDdft49LhLSrsCSKBt
0TDGCFZY2k+CjICQRjAPkUXdneryjKZDkdJifTzdLC3UFVR8mLxYQgzfqb9t+QiQjQXSbN2aj9hu
jiUNPICXSXYEuWgamtdqRFlpKfNsVId5sICz81dAL1AJa7m9sHv1VDKyC8UpzIgM6A5MjGYO8Fzz
ieeW0ru9cA40g5iae7zlDJYzytszEQ5/Ufne13PVbIPSiuGY4iG5MF7J77Q6+XJxDfq7E9C+etyq
JQxZgOAg/FNqKPlJE+o8ShPEwHXqAGytEqjvA5G0LO28tt3WxqZSn3XjFYgkrEWglPYzPloaK399
ZRp8Zcb6byr/YcGLFrPxC9gUGWdtbrQ2mBTJVT/n80FfMJJpq18WSpBj6ks3vtT/a5fnosHUISKg
01G4Z8ZzWjWwz49LuyHMBjLBbF6TQ5jGdMHRMsfAic93mDkE1aEyWTghq1HmYLH121x6IK0+BdOY
L4rxtuwLNeTapxvg1pZ5QeN/JJ3XcuLaEoafSFXK4RaTjCNOGG5UgEE5Zz39/np21ak53jM2Bmlp
re6//0BixYMjn5KcZsg/LPOMQSsTFrQgPJ048q1FoyHsPYLWMVl66TwC5xl85+D3SUNQdTDjkohW
PhNDe6U6jtZPRdSi0CFKCJpB8WPYFoQL9lj8X6C+uSj5GAoKz8eAuubD+co6hCkvpGe+Mi4O5d1V
xH+B1OkEEFOJcNL++u6GsU/ODEjoSlXVvHdIAHQH4XX9kk/pxnU+VLvcivKcS99gsoh38wOPyFp3
dCK0fnSXFReczDl9g8qT2jdR6ofqfRysLbxgLfiEu0RG8ymE1W1lYL6EdBsNJXzWb/2USrYMPtRi
erbbeM00Dy/eGVILDoIL3fnT3eo1UW4y5sX1BxGUB80OWVXN9D89C/dSJquaQbsVfcwu6rrSggiG
KBOByIA7ZbEkZ7HFIrvc4zhJLBc1NwIuvx+3Bnwim2A4Haq5Vpl/The/auQs8eZnBTcEhlPqySr6
ffquN8NaW9uETXicIQzdLNZ+y5VSmN5RFya6hC3+YMA0rPz2Aq9XgUWiGf5Ll8ff8JS9eS+uYzAR
1tGgLKOJ8TcbM2zVd8LZ8Wi/Y35B5tJNRwwSK/CUny3rVwaOqEjFGMEyvxus5GSgNlrf4uQM2Wot
s7Cwf0eF88A4DqfFJcJET9srVv3YMA9xQ3OZQrUWJpAxuU8p2dPDsPCR1UIPebcjht35VR2ws48p
5scXBzJTzk7NqKlBMVCWkLHQmWjU0BYwIVxBWUsGUqM6XuGACbX8JQq3E+FrTUDykAThwI5YYCuX
H/IDeTLzR/jjneKf8JwAvZ3da3zWr+FPfOeIrX7Lu34llu+3vlcIMz7bOz4I7dm8jvzSK8qWv+g4
/xCqfBh+Waa003c64cha6deEG1cs5nt6Jk0I4wX72t5ZtvkZkqJ+1X9rZDy/Kb96uk5XMshu6rE8
pIfg1l7Kw/DOa6U/bGT2p/s1glYt4kN5Ab0J+R44r+af8oNtvXoUChePvwoLDXLjQrvEv82Hchi+
ixPmtN3JOVQ8kuWyuon/yqI6jUy94r/qFCGVQGW9SRjVwYF58A7NafzU7+a5u0W3jDu8aC/Wpf/T
v+evbt+c+DXVd8MoIaF+M/CWo2sBiRth1T4MEwZZK3vYwq3McQIp1ypx9TrkzW1db/jJmuRbe5ON
j3q5TrFN7eDr73BhIqmrLrd6QuQ9j8V6hMob7pD38FNaj+ILe/q1Mi/9aScbGv9jTemrIr2OT32J
LnJpk8G4jLCNB0DuGSovG+eZsDvkLjos9Yf0J+m3zZWnivSYqofQxipauleDiO2ZeStuaAsH+cVV
lvBEbAlOFw9oldl1g6tOHQ5S/zoVSxV8vPjtEB1xYH7zB3ZmPZde2aCkg1bDSVX1T/O4LFuI5ysH
2zn1YaApsZlrPhA2ltDw61AwHrXi1WJkRr7CmeMwIN6CJ4IHvHjiHZqhGN4l7+YvBadwlIVKsPw2
oO0txlv1bnGiPRsAuslf8Rccy3E5/3AsBUfSJLWfhNVIzvz0FbAo+Wvr7t2zPzgC5AdfylP3pX2U
F/srO01v4Vn9Na/uleXMQmTCMnQP/pXylriWK5gQzCX1OLx3v8Nv8Jefukt4w4dr5V+rCMLvMjzb
V0pG3qRxnwVfxmiUxHFJtAz+AH65xtFf0a4opX6qvx7kRtnzY/7V+Gk+81P6a3yWS7qSC/rV8Y3r
PX32t/HmfRk/7rX5Km/jm/YZn7LDfDWuwc9M2hWu4d/1hyufA1Thp/vq3vxD/z184pQNpsciP7Wn
FFAk48mcrv5V+ylvxnHat7eAd8D5xK+69nSefNg7fRPGWPvy3N6Nn+HSXqu79QXB8QYBP761++mz
RIh+5L+UP15ecVbeUSEMDHg7W4Q3Fe/He//mHQpIOmTB6d0Szd+p/eWnlGN9gzgCpcU+zLf8pvKW
c+zBL/nJvSRc3uBPfeMqfVGSN/v5yzr4f1CH9zhmw1346T7Iv8rhnb7lh5kxO/TKxXS0v8IzGxPG
C1eDu8olzg+k9qA/nK5sVMRvXvw/7tc1PE9X/ahdpvfhKz9R1yHAAcc7J0wzDnCtT8OX+2vco2N7
ZtUckgOOYvlNJ9UCmjVXyz9pL8QIt/v52z44x/logMPdCOXkhoxXEIzf4IdL1/5qx+lrPHdf+pUN
mFXRsO/98Vu6i/OXXJIDPxcwB+IrSD9HK16k5N/8udf+Prylp/gW37pP80pcIn2I8i0K1LeYjZU7
su8+py/Kznf7knLeoLZZ6Bc0W8TCHPQDr9RsZ4hsB/zepk9kdumJux+fyhvvKznMQFxKsOJGj2/e
n/zeGx8xuaTYqj807zMfuz63svy/SF7lIag/+H0XhXwmltGNHzny/SOIK2a+n8EB9dP8yUM+G4vx
aHy5KJN54H58zjiequqCrez4nhyiS2O+FAcWTHeJk1XMMuJLThmWxwXySXMZ9sbn+F5cjCPXpbyV
t0n+PuVCyKSJ71AhXfLT4a262z/qt342rtpnODykvyhKkrt/do4sRV6QQIzkwb807xlzqGxhHNth
Uf5OQBkcQPoi5nH6YCUD5dDtMSAdb+xQ4a1T4VEssovxmUYLrBj/Gp7Wu/PFimZdQylHPrFwvlKu
7SSPytH54ucSd4HvgXzg5OB8ZQev5CInh/HNPBl/3AftmMkdBrQOFhbP+R9rjiqQ2J1D9y57knG3
2Wj8X429ILqWtxxpzxFbOqjPv6hUM2dpn4xPnOFTbKY58IBA4seWWvvMB4F9Y135Dxgf+EXy6PI1
t5avlatLzcB//Q6Yg1ymj+rOjZnuAcYWfGTOXHjf7IFIAn6nM6RLpUA4sKIP967Dubm79lPdL4R0
RWm2oBzz+AKXoXmh/5Cq6N7jaCkepRCOQMquym94Vc+8pnrWDgUGDi2F6SI8Opzx1mo48zLaMb4l
B75QTBS9C/WnDDfwGZf+HaFMxIDp3kixLu+fP7lRMNGdK3Je3hO/Kf4j2ezfe8aJLOL8ga+Nourd
TJdtuJzOmN1zufizuxveIjgH55zPC5sTlJurEJCdSdjVKjiPVxSw0T1kG/bxFVo1QjLF5AXrYDwI
NlgymCcL2t43qgZO5mXx41ydq3fl8sX1Urv6p+jM1yEhFVC9+JW8309u+xw/V/e8Wc1slv6pv4bN
ymFy8qt9Ol/9kYVaL9VXLbxaPi/0opsn33+asC9y8dkKd5iaDndd/bAAjJKnisxPnxhg5SkA8NLW
ABi1RWQDYG26D/kN1gH7cmREo/E4eR/DgFfRe8/Np0b1lvU2vwS3/FJfKODKS37Rj8MxPrBZjge2
RPuzdpZ4cd2ZzbMzmVfON5fRuOxUdOeU/9wHoJMJRwyMcGEV4kxBHs0DRReWqtSBbGb8TDMeOJkp
5ExSW+YHnQXyMpRL1ikPEH96BIx0D0a3cPgfuCjCfq4qzyH/jC4Rpzqck/eFA01MnjDAin+Pyp/G
xn2pGBCGUIbljhZ34zM7VJfmol+0b/eg2A/tPjt279MnDXq9U0h53Pf78VRpC+PWKUu87DtmvONR
B8aXqmZBFQpWnD20cIxBPejNOhV7RTHCepdoCPIneq5zFkOcsNGUm/7KoOjV9Gc7fdHExpm9ocBZ
lc0LjKA1p21QrRS6CXGia/PmPVf4XE8hOpm2w8RG7vCtUW9lBRct1L8CJMQQWcFgS5RJ+rT0Km8v
oo3BoWynpGjTVVbY2M/Py4J6PQeYSiySwElWJvhHf1ZrE7i8iJaTfjPpxUrRkNR76IMQ9fHNgckr
7+TqauVz6KFioBeNxmZd2Y+eyoaQpfNen19rTEpUAley96ghe83Z1FQpSGna/NMPukUPKUclQ9VM
jy22ST1ciXJDqtS3B7xWV4Rqs/kZ08JkmEyaw7tVM9OwtCu4hUK2Hjpq7DFG5dHE7QhYBZ98dA8w
PJGDql67hRWXdOceRBqb2ehzquZ1qIIlxw5tLa5XxAI+eggsZ+e9nV4KlAjTnK708R1K71RDOOdW
Q8o0udEW3hMbLZ6XdXaP+3ojwqoxMl4qo32smLwlo2i1xuAF+dMC6AEzKm0ZdV8KBZ1IyES6BtfX
ognypu2QB6uWeFa0wmhCxDMkYJKmfAInYGe6jNV5q0DCNxlWY+BBHtrwXaNvxFxTLggi7hlUwcJ6
N7eep/4ZI33wjI0GxCHMfCSetfIwRcEWB7JVi8mzMCzhaZNGQUP8bZZwrvDVjOp24SvPKG+90V5r
rJSstcwHEUgZpjgkEkTwUpkjRv3an6n1q4qXGXUkWajIwbJwdIqal38qvwo/K7N+5J0VHLpjCZ6c
71MLB856U3M2kQKDafxKuksFUYaj0hdDqYIMG4r/Tk3KPB0L3s/iMZIfzOKzqmq8L+It7mm9uktD
ONqau/bJr1KMYG0Ql24q4Zv+OUQnpSKUGFMwC8b3xFANGvw44tvN8aDbb9QSwrhHUDeVGrMgfT1Q
yIMW5JT4ukXIKfCChSV/F5cARx+pAuYGa98eMaoSXGEKLxBwVeMkyBf0ZGL3mvlkIkcLkYAAZe/C
N9GhNju/xieJSRP6Vkt/SbiooybO9qBOZY1lhLdhVeJwNKwc5Isq+rEOBUaulzuELUptbkfv3QKk
gSWGiiTFNmbCC2tKOSN6lmy6kWQu8fzHO+wRndccT49qd8tavhkF+qtZElvMfH4ObjwhYX21/Zdm
fhW7QAtEBzSpm7t1n6nL5pDYCZZ56XbEClxxxH4WiTdYR6BSedV0t/RC6tegURZPOj4UN3SGrTdh
eOY/wfHOAYNDl5MzbMuzaaCQb/4con8LPEpnGiPioUCqaRrBVIQOD4ZgYNgckHFml+NHo0N/Jsoz
bT/IuRY1bGA1m6kxd6KvcIE8Aywx1fijn49l+OkqjNea/tU/eEaPb+aMPVnw5PMCwE2bYLKeuZUV
i7PuvircBhzHfPJKjKkA9QhJDMaHlpznXmHixkM+hKh8s88IHn9aZCvf8B5QR50Hc9lWjLW05MhF
WPUGmsMxufRZtS3q7TTB9bS9naAbrvEaGhjtd8zREMyHUFUtZSWKgymZn6MIYDdxAXdXhU1ab7LV
m7PCj81GgSDc/Ch04qnDXd1BtSrTg6gUwha0a+8Bqyjl/F1P0Zffqw8hFhzudLbHZY7PRAeiQ5Ic
D18fnSt2fR1ZcK7tlPGvsF4N99XWf4uEoIF4hxVoyv2N8COZOHPjenrtpnJZQr1Tud2mjdrTWAxy
cKITySbgWGrs2mESp+zbpiKCRv0Lk4eO1Ck8pDaCoOWI/tOGmYjPGszBlUXBHC8/cHpQ2Y0SBNJV
x+MN23Wkut3BWI880Ow2+AVx1IuPePrTppMon+q4wYuTXZndz9n4HB2F1T4NNkQU13+20h7rdgDI
OV8VYoxK/o9soa4/vupIistkp2UbM7h6Uf5QYabrlOrCCNwHGMdFtMGdDMwym99LfNGc4MVv3Ac+
NT01WQMRI6L2BZsNtICNDxscL1qMKHymVxauHqZZbU1AbXO0cMtdtOH8ViW4oBPf7WU8hCctxevj
LMRpbSSLSUE/m59FH2NjNxmZDml5O6XejPOf3jmAl8A5w4fI1GRxWKhVI6t57swBRUP1gas/9jD1
VUBRR2d2WkExQNPFo4icA4UGxi11m28CHOMLYzU6lURnZDpkNJp/QOSYlYYOX4dDPzWyFoDaWd+B
vF7+EuNCU5vjxma4NnG0s+UkjG9sx3lSanBs1rdRbMsywWeI2qf0RfFdoK5MWybXKXDcNW0Aujts
qBhORMh9WCQaUo+WqPLO/QibaxhQ1KWPmpZtcU0olBetfK9rVt4f/qe7Xi0h51S0Pugokt7DsnxZ
YQCpmuoOSxaMBhBMMV8pwEXzAujSzBA48uHZghRsmlDU+mDhs46/Tf7iQNpq7I2uI5pGWUx1g2Uj
Cw+rQDj0absrLChIznawnxDwKMp2chEK3yqOULSU4drNP9QODhNBMs2wyG0H8dGjyP1zbVp2xbc+
az96an2I9lSnVdALfPC+SmrmyH2MmBn5s3j3rTzvNaV4J7EA0TW9IGkGHhoVbI/Um2NwZzg/MZHM
Ca2rSUPG2Ty8EirQu/sw/0voLWVMgDVOm+0D/zPy3EVYsfLTNecpW7RebYzwPCTjClONxmQObT56
ATA7cqpxz+qNxu/igGC3wgmAuRhjlwwRKIcFYtAHvcIDw+QAJDgV6BtTDna4INnFyJ2Rhnnl8Ohh
iKZj/kyvE2vas1/+xdp4s5UD62yuX+KZo4abk5NjmU8chAZzy246RfquD/p1kZQbg1CWfsCYzvzj
ekHpB28GoTTh/5iHSi3fvB4NFa4cgUcKerPsUX2QFCByf5sDdMxOvmP+yXBLBMIyUBHRuOx2DXYl
ZOh0HSwOlAPajLqjSV9aLWOcB0VNvSe+uzMm2HAMrfj0BSs51n4s2EU9nk+ilOPlxdMTCzDv1IJf
422v4s9qP6XJs94+m5ipOk8eNIYU8fMUcVu3qb60sQjRTG3Zl29qRAWYEKFC1WVglIDloW21P5YJ
eJtNnLGeZe+6MH4LQTvHXkENhhCWRWRTGAbsXIGI2qv4y82pAKZ6a7iPanvCKT0nE7vAannck5yr
OyEijYWyHDqyic5FQyaYew5VB23ia+N/1k30VYunB9oUhpFMDJIcWtvsi2OuZR1Thq4cBtz/lN0x
HjdN9kILMDNntepTQJ5bjuaIwyZLyqVjYdfAmMtNK5GGsPM5NEDTzPj4lOFdgXv8WhqBOmGwE+Do
GL90mYtsoX0XVZxTvQ+0ttR3WX1jn6U2zEvyXY5siAnDpLaiv+rcS2dC5fU4MGCcaSnSVwxHCLFp
KoJ/9sVMkkqJ+cuLioQ6QjedzyIhP7kBqxwVXoxJSMUGZmgUg0hFq0h5b7wZecmhC1fxq6rZn41C
TIlWLIMw3lux8dXO09oxB8wzm43Ij0UpPg72us+HlVgIiKJNBh99+GVGRE99w6jnKRNtS67ZtDc5
I57bYJ9sFGNV8xm9jcWHSN7wHgM4DSPGreFeRrOM6+gu+OYZPFa3HpmxOn37HIE54hUjg1KZz6lD
j49TWr4aSbYRJVwxYX9jcUKhcm00kIRxPxYabnLeJu6+W5rBCNIgVnQFMwqHRwmFkFTpqNBkGp+l
z70WraPgqet2HZM+tdGWPE+NwWgys3Yl9tURyIHuGssNcd0qvp9B1a3qubyG3VnTTLGheJgnZEUE
55qvBPdksquU1CLQmDEGkQJEogSCxF3hG5n1/quIevwQUp6G9QwwN3o3ifdkecnBiT9i8+nEb3hB
cZV8p3rN2cXyD3wtFol9sxhtdGBFmMhxpbm/7HJAy3xNyN/EwEJduYAx8Nbydax+jQRkBZwB6wph
AZYILsbAGXZmOHGz1c4ZZocYtJdUXt8U4bi0++Vvh6mql49L3oEo+MzqFKtE1nAodM3W99O1dmdK
phf7lDO1N8pHhLMyeZXvqPry09Pe8gLcoZuwTIOdnW7kWrvY0ZMU7nGqlFjYmFQLjLilaR8YU4t8
HDOIlKGupEwG7l/1J88fx7KNUSuHj1+uGp+uxoTLBIzWn2r091PsiqbTQh6nRmeNeg/AxISxPvOd
yY5jGAz/WzxJWrI9afYoMDJ8/hRAKhlZTpgVpRZ/SytCGRNiI83hjidoH3Dcz2dLNf/K4lXWfUCj
HjpQiVuCgTGXYsDhTMfZ+Bqm5CU1HnVsZVRj5OTZJAXe2PNvQqErmjdc+7EHPOvMUv01LzqAV2oh
nV8TPssRzCMgHb5YyciRQ0Uaofyib619qQ6/SRXnUvTaPaAOY7PqE1xqAHhwXcDO3DFfHY3YU3cX
D7AFXzP/jXQ4HHtcF8tWJB8RsZBSNjQReEb77ZLHRrstBQxXiIcuJ88l4sPV80s4nsAhkFRr2i0r
qu1A0gmNWAgqIfYqFn0ttpuDae+MJl4I5CHZvrijiOyx1hWRb2qeuUycFXeFeooMcBe5nCg7tZQn
FAPgkS3cuyfcksYDqUuYNXtq8NMoDtJs2IMd8WnPWn3RI6Q/A0OpeFpplJHib8Lb98lgUjJssgCT
VHbAaYCa3bfb1sGwpWBt9fBuAVfFjM3V8c7ArFT/Vga7ZY/xvgMpUstpK/FIo70ogRZ8alM3IV6c
nRd5um/jrD6xShV0/6usLNYdb7kUEzo6fIvWHPRhY2gwEmZRjbPlUY33BmGhpZHi6IhOnNRKveqW
PE56Y7wGACiFZ61FLa1/g8P4EJcsrrge7RnWL/k/wZrck5k5r9QJCdtFRwR6Oq+tRxH2M+sFqEIm
bI+4oVhH+DcTbhT8WpF21+0lbSjuVwG7Mci3mu//2WUEDzVYVGefdOBbbCcNgx7M5m/xdklohpAW
V/O4cq351eeBBONilUkhIFdbbCL86eZ1L16lLAujePFABwrgBTpqrAmIuBLb43I/UxexRLL30AAx
Ce/sSz1+HsOcy4rtniqDmWnjL2HzUFg3NZQlWkkc76McGmoB0INLFSrxbQvqxq4vryWtJ5Q7xoUz
smmfojUmM2pghjrhyoQjMYoMCiUdEOyWKu9sMIOC2HgjTI/RdjdhkmwqM/wUD415N6nG2xxr69yH
n4plTZtNkAzkNe8i66R8ndE5dwYCEzZiF582akBO6xhGEpFmrs4zPX3rpDNLn9sY3xH7axDshJqh
AH1SCCBV73GnwvySbtjD/o2zRvZrvwZ0oR79a/jezCo38gvLod06NarDxLlIlqCqPLUZy13BkC3f
DLCwg+JtCuEyghwMZIxZbKhxchfemRL6y7723vLSXOOXvwxM8uK/IaZ0UNqJ3yUdBrMBvN3luXRw
PSX5RPx5cK5WoKtZQ/5LptMiwhohSrQ36bUS0i+g12iYYWDF9Y9sNqPzx2Aga+Mvh9ghRXsMkel7
6ta0sK21HsLiqc/rjQtzgvHvXHkPIVo9PUag03RrTFA8FNPMCkrHXqkmqsUie2xA5qR3cr14KWtf
G7tN+9Yl/koK2CDncG9PSdkv+TBh5jxC0JGD4F+oNEWOBrfGsYNd0JP7/q5j4FM5jyzZhNYhwnBL
/kYYKp37J3WPruuQgfxVRJs7BoBmxLkaeMMFzsXS0XaNj7N19r96o5arJOadNh408Y7dJ4fBklrs
MelSfAXqDjs8rKvxgkIwXFPZyMlOpSWK/tI3frzCgauRL8cmWrMTygEbYhtQhrDPtH2ZQDPhWvrh
Hw7J68pRt5Bo2l58G9jbOvU75QDmg8RUSEarP2IZIIUdrQ7b1tRyfmY1YqFqXxnf+MRWuvsE+2dO
9t0EzzRyH1LSy8TBDiM7x4UFEm7/2YxMN7wK08AVk3g4NIZLuUXYAi2OqhYbMZ7q65TOhc/xDotG
Ujptwh5iHN6aHuTWAn8XR4d+ZVYhQC5I61QRwYjvEFYWE7H3UhAW323ZkWvkkGfCE+osO4KB8mwv
tRnXso1xV/2HWkobLYQdrB3bN1tFrVf759o219Kf86b+t9LosTAkk8Cl+9YG3LFCUpbPM4iysJt4
vOAAOl34jEewlhGvyCozfeWp9yZicNJtktyC5LUlapnNAVC0G521YsY7JYyfa2rG9pmWFFaN1d71
ji2qXeaRT13CmA/LGUBPOE9sL8CuPHUPer9pJoYKVg1y6brw6WUxPCs9VwKS6dzhXEYpZhESxJPe
i7cmB6xSO3tPZntDsPLSNb3SP3ACQPtfZH31BImoBfnWSDRy+uwN10iwRrzb3HoPsW4p5DF8x9CT
N2a5C7YFKFPKc4nsnnwUsX6RmtvC84A53swFLXmcq2nHAw5GAIwoSRqVSnwA8VucvEW4rz2ZWrvy
oNeQxpCHU9TVNQZLbEY+Y9NMArMepEvE2zQxOxyl8J14khaXE2THr24wr2H3xvovohWmBzRZGm55
LwuGAvMrVDMDlFLYbnnQfIm/j9xv6UHFt6Rt91hWchoIQU6aGZpaKHg+VBg2HBAMl2XKgi9AL9IY
Dz8onWyglaYSrees5QMDnsCqkoI0uGOTIm4rYggd8eoss1hR10G4lLGBC90mb5Z5tXPcx8Qi48/o
OUXosgR152poUf2dpIfqzPNC326pmH0wF2MczXBYKU5WT7RXiTKSMiw7E1Qm77YB7RIARA/wA6wg
euCJNNN7Sh69mPeIb0BtfOBXTsvgwXPFfc++UXnKe48gqHVDvcXCSUT6tRdmUMSwXOQaYpT/CvgD
YeZp8vGiHsQcd1KyLesww61UM06YYxBuQ+6u+06C+UOAY52kELl+/4yXhw9TVPMaNl3OrQKjbf3B
9Q8Fx5IHNNdVOmAIM7gcHkP1wieJ+3mLXdngtvg3KNWuZ0fXDXht5panMBOwDSMq87GktC+ulST+
BP3zHJWPjtnsi9HZ0IL9M8TTQmY4GxzMFNWih1nLkTYCJpmMXgRhVDPiEKBdSoVrTrh7MCIUKxNp
cygu7Kla4/mQIJpOrOeeC1yDrLC3KxhxuXBZXSNk9S7njtKfdU5oxRp/GLHaFXvCKgofPDJiocLZ
EdGwVSB+vnwEsVhjGdeZvpKNzjSPurEbZ/R42amXRiPbNcC74tjF87cFulMIX2f2O9Gku6mG66+6
8ucXl3sohViN52iv7HE8HBkVFEa+7clrbGv0gyQUwEcNglpiTrhvrMQ+RnWctXcX3qP4m7B9VTpb
vt7tMat5EoehaGVLgMWAi9mwE6eIigVEkNFafMnEaiQqwVXtb6mCSlLhsOEFj6REE9uveUWxWITR
C/b+AZuBBxBt+mBKmDFM6k+Ek3pv5I99uBr48E6ivhHEvaRfwhgjYEvMgnbr27joky41nvzZXcu/
m4B9uaZvzIS4HB7wNOzXHf15zMHqJHQmdQpYgTu0sY2BUv/tjmw7Iz4yCd1/l/Nhp+SmKNmL5tCC
KguPHivPVNzxFIDGvcJG7y3MHCWSfsqybCPAXT9OD//iNcD6TL3Y8MnE1q7s8eTE5ii0xo3GKIu9
iQyDvVQWMzhsUUDht9iKdpG+lm1IppkJgxG9/CpbMN6SHoXlb/Fppbwxo5s8+TgTrxKYVW3g4bWG
0/+HzTdyrCpweLHIId1lDww1uta68k7UmjijfnMsO42XUr+GWBfj1wYU32HkKQzNf0Mmm/5Dd9aN
f4saDhSDyD34+UWaX/4tcave6eBmrRnsxCKvwe7UT9Utm9qlpuE3PZhyJQOEtQ+JIvGIO1/XxDDa
ALfiD/wixid2dUqbB/DNvMcd7jwAAfeUd8wexTdNY4jYE5alY9CWE4SYCA49w//TXmqrXcWA1hjJ
6mNL6c5mT9c7QH8G1sfxCZpnCN6Wmfp3zoRgwiBxIlO9IJ+sKIZXyPRx1645chNmf4aHqtn6SDvg
DO+tnC2B+k1xLm53HrSR1sY91WLXMfAn9rNVxVZID7Ds1J0w4N2BuJ+R/hntLjHh+dAhA8BGTKGy
oBfCF5yp7dqOblYik2/bWlpkSXTVt27TrOT2UiWkt6KTB2Ong26sZp3UjwkJDRjxbeTszolg4WyL
D8qIcQstw1Qgj6S4GFJnX+k8ExShNNMhXiOq/1W0XzO5rprpLjX806zuu6nwp87RAWMzWr14PG4B
xSO2RIK4aLCdYy3fwi9g7CHxMTzHQp/3aRR0ylkDjAaxtPuIxR5G6A6+/DHx5Tw1FQQFvxsWBhx1
WkIydaSFC3zsJNLo+994GmCqco+FXh0r7Yehy9YtvFcuJgXpaNJFhM4mCJxV4bvLiqXda1wTRoCJ
WTxMXL4Zj3YUFPX80c2/g0j/pnwZZCSzykQTSjUfVpuKFcRril2PPb7S3mVy0FHfcAbY5U2cqyqK
A9bd3N+L+o6VIEc0MHtqsJW3HJBvOZVtU/RLnudo8OSxHgfKpPK1RIGTWcQBcoLJDuqP1pM0bSlT
q9p9NFyFAEX70eBJSxBNao+G99gY8QbvvF5lh4HvOhocJoa/yLjsFmqdCHAibJ+kqlDJC26pAme6
MQpDRdO3LTuHGAgGtsJ4BSoFZO/Jpr5EYjcMX4oJvZmih20PmYe8Kzk1Qp15ASM2PqJNJZ8wNxIX
qhAXKbo8VkYfEqdmPg5GthycfA8RSUEhkI0fDkwG4X+3Ki5CO7nbNQ1TnqYvLoNSZuty1AYhlmGP
KhPAtuN4wsG+hIrL54J5DEPcHx8du0Glkj5mNNMoCNa4hm30U9Na+DH+sPlRIykyyWUWxLMVUtqY
rXW2EnU1sCvpZfvuWkeTcWLG0FXbyqXzOSsrpC7Ekf3reIbT1M+P0mTKmJyAIMOkoWLYI/EvEpyo
+Nh54A8pygX5t9iMXkzFlAxGkuVjhNuKu8mt38lHOteYj75But38wqUxWE8mZE/sVzPg8IrRmVuy
0PGOKV56BSuKmSmGBesdYDN/GRQX7Gvc9AGCTJ4RMXJLCYQbZLvETq4haDigx+0C1J2z+4Bl1zYJ
sHnBellnsMqyN4jXcNrmjYhtpplg+YlL9Iz+6gDSjcaL4xgbUy0//d8+eIsGC/PF9r2jdJXdgELY
q29D/J2CSfZwZUMqvNyxHtxM3Xj01SXcGa5PUOAypdcbSdfV+umZQ1EmHO2PCoFNKQG1Au/k0BP1
YF4FNcebkYWrBhDM8LO9A7Un/eyK5klO55KhYduDAg4M2ApOH+MmYTVsLXJC2xWaQ0IHEIp5MCZE
K9GCMUpKEoWLhbMB3nlUi7a6oTKNrFPnxksTbz3xFhvBT9XEuoQw1XX0LTISjvy/xsN8h02qM49a
3R+8XmV+1WPqh4ef0ExT5900qierdZGxgNg7mtjK0fLkzUNapS+F464SFdsKJdqnnMpB8N2z39rO
cPEogafJgohevAgYQoWAmKmYvAcxVHYBvI1qIb61nJYBtUDaYwLlQf0wUflZe2DR2hkfXCgpoDOB
eZtSlIBRsYagq0DMI+l3ANyUXD+3hL2KQnjyiAkn2AEGBjdGpgoddN8+LBkVQ+GqzfYT2ouqkSal
H9T22OXs0vRlc4YqkaGTCCtqj8jTWaqnkP6wQuenMRio45kgtxCDuxfNeoM0F63E508yDZSGgEUd
KshlnLIHl0luQE/iQbMhnxpJJRM6UpWoJ3lLY04OhHoqGeJKoO1s3OUZrVX3URaIMLZMzPeYVmTi
/8+UBSCuDZJ94B3HfmXVI2gSsC6yGe6m9EiZdO/M6KSmCmA/8c8YWkMUuQGiMXqWDBF0cMJpq7tT
kH933mNHDYGZPnUE1fUIZz7iHWB+i7Fx+NPRWxnqndepRZNY/UOO073B8gPeYZcb/KWqoqpUTrAT
BthO08jb4VkLk2bj0XozBsgQLRKFxcc22QAsuiySwgbCOqAAbaSKUDJ4jTSLFXmPiIlk1xUZ4oDP
Rf7saDelUf8xQRwO3IojSoY3HgPLko1KXDQdWTmAuXb1o4I0huat94qlAfNhdGkuaRkM/60ckNYL
plP9YLIMxIRnNBW/VBegNEgVCZ0FTMRce8HssTk5g7PjWCdQcewN2tYf1YwBeGHv0YgGlFjRtOFk
H/vvqUHyDNVZJR48a4AWiOosyfX8Z7XMvsLhH2mYddj3JMCB/d7B8lXCewBpsMacvskxx59v8EDk
QcCTHMCSQUSPv11dW+t4eGzb6Hk0j159nUPk69W+LUGKsrsg07gmbkn2XpppualhtOZUhjR1Dg0w
2LZozoA0BdbSbgJVVlWxLkcoFxz0FXP0QR4ltaGppcjkQLKdpyH7j6czW2ocW9bwEylC0tJ4C54H
wICh8I2CokDzPOvpz5f0jnOze3cXZWx5DZn/lBBAYPk1OfE5s19EcMG3AZlDw82MqTtAXYgVXh2k
LEM2LSHYcfgVEzAX4rQFzJEvKODcArJtiWcF5xDPmseciHmHVWwLyN0QvFwN2GLUi4hBMk+dI4fs
3MnrNiJeUDTkcW1j2Lqfu/3S/lMcAMMnO002MjHB67R76/5NOkQ6ekYr28GFKYnupJV1FGghR5rP
BUUPKzK0jrzsfmIGCY31VEPM8M90AMLXgmdGIpgZfPI47WK2i0+bjD7PcgjYh3ABq5PgaKRxCbIG
Xq6M9inxDQSLoV0yXFa1u5ZBUgr9myNIO8RBhj8NrlvGvzCgRep0SRJ1kIVuNTgFhw4+ob2tgvFJ
741Dh4xqQuExd+ZJSHYL4ZXAiGyOmFkdQy2slutYf3jqMnuEqRs9IZt6smXyBjPc5gH8C3f5fKuM
mIrm2sOkywWuNzoe53zHVq2YCS37UKiTRu/vJkbnLMBEE0lFXbsLxQ3the8Jrrk4Kpi48mloLuVc
zJVAVqIOuS9nhEcXGYBgy5owIKC6Lvpi00460/SY2nOIiJCrtATFDfeS069Mb+cRBoIoW3r18c+M
fN1MqKInyq9exvpKvyVoc3KTsOS2J2kWIWcV7Rwt3YrAREolUcUJmiannLtXyKLmL0bExAvFkvUj
j92BxpgAHOArypOln8vB/cGvipYdwMiOz5q0gfHRcF/nKD9YwPcIoDNpvFDvsRG8hel76TUTyQOU
ixlUD6N9HQK2OcbnnD8VkrvEm6Eq9RfM/3ke4AuDO82cd1n6zTaXGFOZGgU3J1+52KKTajyIgTXU
MDs6/3zgixD0jEpOBCFL/Gbw4eRFES0WuLBGAvTqmik94TrmBDCNH7BbaUEdn5ONnTIip+GD/w6q
Qn/toAXHpNjOv8mOzMVa4HEAvjPgLwGHEqLcKYcoCWTZke28lhfTh3Od5TcGeSczyYe0lHjH76P6
XFZvoIIyIQd5TGFHB+EgwAFH3F6Os5LGV3YOH5CZKzLxpO0GxLOE5++RaSEpKfAxVyT+BBgHq+ma
Df4Hugqmk+Tr3NC3EQMTzGpeWQAByh1XwoPSMGSE1MvsRZK6QeuBPejMkM/hQWM6DEHYe787eNp7
FzC0bnVzpl07nfvh0VFHFJoDUoLpkvtHuzhnHkLOXYaVrcCNtjP0Mwe0Nt/q+oxeldG1lrMLm3Pr
wAJubM5UERYedMZi9QytSU+egqT406gPVR3HEzlnFFRVuo7mbQAW63EPy2XjoX6ag4x8a/7/nB49
Nz82ub7XfQXr+2DZBvee+iPrOPOxj5jpU4tn3+AD98ra6EwdSfDEZNzysYUresjvfH1c69l5nLTn
eh5WCswrQCBs9j/ABtIwUgKLtMPALsWDQ+zdPYX/Ek7+UWfxIAgl561CNb2Ep17Nz0ri/fbUwAM8
Y9OXR79IiAwYECMYj32HwDc0X92A0caag38mZP4qN4gxIyM0u36TiQzMe9Dmp7A01oghHoPOeZ7o
EJI4einvEsshsKKzd9J7MFwoUPajXD+TlT621E12Yu81sCaFgV8kunqCjUOrbxp0xWRHu2ksmSCs
tn5KtOGyItp6y83Xlemx8pnTVcs0kQLdjjfvHYjC/hgVxEYy6zBpU7R+BXmuNHSK0tuxHjskNw3Z
4T1j4fWMuLS+fSvMeT0F8d5GydfYCAam7zJ5rJp+rRhs8B+5w70Sx495kp8d2s8RhbMcclCOIBU+
auiyi+FCicSK5l1ucdGN9aewkchNRCCOl3/G/pIH4y4fi62kJkw+tSYm8SpUe+TtcrVnJV4ji0gN
zvLQvPSut4oTel5/u6DmR85Hm1McOu+pbRiMue8cJpXgjyDhWQbCYPJOCeoL3gawzLyr9yo9A9UH
zpsMqGh6+yhaS2BPrQJfn/+JVDDhOYMEysQNgU6dcCvfN5w/W54xX/dj0XzKnS0VxqLNZ6EBOCyi
6m6c4mcESqJKW8zydULkI/G6lA/CzAtYBeqX8wtxPbOXIKeQCwh2JcSiH5+NloD58EdnZHGv7YSe
5K8aWXJ3cFybkO75nneBpBTOkyWRjusULGBiOMrvVCZAJjahjbambUkNacUzwk2to5DS5xJKU1wT
xVyJrMO1P1KwyDhS1EpUgxjt6PXQZTnGGv+72O8jsoHno+gypG7kghGVdlcuB3F2JNi90UXHrHlq
HJ6y9IcUFzJKty1/G3gh2Qa2p6FYQc4RZoJUhOJQdRsk8oFF3j5blOEcMCuiY8ORvpAKQRS1SIwK
hNQ2QICwUPDBQzm/zZScfrNx27+cb4v9pzPTTSYtJ+ivz/wf1/gamac60+AEtLijuaONk6NQun5O
536Z141zwStsq+uMjAVsyPHREkzIWS82wnyS9+/UxrfeoPVEUDwDOlItNpSJjNsKnb+DGsB+PjsA
YFYsyG9GEZxg3TnIFYfUojf1g1DpCfuhmduDM1a7KbsgpUUMGOk3Qvz90ryL3XxFYyF66IM0ccty
KMjqAWOFLdWh6Ir4RyYXYHZ3QYNZUrYwKVl8SajMqKLKrtuWGiZj7ktUPL3OYCc02ThrtnJG5f1P
SxZEQzYAXD/D/rwrQ0WpiyljYpeMcVSzNXThzWcKYf7ajO8Goxf+6wulhRTphkOZqAA1g/l7ID0E
kSYNkAWGO9EqWtV9yqHLJ47T/slxz4PrkKTgrzvrN9tDaiyhB0WHgbSzTwEO/F9mm3cgt4CGEKOu
qIRYXikohIblgPVMA1GQeFBcxEkjbzbeFuCbohHpkZcESBsga+va3zCOdUMOhdzoSBF18z0gBjzU
d57zB5VzgccfHUI8PHBOAocUiB+H2eVhMXIwHzg23sKmPvwymPZ00MZ4V/T2ZqYszpkx2BOGOF6M
gqGLq4AiRCBRcM+VAPZszpx/laESEhNThAw40mXGYWUz/Sr6uxg7rQo2E8o6xXXEUs4ObIyZu4dD
hRQDxAyyUjj5MucBlZjOdpK9UqjXgoCZjjPP8qif4nJL8qpHmiLljwKFcPnuaXRyusJM9458d9Bv
vGbRGTv+wWoXqa0MsQR9qtMtu0HWobQtAwrTERkpKTZ38CJ2Td2zL9xsy+bTUV7IGLGQAc9jQ3NJ
36yl83OaGUz18ruvwFo3ur1G+btqmUvB54Gv4ldLWr7IGt1qBu6hheQ9cApYmEvEByR1jmRykMtP
DeEEFFpKQWwWOyiqqGIWX8TtCV8w2uiBX/L4X2gDO8LzJGcfg5azPC8Ktz9x3DIHqPL50b5Q91b+
ITJmmXgSgL4IFrMJLFRWYnPhBlVn+h6kfEcZo0gjyUktTa43v9SK7xVSXnvi/I1w/Ntbg+nhrvZB
PRd6P2gV6YXQYDlk8shrSbnGf0S8Dxw0Q85TegovUQLahX5yFC1ESm/T0ubLKuMUz8CZfRA3tLua
TW1chQcWWzrzhokjw2XlUs3FIdFi2kveotIoa3BA+ZgHj2+Pv+YhDiqw/wvYwEHEruN/EecKoyDf
Ff/mMkqvpPlz+53RIUVsvqX1ZQ3WzkCEfofWhrF4/nmMBhyFl9IP7mNLvdPbumP9SOgsPQbXpsTT
/3ZDs/crOJLwdUC0X6lNOuKhqqrTEAHTgbaY+SvP0vGvAoGHaq2lX329rtU6U38s5ipJvxngP5EO
v0EwQoP2a0Mz1CFZrj2sagXqiY0oms5yESrkanBx6IcAeuWidIDaEvuDP5a9BGliEeqYe9xhY/lk
LPF9MePxNK+CzfBBOkLGkzdk8GIBK9lixQ65dbtVJOQXqNb4EeZkoN3iahZcJKOBlu0b0AelDqSo
fhPjwUA3IG+d8mbEKM95pdp+bRGwZbfrhkpqntTv0eXz90sLFe0EmJEfUJ49yPfKIWlyeUlbL8BR
M6cywes5YHg9k8DS4jWCDifWLL0KWQGj/SXQI7NNl0RtxH5HX8p1XBq04ZBhJqHB01UYVpl6hCXb
KyZMTtM5BnQuwbgQbWmMkbf98MzD0vigUk2Fwd9gnhhp0h6T9NLhL2VBM0yI5pYrnykaAsw4y9NC
F8m3WPX+Izy271THzsQr+p8cs+PsGHaTegTqyC18txx+IkGosSs4fnpjaxhueAqTf1WHs4OMAdnl
1YT4m3+KNk/8jWWFe4C/DZp5nyD7lvLKN9uTlVMltkfdcG/4tTyk9AUnvyiyUnAQgp3ZyCUIVy1x
Y/uEVxftIMelqLZZgN7ifwzjmUKnHoonGseg40s4dOahMg99d2i7A3mLC+nn3UEVx/cmISPQeqQ9
DqriGanHyGXepDx7EiFJY8GeJ5KZwRv26NwYZsjmwsNvAl8gsWxL45FJpSlScct/y+eXGSS3aH4a
emDKkREdzIKgU5GSNT9Y2hfkpweyhIeXqJq1SPsRdcHf9F8yqze4MqZwGHMh9CWwJ76oBfYKjQY4
rTGbG45kLCXIs6xXoybjYdo7f9GgoiiN1QnqBXYYC/q3UZOpSIUtCTcZ0iD5OhsbiRBjqlHRZKhL
XJ3wSQ/TKWKcGUMpG8uDJWccFWPoAPeH+4XxLqA8zJwAcqZ8RHgtYzEDZiTsfKB/c19xrVktgaRJ
zFijHdkpLiIOuz66lHDAER9cWpVsMWqlYl10f0egQcf5Fnyiyw4VxI8A6eAvTNpuYtz5ZKLH+3ze
6cF9EyIOZbj3HXzoG6/Xu/t3AyWmvyehC9GOWuuJc6IXlqAp0QR0JEKVLbJBv11rDUwfhKLyGRLU
IM6wtm1O3vZIQCm3oWLCCmElXvjUUnCI8Gy89taycdoEU+ebpDfZCS5P3l9aHQVhoPAXPJWxX+h8
ky7c3vvBQ+5+m9WfmnamCU4an9DZRAXW31VmH3uvXk3OisnDk5D9BpOKT+OM1gVagYqEi16ijERB
Rml8D0o5VBpTObacmgL8JxC3lIF4Z4VmnBb/i9K55DQPgrP2Fge7GpdkGm0hBQR67LszepS7ulqP
3FnDZ+AuD5RzaeR+Bfbeb9UOTQSSjrsRgk3B9Y5XEKSMJGCmxRiUn5ypfjZuEpTraJcE+0HoMTZU
i2PNY/uWUkx+EfOmOS2d5rk3PkSyOWBF29Ttvq5Xyc1BX+pMpyqDXSm9p6kEborJaxiAcK2t3jPM
Pv7W/JYQMte8dSAXJevKytURk9lzEjl/mFN+mZL6UAsH8E4LOONiCokgqDKabx/fQum1VJ1c6N19
kWK9IXBLyN5AtYyXQ5xNHVPcNcyp86eDO2y78C2xTlr4ieVxx9c2+gnygJ8me7bwH/X7cTy38DrO
8meBSyC4aRP3+obSACY404xHGmVp6DoszZRjjIDizOEUurd9TnkWnSKQZb6Nj32ZPZp1+QjgOnU/
HKqt3u/thFkhD/af8cFsHrwM9d8rYWDMVNuJal2amGXUzzOj4hmUjbQLECOeNi5Cz0g/gHjY6avo
GC2qipGm6owVrQfA19BIrW1wd/J+AL8FoIqJGZHNLq9DGwGS2nLR9JjwY87JjmNTmpuOaCCoLrrZ
CdM6gpy9Ge6S5BXemVuzO/t35nRlrjmSkNeWaqxQT8ywgzK5tyFAl/zUJkSMLOmqSB4bQDWJ1IK7
xyNE+mEybjIrBuf/jyFbmENTawhS0m7XYJxLo3zT6g8NyTEBKa0d6PKd5VB7H5EFMhnuAsPUxBvX
udVA2uGOvQNdh5KFE7zXkLyuEjT2YFnD1uE40ann7kLiRr099RiHFP+q2nsPw2d9qMqz8rANcsgQ
BmmuG5O0pJuNrZDVIQbyjrt+iaf7NHuAlb2bIM/a/cRUxIEyPAMR0Se01AzN9LLxb96P6/HmzB91
fxqcZdPhaw+mjx5UP+oeNGPAN3RmKITGZOZ4R1ySNn067GmOoKpD17AyaUzA4udkW7RH/DlA7xd0
sV3LDLiPpITejZ764A8tRUDPLZCgPVcvwvlakIhsiTvbWluTtSJsMIQJX8hi/dBAm9r0xenM+4Lg
l6qlDUKyz2AdJIb5akj9deCkDwCU7lj88eBYTK85iLQm8PwV44T94MPUCECu4mcqV0EfK2YggYE2
zpbrudJPs4dkkkw83k9MwwU8nJkHnlzhf/6ya1StRvhtD0RnPuZ40Jtjhfbd6DiCobcK9MWTpx61
oSbgQMyR+YOU44Yi5wfyUOj5dNwV4Lo612GH+KhGY8iknAy4mCZfRHYWAFyhDyvD6neyxsdm2pft
LfDYJiFXaVbg2kUf3BMtDAxkhG+CA3iwBm1jHSOiVdLixUqqow3KJG0OvyK1P5LUugmU0AnpYc2U
PNr94qFUIyFmpEALbtq/GLf23CG9FbrXu5rmvPFdRmvd6wEWy/lh6T86bEtV3hwQ2jTqpEJnV8pc
cTT0Yr8DI0GMZo9Y4hA12KSWtufcEjKcWK8mRXHns4PAKUhXHADUXK41mTFmM6UZCxupBnDoF1Ba
rqKKtsoyDHjG9NMr4B3bnxoQEGBiYQZfn+KMSvaCNCBSutMK6kMVbSQLURfkAaSjNNDrLuN7hClB
ipUKEduUvnOz8uhasRpNNzsK1hXTwnhxUwFXPoXGCmHor0cX5Y7uY3swzw6wvaD92PYMD7aUmCR8
RUm9lxWSmjcHP4mDFwhhncgitKtHwVf02v6veHG9SD+50D7C2nM5OSRCmlQhGtLXGHeW/A7UUpyf
dUmauD2+aFq9nnJi7n1H4h4KBSoD0ihcKHp+CFdxriO0vNMcrkEiBDQyAzKbMPDs1dLv6u7S1vbe
LAbJofBspvrhSP4NJ82ZDcV37/rxurHxjxnMQaM0NgIxG5E1UNsdaOptSdJTTu8uY9eRFMU0nTJw
NMYlryEV0RHS+EYPg8g37+AK9h7QkIL+mCQ6OwhRuwT7fXYW9rdlC9QRzxg7MCmKyOSp/ywT3R8J
OClxGwSQaUxfzop619Ngg2jCWCCvqSmNqkulmDF5ovqy/d3SHVOfkp6kTKwL7Reb/K4NBkncdILn
Uiu4UlB9AArr8U8R3pbpG1Zw6t+0iphO/Uo8RF4HTFBjbl601hTKo6mH8Nn5mr6yrHXn/rEs0l95
1ykx69ZDLaWkPdOO7DBAweE+aQm9LLnBfCIH9Qi6Dfp6VqRe3jxUWq27GaWLvqLlWdrvrAZkgRRu
yUqZMO8QXxNutYu0K/A5Dr42E9EIP6sckoDGREr5Rsf5W9xy61NHIOeXL3NR3A9EjqabcH7nTxDW
R5wKv6AoFE2g1yQpJET3fCNk4Pxl5H3sX0VZImBVCGlpcTZOIaAaXSWVqGAGCv0QtaGBkPR3dpke
UxKlK+otFV/4GeqSOxkiWkJCooIjk0JIAQKEKVuZ9WgU8yPH050PQCUSlZI7VcOzRR1pmCW4AUws
uWBsbFkyUxi+OVjx2JJWimrNemVYJpPsL06Jzsx+DcF3lvbTIDSXMs2bzI0LIhWIWpEf6PONBqTo
JibXH8PVx2evbu9zszg2cG8BLIh8RnkNWml4LotAnwn5TOyckAIZ3OVJ+p2gL5Ef9cS/pqGwQv0U
wGrW2pP856Dz7gtdbcR7Qbmb00u2E72Wx+MBKOZCGSJ3JUWHyDtFgylSAC2/FN636GyzoDvmWKY8
dDWh/THYbxGfOwDt4K8KC4WWA+VhXQLm81Da2V3jnY0xARDosRPheUpAxMioLZ0gdBawQWHm8+tw
y6iR4AyOxoCVzC3uEdkSvufun0ShSG6/RSs229i+YXoewdocNIS5cZ6g4uuJmHK66DDtv3S1nXJI
iwzNG5cb8rqZoOXJ/V76g8O7Rkq45lbUihvFv7u8e/gT5mtUcUzN70uu7zpSRAxsX7g5qmJGH3Jx
qgd8JcKowY9y7GXhg0ic/eaScxQJIOPo3Wl0iEICvYWJS6+9cu9d1ktOIWq7h4ydjbk+BINXCJis
4G0iZb7cF7CW/dEO/d1QbEKoGPsHy6DYPJqLGFQZDN8Wy9oYtuKC1z4yDtfcuuTRBQK9YNBQvPZO
HRry4MnEt9wc7YEuhsq9EdAYyhU9HrRC9kvjWw29+WRQjv3N1RbVO6p2jNJdgyeBBAtm9yAw8NWW
m2wk44dy3FPHfPkIAkRs57H4EpW9sPIzsAxqSuyXJL9Z+7ikVy2uA+k7JYDpiaG6jNdKzIeBM5dK
n5EJ9bKWCbldxWzDYxvMGy3f8DzrmFpbZ0bQAHbrTJC+8uI/XD4JujemFdYaEpvmhaffIMQOUGMs
ZI73xY+IwkuwmFwmAXbG1o/HfTs5p9qAtgVAzzmgo3pamSEW2nJeJZp6MxIIqvTesZ6eLaA5vZwe
7Qoqmo8cJrveI3qBvAsA/1bnmmVMnSEhrtFzZZ2ljaeFl2UBsgV5tzVGEpTog7kr3eE+S16j7A/a
Bswf6C8j0Uo1FzoYnDcRAposb/FsCjDFvg0szp6rm+h37JSlmdc+Oi7QajYjIqwPD/H+eDCsfIus
3k1/TBZNiEr8EpSnvIBOlIBk+AjADGvcY2wOaTcK1NfVq4Bg3FH3Ysc3Eh1rAnNvv4EbpMOnc8AC
W2E8z/5G9ETXMn0yx2fep4emw+JDQCqDxfFzaLOL5t1pmBSryAfpShKNN36PC8ZONwB91iGqVxYQ
xYwqzYTlL1m7JviZZj5ppCczEFkhxGfMM6cCwg2wyjrFhaDsNSEHu0hngA4TDiFJE41P+6xTSjs0
zRW5kyULbPK+i/A4Vj0mSF3UWRVNv/qOQuwpKLm6cwDj4bJMifJN8a2V3T8b9S+HBBYniTGmNvr/
LwP9XuOf80zAWz0WAihcsYlB0oleR0EKKGayJxvz5Dae7HoTyUWvzqCJECh8RUb/bnVIYLmy/GKj
MzEPnDetflIgA4NKBb+M4uJxJXmEQ5OIZxEPxlH0iNdWlIYVF0YDWcksWxZ9MlD5AdhRAaJfYx9P
/UEk9rhbuzOi1bn27oaG9VTeNSz/ESU6eClpCrwnORTNc9ji+Pabw4iJWOD+nHRbpTGHAyalNdYU
8ZyhHi1+2ZLcgu8qb54LdA9aY98HVoRWaRN4L5DaebPFAImjirlgDcwUairWkcfwWvfVIazQw+Bk
UnZXcLkdwzSW8V64klm/9CaFSbJGzq7pxVPPxMDJ/pZHkzAGm3E7y3yYiYnkEGr0NwGCkd2J51kI
eb7PltHEqHH5WuU/8m0AhklH0FPEM5wRNCC0Uae0BOpSrV5shj0DTRUG0yDQhk73qgdlg3Icj5aW
7wNGZVdIkFsTtx+8K28xg+s24r9mH29EZRAR4+ScQ5KrK1ciKWis2+yZPTeBQfPY+c6mlEFT2jea
ELFGhVAv6FTgKr5tiXx+wuUk86cJOwCPttHJLmjve1zO12D5ZMuDyhJRd5C8gADmein9S+JhNs+I
IiPBBkkkIhcwAYGkpMyFScRH2NICOzmbte/JhUtHuEfCGRmb6fXpLhN/OCIGnYfaRoztHP/x7gz3
ivd5ZyUEFZU/0jZxTLCEaDzu05zOlziDRl9NOEmBc4R7h+CLKMRE+c1qG1hTKMiHHncv4TXVNuZi
os4vm2pV5j9pMe8RPtFh3HsaoQ8UAY1kBLz1MOre8mkmF2uK7gIruXdBt31zZQeHSsNn8VYxuRoq
C5ibgOX4r4WWq/UQzhHilJ/Cgl4gvMbzSS+LFxZFx9cIbEBeJMvrZkELSh8aiVb0a6anmBHxVCSH
24yEYbvwh3mZXJPS2NGsJ3TgnmJoLrur7BjbTR7WhGWSA9f5EAzAYXgs3ptaw4WFWrEcPx0qpdGY
tx7Jw0Bwi4UdD8iLU7TQnjwOKKfYt2C+rJPGOgE30daHF2mFPdwGfIZQX1cwG6Av9QK/TvqGCj4C
m8oneasgEx2BflOslxsHlxR6d4hjTsRQxBRXKwLj4T8v3fK3KnMyNVBUclHnY3KukcQjIMCRS70Q
E+emo1PnmsjY4CFCwFx+UZrna45qP34oKi4OKqZOXQH00K6JKHBBwDe2ya/WmeSxlaDTMcNUl/bU
4A2v9RF/1zHX00dHwvtJDKm2EYRiBBLjkEtvpe3WU6BR+o353dBMTv5gcczN0pGl5i77chcQa96K
QNaNzlDf9sRqkq9HN8a1OD+tb9HdFqN2YjvR1gagvaL4BWhGFpKb+4TG0WTUHYc0UUPrMOw3GBlE
WCxwCNtwcvPtaDUP8kOybWT5hXgT8/T7f5ahkKJIY4KH3lKbQ6Mx3rgLmYPlYxSF8mEqhz9yOwG+
zkwHsUjXzohYnEgnxR1aktzdIvpX9dbwmtNItgA+Y2SLiIglqYIy5J4/KzP/3Wyr0zzReDO6p2fq
t5tv/JRhQFQ+tru12XVxtDf7DIykRojyk4/2SnpVNDbohx7sCJWs8RkHHdFm2zBdEwm1zP8UVju0
fm5DEuxHO4DentsSa2IkU+/7VUWU6QzTMp4H5l0YdsYIeAb/mkQhzkwDK+Zn1C5kdhHa2ZTvmklF
QKkFoAWTKk3yb39NMQTKTL9WkzgC8pZTNJmA7iRo7Rrm4yCJDH1u6zDd+OAd6Md159xFooxmcHld
feXUOhOoZa8z0NCRor1fGb15TMJLR5ZCCB0skjqN7au6lca562KcRkY5QLm6bxH1JsJBBnWg9qqb
rfU+2S+wGDZ1s2usRV+fp09V4QsC/5ggZcaCBZvbcLPC9tDDGxIOguRRq+NXiekQbrLriDlf+DZg
MkQextW3Sp1kp3sQi15MlEyMthnl3GtRcYkr4Npo4xnFE1NAkMLjeSDsNH/ySoadPBXbBTpitHua
quE4Vf7Gw/k7kWztfCDHWJTivDW3pTGSkqNgMPC2zwlZqfnFssSxhepebTtksKUT7Gx73qncRPy8
K7W/+DJm9U+AGS8i/iu8DYyFKGK1CdjZNplUBSKDJsd4wWCKobQPFpGDQB6UCmn+mXAM6inJJNmN
GimgWKffLkyf0W41Km4uCvz4XB3yzbHWM6Sson9OMY9yq84p4Ej6rUY4NH/jpLseGgjWYCYtLTDv
xFqBaGRiGpa6LBZ6SXskpQmmGUYfxJtztWnOVXV+KxCReMm4FgOB0LB4Shq0I9CeNFCi04aOxN8H
OC/VwET5WISPsDzIP92gOoKRQ7lMrOgMbUDASG7qKzntIMfxVRvDZx59FgvGJcbObJGA7ucs2Q1E
AYg8oCzdi7SqfHLZ0jUYVcRzw2x2rFNS3JJ1Q24LwCNOpyuzu7Xouxz845T3d5pCfZOuRpucKWr3
VIeUBKAE3yaC7oa7S4ldguUkjKORUmZUdCBTO2MsUishzwMZ5dIeq6gACoP9h1BA+I77xscT9zOl
y9ru6Pzod6nDR20fYMLNP4JujY68IMx7foHHZg275ouUOjzumFSCMHfXjsKgfw6oX+d0Ip3qaqgX
h9hMgoY6Tuou+dYoak1tOUqgjaS18pZTl8mBZJb2l6xkLs4VoCQ09whJMx3eFhIrWJsvcm5DJdtw
f5IMgL1lCciaGM4Si8d51nrXmJAMKYon2M8U8XLEKUD7j3YkJ+DQRYspaS5OcINptRCEyWkyZT9C
ZGjWGdhH638AHfgBL9OfXShu5FxiRXAd0HjKZe/fxOLT0L4IoyUIibzEbILDCKEPMCqaoQQdONy6
bGJXLNPg0aAiYEGCo0kMD0y1cOAdOhU8L1RNk3MT30hecyKcUb3ERLygDeCvpIPaSZ+VcEt19k2F
Z5OjuB82A4oQx/6KtDX1hnzZcoClDBvKLtpmct9kfs+CSU2SNOTNQaENxnYQ3Qgvx0MHFQqZSVrc
fBhVQ33Amg0oOc8RdD3GqQH+Ea6oP6RcwnN/8NNL3d+EcEBaJzeyV2wyjd6bCoIqAxs34ndqg5Zq
pkByQ7nQYXYefoC/jy71YgHU5sFr4GdJu4dx+XBB7lFhNZSz+HU0MECqhbgsN4LtulibJygXJZaZ
ll/47XJ5TvZTzEynAg9hW8cbwzTul41G788V+gvYi4kw774sHSmr8SMAS88xO9KEYEeJiHgRAb/9
mrEckCRrRA+RnbGdMTbrmncQY7twvQ11N+mYFl2tT4a1C53b8NdWZmnuHQZyhDiDMn9lgMmz6hIY
9ToGnsO2XFB9iv5m9hVWb+yCALoCQimii/CZi8B1QoRh+ddKEdQU/ADOOom/BlwUMWFMZTsuorhn
aAudnnrhrMGbcMGAq5fqLl0Yfz7qT9RAV98JVm5gniFu+lTfKcqMDJuLRJuNGGARyOvNB8AbOVJ4
EwlXjgoQkxByJv7qyo0Oehu34KiJf3ZsBQCEcok+dxguUnbG/SeW4f/1jdARSaxj2+TGKt5o7AFS
qj/0IAUHzOKBuwV7ukz+AH2f7Lb0mjuKYC2G31XQWq2xo90fvJwQKJhhcy3UkuQSyGY1YhMPH6xm
1D26nFN1kp7TAdQ1Df65gtG7Zx1AIkshVTiXRyobite5JvgJ6C2nV/BrWtgUPvJTEHlpF5dArAaM
CMzzbxk55maohp3xKL9XfFdVN2+8+ORQh1PSoXgSYy/+a+hrfb5JNdzA2/WXZoSFAikUB0ZWvbsk
J6KosTivcwDVdkSeQtOw3OdyGlAuU9yNhEwJsGFeS/YVzhCkNbIQRmBLhoT25yXHm+MzvInjj5yP
Qks2RuNv9KY7DB3asFbbZQW9MQIde0HdiADO1IZTQZMag79NcOa5Fj8mvb8yKQd89eWqr7jLn5H/
TDoW+rNFtUv/LAQsERN0903MSE6uP52so9AiU5B0hcjaiDcGTey+S7xN08PRUBwGPiO1SAHQaDbl
7tYm0rzVt+BEMoRr1JFdVa9CQSERv/fDrU6SiFZwVCfGaSn3boeyPi1OS2YfJNdIAD36SKHmqPQr
Ha8tmzKiGWurt8m2NhLpkoXPQVTsjerjxgACLfh9etAVS/Ftcdml5UbsNSK8kVjc31ONzfKwNE8E
CbD26ql6IXBVAq/E0U/kN0IgpSHawMiC4Fe0cfhjRTSp5T8LFCR1u57FBN6jukHeyTQay36OcRhb
XCFSjdE62/7VzEiVZioc6wT3SYK+dMnQQC3VLsHjLAw13AKaycPs3JDt/WokZSDU1ECH0+9MYLIa
Z03Faf97BvL/h3p+pEIAz8kJKwYiAFREjrDYD4FuYXrEAaDfZiPcIWmbknKNcub3dPPOoU5Rj4qR
puJXAUelupAIimMNGTWd3BrUTSySIuD2OYjQj8Wuc++Bu8kDz2G1/XQdQqb7087KHqmwJKzR12Ed
CDRFKBOzZyYZwoNvifYSsTMgCK8qhZgsVhACDiTpqMRUK1UFupemWido6kYPmhN1d84ni3invXyx
0cfQHq3q+0x1oggok/Th7wlSSjHU9SVMv0wv2pjlG2WdQ71Ke8fTyKet3HwcvUAmnnmTQCJSYmgY
hJwHqpLVRLMEOCVvD/ReS8grGn5Ch5qHm4JTY8rRFHrlCmED9ZewSg25W5U9nn6LOnYvVyB69Jmh
hiL1Dmb9Kltt7I5lRRguwyhpH5viQNgZv5GhGRE0Ls8Z2FxYNEWTyAVpcVH3tG9B0pM3LC1JbY67
1P+D6SAyh40Y9DCwOPC8OCORxkgYG//wv+WmAJPDRxh07jmAcy2SrUIEVdgxNnvm207TqQ+wBPDs
Q3/aCO/Mp2koViIAQSW6Jy6gPkDGBM+GjJjcN/BQDvnux+OjTO8ZuS20pmCENndT+hnAv5toFsLi
pJCby89LgUIZ7kKZSkXuSPXUvwnb5AwF4iDU8tJpZt5TVH/OfD/4M8XALNuNhVHENSE5kj+ACwkE
Kf2hPo4Q8+YkzCyTe4jio46lAacXNWaoTqDMtc2gncBuHhyj2hFZ+NsK2CF8TKrRonw3fnJqCZvM
NazICCSIR5fawe+0O2SciR/vya76CCGyUybHVFg3iKSf0KRwn2Cy4NGEBO3exwPCOX3NjRQHxYZu
aVC/OGhSrlob6zsJP4gpjDnbDwviCPuqg6CIajw7gA0rdxWWydoDSpCLWTgBJIGiqhapLHKWB/xl
5DBkDMxTdOuckQgXC9EIsvry5hzo2VqOF7zKm7o4o9ra+GiD9E89iklG+IIhH7JbONMnKugfVM4L
TwYcihrEByvmE4ceI5qJ+pE5e6KFFRjfhqXk5JSaEsZeoMB6cSRZpyfYIZHuOD8YMP5aqW9FcKec
H/PTp/4TreGItP1XpWPA1iu1lT6EB65X1iqGNZHXb9TVIFuwztBUNdEpVQ9uCBOAImiABzSvmdut
YkIDWd9O2jyGhIDAKR7V8mAMcivG52B4rsynPEJiRhjJjNmiy9d9Ej+m9H8S8IDx1cMIwojQ5o+y
5wM0JysUP3NNSWeTZeCYF3CwQn+2qhnFR7Sp6kMAydf+H0vntdw4doThJ0IVcrhlJkVSpEb5BqVE
5Jzx9P6a6wuX7d0ZiQRO6P5TVw2Ck0PuNJ9D0BBvTsZf9omkz6U4gSOV9xmQ5eGiLRUlhNWcTNYl
d7ASW9s8Y8gsV1jJViP6FC14jY3PrXZe8BRGa/GZUQhwYYYmg1e9F4dEb6HY7vGJiIHxH8nFHxEP
gAdNOEMfJVGhb7gpcwdfGwOSouJPbZ9wlhlju6s0luUaoD040LeoqHvclXCH2Du4BFjQMyf6r5ju
JZSU6CFpI8nuXGtmxaupj5nf72ssUDgSKAUo4TnISD1lJElgPVbaFZXbkPsPbvBJFSq9JEp1tApV
/eLBNNTqh29fNAjposEetMAtN9N/aupXVEYksKlA+Ae3gowOTx1FVU80Qp7796tF7ioxfA+Yb4FM
mO8ofjsF8pgf7lDvzjMlZpxuxanRSXiz/1BIeWkDcT/l9id3yaiumUHBOAA0/ZDE3MstU4VU01jF
eErtdum1L3xgaYJG1fxG2ZBBvYjopIn1XZYSQubgNf+iMxOVP7CBHE5qQ/4a7iaKvZhxEW74LCG/
bLm0/utrYjCwYccHKecg8tnKuvrLw2dDuxSLefCleX+Cps7sZ5gPWRNTbX2Fhbqz6PogEzKcjoNn
LL8jrdxAUK8lqUNIWakBXRJpEmnJkTfT4vPR4BdhrQCmVadZq7OPkI/3GXFkDS9IKTLLfORfptFr
MWv7hDIxKXCZDASUBl89qY1V9sqOpLXLECzxx8GHpm7to2JmT/AlaaNKmzCP6sDxw/oE05CLgAzh
kKpc1nOM7GzQtqDgElgoN3iAcQxvkHuqS31vNi/A3hXjXjkvhNnLXQRvJWYE7mc/UR58jZgqUr3i
7KtAC2ITFCDQcuOMJKrAwIQdvYKJ3XEtlwqbVQBATOSQofxyj04lfcJvd3DQ6FpqsilrY9FyyJrl
NdAYVSXd8dRRF3CXcNMI6OneN7nJzCaZo1ydEdpL7Sn9VIVFoS3JWzC6lcmM0IS1krUR3cC6nl7E
9889alCkDYScUqY01p8L7wsMIq5ol+o1hNOgvppjZCP2XoiXgPOfvQO3ZPQcgqyF+UThKNqBmOvP
GhlcyIXH5S0/HylJOn6GqrYfNUIogBJcsTMxarZI8g+DDG0hNyqUeQjbuPDEpGQy2xnNm4SA8osI
p9yowfoeHKeelMQk4x1FpKzCqTqVPOT7lBrCesQbmK2hFRkcwn1acV2goA6u3sxANHQ1vQZARizM
Sc3di+DZLZ6MLM53PsloIBVUcFBO1FU68Ka6Yz2iIJPwh4WwwaK2nSTUOeYf8u8Exa5tmE6UNcIw
6gF5jSU6FO4vYPYyiM9Ygn3u+97kyP/g3HYpwiBhfbwASC6uPFcf9Fgbr0N7Q3PKriO7nJidjEqC
Z6fh8RX/VNTbyxKmBkh8LXK9poHNj16lDhdZE6YTyZETRDSlB+EhypZWm6tB56okGvEkzFdCak2Z
PPaL5LGgROKAYCfXGFzc4Gf4yG1SyDizhQ7ApbKSLBYBY3x6EVmhfG0WJisrJSdAa42thdS3R4Yn
PSe7dmQdehuBjdEwUecNSCzT/gT/sYrz/VB+ByYsj38bKXv5va239oDcagw8ROEO4V5xBibVXCIi
Qzl0BiYTZsEq26rWhY56+dG7Hlpy/PwlpmnikLgc9PBLDmkF3ox9AEzHSptZYgFiSZkVzFQWihJZ
170C8wJGajYnMT0M9pa6uvLIAl9YUMdICQmwVzeM+ciGveq/wrgCohkLyj0m/fDuiT49qpLnf/XS
pwgnq7JTi7VRBhexCytDvxjQlgl/t5aS3QF137k/PFqG96xH8VhQ89i07pXW3RKupW7YR4fBj7Aq
Xqb40tbEyDPJikhtoH5zaSRkTa1QUowcTbRqGohrRVaw6y3CIlgjKJa1bdjM9gY35CYd6+lLtmaR
PmF9lm6G4wcCA7HsSZQEOsJdKp+ownT7IHO5s1/wrcWEUrpgfBzuIn+EA9wCXmio+oDDimBldcau
708GiTViTwvAudjmAhdLfJiW1vekFI+aMmagmIJuEo40GIeVnHec4kr8YjoPjf2sa1hSSBJFVUCZ
Jox3hn8Dkt8DLQuekJa/OJQcI7qlFpNBmj0XdUbdLMLSCl3yOHV7ucxH0DYx7if8BN31TzUK28Jh
8gJts7YW6ZSMVWyZu7TK9RX1LfPem2rnB+em1snRgfZi6ApdRoAKoxerUEUGl3BuNsaX8FVqByXa
qolBugSJJjAFgj9T8oseLryyBzjKpK5nphcW/xwo4We4kELhd6tK35jM0Si5ZSkfZgqGXuegvqP1
zIXZS80tte5QAr4AvIj/wj+PmMBpFjneKODQl5cgLmI8AK2QHp1LtwvGpWhWJBPMQPjM6RWuHPxb
o8qr34ZM6yy9+wUi5BkYicDmWnaLbaRz4EAVdaSAgWKlLCbuXwBGW/XXfBmp5vgvuUnqCZVW8gc8
7QLrcqxm3Lkp+KpqnRxCl+Rz6ShkGOHCXciLNLmXtR44pz2VGoTnvo//ZN1J31Rf6cRot8N0C8ck
N0eG8Ema6iggWggD4rS+JwADQQfMODfVVeBvonBRT4dynE6TUj5E5cHk5Qgrb7q3lhEvakQ8Uajs
h8oiVqglD6DZ2tTAk04UOcJGsAWIM6pMhqCBKrjxOmccSKzTQmQ3BA8DCK8Pr2NRRtvo3RhNnIfA
IMoLCKy8shgm2ULayrXPKCXBgJu2PMq189wiTUGpdL/EAfZdoFYgEUA4L+2PXmMvQxoIixVYlJS1
7k3DXFIRfCKhA0FA2cYyqtHV2IKip4x8CAXUyjR9i7ZyL1QKkbgC4PICeh2+i67yJxyVzxjIKiiy
B4PiV1h77hXpThWD9E7SSjNsCC0y+O4l50e2JNbMKpMbCFTvUK2XhI5YSKIk8sDmW985DBoOCf4S
6BT0LKNtFksF8g6edA4hXeEuiMdtiwaJVyhbInQNYNpjnBLVUxBjMHNwQueCL4QEiLE0qQtAKenk
WUygCogs5WYiOoF/SoBSx2dX0FaW5NjCuS/rsF2/+KsaWlA1CBtxLyWQM3gDgtSJHWOOV/mqNTUW
2h1RxVgugSFUsxMCZeVzpgISVDKKiLxG48U5W/X/iKPCduww+HileCmTKZiagAAcqBVgmg8Zc/UW
YqRHKca9Jowi/yE2eSmwIButjua1AARcJjMKOIcseCpJHaOJwq6qSR5FsiTKcipHVSUcB9k07Tdv
BIwFJMHj4UlW2whMR3llAlFXfbThGdTIywTuAFoTLshh9wOVnqQ2i4eDZBNo3Fk9MBOYntRMQ0tP
Vdy3vjYxUaYkpY9DHIbHiqcdQi6BowQWaGrmBPDFhDqhdMN/CfITcTSFDglqZX2Sb46Oyo3LtYEW
bvKUN7anyveLQV7Jaljn1ZPTvtIu2ZyqeIYas2Rg1Os0e+/+h8GADoONZRvR2qgYHqHkVxpdN7rD
XsgA9g7rKuiqrXT0Caqn0VmL68hli8sSlBY896MjrZPnDjvhOnifZE8v7XRCwE3wQrGTkvYui7Ku
Ugt6xmOavosk2JzyY41gzA7khEwQFegvYjLRwTAUeElenoCITL+oGE0ZNwFgfLnpqqu0WQOOraaH
z4WHp3/JJ+ZoraJ2zV8C4NDbZ9AzJEz4EcQP4juPYJQuBZZ4ZiwSmbqtbu+5QinNS25B7d0eflkQ
nHmq/UepLLSUxp+Fg6tUjDlIw2K1OSYTQDRfaFT3sMFsAl6kwEWQegHyGPTqgCIj/iJSLJnidJJ7
gWUkVYtDox0m4YlcY1c7UBLK7c24XeyFNNBWrZ2lY25NjhpqV3Xg7mL2CArDNuINs07rx4Tugk8o
/LpsbdSDIDGSESnpZAGOeOEk7NTCPfGXKcVG0GOJ+W/+BlQU4s+oLO3+5mSTqLP6YtTpA6W8SpZE
wuPmYKpG0qcpgXUdwuKD8BjHZQIKWr6azoVERJNurj26nbbjH0hSURsdan1cSoHCtjTCc19F2y4k
kh78NiS213CrB04hXR25jIyDqR4H/azwWp3mN28fFBgMg7QppJ7MGc+r567dJ+qvMsAxR2jZvobp
4mN0DMtvJ3/0woeJ+cJ58lh5R1YQiayfZchId/1sknyZ/Zb2zfEeu/oI5ulziLYZ4QCsr8wiS7TO
9lNlHTRGC9HxFR1lL0syQU4NLrNFaUzws40tZTnQsWRF8IgegRaCFFmGy+Dh3k5DhNfhGlMA01wm
JDWO53AimJUsoDuRSr0sR3eHAQv0WQFmY2qHUL7q9n7ajkg9CV6cT3LzjF2zENHV4L0WzDUus33g
vMry50FK4SJGbJcOGZM17DLnr/iv+C6SnUABEKKXBhSo0Z9P9svAD+RXgjpzvihcTxjXOKn4xTky
Qhjy/KAxWiU9wKL6JMh3LY4UgjYEyfMgGsH+JNtNycCgezQi9RVOuUPDwa9w4i8HJzf3qECgXG4t
ehPkCdLVcqKKHkd4MNnmZAow6Se70MLRjdmYa1D+aASaei85Ag6BpbL5FCdoWznz5ZBuUlBe5ZIh
eU84VBTvKLeV4RF9Ov3JbETZhxrIVgDsJpAHHDPyKVhOlnnVfoleTwTXZvclzjqJ0+WtzShHanCr
JlU5SLfI2ECSuYA5C4WH0NrPAPpnjl+BbhR0ZfSddIGi85OHwuoQUGymGqT6IIcKAw3ciOgXhSEU
G4ccgIJRgx8oH2iM78Hi0i/p0OYB5o5e5Rp1EPsgfmkI0sRyNt4TGeldQso4mAulj/+pUb6XbxX4
YDVQXECaIPmaFJMFVC6GLVYCMrAGt40o/HzsLty7RvQnq4g6Rje/O4+gSHWVKxD7s8g7dKpL913U
rSMajSfjuSVr3dqmYGPDQ2lw+GqPbng1ieAfMMqu2Z/EgFTzQSkQUOGCAL9BDtxHH+QGDaSjsB+g
+AIao6TslsqEBiFi3OWWX1GSSgKDJro+DRVqOW99hheJsgS/Dt+h4apH3Fd7NK/jVmVyk5Lss+DT
RIrId4E8HNt/XvLIRx3iP9UFQwBaMkmdTv2CMgUOKdIfG9x3kEySdgTFADTacSH4tf4kZRsrjaQi
xJ6nAZs35w7GaqSx/EGhgZqMYZa9edB8LjflT5pyqYPtmFTdElI/XosiV3h/9kiohCebOxYJQER1
ydatgJTkZWOYmkxtXar+JrQ28uQ19Oly7HI1BgkYH38QSEKYAohlzkWHEpjJOJT8slFK2Ca9fu49
dynqnta7paRusxmAqU/Sf4UZcAPQfuxv52FY9L63qVxSwXgXPhWCaOPgt/jqJUJIoXVyjn0UOkTq
ynUxseJtcgkS6BUvfjYLcm9RC/k9QZL0aEA56ERpiwavWwyULj5z9swVmaBq+nwfPlEhR+a+nLhA
5awSt6uERZI/gV66tfRF8MR7LlXYCxT788ddKKtceSuEb5wsHhoXmWQ5DJCYkn+AuYf7k/ODxW+g
okp0be8XMRNE1AWXkg/RxxXatSxHQUyJukd00Z5qSqeR3Bohi01/2vEaSXVX+1vWTddOPYS9hiRc
X8Vy2CJnTsy7djCi7DfJQ3CxAZBUXF9pMBORFUK53QMtTJB8YeowEmI/OICOy4YTKMbAX9Jf75UK
Mx0EdJphauH/QjRoMi9JknJzJ9zULAviwioWscsuq/+xBbLh5TTyjeVxiKWvr/X9XSMKR8FGhsHn
zIlHxPhcynh3nBVzwB2y09BXNdqFCRN7m8aGLlUDHKaRkr0PV5fXK5eohAGZYt1e0V/OQ702KbAo
Kx2dmV6vMwhSi11EijvSQIPm3MCJye8OTIwzjon5HxGCQnLpowgZnfwB1mJ8cn1gO5XmkQ2JHvu1
TeiHTY38afRXlJTRvJsI0kRhY/4GTCZJ9trLpH6XnMrFjbJOI6cGtogN4ZRvmVYih2Xw84F2UNY5
a59ugTPXyr4YT8VthDLJnQg/5WlUN7doFzoNFXcVxRqNge6d5j5bf8xev7MdvKc6tV/ynKCBjsZn
3PtayalHZP/0YZYXvftG04/uCfkRkLtsQ9aQrFlN0vZJEiKrYfrHr1fsV0B/kUDxwJjkwOZZ2ihI
dYBUFHZcj7LKxfWVbrntxDsxPmj1z4ha4r6HY1EkCHfBmsSEIW1lRcFuIYDsSMy5mzC4dxRrD7cl
84xs2i9trv/1HE2qaS0q9oLImP7fhou5S2q7xvXpYo6c/yJbpEALcWy4Cfl8v5VFZFPE8EWqKeS2
qChBJtwawFA/hQ9EfPBBaTRah+G9wMUm0nyuzgAQRxpHyVYw4hOQp2ZIwi1pOeBAg/Yk8XbgcLgN
csKEaeA47a7VSGQC4hxGPzKZGwqVS5ZqGz3BnpoRfkJ5Sx13gY82rNZBz/zoxy46A0fKPFlh0Gy9
3YQdMGO567DcdNvM/7HReRp4ng+TRiN9ZXSNxgHuh8uGKb4JZiYofpJ9GRQfPaQW6rSM21TCHyWB
wSHulqy0ZL7E/XcXA7joZ6QYDHmCcRlxZsxn7yXCC4L6VWhViRUflvwOb7R2pcQvkEOA9RGwruKi
slYMfWWNUfoHCrepjKySXv2/0564vkUAdEUFJBUa5/Ow4X4HuL80rbuoicyIhJSeZ1LRv+NhZJJJ
fWZWNrQOUpCeAXx/DhR7JZwqLYJBAyf8G0S7cGo1yTL3NcAunO6Cq6VSvZNRMHL+B/AwM0erA+9I
9oY+/DT1oxt/p3xaYiv2aIJ8CtI6h9nT9zri7uc2ZMDIcuD8I+YHeG0xXlJGpsmbWKHk76IeVm4W
I4UE6YudoGbGW4lJVTYFSCL1Ug771nPJIx9UiZWuvOxBZJ0Nm4IaE5HaaZ6a/Tx0YsTSZG0yFEor
UeTyMUmTFtSIcCTiTTIk3lxeiDoQ5AlD3JqfOrWTKMmDbWkx0RK1ekUMd7UutZOsV5GpKnF3Gdif
XJgiE+EyJlUaWxT9wS8YoTdtK+w0c/tJ2ZAqZ9pLJXtyE3LlQVWBxrBPNCBcHrR+VTDGaBF+a/5z
HCordOexucv7czi+YjPilAdrjCx+pXaafuFjZhWbOcXSsItDrmL82Zus26nh2g/xnr8yFNDobpwy
7HUz+2dY0QL3TUScpo3bd60O/8iQCbJl56AEI2SO6z6cGPlbrfRnZZTSmPGgezYKeozI1Hd0gnkW
834I6op/up5WiHyGrDmbgH9J9ezXu4zKgHSS6C1lZBbGX/qwApqDS80R+i25+BxPY/YdTx9FwJRH
74EnKQFSzKAhIlBqS8bai8xTPg0nGluT64n/z0N90EBDxcPdnzKat7xH30UFKpR88GLBSaNq5bZm
uYCbB4Ad/C/OUap09OH8HoHmCMWgYOaQlfUcW6c2QIdCRhOSII5MAMkE0S1qffZXCo9lKx0tM4Oa
bbT7SxPRNtF92jaIFu2MHXTJ8sAoo9LvzlBkcvZGNqplXHf2viGKkvKbg5LuBMYEpYdIz7g4RfvJ
b+NTMP56A0/G4CIAdxpoiD7O16bZd8fg6pAqIBrSgXQOR7Q4kkjA8S8eYwN0hktJx8RmUmzZCy4m
bmYAsBkbjWl9+sanE2817wkpuIYMOf/0STjPS+z3WrsiZaaK/+VY7h3A/jB7qBhPGfUdPG5+6qsr
07REstT4b2WdLxzzRThHkO+B2bg54St8b4As9McyyQ3cW/K8QGya5GDoVGuUgkg/MyYaUYSLCLmd
M6hcMj+3hf/GRkCMWULWR/q7mp5HLnAVOX+yHtAj8AWpC+qqW9jOO1eS9mPj63b3bQjEtyU7KG22
JvaNbK0H1P9oqg9F0OKlxxGJDHXsFaRylzAMxKkhDc//HWe0mYNSkYi1TRC/hYfyp28o7nBwHy3e
eeQzkgSjRrfluxhgbdRmUrTQ/EtSmYktiFITsJjVwkeUJyA1+MZhbct9Sl8Q9p9J728GRDJUE3KO
Bk7wAB6CPD4PEUqCs7FBwqAlSYxqEntJhCWb8yUuLaaEEdQNrUlNwXQHVnAOOC3aW2Evc8ddmjjP
NfwaBAgzwpeXQ11EPEOE5RvjPPwv0Vo/5H9LiYjFEW8c1UKYuKz5YwcrFKUX4lBosEQPprePGjqM
tmPY9Dac//mDFAucOIIJc9ynSLC98Kjlz8KVcl9iaLUJumSRFgITqGVzUuGuorvdaOvD2YGdSO/D
prOo36lARTlFt9DY1348kFCmql9SkycQZ8ov3XtKb+FzV2HERU0S3Zr8THwIlRDvFt5G7X9soGKb
6WnAu2ZO8t7RQFvFYKWz9muFNJCfEf4svAokET54r2hoyOfTQEUdPiTbnmOBXJUhgOAJcQ2AN4W3
uuQ+Zb4AHa/ctZRK0JtaBNYZ66sUSYZnHuDc++FTGNQI3l8lfhoiXhBMG2HynfwdEvT8NHPRa4c6
VHUYe4QKj8bKt58w14o6AtAT6BcEwgdjEcG6UGpjk21FncfrlaqpLb8bZp9HBLIrb6P5GmAIu8TM
RJYsLJ6sTDYSuop32RQ3GgY0a7QUaqysQv1dgwWXzO9wHlaicmI4HTMcCudY0tLX7RtdFX2MtFny
IafpZpOTl1sF+WBoTD6oVEYXapadb0LVtJEKOZyf6LzEH6wZ41awtsLONtX8gxdh0w4GzV5IDhS4
Mck+ukT0jS80GnwywD+OGdHfSimBZbCjKmmZne3y3OjDOQjy6Kz0jKrYj/5jG/wgQCusm1TXVviu
VQ93HNl6wZWMlgKwg8Cc5pIHGtbuYVGSHC/fte+vqloeZ2W6lIG7KPxszzzAvaBiJZnIlYX6U0MA
+G2P3bJ1dxnCiV7ZVrepRv3FYkuK6TGYrYfYPTTmQ2IAkiMqcayTizK5f6qpuEaXuEWbWTXHpNHR
fW49VfJhKSfnrauFcKSkUw7uwnOCPa2m/sZE6FWeR0AYtKTDaxnTRnN0yBvu2+m7iPWt1TYXDg+b
BIeBMAzuRd0IjiUGdSSxG5vLqvDefLp8i9BPPMA+eWWmpS4dzdk6lIHvTfEH4ddYxalEhcN+wSwr
iS5u+dZoxoawh12IfTSiw0CmX2j9Bl9griK1xR6IcNLj1VPyY42qi2tJ1eCRyu6SuYxE+ojUGlMP
QVwltLDFC4HCRH+BR20hA0k5rbvxiemgm0LB4jtLfFhX1CuGzhLvVGzthjEB3FtYPeIXwGX7OpgN
XbxK7IH6LMqlrHEPVgn9xX5NaNS5dvdVS1JA54DecD/4+7gtDnPgMgQE76G1trToQuzgGlEMnsKa
YSHzvkn+OdLex0CUMBxpNT7q43dJxgSIxdng65PbmkN1Fp2+bLETnqb0Fpbdwmkw+RSvHsrWXI83
ffc+EazQtogFLuXEST7vKzpbPpygYlJQJLxM/GQeMzmotfG/kwNjrsEwgckWRiDpUqhuvdcEIMg2
P5Maet+fz251Qe65tIAsgm7cdCCxQvknHE2ajlahvyIyjyt74TjM0SkkNwzBA4t3pAAhdJhBkB7N
QI7OrXiY05tZkuBKJKsLgjaXFzTI1KaeyoPzdqr+kmkH4Cef5GuUz5Y2byRfmyHcxRi9QaVxbDYJ
E+EHKioTUmLMn/gdoJgxxzD9LPoOudd1l5wBJD3zqbh3YulkPpCovaMgAw9VIFphk1EZo8ORQhmm
h3qDVWBldL2BRRl6DWHogcPoLyCRId+Z8GYxTMd8IUwwxlsvnv+y/qGxR99LPh7OVFFzF/pq1g+0
EowPns+FxFedVZPJUogcHVyUpM+SjlKxWoXnUknvkJaU9DRSuP7i+Deg4neB/Qvd2c6mj1n6S6Gx
TDkRrKrcdnScfKvEbRH+f04OPXCE+MjdUXlZzBXjKVgM4Q2nDw2hU91+Vc6wLCJf9C1sNgG9U4BK
iy0gyUIIGZKGZojiwAH3aor8I9dS5h0y6pXPzYHJ4yJO6MVk1BM5c1ubg9JhbvW9AvLw1Y77arjp
JJ56mUqMF6NATTpMho+Vv9XUyKVHP00YPbJNl/F345bgasHwhlE92767TWNnA8Qj+bljf1KimADW
Q8fknP4oYpthox8q10CmqW9xv0wtOTPxMbN12cEkS42TsYHL8Qakv9x7IdHQDP0trwI4KNwC6XFo
UU2swNd9jkuR7MkQyCx+0ps9T5znyB0sx/CMianoRsY1RG96TXvQvKsjM2CAfzyATpckHKKtGWAC
urpS8ldzch4r0BoZ1CQzcXWLS5JMATFzZFW+MMdsqY5MkbzryuVHsBRxW6H0jCi8565HcbuBHCLM
fZE9Mz0ScR4ALE9B5qSmX5NDIFDOJDdSxBjiJ+N29ChYa8W7bVrb2vws89e6rB5HfThq2bCZjU/A
Erk2cgI/BzkqCDbsTGdtRenDHesh5xTtTcxf91WMKpshaxYyoVAMC7Kl2Hkp0Uud6198DSXHFfkL
kjbS0YQApvCZySpD7QYwMSff4BxoDjrrD6LD1V5i+EkbiGt0lb0a/ysD4GpPJvCo0Lee6dEmoL4o
Xh2S9dXOOFIuSXDrPF5RlGeuv5TpIlbOVYnQwOJS1F5cPtPAMRLNynOp6Zsm79dWDFTEYLmAL2bT
u9Xz8KSi4xiIqhoAfhGRAlmzOfh4VYyt049ec/Lg9fIYiwq/AsekjHApRYvmxw20I/anBarjTaN9
a/rNHSR9MdjOmU9N+2IlyGAmR4YtMzkJmdRhBOeKvWfPtC4lmXv2SEFvuZuMxlEFWEBhHevmrgrV
14p4wyH86kCJZ5OLNcTpDeVQhNQV5Zr3NUwAPSZqNUPZ3PPtGbro6jeMx2qULZ2pXYj2bepPpcvw
O+1DBoC6k7Equ2g9k52cNBoBo1SyZLg6lU4h92m1+WODK5GgdBkNY1AbxkgbLMXeZu6xp4q2kf5p
YKz6qB9FtqqjQNFA+tqWbIJK7C7BMbUPfm0B0j1KcjfIjwwGWJL0qg/5dcpQHs8nEUDyTyRXdwi/
1dhay1iZCCZ8AAY2hOpsloFUHuSNYzNd5Rm6kaut/FGSDse2uiDq8UmMRdxYD7cS1INk5oCQOHg5
2kSwwhZ6luM9R5BOJ4I9kr+sh2c5skL0QxO8D+dTQ7qDzI6UFjvSsXKwPLnjzpbzHjLywXr01W9G
q+8njmEs0mBU1tMUIz8qySk1Co7a5FE3+uNTbz7GHnkYDpSFmn/3iUEKHdU+ZeR/nxqb3Vymz+3A
ZWFKePc9RJzTqy/2Cbsq044+9UaSBFhAMZdBrpTEQhpJ8I+Ah0VGVCQSEaVkJATnE8o4H44YDZbL
p3f5A24H6HbtvQxlS71D3QLQ1NWfcgmFtXJUbbAwsIQgWCMAMBNOAXg1114Fdccw2X41ZBdvml/k
x6V9dDDS4uaO3VtqG6sp+6mcN2ZF001e+xx+PKCiBtIrSZWwdMR/0Ks0KtMk7xbpv6aeuNh17KYV
yJTuFc8qvbpEeo38TRkXrMGOpXInMkhRZhrEdOe8DjkEQQjS/CfpD4NLPg9a/8x2Vqb7+md3LiMI
tIVCJFivR1uzYn6EciZfv0V219PolePROd9vUk4xsI2KXqN12m1HDiwzROh0GN2RXLnl5A/5EqcJ
PaCT1k3Ql5yHQ7XLun3MSme1CWtenShScMJiZgipX8XmM7C4ZJo8y2Id2Rgn4y3ym0jhFmyZtuNs
PBKS9RaqlEE6NyJOCD4gwo28GIe6B+YNMIUcKjVA3a3xstHhKe7F5WbhXxgTOxJzXEZaudt8gsCg
ew4THJTdhyTPK0y8nVBdypgqXrDUTDIWF/SBtU4oy4qFNecYWK1AHgDSGtveTkxY6ZN8JxU33TV1
8mQGlzB9DEp06s4X35L2rEWoWpnmjnwxGxiQL+2OF39+oMpqM+IMQOYoNe+pAzBg+o0Lw5yUX14X
ekYZtyFrX6ZUkscdMAn5KnOCgTmpHpzoUnOt2RWbjWjlpaduPCqJBugSDROzL0R3Q0tkJdkuUc2F
XEQMEyjGHDDpcSJ7qQ/f/NreOaK0Cm8yXM6ytQuHquxYFrsN04xIXJZVwTWl0ct6CGR4GkJBOTqv
LmPpfkU2fCnXmEHlBc7CimWmmGRV8sGpNgP9ws0lx5IgbXjrPcQ86C/tWEePcbL8Zpf4/Wuf7CT/
nuwiy4TRXEMir6mymAfxiT0Tr0zZ2tshwqA6lTuKwQJYaDD6tQrWUnW75uNOroNy8ApVLHzUoEGF
XTn4ZPwxCXSEyFBn62I+o5Y4mWi5DKoPL4lWbqPvewz+rAz5rZbXXD3kvoHzK8Oe8oDcoJkG0a51
Br3fAjl9kTd785OCxNIWqRGiysGzGPc4HPkhGTbiun0Ze3OvjPPOcNJdBclqsLi7KOpBdS5m9RSq
zRsBFOhfTwrDBiuwItJJEFLl3rXCHVCaZFTk88oYbranbwziebChH9vxt6S958/J2tBQ6KO2QgQm
czpAryxufLESZHgAcMKOQBIsJT6UoXjrZkAdy6DiVK0uLqeam771dkz4J8vdxL4rY00lQAQYDox0
DRHJhhPIaEIJC08XsYlZMhh9oPop/svugjqLWg4bTB+6tJKYA4qLya5OyvxDTexXj6VSm+lXjjOw
7ftVET9ojPPRQSVTeNgUSM+mWptE40oRLM9cdUi4PcgpwioWJZjgHMwHleWhy6laXaf4VcJ+9F6H
1CFUksGcCUNS7U050YNTP7BhZL2KNYhqyJtIM9Z+BTZL7jLnz87wMd/ekrg/3o8tUHltHi+u7i1k
cqNFn9aEUmWWO2RsKrEPICEFfVZrlHuTpNtqbLcyBrVtwa+TYc9kjxsjUP9LFy4zWqqnym+ZOT38
GHRYlEAR+F5dnzAT3zc1BxqXrdW9UE6IcYosWxjObBnSEZYxPvbyJN2IxP/bUJOsFCbKlAjHymvU
fNaVvw9DfM9du2y6n9omQbjvN0HxZuE/kEw3gBpYaxthg0pulSQOytxr22wOymOquGsvjkkSyWE0
nUe8XXKx8ldk+vfUOITTTasep4PPM4955pOG2K1HgOhgks/XBcIaH5WmyA6S3iaw3gPSaymOTxmY
uawh8bRIzJyxs1sSL5/DYifkhQC3M3l9Tc0ZFx8aatAaTStyO9ElAoRz58Yhzb//V/TazhDyaPAk
0QiIgb8gZAxuUARegImkKRJsbuAVJaV/Hu8ODxEVMr/BkDTE8RP6I/K2LtxQGiwNgo1iWl0O8ZYg
HfFZc7FCGVEafY2c7wDoyHlJ5QhBbPL2W2FSUKU8y+Q4GyjV4awYdDETnPBZOBXKvpunxcLjkrS7
qm0UUOaIbvgPDBmiFV6EGYDingAo4SLqwfjFr8cJxQ1EkCLj4UwHgxq4MZNbxneYZZGs+RymzpXy
iafSJ29qi2bpuTebM58WIa0A9hrcRZ34OB8wDSoXEVGL9IhZZ8E2Z1jLghylD/814CAEbbyLo5DV
NZtJvfTFA3opkqlm7hcoHmL68hShCGK05kMsC5zR0gu3WIu4bQyHSbAq0WqvYsgxWhju+FU0BICB
IhOZmLVJnj5ch7SRGn1K3HLDlwem04ooPYifCZuPQE468jumeHjqG46EGjXgeSLNeKb1mdWdZEi4
DsG6FGRAc7V5aFUwezpepkJIwp+UCGxlfFMn/iuv9QeBPTRg0ClHTdjoT+V5VB995BeCgpdI+2uo
PDtRvmlBnDk8DtWflOBifOrs4tys24w5kz2yRl/wAplo9yLjK2pNAg9q4Ay1hhIFvJHboAGOdMoZ
dQokOGLsEidAEGFnPjXJY9g/pqD/iTswiaBcA6wehGRolZ18H7rMup5eIf+3Ia4Jn65W4NIxl0Fa
0GpM/hVJYBy9jnyKnLDZGWwkyyHeSeumYmf6JvbWrN8M0NA+gQCo4yb6+yjtqHfeet04V3hBJann
zuYQCyvTt++jASNUsaxmdGKL6tlWPcJ/P2zEzqlj7+lVcEPJQDe/6gnytFdkiyK4VdatWCvGkWic
fBkZbxAKsKsrJ9RgMqZLxvYvwgKoErVZWHLUsg+5d8B4q/I4pLS5A+UFSW3sn7HZxGTWyYCyifAB
n/pJSj6z8kmiq4h0QsUbX6KC8SCatTQdIs/pKBVNXY+I/OT5iekya4kKpYbomnjloLnmWgtc0mWu
ClqfKfCfsqq5ZncG5pobxr7Tbh5tioxQmFHYxKRLQ9MX6LW0q1ccvXnYJMjRfAGcJ8aleuG2rNBk
p8c60o7crjXh3naKROsCsQrC88MOc4ZnVz+OuXNOiR8i0pDSyQOHNFUGGRfGVm+nQ+dAv+ai3EB4
q657BZblns3qEv5YjePGhRJrgR17y1ilsA1ed4uYXiYG3HDVTW9iLpNlKIT0xLjY2bauThivXEx0
xixV9G/D7mn4vY37Dl1CGyM4ilRtslDhBe/6QBgj6QKAisEa842kSnvBbS5upFWsoe9wB0m1k9Dj
ekiGfBSIzaSuh/GgNyT90vP2+64PiHREwm9h3Ax+tAoJkZptmrH611XdHomWxXawkGSoGRMpLbT+
4SaKDjOP0m+6fHFPgAQj68qFbR29oLpS+zPhFbYk4pruO0KTMcCmRnN2mKsex8GDRpQFGMpmIklC
CnCcebbxGif7CflogqlTDrpZI7J9OsqoNaWN9wq5jQNQMbp2j3mjLL3aah9NBuBRSVIdhEB1tHdF
bO8gujtAxdDZgHxR5YKGH6Q2psjwJZuoJEqedQaynCvMd+KOHblNYwQ9JUAslw6XkCM0m3HpSN6E
10viF5Vjc269x0olw8sYl10CxZoVN9qr61TYK+4uNHO9RQyNep9DXRhZ/j+WzmurcXXZwk+kMZTD
LbblbDBgmvaNhlcDyjnr6fdXnHO1x17dDbb0h6pZM0DsQotTYrvmwVyhq1C+7RAujfEXCS4UoBq3
6blU/zTFQt0DD0N/gkZBFOrGiDEPJfniF9Zkc7cK3nzQuIDBp4loBuDuaNbfe3J9LVaTjtnxoJBt
yIU3DCdCZy5UjmiC1tqkrNO42YoRcV5Xl5B5i4g2PVB9nIx3HtxTolyfrH+uQTpL5NKZVTsjG16M
JFkR1eljZLGagE10+x4sUJ+A4t+Q6K1zKqoSz/7q4CQXa8ZFN4A3RlhMR37aF26nLLYbYiI9I11c
BpI/vV4+Eflgwc3BHEPl+4A8ipRVqI4A5Ki0HNYq2D7X4Y814yGHnEA4AlLcyKiGI1fwLMguzlUz
nO1oJZj7ZL4j/F9WVd7CCHyFejria2OVb2n3Vg2vo/maefGal7lQ9ACtT/kXkqWtTnGkzgxHTRuB
tvfb1jqSJ/OdCA9wOYNpdajPkw9jQRCG3LwyfSkm2z5Y0elN0Z+lQC2u0nB5dLGanyoBRjAXNcnx
T+ihnN9F1FhUGNFVtxmkI++sP/HEjcpEPNH9qWDO3D3F2qMjsoD7FuMY6L7BeAKSWxkdSbpM1jqE
OCY66WEwfBqbmcKc3qerkd6CZghW4QTDZ4plIuxAbCK2mnNJs5UNc4TBsWnerOEeqiBxzXdzHZKG
0LfylDlEauK8rMMwrOnwO5w3FhzhG6xnpE4HiaPsn4kBJfVCZ9IZllDnSmUvRIEJkxOi/yBJljco
wXIjprO7LgzYGkMJLyZlcEI5pl+zyvpqcF1W4pHvUq57wo56tYOBPQvFDERVVDNGh2aHdTxKBkLz
1zT1DdVxobHSYExF6XrpYFI7/bpgGbPB5N905BKPV5euAyfZVUyDg8JGRV6jE0mMZAGDS7X+1o1s
1UUBo3287YIA8PiK+xbHkbdW9C8mnuySiN3U4qn07DIGL+1kJX6rpn5lTsif4hxaxScLARtIRYJK
h8WNvKhQ0UmyBIPmK3UvHqImk42pF9AZ8ocQvmtmKBYmOhbOZV0RrwdUlwQEUG523PKc8l52DFV9
1aNumEZoVv02MdUNgH2YzHuH8VAJ6Eb0BHb8fViuYfBG7msRobSat+2EKqeA2nMrZMCQPIpg3GUD
SwcciM1gtJbfLe8JR0dfmn6IvTAESin/cd6ux6N4PnggOW2e7RolPKps6AktYz22+5TZVaE8YJDj
Fb8T+hZzDKuEJRGHOwraBlpUwsvH64X453ITqkdGf4n1iiDy3wLsQJNKitVAKnL7HU1YadAWR8FI
UCzbppcjn+I4YEkxwTi4XDyO+7zUt4Vot6aFFjUfmKNv1axcM6fQ4VTGKPChw/UP+lWXkWMCC6U3
PXlxeIS4fqVU5D3AK1y6Q45raozXrYPHrwv40j3koDG0ZQ3WLi4c1QiFvTn0petHkoeee4coP7sU
PCb0nzykZg5rhydx7p0tJH7MdN3S+wUWyubmANzlS7KP4M802CwIti4M7qF+rhiljAXspG8ZoFa8
FzFVz4EGc5zrpTebdIgjKrx3Wt4EageW5QUciTIL8cf8HuEKTaWyTadpbWKY36sykZtKNk61lYYr
B/JPDoL6TDQhLlVFvBlE7qqf2eRit6DFP2p29vg8Teuu2L8UJ/ISAvE+A7stAbhq9Lotp1IV47k7
r5pgQp10gI8s3Xdt4taEUiufkBxm1yrErtSBnMtYgJpBaa6ds6XFzfGrVbHGDzPwyuvQUU7/gCdg
KxlzBp6y+o4M99SBMEQ8CvnBsCYiC/kzXg3etOakk2NEhajiGDMFwaHJ9HXUMCkHzgTj08fET0gq
nfN77ZTr1GbgyveGZ6Tox3yYTwV1QcDtIiptqRXnqPkTtPlrF6VHATHY52WPx7ND8yvN8lweXZO8
+9G5xpEG5t9jnMO4lMtFsu3E+7fK5gtwrcknzozi00MgWjj3wX6fynSF8JwLAfiGFU9oCZLVwwRj
K46Y1LdPeJq0GmGGD4VLEdezDANDHWobPVETv2rYY7XVB5CrKfdZVKzs+oOTRRqekL9iE/FSMh8B
WZs20mOp6rkb+J0sO/6gQEiA01eFcI0DSOaIcAaAu9jQOY111sM+4WFA93Tg/jUd7Mn2l1IkCI8O
TdYmDjJ+ld0Qk6nRY7FhWxjCjPgtY+vsFdZpmJj6g2F4sc+RKBOI2fma5ptBb2GEVBH4P6C4aDyE
eqA1LN8+a+4pxqXx3O0FkydOQRJDOa7VIX7xou8FjQ1bzaiFTxblj4pI2F9uG9HZ9VkhwIB7leOf
kPpTB9zViblj9cH34lroBVUd3/rqvHgTaBdYDUY5JDmAL5SclTqIqwfVElIsaztCUr7M79MNpG5r
Wl/dSOyL+YjcT01TngY2esrtmjsehqcWAnTYsTnWpVV+pokBd+zq0EdTJXRka7mWFIFaS6AV2Gsc
4YlnkDcUIXwDzMzIFsmR1av3ivyLcYBRdK4pw3Xnu0fHLp5Ok3i3n0v3v4h/wFYzSIy0gnwbWXdB
K9wvo+33etmT1IbXcF/7o9YS3WPvojJ6ESctHoL04WWh7lTmWEow4OiXX1MGLXQ3Vk8HpigQI2Cv
E4HkWtja44ftWC9dBzuZKZeZHy0sCpaqg09l3usUcxAS2fahLUmm5R7fGkohKRUNxugjTMyGaCqi
TkakgTlSJGMGXLW/SQvGSnoGybxr83wMqBRVBE3SODDrGuurQiEuAEKDxLUpur9g2wZHKP/jNgrp
s4SVjea/Kqn2AnS3pfVuxvjjMrquXQ/P3nPVbzJik9XunjMcbKiGVfdjMfYqu79PxrV4Z4xmtwG4
AAnBdU1YPC6CKif97u07e7xfEJ2AvnFDmRpmhfLnNhkEVAUhgM0QzNDdEe0xKhazTRkAaHRdo3Xj
dFOcxyJWcCPZ6XGJYf9yik04Bu1m0dmEmH4Bihd4dA3ZuMqyb902f+OZSw56e3Rf5x5mjPeSoRBX
PW4hIsekPoHEuwQOagEsq6mPcc9gT9kCg+bMPuiiOcRZGCZmtxY2ubRjQOK1Xu8dxIODuueiaHF+
S19sMgBK7ueekZWV+/G9tC4h4BnDbCBFbt6IjVo2ri+XV+KcEwpLYD1w60eF0xHvOeG3sfDgL8hq
qzBWqvq7i+pqcFuM/GBkUAsVqnZIiYxMU/q+oAV9/S48vD5sGnx87WWMxqbvyp+OQa7NX2yS5KQH
j5CdFrz08SPqvsb5p4LjEem0/FW0d2dgC/uLdbweoJ+JmYWMcwWsbaB5O7ANXMu9SEJ9QzlUd+9l
JT1OZz6nyb/UICZqfnZBj3s3ucxI2xkxxNRUJheZ9fd3e8CjqilELMwsY3KjoD0Q4sVPp2iAOJDG
mj/CtBGh2kzqWaNQ2XFBunDGPZMSBE5ZejNAX7QlYdKFxA7CtZAmG6Ykrapv8Q5iLoq3oNW+Mo/h
nY2YeKSAuo3Tv4U2VxsfaGmWk5Y9LNIIIDvMqjiRd949bgJoiPB3qoukZvXNf6lDysD4BPWbuXyU
J0xlozNE4yS5yKJ17BfHdB5dwvCnKQ8jaUIl8ZGSeowpoPrh6T9CtRyhyASVn0TOTgdLyI1mA1wi
j8XzTtLjqqyNlDLQLilpWrJ+Z1RiNL563nHeYqE7HgY3PMnGV5rvlp60zp6dyd55Vv8Ww9CIte5C
yO6qS/BTnzlzQg8ekYbPHwur0JwXbUZMc3MyaCPoLXhwDowgm9CaMkG0Dy7jeN9ULiGBc1ry4ijk
fjTHIL6GkYcs48W1j/mcXWzHWulcRhOtqHAi+upfoibEd7bbpWqfg8XAwgjSqb0Zk2vLl8IylF5Y
UA0kf/pIWIcT0not0daZoyMn/lr6RQWYPVsuFu0rBvAWPnzOyOgTZn3ZGhscoHwhN3Bu2Op8rGx9
N2jRSc+qo1hzLCrWFRHOh0q7k98lfy4VnNzgXKrUSirKaan0k+i/RcnPM8EcYwq7nochhI7G0reZ
87X0B0sjQ1UOxrdlIXLMRWJbmcwb4df0yqqH2dVo3u+2le2FD5OYh9Swrabo1KdHPXyjB248aMcC
GGOSFPtL7CJmh7DW3vt0+GBZOOScB8l4h/uG4C/fDI6BqYLyDOQBoirVPRHhYpg/0daoiC8FNcjh
yKARRTGa2zdModHTbyqEpsgEEe0HpGqauFD8mTQIZEzyNAQf/ASFvFYD3TQWC9Myn51cXzntcDHj
HN4BynJac8wqa8aJqnGnImyCevVp2QmkSLAdeG2qDgLOew68YYttit0iIXOrLcM2B4iEOoFpGsX9
hG5A/vtvPkp9KFiI8IQhU1t0RhGdSLPXTffYTcaV0YqcA+AOAT6HY4uLTHN1phftzSJhQcW1foLo
w+qiZiyGDwbJ1VxtlK6gznu1OCkBxqX+Z4i0Du3/wHwGRgPYCcSky5VqwAX5SKAB5wwzFUA5ZSnX
Bva2xFQ8GTBAuoB5dXx10YmUtQ44uGxHrfdbj7N1Lc5gJlZWYvKc6wi9uoNQE4gLaEA6Z/wfPOp5
tDJppULnkrGHNEhM/1ZgRDI2c9pjk77/zoVS6l8eITVjOKFzwIvzBe8Frg2SoBFWJMwCdXpI8a0U
spqMzFkZ5CAllJKK4HTc0aiLXBI8e/MKeXWr1DSvLnMOiPo20TgscuOWoiqVIVHMM6UPWQ3ho2/x
lQgf1H0LLkk0E0mOhANGWlZTNfHdlH61pGT8MGTodfzYoEwgXIMliRUnlgCV99kxNY3QpQiHocCu
NmWRiC+uMp1lz3BtiY8/wQIOp3hiMHWAuWard8KsRe87G9CU7JsWYCHN38bA5RhQAPYk54wPyI3U
bBzNwrBzuH5LZjfu4jHSaN6EMOexQrI+wd4sfSmIQvekZ/vtpfiM0t5HkAo+JHW7IOK0QVpvrYPy
gwvxF6HqiRlFip7M4nt6wgJUopmFAMFvXYxsn2gfFaMrsY3nZpNRsjBjZAw4DM2hlOyP4i4zRUFv
F+RzwieIWXQxR/QvN1njn4DjMGX7I2+BOYZt/Z1RNgo2Cut2Li5yLNB4WngSas2hnd7LaMcRwxnL
XDnFvosQ3cG6ceQICxtsbJoYSjSgtRQ7Rv6QDjMqb17yUTTmxjFZygwPyNlSoaFxLQ4hQ4DuUDkP
ry5eCrwF2sR86u0UK36YNRQz9AlUyNLuM55SDXq550wfcOcXFbOYW3v8JrEipU1QU4IHl62IHyCQ
M72o2XVU9EFIpgmyoTQnA8LDVrVw1mKkzEIRR2gLYGRZPo3cROCjoReDuWj9FbDbUBwYeAUsQVwa
VH/AKsthKOHmTBIwC5HqwjYOyEIVo3uLS1xY4osebKERwD56l+mAgwmWDBiW1CP5Es4Ndhoq7zj1
uX/b+Qo6gaRQPLIW+FO5EfgTwhE3PwYKJtoDNoqsSrT9gg4LDCzV/3gugkvCAAEUdDvi0CRDdznL
WSTCK5P/pItdFYfxpGYvUio6S3CacBtGKjwSBVTtyLx8FoQTlIPHkNYfHHSSG5K0+7E8kr9C36my
sKQlFBeNxvQ2w2hj2fWdMIhhEcKXBQmcbLRq1neIPiDGW3BKMB+gu8boz4HXGsY/SskSo6buLGNP
LUftSWORELVtDKIo01XA8Y7ps4b594jJxHxU9A/cXp5DJrDIpijOWV5yowjpm/PdZizSdg8Yj/AC
FJJezOKHE1x6xCoZfM5sBQKlECKx5XD6s9Ie8rh/5vaGeFBx1+UYIXNuYUvjhHfmI6xjKEYSvcWi
75iiRiBW/UBPhsZJvn+qHWImp50DTWWJ1405k1vbEj2ISqj8cKMSShBspN4Fp66lO8XeMiTfjUIB
SENeBx+KVdJXB7zFkOjivmfembk13APyPnBSpCwQHQyfi/+XLTCNrGllt9gseojdoh8FY0W4twmA
iMeEJYoeXvkIxKMWIkLu/PMGiOgMZEYkp0vRvQhrrgyrjed0uCW4foE9yI/Q9Jv8Rue3oxgU1xhK
1yaxTsT0cR0uer8FN3d4Egv8JJ7OzGeqcgQnLFCNbWWgFwzmb0oSKTEGBzY5z87aIoFnSvfr49Ke
GU/zSDO0kpX2T5k/4HSvXNgqBGpx1NrhzupfWPfsA/og6xZyFsDeFAhp6Sdcb7l3ux+WlodsCVIS
uDu/yAPeFRfpDHmabr4X0C5ohjFtETsN/gnHoagjqAsZ1u6CnJMCR0RG2PqbU8NTHjNyTyxUnwgz
uCDphXVChPpTzFSjEebky0L/gH/Tk8kcpUtvQviKznAuN5UxMJx4mE0g/tys/MBE94PRun4DAIAs
NTTWEdMP6Bk1gUGEG5gxRw+WdhY5DeyV/kcoF1VHKyBjBzpbaMsQhTItBYfBBgg3aR4uhRPTNdbp
QgerY5fL0vgNLKJRdxMcmJD1k3og/SluAfgaYbnKSKa+cekLGZNPVsAu0xSKRckTw7ggvTYsWl6y
iY3/Yqv70jKow5m63bDSglWyiePI1xC9NLq34hVqbEcZnTCPsTQPo7MrPHMD003y1prhu06OVfA8
Kn9CGNbDXxA6qWZkLCEdrlQAtJPyDekRITWX4UMOhBFeFGwhFruc491SPX5ZeSA3NlI46w5oxX1I
jVHSRbBJW43I9nYj46G2OTOr+i0M5WZraJ0Y0sC8o0MRavyEmM9M4WgxRx8AqhnRSUvDekKhVMa+
tnzKRYmZGx8qgvwMqVNAk4QUmQW/wy57UfgfYicy7dBhLcj4gjPWcEMGFe1OzS5WdQVvCxhsjvmq
wesP4a2tEG7zARdz5YJ3NzOpD8KbOcO1JhTtkrifsf2n6Jg10wPzEBY4FTmK1WV6z5le8BaZp8u1
gyVGML5PGu/kqMR7779mwj1WvGw54Kx3eRv6oFCuGpgaMnlZQj8T5+8445M/tbeKgt6QV4TUQcOY
G+tzAWoYHGnQsDF5EIw8Ht+K4qvCcl/EEljVlE3IATnITQIrIKgAOrIr5Fn4fC0ufEtC/KDAbLPE
3FkYJM+dDKIkNE90EBo2DMLlBniUTSvevwLdouZk5/c29WWPvZEB2YipSt9ttEzzIaEMavJPEFmn
V/cypp9VEni6l7GH1Zw/8EzcGsbwi7BkS/ZuQFRiZhThFVxgbhz7SvhHzuIIz9I2v5W9vUo5LOsS
UYuWkADwvYS4l95lQgmOFw8JNoO3LHo3mh/VgDvEK+AhQcKQLSV/3E8Eh9o9QoSbHK4c05sxVP4K
E0PkItOhbIjxEnJsWv8dECRATpkc7BwaJsN44+Z8m2AzG/zdDu8UmGgAQUsQoZwg86qyIBb0v+x7
KtgypNBnlhnp3X1SItgt3J/29FbCpdGrQ5JuuWNY6EBev2ftNDh+PwGx7itsxewJSD++jEZ8zkJj
kwnvvAezYveP4MCMzyFhwL8T/5/qrlI3D02M6qrac8rbngPbmPdnk1gL9xWfjmWgg6kQbUD7fgWc
516xpp1q7TJ20rRAOxsr1A42RQVdsX2rKLOa3lolo/vkZPALEGPK913s/0qds915n9G+o7uD0Nuy
4ufgwmBwbQ5wvHv8+sXiGXMjE9YRk7hx0FYM/0TIkbqvdreTRqUur0Ga7rsxRt1waiDlk+zhpcXf
Bn5gYlAfcL0HRYfmYHwqG40xKkphmFNOaX/oML5jBy0SNVn3qliKby7/2lxlWsnwsv3JAB41dJTo
BdqmgAYfr1V2Fsi/091VPHqT/t4l6p3CoJvP6TSsrYj5drkfhkF8Ru0rCHpunsu62+hx/bKU+oDE
m8KEB0N96ZFvVHms3fkc4BucApm75IuFy90jXbp6qcqBwxlc27g2qJld9TnroZAokMA4n5dD2U4U
E68KaiI30FcYbTXR51DD3YmntYrmAxshj6linJ3mAGRkuVC3b7TYvJqeuYuma9BRcxix8q4YL5Qh
OBZ7f8Op+Ay7Y131z25gHKp02+rknqJlCmOyBrAsSAvUb/if0YWbvLUiM1ad+s3NHJKm4sGTlLHW
PMSvEdyH0dhlYXbMxtznSTQtGCukAasjrw5TKMHwpdIIzYTMqUtT/QdGkJrqI8ffTF0Wf0DbAsTo
9xYeZDYOW1xvg0xUGARxCTBq3DqQ8nurQAVBW0v4QcoMzmyPKXkcslzi0FovuBS3zClKT9uPofFM
3uXSwQPh5XL4b0WNGLfFpzbsSTc52ATqCSmT1tGBXBiGn06BTzwtUL30ftcMlybTcqw6AyyZHb9i
0qry7cvBOccgpg0mLjG9r1juGNh3cFR6ylPfmqeYCnRmprtoA7A88VOVPf4VOw8OBL8OzF0SfqUt
DK+6N0+T+ZZR9XoQulSEI3XWPKtMENyozRn1ZM+AZXpBy1x6eJ/Z5O5BUqAFyO1q39fqWQ2qL292
DtS0x65HS7Mm1g6fuGwVnuaEwKujl4xPsQsrUA9uLr67BbpMbfGYKA5+56onXdf/sGHciG4/Wd7y
briEbngOS8j482Bf+gytjEV5pK0MfqKOs5GKP44aTh/5wEBEXQ+J8s+0dMSp2sfSDO8TR0rW/0jX
JXpZrvYuNX7MXvV5/aH3EwDgaKbyamfji9UhK2YbLa27Ab7ByCh8Gc3FWDe14sdAHRR13zl+BI7+
AC1GcTN0r439qS074oqD5geD+yfh87p9+irgRRuozyWYlDX9QHcmych8roth13fZ3qHV8BjJUuCo
iJEWC/8fILecettWduWg8kOWz6H/0C2eMWMrZjX2pINIsNJQliQ/MhyduKukUmhdUluMS7sMq7LU
sKCWmJd7Y58Xzs7Mvo/aD0PaZmIxo1HkMpxk1J+DPn4YkqHF0tGV8hBVHScgsiwsZ5o3B0qsdvfy
30jm7k/HS1aCoy0mUyC6qj3eBg4Ss2DKzqE34gv8i0ONWG+DKGDRq9Iy0ozr03bMYj/hv3J5TuCl
tgsj6VTkyn9WUL9CbZTpwSbFJ0xLyr0IpcvooLN0JlBovT5l5sOtoJMaj97wF+3fYJ4VVskI6Bf9
tcH+MJKx5mAzLt7Jwk13Lh+U55ynKY6u0ZQcQ8y3qWRkCFMb2an2vqCiAy+HNKnNClpU7+nsNLQy
8HSlJGDmBfk+Ziv9P8+9BvszOOfTOViVabgpzJntQMBMw++ZLYsQRdK3ISoiHZLaUmeIBC35UI4Y
WzDgUCHBYUmNQ6/2utTGmrlR4FGXT+0pq6aLB5gzokRyPGLV9zHb3KtaLDadhBIMqGFp0ZBh0oa+
E/OXNddzqI2HcND2nvs9JR9khpVwXKzCPEm1ORIOF4d/KPoK518EIpeg2gpSHSnrDK8aZg/ZAWye
Pq7WHrtauOlaEzwX3Ccza1kUWNIi55lDdcHFMlzRLwCIuhgpaua7wWWV0MlQbDGeChiED+NIanMo
odnQsyJskhnrIpLPL1r3msHmxmTcxrXFEoLvFPvhtR5OzXTMuWUj64cUBxXX7pwsCXoxY57ITeWY
J0VGmaC6dPV2VAzUgDwBhtYWha92rD0/yo5I8zxYsnT9xs6a/gmzOCvx4tvXNYyu3sMZ6MENjxKV
J8jRarU0mbS8ivPDh6sQL8dcDFTgYIuQSRkESpYO/m6rLLzm80uoQMoylBeF8rGJ9OcCtYUI/RbA
BCSzou4dQYZEGL+oZ8EbrC58Tur+ZEDp6Lnq8awi/msCyY/4UW2bvakegp8qxTX6B3ni5MGnDWPQ
FNIeGGn96D9g9/VAIwVNhfvZeMl6nzIOmHpSfsxJ2wtMbPLRSwYPiIcoiWlD0Wcu5RYfLd4WkKcX
C1EmgXoy7uwETrYojaYSxgb4TEejj7kGb1SGQjL0At90CcR4Fm5u2yfMbsUhGo3PFgQ5B0lCa8TB
0ePULeQror4pRKX9zgAqOz6mrU7vQmLnWDT1Yk+LkXGYRVa2RxIWLdNpsv/KxNzu+0MzVjepw3/x
3z9FQZnZGOrGhndLa9UzCnYo3imRweUA8vF2EGpJoXRnwVcB1HSczhx4D8gjiGsUYRebuKY54SPa
+QOUVpYTBDdcEXOHgRhxORAYs9jzJyYMDbQglZyAatCkI8GKw43nP4VpI0ns14LjAOd0+TvVpPjH
wvJYa2T8wCaBj5SW3MNwlOqvwQFCBZ+FHCEmSa1xc9Eqg8Sg71EMk/hJECbucEtCeARKwXJriqlb
w6vqflT/DYBUYO68F7m4R3hFGZix0FcFIgNsdPGboVXjDhcBkHjq0P1F2jUiLB4xUhRi3wR0hQCM
0k7gt3aK6F+o+OqDR49l4K02qd827bGlgMgt17fJPcFgaPNjwvxUCAXw8ALjLUoSP6cPm5VYEMVf
PMp4xfqdDlPGspA8+BUOrnkwOjE3xKY8YmDn/RQpSWwEXIdnQ4EXNfwF7FdHi7Ehny9ONmH1Jmsm
6/BE+pKLCdbTzIP0tFuG45JcouUPHwwuK5B+NP528GI5KDQcsTgJL/KyA4JYQYSwmZFW4v9Id+Cw
nDWtrzLmihPSlzTOXP1K09uYP5BYFk632fmEdlMQxABpb9dbCgPImwGQAoBgVOMRY96VyUko6LP1
Crs+Xa6O/dpTcDBKY0ulaEaIA1WQapuMSWaL/GvsJqpb2bxaNSpQr/JrFoCAcDLUHLfoh3Cv6MCR
upMORyzU6WtLTNJkhMOHgYhbl1gNMHrW9X5Xaf9JqOZM01cvQJnLkyZWexA86d4EYgBvEHmKUM+U
JtmBFn65yudcMrRiVqJ4uyT1IeDYnfqEvdXGTsxfCVNMfwanKYYp5UKMdCAVYz7AEEX0S0knOqCz
SBtruZE647VE1Ug1Iqeflp2lJMCK1R8NMP/mhhJADzFnBTjSatRERnM2FdROKd2rJXpQqcyZlHEE
ugwARfJLS8rQP2QYhUI2Z7wCTNZD4J1nv0l3Hh6KwtB30nFHbw9KL/omWiuQoWX8iq1/OcF4M8gl
UQtu+8fEDEOoMQ7jhMVcJ/rXYrwKRUoFNYALCGxSwJRDtY6Hzpw0MNBbNgt4bk3MBM8yhYRHVe4S
umy7a4QGWfhnLHi+otoShpFMyWkz+UG01CBOJc682r4DCVOJJ8774t9kdusaR6l0I5xXrL+s7pWi
NDQeZnYfTWb/NICSoJjdKmZPDTQNe6/nZOrF685+zxHh6dbAQ/iXJg66OEq+vMaR6YDfyXqsEr+O
NnOCfcniO0MMPxKRejNdeqPYC5ljwfkmd/iECpFDIJ6RaDQ5nOmiVrmUMso3OicByplI/hoW0biQ
nsQ5QhtkOi7pXv/EwSgVqQxTH6vTzubNrpBbYXRXpzUsKOwJUywvDz2886U+z9B0lkJH9Q9OFgQ7
FWGFKCaFv1EYRJYQxMupgTMNTwwl2GcDHrbomEQiyzGgqxHFhgc4whyBYzMHM5X3uuGqbF4kmryE
TChMx0vgGKfmPeqUPbO7kavaHa2d7Em7uuncJktukCSwL+fDeLHxdMrxhYTR1y0OCgGmIrxYDXzj
N/cTiYU9fU/1N5yIuMXYhlkUtZH8VKMhwBIxREG9Mw6PrP7bEogNCQiKi01hoWOj5jJQw0cUWLh1
xJXvILOqABIha0sl4VOUwBSDCaF6djqsi4ShMaYBUf7q4GaRC+1ZedGmP25bscgcpncHqT3QcK0Z
g0zRurXfZZTZfXQMGl38a0zPw2ucGqrDDcgSMRwOYkJOcbO1jTOA0KXYSgLMiteCvGGeUjQp2wrS
EwUnbL0nqXti9K0naty5Lk8TwVctRwL7yYFaOQc3KrWWycjoqNhZwfvFmsBL29clpCjiOGKKD2lV
8E8b1EjvLWJyDiGLeI5J4QSoVfgGJa2eDIH6bW/1Rw6nCN1sFX2PJWLb7uCxZ1MQHKqRcs6OLIsE
1ZFM4ezsYbgPk00pD45jXOZKXUbb17onxr6CMGqj9jTpT7hoDRjTkCLd4Aa1WK/UyjD9Jj4GtqVJ
f67b8q8WvUIJiYLhls7PGZ5Z4dydoCCX6dbqg6MRsLHWuV5QV3AGeKzsveKpB6qLlCwYVrMoyFDZ
qytjZGF6oi+4xmQKB03nB2P7MTQNvRDhKdVBReTAkMh05kvSd4epGI8yG9ZvS5Dt0Alxt7D5heaI
ADrHEkcoTSFxSUp8Txm8iBnoYgwHPSeja4SnWs3fszXgNk7ydWL4nhISxYf5A1181AUbW/V76EOR
pWHqinIHRwA7IBA1zajF2sucqXsYXwz/cZuDswuNrsbcmC+kd+jAVARbd2M2tx5wtwT2RVZ7ag0X
5hoyA3ACCLWo5FZ1Wfu5izMLoKatnfIY4NHYV+hxvJT0AZW5BVwgD0WGfV+WeSV8T46+ktk04xDN
LN+nCVAzZFg+2owfuxWENBKYSMJQYO9bztUami3HgkkhMqpExLvHPvoURkyc5Mco/JiC99KodqlY
SAbfFheU+DngaVl0eLxLLxtxwCF/KqfstGjPzD8Hd+UBiToaiaYhp2m4ErFkPcG5HD/S6j9bG9cG
nCMdwYvsFTOsNwtk+cWKtqkXEBbJiIzdmGMZktPATIyQPQAUvfKVnEui9wsbpdJax0E49jlfgaBH
bsTaeg1P07znZtT6y4JHSebrLvCGS/woGRiIygFRSylDe39AouNl/TblJkRGsAmT8UVm1Tm+MRLV
UEy9z64tEwbOcNu6jxnXNIlqynAWKfVNyMtbCNqTNBxsZrQGVmKLnoARLgOO8sOiFfGyYEMOSTHT
BKIo4nrQMMsAXtLGYy8tipWu6gj2Bu36ZOqw7GmWnSvlEeUpBw1RNQ6IcwKM2P7rcaAfefTg8w1p
JwShcYLrbQrCwwB64RQtjyIy5RJHpH8OEXMkFuWdYRwUZ+fN/i9Lg4lej/kwOXkZ2RPOtMIeZ5Wm
H0lSr9vY2M+L4+tYHgasKXlrGTQ/t/nWlU1fBk9SA/VpvCFPF+csDF4VBfsz5MWcerii1OP7QFYD
F68DqGmpJwhtj7wJjiJUbZfiR8sIhsYkNghfwxQ6VtYd+aYwvvQSj051LXCJQS0eVg8PcpuD4xFq
v1B6NPeqmIxpcU7CzwjhPjw0GSTfDK3/7EcTXgh2gTBtM/t97NvVopcXrUYOwWHmGNom/5zq/6Zc
22TYCg2d80qtKm5WSzH4WngTtcHifNOSdC75fa4H0L4TVntrM3y32ov4ITGycOmiYThJiYSR2lqN
+wO7fpUnxKHiR437IICNHkOW4ZtodDwZCRLyLGf6h0qxDglQhrj5WOnPMt5UfJfL/qsZ3JeG6wqb
v65VAE8JtirenNA7yTvzuCwG7KjEH8Jq+i8Rt5iEsPR7hcg55zIk1JzZIXLetQsXSZLCWeEMZeoZ
tMTt3BiPT0ikYbcJv/yXHtisp+SPPX9idcqEfdcC7lBSSdFO+9oQCSunIUeWjjsEE1OH+BIIjZlq
nwtjPNV6eW9C7uPzr31nWL8WuMW2KVJqIfjqZXztEkbonGyNtqX6wGWRyx3k57mbPlpg0dQm7QBd
tAuFJIIyIm/Jy0ZflOWMrajdC56f3BjozyNN2zCFxkceRnN0ssYDBy5+ZYHvDaavLsl/UzPBADTw
WWFiGxOEhA69OJqBtUqN9wpBlG3Nu4yOe8SnX7ygjPCD253bO8aCDWfDsb7ZYkVPc6bBB1WopHMd
vEnd2VS2EKVN/Ix+WriQHghKtEtcopj1m6FAs2DLlbzWbRaei+qjiJhL0DlBeTNwepIIZC5gWh1D
f3FA+FlhEvPtTuGrqvdHEEo4O1JX0IM/uNrBfGSDCEiHHmZk3zEY7JDf9qp5kA0ZhYlvYLzVUSUl
sKmYj+ZgbL2l4cj3rcO/LkDH3R2xlGnakRn7bxpebMX3SpuzZcQBZlVEvtK+e3rvM+1B7YqYe0hu
/gj6+WsFROkA2UNcCrASNZTwZCYlLufZXkjUHR6KHG2Rjb6b5YTnylYbs2OEUW2Tzn/K7jwTR2Zy
REGdzljpapfvfv3RwHdKYHHxyw4YoHQMWfN+I1exqvxIXo/oYR0ciwRf7QfsaBi/Y8wsVhEp1lLR
9OLQ8Eg8BqobaN5HIYXY3wmZ0kRJYSpX/cjp7oL2CMaB9YoTVQA+MPZqPD7HVcMN3GXxM7kawG9O
uiUd575zvXfYE1X3lZF5V9GQ0s/EBc/EFsOxwCORpN1L365DSlOV8L82gDjne38dAulrZrWsKo4e
mLxckf8j6byWW8eWJPpFiIA3r/SeIuWO9IKQhfceX9+r1BFz5/ZMO4kE9i6TubLuVhYfxRB57/XM
QqYz1qbxHSY7bhASTA9x9SIOkgFAsKqGe7qqxsYUzMyharDpllcxS0qX07O0ZZXdVtqX2KwNmksU
H+IGmRPUR6RLfmsI5iDKRbGBMaPbCM5NtpWMACb2Xf0ucpW1goMpn9ejOrGNJuIDEYoLbuOoTO6V
SuqPYT8nxuOQng1QbyKwIyCxbVeN6lHr6QgZepABYbqaearTNmQSrEFWkt/mXfzpjFWp9ejP1d9c
xIIijmcqOKPPmAq0qkwuhPoTjryUiBjj5M7LZebuuSnHjUi6taZis8xXzkU+heOnPrt723uumYFz
nYVA88kySzTlFKzK5IuxSEnt2a1nLtQW4Uixn6x0Z5XeR04WqHoQ/5Lif1bdl7TQKtDnHG6D8Uya
nqUfJ1jqjU7xk6G4KCn14eTljIPY2VbpsNbG8RrpycFKmbVP3/rgX2vv3OXmrja7M57ruFnCNYUt
bG2H2v/GChLE2mPA++g5Lr5L5yk9GWg+Nbs6tpZHkOQnMb6RrRz1gdG/jxwFX7wNOClFWSGpLG0U
3noaOCa8fwC5kNVfR1eGugziZSgdlsYsJl8lfX+UlZiya9nND0zzGRr1WofcmFnXwFlMhiWpEDnv
14RLof5Io2/T6PYhIIPZWrfK1VN+Gp/xtUUfSelKRSQk39hct18ZH4ICKxfdam0jW2UkGVTXpqze
RKs29Cjp+5abHfms9yaCDyRc/WAd0S7tQoaRERXp8CwvcxgaZxgQqslSn8orpLDsGH6grRDJrsEw
QtWWgO76V5w+zIuew1poUSO+Sq0tN47vffT0iqIEqPJp3Zqs9QkgpxziHn0p/UdJd2hbglZEvvis
TazeOuelY5flso9m7pggY7PG5Jk9/zkCuITwoUwG0A53Ha40g45ayc+tl2Akj1bUH9wocw5+i4rD
Yp6uWtpWKdWVWVXbKr3r9DcoH7Us38GraxXlCGMbflQrckcKKPgTIqZklmRnAWEwcEi3LpVDkJ/L
qibjmO1G+9nVrIjDhQJiM8CmEPAP7KNdAz1r0klir8aXwCgeZfY98KdbXTuozBRLQtPqft+yBoSP
mj5hEX+lWPY4QUwOBDmUpFug/xVDJXU3w9QRJVGu6UwqSRKRZhd7m5WfMiQ+DFHI9ojRMg65t1PC
CfEHI4zyn1P4UCBYIQgPt7/HHcF6w7On/zNh5xB/ZhPY2eT72rNWXQziTEhLwzpHZqdpOV4T+xBT
BXGY8gzUM+5WZtklFBunT875HPBRvlchHT9ygLr6GsqekpvXlJGji64aoYcW2ku1ABlHuRkyA2Uf
WkQH16fd0WndXQnREvdxIAlmHpcvK44qmllm31m0b0eerLl8a2vY2vM6t4zFYKUPYgysFGtDl4NS
AZUK1pqYWdU/aS7qZrioeK3GgdRHIAGGtR+ab7lhuWu4LyBncnSJyod6fkqgPE6sKqhIGBsPHqLd
kKOL00SHjDkqC6PEoF4A0idX07GDjWfs7eirc05V9FF/2P4t8z/dTge5VS3UvgOqGG48tMKbOhVF
KhepUZ77gECYitTA7zDM4TwjAGt+HErTOIzX8qOV6bPHZ9IYiAaDDn0CuSlsTzrWdRwzzM/Fa1bw
w0EkkzHIOFsXC+eEhu+BZE9qHmQoglAgrkkkiwxCDd7cafhgXqBXooPkw+daszheRXnG/l5tAaU7
B0xIlUJcMNAios7CjyS+cO8SKxeAH3pWbX3Tf5oIMSl/qt0JTXuGJImXK6JGqeqtxk8zodsYufj4
McLuw0vzzaAom7ju15SaGcrefnou80etfAidI+UHCYGyy2e+GxSQq7j7Q5Z2LTlk81BivlZ2CcJB
5poyc5dh6SROJdC+2THw+CAZnXdgn8heCBCc8e8Q9xSNwc61H10WcB1jVvXcPMUoI1yNsa9JlkJ4
sxnWZ0TbjfwiCfIK3ifKgkJX0Ax+M7wjMcbs8q3gSv7EpsoK5hKQKLUVm+fNdZ+78EuKdfogzG6o
DCHailsCdCGiwz4ZrtPwnfsaI7FXs1/6JDfSCJm+wRmN8h8WFJujnMkzokIU6FOEW+wlrUuE6hkp
UkhSVU3oAUHCNZ15XGgC+wC5S6ImtyZscSx2fHCt0y8UkOx18SPw7cF1NyVUDoSCIUxltIWokQyb
W9BhVcYjvh4z6KBc2cwtksnbiYhD8rOYVDqds9JAbzE1BUfILI1qjRXkRCmSBJ9uBDAZd5l5nmUL
TnR4Y2FGaO5iTwM4DpRyDllibEScjr5RpsiIwRkU+eVWZvdGmC8Ktzyq7U2oEPyD/qYzdIIKt5ko
smXzEOJ/tJ4gYOylvOPTlQDW1r6xLGAQOCGeqlGUsULmxTXBDfAWi/2Ww1snykJrfvLR3gSYpzGs
dQDfPI7Qpj4JgSHdTsiU0NKhB39BSQ1dVEncfYKKCcV9oO94ZhHoM2di1dNP3YXMUdrByjtPyDRk
8Aaqj1pLnh0r5gIExTPYLOCDNTtBwlwahvjyzVq3COFRT9Wu3T1AkK2lXgSSpE3Hv+uRdAwPX2da
/opcbyBz1RM/P1lGENY19tUNL9AE85mUFl6RgirR5xMTemEJss+2exQh/+OFZy4TssHKj9R/Ulge
NlXIeXmunSfd0KQRES6OpX5qKWtUiT5mok3WXWU/iYkhaa1NTxQgb8GGkZ2cVT5FGmEg6ANQLhqA
WnBJbaR1sxz1VGdgunlG7VrFMditWsyMsptw8W4r88dAAxtkCJgtBnLI+RFh8BPYWrptDd5Trsbi
OVGQfxtwkfLfNAtfYUmojrOKmmlNi8uCg6JB/y1L9C5d87dWYcE5gkrJwgM/E6HVIdsyj+GsmVXC
ltD1mM3QX56eZ+eL1os3jZUQcTAhXMFnkGl8/NYjiW88ynf+EQLVqN2VSVOYkWlCyS5ViOgQwXFF
FkdbfqbTDvjAKUBahmB4L9PWAkFTPORDiMMOUVWYgkwjtMgfNil6Si6vChEwIMMUYXdAcdiKWjJR
NmOXX2X5GzraUXHmywwgPiuaZTE/xuG4tiZQvxtn9PlJlctkjyvxas6qf58wieZt8TaPrGlwoLJd
FYyL8HGcfODjVt7lvzOer2jsfhJDhQflf2hF+1tDC6+4fnu3pBxgJQP/gtMDjbE97YOSmgsAmTiX
3Kh8MAExVrO3t+AA2X3yPDXlxvR7QrXUu61b/2SuZOIIFzgr4gpUxq3S3dz+pUrjW1Zf7f5PgOgY
3b8Y4lZnw5ltgag7i9Ts121JIEnZHL3IPepoFcz6VDEPR+VHWIi/rFt442O0DW2yKM233hy4J3/V
4FIpjFWmNUcSq819Hf8G5rM+fQVhdTPyDqcGIezsqQfPWOvwWjlE+QbTjLVQFW5xNrF9HuicspJV
c0PsR4fuoYVlb3ZkwPoMe/Bi+qhVSLAk7u3AQ+awPc+tnTKmm3xmwdFYO3gBDYK7jgZaaLh57K3K
blzZVAaR9mIZyWtrTUeu41XSMP3xzwVfl84MJHsfxumhKVgGQ4TvF2wmnHlllUxEfQwvQGy4a+Jt
jS85eZ30UzFf0Pgtsvg9GR+BdnJToY0+6c1ubL5puJho0JLrZkjYNf+p3jqdLV4tUqxLYZHWnOnz
TuOAKhuTrgx2ApG1jOGwcbP98445m3ZW+VP2JOZR9CPeUgUN1m5sqAKruQt28oZLa+6yGdWMt7Ed
Nu7MBsAm6YzazFfWdfYsMADN3nKnwZEZ14luPzbIpQMAqiWXrov71NtxLqvutfEIymSYgozWBbL4
O0dXNPwKEh+qTgZ+BmPDZdIQFATEtEfoBPio3k9wqDSGDkEMOZSDK4yQvKjhe8D6ES7H0SBcqNWj
BVgPxzxU6aaVSgiTqs6XtINOl8c7bd4TNJ4oCOYpMLSd41+S4MhJ4XNIyVtZBdxyS68FtrV0+bhw
SuS0UTGXthi5X1yUMr7HJ7GPqDG14o5OjUgSttr9RmWibZbzRi12dbzX6ftRuKl0JZUPPXVlISuc
h/g5t60zxfOCp36lTGiLy3QN94XplrIbxse6QCutd5gD0sfRAG04qhE4kmBvZcGpxXTQ1FgXc5QN
9Vft9ky1q3UNQ6VkRileMoEcSDbwxOda7WqIYNamLN8cBmQqDlzkPncF2YKqcqtxG1ruWrdRJW0i
IvDcfj1xBJGdXqlrsz+jeqDSeE5V7+gO5mHQ3nXqroqRXN+ZGwhJnXKqyDGQmtfEm2QwIafAWDlW
Dt/swR2BRivJTcFVNqcq0X/eIvggowYZXV3oR+G8xXODkw1xBIFXw75Gp4hyE+XGtUz3NkO3Ofjn
HMoG/EGPKdxlM0k6FVuYwOsZ5AntRgGaxnQLVQjAPuYLZzd4irp7aFKstCfTfKqAK3222YnfvC9O
WssxouyyFDsxqgZi5/1XL7p3DPyoMvwQGlrynBIMpWfQ5RgyL5n++cGvC0QHlwJKPnVT2fzy21Zn
z4xkgzXH5MLLsraXjhtmzl811r3Bj58SZGprq85/cjOu/GFnQPXteN4snbR5luLBumIW6s23FMNu
kTNWpFTNWQbZSrWe7EAcNn5iHefRW7McDsFgCg86oVylRGEbqqrRe2ZWZBl9DBFoMrF07foSox0K
ABp/OOeeetSbB7C3pLxJChJiWnpE01eORqsQUUsdGJqQ2V4NfEaIxFaVuYwC1kE0ldY6VlQRnGw9
puGMbVzAr0GKSpaVBYzgcSDhsYNaUwxgwKCPKctANRFQTczHip1q4m/dm+65pnh3TmXEg0jZEi3y
BhyI/9LD3xKNyhAzDu+7TVZ8SJ8zlBmAkLcqOabNq44oYkKoUj4i6dywAc2QvgosqmDkpA7astTQ
gNNhJzhfYh6NaGfB/TBp42VzMYZvsfGkdwwc0IpILFwHPCNl1OAjVYwwWYspNUENnECKKr2jXqDP
4HrkooYdOGD430YPNID0l1gkJhIfUhKmd2iRykLfAUERc3c+vdbGCetFyJYHh5pmbRN7mT2PzFT8
9qktT5gxW2ODuo7ykNkjJKvHqn/tcnWZkSxDQa50r9CJM6oBabxluoGhHmFnXj2oen6KojeO3GuY
23e8c7y98HzJtN0QmgHWzGRL5uyHYWbLU6+0NN2pZGc5aKKkijYiRP+NsU1lKL1hJtkaX54Djse7
esW0IQPjoNrv0Hfshq1H/ptV1ctMeLMZxI92+WVVdwhhdJNMu6eLZrJOGSXocmM7iCbVB87XNvrp
nIyB6qGhjxi2ld+jLuKUjPiXRKvRsk8K5cYfac79bsp4Z2K8TLmAYAmdcVZF2ekyWm92s4rCVUKC
4fhoxIxrUcOhWOFxmsJfjS/mwbqbV3Z0SGQb48HsloZNYcO+/TGjz62QJCJpOIdMDHhShPQof9gr
XEpro5sXMjI3e6TnKqgR2hxanV6+QWy25tnoXaa1FmDzlwB4HRY8i5/joBlXp5oZIWDio0501v7f
+/mjsZTIwNik5sufjZCHwuMS0edyY3ME17hXx9IFzcUszV1H2k5Eq6lqbhE+NYRCFCU/Oo6A9nHG
6W9VR8GNQVsaEblMikMDDmGJliwIeed6o9r2Kmb3Orja1CJ2j88Mx4l8vXZGjWb6W1bc4CGJbWcm
UV9mw1uD1HGxa8dUhmiwX7s2PDYZ63wBwGpp9xBox8zbN+yACGy0cKYKXMaURRwio6ycfwLPAQW4
q+ttbW/V+VYZt87SOWZAlznvXdXuaYFU/k34gtqZ3ZB986e3GkiAp7r4ZNm6disH/7dinunSHTPZ
8VsrFj+P+dOlHX4irlwOE8RWjvIg33VQvGYUJ/KW/ylg+QRolaSZFnG/7KmEj+Q6QmCBvxe+WxW7
/rJ7khVKnLoAmzECVjlDvLPY4IaqfwKXtUF1sh9IBxSXttbcMlNdGSDmWuJSao+zHvfbhflaesOQ
5xELXTkcAItufqlYclvUQ3CYE4ozRlzS+zMIFL8KCjdY4TWChJ6GI32z8AqTKeY+5OkewAXFX2YR
sDQwGXb4M2w2EJjFcqSh3cAAgH6JzKn5Swyd5E7RtvFjpYTRbJy0XTGKyE1m3aOLE5b+FWeMctFB
7CD5bogRRNOHmGvsPkeFpo/9XTBeR3PVIigyDLFfQaoscQQayXvGplNl1GthYs23Exc8MntRTODT
bAvrpVHfsTukKaEp+L2ofvmZWGFzNpZC8NdVIAI/ZneJG3CH5D5E97LZ1/nXoFPDrJl41PO+9QLo
omc63My+u2lGGwIMd+uCJECNUwc7IuvL8W1S773/UtfPQA2nYsdGZvIuY/+aoiBmCchmG5heRyHm
9yeFJ1SCfUlUqsqVxmcAugJpAur5moVrje/D0TFRbEgDFu+6mhjnP2kV1YDPIumYIK/1CBzlqGLz
NIcv7O1amX4u2lvwVPvrrFkPxsNQWIz19dVA+cHa3Oo+QKVJJZaywKd/z8tLqTzY9Z5+bJ4QKwGe
KFhVugpczxoZVnuxmHSqkJEoO5JvRBhuHNyM+J/X3vWgXkVwRgh0DNCig5vYjYRvKu6I/wnvxwCD
dStXmkS1yBMu2x95s536Yg+bho1DegRO5DB69FY+Ci4qDpYvVTs80TMs61hixTEeEMzrPYBlsvr2
IOtn22lepsng3yaoF+1OK6D+Y7iJxK8YmpVfcZho91FLHpxs/qm8Gwq3258VvUn2oogNSLcOm4gW
tj6Y4WnGt9sz7SiSc6K/lwRu8uoyidTDs+r1qDXOTgz/KNpx0oXedgDgb0DaWU5sDafIuCb/ZuJE
8Gqs24n4D2AFWwKOrBhe2QHfBlN31j/IUmBOaRBn5Hyrja2Mk2W+Kd764ha1BIxVxxibHpNXTkJm
HiPN28w7KFNxlldCQQo5gm1f2zQgxWVxV2/Jicmnp9hodmUFprJmA8tanNmKgcqQPRj+VN7NjLov
2XjvyRPolLgRmNt6Zj6lEz4Vag4TbhKO7EtkjfCH/KueShZQt24zpkO5duWSWdpuuW7d0Fu0IXMy
b6OB3+vTnU9It8H5ZFlwJnERJ9uc7Zxq+uyglGnfDHDkVHbl8I+gicnmmxpD1P9R4DN6x9mtrkn/
eg/tFzvZB5SACXqM2lXXZCArKFGIC/nndha3T7y3wVfqQXaPzd+k/Wm4moxsJwVgGSgfnWVfc8aR
2YQksPjHm+grPPcGckaV9MJtwtrH3ldFss/PTXxt26vOjD+T+XZ1bcESg5VTjO5YMTge8AGWzA9k
x8NguOoXdt/vpCZKkl+DPqvm1oxLmvEYILxu1xu9hmlJz0Hp55DRlAHwxxnVcXO205fJmUiguZUz
eipODCjhW0Sov2irlmbif6pTcy5rZwORzo4Q4D1mJAfv0/wjmWzw9q8iQ5qIov67S7nWWweD6fDh
hlzEDXMiAOf0skOh7wlvaSF4BNs/EG3/riF3HCzsfMobYbkI+QRQeFCA6EGLRdt2rxB+aBjLh75e
+UkFLx5qCs1+yAzFneJPYh6uEZXYCGkQlCkJnYCFxF8iuMSyoBSVrU8MYN4ujx6W4+CRBIP0ZD34
MZQpBB1IN6FWPSkABvwff/pM7JsbnhzuK7ph0Fu1W12VWiXBVtseIKw7I16KVgUeobLpbY+CA0tZ
IipKebVIRdL1BZrMBm9y8MbOoEhvSU8aBJqE8r3Mrrn1NTWnHjKfkd2T5mgUp5nKGzkFZCseys/s
tyjAgT1aX4XtLmwmwrRoi3Ed4pvXIYa8oX1JrHWmwGtc293CIpLFg9OxYygYq6yjg5/93Byn/ill
sSagNK35EBNAqRgbJTQZMFxc1IgRT57LnZUOFtJxPBa82Kfvc4BOKmCvVV8dfuHOw458o9lA98gi
gbRi8Lt2dM9sc21mvHzxUu+tdcA9lybr3EOdWIlUKkQ5fdai15JThdXx3HkbNh3oifn+1npv0wOI
AklJXqKe9LpDQRZ7HV1Ci0lBw2PLYYVJjdSxO393ZZ/rvuUbPfFHTrULnX3EXfmuifgnI6AZtAGQ
+EXUHvkDI1aIKLvqG4CSw6aX/aBfPmnaQkeHiDRdEv9s+1AF27G9mz41QuutHS5pqXbyZOtTlTDH
F9a0fIC0XywWKWtEDRDZ5o5DWReIUPz7x3JPIMslw6p27nB3htvQkorUrFWQAgxOKFTs7B1DxSry
MdTheC6ZpjCcV9ATZ7jcWlTNTr8rvoOOLCHG9QHYnAonFfYGOMF9QM+v+LumGdeDTYgCk8yyJ3A0
xTUtGx+A6dZ6YBw0TlfHPFaMOzZNRJLBunOHY2g2u6Fls1rtLOU1rDHqDQfaul3gAO4PJjDp6sEP
CWqG4V1aa9f6nBiX1CLFYiQwsEn0pjXhI868ZajLdX5L2v3Yfrdzz0OyUYx+Wc0nBbxJG3VwpruN
lXq4bPJDppDQZORHuDriVgGgCTVpJ/lDQscvdeql9hnt0NYotasJloZpz57jtmkh1nRbm56EdW/b
fBQAORdVE1x9eoXwQ0bkUvgzGsfLm9ONVsm0B0R9moOj0fTLIdEXjoto/WLn5c0Yxp1WneOCexy1
jk/R3mJs/xNeMXPgmf3zEvSbKeGUzoxL4h+RYNNeg//dFvkiJLKF3VwF/FNbK/Ig9Hw+nyZ1UT3C
3O3+udXJJLGzejDaf9FnUV8T9cXNq1WRv/PgyI0YyXKT1W5l/zOiAhNFtmamY6CFQUWD0DvB18Jv
R6z4EZOEntA3kaQ1VB6Sk9dRBzGF1qddBr527a2MXq2kbH2Py2QzzQ8YBZGMkhfvqW/G1C2FTabi
GvUCncE3tYskRT7zPLrzo84AHa0V9MQbKNJmwpVDSBbLFRYzsvRjUUISY1F8JO37FMjSpOFsABOP
a/wDwOR+VsJNxRBWuZXNF1E4tP4kd1cAjzz8HBne70vAT6eXj6qKX+DaliE1d0DuVLuyNPI3ELSJ
UjugPxQkmJQ1WvM8WeohDm9iE9LG514Dx4JCg6pK9G+I0AAqUFlSTlkDvcfFcDMYIGJGENc8tXvf
X9F0zfmny2GLIRxIb4dG03jq9UUW/BtAoH9i1/J0lFwvQbO7+4q9rHgxfAsvl3nUtQsLeVocooap
PAfWUqiuYtU65rDF4oLC+0VtYh5fkUEN3KrOyunRkzoccFdD41PwD76bbBjPxij4fBuNfzf9izyS
ICfvyoKY4beOwkh2U+AYUFqXrLCYF4pnjcVe7JOwCX2C0VxZI3IdyDRhTiQIs6ptbqwu8wxeEYAT
LJdNcxBvK8ofTKy+vhWAnmTuAZawQW5BARAgLG1oH/wq9TMrSjFvZVWMz5tIB96iQuX4gTUYMD1W
y/qfRS8Ac52G9pjph4g+uWMaU1saOZWofi3tpHjGFWkeOQIx4U0SFmrwQdfFLfTBV1ffYbNXnPqe
T5iJsim8w380G1S86MuJUR4sVFLF2mZXBVKvA5VHoF7f9Bt9IkzC7s8Gjx6ODjKugwgAN8jHhsos
QJDo8U5Xfbc3zBhuWbYs9Wr1qfd3/rplVpKPYiGjv1n5USseRGXO5FC8UNkxYZkZfFhWvQ5bviAH
7YHdfbU1QgYHGk/hQtDJMUsxM2YxQmmc2w8NPqWQ8klhX6oE9wg+P61UK+erQT9EPAFAsJ1buRuF
uhKryLWnPlRp7XwOe1UnDIcEVCgBJkHgYzXcY6Kyw0IDWadAggLRRMBr7eo7y8Q2EqabqNqAYZgf
IqjimsMiK7CW3BPL0e3hS11q1eLmAMsOai9v1q73Run7rJaSyNy95KO1m3xSsnWMZxHqMr63jMyH
iE63rDBQLlLtlwqLw3ATtTH4OhR5zU8PwtHSXjyZ6BnHeeb6nMxDWtwReo78V4hnJaMYA8y30jwm
o/VNlwVVRWI2rWIGEEekGjClUPCJ7Y9K6MCcSoRB3OkYbiGQRcy8PCvYaVlzTSp04gQhZUixIgsd
ZFAuzeolY8M70jQo6rzSKgRMMWcRPxv1uINliL+hGYn8QTWhosgo2k+WkzujW9M7M+pcNxTbjF9a
9xAb6kvAmyN07KkEhUNTISoLv/gAgTOM64wpQukdoDDQTYB5R1I81CvAD6sCmAp/DStR8VigIW6y
Yl2Z5CyZz6DCvcD7BuPEX8EhKVgiLPIKAnXcHIFUtA0+WNml83+zxa2LZjUifkvmcdl0AUhjcNSg
U2T+OVTmWnURhIFn9ahpVeYUsv6P+482OGtZ8GzBEc0hjrYGEwGPSArwLwx3RMcxR79xCgge2avF
D5HJvkEt1jmw7FIDRL5uLe61clxPdbyiRsqDu165JJ2Xq4Jtehqdc8AUPUt2LNYd8y4m+bjnZ7CT
Kl+wJACKDYYEkxjT3mC4mzait+NHZDUlzD1U4BEC6kGAlly5rkv7a45seBFHhq+pMSOFYaEJM04O
XQ89NvtExhzqTPzY08h+CQVIj7tPA9nOEHun8ukJpUx41chnuZBqFmBVh1EPRBFC/pK591cAkUqr
SKgZsoUASbHCCOCOByDHA4O+YGyujXEVbQu+oIkAUvQDXdStTf+tiF49smf6+p3QQhK+8Hao78CP
TBAEiLGUKiOdiZ0JPXuKSSqlzm1fZYplV+ghgmZhAGeXxsFmsEVUQ0ftY3B22I/ij5qCmzVuW95k
Dtgcux5lqhH8lsE1ilBLxH8a0pi3tqfVDfoGsT7etD74osiVJpOTyXTOAt/Boh0zmabN9vMXuqWr
0yBhgGneYJqO8S4x0Y0A8WPfbY2MxQ4rjeTgOn+7cd9tsBlXG/yaAa0dUIHB9VZNDOeSbyBiVCKq
kcxvj51hbniihC2khluOuqJ9YoChsNHqzGCnMu5RmE0ZGd9TL0kuxOoF3OfjqVTCx5gVyIyfBLNr
6L3IhSXqe84LvbkY4BiUUgORxNPkcv34A6M3Ig8YrVno9UOnQ11AFhSDZcRIQijid0jQZJtUARxj
gry3WPsHOkosQLQqopwiGy+o8pPCE2GR51JMdtytUAzT6fAR2tUOScDUBwsHGU3ZP/G99/RlA/8Y
Li5tJqrikgY9Uwby68tbD5qnY8wP44ms71y7pZyxk/Kh6TdSBFL1MVRQiaF27ba6f67CY6jvnf63
n7FTj4vE6R5D21h3SXPQYkht97+h8sgUhk+i5GPMionYN6Q+GMSyIQcweaCjn+NuI4FVMu5gy8AW
qgAQkrHTsPntoZryxuHGJ6YNiEFnkvIi0kZdwxY8X9PgDnoFFhJ7CbuCKKl44HzQ58UvmPGzIL+l
XPly5ppkRPDCgSXEctO+eKIobT+89Tx7HCSrkJHWUA0MRt/4sUpshrGDbGZSX0SOR4T3QVVmISXV
jKg1GkLN++eZNDgK6RYWQztKDR+ZyzRasLTT165m5DM95Rb0A/AYUQ/ZgZk85vy/SGGG1K3Gkd0+
VG7EbV2Il/GAeBLEPIb0SAoQjp+ynVaCs67sWw0E3pkXntgQCYdLaXjtGpUeq6U0++bXz2c0okiR
yFdW7ENUTVvtaJn7rDsX3nM6vytkDfpvU2iTK2Sv6u7V84ZNRHWbOj+p816OD0zlYC52zKeT5Ns6
jqvMh8J0VoCjJmwzuN0a8GoWKSaeiaM2ZLyKQ+nFqv8J+TVhkawOO6IHUSVyEXBgqf1ZRz5d1wUc
LhjDtvWAGqBnR1IGOf6AAU5VQ676q0Sq82dCUinDUduZ9t1TQzQrz5ZzZj9G+YKdnohP88ejViId
eDU0zWtLrkpEHM/UNNsABHoO6sqiqiFE/Une6i73t5XHIWNi8wN97X8q2kaHxocrST9Nqr10ID+a
aHBF1jWgnCbmgCLkXDb2tvPv8veiy0OgNuX52uOF93hGW/YQ/HpF/cNLwQ/VCUg3pJJUbywOUlC2
HdriJQPVW+G9QYWY2cwSxMXAvMa4H/FQa5NMDYm8yOGnzQxqKUPkeNVemHYILFYmPNjEfaYJJB3Q
9djNcjBT+A4U+NWNxtuV7vPIcVlbb1b7gUeOZ6tExhYSCCPwV7S8m0I3eS3fpYfwJnKkCCWNL3Qn
y1Y5ZzLIxj2I1z70Pm0/ONUNtiG+CH4LkGKiK8jYm7ldekCQwtwBBRpbTptKQ05kYP6CkCVaEEGD
wtvD32NTTqDhwm/KoHaLN6rKCjDpItehfR6Pk4f4iOkms3odzSMR5RWFocJkFO1FSRkr0t463yYR
NCaY4Q26eLhDyGaQBwzO3a1WE4Mj145W3gP/Pu/DNj/5QYSICN5qij4tCE+gDPlmbOok8YxgWBeg
J//VAjB1GVWpU7ajVlAY2WKPSGtnxV5XlXSjjV2uB3RoA0N5ZcwfZ71+jNiaNmm1gVVC/frkKZhb
O9b53YvkCElWiMv8g86RxaOHiyMj1EYE8dRFHRpnvXWWvlff6+6dAkP2fCz/yuxX4lEsdSsPvsbf
wZuYfXC6yL2v67usHHGi0rLyNMtk1CJ/ec5Z8qc33UvYLaj1Ufpl7lP9HtcphRw31Phc64+mfYvs
DB/fBsnQtrNLHOQ0Kxk7+hRQJ6q1lIC6A8t7Roh0PzIlFgicTLZlrI43ANkGhRLTSWKDa/8VGUTG
FpWp2qgfOma7MkAwkPNMFvwnRT8PqHxAXbYGVAx2BsOIKEJzkOAoZy3W0QO90gNQtuCAgpYs5wSK
k9wpV3pdXqWbjn9G2jT6tqvcqJK7UZxA1KDWHHjiAoIO/LpgAhTuC3jB8qDg2SqwxQqWGoV7V2Vb
LKaCQ6Aq4vvn/8d61mXWpFCrcKarBtZqZyWihqhhfsJqhksTT4fH/SvrJpm0diqNFA9jARvP52Og
9V8H1Z36bQv2B9wEKK4ZqPuNV9A2T0F7IxxBmmvCjJc5k1y+fnEeJCn0DMZ93+1H96S9FNEKkNTH
/GG8BG/Bd/+RfXu/8wfqbu3FeZmepqf+Nj/jYvycf6J/w6P/6r+6r/Pz8Kh/uU/lp/7GnOK87F8+
uuv4zOdvf9Lxq5/0DlG4IB3v0381nkuWj0z/mGOTXPJOK4CO3uU0/xRuxVv/5t7RTz0RcvM1/M6P
+U/53oKpWfmvwdf4TI34zM4pXsiPqKCfv1GL8W/ik/RX9qe+qs/gTbfDjmnZ2dmn/KfbdTuL/z0d
zU+CkoJF/W59EMGwcT9n5tqh/I/70BgrxXPYEP6rEgYR1Z2PFZnEQVk7a/q6dbQlfWTbPnbndAPq
7Wc8olk5O2flXYpvkGF0VF/+CUHlMlln63iFwWgJxmln7xfR1rtTeJ3SPXOR07gxD8auOJc7WvHF
sCGI7krs3KU46Y/2A5jOTbF1ttOJuMILHrWjtXM2/T65JxdMkpdo0+xwvmxRtyyJnz9m5+Dg3ItT
vaMReseIuXxrVg/3h1PHT/BqLwhDAZXHVbRsVvEFQO0lvYDt2RZ766Bssd9gT114W+cAFHPbncKj
upr29VJfFA/1FkHcpjr1a+uA6GE1rcAO7NUTmqV79FDt4wW0ZJL1EJ7ml2mlr5JVsdFpdnftUmk2
FkuYmcI7Ad6AwYeRq85eKk1bWkqEw7zJjfqqhp+j+HPGlVOpyI78RSUnT3h0eQnIErXAAhhmttb9
J98+GyZzGUVZVLTkk8936S4x2qDpmbmKqnLNaGQmPdeJpl0/MfhkTztgapujfN16PIkUDTCfXeWn
Qy3hR4z+eBhnbnmYh37w5kRfDKn4Y+5CKBedSu4oF4e3r6YfRr/cbimnfIj7T1ymM2JDpWOR66wF
QEFJpGRgg8kmBvMJW++3MlA3cWYuXLZVhZk/jJUTror/eDqP5datJAw/EaqQw1bMpEiRkkiFDYpX
ATlnPP18LVfNxh6PfUUROKH7Tx2k34zXrHJgyTZDvTBqVO7RP5CIh5SYIUPkXLZ9yjV6YuhevFQP
Yico/PapdIYdWnn0B8B4QL6+h3EaBfU4H3E4AsscVE4KctpXfatyjsK0qd/S3PIzbbIncPahns87
iHcif1DH6BzoEU4KRhVVEeXJKtXfPXug77eF+o8xRYzd3tcuVCoPNvIqiwzpVD835qVgjEWNbYcZ
OQ33Vcisysb8FMSFu55UsKUMes+ePercgqx0UACUjr0KfFln2BeobEb8Yu3GwFYFMdf1CoQ6vpiO
AA/774QzcCpw3XKoNS5JvBYRXZgTejN4ZWnt7XThgs0VSPTnH+vHMBhWle7r6Sq2SqBOi/AP3maV
Aovjdu8Wanwz2dSM7uIZBUBwQWO/1br7YmY50z6f3R4hBpPCAOseVAPhUX0xyRhvi/wpUnUsaOkq
wIFcOF8NbFyVnDTj3gKaqR5sZXj1G6aahijts19YZTEsNOP4yjmOkXap0KYwrfkhCIny+Eo6sOhh
D8FMkOJf3EmKerRA/0tzZJu/jusCOrzkDM+z1xNAPQFdfX8F7CdVzKSqBSrNKS9LQozlt2yOjVpJ
SvhLDJKEJ4SO0gA8sQAkdBEWUYExtERBEjsbxKsjYg/J1p7MZVkcWN7X0X/XqJQEGpD2x7d2Hr0V
GHXOkN+ueSmC7awRHK8wm9P7pX5UUU4HJFmX2LgiM9+hkaLSVNR/XGKKaxFDcMdWz2ZwFk6rgMwR
cNWd+nR87gh/lOY4u+QMFmyJfIiDvRhPcEfoOkmsCbByHj/yLbghKyZ6lQkKknDaMrkKAGzviCfM
ufFg+eqB1AHtJ8aAEK7d/ImbcxkpFHQo6SinQv4kQeS5STQiVK76awJH5IFyJKVLxgX3zbgwiuIE
b6UVN3HEim9YY17ztHEw0jTueYa6wiLR2kdTK9cdXYhcvopmYA5m5DQwJ0m4TG5SsotMCKTpcYLk
E2xEs44eiJhJtAUjKEl/HpelC2D7gDALTyiu7gR0RxkNRhA2a6+29m6zUOiIjeZZPGQufQKGvZVj
khtyScx/frepQZbNq8NFiUXG+hxzA6dCvC3UU9sSI5ZvahJ7SNeSvGZSsQbcI7QTjrYxNXRM6YWt
pHIWlaAnIymKPMAigWXstjl+bEtaY4IcXRMMN/j1eurejnnb2KZSMmbtlYUpp+QQ32sl2m7ejItu
2m9uM66oLKgWLueDaVJ2utketxPL1cczRTboAbU2EDWD8GSSC1MDOC8qsJYJynVo96zWrN4Gyrph
pQe3Ln0X1M1MAV5KBuEhOpmRyzH3oeRByVkivC/6Czg+XimiKFl6NsucGp4zOpYZBtTTwsSQnkSY
1UpXtvN0Kp0QpyzTiwgM103ligeZnCZlNyGn0LNzSKuoIH2jQwl7fceQ1MdgJJ27WPE0UtLe2xKz
Z3dJsuRSBzAGjgapycTUzuSA3ZXUZTnSvYnUiu2cju+53z1U3kwFniaX0c0/UQoAhmKOVNWvvK6f
6KuJxsQbVJlIOhh/CzREtntA6pMEI4RKeUM/U84debcIGSG0kMvmTs2ct5R1gCv7rvW/Y6qsffYX
Ihr0afuGQkTXLw6ZHyrgUE8+7NzUULUuO8wjgsf+cUZmPbxpcYkSX1vMMcZQZnPbGYYhRDWtlux7
k7MuHZdifRkpJhvm5wz2OUeDNLg5o2R5gGFz8fKbHMFiKCz0cdXG1GNkECXgQXSjM4YrG7diRy9p
DeWhx27dQ5cRUNOM1cIY808eJZRb84YrKB2usg/4X93koPnbC2WaMhywbc+9BhmlSZ1S/oNx25Sh
/RyiSi6n9NOltZO4304FokGMyPGSgSMh7gosUrcgXLUOoZy704ya0VrIg0C6LP5Lf8pJwF7RHsUk
UA7MSSamWIcs4GjSeZcEP0/jDy0mztON7PXMgqxFoBPO2iYLygQxG9uzwlOUVhADCB1DyRQv0Oyl
DvF3zUZP0lUvgD5tGMSpCigw3/lVTEATadkHh5FX0Pwle0li8gqE4WTPKMs6+ekbcnJQ5yS5SQpo
+lpEKItjoP9cri8bitrkJ1RDcYqddOvmwGac3ENWyj03o2FFDMjPrHBycYcSB70e3Q8BFRFIk+3A
JNBqxcGgrknGJuTgWGt3iShLUPwOLWVVvOLws7wruUgGsfmZ8s1GmKG6MZWl4hxF3amr+iMbUb5t
LgpJNmSLW1BLv8f54iGDKXGdZTbHCg+gyh795B5wxMcMO0wt8K7rPMBbTYTR+cXD0FkPeoCSN7pN
hrK2AbO42CLS/CL7R25xrnZ5aDLyoFTwv7VPiRQkUbMywPppEENVWRnnv/opzfY2zPKI+crgfYsH
a6SL6zlhtQvtPoPLVPwk/K80qenI8FcLwGqiQ7wm9bCzpidzbpbBJuRPj+lXnyzV5hJ57qppKJLw
EkngurvskeMoDKImzDXbe3QCec2I4xYlmeNv5WVy4zlEh4lvzGE0CuOSm+gwxxhYDCLMCzQUJBbC
0rXMR4w3mV//MlnQjAifsiAvia2vbGtZz+1jShqC9NyUVKr6asVM15uumY2ZODLog9MdxPq6ad1j
Rm830eqp9i40sLRPnKVG76PaAyWMJjn0Q7VbyWpRk25Vl+WGrs07lIxziakRA5nVjFVXFKsQIh0K
XJ6Lc/NGRiay2eRhzfxB+XvCQnawuEYe+skbP7nO6dQlauQ2zgL/7SMIM7XjsbUKXgqeT3F3Rg9A
HO3KxK4leAj74rKgXMTKA+zrW1+Bu9WM6FDTFAwDzn4wUY2mALhb1hHyQTxYPdI3rJLMNa5gRfzg
DmgFFG3qBGH6+drjOmrGaSH7Fi5yKztpRjaVoaINUFfmpA0GRvyaKv2LY/uPkl+XB3eAgGuloy4j
NwFIjtel2Y/F9Bems4o5rDTk0376lKHNZUMHHvL+AhncLQTUJ6MFgnM5q8CClEZy/Cxci6VLdMlw
lUolxqICOCWrQGHgzZXb2mGGFX4LBVbNr3cFtAoUdcV9L3NHzStnznkkMEBzbiU8MjOc1iEcxpyS
bgrXnhsj1COnHuiCVl/ASRKg0W5+LglDEwpH0R99bBRdwMy0qn7KApHvKZfaYtAMuPJ7amZLBWSL
cAqckcxgBPjnusDSeSd+Ti51xWAo+q5nwGnGUEETKs61Xh1/w2S2NcNR5jRZ111xcOr2Cduas0l3
k85cSP0Jy7ynn5B5RQHKrXR8Qg3r8VvR93GuSnOI7BiF3YrcTTK2ar89dgTdpiHfY6CEo6Vy4u7Q
dNiOn5mNd8uY+tl03/r0xES+In/xRpKEOOb4Jow22mbzVp93Evn3NxYXYIiA54reEhXcgB8Ax5sp
8z+66IFPLCgLkRXASUTVzZaUGYDVsVtNDl2uAU4qRV76rJZ8UWLxgRIrVO+TQujvkD/XZDGW7vwU
DO+D9+anzRE1VBrQXQZPZrph+glDx7HkAydkuII9cMQ7VpO459pDMSKjrrBAiQiCzitHQ2+BAVYg
UTYcAEFykrAmFZgGJOYvEMbI7QY8BLMS0ljgPzEiPsM8thAUIheA6rOZosYS/pNioJdw0zcD2ZxI
HNSMaOHIwYbjV/9SfFd5rq5H49eDXen9Vn456WttZDZGhYPfc7fs3Eq781c+WEds75IHzDviJmd2
MvNQHMgVdMqEX4mnmy/fGQ6JFjgB+UGxmhL9g/mF/m3GIqt9jCjxGXYSMx5bhhEGLfhMFb0XB3pM
4r+/bYfgHucxIgxpDBUCyoC7eDhoKnzWBmh+2RxzQml5Eqp6p3+Fpcy8N8WINh0mFA31kXcTYFra
loSLvpqXfWQxGIlrEgeA542bKJgueAh2eBSa8KMjqsyu8cUweAznWzJ/yx+dkbmYJIUABNXo3upg
eJxQnYOmOsHEkC7rUGnXOj54ufGSTcqm9X4zRg4kqM8NKn6iN504P7jjytD6tQ+hNNTaztcjOFgk
vISSQzyChCqcntl6IM5sfNTq7iG96saWB4tqBBC9xbDboAKyhx4tZbDSA+XRyJobDU0Y3yQH1o9L
fAwGFbtaImV6qeurSvHqRfOp8NTvaEpQtaMqQ4/KCPRDpXgvLBuMsB9yjwY9c7TikzNcOANL5TGm
XMtqlJmfeQvcc9IwWxGlvogZAa41791UHFmPJXU9shnL8uH5mGtPbDotvTn/q23seQTnG72xNcHg
ht9h/KoaIkGJRcnjg/Eki7uu39WS2dCtvnC9txTxeJH8ygJpymDVop4sR4SD+b3TrkRArJuZd723
Xf9Yf2EkS8yLwfk5jRB+xIFq4T2Gozb7CcU6qZT5vbS9ZeApDx6jJcnPPyf4WMGJEsvbtE2/sRmc
UHH4zMjBEggGTUyQvrLO9XbXmP3BUfMTphH52WpH2JPH2N6e680kGwITQXwv4CtK89ftI9zGgAdI
B8nNsnwdd16Fbq9bF5BWoR0eWu97+LsZlpL/mBXmRtN4yQIlI4lAwptK2jZkexJ7CG32ZDqUwV7u
n9gLdo3FeLKmOTjlr0TdqUlFdL9AtgEKFYcJFed5cFlNgIsenFTrIxJxGW8TLVwUR8UztFb69Fe1
wzWiEcVyJHDQwq2BtMkIV2tv3U5PGSyHmTy6CUosFYM3bkCFHAUcnKqOFpdSKMXYbeMf7Vj+ru3h
RUL6H55666P3kL/0OgaeEGtCsaKgcn2fA+3UISBXBxWelBawGddaxsHnzhuTEGln3hnFaeAamQDo
usi46BFHs97Qa9BcxjP6um7lGbTXTUjIImYANEGKvnE6zM5EFJA+ZVfYv7phkY8MW6DWtCoS9BId
H7H2ELsAnYDNRcp5Hy9q5n8J/0lh60odWDDJh05Av1qoKggJTtVrmib7yHi2B9TzKprSn6xxGe1e
rULTOnvVixVTpqTqktFKbv86Ofrao/1JwvQ97TqCf24VDYnCbSK/UoK6vNBx+b+1Nf71UM82g4f9
gKw9zf5o9YrU4RG7Gj6jZWKGh4iTVA2JV5nNJ9P/kQCoLGlWCXINLwN2IQ8tMZbj3D5MtrIjobzH
2DeE3yN/a+HAG2bp5gjkUWWm1EQoyKC7Q41xYiHzad4D/dvhsdYWl1lP9tTY0UKT21hT0hrTgqAL
BpIbXHQOimPpZG20gmAUGSa6AN/YwJw/wligL1THXWn6K2kC8fwvCq8oPRHuFeupq3YBFugMn9Nc
0ugZ8zZ86ysmxdvJdsqfpg7mf7LBRb1jQoxhT/zV3C+zjFLbD96nMkS1Hp+G/OpzqyFwW475be4I
o6s5eJMCcED8OvWzKJ5Tr2HCZLmG/raR+nXmuKx97WC4TI7uk9U8tNcmRzvSxHDAv6R6FCb8dwNw
wDLJdWsxk+Skx/ZpaIUT5Nvhcu5fm+Br9q1VlCKSaYkbZYll5jsHa1ZpD/Q3/T0elUVSrq1gPMUj
KSFmfhn775kJ61B4JUwTI1kkNF2iDGiz0hI1mU7C34Tn04q2KnLMyXjOydEuuwfb+zGmfwIZkP4g
v0UV6gsCOb/M8hJStwBm1MR+qg0KLu+EznBuNHILPglPkhiOCQWoTTs31mhHQ7BndCsN68igWZ1n
4gp6JN/KpotwnUJvcPzWiMisPVV3ZDg78geNbnr6CJ13BwAki75RwuQSxDXoxNxC0VHf+kmwnP3i
CsRHBAs6zhUzDhUg3i5RDzS3fdUcpKANuUM8I1ib57TmekXMJO2b/PaZ1Ch6hxNCeyZEiDkgOX71
Pd+t7I2TwkuEkzI4uXujWRE/b1+pyXcOMi6NiNekokq024Xm5mvBQLzIfMp7eyW5koKjRvBXrsQd
kU6OHlE0ix4lskP9m8M+BgP5XxtpHWmMl1GSH3PaqKrtYazhwit/R/jCyEAO6xxBvzIMogFsaGZC
2/xx2RrOPWjWPshqC6BTxMspf7RqiEgEfZRdfxElIJq8shVVBXgTs1x50sVdjtcZhRYdvgOI5Rh7
Ximg/iKgGZL3OcFPFIB1Aa9XJ4JX3eXVDYDM5D1aYbJM8qfxuYkJukOGp1KINxAMU+0+6iT7x+lr
wrxjpLFMwAvD9Lt2c8aTgIgazSMIEDFiWs5fsy2n0kQ2a8vHVIgHB5jRksIgfJoJ8hl0cXzQHkQn
jwaWyQEZgJAHJ05IYjYdqokIburakSkCMJa1CpRAA1jIxY+eI3OKz4TcZBpdgWvd0ImgX7V0obEq
zZVFoGWPZ8RJYh7vp1TN3063A5mtnG0WA2i3xCA17UYBtDaUZqmj+dMCBDA8msYjGSbstxZjfoBm
BTNptHaHp7fST3757hEJiPDZhia1wUMs4hBDvGoFpgxmky6kM5M6UKdLTDG+8CtG0Pp5j6QPQAS8
hB8KfGqAE2mIU9WjBWSRupLdvsBsznjYZ6+FSY72Iqn2Vqo9biViuIKrA3WmfYMQwRPb7WIkI/Rl
gU2fBIBcE66sk6qv2DdqQGalHJSYH2Tb0UuESrLy9Ge9w0dMFQ/MjMX4Wfp6SJRVo45k1qlAYVg+
fGj/wdm6To7vdJV1pGckbEZST4BKEUDUq8Kp3sjEhD0KV+JUTrxsY83DutKB5qEyUpdhLDwBIIcK
WtSJjjL9QhIMugDUjw0qxbtU5+QGKQg8ygJ0ktMks5+Qk7X1j+EPj01qbZCkr6UWthCppdxHCJe4
vxaNSVvvNt9dFq/T2t3MJBn0g7uR91FypJm5BryGDZSKw4ftiCptFT/2bnWrvJPrn32IoQmZAeFu
0DK7guiZ0p83doCeyr3lVoEQFaB2zldZ8KVjkUEU4lL10JhKSHkXaPiMjmT4RQ6pvv22tyZC4ojy
bYEn+chg5UJml+2dlEMaFAxT63AzMLSpVLRlT96VlxBu3f8OKB6oxNuouZiev4yMcI9nW1UYmqX7
qECfUgWdGliqpuuHIGJ6CMkqmn7Qa8oTQpDmAAQTXQNzH9MKUifc5rym0b0AzHu2ROqiUGDnNzgy
qY6ybiO9vgniZF+7jjy/vw6YrIVVZhAMXZxkgYmSrUJuooDdCwNRH+MKU6UzMiCLwAYqmLlW8b4d
9emDPO0qcrn3fm2PSgGNr85sL8tYDrisfUqYBrEGHYjPbBrtWIcogwrRkfFDMUBmfbto5pmvRMbe
nGxldQhtBjelBVSxWbFMkx+QHHEJRD6qbu1TFjnizMa4ZtoH0py/Hi/eC8j0VyqCUg06cQdFvB5i
YxfNxVtpbhNCEjV6AWZzZMghrw1AFo0/bSBVbzve/XdB82z6079tXEcvqWmsfXc6Wyp1nMoagPSA
8CnnTzy7KCU3fIWuN/BzcwlqOmEv2iLH5fQS+eZnQCCfDmWcMsAOf6fFO+2PHjM1dDxdGubnRP8F
o6qHXwGdkRIjiFJDFwszFBVoMdoeGqXpwyP0eIDP9/OBgYHeMkIGmTFzZ3qp2wtYAfDxhjkrVFwB
cqzWf8mGcDViiVb68V6BoJZDuJaoSCFnBVppC2pao+SoIPmJ90wayU7qPIP8qLNNbmYxFE8BCKbb
gS8jlsq5vR2KCGZfQCrxkY2k/kfk/FB+YvFEtwEGm5BmbESIa00FpIv5CW9+i6+0PQrHWQIUInUB
RZe4SHBpt1JW3BGy1nicdsj4AHRqGdNrjd1odw/BTKg/Yn39M53S1ewHL6URPjYlvtni1+X7+7H6
WLXzQpmy85jBHKCO1Muz7kL+7g3D+5AqbtLdJ4T1xx5HKUf7Ro72kavDorzt4h+ybhly/WnjT6/7
fC31CxD6osOZahPnqtVbHRX0AGTnDtVmdH5KQBrWeRsTcV3aWyTOkbMKgo483E+ioTiHuE4DcCZb
X8CarCP/3kXmQxTHZ0H5vey37K6VRitdMi3e+nDRQDFiLKq2pLIiaSR6uSLQE7dpYz22aAecfYXW
nmgm1NfzErXetqWZCNsMevG1ib8o8ebcXTcgLhqxPhbCEwDescTkKkV5IwWAqH0skoc6BpsUVXHs
sAZRoWG3JBejcKdLxYHkcFq6QH9cwjaLz09YP9yLTl+J1pRrdCqzsxV/AeU57i2AAUQBq6wQ+Hzz
KfnQHPTgyi0oCagOGdCXHJ1Sx9Gk/1YEKwzKJ+n1vJnQy3e4VUDzZ4L2ma/oDIibMtIq4dBcPrVi
QlRo4QijlveT7s12zbPLWQjkRsPETxhpo4m9n1xSQXet9isoFztBpgrIq2H2gXFy8e72zbSt0OLA
PZVzyBlDlBn5CLa7DbJyN7r+xsagglvEyY+CndPSV3S0KWXjPB5650cbYA8LJgPy7UWrEFLbDT1f
7Fdnow0xNMP8INikX80rul2pueS/aSX4kYkM/Db060ix3P+Tkc105TFQ70xBcGQs/ZmyVipcqSM4
EXlZ8Xy12Uh1e5gi5yNgJUDbSuPYc99INd8DwFRBR/XyLoRCWswPIFqk/Py5LoZ9Wv+4iLY9/dUk
vbMB2o6SK7eQqTcAS8mSGk+SNw3rFjJcZkA/5l68UD3G3D26z80MfybFPVcFNKiXmluHxDL1VYHD
6jF8S8Fb/xupNqjgrGwDz4kPE06HonIYsX9BgcyMC0745Rog98TPt2mlbH21Ay5BHtz/gyyXsq+F
lfjr2W9BSYVCjSyluvxZ+hdNb7FhuhuhgDoWOXMbpJg3YGs8JDI/j315lmpB+ioCMGj//nI0ff2R
0WtfAfWLppOwgAZriBv+FfODOGrGLlpT+9OOAMLLSYZef4ioeMF9ei6evwhq42hQ/Cv9HtsBAADp
FNXVcC9gPIxzQaqTWGfXf5ZTrbMa/Bf1UsSgsoSoUThGyx/VHohef5whyhD4jDCpnHoeEjstIj1N
Ghmh9ci1azssZ7wNvrCQCnFCgF59aQ3wJYo3qu7ItHcGRd+U6DwhjOhsXEgJ0uSAZZFtAg4X2iXh
lqADoJCMXwzRsYLTfGgMAoHux3kzD0j0lU2cMxSWTim4KlyqUsfrfCXo6RYnzXDt3XiJIEZkDOQI
y+vgcOFXaehuMgq8lCG37E97KJ/9/DQC005o+3mA8tDs8jcnlien+/CY9IUUgJy9T9SsfMRIfFGg
FvuULzs03lZDv5pM0VpGUQW/qnPNjMOQfgk5XKi1SILm8UeWo1JQMptIDzELEqzKS0OWCGl8zWDy
EhY58/iYiCG91dHCNBYNPBheA1dTDjfh9wOuOwY+ZBeNABJuwIIatq1khvKmiklaVEKuqWeX/aYN
t4aQWMaPDYivPOVazsDnZLqsRpAMxj/R3iWINyq5MB6lpAJ8y5KfuN1TP7CQZsi48ej56T3w6R65
X/h6KTpTTkeSZLm0ppjiq4CDZQw4fuoyIwNHxsVrBy5AhwltxUjnB81tYZuaq53TIQ4IMMY1ZERy
wiSQ9VPHQonuU44joPlsIpc8fkBcABohk83wZHOhTFHy8KwAJrl0F/yOfDcbgQRQwr0EGyx5+WQC
cikxDFy9yDoWxAYZTQiXYgw/TfEsm1wyvvsW0xe8s0yVwp8tR5pC6Wm51lkntJqBgZLkLbtJ95eS
gphjFDXUZM+hCwbPqmC3DXGwLGC+vddA/eQKCo5NMD54PButQzWjQx55G7JhKzT5HEatEB3lkmkd
JlYkqiiKhimIiSvOb5Zy7jwkcQ7n7ZNw5uCkSwXicObF+MEhoQjO3R8nMR/iszDomLlm4OyAqRTE
2AU3D6OW0t+YlQrxxfBFzLZSOOEmUdp+FdDAM6aHhqHRmaALYGT6BC5ummEDn8E9aMQEfPG8cZmQ
JBaAyMNf8RD5V6UQeO6TN32Rvl39puGz2IIgq4WhqnKCTd4CJLxTMK1FE+Ui5tGdm7QYGiOfLdXc
jQb7nfZb8tfJP3WdZGFn6soLksdR35EihNYqIPlx7hFoUqqgi46xwHZhvO7QLLvzwDT7C+e2vE4I
SI1eS7RAIc5/x3kn+Y6+k1s2IHy0nJ1ni8GAg7MgUT4+yXOZDP1UJippMxcihfmrhLG2g890HG2F
2dslFEAd7XPrgbjB4Y4Wik4uLp2juWKhd5+tpz1yvPAS2WG5lW+bchJRFG+wbfOFI+0zRm/Ut/xX
qke3yzfS2PKg6XTwSaSeYe+lmLFtZjAa8VK1YGvqlmOEyCcoe3CM6Ecj2nSKoaaobpi+WiK7/Q2b
k9SYTbDLmzfsV12GztO8SKnPjwxKUTSTTPGZIzZw9r7xyHoXF8PQcwcy3R3zFe4CR06d7NeIcDKj
Cvd+PTNdOCOvmg/nAk0nSpCqWRvNtQvMY9fiLtiwgGrm9igkYtkzSya/Ex0h387kOlWds5woIapY
lF0muxOWtFQMhPp49UhBQrlukZQQcsKRTG3kzkaZRMMgAhEeCcacqOai5ZcruY5GWnzw7WTM0Clt
SmVpM94OcBct2t5T42fZ7v1vY0WbMgOmZlwICnBkUij9fcrA2exPKsNhdWuU/9dCrsoZzRAoZDLP
KMr8fDVwqwRw/ojzucwiBlBi5a3xOFYAhnL9IP1BF9JDr1GuSNXFp9BUqgi1ei5r/okDl4F7CBJv
6MGoE0ayLEWNx2uB5KOE45PQQ0qdEwQtsz2I0+VOECLWr7pHac1oljMkEyLgEOxlNHc70nkKHYZh
/yeoFXjRJiYGotQck61J7EB15PeSdGW+oBs2+w7FDw+4NzcCBfJw5TSbrf2EToB31qMjSE2qDJAT
uW2om91+F8LR5sm85imaO6Z0bGdIfQEJO0iwMKpfpTlopnRZGmwOIAgwD7Qp80mBzRM9AS1ua186
JeLcM5eC3mBZJS1N5pOmaKsajt6QN0sRPFsc4/qn1Mdtpi1oTu0xow4El20Xs2+kC3YEoQfM8+WK
NQD6iIt0GGZZMLM2AB5Hu1ATVB+Y+qIZfm1N3wiEhCxhxKno+OYqRZIvK150mXD7A3kVc4joU/1s
sXhPG4QsOv5MUcWYGFAydgveGS6rBNqXBoljXMMlLhAe/9NBNv4IDZyKy4C93GMiL+cNk9mG9HcA
geyAO5qtzwR3wtAzUgCpTWR/56hocv2GblAFu2wuPp2InBycq3FFvy2oTkW+BlO6uU2tzj32FGVV
lhKCu0LhI2ownezg2ViIpU+RoHbMHqiKXW6RIL/OSD7a+Itnz+EphRwgYpdACuqYQ57lQMEvJBAZ
4EE8oEgBKEOs4nymkLqxnDV8etK5dFv3PoOtgZABVBbu3mSyulC/8gqECDXMF6jQ3MJhLOMmOOSY
Cy+FycKjPhAzGYhxcTbCtcKsXTmyU/BysFkScGcOBYUnpFFNAF4IiiWXq5++8Trkcx32dYfWFOGI
qMGa9lLW17REY4RmNcbKKn+yUz6yQlJIPwtieBGQ8aNqQgpE+Cx6FIXBFnhwyaBz0bgkqrqsbQQV
gBbhnrzIJuDLDNjq8VdyizhWtXRgAEfNezZznrhTrCFg6b+YAAwYL/WB3j1iMl1GrnoiZE8Ldkmy
UwLx3DGWhTgzDsXMXJs838EuFo1XHsRYS+zbBuc02MB/lICWD9hxfwJlqxG0KZNoYnZvJO0fXFGK
rqpLsj2dtIksm6ele3gz5UwHMeIedo2XiQyZzv2nKW9cnTTANjWcQWJDMa4rdXwj2iEDCdOi7aRw
xH8PnFghK58Vx7eXFp4IcSpx6ZhN79pQjypZeARtE8IkuXUIYIilYznAy405819spKb/mPa0AGv+
E2Qlol4wfwR8z9hqVNXDRKgLSQCIMRStyjjRUOpAM2JeC8o1SwzRsghVLMfasOYQJ8gyLoejFKT8
U49gQul3GJ5RQCPEMXOS7zPMdgtqy5xg3hw6l0KIZAriTWXXu22462CIdMgBphpmvwlFHybPjHYb
IFXkT1wQz2imc8Ht6bKwiupqttVi2LVcjAQwT3tH+Znd5G9DNcDzKZXURJA8iwSuFxrgwVKeWyDa
gaxa7A94viLya1ACKfj6e0wMoqxn3VrcMEN+ykdmwWTPNid2SnnO5/yFgSQ/TJdfiqTeoP/ymW/y
VpFvN8fkU+BPi2/0qx2xLnDxKz46aI4FZVOhLC0esWg45ayDd0GaLo9WPnuYwSSRIM0QXsOxIGIK
XmVHhAn+0FTiwnDqcF2X4E0igEPZ/0Cpw040acsEuKcacc9VTDlNLpKNeSJ/sT1PBrNztyEYS5xj
ieVAbSH2+NUA4bmSqBrph7hHzWglsvBYBusgUXS7r5SNT5Ujgio0VHR3dAJcd7TPAvSDCNBkAYAI
vOTEr2WWbJTa38mF77tbeh1tGB/9czvRmQf13dGbXUGjlXuvSWytFNKC5s5hAJ3zUALj0pdSX0nN
kvU90YYqNL25hfIJ+Q/aOjpHOTIDwnA7WaoD/yVpzu629pJ/M6QzSAAl+zw6jHmbYFMR7nLBrn1m
gfYJxINHCEqh9jRNND14F3X08L6V0UE369ZjO5jXaej3ATbMXmHSDbN2ljPbuISGQD7VNt2uMeqT
0GMd2DwUrn6VJl8dOCBFA8dBkbjUwcN7EVdMpFMf0YWPA2lycw79HWzrxF67a3xpx87OfolL+ZGV
I1dToA7H2Kb9qlyD+zHNF2Pc/1PVcOslzsYAbGJVkh9GaZPTHcOhZtI42j7wQKhKm1UrmJP1O2cA
Y02W4BB6RkjefLRAYANelKj11GIm+y0mbPok6kIPUExQEANNdErIk6nAbLjNQQA72T9UkJvS+ZiH
dBuEX1WJIqCapW+QthgbDnFOOBp5tRzUNmtainO1NE1EbDDB6T4JPruRtG7M5RF4Elr3J2to70OQ
AGmOzAu7ckfRqnIHUNqjD1W68SOjz85bCkqOWLk8Ry5or3UZbwIaBQyFrJ51zGJkGh2A95j+akV7
6tEDskaRvLxz0HDROxxhMTqcisXRURwNnraWR+GK0TYyl0a/KqhAzMnFkAaV0AXtug3tS1DhVkhM
mau8tqz+1WQ4l5V3ZwJHdtTEAiE1Vgt6iUw3TplkerbRzrcmdQGnvDSWvAspOEAHzTR6o/qukSXy
KZ4XLyOt/46tYNm5NsEI8UPrMqAMlQThHb7PgGr6fS689FlEyllvPuKUPbDpMHpMVndqBzgRfsqg
OAeptQWKtQ1/n9sYX1pWw8Q1252SHIATVghyA9wO8usr0Z6B26GowaLDbdsei4T4DsT9Gs+1v4qX
YMAjkadEAdfpe0e0FKHVaIEZWjS6qzCfzp7/4XJ72NOHIEK91wGyGoRkMouvC4HUUVYS794wQ+eV
Cj92X7Rpqx2YjqP1m8I3dkGnEMGm/hureJXBkDk0fcNA+Dr/etqT2p0V8WPusJv6o8lEJo9lxIi1
Att1dvmDKDDUYcsB01CZdgCKZ5r7hGrIcdHOBJCO9UbIhowlk3V8F9VHqnZPgovo5aBmSKetnwj/
1+pPg5OBtpXxuAR1uBqmXgLUkvihG6gtxSxT3P3sF7E6FwP/KIWJQamQQZGFUFBjfQg6Lr+koI1B
IBh3H8Kc+UoVoyu8ayrjuczfgsEa1bBOAnx97X89RUEhQ92sMnSMi7Er4DrCg2CNf4cfd9qoLahi
BCWguRbkEoxKuj36T3R43ZxisK0olhh4FvuM0wwYlsPkTAAQwX2J3CbtBEd7NAYPhXOWw1O4Jr1k
2g4vzfSbzUA9IWiTrcRbuxgefLi3VMTu9StNRl1BgDO93obFIC23Ui302MSW4U2mWDERRjWgh42O
4+34dwYYl5HwGYc+AQhNgbxGzAvm3HKA8KZK5zPiEYAfhR1cDcy3SiqYK+CPGe/8aW3YCfNKz2bY
nixoDeCNOL4nU3aIUlTDLql1zTF00HrRUsfwlkBj3MhINLiCwFEqHHXFcDGtr0GcytWVzqYn+cDF
YxCX4Z4NQM3cwKsDHwmw1qTPQgZI182lhS7dslz0ShvZLUnqkshNXIqM/mEwGTh5sfac/GIReoIM
WW02LTixh8vcyEUyf+9Es8RFXyAqxs7R3xwsOmgspOFpqTAonXLwGy7KaQj4J1z+2TOtkhoDYOs9
UlDGJscXrBvPPUBHwTFZFv0/+Tt7XnpagZ9M3AdSLCTcnQ13IJsVwqwOr50EOZArw5WUjdazkCJd
kmyFq+LsteN02ZYG0R08h8C8USvdPM1ftc6eR8bxqU7IOeEEZ3M/6czqBYGYfoSSlN54ZITBSMKv
a3ULXbsX0YeInMP/sXQey41rORh+IlYxh62VJSvZltOG5XZgzplPPx90Zzl3ut0ydXgA/AkNLiUo
5RRHt3bRSyxtYCp8F1EF7ILBFr8/06c0kry0YeutOQscXCX8pscP4ydpdws2JjUe2V3qT29iyM/I
V2QJJZs48mXAvXnHH7wlI12ATESGA/FVU134zMSJQbMTMM0wagLpuFxScjItN1lNZrIWEN+hY6Tx
EFawl24K5MmwprPMZXwhTCCLQLvI5NsU7dIlCnFwXwtk7cAQS0iIhWgcQpog4IaBzQ7y97WYveDc
K2XxprEUvoeCmmmtxtSjohoPvQqX3gxLHU8gv04DSGZ9ltXeV3H2A2cvDD94NQFwOxJIbSW/Ka4O
c0w4FM47PqamAVAV6o72p69I41J3Te8QrKWjhiLzlZXoZKI/yR2I1tkG15AmdKJXs9Nu08zhRhc5
mfMqOKCRqrgIgII5vxEjj4pKQybd4HXi64T56UDJxuqIHJupM8hlj7K/nvi9I6SPDURcj7WTflew
Z9A/a74pvAYxIgdKr3Njx6TXfwjoID1FG50soo2Finf1T1bALvIJxIRHJUdLbdy1ILJDc+4I+mdA
hEkSlpXUDIhfbn4XexLISQ/GUBBX5VN/RlLy/G66Gm30KOinAMD0t3FbyEwromw2E4vSjs4dHRXF
Fg1/iYtQegVew0yZH0WS4zefORyKBC4xY2b0zlxNAbM7oiNtlnoXfSD+Zka9M+y0Kum4ARyXHkYb
+rNBSpBHr6Cy7RXsVOfZBs1fyn+pBx0u7LsOq7W8/gzmOl8gbbSMk7GWI1dkgShCuglfLAOCjcwx
os2T30ZKiZ5024SZWkHKoAfezhh/bAoX1l/gc9q3zGbRSfmTxL000IKwyWdqkaEK7N4TP606e3Z1
nlkKRVPgJ1ujACGICDZPHqe6eZ8cpvOeHJbSHQ+DegXOnwg253m32fhe8EaZw7AqrFPEIba47gET
U2XT0+6WFrgu/DngpVhEO5wefzIp8jaKecIxr4x1GE6ikT19nG5+R57FaUbICnjSpec2J78cANWD
qxBAzLiJ6GNsJioQ6Qq0I/H4JzwdLaM/XJ3gJE92QCDO1xNztnPlJvL+GOARUAedkcw5csDJIPK1
q4UuzQJXDyn5ASX/nlul9kuiSwTnkDPl0Yz6p7YfsDQQgM4KxEoPUbzUxrOQmzxhDbsu50OAQDpI
dj1vbOPHxllccgjlDmF9jgBYrUPDRz6P9EdkhwgD3rONmUuNdweKCjzQHNghGXw6uDVza8dAwJuW
Dr8InQF68ff3JPvjs2XOHTSy8J1od+caKJjW1J70IF2UaXSlbjXcr+jYuEzVpEAvrZ9LLv2RA+sk
3oP0j5RpOWH1FJ1y/Poy8UAbCEjGaxXx/6S0g3nwib1pwWGS4cyQfl9ldxg4JR8xoXOSt4FfQMjc
INXZv+u80JpXeCx813gQLdqMr0azR8QI7iWhu6xcBdrtpGOzKejNAwAmEfE4RDCDpPzencmMO7XH
ZMN33Ps3rs6G+DBMGK2KetUg59OM3/LewEjInAi+QIPmc55yGkEO4U2coEaU72akYivhCfyYkTj8
zUNWaEFNRL8CMYjHSP7B7sutUN3At9Mq4/dh7K15errhYxvCAkLnX8f/BHpi6hacgCSRsK+PI3nR
RMbynYg8RKBd41cG17J/Lcy/eOJP6v2aSbwMrFXI+JHxTkMo9B52V6t4sjhzifnlSw7+tQ2P7TbN
5rXU2vw4Tp/ilSaV+jOmw2B5WIkmcI6IpKAeYyE3uuJLEETeCBm+kW3boHLk7Ck3gZajgTViOEC8
eu3wFvjeCCQ7O9u5np84UpgbwYdne9fz+xGRIsdLVZ0ls47VowRKrgMISZr4bA/0+eGvgooaSCwy
b9hwqNGWlrhohVZiFKYfIZ6tB77+j5omQtVkm053EjBGqoeL6FKAtULRLihZRNdE7y38I2jSYPgP
Ql3DYlvVn0O0WEkrnR6G+pU9EaCTAQi8pAoBEsT/cpgSkBYxzTKcq0jmkH+w+oHE6hWYSk2WL/+C
b9+U+VOPGAypPUIRFeBDNTJMsdY3bnTkfqX8hhHYuCY5dXvpdxAcRBQduLiCiVHXMYGPDzF3Ukwx
EyaxhdCQ6cDiv3E2c2xi8D+OnW1AFSwqLA/z/uMFZyqNjRtu4v/CYxjwoKkOKdhARdJER6AXbZLr
60ted6YDokPztCsXlXbEz9FEyaNR1Ad/Io58OCZYb5Vs5+i7VAwOzXaixXF/5R7JQIrZiLv08QMJ
Tenh7KnQB3EuQtL16YXY18mSHmUp6kcDZ5XSZDvBH7MStJ6c0QzIwaNhBW+sufI4NRR4Ad7azN1K
JcF3cOcX+U3pmsWRwNpsNkHwlcVsRFL8Dbk6QoXxm+hj8Ey7O9Dl2OO8d/hDgl56IDPhf/BrRQHG
wzXl9Z5ZKK3UddPpn6oB08JNMI1kPgGySIOmq9pJ6SSxoNShVxgee6KrdQIHi+BAlV0J1k1fxPUv
+pt2+HPaS5kkm4JgJwqNECVyHlw+LSvfSj+Qi2YkKyD6jAjHaP0WhXAE5IgoEbAj3rd9teHdouek
YVaRM/YGftlox1qknTDm9qSvGWsIhhZTMiwIMJrgoXw0gc1EujzVWzYJIHN7YeUATgr8ax2i0QbC
8V7wcHVnZLIArgI06rz2zVkQP2CwCZmAGDsh4GQWEl12zEIQHgo6XJg2c2yWbWi9dd61QqXgdgfa
JXnAJLmBMNOwJewBTLgteIsFXHawA9d5/kPsMQvuNyblDaCzGdF70i6wSwtBIZMfAw+pv7zBGazd
HFKA+Sf5T1EXXOhUKrKRMl5EP94EJIY0rzb/JHAQ4zpO205Wqkomq68OKyfSiIa5TpjOwZG9cN6a
oB+UxJIAEvmKakvdqERi8Az50gYDaRQL6uSperyppNmktBW3D0y5TDZZz1NN/qSpT7kKjdr8EE0K
kGxhob13jV+ha/jy0j8MtSF/nnUDPEn7F+pbhiiD83yDFBCZzB2S8T/wQPOP39yxu6cY1/IsoNWk
66aAe3LJNTeL7Yn0qRYi2Nq/JNFrFf5lYCBgmsCJJtAzbZpVEL8W/bnEO47169jWR4Ue1NM/hTpJ
xosA59Nkslv8NdbYhwHux6qTkJPS3WWwLECHDfiFd3brX9GaJPPRVYOt2caHCnyG75yTpTDYk7+x
dnlHyUMZk4vfKGslsB/x6bEUnpUOt34uvzP/z/HpFiHNYNSsfDM3vwN4rOI9FuIQDf8Eg0Mw1eIr
bWqX5Zsf/mxthY/Q2IMao7wk8tIirhH+SV56DR9lDxgg+uVlJiJewPF6DLf3oqD9OfFpoktLGr7Q
m5TL+6hn7vlfPORF4KAYxkok3lSyZA8qArEKRaCYZAcgx/nDdiC7FqJISf/kZza4EvoRXRkBc5rQ
k1JcOE0JHdrGsK7yQHtLX2SdtSVI78raQqIsj7Q6E6i1dHRjrC5wopIuSPYly7iIEyvx2vF3XM5v
FWYLH29oajzG4z3RAuBRs7pVkhJoSdnuiQeR+b1ipxI5sx7t1ujgEFhNrIKVMiLNtlKyAMW7ybvK
DWAJbWOmZ6rtuqk3hvpZAO84rxI/ohav+kRKLwAD3RMac53yy+1eKy+hpXwx99UQAgoUpUHELYmu
Dwicc3xEprFRmlVJveLrwOOqp6SFcp9Sb9XmSXgHb6i3qJKF8U21aKkpGkTicxqrz6IQAl0PbjLp
/5cnA61hn+FFK6RR8dyKcx8iUjFDVESo4zUED+0egNOjzVHASGjIBZWVqiz/yesCDhNzkL4J23TZ
VST8od+xPjsooax/lbEto1FM/TMBlIizicjH//sl85dov8XmT//W67BFVFghZQz6bRvk30ZUGkm1
FtpB3vbeCYR7CDw2OU/kUAIIg+aX1C655ogEsbkHkHKMIVY65jmCmjdSioRqF24nPmnKoWSbSFMV
b33pSxqIjVTRooAnKharfF3r2aHs9/L90bexyAxMx4TrESxrVke27VzRmgrMwtteu8M61jCXA7WI
EcQcsF0leCg5Vhlq6E4Dw9TJv3JwurXrnjwSYd/GPDj4II89XEzXf8m9IDNhjYDeaTua1QemxPDH
ithzbAKOP1b+mgcqXR+FpaueXeclDdUdC6CIq2So428wCTBVSR5Wncwb6fCEnCMNtKTTRvaYReVZ
vnNSt8RQUfPMhIXlZ7r1lacsM7RSsrlnCJ8UwoedmquOmjOhCE9+aW85vkFrPhESiamiXnNp66b3
UpAXS/iJAFEyXqqA+Fz96DA054L6zYKAu4uTFBAC+2iM/c5LPjwWXxT8wmhCRDUhSkd4QEXFhNMs
AYsyUJeKMcNi6wm9TuLysgSATORPgoZ7/owuEWCLI58GnwMPEeF01F0jLjfqsZRqEQBKfUzhBOAd
bK5cWnOpv6BcOEzJGbvLCbhHteCtJx3eNTWymiYyJvUlAJ0aTxe6j968kpgnTLPbPxYUVRtQLDOR
9uvtl0CjQYNY4Uu4bAnkFRV6OT/yUCWzgGULg1G9GSQ4SONNkwx9SevYCCZLKgA3xVgTbZvxOLyy
/SVlmwvhG+OWS4ZcHr8a+lHeHng8EUMEHGKtNA8gmo3/wv2npMMFCQcogRb0N2kSmLMEdRmIxMJw
sJaGgkaws431/KMo6LsrSH/rS754oQQFwdBIqyiKN15xHTKgoFlkypGBmP/P9qP3kDlIqJmuAH1R
jgrcLVyqKGU5KduQncANAvWuBTfiQ5OoQ3S3Qe+UB9WmhuOqIShtbmgbQEKINoxFyFLjlZBemPxC
FsjFQDZWBQveh2dRA1qq88SN2NMWCd7DJ4vTT6oqYr1i8s8ygmncvc49xsqDj+tTfVUZ7Ew4Ru28
mrH4iSVEMFLJvXLb6gKRIsRXdDdHawfPGu+wXgVYjX/DAYkFs5XbCGEq1+tdCBxn+7HO1hFy1kFt
r4ZJ/Jc3kN0B5lhvOsiDqibk/2pz7FxSJHr/SR6aAAW50FXpTCfkL31g96Zly6MH10njFJKNkGXD
EhMaxm8U+4A3qLMQuCpLg0Iotxn9mZh6SCyQDt7g6lELykv+B2IqN8WAYEiM3vjJlgoguVX0GJgD
rJMb5JNBYMqrigCCe1bwk8h5od8gIA1wlJmTEGym2sohFpzmV24dI+eOZj6oafrNcavbxWNhZwd5
V7hnpTeXGSBNmo+KucMbyBHBjh2hJKpitpBSwvNbh7qLnZdrUBQBniSNhZsgglnhkgVkQWXG703X
TwiBp2YrUWIQRKFUnJH0/f8EHn/ZYodBDJAIaUknTAgTVw8CQgABES+5Zn8elW7pHWfwSLmU7969
wGZ7Y3yQS2wGCKPbCSL28hgWYAv6oWBlgCGKAAGkOICvr7NkzWOQZoec9p0XFOhYAHWI11Pv2K9S
KPtGzY+iDw4eKhbYehoRBoq7y1rzGgCZ9vl7GjyWrAuwy6dq3FafVcP6cHj8SFOXYNFLQ0tRkF81
CnLecBhVanBXqmuBqwQOUcd6OxCyX9gvahNcInrudvwnl5TGbVfG/+rhqFsEuLAbvdlIDFKgo50S
T4/YWLj+YDB1tKqQ6hU7ONUgXhojYOuNxkGpzjYSr6Z8dYNqrW71CgVkuy801OxbThJ1YMJySo8S
IbJg3rIDIoWabtUqbAGv5+RYiPOJ2yQYzJPrRsyGVB62Bi5VDnxcNd+WLgNblb04YX+qidcd9eBk
s6PJrkGqfi2M5nmKiW3S+K+JhKYjWF8T8dA7W9NCMaCHV2k1Kdh1Wz8nWEsq8tJM/SGHnWSp2XST
CmnS5o02BzwL13W1o28YOejkVOlXaPqFrXsPDrC1U5a/gV4d+ABLZHasBHtyQdjuR6JY8Xvey515
K3PkvwzZoqhgJmc5D+UR7nJGDJeTrR79YzrgibqTeRoYZaUhFYV5HXC1sEo8zvNz4ozL5EON0Mb5
ZETscmjikg4xbgbmcxrl8TtsoXTqYiEzqhxRQc+UtmMzXroV0pZ/xPfKnRTqFhcKzJXJ8xL9XAbH
UHCBaClYj3bllXBrggnp0ifcMFS0wv0duvwwU4qi+V3r8uhB/VET86Aal4ql93Vur1TP3YkqXWML
gUBOmirWOZzJ916YZRnxp/S/cgsj/2Gyp9ORqBL0RqC4X7hDo5Q2gm1NIo9qLAJAsX7wKKgBaEUQ
vcHJBcG9e5XrPWn7TefpKyPC8gQ1kWXKgzoRS1WggiqBk7rt4N8YPYTeIPuHTd9f/Rj9PzeRAMYW
oINZJUjqLQ0ow59R0diEJ744AYh8gDm1Z90TjVy5EeGaGhMXVywb+9gWv7j6HH5AZRH6Zo/5jdiR
uyYAEJUlPZJMMhfpplQ7wCQYLlWE33dKxrg6CilpzVVnt4XqKc9yPSkT0GfZe8+V6fYPkRWvREeD
KiiUER94zQEpYbgnvIHwdWhcvZbHA3eqNfonKjbROAJ/ijXC8j9TOmjiyDlzvdsjINLdH7kIm8Z7
FDBGkCputxHcPdAJgaentrFYkN7PjGmX9ZkrjFNZsKarDYiH4InqKA9o70SwYsQerha2dOd4b1HQ
vPIREyIUgr/taJISbvUXBnA4sQH7Rh5e5Y2a8WKnaAOZPCLQeJf7XaJpLO0n8FdRYr7EgC5jy2YP
HVZZWzg2WkCELtOnaqZ7OE2xfpk8lkpoEIK+4leSE15j/U/T9HWfJS+lo6+SNxBnYHDDewa+9IlX
YCSRu88i2/rB41hFWbdKgbvBcAx0TRIoTUGWtwMZCU2YjSCRMKpdWjUssHm37GjjkAuWvFB/pWEc
mPnu2pxN7IQcUuXJA5UKgXO9dDpK9KnJiN6AINQsEuXQDW65q4i7pL5mNh6P9xQvRs5Qn4+ymIBN
9RSdIndWnax1KOI3KMeDpiSnuNBQNvU+/Z9z6YY+F5suWl+OBMrSCbIpjx4ltUKEcZQ9GVbgZ3Ps
GzJJyG1PHTODkiAjYyGKYVpyimLgR3tV2YZccTIs16HNkm6KBsyZf4OVYu3GL1uGhZgMahInphvu
i84qt5y+O70TeEgm51uN4VOMnA4MlfwgjV7OtXAxqJthqrZAByis5vypACdDzqaDBQvGWhEdLvBj
42g05AXBMe5VwLA8zJ4Nvl+TSFDRNJLUT7tH3j7NVqVgsZK+Bg2ITFzlHzd6RZghAMbgWhs6N2BW
IfYS27tI4VIuBQEhKs5GXlZNziy3DoOgIvhnc6LDfDRKYyuttTRcMkkL4YgITR6j4FudCc4MGJTM
PaSTbDdov+jUMstfsNKdYYaxiz52jg7BgN9H21v2rzB+Eh84o1uRE+6gOyVySPqqiOujGdhrwg2b
TdVehG4mrGSHFVOMBrS/8vkZeiRqE7xPvtmQbt8hIOju1+RC5wzJICXoNtGrC8gfoqggXc8pMUSz
3x1H5VeNiV7hcqs77RX1zVo83+6YrAO6XClHkGBsvnxLEpukDsDjEetW7xEyUb1AcwpSJWQzrZgo
D1ZBRwjwn23a70j6BO/mI4AlEAvlQTIPPXES07vajQh9PoXYFmZT9V9CtoTQ60Qg0iLxH0mI8KA/
aUhYTX7yKr5KnjaQKBs5gxUTUSiIRLHRmXpRLHDPCNbadTT79nm0WUtiHWGOGwfil91KcISUlQQA
BVW4QHqoaxRQG/hZaZ4Yn7HoqYYGBu+LvN9lD6CTPTNHqwXGQlHuq0ebib8jP1ScC4r5h0NhtvYd
pK+op4D1hZCU8Q+fEjJRFhMj3rfZsATC7GNX6tl5dxQ723/yeZe9d/C0vEkdT9SDW2AJRG6dM+tN
hH3cWExW0kfBhYy00sNQy3jIstkD5AqjpdH4O+HHNByrUV/tOjxGfBmdhmYOsBymkuXyM5D7zD0C
pcKvi8RAQuNUvfyQN6NzzCW2V24LCmvIb6egQcX3UVrpt2VPV0zsgj6b6g9bUMknQT9DleY8wGHW
AZHZPHLfwjq/aaZ+J7CLHPYqDXfVnKxV3SEyc9goXLNiWxlZsBMytLNGYxsF6SrJuq3Cq26AztbH
wMwJzli1oYZ8irevh63F1LlTukQ6vX9WrX+6TXquGlsDq2CWxrvF72YcxSdJr8gb4KJ6UoxxW48D
5CDTFW+kKeoVe94QhWBobAOX+b8tz26PC55IrjK23iY7XAq8Ld99h0vUsstbnM9rcsIPctezRFv4
hMa4SqrApOp7rg/ppFp+6yAJntBQKVjclwqSBgH7sIiIzDHE/ITkrxoR2qnUACkrqISFBPaJjwEM
ERo7xrlo0qlAMvmURPleIt9YmajoQX0klFVckeVkEE5KyKmtfWhMok5JYAn6absE87VfpUPDgSOd
krgb63hmDZPyTDHEqCGtj2Ni64NEULwTFG2ElTmm2y01j2BrYyl/TzATzwc3nyFTioWfPzVIYnu7
Xk7xpW6vkCbO6L50OLdVtLioaF9rAAw90Z97nnPjENuVbAnOxjQ6QVKhr2RnSq+fdP+EnkSkyPI2
isQ0gRzMCMIptlaerBLvylbBBw6Way/p/hu0dTaFy6Dw1h1lyy9ObNNSOzRxBPCiXZiclmBIdOjW
xGpwrsqYxYjM5mjy9wV86mg+BxFULZO9cLzSORMTlSEcufE4Yi5SMaTL5ZV59DqZzi01DaBO7lpI
Ng/edQrjS+C66IZWDtuNFIc87Mb0D7bG4CEQFfXTyK7Wv9yoEUM/5ShkaWqkLWijGIUrG0rBGyMP
ww7wjX7r+ElCMHVVTQbEUfj9sEbhhzgs+dOTf0rf7ntC6WrF+uE6wjODuiUwZsKnab6CB+Pb85H5
VndbsMJrJXmrOZ9UwHUnYWEXxUAIaXdXEeEgKK+JGEKdICVY4AkzChbfavpjCeuAsutOr9Cl2Xiq
e9CaKdKY8psVnoTYwKfq4o/CKwOsI/XQqH81iJsizT8nsLwBcFkG/hbzlQPNqYOyEllDdsQh9p6D
8hhkI7FiR9HwSokLatFGC/iY0Ca6jAIelHjByvkQeQ27oPVbUZAhDNeO0hoZCsoH9KtnS+JUzfGt
NJRt7LGO1as2Nt+QQT1tknjNp0vMacesYYeilQzO1J6cDEBWG4LDWg9EKhKp4OCQASntsgPmBc3i
gxIAlmkb0Cs3uU5kyVUeS5YWID4ysHcpu6sJFmUWLa1tbX46sMg55bhOvb0HJ6OBRJBlxFJljHaa
/1gxY0mD1uDT0PXdEJjHyW2XDuPGFFlvhT5BAzpwFImxE6mGi06AvbzM8hXygMa+sosZHj1cBGlB
0vfvsBFNQmvgeXTWwu64g/40Z8QnO9+W6ZJaRYM+JGs33TK6+6AlnWj+uOthyZc0A2H81eo+YR8N
YBk+A2Z4W8VhwjOi2ZCiLvFzKeiXadqneni3u2/RSAFxA4CiDhQn/IA9OAW95igK/G00oA/uOWra
NzsaX6NpXyxat9kmgnZy7cueWaO5xJNOR2ScQvUp9D+A6TxqttAxNUcUiydfuNwLPoSMFIzSJO3A
7qNj5TZHy/1VM/FA4osyxhv5VNuowynBQ/GaM71U0Yw7B8XeOm8pwwB4OoKA3nq0m++MPS5GACTE
YoMyBsHhH2hRFky8vdYuVUwXfwwUkUvPb7qvAgkBnZyJAxEBxOT8JYjfEihobuqlWVk7JlF5UMH0
N04vILYCmQnIWuIyMoAgCOZnQ/qGsWDO2C7Gq9NUxqfgubX6L4tpESJCE7nFGUVKC6v8fOnH+k9k
fVrxxMBcg8IU8yEOzsJfmWX+6EDPSTMnbNXMEFMT4DL0hOvlW78iS4UoQ5tXU915+oeprMvuvWS3
b792LGNtIngQfs3EFk1DJGCDEWC/NqtdydBIfPocMtwDegmOJhB4hIpFev6cQNoxRfNindlIWbT2
qVcxc0LJVNwaWfDUdRMyKfhFnZ0R029nYTFDWMBpAuG4O0HIP+OeFbJee4XOk1ZD/gUpeDGaVsxN
Bak4yD7EFie4JZDpHAyQ0yXXv7GcQZ8wd9rVxAiFApXMDizApADpgXqdXMDw6GqjbcdbRF8UI4BA
TfFgYAN0ELVODdKPWqxtGo5y+gCZnOonkVdZkOp06jKKMzHBeSD3QdPggJIGZx1UG49o3OJk/8N9
ddRsdeG75LWAuoC9wze68YtTJEsxg7JpHhJY4g4gVOnBASuYnv0UKoSTAKjOCKEi/ljA1Y42AoX6
BPFd5ic6UewcD7HKLtX+X6sI2SYJmvxDtC22gwNZXcTEbsS1so9YjOqTS+91/UErs0eAk7WF4zMq
bnk9LAROEuEGXfxsvlmCKkHSOZQC8bWpYbLhd2+C+rEGKJ3MYTFb4cmtXu4/jgE8s5kOq2VMSi25
2kAWPDSpZr4tG//+JEWp9adHrfrsaWV8cQfyQsqEIOO4L6eHNlHPdZJQVNnOYBEdwpTk+H9lOqGz
oFAxNlRDtfVhy7PuT7QA0qejTcL+A3CxyrIfhNJS3Th8voR2A1aklvtELNke9/e9iYl9Vn/ry4DR
uMUvRZvgQLAEyALiqd30rL+slBcD+VKkIy3Hv8s6RW46mz8kxmMBNYAuFsraUu5ezBBTX5ZdYUIE
YhjBqGoSjCS8WDjejv5aJZEudpNHv9QxXB89iFk5x4KscSb5Ul1MP56lbv/zS2JbLMrvaFiqZH0C
NqHcuYctxOQPOBDh8T1yFxyb31pikE30ZHTidPBV6CGOpT+KGSumQ4L82Ev37vDeSDBeXxx6CDhN
ZwmscS+HC5/zkTJNZB3RmmIlQ4hlKzS96q/WgGICKyR2vGjzfxGycpb5cSyEW5D9lo2iPkqzIyC8
AI6oLHQ0+MIpxHa5RRZ8JdL05Bbas21+jU6ztGkrk5nNiHa3zCb/OihDB6mbLWOzO5iko03YFazw
p6po1wJianXpoZASPdlS59rjfYUGHj8Rovq91S5qwzkAfN+8sV7Bs+0J5KT49BGNClGwHAK96knV
+JP3uMbTAsFvET1QOs3WDT6FwHKE55mxxOMaEhed3yH3TSgW/nPPZgPpG6px3kZxdSIiZK9c4kbb
x9ymrAtAindsOBK+m7GvQTs75RfRfS/D6DNqnfX4XFQp6zNa+8fJaQJF9tGyMaxQzY3XHw2sFsoF
ZnzvwObIaCwSUh1Djdw18oXSaIl0LfRIzGISsRN30+vti8IGHs6NEG4DSxWG2j5MrFUtmXOj+acH
gxgUVrkbcEc13dNwhZmCBZFPiqLX4ZUgIBdsrae/iiZJ+zo0//gzgoHxHJW7+LxDdnGV13jO/uUk
+t0NmQFLlLjO+ynZIs1ngZ+ziTuJFXJXZvDRqdlGmMB6tL+Fxo5xOKWlddJJLi1tHxRkmVahGDTW
vVqxEbEleCndWhOaJdwUU98f3JiSmuIz4YVw6vfeDn6FhE8r9Gv0v5LIXKKLHlnPG+TP1Vw+td+w
kQora7q+ZLVKfsE9cE5C0qxwQdLNA1IShuQGG3U6g1mtfb18onXQG/KV+kU/skG9xcHJZQCG8/8A
n2Q+VRGBdh5LLjnkMmVCRRX1n8hBJZqgU1YO+iG8FodmjF4m6rsGJz/5yaX9znpv1xYv92TtbJZN
fMSGWAn3JiybSkpzQkTyc8ODH+NgNWONQddwF5+b5/BGtBDUWHfsGbnV4D2y1yHXsDuGm3LUlgJO
8eWRTTzHGdCVsZeGrTPspcx6WJaomfVaYsdYb6fadArUfDALDgasn8+AGqskSgztTXAgPThaVvw+
kSPXt0h8zWLTzvaTqBsssopm9oPRPuBzjKkS+PnYJEJKJmMAzISCqlmj4wkd8Rp4S7uAVPpIeEVM
tiJDzMiRNIxpJRaCAW8xnYKT70obz6r+mSClZGbeOFp6SgmMdguECgnt/kdcuat8Ktnq5kGVUDvp
G2BNpLNggNOYJj0a0lGUCpizwDswp1iEzhQev6jK9gMCyEmtIT3KTcna9r9yVduGICRVgF6H/UD8
FA+ooFFfIRgI/0eCw6tWsWmEKaX659Rs6KH4wiC17SZK/o207VZxypHxa2m6reb8kJOgYhL9D6If
Dzd1Ho8NBlCLLDU/V9GQ73RGkswXoEjgzlk3QDDtgxrPVwduDGMmCgnmlghLUd7j/7YW0q70jnJz
o3I7EgU42uq7rwAKG6QDGWbO2x2yOjTEFufTcjUv7nuoYD6bnVf5USADWYC3ikxiH56boBwkLuY0
fCvG0GxDCf2kKrfuEkoQaR7cLSkXFDLkfvJIfbBPgY1bHdcOWRe8fXf34gCuFe5SYCy7ZHGy8my2
4YebYhgoj8mIunvnMfXE2kq1wp3VZY+u756aIL8Qq72UbkjVAJsjopq93ieXk9CdHvME2cfz78Ri
tYbqb5vzQe2q21zlH+TwtaR6DnS9Yh00/PCnm5r3qtrXXfZMKFiGk1TrgOTLyF6QwKEPJVehK6qO
HoNjbUdY/Iz8R+IdNYTo+r2X3waz8igVweZLE9tFohXPXo5ht9W6ZZpyccR7a9Du+zBCrgLXVY46
8BQPMUHSHsNMtWG0lf6oTxpk3ckylfUr3lbH8uUEIcapeCufwGE61DOy8RiFQ7BwLt1zgn+Bpnnn
GDmichRRxrSXQMkwNJD3Xnyhp2wmMegwcAKs6uZWfntZmTaN2aWasOGLQkciDyBIBj9YBsA4WjYS
3LbMKBwwDsHkP1B8VvSSJEdiGHTxy+TdN8nXsBvAh9P0XeQ5ciX3ARcv/yZxpwvP+XIDbZ3Ed7uR
NHoNarDI+AhI2ALG9hJWLa59h6jOAN9NzdaO4InQtHUTHlHr+cR1UqRk96LPgCYZfbQwgK2+z7Z6
iLWpJWNUa2jbnK2lksZmq/F7X5dvAYF2AGEH10Y8IO8Ir9/aZZ4XoW1KgdQ4kgoSCptUnVJHIPIW
dGxncEn6C529ll+rOXiakAMVIrlDuOMG/bYQHTkgU81OMO3q8+N6Xz1N5VMUus/ORMoEJke5N+Ra
LIV4qlz9W/6GIAedGW4Viga0cMjzLSLlNcWuz+7TWFp8GuF0eDBddSufx2Z5URh9KPWzqK0dPF1c
kBNr5noPD+49kKqMtJ+CVidU3BfiSEYrvadpCkE/jDSt9KeNme40O3jE09v0yjLBNCgGvs44Rraz
djXDJKN6eKhsGBiFHxEZMNjTqnboGX4RgbyVmnOM55/UZXlhZn6paresE0BkG8gNjiSjGw38Y6p/
D9FWa1X2W0Urb2SbaZkveuUwauwFalZKvkvZzgeR4LMVKSCjI9gkmvOcoG1zAnNdd8l+zvyS0SXg
UYWHBo9IPPyqfbMFqEb2WobVVTLYuvxDF7RvNnc2g6pWKWuQI1Vzn6qMkEkMSk75K/t9ZMkISVLE
+NU3WZcRDt5zWs4Hu7fWSTFt47xaG9B4k3LfSCuhayrgbRaXS1kw7sDBW3xJuqXsOGcxrYvoZwk1
XJgss9INklVUM8EA7iz7QPza2dZwyM8P2bNauPoandJtYubOw+oSoPHxe+zGvlBMTC7GU6ZhySDj
uyjRlTuvrOjat2X7OloA/0RfVsF0qgpaaRRnuLWqb70hpt0ux18BayiPMZernZKsDJJFdZT00Vg/
thUJocO76o7LEQpVj77Eh21aN0j4kly+bkb3y8PR+nShZi27vBBK4//hShrVyVsQJL6IHGqLRXRT
W7kXXWWvs5UeYBLvQSAOaSpVFZxpFZ/6UjJpjHWHadcmnlnBX1Ar4TYmEZHNAtWrMvXka6GkgNka
6E3ZHbBrOYFSDZzcXqYC5vTWZ6BhrQNoLswb9+taYbqZ1LYlgRpjZJjrL6Of/6ahvVOzozHZr35Y
wgvNxpY0uh3mtaA9YBpedMPa5aMUyTlUk1NlfuUK+6rsi+z9mWLW/xo6F3nGivRZJ1MN7FiqSMQZ
mTr/YKQMH9ah4l4x1fxLOA+J/eSG7kdtI2o9ASLFVF62OtldD30Zb+IUlKGdoIKqaTugMk7tj9nY
xPZLWP/a67SlWoBGleYZXHMY801eTjvHcQ+9YaxHb3gsx+4nbF57jU3d0xUjzORr3DaBEEMKU2jp
TkAi6Va6gS53LuW2+Xafo5fwKfjxoI64gt/YzFsdGm4H8eG2lvkt2+xq3bt2zk9Dgy03tU5IIBot
eSJ5/tqYEHBIGlkE5lcsVXEOHcNcjM5Ptx5921xP6FctdY0LbznWw9qrLz5hElb3qDrqq8zdJMqW
LtoFbzdk0a48aST8qWtb/2tKUsUe+upR8Kh+eBnmmL335rrtTmwrb+Mz8VwGnLj4h8U0VDL7jLpH
1gShVMVb3dkbyP6xwN0tGaQ0gYgZIDSNR5BSCnRh/enl2befRDEQlMYlY0mTYhsfCV8Wmj1KKSkF
j47+rpfVCRH2Xe7DXVX+/Y+k89qJJEvC8BOllN7cQnkHBVRBc5OipyG9dyfz6fcLVhqpZ3bVRZF5
TMQfvxFSmkrZJ9gUiteQZ4EhprwG72KPhEfxSgf6a2cWH1KQXazDnoxi3gWgMLNBcFRivJbaznHJ
BZQ1NbX19jUcnklTYV44xIAKi3bRndOSZgcRXOMJgPNDDIkxgNTHcinb5Y2KFGvtk554h0HnMaDd
gXvYmOHTFHARVo+VUxLCgixANbg5OuZWHNxouoUKV04D4ZAU2K26dNN3BkEM9hsSccZM2JPjGNia
x6krT4Vi9cEdlCt2usp4m+mNFM9tttZNdUpLMi+Y8IV0CW7/ikPLGsGk/CRZ6VTgWH77gF0duHfZ
4Vb2qfL0Cb7opk7CvzznuiwOU/iGrf8m9pHeohFQyNy6njQQjvHiKtYHSmPzuwm++IpYl2JXY3UD
XlBZlPod3th8XzJtC5Uy/IbCgdImx+oFyoCRpE8Z0sJQDdcFnwHhBy199Z8+vtbe8r1Ud3m+iZUd
szzdGj79ByBJ3Z7bUgx6eOI0UjS9YgzczTUmL5QJbBNOFjcPsJqJ/2CpqSPLEBvZIMCWtC3OxHIo
YkZSYMjICnDSxmgo7/dcLohl00+PAW9LHPTOT6dDym1DssmCliKgZoSxe8kUt47CXyvcqDj96Ls3
+BHg6JMbPTYh+jTX/XABLuTuNylPJFqNollGYEW/rsi0UX2fMKT+a2ftYW77leUOWwQglZRc/HAR
KUhwZBhw0EaYAdrWm3JISkt4ALSNE8SKGTJs4E87GfRy9Kfgb9wWmHWsLeXgFOhf+M9Fqxj1Pnul
DT2aMV5D10LhA6Gi57ywusvI3Fk3h4uOMEQ8NyxYT8VAmOR+wZHnre8hANEb4DKA/TNKGFg9V7e9
1+pZfDNsKoocm7egTb6A5elbk39h8K/4qO/tV9s8NybC53kz46PFk42OIzwNAhvRHdsEPi3xi9hY
/cJDxG+qLIJ/85tEIPLjIRDq9IQKlpdEUcvdzFHZNrZsj4rDTMvZTerqZR9p+d5zn0kWAORW+x/C
NXwUvv1pvqfIlyqf6hd3/56KT9Mh1OFqY/yit6g3ZBEW5WdAuHXMVSiGncq5iQ0fXp2Ul6nL9Iq0
UUrNTYupZQ7hwoCmi1oJzpQl2h9QbDl1KVYRwm8G567c7FAzeZdpRQUIPYIDJ6TOLf4xbMAQum8R
Iy9q+ZMAQcET6Gz7mEw7O33OKJxdF5Pw7LnMjNUQBg8opShDr+JdY3XJs4qy19ACqYXk4yf02vOL
E7drv6tYnzhKMMCuuYNE2N022F11UPu9ZyL0QF6xMSjbo089FtYZgiCI6NVfLKqxI+Mt+eth8nnb
kKixMoPU4ufDYwiFv2MybQZrA6OiIUbZtUzrGTMRdp+doEAHq10QNmpTv8q07LhUeLXiHmyh62KN
ut56LM4z4YcP3pT9p1Mq28iqMalWTo/EcqL2UacWEon4onSwhwGlsXgw2dEYQ+ym7NMmGCmMu9sI
vhSzcMSeEjAYUI91m24xbxSHCLt4Eb9wyAYahaYKmy+XnFC8JsQUEHvEExtsJEDdrEoGLv4WCZ0f
oteDC1sZ2IaPH0lhnREdHEK68iiFeEaGd968g1jfPKO5mZN9DWkq8dZ5Uh4K14T0b+lGs/GmGx/N
ZOBHF9Vv5WCfuvjbBNPQnebB0up95+FjL9TXpl/D7v/b9f17wBUw58lTohAdOBlnqUk8VgQBO7vj
yUkM3nBVHctmUGiSu/sUNzsVcDDgSE6nW6TtRtPQHTjv5VA8m+gLSS2tT2GPkQTRq2QwnSyMmwgI
fzAVVEd2J0+VR1k3B9jxK0Zmbb3Dvl3l7lGl4It6CWO/Ma+8kPLBYgDGuMPBjbphkimSQiFX6al5
KOpnQYzVcDDIukDIN7G6KsRrAqsnkf0cFeH3BA3Q7W0ofsKS0noeG8ED8y2IHAIe4FK2W5s4T0Yn
2IN4CHazzZDAUyn77LWD0S3+5uKjmIU2UYL7fvoTYtUa3QRPKsBSxYvPd4ghIkI9B7IqaihQqfXg
zjgtDDjIgnVqdbWK/A52d0dUxBi+mkFtPVrGcrTi5ohC+mYPT9Vc7dnrlrob/qdf3zw1caH7yBAO
zt8kvxTUo0Pb/VcTPWemK7No1tl0Fhu5HHvciXpUGw3GnkGMLBHrcWuPIQ2FlbUpA96V2wa7X4E1
YLrh2EA9DIbyaGU3frqOGdbGGzMhHI3Ty1sNi/rP6tonQyP3seGOCOzlECsM2G0PeDXJtsKrYwgS
NR9akuwdgHyGofAPbyHmWjVpuWEEFcpZ3mBLPc1JdVQ5G9lpD9Coe3S09ByPtvFe9c5lGNWL6Akd
5x++scelnl+7vPzl1EINWqjja61YLbOzJ6/ob67hVJHojKLMRXsc2v45KKlTBnIPR9jBmFkwQWSa
AhagjPmLmnbNcPEa6Shw3Y8ZqK1WgOJYf9gDtU8N6LesonreRVK8OxHOmt0je2HHz/b02cAxozsW
NGj4Plp1wAGHfB/bGxGn0gRsQhiTog6sMORczOeivXhI2yA0AdcE322CgjMrrsVs/TdE9D7UPUtI
LBVskITQAOGedulfKNIXEU7aVvAi7BpM8x99uFAdEoAlh1i31sNlbwfq6DCitbL+tpBS9wuOyfiQ
KWwYLeWDUV3kJG+rd9FH+UAuaOUUPOgZblloRodl01nB09T88BEbhP4xAwUubSjIc1hQbvuHhb7O
M8lf9Z58g7I1pGSywLOngvmo1m3RsmGwo/efHUbOfWPRLDirSSe2SP+vrkl9Upe2TlnbFGM2zWfy
EoqHtrCAqqQ49XhQVF62Kdvzr+MGgiTNodLR49M0Waee/ggHJ/QlWPMMFwqi64wzPcXeY4M6Dlel
VLxZNOOUQdSIU7g60CnyyMA9UygK0bamsH3wnAh7w2Df4F/YF4oksPnRKcL32fQ2pYr30HPG1joR
qRZOBhgEA8vqiyipxXgQsV0F2QACSFvWexKHMxpz092OebIeIw6LTZW+pBwGavJxrzd/mUqNId5/
2pOf6ibqyhLA1QXaHp9FLqVS2qouxO43R3zhv430G5jIKjz6sXUSc4cBOWCexKRcC57Gq+Na7wGd
4batiiC4dmMK5AXNwfjV2dCmB6iFGUDjL25jQefr7YeBrhRgwsV5NKG8Ei6aaYRHQfKZjKTMs03v
X+n4227yqZqZTjvaFXeHtUsobVgNB+Ez/Tq+siYKaBIQ4S1AZ056LbsGcKAbMsRsvOhzF1l8kpDh
ADdYVhAXGrYnUmVQ9shW8cAL2TUjJJzu14nqEuLGkTrlBl+/4CTqvKIPL+JpboTLPQKNlLldgZ0Y
GvfZhefGtepNhASC5YppBrZ0G8YrAqA7MOrnurq4ZXRIDGQ5BVgavZmjG48NZFrZYiGOM32MfC+F
jIIuz2Dk2ZjI6fnIiRFS1nIAsppFCDM58G6C/BzAdHBQkvhG/TBSgnnKJLakekXEBcFW9MIw3BMs
p+WBOSBsUk7nvXMsow+xGSihhDPECuF2poJyZBHOLl65qgj5TQ3zpYTYFTW4JBNy0o//2nebqXFh
fJeBu6uc5miVgOMGmFzL+aNjYcDguPLqXc15HDEJa+npBgig5DxinBntZ7Q9GmXaVISnCJfZoCC4
nsuvLW4+w6fMPwp3oAAcog2VsycDO4gdtZagrsHbJkBYPcDowjoup+TFYn6pza9aXkCnBR2orhle
O6TXdNFawXTqZhD5l5iJ50wIfS7RqMYqir+g9FsDiDeqG68xHwcHt6ZhRm+XPbukmo8WIXRrPU4e
0vY8zGfdR4rcn5HFjs5vo8EC/0UvZyLoO/uxa9+TCYKe+5mh3mq0fvORAyCNrKOY4ron85Eh4Fab
fiKisHgdmvbU62gfg72dmE8+yJtC5OC0nCJ8gO3aOxcrgAy2emEcdNaTVUeP2mytsipAlIiX0RQ/
quIzi7zdjLFHl25bkPxxwGUTQRKnsNcku6a07iWe97TPAWN8/N9WvlcfjGxadxRmD85gr9VcPTkW
hGCT4mYiDMh7qkPQlk/myYYqNr1/F1Yf5nz0Kbo9n1XfrcDCiR7gRALcrAfUL1C37GhVg6lCGg+W
/Oia4KUakZtSm/bWytGq59n2NvIq+p6KB6OmoT57n0X5BHF3MbKNxb5otG1LhrBXXHDvYb7WJDXB
N9Ty1U8Ds6ChsG6RoHiQnCZQZ2PE/M5FhMUoAoC8Kz7TeFWYb0ZL6Y+VQfbGZ7TJS7EbibdiB2fL
rVqCpzwljRa0sf0ufRs3NBZWQk4DeVAp/VU15ixsZLTNdg7CtVFHewdFr03msw5PRNO39G2MZt4b
Tn2Jt09wdDg4HbKAQwo5kTgwxUHYtZcFZ/tlk8bk8i2gi98+BY+I31nJ3pwQ//efK+MfA90IAFsm
nAamUk75xO/b699l8tWQVeWALlD4aFCayWf1majK3xrDfUIVionaYiBrxnxx6+bXSf1A69t7oL9T
d0SLmA1odRlbk4ZRM+SKPpfuWk3N0wwbYgGR8XlhKYN8LpN8lBGwvdfVsjWgL2bRvUORXQMtwZQR
oeisnyuYhThZiQ7HhI9owpxD7Dctb5P7kXhQtKCBGto/wxpPBe7miFBHfMMEssEDWE5kIW1GEyHO
NPlCEFP0ua0KDjBCAU31UwodOGqe00mEoNxyZtrvautbDxuyERH4xuzMuJkv3Ai6+UdLaD6jcXjT
0h44dQZmNthH2HX23CGMLqT51oNmNfh38aeuQK5FtaCB3NAJDQUR2O63GE2EzD8qpnYRI2RRUsc1
dqV0VPDP3LcEOZxKiUpO6wPebF9qeTHrG7GiI0x268GDAhqqWxVlj11sPFsYcIt6wh+5ENzlvyp4
6a0buetC9vUJfXDQ2A8xI0Y0uUtPVGq4GXG4Gpbgr16n/wjCOETFmn+ELefTIzf1BBfyIpsxUq9S
naRfzcSTxstJvNSUTqox7uehggOLLwC8Hkgg4FvbFq4hg2jOpEep+EpsqbDS6F2EnPQxYl7gwZ2K
4DL/EWGVxY1cRF8qv85gBwWe77DyEmhZ7P6k5xjlMOd9myQsNxZeoNy5rpeuUo0yDY6ryfSW41z8
iAL6AtC5NSyFVn/WSo99QAgV1+biQCHGhxBrTvnZ2G5+uQ5voHSPRJKd9CEbVyMtbzLGK29Y6Ekp
E9WEeYbhrLGZuDjQuHoyeBwbHvLyOXEWthaOn4u9baprRP0T4s+SQXuL/WOqsSioXIvKR3bV7ny8
6VuYo0XVbKpJu/I34HF7CaZayV98mDy8p0z1MsyrnD3ZAnhqeGZbHOPKZ3TVQ+9mJuaeu/aWgje3
kCJkO0YinvlUzKJnUkvbAf1lsaaiQnWD+a2oLIafeIb+HR1aLn7AmtR09xp0h2VBhpoFW2eAqEs9
OXuk5i4zTuTQnh+Sarh4dXfxneASJBjfwaozIOkMvJ5Wxp/WE3lj9JKte45iKqyGpp4Jymj89VJn
BeVqg8jBxOG2m7OtHrrrxNU5ppChzkP+GpnxKTHTFxgJ6PCK8ZQPhAZi9coLzIiIQKbl034SW1rq
0WNevvjy22f3IDrAgCgc4KFdEnabGSZgQoA2wgUXWQg8fwYpaCWC8d4O1DJkmoY3E+8wTm4lJ896
aq6l198LOwVSs96KCTOgvAT3B8Ovu5fqj21jFzikuzIe/itJ2wsN9qdHSUHGmvMwTwNOakh/zfIw
+cEfqre5wDVlTO6p4x/tdikwQvePcdcd08TYGJa7J2DEBOQFGOgfSpVgjojxHjrOSatWAYMdD2Pq
oMsPy/hjgaV2+oeBOY5u7CNKSu9TmzOIFgXJP0+MyNucCyhGmgGFySEEldysfTjB6IC5xjxiSCUU
gIID+3LYaJtYGE7Y00CmrSe0LJecEiJAde0riJ+4jLekjWgoO8LyluMV3caHYQnRoe4oGV2AG1wB
RhttGMpBJ2Su78GlY3yN9S8m9kDEBIrJrJpRV9xwCpBUdoswVy+ARUlcTPWtbAIGA9JXyw2ccUCy
4iNoNlV08IGW/AlrmsV+NNBlQV55zOYOG8cvrUcH5n4G6jP2rj6728CaKA1WWR7hs3N16xiuoPU2
TjUBdDAhWmTVXh5fK8/bAmX3hf2YE2Ttc+G2Q3/jOgOcVMF+iJID12Zv3iM3OxpY9UECXJJs8/um
mYESU4SrFcmK2lU7Lj2MvuAw0nPDjlLpPQVC64AiU8zkRgxssYKg9JGqoAOgD+zz76PmY6pwNxuv
PjQcGBurykLXWUjY9q/jv2yXGS/XlAhZToKhTW4FE6xM9cxiD1bdPztzt3YdeIbVoZ+2sZa90kim
rBw8cOFArEeOsQxvTzjr9tnJNzia4QIJLONta2zlvOgziPMTYUSau1tGb5TAMUn/koUZwTfpcMFK
qX3pwf38RW8567TCPOAE8rrAMs1TAIIwDy7EENuwUruZp8EWVdb81sEjnQbrOueG/WBT7uolEwX6
3omh7rytaRzi8IzIlBqApbm4uwSfFrws53gLn7ZJ3vH7d0FlZasbh4IavmDU3RKBu2YzV2zJioYC
VgzWgt7ROsbz2vnEgrvPYvshCqW2J1o+bX8H5TDuXdwADL+/j8OpIJBn1faMT9OMG7Isi20hYiBz
6QcsdywYoVjtuDCBbWorne2bxtzalAyTc1vmNHhoWdEY6BdVArRJrC7EjbtrYTbsGdzUTCltahQF
NTHDaWBy/3SVdnRpb3QStHL1jnLmMdbwFatCfKovxfTF62vbLdBdVMNihUFg5VsEqwWaEkXaVzCi
tvlkwCjMz+oip/9c4RNz1rsX9mvSvM8gcYUpEh+kD3VBOObNdrf9Fm4CKp8fC+zCxLf6mafq6RFv
FQ9WdY7VrXa5gf1vvJ8JNIiwP1vid4yGR/3QtlhWuMtqqv9Ilrpg625yj1MCRxUHLlX6S7WUzzD5
AfIIu+O6Y+jEt+Z7TpQMAbeaUtidBJTCIGHIYHjq5Vu21P/RjW/QSYDPm7DMeY8wM6tDwlPjC+bJ
GTaijc2cPZUPjn2jZ8ZUgDvgRaLf8T+B29Bj8UqR89Dqd2u6jozQh2Uz1fhhAaXGd5aRzKNCnYma
aDHgYqO+AWvnDx9TGh5UQMXG6gqq/o3alTJppATSPTqzAhtP+pQg/mncq9yg7F4ferE0QabRrSeM
uzxrWfV9+hb7O1XHaz6InPcDhiuPZkcilWah5ZwPBVyNkmzBeWlPvBIYsLrPslqcG3QYSLTzA/Zf
HQufkT4A2Nye9BgK7PDDw3TSaGPYHz18RI/Oi/vL0HATitzfpdgEnzh6DLwm0LkAEM/GXqKk/KYD
z/XTxBkf9MjZPjg62iaCp/9H1Jtuyxixe1wgs9oRQew5g1WQ/PhtAZPnKB3oC4vwmqK/GKjJGAvn
04l43X1DtZHyRMe6x6nN28iziAzOPbrpbjovisBFxLLo0nP4RtRxWU+IvdjyIj04dJGNq/OjSwuT
AxzOf+vpCKb3KG8bkI26NrA/vFghsd7LptOSjuOXaJTBufQKO3WefkxpVc3fOuLKzt4MubYZWwpq
A7e56CZz8qjWNtlARMzCxAlhbg3RmF+pYnQ3cjXNXEUp8e5OemjNbYC7r/0UMS/l2RZBt6X17oHy
22k3YqbEFnC1b1nPNTAzVyAtLL/UhKEYS2qa4EmuFaymwOcWtM/9+GWNFG+Co8LSYg+F1RcHva8h
8UIfp+drsgwiadvoTPmJlETUaxh/OPqWjefULyldKu+YAQq2QAHQTZP+U3A8G/7VoNdJqRnpgrEV
Thi2n3v1oxiV6h8B2nA4CplsdA+XNEmFqePr4MKvjc9m4exN9wI2SgmzW7pu6zp/yMw5QGil0j07
5TktHC43XkguzD4Oh9mudyb0NIxXVmX7bbNrfMmOGiB/TWrVTD8zJgaNNPVl/9ZCpMmXZLdA5QSE
YNLURPjLoPqmkgpq9B6IJgPnk5XBkoiwbErsR35R+WkF3Y++MAgwti2tgsMUQyCYVuE+AUDES+iS
CwyEjRS2AzMaDiD6T8nZaxCg190RqeIxA5hRHuJ9OGu2aHl5Q5Y+rKFjy36AXgXToLAOvjCoo59k
TFcBg0b5NWMnXLuUP/JlWtzeoFlB25L7u1L2Rbh6RUUcrevuDR09U3YPKY1kC9Dcdq61Jj6wIj0K
Uuk65fHwO07AU2bmnAY4T8ZE1LmDwT8P66ZjtGqkl8i+pclVoV2Z9oN6458Q9iS+HusUumY5nDoN
ITEXUAEyi/R8VeTzGgaWGCLUlAwQyaSyM0JnU3fPCnTJphulvUcJMbOHVYglfQzPi6D2foLwWWGG
M+7SXB1DnwHqcrWd+kuz/kWOt46h8BdC6tW/UTmamO0YI2LaccKZlbGk213SERpSFHnGKh3m+xAd
3YQThlSnVgtfnGJ5FwRFMg0beqpBN/6WNX5oi0mpZI1nVcYvDgWAlxExVaMIKAcGSe7JxcLBcftL
kQRfyAdnSApmChM615BoOfQ7KJUUdG1t7ndBlEMwwUsvXbRthu6qxmLTTgmSa4t71zbnUGCuUis+
LUQBefOqteZnCg2pwZTZqs1dKuQJhbUWLKvyOoZv5uLeCyYiZndrIfPTo0gUrE1wR8hcbyruNUMA
oGBBB/HK2whq4oEQDynBjgkyqQ+rZ1yt9Wf2OfTJq8bRm0X7mI5xbvrXmWzuAkezzBV3wDUcOMiW
/gbOLT6dG9IHMXbrKc9U5xFB4eD1/StYlNUGBkYmKp2+VmzRC0kZIagbNtxrLHO9ElENv86DvJ0G
PpkVW6vcxAA8GfeZXRLbF3+aH2PD+6kKMDEghMH/1wNQypk2dVcdTjgNn1vBZqoJjCFpAZ1X6X1x
qqZqvAz696KuCReFmby3yXgw8GjOEGAv8ETM5dvCIC7d9jNGKVyuv+ehrFPb/CVpUePRtGYgLbhp
YgJOn47i66fJX5ohObFN1x6UQJoJSZtKfwiVFKEj4SgAMLjJk0YqfFJ6JdwUw11Mlyo4awlVh+Cy
+JcKchWorNROJeJ8ZFoVlnoHa76w+PHO4Grhei8i4qgkr7682B81p6clKAIWjS30w+XaadDNtX9B
87pYOJXTYbePclOAqT2MzIfgXdWje3eSe5MENCeICgZvz4HVMjWhPE8aMn25s4vK3Q0kPlsBCixE
9Aue/EwwCm5+BTGAY9mcqEB93JgfOjP8U2tC5mCH5Ws0+8StJyEN3Lzscj6orFDZDEckR496630M
2FSBRhjM3ph7W1wbRF9BxDz4egnTjqYH+/aoLv7rycsgP0e3SM3Npp1iTJ1w/1hOTq61tu5hrhDQ
fayJTEmCazvbkkzyp23PS7ers5u0K9KVMBJz4aJyz2M9ptY+p+MyIETV9L0KGvwH0r0nTVz16Vrl
R22RwcTdF9njKsTIb06HbVB9ocbe5kyxbL97dHBXoIb3jXmzzBXG/tzIPtgjZz2GrxyIRgYbpdrX
3rOESDNnrodsp0U7S2gsGM9C7mFkxSZ2z9qUCQdK2vgAaldkbCEW6zCnDM6rYbgX5pWkOblpcqkS
aDxdiNCc5NVIRRXmu559HMMOQHQI9f/CFSDdKYt+xp+400nZDJ+92Xo8GvrGMTaN43400UuFA1Yu
IEO91UsGi5xObfjhIJV3AQp8AKmU62pmwJ8FzPaAtVX36dT4cNMOZuS+6FyIEXMaEz5FkR5qntRv
C5hcFI5pQ/Sy0Hg4/Gswn7QW4zuGf/FTWsM5q0nKAqdy4v6kM2+Phy+F2nEkKIgRCgmx3VZzqmMJ
ab8IiKLZAuAoWNpRgglycoRVEuV3s4e1BJVPQ7hhmsNPD9ZR8q19r38wW7XJ/e6ZYkNQ8JqsY05B
PGAOnEuvGXIWphDYbe0VHWrVNUzbER4wWDIJB8CeF2lIxT3dkw4d+daBscejhgwerIrOxGWfk3NO
5YXx65xdKJ5NxdSLebBVfKFlEMrAw4QYEBfADi125nHrOxz2lvD0rwU5u75v7RknQOLEXuEKolcG
4ZnmVivyFX+EuNQDxOsMTlSeA1AuxzEynys4aaDZUxVs24KTbrjKVN4z55fM2Li1g+dfyIi62OAm
trUgRADKivshBRhRbHWiXlNYaaFBtJXzXQ0xlwE0bL0r/ySVWntFCJH1oeOuF8x/OuuEy1UA09Im
o60LoPS1W+xKuHjt91DcWcw+eSyb7wrEpoAopzObjEiIkJ9beOO7XTSstv7iOPNaG+v9lKzM9k+w
eFgzsavzxIZzPi97qUdIobHnXYiDLc203EgxBkVMCfSKoi37hnVPh1h4ITMJ9wVr3AdO67hzJJbJ
pZDmD1kQrUHYNdPo9h/vUVh+XY4/EMKH3J7XdepTjX+lxbihqQTHmOCXSdWdw1HPZRRWWqxSMDcS
0lsoH/jtonLOZw9Pfl7sWfagfHvaHM6DBMuLkIdARkSOByP0kng90hFUsyFVsM1kZ5x5WDQ0Fvec
5bwRJ7N95eCN6gs8Z5JARR40UisUBR577VaIKrKFMiEsfvMQaDkA8KpPvf4q6Kco3XB24ael1UGK
Qm59b54fbXS68ldD7hbQGOieZTLsQ75szIzVHNLXHva9/AUBU1xcNR50aPENNorSsHDPSLU3suFB
fJgumNRv/rUFAsql2OHUfIhTdh8JQ3lOYtuDHBBy6FjIQXD6DD2+AxQWAIxF/yp9+iqsMPwg34iY
kgI10VjgNKW+N/0WEYb66XH6tRYsjOgpSB8JHqr2xph+RFablyUxBemq7OMVLwlvaqxNmH0n17hh
KGdupc5dImxx2Cz5dDWRR1dmuDEgSSuoqtILye3SJQcVa2iQqDGKCwGPcKOZdd9prgVKC4zb5KE4
0HlN9WHJsyPNpkGRJM3m738CW7aokxq43d3eEmYtlRYEq9ukoYMGToqDvw0axLkiUqy3trwoC1lX
P80nuc60qVlRxTo2hi+dSKHgMQ1u9Ip/82VklO3q5cuQ1TuYnZ+e6R8jP7jHE0TTZfGhuNYwQsej
bH2MlxBbGuuyJt6jT1aeizbLqrhglE3F4Z5zHzuPgLmwaY43TNluXQ7oyfQCUKEQ8Ykb5ssjDcyx
nJn/FY8BwuGa84eulSjmyUS9OYFfWLhKBWuzNFaU1hesesSSLFXF3qptVGdVu3bj9BpSkK8DExB8
Bs8ac+z446KloFevcwB5cm7/6P9pg/cmNaCOtNka+1uSpW/GYuEqCjA693imZXwgDd/XIDM0zaQi
6/WXqk5+iuapZgZoBfxvC3KD1Go3pyKuOHkd42I13q0IM/yKw4eacO9q5hnlz+bUfcODXaNZe6sa
PIiSjclJlNrTS9SWJ5EVZc09AfWIulsUGABR6cmDAgA5ZJMIXuX9NT1YAsx+G56OdKGRN+zFRYbi
bIAokBNgFZc4aDbX6KK1FpG4TFCqdsWB/kDdTlJoHj1D4IbQzpov4VCx2GjoIIhqk39ApR8U26Qm
kIRr13f3ahyoyqJnH4hfwKiFOGLLy57lIPMItHBzKPUVSXVbESIMwbuDoARCG2yh81BhIVB+6/Qc
1XsE250lHmAcylEPoXMgM1o/OPREI1QWe2Y+TPviWByc8HjhbSgU8Oo6if0V9hNjEO2W9P8ScDkT
xwJItU+3+M6BIelCMJl/4EzCLVpTVoeujrH5cGYW4TPRGWzt0ROTfD6hQj9BYQ+DXkKUfH4d3mFL
7sJ818q7wdlCTUXS+sPM1lu4LlBCXIsOwyHSh6FeVV4Escq88tTheHvG3uBcaSiexcMqBHjEDCgb
YrySprNMSDBiMhgBk6yQbM3uYu0FTZhME1qqueKsZ7fuJhrThQvRxxaZPpU2Bat2pAPnkBY47Mg8
UuOrXNsyzOL/rSKTy/QqcUQ10IoFkGCY5gV0X2/OnXkJ8uiIU8+K9gA1wKM0zUq9JSRiJswIzLvg
+XloIM/8of7AgDWhpNDpzkJNPXDofQ9qlbrGanHOHohNy2nlmGvyQCiDZlh6pQV7EHvqhMhhDQS8
RT1XA4gu7GgOK45/ja/1G2RcfXn2ywhqhRpgsO9hgaWKB24gC5ioiYK6s5snWDHku/TaCvg3QD88
EqU5fXJjGpycCUVek7zYBS9ves89OJ0L769FQQVtHFlgl3xxdSUeBCwoGGS6Ra8TPfgE9arWd8p6
i8tvO8yxXVlvwZNagzvp4CYTBh5PfRyuhjqBGbIXXFA5B6GKP+Vl+FqjwUosoqHNW52898gqekbq
nGW1+boMnPysXZX/Qvz+HO1R6rY9z2PgpPrWp3Sjx6wuZ8TWrvyKOOITH2BUGkJmynPqs4GaT98+
c95TMSX6J+4Z7ApCNZeg3PWY9qONg5DIbOrsEQXMxyASBNQcxVHsT0slGo50o8xhevvVQIs2MMOT
Hio3DqYisE8QL5o3OtcIx8jehyBOuSNEtpDDpqFpCYK3JuOCr37A0tvG3TW2+oVCPVZuq+6ejXC+
euBylwpGri0N0lpmWCQUweWbYIUgInPCjbPEpyjmDvqoGUvikYUjUqIYmh7xMWVQB0DNlnI0650R
y39OovebLjr6HeKSkN+lDkywXu/kGBn843Kf9Luh0/b5UpoPDQNEo7txz47ltBdaZUCpP8aUtdy5
WvVkhE8M3x6rF81EYRV/zeXFo5IIW+8ZS+xzab0NbrhuIapXz2gJOV7bgyK9rGJyyzGPrb0vmmkP
2kboOoDW5h4opqcDH7OCvAhsgbpngLC6WdXDLiedyco2DZT4eXLXJoYYDYUFwzWNUjOnas5Hl/hG
7ZrOHuvJo6IeLSYedKJBwu6kc7HPRu6cCvwGoEMS5HdmagI56tFDB2pG2xI2Di9p5FtT+Tig30Qz
wEcBuR0h9hYNUZj2ZVzqZy6jfUSZa6HXMer5aTLqRMBnWPGejfVwem6c4jmak0M9zGDJ7b+B+3RW
11Y51yYajg6kA4KUcAXEwCyFOtUTPVCZ27Fo21XW4LvS6m8jrS06pyCNfjKLMIHK2ZKqgJnDN/bv
T7P25qfq4AOOZhZSkMxa4FSSQ+IQKzyjNRjap0xPMHJ0dlkYvwdT8hrO2ql2Udkina8tsijxukCW
BlnjuSCNKKzipzyYyJpqXsdmJEij2cw9/b82JXgY+iuV//Od8Z+V1l+TWx4cvfxTJs1ucNVh4qnZ
S3Lvu+qeBzoCNVPikuQponj3Mhd6tnaOfO2fVuNHxBDYRUotw9GcowRBfErlVZHvIsVGCNC1hBPN
pYRqWNum5SKx/+oTa5ERMLw8aSrknf7MpvuEU/wx/rQyEz+0hcxk7CvQ0C3w2flbmBHRCYeFhom9
3r9Z44JmqHO2BT0xFboVnuUmLP9UVi5TOYeeT4d2ZcMI0k7teFXVuE1b2nScoSxq6aIk5OoZGqQs
Xinfu6G/VO5BIxIYIBTm/QuqQNAOE/KkBS9JW4Z12iPn9n394JZq03jaf0tlZKvYStaa0jlmK9py
bCc3RXtY4HgxVs4xtEAJxOULwmbGLFBWjLKKJ56m9I1R/jTr0PLb+JXWk2lozWVURITJUr6mWYXZ
ZrQygnUeOU94eX6YHVZNgc1lh9UKWmzGzoG57dwMjg3ZC5p34LXM5v9YOq/l1pHtDD8RqpDDLQkw
k2JQvkFJWxJyjo2n99dzXOXysWfO7JFIoHutP44ws1gXjZ5OyAnio8q+lkSbCbP6nlqKOkqWJbf4
NEMNk6yb0hPFrmp9qOZ//1GiSsqoPUPVzAx3FVNy0AZxJ6b5vEzWV62iBmwdqAXiQBzNeSbfBLDh
6CYLhaHVtpsfIGZWSowHB6z6hV0ea/czf6IS/2UE1bZZd0sRC42W9ZJy1pSWQ7qBlM2fVZzvbY8y
f862wkR6PH+QMDaJHzczfDXGq9rYz1pqn1jsf70Ye/ps/SfwmvUyiGAtWDtHLcFrUrJyGLVvipeZ
/PgkYpdDFFmW40YX5mOpjPeQAg6qWp4KGovWM5lAP2HzT9y6hCpJ6zuks7LUIRMo7zziIY24jlbN
CtMXV/mqgyU9tijdPTvzGze8o9hgpKPHXUqGgMtAUuED9HKvoQlj9mCVM+PCVzMCq03wQuEShGFe
hLHXjPqzZ2ksTBvzumwcttEKmwNZpnqwEGpmkM862hlHb11/RKxIHcYRTYFTTJ/pdQa1xloNCpOT
MkE8teJYe0SbYCQkaZD9lgxAESb12QzqyMh1SKZqsoLF4tsiYQ8AamxRpRZtEKGGK9iVtJJornbX
5fwWmvsVlWMgE8HsGeE/4Ah2Ot4OeyBKe/4xgHlyO9wKSbl84a2TQ7PsAYbZlUAEwxLq+c9RI/N7
xHKuIV4v/hgUu4Lv3vQV5bXD4UPgO9ocJECWdA0GLudCyF/uFYrYkBwwndB9Y1L4tJ7FdmIJrMRr
lJpEmAM6JdxqjppdUWFAGJ4SzixzxtDCG0AUC4Zr9DhJ43s8G4TI0rhyaaZ4o9kYVUCsudNqJcVv
A4vO84+Vc+1af2F7w3NI/kXbTRsHTIDm9XwB9hkIKHU+Xf7MeVk3y3yAsF8bLqsxNsGUxT5hamiU
29yTviT/Vm9dzW5Emdnjv+cA1LYqzimOawicXHLFJkqmTA+PIUaDgvBNNf7SyKwTQPvUCMsCelSp
XNlcYml5EWl85Ge6jC1xVPpY7DqjeLX5RTJ6ME3rXjbqr4PScYrQjmTLt2q1pDlHDx2JIil+uyyj
RI5OCgVpsRYxgHs0ju1THqCILlZLNRBDjkGDnFtBqxKTZEZuEyKB+WsMA4+oGSXWttK33Lr93Z3Q
6mfyu0WFX7V433wjj68YGO9UG2MxoHeSLyyt0T1MbN+IzIz+2+Nfz0OFJAe2XsMqk71FpIK0Zn1f
TLFtSQthZJSUVs/mRTimP47/XDTxjJ9ZhJtlm7LbKlTDCo2mOj5JCdxIbtGepVb34Wkx2gQPg9Cw
rTprL9Pi0oTD5CQn59ZpN0iKv01Ho9cXKAC7mUXfA9RggjgxZ7rTSrDT/EKSHSPGLkOLhma/qsiJ
gj34D7Zki+K13pkmKa/JNsMfMtFvE0MFdDOIWgofzpazYGcyw4OlNVSGyJVX3eTqlz6nhD/p2BPv
pD4iTABT4AvMYYWnBUO/y1ZEgHve77J+eYvLl0Ic+NVDk+R16niLyjrJfO5YZysKdLV/GfXXlmKV
vp1W7XtveIxs0drMppvl3LQSN3NN4pWdY6Xs+KWAphamYqTHhzgsqOqNT05DOJulp9vFrt+S/K6H
bTDZRE9kEwyCHVD5wUOfOcomqogJjI2HCF/U0MXKXEmuS615kWDsK9tdi9gGK/8EkGy86rMbOoIL
bADEyZq+S8U+WcPCluvUePypLSkBYRZwDkARlGOMQbB9ZblZFsA3pZd/uLdPu+XHXLA3IxXddqMZ
VDIOmkebEOvKo7mEHDkvDC/yP+cewJdFwvXKvywsnx1+MIMuX6/ob14K+qG0Htd7Ou+01GOlZFgu
vk2dF6bmu0VX0nX+EOWnsXcPNWkfBqO8Uv3LSj1IpGBxmZWD3iV/y2AQ9GBvs8kMjIVXW++D9jgj
gSeC+WkyiO0pkleNE8mGgfHi9GHp9sDpZYmdZqUxtjvne4RcHawF6Ry6naz2+ZKtTKD6BYfyQsaD
ikQkIS6yzDI1CXZMwcDNgsW5nD6dsvoIk5dYsGBiwCXAJA5/JNHKHUcCbXY3cxcEwPoMFYhmwk+j
MbtofGeUFeAUAxF5qomDlphbwwWcDcoWdubb4WSTMHumAFfSBViCltWj7mu4vHhE43cOD4JPGTx0
OFEWzCmyzg3x1BQpvheLlFG2CaZcfL+YC8Mmp5Wqlk07c95xLP8tIXpDQkHymqDi8Ld1wVZJ7Imz
9ABWVoLU4oc5yhXEZJpCLKTx7IBRXYUBligeaAzbgENpqlbooQlNJjOlOroYmsaZNHxMFhXKWs9a
fBM1dzVHAZ28jgV3jfWqsrrvEgeqyuEMEMpWZBZTINWsgzGRUpnvO4vQye+l/mKlVSq0TJ3zkifL
M/ofnTNjYX410vkW8X9r48Q8qUESX9oGO0O3Ynuf9Q6LIF5yZu2CQcHkq1QAyXCnqgdRT/tc/sDK
NskJGuNB5KZ0Jezx39mPBVWa1g0DZztpLji2e8B29R/41a5GAkTF524U3BAjH1gM7/KImp8hFEAN
BBhiqPnXQTUoekoeIQZkUl3GKtt6DUhiHDIkmAju1YfLTgg/gs6mH9G3GOGGbJr/Ebn9cpuVSyUz
05QJ1UhXi0ul2NelEx+LYl7xhEOEND1sF1qXkgsyQXLKPjnXG5dCWcdSnmu3fICSpGr5CK1wXyx3
GZWGDYRRlRwiC1tMmY+XiLNQHeETqJ1JWVAT/dlDzdPntGEYOC+i+CWf40dn4s6KfUNnR02tEFiP
9Cxy91jANHKvt1B/PqNEyec4I30qshcyLJfxLNLdola+7LcAFkvyavffCswBUbzxIa9HuGtAFzyt
MEUZ2DuvGdIvQGkFdQA1NEDgCkzJAn3FK0rvo/Mtk4dMBBclZmn8GDtb7t2LdsxnLK3ozLv+IsNa
BdtnoVtvfR0GUyHQnRAXg410sg56tGx7bv0GmBZCRG5pmg7Hqs8bqVEddetdXnsjSKyYir2LS4tV
lzXWdb7ClPhvIGfT0N6Gyt3XAw7Yef5dwuhmREBTdm6sI2jpkY8aB8xWt7VvClKo2A0sHYTQzKx1
VMXftU3MJZ+S3D+84W0mfCzXBzJj/n3J7aTHkrLgmXa0g3Q0LQL34nx1lKtVZ0FURr4t6KfiRh2z
LwuUn/DxlZM/F4JgJ2bMNKt5noqT52ZvMXc9ViKE5KqfhGBgRJ9UY3tiMUAUT3MnVAwglALG0oQa
VqDoMsAQdhfz36JtpaBMZx4mBxGzGwOBABIHsmSk9C1j5HGKjro6fUO5S/qcYL0qeeP/0QwC9hnf
wBgM7zdrH3A5SPoYq9oisJrs4GX2TV7HE6+jyelsDir5D6+U4oJPwbs6TBPS/zhkmEvgIbhl5+Hi
TZA2cyhl6pbFeI8r2mJTlPYV0U2BHaI5HsuTKZyjO3qv/SxzXohylzdZlDv/CWB4goOIO0ElI7NC
2mATeKruyS/6j9NoG98h58ma73a0bYfo2a3aHZ7kdYdUicavkn/E+3VH6j0JcNLPqGh7c8twUOvf
w0tFc2bcxD5zULGuUUTGk8EU/htbUlAYEjnb750KDVnENNnVH7NJrELLUtiTwAWCuGIkezELzEWo
NmN1RMl/0rrq7tZsHtoASsuBk62tQd3OzsmF/6yTipdFaWjEI40qpM4KwY49mQDr0aaayf1DvbXq
h/EcOtxlScNs/5Wq/ToR3xDibaxhSfa28inTxxAgTXnMakOQmyl7gwdfCgX0xaJjhphCRnMtSvcy
8yBS0ELBodtzSGNF0sM2vi1h6gsWUYu9vkqIyMSnwhU2ZBWRwROyqZ5q9elBE/S5E06QESDmccxA
FiDD/s+R0xFYHu4toLfM+JOJ3JPZHsB4bTFdtIlaHfGghKZlgNRj7QxqHMgfXJ2tk2IMz3ZVfMjE
kUImebGXqhDpPQwZPyakv1PVJDGjOAaMx7JEa1x2T4fkaki1Y8HqFE6MGrAdtaV9FpFzEOV4VZUv
mD/iSNNpy5rJz4z2dUBiCOYewmR2mrUrMaqp9r6k+haQwFW3ZhPVaN7nq4iynaGmp8FA/DLOTyHy
A5drYilge8NEv4Q6lOrYbQtCxkGtwx+1nKFzi+Vq5M1zM7/Gxr0IQ1zkpJ1hiyOK4uR21hE6PsrJ
g2sfDfh63BakBRTbqduU+JzDdmZbvxfpQ9GPAzWbEHholZFOhJnLUfGnxvomcilfmu1g6jrSBdzx
xQGx7Mm7MyOD248DN5vZtoeQ4CvIFGZzwzbfEu+uk6KS47euVBwjPF5zm1GIWvMIO6THielWoXKK
Y/HPHG3cqMMoc43lh2Ea0U+rkZUf2RsSKzeCiooZLXNl9O/R4m2SusRgW/gly578PjIsOWUHtdUz
AsTEOGYJKpigTIEBS34AfPdPHctcOt+ZwvWJ0lRdYs8WXKaqSjHZfMrYJQbjKyYrxaDyO4Yv0mpd
VpQwUfXsfRYnfjZUdCMMF5y9XCkciU5KvDFQyYJaLXbh02qdCkjFvY56EyhNekodby/VGllEkEqy
qyb3HC7KUwKYifxW+gcJkKrH6VKol05n5bVFSGehuavn6l9Td88d6RvacIot7yllESv78qEY1rvm
adFG4Z4Q9piTjgXBOo8FM/fS7yOn+oyEeB+z+eaVJmt0zoKh9N+Nl22zBm1mT9GGKwRNSQlGrbnD
GDSkdbkJxwL0y2G9jxpCIayW7Vdl9rQdUnnkMFLzr3YUiFuxaG/a38CsTlZWFW5au3iyaptLUalP
rO3PaOcVaXHK8DuyaESkWHbaJzP5bxg7VyOpqW0Am/a6bwVHV9qmpzDyPhGOJ/tFZ1qZU/UkaouS
R/fcpCIIQ6yNbow3p2v1R0+gytacj14PfxnaHMCph7VkbsvwhOuWjTNpScTGzzpV01Xhd6+nF8Wk
Anhs8kvXaKRgqaAZHPa0cgFnOcCiunuKDRBYCM6UfiLcyH43U/frgoFxgapL+hlGzr90cMCHrAt6
ugsk69Tuue5bk+k7M/pAFzyY7ZIeqp5AE87rzqTCnn/ZPBM3T9FaYvw6nfKpJDUDWJLvMlVDiLMO
e48YYQq/SBQaWC917bV069OAMp6rLCDoMnC8+tmBSzVnMlvQbo9acchFsrH5E1y1uXRuyC07M07o
4rmnF1eGCvTwJbhvqfobCcNrD1W+IDxI4mPljJpfLpQT9cKN/YpARIvsEvEuP5kZ2blmzXviQa5N
px6V0rvJ346u+e1ofGWc5pROYqZgB5L9rVk8BaHmbdKaUktn4HE44+q3FCfkeMXkvGjfQEQLTbNp
VW8ypbn2ItPOA/oHnXlVwXGgmsktN8FaiAIIR8gNYTHTldYxWdpgZLeP4J3kAE6tausxnrIDk6i3
ncgUYNEXcCzq2sADWaXO9zxF+zCumA3CU0vsJPW0uj9GxSdQjS/4L5pJ+6NkPcXECsEmvePjz76o
U/msVd4tNgta9TyiU4xh28+R30UFnCvqJh2BeFcSchxV0T9RpwSHIlpWc/dIcufXwkib99I1mfQf
RLGR+ZXpG8uuYFsN5LV19SPiRTr6x0fRYuVtWK0tkuC9UewaRdzauijuQnCnpqxfhEbc7TrJoWy5
Al4a45579C4RfxRbzgfxPLx7+JYzY53HnL7u2D+qwXkiorLyQ7cnF4YzrzN+p3rZOzFi86Z1x0CT
sp4pp4uJwWIRNrpnbevyWYVOvqnM4rbYpLKIJEUMBGwRLug+ZN5LW9qbqY2DvlAzgoxD/g4GryFH
NqrlqNKEexrieqI0BvbBEAS3JzuAzQKjxq6tmj9r7Ag0zBS/Cz8nU4JhJhEQzeCXdbq3Uus2qoyd
VsMsWTMd18TtFh8EseL4j4N8LE60Tv4kCy44rdFBhquPZLm6KWvmgtLRgwwz17BMb6Obf2bhHESZ
smvAsuNeul5UYtexDJUftWg31F/trCmpcbZKHPfYZ/B+ypRma4MfeuJ3czve++nQGG4pE8luJAuO
GL3Z0PLf2iX+x+XDch0kWHwBDoR+0lXv9tjhH0Hk7M9D/Yzpyje5bhtTIDq0d7Ety67E14S1qaIV
DaQ5reyNYcIKGOQ6WQQNo2tycVKrPWUb7mgfFlU5jjQgzMVvj8B5Vats8UaL/VXQ5uY0lNXVadBa
4BE4gWR9NKtRMzh+UlWcoK8GIrTlERLDhrrXTgEu6bhxyx76N96XFfgxCsfxUb2bKQkpHnmBmbtR
zXttQBPWwvpt0vS5LYyNzENOJnOjTzUztPuWhdkhrXEA0Rn4qDSMuADOTBzIwS9cd7exLVSWheLZ
05CM10t/9/oi0CZC/1Ral2A0TghzEWWPDRlq7LNDZ+3G2EJRzdQfVs82a/DKUztynl9se7jpGDTE
k+HS06rl4JCotfupeArNDOkZ5kKZlitQPGS42TjAaESh4ZpwSgR2MWkMCWE9nFgpM2SskXoW0hOI
pVA7E1juA0OqYQ//s8aj6XBZzzNHFLfPRQfDubjRXWeyuXgYSLhwHVfQleolq9aFm6mX6hLWhIcX
wve64tjmvl5RG1TCh4/o2QnC0ZRzx4Fe0cq8zIzpvonEoEakP0d7vFg4gWIEWCRMTULfOdTN1BBv
qS6Q0EIzgfNM8AANRrQULVzTfcq/heayYu0x2eX7cwdPOr9aDDCO0dK6crK8aEu2smlt618PxC1G
HppYhIo5y9FCUp38WVTREjRBTobEUDUy0AoYBanTlteRq2Ar4pA8MZLvO/dE0BZaASA5eyFoDjXU
aD71w1WzLL/JfMN6akNwG8aqBZkOb4yA3eFrdKuvWNjHkt2t8ugBig+q9iZPalLyA1MDe69I+h1X
9KmShHqasxifNjehd56UPwfYomSeXYb6jk5urVpfSfRZM1Z1hreSdxR7z6hrq0XTfHb1GrxU5UI2
MPQN4Q49VlBNf2FzkLHPufTJWROqHFwL0+ucVGiv71q3t4uH0InK/VC04ziR3rQOEYq2fr/4KUwS
AjXnux1fYiZoF4Sc8qJIQbih4n4zXu0c4Y31TPIaMYvceInl4br8Q3qSx89G+5dq8mFAhlxN63Kr
o7Il0dcfKT+ty32Bd4AkJ7/r5gDMndjXFVuvdLl0OiSodqOFh5ZQTHDRvS4gExSf/1pndPuQxyBO
LwMRQh0yhzIP2u4l5TmhHniNy85s38S36hGf1jyG+i1sKTZnQB9Kzub4Lt94UjSm5Kjzq94Hugsp
YxvdW8FnlDUkQe5MgDokKq5qnBacQF4d6Oj+BJZwYPuat9kKlNjCHpIS2kQQB0+LpxEaeVBKCjS0
N5gYm0sjHqNA3tGpu7fxAfXlaSr3w/TDLim3AQL08Col0IrbiiSn9Ju1LmjLC7iUTApj/zdRdSMm
4xP4lBIbtdkeJwSVbvZrDDRRtXRZDltcP1FZBSUqHtANT5Da3H3W9iFMAUMAClNFDhRq/oJYNurO
cqWTt4JcJ4w+fza9ryb6Z2Nu8ICPMzpS0ILL+EgIrHo6Zzj7a5mZ0J9ln0yBqDjhARgmFf/zTbVt
LHP8CjaUIGMXenxkJAVJqfQx5Dk64+kstZmcleOr4OeVofB1fVQVBjVOcuAsV9f9c66CGZ+Isqw/
GgoCPjPrSPKSSxAnx/LEcz3tkFvmNqghAsC9Ac/pIExsyNGdf8zi3aZBmKkjhVIEJuVEKDx90yjd
YXQZhRvmA0852bmfTV8FM1tOTCIEJ8EJZfixHCdENfZyMH+LesOjlY5r+WvCY7h7C9Mj52r+YoZQ
Mgbr37AtsTuF0dszXtQWj+bA5t699g4FY/mBvrWGTQMZH8/NspyI+OrIDuQoGz9heta2aaCCuhdQ
DuauwTzMaDU9lSUoHB+89ZhphmbEcfVuDaACdwuOz6uXaocPGd0zTNzG9U2C+IoOw9IFoLjEp9ul
u9bmJ43bQRBMcir7L6ylqxpLnLnS7X+mah8antOnkNd+5ZCyvEQJxmCU6eqPLZEEvrPJ+JPEIcpq
tPvNDg5MECaf1I/C+vTIPy7AqJF6UG/xnGqY01HqAipIOquUuTlGIPp1WR8XDKtKvouB2WxsxAYC
fnCKcTl0yjNR/haVcCmcJ8GUW31AlTUk/K/+fWZc11eZ1BOlL1xaHQbjtmnpZze1p0VuHM7LRDBc
03ovsxPd1B4pnEB9Z6tIZE1EPdz6VlHsdaM/IpeLzfgssnmXpwUh7ta7nD2VNgH0pPpm6u85X7bF
7xjyRDr1H7+8qi0bKRs246OC53d6MfkxSpI1BYNUjFZN3gqVS6LW9JUrtDG4X1I3ExkNvC9zIiJ7
kLcWMVEK5O2MGymGl+80fRZQ7BcdbbM+buUhwhmUklhLZo063yz9a+ZXN4D/tUlZLQZkeH+slWTn
WPkbx2omM1mwiPBPcR9BXzHQr/JvwRNf4CkbMaYdnZSLwCRcdQIxY3yHGCepZN6N0+9IcEH2Eivh
uUWQUOfNi2dU/zkmYsJhk8AW7y3pQqFzKvMbND13j5mIbZ6PT7LGIXsVE96j8SPeKCzMfRQRUmKT
PQP4CcbVnet62IZzuJZYj6F/SWgbkEHq6WrpnJFZSQhlponw7N+u+ZLuoM5Ax9JgYHB/0CD9ZzxE
FScFjAXcHby0kvgTiW2duAF0IvzltZO6a1nSk4CVdC4QEA87LEQml9PubjNuZIPxOXrGrudGKas3
yJOVTpL3HBBNYBayZ0JnWU6mfeZYBM+SvWP+C/WLuKZvbr3if3q6RwqOS1rvHAPtqoE7qODouhAj
PnLT1JLhQNWHoqq/4SVlBarJFYqN/QQ23SHp7+ZU6uOnmiLRZtmow1nHcdU7h4r4mNDhuUA5m80f
YK18lZ65AQXg6aoMQqVAbOLmNS5gnWjlgsfk16WLBcje9C2eZm35ROcN/qqZy6lzX0MyVvUomMSl
1Keb7ZRB6TLzKRWZtiuR38fkTRivSALw91itR+ZLe82tHb2otnNt3SHo4ABVM+ijM8MN/lmOxP99
2qb3QnTdFpUgKlByBOdpQnqdwkIbAd9n7GC0n760UBKgO0reuTDhMN6K+qcpUHvcJCcnX4V9LCfs
9podm3vSHGvCI3tjzVE4ZRTDq99OjqcjyJFsFWfpEJXXZ+fGAZGJQ12SnnSUz7hXeUeTaSYjdK+d
v6Px2ex1k84iWFJEouijVVJn8EQnbbNxpG1cfLNaZSTFyw1ehjb+79+3taDhTc7FKr6OzZM56msV
YWPckFwc7zoKZppmQsgV3hAkNxVpivZv5XjEkpnGdXZdx59Gak/xMhf9XvnGati3CdG/y7GmjEuw
t8wOk7k6bWu7+So07VU352/irVaD2vlt/eq2Nwlzyit9qs6keZIzSEpOcpcGCwPmTU/fquLYSW++
kqpXveyfOI2s5nUGLv4PjMWNxHwQzx6DDpm8GHOrqQWw/DdbXylsSCx7B2JBviU4t6iILGu6nzKr
P5yI6s8MplWlDw1TsFRKmJxIaLVJpTsKsvBae8J/vOm1+R6F7fOksy6JB874sXdhH2Q19nuY/ADr
uw6qmtaNBr/BqZqQr9gs4xNE6t7po01n71NcbFn2VOXPOteXV7DGAEaThaIlynPJiZ8uH/34mTuA
879avLOat0J/ZBO8cUteV/mMtcqhH6bkiZAsDEOVxIT6qTr2xK2EfgN2Pv8CpJWCOiIuGMnAOtHP
QPwhBs7XpI9Z4Sm6M97cFGl2zPhZ+LdevGfedElxd12w7/f46zmk07NFuqv85AUK+K3b3geScflb
1onIoFN1tD3Shzlby8skICTo4SVbuDTuqo6Xcdxl/KQGQZMAdB4+B1oTzhnR0zkotFyAB97/xCK4
gVCU+TXMq6M18o9XbxJQkvdQDeGf2/rBa52dDGjRDrzeS0Vta0Wp21YyIvy1fBZ7Oc31I0o59FZT
hxc56YlpQHlKsrgw90X2D9OGjqugDZ9Hr9ubAyEeWP94iTlbGOIwEG2cXsg6ZZp/9xpbl1srR/L/
7e5zcL2Tya6MMqepiTV7taFr0XTmRhAV137B/LQ8GkXZc3kdgEUk5LBRhmXXI6JSXewls/7mThE1
JJgcxS2B9BETrxy3dkaCFh4fFyFT1LyKKH311OKYlNkO0z3anQ6oK1s7NDrOtPhqA1pc5BsLhtsQ
HLHtSFHSUS1VFBfHBFJRj8PQKHVXrvNJW4/XBmH0RRYPlE3nmtLHSNQoqdrHsiLdDvUe+wObDxVC
NLaGKh4/SFX8KJrd4+N214G987B9sR2a5gvEnJTXx18U/rb2QaNJ0LhUXHMkodJ4NXTHyNtbB3Nf
y0UIiKx/4eOdiEdiF5Juzo58XNc4hcqBPy2fvlKWuQEjGXRfSTr/cLdclSNy2ETpHV/ODoDgNeI1
KuDCWw8/JwRMCkJOIxGwonmOySaRDZ/zRMZSXz+ijvQVCUMvbGl1fi7MiwkTtngVkpAIqGdbkujC
643uIxjbVwQCZs1SXb0tlP8Zu7YbeeIG7muCsxHNyGWzoaYDeYA9jOt0KYkJ/VYLjmZKFdzkpS0e
VnOalm9CjqN+G7IL5jj0OQxJosDTRQYjWq5YTtic/AiYW+XN4kodNGp1JnobyOzSu/nQOhvHjm60
p6GAN7Y9en62WYSubHm69iZRHDdBqAyxQtEVfqKsGjeFSpTftOxtj1ry6NjnuykvPiL1jTjKlDYp
fuqKGDvCbmvS3qdFGtieBPh8hQyW0YXdN7sTr7GFan5rHUqBEnPrFIe5Lba6V+4jm44G2i2cu+y/
IKeMdETRW3trLdr4aCLlX0MLbWoUO5MfR5TOhbSPcBnHnngu+fq0lAg/VZ03Rk7G8LYi86Hw5v+e
3LGYiSktHwbNkWQBets8LoHpCfUgl9JOonMWB5BY+yrjVPTMcefE1kE0fvcvremZ544lnk5vgxzx
RuadrdGnSw7ZkE7RZfY0BjSDqdmXRjqeCqbGnDxr4cYmAsRu2ms1vPfM24TK6A3WdLuO5JD0nmoF
AoDZH0PaEdpoYxjPSFybHGyVR1IjfSHRrkXYXBy13+owH4k4psO9Q9QsLN8tlttSqSfnrxsHTD1s
isT19wEk2DpqLaig+sV4lUw4Tx3vOiQOkDWZ3MN7PLKWaTqTB1miNb51DHtTSCRtpZNdCVXIIe79
d4gbxt0ivpNpmwzjTZteSBa2cTqcdf4K1rX4E/+5UScnnba7GU58YqeBSWVhwWXEFcUMM3f4IcbE
Fz7FK174IEc2Qr+W2Ftj7tZ1SCUiHjpAQsIORm5oRhgk0Hp3aVN9rSO6GMq7oO9TAhHow7dJRErh
Oh8uKercbmbGAkQePxayBogckO6LwcCZua0ZquTM7qjeBrehAAZIyJsosc70N6xpO6lKSHhdXZ95
d/SSIPRQUbipt0Pwbva+DJGtuc5AppKRbQ6Nj1D+JBZCOM8mdbfDfEJszB9oQRuMQRhbQc6ezSRD
HAji9WUgtJ6qUAAb/OFMPAaYX7ughWBabqzfjLKBlHdggvFM8MkiFaDNAsmc1xg7lxxHnP1ErGBA
8SenXKtsBZnOUithMrd4jdAqAuqviqvqfgKskssThGZ+6yuVEYlMoeVXAjMQGvAoGvp9Yip1sXE6
xM4jEVPgiH1PZKcnfBnXpaeYKwkczrxXEDOEMZN3LHCbsDOpSHqRyq0dmCAVUEI+Vdwd0NmvUfbJ
58yprsDF1EHBaRYPyPGqPoim4j44zkk0I5IBUtrwHZXxrsWjRTSyvP5kL7j8SVumcMq5As+lCsih
ypAqBWdXCpNovPjscRp35lZiaBE/FpqtEsgnYqutEOTyOE2Yejn4IzQCxUxpp0ac/Egbe7yCge9Q
CcqtIQRMsFCt/QdbsitVqI7VkhOvnQKOvMx4Jdod/GlGiWBilnbVjdwgO1AX4gZ8pb+S5E/1n5V5
O1IppZtvXX+19XGCU1XBuVuaKRTMcZTI4yM09pHxFHbiZMk7h7WDCXtE8UqVCfFyZ63HpJ8DWjLE
9/15Ms4mLyH+Wj4Jg5x4w8o2uoYjV/vrgYu0uIaUJudI+aRouddvJd0I4DD8PFyxCdIarEwhS4W1
tjXFl38CH4jeACav0AGxbGjWX6PuHXJR5DYHUAW3w/Q+38FBWrofmnncxjG0Cq8KZN+q6LxVlkNX
IDdzUM4UvzorLZO+hyi0p7MT8Vl4IrfYxZvbtaQ3DuYmGYgLBM74/8+01qp1AWmUsEobsiljdYq7
77q6dnrx6sGlrvrun6md3Bmro6lEEN8euNQrnAipD0+lx8WFI0Npw1OH1xF1/p9WHokpJZjHIprh
amsrqDtHF0hjtqjVQaU24scjSkrnleM5aeN33WNmHnaKN7Gju7jHosMQOnvdEle9p10RdLyiCQks
HE4nj5QLFppc37Z/CvozULWnzgPzukSOvpMXACKOjIXUBs1lMVPI/5puHZDdkPS+5yyEhH/ah2z+
Sry32sMNCKvXPhKn3Rahvh/LS5rzEHjVTUDHsn0MMZndpLzXqNzZEck/Q63gE5bBzoAqU8PUyD5e
w9oR4C8E3nrWHRxx3TWjcgU7VUhVXLsLoWc5gCpevincLpAe1MABGoU/cEokK3IlhwSixWuwSZ1w
htiojxozNECHx5FKUMa6L+GjvRcveZMsm45ss4aZgvfjbUiIVu7ZCxAuRv96Qo8B2uXSafWHTtuF
xoHwhlV1bsLXxj05cXOV0C1iMDXCLstzDc5o4OoI++eMYhyn3niM6tFMftQmEgeEJSxTVTOwnTSI
jbm7gVGowaEfbsq/wTjloc5XHqjJT4LjU4WwyBkPgnGPOuzS7onS9cHuAjQTfsMPA88UKKvoyBe4
Am4Mlj0w4B5T5sHwjR1Z/b6yYtLFluFyrKzGJ/2F/IJ5XG/GZ569qDgMX/ofD1BHhNKFO0RstWt+
1n6Q4m6iO2LGXb4Pz3wxW0Lot/0m3Mbr5a0544i4Ee96tHbdudhi5v9tCQ/kLQKV3c9769R9Km/N
J7Q/YQurbj+eMW6s4T2f3Q/rLp7sh/4Y3pHFJx4vBKK/LaUVwrxSd1AKqiiR1fgGwN4vGIiZkF6C
F87HINLXa6U4ptq2m45hcqoWm/yYkAud8bl80qeHDHO0I+BplhAuIoXp1GHLUm3GYPfCxsM1+eEA
aInqOZoe/Hlh/oFvgCatLPaphs6L30b7M9q7yVqZwq6skCQU7ySWD+/2Nds2PhwOOaEr42Y+4Svy
0Qj7xKr7MAR+947C5McJ7P8j6byWG7eWKPpFqEIOrySYRUqURlR4QYkzEnLO+Hqvlquuy3PHtoYE
TujevcMh2kKW2DDX9aG8rOCGbQi+PbtP1dsioPy1RstsRB/hiO/ktoywmtmS6WFVPmA60/M/SYWy
bwVhZRnW5i37aC/Vk/k62BsNm/X5VObQr/cRAVUFHHEfZMzSIU/4CERRZY07ixDwWxg8aOMWN24I
RQXkCL9c3et15Bc+cvYV1vYrTN1WIaGENKN0XSt+MbV4f/s9rlw8O1hrgPdbVooVc6PtymcW2LF7
qi/zLfuTPHl/CbsLsULUV/0XNE7jYF+YxTEOyR/107Cj+qk++aLQ1h0FrQudL6yN5FW9F8fqan1X
n/o999nZ9+hqX9h18OgE+MR3DVsrIQ5CCcOmhj3he+XBKg9euXewASV9KmT+TjW1Ni6mHx6MXfvA
KKDGwWcbhqcqvMJWXUhvyXGUhUl1SOxtm2+Lchcb6C5oqXzcj9rsoQ0vQ3Ua1MdAOdfmg9pCDD5o
+q4iWTd7cKmfqTZJH4t2hXZou/0sJ5/A4HjF/FCq2t5uztfINLfaGVAbHY1CgdOtcdJn4AkoWUN+
Wsj0WsX/4LTQKpvv6kMZ+t0VC/Dv/s2+eHvqp+VR/VSfnQfnnyD7j+Y9XrbRgmUIBG8arYbhGbBq
1BxGyDhQ2g3SIK2MF78aTv2rc48/6YcYUL4jhqSgJ70Ka5hP0pSe9Cck/P58orAa97MP27ndwl7c
tD7Bjah0DkhEB3yAOZ+xNP2qpxMhzweCNDav8/btiyLdf8cpEghlg8ZaPTkAVPBud1hExit3BZXF
WGPJemFhqjf7p3mFFvhsK1/Be30oniH2QrZB7rExrvW1Qtfb4jX2AMvkNp7DW/0x0KhvETUif3ty
qIySVbRPd84P1ETfAPV563fVwSIgZlPu2yOeYT8LNuCUqkZgfpaX6Bx4G/Mz2KSgWxtKrH74YfS9
djcRySpR8mRH0Ck0SnJUdrDVJE9PNFgFpzAhqltQmIzxjsUUtkdukE6o/ZixoVBYFZwfwE1tGB2Q
6c7cUNmIGeBKlB8jqlXvBj0Yh0OBnOQWqoe/WUxVg1l6XYdS6TsW1cNM9/kyzgfPeg6WnRkxarNe
iuWlTR6H6U9GXnmLm1mQUYKNl7ndN4wGq+3QPdFkY8tKo4pAWYDq9iTm7eXTyMnPYoDXSElVnAzn
QzqgFlx6/Elb8xhM3kNKwDf1mJG0h6J7dpBXAh4LklN8gQZSxUYTJqZ/ZnXjOvVzREmiFqXPPY0f
hm5Fu3mA2HkP4rdGf9P1rw6JNSwZ4IFVBJaEGf5WRbUnln2eTWIVg18g9smMMYL+VoXZSloaZabq
HeNuZ0cV9u8YH7g7BuaIdXVoWxThSp/6sHgA2/lT21o9S4ksLs+Ulz2V7GAQS0HcTsskmX6srd/4
96g7QU1OtGNxfxVJO0eFXNyV99VDT+weIDt7Tw7f33oiixYfHsxhGTSijlk1wFM9G7LHLaxKrjUi
4AocxPB14p/yf9IkOA3Tsqcg+SvDBKkV8/Rfz4gKgbUC3G0Qkhe8dFxEmFW0By+Oz/nThFxXaI1R
Bb4T/dOUPXMX4MzN0OqkN/1kCCjAsTUgc/wr1wMeUka4nkkp5SkxDVV65lkAFByXE9q5MMX5lBeG
b8ncQ3TJdi6djLQmsCgp2uoZ03s4u5nps9lcYpvI6GFMgKYhOZluT6wIez9DxYUXIWaYFLYqNK+4
Vli9UPYxB/DgTYHpTBGFTvxsd8KDPTOWjuTEVQjHQArKGAIqtV6rT2TE6S7ulPZRZho+GUwNswfH
kniH9EDkhNPhMXz2wncTbnWon6vlYqPaSCcChpVXTdUOEkAGyE06sO07drLV4bYH5UUnxd5c9/oB
uGMZFp4taO2bgwh5sL291/0qJmvU7wSD8FXGFmpB+g2AN7Y+LigrYDq9+lo65pv4qCWP9VkeVWi+
dXe6OYgBBrPQrmI+g0+NjcGO8hMwpqEjpMFsSKt4Bab2cLhKB0bh9toeSACgW2ZxwCKmoSB6kNOj
o/197uhSrIDBGe5OCcQjdgb7AwAqQbRv42VXPMsIaJqfpzbcg7wOzg+36Kgj0B34T82/Ca+wz0kH
UVdd86ca4l15KUErrORL197ReeJ9jSSXTG7Feux5xLZ5bbHfFO0TcSEzshbPwxyR5o76maD3ve60
LyHDDCjk898Q3DZP3j2ZBsI63uTGdYTKHr6EMHmB6ZvbyPVTZT1R2JfK2rnZ3185T1hsTJy5kbFC
zQBNC8MEXSvIdHZvydEYo4M5P8b5P+2P1kBcOxiE9aZnBYBand0d9jWt/ZT1Lxk4N4RlMXizCKag
aDXWuMnoTs8Id1U+27wnzB5WKbDnULLUh4lx0ykZ6Tt1oF8S/zieEnYz3ehAITxDM8inA/4QGa2W
7Eeppg2Wprkr4V1ZJcPEBpoSZtBxeWz65oVUs9OM4NdZlBMMTl90gHmfbOT/G2Lu+jk125kd4A3W
owtdvyl/cHTJkoLiCSwbLdINbRiY3p3Uh1UEEFFTpDIyXEj9Sk5zETNRxgGw+GiDNwRFQfhYmti5
1PdRQ8lbdWtNUZ5g9WGCpkKFWx5mC4wM7my8wUmkr2EVIGgBd4pSDswIH4X8eUAnMZ3YXgKPIuxn
XoITC2QMG4p3c4xn5oQq5JXpCnecj8sx0ADuF9ZnweLKyIVID3PyMHiXDo/q3viJGfYGKhnu5j0F
gdCUeIeF9NBvO1otAxNoE6MNo8JjMHG2jWmtgfs5dQjeY0QcXiC9bCRcyEXIU5YErvAyBFnAdooo
UDO6dAUNBSOyJaXZql7aVOUjK6zTC5QAxo/Y5xaniWuVGCvApSXltQH8szUXVmTA33Ub+5PwmZaP
iafdMO3Ppge4GBweKv2AHEwWbnmSJveboKh/KS5cITs6uPzYcYYlhh9Muxj+gh1h3fBdrWWrqwAo
dbXi43rhVe3Iwj2MvYKyFPhbq750mwE+rytmAhvvoxiQ33ytenVL+OEOvooM5+WcjcDNB9Tc3Ew2
DRjA/Ox+Mc3Qgcy1+BqT6BV9yQtkSOUCVFkQM4mynfEN1qPHzmmfF943BVML47poF7+In8VTiHBy
92+6cPGcE/KriATtDUeyR0k5Vo5tAuGuG/FnJTvuh5TPtMX/uHVPVl9u2oF2d/7M8d/3dEJa9I07
9r6btjvbIDkg/HXJNeZ7w7eQ9rWItmHLVNsyeMHgctzwApQH4yWkUMsgk4xNcRLtkLUU+9FlOqHt
LOaCGfOW0HN4NclpiX/EoNH6iz8e5qr0kgBEToTrlU7pRxVV9RpmD+GuxtPh6hjWeiQAPdcmho0f
Y/dPWwpc+mApe0BNILPUX1hkrVqm1wYliUIgTKPX+3xRzjisJzWmcRzT3RE85Zce1E9HjYg8rhE+
u+aCM+/t6X1p7EdbJ0uL3UbySLgKKR9LZ9o36L0ExRtdRq/Vti1yAiK+TM6ajEky1tMTrzq2sSru
yEIhEhxBBuS7R+UyVq9YlnG/4uNhHC0IfzoZnUFprYvE/LWvqyiuhY9apW/yZ/d8hQTgUh3e9IWg
FGOtI8+ERabWKfkq5Dv37r6q6BLBdUadVqaMIHe/dKhBMWYzqR0jDz5k+mJt3Dz0l970HXheqYsM
As53loxbo03J6843XhH9iZ+6GuNfjDgwBq/cm8MTLafb2EeEC2EyBzkJOiBQvliRiJFWliKzUE0U
Gl+ettVhHdcjC5VQLXMGY4DvasX6ih/KJ4xXC8RoBzpwbhKiFcHjnV/5k8/J3CM8+QqabzCMPrRf
FZs0jrLAdSzcVeGnqkfMDwhyRM+RTw0+vtVR16jUcY0ZQ2r/S6d+Z85n7d5G605mCRKRzre91wqX
JsWOLpC+PJJPPd5Lz/SUrA0sgbc42QSMYTpV5SCOtnZwr/O/CyWPmb/oYoTVfM8Thlt8xZiTtABE
QWW3CxlOElmA0pSqaa6eMhNwKuKR4sj7Kqu+TgGC57My4dtWkfKVpN/azEgW19JgprDjsRGKuIIx
muL1DvOuRZ+CWLevcJoAI9KA6qXVBaGLFnMTmldX/RzmH4Lnt2pXEIxB14T3nKxxkEiorAYJ9kaV
ofJ/7nCZtZW/jaa8JrS2FWZEiCqOCy0ieTlj9Y9tg+mjDtMq5Ji8mW69BaXlSvYssAsc+cdaR4TO
3Ly85gTfWc5ZL9zrwB1i5fpTTOmiFWc3opS1X3WJ4hXFDqqqVC8PNnRd1h17FQeHgNrT8rYqNgzY
n/mK0+7riCYWto4LADE5jyNyWLv5dsYGuR0Oq0Hxt9kQO4JyH56zYe+h4l9k8lfHz72V+g4xtmbJ
YMrONrE7stfIwAzxSBBoJ91NcUOWkdB6MCHokg5/RArz6WDWBh0MnHsNk7xP8WdihON5OsgfbkdI
pPvqmFJ1w/0kHIALa13v8uo5QzbLA1hAw2sIMELaoNzSSCxXyEaHLhN6z/FiHFX0XFnXc9oF+4X8
pyT4LFBiT+gKB3EUgzOVIrNWtf6lYbCqme8J2gOePblrHD3TwEQ3tB/xyMi50Ok1cEyBfH5Easze
c3iLTG251e0ExBMUUDdsmH8a5lBUCCG0DAgIWIUXOB5BzpEwkzK6TlD2qXwDjVRV/dj241ObK+TE
EIZunXNedctwI/+ywRBieEPJMj50HGZRoEKG8hiEDBx2VIGwNGR8Re45uvUYjwx+Q04k75iR6yZf
XW0JJKXz/krTLxfpJSZ2o2ExNOcmYqsMDkyEYc/XUqNnGBqL0W35CGnIUTlNqMZxrErupHpTu2BU
5Bg+hDCLeplOUg4ik2y8Zap49+GRQdvaGW4JpzTqere0d5rB4YhfrR3tPRNM0d1WePPbavre0tE1
zb0FUYGr15Ixsvw43M/D8BWo1a71vpivUjGNYYE2/k5AaQ73MHY+Z+tfrETgXlB9ZtK8AIWmguAp
KiBzrc7jKgYu63vPr7oK90B+n+Gwk4CX/wx40rewt2bGFz0nP0pAZRL6ab83imzv1PO+0CdI/dku
hVHhVNE37jeDc3Xcz7h/TjtY0INvGfVZrgk2IK9OrRGf8y01JBUBLE8YZXP1Zal4H1qMGsHO66HF
4bpcy0VVsnEKgp6nOTspgAw8RE+osYTJM59xB4xjbwk+UUDfXvmGkK0mI6yktpCDiyWpmePTnPd+
ntxjrjvIv42GwxRkwLb9CDtOQK99nHLAn+Q4t+RLpbcwvgqxVLaJGjI759chIzBOJod1wrvqTRVB
6NkAv6DgSC3G18EroeA7jJo2ZNWlSJus1sHCn6Yva456RQZaUcD3xryAXtdGiKQjBkpm/QGDNc4+
fq/diY6LGZacAUVvv3DxjzDQHp0GBYfaXGzD2jXu1miiix4oB+ZADUxt4dxLXvt4cxmMzfVPALLZ
xTiMNNohgAToMKpP9K229KQo0cpDomXEvdHSu15dzOlZ4hoxQlQNc8eJC7fuBkkqbdZNPPvV0G4N
QoX1hLvS0g9C9SFnkgQ0YqsxG3rHqOGiw41Sle+C3PEmfgbgEasteN+86pAfKPuiN3HTJVnbDH5G
usEujz4zFXNSJoaQ46c82g4cblxfLgMlFX+7AXkU/mAY5jLXm5wB7ZAOxIKtQItAg39GqQaHkdCr
zeBqjxFHGFB4xbzMARnkvgxQU+LpT28QVC617AZzT6zBmMmY0cNMq5D26aZiSNEwJLMmBhZgXYV9
B6VM8vXEyVjkmOsUz539Zr4lnHY6xXwIyqumxIWOwaFEksqav2cMcVrdWmOyTY/1+5XNETMGm3at
SjAGoYpNyUqwimPEVDQzbkaALxkhIBKzQtziEB0LzFQiJLBoQVSdWhjZDYt5qZmJg+k2qnuKcwuf
MCV+jMDzAxzxIIvrr33pXOn8ctLbkPLhRD4tnCmL9eglCr5Ryd8hC98eyi55jgvw4XFSP1Sa6Cko
IHhBgS/Tk52rR/zJKrbZ7yUThkwMQDb8kMoX6SvnAhM3QxQF+AT3/XOBIyUhab/bQrZIBFhCAZuw
+yP92EDgFJae1CvCMG3UozQHXRZRX7jZaWzeESbARf2nt5i5NnSIeIk8BA5Bchqa6tamlcyP4ahs
shrqhL0h1BkLgpLWuT3DqZ10Mu4MfFXg0WAW4mKzDB8Gh+tdWzHrVwYbSKsBWIqs4YUQglOfA0FV
hc52Mas/qfV3VBgqZ01HvZ0svjIfKFE+zKY+hyFp7nhtGwlgRYhVKoWBfpU6i0csF4YRKAiv3yLH
PQT11XZ/cjrhnrAQJtXjjIpKf0qdz5yyio2HWIsEobraTYQndOafGrKCXZZP3LEtsDSrV/O6Pfr0
g1Bwp+WjTgl9KXCrTVlfj0xYEzSukP0fKOzdZlc6Z+DHCgEilwAn/WAOQF20ZwpyINzZqLmCqROA
w+31nfiR8mMXpyc5mcwUhwEkfrL5aKLGZHZjE1hOgHaZXXP7NWQ0ZIDNUadh2/QQYIQQQ7eRQ7JS
460k8xlYDg3V9GTFZ/le+FEc0so8mOO4D/MSNuglC7n34Fbn8LjIrNhMlM12SEQnI5EQKi8TY5KF
ZfJogIqmt5zuhIK0dSLiV4C3G3oHPLBg1Y+Ns0bDBfZCdqBLG0FFl0K2KkyFVHN6Gg4tQIIqP+WU
fK2XvFsM54RzHInVHeYGExvczZMnlaIUByotu6nJnlTDGFVOJ0wR9myVPypcE5VHGDtuMHTleNZC
pkiYlZNNvh+0T2FyEpmFYQOzv4l5ooLmDnohfC/tM8RWCWrqQZ59IgJD1DC19xXrwMFat4ZSZ7Fq
0JccUfv0hIqE0yO4d2tWp7hT/2b5AHf0ZuKqzFnJIeDrfUziB67rv6GfxCSSksqUzxsxZS0h3BbH
tnMZCgxrr3h0dAl213+PLw4T3G/WRR6cqvZQqvvBOZr201A1WAh9p9Xg468CsmzjBbzNZqZqXbjP
cMQQHykaPaV94n/eEPhjX5waUCTOSyG/hsjecYhN0YGx+mNaBBvzGBopkPLVcJNDOAFWxb6opacN
ak5gdAGET6gxl5vBAZNQtqLCnKBH2dXfFO82BeEc+or+xYbYN3N+hA7bGi119VWXV5a6dCILbHys
jQ7oVSriiAeCQ535QRInoCUMDPRqy9eSaF3l2q5qBpSCLWfwJecIpj4Qb5y5RGXAUCHHEDwgKYYg
dP4Lh5LnZ1juEMcAZ7xtOBpwpsjYBmdk8Wd80cJmSoIjyeCQfEPDULlXj0HgVENnk7AWvHUikOKI
sdCuU8g1Nb2VPdyyDIyOQfeAHfGD1iQ8Y5LA4JfAqdHjn0mlMedx2dIcmdDJiYpQGMvKQmXRpMJp
QbAEaqgzJoA5KWenlLKMSVQADT6Ygqwobg8fGVyCKPiTPeLBMTY3xT6KKgFCjtxulsv0C/5puewG
B7tWbAmr6YYOYEvpLBghH9WbYGNjiwHpgQ2osPyedRuuHUykbGG96SZOihATEqITGehwMRcJ4ws3
9hdcgMB2g2FDUBLlXrBQcUTPXn7Fw4qtuUqsBgMqyB8wvQ29vHbNKdxRzphkdIEm9kz2xvekRa5l
kN5Ngk7M0ws4Erxdn0O9Zq/qyMtFCdfV+S4JYPAUGNfHv9I0fCiI0MV5sFp2YhaT2B0ZeLQD7A4v
DnxpkFrkTZ54M5K9BxJddcp2HIq1gelZBiLRlT+ICuVxMro5lzZHAYBPQ2Xtgl4W6zjtTiqWdQsQ
FMAdB4egKvax7/E4n/FVbEw8kBlXAsOpXfsot6Mckxk1Yja9FpQtCZirQ3HD+9TtZdNN92r8EQ0Y
zB4HsE9spKJcE4GXryNxX3RzM4Gb0XyjZ1jcTx1HG4+KMejdXbMMB9BJ941zYh/Nd6rcTqGpsGDG
QF0VwwzzvLh3ZUKVV5AAY2WcaFtAg874EtMnLlvfCXUJe9iWnJYJnhDTD/uI9xYa7kMDqtdWzTGl
iS04ujq+UNAaW/SeI1CBqZ9jKrnomQv8lUXfspnBPOU7ymOQAq6HTUs9KzBLWsExg6ci25rqTRjw
mdVuhrl+DDWTAwR6AnhY02wLFrPD8RiBM5ALwrlCRTwH2KLT0g9g6s23brKDYPcjjgRzlL6hD7eJ
BmbEK4/L73JRcOlSsM9jYjyUVP8W9GRLouvA1MCXkArJttMxzuQB1s05GlDVwzuYyDk5DSBAqfdG
ghL0lWXbTe5OGeC5KfKneZSh/M2le11qxtIBFtrTBXG2n+rkD0zeKUXbW+vNJaMYdbn5JBKUtolH
pI4tMq075WhUoORjoWhqzzx6PoFryEMLUUzRxPtSr9fR+JxE1dkM71EQn7AA4+lbDxbB6L/oCq1v
oD3pDuxYGau1GNEQQMccNeCjWcGX8H7C+E8fq1t6fdEbDcBBVC0jD7qt9zNOdYGkrn6EAcIyL9kp
zogpUrhS4jfJ0MV5N4tGDmIF51aUhlyvDDOFFV9mye9FRp8uX06krZOyvOSS49AzhcJ80qD1nw4L
gukZBrDWjQTD5Kt5QSicv8jdLB2Z9wXfFBXSSwyeqHMRcNCKfwTdJZKs80I+i41AQR4USt8R8nVO
1RfmBdm5oJJT9SJ2ViqRZw4uDurOpZ/hhw6cQ91nZX1Jnyd3VmIZOyanC1N/FzZTXn07WE50vYWe
etqrzdEVC534HM3MBHN362X2ZRYtMYeBgWYpoadBnjvnzmuVjHAmxGsU535aIQa5o74Hxs26+mDV
uKK42Bp3LLQ2fMj0j6XGPAjy3UTBnncwp2ts8oVepSV7wEjERAWBPN4KfHNrl/ChiPZbroYnqdmv
df8pH196uYDCecrRh9JijTEpp6WBGvbZ8Sji4nE7T+pOdq6FtN49dRTwuAO+wLdAeginuCgfdGPc
lNmlo28esTtVczEWRQqYTXj5tN3rnBW0dnimkO41IfbCaChZXhP9s9DgsoPLZKWLOnVA8kh9BkEn
eoojkWJ9SBv+W+2az9hd7HLgILs31lUFbK7OXHGKz0kZezc5/j3As6jyVtrMX8UV42jOgS9jMQ6G
SgRu4xt1vVeV+FXP3LM1Zqd5njiEwVT02zwvvg35yQYtF4sRXOcZBaZ+WdJ2ADxbJQnnMBcMfT0z
r8dbG8OihwbSnEBxSe1dRSPLUdmZGFfoN6a7tqIfdZf+mgrcASgfRs5EW8bqBpPcnmTjln0/r8Bq
9fw54AViIiJlbBN8mH35e4k4tfmH509s+G2MPC5/IoeZtVCUcT7a6PCt4u+S/OmKg55Nj3E3b4R9
6eavDUIbsf9RB+tWwqZJtxaj1QTX1pE+t+SaIjZjArFm04piAj+qiHNbus3EyR5mBN4tg1yLZSZX
VGtLlZ37SfrDPq10vB4HivUbXYXUF1xVNfCGZRJZivjZcphcE9KINpEqUC+DS0xlJs9AcaR6IksB
Fz7FAyVbmd19GvQN4bdSDVkwA0aFe9bpd2EDAw3OuAVnQv3UcbqoDOW7C7tjEI2g5fF9ibFuZtjq
qI+yb/qi3jJxS3SMY2zSR5nIy4eTq11IwnLps1gGqNPiuC8Y3DJ7CHhTgNnHQGfWOUosGy5PQK+L
R+Ii8CdIpQ2up1nMzHqQTvetxculrt0zYCLdy5b8YiElilC/3DmY+/U6YmkyqjiFGrvfOEikw0Cl
r2PmTxS5N0sR17IbOMdQV3X86xGcYVvd28gDJlZJZKUH5vwLn7IaaYfJFBqGpx6OjJecKx5h4eFf
P5UH1K6ix0L6ySd0hr1pkAHLVhM2QvdQINI7Y0JyMmDFeviTiyEBNuA7UBsck4N3U6TarcrVzXNE
gptkHW6hX3naE9nDf0/9xeUymjVTmG98jjNQXA2DpTRBPQX81HIzMX+hFe+R+y7lSHULL7T+i4HI
JcWZziWH1gCfz2inxlEHwQ+Obqg9DfAbVA8CpuPGWwPIVEm4UDiKvbWpSdgj92D3mWbTMew+Inoy
rxrXcnoP9bfw1UGt5K6IayrvrIn3dsKmwHbwJVRIidG2WQBwGAmDMv0RfVBsFDgfkG5yTiHL4x5C
gUtIWvTTdgkgOEcnAlW522LlwSvPUiIoTcro+AbSR/EjNa5h7AcUJRi9mM5ehTHC8q6SFiEMW3Vm
4t99cWfhg68o5dmz0ufQJcmMOElLhA5SPXAp+DIU6CnXXL4Q45NAJb0uhWJLoRYp5UGFKi/1Sz60
e/Yhwx8OvCz0vU0a/rMH4B61upLMbqLSa0I8hzWCTik9IUiMxYRD2mdZagB8+AWfTS3xzf5D6OZy
C0C1iqq9jS9SSdcnn9oFOozwFmjxs4k4hVkv3LXPUVX41oDBFsatKAtYhILQeNhiaXL18ldCJFic
WLw94u664i0vPmmnEDJwdV1s0FSZsY/Lh8zjNU6/fvF8s4PUNdIQYImqGrAmfMWAfNUFcIXhftPF
ltDqLcznoRv3wfLIlSPRgcZEEBVKidamgZwDNL3RXu+RNGFxYCrTQafaUaMaDnS5Y6ANBO5UywlH
yWuX55gnjPBLnOCtVI3PNvB+HKer/PI95pinEpC2yOKgXN4bxKQo+zG134eBAhDDUx1dZdukoM3D
qSnpsCDT5M/TqabSElaAB8ytdc5N4ctaYH8earVVo5jHFC2sGY33Bd+ZjDE4UGa/1gz8pbx7qBHc
NNT+FKovouSS5w6JMYl+hojQUqJRE631tZLaBQQj0lDgoybHEC+DYzU9FTRR3Ic+J87L73zJS347
hjChsU3wq6ecBjiCkiKnXt8HO9fwMMB1UMWgv2g2gmKWJUNf7jT5tUjzGpd3jyEltgNmAnDl/Yte
+jHzIwd3oPaOnPXKg1pCdSM/24mZ4BKsFYIq6sGZ3eECOTYTdgf2WXSIAMEquMBS3znmID5y/Xop
IpAGqpEDynIbq+7h/2Mjb3H/SHr0Omj7MV+wcM8uXhcWkgODTqo6rjnPIGBh2suAw6PKHCPTX+CA
MNp0C9Mfu863lGU7EcnjMJhSceCt+GdjACwx/MWrDzoHfsakc2aocGfq2KVCM+nSPXyOnbtH3ByB
NXsEW0jEctKFx6YM/AjOqLx5gYYDrLKNGjspLksZ1Lo6jksYnQ66vo6jS4Mu1eHqj+mlmL+PhOQ2
Hc4Q3ExQMo6FvsU/F2pxfzR7F+lHcnKaF5OIbJ0hZGZGOym+Qv5Rj+5ZZkJiwKHQicNohH3kYbk4
++BLq8G69y0mRmoPIuXqB8ZtcquHhncCkWwj54Shxlh36448SsHhZMZEz0TrlQBdjEp8RGJkpMoG
VS6N9O+C4HaXIlLAIzGOdPv+GOm7wuLcarvrqA+bVqPfNrqjWNrL7A8UcBwhs9fVgRnNZP5/rU8Q
ZxTzh7tFRwptYacTotuTwDGEijnYZjw6q8UNyEfhCGiNk6l579Is99adY91ueStUINQkSGlu5PrW
wmvaTogvAyQj8Q/RfmMGgax9xeFsmd6YzqgLcDs/tnBYMuTmbecg2ow899ZxCIADM/kXElk6RKuG
aUYxvutkulj1Y5TbKKKwJ6CFTy1AkCXbA+TUfB0NTMKAIpxP06ddl757z7NwXTB+XhxCGAFBy/J1
NGy6jEr7dJDMLRPauJHSiEVubM1e4ybBt4YTbYSkHI/50QzNDV3A3D1Jd9/lwF/uPoYE41YOqDoc
irrdRmp8YSblsuhpEEdj9E0CFtotDB21/HITJMa41Lecj2wGyHVFQXZgOSHsXHf0/XhiraPAPtEj
bCb3c0r7k2agFsWJAB9izNDgh/9YUO3TCCqZgR1EfbcoFOAeRobuy5e04T3WCtuIpn1mPseBpwDU
lMuwanFTIH94VQ7ZKWrdQw84SNxRQS5f4eZ/IL0WvbYfkYQXjPu8lsAl32phRge7HCYM7rloKojP
YAV1+E045XSKLGgu7avDPR7MR3bhxOgyhA/LiyhV7YHqEtvKMsmAWxnNMh4S4FZHfsB4HE5xrdi+
ATyhMyUokxfi1zAcn37vCU7DhQY7RJIasSBUG9uM+ZIm8wF66jZ3SEPmuOIkqpi+tJ76lC0YKpqw
4y2oId2uQjGYbeMwgwZKyw2jADsNZnYOewk7UyAgxs8KsE8D/gIpcZifK5G/upRY3POOovu2MTws
GRQ9C29LVHM93FiX6MQwsNb94GwrRjcDWrTJ6x9bRnyxqmwmcj87Bk+Opv8ZtA9BEPoq2dpMRXpP
QyX0KTcGy5zzEjHtNcgNn1X0ypbr0zelegetaG2ov3X1rzWuLjWNkpDj5TTUI9yc6BSp1yFJSVOP
DEuKDlmmNec/71ruNP6GQT4TuZOBcVg4IO9A3cYjicLCj9NDMaMAAklqKosVp0E7E88RC+PasqKk
JnnERpRgM/uiqUhgRzvcDQvkhhKb6GCod5rX4P3CH98RruMWWzefX12msazTHLzNIwCC2zc3ye/+
cozHBOcR1JqZigvaNnb+KiXiGO8phPf6G7rDpxfI0mUI/zsW5d3IGcsS6kfkIQvSiPlJsbS9Fj4E
lPBShjXpp4fwC/v18W0yFySJUJx77xDRRZaXEVY5fv8LJiEWOF2Lx36AAW7mVKfO+8C/YN9WKa17
BL5RL/pbKdCcpl7CDJ8Bu2D9fQbG3qsuFkh2AuDrdpj80EqpIzZJuo/vLLZH6VFkf7w4kfpyb84B
RkYxMlTjJucS8+9tpID+SyFO21C98atm+k57bCQ9nJGt7jJBtLBUF53OcFX6f9aEYZIGd0Uia+BF
JeabAXvELP6p0cbC0paawMY+yCRhvvoByuyq8pCCf8VEVpT4NGfB58LsJCW53cELUUEqLcJPshrP
bXWIPftUMj0XeCVDjCmWO9ipbwaGLCxFBdVIRTqPRG0GGk1K8KFp+k6pj6MxbMdx0wyXqQ5OJkhB
M1Bxit813OPkRaruRotWv1s53XfeKxyLbcSkP3EEBKTG32oQsn7L3LQ9aTXHCDh9Tlept91jEy2P
DG5tChyqEBXucU7IQM2M7KhoBgYijGic4lzBSZ8Xh3MmB3A7UmwwdZVZEFOSAQ+UBLM9y9iIEZ0A
ElA4Lir0BOzCFpoRJUeqqodH8cRl37Dz4SpHXL2KiujYPsLa4ve5fMuwfNH0lpu724Eg0o2afJvY
+JJRDYe2l0JT0756eiEo7rAmSrq5/HceNMJFrwlHYojNKta9aWPaZKnFm5geINfmlzwNSZO+wQwY
JjJdkF7H10TeaHSSt6EB6naQ64MeamD+IBUuw89B6clEuHXg07LUWo8G+imRM5fmTi2/w2eY7uLY
Qkb4Iz3nFOLAMOw0ds8QP9DUbxqw127EXw3pNqpV+3XCtRCQLstexwU7IFK5u3kbcEG4bDD1ZO50
nF5xUaKWG5nQXCEsbgjqXOHpVv5YfCwpX0YmEBJdIFB0kCxvOSm0HDW69iuyrB13ExcPAdHNhTEc
oqY+qhqlccJV6m3LcZKWygLEpQenjKd4lVpbHkZd4FrQuHv52SHcM616k0pYNZqNDDwUKsAdBF2x
PTdoAaMo23RoYafnsEMnjIPT771tvabsQonLae4cia5mHsQNewI64Bk1SbeF/w+clhiXEYbsMlhb
AfcnjsJ+o9BeSVHCv4mFfnBywsc2vKcqGB6ib+tPU8pHSe6mg2MMVVc7WKjO+FjLq2jhZUgE/m13
2g7LGJAeGQ9JqW5YJJiEFbSWu4k6n+vhJBwRuUDT2jphV9ZjYyyL0wbp6Hf9suM4EYMOg/HMzJgv
Abl1b1Zzs0AJpYHu1X+9B4UqCSiOGLyVf7gdPH4oCz0qv23jL95XuXpvJnMF7CXbQa5hGTu0y7Kn
gYWFzj0adAortj8JIMDqKZgdyiE/GdZeE2INlx3eNWJ0ZqrDJSgZiIHKatDPo+BLdn8IMCXkdSq7
melLbMzbXAUldJhO5fl7WVsPggSHaYA35rRn4t+P7sNMr7TCfNFKHoPySlBUOdn/sXReu40jWxT9
IgJMoshXZlLBthzlF0G2W8xZTPr6u2pwMZjp6W5blshi1Tn77IDbbBeV2Wnqmz1cVvdB0ztupECq
2I9hQYC1cpB2ExY6bBhrkcVY3KA11NnNL7ZFzz3KWjShThWDiGFDS9A2dNZkbEP5SUbGTpOD/x+o
C1f8McFpTbDNoTCVAbXRMbtMp0H+3y7MqmucW1ici1k5WxkTaEjFOWPIDZ9W2Y6CdJgmSYBZjkCa
Co5L3iAKJ4E/LCMqgGqnb6C36ExUgZsVdftsPLbh0viP7kvGWJgRBOKCCle6ikueQZOxsESQtBnZ
Twl2Cd8EMY0YyFjIs7WFORrJ9nH2ZfhkYiAx9ITUx6vRTbw2+yIip+EZ3dJkswHhRvsjvTG6I32M
sQ/2X9Irurk388tCehbq/kvuDDt27/IAQ+td/5neq93ydD9vXzvrSM0vm05+7jdedc0vhwfibB95
lYUFgPNE5jlRRymUYjhHOOAYu7GIcdYCP9Ziph4aTvMkIzW74RHC3HyU2N1xGCKatDdIwFg56Gzs
x52gup38IaPagPz/QdLQ0DxhibVcyyNF+f1JWX+5NhAQyjYsIWeHcB2rbwZy1A2WhcE4aCgiUvJN
Yt2DfsA8X06j7Q8K7rfuML4o4X33gLsXqsWzQgXFvYDAr4cmMyD9tWv3Xf3zUOk4njUeUhA52Lmv
GrV2sxzqBC3BkUVL95FiPGg56uPlnu55Q/P4VFLMfoD2iQw3+zTttIDENfZMBwIGnigERVUH6MVg
Bj5/Us2ORiHNrul0eYAOqsWnovRpbFdCDexLSyJ8LBVutvgKInPZnzWMSHA48iDcGf3bdvWakZD6
3fZ93VA1eO1Phr4w38INQU2o+DBzakxUCXbDLTN3Ny4gNm0+DDzj3NVRE+rftFsJ2koMbHBo/TDl
cAD+mGzycA/lZbeRMWY5dhdyGvBEOPoaxA+mPvlbN83uVn8yddBbQj9c8lCb9/vjV1/jhm2khyaZ
8XhtnvT39FWi/xK+Ow7l6po48JdyYqW95U9WzNfhk2DIBj8yVyc2KCaq5wPzhqH28MJh8M2ADD1z
R9Ycky+3fAI4OucXOCj4B0/lN+7KWNWoV96O0UeGQnApGAW6opFhBwOLYmH43fsm8JWtaFEzHbjJ
4v+pz/6gBdGiryC0H+A5zcGMkDwXaDvtbq/gke2MAUOjJNh+j6hXU2hJppuknulfPgn6a3wO9Ca8
v2CcyoMnLCWh5oRKjMuDVgRl91cfO1CAwZe2rvIIq5G7cs0q9OQBZNSeYS2M4u0ueXyqzBpoq1Je
XjnCjNyoAY5N8+VqmCvTSzIRStC6z2ai2/9tUOIXESUU7AxaNmBKBZ2+izHNuOdFZ5JYjpdlZ14O
NPxkwA4hbi2VxS66W1FGKXeW9ObXSNweMv0IWXbcl6fhDxUtEQZodHA3QWTnyDysR4V4BkpKp/5J
2cWjtgpXng83+aKPpeoKhlB7G3ePt+pIAuCfprt5XOKbDyyMq2JD5OYhk+Jc8vIiZMg3BtNzISQu
6hqgWRkrn8rZ+OowY4ejdlfPJQdu5RRsVrYC+T5m8nPnDTAd5Zo+6E9iI39Pb+UNQyjrtgR5PEJ/
sbPXDVaqDJC92oBYiQUCBgIR097HsMcuj3BspljH+mMlyMq3jg6cTgmHTHKjgvmNOppTQQbsa/CC
9uUHR+i+UWyKHceSw/nxiVyr8esDo0BSIkC3H/8WGMbc62g+aS48+9ZVEr6QDYH6QLg2GA2MSnxm
x+pskjdhku3RMkjpmhHgfkH8dRQsBGmT7eTEFGB8/zH9pHTQhqD+1CfRENLIC+AiQWKAP4MMosIv
GT6jGitYQGKK/m++HNeasAYDs3yw7YIXYATRMCDswVuk/mRa8dImWJU1HnMLHCs81JkINZ8TuFSr
KUWwWn4wewmwlWvlT4EcDaN1EAU36sG2EEynhWwF0Rzq4/qUkGewzFFX4iqG1a1chlKGNUCCBnCL
ynyQhBWNqLQFlixKEWIJ8OJD8071JExD2/tpgRRXds9ZfmoLPQB7E1Xsuu1esGKItGqG3b5AXqG1
UoBPNoDjGrbTyTQ8kb7riRcTJXrCcQkqp4vWsD7IBvyjdMLsNKgrXCaLQFY+8zIWkzF1SX3RTYpC
+V5hdl58iS/jTxC7esCFFlOKikNAWKnL8uZoMGuz5Gihwr+jEoNn1tA1TZ0aiiqszOpv8Wm4Tfr0
M6zlG94Kl4MRtKlXW+9IfXHpzzkDn0CCuI78nEuL0e1H+txRGQIzcizKIShQx2KN3mgrygnzbrvY
EYyc+C08Is9in21tyLj4jZTM56jC2xdTcVnTWr+v+9MD5xeUS/Y2tt7xQwfAvZMQ6Su7LMgO1O9w
ERdhees8YtPiq8yfIeo/8uMQKdTgMyG8/XjVzCPWr+MWaoxXXmjcXyvajwI/q3+rkBYl79vhutzf
jeRddy8wyo39TKgp7tT0TvSUnLoHYgWj9Zfxx+YD79f7BD8kkoICPX6xh6GBBd1GgbnDiiV8yF+g
WlaP47JlRPrZwxEEZ9tlRE2Bb9rTrsiDjQe6czTo8ouIwLkMD0EiAV6Z1BAyk4Y8hMWZ8WF9G4yw
v3j4pZas3DdhMfNwMzrjnCvk4J5yD2fMM4IsJrlXHLqPuKKAB6BTcWFy7/fTnO9xsF8IzYSntfHV
DSkpQfKs4ViA3xcoK0yuYxp2e6YsFvJigot6A4ZPeIG7pAcPKEI7bEWeNYDGGwQtM2qI5qNJ7H2u
KmZRubHjQZ/fKawM4KPb5UnpfTjMfBCUYmr13XVP4PRb7JpXth7UYS/zmQVLQkZB1CBKC6pkl00L
u/yP4gwzjezKJEK3Z9gkr2URkxVj3tUqwfWk50pXLPix42MMo77h2SqWexMiH/qERQpOS4wFuirZ
X/NTM8bqw28JCgMKQYgHMWp1LhkGYDCO746l/ha5Hq6Yt2G3qXPnJRNdGIZ8myMkfKxACD4v9pX1
MpXho/1AeIP6ob4DdZOXNo0vKYkjch+BY1K90nbzKaEolOgh4SgH92TxTZE7tW526PK3k0So0i1P
e5epB1ueRf1hYWlDPcDEdkB0bEqoqsQ0n3EePSp9HXa15hq3Gls+h4SM4f+FMvjxohR3V/B0aO+W
vsaGB88NGo4cvsYmJDz8T6YtwCrAWfrpQ6DY5oxHl/FubDhAJjxPKbuKD+jd2FbGOXWlATcUjomO
98DWGHf4NqAj92fMjLr7VzHXgRBNNPwMoWIwDbxoMrzjjrOWEjxLSALymenS7o1qgY+g7SytZJnl
kd5jkvws5/CjwGIHVKtbMAQTmnZ6ElSANa0d+P0ZO90KmpPMSpTrrzN5gUAx0A+gGGHHM2OWwZi8
ETgflQ1A72gCDF0rgiAMIYEQHuWXfUsZ1/aZe2HvFAQXcEYJa2cz31uAZMJts1iwTq3UP9C3j4mR
ziD/0/HUeDDJgGr+Pm/vn/I6vGCleLnX35cVgDmX0LozcLjHFi+wqfRI2pZXQRAo8YIQxCEQjHxd
MG6XIgbokVBg0awJTg4vv6mUk0770Pc8NUpzPzTWJUbmbZinss1fC0gQibwlC5GjpZqwThdaiQWf
VWagp66qg7mC76wydlXvQak17iNZobypONNu94Iar2+zHVnabsWm8kBClBW0WrLuc7PLhxIVRUFV
8tQBA0OuGubqY7NpDomq/Ep1Fyb64G8xZCKCNBS27JeuYYwOlzMj/BJrkU3ShxrenYKrrqPF4HAt
mqtK4UognZxtffJn/yOdiCnobAlBwJb3r4DffWuGu+TVsTPoMCoFLkkVApN81BlxocXAljV20DkV
OEl6cC+/6syKtRb1MsIduZmOmpBs8sSJebKUd6gXfQHm4l5aGbemvb/lm3a3sunzaRpsMTToEhDE
8RoYt0xT/i5pMCMDaBj6QMYxzO0uRWiJjyMmmE2V+wKZxFZvC/S0kz6NjwU4Rg00SH+kKL4i7X/G
q655HzCotnU27v+qkbh81UgMJabLkz6LDel7gGq3ElXXHGkkDdaifzrQAemtz7eQMzc+3YfdelZz
KEYeOx5+JIwQffH58cSYyS1wR2pyHGeQiLU+AVQ6oxmUmIyKeRczfbrqdKU3IGQNNhBTzw8yx32c
z5npTniW73ArouaSh1hUXqi9UA6GMNwlKc7Cu+ya2HZAbwXL+kbjTdZ98kIafF0eusJbSYr/Lc/L
3mqf2BGo/Jcu1rVdfudJCZXqMJe/GmwB32j39/qLWQ7l8bA4y+tqiAO8xcYQGg65DnaphnR9KlKj
Yrc9Uj9Ul3DhdpHjEM0QDLfTNZUI6SMyfrPMrlrR+A8UKQ3D6trDC4ch0tPU7R8Vs8xnoHvbUF4J
vncy4XKV3h2jh06Iy2TbfWWP0xZbWGX0IUjBf2lK7H5gaA81U1csXVQ8KAhHBnlwJim1W+swsiw2
W3ZBcD4CbCMLoeGz4IjrGH1vpbc7toMSpZEu9gS8+3pi0ubftHtR0M+p1V/TsHSWV4WmSGhG/Dsu
+mC4tJxuvw10TKDDYg172WV09nhL6e8Rtr4BvGv4KXlEbzFbKav3cT7pTm/hZGUkPkDBhr4hlJhp
bp9QhPbTF7shnlZsX/ISUGfTFVMUPJ56hO1DVMkHAZzdfyApDeWr0TzjjAjiXOGeXaOITNFi+Cqz
WA6l67KhENOL1+yIU1IWFjHkZFFcUBV7bAnkVpjkyuNmaNjTs3Glxc9w43ticl8dezTtp61nPish
ny5Zw4gqiKvDurS06DH9gzSa5EH6A+VwbPaP++dmfjYbFNZ/7dPmE2LRrva1cPvJJhYqLmG9oXot
dro3Tu6dZHOLEtme2HbfySCP4D3GYzjHbXQJsEu4PA+hedA5JylO3CRcIGykruRXP2UE84CIqf1W
w27TMw+Eu1TJSzqExsUjhhrMN/UWjRGTbRL2CRSOhAWbhNSeY01zUFJyafn0tB4hLr977Y18c/yb
fRjnZE/FsuX0OZoJSGVO/rfRKeJJhXYJiQdjOeAkwxYhY7bjzHe4W7ZhvRKXCSmQC4wFEDMI4ciZ
v/NXgEINeXt/CKNdsqYofZXkOCdf/faXT45BnNxdx+qYp/gdj18Jild7Vg4mjecFY4wg1+zyT7hb
LFAAgX6Y//6kn+tZgtx9A3Dpw/oRznvtQKRRZnnzO8FUF6isWFnaxjYYFV/vXB5BvL8wMyPThkF2
Z1eclUh9tD0hqqm+X1TxydjJ+eH9uQMSpeCJt1yf2rscEiZCdinF/F9yACAvcfGg2H7mEgJ98qEf
yAB3m9zDHL1unI2E0S5/E2Y4gWnRMO/570M0V/bmn4FoNrwkzyVSk3/lV86wBqOOmAVgmUGiotfF
+DigGdGvJYoEYrUALaPSivAzUcuA/DYEzNjAIWtHdZZ6l8BABI3tmDBeQg5+LhYGlmfSBNVa8OYL
8C401ZTiYYZKJjLigTsLgvcn44mJrTRwUubgJ4d18k6lxoQ3BAV1eZ8tyPlBqnk6vlQUKg7XuluD
1fQuXEjrcPmaAoz7cGMBopIYWUDhsi8sL9C9GEyLHYqyt4lUH3Cls+ufSwh0VRFVZiMljAvI5PQM
2GnhEyYcIymdTTBx/Hl4D256EX0MPCUkJRYGWFDRao4Hh+DxWJYjbtOyh14J615n/TNUiS0fzunv
ctsG2gvTTUStgCSVMENJ//ooxRUomELm93G5Lxtx0+hy5XhM/Q5y95n7uNaRHCBZ6kPrVwoNJpEH
6ReHBOyesNoM+JGXjPgcL4uxg88JRAUMb8TZtoCDglkCicxkjURcXECpWLOe2IcyBN/wbTB7BWSw
xWZ002NizqAwSIkrhTgFUWDwe5YeWExDs+rwUKGFIAms3qd/rAf673bP/CM9AzTSsfGh7nsW5kig
0tat8T5FYGvP2plVDFIPuqXfRtoPehqN3sHtmI3bD0zuE4oAqvqfMflq+g9FBbLk4SPz9B2KZm4F
XC4M6DRfYfJkUavYFKorxAra2ZAyk6BQGkdi1GPOEdM61tIB7LUd3PrMW0wA0m8UPuw5jxRdJLsS
noxP978NvMrKZ40m7Y63gHBUZgIUAAc3zU7Yndz3bFXjfc+BMpP+SDTsldeVNh4EMnj1clw9oE3s
mu7PfHz3Usyq7+8REqcMg0nY/VeNKwJaFKnc25alxJpHiHLmGVkqf77e+0O5T82fBps3qDvlKzQS
loDki+eXpwvF+FmTWNyUpCA5L2Z7hCCeHMUOlnrqbW0/+Ep21DXWsX3rHCPmpsGCGa/ylWWhXlld
+V8CORCQ9btg7XjwQuq/ZKHadDD2BzZSoMpg4TjzeN3jep/DfK1uW5qwdduiET4YL233MqMdu3v1
Mzei7Q985iQ9qGqcviUbboKMJ/FB7f9wXpu+wG9rBCk6Nhx2P35thmixfvTxp+igCFpAxCC14faB
R8ublvmmupOOHSRRuqa9yXzK05jMgK5+Y+yZ3ihZ6KLzLc1tpfrMPKwavmM4+irLlOiJtzo9K4Bx
gUJShANjqtD3UGN+IWZI1/7C2CuCB7MffcxzLk/paXhrcIeJYSqz6xxanEIbIi9DepYfUF1Kqqf7
rvw03gbsrU/1jqgOcGziE2naMLk3iN7gvHpEULB+p92pAmWxq5AGkQHPAcgTSgfEF71mUEfVFqJw
6+bXxgxqqO9enkfIFCAdwFrx0iI2uwg6NgKz5ICWb4FwfW7glDPwm65IqFLdT/7JRYCinbwf1nU0
K0iAnKrGWgbyMIaTW0d7sVChMfXlSesOG7axYr/hmUCbPeJbGBrYLaGveMW2mPJK9+TCT2+k1qAc
GyXmSz71MlQa4Ds0K94Sk+EQd7kLXNAdimBaGZXQGDuwTFy2xCv75uNG00lB0++0WLhLhGyR94t7
Ce9XYFBMFbVY+lAHD7QoU3BMtw1fPsONwS6j6vYSjDUk9hYIl5NXHpe5CC7QNUNyqNizL7/Nb/In
BYwoisczSDYfc4ktsRnD0sXVhl9STKSM3UCNN3gQcPlkCNwJzuSNEcOMwLhzGBr+JOLdX8awzwn/
81gcOcfolmi4eCHaFUWpo3zD9aeob9CYO+oZOIi/WlUXXEJ6kcVhoZxEjQ8rx00/s6iIsHf8UJNg
5ZTA7vdX96cbNjeR5qnIAGv3QQ0/7bO/boyBtVrZSc5trNPncXghX2aokZ326xdYa3bmZabyU2bW
RXLVdwUXP2Zk1sbtoYOnMzNd4nIU+ywwe7DcY8X4CHT17YKfItsZZeGBFBNIXU0eEfDLiULPbqGO
uQf38+QbKw1aABNIvo00V4yKftrfNmYvaUI2FvYPvlv6a/91IQUTf28EpA2wIxwUzPbt4qfMcd+F
eugqrFcqljhTIg5xk36Gbwc0YgWWePE5QiRNYuXDpWzAmRe21IdWxkZItZH/UyGc504eQz024+Rv
809758sgeuOgCRv4s7xxw89Evum6i8FANL/pO0w+DF+KyliwWhghcoxbH4af/Klv/bVDGIqyNHzH
sSTSzt0Ti47jwwOy2WEBt3W2AeMCrirrnkumyVHPnC++YHD1nQWkD37wwE4hi3rgJ8hv8huAYBZN
3wzA6WE+H/SVzyUkCcJrgstNe5Yi4I72YEUKkm9IzCHXCkcwoG9WqTkFHjcEWt/jmn0l0NZpcOA5
hGuwOU/XR5x+VlHyp2OX40zxf5uFkcSJ6CPtwfDr4ZBmLkfKv8tfjllAUPAWAggQGAJ6Uv2apy9M
89ESKoGq7ps3EAN0aNk/Jjgpw2sHWE3AP4AdrsgLeIU+Im18K+iKPV43JKz2jKyiar+ItiKAjsKs
5zyFj2C5DdEU0KlE6nkiAoKylKe3Y4HDlruEqHabX5at4KmG7T/mAOouQ5hPKyzjNuAIyA3ZFd0W
5awSKzeAP1w/H6un3NipZx/8sLMAidgmeMzUZfe4NaWPJm2m6p9fGRJPRQjxCLEM3p88wBiKK62n
z6Gy4+pk/3Cy3+ySWD4XGIsTXEtQYPxgryUV02XPWcIsmKDyC3vhLL6H0gUiMuRR7Jb2E75wYX8t
MGDnWBzFI2+oouq9/LJxMJ4amydctnSLhFaEIl93hl7/JvSoYR0v1BWAJ5hV27ja8BxTHFC4Lu64
55pcfq0sIou+iJb0PwBXam7tFSa35lkfRC1uCMR1euq7IZrPj94eIXytPntCFgE4P27TFeoSw8iU
ZF02DqYcjxgcmIEnxiBEFjH+RjcHbI5SaYHbgckcjwobDpbZDCQB7tjpoNvE6sU1kZ/DFt56GubZ
iUcpVR3TsyWEwgFF8+aVrG6GP0zVxwtObyxminW2h+Sn+zEPVCNYASLqtOzN08p56lF0yNgu37Lb
V0EV4d0Pum+E8m4OCSdQoTd4PXUdr7nBLc7GsOhN+VrOC3yMbxq/sWdF2oC40zs/ZiwiSsCEkbBM
iLQL4GrWuD/gQYfliAGk4C7mj/XLlkUrk12zDx6pRb1R2CxuhwQhxpuBac0JN5ZfjscDm10PUwwg
0edt8gNmnhh6QbooBDRkktM+lPDvH3Z5Tv9E//NngMi/layHGz/FYhFQLIRwveLNx/LNUBKDKkYe
u477jCLgP0fe7I+Tfeaj3hbuCKfOjWSbzcBVMEefSVYDYyp+YJnR+vdiV2PC1dG+Or2/ECRXUS8r
RjTiws16DhluunOKARfcKEeIlVkCUiC/FfvyU/pIIkiMFpwMwA17fBsZCd13M6saSQrit8RJBtf0
e3Tvgco2hJP3H8sA9wDEG7CM422QnTc3KpLNTQCf2E67S8jxFxLUReVKvx5vaQUEQT+2PGgtRI9z
T4Ww0OY4JT4WhOqjOi9F9LjiQryVUGFHjA00VDjtU3buIerHGwTfaB9+35mldJVznOqAc3/4Xc/V
3vzFFnbYeBZpSnCCzxr4NTkkqAmoHrJguHsoyUWpgIoajYJLWREt8Xp5nxK/U57lt/pAnFjKacHI
U6xjD6z0uMR35jjHydbglhuqC+9lRcX6ZGkBBAY2zuZ9IS/eg9KO+fZ/sxWmOzbudJpE0/Z20Au3
3aUEyD7ctfzMTsaLSsQmUwtKfwa0gwNLX1pEM3eHl3vuvnj9wR/zfXAqDvqzgTMVIzCWpxIU8F9W
gdrrv3oftWowov/GJRt/wjcMvL6pR+4gBG9HmA857egTW1Qth+KUxn6MSg0zZfkZOW05+eBZXCjm
ogw0nMeJEIE2xZ7K3h6tK6/Tsyu5Smy9bAE6JA+VMiRoBmxf6xtM3SaCaQfP3qSgoy+PGR7P5M+T
NTs7lQuDktN6FP6Q3uX+xe6/4AWDyIGxoEOFPFGUQq0TwzvSR4pMzJGwIdvMhDtikODoX0Mi6mbL
aVdo/E6NsoELz4yasamon9gvt1B6btoHFQ42456JSjBKvce/DoOD1kO+YxDxKAm7UrJAet7d6F3G
zweU9838TzaZFwDUmnrjSoyAlfVd/tmQVjISSXdQin+XFvLtv1w7U+9a8JslD35AWumY0bZYhHDe
Pcnrjvm2woj1ub5WVPI4ex/gcMe4drP0rwy5vMZXPC6W9YLEdT/vq7fBBUe3Je/ikqLnzH4XjX7r
ZWAqdsPhWO2xmi8d+WsTqE/FnmlihJAU0qDy8/hMvMj+nPis+CU98eSnL5mLq6l798RrHt97+5MD
kn9Oz2doJe7FBv5xNJuyll9vaGNsgy/Dx4c/HMNxJ8HNkBjl5SfdRzURVP7D6yJcm4PFGyIprp5h
ZkTrnhbSDqQDFP6ni/9MLedWYWI/fxo8+CFukM7qU54E0Lk9qhaoPIAfzu9ZccyQrc7fl/bz3f7v
LaXx8g8DAnM384gLfubHnNkWCuUveEqOYV/fh6j9+H3+PNZOfPEgifMvItcdXTdLqHeYZzxlX80f
9AtA2uWq0LvN5q++XyPt3fyRf/BK3s72+DgtCHMzG5ZsHWi/s4cu47b9UvzRo8TiDlAz0sxdoHHv
X3QSga3o3cHm4kxypcOtez8vbIWLpzhjZAVUesEZrerqI7F1iUzZ4SKEFopw2vwJq1THcOCi22+L
/fv7qTgUtowg8Q0L4EWE6ydTlhos67CG2JLAkXDil9phf7Jl+8rRQ2XE/PO4uqZ93NunOiP30GXu
lXiMvH/XI3YoHtkw9uKcWU0HM6R19mritmAZ2ijy+C/HNNsZw/2Nwpyf+C+M16I7ViwaMWk2mjgE
7PicjjvDs/aK5m7w5ELwYM+AvR7dm/GqzGhJSTDyuRsyLUgMTOisNnk0GGfjb2Cl+2JHiks/UEAg
pHYYmT3gTDGxvG6e2i/t1QpbF6aa07z275QDpIcR3gTBPH0rvhns4ELo4Ym820SGpx6kEL0ufhOU
a/+M9/VkvPdERRB7MeEHsVvcaT/taR18JqZ+GpGOsJN86CMQ9oIb4pWL/cNIgKMJ7iAZBg4hka8z
HMrmeEv87T+kzwykmpt6SoheozwwrCOOujavgo/LbG/O5uf90AGSQZqmAOQjfzNMsP6KrasGxCj8
rq/YkCa3nDp2T/o623RN+Q5hS7W/UhSy1BqHyy9JI7Pz16uvt+lWMVp+VYcdPognBSE4Dbxd31a4
DaSTsFUh1/c3lUfP3UmIF20M+ovpa/uvHHyaB32ImDSrPsF9FK2iiuWee9n0SSPaAYWdCtMrZIFG
ACrUXdD8w93z/gm7HOwMJ+kv6thNPCIX8ITpH4MbAll9yDAmMV0wsEAs7daGjeO0txWJuS7Mq7Qi
7HoX9W95y/Yp1REtA+UViPvgWYcJN9qB1/IYpJMPgC6YySvdrfRimkF637fS59T74/Sa1ef8SA2P
s0nB1nAADHneHO43tkbOqoyF2ztAlHeoBsDIy5u6dc0P8jYOQt3QivciDP05IrBMfk+HoyxmBj4B
MaTpIDQ3tuUrRFNPsBG3n0Q7VMdk1wQzW9ew7rInxtr+FGS+iLemQmUMBQGKUwMn6sQDveY9gYKC
kliEoXDpQ6YBHr/j33aHuw1OiM+QytqfemdEDO4RHPG7Xbsz/pSjclTf5L/mIB2NZzOSn3+txykT
eyTd0354Umt7807I0nNTlL90eZtvDXS7eRIIwF/y1RYuUkDqnCJBxYYHjYfiyXoBA2qg0OCSEW0s
d/QvTzy/Bg4sAdMsTlH6gQoZRuViiMJE60RKIKEg4HyGP/8WGPcAbkC4owUXcR8kelI+XblY2gVM
MM6PKX9pqS9IHkQCGtUegiQUP8TyPFC1kVhh2eV1ANGBBacBCEOitlGyezn6XXYPRsU2udMjuANm
VTrIRIBymlKNLL9ai/HF76wIxh4UpvRY1D6nokVQ6xio5jvMjUb3GLmu4Cs4cyp8BoehmDZCH/V0
dgc24MLLrBfT+tb6oyn9DH8c/nkTQMzWrUDHXl/FR/d1IjjVupokbEYzuAbDSoy9vpD9A+uhPt34
3mx48O/IhdknlLz0JNRNdmrYv3ziDb62mCuj83M5J0wexY/6YxtPp3WvG/G6A9HlucFWaSKiz6Up
g/LLUJr5BaBR8jI+857WNyjSMpHN7vb+1LaQ3gEgMEofTlSUYHwMJ0VRNruC44IqU/Bed1NOk4HT
mfmqEmoDlWaoGQ0qNKCWhgdwxqqbrfU5u8zkoiq+ZRUh0mwLuZGQi6JvjkecfYSiRzg8jUXptsiM
lUnz6+3XJk3eJYsMCsYM1iWJrKUUTIaZylElL7UxRtwbV1Jw0dDOG5LSLgxhOXHgNKClo+6mpFuK
/8j6OtPHFIkXmQCU++Tp5r7WDJgA423TYfgARf4+79fx/DAOCjc6H/eCGGZUo10w+cYIAC01NG2K
GEiaplw7Kth9N4Ae6kEBX1+FudhCHd8wNcYz5VISWUrF2EfCrC7jD7XkgQzI7do0qnXV/1AkTtGL
5WOplsG+tYj4GHD7GLIKpBHt8T2scgRGlNxWL3vDXLw37a+wsSk77TVVSOGCOoNbSbqmOAZDwEPx
ruWRMBDFejFSFW035gCBZOVeIiHllUCM8gfIHQUbJZZUxkLNoC0RAQcbSwh79xuLcbshEoCH/NZR
ggqz3C5nPatXxGRCXmuu7auWcbZuIIJud4L+SiAj5ps40EpHcyFVmM2gxAh3fSdAb20/J/XjQRo6
CpwUa4UFy01d2g1sjRdQcj75gPBqk/9gl+bPLSsbBotUfIw0H3Pzy6XEI0fizvHN//mIYr4cCiFm
rX8merTAZbC4iUbL8AcYTp8wlMFg7MHaRE0BBULYB1p3slVR89yfUeBdBXOjIfISenWZQjtiwMQI
QIL5DQmI3D2rIGtuAdCl3Mez8j54aoUNC5AB/oRZSbBR7iVYcWHU4nC1oB0Jx5ntxgrrSxckk/Yn
8ZFyK3M19EeFJtgsPxMEA2DubH4T5i0LAhYJ73prOz71NLwr+UjZ0D8pyfyCXea8wG+TAwsHOcp2
3BtrCEnstKzN4qdhBlGkOiwXA73YCTm+AvsbfzdEF2iEk82t5hRtZNVbgO7knKCVvtjPvfq0sRqq
eTwRujoLpAUXDPDmitDNq6nCE03AXiwMsZH4rulJOBPeMWugf6xRMsw98Wvbyda1E55HOJwJa1rs
FIYsQFR1p67ifascbzCwuOiYWJQDXOIN7yTBt325CiKLcNmFVkNyRjigAxGehMKWuWa6Y5Y7yPi9
4FhyfGkATmIFNNLzo8JmFFZ8gVC9QI6WI6TliXwAKBaQtErk7TmcMp57dXjHIOXC2itLjk3cIoTt
SWmaH/KEEFA8h6yjnnMahx9hA4bd9IrHjAXxpFDN05RLUAzAqJMWsjRCNaZAODzMEiiQ8jk8D+iU
sINN1p8ONyLp8m+b/3JGYBG4okOSSeKU7roDvbSZTaiKW3fcvAtyK+aHLClm3Z7UHRYwARxRytdq
s6fvzbUoXbeHBJClkJ2HEfSd5EsEC/KUwi/T9K33mK5b/gAvopZaCX3gnDAixX91DhrMpJLq4umi
+NGRgqHIIAE5s9xpiHWyOuTUQU6InNjmFgoty8AgB9321ioQZb/gAS70UnVt+Ma2gxPFotZ+Zm3Y
axj51RQ5hvScsvE1zWXPt6lIJu5MoZrUwOgmCSVOOD56T2YSja5FK0fnOudAoAbOrRsyVghVTSiZ
5MTGEi3DbP+RsOcwpYYAh69HotPSqx982IKt7H5/T5DBrtR4a/eF6RwCIQMvmQTqBnGQcAHYERAg
3fGmMmrMH1mWyjdmugYSEWFQ10HARSGGLwEMwXubvaf3HFPa124uDy3x48tjDOv6GzekC90r30zR
CydUbaEEA2PJFiZhCXSai9g4thiNcZuIsgIq67aRcIwaYXBDVjOQyiaT6RSj/I5ZQsvtaSaZBXyt
uMZty0rA+w6/BPaGlu11y6R6wGgzQd6/lHfMag58avwlBDd7aZGmk0G6pUzXthiwnTMQf+i01TJB
bMltSC1ChrzRm1Oi604l1BUrG/7UB7hJCuX/FtCuUql91ixSeSlB1eHamWhf+ubl0dEQqfnTeDkt
vSA9acJQbysePLyAuFP/GYYpsJ30gQLIV2Q5vtcMnyCdKqTfaqzMuoOWYmAgw+HYQ4O3EMtP6pZg
e4w4m7/OONUVEAxqLuGAB2Czmt+13n4JG2pI9aDVOfroS/8CkfMuUcRQSuiYN/z/cJF1cGLwRhxS
cA9nUkQxIMlYjKsQUzeozqzOT2B/9Huh2Vxy+C1VetosiGJyYoaR6yOeadjN8YJBda2jpkf6xL1Q
cyzaLfs+Q3jGA7+FnUGQzdDwig9moyAsHAZDcuoXaFrAPe0kmJOJqzH+4+IOCHkSvIiE2ZxYuf/9
urzcIcWg/8QCLofcVjHSbIRBzJZjXqcdx+NpFYPP/9F0XjuRbMsW/aIlpTevNOUdVUA1zUsK2JDe
+/z6O4KjKx0dtbaa6iLNWrEi5hwTCpeglrTsFQCmMCNZ57LqjbSrFZLOjEw/EmaZ6xPu0HLEyiFJ
sEiJirxJwrVoJTvMn0Wcsalu5CaJjFWQT4aXrbuWBDtI/wodMTpZicpik29KoOwyNXQuurysqUuW
iQz9ECLHW13NT2zHHsujwk4mzIoCZZghUBXoKfzYTGvECNYGxktUnUaWfxg6OyOI9EdRT9aAgW1s
eYV6HQMmJB2ttZm+uU1Ut8MjC9Kgn+GcqP6PH1qvLYMBnfkm2yjWv6FhKkoU2IYJ9DrrCWHuH33N
PLYcSHWD4ZC9Qxv6i8JovsH14MiUwIQm3ruF/5GlJdY/Qi0QC7BA0OrmABUywcyI8jQAm9nUakJc
8HDBC0mUCFFLrIJ/NUSiQ2Xs/OQTpjQW/rUPD6XmrwpddgJSX2ArTBbAz8SRKV07Rm60wf/XtRAw
DmxY1cIiR5qelIQ5EuVw4sHpL5wISnViksmuIIQ39lIxXIDnnaibDP/DhpYooCuAg95IG/W8oKJ2
3zP/M0V3OAAnFR0xi4TUmFCAjnVT7ph8Zni5QvrftW+i9eWokJ2iKZZHjD2B0BPsmShyRM/MDNa7
Upr5bIuBj4aJUTcXsRvz4xB2VwB8stFBChIA1q/aM832Pb0dj62YfIDBUwcXoQLUj03WLafR/gyN
Y4K2O0RIMxwqmFWmeYPm0NIUFySfX3wmSDBN/64qkE7JR6pjpbsBZamAWOEk9TkM3duD+o+gMKpP
Kq2WoAFUoSPpupRSM1YVi1ETq1j6lGPLSNJDjlRO4TEIuCWd5PhGXGm9x73V7cuZ3bq/z9WDS7md
UHTVpYy16Xey9I1hgBy3+uVJyBbQ+9SlWH7tgkQKn9FtsBvugpIFs1m6xCrGaO3Mp5zACsm5KINl
36GDTjUK8pKSjuHhwKyXbs/wl6tLjoOkWLQz5QCoUVKS0Skv9UhCF6yzBfEoWpzK+/YA9sAeZUwW
dU8g8wV1mZAyCypKXL/Uz2B5HgBGtva3UEeV5b5kU7Mbs3ab8AwodDE92WMtxDFk8aPJIZcHdCpf
Z/NSsqEg4Uk9yH5IGsVN3chZD2UHk6aeDh9xTxnCBVk6+TcEdMJckvY2xeDiNOvxcXExz1FyEZoG
h5EZxOuyfMVgB3mgpjTaaDnfl4NwlRj8eZ9UbwC+O75BUuw8NHm/FZXAGt2PUeuvM5uYoj4uAYlo
WIW5YxZyYdUyxSK+d+k86G5+ch20hvfjM2XBceNjTJiNOer/WqsBV67QZ6Q73zpnlB0zPtj2MtYT
PAlQByQqN5iiQvJT3gKsMmXFwKqxEFdzumnjbQ78HvpUTk3Zps7BjruNRFEYzriZLHftyl4ST4Ah
9XhXUYxjwQ6xRQvYxVdouGrCTi02+/hACYC3+tlAJDoM6AYIAgkskx07vMxq62IWxtFp5e3nWPdb
2kbsKzyTvOIZRJa6mHaCYDfH8SC1ZuUZ+zJy/yXTxC/4J3dBIOI5Fybg/3YA0auPnJSzUBPWBvpw
neEhg1jeWW/nYWdDmpo/wp9Yc30Gr94Q4/3/+xLjoBrLfxfk66m9uUxTibr2cOp3M16gGZNocg4t
7QV8W0b2l9WeHNQ2WhKRWtjy0ju8GO9FHBwFYoit/anJohKiRnuuzW5FV84GtpIY8x4C15MW+acU
e7HdxjfWFxQ9LoWPJCLIOp2xbBv11TWQy7HpaaQsKC/c16PNGwEI2K9/2og2RUlotkYEjzERicyh
c0DK1AzROUkF4/lRTu4m5eyvMTAW9FLEA2I1FU00kpwFhSh4mIJtHd6CINLHgU4PwhFWV6GaDD3d
OuYsDkoHvdz6pXmQ6gc4pQVyQi/bS958Q6Vg3ZQYGg9k+QjhsY7oN1HfTfUmGJwzYAVSzAraJNEt
BT0tjYmpJFTTHzEGwbTEd9FP+yRnDXCDg8/4CQMJQ7bpHGTVI9drkORqA0jCTEcKTgGxR38A3j0O
ebLT+sMQOo+erPoQRovrpGHUYQrYd7ScuyvbQT3ma4hHOMcCeBsAnbcwE4WvRmmJlonsaz6N+B80
7b7Bc9N8N8lPGL4OC51TRHeoZkpsjqVi8MPVdQF+UvHwT2xXJL634OPhhG7b+XUJ+0NpnagaKM69
h+ElEJUuZ+MyObk5+yplY15+JP2rMZ3FslFQxdow/QWoqGo0FFW7kfyiBcKtsDNx01GZ8D5gQjJd
VpYItx9I4uDUkV+eseFHf+RDhaSuq/ja9u49ILeM5dCH3S9vpmxac7hlqW2L4M1HcdFCAFyogWLk
hx2qm1irAZzmXNn5iYN0MmVXw52vDpLvluakubXEM+0X16TmvBs42EoD5qg0iOBxbQ1rWBukwhu0
F8wlWDXE01qBTUXXPlpkUTlqI4ETdlmtKE0FCs2e1dFEE0ChByZ/km4bbs0G5rCTqH/aRN+Sv21Y
28aifc/KpHmKq5mPbw3dmkgZpw5hvz+j6d8ZZnBJ+ZSkNE86HSB5CBjm1F2FhOwSz6jHaIHMCMmA
cQIzBtFpIvYOURHy8g9ILQysg9NUsGP8ZMH8RF8ekPMD4LS4e03nW6RVnJtgL1FbOhe7ZdImp0fq
gyKid0N7AqfoBBWw6uFarRYNWzzB3xK5Cay0av5zMSgOOHiX/53kHdoD/HaUa73l7NzUPIE0mBP0
LBw5/SZFKI7/G3BnmHjbmIO8X9QXgVRZEa66LP8nw0dLN5CTMPShgWHVvFLJcyJ0OAJOwh76GCdq
twxfKh1AOPPL+R5Tts/ON9/a5sGUTlU2vcwd6zbyJTQ8s3m0sEBkKd1UEEv5tUSbXTNoDqEYecmh
Q36Z1st7hi0gaPfSahT0QgJjPY+tS1zl1xHeil3V7wg4Av+Lw9TGRj0aEBpk5NqtxV3Jc/Ai5TgI
oononJTvhBX12I8ozZLD1CicpQRcDzefoVDQ7xze1tKuz/XM8EfRnnLVvJlM7FmTutSDdauRdzcO
4+BhLy/u0AXHXql1izJOAIsdkN4IWfW6DRiBbfSFxHahZTnbeITD75MBw/wmphapMXFjSJz30k6Y
0d6i8K3KQ0dZCsKDzVc6PVRdTV88jnhnlmo6Z0QU1IArp+WoPGo5KkzpYEPRVkHwKN0sahZOHuTX
OjZMcMp0Ddf3aNCdcr9TRTqScfJ/+zHb6BLRPP4tuYYvgXALc4RdgfaRWvkJphnG3MiSvHNX3qXe
achC0gdnN6JqHUZ6H/IqEN0pG+MkQiZnhj20ChbsZaeBTG0/KO6sI0JtjeC/BdFjZ4Pdp2bC3soq
wWgDhxsInzWLSwKrOKQLT1PaAxfmJ/MhQ+XDziBgjIXwDoXOLTWTd9mc0gYvEA5mSk061EQkYImd
GYMtw79aHUKx0o7Fv8mxsCd1OzbPia6I08A5BkPOeL1mpzV7nZVCKk2LHG61ijp7B3LgrmqkRLN1
s7vwUqc+3derAHwCCCHM8Z+7EvIANvW4mEgHMZ8C2hUCduFd1sv32HH389i/dDWZtJTEsmS1Y8+E
itleoof7Kt0mKiPkloe9pfvgafq5G+l6p8V8rGryNABRCs+RTaSg9b1lm+C8NHhwCGpOLLSTxStO
S5l4MmY+eDUvgcv5F/7VHHS7AHmi3eAppgNTca4Y6PmDlSqWjjbvcA9JrCkhQc2Zt5mbSxCRKJ+C
iM4D3uWx99e6zQmAinFfjLi+KMTQ0WTFX58Kz8yJJcaRxlrkezP0Y3QO7UOFabNjPAIUb69M0Iu0
3Q3zVmrVFl8Gz/boFMdFtefe/ADfWpDNQQQxnaOouJcx8MD2ZaSJKsxQyvCBCZz4uQEB5SL+Kk7l
nlMbBPQuGTdH/hZxkMYEF3T5B46RRuBzZY4virNrVm4mtnVGyh55Q5xNmHd41P6SEJQQ4mOTZOXd
B7qaPidnG5UIDLw0x6/cDLegLaj0viUbVX6GnFnIO/6gvzgV73KCHAq3vXLiSx0s2p8MAF2k5cwS
8Iom6QCBhOYgZadXMutF1dhEiI4yZbWkrenXnKCZduAcY6FyNK0dTV2ihzGIv47d52+4wriIL5bV
O+H7DFK7Q5Fy4A5PBjuHU20bEWvztrQKDvnnTLg6KCdNN1Z9bJz6eD/pwKDd77Ei7Ge6EL+n0TzP
Sb6j70GHWwhEAJNK3qrOxljAGKDUSBUsmydDm99KQzsZVvFuEX64RNMOQBqiZWLAvlLERx7qS2Gy
WTbHwB6DOflG0ILjmYUsgGGycK1zJwGF4L1ltqJLhVyEE3VX62AdGLO7Gpi5Hi/R25TmvN6/5Rgt
gD60Tk3gPTqMVBZ0ilYq4yIUXf69wxeRYR2AGQDJiPzPX5QAtK+cxZ1I5sg/evgWBdLd7fWWGRb3
4mwR5lkRPMMBsWHCUccfpnvtAzpmnU3aRbbl3HlILBJzMrDmBY141iP6LTZfICC+ItKrtdHYR3jy
9XSn+e3yhpoF5laNKD8OY311binReJRtWMYVo/TUvE89gVVCnrW3y9QCWXt1mr9lfLP8W8TwTv+k
7f6P0wodwoAI4c6HYU4SXtJfq0KkD/6endlCUhgSrGsPlFcw6qIWHzcUAYuSTE6c6YgGELxBz4xO
cR4XtKo2Zju6Aepq5CgDjO6N4Y28ji2T0t5ID7qiHuIGuHCJxOuZhzgD4xzhfENLt6kgrm0ZyxjM
zauKf9rBfCl4Wud5ps8fr1JE5wXNM8Gb1Ujl5YaYDs0T7PKAYCyvLRgBV3+kIqEhJS/asuxV35Jw
5gMtI++d9c7fxEkvNuf3kl/XidNVqAuWYeDclF01Lz900l6ajGMfOJvAa7cjZ/pkGtYVkXIRkJcM
/SH93Zaa2rd4mXF08pi5vKsdER2Q3QGtuvipuKbVmp+NSPyBG9XaDOJQx1zd8QPvsuyWvQeq2/gz
JRRWv/EUPdGE0b6jzdXSeV4MbZvQdx4NyhQ6LXRytdjZKtqK4GLm0kaThp8iWnauYnZTYQ/Ol+ii
GnQOrBPSd+y69NFEU1rn8CcWXOwyuLPZPzg6r3K66SVdwZnazeFQkbkYcEv3jywytpa/CFKwV+bH
GA/PbCaTdg6qb9kwKw7FQ+X9pFRv/UuglY8AU59/FwUKO7l+Dl16g1LdrV4bQgQYXjHCSfJPHzkK
22vsbao22A7Jf0niA/kFqIQQ08veIr6aUNGiANtjPsqpn92OJGKuAhrKBCZChXPtQjoG7yJ0N7O+
0+RnUsQLzH/xKf0rmFQ2q8mwUuV2GZ7aMj6ByP4T919l322pT9bqFz3/xxSG0/zpY2bxACRwrpH2
mzznAdcuDtyL62Uv+uTt+xrMMl7vzsOXQrcgIaEp8Zj9R8OThy4lzlyB6NM1xYJHG7IHL0K+QkzB
BYN4LuuXSvueZ3cltBIByhrEXcXACznQHQSsOQLgThx9NQBkDQLvLFnfOHNpjT7J95JrOxtgRljM
bCPeRTH7asjxfunB6+Bm9G9xWT1lGEPArITjl7R2Gu+J5Ui6pRLZyNm6BziPGY4Nmy0xCIN1NKyJ
4X5YKFw5mpYmxi1eLiKvJJav0onxJdgtxeWw3DVBxFMKGva0kZNjQV+GcrHH6RkRkyM7hF3gQ1Cc
l9vVYqCjqz5mUuA05lwTm27nI8eJr5ED2LQHd0yAuTAUhBYDxs3pDuQd7YRAUBfMdPn2GuxFVs8O
B88iXWm+dgRLFBpAy8SBoQ0EFeV38KwwofKoJoiCmG2tjNY+5OV4NjgLjAtRS3q0K5V6d3gx5bJr
WriCnia+fEbbn0NMJkvX7wdr3jTMDFSl7p1vPYRJL+FIfVs8WTjA6CXELdoBYRWTI2BcrcB4YFml
iJCb4jrTmnWYJLKHwU1fLemFZtpT3O51Fl0pSsvmJxhWmr9suBtVnJ+zoVjNAXKJmYQYB36R/iS/
wtyhcOZEJehhHYg+sOXeb9YhE1im5raCpM4pC31K+nuU/5C71mnZJksbXj3IAB+Gf6nmd5fTyRix
5qs19e7ofkPNqFKTvBpEKd9883gJSZ2iIcfzIysYS5CvX7moDpbV0GO60Hg72vCkMLSGdTG4GJAu
5T/SRyDv8RggEOqchYIRe262BUj64Kbfs7vzGQvI42aFW7z9kc/5/cZsgE2M93lmjopUpAwJgavZ
EF6z5pvuFw9TxdBSI61+kND192ZCf8eEiXWSJKiOarwzEDahWbMoRAeyCypQV2iS2u9lNnYlQl7g
ltQhSTetrLB/HIDrIRPYTf0HufAEMQSvrapvhD8rjIhKkh24RKEZMxCek33AQNjunFvj6RdF33ZG
ITU5Z8lxr5hMO9lbhV1e8Z2D/NrzuyYJWVzVX4PjZuSGKzNw1pVBfi/TQS/kEYrJHYl2IVHCsqJM
rrGnhuQFe2jd9MirRDco2pp+vkvpS6UNUnNm1Zzaa1t9OiYePfjQWvkeYietB0LZrS0pYNsm3MrX
ccOPCIAbhRDTR2vV9chyLJ7SHpcWxACOL/KSxjx3Ay5La9xLTjqflrK3f9FRsQfkislvgk06eX/I
EcGW9jiamBpcD+kRgxaiRhSPBW+q7h8txho6flmipjEIJZckoKWOTIDNlv2Mg9pkVruhODsN4AKl
HdJG3wvzmTiXlR21CUNTJIX0DCOKaTo4zS02D3Mcs01qa0qTlOZCW6MS6O4pLC1p53icFJCDMn8h
posaSl6dRXdfvK5GJNdw4H2xovY77pKXYCxuCrAOEMBsZHqH1MQ2/rAELkO+TgmQc82ZVZhEVZ71
LmzW8tVhkq1QuxwXaOwx1tbGIm3VJSUA5NQSYSwyoHTEH4xcYJNIBZkw29ejLyksdASF81j/fjup
sE1/2IaL/+gaiWxDGk4XY+sCMeGB92iZ6zCdchXRJO9oRuDeya9acJ/QP0US9GiR56efuB/juS/h
0ZbO3uMKFNb7bLFko1/KrA4AeflGyzVa9hYjAdEnWXqG3VB7GlJWBCpp3aMUi7WjqaojwOQUBjpf
P9oLN3ic6z3Q952t73lCOJYP5scgqXRP07P8CkwKeX+owx8MUGNWPHBseU8X5xxr5c5mBUSmVrA9
ejWCMzWgfCO6QinYFzOLtEXU6KLV+cPAAlWE19L9L3Z+ZGXU6/FRSgLPbTazn2+0AKg5oBaddQR9
ZD028BpDFpIfhxsy6xTgSNRPsf8XTkDJPConm4Yn3fkWiVFoExGpFds4aVbMK79rnLMxqwfaiL2s
IvKt6L6yMykDEWrAtu+1l8nYj1m2MTT6xi6/4cTZNX7WHQrTEaoPRYdZM6iw33IEPpnxjlkXG+Rs
PgEzxpG/MCg/deo01RU/4CF0JxH6pYBeGoDEHNzvrthqRJL0kouQ71WJvhVxBo1uhICUhczkbXpY
GDaV8+bQ6VN1s7Y6bgfhTJSuJax1fTv41xExZhGMeOWRVUL+13fKa5hJnlmx7eDOjO/aad6x5tg9
AO4aIzr01J3NdGdP4X7KQbOJ20+PjgAT0WwgD8c21gLm7rjkTYUwB3NWl1ZQ+iJtVRYLuh8QaDzX
zdvUx3/+eZlaObkNSGtrOUAmOFsGTrCt0IGIUKgRn0B8pwHftsnRwnBkhvEOLi0CmledvK+F0Jp9
mJtPJp9A4k4+U7VWvw0Zqb0Q/zB5cPy/CS88HTuwJhisSQyWG28Y8G8L9YR4Jkiif1YanvR53vLM
W8ChFnfA4877Y4YHQtI5T5LUNm4FL2tSFwQU3yUqy9R4lxeJVCJNbFW4EJOWF7vnEiPoieDmNA1M
AQ4idKdYuxQlQpjpxwFtotVGO48OUBsxFfZpb8ndsVjCUstcZ+F7HeEGqsiKBnYpd1Z19Z6JXewh
QtWZN+gOOM6eKG2NYFo2yLi9KE+cif9xNzVMYyHDMPorhAXRUG7vPREDBc33nIrPj4k/THhPiBhZ
JTAW68BbleF47xXwevfUQefjHFGPKaUw1SaA2jC69ghV2HRjbnxlub+PP8+BnOTk4ZhJpiE7czEh
VOUJp6c9s7pHK52ZpdGbKi+qfJongdXjE53jCc5hxdyhpvTyAdtKGnv4xbEUzQ8zD7yxxnzOWM46
cO1qKVDm2A+d0v7JFmQz3vGZMdYOJhX102iCnJi+l15fOf7OpbcbQOmLaX+XDIdqdsrC4lWK6EM3
jw5Q/7yGpRJyppCzIb7+mUlUzUSE6C09rHcsNY+tfHYtS95Dw9JlIB+JWBvsMt4HNLbZ8G1iYT7L
GZ8ukFqEPNN8Hglf54xewkiufkjHyGZ7n1s/k4/4gwyw2XYgj2Pohnkt53yDrrw0O3uPxkk17zX8
kzoqf9ffZjUwV8/F2ozYj+6Vpq2soZJDtx4Cua/vJoEkanmXikpO0C2MMYYQ3RCsfDpeQv5rLJte
zbtiTLiE4T5uT7F5Hmp1lNGpqOVsssiDgwGBStRIVhJvqelqgjsUmQ/ayWbsmXSXJATN1K4s1//D
r6CRp8r89pYirI9hIlg/LcSIQUg5NmGd8myA3DDOFv0Raf/NGXAZvEQUS10ilSOiWv55CQAUzY6o
HOmsrCVKNebkZXnLStRqAwMNk8M7ganrBM0hHUvT7JAFVfi/qR+dg5PuXaBYDBnphz8ljQ23agV5
MaQck6LRfe+SZF3Nv6EBSH1ALc9METceFH+kci2DUHhXutrRtJ5vQ/mKF7eb9gOHkXhjQhLx+x2B
Bv3yGfdPRr6bASWpHV0vz96jBXCdI381bQ41avyYzsCtTAB+kAxGhMsrhLgsxCT+VA9r8kg5QlqM
8HLynXEIPGW43LunWYOTfwzx9c5nSn2Cq9r2NL8g3OAATn+CMqQNXxtA6TO34kDDx562dSFyq7ph
W77Q3E2aeyHbQvDMzJEPGQBlYImod2J/nzch7lMe+HmFmMGuMYKdKnURSEX1b8hwn+6dDoLHqQuP
ur3l/5txw8mSOV5o7XtPJKeBc9apCB59++ISXNOfc+psawO+wOYBazm5mn9zC27ggQNDoK0bFO79
OneOjUsowIFfUNslODoZeU5gSxJUHjYReoHq2IZH97WbgRKa7slv2511dFlfF7rlIToOxaQlRq3N
hFpVj33MnKDZxP46LQ/EnvwJvfFZloYGqwdbgrTKWGYDxF1uc0uRZgWhzXHtV1Qct5z6plPOnm6E
QJBkCCaRrvZylWiMzrwqnPS9jUAyPjnGPU3PMa+0Ab0gIsFNSSGX9kczuY5ZgWSpOPlevpr+mkQl
mBqs2nOTjzK/E6EoR916VH90tp96ybfykCeeCzC43uXTizW8mwVq7cj9WJz43DJub0g+tugh8Mbq
ZbQW8rVLxSyB5XOTrrWi+Fe5LBjM3GPbP6iIcyzk/SjOthl/ZKr2ZIl6zwDY0j2nfNxMWlBMJeoV
4SaDZZ+TRp3PbDmVDU4xQWFHrRRSNTudsx1Q9eA7Etg28hCRGtgYhMbaekt7QhRZBVOs8bJcpMwX
WS8F2N9E26FkZsxReYFvZXGSaDXCGfgcz2T6Kg1pky2fO80PCt8OZFxHEJ/PoDtKbjFBWxMNKBsN
5Qg7RGKTwhzqrCk5HwPowXvGxC1ViLMYq0oWl32iNDXoYtAS0xCBONhidTS5qfuUmGo90KJlMHip
jL+kaTJwYBLH8MrQcyw/aLF5CUS75BlfQm61cAdbLL4idW6zT75RBnRMVhc/yo6+Pm0CnMY0XeSZ
EYHMUDbew9F150PQl2sjnf5zW29f6THU5+nV9LWVyUVoe2ePUAwpuHI+KYK3dXdbNPVHa24u10YU
0CH3RZX1sRE9esK8z/gvnfcZthpSh2lWUL8NzKdHeKU+oQiTzWOP/9F7tgGoIhKRhGwrpgOBO8Hj
81rwZ1m5//04yIKZ1ZPLov2ReXZYv+US12XcKjSyCHohtOtwmQSFl6Y/o5dsYiYxGUDIu6zJJS+P
p2PnpTOAmKoN6MIwL7Bwq6eVeUECP9KaYlJtkQwtUch6e/UJg1ch78l8pxXjEs8zfriEGC4BhUd/
C7BvMExbaCYAozbDahNqEK0w29Dp1h2P1Q5CYWSjzKr29aztA961zDa+YrQnDAXk5rum8+bbybNR
IDbm1/rVfXn/ydfjsNZU94hWQUOR47cJcV0zKjzrP7TAata/0C5GfYfPlnmRILIzNNaip/KIZzWH
d5G5kVTaeAjPeKxKOiox+7wN88big1q6YWP6DCaOkz8xEw6DmumqyG+fPzNTWjJIn6bxM8dNatvA
jcriEAwQDHD2oZ8if8Dit7Z5jehIaClVIltkwUCmnNRvKqOo6R1hH0/ZTVP1ukAIlNjxgZntMN+Q
aq4TtnazaQ5B1BxixAW1i/ei4KQRfNDKUUhxFocONdUkcSF4TxOUW2x+C7s0A6t6/GvOn2BEwwKi
En02Eda5THnGX7KdsS57ksvHvzIyHRCH6Ap8k/bk+emx5WsWy61hrsWmjkY/wfJ5sZkYSpPJyZgW
0v4eSdtqgSSF1qOZPLchqmAyhWiFV0r/yRnw20W1RhxxrEg36MPxkZdFdNOsvFk6Pv9ef9/E9Ygi
uvdfGL72NV0ijPfaYsHYLAFoOBdCiP5UCDgo2Z0JRIPdeK8aZ9YakFpdH1v0qwSuNP78JYFNSids
SoHByGsgOvoimlOoI7SxGS4eMV94QAw4V8/efQ7yrRcuO9pnX1pbvhgs2gJtLem8SPXuvIRtgN3r
p+lex947o2x4cPO/JhZ/syWQbpl3euXylL5KvJ9LyTPMyToEEYTxD1mYiFU5y4kSXS6RxZI7jgzR
yukNfqT0wnXtxBlDkub/2qr/lgF+AMzfU4w+0ZFLKRTjiEKMfrEl3heUhpE1KFRcNBIbr1G7APNM
g3KJSq+EpBZUMfsMlDvX33Bo5OwdyMpTnmUjMpAQyrpaUWCS2tEv6X2hcWL7cNKgMcQOf6abGBr2
KsOmw5xmoPyPeZ9LkH9G3OyUw4B1PvkmgoUB2++8r3VjawcesqEv81ftcFhwTe9FkbX4bKtp6QDE
j95zz9+IwHUA/NktTBvS6idGy62sc1/gCRy+ZfdzeDirzqIHo6800A40lcc8fGl5Q80EKeCwN8Z2
rSOb6Ke9RHKZHLh0UcfEBHMoGlxiUFH6W48Qlhky947SiVDimNW05dP4XxpM29ZsTu6wbPsYzYph
kLGILZOs5zwO37r8u16alVEvu9mk9Wwb3StVFidJ2Of45V1pwLPtaRnSrJHjKPsa1ZnIakJK9Eh6
9W7/x4V5skgv5IYlRW6kxoWyvngesxoqr09nSiZFPoBhLjJ7M13cb4v99xdNqfLjwtPW0Fhye1hN
aFr6+FAyspMH1M20Y+whf9cr+zqN7r1W83UKyKbLPuSBVkRM4P/hU09yqmap02fAQUO1ncN7VSNV
Y/UtRMX/p/PbzSjbL8+Gb5IoP2EQhlM95jfdPctAoPtJWLtExpK3WIhpBxF84078+A+PgvUvNqot
fzWeJwb/sC1M5EUeQnFEYDRbfosvNow4dlB9J48BodBt/zVoz8G9yzcN/sCadQJuwJR7ZJAB9KY0
T5m6RhyBtBTbMcmv065IMEGy3o2l9jil1WocdsELKGk0ZuHtd4gXPLFokziL9tytz7MpDL1y7/rR
qXERFMwunlL3MI/dj1fo2Xr0Aj7FV2tL7xmAkcIyefMXzcqVP/UvXLIZOXRm5qsqhe2gxU82TbfO
+49hz9BlT3LFGfTPDtk6XHh98Rg3ogylCvc5VLPd5i3ZDr3jbDtveIzqt7g/J8hfWjO8GKjwqe9N
WDU1kRsD1UkTkblSMsj1V33xsbgez76HJpbW5oZn/lT/5lxg3gFoG8UXfUT+VBwiB44J9wjdtMwz
cqpWzqbLOcRY4HD+7bVvb/rrNMYqbE8SPab3QFos96HAvmkSt7I1uB3oSs3pp7TKVdNB2pivHMcA
L8L76bVXXuwW0TwCT2NpgJ8S1FJmzy3ED6O9GnZA1MVfI7unw3PG+99QF0jBJFoZogb/9YZB3LrG
bbvodPL0EoyC3Z+YxYl/RKfJbaMDch/1wP5kg9IYLvqyUcFQtSJRgUjiKEdKyXny6/2MmtVDFZlT
+lBL62yoKkhPaO4qZhP43Fx6T15zleFIZsFxn28sARyZXDQVPAqPfpC+01uWQDkzJzSdUb4sz3rO
cJlOqPE1L/XBjA0S057LpYQxSh1QQP8gtAkvdXd0jenUYBIVBVaLona4mVz1CcdG0AKoRstEy9Og
C8LcywfiJB6a2vhLgSS/wnjLAZ5wGGZhbghCo0T1q/8qiZxB+mRfnBqEavRf7ZY4RdCFosKZv2Uu
YXEiXehhpv70CKf7VGsLorB8pRf/kYBMl53Cq24+M2O+Sv1r++muRiKiSg19H1YUmtDVgJaKrXSk
xrScGKSEE/4jquFriX+qZPpVUabDPaZJ1IzpzSgOGiwhWk+xorORf+gDWIKADKR6XMm9jOr6Ei5Y
vauEvcY1BxZgsi9TWJNTV8OSwea4ODuthFVgGtXOnuLnzque6DqzH4luWwKeHHoSRkfpkiIc1hPq
ONnNzDDalD1QEU5UnVOgOFz+lNNERAvktb4vfgaHI6LvPft0QtxqRFXlDc1x6gmXBHBlFOueEieb
oZ4EmB21i8/5B7+GFJCGjvEm7jmVG4d8LA6VGR+Y+kGQNPwXxKX7WIFnXcK1RzSb9NickLifLkiv
TZJQRslyP+L5G/DktXD+G0XguOvfUbZcRyh4mgIG1PTdq0yG4jG5Fa3+o3klstDpS83+Lo0GopEV
8Ti2fqDt/Qn+nQAIOk21OaKx5hvnCqE682sLywzZg1SuuXi2eeQyEDrLtO8rxWY8UHPZx8HxKOjZ
ffC0yEQ7zjv4Chwli+Ez6RBGduU6dZOLkK97dzpGQv4hfdoGSFDQaLev4RgcZPdeuNRlb5PKEHyI
cgZlCSd30ZxFtXEK3zQcWxoVAwFfiPFsqPBF8R0NZz/vHy38lChttMp41JgRjom+y8fs3NACqSWc
PPZFVlU6jExGaDay6uEoN8KzVFssIP1APAnDJB6IkV5YQ23gUZ+ZOupH/y8OebjlDKn146/WClP2
srRnKxTfaXFoU7qZGpa2kG5U3cZQREpgYyS/vSxeuaoMyD7l0FsPA+fWmuP2NJibeK7/yz3jua+0
rZvD0sD9jqsJt+Kwra1+bUKkbPmSElalZyiO8vFcKoGrImgIpGUwWbgyXxyCsOS9jBD4qC7j2Xmd
0BXzirt9I6V6VD17ERQa1sSpemo1VplaewxYjoj5dZ1l3w4HfKgNeXtFknxllrbDCh9Ew3UmiXC2
deRQibt1C/M+UBePxmvRj7scSbHOqcHmrEuWGdPhARLm7OBYBiNBZwFXy0xbvkIvrE2X6rEzn4MQ
1hflxzLSXMD2N13Dla3s66CsxxpULQuuxCSKTErKvhGCjA7ljRVj6qtdD7JUwhUHfMquiwRH99HB
dumtjaGFyACQjcwKyfwebw2I8thDSIt5ldDcMQUMbYwZWFPIMXgTyig6WShD7Op5Dqx31nz2uoEz
qczqK2+h/eAAvnL2lNQwVavrmNCxaT+ZC+FZIC4mJrJA3DiUWC2ugWQG3joCq2JgioV//KDP6pg+
afIpHj8YwoxCSCypsg3JDBY2c/ENJYyBJHyQXE4pkKLmrANf5E9i5LWCs2JV0Ok71hLWE/Hd11PF
r7S3gaqIBcZJ74zyuYkJ6IqxWs+OhvrmiplVijgjBr+UPkhPJUveRLcUYl+oAiqx0v2Na4lG3Gzl
2aerSUNUeXTZsn4tqo+Zvce7lChWKwhtEhhaU3lJ1G3KSXXpRuTL30G9l35AB6bDdi9ZhMNEf8gG
MKQa7P97i4AW7sgwHzeGm6wy68PlHrXdq5lgtPY3Hj2fgoaMD9RcFFh10Dwb7YNS/0fSee1GjxxR
+IkINFOTvNVkTZBmlHVDKPxiTs3Mp/fXa8CwvQuFEdmh6tQJ38RDwGqfhzfNT1163HSPE6CDr8Qx
ry1UaXyGIjSgzwVHN65eBcJK9KIhmHw7bWNtZAVPjqcqafaynu6yOU3ZdeLOdAKIvSHuw5omqmka
TJ/KtV4t/4mp0CDoZNqCtyzQoLh+yTHabB0FGSqX68KzgRzBzF4G81PBKCT5brVAAzZb6JqMJi1J
eC2Dh2a+2tbLjMBznpgjdcMXqRT4TP9TmOskw2cYlvuARt11XrRqLYgeJDzHxqFqdFElBQ0Z2YVK
qUIiONkH4txPdLZ6AKRlSWwTRq/6rSxw4yzgN5X55LWiRbUnSCqtTjo4uzwyGnOK7YhSw9DlTXkF
JjQbxv08isAnKIDGquEq7I58hFiUd6P/ouYrCeqeNd7BoCqyap2jlW3P0HNxRPwBBFzrJ0e+8b0V
/6AHXLsRvor8ME3NazFD9bDntoJb6Psb6wd5/P1kwEoDBf2PSCmTd1tzevgz/yPzI+e1q3lvR3jK
suOBVnkecLpMeCcIedOvagRiBl9LXVQHuBJST8z2S30WutxFqowpvuRKn/aCrVTXLbb/hEZQOOfB
rgfUNzTzQ30XyrvWRroeIMbPcmEEl+51LJEmHJVhTRcp9sy8ucFKLAQICsnxW07+Fq3Po7l1u02x
4KzxHDe7xtuYdEfzANav9pGTHXCYMENd2vJK8vkQI/Rvp+G3C62TA7PeWJJTLYJTyFyxMiXOaueM
9yjpcqe2v+WYblJJxO1TUhQnAWeXwEddCIdN8m2jF+wZAmpNlGDCbDOw09odl4G070CpJhOyDExu
OcYdIxzicTwHjX2yJK+5cNaZDnI8tqMPqJQetcTB8P3vrlHco8hMFPScItjLRoKbU8lzhutUY+3v
QQPPHAkGmw9QK3IUJAuGNy5Kc7Dgytcrsh+mW1iQzxjUBwmthD1XuctHvHibri73mRjeRu6KuIaq
mwZ4RppHeswNd1MpvvUiHDnL2eu2+u7h/ap/MygFoLJ9MEDIOUNDlFOEkYAPtkW/7Tlmi5C63Zym
SzuBBrl4ObHJNYWqAiw9OLD7WmHsOybrg0Dl68nPuuC3x9dxugbI0Iq0PqP4UBHQcv7rJ2QMUVL1
Vbe10xGzmIUUeR6z7Df1gNqWMigHr6jEb4PxFakZQYmxaF6cWfw0dFcfjoY+VwfkFh6ps4j0tSah
M4gawffNtp2H1ANIGp41/ipzeWwk4ZSYeg1hurFSvgy5HOk57Gj+Xo2paSViNmzNhOxemFsViqia
9Dlb+xxBmbIAyFtsrDJYuQNUQae/abKpvvMjHCkJpJzLYTXa4XEqS0R2kgkYrQPAi36HIWe4ntoO
3QxBCnxHoB0aKNPth6BHC2geemX/Rb5az2Gy992M3A1FuijYJGMBXAUKJMGVp9ZKqXPPr9dS7hj9
VTX90/SCmCliZQ9rl2NtUjg1D0em9ACRbXPAX6Z0tiYYJxkzbnPUeGCKqh20EU4G008F/3mCA7r0
jNIztBD51rOfCw/4pULdRtUmRnZAgj3Pgp9DcfMi69GjyJjSJ8wsNqJsnmBdwUngROKK0WWIXtU1
GQxV0qyH+Wya5dYFCOLX67GXri2xLcfKcz0bq0bFLzX2ka7OwyU/I8GLP3Latf6gPVXyTPuqSadw
GQ9D/4gLIfFEaFwgrCF5MEu163M84kO4d3OWbubpLcQmh2cHqTSV5edk0beA1UGtWKUwC5Ye9oNv
nQYVXQdK51GYW2uE1IWxTc5yEfiq+H5nrVXjrkaETWndEfzNkB/smj4SMRKuvQSs+DpkCMRldDFI
1ygQYTxDdrbgK6K53MXKwwlJMNwnRiWsHh08pM14i+YRGAlzaKuHDDoOJwvTFi/D+Qn+bJmRGuSx
85UxflT2uE1T5pyfcw9dpb8oFALgGih7oW/2YIHRdNE4Dm1n2dY/gw8tMs6Nr8wfD3rXRDBWBmyQ
K79/CTxrG8QYbvfnZJAPM4TKsCRyw91CI71YBCiL5n2BsUBNQvWh4nRv1NU+g60LApJsg+StEP2+
AohuoUIkFKAu/LYkcLRLWmvgMcrZx6ENXcCyi6PAipTeQ/SPmPGmR461sXu3SCyMmpVeIUH2M/Vr
spFPE3VxEVv70EBdlCTPYdDuYR/dOz06OwzFy47gANva2ujJbA9aRc6oKoLvzogSo6TCRZqtxZRG
yQZLf6Dn6OqLCWtXVOcAjyRNcJ4j+KRs2+nPil4wf1HWrmixwqwrhiUYi/GodSvF1d3J/GDDD3Z1
OMPyT6+QGASi5qSvnMPQuYAfNqQbecqbk5f/cH6ijdS/Q7McWN5pfzETd4+rhwot3WFTKDwP42MH
x61mP+gSNmF27efTQZeMoeuiq/SsU2fV52honvK84yYrwTrxpTTT9eMirk1PKGV1ddhEcKHj4TPK
nnNz+pEVjBS8nNUb2FIEg1Tk9hMxVSyyoc1fGvZgCSfAxm0WTgQGohn+lYBH9CuysB4X1W+UMl/C
Ek0gsm0I8oiQ/NhZG82yn8drpFllHAyu/V4tEt6dd52xi8UwgdkXcM2pTW89YWsmxgaYsmrEcJjs
TeEQNCY/nPIxJOZ0ZhLveOfBZrGxbhqgcnsZMeUz1z2ZA1Y7POszuQAT7cU3JDnkV3+/Qdi+1xNC
1BDwDWMvxmJU6Is1vCAtufDnOlCD6rrZt+mL3cXvjYS6yITKuk4OHvlJdO9wgiggXANGY+UGj0DS
kJ1Aoul2gGe4bZfG/YRDh/te3BePeltqqFV2w0fq4FvFk0XXauNdIkDs6bbUMuwyKS49uIhpCiiH
WxzU7LTeFfIbXfAdbV9M4wD7AelcOgm44ABf9yhZ/n/YyprFDviExwwNN6VxSK+eOOsSI5oWKNbD
ZIAjF3F3ddMKTz+CN9eANMWYkOiTrIYns3TaP9XH7HzC4yc5qrA/5hDH9OVG/Sk44Oom2Nbhr23u
xhqdE5NTIV9KcQ1994DS4VnMw46uuygrZjXvIOQBoHUWeA8AfGhxzxbubm0o3pZIUsES0Ni8jb5D
2LG/1nHajvI3XuUcY5cBCWzI8RyiVr9Lh6feh33t3qBViFbfrfq605siyXDq+M3IAbERe+gzklHT
/zvAdIFghzOkMXxkzhcjEP0gw/RVLYSb0taTBWeWsG879ILYhoZIhX3V7GDYUPli7UFtObFF9JBJ
4Fail5eG/mFR4ZdjwD6EZ2K/wTyCS/Aa0gAIr3qm9NZUHDMaSOfYxyo41Hicg1lHDDuLZquLgHqB
t0Pz3eC4lAtis7nOR4GBKgPdhBxaWeJIWd1GJ1nPran9RmiI3KDZqQjvSh/cKW0lVjf2Wde+DSvY
w2bE4Sfz27UipIQLqstSrIN0tYbDg6bV/hretF+QZMZptdGM0AIgtW73QWgdzMUgIoPaIFxuruPs
G89401dhBqNJt+c5MURqPIYKtC3Gk4+JcR2sx3xaWSbU4PybMpIF/x/Gb34uvdxrPWvS58iIotec
fEAt0uTS44UH1Jjg2lVXrF2DCRLruuCcdbEvUAmRDe2pr36yGTheH5BeN636trhw0kN7i1El6uJZ
f0bSwk+K2kmfIwobTZqZth1ooQ2GgNT9gGC6wQ0gLf13+Bb4g3RgOplJgwB1VB/BlUu6AW8OEZXg
/BQlVANAUJs7ohHEiuX0BwYexq8Tn523jaffXzyQ3MHvTWwIiHJaEQSI5IxIIMjhreHeS6ZsObyl
QNKXReZnZGNtA/9NbzNPQaKZLgYGnFVEUqWe3TRfji8ukfycy/Go7+Fy9lA3a7EKg9OZ8ItiV+tj
xiIvovzsaE05pVKEnWYybSgHQa5p8HS50b7YHlJ1QBJ9IwxE4bEiGhjCmpESIq7UILjPZPp+oKJX
dBtocHfMv9yJweQFen1AfGvgwcekCM9yorn9PfWOntV1qjvixgBtrGnHVxxJrPnNmp6jsH9yXHIr
uuLR64IjJnXh26iNVAAcUhuCrc/WUESqAdW86Eu5yYgqJRQUV8mWzpi53jOgewODT9uQ6el+JI7c
s3ofob6r7PROed62lS6RI9OKH7MxrPBahM6dHxMGE2N0wDdGkKEzOMBBG5AkALvS9U+AiFyb3Ujv
MMobf33KhSbrPwsuoVgIjfB3erCUgnKZuaJOxTwegKrHPSgPQZs8Y6WF6TXKPKqhhdI53Mvxovtf
lAIVQezZswVruuOHzN1b15zwRh/xVJtetaWbAmcJINiE6sdObmSMeZDWW/jVBQkv+NIFtzF8JUdu
nbJRNGHTHI1zOZGap1tHpowhE4OKfL0cW4yAOeZQe7qr2S6AM0mVvzv8zaUVXLQmx2Z8rI/+VlQ3
wg+53JyD3hZRLo58xBz8PEYMNeJpYHHFqIqhET2gDG9uzsU14wAidiYjpTurtJ7MLNr2RYVbYXzR
VHAfWhrNIcID3l/7rO97M0DDWo/bSQ7nMla70jReWnDlkSQkK4YQd9UrVhiMTtGgDQPR7/xefaro
UjmcpnuLsSxEp6uuctAC6ZXNZb6bs4l097esJuNcR1yT2BHWN2NynrKFrEQouD6sh2hWL9owZ/Rh
2/GdwiUrG0IUOsd4yZ9d8LjRlRjDp7j7ovkHjDUxiKP3jxSThjaeCfnLrrmyTwRJiKA72/bs3/Wx
WCsLvBoVNlxj3RnCQV2U3CpczfWbXzKe5PCp6xLLLrXHEboOrf3RSzgrvtnfabsLlmmL6xM6mAgZ
dwumo+9nfTprmn0y5Tr0A9IrGw4GKHlJlGwL1JCsOjl+iVDbObEdtTJQY3hA+yuXKUhd/w3is0nd
c27WVNkfEMw1qqFQalIg0KWMK5vmMR2/Qqjd8HcjHFq6b7vFcu1Pav0XlJ1S8wDxRSlgnGqbx4xs
B9Q0aBB68H8XtFYlbK7lQKg1yGMyMOHwiucBNEWo+GGp3ywD7gGKXN0PuSJ/Yl/FpokomJqRXkXj
nj5PJEe2Rxx7MVqbpgw2dvSujKdUq5wo6vO42HXEc/hP3fJmpKfUPokkpESgCmS2hOfHutQqocU8
m5hFkC9soLT2K/bzri/K315EeJcsUEttv/6ZcyaKsffeY05I7c629O+akH3ZlePaCInJ8GDujMq4
eLOW52FxhFnVyKWZZI9wQx9bgohV5XANWyixHER5A1OVmDOswSaU2qC7ef6wiRLcI+D8OgzkGu8p
Z7RpLqj7OCZgHz6PicT+aoE+eW7BLVv/EY3ImhoCx4vbbIoPh3SmEEerhPNFryzm9voLffg6UFf4
X1zxfLrTPMXTCB8Hj1EON6ScP/RA32zsO22x6YWHjvDokExfrqmoZUrKyxmo/nyKU2swGJm+2jOq
VkbtGaNeiYsU78ymGfGVeY1oqMNJrw5AmAC9s5tuJxQlKX+osRydHsY4cGXBoTETk+wSkNuIA7zm
TZeMrwFcrrLAuPsNNihqpxS/AsZViCTkQfa40UPFBdHRpHaVpax+kXzkbU8QHL5ngPyrnLPMa8Qe
y4OV1pszWFnVhvsRc2YnnN1WSXCLP25gxqO5y+ErEPBEf1tZJ7uq9qJuf2U6HiwIT4pJZlD+FSBT
Te+uUxWfY9++gDazdVvrVcbxw4xOz63jT46IAxQmfRzFqbgkj8lAuBjzhmHTITdkQ5sOeVyU6nP8
1ZjeNY6qfUO3Ba8Tz/OabrLPfC7biiiI9v0/94Lh3c3hNAzkD7SCNO5eosV717WtLuQDZ2M356E1
LyPtS+n/szj9Y1Y3E6sNOht5+Q8iCaaVmTAFh+MApsdDtZRCUncHfODZrzXYbQ7XCGULcvAVXlJ9
YBDYMN2Npc+kPnyX5dtC8WWj65UY2sIYa/IQbN8BwDUHuMzGNqw50MZri0luUt0YjFJqRF+iZaZh
V83VjUmeVbtwxlLoyIC+CKaD6ZOHzlmc0LamyAp6VD/kavW7Yt7ZLgvIFDtrbl/9anDIdGYA0Sg2
DK0iVi6IhKpq3BcDPJsEKt6yvBZIXLX0S79hDZbDJ12Mj8JNXzIfYjlsfF29BNGjhAjX/A3RBYI2
1hdkw06ErzjoIFxSYKMWHl1+0xCTdQO6SIV8W2b4/15+G62RsTromNjrT971w2NBXGnfKLJK7NOI
XdBYLs8zpTqUlTdv3LbD/NAYiEp9nPxQmkb5vm7nd3+Ra9NqthJ403X+xdhLtq8NifFu9aD3a1mh
6+QINXCFs+biYMpmO3OBejAe2ZxjHO7b5rGfByAXb6drlC6xTjNOZSEJxB6DIOVTQsLNCDoe0EKd
md96TGW8EP2k8RRBoJ6Cw0B6JSnre/6v0RLwToaVD3/jZHKH1OSI9uYnl0xJJnApMHyuOUiYE6Io
mDBmlBgFzGA6MzLirHqrhp/WhPFK4D07fW7iz7H5M9rxBkGVQeIKPj98FagxDaHsWCPzQ2dSQbg8
o34TD1gNyHQXUlvSCf3mvfwJ0z8fdbzo6ssSQ5YMSH4JvT+7w/6xDdAi2h5yUcBUEb+XJcHJk0fG
0YuLh+IQZxetH0p5oQlDmwGk3Do7HP0BD3QC+g6ZbeXDtKuLGjfqh9ozcHLqZpoboDz6G4S1eEjd
liJieOoFFGus2JJLt1/8o521X240PgAn7jiJ+wGkRKYPMJE4IDFiY/IiTwH2QxSVlD4QRanhlVm+
x+5BQptxAvGAVetJi1WNVqFwpFDvOwzdvfS96uKtH4Bpql8x4423uAMHhlN8MfSUAyBAU83nOA7u
e6gPaAyFOz0lNTQP5a3ben7vRHjDq5REI7oCUoWnh5jhyMz8IIRevDCdr5f8PNnzVtXxu7C4/tO/
KW9RXMOnQC34XmOIlzIxTznTZFmdToz07+shv0VS/qRoVioTMUPo+bd+rh7mUdtKPMRJGa7ixnnq
XYvqD2J2bj1VjFjagjK8Zmm1BH+U8p+W4WXcdB5k2Dpr3oSku66KeRMXb+Fc7jQZCDwbPmJG6L06
oBBCraJ+5g7/LyIXTKRDOFBnbvqsrUtqe95VuMxHuK006XjT6hXXmomShvsGdlqP9FtVcSAqi8Wg
ddOqJEYXsEB5tJc4KTHXBUnI4cp5NtxV2i5ZhEcxuOsm+hqmH53Innvv/GeS8jYX2jZhvpdquFFw
0sr47yasTdPECRWXehQ9QJwJE/cZlbgNHxzAlID5fjMsPpUC8akGAaSRXE1De0z9Y92F59rGHQ5D
NpuxlMCRPMVFcSjyv4Znqc3keiZJI7QEGszw2y3or7Ce8rN5IxpcOgtiDDPi2jPrQbaYvI6mvy9x
imvo7lzqYUUWih2VKzOKXsu8OFoOAap0igOR9rjCxzOZxqbcZqKlMMu+J8QcDCkIeTZSgfFkFJ2c
2tgvNjFbJsPMJKdZNy7VGNCsr+MFizDtrJRPm85z7tWgPiliIPLEay+xHuzc+nPIr0CnuFUUgvrr
/vPHk91BR8h7GQUjlg+dgj9C5hR87qq0mCnCN6LGdnrJCWGhtJIOI71gj6X9qpWUqzyFsYNuVdZX
s1/OYTNtlxlTEwIrPCZ5tN0tdQIZTKl7rT6a0n31ZnPvtc2zpmtaRfDPR5prNo+CI8EcPuOsuw0D
mV3C3gKssnclE2xsRYnEshJoLcMhkvjjoshf5yjW2pkcPHj4iiM8Cj9ngSxGcHrC/UiC5tiZIQlQ
PQTcMB9Oq0hM24hFbSXhvcd+ZLgqQdCTunzRT6Ewus/ec874DLTdYybI3nG7VV6blH+uPMk52Ia5
/e65xt1olhc4xczF4ba13rXjL/atGG+ocZXU82ejzkvMBDKdLyUldzjAX3Ewx4EcX/f5Y+DNezFP
qH7GFdyo+3gxPmMrPTh4osFAfw5IMWiHkIZbIYLIgyf9gpYvhWvKMsBmjWaXYpWbDCUgGhzCA83h
GIr02YjrX9wgcH61r1KzAQRo7/Rb+u+KnArLST/DIX+qm+7USXkqCKtMUWRj4EVPTZQeFvfVh2Iu
h8nLxeuJ0jD9b0u1f86CGsn33yrYxhTRP/0pZ3QoCBhLJmuXVPKt7dE9Boh21NL8hZa6KQUax5gM
uC8BhlcQvkZDHpPpmE+c3otiLi+cOxwHj5LCx24Ayjr1nlbTtfR86pNuNzRbz2hAfvntkpRcIJzt
3GK3VyanSXqPTnUPwrLuB8Rx0ZIes7jfRzQK61R+VJa6DzraN5gDnbPYUPOxWYICHBPOAZc2wtRL
+wxxIOwCg9wVY8Qs/mpBzhoeVRZdmQ2DHKf2MenbbdV4O5Wku64Vj21c7lTlr22i4sb83hGdtq01
oMzplRrwBqzCQ0oGMcUwsZLTBigtrglj5NE48Ygxu857ElfjaWviR8MZ/tclOE2lJyuMPhfNS4qh
uGUeVuESIppskgsc09To6ru5dQ57BJloiiICQ8HekVxir8iMI+seAoeRmw8sNMIZGLJdQBVXJAgS
3LGFt+d90KnjVIqC2BMF1mvMbAHseAfTgYkljkoY0zW4VZJfnzr2PoE0PjjdG5PFddQ23+TPhXI6
5WFBrupc4Yqd5xsTfcluGXVGXXcsGej0BSPUmfyvzoQPgPV+Pour3ZxCo7j1AaZABoPnOSFKpfVg
e8p4Z8U1Oefa+tyd/V1uR7sO7XU2M6KK2p2o4UGRMRg16lJa70maf9QQvmG2P6QNC8z5/15zSvlY
OhU2yv0Fo9lpWfUhF+NEy51NJ1hPENazB8xEPMINE+tRH0CAAA8NhvVWL68Wc3yalm7nmg8edqH2
Lsj3Hqopc8+Pxb73FeQZFWK7HgJ0C5i3G6rapJ0AtFMg1iYzeGO7YIbhJcyN4sM81M2aITdo5cJ0
pLtTKlvPnThOqBuCyP9zvGyX4zUnDFwofVi29oydbdgcFuSQq0hR0tWw3SDHXIxCkUdt4S+SByuv
gT+/+OO2wai8II+wFRgEl6p+8yvrgLp+yAjWkesS/00zaq8kUByxwd8KhcgWRVqJJjiHt0wXzfBj
RxtlMCsf6XrKxNlZCjAOyaBarpNZfSSw1xxoNEuGSXa+E/iuaDmUH1yrBpcQ210nqn0z5npbuGAS
Il05DpvtrYxMankz2pVdto3YwJWSG+79SZ7cAWnOSO3q7yWLLqqBoEmi9bjX03mtZWCabKUP6Dq+
lmQXwoZ3aW0skHkDEGTq4awRuhji9a3K/Kh/cTe/zLC0PNYPUjf4XjQUAGWhyyCQPTFgatm7LwHj
ggLEfGraR/2mmCxpfo6OKEHLh7iopHn1Le9QS+fo15CVA+zgVz7OqMiGIAz/SX9BrCAOZgD5pugW
DONJUHGjxywaVgPZuHyTy7uCcgRoNLHUDGhV+tIZAnWMC+OWkpZoNuKC/+QPXzXOznO82CQFlNcR
BEfkeK3UZ8jlG8nHqpR5SuPmn9OKvdvXV2XaBN3OJwz5EyZrmIxoKXly0//eKPL9ZTahOljua8jO
GVlT+uGlPcRRJqkJ0/zE0rHbMw0uxxI3rO7dGWHTYVqfLBC64IiGmQ82w19fPO597i/buNTYk/TX
KIsJyMo2+j7KmvvGuJaxTbpW+tCIfzn5vLo4tMVB/+HRkN+7XXw2uMxseHZwssDaI/oSXV0NwLwh
h9soCKeqIOkuW/1D8ynngOJ6DIAEBZ7neZGf0+owAappd3QFZOqaRBlCpNPlSTz32sQIWsyrCfQn
EIo2VUmFQ7vnDg7G4DI7pT3vmoyJkzRfHQgAcCxrzTbA1qQABJg4ttxVucApBGDRnOLY7V4sWoAg
xtOYrJqcydKynEmfOZUDg3DFKGDm/o4ovxxSKc0eSAOzwQaKPWoYo1h+4knNm9YhAC0ZtmX33bDZ
xZz/jDYeltL9AS08BMTC9eK1r1DkWfNxRhDMw31Djb6uu+GYtvnNGavPFolxZJvrtBl3jQMZWNji
Xn/Mk9ZsawhdsI2syn1ta+sQQeLAY3BbJMY+UzSMqD5Tpk8h94UE9kueCx9oKzAv2eAxfPLh4A7b
pWt5m9FXFXwOKKwkyWCGxzLGsciZqFSL4n2sqwcxMsxw2W9z89yWxqHgDXbYX4qjN2Kn2RtHc+Ks
SBD81MxkpAJywphq6OtH7ScLVa0xL21e0v8CruIxQmxpjS+HflCiAuFwAMGb3xwXPO1X7dokGZlW
eCJdCafns3ZB0BcWNsBNO19SXVq9BxbWpLqMlAxi78Kq+KDejA04q3VZCOA549yBgzadAe++3TLV
feqN+zRGcV0Hu6WsH5u8OkGoLwzsOC/a/1YOFlo6c9dlb6Vn79gU3NlpUx8LOz4FsbHqsV+4EycT
q2VKwVOZoyGsls9YUcXLfu/HO2Xb2VoXIGmW8KSxjU4b884u2kPnptCVE+3Bynm+PGYAhzG4nWX5
KOpxeG0aBinUlZhi58tBxstj+aoJnoO2QGS/79rh2DvptuGhFbSUuSf0qY8BxiM6lJCGOk7P/W+J
54mu26JMR1d4eAoTe0f4FBbshzoODxg5qNrf9mWwhnuBVTb4ERHCU/lhdT1OHvn3rNRedMM2X770
oai/Ms3c77gTV1oQzSOXoX10xUOYjB8TV6VLNHJTbQy8zjCt2KMC1B/AhkBk1uZWUE1T5//ENtz0
nVvtHPURe1seFv89lpD7ZfAiMu+pGJdD7hUPUxxRDgBdalQ6r37K6WHuqjfYU9yp9S0OzKMNeb3A
YpJ14OBvaXYVcV2IwOFsjBX41JQT16cNwVgqfB2wKVYneChNrUcsUHOVrvdj9PlK72KfibYZESzC
b7OS8szMP7WSk1lX/1rGuKMlv4py8VbCc5+MhCi0KVCXKQnbu4qnYy6dDmd4sGL1z1YkaXBCjQt5
haHYJc6XnjEZSGYCFd2neQKrKubcTB7HinQ/00QoZjgw3iuALS9xf10FgG4A9M05ckrXZfQf4iwl
yRrDatix77MOTQFGVMYYnoRVvFaxsc9T92lgTCycGUsRhnwpZU2FKzktQ9y094EQ1xENoR0aG9dh
tj3XlJTwN0Uh770mhbUNWFHIcJtOH7GDD1PXvGiPhdRFWNaq+lM2yKzNkMEfQLXCAqPxCc2w8VG1
W6hJ2L/hOpy4EJ4AoYMx3+npKpYf+q+HExXwPeRoN9FnFHozkhr3UdiaKMagn3FCU+UgqnDeHHeP
ZT3ohE3amfk9TFeK4fROG4qhW10X8pen34ULB0V3FUA96Gh7C9UZRKUm+2N3PQRFQQAntMI9IVEN
F7WbJ8CV/IQhGnBnbE8j8ng7Nqmn2v7gOaSBE+gemX91P1yYMqxKI35yCu+8mMYmy4K/pCSd3Hto
+POXMDlUof/smMZpacH7FFyjpL2aAYRo/hizKH8Sr9cuKQYRMhArmAAnWM30afEWWY1OFK/fg8zF
qxFfj87hxQ/xm/6XRdWdw+GvnA2cQvjussau2sighHhY/aGhpeqi/r7GufeRlw7syRlsI2/jmpqU
jsWX7SEh0WMwoVGHhQ071PiaJGnPWfDl98veH4iwMsf0ECOb4arPPIAb8Z2IXNz3cfA3jnlKHTyc
2Hh/lVdhrxlqd6HJoXqbq6/W5wBeskcsgn8juRz7fHlYHK9e5Ys6OCkmooXCH1DKr0qa48qqFZZ4
fzH+I9Cpc10fIkEp+D6foYAzYqquis9AmHs7jk593B/hvBTzvjKGJxvVyXwZroRzZWl6dSIPqBuI
YjyN1o9IrQ1vHxNInz63eXPnVznjAjs16ZrV/BZiUC7Hr/LUYvMWDZ8YUf6n58EGicdGSuoLKpKE
DYTXi6QIbNLwxeT8nltms9AMJ/UakCujqv9SM+NrhIatrqgqsn9VLj70l/ExjSTAAqegdG8fQx+M
jSFyvvEdNOpdtAtpcLuEpKsBDieIy04fQziE7uLW2zhmuS4bF61pvuMl39uIh0vGQpnAj9Mnc7AD
lOSywEYHT+0l5kdBp/YsAgxpvdwxxx+03WRYZyeh+CxNeBReeRlGuhhCwJfEIfrWQaD2kXrBvZ28
ZOLqILZZK7IltWhfdCD7JpbD0WO4NEwAiQCpQZMDBqOkXZQ06CWOLwjHq8Vm7E5STAeyztNFzCks
Az1DjWy9vQXwmIwBuyLY3RRGDGe1gWlLYxK3+ByPnxGGxdiyRgJ9v/Fj5f7BwRvKNjZ13dGr49vN
7BuhW0P1XTGO9H77CE/8Nr/DY7n17kNYuIT9au9+oge6v8BjzoCoNLq4hFxDiSMIGJp+dEzUMxg2
s8eMsRfiI3ZcW0Xwp8rdhAvLzDCf8CXCVAZ18FpGqQhRckjWfkxQ0lULA+b4THVMWflWO/To9OXu
eAwc7wuGRMDshTSbfhnOZlzjD0VY9/Q0L4Kws+PMP8Bpnp4ocNf44nIOTiOwx3AwAroLI9yVA2I/
xKFTjnVziEwJDCEtMKfEHkXFwcEs2cfkMNPLj8zKQmop/wSvR3haRP2Hpo1GD3a4H2+TPD5YDChD
Yg3WSeU9txyDYK99WewH0epsK69ijccUDcAwkVsgl2hXegONCajDuMHTGnuW1nmjP5fTk9OgXcUi
g/sKvsrRzHHA4lqCqRsiXuRtbZV9LbXhBQIKPyLmgJNjxvVeQjL2mZ5xzldxu7LbbxfLOIMyar6f
qluOz1H9DzUU3RfNjIQmWHd7fxyubm/sZIZgiA7LpZuPBNkXNAQvYHYw33FraOr3UhIWn9XE+nRP
CxOlUj6j2cNdOEY+F92b5ns1PuZWdh6HBctFAjSW6cR8KUd0UjvtS+RHJzpn9BH1prf7D3uUr2k0
7+NpoJM8+glvowz2jbsc4WtWlQ7LwjJ14BQhD5c531Ynuszew8I8hXEpltaZLb+SDKhgct+MllEn
gUB32Btxw2JU3qjoGLFM+hCUwMbiuZZXHG9XVW8KjNT9B2ZqQJ7eaS6Td8Jhxnj8ssp8m9tABfmy
bbrjVFMOZ915CGnK+FFaqpQbVCfBNZfALNKGN13Ibe8/z2ENy++jilEatDU/4D0uvtPiKYUxQuO2
imNFIh3cty7bK7t6FhJKN+0gdGPIANM/eGIRhSm81Bb+RO/06PtRG8UXCfcQuoKrjiM7RFutGq8I
Gl1E9BwtHZahMr4L/sz2JWGqbhkWKGn3QIMI+TDft1a4saXYNFBjitZecaCnzGAaUuSTFvd6Qjcc
ScBNtomJvPEnODHlc3qdA3OjXWylHtT/xi61GSaB59p7mljSLfkVeLeuUgF/Ax8LmglNCzBFvxFe
cksiB18VSPj8M0h77rk3Teb7j+wePOIwyWlYLaf/cXQey5XbUBD9IlYxgWGrl3NS3rAkjUSCOaev
94F39pTHepJI4Ibu04ofxoABWlNLiadtYo5u5TYc7LMteXKWqmDnyvNGAV2Nhm8+6oa30lkfeSbq
CEGgxgCxIYT/rXn/PKYBZeS8YHpCLDAeu7Bjl0xvr7tbHqJcO8csjwp3hVe9ifXPuPxxjPZsYbYr
o5PIVRxYx4CLKI3k0Y4/TYSGO4hcCsKXMS2WQy2PTf1eqz9OIbLxiJUdxsvMgDFGyMQ2K2NmIlZ3
4M35DXgPK0Z1w2gfzQEu29wcRRUiwgIbHhGkMnpQVcyTNciVxns8Dsg14LmAtNbR1CXVuxBXjy8b
wT0bod553N/qhPLZX0RBiKDxMz338MBnVhMEDXsZptcn862rNy3JQyozsq3wR/ony38r2QR3ZYZV
QwfiOmyE+OjzaW2ZoMmc39IEBB6j/i1ucmiN5SAZycLUlDwMLgG5GYvm+NJa+jYc1o644JReanuP
U6evXmutXRsugebxXRjvOu942l/awdvoPfUfqzTBpgAb+Ml2DJDriBdS5GrtMvFPmdUfsRMbufxw
eGxFTvSfazyy3t1pveInVveUQObW93Z9P3oc6MHNGHzgxf0+LLm4EbRZDaQH/2OS1bcr9R2MPe5w
rFjzh0seDj8XORxqNtKIadXQAgsCJ3/uJCc4oXtV1/IuYisYV0YYr7Vm3ra8fRarMtZad5y4DBkp
KLKBCZ3xSt7DIhzfWr/85Wp0Z+4DTHYxjPM/c7R3lukf3Y6rrmthKSQXHHCvguwwTam3p/ceUqne
v4AdNWtwYNlLLtxH0vL7HBvqe8tAiS05/hEMtcpZqBMhXmanqnQOOlad/4tw8uStYaenpwrDJPO7
V2NoPkbyu1BGrbn0F0ZLh2byuROo1TbrjwVTrN2Y8RiH5YdqdkZinCXANb/ArDkMX+q1K8ri5PFr
7utXVoj7ljdymM4Tf6tM3Qe5JpgKVPZcbN/U0K8GWa6+oO2i41eB3+OXXb9NPcb1vvqG81+emZ1L
rPfRBTCsmd86wor1wrkSp/bMskKztL2uj58Z8UdoflmNvE/2bjAQfA0HFv9IwokehLTDxJgNNjyK
id8/0qiR8jEnLzffQmoSbChxtSs7ZUMMZBTuyKpo0YsX+6EEOvJUOXtm+qiv1phPzhY7VNQvFu8Z
tkInxFGy13yeDkbdTcvKtle7SecWCy7/ob9oOchFCppYQfDZzj8NXH5+cjDd/Tjt3XA/WLgDEPK7
3wMWEqVJ9HjXJn/Y5BratXhcDVgZgjcod08W8Vs5P8EOG42p65cBCxnMUoXRaTybXWJ6HEVAu157
twavubz3XrmLw7NpkRPknw3Wq2wr0p3JrCnPPkYLKVOjvTpxd2vggFXTfAgFZKM8CZZpZ21S3T74
POumSdiPaqpYKfZBtNVt58t1SPNO4uTBDAggbjlw0HGrObUN7rojrmCdzcjQUQnGBb/Mmiwi6ESq
OmE5SoSIgr1JBCmCny6PCoDOih0r1wkwclXcLWO3JJMnPjDXpWqp9ilBzQFWRP43mO/kq+l9TJZV
gv1Cb6QIApRVbpeiJXdKhlXor9oCc9zQY7SE7VMaD6/sNhG/YYVTV8d27GsaYtocNH66YYTUR88+
peOTz/8Aq6Y+MFEiQjmu/fegqq5M+vh+9iEeSUFZDM2TaXWw9cAVxbm7HUjybqG94hdkVhrfq+iq
EUYZzAce3xgB0ESwALo25U+x6fzYYF48VY2Y/gZHUUe5G0fmifNFFdVRF+xoV1yVRzjaWAqY7ffg
OuZf1Z20oQRKSqafsxSME/zomHLQTk5KYmXA+sf6LlMSL2wmAUzH+fX0vkaV5ZPDoCOOu5RSOxUu
XEySw3IqBI7VhHjdHJEdC0qZfdvepvKwZihXX/+K8o+bWTN0tn7YGAtcYWW9850ZbKQz7Ksx3EqO
wbSmAndxfA+eu7A49fmI6s1wqAoK6aCN/p/U1GpfcWyux9j6sQbWj+wLQn4eMrWxxWawqj8TG0VC
BSQ6Aioq7XWS1GvH+Va/N5MzSzboy/GwbvSW1rXiK0TzrcIlpOR5abLG9qMeFAMNpyGiRzEpgDgz
CydECbhqNfsTRvnMNrQ6JHHx8Oa7GL4MWSybCfB/cTdTBNFTA412r+YLeHmf2ia5Sv6fXD4nPUKb
kcf89nlug/aZBAD+FyldAbP/RUzVjMAKlgUURPmpM9IPp24d+g4kjmbtUZXPyaGNBtqffS9frQjQ
MX9oaN7OZNCi7lNVYKEy0js2gox7cp5lImgJNbBBXU7VwXEJQLTfe4TIGZo5VlWYlfThJ1LXo6CN
4JP2+q9Gg1rIi5bA7Sm8i8/vjEEWDH72697vGP6bAhwVogRGXm3asFnE2h14ArIWC1fHG2dszfPs
OdmOb5SkgRXgk6VDpRYh/cr6/Coiexf48XusAl9AfvfzB0PIHhOFVaisXASl+vA82zWdf/8l2nKn
Y9Dt6ZbHj37MVib5mYWNob/BMWYhhfwXSgd+AqtMjqOwJEhMPwMT2mX8GgwoQhybUi2uAHJUqY8r
r7kq85GDxbypYMKb7REIcOlVTBc5YzL0V2pSxf6Ml1X4+0zC1xP9fWS/pos/P7W3hbSuvLbPuo/M
SJKI3YcPxwzRx4NnMCl51EXIKbJomzPWy1M36s9tiJHSP6jfUTr9TPEp1ZKNhpir68yTp0d3pZZT
/Ca9mpajXv50YQK6hcYTpYqng5djRFwnD9+rtmJICI9meaLP0VHqOmJZBqezfUxb7+pH+yQhy9qc
d5gnqO3z5FCCsRD8GtlZHOUy9UN8fWgjKQEsLvNFMkRvQegRHCwxsXZHx7NPXasdcWuup7LBJAul
p0dQGAm6mQqn0bxqDZfDD4Fc32PZ7B4aZz0t1RbTC27HBcSOtUrNaZF0xoRdoWiyg//pFrssrW69
/VZhVZlnyec+eXRILsu9NPmNGpRwADSV07E9RcD2IdiRn8gD/w1QhyikvNxwHUwGaWbUbYQqD0pc
Sv2uOROhkeyWQ6qh5exvO33ljEuElppY9CzWNqXGSSRwjblYAsYaw5ZEbiGe0jpci/nTyInHQwfG
iNDbEmV5FNwaNICsGppVbu07cJNIcIrh6c+fk7tDWzNp7BTb0+DUGw9Rsl26OxFi2j+45dec88RP
8xrEN85V/hC15Q8qNiNeuPPSoq4M96HDuIvrX/65jasu7HPZfWYYs+P0rGFzJuYB5dBDIQV8OznJ
Gfp9piMWxWJiT4feR8plRyc/YvkWEWaDXbHGFY62gZXjZ8TvzXeBCTnkRY8GSiYW1FXznvD8g+6+
++FnH1oHr5s46Jt9wH+aFH8RsBszR3nGYhS/SUghmxjIuJjjEWRbYloaJ7E0A+ov7dEVQE+Y6cem
ueN3zdV1IbiF5pJxUOkx69gNiDoURMLjhkcYa1Mo0uWEZKuz42B9arMHyj4LYs4c7cXR512S01nQ
8HLTHnTQXCarqV4WCCz9rWcOO2CVS7OlP+6PDdtKVr5gQxG3xNN9LlEMhv6X4LArdW2DKx+HJhdw
Gv+B8bByDlUHhl6MLFz9cHTD3TmaQQadvdLrTaEhCu243wsCzONuPcQEx2b7uUanL5WxFoMOu8fF
wsBfHHn2pcZRMOJQy+eU84Y+HUVFb9SnCa9/2NWXXvAgSjLK8j2dJKJzhuDUk7Z9HH13pTHgm/u7
sbKDmBKHFV1ubzQkTio9l5ktyM+E2xwrCJ1zlsrbMGOm5rzvJFj42l+5cfg8BMbWdwlSzvqLetFs
FuRdRX2vBlkH+y0hwjqp58vkeS+ty3YhheDOqMcidpFyfwH6ANkLnrsOYtI9Hxn6cRv7NG6mte24
nCrvn8VEIMOOM4zmapirtYciNeP50TuTaQXbuJd+6g9pmiNdi9ez2pJn/ZE0V0ZvDUxevdr50S1z
R8K06Mww9NBGMX29eshzXWaAc4yjvxtDQgzowYzo7o/xR5d+ygj7TYZ7DIc861Mv5EFjKCFwEQ+T
A23wnIQhIuO8e6YeCZ5ilBF1J9dR+pa5LjmjIL6LOMDhnasA5ASxjss8Isb8AO0xFfk2r6pkZSKf
M6qQOSou0m5cBwHpw0rjra2KoF+64l147grO2zIjvya3w11iu2TNsPUc/yqfjFk9PwxT0oHI1eg5
8KUnUHPAXeo5ISV0eoYIzmlVLGoBUIFjQbsO5dXUT6G+TaKT3uKlf8q+mTgHPl3f0uw2tDvWuGAM
oOMvRbNJt0YM15K/4DTr1ni4E60GbXm/opZQqQExFWhQY0y4h+27zZfN+aXytxFmcvHtp+5uVc/s
PmOMMXDn/rlfPHEth9v8Yhr8q/mZmO2Bo/Gg7+wsOQV0kBb1sUXyhiLLd1R5eeOsnIrcHogIzJqM
jRyOsRmQAXw0Kmdlp4emDtZIqwsDGQUncHCTPlguV0ENEdAxQmDMprG27NNDjlXOGJ8D9G6Y2QEL
oflNXruU/CVss2hs67WOL1hEv6DjBW9Uj7w8QEMDzVKfPqroV3Rnt1zVGoGduFWfgl8LjB4/tAlm
rDwjXmLKpKGTGFbxxSiMR1r7B53OftJIPPH7L0admL3B83Am6QXri1E7mNYBZTFdSkw2EVx2WyAK
9XH/g6pyoEpetcq6m6P+V9FmDReNAYCo5Z3CN7WMdU/z6FX0jBUpAUaPtspt561WgXWSn9K2L0Zs
r/zGPiacQIigPqOmI4bERjOxj0pC3kieVv+QlnvBmii4YrfguO2XKSRrNReReGntYM8Zuxs9AgzS
1vQXbRGvvZL8MTtdZLa9761vkK0vWTj3y95DRtSVcO1H7Sw4PMzY+OsxonEIpmoeDzm4vLO85q9a
8pcNz5MmibKEju0gc4rcK5FRDm7imKi0PaLzOkiOIdLxSMmbwmThEvmAuQHTT46fUjviayMhPMbX
j5tH6az52LYdPUKRkhUHI00zbKw1sXEZk68RFEyMlEhPW+I3qMZsDOkIEUO4Sz6hBM1vlA2vIZoC
3QYdkkUq9S5mBEEwKx5a9zkXFpBUCb3JvdUexvSu2OYZQ1SU2+WssaHr3geQPgHLDoRkv37SHEqe
p2w8h3myRQnzFspgbfbFroJ+TObpM6ZxmLZOSfx3844eLefzZS3vTUHkN0gb/pVqF5Jqt0O8Ts4t
KehMWBetQZQSOkCg+B0DFbD9/kNHADq1rympwz7imxosSItgfTFr/hWV+n12WvRJD4s5gKkjmJCI
BdE5MJ0tZ7b41nMzFx8J4hmv2PAiaf0msza1+JeG2Y/iDRNiMoMciaLmDe1OUsqPohuuBesDGUu8
jsG1hX6LDhnpVciaC0o1ClTusknwx5zNTTo8u2357M3FOovIe6DfiIdi2w9/rn9wOn3D0GLrIbMe
vbW5SsS7I9ci/JvQ+OB/YNtGBixJpk1c7ANZbhNlAcMc0rnF5yRhxWfGeSIAqQ6rbYsFo4Fi0Mwz
awj67YbXStDBYPYDgTB/2B2JIdW4S2UGObIjgQTpjM3DHyJsKo+tCI5MsBw/hmgcTKe21f9fnrgx
8WjQe5zpLyiCZ50x7xgEzzkXr6ffi5CPjQeJTCoDvDSLYNJtWFxXn+V0MxExD9OBdm1le3Ip43g5
1iNTBoTjUgw7JVwPZ5sRIwVmgRjRp+jDCHFIEmCiTBcK/YM5QzAGSOgC9IoxBoLBrg4jUts0cY+F
E2/z3FhVrA0ocW9RVawvMfI24Z5QvWI+X2VEh1U9QLpebtxpeklqbZu3/IAihgK8MP80RE1N6+0C
nQ2NtF571Oi4BP8qpZojvdHwwfMH+PPIiE+yn7oEzeoIRGxGc43cBPQYZqLBwqZ4g/RkZf8I/2UH
9t6J9ATUCt4ZO/yE0oPrz9cdVirgnSD3eukjZRSCVGLpg2GowRunbbAULmrcqGePOZBW2L8YCMS6
nDLa0dSKsgImMoGvWvtZfDGnYJPK3GQj69oLe9AYpH4J+oO2J5ZLJjhIpvg7iIJnj1SXcgrxvqCQ
KSJEA8YNhQPnQWs5O7wZS3+K2K3KAOEZhjnKld74Yx9NhcFNLVF/wMMVPEERQwGkOfhUUx/smErc
ZmsGx09FFDKV39dM8eRdBVdrhotv0IUPhGglDV+9+hZySWGgB1MF0KpibzvHYq/b7vtUCyST8zam
SZyhaYppEQfoLCsdGYJy3HnXBDUjUdVboQNYyZFxk/aJbIk+B+QgX/mAeW/rUw0B2AE+0Y3GGnQz
UrL66AbBNXYsuk1U9aHN4AbDCc0wBS6DgpgQia7hqEDFbkbZocnazf8WP8yhNjfJaBtrWWQPwRVk
ZsHZYEiKsbDKXIJT+HZtI3lG6fY/uywYrE0XvBqSbDBm7AxkOY2ngU+BxZ0KBNYE3x6e9YFReKGB
gkS0XlYJAdUdZB1OfhRDO108y3E70JPr0w0S3dHrxRWFyCrvsDlnZOvWZ8j9X2HKc2fHO9mVLJyn
C5G7G4deu08w4iAM41c6sdgIwT5FlYDh8dYxUPFhO0CFd9OFq6WvQFgWbGCZTKjPF3MWUd77Lc8L
B3wSH9LJhu/LGprlUtqnayfOtxYfRWpEUUzGKeWFMpvm4HfazdbefL49WNmZlbzIkO7FnC+xz+uD
kqpIecSJ+A5WJsUihNYj6PKPbMRmabTvOWg/spNzVwN6gUUW4qoaFmPM4qTbx4PciAC3vjKzAoYt
Nbz6vfFUDTQcoU2A4vQzVF8WCWjgDEkVsdZCVaa7KWPxvEP/WyNZtO21xt+3qlUJbqUCijE4H+P8
Owl7n4VQ2O6+zVojhNHiwuqWw07Drd251habYFZayI2GG37rZe1/NoHx6mJ4yqNk21gQ938qv33N
ae77nBWG0P731FdjrmIxWAHSpYOFULBYh41btLdtASVBQiYCP+GZzobL4bdgO9ZpD4e1p7pWXNQv
Lme+AAk1eUSIDOXRIaBXz8j2Vr9mfoTFp9WzYJ+sl6BJzp3H7NUe+GL2dGkThvH21atq7s2fKrKv
ifkPwCB+WCr5fMMSw9mPWBzHKjqkM2cpzb7Voi1SU/eEFoddQVg2H4AaNxPaSNdFCulle3YSKH9y
8xs/JOxQI0OHjF87GymllRgXdiEKtxU/XJ+NTkmgrmz/kWqq8cGASTRyr9UPZjyg3xQEZgCiXL/M
jOU156OqxBNV73elpoJWv24n3jKa/cqGbWn7FcGAxXPILK/tcVa66W3WuzVzcfzrFtopn0fUTkt4
+e2b1Q3bYnDOgXItOWZzR+xbIy30tasbasiCguFjNmbmfgHc45kPnmqvmpu+BANl3hztq8K7Dlrw
or6LmtGTnqHZeXaKdUsx1AjnjyhEHHqptSvFq8GSURHQ+RI/fNiVwgd1RJv2058U1scEL9qqCcFm
AVtKfG4YiuvQO2aas/NFtdYkAzFcWSaDOtG82ZSmUdtd2Bt2AaF05RnY98Q+EbUw49dfvTyDUCnD
fTp8WAiiBHMcwZJJ2WldGzmU52CB5dxOXv0k3mYsGdX8y0CTL2hiXR3lHr9DLrnY3ALiZZg2dDv1
ZdDyxaxiBu8WkXL3/0C8Qoy7dUp2MLzqJ50m9K3qCKO1STv4ECZB4mQP2ESpC3/r0ERpORQS4Ft+
7t5LL37UQ4OrcF7MebTrkANttHbYqhZojKI/NGpMefQlPfYpqsnrI5LILsOrZeSXVGeKRvXEb4Ex
hTPs5oLpigW9s2Ijojn+ZpLIMGsWR/Q4iHEMdsldMP/vKi5kuxgDnpjAml4xI64cWAjqYJcc9G45
PZre2I9MxomGXIYlYZ7JsFfP7v+DQpbnAZMpQyeerMUU769F1698/RvMVYQ8GgD97PsndWU6FEBM
hHvDYUfiEX/jo/q9NT7iEFd37jjP1lpnEJiZjGRaRh8Bo62seXYtE1UeNtiOPmBqM+WsoYz5qVKV
UYntd674GZojIzQcpJJhjZ6AlXNrOsM0ee90izlFe5skhlmJiAxpf9iNBGjQup7M4KvXvX2XTg/p
m1+oOX89wnp1pnpqKuQnBFhWxb/JRzY/E6VFmhrA543vkdvUaG+Mxh690eAepEl0fNaBOmfojMzR
tux7O2e7KslvIez/gfpTduZjclGzVlxyF4ty3aDxY/hs9O6iQJHjosoqguqoMCSFwSlMpBw1ltrb
Kb15zXNt0C4G/CcGOrYexaQ00KAi++GI4oyTuHDBHsI57hLkSgi8FCzG4YEn+a+AoHAuxxTgIgoK
fe3U3tkq+vNMa6I24pD3d55kDlex1J81HHJoiywNBYR2ZVS01AQpHBgXLPGMilCkxqE3da5mlTvn
q1UGkWQSoStLNIQOxMq47tY38TSK4u6Mza6YylNDpvFo81/5aC9K50VY7qnEf9ScAo3/+MV3jOtk
pDuj+Q3YyWZV/GUBrcWN3k9v6DWheCEVawpvrQgSmZFsk4p4XXY1xnslw2fefmKolMSf6qogycYl
852UuHmEUV6/JjNhBlF3pGkvQmMbs7qqo3V+tOoCFCBueV3udFkRVvzmpUjJWd/7TzNtf8yAWyTF
c558hc1LUwbnAg8VKmikZJmzNWBpm/CFmim96CPmAmfpjtnJm8U9R7vgTsCYMOGgXF8MFri+lkVF
ZtwQL60stGHs2ixQBj0Lqv97IqSoNdQetYOyNPTBgMsFSmy6dbJRq/qHSe7S672DQ5RgCEO5M2jI
WK0p4Z9aodvGgPilXgYkv4/AxVglhC0fw2RXyv9zqIylGq5FY7xD6LK0bGCRPZMHEACWCFaedmdL
ULM8AYTnOf5zWL/ls9jM3JAOENyq7ejRnK1PYFLTVa+ojddOwAWG8JjNgBrYDtqrZyLmb9GIamhl
sS1Elw7Rvsc9HfNCS0Ps1AOVuvTKrbdJXPRsf9GQA2vp0LEi9uP2t5C4h+ELlrStWi9oSibwyCQ7
rASkmso01ySGSHaFHneDKtIrcu077sOh+aid/6GLO4DSkGhOmXfz28vIhrbIAtLj602M2ygGStzt
oOc/RYl+FdSx+QSA0ow+I+raOemUtPeJRY+YkItkS58NScEALqEHC5wBHRoLka0OFD54rSdzhV6A
taUUrz7olI6IbU1/4g9q+72gyxmYsytNgj12L39ZRZalmWAKIvDhCYnYn8/ty1Qw2QZ6tik8SguJ
6kJL/d1YGHc15C2obIHPcsimLGTlWbCM+/8bMBZ1WJyUFCDmhWjKeIn6eck2OOP6AZNNNvzOwZ9C
7xlpzEaQ5KEuYLysXhU3/TL0CcFDdtZ1Ot0WV53y5ss9JCylA0S4tfT7CwR2fpBt/aoAK0oRWHDg
IczCjMfyFpgUcw0lX6adi4gYc07/U3zSjlhFc297cGWrv47iySv0kxO2p7ppjgHDgNkK9rKcN5Z8
7WljwEisiwna7XRvU3p7e0IVom3j/qPV478JUcCwrWS+0nXELXnpLmYEqh0ewZDGtjIiBlmzj5p5
5l0fj4yfdfdkpNOz5+WfKpoage+uCQHQsKKwzE/hkWmVMY4dUiQS2zjaswFYFDHvb+rvJ3N+DhhI
GHHGMA5zLt+r0aBeDd6hHi5dztfeDRB5cckSF+NGi97J9grfpxb/0Mh3cwxXDTFwSHlqMqCq4z9t
qE/Sbfc9Rx0wR4NGXdnAkio85OnZCbSF9H94UJaAIdcDRQhjxwVgCQj7VKNsD9MwfmqmC/oQ1bUE
jF2nCtIq6h/bPY3j1+CUG3VleMZDqUd4GzgPPTJa+2FYe+rZ7RBCuavRfFafPgqitVaxvzO34UR6
YJu9jbRk6vVTUqKBqEXutoAmPNWwvaKBnaaUkWUVP2ljgeA+RHhhdZ8F1Z/NnoxNm1JYazRZtrac
ADbY8AyqkzPW27YJlqAxuS8wEa4nA7cfi5qxcc7ViF2DY8y1ugcXBwwl+xLq2bPNdqTsu8tDJNqz
EpCJGIsAAGkUXSHKC89sAelQCXLxrpUBUpouvduAWjB4FVQhSVVy2xjLNg5+fe3O7aUP+YYFYsSp
2/g/mioY6Tqb4OJzDpaxdvAJzl7BUcf2Ya5hJSxYZM/qz+Nliq+v4IrsAGS5zY9st/bIoYphW13I
iWKdMw91NP1Y8krLeF8UBjJUfc3LZDB7j6S7bbx/XABPSs8jUMljAKJk9vHpoHuK7Q+7d9bj2B4U
+6M+qJ+qV2j/MOhuqhhFuAQ/KHPGqExiW3i9GuKWJ5hdOy9QIKyt3v2LI3/bA94UbfOvNZhnZIY8
ETK/SQz/IR3iX1g4gKLJQFLjiu718Qdb6BXr6LP653HCiTybWG4ofx3Uvoys8TbbCDmbqv9uobGE
9fieG+QXkKWm873MTLz52HzAlzBHOcE2531yPps5g4cjv4s02XVZdvJHhsF4lfcReiyFz9QrcwaA
B3kXfQQWlog2klm9rHZFVJ08sGghhbqNR0zSFNmp8+2qq9vC2owFkVTHrp+Xs4lHPwOBiWmqNDC9
NN2b0KKTieEpwepaQzereaIReh4VBJCaMWIWu1Xw/vmDWCVy51TJG+tbdah1SfSqMyEfelRTME6d
/o/G/uFI5ycppgURgxuRT8+mT2r4r+A0aBRtaNQI6PTluRTpOVQNdD3eWNoQkDm+9Ro6Icu7pllz
rg1BkjkbKqg9typgVjG3Rwcjr9nW16gXB9Pse/LLnQWI07hol5iV2NWScZFrD1JN4MIPLUVjsIxB
VT71UY9Nz1K6WRJLsvKa6xWaFmJF8+EM2bKzTzkqJ6KmFiZ+v7YrFi3ahKoDloabS/GEM59zZPhm
gu6Qite64kJOxGpurNWInrw0xa0dre/unwS7ETLJy7iMO+mzz9L0DV3IyfXTQ1nOi0ifSODBtwEC
rWrqXZKYz6l8bok9iaqFkhNMo2nj9YDrkZj9xqaNMxG8TZhX4kkD41NtZC+POooQZKQ/Y9ouyjB6
DuIBbBFmG9ABHNRfWvVVNz5iRnzlgbwhhAak+5voZ9/cO2zOJpexqEBx3DTs7qHi5Lq9LMAMzJX2
LYl6EU6y8heabp2iJlumVXfshluUPFfebxGWbJbbZe7T85ByXgsdhm2+6tBqo8MQ7ocPxQn7kHti
7qQB+iyi61j96M2N0kGzBUhkba0uGJY2G6A0nAvMjqVzGDjjNfvLE1AjmV1k0/swFLvWqO6acQoM
0k7LeqP7aFcOJvxOG1eLNkf/zNBdDuxEoCJulQzW7Im6AUUVM7IpdHab3jYQEIX42Y/IidBwKaEs
4K81bh3JSjjwLdWUrA367QlgWGyRF+Bl8hyG/9NXUUPNB5feUAlwMufFkj0JDECjKrQrERDhkPe7
T/SlrZuHHqWSA4oQCQ0q+aKK3qYUTwQLW24yUYgvJSwbKu8pq4NzlFzcuNoY6lCmTcbFVpTllnIb
+pd99GGJdT1DGvYi6qIDjFXzdNDxLSNqyiKzPwX04Kc4o8Xy9avGNIdzVNfGQxUOR5jekPhuSBox
OrCao6ztOntrVqi4fIYBlAgGiqaY0V1G6lvcAnOh9slxX4xz/xJ8quE5istI8yk9LOT31kLUb2kO
PSxELt7dYmQTBtTImSgsI7z3ygaS7xlgT3iVmMQTi7PoS57vMMfUIUATJluf5jxPi+cZgcI0Obsy
OfpIZBq0i67+7f2rpvTYwKM02XqVclqqjz8BV/OKe1KnjP8QSxOekCGoFgBViYPaoWgKwVYmbn5w
8wlGCLfy/+UC+7ABOre4y06ZNMH3XcYUDDYnArtHEww/5JJritrPHsWJL++w2YjoSLrG2uVdhiCG
itdJjEvGpnL6RINIF83j3o4fswT1V0O1V0NYh8OavptAt2jTmajaQAmYgX6j54zBA2PH3quRY6M5
25QCSTU1bgkXeiRSAsd/E5JoItAloJHo7YqJ8/Ti8bw1oUElMj9GeFunxnb/5p4vlof6uqA/canx
G0/uEtz72oDkHFHGZBRfM8rY0dSOataGQQ6RNCou41NrmksLGo3PhPZCQT1YFuvRXr2hff7PY1ya
yRz1U7mnA8CwToMNZ2CC3OntBQ+GXqarFPFG7msHFMdQUciqhP/P6K9lW8s2Vo0llDDLG8l9ZEAY
Qpaqu6sORl+yktNCCrd+EQNe728v4ahUatZeXSwtzkHW42jt8C3kQ79OOCA9Dm9l5bBZDjdjtVbH
Rs2DrPIAKuRd6kLjd6u3yxShREqVY7B0D93wHfbZvsVuFgBvlkBHWofkgGE6dj5na8mukxdYzi88
zI5mb9R+ZQLkh2x15RUpck2Opt4nD9Zelt7WSD/DWf//p+qXsAvZyBisb3z2ihokZDk93ELwAA47
Ch9ZputIJqsZiYop/lgLH1SvoAY6qi1qLdjLnJ9l2N2m/gRcaotwa+14WNAQhhJV6PC4IMQW2mqw
UzbeQkk31NLN68pNz/DAcYClBPm6nxldxTx23r5VNX4By4iFlIsipzC7bYt4bJ7HRTl20NX0hWKz
BEW/IFvtwvQtyrXnLKYa09cdJXGXUiHlnYpvw0XiePUmqrLH3EJWEADm4/LoZ8fReBgVb4xNYY5E
f9DTV2UCon1j5r9EDL8Y6385gJ7IzC4tzMHRP0eZQEnx6lXYfxn7BGALAG01kvO3fKkI/dONZhtp
3nKEZ8c/f9fMEruA8GRKv4yTqCLLKkkORgLBRDfQ0ceHcsai6+xnGy4mGQpOQzAuFFtzDdPJ182V
Cnw1uCWmhvKae+R/BTsNAdOfRSmodfhqlNVO/KNnPp0OXntxH5nsQ+XZ5SWzLwwqCtbWajwJY+I8
BmRNlkx/DPHX0erFlfbQuPjMGBPCeKodgTGeeCSWDiF48nZ6U/stNUNN3XqlBvnuDKSAtmJMGeOw
FYEx/5oUjDNTCit+IDqTmhHXlWmzY2HzWeRiVVrW0+h8GFG0Udd8WujfvipnmOP6bCwz8zN1uhd1
h2aIcNE7rspsuk4uY8HqKUw8ukqFa8HQmDj5dirPc0wbr9Yoantf1tGhIum7qfuHjcFFrRraKdk4
qDnlxNdhxeNiW6Li7mMgAwjee8xbamFgFTpSYAFVAdj8CE7W6C/Z7H/p4doKr+rbLLtoVxXyRPyg
E6UHtYVJUS1NzDlyjn9V1QgH1KTym+9rpboMho0Ra6fGbLYIKp8Mr0Z6ZZ8Ul07hj4OayS7dUoaD
fIhuWiperDA9esXfIKJzKZEugCpXHzYlgYvzWn3WOifqhhK9jNFLNAD1/JslrJcU+tB/JJ3XduLY
FkW/iDEUkXgFBEJkZIzhRcPYlHJE+et7HvfDvV3lwiBO2HHttYxA+zToXBsFAH+R6oPgkccXkr9/
zbGEWfG+Nc7C7opSnF+lX4IveGBKZyrKufQMIvArAhMBSk+j+V5t35gqAbAQOyGK2twLZG4BLwZL
IhnlrayNtl4GHll73QMj0JRDDTCs8CHOAIogCf99ngDt0SDHBIeXy45IzpKMGA5e4WFSbwknFwwn
+ObUYUZMpHl6n2IgPid95RprceAhS55rcbP3aEGZ+MgqKz9bOioEhXV9FXaoJ+x9GwhbMddB6ziA
tQJVYatkGxKaUxMe38c/dPzSwGg0udBSQlpNz56NxtQfTNKw6YIZT/xngUkblUOQMMRgQAVM0aiU
PNoDUIr5q9ms+K6UEgh+eUiUh5CpDQOA/VK+6mnFBGBXmDAyGS4UBd2U0o2gBJix1YFXfJW6vBag
ZGHzNKq4Eoe3oiIXZBqej2oc/Is0xZussduspRH5dpoRyuGKGcj4BqXrTcw5yRkkZRnUSfFLBMPC
V+kE9AObCk3NMSsq3pzEhVcUP8IFCpg6vRGpkNZk4UWI5/9pJt+qMbGCVIVNRNge+Vi2k1XNqAt4
8q2p6DcTaRav3s5Mc5Gnk2cTM4WFBQEUvM9xJVEVEpLeurrfjn1CE5byEcWIMeWy0mn3eIy4/SWO
SSLIyYJlq9Nxp1YiGuBvhtV4/HL8m51wRBEnqxLb0ygiXJop8tEmez2d/U6oDEaJy/RQ4rHMIWd0
1lHNu4uOe0SA5GMMdYXR6Wb2Re1mkxkgAQHzj2AGG42QCwBYYYZ7EfQYmr481mm/9SPVEgy6egso
xURik4/13/CSkRaE1R0SHXrptaMibgRZq+hNSdKAPPHTeK9r7dZ4t1iVHYZWZpMZrjy5xtkwlzT1
UCNsjvwMeJwRiax+1/VMsZBFAquAC2BY6+CQ+qDezwSnevBb0maJGCrTsDopMxdH2tuilw7PJLMl
1yym+ZgoB4nnVAarZ6w+r1us0GTVTf2dEP1rhu7oe1SaqeXXgOCbxpIEuRQyK0WA5aBEWoXpSh0p
OkTfY5FtQNiG0YQ6jbZnen0Pcn0uxo+yd0Mx3/zH6G0/BkshODZQ1W7U4VzkpmV65oYWoaMyikdy
19CSKOPUYbbCKlVkKkYggaZAngHF9JbZkFAENg7cLM70t1+iOPKReRIQs+5C39pjUGc6TD9pzsDn
OkEHjXqXkVGhVVYiBcu56ohKUOMVTSmdDL0l8mlpSI3cXhHxzCD1SomECMkQ5Y2tOGBmlJaNR26o
gXQHdD3Gjog3xW/CWLTPIUshLQSelX6UdKhH7p6cTui4f8ZM2SEI2VCOHqC4Bn/Q4MCDKTCQwI5J
GhPlqwDO073TtcxEBZMBloA+RJX56281PbcgNVgUED3A2cjcANxplC0E8j7gFIVB6iqCdE2lpS2z
OXUf3EF/fMlldRExeNMq2yQIVlNyO+EJacKRh3M8EQN7f2Tjthw1oFpU0vj9DPjpUYI7jlsvIGEC
pCA2ywCloF98sKEiNvMx0FlarAL0GGeyBnJfXmkAxMXCx1MVE/KXxPYhQKdBc1jAKQF3GdIZTZNd
YPzCWrfy9BoWN6DI5mTREXqlKcpRJNlF6wCUeDOEUUfkPb22webCuzzahSiRhYMtHkxczMRnZN03
0MQTfHQEkONaM03ij5F5l0gHFxPBUYbX/9Ozh80cEEwKCbT4UhQjZm22YgwgHmksRQhPN9or7VVb
lsbPvuwPaTnYMhVGEe0oNAhFW1mNv+tfASBIaU1KET14KLmWI3F/Drgrp9Db5Pi6Hla2VhgUSsPd
lKHx0plMEeXZp8S7olkMC5gtMIrykDnEM00FoqJGXDcJVCfQsUnkKQNAr5JZUrEvIibTCLGE40cZ
SnzaPM0z6H2QsfCVtRhubmg8j0P+g0useWSJFLqnD5dzUCdLz1D3wpJTr44b2LyBXsgSzqh1IFGy
6Ai2crjtB5+55afRE2Skml2Fx4wcKZ5c8MuCwCQFSUXfIp4xdeDvWvoe+pgctZLShC7GGP+FgEW8
/vPPTpf6hfbfSsmnyJJfqXdadcJUU2grBu35kfF4IPtiUg3jSyEJuht6w9p30xvgcZGiFU3XZCfq
5OEbsAxyExO/O8Ur8i+atKB9MgIdLzC/DcZGQPJ5DL6BSOvBy4uGlSg6D7x7QuA2g6RzuGogjBFk
qOIaRt5FWGeQctdUAf2FeBpRRm/05jqjyKwow27GvGhlCig/A6i4JkQ1mYZQCZ5FpyKdTFb6QD8c
f5My3kiTJKHpjacvZw8JxTKIrjaUv5eRjA7cU8xrG/qtVxEFEgQ6KlsvflYBX8N7SgZdBwECahmD
ZIdU6StBaYLHWyeAFwf4OMJ6PxivRM85PrOFR6ssFWkXrCgw5lBL8umYsnkB0VJl/EPMB/AwnQtI
mo1Kt3Rij4DMX4xli2RzBu5bpKVikHWYyKuqomQyDU/9gGLD6K3/mtRTjmek3hWYpUcsUhLoXyEB
nVadgwIxBOZgVpHuBgCL3A6yagD1kKMefXiN5JwpGU7oDIcpGtDI1SyC5keTQIErU6Ia+MLgRapL
Np8DLMaZVLA9sPMuOmDPIoPLIQoTBSmwHlicT5lRLpNGUpdNL6UOKgF1dD+J14bU0nuxGwYJW1k7
i9LujKLk37h2Z6sIBoh6q0BWqMRBIQSZZaIdkxyEQXrmpDIbigfciKioz6loikH+vI0dEXgFo8HQ
DSrbzUvKHZXyocisffCUHrO+ol4JRGOFIvLar/2aGGk5MYM/JGj1br9UGrGi3yhOez+lk0I8Iqpt
BCx6+mTyDrWBYAPf1EKNpU0HFrqppqvcLw9ShBpWGRwiX7Q04IVhAr8IiK7Vj8r/Cgg0wspzW6Tn
ShBUY/aoKS+DktM8V4bWYeTQ14iN9GO3FXhBYfoNqUZ++PmHZfFdKCaXzHYBVm3mf3uAkYkG81BV
oGcrZkZkmlIe31VB9ZmwIfxtjeIf6J9l05NfB8XC3BWTL5E69B3SUpC9BErr1OkIxdGz9QbAW+9/
yDISk6GSjF9Uc6pcwP+EeaeWknLHRA7v0QFGUW+vYiNMkwCa+pgu9Q4SXvtZbUM9KEpPQupBJA3t
YNpvPbZS6q4M01rCkoPfe6ZEORPyQ0BjQzM49ZvoI+1e8rgzZ4FtEDOa9UcKxHlAtCVkEGOAnIfz
9O4YEayqcxlRcMY2NNoPHCGkj+GLOY2/0Vc0WelUzXXJA9r0nb0PDMsJrCnZXGgcdBNAKv10+TsB
Wpd4k0tuKBh/bYPEQ8fvqUNkiRhgakQM610l0z+ILzLCc5RaOiVYcX/fQLoFurBPoFQZMugy3yAu
IZqdNP8IHiogomgUZJApadxSdQLXwaIzgOzhLsTUUiYr6xnWJq/+0eWzmhrMDIWknM4aTQ/YBdEO
hyOE8vO3SKtrTJVH6pXRgAIaszLNbS5ZjQJ1sab9BRoiBhLwalGkC1AgrIBjCJyUSNLENJ8oeHqs
vYqalTz5IP+kdxVuo8b8i/bEr4smIsWFAaVkGLChQiCkIpEd3j/KDHZu0LZBNFA4Sq2iYK61pidK
CRi4/SGmueEF4xqQv+29+3NAYTqm0ioCNSWAB1qqgnBhUvVJteA0ZfiKafaZMq4DEz+a5dln0jUn
kYSKmAkOdT1qbGkafQ6ZeSrhgTDU8fqO156YNGCKeTTULwHC08YrGavwdaa5KZMHK7pqWgaOiGa0
JFobN6UjPYOpyPfvTf2MQHUK0KcYqf87oNQMgJTAqr5KI7EYZ7FMMnExtDq0qLL3SkR+MTs0pb9b
+wxvUCkRxeRcNh0P3IPi9bc/iHvWMCCTc7cgt62afdogUYtHG00TVUQJ7auI7t50mxPbiT3COY9Z
50KT/8zb97ecFZsgpjQsXK5E1q3y53FEVAgOeFrgOjBSM/AXBiRSwqnX2r2kt+0rGuTi+Q7txZOR
OuUbUGAEXkEFpTDgWqowP2TQP9FrlybIAg5/qRdjXwMaYa1EJ21ZXZoWFxHBkYO1AlU7sigt8CtR
fRRuJzBCxoZKNwIqqpKTtPj6FJ2SSR0yjVTA2WDwxgSdojFmV2S20Nx1IaA5ITyOGuQmVpTfoVVP
hp65UZDbE8P7avNu0SuiWniHjXzXJeO5mDFYJKXq2axi8lLmJFAD6GB3nONOgrxwYEpYJYDOEGBz
BjXbDpF5HJLAqqbuLGT4QABUkUlEVZvmQaivBWVIFvC1A29ZFK9OHmGoY2KMQFJ8MQFpzhImlb+A
fOxETm1UrxYJbJmqUD38iEvnTzV6+ObBK/Nz/S4PoZJZ06bY9Rk5UXORFFG7bzmyMbTJqYP4CCGq
z0i7qIZA4vKHQg7bT8hsl0J8NiyUo6jyCf4XBMipnmQdg/za2cesY8VSyncK7YwhhHMrB4cVA2NE
bo/5jV0C6GyqZevRjKA8noDP3ahFsSZvnXtQdc0ULmM+oSnZgdFAaJfod1IDgo6A4dBRaZiwiBnO
I7+GvCUqLIHGEXLms/fexJKYlJ0y+j4G6ei7MH+EDRaI1pL+GvVfRtZkSLNgacnINGeNk2UjQk7B
qphAYoB4gAYHDfQIdT2u5fQrAb8oPq1Arm/yEKuhSeVyyJm0VOpNQq2DjpyVIYUzOb3BrGazAMqq
ag3p1K3C5IhocMrKmrOHFiv2YFL/NMqLwL10KZq3cnUo4FcuCCGp7fhxsX7P5LVACJQVBaEAxVck
5pV4mVDqEj8SPBBvbyTiZFKEOkEZHwvBHEPJzujJ8d9BegYbU2fshQSHRKXml9nsc0A7MsNBhCK2
L6aW7GGaEWVf1xS/y3L6m0e6rUMlEmuT75yhMNhamODGZlXMnoupd91zctmzB6rITAR/CDgKJv/X
i8qNBsS0hyG4DgC0YyBQttggz7HqIavKQOIqPUBahlU6HKp5iwrd8gtDFFFNSyvf0CHqmVOZ+Upt
jz3d4ObdbZlVo5a4Kkq6QEOfxosu7cHCwNpEuboPbZWBCXJC0Wpr6RV3WFE4vy1wRXBMgvuZwKwP
dMYxsG3+hNHkpmPH0A3MfFSnJzuBXwhpoGXTcNO1Ndhnmnx9dmomMBpGo4hCNiJjhlRE9F6VMnEE
WZEYDzFBtag4GH0qfCeJYlgxHDIEjpt6NUMwYYcmUADfNZQ4A1ADwhM4ayBHSQ4C/lRmE6hOtVMW
/6R6AT6mdeKJcgxLwIaI0l0UldI7yKaI/oQJoiyAdYm2k8l+FyKdNU3ut/rLILiTeiM8JS06zI1/
SmfSbxX4KKYxB4VcwodRm9U8YQTfY1bqknh0VSk/1JHvtDM4Q0SPIgWZq0sMMya0VIBHLCb8lVAI
apowpO3ZoPn+NlXSP1V+Tau/6jqSNe/ViEZm0nES4eVqMpU7z01AlswazcTJfLiQgnZPk3QYu3qh
q+Gm6mdWgzdKcGnv4V9GKhr0sxQy0fdKKepF08nsQ/uh+cQB/vQKhc866tBvongCFoaIULuruEQV
VhIxSkUslFLHjWLq0brh5BX8flx6gt0lIcNqYF4phauEE2+atHLlioIMheC8wWO2sUHWlTn+OMOd
KDDZFhva6rKvP/z3+8tnlh76jX0gG1QoqanzvXYMjAzcllFr3DyO4bjk3MVUMGMWNLTaEtojTTmK
fFMR83rdRskQpJzA10IPXeBIRM96yuULBqhpgBQw0M/QFuKWMuNw1bV85+4gQBxDoQE1RHInFyqX
YWQFhbeCUw1ZTw3DkXUxnQ3mthRa1lL6MZNpkuiz9yXOg2s0nNUgBgBfbVIgHSR3PfUnhWL5HDoC
eB1UYK2SUPtpN++wOcsTyOIZQxXPCSXDP5+0ZBb0S1kMAlTUYGjOv6PmxBQV9HkgqtuM3hXlXr3Z
9nlri6Lq2PqXQipBZCcA2Fub8ti6L2vmsYZ10BxxAEuZvpxBF4/iWUCfrMgn84hTrYCeMTRGdsKO
GjNaEJCw6Xxio3f72FO23Xt6Hph3zPTCTuvtSK27gksJmlT48Q3Qm/LWyxW77xBID14Ie3D0jeYz
7Gkg9lq0rNBVn5esA4O674i6/WyDHUNtIKVxTRSpRcc3Uw/l2N4qyn0iP6NXNAS6ncUHn1HvtlD2
tEOswB/WVek9/GG2zTL/bKpvt2VmPkCseVIAZOi8exXW65E61TtKnmnCKD8A0LAlq+5HZFdy5Swa
3r2fPMpY3pX0V3UKLH5f7yNT/fVUWrt1/NkmJH4wFICUg7Grdd+jchbJ4FtGfbifBvZUprYTDTZD
qsKWTiJtaWtS+k/G1Qqn0LFOYK3OVYGGbtvhm8BDIMxnSk+Rxwc5ljepPsyoPMe+bjdk9O2UmiLA
KI8kcApsJF6FcBRQAKyMFlwEQOLImAk6MHk0z6CN9IBiOibCKCQ+hv8iH2iAjOhSEK8gphdTeaHX
JVKdA9N4I+MfGcy6lSatU+bFS9hXeoQrRm+j6wEHKNgU+GbPYC6fFQSDWZiF3Zejm/JszZsWPNNA
I3Qx03z2lxgTRZxgbdnRTx/k8DFmo9sWq/oagpaoVGXnN9K+VqlUMps8kacH+n/yPCctNbCBRv9h
aG4fxWfFPKO04OrccaU99UH+mYWviArzRIfrtfvXDmvgy1ujee8MH8zDujZRzlw1/adBTaB0oFaX
ZwxoHTzTmUIzB3y6dGYfY7mkS847+tk5BhgCQov8UVszl4111acrbdgp/o71pkLL1L9WkNsDAto0
uVPG94S2yfyQt/PsG0hJsI3p8i/8ZXeuH/C30GwGwvwrC4kh1FeOerFD+ZZZ1XnXQChoARpqv5Gc
GNBQxWmg7c5MKLoblUUoVX6qHzNtmTLEv6f+2YAl1g9qy1djZv6C/YIPjmYxqrQzfWl6zOgs/K88
XqAz3tGiBbVGJfGkPKFWIw0mSSq5vQBViiXfDYXF1KNAsKgRpgEzpGzN8vimVfcP0RDmlGBhRH0K
2pHxAV2mqh8IV50sPsXyRfWPcUQNiK7legabOjVcoD9MHNLxn66psVfNUvDudn/Lz/SaB20zla7C
ETAGvE5GqDAmqK9BNBWv++GM3ioDvIIqkuMKa6s8+ZdwB+Qp6rnoNY47TT/S54tCR6tqK+z+MQQN
fkUF90nFn2/TTSEf2WSAs4mRoJW8DdhOYCW2wFcDkWWujzr5U+QUtL8wnyyw6FozmsZzzcMjqubQ
n0kfwaOgR9AtmFqTUcL90VG5n0L+ALQHaYZ5dp3Cvwg4a5v+5ncSDhIjhVIwXo/wtljKr+YGCQG/
0gQUHRfVo6sRIZ+LDuLae/qzOYgALZtzGgABkIyhC++FKz5zVqCoS6OdX4FwET54/FT4g0MpaDiS
0H1WaA+sCeY2mdPd5F/gkzjJtllC2MEpypibemQvpAEI1Rsqi5A8INNYOCEcaBfKE2G4GlQ7oKGB
IQLtMp9MRJyCkNBZEFzBM7BVKcQfwT+2lxR0e7xAK5soLreaYonqIrp0gn7Gn7+f/cu75Xe+HpSU
1JBZcYjI+EYmfUtrRkcE4mOkFLyldwA1UqMdA6UF6Rs3DkxWvKBrDz2h7yJmdy6uBEUr6H7P2R7K
nlV4rPaepW0be3kI7GyRXLUbv/s+SsjPbzT7bWdnYopNTvfERSL3Id2o8vvqnHmZ+P5m1f8hIbIp
nPdOtZIrKkHX/sAaloAvrn9gjbnynJyiq7cYreKcnHO7s2fdYnga7IytwIv+9MDn8sBLNi6MF1DF
8QAq1+QEuJaf8RruDRk3CgtMi/rI0yO9jS6lLJYAhNMN6vX+Ra7T7sW3ZQ/ZX5ApZDmQGVGCgU/H
hlr5aF5SlwHRve5kh+jlPZkAXcyWUJ1rN9bau7At1Yv7AHNee4FRqH3xBbFQjPBRYf6AEINDjhTB
7e2kbnYxnzyadxtPydn4F5zh3N5wcssnBCTaU7mx46x/8aoQqprDIyqfojMnNXsNW1bHu7V7pEEv
3pObwckQj/96u91RenLIp3xnntptjvUVRKHdrvPjdMss/Naz8lV8zBzm6SySXqtcif+xPhuaCuT6
r2I/WbJrvEDbxqvZBkLyTb/6la1my3zmijLoBulLi8as068rjgBTJsTAsxNXGUDoTdCnHKWdMtd2
kg2ruTNbBhaJpgM92BHMpkXhwUJNzKHca2PyVxAcnvp1dGm20rJwsoe0IljlypY2yjxWtQ4OGWwz
kTWsBxtyJf472eqn+kXt85IuKcEuyw1lv1W7bvc5BxKswanZJAdev+a+PLK9ctN+ym25IrfbgPVZ
BmfVGm7exVtMrWLd77Udox12tdfsbK3ZwaVa+8fwWO+1LZcXeXQSwCusKWRWoOxO+BTbPCYOJYZz
t80s/0gIeSmP2eJXX1Z7vgqnBhtyNE7vIx91MhjP37d77NmpuDI7fu5u2g3/AWcGc0LX4jyL5tla
suur9Bz3xYN5wK22Tc78yny4KbfYLR6+S9uHm9ScOGmzz+kWA8dkKoMmz/b77RZrbxGtcYG2ar35
ji1vl1yLNetto0i4CC6ItR5piDqs56O7vbfDurSRYV5DoLBqdsWhcHx+yztSyXW0M/Mi92Sfb2c7
ZZtdzcPklLoTjgK3RRzP4hWc+3Je7PEMLQD5Obc92sj35sjt6m7lke+fvKY3CvPiqHIYX7Af8Lfc
pFi8qLHegNZeskUGi0GhF+VMt2jV2f4R/DJfU9kqt+E2vcFNuIX5+tivk/2wQZ56G1gBlhnNDYkj
VzI9wq3VbvqmYpcB41mci23zRH/9Km2ZZTlWLxb5736KBswLRc9VzVbAL8mHc2CY9bzybPLe3LYH
2t0LczVZj86Mo1Ptg53sZrvhbD5xpxYqcZcJ1hy1M6fEPenUDB6dy8CPtGj3yVmy0QrisIvtKNb5
LbwxQ3ZgGIhREdwf/49tEW2kT2mu3zG2uMxPAg7pRkkHSw0CJIKNl2ooNd1vv10E1+oxvtR77sJr
+IkxwPB5N1Rm9Xn+Ib/qK+g25QIudVsLMa45jEYE/diURfGInPKI5PFdx2lup5fZHTMVwycjNgRQ
KqJSKB2WNdUE+jhgPLB1EOnO1Tskap/lDT2da37BqBCKYCVrhqCJ3efNCX0n/Zq6/dq8tHvTxmAV
14a+XbRPXflIaKJFC84f0nkP+V/7aM+0X9MnY8fpgk1xOL3KrT3XrxifBagRSrxi+SIKwifD9/4Y
NvonZrQDZ4W8HZcumMvaPHpQDsJ2R05PrIK6OPnytnTbF6eAcj9/TUauSgQpqiBdewO1XiPThV0v
vtIL7sy/ET9i8MtVc1TvnGDI5AD369/FN6ey7/Fns0/mk8F/QpZ9mX5wgOVXdh5Atgl3qd779fhi
uh61+gigDgw1BwX8/oFWI1R0Ej/l0h8nbN8Xw0ufMdC9aHGmds4zsPLciDv96v6VSliTwPFu0x/j
k3ufH1W8EkZ3uEmzJZ8Kb56uzQkyWEKsONEinosDCjgM58HJQDWpc6GT5jip1+IyuMk3vCm4DEB7
OFmWgvD6lrrl7/ARLuW7cY+/UnHK+2//hyTtLO/zY7TvkLft53BU8a7VCy1LbgJRAAldvTeZCuA7
H2e//CPOEkQsvSBiENhKoJ89s2Rvl9ElfOtiEi1ZdD6fd1MIqx8Ytvpa/nLMUKRjuRpX3rOdpP+T
3fuJAbxy9rwnZw3tbV5cPfgEE42xc33l7LJPucu/GA7M5c0yccwDgazDiCsCAIYj7dBxtKo52f19
djBwJsDhnHZP8k2GcvxMcBDpathi4Lb12lwwW7FEJdnSN8Qsm+A6O7GW0pMZMQjGN5yM4FTsMivi
YpdHBep8/jHFylav8IdjwiJHj/qlPbF2xHlTO8Ko5C5hxvC30LyEUBS5Q8e0u8376H8l2Hfm1M7C
e7MEKQPe3S04U7KzY3fYiOKtsEM44+3gFntkuok/H2/CKCzbvnjx4fB9U1Cl9CxOBt6dbWUfCCXi
ep6dlVu0rZnbXZgXwpri0V6qVx9bxYOXdy4Ri4ZFsYlZxAEhhHkRmeY1+99ezWfx4ogVD4KacJWv
CiyHsg0eWNt9fcCbv6gHmaweL9JfPrHIHaPT7lUC1YW2KyeEXaLY4mLG3y57xtdn4cGH8rGYKOLT
yUK9yt+TE+Nwm1tim1j0ivfFuiVOcE4+9KW6yX59d3CzBeyDhAPJmSHfG4VbwoaAsZ2dcYJX4t4/
gof/ww3R4BpjhjMj9iMie7tceY7H9Cs9mk/pWV+zF+us3/nCeBb4fdiP9jJ9vt3prXu2Z3HCHKKa
l0bw0LiBU70SO3sR7GAOuJ/ji5MIyv4m3cbP9sAbkBA0J4xD8SDoArF4KS4MuRFx8zcUw+dkYC0f
Bicg15rX850Jj1vTSmY7FF3QtjWPshOuZ+fqMsJZSmyJcWj52I4FJE6E2Zevk33Xe/+IJBKbes0O
k7u0i0iT9uMLKaOXtjfcEvLkeXRuL/UBM/GCKgyuvsWEgTnGMWl5f/IkHJbmCb0U0XDPnD3QPXFR
yUOION9HLrnYH14GzNyFo48EB4PNnOkcMh1jDYdJ9Y+ps4N2kx7McV1BGycL+Gr20kd41G5Tmyl6
KpnNh3qC52tXH/AI42e5Sw61OOHydfLRbbrfiHZMOC9v5GA8IzeMtRV3mPyOrXoWPQnawkODaSZW
T3/hTGCw7R/6bwWpU8kM8Vz9By2p/tEi1kFf7EVeA4QyeZGzSR/8qUYtl4YmuSnJlsXBlz64JCSy
Ui0ycP0u2WxFzDWaYvv6fbTNXd9lcOUB2elt2A23AqwsFnufndVHYDNkfu0I67RVt6NEeKT8Rz5D
n2s5uQPps6Als0J3ds+3MD2v+rW28o/1riP8yNbJgulnG1+wooh0TnfpCtLRV0eUNp4at7pyX4sz
k4btuXUwzc9qES6nK593yI8kEK/0qN9Bn6ybp8hCKSXga9sr8TqBIotafU0geiWLgGf6OX4Xl/oc
Hocn/NBXHDd2gZCBbamvZHLvG0xnBBU/ZG/9dfpk9bn2WAL11fzir9l67gM2ZKB/BpEF0zCE6A2g
dxgBz7SQ0IHZ6CTPOtgLkfGII4qDIXWmDc3df+B9kMWAkw+qRTHTi2wnfU4WAFB8O49/8IKUf/4a
jsLcMABBiYd3MW+ly9F7yC+dhTZvHPleZGMeDBdg2IS74iiI6kM55wv1n5wUggmimP6l7YozXy7+
6vc4Spsz1x+G2/jizfn6/lf1INdoH1gfvjsER6Rc/hfYCeC5HxD6X/kk+HX43r/Efp1YcWQeHvyU
bx3/SB+YXHQVkAoJ+DRAs2fMK9kulCPMwaF2L/RHaZ1TnaPfTwUGbW+SRjgJEYolNa8YjZrTuuQn
psn7Y00N3CYES4QSzJrSZZPn5hc/iJAQZBJ/6cFgWi08iiwwWQAFYZGOqN+MpjUDGlHYQF9UWMfe
G8gNUwbZC+ouFvswPngm+q4MD9N9iw/elv36wLMhkjjHOIiPIG6cztElpZwUfvG3YmSgg9Svhg9h
TgguvNF6+Oi/60/T1p6xy6/iS0o3/ei2mp2QEXQubugIqHGvfk6fIbtxhCKP++TdmKtU7xGvU69I
kN5YVDbGvIXH8cE1ZyGxM3DXMAX0/uUXxDbEPyPmI9qii7GRX2hw7vTz+I19e1aX/Ji9zC1TN0SA
CUnw225473Kb2EQkW4orPsWd+EsilFfmGH9jj/bHtjm+Oe8HoC3ECAQwL5Ky+0QEVOprgjvOCeyw
g7dy1R7A1RKgYtNJHhxOGJaIUbQpXQRsIq7/En4av8UreXhPeQ8tTHsAW0GIysl8UkUStvJmXhLC
FCzvtT20L7BfjvRRPUqXa2ECxIXWbhm71Tdp7rM/VA9+tsWx4qWoUZ2onvHp8pVL935qt+4D93MN
ztOL8T3dJuJsktPZmDF40+c9kRJ+ZHDrh7RL70yuJS+AhGRVxNjcX5wuefv4ah/vVjyjEIn8ncEY
diWp4hO56X0CAGbe/WIrXsQtgImF6ZX3MYts3MWVJlQorWGjfJnH0erXxJ+H5qOzo2t1YCTgaq4C
KgP5EozaafaBVPuZSGAfvGYnc1vtCbnJ8nlUPk3aBdvuA5mUE1yZK/munrgQK8mOHN8Vxq1eGUeC
3X/ZlZyKe3UtXqob2MxDHPBIwJ6DubFrYTQnmPor0cQ/HHhUKrELwnMyAvAz+xRebNc/WEwugfck
MaAKiumhlYPf1T/DO6CA75F8ML93x/YAocq1Jr+e3t5ksMWFj+oP4p/LoziCzOfbxBBuTcVq8sE7
WtM9YRlJRk3QF24SvjCasQ+GRa7tHhuS/ks+kB+dMK1DIRoOre/iNhK+pfDWfY0PHuCHeppLesqy
pct6Ly7KAWUNu6SuyKSaCItIiEtX/h1uHGIJXyMyeunZXvMjscjZvLAULQeaagc1Kpcc/8iCEVkL
o8Yx42LxB/aVDebPVLhI6ETpgJxrS/Tisi2Ut6/Nptt2R/6If+TCmc/SHa8cKN6M8yPWsF0rz+rB
h2J9+TdiNF6NuTZvHFAu9VdFuPAoHnwWmyxuJflD6RJT4Uj6F4vJmcNvZMIUUcZ4NE/McHYOG37E
6cKtEmCyTU9OHeb4/+8OgSu+jfvGavgdI5ji7mE8cHLynueb3MUBR4nEbS98FJgzsq0/R8BwM2hH
j6G8Fw0IvAz4RL09cogxoiPmB5PH3cVb/J0ncG7Krvsocfz4hx8CU3kvTHlnM6wFudUJ7vPPGF1U
hzOm6ku+iV9ZJHxpsUwnwiggWnfD8aQ/NSngEMzFGAVnjodkgfwfbOeWfgx2E/v47T3fv96WZ4V2
/jE8+XVcIUk1KqVvFy/DW+L7jE//h/VsH+LaNJCz019ZGDC0xfBNrfDR7PDAy+58mf5A0ItXgf4G
l9IexAMy/XfgcRuKXJrYBKoA7InJfovLDY3Ug9si03cm1OT4QCVAcfq3OuMxtNuw4Tw/wNecqYHi
mnFa/KEvVmwbbzpeZYKNzKGJxEEgceAA/qMSwcEAWTd7+Uxt4XpJ/KnkU5d66Ff5pV4x4lD8YD+F
IhQ/jcWN9LylqGH0c9OEloQ4t39IT37CQ0nFkrSuitcUtPt+w3lQG3AtzOlhs4nJcczofnLkL2SU
uFNq3G/Ip0W8yCUn5ddhcnsS65oQgAMOfS9VPpwoFrAC36Oy6Bqaf40helPoMAlNu2gVByf22INw
hobHzCp6m78OKtPaKxgyusmSYQc2lkfh6bm2HEeOv/EiOoKChMCG2B+kGHAMFjRcwmbcpStGBLt2
8aZe8ZPjuIlBcNh/G+vzhgAEYcv2gXQtFLKqeqEWK6IFQt4pW8fpxOZBURixD+ImQehF6AFomZOG
09Rf4Z/H5CX0XzRaCznNcsAWFmkE55d4RONRWEx0t1g5LhWPjUXAiuL8RcmVOGxcYugPPD7VEXYZ
NB5e/M/vMYEN/J48Wu5h42IDIQEXy43ZZc94a3ImajDiCJEtanOXZQDRanwanMyR8jYSKEud0ifQ
kUWGT4bLZsm3mH8719362zqsd4fDYr1zd65jre/24uysLdtaONbBthxn4Ypc3SNruY6Laze/Ojvr
nxPMnfthfZfm1+/rwonm1+u3w3+quWN9Lxzbsg6Hw/dh4Rzcs7W4OpY7d9wDv2XvnMUumN8cp5tb
3+5tUc2/d+78QOdh7v5bH5zzt3s4nBe7f/bZOTiu848I1LUXlmv/W1gL1wrmZ9sx5+5iwUv5PvOF
JR7m277yYP8O9sI+f58tx6auv/SXqJDNqT0uDlYzv0InOLd4j7t7hT9ufv/lGMz55TNPzf/ri+t5
mNuOc7b4zMXi+z+SzqtLVSyIwr+ItRRJvpKDYsT04tJuW0QRREn++vnOnTV3brAV4YQ6Vbt27bIC
GCmm/7dqTV6426unGfKLZcDLsnmC4GUvWIDmKgp78c9FvPJD/y+sbfGRVeysIm6ebwrDmyvuMv7z
w6u9Sv7CcOUkizhOVqu/VWauEk4bM7b+Vkl4EoPrhU8r/E3CpLISCL9mwkATpdor3sAgcntOHNKC
OR7w6H90yDAf1qoX7+ERU/OPn/qhYzFIdshv1iRcWIl58jeMacLQh/7d5Z5jyxd3GMZHs7R+f3Pz
9y9jojjXwJc4hxcsVIVYDOhXgDztKp8NLwMMjYeBrRbYx//zIQSo9D/tWG8dlV+sTBu7qwF64+7I
UF92Q2SyhNaNlnbYZrowOcpoRn8Q9b0zZDLiSPUNkV2ExiSjXIoG5YCtppMmTN+7slChtnFKvSG0
VxuUiXxYPOa3ONAb6UgdjlrYyPsfH5uOUeRLhh+CgimdhKqrjEoRei1A3tLYzr9v/50XznP8jb7i
iMc81K/WvQ0LbwDbbXns0X+/Uu4CDQfRC1dUzr1KpPqq3566+AH1B/Cz63c9FTX6Y4VC3G/t1upt
mrZvH9ZpVq6lsoWDnTtEHs8j1Ty0ENSOY0t/rvqeZ7i14ZiKjlFTUcCVWlKv0gKyoQDBu43oT/nx
ynFpNaMF6tZxGX29jI189+sJu9hc9TTlhjiOqAeHC2V7b4S+GiTIuCuXucBMqRhYA5ks2flwjstX
aNTdZ5WnpAy18DWkM/XT6ev1GEJhd5xffi77vccJacX7U5zs4zBOrHgby+Y+MSxE3fkJIQ8eLG1I
qQCljaP11SN6+5IzP8pUBbh6Dtjt4ANSqfA29RNBM5L55OIEZHMjBmZlPW2ofW/aT84fyx5mvtmd
0O7D/TtB3qZbNj9qdxWVRV96qyq7gcAq9L83ld402JbNxxKcgWxjRZUoJUiaw2Pjx6kvESuVlkbF
vgn9g4fTmK4h6oAWJ8m4s3FaiNhakV+lEhGBA4UizhuUSQdyi5KLWDHrLU6zwRv2JlwTSwLyIu5a
k6KPCcAQMT2NN/mkcXBDw3b2mtATKvxscpf8BNmK21xxBzSG67dvwmTgSBQJjkikiGjOQPWMp6Pv
gq/+Uan3MD9/tz3EaMrUbh69vj0Q7v5Hp3U6pF9EHHJU6cgg2K+xiUgS/URMZT+MJRoixSM2zq+8
rv6kBWVWNcI9lMJBGQGxYX9S842/hd+NGOFRJNg5Gx7CGeMJcAMeC2LfY2N+Nl2o9wTKVBQui/lw
85pzy0oDJ5eCWtotFNBTUdRSLD4HgY8yi5S6Oa6IZjL0TnDhjerBQl1ew9c0T2gidIL97wGXT3Bf
netcX9YEkvN01m1H4QffafP1dEee1wkndoAmzTxdDn7oSocmPHYDz/ybPHxqRK2ABiXhHXKnOUJ4
CAPrf07ERG9bncpUL0xvMz4tmeqCvOdkACicbtrgGdPYLPzEg/VnedyxeJ7UajIwh89iuCHk5Mzr
nJs9iMIuIYeUvOcdEcDLJWp24Su4X6e36ergVEkfvOe39Sh8Lm9rxcYBc/ugcgq7nI4c1CspSM1i
xUX6zoN34ZH+BWKCSugi7Bmc4OFamp3kQfIOxuHIaQNCxUhaKgGVvrtyafjVQQpJZf6USyCRE1KV
yv4WaPbRvSXpLJ1BKLZu5F6koJ8o6zFJKFJC9DzfdZtyqUzu9Lve3Sbt7jp/odRoIiZ3RAGVzGPn
0VNuUi5fc9DsNdVws+epn0CpmY8ICPP1kaJrapiELwr/L0awkCcljLlxAUFr/G3PIETkj6oNEQD9
Lj5hfic5imt5oJXvlPa7M8lBGhw9oY/fhLojWaePefNeyS3QPRF6pS6FL8vbz3VOIZ6DiHso+02s
RH2guThCXEQGU4d0610DKXzyk2MMPlCs06Sblh4pYOs1UQhpr/vU5+uT68GYCNzAmKMexjQoUeaB
vU2lGGnjPeyFUHVqF/6v/Vhp83eiWy8XTcxo5NEIIsxigbXBwFilQOI1yU5anU/ZquTyPgmxy2d6
m5QbySsmmjuYjKf3vTLXZu/JdVJDP+CQXzy34/gTUq4y1Wxj0rqjUDoUE5EbSJ1xiEDgFJDZq7al
j0wVCHwWF7a0uHqIyJAPl23QDvu7GexeZF0Hu/HUwFLFcJnsKpYW3GXwjWHT2bzdGbhoXeOJQVZw
pCmlMSQxLrnHgFv1ROLxi+Dm0qOIBYPN9DSf7csaJVuNp8iaPL3oVAoe0wjDI3X2S7HowotB7TSa
CsE18ii8Q7zcgutvUJ7JbqbUm6S+LMwUHibWgdoIKRXmlPeANhPm072Legpoc18LRZZ0IMhGAmk7
tet8j3GnkyA2AguaXd1GNJezv19z8JPv0de//2BiwfkB8dwMmRBT/+ML8HvtZyTvxjm+u0lHSj6P
+e2edv7bnWgCQgYc/OQH8bHbOgU0BlwvzBdKWX9jsj+ZidFrDPtNmVPlVIjjYNrfNlItBU1TMNe0
jgJlujTwuHIXy0UuFAyNS2Am+wDP5brjJFI3xvaZZIAM2Dz2kXp5cChAG5yfhAmlSA3HGzRGoIC8
yNXoN/U9KVtkPARKm1J+Zt0leqWi4C9ya1QDvHRASGSnTAMdNTNfEwOCoec3MSHp8vGnhnp4XQ+X
9LtdEYuNUFndHX9Q8lE3QxDS91r5IWtP31sKnyhsE8k59aKdwRs49x8+TJbOEQn2z3mcPKNv/CXN
PgyrZTWlq9Qvz87HOG6ajWb3k2r54ATuzTsn7S/DMFgDm/5L62DnB5PhpvmTJ8bOWEF8ieo1byaC
8RVX3g03FEqCeh9YaqKxGOBeMUOtPiY+vcFMCTs6iFjlpow5m1UkbHb5vNuom3YG07+Kq82QOHMn
koZLEg00mzjc9/l69Pc5HaGbfAnH2E0r7ec9v+9e5DpHf3cBTrTn11xQNje8j8Y/f1TMxcOpxTcW
s9fI7lHeYjwsTkrMgAG74XUW3KH39jtN8VgF8KN69FWbKi4YW3D3hlGRdNbD18PW7tfPOI0+S7Z9
CIQiZo2A+rGoFtef0fxx+XhUDPyCWUIZaCdjr2C/weGdgYF4jZcRMhd2TyYtIlB7zRWGr5jXESmI
TeO9gsxPD8U8PQD7IJexLoDepGBwhtw5oYmbM15QgbZ4xEBOLpUtq3bygY2AyKap2FeHDlC2vpSD
L5mFsTVegFLYPZlRLfiQC+XYsXSbBMJaCtAewojeA7Qr7MH2HkiLRMZgdNbRH7gwgVwtThfvGQgk
y4eU29AB7Fv2AQDOw2dtyJOGUx/t+9nLhUoBEYYZxtBnf4BO/jioiAJrjha09l2q6efN5pmMF0e/
ip8OYrLu0adjE68PYwpJF7g9/ndZ/MLP9CXv6QBCOq8J3zbLkiwe09ZjBiTGeogbX5sVc9Kps3zN
HXzB3wz3tX8FtJQISV3RtmQn//QTtiEgegLFAK4BJCHgj7P0x4gPk/TwDMeLnJE3AFrvP1cVSAZo
A4XrPxnhB0pXN5xkxV5jwgYyuFsT44ESnqz5A8tGdM3qf8sW8AHoMS7xFx4i2mGlzZGHMsqADAqo
OzrdvQnT70bvqLEp0YHjNztJKs7fPVB2+vS46v6Q2nitOwcdXhw4Sl7r2e3nQ+KWqQBVo2M69Pcv
4mn2Z6lvcDcBBsDq1NMwYUcApdcABQnDGw8m7JIreRyAQZpGAQz+c9vhhIAKkXn7olfHqcLRiedN
J9i3OeJsdjGt/8TTzO9lQFKMIIpMAbU2LaVO0wb12n8pmG9CGhPQFejklwwE+QwWsEgybDMoKK+v
zS2DFBGg4eFhcUEeXi9Hpwlu62MTK8E6BaDDMIAXTV9r+Yy5B9AaUbwNbgfrW7KULZ4bkBmoCKjf
0Py0KHw7DUy0u03hlkwlL6y8H/KYrGcoepBZyYlB7uTTuA47ThK8VdwX0Bn4NBgY3v+pBEhSHgQU
98PQEB6CHzI6YuPGxy2UG149CqiuWOkbELnmQL5IgJsxyVLIM1sAJ9i3zO3/YBEgiSDc0jdDyD84
pCMBeYCgCQg72cVrJiKBpQBfC6gJMhb4GvOCL0+3KcS5DSdvXcKDFP6f7twZJFI4tLq+WU3rwCiV
NJNopEqA0cBiQAX54m/rgIWRpBWyQBTKYVwhug5FUop2WmL5MWtwKMjMMhaMdESUAP6jnNuZ7AOL
8SScPEcgQgOxb4pmUJOmH6BAeFCUAoCEAcyy4A5w8xnHO7gg+PGBlSZQQMgCJAc1ERJATuWfIPSE
QsCUMDKqg/rHd7EABAcIBiupcJEfBC7IZ7QpnJP3FHkWHGiyXFBXBJYpduea90Mt+ePs+2iCPTQo
HY1VltOuTCTP0Hxll2FSng/yKZAr3Wf8/tUvLBtwrqp1vifQrH+sWnA1rnIDGeMoRVk5bFcSNQ6K
+DfnsC5oDeTD2L0s0hKk8fezKVY8ImkcVuoMPeVEWQJHUMpBLblI8/PorGMIlSDZzAUQHhPB90HY
GW04se8//ICbBsljQDgDxpnDx3AtSMenZrak1S40SSqvAeXpi3Tgthkm1iaz9j0YZG1wGsnKTBlG
ZdscIA3xOcr/GfAp0y1yc2nE9pbmpN8xVffZgByvTGKmiwv0IYHhuaZIkfJmVr0gy8JgUAWhDr/n
Q/6Glwnabj8w4cEHmVVAV3JD54zkJ/fKWuXhqBhgW/NwOGNDMr9Wc2AT1bIl7lW1afrKZR4cCAU9
Qu2Gtqiso5eAEb8XdpG6H28I7si8A/QT7oFos7J0zMCW6BvsAIYPP6bcDtC+POWFT5fcO1xKobll
waG4SoKUdYSn/kQi08JqvildrS0EVzCOzD/R8QpXSzvjQwE9fMAvRU6Mb+GZ6zkYvwj5mCBhQ8g1
QC0DlAZ255lZhwBH7FxgU6wWv5ORBu3EGJXoGpMRPp5fe9Y+Zw3gLitGcDbQ1LIb73khEaJvyg0N
cgV3S5BzoMZR5MbvmJ4L4R0N8TgPDtAtKUvQLzlaYJhH8sWQqo3ouhP8RXwlUhL3HxZJszie+R4y
iYYrHHvI3J6wMcq2i/WTwZ8ai5HVypPRQYChtPHIRcqGbYWyz4YquwtQ+426ICQScPB5H3VIgn8u
hga7RutiklKKuIJI97NI2dgHViyD1q74E8J6eVAEEJ98cfYAdd4zUpIcjeKgSF7zEcgE5gLst55V
IXaUdatfGDf2ASdQl3BFQBgmWtigg3phl/GFgHreewsFEB+VGbG5UMjAGqw2cWDQ28swpd9ySs8C
nCti6Eu/wnRyMaaPRQKXbHKfZ3TvtIgk/esOxIkcyQynrbxcd5Jqfy7cpBG1QXPpg+MW6/C58NS3
3WCN/8cAxeOQZyhDqBX4uiOHjUTq7r5is/Ad2BvoNiQ5PmTK/Pi1xtWkP2WkYuouFZi8WFpEtKMT
83YQ6SV2ZmEbvra6zxlOJSJplDCCIjYmicHwsixf68aDHkpMSqaTOJjBIG11ICdyZn2JFSAOFXGU
NvH4wndVl89SFfSgLDxG5QGMhEHC7UCJZH7HT+WYPzAfo+Qr0js3kSqiIr0V2Qhij/wH+4wPwpeT
/RIrnCTrnsnBvPLO645nYG8zr8RTK2PL+96/PKbK5YciBOF9/OJY5cTQS/cmOzQ/k0uqtawS+hUI
F5S4sUunEGZGlEKwoKBhwq0p6TdA/bo4CWjaIjIshf+lUK336H7T0rADUViarRj2J+bMz9GxwDwC
XanUSdFQXuT7xt2aQoaK4pUqVFE1r+YfpOde0Seb6reQLt7fzqeFcNr7HGZvoJArr6DN6dYU5OVT
CBfkeZoDV2WB3XdpJ04gUl/U8FDcRjKJPNNnTH81RCDs/IfuscPOBoCiFQPQFYkXwEQeCGxPNRwO
zvfA5iz5TFnkZGsoCuwOD0dkJKnOYQcwTqpNH8KW0q2H8OqIRzGWGRIwmcv5L0gv/7IwnPUcpJzQ
nPLIO1OTwhc9GvudoZ5F5050WUTiivQU/uLdHdb0SBCpN9Z/d3UFhMaYjsX5SKpHp9GBanP8cdyI
DI3qsc9gTmO2DKowqN+R6abqiMMohmSDzSQtkz1EKodpJZVHyRClUsJNkB1gGAPT1zq0Z4MvSzUS
bAbGAe9g7A47GIfR6+iSYcVqZB1atw4rfXyP1K9nEPI+4Y56xn3S1ZPHw27Q+2zdt+ZRGfIEAauc
PnPxBPgURglsXqS2qBuiK19ng4pe6UZvmIy2qDghv0Q+SpDOuC0Gj9sij9tSg41dJiHXOXy05XpX
OqpDe7EJ+L83i/BZ8GFw/1SVroge8um42nRKZFHnPyxrXpbZJzsOJIMDhYpKSpW4ADlmjAxuCZJh
iIgxixQQ0BNALD6mJ4SfzTOIQft6vREyPsx/yuLxH53PgInfKTujJIQMGMVArENObgC1twehV2ev
/LsTDFDTr8kokkaDFjRup5ga5lo4MeytiC16ZKGRCyAvPkIfwsWMHrcc0ryWG2HLBIycfOSoCcfP
6O5Jd2qS7X5lnEn4Pb+e1AS43BL1cH14Hbs1J+pjeofwXjr3el4b66OCmn3QdB6Fy2/DVZ8T/RZp
YxsRtufVh8sqONB0xVDn2jG6qp4EzpKXyIHanRL3yiy73KstkAPlwuPCbW+UgSORJkp0pM9soMC2
vL6cnGTuqs1mKSwoszQmdT+RMq8sJyPJZ4zwOqXgQT1G75XEXdqcBPo7n3JGpyrKSjOqQPDDc3p1
UKKSDOdw7wciF8/Uz2Uft+TKqbiuRJYfjM091vGtiR+CWIp/gmM3uvAG6LNQthfy+XkBSCQ8SjgB
OU6FtYR4+C8oQW+d++MqEOOrA3AKHj68rurA54lZCJAyaGrwCx7QJCj7/cehwIjAI+im0BBxRW44
m9+EW7/+vLYprFWKp6T/HQ7tH/VHPrfn7mKcpcwZCkoIJ8f/3KD36kuiEuO81Vu8b1DIPScEtTrz
xwFWdUJlx8AsuH1CDBxJLpyv2u3joAgeiDSCuqAmlM1xOyWeyJnTjjfyrxRFSew95LttGvZnzlAW
wd26wz7YFjPB+fP/1TA8E6w/8Ci8K5LKs4xiV1HtxqMTG3Ju8FOe8wHnhfAQD5toAeoZJ8Nd/B0y
eVa6BAfEerhzBA2KeHxxC3QqojRgBa8Qe8Kdc3kGk3CLD0v791mclIQNPA8h8AtB2YB0MsQ3Zltk
8Qm+ShGYoEAjFe77hvCsI2hxqjh0oRXzbJR/JyxthDpTgxJbNnb47cPXKBnku8/956WxloM3NQL3
iKtzqlGfkB0gTtGoRINmLlzeYVKsHtM3f7m8Z9wfT8lpXSVCIwBjgdNOMpHuW8JtbYjeUKsGMCWu
hNlAGwb8HVw/nFiMOR/DH/mQhbOh1nMVfNXXilQh72VFcfozWhyWHOust2ZB/HCGWYsDjX1mkinI
HKb+kIOLtSu7EGjOnIOwjs+wpTm1CGCErIBwFZkjWCJ0EsGthlxIdE6kQMhLZcDXpuJRlh3Cuoeg
KnPewYfAxWF0PwmHQdN7HOMfap4CcA7tQIEj3KSG2GdMtt+8/g28NyUIIHa9TZk2KtUc4WOk/ZnQ
C443OgPFzTWoefz3k5qSENEwQjSX/7ZkFjmgrJp2Wr8CiAQUoBh2AAXRlNG9VGh/YQN6SlAAtdS9
Na6dtYucZoLDLhzAkbaPDgzcGr1PcnzNlT06T0vJ1AwO0dFJ0w6l3JA4k2jshDRd8WXdESMjXvkc
7Gr9oBv0Av85SrRNChpSO2OSQyi6Qfgc2Q09iiJ2K+HDbezyO5UlNR29CnvEnsxsWfQft+icXBwJ
dcMmm9fq9N5Pusxr5cTI1tfm75ruMYn5O0pR0kUwN1Jq9Oroqh5rMSptCo0gusmxdsdPChPYnIhj
VpjiZ8D7BqOg0ifoFfTINLFqamP/GgXDZnHXFwzI6+V9b5v39zxW5roUHHOEkJZjSk36ZUts0iyG
uqORr8Q5os09Kg/I+dmwtp+CLHklGPqamEewGHadaMfEekJ7paLBNYWlXbtgQ30zJyPBllrvzRh4
kDq+Of2EQ3l6hK3FeoUSiQKE0ts5tZmYWsYKrSWovJlD5yauq6RuO/IbyYcuLoMMXkPOiK9ovBRV
V1/nBnW+xGOyh5knj3w9w8ej0t5607gJrTQ0ILLoPl53jzOVwy912mWULLk5jcpbB6NDISIHSIvr
QSQIxMTCwlRjtdmYTcJiH+/ZORpooxRo0XVGNdNysOW0rKavmTKR5lTcARfzk+bC3TNWf//8f/YA
25B9JzYze82v54OoueC+4Gdzqr5m/EwmniLcwhTAoS/IMxBiQ6db4EOLXgcqJz/qJyIUxw9rbuF4
U8zw7ajdm+CzfBJC5St6VxXyKA4eDM4XTkC/5TgiB8gniDc5iaA48QVE1Vu+UlwRVAonGXoT0SV1
PomwFBm2xWmR3cpJjdiZgWoZSVYoaBZWHes1uowvHF3EWCTZgS/HFxlwZ8+3ki/Bfbnt9I0oQtaF
h8ar+ZPODoKng42qS8GwEk4kaXFN2CMCXJ4bcicnIA69RxEuuLPAx/6POlkVvAzkdBBleT4iesJ+
AGORo1owBVRH4w/XCPJgehxsKkGGRCNKk0tAdSCdgge61Ki+o9BNoN+8hA0XQRUpb54BI0/S8izo
iVsOLHGIAMoxLcQkF8abkkhPVAlN6cU9o54nkYkPTRBoHhHmYVhHWfjeZtR8oOC3T6cPr41oD7DM
pt1cWVIjnhHwGWIRwX0UlMELJyN/5aACbkQD6MxAc+DfVrcVhZq2Eb/eVn8eCNbuAkahX8IkFhze
56WYSXu+W5/fZ6wu6MOCMg+iGoFdT3Eoxr9yJM25WUJNDjHmKOm3eggw6EPV9V7UB4jzGCIYhYUt
GSCSPosMjJ6ukrBL621G4RZJiQOro1qw2LkzcE5tq50F9AJWujpGYGRT6ZekxeqPVxhwJoep0ee1
z0Ji4ImdmBz+QlelBT+nOMaHuSAe+HPB5wqfJPwR+2O7dMlg+5k+Doxle2b70tCI8Ya///ZLD/uw
L0mMwqqIKCdInon4yGDLlSm/wTKoRL5zI3lOGleZ9ovjqWOFYDMUm1MixamBPdOaYDBHaxCJRzHc
ETI1MyYkPQz36u9oz4pnyBmabb1l41EQmU2RTp0byxR/C+kAM3VoF6hDomZrEozmszdlr7mt27XP
RgnwlxIwBKuFPlVy70Y8iIwlxf7+O2r9B3PzmNLwKHyANcCxnt5d4kKfHiKC4EsWgibzzoNlf6MQ
Ged5Wp/xV19nJR4FtQO90zYsiJ1mOtVJUqTeO9pcXZ3yYJKXvhYTvzjGUuL6nPlYpLD11bmtk+OV
I4pZZ9fV2Gb1OilVZ/SapDYit+mzzUCmTkZ9iEjikAuxAFmd3Ia0GbFFAUP4FCISEKhd4jSqPWgX
H/yO4eaObSRso+cU76/1uZKHyByFuNSE+bcVAr2BseTvEdcEQsSQSr+PCyb1uGQisINYcZwqzAh+
NQ4MJkU4crV9R2CrcfF+cOTw1CQI8mDHMHFnx+0o6Q4gTHNJkM0W7YRcf5wtvwfZXH2o9lVJC3Wi
RIWUFjueDUqxGjn7BeaI3HJHGhrq1qqZPoGQypC8MtllCsghK3+m8hn+stBUIMzE723PbCsWMSaQ
RXb7534pgl+Ay4VFoLAHr4yzwUPCPeIdYgu9qWsT5WD8YoXgmLBIKO+cIVwEVOPpe37AGcgBRESB
EcCHAc2g8gfv7d9GF74uZ0xUXbBlACIUyLJxl1Dfp9wN1+SGOKOkPeOXHboLOIB2JvAilMf7wsRC
quWL8RIVWAHqnHH/2FgWzmDCKPZDjymnVpaR+bclcJeZA8xIhQ4FaGgrXBEmhvUaQXZn+QE8cw7w
bvFrynPiWeI2s+1HAGhiaDJAIcR6yAH/8zOFlyf0t9IQkiuLnkgERjr3kF2QGfFx8JAu4jH4Cxfm
2bEXeOZC9oAW7paeeTir+LksALzV/igqMNGDVDnVG2eUeT1uO9wKREQOGPDHhYop3HYSPfwAV5n7
5xnpRnEVXQ8FDM9POdG4IsafK3JoKMj24ZGQ9yFBQWUJiRleZ6nNscb8i2KO5Lhk5c+PMcXzCT4G
l+KZsgNDyzHKfZLwJvpot8IroMYKIjBZEyzXFrSDhcH34s0SPVL2JG6P9cQhA6lEIIW98JUFAknZ
Fw43h9SndPXeewN4AATTNPYbvqn90Dba20ecFU1Y16hZJwj5Xx6C3QvOyvF7o8rY0x9Rrs5GNb1z
Ee+JU8q8y5NBCGMskLiVlFiSfFVZHdUZ+MKwW0jHP6meNtrc6H9bbVZKm39C9o72XnV0j20X33b6
BdspaewcvBQUYeh97A66X3IW/MVA0PYejWiDR+EMucYRzoz9pWCimOjfnXQTWLhD1NO04CbwDhsO
13u3SelBKyOrUhbnFFn1ZuCEYDEsbvXaC7b3/bhg4RzTEVTyiKm6l6YClA7RiUYOoB0PPx6O6SJh
0vukvdNszgaJeeukGubGljkXcfYbiWMQD763vaD58rgG7CCC+QEUhC+9f5CnHxxbt5WuyF1+vDuJ
vxya4KhGjQ/pJQV94uwHzW+YxOEN2gBiB2Sm5JM2ZCMWqILSAJxtFNCeEu1wIoWr7Hc5ItVWPqCj
DMvZyfVImt0Mq4LGgihERftZr6nYm66MrgJRzdKQ3BzsfKMikYToeA15C8j5TrFiXaDPrEHP1sLn
T0qXAFKv7KWjX7KvlqnEb7eIP6Bsvwt/fKlOpOXxad/xAF6KbN3zpa5M38+JPP795s61jzv0MIzZ
J5KHv9+rqX5O32ryQFpaxqaoJpqa/SesNFeiUKifAjEt2JYDUN0HO4qaWrZGmoaAeSVNrbGW4Yjo
6kFr+cl70JOYaB2WeEdwT5R5Nih1vXu0JXx1AlGnHDPrpnhr9Lep+lDi+O/WdabQkos+TrUJ2HPs
fr4rLQPWfSKpCWon2/dPavU3V1F8AqdHj8R+IKvTHnt5B1BGexrViF4EVRLB2H3zSC/yrbfGT5cE
baF6mCHtAfxJnKf4uLPadS9nI/tIliUN8++E0F16wMh4hYObK5SQNL+uVn1Gr2Qu1imhDNRDU6XC
Hxjr4b+6a70mC5gR4ao4pEjhHbOZNL/dqJa5Tr7GhAWiy/DgYTHSOpg0EYfvABgswurxs0p2OdyQ
MaQNNr8LY5ajQFOGAkcgmTUUvAmWfc5+tMDLULunRB8rZrwj5LQBGRQlINskrtBPuOnsHgn7heHJ
p5yKGIwr6hC8QsXzJ2LRYyN7ObmrHgar5xQlVminyOWQT8PnHqMiDA1vetQO3CCWk29AbcxQhDbL
l2ImUX5sY4O4HljTTZ3daBpHESyhAb/QcDcmmEpQd+YUH4Y7IAeLWaEp5EDUkKP11JGgfDlk5Eb4
H0h2gh6ifwki0IoSYZEW/4jRuakBSHHxWIPfF+CiRHi4mGhHgGyzqMEXeVo5UgvkzgKi/IEW5kpQ
IYwokM3SZdie/5AOwFnCFj7WJeCWY3ohottn9ZXucZQf3ynPQn366CRJxRoDjyZYRunDndbviP3g
KcgQJ3BYWHnyCH0sqNCfyzhlLoD6oDtrX3iCMwARFPl8NjG5ZMKmrxpr+U6ggekvWMxVn7ZfJXjS
OT5Dfkjh6BhvhHiANlV0HM9uf3XvbXyvA/pNq1I8kK2KSnBtftRvlsKsGMd99ti8u6jPFx+EHld3
gvpa5oxDyM5/HLCNj+EOC1/Xcd7/suPYVzjPHpC5gjZWO3Ioifmu+7H/kVb1FSEr55MF0ISIvLKb
T0DFGZtBkuyj7hpdfQNEn36FooROBrTu9rUaqDgp5B6G0/5n9Ax7UW/ExteQ/5+Ar+rBbWgVDKmj
IljCKkZHmmSRL6OcRR08/BCQBECdfEYr9X9VHIhXMU+41P3YxdkR8Nk+awXxMboiL5uKCkZmUgIY
TucCxo9ImFCcRxcBWz7jjhCmQbby3iygjhMpc599mHp47EROxrbSth08jEKnGrD5AKahcDRAMTXp
tN7Cxf3FgCtoABgu2xCLyYQWaDy+mnlF/y6oJmDCUV4E3X1Ok9ME59P4rN76jNwxneNOEGQGaJr1
JMygBeAVUaBAaInzgus8ErFOqx2kOzElhdkX5fuLBgBdH+nEuMgzAQ6gTgbs/aG76pnsTN0Q0jta
I4pgjqDSMBg7chwE5nQKHVZkI2/7qli+9AMbtdU8g8Oy/aDEbGFVlDNgaDaz8UUfyfd9IM1ILTkJ
rOaCJB4+X8QhWPpsI8Izfap+XFplkh7IUtCbaSY6AWBKXk6lzfHqCJXG+3SBR449ZNE6lKDlEgUx
9KYlQiPTIIBMXPJvJkICOhvirZ1xUQAO/gF9XdKROaQOAsZlsSjstlDpigCX7jntHtEwu7wes1oL
9BFmEsEikERqga9hRUJcZc/na7JvV04sSaqdRvG0bDmEUgS1o6CXTU8hJE0OJqpEYD7mrkgWy9bn
Fel/gGMoDJZ7+N2AGw/U+CoWSeno7RpOVAACXixLrBVQ/QwHC6EMtsboLfzEq9BM1OfXHDC93z/H
Q5MFjy64cMqmxRGQCbbgJT+61YWyuvpQwoK7uSqIZmP31Akb9K8spOSFzyVY9vi+FYCS+0IH6sga
bzI2+i86LVW+hdtceGV3OioX7eHmqqPKizG5sTqb0GJo+D3AvmxoNlrsbvUWNn7/xNn1YbKWuQ+v
6StquSFSU1YOzRoHQME7jG5gyJ6BHOIgm9XNnBzYU9qgwagQW6WQlKBe0R93WJoo/t5/1HukaFPa
upVTQAGmrx4vstckO9zokdWAAU9J82G3n82sunLN81W+h69iV5JxFk1sb7PjWQpwY1n6H7zV4e1P
OZOe1GYNO24kbYpSo/cH5vL2R0Mp+qYk92LKjypYEDQGpKabBGSJo0d/I4HxhCKFd2ATIyyVRTJF
E6AUIA1hTvxA/wJodbUNkxn5Kr8yibRPcUmVBe4W/M18HmKjrdVRVCpp0PsG9vVf8RXVPaIWWzYL
l2ogK6ysHG77iqyoSw2vTW0v8ts098O9gG94NMOjuT89zVjUEOGJxFcrWVGutOfbc3t4yiEfw2tf
NwsWGAW4NvGxYBnQjA0tKVEghrBBaJUWFSfU/R6j0Eos5+M48/HCccbepLEqhxAAoisaXeQvSdhR
HdZh8cjPE9d/kOOiRodnh3Vocq/4YZ5Bjfh9h27NHh7yyCFZjZIQEWt03IbWyCrsUD0NJp1jQZqk
JkxzU8YAwwFDEceDq1gnakHaNeRHMq9oO5woIrB4thNZBfPEr8yPB8TzX2d84YtJo5q3XcgbQuf/
y1hwEHObcQeYcRIsnXl6OMjPmUOuJqrjqIyzKA0LxDv8AsYntQEmGfOg80p+hLYHNy6uDDWUsk0q
uPmvgniJFy+kxfgPWjlCNAyzE55ISK7+jSic+IJPsST4zoIHezgryCpieCqGrQ/qeYGqB3EX1WeV
RZHbakjFiWyG5E0tBC0yOAtXy1vBLBAPdEJKwKwpipbtwYT3PPwBhWA25cuvoHPoFGcm1LTADqWb
KeujDUYUyYwslppYeZTQRdbQET8bOTF2am09UepRXJi20AxjfuQAIIjv0MOhw2vUxzMMKUTZfA95
wqHEZY1Pv0v90pyUDs0PoHtLWBICqUCCMPOkQr2C4yWmWfBVgc15NpWZKhDXAk1mB1lJsuLex3Qt
9BKLG2IduqxcUqw89MOHBK5a4tFDZpT2KevUhy0gLe6TT4RWhQX10wKdMllMfB+xKt9Dh1cPwWLw
ozcSHzi0zBYJbhK3n3XSv+1BLsiN8GLLk8bz5/YAhI4KnUj5bbaFdwgOB8mcnRGKtxXrwNnvwMi0
z+sZf8cgmuslzDd2bW938I8LNqHMYNOl2RGVjyqFlqUZT7bz+c9cC3KLLrGmYR/tq8nH+B+Xyr5M
TM1+2fQMM3G0zRdjR+DJK70LE9rai5dre/sNQTosuPmLxtE99jObzKT4yHyytVeTE+RpQCs4zfbA
ol7IpveW2dmzzu5s3RxYNOZBKam3akdRTTLNs8Yl6+y8nYrfqZu3RnwW7jCKjCjwgbABEwDlUeBl
ehtUCq6/j+V7jbbjvJ4PuQG6rFOM4dd0jjNFq3aztWhk+YKs8BQ6Kzc8QKeFmrClay6N7S2KFQZD
OqvDkvuC95Jnn2REAiZywx9zyYgkx2Bk38wg4Ijj9gvTlUwGeWwyARyY/N879N1xkBbn750tnvBr
j5mR7t+zHqgPMLvJmE+M3JFrhL1TBbRbpvvX2HzFVVBwVciH/C+uSnM45+h1dhk0kxcrxhUvyzzH
164Crs0bYQFY4BI2t20h4cLcbA2TcRYVcAM7SZhr5rgyhxZW+gS2DWWbEgGsNzVAIytd0h+SF48m
DAnexAklDLurg+BRQOfyZqdzTrKb+neqxmicBy8h1P/G4dfRQeiwpYr7DioprgMOiXUJKb3FULcT
JBrnz9Rrt/VZnzNXW6qXS7hbsLBpOOj8R9J9LSeyZVsA/SIi8OYVkkxIvJB/ISSVDt57vr7HVsfp
W7eMJDK3WXbOufaPuHhOHv8dz42S3uN43Rju6k6PR59HtQjX7z/o/DVeiKrqa210pkB+rl9/8u38
h8SoOYuGH96VPTwp0t5+d5+U3xSrDXIZ5ho/6je9IofUkIZvgyYKcfRSOaLuXzbkWEuSmYAcLAfG
1ENqZIvx8Brfs+gbiqVxTe64IL3j6AJzAoGrnVwVWUT33rIza8waqmmN4a+93MUYE41j4xtdsrG0
645FfcjufsHm5esvRiTTDEtxlOrLxo/pv/Xhpf62wXjtsFt98ukAKIHYHLwpp8H5cnssft7yL5pI
tJxe4wu3k7/KNfgv7Va+MpNo0zTCdiryJQxPM/fSfUNDXjQ6gr/6JgLA8UierX6gGUiOpXmIT7EO
erOYqOWm6jOulRdv/DfzkIQDRxubPsbnDScHZijBg0lnU+jL4E2iF33txiWdtpOfYDyP8aX+NK0/
rw0brD8N9vXBp3ays/k5mIaX3DW7Xy9+2iV5aXHk/Rf03gYab//S6KdqJFH3i9X5aK7qyTkeDJ7b
n+12L4b6Hs42y5fprmggKbJerlfqPZ7OqrLixVNcZt2jK3Kyivq0WByrejBw0/qtHsfvnUt8b1yi
k0o7bHd8iMA+43Pj8PfOr+EvS+zHsamKXqr/u0Q9Xw6//b5vni1QqZ7vBcvkT/XOOy3bBmBbPVgd
SWHd10XXkgGttOmWtjNSWYvnIuZBpZ77OTcr9TML5dH29R7J8raCT2PZHsBcM/isn9ZZvYowkY9P
Xrnefi7E5iX3j6/ltJyaAU9pIs428837VyXORaeBIzUYfH4+B/sdW91vofbff7f6U7KpfyFUhwAi
hANj3jnC0g7O9t5u9DNpOU7DtUbBcVC+CPVHl2bO/a5/b2KHdVqp3/v3/jUpO/KlbgHCso61i+0Y
drhxH3A5g/z4kRhtPzjjqQ3VurrwCv659oK8y+R2H6Pwh/z4GOeS2sttlEuElKo3JjCOklz60W12
6yVPWvcbfMem929+6ADUCbIib4TVaK76Hx8fmSRElP302AahwjnPNVdP/f6f3+/z4EWn/db0wyq9
cnx9RuwStmWSu3sCNF4/dku9/Q9NjXeQCte6GP1IB4qzxhUhslx/uzU8YP34Q9NoUPishtgkqG/e
ElRbZdvya/LmsDfqwOf1XWv2jf7Yt8TT5tPvT7f5Cz5MEaNV6Wea7Uf9GZ6s/nyrE59KMk0jOHvJ
E7PVvcfd2/ec25skusez/j5ZpvFz8KCUH2FO6s+b6PN77aC21v1yWk2Dqzv/N0m29W29p2EuG2Wv
HyOVD6W7PA9/qz93TvG2iRcVXXqNVm5wbSy6SvNBZTnNu8ItaWS3VH99LdU71ELR0dNtcxR8Us8Z
jD8/P43eaWV5jHlrYExt/YlRbKwbiY2M3t5+9mg9iUhEG/Z9+JYk8nb7W43qv201+9Y+vQz1fxrf
tc6g0rr325m63xai71tb6a4xmIyKySV6f8+P1vX39/fPoljhKflJMi9Bfbpcb97fuz6v1CvXf3/n
7Z+wPcPNoZ7Yn/zgbde8NIbFaHhpvP1c0nqyqnd/5vbyLT/WVIvm3W7y5nY16VQ0307pcNj17fVc
kiQ/80b36Kh64J+3YyySC89taHxdzD2PIAqb1Y54VMiY6wWB4ZScYzrOC+YuGpSz+mjMXFJ9aI7T
XSOiUPDSWMYjtumjCVFfdwADTJ9VFs2/FHBlp8N9F4B9gTU4qo5Xr7Ov/M/tv+rPEkmo+j79h5t4
W4+1ALbrBqZZ8X33mn3P9KizdYmHx4emkvtAi11kBbXQCFHV7+3PaOGY+W9eH/QGHaYrJmRff497
g7hdj4fdrtN7k7QIrd4hBdvd5PdSr/QrjbpqsnDL4ExkrExv9boXV/y5ufkZCBToMTbA+z6NitNm
TbtQ+klyb1Qq1YuDaXvSKjU3/q8cBWaseciNTJOSRwSBKvo1Ti5FLEupzbYnneXPTaYOZqTqUQ1w
ar+WwJIAlv7EPuTxdNp+a79Qs4EBIWZYxwdBwHwYVq02qoxqoyUwtLpmCk8BBzC65eKTnuWhswJm
qQQ8ypl7gqH674rF5PTkMGnqhX/TN8KAUOPK0TgSJBZ2QJ7R/abP0J7eBsA6p1tsbmTeCr7ln0rD
RS80cI+d3PDyMTNRVb2xlTs0K2zxHfCqsdf/3L2VlD2cPiMJ95+5zdfEYG/Qw8wHrBzqsNaiuhlF
ad4vS3Jv4YzoJlDIRMMCeNCZ1S70l/R2Y5ljT9YUp6unvHwgpVgCXjEMlowytNxJJtbb9cIMQs1Y
ehe7RJNuGBqx1X4lqmAfz9La8P6tl3r8rvwj7P10RAyRX7SLo+x/B4IJBNIy8WbDAQpw71iTt7zZ
PpgYp6loAxWj8DZVZqnQEnjdZgMSDSlDjWCX5ovC5cvwtJw7usGja9gAUTxuTZXe1Ur7c/Fvd2v7
X3lWi3LGU4Bn7DYmS6q/LO+/W5MeC0XewvTLW8PMvPY26MHuKUCcomuVssH6NX8aV2AAFmYLbfPf
pZu6nQLGbPs9vf9XJspzGVymVPe0MB714+qlpAq3R+avRuVZoiaxMBvuhHwKVYjxnSzXsXBvmoFy
becXL/kaWcJ2mUwBWdUJtcpQydZaVFEHE9YHuZ6lsaexSrkS+HTVg+uDH1yXWtm5Mn203Ud7A6Q/
puf2adaGdp4ZNf6r1qlOTuciM0vzsnXTDJrISUXoLFWtZFeshi7lNRQgZ0rt6gXlsjLwBApR9wK4
G+P7c75+xm+6P5PeMRQVQ/msvpr4iSec3tW6CVx/niQBbPMnrDDfQrE0CtnGXGjsiuIrQ6X9QTCw
57a75gKEQaNeXRKHVKm18N906Dbu/qN5jHe7ewTDghp8+O/+XtMve5XVd7Zo4quX9dsW2mA6zs0p
oDyec9oNIAPFdW8HPr8juH54KWwf9UW1e8sK72V0i47JSs3N/J+uEGAHwPim1J8Zi7JPHf9bxiTb
7kFtefN+K8IFtF3aaVtbZnKkNWempzHcqv/FseZPZtvVaQTZvZeMh+/UhiAcoWv9VgJ18kKX/Yt3
0uTY7b5qtA9uvTG4i6JmqIxrK0PbXVGEGqVhR2PtcB5kFL93TT8KIEpzGM9AzVMz99sOo3stFLUW
5N5fslrgNSP1JlFoTSN7icXvae3SWs+KZNGX615eS6I0OFdzTbrsyx8NgcOSiR7PlkMF6n34QVG2
1DOHCH/tGY7W6sws8bbMJhXbpng4S86LzrMLpl1wXj4/pmPl9UmhVfDFukQOsTJdsvt9XFqlzNPm
9nynBwOjZpkvS6FpS5QveeqpEuvQI1pcXubO8WYv+H6hQEiVa/kzu7bMh/HjtUs1ZyzbdDBZPgMF
zZLVSGdgX9Mqon+a6OH712UthlYxSPavu7/q6QRfYXbVEc9DTaYT4YziYTx5PJWK0YyY3rSV+bB3
ThqNBolINB/vrh97sWPPQ60gadaxCUQ+krmYyXCgIfQBYXdu/2qL16mzfOpPAAEehTH8Y3HV02sA
0llnv1ktLWmcq9url/PWlN+3T4r6s+R+M5kJ92gxrBmB7FmLJE3zLwe6KvoUs6R2ODcNmVgt+/nZ
x7JG/7naLC06uKGF6b/pYqDITXzdibDnWT3Fm8me03QiiX8z1gOEqnj5T6W/QINHnmMJM0+1XDwB
xlG8AwNdmyVoRpFW2CbfWUpWi4P9auQszZqVIWRV8Sus5inS5gOe7ix+r5nOTnuxdbhAFxVNrnjS
2ajdUsvBZoRJSvqPNjPJBqJPW8Uf5Hr5DPqgD7saZa6I39PfW+Z3OnBoD4tXXQ34rUQXD7BkbQ9/
PRpQA4X/4lfNq14I4E9LA2hZ/gLg1X5dqf99bIVo1dF28z7NPXl1tM5J2C6910kJDPdJlVkfDhMW
S2xWHFfaPmkPTlZo1wpjShUa/ybvfdTQJ8mo8TiaNomtThfJ+U2v4f6Wu4OWbZL5jmb81IOFCSxt
23aGxdRczrSyuaZ3vLFvk2WvmnsxVtjXPG4fx+LXJfu+PRtkAy3TvrBOLqdlg85zCvNUX1oGiDCy
MrhlxxvnVt8EMy7QV4/NUwA/J1SVdpeRMzorXAKD+DwFJxr89TdY4uzbpmdr/DAQHcq9exDWy+ap
3AfpttW6PPqmkLleK9xCtxgN6TLEJ4ArwS0A6CzWnp3au8Ed+c7e8s/DQC4I2NLHZVRw+bPEZA3s
ClrnmmMqfTwo8GnQJbzqlBJ9Zas+w0lejPJP5/wLiEsm18lN09s03V1HsGfCZVNHx0yDR7TwAdKe
fStaBPRDBuCPNGQN4KdRDYLdcTm4z1990bvTvmHvI9HKLs2xx2Dg656O/nXb0l+2euBanHS+o0ev
WQ8PYp7Wkg+yCZrILj8rC1DPqe9KWleCoOhY7oUOtQFCGnoUp8PxqjJ0mtZo3MCngdcXIEYM72Kr
9R+2CFx1mwWPOnVKH2f9MXcY3bXrIQBFTPliL6ZlzxJN981JloZgQCpdFMcgQEo9i+VyCVkmG1iK
6KAFJHKrNAUg2f0boLQBHNpzrJVihUxXn3KBJJT6FX5gcU/PxfZqQj9I0ge2qmiYaRmNB8GvkWs5
LtXurqfbfdBl9aA1OI32atedG2SjQqVVR1ddfvQLtIpUMNNDJxWNkmN2zbXt5juTD2HstnUyybmS
IgqYmIGsdzci0BC2FsAR2Chr75zAWG1mKc+DPW3pIJ1YowC5QllXnwFuLUUezGxHAHbzAyDCriHp
q7WD646wrTOXZqCygodbY/e46wshk02qpvORi5frd3fjrEvElwk5Ne+9yyYM/gIZMTg98gPK1dj6
CDyQuYExoDh2NMyhno48SGAym3cPaq13T8ssEosczFPbk/3q3Hep2Aj2LacY+wdCdtwycClQzOc+
p+qmLLTSwZk8ZNFQvI7P5lpOy85FRwo1REUj37zeu5qdq2WHcfC+cFj58qfdvy8GIA7M0cKwHZsq
wNzierTz5z6mwHndy6nYq2hAOVS7QjK4KqDBFXET8J6AQSpq9Sp+nwehywzRQxLDr7tU73FX1QxN
7cZm9p8BcVhVgAlsFDdl1asQkz5xN9O6Mej+77GCd7Gdjgls8jWczTryloW1e/vdH02VZr42r663
d63FjzWV0KZXdyH0L12W09/i76GgPDwkR+5v9Bbg/8x8ucU9mRD0F6Wc+66mRTdCC4whczXATENQ
NkCqGSrsQDAB5V3MU4GWXfSsry/g2OGTRF0VvdEA6a4qDH5uxyDULvd2rENb+ZVa5a8xOhkri9Z2
PyZ4bICzL3jXe/n3DV0JHVRDKMSUfRGV31T5H08MhK/xxa0oilbrq+MLPi9OIEFndEsmLzPcQmuo
d8MI/sky+Cr9i+XPNd+wVuuBk1FR8mBJfyphUKHl6zx6x38P1Vj8tHShvpKhmdYUBZmaEDguEZjn
Slq4b9d6938mjaVkJXQmPIb8UFAFDQ+Tiwtp9LAKObPdnfQq3YVQNIBhAPvgvl1IJ1Ry4cXLpTai
2vUa31UmhPfXZm33VCi/5cNAqmhaEOoHLU/NbUY6cFWku8uk9Ovj7O2tKnBvIbKUD5DGkXPpE+AI
BIViWixGmgja20d1Jc/GxchyM51bEYTbLNHA0pyYPDj/LcxSbmdZWhnlobeHHEM626/4h9VSG+/u
fjVkWDfmbV5qYSGeyuOVYZh/u2fw6fagdUc5B/Fe2fMYtMdIJOgVwyHZsFKZ/oigF3P4b4jGgZSd
AhJlH1N6Q/ft/qyDDmXuFB8nYXScs7g+JIwcUp79c8dAMeD77vAqXpBl23WlajgsU36kEO9qGqBg
aj7s+s/rLcc28VzqZpVZz3XiFiZgePPAVCcVSCKhbeZXGC4/pWwadBDEbbwXTG5I528tj0MsPP+X
9T/06VbJchLjECwJnVbT/D51+Ik9QHwsRttS+7L/2u5aDwykXQtxKlAs83Feac4pFN8VYh+th7+b
t/yAy7zlA7E5McVRV6f7wHzHKxdq5Ssp6nm1xlCQ7zDxCJm2tNUEyNUxFbGzgGqRw+f/9ofE6Vi+
U0BAdNVgowjXCOfVud4Bh9VzyJxugVUtR4dyhC2sZVyZxrus0t/5b5NIF/hChKg8thLscqFV4neE
4wodxCV+XFyfJ6XIv/GbtfuIgCwSurJNLsyl8V0B+1XucWP3c99uLEttN0X4Xj6+yU6n1bQya2Gi
0l4GkxLeUPIOqrRI1y62FfSu6x+7BkD6x78/9cCY3BLL9rg/5/AWKHrUusifiwKj1TjdR6CVzq2o
6lbqV5lpGag1xs3A6FWmIS0iM+DDzIPbp9y2TQUZ8S2yQakgZ3JZnxseDRfKt7EX4vqH2Chevgf2
WwTTFFRTtu2r+qxMAQCwUUEd5JsDk/zy4nQFwEA2Wpe+xgX+qHcuJ6Cyi9Y1T88JTKNm9DiO6rbx
HwuTGQrGsI325U++g6/ByQxkU+DhOA+GFhB0LcvhTLEJGLGYubrF22d6T3/nGVkU6LHDs/MlEE9g
fljT5BCQaNB5Ldz+o1BDpiZRCaxN3ArbjBiVwwu7oBwlBT8VRm7n+V+1Mx9TALrahD8OEfaKeG82
by0eSQgSJf1C0Wwgc8+vfeCc8vf/PbAHnE9iZF5qMBQZ2GlC/WCJGogAYhd12GyDxCStRyWaaoFA
zMuHyk1r8rz5njwT9G9W27+ac81pcn4/3Juba3RfNVbVxlUb8N441lzuKAekk4ses0Z3999h3VwA
rN6bS72bwbqrLYYk4z+BzPuyEq39I0DMe1lFSSF5ra+xCn++xMeUwY4PXfLEI/PU1VoUzpTV/A+8
DDS2Mvadt5/p6+mn0n0M5UKPxGBKaRWPoSloKtelcZ52VDN3jyYszO4W1WYOX2iiXWYUVJpEh0rX
6FAlZxLnKnGSfa/MGrlF+1SJlD0VENIyuQRRYgVRTHmznI+nykzj0hsIcGujzZHT8VzFyMqaEZPX
hXfbROXXa78cfl9+XX1cn4DlWFTdVrO7dRpLX3uzhI7/QHuI2NBRWO9CCcVZKVfrNhtU2f65noiR
VI1U+2P3I5Z2O4zsYm7aFuzitmpJTJUhAhoegOieCjJDTCWOZebZD1fqTfQFmH1JCn/B32oEelnu
CDOgmFcAcVC1qEZiD4OlDUpOWU95hIHEXOy2nLDyfpB4cRJG72U+WBQiOAxa4MxXBrx4rpfl6jmj
XQv4z6XmodbOHRI4u3xDQDVlvDmvfoIB0Xl1u7OsGVCBbuKZvDsj0ESYNyV+unle/ziv+fxThou4
98jMVTOmLz7v6XTUmjdTQpwRIcq2YZcZ4srqNThXZ70a9HZcvwJg6SOoz4CGCuH4+l0DfYKAgRGk
k9s/WUZ5NVqeOiI+QXbFuBKhqU7lpAFnKLyXv6iVzQu8QLoyiUhOtYtqi+SxpRFeHCiT7FRy4J/O
hlHwq1jdT5IBoT+gpHLDPetw5XPxDdIwwDkv6wh8N0PPqkQ35tSp7lLpif2xbTIdYeGDBAJyuFlO
/Pf92e6xHrnZLDD3eH5OrfILHMZMMFZAr7hxYmEuiRt6IGIYFKdGyHROx0Z1cVKI84dbmM0oSbgX
v/xkMZ1Qb1JsBflfQEmlb14Fff5+++8axn3/LG5t2lLbc6esMkbWghH8Y/wbLW8eJB9y/2++azuV
Vcf3noDWOYTVUyeE7WQUIODnf+htHri3aN1Wr9trLCo6Vz8dF99JCILJ2cyNnGxeqynxiq37cxNZ
BYe2NUHIWc39LH9yv7QNyIzvD83DPnbEtuUXKMnlVBDdKFMmnwZZcpeAXFTjYMpccDAfPIrqZ+Gr
VJO2m/9KFdfkl4gqoXtVPrWILDBxvgtszlTRy2tpT4C8eScoCcvJZ63j07x3W7/lHgK7oFmIC3Cs
tVYb0UarsGmSTTRVpJqvV3YduNXiqTVF2FxjWGblhx+rSmzJuCD+P+B3t+3MtU2M6jrtXq7CO/QH
183IXEcR167URvXbw5saVZlp+FW+IELiFUZyxvC3tViVD255JbqSkPhyv8roEBAFfvn1u2RY4C9o
VBgF/Z0+unDnU2bGaXPfCK+5CkrXEHt2dTZPK9O2BIsPdz/nP6JRA9XtrhnsDQDH864WnMdy1xb8
7wGC86W24CV8LQhVJiLYTotEmEUXgrbIqtx39Jgqf7PmQXZxEcQxhKYtuhCbW+t0CBPgxItiBkc2
39wbHHb73U+7tWuL91Z/d1LFWLWZnKB5NJHY/FQxzG9uXaGP4ZDUz6aiP1JGiFzR6TIo1+LsI9yT
B2yngbuyYNWHwj1UsMTD0N7KsNCIfuNfg/8nCGeaz7J5mbVKqmZ4LIkQXIAcNEnMjjuFQQZeqOQ7
dm1r5MTaJMxDKiWzQocY1AmX5DRLwwVVFvImAPL6s4N7/tvDszmuT4gXxRT8sOiffpTeeriNbaGW
xRSnQKGzul4cWD9wtaVqhU5RbfMGxhFU16yxVVJwv99f3US/2RU6HlJOJanwY/0oAbuMxQOH1VXF
PXfYC7bbgjhuArmzYuCtnQM4x/6I7aRdCfHA8p/QMxBWEEz85hyAlFsqQoE4FJ1WRC4+L6smWbWF
EZ6FBI4bjpFQv8gge2oL6LYIExSwb/xuk2G+HhNn/1BI1v9MP7mPs7OmPOH8T6QpiPHGPhcyL/M3
O8nQNQjKagpEWjLe1+FxX9mCalAHFJcTadtjH0HFmcuTT+hZF9cCoDgvPK015nO6plbHFDZwf9Wf
5rXUpIl8yzQX5y6J6OH1zxbMtJLbTltmm+B33B+xOl6t8v7YNEvZVnHmhkYiuUw+oTVDjXr/4U/z
SdtFLkBr0ZFjAShpG/he6cCKMBKrNQaFZ2wsgUPWoWWRWbS1Te/3+FqlFC7Y7h15fdKl/hL6rCqe
avleT5efQef5VKmTB10WG2cATnlvIYw0Y4PEb15sAZl2+JfbuC0kT5Ninvny79ZB2+1GV7sotGuL
XEy59+6eiaKUh7YshQJJFtXR0dpIUghhOAc6peKUgs5KqZnLtkjRUG0V7WQ2ybbYuJ9THyQi0qvy
Qn7QDF5DQ4Mm+hZFzfM057VWbcV5Bo2d8uJcL+XaX49qVJwlN00AQns1eU9SezSFVOthkEY9xvl8
mL2w2USlFwfJGZRkimJt6qrQ2xSSwyZIlQlpSXyT3TndmnQUufy74Y1kafZPtV9/dy00WXU5goSx
dGuLmqGNujUs0x8i5rw7lTx6f5dbCPNnmpX4mIfGFN5TQCdDLbU4CDlRbtfxZtd/OZN+hRHbISOf
DervdSEtyXLR87FI8o/PuT66pV9DzabBG1Cer3bwOATyAnFFh2L1k/FdxiLkKotA+d0xK5aa5K1t
5QMH69JY5drBLWRb0wsKab2c0UaKwIsnWODytzvQl/Oma/JYD5VDZo+RC+c5XSa5W1lo/YihISen
Jr12JYdf7m354wp6cvEflOrOEBEUDh+dn+JqBJ3MkBCcWtd/FrgEO5eNbN36GHlD8y/ggdWw0/m7
SH4V0N1nSLxYu5z85wrzgJCa4Zy/UhGPuaqFteLPFGQcrWxXHzykoT/7wWo6CGeMJLxPzpPdbZRn
qnWxtXN3FqdYkeR6au2P0SbXcnOlKxWaTPrlxsZvk8MpRmsDs1pUI13Yey2xU/qXLEp2Fi715Jwe
n/fPjqJ/UFU6OEqF1PkXCNvOXTVyUO+z5uGhgvAXGssBal6YOWiWviZktW7Rad6o0oLeNE+59gwz
+dwtgyLt8Vb/rX+ueFjV+pzAs2Jx7dYSNjgz5WyUxXXWyZNcwaXeG2ax3wsRBoM/sl4qCEUVLJV+
7L+v26cAIrwSla5TnNkY6s5ZrjVnutnT8x2PBpqJAva2SevPrbYVrAsobXaGTxUvatHOHZtHoTBy
TsPKFZJ9IQoHedt0om26u6dyMgEyyjRFF2ybswXVz0CcHixIYsAATScQbDX8+8tqGhfySbHaqpDM
vCGwtQ4ub6l5KqTHypxOb8pw1/5bMt0n+Kjb3HgAsxwTTbzaNuEX7IIjIulTQRFfHf+srltB88tN
znmiDHs1PEF2bNCEJPfyKaslCTWZl/262fx1yzuqxOwtL/dkEo3+wzSMtLn+E6fPoNAg53VC5sml
kJjuwMo6Ey6ZBThcnwCeyo5dYD5G2elwdo8O0MEeUW3G1IVkdnphB1TOOEg5tHKBORgge7yLFi+x
mhCLhNKiEhDZj3IkyaWChYvqxXw0QWluwDQYgmi+d966CFHUTG5h0fP66EDZxcbu74k4i+k8mtQS
ymD5dVz6CsYLMBIXR49gnlh32wpAwvzn6Wn1XO2pOZYBj7P+oG/m6aVA69vQIJoda6JtzbAJZE/z
VFxkNJ2am0g31Nxm7SDl9aT05FPKDPmhUV43btWw9qd9g3MxeWNSM2rB6vKObBGEghoFHTgBMgUv
F8XNPXT//0YyosK85TzTA6vM/66fLT+vaaqSqqhTzD6izRQXNH8dz/DMym8056r+8tTi0anGHctN
15fFd8rz2XFuo5MR/f9Xp3RuplKpLpq2xedD0FwtuRmFuFjRGsOhwk4guG1wjypbNpKuCET4fyFG
4cXXh/C+EJaIIvmu7XU8S5buJl8Qvl0kQGFsc4lCwE/q1wGi9yHf3LZDJcN8n2p94wqdW1ZdAdCS
GPz3uLX93BPMvllFh6aEMFsKX+D8kQBhOf0cNczKl1DGQXWQmRz59fFZmF9+xMty0yXm+HarNt+F
7WxJHAuHxxG7AfsTfBqG9UspRu5URqeBhCe0nBVisa3ghmraoycWu8zah8NXCKsEj/s4TyToKpUz
ivVYai8Knbm4bdcq5Dtoh95LbCxEy8nAcL8kdDyOjbY8uWrH8qP6bMUaj/h4CvEK6yJ7maxj93D9
c3gyHsN9XTxSZyJvusevmEegIBJTH9qn2N2q3qwJCo9MyO9Xq6Y6mEo00O8jsYnlcmLwZUU5OtpP
P+XvbquAwyqbpFgqjStSe9/2lyaVzT3n42bP9zL+ckMN0wtOdCl1HGzSNQTs/lLOc6L+UIsePXGL
+6WcIU6UF7iRAmIyeeLd2q6rkqnpsDM7a3DsHLLvofx2a2XLCU6emqDamxZB9oYYG7bgNLKbl12X
Atcy3k671eKXTpBo3EYAax0l+/ZKeK9GqR+twh/QC/jY19ZBckuoROasTQg2vn5d/4BG+qHFEwpy
RzNTZn7T4qlAtyQKtcJ1HQ3F3E1amv0eCLroWBGb6O67wkJvQ562RteKCFYopuIkV8MYOdojyqkA
64qM95E6dxlfk1XSryv1jzJoaRg94pI6R8eDyJYURWbqHXVtTTmbA6HSSPD4Emos2mWaTFL/MxWJ
T/shl3LzQbMIKANElHuVfMeaMn2Mh5RNzW6yiO0OnJpcl/qnDHgRl7ad6ZBVm/8YBinjLIUCg3Oo
bINXrOxvj4zrJKAozJ+fm+5Gbt+4xzOR0l/Nj0x4ZtlWezSQoLZurmeELLLtZS+n168R31MQlBAf
//khoX5YeXP15oaB7igtgDXVFZfigBXbGLKHhNMSlw4zSS0989KhwLV8343KSPfEQjukydv5uJRg
wDdqTdkLWfZyJKYLX+gmK0VJrXjOaotJ0YRSdEZO26RbSDiI1UR9y9coaNLrz0Rc/F2aVDHjnqEN
A9r/lCeDZXJrbASmD57ETBU1vL3Y4hrSpkVrbvTNPS6M0H+7Arb5u9UqdpiAJan8W0/Lq3JPVy1G
kBqTAaNfBuSoeCIJhCCpKyTkMV1WPtJvGFr1GwmpM441qbkji7Nd8FvmnQXZxxqEun3Fl1NaoSgt
Eu4xBkFu8cOnCpRCAnIYmiWp56G2zEOvWL3IXpNeCq0lWaw217V+RODYxDkBUrbJPjKm51IId8qz
rqCzdKsXuECVs5o6Z+KfBNCT+2u++KKpsbl9WEBZtNp44bfamuDwfNVSpzKIHpTajNVtmbDG91K7
/Iayr5GnGaXhwYKIkjjHatX8X5mj7V8VksqXi6RiFTL8absyC4K4bgy5SFGHaHCt/E9hvjRyvNZX
jS9xDoOmEO6rRKN7OEENpHLTrQny1YrpVKH0cU5x6TdLWUPxHPH855AKE2Uv61tc+FLWEdo61k49
QOsMMlRW2GUBWEkRDR/hbMBIc42XxI02eKFPkaD2Vbi3TF8m3sl07gJ4yZK6ea5krRDzCCa3PKN5
hMbLLcRKx3/G6XKzWgP5hC/m/kNmLFyVWlDIuTSC7a0+FSeJ0+5OOhysZz59yFahpXfB2jK7ziuj
4SBQXSVWgkTpC9WfynEA3T2aXuRSjnNyMZNbTT55NPlnn+99qkpwqgKrxJUXxB8nifTF0KattPkQ
uZvbaZKbNQ6YQqtGpneEZdS5wiuCTS1Gl1RxO+Vb6X86lipIoX4xCzLHwmULyQfOlM7tlIh9Ei41
2VMfK7bX2lnXWlyo6NLdu5Gm15kQFIMRMxZlmomROPN+erZy+3OzWmtl0qXcoyCeOUlFdyG0yXdD
07W16ZdrKvgNi0R8xEPmkW98sofSCt6NTOqRaUkIpHi+JNcWm1UO/7g7ucLtzvJq+KWGZLBdAuS8
s0ux5BQSPNmSr7EkhRJMQ3tmAkM+ulK0Wak/1Dev+mXy/eMwZBaiQCLcPy/lSaJQqs52ir14bkcJ
BYm/YbCUWH1d374sexNYywCIFjQoJUrR3BLOSDtQt/uciUQroZ5ydxtFy4l9dfSEsw5PQTOWZ56E
sMFyqnyKWezAadVRjtkOdPkVpVl/pTJVXN/h2rpTVnOZjRmUebkp1zpUo/36U6apdLGRN/PwmnjZ
78dMjSB1GPTD2TZN28usZzJLZQ/zvcligYegUS9o+XNJBDzGteS70/HydWrSWn3+VVM1aC8YLOo+
YC3fDGq53OMsFON0CYCN1IvdD9KMcBgPdWtNRIVEVTQXxzyKgWbg5x6fT7ldle1gaJ3Z4ZmGmbef
ztr2GgjEQk6zY414Cp4BFXrg7/SkGJKTdiCkA+MRBsFhear8MHzDS84oHskd8dQ09yoYk0OFPzl2
l1e/LJ7Qs5nw7h0Z8XXxVP1ZP8MTr/qLY8w0r+JZf2uC0eCW7W3NGFp3mQanbfe6aS1fav2k3C4Y
Q7TZN3bZwb17NG2k44cbpXVatc+nkdgvPMeG3YeASsst653VFH3omra1iVXQ9yXeLYzzwEytNaiU
u+BPc+PVVGtmud7BrX4OjuGDD0S6pFeX+pfp8Nz1Yv2FPAooG/AVAxfb5QylntXkQbpsCW4WLazJ
XIvVyhu8MosW/cro489PZ3qZkVvPStRS/6x/3pf/33znSr5o3Eklmg+DwwVkyKtVt9ZkcwfM6CFo
N4dtWL6f286/6knwLLTAEI5HznS2C834eA1XKNw7uab7Lusre5aix2SPP5W7p9ekqKUWSxT7myc/
6plJLJ8bxfcDKa+TxbauGNFvi8F6tB8tBrnOPoyOeg2P5UNFiru+FHCLXzdTI2iR7zUcIx9mJw8B
2b8MLTGhCupq0Vv8lsCT6F7juJRbs065xZUYo6Nq1p89zfrVcXZQeMr0A+Sut3vNPRBqLdyIdN33
3mjtfFfYAadd2Zq3tumrBhqBEpc7AjTzeUe7lIJ5IXp8PnoiDGi0RY9+nqPS2KtLaMr28hQ1+afk
0b5+LahjP8+G835tfM0ma+QtHdaUomh3i8B1LaWF9g2s9KO8TSlZze8BRhxAKy+Vj/O2pTVzS+Gt
JpMOBFH5idJbLw+79lvu72n4jimIGOTa271Qe6Shpv+9HEwV+X81ewCcVqNsZzW63Nos6HIZV1t6
JGrVBEqYTKMgX4Dl0tss6AwYV5U/JlK1P99c+w2q69Rnsr4J3CVG1uNQXy8j9u7eVvOzy1ul1Fkl
Kg/oBq3613Zt393Ku9Rhpx0MrEw6aTGCw6wCe2unG90rtu/vK5NUqi2BWtmRWj47lqoqrxM5TX+x
6yyfq2MJ7SIk/LXh7NLODaf9R/favzJCUrFRsbfuVIakDTvTMU2dwvDYmY2oTnh7g77CPoHJ30y8
UiNS3gE076KLPNVKveoQSrAFmdGrjMSGxqlDA9+DYjAvbkJRGEaYCf8vnY6LT7Nutmrjpv3i02mB
TpFpFQbb13nfEzxNniwxqZxbtRuwz8tm5YM9hpmmsj6cjoWbg2r/XKmXhjO6cjILbzsfQECPtl+3
7oODHpzv9Wt6Tou1KNP1gorTWtPP6/66f+vuhuvWuTf93NFgHG9Hj+62vxPl7htVoOP0nNNq06hs
kMsazak0UQb+G2VV7C23aenffJteD53pfECaKOhUP01mMR3r9SPKHjunS1BFA+czwrp31vEFnDAt
jjbzH/IDFGo2ovr7mf0GqANYnPSrfW3cc6dVG5bP/dx5kF33HlpGm54WqmRsiuannAdqqa0Hqs6U
/9KwcRRZjMGpd+gF406PCzyRo96OZZ37ahho7lKm+Y4GIC9DUGDWNvn3RyOMn9tr0Lf0iPLlxKds
qykkC4jlYDOCFSu3yE4wLS0JfbHj7JJiKoceU/mbCHUpAGzIjNEszL045geVYSDhNGSe27bpNMvB
cnzdtv1TvjOvJCy2xiNwlrkH7J2qsW5nuh1XZULStlTDB/BGk+ew6hwKISNk9kR/3zO6EhrXVcqT
YKYeAD9q3yLwQuSkx8lrHB/uI1/MC1S9qgKDjFLHT2VCd1E3UlDnV4MNcGvMu5pIdsvCW+9abq0H
VsKwghfUhZ5uO8vz9yPu7UuPs9N4N1y93Jq6BsXvPFFKaaWGFmlwiL4sICW3uW9684BI+8x/50N/
6+S2Z0Pv1bTB0Wpk3bfjckcKvRxAAWjeA3DvupgThQ5Q0XoADZStpIJncTnPdaymoDbH/xF1X02N
ZEkUgH+RIuTNKyBbsghBw4ui6VbLe69fv18yDxs7MaMFIVXdujfNyZMnh89sEIHIEJDMsx6uONnX
jj2JhMfB3lo51iLOYooWZfg6bBlEvUE+aIMiBZkN823QYJhuNZLKIIX4AduucSIyAnDqyfZRqFIV
ntOcvHSgPpt5a99bIg188KgXijrEkdLolY2tA+eOwPA99/dNzS37oXwk31cEiLUouTF772T+H3mh
8otAMuukH1o8oAYqw17S7U23bEao9rZHayEybVk6XPJ8CEFfNFq4fvv70LkYnLFSh36KC1wOZXiy
943qYWc1MsPExt8WNHhRiIiMaP2Z6cQ8y3k/pjte3uWPVYi1XFwGqZR+7KU/ztO2qqbY52NhI+kP
KeppKSbyJVtasiM6XssaXRQTWTI9jZmEj7czAn+zzEylalxgbPVyb2lK4+/D7+1bxa1l2xLDkxjp
7930xoohlsu37J8HcoKAvkyghQpFHCKi5ZCFVH9f08d3fnbj8Qy3TdtYlTBe/Ll0u/hlsGh9QsSh
6YcFXal45RjM7aqvpG1eIvrdm4/f6/643HBhvPXrqitWiZj9ddcVKItCF91s5mXWnfaXlVGlfm3P
usX+HpFJeXpAVirJdVfJ/O0WLX3LtqtE37MrHCpFJ/v+0i2T0xi7iog/fF0n0zlSnajgaopE9rvm
ZgDliM31+FJFinjG6rmYmFxi9cUnWZFhRFKCQfEAz/Z2Kr+c27vu+m3PYdGpOwn31vtOmhrBNaEx
+DHDK9+2t6P1ZFVqZfUQmQw4KPen5vpdWoYNAoM1ICbztvm/sy5coPzrkGsJoYFf3UpDyzTDrSOX
6KtGr+1H7tbCwIJCsUPpJOYQKaPMz567I7ZrLRYd+bqQXJ4YkeRKpAXMJYprmkOxaiTBG0RyBv4D
m0VsJsy5twp8EXlMKBGGyNdigDmAgGaA3rS9HjJll8nm1rzEIAaLuWulp+9M7nr9BuUTZidS1rOe
Q0patdX1O7WfpEqJ4oK2ztSpnc21AcTLVGd3lDSXGhWdd5n6VHHyZG6nJ0LRezzRWqgXjwS6bsI9
9k83J/vEfzom0b5Ddgs9Of+yM1GmuxpxPLtOOEr2IOieUIN5Y/0Hxg4aciiFJli6aXMWz+3zqXGr
Ww+pJJquB13K1jeZprDYXCTFLT7Ip2AjQUYQOLN28E/M6nUkH8sXv6IORYfzBa3vP44b+gnzLaaF
uwMbbk2FPe15f8/nmLSrAlW4P7FKctG9dNSMOgq6tf2flKhx0cs2ccFmRfEFXdX2PqkwciJrkz+X
Ld1T9zJ1/tYubMm0s+9kkvkgk0wHue7NyTPHL7AP5cGmBD1SAVrIzcevUu551pdbHd/LnawoJxSx
EjFE8TXaCcjOU32lRm34UaZZPpqgS0a9V+xt8vWZ3wht4lEQ4CbTy6W8SVuXb2zNgiFmbzAT1nxF
ygAcQ4UtLHs6YCFL/VT78uuaba0006ofpWu3du5XpbdpX/9Veje9n32TL5rpTkr9TBXr89G+tbe/
Z2/lTnFQnHaKp/asf1y/7A4v22VrjWqnvtM7t+bvj95+9rzJtE+1hypEUuxU2mUZaiOl0aPxSCcH
LXYmDZjvVzUZ7DXnQjaZhEp8bKZZR3tMoV/6FMcXFANGF8LIm6bgftwlml/qa9/Ydbbfhc/cZ75b
QYhr0xV+Q1XFd5qSgO6WPlMNGw7NYTHaJ7N2pbEmdryWsdfXiU+zCgI9osJ+s6VCLEijk5xotJ2K
wEqNlWZTbUGv40GhJ8SatYud6+G51M6x8I39R6pt8jcVx2w3rzXo/uK/W7Latnu2u2jn4IK9VCP7
SrK9ECOVbu1C3Eqq7Vme6LUD6sZqKe3FSBylc2TsvrZmKnYFZwUnqnPW/0PixYQOMvukFq8f4+5G
N9aMqXCEIMmdmRm6HyQYdyPTSrgeRFfK1OECJW9D4d8W0HgWd0bEk+prtaOCCBwe7IN5vxnY/hGE
b5szDWGfIcDs2Gnv6JE3FSPA16hZ+98c0TtmIzElyvsjEP9mMCrXTNMSazuMPiSdZBO4JVrc/q5Z
xVxD1N4hUg00fq4j6Qmqt2rhg13qOPS3usgjzHUvnxyPdc403zCefoxbfJPwp/VAQZeS8vEjz6+H
9bvV539YLWGe2BweHl/VB7D6HOObpCfLX6I37CCYrzBknEQSzjHsa2KH0WouwBM6oiaFej2edD5x
j4fZkBK+4wAW3Q7PMSpLzhs9DXGvp+OklNkrfwrVsLEOU4Ck7GxeVyhcXhIkLR+GOHenDj4f5vIt
1eN9/ns91/OBlZ+rP0pdwFwmpnvO6vRUoVkXsg+X31md56XdEwmAxzP9Bz1owuZfM7D4QvWkVnqZ
sp2ICgKQ9j3Vk1xvsp1N2ljCuWHeT3fkjXMVyGcWuoKDUlcJswC37JeSq6u9Hl/k98rhuUf1qhf/
TC6tebwnAe60lMjL89frHE2xl53WKb+Z0V0cm0ZTXc6qN+TVVQ1jJUubyG/firfhbNYp7zur7u6B
dXkbzsXLxcrv7Kk184OiKZ7Tc/12qFU622P1OiWq2TlkWrmVAsLzmfQTCsC5bbxRbjo4Z/qgGKpz
qg0ijcz6pfxnn+qlM31O/vTqSdW1mwW9XE3EEBra09KyDma5NkFJ8Ikm61rHkKw3lRz3yLyd/yjR
oTCu8cfa8Sb31nbRywk1NMd+L0xRoRALOaap3DXcUSfjPN8cnL9ljui+2+/Up1TtNVWqmuyyNXDH
jBxG5zP7ceuvRsfv3aj09/4hG99/6Hr9XPa2fN1ulGtOe2ZfSI2MWO6WX8sIOkMZ4IoevStYYYiE
WvRMl9WrlqGT7i5mY91xJHUcLQa70Y3k6bozf7SjwQcK0SPgWW7nNVe2nJ0bz5gX5Tiuyn+71imM
emIgSeQ1MGu2ywjkhl3eWJY7eymFI0QG9vC7TKn90VFDhrrUQ7BdBUNQIdEZ+wTFT5ER+XhHbb+J
fLfSuiybt9/nmD91byv4Xnv4vDJzZZMRpxq1E+DPtrkAIjxrXOQpeWYz34ebATBPvURBIkpOrnXd
i3Ro3iAM/eN0+PWIzbfDENI0o7PQEOfQNneKH5Ei5ZmNwIdCtSiC37Klmd3MJ6Mlvu+FcL/EQ58Q
87YfPmIsaWEi3pw1gc7FD6e8sxvsoT7LYbrtKBxeYU866GPaLNZPGWADbuoxEpevQ0vpgYZcUeag
sK4c7AvwS5H3hqLJwW7eUnHDvrtFxtGYrVlI2an2g40c7t6U8qmqtWRBPusmZWQkWC1XFzYmn7A6
9B3vn4oMEV9h5cBCjGrWanqrQb9gL/v++o/DuysRGPY3gmd2LaJZWJFXyi9lHsmLJNMJRGYsWQxR
eQ+/kU9Wou6NjO/Uie2AMh1pVyRXRou3dPa7LQvrlmSVq6hBIw3hM1UU006d6R/LH3l1Ddy7ajzI
7RIwiEmlq0axkW0/OsoGbBk1u7us4NJVGAncTMKaruB955GVmtKt4BIoPJ7Aatu/palY5kpCs7b+
NHXM35U/bCBWqJwA+M5EsZ+zsFGVEVRaxAHCIq29ocD5NjTuZ3pzCjSPYNDelCSMnMlXuZYfywrx
a8VwKM8aHevyjmz7eK7mZBmGp9QzuTozbLC2MEK+355+3puzXP3499CSdUJCpbQ1yDYmSbpYLXpI
ew8p/MMCRmAQaFkoLTNS61lNP/DPT/MGTvQp+2vfQ5uM7SW5FW8nu4GOK5lf5trRS8JlKFHpzIvi
05Bm/nA5XPfwZuXK2KLo2SR3IQ/kKJbEMtY8sQErqM8OPeTXDwxB7ODT7gYSPqxqiarTLV+MWaXx
dC3tyCRfcdpmcpL5swRHLZ5fWzbjizDt12aS/96uZoLZ3Wh/+2eI136Y/rjoTfbM1Y3PvVUkalGt
isJ6Mru3tJ4vOqznFm14dBkd+TIkb5jgXFkvtMibCgiXOtDEActQXvAIuE/ETwCBmn0n0KtcrTIJ
wDpX5fgtcG/ezg0g5RRNAstbvaauL7KrWSJlRfdYXutYfHs5pUcZPSMIHuVVR9NK7F0UNClLT73m
GmYuP9qYcDyWo+esl0VmFUot403k+RqoO9GV2kFhNgtk24yRFM5hB5qDp+zSbPve7VGPsv1PfliM
mMZKBGyyG2UFm8CrC7jQtDMAhws5dNCBTYafNY7jAchXrm4BkwutsmJjKyTZtba9AMX9cOhaF1oB
9jXWLb9jiXE2oBeB8K/LZIaPa5nO3Qg9ddujZkzlv1l1X2lkFXX3b2hR48IEB/yyau3/Kl+epr/2
LGOqpSYEjTgW/pYevfyqtinUdtnBpVBbL+lL5d4u5/ajqk2Amlybj06VXja7fmWT5E6vtGlMcU+T
QIzyINpkVdMPTGP2IOJdzXjDTpEADatZ3jdP/26F2v0ADarKu9flekYjmBAAV1Z75lhjZPUxpjjx
PD7UNpLfA/uQXNF7gxakFSdKfmVru8O55hAvWiWq078bzT6P54fk/hnHc/3HZ+n9FaeCBm6QM51X
c/MkWZx8f3Zo7o6/ircveUE+23ukbjpMnBD6NvPj7WkzKq4qZi+9XchSKPiCptadkv59yMwYYis2
3mvbCP3pf7tcbSMMy8rL8wUiyadGnox9CXq22yxru8yltjqL+6W/2dxXnjq5/uozeQLE99VoNtAp
/zXtrUXCePS5clsdM3s0FUaxeLtHOXm+auc/xZykwWaU1yJJyHngYIlAZI/p6FbbOpIKxAAyp6fp
Z+ueqUbmP0KQpVgdmyL2Ut42UrjDxbaFt1zEFKkjgLiZstel0F1QWOs42PrWbwzByY7nQSUu+Q/+
MwD5OCb38PP/4fWt0yAUUXYt6Bc4JsYomS6SLJWdFqpjm9cVb7Aa8BUeBcsWcCMMhOWrAIn6lzpW
FdJgun2W67Dw2z4qxGHdUje5J/CL0/tZMUxqlDKBPjD4/rZQ1Qal6vQoJhWV8d37LdtSL1M9WXR3
v0+UZtVHmxxkQuBHFDHDeo+Ke7iPWYKgRPd0V19veAqGI2L+S503ybMWh9a0VIcumLv7W4C6eJXE
b982r7oqKmk3c84TBVyiMWCuqu8mDIsTte9fFBiybdxTcoVrbexhbhI8xceXw3Zv3pvc7L62HuOK
N27vCjjyqbmjeuvem6LDBKtF8CVrQMJZDbIf5Iflixtzvea9xblX0aYHEXreJ5CFhS33UnnLvua7
x2xDKq5V4gMVVpFfvngwwkfB9jXTrLRlsvdta5dJCovqQzlh3pONygWjEiCjE8KKBW2A26x1MOHG
QdmvOxvj5DbL7vVDv/TtAQAX/oD8QOWQTrZ8sByCry0crztrmbSkWhoVjwgTI3qM5kbxkUpPBrWj
zuWHIQZzLV7XfZjbDBbBjZKZYhTv7dCgnYkqsCdYLs0YLfS/IKzVSjCMeDzZoCjsuuVfJrghr08T
HwJxPKb7i1cMbx66ZWi32FtYYGsbHhzMwktnJWoDOSn6CjDs8GnvcmspT0mPO9MiCgPBo06uJPu9
kqXqO4qnGVJ/iNMMxd+mPemKvwe5QNzHnIcFPvaUk1v6iHC8bdiob2ZtnmzsGU3EXcXRQxfDOSB7
W70IG5JClhuizUNnYUJhTv8VDD2VADatoEB8MVDqmM9k+IRBkIR+xjTICDwNW0AsH/3Z9LF10nVh
CyL6rQlZ8V/wwjhRLsnuP67KCPWrHGrmIOsTh7Mnqy9Pd1Yh9Ln50qSyHmr7D0T1BkkDhgNw2cpG
7veZCWYp44cK3OEEJ6GfvFA50vCDZdVz9ZG7/9TvpN6LFv27hHRDloJerG7COn7prFVEhmoD96x2
pEqnp8p7DI7VnmmArZm9f/y/wu/MpDTB+jIVHbVxcvkSbbMNAgvFF8H6OXyrDjUySEoIVFXUsmi8
G8Ye09ykTqlknhvFpgMO/Gw8hdETiCAXjYNPadnQ/YNhC6sXoPeFgaWjNEL+2XVOoxPQwG/NYIyL
hLLhmeP8iePz+k+1wXzHYATxUz75saJrrW7cvHRDobyl8gF9D0dPNFXJwghkAXa5vRsRamKVYQk4
8WD3UfrbSVhdO7uJjzKUIxXvXfHq4CVlho6KUQtogF+5+4qKtpAIMp7MqfFSoxXWl0l9B4K9HR5k
GT+NjA9hwMqbMBRS8QhY53XP2qGH3ZwYTXO3CBd0oT97qj9sE+HB0lQAyIlJZ2V2VDOcB/SoRyi3
lgHlGwSUAx8srF8A8VA5LLAygw6WgXL1FdoAcanm9JjsjeNS7iV5wnMN18NpsX4YWRE2YWcZFEGW
qFofXM5hVPxe9m6TtWfkYocalEFAXNSIMxJm0gkT67h4AZ/GbC5PD7HinqjRp9PfGaZ+ZgB4UrLB
2rRvPM5ggQoAU6fj24fATYdRW+aku0ApX3mJXDPjQS46y6G68VIkF3nMZSJfTw6juF+elG6GIE2S
CuQB3CaOd94DeT6ZhrZxz+YLCG39u3h7t9BsnQKLyWMrZZSbkt2zlA23Y/7HAZuMu/6gYzH9ULLH
lB2CtxKx5fKXDDjALmXEVoRqLgVjKMJCAeWTmF3tiV51R+Xyx/0uBlgnA8EYYgo/APaIi49ckPdE
Cj09WwtYB31MXj/6YsMQcx92IXwKwczH8tam2N2sgrNl6ytI6UJ0KA1ZZBJjxSxubzWaD0VQdhuT
fcQutKiEZsZdIMJQ0CCyjT8PYN8zUvQryz1aeeUct9HFklOKqcF6A7wVXQ7S136kFp4oe5CVzSi4
7LY0HKpWI9izSZZdNyECazjwfKHCz8mmQpN4dIBzs/J06Ug1odwaVn5ooPWZHFWOGP55eavB3un8
EwJS9onyfPk7QnBWfdeGx3hixG7MrehbGdfhaY+7JMZy+S4UxVKem+i/SDfByoqkleaKfSk3+vYn
LkRPvT4u+ied5aMtFrdbWsNVS5a1DyzOU/jxMFKIoPTISWH7f7AyYZa40iRL/KVyqJlh6ir9lNkk
T2QgjknR+Dnzk2l5hG5ZSZNB1fPejLTa+kFFBnSAg79SZlMTpHCl/bXnXweWhN10QNGBAQUfVhCZ
VsEgN/FscyCWezOHu47ejRdaW+3bp9Fi4ISbl8Y23Rp2n8rfICt5i7TEPh3c1H1tAt47G/Ol/bc4
/2R0lxy207hn/FlQt8xQduCi/gNKyEeL5WHkCW6k+9mEf8W/QBaPToaD7Qe8tdoU/vQWNILBMZAi
zb78GGI00syU4d+iBbGzLljXtVkeYKVh/qNMsobfyYReUpykGVcyIpAgGnbj096BgMFoRtnE9ouw
lseMRelpDY3BPZPKsnsY5em60OKKL0gn50dbhjQ4qMzi7P5QkTGk5i3gw7nc2n2dhys2cl7mw1UF
m7fN9+qLvJAPtvbTHrmwqRlGLeCXW4huR12SRZnmZeQMbr5ON6vpMOzBNNqxeiyC9Nx5ZVYl0irZ
E0iyjszt0HzGaxyfIQ2OmMgJaicMYZsheXOU2eh1hH5Mt8G65kPZR609zwJwPheXFjKcTURPAlIQ
Gm5B+YeHELTa9bULWi5jNrpjbMf7tY/dxt6kMSoD8WJkTXrVFCMHkBWyias66t6xt1sSF3CcohSu
9VE7MlsG/wELcTgnx5vtwic05dIxoQP1O6rF5UTTmpnhtgBCKSZBBg19Vc/9rrwzYfF/ojwGRZml
n5WalBzFZU4+5uC9mdcnRXxSY04OMDPbvAQUchnIywXzm1q2rY0m8D8MJl6rr4vg2Fca2EvCSvWD
0U+NTK4GHxIgzsl+X1r5efXWvVEtSbxHZ9QbMe5x/I65warKid82tXsgeTtI43bDle337kzy4cw6
FCEyAuayjcMvKjuJXIPwdGwt39fl5+Xv1MrM9/7m7YYn5LK2SSXzsv+X177ROc+bud7qmuQyT2nN
Dq18p9hZlJoX1MXW6tcDBTj/fW5dSvVH7zpQapo35ySSsxqhWpeNatzfe4UK18tt066cm7TklBsv
wYS5nieZU2+Nrqik0lWGOZbU4Z9DME4LKiWQZuVt/BpEnkyVlmjWcOJcczMydJ2GlRGdP+4gRgFi
tL8Ik47JIjhWPcO7SrcWsSuCYVsyX0eij12FkPGrN5Hvo4dNDJlW+eYZmP5KMmwlSvR74ea9HeHv
jypXznn8nqKpmOhKUbBBJkQ0Y68GV1KWcamZ/YWOgCJw6PAk0hhRlABQsCstEGmRDK3SC7gTZaFw
Dl8dk5x6Zfw0Aag37402FeudeLQritYZlrfsbtOv8xJwtEuGS/pLbUclqWAqS4Mg1PL/DB7x+Qp5
esOXM0uspBMtWN1/LCAJBr48TD6rrjr7jGV5mHrPex6fgdsRFsxW786p1nat2c7fZURrAdBzKZlS
z6RtBvhXMmKRC1BsKMJSFeIIzrxi4zCAdYp7vvbDggGgBRV+Zsqm7GlRxykSF94AWFG+CutG1ZGT
ijJhednZfiwz1XWSf12kIA5PJ0NjkwKBwNTbNjEwuLCB7MWQx/xr4bP0qcaaw+Y89z1+9UF1RC0T
UgS+TZlOMSDVX0w8/sKnFyNt+KLxxfK9sm3LIdxvQHQP04uIaO1HU/YXVlBYdsv8tHVIgUaZu1SI
W+4xOU6TzO0tD/BW7IgsyqDWewzGZDN/JoPOdMLr6WYby8UOabKo4KtZ/bgY3ti8u4uxdYroz7rD
Vc8BYRjng/I3Oa7V12GyFl1zDt4Xm4fSR/pjvBqcya2F4WTUF7N/XrrH2df1mzMgNzck+TuZ0tfz
RRN0l+I3dw3uEm0wcD91+rvOoFogHDPpXlPbugZeWHvgxdcaflQwdnMjsRhCyB/+Wq8Eaf7o/1OJ
FtHAvbrHcfM2RbPGxm6ihehJ3BBLhk60tX+WHlV+jsDld+jqgX7McyWsMZSDeQ5QuB8xnoLisYlP
atVK/ZcqxbEexkGlVN3LAqSfqad/Mj4pzXp4KnRX5Dxkn6o7GfPIU8nZpMBvRKhy+3z/a0myiTRC
TBzP4dAB5HLXVNpkeE7mfzQiLtETCEyXF7TVhHX7VuEcRRtIjn9Lzoc+AkqJgUmIkfDO9xIjWg8y
NHJYunT4ZwjuPgj0juJ86ADBu3ZS//WQQpEeCfMMk51sZtbKab8J+tXqS8z+aNEJWJ61/rcOIpAO
b6Mh48fhVEiBjDK55NbZp94OACfENpXW9RCYGsDSFpvocv+c3RulOV6mEBUbiLAEqslPHNQq6ROS
D3cdmZ0K2ZWcH2lTxq7cvVylfqVPPNISjdXBSoCJjzihJBe5Q+ydHqxCoEDKQDig6hwI2KHDTReF
C1/2pa6OCM15beD3vXWN3K6bW5hlmz0anugpEJaVYIDsktkXnaUKNqdiWmHbForJWDyIbKXGMfUk
sJeRYIPmgWbPSvt+b5+/x11J+W76I4l3XQ+M516WWzegTKf8oXkln+SiesZuWNdtO99N4Sjlmvnu
2LCPGTmTljyXXiXRwAJy5PNpYorh4t6CPDoFerLI+tkkGf+4DVMTDBWU+IiUxElsM7O1HArgd+p8
QtuIu+QhMtAoi6klb77K3w4KxQcm3PNLzuQnOpGR3ILc9ZMS6wN8gJ4vddEHbq5T9JicBqX3/bCc
ZPSap9+K3yoVxbzA0+ZBFlpWV5P7x+r8MhstRs7vrlPohyDjJ3+S+nROgC1B3Ay2x8Ec6iDKZR51
wCwak3ho2b3L7sl3CL56ImWEdOl2DuC0pM4xkM1QY8UAFHyG7L4wKf/tmoGicS68JmBxrEdCfZTH
eCroYNQ0nNYRk0P1OxryZS0qO0A4OJ2OWF1e5Uqz0ioYu7JRv4cYxsuufuxMrjU9RWPyuQ301aEi
ZS90MovEPrks+rlPZ5Y4GeZGpInjYmcrhNaWRQW3BcRXDk2/jbJtvul4al7o6MYHENIoPuVP1cx7
AT2NtFNsExG30H0XQ+MLfY5URYXKHfSiQhlEJ81N1HoeUxeJ5pXi6U0ylJvoXS5vicI0x0sCKS+L
UjJ7Hff0fM1eDu+4i9NTdTurZhBoMp38L9Shy+/l3wO2mdLXDwVh/nLoqtw/vkSSynuC/g3HtIUy
ztrT60tJi4Wutmwz3d0jpd3aYLNNqS342Mq3LyZXA8ssLlFKAXQZBffeItLI+khg+AuS1AKCCyW6
+3tQP2md04+ipEcTbnuolwt125v6oZsOPVyOjSQgy1PHo4hwWKqLAOYZJ3A9xxewivvXFINy1ohV
MCYuVhZjy6vLAKwXA75bAMBW1ofAiEvdlDn4E6oNPgcVyp9u3lWlfZtrdacePG2yBxArfEKaba6c
Qqavdhd6FOGBwAm1XlF+GvEV5TIEXLTBllsOiJ5lPEYkdBHlOl1b9zUL6oJoXJukLPRLJdSetfbJ
nDoB+W9rJaTNrjJ/6HJnkmMqUY9n2ZhmSFqg/KWWZAv3UiozPX0AT3Lsvx5JpoLbOnUk267pwSAN
Np39D0asJhEsGmJ34dwhUC1SpZIj3mE3IowZlWqkYXwXyV8aTXRkb6pPOSk0XCwfMiUrriIC/Jvb
x2cLLHOQbC0Td8+CXqbN9VC0cC7+FLyuHV8jPT1Yr6FvcB32AOGtg1v5ks+JBXCZoY1mlqJzxf6m
CseWaIRG66Ul+GiP06+uyj+VawcHJ5JT12XaIgWnH+f9csAHfVBvwam+swK8nrqyzppc9TqkovVg
PZmpEg6zrpsodBTr2gzxTdSyNGi2lGQVCMmc9lTaDvgLrhHmIkCMQAWfqtDJvl7XzQcjkH5KbSiO
2lPk7wkV/LKjPR7uGKmjeExSzVK+y5wxTvge01723E9dQA/CUCK2WyqD9vsPKTgfRiyxH5la2yZd
rFNkJAGZpl9HFkmjTeSM0se7bnHFVWdaEr9I9AxxDyorp0iPbeLI5YLbjJ1uazNuVhLDWfa9b+BT
gNYMZNMuO2TM9Gv1tPFI/B8tC3Yk5fNcGMl8tKTLiyglSI0U+2ZRY6Sp5MQYxMvqbwaQI/VE/441
rl2Hd4J950TxVVqrzir2uPHWRBuLdXJHm1U8HLfGbTgMpIzEzoyXh6bvDqs8sAJhFX+Chkq+b92x
p53LwpTkZWBT2Bme6vQP64j1lFA88MkyMWdWp2VBK6WFwPQIBD1AvPjQe0FZ2pNmglFmBWM/eFUQ
NPY/JH4EjRINAzoqdYlgug0jsdwIqdMNGvL1r/MfTH7A40QRXp+VJFcdWUO1Hu1CA/dKndtTEa7d
GuwLksmeRkpLB4E9l5vY0bcm9wgMIlU0cO/KCiith45P0UQP7WRc8L5D5bHp2ZE1jaymwUwcdQn8
MN49SmfQImQIuYsP4ADFDnJ2MYBWcZ6oCjaAxB0yosHp11ngqn2tsvjWci8TSDREHzQhVSJ+j20a
5OhQB/bF8wajgek2EF+KDuIYlokoC2Ns/EocqoZjl09twuw5apFsuX7PGwjAkFLfW/x0txYa+q49
kf8qOpG3SOMASbQeRPoCChC7lp9X4JloLmg8YhgWxNUz2FH4cQYehqBfOwAlBuaAOK7twG0AOiL6
0iBJTlIjgxnG3IYTM7LFvcmzZnECSLLXDSX+ofD4O4Zqx5AFkAKIUGp3ErcR5ERNai1OaJVoWsGj
dVdsm2oNco6NeWJCe5W2IBA0dTNmG6Jb90h9IooZvoghhLQGaG2KlcZ45saSRBtrz0IbUbAJU4dC
AR0TSB79GsZt63LVUBz8hIBH5XqwZw0nHV8uTEeXhhuBejSTDInEFcE8wmVxgcuyYoIRNQDwLoFN
wU3mR+/OAYktB89ZVFNebHvUAWpMZzFBEFYqmzg8GappHwowefJaYCW0AHTqAHWB6K5vSCnAYcSM
SFdC00B+RtRMjHq5CFHg2mIGQB5vKAL8URhhNi2o1+Ct4sdsRbf05TaB6J/zGM4h/BBAveydy8aR
IgNcqYnUWI5Fa1nsYWeEbi5RRwIzJPMu3RBAk0ogV2tGcXPSAqOF5w3RIgqzK98hJZJ8iinN+SIl
oUJ3N6EDwI1cCnruDVeYTmji37+pT9+/dximLykgZU0PhfHYjGP+96HYX3yBEkIpYejKLIhGswVe
C8mUljU6SL614EMXBBC4TxQDxu/36z958Br2QEQQoP3x04phpCsIe8TFut7sh40NudC4Jqu7/90M
2GmlbwcG5Qx8TVdRM1du8WerO+76fhaZLoxwqdRUk8S2Mbcj15CnSA2l6BSxuf3K9Q028981RnFX
lkBTYltb5+1k2u0hIlx3wnTNzlj3VFNP1r31nzier7zSVif+DxnVOFL+gLsQbTtNiGjTdqScVy4P
PCLZc0yzlklLBKE3cNT7d6QJSYQzH+QY0TjX2W/5oZMqhDBRGOlEGC1tOpIyXvYkkeIxmeV2PRAJ
0eE8bV8ZCX/i566frLGQ7gbTdNUPocTT8lDfIs9YCx1FU/ZaqCqIJ/AsnHEVEAD1xuz1n5H3Yf2n
TVHWjKkRpxEJdvqK/SV5P2mIyyZt6+sIyfvkUPk0dH1p1EBp/pfo/c1cGX8lIVt2izRKGavbk3iW
jsEMzVPa6znj7phBAtapEA6tM0Z6/R8T+3hb0mVE44L4u/dZVRnwEZRmGs/M3MTx2+ILArFRjRWE
Rka5Pw7ZCrPsvZd8hjdVthGlRlPa+H2pHW7mvOJUMmz3nzHorDeH/e2JPm5vDgrSFUHo0vhd1OBu
4AXCs6L2NLL2JE5DNT4K7agTqWdykhzoVD/BtUa27riosZ2rGLsM+pfG2ujpj4evmlipdTGgd6fR
TnKO9cMFaJX9WMp7iwXVLj+Xbo6NvHavaaNniB5nns/rX/KwJcWBh7EE7fMKbZwYbD6IpwvBkWmc
FzJotVKp+sB0r07ntdy2HYH5pXmG5xe/LIvGkKvpRZmbZpnBnN2eEgYlleLpCevZIqYLsWugdG1T
axnmiBWm4zwwR9J6tWooUhXqY7yCslWhyVuxWsvadOhZjqvCEubOLXHNi6oYE8ges13c4r9iMq68
OYtstg/WfybRuun3D4PnzoVITj0ryd/dv8FZfLiDHjosQ/vRcb+rTfN6+cgORmO8mNSz98JmQB0+
dDWQIEgmSSJWICR6NQ6khnoeM4hDVViTWW986e9GbBIL79gHSg+ZgWjdv9ngS4dCOCKSa7TLI6/x
ewVHoGyHEnGzcqnaH+r0kefMFyar2EZNfTYSALBm+lv12J5PoZC++ErYjePjnqyAKeIWZbZ8d5Tk
T4DK86Fu2Z3gnTD83KXdKlazyrYha7g59wzuZlwMbnDzLkclekapHwRFhTpzxy96vhmmQrz66XF+
CcmZiMGcIc9hWQPc781jRxx8zrcRrbyV9g34CBLk/Pu202RRNY93ktV1x+Ys2OL7B5ldxajpL085
HlGcw4jh5kPVDjni9lna3WJvFtUYTY1Tsm1UNvqFNxTk0ZDyhtKHiK/bgD5+5Zdib9Wt2m39vbj0
/FSSkf0eFPYjLXSzrxdz4xOWkrS8XXDgpoOqIZ7hr7k7M5S75/5082zoeOrlsqvxf2quRJ+ebcTd
1/aF2fYn1wTpQ8kGTTbfxte7Fzt0j6TZ40Pdi5x4542G6nYI2d10bCzn0Y4Mem+2ERWz54ewcPKf
2XKWI6TqXr54UVurvGmyrQM+0iV757Lu0HrwqWakPKev4ChPHiNSdEO1RxV4DUYP/h9zf/vM1XI/
lKUo9r6kGzqnWvPiDwNF208vg9fALu/2o53xOGZQDJUOjERm4fz0OZRGbrefiVwqcT1PmPl0SPxM
2E9NOGrehVGILhBwGbh7VaPDANdVoPz78HrtHbJfpuvpwjxhA8JKX5bjgWLPuViN+2uA9h0q8aq6
tK8a0Q2sKSvHSJ5njGmQVF/oEL7WhoEIPP0joUB8y3UiwO4MXLsOHdf5HzDMrvuYD06vi5jLxdcy
zvfvZcUsOiGd6zFwe7/pQDsPA/omOhUyVRSRZ5WqVvRqeeCa0fvolNprxlUTigDNm9H9MNSPszw9
XfNGEadN26zK7vYfei3Gz0bF8K3XJyXiNHtOrGL1Ze9mv5VhrZW9Kp7+bzZWdSVBHfH2u4nze8Rq
0fDDIS4TBvvW8chNA4Af3pOFCRvmUF0I0QwELZ7btaFI4jiQNF9hC492X4fBuqYnYoQGDQ9iP5QI
omCoPDoCigA7uXEAqLN/Zc/9UnD5Iva/p/9EgUPAdcLvBZKtvmyZXViy5dBUMR8V8DbY57lVRKaT
eS8/RVseNIVmeO+PIGVuHuVjJ+uDTM4GoXuoBkCuZfwn1AuRm0mvaP36Pe0/6zcs02foFvcvp0oX
QEtP9dN8iKfS8656fqnTppghRNybw2z7Ojwbdmbr2ymt+e5FIIGf/R20GhUIZsU8IHHdgdgWK7x9
eaA5fSpy6Mi7318PqUZmUb/dBpoDtua0fpYyneyjhj1aed99bTqbixRNc9LzJlU/Lfjzp+w9przs
l2BgaKkmCF5rWnkrLE6QiPY+99sYtOLZlEATUsbGCaq8CC0Ee+mH6V2ajaaSndF9J9CYf2Yrbzdc
GoEM7/a4NKwtRe1A929/DTWpjfd14WD5iuBZboFnCqNFsNgpIZICJTihFxLkifg4ez68ShNaxAl+
LRJ4f2U/Sl//PSZANmdlbZSJzG1bPKgbvDEI4xx9oT5FbwjBfoiTTqr6RjWoUJ99PUgPsr/Roljc
110y22gqSBBbMu8PtOm6YhmQMCPCWNzrlb8KZovdb6O78lRXxXGZbz/ekiqXrDzaihz3dv5Xplvu
myNJv/fJlIbitzE7qiuzS+eQ7yr4rQt19b/CpWlM2T070sxlUJMNMi4PIOBT8p7PalLr2ztWXbEM
nH/KFbr33EimwHKZwnDUWQgwEfIK1ndk61vC79PXZdHMBzuHq1ntX0PC0oXH2ag/FsmBmonBazqM
8EGNdMo3F+P38+MPefcKYSua5rfrJ38l56My5AWp0HLbgRO2giCBDKvCx9XaalyRC5IEe4AZ8/f3
lMGc3Kxhh8QGyYDJCY0BeJT6+yyS1/BY+ipeamYJrs29LFcfF6OAFjH7LFfRFzzg/iMBul1f9gvY
/KO9rwwKognOKfM6Fe8/wI/m8s0nK5RFG8wiPVbalKlDLG5bVrgkvIykWEizXvZ4REiXcZTnpGz1
pGjTNsCGlJnUsFIY0rOTPl2LdSVvc/jA/vqDDohlQhPg+ka8df10hgAI3JKP3WohvFRFUOgl3nG7
2rW/PFV3dIxWtYQ34PBnWgEfU2N7Ps/uQ85GaZDVt2lp9xCFXG8HJUV3NINNLXf9pjSIMrS81pA7
CI2645IvRI4ESkxinlOV9/4ZRsIV3ibMlGB0MRBcWRmAoLoeLj8MoJx4wzGSUhbO7lgMuGiYvn0f
dFfnR6EVEQjWIfLgv/y8CnigBBI67+SWSTJPjIpafHEGQnxtL7a1JpHnzcR//AVPFbPYWHXmRaAr
tRK68YCccQyc4fC80NY4kXFJzBj2yqVBAJ/bR75JXRR+lY1inZ1fMz4tm06o9Ks3mii2aGXxB3xx
VZ2MDWOjmXTTwijbVmUK4alsdEQ92C0bPxF8uVHpCLfu0eurqY2/ndJrD3Tn0560vQ3XUTEs1FN9
OaKvXY0EcQJZoU7cZCDRZp/dD4RFm0iyox0PEJoWT5Ed6Qn0puyHtG08//QSvCMNGW2e0w1zXaNe
w12CqeyKh4DVU6w+JuvaOf1y1boe5R5tsJ1Da1UV4gIS53/wQqJk8QTGODa5WEAJScNtj05gAI4g
MbgtSpByKyXzaCVaBtDiMItw5Hp+Batc84SRj88CEZRyoZsPbdFFBDi2nIviJjXXtCh/pyI2Ax6V
nk9fhZttkP4fTWe2naoShOEnci0UJ267G0ScZ5MblzFbcEAUUYanP1+Zdc7OSYxBaOjuGv6q+gtJ
uMHIcnGB0W8ZmC4FYtCVIsRUZw0ZaEbOitAmwXDuwkj1MAFGabmspOQDYlt71dmTNuasy4WzzmY3
4Ykh1+MUDbs/xIaj+/w5AZF06h6JYuTU/7TqHquEJnmUa7bOPaqcmwZzgafMWsKJJ4neYzFhiL/Y
QDPAiC4JEbbvsxwpyauJI9HcADiguc8uBI6gcYSjevg6+BYUXJOkMy0Kdju7lxlCdqcoDTAoarhC
9fp5kV9M04mGR51vUP2zhECe8nsy/NwVt00nuH7lpt9gojKf+Dyw8kFSBlCdY1oryXYI0h4u3cvW
MBrGEKLlvdr6Z97nv57XD1WfHubzZX+uaGRMH2kaOE+VGioaetO2VAVB4OdKR8q/afpCat+wMI7S
VHeBGlfH2eKueXWUlriRdDB3A39B9/mFT6eTSBFKXa1KspWYLEstAhAb3l0tOJBOjPzjTRk3mdqu
PCG4B3jTXywuXrCQQ/2FvwKuxHw4u8cjeJ6cK1h8PkaPaP7OJ/TiuOJoRnIsFTSSVnV4XJbkw4d4
7uVPsiHvATpN+DgBUQXYgv+P543JKTgUm6yP/1hrjS90j4gW7YfbADFmNQIfQfdJE7IJEqqDV0T8
Byazi6F/AOydLC2q01Z4P+C3E1I+YLVFTNIJCVLynrDDA6iaHPcSy/RALuBjDoZ/st33N6B0jRup
ihH3e4PfB+YCINPPFoFZs1ENUUhgZxPJlsb9xLdEAlzUEXOZxHXvi1oM6bNEOIecGkpD8VZv3+ZR
/KP78QqpVP6cV7UvumrRSagc0PsNKTih/xPGBQ4Lbs2/xsbqErXHGiRMBN0ktUXE+dnXlwOPLO0R
nKZzIH0Mb5HPX/gkWIU4JaRI82dYqvCofTALMerByCkqGTQ2gJtUCwRYwqw+tgnDflJeIjnekmQI
EeVZ2dA/7IAzDhgrL789rvVTzLMWoL9qUPh2/Q63738fCJecO8g7JlgulsQRILLOBDStVkKPQ/5A
SYsUH8+OwjEK5Q2xgItlVvjExAOxaOlC/ULdoYjwvNoen6QrDrv1O2DNjTGxV/QmgJTT8W4uThw/
CfaDxF8D0Pwu5FxMEpgYyCuSluK7iLomEvWSOxfcbULL4IlA5OMEqbqSeeLjwsK7xp1Svsn8Ucz6
TUwBP41ZyyekWYPU4gwBo4qENTxMCT7AMQwcBfpCh5iKLg3kfIMs4Stvspn9Lzy0AE2RkCRSH97f
uEL/yMkEMQWuFYSaSiUkc/iGhS1lx+WEOY1lHsuzyO8alrZOoSZ99ZzsO70EMMCMmGn68GEMDk7b
+Pc8b2+fy+ayLm7GVWfkGTaLQLqSU6DecW3KYGhyStMWrM5Tjjv5HNzbRCppc+efJoASJYocUckT
zcU7Js7PTDj/MNwwsJqWiWnmfgCgzgh+xJ5QwVFMmX6zwYD96BJF0WqJma9qgJ50ZLgeogLxhdog
kgHsUNAlivYxtHQgwIWP+AOH6A6tS/in8BxikYVQfMJ4zXekKSSmEOoLycSnrxr0IFFnfCPttXBT
bCwKewowqx7hNHpK5bu+EGTuemfIMDS1lhSiw5POOeD6T0+j+Eua+5D4/eFij7/IW63hATVR4kIM
no3re6xw2kVR3gOXtHDCx4TpaHBHc00hrbcaQvTOZ6SUfQ+ZChBDCpgjGQU4YCfbUBJCGwPL6ZWm
c4TbrgaPHD0DsO3fVOBIFwbYS6i0gxKy1tW807Y1le30pbNjQ5MHqoMiH75EaDhKijzx1XO4ID32
bPLcAE9Ta5DSuCrvYxTTfY9esRdD5tq7mBHcw/mifTYNbfiOlAHyw/ICX8VqIKqNDxYW/96tDRoR
uLYFiIcXQFiJUjPQRqBTXgjcCNo6695vPNQ9HI3w2ELt0wf1GV2FiUInbmrsnPq6OngpsNCzox8k
tv+QYEejlKA9vm3bLk1zMbTgdwBGoMRqTJYBjVxIewZBaZFMgkdLMJqADMVXhQtli7XzczYGhXdJ
n1SAhCgRKGdyouEuuY4riutascrYJ1i+qGQQ2w7o06DLdSDeIK9edWivlfbL3EAbkvZ3wxq8RDY6
p9Lv4Ol1l12MJSacVNWfegiG7r0xX/CtoFCEb1NkzgABR/dQTIFG5L1rqp6ZUyVdWTsRXSczcvD9
i+3nSfDOTFmaBxbUCxPJnIpS0Gt2MZLtJjEAdhCNncFfgSkgY2IygNeocrL8fEOfq/jjKN/x3QFz
Py0N6WNFniCYFWR6oCAIaIATqvVIaaKrHebX4yubtedWz8ZiYz2TOtnakE4B2RP6BQ1Griz85o7K
l+kcMiLwPkLZkWrjFvB9g5jEVLnSg5w6DvTZqhDab3Zl+i0ZDeTRrU5fbJf63lriRqLQqD1hqmBJ
hRv3Q1SPIBSMEOhnxS5LA1Ly40P2nSOXv0t8PtoOEr+DXJeterotrwRRIeMjqwk+RZIupvEvtNP4
SGwuttJ1bq/q//TuBwHJ1rX3yNTXhJoBzid5CKQlwqYKhvrDk72u/PZPNXLW0gDlTjy3+oc7zifr
AE19thmkXb+wK35xT1lPNAdFxOxWEoYhgn1mM55zsTptkQQ3MBQeLdzgTa/Ys3+LHso69m7nIwRG
+ZDEGhJmnpSE08Orwn2vK2loT7IE7srl6zl930lKAuLDaUlnaKjwN/56LEoolUgVoU/h8TomHwQk
AJIH+HCxVnPchQlUHAXNRT6ig9ZONrH/cniZPqb3cWO4G2T76xwhAst0rIr9fd8lnYfIUm8Pde/P
xWv+4F+lvRi0ACSbfMYHjI4UVktBeuxZUBMBV2JFU0rPCxFxRNs+HUjBM7HgMTiEft8GaBbONGkB
iYJHbbEmeWYOab0QBaMybsLeBLzEAUwj60JCfFgTdN+g7Q5FYTSF9OhUwIPnQzwI+zHgQ/wdq5fY
ppjxlbDsgpMwhkZX4XLyUVYaJ2NI6BP0BUrkPaezAkdRAcWYmC5mCgLoMoJXSg7hSgycL0bAF6fn
3CB/MA/D7Y4G5UwkdUERwFgI2HEeRkS7Cr5TK8wVGDdDQKKz6NBbv/yI7yhqBa0Bf/gbJEOipo9b
4Lw8ez7W+Ufml1s0B6T3cEne4U+Mie+S8EPEg2TA0OPjJIYxUA6+xQMsQS587Sx4hy8IAtC0XIVh
MSPcG2TQnIGpsTMvzOVXima5H87MqZD3jI0zU6/KO5yKL+6T43mT4zkYlURpKUcy+Zy5xbR4py0n
/bve36yzXplB/savpNNDj8OhjIZRtqsBKDg3wJvcsAwOZh/sZpqjYNp+Lsn3yOpVY26QYXAOTs9D
gPhBxsPJOLAwTAYn4Isxw1mWArdlhnP8LSWuxpTIXOMDRfJxPstHWAC885eZyxDk0X2ep9xB6FEp
wLT9LTc+y9ffYFkTTCEPihunnUNXyoX4NGeVrf2ZTy4ij5Zs3Qn8JOCuPJzPaLkcr/8OZQB8hYV0
N5NHRaCIVoWQ7X1YhZkjedq5xz3SLoe54+w8KqaGUzMAOf4zlXxnYH9X4RieIjfCrySccVq+4Lfg
I38zywcZInMtDxvbFcFDoRy/lLb0lIDdC8oLuUAlrLq8iAYNgezYQ8w5uzmWsAKXYanxxbm4H9J/
eIh/C7Gi8IHpieVDcGhzP9wVV+VRYr6wYnhBcgzPjpNzBkbPC/gMMVQgHEQiX2LpjvP3UMgY4kio
A0iokYbGchZowcitqmRK/+51l3sQlPGaEXJtYI0Dz5kHzo5l6hkInXVZGKC4byi1tb3nLUqk+YVr
TamwMvHXCvHXp9I3ntLoyTk+f2kkeVfJF73cPgsuPFAtku3r4tmzJO/Y7ULrfZFLreLQXLaPL3qc
0DgLeKD3KgZNQhYJOgOGLuHdssjLRKaQLsXqD4AriPgleNFAri4a7ZHMEMglvZvIOCEGXZe5tpbM
NqtYCuNw1rM5qua57ByxyeLf5BdIkqAStS0kkUrPCzCeLhpQep9grEm6IL5+tuLsqGGMN5ZCmIxa
5QzyfkmUMuy/OKU1IiU23ivrk2dKYbQ9o0uYbFqk2YvgEkKLzYtGhEoJQvaQaFbd75COHsr9A24g
NbPE5X06H3Ch1grzl5L6c+LyCZr/dTMaOcjGjDO/8/RCuGdq9Jlz4curaI0QudCr04frFbnMRqcD
pxY9p4gBmRZMzHCx07nM1o7VPwFQidlKwqx3pzlP5mLhtlvUcLjQNsE8nkDuL3mzXkF6vHTpScJB
41Mv/6RHFzWFMI00/5W7CbRNjcPT2y0fmFSpookbZsecpQeR/u4J0bBL8x9KvEnEJ5u19fReMR6y
f6uN67yOXMzlNvFUmqU6x0dGQ9bg8u5f3jBS06jFoxUrVPFQTbye/pliTG4w7NHmqVnQrFPOhrX7
CuiZGlab/EURbPBy+jdaJAidr3uho1iiGrZOH5o0hgKi8Yg4qbm3SPM0EXQUG5IIhq/F7ufyc9+2
qby6mjSklQr2LXnCULpD8qffdZVNXr2oxZ9VCsf9vhg02o3VrWHTUHl8wk1sx5Rzptvm7tvJVncK
fsoF+MMQ1Tdqj8N1woOJaOms73VDUpni600DBWxr+tm+wfVmt0PmXYjQM03A1DYNGlQH44R1T0JE
kwg2RXB9AqKUVmqmuOssI4zZmlWHt+vZmHdfZ0odfsOD1TbViiqtxjhVe9vFJB10DMS6QD7b7qr5
XWwBsZ/0zXObERljOjl2MrpK4C2aFqGkurEY2uGEJROZ5KGTOSkgFs1oWRrreouYQu9GQRkNYr/O
CKTapHzi2pmcJYz1vYkO5XhCNIU+PTjQQFL0AcBvplc8GwDITvd/ssnddms/IXr/+9D9rSDxQC92
EIf6diZhB6oNFqIucyiWexEyEuuYvBbCWhhayHHAHIKRg5upbZKZMwhhxFsXxhvVPcqJKGHHk6b1
R8eUsZsB1XTJU1DO7cuKCZlTkahKnce9sGPsumlDmXyMabCJShtWT7c65Kl60H8PbRDJ5yAce3L8
bLdKtw7YT92kDifD4BLSyYjCLMDAXC8o/iaFB2eFVP8ksErj3DwqxGrIFEI94PVwUpJ+QXgse/fD
yoDdW2eMaV1g7y9bpHQ6hpxsigSeg9ZdNVO1zbk2Qyta87LlWTU3IX+a5FrT7ZJ2ZKBJBA5SdCF2
uxCM0PzYYUXT78i0b7370zAlPAuMXfXm+ys2D/zXrrn9ft+mzbVzUixke7tjBaRk4cAio06FifeX
fedw/01FGYJ3GJwwK/Fa1IUwK4CBiYd/1jj33jsazRIb8VNyCyBBgX7g59RUVhhkts98vQC3K5MQ
M6XVPcjJzx29qc70DaVQZpyHpFnpWh14KujY/W6uuxTGrbogdvvXd5uasZTsEXX7tT0KxloE4ghy
jd5I+sklAEUaR7jwqHXbyNcXizPOUM6uo4rhe3gSF8RrkgqBnU+/ZNYCDZyPUCPO3l5ecqveg8YI
b/XNOGfV4DWLZcjdry7hPkup+1nXe+f9+5g3xKUvtwob7Ug/ELrK7FAQo1eT5muqRQ4f7hYGDxRj
XUU/t/tXm+ZywNPQkNC5Uu2uKoE3hRZ0+5AeacfmsUsLjGUyT6e/La8bAG9lLplpy8KQ2qhD/z28
/sJFyiZp6Ih3YLJQ5IsoeadOWbLfWMsv2Am8cfIjyK05EqmsLZfsUPdnRIWztmM+2ORj7z5GBSdI
F++uAsR3IQV1SxIRdMe3jZyYhcC5KgNNtwuTg0cKoF9Tr+8mxzRoJ/AZA7Tq6rUHR/UQfHWvGVhI
cvfpnvunNT3e+Ie3HOmtdMY2mWmp1Mg/Oj0MESZJ7IZHW6Veas461zQc1baCWJCUHJ1fDTWzPnmQ
U5YDYg0kd3TapF7Ne+KUm672rRDglLod7Rinz1LhwzU/My9+0uiZsB8/bMUvVx3+UOzYhBxPz2xF
qqN6+Gz9nX/CowJUgNuzprpzUp+O7R2xL0TePKr5ZbN3aU74JLGRmmahTCKXQCQkzh+Y+wIIMjkT
VAmw7UhQ1/iSBjTJR6WzH5YsVNUSisQG2UB6BwKPJNEQy5h9Piw/DTuxoBo+KWQD8j97yO/uBi4G
/gEz2a40mQDYxEHFt07L3jn3SUlv42F2KfEGGKITKbXr/4gffdOeAWFDWdbdiKMOfATM+KaizWDf
UC+OPdQEaQOIiPpE3vCrAYyoRWX5IxBpVB4ea7QcqpPDpzMi+WyrXp4TdYH+ltpS+phHUDzZ+lK6
UQomp2+HeqZrNGusm7KzeLXNbt/EcN25HZtJDY9FQQjda8eDc5NqvHF8WWRmAEliLdMOFHGn4bmk
nZN74/tu9OjQ2Hlw2QPgxDEZJr1alzr3VWgHjYfuNFD7wOj4MDp9mpImFXsHq8ttrBsaKnYNJtsn
RYHlTYwGrrGpvLULzlPaxQBfuWfiyT2iKyx4qEj8d/82jabJfutwR1Oabh3IAlSdA91zx4VJh4iB
2qJZ6re0dOfhOIv0JPLibSBgXrOGZi/3bd5GXiFX6fumYCTWCBhDVy7T2qIPVWdrMZoGVEF7izMB
rniWJufEOVTedfk2o5F9QsuGN9PUj7HVVux5C7RqGPrdAM3Ruzj6uXcU21cXJprSW3ArA4RZ6Ci/
XfsZu6XUUf+6FSUUlPqjtvmxlmvTikaz2w7ouEHx1XWtOSQmWv6Hfww6HJtX8rrm0RjDpVvUjrdl
B1GaSrcnds3fry9MTz728Ntk0jQsEpU4nLZjbFaaPnA8ako+Jp+RK1YTqguh2tRdIjMIELelWiqH
qFFH0JGpzKA9ZYPKXufqg5cmt+WzZVvyM0AaICVKDV/DNKwP2n2qYlZNTkBbrQR0Qp1N+Q8XJ+Ll
rh8GlwA/3E998ts9Rx92BnoaF1z3662I2auXR5hugGnhkZviYropanB6RPj5OOE1RUxAgzgQvpHt
2QL8t3uFhsaasiBFrzQqLxTepwlXZNlN36qaE+uYi4jFpeX8D56cJnKuab530zVexPy7ZQpTRN+B
ExmNDP1Knh73cHLPk2R0gdQ2ODFK8iE2D+K3DCUj0mJehOR5jWE3ieBV3jRWiHNUGrLWpY+Zoos3
/7eGkT7nKgmqPlLe8GTJGECoN/XFF5ENdUG/6YoigH6Cd0Vsv5e8pwFZKMkDbWbJ0V2eo1NWfuk+
eFO0DBsFDbKPTyy5ukd9PYYzDua69uUczkuYE9gdlSdrH/VksmE2pDW4+8BP1c6kxPLg3ZIFG7Pm
k3Xn8MS9UxZWF++V7Bn5SY8+W8NHLK+zq2cFmXkeReZgjtUPJUvaYukW3mWNDoAUynRHL14gZnL9
CrqjTupGfewv3IxJcyQKJTMgGSyeUhRI8HTv290qcSOW+N8qZRmCmB6i4dN9Yb1u0RAo0F5rkUI6
pbCrYUJHhNa8yx5jYdwNeCTr9kO/dzyW+7IU04H8CQNJ7RWLCvFQYq8DNQ9vQz5/4Hxuja5oWPUs
W9Y+RXTqNkzWJbu0O0MB6vxYmHufi/MXOzXPh85ZfVwuemtnW2JtJQox8sZ3w0pwerz9pBdVkIwv
48yERAe2XJieZ+xrxvJ5kCIZGkxU2m/wE6ux4hkXQyaPhRLzBzZrlx9iQNBAmSRm1QxENOxm1ba+
lQcvPPAs4DVG2pBtB6Hud8hjl0dZ869bmHi/z8PCy7bvLTfK4YjAkFt4HK1Zm092VzI1DkzWzACl
2+xrQjaIoCBBpJQ9Ww1wbTqLxqw6JBe/xfRGS5shPOhbYslqqcBgOaHci8jQN6NlcXVhsNf1RMka
wcjU6RBhOpGR/8nSv5+1iayo90lR48aBrEF1QYKa7gy/gwfFenFZT6ymBCNDxGWuP/fJmoELl7mD
zeGFB4UIkrWSz2T4n1tQyZWlxJv8//dPZFbqiXN1ZtFYc5F6FWms2gGwwzbUz00+eEHEjV0+APIG
qrenNgQLMIUD7GNniCVP6+lBRU+BhBhWcE68Lu7s6y3kEFFnmO7goCryAK3cjfsX+f9V/9ecII1G
VxSJuQxZFqa9IBmS65kEu17TCMONEOWTrmLlaGzNoehQvdsSm5M4IhYIeOsM5DKA/W9Dku/PyZT8
xOWYh+Qq09R5xJ2gJHgYYobln2lwMFVJZlfwI7I56Zl74HnyMB7+lePo1sp7bFojzxkVMvqI7d5u
9URxXpkMeyILJjPsLh4wq0pOJBqLSAUCg1mJIj7+Zipuw0ZP3n8eiRoNATI4Dtc2lZXGDF6HIhVk
VGJXikbJDMbFN4IDmbIbZRzHjgzHl33rwA47tIMHJmnJeVNTTGT+/jQl+6zJDC6xflk4pzH7mjGx
5rxur0AgtZpcGgoAyKDY53h6liZUyXeH+grloHTcaNpB2dfg0Ja9wJ1xqKjceIzRNRfTugbY1a8j
fDs+9P38uyK0kfCrjwIKSFAy9R9MwrPJBiQw++cNOaY+XEqKbhCq9d1U5Kozl7ThQ7U0mP1KP6Ai
sPA3NXUBLs4SAd1kiOGknV6tJ+Yiq6svi7gwTaRXZxuvraDFks4wkwHONTztLjnMrAdRdek43bPw
+mD8aCkSm7XDxS79ZIgu6ok2o1GXOaF6CIj6dRQpcWmGR9FwAM+mrgeJNCbZ5FtiZ1c+mht4E3P6
aBA3VU+ykVmYhY72l/6DSNwp2b/Z220k1587w47fxrJTZYo+tgKzi8e4zbGSsqa+LW8NJqihqZj4
E2TRr8i4cr0Te/A27Qbdo+irYmi57xjPhHLL384bcU23POYAPQeLr36NxSpkDrBZ1jD66iRAL+K+
ZJPHDM+rhzXAJJ2xDbCdDXraqz6TJu4PAtPk8zjodJk9wBlDxYJbV+W/+PsygyRQVT4inNM89Ym5
jniNI8ZvvNJnhktAwNwnD/T+zaO/X3D3OhtZDVSyGIjdzItqs4AURayL2hzTIKj78julMTr5xnLl
RA8uKwaOWK5NvDi5mIBNTMyc95gaWXE8GKRc8s3dcBd85nNR27cwT/DvTkqu5JKLDPxrHCjEsDyw
Pf815e9UJMlEy3Wfs+VNDpGrXfDrIlIQeBCRhj2Ct0i2o06IF2JwiB0iz0jMD/nJQhngdg7AnDhC
fFJU5xdOJHaIuJu03OV1pD1uLyazgTdvZNL2a0iZGsef/L+f5YnaUJX1C9G9l3nG9sN5RbpTKoBI
l1fyjkye7Zcjir90yujEfJHjRIeycqJl7l6Xctir13SzPpu90p2D6BdRJ3/fyyNgDZ9DxH20joMe
kWWZ9lM+SokKgiCaiu7M1+/heVpvoERrE1h1kDofA6aj6ttSMCRwIXYc0/By273b8FLDKvoIFvN+
IWeagdehObFCfSPHAlCjTTS6IjVhDZ/JgDB4Rdl8jHFRLC02M2SPumN5D+nu4COWZ/aEWlkOErMb
RBT53U11ggEtEpsxeQNrtsZPFueXXly/ocGkH9zIyrmN6PMEfQxV4a8fpx+al79zHRg1dpymgJUW
KjGkAmUa5eC1ge5PRSsyprv8lSDSD8ibpsKB8gXJE7nCA/jMFP0goHQgqk42DycBpeGXXJFH5pNB
luOUnyg2ydEumEv4vUDS/etHUtFLjX+Qe+kOxB00maE/CwJaHBK5UbBfXGyyg1Bd3QPD32BSEFh/
Lu9qHw1SyT0UXB+ZJ0b7TpFLhcDsmm6fCE8g1vPNq9R7AIhp8LgZ4cUjH8inVpBSlLTHzSy5O1EL
4miccaRAWdlF7IHe31qugYzlQTJIBi2Ss+w9MTIuJIKW7JwtgrRH8Se0sjwjHhwNGOD+91uYIvrT
dlAaDxIA9m9zkqiJzKhaj7ZvZGPRmtutkR1iI0tPxtb1NTRanFWE8qddIdk9A8LENmCBBTMNoUFO
XHeBdzgO2nHyJh8L+jOQ+9HwLzSlQtmspNJEcg0kpS804IxkOdIn6F/p8/BprGacaRdN/yLVLKKH
305DUOPQ++O3/fJYWLLgwBVN/GM5poFtxoprkqKn632ZGRxDkIeP3UNz0uCOMR3YiycgDV4IGrBH
FxLs9AVqHGRaDolgy3qgpf+cOXnOxQTrYAlOLtPcbBtCpFhffHpHSl/vFRD9D8SeaJLYI2Y+Osvx
xdiQde744EXqzCYWa4E2uQ+UWrVIXMdvcQimvcF8wArJALKZT4yJZ/q5OKsPAxgXQ/56t3V1YFNu
UeAwT5Pz41qBGMG0usMCw5MJx6XYy2KLWvrcclMuCfFfRS4Nq4PKiuD6i1xWdG7/SL279+qJz6Ze
o6sRLe9s4uDskRVE3FrZG3HrqkHoXqn48JJe2RjAAfZDWdwI9cHPNsFYHfciwz/xGyPSuDxxGM8L
3vn7pdgU4kTCpfbxH1nhIKxEsERVbeSTZKBP8Sk5RlRZPAop/MBR+BJ1Fs7keDnmvSnZof3qrFHm
Md15Mr9GixdT+ZEnVyMayYBC9z3gfOyjmCHy/d/OJADxA2ql6SF5FdMFDSO+czW4zAAObxNxyK8G
5TWgB+1MFJaNIrhP4K9AJ9Y2YkPYOKxtipLwSxHu1gnNDUxT7iueNV5LTuARyAN3i/SUNw/asnye
stl1dTxuB92egC5YY3QYvIB/UC8OTIP1dhCbQubK0nQ7wXTbzXJEs/hbYlpgeMrOfgoUjimHPXQG
uAreBucIbjdY0ruj+FjqJl3jml5SspKeaPDDE/jyOoRHS132keiAvhi6L01sbFTfppw5XBeTHXIu
N3xWrNDkGA1FCsOcxmHljKXbr/cTl92AbJcl/Wk6JJJZkBJcBNlZApncoUDhB0t/9LeJGhDIiWCi
ZBijYwuYQtdGtgY1nT0gGPYigUIBUcRSD9eSxMFueaEI2iuGL/sul60p6iTBZRQfBtmzosByaEON
zXaS6zrL7vg5+NjyXNxm9+I9nxCH8sjsScUbBCG+acaMwmIIrB5ORZ4Ld8SJRQ/JqOEtXMgxmWeN
xREkINYcyQ0QzpKnJm4iyf8xA7Fmf1I+Zff/AT74CDyb05ohqgtSSaiu21hI2CNujSux/YcQ7CEp
rp+n21JAkNi0uPdM6mq3alxNcyb+/O6bBpTs6RcNrHWxbe2C+zDe4+2+cImhjxnXI1O6ybj5YHUB
wmNdNCFqVxPCB62dutlo9vKpzltBvukHhy3x7t+XjfVLAPBwwLrU6VvHqEgQ9eZa8MUbsgCTYw/+
DfbzsUrkjetvHb9ATJ5iKf8312KBAt8Sa8QqIHd7/8KsB0fTHUKe+3u/zdotXUiQUJM0cYLbHrPk
XQKAFAcw7w6PVTwzgcLX4mjH6FZoW0VO31kQqehvWKSRlJQCUksBp19Fmg7lAeRQraibQNLbX90x
AfszhHg0bf0zAEKTD0IDGSphRSQUKn7nSgloD8PBvWpKLMRIaM8rcQyZ6xdrZwjalwBuoPfHRA11
c1RfiHPITOxGoCPUqrJDMduBimRfyn7FidvL84HFCB9fICR8PnZrjf0LKET7LqJNcnDlyeHYb0eH
LYOg4DHRq5b0QkAx5IFgW5h5wKswgCKvwahV5SV7ZvkBlJK77SNBrLfhGfJHJoZTMu0Av+JrpKQz
cpKSKwOT4IkAj7S8yitvPXsrkNaVnu0IbE+sQYAcUuzHz7Vt89En+Iv3P/pAzwF8Vxktt9HlBehF
EM75CLnJy8rbzUAguGrQlkvdhxJjE7xUbD9RX9DDIqRoUo5IkvNc0TJPGouzzNu9UbyW95xJ53AZ
iyWbIr33wGGM77F28GwFHOY5gvwVfSQrBgOL1fH+3A7saofk3Ik4IrahT5P9MYEFU/wcAGb4xCQm
NZqoTpunI86ShJOACd0Cjp5vYgX+iRImYtss29CX8E99KGZyupSglMhwEiFp4o11DiYdmUali1hf
MZQfY/bCHPt/GPv5vEvIk/gblvo49tt4tyYBrBVFKX7KySXArjsOllodBSNa44LtdpvIn0DHQEYp
dBrgqFAMjpVvul/ZpiAFFp6QAB0ZJNrGb4KaPse5OotS230R9z8bXpjw3x27B83X/LptBL6NR7sa
nhZxLvIgcZ/y1Q+PLMYpiq84da0B7vrmgQMnapzNe9IEDiidn8sDb2JumDQiq1yxS5meRiAuwA2k
IjNYPIJNiNSl5aG6UfVw15Dps2sLJOT0tIG/f9p1BUQXi7wBAGsem+gfDNq6AYwU9RzMmyZoGvJx
JvJZzHegSsQnIWT7E9j6WMxLUo1+BbVHhAOvSaM4diUXl4/Kqxd/EfROImU1xIUc8XAhQjKYXrBs
EMnX9qLFS4nBOQ//KbIerSHRfXROjnWbm/adOyL0j4z9Pifc10cBbl+iStE7T7ezuBzroYklUjcA
3FqJavhTDGRCMQo07RCX6A0uWhf/J3fjPTDJWUNiCjehLg09nJV9pNl6pVsBZoRqTh6GfGdwj5O2
Z1XPIVGXTFL9wNtbUcVCN45DGbpUKhKbBgRpK2dEGw/BTNwqqM92tIuZnXRthXEBgELKYEDHs1m0
bkziLUC96XzvfGmGogr2FMdVTe9p3uw5cDWO1uc1KfF81tEt+qkBiLCm1dMDFtGP7cNUY4I8yh7b
NCKZ1lm0YAKbB8nRr8LrMO7GL/3YdYdTWJObzx5Ut027b53/ogIkYP3YJC5PiSgoZ9z4is/GSTX9
2yAe0Y3FVcF3Q6yCdMtAIJRWII4NBZf9fLgv3Gr/6KfUzp++hCSJdq24DORWU+dF/chuQ3nBnaRe
XK8BeQJw6qHXxXcjiUHdQBZXDusOJocdHiAF04mBQBYPzvnKNxbbCVYFOFPgKQWw6C3uvcWRsj+i
kCiD4xntUaqT8Yt/pAyRWXv8JamaupuTCb3jBQ4HKfKB+tcj/UESXqEQVqvjni4WsKxQS0fpFca+
Oh6Fk5BUXT/xjqVaiVe28GfPviNFM8GC8TqGAuvF8aV+ZRE9iCGK40s9ZM/+XVeLOw7L4JeuYZPb
vjN+oqCBrg4Q57EUWDYLmHy0RdDn7h+gEgHGopjB4EMVPD9kwRuf6gVgtO4cYQKQFLsO6bs84wo/
LSSzF98Q96pFv76U/+nAJXWupI1NSh8aIk8GXC52GyqG4bMQ5n76cOKhCvSG68xvcFnNyM7BGLuj
m64AFyK/y+Nr3QjSPgFKUCnsXuSjYCHv5f9oDgIP/EUQJ4nq/x/T//ihIDNib+erh3Z+JO0CH0BE
FAAQf0B2IqweSPiLj45zOxNCH0w5ckAV03jD45SpkcVB90AYC5gm2AjKAenV2XeIz5+qCvpm2APZ
iC/WFUmQf/fT9aqrv4dMUABlkix6bVWfyW/pmn3bq8gd6ZM2SLelPWpyKhv4aWgvNn4OySuz2eKA
ZgCCspIRKAreK1PnFQWQhI/nNp1bygjnnPLyLbmCKl6mZIDhr6fkoUyTJfPCYWRAmfM4WYJ8toKE
TG86p8uOF5iS5MEhikfL0MIl7667E/mdQQY3a1R64TLuU+qD1vUa2yRiELeHDqc7utUw/52AQo3z
vHCflAsQ7XKzfcNrelS4enUGPnz0c5ITpAKPftDj3SFvGCpMjEsTJD5N1iuFHATwISW4zuPl6bcC
WcaBDd7rOxpAXcdhk+PiJUNifVIuarI13oKAANxi6VG3tCepC+PaezqqzgwpOK65tx0JfoiEpjk4
WI9za8ogxg44LclPMCr8tE37l1aCX7QcSQCQ36oz76RIK9IBV2+fKgkw9QH5N+PLqL7T95/GVzbo
kJpiGvjn4JKUcrNEV5HX7YfuHSNgmpxwLnSH3iUGNoIdV6HgtQ83Uc6+akxuazsoQHx5rGuS5QB5
fRs8IqX0JwGRETkF9A79wN8ugFCJNUTWtEuSO7jGe/xcAiMWPzB/yIbhz9RZycYjR+orJEM01FQ4
/cryS6ZpBQs5TNDAKnSGU69p8pUQGeF8sjXro8f0CclfhmFCdnyxDtv01yFBU4ZBhgFL8uxTTcaO
9MlcJWGRJ896JVeE1UgqvFd6mds8ODOnB/MKsr3Lv2RoHVrhKCTPUN3Xja2s3XAJDQ6ymFXbE3gp
Hg43NJ8x5ZZyBJB5mFa9zsruyW8Ue3hVrz1EAH1fVWMR3yg5OemdTyy1UKdhtMlwYNSBtOEZCXJr
KABNZ1WgZAtPFE6mrEVZV69DtnMlvGOPOKMvQPwbxgV71l5UPdQSSvBxkIj2ZwQBtQY9VkWGia1v
PiE/jdgTDeZwSHrXzJ4Fvn93q3FBIVVO4BrVxLSS0cspqFcxtO3U5URU1kmHDF9UUUdE6s0nL0a3
UYtWn+L5ZTmRQ+7+ibiiL0e+uSj5n2jONz/rDI9Gn1RisZ/RmeRPunx00Rq9AwloXNBE+jq4ABwh
63R7GMVubS1jeKLwGMXwygc3uwftEtjfMiyJrItS5r47+rVNj09Tpcye7PvWbLcoDzK5L2wfjIYm
UCNbXWwCaDCm9DcVISAfpoErqoA9osW4qHi4dYwNgDS456kVZPKffTAYryT7l3dJ9gisBXU8ih5O
H5xDTG1n8lgn63aQ4rpISoegH9D+cPt2QDo2cTcJxzjfpyGZBjyST6CkL7Ko0K+MJUQJNWFjflA8
I+ITCfccvhEkt/0bWQE2b+7IZmC6voTBSEqpHVAcuB/Y16Sn4jVkuEyWfuEb4N0QARMvSbwQQmlI
dAFX6wErcUsyNJvgsmTtHqWL1tvtqtOS3i7DJ9ISIUTeJlQfy3jZ5R66qnmQHdDe5mCRFGJNX8Pr
HHSSMJPFds3IZyL3W7Y0hCwefGkpuU1Ubku1/ubOuGmcQ4V72ruLdkT3nXBFabgnDqlLnNjUTO6/
fihedsm61VB6aOibP8YiPpz/htYJzKr8J9EUTPNvEkRmF1I0KJDlMYuGS6eSoiAAeYiHS5FHH9iF
WxaAuEQoyE8KSEKeHsXCWNYOz9KSVHlRe/QOwgwiBhtYPrW8ixfhJjKemEDbd7wdvMQyUMcIFm3B
6Y6xwi3uCOhwNtCITNW/on8ON0Kf4dbHgGctf9GAjStVsBYRGCNBn4PzgdOndF28afgJuOboBKsA
JBd41YwC2i8oXuRtoHY/GWT/EXVmTYpiQRT+RUYoi+Aru7jvWi+G5cIiiLIJ/Pr5bvXDxPRUV1uK
FF7yZp5z8mQlkE+BPvNrzRpRSZKaC3ZaUOywC1fIxQE5eesL/g4IPv47idesYtQ5V0MUHKISScb5
9LOHwTxipOSIzfTD0hsgaRExUfyrGH9k9q7Ew5mYsCqx/BXnb+dlPTI6TWDPHvg2zxn5Ay4n+9w4
MC8ioEu08KIdn/Cx0hotkRV9F4JNRhQqEkRSHsbI/v1N0rcRqjjxs2rMu1+AQFlg4Rr09Mic1mmf
i/93x+R7OobGNDUzCo2lSgCWyBO+lrhDuCEJIte+uNVtUoHtKWBO8SOh/jbjC4ehQfIiggxS7Qa1
tfl+aLg10u1JuCBAH0XCrmqmPBNP+ljVsQmJBaMfqPJoTA7oXgkbhOLhBmd0kH23o7YmOgByEsUU
43sUxxHxKBhH3M4JtRH3ekkgKw1bxEoi2iyd/u3Yrz1EvCNoUXmFDi7F5MN8PUTgUQIi4xsY1K7Y
G6orj/xFcXmm2i4xwUEkSrov4u3HWi7f3NccGHMD8s9bCvHFDkzMJkfnYCLgqzN4f6NbMemMH/ZP
pSfkTeS91ofHxYtrn4mh7Dvo0uc8vu3RuhnMeNyI3POUKOghXILCBtpFDQUDKsrtM2U1+QDObr+i
vEkO2JTSiXMYUSoYzSTegCLPihmqJZDiCqU1kPKLph7uIYwrJqiYwaUBg8k6+A/aMbAbWFHkTiEI
sWAiG6pQ0ODIlicqrd19wON+Y3xW9PKnHj5fU2AxYANxtzu/mieOK/5N7jPu2zkZ4BpOEayE+jXg
Z+LnglcXFCR58FIkzVyuyROgYuirTsGdLbjYN9+R6kCZkvMjcRYaHgVc4Q8JAYrgpwD74oBuLAI6
vC6eW3CnuFRwBjSOg+wjSxYZd+R3RuQnCxGZIGP/YpZAzLmeXEDwciFOy1xBPDGkhKLVTtgXxsFM
ZGVPU0V1hnccYITMaA9KET9Y9WzSTvZY8VN29onoso0P36+Z/6Ln1IwkE7kYn/53yWfJrp2y8vAv
mgvGPpkwhZfvxQqgo5mK8jwVOzAlcjDly/c4cPEGnaLwtOGFxJ2lsISCnJXSl01x74m9gGVjvy/n
q7hVy8trTXcyOT9pmWRoe+gni84wlc+SekiUN6LUCUxaj61sGZYksK0lRSj8CDXixwzntQnEhM0V
dS27J/kaoRl3QLr7eUbCIG4epMWzJdOrMcTmYebpLsRxd/OAraYdY4IhMkfa518UjphtEH3E37SD
Yci7Em6dHl+wdEPfSo862wDi2AVhiB520lo4MZrWmXpkUtcyhdP8c+MTrsdWaLNTrehU5TGx2xZ8
TlZD5xLdjgumfM+GtRM55QdTFjo3I3YuibpP7K6irM538G0YItBqy08r4haZrAx4JAZuCFsENgta
NHm1eHs6MrkraM3GYWbHbvAj9quIbZPpRtb7zgGhSfnObOgV5niS16HPhEclfvoCPjoLG+i/fUyw
nGy3bBcTsQmLrRglMS1IZhawQ9NoWhsXwU2KHBxRvJHvmdy2H4gM+bVmg3e0x2esHOlJNXHuElrH
3kxkUSLadn/IS0wnCK1O4884hNRnx2B0bkH/gFFMRUCmN9yPya0DqrwvsvXFaFXb6bg90iz65kDD
I2q1uc4C4yCWiFLi8Kw749Ie22NQgw2Tm2FXIpYdSw39Ss3/f+mQnYuZ8y1gUErBFWyZoGOeaiI/
dRVQrDlayeAh5C8ZZ0YRNyWLSZtDBo+DEoRN+/och8yW3agr/sW2wFv/H8S/5ItRPC3t/C9Ml35h
EWQXIsEkE+Sem4L/gCehCn6IwJ4dI2aukhnj43IcNUbpv2pmpPDphU6DqCCzIs3uy0Lzmb/dTFln
pU9RWuHiqkDN4EVNVcomi86UJQ/6C8BX8Y3x5tMZQX4/3qODTEcq1dcU7xBzeKtAA5Df1MB+VHF2
TSA1gp2QkA5v70kKa3L2ghl5Uui8Dg28/2/k1nSC4McI0JnitmtpdMjY4YI5h+CVLgN+sd6zdCt1
pSVeI7hbEY6H4wxcMEakquH3aeMwYOWHXkvo4OM5jewvZorIZHt21QCujta119ZjlZmjTCBiqt0X
3STIMuAbAV9hrUpYnZp9IARgZYKpWcGbf7D3MFWQXNDVGeNyxJ5hFB/2AfEt//1tFn8qGzYVpLzs
EfxtNpOADUnEUWuUAo6dORV+MT4qSt/12bnShLUG0Pnj9onUXkrUOzsfC1OMs0fbFrCc2y4aFgoi
OQFSjFAhU7GyhpiyRYn+JbeBemcBUvg/FGCPdPmPdw89MZVWsgR6I2NJghN+O0n2rGpuKJE79mDN
278kGxYFfr3i9hbja0RuBHpia65yFNkCNxaxb5gRCBDxY/PZ7ESClDHBHFZTZNqUsy833kG6iBBT
DwkIT2G/E1n4hz6BzwCVwGqIH744NPp9boPS0FyRoYnsOsJygBjCnXkgEl9FyKXVQMxlE9lqS4uh
CDFk45wIoVXkcdbIxbhHzOCUiKjAmlazG5BQiL5NoCH6HnmFGNkusilyFG6yv/KI9xepHCn0ivb3
f6fUIDVAFCAciP5iEpke/0ot8ZWZcEy0L9EYIojwiDw2IzeWb8ZRDp12SioptBzpiUtKRwa/mpjE
hycBk6KxSMWVR5H5DIufM5uP+rwSwoXr54pwOsRJmOxTXNu+R6pd3nUQf2Ik3f1/6CIhM92wjug+
lhycxml1pxUTq1EMjRFFYJ3J4HMBTTKI7c8F/GlhcZKjLTW5EERWzh+PqgTUHnkIUARu/3wR5jC4
byd2tkgtdhzcFAWIttvQbk+NwPmL3Qczb2BCtiIBDvJxM8BTBGnRBjKcELP5aECJqC/F02Sxt+kT
rDp5ypfD0ttp9kDvlppYbLlhMlw7seUdvZ7VbajQJGGMwhVT1IK+gxXBF313aT8hIflggeoOmMPs
2Z97zzG9ItFfU2Y5dNCiPI/AVnSMB8ehWHN4o+GNyagNNiUJlx8Uom/rTJTAZxSijk+pwh4bMaml
wjJFZhrZoKM5wMKRbtbO7nbFggYUFBjMjkfJ+vxtFiqDiDPZ07lfWQcI5b90tgq/MJw9atCioYkP
On4IDGAEjmEtsx8hDiFW5rZeGwNg8+3QIXnIFGpke6jsew96cHlFn7uHOQaEBeQH4Bd4dNPdR3oI
L6vbGI5h1Cuc8yBHQz++hyvcunCaa3A0xECPSYdPt9n12FfZcQkRQB/XJtxk0GGk9KccyCenmcSJ
+2NVcUK6PekYQYxGoklSe3zetD3NsxUeY/kuReQUYLZBG6NBIxA6mUL4hAqulATFLiBOaKwXHvqj
nhdiGI3bHB0xIR2KokUvmkdk49cGzU5k6mi6oHBpP+5o2kQO0oeH6lut5MjkhtBGfSfIbL3vvTts
2zxYRObXK3aEHoWaQsXu0JJRZ/ScIRk/rhpv+re9IZDAC0dWm2ZP3lu0biALiF1GvjFvJORE8ZSs
idVvZuChRMNohi4/IyjxjtNXyv216R0Sdmyw98qNhk6GV8uQtWa3fP4EenBbEAgyPZopKbwbK8Eq
d+TKOY27zgergnaXp8637zHrCTPLfe/MyArziMrmbH/gK95Y6zn19f1CfjDY0Pq6GW1iKKmRp221
KeeaHysNiXk/9nED/VhpSFWrbRJW99PLaAye9tESadO3NdrQOcOVqHJ0EPGsFZebqWmTZKptWrPk
LiMXWmgQeQv5mmw13UtZcdQN13KK6De90I52XnaLkfcEwfqt2cxuEGtLZZbRHe1EmYWK4KrPlFm7
Urc0m/182Z1qqJHXfFTzAZghM6JI/ZHe/L5YdQzr2Xk+1hwT7236rbHxPaISV9/my1/u6m9ERewT
nEigd7sdWe4u93cXc26a9ryx574978z5fH6az0mwec3GNDc7/mHOfdNb7VeTiXVbwfXf+HP7Gt5k
tbIsz7qZfPE8a2X53srjHyb/hKpZed7mAfKy4kHTmjnWbG9NKsO6WaZleo7jpMbMoqWuMveVaSHC
mHDsiW5z0NiEd/R4g8nxx5pZ+z2yksr0nsZtP7nt4SNvHIdjYerA2wpR4Oo24ixWN0+82NpzoNXk
NhGnhVmcd7Q40Z1n1Y7l7fl2IqTJN2vFdrfiOVjQiW9WE2AVc/LwHtYjsrwNZ9njL88zHxsooseO
S8KVJXqzj+5SrPZ2/PRl3jYezBM4FOpHB/NkO7V46t/29gjtBxk6Qbd2S9ckLGNSt8EgTGwB4rUr
IXnAh4hmO5Hbi/+FqnElpHMroXPcbPi0Nrzv1+Cim1yAveVxzK8H7oR7nX8R+/Hcp8fN5LiCLvMs
c2kbhoBM5qeTfRqYtn06NbZJ6mFPp1O7b7HrEeDnfLAGuzp59duYc8K2yEVEJjI/2bZxKqa83AZ4
rizjlLAZTyE3FONguK5r4MV3Or0M/pBulDzNrsi1XTw6DPuPFRGYaWlMC2tqN/aUNWZecmPHJd9g
a/g465f0J0C76vYUc6FO621yY6Cop0b2YnhptnLpvc7jeqvzfX77EglEtUwWV05gRp8/hFj/PNXm
ZxJOYOp/0HTnkoORRjL6Y5Lt4N47zcjYaYdAF4d2gBX6tg0eg19Yz1+BQDSCimjJpwH4UuwYjN7P
wAcJpf+G7dN7zSWns4vxE3napd7LOqaU6ZYyZEEPxEIJ7OLaXkVOhxgsM/RNdRysnlPIJFFG9I80
7lPjJkz/qEFKrsWRdHA02Mqz/rg9xb/9E4E+0VZ0crm0qC+iHWHVgVZyO5LmBYiTr18l57ktZI4Z
Us8GlhrthZ+5gM4G+zNEw0X2U9inkKHUQ0efUIV66fI7Ha06v3WgH2CUPtPRp4VgQrHvBEvyUyaI
v+bNKppSby0ooZgE8Ih25004V/2+xPw4r9MmfTpGqLO+FfZhRkUp8Ugxkw2tLjQPo5+Y1GnCPJ5l
75JD9ZLisR0T8gAAM2vUp+346b6Y/wKA8LYLlLQyxqY0eFp8c63goyBtE/FH/RngN6I7GuUMYjHK
qpdwfKhTqyKIZsbgIklWfelBe1+1S8/H7RgmRUeoiRA4t6BRKxWbUktX7A7AdeRWoZXii8af7YhP
sIAdSd3KkQI7B1GDhiNhuWEBgr0ihnoV2gSaiwDT2M7RnwC93cg0YuRkA+EQQ8KCzS/txai0EArB
VVBR1SgF4sxVL6QHGGSQt7WoqJCsK1Db4S5XLGw64WPs/rJzBy4TpB7KtmfO8om+fZqutiuN5dLN
GShl5roT4T2KzCGgo90Y/YY0yFM3kJmRhCHLw8OsMr6NSd2iKZ5Gk6nkSrstFUoGw1DPz2yqrUoR
ZzYS3dLjUX9dQPZuOrg5DKdAHWbBTpsD3kzKzFfXhWJVmdMNzJpaTCRJP7xOYSAfsvK+1dyK3KwX
X/fcmCkmk9GmzG0FUhMfG3KgMbr9GEcadHIWYJVC1kSZRdlI9q6YOl3isHElNgau2iKDShE9LzoY
b0iPkdlsS4r5O3DekCGAA7vlakF6xdaZ+nqA4gg3QBYAkzpMDY5NOBPh5Wu9oBu+jsh5rOT6fVlN
ylRuR5MsHVxGtTWm6Y0wbECpa7Q0luw1Ly9NObLEVxqabZ1K6LOg+2LY4jpMMcT0tWVG+8Mq8jl8
sgD051q05Oab50xaSrf+plknhyHnSea0GaxBwc5ejk/vyAo3zeSzw9gh3CiIHSUn57IMZypYhmop
OOG9x8+WKUjuGVtXMPS7DuuF4ie41/F2cHgxROK32Yo2vmN466fWMDfIqz6cfWJwy814QjobnmoN
dqzIjJDkF2xKs1TUWShCM+ND48/0RXfRF8kgFtuG8jXev/EBso7iEyH7XgDRiAohXajCwFpDZL7i
NkHoLTlFjbWKTbwaMCvJpCkLgEDLnWHP6RhqHlDEu0HrqHDdKNL87DqULchcdYQBBKZ8ZHTe8+2o
ldOQ1IN8w2FCfmdGb6VR1MLFHitHpQ2D4gvelwp2Ptx+T+Hjcx0hC30E294qWg6ZgJrvYB8k8FDK
LFLXxCYrj1vSZRM/6Fqbk/5jrvT8WMLdZvD9ffVtBZKzsgOqx8t3Wyy/CzBBEvXOGVxCKh9qELaG
kRlFtqhNuMlrfDOckhyR5SFhPzQu4GSHzlv2P+D7n2XWm1G2aK3RvNyks3Ga6V5u8/Sqlpkjt09F
kCQhfHpt6Wbt/HtscqeAoaYDnYQ9dyScTiq3n1tsvyJ9F5b1fVrBWk7ZadYlrSnT77EHtYrBSWKB
dA9xYQ0QdztxZ2UYwWPQRvpbW0Fi63AH2GkRezGmIQNlLqLifPhgFEel7TawhqKrpKMU6Yzk9j4B
Yj/VeUrMhNkYs2rKt/2J+WCt4usVWN0CJn63cbd+xdsmBmSnVGCuUT0+1+Mv9rPEvs6KmdT3on9/
JsPXBl5P8s6VLWtO2VrDyFIze5DZ5feq99x+vRqZXea/f2UmbOzKCXEdZj/AHuRsxnyGKPJ7nj5w
su8Kl40zZfhMUQ682Yd7O3SoaSSMQ7BAWOKWOMos5Q/PecteojujdMxbaG83AucaWTIuIWjYY4tb
J0JBmTln9KSSTcTrzctD8hvulYXqao/+9LUe+J9tuR6KmWkz3Wlo0dxVm+J2ZneEH87NDvB4ipxg
qCPyFj5hmObi4Ur1jJlnnDLSgsRHOVaLD3qV5Ttw1E5EeM2PJ9xE7z0mRGfUELA9hYNQZKRS2Nuf
ZhJt84KdmjHUi89RBm78Tmlh8yUkJ7rR4tuHT94UW6P3vjOf2z+Ukh1t8MBYk6GAj26vHxELLGle
W0mLEeKQEp+ePWeDOVGNXuNSlPZnO9hTIwLT5QUGRW1pn68tUCE2YXvcOSNGd2Jyj2UK/ayaAXXN
EMlp7eOw2tuBjV7t5NK/6puzhyrAl3At3by8l9c/6hvtR1mwJ7+9GMX9dsgwA3HN7T7GEWfrpSxi
NCxfY6xTW2C9uqt/i/vTf2+SzUu+aHawK77sKj2bT0qJcKbBfQiz6r9FoFgSF3uKegCJQZnaYX/2
bJ2UzkmkBDgVaXjQGjKqBKiujKSIWwbz0TEwC+Uxhq4yG5FqJQAwmUdR/XZHCl/E3AbdiO8fyCPR
v/q+YyVRrr70fBjfwtJhegD2AOd0c/D0AHgp4i/FFgszjczobcq7kKJRw7eBUl8v7XBkSnxItXBe
/d5qMJ7GCmlW2A8TZ4RTnsRIQaaW20/NS3Kng71L7A4XOv1jjXbR7rMbVLvYH5KNTeqc0WhVfuyl
9uAnVdle6FaE1rbBgTOAXtntzao/Rk4wKoSn2ac9SANypNiMtBGNllr/+P6SRM0JPW2CmLl16qfP
Vzl1E82KdWDUsTYTjlYNyJdmKcx67/sNdstvV/d6LuhW6GB6TBFOEyiilMvQ7k/PU5QqWPgw0wbq
nLGgCJ5g9urvrZqq50e9/8zeMIeIbLYZvCkHx20QcSdaacp2zK24tGgooRFU852OQ7T3tDFN+gvI
oN5ueCwZ6HVedzcknHgKNWQqoYkqn46bBAVNyOcq5olXOCV9XWpqGVnBgCGOQrONXWlvMvSlmQ6R
fdP4CXgtXR+07pBKfujL0ZjchHms5ouU7A72kmPJz04KGh0Y4WjeO4PgNTEaKUWy8nW2AR7Lf7yN
sACmPIPdRmkupYa21JY9kk2TfAzwZBgY2ng/wY3WcGgTSXfRXeC6OAH17N68R2VRTp6zxlujAV7A
HYZwXvcPDmjer+hQ/EWYX8ybabX/2uFtNsuMZFw7Qqk9RmECW20IY4zWTuevcSC577FQYgvJaTwO
LoWdovpJLIncibyO2RNnzPIKp4Ev3IKHW527DmYh78nuCtwMY2kp4+3QOtAmiUpk4H2d+xk9mNA5
IqtHPcjOjwYjWHRLKCub3uQlM4a9lr632L0JqQMNrFbM+oDER6RRWsjVbd11WqS6NPePcXSDb0zG
D9n4IRN0URDSvCIozWQMh+SkbkzLAXIHyMl7AWNJwwINDcefxJFop//hlHh1RNPS08WvwWMZjOkE
49USxXoGlKm4pCEWYnzEI0PzGDoz8t+vXU6RztiRw6jUSTllDo5Le7b/KEBQ6Ymn042wxO85mQV4
+hQuxqP2a1HGqwqPU670Jud3ZORMYL8cumGHFv/A9qXc6NAq9wZIqAJcYbwRaFfk5pCeGRPi/ZzQ
2jcGv9+BG6xGuadlFB7HQWnQ5oAYhPK7t6QQYML4L2DWb9hLphGZf00TRB9GyXye77J7txvjisEy
BOsd0RkQHQUvyI6NMg0K1SHl/qNotRyJ+IIrYmxr6OIf+o/taWBfwd7d+SmxQzs3k9kEobL/gP9z
c5eE2BOCEvp3BMMnIO0JaLj1OAPGQ2iCFdCE5PQsgJvQvu3YZ8AtRDthDKUX2/PVoz9hZirLYCLW
B5ZPRuxO3kQMeRm7fFSzD7U3TqYgCW9Rp5u7M3789iH0bPqwDURPiUvFt+Hm/2tMFD2GQhXkYglq
om8ikee3E7Qa1aRhvlwqZtYUxKQvzWsdcCumvhXVgPEMCT6DUwP+HgtARqX/hvlfP687syKZIcBQ
tilQx8/ATowTuSgTuCWs0jMSRDggvBXp+8TYMUhthfG46okxw4sItQpK2JF7ZvEiEHOV7Xn6nAV2
zzy1znsCab0ljgUZE7bwpTTPt9J7/2rr6B58GFZkjNilLHh7hAPwzLa+zH/pct6RkLDRYSryRE2A
3BkR2O4FF8j1hYxFUd/aiFAt6hdvMBENA+qE7oBNtEoW2R1MDpEQ7dfZT7GrZp9VO2s22WobHgfU
Cecl0QRmVDUBE8QQjz9eQP/Nf9BKI26gbVTHyN6VaGxBeYA87GMDN4MvM953FHgV+/DH1ehBRyVP
v6k3opBGrT8NdwNGtPemzOBdK/P09zNhhN0EalC99dfSul2DcAaHcATIRTDfxQo65hBg+DtmYhDp
2sdgA203EgQogfTPkhTLUOTH6oW8SWPOn/ILV1xBsCIcYKQshvKIEljOnfG5lckYP8onnOOaoSce
BjWIIwwhayOWssfd75H9q59/ZfWU+4W8ZP5TnV6f7UPB8Fr/cskw3Xz755bVATH/BLJuVHqBCIsS
VmQ+KOYITA8YT/DeoY9CWBHZAHC7cGAmeUZsKoSJgj6TGOuQhgYun8yfd9VlVs5rUptdeyBl4CKH
0nGgb7r+08nSnxc7SC9MsN1angugkpqx4UySxLpGplrp6lMFHXtQ+kZzhzc4/zb3AdrFH72b8uFo
8Nma8NPHJ7FPugjgQVp/rcAJolU8GSA8SL0gnDy7SdgH87BILDCHhTjBAj6jb1pmNKhTpsybdLLQ
TQF4sW1HzAM1GrrN0FEfr8ytFDMraGFx8MjENhLwA94bA0qJEsCGKqgRFXGph0are08NAr3AGhw2
1B4EKwo9beCSmVZcFckfpXZ7nn3DtYIODWEC9zdy3sogZwlCq6BN5Eq1UtrxBU0jsqRUH7/2MeAD
emSETLhkHKUN2780lrgD9oWDHpQ8DoQtHJy0vjsQIAlDx7wAdg/5Bp12JEg/OjEMLcyDpGk4/Z70
7WCuzuKH+hNFEM5nL9x/ejjImyXSAvLpL954ePfZbzAaOoQuzyt7YwyoB10F7U6TDoqnzML+pI+q
DLJZNbWtuoxkJpSbXWwDnUst8IMVxu7nIOPqEbtM1HlhrToECjT0I5k3OT1FH7BegzXEioCvQhkM
XNqt6nxL6+RsQMf4kaYTgLLuiOPNlw46SnL6Dy/V5UX7sLwRXYD7cKvPoopBDrbK9gnjh/kTXoNz
aR3MX+TPtHqCEoiWE+G0CE1DiVbicei/SsYNmSnmj5rDrtTRCKHvC1RNukM+JMnsWNYACSH9mBqN
T2IuELdtGjm0T2CvHlD6gazuun05l+l1otYdMCn743XLX6xBDgMF+pp3/csIkDEFYDpe/r1H3zWZ
if6TTqR1b4uk0GFM/YZT5hz7a+1W0ct2wApGoqmOPvApdBHhumWTpuzBZq8cF4nVnkXs2Sa0qFjn
1+kMevpuFhBWsIYfnBl6K4UG7j4fZTKgffHjZKcCFTpQ5XPkBYORrUX0loWbqEP8+T00+Icmywhd
eijJXtzkk3MGdDg4jPb9LYS1fbkIiQ4tGZuOpnYhnwaR3qEwsUAyUPzINjGHh2KvuKFPQwMo2O/M
+S7q9Y7HU/jZp8M+OTCN6SEyl25tupHpulgNmkgJSlKV5XI5Pdi2Pb8gJBVP3dVu52puXKL1Sha9
wlJf6+FrjKH36H4e7uXikmPeOZiiTqKAzGxmu7TqRW1OTJx0JRrK1NVztEwaBrQ7Eo34rZczE55J
BRS2m3LkDz+T98h/Mmbnlkw/ONYndj3Drw8eU8V9C5Src/EDxtpaxGQ6d4ZMyzCHb8hBC5ZUxazj
aVPM8CBW6EzFUmktDswIDY7qgVvC7UKj46rPExACwQeRN8t3+a6CoSHSxW1FAtonV4BFd0XGwCaM
bIj2GPQgAdwxmI4jpKGCZ68hiMQz6RojFJN6oDTawOkIKnzzYm7TWwxG5UpnDtGSdyd7gq/XjRKH
VqLAPSXH/Fhh6zFKiNoOZAc6lVnwDEjXMQDjmNRlCElJDK4xXaw5IiGV+w6/58smFCdL7MNWwcGG
lwkeJa50ONmQGVd2cWP242AwHnWCax5CBUdg9BTPzaWZpyfCJ6VejW8nzZh8HetevQ4Fo2lSPvMi
sgxk8YFLNIXqxfYgQChEYgZpTe8h2qViHAE24RqTuXgCY+FbokWH6i4sQHH+BDcKVyIzETnRLYXk
8D0ZgvUWzmswC2r8TA1Kc2r0ZK4CP6OauFSpGeUzgG0e7eNls351VPmj0Bwe8wtId3qipyQB7qMD
N0CaO+7646Sacjyl9E8tdelwkiPSK7y3CmLC5zc8DHZnJz8UJ9ErAxigm2HKNA5gpDdIEUOsmP7h
gyvIj+dt5HP1y9LJA4eTHvkA6tw+AB3A06UX3ZnE4nICMdPDOwYL4n27qH9G+2LJxIUzoXKBbhVm
48sNSNYiVgszRdkx8RxibGg6ppAz2hXeBtgR42RBwsboNeM9K3dDKpbFeV0wp3nzYo5YOWPOYAnz
S9fbrEBm+zdRrWlEV1YlmOox1tpg86QcYDVElw/uatDXGL3fMbScd/ZneWFOKLCA0MG1B5GvZwvl
8PK1fTgBamHhCM0Fu8hrxWAGhG/36Dq6N7Ij35/HEIaib39uScveHVQeQgBwgg7BzCW7gQgx9YCZ
C+U+n38tTLNe655fz+uVvK+m2ZLYiywS2ecNQQKghbxn86bqDl+W/EAGkdWmhslHiVW2GX/mCrus
ZDTIcNCJC3klOk9Qd+p4Vlm2rfETP08ih3ggjxGd5DOhTaRYR09H01+za2BIOqC9+UizGGqe2p+x
ymys/vKNagDblWqaf/asU945Z1mDZ+QQXhT7OQfizqjcakqnELwR6AHlbcG4ZvqFUmuUbAIcNM+F
HYYziY2lVTHRnfHDSBXPRKTUZJNv4QFhvV52gKVJ4HbfnapZHGrAdCiSAc4kcBnV2c8thTnx3ZxV
2i+Z+Sl+4xLYIgVlJTiJdw+rNYcNIekr3PLdNLd67aKXA+NvEx6nEQTP4xa0ccdzOiRSx0LzWnxv
nl7ROgjq/poqSs2KsCuhgqb3K7XVYorgjx8mvSUJDQfVA0tWJ6/WGNC+izFMaL777rlPr+QHV3Ko
CuT+BBqSWNIELATQouHhATYaW7g5S6p5fk3rZqq/pn1+RFRCroI8v/L6X3cku+S5/LOXetXZo1NS
6KFpA0DfioZeNhFu56EJ9PVBZfcZN9G4/7HknyLhJx7qETvJJ2/hDUe4eenbRJ31FStBOKeagoHE
aAw1Ha3p2BRBWmIchUcU0mcPG2IVJgRqE13/C6DBjdR6ok6k8durrK5LZuV+AEJPwbfOoauY1FdO
O07pTQueUjqy6tMBM0RFEhOi6+JRhdfqaw6xLqcAbgH4J+V5MsD1h2QK0wM6M5+rFO3ZJlxASYXI
ZhdcXY+mZuG90cPoI5gpb3ZyOmLZUcGB0VLHZMSrcglfpSyDlYzt0ucezGCMsaG5dDOheep2A/EA
BRaBceQHt/cFRT7k4nR4TUl6hDcc282IMhhjIDRNDNKbsiaTeeMG1/cPg0sgu0YeGAFtzng6jMOZ
hjMFcqLDI58pE8YLwiOw/7Gtsre8/VB2X2uiOHgu9pGP3CcdK1KjLpksJfpSlcT9KAtNmhTJZkAb
IjK7fD2kASQwugF52SLEvgCXKd0Ww3QZ8sW0TfQ/VFKN96VGJGq5ITIvNHbyWPv6Z5TJdE1AzICE
xVccjhh8XUQOr+Yw39rxmPEsgh/CYIZlgtPD4aFe7LB/EZORMoZOt7eGFC125NAndvWxI+yGc2no
MtCVHs83Brag/XSQjnCWmBDVA+AVhpSc3RYwE4dPAjbd6Dhql15/NFbZ1AhKOjZAVBvMie1+kCzV
us2kWaZHbhjTJA+XZ2XcvH7JJkg9yCM0RWgPKfe6EUa5YipFTjvM30AM3u2MRpO+5sQnyKH+wmaf
PY13wLueTkU2Uh6kGfFLnwRYL78CNDEyYKZyuTSjvKACOmFDXlAP020MRUir2XBb+J3moqZpgFIQ
zmJ1Ens5xSu0CYAFaQ/lgPyTO8FBWWugfU6LptzpPuMEuWDpagWjhIxPbA4h+piphHcyEZoO3a+f
Zn76ZhQBfCKR0sqqpXRmqhwj6KlQ0cpaKgn6md319mSvchKmQ5194ZhZuL18kUcTjsrx+tAUOC5g
LQTZcWYkJE45NAs17ue37HlaTOZmkQXLCsm5w1jcfrXsH/hkGaWOVBKZGwhEjIeuWAmsB+UtVtZb
tzO8+Jmv/vaZkiWxEAomIvsgBbEqmOlBsz0HYmR8L3YZO543Ymg4y/A9iyGnMd8D4G5OnAtcdj6T
mLU6Zuh0A/mezMORXbJOlV06dLkpeCEbOyuXsr6lBWxW7/iLW4WVlcNTN3+P/pB38rQE19Gvk5I3
oHTvfFkWY3XE99iA8c0AzMQpvnPmdAAc8JVNm6+sSEanMF8EGSE7Nsu05k/f7g/3teKjtexnPzRP
8oQPey5DayJTLCvAe/QfJE20QNCwAFzDU6mYWXXsyCw57mN2xFTwOgrpVWfMmRcCwQev9x4Qac14
4EH8FanD2uMmyGpX69ms/Qb1LT3CUH7tpNYmeTUlxYMBLXBOSxUunTXqFuxqbJzMhSqKMYQPvcQy
+GYxTph/pq4RFqidR03MN4qOrvVIN69KRoulxZsVzzwdm0Z+aQ5D3FZeBbYLV8cPWyhtDOQPtP9V
kNKaxfYVSqsYdTheldgCJg5bFhsHrUDoKwp2kNSu/46qh0aDbjYl20RoyL3Xc9kN2q/LlsM+BE7P
114+1wsXlSCcsNyijHa5b7nqXGAZ3qw2ueXi57zXn8jRpGSHa6bUbyz2rmcE1JV04J5ZSra4JzIP
BSFVM1bj31/QdxFnM+ctIf0zQKGAUhi5yDdFZ7HAM7rDoS8WOHuHqhVJdiI53NpMpw0hI2g9ZCtS
rB5sI2GQ5T+AZjbpQmNu7iv9ZX9iuDPP7CEOwesPu3rd5r2Lg4RxSWZVh/aXt0UiChrbIr5Gg9lh
xm0k968hKKDWL+/f3zcTITOPO0OceQ8YzeDphNGPZD8IroyXoxlOR4LC4PXeBEyXRY0+HPPmL3PR
TeUADkc3LEv6Q3AS0y85FspRxsWC/iDseDtMlGakevH7es4rmiORWqP04F5FG3+iJo+HVO+CmRKj
q5E05y6CYHBfGKyc6Z5sDuSerc9Mdzr0GY6mK+N+wYIn8uCHOkNJytXjVOnxUH6p19ha+Foxcvft
1G+HLDvqWzJ7yEFCcIjo1NJ/lcPwwK2u8/LAHGDTQ2PWoSOl3FFSMloUKKxg8YCo0cn8tAa7TdzY
UY5Fl9Pdz4cId0d+6aN6525FAPxq7PTaoab0udeiI6uH7JaQnzd2tSE/PpKGNyTSfSTg1Yb6kkhe
//TYuLCoAmpmZ89x6qPmw6GPqTgiooyGQnTLOQnd1YGrywPAaA0OQSgCmEEg2axPDqx/qFKttNrk
P2h1iTvFgmPkIzK8FV+ZBcaLv5sENmu0V2m/+tveof5v5HB3xLTng0Kv8Xk6uKsfgzS9+WEgJLVD
ev18rP60Xj8BTW+xh9gWwI7oxdlzBdjYmLHGBEnl67zb2ef0ZpzA2UX1DLtESKqGd/A3Geb2BFzE
EJrPVnsg/en5uscYYLC9Ac2Spqh3p1rkA2fo/3F0XkuKalEYfiKqCJJulSjm1K03lna3gIAkST79
fEzV1Kk5M9MquNl7rT8tQm946jjiYLpQ5rBj0V4xr4vSY+ws1BMTdCAbr5lD69ligMCsY1jNLwQm
AgfFjon7v6FtYCtkH0wR3mYMlpqCHdL1MgaJroSXK89NbAEsjqXcfwD2Rai0GTCzqSO77ybi70ZT
3I1zqfiUzNEG0UU+fJY0JzynIK0Iice3ZPOlH8rH6+h+kTrJ/0dlSR+XTz32iaR07em5MpgLWEDN
BuJkQBQ3kwFZCo049gnTQs/d7t5wp/I4me8G4/gNec7tQ/ytOdCy9EXoqVPvvaLgpSXmFtAtgcBW
uxHkxLJN211bLzp0FHLVCp0GRDdDK+nS6a1QsKgn9n7042z7WL/QM2SIP1SoZ3QnbIfkofBhSL1A
17FLfmls6bxoyyeMEEKE9LH7WxhTIKM+LFYcGngY4Jlx+X8C7jMvyqsziVNF4beBaM9+Me7zUYk9
NLBfTGaZ+FX/yhNqhW2t/5IJseFd+VjCnEMLMTzWMxIVfrF/9beqIbGg/uEOGLVXg1Qo54yMsGJ9
7QN68I9rLAg00Nk8rKuDVNg27iSPADJhxFbtq2xdtV1THeDyy2LdNgs9f8QytnUVp0pBBixoAIv+
5XKIjede7RkQn8KeDrEQ10z1JP8hAi+2VxFV3scetN2biA1pKXOkKQdB+y/nw2jrV9Q4kD1Puwva
E3Ig+rauskSaDgrwimhOuh62Aix8+XlSLpHHTH4YZy4u8bb3GEzmScWY54Aggei66ZFVc4ohX3gF
cklU9Cq6m6Vbo7+HFsakU8z0tUlJVcxkiTscGn62w+dssQXDwSsj6sfgBa8nHKUJqmJHGNV/D9q4
z+4z5VZLs1yI7eS5vq4RheU+v6sWHBor04+TQzLxqP7l3WSbtsRn989bB1WIsUt0X4jTo01pT+b9
d4H+DBkRhxjoigv0S88y2MJeXjHnbW1ip5kla2GRusxiXLX289Qt3svaY+ivQ3GPa5KwprHVYpy4
juFV3Y2/z/3nMXGoFxDrpu5nidFxGlRbzjTwC/HSFqbLitYv09g32N3w5IxO9BSFk3X8P/SLE7qu
YdGeW2b70b2YsFLIDxkapM85FytjIU98dfNUsURzEgu+yamchXw0CvXqOI7vJF9/T43D1vwpAtGD
MOevmN4RjUU6IIFKJhcripgYvw0UbFCh/8I4rztoOKgkDXsd87xrwwHxXNyPFijEXPJnj9BKJKQO
p20NIwiG1y5Q0CyL3mOPYm+Y52zJKB8wBawmk56Z9yCyiK90yQ+1UxHvVSSmKeaRK6G6L0u8usxo
rGm95Rz9Bi2Mup4wUeXpCAqzgAC6YThP1QMh1pAcEbrkH+dZrRpxXwP+kBdeLvo/ERp4Qo1bbMXS
NWHtRHplPHad4gnnZ0jZj4pFyoDM4INPz3KZyVsge4VKWSGRwZIQFmh+2wY6I+7IFPRrBoQwHzG0
yIHvITGIv8MCWW7R+V916nAnP32a6QA7CWnU7Zto1n1847WBKhi2wArD0sCKdJeYobbcpnOs9kfG
cF0mjw/CPXiRzlKNpYp0a1m1QTJxJlvkDVdzVo9VAvJrVBDMdzjoAE79dIJYgayyHLZWW9Yhc+4Y
emRRSICySo7if4SfD65ACAXmRzSbhrYyZ5b0XKZKV6VAmqyuGDioMwaEZ8ofwFyJL5l+AysfPiwO
jmn1p/uUSOYZdiFzGBUEzzw6j6BJpI+dHSB8kOd+cZJLoSMdwZxBkThPNih+ux80gWh20PCIlgSM
KZoXdtJJ/yf4H/CLzNcuKfE+pJJZL+Rx5+jYBU96jnr6hr7084Dmq6OLwWtGQXDg7HkvVYowfpwV
tWVi02FCsCVT6fmP6kPK7QD3FmydBrb3DaWXTYiV/baFJSUxOygbJ+q+NCix2/PJ5StbwH+DMJ2r
zgDcQgfr/WuTjfAkwWXyFVJI7p/LWhll7MjUzysqZYIGE2e1mM1wCfMkXlcmeomO2N8x+ldwKCub
AOJV4NTt18Muf+Ci0b8nj3z32jCuaOZjlbDdnZ/AlvQW0dXLHHu9/PW8wNi+z+o5qYOenrogJ1ZZ
GcVeyW4d7Zx+VsQAfYowHtFW5D5dqB99Yg13DfuYPKMya/IlnLDmfcyZcrp+6y62afNBfRS+ltL/
aZJvsiljULMpOLeMDHEFkqaRkxUvYPXkH0bQ1bh2EEqTjZA4FOxMoV1qHkdifBAAkeECMWz+dE3Q
gWknBst5Tf0ggLD+fkBPwegT6atX/jd9n+ZHolkaD72XEWAAY9W8V9FOIPlhkRNfJfrlldPGBpeU
9RETBI82FERIT9qhiTHXCg/XD8VRJjC7ZeLREdPeNgETk7SVKNnxGl2bPeojSfe2U++5A55GA+lE
9uuY3z97IkAZrbdu1oKVfJH15lxtRbOfbk2rMEUiPetO6Q9PPczwAuksZ9guuak/JUL1bfb1/imZ
+ojNEAPkQoWvmqa3mpKlM10Jna5DmgMikMoF7DyHvgOqS9y8r8yFB0p143twUOWAiFWeEVv+Rfm5
xPPuuikhDDHWf3Yqk3n86ibNAcxikphP2jbERz8K1P/Ec6gtFEjCA9K8dHoUTSf5Ak7KoOgxInnK
vNvTUiPBDSYHc0shkQSw/qDMq/d3spIfAiGg6Z2xWLMcWAXyjYg6qlSkS+uJ7uNEfp/iw0Syyg2I
uTkXHSmaqY9xSiD0Sbvkq9Su54xhuJjC+qnHEUFeWjfLivkz/m08tBlQpjRaIQpr5F+BctYPnNzk
jBwmcIGIs2hZ8GGiZPsSQDgM5t2T75nv1b84W+qGDUk1YAadoJ1/36pTeit/kD7003fQMOLKAqTF
8kCfb4sOIrUx7Yua6SR+C/MUg7oLIqdg4KaHTcm++PjtjQK1/O1vk+u6+4Y1LomCQLGhiuQFxcR7
LSBMKjzigRA50s5gqC7tr0K6xoj+o3A2sK8zyWVPey37nzkWim8gcsoU+JXW1kcPdEK07seJSF3Y
DIsCtN8Y97Spfgk3+YKMPo7xAHFWReG5ZizBIv/mG/zgELXEc4qwgLYFvcNzr1OSbJ/358OwgJ8A
MhIWMBkR0XNaL00dRcSEyBEY+4oLqEiy+uOHnbdLa4hO5USb+EDQWTqTr/orlZzQSdbvLWXmy87W
mBQo6kjt2REHosxIEvkd+39qKvcNIdE5+Q+RY7qFPK9EeInBlubMOPeYMUJ+AOzEj48Km65tLPgi
6m+MIoxRx3N+013udsHVdS7GDazbpjZvGerxPqGYfa0QIBwma1CTM+Qaa9PiFspMRpmhTX0GL0zJ
LFu2wjHDhwF7B/IGgayZjoK/9Df6ePD/4BJg5UDa1zgwr4FeuuN49M1kw2cLXVw3z/37c7Wl50ED
VgYeIDCin2ELQFocoQy5tkuD9LZMcUmKHv2KHWpRS3j5OaUns/i6fKcCf8FxfqaRcO6AH8TvEKPj
8Fx9YnogOoXcuhN+b+Wu3I2eSuFlyWwiZJ/3O0Ne1bHLHXh9JVePrEa+zwQBS7Gsbulrr7U0YW4o
7qk+ZsWq3ogMMRPteHIE/Sr3SbepNR+pU0d+lugREkAUJdRHcsGJUjx9qAAkE833aJ5BbTLO6IMp
gBlBiUFmlbaWRFclaQUxPy6QFI2ZjZpUQSuOSb6eGxRw4QFk6PUACfoAongZi7Sr7dfHV4wVpXZ0
tRHaC0dkSXda0TLg/o1LGKHRCWsvCXxuvVMYWXUot9K8CiR3IIZg9XRK9w0gcrwulW9lXfYW8rYk
XpDfgkKSunqbMrpicN8iK3marsPOfsVO/afN0HJTYKCIF3Y60lNoOzFo0etRVF7EnqlRbe6RuW3F
O1rCJQEfPi4J3oosElQ/Tyvbln8RSx2t+lA4uDs6bcYbihAKQlAai2Sr+f19+Mvha1UEH7OXfCwx
kMhSMAFe7w7si6jaI6LZtq9kzfY4+WWkKuPlEiu/qONwrBqTb+vly2GjUa4D9uqLDIU6gvPxWY57
V99Jii9W7SpWnI9gqTANc52TyrsioXdIDgfswhgIP76O9ubqg2DsTbCHZfyknJdzYdt96zNjo5vs
Q9kyQ2cCTOm29xhS3BWPSWCMWaBTNBAi8mgWcbwU/5D0dAwk93g1g92wm7atIyGFpdiu+LOJYT1r
K0QmslGZPXcgzxtOBRgLpR0O8X2Lzh4xfIUEgw2DNM2IWIh+PjRLLBlR+QXjU/Nslz6l0hUhG+cv
9UAhuSaBXHx6FbnpjI/SbYynra+iByozpvRGKQgxdBIWLBi+kcnW06ADG90P90hhbOYmPcaGAx5o
mLaxK/4a1Zfv4MxpFmK6OKk3pdyBWiiKkxpBArQRrigIqQR6Klx6Z5S+ilW9SCO8BjTo9Ne0QNlh
0PCGoD+ipHbZT0TGpeMXwWCIAws1qLTBhf++QJGYp+ZAbCOIk9cBogMnbqiRi2W6VDcwXhNL6d10
rh8iBHbUWsmGod/ITGktZRucoHCvO/leXMQvoEc6hYFSGa8holBgRJDw+g7q1l+Absl2oM56WRlR
kHiRYgcgnL6Mwhmx4Y6Vhg4Djjvf6yg7108lGGoXC8s4wxj8A9A8aN14nW5ff+BoOZz4xVxg4R8D
ZvTFm+SNG8FaI6thMunXSnW74l0KW77XQbIH50c+/kXr2G9AMN/u4CZ3TkR4JsK6108GRfkcS8Ic
9PTJY4n+AV8UNQbRO/jMiHWaApVqXwm9LfH93tiaRMs9QCtm+me3pMY0EPTeBUcdZVNgodedhCze
pyqm1MzH+c9TZID6h5uJHZ836AHu0ABdWCHPeScyFRXlmk1DETP4bOTJzZnE1o/XAVt8S5rGkmMc
WRSLjufFVo+sAaB9ysx8Y57guLm1YG4JljxbSVaAsm9C6Y3pRJgpMkOxXdJgwXV1F9p7OJgPoH+6
DgpdNXczh5psC77POPukHQ2MGeEviN9AnIiwA+pTUQLZpOcBINGuiBJ2UF/GCYBjneikdrpCCjcC
Q4T+tjOadXFBcKdMaPOU0gOVRLtN9ixvODht/twanGJrTP7ReL9BOwcPCxLK4G8WOA3HeKyc3jdO
83oBjgfex7eBJvB56fYw4KjgLTz5MdkJi27b/6Baw8gjyeTQx3dBdzuiMiE4Jaeea9vTk2Nh2R+x
DapnFSFxS+W/NRfg6M0oZydf2a+D8QFFZ4RJGDPXPiU+1KpP6gYCAxiHTeJLIvPNq/elh5MeZDc9
Eicxr++M4gBGdieqW7Iy/gCfdU6FY4ygSibp5+d9ZDFZBg4m5LtM1bDf8H3HRByzBCaxg7qDGF9S
n+gRqyVIafytreE2EDO4iAF0zrKYHwQw15DDA7tbmjO5usJ/1yh+ATctd7QxdHvD3ROiX1KJKqjt
7j65K2eySnpULKPkKSHeg5++OiF+9m29B3++8prgz4RFwEoh+EP/4FK1phx3Ls3rKgXLCBfckz27
RrzWeaCTtWm9IUJpFaoK31lroRmRiOAqSMrwhWRDK4t4k5saYpLWfNBanGEpzn7At9gGSUNUdP02
Ar7Nci8d4c1jBwQ/JjEi91CdpsWC+/K8CIdW2EHqgs5od+oibcWzlKAx/QtBeOiq13LpgsBzTVXn
DV9DaV8lwCtn9i6cEvfk/1JaORoGY9GBGj0Q8KpbNqSnrzAubWi+VoUnzKPlcGd2arlO1rw6BTnG
GE7v3yixeXyafTPxFMy0f2gxZ9elp76Ri9dzJqnZ9QFZGk+57pcB3gzKN9SIfkqoxKxfPi/XAIHW
XJkbDkyGthu82sMwQI1PW3e9M2bnFz6BVbkE2v99zW56RBSfcmwC8k2Qq6C+Vc6JddPo1SBKd+mR
NX+ivGDg9TTesGAil8xCi6W+4PBbI5t6CZjNqRv+iCU5AFFPhc3LRq5JvpYY8PlYAA5PlgnVlhzB
N8mGBIbws6vLsHXK+eT/vPV3T6GBPe6iI4mSXQWkeDsf+eYTLCEIcO5Xj2pHxM6WbF0nOUsm6jQ+
EwuH4QLvc0F77siz9E4em42eVCHbi6rRljksPcOu4uNbtpJT5DdZ0BIlqbiJfpaLL/kahNFZeu1G
xrilFz81V2tkNBhCwwmVbiOYGvyYLkSyADvD9kfEANlY4ZQtJZn44Z5cndecSpEx5K7wG975PuZI
/nh+TTCaPTYor3AR7bEhxbOHCvy8JeICtZR9Zc73EsFFcxTubA45bN7PxzOo63E9qIt8pe4fk+TA
o0wmFkxdtqT9w4bI00r00uDmst3EThafeQgQO1+ZuV7vJZTsyP//NH3ey9+ltuZTxFi2GvSGloKr
8fsJrMMDQgwTscLrzxlRrHYEYr2Z65RBFK7pEwv2xAoKQeGS1IIg+tURyagDSvAlq54K6A+8/kOl
rbrNod3CL4sR3NgGIH20uOUI9dpdecUpErFZH6KgWJUjaEEa3ZHzv4OriTbQBV0zb1OvYZmpmHDk
S76W72NWOHT9KHiAmTBMH3FgWXrSrZeWnxNoPRrqKBu3atGYI9AWvXCddlvuN4cshEe5GZ/6hUrS
PqpqLCSeuhN2T84zost98o0ZP0hWUDx9k/m/6Nav0b05qqZp/hTvRdiPc+XcpYybjUlbDpVyDEJc
4rzDwoRYdFUEGNnTB23p68Hmdgzd5i8cls2SL3EEhBl1StQc+DmH/rQduzlu9ggwCKe6gy9lAI+y
KqDy6KoAyfAccd6TRX7EbIC9AEMHC8BFzL3iNAT+SRZSYCJGWfNq89iVf3ZZ4TwRjMykXf+FPcfW
KFd5ZDb9AaXZd73Sbo0b/lXrXXTC6k/sIdnj9oA28ev5zX47BU/b5FtlFPbknOkPAp0uJgJG2aWW
QruJNj2oRr8pTAQTy/ieOfJu/XzF8zZZkMwWA+XAnwmbsnThQScBrcmYBXFljNWbq45uyq1ZVyum
Sp/RrBuIsSyoDO7yuG1Q9BV/9bo6El9+z5ze/ZCGwKzloLlrA5m0bEPNRmoWSvVTsBaIb2GoHCyn
iK3UgeAdvCdeJv1bra34xaDi50KokSACKnSLltP8DIdVM9On3sOhIuueX3ct5arX+KIT6x58vTIH
RjCCiglMlKZfFJ7JF5/tGFvttj50TlOSLqDYky9IasIn5+jKBAGdUnhgOiJ/MJOtQZgZwe15I2V6
FdnU5SiAyZzctQFrjSYoX9KdKSta+OWHsXHUlAe8hdDPjaP5BYrz+0CMJI65NfqwZzGnj78CEKJr
Qa0C3T3B2xKRC4OOXFnLgFWqpavux3tRsV0UFifeVNZpT8gmisSIjIySgps8Crzxdqt6OWUc4TPC
KiHloRjbloKoqGwm/cjUeHSdlNGqnyMG9QYA4oV4NCmK3ZIhhNh5CntEImzi0UrMKjrr+oU7dhat
Jc41XJxTgV7gZ+KXaPJ120TYWcg3iVYmT5BQOm8ycziT1bVKADgo0eCyxp+/H5/t7kqIGIgO0/sm
mzEvp92H9oDbPVnz8BGAWTg5rN8x1GdDPhtU672p9umvAXVxYXY7l8dnx/2MfiyelbwAtRKykg/S
aYIakE6TXomwjuEhYn284wUZIj+BdiIUjk1r+6Jjn6XgbT8tb/VruNq2UbYxkR6gX/K2XF1P/aLD
JJwsJpiTHvXTTx5P6EJb+4POsJvzCzyS4noBzvF6RJ9lip2qczV/gtiPf/CjP2qmVpTOJ7cTbVEo
a7EDn3uAj+krLEoS2n0OGHUJicZu39p1cYy0udQ4r0DaYdXs8PQYZ0NZXVl0eJ6fztsvXYzX8DuR
vpZQTr+dmGzSwfwuDvgY0iGIKaWNwDgVB7iJ+q/cmflUAdcpp6JfBQ3FtAdchyU1hFCwsfjTpcXb
aljkspOus/DR0ZUzao4TNfdV9CJL/sIgQY85nTSmnS9xd3FOqYwc4ET/zHn7SHSebz/Gml//iPAL
5LRCpaJxbV38fj9Yu+vebWA0ajglGlTiYMHOSSP9e+Ze/qfcs8HlG1clu3/jciEZgvOCtI7tUE7f
pHEwQI+aFQkcqCBZidGC5Az5JMIg44gD7AEq3bGwq03LPg8HTFYA8mTVEVBUnl8VH2hGjt+23VWX
BiTPDvfJmrOs8jh8JxR4PIqTowQyngL4LXmcmsSWR+2926HsiJ3myATt+qLe42PtoKSMYlKbZo08
3rt6mW+FN7gM1FEB5pHuPqY3iZdd5ilh0K1SMPgg30W4tObvfbNi6VW/Kix36jmQlenGlHEjTbEy
ilC7CK2b0NGBmrgcpgHRvbMjg4xT+PKVER1w7Nn1Ov99L9pfcMAwDtTIEVb54FaUoMYiS1dv9Ido
xSoqSEBCHDrjzSTDmceQoxG1J4zQeNH8I5HBA9qqNX2JEargYzY2OcWJ1qyYctfiNwj4d8Qtykce
IqhehBid9/yJwYU5wRlwCkJPIKx5EBtER1NyDviyY1vDOJTRUyFMaZ0RasFbzsRPWDD72axSbdn8
GRTobHQ96tZIcwXkP/CvDIiqA73ZvPZgSa+1SQ058TRjMW4Z5dz8KnlBRgLhYYGCR9A2BypsyjEM
pN2X9NTrMeaXPRX1aLnIiK0oNSu/Imm4CGB+N3FpbHhV/lb2m5etQ5gALQMX66DXbo6dkeKT+efE
Aj8+jGSESNtI2i5Hgk1HeOF+5ccOXV0ddEzGhtqLppFx4UDOjqzhOddSw2FFkNXAAEgVp58vEUYP
up2pqw1RMWfuBdBaW/hv4k3f62dhve9Sun0DdzIJ9ImX5vfJ+a65PhkpXC0b6Is8x4lHScIcDoid
/Pu5Z48sO5+jQRBmh7BasOv17EvGRmZkerkhrqw7NfjcD69FrE2vTMNbaDwCBCMQr2Dlx+i7D7Lj
lcrWsDmkzaBl8B2h8VTZHNHKoiBgHgyfR2W0QczYZ1IyBRDXAV+P238gkcMDZWPa9a5C7RI6Rk/4
7awiZYLYAHaqZiXxYHJmGPmieW6MCe6pNUcFHQApN+mWP46jOQcPtgtEYYQ+wDw4LB+jXPANhPKa
NxKQuG7Ck5ozD+3it4jEEgu9juSpnKmMdoI28tfvXxUMYDEQ2D2u9Dd4RomZ8w7iRQQElcg6wvrC
VMMJuXyl10meRjguxxyEug1fvexuST19nrsdo9kEtsxduZIW1aE4qws14Etm0omvc3cJpAN+/jVr
O7m93vNEchn7BqeNHZ702MQTekdhIo1Ala+uxxEpFXSn3v/Wo/o2COeZYUv8mOi/Gldvy+lDq5O5
3pwlzn5QLlBTCjCJMgtukTwKeapgrD7JOAqQTvzI1Jk4Ahk2RlKyipNlpn+/F0+y1aFiYgCUKVFz
fNkZf82NoKbFqtBOy9METonNRMXNwce5dxRcZ/lWEQAaDMvJUQeJuXW3ZsXVLvJdTPI2mhgqTpbA
ZJwAoF2/OvnQmjcZpCBL9s38RRCgvs97enLUcWzPn01k3iSIlmGqYJ20JM1j5mEvXF7xUVB2Wr4x
MrdD7YgbYxIu6/jlNOl8uKGYAnAn/eKnS50xkZ1fvOEUAPvlXDFTA1LtX6hom3WYBFpHr+Vlrhj+
1ccJdbzpPF/fT3acLc9Lxg5BuYzhFY927xm3MNvI+uaFNOwTVETMZKxRS761EUguAsUth8QzcuOO
FnSeQM8CcjCaEq9PTSTM9I3yBSKCSolngvBslNmLIbfbg5RdVG0ndlyvG6OLfs9T5VSRTMjiQyH5
U6BI3XH6VYs3r6Luhjl0ZmkNuH9KR2/3eukzW+hqX2OKT3/AJMJk9fhL1kjCICUbzfOLMcBeSXYh
HRg19KL4CbH7ATKqqLNSS706aBEivl12NGGRYBcptgLzH6hMXqGrhvaVVdLjCEouH4R4n4ZUf/VH
x4Yyee9C+fAy3OoKosXgCoBa1s2ScUCr8lufOFBCkKMnHfHQb7VO1+bx85BOJRkZzORLPJNKbXCF
S2O6ObgYhlxmg8rQQAN7hIxGhPax+PkQfJ6dyYoomkNGlhGgU+N1w13t3Or7NThBD0CH+0hbmOqi
xKmq7000IZRf713THcNml3LDq22l/sryXCAp4op1xTKWYuXk0nz4+Fm9YOJlyoVPn/oRLfnzs0G7
EauOiHMqYUIno50BU9BhZZSAwokkGw5HtXZZ8wS9WrGGxpISgxNkaRyep+pCK9rbvcSSPqcsymHb
04VSjNCHifHY6lrd+1QCdj+lzURaIj0q0FXgv3qjL3bZG6guk8wzHjWe34/Dpo3c/Xg1v3OeQxO+
FY4d/hPF8ZiOar+KoGRrfTrN81xhMJlGD3n9PoEr9Us8tdpP7YO/EzHo43X/n5elRTTbDke4NPGb
JGhFhwNM4vumg8G6H7p0bOlrlhFsGo0FWKOv5JkxZ1slsZYGPw9e6YK9PEIqMW4GokAy/EDC/+n5
zYaYWjvOwMQ65CEjFr8qpNW7ht3ETrYRE+OOleYq+C26Y/PHdLzKIENGp6k4t2PlTTWSbsP5FcAQ
tRKqi3D02OeMiXcppJ4EY4o7qV290XQyQKBcJrgKUB/6JNfKFniXjQmkQ4dqxcu3dMziZUo6n+Qz
WFP9ox8zcpvg0XTxdp4+E5XsHrlLIlBlA2dQPs8Bb6OMMoTRgSQcOSLadMSOxB5AhAooChF4gBhu
FU/1mM3sGRvzg5SC9CQC+SjZ7A7MFmof3hBpfWHBMhLEC5z5n2RlzRfjyYyZb0rNdb8SRMC4I1tm
yuR7Ic+ln5LNM2WsTghWSTKWhQKQkQGG2z0Y+Uk29nUBfbiaEIcMJOeQGXMgcgvkz5y/Vvo88SW3
hJVnVpH5UB7gdd/63EaUdkqZxlVZEV/CYUC9kNeeymk4BPg93lCzshtmqLbdJHPUaBnTO0suEqnJ
4blmFsT8tU5cYw3U4ipzUqJ5FWSDnNofhDRU3wv8Ii9CPSaLSRjoxQPNPLYZ5eUWzSIS12Vy/BSb
LL2AncDf4HOMJF8nrCheXsOg/uzb3oIUUUideVLa0b8Jy4lMCK09xDTQB5lgoiXQsdpZfEQ1Dxi4
BeJH9094GGYxYvX4heqDTCMgfkSNfLzXicNg1x1QD+ajOvKDGmM9+WGEEwJQeSqwKwH//QIh4rQT
fzIGyXTfGqMOcCrv2UfyhQRvB2aNdCI+178hKhM0mmxQhPhlFnQt2AX+M4wCyE5JOuaNUi4a/94u
Y+9nZhpuMgrXDbBTgRfJJFtsVKPyOc0LRMjkm6cXcfBbsAlLhMsj3WsGbjqSDMxYIcblM7rzASuh
IfAJmvj10W+ILEwkmh4EcludnjCK9KmA6rzisBb3xrq4AaLxB7hP+5vxnWx03XqJPkNLBsYZDuAt
iBfMBwJltmeuQWIiD/lx5Np9HCCwt+iBqXwKWgtHZVL1Jl/q92zZMsHbUR41VkFlgQkCIW7RHYG6
sCqGSCrbWYmsRJmFMHjZjDcTyD1pxxuAELS/IZlI6KMYBg7GuXg9Sh8W6Dce766Ffa99IEYBOuPY
/pwKtBVEeMYzDoQ6GtMc03JGglKEe/BrWIeHdCctr8HnBJPCZnGj02IdkKrWP30MribzekKXeWTg
wfpSW4ib7FgQsfh1PSuk803ObOMwtgtjTh9Qr7JdGFz9iKP+zjby2RUnvMgELyHCGyyeeWUL2r5O
DtEuWrH0b58x6ALNNlwAuCCQPPPMCJVoFsUcTubAynnRt7NFoCR6cLv5xWXiKOFekUrJzSFVAGsk
wisJW0fJRj9icVwl+Cm/wU1CSteD2UZ8JSWrgNUcWTD4VyBHY4ZWAlDWMS8Jo3Vh0x7l7yjajMd8
Am4cn6Yk2BKyC3kpWDtdf2xp8BRXgIqZdr2Z4XIc4cQ40dThTmbw/dz5c3EHiZLXGBxfa+2NWRKw
dHz3sPbejc6gqo+La3+FUgE9LWlizu1jP0JnzqAohH7UXcL8xQAzIroJAUDx4GDTdseRh6oPI0IV
RnP5Zc6Lm+qCxSCkq62KCXQNStZ1tG3dErsppJdXEdeC+DNAMgawjar7uasQUVTzD0/NgxgG7hOj
6WYSh8KS1CWPZyEw/HdAtJMdu2OyB/E4bufpG6aTQhCOKVGqn93FQD19bt3/ZNDa4drnmYtOwx7H
Biym9nl1vh1J3O3I7Q331d+HfQgYxw3EO/Mg52OUSAOOBjxcH0TOk+qLg6B5knY2i0wnY5AU7Ane
+chrGSFV2mViw+4vmWjiMU7FjRF1aWf8L4tRmDYSQDtlw3ttwDjh5rB1pBdY1esdkzFPJfvLa6fe
SEhZjTH8XjePd9WmxlLwq7kN7AdZLtddUSD+KdcI8i8o7gSGjI/eYP2kMz9FGUPKWRgTMIH/uwFQ
yYTJA0zLAB3/OC0s/OhYH7lN4uUw9l4x9jp9CoEy5RAQ8YGOAnGJRha1U28RKwfSzZyWDH0Xm53s
9uFWT7661pVVD9y8Z8qdPGWpyQscANgNPuQSY2fQIct87IMmMRO6I1JBr+pfNPwmKcjvxUS/K3N4
XwTt2BdktgjeomUuhBuRLo6IAyAfiQoj3j9rgJTMQZMJF4m08UZKJWaLdJeEK5Z5f+tER+894m/m
ncyIwkxasW0DS5rfzHjpc5dyazg0ip0zcpYKnueLOvM2HznZFnedz9OIWUrZkh5fIP7K5h9GKkk+
LosP0h00ylLqvttFLq04oTA/AebAVmv9hg/O5bbU828nvPooJBHz64/VIK5SwLEUWLhPPSV/wE6X
EQEe2zRavhMPQOGZId8ZDfeciaRQXonNyWZvUlRoJ5lItxIIDzRG1wZ+gQLRfmZxel2RxP7g0WDb
UcESgFwr9QANrhINXM3CGPL2qJ/eY1YGwg5vRQnFV4/pQWnv7a2ObeT/Zu/zZ0+Ai/eyC0GNkIKj
O8qYY4DZgNlzghvr0Ke2gncV9pKKAo7rv4rcZIIMk8AqEt3nAzWhiZ3PSbEBYivSZhoRN1Q9wLZg
yDXi2W2arvhfVCCk9KEHVBA5HKv6WCDGYiZhgoVF2pnCqX3dTTDZpYbL1xgJcQRaKsmvx7F2VrAG
NME79jqQQRXu7J2ms1kUeyYptDTmb23kOT8MwMHL9KF+ahO3Ke3iMgivb2glU/LLxJhdp3vXCDNP
MBftcL6GC0nn2kX2TGwLnbH80NQqEL56ufhEDA35U5gOLRqX8j3rY2/yPrzJ+NB4xAdHwJjBcEnh
fL3Xqh/1Xs6t6BinOxcY4K1/9doqhBhKe4/LfsGLPAGIO9wL6aZKfp9MR/i42KxM+sJ3fu8IIkM+
wS+9sRKMlSnS+PpDReoZX6+ROE8IU+3shJdk8iTMEqmCeByHpUmeR4ucLu6dksZTk1aaYOVgTX0Z
VNmmKSVau3oeC9uSn9W53R8dGi9lXIsVN188u2iCq2XUrQWWBI5SoBpVKVixQakeB9T6zJ+Kxocy
KLWbkK74N1k114gMzgaMOJTMyKsyzVIJYOT7CH2+dXGIpnHh5doajeeodEg3KnPDkaxMvC7bvlMC
sW1EykLow73gmxPARhGmcIH7SbuqLvw77sJ7MDg4/8dukg7xROKAZ6pfYlZj8STMZaeJ506a0rfe
2X2L81sCfYQcleEkvyJILp0xIWyvIBjzgum8COc43BLUyky9pBHpNhgfjcrFt4mTzmTZrOLXMoof
CQqNgRoajYASwh9XtM64Btm68u+B2FTFqct5KVqoXmJjWTBr8SvsN8NwejWXeOhm2O6k5FdsV0nt
9mB8BsDLhPfR6JQLJ5N2hbZPNH/oNjJ3sATZ4qISvnQVnFMAaABhJDMaQEc+y/Iuf1H6Dx73Yggv
2K50Lg3hg5icZeYUccz/CKI013tUiMTs+tU/ku5rObFkiQLoFxGBN694J7wQ8EIgg/cevn5W9cRV
zO1WS4c6ZbMyt0mUr8AlcbeztzqGHM57vM6U7S6395BKdeDIeVY2VbWzvCX241miWWtcrsUdlOtz
s47Wz4AU70O280KBi8VH3iMqN7VAKtvnmtv4aFu/xXpxmhQh4sLae6iUp7Ngg4t1MdAHD7oabCtV
Pd825WikcBAICNQSx15kJXTGg9l29vf2BvFqxzK3kns8h5GoksDlXL09I+XTe4hIsn3zrE3LhARM
2HPXAhFTn7VPQFduo3VtI/KK/4i1+K48+g487/X+M1arn82Pu/dLaY9Kc7pvCXtrP0Vv5ihAEDMd
i/FoMRTfUyASbubSgKcqSMm1CzyDv3JPlIEVY0+M9c7pIosk1ViCHFpkKgeOsOliLFEmt5OznrLH
YuoJ9C7RBRKCxleCQInDQkBFSS89ypF069L2w4+I/STAj0ITeff5s9T/tm0dBvOVsNP4KOAppGmw
KWcdtR8UGPUF7xlJMUT6epEAspX+a+Aq3gMCiT/Kq0RpeypPv2J/olIPv0SLvnaQzana9Cv3KKmy
J4DA4GwtKnAgjpenqmHVaLi1rMKX1NECbVX0LNtjPRcQQPmXQQDsEiW/8rZl0gaypCZvJtUL9aGP
0OPP8HXetVRGfba2LBWbH2396RkICX4bARNc7vVoQWfpkGVUgb1yneTcuRfF6xY92q2wsV9qqnf3
t718mws+nBgBuX8NuJ7Kz8mpfdyo3S2bKKSn/YDQn97WVZp/ybRxUqkc+NL5kXTf042Ql0M5PfK4
/0c3TTwDe3WabmfT9FBCqyKqQvQ0zyVb+urHO10DTRU30zQxPjvb5lLKx+AZBL+bSzRMnfDYd9f4
6hLDGdsG5jrCqyPzOvGP9qC4FHZ3o1506xtBtWmIyedEj5mXCel8feufPMsJ9lqXsxgjf7weJmYW
SzmIA23y38O5Dka3Ga1GgperWFk08ooXYB0e3c1IYcY9RELfo4UgS/RKL493ryAT7E4ADspwTTZk
M9phkMh8mRQm6DNXsmw07+EFc4uv1X4Qjg0Qqiko5mQz8tFUk+w20P4HADyAd/+5ggKlsQ9nm5FR
D344nyZL4vP58Up+P66F1N9rcO4lm56TIYpsYgSZ6lBl9yQhBiLoC1FzQPVmLPP16xqVExb9gniX
nx9XlWH74Xg1Iv6E85ou39rgVuCi0WYWC8BFKpBVxXuxYW7+GIhU5FVGKEm7AcMbBuhC02dR3Pme
QPppxG6MwekCLoXufh5pZTINiWH8XPlYpAqxMWia9Pe75Gbf9AERYEDnLd0mW+svu/plJTPf/XqA
IDc3BDSTVfhd/JDbgpqBtD917j1QFTTmcwCPBLKuXGYA4L1qmzFEPm5gfTN6DQ6/oSMyheW0iVeH
+HsGYZI4EHFtfqCkJs/Ji93SXuvEZtSpSEkrRbXuvUBfXZSf13LuL0SG3n4GqmiH3pNFLkUHbn10
zuPu4IkiIMt0RL49BWl77lrjr/57Qh+BprU3ooO5GV86Rqv/+AXf8Xehpbje3eHyC2v7b+QunRj8
5a156qCLvPqHMTCOiyIZLv5Nn4vRo23MVqNzz0DoqaD8mC2+agnSyqdx6s9x+hdv7sYv3kNWhWk2
/Qrn+I+VbJ2kiof+rU39AYuqwYsrG3ZNO4QuJI24+/G2uua0L197UbtxgF9sV8Lyf8xZaMY0/RJ0
ZPzoV/FRu/U3P571XlXtcC/AjHzm7z1BR3Ic6lxd47Zg6Lzbe3JrX37JwZ+DVU6Acu46LizvmVG8
t26SPz+CWI200M3+ey+brVts4pZbeK7bQ2fdeAxMGjRe7205mAJgp+9JsDDMhK0k82cb70L3JsWr
3aSN3ItNy3ZZ3ziNYY7Qn/XeeXKuZ7/QbECJ78W0OEtHhc3hNF7Sf+jfJ871J/OjQkpOumViLSwC
HJh7y9vp8D8dovvp3t0bTnZ0LLT7a097H0j703DaGzNv7aY0uv0CzYggHe35zUj86AWeBCg+T2Pd
5HcEva9+5i/Q3Ed+MzqIDsKtY0A3t7duXHsGxFpOzIJrud42U+1v4cAs3iegoBqSVvgEB3OVu5Wu
crGm8b0eJdi2DsPgbpn6XP14hhYQVDfRb7/I27khiTe7iP1kjD4tmQhZ0IwJ1bBFLx08s+jA8y8D
1narf+MON6bW8GM7jTdNvPvMFPj1sf8o/A8H1czl15N9S1Zkky6d617u3rOuVj+PX+s3xZxQva99
jgbxgf+3Je8UZe7+GFgrks1h8L2HeaH3dk1KciaL6xTqGyZCZB4vnzqPgZ3WLL2RLoGwQ4bPJ9OV
CyZNDz/dRd6vnMZ2L3NDay+JUlAuUBwVFeS3kK5IOmA1QW6pplW3X712vQ71tI6NXipT2TPBoKnC
InuiX+69CGwn+fkNDAQBeui1oky3F/W6t9/Aso/XcoIW27ijY7EpO8lt4b58osFZJj7sEVY9zQI8
/Gg8BJGmkYYe1x+JmR1h7UGUyiwZ+QTfN0+0Q4+aDZmZlZkYUqWlqVDcJQKp7wUpFS27Ml8fPX92
z08vRUdkJsqpmeDUh71oDHHZyRYfA1u3IbPVvGqHznvfz92a4T4rm0uqXurfPXxVjACWuqtuar6S
qVJwYNAOUkRqstjzxLVNJ3qfqtSJ7jU5INxy2JVd4216FJtyShHyserVaFXKbUTip6P9veevfnLb
kvtNwG8uS5DZKA/S3tPRarxvLcYhIxGvnGeLzkJOgMpffp0dA5NmFqOpBPuSzwnq4uw9NFG1ZJoq
vdNlDZZHlvmQdDhg4kODXkvBCOBRRCWTHz5rsMPEnZTnl2vZv7Qax4dmDHXH4B/yCHgc4eVv5fkO
2dqCWoSaDdEYiYODoVRUy1SRNKAGSfj5NUqau21ZpnG9l03bVu0bnBbJQtUd+YKJa1f6u3WPVtfI
flLdFFN3wWSDML1PCQBGsEF+NjWIs3RnmytHR9eNLTHZ2V4prBWu5fTnOVJJtFPtwzCXU/5PstuR
W3dJ3tN/cmACPF2F8Zmqf84uC1M6e91l87ArXurTAuDkmUYQi+3BppOYl96Ew4oSvAt77Vxn7Fsi
GdumEnCuQ640B/j9B3a+6Iuks+XkpZE4lGlBr5K1DKCfDQO8/Fi8EPHj7ivfSON2Hkkh7wmOiiRy
pHzP2UJJMhtEVGL1Off/igSLKyBrPtN9zu/zzGe2c/pYyVXqEYY4yZ8UT8J7apZbyd2SuaJyH6mn
uiCIp1zI4R4WpfexcAJKc5VSf6cDKTnPZd225wTWXzZUNfwvPKFU65VuRt5qzpV0Z81rXen/D/uf
aIM6bnHxzzUULgF/o7WUDoznM2eZ+EPxCJW6r732ze33C9RPKoeUW7KetkZ/0wwmgG6vHb1/KUC+
KLLfSAPUDxyAQC92TegftaPCdhDk44+1dzmqUlz+aNcGf898bVDrVZrvfJmYJ//qWP67vany4asy
jS/mJNqL8cKJwDr+XvNQir+JU8Q+oi8SHS+A/I1EGLGW/b4fV3CNJoet/DZP0vtdKNNtLeEaSGvG
2GofPrh0FDqWVKZ0t6+Gx0o9Fta/ifKiem8uqonyq3SuJcoA/7M7fYr8rvds7nq73rkmVKuea9tO
+POrBKiQALYe3SLPXpyS2IAAfufttyLtbHdvXCigqBEAAxSfNVyY4r5xr/OHCcXHbXHTW3YWDaiH
Uy89PKdLT4beQc6bzGYh/ber356F2x8bEcBdMiEM2dc4RlVZlNyhbxs92e4RNYU57tNj29J5Jm+/
bAVVwnm6vZ8TLZ6eivFFibjScjZtW5e51OjQZGSDNJXAbNjCtIEwfli3pmMyF1STiTZtlJtjxYuZ
qihzKSXmylRHb955/QLuTRv8gJIgco3beNPMfYCuP2rH+rYb/eJmgQhBP+lwrRFOg01AGrAPq6qj
dmG82Axtj7RMcvPDQP1lKyurJtJUBBOvqjnADnXStBZtfAJgeUW18LnX8rVnLqveITco6Fdg4ylt
h1xWVA0kxC7rnopcnDi0bPRQxAOUq79eOwje/n0mY7t0aIihl0VY/fdMOYi4uv8KJUmjQfPbQqNf
NFP3585rsMYOvhe47twXAy4TbAXY6SwGIthErCYIWxbPQ7TQ6aV2FomJ1mJD9bLVr+KXlL2aWiKs
dzu2rLXPec/sxDZ3mU3Hhv/aumm3JC4/quEndStVU3eBQ0WFLaIKyVvhLvdV8z5a+3/i+HWvHK5V
haarBD3aqhriKsgAqGna32OzfWpge7/cR1LHOjnNNbL5ZOSFl6sGD3i8V44pykjrflcOkY6nSPw6
vjzr2hM5b27et3xtzU4hso4/Hnk56NWUznYYs/2i7FwkOCvly2NIH8vR+6RzDI8ZHALTRLXRENMn
E+0/gxDNRVp99py5yvjZ3NBxLQOsuTL5Bk31bpqrCFPc13zwyQ9L3O/Kssi37I9pQzRnI8vsUA2Z
mH+DdcpCGxxKh99Yyb0oJcxd35te2efGTn/pK0YuQEw59+84zmaAgRizujW9vyKJbjo1FyMkQQQU
nCh8KiYcG/o5cGOy1aND9/SH2pM5tYCcL4IASHIAz7VceqIbv40yl7K71gbbPtpWD3a7kNhStFz3
zODYtn6eJYYO7SVEyMZyUB/b1Hbq1FLinN30jgAqATBRvp0/TNBXNtwdcnM6+MVndpSK9CEjNDMK
d5gq7ZTOIkD88xAVWM1lqadTrnb63Wyb5yh6JrXTyOeLwNAAoQKD4MR1ei+rvirFEnWR3/M4j0bh
DtpWSahD374PaEjTczd2+94tGtHcd4b2w7S19cavfPxHEoYQU1u1iMv471Wl/xQqc7kzK9rhI/d9
SBYy0SrR9QRnz2s9++yfr83DtpxgWg6sxYFLHBOrKnpFWEnj9Ebbq2yQN/p8YySZaiZEGlsvPOUQ
aUdvdaAHPx1NlXLH1uI0nl6qJzDS52cgtV/o9xZ3Fwo2xTWyOPieJb/63W0+vcuus4qpRamPFWOx
j8yxQzFYLVJx9hRmJIT6VtGkRuN1k616OHGIyLSEhT0VFCmQVAjCrnvU9XHW6TsTdnKFfomyeiq6
+tsoJzOBHtJOnuGBJ8tYV3X8damKjkKx9v6Z+7jeZlssLYywHKnP03CZHe0gof/J+JFGWjylc0KN
PGi9piXgpfN/MHGiEbjWxo2qd7YAzwCmH39+BfP4/aFBKpZvXxzQkF7y7fSR2NkFN9Xr81OQtnzM
lLhPi0pULLWp0cRNn2kotC+5z/We36VpLQ6Noqo0dx3qSeAJyIDv3v9sQEs8WuKouqQtU1aRHLpo
Ws4CLeJ/Zu/O+NkilEqLqXk0gg2CqWFaqOiLDsWLJx1pBq176GmnS3WXaG6O4ze5E/L7x87L8Zqt
bY4E9fxbqMYeAxAhg0Z9jcPMcQtTtCjGd2U7IjDHM1qzfy7oQxteUJ51bbfqUapOLLrxVyMl6IzU
j0jVMQiMM1gJeIXjIXMaKkaTCrhdqkoU2R+FPrU2kIbNhXVl/vn4XLZs9JzGm7THMDNJAodliLyP
P6E8f6tT63xHP1S0PFd0qZif2VRDB0Y7rcepe5zdZzt1YQfNs3puZMMc32W/j4J8IRpvG+e3SYqb
FREaPYswHjkYluz37lK7Rr4um+Y+MSYpnJ62HTf7lnSRiXMjx6ATZfka8XfrreK2/cq8ad3oXLCm
0jHT2Gw+t7fvGGWTWwX2gyhVLFpbUwjdob7q3umbCEn2VebcpNw0Hx9hCKH2/mE6TG/Dt5+l/2mh
qInNHKuhKu/czL7J6BfOM0nrf4CTGzZcUaC9FPtbjtT45cvrTtcMasu0L+z2FdEPst8+4EI8DNDk
PM/2YVmpTnDmG5gXEDotf/X6m8F9CIoRStVBshiSzG+S0n6ke2qzvp1d9WhR2lveTr1lMT06NYEf
FkLuS8A9ni61x6UaIHXM6sw6Pbgh7SlVEVQuQDDcRbI5WLOmRorGVR9dSmKHhnBgM9gOj8P9LIHk
Fq0CZICkxEeLwX64ayZ/4iO7UHwkwNZBhFpWAVcj0t5u6/hwtITnYpoDafDsj0/yuOBVJjG3QP6o
w4YcYY7dRcBBZ8veOUTy2959qMl2AR0MoCBgDytKnO2qkat4Wa+pMea2oOpxLp71a5b0uSuA91nG
mTuGw+c+PHBAvVQtrTBwHGeA1HC2WxroCwqFDAZDxOTPhlFM1oInFj3fzrQ2/myYm2quLoOefnOS
3og7fywEGy+quQV1Ye3z0oE3fA63Kd/3WUZOryZH0zZSL7dUsdhoDX2E+Uh7/VbQ0x4Pb/Ge61Yb
DO4HYa1/v2IQTOFXnzOcQTTpVHYTDDio4l+CBInn6BbT2eubZtxIe/hvvuWjX65rwEIa6uOXPW86
beuORSc9MuLQRL5t9H2QwdVgQ6GHfIzB+zer7VFeMaWCokU2Kz2fGC9+7UzZUXZE+k3PQiCIJ0ED
QJqchtehX/aGwEGusZtU6YkAbdBcKzWTXs+PD/2/ecuYelghjP8L4ozadlHXAX36vfTImZAcGWoo
IYeKa+ii4yaem9tTUnP8FuX6TEAjSM0molXfdT03CWIBDmMRL11CWtveZXAOkgHIF+TKsz/e2no4
z0wY8R71IO8N86SzdawO1BNWnS41EwyKj/fiGm0dhFFQJUw3bEEG2bFi7hj5nY78xwK3u1m+uug+
v6fKyUwYnBV010hPLsUo8/fc5VK4uan6ueW+lOsiQsK2BwH2Qi7gxwyZpq+ejejIj6R/9J5eX3TM
tzXo1yzVtZo8QhtT9vVtfvPLJsCUHDqzozeLyb6gG9/xbvZn8WtEvcd2FsY/3TiIv7d53Qso5TNv
r7IriO1xeq5C8FFxc0uRYpBGWGcLUG7mAh7lyM05193PPGj1e3hWKHP3OBb/u6GYF+SNyH5D//1s
Z2HZDvVL2CiQ8+S/pMi752GaYBIEmuQGMFrILGSmpcfP1XT7OcWb1zBWmn0dpuYavGztgSt2Ur95
cD2tus7P8+0w08224yONiM2teidxOryqj9lfymHKzknf8st84Y8ON4f2NEL9oxJeaIvTkgfR3A8P
QcaG54y1rYTvDPP1GkUm17mf0N3atp49554pp7It63tr0jePQ1yqaTs6mvYdWstYJROrQzw9fs66
pPDI1Fz1/PHBvRgMubnWKeVkPzIBDQXZij77URMJsjxTFcf4TvJHYKMdma43Pc9fQtvWkgicWx8N
4OWhEb/YKAyDbcx+mM5WZBruLpCBEh/NWSyF4zz+cx6y3vEu71f7/lBaEBLyfmvvhy6QZ2y/iEY8
2Ms291+YHsHe7N1zKg49ikEqLJOtA0/xVvnXChhEiY1IsM9Bsov+uKaKgeM/se7JYrxWgjybjeDS
3DldqL0bO99lHZhWzBg+RqZKuu1HU6bUo3G0B6dg7Ao0Zc5oD1Jf+Wyw9yHb44/JWzfLIWiu9AT3
0+QKpM7r48xE8MLr3D8uh5JA5zDrhDLUIHVdZLJJlhZhw61wkM1xrlM9RfN9FWKVYynxqiGtLbhe
+/CV/FlE+ssBXiLU7+nu4mB6zGf99fKTWNU86/LDXKC0EahNS8d5jNryqxAZbr/yZznSB3pZEdEf
8fpViPa300Jq4snXdDH+S3loKrjCqgVFlpNeFB9+dsu3kWpLZHj6YWItxEkBGUBb6O+gqxa9ki7g
3ADeHwCY97mlsanjOSY+TjlsqvxGoOecmDxfNWmiQw63jphL27sCGyYqU3klnfBqXwMAEm/BDFnE
6Yy2Mi98xALJ6Ey4DKS6jJYkoZhxeleKQxCR21n44XMQyVoK+p9lNRwQvtwkfa6ezlKKKEGVJ6/t
R1GnZSapddWknp5q6Wc52Cz5gpSUkexGZivT4gF6jdWX7BvMR7JkxnlLk0OL76QJtNcvnndW+Y5G
4cGUguwqUh/y1M20vk2N9tNSgEtvygleHqm89cNv73EjxFreZWpXKl1WFPqUCSzt1Dz9rMAaMIZh
Oy8vVhWF04hm2v5c9keP3lzIslYS9Dxe4Q3RIsGnn5lCTuWyxVYyBYanl6TVzmUPj6n2czfAj1R3
o+5o8dnCzqWURVuygN8qujfQT30B3pQP2btUl25YurmJKNwVzItcvAaYfTzU7xkBPGteteJ8dJz+
hS8spIsbiqrViBvY4PCzErpyNa9FJmthwWe6/+7uZQirXjrWveW4tl+hSAkz7au0J7WOrmclx9cn
OYn+YnhfxuYWWXqTxguQXSNze6rql0iinJudzFRWVwDE3dxsj70B/GzivYANCsthjk+SPCR0H3mv
Z5l54dOl6yU/oqwe3ppMme9zx/LmmpBFWe4fYoRvKOQXX4xnj6Vjipuq2f7obExUqRvrLl0lsjkF
1u9wx1aJzZU4YOyIj65q2OZW9CVZSuAytOODHVFG6clgq0yEpyBreYuQ2C4m7ZWxEktYHbrwMx2d
Ev3dMQNddnaSbGZQtkXR6t2KdhIfuUmc/ogFyL1z35IOU4XBUZAJXZZzDXnGLkrk4uMRRIiSv7Sp
0KePuQYXeF+prqa9d0FQVm+QMnMBSxFDz68TNW+8Bjw8SP9WYlidt7Im+C9X0hUlzPaDqlK6Sx9d
GvcG6kaAjCAbwfmCtZuhl6sGtOh5bA6+t2D4JH1vlEYOVNcDgt8Ufva8+n1Xe4zjq0b2N/moJ8j+
qIXgHrA6vlenR8CnL0RUXIDTZ5xmN04TZ/SI9IwALH/Ba5L57yaLF3vCtGwq5raVXaJ3VZfCoqUz
dyoalndUZqZIEg049wpneQ7vmojXNGPnZ8zkZGUbzadW7RPqgTxM+Y1nxp5jqd+QE55RND/O2qU9
fw6PoHyXK0YOyNdlE3rLz/A3Bt7g2IPxLy7yK/972nvVevzosmw0Xh1BAkuTG/OTJPn4xutazP4y
PiGXtcEtB79M1LQhZ/67Y+5ryXVln6yBZ52/M69idN98YUDE5LtKJ/7N8GeJKlEqd9rsSrqkG8VX
uwcn6eXFhXuQXnU8jJ3IY81bqPzCdsBtT+SjLISRa6fF49VpACBYTPWuqL/U6hhIU82UIKPGeShK
rAfRPRJUEbLBxNY5FOcXi7oMHFC39X1hPRz0G/THmxJDouZfMsHGTsZ238BbzZMi/2NRnXTtRoxU
Oye4OK1u5Z+zRQO+4I66+H0i4rtMjtfZ8i0D3S7ICt3l9w6HciyT11rgiu37O3n4xO5G3TSfX6aG
9bDGaRRCBIa6yWJiTsEixqdIDZPkkOF785dUBBjj+ieZyiQ7q2cdSQWwgZfZtRi9d1eR6vaKg+kj
aE4GLhUuyrlwZzQbB9oux6l24XqRdFFmRZZEoVeDZ7jFsVU1uWR0Vn9G1CvSR7R2ac3Ff7UFJfng
MFgznyvAyvtFj38cyolkJfbqPVgILMtTXGE6pqng+bvycl++7UGccnREcrz9ekq9D8y+bYPj6b1P
38+mh15s22UU/vq3ioiY3c3WXpYLthfLFfdfaW7xStSP2pNupI4v7JOVBfv49QgV5cvO2eQ0frz9
xRN5ZvIm0L5P0+Iz19PPfncdaazMkAuRtKLBmXYyrWOscE9U05lSNFlMGldfoNDjbMdwpVL116Ec
j5Wz43ikR0XweC/zr6ElsFJFi+Ch9FKnyhKxi/1NpJGLIeDc6Sc9CPsUn1965vL4cErsWBX80ZhL
mQ/PZorjsc4bI3xhpS7Jlf7hH5tUcB7Qnd3aI9lHU00cqvtDDZkzs2UMWFwGePXH9fuNVP2XMvNo
mvIwbixJi1J6ioFlFfxbLOxEk8Wqeh/EPx9/VCOJGd6oY31e/jR08aoTTNxLVefGhEiXTxfjwJNa
w2ZV0+4pzSnqfP4W6aTizdN844I3iM/QgX3WWsHTTQDOqYS0jrYFxBtUpFyUAoFz05sSWyhOX6X1
QKXm3I7+nYjoTR4fG1K3+WOHQoJuwcKGBcmUHp/m95VKYnLs8zPfiPugGT87arPjY2crZ/0Zu6jj
sKmhON97/V2riR6duwtz52YaMnhafE6DOIUdVIlMd5wo2gCMoZymIZmqMe4YsywzUMXYxrv5rN37
iWNtch2k4I+JA1LN7NsIEUWLrxYK9eGTZt/XI+2iUYh8vYvqSFZz7CBdU9yFC2HezlOPq219IldH
bBvpOgjupZDs2NNTqF+EOhMNeg2cexges9z43vcPrdvEZDziWOZfnxSmuvdve6CxXsQaztVUy7S0
/JLjdbJ2OH5eMNs4RNFMXFRtUK9n+KuJFPtWqPxmAuxaJ3gNjO7Dqvrm/AbX3Nh80rK0KaTrG2qK
FsiheUnmd3B7YKL92xsNvPSEgYNsg0DqONXiLKb+bU2E41c/5v798Rso3ov89SvbCfKKqcImXkaD
NmZeY3KaJIp31+gBY7CQiAls4LPcghvFqrTqXVETAeXoajOtCkR3ziBRBei8lOqmnmjK7EMkjc/9
dG07vDVvNTlQVwcHZSykx9qLSPVCB2la2HzGH91I0m3O7x3bt1MgyHrkkvQ9YAcAeyl5/1AQe2Sc
e61MrHSt5yYqptSCqraaJ8wUxp4BFq/llF6a8Vp2gCdfPra18NhfTS5EOiyZffXxrITDxo7JJuvf
jmDTsCPun016ofRF1re//bFEIkOtlYOVzXwXK0c4JrP9GavKZnY1y/s4ZUFYXCaqtBRti+dra3v/
uz0rqH6LP0bo5qZd405p4mNRN9kfpgJRSbC4IIZZuvwhOQB4zK6D5z8phthG9B1ES4/EF1pRiEJg
2fy0wlO09vx9VLKzETdm+C9uiapJFcFy4do+W6R/2/6dG/n4oH45OXweaDgERSFnAnQl2As8d8H7
rbAgYp+RTDdp2VcOx/LzN5wRYUvkqFFmQVqOyqHXk7/J391H7Dv1/fp8TRyLvehwS8JyVVoqKG+M
bGvTss4W4DQzQqnP78sH0ZFE4/B5lMqNbItShK6YGXLm6B1LqpOHutpPDSqmZW4goCqrfRzbz69c
eVW/0C7/pvffXn34R2uTpwg5cvX938ujkPi+Vl+duGIgRIT4ONTfe6lqtH35gWYyH9hdtjZ/jCAr
YOODaBNxZtllOlCVm4jdi+Le5au0neNU3PB66m69Kverad0dSUCehTgav4/Eflc8n/I3Ase5RjLm
AnsoPsbTVSUCZoM66phNQ0aWRLxrV0KSN/Gqw+yYNNxI9DTSwmzCF4vtq/tTJd4RjEwZyh+q6Uf1
9pn7urZv0DYfybF/BH79dIBwESklZS6rjwAsze8E4ZPj+Kr01bsOYs2U1F7s497fBMh1/jU81+41
4gO5Hq4x9uczLy4jYrqNFFbd3R+Fk8YuUYcwSDEeUg+1Ft95kflXergDZGszyts0rkog4a7iTnhw
dhKLXTe23+5V5G3+pUsi3X+J/Yx7d4iVldRE01/LoAUuW13CBe6ZpuWHutOmfs0IYR/PPF1IB4ze
+BI9iAEE/VFW6teiSGAnsIbU+35Hwd/zNv/t9z76uXKW1jOfr/vH6nN94V1STnfeFQ16kbYr8Nte
fkeQRiDFi5dP2awkFS3l51sh1o1NBOj7hvkcJ6d+/7jciiGgKT6r6XGmeqiA0C6pJ2uYUluEVfDq
T91BPSQx27YSddw9IZU77eo1Eubw63vDu4cVsyrVFiUyr+lVcVqTsrK9SHUSzXm1LoVVXWyu1n+f
R4up4Yu+96X4tj+nG7GW2I6i6m0sbBSJucFWTnW8YfeAxns+hhrCFy6ee+n2+if+eRsdBi95xC0p
8GvrFLhIuMXk0mLBzoYJB/OHeznrZkfmDkPmeSlRXSm+xwTXz1DmkK2Z7m4QHykXX35lWunzfKc4
owePJbDYEtk/x+6ETcE/F4pF/RJpnOubThIrd3KuEKJEYYM8u9Jsyy/a0a9dZ0oppvb8531H3C5S
U5kPGFOYoaxipMk5S1fjX8rBpUQtgkdFuSBwHQEjoA93Y9i9fyLc8Uc59nfdVpTITCIJzkg3I2nr
AtZGkcvAfNkxTf9seQH5TzMGX/3Hc6CQ/zUazPPWmUqOy1XRBiloZ5pXVIT8TilHg0UIRNKR1RmP
pmdABHtR8OZVSKAvfqcjTkZ/sc5+9JBDaSvFf7ATRh6nQgDRmZCWDV3yJuwMWPgZHaSUzB/N1BA3
KfYJoq77oXPX/Bwo0W9b8qaHUebDHftsVgk5q5mPCKXW10CZ9dYHi5CxlLE6zgWvm5ps7aoQEdpI
VR/nSKlWjws8e5ZODs5HYvjYS8wOtW2DfHYQyglUNtYrwBmJ+fnQkF4BIxmE63txN7LNsMSUj5WI
Ld8/k9/HTfl1bY7S3dersBB4YfY1dm2F1bNEX1ZGyNogwj28fjLZbK6G9BfIceZqTOBQp9ZdAq9x
VCVcurwx7CzssROZh/GyhObwQvJDZSpIneurQ+dlMkAsGpeIWPMP3R80obcZgwEkZRMr+66OjDbO
BFciVfZ1WfeIh3C3gIBzhgf909OTHShL7CProqu0/5Fprua0/risbkvPUrp8qj3a989YB/+jaEVV
1AELcZTQFwFJeezSsvF0IRFDEz9HDf3MgRTPNSP3d+eNsWqnq1yrCPHDVVb6j396hF85TlvoGQ1I
QGMISJmtsqkzWrFTgOqazW496cIddw3hCFhfDHWDFGgkbu30t1XIYApUDmsjIPXLj8bj66jKMEpW
NlExe/BCTl8b8Ox2wG6y8Wyh+vARwVAicbv8x/aANeYghYbRV++Y7PrBxgsTYE2OPyjtvv+y5fcH
zYYGSNRqPB3Bi/bRDncdaSeYXmplp9KpjfP55CZ1rnBozr2UL2x1wUcRUtQLWTaHeCFxyi9GjIlE
BLQYv8RLw8svD+TT+BQD++VHxQv21F9RoXp8Lyfb7j3DPzYwWjz9pSPWwWXtleI13Ex+JQQqSCmW
x1+UZ3e8sV7WduNsVXUdaBlHgPxpbryeOFw3fUq3vp9sTklTettJMEw4k/jkCPB36TyKt2a2nMib
0u1sedlywNUVjxoZRpznEV2iyr3CSrXCZkxlCcavG/+KBi/D/PpvVaSZ4kkIgXxrrH9IiuD2RpP1
Xr7SET11rrNrKVaw+mh/1K8fOjX6xQ0IyLNExmiiEouGnKPjwb7AfGX4zQKNTsdXLpw+jvn2qiiN
8ivLnG2znYAn/AHlZmrwChLOpkD8O3Mgrwm3+hisJFr+vOxaC+zFf2f6Xpn5m2bE/SPxua7qj3Sy
VoyMsWVLqXRj31o2ks3zxMx0x4D/JcozWjauLWiIdGE7OZWz5eiieTuMkGDM13Vj8WOWm5JkXtJh
Dtw/Yux8lK3EV4MM941AsPi0r36uRHrf+8/cEkL8xpkcElydu/HI95cfc4mH9tS5HhSU1US+Yqvq
tnueLH5A0d+fqFELyb+v69+pvwgMDcjfaKjdH7u7PrfI/72Sffq5niJJCp4GZM5qU/7gd/cTqV+a
ue7DhnluxebqfrcrBEkh/aPQNx3dCbY+ytH+uaQcaxdUzZH2DvUBCgKo3AGcZbjsds9TK0DBFJt+
M3Ub4r3kbIys65tHdVGPtSKT5lPeMyRQ3ZBeo/SIHCsDmfuuDlngaOtGVFnyywn5KBTqC41gUMQJ
ckL/VDuYHkT8i7tfeZ5KpKg20V0NI41IR9LHrjxtvlsSoqUsW8BXLTZUDIvNko1lidxgE963fGpz
fQPz79Bk+FKEnLhUrtvk8AuRLrHpfT1aXLdUDpFK3DlZDggburEvjPNpB1K5tB0qw+ExpCjEf5qV
Ju9yYhLEeUfbxho24+KqvetfKPXI/xceX/xhCjy28AE2kBDLj1f1YLFmzzxD442NsV91boNkc/Go
PId2Pt7ZAaf/GOx+oe8Ybc/1bWYOrwFpDAnm4ARjUnRzew1lwtT8Ucv9KZU0Q48Tlalmq2uFJR64
zzfDtQKgEVsz/5jpXkapj3R7VVsMomUnKda+Kml3PbtnAjoRSRQyGALh1MxN1CHuhVAt1PmL2pnR
wj+BeKVn0Ieh83B1qaoQPKYfqn3RGLpbSFjfX4WV6llTJrGe+JZGyZVUoT+eKiKHSqIR+7pgusoU
6s1UweWY9NyiJPiSbtyWTxN9XVl/iXoVZoYOZi0eh1xaF8OtkB6sBGPPLoHlgaRh+1oiYFFIftHO
KV8U9475REBd5Eg3mO/p8mpw60cqkQ/0zDKHA9YYq85+5gTEOS4Sfa6cf2hfFgGcZotr3WB3ACpa
FOnsO+qIJN5H12v50eeL9cVlq6JEM10UybPRrZTkieBo06/EQVCqvNTulXTLdnutnFuRxcez9Wqm
+yLPJlgdHkUdWKf4+naNHQDxB+RaQCps/qnWF+CLSlRlpkWsUPiQX2cz657GsZssW3BjEfB04KdT
83R5XaU0NRObDcAAC+uWvXyurdwaCsvCshivQZzPFQrUGS/NR1NBfDXIKi9Nq3LauQ9loImE+7sn
4vlU8ZBQ3n6t7qXNx6JLkHEhYmEY9728lxW9CsSBEnk79kfGJVQWwMb/aF8zBbFYxWmejzRTg2wh
nn8UTQGt8a+UCM7dC1rYRxaZXQZpghpny/fsYqTpYChm2uvm9PNaPFOKmPICPf/tP3JVaK4CMwSL
O4DHL/1n69z7RzhbCLdG20CEC6/7H0131ptKsgQB+BchYXZeTbPTrMbYvKCDjdkXs8Ovv195dKXR
zJljs3R3VWVmZEQkXAih/9gPtxflIHwi8YWzHSFj0Q55Gq7MC//cww+xU6o2j1cj2Rr7klR9nqoc
agxbSlKB0sKdm3QQrhMxvn+32LhXs/92YlhYqxp8Bpcby7P8ZlFfO5SK3aXz3F6528q5oDQqtKl0
6TnalPOr1nMwEdJ2DVqUFINXWsnSrf5b2RhgxQklYljNK1193riaLmAQci/R4Szggs3ueFPxYKos
33L2WyLWCWaa06R8QKvoXQqldfuE5kq7vuijLhQq0p3wunxXHthNRA2DVvzwUs8O3WGBNLrULS7n
Ha2NC922mHHFN3P+jjFu7+4gwv8NAhCIDLb4xy4hupce3+E701PRpDaJRLOwp2F+dm/T7lx4rEju
SB9wbLPzyq5Bl/moW8MtrMj0O0NqTHdj5Oonn1cg/MgOT4NLV73weXv7TzVzy5QwVk8UIIGGfE9V
z+nGy48pSlGxkf3B6Zx/i4OnlLkZDbYjziLsClSaW4TV1sVu6pq967J+U9rhQIecZnagSisIMFP8
Qa9/2zr/ACMsRSTCRLZpHWQLAKva70dxeC5nyfsjg+Eqp8+UflYZ3AnIGJ96l17u3731gplZsX6U
kgaBS1J5ONc3RpBf3uQl7cRszu4R7rKrJWb6lCrmbnpSAk6qHfsK7YBP5/t02T0YG3DrFDMEM73E
KTjvLSrHJoR9UqmOvgKOpe59yVfutQC0nPiQLDqBzk7u0MaDiFfmHFLy8OyhXurdOZ4HQM0+Sv97
eT91CxVpfZTtTkp6VdG9qv7v3u2NsDPUSBNhK98QLQqVXxLLbWd+qJ8GMs5DLLVdzZCpX4ukHWio
88gw1qnl/bc/O4VJafNo5PZ1Yy4O4+vMhIezZXGrKwK8dKnUMuW9nq4f4tQ0NZInGUEWr6f0Tbf4
bEqr4SRImjYHL1/dO1rmhXw4cn6+WjRMJ0r7lyB+3quw4/WXKEzNRKd0+76/1EiG6KxQwieA3a4t
nfBGoyJX9s5mlu/aghRc0dzl8LEG4htSJ5eMDrPMSZZ+GphfUKc4er6TOUqk8/tWru9Xlp3zTIgO
tgCa2HO+pKH403OM6bw5RBb0V9C1yaOUL4lWoS3RaF66zl+8qqdaPi05OsYhm0x0J21qFLfCiIGN
CfBsIca5gm9JAJ8rVnKjZUchnxsVRut8vKQjNCiPiX24gvvrNYzQ5gtVMaJdyeMrytTcrPyitk9G
L8MgJQwzC4UKrIDSIT7MwACbxnrRornejc2M9y7+KiWNrG4VMpwoYqO6/hTr/1UlmdfdeCnx1vLs
QQlS0h5C/Q5iX3f5aVh0a9J5fInqrVxwU6kbb+cqhf3UopryUeH9S+7x4nXdyaknRww0nt/8PBbP
qqpJ64aEvn1oX94eomax8XAoBF2XTdJx1memloTxzF5/3pOD0WtFy2KFtse362ezpednOOhXsSkm
FtOtwqKvvugjg+3aYbGeBgaRiyrhub6uTHIJT1d4CFp7i15xEZ4yAbTjdFIq1nLtXNs0gQbVX3hY
uc71p+i4fomP8XFmTtZqvK6EiPVbubQQyIq95w9PMsoNO3DfQg5sXOzw/LVFX5wQncygtJ0u9Uxr
J3PzkRxW5l2vdODQMLniZB2rjVcLpiXeGcL4twDLt8nB+vt962Rn87vrSKH1u5fRAXNP8tNjv3Zr
nSbBuYNdhJGF3j5sReWdO8X2g6R9urJ+XXuCg7kFvShnmi/xS7Fsc9MM0M29K7XepX5zpaDhWeuu
8iecvxCaXc2YMTR/N2XfPDm7WEfYKp68JPQ5WPbzHfSryEC3sXsb7ly2yxRbjfISm0bQZbpR24yt
z1TT5UvZaeEMRvSA5ZtND95BcJ0lp6HMGWemR8U3Fej7vX3KNRLd88wlBMBKzWlUog9KTW3VQ05x
GQa6NyYfRWDyIOd0MEja3jcMwTif8n38AsiNVrWHMlJPQ0omb+7QwJ5jjsr5hhuUv3SWg7naM8fZ
PxTx1zg3cteSxZ4yllV64lbPAMuzV4s8sQhmJg/fg6AV7vhVsIALFXNk0u+48lCsP/12qskoxhEF
Rar+bd3U1Mll7VtsvBhLuSaMYLZpmDFpGZZhdagch9oTTlfJ3moWs6/iOxjScSmEevLXEfAHYIRy
XmXv35wWKgEa8JngO0k9VcQSXnqKEkz2uiQfF9xyyfWpvqolbTfDdqSsU2If2EOTvVtr/v0SHM5M
xn1QfM6PjfRQYFZT/E1RM+yEvM5jespoDB3EzP8mkiRn5jJUqFiLQSh/aAut6R9ZPS44IinubP7n
0Uq/27lCMZsx0HnwBtwSdo+Ti/Y5DP0La2IiuvSus93YJaam7tZzqHguVJZfN3ECIAlm8ybKkaRD
+2TMc3Qc+3KcWNJD5TjRNqGzqYCgCEuU177fmCSCrpoXw3MMDQRN3mPl8nj75ZkHwfAHtSy1qz8y
KJCmbL+oUaUalzefRqUiPrwYGkSU//1oJbBzwYHdYu9cntSOCwQ6c7aiddflhJCYVL9IaVrqUZoH
d+q3m/0HNMGZ0bX6OvS33wpWA0Ik6C7g9jaHbP0JXbHajYaonL7Xn0BDd9EumYgLV65zuj4t4JUf
v8Rzq123P77ey09uVTJWi81kvl/y1Z1Ile+u4kQ3ZM2CdNIwctFZ1f1dfCfgZqKQDgIe96cYMuH4
0lAj1tYfk+b+Utt+3pXRRWl85N9Bha/a4I8GCA32DM5gF2RBZVpkvzxMStfWMUq/0uB0DGPKNJ3G
yy+ydO2OLqNyW5YY2SMplh9hXsLym8YEh62xkuCsP3aNg1oU/nJvh4pi3frLsWRVK0mYyaTyHwaF
NXsxouxuLjucTRwkSZ+8MxImpGimwnSkTrEJkuE/uaK4xvE2eMiFRNt73Wmxek5SWKf/4ztZqOyJ
qmR6bsYvj3xwcBPn7fZR7OUY3SMOK2Ec2XJApFE0zK/zLujbFi+1ddd/7z+B8dpafm+D/hsZMn58
rdprK/ndgw2ZZhCugdHaTt+WjC3TRdrpUsHVjJIohVSVF4Dh4LbcLg6hy+OEAnQL7Uy6etyUMIQw
KNF6SdAkTMXaYpxUwWG8OT7aqSaUFbh9lHcLl9z31xWBX2rOca82aZJ46Wwh8hss9sdjXpRZNSos
tusWPSylb77hipetc+P0dflCeTRNbwAQQYG8hlEinMEO+ejx5Y+3ryri57qCz4WMjSP3g+hu7Ial
3d7PEqtSsZ38lITOYx2S9Ww1kIOybDUWsoebkGi/vJQz5KXfyU/MjsybkOMmLPFKBsuW1LG2DQed
FT8IpU5RZ1ZdJD0EkUqzsOMkBC505nBzRMkM5VHpmYSFmwpE/Wv9YTUHewRoVQxG/L1VHIhOQwC+
6jp2Xh5mB+vCe7rNPScwi9SX0nGWm647jtfweVFyetbnjDdjOUBmEv0eomMsFDpd4Y0xqfpEg+Gb
f5nt8Pu5/aKr59fSO/Ykds6mkyP6Vva5y876YL/m9jBGocP/QGkca7A3F8AWzIiv8EHXR4/ZDFim
CsfGLBwHEwTBA+HBLmNrXzONzSA8xFXcuxiI5zWQvGf12JP1PTWSzMGp/w7gZ5lpagp+P8YyQXfx
l2AumPQw9znG65BlNyG5R6VxuGkM+yjzqfx96mOw/IL2pmcsQHJ11iySIK+5Do+bqnw5ycwLMgnH
m3FkGdxYV1eU2MsvP3v+ObjMzQcdzy9N+EJzM56vKoexAWmcs1ipjRJZZbfkNZJ27vyHwP7D2Orm
Sx1AH5NtWPq8HAb5rufiL8a7xnXMban47lhJNVMe9u/AuPnPUKFS50w+NB4Q37iRh4SndXo7dZfm
8SkMasv4V410bYQzmVLIWZdvpL2MtZ4xD3FWC2bBKLPKoSc2cceg2eAkGXYhiaKRbS+xI+8QT3a1
Ytfoskkp0VoJ4h3i7+TUVrMU/DHEpocUBMgQyoEHKsgg6N2VSiFomqTyeeyzuHCx8452BU3nn2PE
vJNKluYdC9lYGKXjvfn/pE5lxRWRfpU8hIVpTT/qHF86KxRc+ALsv3Jr8Z0ZJnrcCmq/nzpkTkDf
A/Oqad3NRUSOH7Hp7fL0+dd1pk5QvbTclPZKi56dRvj+OXP12EAcaoVNbE/56wuc55Qqy6iY6lh2
BSyqyJPLNQujk0ZiL59rH8YaAVIwKc116OB1WP1h2LnRSV6baPjKoBYJbgGHu06+vPwa8ArEc2tA
QLtpqibgoEJQPbOqMbdJWI3GOn+42UWYV8g/rCrEyRf3atd4ApS0r0OBVnwXNEA9Y4XcWke+w/7E
LT4Ee4t7O9T4xT+zOntGrA7nr1sKqtzUfisCZin95vDoGgpWpa5x6io5xJCu7+jXAaNHuQbfF3cn
HJeX79sb+K5x/6ez0LHo9wM00J5zRy48VY8eehwBeR+awzJ6Kok7LH6cAJ5nO8jCQoB6BL+HRGPb
fSCufJw3jeePKWTW3N/TchaAXFgQ9c79c5sYk5iJ2kfccaBy7v1hMNF9/lAoJI4VZ3REjj1ct45o
zH4k9SxdzaGdD4WIMXCgdex7AN08gTVx4+t8kJoqNOqh1CiDbCF95FtxEDSgt8eZ2wgdW3Rcvs2z
hINkU8Qn1CZZpSiNOLkWucSPAx8hHIh1DITw3BdspacrDhVc/Lv+TAYkZ8JsCNHFRz05SL1hT4Th
doy9OYVOH5/8MIjIAxxgQnDNse4ckDugU85+wyBOR+xhJss0um/26Oe74rjWcDPkFvpIwTaiHHCo
Yhsp3rjkKFRmF79wAnl2Lj9e1v5DC4q1XevemvQeP5fypaGsC5XxQSgKzZDaSulxCchc+KfxyeQ9
Sn1B5xJjo+B3tV9OQtIWX1PiUPOOoYl06x0+JrNFnFGGd7ed41gK/6IPpHuGMylX3XaVWakPxNZV
yUhH3adiQwfQcVhsXN64OnT3zTN40WCcQ6kw3Nwa4mLriak4SnPvB9m+nkaLGZM57en8ruT/E+fI
v62iAUANxcfQGpS2zq7BSs0gMr6/VCL2za0ToDunuh+wYTrGNmjHKSFaUOLOmJgBK+RX9mMKLu6r
kfjQxKa+7j+LvL0N1PWzVjhvJ+15pvrL4wiHduf/nHazOWnRa8G43tkEibitwwOkkSZHnA8UQZ1z
tGpdP9ejHNQRTHFQHx3j30Pj55Btn9ad38FLfOlK9tIE0y8UkIRdcJr3eRqSIo0Nlj7nODMNhdP0
ZdGA/A3DhgJgaPrfBvf4Op6Mjj0Xc+XLFs8dPjMZTaYJy+DHOYDZFEa5qeh37GWH5/7y8/yPJ1Zb
qn1pPVovcDqDYkDB9aTpd6+p+rZFBXprgRwizQ3Xfe6vhptZtHVogVwuAwlAZgrScEj3L4aD8EGV
B88HSuMQrRVjcaapxXzsaf+vP/L/tl9pNVmCQ+jdTOGsqXCYuZz9SupWNo0yjYCWLGqwqtSUKW0h
PI9MayWt+jqMj4tGZioNCYen1AOfKa8kel1O06+ZdqYYgXMBO6HhuTHGSDaSCEDGMiQ9kp/j7Bx6
g1mTMhEWdu3dP5uVWoOYy/SHLgAjYCkBdEl0Na48I9y0FdhXGpN8rXE1waEViRfl601hnwtOjpmp
3qfYlGnOOztxThfpUDnOJJQSo/Whln5UU9N5aBCJ1MKHfqV7Jr2BFsD/Bhqm+1+K7/CtJqPTIDeF
0zghRcRdYzLaWsTM4voqjMtgP5AZEUYMbx29RI/CEG0Xn9ZEY7Km0/88NNn4UGmrVyG+PITv0f6T
x2yR7URLIGAzHgDo679NTTuzW/QgM7XsbHJthKU1DqjTpid0SWXWk8pz04ZK3aVc+FnbL8VRCKHC
vRAQ4HT4YXPLCFk69Kbeu73t1IlNiySkT9uBmD/1PDMaZifTXbVjh+5+qD3UUs3wKRBvAdWU3qeG
/KSy/MgOxY9WECjXD30GDYhAhc7WSYjKMT61AqQBgjb5CPAk1YmWBh3O4PWDR6tRNOmPj9S8exPk
IlSWJ8d8dQmlGL2bP8y/DZhIOXEMCC/f6jC69QDY0reMTOlc9Vjp5f/d0lH+/ffz0tnFL/Vce9KG
F6rr0m/FVkqv6FNryNL0eDNNV6in/RfTk+5eT1mPwmJlUhFrMShq6pnabw0Np7mHFgYEaG+MPbeN
r8QwWTfkxbDy0FxNLOo8TScja2Hxhw4GiJMXGsRmhahWkqWqpSWhttx1bEtcXkKO450AAWoQxQhT
IUGJwFuD9gQqKfO/4HXsGo24swVSEF+zDDCdXWxf4uAWtwCot7CJT/zxLoPdLNvdj9YDp+bAFPRK
8vF6rKS7Ox2RQ4wrYhe5eOl/elW1O+xCPR055Jb56Iu5A4HwhZaWeOed3D94rm/3PpXfIfjUs24+
txlc8Kf4Le3+IWtdvm5kiSYAPmzG3Efq6/yeak2aj1EBrbzPSkj8seLT0Spd9WQfqo958xncD4KL
hnGhTBKc0DmG9GnjIEOEmoyYFa1KD55jiJTPKE/S8IwQOQpi6qImcYPn4LeoSzR5HQ0y/S3I1n09
VvePuZkSdZSRScLgnEARSY2MMNZqYtWWqtwL5ZVNjwnqMBnnJ+94HsBx/zwOEQvh5K0rjfKUX/4R
sgYXjf9uSKw0LHOAr+ai39b6bdVPfW3el3R2nUVfwlr8oRTNfT1/Jl+Q23bCvEyOKcXe4R30WLuo
FI79/L97FU/hLz3iAUc3ENpe8mRclY5E4IIL3qL0ZanwLk/R0uXQtHmXgLj9RIkA1UZxCIQoIdzG
iZleJx9ztMfapGOV+rqTDwg6xJPlTKoR+ryE65c6joaJDucgmk/0zj+Pr93P6Qtjle9/iNry6vm3
u1TX7hJVEaBqCtkrZIItmLcyMU7+qD2xiAXnx291btcrTruCPSt4WoyWDln7qY0JBi3+QEehCVDY
gBbgJYRqIw8WrOWmu4ZMVgpvtEv/htogw0MXhuqWJ63F1HXUmNC8k89mcfF0fY+gbd8+nOUBEL5/
QoK0aPg2IXLJHKNEc00MVFoNi7Vb6VY+R9p7LXSMU2M9nfSPcYDyTLtugzIVW+H2axrq3TceFYNZ
uGSlyzkP8JLTZsMnWvXk2/Nu9ufyJostK1AmJeJdoULiLG8NX6PYDZ2aCgJlR3hadzLTwtSrHO5j
Ztft9SgUkvXfrPbzvpnvvAy8IL6vq0sz3khTFSLJ/OtqqJI/DFMhBu40se4aBVbxXy0BpY1xpgRR
AXAsul5n21vF35x1JtamXeoyJZtXuNaxeh7aBLgwhxk4bF2F6R4PlUeYIp4ZnQ6R4cybnt8QlpOq
4dmEZ1VK+zdyQqnDcdMk4b4JWxVxKQktRE+K8L7+O76EcmbQ3tQ5prx7EW+HIldqijpiHvG64wS9
jMwon5+b3uuWbwiwthbw1OsKMINfRqXvR0q5hvd6udUnSPeGq8yKXYoHvHMzfVWG8iAgrextfev6
s7LsgG4C/RGxZvIjzS+ncxiirgw2jAamM8eeaS4K5Rz3LgNUaHMN1jW38O/SFDEBPgYQq0n/uEx/
kOlxvOoBO6Z5k7AG64FrdL/BGtcZzpMvfDHXHBXOHxKlY5bLwOsmGy7HWxxnoWt8WEfhdru0FwgD
lE7t8wc0e3H4bffq75pdwzVe5dqgFwmBo1njCYGSeBcYX3gN7erpfV5iqs0je9NY3XnrOQc/3YTz
mD/5KREF40s4IromV8CPPILQ+Nh78NaEQBzGwrKqOPh4nsdQCEDwSAw499KzwvSkz6RkZUconvuo
S65qZWPHHXuFUVq3fbDpqSzHhZGEQDC/deA4lzdea2b0hpavPpLsQPUYUkVdcwdVXWP+JKW8HMvQ
iACggNxKt9KiG3Zc2Bl6ZKFD82xMOjJQny1FkvVJMlJfAd9L9J/2ovm6ksI/1gDM8Zf3ESjvn2S5
oy0hD1s15Hd/rfRV9/q20J66lbftfbvYeX7l4lNjn309XyBCtUJvdW8Wen+T07Tj851EZxKvdO4l
K6Lk7xS3Aa5y69mrR/1V7f6nr1teNXKjVAuRf3gZ5P8d56HlNQB4CTd7EqJbbbKsnOVmqwrwUNpa
mL7AxGxF28f09VnIQ8vGRBwqm15Okx7WLO9x99fCPv7ir7mC9xDzPSEoqodKUM72qe5Gq7KZ7/px
aN31tNZkmoJjZjpPRPIm218N0Ag5v3XkUPFrmel96C90Udhe+/cmJFigswCFhbteGIGiZBV7HLBh
gDlR6tLlA2Nun8L7NbSbU9CZdQfSFB0bchCx/nwvg9Y0EAa7UGLcKLYuzbAglpfmorftWEGXees8
80FAFBtg8XgD1jkBth3h9J7VUXKTdnd989BQ3d8qc87QaDT2EnRk5rTTp4rdNq85jO8zd8OPJ6my
ch9WYGW7Kwd8RC1XCzd5U8LlU6AyNWZ2xlUagkZF2hEtuHIHrGVcmAYYDRNPruMWhaRCubT8kErJ
oxVIksdr/2XIFxpTcJbDbQXRPcd8YfFniYTRa+9tDenfbxRQDdZkpnQwb31RVaBJPfQymEoiLH/K
ua9Id5amASVvsnIOXLlgQsa0ineSULr/1uJJszY7hUZP4idAy8GMLVDsOMA8lv9Cumpp20/PYI8l
X/13lE+Arg3yDG4okAY8Y39Gl8CrWMAoCkhODXZIRf0MfhuP8uEIU6VAbRUW/adNsK2ueSahaOjK
yAFamY8UuC5TbmVWLcaL+gIFhe8YGzAwo+R0PHmKr0AKENthmHi7jR7NBBY7Q7hTyHxR62rccvpJ
nJLp/NRcI6eSgOJCINXDi/v3w1AZFiKolFwaKWcMXXenpmxFGiYyLCv7zu1AkVGafzHY/u/hWqmO
xvN/pdrVyK1iGV07fl5jCDA43p5KlGREyWBnvdZ+H8odpVxhwMg6sOaW37CA6FQ+h63LUssXQP89
zlJai14Opo1OLZ2lduFjhVb9HBQE5hDh2cR+Ip93ToNrb919TGLNmTAYQmdD4Ke8h/dwzZLWIXw2
drV7z5m3UOrMuYjppmqexjmg2LEfGlEfxXy0/GZ+EoawoG0xlli2Diw7x/sPmu4nE1K8IuxMoPeq
lxuF9ACK1sB1PsTzSrK5G+a77rrQGwBuxXtF3wl0IX0dOdj/oppkCIBnHRZA83rfn6iEuviWX+LJ
0fSV3ZzJWXw+1/Xijy/yeXzUEu808gZMn4PE40aCQ5CRqN6hu7CrRKwPExo39PBrDIPALEgHIYFS
ZyHkvj5Gt9BKTSn+dIvuKqO/7v24MAQRLnB7pSUI/hfNdzgVyOARqS4kQPlupl1o//wEWJJItaZ2
hACE1Os5yOLAGGP7RypbvHmyrSXmZSdZVTShIG8DYsXloi+l32bHuOtLEV/TUd2hk0776Z/vLPA3
/XoSXIomlb5miXwfERYnKjGUrLEbG3cXh5UbQEeFtuNEq0fCEdqvpzxon1tqbJqBQBuYOoUKRf0I
Rr8C+desm1Vzosu8xGBSPrexLoLe/xU4mDILPRjHCEvS4NJL61He1tgMSYqRdxwLDg5k0XS3iDQ3
d50mpnU4vHnQYcVce+aKaRaGbkd6U8u46Y5G9Sa7svqqP+fYDWmNA/5yaD//8YVuMQ5UvILEajwo
rdJigxAAmWwjshY7VF7cA75ZbIL4FLfIoM1s54bspvsEvznG0IflZyJKbyqnMuqZ3ue1WpRr6VA0
cYA7yXfijVogCE1eqsQ1ca6X7lz5FAxN9Uyv9CjvEZVWGVwXUEciFyNlH0HBsSVF+PllsdIoaGGN
bsfSr2Ydcf6lnJdlsMuD5PT3o0TzpA4tMhQq3XRiqe8mkREmBHx+xfpK1/Of8srntfxNRhjQ/+u1
vBmmqdbntfuq+hjhh68xRoZ+VPzMf1Jao1roSxkKYnS0XtPJIErDGV8hMgvSU7Jct3UduAeLXtha
Er/EqgkuTJUXlr9bIjzAnJXIyf6ZzvYeGllNZkAG9/6l1F4pL/xFXiNkrwvrmWck2/QZFza6cll5
ccJ382P0j1spsa+Ehe0Xk4oOcV8Uhvg4n26lCaVJobwcLDRIgUBIHd0C34zyf6grzjdSgi829qU3
62byapp3eZdCDFnIwFbxPuDx+g6r4WHokO0s4rvTDNtGktFLmUKtWSaB7ahuugbbIMwPMMKGGezc
xOtm6FhxtYFjUmiH5tH63Jy0/VBijvvTDMKAvU7ItSpfKeVDW/sI2Fx23HT9jnwGW8eDmmSqpyBK
iMKnljexzHoRB1xT6Q6kPeO3DyAG5xm0p+OWFCMjkybWVaF9cpoSka9LizEQb8MXveWpZm+ln9v0
QGJWkb+vFSwj1e1s15sPPP652BG7W5QsY0/EO6tVNjMLQHdT77GZnOqodTLbj1Vc7G6QjrRmOjBZ
JFGvdjsW4f7Di8KDYOIQ3hG3qBhthrdTqbB+U2UF5pgV3UNOc6vFIbDuzWSJ0MCsQXsGk3Zgup7O
zRyZ4EQBoFwQzAKMlpoqbuXYSg/Z/ugPFPU//12KfyN6jXbj1EjVBu/ULjoo7QbwifB8ZEiL0Fja
V/ZyE4+Y9kLHRSKkQlAB3Wc6LC0H1jI6dUwA0Afx4xT3Y7NAx48AWwSdmCdrkboQC9O/rWbr4Dx0
CioxAv45JKZSZE0wlKehC+P4C83OYpel6RSAug2bD8m9SnvxkFgT09kRh5C5Em/9QUhQpMXM0Zph
jmEa30vl8lvdDPe++zmkAL/uBpxUK2VVeloZUFTVdrakQlQ+PqirlK+r8PvPRG3uMnjXDBazlMFQ
vldeythQV2KZ6bmf2w7yBDcGxe/fywttx4O1JxlJdP2+7yflcAOh7smX8m6oTXfZmKUkt60YzWa1
UiHR8K848wY6W4E7Ko8M2jYa5nktdWr6nNQ+crmym/D7tKEGR7o2XKC2FoalgGhoSeLrYKLZwahV
kyi9bxV2davXA1wOajZJ14/z81rYe+rRQ+RlQa7jx+Ed8J5uU8dNWKte5agJJ8bfEzvcan8lu8Nj
d6shb4j5Kotdlrn+6+EBVwHzDHgIn1MVx5Inqnq2OmX+bJwvkSpgu+3ZE7uxyV3Cx38drfXAbVjJ
ymlkDpACpOw/SNorfKPSdmBu02F2P7S823UmiS4uarACayw3VT6w7w9jsVR9N7cNlTZUBVo911Kh
Q7JTSc81HC/RpIaBoL2DvrVTUVIl7Sm9Mjo613+JHsMfyNP4XsrgzxM3IDsoXBNdPQLRvS0n1g+Z
9MzSjuZ980VEIgnCsrKKV7iq0SY6dwu9XO/JcvrafZRv5Wzneiqr23K9Yo3tWmx5LZ92pxJxgOQU
hr6qZZSWoS1+Q36nFMl3Tljc5WMAn0LBi9x00n5AFJiBT5a5qoa0ql193oPkIVdXCupTYvbN9xZw
iZGzaBW7rAEwXFALw2FtOye+5RvlRdeYzPYRQnyBFf4lcaUUtL7YkJTdqzDJ7SAp9yTPMnBiQd30
/ve3irjpEcOsnY8Ci3zRPZU1TeyNXOPcXe0qiz3JtmGqlWKtKAztsBDNJHyVLZ/DUBr5H0KDkikz
xb8yjwM/kEdSb9XSuNagDQ1udQutxWApXqc/jt6cvqo9b/JHip0AIRPRxQgc8pVBu8XaS4eGtXck
SdEtx8tOhOl/hZJZah3tKF1RB2Om6YMdG4rTa5/8InC2LnQGz95XHjdPy6GZITJYt7Lx2rxNHtgq
e/2tSiLZ2Eoo+fSKlG38tUQj/35HUvO8tp2tg3x4xT4Y7LVodTw524f2b3gtQlciJmypKUs2tVVb
4eS+TpqrMjLWWHPiJb4NKBlyT3MhJTvoQM1t7dLP1zb82i/aCBNCG7TPO7NUBLSBcXry/M/LtRRo
6Ix5f+aYMwhz5RQ+qd/hJX7Hyt01Fpuq+31TiA531Ux/Uz3Eq2qiJXgVSqfGpYw1KHs6DAtl/1c6
va/7y6Y22nvooxoIqnLRW8EzK4ySzWe3YGv1T9Pb6Nac9BfV92OUtLLmp9foUXpU81yEoJIXf+00
rodle6+c3s2rMhbx9bf9KM+bhZ8sujAfKxy3+Py965zdZFFx8CS8G3P6MLGSkLB9YTSKOfdp2PTm
KzXbVBa2m4/bRG5vHmI2C9mXN8zy2riUC8Mg2CAbYt6xbxd6sudOvlNg1aVhAvh1+uWi5HjBCutS
nszynT2S2sf564UL0kJbJJuO1lMtuLD4MQLZnJUNDmmdfrx5n76glA0ZBIF/rE82V7CDpGKzUaN1
P/W+1MDTGyslBpJA9+wYbWun/rx/Zx0XOnN6p8VBsWM0eJQrF5kAh5uEY5dcmerIpKwy74RG7yAw
OYCoQeiZcQRa85fynTmS16eduHeK9FfRQcINpuoSPgY2LHQ43stUIv1vyozuBX1SfPde9kqxUphd
4sDmT9V5C3RT58r1LfMDLII/lV1TgHcn/aW4Hz565YR5tM9ROHekLrJj3IoofFkiMl8nVJn2t8tt
3z93H6ZhtjJaGJEeRtGvpd/OdmfI3Xv4auLEQRROv4ZTK4DmJoJteneKEIsRJWA4HxU7TgzxE5Qq
HT9+60FXGcP8M4LXA1jNAv8LPzvMxWZCsG8nWSXSjX1t20WDEPgUdjDXCTUYHPfnkmyn8aK7ruVZ
Y5iFanCmkVvMLaLEYNLjY2KdPlg0azEsMezfls/yA/lwWZr3t+3FW5qgTKWDMGTW78/mzKEquPv7
wzPavfmMrKXU9DRuuKZYCed68t8lV0njBfp8tNrvU39xs8xzPz5oty39PklJy27H7rsYfBZfL/1l
vrLr5r1CHfx1ifM1A8qrxZqGumEB5++E1WIyNsqsItjog2BMU+B0R9FWSnxdOWU0C/sqR3TirfYp
PqvsG3ejCp6VdOe3PG+bx35vmYDZSw7NvTtWgwlL72GC9626zr7u28JBsIzieBktqITuEMZsJ/WT
GGR6Nk7tvmhOGotusqB+2v8UgDXfRaqw3qS7nPE3udEstlOaFGYscN8wUbFxwSGRmlRystHginGa
PXPVzWDeUyywQtp1fsdwpk5ilEHRa1mam26aF+sx2ok4/V33jp/z5q6bM478Wqz64Qpf4d1fvVyq
Z5yOrAhk3qoF7zOhQyZvSQJ5211eE9Nrl+NlJzM8YhilotVngkSTFXb316k0YCFDIm3smxRGssX8
nGSzdGonadK6mfdVspL6t1CfRczSPXGAx7P025/m3m//toDakrv/rLCdWWP8G4ClN7jkbV0JS+Jt
8X3ANv5JeUxvx+6WeEZjc8QQBYrSmc/ufZ3oL/zeMM2liyJsvHsbRsW6Eiq1ee9KV2H2Ukq96Btm
bcTD4fL5dbpXeJ0KL4+v08dLe9PMpKOLDSR5nM6HHsVwkSqvBnmJ4K10Hi17D7EBRxscOPQNCv88
rtz7tbv6eta3DXM+KvNyZd24Qzmrm0qR5rCzvdUWg+KycjNI09C93u7XISH5eJvrp0kUPtNXq/za
/R0XFaOryg2TxNuTKc/OgzwwlCKIU2WhxdeneYnT00X0rO3Ht7F7bJU1HuvqvTb3Ctkuysbeoe4b
Zn20LOy/P3R8n8zs2s1sG8l/CxznpIlYrcP3fv66+TyF88M6zeWaK2POov0TI7f823aQ5r/27RQ7
hda+/0Ku9yagtLPNl2l65OvlwRVLK9UnbSKH2/i3x34k837p7fn6zI25f0vpolS3xVZyNlHbDJf5
Eqep+7l0G18H28aCnyWPfIi1wld/tPrArEJmYriDYr+ubnSL5vU7EdJEhVzaDzdhkIqSB5ZsiB0O
YrQYECl2raW3wm+N02Fw6hMVpGd/pn0tpdYo1y1SSNwbhYHO6pHBeo+Eq5THL9SW7xf7/NbweL/y
MYYXttxXIlbTEbL+WxN1EMyBJ4HSPpaskMDPl0JEq5nxzGboN9uel5fxgzXN8fW3zli2ZUw3teWm
hOZ8/1mey/BzrDHC4UwtbdaQtfzJCsaJtvo2+3Weqk5uTO5LN73MvvmnNVaQqCvpyqazNEN69ASa
gTlHiUlzPr4ML/Fe7fJ2X7Ru4+SQhY71pJ+uh93dOYZmd8UQoi8nil1t9Q64Xb7dtWX/rNgKb/pV
KhMVmZK1+5auXevX1uotV533wyG+KBmP107VDV8Z5MenaN7i9FqSyEaXxv5nm3RsZrv57xcDeDUA
XjO9RA6Tq7b0x/YKxtJNGwbAA04oy00pqfcrhbVaRD1xeTFWLRRChxlCwGOknjvO62rUAJkoKrBT
AS6LhuJ7MyxGCi3oDpgYxVzZtoQJjuYqACVhXnO1kK5uPDTDLySY+BbKz5BhsSD/msTZTHnNE5x7
8/vLS3TVxfaC/R+9KOTfPu2Pbt/XQtx8FIbn4uujl4vn/+7C+Xz7evzOvB/rUgemHEyjUSkdH064
6Pr16KV6Z832tzvTg2JrMYRoxPO+I+n0vuru2+duapjf1zN3blyvK04JL6+5WXF0L7zeZo+hc/HY
OYMSB8TmKkfa29FzJHAW64fP1DAbtNK81/YMmkwDF0aUX7K08KoCrXKXiVFj3hSE+o7sG2/omjiV
4uMcInqFKw7N3XjbW/2GhJqd0nkdr36rBWSs7nVX54J3uFZsFylSbb8v5dyKq4yH/a3csGTqrI/0
DTYaHsNbfO1OjJfo3qPM+61/ubuA9CEqjrY9KuvGBBaPRw0UHy5K29puURWnr2+C7PFtvfRe9Ql/
gEVppyFxKicf5WyRe6xRKdEaJJ6trN4+7hxsC0x9Iz/ya1s9SVuAJTfaCRP8czV/UVB0lu/5zpF+
36im19vP5fGal++t5APH19UiSi1KReCl2U/ebRF5t7P0T3lnoMQiOrExzr4uzNPaRudLKcWubdU6
zeP/SpW1xE1FeB0m/c6mguS/uZQyj9L+J7McvXQym6oVviVqNpDwJ9Ob82ehL1qW5bKy4GRoYViY
Cz2wwpSY3z4cTJpE+9l3I9ufFbp8EoT8z/47bRRRhDr+qB/782U5n/4fS/e1lMq2hQH4iagih1sk
JwFBxBtqI0rO0ISnP99kndqW26V09+wZRvzHP9A0vxBkYvvrFu6lTVMhiPfRIObrVE4O7uBXuUHq
0n0kmlnVnKplB6yWUl5iZIgxERfRDYq/uAcKuKnb3aroT8cq6l3PrdBLObg5odxP+gh+cfW3421v
B4s+EgD4ok1/OSCckE6v1e9uKiEb0VHkn30/fYJNbWdHGDBFEssBkm3AoN0n6Anj9196RfTPUYOf
M4apsMBpGBO+m/Th0TxaMmMJSb4ZigXsvuUktEl+7HAChfKSUBchE/9iOjp8M6vFC6BK3oUfU2OW
qRnMh3zPZrgU6VHm9t/hK9lGVbjl7h8SXUbA8XOitekH8/GCBEQ7oeo82Vh/asJX/IYpbmUK1Xud
EOycHcX0Z/q/yeexYeJixZv4yq8q+lAcgTXjd/W+eEPMUM615tON+E0xGhdaCVQCczmBCJNlZzEU
bbGsyWbUe7Tm8U6hsSor46xhAukslYtvaoqg5Nf6J+mc0CNj3X3+F/iY5LiU2t3w9QJaNOLfiWNt
o4pE1Duprlio9C1HTNreOlpn3k5opM7ETG2F+elnSbp9bxPVqzPzrp5nkOEgZAAXiDmmYC3djvfS
rmNRfqd7uZOCEkUq4sLCF8PdpNFM99z/3AiulLcu7ztRfdHdh/D65ef0k/4uKL+9ImbWu+NtoUS8
tyMfh1muSq4svG1Tz2JNUFMIvjdH0IPmj3IB7Ywo0c9ylOwU1B0LsDTwQ1YfpXQL8gEUFdjgIvqr
+RVuBcDaWWwWgCe5skg/WlGe4WpRvp9K7UnPgYoF9VEJnTj+zAnP8saKzrw/v/LVeSfZ8+eL5Pv1
Vtp/8ueeVOfXrcyKJo+zf/m/45npicjytFy0hbaS9f1X4RsFAqUqmSVpEpd/WvWXMy2g5jratfTf
OgAepd9Rxra3X5ecazTUKRX6uyZW8Dkx1WYc3saOXuDL7af68QMRCqBdQyKGH85flQ/hm85+7P70
f+kFFoF1ay29ktBRSe408A4sB1ChyfdnL1DN4ff9+Ud3nR2IdBib/Oyuf+oXQoOu9UBLisWr4wiQ
7OcmUQMCIkxb8wu8FwoqE6ZcScOSXXP/tcJCGMqq9BLqiSLIxaMaSmuYC4YrsAL2LGlyboqzH5/y
ynydkF5QZDtP12L51vGd6QKf7Hsow4C+uJkb4R+EL7pK3mvqZ5Ww3QAol1h3jFM/MBYQzKEcpnyx
3DEJ9USrsWsi4c9f1R+dnKAj27/0XH3cMXjl6rnh5s/sZGRrUFDs+OjVHcdv3922Qn7wWQtc/P1Q
86j3YpgqBWKXdWMlzvRiwc9JNzuEqimruTaCcqzIG43X0PfAKK7vH2jrpJl3EtGLEmj2V1IcSo1j
Mft1+rz8FdpWINaL/jB+W9QMp272kNroLEWSV2/L9qGpQx86vm01Wc9syvuW7hMXfhd81zPIQ6gA
ODVDUcMGm0Uh7Mr6RLzQvUl7MNnQF+ocMCZi0eVDkFgqnC+/4qqyIDknlPQ6KFM9liUZpAwmm/Zj
CkQIO/9xA/54DJJwnPpGcm3Sb1Dk+lHf2/AVStwDMrcAx3hrxbale/kkz6x+WMGN5jVRAD6uYe0K
xWNU1I8hqWmFxky654bC//8UuPUPBiY6JgT3BCI4d1X2NJldAHTqiV+YDMM0Pgmt016G8ggg4yTL
ng4SaPsEL3LsNpl2UHKxOp3hE6TStpjVA0RlBA9dn9CSNPVd8ySoEO7xCDSMYNe7+xZasK/fPwSZ
5UiIK35GyMetR1Rldpj4uL7Fe8/3BGgaPE1BqfzwPr71yEBHffsXB0lyzN9B4onCRaKZWTaTnQMi
yy+Y04gBgyQMi4rCWybCKHauPq+IGBkNGigW6f4Hk3levp0q0RfFIaP4EM1Qtae+8dZ8yL9+xSF2
MxUShfDbHIEDm0+bi4C9Nc+YMTgNkzL6vUmbuXIKEpKp4d/hDsiUMl83kasCloNHxxPvPzfeelaL
gIy+xMjAgGVLC+aIDoD6WwBFgEqly5dTLT8svM//85njTlc0JWEVFsX2/h1PV/aHnwUzE85AtFS8
ugD2+3YHnsBwhZldPWw2Xclci03/Ypnc7M/U2xmlPx8H1nDLChGDrYiypbOlzdf675lgML35WrkV
HHO2lNoNMhgYsMt/LamJ78dBeCnZpolEid3wuC1nWb6Xefk8QeNXvm4xycULo2xPKJfpPP88Zr48
cneqrf/u60ry+0zMIfH/KsDDHEtapsUub1bv6ng+ike+xrYeP7UWidJ+Wfc9xnibl87JdyI+p4To
jju5GLFAFpXULFKZunpLzMRCB4cYBF8xwiIuPJLtbNKlNYJ6ZYejK9w8cttC6c7ixk+rxe14hUdj
p4lIMfoRm0ytedUfO4EzbRbeD5NGZj/Y/xl2eMNJeZUu77cwxuXDz6RQPipvmZfux1JCWwBpLY0L
qONUeWPIFKKmB4yJcvr7cg+R9MTHTUawUNyCbX774LF8+GJ85ofRz/Iz/T2JD+KPWvSTW37njiUP
OnwtmeOmJPeWSkBgN2LHGjqSWMXs2LJrMBl2kK34KO4u1cMPO4BBYG12aAq+nYu1oOL4kgqmZiJV
uo/BTIQIrpX7eDnaxGz12n0cHWtbDpLyYiNvGdp69Pzwx2VukJmBPBy2/cvOvJrq3Zd3vOX0LC0V
4qXLDt07ft3i8dTPFmQxK+F+79GuMvEQf7lWrvG3bY5h+bZVjywgo3YHRLqj5x0WIN2nv6NUN74v
zyUPysl+Os5EqB+Q/INrnIvWJHzfl+GhLdv8oHuaH+pZdWYt0ctuQa3tvNjcrOw0sHWYN3nE8h7E
Wm6BhTPKgZbnKvllwNA9P8iOfaZxkGCUXBSrwTp0KOpKu11UBF+3Rkspq87/9uvJ7467BbzxdBv2
I0CuVzhhOJa/Rr+M/imJ2NSWD7dygTF6zRX20uyAkEn2o7F/XIVZ9+V/+0t1Dh9zt3vzGNvuDFlh
ElJFI3U9m2aBJUqAQFyC6FSX0LGnfQ7CBGQUnZOAWCYMaI3Y52wK9oeyrZw9Nl+fA3CY/BdqT8xZ
7lpOzCwVxIMBpma7ra473368jKPxckqSpnjVtThYK+iO3gHALvjrBdyvdbdmQq6nGwgq8a1FxRge
8aFXT27r833joglg0aCOkzcgist4lrk1EmNHLZUiIAfy/3Gy2syVnx/J7+cHVJbfGV2yXVgGV8fy
eeok+Z7YVbz75ktZaivNApke09Vkez7dXQDRnFyhfNqUSlm0U91YM7ygS+uWfD89raq51uS/xOxi
OS9i5ahDkVNjAdEtlpdfXmtCe23nO5NkffHaDblZZjZ7kCfeQuhOdjUsPjvdHY5CsGNQHqVSdw9n
IYdATXmZqpVSmbclqoKbL8dQjFjxwtt1Cqub6rLJD7IFU1Nml3svMxOTclAiOwLy9Lo5Pc/Lvkzt
dVGx5KFuY9OTeSyl+xRZN3FBz7p+9L2/qYmlNBjW+UBJRX2FYJs1Hyta5givaj8zo1SdBEmSuIAo
WAnqucJMBlp225wDJJ3SpZtkt+A/eMuulqCI97A0u0iReIk3kugaL4BcrruewC+qRabZ2FsvkYiC
HwoG0/y22HOGTLNV9O/F0Et7RBgqpv6ZecvFqmHXSrkKGHql5Ie/hLFhxH6lxWXgXcSGKbB2QabC
I+Jlk3QecT3gMpgSIjMoIRRESHzLC8Vm+6lHGzMOsFVzkQVRLsfGq8YcX0eim5ptAR6mO3Jp37D3
7Lajv4vdyKdbel+J8Vn7YxSowLDB0AAIUlXLCtu0M+PtpORLO22zCWE9Nf7EbF8oORShrtZt+rTE
EirUyo9AuFIQPBbbFOILj9X2CfVKYf79xoDF+rorrIyPasD3wSuw+o9V/JWNaEwUmJTCDI7Bu0O3
gFrL8+taP+TmQiDET02VIXZWWCabDf2kIJtsyhYcRX/noTfqH81lNDCv1svl82cptSqnuBDybnd+
XS+tGQxP03uYMhKivRgqQbzoqkD0ZRv3dPeWC3nTDlDk3VyHeNmVHy1kBgKgdkjFmLhOzTeTede3
HV6huxOAmH/ABMEf5GCBEvU7nzNHl5bOtTVf4Vo5HqtRomKtkuTlvGGIhz3YTIkJ6AXcbg/IDlNf
4YlHzgfgwbOUka6QYEh9CMM5SkId4n5Cbsr07IoXnicPOoH+hUTSbQFzxnM6B0G4N4CHENpbb8WL
u3D/W6J8Qtq4KuVmqW5Ikmc7BvHYN05R2Z/RAnEZ3WTxe0l9bIbBcrZB9kK+ZUMC5rqcvk2ArZHL
tYza7kySxgHO9eoe/owUjHuJ/P93UWn1e5w69sAbRnretK/ZRsrxnDd8KNxXMchciijWB+ZQbX5Z
deLJ/+baUDgNESZNge/D/Dc1R+jNScGkcIBymH9kTt/xlb4ol/db8r8oVovdejlMHvv/cuLNcZL+
IuwFdrWPusu91p2N07xmExt3Mta83GqQFIV54+6tRDGxqhyyQo/cqByqq0LUjlafk8V4mxpuMqNc
1N5eRd4RZn6ur93jKMBllu+6gR6itm2TPlbjx+o2095JOecr5p782J6bJWEppaQdYjEaJ2bpeNnB
oU3vl/bn8/3RD+poSuyR9cpMSeslTORbqrvMK7cHUZgtGROT3/XfucFmU+lSqMG1z0Au4SnpDwCb
znqq2Nf/n133LgysoL21nuZaEFy1VNfOPMl+IpHc1Z8UMOFH3RJzwri2c1ROatjyEWsdEkCacpR9
SdfgPp2TIiHM0xfUrzCD80n3d4lKbEAyOMF2AjBoX2zGKeSvnI8jp9vPl3TJvnMkPCM39os5PELI
9IRNQp7azO5uzkCLmOb9dH8VlYlONzw3Y+JsIdhsf4MSknWOrlNjrMbt0AdoJIopxJ72OCM1+owj
lRBBQkVA0VtK5WYca/kJHWyUtxO/93QAJ7knEFw2AJFMD/g5/KZHxm+zdN9BFNH2fX8MZTAuJVaP
FlPD0tL1WbJr4YUSsZod/EwT+Nr2EjeZYBY3UqtmYm+1eGqILKRehg6ijxe0ESJJE2Wh9lxgkwyo
pAmQhyT2/Of0raZH7UmhAkiQsPBZNJeFJR4ti1CB2egFuEi8eU2A/xHvie5ympnlZt4y348NvJDO
GM38NBVqLhQslmCPxf7U4sD78CUXNYRb0trZvkUO8mkczJN6LtR1xwbO3a7NO0w3n4p6Gw/hhuo/
i4nazHRpAOt2HpnVVPemycM0i+6QdcvCnHQSY3exRiREOtsAyjqEGlkjCtABtcOYEvicqusD+oui
CuDiRK6lHlAnr3ZAWoHpwJ4oeFHFq7hAAkJhrchgedHbfGdHiV9SZl9VDhn4CQK1TuIzQJiRf2U5
gBKO/8WTJdS46IMU2l36+GpuwtmlVUdZuqpRzqtwEK9dkj4AxtFmc4oGp2RDXhEt3998BkOHDzLt
2MBbrcAYFt2Cou68QqhE+6HuZVXLlZjsNGwlB6sZmDInbeFAwFo8fzkGtP+Xk51YJJOcej/+AWJ0
0m2mX76idvldYC8UvsNHFAKMllpQ7ivoNB+fu3e8EaffqHqTKgmQnTxLhMIGze4GekoGUoN7sn8V
8meMCgw+EIjtj2+6EcgLP0GgpIYWb0+IA0GqxlE9stp0DxsznHjyiuOu5ewazinzDpIBI3Krrnzi
+SOCyMXM1fNt4AEB3NKmKcEUINyoFqEilNH08v5Lq7GLqN3OqsVBTbfvPwUIAp1ZNt1tLVPzMBFR
gclSrjZpiAWuZtDK3SOwyFYKwisowwOmadzKSitV7IGzgNPcW8QYnEY98w5Y3NuY8GANQE8xtxP1
VesmTLquXYGoeoW6uXFK8+0kN1tAvhvV83k56XP/VoVByP6l3wo/KzgvlFnA25A2ii/g9VXsgtwI
ODxuEtr1GxQEfPY4CBtqlGgJkkd6E8G9vPjwum84YH4HLHhox/HatQhMibXuuZH85ljMR4zGc2M5
4nDcxzgM7YV0fwvVHhuEKHqqy2TZEQYMBapwGyTfZd+S2Bwsp2nec/E4ZV1ugbJjA8ruPhbmHuVE
ksNZn5T/xITSHTbTcUo0G5/PCP9ksQ6ARgaMbIjp70vX14AdHSVo8IcB1ozYJKgJEnuLQuZFHlEw
p4v2/lFKdlKD8BcKIQhkVFTL6bx04D/um7Y1fD5Cnmz5k7uSGkCMWUNsCFgqQfIIfaYBtBvormqs
QwJEO9dd9JRI4Y0UTUNdy6Sth50Lj1lZtJebXqbLgNg21yOKj3D+p2DOuR4jtlBKjYMop+9ZldMs
JUNws+EVvT9LlKnhDOkHspr0EDctlGDDR+H1ywQtIoi99jHEt3mkyrLXim3DJJwjnRXNTsj/5fvE
1TrTXunirPS4CLzqjKI05hky2FgODxA8IL3+pp2NkERIRPT5ITIkY4pgf/ogrk3reeT/h9Unuu+u
4RFg+VBXnmMl1iGPjgFWakqpPNhZFxoWceopaUuhMZYTCQ/ogjF3ZZigXw9lH7CsDIOJPMakHAtK
Oig3FjGdlB/vR2hrX9aS79f0O+vK8O1RisNo7IcCIdNlsrHniF52nOGL7YHRb+lTfPv6KLrzHDAi
TF8QxCYyBuDzij+rXQtGnPu+yuRzAR3NQhWRBlfXgCDR9LLu2z1PF+1835BNPW1n2j1lrgkV2gNh
5nB/lYmNSfmKuMMs02kGWEhUVkM2XndxGzhILr9OaRB6PhXVWA7/PJbH6PSicph/rINfwdiZlFgL
NP51CuYbo88DKvvDE70OMK/VDYktiAvoQvWHsITUybnpoDIKJpfOY+qzZ9lZM47m1mKw9y0UG6KP
ZX+hA1vnZbDYQ2KE1P1B8qRkEUO8VTSARYoECCJ4FShPSIetfmVq8sLuNAZJ7JI9IGo19D+qX2bN
WoyZB2ZNbQLsvsqA6fnB5zLFhRlzDIFugHfnyPIABU1OlWj4+blCOFt8MA7Pb9dd3UPN1C4wce6R
IQDNKHhVIRu1C4Tns9TL1e2FRNcp+re8qIUx1xEJQeeGDebZqItvEh0V25ZCk687j8y5ZFmbKQ40
rOMX9yxRFzAICDPTqI6Z5ZibLaq7YbZTkN4IQT3KfanQOdbaNqMxXW9TdNnpYRd7fEJw/ZVkqj1C
/i0VyhZxh/g4dxjCF3yhE9wZseFVaTV0lareVVqFyD/XSk1EcB7E26qg1goePm6AIvAqXd5dLNcK
9sI/H7YL9ocSU8Qis6yG8MgtiFOHRTas0A2LqyvRqspzD5LR/G+l0JlaQtRdXlFPvUnXxuypssgE
ghlVA/myzWGXCLrnFOvshot2bhaIoMyZEppY7doMS8uM3f13Ha2gsKXdk+VAWOrq4T3SqTB4hWGE
CpeWFQfTp8JTeaT7NxYfFHZl8bv6lfRuCUcvO7t6vpHW/mmo28yxEjcMTn4p9Qb+D9cNBB6g5gfw
bdLrxuJ4ycFApLL8UD4+3U5JHJtPoyou2yxtC88xmYI78rTJeFsLqaA+H7FxbLz7JYhN/TLgemHo
VScQYx8Lrlp1rk2fwEBsEOCNRPY6IBj7tyCf7SWJEHVVIHYdsAWVHx55aqsTn3/YWedR8PjVtLQI
ncKY1UYBmfeP0GvixgFZ8I8CYN/SmknOHnGu4qQwtkrP1WdwK8NQg5KCoB1BN7g2Kp8YQukagHtw
gLeWrbCqco/8NlFP96UqHHDiQVnqh3uajEBBvgsKWmRFexEqgI71tSECCK8nZ51X/Shxirq26Ti8
cTc3JprYbHZDiNdon6EgzBndV4KvgJuYZB2v1k0jF0Nxehmeh4B4sXd91MVpVIRMbT8IawVXZbXv
Xyaf201vlW8RMez6dKrmO9QqRM3645DB8HL6NaVJJbyxpjlMPvthp8q6Eq38XCLIPBbmNTUEoMPA
Sg6fLiDKDRKVzL0RZJkCFifJzT3/EL6TdT7gamtruCoWQsmIz3ExOCCUkWARRZKm+bRNECOAhwNm
+73bmxTZ71z5QMk282quUlyhzjDoxeOuLnTgDMVTNSOzrb1/jPBEo2AU9JIL4JOiGpVtJ5i5cwbD
5nlqipOuEYISceXWm6fOnzaZpJv4QypoJxKYU5S9fZ7VAEg871iuldNCyAIdR/gTp8hr+f7vHbKZ
72W6bq5NSYj3sPwIc0EM7WkUWTxLuX1FUGWVrFjS6b+LTQ71LapkAG7KnhqmOGK54upRpdiozgwG
iVX1OtpHem8SHEGXhro36m8zzeoV5Z9qwvdvJtaxJ3gX67KnsieCFgHwX1WzScEVdUcIDBk6h5K5
2fy6xIUUCIXqFxway21abDCFtWbK9GXmtSAnljNTcE99mH5rlZjXjsswRro1R5uYdW9Gv9KHsMeN
TbLpTFF07hoqTTTNi9V2VWutHMdCUV6ebefFHz+p1c9ZQRmmGQxIZBxXNarwJWNsqBFJglC9fUsO
8/YQO97gVsXZpipS0C+Uzk3MwIYE5wXktcqX6YtXjQ9N3CG11zgW6BRa/VXjYTFiKhI2QwKJ2WBJ
CBsNbPwQpi5w7wW+QusUmzdwTKNCyCVCpfHl1jNt1itfeEFVHIQNVRwup5xvO/2Qzo2N+jTS0OQG
+Zzva4uzy5PAGB46suj2j6EH/T22QfzLpE9SNavo2dZpMWQoHX7jmEA+QGBIGkVT62vHMnhrI6YD
qC/HINh+v5ujjkahtZUErDHH5rXNo2EdnDuzS8fjN/m7joJNLrJvouyx0Urp4dCbBBs8LI0im9eR
CcYOhpooaGAO/+JWtgCqhRZqHF3mEc6gWRKYe8k2O2s/8jZiWWpwbRsYxJetaw236ZpBihnO0ZNb
1nBuGLakXdS21TgkY1cQw0bqjYkSOpSpEgT5q9LOm78otfjq/X/GnEDiMtyBYWHZwgm2PcauN8pQ
QPeoGh51/KqNDGsNhT50wBEyCpoMjlNhmuP0OhXeOlFw9pE0+yHodmKTfmJ0BHz6NV1XLqyaGGW2
iQhmKPraD0V55lFA2MPeLYV7ii1JqLzEFvEbNuWNqXSbGt1eLdZKAdrRxtSqLl++jVQjDnPpEhFr
Z0mWh65kWMXwpoldPKYF/ZZCaHj+weEOhn45o15Z/ZniOU59L+CXxIIg/O6kXTE+FQ5X+aX4aq1w
v2lHBcdgFPgXD0NGs5Pl4QbI9LfJnSdxnxtgaZHd6gURhai+s5qbX6aAQTrlF7ajQwBHFWuyka+j
MM9ceebBrejks+T8htHsPUzbvwAsuWNxjeJVR1q1bmEimdqLBjqjXQbOIGxjW+w09KPmStRvthFs
Y4JNbRktYOO75a0QmtOR66koUPPQ2cbsrqI7ocpWaS3robkY7D+P5cl/d7y7q/5dD7BV7xJaeuKC
GFAN8cLAzvVi9peyV2eJALIxVDdycfYVkpZvxY4/DC/D0F2nDGpwcWIxoK0+nWXUPALVNpS4d1SO
KZDCq89b1XNt6P5moBDVg7lmel+6NUVMsL/gHxbB9t1rEJh9M0sBnMokC0fEznBi/SKIt3V5p7bG
LHLMfTE79ZJzhOXomCnJso9JJxitS4A9MOQYv81uy8dmPJF9vhKik90shKmud1Mj52coFzLRt/Lq
O0DncEI9Hfg319vjZJaTbyMjwSjPJ+PcIWiXcL9VWQlW2w4jsyxR0JH/T48QqDd+vVM8pgbSi2CM
aDY0nPSNxvsGQ0H5yrqKictBswfQm4/iU3Wh9DSU7t0T7Bwts4MZwHcMMoum2Ld28781A0ZXJ+Q/
wHPknPMv5KWcPJT56rEGlhxMn1gx7LOQnWdgSxFI6plKCjW0a7CrLN1NUImVMKXzvJCAAREdwnX0
QEFwg2ajAd5RZalvFdxbDxa/oYzV9Ob7q2Bvhn3CgWIZcsHxgeZbtJ2dJ4UmMs3cfVkydm3wSl4y
0ISbDCOIOfAVhZH+aIqdLdvuQX6Hwu46e9p9Cyx/QzuIPtBvao1UcNKYifL20dpFY9rTnIgtjTwm
KJLeYVGDXGZ6+ZfbMSl8eRBZ6cAH7ZMK5Zj/hEEoBfZwOzSR/gg78LfkUC1+3VbIwa6Z7iQjTBnf
OtbF//eOQi1t76y37cvwrkjp0lz1UCt5GW91nmZyLRqMBFkGvocXzIdADJP9LbJ5DfXIYYbdMXMY
egsskXm5LqeJMMINhwIgEB2FI6TAXM2RytMkv0YojHH7sXtVNbNnutRTrOtTvBvC0NSHl+cX6cKW
5usRq5pRcgZyRUdV3kZVsqmbSDetO6cbLuYeZ23ft2ynoVc208Y/P5bDNEpCQUrli1G+vH+nthyM
MEm/kkamkBqkE+hz8ouc9hKxqC6GyaNQG244JM4+HBxrsMt0NuuqYZIkdgxLkRZzxkklpo9jbjqW
oUgTrJwol0tOF0G0WDCUPhgdeiqnxfYPqh0uWtA/GAA44us+Y3qS08NNyb0HzvXUFEFLT9kPbVN5
+XUqbaZgVclN4BZ1JcuXikgGDJht611JX7Y0ExPuxqP3NR/3ruLRlutiDK+SX3LMkv/z027puv24
Wn8yybyqM/zvKPl+wIscUpAhOGDzeFvD3u9RCn/lorrX3r7Hul7M38y0KRfHQJ0y/zCQMMGcMjhu
66wLiUewAtT1EfQl2u8anGYcZnZ4NttgxVjN8P7KfV8urVvYVIItDrxDGVoioXWi2yrpc3PB0AnT
ZiJpSRPpYjafM+CB+MKT6BrqXDJmjLgL/9GxYBu7yPk3Y5aLpuSsNUGD/111UhqcDk0B1+/XqUEi
8Sq9IjC84sA6YRaC9AqRJX1BX1L/Zem5KFYiTD3YIpFSCPEN85/s9GiwV/FAA90MybLXETYXJMKJ
kFoPgnWtdH9fWX88Rq4zMpXWulkOrZHJ90DXUhu4pvoTb85QfU04aRmmkryz7ry6vZgiw8eMcv+t
irymybGdOVchpVra/FIZmZX60LCyvwccRochi+SVXt0NGdZIYt4tgUceVIva7MPLL5axXFfZO3q3
LoYCn0732VxhgZV8H9YIs2z4RfsqcPXs256rQJYQdHZIWWpVZ8BoZnd1fig5Qb8Et9/K54Klq9vK
oeVsMjkDYhD/7+ughVLPF0jbq7O+x7uhARW6weVAKnd5sQ1oFsqQDBXtfkuLuh57ysu02A2pLRGV
LiPhhp0BKlLxtNE4wPN43xSb27XEPAyi0ttEaPNxe48RM2o+1IAJGacq1+7C4dSI4NGi8ZOop7Cx
nEKn13kJV8GH49ibV4SlFUSELb1S5hj+H8hu1TNzZrvppj41ceXB9+rz+zlUj3xzuDK6lW5D0Yqa
zWZgnTCd1DfsijpFOlpNqKyoHmX3cQhuK8yW2/1WE/5EAxz94lrLj7BhMEKzNdy5IVzLuZIOkklE
UMhONcxFz6P19NCmLxBi7EPkS0hsElrGnbNyM55Po1nNaUwMgqCh2rCYi+dM+vm3+PQfeUPo/JQW
tpTZ6j1QBiTQUkW9+KEmvROs42yH/lY6gCcpw9dxjpV5/qs3BwmfBUKcudtj9e5BtEtMhB7CryYo
atgXGufch/G9cMUSyeJy1c/Blz1EU+rp7Tdc9SGAHusRGlUwxGsplZA/mNcXy9/5rp16DGLLxvIn
vW0v8+1Too4r6hpQ0PufDaRmrrRJNubR2zEmEgemkG+uT+VL9M4lTB0qhfM3KLcJIPJ2sZpdJJT4
jPXFD+Z29jo3ftynNAkJt4L7tCkJMZKcxg5f57ekGIQdyQBKvHn7IK0v6OsJL8lC51BoQl/JoYB4
41Hz4aB+7O95Pci2W5sq2ofWTfQsSShklv/nq0ral/lg5CZ3w3crR5O+pEBQoK/6ZIrmpSGJUnxE
DBN+7C/5w2Zc/dJmJLSjvFu+zmiwdrBriPgRSnhh8sWLlOGYzLqgLkPlMOkzovBxh3PEEseFV1sr
An6f9J3iQ+g3ufveg/BrLEKW/dN1tpCTGqR9usZVITGcZ98Pv5N+0LnMAp9oJ6dR/34qgjbLTqxR
Eun+e3OKL6smtRe8bx9md6lcPFYQo6N11nPs0uaPvlhA2JvBGiYqxOE6IYUyoVk2VceO9cFFYqPt
kc2s2ueRBKZYW1EkmoB1/Lygfwa94KO9R6Fisk/fF8118yqmSTxO86KRWNRwDMS9yEvJ8xnJUmtJ
iDtuQeVWJ6dqIEzEmdO17Ju1kL4ZEUkc+pDOSpwhVWXI+HnQO7mFbRMm4jgqtGKD3EyOS28G2lo3
IkTK5P0o5Le2ofmH/UxYblHB4XmqnfMAuNpiVPwQnyJCYanshkYWJStBek1K92RFI1Lb9R54Kte3
Cp5+JqGI6EnVBnumGuHYRr6QZ3won2igtrvewnsjeUlAvpe1JEPCGXWSIw/JTyOcni5D/Xeqynkh
IGtuGlgQ3gmFZTjnqHzx0+3fPQg37zJT89vUr/ZWY8T+bej67Pu8e//D3aok4SCJ+f5sKHl4iyDc
QePns+i/R33Ljmssx4D4WoHjaf0P3vnz9nFCb4DCOoRDLZWZTtd0VcgXE4G6LjSRjb51YWyQdSAA
d+T5oc0S4lHglAHy1dSfVt7aTH6uuzraLmdqCOwx1ALl9PtYbUahB6mulFzXxtPn4TPTuzROZV1v
X0T1Os7rNFtCUNfJoBBXTvGHWnY5cN2yNfGM8f7rMJcq1borsERe4OPPZPLwfi/igH5TcCR8KObJ
pbC4zhpy2andYa/FdJZXv2PTQaiFlJ2EGL4iSKV9Ra4D8giDHXPuMV2WONe6+ixIckc5PXp6x3wx
fSipsXgRmXjXQyDIXgIrzHaIv3oXQjlqaHwyuz+RvbzdorfUvbTRpaaDEXDqNpw+x0Y+AToPuioF
6ilbDNOtOFiROKmoYdilvwMr/r78JL8zp3K6F+9dQXZRazC+PwPAuZFEcpFUob8pJe/lzRdSBWn6
RmLTv6tiiLJTdTRL/XJALzNcNoCySiynfrYC2ZjqpHW90RsBYlamIC9golz72p1Hv/d486hW41Rb
1bObUvrZLsD95Kc52mpRvd2dcsVxi/LlMIgu1ceum8m39+VzoXnOoClR8S9MPW9kts8Q8DkuDkV+
CMs3FrVPC7HHXDmukzq6OPkOCJTYWfnCFT75PeWI+NcFxCL54VW0OH+c+3kh+zSo9Fu0fd/Xnqf3
VLa8yh/fHoUmJPstSK3z3/reuoExvWUX71G6G2OK6J5YXsZ7qWw9n0A/iMSp0N/oOJFQvvlxz8tc
Qth7UTBP0NhcvClbDptbyKEbO1uQ8eS4LeV2PD2K9qE/CRhwESZzsr8X449SDqUFGouety8AOKwT
Dtepsi2MQH4fOKAWEBgcvnQ7+eQLrBKCRvWjOT5Nas+P3INs+Dki6mwnd7N8wsF6VFYLIjxXUwyg
Fv2uho8xSSWjQIn3DoYIm31Lfedws9PMFF/h3o2hAoChyEH333af+2sFYni7+kpvyslN6XmF0d7W
DuIEkNH+fXq/T1LF5DFXzGSH6VXjpq5GhV8C7x7EQS4AbIGg4aPnI0q6DxT+XFbhwc7idA5RX3n4
DrddQA0DGsynvkWJEM/IzCyl2o0U7FxR2o5gvZkCKedC6ZrD+b3KlTU1VpcLXHC+4pX/tOsvl5K5
N5V+M+csSVXCCfC5bcj1ur2Jaj4hOwMwdM5X1tGn38Qv3UQ0AD6ao++9dHLX2vpaOUUfFxilfVmy
zvt1PM1zQHEjznPUe47hCrvgrpDqqYFBqxq4GGcfQ9ihCPmWmHlEoQWVbJCxQj83K7Rkd40cAD39
CGOI7zyueLz+ZZ7qPWaJ7nXdzpGnlxvhMoBizqbqC+0/jx+CPCzv3byWiOriyrK/orKM45DpgCFm
SCcq4HrbkYTi9tJZAP7lApwx398lmiFjynMO6F0B3bneaXU/Q1EbJaQHiOOltCQ8BdzYPww5UA/I
OWVezMN5yBFxuhdD+bkHIxEmfxVyO3CQ96i2XA1En/wmoQbhCf3azdQV2shKzZaJF/CNTz3K4tt/
BNy2597ARSEiJI9TNXO/xzExDzhvBQe3hpIAkCNnEErexKrGsQcWgtU8q+sAQgX8+z5G47gKxRkH
ufVkQHMsEpUTjOf1/7hTc2xXWP1UQJ2X96K596qnx1KvmsOAtMB0o9tVKB6IxgGjniomdCBSAOBZ
j5KNCVCsyUz3tnjfi+nZffE3FDKXceEa7ucJbq8evDAzp9Lxi2K8s52mFxWgxmkmXjH49cjfJaNK
qRlo/3wULZvLqb0bpiEXUIzxTGN/wHs5pU76yWTtnK7aKgDhkkyDdOcBouQndVA1j6M6CpNaqh7v
mxr7fNJnGVnt68jNIFP+Decwn8keepWNuGbfOlI67rkWRzZBoIjHZjw38H8rcltUICbdggxiBO6n
bKfT7j+bIfsoXewwDn/fXn4uNTkj6pQ2VGO6B2f7ToA3BaV4y0SPcn452ET1c/o7RbwCq82fgNh9
gZnzveVJ4TShaFNTI6EUYMtl4BK3JUHcEzLY3pZqs1ltpP3IvFiPHUyMSKkqAqdOwDCqGRPsmVoC
Jp/KCMdA1n2Qwsmfrj6jAP17iusD/pcsuu0BuOKjUmjCu7xBWxOw8QQ2mgnwYbsuqGNNyFI1FQJ/
Xm27q4cHrMr3e/V2HG0Uz5ynMBxBvN5SAd2cFUtwKM8BfCDcF998CTk9mc8YWgkRVKMS6fo6A9iK
xMoqZKKQ9POFe263EPRV7jdHhAY/VHsC+h4F0nAorz/vk88ruzTXYHuxTn09f9Pi+ziLdXsJRRNv
l89ziWWluce2OFuV/4tXMj0Bk49TdVdOV471ZT3TO2qA8mhaqLdhUuHYZwhbBEzfpo686e2o/kr5
ytejge3Hb87Fe+06xOtbhru7lsmtIh7mEv7zaq64Le/qPJ/7j3DRf3FXaytRLRS/eKWV+GdUORRc
cqlw8MskyjxRNuvQl5vi+pMgUD1CIKarRO1996ZSZimMLA61F5IOsY64uNs/AvIe4teOEHhHt2FO
v4KleqEqqcIaweRUUpvWffRA56rLv0V9+Z+Suc8VECF04r4h+Yiq4lFcR2+KxogF4HFG52ZRz8BK
Sgk0Lxogyi/uSgvb71GVQQzlPJ/JPwwY6Vwzdtyr9uvgNtgcDmFJC3w08EqF6f1QPpQD/WkuE32G
713kSJHXgIF3+rlFnXymjlT9Ef0dbtX5Hzf80VodWooJ+ET7ZO0Q1RnsgENMOvXyLcUQnwl1T3C4
ttV6FD+31omyDIpcxOmsgC/XWibhP0vgUvO4efh+AEqPtwOmYu+YqahVWkE8pOqZ7TtFk880kYHf
FJVcM1rwNbAxZlKdQ2y2ivA/Hn7OyFSTnUzig4uR+twfGldyl2kr6CZ6d9Z8IYqaiW3/LAuGo13z
gn0N+yltkr+37pwcMuBYpeX+R9J57aiObVH0iyw5G15xNibnekEFFCYYcDb21/fYp6W+rdsnUGB2
WGuuGbLn9kE6x4IjQpIFWaLGCAH7a9LWElzfYPbvuSHUPuBr1uAkvrHRA3J4B5nuljgdSpxrXE8u
vSByBaKoSYHIdomwNOPIKlbaFtjMEG2ILxg5XVh9VxmOJtRR3OPP6YDIGSRHJEEW3n1Ihoh9x+iN
I/HKj8U7qRzueJroExFS1f0yu0/b/qQqL9/E31VUv4Cz38bJhOSX6bnR45WxgIXUPMfoier28uy2
z50zUGDPQ2LeH/W7reG+kGPXcyt/8Li6e7158/KOTaic9Bbs73OqqxDDZUXzpNRHWH1E8kSWZesz
jMip1oc6ekU6LryVgS/fS46RM/9bEvDATUxJx3t/YymQ2rIaFnTDvMHPRjUjklN6fCNezm1szT9X
PHDkLoSzchQ8qyedOTzhma5th9jSuGLy1yNKCpQf3BJoyI/lH1IUmGLmKyyvNSFzHSLXVdV7aEsp
uzTscj5dnNqZJAbsXfMHHvcpxxkXaNZFtKW1hgHEfV3h04rM9gyt+dmfU/n6tWLJjPWeUv0HTUeb
SR4/SdYDQHDmCGZ1LT6/93TC4ZnXUxMnEEP1kKhQZHB4avpcxc+ppWK10tPtzp38Xcs3D0ADHRYl
JUdyTzMLZHjnj4hJ2Dz7/A7vc/3jwlVlKvYQn2ut1SGR4eCerfIrmW5u/Bh4Oas3UuDeQuGH44Nw
JB+oNHWMR7o8IrEou0cVdHPuuycBGUPhAMN3eqckiTTrlx6JChHRK9xvpiqmEb0TDmRPJ59GVLGm
FtwgiOq724fBqQE98oUo4O5Tjhb6TpkAyHbVWEEPCsNFesc1y+5zOzwxE5eNCWqy8nt+apsXHT2k
g0pK3c7ggpOQpOM4dFNxwjwuG2MqwdYhnuW50Nooa5Bd8wKadCOi54IqpvmuU9538V1QoApYGG5Q
STaEDEvC+RwPD51BkwjSC+tiBZzwoZ0Cts/FsL9lrsMRx0NShwv+REmbI031AY8yqvB2qGKzdAuS
gyG7vmJYjmeyGtimx5LQBsHoQDctn75VZNQHxMtwKdHWPojAQcisLAqcGlQ9uoEbLEouCJJzOOPP
STZt8pCDiokKyYBagg38dzQ4+mUWagx4KRc58xmWXJAP1/ByGQtR6gXDY3QEbWhgxohqQGpXyJZ4
IaHbnMLIR8JqksODhTh21xwSuuzjxCLL2Ir5RyVCDfq6fMvIsGbtMzhiTHnRcSFcFmeT9qsjsGDE
7uuI+UBok4BPKhUKVEfGHGn35BBCKkJHGb0bu6TVf8PpNv0eIzYreK/yyReLZMXT8ZsCbC74bloS
Wvrpu0CNQfF84ekkb/eJQxaPBno9Lvg5nvfDX+0O2hj3+X6oCFYEi7XWf9hTDDuNXyBDkHaumuPP
8fqMdMbcbi1vcKm5XTC5RvyHnRrsPNfYIxSnoizi508RvvevX0o3nsbxz+SkZihmt9PX7zEnejdU
1pr29woS9hkqAdke/NQUgNhLUjVRVLvalI3yOQ+5pGGMkYnMT0OcxmDR7V+HEtVfikuC3RDyY9jm
ZlBvKcDzsXLg+stuKzULuPxkLcbREgocXpSJa53LH9FPXFucHMbtWMJ7B7Ig6AftDkcdb16PlDWO
O+oS2OQ7x5MDjz8UOFbYZnNplfmfl91MKCJfxeo74+MtuELvVJ6dzVvHg6UdtQRL++kwBHF/b+kS
IEurgzVaE4re5nZWTeQFFmN7dUoBiTHw/TGDr60TAecZnC2ZFWPpK1q45xTmUattsOznP5XZW41T
xROEC3haH+7uMfJXC/39ngcHqNqzqqVgyAFEncP5aiFZ6LDcE42seYw569Az0zWUTL7L2UCHW3Xm
Bmto+3s8zwukr1KoPxeDhkf+DrSGAfo7SPDtSdq/D2sZTiHDKUojddcSDtz6ehWh/WFKBII7ayr3
vv2ccozqgNSJCO0NYEgmEbl/3ICfd4QhlAEFRkWCEzBlzKUpYwEqosQhBSP3Nxg3qmKSJCXusLet
sKJaazbYIN25+e36scPZkTeauP1BTEWO2mbYR4RFfJ03SusTiDaQaHshDd1wmQj8IOX+s377LY53
Rn42Phc+arMEge9Q4rPsJfe9GB4wZsISU8EfI24I4cEVZc82Snzl5YjACejIPO/lg4QHMjbRNn7Y
Ngi8PTIllDsqSqQIGPFA1D2/rhahDxNzK/uQRidJP2pxSOKC3mbzt/AwdvqGKSdKBm7X+zXpbbb6
IHUb45zOi9njYpzo2wozyFCBYMXEPG6eH2OTLlKlQ4MaJ0cM01IpzDYF0l3oQyNDkBa71ZNsLcgi
mVA8sdULEB/dAQ0nkwuP0cSlde2IIVvcDU83PGXPfV5pYG/0Vu7jomF71p/l3yQX9ntSTBAJJeaE
XWOuzHOPXVqInQLDC/vptXi2wLgUUUMjXvrJE2kBJOnNmWuRaFW4QtFmkiYmwoDACplcSLKYPlJs
IdUudyC1Qz7XGK3rwE7J8Q74G7JvRtj8Zdh63dHXlK6oxML3ReBj6Eow2NnT4WsyZvJiHmr+0D1T
oabaTqGXX9NEmTQlA+/mq0CFI2VFNwegk/enXJsNv1Nt9fxN5/gMYEvRdkIhz/9ho7z3HGMqBbiv
nm7GEiv/oepwIt0GPhAZaEKDQraN+hfsDkbPvw984oEWK5p1fcbJ8TKxOG0OdKQ3SAtVc2jxQ4Nd
AFQqN3OVI4UmULP8G/QEqmz2FlNFoDgm0iWgeb9kyFOkYn7f4FKl+fRqOB05LaN7UlX+se64yJE9
6QsVW7U7vwRUrnHVM34Z3DxxcnpDk94b9wC/R7c5aiVyBmm2MuKvqk11bSX7MU7mzaaM3wSIRPq6
33xiAEq5DKgAm9aRCXams25+P5ypRGE28Dntb24buJxcpM1nDrJ9m5KGON5kgToUzV+JmGmKJc1x
xvvU/h4lpwI3qbIYsrEWrEJB7JkyPzQuxFZwSzP00PFM4V1jpumqAPlMbwiH2N4CVk4B5wmzoBn6
0+qvjkxPX5AGiZAJphNzn988NE9MZKglij9WvQYG9NkT2mIOGPPJAUMxuv0qCRowv0t3ygLLH37I
mlWA+8S8ywqpINX8S4xbdGzjj+4Zw+iY4vKZHGE+QAkw3Lwf3aPh8+e1Scb5JH3ZjAhmn6V5MIiY
YPlOFGZ1PwX1A2lwWEBoTnrSo9e1Up0ED8Ns1pxzc9RzksQps7d9UdrN/LMtF9iwpZd7bjdBscZt
AsYlyJFmmxSaSJHqE3s5X+BTFWh7zek5Dq8PXDW8JBkJBHjWhYQLAOJ1pCCQxkoPjKXHReJpoOEJ
CPmImj2GMGgPQ2jwsPUmCsOJOvxIBCTG7XvcY9MFdoHBCz6t126K05sqT/Tra0KQXpQOAixfjZtz
29Nkw29cW5r9gLGFod2UhVetzS5IguEU57+KywtFb8V56mQh5iDrTujNqFOxpHwRoYjDFXw1MiA9
npOSCocFeZev8wC3NY+w8X02B/+AebTT9/fze8OEpxDkOpkVd+kmNcPVJTCRdMhDWPIqR6XFvQHo
g0MA83v7uH9g6QYSAhKLNcxSXpQzahPuqxcmN1gWQ5D8qbbgZAxyI9MYAzIYYb+XnJT2HdNjRGNC
KnF3BkN/eKH3LGYDiAPqRD26SuKYXh5Ue4t40NT+tJyRuKjd7C5mQskXW8VKYCkjhJLNCDvJf75o
/oPkyfFNkN8dzD3v6QzQC1RSFdwXKLMelhTgtPfe1q/UMPWi3mIG+0LNCoZe7hDI+NR11pLzn8+N
j/APhoGWV4tsSAxg66gcDZiHlpxXWM7ZFRQwYphZRSjYUbcCaTPC/g59nPrYdbmLFSJWLwBZr8Ij
sXbZoF/FTrOlRBBuJwQCggap4cPDRDD7oeoZ+IPvqcSPqlSiOrgF+hSIxNgZe2WVb1UXoN7ON3gB
H8Mnb2IiR+1gnB7uW/MApMUFQvL8L9dfucdts552sO+2FjWBh42qz4KCmscFAJ8MVQglLv3ccfNY
Ay6xCl+UTRrl5+jov9ia3PzDEYYx4LWRQASp9oDXaNlx1KniV9T+g2gVLkrmfY86evZuvSivKXK5
7sQYbJ7AGqBgFeottBH4uwkfRejn733ferDpkZGvchgA7USaah61RLLkX5qXTIwznjsY5bt89vfq
Fr69KovKpTJPQ5nBcVR2wkII++R+w1Kt9sMze/c2k2Hn9qOnW51utSdNv8zKRgonSTLBjUn41dwX
n2m/Y5r+V1/NA1EyNDU+lSCFM4bk3/lxUjCtYk0e55jdM63ZddvX5DWm2sTNZ8aPzcdDaBWsvVmF
dz/D7prxJKzqbpmWMzxYb67l4Cnr4gTCtMujaTfGTZBscGrCmSrWQwyMQba8fia7GH/JK1YbhWqe
s5qPm9ucOBV6Of890yNRcBC0RJwBC9fy6DyABLZkKYSvxXOnxVkdYieJmexU3bYLvqrJfcs3Jv/g
2vqe3OCXjnAsEak9Qno/Ms7dyIqLuPui0rYLttkYM5aY1pYpvGt4HG5skfvvZ3XkPhWexsPp7WWD
KYP3s9fVaRdQ2/PQ6EXlK27vAB5LAko+Lo4ODghOixE7ii3IQ2Msswc/JX7zjCwtesxxGz1l6Iwj
zgUWkbYqTywh97OFIjG8KFv91Atp8B98YedzJfoMz9fPBFVig0roBVUPb7Blg140QDHq44rEZNJG
zy4pgkBpIjQGPjKjDM3aYAP/sAg1yNIhs7vHBfOiL/6GzPJwPIOdYeumg7UtJitqVAz9mzyvHktO
47rGn4uPff/4eaSMy7d9W2mJT5PGgsdZ88sWuRerZ36qmoVZX3AtSdpLRu3CkDGFTGhM+0+cWwul
op0fDcP7a9/iAgy7q9SZ+88JHWRLYHVObKMVDY29nAqruufdrQsH0zvlSp1NlD1FpVV4km9RE5wA
mSHKcSdpgwCPQmyvlNz5/kA1IfRo/J3rC+YGFD0G0coeXyboWAL9zDNi7kVgUG2FtyyWjOCp4AVH
ZUPgURUPx1hYv07fM0PR51ZY++ylOdDtmtlh9ogfUsgUQX1Ex98n6/lu85NxqWLsAr+FOhL8USsW
rAOzY7bpc8LhMj1UHFEYUTtp6raiCa3ySbOn2MQhG3vUFEnTHfQJh2Hna9JCYFIKPC5GCSSghs1J
/uHhf/pJvut2ZNbJP9K8hwziGKpgzylAZD30Qh/J+3OFYoZHkjxCRg7322w4u+fguwBJeAaMCvgw
65erQgFUZ6pmA2M2gXXz8yzu1xzd75nmWTjvEuFleOZ1qLv5Ujv155Lcc6hOo6pwOvyKlfErGk5T
KmMKdk+s+2US9pvGdHpAxZ9UI3vUMRlTscX1eTVPL0PYq/hFLgfQHG/OkGWGlrcPurOlTZ7HKCun
xc0zUt86adj2rqubg68k/6ZLa8h9HjipNGvJhYaNdGm57O2exEf57YJjYmN+jPBfxr3WBEUVqARe
tZ+7Xf4S00GV6UoiRGAI0H3Ot5woqQ67QBQ6mPUDd13NBeki0qrfZ6n3hsGwT6ZEcuBQ2PBQHUq1
OFnSHA0I9e1tTPRfpBIwxiFojeSMK8eXiXkmh8wv/60UAfVT3gcaaWbJbrChk7EcdUGrmfxSwONJ
l8Z4tnUv7qtbiA0oX/FgwlJK+NG3zqv29y3FiwT+dn0UQY1Fz4q/pHDgPyMaDv7BgGyIDdpMNh1F
4TBpARHtWp0lVzpObirh1zZYOd2CeT1dCX+mfk9VGT8pJnSsDYo6TmpjMMvL2JyoP/cdzdwNfxZU
yZDCoIkUwvaNP3PThNupuVGRHIcMpQtcAHXflF3xEsE/c4DizOKETPDxuMhyEd+2tg63yW1ytDx8
Ry6YzklkqcDqAfx4gdC6nFhC/2ve18btDCLA4SIs4phwtkY0FJPjdw352CuQ2GhTZrHg6js0Mhwc
zKGkWGWsiecank6MGWDKL75wDm4+IzfwlCRI0BDHzPCYdIHb8cNQe+aK+8WMg9YSFiLQdUFryot5
jMlfJ6xAuPUpSZggo+SwGMNsPpQ7WliO04mFWhRnxj3qZeliLiXvEXOhmps84GdpB5SWmjAZoYpj
dtzPDQY5mJa9vXuFZNa4ACuBG+YnofNv7QulG9O0UDnQ/WkzTqMUldcpewBxCHMhplu8yQdLDg4G
FiBY3n6Cdowz0yqZwdLnC0LjAxz7yyT3edIOVFV8XpCIvNjJhm/xd5bG/MbQzPo3sobAim1QMxEd
SSNeFU6HueQ9oDMYtyd43kz5EE4hjXtMADvq7gzZBoOcIxZz//yNGE6DxgLwwAF+EkT1ndbClQQJ
qqC03fu44Wuoc3dwSvZYiwSq85pbvshth6I6YncuBzG4iA/jfGL4wK2wpQBb1F3j6x4DTe7QsPjF
rJO0wmqrRPeQKGoAc5tge5uJhiOFVkjaqqcKI2euG8wnbsDn3Gwv4WYzMWZd1EW9d5y8sN/Ekjp+
TSvE+1CcvM2VtXEt8FNCr+vXgelWDkD5ruJPG+IKiIcrHUrIFp9H7MhtgrVMrJdjvD8G8DpwUl1w
j8/xR85oXjX7s37/krVZbO9Qp5jvjEnHDFvngY2Em8/J9LQiutLRkObTsnf05oJfnk1402GBcg3P
vkNq44i5oC5iRIhxzFieGqwz7g6GFDtrLS/H3ABsby75aRWC6o4sauVqD7OX4BY4vyFMT8daJdNk
mcayH4Cd8snEEyriD79ImdZdb3PLk114NB6kH3fQjapwTfTASHZZjNRfjMKpxVT/zs/QOcLpHNz7
VFIczjG8f/aUbhxz2vm4uC97b3vFsipkjm1fqSIoHNa1HErnJPFgF4Uyw9DPGDIGSuGHyxHnY7mq
ezgqUyWuq5/Mb08DlwW0b20KB4hkqtOOtoC0RNOMKu+5TZb6oogZBorKb6z/Qa9w4W25grQ4v/lm
OdJWBBOTvJGFz35EqIMjTXGMJT3RTra4NvYX9jP9Di3XksaKslW7wHXCY0URZRX+dcKhAByoQFuE
rALOwWsEmg12Lk9pIziOOv8TYHoT4k31gLk+ZuR+e/qC6fnFDhyy353j8E/H86kNiO+EUSpQJMZi
ToIlNJlBOPS8KQBskmdh2DVvWEhgEv0VHtvE+M4K1ypGlfuXjEDDna8t4iP30JmnTEIVn0je6AkV
b2sGiEg2AE+FnwYkoNOAeYZdrlXnvUBQgrh7bm4keGA/WXxf0hLMAbP/JbskYzrNBbbMM9XHKLOf
1+K6OG6Ok8/2JeQ2uOKKLmOUbD9i7Atp9NLZb1IEVLuP22U+NU5Yc3qNk8b4U5Y3O7lqFxlNGIwc
fpAwPAS4LvYqG49HmdpCGg51jwMTCubjpxUiPciVqA94NulP5cNWOWEGSKJohtTK058TaAUt8DEa
X1woscWg/KC/RHkHuvrvgTW2clXPD9RnDP74yJvHAg04oVeg4Jx9aMHHnDAOO4hoQSxrHAI6GM5j
XDVJeLE/ckYJJIQxGpBBHEClLf4YDKPqe09SH+yNDu86CHhrgi8LXxVw1k7nsitvBtglb5+BUrkV
FZIFD5noyJ9PJMHsRn+f2W+RYpIswey4qS1Q9f4AIWuiTxDgqE53fU0VxxprJ2WHA288uH7MUbou
r1ixduypIrQ8ElaotCmgaL666feI1pPE7dHnt/w9YkDbOmyF6efXOFOIYEQrrdiGxZkzrY6OG4mJ
pctt3PnUheRw74TwwIc84UNThdHLwChIw2KfhsZZjY6Lo/9df2P8woLmJELVNM/03zFfa3b+wisC
Duaim+BKFCRTaZbGFOv0BM075uW5g4V7igheQO6APgRZBtw6PDg2L34yLcb46JLLsDj+IK86Qdp+
LN6LdEEDTeyqDa3GpVdj9NR7oMOREQrbHuaegbSiRgJellbfM62iYCiBaGGk65mWk61BpQZpRF02
WBiApStQdoVst6OLE648HaghlcZnzEPgEgDDXgGXwhc4k13xvAICMAmbWzcuckA2+KRJwEITHJLH
+KkHhPqKnQ2Ja/JY3LEgRiFKbBz9nRRo9ezp3SIGrbCGDcanAVR0edz8GZsOIp9XnzK/aLjZTNyC
ey4KsmBmvKsdCzsPSve1fU6przzVHyw6F/KqyyzH/UyUgLkRJI/7FU9U6Cq7xrD5CFz2aDpaocVi
pze1Y46134/HtBYB4E4NOgoL/pi+HLhsKVw4mAZg+cORNXmf6e75npQZUyXTz3+76EWrw8mqjoy9
UbrSargST3ZUTVoOtHaBYpmETAdEIPNIFsMa+nC74PQ7r93WfjGpUGa0RJh1spo6ojpF1Bb+7hLs
HcEwU0LZ/+6Hs87V7burjXWXtcHvYkOKYcIKyDpQDsN1BQ2er0gWNCmErDUCWsCyl8MAcksiolNc
e/v35b0Za0P/62e3UNmDC03eczof+Mv2C6ao/UR8F5SzalOzKn6y5W2pGVzjyi9PfvRdaItP2JOz
O4Im4GrzR8TJT2gziJA0gf0OGAvRajUMtUN/4Lo/cgKI6y9ZQoWdfIL7tl/lYwR4FFCu6Wozk8wk
Sn+8jPQFrSNOyihpha8eUw8mU5NHTBM9XOG4P02c1+rt51iyCKtbLLfqQPK6Bfg7rW/jSHvN04m0
mOG4Al3Tq92U1f6xGFHU444j6haAc82KiFGITaWxVUJEnDbg2OT3ipsmagAwU+BhGP9noNKJghlr
F3y8do2p9I7ygFsHiI3B1Vbb93QofAdjGCwH+sR0cT/3QxuKE2Yl3BeJV9m36F9YMZA9SWmbA3N6
H2+JEXx1BBVgBG9OSvYDbhws4hH8JtJCOvfoNyuZNLHeo1sU0MpK94fnHCSl8liEaZyGHBbBawwq
dumIvcb0ZoMeNh1xucmYp22ou41Rc8XaHxWNfCJ1YQNGAhzsbISm6I/7ispE+Hlk++fuTjLCd54D
CW1JhaThE27faiGaHExdDxk5ejUihW7HAxyTgEGAg3v3ai70emc43Gr++wKP8AJ4Aq/ShwziUrNR
+QE9YypyuDvTTyi8XARzbJozixsff2j4uDFXynBE769PTLzGBhO2T4vhPYlqTdw0Nr0/3d+dzSu/
HAK4GEb9MvBuJ8opj95zHd/7mTU69WOQc6c5Z/Eg+jovgPbPlNcOZB8bCfuzeByGe0js0dsp5hCE
3oRHaeRQDbEUhbEDDTNzLFQp/j2AN7YvYkbpRXi8llvIWuPE7eDPASsCKmxqZufl1gRjJVim9GXk
N6PhPj2YNrlhGCQRffgNCIoRMTLfoPRfgRZ8xzT0hyR4To/+J9Ld7rcIvx7e1XcBeZgTBjtjuFHs
+cJ5bYv9IyxFlNhwxZI+om9KJyS54wL2unKbrhi5PbdypHj3AD5OMLQ1qpZmJMKnzatFiE0xY7x/
rcInLR1XHHnRqq/77/Vrq0ftb+N83MajtuQZWLujf7ON023GW3/+HR0idLw97srCAzLHEc6YKd5M
o/pzLRfSoP0Fsxq1m8/XfVDkzd6zZnXcmiJJkJvaA9eol8O9vC3W/c0tt02seeJz7NVrmyxIa7pD
7XIxpxOGOwaDTF+b0fgre3gh+hVq+0R1lfiz6Ml6ksN7/CLiofPkWTZ+n6AQHOfKydjpIjLsdi4L
QuTKzQed3o8SDL0EqxfY1mOVDUOchOJXHvQ5DMgxKn+AsgiXZmyLaMpHHhEUIJTvA+6pEHkCEk4W
xWXwZzGHN4E15N/vujr6R4CLHvHcCLyaEqH+YivpmgPY465+/RynVHOS2zL/pa0hrqS2ixee1eSC
gLK5GWF5W0KOal82xwLTPv9vpt8/Nh2/UDBIxHOC0bU/nDFTBRPNt33qJdPnL7c1Z6FGlAkv/HJ4
SXh9/5clr1+R4AEYk811n1wD//lbxAy6NeVflKscfV5O3eIY2D5C4xh9FN/0DcYSW/MzVzQQO7SG
NgUN4RDkktT+cQEf60wVxVYX7v17TmABIDMYWRATU+z7M5hS27lvPt2+ILyERTjSzoNFRoLCj7Fi
QvxNAPxGXKqfaxqqwlZwuNe3zbxcJDRYaGHG96AIW9Ze72FYEKo+siSHoDHsPawDHi8lFm9QCHVY
8MzqMHlmDpPhvy3Iyfi6Z5z4uCZCnzuDFkLFPzL+pvUZip85OMbdsqC2ybegPUoFQ4jQPRs0gtPt
hWCJ21uwgMeaKOFaWs2ZOr3rnozrJA9XkLD5Qdqa4Br8C2VBMqMx/4w7ogL2HFOZRDMRMF4CoKBf
gauV4jRdB6gW6FogFELQAmOgZIP7y42KtTRdOEBGBplYkOojCg2FUlm2id/+VDiCwil8TBrY9nNK
SEYAF+4yWlxSSmGUgx+cQCR8aFDLBp6tMKH9nxEN7g3eQOFcBsYalKAWSAxWH3gOM8EEkvmCrhwd
B0rEv5fXQmifOKl5Iik1AyfEXlV4iFbc8PRM2BmzwfMT9SeoQSlszvA4fu6a/2UElvAfMF1lxuh8
zBOhJIBM3hzUJZoKNAigWeIjIBgfOtQm2oVHRCvClFqHVELwE9UH3SJue0AyqM/16fMKXi77+SOi
2KqwC8cSlAFjs1Z5ZPr8DXfkw2ncLcFLXrN83Y1BcoABYKm0oyb+CFo1kcKnOlADhjWKcP6z1jy7
6sAR0/mYm0HJ4jTwXgfsaHhsRXiLAY6wJ9j1k5Qjnxr+R4sU1/rNfvKacVvJaV/EZPL5dDXBd26F
NLrlGjmtd1ywQmedn8+hJ2qugPHHXG3lh54TiwJ9lofMGboQnJ46gyTD1/KxKpfPn1Ryvru7/E8w
OthA1kSFMNUz23jShVYxxIohvJUVj6VbwtD7ck1SLdq4gr4Pyr79ycgb/LHQ4DONQgINlkAumMZ0
ivyqbK0wwedAHStBPx4ui121IzhmTPw4UT6EdlZfnN6I2SQA5UB6BqleEGNKk31EMmwkOP30jYrT
D3/vjx2eoRQ+DH/ECtOnEJLyfnJbZ14RWM/R8of8Ux0d0pg90g/ZRoYNFZnGAtHSqHXqvahY4O4i
p2J6ImTzfEPlK6xev48hc9t2xIWED/7JmL9/HowV9Yl0Jt8Cvym6VMr6hGDt5/yNZwwsIlI9GetR
08asabpcmnz4HhQhnEX3E2pvWAxsAQqWUhatUInyZstIecAiE37vZTAA5R8hwICH36IG0hyUPRwS
zIdfV+XCWYC6AMoNel5A2uYgyCBQanCTYv0zM2ClonMWfsg16ATwJiM0hyhkSrA26ha6ZZNwBsmE
K6z9Osyt+KcPrZPhiWPcshmnf9uIEwEHfRjzvF5u/mA1TAf3YsaCzeUZWwNMOS248nRGcJwGXt56
dUwqTbqUEzcPVWyvCY0ayQFlbVzBggM+6IMnlnEGMs8jBsDJ6bV9uc8JXkSROJMAR8B5qEk/3hd7
Gv8DAEjw7HMhLJNiNjExZrEuYC16HXl5i5qPDzMmfJD8BZMmuC2sS+ZbkSwc9Sq4bfjlID7AG0/1
S19afoYOk5Pk9PiT1nhjzMEWQD/BPKc33+HQeJ1ooEpdKJu44JqzHOGGd+0hroPc2YQ4O1pszTgX
Eg/lM8oROq092A+DPCDSxSANYVhI2CyeODeVs9zbRwhxH7uG8UNuVuqnNPWslYdb8+aCNG7VsPfu
nV3DNWgmRGQ+3QH5BV6L2izol7VvMp9iJk/yIDF7qNJQT4+xI4COm26YWM3a30c4WH7boIu1qFlY
7QESCjoF1NHLd2zM650qLE6BY+EjEYKoxPUfsra37Dxrp1xUc+lUDuGJc39C842ewKHvP5UdnjQb
SRWTPOU2J19HtrxMmz4fYkaKFZsAhZFrQe0rxsyyktah7qUcgV0I0vV++Hm6AJAZ2OVcgCUtJemC
N1CeBMKVxZ8T0czMJrmOH8S7PmN1gWswlTp/nyqRFY9T6mzrHb/Lol7XGuZOQVILgL3ewdhBMY2+
thcYtwwdP1KGHh9kRXmE/A+IOZOuWPOo71BlqoA+heMx1zdiGHibtuhq/8m1uavZbuABX0gJE2Aa
ggMhbIjzgYeL8qjFoP86tFz9pD7txhzlKyxSfeZBTPGLM8KxI/cdlxV5O+NkXa77P2wV6NFOEHaU
CSLMQYD24bt9eqRhrrTIDDpcqk7fnusBh2GYXOA0SecwQG88fgvUEDf7x4OI5lHG6gdUAJQE3RNe
SXSKwBx7PEPUpVgFbETwCm6bB6cRy1pcq3AMQYImhjPcl1s+29eD1Tbu42yf1x4v95rdWOozNppx
AB0YfjYm/KNE0CYS3AE+KKzm2X2ecVjwOTBlR3jT1fPSmJSP9Us+gXncHnNEbcWDEEn/jX4C+F2b
ki/wwYzg81vTKQz0GecbyQ8KzinC+MJBC3ynFp09uhFKJN17L6pNeSIbBnvBBzxg9+0SgUUGIZaR
aqCfXy+bC2amLjhbLsDiT8fwezdfK6sh9B/WGbVPLwAfmvVIcxH3M+Giul1LYbFBhxVJRUhLMSYV
h6d8/YMijvwuSGCVAP7EHEbRIKIpikk6nw0i+qZzs/pMv/kEbWspueqNeQU0H5v5/LMHNA8+9J4Y
83c2DSRPj85Tr6ec3DxxDe1TyLeFLTEmUNi3oIvnQCn+MpjqHMErxjecnhDiNdnj0G5P6PtVLRjk
O/iKx5NZhcrmvfnQhdNxOFKUHG6umLtZzFxLyhn7Pn9H6HBSG1ndY9OuBtDz2CiMHo5L3dP3aKhA
VJw7l6aLMxYxjxCFx+lPAnR/mw8mjwl+S3V4PKfQ6oTFcmwc0j244/Tm5nzUAJA0XYDDCXkW8K3h
kZAjvMOF/zeO5CFxWverhY13598Ops8IkYhRBWgXDQ7V+tHCWfsbS6QdVx6uJ+7jkPySBZViQWrs
Gi6ECP2Ge2e5u+AhDLuU1cDPZikCRgAU6G/MNimiYkHQ9x4rc80Xps4g2zkpzp6gPYaTZY7MWp4S
ksrh1R3uGIP8JlHycLKj/aYMPN0pHCnavjbbqkRAB2no7apvh7jM99Hn8AUkfZzTm5/V+5SEx4br
wpWTfXHc6BmR3LPkODW+K4tOX13QbNysIFciKO6ZYWd7eMhQ7TqX3+bU4ghku91nr4scDOO2dTif
vJZISt+Ys8c2yixvHZqECcHE8lbZZ5A5x9DmDXUEN/K9gh3+DyacCu7NSueww+1cOsPeBoNDOcH9
Pbst8ElYQbOq1sWsxLY1BMRsOa+IN5s90TgsNSjhFJEUB9N+qi2OBpSB0fAkUwBMngEDaohjgy0u
BdeWrM6xAjKIMOWPDlBsC07mraDtMtuK08Svr7c1BP6NMX1v31vzYiALmR0D/ZDO0wP90HIIoRHS
9lRjK+wkOIyH+vCG5jutcBy5B32HUH5RGOH9Hpi38KNHWTLXTRIdNwVHXJUB9A3y7XPgZDe3Tlev
t0seawrwibewP3hxQ+2+QTNuYAAo4zySzlUszR7hfauQLAjSWXiMqtmf3yJsvuNevyTSrqCWvGnx
U9ol335UMFJLKK+ShnjPGAV7pxwGj0Ap9keQOQLBqn0lmwyyZyWC/e59OT5WvbWBfsFkTBryjYdH
7qMqJx3WNd/b8QMoXyRklUskDMnLh0LGQdty8CEav7sDzUd4bxSR/prr1eb9nW4BjHtpISUbQrG6
zH/VF40ABwkOy/hNzdnJEHut7UDaSxKyu5kGuoXwBi9e9TmBGYy6/Vldpdu0+7oE2BHkyST9rYho
MzB65fjX6jPs8lDlFpy/btkSXsBkSKZhswfn4Rb2CicRgxAkyYMpBCzoeuqIc6+dGjOAAz1KvTu9
pUWRhRU+p74wc3QpLgFZOzietCZkfuKjSMUE9Mtxz7cK35rihGKbmhHaLjckaDB6dbolyjVsCSF1
hCVgNWmX80HwZSvDGuFWWf3H0ZktKapsYfiJjEBAhluZBxHn4cZQS2VwQBERn76/7Dine+/dXaUW
JJlr/esf7pWLA5UQusZNoq9KMTq5t/NXqO289z6bvHooCJsf5oHDmw9vDlKQiL+mYgQ0XuANpU9z
HI63lHtf+sCHSy8N8c9sOS0o06hsEAPUIZUsu7Niv+AcAjvbO29Ow5uvjDZGKy1jPgbe1WN6Z6N0
lbQ5+AlwrSPjPC3mRT6tAK+N/JfaGdpLW1JLcvlhcbbJ8/QKBP8ZOoRo129+To/F7otU5eawKGHW
fHTfaO01E85rD7NF1Ovwi0SLIp2FnuJ5KHcpeAdwSoMpRUSBaIQa3tqYkEGfps3EiGgFcIEEFLwx
swAd5tm6XNbgAWyte6goCDJa1J0MBDcIFjDW7yQP8b98Zr7xs0Dsm6Xuo52Qg51/CcuHA0vlokdV
GVff6PXCxdy5EnZEaD0HNIXq9rrzxba9h67/WQNRMxiGdQa9jMreOFAuUX23q4Yeh91iRqZg9Dzv
FuA45Z4wtxWqVcjt48bH5FqwmpkivI4XfFPAzT4rzIU6YSfAUJ1gRXz8Fq+D4t9T9iMgC3OOwxqO
Jsh/QTFu0FHoIGWIl9fPGFv2/yCtjSBkdgP4gCAFeyzbvGy6oZsaAAcwA+zI62IeGt0ORSzk+/fJ
Y0xDhf0WyYRpIaxoEWUom2wLhpHvKzBf+gDa/uM1JsSKN2+wHQzNQLQw2AFgXCTPRNjK1yMcCWtq
Gg1WflVdPUzYAXN66RPglTOORp9OV/VYfpSP1GC7ck0zTXCRjBgAZrUlv9N3P2rhb1YeHSRIA2sQ
c6B35/H5X7Cv/kMgd54zGAMVdgXONY8qHSteoqy+cYUAsH16D7yaYQtewg4LCtymVGavPjo7SCdw
HBVCcFSb5BIfx1cEoSqwfX5go6Fwbj9/VGgw5eCcoGx84BaANSua0gODOWaqtxXPvvFO4c3w1WiV
qMJ6MZMJYAhMc7FueBC3kqhnMoL4fpo7hDP/efL4U3eMYFbCdPGPtowx9W6Ha4MrV3Y3J34UboMG
7e/nKI7BUEFo6P339qbYxvrYT3B76A/xDfJ5P6/9L4u44nWBAiH8bYwtT6hwC+hc6BaXaZ/I6Tt5
m1a7feAq9PfhIKI/naIx3/9WChtzTLfQg4UUEIRWrjgZNKaWI6xtU7Q8WJH22DiYGNHSgJ7tLLax
6ssDLCZkcI1Wj77N7CTl0P8rFlCCeLXLiuSVhXx8hWA0bzza4Z//XK5TOcZNjPV9SV6uugI53zym
8oLCyP4TfbXuQRGg93j6XF4KWkdLMbsNa0H5rTjyGwScnPPPVXko9/lyMGfCSgnBNoLg0G/Pj8mT
Z7KzSDnvHx87oCGfCGY2ZhxW6hsxUVZ1syQago2QlKwU6CUXVEQ5uG1DaskYecStxSmd7G6hjG6d
2+iujNsTOD2aNMCJzXV235AHhWmJyDBpJsVMQdKTVivFbxLijYHEH2GZ1N71oI94p+sxx+Nq2i6r
mJEINqBQJjvrV7oftH+8Vc95IbHYLJvDbQPlhGdCn4M1s3QvB9YF0oY6KvfthCV00RiH+ADTshTl
Ye/HKJsL0NrylAa7XBLnxz932/6609yKzWbaTK/GMP9aGgmDMy1mu9yxqfv1Qt0czOQbPkFi4qvd
7a8bE0NNtzuVuEPCexlXMB46i2MoVqF8F/bd/sS7rYGUeDg4SMvrejep94LrjE5FIgP7Oqt7cAFR
K2ghdcgtrPRhAURzhLB4nX1RQA61nie5OwjlNhwceFiwJEmu9xm1Pz8Iv1BHY+JPA4eCIs5u2/Jr
dwO3Z/jQaDNcFPl54PeWzs/EyeirDUPhpfuc6T1HPT4QdMmcCjb+95oB6vGC7b4ZQCRFn47KjHEW
buNuf/UprdemTkrTEmPsm32b9p+kjA6bpbFsIM5/hgoz2hpY16/S5kvd1rj3isyB8WfFSWluv0Ba
i4tqV8t3dHeZQn3f0XOR/x967AYcJ/S5dr91q12AHFNeoKts2OVPA0yVdpyrPAZNGTT7Hnopwy9x
rYOwOViCMax+GvYhXMDnRFM3dc6uLwi/1w/TvQaVRzOlta8aD7iJ89AYLcsnrRUkCOhokNXYfrXD
dQHYcvkFOYlFzW/MYUDqbb6n+CnitRYKzUXaYwgjL8s9cD8cR/4KkvB1UyHtovF60tZZ37mJH45Q
FVpWC9ThjfNJgfPO6UYa1+Exusp0SS654CMWVH6LOrpPNcwZrRv2cw+xfJ0j8MBB4svOb9+1Zf12
Idv259vbSUdHU47oLn7gJvr2J64I41bQbXWl+gisMYgbjPExA75Cgo1QLsyIhN5SeDFBp2N8pNIj
GkDILja7zQCo67HUcdqDnz4vjiYJaZDCmY+sB3rIFUOyL2YcQBE0+PReGQTTDVsG1APFpbQmsw0u
7jOqgmtQhr/MwzUUItHsNv24z1UR9O3BAWrpnkRhgmrR1M+vI7BxrMDudnXCRpCF6VBkPbSIwuvJ
0C2liKhqr1KBlaaX2u0eS1Q6sJqXsiH4PYxov4IaSVNY/rc/6aZkIkAkgb4F73bTee0Zdixb3Jmh
A5pg2XChLNrFBL3FB4JjCE8Qlx1+e1i0qL8TSvj2Os8hH0BWER5ZpEAMHym5mqeed1ddfVsk10N3
lPnrVW/y0od6aWlk5cFUornzOVqaSBmzdXBiwi2+x1Bo4cNE8IBCpj6fIzux3w2cTx8/NnyOeApR
tzrlLxisGxhQkNkYS6DRVfB3x0A90hBjYGNgfWS4t5B3BFxvN3HtsDNguPXYvo7NuYSeNKcPRpLq
/fpJkSJsvHhi2/0/aLpmyTORQ6BUlWMQIzZxUzEUGpcCGP+Q8S2AC8Xt0vdf8UcKNJdWzBWgd19p
zWN95zI8o/Rk6sSm9UbTYvUPxboHk15hnxBSE+2Mv8J1/TAt5obG5k37R7EcvVV42Qtp//6t5DNS
gPJnMeQaYMb637NcAazqLPrP0ulB54JmctIa/9W38NGbGYbN5rurXVpnLsbNWNMRmxg2Cd0klCdM
X8bZVnPAySAFQ+qhqKOZ2Vxa/zmVdVwuthSTjN16rpkCiegbuG33E3Bq5vVj5sqS0wPif8DLx6/n
pPhamEdcGxhQbPU7zP8lly1FdRSwXaFehxcgscMSXo4UgQh3KNZa+EAJNir+AKxfx5I5uWwpzKvi
Yi47MtkIf7vfiFbp92cSI254dNZUhKCkl5Uo0RWRJtxQLs3VEajF9ziY02NVEwzyspE2ukw5d6By
IwToHHPOz1Bw3OJXnLYhxErrLRJlaBsY99Ng/S4h7o5kROQcVEcyP7EfGbYRPUXm75zdGU0PnWJ/
dO/cz1ucLEAGYEfdDo8CMUnLFjgLJPIWvhJQEyY5o4FigcTcoapdbRRrsFB5Jz6/hsIDE5yPcwco
YArHyNCB0IG/2Pw9gWUpBXVYnCS0/iNjQfHGJwYl1u2yE5XEAS/aHBbn5QyRPPsEN6QTYLFHjmtp
y8sx8iNX7YuX1eUbA01djCGwXB2x0dy3mV/tlX1/1leFfIxNmbHQsoXkgNOBsD5qQqrbCMpyd5BH
HPI9nvg3TdukIGX9EjKxom5AYompHXPCiphzXUwUYQFnzz0PlzwIsVX5MJYeagfYSGwTuDnhZgbm
yX/mHfOI7/CxkVZGkrva9BXiaw5LtEyuJ6YCP3F/HPNDpbSEMAIr4O5Sa8v6hATbRxFK8BZyD6AO
14IX3vsIZlfflCKN14DTTDWosJ7S+wojXj7M8MeGEpQkkg7fEwphPYYP476OfaHdgsSbxcqGdBgK
jBTTIAx/oX+zvKB4ltZAJGxxV0kp++8jfmscdWXgue0XdcByZZOlXQSuhOs/MlQXNOnqvmsHFr7e
rl4U4C1RfpgYgQKSWDzGz3JUIVVzJZc0TzwHHX0kbBbwrBAEbYtpUnS4BoCYifLHSBJ3YPhA6dWR
eNis9xku0X3Yb1FirID61s1kAD/CBvAxYAugRrQuEWOZ9B38sAVQh7/VHaon1p6c2/PuEUmio0N8
Q1+QYI2AAeEUKZLomUjBDu5GADM2zrb0d1dsANfyKDO9hh0Z/zYMBN4WOmUbjLQPfjeAggdH+JIo
mn8lMFAOkXqoVIFwJZjCJN3W7IVm5oBVcY0lp1s87na9f5z5qbKUcoLDCaYHfJwVUMPXFLsaontO
HS70CUIilr1IqDF9DeoTR50NKsfF1+ixHCxw3kGGfxzobBP2Lx7aDYqnGgrjFiYPHIbe8QNTIWK0
S4Igoaas292QP+L0ZetE2tI+Lc5ouJMQShMFNSw70cXRvluJPan+UaTgKTbu1z5zGY3TcOdywnav
KUr+e7Cjx2dkfdtXbnHomG3MzDXLjxYb3JgxMB5Hn7UxERO7Fv9gbj9ujnT8HT2coFvAX8h/DpcQ
HB9+vWHMaf0EAox4Z4MHNDRK+qg5zHysXJmXY78n6H+vFS6nA8x3Kx8/b1XxwQuUxmcHkkMJ6SFW
n1ggYbmAkqElZLJZgCrg3Qgk9MmP8mBLX8dnYp6pdjH+pqXEjyas4T+Qt7UQlbvEYGfgdTtbMRya
uxnOp7XxH1xpHTosCly+iL4QYXzHpEtxXjBRGOV6HJ5mOIBgSe0vYwxt9bbq+rHmkMeLGORhLMJw
VdIsA0n4r0ddD90y7T2bGi9lQm1ya9mp2RgG6J3A2zEYlklz+LhvevHrL2ybqO5NsqhI0E3v2Fx+
QrlEE69SQ37G8C+hTtfsiIA30AHiW3D6DqdDNxi/5i8EdovviuZCnvV+QTO/P93BcrC9o6R/RMW+
93UePYwA7fpI7zkBdyqgBV5L/2IN5mKUitoxZVMiw1lBS8I9CFkkEM3AzaKeV6rHSjwgtgwVHrJG
cI2yBJdX92vRvXysKvlNc2GqFTSQ2+PX1txArICSlhaUaLG5HQDeQ20a7eZfq7V7Z8lt0879Opt2
hpGJ+8QbwX57sPWeMS4AYC7W22HYFHCSkTJMDBxKRHh4cGvKMKMbbelepgi1HorFj3i/OzqQzfgB
QiD7fVThGxW9NXU5iTMO6KKa7lJUk75KCeWp4GfMs6bK5JfNtRSrFi5bjzVEDsYJ3xUlfuAAOrxs
JfoXlajCv91Y3uzgzDod6LXH2cqqBErApuGJEg6TGTEJ6Jjojl9LdaYhDJ6ZsAyQf+WjD2Ry1asA
4mERncs1gziu7K0S3vUDvqTHTIOgyy7q4jdspss+W3Zpg2zqM+R3df1BooL76Ryi36gXNb5kZxDy
EIvDtAEwWaHkq0EzDfuzc6oEEW3wdrAgMo59rIUXb+zwoIvVWPEvXsunEKeXYFBLuDUHjsu+22dE
EXdYmHMccL1ibX4JrldfP+lYEmjAQYKkcFvxvLQQ7NL3WWJomTkd3FWAWqYusOBX5qn8w5JftlWI
LxgUvyfZFgS5b90OTEANOHGUjCj54Ihfax9lWHnm9L3G8oh+A5znswBtDDnXkZeXkFUx3wN02ENA
BsOB5rf6QcuxmNqwC5eUHLTlWPDNOfkYcNwfMUsk6SJpSsNxX5R9ZEhQawTcyLG2Vd0dhnMBz1lP
ZKAEoMxPDHepRjH4cfPgmjBPbWnnuqjf8wAMkZ5s8F75zeBxi+aOcSAn0h2GMDr8SyJOydzJDMJK
w6+FEdRlXhpebXjZzZMhi+ODjEmYMd8x1ep5iuQN6qGW3k7m/gvyBYNXBalNjH70ZRL98X8Cjdfh
LtPYcMrDE8KxwtIBSAdDSR7mQTdmoPhY1+kv3I0J1dwT732W4gopPFTMl93f4qdwNZP64qk4XISS
+xNSnA9Chfm3H8oQT+IbFNCjVo2ebplel8Aq4hmh48GbCZwecey8RcgX69tL2hx5Of3pmpPduP26
GsMTgPEu/YGpa5A0bJVaHLrC7KoPJbCMifkdan9lz+MrjZi96RbznFBzwhjj2Di0GNojM4ETKfu3
dVaOWpjh4gB1xFZ2rt829BbQgheraVmc5TnkgisroeLuxVqefLH4wrNRmd2x5VK9eqOrI6klBX50
r8LSXFaQFF6K733qKO889eP3D8Z9eqfe691xRScr9k5+ren0jLn+TgziJynnO/hI1u977GeuVBye
FyIBsFGYdwhz3UeBfDU1bzjM4QnEHHFRZa66ocJ6wxJx2UIGnx0wJbpyr4dijlwMcuzv+9c7uWIA
wE2lkqIQuli3dbWqIE0B85hupo9k0I6a5IONAl7CzqZ0w++fms0ug6Gry45ihE9MjorcyytPTBQh
1GP4HSqYutBTqJYiHp9YUbzu5dcUK7DUpEmhDzXc+pUUAXs9sExETHyoPOD3Fro13Cxp3lE00geQ
wtfyFtYXHAHaq+ZLimNCJOcWN4Fex73OlzDs0hlQr2XNV+CcH42Ppd8i42nLb0t+OfljyIrRJ9ez
ueh/yWUId0xi6rCPF603GJVIPfKAF+za2ZuivR8O/r8+bCvQLVaMhu0Eykfo50cFulOkJL0tmoDT
i/6kG2a6/TxqL/96vsFpOF4f0bsb6/eE/J3M6gkfYBdCBV8H7E4prFsmTF4IkutmnfcFfKuoboMs
DppiN/yFr/Nj3g/N0/vnXDC3DEHDhyihl5wblJn/t1hjLIz85XCAKSQyySWTaazK+LPW/cBHGuAD
TGUJXYzNa9hQWZU+4+leZ10YTHk7UBQTFbPH6fNlItlY77tjVpiotGmP6hHiZjqY4BibvrshdnpV
6Rf7qhtXd8+cvBGSdWONNAFz9D0XNOG/QBvXGT+HU3VOV4dYKMrAChnR80nO6ItPfzQn+lmmLweF
2j7qwJzc8UVEuUywLEAaaEnn8CLUd1e3yRwdQsDgz4DJ2hv1tvnNuvtZot+ci2wPOsbHXt5FPWgN
sA8IDcWRm1ofBwpEXxxL/+tRCjSGFQKSntCKEGjOhMSk7b/iegHzGXcMfCvBe5A9y7EEdsc+jRYM
IQFSNzk2bxt8v+GAyoVPF1YyV85jHeUIywI+KsMpFqvJsnBxHFI/DIYsMhs8uooMHAh9sjUgCA75
5M3/1mM2Y4AckBvOJL7yni8hpeLcQ0SvDCweqdMMdzx6a4b3txVEsVASghlQHBBxho4gONIEGbHg
ZE44xshkpqmHyhYoiqhVGX0xwPv07DuFOAqU2DS8G5qwOja71ICK/5/CjHsfJTUmTm/q82ux7CNU
ot78Tc0igQ1Cb4Uh70wAx9g6gPyg/8Wep/EHKKPwuqNt1Kbdw9YUnwKVQE/ADWYgnxNzEhl8/+lJ
CVCQwdQGlihgrSMvf2vEy9hC/Y/CJm+HMZMMsz+q9rQMkGqxrRsEmlc7jAClqZQ89CHmJ1xYoBmR
GbsmwOQbfjdQRImz78gBGBmSp25xJPwA2eOXvuUKXRfGJ/1sGT2wRR8eLqkSU3K4wsEf45XdOAuZ
axYxA1sIOFxhBi8d5YEyvp/wCoak9cEZ4KyaEV5mBfbY0+d11FQh/QFNKHRTRjTwOalrMf6EQKqR
ostgT8b/CMB3jZ3GwHuFcLM6lElwmCDhgn0jGt6QGkdNfx+Z8+skm6CyYOAm/DnoRAgXnhqLwUzj
GDvffpZUUbs7WJLXSyoyTzKR8dCraZPevK2xsIBECc03eQt0pwgZIZM0ByGLAXpAFZWh1kCYUkI8
hgxBW1pHTIUcNaQfBM4/fTe9iAEyvT4kTrADMCljSwWHDPNuY1bGxITcGQ/2z39W3sOHYEZnJG1Z
BiSSYmPR2zCY4zL+Ugogfij6XB09B/Uk7UHWwmXBDXSMgwO4F1wpwAB6Sf2vQIXOZ6kc7joDC6a+
rKJbZZMHSPmDPxzGZozkyGQA1UXsBen5bcvbxyqH4UVNhIBHWmWj37qdaFNanMv45XXxbazDZXy8
vCrEBoJQc2CXoCbjZzKYM1R+TbDo5NH6HPspfR/lWbUgygYhUjkGgCAUI/p4+ubm4m50ZBa35jEK
fmMR6324xurU9FsVoqGCxlyEjOwOlRgfELZ9dVof06CRTIT6zeYRxwOl82HmxIDhJO7GV5H8/nGY
eOdotIYtYzy+qV69XOhRqw6VoD/4ewgZo5K+PFLuT/wCPpaYoDHDJg7lOsKjOOICY626JB4Ym0wQ
3GeEO/BLS+tVG2UVar0O2RMNNBPGfvAUs0Lgt1rxYdbqc3Oe24C9lOlwq8uDaesptuHSBIS/WjMZ
YmkSpgS8pDvNAd9naLQIXPlyBuP8zk8MJsVErT7wkYGGQKUW94mOhrxyPlSiKHkRXsA4KqcvXNHZ
UeLOAzWvCx8+d4/3b1jDz8NjBQwlkDRfZXDvaGdk0Yyus4X0EoP9KzmF9c4CF7q4XCspeZNa93/5
CUjMfYzzMRfs085p+KbEN/rlARyLQBqo+zCZgIEAvM1mVLO4RtjOkuSkxTQmYl4rMslNIYOCP/L0
FFyt6d4vf3AKYV7zMz7eEewJAHk+R3sgopwncvDHrlW08xbb1ZYPrHpw86hxDX2Drp9mf/fwNb+4
TxHTAQw0xVxjUEj8HmyVHszjr2fiVYXt5nVkFHNeEORbIRWOKyqwhB7FygWnFJNZPpW2sMpd8O27
ymOJIs2vM7eAswHrkUiMD/QCu5n103ZlADRRDHKz6RpYyn1AQHElkg+iiPcC4HfUN5ZcQE47Jq6M
dnhme68xJw1f+rr4WReCneqlU5FqyU9Y2u1810TEWQLCvhb1mLWi+Zy8bxqn/e1tXWbsENy6AoLg
Aoo9ZITc66bmH8hrtejDV/ujaV/3AAZvERssDikG3D3emn5L3QKCV2sBiYxfI6bpvB/k3jd0zPfp
60hj9Sh6xB2haS7VCv3wN6yWTd/uCkjCAbksLK5y/PVei2oqzfWUSwcshthrefvaDCBRJl63cCo5
V5ilgIZ9rj67RI0HyBq+Cu9m+E+XsiljMGdr6w48/+pVApsacoJDg34HlEts7EE1uXrkL16QnxIv
A7g7BmIiY4pRArzWuPBgUkIWwKA66c+Ih6LpSsBuG2QkswqD0uEnzUSKOhgaY2XccmufASuUE3xf
wcgBwXnKKhoMWrEB6Sw5R+H8v9BT+CMe+GOMONHtwzSga599RmxQrhJg3K+NQMJu96jDcOW/HRjA
MkQ4SkfUhn0bRhBMD8iKN3op3N1ek8HNamnL2a2BDWg8L4EMoYZKIO328nk3ebk6sgtzA58OGzYV
w2EPfofZg6gIfwa+ZeO1zmVZTUilQLM2l71LJ1jtyJf5ifaCGhRemLuFbCnI4ShSn3YDoolWMgCb
4R3BcVnemLCK41Wagkb/8I/mvOB73J/beNeZEpWJ6uR+PaFPDNCyOvLX/9qYfQiZpuxRZAbdfwEs
5yjXsPVhZxoc00eYgbRFM8aHB8GynhErxPnX3zDzWWQ4lJpzjQkBxFqEY71V6zV9Eg046WVCyS9j
daRO8uWOsn2Na43QsULkB8Bcl8nDoeEPyIFPEAggjd1SqdGIwNjHd4XRHZrvKnceeCUzqO8wHVdD
DmCKIES6ruowXtc2wqBxZzPqB/HG1e2dPAHq3Crd2Q8PBwSgeDYCNCfru3tH21HNkM37ElP3AfCv
DbiJ82XOgsCC1YXN1183tduPFcCpP7yIjPcU25wWq4xHQlX3Ob48HkG2o+xEpsVuYf5pB2BNEnDZ
9fjQ9I+/NTOhe1y5piuFKgOPxzQPB+7zXJ/bHiJvBa1qe2hUcuFxgGPIjJDTN0fGmOnZdwqdbUKZ
rVJ+YgI3A/rrpaqXBRTLzBBmEuo94FvmnAzLtHO5xWOAGRtnEvCJ+0iAjrGY/8NDOmGLHQTfMeui
SNvEGOUHzcO9JCKZcIS8rJBx9sb2gw97iShF4THgQ/0CfE4+L1AbXM4tTj8I8OZfuyLqzEZig288
fkrQIEQQKEUiFRoPD6UihKFn5pIPQfFK6UE94KDs5IQFu6V6HFz+wMpsxqSwvfl/BQ9o57dQiaG2
v//X0he/gloHB2fGGa+JtEc08av7cWBLjStMGlxqCuUNRXhVY7MAZ48sBTC4GfRn7gRTYtxDEH2w
bRLaumh9HSLvClYfJCLWHFv0AM8aDgicxlfEcfoXsU1yWWsPNd0kP1B04btOXWrAMVdt0CJcQO+g
So0jTxjP3GRAUUeK+gJ8IW7OIvGFs+vNFtZjfHNgN6ngoZF0B3EDo+JODGE4MrITD400NSbQk/7w
N/+Czh8y2eVMIcCHN+CUp5aWZOwYE2qWXF4QaoOlL4oCQbgi37BdYqv9rDDCG5LbxKHAGqTqy0aD
lD+i9CcslDvwoqusQ8YUExwCP0XyzenJ6yhTk1eRUPOJzDFsQHeRsjtxa4vFs5hTT5J7wOznrLFS
8iZF51UVKZp/A5PwjPI1H+PLb8Af+IEvU4sSfCZJh2cxrl8eNXCPaNCAE4XOPcnnzPeTOuAXOmO6
pVEPUTnhAAk6XMTlCGHcPnN/c2540v4XKRHLrtzj30RZiucueFxuUywUsQxapg2XYoedFnFbTlDv
L5Ai9VAujS5j4Lael6fdCvUPex+vSh0e0JXdMB25YKU0+NNT1qcQH9IYD3GX4EjEmIdYWxCzLm60
ES0DzcOBtHaomsWJElyDbBdgxGMGmB16TFpnDBCgv4p3433PjzP3jHEABE+8LqDu4VfxWJFP8JgB
PSobSrlqy2SvP3rMtEg6VKG8/oyupzxFcYgk3EddznMyz2csBw5VTjPZNaAxqtYDYNcrxz0PAhgM
Cpd+h5TdExX5c0Zxys77JQIibcnmAmMN1FUT9WdfVznCPCJMCKndbvqM5HNOFcGsg7ZORkyHEEmC
pLT5nrj73USZM3xa7rimZ6zYGPkAEUyuvWnWjOXnSjpgMIuknEUyIzaqRGaxujDhhY92+l58+pzm
TzKGRBXjwggocUFgIjYATN1vmEXGBIEMMPdzodcj89+817uk8BWGDpR6M21LP7TKN+T6hpAfzOUr
aWouxfsMGRhCEBmUTjerRiLgsUfEaOUt8B+x9uQrsgFq/mdKwBWTAuQqFoBz697mkLFtFKZsYeTu
4QzbxEg7rReKtB9EHf6yjd+4K+E2bGFxEKA3nXBwuJtjvUG/HwwA5C1tzWwGf4q7RV+Sj69hseUH
ssIPU1LwBKofjie03dRydGcpB+UQpkCyhn6XPCJ5gtRobEyoxFNMF6JqhOd/hO8Riga8e91rCKfP
hUvinWGBuRgOihyA8WuhpwTeqdhlmLax0oihfHtYC+wLp/B3Q6bANOesA6bLk2dgnr6L2f7jiTAV
sHQMWPwXLyQn7FyAwiusX4e4EoCtdLayvPzhMYZTTOOz6isU57XP6S9cMmh9Z8oMpyO43m7PFwfu
mImg5hUpkUeTFo4GfCL7CwP9ltQ1tT2kC3jUOASxTt5zHZPzpFhrsAktvJRiDPdQ7C55G0CCifDv
KLzM+6YQteNejLjvl8KhIdF21E6AhIY8JXv8kej2IHWuDe+vwdaOHqGFPYoJM8YB7Mxca6/vPiKe
VlBH6DbcwQApdrhzah8jtPA7IpO0xTaYAvuN5gvL+QzdR4wfJ3caoB3r4B13sIa7iG4WqRmSmCQL
dljhcq2sdv5JJKFx1Jkz8Gfv04Xm8GXf4x/mCQB1E8km3MGFkhTAl5mYQXZSGB7z87ryiBxZuk4q
h92kN7vQOQIm8CTqaJSQGxGSWoxeLvYGnKtYy0378c0Hu+Sjw1E+AxHhMtC3YUsNtVDdY7yNCY5i
o6ML+z4UesbVwNBiFoqrjaCdUG8fu1E/YggVQXN+jx+WYa8ae/qa3XFH9Cg4ydVyLtHVLkeYlOSQ
nClpnbd/cW4hdU0VoBwgkoo5QYqfJx64iHCJb+N8RlwSAwwwNw4fPjMO4o0MYbG20UVqFBOR3kyN
8pm4NpDjiOlh8y3mWJ3Mx/2oRE93n+88stdwptitcIN3oOcnmD15dD22TnhPPWTlX1z6IpQDznvx
moBkYRggFNVmAAbvTowINadVBEVKc4WDToqV8ZBIi1F9eLvCguvOWoGPXqTrbBT2lx+MrQktJO+n
DsmETeEQYJn6jPDzwar3srltZvhSQRAffSvBG+OYNrGi8zmSL0PdYZbgNAErYNnj7gJ+gFHJEx4O
gquIi4K2oyVwpu0Bth+7YxNV9kRxmAlFlCCOfRfHOKnx0f4Xhkg1sZuw+iGyPiGKefEvbQrX0Gnd
LNk8V8Uid9lLHBpYPPKLkXS42KysMaZ3WJ7jQTdBKufqcGl7wXWCVpkQaLYxzOLIPue4mQtLjF6k
8dC+kexTPC6FwJ+HA6qABS5KNShxk5uEWGbWBVar+xbLaaom/OGq6ObtUjqMYf/4DmQHWQtNUoLk
EvIWphk+HFDW5zsYwM9D+L6CdJyf8CHkIjTcEFwZ9/fNIOb7pM2dfhliwgzpuuBEvmN4l/lUWr7i
J9vAwBTGQrXTIi27zpukmt3dwq1+LHNg2bDCXcXwECcQEYJXA/EW+B6cfy5fY0DtSFjB8fOM+JZH
A/Maf5d+ol1M/49ExORc/8BnwSfk5t28C+PvlUZLZww/fpe+cLulpB9T+bv3lK0Kk1n5j0naztY9
jhbbhJqOQUQ1f0x4eCqA3jV8zFgKwNcJOIXYEwDbS8dbXO3J39x+rDzoT4qlgVzKAglkIh0UZ5wr
HsPND/iRnJChnphW9wcGmFSJNDbsy+jeLhVbcRGAMwkLKxcm5Y9gPAuP8/C579uPaTsdQJESLE1I
tx3Vom++YHBatylRhTMEZV4empG5gsmLTAXhNta8YIQ2XOfDbYKQ1tg0W6S2T4z8iK9xMzufyOT/
bu+zR3iHlae7A3+wqsZcO7+hQWTgrLNRSEHfk6oh0cLhCW5rbyjWDUE2K6QKeIU8vcMWEuslUuzW
++8JIg81axBLywpXFT7t3c1cYWXXW+subne5A1GU22tGV9fDmMNncTSbXcyMQ7XNUe3mcZde4sHU
SHFjHbej3OnBkdhWuCrcwQv8sWbVDw8un3FmEFayO22+cQczdg99FpONuEdiFoje3aHqVISdMbGg
wBn9tUAahHLRLf50H96x9ZpfKL4Q4HZeh+zHoTWkm+RIyzx0MYEeg4yMkOuM4QKOjfMuhOUKGEU2
GwXoYCwcMT7HN+HXoKrNcMuI1uWCDHWocCR6M5pBS/b0CgoX/FLu3MPaQiWpWbi0Z9CQFPeW3Bxx
N5M7CtYhLT9iPIJbaR+5ZXBkhJs0Qm+oj4LvSq9fGP7g6oIfyKEiwCGDeQXSP/ZWOJlY/Ifs+uyw
v7hxxONB+4zX154Z5QXv7RxqC7YDLjQhM4IoHhA/wMNIazE7AkXb2TqHclCfejQJQImuycXzX8zd
FzvVLsYPbNce3jd6hNjSiSXqoND3TVDwFePLY7XJp3zSgduWbGUWoKmDIZsPJjQqo34sw08axEIi
TyXAGda3VbguI5pbYWFQchYgaEOpCF+5+GtxO39Ed4hU7BHRmA1idmGaldRTlto3/rBF3CYvTFs3
0llGbC1c0gU6Y4yuMegFI360DVwx/h0gh7kKzCP+s8GfBU7kf1ih30F7ZSkEwBFeP60jH2S13JNu
8Y0Rudjwbo8jpgQ4EY7oUfuUv9B/qYILB6mJnPT/UA+DULfYFHFQAFM65UobsXgGM/K7wB/yaQ1Q
Ijn4Ko+ZHgDOPK3tUpxOfziVB/wa41vAklhlJ2mSeTl7P//7pTq+AJy4yrHbq6dLZHhv+Fe4zTCR
s5D7R7+59oUmwlzMVSu2jD+RQo5MSaDdqZTgnYYFUz45vGKFx+1hlc5ro3IyuQYbCXZj28/sPvOg
uCb4rDswxdnL2VhpYL/DChQBPtIBJf1n3sMe08CqzuAMqG3ec2pODaqTGdGFR7x5ppcok7mTzRLz
fl6H73WhSbDwwUjIzgwzlwG2W42/vvHHvovKxMlGdQgHb8o82aYdc1TI+khnYvaVE0cESWyrbyNc
J5LdHKoCnx+1po/LuI2ABT6SW/CH/oeCCg1qCi3twukhja72cyo0LpxACuE/EWs2eDkwgqEhj56n
bJYDhY53zJbYUNiGf33neviRr4if/JtNsHBvixequNZR0FcFTFxm6gJHIe8jDrY54cF0tSPY6Pa8
Rte8vbvioPAeKYes8/WFbzs3uOSBQLzQn39gf6gW7m4NiXiRtIA47bcntD4WiBhudX+vP+xfhjCG
KRM7d8DJNBDlEPt7iqMEslvaRnQJbui+PxZVIFIzvgnS4ZgT7sljKAuOLM9OUY21M58NaAvnOX1W
c/1rB2o3fMkygfIyYDQNTYXpqKOP8UevQ7QC3CJ2stb+R9KZNamKpGH4FxEhO96yLyLu243hUgru
IIrw6/vJ0zEzHT11TlUpQuaX71qCyaEjuW7EGVClevDUHVAuo2PexoKpJFls1xtLvDeUZ9gvP442
/h2gQKEACS1koy+KCH5Vzr4rxnRhEKmP5fAWmQdeIenW6uqmez+YBnIcx4CSxGmXplssTPC8YpFH
0BKBGJ37I4JKmccY3il4iPrh1z0nWGphFAj3jSScFOEt4w5703fLvIZ1zowoXGjRbJIwDkYDfd2G
d/jnDaCykT6xxj5GCEbz6GwJeTX2u/tOLN50DTELEKUv3hc267tHQB+XQzr0D0gkuU68XoRC3ept
0R7AwYxvZbTQK0aqGVFNhJNYY+KRwM+p7NvhEIRbFjpp/sNGYwmO5swRCEzwQXwPyxKahTomzIxZ
RKCu3CRIjVJuhd4QBGqLwApYu8AAjkP+RsElhyBCM4hdgBxnfDl7OQccfCjE9Pxjt8k6MVFhZqK+
sgy7rMtK5A4fxGiiYJHU5pzm3FDfgk460A/c4yDsa2g8li5QCiAu4n+WgDPQK0zvMF0K4jjQS8V7
iiB4hFTV5JJU42vGgGrUNg0s94xDk98wUOAJ0cn6PAu0Avib6sL+mpMWMMOoDIWv8LkHD/c7Gjv+
Bz1cfoLkCrvYKyVThPhWaVSnr9SMKLX/htYQ9hfOkhcDGDzhQEUxjTV8LsEHRTwUwn6wbV2oTn9u
ETZvX8CTZCI02C7tZmEEeZ+TSU3yH5opiNcY2mWCP5AjJYe2wY+7HX28sd7y8E6uQyPguvXiywyg
NHoPQS/cd8BKBIR333yXRdhOzhy632HjsddsbW3+SVnFRpeVnhjxOXTfWN0UAkY5YhIu16YJqvJM
XhsevmZpdtymqIu97shxYFm4UvYYkADoAT/2Np895ohmrMUX8Hp0/OiwZy9fhPthhg0yihshItid
H9N6yive/QjrjPpJc8VYxJ43UVfCWhs9ISJOpCxIvsqEf/bbvcg8FQC4OaJaKwPVwYO35q5ioxJd
whgcXx55OBgb2WgA26ew880P6+IV+DAxJmCXLWplWpJEQkHpgXqi+62dhWCVl+oMNhrSERsbEIC8
hm5F+oZAlyEJ4+6gMVwlhQpYtmC5oF9lMOa3s7Vhrlg1MUvO3nwHhChxpEFQKnJPRKk1EeQixlKL
K4QGUJ9hsedX1gctgNp+YE5FYk1aJTvuBJyUJHNuTpqdtxNiZfZiyVFn1DRSGUvENu+rm/aZ2PBj
G/Pq8IWpW/5IH+AeSsol3r8zbxv8BWhRRJAr4sm7QMSoSLQcbiDyikR0CJTZBy0f314szSPvVhp8
hZoU+JfYoCPM8OyZYKdVJuggljgC4FdwHPAvIL0w9CRYEmyDm5DUpzW56ny1z45Dazfxl5RK6eJT
4bE0Da9T7ZafAlPUo8zNO9MI94/p51EAgeY1rMEwt/eoP/v2ElDVbk1QOvzqdpcHqCTyFEO2MuTX
wUDCPepcQJQYFdVSxIQ3/5gcwsaQZ/TEa8MfcPuOuQKwq3x+iBP7RXDdQ+YjLuBvUdvJyiBun6V4
26DPBHY+HEwAnJN5ygn9wvQgrgLfQnPOBHIUVfyQew4kOsRRnwf8GnUL3XvxKBSFU+a3IV2+yx7L
A2BJhxn0N9D0mNHpueRMTbcVz7ggAMqAwPl8jsAA4pPaZlwTjUOQEwKd5xKIlXdJHyc4Nh8p6VF4
apPfmsQ01k7eCd+zxcZ5mUGg8GpoN3qIVvJ7gnz962kIRiJwT1BQwSEQnLbkRuIJQZTC3dqf8b0Q
3rzXff6Y8BJQjvz7K+QcjQgV4cXoa66aNWlDYdqCouW7SEtGukOcKwFP6ggwvUyIs8n/kIaToVxr
IhCJIJ/kzVqwHeYbokkHRM5B4TXOM7wvrYm5vk5JA3m6aCreGFNF9LfAgtDFz/QIisGf8yna/Cgs
Hdy0zHiSL5bGCTg7s3uNbhytDIqfDwydwDT4SICSgUpSgRcaXrlE1IDY4RJgc2DEnyPQeS63w8cc
2W6sQl/+yJ9vnI+MCQ6g/b63hu0egJQM/6OF9mVLBhe7A+n8/DnUAGYadWRNIMsJYwrUNcoh/nFE
qANyBm4KX4q5moJu0ScAAc6HyN3Cx00fOt/LCq9NXhwmGiLdCMIdNWrGJ9AR+891pXuCRwjFsygL
x5fcJoBvMEl73DZ8YNKRcniUsYwJCR+AOYKiBHEPWwBKei55jrOWAyCTeEJ6Pqg3CDaUPwgQUp4J
AzfdV2KnA2lEGcHzQ+Hh/OV+yKL9uhrruk5ALEdqDxEL2CAida4wJ7tHcJ/mG9YFdBp8BavAb8Ti
xaUs9xgrrEco2MyEH8d3XX2Gaph60mXn3DKXQXeEjzKGYp+UQpNZEvWwX5Aiq454E4KAoYEG5JQY
TtEl68N+X8ZSdKbDeM9NsSZgYsBjBTePgRad0z/djgU794nLxIyKqYpwUFBxzm3F6wAeR6iE2gvl
B+kq2EbRTjkCFsWHzvsWpyoq9x6peOiW/ExuM+JEudQZNgBxVEGlxiNARPiIHKon228Fmw0dBTxF
XgukJUd61npzgH2GFoL1ldf+cnX3E6LE2A6lGSC/gOakWY6uQR91UzQxIeYJHKtr05X5vyJ+K2Bn
jODcAparqbFE2DsRHXJ5TFMFeZjQICyy2lDHCPkCJzcmt5QuSp7HCHVYSCXmZcxTSn4fxHVY7j+J
wP6YfMg2dpzPvg6uPpGSLsumPOLxXOlsvBD5JDHSwSxmGD0ql6h85+LvCegYmRJgokJisVsQLPhL
a4RKPPo8dIOkcyGlHWQS4uy/AtPDqxALyBztfbLcVRwRm5htCBX32V+wS3qrfD4lgsdDMgSm3vNA
1ljAWTJ+ay4vgh7KKL/+G0ER7DA3hMjp/ySs+ywe7HQ61q3SxxFCTECd9lxtZWU/ryHHDl31W7Ev
k5wtNCCZ+JKYMeBFiNUpBSLVbDgC8oqvLM3Y89ekQ/I8ifJ3wcowHHmqC0HL5NmfcXPDMNi3oeq9
wDsJEODBR0XAHSOtRWUFyQQEdSKxDT8W5TW+EuYbHilkF8QDb8lO67OQ8T0qlOgvZkVlLum7oKbF
CWN9YJK4BKOKsI8Xsewl1O9NmeBRN7o7fld43p/QeeEQJD2ddVGLkf+61pwsEXBj4lPQVcGFEWuB
1iuPHwRhXjMrvG3gWSyWBbhdVs7evvC15PKHGsq7u2zlcwpKg/e+Df+9M1gU9Fi4ofUDMp/ajlta
EIgRCngYRIYxfNQ9wxzoGKDbVDagSRuxYUD1vkjx3Tw2380dxMRul5cN2vvLBtFJDgwca4Q4sw6/
97yG3MsTAlvmVcqlJ1drJoKtb1RVoeqgOZZuSpptBA62/3FObLETirT6YvHLagrp4H9WyuSe3FD6
ZqSdNnHvtBWAdYMO3SbQjbXT/9IZgYST+k1OvMxeRJ0Cbv8LcMUfbg6UYf+IkzgGFCIxOGYekUC0
rJRKT5q21QiOBkZhjSea3GzmIe9xwEQXvVYsZfRTMg3GEgpWaWAeP8iQXgFjCmw1MwrbN+UpbLSF
zKGpB18/gh3HWUl5ABGGSLZI3ODu0dwfGsBvRMDHv51WBJLC3v6hQM3jGvF/sTZPJI3tlP28GVAt
EknjYtQt6MXJmPoC7KP+lHxNJ37E1R+EHI/XjbBrnrtJE7LM2NNewIBkpwyGA1g1uLane7o44gpN
4VeBFzD/kbZPoCxjEl1LfBa9JBEMCQMPdNqIW/uPGenHksAyxN1yPiBbYadzubu4valAgUR7OUj5
eEaOZK0524Pmv6jATZA3bhH57B8BNAEMBeM22h/nDrXIPcejTvfd0172h+wRC81dXobqqT3gr4NK
FKHo99FtSDXSSFlBVN5HCmRHwwunJYBd58Kr3nL/shIBIA5OlxDLJiHZLc8i53C4FBqH7dJ/eBW0
Br8a+P+6IDk4slKOq6RDekh4k97gPuLuvMWI9XbgfaSUhMTrueLx8l8BKh6XblifvavA9nKdcl2v
TuzucL+yKy35Rcl3/gqOz9PHbu2TqNuBoCDtgQFrjqrBY8nnbOc2mUqPAk/NQj408bFwT5VLUJmI
d77MFphseCsVi+rUXGCui5+jfkCUN7GcF+wVTv0nPqx8VA4t/NUTlkNkqBAdyd2HPmUveAkjSXgL
FvD7DgOvZzC0XDZw02jDMvZnFu7NJ/uyiWydX0aYkuW1e3weHvZs7ztSYRoHC7YjtiwjNNjnUGgZ
E8avFdl1s8ZbbIeLfHaniE5wTM/xliDuIqmmgLHy/rvMgf/I4IqePIw4acGdv849LulUXHIUZCkk
YbwYk8iKGJZiQ9rUanLU3HLTpJessbxyfnNpfvwAJhAcSko2cWaA0zU1dNcJwRBvSrQBSSiGh9De
SNMWUb3AK2n6vJT/VGMAu5ZQb/Va53k64nl0jhUdfMCcNTpTfQpK8FqhSsHLSytAiNotLU7bP3YU
Vj3gDa/YiZjmg7Ix8NNPGLyIPOA0skaGdVkxgj3h7FrRLGUNm/2N4ZJYfWbFt/caoBOiwkM9mg3n
ttc5Llw+jYSuqE0+JpmBwz2DjhpxTzJlCKQTSaqvY7an2AZdtJSAf045gFhwXmCraML/qez1mTKR
jgLkYVP+yUzp6I4ZPtWIRr5ez8OU+YbmnLCUAz+w/m60kDlx0Ph1vKUgycbIPSEoJOwQE8b1pJmZ
i2eExWwJC26wQHwwtcRUssDMFj7VTuKByD0OVg5Q1F4E3afNstlfNrc/sviE16qi7xdd475MmvFv
XSYs/DV778hwob84AA0PX29e/WFd5Ij8w5RNBwCNWOxy3vnhia2Ug3ufZec2E8RtdxA+5Uw/EK25
I8yU05mUEFAxqw5jdmLCoYYcAN0ajTDHaXgvddD5R8pt0+4vjz/JnUf8mfX2Ejzzv+OCSzESCRNR
B1GBbHDQd4nzeUQcmeJIp+NlMtn0Tkj9xexoMilRfRBriMRajzMGq0vcZwFhBicXMyBMK2gcImNF
PbmI65rKU/Hu6Y5zKmQeSsxB3ds8xwjduoQ6p5FMwO0EpTkkVrgAT+OCsA3B0MEgAjluR9axBgQF
6NvLCXgBykLYkm2w4k7lfltyWlUztHnRx5nCEKGxIFiYxVOYoftQA40nHMS3ATf+e1FHrB4C0RD1
SQQANjH0y4l7oqbLVwTUvyf4WolJc87DF7vV+LsqT+QdWC3FSppTEprcV52OuHwkCD+X1PV2S+Ah
9EE7zMEC2DUyNZKO/dFTcupUZpx3vl6x1nfliDNE+HSVhOPp6D2yVgwVgnWx9R1BczsWapT4WNbR
4qavSRMh0kuRVvhtTqCmFr4jK2QX6h9FuBGhskC/K3ERXNbr8LlXj6y2XUY4nUz99SN4c+yZ1t42
fNhz2ROU9yVFSuMWhMiwCMMGR+Lj5P8Q1i3kwgW/n+Q1/gwoj0URHAZoZoRCjqFuqa85aclUxzDo
Y88UmV30Z804FL+xa6LtFyIbBfLoDFdGJAepNCyfpv1ZYxNyX8M2gj/xOTOTOQ/nwEKDJHsmnx6L
X4wrqI7lAOuojrEOcaroTrrsjBXdKNxO2W3XF5pcNCbeUQtc/5ptJwTcAeoyGnv0kE8qh9SqMy94
YPnXA3opUgJuzn3RE6wBbVKIjX3mckc8pNpqjvUvMhHG8PLEPMY8jzEY+nbV2O0MNHJFUGQC307+
3AMOnhMdCRX5wPCYJXfXxW1GDhWhS/QU8BN4K+30E00LNkk5G9/ialhzD144Rne+im6BGd4HD+B5
1yMPpU9CXjR7Dad9V2hLvu41wQe6BAyBImxgLbpMml4ZTNLtnNWCvsH+oeGja7kb8wGYooTKoRrQ
mHmGiUJ6jIiEd8geLMz1GX+1BQprYz5g2o/puvXyGSIHlnxeLAF13KQw19ELNS0bmHQgYBK+ZtQs
oADIxJMHxfAVoR1nvUW6Aw97mV4DEZE0bv5UHO2AAU7K6IWikckR3QMp345goKTDZQ2fsywRdvwO
PDwBcZ7X8ZkDDjOuaD0Q5DEpB4JFWv64KJJ/AtlhLqFGbEiLo7dFQYBrZGylZiYoVEiAEIcF60xO
D7LIhaQmpPMFPCp+sxa8Zr0TApbzRD3w91Aacx+zN4CB8rnaHHPIRGb9hYTEcmevGOYGZ9C+MnsE
ORAUwSMkx/TR6BPc5351Hv2pbhA10Qu3Q05IfGMx+dB21MaNKRSon7g/JT7VEXeWRv3HC4QJBejA
CiqERlzg0q/nx6Qe1NxhNd9+BjliEgDq5IbrIVsVWDbxFAEnNWQ0eGv4s8arI3xRQY85hM81/oAI
Iy9is6wpFhGnuv70h6pJaAeJCEGdxPCOGuTf+An7qmBqi4oE3ILPnsChoaBpHSQ1ykk+cKEGRfKh
uJsLBUXw5X7MBKzqE1NO2Qg5vHRQCa2LynELGWfOAi7K8mgYsuFPzCnk7pC7xODqrSw68m5MLbgW
dohtbfqmnD7Mu+7DGcaYe18jgigYDSh8yERMfG9quWjg9El7NI7Vnn3+Tx9WyX2O1yK5jimiBuH0
0Dzcg2uqkiVHRNP8kZHi9cWI7HTw/um/rh6uOVnGrrxq2Xx4DOjhFP0bv5oULQf8XJ49RhVxtoTV
WzE5FVc0R9dxkz4yCEcLGgwinKIWgnmmXVgEkMv3MXRTQXpFNRD0HpKhDK9H+qrtc9pgoIbTjO8e
DWEnqBVy2EuiOqGKvN7PUYjkGlsL4mkN4i9OUlYwVJPvoqAqOjM9ceTlcUT2K9mKEvWGJp9kNXgM
Fh8c4CB/zI8Vuk1xeAAX9wh/ThTUAMAWAxm6ovuyfKtkSTjF1AKH/q71EUB3/mew1VN7OxAYnXTk
U0Ru1EXEsS6RhOvhc4g6ILus2oVg7iAhSj5aIdF4M7s4SNhwo5pUJnv3CbMUOpaZOqhHndgbe4zK
g2LxQYM14nRYH8DdAWQZ/4jgHddXH7sCX0IouaPHgrWn4V6lGM9hk7fmHRn3/ekDcw99X28UQcSI
oh1A+ceJE5P6ec9hEXeuSoonvweiSUmbPLsnNHllegbMzxm0j+0fNxSyJI5/3JysrhiaQl4FHNY9
2e6sn7ByUEG9qonvWD1DDqMhMAkQG9OToUXS6IotwvCVgZGQsQH0w6bA476kcnTOzyN9Mv2tMQCF
1FnOHiij0I0GYw5VIFSMvPhtJtzmmnNxZ68Zml59VUIFElx+AWVbWYvn5O4hccaYIFI5qUSyUiYd
FR1cKYZS/kmDx3WZX7z7MwYLB3VHU37D+QgYxcZ7eh0+WIGR5+yUDQWx9whx25SBaghg1ttwNreI
J7lDqNz/pXKBBT0pL55iXAUyvCC6/STQTcv+GnoLdprpCykweDQBn4CX2vAdM1MD/gG4VJM8Bijg
G1TbIwd3+nOe0Xdh0VkbEqrqXSbslpCYPmfL+O7TgEGgscKQckMXWvjlHrU2U+momt+JKxBaOYY+
poECwajuYsFzCTNySsr24HTAnaBXwXDnugtJ61NnNpBXxYQtISEjc2XwGX3sVRNKriYgFZOJ3Byc
9QBgVgYmQ69Aql9hE6eFT6IUdjpCujlh7isDmOgN/PIYV4RwI+imFiBg6jM5nWNrKPZqRqO9OxXJ
tf34eXxgjQNYAaBGq35JjUknTn0B9Q09CKX9dfncU4xCICP7rfBsAYinTaxTFkrWl0EfE8sHmyhK
xd9ARi3SHxoR7QfBjUPpUEH2T88sJQ36/kdhxBzZQ0R+9ED5UdskOqE45q3N4f3vglWOha7aq8iw
4GbCxx67ep0wR6N6kcNP8NsXBOSDgiGNe6avZe6X829Sh/IEFbPTXuwM8VBSsGeYiBEK75uwl6Kf
S1kjf0sWMd42bib7NtL3LFzBwxdbksUJ+rm4RU18XvwOFTsBQzfhlNu4Wrccx86Lx8pIJYIf4L44
0y+UGOTH/Yhye9ZvCR86WlMig4kdYzb82X3L3nJ3bcjzxjd00SP62/fSENEeA4RvRJ/5d8nSw5n0
3jKeYebjsCbtOVoRtIhGRPM6F2EImG7MRvDbU6yYGiOLoFCY41DjZh1rQKaphF9ADEu9q/femJyu
iBgAIttLDAxqqPAYcRyO/63Od6cM5L0iEfDk3BLGc5vOkYD1nkJJ2XstuXbiCwrPqtHY17SYt2uy
BryP28u2szNTAjeViebknipgtesbpADWwKf/eIZIzTIZHoBzBp9143xxCy3zr38ec/z4+y1f+1+4
XfdM7ypcjiIRhQT0KlRGF9BZgNvwFd5B0DPZcD9YnMZmSl4ESZ4zBcFZ6xME8Xbbg+G+fSPjgBw8
wo//jMqBGrzCra9MK9qhM4kFb9APlnUiD2lU+qcRhrsA4bnFvzn5kiPZqxxAJcr9wBkF+ENndWAl
ins+QhKNiiNhlfZ5rVtOMash+LuwPHxjaQMuNJACfSyNlYNJTxwm/MM14pelcmU/W9+Y5ouXt60d
OXhGSDcO2hT395iwC4XfweSqD56H3oGcFVyAyMACedIFP+fjtyMlwjXo9142ee8K5Edny3c7z7YD
CyiXgA4Z+4Nvprek8rQpf3qeX3B+JNdN7spEgtm33TYj3UXU5QTXSI9VoR7q7MeQp3pW0bHBVXrq
Xjkwg3KmWg7CApD+logws0XTRk+Yk+PMR4mbOwYQDpIUWllhTUpEzh4fSv8hkhxej5DfW6GFiG9T
mG/O2e7yy2ki7UUvhOmMkS/iYe/pL7lvXtk9qPf9XS+7O9/wOtf4qIl4qNiewCOIfOb6MJKb4OUm
m9hJJvAgdzTkfK1zoavL36Iy0iig6Fbl06+04ANk6t0Ddck99piK2rHnXK3tZ2oOe9GV+xqN6zT3
IfZWXXDmP1r2XtcnUhIdWLXZB9FZ/FvI8ccnUDAxWYYZdJnbicdD5KoAILEMzMkrEskMWBtvJLNB
Y50KLAhlZPkMSgE4M8iokZ1HFGa43J6QS4w1vLIhqqsMNfbmm/Cy3UdyHWyn+D27cRd/T1VozMhp
i3qrflrHFp3CRXj3fgkPojGgBN55R82KvEIXLT/cFDCJvbamX1KLpkSRfODIkYxj8v2sy3PYfFFI
IaDEVJRJ+LFpVulcvtL8gqfzWl9jFUJ5D6rrfBie1cFnTJNpguUOUSM5atQujTtbx1A0vwdcOzbC
sdXgaSR1/xq8ll+ni1EHzrcDmK8YA5NbzTHuwL2zwXlDYwrOY5s4WAD72GhCizTrq6ui5tBsDKqt
K3S2NNp/Y1I1uMU4mxbRFSQcrxvOHtMxjNBEX7v+9UToSA/9FTDKL3iVAR93f5sUH1d/8S9O+Qek
VxoO0UvoA6evqeK9ZjlLGQMmJK9IRhxKdsTqxVpGnhZfRIwXWQEYo3ubGQjwjNEXOp/DOcrVfPHz
aB1xUZnRre2cAfBHeoo/thhdCDNFA62tv0sZHbQE/+hofxWREo6QIjO9EWb8C9s8lBGs81AuuZJ9
DPrEUShOk8p0UPzWMjGmmp1jQMXW8yMsn7wVX080Bg7G87nCTk4oVM8194bhGB/X+rgYSNu/F6hq
6bd/FSXyVCKKxjxi/h9mtkVevGvSKtPfbg5iftC5l+Grbu6TBqPaeZ7tevrmBkE+lHVvkQLe28kD
hLjF3S6BJhg2g+9IWyD0eqc3aOyhsVPefPEePoDsdncSJcZ8t07oUmj6JrWgs5YWA5zD/4Lr8EC8
FJeOXfRYpopIRZg9CCMlI/lVpujFkLOhm8KRD44qzy5rTjuax2SN5K+zfyG+hdD60zw06xxTSodc
Wkoqz+JQiwb1mV6vLmWGL4yrCMVJhCSinqM/6+PSWheB4dL5HDKBP1Psn88P9gceBWv9nD/nV27d
/oTFEmGk36+cwZmn/OeYXg1M+fStNcpCPvpicw966zr5JZJ3WfIIKREfuVCGazZByHdGcFospu2B
mChQyENt0qyeh9/hUI6N7JEIpf/Ht1ARTs7zK5a40eVkblTQGGFSc1rYGhtJsLx1JsT7fHFd3kjt
DmkVSwuOGCw3AhiCk8uInkC/ZZtjJTP73mdtzdii9g8fXzoVIYbL9vzU7D5d5SQkIDwMCDKMZBvW
esjQYtkm4QopcaNfThcBvuSYklEKylUSYqlsGxVpl7DzEhRFwdicR4iJhCsKUkgi7R7dMvPX+a+9
iMmDvV9haF6T7sVf6U+MqAprktBLfrI2lwdCz1jYFPdwq5R9721SqejrF//DPgVawQxxhoFfVSol
gP/utIlyAigoXSztRBSRFkccn8P3cqg2M3I3zmHBRfmGACu6zHTDahOe8mC7o+EPGJ/XzFo4A6t1
cSvHOh4EHnrQB5CwyHC0RYf6eTu44m7gpcHWcs5ATO9zd82vjpn250VAWOwSJ7Al1ovr/DzejriZ
2CmTrcu/KBG7ZlO77FJsPb3DZVGdmBSMqy/N+Vp94lG2xYAUlK4cz9twaBy+iF3Pf1yoKtS9ftrf
9A6/0/ZwIdGWELUn5SBsy0+EOysCuW8LFvldD+KleDFaEJwpNfZ2AvcKuC+sNt0UnIr+P6ooryIl
mAmkSaRjpf1foFthJ8NC+fMet6Drxu/K665/0nmmaI7FR8E/mbBznPaPXeP3ogqBDVgDbsXIbLEn
EJc36k27iTzuIVyj5RhxB6AeqcHcn/1A9fBbphxInGr4YueiyI1NxmOI2b1HeswkwLQVFDMtg8H2
vwhJUamennCjpvt2jYyKJKIkEgN0UmXIsMgo7i0RaqAIAwg4YaME5UFgg0kYgagukmngV9GTENBG
YRNBjiw9VCFKA7QpGaEeAnbDwuG1SRUoSbN8/dHRI1iCB4ck+FqhuiALHo8ZWkWcM1UsufLIgonC
DsjRNmrDa/ZeyogL9hzSyEYFmEYngygDsQlePs7PxBHGRtogJwkfHPsRRMVwLZx7mGhQ4iFqQeDT
s6kQIxeZZdu7pWdJ6LGsiY5kiARJBEIft9wDc/KuEHFBmL65UbgUHKZsKuHQY34NnMraBEWEdCRK
ErFsDwaSEyUKKdhcyiqW6IvAsCwkZ7bM4YwVDfJ/r3axxAEwulYe77waf0b879iogMFInqMec6Tl
OhoBWzt5F/Tc15lCSR+YuAB5Vl2zcy5Iqnp+3xB8d01iwhHOr9naT+RhSdWJsIYGysoW6xq4mzqQ
kYOhQd3x4ZIIQcMiCWrAlIM3nzMpaR2J1/Z9Rv/S4Kwx/XQo+mmjPN12xQi6Eizc7//hpubRjOvx
Y1JNygiI/THECmvGYqkzVufoOZCD7fSBsCW7TIqZtaoY8jbXCGJZDx6nrycxm1Yepsegi7txL9KO
pIeRiQ7JgG0OwQGyXYYIXO3jPlrskDPHY28NVBKqmCTalYEUZVoOlKx7Oe++3R7wxaavxEzNceU9
Es29DngGzlFJyil3P5GFOTFEa/TldfiF81yeYbV6QTdEnDYtgYNE83LXkB7GD69ORWQNjEgZ3ZJr
k9RE+tsWwSZs32yZBITP+4+w/NOX/aUkJnBInuU7YsKD08BZSahX4zKmoWc4/f973c+BY2ELPkwO
2fvqt0i1UeUCIksLw62X2xHbGqLS51+h00VJNyVLmID6mE+3Ln855cAl6wHz8+h7tj9skMmHgxkK
PiE24lBLKS2plQbaP5R88+u8Dmus+uS/Od+9PrmmfaxiZpoPef+oSzJ1iO3JmBYDihH4Jr117zBq
bAhfji5MtNN7WhIl6hpRu8aGZNkCTQTPG3d7ybvti/SxNwYmFiFVBAu+2rDkGAgSjWwO5HJ0nVuD
b6guLyS5YNfH+EdxL4lYKXvTd2l9vfffnZ13Qjg3UGXyyj7Xf/NU0qbtD9jM0eY5LDdj36Zl20u6
/YuwTwrqoFI3+FocaXieQ9pD0JI+k0NLWDbxccKYJGPV0o5W1GfoYXdDmjlT2QCC56EIkOg51vpL
dKvmcnxg/JCXFbMb8BO5rv4byPNJOhtmJIbki98BCrqPLM8wbi0t3JYS5Z6FRyovh6PxedOFJuEA
Nkzz7wjWBaLFvjW+RXT1YSuRXQhn4c6pIg3c9BmbADmyPZI2JDL+0fPES1tzev/uNS79sI6bFeKc
YX/3jXFZtZwC2W7ggWg8uwzvqCUIpIMDBDxgGlkrUwym+yL4kmj6OJX4MGmyQ9vB0otEG8SDxaAm
i9w9M5Qj8eVxZaLlvf6bLL/iwP94RL89hwS5TsSVNoZqSa4w92goxtfK042AwZc5lDvBYo5l5yYo
AbE9Ddf2ST4SJeqgsAza1dsnYvl0O3GHl2K2yWGkKtvEiUJLyOiHOJDd4zyT0v7N5SzbOzYjBSaS
IM6kGRWgac2gdInM48mhERjJfDjBD8caF7AZgzMYa0vchQ9EKy4fElqrmEfgzCqCqZbPcd87Plfs
4gS9dgHRjE2xKOjL+EbWNuRspWkuP4Sh6bN5jMg/xoNGXMNkS/TxqEcqLCd/UWWvxcquPsrELooV
335lyh/zZu/pPCxxRWl5BYDh56CEXHJ3aSOrCZqL+9tvI2YLncRFKfisieZUZtqMU/Btf9krhlcE
ufAJckbgKvPq9WWF9wnTvN9FRMipzVB7uDIsAM8Bp1gMMR8xXHHjmJpTMRniwQEwVdPvjK4xBudv
9OBW3smwhWuIlx8+bKxnuz4RJ4Pi6Ymx7Zx0nFwLT6dn4RM/CH5GMQlozpETnZ3iYlrhv4Jboeui
8z47aJyOrzFanLA4tj4A3hZomrppHNDkgo7LE5RaTugWabj0j7C6yzPiNPBmQJi9MGXXHvbxz0JF
4UiCINI3dm1MEZEqbADbsd6370ayTeGM0UfIcDtlKOjH86GJiB/wCR25MzJ9tj4qvmuIXmNUhTKO
ot7OEAwVGNZKSyuU4ujbl1dVJJ3oxy/0wPAKXAW/JWcvV/ln6uOESXLDvt0zYOHfYMfc60h1lSEB
9bgKSgcqAmEOQuSeliIaBy/+1cryg1ADRtwiifXff6Fu+QoWmqfm13VAmGHXLDVrin8clh9JMBkf
hOmBH4QCF0cUwPvRUWKZ6z6R+ud4a/zJIxNsByESZQhOT6GiY3A+IxahwdwDXILoPBZDwhQjE1Ca
uF4e3yEsKXGBg5rQgRx0ivQWBZY1T3QQq9v2g6Un7I2b3blmF8kJiaVxtsf9RLLBRHtMTfPAJBud
h/eTht0KSIdA7hS23cygvCCDSg96qS9GNnAFjmLcL4ILxIoIV/k/PY+1oW+rB2NMwjzmISLfELjo
K84VdM18UKD1p9UKMsPE05b/gRXTKIaq9YJVpNyjMv54W/zTts4LEy1gmb7SkaCCZY4RvQi/hwUj
eR4+VsxYLgF845bCM46e4IpDGRMqpBpRRghVBqCfrDZ8BIsLHJNQK3buBQZTmvLAYt0RHtcH9tMu
/LsO/i64PJo5fbKUMWLGHXM0z6FYERDtOBovdeTzkDe2mRgLziJDXFpoMZAqZz+xdP8GCCw4dqDv
4NIIcz2niitoM88qpqS7sGnJq3rw2TXeuCKqCp0BbgSVzuobChFWzlhyfhMQyQyLrq+dcL7IvkqP
z4+DjxXnaxMzNszH4Q5V28O6CisKc0kgD4mTOKdTsjtxqsjh/jWwxq2HGdQt/24+xPP4jVUQtDTP
cgzeCQH1MH/S1r2n8Mk4Ub86Ht2ncNOF50iLjNFjT40GmtF3JMzMygwUFqS1aWx2CP1NwfDn7RFG
AgI5UtPPAfwtfdFryk1Mezf77Z3IMjKWgKD/Xo1/geZgFKes3iBESQAMBYcIHOVkuHOSfwYQibRN
XrX1E/DrMf31hr8qbSWvf5AOKg9MLSpGWG+uH8G3fyHXCDr25JsPsJ6jZ0aCyXvdXRBdvX06ZRRI
WYu7HY9uXFVjsTyR6tw5/UPFap3TQpBWuYtTtFYH5TNB5vNFmUeSlOSJHgpbFFKgN+pdIhYe3KQ/
M7zhauZPhfNVFMXgiGHl6jf4jh2ZDEwTltUj/73hYXIkjaoMTwFDgyZkf3J5fuomae4B1i9Zdh/q
8S3Hj2ZJc8AGAuuLGnH15cgPF/fuT9UtRc/u5ROQJtWXXTx+Z2XGMmpx+jedSzu8MZXexDl5+wc7
hx3r4XAMsMsI3B0mCJKb1F90KyLhhfcuXuIK4U2OaU/xBFh8DtjX2OMMaGZYuntUzHGJV1r2oeSP
TB8CGQmJJF14I/Yzy1Y8TEFwsaATOvMLjuzX3OL3P9kGQPqWd91lmgF4rO2/3lSZWVGetQprD7V/
QAMcI4b7Mn3OtaPuyYGUBgFLU8x8yMGQg8TPk2LyYcsBmdk8N79o2znqFi4bZ1QRop4/wgmdhM+Z
s7vlNDs2NVbElRgrjKCPSAPuYvxLUKdh+AarEKwCunaG3iXllMJxWeazdzcHafjmCd5Chi1MfCbi
2Bm9zvyrdmLfkaZc5QvyDoI29az0iFiCiu/886SHhRtHomCi+SvSlNZ0kmPT+6Idf/sxCVpKKB+v
SnhBinCb9TMj7i0aBACQW0BKrPE8CQS6oCoYtinvylzB12OeNkGeGAy8LthGYC0VL917p7iswdEa
74H84Q51lWfgW/eA9ZUFi+ITUSCVM8SvjV09MwjMeLu9Rc6Jt/DeFo2h7x0PFH8BWzn/rP4j6b52
E1uyMAA/ERI53MKGTc62sW+QcSBjcnr681UfzWg06m53ww5Vq/6o7XSoemwvWfKVWCr5eT5Xb597
O3nAXW6iHjrlRo41++/lOJLKJrTblDMgJpnBMadERp1CPeFdPeAVqoe7Xd6PPj5zUst4HSAx3fOY
j3tZjHKL6qk7D0VhFxTaXLH9it+ofWgyx19B/+Xtx+1ewR2JWrvw/V4pEiBGwky+LQaHwZwlCuTH
KOyY8v5Xuf0UhZQSCVQ3NWEJXbMQU3oBi04ew1I3BV+Ng9w6Fc1cP8ZXz/a9AuGnIHA2mO1GFlNA
Sa003DYpB869cE9EhD6itWRyXgnMQTrSY2XA8c2JGZZUCuYiWSWOuqya/bxOcctHMTpO2ekkAZdv
woyH22JIsbtt6o9PVSDhl6hIT5HpqvBsHb8vn+d0xKZ/GMpckMQRTNfhLs6rjkDlT1rLGOz+loYS
0Wvji6tH5gboVMKgVdkdO4Wvx+9BOhEp4WQXPSOIBft3EPfjw536DsyAb98whMEC8nXt7Dqc3CRD
iiwbNofheoap/dmObv+EltefRLQh/UEZ+/1V/1TNkx8GlQTLF7Qin2/CmUI0Zz/VSAOSkxXgyolD
ZC6CK+xTafF713vMUVVPtkQBV7Vdtee/yT0SWq7wJp4XOTtk3NTn4ph2Q16wxDgp5Y2NjCzve/km
6K4tcW48fRHtKXnLFDxMNJqpZj33jVCuic6ZJL1Q8B4xOVGKjvqF1CyGj8bTwblWqu/bdy/nprYK
WYjnTEg1PHOTGuTy2TghkAEnaZRay13mm8GCS9drlIRP2+rNTW8YtVryjRCQl6I4C1G/emhqzyrw
6u6sZMb3WJ2NLsowJ5c6e0SEoD7fKI+uKWm396/rF1NMY/mr+KsjNEAafoIVLmKr4p5JlH2ALO2o
Chppt4Wy9MtAxrhJhbHuS2mEp9lxFTKDLx7AN6t3jvNPOsFgLnluokCwfYpTb08BH6ta/pX9/QmC
439vZT93vb1snYy7DzlNg4ujwysOuZcdHBu1U8XFfF/qQXEqMY8UmxaK/KuOSP1zJ49PqV5YxGuA
vuXuWYbWX4Zq1j6TnyjqeStdfWr4O7wC4zdmbv1VYM/+ubrrFmLxzp7Kx6sz6skqEjRwIUaWnKSz
qqYjCV1zp1KxOoqA3Q+qr+qyiixqbKtOyab3mJu1ZdBwCrr8gNPvs1O2/NNNlskOD1ERQIEtlpo0
c7yfDxa9Ptpw/DdOTw7Rj6TtmsCJDED/zwnJ4S18si9j9K/jLjBHjUElaQh/N57Z1KaNEN34bEFq
Ct09vadn2xM7mg8CtbdUExofXrbNk+Y+fkSbzVSHzoOoYxfv5hWqXGnFcMYLAcY0Ojjd9tlWvnbt
jyEtJVtWW1oLJvIQz5t/MqAiHlCy6tS7iFJXo6v4sbaTOYeWgFUDfGjqzsSNTM99W3PtKKZr3e7W
T03q4BHGo+7wcakUeqeqMCixpJQftO+yjlZxvlRdkDmufwnxohkXVpyjhngBRxQbeivja+Ovsuws
avLU43Rl/QHejQu9zBcx3DgU3xWDhYLI2IkkSJJ3zWt3Hc1pR+6ScpZdIt+yx7KZjH6/g1WC6Lm2
a5K0zKSOxbuBGA2OEgpdP5NuXXqX8Xk4n0d3LPc9vviaVuV2JtXYlCpHZNC0DLijYrVKNfMY9WRt
U99LU6sBA2vJiJYkvGAI9JckhNbOYPOHEon7SbWKr/NyvO7fP0tkbp7AeuplT9DSO31fxpd+thUO
Ys3M56l3JeftQLmPL7j4OlfJsOhE0L9EkKhPpTF9XS8vGOeK7IE2Xxlo6+cxO3fOXRjl+n3ZX3SX
bQmE4+U34rNbLNb3f9XDuMCJAT4toW2Hiea2v3zff/rrT+VT4yotui/ga9xlp0d3y2Lo6vrYbCPp
uJDKSyRB7PPY3QL6Y+HiVQ4AXSSHCoQ8qRYl38qFYAKeq/5x0ywkO0jCZ7UEBhGj85qDYs5rp/F+
eH+GZOcM9Y6InDcZdoNrR2Cigh9f9yoQCcRiihnxp+wuUT2Xjay2bPsXsTlo672+zUpiIbSdZjbd
zv0U7uX55NLAM1yrh0hXS3SvzC0lX+TQ/ZxI7DlN6rl2+p0rZqqegimaaV/ByoXPkBOXwwz1M42m
zE8OD5P7izDp7b5xFyx6bwj1m4OWTcjmmkQl9XPJ1f2L3XP1k8csEllfEfwNw7iL8/Mn02837zR3
TM+n9o+saS38I/lQQTQVsZaoJFS7JKMtPfpnGpLzehkfUIu1v2fNT9lXyvefdVqPmBi/TfXBUei7
7z/mX8XZtHXYheDB0s9tXHzzeZdfj8ZjWyvQh0vzzVbyNl4o6ZAyu31jJjr1HuOzTrNFrOP8UIgz
FXQAw8vDCRxk/PUQ1X5IRkk0fWM3dAXDQyfbOf+2hfTVptoTjIADj1E/SKfnMsKytVsjU9m2T+1c
80Z/nf26V/RnRC8rcVC8ohfgaaaT7q0lNQymNdOtp+r9XM1OMvGOJGmTLzvf+ByXSYr1C+GPEf2c
fpXCX3b/LY4KsXC92ifO1BQ6vn09an/pcra87XzNx5C90+RaXZVfuo/a5nfdEImdtJ58FnvJr8tX
7mMewt8ut/K+vmtN6/uHtqQs6fVXYQDbTvJctVN4SfKKSmaQ6aQGa7JXWQoRmvgV5Lx7lI+/wPWt
NlY26Xx068eb31JHw4eEsRmg2KTmkdK2LNdjlsEA49YSkPJD1H3RvR0nG6WXC9vmtZ7OVRw+r1X4
ZG7HekFCYQbWGdRddqbQErww97Mp175wrpSyzecj2rxZ8ra6iutZQW6uIg3AoksdI+UntGz4oZts
vdoafDcU3uZN3FeOj+qWwPJQSY7dsGNe/Gs5yTZ6p2kpthJNqkHvYWKg/+KQq/71M6/5+tFkWPZ+
WisSXuBhAUYglO81ERfia1Nta/kcrz62kfqsJkVe+UVHM30XfYemWZiIza9YCSDMJrQ/iyzgLz++
LRPWgkDkbQaCMLvLPj3HiVJ+ofPq6OWbZCqZl3SLC5RhMliZFcq9X0TU+sY/yRaftgQBSrqXBP74
/fySeN+87H7YowLHxZXZZFyoyxyw9jYXL5SWiPi+0Uq6c2dhSpuryStF1/dzbf0qhXE98AGJWeky
sYeH2cq6J5qg1Ahp40JQ68Xaw1XgnWQoNBDORFXG66g4lMOHrqqaNYXwOnGqZhLiYb4735uldzHP
iYY3md8VycOiGRflTsyjbrZHTsBBR6Px8ZtAZBNljW5eaMwRGehc/O0fllbJk897nugFGJnB4kQ8
+vbutwF+xAKPqtwO5bYWKfKdsdEv2k1QxQJrLk3pGBL3+AqDYy85WI3Pvo+0vBfGl9CHiDV/uSAA
E42sMP456e5vvm5LkTbd2nX0l3PzLjrc+9rOsVzcaQW64JLLElhAka/WxsMb91Cdz78Orym/zKPb
gARSZAFWcvxXLX4c9hU4370XaZ99pdvzG3TvoE+6bo71MZKXgWcULP404l7QQV6VBpwhRF6ivema
YUCd5MP89fx6frEWyEicfrR+M5UB5xSsLUd0X6TNT8Z+7Vsia08cYzccD0y5eYlLq/hcu06IdXft
RXvvICJeWg0oBQjre/yRiabxjVD8NSc2K2R+P99Rv2UUus9bpbyjhP6VUNhPjQy4QLP6rXXnsuUs
ZmaC41Xnn5rIK79mY6WvZJy96QcQJESsnGsD8jSGMl+hKSlIvgnINQw267x6+fXnYtpRq0KSjLV9
VAgTE9fR3fn3EM11+cGVQ/TNdPf1NLUcqxmPhaVmrrkuuuRaR8oCU3l6r9Q48t/5aSiXaPmbLFQU
paTXv0eTjtSpaT1R/E041QQfOg72YLTPVaC6TyEu9FeCvRxm4VRaL2R9EXgrGSxSG1Rsr2nAPPAK
g3MPXUj6xQrqdnNuCMHY+NZ2RGBorWa/CvGlLZt6nIG7i8Vnrbczn+NiXXjtDpf015hycafpfGul
GCwTNoYCqnBXft/VichYim1FDRfYC7PvBD2UXIW3zYtPxr8mp1pphGSBP30uu86iup4kQ8htExyj
amjbNmnVVqbnhJGt2FUwSUPMU+O5DrLgk7BHj8ih2tEMEBUrH8vy2DkoliPv9HcP4Nt+rGKBttEa
H8ta7ohXyhYq39yHwFk8Kph7cC9HNVjxhtgi33HKmHxA44GUoJPyx1z17R+RdqGead1e5GpXTl2F
qeBoIK2TrNkXbOaZ3ipQlK8f37NV4fQJqRcr6U2hNo2DGYz/UCD2iWMPsJhFPRECSHaT4+TyQHWj
nMru8P3aAiILkuKkaV/JMUJKBxlEonUG+spqZeP1cYRUbePNqanB5rZqnh6V5YoD+OC7lKp3BNLV
6Y3wO00pc4gyHIp/rYX3mKk8zkUFmMqyKikzvoNFG5tVCFIAXFTP3WP1vVhHyjcftZdLffRpaK6M
bhHzquRcXfdxMX4Ni9lvIXrJuEfT1qX1Ky+3km11FUZUs110AP2Ael8A35y6V/UVJFy+z2zBuE22
nmCZtabKO3H+uMlr1opCh7kJG1CaTuadJu76UXzLzkrRouOTPb/56xyQn+//jpDM3U9Y9LYbzDLq
v0Mw2K69JmR9kTPOaUKukJXWUD9ANiXlWZXkGjnGPZr3Hr415qbm+EuIXIAJBDgT1rXudjZ9uB/W
8dIF1NQR1frkiLFUD74eR1RsAholHbQ2M6F+tW3d+VDqOS1k4tmFl5xeF332DrjjOkmSG4vgysDb
wDPHRj7VzGZrKCFehpQaJb6Fb/EjQaax5EOdzraj+89xcBjx4NG2AWhD6cw8AuvWxZ70vA6dgxMR
letYwV/L9fVAJTJVKVqeKfisS3D5dLbQWg4JFjgQ32siUhr7tmio38U7UVKeT9qi2eAkCzpsGM6y
df9OvwrvF050AGK1bHfcEHBgu4tTYdJ7ac1fdLBGs8ULN4Bw3Edz+8pZ1080dh/azFqFtrEa2dUI
0ir700vmS9gSi4fF/jqx/DukLRoOKS5xsrk9KPLBWNjXKg35yuPchAZukie4O8TcJH3fRh9DELo/
hNqt4zMbBWgfVBICkXeuO7LLZGDNXdWMU105YhXSvpfCMNsofGQbmXngHI8zQlq+s02PDWUf3ylC
KO7OdVWywsy8krB0U9GmhqaKkp2crddHSxaiLM/S10rdx/s0/nNm0eO5/vjbxclUfD105vvuWZ0y
H7jV5hKqZbzKIWIXbRaCv7Ldm6URUcUSuByV3Op7v/gxSTaTyc790GGiHfJ/bd4Lls5oEREnUC07
5GN4R/4GlM6xf2+fXku9lXl3wHtHBlcQhb2oOqG/OeAlnSWTtcWQVbpSrAc/OUypxoDM1yZzwlxf
EG7C9+wJT3pZL4x6fkpI4Y3Eahm9Yu+8/0XwkJGx6sBSGYatutCbnTqcDTqOKg15wC0B4NE2FmQW
iUxuq2P4oaHvbuniqTrxPPVFjWR+ThV7bzyvkMP6pp+SllmKt59rSkcRzY9aAnG/a/nme44sWycu
Dl3gOd1U2JHANhhuXSL2hluUMwk/Kln/fxtoAGjX7RZd7aneTxSkaey+GHqfWaPQBTkcAnnstHqf
FAsVe2yu54emPPSuwqOygPxhQZxcHzWm82O2mio0EBJiFW7H2vYW+ccLIwm8X/66O08wQ5U0Rjze
OSa6SEU2a1SG9+t5ajKdz5+OxtHt2SkJpZUKadGx3hMYZColFqCCDbaZt0ieqvgOQ1AJ+kEA2vT7
l2xNTsUtpyAysIuIwOd7qR/2r6tS8uqhLs2iGj6mCNCb9Ap7wCFXtlhMX85fLDqK3FAP21eqWEb+
M3gGU3nb9Y0o69/VfJjqJQdIlTvuNh+xTe3n1bVM4ONQtWmhctYOOMncu5nxDU/CqFaK+J1SDJUA
qvYGjZb/OH9BKB0HhQaOmJ6sr2tOhktNytFWYEZl0SbEG8JVYKX/Eu20L5FHdDbqNA3l29E1/tUS
HbNIv3sWy5nJ8igRfP2W7KZ6DNgg3qA5Pr1ciRR37ZsRlvMqaMMYQNoG+FJd9Qd9QylER5ijN5LQ
i/H0xwav0mTOBUThJNHiwNQ+f/PhdYMd5GClB6pLQ+iLzKBkWaISpVlRBc5K+hVvjesU+Gh3qSZl
6N5Pc1BOQJhL37Uuzgk/HsKkpx8hrT3t34vUGZ1rYXWTEnIsNZMf0NDMOIfDM8J3LjMYwrsuDJ6z
fPdmmvbZZH8SvDf8y4l+yHj8+w02u8WLVJzc+Lpsacpbvu6+jlG2uWvvBMdda5OMm2ItNv57CY0D
1eD0LpQX46eJZdoRPh+m0y6vgemKVJEzz8ZvoslN6PWcLeQMec+3Lf60mwHUaC3y1iy0qBW6aN0q
pJQy9MGdJZeyt4m3PmIoLYNYLGaObWXGKMlo+1QtZQjK9MJ6keo/+4dpxVRyT8T396sc27a9/Ljt
+aW9dU1biXyw78KYXiCjl0wAUtUw/iWpwoPldh5v5dZZsgUR618ERPbTzjpulx61wjKEJuyWLRjw
hoVAFMlsPctLRWE0cZKBo+XbDmD+Dhc1VKvTf2b3sZ6motGj+KrkZP2WTaowDQ/o9i8KSS3XxrpY
u6w7eZTev/iyRTwXAyOwpYjcOGgIv1v7Q/fVM0TmWUMCvCdXScJ5sPN4ssL+musLQRjc6qLb/lrF
rr3XSst7/v+em+r/Ve+1EOhnea8gwksYMeR6R/QkcJLjwQvzrteNktE3KDXEL/nVNz68aUWRQXam
61ZTO4ZVvUGu6xyarlseO8XyZ+FeWagpRjlGmepO/GTwAvhu1icuNebM+ly/FI+uR6AJbrHCr7jn
HuO/vgZOUf76mo3WTmO1jaOv+yz/SCWJMmNPaN3gbz7aB/N9yFQhKsiL0+FAlyFxtFoFAIBKdDub
19JvIpkYGbEdZVUaNboiZ34dFmkxAtmWqDG6qHpmFE7e+5e50pDoem+KnRJ69/4wzh/ensL6RFFU
P8E4QnhJxZ8Ubux2Wp+9x++LXwaVXraW+ZyWkxMl08fqvlV6yaEV/F+IDXa0AmXqihuPg4/iM1t/
MOfFbHlOD9RFjbzLI1lCK7xdragxZCG2T+6Pii2w2K5ZoD+q3qtv67gtEX/2r2jcOcPZZ/8C71hk
BMZsfvadzcc1FoMjLv/QEsKFh3T68x2jYv3+sQf15zgHOvufA4YKGHfpGclW63iVrtnphYqJm+tw
e1pDms5AfFjwyzzTxKKZne1+/BmCFkBGCMNy3c78NeKsxNu9WVj2X2bVQGg7y0wIST4x9cUOWrt+
/Nq0772Qdqx4zvD1r+UHwzIsjTVG8NIz2i9U+lj4S/UsVXl9N3m+38WR7b+8zbHGv65/m8SE7Ivj
nbo3Md4hl9ZvDIetkK7grQiDsDzXyekz60YZFhfjbPy964TAMpvSF8bZUYxcWHaA108yQCetr2j+
mhzgtSaepkgfoMiOW1UFGPM3xn7f2DcOO4lXIXZIUs5plKnkmsUSTQWQO9EsoucnpXiRjv+ucoJy
4Kc/aEvvprPdVNl50KArq/PQFsarzu+DaSwJudwN7i/ZNkFRFVbYZtq6OyJ8rcfnVxlg/GarISOs
+30ifc3XglVIey7LL5lCmblm04Qf4zaSEiQ7h96SZbZ1ka6SbV07p+8UHPs2vn7sB0Ug8Jvac8xP
v3+t/x2ILTNWJKMkoik5OYuHFxK4qmT5amen2m1SWlTOr7f2SfMcBm5TR/6P7h7QXblYP5YqwDVZ
GkXNagIachJ9rAegoLc0sMzNsSIbjIN8CHkjxYM62poaTvDiJx37eLsH/OP1e+Pxuu8rQquNl1W2
BoW2iyhXHiTLIsSOg1FI/9ONUBE4TJP869iodkKgSfrT2a5KJyn5PlG++FHJFLSllUVTk5LEF08C
dMGMsXy9fs2d+TmkmW3TwZpiot2+AlOE7pi75mmYZM0z8+d8s/jGLJrsNqdGqVQ+fF66+PapaRrf
6KeG64y0s0wIQ0+fasgztPlxW5m39v1NXzL2x7M1e4g5yCiO20aHIHTzuZdJR5I/QnLWUDkzoX/D
Tii7qRoIPr0KWlq4Qib4H37Y6GzJmpavV6z5Llq9n+GAwev7bBwbqzFRw1PUz4YsAVVee7adyAWs
VZ+Nv48ru1F8YVst2KpnyPyvLPuaYPc88kqGg7iDPohnC/QqvBcrYXo5EyXM605iNv41Knqjuuuv
GnhLsautmWrg3vzz36wezjs3PRN7IVHd5dy12PcLdefJ6vWA7LO9PQaPyn6cmkw7y89Ffx7kUcUm
XnL/fkUHSMB4m7LpREKQK9MxZm/BGdNcxhlQWCNoIZLpZulr8Z39dWoLcttp4+wotGft3Yy28UNS
pPYEB6F4E+WIwna9edMf6jO4sucFv+7KrzxlbBKIPN88EbWgYFv0yLV8/a9pXLsFZbQA9iCtxhUW
hqwaaUfJMW2pJGWmm9l0kK4Mi5ByA/QnfmXOVmwNqZ0Yj/6kQlAuBU1aitpFU11376qA37uJifvl
1JWKVqNlU9GFJCu/srICDA+cJwFQcV8kVCBlw3XR/lArvCkOB0VK1OFNu4uKuxtZZWhPY1x6rBVV
1852SLJA8ZGsOie6U1xqH7n6YS2tas3tFU2m1c0fs0GmL1yMA+bQ2UrFukmJEh7J4Nv708ErIgVj
/5z8q7s9OjF7NElvLodKkUu8W6IbEVJcbAouaYeI4erqO99cD1nmwtx2/s61T4OOViSZkgHoMMJc
cfvXCAVgPUy0CiNhSi5yXf9PvWR0EKldZX4ELYjQ6y1bmx7fRajIaFCpyG1mpasq0GBBXFTkvti3
hFCGGA7JhSUH+RSZO/1Se1lPtdc+lgqE63dpsq5T3aEpuZwKvfRvbkIPdfNWybeV2JRsat3onnve
m+9946iXUGALDUey8moYNHBBl4FY9B+O4MUoL1yjjgcX/3CHK1y9UvmOIfmDZgvBPYJ4CIcMOIfP
ZuORX2hbxPcF6WSVymjaJDfZNot9r2r5g0O8mqsd4ueaKjyFUJaXXTEQNbKf+R8cts6ezpVCSinS
nlwU+rL9IaE/v62ekeRc6vyf7U+iGwT/devyAosu0dRSQYnxnX299sh3nabr2yYxskdHqniTTjm+
xZk69zgO+xSfhiDMt3vr1tkLqWDEunorlSvYaarhot1VwnOvP6q72uUl8UbBYmnopialr2t7S17I
t5Urzy4DcCIoYuzlJRrpBSnonGR+6IRDfcmCllZHMbjpfvPmTyM+g/bjKxD/uuik2sztzbNzsnxm
xl2Z17RQLAe+8ZxkUDPN8S3vLwLUkgz1XDHex/KO10Hg//Ut3z+/FYarWbrhb+8nOnJJKkBhPgXK
L/1tnSvoI7iLSRg6aeqvFpVQeM5S7WXz70eq/zYIb6qu4F+8H1Hmb0bz5jo+mlF0IdMQZPvbCYVW
XPRbb4kdCKAYvc0hq+VzUV/Cj3tRFRnHbvIy7ys0nfY2w7m0/2Rv2SjEqKRr9dqcniKLyf6Ns7a3
+QpI6q1pVxavIpng3/K0GOX7SNzeFa49vjMHP2iR8HkUbkPJB9R5eXkNpOOWvr9K9hJpaTkNktXN
WFoRGtIZZ7GVI1Bq/fEkE8+yNZVvEiK835veovYFlqkdonWjT3AVE1NUCkPjWVlLzNj5OC5ULVoN
AFrlHD/z5f9rwWAlfG6xo151b/pMwQqi6eje5GSrTvuHzoOAogivsXBKtg1y1KBeu8SL93N/zbCQ
dLr1UP8866FJ8uukLbc8H68brAnVYmMdSwypjMmoHffmxBSW7YAlqo5hwvMfaQyJLt+lvAcdqKNC
XSy+dc9WfI/0D1Xu9Zvjx08+gh43V622oAGW8kT3azrqFzgmB/1S51IrkbFzuIGWzCm1fVlEUCc5
m0uM2lRpI5H2yd6j9kmO0+Bw+W1Pe8fPwqIjR4r2qjulhJOFqBQXL8/wYbbyb204GsunyYOpvHwU
4zbZ/C5C8nXrVJuOc8b1QPkef29f+9/9r1uaGeRirrxqd1ofHq349zp/OF9GMjoOtqNjU3pUtHnF
zE7rrs7rszmtP7RPLfuFKoMhYvQkTuIeT8d7sZMz2xDjxxkx9YwS2Op3Xm4WAm5/LqPwIpEe3cpP
AzbxJRGWWEdi5Es01yPyiLNintXQUOZcortC13PrQMxjuaGlttIxX62jK1N0ppbVdFGq3ZyZ7bbs
x28ZH+TjIaaeC/0jSfygkeNy76wzoQ7mzPG1bT1F+zM113LTxnT3xnFcujZTvHMEjGcdjnSb18r5
lpGZ+GmjKiZ79/wPBWOqSDQWHZadFQEd34IaYSlnxXq20JrDBzWHnb5WiR5FXu7YMVoJV8oCNkiD
j52wUuW+BI0ZoV6t8KsxMNJQDua27BPtFnEwpV7CJrFsbLLD/MApoJYfkvX3NzTY58G2Jk12ICT2
+oNZtQuKWV8hWc/p2iLE0epgrJ+Z8mwQX5m+AyXEvsJcSDCXopABsmW+rpN9+zj5l3Nnt8fc7Sfz
30yfKrd8iD/CAMbRI4KL6nNAA2U/aaRmp8G54ROL+usWak8nYtSapC4b/bozbeDvdC5CXO9cEQi9
Qv9Udz4y8zzFME4/oGDnuYjX7FDB32Ruimvlersv9Wyzy+x8UZsRcUy2H0I6fYd1KOMUv50p2IxC
kzGUgQtCqvO8WkLFxNcw5M3ACmoiBbJLQTV/v6UcpzKj20CEVi8pVVD6z8I20fw7lleC53nhPHxD
3eGI5Efoj8R0iwBO9Je9tK9JUzSgBf/86y+2ZeLARN9hzPFfQNBLor8Z3Ojt0rHJyERM2f4PFdvJ
2hLpNAR97rNVNzNk3WI6JOMA6yr3mgdAmlPjzCrFqGBlk/DxUVpGR1MifjyBugHZC9F7yWn+CWf/
Y/MYU7wEteTe4U+3TwsrYCgxgWmd+bhUV216VGUAt4oKK4infLEQX3X6zEwK5pMbMW4gVC9ChMgZ
PThSilty7uQf53r/cLlAL8hKix0Az0ehjoLJKsXWyCR/CTgnnAfiiHm/1bfKK6HjNXXc2TvICF/0
R5S0fz3av+LdMOhbQuSgBSp+CEVs7eInl4Q9BgAzHaZnD0mVwTJCizAo/Wx7m87uxd2629koAhq5
fsj4fFTzld3o9uO9KhecKWscIa+FEe2XVtVjP98kol2WJ3htWB2kxzSZHyYaxe6hfjAPQmdvld9s
K/t2CwGk0etgoEGlnJt9XEgrF7jm6UCRDj/5inAnZmQsM+KHEg2kxMUYZ91PoodKegHwthiKQ0e8
wsRybRFrSTmY/FjAksR25sPKvXmnpOsvY0axVrJ/bn4ZTatb4WSnl7PCzmd8+7hnIkXBPZPERYzL
4NRZ3ytmAgrxxOTSFeVX/lUIBvzIQy9pGD8VWJt/MRiTqyyhnJycp32+VD0QyttAkiIN0t7PzrXO
8GgQKMS77rb/GAtBqRQUlyVec8PC0NxQDCFf9e0LT+C1ZQInxVZ2JcQr5HlhJhz/FWXyLF0kwxmV
S70T2d4jnFE1sS2puw9Y0m192ryeq1eJRU6GSfzK56Gbb3qf1t17W0Nz19H0O23V0nMbF2rpn3N/
Wz98KAlpbsY3n1b3d5x+9S8+lIad6utddUWjRr0kmfdU83+yt5fnPH6s6wv02ZaueZiWVESEQ/Cj
exFe62QbLFdRUL5XCofBdhs5RF9UdonLXrWvupOelXCsLsanXC3leMbTO7K4IiZytxY+aPX3/njW
S+c4dZxIboMTFOonRXbCMp8NNV0Q/50X4FT1vxm0gdL2LTQr8r9O1Ljd9K51eNZzT2SLGJldr3Bq
Po+TwCpY01EUl4q8W8h9elXf0TYm4xQJ270r3tsN0njk3aa57F9patIi2/7eTnK7b+yVmdZ2RHK7
RLFTojSOopjxQ+pG733At+m8Ak8AmJQGh8apsWr9Qb+IP14oE0aPON299xz2kedASptJ/9i8huwf
xH9dS648gleRYmAlKfhveJ+GKVjAL7Br8r2uhfZZq4e5gJ4hgE2H1nlyn/y9HolK8Bog+iwhB9dX
YlQaaTuMfsmZInB7xwPw75C8+c7/rr4PpUogwTzQ7fkwBMxiS1aNZy3pR6Q/xU62ekCxOvXAX/Ho
1gPKkendI3w4djokEaEX64c6d1ItjO+5Wm/X27K2nCfnSSDHIHGlfhAeHLuws2jekzZdf6A7U30o
8//smtqATJ8XX0dSWFMIhLxa0rSB20NoqGkmEevXqrqCkr/mM2QfYK3ozdsh38KvBZ2Idsjq/j0n
QbaYCUlQzXW11Jq3Lifk3rJKlm/4PkTTRqZ+lE4xO/Y0Ggno+t65tEvbJfdTK1PHAVfzLHrnKDf5
07dmnOnMy+MUd8iCRKOWw3w59p1HOjFtDJJBcar/XB75X8txvnlsACjqKuzfJHR9ONjdJ8f2qr/r
3zzck/yr0J7gfMS3TDrcIAyI6iD7x8bFPysCUpjpQ1f2n0QY6UIUzXZkzDVM6NUpvhivP71WDuqL
/u2TKbT5/KJyWP5a8gsSvgu11T+jITvZz99MAJ6MfN0L+KOTqIKHk86bucYtGafjkiKhfzRFP+h0
PfzPyu1VEEpF8ykJ629WJ5UyoN6fagm0fnF4mV3elOreyztikHQ33wkBwFoTgqz4WDvIsrNbSZAV
PW5q4cRpZkZ/oNWVIipZdf1Uf2p/zFR+Q9TnPmKuUyY6CM9QCN4WiEc1Ikk1HNHL9gkKM092qjIf
/YFONOqBwJ36VtFHiPUthAaW07ZxfaczJpMwHqU/5q9XLA2zp2f2CHa7+dKH0bq3d3qQ+w3OqBaE
vgchvAIJ+ufRlnipQ7hc0UqGicoPAGCd1He+mzMp2VOwFpko0Vo0EqO0tM7iy/r3MXjNdvAr+eqK
dHo1eOKHQ3j/pvILxqTakICWiXZUiTXyMHcw25wkY4aBoIFRH4ZsrLld4Q6nwV+Ssn17+E9XGKlo
XlHTVP1jL4h57yS2M5TuFW17eHsK8NCKuw/tdtQx1xriuX0b5OVmyn6Lk92M9N3fHFfR06ij0aMe
ducgSFgBR/DQGLB7lOZlCVyElz1vbDFXNHINUEmoMkkPpz+uXDVVOzegi4t3Azclqgi9hoVS2l+F
bh+hAb+3uP5zMoQvjF6tbuJLWTnta+sar8wPvwfyFAGZkbkLg4gaj66hr5l+jEnxlfNlHNhJgLbN
P+36gHNk3RJJlD/u3qsg7bfQBNHZv2ztZB3on6wL1usIJULDufqNkGBrl6hdyUXC9VG23rhD187o
P4voXlB9aFF7pXzBGLzopncQo7WJDTPYqHW0wfsk65dRWl0GNmNozQmpvfJG2CgSGM/CP3of/+lB
vmr+Dc1aiHBJiN6NENJPZRgqtZfiKLnSrPEHdU9n0eVskVAWJ6UKvIwAJJCN649LJ1We0VVfxO16
JDVc+60wGHDaN5dlQ7W4Zed1ixf0mKgoPZh/aosLQJI2Bk27afPhqfp7o0C41YMC+kxy9/2bxkRR
PYnHJqkhjgqfDr8UaCiqNe/LItZDtmw80cLzTxvyPNnYjLO/F0t8uzQ5dOetpJWOv5EwYvEFUPw+
Ny7Dc+8KEBZVbdZ+z/C5BAWfSFtQ47zF7KF2VbpVqr5splpbqJmvYkjPBq+zh8w2oQI0UQlPL912
OUA2RwG2hdbdEEdrBG0rDffVNfoUsx68epVkb7eqkOBem7xy5Z91fJ0tO8XGKYZMEQ7fw3wnG+Ht
wK5uTa+vf/KMpMVGEPgagDrTvriEzehv8LT/whtB97cqLVqxyXG1+TaI/s3Lxx571mdwwu5Hos2s
u8/ac5IeYFeGiBcFMS8oeq/m7mfVCU1zqx+rUKv0Tf9z0iyY7iSH2zd2Jg01Fpuz64wzcq1L9XAO
m1ch1M5EHSR6Qv5APjRCZfpqNWJz+/DxkyhvPP4L7392IJuXvyzbVNNa/nvp4TvjD2YU/iqu5x6L
cTsD+XzaezGovVDXnh8gx/HmPMUJGhwKy8nrPKIKEOlb+A68YzEOKcWc3KKGVxVeZzjhpRUoUksM
jwNZyl5BU2BVP8jOB+tmaeZURaGl88iXKH2HbKOc7+pht8zYNSCRNg0FLfv2Mrr+1ZDYRfqFgvqf
6Qve1sBXC8xzJyhI5V5GExzWaP9ym9GcNSlXNS8+FbY5DIesyGau/PpXcxJ+1CXJht2CVvSFSmW4
aAT1WIcghRnH6KPJLlfzZdqhGiNEoW5tIv7kerb7CkcDvNh4avYIN4G0r3rphQc/SEnhwO52s2DF
cke7KHa/Lwsu95uMsLZuryKHFoETBqPUi059/au0WMeJrCcgjEPHun4mnFAlrVyCbAteP42dJ0t9
PSuh8ICKMP1hQrQw2gbfTIS5xplaLxMY+JTPWkTpJirPH9ynZgJikYnydMfUhZRi70Mke8B7cW3g
dH7Xv3se60eH+7jLfyURw3O8WFeUlErz+PinspWfbwv8ypNwB3DXC9cJf3Tff5bX8Sz9+5ANeLSG
+vyJmnaM5ygzms9e9wEJ/Osqy57xZ5Q/3FkhSEWUinnPCmG4vPMO7vvroFZL/mODhIgTw95r86EL
2E43/17Zi/r3vrTyLwqzI/9eOt4bgo5IY8XHYdwk+hUh4jmiNU6RtlrVj9/MKdba3/TQZAxBBGjE
iXqAvCMPJD2TP/RUeGCdTgSVdp88MKxxzKpBY7Z0uEyF5GinTptIUjrXhV7NksWE6W30YrPKijUX
ivjLbVj5GWdA9Ln2+VuM3LI8n5cVpxZam3Tloxjr15zkRsgEnT3+SxTU276WRvNdDFg23PkLuoyX
nwEFcSw1k0sUHIuNQK463tdLYfVImbnV/4VUAQNK6UbUauTXRcCsuwfIenn/Y+m+llNZli2AfhER
ePOK9x6E9EIIsfHew9ffUevciGOWE9BNdVXmzGn0f+vy/gfadf9v18nWkuYOfOOAGCgA/d1fkJWG
JJIIpAUFtZj+Og6OjHlJaXi2lJFyky0zjZabVVPStPzpP3f/+n3Wq+P8koGwTyRcNNllNGvaUEwP
3uUNIl87pUDiawPLLeP812+laAcsSBaSrB0a/ONsoenusvVp75vUG7yVnrBj5Elsusl+fsV5ZR1e
jVMzraroUyx39wNT/+xXvCgOg/eMsTxIYMkL42pUvsJ0W7azFdCFPLBLUfhtZ+Ok6AUgRPU44B8N
NgmPlN2Tw5TqP7Dhn19G2H/zE0nMIm5CRE0gf4yExyvLu8QHl6VVFgH5AC5DKG5S7sMpjTYRRGsJ
VK6sNgITv7Jsj+1DzvZI61PSjw1Q9PFhI6CXtU0I+CnWA/DIaTVX3w/P3aOz/0hzRKJqM63gz5X1
lygDofAMQ+FcEz+4vqTaLWOtGLRQFB3QRFWbXVsLK4Zcx1DKuG8zvNu8w15Mt+8pC8tZ6ZSarArT
sWlHTTLHJd8xFxzuxVK4S3V3IjNY9nOd1MBovzAZT/tTFXXUJ5EuE6khzeCIJfJ1tYbm6d5w56w9
27lgqmzJ9mz7Yuel7ogQZcgY6Ib8IjW8zV6Onpn2l8jKYiYY5EGxLHM0gi64c1uNcnMnzQ/dOTzA
dbMLL6MNVYRx1CaxoAeJ1dZSEKK9lzKSvNe1paAbj+Lk3Ni0cvO7XIpPJ9kPIVEKWaMxrag48pG4
UdWQd79XF9P2tSphCi8no6dTPHR1Itl+lN5Q7shQSsytfXVTAfR8EOH+/wkS/YrNscXe6gE5nbyJ
1UjLOWTTsTVP92+o99U0snqKhHJfvlTSnrqWYBMV5sj/xKvNSHvb2regLkUuLVx5uA0XR8Hrejs4
V53F9ufn17HzbuA0b/I8p8ij8WxWP6QreosAvuVkkgR//XBSPETGvKvUvY3wdC9ob3QsP/eft0c5
xvRFh2bt3/Ulcd6luc6l2POcLjK+4kNlnvYE/Owqh/ou6BtRaDeilx17KAPiZh6VZYfmoyR7tNhL
WntMtwzKfmAyem1ULNmDpPaFfeH43+XrTKSh/OO/cisOO3ZWGZm+hvgPA2aSc4Ok0o+5SD+kMT10
4opgrFTWAYERoK4uJb5XL+yH93BXxzbPb509BoyneUqzb3lG+xIBxCtU0wti5F4oSFJexk1tSPD4
15hd2+f2J5DgqogrQGbMycLhJVCUMeC2jP0TlzvXyRaCiXUmwOLxM6LFv9lsN2CI4x+eAYVjH+F3
eNEFxREWAulSSjQT62NpkW5InavSJk5ht8fu7UcaUyndYopQDcbisWKCm0H10bWbh9u4hPeeb55v
lYBTWQFEv/iq6OByGDgx/da45/OtRtoLPD2VVql1+zmT/PRi40Fu/hadMh3lzDEvTaB4/p2PDhOj
ICqc/tc79cSqY/ZDid/kMpQLqBaT5xjudR8bngeK+K4edTZXno2ML7e6qoUYkvQYQ2CFAfISL51W
WLCzUgKGJHjk/6yHwlKvL4vTkbVfflRCQte7sjfY8f5Ul3ptrG2HGmXLJP3DjwMt7gkauPoXag2y
fA8QK3RcVu42yFM8dHzj8NJqSGrEqnfLdKDFRrj3h9E4PJyvYmN+k8KloMOINy8HsOgeX5jUejhA
Q45yBr8X/hawDyw+ciSlWJuKPEp0h9Rmd/6Y9HRVarwDd5X415xOzxaEDFyYh1IrkJJwi6sL4+kS
bEdK/QjDq0KysupFbNXqu9Kzlq5WnWdkwzpi9ZGQrmJ8BvKRPxXYn+J4S9PSWCteQenPKKJPODnA
cBMRTCJpHpUHf0wHejNV2/x3MKotpcZB65WsxCZiJ+Fm8sCzLXueWUZBxCDNqZ4fyUD+Rs/Oshnx
PYLOmwOOSN/u2m3AQia/NaVxkKcF0M2mpZCAmuGJqc1MF058EOvOkOZnkQqWmxUpugDcjEpW4oxM
+BozwP0cOtrd/Eju0wjMMV2Lj/5DDGTIe2KZQaqa7CHs7ue4t8Fjk+ofhTZaCaVYaKrW1VfTOrRQ
bLOP6vvrIhpee3kHxhcePawtRornbuBcvTs+xarwgHayp0D0KC4r02BqAoIwDSwnnKLRhn2ztfpn
FXidHDEdg+Rq4XA/PwrXOVJ3Zd/ZDtwKSMd5Fu3f62KfDAsMFBCisxV5yPH+0hE0baPp7TvQ/0qW
mcN0lEVLkyOjLV18iqfv6Gj3d5YTZZBCVg3cMtbQiXxjVkmKTNTO4Fy8oVJmeK3+I+0i9u0kx4cQ
jfUgAn6w3zVH9vGA3oyutaVoo3seqRqwwLCNxXZ8wuvXsk62v3P8QaELnt0BNDAswPpeJ+5+69E/
f4PHp/CPrCnrrzdag2Nb2Glot9VkL26nq+/zo3P3ds1PG6TlaBQ3r3csRxDwTp6D8X58XcQoJZOs
vAOD85j3VbIAVgZhlYyT4blKfatk5BgLYDsM43vHxj9MhD+ozEWPeUg/mK9A9CjxkrjpSnYFuF7o
xSBS1RQVVzkaclsSTbHdfWfx+sN/k+vdI//MFtgw3JRgBMWpcsJEXAUYGrNwogJgasvqWxKjjqEt
MC6qVDYSgNkgWH4zvXrj+CiKdZP/OjbJNNVL1y6x0Y9AiYintmNvyC+gvq+yqYleObCkcDMy9AlV
5nPrOrnBJ58ZbSt+P8CMqGW/Wd1ILgiuIg/2v9P5bsakXxNf+9TCJ7jZkqIV07GT6cezpVXS5+7y
NYqqMJFo7ZFOMhqM6++2P8Psr0a+7iOda67w/jGn/Hn/ByZoL8/5oSlEgTvU11RQwbKEhFI+tzg8
V/+mgaxdZ6NQzNY+5GCKmca+CvuR8cK2oYr1VCUZaWSLudK+SdOSm2mbRjhZHfZNYReLSZklWwrm
WKBTts+r4W1C1NP8gELDynvPFE/2NaB8gqzmAKmzLwlsxR3s7rkPDPdtdy3g9lRoLCB6OiM9JISz
eTGLs59qiaZ80W+VS8vgbkA6LsgtCyg1mYPfZ/v7mcP+251C+LmP166WuRIMiEIKMgehQOc8DWer
8syzdOie8wxQxAYqvwTC8UedP39v3YQAikAuSoPdX98hIevEkOWt028kRVxobsKR1Eg4iuNcPPZA
gtVcl9SZ5f4UTa98srrQh8AAdDgD5/Xk1QwdtuHCa1uM2jMxah+tJXD0UgG2IVWHmKSQcxQS1+6N
D1MnoKX/GlEIcM3NQagVzex8/rMrT4uXr1R7GBA9tAkDDJYqIGWBeXTKFvG9xC8I7MCfx6lK/aLX
xS4LX4HA3lqS0dyr/LNvm2OXpi5uKmH0FmuYQpN6hp/cdTrja0PzSsD4z9YMXpPoELume+PNSKZR
Esv/icMRCeg5xXSRcroWNMA4hz/Y9LqxwODSSFaW9XQROwmfTAS42M9gIBeFXaVlKTR9vvamvG91
GgHAzZnlm+tm3ASXU7101njCUzxdYe/X8B+mNVdsOC3WnymTxy0cQZmibEgVP9V0sNWO26Srz0WU
ybhn1lramO4E93vRVB3WMm5Z+Nb2uE5iOEfUdr83dv8XViMJiJsnt3cBEZ1dPPeOJDlEtn35j8I5
EFhdWvnYkMpc2OuBBDObCy/Gp+ZTHXCtyndJdAcJoyp3xFvDl40GaXRI/eueCxz1UtLnyQJfbs33
r4xWnwIE3bFBNV5eOwobHbJwqZVDNp/tEsXpRo/E3K78qS576e/b14PT0rLCv7y8KiZkRshRkLTc
j309/8tUj3UJKigcg41QgedPonHrfAKK4b210Rr9qRKdPdymE4Lfa9s+8LHEoRATLf29bxHIFq5U
atfKPti0jl6N9ejDlTbYhZWSNcildqi4m7FAQAFv4BBzw6a57Kb8IO4Pnu6I9Xw+UT0onF/XInu4
zffuypGskLsUc51s7/H36TBpBGuXgvJ52V6OoaWQDlQS2COg4zBcViOyc1/l69goBhpCj2DJ9Bij
cDsJLwMDc6QbDutPwv5wGK7bl1poGG9yXtgEMUK/dY6FaRlHokSQ9n3prAZ8XP5jKzP7VLvv4n/8
ZKupEteN3oph+qojR6C11Q9w6SrmgrsMc1nIS/4M6ilkm2EPZNXSOAJHJvSr7qlkGoxT2VycfxvA
TtUsydss5BwEFmOIJHlUN50zo5tq8P665m+gisTXs53wHicLyiNusnzVyMl1NFEA3Uv/ctLDDEOg
BWZWQJwRy3x3M7rBhlQcUT29fWXVOTKP9cjWNRY86lD71j+4ofztbeKIYZcOHPaqCYvJh1G+2Da2
XLWexRSz2DVjrXTx8HX/hlYk+rloIddeq8IM85nRfHgPpuWkBhADQY665WvZfPHWrQjO8fqzVHDO
xs97FpPIYLi8/SFnQwTfkIASVoLzjRXaaYFYNVz15Xx950aBUHUtH6ohriVbTNaWNXP53t/+v7UN
ihlaN1NKtd7lQE4zaM3/Z+nn9U+lHUd7JFt/RGxQAcox0Ikq7pVHdBW5RaTHHM/cf/1zGfD7naTK
Lrx6mK17uzLucdcVLpkv3mYXXZlND9mmmik8eHeJiAiW+KKe7yAPnPUA0DdXeUS/Pt7mf8HJTrdc
CcvBOc36PTtP6qe1IDHMyFvdc3ETNHSZffohhqb5/qqj/DWXyGTVbHc1COkfmQJL7mp8QttdWw6Q
a0ypWYifShEG6OQqlGbRVVGQyC+zlObqGtxmXsb+v2Cj7F88cNOSpce7EMXhnO9N4hiWP/PXQyH2
Lr67n/5FkC4p+FRgbT4dRrO3c2V/bGY8TPdyIlsGjkme/E8S0bKX47bT+TzKW3if0Nmf9bKQYGF+
LbBVfl1srt0tkl0zd66zecxKbNuRVojdqm5So0y6snx2ptKh8mKoXlzWW6nt91lm+s9F2fNCZE9R
Mm/K3E7tElQ+YSfCK42tMeLLUWSgTspAvXbvPfv3XnK0mSx1TxzKf5DOlo3NJNHcV/cUSjQ0rbjN
0ciiP10XsuMof4v+VYtE0P2v9IoUOXnCtn/S40g8Hx+90TmJANEd18UlYt/waOIw5J4bG1JwJjSx
Pc66obPFVMCrVaw9pIfll+/iCX3fQDQY1qXXITojMslMWolyrGm8nf/7b+jDHoqiMB41r78EPt6q
OWAK/ONdzLG4TRT9qPfFwe0y5Lp0Y8NY84wLZuvo775P3Vw5Pj7xMw9QqRKtH80W7zfeKJXHY7Jb
zU7Xoj95ixwZ3nOT2K2aVhdzo/r1FgqUPpL2NdlbMvxSU/PB8LJKymwxwRnHX5lUwjDY6Hr91PCF
OvqoJMeMo+YUDCbwGNSn/71K/GVPviHuXYvJTyk+9pYHeG5ippiNfNl4FKgSDk/li0iCYIqJdpJC
AOiTOBhGrYvrQ9ELZlkd8SZjXlCP/Xt5LBjui6qRWtBjh+K6tvp+1VZkgswZ+25G+9o+9qPrggSV
AsdH5D+fbcPEwjZCr+kYyqpKAwSw7UPYuwxAVYcvrU+C+32dB6Jk2/ELPqHKAYggMZ2+Ea1HLQGu
qsepEb/7PDFjv/bPfXf+9K3iyha97DEWsiONIObxT/BBvvYT/GQF/OHwF9zDm+HGMa/cn/xMct7g
mP/Z9peNbcN3a9qmAUgY1rqLhHr+EvxYnrTUktoAZPBqVpDMupi2r11JioJLrclkFhq4xM1ytUwc
MfhzlVis+1T8Z7MFaSruy9nd4JVKyS3pdF/4SQCsPUWln3+Wji87/qv5Hk8FdKa0wt1ACbHJKxs2
XZL88Jswz8owSQ6zE8dDvFSe8FwsTFqToCdP1n9iXvLNsCjOfB2BSJ781vYiqdQrIi/dD2Z31d08
3Pdl5f7rGvx/0pVE2z6Rj5lblT5ywCMleX7xbDBSfCd6/jcyOUc790/J98gp+rkfZBfJVSsZKR3u
dWWdovCM/MrQdb56VNgI6LQ8UpF38H/LRFq3VMncYEUu9VJULDb4hPdoNbYq+p70bNkFfY3nZ6oH
RuuWU7rGMyx9VkEgwxAz0pLLWYsbyesJtv2gIugDwI/UagRyvqdn8frr1Vg/frbN8HmESCkTqa7V
lEYQw8Pw+c/hIPfHXbfOda8ck7Cn9joNLdS27zoy2fP2+lvx084Uz5zAhqk7h41Q6G+692jN6n/R
TqwLhPTHX/oYTqpXhqXT/JP4kQQkJMveas+xP/HjiXvBBzuJvhuu5vu+O2EUcv0U/DOXiMLFjTTb
W007GDD7diDkzwk11tEqcphJu4cx/r1jY6nFAJDti67lrY1NlcOtYYcUq+RQv/UztUm2F5twaP5d
vooGMK47kqlmpq0joukdXpiZRDp8dZyvHHFhqwi4hIce9VNbGXEc/+x/g4cC/jKTB3G6Y/yYU65y
uVcIRhBw3rFK4laPB6cE3uuL89hdS/2tr+XjOAoJQXW3I65KiV1Zt6YpMVRjjvAWdtHKUJDLDGq7
ZQpiNVymeMdJseS0tcuKt9+RPGrA7xU4QkQIDhE/CMDLJoJUPmMOvAsu2NzIXc6yL29sccnWcFkV
kMTue/fDexjmivq+VZKpPKeKZ26wPfvxzjpV1rf52zgaldHTG8mxeuGzdfwOb3op3tyfZ3F17Dxo
Gf7R63bLipei9PcWeHJTL0jWjDmP3/jPUJiMP37s4t2tXo0UNw3+WqS0Eg9letd9HxFKaIQmAvq3
p73lR3PqAh7YFNZMWgWrJPsX181acD3CTMIv17U+i0uPHPmAtYXIy6oh3nwk+7H4f9FPLUnx/ee9
XB3oxI1Kf2pbQ8ZnI/ppPUAHYpSZg61rOREwsixy+aWf2NmtsKZreoYAcLSTvdgg2PvszDDWvgcf
nCEJKa5xI16yXtUr/aQrjq3z2Cc0SCGlC5yb5e8Z31Z7hl6HRso6YPofnTvcMmsGzkyrGgS255ot
u7jhBozxVtlVTqNdK+k4Y3YCdcZICYqlj/ZmWtHpljqgsdpxIemSLM3whzcTE47KrVV/53vJH04w
RwBsnOkDgyW1BbeVEEP9NKpgdfeXHq1aOuZzVW5sD4FmK711NSC+z580y27CZD3OVYPvcRgmEaQa
xvXDfZ3oCK0imDsRUe/cSAzAOUUmqSjST+j5y45IWH9cuEFhyzXwzh9ZKa3uJhPeBea6avZwZbVX
h2HSVYUrm6w7xli1zwBlyB2e0XVhs8RN0bRgeu+Thh9Hqjt+MVtnBw9H49kOzny1zN6+7w1DyGwf
/a85LbCbnMR1Hgp6t0Z5VA9sIEj4c4z810y3fpLjJ8nGh96KBQKhjb4tW+vf0VADiuGYsAydBuRj
pX1LAEL7VI2UbiAupc7VhIblAP6I3abBVqqG3hY0HKbzz/wJkqRt6pzKkaDntC0+f50ENiQbgb3U
43pPNzwY21jllizdSX8jTUv+Ij04WU5lakdUN9yGZHmZ4dHr8ZY6UbskxAkUrmA7tgoT6/M67bY2
iTlHHb/iWxFTypUOkEGzYLNbQAqn+trGLAejIG8ZAggvTODPrmqW+Fv+pmFQ3+hiYINsj/iNo2vo
LW12+WR7XTSD4Y9t62VjL5EFgUjrqgko+0ibdUCxLVBWuoW9/PCs9nw5xiMIArD717aTA8Ek+xYt
jBKlAxyd6yJoWzE1fwUCSVYW86SxUuwvoFkDgmBxSAd0BLIzx/Uxz1Rosal8BvuvO8LTP/aF54c9
Bnt5nkym69f2mqrm2TpCDLd9fG/arGV/w/T+xDUGKggXe4+3/WO7vPYPIh2WoCPzw/L+9o8+Be/E
pGM8cb4Hv5SvzDzeD/3y2kAJtU5m65PZfTfwz9qIN8MgAH3hkcO+sya0p7/YHDobxmq5Kn1D64Cj
mpgsDZubqoZrO1EMyMiD17CvPxxJtbNjki95cck5qPQe2RiEZXP7byWGyZ/P32mS5PZ/XRDm/6V/
MvLnvtL/70J8Nu+T0iZbiz2ePbsNz37/hMGYw4NIaQ91X+P/oHV1H6adRpDUjMcvj2lp+xtotNrx
ZgSQD7L1iB77gbUg1bwIj5d7gyn3avPhqqT7b7O1QHycH4B3HFsLvBrNVIKD3dLUGf+XCiEyX+rD
GW2wmErx3c4vf6c9psQ8e0nsWuTRGnTNtakzj9jCzLYF9w2uFAIIiMY0rrPwa4JGxI+AH2zrO5ID
jNaAuyCXJEuoKp5BAaF+dTYMCrZq/gzXIh7wBU0olYz+U2K31EK4hNg7iJV47Vfj0VgTScISwo+A
UuZPsXmpkpiNVKLweJczh+/VXS7gqbDffEH0s5t6DKfkWXydeo9l6cyi5VzdXOs8tZCaqAeMpD6r
PmOaDbuSdy+HCJXJ58DI53IyEwxE0i8JVPIAe2sGzCcM/O1XTOZRcBSJSESdHRuZNZMakXME1GVM
q+LMEqmGPPtKtDRBy+0dF2aea5xvGJK5X9sX+TkXnRVOlvVseihebtgeKYTCynaQZhAyPrLbPRkl
Z792P+/GccZHrfrq7L8IfJjjaSeK0McjjB8tsIwjm+Vl3Ln9F/2Kfh2YqQQi2XUQuASR+RbvIdCB
QiJ1QIJidllbNtopn15ES09GCQHhOz57BuPqQGR6ldP1CaomqipZFcFByjh0K9QtW4uUZlSNHcxP
YzefvooiqyZeKBPLCWDQ/WcG79dYrfP/nTSMhyFIARSiJWemBYi5k4WkYsGdwiJyLg1X6ENJI/9j
68Bztb3nwwLbQPJrnCuPTqacrYemgc0L26ZzJlw3aOzSTHVM29oJAFN5R5/0wuQNw7xxsPraVPDJ
dsMHO6ZLs4Eyb2a8ZutgNoQwNwxhLVlj5lvFLIgGpLr98rBXQ6WQf/3HiA8JATvPOtxiyTnmavuq
9KPk6NAN2niEVvl9K0qeWy1T3fe0HBYqCnjp3jt8877pPP/b17cQdNvTuv9sJ4GeC7U+ePrWvy9s
3Ua92UIuNp5yZXshJgi26ZwvwTcsl6t/0tVnRkpNk3Fgclfabuoves1LZwuWQUCqZ4Y5D+sTtSXr
6/ngNSsBeJdLB0Wcu02OJporE1cgGk58gs35xsEcVAB8so3IKitsmF2PJyyyDZS8htXZib/RDYsP
kptIN/V9nz2/1gPWuHzetl+0J8fBwiS7GJLi+F3ZQVdNZ4V5dcxs34Zz40XgK2AudaoppjhLKEla
gS1wkPTxqc727Vk/UItneO9axqAbQD7n1r+u0gQXHaaB0LIstc6LR1kZHp4jCBTvfoqUQBlNllSv
wTdADTb1YPFhRBsOany10rOn/yGG+9O4WFO2m0nyLZtEU5J1dQwwNEACJ75oRJHHgqiknvrLdDJw
lumY8WfFbpQJn2LbxpHFtaIbe1MLZUeJefbaRglhuTJgqwka6dxGzwd9VKCkrGqPifp+1fVOh+G2
f5jzval8cOJ4JPTV9Xbx5N6ldkyhDF4UQPq1YJuVckFMD43/g51SeuSMzTS9bbx9KMyJnUnE8QHH
TwFmr3IEKpZmEFx49hgGGYrh1/25968JIbL7eC0r3677kqO6wdindO2aolgV7TMfpYSDSKKRMfbP
NVk+vzrTXyqTbYwiJ2PrpQBFuDcLDS45ZFjm7mtc/vVsNzn9UY2cGWIqPE6FzzeNl1PcE0+BwL7k
8e1LbNu+pMxrkgKcH2liLjd8PBVhP6fQ4z/x6RJhECp/od8l5vcMZ6Ht1+kpI9385tg4TRTSF/XY
LHIvrU2zgukdzd+NCdI8up08MTyGG7+5m6yLXCdnsmzx6WdIS/zmVyOMOJSfYNt+qeyq99p7OGLZ
2lgPVi8AVpErzIpHy7WyyZQ26eomACj1z6fL1o2E6HOpaVt0UgqtNEghI9PLUJmasPr401IEhMFi
sdlwCBgT2Y8t1MJ9nGOksP5HDdx0ATz8FR7Vl3nZdCzrgtbxsi7HEtX1MTBqjBuYw0cKcch3TRtx
HMfKu+6lc25Pe/7uix38tn7svXlGpn8+nYwncpuf7xVmIUAH/dlAYm+0gNlJMgxhbegVTHOLiSq3
nb9EL4LSnBR2bShIwVC/mGVEIYv7fw/W6ftpUAFaN/mw/8YrYh+YB4AywAxUVtro3N/9dzc//0YX
erbYX/yJkrgm4IpHa0nIS5yKZ5MywUT1BBssYplqAp+L78B7oQ+XOxO3gS6gDqk/4q39qSvMRjtO
daVqwivfF/Xn8aPDHUcy1zmnyjp8Vd/O9Mx2qM/TwXsAPt349CvotsCn+/dP3D+61I4uun2IN085
W6pD/k+HljvXnO87nmscMaRe61JowCEd03DEr8eXYtHRYJ1qj2J4fd7kJ/mDshJ4dq2wNEdioguD
E8ag4j6wp3UnvZx2J963oVV+b2MZI/netZ4avDqLX7E1tXBWzW+tNIMGtJDQRT4dlu+KBc80Cker
HNisNrXSMg2WQx3Ee3YY+h2nEoVaVQWYGLAfKePetQKTMDKgEm2fTL2Q9sOIddN8TXjR5Qbh+52A
fdbtTQ2DIwg+Jmdti2K4ZF3UwtSdvwJELlCmsTsbScgclPZvXVU+YqBQZhYs4uFtYLLvIKTqYTZs
8dpPi2jjfJAwxnlkrXrYQYF0G/sLy45CbDPaNwbJye8zr0JvJnt2nmw7hXEdxB3Z1vrfHOpf0kxy
AXVKLuycmy5XltrtTxthVGSIY96ni/jFgKlQYOEMTELhd6uCRg0iypH16GUuYOt1aNnmS71991hL
1AdUdZfyu3eHtKL7IgYKy3ordzEOS6dWz3y7LvO29m55FKri3Iqc25FIx1cNZI5b3K6SGyJFxzo8
fVsIpUWcVQTTaH7+GaRqi2kQzexnLwPJn3gv5gw4+N6oyTC5OttxKpe3eDG4w3yXsO8zUXooLJO9
FhJZL1tYIHUUfcgXS+L9+DzeDZd9+Tq65kV0EXKtPsgRxypyPzbVFjEUd0TdfSsEN1yBZsVAuBWQ
VWWJX+aXYIHEe/E6jzyndxCQKIpHjp/SIY5L8GhKhCqnZbImTPkC1T/TDnYwodtTNAZ6nKXGp6AV
apVrKRDmUmbRlkc7ccjfK5nGs72sBiRucV7Ee5HgOctDym4f6QVq07u4/srSJICSzYHP5QvWgPHD
Wn/p49MXH7lMOxYiNeXTHDCSv/2CrbBO3tVDb/ezLuu+94jKMg4bUoJK0Mv+YZgpR2HIgbySVaZs
aonJe/wkfCPK4awnZg1tp4lMOYxQAbMVwQ4KC4UnEpGvsQvkGWABMY4H4MhBTABkblINWqN/RKvG
Itj+9n4BKgX0hs8k0UmJN9mZguv/UuE+NxFpV//RTNblS3lWXaJZ/negfmfy8+U/461lcYwN5UsV
1U6kI9KgaYZfzvY8sQXyM71wINDF+1ccm5MZZ4l7e+U4JFRFlAWaxRTtwfo6jt0ahLrBmvM6eA5f
P8/hptQzqi+huIErQuer0D6z94sNkq1gSh3y1OyhStETDlHqVz0OM6oEfue497vFNYImgveNpfs+
fH5uJlx8u+AwL6cWB6DsWQw9ij2hYg1VAyI/bgdcXu06yQSSSW1PPhxUUZjleZuOWqAOMveyiwgU
O38hT3Pe+Cq4a5Q5HZu5vizLY3s3HC/SxorzlJ4RS4M5YbjXUSJeIFnpZ/n71Ap+irPjf8yIfDr2
AUEkyQdQiRduhdncf4dSkgPdvIWds6mNEaesiBAzmO1taqGNMD4jNeA/YdYSySMv5hq4v5wzGeQ8
mrTDhOzETDj8k4jU7yhHkmr8V+N5HfuLDhpAgz9MP4eBeeMshgcaek9+Qr1pLVZ9tgwOu04WTQWu
H2/Kxv/GJai+xVdzU/vnI6Q2XmmLkGB2xX19NQi8Dw8x7WQYKCP2OR0yg/hi238NEGHNyXW1riHd
v4A8fGNMDDAtId8Nzvwkqg5DSMgbv237taHrCZ298T/1HLt7fKh1OdP1SPBSz+/rt+ZMkF1pHASK
KJDEHTTw82kF55NmJAjErsxhH2qkMj9glS2v+NLZbY7WfwgD0r1lf/ajSNNSbdtBX8ta0mLbzYN2
TDxqfvtzpvEgFP0WRRehBDUd8QwE81n18oYON0gpQv0OKwx7hPIqSEX+fTdBVZms8BZTYJ5qx1+b
kxcIArPgun7tZ6o3PMFCN9Gr3bq2YYVvm/RgYBp5px6b1oODERV2Zd3Aq63ee+cCkcJsAiCFGorB
hggdigcc4wLcQOn8FVYuEg4jBh0+AiIO1mEQw78KzYxv5uIgfZfCaGftYgOTicVTaz3b1AliWjaj
uHtxzv+AP5z0y2D2EKGuWNWi9VznON63DVsif1KBQFu9W8G+XCH3DGZptiuyKMN6kji4sVkXZYUB
ad4Ua93ejuN1NzBFcR/5i3Tw18GNYcMhY60ddbnNU3nbi+hi9swvYPLtXff0TS7jDjN4CK7axxkN
RutV7tUHR4RZYUx/8UqgLM9V86gtWOFHklFd/WhVu4IlPbfPRq6JE43aA1TjY2YDUT7UZ7ZRhD+S
T7DP/tf3vy8ioh6almULU6mlwmehj4PWCXvqKQTygCcSvrq4Ido+GF0wwBQRaCDEbyoeDEpxtY4Y
ZPDRyv4TJDNj4L5tNwVzbHw6ynpFPBxLWRymDIdSanK3IrjlMP44t7rZTgacw2FCV+P6hUYZFyKE
07o5zorH1v7nmi6ku4gm/fhAcV5kuliPlDKGx5XMKF0cZrmJ3fvWkS0FEQNglGbTJ1usOTSvrqYD
hShICxwMyzZbLDoQVXBZLRvoh9vQS6qFcoOg4owzsRLVqzefAX2DTx5wV7aU8zKgpdNKKK2lgJd2
zdmxsn79W01nU80t5lP4557xinjlOi5AdTo8FnZlG1U06N/ym3Ppp3GW9/kiFxNaF769T/U8gvps
60FHjQPORa4ZGyCxYHXFwp7v+wibiL65R0M4zAG2YC2TsAACnS25Kx5s8OCOkOy1LXXMRHxwbmzY
IcVlc1qOd8wfCuSYU1I6T4HQrzHbPod7pJMR7ImvTpSh6DPzMQHMb3uzwPU6oPqeakHpnLW7c8Cq
wKxvNYPt7t6NMGruGg0UHauSJY4lRYQgtWSLA9atiNTo/JCtkK0gE/lc6hxPZmt2bt1bV8mcqyEk
fnGrqS6De36HCAnhKa7Pnu0QN5yktozKsX4A2FHKckpEXhjFGk+L2XjDs8MqI/CRWSKHkK54SKA8
KTqGoSZS/IWoXRWZpIUHX5pWZmBeNKfIh0H/Cpvgd0wX+b4UYrxckj9iIaB+ib8TlipqbIuEAxzE
b/gzYHMIz6Rflu92mIRf0rCuSj3Ndsmt3I7/GaFEBu65Lsi0mhIsWCHgK9o3HpPrwkba2eTIzNQY
bnes8kE2W+cXo8v4V0UYs5WmR3r1d286Stq8ukziuvyUYXRotSp4BRebhzU124Q39lRtyJoCTxsY
2fp0zGKNa1tWblianLRcMXI+rejPnr3Y7LnA3q1aN1Cgys8N2Pmns8pM7Fh2POehhfhvE07wk4wT
+3+rwzpZpIBARWfLTnB0LBFME3y4LZBuqAvyPcI6ajggUm5eak5QX8bWXrDQbH0GhDnKm1yThHGh
Lnz9+UxMzxYwkqCpNLIZPysSiIM/xN7zgkjlUTMlZSBoX+IxV59FCkO9nv2TznisSUxyFN3/usc2
up6tVgMDNl63OIkt7dw8E0mxJ9e3F3Is5MqnWmfKVMtOoRY6KQLZaJjwMDII6/H3MbTEy9cebpSD
2IrsYL9RpxQeZnfqGca2/zpuc0hP0qWUBCstxw/Xp9aWBOGsbDqL4pWzNxQUodkS52d/V8Y4ZBa7
2n0cFKGhLpxC+2Rr/5EHUHhjLp6a9hOVN/GEaR0vG+dePjEAzjc+SH/rusFRkA7Hu1J+JJ+7e4hg
lnPhKO/iaxPN72aPRnqeHEiOqiZrpxl+FAuluFO1eDEJXkz1An+bd/7kxjKFW1YugrWztVT75ohS
MHaSCPs20ttsijBeWTdT7Wf33T01AlnR3FNCVkpGQgnB8W/oHHCqrusW3DAbeGpTy+nMZqad6hu5
Vvb80lKtaDfVz85vX6cv/C6FI0PpapxXfMI+DGtHbk3geaFwt1+Fv3TtQXVup+YBx8/4v/d3Us69
nO+jiWT39SrlQnx8Hh+smSslu1cUxF0j1nv1kuBAxhUNG2vjwOxOqvAoU4r9PJ/c6SJ9JF3NolzM
QsyHeneyTcS1j4INnTBblMO7Kn/66IqehlRpOs/1Y56Uhpfk0Hepuu1apfD4qJbQFvC4HT8VyenV
HJUnQC77DUYJzLjNbD2SgOerWHJMA6NgXNeiXb5qsZ6bzh/PPR4cFhfbfCtdvMw4xEpg3b5kkZcT
8VI0VTyuakyu4qNc43kuH/iYKIawq9AqVt88bRJ/xpMorQDl3tvel2tHlM45tDnV2F+W3tjhWNmS
ne9HO3yZLRO6BBBMPW9GAvTBbmpfeMbF+q7MdKnKATGNH3jT+Jjr+XY3gY5exNA7LKKdWC9e82rF
V2EjWnbxWDwnyIeNJ1Kf6MmHw+x0KsmDRyZqLkeg+Vf/SS4zS3c3SJGjdbx8Mc2h2963Esna815M
xsuqtv1P5lpIyjOz5Hel5H/JF7JoGkJO3EjPxrwIH7IVN7Z5FZ7BcQ2q75c34CWzZl4c2fyFlIyx
HrskVPVklYdTpJh9ls687J7l7IMpqfL+VYh8vVimZruXS+kVLzwEv3uG0YEXqKDt4KuRFRLoXMTN
5MRnF2AlNrvNsli03eR3cmMeIr6NEfWrv8y/W76bbXUzDwkeA2PReosTnBdvJIeZtug49yE7THe7
guZKsVmun2mnSuumzyixerkrXXuZLQfdVuahAlmp4LISlevLfZ4fKElwhowZ6S1zK5FrHx3lp8aO
ZDKwpXDxbg+mIp1U0mZ0QgijFXk3Ug9CjGN/ZYT/KV3mWGO77v332JcRqq6boT7Xdt8P3Jszkyf8
R4N+ddCCB+kOgg8+Bwys7VV4QRG5FgsUuHewor2fHLVt+mSlTaoUxyuZSp+uoCWt+59LKzd5o4nk
gjoWpyW9WJ4aqFMKHVwYkDGGUWZyj3auQkMVNfdMA2Y+pZ5lNrqcJOP1zHl4uvQ4AifZs7/x3jr+
MPnpfNJ/DFQ/3BEvQ5XfYfje1W/X2gmZOFPF4HnelY+Xv9StvpaNJ2EjkIBOQtxbOWyMA7flJulL
WnWnCjIWQf/920XqTsftrWmqxwxP93iIdqPxYdy2u3yO/EUkWULVyah1sqPNjUGvmtlV6CqT/0fS
fS2lskRhAH4iqiTDLQxDBgkiekOpbFAUCaICT3++5SlP2FtxQk9P9wp/CHmmn2gCHtNTYbn5fU1K
W2xu3/EJ/2jIglrzwso2XzOdzWJIIOr38HIDzHvKzYpqy2VyUNItBSb5jEewKM5zi1vYlaw+vDf0
5259Gp8XHcfxobMbAAcTilpYBMQHxQQk91+Cf7rv+2MrT5jEEZXQ1IOwB88UCsTd1FWLw/xQPNSw
tVqB6l/PH3ccp7UHh8cQdNPzt5F5XgxZEAGa4bcUFDCL22xt6wf2KmiPfzVe+/lhJqTQqFbUSrWX
cX8eGhN57ceSnR9sxHFEWc94RHVdY/HyC8bJXBnGr+lQfNvecs0uj645tQ3lxfkv10N1iUX9zCVU
R+ZrBqCDYFQcnl9gXkoj/QfB34sG+Lr1Mym2NGZ3/UVSHFSSfePyUgvhtFOLaV1/bfHZN4qjpyC2
Y3xonza+YQetcHnCnl93yLz/St4sDYj37m5NhPEwymfql76hLJwTr83Ne/sAVABs912/2Q/yi+EW
bwR+7mW/uYuq8vpJVoIttUUznf8QRICMpOEDa8PtKIdi842lEE7BrlIYgesg9ou/GZ17guooc+fG
JZkkshzSkurDM09Apzy6YwIlEcyNqorqQEurpUlm+2k4ZTuTWBjfG1Q7a5vh42v78UR7CYJkZPmU
LUho9br8Lm804cP66YQ/B5QQ+vrBnJouEshlXVWCt3f8V9mvkbGasBOKAqFsMMnTXntTJVajWlNo
XyvDFtWqF6NFP5oDVoj6+X5KZRq9bTHuUIUlCsHRvrtUq9w0n46AQUq9LTRoejF6ob2P0btg9aMd
xTjCuLYgQZc7hFpNmsNoyq8bP91puC07i8Y4QlGlrwNiximSio/I/ACGolG+Td6TzwaqHNCC+lAO
ffmvoAbTVZ6flIDYHCEibWdZQKu3DhzNVxNW3JCQFaIR9nkngGlqHlE5VFF9oVAPEaNiRsaSHgGA
S3CCZXHKOukslJ/E9dJ4Y6CcclI7UksCB6Gt5/hdCrvp5a5EMmsR6m+5iK/JaxS5ZD1e7Tw6vZhh
WKmH9lv1vgxGVZj/pNFsU/G747L2y2rnrLdFxTt/W7GB37M0VtCsud/qN+KgCq5pQ9+newGxIEZA
7rAKInIZ3RToVv+CzOT0DDbtXP35qBIcCCjteJXrcnJ9OUvRINJr1icSSjZ/dTalfgGlPHTLrlx1
6lMGVp5kJtlcTw2CbYCHyAdCZ6vexdasg7EGjFaWFzNXDqNrJO/apHP0KcUoBlqqSbmOYh5r8aDT
KPljbJcbC6GUwnur2CO7JVN4q50hQKqD/ebx7TIs214Z/H2Ns1ElYiJdSkAjaGtNrBEee/HQPhGr
XH1DhdCCYUCzaeW2S82TQ8ot+/6VY+ULm5cdyfS3x9M7G65/N24A7ABGWJOecSF73Le2BOrzRVCu
EShry6vAsDv8YA+b6jFaB2/K9aNeXjapoBkIAleLt1bugzYRhTbPIX2lnCnFl4k3Ty83j0ESexsU
h/t5tUWjoRUbxPMxiU7aQZe8o5/8cp1cJV4kZOdv8EMbjdD1PXUyRofq9I8WWWiM00fd0kw0WTXe
R6zBuP/dm4FisjPiWPkpZa4eH5oCpsg8A+FuMdVpY+an1mkKwbjd5tBpf3ajzxL9xfS4Ts4PCuoU
mr5b1+UFkY/RsUeH3ais44i5wTZ4ZuIFxtM/L0pw7TO1e85Y8pfgvu2bpzsWlDyMn7eYcLmWduvf
Md+26nOnUs9tLbatm6/B9/fyDUHvu73IN6+f6eate51U0VCzeiOmsPLuRA4M0/5Z7/obxTQIqRxW
FE3QB7vNzTg7NDz8b5iEPL/lH7Pml7gwPd+a3eeG+7jSkmBu6r2kQtR5n1z/UQ6mv0VygKMMg7AD
PZ2v7mmDwBPeOIf7TJet9uCbH5hadPNVGVYOt29kAU70HsZVS5CCf7tEkEJz1w7g7nBXUOgMkQXy
5fMlNzjCF2WH+5cCumlhLKce+oBm9a5R8K6B1ihp9I0iVEuTbFKQbMu4iL3jCxwlIAEQJ4rHTLfw
sCp6rk2QgWWV4e7tHn7RNT2fW0NbYujt7lbXVP2iiuejeEpXxvqy618xMBgltYuNciNHAQHArCUe
6IbqyUaruPZ2V7bp32d4ZFk1YPi1L8YH0KrWefSnf/yjtjhF51lepHPs/273jW/0KPH8CTvq4Ugb
FAEqd3tjm29kZqWESDgx8Ld/9ABHzoemcmwCzB8n1a4+z6o4+dPx0uxd90vTqW0+BNK5EY4Ebfva
VNtgFRVSm7Jd9XRfwZsjiNwn9JUKLXUN6CppDXzX/1ZShds/AsgVjklCXe2qv5HnkgDPos296FR0
aFRnljvasCaP5WN6nH4CbLwRs34UBwDUmegdRUd+kRJuXtH4ju8tWflKxTXHNUKlcPZxW2HZKOWe
2noI7rWKD0rqUZ5TCNBTcBsByFUIi1aKyndYAOZUgdb3mm8jlhhH5QvPv3K36Md3d4232Vptuvcc
gN5qffxoOwk841s/Mxji8stMF0nudqHEUB2LRDCjzuVaflyYhoQXFerz6MaEVhyT6Jkdh+RmUmjL
l22i/8wOGT3iWTP3b0GwO8hGNvf3TmaAH6mLlfws110shjyFZB0ZI75ol+v/yMnXPdhd80wq7iP9
HX81yy0QurvoLnzaV9UviWh4emzVflfsEDQkFu3CbUa9VEoDlOZ6M5LZa/Ir2/mrL9JRGtrYZkW8
zaDvA6Z2eBeOVdYGn8mzXiKR3vfODVS+sjcS3zQ3M7UJpn01Gbn9Qiit1VfDoUOHFpyL9hrNWBeY
Y4PoR/fr0fe/qHvK20bkar0Ip2fJphzkYd81Pt9fnf3q+yU3vTB0oG8r4mx+8atNf29Pm3pumh9k
cX+6H5OcPs197r0ptztNPhge7fobIiG59mmJmARni6ojg1LovZkh3wA9Uis5Tj8IaEqJSIBNN7fv
0Lg88iJ/fk1EmZ/T61cLFkGyUp7vT43P6eeVBoCtbD0GXZDp5sKk8yRGHJaURm/a2XVTOf91miOv
Z/g7xF9xs0vr/posyTpg9ZURpHsZa141EJLeTnJYWUnyw89DX6zPLE418vsaBS1F5ZfFv/xDiRd0
/czWlcY62AFs3PZp91QenuZCmNcprsBuJWSXtex7SugFoMtZxI/J4rHy1t5hoVPPfQkpQcUs9V7I
QCJVIygH0StqO5ZbX+04+wJA/P7eAbXOD8EZtSu07WLLCMu4RnadnOjTto8SjRmgohC9w2Y4Qgrs
8TbQvDDqdGxly3e2cXnKogzfXXlci9xL7AgjtYB+5ATnAvVPt6vzy/XU9C03EG6h6ONVMh2ubWeB
dT/rBunP3aoMu6dQbS3AfnAdc6P4gYdA6FA3RkB9TPnSle7scbbUv9Gkf/thZXKS2mX/4kKOmZRX
3lG2dGlviNy4lxdBhePbiNeLRo62FrTUXXHXF7CV841FtfGxm7LIOzKwyz2K395X+UnuLNQv9BdP
xYno65eO7U9SzcdBd5eWPzjkdZ3Y04QlwjoX8L1pld9TNwZ1/XNqehjlSfmQUNrmZOknHr2rKh3S
SqHrBpRr/Wp+WTwR7Cw92gEJ3V4+O4uqNIP9eiJeFB+w/9q/pD78/p3+Hv9iGLXD6nh3STYn/nzR
Vfmh0LgJbfEdOF+QBACOr7vRnlsd73WEuteairGDZYq9LSSC8OaQ7gAmodXOt6V881BNshOa39bc
hcw/eVf3YZBNnIrZYqd6bFTgC7I9AdbpDcxP2evbGljsFCiefYpuz/bbKqvWxiv/smKneOpfvKuV
I1nQ8adSSfNj/q5Ss/5OF/nwHyyWGuXKigdfm/RYhAcDIr32frLxESA3rd1A5bOd7ieNwF2idZ5t
z46ghvLYb+DxokJtJhxNmhbVwTL7EKozAbtUJG/MDkJnjSkN/6t9Iy9ygm3Mt2/GyvM7UQR8mX4o
HUA/uYz1RcfRgheGvwqwRGKtWUjVh27we607g/eJqys5WFnCtqhnCJDK4gJXp89+acLaPAYAfafu
XfKIGuX2EniCWga4A1SGoKg8zbK625Gwc9YpKXTCAKQCgSrDPEyUJLZ3w+jVWAsuxJmf41Jwrp0u
gON5EzzC+70LoVXfZTC0rmFaBFYtQzjh/BBpgAJ7XN1Smfj2IFwvT4uJbmieZiAQklvdGeGd6vzP
gzr3UDQvTO2yvqsYaM6Zjdy4CHEnw3XCuESXFnGPg5VUx6UWfQWTKPeHkV+1R3mo1ACVWwScbhwy
svRl32uz7zCGjOcRoxlnNIsM6V+2Up9t/xpChshH4gulw8mznkk0iiIdje/avqmtaCRC7RkFbSx3
90pyRADHh7jUSDi1dxckgCoevu/+vhqXwqCcjGLo1IXiXluFQdxbTInAwEABNzNpTKD4biHE0HJj
466ak1KvgR+2hjUW9eVXa/TbErb7IkEUJwdaN6JknJzh0FrGJWW6nteYeIGROhDWIu8AIrPWWY3f
HEkD4mqXPENry019GQd7vTN1mBAawUNjFk/0+hC/tsRWaQExolOY7A+vctvt/fu9P98WxvGLwDgU
GuIcgdTnS187gUg6Qvx+yS/FjWZDK0Nm/DdjYc2JJpuqM8NpcuzuhcL4cW3ixvvastoe8f2qj0Z8
Mb15xfaIcrWxdqG7xkxw7VkYRlid4jIu16l2XMUoGxndkZesNIjcM34UYyatqv/WVqMlqKuZkW0b
skAkLOor75bhJx2jwWwWlMaqB0gUycxBj0nMgqKPLn9bIwZD3dky1JHjAfqaxK3E3Wko/V3PvFjr
HtTep5Au7Vy/0L/h4gAD0TkAX4Cw7kij3Ix183WaYpryAeMzF8BzPc1mtt0PxX7TdLSst+rZBvmr
5dPkjgliS3c1yd1faq3RiEKGFndt5qGtlkkWLvlJr73fXY2g2aKWtox8+LVxpyJSH/Cvfup0Ji1g
gDWQGBAgSAtxiXqr1VUjm29rEm1f5tqoVb97st4l18ZTq8OQGT3JgfQK6eAxg/cGH+2xv3UFjtlS
G5/fU82iQH94NJmQDXfs1UfTC7hoGOh8bdYauIfG4K4zWfl9/6yYLcB2ZHpxnaaN9/eYzCyaXrpk
axW5aXa7bnbiYbVGQe+ID4KZ+KinUTTqXvH6PAagRCA0mYm60rk+4bqlO03dhJuQBiyOZkL/qrY0
Jt6/kfICoIDkbLY04jXlk5iH+drc2zW7gUT4Sbtzygv03EJBxrPHPh9uFcxcVd9fu/OkT4f74mYb
4F1SI+WHwDN65FGc8D8pBV6Yq4nmy3djfk76834/uLdgC9BcAT2ad3+S7vzxt9GPD/nIH90Xnltz
nu8niFf/sXr/DF3T/D7FsrFctu5aCV3CU+J9cvqkz1un1ldPYYStNxcn7xPKG7qqGMCyhPy9hu3j
ugOE0O97UPOuK3nsT/+nMT/21VP6UTydV5rzR0frdz2qyXLUvRI8ASzxZNPksT8cvtb9DFYxSdJ+
Muun01Tj2+jFeeePj/1+DIHPRxGXJadlcff3KnzUJ6NfunBzwXfdG9n13s8v2trbmsqQwYpL9S0X
aTKhUMYfjRnUcdrtz/qvtWTksz8a5N3RLPHIQILjd5K/6w3l8l0NJqjrAublJBkOh6lJUa7NnGzp
zN1ZP3kcpnBNqV0q9soEN6cfTzNX92DnPj3vzmDlbMaxZnjRraybvmVcibC+YxKn8EQdPHDXahbT
mK2oYdqydrBWaSxHM/E/61/3/IvHGyJ33jtbJl/LX8WpcvLz66BIM8qe1+Vs8xNoQEuBTSe1/vh+
bDiq2xBe+1DkifPTQRus3hxAw4oG25pAWRyumoTUM8OCBF7NMf9ijMYxvRlY/4JAg/ekeT6IzUeY
wbI801vSkkf4wWMITTcabn8vEYG5wduziKOCX20R9xY2Xu++ujifLEDgCTBICuTNDUzz21KyPDz/
vwLvQoQ55LndJzWw2EV4kMiEWhVPjuxW/iH2ymz4ztM1Dg0TzNJmdqKAlsw+PfIcrFkg/mVSEIpZ
hJS/PVBMdErjXRRvPRcpYXxoU0/dAcdjtfnWMsaFskV/5uHFJCk0t7EWnG9vxrPl3/haQ09uvbUU
ayiOuBiBoq0ibpkupmH2xBytu1YFz8aziZ/l25+Ks7bsfFugEY+3eBsfKD983n3fe5Yb457f0DJ6
m4TzKFy95XM9/OSZ6u6br3drP/tV2I9F9dfIhZmNcw8cpc+zEqHG9OhWVY2sOiP6Vq3iJEOmhhJ7
59IMlc2doJEbl1IELKRqcZgTxPsA46THETjiUGxXT4aVLYzie9o8RutksSILpFxe9m+oOMFkw1AQ
ua5VHq1ugRwNv/RXvJX4aPw39ix1ZCMkMBPkEWStlyhIEAr1dxF/IlT9CxEwG/ElM5h0N89UUs3n
bhkd9beWeXhLVjeg992trm93g9W7b26pinc2nYtWw/6OZu3+7gJdyUinc2yGzr59B7p8Q7I95vJI
8NhWwzJfDS/FvkxPoe7M32bXUreMzQjkdRxtGS6tluHprusDnxv7zw7yaPTVotoHO6sh8xChZMQz
rkxNWjODr8fFKVcfHc9sNYp9w8YewV3u8Wbw1YGo6SGCK+x2MvoQRjeFTQp9r2StKLTvBSLHsL35
nO0hFPNBmAj1GUN4idiCZvnhdqX2Jr2xTvvUPrlOBFyWuM8XFx0j+h4uyxAl00Mr+1BU5yuIqtma
PBNn8WZ7q6EMv21QcbmZBy7bplGudWxypYJb5GHi8mMd8P2Rsp4JFi4KrCVA8wHqtPigQ0zJT7s0
1w/IyOTYf+04SDeEg4cbu/Hq9x4Dqo+D0vUWtI0DbXEA4+xkBpEaW2iG7nSuGcB8eukm4ZVQ7m8I
IXeKEZ7AGafg+c3Ydt+9XzGBrsNTmkmPKSGmMak75eUAyeSKHcGHBS+U223x8T6M4jFZu24v4oFR
8e8laa1uuhl23bGk3diqzILIooSzVrx1Iqj+ei57X3R8Ns1DXLj1j7g+YpcOt5VsGamHLbwer75u
hCUwAkGpdOwQ/TkBTlRONhgxfyLejCVyZi2rLekJOyTknzPE0DM07xJkFGlwVBC9xlxaGi6g9Zhp
y4goY8WJ4Cz2h5hlzDGshwQJW+JVQm0EF9uH+7jiypjubvwhDvv1TMUtYKx/Cj9xPJnUMjMtPlSX
fnrvo452b+UsP4irHshy/mO3DFyu4v0ZKtTgwN4Zzp7mixXL9f1tOH8Hv3ff8LQhsytuzRZF+JFY
hFfE9l4Q3483w4uMD2DFguL2XrRikpkqYNzvqWhMsmn5L9pLrJMEOm0DsXZZ42Px9AiTtRlIncBl
UobOPOwBGexHlrhg5Luq+Nz/EXnkQGZ729/M7wWR5Mq4bAWpjINdSy0muXjo8UWJN6DkN12TPGCh
Lstk8JPb9woaJyVT33rDHfgYAaiNbrBIvoY/zZOv7TAE8qgsMQQPVdVtUl95491RJqk+xOB9acsx
IjF+QSzO+HMc2pDWVm5bf1C7cviW6IimLuDfW1JodRoPim+Ne5au0114L3/1OPil5c5NUqE2qm9C
emDfJHwk3Gw9iaU5hzBC/mmcGl/AE1/pV3ptHpJ8M2y9PwZlclSvg6r/5jtqzyLtGFRrruAt1l5C
vi6YKCVIeqiYbtCT11iF2K9alJbQ7nZIgbQRxgFURVIX/mb6oyo3BO14jh+Nn+avuksHNF8GoYIV
Czs1AZ1Cq76KmSe6DIeQxd9PMNHFVtrpdrx4ezNeEppT3/evpgGNBqSGpzWXjwj1iS/3y7eZ6UYf
7gA5S+GSm0Cp8fU3pvYxOZA9caMIr7287YZIm0Wg3HuXSYtNqBMcGxtwt0vt56U8UZFTA5tW8G3k
AsQqtXX29Rv1mwClnx5kE0tput5m1Ltz40xPTiNSFGBWBXfRdBaaVmuibhYAnbmfxR18RR6Kr9BC
4a7LgT/qo52ag1PEBraG0IrLCpqdH0VUFNvDh1FeYffF4/CNWEwi/chM8Ui/0+pbM3/r7feApGV/
fcv482wWYPa6UMNVQQ9Shlb6EnyUJ4KVH20sK5FYKFLbCOUyaXdUrEFIfjeEuIp6scnEFhM9Mj4A
DZoaPXTdrj3kqzHrjkzEh2YPp+R/MQPU0j415NFy1v1qeE4zIXFUJ863aCJdaW+UB0SNwAfNXIQr
sSDFjpqZFgZdAYJqCEsgvXOQSE40cKD9fqaWtte19nS8rY/b46n4Hbq1Dwgk0YjFbXZyx5KgSJy9
x87hNiwKakxAxBG0ffZOko308VHc/Chtmc+7CjKzSB4j9yj1T/CaEeHHEm4xXU0uMeL1pbKFm5Bs
SVntmj7/kySP6XBdczE7pgPtYUrbMFSUhsP24+N8bpWUQ/X3/gKYByOxq7fboIVmXO1ZSV7FggcN
V9tsgm9WT5+nU6iPbptHHrAoB4+YLwDXqGg1iZhkyuXaxQX9gXwAjU+5EIN+OmLabv/UxgwZHyVo
j/pcFKlwRG46DvL4PJyCUjamWmGpSGtegPrvg2il0g1oa4+XkgS4HWa3y3sePsc1huuDPsgjzRTJ
V2IfjO17ZEdSP1iNXps658FgE4K0XQ/ud1NULN9KZ2ZF9F9D/ztmW0SF8XDiq9tNyp2n+mSSLKNs
JycSX4cbGRA8dtFCn24PDbHTZenHU/QrHmF8UOJlxspoJWEhXBtRZSSrfynpo0HZ04xg1FiTdQXB
6lAbGq/Ql9oakMhHdzUX6LlBPT9+1dp8tNvJ47yfDoePjzd1iZSfxfvqEmCZ3XoO/htRtF6gf4W+
ErQ7zdgpDFujSJQ2fT5Ni+njG/hfnI5VtZMcYzC+Ia+P8MaHmhwtAxVBkIwy798MjbQ9KoPkK2w0
lbBIUheLXkRpECiEoPEcOJrb8b2EoQhhHkUdTNRgIyz5ZB+9v5z8/SdSldjeYlkIxxl73sP/dbtI
yCKPjXhYpcdLcHqxIlg7s8wqL+NgTIbwq+RoquwbV2FnVz37tgzR6h+EfEjskYsxS0yJR2lc9hlv
clTE8JMjjAiKAuakxdjhOLxFChQnsLB14itKWGqneddxHka5K2p3sadrMo0FEcn2RpQRZb9XnP5R
XH+8dRH7fjYjYFRmGUnP7AGbf3FxEQnFiaOQrAwrFBFO/OWulpE4QaRIgqFbEU+sjb+tldA6BizS
Wump2ChYKZW66WmlVe+NQnYsxgEG+X9RVvNtiQHCCQJjL043Wo5WcWH/f0WBrzIo/6VXgpM4S5W3
wKf7ib1Kihe838iN7QE3MqOIvf5WYhP6//jLyhz1SpHqOAJ6pXKWBuWiB4C7JtRKhI9iTgIe7aWa
T9lSvx5W2wfDdRtuJx4LlND/z935tvfVHtae+rTiuPvQw7g09/OjyNaNYWU87y1BvVfe73+hn0Er
PvwfN34JSu4VUoebOzmz9GMtnPXNMoPZyjiqoOUlFvf/w65rMvqcXxXOVK4wZiM7/5s89o313yEz
pAJJyLQV6NR06eQLnh7+j09jGc0+7O4j1qQ29IDMLmyLkrYh4HZrw65qP7djHsckHEX86Xneycvz
6lj3kRaJblVSRXt4yDoZ+/n5doZn7gbN56iW/7CbiiwsXpglq9DnRWP1zTqkKuEqiHEjiI84iicY
H8YJJNndStohptwrUWRuf8XQkclIiYVgychx6n81E62F92fbcrXHwQlK4nUzkx/cVukyXP6saKsg
EfHutLAso4LcKsjvozEQ+3jMTF9NbmEYuv8Ek397t3hOluP12v3NLg6y9RngoMMzkytDfIkChdNy
8whSPfV17ftZ8GtqJ3+pVKRQnb2EazPyf3VSEZZQW6oYPxCptmNP3dCT/X/uZognyhdU8IVN8baN
vqQA5Yff1ppWkMMuTLkI6zYjuH4YDHfYJo8/jqtQVKXorOfy9Rz79HK1khsZO/IkSZC2wtTRvuko
eo+caURhwsNWocsSxtWE7e2aEUrMslhf4s0Ngmc8El+0c5JNJAwycga8XCf+8u7JsS9Lj9+0Aion
eWSma3p53rw3fmmX5tLcjqxL+oP9997NvaU/qkLF5ieT6N/2cVffsGAlJXXBP2lm3xuVXetUAFel
Ku0Sh9k6cH4102Nuiy6SHtp3Ui+ZUGtCBVO8+pUUzQAU4Ie3h/PTfry/1r4nRPVv2cP3jo3ScDPb
z27STLPafO89rSbH2cdTYfKzuqSZfrlJLGWQFR3n65lRAV1tdZNmiyntwg6wcucyf7M/trMdbu0b
Im+QpD3O3YVq7bfQWGjtrg7kFybVRxpT3XV7MSnzPbs2X2fC6dbDtUmiNjMqdjaNS+0pfrn9zli6
fn3aPVTggpU1q81y85LoP6bH+mEItNlaQ2w2q2XYlJ/6Jb1Jv9ofs9z8Spdu9LNNslRy5uVOZvSJ
yk0KBaB58L2ofQ5OCAKfrVPjG12299v77mVGARVMv9Ewfuo5fulhTltsnhonKre9r/b6ltk9iGsu
vSTY/O3IP3LdI4z5PaA4QHCNg6NuLhbFHiKls29Vhl/pvlGYvCFseZ85225710ahdpgfEs7uncpw
8/Sbnhu/6VekNsXf5CNcWJJSmksPPa64y10yWoyy1QhNZVY3veNTRKICyx5cCpRhGyj5lUjiZqrw
HADKX1+ZjrylA1YJTXYPMlUDHji/mPvLfV0sm69vE7LsUtkQzIrgnnoz2S4aaqB+Z5gOtXAaKN6d
HmWAQaFTpm3Ug7LRoo93tvHRKj7lepvWa/fCqSlWrw8g1b+da1K0jsdqpuc5eQVR/W593nkRGJ1+
d1d7peWAHTIutUioinjNoniIYMYxCqUKyikK3FicQr1YN+1tFQQhojP8zOfovupVDlNFCwy0/KJf
5T5EXryzoLvyVfusYMzTJj8jeyKfhXx3p/AYQfPSG6rqehlniMKJzQRbRHINw1YyuweY3PQ/7tbD
YENtGgxlGjeoTvTjyYlQNbq5UGy5zteDMkEvipad12mhuUfWpisnDd50Ct3t7MdKL5uXtnV2qT59
ihA9Yd8TaXVq9QrDiNg2jYIS1k6JpwwzU0IeYMYZ2mMfTk3ARmEo1ilRjmA5Mq1PWi4XZVDEzGaO
F+kJKs9FHdsFxMiKR0Xj3IS88W8ueZ+/wo50c62fZqVVSqtNooz1nR/KlVk4KQam+9FhWOgehgEt
BjQexbq4En1F/0WsE/46VljLvHyjxcPYPV5Vij+Ef8CSak+VRmX8v7bavdqpqtbi2Sp+fTjCjEJl
xABh/43XfJ2CCIlcBegmVoWa82Rn2f4ZD1xkGzajBBpFK6H9zrJy+jFd0DCgNVZpruGz+AANrowh
QN1ploWqkH2ls2Vk+vGYa6k89D9GUa8y4wb521k0baEKVf9O8/IEyoQm0pQqYg8gJMQ5Z0Q2iQB1
/Fl74haiIY2HiA3dLvK5dX0yQVvpu9o6Ha7ghaPR0Bf0JvR2HokyroN5Kcxj3nA3+iXx8kQBYgs6
ve1eQJzo9an8h6rdNQ2nK+8vxxUMCe5ekL/Jby/gyLmapWC+f2/nGz//Pgq10x1r5IcLA4HOqV5h
Ssg1oXiLt0eBZJJTsX5Xs7sgmRbqEjoS/6+JY1Q4d5A/6Fzu1xrv0Irg+2qn8ObfYEZA0RHHaoho
/FwA8/Ejtf5/sW0J/SjeXv6nE2Z7mXtGrUuNmoDqHchN6oUNmaDtgffZe801MY9TIpwkS55JEAJ6
UPYmpl5tVHrr9mbWO9fA8sZBS889wFJ/DHejYu8Nw/13VnraTw4YELUsZpBa7kMlkXC8IRIhfABn
n+odSve3GXJs4ZAJcpu2891t3bo/IJc6uqoG6KkkQesCeju3yz+ye1rVgIGBqor/qmhYx6/1wzie
bxj4Nr/7lHWINA2PfwZ6YE69I8n8krz0u3/PgKr2zIh4fa1tHk40IBxuN66siqH/8U5zEY+cVJKb
qlfrLu0O3qznZM+oZI3XQZsyqarRlOyWVdM6dEp+6EbfwAdChw/RPz6mRyWkL0opJfsYF0vl/fTs
lXW5p3b8oTx/RUEM4ZQD5/G9ZQwgFBB6Oz93xtCak89bihDT4rNVLVfPvOQaeSYfpfYi/Xfmu30L
Bwf14N+cGFz0E64HxxT8ycpNmY2oY/ftOWCvv1ixYU3/Shv90elDwA7uvHnqhVbVe709x1CgE4QZ
kGJvvbJYpMaiF8ae2DpdGF86YS/N0K1NTmhOu6BB4qxdGp0f3u+rU0XK10pz+5R/yRN0P7Uz8z6A
Tm13BrczehJaDnQYayC/pe+Ub6J84lXwKriFjQwmjAxINvUSvM+PdnZ+ijyJGNrNCHm0wg0k+r4l
WM9979QL8cJoDccHIZKTRwJXNHpVykPKRBde9/qjPVsBbNcyza9b1nCW0/UtKNgIS/CijGfPbG+H
Fc0RoQcvoDWX2wI4vTrl7Xoi3rQpWSisNLjx6m4/Uvm+IPDu4/E3dOj4S5Tb2y7E1EiZ8/awLHTf
X6qrwryQDirpp9LfgqLh9fb4YtHbzgpOmBEPvs0A/T96h5Wd+rdd7WRnldaPPgHPMJmxwoYqzZMW
1ptM5P2Jx3n7Q67pxeelHnbJEmyba2mgtLYVhS73MjKis4FgAigjiYJLgfmqPtDSZPvNyrxeO9Ke
Y/PcEFK0ns718yo4AtWkOFWGstyFU2C90Xyr36Q57oBB9iawO12MlJUPlRp7CRRH8iNnXA1cYJF5
KSUmbZA3/aMhKc9VFuq/0x3gAqNByT0HFgvbxqWWLY3FOfCadpoiKVMypFXt6q6Ly5Ax2rI1LPVB
zHYq+/V6WUNsWqz/3O0F9qEiRCTPTspYsXVziZS/fdSTybc5SgOyARuWh5eVl/abpgNfkvoPzOkC
XZEE6v3BPoUqHXIbGJzJVpkSjxHrAH6kD9IBnBT4mI9qLUd5k9p9FMo041ljEb+qwIOUEGe2Xohd
Mw/k0y4+F+Cg943wh+WBsG8sTrFO9TgTeG0wJwY3d9/Nwi79eUtR/F7T4nOe+Mjlh7XA9fn73Py6
ewsbc4zgIhz0cZL79zXmv/uJStuppk53EYeMc095i8hTvJWfk2lXj0GXt12sRxUaGOxxslVhsRNx
RvgYPgtxOEkwGlSaCd0ieN7udz/ofOICxYmignRZV83oEWpH6rtFGWf3gqMh4qBZ0PB2Cky/R9/9
Q/9j+Is59ImEm/PyVjG0f7ONs4YoG7YzBROEeaLDOdJ2rDXap+Gi0z/olFJU0DG2+sAvbbu58THX
o9JWGcRbVJ7aDkcZCPFmcRr5vMj271b+wDUcHGt5VmKq5/c5ZNiW1ob2IWUJDMLMy+UJLzJdcHMl
U4F1bHH8atIJwAkrIeq8Pb5ykNj2Sw9RGERCTVH3KLTScJxQXkn88guN3Zun0xDmrKDaxZYG/+bd
jlBqAya2HprV8Vvzp/NSteShOJ9ajPvem1dth9fO4R+9l8sgLJu2o21sbqIiJKTbz+FPd3Fbbp3D
TuK3vxnmx19A3OuGNYLWKxL8F1k1EanJw5firfNvkzznUwH6LGzmg+++XW3qrYZ1xyKzXQXW4BXq
+nVawqSpxlsi5kwzpJDXgyUVNIyacPSl2USIxgYxLIQCwHsjE9oy8MC937syMZPcCj0qiMetQ/+n
dR2X+yUv7I9q/1t9E7jj76e9dwBtljLctZW9D9uZKy1jeqaFFZ20CnmwdwFN3iTx5847Xt4PD4r3
f8O5NiSfEUkGy6zGR4X31ef9uTYM8dV3Ybd9tZgyrGmn2uRN0iStc6ui5ALcHUabjF7WGPhFrVXj
gpoYsPW3FqJ8O3ufgbmuH5pHgpzY5pnGNNRpboDV3++coTh8PteezTkS1JFEUW4luaHcvAoEOHZ6
0/8o2RG4u/902T825pDK+phj5ERNSTNpaPOxThbSCQ2Jyh1LWMQIu2RNK+RskVo8mqKoQaGeETLt
i9HXNrkhjNbA+x4GgcNCZigYOPlFSa27246KrXzr8A8rQ6HLuv7bGQFmaeqoIPUK/SzNtMCPVie/
9UklxVKHlQvlmKNSbujq/LuCelqdCs1qjUgAj5JYv25ffuoy1ASZLxEeDRY9JDik8pc3y02zPTWP
6GyJhQ4Jbd/6R+1fBp6e5mz9H1XCWtiIv9ULtZf3+rgkYrDpDkzxlmW8X64jth9rv+lbe/FymW5v
r/X33nWwbm77634PkG1OkXiWbZawOe+/03ey4JkmXP2xcV1tp1JufJLf2/KgPBDGhX8JGndmcENa
iLYcIYFMuA2lxZaaWWPdV4DnbNkWDjKmwTQ/IOOLNLQo28/rZtAvn79mmdq/7Lg8HqpnN/UOOu63
bQJ3VTT4t1wtwZl6eZz7rZ2vSUEvLFs/j6t9NZXHD0oNeYsUgP3X6NS7zs2FZ//qpNw8bJsf+g+7
gW9UURauRNj+1BJauX/XnqDxee/Yl51w81yh45VvWS5nz/94HEzJVDZCcnvXvCGJ8+/AttI7hS7p
GsOBEV7X7ImY6f6HmczaxbxxEs4PyAYA2GIXFO9z/77HGCucMCr5TpZ8bO9LNvU1uyCLrqxQU5p1
yVcLhS/DNalq21Y+B6oHZWC03lN819QhoaI79xf6ADtySfgaGFj/LpqvD6Qu71kGBTsikUjV3/t4
Ddx607JSIW9pHQjqElbxKPBrOz5Z0VvV4XO2tfF57h/UeOC4wQoDbrFoXiIm1p5Zm1rTSDifhx9Q
egJiSL0dOoZXzI+GGiePqO2H+mP/+XkRjZUusFCDwv92wKvEopoemhvaqFtc23er0L+xvtT0XPv3
z8s9dPz2mGi9kAX4MKq2eS2QaE3NZJ8S5KUSOrUOOdUQNxlnRaIrrM/UnnFR6Y2Y7zHLb12lKN0V
KarUplM0ChKU79o9u/p0ihEarBoKA62sbT20Bh+fdbQy4vjmeDz+qd3G9Hula1l/eXm5DKs2wUrv
tleLNkesCAKBa5I+Tts0hcvH+rpHrZlJtHWc8r3gWaPFmDcL7UWy795MfojwVG3Cbg/15Nh6pchU
37e8JfvuSQ8Jj0Rxa1qablYMcogpMPiOPaKqs1nLP36R/HhNH6EHV45B6f7+7V+VOaJuuCWVmYMH
MUDSsCNrfIER8GI7gcFI8d6o9kSbpgqvb1O7olFDGKneWMvorZQNwFvt8aMdOhO/b/W5irwB27x7
quXGQ298rrWfCQnRB83RJBRJCZF0rmi9UrFCJatv7zINzpOr4oB3mZcxnsK1ue7/dHG2OtfBbr5v
3LTpNyhraokMyuNSOzOwNSJHdHK8qv8Ji+gwV+uFt/5XhQdP+iac+mxs2Iwpwi1q+XUztATtbcwc
XhuyZHnS16wEpHQVQnyGRyFXdroA38DISovUK592s8qmjcDPruMmAP7dMzhNsWFfPP4obyJFEof/
WfRDz+VC16ddpPjIXtyhPKgV+dR9pnNWV8meZWhp9v3xLDl7KSG61H+AUqwrDnVJf3zwkp6I0YWx
RMereiPW3A3La+eq519orq5ozmyrk+1vcrMbfFaflDr4RqDmH/7j6MyWFEWiMPxERrAjt+yguO83
hEsJuCKogE/fX3ZMx8x0V7WFQmae859/adDzONcsSR+nzy+qqqj7Rdn+0vlqmTTETKD9xkuzGIIw
cSuF8AZJyh3M7W2h28S5Y8BXsNil+K0e48djzBdzkxHYy9UYwORLTJmpgg3tvzY1KUZYCQs1AQB9
TNvxyGamGdCi9JktTvs7wAw0GZ3ptCQUVx6/kLkYrSejl2vNfXYPyv4YE/CblaAueWzwXdT7iaYN
vt+BKq+/ZlDjGlIXkUIJRo4Y4NDDlUvbbBDBTBrDlajVDddUHA7ee7F4PcJ037eAY3SMMr6D7/ZB
6QfEx2ioomRGnxLccUqjfrwkWk3l9/R4OWX2ApFcq9H9UON5h+eKMrK+kNNbjhgOKMlvYTgJs16o
TbyiDCaiiHmNQVuHwxy1N48doNuVdEHZaVzC4fePveypBE/ZXcTkO1gqILePuP27zpHrLR9JukZv
M66Su9sfIGbe3fs2xBSIFLA5RCKvkCEKPvISc28wQ7iqAHpw5a+lR0GOel5wtGowM+1AIUx1TVND
bcH97adejT0OdDXwQlc+9xIZFM5yhbaW2QebJ8YP2HzhxMV0gItj9yInK/wS6YUZXHAGRZoaJurg
3kCk0V5pgY3lBxoRtCK8GDn7h4PW51nm+IjplEJtePGe+EomCM7GdyhnzJgOmaC6zvnAZrqj0bxq
wjbtE2mWSHOlt7CYvhBkfLglkE9e2E7y50DSiyr+rmBx0FvSGCJxUgS9YmfEbXQVJR0VJUgf8ScS
T4/bPF0QZ441wX3DrxM+ykTMgNZX5f9QQxAP0749+rhF1J9L7E1RxvHEuOIRM/DY3BfooxgWCW6L
CLvNw68A3t+CPQf3rfX74WsCX2dbry/M8ulrQdyMJUS5FTzQeElXC6It2Yp7p/VhXvbA2oMgLyBg
JGaetH6CKOfz17zMnKvklrury22fv8l2BX4y4/bjvrT9D1dHUvXwfsxtE8Y/E+cPGzgTh/foHl32
9TDd4KMzzRpSMWxr9Vh1sJdj4PDZffFeafidvL0Lh+QizX82g5Y6d18QDsgxIU1jcHX6WzzAgmxR
TG4zlNthH4N0BaOXd1i7e4HIXpZX0OPrpKYgWV1GDCX03OEDYzoT9UqPSYc1QorbIfksht9YTXAK
yg+9v/zcW5pJf8hvH+vHwBBBtUE+usx+pIABAX/tJ6J5jBxezHfdy4yxxiu6YYCHVvPr/Fb57DVM
2QCoCyeXEDeV8LdMMfaAUgUoSoxztlX8cnXZM/p5eIptBb+zBOyZI2npRfMSh+tfou7fUy3kTudT
7tBnbWJrB4hpJGlyUgbCjzL9Y2DPg3cGhTxmK9pbtxls8V9msaqACfCUbZVlxP/B0IHK0+XOsvVO
ED6FmX7Pj8Vj4T4j1BfOmYLM788BYJGgRXPaSa7hPgb0SKtB2wYIcv0PbNTmkCfdIf+D1kejio3C
BEo3i7gZPNeMkStKTMElFowzHqOtBpLhAiyCU8DhM0aPr8cCYrBPJ5H5V/Bh5gV4ZnBSNLGAaJiR
I8JkB6eTW743fQ/xJEvXrSc0cNNRhvHJnPsH5nydiBBZ7vE6DyQi/miioamySSNgm8BIzIkfEZnT
gMYZJT4b7Dwb7R7jDmILk1rGtu8t0JdPLfaf+qXhf3eWQb6YbsDpFlDxb/sb93zk/0bCgQP49VgR
QeHdVh8cE18UCFQOE7YyEsrvvuarZ5Y6rgSTz9DwlwqECkAsI8xjYTmbD38T9JdMjZBT7yn2kZ40
tPEGeA6zTs+Ki0W174b6f96cxsMgsQllPvp5eIOMic8Mijs6woWYdqwKd6sig6UQsqZcyafeNB+n
iCSOZai7L0deLQVm8d02cFajBt4mcpwpclZsKVQQJGJagCh+pLdynCPWKgkcJdWGeJunxKi2DZA7
AuOh13GFbS0PNY3XSQkADVqxswiK+YnfkIcUQ70Hp0TGWh2tobkQaBrUWc3L0GyqzHjNFcDgd8b7
Wf8SkRMjwHH52EM5+KN0nmK1Dz2BkckYp//MsHXh769DYeuG79EnUpcEKI3RITBTqYTG9qysYVZm
gHu5qDa0BtwYx59S+N1w1oT98DFLB5/5B9RgfKKI3wgwBl+6eCeINAgbSRK44COEeTmh5ox2TeIe
RYxarjMF0lbg20Pi+GoXOEnj1uHicfw+x5Q9PcvG1NzC2oIQG8LkP+YG0BjjoQZLJoy8nyKHrzpR
m5lhvXz9Cax+XeO4puPJIJSxtnHKhr9pFpgE00Q6zQm66wk7DZknyLbfCy4HdxwYyIQ2D2mK6ZF+
BKKQWNkeeIVm207JuQxws6IAJoAFSKd8UyBfg9xdACpgyEk7vbwmxkkEAOPZSE94OdDnPQGJB1hn
uXqCX9ykmFqD/t87Qvq/p1Yj/8bFvvEe43O603HGA/ynlMXF0iFKkT4J4ECE1ZGAY+KK/2TUPX1B
CHsuM5DBMTb7JABi5o0O+US6JH/tuygXQAFEiIokEIE27SgMmWYZ3Nu9dRS+v88dRk7bhgRvZEEB
BrCkpgr/fOzTgJ4UrANzRsgrRqYaqTKf5DfAUhcZAIPb/xPPt0AnH8Jkow9iafxhBLoqMaenALkD
X/xQpEG4qCBw3P6nIFtsikfk6jSjBTZ9x8tKA7IyZzDuBxLj2rfIWuBBSIPb9sYmtvpMq4VAX0z/
ObuPFqAxkyxWERYzGd5iyWHYH3V62xIKMkGnDVSb6cRM8N1Oi6ieKAzwOI96EYstjyqJsahQXeMF
RRKqkI6ogM80ZyoWvWLm13j5VjlnYbmtk2J6TTAziAXdDnKZh9XAteXzvA7KibTC94m+luragleH
lcCtHymUV7CHsZNGbPZEq44nGXtwTo81NkJr1bFmhHwPKBQujFQ62VkZsWEWB3VC0bXivlCEU+jn
Cx32RQkRC/4/6l+qo1/P1tFzLEX4Ahpk+P9J70St07ItMPCEucoTS1GHGIL4qJpc0aSuoFSeOlol
6jixougafIj5MEjeS4lTQfhOwdaF8UpKA7FJ44qQqitmotlKxXNV9BXDB7W4gjadRQd9xz28gh2n
2kSQ+w4gbRPsgUFO+YihjmDJxzSOLZZ6HyAq3UHKZaKFCbWx/OFAwdPzPrTEKgALzMQcQNSaUHtx
JNnVsUYxvYY0NKQhRqgJMQrarjrpccm4sEEyJFiAFvHqQRQUjuGcZ1ia01xmCGVe65ROk95fdi4Q
0Aa9yYf46iZS1k42sWIxVSiv3vvv9+JhLP+qBHRegwtV/FzL9B7J9cHZR8oLSiUMqAawvCmFiztt
CLs97QxKv/07+o4BHua6SUoOeOhrWhB1VgozAZUwue+2m8pIQHIHcT/LkAX3RhvHEffEtJVGBpdU
GE/IiqcNxFmoJJUNb/dr0f0y78N9jRvUbtr+kmc7d/TDewwtjCeJmjuqz9hOi/ST6iQwxp5Dkwyc
QJIVbkNtaM2OH9/0pIkx7MbdpPHlOB2vGb0VuBZhkjEA17qtHzQkQbtm58sSXYmQ5Ed6vMbtkQ7/
QiLvjv99fb37ZYC5CeMz2neMC+wvZ/laAaQaVQeDGK0tpoaUbTfS8Jig1pp9T8q1+DOsSZBorJWI
4SRuxYPqUMOMPqiztbbBG+UIiedocVhPFLh0kFBDAIfh5ZC/AlxZmDB88emc4+4MxQ625kQOpFNO
cXwoAnw97Q8turDtIN8W2xRjok0wmhi84ieIa7fN2aGwRJ2CWRxZquNX8KKIxvWj8wB4BAbHPo/R
eBsak2sAFASvAuXmWO7bzUzbC2eQnMjniqcTDyvsIbH4Dqmxnd6mR6FFitwwXYLHjmTBuEC9PH12
rIGH2y0bJhXMX0SLqkKDAEge5Mdf1BIEPGxPxEJUIrZhix9IIA4JgVypTHAaFn49yd/hK37P8WtU
YLxNv4cbAybNLtc3WSQsk7zg30EwxF81XDkocMcxJgbsneHz+AUXw5J3pOD1/Ere42vIxNsjDmQk
QneJEK+nT6dIlOg3Ugi+Pv4O17+Lz8yUdFjgmVDbWrM34N83sy38kQPuHnU9T2vA7QV0OmDNsit2
dWsz8gEUk0luAvK5cgoSHvddiKMW6Hbb4C1+0n3ANxCCmTkAz5jB2B5XG76Tjt0cYyk9ug6Yh2K9
OwX5gHDNUArRGTtFsaKXrtgm+AfqSw/nO7xaWFfckxzrD2gq2L8+xVGOaX3ENAs7lYt/aDxR/uAj
TpgYzv+CyWKNP+dsRYWFVwkSo+p4PQuWMXcKuD7m20WkH/gnUs3+5L3ujZQLMBLDh43CIHZeJzLC
TXEyleP+HqIQegLOvT5Vbfxwb/NyzJSB/C2Gy+agg+/endNYW4KgD60NgcQJDn+zciwL+1cht/s/
mcrHPMwFZ2rI2uMsYovAuOz8c/WQt8I0IfwOM9xlrrH5/8hHfJeIslibWscrE8HPUvxEXcKnJvsT
LdcHbGFrTIokjfgQOaUwiAYZ13SnGvCuwyYghIfZDrd8WMPvenhcvy2zYwdfz5h/job93QvSGQPU
/QdS3XeWh52/lVcYti0+0LkRj5zfDC4AAMA4ThjOdhPWN2s94aHS+yQA/7eWJoceO9fpbf4NzZmw
BbrhivgnjHgF/eyHrfc1aVhr12W2ox4CcqTIsT9ceHnQGkLfOV+5kyronuC85wxMgMqJk4SsXWME
rzks3R9Bz2x5jMdevBgubsxFFELoy4MU6WhhDK6L+D5czV18n7aP8LF+bjq/cL7rG9QLYFyYGN3k
uxaOvS1QtdMsb9KQ2I5fFeebJ1ueGvSYuJH/S2w9aCb+U7hqsgdvYV88TuCPjPFwp2/2Mo1sSh3p
304fiy+9ABlPfBHqRcNf/+FYyyYe8m8SafHTub09/pCwXIJ9dexJsEFdYRRavT3SiavFa/Tq4089
+mKdC+2JYfNEJ5YXsVQh5rYkIdcPj7xf/EGhX3z2ajHrK3Gpe9YnaKup1fmwMbTngPPixtD7h/2M
K6fj7jngz79YDVSJbmA0aA5yaWR+nDb3ujMw5H1vjfGO4TxHWiesA1LUqjn2Hf3dB04A3CG6gQFt
F53G66xAu3KvZEVy23xOQEQJOXP1YgRE+RMmq59AhW6nD+44Alchm5c5U3907jzvRLfJ2GRnpDqN
BAAPcDpjqMJCvm2ZW/29lt9DxRgERxXbGJqMORxzpO6sZeMbpLoD7irsxlMNu5ixfonNpeVZYmoj
iCW3VU0KOxNGHPs3uH19tnyBg+uGgTT7S4vvkfsshzrqauAQfli2YxUZD5oI2ZEgO7aOjswFsdOy
5ituqdqEqxsi9M/lvpCVbagxob46hR9AlPMx7Ia1hAMtzUPlyr2EO5HxnOVeTx0SAM2dMhr3DaEU
5PUdWzwY5ENDoKl+o1s6/pQTKipLdvU0TlmNLD8GU5qnQ4q8kWUbMasjX+AJvYpRWRpbtDoirErp
PLpFcnlz1FG59+k71A7UVXwvYX3saJBmbs5vA2BOOI54aYVdgwsh7QkwF5oseal3D1xWo+urvR5d
HxrbK/7ijLhJnKAI4Vko7i6XBzyP+xCTHL4bX0FadzmgoiG2C5A2w4CJ10ixLxzjYPeJgXvBkSl7
uVBr/sMd5BJj+tP8QpVcF3z2gPpZ9Ln7OeNjSsZT5V3PQGwpNC85JlXqXYVUllj/KaaDbauEWkkf
PIhUR6QL8X9F3pQCXYpYt2LXpNgTAkW6NZMrCC6Kg0j2de5i/pSfwrUCrBAlt6D4RYq8odeuzwRS
gciaNiz03zxNeJ+muBBcD9OnhznHnPJbSah7S4Enehd1lJOm27l3oYHQ30y37teEErWTPQjjsu7U
aqg2tvrG7dZ+yo6uT+7XRZ6HErNtyoe/123xUpfKAapzhnw2uXnSAlBjIR2vkQEvI3fkuIXWtn8u
vitFETRm4DFL2X5Xme6BJOQzYKzHzFzJq2rU1vZ7VMaXqfWXbYFwwxRaPWlNDGBRvIaYszEgKX0m
Q1TEIFkFukb+O0ON6aNyjOqh7D3dW3zZiXEu/EWsgC7JeXkRWgNruHKWDyA7eO7LJ/kkuFy8eeWn
x2hXoC2KwBz6oxsG53F3KJn7gn9Bc7zaW2WjO30Uldm8hBMFFC5jvNML4cxEwvcRCBYFN/xo/LSw
Di3DLGDn5QWhSSnnPsZsN/SAYxPlS0HyEbg56pNJeeyJuAfU+kCkkFZvGwploDJ4T0srgTiICEeo
Y6/2PLXDLxUaWxgNiM/6kM4bljDuskvNl5OXL37TzLW1BOqNZm4BBoO6g2cC3Y6L8gxRKzJmgaba
gk6aMSt6rmmc4v6Oefd/ksWPs1+BagZywFR8+omloFilO34WKGIzBaCiHKWLEh0UXqDZrPOe9rwF
QNMCSnnypjCcwz4W2h5RYPMW3QTXgsmicCO+L3LeCaYys5EeV/YJg6M43bdoWFfmmDdlQe3VpmLF
HmsRi7BCMM5BAxJHJDuI+9svhxXrBk4lDz6dAZFmkCC5cg5hGDj4tf2ClkhcItmJV+m7JhPNJ3yG
LO5h+W53E/wEWRpYyB1k3mhvTCx97pASx2RJHeeiqyXbY/ab3NIQYGtPmve4OorkQ+D3Ym5uaUq/
W0xnOMgZvrCB8IPjt7BcgLYGbLIhOJSQkP403ZEyzsODMS7sJeYaGA8Jito59TC4g9M7R/LDEMg+
be+88aR2FUSo1Gwgir3B2Qivbm9rjPj3FFpc8m7wweDxhnGCRe4AYHyC5bmTzaGVg+mR/y3OspnI
X+TDY5cEK+xvoG4zEYCZCHe1N37F+kBePGe/RRO8wLqAk6PfkEaN/Dl6BN86qp9A7McsRWDG8w8E
63W3rYUCx+MRkqH4w+S+JzaEH2ZcA9pQphGEC8FxkX0Ta28TQMD7lHEqex89AAKQNQTNnwObR/fA
4qHvkZyoDJgolDhqcIMe0fUZfWF0VsFX8Q0t0piEFj6gPj1+lYcfxQPRf12dDDPXZQo8Q6BRP+5d
PWNd7YrNC9L0/EV6EEFK5Ab9PTkRUz9Fbgmk88Cp2ZGxmLz7n5N8C6SFlTnWKh3koRW8hmpwJ1/A
+wET02Tothp8sX0vkGa46bzmsVtm1I7lqvY/mddtQDhVGlTSZl5OB7StMPvQoHLkIwFhv1zyFJ4R
AdypfZkZ/vPOAEsHVVtQoAC0xriWz9rROyiXvD1QcuLAnG7I3RtAVsEHAhBjyTlii2pVx/WhJ5yX
5rwtR16yutgtp3KQhgZgGVDr+bFqLJQKrdcGvYBRJwcejSEI3/+KuFhS45szpqkLDUXE/Y9G9hFe
h70E+PY+VCC0VNQ/ZCps9bhcIceOIK4c0uE77sb3jTqiK4vecW8vnC5pixrYkwd99ggNut0tZOwB
LLlH2B1fbhGsFb9lOK8GVoKwOjgJTjUfttt6sTAtFq4GQiq7mvfnXydb6HFPcNpjgRiveEhg/RPe
l6h/36RyDJ8JTTljojTgBi+ZBCJYeDrdGmWNECBiQmFnfRv6A1e0TD04liiPhYDvnA8+PI8B7Q4e
/EDJ0gPq/peb3iaX6TfoIuuP8dSf0vctxu4Dafpc/ybNFKcJmKd8ggybxwD9kr8kjhyosL/7Tf4z
RYUH1gumRAfQhURODGilESM2ePh9APPHH2ojojnAvcHFGA5AtESDyDrEFQVPCTfG/G+JzR06OLJ/
0fcja/dg/HLWNCHYC+nQoXXO/wDmYiGGFNMunAWwgkG+qCS/ibCiJSEcoTvqcGMGiV4whXhScqT8
Kb/vplqCa+G4WHfTaW9nTR/7+8KMrdhcXUnK5EJwnvDJRAVamZCzNis3aNkKv8AsiuRnY8aUjEcV
oj0dG3TJNoRKxbFNo1kM8FfiICB0BSo+g863z9BneCEMSigLGGBjkiprHsYW7FKAD985O6EuU6OA
B+pWrEBDI7uRCosd5b76jcs9t7xDDFEd8YV2IP4t8HZdyYwKhEWZsBt5zR+xASXSQIv15iNHDjWH
aReebkvTrQinA2eTgtNN1ChCmNpMpUObOXNgSI4JonTFXbzEit06DJl6zAnFwOGLGA5GFSZyjGVo
q4fG5odkz336EB5n7E5M8tQOlQ72CsklKs4ZrHRGXOLM/PT5G7hymw58fowuoXEue76SvI/sBHtI
suSv/ZGmRQI2pplUpjpkQVGufDilGWkISqUQ0eLVIVyAJrdNceYTbiiMjtXm41H20vt19nOfL7gV
X+QP4h82W2OpzO7r91Zc+hzYDG4B39Df/de2oJ9hJNdQPyiMSRHzAlT3g2IGMiumPcBoth6/ojq6
uy9YAfgbEl9wtMJspE0pfbnjQDwn4GQiLuHRvoKW1NcnIrLCmfxFtK0gwDP15tNllQvjfMCAlssY
aRF8Q3ga48NGjZhag9HXSXXS4Ge+IN3os3vCknZzHxKhNXv89wZu6WA/eKI8jtLswmHL3JCpN2A7
DRh+HJeEcspaNOsCTamKXaE65vsB+h5j0H/wUap+CKwiB+c3SF1IdbGorYzAhKHXwrAUluh3eFLX
HQxKMFsqWgwJIWT94GLeGwGCEZeeRzjETdD/wvenfbMO1+lrecFpe30hKAUmpCD3f2aYjuKRDN6B
NBRiFiTBVTFGJMyiFHYB8pg28d3wBckx0eNaW1aWGhU+ccG9E4Ym7gn6QY191ZqBX+ZL9lQe99gH
a0St2Vyf9KLyz6RpG/Y2l7fzIcUWZhDMB+weRtc1gD51STYig+DH4YxUYqOhKMIAR1DhOckJUX2x
WfxuqFl4csCoG48KqH8mwX1KpPP4RvrWjcEAJopzoIMzdLopnzY7E6MQLchG0Bty0gMJDIG+9ojA
F3El+24uwxI9FOyqRRq0bAaI3VGxYmPGF48KyWMZlDUCatr1O7TNpQaR6gOgF1+D3p86w/IYF2Ba
oz2lHD5v0KBJdEGKwn3DFee5IqgciOA2IbIsfAXYIIYKTGe2Nw9X5fAzS8/ELV0djFyROwp7UFwW
qiFpiVEWansNVAj6LIxOoR8QFletILhOXjN52N83RCsj4UIf1Ntkocj904cS2n0cBok1h3KCF6Qw
RTdmwsawB9VZMD3ooND0vwYtRfSLaljGQju+MEISF4beIThku5etAm05zyWh7PwdbAxAF+J3mPot
GyQfVXIdtTx9WOPCpaWzxAlbH2JPLQyq+QzwZQ7SSW/OnerI5WRDQ9nuvQk/2gmjUZIwkbYmHDn+
d4cScUYn95vQaF0PX4hhY2mnz9mBlQrfdTYG8kyKGThJOwRqvU9VfsxrepFcYh/jcimtOR0ZA1Df
EzbH8OzCEdmy3SCJR3tW0yYnGMTSFeBOdDB2XDsQ8jTnDbKzI+XgGoXpOUN/qH0hcb0EFQjpOJs5
aV9DA3hKYMbwohaCmwpkBHpFxyCK8KJmdZqElPcw2r7Ch4UXyx0SKRAiZJphio2eiLwZKMsMHFOR
ei3Y8lRVg2dMwRWavj4Q1MWL+4R33Y8sn8EaWZoXqnLo8NMr1Ovcw6gODZQ5ZoOLqThJPH4cL4Em
VproEwngQqVijJB2o+TtEO5XPXtKSq0LvQD7Fuib8kQdM6Za4AMv7fgEOvgHLV7WfGBzC0tTn6MP
Y8kON34Ls2BhOC/UC9quz65PzNqNeF60iVgrsGYx2YV3Q9AqvpfnNfxdZo60ZC+OIHTywveNUA6v
nzCP0xeQAphvbRFsWDET45YSALMRhkNz7i4NPZENGEoUM7zc6NORhLnqvO8hWlFGGLNiOo52xweI
jr9rMreHTNtwEUD1pwyxQhb+N9R1DhrJDbNPdjDJYcCGAV/NQud9VhuCEPAUOHdMu0q0zeKJ0oia
NKbquPJr7POy/+J8UH5ZiPYhR9TkM3cDxnIBgewwifSIud0AS1v40qgxn9A+5o+j8Jszh5rhtht4
dlB2zmzYsiV2rw+kwOMNY/hsYK41lnpGarA8IAKJnfmxINoIP4rvRPdVgUoz5L158iDz6NAwcECc
+cdzDDmpHkCawtbssmxoWUk/RWEurW9LoNtBi/NUF1bLGz0+vJAzB7y4I48hlip0kxg/RsK+XFDm
MdvwINmBgbGMGXCxAaCmFu4VmHFFMimt+hqczFqLz3ymzQQxhKDsSRvVaGjmJJPNCgR0yNsQWSES
G9Ldz3Muy78vUWQQT6j77YJ2aNy64z7E1wcDreuI+kf4ojvV/JW0rE5SqNhz7xrpygZF1s3veUXw
+B8zArPqZx8k/jiuHcIBdnLI+fQOVejDBwbYnFvt8XCf/ikLYqVG0oQwAGnF1uJpgcTbZy/16F08
nSkhoxzFw3tZhnVvjh4DERNQei0rUnKoJFpfGMZzPsYZe3jqW6w84p4TSKIwqVNfn5rM/Tv8mtqY
2t27Tn8AnBnW8wqcYUDOAcc7sQiHywFD+YE20ZhVA4//ZM+gX/YSKBJCHZHIm+cMDBWonvPbtVhn
ocQe+rYlCunkTVMNx7/wlFPecUy5CuxgZiRge5sWfZJvEoq40D0VIJwfwku/ma8xXkBMF1bMcn7I
vClRvP78MnrHfdG9maDCQHwxnC7ogktOTVCQUe1myQ081H0df9PqTs9Xnc3AolTmMZ524zSUJnyd
d/jkOzNqVpgnpMdPa9oZnMqTqz98h5q4wOfQGNODSZFpOr0/3ZPGIsHOmHOFEYyL5n/GXpU7Csvh
KM3Jqbutskiap3MJEJRIrPENrv7oCpDJp6xPL4glUdXjiM0mvchfa5URMKPNl8ur8QlB2egm2vw+
tKa0gkTBb3rLTHXM0gE/Q2sP/UZhNs3OQ/BUqK8UtzhR+kH5JUGLRyL34TMjLRhKY8HcgA3sf47N
xNoZ45di8ys7GaDTfsWH8cXy2zFRz8I5ep+1YxFogBY0rDp4rPOGOwXLxcr9RnOlHqAu+S2Dslld
iF7m4KrKWBO3r0n6z336ZXzidYqvEjeQQVlBan8N9PbUu00/kPU49bTo0x+Wikcd9hbBbRfQbx4t
4iliJDhNonjGGcRnYKZbkXVQBx9oiYpP7kDWRhaMKubn4Eqt/ckcswaydhrGs63difnmopp/Sj9n
aJZYhzZimAFg9XKAU7A4ZuMcmmO0ewzgkEcfL5Nm/yjJ27X8RTlmakqfPKBd878Qvtmkh/f489ce
eIqnQmhAqqLLuk2qgWZPiFgAc2ded5vfl++BPMoSza39ytOiR1hEH6A5xrr2+rvuecMWhtFrcgMO
efoIzCfYb6Oe8mUvPcLra2DocZWQ1efvm2sue0ttIawI+pTUZFohunMKxipPKqyHbQF11o4+E6Pt
65DpKekJLMg1FTrE+vpCs26NHjJbAtkUBpIrZtz5WKWznj/mN6otNJCetFLOFG39+Apl/T1nx0BP
TOzs92DBCv+uK/7bp/l0i+T+9+XWAKf9YJGDOVB+iGCqBwP51JXI4GAY3o31moeYRV375O8xiP3i
PHxCS4KPRsJYvsNaLWpwLqEkiyyiKEbdWJ7h9sZh0AG8tTFLeNhtdLYdnpYR7H8fQpOTBXB2I2Oc
Rfn53thE6NIGQ1/POxAaKvUD4xN5ZJKloo6ubBbsGH3dAcH40FU2XD9pwh/oFGgNoIuFjSAREWGt
M8Dwnq3TXQN5LUMKeNv1/2dJymM1dZsPSYKIX93q6tStc2l8pfFKuChUhVMeul8zuc155nqwV0uf
EUvdRgX5kwit2kj6qzAGJJSjiJ8/Ws+orQiz4unEIqICyRpXzUhpySMa1IBsz5fPbyqk/i25y3av
D+hk97hLuFpgakdnMzcKgunsovUy8jz/3k1grSvFef62ehoVj1X1se8dVDu74OmGAYzd3eTauSmi
J2atBtJrRwJdyJzbw+92qvs9PUuHH6WnkHK9HAYeKjMO18x/sidnzjsfvDBS6h34ao1lVTVKC0dW
HL6/9/YqUCrCBvfqO9LvywomBLEhyLAQ0CzIRL7A9v7GENNeHC0oPyVPrd3ylBEdJkI5eviU4ZbA
XAKO6xdDq2c16eOLgaui5H8EQQSF3JNZyISdA0ndnQckIP+wv1K52lG3AqmG9EBsU+FdPl5h2lwq
o8sb6WmFd2Ued3reQ3IUf28CuAbPvsuflacOt3dGi0AdjI6vPCfhm70WWGpSggItrId7YSAA3M3u
Sxm8rWCC6o6qhO98fANHM4YsqydhmV3UTDgKrB0D5AzG9sdWNiWKhLPe2VfImtpQvXGehWnufZWg
ZAYNtMrkzgp07Lrg+BVOBysYO2iKN80TTiv0RmSncedsaQwwrEQ9Np47xfR9+SM5E3uS2jEhkD8d
SYMRos544hn6jtkHS4twCbc9yFgTHkSM6LSlQCBXk+xYZIAt0XmMWNgJ4lJ2KA2w7mjsCtk5bBeg
QErZW9IkDPn/nqjNQEiSv69jBuW+XmQnjhdO0P4YuFAN5EuchmZSCiUVyhFpLu+MDKKGWMkzLRIn
MxLgA6eWtDVHFl5KkQEB8ImtHO3qPj+8jszbf2zqiT6C1BNwXNwGygTwUh79eKwXRUBu9o7KilZf
GhtcDPArFDesDfthp9gac2YmohNGoV0BlgMD/Ut+ifeclKMvyXWTXpCHoHKb+u5cwtuIiQ8o+y1m
7PRhVilFvBl+AQA19KpnaKwmUxf7SslxvFSkJ90O0pzAntrvi22QfQwSXPSM1imvNFeJUwkLhvsF
e5U1hUPr9f4KkwzaiuCml5uvGpg6H2SKzPUZh2Dt435mQLe4eVEdHQxNbEQcIJRLHI3iuMJlyIeT
/x5r9CEQ2oMSV9xTNb6Mi+lr13K+/RH6p6+t0k2vXhEjGXPZIz5UBYh5JiDjwyv/fzbAOFIKvFN/
WbPYPBAlzcGLA68Ac5NC0zrDPoVuQkooR2XCOngvXqTMkKg+SFE2YqhBH8icjQxXeExJMacQNkxY
Z5isoQBXvGKA5qRZMQc2zgTn+BIhn327TH0TTBDuvSAM4ihg53VUkFmPajVztB5AgYM7hjbQW8gU
gwc3T3WLzWeeHnSez9Yzr67Ut/WnQ5Jn/4DbKDzFCyS36/wSQ1Sr1y/oUsKRVd/+dKdX7jCS41B5
cFJE3Y0E2LHgJjGNBaldaasU/glCsyMkEOcXPypRTZasvlXp1T5pxI7mWslrSA0mx9r8B7mME41+
tRqS2x68ls2O8fvbZTrpVudyxXq9jfIRL3LDTukXEAUb9WYw4jgq9IMEwY5+SQAF/R4wFyQ3aw6C
FWDYaZgOI6sv9ZSVXBlNQ3eEyOnTGDHdTouoaNyeGXxSDzyQYFLr+GPLGz338OkY3IqmjXhHLoIW
I+ghoq/H1YzBwg9XoiGhKr7CGBJ2qmgfZbdXxQwNzn0hBfe5ugsi62vwCt7jcst2zi/rGzDtNxUb
8wx9k2JHA/8EfnsM4+EiEupWMgT2GjezKbPsD+hAZTMf+2oCdsxvfkaF0HlwHPtUbU6GLpbRY+Z9
6KS7pFgblch5uGju5ekrHX7XVYbvGDOfGnkr5MYFnmWdAEZr9h1oF337tqTtzv9e0F0Oj4T77Ro9
99kHIsYYzHRVNkS4651HCGpaOgzfYRfS5iI+p1C7eLzI7Qo1dHQvXYQ/CqJnSi04Rz1HJSSKu6P4
2YtJLlqW1zMsWD7iYWaiLViQhC42zhe7HwZW6aBBOIfCoXJ+W5BlEy06Tcz6N79gWq0e6zP9LLov
EOCaaALNfxzVE7oC0jQhjt2x+oatACmk714AxUEBv0QV+zV2G1DEUCp9ndIKtR+xTeTyebo5u9/D
C8R/hcB5m0QqqHp7Ca7IZZbdIuZz4h61bku3hwgb+TRTPtzycLza/6jriFm7Ta4DaGraEnMErB6L
pGhm1aK6La8zkRfMBsoIn+r07vNS/CTpO6tb9yVHN8x0v3ZFS/kNVLQFsH7ygBOWi/uRB1m7nbbN
oPrUSMU4GkkBdC+34fXhwn17ziDulO/QRPNEu1H7yAFhi3z2qAE5X+U6upw4ysmIv+ZQGrxWnjxB
cIcvbEA0DBRYHxKLDlnkE5P+M00DP3HBHpKfuCaCGhDkzXhnzJUBdcE+/TvEvufodmJUOdRhb9Mf
hxpzAyaFMQJiGZMeC9R9dgO2gypunPm7os/kTdcjFUjK2ohvTs+/IRHGrBwXX00GxDhmkTGB9QJ5
z5B9bqfXSIK8Jn4uy5imzxa9KgZGbskrEwlGbukbFJvK+87nzEd5n4k4Y/TTe/FfA94MjGMBaLR8
uguJGDGJl7/PnqMalswNAiTA7AwjtJggeq5X9iG8wxrjG9lA0v8XI1iYTy5bBptUN+8hquMYJtKM
T4av9GMVhxaBK6r8XXGp4oPiq+JVslm9KmZs0fR7UPrJKtWFHlb8RJANv0NyQOSWDczChYo3AY9X
/FAuWHgUXGfgDuJ/ZF8586fcDMnLBpowXCVQ47lviI8YaT34Gs59dp2p/2i6r+bUriUIwL+IKnJ4
JWwyiCCE9EIh6ZBzhl9/vyXXtX1kW0Kww9qzZnq6e6Lr6DpKuXvh+MKvLfuZ8X6aGYerwQ0Djuc+
OsHD8DTkpNLJK+4jx/T3TUHECHJWHwrUzrETPru1+l297U3hDnG0up9uwv0MB7btbDt4BVzCOHC0
qKmn2UaWwY9+/WyP7BuDBzvh9CycPL20C4CT71fCmFSrpIRjjz8yoQdg22O96Iazg3hzK9Oz665y
IbzwqAUPoPCvcNUt1+FDcyR8yLaz9jes2XdCr4Gjxa8/bw+US8i4V6MkQ+Y1Ioh7k3+veMCeLt4u
vGPy7/PD74aFhlvZOE/3TinI2kH2RBIGRIbpJBcTLYM5lQuF09CA6DSOUyzP0tcZ+zQsZX8H21iO
tDD5xHjdwagKzm9GmbcenLYetEfygHAlIELS27ACDE0RD3wG7MgPFm/uvx+/ykFN7kLxgdn61JOG
WfngdkzDRQuHm1n4wvFNjys+Y+hSTo3nfUKFcMrhN+1THcZ3oT3gO1RPkXOwsjq4fLngIOBK0xh6
N0MYw8b29/TMayf0xv9OxG12qoc6MPjAcGDeR0SnhPFrQy8K5IpJlXK/jigu8r+lgfNhlJ0PdLFM
kx5izDZ4nXv1pb55m1RP9YLnNlwn/x4FX+F4ydH//UlzIWK3V8/5WRvXzI59n4YX4qRhCP73wX6N
z3A4mwyDInFARsC2K4yDuY7CTfrvRjnNZd+TsficVAtOYVd30xz+LIDc/93FQBdUCpkrn6+Ghz3c
A8RsdUM9PHHu45QHXCNcPp+e8yZ/urDgiuSJY+/DS/o4YujjwsS6PjZiWaadogkYUAzsNAcah6oT
nJVPrUkv57/+jsQFLXjDcKb/va2OyBAdeXTglHWiiniy8uA8/EIg/v/DEW5tXC9qPZ1bC1/hKqIL
yvGeFCoJ3Ry4omeAIt6Fe0XhU8PtFltafta61L/CgdNJV8wRDus6/ORayffS1b/hG8N0Y9kPIffr
K19l+iTXerRijJBdFCc170zawe6PNaImiXFqFTRqh8O5GWGzyET5y0OAqGNF5sLciFGwr+WU0Mi2
MwE53xg7EVpJiEvOSsNwpINK1x8ifbZaCPSi4JtDFQKbDYOEQkQQiy0vfN/2LULAD0L9MBRHWwid
OYRznPHO10MPI3Ci183vr/so9DTSpi9auVyyrBTB8cFWO+sbcd2tL1/wHTSDHEv4CIfr8Cl2cbhi
GBHNcVgJd08AJ+yXeUP2nHmNzsM9NH3zK3REUppX325CmHk05sbhK4O72CB8jLsTZMdt/tCRtQNw
06IzLdKHsbMeZeqjsTNgp10cunL/HeUVtfzLrw0NBH8Uh/rzRRc+PNo3l2FrIX1ZmNbzf/c0/GBX
R/bOFaNvso7IX+joRfYOwZCYAwRf6tHImYUVFlbFExtZfhdmIj0dmgMOfulBU1aMio9isfqxK/Jo
CJ96rvjy9a3uatbBhMW/uObsGNDnqUfH/MAZioc3Lri62cbYHCOfg4kQnmXfDn2/drPtJUZfuvtj
D4krzCio6akJZJNwLOlquxluphlcDjzc1EN9nBq3w1McDsKr/65qGMbkA8vB13n09/GkNnUfmPf8
/ndBvqKI20K/2vpsfVT79e+sRyDt11ZvX93+3OlVi7dS9e9kgqdFtqRL6QVuLvpfWBL+2gv3IRJm
mP0wofHfi9+wsDySLkB4pedGTI/a5ERCRvs8Y3YVfh7XN1BDryspe1LCDPe7Uk451/zajx7j3A8i
NhKXFhzCALuuS9WA7TgFwm2c731pCyVhiDx1sr1jJqJq2k4vapybilLbct1Hww2/2l1Pt6NkQ3A3
cXe8bK5NQoDsYw3YfnDHBKjx0es8XKzZeuleey45B6saiH6fiQwtdnckFgeuF4fo8EsGD8sTERVj
9IGaQLd9EU3XwzjDCS7vkSx7JxF2nO3F+ARpc7rZSbOu2aiPn6b92iE9CE6MD/fD9Oo7EiH7n1Fw
2WPR//bsAIaD/uFHLDaflvmodng39aOuwscl6u/dGfocymlOefR3FkUm7E9h+4p52byvTzn4jnUP
9RUEpMXBqXFyM2I/qZ/QPwudolULM45cQ1N9cEbOu4V5p9TQPZuCjAHb4v3gzWgmzPr5SqmltvKg
W5dHRzE+O47203KMW0AghbiCxI2NlyGWQ4aMISe1VFZDlyXNF1/CRaQSPjU0QPHQ5GygK2vr0cuW
J7/zKkziWcqyH5im+tnhC7F/P55j9OgqPPq4YZE+yDfrnu5ilgKYyqe05++ftLrt1ezRz/u/btLC
hYYVobqlhA73pJL9CSUx6n0iCt6FbXCnm074uWE3sa7kEqV9YydhkLVMCx+h5QNQ3eoArQYKhjKI
BUNRldtK9eFInJw+4EoQeYVJ4h495yjH+JfZUt6empKRwByT7wQtmmkEm5Chf0kCtlMpOZ0oVZah
MMmREdyqm9/YswnvrBMf7H7JbPDQwXl676LqqyKLfb0iLj1StFekXNom6gS88q2428+makbwM5J8
Ln5VMGqX9EjOIi+nmZ49kuVV+HYi6A5OKL1j1XB4R76bI568K8J5C29mrfiW1ygWyOzVaPKg7XQ3
9NAojfXnccMbPhbeYCoFIDTQjSmgcoAzRV1t33lpkVOTOxoE1UlPjs5fpo81n4hod4OI4jmiYLjz
eiCQ2bzdR9yWpoUxOQW6BBVVfLZDyKCpYLHRma9hHcUVv64A4uzPUeonGGbCYhJjtq0ykFdlG6vY
61Z8qEgN5R9X7ry4sj5BAlb4kdFItp4ja/7sCToj3Saxd4NtS+EnO9t2Yj8Xw0uAU/xCdYUwecIT
s+wDjwo/8pD/Pn8TOQfJGDJGKkhc+JWMSTJWQ9wjR7049U71O2NpDKt4+2aglpqVWkpDfibDyBbj
2aav93Utj+eTLzHEhcY9Bs+/7sx+lMqoRkp3HNTNq3NDShmCJJKJqkQpfuknX7VYsrWdUkWf/uxh
TroWSDvmQkxJrK8J88zLr2cUO3E8r4gHB4eLtqlgmmWrfrzsJPLVDAYXNXuLbhfC4Z+MfrVGoRZ/
vu5Rf6VZmblyfvkkYYsYwj7DjzJw6nj7ZXMa52inxhdQ5nhTLzBfYKuApjKLDYSQ6GC/PqJSXKLb
2HCsDE7WBDNw0cYjIB0NgSM+C+4Xv8HpNgxpYUo3JUtPkagi5Mt1cs1l/xYF+zYFS5j9zL7XnE96
+6dd3yzYmjJ8yC+gqa2GghRkvl6VGaAolS92/1yoXrLV9SyoUy+lLKbg6wd9Lk2EyuWvLqSHXIbN
DifPIDQ/VwQzH4kCsRrGxsRpjcmXh2A3ZMz0YsyTGyDPiLTOep8H+pQgQq9oqxw8tNYjeNU6TFoP
OvIdKBEnOo7gRWWM9S5GGqODadAaYdpXz7MjP65DvhbnoSx/Z8B3i2an4sCAKXYp+NGIV7NjRFUW
VNLhHAutaw3fK/r+zoC+aFcYBKPqKSRXw1GwqpSeEkYEfmIty9SVbKSGOBVBcBCjbhGupFG0vBNH
ydD720/zvWNlFmcEeW3hbnr9I/LkEb4c6rJqUZhwCDsB8lUK/m6bCOZR/hcqtWWN3R19z6v57Gwb
eZj9W7Afy1XWGZqfXCmQaI/lf8GNkcNZa90I5mgLluKsw4nE9u8YRGW1EhUb+pRmv4Z72XeoBpal
n5dmxKUB069l4JWZygkuVb5Xd2WKSJozljrFH49PlO4+nqWJFoQWYdYvX2rx+rKarJ9qeSPTvdmf
i2Hv2I5fywsSOZKnn6tKFmltrDf1KmZBmFzi3o6dyzCmHBYTL/GyjhME6zmNLcqx8eZXFXkagrFM
UqDJgu2cfgvJMBR9eXw7T2E/ywpUSHy8jnLjudrypVUVoqjQMDl04udIeUwhL4iqLy0ZruSrt9hP
YhyfWXYcDIO0nX6LIQLY+HKuTXYzNau1vuKAjfEi6Az1qH4u+sKxyolC5TiK05znapt5Nev2Q/+t
+1RJGDmdymLgf99PJofse+YvkTTKYwYalMtIV3//j+cGKxYzPLLrbVmgwLHyyvgpog8KgiE2DUya
1Eqnsq/hWTfb7lSzk89Ri7Ft/t65EAM5lk7P8EqkypwXPIuCAcjUMwIXBJJ6JhFBT8nZdd04vurm
r3vBUocYHWcdZS5VyZT/4DQVTzQ2bDJSvw+gKt6oV0/YiaYrhUTLhKdzjEFMf7luPOUCBmx/zQUC
zj5ZRjVBgBACWvlEvs6V2wpn+L7WGSm/fpffG9JNVQ90X3DAOjp+I/InO+bB/a7aS70Fw2zCYITq
pc8+pHgMYP2W+Wfl0Hi009+g2gRSE18dB8Wtlq8MpwuPnA7ZFHfzbQGRN3Sy3qQMfrDSXA11HoiH
i42s7VTTlbk6s27OC8nK7fdKv4h6Wtn3D79EZjeOEOeaasW2V7+fpILRuq/C532XxyGZVJv5/slg
noAGBLdzL6Aw5BVVsYvc0FjQxPiepaKljBT7WvxMy0uV3erF75DBZoozBt4qF4lvC/W6GHK2WFf9
J42DB2AngXJH8s7Rb+GNzuPJHN3Am9QwUz8B4kY7ra7SegCVzrwdFawUkn5lXxmvIvaVCjJyM6Sj
LE0L8wLUg2v7+r6kASWpFsxZlKgphGOFu5pMXRes2r+133kA8qGJDSASEWXemXdIXRLzGNxlRn5G
wC6eHomwz6PNW6grUbz46mM6yUGXuDgszYt+pLZ9e7HfSNXsHKiDN8UTunpxkK09/WtRV94mSykZ
5qOW/AxgX3yaA/BBx8rZ3p0LCUFN+dVKV8h+B3H/T/dWSRJQ6ROU03LAeU2bAb9p3dhFly636CGY
UeFp4qhuYgczC68XUf5a+cLax27y3mT/HGXyfcQx1dgmuO6r9/Nt0yi/zcdpLyoI1wjx+cZ2mlAT
6n4xxgBugtyiu2nenF+ko44xmP++1O7H0eoX1lt7lFM/mUG6+osjxDz7oqY6gR08aLaGAF5cK2F6
y3oQZrXBYdBCl40NlRUhIsMdg+FurCnijfl0PUt+LWLKz5yq1VTExANTkI5rCDpiFV5sZJ7Fbax9
XTBPnhnf6J6EPS4ORsgVQzG97dzRVPMNQnkumuPMz7xDA0QjmtSy6O5H+5FcatnZzhKM6nOs5+Z9
WVyh2zsPJ037YE5qHgT1xD9lbtIl4wUs4TBfhfdtFY3/9xFJxVLc+1PWLOfxGVoZCO8aHBLOnX1j
66avd0FYKRmS6W3793+bruW1ipJa59+bbqp2o8iHle6GYivvGskBd9n9dE999SBJ4Z6vTzZVogjX
fuglghhp5MDi5OqCCydlUi/nynImHSDcRzxBVR3V9l9GnOLItK1cQoZBK5HQ8S++GHVRCt3+BRVb
bdf+lZZ0M+bXBUgiENACr3jCAE+3S3YnOYSXL20Q36sIF41oFoNMwJx3KLX0nZLBPIJ6czvbnqLj
LG5Y5LUWhgjw6mqIp6t6qGixTRPNL/nNnRqlqTmW7SHRrtIV9Zx/7ub66cgtignsmgsfzQuelwNO
tLzKJsG4TxBtZH6Phwqi470ZpgO+VuX796SzwLI1RNGsVRoEHak5Yy5eTJzo6Icn/Qxe+NeI4L84
25YZY+7ew1wJqw2Ltr3EQyf8rxZMlAtzMMMsuXPxdcELXG4kQ+DptyUL8htLEz4d0ZHAxLaJx+8B
Fl25GJd66y6RS2vEdrs4aYTBbJRAMpd5ZBROtr0z5m9Tzylg443f3fvhWJz0t9/PPlNbYgVvRXA0
Q8gQNssjm0cnpUaqJTnF2Hagbaa8SdHR/FtnW30Fmcr652oMRxmFdnCyeahmSu/INx8xJ3U2rith
XtYymsbYqf95q5BSLDrT3iNh7j0BExb3Q+XRxasWPcTpFHGifNm+Hxyi1SDTZZGrzwuICTIMtODr
6AxTC34uk68sTJewoJR8W6j7Ad3C5oao4o7EOWmHeeWBPb6ubUONWhWNDChB6g5uzrFu4kebhBRS
sk43Ow3PXX5mjFwqUgQldVv/3KlxE3a1a/njH6FXW/nILtazygp63mOC8HbXpshzaYAP1pUJyxHL
V+x6sHo55SBjlJsH4y84Vpp6ofjJNr6SeJcolqLOYQg9AVl8dwUDrQPxosuQG09W4EfxdBuUHWV4
QaMQzNLW00lvV5c4hRYFyHcWMN2EfpBRjmQv5H7qYfMz2bPZwuxncxbvnWQUNmNG83itAVDlr15+
X4R5jyPPCoOW4jQerTo5yjL85zS7f9GtFJJpJtOt3W9Iy2+hkrm0DKWs7VWIDRYwtih4aeAcM2zS
sXDc9SUnUTLK3Hg9DZbVUtJmEGKkG5pDFdhBormLjv1MbWltXurHUhSsHlyBMhGxxtXpN15g2IAN
Wr63z73D27UDZvgIK23RZe/tAq3sYqno3Du/o5kF19yHt1kM5u8YasQxIUDanaGFX2Heh+V8GN97
J5kqZAHvoHv7vtHlQ22sDzwoUmB5zOHfpv0kJaZkbeQVQWFkKMMlIsjynSbcDU8VZ8f6ii9EcG7K
oM2LD+uZBRtqT6eI3mebB4edwAL2cLqkuFXoGSrKd6ND6TddxZRXvG3LKADaYQDnUr40yJgXYFYb
UVCerOJW/h1psHhH0lybeYa5fRjZcZ/BcAGU+YYSf95pNuLFZlJtBi2c15hlWG3wAua06m7r7lHf
9mEMr7pn9RDxFGjWg9mYRgvNHGQTfF/qgqbs1K/mXYmyiFhKWcfzmjU33LLhQH7b8kqWCEhlvmGg
o17Y15L9y/jQ0mYVrEJmYcVGbCFAR1iv1cDf92AUvwE6UU/8K/3CyfQXMzxbbLBALTMxBe1WmGBx
bTIE8lxfWuBHAU4HHUlZT7gy+RJmiwY+vM2DHKtJeTsLn6aPxqzt6rYEGx/8lPO/feNCe4FLDNNo
5ai18T+wMonkVhVDeupmeTUynygjw/k4H7GiGJB+d7YfMXHpWMmyRqq+xjklesbKB/KBC59Fboa8
fBxCAAZDxnrug4paV5BDwEm6ate/vAtviw95MMY7f3sn6dMqWkFrtQSb98oE6BzGFBoiUwZOWg6h
dIc0stbiJHeaJiqeQo+xjjSOGz2Sfd2SvfSeXvl4U8J7ahftBWQ91MyP8VYZw7nLECM5aFisO1Mk
0oQA8QZX8tDQ0yztJ+zeijISEASelrk48dkTdhNKk87vohGy24Mu2ko+rMss+pVvEqZENO9kwD2z
ZE2A3XsuptafqclYFLE6Z9FG6p8Uf7A0bynY4j1n4pCrDhJjid8LA5AXvW13Ozj18nh88hNUo3Qv
8ZPYEFCWM2kBSqig65kdWleX4RwDbEoBxw6WL0hqjHo7v7YgWmCi82j9qiQKVaeAPBAj5OA/xNQH
1BKWQdAumy/yDH4S1zAKZ7arNPNVR8QJxGXQ9NcHm1ST4Bt8myAH8Vv8DSfF+ef8c1+eBXQ6nQt1
qtC0CR32oAe66ZtBEyIbhbkcOPMs7lM6L+OVXb5pR54mxorSghWz7rBuk5Ro5I9sB2bIIAkkZ0mb
8Szkps/GcvrQ/oKVlNRHqSDeKENvefOsrCmmSJ2XLfXwc59LG4ufaYUHueo3wrRWhqSkDnwWTeR3
i8qvncRmfu7dPMjXd2RN+FqycRdB6AsbIX8QIn5C9po1czuMd+Jo8BZ86cNodI7LlUGiHuaRPoh9
2LPVXZac3DMHFILVC5yxn5wdY1N6TwLpjFWjRUZCrDKYMHts5j+Dr4bt0t4IQmSeYskUv3Iy5rnt
FekseNSllNqVPm5fujzch54+JCRS6lniSFJiFNwybIW7IY5CLV7JThVG+HIMAfnYB4zEXAzc6Eex
i83DTYhjSlzckt21OQJVqKfAaI5z9s630iySIAKmO65qCIIB3iYNtDXd98LgUA+X6sE/JVZCYWIP
W1rXf4gneL7EK+rm0lvf43HzS/epcyJ3V69kq5OqiUH203vREK80zIebS9iw531LhQqJHGNdgbGh
uWk7v0riscy+VfhYdcGizhDDqmI+O6sBTQldBbAHd8IuNKd0jbaloX7yozxECV+X/klcSoUfvJQh
UpIuPSMo4KQVU51NS4eVB3XumQCf5cMVWU8P12qsOCRw5JGxDL6aFu5Ht4AhzavkGpwGY+3Yzxlh
LyQNnvwJ/ut3bmChe8jOIwB5JdcfKlC3hgEzla8sRuz61/1b99G0J9btzP1vaI2KNSzSezVU0Xqd
IW7/O1VSjb6qzWSSlT6EFe+ccp3l1x5VOjr3cRwiLfpijkO8LWbbObO8DhdB24/FzT+cQg2a89eX
Pa00byRqQNHuq/lWCOxKP9WELq57l+9E8V+i+u9h5woccTzuj0MtWw8iTNtIB4jDYZNGiUnKtZGp
j4OFhmm8Ia0J90TQEtvqYW//DdLmcC00wSCQi88wG2Lb6ZoiuDXV6vs5Wxj3sZNlFr6zpokcbV62
0c5heC79y/JifIt92+jafSlH8/n+qFuy76e3VEt7bSUg47jww8M1myPqT/p32ZMbY1xiOuI7cyi/
urbHwOuIEnRfITopC0tnfJ19tYsUFFIlvXqPDBqlCYtOF7EmGLNpHf/o5bGTXlRD2nbCauC7kBhc
YS5i7Yxzc/F3HWgbrnDYCQrd38F1eLKBMMKA9ag2ZV/91N/HkwSLQkHOaMYuLnL18IYPECmG7qVf
1MkiMgRmiTLh18K+lGvx8qr2PhLptsWaXLjYi2th3GCiPJz+5tEgoSKI6Ct4j8AZedVfNYm60019
bHaeI/7//iY8br66f2VXKCih9tvyVadNbqLWSoZ5KEGu/45E3cpwy2YTrP4oDAywUptt3p5aIXHZ
/hKLCpfAIdoU1Y/RpK2xoyKUUpnHjGfStW2rf5ZvvStmjKnZYFHv/JlrHCfBN3o4Wzpb7kU/ccQy
5XDpn1yv9ydzVm17i9BMXW5quUXZ16UukjgodOStJENVbt1lJdUMZm6LCAF3aM84BOwzpfSyUHDO
MZfE1dW9GPvGThs/PjV8wMVWk/7GwVVv5HFMMBLGKB/h+phJnu0nBjo+5iWHCpjo9CCyP8O9i04f
8waxGMpNSq0CN7GKpBeGO1dWv5vypBG8oWL+nugEEnLhSzCwKx9mMRI5GkAJaS32fe3lcEz2i9L8
Y3EpawVLkgyTJQxsh6tGmxeTTkWFwWnIY5YhR3NXV+6nK/aHi8wM3gg2dJJgb5T+jKjTv47M7/qC
aGZ+8u2lnDeJTtSYvOgViap5x4QhW7w24SMNyKOqCO7p3qfy9bAfK3gh+95IZf+czadMJbnOpya1
GwvC0nF4nhQ3ZkoezIlNwe2J/83Saa4q7AjK+6H5fUts9kCQ5fIZbesFzHONSxmxXEskSZYRPk6t
uXTgGSxoniYOKnPwStB6t9TJ8tSrsnE/unq1dvEYpzBiruUCi5mVjRMyLGqcbdw75xkGVP8QEeHh
r9CgeXDDZrAwSHQTpDPldWPfOLbTdO3L3ubjqBC858vssQDdGiMG+T0K0o8ro4FjXftITWWvcnno
7+BPrqHWdJT9WZYvP6HF409Zqp+u0l+3CvVQyBZYvlybe3axNoR557Qv/l6Re3mkDK+lQULRlhus
p+ZAeO9llAs97Py7WHFSBQbv6jgKWSXedLHaCppVKzO8NtfdQ1BysZw315Yxefk6TnmjlO5KxtwF
vydDMpWqcUehc1E5RFXW1eTbNzSnW2jiFYEX7PuGxy1NewHdrmcqkU5Gq4bFToPIsP5kmzict07f
r++QHpk7muc8RwclBOZDFlO5oLosCDF5Eiyhs+rr7krVE3DDZcdho1bZwNw7S1SNUDq+y6yLf3rM
eacw2FTXb6ayEsOmfmzETA94l8/fTqVFO4yKTFcZ7qbKMUwB+Dx9UjBxyv1gNWKqYjlU7z2AWj3b
vI0udnKUrV+ICtfXvLIFuv+TjGC8NRluriv3dg00/UeIXtXczyKkcYFIiIqQBXEG1i+AcP19r8Wl
wV9xXVF+PkycWxgRt7Ht+QgUqyd+xF+ij6Kar5rs337CHTF6XoWJKQuqsT3JBuRcXTFJ24O3MKQn
iBTIGCyhFAMSzhrTbC/3M2IvX3JpwvNp0Xq+ggWKmWrsXdQye4L76WPVOo/u01RzMo2xuVgIP4mJ
kZjz8jTV49okP4Scw8E8ts+IR9CXHsampTGxmlf1ODn+XBhMnkyXse4bNK38SvTnJhXRQ2tWHxYT
jl8uz0qmZtmm1mhsfIN/QcTLV3ctILxaIB4GLwitDvwJKVhyXVMXSAsLhhEmi6/jUOKsdcB/D8iT
GjupZC/XesBdqSkWesYGBu9G+e6VSIOyjJlMEgJ2bxZYciSL8TFkpZIJm/6keGvkJE7E4EkDW21w
Ya+M1c6zLUAX+qPcJoMasUsq35wLHje4Pgv1QKCtHexiL1vNsnIahgpY/37LmxrIEsjFHgfKVXN0
S2BKsLiKBQ1yq3ir41pin+LWm4sqk5p0581jh85586agSeJ38LUhpezvhuupvIBEkuO76rG7aWSj
5aQYby2jRaPwz9cWKj9ZBGdNSVSYsMZO+p3FnRMsa09lxjtuh+WcRCE/C+mYfRS1zho2Elk2rvL0
wF+N7cvX5tp3qoMwynYfWeO3zrL7UHVykpld/1KEbRuHwuCUQbbHG/1Y5gIxXdZSH57BUXqNp0FQ
7/qE9jEXvN2PXXTbjNXA9uXY8FklKrhMak892E561zCsI9daPrr5eOMkPRiworMNPPqkDrtVeS6p
BHRwS0YvsGdtm4rZ5YPj+CRKHOvGZNwXw1OMdVeucrlRHlQeq7fNs7r/WDQ2pjjG3lgh9dfgTPGZ
6Qtzv+pLQDUKdwOwb+oH1J3Dz2GMxxEZvCBcSmfgJI4+wrR4zuI9j5gbAl1houWqigTcSwLHbvKG
yijsPovsUuVedq119CpIcmI/cvrGZKTUkWMHh7YcfIg036RiSGIAjwM+Q65YffycolG6r6TTYQtN
Azryj/2knPp8vB3Gy6lokujqq5mRovkyL97FVh72ecw0FR8ngaXuY+XMLi0fxYbb5oHoPPAC2Yks
ibU6+/D6676cGua23Y0819mvvuaD1Ip5J3etoPefW9PMGLajy89iXuutbyOamMIvA3ybQfXGzr+9
aSxVjBIpvETp5ig2oEEZe965oEyg/OkvC/RyKV9iYSxC7NOMhYaxKxOabGtHBEp+CX01vPp6rPb6
nLy7+46zLvx95YwTfvZcSZt0QXUZV84QZGFk4m81sQ/gRUQBx9BKMGj5VM4fSueZrD7TTQwYk1ip
M5YcLLiTRWyK2KlyOLQnty/2hMt09UHvrG9AQ33g+WLhla46VNdazGOpGaW7N3bZl4fK7udiaMDb
+mNr/Jvk60Ed5AIfa9eLL89ctAB8/CToYj/CJGDTLVuXz8LFmEsL9EX2/r1mpAa7/nBtlwBVdMHP
7FcGG+xzxbHVLG44G12+uc75iAdB7Pf4kflkhaEVDYN7NFifXea1S7qzutcP2FbL6PSsJvl2M5+C
nZYecdZr1e3b5Ju6pg+bKD6bu8r2jUvYRbMJnwOnlcH5PuLF2i3kSotatmvQqm7KcooEMbx+bChN
+dtFk64saFFjIoOMhRc32pRsAspfmuFMw2606SSbWQ5w9hjpmLTDGr9qkQ8YVrAHqrrdrCg5SJ63
lZu2gRDftzxsbMvR2oxew+XyJft1lunfonFrT9C1q5czEzhd7fVUXpnvpeoBGJvt355S+zAN5N2w
P/tHZGlkuSpUk5JDFUwzWG/sek9dylUrGBr/3NGvlCaIe5tyoZERnn/vv5NuMpo0b+3de7qfGsYG
QpbLc9BHuUQugcUfiCGITrP97GiGI/BjWUsGHvFMT1KlEPgkvLw6CoPCmAJL7sYeX+tXs15vqXT8
nEfX5qYi0bm0JKZXVOww9BRI13g6gx2928OfLPfD1EBmOuDGFsVNEsmFNWu/QlzU5d8JsfHohrwh
REf7t8R7Vl9WfEz2GH+1DvzKUpUHkJqgszUvGBSigabPI9JIsj0Fu5Z2xTQOvGOcWn2Y8NCyWUvL
ucSxW2nhWOE2A9IT+fo5i1WOYKiVY/PZFapupyNBShAzmInkBpgJ810le+dtY9qhhoE0YvNW+FET
2mHxv9QsdrHmq7V5kwwdtSaD0/Ti82qTY3lYFR5RsdhllySxWbrrKVGHSsf1bLvwfySYHa+kQzKg
QJBAW5+vshZd9+2UbLSxH3bmn9wkka0xFkft1W/etUiaWWCP5Qy/Uq6nq7lLoGwx8KjkhGriDRAg
1lDlmiuDx//CtVGfFJxaBXebOXKSgUibQjWXq7EZG6pKrEYc/4XqOEzHBHDMZFSgKfvKx7Icq5ot
VkxDrWnncKQ1uNr2sgxjZa7kNPWsv6LXdGH2QVI6eJ49DVwPso08RxkTtxoy61G2sWxiHniT4hxR
W6KXRTVT4dKLZKGlkXrlUlr0n2U2YbqHm+JoH5CzgCPP5U1qOeXftXqNVVKgNCNW0yUnB2jO62bZ
tREBMzxjjjO/CgiHhWTL3whG9iZqnnNn8Zuw34eMCCURxUrF7WfojOg/ijtjleVim0Id6EYXHLjo
oC40nJDtapSr03UOSECfs9NQcOguJe5Lqn4l8yhUr+UlMGbeO3YIuuAfjey/zYDr+wfVp5sjcIFh
jqVvKjIta+bn1cPg9mFsGO9zHshngx0fzTsyYegG2a44pD/g/ycjYjNvq3+5Mj+sdO8Vqswwyife
VMPnSrMJBPjasP95SppWhMUVG6RniME+8T1RlkTtxu1NywpJ925//x9w8qlbkWRHxNKyzg0X3l/n
HMbf7ti8fp9roeaX+UMpnh18XQJC+/W7nIWdk1PxCEnXpg+ZPeSge8HfYx7akOAyElL1anTNSRLI
4hnN8ynpxPl9DNKdyXsaLpOrhnawjtOnTshnoXasXaLgkZW99DNdiKOtxDx2U3Pi6svi0qTxgOPb
MEaxOw/lsCQYxsDpbhDla7GhURezaEKZBs5PFi8jbqaAbY80rHoquGu5bCP7xSQ8IbqX+9pDxhpy
z1j5MY1ziKLxVDTzAJzJfdA0zdhFb27xSu9uhpBQfIprH0+mFzC35T+e7z+G8ZVe0jJA6XmUgmMf
2/M+nlMSthsQ7s1wKzkP1HDOnhUEPgt/7ukPKi5SOXNFNC0rB75Fd0f+rILbCrw92ZgffnMDiWkT
cpIqT+xAfNJ9XUGz0z0PphCRn2HrCmh47k0UypF4MUu0UHTpVabL6erN3ZRUm+cmlmxqbMLpY+tg
ooKSv79721JiIM39CmGJlNpj3tz2DqlKgfmCTJ2kMl9OLoNy+YgApQslOPOzWdTPhdJiV9rK8G+U
ZArS99vHLV5MfMfTrDugLNeXa1xSNN3mgVR2jL15fnHA8ufWjgsjqODezNs1J6vBDSlu7ffym0oG
oM4qyYDUe0vi1gyj9WRIu1Jm23r2L5ozJM/3RZS61rO7Br3op4Q6VWf+apK8V94+M7/MUouP6mPE
14G34czkKuOewszvrAZgvME2eFLSKmyTu8E4+YQQwgbDJdvq9iPxKRuMtSQWnVNaLyqMGX5yiHqW
OMVnOq6bLCfdTnconxv/gaGh62MrX4+IZW2T0taA3dsguL+FoaFS2pBCLEcGrehlfgUks7eqyRYE
dPvL+DiSRD/GI58iggnldsuiumwzXfUDCpMvjVCS0Bw8SmV8qV3Vd8erImD8pqeyNpgo0CIPUSZI
OJ8zQWneR9WSqJ9HZvBUr3bwc+Ospw4V6OCD3JueCXsD1TorNHO/xPj1yK8Evbos2B40WE4tESei
5oJv/tIE3D3qClQbVgUv9l7M/V5r28G+buSUq3tspvuv33sj07WA1x1v9uxluqfHIJ8L41qMBcJS
xIayurvHQKae5+FzQdZZ6IZPpq4BRiifn6XYz+qXxrnqbg5WGroNBL7AVclWw1DkJCo3vUxod2/f
9Ugdu1k7xowZl1nVoA1eKmemSj+nyr9cM2ME+IMVI4cqrZ1MOVm9jQv2/zDPe9gGAyYSgbr3GijP
2rLsDGS55yBBKIkfroCQkNDDnJ1HkgvBseGAjjVZfO5z144bzc6E5n1utu335RMqvbLLlAnMd7KG
aeHMm8vtttfjDHIYjSH3mOo6VZNhYeroyOdWaJiEi4H2vB0xQ1e7rIFLeooyGc9HOoKyqp6U8bbP
Z3GjHJIIVzLb7kWfSgl2NKpUV7RQThlN31keq1dyNIRgB0qmobY27vAape7VeT46mxOGIxPGFSVl
4GEHnxVkgpn6UQHwuUyUnBr9eL4jhN4Iv4dmVOYL/IdBzcWU/fpQAeL0Ym/B9fpMEKaHmv16cmuc
4Jb15PPnxvrjfirdvFnFm8R+mcrmGawC7aLC8Nw4yOaBurxA47Xrt8J0U0WB7MTa6KB8M5cy2tRb
usNBfaHMDK31kympGgma9+715F2hXacZj8t5eIMKbqUHb/VrZHtEBmYHdtOvJVMYcDrOTgISvOL6
eqsfJ4inRRCI09h+v9JgQ92AaBOrhkIGCyMdLTPNSa6zyNbOucjVzF5+M7vh6jYQeW6T2sPTEi8e
bvU9fyDkBNuW5u+n72VuvZdJ4hptfLdgCPvytbZMwxtP/3b/Vv/YOuR+KdfPMAjxakUUj+l0u/HF
JY9vZoziPnDxKuVylUQimm24YTGB128uPcyDv1VwUw/vF7hLY9Jh0/rpxivTQAL7RCV/HMQPlUX6
I7WbLmIzb+7cOLKZ/nYvJZO1tLHxS8BTUcH3XESreVi8T9NrVNEsl9JlJf+eDUQ+OoBrea1M8Ix8
O6GCEHCW1e036f5al2Lf2t9/tpm0WuUMu8vPK6tJ4nObpAH4vnGI2k5u9WysebafKEx0k3JlRgIn
YInHTbal6tZ9EE/nRe73vhkigpzTgmc1oikT2q41vPzSyDce3eV3oQUFh0zliq51EoxQgFVkyxbX
vHLuxtLRp3aFW1gYJG/vNIaVTAZtnonRNtof2SPNtk8w9DM6AW+hvcLr4Rkps7LrhiB5mLRv/NZO
xq7+FYHywGxte+7vr+/xR8V41kSqsk9H61c7ke8KCSk1OFoeu43J+yYWCRzUXulsGfC5iDyEeS22
/XC5rTISpmAik7tmmobfmpfRwSte32lwmPfOP9wAa9bYNQN0OHUwpBf52gGi07LReUB1/J2QXG+S
YCU6S2qJMtJCE2QwjwjH1v3TmzarSlHrSw7ZpNSRXcAEQw2RQFUVxYJ1fySPOziOkIYcRyl12k9c
PEGCOPNBrTiizbmhZC0slOvaJOOMAZ3yHcWsENRbo/tj+mEjzisLY4KNVnPPgau3qRifmE8Tgvkg
mY4yuff1CCqpQyoD9znG+6pEV5fG9n8k3ddyKsmyBuAnIgLfcIv3AgRIcEMIIeGE9zz9fLUmzsTZ
Y5ZE011dlfm7FD4nbiNWue6aPjormnc5dMqjLLbP8l+qmD/WE5tKelXfT8v+5niTvhDvxd3Vf0Ny
pXHs49W/S9Vo3FQUMj7itpjjqn6OD54pm0/zEKum15+XePN6/4ZT7BHMheSlGzd0JN02VQHlvi95
6UNCBolhdeUwvD7fsn8lny4N5MTbK94mdd8U0xewYAnSdF/Vl4lW9q8MH7r/lRSwZ3yR8MnLfJOs
rUWDZ3r+Mb+cJO0W0ei5a3jfllH5eK3c8v1UqpQdJrK11e/TjJxRdnKPBANVrCXbip+z11zy7d2n
dOrDZ3Z4nGLh7o3TtCH24hyGDkHd9FmbkEhC8xkqUAM/zLABi4a+HWLov6Tbyyos+Ds7dIM+o6iK
p0l9639tmuW9Tvk2pvw52EXPDWVz0R2qMVG1bp/OGxrd97gNwei0O5urs1gtvuaiFcjuc6OAKQJh
DmmE6b23pig6l7Ok3tN+rJtunujZAoF2keZgdy3mx89CcW0uy1gvPx2GCO3oYI3bptQYE91OkE16
5L85MFktCLVkdqRU/quSBmDZOnxjLsBVXjLxK2J+N1+TSwA4j8q1vWxd0wvKk7yCX9pof00iaLQd
fsrm6VhyRMVqdnafQO80B8EEqrRPeKnFyyu1w/jbjVAUpRVD27O09f2cZNK5s2WuGtWR46RK8FoX
1kl8gUW5W4bFdW4Ep4pNpWU7LQ01nfazHXiOUx5cU1nCGCerXziBVOhrk8fHflkKpp1jU1imzmzx
8SQN5ZKt+qljU8qO1OKb1xmA4w6ZH/O0igpxDtNBqutsWKkkPqY/Dr+4XW4n7gy4VWYXONZ6zmBX
Ya9eDh/6Ml/Yvpwo45dyoFZDm16FhbzFZ2nhBOqAWCq+87QTdfezQ2k1gqOmBk7ryzhqOb0UAxjM
Xbr7h8c+FE5rMSmj1b5xzwuOKjn6E3PHiOuJVaJYNUehXr7Ocp1DVL7m2RbZPgOG5z45FS1ku/uz
l6IsIY+9jl7jaOBQfRGF12/j/NX4lYqqPt2+jJft/BzUF15HarluFK9kdpV8LTfZlzcfz/7pO1UP
aqZ4Y2vyysZC4Wb53H0rVR532TVLg0gdJmtvg1JjWTHMOmp5ZUOBQnUXEsMaFygBEcu18oQ3MmdJ
iyUblZTxC8pnarOnUxVQt5pgsKz8rTrw5Uesmt8Nd49qtP26XivJZbh5Fxna66q/8VmrX7h0dgJV
9wBvYw+Gop2Wa7UpRkoJq3iY6MYnXu/ErblTRHOlKE6OJUfFWWy9ksD1eX5JLEIxB0qUvcUxvamk
jjU7hoHfHsljXd4aHpSrqBbSnb/gVwll0Nvh03e8HEvxyTqMuO/kjAsjahQZTy1xsZqFxMaqBoIL
4pZt6If7FLvPkvXubmxn66HSx025KzK6DnqBeq2TVWUaOE3WzGemEAofkDgZP+2d8FRBD41NN1F+
DHtRydKakt+TRtNaJ97v/n8oOVVg/ZWqitxC1VgDD8+uRNxjwxdBgkJK9K3RTBLXiceFtvLPALWz
NnCyBYTirmDnUfnBBrDp3UQdD6epunf7PrtTLd3KTzXHMMUXfwCghQHece/i4Ch6cPgYW0TznSkD
SGCsFBZvUXgvvveolec97mY8VYgdN75UYoAd9WoYUOHwbXqnUcbuXLqz+DCbpxx1p+Wt6biGxg4o
dJu/eQHIWZxhZ30r5+e/MK5a0PXi+Z/Fz/YnTRfuuxeoklgt2TdTHcXcz8edLTuxdVIWIR25ylZ8
HEMdqBcIPiAJl6W8r/i9u2+AmWDg7BA+/m0ks3VTPUhOC8V2fiAJmlhdrtSlEmZBW/2znivo/fZ6
0+IodDGbQhPSVpNV7Afh0neIXAzgeS2M7tIOXOm9qBMK1iNo+11gALUouWRu6AZYnnPT5j2vPFS4
aBt7dPfNO5rOGzPPDMQwbWf4vz77yvdJoxxVLJLpWU1vl9hpyzsO08T43IQIrtu5fpzmqW4RWYX5
mvnTvTSFfddGuTR1tf0CeXWjurmdA2MaSKNlk4dBwlsnUURRwnvee3Xz98aSXvj0o4ObBSthXHEp
ukEou0E9uQ5vYhvJ75QZ2PuSDKm2SAMlDIgExzRDf556f70pwKY/y5a+LV+7fJtoHop6qLnMjb4T
VX/K1FuYP95eu2I0zo9jeDMLNd2Jze2m6bb15Yt6c6IBaX8H+dG5+nTDp4cWIHjNTmwCy/yg5K+r
9P15L1d0McIGw7GZQR+kWGvFcHbz8EaUrXD8dyc/3ySGnrO/bKiwjOW67H5JWNbJRe6UQ6Dvc6fJ
mkd09YjlZjpMZEex34f6vBDdQZQVRYxB4Y4AG6HeO7zPpdXsdSmpj73aGemUt+LuUzdrzo+QdYHS
M+SO88ME0iUI1hjnvHDr2EA1/8r4RkUHiyeV6Uopx3a/K0JoMLd1N8Kvl4fecdHx/rKl4PgwAGpf
bPyy5ZR9vcT42AxS2pShQ0t2su1HpvvsP97ivfShmI60+kQm+4RA6/u1wmOoA6rvZ/lxpm7oj2T4
pCjVYnhZPrx+bD9va6CLq/X11j8an/NsIXAkbldJDVazxKp5lvCf62TmkYC/z9y5c0OnSZa1Zepz
P667Wn7O90Sd1vY4T2H1Lm+11Dy9rV/oYFbd1Ww/Le6PVQ/Tz9lQpmVToTqgz2aKFmu8v1baaoZp
8U8AC1QlUXS/E5Tq4yx9X2XxZgPdAktWhpv5ED2XFZiW/mk9DDymC6XksqI49XEPEiHXeTL41Ssg
+9MDkg5P9ut9VNCYi60duabl6yXGGfiGau20C+cRgtOz4HuL72rL9v7DlheRwy9CA6Q5z06LXiqn
HAC+u0BJw6tq075Ly9ne2ncv3lBmX8iTBxS37CmZgZf4+NEzaAl6UMyRn88vGqbNSEmb6EJlDX2v
onvz2Gc1RXYoQb2Ziwpuq9Hvps3U/1/pZBngpNUoblqCrB3evxEhY+vauw0uc87WpPkR4jYeMOBW
5l3aTXGyK/2Ilo9qCdqL1omqYCQICnvf2Et03/6iIsgpgFT/9POp2raWHMHsgfHZHvw+iKXhWTvq
ds7DWrBOsbl3PvfN1YdSVwJNQ+zDV4jHerQko5EVCTtaddiQbPlUMxAVQTVey5arTdN2k6T3o65m
+t+8kq+cYRHBub161Q7MSvTNbV3ei4eCGVmKa4ObW8fYEgEXIxZF2kW5L2e68uP06VyOT2ItEGdz
MYtVlm0c3LexhvbJrVn1Eh014tQgAT0pqoOywgekx7gdA8XmdinRTpNLeD9SOaWw2Op6nk6v60c4
DK6BkE22U8CafD3beYy9csem3cZ24fdcm6Zg7IZRfSoFZM2qHc3pLgACeZNhpv3LMGawnJRaddaE
b3VmY989GrAgb/Yz08ivqtGu2FsG7IwaYA9YuAz907R/Gh5+lB4WXn/682xIidIaIXTuQQdl1or+
APp/NhHejqVB+AcVOd18AxMz/5GgRvmZv0bDlKe6y5CH9ba9lwHC5s3mHCn4LJMxPxLN7Ohq4pGJ
DWRJp3f26FP3Nr8LbxPyHn1smrTPIQzu2odJm9wzZYs+dx7v10f5+SWTZVe6/0SVw5hDmg+iBgP/
Q7XX5ENQPIEBH8FgfW/Hy35YgmYQ2ENpb59Hx09UV7lMOHwLl3d4ePf+k6mR/JlN3zfR0B97JZcB
s0sceit+51cXXr3EmbBRmSONOOf/vVRXgZBGlCJJEraX6S6clE4nOMDfpx3exqcqDf9uK8dfYRMb
KBCUwY+3bBvGtZjtlTVhKsSZu27fSYhsZYw2JtuSeHyHnBfpe8P4V5rogjwyWeK3p+9Be+Eu9Ner
BY7HN+PhItZMBHFghowE8O1yGWlzw/TEiWg/2QXIL70lsFALQWNT788+pj0TNu8J6KR/Ia8K6F5z
Z+q6YZAoQxLR9Tz65BSHhJgqcWgm+hK4TdnI3MgwDRql/uTEVm0deyQ0oOFo3RIXcYlqzLdqLg3I
ue9E8aJnCbjJltEMjygwnbe/SoqDSQoa08MAk3paVEVh2D24JKEQaKn8ucaq4CujTUmy0Rh++sWo
v6jmNg2YukH100VbefMprEfACL1s1qlf2+6oIU4cnhzvl6kEBDwqJNeU0sz+zTYU0Ob3PHqbhZCI
kd7RrAWC71c3ZV9unaiz6qjo5+8dgPXJDp74dqHAmOcvvAjlfz+MsC+UkDfh4evWZtHeiULb4OtS
33zqx1+oFnTDuwL8Spx1Mor33ARy8tTb2ki3ZWGkRj4/NNX+0ccrjpbF7Wgzil2q8UxhRSvvGcKF
U8Xtum6ipQtMn/ubRO8W9g06cOmzVGY0l4upgReuJ3qb7jrr1u3bYpWCej63crtRUutw6O0TjQ0x
IGrrWs3ndYl1BDdQ3WeAgZSjfu+9gYRalOJ/JQdyO8Dg6Uou0SOn46DzK5PrWioawm12iJtn3QNd
1l9mrOmv1w0t1cIuiui1Ob78lnXtBUTVbH5blCnI36qAB0gw1opyOZYkjYLYGCpeBUfi9kN/hfTg
YZ5S3HlIhUTxXIqqiWLmS6xosgYm0xOcP8C+bBe9mFGKYe8lB2QCEZC9HIuXs3CmLN//0uyHufqL
BpKL7tMDjr7DiN9FOUnWg+k9mB7jJQgGsUUzmJ3Sv4HaXY8tmvOulDJghuihGJFKU+8C0Wz6r89V
R/5kyNphHyubgBrqHDROlZkoJCAdgppapWDadn6WKi2NxSiRFZfykoq31b/KRWVAPUZ6lytkiyki
zk0vHwltPo8fjvd6TmIIXZ3NqvvoJd//vPDGVPD9FvP9y6F8yFUMSahffo1L7W5ai0H6DRKPMWya
eFMX55+a7V+NuKF7BrKB94mVP+79x/zgdDGeeHLuXXsxoaDOf0rTeDm9K7OClO+dA5Ho8j06VvPa
BZi8Il+2xatpXPTs3l8ztxlW5UZ06R6kVwa3YaL0HM3E85vWU7oM8phl2xf/pv9pZAxCN2tCCDaj
wrPs9U05Bvw71PemJMF3iX7t7n8eAq/en8Nj49pX5Wofmi/fNF5Yvao7g4EexfV3pnmVmZ6q3L/k
DjnBQ2o+cxJpJ1oKI7+1jF/ahLhUgVX/aZr7uh6dg2CHbE+cTa6+xXK4gKuImvKZ6Xspm2CXJB4v
LTPlDDTtVKcjjFEBEGj3YGVCbERSyK845t/tqUQhWjAWq1cdrBqkOdADbEzx/Kqx68skuFR3zwp2
ZisLHpJdoK6Vixy2T5IPkA+TINRTkK2PMWrh3wRaaROSwm75f28pTQdl+XfQ7bxb0KkioDS5rW4E
SiUaWOpLur+I8ADnBqDK1uQ88m6S0i0pAo6lSHsVM464lQyk1e2TLuAR1SEVq1Gy6nMRXIpxPzF9
1sCrED5NX0bmRNCL59oL8dP2sJbNCxJ1NuRP4ZGu/J1q0Akjc21ko6XQLP5PBL+XNv2ZwKJdNJbF
O9ApW7/a2KkR+WBMytOZXeHiH9G5mhEqr7d1BxWyDxWH9mtrY9vWdUB77bAoFoTYvaE90aOpm5XD
z2igej44IVFWHMnP0mt8G282Ad69pbqbTIOiMevkx5/r607N66mJntDoyMaaQQY2q8oUXAju+Bvm
1+Wl2V3TH2CDw/vhaegV9ZZQwmNlyvUTqzsbd9e6E9ge6FvBPS+hZininZO7xjNZo0iLtUAkyUPV
f9w60cXdrXvRHUjwC8xT6EExtqLCCwFmzhT1bHbRpEQlOKZSPpoTcSq8NJ+zdD/eN7xPSRkkrf56
ddJRyXtl7BblEMdzOEzdblGQOftHqkj+a4nHkwP7O+BED20GENpEXQpu1+uiB2PHkjUmhc0qgGrn
DMY4SYWpLZxiU2krVYX+LfFzSc4rqQdazbyRKnzqwhMNebyVplqgm6kAAUJ73auXqBrUGvogQT1B
pKd5AfQoL5PHSn4xjFGycj46P6iDE+PEqnVKjBLEklmFU081VBLBlKprh91TiBWsNWZsqrtvnXdR
k5CwqHWJvvawg3P1LyovLrgMBCpE8VTpCZxWWIW6+QQL0dFmphU3+kBxGiaohdyTu5wk23SSXbCk
FPPD54ZEgaUpzmMf5wfX6/I+X9JSgUgpEAcoOqhMrKUqi82jud/u9awvKluDrFaVNBkNOBI6Rqr/
qQygPIrKIM/XeEk0ew+wamq8//CLLZjNxwYfGVAo1VJQ94OojrPcqQl2va2r21TNYjg8GmvU3RyE
q+bffizoyME/p6MSLyDfbjRcFE+QJMbo+K2puc8/c0j+w5n/oEdafbU30pBzwla/byzgNDdvf1sU
9+lR9VxuekGRcfr4gSIUq/khbCYqW5HRtacGNfYNo55BHwQoQBq4NEYj6falvZEc7phX4ZFoOcjU
naEE2VZ3h94u4JXFfEpNFOTIC2vr2Q2PcJ6cthLLyfkpByi4hnafOplU1yTBRUG7n3i3KyFU/N7X
seTRrFE7cy/I6tyJEfrhp5Mf9yflfj17bL4cFgcZPmWcQKap5EmncWhudtM6J6gcpXsKn/ylajHb
rM67+Tld2car8d7h83as30TQr+quDQvn5bZoyLwr0y9bULTs4BGuu4YtK3vE7wFiKsofX9COlg7v
bw3fYfNUZp/L58byUrUDyPB/1o8oYBeBc3EQx92tXW2BmWVXf3UDWa5FWhRuP7s2GOMltCQED0AX
liUFeUqMQkpe2NsBvxEV/cpDvrG0k07YFLS1UiKUP2Kbm0pIFP/2F/mWHdols8Ps5M+ViH6HiTy7
i8ckt4aIC5lPqApWPasF4h4tm16yxIV9GZOpwLRZr5lAnEzxKrCPMiH7MJyw5BASydn2gobL+lb3
JQHkSlAMxV9FgllNu+manAH/uBBgkVfem/7oZ5bNXayauZZjK6RZ1StpsWay5fSqt1pWTjGNcT+8
mNrj8DIUL2OaHH3Fs+RF/h/k8kZ4QQDNf3v1f9FfSASLz6u8WVbg5y47PtEvCQE721fKeAnDWVYl
PFjmHEfWFzf7Rpa2EXM9D8NZY01ZtfY0hRyfuNwzQ95hGcdzB1J/3DfgX6lxWl7pxxy0E4auO9Q2
v0mj0W0NlDZa1ZKm4O1s0ZbTBGLtfF2z0c4JJB8ue9QB9fzY/84CgFJQqJXPpS+fXs/8e+bLxv5t
1z75OgiQWPfUDt3SuWkYSMW9vVSO4BMaoh+jJunQgm9SSUPah3aXT3Etz/fvUIOyZm9EWKkNCtCE
TZRnu7B7u0lgCH7LKSnW++HnLI4tVtl+RAbzOVI/yNUsCkLbLIXP2QQzztNE6U3q/9fJ2LCYHtc0
MEFtH6ufVPM1yyu+KuvvjQyC04fBOM2ssSD38QueZ+kmypeZwCFwvCVyq0gOEjJZZxcWeGYKIEen
OrmpGb+85b500XlDkFKtQ/fSTY62PFh8UGIg2a0XVY3hFDyyLNMS/fktsN/WpeIBve2Bw8IyYkFs
qm26qDNlvpoNXH6Xt1SRrtzalNebonielzvji5+baIVKCBPBn3UDhZkvzJbvKFZtDWN0mKlVutSQ
NaVDRTBcJV2iteAhOjF86ilB/ex/9U1nBwAS8x2iIU0tpF0KeakSxzDV51/yayeoTJ/JRpjr5l4y
XoDCqGUby7fCEbQvIaT4tLhQiQ08M1sGB/jE0ZWqO/8DiMqD4VaOY029bnX6s59tP/yLwD++7asL
T36HFN0WemAmdqKmTq0RoqSViEh+rXgnmSoYHBvihWeK9MLgWNy0/2bf41On+Feo1xO1dcW0i2tp
QVHxs/jJjZfUtzSVNyY10oNRbhTSoQiXM59P5ejvHecTdGaTYBI+hdJCwpAmVYSisYv5GtW2cYCh
adl25G7qlI/Mxp9Phoy31Zdtgd4b4fkt0aeqV1qN/HA+3wi1w1/h+MuJ9D2FuWj8dD/EPlUttHI1
3YMq+GdVG1L0PDMhWDSQF2kQkChwtvdrCaWchm1BAQT3gEGunanEKXquW8hdwXvWzpPzUEqGAE4u
nEdd6dozkq4mSt9X1CO31DRsuY/SQVw1uF48bLrdPBIbjp9Vm/rLkqNObz8EzuJaBzyO8SZ+KyYC
SaAV3iYtKZY+5brBB3GztiNpe6+BpSUKjOpCOK2x7ep5iXuF2cuwlyAw2/86NWOV7DBpGuWKkXZn
koZsRUUYoS2MKP4sXAXGeOBv+6JjHB1RSA7P1Y1MrTcM7L84idmmtx2m16zd8XfJhqSNxgiSm5jp
eSA9BI0WLriiN52P/NYF38q9kM6V5OC8zDb5MxM4z37P5R+C+afgn++7h2L+Hrkz+fnLEhVzK87D
vwBS2O81SYlnZW1mzbUaz6OxAlBBIL3O9IMGw1sBcmC3cShMy7FDW1vh70EJiW9l5O1zPyIQsPoP
bTsURPQ7N1kxpo1ArtMJnOOfCI1Y7s871c5ODuQz2ZrD7kyy0dj8y696feqIdCwK72QHGua0+Tzl
qvmoGkSQdr9zI5Yqm139XNV1PIY0qUO+NSB6Ip1Kn6FGIoFp7RxcaTF5p+FKCWWjKMNFQ8wMHmCw
14adZCpPG4e5DfdfHg+ZCRRcc9EiQxEpax4DBLQcMn71m+IVvKiVqCv5ui73wlhLeGvQF+SY4Vbz
VJnEvXUgFpRs2v0b0MYLjw9hbKvyQ8nXuHRftVnIgWmF7AS/q5Uv7WumsHyE33lvKFOsICIAYSzh
BFi/x/psjR8Qs0q2mhhQSjkRqGPqx6+QKHY3BOM0j8wNLO1/bxb2qnWBXn6mJ9QQq5EbsidPYwwM
OMru+wlGvFc1GOjGzDsS+UD7kWx71+xd4eztJyf33tKhnKEbK2wULhoekL7kyWcpM1cOK3KQUn6j
mOMvdAP8klxDxRCASEglIZOf3M7wmpqesNEtShQo93gAO6lrFomiWhh2THTnc1V9fyxFThPBjZz5
7v6CG7nkPx3I5OeGpCMSJB+o+t8wti0fkZoTB+qvVr/bfCmdb24/cnTi3dvYl0jMuYv+cVRrI4MG
tHCocdhAvJKa3zLFZ6qumdLzqXFVlNj/zbWy2Dcy89EuTXVZfF7ZKRP/KDM/toJskyAA4IN3PdV9
UdfpCKLy/tzEmKjyfcfbeJpuBCnXROmIHYFp43tCgZDtq1swL0ioNXVj/z4DoUct8hjPI91efHBN
xYO4yzzB8pqd0UasEB7G5poctb7KV2P7xOd50VkYOq5OPUJMh8sJyYZ3A3EKrtY8XWtJAbZogNNj
CFf3Pde6J8vPY/lFqEr2Z+m8J1/NnSiDweZWyFe/IKWlxfuyZ9i4PxbSllzkjxfE/Nte/Je4aqBa
Wg/Mo+xDNSU+lbb4kZ38DwU/Gy0Y0Tdw43QRHuc/RvVec3bfbdQ7fdyt4shDjHclm1WHzzro5S3q
+gqbmYblzJ11/jh/pFjWrvaq9TzVEobYJE8PSTgCMAPup0R29Ak56Mis5gk/k2m01TyztfCq2dUM
tGv/MYiAsgp3atccS8KbgGgN7n1kOIY9YVk6U1WP7GJsRcWL2GGOmkMLiDeyC1OVAy8WXycRuPby
f+QRuOP2ab+CxFwdanvWDDjptfHskRgCLFMk5vem6p9O0SafiFcwqcgadYC5397iZ6HNak7Dq2D/
EktjeDjYnD5+9wYXkUFm9jdf5LPCT+Hd1D+cW7SDyoT8Cr4Q5BKqZb1qbNlMSDuIV5TYmW5O8wNn
Gzze3Pu9gd/+TO2vfZOs1E9cMDeBuisQabq9ukeIohX4ihVWqZoG0xpRmnClSDWySBND518Unhzp
Kw3FIlHGQrKFxjtEPqcFdBWgn+jilv81ZLQmDK/jJblMLNa7/UN6E++XbC0t7KKmv7tS/aQCCEDZ
oUg93Au3x+cpZjdI8hbpLeih7GoETNcyMQP+1XXpTGnsXETGCzgjhDmbl/me7zJoGtQ0dkfgReiN
x7czBSylpACaJghZHuXNunHzfqtMdCtISt87KlOpYoHtZhj1eWpw+haqqjNeUN/XwUaUQxjl2V/5
r7erIkhrR0wV8FWAIPUbyQkazS0FpFYb0h0bHhdR9w63LDivrVpHNNf/hNCKxnh1sZn0ccRcDTZN
PedvshQvHYq76qPNxcaFIeZTVS4RaCeOybA2s2uiSiSgbSqV//kbTBuxGHP45kuzFQLKGKRxalCv
L0HQIcdEiZOqRJ+/fxzWFAr+5XIovmjuHprTTkYB/P8gzKutTcwOjQhxjjZT3x+2qLqG6y2q28xY
m0dRaztLjWldQkpPyCXNs1tSwX/JZooFeN9ihLvoWMEeuWFWqMspI4MIAKAe+zlsKla7B5ifL9ub
VD30ZHhBGLJW41DezBJwg8Hmw36QCuqAsO+iqR/jmCoyGAZ/T2ZpxysNVx0RaQXXsN3AM8j4rQW/
MT8PyqOOXd66uSqZYS6SNwTGOGVnKdtkY1E81o+U32tpYTsQfmPXOCyKt0fxkHERpaSRfXtOfaaN
/Syos+0hYC7HeRjYAWo+VGLkWMis8p8x1qLmNTK1/OfzN0x2uP91Y9bfJHq1YO2HSlLA0RGGnuxe
tpDySxgym5rlP+4TNdZtWhDCgW4C+iUZ7ZIb54BIAoGAIomO1b0HkSskaoYEHievENh8qyeYbiC8
RP5MakqwqBTfVSHK9qmQZPkbXA/3knoqs24dcvW7LKyp9DWp5hr+5boFpdvHTMtTOqrUFiZbi+yi
WRTA4vv96K3TTf/lXL4gUR9v4FmSYecrfA1OSamrwScriU9O35fvJIgnPL1PP3HHFi0DrWJW2nHX
wQnla9CBKgJ/2VbYaszqaDWdSA+kwIADQR3CRVRnoLTtbDvz7i0+piSvYDraDmAqyKt5i9V15q9/
9HNcvSmWZ/VmlPr0XDxMbr0zwUn5vgtxAslNMakBkFlijd/UO7gCNQ7Hx4eRuRW5w2luCAMbBq/B
+psuez0m1X8DugfO0sWCYotg6Lf4BzuQHiwzVm0ACbwH91pyJrQA3Q39O32+vrO7JoWA4UWybwyJ
LMezhcdgKjXwzSgF44iX7ynDdcXHzY9SYtKcOpWEXPxTYFC1Fd5cnWkLSqC6stvLZ2DEYQPzMr5P
P2pwAn/t3x/DfPcx3n3vPhnS3kK00OF9K1lRB+QbKkRdkSNfMhhl45/TYvPF/SmJklJaC+uIS4iA
/D5939e1a7py+TY+XS/g/ZqTBEAoU3IOCpit/ew1XnzAMun6tk3792PfpnWG3BJUqUpUU3SZl7Ga
Lnavpu6NaFoLtvVV85BfBJFQPtlZKH6CFCBVB0HaUl/vMLyTads9h4/X0OUoDPW4yXzpiFsSqzhL
KSapuWKS8uDteUb0YwWYxM7tFCG82lHL2YtVkEFX1L+Cta6MiQBVkM6D7OfePLXJ2J/+RiXjyzAE
NHOTqGBtCWzqqrroYxTiLCU7uGENrBnrOsvA9HQGr3Eg8TgwQX01Tr1yELNRC5WtXBasJ+nRSbrf
tAcc0MRualEtExxq/FFpHheNVkw5oiLLhNnvH+lHYbAe/82VEbxxkvDeaFW4vscIJuAFa9HTWBBi
nAq2PXSfQR4cyMHYTCrkD8LJmjEtlrBZQcMYa6oe9x++OtfLtcUb0OQo8zKBN4gGSz3jiZ353A/z
tZwuDNtiVKAQRtPVOeJB0hzgP9l9xVUmatfhGin+o3W2G2oU85WHOBZ05IDb9F/ihLFtPdEuCGwi
1EBkXSR9MO7uu2hmJNQW3flJEJvbn4obs9aheuvGOvGLY7f8dPFOodd3OlsKphwxyc+6kibZOfxT
qxwrUFJcDVm74/1+ME2yseEr4j886SHL2oNMvq9wfRF3PCoMDP48hBVACTaPWmcPlrfKqgwaQ3v8
wrzudSGXrGVTb+qAoF5siBSYfrkcn5sRtKCIiPcXvK0y3s1TDGIpa2nfTCmK5s9edkLbDis9ZIrn
TVs9b6daV1/EiOPVh1XLAug3oI28Ao4w9VK0gvhzOV0b6rh457Zqurxkx7jO1jFotDNdcL8UsV5K
OLWCviuLaF2q1Nd1x3y+le2oVg5Ray+O25JXvDi7RQjAIYPcM847BR08tP4e7mZhcyle4WvkIgEB
Pn2vRuiWg6C8S9XWkZw0b9daloiectArGvRoQNTUAHoZtMcLlZPEGkkvcLcYMr/s0tBElHBz1Z5W
ZHer5c3OFTjLzB1IgHUitF/+vN3372dToju0YjjNP58l+WTZtkjNqlPETkJZEMZQRYOoLoxHGMJf
uhBLNBdRYxV4/GKG1vxRvIiY3MyvpaSpuanGq8xAqpzJle89uwK+oOl961L78iMh3XRVomfu7FVq
0KYLzfE1PKrxfqwZGne01Ha04xEgNsFo0s1vm/dsSd/EKKTnAfJco6AbqGYVTZXEvsWMNZ3i2Wq8
ASstTE0xG7Ytp3C6lDlNlgziRNS0eHo3zqqfDdYIi1cSfEPS1tz1QKCbEigtT269D2FAoWUTOKMY
5lgJGpZkBq9bmV4rls1ZKRqk0FaoyjMe5JW2nIWpkrqs48SatQnShV6+Fd/w83czPMSh7GdOmvyq
k723qO79d7EmnxmeF9kzwCVF9iDoDlvu0WtfyY+5mHOA7XcX5a/N+6W9bsZbUmOqoSwjC8SXadOV
rXF9tcY5Xb+sq/Dh8eNZfRxaq3jp+PaYJFuHzgNUvy2+ysvytek61zot/STepbIZJKQy9HMZa7QY
AX3m62YkaL0uyEriFUuwH70IONjzPOfKMG/rpKN0LjicyqnesmO+/ShTfTSupUeZ7/ptym6oDZYl
VI3kSENnQnJErJSd7UUiAftHSbthL1FsxOr5bqbusPqWcH3mUr4P+ei7b7OjTMmMKjvkwf1LoVvO
tQSVFZBrI3A7W1wtSIMM8dHOOWdhVcKL3xwYQrmXPYUsPduzgQm/kVNAL42FHNwGZqSGSTdCBAgX
WT7O02JqfKxxYzi4E6Xl52UHAZWo2Njy2Zs5iZR/6W+FbL7jOiCesuwQkm8aP3uMzVdo4kckZKR6
7v2ZQHya3WarRXE7ObfXbzlC607cEuzkWnEM0PgGfy55yyI+7kZUXLU3EDwzGkByP2rIrxDy78SJ
aiQcS8c330G+mDeL83ZtSLfzbYF1R3jd1/GLUG6ZKZMVXZ1Vb+Cz/ZvMCc2kttKAK6NSVMjb5pKj
XPMaud8CN64NjfhmRpb5r9h96d2+wVwIgpXIHd9I6flXCWxvGAemNV6sistBSGxjMxgEoRtCFpUw
eLVO8/2ikFfOGgy2YHd5FO4PsdFvOadKH4y4HhBGfOt+SI9uJl8JVGJDfbTkURhG8vYk/O3lgVie
YGVTyc7kO42d03jHPY0unNXhZrCBxIBg4mH26ezaAoD72X66vyR6vJTs7+k24P9l4LEnnGciLq04
U/q6dp8Cw/wzVJ6zx4MLCX3IO0DZuboXYLkfrl3Ey+n+KN553iqn2vMtLGWbc/v44hFNSMmb7Dj2
MBCFy+yi2s8W5WWuBH6KsovzUxhTJBQzL8jPL2wc3rYqzNaxHx/FPq/p3jFf3CwI22LfiWTpAczJ
3r/SlrTC3P1Eor/qhjNhTfT1gMBA09//hbQ+WLyPRdIt9SKeT54kD6KyX36FY1g6tzIy0Vss2lmb
9yffR4AYgvbrBZHMVR3Ki2dZW67EToI9c1XQWvbUN05b+7TwVR8Vb2R6bUkVqPQ1JbmfqSm254YY
mVuSHF2XnQr2mZqjLNdOWSLTYdRyv6eZng0ZnkoYbTKRFo76wnGS3XYfFji9wwQquJpp0uBD/v/0
J9nBx24/Rvwmq1ly4seQnprh3efzyWTCj9XMz9c/6DjCUwdSYi5JfVE252ccDrYP9OEHfeOeVOyP
x+tEdL/a1ZzRr2xrees57wio/Zw9RLQf8IDC2uG/2LRdF6oQ2PA8Fadf4Mm9YdB2jcjZaVt/RCNE
4d+nc19j3R/ta3b8SwVW6cfzEvLYFN8vsWqArh7yiKGZhCqkK83UIKgxx47iVBcjB7Cd/Tpx7oWk
XUctIbLOQd0/O2ovYycETPSvuixf+vdW0uZ0kT+1LsdKc/Ud2wKgeUJXNNyU8sx8WUlqULzqMDbZ
Fd7B4b/xPuivyDvIlQ3dpCO/6HkEXue0Pc+evuKhcFXxOyz9uQsxLxp79Rt0EX3IrhIsO1zMuB0i
7P21uaw6R0lyHh7ttqntYa8Q93qp0EDYdqQjlEGZTrAttEARDQJaC3LghTw1H12PlUYn1qJKvzcl
BV5b5xYYqiDCvh9rzU11L8brnWUjyf49vJeGsbqNSLwUOrOi7BO6YW5UyaigzuXTBsGoo8IrjhzM
RpXER1FTwch6IUO7c9Encv1ZGB2qCnc1ZmgL0wqh+jycL3PLH4ZxqMp3b04LZnhQRAYmgVhxpmEw
zQGEuSz01qy7Aos4WJK1g4BG06MaYc5CujdfF3rBKxLcOl937sPFV0h3fxmnqnb/NqUyiQMXy2wO
lwirz4u48RweqyOjkDl/NWIUq2J2SidenfdN6a/8Kqu+JsboqH6kSW0rv2yLq0L7XG0TSSUFvzuA
WMpa2E+p7xi8TTn9u2g+SufQLpTi5dmyRHdaT/Wqsl6oimPf+ZBcTRVtjFGm8C6uJqsdzLde70fT
VGhDtVD00Pyn8dovDJ1wSdAXb2Jtvi+blyMtkbqKFbd6+2bF8bQVZPlWsk0LEb3Lor6XxIfDTmUN
IX/Lo7gIfawonLRYR+HnJov+bNGAXP9ev9Zz/GLv1ZydscxIo/LZJW6MEAhzXbYdeJRWPFtfoEI2
fULZTe1Rzzfvw3Xl5ZaUSY5DCi2MrR8+4yWqOPyfSVq146awgz/UsJcvERjbnyC2puYfbDrJfxOm
Vn0sFOUdRSRWEF2KRcqvWAACtEaWJutlQmsBe63U/K5PiGde96xhvgsOwwUc+TAfxjcVIIF+5qUo
wzeeG6lBarxgYPy6jZfDwIdb37HBrg194FZoWXmQgcUb22T9UoFa1qYNkDPpOgPPEK2pviduXrep
UrmLVSk6G+MssLgGCzuTP3PtybbhBO0eWs1XRe1wKiUkYDYS5VOVUrPkNIZY0nPUZZKLmjV4Tqad
Rqw/onVh0fJub0Ykv4agKn3d+ZyY3f9oOq/lxrFki34RIuDNK713IkVRLwhJJQEH3ruvn3X6xo1o
M1NdJZLgMZk7t5Gto/oXALXTjSDsZkughYiAsjANWTD3xxkexaXcT/wZ3AyYe77jm3WFw2YiG02W
McWSwyG95MRrsRmj6nXnwNlH8Tk8J6DpA7CC+6msyr2P36jFR4IRsWlAwGOyXIYVndd5YMPUS9YG
s+xwq+MV5+NtF+DdEbxLvXlzD1GMJjPcqe2Fc8StFutstBurb/ePrn9ZPf2X2BXQ493df8ZWiFiR
exgH6oxVySaAzv4D9YWkjWn1CZn2RQITo5gVqwslyBuuaJyG6i55MWnDd8RbgdRZzxFMCARqJnj0
YhNe0B8djppE8RiFHVjcRNabi+QM0nJ3MR+nkPshqpiyY4KZgDMqnrA0a/dsQV+FlGDvr/pXcBw2
9dF5MtHmPHA/P+/Bw6es+MRzap1+qzfAGsKpS4YENjQKevK5fdGLmfnSYes9a/hbaBUfPhD8m/Vd
nUOyF5y5b88Ua2nLRT7HXudDTtzdLdzR8kvihfbss32XBuPoRtixP5wEMh8Vp9yTZPvAXpEnA/Yh
8RewbO4sjB9B7CtDC4pBFJ3cEChKJH0NffzH8BGgCyQcOHxBhgRTtVF3KyvCIcjnY0RLacBwFBYp
9D6GMtjdw3iQol/1JgONYqyBuWbgbTPJxvRjgYaM8UO944gZcJHDwZeliypyd+WqkM5S3Enbcknf
hokk314xhw3GJUA6JHP0H9XlN8N8uOF8ieW0frXX2LLAhHYx9SejY4n9mIFAEZkkwpeGn8ZcZkOk
1nx/HZ+sVpOMBmNbSbX7SBgFczDulxrdE8fiGuni8h9GL5C56p3O3yW7MXjXtvpVfffkUbQAyqBR
GK/aGbE8DKDVv2Kdrd+bD/wNby0wjkX5Q0lKRhVIIdh4gGzyQyYvDKjA3TkX6tG4U/38N4LUGRRg
xqUh1kRsxXnenwhRIPQIaZb0W8BularIXhr/nC0zFSAeWENr+8ERJZ5cwWu+wfjPN47MGFGFGVs8
sgFosT1BPfPAp3BBAcW5J22DUKTLGl+7yIEtSC0KsOkFBw/VJOglgizEmMAuzoH2kEYYs44Llz7t
ItiAd8h+oFZFa15Hg3p0VPa06MUyObZIc1HdPokAkiAgP6fgfSDelGzaTfltnqhk8cnnUz5NOQ5P
mWMA4GLci8j+u/mAdHGUakbrAhRHGYGN4m+Hxchz+kdMGIp7Aj5+kUZSPiFYfCJZZdJ0C3/7Z7J2
7oqUhmIFuWb+hMOChoTMusN25WHwtjXJcKRLCKkOhbzrMkiUPLsMfg82J1zwt3LPUT69gD5hTsIC
4XwDBJT0DFgxN85w9p4U7595WRr5ckMVjCIXgIbaEzE5kZvFIvwVZ6qwE/bjqwLXJtVh3tI8zJAK
Ar7cnjQSemFWGZXP4qWsx625j3btxiFAiAuAYQ5WX9AkmWlT8UDkYcSDRYCY0ae45BFjiEawKg0k
caFvKJhWHKY/dAbhpXxH+sb98Z9fEwRYooKDB+lo7hVzn2QV7C7YuX0NZOcRIXPmBsW6Nn+AfW+b
S4AiQEYRwev9za+wqjYOdxM4RcuG/wR8IrTOeraPYc/0eT0e8/kvwPHcmXtzscvX9Dl4xzkz8ZgA
EW/Jt32BQl/ntDHzREcXMKsfPo+4nw31XCFzi5iniAGGgFmCLnGe37J7tY3QdHnSgqz98p1FzIDG
l3op2O/kmLXvFBm4d5yzBPuo3FqF2/QJjsJtUO5Ir73jBgIBGTkMipTSOwGN0LwWzqb8S6UNvPeG
rzGkxk4eYpw4XJyQ0rmxoGxickvT06xgvHPUcKSMG6wqOBZAVirUqBFgO7le/6cgZsAhb7X8G3k0
KkBwXcqaff6ktH+xkgrSA+0j/G95MYIrvYL38KB+wt31DqA0+omqFJ9RZ0ZaOhMiGJyQaffiz4fz
fPyAvyr3sQZ4S0MxnfUbnNs3GgvqkRT7USwC6GPk9IUTL33S39CdOkx6cRKRlgBQxEB5pX4S3i5s
BAoWFjpH7vYPkIiJwab4AQrY4BDxwgD1XHHrchNwxtkL8Eu8VPFViL/puyjg2c7SBOHGrzAtnV7g
pfqNQxtZroMbJX4ed2bSTEiRpVr/2bHSUtXfziUiods4U5Ui+Yu/bWiZdPnqPBtWMGphbXvENqMa
53SIFElZ4y+cDgBSmdoCs7LzOYb4CwQIeSDDPagg0xtsTZoOtuKvuyR/R9m6N44nQH4AtmrVXx1I
Blgvu2s4rv/lNa4xiiUuovpZ8J8QmoIeWpB90LtT6rhMIcIjdvMgjNLPIly3xEhu6STFt7t0b6Dz
D+W+ga5+cyB4OvhoY9nHcQAow7wF2/RNHKMtBi/dZkd5TjBHgPDPuSGcKzLJMcOZcIFWFrjZ+Mch
ZFPVYbtD/0jfx+E4XZQNcvZ/cpUwIKfTg3jGIOJFyZj5N9YFLRSyZXBvenfJzzf7g3tqpcgZcTWz
w/9WGA3juFcuijRTxX+ImSqvySjFPdUMTf5xvltbeBcnAD7OIk5CHi9lKyxHJnzWvWEi8o+Jv/LP
P/knsHIJfG4hO7H8LmDO4ptfI5oukO8fSw4G/rxPvk3ILfhxlE8D3GMLDHysv2kCNY5z667xLOpv
dU+i4grv5hV94N74a07+bNq5cJnSlXchFQD8kLWO79ZZX/RbrJX3byqUUciby4e4YJv0m+x66gxZ
CwDufrmf3hsu8WQ9qPiFywkXIoS59owx6efkKy651PvEG6qcc7w2X2L2QdfCfQdfCksZMDiy7AlW
BLUiQg4zLYxWi/NAmpw9B0MxVtYGwQFHWUIxAp58kjZHRL+eqCQfMkAs26an4kJdt8Lui9AMyJ7G
M3rLzrDQl/Qq6wFC/Eu71QuDcmqbHuqVwFnT+2YYPDR0P2JPYJkGvyGUuQxUMOofgyXeD0MUTmmy
qvknbqn/jfuY0IGnYXYq7SxkPiDd7xcmeBgAAr1YF6TuTOeWxQOOGMMDlhy5PaB8Fya3jHpSoD6f
AhaADmLesv1Nj9opn1t7Dz3NgvR0KJZwKQemW0I66FHEFD/0dxQXNM3TBTqAZYNsu3RfK9kWU6dy
VLH0fkgrkMxgyYCV9nwODybh9cNZAjyh3oic+yKrQ0YpWdxP8a18lwRkeAIrvMBmGfDa1xeMJfmS
DM+46ZwtK9ckKbV2MM/GzcCaU5BAWoAsQY9C9wRBK9vYN85F7mpWOL28eUJIBFhPQCwgAEStCg6B
nFkwxMl5SCx35UDRAuJjw8ECDeiZXxuGHA7BGWBdcxbDLeL3yXEGbrIXOAQHkJrsGH5S8b6MF6Pi
ZYplcPaQttAWxSTIPmcSpATjXw7VWo8xi/A2FgcdImf4WpBiUNMPLC8AnYqZYMoNcZbTKTDZJxws
xt3wpeEwJbth3d/HQ011PnNIr+UifHWfzpdOdcAFiLSrOnjjSvFkQrtslswbcR0yoShslgQGvhkf
LB2uwIW8pv01eR76Ij9xm4K5T5jITgewYIbBm+DqnQqqtBko/yY9xjs6m736PkGwhKLCq9OsS7OR
5qOGMAIGSxAuok84E2JW/i0gUIYHELJBHsecgFRYnOIkN2IZlv4x5eJQ08cFiiPOdIb0GHJYgq7Q
xsrgwpfDvWhd/BsRBScQJC49bLVPJp5BW/1EPScHTNEe5lw9HHhKPDH+QgtDGTbQpJpPBmIcbtqF
doEjuMUYDvMV/PRufLURT/0SJ0eMZPhGgejA7MAbWQMMzSzJ2IO7BKHNZcvwu7kAOGShkigMnKMl
YSyYXWBvsW86hlRLnCvnxTEjWmvjEMaG2Izfpq4YZaMDGMxF795xtlDEOz8ESQ4FsE7WcH6gNmS5
WFJJgC0PB2H0wHScSd9djn9g1HHu3ooWagLExAiSDEQF/ju3PFYu7Qo/HOgwYYoBgv9gV+if1JS+
cYY2xRnMczBe3dXMthUFIV1APrw7fUmFclDdbkfNg5LkjRXlgHP67V+sxkt/9BG1hB8m9oCtO+OW
VkR2AqwNvZuW4GitqnS0ydE2Bihjx6FsKPwlfes3BU5xvadmUKUn9lesTLhVsEGqbqln2PTZA2hn
7mpr2+RAMkxjmaT5xfconqsKs9ku2foOlhbxKE5DPGzj2JtZ6TD3XLWcdbW5Ny11hAkCKcnBgr+z
V12Y7iK1fpjutFSS9lyRZ8lQ2x/6rWDpTPVvqO9FJeaRGq3qaTpmdD96Nt7q3mbInSpXSzzq+ie1
TWb2J82Jt0qdnTrgmFh1SVrwlknHJFuNljWpEZXNuPO3VVwyLVjpTrO3gea7CdEbcu2BLyIvkLY2
pFQGHRLOyvrxivgeQpqro/gn1BuEhSZQmpfe0jhe+1ZJYWpV19xTD60y0F1qtbZjT0qZEhZ1yslL
CbGazoZBTaoFv9rY/jXBuO8QXcGNDPzhmej1NkqpsKKz8B24kJW3Lxwb2Mo6+kZ5UPPPQsl3lQDw
wN+jKlwmlwhm9mlLABSNh5iuWS3XdIoXJTbhA0G0vgGdNNWeZUQ1reswsDBqrLk8THxvR/Vq5xdB
4GvDlC13Z6pob3aXHkRzcCeuJ0Owkz02UpPRcIXxvFT2tgU9QwOng00Txh1ct3ox2tNiIPwwBTbD
JlfP/K3gfHS4R8VLy6M9D13vQe8tS5pV+B36fICCfhrmgR8grSBoABaD7866DJMuAztUbyFEemwr
eyVfO8qIoulXkfKbq1ThDfMVf5X7UHoKpJRPN7+E+J//1L3MUA8x08dTGQZSIMAY8uDh2dHGbJNj
qnhLxYJSMK16HcDt3UdpDjqBP0NSPysNJ06n/VRViGwGajuPGqgsZ3nQH3v2cpOgVO0fXux+yD3T
4wU0iK+qVDZZvfHGbCkElBBjWrgNKbVZckqccdZ8hFN1SxSicPpgkdfAOj12zTUAnMCEbBjPio4s
xu1+BtLpYq/AWWYqA0CctmOA/Wakmck0Wpnr5bqz9ZVjAvi4ZIG3tFLhou+JY2sZA9rFKmKnyDWQ
dAdz5KCqcUi2u0UQkXA2mRuRtK/Bt/njdXdqI+XQNC5TLG+jayJZqw3W2k50DnHY0mLj26g0ZCna
cAh9ExiwDphraMHctFg6QfLdV/hjVHZ1EjlBGa1SUimEGz9NmINz04V2269dj09tVoRNKN5a9OJu
GeK3Sp35WOhXt8EqO7XFrQkZBVb1xa0YUxAikEXp2SS0xMv6T8fG7FwPIJTHeGJ2+0YaZZbfPs1h
VA+LjFI0wnKDvthMFz3bti4Ygu5fhQ6X1vk1TY9n9lI75ujTW5dCeDOvlruP45VbLGACCbKmx20Y
HzSbZnk86dTKfk5pke28GqgoMn/QugXYtYkzcyR3wp/sgp0ZTGt+QNisXPOfY+/je+xtMhhpCZNt
EwQzIR/gr7B+BAUuxZPTfHTNziW1yX1gQBIBYDpfAMqGfxuCfyxqpTsiqjRx1xf/hnCrpLvJ2DnE
RJBMwWLkf+Xjmz2g66P76acnH8CKiZo6FcMjV0+8NJ9K6bd+urKIo+Y2YAw8La2/3iY/ypT6TRgS
eXotjUcYcKEDa3WPNNnaEHsY++XRptPtuQcagsMFFo+FtNJcOiaBRlNPmbjuMJ4bT3W8LdvvkOko
14i9DI2TUX1k0YMjV9ePGPTb2m4EzSgPmr7KMGxyzz3olgcX3Cq3o3639AMb3fIeo/MRYuMF8mMu
Le29qMk6m2hwqVTVb4gJnHm18dXKdrpddFBBON7cay9eNulQ6arOEfodIHo2ezPf8fvH4m265M4r
BEVRcSsFarY/0vwfD52vLHKZpx+T4mFii+3crzT40c6M3/jKWwPlmovTGD/lkpYr3byPybauvuz2
R14fdkPBHDOSlm5PJhV7xZQIb5aK4VH3rNy/IEBdvKfEiQtMSvGfhfq472WfKBiID7ssfjedY4U9
AQMrumt36xX/IgylQiocHP8SKDX8EVqobFp3+l/HJJTJIV+CzpEtj2godfwotftR3F92ET+zFssp
uLImfPK8tJ2W7/n5YY8BxVsG5NReUuyiojWFgNAwptDPfBGsgS54c3hD+pvfR5S93MA7Jqvl+DnV
m6TatqDSwy+rMG6+MwiktviN/ffavuAEoD2y/tcIX129jshJHtdF8B6FB9G/+GecI1lY9f+NR7rA
5FY82+27h5DNNVT5tHRcHK0FDDzudZakpNqgkzH38hP2/pMHLhRYrycx3rvmmIWnKD6LfpM5rykn
rZcfDRHmpda/JXynqIflUdJoYudK8etOxxqSx7ix/YOq03GvO2+ZFlvLOFX+jVNTAPiG5z4fpF+J
8E4uXzXBPv6eL4xtM3GtJfq9aG4l9uwl4ef4jGJzSvt9HexLXDE1Vld8CBarrq9EsVf7hQKVH6DA
ZHEIfZMHTyffhvbRix9R8QqNW5v/6Po1FnTGVkzzbaqgRMmVhYq2GsU5uiR6V0O/VNAHg2nHHWzl
m8h2+ckzOz8M8Zdp3H29WXs6NgZhs6lcNnxq32WRlWoT7BTYyY3zLNv4p+F41L5Gc5s1n15xS0pY
TXsTb5GSy33JOTdFa1E9dePBZuEAAkAzphVbmPOPwTefjQNAy1/yFHSKq27vMyBCWFYw9MsFJ6E6
rVE7yMdXnQiOGr/MP/jqaHtovlCWNNHJMi96n8mDpcpWzl5BLxB/Cfi3nuLNUz3Fk5ipYUCsj/rR
GSuF96S/NfoBC11E0pwZSUAMlkkIGfYC5razDxATsvJIV8zl7k8bahwzulQgjoAQoCoR2cLbNrl0
iFTLAMuRfp33BnR1g7k6O6bdiveWzjosXvb00CJ7N3q/IWfMAJNP7c19Wop9YiWPoQ+wxqTIQx0m
Tza9v3PFZH23iGAuyr9bDZl15qgvNUs/PTf5F7dko4z+dCgKFfgNI2OhHZus54qMqktWGfg2Fckp
UAJq1PBjcBNO7hi5Rds5R4XzV9jZMhN0UfC/bX/81gWayA75PjQBB5C+8j4N6jMbTaXed/hb2Kwe
hMi+hfa4XVRck7H/ZwFKDP4ibxuQnIjAvcr66BMgHVIDvCmmx7SUeVFnE6Vpi9cPdgdxfB+zcqca
3VdTuuu0YpvqsOogmlcWWdzKMFM8LMWGf1qM0/uEjCTEfqX7LduLrBotnfJ10BgeMZzybe4yrgiF
/m10Z8L6NLi3WTGB5qON6RBqabeOKtnicyRtv8ipJCcMFVxWfOsB5rmoy0JAXICKqll6kzh4Q3dy
iS5q8JEdD078q0RUTDZc97JHl0S3UhrL0uHCo2szO/5dLCmrJ/fo8PxKzLtwBufB1Ao8cxsWzRQz
3uD11ExbW1ryylnWRn/BA82wJz4iJoNpCsgSCQVThAbpOYI9VN1kXjbpe82w2HVTgOlTNsESDn6b
5mGDqhUfLSqoJH/Jz6TuTaZ3DL+Kzpz1jEKj9pQJpE8590VOSEXkyA0iH4NwfgTAeN/D1egwH2Uv
5OBtmvhHYbTUVCzUNYR3fnKSG0cR/dlV3j3kJlUZ7gI4xLGJzXDKaypom+E11h5FacCp+FYmN77r
Gb9fcKelarnUnGGmK1SqREnw5XUDoHWxVgOO0X+lpbI4p31X3kvetVYDBIir10WMxVFnwfZJOPl8
YxdEoH88WyV/dm2wVRxBCV0eIqQ4hdSVMAxt0RzBdWLHb3Ww5Nxj8udIlxWiTsJ8mwTVyQyZXqg1
51RIulUY70eOH1maiJEhdkcrWWDumnqnMB42WbfzActkTzNo3M1xtLHDad4KyVHi3aBQSkuC2TWb
ypTnbDQl3GXlmibKZxf4+OXhR8ARaw3DW6nrfwb1opMw7wuKhXydElpxyYHZPQrMjIYyWnHkNeVH
ql49X5AgUsP+YtKrK/NQoXmx1VU4AnBEuQmTXXl2I4VAPxV723d3mVFsMKqv8+Tm1/rDKpgmeynA
j/4Wc9DKLRVksKDRjak8ZC70KoZZZTOLH1yKiMZ/DN4AMqFjZ3U1cvihWbCxm/o4EtREyYwtBR5w
oUEMk3ow2hLgDohaE9jEeeiHXXSNqvPqlBD8d+IkCIpZbibPdNLPBUx2n71oqsYxEEwOhc6yDlKw
EN/AJs9Sv6vjGH4WOt7AKcEp6U0VDMYcJjQ59io8ZCO0ORMyGCKVt6oDl1OtmDv6YmKeZfNG/Lax
WSbmV+eRhxp3J6eC5WBgod+wyUhvBDdofGwI62qR6c5a5UM1NC5ek3ozpFIib05I8rtihGkJZqr7
Np6TKG2i/q5SvFh+d+7qKIDTmGFJZZJVFETfXlRCGgqrpa6M78ZAv2RYypunsnH7EGciXFWkwmV6
KFaxUdkCGbkc9EQCRm8BEJCY2CZZYEoeMmmsHMAn4GKU8SIP5h6CBBoAIgTYragjY1x0Kjzw3eEx
ZQwbYl3b60NxrDjAO5vYtGqafyZheA75tO6v7B57l32c16uMCVLTfGQsJG5OcwrWWvCe5y5VOjN0
9GUdlXHsfHjmsGpAtH3JiPffeKccIygGKD0SbAeb7G9Apymcct0XDGXdYTfWSYyxTHdPW6RUfLU6
+0kbXerEGsBKgiytE9MX1vW/wh7REQwQgLhM1oCblR9gr5a7D0+nd28NnaanQYIzplgkuN+T524D
eBd2hfqhvyYKqE2KjB4AIgtJTBP6P1fHmXrd9+9muTY7Ls5IO4a59+UY0HBSlbqV2qFL8JHQ95YF
Rj04zyGkax0xeyf6ABDN7wkdQ3TQ+YzkAFs0H7Ma02DtLPsc/4te/aZbG9EimWX2rMp5S2C2jf/X
1o2MvRbWV58X7uv0GnPeAMDcvNQkIAKDs/5DI43a520rER6yCk2Sx7VIblrJr/XTTxLDwcugY0AK
SsEH7fFbCOgRRbvkJOZzKuxaTbBsKpavVj8qgAWq+NZJV7017cLBxdYOIx8GxOZkfAiHNqo4Gd5J
Gc9xfhb52R9PhXrUo0Pb7BRGp9ZK1S8+ZEEHtRm3ZasPxy7BjLDoN74NA62A7frnJnDmGqomEjXa
6ad1CI9GkBIWC8chEp3jnStxrN9i9AQUqhIbExanLNdRgHaPyEQ93fn1O0aCg7tNu4o+YsI33l1p
ytUIlWXbUEZMV41biUtAE9pOt1DSI3vluuZsMvzqXhn+W1T467rzoEZGH21Dm80iGdqUzUGibVMj
QNj2xBsW9FqTUJaOQrrYX1bv6KWtjsyPvd9ug6uG3cZ0RniT/IEC4fi0UYZTVgfzPuGyNMVao0eI
cmKtHLawb4Ehk7vHTNimCPLSFvX2JdTegSTDadoKC4OnmGQsMjLQFZLUV7jXRvPnpZ6tWp6lr43r
BKhHUCvoEQI049rq/WGk9Nesf6NPpAsBDU38qTaPyZTn0H5gblePTDO65Ohw23bCvNm5trW4Mtru
pIlrPEDx1feDz9DEoqMZPlVjXXB2cJX6+r3BulWJMihlXFQm1HIuKtXVV9Sj5gghXKMNL7cVf9Le
cTp07PKqhzlxiXxyF0C15D1tk7GVRhc2Rx86aBYYrTjOIVPrdR9iN1Irt0qH7oa8Jin1t/DlAnU3
pVhD4j2ISRaUNEJeXIMn2ceRzS2/BoFWxkaAc6vozOTPLOJ2YZHh2KGZarFNMhr1iNtdbDLEp1JR
2nSTA5ilhkJSQ2rUF0+DmA3AVFJjdDGfTy/W9RgvDBo0qLG5hpEEHUAdRz+RBV/42viLgSqWataI
iNHNqnPToAd6N+r+HuUMiGuf/IcAlUqV3TNNRYbc63svUJaDWe1A2Q0l/NXc6VbY3ipv3fe4bnbT
0M1Hxf5NneYeCZ2kDyyU9OLqFPXGNKxdGEq8rtGzuVaf62aCUYYHQDiB9Y+Z+UIOXzdedTTa5rdJ
3gN9nnaoaZONUoqZN7YLikadRJnePKQekKr1DKtPtf1LGqhQFN496sEIWrV8lzpJNpOpHCVsV/fO
TQCx63xo0pB8c1yhN/Z7jnp2pazsG8XeW2q1dLlJ1JaxVnx0e32GHZ1aEobV4LVDL+/h2ddOI67a
zzF+TiklY/0bO9DBPW6A8dwk6q5Tu0Uy7m0WlKaeXCEW/Ku1Yag7NkXfrhqG5X83ouiQDc/dDj6V
XnO0/vxXNkMll995ZRIkPxTzSLcWsjUre3yTBvT4xi5u/cNgcHRHOHEMGbb8IbqYqt1UufaDestQ
kCJ2GTzm5OQzh4HE0cXcjUjtsP7oCDJF7/QfXMJbNJRyZYx8KjXauXKaw8jZLSmrrXwnqwydMigz
w6XWbag9ZIPNI5GnSeXDakZfFWrDJkJAmxLTDQTTOBXAyDLEmyQavkNd/5qiZJuqn15AiGTtbugF
lqGV/JP9SuwErINqZ8sCSR3Vj8LUBVazIFB+uDVaWlwbJNnMf7Rq2Ok5+wU0JehBpANm4Ao3MHts
ZXjfsW/OAKuUNroVHRJaoa07d+3XtxFB46hqZ/RtEEHPpoO8E+xRd4pHkVgHWfHYGPS1mg/g4+E/
iEQu8seLZpeXztRoq43/bnu1+1add4XE2MroNnnnHcwUtn0CiZXvtATjdzH9antmN2Zw0wU8Fwqz
Cf9us+Yq49vLzW4dOX8uN5viVOe49xfBzaSDqev4+m3+Jq8qjT9rxYGj3LXfRqc8EzseMCJTcG2I
ylkJuOrFGaPqIryPGnLQQJkgA4oRKWdpXZuoz5d0yv6sKBgKDRi3shPqXgMC5aSK8ldSW6dc977T
Adcex4eYoSoWMkqr3YZ+Vi6oadNA0gWuokS5GLhLo1bmTgPWFCDPgoTCCZwXsDsBPifkTkWO3ITL
yKR5iZhYTj+68ygp42hzF25f74Wt36Ie9butYKmDra5pHquSd1f76If5pqIpJ89+KO+1yjgyVPat
+WUNdxaZfFbWU1ETZiLjR9+OG0+trrWYvvOimlc2bUKWUO0Br7lkhDbLykeBTfD6iBV8/VNGf2ac
rkeWakZbHDodme5EX/rJWh6VoXaK4GJIUCrhXtOybO3Z5jyJnasV1r95bb4ZtOEuwiBd6H+VyQx+
Epu8VOGit+GmqgK4XoOCUgQZRhyz8vV4X6eMIAwnW1r9RxpDiLK86V3Xp5/MqEOOZHWvKHo8y40Q
QTlEYE08GlJH65PwKGDcihiV7BlMcTxXIhsWjCBt2SImWl+InuSPqDvETHOEHt7rUNu2Wo53T0CC
O3ITxf4Xq1EkZVLZqGN3nPBO1dpdeaNY60Zyn8L+Yfl5tGrT6M2w7Tc/DA5aPp7CrkZaVUHVzbWI
6CTMCOrq03aiclEkGKjp4IKmSBd136+skODw3opeuThOnYNvd6e+lZpRzhunkL7YRuqsio6Moqzn
/LBqZuEVHlDDZeow/wBpNUS9CRQyXJgTdi34fRyWu7IP7Xk1FARXjO6mSj811S02NgSdmsCrocAk
mmHc3Kimaoe8PgD11wJl67eoWYpwbwXhm6oUhyaYIEaE3KBlMq5GYcAcIOSoibJ2xXxhW3l2tS5E
d+kyw52NnXftMpLWkhr1QIm+pB4yajdAnKHL9oE2qW+e2XzW1rgXXnMLDLdfUUSdzaw5+JEyLYiN
DTLlV1eU+/QRuVuXGRn/ypqdxmgMib7yNsY7fkX9/3/yf3P6E36paHaJu5X/B5cAL4vgxpvsUiuA
D+7h6avvtNSydpbW6W+OnwDgF+0pj+SQtKNdr5qfIaXzUjOowoogjjNKWx/X2vygWvs4Yl4cFJRV
RmVROQN/mIV9o4oz5yl6O3taB12+nurSJkbIGmYDyizd/PJ1KL1t9IFESGDVlmQPBR5sCATobjKN
4FrS7PJBXfQFL5X22565owX9JFehQ7p4Owga+2FcuUlytHwcLUZrFffjOOss35xXBTS13ru00PfK
FIthm02R9c8wirHU8ZFIhsBIgnIyU5VjYOj33sepwCizPw72lWPQyXslZK+axiSPv2hz2ti+KYF3
KvSEF7fuaTHe3SEfFpqLpKLUMSQQ9J35b18BGaqhuXFt79jXWIcUfm3SoyIThbLIIX12CCXkZ+hA
yLSwqVrsigk35l5NtoXlX0Zd3WoF9VAxlKfcnGqsdUOoqPbcFPSiOSNEeZAY3XuR6IyfTLynaVfq
WP3tEnXppVSTbczJXVAZjuWrV4ZX4pU/ioF514TPdEZdntf8/Dr/tPP6KMoxR26X/+sbscwnjCs8
SJsK+maLGzZKOIQmxlO+pS9s172YZfqZJNAE6w/F005ThHvhADOsYC7fFs3BU7N7aMb4cdYLD+Os
gg/awmtN062iw5c3cGuz4e+KwmOwRuhA4mzMWFgLOyouddHtbds+KIM2z6ByNNrKFPV+7LhiqsjF
m7FighF+6Ln6q46fY4G8o2furHSbUrBx/YH6w1iZAz0Tb2De9PkudWuIA8rDy/x94jCY97HsyJBV
pfpWNYpVW+frym2veR+DnHdvTlHFW/yODb7aoaJ+swbC2XqescXs1i7ir2YSz1ThjmpDfMKC4joZ
wVsvj4FO1F9mxn2k2Ae/eI8mA+AxOPq2bNGBIFga+Stzvq0supg9Dso8lc7Tvv0J7HygflY9WXw6
y7pLbkXduTNdHZlNJqdaILdxwdk772wrQzDrq/auMRIU8XgTNpYc7dGt7HXqqyuzQ5lrJ4hVhUar
o5kXlrdTEP47xjjmRWBA0TWc7G/VJTZQWzvRZ1Q1FHIZQwPVRwljlMpZwbWyDJsr6xyubpiuQbO3
rAqzBv0zDdriPLp1eQq0GJDkSU+cSstER/keYn1l9f1d4Vz2LHeZuqiG2IyB5v3YfGpfzR+tl287
UapzTwOAFypmWGN2aXs2dTC+2sT8kc+HW+mUQj6Io546rPxp8hYgOoVH607rMiguzK4PSYb/jpbd
whEXv1Bd438I9O6Iq4qEqk4PjeHvba9cVwKvuML3EaER69vQAQaJDozBE3CL9KBiJVt75EnGxdXA
FvJ/HJ3HbuRIu0SfiAA9M7flWN6q5DaEpJbovefTz+GsLi7+nm6pisz8TMSJLM338cT+wqlvUWH+
eajQ9BheeZ1Yt1RF6qNboUFZ5R1NY3yxoL1qzKcQpBWe+iLCIXaL+FOvPDq3RENpQSDP6KDBaJWL
cNqdiEOK0ApvGq9tWvGEz/9tVPU7YWgXyI+Dlb83ZfU99RhsZMQqoQmGQ8yjKWQHx0+810Juq0JH
BBEa77WnvNQxQi7OmCwClSn8S8WMI1aLVRHItVfKm5/3n4aUL44JV8I3xVWfINMoGqde9PS96Tw/
yWbFflBTFt5gA/vmlEiiecImAdoO2y5ttMUwiN+4LdCoFBYPIOeztW5FeDEL55wn/jNQKPnbcf5w
M9SeWf4xJM53Ug77kC9XtHyhRf8n7IMhMP8nqr3OzPSkoD70rQDjLt2YMDeW+S0DuhbrWxE53ssA
M5kuHpEzH2bM5xS7Wfp8Gnll6csyHj9kguo2RVLOcPAOVIY9wbwqij640/aaBoJf0uuiUsrJtJ5O
YSUvrZeDXVsLPb/1DfI/q6dPKYpH2DVPZ9ABf3XGvpEkFpCAHSoMKr2yHJZdZzAjZBhvQylxuk+C
NroSwzT0fPHnGPB3mNo7krYf1UmtMRhRSrYhoiINQDXOoT0/gDFJuxkjaL0mm8o8apSSXSjB7CXy
aSK9pqBdTxk3gTIh/uSFS9Tyg6+8W+Zh/Mq45LM11F1lopLXzI1uzeKB7hL7DJ384aA43Ws6Uihw
Btl6cWSWaaEVU/XwImT8NvodSi+S3hzlNDRccb7ZbYPMh/8y6teYuyqMtPXoScIOengllQZ7FRG9
bpqkdMQQZsrP1Crf+rC8ViO6H18pgV+CwOOqyhaFnbm9028y6aGMtNf0vZCVaDSrJKefWfsxZJQc
DbPGOzsEXEjDX8kBmgU/pS4fVjl+yUZDtKG9kLWNVNBwU1HORliG/6MyAEVKnTdDMiDM4vC3G9WL
3mrkGoIs6taeXvO++fTXXNyc0GinuzF/KVggeK2Oi74ZiX4ddjUyNZFBlKtN64pOUWfHMrXxJYYn
Hcd0sWT06ezB1JbdLlEGLIXusYbyt4F72IUns7RXQ6d4FEXiXg4TFul4GQ84W+rMZO4nf4uKhd+E
4ARecS2srylokDpauA18WtCeLzVAT9XL4LMH/VSMEBVzh61CyOqddB/RtK/M0TL2w4/YZ8Emff3L
rE00kVjkyuCss65cZKmuQ8pfO8bYuh36v5gVaTdOV99HUf7/D64WZ5mXjOnQFZK6FKUYj0eStW17
26m/6E7GmIWmoqPMKDG/aHVImAdVV8j71ZXlSsm1t6oWx6lWXSVFplmZKy2s3caIXaWIyAuxhu1o
68tC19+72nlYU0XzZVFF0rb52buhaAhG2ejVk+E2Ut8Z8t4HbPT1lT+EDzuSN89DR9rwA/TwDGQM
xzwBjWXqf1nz0YM6YLezjQBFcSFRUPe7Koj+rCn9CFUTgju+devfpGib1Bi/ZSXued/+0AUsNRwd
ic9rFNgMl0rxGLT2OsYonL20/c35ClMlcQ2p//MjdiU5FlBEij+5HF4DCeWx8LZJxBR3tnZOVN5x
mEBT6fblqK4SzaZR1XayDNZVy6ySzgeRVfQ9qTAx62NSOftct8F/TD9sNZ5eSRmR1Mj91ADxFYLu
psKLQXQovd1Sj1lepYX4GxogMDx+NNIr2sVj11ofMuaV8AzM5wdbp9zJwUNQeE4qdTFdNTnK+lqJ
5+mxl28HtHLtPEuJHr7HdKUJeXJMJnC0oc2HME5dkKx021qmNtFBZI5x10MaKTkBQ2YPE4XOrA0V
vy09dETohsaGsQ3OvZLvZO7BiUOJpnUf6HlQ07SC1Zay925+xJctMCXqOb8U+/MCFqMxj3P9ZQPZ
Ecre/Bc6jOFaDkYjgTOENr/pSoIvvtAx+dk/tltu1DDV5X/Ic+isesaEmFFK+lsKfxmXZMHASYsQ
o1PMehpsWjC4yi3SppUW1auJ74ntILxacuSRHxiOCUGWrO5JW07Vuxlti1Z3D7xZsAlCTPjwDSO8
fQxVtTFmetau+zbaSf0PKLzBHrZtnvyDfs+f51eRHNiih5WtNXeqkrPt1wc/m2+OFrgT+kmqhDGl
YH8vVBzx+U8t3mKtWiJnu4yIVRVMlBV79Ag1Zs2+VUk/EnGRw5XWfRHzH1KiMlc0F/6bwXhfAWgf
6fOqfNikabjISzYiR9tnZMhvX9d/U8Tt+OtX343EMoBps250ktYwAZCyrvHHuEvt/LcK8EkiMgwp
EUvuZI/52/yx62i0mOesuG57xnLhnJfMXzR/Ky21eYYWPu/QxeFbyvnnSy6fAvOngoZwmpQTo3N/
OvXWeyDYu2SsFIBBtFC2C71Zi6hnka0ujVjfzd8MRQNunsDEO9X8+vyYMTbkLK1XhVYzhMTkTcs3
pvWDQtCLKTJl1T6CdNj2IZFcXCxMjEVrrKMXw5drUM9MHGRdXxJr2uQ1MR3zkxuF4GFQ77CT8CyW
E+OUbcNXvpnVUIwgAdsBSAXmo/mNLdvqoc/rCiv1+AJtCtGmh5mLWbElHspGUFYobE+7+K2hRQOY
keN7JX8pyww8jjph6XqaPdKarQ8QLxk8GQjvFNNxS/5Q7igvVRmdBo1ftnk1wnbvT0DoCu+9yNSD
hYHDMYF+GCNuTjojx0FfVTTqaxXcEz/Zs1k/eyDfbdm5nt9/liLeKnyxdi2/B6u7W1rrRhN1XJx2
a63+yGA6NUG1M+kYqtz8Y6Tpppnr9f6eetQvmcUpqskbF2tvmW7tWkt9+HNXNvgPQZPYg94YHQYx
vPxlMG3KmPotH5hrop9CenKrsAaQ18TR2g/iTYtnbVz7pc95f8A7TS1/NZW4X8xHusZKutGJniIr
XHUnaR6bTMc3OKnwcvBitxRKUK6K6DpUZNsZOv5FD8eDIfdJHB/0nIAahyGCTJMf8hiQOnOOj9kp
7HiqU8z5c5hT9tJn9n3+SyaDzzGj0Iap0/PzzFeeStkuDcLYspYtAkMTUmZxn8cwT0c1OMdls7eH
iUINNIqiGssCLJSlJ99eG24TZgN5nhE6pMpdW6M0CQp0TjgJKkSljheG//8qI5/YLFkw7Ws5FPuW
DKjCrP1t9y4DltLzJ0W181Nm1aP3sGLzE4wm7vos+oC/FjhsojzEMT7MulTDr+yrj9qZHk1xExMc
dznBx6k5WmIl3YhuPHDUerPWkOHkdtC6p6lzQvE15G14MMpyUwjU0kGlIMfhelRa7Tgl+SXVrY0H
VjFlRCFkjY+jQoRulWtgYLnT6O48Jy3U7qrwCQi7Ri3V0+WFvVsH3IeOyYYORqkzncum5yuy4L9R
2aZOfk7S5AHlVq+i77oM1xr2Qi+s3huw3loDLzw1vLPCSH0KiOmNnVh1c9NaUkVWIiO0vKBptKLq
dWClV/jukE87Rmik6E3lB2OZk1ZzCvX6RaNjmUv6zGFfxlMeFOoHJ75KrIaBhCabpkVtGW+llt9G
hggy+/AHUpI8sOZh+xV4+jUfsHklLLQ8kR4xitXxq58fooQk3DA56wFDbqyhTGlf0CC9Fsav07d7
o++0ZRAj5WaqnKTjOUdqrHOe1C0TL180Lyn/mqfjY015ZsoWXp9sId1GgBsb6zec0iPbJuZbqeU6
Hd1/MmrL90imb30N3VRrnEsXeDilHlWTfOhBAJBT43ztnhW+1X5snm3b0SMREz+/D7M3RYK7Itkn
ToqDk9ZfYQ+7QlVf6h4bo8ZcT9AGlX7ZoZTvVnzBiaxerI7Kr00FQDL6fVOHERVUVzviJWkmNVum
jA8c2I8K6/9la/iAd7SOWR16yiLmixs7HoOgL08J3fcU0sf01jpkmG93xVeVzVugjhFhHhbPGbSD
JJ4xgXkKWb1Pk7XtQT/LpmUBOeHO6ezke0yCaxQ44E0Q4HOmqr+zDsPcJ0qHrtDnnql9Vi70eZXJ
QktPxlcd6XzjPAM9J2QnBhkIklTv5I8VIy+sp+JNjhzs5bTTCy6O1NI/sqTBST4x0fSUEbYQJQHc
S9FcVG6aPApYY+IPYDrpa/6+mLXiDSi6yLjJDCNiBo6lTS+q4p0bFY4Y7iQokgF3dNrDAwyTvVel
h6Qr7IUgPnCosnXs8GqniIdoApKlIMCtVVmFmSEr8XfZsfeYQlzkQ4bNqUJ3LpN+F9fdLjL+6cXE
fHjC1mx1GIe0Zt3HgmvJ15kY2fWpRksvOPbDIaOSACaYWDRorRAfeYFYjNeIrdC2UigUxrjo8PjK
v0SC6W8KvjWLpKYRPtQAt5Z7Jhbguhp1Wwr5JWtrayF2ZGpImrh8soOFpDQaVx77v74s5oQYrsaw
hPZjaPjT7IHvAFNall6SEZmcxGEoJGFQ2n2uIbNMbBtDIAzSXcsyKa1MGCCec24qRIKxSB+q0Zvz
NvEv9lEQOFgYKcTCJEQvFT+7TVd7Ofr9eSxYbZumINabkcRilCjb4KVa5adEfWmzRRwV/z3XglPX
lh+d+hrpnbF0bPnnTAOuIFQmYliLACRdEIxsK8xrpbie5p0qowR4TAVdzF9mfMOc5+f1mdaOJwD0
p9dirarz78T7bM05+aLTXxHT3avC4d/M55Sx+iPQy1sUZi7gF6No3wNtdpMJCk0N/WumMtNoeFsz
rrlQImvNwTVxOw2JuFc2XkJhvPjd6BKyLRvzNNrd36AzuJ6Ahs1HutbdKi7lNPEhhKluS1U9OJL0
Xh/pGhoCp12FtO6eE73qI9gdnXa4DeqDLMBDT/VuVNcD+RMBz1KQtX9mUpOAhosiNfc+91SDKzin
h4qH4GTGGocJVbYd/utoZiZ0snVr7wKqaaeK7iXzNSZOxIxp2UpSS0a7TveuWTBsE3NilyX/GnZZ
DYpfjWrTVlvcE0w5grL8MJVoFVeMwJ2Sgj+NT2aNCFEtqxyIvHlhqsLbodTAk5lBTcW47CzrTTTm
vxGxxWiAhLQQDnBnYwnZctfecqQvhg9GyxHnVNFX2Zg9a6ndWzH95LXytGGL4sGojeQz9KZTmfH8
gpRW6PZjQdptIVbzZzH/304ZjyLvkO6Rfut89SmMHl7ZFI+gk9iPAOyF53i/1mhD/E+u87oUddRr
F8OxU8KNnf1wm63ToFkpGVbKnyiv9p4BpJ4pa9b4j2F6D0D7tgMZNziLfMhrZfYSIzS0PdaCRgqt
qO7XA1duga5SaXyXYTdolZI8JJSDCHKzNrl0tK1jBYMhNFw7st41rWailaz6DlCm8KqDA4ylG7Nl
yAWg1f63T+GaESpe2x+67sD2Kw5xCeQufo8UQDa+42pmt2anylJp2Jq2SboobJQwYBgrtrlSH9Kx
+kt5N0MhVmNmrFMlPo2xfUMnfDesyU1w8iloxgXV0ID1u6a9LTqVEepASI0wuUZs2Jxqey07yZIw
vWS80lmVbtBvQjRylPPoPOwgoedLBR4DvNeZt8XraEtzDulh3MM+f6ON2ov9NGX8K2IU/hlvm6qS
NMgvyKepTqjnhZM9+oY6rsX9rL3FhfEckhhJtaZdxw7hjH5hubHThHl0TGNCgjSsTTM/Bco+yVn6
m6aOTpYTW+XCRPC8LhAlhuozTrz3TiBCjWPihUEOxGmxYRWzKA3lzLp6o6k4M73sSw75y6AQIjR5
L0ihd52HUTIO3upUkEpWfCBkvgqBoQVXFUZJp3EOpgFNBluz1xb7zmD321rtpewIoPZgc3fdzBhB
l5s7ZOChsFLIquJuivDTt1r70xDYBVG7LhmJaczzgXXz6P4WffuI42IT2Cg/Q/Dgqle1K8HqJQ7I
RJKYJ+mA+xg7gT5dh8Fes33zUTs6KytleemoJ6/vHj2/WiPbjV7k/7zUWKsMVbmRBKz4cNDBiMCJ
LNle59zO8xtfFuZ3gDgkhoihmuGjL81vq0TP5vVzSuk40ClWNJdOzaxLqcM3R8AKo6AaeK0ariSf
IhMz5SnnxFTT+qThthymZolozM/cHN1gFR4TDnJZRnfTlzc7KH61wlzoMr/OcLqp+fRtCpZ+pOsn
vSxWcKtKn2l7l9Quy9w3dRhwJGD3QfxO9iVvwV6pW4lOXBz4f5aynD3ZtXwWOWUV3aoXxkxkEPT4
FD8sJrzNaBiuqIrNUHpuk+g7XQy7vIZZSLNnNc1uzHyU0VnOxltfTFSlk9S3reJtfE3ZO4KUZyPi
Uidy+s9z+tUkebn4a7UB2GZvs/ixaQi6wtqN8iFuefKYq3LuHbhdkb7LTONSOTqBHgxVDPPH7yXS
p5LTqDkOMj5WI45phLdp9adwskyM551WoB8cdg6GmllvlnvbUf36dwrz4G4YI8VJ7f/VcONKDDIN
TnPl7lHfsl7FhRTH12Ky/hKv2lcYARkpswXvqdUCAltLDHa8+4NKxKAoSLqImpOpyevYvxpOfc9Z
GOR4smvZc/WnMIxC6o1sGLAmtIY7T2Y75zOsxLni3JWJsdUQay5x2IWOsxxKA0Bk9DVm6I84ZDs0
6nkdw9RVpVvp0HPaaY0IdT0xWkMuxpx0ni4mWv7ixHDzHefKk3ZE+XycymQuGg6DM7gmh1cawMsW
2mnoEXhVdcHl8+czLgCuPJ/SNgryhtmrF2fLhtY+VqiBJ8oGigIl+IenrEXKQVqBxvkApz0orTvw
JtxnbYr9jaF3TKURynTHsBpdPU9UiI7CeRUFEr2EfIvupY7MjcmuVzq72JxAY3ovim58mRXGGyVf
eUm9MSFx2VmwzDL/XdWehh+9mrL90XxgXc4/28ygTthTtZqE9+rXhFBpMnNLQ9CAsO1ILHzvmcqw
lrnaLi8YgLTRoU8YjoT2gbN3OdKibLp8qlcW/uI2zCBeiHyfC/6GPIM8qqqIUhlblc3EQeXo9I3B
Cge+N/Gi+Mqh1phv2wLjXd3/a6tJkvynvo1V+hfY5IhNynsTZozGp5TnjCSkuhpWBpoezqRQwVlp
f9X+B/mBYTATgBdCs99LcrEtFdRUazVAlgPUPUaxc4LolSQbr8GI29iMphiWVD35eDHGknwwUU6w
KAmn8NSr9cMzI3/VQUwRRPkU+PwcbWIuG9o8HBYIZgefUdgABLJaWIA5o2TDUx6sdtd2DX/YIW+s
rhgfDcNsOfiyhXb1Y22h+N3n5MXLIqyW+KTG1iZpwb71EtGV4IZUsN6uslKuR3ygWRe/KIbywVW5
nuI+XSFhYUlrN7c0tnVcrXvHqW55AC4thChoG18al+cgzX7hhZcBK8q879sEMZyaWriWxgY8V4nL
QgatBD1r+w54QJICzMwbmAbGwqyyz9L3rtJw8FJ/08VxV/nXuUIsGvFddR+F1YKBJzMmNZE5zdo6
KAS4S3Py5gBBZ81y8AY22oQM/egxJMscHUG34QWANElXJD3ib2QA9yakGjeai6VtYutzpNGtgUnQ
4y+a/EtiUjEl/hUJOA2nwjfvHFPwUWzMkQVY3iyrnIWt+dbhaOULyuVLWQ84lM+j5W+YmfAf2Xmz
ToBxZeYbn1odwJFjmF50WzjevQMavoPVf9Ciqz0cGXAuRM8tpH6zeSbIykunTY34OXX2TbhtcRf2
XFsmngVzgXPRnNlE19bYhgPXAksu5WfUvgqoAyxoudfVexIzLUKjhXnPOoUeySRvgb+lSh45diGE
IHGl/+OUciBw9fRY3gelLVFOKkZmXunhhY+sn2E8W+0399f9o4kp15as25SPGbktbw4qCnGoLyld
nTja3Ik22uWvrFuLECvih5Z9OcTjOS/RUwm2WXxgLt+Qu4IsfQUeyfuEtgta1YIty9C+3+BaATZG
AIaJdQXTUbxp3zroY6B5eHAJuAkIGd4U76rlTgk9+UKNGDk5a0f9Re2kt1d9RrHhWfindfxL+T1n
ICMyYBcr61o4R74rlV8+8O7ALGjh/MpV7KsyuIPGRgSwHVyX/oMaQP5DYqFTjKnOvrZOcNGtemR2
cTSmggirdGkBkGe+dNMdGM1Lg0SBCBvCInppGlxanPzKOmn24DkczOtMC4NjTgKHsuqeUb8r02MV
+2uekALAfE9D+9sCAxLv9HCcL8pLCMmfkwcxqPXgyG1HEiDPMByCpN1oVIjfEJRqFZsT3hGUnoyq
9ol1rX6d6CAImC2Pg4n8EU/qF11rYjyilgcfaPm2eub6NvP459fQihRQYJsAECPUEpKsI9B0qPqg
8BdoVbp1Mw8EBekqj73Bn4caKD+gzYrw1vOpI5/+Th/5Rf4q+NqeXop2aTN+86D5gp5wrbevKD6g
gpJm0JrblHSahInvwYLEM24QB2S39g2hMMLi+L19MYvLTJko/vF1ptUjEWt25/NfRuJle7Pjk1q4
UHexPFXVkZgMKP38O0ypdJ1C4a2e7kF/KYfXtr0a7cWO0ReCLleQwGEXvw3WW6qzPciPVbAf+ZZZ
uZhIfjfIXepvzG6RVS6m4DcfX/GUqvpdfKf604kx/K9D8ZPYK/tM0vN4g1Q1ZrtuOPEAtOU+vYzf
TXtysJCY6MYoEyi9FuWVySwGFC4gH/w1YMB/uIApGxkKjPWGc7WHqlGTerDUnK24dZqPhoyFF8M6
gICgWTyH3AmGyc8YFi+SDO+Adht/euQsawV+yJI3j1lP0Ozh1tjeVclvMM17DLrYQZz07gu8V+eA
2IWQsbe5S7I7r8FU4jfgTVeti8cpNxRPzb7qw2/F8rrnsqTGxeSiLmLEsZC7T45YU7y0zHgPxSdS
RHYTLk8rWkKGIi0+lS99XKufUc+29YBKxMo2bFCyf9MO1BM5a3gjslWHCZBcJLQ6k7GGDkTUg+Xd
Dcxme44t7A1afMC1W4TnVRCjlNhlERsznY/yTUuPSOqs/An30luB5TKHNfkNkaVvsHnxoNRsCqXO
XYfqlmFYtBoV+sfbgPU7omPbsnblIyexhIuS6Dye7yZ0S3rj6gRYAqV0FLgly72GicMcPobgzrwV
7U4OrpqzQnCDHhs7I74bOJwuXpPDAoL/X7ptrg0P4ndX8ywDHMyWpVhhY1UexLTAAKRikV/z3PnO
PASgAsK85Mz03yv27MQ4LfjBYueU5tucRwRsckmk7M9YEQbBCBrxcPoPvf+yL5YJQLsxnrYQKkl9
BGCgI5htftXgwv8OK8eDmEIqe+OqDMopTSd+LuBvU4V+DmwXb3+8YIbd3CzgWeWJnPH8rbdc7qeQ
2TXfa4jPYY0PDCXGHGdfzh0OQhHc1OPdRDXSuvkriTnmdZQkPa0ktiKbHjmS0PqK4plHWMzfNMQS
e795+IR4g81DT0YYRf6roQGG5cRtPFz52gVw+FV/iGDraGtpQhs5TL9g8MJiz0VESCYjSTIzwf/Z
5kUJfjwO8wL4gq6u2RfCYuNbxAaJTRnLgIVUFa/6gijKoVvhhiFX01V2UzwTJyFgQcKHwI1qxHaD
l8nbR8q+JOa0RLvxV493fhU++pA/ZRgrhJRTAufqHz3m8IL1E3dU/6UTf5HsG/OYNNT+HZBfUvo2
/b2z1uCVZ4Kl1N7IHcHuWI8UMXvq2fKVb5bbAgc0ltsKE2S9wdhjvfr9k/EA0gMUMEO/zzIslLiQ
yAxbBTuGSeAcDeS3BqcAX2YADlk06HoINlSfxLnwpDgfjz8CuWrYRVwtGw479oF8iO3G8O+JvWX1
SWpHmO8ZRzflgp73bL6rFDD6E22aO1i74l/IO8velLx3tlYOH9wCOhEEDBFcQO45QUOMjztdQM9b
FwaPnbZC5MI3xxWDCBal0YQnv2sJg2kZ3swpYCRhc+OMxZa3C566uE3BWoI38dY5pNT1mJ1V7HGr
CDfMjkAM/mxK4t6cb7YCdUW42z4Ktz5WXArg9bSR71G4RktN5tcPaTdMyxqCR6DxxavxjSMklldC
yafpzIIwXBMCoX7Zrt8jJHZNqOLWfBPXPr8dw6fHVN1swsNJbNkq/8SSmxuimtxxFNsuIiQVhext
JmWNLNtRESAL5ucnRawhu62bHzLmqhMbP9/lEOXKmWO2nE9TW9eHess7Tr6c5lYfCnyUbqnvI0r+
4MCnxSuXQrlaN/5WHs3Ebe098zq4jplA3cf6nFcSqOwT1XZx4siumGuuJF0kcK6FuBPjo/FYADyk
VgzRG+Hv4yonJxBUJWBISPXqHtM2kQ1EzGBiWcHMNo7shpIj0xydJc4dbQM50XKT+juyvdYGqtfH
iMX9eOM0So/p5cHpYCBYUrfzBH9l/DQAKzfen9ZsS7opQNgx1LDdCnGgTedF5NG5gGr4LyQhikEF
Vau+TpOD8p2Raa+f+KPM0CP1TbR3/rnyppj2ghUPX01Q3MBIwNzLIVaTiTBP6rxGUMvBamYpn2BP
0/AjWOH3qLpl/Oj4yJUfX+GfsfZkkDONZhvS2E9H/Eao85D12J8KkmvSo7gP6osVrf03+zNQr4Lw
sz//1ULLVTy6mSkO0fOq8/Iw7cdHtku9FfVw8MLYGmUNsA6QzlAK5T9InerZWcBoZV7VYNIiL9fV
gjWTEwYyHrnxK9RNyADy6Ma6I/+W2sH0PiILTNamraDhIvi7DOfmBPIO2hfnj7ml70bCZB4GsrGS
swkMCYzkUZfX9wCPmU52ttw7D4Lqqm7p+4uo5rOH5h3CmGM9evI4bZS7CWp3bQhsKZipCAw/M4nr
EWu1R4T8E8hPJuzjIx130dWgrW2OMQMmqZxGdRfbFnPQEoHXX8MQUtTMq8qdb70rDcsbvZ01qy+J
9d2I/pDo/3j+ezqAsvkKdNpQdrs1dhjQR4zhY3cMX8rmPMhXOyIuxgSlsB06DNA6KmLUo/Q+NSe3
9YHTRKe4Jj9droJn1J1w99jEnIBhZrJfQrJSuYUKetcWJctm+ky2dfqpBytMp+oBh3H6Q+bGlUgM
LIhrQG+sGwrX+fCcDfy4fAQVcKRk4odLV0rL8mPniaX20+6jedyKO3wXg3+f8/asq37oH3HyRIjB
tm6uasi23HrDPWCjbvg/Fhqo0x/iJ9t78c5O6FKs0z4xx0E3wQH/x3larEbshaS8Bz8MGnNMHP1u
Cna844g1B3gI5sHT1iQVtVt9xALLTIh0xYzafOXhJXIpMBWH2+6tiBnZMcadNyhMjqq1ugWFyjBL
d20mcbcBJFGLO2OL/j4zfiP9F+NiAacasN6wb/qTx7NLLBKa53KHz1GghbLcPt8V9D+07fk9yo+x
fwwfTbNqD/xRwU8ifwmjU45UCkp2zx/hT6dBhnnTID571KM3EAXpunOfgAydK0CArVm7lU/8AfUb
9Bs07As//W0ksCfUjgSTZjqRVNZLsE9+i99ojzlde6iuxeWto4+U3znVVQwIs/9MwZ21Kw4op36Z
Nq9pfYTA2V1TnnQJXLQ75b/WW2lsULpH4sYvN7jFmy3W3Xc3onla6i+sK621Vh/yG+kqs1nimHgv
frzqDhhP/MGNi6NwsAN8Swb/SHpYARPNAoXKdGVy0vVH6rKBzKZjyIlLOqc8hCeS37wdyzgKdcoO
e1ny0Vi2u3DCjVK+YZyt8zvSIBTSBPekLAsgPku3vfenHMpqr21aCv94XcE+BDiDqdhYe0cJmclC
lIMjkrALHn+T8nIa2JPfge19D5R5R23LGn3hWysqtJGpqrNuoluqPZDwJ6uQUWcHLuw9JGuFuJN2
JUn59Is9fTFUvafjJq+VdaiKRzuDqxAbc+nSnivDaxEHTJ8v2mGgM5zobksi6fsPs7gXXbVIsfY1
jAt8DIpau4AaUP2KkqTOzjx+Zh16HC9dlXReCpzRjlcS2KlKPE3kQ1y8SrabTTRbo3ZdcenoygfV
gmXfs8dAXkySkmyH/WAcgzAjwTTdxyjNlQnVFUWtEmM8otGHf0bhSn1d7SpohZp+hAaXQlRkxC4f
+njRkcEjAsl7VhFornbFfBsrm8HEon4EKbNoJLUQe007wTMInWcEQEBKulSORni0bYz9uItLD5W+
W9Mv0atQ5qF9STZVvaOystA1l+yJZzdCdLTEF2+AiOYQPtZwQbIB55UEUPu5UYaftPkSnY5J71z6
hJ0r1mJEoiRYRAoBhpKSrOSWBcrnT/CtIFCAeAUqsJDOhf6KZBkEEUO1cEiT6ElSZJO20KElskxe
svQFd00apPppf3bliRvA9zo3hw8lqTt61Vyg+TbZtHQSmvZoIOSx823IDiVCm5IpVBHKO5W+iPaD
9wOx4+r5RCTKjFEZ5pypWvraF1eZTjVnmVcKtowhbM/mKn7LGEGxmIYGKkCJHuKaMQmHWHgl9c5S
D7HP+gT7SJzBZj4z5qLgYzZk9OHORuhXMV7VsmNJ5S6YxUz45SNCoZcS72KOvVLp9x2bI/WQoVh5
wyotX+psO8fwZV9wdh30CulVBlv+KA5URrFXUgSB0ZCiSkxVq60j5Lor7csa1+NOVEv21PS9jfHA
/wJTiHzc6gD8lkl1QhmEUn3JFDF/Df+aciX0nZkDBzrnRNaZK87x3N5PROdQtbJC3rd703BDnSNf
+RPBR9jMJyQlEXD8/lw8gyehJ964jq4WccD+m/lap1CnD2XhyhfmIQG3br9Vp2MpTjEVa0Hu3DY0
npW/61zG6wpms9fsRppBycBU37Qq1lI0sVhtNymDcs6e5tj8OB+Js+lOlnOsfqsC0QWiz2X9yovW
Z3soBoW3Cwh5sV/KQwBiOgZrtcHlCOKyZ0v65//xgE/PSlwJCqWUqy1nPbEZYYxIV+wcge2WD6md
qnu/89+n2Ui5/o+k89ptHMvW8BMRYA63IkXlLFmSbwiXA3POfPr52AMc9Ek9VbZE7r3WHzt88yRw
Xagp69EF3QlPnUd2wjiGIxHvifI0zTthSeVTgPkr9sgJCXO3gmseHGTxUFYfir/CYG/K99okqs3V
gHIAx5Qb8h+uJjbSnuNiIgp4AQfGCpUwCMfbxHhQy1FzHJiMR+Dsa08hHgGHyipKvwxhw+UyvQXy
rEAMfPZQYTfdTHLPrUU4LkmA935pz1bodpdsgYWOeg7ENu9w/LbaQ9OcmDMUqnoBQOIPGcCBlrr5
A5nr2KaUgfibKYHtMEcB0Knnxtj3Aqw7o6b8AjMEWEzDjYUKax7fx91cNcaSoH4i/q6f/Qz4Ubh6
KWEvlEM9p/rm/3rcVYO+z17CmlT+Zk3jMAAjvANDCDVIjJNy81WLdyn4IN03J5OOmF1yW1qXLYa2
HT9+GqdCvUZIGZSCqENHohutD3Hy/5CEZZlLq3ogPqGfl+pQlJKDzSNdfIP6838AECmQaQtO8uJ6
zb/S8jiYxK59atJV8dho1xGbYKfQcl03e+OUlZfZQC+gs1YR5nvdZ8O4H/Ia19KXF/JeAZD0di1i
NscVeSfHXYt26nhVcClqIfRMih9YA+DTEF2QkS3CeNThaTRMdhiUcTHVTOo5THW7M4IlgcSzQ6IA
myavSBJrUvxQ+zJJ9xIlKii0ymczO+UBbAwK/ORp20BAJPG/mY9gnHRE/h2ygumGlIkK1Lep2Dh1
2S1nMiOcrheM8FEZrwtQ+7oyDhmfKH6mldwOtNMYi75cxdphhH+OfZQHXWrHlmFnfBEUdSDQ5H4j
HusKJeCrJ7TGPDqRC8AJyGVJrkk+Uv/ToDadEabpmgO855wxbRXYFc4RSyNTZ41Wm80V4fRARIVy
E9o32D9/qzxrK7LBTohm0Gs4TDtK1/paQYPng15xWZNDRDQMLvM16oaZKzMJ5bb5RKWBtwCRDj7+
PFixqo/yVxveR5MsGLud1mIBPUS/Sr3nxYiLGxMwOLVmcQMJb0u4MrVCC7Dus93C1crsWJzBZTUs
EtC8NELMy9cJRyc/SpmMp42Wfjcq+fp73XhX2RdhZ4hKbOKZC/Ojk6nwMAS+FmDFYVMVjzYHRTNY
JVYEU+Pu5c67ghsRrAn3QKxdgNErFP/l3bCkOhT/0CKnDJE2sfQA6lkDjZF5lK1/AJ8xyoqU4hDj
7yMbovMCWxi4WnziBzR+6pwmkThgxbP7cTPxRTr8mLgaoAP87AK0JPDNDMhkF9X4AhOgQ2EsVtO7
f1axA4ZP/5kGbOrR87JCRRQ0J5yTUNuWf+v65RxGBvBGIBw4D2m25PfwD2iGK1shxa+icazaQ9Fd
AvWITJ4KWxY8vDVad2gOJRARh9BMoKKR4+AkAgL6HrzIjknI0NdysixR2V3oPwDrHmWgCsQuki2G
J726ddNrTs3E5nUAz+UXJKgoAuUMA6cdyf4nBUHRzhZZbRiYeQyK2jWIT4K1W/g3LvGi3DTEU+h7
vTlybsIThcbWz1+FiGjGRb3cgXOHBF26VHXE/oGmChLX/4LyAHig/VSHZrpjkq5HkAFnXJMq9jv7
YPwr7yu9FICp+Ny4CtNxnci7jKoI5aXyu6WYZ/GkdN4WuwBG5sagrWepdM9QsDlCm36tGvSWwg5M
k8HbAoVPmSmvCKEXSuI7xKvRpuakNA3Mb1UeulrxgLjKCL+8+qFLd6xMjeqct2MZbI2B5wLXasK1
UQinCrLlHKJXFtsg01xoHZMuSLOVeZGZH9Vbqj6iT4H8YI9yaXFLE0pnT2zxpTtAkRE5g3tlBo3+
JpBQXJ1sqeGmUvbTCapLOCfVJ1Ck3qxr9UuZeKjUHf+L5zOI0RZg8NLfseQX4oMxTsLNSmGWDOd/
HYtLD/+dLlXhMd5Q3pRu4yOm5irgYJv7nXI6PQ5xfRVJP4VV2Ey/Y0kM91VEF1kust8i3CFmnNhX
D0m4NSHXCYegoXZ+tOt3jcjqgii1kT6H9puo3X1m3Gt/JdNN2V91a1GifAYUdImKFck0Qa+1UPio
pEOKPNfig3rlyjIb72yhMudfM9chmBfFXxL9m4lnxHJp+szLDyM/FWCm+HKvCYg+PRrEBtdHneJs
HgveD2HLFzcSK3tFyJY+GfoA8mta2PylIO/r4QF6c0mSk6puu3jfRI/hRqqD2N1NJOwmlSnRqTMO
pbg1xl3+pUkoB+bGYZIdcJY2+2B2nMi/LVUr6lIUIMzWXkGO0rXVXN+ylVeZnwt1n1WbEXyW4ll/
ZcVu0a4Y9rAQMCmQrksC9ZjuePdwLYuO8RZpjv5Cw4xnhzZa4lQX9Qd/HkWtIDgJOS8sEkS3wEDo
DanxCE8I5yFC1cd+R9snJ18LYlrHrDM3UyIKl9j+OT+uMYd1S8ZfLD9qLbQVf1sJf2PJH0sswnRt
mU59WF2vnNZcstBPNZPmoBw1nvuQPydKq4OnSiterrE5E4PDe5yQYGdRPUNxTA5LPCxkvqlkfA29
7VHnYaLTaH+hZ5puLXHcSyoNLdBRIQpHWoZnR1ZA6qNgzooM4oK7PwhrGbKrp/2g/8X4+hRAXzw4
kQnU049O/rhPDor6DNRnBl6Qle2ynFdFRYFWpg3kv6ui8aJlk4JcA9DBn5nII3wn1Ki+1FDfRCgb
MFkSHjagREG4pTLWA8k2obipY5aeKEREccl8+FyfTH7YZrIPeY5EwH6Wb2g95cuf9qP1rgoi2DTH
o8BQfqjhScKfcBW6wvaHH42agD6FFb3EvMEjcB4QdmptNT9fSbkAvHkb6k94qmyweHCujOM9P6JR
PHr+fe6zRU57KQdekE8LMbkYETX2LN5N3y/XUIISQWygWQRBKn4OcE2au7LgFDUF0zUow1RiJ2Q1
aczODZFSN0SoisfuT8xOQ7rKOSMUNDR70fgpvibmJ6TlzaWmyCRgPc3fExwhTRGSI3xGiMC9ehvT
BPLrozTPXoTuBO4ouhOyd0x0HyQ8FV8zR4i1yd+ItIlrB1D/gJEMUz6e0kUrMLSyJfDzyardN7SG
Dn/M7AD0BB9Fdyqd/D+qQICiKA0vKRoXPrTwJwPD4twrlJ0/uHFHcPKh0nelk2enTnPb8uThvfRO
Zf2KS5J8Uf6IxEm4NZB+lt3iYBUY9XKqvyW+0fbMyjYvzjPkIiwrgP+GH5erPHbpz8t/4xh56Ck5
C9Waj6FmxfgAqqGx15QvTeJqYWE32p/OpxGT0t+YaJPcYDim4hobLGwpHrqWIBreQBcqRo4PEFtU
+sAqDXz1PiK8JEOY8ClFD4WDJGhebeY004chHksMC4Au/HifaDKyHwXRoy5fysyRYs4ge/xpqCEj
pAiyPfPfWpbyH/wnjiQqc7py8qsUuSurnkYGgRYRjfMKy05oEBIc2DG/f35Cv0cDCB9v/eqVZDfC
jpJXDYrqweNIfyHPRwtEYIQtcAGK+k5c9xzSIcyaeq6TacU93ERLqtz7qLRTxjQGBSM8muz0+OIH
AEemA7NYMYgoyGKp58iyL1hReUChbCwChQjousfViAZtvBr5I+ONj5g3mlNwCC1hIXh/Krd5LP7j
/KLCYMdLUU5sPjAhFN9jrEV0RuMcPYIRInCzp5XtX4E+sssf/GRTeJxnbo+trkTSt0Z3R2UH6V+M
/WSHcLddBP7boJ5Zho+F8CsZCOKjDwnTAyccwzErcs8cr/C+9QI5MCJP3oGkHfhexTYlQpWYKIV1
D/Be0ALFLETmI8I/wBTGxmYR/Y7KV6gTXqsyw2QHmBATIC2gs2yD4kbJr0CqAunR6mpQzhThEHQ4
baPfhJwpVn1U5LITnOnq6oGnrAOYA4HuA/RFvJQIWvI38StFtIFu1snLQ/2ta/snVlwNm2B26VAt
MXKk/S84kv9PC53ipf4Rlji5qOX0TxZLE1EHYJ3vtKRFj65kfCCX8EgknPkv0rlOyZZcq/1ccU/E
iUOSj4KUCCU5ZyNEk3bn57VWRQkHgxx6zuqDGTQefcJydmwhUOaoPx1ArETFBsbFJ8MfRy1Sv4Vd
P5S06Lw6mAjrSIzNYSY2B9mNHj1PFrDstoG7JUEzXauMKkwW+qE5mUiGoF8OdIrvY23RFZuu2ZDo
IBhrzTrNaTl3rGXR26SisnTHaeP/FRzZx9mWudGtY13atE1Rt1O+ldfkkoLX+4dGQuZ85Cmi4i5t
9wEo56/KjEf2iPpsVYKffcIEF0PodN0KSzSvtfjRfoZbnx/3xqrWYZNuqR2ntqrZs0suGqLaJu/g
50fz06Rfnd4VVME6lvEMjL95YCpg1Reyu+VBjwreskyaYw5qNYChhghH2bi9X65C6KkBLQ1gnsix
w2KOHnU8Um0H+IZcjmYZhNt8hE/mJvYbZmWvd2CMgecYZRPaKLtvAI/MB1XAiQt2129f6iXAoxEY
/0rhzKqclAfCf2TitNvfKv3i2GFC2BU89D8zRjXYCGogKyhoot3shUkJLwtqWZyGgnf9SP/wEZYQ
j3R6fSobVV3JAfVhoekkKHtyBTXZW8QnG3nbQV/jrUN59JbCM0hJvkaP3/SEXS7G8jlyELBY+drB
KD/xZ6Qle6GwMFuGO4JPpfYQ9xEuI4QSq6E9ZBXyBTZyLv0auR22kFqlKAFMVdhgDuaTJHigC7he
VrK1w8FK0QR9lmxAVrafWYLRtzNYCwwMK3Yi1huf8UZs/qw7on4OnQFNnfmh8wMr/FE9niQQItgf
nF7xhfOmM/YyIoa18kVLJPI+7VFGBWPLlrem2/DWsxlROA8PkdmVTWDAGpJzzSBDwL+17OJjNhyS
34kQBLDFFp0FURObeiL18FgRnpw6JoVdAq8nCOYhRl+m+Y516uXt+Denbk1r/SApdF1Z3MEJPhsP
PQ31yJdeDe3U243gZ4PwYyksCivOnP6pPuVwGWv+glpL0bikxj1u3TH/SJt/AHZmtgvFdXoNs21D
+qf/wZxqYZDITyYRAlyB4UpTlyWaBRuJHdAG4Sw6qzwVIQiBVr4S2pyF/L/IYCBXXuJSR+oI68sO
FQEpcdiM1mUGkKatF9nZtycR9gykZVRbMDF0FH9JvCeUvVffSftKa5egIV/cJEAEtbpFot6XLXez
HQ5swIDbe3QVKHfJsvbpIexcUhDT/uhTFuOwhGmOODdtp/0/w3OqmwY0BmqzD676G9GD6W/hT3Ba
L4qrsQSPyW3PX0f1c2Cy1Ma95d1FBcidqQy5m8ejsaK+hmQaCHyaz0s2z6nF1kqGh+R3biT/9Be+
Zv8f9Yta8gacHetjr9U7rd+mw97oUdrp1duTiB/ehyape5bgaBllW5uEVTM0XRPcQec+QdM2hefy
Wa+D6YUI3a2VtcklFPOt4kZG1Es0FaESnrqi9A/xNvzBsWJ+BlSFMgtktwzenv5pgoZ7tordFdW0
9wdkFIeuSEprdRbLN1KeHo4cbEreDW/yEsXsB+iupvyDOHBO92OKCKE8WhfyZj3oTGNNroo1fgbC
DathHJ/8G2N/T4KM0/3KxNrO+oM1ojVGNcTB+oUC9coZ6GOcx8fQrrC7lRevuVYxInEhcWqDONbV
OG0nE9RKOnWyHZB/BI4UHw2mJ358itffnuiQ9xWr6KvO8LjRMpZvIUyiujDie/fvpKCccRX5bBCg
m6P032Gr5Zs1z30PMEPi+qrA9H1WcdxcjO6YOHSZBgJDD/Hvq0a/W8kKl+lkHvGmp3ZdneXor0x2
PVLrML8WEK6V9yY/g1Q/n/NucvJwPTxlKrtX6b711laAQrfiBUdkZg9rTIs9LRoEqOPCI9oaRz1/
8KSerGoX87RTeRCveOnuYbuDkiJTs70E2kqh9YzChH8qFFhOkBDdvzulwIx1bKLrjMk+V/jOi2UX
3VFr/QXsbD8jeheqo6hq6ikBh0fy23tTPLVh7wfbSfpHLnjpbwzML4BD4b6gCcggCdUkXJTPJ4WA
TJfgUaK/BD3tURJjtTS9NZ+baaygwZK1iv6LXAkBgn4rKY+SmCDb3Fy1K1N8hVwT1oXEFYcGAZM2
P2UrcthwTDjNRs1u5ALbezl+DNIqPYspId7YKdkbGS9SV9kiNEXzXjuyte5MJ7rq33JxGPudNrYL
LztxjGf83UG28q1NwmubLZFnYt76KgGA8qugcA+jNyYGZZ38SKnd4AzSzn3hKhE04zo5BacUicBC
Ixzm11vT3DT7UmFUnaEmEno89N5KaQleuaRItZHKxLZk/au8TZuGNp8pb38y7YnaRPlpEvFIEuL0
KWhr9YMN4FbBA1+H3FU2/4fn08q19H8Fi+siXyUjU7r38vILWQQGXu3kQ7KOnXfukl+8qD7E3s3k
IFGqqw85GoJTtIs9BRqIdZCWjCc1cDysnukSjUI67Ybo5wiNmcgXYluCFvf1rmrOvAR4Is2P6J7I
H33tWlexfhcSEYfkSZ5p16Rvt772+g5Av4WD1tu1AQi8PHkwfVeTcl7WlmVL7/mwqLAHo/wuPgYy
rfWF1qDLFPlVBdXWdXt8A9DU8T4W5kDsMXYrkMB+azyy5oy9qthbGNVY7wmoqFZ9tNPI0b56XDMk
fF2H7Xdsd/mGO8oyFvzoRnS3mHOScsUUKSar6clY2fFFHaTyH7R49lUDlEJYsPZV1+oj3wN7PrFk
GPo9lygkYvqAu4W8L/fY04rIJWkNRIcNhKyPVw9ZA5IdkOyzmnxHvWj9DpkT7E3w6h+BSXcBZ9bC
N/YasEO+VCD6lmLPVrfHKkFvnFhjwnV4e+UNMu2F34CsUwb46NSVyEPbbZrR7cwvwIfIXKLahuph
ASxZ5uqlb0D1n/pjuwJk8LN9gA1TufKp2+ZWTB0/tBleO/7zTj4vUktrL3o7qnphd1BZcvzV7Ukk
8PKfpazI2iVeqVvT7mBif1hMTnEfq28TvRbWqnwVdbtIepYDkbp7LPjeJtv1ysd0Fb5Y/kVKrIJ1
Q774dhB4OzGDwJUsW1Tu/dIC+Eq3Er9rqy1McYM20exYzvmVE0qhifhb0CBRcuUaTrGhUz7bIRDm
4UbxF89Pk46/6EH4fhBeYbLTWLXB2qNoz1jeymt0E1l/gMzRGPPnC9IT+WRoeFDNZ1jezGQ5uE29
abptrWyj7FPHdm4i7ClBDs2NN641+C4Z3TGRbji0azDAr55yIGlFJeLcMWG30jYzNiRIx3xIrfqZ
gNUA9ZcIRnMHH9QiK64VxgKDIWoWrfAtBXvzU89+gbfl+dxAuJvjM+F3yuldgelCWtbSA5TT5GfS
L32o+U6n4kKQp4wFpbjnwtmd2h12KlVDVAsndpuW05cHX0wIOl235EJA2mELpK+CvlI5oudxLSaH
IPgDYteNO5sqPROk0Q3Uw2RXFFYQMJVAwLzdIrEiFV+u7Ql1ROiD64NuAq/Odo3HSOuN8ArzbzLL
jH7HOI8MLlsSDS0INOjRfbchEi2lZWfJmOqby7Zflly6WKFh1UOeuLJ6SCGm3mUawG23aIvh9sUN
3Yxh+KJLruwPKMjd2WFI8Yhf/7b8iMw8A7wytqMDEbSsEEbyyMRb3OXERzrSi+gB9TI4RL4X2spK
XTVbFsgeQIn+/JK6oPafWR6bTfAjqT+YIDlVEQDX1R6RI6qTzkC1DfORv/0CpHM7VJvhlbf7vDgj
vJaUX2F042OcMsOcjTuI3yWXKNmE+Furf/w9QbBUvs1H//QQX1KJjRlhh5rtFCqf+qpqV4Zi8yno
nAuYrtyDvlKpDjp68FGheKmQU0VORYq6Ij9pRFzQW0RmvczOii1m6O+QW6J1p6tAZzQLHYXDhf5U
agPZ7igdM044elvqTUBO11N7gBcV/hv4m2538fItEFJ6m3zac0hPcLt4A/UviYfmy/rTvZWQrYoB
6IScNu0266T1LXJshmQfPUS9M/rVBBdXkwJVk1WO0xvAA+zaWkk8k6LsDJ8xqdzQPVu4O2LeET9k
wDxXk7esXfm4zap9zdxNUwhq5cqhel39yZiruTNH6Vby/KwNtCYg1cYqULa9vwtQQai7ZNomcEqN
ExDb1S2H7pK0B2hUqFk0E+OeSCwVPZwsXkFNKlt6WAR31pd8erYhprNl6VJtzicmvkQSr0toTgd/
ZZm6Yez6N52IUhHHJXyK5ciGC0tbIvvBoFMsa/ilHIWyL1k2x0dE8M0N1Zu/RqZBT+oYranvy5WL
d+Eg4G0uAZsMAXZ9WmOFHNDGhCf5OJ29I6DMYO4BYSUoe6/c8hWg/oj1n5oMorthUiszfBn00HuP
UKGnQ91jQrGwrzHpIK9dWI506GFuCeIQlrp4JpWkWvGm5T9d+VHNYfOV+17WfKYj/F7yDOOHAV6J
QNJzWzQGROPYxlbdf7Xid4PZhz/3U//PN0L0Co/7PhpX0RabCmWbSbxKHj0ZRzPQPuvf5njJEcyX
1oir8aaYl1VTe3fkEVDwRtayMWtAINtSxnYO64P/xVnXgmpvzMBWV9q3RCjFGsHF9I39TryOVwI0
iAUn2O0ZQpq//RMPTkRxe7rD5L83KDh+D2/Szy/h3/QNRJMzf8zDvt28ECK6NUp588g3gFkX0PiP
HwiTFj7sFcUs3qXZa3trp9pks/Kqgf8kqDVrV3mBjoGm9sXZ3w2kRxPESFCBuleYNr8oJUPph+Fo
0ZPeu4DZbSpHeRkn6eZ9MrRAFyAJYZ4Rz9lPJy/4L4iT/gNd3WRH5+xsEuhDtNc9xL0685Vh7fq+
SyqxEoJj2emlEOyGlQz8m6JT1RmeMTwT+u4NDHYw82cags75n3b/o7BwgZG9TZBhIFwS0JDHLtXX
QKuozdCV3yPspggm84VxKJZUMJ6Iw2gCgsLs8RiFDi00dnyNdeCNxezcXJTApCZdNBAb0Q8DL3pT
nThm39boHuSuefS5Pf0z3+KbRkr27CM4S3ue68wW/iWjWZo7O76H98IODskhu0gXRH1MNKv2JzmO
3zUcJ8DJJ6EwPIF4kEl4JiVR25vkhKtokojdpPrcusJh1Hd41x8QwvqHTp6Fcex5J/bE80B0LKeP
Zi4t1DJbpI/tXW6oAS6xjUCOzMhRgRbxEwUTDy0iCSh+Fps5+ndRJE5pLdK9MYIxL9IfkF3pMJLT
OGcd2sIfnRp4yHhRuT/4yWbp4jhu0dDogJbPKCP5x6k5waDOYxpt1vGwSB8K0h7E82ge0FwwaLwk
8heAhskW/GbHKE7EOAT60iSiGiPRNc4R8HMK0LXmSBVhfUvtBsiOh2Qm1khtZmc1qNIFY7d9i/h5
iA2UMcTaLcjVtF88Y2Qu9Vfh6c8N1Q7ovmyhtXO5FlChFvraREbD3/RFY738JqVbiPajCP/pljCt
iduHpLPYUrnkwyZrM5MhTuFJ7Ezi9iU42qEEQSQ3cn5B8wo2c0siF5/IDeEqQtsOZgAPm922rkGK
h5vYZbHkr0dQpR+YeYxqPZlocVnvN2V79aVNMO5mwZJwAHEhUxZReTcd0+kENUfBwhBcmVQQWUuE
9uxBM403o2DlGvl5IkScf0d2qtodqJgUlj0Cez5eXcIYtekY6VJXIhAnWYcMEOxzeECghQFYGlcz
dlq2rP1dyknBaebNrDDuO1RcSBesfik2GyynHYMEJofY9mm4xdkywxdYdRNIrE3lHQAZBS4weVUF
q0RxwEoLa2Wh/via+91Gl5iiBQLtPJsfKCOdD01k5bOkBfwYcLteGnzvvRNly9HcSNIKJixk2Qhp
vOdzXPCQS3ZrvpGp8Tc5pJXI0xVJz9r4Vb6CguOm3BfSicc9cShd5EflT01Bg+JzBBS2JziBmU0M
lyLDic1jJ/L2Vocn2QDL3IMncWtyrhcrnf1geCPsTnAsxBtmCUzsqMoneh9gXPPyybwXcjZB+uX6
5x9ifu3TJKAjwW6a2gqeFFV+IHrgrlfSa/kvQh7lMPgNpoT0n16rB6CO0JwsusVZb50k20c0sygP
Si5JZWg1RKgo4XHR4Z1fpd2HLj20H+HH9/CA5v8CPB8aQbnCS8YJic+AO3NHbnGUP3BvkFtIgpsv
PnKN/kvg3NCOPxPLLc2lUNv9ofZegrmx9Gvov5rpKdBVuvfogMPzNYscr5ZwytM1ywaBvEm4BLaf
4s+Or66RyqOhoxRNf9CsMZ0Tu4uu0Cc1iCTQjV/yizSg9+A+DUbggeWKplliiOhuqsicHOsrnIFU
bUquV9eEDwRUJ6w6cCgxtEwOiEf4ZSGMxmMT34xTHfGnpL8WBgueLwh/uD0xJ8LgD3omqFZ0yLB7
ckTE5HcsXh59E8uSUzLEujq9OnDzyueAnnE+i5oZ4Uox051hWST3yXqiDYugXoAv2dDpPdJe9Sxc
4QzNHIGF0ElupXrUG/ylZDCrgAsqBttHROEDxsmdjDEGH4DHaSA4UzsAGt1kVl9qoxLoHYjCnTA+
sx/kBXnCzaK8fRHAI2ewkEjXKc5GCcHEtUhx6LRGIqVo154NiJ+dG8R7N8mhONW4J8wlhmb+JrPf
0I+H3/3LhP8hMyc4MAzgfeoczVpIL0zbRxQuhCLOcQLoWUi6dQyy/ycs1BQCzvA8AKF8Lsy1QYya
d0rKu5K9PQTJ0BDczZIhkF6/h+4Oc47imv1sieC5zs7ZRtdQC3IGK39EY3BwyQiHWZUJ0RfPTB6B
elUI4m3XvMLWVwFOEaGByA/4EI3mEPIqCYp0wOneYVkpAXK1cAfbRVmulD9QDPxgmRYiimQdS96R
X7iYhrsMId96Mq1Sx968sCam/8Ab6WJmQazQVSv7g2gzi8z2popBeRWUd/wWguIo8JD9QtsYfGpM
ALT/cIGchPQGFc2cqE97U/vwuFFVB9IQmDvhLoC8xBaFmVttrugVJX+9LvRzROGvjvYLFemFTs9O
3hrS3WIOKymxdQfiOpEtX2cPHtCqUpMUeNEqcrWQV48RitOLOrsqhg1BQf4+MFb6L9El3iViOImy
E6XaZb7DSCVivZLhnBYG44l49Nc1Uu95y+YuNEATFAKPwo8kOosQGPPS8M9TNtRP10SrFcFvJXwY
6m1k1X30SMVxL32qdKbZpP1sKH3o1jAsFVzXrKI6JXtaskndwAye8Uf3OjYIBEn0KFnhx4zqi1Sj
b6DRunaVbJDVIIIs/QtV0zqyz4YGaJmUxyth/0TP3bNZnEFWA1wvoyoiRdRqknY3oae+KUArjiYP
lmXnVHxM32n2MjiL6S+3NhMPJbKEXL56eGkilLNsKmTojYSeE4K7GbU10uZaYznemMWFWLQRUR6N
xyTCtrsp/fb1TTG8MTdbvWPh6GxuXfybF/3sFe0VRyj/JERIRuZoCXqVZVcjt8Fo6lbp1k+otUB3
hs2cXFIAuvy7ovA02gsiaXkiimSB/3ErdpdGZ60iJORrP0RPqiwJsKM4J12y7xSAvIsm3raCK9Fo
2e8nn34dm+KLzuCag5PCxqOdUxTpkbArKbl5xbx0uY8hfZMP7lAfBXlTLfOS+FkEjot8PwpMDAAL
G6CD+p+kHgEgMNoMGBBG5g9cbJgcxsUUrxviNDeCQw5LGd/5gvHhyf+SbIsIL6f2xQvcPkGyA2Hq
dLRLfFn0sqY8ndRS4vlT8Slm+wk5IFakmy7f83QLEZztFdcTlmW8VXAAcMJnTEVHeI0vjWzBpnwV
ClUIqyx+6NgVxU1BQBcWZIkdGqh/cAgMwPuakbT/BroQiBYLZxo2uyNk8oB6cEjdxYv5V4Di7tMv
+UrZMUZbgeAstEXEY0WfE7044u+gzNZSAs8M/xuZNkI7Ph6JN0QTftGrluI/wppQN7X1Lk5QH3X8
y4jSs0A+pOhkZhUNjavLfgCgxOUUZERi4zQTkmNammTkO5CSiRtKZ+PSyz8ygq49WSaNh9AR2HMP
Xi7+ZJBJ6W78nnRuSdRnf/0tVT5m4RsZA/kyKaDeHlW3r45A2MG04WlSiePQ1gK/kohyLPhnyW6H
wq/oTpa1B5LgRXFMLKl/PHZIVVFDIvHLFwzq/cBDbYN+1zXLJm4jUPkF+r56mRsbhhDsNBjb0KMw
XlEBMqXbFp0IKOUUuJQUB2vyLbDbPdEkdMl3eQ5oaVI/lI/CP6X1qqrOX1y5HXFY4mV0VWvhvYLp
XXp8R4B8D87TJYoIbas2G6ACnkIJUYrMb4XNR3BKziTILrMAOVsOFkfjM0i+zXan0/t9shx+i9J0
yzXJQ3gzZNyeqHQcYu7QuSHEjtZEXtkCJAJWALhFAgDre1ce8L10xEtsCaQjXaS3ZYAQTf7BVEAd
NDdV+8YVrv3MnCp5VP2Da6acFR2AZbrG98x2fBYSV28hZ+EdyXi4hB9Yoj9qeYuk3wQdYj5YtiiQ
myzbxThvEgHq1BELXpD4V9pMZ+rLypQpn1eGnhvahcf2CFqLZgcQl/KJzw+v3BndpUJQK5GPAaCz
MIoraKPeun+8PbFwRuinjWesu0AevFJteZv/WdyUliviavygpYW4I0nEUx5z2RxxFqq/Ly48HRzm
U7m2UHag9+5FkqJWE/6SJYRRSckaB4MAm8iaMit2jjwqW+oSsRYsVeS+6wSSNl2WPeaYF24HdInA
qk1E7aejfavydigvoXeUtN+m3SoY0ultSpetuE0/ymtSkAJs9zLL8CowT76IUflnPjm6GAzHc4wf
Od8W8OLxPxPRS4yIUOs2Kn2PsC7dgXBEkHnYSW/pSf9Gfx+pOyV5km9cI1O7yMmdmimYacaDDdHa
CEYhEscbVJPc3IGfRt5QVVtPv1iZUYo/Dd0lbaU5kgFo/HaQLrJ+GucplmRgj57T8ZFwsWY3kwVR
/6Fxmlul74m7yHe994XX4buk/Q6RDKrn0/iKvkQsMz9pua1PrMwf8uiihk22YrGW0DqTtrub0MkF
+9RIQRbWwXivPlEDQzUuG3TI8Axa8o+wBNSQaBB00+0GTrWTEv6o43dwYYOZ4p+kJGaOq4was6WA
/UB2k+Eitc6c1HKfhkPOBSz80+GKKpeyVtJLxHUObg3AylxrV9t6r2FfZbO6ZRq6JdssL6Wb3shp
C/RzeopA1FsbqyXUMy2rCFYW/onLv99Z/Iq/TDKgeHxXrGGgkp6J+YPoWSKWVsUVGQapBFF98km3
IzMIIC9IPzzY5GP04MruQN1BAhBbV0hi4EHIEf5gWl2iBWmxDdrWRIvyzfBX3HeRRgseiqjy5ANx
sqzKW+GmfaNZatELrHSgHpQ9aoIU9mqc/A9fPVjVuqU/Y0sACA1DOHG/DGtrwWLW/1rM78ESxe5Q
HgQi8ifhM+XV0XhG+u8CwZDFgc5fqjoKyhEUdW+U73NbgisuFe+gTC5Y4b7u93q1716442vktJdZ
TupKMkBFt9frvcCm/aF9Zw5mAEwJOEsYwYIzKxFvAmeUMG+F4KkuIA81VhQSTc8a23dKHqoT8RFB
TcCcIrXmQnP9LVu/6aTdmueFb3eOb6WlyTHIMeHzKXFaDpC7ovry/xo2uRLo5AMJFBsU+UrYNHOn
yjay6jQJJPAhUv9H0nksN45lQfSLEAFvtiQMQe9Eow1CYlHwliAMv34OehYTMRNT3SWRwHvXZJ70
dfmkdz4tQOUVBPpYuzaAtONigCcvVcHKS3TSj0G422zchuGc0UcyY5Fm6z+M1JCLIHXBOia5r9n7
+PE1fm3oE+w8/r5Z1wgPyuLgYOyCTQyT+k9eIiXhP8qj2I9bfuPslJzyL3Yjkx6EAJt5/oy/jC36
5XXyq6/7h3Qgj3E48Hs7+l99qdbKI/jm30VYy66gkNzKx3pVX4XzexIpRBs8R9cBM4r7EWaGb/ja
/nOfzLfgBfgnOJbJ/5gxlAk26Z/+PU0/OC7n2j+qem4oV8dt8mcekjV1BR8fpkaxJIDZ7wkhYsXM
vbNIb5XdRIAcdvg4Ubuy8qW+ZuKpb1u2QimzQLYm1WzMNnbNJpW3hG6i+ka+Q0hS6eKlRQhFYBmm
t0kzu+T/wN9h+OGwzs2lXFDxstOTIUSs3xncscoViS+zFtIyjhwt/2e27EoNn5W5kmwsNu15yDk9
x0g6q8YdPILhlJB6/vbesg2702INou9WX/2K6lbPMONNkycIE+boyxtsBCYfgrRkMptPBBQQbTbQ
AFTkLb/xMvgmr5i4hYpnhEm2T2JdptnZcK/B2v4YcFaZ0Nms7RsolJnTMN5D3/m5BfohGkE4kI5T
HWNr8QrcnjSNGIXWnI/R777Sa3W78E0WxuJGt0TdfEDDHqu+ZatbjGu7sD4m/5CbJ2bIWgsJvYf5
qKcf7A4EK5XpDeINXvhJ2IlFMnpOvpZIFZ2y27YwJt7yL2fPqO6k/t6vgP68VZ8jsuJo8jWdgDxu
L/STfPpy52Y6aV3zjIphcpSAQBP7f6AIzeDO15iPPM/BqsH6ooMIQwUX3JtIcegZmZXEbvTdVOsy
P/DLHVJ+RaLMqF+i1w9uQPLXUt0bNb9Gi9lPTIqSY/864vdEuFY62i5RLiadc378jxZlM4TS/PbB
Mpd3mRFS7LGkYS9hiLgBxd+PhoWWyrJmHCUPlyFFaBlSDEOXapblnQ7EvCnzwuFmnqSb+O2C5hqh
zETfUXEt3PEAaeMZEkDO6yNDZ/jU0LTYwIh4vnEis2xt8Jfqu1a5WalfdUcyRa/Ac2I6qA0vhHQP
MZj1V9DOSPQMPsJP+giQy69TkJKzek/fs4jWxUNkf5zYFBn84/DEsNmVs3FuLYT3hGOaUB4z+59x
f8cwJwhV8kuwJ7ZMy4py2BZZUsTaRiG6C6C8/vnFlT/JUPc8u+2wRY806eMuYUpA8A+qNzRJ95Ra
MVnyL4GXgmy9R5MPJ7fnFM8Oiz/kWrBxGCW+cNoGV6xN7CiF5zsmFvn+wUZEFTI8+8RNscR4PMUE
YeKnId+gWVr7BNktn3Ef2AXv4+skrihR+MXjbPce/gx/0nWrE6nh3rTf/fgc0sZuSZ4TXfHzyDxU
wRm01RQEuEQPBfSW6GBYcNEzcKIlTS/NgSbw878I2O63gb7BiaUfi3jPS5l5+U4dL+NrpbIZwp7F
3J6nrvfV39xmnWBWtryCdqTt8Mw1n6XRw9RaNJbCu7+MDgeQHpGyojFT8chzSwcXCcV+cLQM5ijT
x7ysCx/dHO+eVP7wwyhgvWrn08CWf3uRrC5zV0SmMXJNJSisgD/KD0QXAO1LtiU8pFbHKoSsHKoL
F/s45xQuCkaZrG5CuhObw9iK9wwfeQEBwslrfvnCk2iKnkjCeFaLpy6e1WAvSYCPufbhu+NO5qAc
4q3ORGcxepBNUUHOsh1ArHlIm0c1K58CVhqax2zCjfbZ7b16AxhEw37qmDg5rwuOu0WwhRPrWDOu
4IVyepWYk9g5YDbcScuv4kvdgmvQ88mkVj4qSBu2+o9sGcYx93c/M5x79aPiZFjgGxUXGJzhQ0AO
tHm6eRQrMBjlHlUs1jPiM2HXrGv3VOezKdLMTZApfecrvHG9EyVLlUXliicSpRsKcfAHc/33bS7f
BIGmq9SleOWhYAxo+XW0Kng9CqZn2s6slzysqbaT0bMlnsBVzHrTIP5l2IayhcDrR6lwZ65foJYy
BlH+2/IMD5WVRTWT5HbJJU4HzSpvRmAwnxASWzGavjJI/4+69ftoGgjSqe4MfTXyP3r1n8DhmY3f
JBLkN2NOqStNOif8NBtmgabkxnMgsWBlPvPQ8NXH6zzKc6tfyNxdjadEfv8vJPkigGl1NHX4Osc3
kiuz8WPGdGh7qg2p97Ir2hEzOwKTODTnzRcfKl9OeTdANczi1k6s/USHZe/Mu5ycFA4cxialx37B
WOYsm6rdYM5T/UE4LEMbzxoBVMzpdNnWtmeSoT5zHSAXhdFc2BIBqHj3umYKohxSWtJLV+xrUABG
QutHoitTQPpLR06O1cfBIPdOj8NFvkXXeElxgr4O2sp71qAanudfJssuLNo4ZM6IsqioXcRfNfEG
tIPDKjFPyFDazGaz6surkAxSO9aXb+QV3wz2P3+WRkuBJRCn+h2VeeDLd2suPMUHIgQWIbjlTchb
c1l3Eu6JeEs+CKFqPQUGkA4LCf+0vatDolAJFrgSrZKuGH3wZJAqgCmYjhmD2xsF/Dn5lYVjlW/M
SSimyitgZxu28DqpS0vxllzEcZ8Lnf2O0a1sKO5HPgRikV5OAPQHiOQMI+D2Lc3ep2IbPF7hjzD6
0GxaFLK2ci3uzAq5fl8rOu+hcYA8ZW47rmq08tXKsnw9W8pfGcbuY3M2eBBewUkxEdrEFFczja1Q
sH/dg53qmtFvtBiHE80oDTuquDNSPHEkLKY8fJxqRV56SXMdoE76bFryDESaOanYtzy5+aZh2h7c
kvA7poxkv1fsMko+1giU48hGZw0AwZ+3xyIZj2qIgQ9zjVPRVLVbfV9daVShZMk/GYKD1CmPQOTR
W+7aF3W4tYL8Y17QkTiENNjsuYmziPzku9u8cUq6EzQH1sMV3vAUHMKUh1qmc5HjWxmzNRs7Toom
gx6Sic06/BtJKreeEPLpSyISURiU4U3lg3CxiHl8mdmhOiW3YgKMxTRsCKAxrpszy7IT8Uj9H280
k6kC+WyAfLjlLeT8bj8u8PCaxMT4GCb58UBgpH664D03jJ9mWFI84Fe0VsODmLWA6wIrXOmX3pNN
ErJON6BSWbHHQ6LygDRraWtxcGI+Z51cIeqJsHbs2nlP3QQr8NIpr9mXxf6icYrMDfnxUVskXiB6
uDaQHiXLUrFTRJrBLb6/5flENSV9VWFMCEjdWCTGE4IMiT0z+R+GEKCkG2XDtAd+S8lmb0p4QIkI
GtTtzsgFRQ9kieFox9eR1l9162Pu9XuNEQ4gKapdzOcb4dIoVIRsEFbNFXcYKcAWXy8uhnueMM2m
gwZTIByagSnBRsCMwVfE9G4r7zz06WOJq5S+F9lm7vf4PBEJly4S20kEgThuxuzOo7xRFkF81sO7
2v9D+syWDAaaesAJytNCMzlx00J08Q6GUuwPdNMjBrPXr/Y6tuwISsfYQmXD5AL5VXKK92pYaE7P
R7Kq1wnRSsfXs98mfHarCljtTNjwZuYUe4FPjsg6YdmNrjjDjqIxT968UGsNKMLWsF+HpXYNidjj
rLr3f58T3GQOQq+frJTZ5IAmAgSizzZlAImq6/yrbDMGlsQGc3uiMaW8Ho+59MPajB6Yeesx/ybs
qZQUmhAnOmXDvz4/ZgAP2STLbsjCq9V3jTR/VovxHzIgyfPQCnOVAvveoPJi983a++XVDpxyf5iN
xiX/ViY8n/wdsjIKqAbxcbz/gmfJ9r64NdgEobaaX0A+qjXUkkfk4U5EGICLjrkBkoJhw+L6k205
s9kpSHcadNw4Lbx9u9CBxlDl0GO9EHr8E+IdA6NN+ZW5OClUy5kG7Oamau0JOO8r6b6LcFAPO5pU
njZLghvmExIrlWuIhpCeSa+TF9Qym9rwkN/jzN1F/iXfvtXlG3nvfLCzh/Gan7EnBdAyMZ46kI8C
RjFfEa96IUxSkbncrxHUAMqCBcsq0FiAlWM3RDgMNE6bzT0PYPEV/EtYyCvb+Cv57V77j0fQ6qQw
kZa1BLQDka4D2H0Ce1UExrHxcTgvyFV2ypbem5NOjOcPablPmQS8EasQfS3EC0g69S90IQbJrExG
/QtpNafrDGVyird2VSvbEF37Md0UlaPuP6ab9g5AcolHx8J61+QlGm5fAWFRXwZxIbuNSYuyI3kp
TN3WwKs4qHwxsA45CwDp3Xr58UIFlljEKHLaE8l+L21Nyezc+GsKmpVLigb/9bIj7S7JXsAARtqn
zZkwtknglHy+ktBVmNg88tFNLi/UnmuKAeS8zUFej9UtwpVsusLHq6bkFRBPlnV7xbbkAGWr/eYi
TpijeSfAjOeB0UOAniZvlza3uh+ktWn4WxGFTLZNDZJ1i+RZiAmmPvQUjtwb0D1xDsA3zD315VTx
pn754MrhVReH0dbVf6rmRNWWvTi+r6/kiUUJQw1hK73XfqNDj5CwTujI4ErbMlSwTugQZ5xrEMSH
JYr49xoRokwZfNKYZBW0q7RU9VanruS9MHBMo5VvDZs7PA7t4YkXBXR2fazrJYKtFDk8ewOd+x12
gj8wXaFhYFvascOdRMOQHCEoNpr7Qf+GvMFYVDNULTH6zbku2s0ycrDG6pjP+CnZmiCvWuHMaKNF
F177915cIYgfDhjYko0srN75oa78TLu24yFOd3kN8pqMqM8EOz4zDB3CW0QvOdQXWC0KgtgHFRJG
Ug2D01RDpOctYAcPCbX89hn3s9wQ2DyHEPuyLWpqLHgEGukUGezFcW3z1VvzIgIens7zF5jW/CCM
Hh0oV4dDUA87o9c5UDAmPBlGsqirmv1wQSNI1XnuKNH6U6acuUxBt83jbtGtxBMF3pJuOcLw0K2R
XA0bAquiJYrwn0b8Dlt/co1PXQPD1o/sWgNGbTuYC+wRvmKO22vo5rDDfEw3DEFhFtToxm22mfO3
BbfKTtAj0c/jWJsMntTY0V/MfTe4UvvgNThJVDTNpFY6Jax+CqUDEoJNhYEZHQ6BR9ZcK67MtdHV
nQS07zkkhP74Dryo+81QCDNGlWPIjcQGIfwttg3TYQMEhCegMBXcWFjCaEhGnx+Dt6EQIE+tRAW6
FHgZu3t9FbJvGICpdvSznXCSVWTn1PbfqdsD2z63OjTUhNeDqs7VQIDYH8P76GtCH19+Wngva50v
rWsH+8/uOfiIcj4EzdoyFg2Zpja7+L65aKh00vr5Ebnq6t37hTSdglZepwi0CuWY6AsaOTFBbq76
1RNLqV57OXe/SjomLFQoK3z+MB+0xPvgaXIJfHXR03hmBSQNkigWxHj/xjOORe2vie0kXdO8VsNK
hEyLNbq2LT/t90jIIMi0t1pelq/Hm3GgfA87mDKxzSdovmF9QVy3Zol4M4f1gikSCmVSjPY9l2wV
QnWjZvfhjzWgSVK3+D9KliwoBjW+MOEu4LOMq+qGoh4zZfO5kQ84t+68z+EJrTAzAfRcsECMijRQ
tM14xyZX1LCWCjhFbqGvsRtiYMPLRb+l22QyjIAnZU7nW5EeMWyi9nq3x870i4+bce0zPhGQCb7m
w2/OMcOMILUyH49I3LB3E1jmZos3mgiNM0au/gUel5MsezFWI7Y2zqYt79U4LT8/yELRhY1zw/Sk
CcFBPtoRa3qOIJbNKRroDiLg7GMsDIi3anlpJ90ixxBYSwDFcExeW/R1iFw2wXATEedRN8i/bXzP
ezBT6lzS/P6IZ7Vq/SzG0MxCJ33/4g2V04WI2iqvLyX6tZeGbS5hB/iToquNj5kEQI+Z4flDPRwq
S8Qv5CYzq4BTheA7XbBOqjF7AiOpNwxe3/J9zP8kZmYJA16obOZLnhe1T0ov8UZ3dap/ceyCoD9h
AjYKYgHRGFK1m5QWSVvwemzQHfTxVZNshZ1D+SBKYo53AHV14/KtlegRHgAwsQ7UV1P8EWTTryfl
BtuWWvUmxhMbkKDCRIO7iIeF0rgJ4ISm1CD8b7AVmBPaXTc5nKhxYLKI1FlDiz6G42eK4Gu32MkV
urkImaYRKt4/edsMXtMdhrtJ0lAPMis5RGYxH5Qr8Ky2BBBWXYmcqroTnktcBxzR6Bw0iMf0UgY8
FjTqA3K2AGUdzjD+ag+Qb88KmEFibp1Yq2OyVJ8YjtMNASKWK2nEztdOlN/ewjNjZ0FnQ/V1V9js
Y4HmX9EzfjWRXP/UCFy+Yp037m+AjS7xiSPIUi9WHzk53601ugYNT68Udsx3LE0j7jfqeEgh1Du3
eDIvMp/OgdKbvqGRqofqtM/Ii14I5u+Qrl+XBP4Suka/UP7S6mKGqFKn8EkYxzyVfZgtdEQgKX9B
glfJqNYywQyDG5n+ECx7juUitLbEOM0T+QJfQM0RSiIB8nbluJEvzDjCzYfepkcZIO5fPb/b5MaA
XsjKaYTZHwkML2KdFIMVYv3pPIix1YESYxYkkMYMA52qApoC+E+s1WQbJ88X/mQuj3Yr/GviB+Ii
78M3JvNUvNRvvIoh0Ks4uw3FOhABZ0wCUJmhCVkNEcf2CtAhf92VNTK+rirZmjxb/LOfOyhVnM5F
cGSfZ6CvVXl00K/X6R+ghA+AIaCm/yr9Wch7PfLz93dEttmT2AZckHvCSIhnspbMgUwU/DwNvT2g
rqD87r2yO3A1l8pJRcEDpb9+1ukFG6pYQFfkM7l3M9DfoAIEr36jsd3J3Sasv94jYQN/sRM7ic5I
DcHpwAyKJdgct92MeMoh3hXX4F8oLErQTebZBEnqtPoBQIeBU36AB8/t+8hWWA5X6l3KNsOVN1fd
xhjITwY5Jl4j2u00GpDg/GwxQXPNcRmqSyPcokUwKTvA2iQBmEjUH44enVAcFZ+LVtnaStF2w8LQ
NuUt/mwpitjDf2iqWEw4k1uEZ/x1emOyAL0VzisKJM2jOJALxvwIH5RZ+vcqKSZ/RooCwGfDZCo+
jh0tznwSylN9vNQFsQei/Fsw/pONkkcbt8AHXAytv+QrTCa7A0qEpPlBzVzRFyOh36r9Q1P2Zvet
Gbtypb0P4S8PQ57QPkJhBDTCNdj2Z64ghvykttAvXSRhom+jA8Oyq/Wn9sZelMCogdjBZZxcRzTv
8VfwWvfldtTtxo08K2bNG62jVbeFcItjkQ0ptn4WgwAtJuIWw34qP+UimPN6HeuPdB1CQ5qhBbhr
ESOerxQ8/j72cSkKJDstRCZ6u+iSV4d8WtuhskIg/MNwuZLJD+MSf/HcnmSmDz+oLAdQI0cGAKVT
EGAOe/vc9IeiPOYsDzlS6N+iL/mo6D5rzAENLq/RXnxD8bMFGEV2abhy6vE1xsmmTn2QJECYc2mB
gKfkwv9D+Y8jRYQGcReUdVW4b7YQM82hqw7PU2lrv/dl7u5DqBXLvltJBXpIkkfcYdY/y2z14W5m
g+oYmKOwMEDOmaPPJ+Yj9F/fu1/Vmkd3Qi4KUDXg5LD0bghLeGen/o959s+4/qGJz01aTId6jfqI
oNeeXyv61o+U+T/KqbgxY8ECkR8hT39wnUN3ZFj9IGuM5TMbQhfRTMfyj21hFu/FEQ46O12J+IQv
dPsymO18G2v2BCjN/cAHPFchRGU0tVC0LQ0FOq1Fo68JYngtCTrDq0Ijiy3FeEQmMoYj8vPyYoXH
JiJCApd7h+oQ8f4VSW4+ky41y30Yo9fgpHn1mbN6qf8HYXsbs/ZeCBsYVSTrpghBT+xDAyf5Rv2E
XQvlB0Os5/uAiBpte31JhhMr8ld7ZMijHthLN+5fH7jIS8JdbNMGwGhHz1836AyoKWBXk5b49jTI
tWiEimNtvjgr1sPfqz5L1QXlM22YPLo1l3NYn9sRwwOCfOR9/xooCrpADyzgjVzkc2YeHqXSrtGn
QXUOOm7BTkRyNH090uC9nephRZqvyuQ4OASebgdeLllcSpiUVdUFcQgEBMcKPDRuE5WsDQR+dXCP
0ZV3GQACTvx/3V2ShL1OEF2E09U4cOTzhlvw4rDwQpPh5NXOVPpachnTA6rRNj8mnJpv1UMWrfBh
BzkZRVTVWou1FoMp0690M5FdimTPcnHVy19dsm1LN6GfFB4ZOnwojL3iJ8ljwsyAWETtMsBp02Lg
0q50V+gtIM6aqEM2b/0bQ706kLeDC2hhfveEQM9ei7q/5No0A5ROyRcT85QcZUbg1rnODnD3VMru
shRcCwmgBS2oY1OFrmOcV+X6Dx4nxpUXdwyJJpBHWGoNyxpF5RjMjX3LeBhhVXFsUetRuQ5TWfHS
XUmB+rpTEH+URw1WY9Lda2E1VD8spVL9W1d9ubhhaetQ53T1V65/xwifRX779AE4q+k3fXN6AzTC
A1fE/1I6q88vlKoIJloXUoGB9DT2n8GreniRSFAkJ7RVwmskdumeMHCZTEAqbdOkHgudqMNnVJdT
0kiq+d1nqQ5rlkrpwVjjGdih+BMb9kWTRIVfyxqW1mtHgJyo+G/zIHf7gk28q8o+n3LxJfjIgMTf
F6k2wIUJ1Fr0L2AFcDiYA+/g4KjsAYJqglHg92GnSiYad0Dy1PjB2+hP5zHUcL3gpNnImKAFJi78
gZ5/CtxWJPyxciewBZGCSiEpPLlZwvje4uhkv4fxglDRmSbeMhFODdOz8se0JE8EALgjYSTn56X3
iRncZme6VppjNppsL+XfN5Bg5gtSwt89romkEygvNb24FACF7SH8Q9Ylv0keAVwN1IlG//cV3Dva
URhA2TPSY//NAqRshHWdgS+4pi/4WYRP2y1L5rLvHCuLTwMUWpCJovgw2w9OFWYXP5p+FVFgHiyc
LrITZVC0ma4XN9iF5JjgthoP9YeWnvmFZK07VHAyGmo0a01L0/eC2w4GW7ClHpsT7AjSaRoDH2Py
l1Ss4/OVjCXyNqAyklEnVWP4XVGnMfxnvZgYW0E7x59L3nvBuBrig9w6Es2OE59fsEtGxgYILUOI
SsUvP5wZyk6Xp46FXprx1AeqidESir4v2gvKpGL0JICib2cAToIHGotlx/XtAWZKmQnT4p+sEcnC
tCyeAqfibXgqk3tkuIHqWM9kQ6LER3ziDWws/DEL8iEw7tZXaMPFd8Calm9gbqKRDPodAA428Pm2
ZGTs0r/UuSckl0bbRyqDTT2vHLS36jWzpoVjSynKcY0ePe620JMJCCs+h0SVFmOa+az/9CRDhnRm
BhaZN6ShvJM8drttXYrgmxibGuj66A5CDfhveuLCbHCr47tuOlsRFzrFIj7XEInPvnwdKhzC4yX4
bdi0SpCg8SHsDNtqARpBL5saCjADIADfiV/+wNZidnd4LRoe85CrMWSpLPcCL9pc6qEq/gjm6AY4
1dS5qPCOGKtAeyrtQ9VBwv1g1AAEWccrGbH+voDPM8tZXi5IC6wTZPELJko6Q4nlMGK0hPEPm3ej
ZXu+QkmCajJismKsAlPXN8W9qTwZloogWTCXW8VSylcJIt2zjnuF6S96t44YDMZNpPbM2IDkLIHm
FPMjnw0B3fwX6qctmqPcnwZn2fGCliJcs8s0g/9UkZZDCGlAngtrgqRRGa8ZL20JTRx8PBe+Qibv
r5JfmcTE7Y0xQwt8Ym6BOXBUMhUteHQC2V3LD52+H+OcF1WnoYFKGRAkzHOlnpgA5a/mvGk+SL0g
jQYyA1BUzxhQc7Ywm1Y+SCzP+RK04UPLu45jhFR/6Mh6lrUZ4uUrLofcS1sP2a4hHpSGxFRnKDzE
HRYtfJCuv5KecTQd9LVSbugBk4ajr8OBACeNvQuidWa/8QHhjm79imwD6PPYzXX625EpQ5FqZifx
wZv+Z4mejDYLZ+IkS/fG0CEr0Bl0+435X5lVf+F+ItVZc1mi6ruV4d7UFrK2qCqo3S55HwqWqhHb
ikB+AccL7+SJ+ZgaTOPYwlEuSG+jDQJ+PQJ+Arx4XkDzokW1dXOh6zzZgnOPPt8WsHwcz3zJFmgr
NGySHQ+nAK5G1697HNNuNe2BUkdj/Iq5MbOZ1v1FWxHHSbasz3i0ume6owlHWZING8auH3yTzG+z
0uMB4VwmFHXHVLfh/os3Ajny+iIMluiZQ3BTn72m3wJjwbvGx5OYKLsORuDke3i5pLsoDgPjTF7G
/Il3BP7TbrBpJKcXRFhC0Fj6Mi/dc0fEOMEUJr7ABWfAPPhTlbxMG/bZ0kEKN8HLtnKk/FiF462W
3kSSK5gLRdVC4fZit8KqM/KE2e+4YWzUEahNijms0FdwUX7jER3nbxwfoIqI2UV5efkyC5M5eIV4
S15q55ssDhUGt263/kTegPz3Yx6D9hu41ZgtIj6BbvcR5u8vDUPZdLkxwTs8QpQ9dYzSTd9LXJGT
8+Mas57EbC3Tu4tOhOlZXljNhs3qhcBoiUd1zsCW9TDqNMWVh9luvBD8Q0QuoqRfLhlKW2O4flyV
oUAXeoF8Hp0XVPC5cAu8DJ1hcs8XBZIUHRpIR0+K6szN/okRaZUy6P91CY3iShKsfC+ssxoSIWfn
R2rzLJlcvB9eJwWgIpK4YG9KZy36QnZEjrgx5Q8JEXCpu4ht/q5x7CJRvr426ZNW4tXtJHP54gCC
CYMM4Akxg9ZpTdIKfOJlY8w/hfMJ3Wb5F2RcNxS2vMAzgDNI4dSHYPBIXmNlW2EJesNEAu6zreJd
VS6Kzo12ZFn0Eqv0CwAE9R50fiP9TjlZ1FDfsTHnp/1GRySFfugOu/ZfDpQyPvUvZKhGycA0OiCj
6L7kFXXciy7TdOkjP67ojaoPW4wwA9iGqyjbFRQdh/CgJivjE8Ad3ORe/gW7Rx88YBTHq7GBMxEA
eoRgd8JgTmYXvod5N87MU4E6yhEuQhSQREtMiXAT9ENNkaswe2Wy95oSZX/V5GK8t1zUr2QWnKLC
rnnrdDdkSLWMgnlffcU1lcgc4Mxw7F5zHVUs5cbJoq/4PEZxzs4M+RgOrfEPiUF1T/HCmmxiN6/u
8EIPB7E8+9HfB+WYkws+IBRGZMbyd6pdEYAyiBm1OUv+sSO8hOVtiXR6+uGYzwWX+qtnLNJw35iz
ploq+iaDd0WmOmPLuQpPFmwT8P5uyQiebXHnQpKpWIfwkHfCvZIfxi9JKJG1DB1a2R4abcqMakHg
7HDQfeihB9aXyGZ+GJgTzeBNxtVrSBTNEZgcYMHw1za38YkaA4ENXpxFxF3PUN5J5q+VAnCA0KsJ
lHbAD/FHRsHnXoio/D5oPn6t3pe3zI5F/c5iCHrT+ZWe0vqR5TBf6DMKF/gFO05AMbY8+vXIEhmz
A1mtCr3BwSwWVJEsNt6/JBmcxNvLRtimihd0HRxeLDw4sZw8wKy3/a96ceTaG+5Fg8JNdBFxAyYH
t9i1npl5BWNPhpLsMFKdyMaraO1Bws/CEE+79DQIA9gCd3oy9kxUj/qKz/SDDXMbId4ica5nKYeS
CZ3FXmgBmN3S1im28g0ZP3x+aU9cglz++4xXnoE34KmJ4x9J2oz6GgwhzoPxLz6yvQ3/S+WSP984
8+F7Ej7lR7QHxLm6PQhGHG529MdiWqT64oBZh64I9B9H3m/ktHNWj9AjJgNElDjTiB7+noBUnAQK
iXObkRxrfbr5HrAJw7um/p7ofGL/YCnjE5QbcrsGfe4F0EBr6eeF8hI055mthiMj/EvMlBmch806
PajiKidWFA7OU99H3YXLKKHiqGpPwc87wCGcbicnHdH6wo99XbPgIOEntVN0MOwcYvpLhSx4h6yb
sGjdUQPi346OgRKLQWX8NY5Ikail7pXBnszG/5QBm75rDYt9d1hYTqlsYoCfw1On0uzcZsRe4pYC
FsOl2NrdAqzLs4A0yMKf6hVHUWD+CXgILTZSD1V5fPC2ciml5pdU/PtoNx1dRjfueslOPgvpoA3F
4gP9mx2gLhxSyPLtGyYBbw+pPikpwP+QR2tLqfvXi1xlxdLSzwUCbZJD7/LJEJc6UyLhA/re6ckN
5PoOUF4owfpTsoAo3EjG0ib+vSU7K/fWt3QI2UONM33cl9ZOSf9k/XfkSRV3SMe98ByEdkUCF1yG
uc+jDyDlD57Ok4ga4zs8TIfVs7CRjMAwhnyEibhixY/mRqXHJsWi4lhYFqg/61PGGE1ng5NcU35j
wtqKhR4uR6QrV0xkOIHIfPCpUgjjW5s+v34EPO/4yf08/pY5vHYSbABHjD3SYMmq98BBYTUi2iEq
Nnlql1+MQ+ky5uggkngnzGuIMen8TLhTHy0xG789iyzRj2eWv1CjWqLUQqziSzOaqX64CVUoqOeq
c8vhbkhfMn23UdJU/RXXUt1nkdui0hhAeS6bKwsFUm7cgl1V7BPMbK6R5uCcL3atsDaV6XOv250Q
YPad6ycDYeqxFP6wEQ6L6JonYMMGxR0hPUIC33ZHfcEMRb/SjqmsF69de6ykQ6O6o74oJslAI36F
DTs1m6Anekcm2YmXqleGW6WdMw0/xKBDuYhXjD8pkVV5jp5xCn6Ft2M4QrsJEVgrX0yLQJOWpgd8
WWNXc1Jql2lQpa3AdbkDe3U6mwSndeW9bwwyf0QbOozsyDYaQPX3BW/L4Uk99Z959sB/LYERg1HX
OqhujJVw4fESDjSVUP0ngX69kI8iUTKabV0Qtv281/WaHbVmnPi123QRohqfdvo4Zs/ScIZV82ZC
TP4W+69ZceF1JUbrzZYOwh8DU7+9qKZnxg7bqdZhlWk3rZsdoy2TV9NAc+8aGCr94luFiMhW6FB8
cQVWL4KF0VVy7I8oOPG2kF+BUT/mloCe5f2UUAJ2iP218IAzLxLnI8ZjerO/AxLUfnSKW6fWNiiU
KvIIfE4Whi/8IQYgT01kSofokSnQDM0tvW9psIClrqBsxQOZ+X1zbiA03KimF8N+uBFmo3qsFxmt
k4BUO9q5IZwMHdMb8GWxUX6sal9ijITx5vKVzYTVNMDeAclka45J9Wb4cuxiJTA6NnR+5IBN1yg2
IIgvSW4w/l7rkCFV8eTnK1mvOWzkWq/Hac8Xid+ttblYZNFGsE9eV3vo1zTS/LExojXFKjwe6V+W
8sbQ2UjdyfNsPcVrMnj2+wTiGq2pW3wxN1SQ9dp8+M7bb7ZkHRimo9HEvX3WL9Rrf3yAMgcSKbSQ
YcgImQ3dQkk8RhUhsEJkZHNOkWvlJfMaNOMiKK9QSduB9wl5HoLhdVfMrTOSdv0XwYWwxGpZqs/2
SJTnWbMvw56tp3bqr2SIHSc5PqAWfjQWkHzOCqoWzoLYzTATvBdAFa1lNv/AHmEg2T10x7KONRiS
HYoTCt33Cpocwx2g5ZFEJCBZc+9qqRHaFiV7wZ9Ay91GR0lfdfQrt5Cp4BspGE8S2jUdweN7Bx9V
zm/qhMKD45JuVR64fAOiU+6fTY+X69Cg/VcpiaYjhY2RAU9W26nkyPE9lAuKCyrn9z5JTFwxk4bU
rt/bJmWpRtljThdq8zUmO4sKVvq1iCyBst3MCfhm/RaH6xEcCyMDRivt0DvMyhjjteqJPzTJ4mco
0dIV4JILiQVPIh26/5F0HtutYlEQ/SLWQmSmEkmgHCzbE5blACJnIb6+N6+H/bpfOwjuPaFql3rL
Yp8pG76KIT1k0WroZn7WR5z+oOBZTDSBfIMo+WrTUVVyAvlxK6B49eJUtqDR21vBXIifKOiZB8ND
4kvOym7zs1TX0+M3xx7BT1mOgI4ZOi5WOJkvGu0fDM1uq1bOYG5A7OG0gh+FbUmG6niUcEdnx8Vz
C6qXiG1UAAhrNBmRNXnEKxwdry6IDP/JkwwE9QHQbY+dOHeCqjyjieqgCKCLJU2R33s9HPBjtouf
nI06G1RUH1heqPkP+mBnR2Deqi8XQXNKjo12oNFQZ1NJsxWX46fM3v+QCLZ4eS1pC2+gMurXcsGj
0Jh2P+wwM7A54vVYSvtZg890KbLjX/UJRdXPXz/8e6ZsOlaHF9a6u0L6MJeTFXZHXicIe0wSGYg3
v6Mb4/ulYCZPZrCGHbldZfEZiW9VA1aZp5SR5PjBEqw/VwiSv5MFpmSGAJL7qvZqNyP9Q7Qv5g+K
oPHlad/gNQKQ4B5Wu+SXjCpYZZFDPnYFg0dBzm/zCfTrB1lIX1lDmvodfgoLQdRP0S5p37gsODSl
muwTdKgwguNTnCKWB5N3jQgW0T+GxXJmqcD6eiEfXtlw5rhuuObpAmS3brxYuFEjYc0vZ0UB1UV6
i0xXfl6L8SsltAuhgPhyJAT9mLcZZTIs4qAdQAS42U4ud32Gw99CYvTFzOKK5ERxJrv5EqiodXCf
w8uehIOpvg8zKyk9t0gPjowNqK9yyonpSOdfA1Y7tP0+7z6M5NDdqxu3SC2jx1UDBH/d4iLOxvdP
OcY4TU2KxME17Wi5pjBg91n/Suint6qyxjAe9auPHpjDcocNAVU86+yF20lej0cg8fi+S0sJXje2
C2Zv07ZFlmpxjnj9TzP/FN0IiV2pwJFh73BQ54ubDAvFMWeadckP1fEN65qi+1LtQ1HaTKcIoSwI
SuycyBlQM8ff2RWdzPbRui9+st6W4RiFy36DQamUEDTm5wrT2JP8E4mEEcFBF8tGUgH/BPiNVvaq
L+yBefc21rfTPbbiCMDCUoaObmckk66el8F+DDe1ONCtf6KBMlofDr1wRFswmDd5JOry1L1xtWny
Gvdv4kdrkkDCczjhLHiCMyVljLkZVgmZTdq1Auz+oP0X3EPnG/VabTf6FoWdoAYDWhGa9YaRoouv
Sx+9NHSmNEBMzI0E1lvapa/TyO7LmwHrgmNcc/0jV93SdDr1LD/X6GnaBg7/x3zGZm+589TWAve9
ZVznhHc9XKNWVAlsSpxiXIe6j4Z/sRVGfhIbL07rsePoUIyDvWKEApYnMHO/jO7PwU/w4AnHxbVY
vXVueKPWeKSnf79p1FVPnVGkS9iasSNbA5BfQu2yZQ/u9LJNVvUWrfK88wBnFFlIMjsA2Kk3hvbD
dI2AV4ol2RFmTLvGBsBBmfc2qY0AA6GvH4VPUlfp4HmgAZhvxwoY2GlA6vNtfMMMIHFKUzzDq8CU
yjApnRDqEfvDIGNr86AoaJeMi6VmnylOVblNfU7lnQShD9cl9WnHQFAns3glioAAnQnTtO50WcDY
0Cwd8seSEbYWKaEWjpiDdw0qpvZY93j44iujjtmw8yvj91yghqZ2LdinAY9Wtkr3a0z3F5uxNOhb
/mTltwckeq1sJT6bBsOb4L4uaYyxZcrrSL+g5FFJIJUPxYLxhdODYgNt+cCJRe4xAQwojv/FVI+s
cNlpj6vuJGQeJygYqGL2UpTPWywyLloOtji7IFs0K5MNBG7KDgPj9x49y5ITVufke/yUhacqu6S/
ELubgDwCdjUGOVMwUBLuAqaMYjXSDU8Xnhm+xTl/b89+4h9wnvudtPYHwcizqzNEHIBr+R2GTquv
RG5TajdHLY/qnlAiBFWR99mWZ435LPQegDNE9IqlB5G1WWlujwJII4JxWfJ94JyYGP072L9oopib
mM+Rlp5cpwPmfqA7LJ7fpm8KSEL2VPVEqJ5KODMDdbA9b+lu4Hsmj4BTiFdpMPfAEww+/RS/NH+h
/aM1r9l05j9y6iTIumldn1jNqxvr0h6yzY2cnwHJ2RzhNBNkKYK5iTT9Y97+bbkA+xkCizHreeRv
rBKcdWlQYvSDqXEtCK4Q3iiZDJknhiJIqvyJspN3z7UkxSXt8WGJ3Uq56x8Fo6P9QEDz6xvHlfD4
4S1AeVY5mnBhASkycEwffAz+4AJonr7yH/CMKkN1Kd8k4NqYRLrApLgeIVkrjra8F/fF3AfCIgb4
smSDVbzNxrfsPjG7IjIku2OoRVaGmEtSPJbv2xJu+jpiPaTOH7N8YUj5wI0VmvZIW8FeW7LHHZHo
ZrVrdul7ZCFZgeZfrFPl8voDTQRxhxpVX7KFR8UaWcSHzDZCwCcVplWZLyddDQeVrGxziSneVG2i
FeFrDls6wXrcM7cFaCh4HJrv8S4OsQLyva1E4HO/IbHVULs7LEapza6AkiV+emUYqM2e7a+pHLSr
/jyPtSUop6bk2NgjZlTk4+Kd1REQVUNEr+hEbxLsmp32N/z02wTdzLBjxtx3Dp06bp5AXzGEyTGG
h6bfYe3xuDQYEjRtMIVWSIWmpSBgj8huGFnnaIXMkeeCeVrDWic5JcyRxR719S5Czs8lR0xGH1o5
QNbHbWAA30Sw0tI/mbmBXbMHEsBdESlWEO6ESvB1SDndZYWXnMEev0CkYjLXMYJ2/IZ3UXjHSNe8
3vXEThCBPxQPwCXcoUUgwURRDsTFpBxow68ufGtNwMJfPjz58AEsU/2W6P8OOhZCTGskDRdfhBjq
PUGWBCqV8z/ER8Au2BFRLUtP9EvVVxP7JgMGCktKfOPYjRfhQ4w/Oup0ze9YasAEEdiKzKvF7L3D
bxtLQYVhOR3fYrtw9anaF+OlMDf4XfkK89JlKk9h+BFS6VKwKsMBaGgV+yTLNdcJN7XGugpXKrt6
eE4ZIhJ110IQiCirRvq8DoSNJUFTfIawKkGFddSSEgKSUtwMLJpCfVvq1N7dtcWiE2KDAeRaEOGd
QEHv3obMlaEvdZfqoa9fsPJZwCobJb43ry+jQL9jBE/Ty4pbwasTEWPwLsDiewVm6/SIp0TttBi/
JC57xbiXj9Mk2OrksehqmdjzwJbUOejsi/JPGs8ClCI0wizdINDBgzKYwzTeiPMo/Wx1z+9sHjK1
tJ8fIiU29h4iuSD+FHjWmIWk5AxeGZ/QWrDwRyuXb2nzVOG9GE+MHHhGGCMZj2/jIzVslAPo9aZ4
n2WoOZBfyWvztODlN1cP2mD7eUjCYEESOiaP2wkrHgDHMx8TtU/raGcw2SjCL6Auj4gMSRALPzT0
xD2r54A6WAhXw71chReWEqmLUIlsIYM8Vtp3PAu4Mznwv6BBUVy3NBXSRWqs6DLa2LU7d3jycS2f
SAOXI4+8RdHLKpSFsmKRfDDK6xEtxp0/pMHVPdFB+Yh4K9wmX4Xk19JGz4kRFUdu7WOqEwq4+O2a
e2TuJRnTy0Xg19kS0vQ8JpLNNI2iFc3eKjmJGG4oKVPHTJcw6VGl890xktUeHL2WtJbOG02x+RQF
+n+QkxMZdlvowGjMtDAgCYYOgyeMQo4fkJ8Pj21EyMzr/kM0MM+nueG74zHYYigyGeTlpCWSvg7G
V7NFzH+Epv8MJLqvlaejfiGhRV2CA85//BjiDrAJ8nNJ9iBJQo+28z8mFREZFI3XqUxVfMhO/KRz
mM8/sFUgBQ0Qth8B8hJoadHB6HIsvVkfwnm1ZTqSespRYrbCcvpXeTmURPFOzS0VuNpa97XW5e9h
/SBzwqPpR1ILV9zOA/Q7SBtWsJkbAIhruA6FI8E2wDrzk7mcMUGWeZkRPKi5biZxl4Q3EEzzPg6U
2KsnVQmeEAOac4n512EOoH/UCkR0phZj/kGLCzUMxow1nV80U8s+305XuvA/TEAHNvX8Hg2scxC9
20/x6ZSaa6Iyy83j64bneeVFrQvpYyso9pMRYZPCV13lby3MHUZHwJRRPMW+oM+5ySXCH+QBGBFU
BlwkKubDCk8HxZF2V2cwh8lqwnSIYxmYmht+xLgmslYsPMjW9lntCj17+7myZpRA113PNc4qp0yt
rhm4dGUdXxWMMMSu4Ghh8vKiLHV1xcH4gI+R9mxjkDLFRGYlktWwqXYjVe2pjej4aHLjDRc6Q5C5
L099cWVAs3paKq0dr0K+M9hoXGHLUDxUoBk1oMDfpKFVxCz1sk8BxHIwZjSEDp6YlBw5wbhuZccs
Px7kmkW9U98hQZtr8aS/I4VHWWVFeI89+aIzFlwdewqgnXjnCtAqxEcE6ZFQPeCOvzCDyqI/I3a0
+IaoW5snUAbfIYVbTi/js2KN4e0srIkizEs6m3+ZQiIVbKnfoBtojopAiPCtjJaLu3JF5ZUhrBmc
kPCijrLZLiRv6J042Uvp23NyOzri3Fp8Y6qY3o3meyr39biXiVhajiRESqvHDlgu5RaoYyhua/GN
zTtZwF8WPocIMs0djwVM/4ZWyQPgqBDKRL0x0nNyzzcINgpnQtb/ZIuBheGQ/7EQpqXkxXydxIoR
mNl+iN0ViTORNWhpxlVFqjHWgWWtEvRhL5o9rQ7/C7ncEHlYaQey7PD2WHXiMQBEEEklzHvLFA6h
BJYSrlguX/MEx2XfYBpyCwJbXd7v8MQYanQ8g2UUqZmKHV6ZTaSQdn6ygvQDS7i0Ae5YcjbBvcvL
JxmSwoPxJWowRMAUxlzOdQBf7Ok//WY8NxGY9tn6A5n+7YGIAeo/6Q8WinMt8xWgiowWnOirL2+E
wiGATZDejT8ttY70xbwSsQhcEmN4W9CL6cfsd06hO0ptAIyQzxkCQ8pboLUBP5XweHtJ11i1Ku5f
aleSePXnkW5TAMqKPAzlgMfRJjOS4NSMer8efE25vtDJwIN/9mejtV7k/3gkM1bbBctJ22gP/NJe
Aa9BewOjIGFDZd2MczHfMp16KCvEvmhmg3iLhnODe5R9JPJDuDc6oci2/mZ4nnTXThh2ZroBX7rL
yKFZFsdqWzvmrzY5aC7iL20J6X+dLdbwCGfvIOWMg4x2w1Uvr6o39SiDDLOQ7rw2SMBAApDPQiu1
arZwN7fMfJijoEFDkwHawySJEZUrcgGLJjSKrIb5jzzcU4WAPV4kPLWQvHzUl8xPYUnyjxw1dSCq
brjqgzYQaN8QLisOpmRqLPrCypl++xqUEtHtS+aZXWelN6SCBKlPODZPAnRRq6i/cm09iZ9S7/KF
cs3l/5/Q/SAoQ9xQ7ilGcR8ZV4Z6FkqeB1FaiFVWtf08Ruw7liS9Gxv5WkFM3UT6aaAUCOfRUc4m
hZEE9k4l2bRDABKAcTRM5lCcgwRryaP2y0IPQpFwKbbQZVg2YJ71gQUbJBZ7NWaNz1fpsyNRz011
RNBb32iAqfU7vPnCsthWn9M2/644dRdbRl0iSZR/iyvPEHCh8x99A1pxqsxp8gAVMEdn6V6rbn7T
tnB3HmTvoQiHTMVhTcridOQXWiU2mWRPDv38XVjXXcD8BvOjBmK5YfMIrc82PzJ0Ia5Jw8uEg0Ep
5bMq8MijvrdYmxSoqjuJ+snrdpURgAKy+NhrpqMJHRZqicWkL9UcN9aB8WFMTqZthpuKJBrO6DZf
KRuc2cIFvid+mSTFJzvrm2iE0NLMIysUlZO5ggZgrkSmnA/AOLNWuKEUgHxOX9+Q5RL3LJfIZZZ5
QICxClbeXSLW8yTggFbZMy3MMZWpSNhkV2UDXknvYX7ln5/RwECsge0BCGXQdrMW7pwDv3j4KlbD
P9gRBtcFlwpVwYvsVQp5wbcFF4LQ7KvC5govibNka/YWDVeJBKH6KmCTEBNlx1vpljAq2qtPJjLv
pcxvQ52HWkh4uC60gyitUtnS6mMWsyxeoa8r5wFaIHnlRw71rt3K+Vkf+VsHnj2Ow2cNiR+FNpcm
PyynHqznMjsWZNNSC+gfK0YY44foqdU12eJKeVUWxzRVvMm85LmTgow+r75O+mbx/JgUJFpvBEFw
IjMdeaQXaVe9az7JwdpoUzZJ8hZapvFpMlrt3Jf2EWMMpFHnpgywhzYuW3di58Z3nH2PaVu/9omx
73Dna4QYs+bpX2tW7GiroW0yaDrI2b2X1yJ4G+n+7+4f+zXaMByAWzgKwHAGDaUPnQ+7QzKh63jz
koniFaFFIcIf5aVP88VqD7LNiqnbP/LJcrerNPARLGcw1lMsRQ6LnyrfywSIbnFC/k1ECvgISVSZ
T2wBRQIvBTBkBNlXjlHjtuB6ZkFHYgreBuKEr9FOzjYVWjFUljpFypanvqo/nwzYZ12HSujKJ5l4
mM9G6wCvoGQWSjHuYUlMyRUljydfGza6yUjA8saAxaaEoXyV+8sLvQYSBGYc3JIURMQm9/umvnLZ
pjlDIc4OQO209ynt+6w2aUZHGCMc+giuPkcZ1J3m83P3d34rxCxrDE9QIEeEefoiaB70KDgU2CKg
aGb8Xjl8MfMwzi7Y0AwablGefpY/8SfH2CNxGF6Yh5ApfcTfQaq0bgCy4sRhwLGa6YZL/Q1y5IvV
kxUH6pHjLasPfGhexTa6chbIEbBOE3PEEI3hPMqiYCEGinahlh/fqxG6g0sXneFQf9e6Awfg43mV
6V4dsFz1a2P+0HXXKvFO/BaRxJ0LYEsBx373yRZxLfxg0KBLZ+wLvTF/fdLBaExOW5+cH0QciuhO
TOFSynZmFINyEl/rsgy6DaIZnXF0ybdYXhYLK6p2JI0u8k8Dw6KFB0VPIE7Sibyc9rGiYowf11y4
CdhA5wUM3kTtLlD2jDe+RIpN7itT7YhGZkVIcp9/y9VeRIL4RU3HyBLrAnfVIgjBIpjU3R0zn/Mz
Pk/ARRPdFfqzIlF5BArSTgocpOFsR/DwHfJf47ls0fa17IRApqgjU3PuaBurE7JqeTqpIB8y1yjI
GDwVYePVVcuc9SfkcRJhaOjbomB1w/CaeVrCaoqPYYmAIdbcSHSRAQlAMQn/+RWBEL49vpoCWR5O
6GQtwyZ47R468yYqDcPSucPANEafTYL5c0kzbBZeRXeCPUxfRZ3PZH0HEnPW9JFR8lqr7vgX96T0
LZPlB6yYJRbwPLbF146mdfwrN9p3FeOOeRtfQURKQ9bMzhS+D7UB+r9S34vI7ertJHCwobUNebeX
CpMxOdkoC2gvxyR2i85WOeQWyHXJC1IfV6rRAYWHIP3q+t2Mvwr0Tt50YSI6RZ9MMUcGr/3umbqT
eezTAEMaZrGpcXOEcuiFZeo73gkuQx0swixtOr+M1yriz66N+fFiApR43Z+auy2m2CvQAPA0GQOu
hdUpZJO5ZuekyU5naqzptkYoMyVbT6zJ89stiys5dyhvpAjRJWbOLhCM4xiEzPCgNwsDYKElUo9K
ujL0AtXAXtzIv7JiraBgCLVNlxYQuQO2QcaA0I02AB1Cao+zOp9WAwH1UjyT48aCCTOjzqQn9BD0
T2wn57W/MgMomtdGLL+Ulyut+WoLir0FG0wmkmv2ztdph3KwDdYx7iin+6kGZLB+P4aWWP3gskvR
spzbPyp8hRLj7VEGw1z/I/4AdyPtK864dEm3hA6QoL808mAElNsH50Xh8QMbD5esQQ1JiK3xnucr
UfMH8T0CL1BgKLJjNXhRpXbyFwGZDahEAJnyNWTXLBunQrDql8s1TM+8jSUb5LVEEkB10cJPjdVr
KL69YP0+jS9tdKacQc53Bxkjv5j196K/vgz3YeKJBSfWvpMzrup4zRmJzhhPJg0vYh9Z1T3WXfer
mW9t6jKffNn9n/hptMvqeZz2g3XXb4ugjcZ9QkVz07BLgt3Mjnnkt7TnsvjVJrvM0cpNdiY3CJEz
lpR+txjfyn4/a3QS1n7KB58bz4kY+eU1dhYKH8OmPQpcJtEBrw2tHjXx5fXWocatyIDquY9Y6REh
ZvDXeC+G2yu+CuMcsvJYs+t+MMwUYADt9XlJnSAFjQlz+GoJJaZRemqOLN4H1WW4KpCjpa7RNkZQ
77tdVxNaustQ16nxhzIeG8J8yxVn1XirdZMFGQ48L1PXuQKazM1dKfIf2k2J/rT0YHygTG9s+YZq
iZkVZFG8wYi3rqVMmcr5r0EL27/oJOS54s39OLvKcZANeNOyCzqomvUJ3wtgkOKzafbVHHsMd3Pf
xXSvSJPTzhFBfQ6bklud6IDQD1Mr/f2VvUX1brTIipcYFEcM0JWTMCdvPRn/uM4epB+uFco4mglB
X5v5R2fs5fIzvSM90Q209Ss9PjTjTnytWmL1dhLJOs2+03/IE2b0Xtff8D+4rRNSIYMZIp0HT+W9
rr4JEiphQwzf7UhmNsORTAUhf4h2COd/2/A0JX6CQrozSUAN4KsQldjcGygzyjlp3DQljZRL1BKj
P87e9Ni6ZCbopqfSPcr+g2oaYQ/lHdIXtuSWfkXNz5NZ8aE2zPKj2STqGvXhJZLJ5S+QNrZ3SPlc
o8tq2qXEpwFj+GZIk5e7OmbFLrpNcn1J7ihuyJ7UmFc8DjEUR8mJ072qAv9irbk11kDe6iUiklw5
GOXn2GyQfv0h3UwY7GTaO5O9h7D+Hv0HlgMSskIybFZQO5CwlJsOfW6yI2BS50aL1xnGu8bv8FKq
O6ybGTmcCGiSept0XjHeknYL0SHGHaIu+ZNKG62KqLDGpqWefjDLEj6lcP4ylaEHvTVkvi2Oejrb
GKyKjAOIzlzyqdgx92agnsNOVfeFSwE82Ozi0JfgnYmocg8Sa1IOXlo0FdA3cg6L4F4hncVWqBlK
F+no06kZBPyjWkbAazCIw9woVs+GUdrKZF8M+yztzSXLEA6Jx4WxS7OlgIzpfxURT6bTG07XX6hw
owVx0bVlQM96GKvm/dFulPY3HL5l3GRMNYk6wzol5ExuCa4mSyVxszQwcPM92LEkP6xI2GRsW3rN
WUiDx9APgYOv+3OMkBgCpOD1LLfafDv/tZEJwT3jJ5W4ztrFru39Jjoy4ceBATwjDH0chJ3iMFIu
KjAe81UM32YgMaBf6dP6Ne3IA2Si8k76jlAGBsEM017+IyrweVHaC9F4qJmpoZiAXdF86MSH0i4C
sayk4Gn4KoNT1oaQ7ZgfVB67o/xMb8T4QU7tLMWSBOll+Fzg/h8XYGe5QAmJXRUikQeujuoTn6Vx
CXFa06sjMGaNFB+jak3hLZ0ws/bpDDlcYc1Wt0N50vt9zUZrgt7V8zmm+ZZdCBZtpf9bKDfyAdJz
bR4VYMXVL+EUGdbFSN2Ow///P8QOY/tBAgzJLmMBlP5kLn4ipm85xlItORq5NzzchPCk9WckbNTy
k5XfyBCGcCaK85ocEJJB4pQzEwHRrLMPBGE9oRKktKY+wFRYdgckUjozn4yH4Wcw7JBzXhXegP1W
6rkfDmVW2AW5QNKpBKD0sSjvKYOyunpnW03/anxKQBZqeC1QYdhy8zRL8X5kCRYGFH+TRcGLzlVd
y8RvxWv4F+KI7IwISDREnVbj4A9q6pYbCeV66OE+M1Vw0l/JZ/wZv1xmqfyXpQxZgzI7xuub16z8
kVfw1OVoTfnWy/7wHL475fDsdhOqDNhiI0QkCL6Qhda03k9mUSUIZqRoYBGnvwHQYhp/PqCELWlg
g0EkDuOUjk4HpimK2WKQbSidNEjUnb5Ljd9YXdKT6dmauUElo09zNfk+oT/qmbKobDk0ZG/4NYZo
zW+BD10CK/qsbbBT2xd9cyNxgVNDjN1PuRjsFDqiAlT90NJidbAZflrhS/5qi+3MLDX0P8z5zdy4
X5/en26lipPTCQFoIdZwZ4oWh7r+oUfXYua1+R3T+/FT4FVb1OpSF//wi1gSOpONKqznh/9JyLKD
mzHVtjJZFZgKcL0871m05r87itxu0GQ9JV7xwfS2YDrs81Jk/s2xqLecXnq3Dad1ydpdh3Vjp+o5
exLjZW4a5icwS18uM1zUE9mm6N0nM1pjLcp+lV+ZRo8Q50GYHVLdatRvgC4EGeU3YlJHa0S4EbNk
dEBg4ErPKY4TuBt9cksepxROnnmmWH4sXGrjtL+2Cz977TQMQeGnruL5oyGyCT7NrRymQXPMi786
vM02vTnaQDA8Tt4xMNNNA8KOzqMk5kI4x5A/RJUICN0L4+24KRnavIJYZYhgxx+PnRz6TbugUncT
8UCiPONTCXE24MfM0vOvobjiH5geSK+OQ3VsgE3LOzFnfAdWlznZc0XkKh14timfG1Ek0EE5GeUh
J0BGPjGMZkdey/soT/3Z1MDeLe3AEpQKGYnEZDEOBBRgsRFNqP3iVa5uexKJbMqFQTuVhTtq+CFW
NVU6h19k45jfo7JoWCVB4iAMHRUhcQzoPfrB0Xa1kaJ64enDjoE6sEcmj/tgEw/bULto4HwYUw5H
/fGGy/hh/bUN4ZtoWhRyAjltQajSwu+Y0fXqmnMfPSwMvRIlE4IPS2f0TF+XvLcdit1V7zHXBq9I
0AnFV3yZpF9ZfOvRN7PWwtO/JhYxrb418HoRQ4fBKfhKJdy6GUE29BY+jQJdCLochhtbD40hlMAQ
9s0JcDYfLy9SFgDcOkw/0mdZvAlBhF2lQxvbB0Qq6CIinSWDiHyG8JLrPll0kOxl+JkSN+m3HTVZ
vxMOceWcGW1IN24kDT7JGUqKHtIArdSltTgLovXGEWPUeNotaNkick+xek+llUYSHtZ5cmOrH/N5
fjH/NGkFQP2sGW2Xqj/hJu9WE8ls3W6h24xVkHskwFgULBYFZARlG//206YmAB6TMyFaoQWnR8Ik
tmHmZewmbVXLNhcuOAnU8lYOfHc8wVXGFsRwf9J3anQGxpsOb9MDtR9GFofhyOMbnfHrLEIdFF1Q
O8RVCa2/WNDlvwsev86Ye3bCwRPakFnkJyqifUIGQ/KGaCUF/YI1FmkyYiIUAyy7on2xCvHqIZfN
mLsL6GqRu8PJZBV2HBHiUEnm4e41bY1rxgZf2hunl3jKXtvCxT0F4WoN55O9puIxT9JoK2EdoTDu
8AYjTqJeZakpfUOug99LlwAlm98PxojI5SUedQ/KFbBymjq424ODtVHwyXZxx2NH9b1q3nCvHZ4/
/KL7oEamAIJC/RbUDWchlpd+sMRVuuvtyZhnbmSeskk+Sp/jHkpiPGc4gcwKsiuK25zbIbUU2jdo
OQaZasY/nPpm+MJfz6cN5+RM+OgBM3D0jmFOObOwa1Fj4HXcsg/ssjNTfT9+BKxIQsA94AbEOZaL
QRvdGKQHWk6iGbYTOm5ggt8kdmu7DEUUHpGLIV1CVzuOKjr/94EK8fE2gt0a3UG1uoYUQeQ4Axnz
3KHoualMa0bmJIU7VNS8nqWDEahK3Uq3ZVjgRNUjmwDWLHcr0r6g2qynM++FGV1jbcNhAruSPjGn
z/5o2FLJZwlldgFG0ksdtqlTZ2myOzqE8BBnGzsjBm2fpZ0Zfj2gmcBydIh+nt+IhMAvd1R+lfBG
ulbpNALf3RHBFVKg2kYVUiPQEI+ZRB66jW2eYWeurhePnwePF0tq5R/S2ojRLQGzQD1SFNzl+JhV
Unk+ifT7FCzTI9GPNa8wzTwRBq4otOOHR57uExhI5Sj37spbxnQ1Vufx5kguwI595Avydt4FybWx
tlyVePpXORKzWePciKuxY0Kx0iM/yYLiVwevA4P4CrcwcjgZR4HJGsv+dsl6Ql49vuDRG+YOARk5
mdWIr9CtA+95A5zzvvAJJAY8A5gPxjlEB4QdqyA+SAW+fuJF+B7xelimEaBLZhuVeV3tELrd35vU
5R1mNKhb7OGJ4uHsQe1P2i1Jzz+zMwKN3CPbcB/AMRW3Gvs7/29g6VEu6fey93BVyI7hyXpQ+HyV
ugkomKitzgpv8aqypsNjz8OW76fhpmwxHCywWWBaMWp7/GpJppuWf0TsErU40+2fZ0CSa37HLBfK
ymbq3nuLg3QEa6a87CcxHYybxxgMt5vumWUsuUf+MSJRUDECFm+kQjL+pKFA1awTzUuFZ5UYXn7z
uxJgO1nml5dj+gf1ayb8E4nIGLmyoBSmSN9tqYUUtXrMn5BbogjPPnJmoTteApAFwAST5Wbc/iQ2
SCJG6sTFkf0AEZEB7NOJ8j27AFBXkf0q3yjZWLgKFhRJEQ0ZelYCNkgV5ZOzZhs/fdkFpwNMnAvP
WhoeJERiLJQYMczqdJtdKmBKnkeaADa7sIFrDQHEijNCG3961Yfexkzea/OABkBf5/d5mctYkMW9
JXwgmyJPL3NjxUf/rDdOu26NbYSSUyfX0m/Yz8HFQQP+hJJE9gbz4p04cJI7BrYg/ZAeFoYluPFo
qV8jAjVOJnb4sUOeO2+W4BBtLCV7doLa8xcLiKDtOKh1MInHWdNJe1hzf3cpQ65L9juAwzIceky+
XZNBdfbAKxzAByKUPc49uTpkjEO/oHS0jNqXs6OD6hAlx2Lvz4f0utShEsOpWWbtOrs8zR2ybqg/
henF9PDVIfkZO0+fdg/Z75SfLAoMjqpmP5NklgvDYROnO4tAe+Pch5BGxCIVCCa9pzPd4hkTOGz6
v0fuFmv9vSdVjnms4Q0JrBgLmV2nE+9sdZPfe+FvzNBPWbGCmRo7Y8SHTFGzlVV0intuH36BfyYm
IKTM9TZkIdQ5krhWvtCB7QXhWlGZVhxRWNUI8MPZ7WquhRAfE1J2wXw1IlBqdwyeEG248fcC4Cit
1jIeXJEdG7jH1HuAgDORX+xA/JrRVyHjeiXUZ6mhfvljelIhh6eA42xgl8p2mSqje+yEvLAWlIsK
K/SAZTWIP/2D44X1BE9iuAW8PWOBCDbn+nsnvBZjNftXPmRoXC9wug5EqfarGljPysQ4xVY6WvlX
LWzC7pS1NgGTEH0VwpgLXtn1AnnUaXrA8mGUvqsxcitnMQnqq/napPVm8douTgzOWa69s8lJ8OgP
bxUbnJIzqYXR7ILbWSRb3H6y8dFDOUMBts/eH8zKli06DGB7bFdISKJE/xyC4Vbh1CYKjzQ3kVXz
6jW6jEMvgg69y1InnpoVV+Qz3FbUfLYJ+iEXAMCSS9PSnVR4jVqCtc4SVGGgL8AiJRQSMup+/O8F
1tBJ9qqA/sLE9XpEDb1IP8BfjY3LTBVq27Z3WM13qJOFt7zmw73JDd/5Ur2L8rn9Tc5o4PJrieK6
8lLTHjQWnwyC/eISST5PKp9hXTnGk7TVa8XBJXsmhcbkU3URKeFJ41oPL/gRp/TdSOyu9lPjMCkQ
vliqNC5jvEHdRLXTPrfAnLEU4IB/UH+PfttZeLlFXDeMhE6DsH++EYUsIeNbMNejQytTP8b7GHbO
3Ahw2ZPjpxDRRY+5wT0uOCkXL94EJFzDz4I6YmHLJSuf7xQYX/ZukLKR6F6ETIFgPW7yiLBo2iTV
WBvbuHcBnQsNTQ/CjoicYlc6mqEjqceWOpWKeIeHChYocbzI75bNPUm3YnxgwKKhPTuYoFxPehgg
C8wEkm+bPj8sWpeh1dJ4+fW4RqpDF2KQodFEn9D8Dkp2U9lOjHALL4zQGJMnkPHkmyGfkfqF5cb4
4O2IKdfgt8gLV8e13yG5Cr+jiH0dT/eTN5ENRo0egZbha4He3xeYQj2/u7/6P47Oa7lRbVvDT6Qq
QMRbgQRCOVlS31C2JYPIOT39+lhVp/bZ1buDbMOcY/xRdeidzBFDfjXgWxhTzyXh/MWVHQud2uRc
7E3lzfHem94Bq2t3E9sbBqQAwVdAIXhFDBlI30C57qLXVxrVeD9tsaQGVz02jHq6uGnrTSZfxmyt
MGY6yTsSZ8u6by3m7tAa8n89z8tnCcwuGOhCMBtbA3qfeAvqJGsUXCE36qApxuzdY1OJthxPiofg
4CAgZCdCiI7g+FvxHkP/kEnXJhuWrCt49uN6suLcJPkofL6I9sNFMABDUmjDgqFuR4IYY/jcsvmb
tV89MijhJyPulYJxvvbUbBJWKqAN7VzWe5nYU5yfPCDKXh8evoEaiDGmoES93ij466a5wP/TmiMs
kYz3kehS9S+bXbTi2qLSWOXJY85nwbNICsIyeXvQsKkjPye9WI+2DfLOI4eq2BHyMNNO/FyRAAji
wwD6VymPQdwkr6vi5uXf9J8J0bFRzZA3m2/Xg5w4/zSQr1dvGnLJlXt6WfOcA97t+EN5dBClZTYN
FL5LMMYAr1aVe+WRiT2CLhXkUn4NnKuiHYmnLP+aWiad4hvYGIOTbAgrhbtLBM4AkKUVjaLvgWI/
YUd7YvZbRHcVRmn488/jauCv6P/l+prgOJ/c5mDAyYinZNjADJHjR0IuL+f4ICOdVPuIhgRhtoyK
l+JFiOCXEUtEqf6SIhxHNw8hmwGrEmNBIV57ji2eIJTsq2fHGcUto3jb87cha9gzPmECAITxCN4I
mBlJh4fVQK7EJUuhHWtXvffO8nhO/ILWrOcMSe8Umtu/kEmDLBrRT9R9feRDD8lGEAI+En7LwFkp
UGCwFVhbFA4yNKREapNLXDBjZ2yqMYxbwGMyl5jIJAiO+oDakZME3IRFULz1SC3DTUpkvP8MaSik
eUjFi/mUpe+CzTckht4dXcGK1jUoBDVLVn1mUWAMoXs1WpEM34WkfKF3cdGRop5YNHa/HkzhVHFo
EcBLMH3rILYYlpJdDkcmDR4Upvzke+iwvXks9yMD7krmO9P6kGv8vR+mZ8j4fUbbQ1pSXDupOu/C
rOCcfYAAzAqqx4+qOtWVWaV4kbksUoJ9MTB5+aWeE/uL1Y12t/435GeJysonRJCwEjsTzvXsr0Na
m5HVh4Dh3P3kH4X2FLOY5Ao7hYokbml4Q2inB/6NHNQgPU/p/bjLr/yEC5Sssf/WOjJBwr26jFt6
SRdEWw4CoV2qJX+uEgPJcGC/6ZfzS8AhC0ihbjTJHIYfplNUeJ/2LRlPETqTiKZy672nXDdHPqvJ
0XgFYW6paBmZE/pQQ8Oxnuq8vKtacYPhVhULmCEM90i4Cua8GmUOy6aGPDfUVrSwI18mbXXb+JZ+
ABLAtZ6twJDgWuKaOEczRHPPtAhYh+OY0EYYlzH6NUJQyW4N7LaZBUcrN9BZLBMECgw+AjVhH1RO
5VQZbn6oXJBN/REd/cQM9iOhI8K65uftbeCjhDPGglHeM8zegcQ0D/mbw+cj2Yukfcc7QLI26xkb
e3WAVUEd36gQ0Ralk79cQiSu46oPAvNeL8uvEH/H2SjZ5k1eh06h98uc+zusjljSuXbbc4QgBh/c
asATj9AzMZPy9DmyMYHVq2O8rF5gujTT4xo8y8wcUErGJSEW0JExmWlsBfb8qi5RZ+jaahicjBgA
vsocccEBfRccR5Y75UkxMYl6kCgE4gTxqxGXhs77PYXmEEFW9JsCZAsRQcYRg00Gld6lh5hd6g/U
TtzTAIhok3kwxmyHZph6BuoPHD5PN1E06JKJbuv/EfKN1dx7s+EZzGKxySAg608MptmdKlIImMaC
TXK8OWcWp0bpTwWVC+IjiZ36SJagOs2DudmKjiFtj4VpEKfCFnZoqCEgXsVGQWWjX8l9gKesWiwh
T2lcdlP+9QOGtUo+E+MUz9fiPxz4CQdZ8MPF1oW0oFnxDxy7qN+hX4bylCFxQLZD9H+K5stK79WU
PxTtOWjK7NCcuW3Ha1lhF7X9jWR627r/lT57ctf3JCjCRKG0u/fiV3BlLpoEwo9gTSSsmt+JLfHS
t8GDqS8kFbZkE2JnK2wZE0O31p/+hwLPDKvId9XscsAWA2NSzc25UDQK4RPoa1LILPKPFGGrGau2
MbOKFHsTs1rmrZBjE38M1ERxARRtumVBnK1oCt53/yokMRwT8g5ae6b+E/jXUYBjLol2OEwRkRq9
hQc8IJTd7r8U/dGwUg75jvetbX+0mt5z/GlUI/NQRg7eAewLbXfjX2nOhnExKO2odxKhLS2pm/yN
IWFzBfro6C8jsjxWNtgJVPydsrYWOox+yxm6kl8tnvpiGPTwY3REHou8HouZuusbLJzXOb7DavGL
nYGcPuAmLXGYvadG1M9W1whxMTb40pTlnEIPzHjMHQOj9kfDHXyPZAS6qxme07/qyLM/WJy7yxw6
yaR7Y0AcNtsS0SK57VeduKireGBBODrSdljbF58fNUAPuJjE/lhPSKvmmUYGwS4qXljWAt6XxDsO
MpPxASNTOdpatK6OYFCYXQSb1IFwDxwHGMqBoYBczZyplGM489yDbsPaH9mXAUWIX5zwaQy0hJug
2wDwHnIeQ36PSmRpCRP5PlFw2LVfg3ZCBaLCXWFhD8j0ONEbRtKgOYVgMvzJdAUgrzaOJNuzHs+D
XyUDoJ+Q2fjGxxrQrDAeWJjk2fU/y25+MBjLcyyIAFNfMnrruYui1zO7e9XukXN7zSsOQiLHd2RF
oi7uNn74bANSJDdRaQvRoW3xIh7wEI5IBHUSTrs/o1s4UDwmJZsd7cQMPemuiZ8T0gzezmkegLmg
TFpmz77ffWhpR2XXfaWEUmO19Jj2aAcgTUhbf4wr0PWGzB+AJN6dy5Q51KxEac8hz6PdkJYCIk+M
1pKFdUDhWtlF86WgekDGm1jFbEqqBgYJ1khkGSQmkKkxa2ir9OhJbnCd06ywIhMn9N1R2mtP5Unm
cb2X9pylZKqctN7N7tmGl4j6UYhwpNcySQWiGbrzL9ouJCc1ITgzFbI/OKAIM9G1wspNvevdzhKf
GEZgLowXs0y4I+Ap2s99l16KqroI0g1rCMXJJFxCNqCtr7RLofwTpLURLmekwIDQwhVBUagobX76
8Ke4g+JBYxLo0NtUyebvkuKd24jJ+FuDy10oTw92oHNQs/eUDoMZhlcgkjt0JBadhUT4hoUisCsP
6ZTt0KPF+OEbW9wjglkwcaDiWwW4a8JwA1/SY/hnKqIOJ96RIhq4F3o7Q3P+hFpvtRzmGDCcTkTW
XZGSbpZPvlSedujYaSzBVNFla1n6CaaPYuXAI6Yhi6BQIL18HycGA7KG7QzIoFnFbywivDLVBpIM
uZBaOVOdFa/R4DK/KU+wd7pwANM8slBs6EoF4JWAUqH9A+QmnLMAU70QZFvuLghZ4ksw4g3FB7CS
fqWauugjMjkhMsGdWEElEBCfzH8UWZP/hIgEkF4jX82JnEcBMZEPwGCeR6ysLYY2CKEhbChzBl8e
FErgVuTSSg5wPOyaPzgNGR6SLfwJ54B6Fe7HPXwbZl1orq1n0DmwRHc8h1S3pv/fmaz69E0Tw0zt
tE4eoUYXndnavCXY6Nj83OQiAt82x3lDqz0MgkkgIV4nQfk3tlfu2RmN8WQaoBxEo9ShWCNCz1LQ
7XTsVS2Cb5wayb1+1hZ5pFMUpdlFjorZiWG33OTKMR8esY84BTvQMyUWrlzKHD5YKy2MA+8RwoCL
xHinuAsIUUXJy5e+n/j1i+FqdkQpNR02B4j/MnBSl16mjbikGr7++jwEXjXsOHdl9k5ZimabcIYj
8D2kax70uL96zPCwJ2m39qUbEK+s7tD3a/WTSR8B/HRyyGv+KYUOGNBJJAK8VnXrQOlB5pB+9wuI
3uCFIBV7eBmtE8/WPUKQYscMGeB6ok2bYuiNcEfTFa0aWJThKwcSrG/68Ip4Ipc+Av7wKd9HysJi
PB60Y+AHUn9iZsV4tH0GYlj8TY0MMW4w7C9pimTPlHmgu9HxjJNWIHSBPMNy9c78ra5MabFEtSTD
HwoCnkYdpFBGbK00qwS1Wjhn46KNVJA3KbrQmFTUUSfRHvZN/PwJkbysZk+t+tclZE/Q9GrzRNJu
mpC1C7e8TmdfMlhYE1/L/vrJHTUzFlJ/1AvXCwjUUGF4nQpBdDKXTapl2qxc1RFJvYTZqsd4177n
fJaR6hhaskhFKbUCWg40pacq+QQpLT4iwarFkNJgRqNgnRuERG6Sg+A9C6NdN/mjuURWcZGIJ0Ts
W+AfjRDe6zW/8lJLppwBl8UdrXQk40KEWyLZn8to5rsIENLhmiP1j7g8olcx8IBiH+SJEwAj8bLl
QbVQAbECb6vWGzE8ElRhBcY2iw/G1wcRONlG/Q4DbCCttXdW32c9ciCUC4NyU5E0ZFDKIhmV7XSC
cEX30StRvz/+P8WgSekST/u37qqbrOUdG549RkjMlCtpo6AbnyN35qPzUHyqxU1AyVVi3s4lA5Sc
nmpi+9SmBjQBDCE7LsVQm8lLMd6ooGVRULFOUz7gcQQ/cC/y7s07OoV5+bSw286gjqY/4k2GvQrz
IP4/ga+9yHa5YRIUhQpoTwLHZWKA9eW4M2Zc18Mu03cSv00a/+LclIgtbfEVaD2vIV9pTiBFRH2A
N78MzR3GKPANtAzc2wLUgTxjmeAuWednj2IQn1z4JQuGhwViJBCKosUuvEW0SY7H1vSPnweeqbmO
D4G8OLj29kfsb8E5AQhdEzSh2+RAhpnrl/8GZr1vz98U/lGertu5NZVzFXt0+wrW9Rajd+JxAbgK
cmJh1wX2uCR1jKw3GM1/XGF99W4iLmbOrJogQ51XFWxDsll1Yg+3dc87yq8PtURqGm5vc06MsXJW
D4S6Bik5tzjt62UFBCXE/whQycibJblVsvzZbT5wRkQ32jXoDbxisUIaJ8ys+ae0vI3f0CL3y3Lw
yYkxoFav7ndMfFLSgRwI6E6IseMHmGWnnNqDHkdqqpxK8uEYwExlhgaHE1iV8O6/RCSBOoEz5HD6
+EQxGGOVyoiJWAmcmlQuu3wiRNvRHmeTE6wwLVOjpeqOfijYOYhB0XhvXP/ddq+meRYEijLIINYj
psCwW5hjh6eCGGHJ6r8mmSxokIX9eg7O7FF0UN1HpAikQlupGQ9u+i9RJv6bQDJFmwapoDlwbBM1
ML5/lT9wwgRCeVjJLLL6j/RvctCmh6yY2l9QKJLSMIN7Bavxd9V6/k28F4Zy8WzQRy/RgMs5AKyL
pRCBCtQXRAWXAivxUvpBaiPtFTwInFvCSai1BaIT7CL1ZMyQjF9hxTMWorG5hIC+A+HLi+BELMYE
6lhS/cedouC4sZjkDNYPU3nxy8UyXH7m3/JdeSMki/99VqW4+aAl4VRhdwfx1K6Yg/kv/btTnM7B
mlIYx3qbKSt0FZS6cnrXPjXzUrWHIruoMpFHDHH0NrN3fDASTfIJvFPhLjJOrf8HrSEz/oUb6hhR
WDjaNzc1uz12LIyHTFSfYAerMizLOWcvpIFx0dT1AwUV1iKe49oAkGbD47SjoCFkkWFk15DU2vK1
4uDasG7cRW+lbOXvD302COAXnLxmz3sYsYuA0M3IiZFXIrFwwGpEoBsI7PHnr2WYd7QJ4areUtmY
1oIj+CT0kV4g3QkuSFs6kDZJdJXLew5HEO9Uf5IuDtJ3JtBOCdzA20VWk++I3Sm6tN3zM3xJA8Hy
VvIrbwvGoOwVOIIOOTAJ02nikF8sVwQwh3oPw08yWXlUhEMj9KuW5iLLG3s+GLzPZmBd1p6x5EgP
1fEUO9a3xYXz3D+QuPODyje0SDqhpmF6fH75j8zRfxTZRf/BGLzQb+Uwha2D4qKjYPDmQlhNcxRE
4YJlWnDpJXlYCekYvYvIjx1G+yJHS894UknfW8o/cAcEW2l/4p9OIyTgbX/G/VwsOcrxgu8iXkeU
CjhxBhebTsJ3W7tifSI4ZBimvfhPIdWvcpQLWmXOY4fHAnUgAawpNmCfsOgLTyqtP69M/OVKbhT4
F1DL8CBsgvQr6Kehla8AT1XAxc9Qzjf8TDGsTfY6GwduvfXMW+u40TGj7mcWXwJimu6n7tb8UE4R
zGBnBj37Q4iUeC0I8PTxfINSSBqfAYFL5L5tknQn3kKH/Ooptusz2QtVaFzsFNK+mm1jTufd/6Qa
DzPzVMFzMZVm4arhodITu1E2PSwssU00Zj96HFg2FsnWX2lfONhRN5jCuTORFbLa+F/UFyTzA9gL
y4C653/BeEld0BWxFgtubyY+GdOEzgZkubAN4yrTMDbZU0ucfkgJ24XXkeFPhl+Sljns1HHLKsBm
TJVLeKO31NEA2EFIoRD1+KHuId96kB7G1s5m5/Zzph23DcHgiHTweOaWpJz7jxiksPs82SKIZ2kh
oYZzUeH5vXjSrSWYq+MJ8r4zco+YiYnrE65da2vvqa8dQFqiW48PDuLYIT303zOsL4l2Uqt9peLN
PUbeSUBk9A9pPQpr+FI2Ah1J6b5lAgYb5XYEK3RYSNhwER75MHRsxBrxUyyDe2guvahdAXYSXR0B
HhtR2Q+6i7kxklGzgn3U9O+hUlmn8p1wcO01PySfNWG+lPXoV1SYeAYmivXYLf7mRyxn4OKk3qW0
F3BAA5KKNOCyPSr1gaThzqGwiIAULVqRWyiRPXcpqyVHOYrfqtxcyDloD766o0E+wSCh73nHKsJ/
2fQQJp/F/1eaj7BNI7siR/Oz50QdzoAfE8+Lvmx2LHVrgEHeEc4slduSBEWaKxbcp5BY3QvbsYZK
54keAtQguiPGofxkJYh7xpzZkxetSR0/+6V2L/mB5SYIAyHRleVFKjdZ8hgGNN7hlcZeOXngdeMt
485o0NsjBZ+xAi/qxonGNZGapDJfBmHr8c1rl5gRNHBMjEtckI9Z+c9DzFBFJyG3c3xvvYtGFgj7
xEdAFEzyIHW93EOrcsev4ox0WSKyn4/FHame/XGL4pO0C38xOczjM0oIcGs8ax63T3OUUYKA98U7
fqK8pqRRGexLM0dWrwiYAF+IauHI46eJPrRxiOqQOUy7L1x/Ymf3cL9PJDdA4Ox91u3ZrYnyR3X8
WXHKVCT1hO11cjkMNrGKoBjV5LkL3+nkd+Y69NcAsOzx/B8fELT6A3Vh5kCb67/PgZCyakP8JKpl
5Ug3IxKP+DbZdWFosGFmM4RymLcRaS1QYQLkENIorjhmbB7bT3UnEKjbqA7PWWwax2pDuW6v8uzF
7wk0EFdKeyKnEh1657AWI9esSBk9N3c2mjz6Iuyxa6SFg25ZsSq0LriTNTC78FTlbPgCTYtMuISF
r7wTCr0Wr9IBK8ECT2wdLxHlux3bxQuJH9+7Z8krBSrnAwykjdX8TNshJW4PNn0XMJPa1uHOmT7l
O0bgBowD73bHEXSZw0CjkxHCK0GvnAqejqmH1NYXQujA5XPz7QXTwcRKpQ+iCVsI7CzZIehEwJ6C
+CyJw3Nq/rl/Hr959uIZ5EAZ4aYgRSBxmYwqGs63iDSxSDMK8+KvQhLsc9rCaGHi6oSRwHX74r3T
AmfeufryhjSH05N710+uWYh9lSHRTcbtaxZDy7I+8kUheYHbatzOKZg/qbtH5G5iDlZAX3EcITzt
nihfxvkGG23RvwziffbRhXxNJdojyUfJx+uY76JVAd7zDd4iNgcj2iDjKchs0tEX0A7hWFzBGTAI
532x8jCnFRfoMdS8MapwWyb6+4YYg0tsE9oiRcP5rUEiX+KcKOxZdNS7r441TWv+UULKeOTt2fLR
+KhLfGxRdlRIq9gxHnm+yABzNXifANtLDZ0ML5iOtN+d6Ru9WsPkzNacCnz+6s42anjkcyBL2/A0
RqjG+ZbzL8Y2KNrM/+M5jsQbvanJi1syY7ndzzU77W0toVfKGWzeYqyxSPDKKXpckg54eXBxwUBO
fAMH0Fw9gr+hPCdZdqhPCaJKBWvJm19v0l2PU8wwKQjOp2Nq/lQuH39nTF0vLH1sayh1V0gSQGZF
/hSiNejUX+QAO0FbVSDztOBCMi0I+gYd4CwlHiRrX/HnVfzwcbofZfbHgcYCi0QP6pdF0NIfZPr2
J81tERMRQbYQUqc13hpQsQXssMaEQZmM9jssw+1Igz0Jq6TvS1T2cTJidVDmrnAt7bGzkWzPmeb7
XXAjenu+bhnmrzyqknzIvKfOj2vwrpyyUegqnVvBGHDmjPkZm3Y6J06xOzGiz9TlHKlLxGBrGttK
3inorslNzmi78qITlwyhMHnwHngwUzO68JrnpGb99RM7l51ZFlWwNzTu/mM+2xPMN7ng0WhGv1M1
MlnCeHuSHxWQlE2gp/31Pd2cWFmzXYqCw+JzM1shtUGTN2AQWlA5gRPpxtdRwPM/eV/hX5EbI+YS
NhpSAMKlIHwoUxRMCk0zNyNhj55cgvU7fKziyDJShc+xcxA6clZscgSS5T2abSLcopRycuKXEURJ
947z7QS4I+PjcJe/U9bPWY9pHPutPCPfw2FDfKbiLkaeRyYvaC4Pu5/YsvZvgrdT/6p9i/m50k9F
tc8mKVC7nP/FSB5WQLjiVkHL+tPm2/RGf5cI9NT8SDglo6+MOAC4VLMiJBPQpP2uqxszFJBh9BBh
A8hUxlc2fVHLjjmJkkOb17mH9axINFIz15PWynxyeurlSuiahfLrs6t0gynZ4NwVzQSUL688HpU/
fge1ZKi7TnODtIqbTJTEIdySO1ujO2YRY0vCyaVJL52s4JjuhtAgNcPNZzHxDbtPoFnxTigvVHt5
8qHDBLWaZdt5RDIpkJVKVeCP0T9JzKXJUD5wavG31FmyUFQkaJpLJoGHk7vbRck1J/iUuiQlRzZC
uoSOMmqrolDBuf0qoJOE/m9IHx9SSol74Ns4bNsSJo1QEmbiYDRFUhN0S9D+CA4iXUGWl4QLwd7g
1x9Km8BaollMF3xIwJtJiFLhZkjEWqsy1vdwJPVhkaqLgZEJ9QBfCC8G9CwVTzz02hJtbt2vCxK5
P3aB4b6wIo6CztINmuD2QgDNvp+/XyDDHJBcoO2pk9YfGHIKSaied/GwM4UBxJwIlE4Q5re0oi3k
wFbcKWHp+zdHFWAsK/SPw5nTTRsZbRAl/vE+sI2s4l0ubrPc9Sk92+TsW7mbjb9TmHbwZI1s1i1J
C//fb5heglOm7qqSf92/tDmrCtkwe3F+Z83TsKV70/1ECQnxi1SYzS9+/x5h4F9kDITynmwQggfq
zmnfY3BhnKKZLCxvUx9y6KIZCIp/vbxP5xegbwMnL6fWgQSBkBxuLJyqi2Eikdddsy9yN42WHyZp
Z6J1HHZ4+KPKEcnJR1RARoi+Nb48yu4ji+9wY1hcOd5skyqWrNpEg6ZzopRQFaHRuanCD2cspoRK
uHIvSBv0w1gEOVenNkRlz0BAcV6842rwJicGdwjjNW8sG8N76tpeGCPOYEt8oa0iIIe4jznNHyLV
DmZTHbH0t+uUrGq0iQtSQMGToDyw0gB6PYLlKaB8YEH+rKkvs+zOFRTukvRRv7PhHRVuDtEAcowG
/Y6YgGhHcmPVdgWfpSFhxejPtYbDgSSkZvou7uLlcI91QgOfc538p02G+Eo/tdKmGc+E/W4keV2X
N7xNzLgAN5Fd3yZlOttihVf4iZ8l92Gbp1qi1KyYFfQTKR9SpBD0N316eS/cPxdhE40gUKqTD1ei
FFK8w7sAftgfX/zVEcZEJhSaqAZIUPb0ureN64x8LHa2jvu+fQv1HWBtRKQUvKPfDG01q+r8m841
+ts4VrFtvKdk/xXTPmfp/POLoR4iBl8gqHz5TfBn40LtKaONr9DhG4sdzkZagvSrw2dEIQ3PjbLI
DMw09qA7BfIrMCAVZt7N+eENtZnrjxkiqkWMgc2NcGptBv1/a0ZFVMMEgjaflXE0mieMqa7t8H2q
448cnfgqQrrspuw5wgXbs5JuER/raMTIe80o3cUVYw40Qn5zcWoaIYBmesOOUAF3IHJeqR5v1LLS
bD4iDtT0N7gxLF2wy9BNw0f8x5Yq5VaVrdX4Cq8qHAGlKzJWSeczQuIOrACLYbj6Y/7IBkfhjddW
jYyFd+/h3CMa/h8ha6yQdNBijoABAZTZwFUBMKeJw9cmzJ78WUT5XJ95as10M/T2KegOEVXUT5H0
357FJU+qTHmf3cydEmQinr51gMDo9kofFs4dZ9v7lhsjx9IKNC0vW+HAtzyq7zBpgQpDcZ0VGvzC
tOqPiHkc9Bh1syVXW6NZcE+F2MzWhkWwn7LBObtn1EjtvZDBlUd5Q3R/sck7fuJWMXc4bfq1civA
sWLqS24qzSPxP9bi4g6GwoICVlvelG6NA9zG7IWpmvMoWZm1PYKmf1YtJk3rc0kRCqaj3SKKJFUW
bBMhHZACcfaUOuzE6A2h123qklsQOR5zsnCI6XuJv3mAEL9NAmNI1Xc97Hi/amkNxcmPAtqlYKj2
6ntS39toI8DEJLtMOTAPlJ9JYkL4wmHojyqFcTANMByNBpj4zOd2cxW/u4PMX4IaadXupXJXUBmx
ZNqU1uovioM9zQ8IULDxjV+BAcjhXRrZrMYN2H84JwiEHLyld+jxApIcTM5g88D+3MwOQbtFyun9
ctDPihsgX5lw8rlZT/uWHfesgMGyFJzPi5ed/Y4SrUtyaGRGC8y8U+5wjclIhkkjmL1aeyQhMtrB
sxWIUKj0QG0aGTZLmBKuhcTk4zLTw7ywvCYkja5JJKX5giRjEiRkqi8dRHO6QADAaULAATNYbVgS
090ggimPL2I866loIzH+UXvRvWLtCJ/AbATaVvG3LYzsDGY445kL6OHpdngv2AWAoQsTdU1wbsjg
5k4PyOlkOuSIpNgG6nfSIVgMbQKnAhcvRKhuF8wOLjwlr+jfPP/m8eMeZ8vSRdRxliz3C//VLlvd
FEcE7+gYdsineKmlfsWMqj+yK2NqkNo1yxv9j9Q0Ivm6qL9C5YTAhx+r1ZC/H4vGMUQX21EB2c6s
DABOSJsVVltNuo7KlN2SsCewMhwz6Nnh6MNm+pbQLAguV6gbsYLupvcrskn5jqdTVqlDkhu5ZK2E
T3LNoNovy+qnMdzO4rVDPajzLTNMLTuyBo08Bo8UEOnUtAuP8mSeEx23tGgN/b3ON5N0KV62p/xM
Oomn/uRfpERl9a5JVsSwtg3Bxajfp4LD+Fv8F5dguAvvVeBpIiexJ0yHzBJkR+M5H5ykpG3ypdnZ
lsFJ2QtAkdqqR51X8tgtBQhBLDwFuaLLmj7LmJWJKr8po69hedOdz7gah2X221OvqMAmc3mYqKBw
08wSJF8WljUL7h6VtYHEit5fiqbQKBMyVH5lwl75g6Nh9ApQpF0qY2H8zXsEkIh6mN/wJk7wLpLg
bAlQ3yvTQo8ooBVJGyGz1hQn1dGyIMSRH/iwpOQx+EGbylgfaTZBRHAXpFqV9ADhhJ4ADp6XCigS
AyoPA6AgsTLaEovlyCnULUPNNF4oO/kFDQu1yCW4lJEhkFGClJ8bvcf/PvlTUmIy/traxqHkYRXg
iJmO/s2H5mkuoXgFu8Xgn/FhoaMJznyM4eLUThE/m5pAIRg4MtFxqQUXstbq0Io/ewpuKcKFSYlb
7mPFHARLU/ZcPGL8jWMegQw3dHsKGFkC6+Yfifea2dy3wk93qhKkOXgyJiyM70qS7Rg4tD/wLWAt
IoS51NFL1P2SmedTmxZbwkB4EvKJRXwzkp8IrxZxWz3vMXzWJGchfzTv0ds50/VI9rri1L7Lt6ol
WQJ0lyxOC3kPChNiCKhbCrAY8rrfBxKSTX4B0pA0UhpLuoVLUFjV2FyMMeHqH8rjViftiRJOFpxs
XEKU8uMVRNRIX1BHRQltSTaGzU+eRsUUMosMCahhG45aades5VxNH+7p0ZbKr7Tbf0pTfFDZBS9a
v9DEkkSPnr0VTETzEMJzZVl2kDC6RUt0AkPzwAmiqw9/RAR9IMzTCElMZwEj4an7nRP1q1V2PPvl
+QpmXOIdyjngwREYZ5zvVfGbeVMXv+XgUGA20K8jURcgynMJVKonT1jCqIAmM0q4u8fzlGYWvLMM
yE/5F4aECOx04gZamdMqwdvAu+b70xBIme9cQ8+Fh5v7CNY7L25/rEifC1HR080zFx8aOyiLpB/C
57FMlhIRW0AF8RyhbMvBTv1BJ189soTjX02g/5u/reu5H/JzH74y1kaVpOii5xVkKhxOU+05JeYH
WpoTf5uPLn+OsDBxONXR8VM4n/QUfZ5d5oyfj1USiaF4XyGtUsOm450HDvYsnu0GnyhTHmIsiamZ
LLkl4htDPRqEqaGr4AkV1Uuq0CyB9g0fDtFz+jaPNti6tPwbeVmh2UmIKia+JhE/kAZd46GoMKEN
bjR7GjDPov+nAF6pdHn9IySh/yPXGtSobA8x7EsM1x+gqPSVW0WeQNYjmQFgmOBEneaZyPLSiQ0H
9AMwYkEpg7unnbix7SoxCRhMXQ46FGXFdtik9udADs+HQILY9V/+Eb8OZtyJky84h+6ISGK7Jgxt
2aFzXvG2Mo0UK2FSl0EX5+vQX9OVVE+uY7giiIMEH5VN/A1D+GXoOMLuLclGzKUTkFPuP5wVR744
JAgS+RdXpTuQu+dojYX5Ekg9M7H/gYsTo8G/1MfLPEJ3B7SAY1wX3IzybLCJqW0gmthwKjlWOZhL
AZe0ocO4OjCFYUm/VeRsT2nqt8D5X7Y98pc1pIgzj2/z1B7nbvs3+0xVp9r4j3JwxHcqnLRJQME3
miECIoBEq5/qLlNNAAK1JYJ6/F9tTFsZwhsT5u7obbCfz6xiA/ROaUZJroTJ3TBHKo3HgFVvPaz9
ak0/roamluEfeGuWk/dcWjMy7exyN36z1IebJDnpMEvFKiLIuJ8a+uobDR3hqQ9clyqZbDugYjYB
4pD21uqz87eSR6YyJm6Ih/rjFiDmnGl/Gc83rcVrNrVsNcO2S2uymX4xt/I+/w+mFz94NKNdp57g
Uf/4emXj0F3iE7II40xUCwIyyVvL4u8Eg63iKW/hm45IAvvUDwboqaBcP8M5BCc2VTZAiHagxcbC
Pst7MMM2y2rG+0wZgU8cDj/cykWyP3erLXuIV67z6Z3g0fILJBqUsRKZPG/wF5aDy4hCtAetbZrZ
2/MP3WwFtam/zbCJjsXE9ovf88ChdVJzibLtNRsEcVK+EdhyUOvIrLojV56cXHlZM8SgDiCJrjui
7JanSvil4Y04H9oSJcov1Tt8GVb32uFaT/K1MuIkZzo/g2E213akRYNljVAN9C+dA5V99ZSX3Lqo
4SJkLJ7GMfZ/DsmgOH7HP0q6+sovT82L+G0sWW82JizU/TLU6fDGT2lzbnLzb1TLgNVUfysqs6vV
NIIUZln8FVftlFer5Iq2tjPW4LArwG19n87sz3ytHbFi6jkuFBRIvvyjYoJYZ8W6I1aGksUE3Jg7
+h7yPVRsXhFOJflH2nBETdGNKpcjnd8N4gJJP0uI6/VfKZ70QAuSCLw5BXLp4un9MmXLv4Lm4O4g
Cinazc4JEFSF6GfP8Yu4xwy+fMhUf9l0yErJKnBQvSBm7CixWMlXlpxtirvLsGBvwOLBfjvVTnfa
izykWQDMDeHzWYFykFvVzXCoT9mJKF4lwmqn3h3FX9GECXrvzazo4SkHMViLJAqyjlNrjodjkgy0
21z//ThC4pavihpcK0MXNj9/ghXpDXK9z8RvmISye0oeeC6EGBZUaxKNs9MLC0FGgegiAiVBNsmt
aHVhdw9XBrtlVD21r6h1i8Z9CvGqZtYqzoK6y6C2FiBc8vjVng26qVZ8l/KdD2pjRlddX7BsBOAZ
k+5McpAEpgMZZuanwOB+St1Gd7nL5cb1SRzhw5skOdvkxsR8bnmjClaQXWRhm8frygOigwlf1wMb
6YJHfZH8R9J5LDeuXVH0i1CFHKYkCDBnipQmqKYCcs74+rdglyd22+4nkcC9J+y9NuJxoGSQ6Bha
w+VbCeHSQzSqqm+apfrGApzREeZknmowsCcCgOJvZgbxZ3ZUX2N1MEJwa9vi2ErPHKnZ1CeLCDc7
euSVUvxm0+xkI6tUWtWYW5MAhMXjYb6lDklDT6ySbaAxGx8YuXHed2ge1Q2AdmrRk0mO3iYBR/ov
pOoJpA8r2CGmQI3GR+GU96E/8X/hEtU3ycErtmN6kfOXNW7rYJ8lqDLX1dc2mIXb6mYOrMrs8A8B
iXit7M4msGBHRjK+2YXW31iOD7giT/L7VqoPNbmDaJkxgisVJ9KGiJfgh8dbkGyGuIzqRe+Vqq8M
8zdlB2lyfOsZBTnUX25oFkHxMTyxAQr7Y8Rwj6ENh7hOp7pncsG7AUxlzspmV1SiPVgqG/4mtOEe
MFKgvdkOTZt45Sf2lheESMxZp3PGLguzd3TmDmfeZ92J7zGvoU0OhcRgO5/2bNKR0U0HusZC5SdC
YsP++JAH74bAknCwTeZKHFfj+DF6DhJvVfinp8vuyIHkEO76mIsM4Q89fWEsI+2TwWxg0AGuqmVb
riwqJSDW1G7oSLkbLeEjpDmSV/wSSX9NpycFNmu7SHuyyQnWWOm8HeLFpSa7U3keUI0ZSBTWiexG
uM2pCMTjmINz4XdlktDO02kU/iLd1xJ0rUA1Fnxx2PAFW+eK6Bnu/qL7BHRvnW/r5LItdfLa9vyQ
OGu0FUdU/CKKQYvPPWAWXCstWLNfpGjMo1Hp9P6O1HYwx+VGLJk1kTCKmA7nhoUcOE733D7VVn7K
+ZbResiODyy6Orc2Fo4sO/Q+G38NIYEyhn8xDSHS5RwxO7QlcAK5cAnMc4/gh4F8Tg2Qbus7dJqc
cJDeniyat21dnBTvVhivyKhXpINEM4/uKap/Wv8Q8rnOmENO/2KvsxtMlHF50Xi/WWxrpcKU9Nj2
u3K4hbTUMKpXMrGgccdcTdlOwWXyTy2vAP0+Ms/0O6JGklKkkXDVui0GKn4TiZwz8j2phLIvvk04
BQpPDbNcQJIxPi8kakG+9DllUPxLZxaCibHRsbN2/bYsZxgW9OQKayatosXWKT2lAKE1Y/60u+qf
ydQLvTCfE5OSQfjQi3WhELURronkDLn68BHBy4OJSW2j4xP8FebWBSMfhifG5OVTaw+MIqGjoGSR
OeaqbVVcLf3YNB86C7aw3cjcvsIySt/VI1feXFDXUHUnVLAqeIANFZWHCLG2vg3pYOV/bH2pZD+a
EmB2T+3ZJFzcqLFoY9sn8XhNt8daa5EkYv1ZKrh3pgVYmMWvPNhTSgF8ocWf8DVgIFxkx044t+lS
Akdlw+ZlOEiAeY9hHTlMgWNT3ifhL+sPhoTRWsxJjhPeuoH1NqJvUZeyOFe9ok8W0kcIA6Z7ZRyS
erOhhkQH8k865Ol9gPtKfhD7uURYIevEUYjyY9jozEKDne/vUIVSymMA07aieoq7M/x+0OvBcIlY
AlnTi31/swzy1fgWcxtbBa6K4gBXlm1UdI+QOxL+wA+zKu5xuUQyeYDvxeY7i45pTvgTCg/o1dz2
6x51wbCoieNDLoE68zLXnT/WeEbLQ8XflZvRsum/A7C+Od+NYzHP2dKYR8bGO7JV9lYkv5v3+A1g
+lOAXY2lIwN9xSBTNZZIGVIZMvQD96PGfVgxUH+FjMVYJLDL1h9Z5KpX4Au3PHU5cGF0hfkqXmNh
jR9z7LL/CUV0tNj7GgvCVKCipjy8qxYqNQNaZa33W4xPfbfuu0OonX1AB6l2VrJt1gE8+5bpUhok
Gg1ZpvDrU9YAaOiofw7y5Ia7aV8PNhNGDUq4UzQrvHLTC9gNynhGFqecoe+37gZLXAyfQnnz7sHM
iVuW1smU96awnejbkLBs6+RRfDDDwdZcgZMlzTV8xsG15tzAeLWeT2MXFKv3rDiy4fRO915l6cev
cbQ8or6WVWWfivKSpnYnnX24DzMon489rW+4wxjfbdMPpIvetO1o0JgkNXc/+GQBWCyp4DlVGbej
ZsBAthBOYDCt4VZEbEqX0HZk9ZAJa71kzXbMoo9ZDLD/ibxTAZw+dRNiObMjIRoD7+MKBSDcSQUg
BfasC/ivbo8kwECO/ehp3G4TDiEgYvFOGD44UWmg691A/4a9TUsuEyc5otVF95ZyO7yYh8n6Ufa1
2z8s0+l/45WAHBNkGovRF1slUV5DSgGwIi5foHpxFBCpSoSJL78MKp9dW0K/WNSXQALd284f2JWc
ZgXdEUDREfPRUqov4bpwgm+hcqUM2LPT+5emWMCGlJzmnd0K0swRADhc+uVKvaghXyXj2HPOwOaO
mQ24pz09mSnHy9O7Spdtc52ILCOSyYGOQZxBuURpit+hdQFboysQSWIGXLpguu4pl/6fDkbDVSPX
FL4DpoLNU1E3pfqMf312aV/aDrgvnpeVxOSS0dMtxb+Lw0p9yON9VFzcafbIXQZSG0Un2NFHRlKQ
5Zawr1Yz2cGw5d6W6/c4rSdy4Kbq1bzQSyjh14xlyFVHFbdYP7NvgGe+Ns+hqHqorFDgMvRja6ct
ECECvVQcZQ9875b/8nTWihu8+t+2W6MW4T93IjXvxtcZcLIt80O667VBkBzVPkcArWe6iUwWLu1B
JnqG/oskZfS35YfIk00xOZ5UFlzmfI7iWjQ3TUqzcFNEyN5vlVnmQK5x1KNXJwdi8RuymMcs7jkl
Y0OsMJ6tKluZWwXsHwkZS6BYFbuHYyeBNXE0Fg9sb6Pl6P1o0r9EwlG9QufeomNT3AYRUryrpHdw
CxtmUBgDOXxt81Y6eIW5HfvTN6/EgTwpPLnRCYj1tIYjAYgHp/FswAT1kvAKuwjpVAAEe+Vu8TOg
A9a3qsCg4N/kgQkxSAzosZpwrDhZghCkIJZpkXw33qLxHMTvWoAN7qi1r8jaVNOxsBCPLE3mPYk7
yLdoubOI0qGzAwKGzvmFg8vocauRgUCvE13K/geQlbi1WFXaWXNLf/XwW/3UNwCqcf4mSI7mvC2O
waeF7LFxyisS3RwBArCH1Sm40UEaRKraPmm/bgNQ3tZ22S2JTsM75JpVj0P2yodFx64GCKG6rzZe
/tvLFw+dLEk3tUMMHXQXELvN3vC2ySblu+i4OxlsomneTdgQFDvvr1240nPXw9z7swuPbOmX0qOR
aQ21PYfgzDh6BvtQ2+AtREbv7chaUT/S+t7eK9TMaIVs/R09SnJU+Olz4ZyDu5v+iR8Vj4YvcmXF
/gkOchDszWCbgxZRdqCfU98RVGa9nynfaQ1Bs4ZVOT4yaPSFj/ligxkFK8u6LdGmEcQ4B2AjLaoa
l503S9/4qKP6kjH7wLJq/8+jYq7esU53Aiz+WE/RNKKm1advM7mrPnSOGs+QkyTETjxl2+xcRCnM
mgr9nN5CC/0BXiW8qsqW7FCSPXHVzctNEojSZcSWg0KvYl+gnmob/wijB+PP+pN0xw/cilFyv+ko
v6aR1gmmkVMj/jWwr2cdYvPvRLtLkyv0a/HJEIVRIBauUj1N0FCRDZFqgKhZj7ez6H1ggkKsHnlx
2MlZkpHA7Us0aVBds0+PZx2AknGVQrvnbdaDX87SBssFLQLqF0LjSea6VuK5077bFe3xt/ZK7hBU
tmp76l3kmwQOgk/9UDhCVHLAaCFd5eVHG3PElP4DocBA28bOYb5NWhoszvaaHCsmyTKRJ/3WYHhU
5I9Qg768IzKZESLk3IGKmZop1n7FO7LCuR6tbuWOaoFp0hypXNpTcWHNa9J9YVUBjq6eAtpXVg5p
vo0XDeoYxKP9em6QfmLzyE/xz0S1wp/oS+bs4Oyi7ERuaLjU17RJB07SwlUyR73OsDcyWlgKLOtz
LFDmoVLpMAus/hGKnhKNviSscZkD8Vqq3U6+5wwdc5wa+95wJWLlj3GwYr87bIUPCRXIhvAw0pLg
1DFbwwXHSKk4SX9VsdMxV1MPE58posAaSP0iE52Jl2lMC07V6A1AMhIAA7DuPSMA9WzEsx2nk+yU
/gMPmuw5cX9mEeWTu6cyrARS2FpuIPGZrXlsCna6D4r8HKVCrMO4cYgn+2oLxO1YOSKZEY3nav8y
Om76FYrdlD7lIScnlgWdQqqlbfSneXUt/hCm0yFPbzjEH97O0BzTQiR9CgfCOxmRbxQJ8vt3TLDH
hGBqpYU3PjZWTahvWDXlKY765MvvUQngfj+qWJ+WUBMyJFn8jyA107alpBayc2IUArawItCH/aXT
XXiStEsu/nZHhrR54BoMe8Q5BUnWKJnmkFh2/8yPiTNG0IjmgGmCtaQnoaRVP/I74TCU0RZbl4VY
Xxh1oG/I1Duhv2GznofvoCI/Rlvz74G4wgDEehvHU+3gmWXjZdqmcIebFnl/LZnlmAys6BzT+pmf
NQufdr6I7z11L1Lk8ENAG0h5m7czz5SUTtdEP/pQ2ZcwMsO4zeA1x6tk6S7hotGWPVi7ZgEimL9I
vMbgHoEHAQlYfU3euhbfEtZUEbpnaPvvcj2ym2E2T/oFTDwWzJ5xpzf2hv107qfPortJwi9uSYSq
FYGQjL3jk1evtQezaEx3tNK4hRH2x+G9Tg5xc4QhJ7NoYqoaTOcAR4LbTDtIZQkR10RZHeqDJ/JR
vVPlmGtni1XxbGA6y8qx9tdi+yl3K8m4e7lTwDbWTKYCTE4fCpIYrmNWuwHaQJI4BJwINmQvJKos
M23wblfi1TwK2Kj7UaN30/xN3Q/gMrIP3jKVos+b0wEfatiToEPahf7vILwCYafCz4P1yQUIX4nQ
W74gJ0QTy9xQfVQBGgaGXkS5qvV32WKbJr2XOODwCKi+elstRnt2dPTkS9hyYQIyYBnqLT8JkSA6
RJfmPdDQS/mpQxMQ/Zs3YM26JIfnQ0bk+yol2KPoeIwFcnQp+GDPJ4v/Qp0YFXC2+io7oLUMNVcb
1vI6HK9MEAzOx7Y91x5uxAcTVrQWkDK25NcAKQzhy1MjMHE3sQvnTiN88/UKlOjBA/ao1V7YFnrh
hd3bpDxDe61LcAbXGn5XKf4WPiHqDOf02KFNoVL3GCWAsAXu7tagtr6UHsbF7+gfOH5XFcwdb5e/
I4l+TLOx+ypInQLlCN6FzSyNHU8lfU3EIuIgu9ksrNA30k82XBjx4jSwKs7td06ajGoP3h9DAFDZ
DEjl/FjTI1Cws/fEgMYcHD0RSFpc1Ih8BAEHOT8kHRJJAcGSPRyu3aOXDbgWVLoTHveRcJuliK8J
tHxwN7fU4CrjZ5bI3drEPzYPHuw2uIY+6iDCK3p/AzlvM6x1dCIwJm3r0DISQn3EffjurhP9ylL+
gTnVLWJcATvdODX5WTQ3uB48kn7Z9i3Fh7wldYX5JZBlTp54K3hbzXrQ6+Hkk3gtd/h76TspkYnP
W9E3ExMOUITV87NS3WId4IRkb6BvlXyjdGeWiCnPGc3KeJFCl2ktv3G/VAH0cYg0LoJBYD7zrJrK
6dAyxO+R5PwEaJdWuJcRfJsBRETGZQwN++hOSvaIsUrZBAeUVRZLz4r+qgSczAOERHdN8T4pK2xW
8Qm7JG48tBnWveDLxSGUDCv898ViDx2Eip0hp9t9oqZjo8ZhI651C3s7i+Pl0t+UL692Y3FXPFNc
GrzkGwqPAXHEuCl3CCwW/W7iE2ZdBagBThaSJ5lD01/mO0pYL1/JWyVg8XJFRoBTYmhPNXqyPVUI
gwN0vW9KMyRytf1n6gdTzpyWuxPAhrRhS8jfTg34r6WCm2gItPn8NSnodzUh8Oco+yg8YI30v2B+
kkW+EfF6+4cmAri3iIVTuY/51A5nH/kjAh+K0TNfjtDDdcLGvWbuRy9IGc1DZ/7F9HTsmnfAM1eB
iWyGZFqMciXVB+6QQ80daO1xYdcXj0HZT1GewnEplQB60Fcec9K9QmK2iCAAX8RQZkSi4Ywd5cgW
aF0oIZrZROyqrEfrfcOwaaWPEn8IAEogtBCUVhasnVfpr2WU7o4Y7juysEdkHUzEtfTHZ4wNT3Ec
nenSSj+IwQDWJTOx3EGxqTyk+IwopW+3XG+ok5pyidiEynKnPZSJMRqjiAnJ+UHBu2SSpYvGITpb
xGQj7EE3zmEH9fNs3rVLnC9DAldCAnj6czEfqtWq3ExbuqORYwEMW7YGFA/IFH21U+JKOGV4SR1A
96xlqBLPOs8uSJF50HhtRSRltm+w/4X5+SHNh8UVag1JwKVNcIIyx9pZz4i42bwhmDu/Z9FF07ZB
+kp/5zyXgtbJLT6sberQFhQVmyfiuphGbqjcifo2KY14SEKiiudVsYm94/QXYtW2y1mpyxyM0qPX
N3V+8XgA3mR2rzE3ol8T2bBOs1yFjzEF/5Mt5HXMIuo5fHXlb1QeEzSFAX3aWIICQik/QwBjFEaI
GeBXSbYOjPvSUvIV6NzG4h4gsBJhKmT4XdSVnt0riZX/e6TLzFFrDtmH1aPZt8N8OZAyJK3mmwU1
KuDbp3EkJAjSHp+7eS/GlXCg8UX0hHdNaykyvK1ac0kj7E0nPACFspIRvBtAAfmjQLqXwzEhCqff
N0/SRqbJhmV4YFY1i7MJZiYJhdGTsYqVa4EAXWJiuVLJ/hVZyjucHkYIEwDBPISKfjvhI+oFF/zI
qbU2dbPFC8z3VRFS6K94kmSOJZNVK3yZhY8yahTexlYfnlW2U3BSSL9B+c1z1sG5X1mX+Jx+5yXm
eBMBGQ8nVVMxYoS8WSEIjiOGh2Gb9F9c/W3DkuJawb2V/7zgkSW3PPxSjp7DQd68NSgtQnEzyNxa
lq9EQmK50MRlAzZ6kT6MYxrcNDZ4BLFpmwh1ERfmmXKC4xnqKION5nfSsJldhugmsOYY7eYdMSLz
omPdnHRc5eKb15H1ygDY90sad6TVJvGXh/IHPpmwwUJ0QzpehOvqEWuuJLjYuAro+ua/vrrqw3v4
RBKaz/0gc02kgAYq47RzFK7RBeLekRsOMMj0RStEbCd7NFVZjS+8jp8lDUrKfMqmu2gPzLVw1F6U
W4eyX9+1jLwyeKKr5jaNHy31KcaILJ5RtiUdubbJ5GXixJeQ+ENcdz/JU6KpJmZ+qfMAwt1Awb7V
y6siHUPtPuIpnxjlXenIOwlFNmX2lpZOzFZB9CD+lq/fX4nMFlvHJrWVX1PPtmG0rng7DZ48dBHQ
WuLFCmBBtNcdcbEEFHuizQrVr0BYW9YvjgRotrMvN98m2pwz2IV71bzhkCk3Xbss6/dUITAEZ8sc
w/afdWpba4PMpmLt7VQT1rdTGldFuaDGYz7UbWsfE9AyPPDFMUIVv+e9f18fsfAoiFnytQLKenDJ
K2Cjy8qppyljrEMbBs9vlgFAEsZB89cw8Pj2lynkIgx1jLhIk/FZO8akZDdXA04UAohu0TDTWMSM
4KEHlheZtW58zau9zLURrKQXyX7JvM+zhdHFjdFTtpUEY16MjrictbdMKWiTv5rRKp8l00lrmX+F
Kx44sLEhH5GNThrFABZiZY01sD90T927hmy2ESyZzIZw6bsnJtiI6JfkRyiLgIUCRjBxw+3AYhp+
35mdlHr2x8gWzxVuwIvGI4RzQPg1fdI676PsqCQrVP9KuJistrjb9JWkvqJwY7CrGkrkZiGxBCuo
DP5j8DBrNAyeVy0hkyFHtshQg+hgAVGk5yj0f+bULxTRd0aFlNKIJR9RPQ9VJXrlrVJJVQiglLVT
sn87mtpO3pog3oBLi3YI0jtHRyTUu3g7cDCzhwhtxS65RM2LzgqfsVhlbBXlIZCzhfzAZUqfPYX2
r2PYnqpEPPB2JjaZoScygXnsi5YcaQrDQGKV+Kml48rwHgq0eXS+hLqnD6DM8l9Rox0AeljNy9mS
6AhHo57bYdPBhtEip/5qgk+YvdmtdQG8S/fsPLJP5+JkejW5rZvcCqRMXGSVy2Q51BZadaisdU9E
UOHI1SO5dWuRSb9mD/JDqVmKA83pDyr4S3hQ+KaZKDPB4ThgtvPgXuKqkeCTniUmz94q5myBwBKt
clbjG4EpbsKGgcUjsczXqP0zyqco7SZSv3JerpojxeXFziRXGUiXgjz/GDiS/GUAqx0v/rIuDlri
Js25BPVh6Bdfpua0KGv4Cxh9ndRwB6DNlEDBz2Ao5KPL6XtCOes20J2vibVlUOoxGCH2QjvLKFJ/
RJ3igS/xc6QN0leV4fTDsUTbT2UPRJrCfGgeDcQz0p3t3v8Zozfq2ubmox6BUXqNjM8+PMoNgVeE
8gF8/i1QMPjr6tktZOujkv+lAnMk5JCY0sW9Ceb+C0YdtrdQsX0+c5ZCllMuZQI2BV6+PUmRTLh7
stnZqlTkybErqMpnM14T/OL8hBVJ64Qs3P0V8kNqj5rKOWk2Y8WVjKk0LP4SNDj6zxSDEtJtQ5zd
yjGwRPy6EVa+6h5IxzkQi1THW64A8fpg+ZqTGcdz0rUrX/oioUVhjd7a2n50WZ9pixenzGkkzhsF
Nit6BEfj4gNPEsjHbXEKYLZG9+yLXSVbytk7Wk6farFj5Ovnf3nE+pVRSf8vFrqt4khoa+Q/eXmA
+SR/dtz5NcmAQMiGYSd0i3P53bYusGgcoK0D33DD81HepLl6NRXIIawn4gs9EG8/K5mSPfQyYeTg
kB8IkTQz3j50sM5JwsfAkk5gK/1s2k3rUVrrFPAyBiOO1QWisOAbtihIt0mAX4qYNvLtP4HnoKey
SiTcxMIiKr9Chf40Q8YCc43ZoPnb0juRU2yys2el8WtYW/o9WV6T6lSodsBotUQic0bFjnjkbwDy
Ao7tVqMTmjqHc4o7TFip3vpsCowwhO9I/VKZV/gIwtDeotucEM4OhYpqxVt/U4rOd6N5yLO9juRi
SRrbPY3sIbyfa46sKH4Fza/IOWmGb23OW6Doeom1+eO3B4NgaHZOKaOGdnAz1dXv1kr9aXDTDfuW
8yPwSUlgfnie91FoUAntKcdtrpN1f6yn7dDs2mE51iIqBUaXcQVjJLNbgeeIZJehcwK6qwkJWgk6
FV7mRDlk3ETpr6w1W5oOIRyj/qud8Tg7n8chs3aawgw78G1FvwuMZ3XWTRzDdbgfriV0wOCrq891
d1G7ey0jNGQEjGQmJVuB+iWi3ACYQEvak3V7tdiAsYiT9wSnsXbhQPaj3aSe5lO1jY4ZATrGvwQU
uUa7LZ8zlrK9fESymtLHVM1fQUPusf9EK8sI8qAh0ugv5qdJI0rOZEpJn+Rb9iWmx/x4ozOnEBNE
4/5WF9aQV2k6iglSJnLsLwvl9bivrLvBQs0UUAjgG7mmKqPdjcxAfCJ5lA0QdtmeAOh+IN/yM0Ru
IWfPOLt5tD3tDM4MI248V8O5lQnLFld/eyxwgLDCGuzMGA7atAuNp08fxXBH/hIHJDQvH2ul7rL1
sCzfGWY+A3tF75IWgHb3Rgec4KgVm7J++OFf1u1IIPQupbgexy/N21pQgwI3VC+DCL1in7CNJOiF
dn0WkW8bAm2aQ6kQJilndkZyUA7S6sl5xhaPw1TEhuoE7cZS9xlsmaSEjM53hCgio1N+JOpDDGl0
F3r8LerPsfhXxj9Rf9b1o28ch3RfJpuBfR7iOAjPpuSSczDE+1beotCrryQE1Ouxt/kZO1jKzL6s
R10uIdkZkyOQGfqXygf9Q3l7nHs+NzZdS78LUwQtQIhli7OYqJN9+wjTo06Rwa8wcBG0ezPZdFge
IjrbVx6eewbkPKhgO1u+bsTY+3jvNy+zXDfgrNVVQIrnd3hoCEiA1cq6UTwrBAEF2Fw2ZfCv6B/p
Xf2mlS3ZeZMehJSJ6hfhS4Vk6jTegJYmLCLJd/fc4mteRP+0Z4N/0Mc0//EhRwXzpzPLFQ7MnRqK
OcMdZ2AZw8Y9eAQ0ug27Q3w56PS0jSGRHbTv0WZMBJFchnw1fBlkFza38daXp45ASu7w9tWg8qsV
bow/tP7qvZfOUh9Cig0wuthFuk38l9/iFCl+I+VepLcqcwOZYBbWROAdvU+NSJps3Q9O9tHmny0U
rUdTOBTGcOp86mnZljEBdSKq1LUUH4K3eMuYQN/Em4ACmXEggoRmKxuI8xfWvyBZd6nbv5DD6bUr
oMXce+Y2PWNNMVImnC5ifEM8SNlOrNf6KaxXrAOMy0j0F/tReoJPejbAcKQ4yDtYCgIeTd3xzA3C
c/BrPe/SsDP+ppKb23cj3RmYgd7THzBf4AqjjCPqwYTWGGl1RsYGKDG/QQaKr4bwhWEXIGxACMeg
jHMOUS5e9cDW2r3UJQvpgTiIXV3LWA6VSiYQ64x3Fu2l+PJOEYjWhBPqLx7I/uxgNwqzfDYziCPB
iLimTcvPOdEYGK1afO1JevvswcGYay3F0IGbIPvXt9pC0Xe9suwbpMqxM56t8JQDHcZTDlTUqI/T
Nc9PQnEscLIIjqIhZ4W8+VcbV/TE276Yc7AmYUb9dGQkZ2uc/yYQKQ+p20MOHQyVITntROM+sHIH
nbhvoPDUHhnouAhV/C+uPNzQiEFX6dpiCXgB3wAbCCU4xLiRcGkeNfboCDWYN/ylxg/UNHxQATG1
+YdmLCk2LWSG5yB1K8ltMDM94+bEnAgt9aX/nujHEQcxhqG9bsYVxbqIL/qEoofQZwtEPUV+Bol7
Wfn3FclLPIo8QOMnc62c8d2le0TxEcKIhBafxCGB/SP/hSs3u5p4iAjJ6qPD1F25fvPMEbFVp9E8
1AEyqFsFKq9K3BLtTElRXVR/8ayRSx9y+gXiGskBpPR4E7KouXoV2UKeqjo6k5AAmjcTfOlST8fe
J4n+hsIatxflU91uBuzcZErM6raQ6KvaiY11lf4yAcCuBu73K4xp+xflJ7JunvrilzYujV8h0BIm
VzdoX+jwiWws0U5xZlAW6HsDHNVfQdoyd7LmyiimuQdAGD4t7ck6zsrcWrEFfddMLtg81p3A0ARl
R2eg6K/Q2kj1TIBEYcvBw1FVrdX9zOf4MLENMDnble+q3zJ0Rt+IMcJsaNpQLbiMmxhvjrcZhzQe
kpArEjHvkRWLeCLNwLNIF3P02FGtAxpowNO4tDCRmjELCEoRDUQJnhr12oIustamuuLfIMvyDmwD
y4pjlNXvarjK1iL/VrN/VX0c20UwbWLmgx4fMVFLSbsfSJqVD0N4iX/afSydEe35IGtLAjIeJfb3
7+YgkFXHquWTsS+YvOHTGs5ZY1d0AFm+77oDf9iijRAPcwaS7GpQcqOrCu+PIV53opvmZaLpNaoL
yNF0V05k7s5JMtGr4XcIVl228EtQaP0/7TQwu8Vc/KiptyPK07PCJcHUQ2GCZq6GOwqXOEbHv0VY
31ZPoFGM7+BoT4ITYf42EfNu+ydvto9zVtxJki0PqL9WggyWC8iNhEBkprk3DcL/Vdw7widrteoL
GyXKx1A4pwwFyV4lZCe8ovKPNwldXwsWZWnspbM5m80BCREmiNeLxLKA4D4DpQbZnfjqWXoq8aZH
y05pLd1GactAGqWdItjhVUwJTcCyS1jSjMPLMPsZew5ZROEtRXxjA+dRj4C6p1vzHVpHGKQ97aFM
h3+WvwoAQfVlGG9RS7/LZ3vN4aI1W6td6tmKigNIoZhfTew3C3iysXXmc+R36KcVkz3mDf7GY+FJ
yhOQBmo1VBt+v4+I070Qhtz/U+lQoa7Fbpux299QF6iMdYWDKMlL84PiiRlsQlx0uWrNFYj/PPkZ
eq4COy1hmuemRgoqWomjgMESBnrC7v+mmE557eR9T9+vV45HmET0IMKCOif8YxCFeAdA3LE6JSf/
y4K2osBGY/eMNmHR/yvuGYT3CnoSf2UvrLzt0L2iZD9+JJwM1q2DcfzNmilUe1tgrzTLIaZ5n2RA
GcAbLeGqX8gHrNfzbpRVDzErvlvV9yCGf702rFNu7iz0KiUTZ9RU2FtYuJjSRZQ/B94RDa4xe1e8
I4ads5+JZhYWC3yWnUtMkPLVZyhTHAfG06AwYBdEd8oMDkzQ6xqfNkfOdIULnroA4BFM1RNng0MM
uah8xYwOSUAjWBFur45qC74jGmyeKQz8SbLKbzOku0GH5zTFgWUXTXH9N/7JI+uy8SaO/DMXBmJb
lFRUTqVOs9ItedE2yo+M7wXeUtWtx9wuusPIcNww9iM9svlVv62fehvL99o7Y21MyW/APjV7qu7S
e2BwrYInApZUQhlrba/nwz8xOioVh0C2/JBTxFks+zGL9o8wB2EcXJXvqWbkVYN9ZUlquob0V0+b
on8q5SZLKBTkH0FZDUzAQhGW79wOInnXBjduHVXizGaLoYRz3HJaDsinTnJ0qbClJEFLe0h5RL/l
MkdqGeKlwYZgRdlDpB5soElgrsA+OmX/4BLqcBJZY+fyvxg2v/Jcb/n9W33L64YqPmI7lta7KZvY
rd2BDssiuBtQzm5z4WaQl3JH+tkMqGnn9AY5Psxad+sXjQgzuQamwqomOJZBSrG9AWUokg/fvlVs
rfgZ23lSdoViw+w2MfbYM2EW8c/tnzqGVb6yFcx89ujQgP7HGRy7HzAKKCwyJH8dmEQy/XpCnJmj
gCA5Njl30o5dOgGCIWM50u1AedrEOrbIAyasYXMOH/AqdIgdtoiZwvzdPJgUQuEEzDBan4COeI02
KW/UkaxKTCWVCwxWTA41ylkMBPGm2GsMqfF23Wn2EMITe7icHvKaayqjVnSpbfi33ZcgsHRYJF84
H/BdI5bissMVSL/EguQ4fIbY91bQu6/TlwmdmX4PtrGwQ7rLwBppOKIUykXoq+0m9l3e5Zju9uSf
O4Y73Om2ekqTJf4a67cB/WEbn6DU+u6DdbVhHqxzoTNaeI3zilfYJRqJg0TgUW8dxCNHHzuog8G8
EY/f8JtGp1I/ZBemM3FynZ9IisbIrp+YDta4Bq3zh7cSsas8cZVYO2KKJahSAnIpqmon2CAEFnac
5WCjMlxGq3DY8bgYzF1XEPRYwntuSv3AYdadEfLhRWkMBOS2SrePf2YIkOPBcXeqo/VHpmvLDWWH
1bq3TvBpQnUZrc1dEszPBpP4CTKXTRzRInuBTKytc9LN7PAidiKGNBHP+UvAAWLYY7o1QA9Xdq98
wYKb8gc2No65cTzM4CvplrKgaiOJSxRjg0l5zQvvXUH0QyFHP6xiJIt+kRdh9vI4Wq+t/M8D89UT
2A0tNq2IvVIeLQSYd01ZZUQ7+EhlwLSv/xQJ7pnQmu06he0bvtYo/vjQVIiK0XfQnXqGFpUuLWQU
/FH0I8kd8vFlGOAFQRTGvj5CJyHm4BN88hP5Wb68HNNyZwfavcVqbjkQrI3fdFMRleyE0BcifG6Q
hTgFyGzG86lgX2ETWRIz3WqcVyfkDwPWTUjW6QnCnLLTYKLEoKZTmnBdusa1W1FQ9DhT0+8Rc0hT
w/QJXoQ61O1uVkeHB5DHun7qRcTniYsCx+RoUsDJIDsIlnXwzyAbo2XpsmMJF57V5pWCF/HOGoQg
Fq2NjsxbdczQllDPnGAFcNiHiJSXcr+pf1VeZHt8KSXqm7VGdUY5N3cRBtXW4z+OzmupcWgLol+k
KsnKr1Z0DtgG86ICDEqWrJy+fpam6uapy4CRztmhe3X2omnaZ4mTeqr4zRptUsh0cqT5dbLjX8Zi
T/uO2Jh1q1psyks+fgotzrVg+/KUI8EhVguWAvh/PqzaVXwR2EM9Cr4dljTA867jqi1Pzbgi6sMD
vDePH6GBWPgWVNw+/3Pq4DTszbV5jpcYhliI8nYRNVpdFXYE1wgy8eTG81B208Ce2OSvjcx4HEh8
t0k1//kNEFaVPRqlrPHUP16KpmMQ0Lyr0aNi4WWg/oJix13GxIPfCJ30wBR41hzhliCwnZWXdMfi
Q8yGCoV5Nr8g4IBNp0SuQI6dukMNI/qs62u/BzABgeskvrBh0LiUcyjV+aUvbmlATFrGfZxQsEPh
VacGXjVDlJYd7n2KN1j1g0/g36OIJpLy/6pmjYtzTpE/w8KJeaCVo9JvNTCAZgTl1n1tFkw+fdA0
PKAS3fReRyTEsJlAGStWdkUC+WYf9LqfC7KNLovoYhQ5cO8YWnZsjR9zMgOnzfhaCwNLY3nVwN1v
eq5qNLUZxM1UJbCw/YOgxEK2RCUsOgoYlnHYKtO3Kay0IrIYjmICZN/0/+4mYImF36pJNlIDep13
sMP9CZZGmhsEouwRLBn/q2kTVrfVIbdQPYKbEJBEpP6u4k31Hnux0x03yizETGVfH5DTwrr8AavY
JsyBJWzWLDiVT2p8fTjhPeLIZnU3EXiW3AATxbzkhD8MHqKqLcMAuFhSwjX5hCeONIfRV0eDcimr
N9VEE8ddk333yxOohQrFz8sNoS+AUhKSHxZoeX4GRbWQrhGaYXmvjGz0GjoecA3kwYnLYebatBjI
9hztjXrktm0lHewHmY88JWTzNkdj+gZVwd2EJ7d/p65v7xKFc3fj7gnbPY9hg/J7RP4kY84xvZGF
Jq21qo1WJ/yNGvOY4K8ct9g82YfObcqL7Fw4EByYC19CsbCPonWFwjV7nrBj5a8JBPpOg5TZuZmh
WwG/NW5qQT02PLqLehMekpBhKX2D5LYcEgpmY+pWxHgFMbSBlQwnVHJtu+f6h6MLRclMNjjVRvL3
hFlh2c8SAZVRnbARoz1yGy38hPEy8ytqLkwUL/8vY2bAsGSF3sv+xLVUObrNo4XIK9R3iVJy9y5r
KgbVa3BcAYwFCD4fx2hPX8ay+mQ2idiJ/2F45KivEfnjQHdP5opwcZ5bkDLIlnCJnO6onp830d0P
+2K3oFRihv2J9yrZCmhBbWWLexBo43HgMfPwoVHhQDfEc5rsmLX0wnuRWzgSh51s6UAEAE/T5/Vk
XcGhar/5DkRmV0DEnPixiM4RC1l982ooZREph9yVdnPm++ZX+1qZ9oLRpgNDfU6+dSiZ4jlM68rP
yYpHniN45oa9ZFaOLOC5VwS2+VcFhGQ0D5DEwAP4btomkzHKsYeZzWblWWyQXqcdkvwa0DjdEAI8
TOSFgwJ4RTqoN9z5YBNKQCSQ4DkxamuRyzlwVOS55Rtni0hG2UhWODsIaY4AAQEsPCq2HWMGRsEy
zmA0wDhQnYmeUZJ+zK6IWLMX2r5TzAwbPiIQI1DQMwUEGSwsqS56wOPQ2ZFhDPjmVWOlaMxqFFl9
j/j8Ff0UcyuWjHU6J32eyGqbaRRwziV2Wh1T1wafF88W8NJzQosLX5o+sLaiFC31MQBuySZYen7X
ZNUdJfVIcAytuFnwlZGgWymnEIvlE+iOCQDAhc+AGtsMMSxkEnHC/oycgiVa5oyH3Wd2FNZkdhiH
NKRIATgLNA+pafhHDF1rk4JUtYcy2NAdPXfETpCzzAci5FfE7pGnZX78DUZUuOfx7YmUwprwPmGN
K7d1sZam9bjSOF2Ii+egBfhWuGbqGPUm4rdruEJ8rETqmpgpK7p7FDUZ4SjZireaRb2mn2omedS+
GKzo14mjZ+WrE1lq9W8hPfiVYrzH6H+RBlYO9O5MWH1mucmGilRP1uElw8tMKgFKH+Q+I/ErJGnw
9pDfpJyj7p1ZH1rugD07ufMzTWPTvucYvjxtuVd1gq/8J7zIbbue3Z2ay26KRrVffInwiXw+Tzhs
5QZ7Zphea2QMVksCDy1b+dlB5stOc2GNfJHbEvXTlW+bD+hbwzPJkqzATuDAH0ZZP6+/eAJQ4fRL
elw+++IXuta52lNv0kqqK+3MhwBDlGkM2sgQuQJMLX4q+oloh3sFbRtPWX5daOsq3ehf8UXdm1bp
Xn3tm+w1JmlpbCUPto6PiceQFc8RNjVn4Fzng72ZTUK4462o32mpNaLp/33lJ+TeMY2236h8408S
g04FA1AoFc/4bZ7Ec2c6TOTGZi9hHET/smESPu1Q94mFQ+ehRldddBEjtqJb6dvFmcMUjSL+V6jM
3AvTFVvPwAamI4mNKWn4PIyumsC1YGlmnBd7wwq+5IOSOQEJV4PE+fyXvbELjBH3RgdAv9SF6JQC
CmCGeKODU5uJbJxZ8l/xpJeZmE3Mzp+w2bZP0DrkyNo1ALgTUeo0h2G+L5MVNXzJSgueFEOLSTkx
v0+/uzu/fcObgiu2g3ptiJb2/ChYInvdCSj2tg8YAswUaGPTzLRPnu/esqF+YJFs14jUM/R7Pr8r
HmAe3QRlIkFHaLbld+aEhD3Qj4JopgK9i3hQm+vrEAFgMDeMkLh0DsUt7JYkZ72NrlHZ+PV7P/sG
xo5qk2Eh8wCaiwAd9F54jPlm0VxN4oF8CMCpDRZPQPyKp5RSX3cCR7hwdBDuNV+1KkG3IhQT9JD5
fl7K+SDiKuOYgdtiS7oKm/30JiJRRCVs407G25e+J7sqgle7uNKQTSQVMOdreFc+EIIWyJVJGvbV
k1m5swg1fyNMZbYOJl72jm6dh7kC2erwifNT8FJHCJdnqAbTdBRPc6y7stZ6F0h42IN58OR7hF1/
mX0J0icjdBSuaDQAB3A3z6mfGLs/uZy/ND7RpQ6W3i6O87AxQR8v0Kq+XOg1z2CdaFuz8jPuicqv
eV34NbCSTPa0Ti0yVLrFHG4JYnmGrqsYDVh+6j41EZuRicLBf+UbYzcSIOsEInBoJXPJQ0ckrKwQ
V0uH6mlBPuHF7ZIfiK7hgI7rJP9yJTYnMg5fjQ9IQ54pamcoUnjE1unkZj9q4ZLIMMwwEMhhQJAR
ECOuKVCCuHLnt4QSkgbPtAku1IlxgaisouuCU4cbmmKc2aWwN73YpJ1atR1TJQdOae9j4X8iGsE0
9+KPAdf1/9M5+JvJ6ZNT1ikufEwxcQuUfkwTryihLH7Ru+cpKb64wilubOlPoRMCF0KXcmwBN4NT
RUpWE3TqSDucCMkvzFpIhTlxHKwWm0v/3MZHNIusvxXmGFcTp4jLXpIRsb6nqtSOg88SFvIXfj4A
tKHqlOjroS2MpKw5ZNSZR2lHsn281D9HRgu8WJDs2NiUFvMYZli1zdB0Lb+zZaeettgMKvNCENvq
KodJw6bXI/QuQQmgutlrw8iUpW3A8C/aaV8Y0l6iIxpAn7BXuykIVu2ABaoBr0YU6lxXYytKLu0L
j9cXUhdxzWAn2Me2lb0BA8koKUWHXhfVDcMu2BP1io6W7muZS6tCRPQ4VzpTthaefj9uFATnq0DD
PYtJkHBb7iriv1g5QNaCkxUKNrK6W/Onk70OjaMDd0AMDKustt2NhwpBtOqA4iLMBryXxDDzFK1B
1qyiVbDDPMojRw2wOIPDzfcwnWC+Xdt3Cuj0kAFnH7tlh61cfPDrx2Yjk3/0XBNB95QOvK+gwih8
aSAv7SOFoXHWPea0E492Zi1KW3Le8R0fFaRMKkMsDgst97EGUywka/AA5U2JsC/6jCIaF1A4pGFm
ujk++TbiBKNCgYMzpXtM8ov6rZXt4oyMLGWeQvZnOH3TK0nHRemOQNzQySrgTDYojdgjM8MN5bUq
AYepucsltunuS9lRbkkIlhpb5oQ1kSLaBIigr6ncpNyF79qeM5Wi6IVQDMYqInMKStq20Njrgvv8
QGpEGaNAj5eW0aO5dMIKzzwTM1IEcZMSbI/IrVkpvEV82X1+yNGqaoOfHFBl5Y2l+5gw3XJx0gxO
Fl+i1ChXav/eMUwhA0N3Q/GE4481wGKtfCqfeKj1FauOuP8xTEcoPobeY8QHarlwuu4SclHfRcRv
2Qpdv2l6z8vr9ctVYutvz+1kHKQHjRPT6HzN8ZTqnzlCAJYlhCUoGE06acnXzpMf4QKMF7sHZhxI
A4xE8XyKi0tjnnu/+VVTHBNLjZUogRanUGXOBu6eyZejoApgcqkK+AhxIjoMxTHXAMhrdWpWR2Sa
RJLfCg4kMNfyHnYbapHxUq74ZndUHOz2fd2Ljy+2l8itIAoQY8pnQn4oLlhEDRt0D+kwA4jKxBU3
/UlXHNNc6dimqODTr6w/NMUSDfc+Fn2FBpSbqA2ciKL0Lajc/qZ+TJgpP+T2wpqJbxtmMEMHwby9
9J0c+uCC4UcVWIgp20c3THzKeLLtlIpHytVOiLSlZf+LvVNwXihn+UcNfYJPjb6XyI6g/wkxMGXQ
J+apq62sZYPcrlP6Vd+G6iSVO46OYtoLwuyAb/UNeUMCWe6sBssIKilr6Y1OYKsrHDCy87lEDkZu
OXYSEIhIqV9bc8Cxf5L3rLebgLGCjRvYkbdG4NQ3dij0CDYj9ExHv2oFZCZgVvZwQ0a4reDWe5gJ
FQqHTctEaSeLP8KwzbHbKctvTO35sTH8sHb7L0yyfX9YvM4h4wxb/QEGX/81BvHX3H12EVzylo6I
ibu3WM/Bdjb4Qx3X9YsjjxxO9hkTXLgjMh9Vvxh3uvyfot7FEwaTfdXuiTcKf9koVr7Re3m1qWq4
0xQhfhfcp3xFsyMwqM+IyzO26DRqGAqgGPWPRgEXAXEC3w+rSzDMi0vCz07teosWrE+Z7+DOo3l3
WFxeK81qKDV25XcmegGD8uSILqIoj+aN/pemh+aeuIL/bMS1OYd0ozxOrWJXMGZ98V72M6m/36D0
JUwJYKzVnoEEEDOFkGfTzGwA9Dcwa+GqYQiaeB/tnsAW+DD/I5lmljtIoOqSlWRMrKL6NKWfw1ay
LzpLNLTSDMboJGX7YGKn4JEHlS/6vBwRl7itXYOdwt9KCYVrX30EtVtsZxAusjUEpDGaKtYBtE2z
ng+DOGV2oO+aX6539UFIeB5vgit+9JD//0ZFrai4rNA5IiwWKwt09qlPNukXolC53kjDj44O8Iyy
rIcHGZI766IVxRYmLGvDKRCmuwGI15mNFG77vWTXpdX/YWaGPNFUTkDSJWU1a/jRlau1hNOgeBgo
O5FRmlZ4o0jEx7RS84+o3bAzjD5Sjj3oSQeBZ77xA67GQDws4reJU1VZl1iMkOhbMkKhNTvD4kkN
tItjv7SUa9H6CHwl1WkHP2bWyIyi25TFmSn1rvnJ7zAK0mglqH4dhUCoED8N0WcjrBFOzwdxd8B1
zeutOXOrgmTCQlzbE33I5HmnWQjKCnMVtTQ8j7amMF3xYIB+eoFVzJypXlH9OwnNE9bLaSNnfIaL
+edMz2QaSpj+fL4/XXWA5g+YpC/xGXFUS826k/kLQKVnh/J1o2OuCYm7E9hEbAMKpb8Ay9uPJp6m
yqEwfLki1+u52XEqzClr2cITdRuwKAdgMDm4VZ4fHAnTJ/fy8wOABaBffpOZpeOlkv8WjEDRTdmc
TsxgDvzqZFY+9Xms3GLOukVYjtWYcLPpUN6YVoHYYJWtx9s6WcsP5axvI9Kwu+X0A0Fj0ldMRdHl
FT/sueg7+GVknkT++SeGzG7Gp+eYext59pX1GZqHaZvTrgUaNrazxGdvno3prp3y/MCtCZSMt1Pw
0Tr3XmccnuP+yQHxqPcmhCHvxWPLlgNnkqVjLYmsXtn1AArMaJ+NfsRYtYZhu8iQ/LPURUL9RzM9
GAgnBU9lZvr60RAc63c6qRCZ4NzH2/wrTIQ4ORBWxO0fONBgCEwQr8wHmb48A1+MLzlgikOPyxe+
xiFucftvtOZGrtv0oHU3dS/4Yr5RXGktKPVf8qcczLs7k3GwoN1UAHnmLyMeln803vq9JhmW1u95
ZcTN2KQrfSLOX39cZxxQybVisX4Fw2baELPUFe1War6L427BhimPtzn2OuUAvbvheTSJPBcxdfFH
GfdpNg9DcSjj7asUjkdaYH12qmNovcj8pzqH/xYiNcDlOzTo/0knz5AoR0zdmDBnfGIlrxgw+rBm
5HIvSMfDsBtHdsKXfQXZqgY4WBpojIJfo/0zQagPt1Y5NN3dvIeFr1IDxrhspYh4FufV+qzxYrY+
aA/q8yRtQX8t2EwQmUmkjfhBLUDZyPxN/188jhhnpMlW7g2m6AhdU+QUt05aE5kBmUiUt4CPy8U3
E8nwACSfrRyTx4q9kJnuaa3M7tIP54GpsXABJggBrTmxOhe4vNWjQmFMYfOcQ3NA0AJEjyW6RBNU
MHnb/oBwcTYZYiZvgGg/1wD7lHQLIGlIPc1YFudEIJQTIJ6Fr2/6ImuoWOWfb3iGscMA0nVejxcD
/cGu9gGoo3m5+XJBcyb9TqXg36cfSMuyN6zyARzQyVNip74cF/XKCDyCRxV66WV1wzTGkPjptXj3
7vJfW1xe4rGVOFMwPAozUf0rR7eCBBvYVEcNUSDanRswFRHdO0+CKGwIUyOuiOYXl8vrbwfNQF4L
B2TOOf3e85qrXFJaAjMVW5t3oxjuyz9q0PrGmKGD0pXl9HZOC4h6Qa42LbwnGd/hGSArKKs5YOBR
+jKfnMU2xCwRI2AkV1vCdmzBBuV1V8S32dD/tEbwwxTnVW7py7Dbmk+XALzITjGh5c2aAh45LbUW
z0QfuTSQrHkqz2CQD2dQ0FyKVWDC4AipoNFhiOVaUux5jMN0mq3kHogWekblWeAM5JK0++Vb2u7Z
Di1gOXUR3p0PPdnO39hkmXjrwAlCab5Ty8nZFgARHOOX09250o1dRU0Fi+Rs9Fu+kbT7S15XatN5
CVPCifRAptHe89EJF+KQaYWJRNEfWKJY0ZA1NUEXDn7B5gVInA3oGw5j1y4+DqD8WUmkwzx9XAYL
f2IeIm1wuCfXGP3QY5FC3tuE89g4XD8QDlXY/Qiuei0YNPxGu9BlIBKAa7LY8jBZHQmingeH1Pko
2O+vbxUvRvRDMQwkkKCSHuNDSr35q2wCAKaMG7y5YUCzs3t9d/jlZuk8OOm6OYreNOyJlmWWJUKz
gTpjMTc0j9i9aVLO44b/lls+AP4Y/+ue8ocIvggziPJR6HysVy5X0tAw91XpEQww3bB5XzR7AMtb
ymfhjt+XTOOO3fQ+j/9Kt36kRzmzyboKrlVDE3kdxB0FCvqE/vF1RYbfzYBNXndzz0oVfdfCRqlI
n09cC0Ik/NT4oeGWT8I+wI3V+0hT0C6V78UVTkSPTBr4HkK8xsV7Re+XuBU0Iyih1BxvwGbbI10i
yHXGdawz2J2Zywj/pzMc9ecxJ/0ZAyJWFHzjwc1wR4nI1DkPFrpgdmKTaEBQi1aKyTNI2q1r+vRO
DNrd/Id110gdwz4N6RWwLoZTNIS+STAPlgbVag65DdmX75ZuwG59OsrxLHPfkR8ER8dweWWjT9Zp
XHuhvoY1ndvyT8wl6Wbfwb6Yx7Y18/dL9ZGgK34I+qr4gAvORCQjJ5Z8Xx6gHmQGicjM2J3/f03S
A+b3SKcI1Q0xrDJrFvX4XJeVk8JsAykJPuh5yig1oHdQajFh6x1+TOBK7MaL0wLZDNf/Yjbwqn26
lPG4Gngb4eCYVroTrMVKPNzTI/xDzEQzmHXZPPfiBYez8Pv6WQhw4xlgbHPsjx4uCOxhnC0NM5cV
ONE1L2NNvc6mW12BNw7egQpr1DyDI+GNfB0QelOZLqWARcPOgMD5lrLEAu6+Dw4/5CQSWmuT/k3N
wdrThuqPDJiPVXYIu9jK9Sc/jw6gRLR7fk7Wiwj5vurHdCuoGwzsLBc8Id0pFF0koWDE4V1Z+hNn
JsfZLv9kWtldIUqyrS+efnOuDbg+JBJf5xYgBGJGAfSBFyG9UVLAvxgwCLCx5/Ob9RisiaI1igNw
O0DJeW1fjql858OHmrFK8Ckq0EHPKYWlr3yailO+Ntp1njKyIHie+MVO7JdpSYVDjdHNTZO3EXJH
6+DXGDYqVnOCrXzzA4SnZBzU1ZPWdgc+ITpG/0cLID4FQL2xD3beaPAriQbifBdSBMK7IdoLszjV
FnflOis8M2QZb4MYE+3AxrFDR9JyO8EBgpc3O5ncHjNRQip2QcrnJunpATaq+SWVH6NFNALa+ls3
HRGVIZyIqJfnnEe9/ADPrF0xiubKXrhUaI5kKkoogEl87ec5v8/rEAnn+vUeETTbId+yJoORRzJn
29CakWGDeE3YNrHHNh14Fa0mP9d4LLYI+ATzYDBjY+j1ZayLzCrbc8IkeCuZJAtdhhSJzbYVWakw
Tq/mdAHkd0nMawpZOpk9C82i9ZEjZpxRhjNeL+Ual45k/EzbViMiYwVD3kAOwPhuJ2T351akThmt
3iIlCenrs/FquHOZw98XxQxxnaBhZuTxq1uoO57afsUKYfEBnLEwHOBFDFk5h+WHHuJnop1jTyv6
IJl7vzRPnFVj6XXyO2sK3iLiUJfcsUg5MBVeNWWVKl7WPQhEAudBL4+LS542EUjtZYlEza3ljcyw
+0CH8QCzp9brkblZelVrBy1jYxeXRHTDz4am56owGLwuYM3K3zJBB89d8pYBNGMsom7irwK9lCvw
uwjXQnTBV58oXxIY+HKzAMCLIN3GuZX//FfoMOfuNjqvxUn11RpDsl+Pr6V2Q8hnxG9hsU1PMJrG
3GNqJt66CJJst6meB6O/qyFwBa8TriBOaPwXKxADsLqTNcFA7xWcVgklDuIJyyDRJCNkpniIJssC
9jvinvtAtxrwHXvs/SI0m1bws5OovSlk4AUr5KTIPClzF8OHuc/f2OjBenKm1cgiZEz9hbg6wEJW
nu8Bs4PWeTGxhqx8C6FNvFbgwiEofsMOYHGW+RJQK2wJ0H+68+LE70g8j38TycbI796nia67QhZR
rwaDzobC4GIK1ph6mR/C4pxJerX1ukqRG6x49BbkvvH4A/BgUPTUmS0TlzK6L33FvjldMQXlwMP2
zhBkQl9pzRTI6NDeY+q0tYbmBcB0xDiTmIgUaMNS4M9FmvyrTD+cu8WdrnYfAUXYi/GHwqL55afr
8bd6I5ie8Uvq90y2ZVumQtBSu3qrwXF8KO05X9GiIt1pfESSOH8GwQUlQsXGUY+bbCkzUtmOMtR1
7mBqK9RXzjCvmySX9Yzdq6sAJeHOgDYZMZZaWPEcvGYvvJoVKe/zEpPBseBpRUGL3aoh4jHwiCVZ
c6ww52w9aLELbvuUa5NYa0lcgjPxdd1nhNDzYRJPwHaDt373LZu+yhpV3TOp6mTfSGzPdNRyfWk4
axfLijaFVcgNSQw2O0YPDCnYhhfv4LYBC/AYhAAx8c8mx8BjmLFAPSC703clbDDuwfbDvK10fles
8Z8ao4dBcwhW+RxJuc6F9Q5q3HA0OTtwNBuelBGQuWJ3xLTQDdZpfBreBhNU/ynSvKHdKLC+jtEB
2+opf56e+GyPqIBGO4ndXvNT+m9Tt4YFsrDAhzAk7J8NiQ9MSqiDHG3Vd46AhM4Mt1nvdDVa/c3A
EDdpVzyXtl4eXiqfVwT8hSE6/9TA3TfTrSqdkEd+14CJFhlcI8ucjUeBXyLg30zZ7lJHawl6EiM/
K7gz3Hh9QiREYhBsO+xNxxaN+UBSPFMDwqAZvDDYsCDuUe0tHLBxzGSW5S4im1elxMI2vrqY7OyE
8yK6ccmIPRpXHu3OXU1+/SugtCkpDBhwd/sEiBwXJw05XM0LlScTKkceELN8TlgLhPcgdXRoPdmu
/+WE0+DgfJuLb/E6rZhSRfVOMyj/lgvUV1dYgYyijuaSHqixBqzj3wvVqlIrYfKNrM1HWAXfeQ5J
x+OBtR1+3jie9AnnIdtL+GOp9zq1pTuwVmOcrLJICHPb+JoYy/tofqpNtiNkxk2MdTiulascrF79
gXB1ns2UEGMUIuxqw5HxlQHv52PBSSJwDhAVh2+IcW5GEK6u49zudIhDuyTJ96LEqcXgbjvUzI6V
R71YR8I6RspQmYewuCU8FPXrGKYz419zYBtJIJUOqXSmUzLVbQtCdsGNAbIIfGpKcJlTjlehKpZC
5uJkVxZe8GQiI9CDUz/Fw1zfiiM9nGLp4rEX3qIAAc2KVQ7C9JZ4aFv8ZTQpb3UKu0T7fVYHieVe
TYtgVyPqJd5RDQKJ+FkXvybk7mDdU29JB8APcX8l0zDRb9ppASwLv5Wf4tMBf8E54LTFOSVo7Hk3
jYvcbwvULSz+uLTacjON/MlwfaYjAjWUHDZfXDC/xMQHbwmDd0BHgrWBq2qfAusg6kldqzo7JNRM
0F+xDQpvInlYfwPIb3pvabm6dBt+6nw8t3f8Wos1diVAuvlZuE1wzyv4j2icrB4eB21Ui8rE4j2d
SbbIBqePQvZZPfyRo1qkDBDJ7p7PjifPvYCpCU4UDPQTXoU4elMYHPa/NaP3J8O2IFqDty2eWz52
Sd0q6iWJHSm/Lwhx4Gt9DfilFJKfLHY6E3UWEcvbjISjyOurR4SjfhxLyhAeKkb+Mo5ZHlAWvQAc
402WAD3hqRStqt6Z3ce0pf7R1ijTO/VslN8is6pxCcIV3+wgvYPoZJ31ArURz6oyjBKYg88sIxbt
tjxrrM1zDuveHxFTF8L9mfOYdxtzz8EUenh6O/E6sJuA0ap6HK8Lflq8AychtSSgbp6ACqE4DHCS
eMCXDD2jh7B83gsBTSiDYQcrOVMtCf/ZffV0tbt2Nyd7eGPu4KIOJcgDh5CMLtnqyJ1qXK1nZ8FS
AjaqAV2d2VPBYpTmg6zCcovHP8XvhVDeZlDF9FITltK2AqtI7Qs3y9j2sY9FBB9+uJMmzu1tgaq7
PbWJXUHuIDUSYxsSRWsoLdnrj9QDFarcd/5aGIWiw+4txgPlYpqttT0LdS+b9lzDlTOdpMGBi9Ri
RxohdAbAp+0MEREf+9v42aUg+gnt05w+PJAtxOzoP+5N+X2Ns+GkR9HhSWfTpOC+qfkGyXbyBVsi
EPeJvJZok/i+DPLXWM2Pq4FvM3L5XupDSgAJazZ1F3WuyIldVG8L2R7WmuGN4xvBNYZxEKaTGF+j
vVKt6vjLrH+KHLPqvp7TmyrPH8meXIZ39jTW9Jt/EmS1UHwKzbrmp2OX45DIE9FDU44yZpjX/RiX
Mbpky4ibLcVwCZxymWmfoIbJcKq8+K3PoWJ72aEbTywTSLap36QB/yWWeH/Nl9II+9om6qnu2FXx
c0SOCoclhc69qxnRL1xaZQYbPf0K7SuDJwkP7abqnLz3mVwk60glDwYgnYpNNJvDqYYrZT0WJ3Mt
D0hBP/nPWBOe2DtNmXaF22OkRPwYQFv8deVPvWBhswrjfTbcm2/C0LbyZzm+dSTf1D/Tjb6WARPy
hpXO/PfPRFeQ2xTps3SCJdJp4BEIoLQeWFwG3wXHV75WW4LIO7siePHGWAS7C/EgAwMaEVcDmnH1
ynyZ9mreexf5ljnkxIYg22QyE5kfo7qPAfct7ob1SwBvz9QyzwPIzX5jFEzTmbZ8SGBpXzMPvVe2
kPYxXhBVibIQpeksL+tREdOaEJX1hedSbkHujRvrSX7EazN+xIw4DJAv2qJGUrGXgQ7jwRWAAEmj
H2AglDDclubaMFtfy68VF5opXqvXmr2Nq5+V+GaAl2PItcPtWc7Tn85pUy+cadSYF7gH5G+j2Iyo
xlacXLVEpXHSq92zW1eMlFGIabDnLR7+cbJqAyXBE40Wsum/10snM0xc6t/t7wteBpi0Ah/Ucch3
GUZzzoPFgQF9+KsIWI04EVHftxAEy8EfHlPslPUjN7CysKCyMcgPD3N6iPFbveMCNgFi6lbMWfKa
T1PqE69eyV9TCuzuuUJxlda7lCE/LkQRwLD+YeAmAoNVJe+dhjp5CRqAAz1B/0NVVJEFdyAZE7kD
JmRptkAfVPqGqdGXMsQhlR8zUliGVU6OvjGHzoam30ewToKXa6xMq2J/qZ0m472XoMC4uW5vIaVL
zXai6GZ3V78+u3inhKEnpl99x2wBOyqK9WNGrVYK0MuWKtYYQpcmsgDqS3cetYPZH+R2G3aeI6Ug
GnJn8eJ/axmk8i2NTskwgkKoTramilcwZTmbLOXMH8BSshQNZwDLeCxtLhOFh6IkH5wcOcLzaLPq
XSefTHhV/BkNgzB+jpz80a2l22Q81tgdyy0mm5aELZ5yczFuRo0KrCVe57vSsAyTI5003/xxIq0L
B48wqP3JZb5i55IGFuiDalXTzv34XiwwFzrJV6p943YmTmEQT+XcOMhWDt+Iqz2DyO1h1MCuFXen
koq1G50o+6vwQ6i1zIVxjhBaFVR7dUC3HHsgMnkL29/cZG67q4pby7RQzY5K/JnjUUWDlbPBDQdv
Gvk3TdpV/ztImVg4OvuNbN1GG+0lUYI6Yl/0mNjsG0wBIxOvF/hGydX3bE1KgEjIHRQMIfjo+3Gg
SH8rGPm1FywLpT2cxIaOdilGVN3lA8lqDA0yBkDKAF87ZPU6XI1PK2YQsV+IblzuFtx5Inb4dSpt
DRQcskeZ0fCmUnN+mlfh5QTmA0OtgeKWYDyq4wJNyZ4GMeEDr5Y/tQuEp2TnOGyfiP7m1C/6OOCR
aX9SS1fvYCcRac2dgbMaZwWWIuCFEJnt+iffKPlWJ4wU2l2QEeW10sC1wti0nqL3E2xRDcArMWwu
sbRfmVAAfzH783cXQDjjTSn4g3YS2t9n+aaLPH3VW1quUEt2r6OK74+8yRpFMCVJiSSFJAXRbbDQ
VRvwv2VBDI6ndZwbx+BO+DD00+BGg0OTBT6wMN6E3Rzni87dU36oRtqv5JaPh4KPn6gxLXfBo/ah
D6xIeO4iBCnBpcYCTNIHPvUv1tGS+9pTcLD2FMNdxVkFM4Y2aUUXo57L4s9NIkcTPTLce1vqPkrY
CPOAHT2ZM87YK4niqhPWpnEth88Ey6d8ycQV3k/gqjqZDWirJMNjs2vCIxCu8H5yO/AkFyMszuac
B6eJO3dQHqa8DWHM3Nr4D9qKpO36XXNB/5VRhMfP9yb6SuV1K+xV9bf+UhKE4QsvPevqo+SlKTsL
oK3VF/vXonKHUraE8hJwoI1snZ6QQAMKnTGmEyw4RTrUVC0+RsIQec0olT9HS60uBsdFxS1Wr8Xg
qBOTGZDu8RmgcsVNrTGEwidrm9DGDtlwjff5dAy1ZSq8tTmL+t+UqdETrqb6dGtxZXK/0MuopDGM
dCbiXGfxPcvBV/p8hz7bZIk1jO+sNQYwEj6E7JJAEQOnoEYSsCNPbFQF6rxKXY4V3cehwlT+N4tF
I/Ncti5g2Uw/5V7++3SIl9jiGAx/Xt+AIrkJso360BEHr6vwl135EXFzf8pxcUjxMeYYGhglX1HP
pS57B8yD/UjmoJ39PF9AY6+oAc0EvuPzwuBz5gKeBtb0DHBbXleVqyLpDjoIp8qrs0sOKTT+evo6
hqf4toDTT0DNUp6/XRiy6tOSfxB11mTkQu7vbVWhdHGMhplWc4Z2EnjEEAUhuxAk7eFBHzfoyDCt
vBanNDwpE5eYsRTEmwx3KXzZA1O/apVXH9V0lH/i6SC0HvG4SffRaU7xj6Pz2m0cy6LoFxFgDq8S
SYnKkmVZ9gvhUGLOmV/fiw1MY6YLU1W2Rd57wt5rL0ANr8ksGNpIzv2TKHo81r35PnTfy8PJqNR/
IPVzAhIBPMVlLZfWzzZ6F0a3iHE418C1PtiMo/2FmjUeyj9NI6LSPAKE1/MPEl0TaQs8zGSJZMvr
4BTcrH1BKgYtRPBtflXb2h4RlYrX7GbuWm8+gE/YGm6ya1fFAcHg0d+aB47Is2mPH0C/9hXWdEbf
ypZ5py2KJ4UPEAe3p+vbudw35ArT0gbAfm6ZvlWQu2ZT72LCYpevXSUQOyEIapWSAInVanhwAum0
wcty+cBQop7+IuyMb4PKjJPNoEPpajNZtCky1/JbQlbsrWlsc4mzebSsIuFnJPcpIuCw3/C0Yg31
gQQFpJ0+p8DuPrMnnezk1g/TQudDkN4Kl6XumiunDI5WulyC8KEXzBz3PQuZ4TrhATxo2pHaQZtX
lw5au91KLjGdOQYVdjLLopbOy+bZp4UzFjEWSvBPljqDUz2M1kF0JBloFlf6p/APIEogIJu3u2Nr
rmLZaZgxIBecXNXcoMAEBzFnnn8xR3uMwVkctNqTmPY/ScmIkXhqaxb/2u8y1Jle1SMeGC9eUhTH
rO1W1jY9Ko56hhcLVhZB1J2bKVgjgl+VrFRWNtFkw+rFghW5tnyTJCrMawuDH4UPpLd1dm1bONn4
Cu3WM6+qBjbBd0j4/jF0HtwXG5hbwSAwrJF+rCcGUj/mJ29lQKsVu+NH5P/l5S4JPGZ51ZcPlOBC
w1TyR6GqhGal7UOOCVy6ifIJcUBn5gxKfkUcxP/z8IetfhUsHU/GPdsTgQdJD1QC/4G79gUJ6WS9
AcJC2m7Z+mb4qU1ICg5eovyNyRA+yzy4tMK5Nn81N0De1DqVvlfcEPCeS8qKqL11iBnbH9BMXcBc
1PZ7L/ia9+MPAiZ+xJgXrH9a/6faDOygrK65rc5luQ3qG3avpmC6sbb0HQo2+tTo3XcvsodiFVFy
1TzhY814lhletlvGxu/KkcePzjOeGOFSMIP6jhzVuYjVLYt/OvGNcrREmYrYfdFm77nPOCv3dLFN
1gETvEjMqg711io3U3cEY5CbbvwzXr3VuIdZN+APVMgCAnF4knD09c0e+C++z5hsPQj9ACh8W/qh
CmcSzpiD4du8n9s9fCqCABoWpFTi0KR2yM03EqJuJzvNd4u+9MliicrQ2JNrQzLG2dgPoPuQDGHr
5y6m7H8o2TvCpmL+BHQGhOs41kccxUDfkCHW0q8Y0QjSyQOlEWFiSCcyBO8CiriSK9WpBTzBbu/F
2bsvUHqaGMOy88DPJ/g/I3nUXsR7SNq7BhykRzLGzJ1SARXqDqhAYDnVLv1VpW2CRMtYhFpWxNen
ohnx0bDvsOJpfBv8xOWQR8BjHqLYVnJOrspH948lD+/h8iPZIYbJiQTE5JxwvvnP9o1HeMZn0GVb
nh9u9oBKEE8bTyjMIJQm/NhL9aCijoYpMNyYQvKHjzXNNjtRmr3uwAbhxhfPn4kYJRTfsptMt8vX
KCKjjl0SSbqacRYe7vnQVmhJIY8abtwcs/qfj2ENvLx4nivigp2QqZs2UJjYtXHOsv1UvQbGFcL0
wXUxkpA9E+XDWDFhVV2S5LNKblwAPVJHPiKcJqiWWFB71kJl0fc1MTkID655p62MX01lzARAVRic
sboX3wrxsho/EwDYz6j/jjk1mzlfEXXBsUsrZKFw9L+tNyAZE+KozuSqlaxtQBOiQFgqXlQXiaKt
y+k0OBSdGfMgl6wK0cCufqub+tSCcjeZHeu4AKpt2dp+M9J70adJThENK0NY5sruYrj0sWdFn0ly
b82F/U0/VyAkwZep9FQh/WYG4ho5w4BJk5aGeeNBQl9nkyTwJP85eCPOLMTGxqyZRCPoaKt4wmrO
sKp8hgixYuuFYVa4axcDrUywQzugBp85fEDOA4Iz+EXe/57292hovLZMK1nrg6/pz1F4KZh0Ks94
OJjmV99+aXhEoUFE/wYFkeG1gCmJFTA+9pBU+32nn2fTwf/WtlghX/gYY3GPOYr5C65YjLPADCpl
W4IOJOQ7fzeVcxw9MLmCH6wlIp02DInru89xid4A1w2Rlcq3pW5400P238pb+ZYA+0S2f6rrc69/
p93bTF5EjAaVXpmRtdVux3sAOZL406uirkNya/CZmCD6oi/ZOIg9pC6vxpYKpI6zgvk5X6YcMBG5
xISuw0nls9Jyu654zANXL08mXHoufBHk0WcIvh0wRraewiPbWHYi8hIeZDOKe7SoR4WDxdR9ALXB
oBzD7C4qbwarVfPCGH28J4Axc5SwZQ1EkpLStECyroaWSEk0k+j3fFDEouPLz7FESHUAUt8qCKX4
ddDLJd1lu0oVT5OZqeC494BK1gxj+pMO3zRfK18QjKpDFBGNve+arcLz3UWObJ1xgj7hO83Snf5j
RJshMXrqfxPs692fT8WR/GPUmMHuINJPUj1AtlrzYaUgb+j0SG0ccevirgwtV1dw1vVeUh5G9CVl
uZyt1Wa0rk1QbX2NqMSvKXpr6fuH5B8CUoPV4Omep3d58RLBhIdfyRJMVa8yA/pUw99tUeQL5zj+
Hkr2OhzCZbtNJ1DWjew11Bdl+Wkk5ZqjAlAZg5cBj1eHJsoyfvNUBFrMrFnQX72h87EuiLivudsp
pNEIIRWJMRwEuFjoQwP4b9RSy6KnH0jkMXn0H8t9PXKEwRf1V6QuINisrA8t+lHlbUro4qK5E1wb
u5a0YZiGISi/I5utL/AlODtoM9nAOsqvFW7K4JQxHshY3/GorwTwjkd0lgibDJrt2CMNiKrSURqH
FVbTMXxbq9h0A3zaTspYkkrP1Q4wgXFgkAQnbgK4uwPE/eyfUjgB+PEGsAZrTIDLQES1c8ZqWGeT
PzgiKYtg7jpnYr2WrZN2We8y6usOj1J7QeiJWZQgCUqT9yC4msseh+kB3RZBMJwqBSCm6qgzCO8Z
5momnCO0i42TJSCTENwj8AONOO4jhp3Ti0rm2DkmMhG/uCR4aoZq8dORapMtxKPeJd+HDfNjQgTf
OrgkkIo3xUkdFxUEBeN+eAHcFIu/kbfA/OGn1TIeFGicTK7EHvWjzvDZCCinllgGlREqoItpJHyb
UXhNRg/VZ0F3gjYUAlTuksISEQ+R0ZCrUrqucq4B8FX0jAPFKFDxr1TZVPU9zt9UlOMYFTSHseVs
7GvjVLx1CDdxaRAMquZbvnZRIiWJcpsFAHgUhqP/i2FZgw8rxk1jvGBlZB5+ebuo8o5LjovCOwLY
eeGqEHJw6sT1gEw3fcMfFeT7GK83Hozh0g94odaSeOrvsf/biFsa1liB1Mkto5qndnLLcR9H3WpK
d+Qs6emy9giYnwrk+1gTNix9cJrsT/NdFNjiviJ/YRp+NYlqAbcuCbralzDc/ROCocH4irK7xUkq
U8iDD/t/TDWP65FAAoKPtAvp6Xil/WzbxhiGN1F6lCfbQOnmBK/UC5ALl/W2PrgjifFrA5c8+OIx
s1C5fFjDw4fd8CEHZ4oPzmdGNyyNaCWyzpbRo9BFDCOpFt99fpWS20QexDkRz1Ox74lpwTGCjR2G
39mgakMlnbkDY6cjEWTjJuVvItHAcMqK3Lg1CGNg0egwCC/V2DZt+C0Qc8fGFvufrGMfdGqVQ1/d
ae17Luzko+oOEVQ7+doxjVNhlKJm7UuuRP84Uw9IMxR0DFHS04+AszZvYfeWIlXYtmA7eGQbz3jG
fF50ohNDAAZ4vJ9D8UdrLMrJVYf31CGghLxXVOCpVRLEgmUOJGm7FJGLUKJk48MbWW5wB9wQHqoy
BqMYjCzDXzVLHyHTfd3SdhUiXR4VywuSs9jgMolAv+G8m9kzyRIaF6cPlraejmlwVFQJ5fip7tvk
bzymDlI25KaS9WzZHciEcjoVWV46Sd4DvxdhQSwc/HYTGdR8vKNhdYpYXFgoMTCbMaPfyP8zZQUi
ahcrE7WHjSRTsl7TeFPDc8rdkn/HyJL2EYgMuSOI5RrH8iLAFS6IvohbJ8oVb54JxudD4lvrKWrU
9AgJguh1Mb5jtLf4JQHqbH/EO17/axhnHWum2VZyCSq4twAM/II3qd61UNtM2ZbEr4xFpPmeA/1w
6mlr4PGpvACphv8NNbRCkXRMefcbNgwL/KgwboxjheIUSxviIImvh9wRsfEokegJr1leyhLC3mDB
sFwIurcOOZhpMxIm7AP4+/CeIuuj8OHy3ICPomMU7BakjvUguq0mvgPzSVW9UcQo0464sXBF8irZ
MsFjNLaaBVtjR19h2ALqFmoGjtUvw20paBHbca5Pe9bKiegQ/ojOuLNOlnUUqJX4MHN61Iv5XVXf
CEzYpgtEVjKEmR0MW4wlu2NuD18cEjlzOJUDtnG/eAY07smbkR1JeCrdWTtX/2ZifNhtVCRPEXJw
lse7Pl+Dhvzu2S1Yl49qyGYHgVV1MmvXoNnREBIvha7JwMoPZaLNwAupC16Gx1F8oRmA1ghsYnZ4
EifAT6jGb5Ll8dY2yU7n66J90jV0zRGwGJ9feaC18cVNzPdTHCtsFrHdhi5rzsF/iAxW82qbYdeX
vmbxVF8UV5e+So5BFYvrxGvrUmIJ8ac0XoZgsSy9s2ROUeyUwL8QY/Bth3+G6VGOCekXMq8i2fmK
y/CSqY/cwY7KHUZ4SoPJj2GTE+0EFhrSO6vFW4iIbtUbx9xV9Af7ZBJ0ufMVBOzZP36bwhQJe3/4
2QqfukRUE8Co72HwZizOIKHzz6x+MisWEJUbw2NGHyIpUGOiV40+xeCTWoQoIhv2qif32k2g9MrT
Pa3NdW6+x/RoAPMS8BDzotA1fjAsPXVMaK5BHhIgLmdSP0b8/NEloJTHOCqtQ23fM1+AmiXOjqkx
7+sme8zg+T4Z9MbBJSZBO9X+2MAb8yuNPwvhoRhMfJRjIdOGySjJP1uDmza0l4/exIiP21aaL75M
NinjtOSP5TP7piR4qha36lHFjs4Th8SlQU/+TpBO9jGZLB110Uu1bcB8aCQBURD2xHcpPyut3ZcK
GuyD2Tz07ocnSk3QyCGfg7rORFHGg32LxD1LpCa8WKTCBbWnqayF4aASuL14m5q7guif6RPiHuQW
if6bsNElyA3/HDuILvgdpkvTskjVxHX3KSANJpsBSaDe2xUGCzw2NRSeLyW5d2T5INnEMUz1Uqlo
Uc9MsDH36FhkufDjWwwngv4HGWQAz1hs3Nj31HSnsWIulpU2cYmEEn3TqIvikTzk2dphLAWGli5R
qtz7kJWe8Kur6G/Utj1ZYd0a+hjwEYIml7xsojUR4RNLeJRLLJTkbpH/Cj8zZxOL5gBXAaKpkf81
IzekcKL0yvnqQuF7qJp954gvC6DlqPCm8qAIeu/Ag6bm5IALKdEWtc1H3V9505nN4orUQbiWiBQq
AGGoQTqHRIVqZSd7pXL4rPdZTwkif4zjLcBa2KHEXBPFVkN0YK2U3RRwh6X4I2Knqc1rWNq9lt1K
sJFi28DcxwI2lJtzmB87ELWp/5lD+WT1UL5Z6tanW/uwiFJYi+2TPCUJZ8cVhjU5paSG27+qTcYJ
3Hg08B4FbPvDQ4HxRcRJsmaW1PBuMQbinbNISANizgdgYBHxD3n3MaqpQ+evMoSQ6f47EXffVgCK
olHo+7ybFS/70DOkJozA7rDxK9T2AWkqMyV9DQ9B1oGd9lcDm4c2uct/5vhIoZlSdPBfJiO4Nvkq
M/K6aY+C/poRieF/IEZyWvBu1qKcoNMN/ycpc+pWW24wpoaL4fgqWPjhjlUUuEJJSJKveogocwKO
jXXwUVYGhxKATkTTXXEys9VVr7hTeHlLqLpMCQTc4daf+KUrG8CXJnpJunFB+jNQnWPiZJFABU2x
QdbmPOXr1PA/Jhh6FspEA3EbDnTDTD9jldn6K9ScVtO5USblQAlfE+koAj0S5IfMv46orgbmjnmM
mzbujsMceKJwaRiCJOX+//NvUyrsOXkTh54fpvEsytNCbV2Cw5j8m+KxgRURkTxCWDZeGgojjVnW
riNe2fTIKNaZmOgb7jakCV9RB9qveYQXvI8yTscJLV3rSEgZU/88pR8kmGOG42meWCFhnCSNWvMQ
T9XRd5W+Cexz+buzE0umgDEHiwG77tY/Wb7nrAeoDIG6+aWmi4q/qHahjYZ/yyOSto5ibH3lk4FU
47NmJItn5Kv0JISd6BtQMRGQh7Hi7pf7Tvgo7/X8wb1mvbXPBscL5u7/9wZJsT8uA20e8D/ckQ1b
INEWrYfH3DOAKc08Nrr19VV+kcCe1lfuedYi6fhReuJOw3JX2lguHuEyfc8uRNfMpge+JFKu8R9n
yYGcbRXyVrpXturOz08mEku4uDstuAjEfICNN239ce/PCc10A/DCn8+K/wNdCoawsS/1f2R/M5My
va7Y159puVui15lpilu2KBOTLhDxzAMi9DuYhPb8g679tMTrXsWjSboLI85xP9bbYPYUQhYIB3v6
G7rzFB0nUX+RmwY4YTO2khSuLgr7A90fORDI8QP1Lsi2gHdxJXWnOPdYOeHPp1NcMxIvrsGm3CJB
jEAXuSUXtQnTUP+gdyrPLPbkmq8SjN3FCKFleyPXy4cBNYg1ZLIotqb0r6leJYSxAvfHG3ZOvWZe
5/S1h4ZLTbdp8cknhnxS8jd95aAhpgeFDWQvbe5V2fobF1cmT4KYkYpE2efhHkJcBJ8z9tj60bCX
Afe7jQOLRQWj1Whx3a6wJ7PBZ4y+dLeKaI84NDirk7Pq0LeqLxLb56cG33BbyXeJs048c/gGFAyH
5ErIU3seeCUAsiesftzsZhRnSMPDe7UxSoe1cxmeDJQav3m3wXSu5WfskvmIPY0Y+3P4XnyIlr2E
l+usqkGLhkf0arAJkm0pv+oDVQl9Nz9NHdlRaUe7kOEnKo41A5RTBfgWeG6wuMILcFY2wVeNnbCF
AkRde+pV/Sp/xXrfY2vCJjVCitlMt4Renduc1ZfmzvBUL+w1uJ20A29MTmr0RvM3yzDE4+mWSAZi
7MhQjc4DQQZ8DlRSfn6pqzu3F8NnPhNGNsEmuCGP3ojfhkvHlJbbglgoj7MMO3KzxBulm/bAy2+A
s6jJpmbgRo8YuzlGNqqg+ikbeGgrhrRP/sSMzZy5xdWr8HEiWKqcvNlYUGPqNZOzO8N9Jk020bDK
rjyEXjPxJrNftbb1kgbcLwvs+m86hZ80kyKKfgZeULWIg9G7sxmtsyPe0BSfK0nq+5x+hAykZFwd
raecb8rkQOen4LtrO8yRPdac5C1WHml0qIE2jIgozC3qM6wqV+2ueaL83oznYbefdiHPX7hhmgVO
brnTZcI2nQme8DfO/+TYinbQg0N27o3osG8SrA3BHQVJSVseTiXAb7lriod8bH5o26GRUWx9+v+U
1fjL4ASXIzNGA4oe0nZmAK689jcBROqINTyAjje9jdZSvYXZIZjfOgHOVHSVNzAvyxwIXPN5nE7A
EIMzQGd+WIQKoQJJ2etxtCNbbKnymZiQd7uUEM2jKTbYXwhPZQST/EMwwZbzL/lXHVPfFW5T8S5I
jrZPJq8I7v1fSqHv8A1CfS7NW3un6BCcsTkO75JoE8V163fp6qfdShICG/RHbKVBLQNtZwtGyhiL
vvKJ+8mAlM8P/XP+Qf2/Bx0D4I9g4BfyuNFVSwAcznxObhjqud51xudrzb/UNLVMRL7QRSgaE4d9
km25uYQnguFhsZwrgH3w/Tg1SCqyGRi+ccn0rm8BLUd1e5Q3ZrZ5Ci4wWf2rcrJv5rlzQMipw67F
34GcZpoWvvVMbKbzIEEZpyXg0VkiFpergTmjuo1KlzOYxQb2/Kb+Y+LGtaap+N3PFqnuKl/pgrW1
wwthr6xMeTdi6z2eP+pD9j0iwzC8Sb8TEcCzk9+Y+6IMHXY5G90R6yXqpUMxMgvbGPKhRD3EoQ7i
CvMXUyo0Gb09KNdlZT5f+AjqhvvF4BOut4r5HsH01re+/2EV93F0/4jZIj56ZXlqvgOyQfcqNpfi
Vi4RXs0RhVgl3HqRKQy9Gn4ugkqKU3ZS/5c6cCHztyzTNtsEwrf1plNMI8ETxEjmnlQX1hvKtviH
pg6zB3jxz4HBQMmWFGrPlZoa0IQNETNRNsjo4sRdmDKaaw2w19ZIy9gyvlCuvy1GrXJb3eDRcDob
N8bj5tf8S1Al41asXPPGfwXAdRxx9kCT99kNlrhO+tyOXpATMMHAPENVO1n70GVs9K1/K5Zb/6GY
Lnl1rjlfN8LE1gnEJVKO1hftXAObkHNZOJCHNJ6RFSfm/2gLHrVxW58RA1T/CDGW/heuEtXIN4kd
Iz8jTdA/Z5kEDt1hwABC19bg0wC63xB1YfXfAlFOYLHs0vok1OuBplc1D4telKYucoq1a0E2wRUk
hadoshvqQZbuOSXOZShfIwFX1WergGssNjrxMQAejB3BL8TIiAe+P6apxNtUAGdXmrHiNkTi378Z
1rr8KcZ1Zh0o/A1D4VTaiaYdo/opllE5A+xhUai/WeLFSL4kwgPCTc/evfVoxTM6RT7hlLgEWd/3
2EM82i1rsEMDv+BfNzr8fFK+ygIZpctwTVoOTJeA3a/AgVmvbEMXpARE9O6rPUS41x9aeACX02xx
9SUAx0dbXAAv+svXQS40Hp1bBvTEmVsPeSVpibhP9mjomWqzCwmFM/3cSGx4Q/rxd4HvgGmfBQIu
Y03OeaLUd1G5lh4wZ+We+2cqbwuhU7GXavLEinPJ7dOz7P6dI5555h4ha3ssCg0dWCghSBoQWRi2
jsDKlO+xxWNb8/7C7WAOGegiPw1E/YDoljpiE3ebaOZe4WiYHHnAtj9AFUiJHOOvWUxfHbr2lhkm
EZVK+K0PtsG2Xy/X9ZMHtCIYlQcvrI6+9Uaez1x+chzM2q01fjTciXxnKWYoWNczGnhrQ33qwKw0
Vi1XMYOWX4OUTy9Sps2wPA31J9MPpudTuUdmzkSjS7x6UUnhniGt4QAciPkzXzWXatlBy2CO3Oyq
xmXO+W0pf6Z0l6czxB72vazK1vygs9ui4RCYemQvvXxo1lGLD+HsYjHiJgmBRlFTai6vjoAiciR4
KVwqBVoLqgqR3oxeoHHYi8rT14hl3jpOE6Pn+D1bsjL1P+StfQ/NEMAHRM8HhxrLFhAJWN0pjmC+
v9SNyEGd5f8o35YTs+vWMj/q3RcTcuWaNa4+vtfNEw/F+AznE803BStp1OUjmr2+QcFxVDcSO/0h
eUMX1lQ/c8JEtT2ayhdtWl0eZ/M4AgS2Vi0zKyk0ITnqII/Y+1DwsuKJVWLhrO+k/BXU30Lfi8VD
zf/mVlqJyZvYHOLyPomfcXwopX+K/tO8gM+MGCO7b8kXDnLZvusw8hCtipgDQgpyOXvBESmQvqOX
mS2Eyo8CMHYDoBh1PZ8cb3A97EdcMBWfEU+WxLM3BpuO4R3r9lH9x6Gm8Io+x3Hf6reUYR7Mp8E/
NVTsvznXS4Lfo/TajvEI8ivt18z/CW8D1hq+jIwy6jkxwJSYZScxUlD1d/Z3UWazpdLbQ0H6eIDc
I0DFknz7rAhQ0/U5qImKFTqdYFsgS0jfJmZtsUfdxpeeM+DiHuozRlEA0oDSh7eB51z5bfkMJgaf
bbddGlHbxLFClcL6xojh6ifbIrjyx7B9zNgz+ONXFH/4+b4nlkMmdpQqTAOMvDJgQ0zXguJWOjMp
rGkE5+BnFE8zs/F2ee4046flK0xoU+ktq+yVK39UEZzzUv4ZV9d2KB0TRZlsvNGc29RJqxBdbikB
WasxCecveEmmIa6/0JctRpThBiaC0lE5MPDGQwRcTPHoOWLA2Ma5C1HVNWD66JeQvGO8Pzab8PxL
SdAw4U6OFSlGyatn6olsga03yGfKPzQNZFYGZMVJ9QY+VfAv0mEJ2i12+xxNHSBC5WgBx7kogB2m
7IP9fPNrsXr0u1sxO1LbbKK4twNsMjwroUi+7KQvlVw2ob2ZqAvBrL5PE1+yAdO3JzVui2ITI2FG
+BpJoYQ2bKM9lkM6LrJ9GQSZx6jc4CsLl43pSe9uIrtZnUMeQcZkrWfrl7+7Ia8xolgv2B0F6LsZ
cGUAm5Hnj352aq0jdXDtCF21Rn2pHMuGGJbymAFhC3EQX5twHaEkD7FTjyJDzfwcs3QjosNjvDZE
H/7sxdIlvvBRz8BkgkZxTRynMaQEiZjAwL8cAxoYcJKjDI4EGrikYpN515AkdEybdGCFA2sW9FM6
MmoQZqgKGcohAxeeg+wJPtrudseuspvPUKNyWXdg90xfpAAA76Aykoq7UYNKh+a2pwRXpIPFIDNn
y+YXD8MPtiUbSUvFIJBf9JYR5jcQHsEV8WYjHcz+TVgpm9jDPHUgUkD7FVgxSdG73BxkQkA7DKW9
neLJ6LkYnPlguEzpRJjQXGecC/06kmrCiDfizp+Pfb3t3YwFKdMKi+2Xz3fj82CDAWorikDKatLf
aCCfGdpUsKMRiqdwvmjYcir2uadOgHUTOCptNI2jYp2l4U37bRl6VfWDQcRMewY3kJQatgkG5CPI
n+KZ71efNpK6pjOWGElZweQsWXZcz+1BYBBpAmp65PMpL8H5vuf0C7M7PpPZAwVPgcifJVW2GDLl
+Vatk4T4ZmRaFeOgVGmp2UcZeeF2j0eEOYE8HBLy9LBBa7yg5jd0P3N4q2m1eGxXMyE3ME+Yr3eI
0cI139pAAlVH6INlnotX0yDBtI6NU5fXkoFRhWCsrXgZcWrLGjb0gQ1OTV4ggBiaN6I2lCL9M0Qq
CRlRJma2ZK3r95RpQSzzwprE2niFtDR+lJepyQ/8EWU/fbnNKZgymHfiwR9+BgQedGlP4HHFCUkG
6KhiD1LKiqApReuxq2zlmZSvvviU5Tsq2Gh8l1VUnZTJWC8BbNGRNOQFWpsw+CkFRnF8Zr2BeoFz
Cy+Cxunf0x+p2rMtPkcEJEp9FYU3pj5KcAIm2bhMqQYW0tJvDXRH25viZ1ScwMgwPoa9ecnVX+hl
Cjj/6EOzZYqLD6UBqIluD0ifzwARlYU1cLrIUCOzTZC8RcCgB632enRjTeyfK7RKo0wBqRLL0t1H
cXgwltQh25ZfIQzm6oGXR00v7DqoDhNo2doPJfgs/quhvsOFQUhDziky/nWDVuASH60IQjBZfL8j
qWMyT3bL91jDjvLJfNOmaq8F36L1pgBj7bgaZRRMCaVxHn4PBsQH3gFu0U7DcgkDLJ9YMBB4XDwS
FAImUvmUucQ4KPjlaPX5tkb+vckCt+dvS1O3L+9SgGoZOxGBWSGk5bm17IXJRbIPuDIEC6L2zAwM
DECQ2iXDdjr57Ljz0CdEb023IScq+957GSwsG8A3YrmzOOM4yHNe9FFZRzpmqwEPSeIMWDhq+C6s
mwXuCma1bPN4nwxZOsCChNzJ+K4mbwXFbU0BXxYNkplVoxhOQdEBg2zE3tNzeyGGxoxOwAlaDBqk
gQK0RG0OO25kol0fBMoHG94qFahAjZ7g+O7QlBNTz7/xgMwnBlc8GhgVFg0eI5JRu1Ej0yRb+tmX
KNasvkZ8i0PBjxnBPqXxI8OBNVDTQcAE5adyspb5+wDMWL+WzD4m7mhZP8yyTOiegdtWW/stSQdv
6prAKUDk5EQ19U/uF6iIVzPDmyn7V1MDHuXmlMKvYTOPH6GC/GSwuHe1VSNtmvZHLTWmoS8BZ7oS
3RoKl1F9Acdj7RVfRIwB1DRVumt8VHhYedI3GTzDjaQkPgN2jUrlKWRqs0zNeYohsWVYEcQrdDXB
2g2YR9CFJ3SNrFQdvAEtp5EpX0vA+3I085E5QwkJL+TS57RgovG9NIkMdCOKEWPTcbfwTJbIXbe9
heNf/kXhXPu7nhQZwA0swodHt7GepeVvh8jTTRCWjKT5h8NGorBwWf9XH9O2rFbTTzx6MLAXOeCS
yrbSgb5khPuC3ztrnSPwR/f6Ach0zQa4/czwlCoxTQ95QpEIgQFmBRRFJzAt5CW29td+cgoaBvOn
rrjU1vdyXnIlopygd02fvHxYgq09dmqgRypoa6C4gv+HFKkGNTQ03HPFHbTr3DxB4YtStJ6NRx6i
2ItPxrghE26IsQOvhu5dYmRaU2dNIW6hO82FzmFtTZexehoF3rKdEUNSs3YFS68RWG+IYoofFAqf
RLqP+XnsP6jwDJnRoia4ht8eI9naSh3e76Mcf0DAYwSCx3kujy2shKxJkOc8TT7mUYbfLL1IRUYA
dAj9Y8fr03KZ9qDJFVpftgwo/98UBKT/d1LstZCNmfri6qGHYMqpz5GLwFbNZkY0TOGlTW1s5dha
RxwLAi2QuJkyjGxPrTz2bOlDFnCC9MgEnDLciQYbIYbYjUSPCf61XCes/NjrOUtMWsUD3Sf4OtgV
ULZXHc0ZTfI87v2wJrUEehfuz2qpL4KdRnG3tH9Su+ttf8I2eGpINY0A9TTKvWQVQXQ6vXmKAnd8
1+l8mKgkxqW4IozNlHij0QzXXnqpZNA1G8zpJXte08QDuckgG6b6X+ifA+XKaWAadLocdc3LeCPT
ALRP66CCsQGB7hO3+knpeDF/MnaOIADoSHkV9KTRrYxuHQMYxn969QqgTJaPjCut+hu7TSF8qHQK
rFFEkJ5xjYuIWiWwa7oSi3plM9MhAo9kK4UXhK9Lfpm80L7oaSHGP8Z9Ad8TFm9OXQSVi2iXg/qT
QpjwPJWIaUJY220kekm+T4ltBFYec65wKa1ibkEJ/jduO4aUMZgcwhOYk+PzO3Am9gfOju/wzj6F
Fc5uFM4iQnQYxVA7XeY0XfIbAS4lvpXz+0lqXVM/KnOtdu9LK64kazPdBbrLNze+t94dYkBL5A+Y
kXabi4uIfAUrAkKSp8Fb0ZjNviV03bv4UGPFcDAR3xmEMMWiUdMF5KtcUBUoZeCTBMWyZCRInEkY
hJhQPdQL6uQ3e3UOstr1TDibdJGaLc8pa0Mqe9QF5Lv8ycHdYFQoMhQHEmvHusdakFZ4LQgXgfmI
lG5jJj7vnv6NYpvNji92NCEQ4MZ3jd9It77cfvPXgNMvoYmc0HrQ5+vBEQeTXjAFwhTWbLu0O+sZ
gxgEt4QhgGHCLk/cSIWeeyPuQW8JZEOvcBmzbOGBmO++rYcX8XNEMMoOZXYNwk3CdVcSh7uvGR+J
MMqFaWU15cpHtGsyg0MixZIu0/dsWFJudpIdDiaOX5OYCafBqsHnJJ2sJ9puSsj0npIAwaOSN5xv
fyGhM5N/ghnRkoPeehVbou3wRdZAu7Zc1YHaST1H8jzbyzJzx+yLNi3aSqz74+PUPLTm2GZuSiY8
1Sq22Nxjd8H/F9Af/sQOeDbDA2Rn3B/ji7nVwFI5HvGgufKiwuHYo3TiTNFRmPNc2wzjHMlOLyqJ
1GtjAXivw+ljTA/Vyd+gR8++2Z4QTQMtnNUxqpeT8milLSqtlKf3A83CqDr6FVXU/Acs3x8fI5u+
s/CrkB3PGwTLpCZK4YSSE9G9xqAg9bTqk3d9GNe4WvN90q0Ht0qZWBrHYomzBjlSbYAOxNOBlSB/
AppLHuVmdpbBPqVZg/M3mY7BrnV+tU35rfknfvtCCan2CszfpPmPozNrTlXr1vAvsooevJXevotR
byhjIgKigLT++vXMVXXq687eaycKc47xtn91Sju0PVjHkXZDUJxeknJZnRB14+7DPkEZmIGmHZrj
2NKZ8Q1D7D+zbZ3N36/d45cL9LX9hA9nlW/kyHkRnUxIjAhUUezHHg0SCE2pe7RWMgkpjG+TZxQ2
G4I7Ki1QUMFo+yo/y+Wqlb5j/q6cpBfdZe6uOMOZcTFB+6b1A84wSjFJzSR5Q5/RB+vjkwWIm509
jZW/U/awL4RFABXW5GlI9VlSj4TdKGBoRDnzuM9VfF3CeZH9qkU4IDt5kniGRlC8eZUqdNikLRDA
m2wqkkqIyWaLbV2yFUL+aeWVAxpKEkqplBcoKO7MuuZPzHxyG62aZtvxXtZ4Do5PUYrT2NYnhEwQ
WkRqVihbHl4iknqN5CSSGOfJuCVSEz6RjeA+WkTY1DCKEP73Oo2PGcwrsvNwUUmI0n9HV8JmUObE
i9J9g3fcCOji8pbwdjrqtR0E0kdM/cM+lt/lfcUBV1St3XG2x9UBGstgWTV8Aq8MrujahU++ptHX
AX8H+2gCqk8rATdGdUA3BESAcOvhcfPEgXmMNvUYyTSCCG7hFKP1ECjd+V7wChG2T/bbRaUjRAqf
Os6W8Rc8rKEgnD62ZPZzzODsbDTOevVv1M84hFihWY7Bb57vMDWuzHkFqTBmtEIX3bgVz2HGDKxw
hRIOg64uvaP7m4NsyaQfCOcqjnK2cW6wTA4HFPRgRUQOuy36EZ/oaAZIruAx9eVWiNwtlhZ3Zm8v
YW8LRns8FaNgaAmoPxch59c4+MxwLA1/iQuj81rI8EAvGyRRvySbAZV1bUtjymUdSTkbmcgEyslm
Oo8B8WckyKZrpQ+zHnlaExDIJLdLpecBI6qDF90uP+cqnrVzxNIICZyYmdGZRZszjpbu8OZEjPyV
7HVTy6XRhjVjHBhesyJj8Y6ADvIkYJPPEPwo02ocZrR/cHO62az8qs0Nopqo59xbIKIIXsnSOPEy
RZ7p4wrsZSzGKeXXs8GpQPkGWlscKoseVJ7C25FIIrTwgwz/NeP0uBHaMqC3k6lmwCtrTrGf87KD
EjDoZs210g7jWf6Vg7JOcRqtFe2Eww+MdPqWMT06cL2iDFa93eOZjD79E0odbC3ek1/QYxYjdgD+
aPf+csG9ThhVhlun7Qmoq6S59L7mr0dQ1p3Xo95lMHjK6xaKMpHOvfXTjpr5oJxMEfWwqrKvXA41
SUXVz86/S4/pqayGCZQ0oWSoJz0YYEXejKIF08VLFqlnfQSBuH01bJDDJnt9W+WcBHdqhC5VM30N
X0BsyDF8y28eO3U0zR9TWC/lZAw0fujbWFrp0QL8BE8RVBwWjVQhDcg31WrSswyPMNaNcQ+Q1lF4
xXhvnYhnHMcnFeuk+Qxbiikfh+HvdQamzu/fdf93N/23ctaSgIT5iO7s9LFK+lPB91h6STfHpeXf
sUmM4b5Grk69/OiCI1n3huVbd9jXbj0u3m6lvqiWHwc5i7a17c3feo0Y9E7dW1hrMrEIqIfuswTX
WGJjy0W3iQqVyaTFAEf6L2drAyyfe/hltHxHftyDmb3YJ4FgKzn/U+sX/U6zLBApNjKNd8z/yyeh
N2Rm6Ou7OTUfey1bS+a62pU1OCS2PkRa3NakwWVBTPnuMHZM69qg4kow+XGsiqmw43vh448YNXRu
UjizgL8AW1pNGkTvruAHdWF6m/FTDoWnl1DU6vljJ/uT9vbJQJWuBrkitM+ADz/LlWLjJ84gkp7p
VsD2TcAL6hsOMbvxGkhHOtJ/QLTjZ6lh/OpQCCOeGHSHZT+xoxsRHuBizcNHkBn/GYLYaviuLftA
VNQj09DH7FNg4eNb3TCMPsPZO94Yw/ljbCugm17BfTuVDgSJBc9AKjcdJmeaxagfeOwKIh/WeGdQ
D5INiKBfm+bLZwZpTetsYf+QXoQN6SsmKLPdq2/sUl52d2tIaFaXdIu8RhqjbkM7g+SgwgCGoOKF
LvThFQRO7uVrev8iRx1NGyvB/wSA5fOFHi0gTmeWFV7101JTa0yrekY8WKYBWbVUvdvRhoYairJG
20yCSQCFdbTNHdAdfFGpe7oSiP/MNsWIygdmBJViUftL0BLfun2nm0t2QYUQQYNwOMj2VyRmxFc9
tukPar+aGanHHOQoYev864NfJvsVrxs43tN9jBYjfavwiuujaZHOwf/4wO+7lACSCSkH5MQmzvPA
jBx5sfvBLUwux/0SZ/P0gOoPMuIUYXv7IqZJz1HFkhHqx7WjhMZvjZ2Xzeyvhwfkr/MzOCnNS/Sp
Oqyt94WVHoNZ/k2l0uf39vKWFd++sGmrN8WxflC5I1sPpu9pq7kaYI8kkmTlQ/SeM2iwejqRR7JH
QUAziU4kP6BeQUcoQgHCOGDQzTWyyWf5pv04ujT9sCmn2x5ulN3P0/ol88rLhaD1s/vUaPf5IqWp
dbBN89qhttBs2N1xuZer/eiqfIIOOGtkrmIB1iFWMSfVgsTEp+IbV23w7vBp7NLjv8pGMPxXwUQi
nKIpgngpOl1tOsm0CVF3Ig4hRwCo2RrvI0kpbJjFwXDJPcnsu6+cGZojSt+6szxTTrrrx1ME+Air
vPHDTZG2ejzqkupHvb1/rN7Hu7J4caPNLeqFF2Sb5CHNQkQyuU+YbqFfQmppMOO0KyLgCIN2wpg2
DSIAyNEaMwISkRCRDYoyBepa6Ae5vDBwANoSHB5vnnvziKBW5voSKBe7RYwKkAg6UBrKNGIRD+CW
y+7lsnjWjbjZ0+c8+npwOJrCh7bvXkvE1W/urJlZkloCzEFb0gFx17nBGADO6VX9AasK8jFY0/lH
9gHEVLcK2GbQ0vOxskHx3r8OFXH8bRy27YzOpPtGpb59Q3jBYzpWbYNTFN1Tyt6bUQnggnb1ifOD
/sgef1P1Cwz/pfqj3McsQ8tSS7Ii9ES1ai4AfhhXI3KtMCi8fAubuXnsyNSV1pBbTwadSYFdcpI6
uOpyMCHkDRS+X8SVCksjTyVpEQeV6d8jf/z+L2YzZkZxJX6T1rXYf6v46R0qSSBoW2BHGGMwBYbN
F0kB2BKLNfUvTwhCclijlokNkcDTRYAoNval4dfvILdwH6HzEhkPFvfQpPXIvV3cizk+lI2zWNW7
5DGLCg+NpppusVmyJFXUSmJP/K9W6y55FpIaR9YHGa2HJ3Ufj7dr+J+90S0gKorDwGGY9Be4SwOD
EcoRqd0mchgRAafewOVY0uQadRMqPDQTrjoTdRXgcHu028ihkKGNajKEb+yUbHDVictgLPJtSeIh
gXA14rlABiuXBxV1Nzl7vu/RUBW/r9qUiXwEOQ0oEw9f7Zv0aDsfdLs7az00rEvQidAUQlT36s0Q
tLUVVtGqaKYGZzGDo5xcCr6Lh7EF1h8fx5TSmHo4lB6O/XcWRAeS1RBwaUhYppBnXPkEDebWi7MW
ew/fK/sibwsnQepxuBYpJnMsgOo0mgJVhWNpS8Js1cKzzbSviHrjn7EWEnGqe0kwyEHxPjWGdydr
6zK8v+AlsXW/sBoxkgHYrnh8Uid8F17iMrFmL59X3wIoJhFpCWafc62U+KPR4aOLgYnzG3a3aqrF
qsvn/1625apX3fe5Mb7vFCm/waEtQ0QAlNpEpzc+wyrhvbc6OhHWa9agdz7F0SUG9Tf0IUIiKyAk
i2nVJqdM5A43OAHlwovVRVmYdoeQAsG6YWC28jBBPQ0wTux0P4Td2dIduSZhnhgzbJBvArLa3468
SzIc9NZnEmJUyAE50iPZDeVf97f4eGq+gotGSgePmlZ+N3yVqAR7WgA8CMtQND436e/IWI0ykWWi
sjhEI3KrFl0KyIcJHrkE+Xjr9/InbJziAqlILB5N0Wl5rRtS408WX7EwvsnkdBV3GMAZ8R04ZqKd
Uic4Ylr0uC5MgCAjhMCFWUJ5/aY7XZ/2hA7Yxm3MU0r7AIP/LGGBb13CIzVBHohKMfTrrCr7blbw
x+7BBI3bg0oiUrTIzQcWA1WA5HdhcdHuakTKEAb4mjb+BwaCJHduY5/hUeLfuYty+23CaTiWsQYZ
yDd4nJFApiGiAmB9uiF0mo1R+xGPTvKcCM/AvEOfhXHo8ams+xCZlHDWEzXtNOWXNQr774EShQYM
/r3WTxJa2ZcX70xOgsicKnNN+xUW8M83hVXUfbXoLRnYvvQvhgTTtvYo/B/v7+oVxNoEOnbACYiP
kN1tWnr36c08JdUsA6XXzGXHzMnPTI5yTfbfvrr7VMmY9bFriWGe8iWnPIbEaQxBlRDUQZXVEhSK
8wUNG/DsET03NAgeX8p2ySuZ0cOqN4tS+kLuk4OgK/QQTWDtfrN+WydzlX4ovIUQxNUsIkyFThWy
OIndQu1I7tAmuSlka75Rzj+Is5jBp97LEwMczzRgl6xutfYycORB505ZQIvxIp/gByrFxtZa+EpZ
iy2MUaYh7AGFAnUDt3KDyyW1j5decWFDiQ7RTswDFn5JIhsRAymIk4npx2vwWSFsaunc9IjEIZzy
u18XxzjHP+h05QFRldl7cL/r0SlzxgfpTvQmyPKNZgLL1TApLEaUxSfk2MCitcZ13BzRyAN2WI9l
Of0Z/xfMEDOKGHG0HTeh1Lt9923ApDH9Qawi0ZySAdyQN2QcHh4Hef5DELbx96hc8JAJ9RpAf7yt
RI3lF+MLYyRpt+ROQOy1XqLMOtDPCZE25KkCVctAQCrU+OP8piT2YVM9RjUdJcycXNatYxJgBcaX
mVxYOuHrc1a1DekZE53OONYSysRm4zD6GgDV+f8Sq31BC4vEiZiBh5/SxIfGokGYyY9Bzw05iqXA
UwEIGuqEpW105soDh0HZPGdwpSj0I1SgjK8EPrrWUfGakJFnOj5RH8QXFl1ybPYwpgeAfW+8OJEQ
wSbezUxnFABdZPzZULf4xMgQpOCF8CT8rHS1EYdX4yVxVUJaFPBYcbcSJtGAAxCJ7fKTkRtRX98V
vypwjXQTkDGoLI+ViQDCQ6WAGgJbJEsSdCtwKj8pfxKGgruGH8jHjgtyWDmvzkESgFMn4WaDGzY9
8PIDFiMYLvGTUZgKcgRtgnEC33t0a/d12M4hVv6Q2DGxIO8cDt1B9SruiNKufj9z2I7hpqJwR2kE
L3QloYbcfuKaBC6Esg3p7B17zRueFx3lg7CJkctv0pf0g3sEzz9RMJBqBz3YOqhNFbJhFBtnPPKx
uUqVz93DxZPa2kJaQgbDdD5Y1TsHywE/Z1SIzwisnydgtOLYWnGlgbByVZHVMSJcg1VMdhEOrvDC
NWiO1gzLlP1Y1JPa7w2FOO5wgV1gbmEmQ5HTOSorhPgt6BjSDGoT3Sc9Q0wG2BqnFPLsc5xXNoAe
Y9FBKJ7xwnsceIEVso+QNRd3NhSOSBFZ4V9r+CsiEU34YcyoPGw+JQ/d1togoVL4ftgiCaKFSZk3
Z/1b/sFnL4SZxXesTHBKyZSh8k9DGnuqv/Gybt6+R/YjdYS1myJHZ7xtEHzAfNkxJXInoGTgGT5w
PpBqh52AZmF4bEQ/ZDUYEzRQfNIloD1oMK/LLQ4Gsp/loFtgE7xW63rdnRt+NlvBWM9Ag6sDhxtt
W1yYOFQJ8aPlqsYnN+OtwV2PbNBgHkbDl+9YfwELihXgN0waIORoIBeKyskJZ/bIRkaRA26TTKtR
oMJtIC0N8c/njsaCTD82Cne4jf0Dt1eNyoFUdbteUxsAmMGj4ZHUYtO86JUTkjQIU4DMTW7W13uW
r0jt9xBaHYypeA94aVQiTcQbMM7A8ZA3Ot3fa6N6aEC8jhOvEd/p2+UNpMqd4e7I9H7n+7jdT8LJ
sH+z0Qhixn6eEGgPsExiCeZLR1qGg8Hj7KGa7sWnAaKwVfh20LCyherMpZN6xyjPCfXHQMfXW5V7
RfY7c0Is6fsX/pZYAlGKurUWBr5AbhR0Vm9PmE54DIkYIB3ryVpH1jeBOAEzMaZa3eXKrWsXtJn+
xCeHinvmkYUO5yhgZ+dHTBFyI6SaWET78cOJuwH+ldOA4iyyERGJkidKjASTogLcyqeKRDe6QS+t
yxsHAz7iYo3PMDog1QRjoi1AxX5LzSwnO7G1WGYpChz4QVlPWUz2WIuZ43G0NGR1TbQDLhYw83yj
/iCN00leElUlEAk2UQSo70eJh7BEQEGa+OTMyh6hbk1Do3LfUKSU4w0TiGMwCpXYMejAyqFkt0tt
a0n3l4a7mmgCHBEZYcVu8wzLsfckpaFwMVbzYpP3xUob00HETBO77ImopmGgYXFATcWxgXHgL0GL
mXhvpMcvmAU+FVfohpBkoH1AcUNDa0K4Haqd1lnAJIavYLyWYLPCTUORtenQsuyPdtbm4x3zA71u
XOsvYGUefALGSwKVOAs5exCp52dllc+znBRWx0JXTMaYoBZtKqR44fmccWlycY4BvTl22T65jBFI
X5i26zXeDYHzs+jeIPSHg+ys+N6IqwR8G36R2+jAGluqGmB2+FBjwwb24rWTSDsgrRrztG7DC12T
YcKNk4DpkofaIS4A+ONI4l1m9o54wjxlm1OQNUm/6KJPk8lv94uPnSZWiwH7L7qwdzJeRBv+nbWb
u4WLFNsoFMb4ah7RqLjNUUUQgfcTfIrqUYxsGLh5QZGs81ONiBCAkBZPyadwu5QcfhIlxU3I2047
FIqGcePeZceSXIBT/mjOxOaif9c/5rIOQmIcItqZkNcwFFPYSglyb49/ICKLE2zKByCFLCcx3dhm
kIralDsSR/F0EZdnmzRMgZVOuOaznYa48vSewRvvyPN02sUbcipg5vhWFtL07Y6D/mRwFMO4Ms88
Ec9jgiRmimvWVn/11eDmforLgagpuh7O+B+lQ3QYfwOean/qnKhrch+D5mBOFpAVPCIJ3PTk8aud
9evY482TvihNCpGh4/ozFtn/x4Zv4wk4LNAD5H4cPOx9RBARmrNBHEhbxiQ7xEtpCl3zDhesxtL/
m4+QuPjwRnRgc5RzlPF5jhC1gLCgP0kDpFr8H7oL0SAYoVjxK83FSyZqBGPSDnHMvF2E0GPK8Qjs
HALOguQTcDejjDDozu1mqFxaqtTxy76R4PNaiKv2aCIKhERmTHBU4lIhrCkJI9iNZB9iHrN9EV3k
x8iNx2g3+18Lusv/EKliM9JgBsUDxyRMdibecj6i+/455wL0nVl9Ggbn9XKQsbzQPu2NxYujnJxe
mVmF3Aib5RltbPxXvW3AbDI9cEU2Os18dsFloTsphwLd5OFwwAg2j6fGmh7MOfqlQCYK8TOrZ1Q2
rWHl45IDBj/XiEVzUi6lr4hHg7tqYS797nS/CA3qZMBbu1R4lC7JWUhWyN870IyJS0PWPesaicxW
/ZuTXvjB6KbCsmVLf5x4lcy/c/ZqB8KHAPnxRBKPRn7CFOtzpszaZf13ZyG5RbWdY4+bSkd9o79n
ry+ahVyhRVo1SzbNr/TabSFfq5R13C5W8Uw5kMogMXcxfUEl3hp1Vq2GJc1SM+IFyAbEPwWR9SJv
EksHRwJVHxaVgKz2K5lqhyL0MHCK5Tg9ml655QXieeMzAOYH6+Ff7+sF5zT4yz1Hm2jHFwZukila
sMRbfR02yrnyJOJ/p/2R9ekYH2hYoBsCbZK5j7/lbrJhVRx+oIWp3kpgzQ/V92sNZFgWTvrH6UwK
KohxPMAFSxQpcvtCvREwcH22bh7ZoBJzHKu7JLj/MqVgJ+YUZ3RA4geyR+tX9CXvdAxNEprM2pe+
4iXfDUqYOyc2ThCgPkBTgmv52TnTuCgZg6Gh7icgQD5ao3HemUPEBo850o6J/s0ZSl7gql5B1nn1
N6ERY1fy0q2OLX1i1U6yGC8/1Nl0otS04M2n3uf7DibLwPoWscHbCWrS0YE+LKRhCQgQrbfwyJCf
xFnErA4ofBHYP130LQLewN6LWpbbZf/+ztFqiGsGrdhOpIotKOr+5WQsL6onO/W63iuCXQPUYspF
Hh99McPxcXHdM3CX/j7e9k554O/oj8O2CuWg9MspjyqgP4lU62Ld7sFxGBmIWBXjCqEeXFdori2n
AHVCBtAivXfg/GVPjF1sDuFjr6NxppsA9w56EcJuhG9N5f0j5WER8l5oJwYJQpflLfqBZRQ0V8bP
lIGLRMJJva03+bVflgg3AMZItkR2MemnoG3DpEGhYmAZn0xRfQ3Ir8m5wjXArQdJgwiFSXX3dUm3
JSAXA8/N5CQiXhfNXWiQp1omk3kWjkmC5gR5kEolL3WSl3wsGZT/oq/5eW3wpf1xDKQ8tWTZLKuw
dzLC+JDv9WC6B+Mw3KKFPMd1yF1mTOHTp+UCLgUn0gsp5lmE0aK4ygh6SFu8giTiDGzNQAR0QBAQ
wDXGvQ1ujJaZ8bocuKL5pJojpIVCFlXiEqOISZE7cmjmvUg+8arRAqCFcJF8S7hjuenntJH6fIUy
AiQHBQf6DdENgUDKuBCbQvoOHnGa/kb0bzhJvFExLVk//Gdgnmoh1Xg5WPoqnfE/azC7+3UtlliH
3bHSfquUaHzM+KQ3Ze2FH74kIYRXAQEaOGOM2ZCvuthrpIQB7WFKQtFuYLtgsOMTkb1FHflMsHPu
v43ISt2MiPkD0My2sjQvknmLPQ3fCdUGVBj9TxNjqmHq4eqZHVMAglNHImw6GSSXoyRFdwNq1jvK
64ZGstpzwnxoblXc/El/L0nnV354NRw7m/Tvfhc7qnHubBMJ7/kZNiokt0CrkZDDzgHn1tUCLSN7
Lk3J54KvhwuR2NIPlSQuYcHI8UkcNpjSlefyTVLJ+1sP1V9YYDq8JcWX+a1GTVBH52ZMwFNFUbuD
JASFLc+HNqVXN/42B+/5Wy6hmO9XMs77iRUm7n1HwK5TXa332ow8guwchgmqNI3HoqBAiSJUPRZh
FNgyyCdBtjppUox6aH7eVJBfRndw8+xIFq7RER8exvyF8rrHmspE4zyYVYoWNjVAvGlb+kbi+VHr
k9GiUjR4+tWV5X5kfRIY3CJRvS4t085pkEXZ1h1MefbsNzWflV6tX8HrAlBRZaTbgG5r2HQ8ScZL
OXt/F7DeTBsfdcYqPtqRLzyaP3wjsunPI/0BP5zliKQAca4Pza1pb5V07J8e21HyY3UDoTJeJqOq
X9HQ3n0qX0cgNGv0BXF/qTs62c+v4j5NzwaNTnUwfrp9dExMv12kU7nb6B3mb9idKvm99/s7QPMm
hlw0sBf3N0C92Bv101cHjmi5IoKswu35XQ1+AeNNpMMT7Ia6QVrqoQSfQW4Cpgxbk/HhY/IIEJQN
NTGWf/ticssoD7nvH+QaUUlvR5jlM0JXJzNmQ3KueNCpHfI0ffORd696bWkL+qg+J7QlOgQsVR8x
PaAka0Nc8gXycd/9ki+zxFUgIY9fyYJegeVfUGmnDaGSTq3So7XyPu/XJYdl6PAXLu8hqL9Y9j4M
kj+/8g6d5pjmnXn8TQQbWSXKmR9J5WTBs4QWJrJjgC9ENhjKaBXUfZLkXzQ/aI4WWnu2sdaaUEfD
MUT230v19Jn2pyNyfftCZ9I4ic5ZYj927PrQEFw2pDDEiO2jaQrqc9MnGo5DpKYySigf8XhcUI4g
qDJuXlzMxB0aRI7RjwUBANS7gaLmsiyxQwZUX1PYWtMk+yFb3BZ1jQa5xzUuW0QuDqTnaG7u30EZ
SEG3H+iYiPhVfqqzFlQY0Sbatkcq9jNs2WTiM5zy9weUE257Myw6bq7xriWNfJIfABoq8G1i1fe8
QQAxyiESWaAlabL4O8nC+Thy7QwooDGTnhdInvgiNY81DOsIh6KO1o4c1B/WxQ/R6OyEnYDA2KM5
oZ5z5mEG5oRwsBQxqIcut0a6mOBFCRQ1lCk0wPgzCgrSA5F+iah9ahXslC1bsxEU86vw9PFM5C+n
LR0ZiSkgces9SjQXbq77auuapO+Q3Yv/gi/e6SHJ6m1P68G+NdaahYAlSJ+rz8hDcKQbV5CJnO+t
8ci3ZlNlcCz2I5T8NzXsaGslpX8SLy1hXhL7810iN8aRE49TIFE8tfRjyyU6g7ADjrrXwwUQRk5C
KGDLwlq4KCoYbPlB2Dj+j893VHbjGQ7nALPLdnTFuYHcqqht4ivuOu3Yc8VcP7p1by5QZeTJtK/t
n8LjsIdS6g38q4LTzXTucXzuLioZeJ1XH7B0DmAyJLJzJbjN2B3PcMyWjxmjejlMTWOqcL91qJ1s
ytYe/BREDVHq1MCitQ5PNRd2pmJP9ImkrFNeJmo/nMLwgW0UoI04JPKl5WkCqkOVTPFu5uA2ET2L
dGK/AuK0GFRC/mxaWT7D3KDIWV9l3aJjuaOkYeyxKMd0fXQLxVhDb/E/8N8UsZP1P0kXvoapDPE2
zAkjHbMrSyw38IfNV2FNQj7G3uYuAEsp+GFt8skIvyBaQ3wTLfDk9EMUihbQgJeiaOKS/0GDukP+
AmKq0Gn7ccwX1luPH/NBIjO/uuIRhfDUgqYLPt/MllHIPQPizrbMEgFgzrQPoEwIAL+x+ADY7m0d
eWVJrx3pYASDCnCFH6Y8M0sJit9u8TKxDaGblBwqvgg5bMb24wrWwrbEV4iFj0hCfiHjj1+bPcqA
n2VKQmDNlaVBWU4ewH9cyDtALlIbwWlAHDjF9mwe7PtGzyM9gd3g75hKCT7+hJG1vykGsCcImyv4
VETT98CQPUas7I9Jm1KkExWPPJYf3sZJen2WVLSAEWEBDplK0eJYBQmrQf8dP1wa/D4bbBALv4b9
eB55NEf1LAIwFO/GI3FjZj8C0YjvA+nFCTZiDYO84imSfz4Jrj27ZHqOHA91BFpO3q8XrxinTUlE
nkvnDtxkhBQuEdAe+w/jOD66l7ahx5O9FrEooS6R/+TRWxBGs/QIUac9U6WtyCNAg3VJUJHvgMw3
wrQQLpKWW3v8PHqBER3bpFiXpPdPdMe3Qn1mPnK9dxI6JKgY54K49uwHkyK7B+ZTficRmjWpgMz6
Q27tFk3wOKeKly6yHVfQR0cRtIplOOQdkC32GSwp7GR0it8akyEOEBV9PIfSN8Xtcucq1AM445f/
yZZ9zEb/27fho9s8ZcwcQU07CCm7Dz+P3CTCxuTFANEFnzKLs9ekU3M+ky9VcYGQfaSHFLscVtlo
AnVm5xVSFPL87KoLLaI+IajVwOAlb/gznfg7+6na0NSW735OS62C59GEKrBZFmm1/TFgrZP4+HQe
hB3aI9wovEkh7hcQvigkZT29EtpcfjXUR9L/PgeEAN7awerPdVhRbGPaYvYs95LsI1eiKZFENJQA
RD88PvNQG7k4GviKhXQSdQbDawQsRLDmf0lirHpMKuz45VYF9juU/zMpCLrAXCGcm1S8wjiixIuI
DrSzdt5yZZ3b9fjIP2WwyDcSocNPsrTvrvZELuNiBBHkA50oOOSkBfKViF3fMrxCFstzTzMgD/ue
vPOoC01aVdGEMusyaQHu5Z4C8n8P+xStZpidub7rSpxH74X2lZFyKGGitLEsxXhyLuxod1oNY0/l
ZI6nHDll4aGlz1YjRLa1XSDnLubgFLzE9w7BBzHporgQuTwhiI3kQsml5LdB0hH9w2xWTs14Dtuf
xGEch4i6Hjt+60Hx33TH9Ruy+kho+lMy9z347Jg2mJD4rS3TSaAJR7gZ5XLBnM0AKSikg+Xi6wUm
+6QuJd+vb0UJXkpARhmjkfGcsanrKkJvN5m9etfQnQi19IofEL1dpZIh7qFAH1tezcJtuvThPlty
V7wQzT1wIdPh0/vJtqxqaC+Ya7B+s+dn8Luaa1ZBUpPgTuOxx92PaAvUHOEra+rhee1jd7Cts47D
A2/AQCs0ZkJgkvGqU0/oVQfQQ8AVPfgwSToLoVvEdRlYw+pTB8VaPUIcG1A1PCa34kqi/H1lVvue
wIIaLJkDQKCb3LC55cp4a3bofmP4xMLhrM+z2ZhXFML9h82F65AjCxPDAf+50C2iqqbL7+Mj9AOo
8V/Kvhr/ED+Tvv2ocZpzI2oRA/409LTKYwbM9Um9JEOn/TP/iBRCwAv6iE2nMLdUWJK5M5iz8cfj
saGKMqm2xWPbxuekvOj5Uer2BZfUeoWLNJePQ3pF+0v6J1/3XaVXEmloOeVMRSKCCrmWl4OM5OE0
BpR49nOFaHB2N7z4Sxk1D+7gZXEnKmdJ1BU2WK9d5ZDjd2srEqgZrja9Puc/4oAg+L83LqP+NpA6
3/a3krRppUEPM5NNIGJPJ+BU3yc53g9+ChH0Vlf7N1kUOF2lXWU0XoFI1SAYFsmoqa2a+K9VL0q3
fzyP92ZmPqmUhmnhi0k2entM8Ya0U6mc94mD+kz1inimtsfGmn1MrlMwgxZFXPvsJrJ0TZQV5c7a
eM2FgpDNan/QjDbVjSqGeLyOedRSaxGnU0kOrHKNorF7UH20Il93IE4edkkaoQhdIl2Smjlali45
Wt2WHrdIDpFEGojTCZUJDXkBOkWSrcQhsMYqiphu+hj7HOM8sozlhn8gML7QnA6PMYIB6q62+IlG
nWdyy8OUZYFwSl+RLcvRprIWCJu4lh8isY4xSQ8Az3KveFy473m1KEx45sc3CbsumWzEs2c+apJi
qlJz6d+fG9rlXoMfYelb40/5zEfFtB7vK7KBd43iIZJgeEA70z+PAwPNjFOx3DYvX2pP3Ve85cPQ
6jOMoAQghEuAuaGf8rZK5uFhzj4BRONn9kg9REkvcgUytwSXDmqFeDA/7hbUBSvJgXWcYhDDJrqR
UZb/7UPFab2Sh62MB9nHJ5p1O4s80VjbDalfll+YjHdMUGUryF7GIUa/rF2MkhVNkK/3Ly3sjLCM
Ly9CCz6ex/kkwbEOM5U3G/ycFV0l5u4cty7KIPPuvTQHeIQBjqkY9/qrQaINazohRcsnUY4PXljs
73PdWPG8EWsKNFu2QYW0pV6nhftugzRC1YE5zC0A+lru0SOxpk5CyVK9jKtjpG2f8gKTzGBuY3Ia
PQuNUkY1BnXvu0bepWl45xnK8JvRG/q2E8KDHk5sXPNmCrVVM0sT07tBi6Y/ppniFPHxcRhdaHpA
uj4gtR2XKswy7+bYUSJ0adhxIvcV0+2JQpcOh/V4cGTLA9FKcBHlD0Zip9uCRiWmmOLFoAjrYg7y
RFPOUUzYgU3J3wtznzIb4JfoOK+bb+1/c32TzXiGuX/AcuQFZrrc2LX9nAuWptPghT8lWSSPJfcS
bTjsYLCDEnnGs2zsLu5E6MQ+piu+HkIp24dnDUCP3FnAZgFW9LZapL+SyPOSijWKRkA65DJwaSxs
uMRFdWRQMXVxhnLfb7G4cNZxPJvmFJQdbSbDLK97Yj8JQ+txp207Phk7OWdEHIL4kuOSUs74PwFI
jMvbcrMAr4sDzFK4KNGfsc4Ua3RPLYk+TkFVAh03cLfPIujF0ovw2ldT7y6YcAjzgFtJtwhe8TTR
41N2AQM59ySzBbT3sBgY8GFstFX03CZn9iFkdiT8dH9gXahZ3ow/E+4dHYcQjuTKvmfeSGSAzVUO
3gm6uWqXLSVSkvNp2bucWz+MvcDzvdNATSKVk60QUwLnNEMFMoZrb02jwbc0/ovAi0kVfa5I6uZX
OfEXoN/Ncx5ybOGYaqZJtQQqY5TRSSshpBIWGVayd8zRtH8dX6yaMDz+kB4qJQBrE+dLteb8YzxA
fo0MkgkaXFjKDyDpnBAmlzVfgEbYmXRD3trWqHgJPZisON097O8ATZg2+Zw/WMEqlFuYMQzvM6IP
7jEOomxJnt6aSx2kok0uGJposATEi9GxJkFVTofF6CppGpz5gqhjfHkECMGIL/uxSD82bN2Di3wT
n0ic7NNhoJeerlC+EJ48DocCEiaoSZAjeyzQ8zPZFsjcCF9hPUD8kVHrTRBoSiZLHaK3W1G5Q3cv
H3q5gZkutQ0aT6W8DbXHV41mPkGe5Mem4Pz56MDI6YBTeCKlYMRDjvbqye3ow/YQnPwE1TYU5Ed0
+jnmT0aLhp2urEtEaJwoVHszV9KEPSHs7V0uzSJ4mFPK8FhUSAlmuyFTkF9OExEReNj4CBVlitlK
14P76lUtGXXRFMit75UfX3aUi/yhGFv8brDKyYwaoD7Mn9P9An/nOPrij2XhITaN6YL1CHIAXQ63
FTVDLGTv4KODWfgsLkyaoyLMP4BwIbXnnIkmJzr9lMBWE2xV6OqAnPHPgumi4WX3Yyqp1poBck/5
H0V79kghIxbQQxg4rQM/Jemf4m6u7X8knddu49gSRb+IAKNIvkoMyrKy5RfCkTlnfv0s9gAXuDM9
3S1ZOqxTtWsHAAwpJCljvtiQBOaExbJReWXKMtqHd/ZlK77KMbHjYa2SwWJrz+HKhF8CLOSrhqQy
zbrhmUpyc7IbCaMlmtaWegf7MeRSqbmjEkzlloma5TCkXMpAsVJl55IDIcC/sEdlZ6LWY8vAxtzm
I5QXM8MWdrBJ6rfPkJoMf/Cdecy5OjYDeA9USlS3IYwJO1eAHXfqi8eHK3lE2QSPBm8Mdc83hkBP
bE8qUQPMF8SIqyTI26K/rv21odus0sM1uiiVdJRq8ZHEK25QiDZvYTz3Cmj+WFLhsyXLrzJ56uJb
wFpdwGhq66En5U5njgYoCTap4qitRdFTC8dglxmT9eIAVEC4KHlg6BB6h2mbyFXm85l/A5t32tba
kRpEzAua2QpcNrE1Y5ube4zee6QpDWSCHiVjO++wu+nBF1TTqnkoPBW2WBWJmyqj6jT9JO0zBpVu
4VuqdwYcGZkhUzfXT/MO2d9/nwDjY27Zjh3rgIa36N5r9NUewANCJ1X6EDjyNWsgAeFECezNYygz
JKn+O8Ipclq8tt4taBcjoL+YvlXZjPneoPkP+AWx+Gz0D/Q9mXkO8z3aGL+8+LQgP2n4GxM8JM1J
BxGgnIoA9C5WR7Hb41oRQvk6MurDg+Zv5RBvmSA81/hD8vfWPiSoRM1+8TfyhSCmNrD7hdCCepb9
DbvxJb7VKWRFoqc6K9zJSOgQGLDuEhx0lzi7EcEBqj2H/1lsTBCAMMxEo+l0YO4SmA+WrwSdTnRX
BXHXwzmJLlVjV+Y9SfbdYl6NUDhUUmbltxH33/Q4k9qhYmFyXzj47ySuZny2gFdid54wIVE3ZL9U
5q2PvhOtWlH+B/PGbS8siKNU1tjmlvfKe8XDWV/oS9p9AJK63McxTCR64W3H9FfCmbiHGEwEjKnB
zpc3BJJRDuP2wt0hb0m+oAEKdsG4k0jPYfEHvSsyN/Mh7a1Yfyckp6helfj00m0tH3DPRHC9UM6E
gHHrmN9GtMkSEIUNozGshjLlTZ5K+ZZi592CBB5EvmUmQePBhZ4XLoAjjpd6fOvaY4ZRZg/zkp7v
Hn9EVn7gyhVMS8gwisLy79nMFI/fgFZ5XgsrdGobQ17rsSMfRhqcbD32v0V6rMp7L+x65a6lJ4hD
2bipfFpsSntyyLqTKX9o01ZprQAZNz4n6bVKNiqRgPEGS9RssuufAgdjoqlZVS2V/q5vJwT8x5YC
TyAN9C993WpYanPlPCXDUv5MmLWoIxAeKKt8Uz0kmiaKFH7svWVqDv+NcOGAg2TeZYT8uIAceVXd
sLzpioGkWWGBU7lxsW7Sb69ySww8JtccXbnEq9saei7GtaWkVlBejOZNAircNUCutPLyDsKyfypw
iZZtb/YtWzaGzQYNvJzNuyQ7tU6eL24/m2hG+eDDr9reydMDILcALxsfVseMvhce9sKu3m1kZR1B
vQddi20Tr3UaBKSGNvy96qMkti3HwNZeFJbOMO9O/rxggSmLB9WpqVM31Nblj2aAXB5MeMNejarw
pue/Kz7FDBEBOMJIyfNAPTMWkrGTwCoQoP5CNMf7chsUj1KyvD46hv1awF0ZHToTA5bfvdO0lvli
Rsugk/BkwirqSPQ1Q6wvpbY7CoRYfOstW3145blAQEt5VJ1q4YQF0x96Go+bOfIdrd0v0G2g6RbK
R5ycfAoGTJZsltYrxwhIbC+ruw7SQUqoWIlbqINBf9z8Tep3DaiHh9ZPDYi3iDDrYiOQoZeKWthP
IDFS+2KNWYNxd7tc/s7GcxQ/ci7A+iFxrkLA+dzHZo+lTAWJBfVQjOFE0m8y/IG6a1zjmGQjMdPi
tShDIThMfMtGtQ1FYtTbxVoTmEFtqdhl4AQY8nzopdOyPFmM2LUJa6/G8coem6tvkrhynMLvxfAd
p4e6w7DTLfASRqosq4dU2InVVRF3U7thVwbrnZVI4A7x12T+SsZnKexF14sgpzptc2iR6UIkA40j
4mfitHZ0yOdZPzUkH3IKkWimcaVsaMGsSVZhhCzQap7l6iufPsjsQ8iwOCTtoZgjl9U3Mdu2pDI3
8jMNCDN+DARfN38BsVysydiuCTqZP6xNPgbvEg3bILv0mHvKCFvOIasqBDCDa/5QIziKwLtXnTrY
H0bcnpl6TkVs8Qsy+15byfdJfExUBpetn20Ubz2Jjj6rEcb2qEc7Mb75aJbVdQb7vdjy9/nqehRx
mIArsR24M9FQEEyGOgEcX1jzGIWVWwQUHDcwsZpahZhJ9PYIB4lueFV8kNI0AYp43bZPaeXQf9Wm
woCQrCYCAnNYWx191HjL6jcZfpASnTt4QFVyHr7mpDTPZ7eonqRpn4s4/y8gKwa/JfM+EHaHjdt2
0n5loI8aakazlWvY4q+uePWMabkIbSfEbYh9XMRCJ8KPRVBvY7CTK7z1oKP6O/rj6ZnKaDqDT1U6
CuhUjLWZPJHT87s7yGW4l0r848i1NWYn2lUdKzmxvJn1pdmY+t/ozeSeL070apE6Oicaz46W6NrG
FZDqa9K7uPY3UsMgOY+59a3Cn56eWLmZ/q2IrwZXd9vvKRuhbwXievIJPCGrG+RBgCgVnUrvlfjX
8Zmk2x4tnzC9jzU/FygOgN+m107dcA5ijPHaz1F1jAl4zM78DXYk+JIBUSs+GbM7Vpjx8NYFvyH5
gS4CWoOr6p6q60I71vJnpRwViEDhcSA2OeKeWPMwRtgBoiEoskvOcgY+S26cx+53t4DfWl8naTeq
myD88ZJ3gV322oy5rd0FGwH9w+fP5cFLLJ8Z+zECdkBgnArr8X6do4Wevot0W83YbI95xltCmGDp
aoAH6vzY5zjRi6sBag1ESYBufHnWogqEauG+5GMCnu0FxcJJnXSiTnJq1cVbXmx/FZM8pOXZ78BP
8YsgDNDWZ1V48Df2TlA9igKihQ/nE5proMJtpqT3rIDZJc/UechMFc0FatXsMmYbzF1YdcYPgffB
kMaaiMs/5KmuSCRn/XoajpF/SBHtLSpISq1bRL9V9o2vc0ksNKHdkIU/JzqxAv+rp6jcKchqc60U
d4h+uv5WwRszH02xzz5q6U2eyyc+6qLeFdtgQaMyGxyVx0HZ6t2+IFotO0f9S5vec+kz6q5d+e7V
R1/ZsJQWgnUk3hTtmqaIJ6g0QczO8SZiDFKcajSMm7xxDaTJNPGhxRPchEdcI8Ij6DTemEYJHPYV
QJX2m+fY3KruK4n/TKP4NShmObpOTDb/1NFzPbVZDcAXEpMSWSNQW2E+waUhcn3sr+R0sgFkQCdu
w1T4TOlvM8w7G6AA/67QZw7yu5AjfAjylVgwsc6eXYlkLepjTW5WwpJWD3CLZEXnMJHgYxwHaDTP
6px8abPO6yhH8aOOdqY5OzQYGhoJp07QBWyb4tYiNB6kPy35rGEn1JAhcBvzFZpqxIPtQy9NW2WL
0OEx0HE5ecw0Um+w1QeCBO/fC/EmrbY1Jg7NsRyt0HAUECDzNv8d05jsc+wG8q/MgJtS0kmYb4vF
Dsg+YlENhJsf2u43Z2fsmgvq+WPor4uMT5hIsoLwN7zuQxWaiyuaBF3tw+zgx+dW2OMX2E82IxOl
LC/eRmACIf7SPGhJ+l4Iv1vPQ8KaLQOd6X3p437brz1u81rWvmLSwtX0velGmA40bQIsYoOJDilZ
LAWwoGDQ0kWNENXJdAnfCKgrAPUWCyhbPddPAel6JNsHnkPgY2UanKll6QAzAg22GOwb5X2hstzC
xVVEqJayW0wBzpnYKmZgPpVwQKQBJtfKnynhFAVKJPXQzxdZv1E1e+y5H1mr1QSYKTRGSAsoaWPU
M0fALNGza5u/Cmg3JsiJtwAUCK958EF4D9mTb2SLKckuw7mCaYjZkAFDSf5U7zuZSRn1n4pnV8HO
O/0ZlT9R/VHHeCVo+Ntz9Awk0NVVkpplx8TSzjUoYLpiEdAxWkPGMBd4cojzyPI+oG4eaQ0Fs1hp
vHSbEo8Gux6qgMygZAaz99KzKlBYghLIzTrWPgfm2lT96q89K95s+tQq/pzCwYB8WQoqpHzgamnA
cidbFQVWTpDeS3ZSDa8lL34jdIbVnzLrw+i0oN5qCMoHZrboq5y+RAnIj5KiJQ+PNHfpQiwig0Ct
Ohp92xbDvVWoqW6MRGiEATmxGE/gxOJuoswz6ClG5i7BznIFlM0YaBbr1jhAv4DkDdADUB06+JiQ
eR5lDzkhSRCPajRp0Xr6TapLjEOtQ98X7WL6A5gs4otWfZOTgvWWKI7IGqIQHlQCi/yRCgvi4hCe
kmAdQnc25wxNDTLuNLky1D+kZ6y2CuITMlZwj2kYt7T05VYubOUHKkfhVu7Ata4aTkjZ0pGnt9O+
Q/fGQjzGp+gM9V+ZlvlmQGJveV+qbLddgH0WGHI7r4qDLRtYH/ZibCFJpHcsQOW6Y8AXbiyrAP9B
kMT+oMBpabRn7hMDqy2LCTrcM8XlN2x3ZgGJD6k/Amc9jlkVMIqlTG8qqWG9FanKelzgi9AsYEF9
/EHIZq7AoQFbUvwFeW4cIbUGwuIxTTXPFDVZOymZao2Jsh1irG7EcKmlCOrCbdOicOAKqxBCamDM
qKurvYjXO3zCheNFJPmcFrxfQX9rMIhxagK9wNe5pLIKvidUS8mE38a4nM4y7j98lysDTh3iOSFw
0xbFmPQTw/HRPxUbh6FKZtKOZycyDrtPFE/AKgAgA7uQ/jUc9QvGkvYeeg5+BLhaWUW49eApGpO3
EenLxHVEoNqak7RiLtQEfWf4IU0T475Kcu8dU7yGe7YaNr5w67s3gfeiap80+KHMoi9y++QmPge6
+OKicDCwKp3yT+/SyTt0QznLxA0hzcstyV7+9CxIUHv1JisZBRIDOyaNyZFCbdgUWEhhhn/wpC0k
I/aymFOw4o/O2QfeCy6ow+JApowbHMLreNMe0gNPm43pis7A/yuM8pYkbkhxXQiHDkUemXWzDSxa
7BVSE/+FFYNcz/XKhw3RrHPUvCxQ+GfwOwibMI4YEqDqYReyFG8qIjLkUz8gWNArx+viXUB/yLvl
a2sjR/QcbbC63K3wfkT8uBm0G0mrE70xpB26AZoygZ421fHf/FGzDS28knxp+OB3RN1clNwxYH92
ZLvxLMH898lGP6jsJLqNguAdgwlI9bAAhUcCgUQyHwb2OHVwYmjEFS3aJvrX1GyxNUwfcDm18l1E
JgOSE+PdxK0Xd39hC91A0dxgTk5p3zAcncntPT5Gs3XRhri2fLTEoyHTtaLLKujKXG2D0r9j6Ykh
MAscscD+BrlGI4u2DmFBl1CncwGdymiL39LAxW5wSZnhd/Cr67bHw01BSaj+CmLoLCCl6865DL9z
haCCJQMMUhzaSpXCoL0xdSjzRWG+GI5QjSjEICJtmOkKK42W4m8gGSN3dmZoLXp+Shdq2wJUqyF1
EdoYvitUwAACfybDhPsroO5ACp8oiTUkyfCVxqechWTAt738w+fL5dPn2wmdfteyWpD8DVGaTfTI
fmtOcmuVxC7nOExB/akZe1qYWXrw53M6qYWM+5prViAa8m4hGE5FpR0A6TKpZUdXYs9DzdxUh5He
PYSGJ9SjhcsLTAOeJXwyrWwLhNHy3IswCyNqhIeThKxhlDWxJZlcJX7jo9IG94EqRN/3X2rK7pIX
mF6fWwVRP7P+I+Y5UxYO2OJKDZE/M35YifjVY6zl/Q2jhfcp05ePDtVlnVhBEOL27lG4rqRhkw0z
TmMoK7myGn5+dNmejTeJgBsDdxrqI3ZVql37rK7w/LQCHqLKCQS7mPDrWNXgcojyVd5IgrIN3lbo
MHIWPBIqawGrQ3AESxCrS66fmOAlrFdZ/NB6z9+6kVuLr/YdABR8NUrdPMSXGFtRG6ULmATwuckU
QELUCwseVn14wovtbWjZ0LJP4xLHfuBMhBP3O/69DZxt39bOPDx+yvDGYvfUB5c6MkirmxtQiGyz
tKz61OJNQsCIAePue7GmAEvcHk4krAcFWQO37/AO4b0Sfnzto1ROzcvzTzXJQhnZ5t9JdJe+9fwG
AKxXO0aKtLEUpzyy1JJkbGHJnoP3BrN6Zp6gZcLsGxkRqkX5r8WoA00sjcQs0atok78k9lpo5VlT
QuUMHLCsQF3qxIARViWtzm3O5YqewqlyhzmKLk7NLTN0E2Tk6ZLfDWFcI4/RcAwWKN6qhsjKHHYB
+2sNpwPcMhwcvH0SignfQ0804WLGGmA1M7YHOP1L/5t3M+sAIdFghQCADmuNRxiA1Z8/D1nbpoWd
qy4m1oQ05mzsHMaILKB4r+geMQXgb2ncmcEVOTBrShB2AolWOvFgJAknoL4ruF1cmApqaZZhncsY
LGw/s2nZqiuqMv/AUTIQaIOUA64wpsLT594ivg8UABkOfQku5vDtsLnkIXnSqvF7IZQGSH3CZcNv
RwfOHLyRPvnJ5Gd+5RJMf/D0RoWIgB0eGpJVREUZtClLIXINQ8TZtYEDu0xfAb6CoZW+cKPVfpnz
6MfMx+KZoD2jNfmT/71EUCPUxMZwpWlOr/INcTeh6V0Wn9If2GhDgJlsmcGqJvZti+ehh+FZuuLh
0Vkuog7G+RTODipj36bDa1ACaw4Xt8kDWZMGY42MxDSZvqUQlcetx/9weNuQCrxXqfw3mHo/Y2P1
UKcxdPxOf7iT2h/eBm5BvAo/5oSWGZl3aqejUysrfJboP6vPQrBb1o/oaveS9t5gr4B4Coq4bmEj
rekEadn9m3SsUp41yGIWvQIFoQVFgV1zC18yQh5o5ekuxD8faRwbm8CBi210qxJFK/y0YfZ0Gn86
tHbYcrLMnEdqa/pjPhAYKXrsIVjLuzLSt4Bll8sU0GDGHbj9BG9tCQhcEjAor3JhRZmk8/TQHGJ1
TnszLHO4xIh22fGwF8S1BOdJ2dFQSkvwsQHYLI45MXVcR8zfCuQr1QUGwd45Z7d2Le4cUqxbjR1g
q0/+QRV6S9x44dUR9IJVqAxbYu0Z7jCtsVgMK6vQcQR00KT5XPcpRkCrBaArcNCsJlqBvNMJ5Xs6
fh0zFFbK/B3oUzGDwTiPEQA/U2XLaY9/KCycJayBqYggl9mqX8vH3NbZzBcA9athxb24eAK1RPxY
/KDo5no7h4Fx4FwXmQVo4mP0FFqYu1O0gRNJ76SfngwkteB7Bw8hT8rq0xkyy+Tu4S/Hq3Ry1HhP
OjtHNaZLwrKT5SkJkqiTj4C2e1BoPIksQ2WNAYN7aYj7EChDifkAHn5t8VJavBurK6iMBg75E7Kp
X+u7FANftm4SjAQraGfqrIyN9JFSQbMCKd7wUEBbBdzX2B4iN5WYh1aBTWCKCe2fOgHVxOHbBG1o
6zdVPFMXxeiZKI9ZxuVzGNDs7MeQRhmLO6E6aJixIPrCZ6FiDzDbE/rmvAnGsAjGIso/QhRJINsC
jJhXA2E011HHFQAiVnzrROJYCDXZPLL5txYs8ukM4BQzb/6agLMSBKhHNlIurkLFj8kw+Z598pTD
dce0x1xBGWDY0ILVRDqFCnfNyky6rpWMj5VsZSxNzWXAoh0/CuURmy4nnjkOs2/mLORc07r7A4ju
TEAh9qsckeXwGazHwBI8e4SCjzQKYizljUgAJNEIQcFrlL0vbFH/44O34bskLtah7dQabEe58srB
CdT3LH8LimvcsQa4KR+9jrjJRg7c7aII1yYg7Sci0UQJXPBtsf5g49bVz3/sM0K64AlA/Ve7i9jU
m9H7/VK58HAjZ5fLaYAHtIVa3KPAZwteWCCB6Mm/Z+cGfliQIwW8ASrGCo6nNxsFoj234PHNwSLY
2fYQvw5ZujdYhC/hneAzBPGYe3amCtgR3cIHuvvwPlUHLCMaY6mgsVmGv9WwT75QN0PoDq4CJst0
D5LNOYMhjdPCzJcuRxfKO7RxIhz5bdgAIfRng8Cgj3wCEpa6iZ7ydyJ9NuCJuFC1+nEO5uCH8NFz
5ExZdpMcNO7P1vlfTZpKDsnKhHzhkYXUhEewvvNKFVjURZq3AIkFJo8Tcd/tF5NNFhUGkJCOZ3MZ
VnYlN9BSurW0UExcGNxQWGZzrADxDZ4CBDKQ0MelFKw6tKzUS45U6yAijkiKJLeEzwTbEBasHPNh
w2KVoNGAh2tesMJUGAdr/MDXjZdBtwrAsRI3cGC5ntlcmOfgCrnJjyyx3BTCm15/tmRVnjSS3uu9
Dm+5QSMo4aKg/RikQ5EWLEEKNnXFLeDNCvKZESeAhKH9JQUcJbdGgCHFrpzdtOTXqPEkxNsRgU63
rgfHNHesXbisuGdKHFiaTSswMATww1OeJGxk5fC+mErMciV+wz8fKm4iRX3vmktabRq01uU6RoiC
lZzPFoFevFtrhB8I6lYoXFX6iYS96n+21VqRjWXRfpa3tsLjDugI1vcyo5D6nL2R/njy//rht9XI
6DqNsl3ViAbZ92nvoHoEUa5xbo82JiiwsyBlljAu1fzM4sbygsvQnzThOOL1Bz/ZoBGRXS63XH5M
OCAqVN8tvHkcWpJ+5+dW+KktLpH4hAkToNNt9oX2nvHBSVYJqxMPtZtmfpYE6GGFEm8kSCzDueM4
1pi7TK7hiOq+rA5GU6Jwoj0ZPosO826c37gADFt8leewR4OtPlXIRt2hKMwdWiA1P0QRwYEnbWFN
F/YhckZ57pHzQPhAjIR5XUkSZ0foCQPlziCPLvXKXZZzyVASg4k/puJXQRWhmygPjX8uKx6Gb6nT
adEAux60yWL8YTAVLdiWZaqBHPVHJA6GQJOaf8MxCVQgnfWU1x4vt6hjqx+gcy8/zeQwEq+YbXVy
vClIRfkti2/FAl8Z+awF9HDiLkasFdxrcFwbal8a77FEaK2JLAl44pFoq3i5YwmHx76wrej8MOgH
g+vzk6A63KALog3SbpOWCApsbTaOYXEPXqfkzxajC8jXqxwDC+TovX7S4anS3ARDwSpsNxaBU0f3
co7gKVn1cmkjhfJ3XLEeYzSLUEnZKsqBW35e0KTZni8+S12v9IBCLzLBviNbGdBjyCqUMLDQttt2
/4YeBuaIXPbXyBbOFvD4qqa1j26C1+n3IqZCkY1CN85OfFelUwiXSTqtBzXEX7bEluTYBs9YkMjj
uhrRLoRb5rFquWTVRYFR9dQRTOIuULCp9m3QyIUJYDgHDUKWeHn5CewK3xImXO9LT5+VTNfG9xrs
1BHZKQf20tl7+buZcC7n+1oOkOe4CrHGPyV4B5VvYedir9HArf1nW85whS2Z4VbsyqrF7iUl22a8
G05xWDDnG6x59uK0X0+ovELYD4hnqg44LnhfDHDzCjyGcuDZtQxzsjUIAPSAVD8Cxc18aZW/QWsO
oCwylEAz4ko1/5oB75J0meE8KPWbhU7UN28aQhffbnNedO+0Ot6yuIz1Wp3wcVL+Wu1HGE9leKei
pW5m4dmFDzCCWctAYjgbYNChVXT03b1G3DLUX0l/98rD6HAcss8Unzs6twmGO6eDd5i7/abutn60
DJmzRPqdFj+b/jIBPWspORK3lP5y5JKWJHjz7UaNVx76DBnMq9OsCsIvGYYD8wiEy6FnvYGWSKNn
8XBUehfxv49Yj6Zgdjj57DzcXZlvR28ZY1cW8dL5Jojdv3HHajSe19sa9iTLCAA05N8gKATjNvtN
+MMGrI9qoOSUd1gGJoOgf4rH/YgiIFGZ9HEY4KQR7wfbV+nd6ntHWwPnBqMDM8dCwPlS8Kd0hx8D
+zIESGz4D/K8NcAbA8inmkkMRrNTNbiZ9M4U1imgB7GQJ3owPtmpsYLfm0/TW7UkIA9v2rX46Rik
7GZb2S6EKFKV5whNElLCs3xfPNQHJNLY0dcBIYy7Xxi0mgNdcLs25WdVHqr8Bk5X/WDOUuJtANjT
HKhzXLlvGuZm7jRZ/Zu2zS4cWbbNfBhL40j9Tq/eOvjK2Ioum7WvXKWScGtS2eDHkR/1PhtGucVe
YIN9ir2dfNBZbCwF+qY7yupT4swuFw2iRNwygMyxkRJnmwMMmLcwFXZsFLUeI4pDqR0GYViOkNPG
gZzMB8EHICacAyZvIzl7Npokodh16ZuHgQXxB8I+RfS95XLjHKo3FrfKYgcyVleUlODInFGLT03G
IJnyINoCn3ixZ5EOKsLzyfCdHQhdCn7EJwJUrZ/xECGABNacUnVjNqeIkzV+13BS5ug7Wnc4UJ+h
d4PJEnz4OqOBuqxVcOC+c9u1Kpsu0G0sLq26cOXujt2rLCkc4R8DqW9C3s1y8WprArkNV/Zwik7v
jJw9uKQV2ojeAtweIsDt+YVnrwcBNqrpjCtPcUFIusZ3PSGHAAas8kQfr9WoNldQF4srnPdWfVO9
ix7cesGNVOZldWkWFuWQyGHhBMkcCMK3DJoE5nrswI416M4Smc2dcAI09v0flk+a9xH+BYkzISrD
U5OSSVhAYjlSxwNsp8Epbn7xQ+kxbdxdmxFuKAB/DzEWbssDy8iDb63rpwib23gP33OruTctvTtm
TXHy3hZYwEIk3iTmyZxvfSv7Lm0VnzrE+yfF4dWa4hoom4Qf+UagN28zWfn+of0bvplQcDQ/3JBm
QdVGyG9eFoiQzIEZHG/Gmj3v4jYgI7nDniR23Voab97CpjushQvuZTYCDRitAhLUJxeoHrgm/QEP
Y85KnmA/bvAtPrWvQLX7p/byZlRHTNEp7RuJvf3yTPUR8TsyBpdD8iXb5tJJZgvX8ugjJsHKLfwK
4rkz/42y9QKCAboCWHvyy7N+q+cCwyFHh36HFdUSUUwTXeCSR7wHAXbgd3xEkYjqY1jTqSq0pLFx
tAy7/gpRJJy7C2MQ8AJY4fTbE07PA4VKs1mu8ehn821j6xT1s7cZKB0NDcNH5pB5zOIM2rsXb1ub
D1L8iAZ3CB9Rf+5N/JWNZfCB70C0hLPV35iFzVsXgaOgxganEvDd+sDEj5aOpMal9rFYMC+/h+Zf
r3PKKQPL6GAgp3AmkaWPgfiV9jii3iJKXK8a5GtPKG2NeuW+D0Cu8OuS0PRzVBbq5iq8IEDkcBE5
IvhnxZ4LKmwCE/er7Jv6gbc2lqwhBUI9tpRwWFOdjeiuopbDq6Jy4C4nbYDG9YtXn4Ry179k3hKo
2jdFtDcJ1nYtIEGI1xhpgckDUtpvydUVT1yVPYV7sYKeK9h9u7wzWRpXc3Ua0E5BmhL2EwL5+CCr
liIulWcnOon2CMC/WT9+Qx3v4c47vbIFed6Q+2CeeBDY/7XLW+ZAgd2IV0XGtuEomA7s8NhGwdHg
+WCcCWNAlRksbBHgAI5QTvTkKgEQ8v2fgDEYPaAU780T/jKafp/oC3F4HBy9QunAa+4EkGM3OSQc
uYytxHrEuthuv1Qa8rx7C3CrZasxoCTBzUcstgvpS5Lek3MoWAYbQS05Rip5Rz8KhgerLVLzX7Wt
+JE/jJhP5TLRrALRHADNgSJpmDsnu3PQjPmXY8eAqSstozxy2QoDDyJ2eQU7jcAYsH6KLqxdzuZa
Q5aACvanGsndJn9pUwUbvTpOwhHrkAQKi80IfgVhYAiPf9R+xaUiA0fbLV4zDMV3/Cu+25uqXwaD
rfuKdyENEDSdxYUmTHgBIQlAUOIFXLO9GUu7eATZGrSOFYyXOZh1zUAVhpwJaqMnTgAhh9H075Ww
8XLkfPc820gzAJK49Bm9B0vfGdkVRji0bSemJv+ngKC/uCfBCiRwEN36nbg++QsyFhnF0Bmo8bBb
xrO0eIo4uhs7peQtWCS9omW+soRUHi9jvIJa6edseffrdbwPiadayS9DWRovjsiAbIaLSySvEXI4
N8OaTGK0GuTBiPbBeINmQYbR6EwrZovpJCIEBpax4g1/52qxYWnNhDGfOhtC7CTutfqs7AsI+Izk
XGUzSL9ibU1m6wV+X1e+aaaxxPYIYkny7aO5iE8FYlPOAb7F97Zyo3ErWHRKcJVmhhpPKT311US7
SWkEDksOYOH/Lrd02GuQ8nn+3MWfZDntJZIunH31b6QZgUWBin1EiEKrueJMDOjoaDDpJlQXs9rE
jUkTnSf7Ub2qJJd4v732JqLKuibSD/wdYcYbiKvKZUf6wqQPmrakfSJ/R8KetqdUuZbtITQ+a28N
XFpae3TK0M7Un9HbltNxv3hnSQhps9TgWcyAG7PH8BCQGLnprTlBd+rT7f8O9bjorOZsgGmFOVO3
4W+DE+ejt9hrZ0YHpEO6lYNSZccjYkRLljCn2yTpc0Lsix2zQLo06gYYamcZPzankE5+yzoEtBo7
c+zfEmxsLfCinsZ6LnB86261/ezFJy2+qg3LRj373MgVRo3ByFYl2eQLTLsXdo/u93OEFzriuBOc
R/M7N37E+FPMVVj+/BdqF/ku2kYHEVWCP5PEijGlsuBAkJxNmtfxa0zfZWiJuL7PXlrFtouP1Pwa
xNvnLsmBz64sL0ZWkRKhvMNW6W6lcevyz1Y7leq6A0bAZ/RD6F/At8wK0DyKe0vTA8+gTc4sPWPl
Dm4IQ3BlDmhcZYzUZh5Tjh/h8MLI6wSuhn4YwvTAsgUJAFcnwojwoZD+sENM95rfN3t8loUxyQw3
LVir0Sn5CNkNqhg/wLBvdsEBDVGJrxitsvBn8IvpYPef2jeSSJcXleeghVXi/5lW/1WgGVvlEmse
oD/0Zt0mPDXeQ+sPerncAhVT0kk4czacsA6qgL7FJs0/fFd2/C3vIo1plAW69xJ3ixq3CCub6cgt
mqEZoOU2hOgpSp/lTiBVkruWbCjKLts/6M7/jEhUuPADbW58LMg5ele6V+29zJuwAAslVmA17bFn
ICCCThKwilmbtoYwOLp0ZY36MCKkDTcaZfjNurcoeuk7UhW8g6IeQxTxI6pAxm4aPlqunoUeAVkG
2BW8v3Hd11faWoW4VNjV5kq0gKQFA46g1bjYU84OldkhMfZcEsgA4tNK3lUfi841UaaP+9CJbHld
XyUbAeub+qKItOOWK11YhS57MLa0NmIvoSf3DLrdCvT0e5bljXMwCRZ5M3ccPAxc/oENQXyEOcG7
6bXPXNwnnT1G+FWCnmafMq5f+x7FTbIrPqqZ2uUQRvZUBnb08w8wd/+T1Sa3KvrVe7zbyLLdicHL
EL8Ln6/1e8RTTWIkf/OqazPcRoH0WMa329RSRc9KcM0+hFfy20YUzXJlXNJ8W4vohnF/Rsq3Dean
5q//iuGN368NnvTC78S+F/xK6bngx1UyvEJOefUb0D0ezDd0DabVPrUc4BfK+p3TsWiAb5U7zgZs
ogHF/OxeD/v0q65mS01G9iH+TXXsFxZLNXC1dKvTSgqyOzCx/SaTQeuiwzo+mqm+GsVvli1BcO0O
4lfy0QkP9PwMn9qprSYsR10D4kVFBQa2ZxUK4A88ifCdF10q1UctXgTzofY/HlVp9sdcocEWNuAb
8QXdjPIvuTuS7fLe0grPTsWwcEJ9S6sWZuhW/oruoHTrBbvb7awT+I+j89pRHdvW8BNZcg63BNvk
WFCsGwuoKkec89P355ZaR73X6ZXAnnOMPwJ9nGpxXjQu2Ic5M5xnhyx9Xp5qGX/4oheXkiNwn+5i
otKoz6Bp3OBjO3QQRsMakrNqqCtbMtWC7Kfvtl5Y0T67gGUBwkVzVlrj4FGBemN5suA3l/6TRITf
NQYtB+Xcj0JWgRPb6JLos6QZE0S7xf6DvJwoZKdCIg1ZC+GqLXHfarPKurK3qQLtYrM/a6VAgDKP
7zU6+DrtJzDInFkDezbCv67ewcGZE0xyaLqN1C3MGQ40/9T2X+Ue8Z7sdDI9K+m/CLGTLmEmKghw
HCAswB/qlezve+j4qj6N6gknUQY1/3nXZuQAa2XkUif123yHmKgRpkhsoTMY75+AXQOFlAf2oedr
cZMKNxC2ykCpRrDcgeWW9QleZphxZoeL2DwF6r2E9i3Uf8zWlKp/NWvqukcUjenBTP6IoSWxDyPn
KzdA0fBfkm90bj33E9hRc62WLV/TTEsR9igWFMEPPcaeyxaaElwUq/+oXZ5lmANgAv8ph2FdSA6x
CRTnUnhNJztB9DUeCJIC0LdRFYVtJLlH7dyXDurtEGLquBMfgP1S1PnKUMGkiGl+Iye+I0UDW1jx
8+EgIAEDily5E6Y8FN8kLtGjbCc6i9mG0Zk6K2xerGK0Z/cb13DkAJXTvFuV7VbcxkBCqngJzfXk
juEVd3Vt5/H/tx4KWYT+oxq2qFPohpXCN9LZwU3gqD+29ovkCJLD36jKrVIh/AlycXRoAHIVMNz2
jhQc8c+WGxDCGNCGxKs+IEcr+KqZfN1ytrT+JADyzzbUXgOG3PBKmLmbRhsWfAYSkMhjb2374cEB
Gwpf4ZEpqwUKyd6YO4giUe1u2CdUWxlumf5Jf0lKGnu1Co2fKDypRH3TBvSvuo/hxhAwKRA5811m
S5UsxDW6iFy4i4ZLEw3SAcLmlsnL5x+8lO+ByG3ha/Ao4Nkha/bJGGxeH+MNmatGeCkZpf/IyF8i
aidaQ3xJ2k6N994jlZ8Gy1RAzcuqw9NCh5B1IA03dWtjlruf4ZsmNYzc/4qFo+IL6C1k1+vxLBMT
TgUiyYikB97ym5kdoNNpMyA3bXThEAATjnq4HwtqY+j+SKoLfm7Lcg0IbaO+iqA+hABhpC6/tPH3
o7GI6he8ZKRU6Iy9ZFk0a4N3ii64bqqpS3QHnTKmLhkTX+f9CcPZNLbkSPknBJvFDvUUg6HJreiU
0ATB/BZ5bjxpZ6pj90dXFEkYEJ4HOuSF9ke4RYA11cF34IjHwO59JiPxpCAoKXUiaoyHMj6UUwVX
c4CZnA/3iBgrf41GieOn8Z9t/qfIDxK2eHC9WXPsybECyEt+GmyY3CT6DW1lAmGJ06jYlsrGZEHS
7xN3d6k0KhOAktCkmpswIdXW23oMEE1Fl9+OIVBVtwYHIOGTgLl9TxHh07Q/Dc7x7zRHUItxFQn1
n/EHlEtpqbaqz5xNyIqt9qsnMgy5AgsUP4Rwsf8nlKyj20bcJ3tA7x7fOuIh2l5sIGdU7/0sUDb0
eauv9PeD/May/dDB8xXSdUMwkeJMel0suPx3OGsSBHLpYpRccGpBvyDFC1EAfOyQwWkodsWwMeOv
brhwS0zFxRRT9suw3sCqg5y1Mv9zjpo02YvGTuBrM39CH9U1IXedtK/7Fb8LamZ5RH6PnubwIdlY
uAyLPj+OKNSt4geBu8V4En/pFQG88JrEumQ/1chbt5cNzsgsJ7R5n6lnOfsXhsD27MGU3MrruHSD
0rb4klUu++QvokUo3Qcf+OV7OOyH8OU0nVNnC016tZpT9sgx9H8f3EskG9SB3RChAIMlbOBaMHKD
xYwSoQM/oLB4EUiNnAKUpsRnvHa1sWPj8kxSsOMlO1cuPFswmBKIgcPRjgHrLRgLpJez0C0A7Oul
j2SEG6144L6Xx9PQ72iXICe9//7IrsUXw+z3UU8QpbS10fuS4epNT3L1IzQOLQzAbrb5wMABXJ39
q4qNvITNHU0UM2yqlEhBckHGc2xS/1ZeiWQmfHT/3cnrimrnVLkpiGvk5hmT17TUpsy/vmQZmXX+
7BYx40XvEDXLFIHP4DpScFV+GUcupC6YJQTKzbNuKQrgmFCcs3PBHMFuhkIf9EyfA7viU7nj22B7
qumhAdMlRhdiZoYtei4ndkRxa3kS8fbjp84ftKW1ygOdPwRUhXems1WPNmOHXenTObxqzdGnPA9u
vxk3SkUDW4w9t9wx0VWVS/3c7BS/fji30AxKx65k2/3j9k8dDVxiJgTkQqHK2hrY8NZx+pxYXB0i
hCj9JWKaMVwP6qEYQPVJH12i60U4RBwILDNHP+siiwHBCvGvcut4y4gCyICLcFq4bbLAvbYxjZ0k
uUm+bZo1nxk+Uqs9Bf8QOGnr5Jx1tl84nwMiJzV3xH47tpcUsAkG5nNMQqql10a4CJTf0QaWJoHU
8NDqLxrKNhgJMHJk/J4u1TvUxHxkJ1TWPuFSf91EpiQLI173qSNoGwQq2gg2TrSAXJ/b6NwIRxH1
kQip0X7+JePdsml7xmYsOA16FXnLcyDwG3u7UXgmCMa6cGcaiD2IUcY384igeySnIbVKXvfaUlSu
MePXV+87CglFlI17478UfTOaCgJAakKdFkpsa29VdD1lPbXUoqnQqQib4p6o6Smg0bexA+w2AqSO
d9JMPvqeWKhS9GalT9tDuQ/l77G6KN41xtaIQsjYMnh1Dbl5JM45euiYwT6DeWCm5DKkQ3RE3+Mm
1qTPqugS4Osmls+FnuxzJxYQgS07+FvG8ZZ4qOlxHN6ChQ9y1imYJ+Y9qdUdepV5v6Ho6XciReVf
M9sJ7b/qXaBStC6V4bZrg8xv6U++msHmk3K3C8qH6Fg3VKGo7sgbxdXb3wm/n9VQrZptVe7G9hUh
+/wWhmVovVTtrHrrpPkq/2hHAvuxVsxcMkcmbeqz5Bke0e0qp2zLj+bljSmxweFIesipY1jWF/XM
4VMHU3bVYmV2m6Q5Q4Ru4dD67KbCChGrUW8lth6UQtrM+GzwuTBwM9dhcp9zjd8q6SwpTn3yKaMo
+crMt5QfS8kBHNRFWydzjZ8EQonapAx3HuFPU4oLjxcX+IVoY/Rgeg9fpTxEA1W91yyr6tT7p1IQ
J8kTlpWG5ihj0wMWh8QX9OOcIpEs3tb6d5sf0fXS6oWOEyOdmWMpgu62nL7m8TZAUVjQSXyuaQ2d
VVua0Yh0COYa7UMdoiH8bRGVJmTOkIDBmPoVZX+6t05JabG771Y56QcRrL9dxM28lla6zWSmSWvV
ctLxwI0d+N8miSQGiv11Y+08/8m4n1379qvLdx1z2eePPXAQODCPItWt0le+CeCdBdtHu9DkV/Et
DHMrdit5q609JO2ff5X1KprJVIvEmkiEfhZWLoN+VD8z4mSqc6huye2txVV0nlqBaKYX72l60XRb
QKQrHpqY+LqH6e/5n6yvHeH2c/4QQn+G7vKsHRE+OXfzsQm3DTws1mN8EJV3QOqUjKvQd4zUqZ8m
nbBEKjLvIgYvLxGECY/yZy/EbIMTysXXSMmKQFCTThzvLlVtVrhlggT+SyHX0NwPNmlVdDXNlKUi
OsypteJU7PKsxRUT4zkL7MRfJrty3h3GzCHaH5qF5sk5grqKwQRqMY3uFs5ggWiUhdnsKtJK+TQm
yRv+NATzk5QVaYzsNPlJImjGRd+PPAJJR+omNCyiT7EZZdGmJlDzmfOhCK8HxeKAn757o9qTVN5q
s/WwAG6Q7yET+g/aDKyvJXov1lAzYp9ws1XSPyMev2D8p1EB2N975eQR5d7ElCOdNQYCcK9VW2+H
9xT9EK+QjqbwPQh9GvFQnMxHoQ04qTc5BG+P1o2UB0SNe6F6NfW6RX9aLuX8OqhnoSN0ipi9Ymfq
nwVsvYHjHu2Y7z/Vlkdx8AmQaxwZMFHqR3So8y1vdHg1BzurVpXyR/KSwNJeIFnF80UwVSMeE+i9
glSVD4KkkJS/LmF1N19+RmD7tWmcCDV9LxLJeiymQxoieipXBB0SiSg70xfIbZYjXPGfSn5rbx+e
EXC98jpo5yLedujDcg/b4hW5mEJlBdMOb471Sop9Vn9X8kJnZygaqun6L55X0wA/Z/i2x1uvY4ih
Emxt5b8VU4Pyl6A76ZBB+qxlNWOAlW1yrhrpGVMc941kzjDn0V75Ax1FywoswD/YEtksxHcwiX4n
fYzXb7y3cPIseEk0EsKk9pmUv2RfMM+DL0ylbpPVl9cOEiq9qYiA+OMB9lmz/kYK++doxKuJTKxA
QBbof8FIAb7u+dm8o0zmFg8f7JecBmv/iKSEF42lj5/YnpuV9YuDBNkF7xB/k+La3/xjRfYVPu+U
EmiI2fGfl3wBdKAraBD3yMPHDQ38l/NaQJ7hQkUoxZ+M2FgpKCI7f8gnDr3XWPDQoFhBQaawbK5B
fU2mK0U5fY45veqLB1cEz58e8leOmW2zLenZ6U3HNYauhKrMZWMgqDoyhTKc5KzGfIrU5vLrUc7p
RMpa+kMkHbaWjYoZn+RaIYbxY33l47SSddTPddak8u0xRGMSiNG4b+PGseiMJt9xLN7RHs01roEP
v88kTTFegtPn+2bbdtw1bKn8RGVS3N4G4kmBRPxyFd34AoVdbe2N9NcDa6JKIJJPKICK4KyTaHKX
Sm5XGxOx8eJsQSODopqHguWka4QF74oAgt4v5ejrLQOENOXJK1cKuk9ixdAFGQ4631anW/d3JP5j
x2Rpze78coynUH7Rtg4oK9mNcD3RXqfrWL59Vj4T5GG7hcfwnbtQJtRJQN+iuJ6HPzNj3IFAfnP2
8jzVS5OPC7jOnR5HkkA4S8xDyYRemG6unGRhl+xDIpx53ZgeqD6U+UvG2OTkRftkrJ5Y8py0Lx7C
7IqCXMZT7pB/8OTt5g+YPzkRwcUMt0BL/Y5wTvKf0h+AHu8BISaMB6l+SXPkOfVt+qVT2hHV/CR8
zbiLikVjx1cEy1aFSPS7FxgI7J5aM5VwUm8drmrJSbk3Me3L5PTAQS+Tp8/XpzbMBTsE0wgNVBHU
OXH5x3wXGi4WPmXOyOROqJzy4DriwV8ukUnL6rkWdxpaCORFqkV6zrFHYjSTi6tvOUv/SkeOCff6
T1J2+ZI5mBK0hRD2SOx5bid4JRfcUED3jW1SOIXDveTA4Lz5C87DYKPUYmeOTXQ1M05bywDoU26M
wjB5rcOkQGMcVTBTIBzBbEeqWFhS/o3gc3pFKgrNBnyLfv5QCNLI+UO2yQXCahg2aPsDJmh2alSz
yjqOt5KwZ3bcs3L+fK4Wj23QGZxPKKYk/mg5AxCHkeaowReTVeM7+AAi9TqlVuR/ZnWiCbt1en9Y
5dkm4qDulymiggnP4LTwuvtAQlGXX+N+M8m4ebFrQr9ITPR2gXDsUDJnxFNnD5X5JdR+vEtKa+MK
yxGPQpEdRP4DarLbG4Ng7uClwt+KV7HtXXzqfEuM3N5ZxjDKZVQuk180EfhPuDHb7jQKydL14RpS
SlX4uNYkWSCoz3sS0bfZSyGCXQan2HlLoQVkugwDtya4MEtPpC4yYQHvinsTbbfJ0AYPoe/IgMDf
za3Of0BtkBm6eKcMVEjzhvPvJYnf3QZbsuWvMbekwopsS004T7W4F0tlzF4Q1PP5nFz+Ij7RChVv
y4IWnEH9xvZigO4u+JMGxtEYJvdJNvyJlt2QZNkcgLwYYfINzpDE6WY0VkvHKcxgBrmIWTWC7mmH
U2riAceskxwycbEh+CVFql5MOcm8tuKPACwGj2q6skU7o7mpEeUJApkBf7g8BTYguzcWNIRMDiE8
ZOJSrH9DrlOMWNiIiCoS7MJ0pFMKxL7IUahvp0frXDw43j+mo9IajbRFXwSUUtsqToNJLU5oBok2
KvAs/WzDUrHuOKGqAN3b9M5nAnoVWsFG/pDe+qO/Rmmd8zPY3EZpoa0ABuBn2H7bpWW1a8S12Dg+
CJtqIiS53cLzh9d0zI6huarlkyStmfM8b0V1TbQoC7AJmofu5G5SMJNQgs57j9RopuoCPi/msFmh
nZcKC5/YN67cX7TijfJIrx3FAatwQkLQhktGaE8UIevRftg8rL8GXx+3Fwk9ZD+GRxlPhGi+TJJu
4EYmQ9lhOiDF48iEobRPdTBQPKwY3xJ08GNGzuuuENaTcfpjnEOdIptpUB1gYrFZDOJerFwhw32w
5gZp5ekX0ycBcuZZ8652tj1XUJtuMAtrQALitakdMEgzv6K4V5XfPHXGU9FtUmYt7HseikSuGUyY
iauXKPq0ZQUsOiy0PyU/TrM9OK65kJDYAkVyV5si7od/pRNgBI8+G8FfyQSO2lJ2iWvSSaP5fjk0
6wrlN+c8aXbVIr/1ZBqMVrcIaE+lZw2fDmdniMwT305l9yhXq28TmIndMqj3o34tvtULveoogQFn
uiuXed4g8pgqfQ+4dLR8GW/yVUjBz4J9LoBbxHAw44eFc8n9djTKrQlIxFyjByBlu85m5tVhDUm/
J/HO+fD9CEjoyv4rMHm1joC6jA4fLKB7oAZsd2ixWI5sud0k8qNadOU353VwW2r/WPBRbrNWAWzO
cqxgxAlga9J+Jk8TIKqb36QvkzK3bYfhyEbJM+6rS7fB2aYGtnUFAmrW44+gvSnXCgGeBXchHSmN
QOiiWYcYQwGH86ZnfaP3gLGPJYpoRFtepZiPt0iBPyey5TD1enedvmLKSqYw+QeSo53qRNxou7p1
gWhoL/HJkCR0ij1/wZidsax8Y0qxiE4iKEN/6RsOULFzVBe+qD4hNxcd7SQ4E33OAm88Qnp33890
D6KBkqIO0STPam65bpFPESRG9ZCA2Jq5dfWJv8uwmgMQkKBok6SX2sMGW2JDzavuUMMYAOQilfkV
fvI3pgARdwF1DrsVxT2zdpukD1E4BkRiLMkt+RIQfm/kDY5SFdPxgYOkBvydWqUQwszxXWT9YmpQ
WXzgF7V5L27abrJqw/4Lv1570yIn03eiyHVFctRFIc9Po3so2yqC2wAgYdbr8K8N1BBWFx8YyISG
LhgFZXi2xpJ+5f5WQ9pJ6WC31AD2ML8j3jmZozDFGR+U0drzX/64yRAh+Q+ipCxjI4DZdNZLouMG
n5xuV9dhy2NFQsqwZVcXeM1ywCqMSkCZiFcU7lPGyARdzs34oGDXrjIenZrjcKALpLNc3d9o9VYQ
Hf0HSIVe2EMJ2rrW5F1CUfVoCw6CZyTDQTAvcUpue2IEQWTJ0uNcqhbDovIRyszZFkwLIBv2h02P
L5BVLvtFHV6D1zKP75PXL0GP7RHJXI3WYB6uWGNl9YcSmgD8Nl2tWAk+W+8dfFCBEVu+wLwu6suG
EDCt5ivA32pzHIyK03DOQ8P2xEBlHKI1leDkJEmr8VbufXYxnXOhkVme89+IwvKgj1ZlDAEp7cqb
F/4TWL6Pn/AcMw37/SWpzriQQCWwrmonf9gL2ZFWnhjm2saxwV8L18h5zDqnHZ5IGv6fB2mrY3uc
ji5SVIZdKLxGgWTkSRFOH2qD/K4MrmLSwc7bQX1T1BOZbwnTh2o3sE8GXp6EHsG6Owc4zEcs8xhw
iEoqQVMUMpVM64BNKYPtYnLKY44S/Mr8KLEqjNi8I5XFpFXYnfzj9ccYqmuW3LUz7l5+gehyqH7J
TrTsA6qHtThvkSHPaPJhT45Q+gNcwV5j/Vf/iYhAcnFG4EtU73HllRPNu6lpdYIgndLZ7p73w6Ep
AQUEnLEszhXHKKc7h36BLQcBeUGycKW+P+MxC7+CVzT5ODbcj/lIFBdB9IshhZ74Erj2Mhh1bY6s
1dhT7CWoBHDPalbkllsL6s3VdHKiWaZh97waNhIOKR3earSpERmSLohkQWL6PYgmKk/rHBBAgpOp
6q4fdOd8nQbfdGnLCmqOqfMALFhfiXzMfPCK/x0Kz7LFG2K4GpxRXK2ZU4vaTdimVa5klkj2Vbnb
IxoIyey+SvHe6sjqXIHkS93OH5i40lU/JZ6QNe37uCL4LYO/STpscZTqWBf1w2DsguSn9e9ByndZ
PCtj5/FW5Oda7zANbfklNVIy4w1m8Sz+QqXhpd+Z+EaeJ5nLjH2GIZqKb4FAA/klkehKh8dwM6u7
ggaULF/VPPWkjI/yJkNNQMoTBBdCnqQHxYOXDlp11qmux6hXkA3gsYmnBDEJbM5+ZKuF07QAQMm3
Z14V8maV+gDxOjDB83M1pAYDrghweuUpUhvAPBFCNNNHo0uvqH9MFALiHl96J8M1gKMfi+for0Qq
zODgyVMhRcRCkxOMDxOPqVpd+/6RU5/R4IS+CJKt8ut2wLV8VjLu4Azawc/dnMgxaSCNibAx9Uvh
bzAA6Cpounuk4IP2DEhZJE4UORH/pvuYc+RvDSVxJ27FfCUi20JsxRGQalfme3ZBQAJBgTdgUJfe
Zr2q65/E2nTUKZu/ocz82HO9HiEBpvTQf0GOCsceLoF06DxeWGMJsuNl1E6c+l/0k9bgJMa0Cq7D
AamDeRzCJdCDuAVKAbwA+EzGHep6ptqb/4bAFBy8hYDw5Kxfw8BhAgqqc/oHCwTzoG5Fm8NDr9Yk
q4FpEc9qC/STpaTamk3NuE8RaAJvnnkrFSBr+IDHfptT3+mv8VQ7wQ0UhwA2dECRuOqAfdhyyY7u
TykBz8XXSECAf/e4cwYYyoSuAJ9YWBaWqioQ3nNx/Hbw0aF4S+Bqrri4yHbzLh4X6Vb9HvOXAgKX
PdIlHgoFI7y+Y8V0A8wInMVo0Ezi3ujZRsU19+R48o3XE+LXHJGOSsXCg2bD9SDJjuZdYp+hYCUS
woxOxMXtDepzjfNZaiH4aNfBZ9rkjUUk7QhIMItrjFqlf4rfAOsl4kIDgyreLZeeay1dgDuJ/len
3SzTXwdq5PTPjDx5FfrYXPAQL8ZbqzM9ErjE1EeaS8etbzlcwx5y6/azKohN/suOzbXOJBv3AHI5
Qur++uyVE3m6jH0iXWlGZ5CbZw89fho6ofTBZpMsp0MeiXoTqhsVWYPMQSTytq+EBQJ68SfxthFG
YKU8qgpRZ7K5iAnlq65h21NOQBMEWGiChKtEHDYUpAZdwR9nfIaAIh/gRNQjWfTlm+QmLMYRUmJC
fqvum/9b+99B98RJ7ZWuoX5LxB92nBB1sHTMg8yPN8FXYeFXWQUBadlslche+xdGuDZz2/YnRUOO
PyNNThXnx3cHxz6TvkkYOGoo0xa2TWHOoYlAoxcKC400RVOgJlTGXYiES7kVCmlKC4866ujVNKu0
tH1lW3t7721gJG6++XTJgwGGVZw4XCKQ7eq5hojMt7D7eHhn+rOYoHJdaRo6Xapfue7SvU++R0fE
VnXKlCMfQGJj5TlKzOrjV/nZf45jvpe77zG9gJh5yG94ISPlCi08x3kNkCaysvS42aziWDXf4cf2
k39KhoKe8YNUQP4L4M9edizrWxAuYkumA1kLqHGOIS+thHsUCDPSscwQikeIOTAXnitj+EesDbD6
lBnQq1BUbh7fPyiXOV7QsOEvGw4dGTDZTw3JVhJsVNBDsIsrwrtexPXL34YDVPRpib7DTu3v22D3
CZad/OdB8DCjsp2oswuWF6/bi/USd3u3JbgBVrL8oizNQq5I7j16C+AY3jkqg4juFW9wqJ52q8ma
/evEy4hrFZfnXST2Ds2T6yHs9qfEV6HjaCnvU/f55Rbbgxtpl3HIQRQ5ITcKamDOGRkdnEbIFn1z
FSm6Uzzl8NnhMTfxauBpoa1bP4WfNe82+TMfEeziGcrERLvgklARx8iCcLgWQNTCIWNLJDaJvdH6
Jo8cZ1MyR5IKOUxDWrkSLrW8Vc29RywgL8bBuxFnM5NYAD3pZKKdQzEC0scywyTPezyS2r6G2hbl
a5k9IhmFO1FxM7HkW4ZsTNfEUTe/0vCT/fOnoI+pISU2N5J6G8sTcq2C14A0IapQSHurhYOJTyAz
yE+Rj2mwT/A6JYzTZkGHYkftCir3CS4nl7+zUOAYaA5ZppvbgKcdU3pLZC6bQVqtRhxJzIoWEmjW
JQVTR8VzD+TDaBwT4UXr2NkyfwsP1wWOogP4c4z9APrjgLMLc6EhH6x9TRM4oakg+1SyFOuCGKJ/
SrsJ8FiBG5ULw3IsFenrMaQcpiAN51uC1SunolnRwarDo2jaKFQF74cawSE8mDV/vb5fJusGidW9
ala4scyjRAR6/MWySnJ5zb8PwoykpDP5L/j78ZDbAXp6vJcgUNJXYgW2XHE++W45iXbaXfQrYOfF
XU4vXEtSIFyvSaUFRUJM9/ufhX7GIufThU5wKq6SdldUKE16aCsCCM3tbbq/602F6pKqWZTUoeTT
tnOI7Y47ySd9K3cFwrNIg+W0L2e3e/bwkO3F+9YB1Oz8F6EMaK95EPSNf43IiGBI3d3b9pmteJ98
BEL6zmBYyxF6Rnsvelx8YqYpaoGGtpJ3cWBdCPRH6R8IVGYSHH575MiOR45bpywiyk+JjSJeZYJh
mSk67YvrqOfrMMX9hCeT8gCwt/mY60D5RvQ6dkvv1Y4PL6F1wLaYVpTQX6q6Q91BhbN5VpoblqFa
u6KI/RNR7PCcWDOSCyLxnweUD7SbFr/IKusTEMrdCFZlJM39fk9opJBdBFoSxtuTw2ALCjXQCAQZ
V9nWCQupVMyJzQpcagHXkb5Q8f7/xOxw8UMMF03hMtf+zytMP6GyXMncGM+i3XgbAwoUL02y/lRu
SY7M4l2swmrJAI47pctsnPr8S8g3qcyDJ0h/RwspzVJsleKdC3y48hsQ82Ih/9H5EPkw0FOWv4OM
Zgx2AiQyOgUjCZxUye8Vaw7bTMRTJTwy2t2+lN4R8Xin7oReCsDGOMGWKUjcXfyc8CMM9wHBX3X3
CjgrsuqmjPkXdKN8l/mWo5+iIWfD5egCf/TlfilOSb+bwnuliasMyxyaoVuQzk4HjkG6UPqP0aNZ
56TuMljnNDMW2PqLi893nrOmt+k7tbYNgGBh1PCeL3Uk0A3/s923O5KHh003vj3plfU/JbO+IM/V
1HA662rSqKBO2fTyKxIAmvjNFl6Fkz/jA6vnlAv9z/gZ3TqjUsTDr5rDhxIG53j1pshXCsi+Z64/
qJRyxVqGIvqzjRwQlJOCJVQ+qwCXp6W8ynXe6VtfEbb1KSf9vCQEY0RMvZLIRzT1W0ewdAxCFSPJ
0iS3BsStzIlHsaBM1FlKBJTFYzxNi9bk99DQpZKcZ/x4bTfFrjUeA+XsE50F/RtWrttOMh267Bcp
MDBwqQtHornIuRPy2trmzec8G5kEG9Mlc9f/0QjQL6RjXtz0fEcSDcYktiDW5kX1sUU7015D6Wri
jj7lnCmMQwmn/goBm+/0S0Z2GFWUhZUNZEVsipBeYGNR9mbGP4sOMI6JTqbYeY+vi8+HJ/tQHEsZ
AHWDXgIHyecuzZ8yb4MkXKT2X7QpfoCT0QONdF8Q4OcVNDjs2pIrkuIdTGUxmeFRQvlX8cfLQDVb
fYMra3gzybSerL9DtalYUoYePz3CM5T48I9e/t32TwplBcod3ID82BnpwIM3vV79zSRt4kxYTxLs
UgOZpobh7EfXfz31ZlKfzvoxARC5DywDjuMxb2S8yt40x/n84hEMTVc8alo2Q8hFtl/6dJCVgim0
aGVU48DuUCFS7ovf2FtFm3VhOErzTyypZ54wbsYBrqZ8WFk8NFlzgZUz1BP/0chN6JH0S/s7X4X+
F5YVixXiS9aUmF+wgnBOEH368MBHHfBw1B4kD8GOa5ZnN/xAyy3Zao8ChaNuBxmSMwpsEJLTXhiT
9JddG7Rzpvelmdrc/4lbgp5i9EbQI0RW/5UiqXprYSQiecopATgtVbzy+h8zLpmpIZ9zkpJjQxg7
Fj0BYSAfYf2cHt4qSpz8PFacw6v8DPZf3YaeYkuWds6zMDh+wEhaBTcwoMoahT8h2VmxqKXDGvkW
HZzExRt/DakmJJA1fOkigU7T84bygDhmXgmTsKJ0n57n0y8UztfeRtAuSbIooCGEniOcx+aoyLuQ
KirNZf7/cL5av7l55JGUCSr4CCVKGscI3GTNsqVpV/aBjjuRS487SN2gCrl05rpWN7p47zB60tLk
M1Cnd0tZ159bkEuUMwkzMB2cnVDuRXSuMQuimq9dQAGtX4Ua5Xr7qN16/GXQSX8OgvkNkFdHv11z
l+WzFNcAL0eJx9tEY4lHTF8UyG+3o8dLWrvEgiHPzBG7JVLL33MXMbQywZjKNkoX8TvT6QXlsXZZ
vjE4WSD+6LMXMaG5HkA68j5gRS+hyyQ8i8zTQK/Y+tBGvkpvGmU3WevEPvystuUZE9tZxegkN47J
QzQRhD56sRY6GWxe2ZoB0ILqrw3CnrSzxmOedj4cErGZUWpH3t4/GsDRhcQA8IT0lfsNjRE4gFXl
byiuRcceZMBPSPkyzNu5ToFHo+PiRw3E3TzcJZGEIC8jBDVEhvK3JmJAj6M5iAKgDsR11m9EhDEo
22Lt3VPtUqChZsuQrEsLJmc1DEANBRIBeKqMqvBfJd90NPB5x+G+hqqZ2F8jf4dwoNrnV63WLR/u
6N1NbkTQrAETp0Q+06D8pOQSEYGmnluCwTwiowkIAV2OjGxTly/5A8/JExq8R+MaSXTH3Wp0+7kJ
nGubAFV2RYVTZss5IUQgeTLsPWZoJ4xQUVPmXVwSb1PitQN6pMKMJptxZYBIPuQv/7dukV1Um1yj
mbDjK1cR7mB2Q5Amy/9CSAbefkEEgF+OwTbjEqcJQ/Ls0LzLIX08J2xyRYG8GBct3BHGsEX4eWrp
W9kpht26gR2exuHXGn4CqncpaHj6q+HNV4pQy/8N2wN+IuGMBcD/Ej4uMjSRD6fB9k1hMgcLnwYa
/m2LqTToFpXR70c+AMm4qOWh8X5WPfUyqMNdKcdkshx+EMvUOdxFpS2G7BQSStYwN3c3hZQmUHjf
hyIn6kmXL5/41X2I98InvEyIk+q3NT6rmQEPQ2BPS2cEFoPyYtCBvDGFs8LVixs0e8YZnVlUH/Jq
yODBKHfq2ce/SukOpa5inqiwo/+XOsiBhEraIkmLW6uyTSchgzEPkFai29urrFG86zLsEiwmfzbE
lv/i36mk9y60e7EH6eW1+oY7HRxNdfvIxrlt9Vzzw00c1pSFslfBMoZkDAHj+BSvEGC1FAM20mJd
EQOGcaGFAL0Bmxn50ssg+2ec7anyzPEN6XwKFfIpy39Y3Y3AJ2HpLVSNHDWElpO/WR0gdMx7CEoC
uG6F12A8W/o6YPHzHgN6LoIDelsn7GoAN54K3YgWo+9BJ6tWJx+tu8TWOVH/QckAn/YcLAy5MCPF
O1yRpOflJxMENkC7OAW2LSR9rZOcAye7/4+j81puVNui6BdRJTK8SgQJ5WjZL5TbtsgZkb7+DE7d
l1NdfbvdEuy9wpxjMndh45Opl1Hl43I/WJUt+qtS3HrxN9Jtpv842X2R04XjprAylDxpsCO6c1wy
2B+cDI09qA80ZYv7KOLLsfSOIa1XbVDBiZ6LAvgrETx5sT4VJOG8JnA9CEgY3HhCdTohB5NXqDDM
azVcc+JVdOxOvNYi3RovC/sLRBloeawF7ghkTbskhIQ2BecxadxFSdEYnsyAynsVcWUXGVNw7DYN
16B+KxrcQN2vv+s5x1fRfvKHlQZ1K5tdxhRo3PgSGh7yDhrCrmb+279ao9uj9MIvEHfv1UTejRPy
Zd8rywhsP49xIRVOmL862G49Qh9dpUioCYqeNlmJTAXuEbW+XVKVaehExBw5xUsuHvEjApoSaqQw
rGYaD59xjooYSRb9aE1MDHKbNrVTzqyRvk288T4GO6O2Jxz8xc0X5GUikAReYxih/h1oRsQFx65P
aBkOr0F3+CxSHLjVAMc+PwmcunnESIhyqI6gt9UssaJpE6B91sDvqDRI+KqGDqIgo4+4SghKYwSC
glr+iKrnsPicnTSI0eSTXEAL+1LTHMIJ1duAtG1awsgioYVJSmzc6nXZHvCEmcneeDfwP4+Znnqj
/NFSHbX+NrhH8endry5ChMyuP3fSnflVdGf5j74min9UkNVh92oMaGLYCX2LuUbF2J7ASiViKI+y
fWL+o+5N4gYBBiXERPLLTF3waBjijha5kq7tHPAenUDFDB+JS1sdsRZ2Y43EPFeUSydkS9KyWmm2
qfzNX5x+8NIwpcyeymyEpJ7V7vx0hfHgXfN9OuqGNTw1/HjqVW5emrqwR/XEru0uF0+oAmb9MTLM
Kb5TDKqAKWRnTKyG4f2g7ltpHQpWQpjKMvkjUbLTbnG4B026HVm0I08Yzmi7P5pTGgKCIkKAwGtr
+muO6ndPrfFIH9ibsWha4zNUt8SHFRy/vIpoO5Nlhz5lb077bPdJO72ML2xtmGRDoXNsJO8NXyZl
6eqtnw0OcGIVBhLV72+W8qYIeM55h7EdSbmnYEpBlzw7Gz8kFOj+9GsaDPo6TgfdefdP06TkrUMy
A+QVNTMSQTGzCyxvTKAF4hx3qCeGh1xuiXJQjjyDxJu1Hr0l+pL0wkK8mzZxexmTL8RApW9jzibF
+8AhhyvtKckrQbcoKegYr/2V5ny8Qpgk5JTyVt1rvRfXrrxvH8WbS2DOsOB1HO2YQIL5/bJRU1Rk
la7EMycHdxxKDLhG3LiwyAihBKS1azkR+GH3yHc1miIVY9HTR3hr9//IqiEiyYTCw3h7QsHNCWAj
kpC/FnxISN4ip7IGNoYoukLJw2xlHMM1m5rVPN9aS8ormOXgFf82oFriB/pqEfweuewWNLUIMPwm
e5/b2UvE9pHT+tM3nQlh420FP/OBAtGY2GvCg7AVf82cCdlCWXmLTxQtg028LsfXtPIrK/6mtYvn
tezgmYoTCCzNaYwORBgwbgYko6/Z5eO90UWvabyC9KB0zYqkuGrYwukS9qIte9V8wB+4AkMqzFkD
H/H17fjwVYoxhA6EJo2OjbCeqbKAS8Hht0C3tNlIowSpB5uYlDDdmrEtPsZ6z/KGKBAeI2E13ZGy
VourkLm8kv3M8J2aIx4IUN3KNux3IY0zWZiLZXHkwPPK2KvZTXJ8GsEbSYXITJQdK6OhdS1gMbBY
utLnHsc1agPUCZq6EYaN75/TyAvrC6sLogoktiARMye3PIgw0gfichMdyWC6PsUFXcRKZkWBqEMs
gPw40J7r7FHK+1jclOQ2ZjbWfihkR4xWuLkIolKei+bJejlSwYJBd+T8Re3a/xKIpeBEWFf5GvxJ
7pZ7vJDhV8q5BOYb74vkJIuZTNrE5Fwtm6sZ//ofAdO4CH5wzChIBKOfUyfVOjhkWFqBTw70PG8W
DxUjjU918TWJ++A0UZeiXbickLsudjWSJV6XjUqz4FO0g2Jl2JiQV4lNDJ4P8lIyiCAl1rf08Mll
y4wFxWKYrEX/1DyhEko8uOZRj8ZLoxJE8yPrlnkunv0nexGJSFpqQRhEP8hkCgZ0jRu+muxTzGrS
PohmXVZYrL4xEmA0+L+lVPiOqujCQgwyLBr0+CV+qdJx9tn2q1jYFqyDD2BdHKSByee0bzGhcDoT
+kcXz1Z95htaAUuAxE1+mExpUPYoOpVrRhd4paamYZcnNhgIzh3RbhJo1m7RrRi73cw9nEiyAmSE
3CxhnUZb+0Ro8cT7J4mZxlvfMPEJ4Tkvts0nRVKb/4JDOHd2ezD+Veltpazhb9D9wCReVSnwTGQ4
WvMk+Vna5Wemn/W5+Z2HFT3B2niZTrx35lkkpOfiPwfpjCAYIjLjStpQ3oh6T3L6lTwk1jcdpCeG
RwihwVbrN+nrETU7LlbmYC3yDlwwVPzJYR6Y4c3X92PtSgY8XIa9KaWstIdsRbbOIG192BFipTop
K9tyrPgzgyVu72p49YSzZzNG08FISPCZ26H5Unj96a1VJrWaO3A34MJO7PfAF9fbPXcOs12/9KLK
60Aspix8WYERkF1eEhUz7wbA8Fs7GiOSBHonFrdGbrJ3Jj6BSLK/kKUTAwOuxfcHr6mWc026MiKd
wj+/jWKVZ4cgO9bqeQHTQL0X5Ojt+2NwiiWPT5VNHxauihGY/sJcGQ1cYVBPHR5U/ayyk0JDKrnT
HAV3m4V1Ts+oPgai91AayFKYfims4KmzrJ13exmdsXYYEfgi7c6+CgYEqeZobIaq6FuXzsBi08Po
fyNriWYlq7lBmoPZhUk+ZhvlT9afquQtjI1SnXmO+bciyBiPJvmoy/SfhFiw/phnMYbd4hH7zUnV
saXj4kf7qR/mK6xXTJ0BifADqKQFqxsVFRDzDnIcYvjQ4wZ4Uhx50U+/4a5BrGOy6y6bbwZe+OnM
yCu94Ld+dK8BWQxfD/aBnx6h+TclI81488Uf9CbMM7DiLfXwiTUXs92LREY4S2HZxo6nYN5t18zf
uwwHPLlBUAK9ZsL3QUoJJtKkXc8C2iPVAKts1Prkqvhb9lHlo1Ftpq7E9uBy/9egZ0SKrW85KXV2
mr78iDUgcfW+K17tI/9G+FYXfzWduDrCgi6wMWH9cZCuw2XvXZYPxR8GswqYz7Ld4v9CH8G8kJ+3
cWa51FM/ix4VcvaLCA6kE6lJdPb06VL0pZ+BvxCz/F738HICh9CuBk4wkyLOvDzBdWRuiFmMB301
V8+YaUzXfyYYKXnSmUENgo0jmB009XI3rhB2IUvYNLiQXMP81gBSMNIgWQuLWfGNYoVltG7aE3VH
Qfu7lOdSgXgaGVHGr/JJDekjqK6897D8k//x7xlP+QvbAeU/KOM3Srhd90eUV3ONnlo7Tw879mSs
w15l+WvwhuOIvC9KckBc6Vf9kn4i817AkZglOqGV3HmuYMsVHkf4cP5Il+WF65aKiztjwvN/rT6F
CQzTWiUfktCEHjLr/HgkO2Sn2jV8xAR5kDhoY1hu7Eq/JzuWnba2zb9SPrENTFGd0AaXzBcMP7QO
LGChW4b9cagcE9zF+E14g0qmYSqD3MNui0aRmrlc1dlPUns4k3Ekgr5fG+9u1ZrMKe/EZxHYywcf
WrrXY+GpVnXhEimIni36jW65YHcvpXkiIO2fIHHVs39ML6gyN/KJb3VLctMJbRZjJjHBUmvjMoj8
b64TvpnWi7DTQK75n1BMknBxN3pSJr3sD8pwt+WpvkhHZEEKM9xpzVReZYw5MJefgfwyarhvlAjv
G7443KvESIo9FX/N4OnJjY3jAEp8AtpV+xdOG9IaWr7pbFOux18QPvq52qFGRxGyWWyMWwlK7bf1
jGv4zfEz9ff2u7kxaJ4eLPzZH3G8bLFB9KLFtIPmcGb1EtxAq4/5t3ZzfPVvJmUr/7eCa0j3/sUQ
S38BJMHZBTJ5P9xzW/f4RRk95ngVX9kNI97MpXeRr7Gy5q4Xvt5Ppmwp1bpGCwJBL7IK5ZTELBDJ
hsJUanXr9oPwdi/3z+o/+V9MKYpG12RVyzzo5OeGK18K3f5Jl5+m29m8eRypXpdZ+j5nKbRNySqg
uo5QZl6Gs3TqY1fb/eBB5HiEd7/SPpVNtGEsjOfFFtedykUCKbLF3MYSQrS1X2GVk6S3ois6J8Rz
gDrAOmJl/gX8JWtflN49k3znA2vBguxwm2feKv8EVz7QtOi2ciSv3ONIlLZkgP7hgPeYhPIp2xn6
E2XLpTpZJE5klk18AZsjNnmD3Vj1h7kHSEq9CFQSf9KW9/B95JnZNT+qXXTrfMm/jgT7DdJDyAxi
sbW5kNDAerRETxbR6KlUXhymL27Z7yHOEElgUWvvxszpj8jhIKO4s66LH6jGb/tglLcfP/QeVf/4
rzxT9B5gV7BPTvWTPFChL6eH/sIMRMNQIm+glP7TgLB+Vai+S/RRB9aYzbhlqvy+IXDDgP+TSnuV
gRWP9nd+mXRAsvci2EKvYq4dp5t6YaPYGciMHBpEnU9xOE8SBiAy2/xzSSsWj3sthGrvOzXwtZ2C
GQoZpd48VFZ4i6MkfDMC0n9KSCwDy4JCvcTmtdCBf4wUQPWF0R31fC5jN6i+xhndQsffWpfZEGHH
RyzlA1X8D6xJXj+dEmmgNZm9b3M4wpn3xg8JZXYmN9kggAYLu8KKCJLLnWzCBSQnw7ndIPLdCB5W
H/BMRPfIG5VRKAQKukArlJjCrYPUu8jYkdYCVI7leh1i5enXZbSml+MM5OZik7ZPPMZ+jJCYONQc
F7QB4C/mJVi4ZhCLBBkEzGWxrVocTm4LdjrDHkBbuCMQHTIAOQdkdCGFUjbk2bajC09EVg+UXEM4
a9sgNlgpileSABFnk4oMrN7Q/3W5bZ7NhUufr2l4bJiIYgNf+5+MvSQ+LrlyBYYYxVzn8uY1yimN
z1DuuA/fjpY4RWhXN2nXRPTYOxrJ+Gti9ArnU7/SlCAsgIBVvQ+tYRMxw67D8K0eIeQ4gY7Ceurh
+w+G35KvXN0EwU4cmV4qkx2HZFTQMkl2iRHEYGNvdC+ZV6D+kBPEy4tnVTwr5TiyuwDOpzSYkZbD
146icNwkRzDQzAtubMJ7VL9XVA6BsEMA+PY/gZFpqlvepX/N+BDUk/aBOWLXsUyANYrMVHIInZBg
bU9gTJAhRixVeKDQfExr2J34c2fwwexoCCJLxPrKRyaCoV/GZ+boQ3fDBTMW+LLnfOQ42gQ39mCL
fz7h7s7wt8BBvgZMoDhUcEjSavDeJxWJMK+6wY00wh9e1eJ2ljFiJecewK3oMEkSgz3jwjF020vy
RN7zUyQfEvIufdUPX3JwBzSYQfMOVk3rYYrszoQ2COKWLoxNi4YE8cEzzIB6xfluwgLwpj/+FfQ3
KYb5lWYzY5vr32Od7qKLrzi67+C3kqYdCFr+e6RURZaCpWmJzgrxYG19x8tPGDY6P/ixYmwYypf6
h5kuYGHERuhVGPDnDJ82PQBfdC/hUUqtqWUvgav1EicHsKGDDgL4oXd2Q47MPgz/+vAzDf9ELEdY
Tu54TEfwnNol5OUsdjCw+DFJpSbJdAD+a7X6huumQZVgQZs1NIsDb/HBau7ak9od2uVBW8vpHKWn
aB5KlKqAR+DVf03J8O+oTduoXavqk/cjByUJqXbc0bWTSGEeRzBtBLq3pwLuzwBXk3sHXpKluSJg
mm+TFTTIwpWOX/Ab8VDjaRcGXkQ/f04n4859RcWEXidzeEdHz0RujbYAUKzOt4BdazWd2IBXnzmL
r85CfSC2q4JV85IIhTVn8AoMDrstfph/nOMmNgDDxfoi4a7MuX+dqjwMKqcPRIXaLi3poBFdwBB0
BzEoxpIA2iFZRgA4yUlAUXMAZkprpe9wWgUf9CjN/DMs4uuiJ64IsSBCa6LzMMToKxYsEQS3xFa5
tr47DPEFK9XqNqL68L1WXz/TjfpjhECqt9lDUs/S14B3Twd4ga2M1LrZRs8jYuZ3saNHXY+stwlT
DkSyUK7qZzCiT15FL6yPQKhzlSbAyck0++xYW/D9AsE41cSaXFE8URr6bnX5Cg7DeAiY9jAnXoYt
rGDAnhgeGFxhf8I8+DUdKYY5duMDSSYa7uFrlzrdeI3Cs2psehbsBiYpqxPW+q62Yk4FbDfJurYy
KlPA3hpDRe1e5/dJuFSIPjgnbZRECyoNB1K93Ll8ZjwUYL9Mr8UVeR6pKWQ4A7QmqdV9MvchFxFb
BAnzhIIOVovadoWWpNY3/Ro9SvVBiT++mm//TkZHZbMV5c41XJ0hK0bFl8S5r/wMTwJ10KbkPIyu
wp/ZoRgirnQtcVc7OtsHMtsUCH5LWJ0vPV2VDP1t8yhFMCRQVELiOfQuJvOaZxFeK+VAT6fGUNEq
8Nv6x8Vir+DOepe/bNUIViSmIVkBEviZbtpLIvVFdUQZagazORyX9PeOLxZwfexicRMFUPaT3c7b
hujG+6JjOmCIUHhxjG7dMs4ab+xqD7nOCf5B5D0QHpw+KwY5DXjp/q/4y/bJFw03gC4ZMSG6PDQG
i3P2Ld4yeJ+/aP1JAWVkRE/OxKIKlhFgapc5HVN3G9mXsRp/R7S0PqoDW90qAVlcrqI/DQLg3wSb
1b8pto+bmO6k3BXNZYzpG58Nlow/VlccZ5PTob7iebgYwT4nr56nVSD5jdm8NVaQaqKdsA7YwKjh
vWPI17Hs4TUTQYO5gdfMIwbU7HPqx7D74gGVd809RDV2R/r72ZgeOyGy0db11p8r5MCOLZCwG8Eu
UNKdMq+8ppYCk5gUC8Q0gNGCU3WpLm8W+yGyWIAvVvwpVdzYj4AIpoPu34lqx87LCDf14nEbdm7z
rT4TDe3EOvAP2beE/vWHs5l4Afw0S1lg4LeXj7yOaD4YDizfr+KBJDDfaF526JMNugZidMyfhUK6
6wrItcmY0VvwCZ40tyyOg5MyIbLndBnMMEvOW/LruaHhurV8x/5+QO+9UnhlFBdQPc5+xeWFseXR
MX9iJgwl7nsY0j/TM/hmi6LCGVt1DJb4o54RQ2hiOezgoB9brMDC11wLDPxm9R+hF4RxcJX221pI
vEzBnVqm9gKbLEauKF5V/U9JKlUF7iWvEFUbdqQ8hziCH5c/IhmAHDp31hoOsyOJFrt5Qy86F5wz
qZGvVI5P//0bDPMortlWmIhjgUFt4akJkHp5k/H65C7e9qPhsNFGSL/YygxkZqba0USI88kiMJkA
d+4b3Wn5aCN0l+GH+MwOYuOWHVYCGDyXELBIiGT7l3xlUwZ4uGneJ9QE1bgOrgoIGcYsFxLWESbq
MsTSA6d/o1/BuoW/jbyeKMHwhfZrindZWDJz53yN/02ARJVv2BOw8wQCrFlA82qbjvCrbrRx3U6n
Bjd+vUpjW8rXWXoWbtC2IzIx2SkRmlGsuYgtkldKdGZriRJwUkuaMlcmfI6MRU28jzpusrsWAB1U
T8n4Uwlbst0DfuClIKBrx+W2VWOcrvb7CjbR4iynxAXcCBOb//ajDbmRYWjrfLG/rKCLaAfJBuPK
Pei4+1fpJ2k3wnuVFnugVM17JxItVhxIQNTOIZcuHYTo8e0L8lyJ/fojcmSIKuw/6Epv0rQccfT/
/Mb8CMxDSCzF67jErjdYKbcmvQGCqfKnDbyKrPpz3Nn8XHyCzKMZv3I99DXsd3Qp3KcELr6uFLEf
FatmTumRmtwNAXjOiqglIMvcY6p3rjsuTjcjExdqXeyKx8UZzw86UvNXWLe7KNprZyIcKdq6tVTv
FCK5AIC8WiiGlxhZD3GkqDfUm2Erbye+k2tpoA91MwdfwoE3B27aRqIqx0IJGAaBP96SfU0GKmun
Q8RiYGmVOwl2xka/8WLcdf1EkV+Z1hQzFnf75ZYfJ/zloOwlh88UTQ0eu9VUOBMs7Fd7G+HaAhe+
IqtEGELqtDO44LXkU2lxCNQ/Uw+VPdyhPF6gJW1xErjBRcXa118IvEBlKrkL+rRPhamLyOeOjKgm
73LdG3iEv3rEgyhXnrrIbWOhdRsdVsepYvvReozPLXtRK0BLoEZgRJ3+/K5sjJ/5U9c30hkQJ2so
ZGcyaQTn9+IW6FYuIClYtirGwWsqnAGeYtocAhvj9rGB3VlfO/XDPElsGGJOGMnYctgQ6DAut4Po
tACb2G5kpPW0KA8KL/kYM1tgq8ETWZobjsrEZ2vDKb/Ezo3jucdTBPnD9r/QLF87NNBR+UGnEOLt
sqcTJ0YXWADECZEzF07H+JKl7VL3AXbgMGdnyK5pXz97JoJHPsOU8nWZ7SG3QEbltFTed/7OGs7S
Sun/jYw5NhqWuy9ZRD2y5Bc4DpNoow7bGJYYHm7yXlvyRVydNGXUZXAyGOhSOCTvnTIyKKFCnNbU
fPwS2yNjSZbNXRM9aqX9FLnyhqVxsKwmy/yU9hix39t3ZEMtPAxHstBMbty5wcBglwKg+h5HVL9I
IdCGOPLP+zzua2g2G8ThrDPwo1Nk7KhwAbyJ2wrKrKf1ty7bi5TPkVWeML315QmunL/PigOq+hp8
ytU/8eLrORRl5u2WurgE5pawLNgSLbL2YKv9ScmhZqR9i7sncvpF/GuSbyntTYmxAjvFjOpFfr6B
PmF3Cyy059ifoH6+QDwO/+Lkxl0kbzVyq2Z85AYKnU/DKc36cIQSPNS5atd4NEdWqkAwqtiSp4M6
L1Pa5xs9YDKD/kAumxAUsNgDvicWim82xzkXUu5KrX5YvPKucXsee+HU+QaxE/raBAWb+mAL+cmU
Pw77SrAznmIVKP8sXN91sQDVvWMlVvFssWcBrUrablEeQiBklQj6IG+tuL5FB9Y79Trh90RvBDB4
+heZG0dMdfx9bZlXOiW9+3gv3BbfQB19GftosZeMZD2/IYgU+6myO/GV8LBNJUdO+jeChuSBkL94
ZCbpGkyXKUSdJDJd8JCSpOTFwio95QJbwsW2oOLUh5Op418CddMGv35CBA1uCwFVVX2NBNlegAij
kH5kXbBrtNKC76p3564nimw3fYYdox1yXgPvzVnZd7+ZvFksvsXFAykvixmUy0Df+LgYVPuekbno
ZCS0ifkpbd0W+k7QHVJN2pBdbKEW3Ji5g7+jk/gp5PjayJGV0jllC8NZVE6BamZhXCMAciG0IfGV
88UqaIgio8X1LFkqL09FBeVlX/OXmxsklMxI1yXxte1foJ9joLz0OCsRpQtINTQS06luL7p5Ym2s
SCvA8BCfjIrkABgMdj1YDEQzhwqhYwQGD6FQhRNBDv4+havWIZhkfmi4UXYtENi8oaycwnptsJ2V
7CLcDMp9qnAjdu9NOlLNootonSm/9eZzUniaGS1pyAmkd36deuCHGso/HyVWXewG3t8GH0lJpgPG
E7n1ir7bRixN5vYbPVxImS8mIqI3YOXlhJ+QotU07Lzx3Xew5xTfBOl1aMeVoiavjNanSDhS0N1I
YuIEqHC08wKjciPOidktD12A4lC4Cn74yquz3g6OUc3WVGgqEl46xsyxgrqVWI780wRAh9Mo19fN
O3KMRc7T4pPLpy5FrXoIkrSJ6s5Kn3EaOlny6opzrX+bQXASwF9lRsw8q0Bu1/M6ExCEBBQ+i2Ae
DJnFq4LyVoNncZz+Hxw/VZ+N5HvvqxI8bDfClnoz358mU9XkDHiXiYr8kYookgrMdkSOpiLVjG5Y
g0qnnhGtQXR0RlZOsVF4agtxlhN8EDspMVxOB6/5x7DBV2g4C4tMi3T/YrymnxP0NvlOAgNo5B7z
K9CbQvCbcrcQdorVTaifEbcH3aUpeMJxfCXac3ZRj+j4AVq1RA1Rhzd87BmMQEPYlQSjDSXsuPRP
r48icovo1Aef4T5e4KCU1oHiRAFAI5oqTQLLDSZF6Z0OFaV6kzd67kzxv4Ib2xDYZJGCLBLoFT1U
6tkB6pjGcLMjxTVPRq+cnioXmADbgdeGMDQu3nDPBhqxCzvXQfirksQtZXWpLiL4dMuIeK/40S9M
/uaQJdIn3DUFxgqRKZZAQuhCJX1GumqHsvhW1ZXQn7VsMxwR3QHN5s7o0TIop/fw06v8NQ+5W2Av
eoYIdETl0ACmb64hu6SO8aTB5EgOPOFNZpAAPT4+LBL49dksQMN6REKxaJczeJfOuQ/xhxo29W4O
Ub3LL03/0CrUARUyIyV0yYIgCjkxkIczC8TNpFHOpucq6bm8rYC0+eysI9RFr0U/zkg2v+v0/eqB
yA3ii2fCfrELOWm6P2j2TsRmd0QqZaHcgeNNP+lzdQv817Ylhz3fadp5kD/iu6Fi2sPNGH7K/SbL
98X4C60Cr8hC2oBz1vUdehNJ8+p9xcWsnxYJvAfuXmK3eHhQyNH4oO84z50yqm4nfSaoErRNh4Of
kSw7F7C5pFKfKeCgwMIP/tA3TESmbs/LhtZ+GzhwV+S9eOq45w/TiUnDRBqMSP1OHd4arOTldQZ/
iDFPdlZEO8rckEawGw/ySNEEvpopIc56JDoTCQpWG6zNG2rcgIFNSMsz8QFwfIPGA8pbwSlCfon6
DuQv9nk12sXMnUmh6B6CEyO2QWsg7Rb8mwx8hY+xc9Dz7heMDsJN+fNO9rX+0CNbF//yeb4ow2IG
va6Mx5ASgdO0plViUFceAn2rz/Og9yWpTgt4UoX7nlw//7eAeEEi1IZSC9tdzwUY7mfIqDkyaOL/
gS4cBu6QOVzh7cLCscZlheBmugZAiadmXcJxkJk6o5OhiO6WySFFB43wG+7LSF3GoOEdDGSnsTRM
QcMzojOJ/9xS+AlHwj4pgIXWVSdWl8/hjdFCWyODH77EiMwgNiHSS0FuE6CyMUR2FAx8HD8bWYpB
k0YaTErggoFaEoRu/azJ1WlqZ0J33BSHRXdPWy/TWWEwuyYEb8Enr3DMJg20AUpBUnpMVMaNii9N
QsjE2owBjKlhEvfCBknQofz1PTH8pwH3o4BEgoE3U8PlqcOpGbY1FMu6YefOfl1UyGvKfzvjHvrI
2NAXLMzDMFGHeQUPFZrl5qO8jsmWcUn1bKFHOikZW1QtQImhPQTrqf8V8sZJeQ/9d+UGBDeErJA5
xBlo8ADtWdf3j3Smwr5PKdrvLVbCt7nrgq+O3J/FgDpppRpzlDNz3+BgeMVFn5FCwhV7FqvyN5iO
iLcR6dSC1wL+4ElniqwoN2OwAuRYFwVdQS6BvOBCXjPHktof5d4da+mfiWdEOQuaywQEmYK4lRc8
LNsYAWpL7lW9ZJUiMxKNCaCHdsGV3C4ubXzsdE5PBSQkODaoteMPmmpeIHMn/pMX/6K/DL6nrdym
bMu/NeGozL/RUJPXVUqYh9kGMD1D1JPCL31I4UZJ34xPb5O6yfQFBp+VADwCUshCuaJVY68VNNRo
ya/U28iJ9Qb5zq2M14lim/FHgSoS6iU1ij8tQzwOCKY0eyZiBLT15YzQj7X1m1PXGwhRfTMP5r53
VJQTk6uqboEIswNkUttadRDfXlhiuLyUghfLD2l+iTtcBFzu6puOTrxpICSqtnDb8cThBIZ+Qmbi
s7RWLoV498sPVhl6OlDaodoXOHEbjNrmXxjetfwQS+CAv3LjX1E9GnRY/vylFX+yZIVQTd+7GVA1
7Jlwycj3EmwbiUtiNKtvHQm7uUPrNwmfarISEf3l4NLp28+5EzEowr9S8w22+pfQbtPBaVLWWYwY
JFeXdwMDzDniCqF52TmGjHaXRvqhha8qdc3pz0+2qQmx/8ArR5pg3Xwa+inuGCT2OFYoDI7acFa3
jbQJkNd1lvQ+6tJ9gI9h/DFqsGkseGSmjWKP4lreceQZ8rY496hr5HjV38vukBtfLYgLzeJjqQ4a
Qp8dIzTxaxSuWndpwKQMCf5MHDhY4r90dg6gWtO1JLqEV+cWkmUW2mhYjSWGPXSAGYu9ogHzfc9k
NwixbxBY4CreOBH5Ks4LhCx3zXFbDXcT4LXHBBPPgZMvDnRfzGoZ5xm8JHgm/KMm32SGt1xtRwWa
kzxd8/omrZwWerq4551jjSZ+6HBTVnSmLwzHTbRXwr023t/NT2mybPIkus4h0cmB8gJUrS9d/0cy
dCSchh8dhQmMURCHyFxRgCvMRu9KgCP7Eh2gSJtLtm5ReyGNrGvZ4DFge+jiSXpfsGnwWYbSrme0
NR/EJd4DA13z1kdFbkC+RaDDRsUxG0/nnAU7kdsZAihWo9VkC80m0SxKn9K3ZCv1l+2RaAFlvsAv
X/6ZaMt1s+6OjP5sEEjgPrfp8YLpWbcLc6dCK9O3croLaKLtmBQP7i/uhrH9wRC+SD2s1yXG1Ooi
ZM6giFaKaxf+P5rubRtaWfUb3hKfho0GNhCu7HxkWGZ7Co85icS5ceGM6tUPzyERYo+QzmDNeFKZ
vga0HD3wRZpktzgPbONs+tYdB5uAUClcVQ+Fwe1zT8WG9XwgKwvNbkEHeHwjgpNfPt2j2DwVlmkD
dt2u9YAg2RESkvJNSCjN/4r+vZ0OdLACx6tfOwtcavAZkVLN346McweTBQGgyfuzl68IcgzkC2yz
0OwX/a1WjzGpLwyEtlKByb6+mhyK7Pbu6i5lQMttVJor2dw04wIyi13Xdq78K/0zkru1IC2F5/ui
L5Yiupr3fNQGmJ+QIJ8zm3pcXB65DPH1LRjavz1eleDWAY66IruzcfwQkdwyo1zjIipXwkfvjg+w
D5IVn5QX4+6qToCMvfiCS7LgeB74X6aehSVJShs++6h1hOi7OiTqLQufov9PQqtNheDzJVM+kPVq
rLdD9RkYT3WGpoymVW5wFMUb+O/2gq3ZhmnN0KzZ/imrgeafgUa1ZnExMLXJNFTg+BNPSu5KtGIn
jfoTF7U13Tg8FazKyJuk97Ktj6mM1Zrhzc5YcPwmMx95W29w7XNL8SOjRqM7HpfcUE5irnR9jYup
RwSWeSw2pnovtBsCX5a85yGioydxtsLhi6eykF1wHnlyH2641aqv94Xh0bPlD70ACz7iewwg9Bmb
wrBY29JxpOaayMsdXINnGn7zMHbCPRvuxnjPb80jFbAkMMzkufHh+cLNpatLvigjwKYFxZbKpOoh
q4UI6LC7YDveviebfr6C1BxfBJ1h4L425zjH+Fetz4zc8/eWDNWF7GVrcoeQ7+D4uWLZSraMK+OT
ALRNsrtjqO+Nb4iKLNFK2WqRDywxMqqO/xos3mDhWqp/VR3Bt/9RMxoH+v2RZ/uZAcWbxJPeVRbD
dd6B0OYck6XT4JOZa6VvIg62Y+WQ0TjxLFIcqdPBkD7J3855oFnfUp36zb8ycBNuJwQSI0xxqhDT
paxrwJ42hYdqCYlkmuwYS/ePkhEbaUXu11ZJPmoGRr7q1PIrDCgSJhi28650QOsiqyjW1m+weVZ/
YIKdb5p2lxxk7QcU2VKZBwb8jSAeZNSYFTxIlXVsbmsuLITm6ScZh+iWu5lDIADo/R9J57XcuJIE
0S9CBAzhXkk4gt6Jol4QoqSBJ+Hd1+/B3d3ZnQmNNKJAoLu6KvNkgOAtSgmpJgvUS4LviljuuSUl
BxeixQHf7ccPNf1SWcsZz50ipyYCQfhomZF6A65HlH6SY8oegSVD5b559s2PKjsx3f4a3+f/5nvY
wtJTcelyGuwc3mJfD9YLeTdiY23iOd8oQKWHg1H8qid6rLgmMZB9gooQ8827b1xWpA5xE+fVeNVn
R0UEWfev7x+VedXoeydWb5c0d7pzte7UD128BCI24ON77qSrH5FK4XQhVUIDf9KwttEkITlAfU4N
zlDH8NV5madnvQSTSAGcwCtC9sNB+IzqgNZpFW6KK7+n8EQMS9mUxIRHrrgyIr9jpze/SFdboEF1
hZEnF8+Ta/w1gEes9x6LK61qi8WMqWMFbnlLycBMamV+Br72TVAr8awSXdEHVncJSpQnGKyPO/bh
Cb52A51VoaJdhaiwUozbwvPV+Ub3DJuPGlfzHLv8bIxl6BtvhxYppRgtqWm6M9stlYEqyEpony4Y
ueMZ4xtPjqSd69DB0pMvHnK3LY4LyLEpvIxK/wX0InEna5oBIIxZ28suUCKZX/Pe4y0wIF8bYimi
dk1p0+WOpP+0vIWjvtl9MZfjTXN5nOv0zhWfNz3tjzV7wcSDzM+XaKnqeoZhir/tYvNCcZIRqqQ7
ERqR0FSY36wVxMz6ZUC0xwpMjD2NHTv8KpBi4E2wesRhWJOFlWEhgM16R/KgcGYyDb5Tm7E1B2vK
9HqCdILMtKp80iKqFp8K6+07R0+JxdwJCMn8fE9fckHIxyGQr5KuQ5s4hPFuQDIFAkqAaAQxEamS
UF01KDfFocPjE16nxXa+oWQ6QNS/4/zOhvTKGP9+HGiT6iW+DdBhMqd7zu6MIg32EDhJm/Fjvqtp
+uecCv4NEoEhUb8i3iWPio2KdO1mJPcq/TKZx9DXySH3MAViRBsTL4XL5r3vBUp1TOHlo0DcmH4t
Jli2y+RX+5cTVzRdNPTsWvoXEIjzaIQTZbn4PfG4hFllhe8LjSxNp8jlS0LI6y306ltjrPOEpFla
a5IOfhtWM1Ow7/REh7qkS2vug9/kiTUzQckFFYqg6Bf5hz8VPUk9X2u/fdMtJWXHw1cVmCe9oftN
gzP+WyX9HAWwdLDzN70yRwmilFF3UnnRYnI3V0FwHomRiTme0JPR/Ik8v9Z6jz6m2Y4lnS6Owr6d
ZajOv8IvKSPHrbepuSdMz4WVnigvaDzL5a3jmUqHB6nC85dQ8wPc0Y8achmypOPaamdkmPrBB0g+
1vB5y6RS4nxAnpHfxPneVpuLRnxXKu/a7hx7MpsyI2cniFdi6jLhXR2uCph0nOYr9mkq0Ty9Q8+P
LsY3C3cUbhrZolMKlvz2+oyOLdlQVr7jiBC/rC8FasgyRwT0z9A2ivPJPEvExs3yncIkmByqLlZz
znAMQYiHQCgK+4L5AMBz4sRXGtE68DY4i9H0OxXOrAAQCr8UMfcjZ1rP4gQeJMZsk1u0jLt2DTuR
jvy5gulnWB1GZHCenGok0yldVoIHEFYzfYSi3U6POUHyhl4mSr7NdJuNGCpOyaMlRficRkSSYJym
v9FC2/vKX5YxXbs1hwXu+AYeheEH8k7qnThadxQhtASJe5D27LDBdK0kYhTuE3EDq45zfPiRAyfW
hpWCjlI7lC5rZom0XlY2yWc4S2kt0ol2sXbRaFjkzVIk3ThEIMrzR7N6Ea4NeJT6T8qNmwsc3CO+
3aU8wVwaTiahfYr3ao8CjjuO3xSiYOpYrzQ2/XWL2yjETbLi4a/MtapIHHC38jeVRMqBEEj1hJkL
egm5JA8z4kBhq58vwgPSdcmEaxd7VbXTCKDt/LDdNuZ6t8MWbOXSLtildIc/WVWZzTkcEop19FtM
5Is5SbPWKLFeNJvEfwModuH4UtC9WlNLGg59ULTSfqadDd2i7ErmgqJ92+OfStJi/mkKG4orFDOv
Eh8Byg1meoNoYmhxO7SrKR4gDtj/DJ/9KBIvhujV5VYJ3BB6STtvLu34HeAEEvYTMRu1w0xYcnFQ
SuPmLe0WupXifx7tVLlGFMRMYe5BA1yNU90HJxEWuyJGh+hr1S3PbIQmYrnRXpesPunGMxUu8jxV
gY/75t9kkq34Q3oOEdiW15YYQRnBOuUsXRYDFmPKuoukvD8kwI2cV7EW2ssbMbIWf5rThne+gqqT
E3bBHd7oeP3Kg4B6Y/6Ha/bjGPybGXHMMdqntrgi2aGpFP1S25pk167evqwdiV5rEVSmlt54ISwN
TeHyrxLDj9O/KLQMwa4/dEyZ2X0Sic8CZo5yj/QU1dc4oQKztFMSSj5rjo8Rq/pkwTzsb2N2SfcU
asLCFiUa0qydKjY/ToO07QKKuPnkFHybupelpPYyEKlKZZWZfP/u1k2AMFGq0hvPLhUYbU5cpL1J
eBMlp0i3XSMT9AfhkSQ8svik42hHv1HcUrChH9I/qUECjNj6+1H3t5LaTJjHMMNlYdarjNBlnaCN
JD5zSHwLdkuxR/EXimt+nHxu74opMgIWdIaQAm4WKhVlm5ao89hcdWgdBQw8+cr4dRHR0e7IR4XW
IqP+e/+VkLc6DJMVKalDudNezXaqF5jTmW0gJCY3Ka2JcJ5Hwtz3+kRjGcx2ufoSPpH9GM+CphI1
ZdHBxkaqXNumXNlNyE+PFwV1siTTdCLEaCDa+wXD1WQjm3uN/NwM0YXoO+EsVmUsNwGQnn8x7CT4
ZiY243Re65h4L/AZhOF1LpWMZezGfxXVQGqDZ0ZyqtGgWy+oL2lMqRoPfORO4bMPitX8WPc9yQAU
tt3ZAExPt5yKjIE28mFk4nZSPUJpXdIgCe5pwhjHQjJEoFtKBxAmFC5WmiTF+1TKroxwspD2NPvy
4dQvaM8uox+5O9MB1RmlOiQ/Zb9JZGX9mvWXB+vNQZpnPoSOiK5CX+l3fb9YS+iFw68BT0W90tNz
1m3KjHw7ks8VhqKH4gYvudjItKPHWwdDsXS4d+cBBQxQFJsFkwTIyKhqXPW1a6NPsfsSCUaeIZsk
3JnZOkw4qdtq/CA6OOAZAaZaW7CT6T9T6fQoJzIdAID2L9ExMazge7zepB0Ilzi+GIvriCndxIKx
1utTWm4CbI/6Xz1Cqjo20lGh64h4Elwf+rLSLhid98g3eEEFGQA1KUkjPrAOZsWGHts0baJh35ge
M20DN628UiOnMskwaaNqFSb0oCVJ1PFPYrR+xvVxnCBMsqp7JZoadbx0HByFQ1ke2/EWSl48gMqy
OU0uONQ9VBrwaxbRhgOTtM6RpwSTi7pPUFJkrIAjRETgG7HEz0HX/oulmeWjfRrSrvplK0loByMP
ZoLjFdR+qrBrv5EIlXsO7DUi+DtJZAsoLSc6auFgidpnkNuTkwg7OmrZIxD2gPHkf5Xp1gVUDiYw
CLTocMg+6sjJ0aHr4T9U7WbxMQsaeL4KOIkEm9JocgaHZijFTMS4w1T+wm86zBym6aWYE1R9GnSo
mZTPsnnONfpKj86Ufp3VflBWZR5X/r0bFA+eBI2997AMqSYHjtgvd5FfusW25bnSmKP0vNyT8dee
tPGbba7ktFXw5lfXnLyD+epdTdUDbjLedJSVOC3e0m8UOtpP/UjdzIpNW2B/U7cv/ZezJAe13NMm
vBSHDsVv/G2QVDKtWD7pdUmMdXjlxmaR3/P64yChhoEvvWyH2FMMj95KEe5N7rSngfJUKhH2UCiu
kyPtd1psmN+ZpqAiWsugLDuFWFakN7z343eRO5q4M8h+YQ7COz8MBCrUnhieINoeA3/Q/gUCqn+b
XyVtRNZds4+cSNhRPo95eO+1zYQ5F/8N5bd+qCHhIzvhYbLKE0uafQhQ7J0xH8zaShVIosgZQQSV
v67xCuMZIRuunZsn4nqQ4UMsGzjCrHX4cUcTXp98mnd7OorK74CwZ0IyyYSb/WocblLtvcujhKb9
Xf9y+BLMZ8eRQGKrLGVgBBt6yw3Yto3JWhoQ5JOu2Y6/aAgIyPSzNQ8K4oUNm8MCD1tVr2nL0/Sk
98rPM2IO7m4s5joXBbvrrUcWaFzk6izKkKxC2Nz9Vzc4TF0z3O8LW6+8QTzO2DS8mCN9eDYYr1ol
PqnkU3+RgcfDuiAq74/QjSrip8KuRubWONtzlbcTM7bWHzEkB8aqYQN9U2TE3wNNPsTEa2IHNqpL
8YcLeaHB/uJm3dBUr3laxLtMCXMo9YOQ9NuakHNmwG49Yt13mFkLGAemT6K+YBCRDoJriG0I+9no
pupheJ11dXXiQNJYYkHjZoUPnF8jPG9fXNY4wb+QH369xXN+SE4hUtiIWSv+apEEK+TR4uJQhTxd
5yjyyIX3UtKzV9p9+OriEyD4tNlo5d2CY/BXPwdSA/9xxKMCybaNRWrtihDemk3MEdYpo97i75+4
+R03N2wjJRbmP4VZ8Y1dmAHPCqq8/ZjNl5GNJ4K9r6Fd3Hug/LbJG1668/p5E7z4f1/Wzsd7OsNu
U/Dfnv5AiAIGUEcYp+WMQznrQ7lnNIy4XKCjSOwC34lOo85cG4cyVHIuU8nxhw5geMUi0r3tFeIZ
JwTmxP1CGoIbAeL4kJLfSSWpBHmCJdX+tMAgY7/bzSLmqEg8QAPRmH+EYT/h9jlWg4FgR9LbSD95
1t3+v4DTHibbfWTwawYekqdWnVt4VDNQXKA8krnyr1D3o4jIfjjBMHxPZ4Z4bPJvOHbYLzcBRzuv
xkuESo2wEFF4iLqfpMdE+IegY/jly8zFHoX4pScndAH/3GLKT394TA7jBrtUg0+w2DZ/LNiMS1I3
8Vcm4BbpiM/lxmizmROr3cVzuDE05dAsYZZS3EYgE7XaThpj7Oyach4g5wQxQ7YPpj+RIdsXZb/q
HAzMGL0e4jWalaXZlttS6DbI+4Y37/smv/DSy/QR/zAd2+PH3JfHN+RFUi7VYwuHPJ6Tl9LjYOPz
ls9IeYEXjOf8yUPT3OJyrRPI9tH/qKeMjC5af1jaAfmb+QYVI5rvgUj6jh+W2T9VA0TJ8SPHSUE8
EtXGP3ViDBCujMnJcQUkW7QNBHrEP6ga48NQA4mmx0SihkVkdecufhbFFb2EHRxUWpEoPDatMrt0
6sXBXKPIWdceeTa0LjltsSD5VHe8o/owB/SFKvo0R6hA56zgDAALQ8YGGGCYGfWL/yzAgo0pn+Z2
w/RfssnRMIiIBQWH3aCdrJiTKjUaMRXfKCB0oEgM8IeVkTgjVHibbDjO8xbO4/Bngmv49gpuRfnc
Mxsl/IZJKU2mfTrrVFGoDZjiJd0/s/V/xbZiODE5Tfq40k8jKWvmaoSrp3DYlyCVy9wjC1821+/s
9v4VtxFb2pWG0MKajaUmfUbhzkD4/eAH5dtQbZGNoRcOcpBvZpL1TM6HjIIMkPYTWPUlrJOaAO23
XyG2xfDyb4KU3WzzhkTGOSwe3FCLPswkMkxoHa4XjyKxLlJzXDQMx84vBgsLT2AZg7rHmhRLFozo
t+HmM9YFUdtag4hyEKB9ou3Ca9dv011EkVIvne6YSr6OBOOz+WUXpgNdeNBUquE8cCMAWixxYneJ
zeGSYUSE3BHQHWKMpZhujdKeaUqSTX+SDVRBvlsRlrOUz0q6FXzOsM83nIJURdZN6rgVIr4nSmna
EsFUvtYSSyOEkTmaBBfKsDiGKYNy3LaCTBeXplwBNWXCNI04D2AQR/bXv8m45SPhQxa/EFNnMRl5
wnLW71bIwfJ5f8t2lPWsSci4X0jTxY+X+dfisUClRvGqE5AOPpsTccQKq9y1G/8MhwkxQxGB1AZy
pR8pP70EzsXO4NTWCSMxeirwf8Ubu73ZrruawOXi1oQ6l3eX9ATXYmiMKcmRWQF27pALDMW2ZJeY
W83G/CuURpycWFhYHvGuitwgoWDFNCxpeMTgb2rotyh7dMS/jPMX08/Y8hYF17G+VxkYn/reMmwt
ZkMAnHLuZpYgzQ+mJwEoPR0sMBOz64s++LSVu2OHeU/pr233VyU6k0KmIeKnIc0kLT+Focq6bBbw
x+wWXgXqwtJ0cC5GWOWK7EMMrgltkir9rcJ7Ln5AVjfDdam9VzIza/pqIe2Z7GpMDIV+DRHGhyOm
5zT4kWs3N78G6ntuhqrcJuF95E8KxOcYL8epVb9LGA9t8ngV56ByjfRg8o0Ec2vS5dfaTecmoi9q
NgtZQmaGbJylbjuQAyDe8+qhMyql1YLKFibMi5nKSHUzBk9BdlOCWNFdtOrH1G07ejsBO1PAWQEY
bspvQNDvXW+Q9XEQhlNOCkRDjFV3zArcLukPe5eBN079j92Rh7isQaGN6fWdMSGt535f4oYCPDHn
XUpkUz3Gu8EfElr95E3EcIUMkgF4j5X4L0r+AEMWPPpxdmiHj4RkIN66UX7qxRYs8gS2QYFissh3
ObeB/nq2FPIlQBE5REcWdvCKTkF2MHBCAejoyu3Y3HVlk6PPm/4FQOvYoSsddHl2BJuh9+BauRQC
RKDXV+7AbrEX3uur4M+V27iVC1GFZdslvxe9f+G+rRlFPnpk1bPwPyAHuKIn3mfNPsHajsxfyE/x
jlhKu4sezmo+KHrFX7WTN7gSRXJ6ZkA+kzQ/8WVPJuKEP8yfg3j79SV7if/6EjepU/3xWnw03PwN
53incF9fbLV8t8Qe/rQ7RnsX/rCnPfkEN7/wKjxxg4eUjyz43/y5//98mb+hkzUv+NQOGd+1cP//
96JHbhDfUfRwuW7UxZIflagevp7f7Wb++pRABNKqfaiOXsSXvp3Mhz795DNnGwtUYvpQdHxt6a9z
M74GX6bLbupCuXrxmchGqOtvHddz4WV+j2vQK/nj26m+8FA4/HvwqI0771VzalyJr6aD58yvIbPn
1/B2mGTw0Rd/Hv646KNHS1jkLRDWFVXbnVRZyQeIBhN6hgQB8sIm353xx2Jkx9PuJcUqeEo3TeBn
7wbey+ov8fuNudbXpoVDtFjSNMeIvgI44d26XYJ9W/rLHQyVXBf4Ii8/8+dX/PLjz8bF1E/HwOX/
4p+X31/iH8NpL1yDt6N5nWvcO67ufL07rt0KWdmqcmkP8OPIc5md+XQG2NMr/3V6Uxly/gKmZBl3
3CRufWBWzWeCCV/l3G+5xcmTs/0XRXp35lrO14OLdUEA4dyoKR1OyEv4tdg2+oPyneAFdUrHcCJP
sSMvoNvgsA2Z//rt9JF4Ef/V/cgr16pPPcOnrvmNOGXBnT8cP7rvco1d2UPw/21QYHkvcGCE062Z
Q7zsFzdKtit4FkZ+ZzpOrgmQkJ2A+JNj/b73BAu6JznHRPCcJ4pMcAUcOi3lQ+Xilr98cP7RXOmv
vRQw+XlDCI/yaJP7w5+84bKIG65G+JP5L59LaNNt4jFMYWktPNmDdDF/MvYHBEcMbQ/hz2Iz3zg7
PtDs6gPjDN7ghcedXF7eBz6Vp27+nUfaH4ESb+AZMeNiSeLWrHYYrhy8Gpt0+e8iL+/7wad0J0qT
/1rM//+463gofV5Ss+t2MOG8jqWPY8GisOB1naodz2fA2Mjgn+Z3APPJCVNjeokv0am45QdOULxQ
8hgvoJisapde8ksSYiF7H3i4dtkp5VOa3fxKi524ETcrpCKn9JKccqTivPejGx/iAzZy80i04ptm
Dg21S3go+Px2I6xfu/giHE08YZvL61bswova2US06csYlelRWGM6xVOT7fpNcDaPdeH/ZxFSj/rR
2IdYo9+oPXAYbcIDavejyRBvxydygDxqe2OvHs1jsjOPJ32tH1UBwbCKrMpF6I/elH83OBvndoOJ
KrolN1Qx93e9Cvgq5MNwos5IagP7/eTEtkF9yucb+xo1IzZt/ngOOdJz2yQ7LNy7gO8mbPGgKbwC
lRc3e4n++2i9STk+Kl60qzfKA1QAX1ETYTYfLhEu84Kqfilso938qtfgjdBGr9sNL/VYbpLd/ENA
+ycKbVneYbSf0ePZpA7+960UVC979kmAHjv20jR2kh2Xg5/WapebS7LS8fZYDfQQsO93Thlc6ZZW
hR+cOQFi6b0F55qt7GacUbnqr5V2xkStPoQrbvV7+9/365+vG9ud8ICcMbPimcXcWmk1Pts7R6H5
MplQ3DeWd8pu3I97fZ3x1s5vKUNOVI68UvWY7cw1+Iy/gi4iFuyDcAwP88e8dsM7zD+yf+3K2Ann
W0U4zvcMiQoAJy9S8T0zs0YOq02Pn3hxh7bV0HmWqX7WkCLgMJB9A+bD5fF55arDUa5FxxnBkxc4
6dYZgrJQs17hr2DQb0hoVh8GxoB1C7Av4ZnkpBeOjRXFICYW9CuerfZlyrUlMUTII2IwB3GpMiyO
RwIqB4PRUmArfQ+GcOGo6D6L22ji0m8O6KVFzXoT7RouHr10zcINfiOGewZ5fw7o+FTZxr+S5mCn
68AyqCw2MGFdIt9K655kfw1FLJJGHvYlgEBfLmxM1ghfnORUTpseB4C6K6rvHi33omGg3HtSPfoN
Q+kxuGZygsV9gVHz8BJNmwuPO7OvrhEJf4ZgCTDd8ov6QV5SDmKUd58YVH1L7ZeC/FKmDMccBFhK
t5fqqN1JyYiHS1AzvKFO0AnPusYZVX1Zqy419ipkm7dKhAw0XQxCJCQni49T71bJ7NAraW4ry676
AdNW7rPPPF1P2OAyS3jU1Itwikju7Q9xthvMX7UtsMkz5kjcUQJLAv24A2XH2JKeDTIDbsue5DTD
rdGPNhi5qk1rOq/mNnzL+VdEfIUTaQh3mQgqOZpQjbUDQkYJYlrZGxxmAo/VKyA+lJYJBmMa1Yqv
yKsPxHnlC/hGc6NHrH/36Y2o9zdNJ1K3sLQkN6yYBfORFJVaAN+JbMymIo/r8MagfWM4oiQeiTL5
jxCp9mLBgBWNYM41UhDU6vF7SQBkvO+HH25x3jJSPSSsiiI/UbkOphvifcm0AT1l9UHQiRh/1Iww
8D4SXcDAtnP4oaJfGPNut8PBwAItbhqNStMGLZLtIhf5AJ6B1XtvogmcLJSCvce4fyP8IysRe1Bt
cdsvx7WsudEXrR7KXfP9Da0EzywDJFx6o6vRVh3ag8zp/EXRjLeuX0PV69MDQfZjty9xZJTa4XXj
drrO9dVGdLjATPMv4kH4m07y9SdLyLHDKgmoisDyKtizebMgqeuyQG/jLL60l/XehJfGnQbrZVN9
3vvB5klM6G8CIXJJUOHUdFR/YsYhHBeWtd8TsLDK/rDKgnVk1ATgDioxwvGdQgHcAS2DQUEYJXoS
uJ/9UUPTt1scwctWHtQwAJsUM1BtTtgRoOvdoF53dDadmo7DkoJMXgtsK6nNcid1NoaMgmKMAwOD
BS4zWZGUtkg4eA10LKhybxAVYB6CYuZdXwKHcKo9hNNyO4cvU4tcXpuxX3UBXEgrJjtsiYToEyUm
0rTl6w9/D9exeWPLp/QnwvzZoFEYz3L9pwxO/mH+xP/QBEFKOOdnWmioYzDsr4KvFyDE0EoJslU3
4QfteuHA2J+j8pb+Hi0VUfF4iCdpExon7iecE7Q8sbph2BmOuCY/gZ5cs8fiRiv7WR6abE2EBE0a
zjLarlCtWjyzFngpOsn0OGZYYADvWoj3NNifLOCavlyPF/FOL+2rjQ6bU7EkvAyA4i4674d9eXgX
lqDbdG8XKu8Zz/Xbhu7eLiloSGsBOdiFlzLn7Ptge92I7kykMNbhy6Y4nP2qKJBO0eYS7NN7TngP
HpsLxx776GIBkq/xFoz8VbzSvigrnzIpJIdPdrhNG7hiBbEb0iqF1Umqr0dADeOuX787vQ8vFRPK
Iz/ABoaeiGPxTZly447CPDoXONTCwVPtydRec1yk7tHG7ds84R82o3gp02KuIs4akz/0O9l0yBLs
5o1rRzeqF4CcrykD/yiYsRmjNVD7HTe6x1s6b7iFS6YMk/iHRP/N4AGwsAwROw5HD1UlA2niGfNP
UkuuZ14iJ1AGV6t4F+4SJhsUzvNzV69eq4JenZW7nLhb+JG4i/+EZ3urW0s4q/bwL3A0C2J1BxZk
JeNq44ZAsuvWCxvUEbZ0+1c94Bd6KsfGFdy0ONG6gSQYTnfdp6EV0NpCDBYiOf54EO5CWsSfuG0+
yEHUPoUU7jP2zckx/43ZNpo4QqPymWOcg8+52gpg+4ib89VYV55ZL0lH6b7hzLoSyAh/hmdj1Brn
ytkmWggeQGGpsVdj7ysdGMURUPrJ4u4iUPu1YGorLA06I0vxS31AwZmrPJUN3it2xuJQAyBelk9O
IyMpWdyRtMAUa7Epnw1mo3j//vffQAFPcPSHkx8rEse7nNwOqmDaoxx86PQGFsXHrQjXPIgY3UXR
7SJfTax5n2JkDIkEqBP9nS31H0yniG1LWBIfh1Vsdpni/jScKfRo5eZIwfoVRSo+LVYNLFlV7+UF
L4jHqvjq892oHEZGHChNniOkhRUQNAndDR1iGtn9UizmhLH4R5nbg221ZUhA+5YCiyqKBO9XS4yI
FV+KE8207gu4ETJlYvWGxpFNLwRHyE1M2pC6psX85qeLHf5dgA+Y4svFOuB409l96/CrpWXEDdKv
KGMh6LD00PjGxsTiVqVzdd611siVQQOBdjOZOQjxhRMCXpdNd9aZSEkoo5dYaoLCi4ipg7HWexSR
TNoB/jAnwbNumHTaCOiBcDpHm6LplLVldE3e4PRsqt4mcXPJTiQHqxS5x0SzGkiiadLlNu9bqVvo
h2EA+PALWo9L+TZQJdlB9P/XPbd8KW4phN5PDgT8DXdNVTjEGMxYXkdkQi9x/VbBndtt9nzQItuG
nZ8gVUxmfC9Tol51WSAX6HFMWt9MgVbxnWk/ge+oy0B9MOLUZxiXmcBDYjjkyGhcn6wUzBTk2GFZ
ZUGtPU4J8p1LNhnkVCCy8FTDpp+bNoQvu+BbB5agjhYR5+SavOrSZwhEznzHsQfSNscYqizicNhI
E8PWcGjjhqdJryUHcop7Ca+N/drxWvvOaTun1P0ZGztuc92XX2vxPidJzklZ6ncy2FL6kTUWlYoK
bBh4YeewCJvHsN0DDsLlmIEm85KWVTEt3RfaC3cMHwxlcDm8D1K3q8Bf90tmqLiv8IHAeudS4CgA
v4HgvVuDc2BJ589cbqk5BC9fUXDvWUzFEvYmkzAqnJtMTVaFtMGjCOtjgOLDqYmJ/XtbhX64QFV5
Zkft1hw3OshFzfFFemS3nthemQZCpaBAh3Ih29hWuenynwXn0PGneX+L1O+5yfMEaCBo/8XR40Ul
WnFarWdXAB+NUmTqkBznI0hWAIbyEzwSpSfNqN15XMVgrO3/LQqfHicFMtfN2OqihBpUXb9Q1sLC
kO1i8k1i2ylVXmetusfKTeXfbrqH0j2aFE3BdpGdWm33pif6eqqcOhac14X+IYqEo3f7ZrwqQMZA
tkV+BI8KVgbnO2FjpFc8yxO6acV+v9d150jZhkYnHTvSjOuaqpFRFaoaoH2njrDrDFXPjnERCxXj
JFzLVf6MYXKQhnAtvmuGP9sF2FGqYxbXGlEBIzQivSLRjl9g9Ta9YOUGsSEUcKgOUVnBGdn1z7Rd
6ikilZMIjou9ZwmgWK2OnDDfzH0CjDCJYz5olrJ+cOQGV6Us7mm3rwTSQrzA5FO8OjtEtxcMJFeM
UeZbL7DubFm5B8SaNZcipfSb9tyI3pDhQV32scPSOx8QcUMlB9DoZ2LSh7l3xxJvOJRYdMZgZaNd
kcEzWfQa4QwT3iamh3hBLQgNz4IJwPpOLeIm8NPw9FJ+9pYJypJEWxUnJ95haL3nkv4a3VmcH49q
A1GVCUgysn/acGMZMTEBog9ELmi36q/jlXk1+tj0SBhWWe90P/7lb/McxaxtSEucnclHDFd+ZVC9
wVZkFvKm0kMB8k2eqtNeReZWMDMEuxS+E8PKWWp+84ohrBdiu06biMGj7LV5eFB6bd+P4MHgxIkd
JwqsgyN39ARLL5Jpclxi+sUiJDpY5zN7JQBeJ0Gi/yuWW0CbLBTWlaBJ63WmHt8S5BEeVLfaEIK9
NO0v1OT9zlzdqTyZhlM5rlKvdr9IsKFptwE5Tx0FppOQ52jhxoTeAdX7CD4pv1Wfz4W2t0IsjdTV
oLPQAMezgm2WfWovAL4WDf9vioXWgRVPOFQBygtrT3cQU1ZEL9+JCYhKt0CTDdNMxmzM7hd6WvKT
BI8mdvJwHTDp2Um0zsXwksjoQecUDgfTGm60kehT6rETWLZoVo5YlEAmMEQVKQBeJeCkO1T+coHj
JqLXhZLGEUH4HO+IE6xhOGMHbxc2ZPcXsgbCQNiEbpFEAGsFRT9DIb/FM5v+zv2ulqMNQLFuKxjW
wmv+eK5eoClbskzgSVkLrPGccW9AVkPXsGpl7yaF3YOMeIkAraoF2MWNKa6Us06wAeMjjLQcB5BR
WUbjiSqtea+W9mQYVdIh2YSfHIKy89jYEzpAg6kKzxpG4LXWYj9aRmfSUql3Faq8T30lHl/P6ytw
sbiAhOmYTuGaoAo6E428a2lln+sPlGxIPEb8PuhzzpNww3k4MRHZy5mLk4b4xM8cRaonPQu7MtYd
b2QDMuO+1I61y1mC8bTHzAZ8xWfyQdqIpTxB+/AXug2acDvNeQL3aS/MaWBeSCwW87bFWgQpZAEA
iNx+F6yvL2+ruuqpj5f7WLG42VXOuPhm39a5BVIH8WMpf7K7WQRb2clsrFWVNedAOB4uMiQ8XCsc
YazYz+CKy1LWbSV86HTTDvxfTdFCisbgY8aVzoNmGYcM7/wZ5bKMn6r+XnRYe2xAx+Thqf7rg+ag
e2lXnyUqfi/SuAlWS9rVlCjCN9luLuvcZ71dMCZubLLrzemrGCwGzayeZAWrs8x2VZMqNjkybD6r
VJvVjfKBIxzYdFv5Rh6lBBcOEmR3kWFBEru8rLfx1rCOBRxiXzPdNl9xmspWVkKbfhpJ651fBYfC
4b2FTtDcXjvOffPkjZXlNrfZxuUWoe/bkp8ZjgSP8/8+nOefy+yAU+UX7C5DZi4VdAWe89NQ2MPw
E28xgvdWIdEZ/zkCZ2ERiTaFlC9jWIlCvHk/0zrwKP+GbzfiBxLjD9oWrgnT/Gh06npcZnT5nbkh
CQJT/NjkI4tDnVmp9heBJlC6xSpU7q7iRnTaivcvoVk9j1412tkHQVf2OAOb+Q/CRKnZmG7ly9GW
0dsS8PyWK8SY4TbsTB9bofpv8QxswdFLi/bfqe73bFUsumzr7MXqROs5gpxhznwoqTgPNF2I9PzG
Oehp6xYsD4Pwo+LF3oDFdFv6PeTcpbjW9+kXTcDdsOZeeUK53PWoNpY1JbPH0X0pwsHAh73L832d
2c51OYu0OcM5+Ipub7/p9+1pgD/KSs6TZAfFZjFYxMWAmVghZRJ/A5c9muvMaId9x1Qtz0tnnhsM
Gx1Os3JV6Z9rG/SzFRPh/CNa17Evgo2efG0nlH76b2S49e+dPlDMn+hW9ccMUjVeUoexrOBV0fo0
LM4v55rDMGq/vtRlc/n8xFmgfZGaGdpW8Ykz9xvmhugO0pJpoReUdEgsGIowmw4ic3p+yHXB1OEz
pVJDsHvQD/20fP2Po/PacVRdovATIZHDrQ3GOMe2e26QO4HJOT39/tjSkWafmQ42/kPVqhU8pYZ/
DBk9DiAXrRC7w9rFzK9gaF5A6qKYq4b3ptVVW1+izjvwTysLzPkDfjQ6U2T0t3pzbpr9r+x44WPW
pwF0bqu3E5LfiXv+KmJA5kqzH+O4h6LaKHZ2yo6KukSztYWyCnXAruisdjqjzMAlZo8jTFCWnGj1
a0L1O9hqjM0C1i4u9DZ8OsXMRerwljCzW5QvGN2G9YV0QlqVzExGfLlRatMrLWc13W38BZHUullJ
XJuQRJfN2zbW0o6FM20Q5aWXYQexr2u39QXqH4YgxQ6dtoTjyuq9Jdsrgk9UfOW5g1aPgAJkoDtF
sIkYhswNp0C6ZTYEUosA52yxKv+5nPqwQHLMMrbM9UucJJYSFqzM4/C/09YxKUDqbH4Vtgv5Ln1Z
6EmkR8B0zPlor6ATxBL153qrOzlCD4iXSeHtzbT40Sf4X8v6zlS7v8gzPcpGZAopPr+EP8lPrX6i
V4sv2DQFEC4YXEULprrQkskr05dVusTtSHQgLkMhVRNvaDwItX2zgl5p1F4RQLd+lqaN8SNWEwx4
iIhdx9Uv8p0f9bFtnfkmqL0e/qxw5Bu4zGmMTlG956OcdshPYDPwm2e7rE+lXUJxHFBwEf+BiS6S
CqjhNM7LYI00jbxlPgg8Sj+HxXuAUbAMl9GTQ2XvqcPyObrg4ltpPfm2tM4QLy6bq1VsqH6SI24U
wiPeBLHrR+SzffUX8pDD2XsX5UhzDDbmZ04r+zlKW85GWKTYtS7N42TirYJIZ2k5wQaui7RF3zNS
R03pZGOCjnezO/HOL+lZfxG1uXF7Jo05X890G+JH+ZWzSVtpd2KjW06IBK8iddlWI3ERUGJob4/Q
GBKbACBskHTK1hmTT92SXxvAhSzPyvhvoNBIVgrvwYLEHb7GieqhwuIcPWyGotfGRhYHpaE9KHFN
qOAGiihKZ/gHx9TyKhzjywgTOpt4dpya6lkygc+HM4euLZMnPnLUJgOtxbLdQowzPjXi1ch4FhZ0
ilGxaxEA557V7VOfKO6tQjVfgPyTWJF7Ik3O+zOtr76/xA1tW99gZIF2BtpvzbOdnJwMSliUzRPQ
HdJBCDRKXTEHpgy4HC8ccWE63GcsXNCXXVBeaeS676bl3R/kS9YiV2FanNuSuJp7wNnadsFQHwE2
UxQd2sRCkZ5asXqjP8e8jU+aucaqmM5z7mca/kthHl6bxB3Q5ljlJfMBTfHDtolFkxi/v68yH4rx
UnELNS8F4fXKYsz+hVsZw0/oaNNLHbdgSXipLFSMYBAFzlcLNJs/AWZWuZzza4gNyGR3RF0DQNK9
MHG0BIYGL3/xqgSubsuDwQcwMF/+9a22PJgo/gJS6W4qT0yRO+T8f8VhUxxK/46xOB6lMNuKQ0Mp
02wgk3PNyu0zDQ7L8cYt1ix1k6SaObUkuzRsu3IZ1dS7X5ZCx/hLKyb8kfHTl8ep2NaNFxIa25DT
oVrrjTTdWTMDQnJSB4Z/d/pe2hBlZrDB7+SyCeCyZvs7OafN4JTtFrJf668yyyllcjh5Jj/ZsDel
y3QPQ9pr0j/k52gQv3dps3PPYxLmOQ4dBjQbYKkkIXqRQQDUkTbYpTIP0usE3BvpdUtohDC4ya8a
Qi8S0cJL3wyY1WCXwOjnUD4L4aaNVuW1mTpGrTYhSDJdlgTGOyTfdY8AahPW9yqluIjQLXFKOu34
O0H7yeEcZl/KL6kBNTGd6HyhpGi/euFpjF71eWAXCtxWgk2K4pR8vDU0jbhDTZtGQ4qN18CcTm5D
NSv7GUOE5gIpy6BBsAF+IGDi68Nhege2vQfiTuj3HeLfGJ5FDTkhWsnpDByTSW19JOP+xX+A/rkd
pQu8hgJ3uoX6ECgHlBWo19egoLr/zRlnZ/Ud5MgqVvDDEvjSv8RVR4Mno0jLzgmHM67jpBbIfFup
exghafqSTeCrHrA5PF/eDT975oFchF/KFWpKpywxjILeCDoeJbapo7JZc2OQOZMjEYZ6lb3/RPwv
kB4Ze7gegM2Jsgra7RRuAmQG3AeQlvz6UaLVOYf/QgcrDUZDsV0RfwYMd56Z0Dm7EcMP3vxnk2Dy
wBXG3Y8rDGP80NqVEXkPdufmp3b2b/KHXyGeR/dccOFGCjcqyIIIwo6XCQAj0JmZPamOu32NpTpU
ZqJwLMcXIKyhCC03qfZqSO/SPDJyWA7Kb94f4M28v2tzz4e6ZE5IFR9UxxL3bcPtPmDIwYwguHdL
JQtRpiHMBRp1emrFXWaeUmhwnOyLFPMQ4l/qlkQWdQGtFP/T2g6I34kuRkKs+6CenTrEhAvDoOvI
2qFhxN97DaAA77I5Q9bmYfCQS3O/mevUxCnOHUtdWZXg5qUD5YK9Vni1vITPYkJGwwLwl4T5+gg/
5scayNl252TjZSFudLhYAR6oWEYkxxLiXrb3HwZLYj69hdZObcIqWD05FR+RxySY4lsPM+GqDKhw
OJ0u5GA1k3tNFAYdeBsiQMD9GcQM9hnuS5BItJcaL4PKIXS9AbgioxzBBXfX5DKuZvMd2ZIculKx
knCvpoaTHaKKOBnUr5A8OW2TrFNxF/ur4a6l3/ds8Lo91GtWDN8VLu75jU3JoZ0eZvhYx5ITL5ij
yvbBgKB3NWfak6PySx4TJCA4e7+cQdUxPwEY0E0HOrxUjkoSVDARq/bAT+ggcpeZ9GA+e3UZ0mW3
O+6/z9hyLU6MpbHJpRP4lvI3PoE/EDUJjrXXhxXMVAazLXPtv3InfnOnQYP9GxoG0Xdx2AYqC0Xw
+XTt0wBDbB6K7esJU0CHJk9ZSpkjBU9+9oRnDpcGeeKwsLltX4QPhchSxaPCJccEAmcO1A+3t+8S
PC4HB1H31Gatw6UFTSHJ0kGdNaq7rMPmli7LI7MVj/sT0eBI4imFcG3eALTDYEw/6x/ijMg0YGB0
pKnjNx4yfQFqBDXX+BMRYq/DLQNr/mYHbA4BhyAKnBtJsGFoAmd71C/tbkR3y+/kr+N7YtqhtbRQ
bvOGiUf4qN5kohXJgyfLV8S1rUl7niyk2plAANj9E2b2qIKbL3Vc8PEEpq81bLpbqMSEQhsvnCf3
VBEA6bNJKmxHiLbAvUwix2U/C+3pxjYMIFAMYC6g4rz5nLMR8fHXqTuYMZ51KveUbm05fdAHzzXL
tFT0GVbkWmIAY33w+CaHfyPP7q/C3xcrt3FJgORbtsnKCMiKF0/8RwtxUNiPoS2Gtqosp+Xwh50A
GT4toZfKsifBrnba8gY1QyD0cbA7LGtC2/xWnwR3YNNEatfs9mzPMWhUav6e/yBRrJ8OEhpT2e64
92F9kzyFegToYbZEwep1/ieeOboI8rSZBfDkW+nk//83PHrEtfwuExMqwWk+5g/Cf2nFCSJ280GT
ToZZfRuwomBEC33tbNxwMti3PxrxAj7rQ4YZDx0MueZ0LEBNXHM6lOIJR009P4aoCuwci5eDPjDJ
XGaXkGWvuElDQoiD5pZBxqHfrWHxYLa0Frnxyx/Zchkgu2RgGnfj0Jm3oLh7PSU0pFwsa91gYRxA
ImF7okniFnkJXmAzuBiCH5ILeQA28PRR+WBBs0SGQ7cH11ahqv4/K/inmbZsExYx/SNpxz+Cb6Lh
hRlJDiNyEg7N2ekNNrpdo8NbQUanjiJjZVq9W4fBk8yx8Cd+Vx9K7MXTChUNWBVIBEdV/AkhSHKj
S94QUIkKGw3QYro3e8YfYXJCRKSMt55ku+LCQaoMe7ZRQLh9gqbLAT9rT2Q+6StwgCXcSzD1fOVv
4VGQnULohVsoK85OZhOUy+A2i0z/ZFAJ1D56nEVLVIgt8rMZ45np+dfunBCVia0i/BzpOWpewfSZ
OWOzNx9UCRzHjE6M2SSVrBEhc6KJLEY2l74yn+p3IC9O0aEGJCThaWEm3KuwJjrG9ig9CXejnKq9
0SZOWXD9K+ZciDrTm78tj9pMX7Dp4w8MO6EGfqf5npI4ePJ59B6PFv0Zx3rhZcVqIlsFDwePabUP
+M3gONxAjucGKfFaFOe0zoJQgP7KLaKHrtpC1l9T06A0PVvJiSy5qVi1KvzcjQDB0VzEAvL0r0JE
NoznK9VFuAV3wFdVWCunitVQbZkNAAlO3rCBMKy3S0Zj6pPeQNCw6TsHXn8iDCp5gOCxO3PvwOih
PuXVJqCO/56DRzKnPQ7pgSyRrrONwe6T3fSqfyJsbykrtfKllLtKKRZ6z0Suj1bqNhBuZXwsjBMX
Fp8iFf48IOnIu0M1C3MR4NYO4SpTBhGZQ13J01FwX2LZMiSbNj4mh26fnTEw12UnLdY5tGjma/BI
hfSbRaFpuFatIZWPoh0Z8/RtNEFkbGs8wx4XQo/FzfXPoJlo6g/ub2AnhUvNF9CClIYblHbV3E34
dcayETeF6KRAd4ayEm/kxoi0MmCrZDktuXupIWCkhjS3CEYQq6voY2CqUuowPSdUKrRJsLuRK4nG
CLWpRzdSMYKhR8dyiWAxJp7cCTg5VKd5iPosXpxACjaDB0X5fHcbjHgDuISZ3dPOQMBJzyJiYac5
g+izvTfaht/D8fkveHa48p2hW6JksyXizsx/KFHM5iqjYr4nlkL9SZj5Jqe0Nk8UM20JlBvuEo0Z
2tJ8IB4aXKk/0mTw1iPz4WPRL16l0BO58xG9SOs5C5jrT/vjmNNi742zpQkDAi/uGwexvOIcr3A4
IVzrm14ciZp5A2lgsdo5CL0nH6vHr3jVwYtnoht0II5RWwQPFYGvN8Ua1fU88kcDxAqXsWZdBjc2
5FXeWr/66n3jLglOYOD5+kpeYrvL4Xp9NDOOCOtI0w80KxTO9REa665aavf6xNl8MqC109UgGnjO
RIPCuE5ck9SkxL3JtlMxdkR+zRDDtYBd54XAPVh+Uh38/yH724bor2C1wSHmM7mYlBmDviK4k2oC
YrXxR9OYJGv2DJHHyGDyLcmV5rMhYYaoIWQ4f7MRJ/EPi+zlpMO2+cPgDNjYwfZCdDlZuExyj1Q4
vgIuCArq7EMmt+NAS/7mMufC3QUgy4dxhS0w8S+xvIDduOYmxiKL6bsL7m4+JZNsLseBsEV+bO3o
3xM+dkwq7pqLGFBhjm6jt/rk0bbe5DaE7QKrJHZaEcJFL0IMHGIiXhccgJljzosa5pNe2XDKwUwM
0iWVd4v24MKCgwkBewpuJFTq2mt9l0IE6xyEi4vizDbI5Dla9x4sOZuQent3FBiH9GS5oAMutYS4
4oOjAvIU6q55dibbRE9pd5o7oAMSDbEfCDyY+ZSitERvIGOwBAuMbYFnwILKRNpz01D2CMk65uL9
GK98Reei8STtJ4SrXHFD6nOpT1eKqre13zrFD7HIR8prmOW0yaR1M9hu6G7SY6KheljKDyS+X/lR
p2Eq5xYEMZpHf6huN1UPoXnYU+Lw/yfmyuCnxlL6xQZ0S25Yuab1w02RLsPcWDRBDDAZp1DJ7xne
EoHMBNUCYqb67yC4pN9W8Hh/g9iCDc+tXn0UjXkmnSElNMnt2aOuwlBGXIxlySPkOUTwWTCtRlcI
D2eiNuBPYinjkJJwrXLuAFkylusNMiUvKlJpaGuqioAKhp0kUvnWWH2vGxo0HjU7IFrw1AEYYOvV
dri1YFF9xiLEeu2j4rNjJqnyRGlM4x9kYpjxCgBC/uIQSSVB2OOuxiQPpETecXEW5jaEZsIksv5x
KFcFGAruASdM4Si4AmXt7qCwRTYHvhELv84tZIRQbozZQOqQ3YnkG0Fb70MSWIsriKTCU+2glOM/
KLUx6v5bSi+a3qzxKE37YgBbfd/h8S87nB3EZlN8pNA9peVnQZaGYScS9cS0KL1ZnGYQHAZKV3wU
I7yzZKP1XN14gGBEBrJXBfuqVlb9dCqxLi2xahJ/ddvP7kFow420kEyeW7/xgh6nnQJDv2RxYWw1
PIlslBCSHD8HHcOWjZrCemP+kuUngXXr65TCiDIQUpsyxjDjqorwUnoqLmSClGl5wBSOUTCsctbr
iHQcwy3GJU+ZiY91mxaYRJA6eEzhNUZQfnlxlVJvUvPeE6F3Jza3iqDXpcN1wgRg2ESSa2jbYTy+
PQzNsMbd1MWep9U0K9BJL88weO/td8tvXCFo5EC8xj8iKs3WbRgFYZCcTwRorgT0xkwUqPyXWE7Q
kk+MHRq5WmnMQ0vi3v5Eeae3qGAMkUnsh0/WDzpEPoKOatDyr8Vf+DEeR8wWyNUs6EURomrkB+0n
h3kIIrw0vvDJD8mVqSePpd7F8T8KqpgtHZ6p9Cfg0wDXDCxHsr8T8eDZ1sTpiKo6B+obgmfVv0qF
rzmFE7TY3M0DgNjftl5b80IEYI6xXeilk5jeat0pLQELW9wlpofkGBC1BIKyCiYYlKMNejOwFJ3c
jkh9cFWbz88a7zkR6xuW1ex+lrl5qpxSNq8i/svS5E+1vkSGMJN/xTsGfwRw7+LXbN3wMjiNcpMJ
IB0jdmDPG9WWoTquK5MIsgkMXBvXptxA6HmG/PjkYhB4ZZBK7nb+KYBz2moO324K6I1x/0n+RVqw
saDG0l5Fs+MB9QEuwRn0T3ke3DoBLMy0TtdNjVcPeLJRfEAkTEtspfOtz2dbew0uBNmQ7mqmYCxd
2p+rOs6xcSAljuTE8Pep6ohbliW7baVFqf5WXKIsJVP6KORNPTyK+Mry8q96SNhEa2G3nS8m1vsx
IxbJmK81rq+bvFBxl0JI/L7FLebkC2lcyt/g19xr2IHhgsV98le9DKy3DykkhffO+gPcyP5JH+Y3
ROS4srNXfiv9xfsm58e+28TSycKrH8uB9jS2Tv+2fckRb6OKSGijrmqbPdE+i/iZK5fxvU0ZW1XC
bnwSGEliYmUitvznl3AICB0bHjoKqqS7D2awLCF4adKtf2Ys2aE6GJq56P6KeMMoNe6vFGqJ3R7b
XUCroeL2i1nGq3EE4BgwWISU5BViFaRvR8y14b0Xeyn7BTGfPIEQAwroRXwmtrC65NjpWx9+sn0T
d3YbG6/QT+gHJhwTMHavVua3YQI2grkisyy90ZhlyUNvi91Dk84DGy6W6LybXeOY4A2QfW1Uq+29
wl9iR+NlLr5NyrJ/WXI1wU2KmizNdfPRDpj+3HAjNaG0ndvwxK7PRi6M1h05B1sGth3ubThgvyuv
gnsXE2E7M90MWsh1jOt9vE/qbZ4MniqtBpAKc99ELHm0sYP8shxGTeUjAd06adFeTDI8jgm9vmja
ucrWlcxClNd1tfZXWrmF9QyxOqMW76W/lt4lIMa19fdN9fNO7yOHfUcd4DDQ15woIBPJjcztyPBS
/ciYj2orRVy/a2wP1uJ3l59Ihy65j+0ejxTzXo5Xs7xNkefPU819lnrv6JDgjbLhDKtStzmM+pF0
ZcE/+bUr/aucuWjeJRcgmYR8owWDlqEVFlH3RW2T8RKKOXeCQg3C2yCdIQvmK+ODGFy76O3OYKw1
ZUsLu+eYUwIwSmYGRWAy4387HVfU9/0c0bwJcU+Kw5TAy19Lt9Vir/3L/mILy9iV8pEa33yOovdd
QDClLMVxhl5VSh2NY1LaBxY64PY51V8lBn/q91g/acW4/BKZXo2uvdz12o9sfHGHpZuRYW9UHmTt
Qu5a7WKIuSwOFZmbsi29JvNU6jME9Yr1n9z/npEmSkqCr3cDcklETkhdXNpCWj7z0oHVjGTKncDQ
TEYbA2Umv/BdHQHAlL1INRquXxzTjESEDfZTmRP/xCuYV8rOZ+9xNMWN0ykrpNVK/poGDwKXYDwR
wuG2Y24LH4YMgqXsLyz/hvoLOIihyMSeH7Fyp9K04gd+GkvsEY19Fa9DMn1g+oNCkrptlBfAvDiI
zlHxY5EUk8K8Gq7tymhJ93i/Qv/KAQNgFJHpy80fiOjfPmQu4SB8VWDjeMl0078ajWnzRddKjVYI
v7DKov5i4tfRu4NxamgD35yRzDB86x/ifXrvuVpCeDsjbwJSh0WJgRbpEhOMr402uXSsyg2oYAgw
gLiO3Ykq2NSOAfVJc1O1X8ME2WugDVv03phrJWcfSESB3PTGTCIlGUJYl8Mun+aBrIKxHfN47L7a
w5tkxxIMAYklITDmAReizNjV9SktXbL6GH1SasgrVLnaQezhXlVYeuZrBgaJuZMLOjXGaD9KQ4Pp
YdQ8Et2MsZC+7JWjeS4OBXPoGNducsooSZnDQctxFaeDoWx+Fu0x+QcVEyJSIxz8rcrcJ9qmxOq+
mcFCRHlvFU+Wj5iz9NWyeG4j2j6Sq6Ez7N7R2aA3m4N+tiOz7vqLnqoMQJkdJd+pDz1cveUbvbhc
by0bMnHpQdxtm1MHcVLgiP/X11/ZsOkIogm3lT0Pgcoz6Fq+gqFMToMak2uJox2WbU69xiZDXJs+
6RBER8LrhiI9ZTu8EhYDpqajqyHZQp9htocqvej9t9we4NWOe8jWA+6nHK2UV9AFVob9QxvMsTyL
xcKNgA8gFIua0S3goqdgP45TM6fFd4qJ9azAKWdKtep7OmTcaNVLTuKC+4lw5m25QE6CU9GyLeC5
k+m295lgju7UkLk5x47OY1IworfLHLdZ9eYn2cjw4w5AYmQUgezw8ZRfqkKh6yqoq6j9XUnBAXEd
vu/VqiOUDzlgIFAX/1g2N4GGybVFjip0WjxHFyFUmGX6xeIRXSlwap/pHU5v3Kc4UPA5uEyNa0SM
E5/CoSPYA6MwyMDLJl6ZB/YBSgl06tuA0ZwdrPjEow1Bpu3wha9yJhzzxV4jo/NWlvjx89KGbq1f
8JdWpB3Bgypkm63hwfxOeZsaIzOUKhovLf4Os+M2rr8UE5D/YuFgIp6FFNILiyjaJQrRsyd5w3PC
yGTdw6/Csx8/tbOf/4Y3SuF65hVnmBEV8UqL/g11z3DPBjAjn4XZi9bdBJZBccZScRnHG11btS/o
JPIZME1ck1hHYBkDnQcZP2JiK9f2z/edgnKCbQD8BYY4QWfx14PpdtVa39dMPyUXL+UxdQJkZvpQ
OmiAXGSLRKPxXd0FeTJabTg8JEqRogA/PoMC+2g3RLGJk5fWq3f/GqMHlKVQ/YjIvP0TrCPpKiV6
3T6fZTYi3dS+GQ+JCMQ2HWfJ8aqDKNZsPhT0bgOD2mIvyB99vftHzs6+vnAW9ClVNW7qSGAnbyw+
5rjAnnit/tWtQnL3aDuq8gwf0F/XGf66oIeMVyDJh8uJ36NqHJrLkUIUu7FxRTzVITLukP+ZfOVs
oZO5t7AwK6ZrTDXgYL72T4h2RKnoEdPSbZt4/8r+pRKmKcMpDdn96LrzTZ1uIwtKyp412BcHWfrU
qTd51HQfjPmsAxug4jhfTfY02x3O2SM4qY0kgkyH+mU9O2WH/yN5apS7IRb9OOcN+q81nXCGx0k+
c4Wfjl77UbTjUrtqOQiRgyWjySAeNPl9f3YrtnVUkvcDm94WkVjQKsKCf0OcU9F/Avu5wjV+BR96
bz/3IdEKZLYdRTfCMRe08oRTFU88z7eYgJdLc0NqxEhQHqmFVbc1PtcGiLG0ynOIGQFm8vsCPTJ7
kU0d5Z/5ms663r7lTb/pRzbmtsEfJ95wxq9ne5n5zJo+LQ+HkQCDaPTHGElkwfqsvs8psG2LWIi9
7Ggs8W+SanUWIJ2X+hUlK/B9FyFJO9rqRdjhlYIznDTnqKUe3DFuA3JX1IN6qUf6gq2JmMcZgxUh
HTibsHyxHSVob2hw6aQzwTyJtL1AMRc6cEMQ3ZRbVW9M/H9fsR/YnXyAHdZvSvUpA+Z/5x2Tagvl
ydN0lPD0MVrbGDaUXlwlidzER6n+46yZuluhrxvBtZr9REhuZBme2u96JCVeiYuYvzIYq0fphY8K
HSfGtMaNECwiBnFn8UFMlAtJuT0OBdmHhew9/RlhfKY1eD+F50R4kPpswZ4kEaYPvz7pN5pdyA/B
/63RyyHISAQXr4MxpGIFhFypsqMeup3SgDNwPYNmWRQWNtHKEMFYzizJlowuaEtOBf05XU9Ud735
yHu7rEidYHpPc8cgM/0ZWgrmh+X/K7mTJH2deXDNcYDnFJZv/K94Rv4F3WWiPLQQM9WDVmK1VR/H
ievdpoUeBQ1VzxVgmhBauDjGGYLxVsbzvFtOxxhAlIHdaTiVxGMC1zB5QbE8OlI5O0FKxVloPTlC
cHVsUjTl1lqcG4+ljtCIFRpv3gd/ZFj3Iem74BJUB637/zgIOUSGoyqSYYnxNtTTXbu29B2ZTDKl
4JIJgHSKZ3cqGy+Z4JgHJI2Tx5o+RJwQYEnCG0/c4AUPGsYiOyVG1bKGuRAKNNoLgSsQd9aVuZRH
byYSLoWdobSkFm2rZmNBvE/+MNMn2C+GptnDSbEUVxZOYUnELA1pSVnTunm1SmhZWdE2Nw1U2pAg
iHYZA01O6+o2ko0Ur3tu6lUt7Di/muhfDL/TBzvHBQz+akJeDJ/9+15QSyB2DXdUCpOwCk/zHYS7
/OBw4Wr2OOIVc1tG46HdmuTiZDvyjzAJgzEh7KKera60NyI60JzWmEOoJ+uqp2t8SqFgSvWRAE+p
OmIv5qeeZGCUv5AJKPAMZZGPztB5bApCvIZPXLUbuwQg5G7lAdbFd4GzhPZd66QurfPZ5nGj0tfK
DBaAoPydqhIiSmmBt3HMhExPCEqInxnFmpW+8oLE5aUQ/anr9KvUmD86xlMhmTpZvP86JA0GQBaq
KHLoP7U/Zpo0eF/lo8KE95/+j/p5G7XHcGCk8dFY++l7sLjbvAob4gK1ub6OlEP5flQI2RQ875BR
NSJh0RyBEuqf7tZupvDua5t6zbw4vFv+JSgAP1d1/9OyOScLIka16gUYIBh3BNzF8RcBd4ibAaVG
IOWp4GBCq6uqa+unDT4xehrkZxLbIsz5+tLqdvpX6o5+EJjoVR4uZoRNob6UFCprCHkbRJ9wp9lt
/KxF9v3uXhrNCamjVCdit+rB0M4a0BuF0fsFTbJBEQfHk+iFNnBSQKqRqV12I6BOQiP7XuoTeXrq
Al1ZShwx/tO3HtB/Fb/3jemJootTY55th0ZbPAUfKZk1eOR69qCEM1b76PCiwVnddK3irMFAl77J
oq+bL988dOJhzH5T3VykTLFozFScWrBtDOidtiEnuLnGiqCr1421mRJIiMm1VG7dHCzBHCtHonQc
I29oN4LpDuOWVNnSx9oAJtJs66twTWuLvjOWNckVAWF0c/2Y/w7vO3vXCne4OEB3/DGaJ1HOZrpV
WQUKjYnLMTwmG8vaDxycxcwer7/8dG2MB6n0Zvk/dGuWEHe8yH1Mog5REMR5xIUbYABlfSn906rO
0cBG55AofgxyZYvvUGA2KnD+HebL8sm+afQv4ksEOuPoVFjraUcCE0+hJQ1F+4pBP0fpbDCj1Pmj
ewjSYvzzRcae++p9IvZxrOAJp+sgt4PLKMGFJnYg0UHyJRJBnBBCzKD91cpTx10hJS/bvMEyF6wH
o3Z8g1JitQ/C9KXQBNt4ihU6GMC5VU9S4SjRrfsyfMK8fjqBct+N2nV30xCISzN50GTE8hkMr3xg
BrxLDGzRy245tC51ynQooJzQ+JvYDRsM5/HfbIiNZv/487ApP1pzmrW+4q7tJkynQR/N7TTiapWt
4S7nJ6oIGVxMwemIj5GiTCaed3AmBpo5sJglEbq5HE65YePyLTerACMoiG1T8K98ryXm7TE3P+mq
xq+yqwiHQGCJn1OLDx2+0EJUrFkYyvc+NO8N5aeCh62GJLjCk6v8IJoRa3E57g9w5ZwQgVBoXdTk
zwfIJj2KKPdRb1aS2pHV9GXqoF7Mo3wmCkuOLJjYm3ep29PVIurdgjshgOnNr7lMaYopeKItWLaA
DpRb+sFEtaD4OcLSEHDnw2XUINKtpmtdj1/M01R0fxwW45d6DuOdDHPXj67TLiQB4ZBgJ6LcBfUY
0hCiYVoF3PhZuVfB00Vx08b8MX0hUq2o8kme7/CqxHd4WyCPQztfX2LFLeJjjfWCce9wJXQTc61Y
L2VgpI0CFm7a22UsENfA+Esh37RQHzsZV2KsczN3dPKxsOsSaDKALdJQVCu3BEmXCXLR5j9cSDkv
QQDR0WPAnQuKVBPMMKvsCJ8A+Wfugr8nhLDkXM8LCrcWeffOP3pkSAnG1hP+H1npjv3O6Dnz0kUc
Qv8e7brtPNJOiAwcjm+N4194pqiu9Dc3wIIQMEZd9bGB/JZJd4EsvHZt+N+gvdSRxoq/IOd8EMSt
ZOJ9nOFPGGLeasbbt6lg/jIc2ogRZP89ELWYwryNJ/y0dAzlNFR1inggEPXAQqZu7tZpzcMVsN9N
quNQ6IeOr7MwBEkynTAnA6Z5JJIHAe4gp1h4+LyHznD0itynUbmrTYo5Oo1Inqym3HiYMKfUDhhJ
qphnAcaH011q5UcmogfFSWUydiaHFRMRgIfS0f2t1n2aijcIuMjL5SUKm0dS/cuL978o3813+kDL
Fc5W8Cb0VhRllmCQlUcoX59XSGN/Rj5J3/S/KwlCaqfkN1/F/FykYgvgUUAktnCM12D0J7F6Hmiy
U2LN9Uy5qH4Ee1BtoNGb0qfQxhft/T1h7JJan+98slu+LoUzUZjDo0UvzTZXOPVaJEwG/jBxe5Lj
3C7Vo2yEZ9LBpbn2GGEqmJ9D6xPEYx67GuUTo9HCsHgfv8SaOPXYbIJxN/Y/YcI5KZq3t1n9CfBH
rah5vJPhICK0wwAhHqat6PtINvT7WmjUbWgN4OEFqs9fKTPPufiVyAkhjohaUmGXk1ps4ZQyjuVv
y6sG/uhVaN2+g7BYTDTGKFA7SR/1FWYDaX4y6bJbU9yVU3oLromsHsnwHACa9E3+1uzMNz0JARdr
F6kKnxcpCzCCqFQEuWME7m/i4QeNLZR0WcD4PqpPcZae5iejq+VFJE1V5PBouz8/BKSa4rDgFXCU
cmKM36SN/GYd4LcfOApKELN8hEl69aObGjP/pkmlcR+zyikDTnNiowTlms5mXiOjYjLc/T9cuQoB
lTGAgQijj8efNEetxjOnyl+pLy8r09Gk/IKOXYTh1iYWwiisNfjxpVIhyOYMrxiwS4DgarkLoiNl
rSFo3hotqdEltlYQbsFUdvCVkxHSYz9GDZ4dLW+AeRsKdABGmjZS64I11gNKzu1J4CkvplVeecNI
ldc70X0aQGtF3G3kHrL28NOQDPgeftqvETI1b6dGfahht/9TawZYBRGfGRktvFwOqkKYY2Kxx6F9
V9YTHaiK5b0qAteKJMuiwMAMRxyZKAUVhpBLHeLtQN01zu8QoLDexuDdAVp9EXwkuI4WIT+kNGFY
zvueen/pXwq+XveRkYHwZQF0UBxMJOkji51sOCfFy9K7HcZRrMAFP0CE/PaU+f5Kpmzo/mZHXDrk
csQZxzzXb3RGzOsxgw6ABJ5UhaPZ/v9j4+k/js5jSXVki6JfpAh5MwUEAhXeM1GU4coi77++l3rw
4t7X3UWBkDLznLP32ouB5x/2JM2I58CdAHc3zb75ZwKGDY9broBCwCtE4mDLwXMKzi35/F7BNBFM
r9ZAb7CW/JsgR1KJZYQXmFJ+ib9EQjo2+0jGvr0vIriD4o9pMs32YaXBqNVfwUvk/mv5eFJ64hME
MD0s5Sy2//RmN33THWPSNKJ7WL0MtLGEm/kEaijqTrNEIkY0+9jzHNci7HIBiW8zaSKPev45DO0/
eLmBj0NNHAgpQZjExL+g9JVTnCwVKTS4SfnOYwZG0y0hqLu+M1c5YlE/sYVFLS+TiIOB4oj4haZP
G/nnjOa8gNAXzbJ55E5WeZEyRsyDN4UUa3KeFjVfOde3hZiiwnRRLVb46aYvs35e9Te/Aji2uHrK
tRh/4+FXVr6TDHjWwqf1XAvBYiKZcLVTEKtRefWHvySm4TXlHNd83Eq2NQtlQOT2vFHuzFrnnugv
DYLV6POjj82yzL/Kd/7OmhRl8QULSA6XxKTuGXt64/5m9KMNnVSgB7w/T0o535BqyGfmoyKpivNF
KlNyCfL0y3ILd9Lww1AsIaVH1vZqfMGjnmcxP/1Wkbko/BUkN/cPt0zaTf1jGO3L/K1rmC6pY/kt
AuusFa342SGFD2OGi5KrVNKawdDoE4NKO9Lf6ID7ov5k8vB5E/4iHlZSlC9GVoM+/m2oQIFYaR3E
qzfW/EymK9zPDATbVYW7F5a20onUafPk8+MbTO5z9HJ4UjDjJEIB/1d0vCxfmcMv3v4yvsW+gFA1
O0ztf4OvIA/eNbo+LTvBCKm4gUHg3EQ4hiKt6j4BoqDxAF/BcMTUQX1AlDS3jZQTKjf2X5Boplki
XnKjY6J157d2bvg/mXpQ10p08/jUDR8rNshkSOYmdyK4GwkHNrRuQpljykZGDq7EVSn7SxkfNJq+
P7cciJaIlxIxR0uM96ztnFR8ZAwAKAVSfkqJNdsr2G0YmHlQkAPSY89i9671g5ZXdlZBbeJpVLGv
vUCpdARqJrHrSrxuVdKB6eyWbcU/5y/dPE5rhNWQGdKoLHrWwolJb41dgYiKwF9HwaZCiGCGS+5k
DwKGQu+OmxeQm9p1RNMxr2xKMPNMSgBUtTGmLNLZeu0ep7rL9Uw/P0YPKE+761wpmvEGvyfGV3kD
JQ714ZOtJSDmNNtjk34YL9fP5Kg4jj1TWW0BdFzMSHxcESCMACmK/rzhV/eePu+lCmA8M3w4JO8R
VOFZ6RyoHNOyRyeU7CVkRVoHpE2mCb6GEpGG/iapXgV3SsBznvPRPtuS5DDgh2XLoor5uWW8FOFz
Z+bR0ZW17DxSD3rtUlfMye/ui1WBjZBvT63ONRguQdlKwduAfZcgHPCJK00fdbdVuicMr5qI1aZm
dsafMldNnCxBaQak+ao2o4PNd3OjyzSBfEfAJTlul05f6j2p4tV4NY1gVfETikl68UQ/Gvq3xFWh
bleC90CScnsIyutU07kGs1XQQxygAlxq6B7TLVlgYrjUuDUFdOFRjb96boQxuk5bRxdaXsW7Elhr
SdtpAGq4GFHxLQ2bVELnbZNlBVw3c2+8Us/g0KIVgQmb7c49VjTlS3ClE4Msxh5zzLlVKjAVGe0E
j282jugw1liWUNWkIY7+sllVKFGiAks0JAFS4OHmhOlMqV4QhrMBegvk/KtaogNWv2N8CT0hgA1l
YoHune8P3vR8UOqNEJYEvKAI6t8e7yXS7wWCI5M2AvpFX1/D+hqOYfYI1WvoPcveEbITy7sJ10Re
Vjo+uHBpmuXCQCUhcDeIBR08l/42DxV8LIOXH8LnyHpcVy+FFUicMtrj/t1Bi8hTmgGdT2GJOHL6
rhj/yfRZh0VmTP0h5MUIzf9G6VGn47nEuZzRGVf54CHWyg6B6fBF0Hu6rUh/h1dApnUWqraXOV2J
OCmVZu3HmMvozTJiNEZWY4COPKfb8u3D4bGQdABrLwMHLE+8EwvcxsQiU6VQTVRoKQnJQ4I7Ytrm
2nfCBRPW4H+ZGfEGHohWbg5MBxm3zWRlkn4IqJx/dLbV8B0TdCL3SKoDPEHR0qN050FDuioKzzLY
QKGWmv1HQ/UFdGm4iVzInjillMvFOW0l8kDBVenAWFkoFBiqzRnddz8TNZfrlDDKlThCZc14Fck2
yAFIxBOnmQ6Tr5C+CAal4+lDcs5ygQC6fIPtwdzEl5R+pD0K+B45bNQOi1KGy0KTVfpQiDoQKYxy
BdJxnrAsSCcVI45O+k4JpoZho1a/2jc7MehCHYUiy2b/xHbVshN2NAw/MIpC0djG6DLLeGn5PoJ6
TlNo/ujQJBGAcVf/EQzm+Evu98pXXBljRJhas45pch2rB4N9F1R/dYdaiJxcdDumaIxAR42kuHov
F6XtM96v837fMjLxNUS6EjOxAqvTTuGpBFcTWwC4caRkyEGEYkRLMRw9bySvvWWGwNDbbFH5U05u
GpxlxkeldZ5v+hQbFAKTfKCpBlugZorofM4mfxpcn1y/d6AJaYwoA/NJ7vDwQ9+KZ/QDnZstT0cf
0KvVr2CBZSklfClQTulUoIDn2wrre2l9fbIHPHG91FE8Ru7IV0AnxI4/xsIorya3dWcM61IUl76Y
OTjitOQmDBtYSzqRjZMHMU1uFd6WSPA2IUlRGm+qDdYhYZD9NSTmJOe7Zln7LI3hEjE6xxejxluT
TmStwNHioih8TAHuxMSO1i0YLHCcJ8WoN7FJwgkaXeQO5zwr3Gq0xadvNWTsqBA+xmsLve4oVEoI
PvHEjdrCKitbCJiw5yfcYGHDR9CIxTBnffGFiB1P4viO7DGBBMmhkbTmG9UpquloptZ3r6ACICM9
xsXZM7jJ5UcsfvXXyOhmXrw3ud7YJJH8T3TTHhi0uI5sAQqNwpYyBv/C+MkGBDP+T8hPZfRuxs7l
9ueqDUD/TILGXzI+eoaRFf1jNDNWcpNI4EPpMPhov9OjAf2O66GdBZpa3SFieFCL3aL6XCAccS14
NZ8fldUrPlIB1mgJoFEULh4LbLsdhIvSIBNKDhYwJLJ3u11hbrgOyPJb+RGYB6DlfBNh8BWOjO4F
DnA0uqPPb8aNofS26ONOLr+xQMjxswvQH+MSNhmjoZ5NP8hO4Qno479MvPUpfb5ykyiPpH3J1suH
MWMehvzh9yPmkIPO62MmzsAVgAgKgrsRngsUhMmAauVDw5a5EqE1oEAazMeadunqYzReP+I5Ci4f
CwW0f4uyu687FWbF+s/MH8ZkFybQKmYGKwl0DsQ3OR86vOz6rxHfGtJbT/hR1R+RjhP9j7pcdcbb
y02qqKsWPqSOE++9MP9M7WYW+47Gdln91dWf2D5k4y+EJzle8+6kwrdvv+g5I1mTZWMhQudKM6Qf
w9U3T0V9zBmGywuA2IhWcjwv1ZEScFYIZCzuceoVUxLipR+uFVXheKuiUy7knNO/P9UWUaZS/6JB
LDwoYAejowdzkfyLbJzkrpslJj7k/icjDUPWmBKrP3q1uqLwNtAeFWSpWfgTClwtDZEQsHtZX/JT
F6yk7N8nC/a+drMMc3bIabzXDeIjH9eYzenSlmVMGbMM7m9Hqy7fC8FWjtFIFBcrP0yCq35ykJV8
5jRYMfpEziTH1wIhJNym7sph3UPOZkl8FV/R5KPHokWnptaWekem9zOkS11H6xrp4yADGSk5abGD
so0P55x8xcG7FrUTMCsst1WRbVQPJJIuEh3B4mA6CFUZZCC2kugN77As3hOwKvWpljeq8ub/tz4p
N6gBG44U7b8a9kTZkZtZbzSCmLoac2j298HgMm6q7t5Fr4gOu1T95PlfqcdLLxBXTa6RmHbitQpS
Ocd7a7idj23xbtBpF3Hwo0VCcIUUHdOgty+BJ9JflOgNxtwKMd3BHC1UhC1AqU4qs7pMsnX8JHl+
S6TnOA1YkPV+JBai6Ixy+BO9/DXov66Y0yv2hWVZfVFrBB+m7SXMTrDx3iaXLgiKaXLN6vqU+R73
9j+ZPJqRi3QstUdmOIqIaoWlSDpiGYPcm/wTNcBFmivLt4zHsvwgrrd7mrTyBhkfZs6IdQKp6Yew
wkheUUMMhhO2NGhdpNYD7EPT/G7gUCp0TcUS+44JdPyqWJhemO0Wyj9Uopzr5rgpCn6AySFfEpJN
s1wbGg0nf8rIuFMkJuWvNL4Cb5d0CrsgVVZ+wJ/vh4zGVfYqMhz12dezD2W2Uwh34Eci3t+nepjM
F01fxKrIkaFfVsZPU3Zkzl6jIN6PJOMG8SaCJiOECEwz5otfVuZmltPwaPGuKUd5aM+lZ8um71rD
OqQTZVyyObCQtKfDTKSYjABZIfr9W6JsEQkdZIie9yRrzUmGpd3pqgkqU+PXhMHaIvrctyeEkHgk
UNfX6YJ4H7Q9LD8eqCtvtvECUoBIuOCWuFkNfRxbf8iP8R/qOvERgU4ZbIyu0DXxQBKSAkVHxBMx
G1DE4TAXFxL6N46u6dkQ7LZaBrDGb/PPL06jUlvAc4y9Z7xsfji+GQzD2iUNCWr5orBxsdf9HOTg
Mp/7izntHF1bCfGtqe+afuhoNHTbIblwhOeUS5U5UPOP+VWl2JDojo0Li8adCpqjwNmX98cY0hoE
6YnhJ8cNow7qWvomTpU5dUTqKKfZ1tYEx7AINBB6glXwKs0VpMmc36iJihXyFWRLNGiG+CjQ0s7W
Aj2dJPhbROiR2Z1iD53zNW2fBkBz5E/BEyqGRjFeqXjTM6f66fEJidqWd2dgQ4LtvJmaVxReRNMP
NGVouvi0VUP6fzI3WowdpRHcir5/n1+l4K/jkEpwjxrtRfoKTlIgeYzQz128dF1SP3HKpJ4yu/6L
/OFZxO4MqFzjRDlsABQqkNo489bdMUKinYEriVwkH1H3lGkbdXezew9Mg3Agg2fEaE6hbeC/mqB+
qI6/m2zN1cb4DSgNOsdWoRbTK2kxVt/Y8gpmZoFCZZSstXBrQe0Z2d6B9JcrvsrGJ61mSaNyLhGH
kokzSX32aI3K4xD8aAWbSfy108plcQEsaXBkLsVmAk3wKzL4SP7lY8ChTZeYUiSMQcpS5pCWeUvJ
onjGfzKGGy99YIHHatlNWAaTQTPXY7hY4ZsGLbMHWDUA0Lwv2ONotyPJIaZxCpKUfwJkcdQ9DtNp
zfsN6sX4pyKYbPp0maGmwLbJKYl5AHOExsRQIaw5yzUVVsUzosU+nVfGUjlDJkc8wIqGWW7pk5m6
ii7DRl1Fle3W4auT1z5Sx2bJTecx/aMWJ+kPZyUR0XQWtGhlXSgXrHBYgryni96tp04iGswotksa
Uir+Df00RgeTDl6K1Vb0QMZyO+e9uKzQ39y98ZS1h+kUn9CvC47pVIYk1kAW5K7wvwRuXX3EnhqD
FwkX+oceU39pTVtE9tgmpP5FSyNGDbFnVAcJdtiQ+cMxeRrtcOzt+7k6kSg49hLeAFxn0o1uhH6d
J7sPx2STkPvpaFxpDVH2CzNPEdpsVSC4MMDFkjO+NvEWmxJT+lzSdN4AKAsqKoGVOaeiHF25OnoI
R5gSAXT19HWE2aIgjbG/yizF4FMSi3UYrT8hKKDFKQj/WagiaRXRMEQJ1NCB+cGKjvS8FmyxPLao
89gYjAfsStZ0ZowhMpGCbFls+6vY2yfKsxuI8MOszEZKZjiCDa5zQEyud1BSjnPlbGYZy+qKrfUe
wnoTQLEsxnirVk+vZ1UE1GsudaiVjIPxCWS4Z76Az1XcELCF5zFHkQwDIv5NpPmJ69Xzr+CGWOBU
h8xCjg0tvchR6w2niOC7UH8/zbYwbxXCojs8QG8pUpk/eJhTh+ZxC228VRwv3lEdRnpIoYRqaVf+
aMGz2q65OggMoTandFxnIBHjfG51B5Mu/C53R9nRUZL1Kz4gLqCmdeQ/CCssE3CSUcTZGCYZH2mL
NW1vnyKF9WUOYxi+/LMoz8JGxAPtcplpRRGMdBb1C+yTlKksRwftmzSOFZNm1gT0f6u+WVOfStdy
V6YrjkAcgXFH0tj/muwvIpH2kZOEdyjKA/wKE8McvjyS2/xzwzAoXEtrBMXU2Vf63JK66TAIZnuw
pSxJGwT0QXuS6JeKCzhGprWCMaDSb5WXnXX0NBJ5aP4IDiN9FY4JEXuNsR99+CiD601Jugu2Id8/
9Pp0M6HcViCVT6IbVErN7Gvn67+BOW9+dTr2e7OdQmiiSV0MVgTFvjauOVKS3kN5hZruwH+5qaAD
8hjha8QC5LD8grfVT4zxWEVYx8GRasEfe0bwYqMjagQebb6hwxwNG+DHtEZ7f40ukg2eB5kW8jnT
1/Dw4On29YRiFi8w3HVkLxu0g9xJS904ctrBEK0lSPxdXN0mvYABE+GFgc4qEE6oiNCIovKqkm2q
3FWJbsyiUvcJ5vTk2NMT1Hv0BGwCNNGbBQkGWe5YB/RtEWGdDq1GKu2Y7k1dv3yQJsJtyNfdpfvK
Sbw6D9i3mOt4boB5bSFLEDJtmrKjClt2Zv4wKVp8IoCzZHzBQKOre5AB04B4obfNAIHKNV9W2h49
trbq81OLkwCCOljGAx9uQMu4opf+2VM+chAdGINvakLpFuWNDlc5D28y3aQteQXCGnslmzeLNNUR
8XzRJMlOj9J3Kh+leXZINxLT8s+cwRwOwbm0Tx9px7Ujl4n3AghgBzuQGdA31E70FWDoC+2qIFhw
USwjGNJHKLQzMLfMX+h96PIJG4SEzA69PHVXiU6bcfkGiipdn8jgeXc5QgFo4RQDbZEvxjoYa9Rx
0l+LPx4PQbEMCbYMVwOkhWhvCA5SG69YtW96V2XOSOkVEI6FtmWkTD6jo9rRfpmOR05V78at3q58
NuR6ocg7U8RrRIiy/UmOnRsFzl9n0VXkTqVub3affGNqqwqTVNwD2pvF+4LeSNUdCtbxmiWNPnBM
Hg+0VXSiitCTybonuSPp9gkwRAHMI3IalvbUtP3abZgV7Ntt6B27vwHa+nfOxG/51f5DJ8Piiq08
ccrXUVjzhizhKIDraMltnjL5mNk0cLcX2lx1LY8xHzpxTt9QlzsiGAj1QhEHV3ze/LTbEUcvSTva
WvqDB47KCTZht9DRw6+glsMAR2CxRGmUrhSaDcRFbkxGBRaCQaw09B4Xuq3gZqK6dBjPeDZH0enU
6h4bR3iOW6ISKiJgAwhaIwHuU49/Ij/V4wbOBEe8xM2+KkxYYE/jBWzdC0PyJfImxjjz/hl/a2zv
+XoSFHL228LbJrNGf5XrCg3kSjxVbq9i4ug/9jfuMyVm9la5LmbPpfGXEoaEiRY9hgUpbaWSGT2S
E2AcYJKPrWNpd9zkU9wUOootqjvkUJkN2UBbtxjnW5tFpSw4BqKQ4dmCPiD/MgGeDTzQ8+DbfCQk
bUzpBCS6MNMBi8LZALI9abNIZhZXPUJLX7gyRLKG0CY6J+bAJWO+rKz8BWz38sgl5r9hr+0hpscb
mPiTjwY7+qH7mRCjUFl5kRjAv/OnTb1E6ATUXVfMLT13TGqTfmfznvp/7WfhzwHC+MDGVQgktI9i
d+otjOSfk+i7GJZMhMEqtFeJqQ48Y7TXnEdpA1sSDHwe8LEAETdzwBuiCYgj7slNHZyndjgoI0hD
aUcfLqAPTi6W+qixOhrrijY8FiacIcmRjEKY43SBRDoI1j8IeFbsaAhmJ5Ap93qz6wBhVMOP0Wyv
Y/IzXdgwetKojVfWM7kiXWXHiw5DcSYHWDuQ+SBiqmFZLq4WqZxGCH5+iXNngrvI0ZekT2ZE6x0u
+30DhWGJiKWRvmUVduSTJFq2CnFOhSF69Kjnor6pyfcMXrhfCvkEQZ4NL8Ad/KV+aaITT8ccaycx
9Zur+N0Zb8866HPiEvXjrrNAghprDr4akKSTieEGVs4SSSc9K+uZb6kafxBNDArmnOCAYBHajWcn
9RptDoopOKR6uNbKjSKd++C3y20SCCqRk9EyeKGYkT/b+sjRx3TLCDv9nblr4xEVgAEWQon2r87f
w7AEmJeFKNud2lsURGy71ngNySWYotSuw09IRNSHZwG/aXkseX627SJzhBYRLckNkV0Y6AMgEB3k
B0Rdhh+spThWufGNA3kFzA9Fcs3ZV/IvygBUJoK+YOVE+sIwD2Hgv/5BpAP72A6uyRmr66xcI/CR
6D1QjTiZSDSpq8l/cYbnigUj+ZyGgf7qgghmykRU6Vl89JvDB4wg59BBcPlyGICkbIdevmF/I82q
Vs4spvHnUQ8rxd8QPsUobjSbB9PohiBM2vMVMHfKHWBaEli2qmSbpcfKBGnogXitcE1NCoOeI7kA
vIgko2kUWLM/MOdL49/MePnYt8LPkYqyYMbEgqRGz4ALSnowyzjeKXJRyKvwl+FZvUvjhntzHbOk
smBSk4kPSXyEIUN3eDYG9kSicsoRjIR2TwKHYzw1Jvp1KWQwjiLCa/HSgrG9+8p+Kjb5jioeBXXt
n6f5cIlQlmymklKTi5RHNylyI//t8Qo04BpMGBw7Rax+WvlqEfKAZpuKEXRQGL4CZn0JGS6kOSTE
s5bnhPFgQMBP/0dckLAoGYWqTihAxsfxQ42GoqGDGamua2IxSDsQ1pLKD7F6EU/sq98SfrmP8fow
H+jAM1D5q+W9J7RKpkQKJR2PwkwQ9+CZqeQQvDPsjptdNuXfYJyOdo18Zd0in4KAsHWBlr1xpzF/
1r4H6Vrwtw+hqTU1MqRLlOqLNvot2RV79kJhzcxZ8npHtC5KTleaOlDbSfWLJ5fTUkw+Ux++B7iv
U2++QT9i2TK6tN+sXpln2Dj6qTprTwjRG9MJL8wlEVsSrYtbzZaoRAHIM0CYp7+o5xVaS9qy/OVO
U2y+WZovLRAGDkqMLlYy1LAGYAjIfB3VB3cIh5+AAuibIKAAYzXHajiv39zn6heNY75fmFF4FLqj
4FjnjFhrdB3z4Xt84PwIsG4yRCBNql4ae85Ft/5wxh/P7bvuH3GwFzfwwDHxsRmqO4+go3zp2UgN
dY+IAUQD68rRvNOkAGJRo/MeHVKm7yotBPpMFactu+GBfoIVWxd/7J7t7lNPD5ES3EY6Kq3NeL7V
EfGhY95Mhatrpafe/MKAymSc53LalwQIfdaz9SmNOKHOzWEhTSHxWISj/+U83LgNUcYMBVlMTohS
X/x+zsKmsbEOw8o7Qnzv7O5k7bX6KTiB6Yxn6YAwj8AHnFrR5mrdWtzimwjfhMuipOYlV2QXuKQ0
eLa12mVPbnnNWDGfZ2aYT/slJNW1flHVRW7r8AG6dTLp3spwhfoezsjqFl0VJIMiAYhFvMRVvWfV
Rsxu3o1LtY8EUjoNJDH/O+tgYnF+YPPSbbI2iMje+XdVJY3cQfnVvqiDIc8J2WzhZw4yqqo6M52Z
gwO8gsHqzuQCtrZR7YufPn8VBG4rDt0Cg/iWftXKrg5WVP22KCC5afGtrvCOZHcO5TsP8jxr6Fz8
B9mdaYLFynLhMzJHWaRrww2AGdnVTZsp52nVmkIY6OsVd4tDFS23ST5EPEw3/jIVRIdU7ckkYTAj
2RI3hJfbgbbox0eRg3OfNQWi9wVrGzTvOf6jQ7Om0EFka2fMPRfQjdIMTeGcMhK3LzU8jXZ+xied
cjXPneRuHuJddpJoF52wPzvKW39wWD7Ju+AK69oOrskXpMkrBizjQCcLQmQL7QDas7QaV4d8Copb
wND9HbH74li7h+EGOn1nrJIbPoUtDZ/PPacwBafbftcnKme2ipVmfaXxndGGtYlcTk6pYbeL8MRk
NMpnocNbMi4NHawDutx0PS4+G7wL+UZN5zRLD3jvcKMnjxvtw/Ihg4OaxdwE/l7+rAPWPGQdPsft
rMOpORugW7LO0dUCfu5UwCv3GfLrjHOCS+gSoPqB89+quoARZqZrbJzp2KX0c5IfvLMyztSnQD00
N65AnxBdR4t+O/F1Yf9AbGEcIfcuzVHPFl8892PldPIzXXtvhX5FuxbCFT06CEtzj2dwTkhpQPQc
AgvtoFz8muNIPHm+xVcGR7RZgl/bDm8NCqJNv4/86NGhrl74brV90/9HxlsDf7/IoIv3NBybuYvB
jGNypm4R9vY0557JAycReETwXxgxthqT+CfeX04ZjUMFSIwYorNJURomF7KOKBopAUOSX/voZiG9
yJYdvaePuYpcBDTGUn4l0NhmJSeEr77Y6vTpWYnjCHHPQswOEigz3WXMo3Lin3Ukk2Kh8zdte/An
zDujiK9ul3CyIRSNRggL/59IZBg1+lmVnCFdNMpGMn67W3XTN0w4JXAvEc+N34aMZBeB+VMKyyLL
l7lcMcJ9tRGmO3AkKtWAlvhzqYSOI71TyLYMmPEcwRB8+QgbN6ayD+uDVG8FET649K2LdsHvr1C2
0fsXi1VsXTB7IKuwFiiLCiQ62VI+WdyylIEx7XyJRnXbXdDHC8Gf2lEuaGj1vG5Zo5PxOp7mhglY
gEYliGyiXFCuDW5Gvh7NPOzcL4FFO0fCkjUmmhil2WsWgvVdPCMCmcpBRmxJFaGPP4OPQKS7GF4x
DwWXojZGW+1hUi3otc2betdQHaeIvmqS11iUEdNmd0/6Rr3qh8SVP0nloY+e+u94EhXS2zYO7Jjl
WUVVrCkt4dSTABs2OT3taRXJkNKqpK2yxhvqLqE+Q19KUVn85Ij+pCl3sAtyOu9vPXnUNE8LCISV
W/v/QvogINeFSUEJPKmnWCth3pCGkxjQ/bT9/08P0jh6S5zRElQ8OXSMVI13zQAKVgR2NsCf5Lgd
btXx3bPWC9itvQddRc0YVp/mAcIn72A1e+eqoczuzxVlTdl+K5gfP1gkKC1l2ng0gsslHSTmWLl1
F+pbiLX3x0KM088QsRTBRrjXDv2Yu7AbUdj4m2bb3xnzaszBz9Gydbt3tTIwN/7At3Dze3HV39Vb
2NVudM89u3TMQ3b8bFjaQW69Y/fjtK58EM/ay3hZR+JdtjpD3rn3Rd81cdUFSJGzPtcP/aZ2dVIN
VIx9x9ZNXOVIT9TaAtD87dbqj3/mQnDxyZFYINJIrvUx+Pbhe04yoHzbt1v+UT+j94mpgQO8JqyR
CoW2NnXKO5dGhCzepfTszfHRWnsfKzsx78SCEmy810E1cA7G0LysFwv1H4v7H9IZynugv5Rf4FZs
sFL5lKpLHs7ST5YTuiIY59JNdLQ/vh2lPTc/CG3g8MlLIdupuE6uhev/1AT8Lo6EfuUTURLGdGUn
s2+CTgFFX2UZYYgtEn0qLhkiQM5Ba46sgRbGh6mDBsERlVm+6tG2dLj1Owy98rKtF/RomrkCqwm0
1R+yGW1e71kOi4GeK5P+r0iYHM3+T/NxxaN54oLk23+yC9iCTOEmWNHVSVYuqqIHJ/8qoH0y5xEa
r4DZmao3Z0bkBie6YRLe0VSCekmdih4tvjSU2gxCVpFwTjlfcQXvbJRg/eADhOmBFhA2yW5AO/5b
RsAZSameLnVyZJHU7FSny7mhaW8lLg99/oup2iBvL8DQjupjjIi7xxfrQzeD88yIdMnvC3knvRP/
oP+ll4NoFMVlMN+76mrIyWTgoUWJEKBx304enI24mFJKRpvOdpGtmbANGmOAOXZOI8eBPohzjhB0
+esjNwydLun5oQ+izaW1H07pwDzPDuZ+SAbyi3KZiQ4eGYWzfGKXwqrSNhz0S2kyRNfGF2/10x6G
ib8Gdpl6I0CHHwb7iCYp84t2a2WTblUx8MlULpVGgyAqpJPYstus+xUXDgoQlgrAQWRHoeYi8NOc
GU/ZcjWMirEtI8sc1sEmY0VxhSV5SGgcY8db0bEpGdhICH8nHyK7lIrjqG6PMX2NnreinibXMyfV
p98ePIS0qM3of5kwwuXvOr5ZpMnpr/rtoTVtbPMU+rhRUbV8pwzLOB7QS8YLnGm0MpeduiJCzad2
AFnS2AhV8T/RAx7DnZmuVXUdsEQ2ZAZqWHdsMm9ReXFKp0X0UV9B9EsuMHkwLbvXgz4uozJRW3HQ
mIKBOOECOWX6FkfOCMADsMBIgtt44vJWHL8E/x3COsz7C61DAjNL6j7KHoniCIXx+GtphwJwj7qO
w2cChDBB3WqySpuGZKfRDW0a58KsOrOTj92FiWdUXJH4M2BUOcNQe+ag5rybqlCj1HxL52lRZucK
4gM3D61xPofe3ZQWU237T+DVw7vA2FThbzo7Y8cclV1uZSkgitlolx0S5ACpXjVCKSbTa2txNh9b
0qaIDvrTSBMyaIQeJvdDhoyXioahIOfrznpO2lLHMeho7ZiPE7hNmpnMBoRiXKB7ntu3RD/oHbzq
d5KdIhqFKId1ZNq1RrxrPycXMppzj9/pmBsLtNEMESdMOUE6ejUyOwbPg0BVblpbpJjy12o4nY9J
s6S+HO7M9TLZmiNSlpnD0XqhBm94iwj304/+JWjilOuHejfdEkhOiNcko/0gJe6oO+nHtgKYm35O
v8/gdoCSji4KITJa9dFESMH/cmrrhkoPN1E6vanQWEQ6vegU3RgDaBSGC2bLAQD3MemOISZPAhzG
/Hvk2KCgAxf4M2EDVxHyeYTcklSZs2J8eNcZ8nuuuqobfKNYOIlTT+nbApEG/m3y/E1kTkhVwPsq
h6chyudFC5t4Tqxm5jAkmKYg3dFHYfu5IaociclE9S4w5eRaxSNhbkhGLMR85BwGxcm3UAOu5DtQ
fuIdOJOW/VMDtN9vp/m0+jMNtv8f8StM7igWaBcpbO2iDvLXVn/a6UowOY8vIaR9VRrWY/D2jE35
5ryQxgedrtTTCP/Swl+UHBug1wuocukHQmqZ9Ife55iNt5wpmcJgeSwqelfwnBVwu7xtlUem4KiU
s3vmG+4rLAUWuuGmk+la3U2BMRhzuP7YJof4YdRkXf/FDIo6hw6z0R0lOkPkLjZ838HgTyB9xjD6
NtF2zYd2dbgIwe2gGDSscK2aNJqajUXObHFhjkbwzpr2vbUllToFKE2/u5Kd5MpQjuNyc8eBUqlr
VX9RkIFmGXTbhFHB0OuzIiqVuhZu0rgPL3CbDLDd2eFzw40IImLA37YzIorDE8g0dToh4DP+0q7J
i8eqCJaCoyobmVpzR9vUxOllgb9AGuwa+bURT31/pOEEv/unnJS13Ptwg83yHnPsihEZoM2WiAQo
r0yvidR5I9DzpZPJv0WxYMV/HVOLPoxWgvmFYug+8GyHCG57MkeIT2u1XRA4U7wgpYLIA8SqUkHE
zOnRDTP6SxQOEpDJBFdBwBk3WUH4upt8WRLdYn5vkJ8CdLsyHE4ZiS8++5AQDaG/DNYSUqt5CNEb
Z8PNApdWTjZ8pd37JGMj+DFTYsmR2fl3OP3UO0y0sEQydOyJgSZUbvnplyO5JZZ+b4bbNEiZWlYB
WIPSnmTSxjTr98LISTmdMuELCLCse5YlAGQxK3Udc3xHs6q2AQ6SEAU22E4mLBbIJMROUPtd9m9T
P/oThRuXph5cBg4fGEGLqrfZLKrhV8hfPnNUBXYRC+KjoAZH0U6AMiOpcMnIblpcP3SqmfxtTO5a
kgLHrxgtcGmTxwjXt/qghl91dD26+t4nf5bkCMJuiAXbD77i6l5N09HuOwpWgnpiUME77AgLgQ2E
fJIhTRuBGdnjrLA4DNEnYVCdr3HdVrs+QYm1/whTmC759Wg8dmAJB9K+jgZanwmy4CBrF/7R3GS3
RfkSMTEPT15zQuOvhLZ59GvItctkYNVbhv+RdGZLimJbGH4iIhgFbmVGxHnKG0LLTAZRUEDQpz8f
faIr6pyuzsoU2Oy91r/+4bzHZ6ArMPEHGkZ/xZhNnQ+PqCBv9REUt/g2mVNq4EhFIV/5JvE+mTNa
JpBv+PYVZpu6oxU088ytkfTdhdlDYXQLmYeFxQAPXr90c+g/uKReZadaA4ahvSSBlvEqnkZ8iIqd
kCqlCU2Mi/Dye+IY7srlvP0eC776BuyIpRJv2Ov0kIMGQJaTvydwFpO/9SgBLwJF3htY6ShzcOqc
8+C5ad77Nv+HDlasN7yP5Rv9Cp2Wjy/NOJZAqzcQCuO1D3jyM33UQTJLfxMdqQgrnjUAm9CtJh97
EqujIRUuP9ueRR21DDRVD0TODIRAOwnR/bumdqQIQCbfPDi8dae4Xb5L/vpXgXR5s5/+k2Jc+2EV
lR6eYqIPCNTMNHWTfT38ryvpH+BoxwFINZTEZPdgQITUh9QrjP8taQP4QakCBnvhp78R5Evo3mz0
hnkdZNKRvTO9bdmQSZalBDPIccCNfMvxxoHYVtH3DUXYMgNQyh0v3dch7AjWy3v6+jqEN3yQyKh9
hAkh9vivNZZQhDMIrCJkSJVtxBxn6j14HihmOg32iYQHRY2BWWuQxvQ7zuvBsARWLvyrZgPDn4mC
7GflTDZ9akTehhTOrJMkxw97AK/LnElf4d/+WOg8QmDH957hmHnNzL1SxAwnXhtIeD1WxbjLgOJX
Ycq8088rX+mtjojW3Q3BK36f00SbE50GWslZzEA63SDpejJyzqU1xCsRNYpmA7Uxb28ZqfF1dPkP
7UB/QhcltKREND/sKV+UIrS6IPv1nGqAE5r+hl5fetsqJk0dFHzURyiWNBUSDPrUFtKGeQWXaXBj
5NQftvJFbmYGk2RIj0ycAzoOfjBn0fpFCJut/tgMiV6dr+Xw8FIbJi1y5UfAfAvvjg70B3MNVPjV
oUX0ndZh/9qkQBrqOhyMvbKsjC2vcqstE31ldnPzgbfeSenmHYZnFxWPtgMDMJMUxhH+/qOQpXqG
eU3F87Wfhw4tRmNl4rH0pJaOjFhBvzlkK1lmIiNAk8b3Cdcj5hLZ60e/TtrlhKkX7AkfJ/lZTRX5
QFSR0HxPYu2K1d2YCV1sEyZMPPnJPtGwyikzF7uc/IBHxPWaMVvO31cWDeOQwsP016slhjakktWK
6KsgP+Un5IgGquKkgNw+7pUvB9dq0gxKaZ5fAYDOcs6pnLFCmHD1czyBiP/NMVNs/aR0yYjt8O6k
ToibDpF6kLQz8YLPfLr4Pscoa6qK6MHAf5RzyWOzsIepBvpSQHHzlJy+287wlM4sAWdisi9wHFri
/NDg1nx3lB0jaOrvfiYUMXzkPWgzs3I4svgWUNIZsyf8lBLuh/3Bkngt0CZ6ekAriDUHQOh4k6mG
8X+aVHj47DHM4MmyvUvvmYaHLfIHvCQ4bpx6hP9wJgjfV/mG98RA9clE7RGXMN+fcz09G2lmaemZ
IaT4hrSzH5vbnH2CAFuCWpV8KdwG66vEahIZUIr7fUc9IvShkblKF5SACgOe6SQX3ZY96mSNkbCg
YqgCQs58tntjFwN7CfodkJheIQobQxBeHk79H1K7fqGySjfMHJwutymFemZIPv5KouLD5fjyCCPo
+R+oqO9fADDStIP7y/MoRWZUTTi43b3mY1Ok0ZA/L1rK/kKYyaa3hn/H3tykUggIyQlFQOCf1jiP
oG2edOduFsmTFZOmj0yWhkpeDG54EL+8is3hNHoHGO2f3jn6U7MTTCrM94rtQShIAY97moYPlv48
rumeMi7f/L28P/wdjR9sRzUHbyU2qdevgQNNMOzJQDgPMT5OCmT56SMSyT2z72BATxCIkVWrPC7Y
2rf9ivOEslcfMPnjIdP6CABw+PKprxlmZf17n7EX3l+Hz32FQvJGVSrAWi2qNWNTsYdMD/pn6ljy
e/WvysRyAT2qpu74skfRVLBp3L0s2nQB2saPbX4DWYl0iKcYeMAqwswO0LY75GOewR0yz5ibRD32
naIc6y6QgqWrqhEhDDBgabP7N3yGrCzinm5/zJDp1+jtBuof2E+MsP6MryMc03XzV+DGQ4f0dpXr
QFKPxF6AjSUo17w70KkVra2uvsfPzQcWnkjEu3mj3SKMIOlQC25HJiaGxW0ItPPFLQCWa9UyDJV4
JbJRHTTt2ClWk8HBbk4352ZPa8+wIOkergbXt8TmCB4uFjRYZ29y+Vzo0Tf/V7wxwCFcGOeVHF4T
+/P9J5W2LUNNFoyZrkUTZuYcQ0Aa1a+8MR5xjdVz5vBhcmqZytw85H0pY16ImyL2nFCOTCQlmJAZ
G+mB4WdvMztU8kiXfivtaHywbQkrcUvFZDJoGu7nnJs1cI9rXt02432foMtCsOJN/otXh/vcNcvm
O8erBysU7bV4YRmd7ZOzTNjje/XRTw2EeSX/Bz1HOE2ehy8BiMMKxhICOowHOtiEtXA1rxK8vxLd
M6iyuZZFD5+qO6bw2FcRfBg/32dTwIpyw2DA8KDB5+eEO8m0stt99X3LUd51rtbNgbkZjUFjEY4F
/mcwh6foSVsTg0qQZdJh/Bcu3dX2a8wLobVmVWULV9ghRA9SNelb+lF4Xo/TwJxnrTc+ZtdWAhwB
WokwcksBPNpM3ArYLvhdN3hd2glIFdR1C7WwhpWNsb4jxeuY1nsiHZ7o6PpPjlqakM+tJE9rfCIy
DotKJl0wTnpiCiPJVf8avBghv2jr7w0S6AtzZXJhkoQDsDsXqfcGpjyRpml4FblEVIX4eKIJ+sqU
Nblzf0342eAdOfRUhmgMRJMBXzoKCRB3Pu/LZexQ/mvN1WtzYUkEjYMh5lUPipUIosr1JX2E1Z/R
LoWHK2aLyYRlHDTgUqpwxBgMn07d3H0ZixjoLXH7hozSyaf7Hr6ymGBkEsJ2M5SPbUi4pA9TbZHo
PbHyINxMC8KRFZBiv9D/6Mo6UUTrwerrRSRL7TZLK6J3fsZnKNfoZBOusEHDeD+TYU0vZJeMVz82
8pcbhIsPuKXX9AmE+wSWP7QFdfHsSaBKqUZwE0hdbOD0BtKh01+YESlYYneENLVQnV8Et+JnYRvm
7EFSVSVjdYRQa/iRS8zPKHHNuYjNrQw3FpPue4ol0K7rsWwT3PazBK4e3FyjEIcAxiRdmNEmSxSo
T0pOLifD9OydTCxmM0+IBK28MQvjUrU494OLwXNoqAiYA/U3UteRIJr2E4D4+3B78SyzyjNENikI
1BuTj9HXRly9pUgYZF8lIPcl/aor2vXSeW+fl66LzYAi8UsUciIHSrrTRVL2lk+MYsoPuCzwSdpj
Cdv5mfCPxlesJq5KFQq/A4nRSJfqh7V6S32pmsP5mTgdjPXMk7s9ChRM1xgw0pIN+ETejv1r9riv
k4f97rav9jQ2ETgHwCNqxJ3KheS3oyHukvxJk8mOS6T1J86F1O7w/El5a4r3NpNHiHX7nUQNRZ7s
Y4L7PeVMAit0FgE9iSRvsu6UpSH7nFF7CDclcobwy7qvwUk/t+M9mdEDYOKZFTFHYfYOOAQhqXIK
p4zFCPMeYNe4WOC8WrshWFgap0eyEuiPKB0inQu4kYiyF4RgVb7x8vaZLyV0lYyhYRGlENL9mr4F
7LmFjcUpFGxuQ/RMZnQb2dvh2MPOqKBGxJYLLp1mNRzCxp75VQpjqQbAjI0XHhthpwQ0QBjSGqrH
z8efJmH2CeGSU5UtCstyQECGiHTxqqeQ245A9eFnzOgNTiasGaYDNpzwHbSReDKyvSYhH/fBJztx
vBe9D8F1JKo8neThA/HSHYh0aJOoUj0oTxT/Bfse+8PDbyDHYTGS/DEXwTMn55MqAbcJSByIN5Nd
2K4IstiEgBDpL6nEteXnggQlmlAWUbzyiz6tm0tK3PMIMrcCJWUJNpCGPeiBMj6iKFOVRTKKRma8
oRRT3+cPdxQwh7v9YcDXzOg2TVKBhtH3s+AESH2oQDhdMKzBUBr7T+3UHVRyoj8280t6S6DcG6Xq
QUv8kSzcQQMLEMg8H4QjBR1mXXB8iCrBsVX1btq80ub6e8sEScwX6md9Uxfcdz5DdRGrkLa0vMX4
kUE+4QcA+gIfqy9cuKg1Ny8+C4xTAmuhdsC61ado1gQfI8wXSGPlD0NIKvoHr+TOHk2cNS9Vgycb
yOhsmBouFnW81TgsDtJMGTwOV/iFhBVRN4H4MLHAoZWTRn0z87YrDgITQDC40fmwLBg0ssPDw6Ux
xkFliLiTIC9iMuPZQw55Tn5u5ol2/V3EbybuVy6O94CzjmXDp4SLwlfBfa/TEOEFgiQxZuy+EKB/
kBdyXLECmbLSp7SqTZ9HayavpX8ThqiI6tkzBE97RDqkmeS9B7XnfdMT//32ywIYY6NUjMZ4rLxu
0mnA1OKz5ncdRsfFvIKiME6mZaPB4a7w3CBi8rt5tatLugA/MK/VRVkK1zsjaSwuC4f2F9gDVUyh
bLpHMC7uCz3kZK1f3zAcoZ8IVx4Ala2wBToA2hp/HC+kzpCO5nObzTtCy5Tfz6yw9O3Ye12hT3En
WVf3Sz8Txy4QOZ4ct/+qGb7PAFMz+WLd4IrDg0WhA+TSjw2kJIAj7HnEoztniwJL1DsMXyixRppX
eUyF2mYTYeECcUAYQxX+y3yrwV9Sd5pDXeCOOntL5K16DyL79BMWwDTVSxEKaWIbSbvSBIAqNguf
ZceYLhMgjTmC8UK0uIC1XBYtMzrQbkbhstjaxVzmtMV5zhYyXHX5/pTmcHvoLE5jldI5eFvS9Kg6
L7RPaSiCTqzLeqfQFaawZmtaX4k5uMbSJC9EfPgil/KknLmTSCiAhfH+m/22wcbWOOljs8NXl7kK
wQajaQg6BZvxaID0lXE6hSPwqVHzvymLmBTVMt0P1AMTa3WkT56IeuCj5VY/7r4ngRleyt8YMBPL
zW3D4EM2T0yvQAEkVpfOYP8h/KUmgBzEqve9C0b6as70BrLC4w0JPmfoqD6nsP7GCqvLITyt6fUV
YY1KavIA1UF45TBfaWARUJJVbp367KJXSiE1OyVAJa164ID/dDTvv5KyAUBk1xh4xKkvSDOQ7IkB
3WKkXCPvUDCZ0NCGhXRxYzfPwgVUepO2aNEfj2ySt4/yAqAKgYCBXXHufuH8qEjfIoaQfITRvemN
feO/4uMxmGCDGzfs71p5rNki+ADsGwKjMaZ2NP6UZfS2IGS86n3w0bAEdPh4oDmYkQDkQrPkuwmo
CAtHhKIH9PwkmpmYFEx/V5QzUIm4AWwT+KHzOTm2ymrs9rIegemyEmZcY/ryUBvyrcqPh6SDRBLm
nmYackWszleJOyh8Fn9QOcOdG4rIDC7+7qHSmmtLFbc4ZmuaBx2LC+auUY3wvQrDMSY/JHNTw3P2
ddLopsVmjAcPFD7uDh8aCOpujBxOmkPYmYyYuNrPJESdyBv/3/vbXfgIfF3ezu5QLWWSKMctib/M
Y2Gqxg/jgkBZadHg6CPo/CQ2d46fykmpFxyx2D+OG8j49fSglQsQi+6D9dQ79KgFITIFkDamuZ5o
uFUyfiE34vHL4JCbfIPjmdgPblpvYePFyBZNi9liU+mNJlP4YUBIw0zp7fKtuVDa1O6/pQIIghST
upJH8y1iJsWsIi6AS0fXw1qCazSqSLjcbskz5QFxnvAKf75rNDrw7/Ai4gMk6kLotwYKLJBrcc33
4bJ1yEusvfecm8o1cwVgxVj78eYgoxs5+Ei89hxt7AQMhTkYgeDZs8o5gB/EY/4OHxrGPddQ9j6e
C0hZuJHgXzwFcsPGPwcgqB1FYBBEET3eY2hkAic9LQTvFdMt2Brone5EjxG9ieddYSncSu45Crtf
Xjq+A0gm/xFNIJxK9D34uoiX7qKfoH5pmC02M9YotwzSpVS5b17Fm81a5F6DlLN2WU7jZaMqQ7PK
SQ6K+cu7lsHPGWs+ByonfZSRjCVZd8GKJBsol72emYjGIyw9bKEZnEq/9S8TdrzJ7fGEwaqKCTFe
MDtG9iCp7O/aki2s3OHGXrlQifnFROfGIkK3xhbACIMBPR0bnl8cNbAW4Ezh+0HtwEVD6btQglEB
8jGAT8BdBYHunSGzw2N6F0t8QXgrKVG4dyxobjMsBS5UZrEaTOxwK0IjaWOaA9tbON2RiNYhSxrU
npX8ZplQ8GFvyiHB/8H1n3uKQObl0RM/VaTe4wolzprbxHPhL4JdYtLF98kIs2abYWbd+9xrWN0g
Wi9edHTPyNp6uJYsPT+hXsRFBi8XRjUAGjhnSRZuQCwOFni1APJhcqiosGiX2Lew2T7xitHDp+yw
xEvourywdfjFwsVwEFgx/+Azwr9AysETIgiUVQs78eGREPBluJ35cHyxiOMjYib0ZcNMA64QljPm
s4xMIG3ifTLc2FfGQgchCY/iv33VJpLka0R1HT1VX+3iUbVaRybFGuv0G6mTuf4JgdK4Qn4WNAil
8FpM3ruFrm6MOw6sW6UHH9wQ/I0oC9q9zMQZ2v2uE2zZGCHs9hexxudA5cyn4rpF1cdeSyfbNAsH
hQS9Wl++mPp2WtDJLF4LpnyhjLgdc1ymuP0YoYHPD1sMygG4xL0YEWfNYvxqdknIthYQKJ4NhGEg
eByzTXSsSTL/TsnHILH2jduCcS1ECn4nwfNtOhguvHTEPbhEQp+3OLrbr9WC076tz4sGY1pD835M
zwz9CDjkJRehL8FpYLbJOCEgylLz7q8VgkOCtOr9N50TOvcm1Uz3xdIlAqe6u4bMiItvMlgQqk3G
usHbazk0mSWhUBhlGNWWJB3sJlRYKSiPpXBQ3QxLdxVCkp2gd4bUHXVuDj2USf50MnUw74MBwl21
xEXH+JBYoUIGELTlxml0v5zy5KaNC0wlEZg3ARDrd/IoX5yWPlYCxjRi17Drv9xc3PB8yBwAVYmk
rm9IQtui9jVHDLwDm88/6MAWRCAHQaMteeRuE8CD0o7opTGceMr+MyOBwR6m/1rndX5ub0sB+jYS
a4yg/mB1o9hhSl0AisAw6eh+pwN0XDjohCJAJf5XxlLIQFSiWabes1TcLku8dqw7md5Iu9wBrokB
wjzi3QW7zJ565g47YIYvyfJ5NS6PHer71dMNk2mUB8KvvsMigMk3FX7pwj8pmaa9/ObYuY17C94W
N/l19pnq+h8P7dSUfZz7cZDITsZwc3n+MFfFq9/uO49pwQxS822BguVOpX3lOUKCwMWFtSKEQojd
C04TLBGu43xDuYxwHZRoqs/vELsQt9zs+Mzj0lbK6mMrTvkz7uwEJJPe+POYE+1gZZ5pXzdhMXVi
1tWi2u7QAoNczJDb2NpyEmerlpx7IdT5R9pnsT7HfWJxX8ou0aKrLkOr9QpJQvz5/NNW5Bgu5Rkx
QmwYjDXJEeWpm7/3jbJjSUvouWJiqRfYlJ71vzFU2gVyYuxmuOOoAkeb1U4mmYcR2RTZEmdniPxg
ejamp3LqHKLe3m3w85quRt9ReFvzSfw8vOab2JiOwaD1Pl2mYJ3uzRWWOexDosePQlid8KeQ9sRf
MY8TruWxPt7/mEhMLTpdYrAoxelIkLkhTkAMSN1kc2xUF0g+3MQXbkdUENvH2rg0m3b34U3y3jtS
SsSLeeq5xYZ/X2AxN7+PRgy0VWNvwMghgD8VmFsk//yquV2ETDMko4hHMv0dWfvgJ8g3KThFZl2c
ZPz6z1cQlmG3rFxzz0+cURMwp3k6E0eeT5zPCvN/ZpL0EdcrYZIkHBD2jHPZEV7a7PUrBKOSY0fJ
CJUNCmF1Idnst7twIdlqAyLGaYIEqx1dJsB7iVJM98C76RlyefKLfo8OFBK8Ahidezn5sSw7+vr5
Efc/F+mXB+cNa5on3dh0JBnpnjEfFoJfzRjgjdO7AxgBDEy4GQ8fxJUsE9MXPTH+8mKdQR7zv3Qv
EWOib/J9e1R/tCufhJ4IyPVJaB4tEw0534c/ZMj9g24PdjF/XPnvkSdsnswr0H1/AaXoLpz5+mk8
utcDcP5BWd4vlEmUK3RJZAlVB2kJtxK/MdR8QKC6TVmAFoP5HogCNQOnJEdCwnxn1QWvsN0JS/qk
sXbYDksGSw1t8lYJeP9ZG8rYnI3PkjOfOYDMw8LN42AWTJemjx0rg4YLXsgOi7MLxF+c3YQTTh2n
F6gaeBtEo7GooNukRJ+17mSe/4ExM/mHhcGQXIPpAKHX4ufeJWzkHX7nY9IJAq6IH/x6UGtaRjNV
WMI6WoC/nC0Llw1sNhCf4iaC/9/dI3PKmOsbXOuff0XEhER38wMrbHxglNj//2ks3lieQx7w0G9Z
zZTj/ExxRDzbNFkRN2UxK7HbAL/xs7HqnWKpRJiwBEzVgtanpmdwTpj7MCP5tL5+t4qP27h7mxNl
5r4XSaiA357v624tXZqdOftGICnObU92hLH64Hv0l/zpfo3B0CETLDD+k7oUTxM0nReEC55AVSLa
A5/pEz69nmLut/ul94RdTzrKDTOAC7znfq7uGXxvio02S75WFd5hfF5uK/exaBjpYLiDewevIesE
Ifm+R16DannKVxENbR76eX16rp9r9LYWTrerZ/hc64cqlGa3HVKzws1XDxebn3V57ffFUncvud/s
y63kSvbzB7uddT7TL/c58volqNey3tz9O5b10+dKgcvOmGRzXwF+wYPdmOk0WXLPmt+GnRVMqZ2m
K+nQ7D6/wyX90Xgs+vQ3nde4LqANgk656XEgGihDbR0eky/59eJ9neyZK3whsA/T5y8wqrC+rao5
/KtQdcrre1tcJRu3sCRsLO1wXz3Ge9TMdfINtGOyUv6h7Jx41f6B3ssbonJ7W2NNNZucBwOPRfSf
1gN1O61/Q4sMy4c5I+w0anRSwGb8zsSLiWT1hfp+buW9Ds6frR8ku5rx8F2K2vH5WTD9VJ3WNhgC
qm5NwBFZmYQQmEgReYl/9RbPKn9ixI0QNS8XT727dKo5HWGRfpYfcVXoOBEBqLmdEZPBVdQrplBf
nfkpkW12+qHq9PKvn+MP+IqQncGOAuPuGJchHDwzLUBHyVRZmrJh6OOwzdgVEaNGkmoGE7YvJiZT
eDrg3s8HRC5c5afyXCXSLPNAkJ46MKMwgxnFa8XOh79ZxytK/TPVjgz5IFlI42bM9+WrjfjpI8BP
Xy7vIRwuugaMN2HB6rAegZLZCwswqhlRSA72SyBJUGam0IWZFTBKG7dIEUCHoyaFqAfzanyxe3Zh
fjJQIKJhmKLHcQP2u0O9uy2ylRHfL4/jZ/36d/t7HJlSwhphp3z6EsJsDDDoWgB8YIHimIvkfp38
yvP80iPvKBya5bEjgqtPHE4z22OSMYUaOYUqMWWHtdieed2Atu0OF/5HcC/noFUgkA8JeylyNz3x
s66lGVgu4C1MGGn2BJl5rJnG9IaL1hA1H9ThBLQ/UJMZYHErIT3yAd+f9DP6KmsXQPBfogDg+sN+
p70dIiDgj+QAihcwm+/BeAm4HvejIrCkqwcpe3o52JcP8A2GDTDIIB+K8gegjy2hXaLr5adJ/CVA
eZVsClIfpjwDHiZLoB4bhZGDz5FHM4dtx5qcqWyULb0GmqwFl3kjCAtO2xc1I9/EBiwAvAXaYAAB
xmdgQvP2aQirA+e1GcFDHbE5izFAnxMQanGQT0x7KIidd8F+R7gB3MRw7zjUsg2NHvQwkhj0BLBe
uu7v8ViPbO8c7Ay/SCjhrDXMoUgRMHXr8/6FxaYJa/m2ymCxgtgylKQnXavx9zpZC8EX7YE8++8f
YimfOAoUITL/dYH9YzMb/xEiAdF5xytwGVSEFDB153f3Q+Btc+yP9T5fdpvih/WXnKFQjb3wgaYC
B09eAktywCcP4JrIxQkpJ+Su+4zstOZA8YIcEGxlmDY+hy63Cg9umj0AFDQMt31LF2oQZc3B6L19
3E4cORJnjT9045Bdp+c4Jetqo6tTkx5QZoAWNLUPob8g226smgAIehQGj+yPvuymw331auBqdIIr
AA4ipAgXVR42KoBbSzLQ6iuyWzhJaelzdVnPFA8Ka0R0BaU0ZT+eAPdr6Q9E6D4Zdo9diGpgOODg
eqYOrtF69DVPtqZYC/WVsXnERCP6pqfaN+vNKZBHefSm+r/btyszOE7s27n/E2OAdcr/V5hu3xBy
msCYibMHPhNEhceMwjj9A9XFFkgJE6sJ3x6jlbHwU+Mswggn7tzOLQ/fOI/KcwYhmQ6c059RsQ2v
C55riMsE4eMJlqyg1wTc/RhzKcANYkGERZy6GDrE2dxYU7yvOwLLsq3pJzFNb4gVgPsNRzHF8PO5
kL1n7PIze9aTD2yGjxjfHVxrRlyEoQ86F5cHXMxSiDgwT5ei3wV0Hugm/6VLckQ2CtI9drF0Q8rU
EhfEkig+6P8H2aeRAKzFwOaXbqQ91yvqRIuoBvfr9cFtU/FZGU6eUcajvXz5gIyWyX9JKIC3YHK3
AyZHe3737vhitGTRJlPrvfZf0FPp15MDRazXhF9O2ns8mRPz4so21iqVTfiwU0Z0Fna+rBbohChh
eOl8PTZgijAH3VQXaWlGpTd4r7BeZStq7WomXXlH+d4sebiVzNRwSofUHdWU9AxI3Oe+pUc+I352
u4BWj7berRZlCMzrNJsiBJKlgJPncpiEGuUpVbjxGiPZiAvkRTBiWO8X/crj4sukEwQAUsEvDImo
19ds5Z91jhk7vAvEM0y2qoO+lOkb2vnnkKypFTGKl/3UhlTrp9xFg5Iicyc29Hh8/3gvP565ETDa
yByZVqPcGegEOKjYisD2D5nTOfAoY9PmdHXIPlo/fRNb1dbCMmlceXxjcjYXJCeOKQsj2jIXea9p
fmZMVl1e+Qzz29LqrHxdR99/38VnXbI2QPwdKIL/Jl7ilYH6UxWWhns0JrXWkx4S6ipOJh+ek77I
oiLAFjcoAoJd+Cy9H9IChxpXVHu4NzgNTEfs+WYS8zLYc2s41HHpCTj+T4tzfyTw52bXnhaUUY4N
EguWWNAljlvluvRpyeyJV2L/ey4CzCp9RhNTmtzpxzLgfkwnnykTDNOHj1mYyKO0TeMbDps0xGRe
w8XEk8PWZh+EwPEJJ17jXMm7t1ayxUe20eDPr+SgeghhZghFQyAP/q2MMjILNTf3k1WFORPyjEsd
trHoo532xVD09twvbqocUy/Z3Sw/qOsx3ayyy7C2DMyXbjYyYFtcazauTYGyUVdP5n9X+Wc4tsFz
DcTkIpyPVA9tmP+6FteM0E3zmM5InIc2cWgDTNBeQbnsIEP/w4VVuvTzNkr5NwSsDLCiIer/kBLd
44dbuAM2xKCxlknroTES44kAJFCyBOjdLLgZfCA8tQixov5DzeAwNgTTqf2nTX25Nbw+HFzRwd7z
9xbyIbj8lm2i/gW81AMxvv31f9kyC8x/go8omzX3CnJfmaXhc17axQInM+sdMczExG2ESdnJS8+M
sPH3tBh5li2HBUsEKN7GkM1V7Oe5RSb+4BbXQefdfm6hbDEd8XR3cLsQdHhNl+xUTmcBzE9hgjoE
ZE+VKJ/V7tuvie0mSoe+b5aEryjf64ILkUtKveosYOKhsQ81zscS/r2uTemo+AOBVWAHiWWin8+Q
+znPHYQYbfa+1ot8BZbpvzfl4u5hcIY2EuGsk8dVPIx3xkm83pO4WHycvJrP/uFPgIG9jAIUmBZb
dDD6AwOq8LV9XD9z9ghLjpF+MYeY6pvOwfBtcf8Zvdyn9ZY1t2SyQVWyxjwW+xzQh0vG44BifreV
f5O/LrdeE6c8PbbmovRG7/pmBo1qCZECTTddUii5LNElsX/scPPBmkyf3vixvpG0fW8YJraL8m3d
2ENoGHFwJBcTFGGnHJ4xxX6x5azH3ewOJCB7xM5QvDrYzbHw24B+STEIfCAxDU/GKd3r0gjoSkQK
y1UVZ8fiJHGjIZKFnfdevrZokv3/FlWcrqUoX1HtrW/rtvOYLMseiPaiAiAw5njsQjBa3A8EoM0+
YbpGsftX4mB6fsZE77GqS3y1ea+gXc2ffr+6E12IgneVL7C8QfTMftPzF0nOcPWgO2h05qr33A8R
jZ6+6AhiYQsRArrs70n+wUsY6Se8Fw/q/V76h/XHYysdVd4hmDA8h9OwLU6JVwdMYknCm/xByhq3
GTJrUEyAVfjlQsLO4KruUH53NIPcgu7nGY/yx+VthowrTFZjVi85d2ssr1Vn8CfB0yuWZSDZmLBa
iUcx7CRBsQFVdOHhyn/vwDgrR2nxh5CGlf6M7zESeKwU1wQW79msHOLN4haW190yPCj5DqnqlugN
S2NVbtk1llBV2y1NCeweJgFT8hP3IsHi0+L6jfp5ZtMo8+uxabzJHhDiH/PcboI41C6vzb7660KV
I2JwewdWy5eig57UzngDY+wJve8Meo9dR5+w2uOG60GIC9MYFgQP0FgZsHSx9v7Xr4YllB14D+3p
9e+z/os5DkIaLIoVVwMKqLx6TLf21DFily2HTFeN0aK8fx0/KyGSlh0nd+6L+zQGt6CDev8DGaDJ
oj0dFWSlPQFLb70nCh/IaWOsdsqBAxoW9iv9ikFdNIF7zyst4N6Ix8TrKG3ohRCGm2gLrRvUFdyw
aPbwcDKTAFArF88wZjEAoT0DcjH9JpxJS7ig4qoj6an1JjVpBKTJijExnCh74bgoOPIwnQE0dvZK
NwZUs7ioI6QTxL0HuWFQ8FD5ODhx8sNfrYfWgY6NPQbPTKLATsBgwFmEWT0vdFF8J0A+/g0WG3wp
woHZrenvOEH6AyywWX4pdqn73Dx+QLkYidKnAAzRfRS/KOopFCzORsKvZzan1xLHFiQwJCUfyRSQ
NlwsV9Ow4KEQrIgpsWBxAvs+HJDJ6V82XWHaw+kKWHdgfg6Q+MXby8dr0ZaC74aiwGoDiF6WGleH
3B1+QzXKF5TfO3K3XMjEdrW3PytbWdRjrm/chRP+rMagqnWZo3qiNZlfR98LRikEJ2TT68s6SNY9
0pxDGgyhOGWDsdQ5rArrfcyC/qD9w173n76ot3VQLNsTq+WP6mnBBy1WIGbBC9XvbQHt4VDsuouv
BJCsl5+1fmJlhQy+8KxCQjzae7Ebsn8pWw49YZP+8T/JD8TQzvke03MaLxTMTKGs0+R+qaPBreHV
H4t0Wi0doOZiTY38X1MOkYLRabEcXXlqV8aiiG0aL0Pvb9EdzOVjRc4wpbTgaZQ4b6Az25hlsy74
7mmDNhPQTMMXIuJ5feRdNwfA/b2jt2EsiByAIaHFDHZ+s0n6W7TjxI1OeAKfccPsdZr9IvigWvhQ
C4P8IfZLbdbyUCz/NBvxvfX0Wai2GTB/fPqTuLD++oAJgPVHMy1EdGsH4crq7FRKq242Tj6ziKRQ
yxYPNdowUg9ZnVRiC9DLmuSH5EJL9ZgDeuI3rG33ZA3gnIg9asCW81jKDhQapwG823PrfRXdhJO7
YJSQiuMPZxqeKVSW2fbOJsb+YmAQGGN74Oh8WtQmHhs8HobcJPoFRHI7xa/ZBo3wsYBk+Njkznjq
NmfhqHH2cowclWMVd3Gz0n01FPeaj4n2Yti8GruT592q3+U/8GCxB99BBcdE5PZTM4/Enpf5Gp9m
wMMUfcRURDU2q3YNJziTszT4DJbe2H3qEs19G7PqbEyhAJAwFTlOfnit96qXbScrFjQMFNB5KJvT
jjekwsqo8xt/HNYk8+/xJnsDrUKcxljCcaf0JTO/6MVmCb3GrxxKqGMRETcMe69wcpBcIIixASgi
HCG8V8TR5ef0KLwj3vjtBzfbwrb27nsdj5hI/WnCl4uAOx6opPQoPQCmS0t4kFUHa3MEt17/tA3k
ww8lOWVEcLsI0bgusgBUJxSWE5JPwFCmZOFZXL4jAe58MZDDtyX907YQ93lVYczx8zlrPg64LGuS
58V7PLjVjPUrxhyhVo6wfFNE7DxebhMVdqLpon5UIClPQuCh6Yxjj+UibNjgyVB4uWrch+qKEt3J
ooT9ejwWqYLCkqre9G8H4qyZIti381hYvk8AXiKtpGkrQc1mAgOSBf6hL8rd8eYiBh3+5XxLZQuv
i7Q4OpnWU6P/kXRmXYoi3Rr+Ra4lk8CtMoqI85A3rjTNZFBAGQT89f1E9Tp1+uuuynKAIGLvd9oj
d8JWRGI/ya6t911tHgRG9KthTQEOabBjWmnwEGF1fEOKBPu5SG5P6toJ4e4k2E1cppRyheoro/jo
IIqVeb3bzIu3EofjYtFsmRnzgOf+GkLF+gSX833fhRqZmFOQW+BZgu+PGVoJaaYS6PO0ECoNe37T
I6w9KmGZr/E+u5KyETY7QO6tQvqbKnI1UOZtCdPtx6ISKznMylmyVaGGQIPdyUpBfqBOyYhYEoPj
Gj6RksKfQzVMOM6m3JfrNCDmkt8DJaEkMIOBAVTZ7A7ojluCdpKnsyYajOFaJBpAUUx5xnRkF4k7
xsD6g4Ce0S3mSeF8rpfq/u41Ph3VjuIDXDI95Iec/5IsJWjDmoxHgZNTV8VsaFRYwwGBJe2TPsXj
RnwElDaml2l1bZCWI+mgzSN4R7cNBWZ8qsF37MsftImutol/SR9rTxePQfAEs1azfj0+ly6jXDYU
Rs4rlA+ohUOO5gjpmqNcpnWY7lFBo3I5tI68MjevdTqfkJhlziRGoGCofJKIYika4zIxUzp3D9Sf
q0rbVJMXAfzvP3fyHJmrjY/Qv/glLURLKwH9M6Ms26qr2M4c6m27dEmthba4+JqN8sRp/qWh3Oef
oPE+AemYnhg1DEbbzxLT0T6oBqYF1m34I+bOkPMG2I9+/2kN5QzE/v6VfvHTT4maapbQsoFoMKzk
N/+9h88AWShF42chH+TD8E1tH2RRGcJgh8n2DqnQYXeKJM//UEVWfAD8U07uSgCPM4k3BA9k8Fu+
NgPJq91s22NeXUsWXcA3o2PaQ/393MXfaqjvgBVgYdE4ZOs1s65cURDfp6gnZ0DgjnT8HNP5ff1i
O+3rLS9d/96/iuixLfcUjphVWaRo81ikUj1r0FdxWkS6Nzmo392Sdw8gMecwt88ldh2b/Ckrnueb
ajveS0deDXl/LZPH4JkwERyd+D0MRzHWLU8HyiFkzYTHhvQciAgvh36noAjELVfNjAl2ZMSYVnbx
E8UaH+gK+q200wlaYT9itEdtNaCSCtMFWIcE3S3uG53OQcGiP+Wn5M/subvD/kMpc/YRuER9xASb
P5mOK/ZeG3HpaGdWKg7ibNkf3svCbpYMtOjH3ucxr1vGvLhqg94GstiVMWlgx6LdUuFKh3SWIynP
5XAo+rlhzpmxeGjGl/AB9t8C7kzsTqHkLlZvP/ZohWjrDZ84RLZhdUaLY8JDLN+L2INKclv4Ky2x
6PeXhZ8GNUEdU04dY34/ZAykznxUy7PPovLvy8s894ilh//8/XAcs2zvLiN8oKroCC8vinun2uUb
gqmaVb2sv0klB08By5FOH+fp53buoR1yc6RFMzq1PUnKZIJucrf8HdhymGWguR8q3uNr/azsvg24
358rO8B9L3nJT3KCfjvquHOOVWAuWR7JdrSprlB2uzQcbUbLJDKX8ipeiL75HrJb0SmWxBb4JbMK
OZytKuIbeO2vfoUcg8FrjumahwKNyC/kGCPGH0fSWM0Lu8qUuThvVOBQrjCrSOw9bbjJnV0zTjpB
sGnDreWm/Rqjm5tVjAkFICBxmarvVG6Gr+REq0bEDjeryR1a3fhDVIfHEisBw5hZhqx1qpzqbxz1
5+J89wxiNFOrx0lSoHRFVm4XpkvrRSvCQ/UgFH5kV//izvLyt5Ncfp82Tu0Iz55JifWOXabfQpu9
m5OkHJQTf1jCeZPOa6nzh5V7l7kg4Ggnmc7ec9XLX0IO0u8XwcTM0HAhINdk52zMHxqrjGbYmKHJ
Ni7Qvy5+pUfrTlQHkZRqq2sKWJpcQZzL60mobc0tUSrsZLR8udt2FsPXqHupdC9feJsIdvxQaMtQ
LoteXrwG4SaPJdIjZtQRoGP8Snbtst82qzsmspGD4a7LbU2y+p/Rlo9TJJgGyPZibg2GHUhoe8w4
+8wHesMlC0hMO4+CeKYz8Ylp2uCBw+xTEyUzfas248NzGHfGnvAvhSsNRMlbcHFiQlzmpxnTRxH0
O3Vum+UurZwJLcWBRhBnfAVobE6BCw5cNrAGMK5hsHu0RYP9HJxHGZXyHPMm3JzezPvRPP7YpLRq
2eKZ7RlKf6+dEkERNqTK+fD9wSINN5VxWixyHiycU3fMX5H5WlefpflZvS8hTGcPIsTPm2FcBDVX
gjxHGiLV7sAVKlLYZnURjCvH+HiGTCbN71he98wonieYxvOtdInel0jmc12WarPp/738qPL59Myg
GRxuKpAJl4bDVifMuCXwwWH0dt1HzcQzgcQkC0sg11+q7Sfzc5QFdOuQ+YO5/Dx3r2Yzee8v7/3b
2JePbfVAXOV8Kj9v6OEjWVj/fJZmn4pHQTs9mdcygoENZbdY1HYFMlF5ifm2Wulc6Z5ZRA2RzUUk
17TRAT5EQprHDM3RAlNaxCab0fXSfufyrh0iTbnFcVgMGDuvT+CssbFVjS3XCXiH3v3+B7sKxav3
js4YodpW2PAO3bxoZ5cv2n6eDfXvcVMWPH3dN4ICPMbYRfGD6TMGcd51NnaXJN+mEOlcSuUwPWCg
PP+b/JBGvHw5Kj2xHI6XFJkAQgw36V/Wo55LwNwTAoT8u+pcCASGHLiwwn3CBFk/9PLYL1lT8sSS
8bDmPBdjNlTjG4tiofAW6A3u960MvJ8u+FEMkM8GVxjByS7RH2/QahbiyNHY5yGC7k5SeUUXFM+w
eoYKpTLhfBPrjmotm3PfpCjrgN1ABmL2BBsTZMpM+Lr8MXhoU3oz/tLLy1SbSBQuzMPVk8B4BW21
0HuCntyLQsTQsmv2abbFuqwRrMZoAwVSUbDJzDNBvoIxnH64Wzwmnk6YS+6n+EYYOv1EaMr48uln
25AIzhhcjMqMIC/tEfOhZB9VT9/aMtEZIx+7Fwy0+vUhcwPf7xijJMFcDqW5iDjvBZSi5wuIU37F
1F4PaJ/Zp0Vwjcx7xm/iXtYUC782MY4aCgm6OTlKCAqCzUU6hJ1XPxPXhUwlSYM3U/eExsmSeH/2
aTK7EhQ5K7MThkzmneDV+KTEQLgYGnBxPfAsc+yPZwlOBCDOFCKaOcPiN8vC689PZUk6GfFYsL+8
APbADBCpoVc/jUyI3WBoYBHN2wgkPVt37YXhu531aXcXJVQZm4J3iGmobH/Q68AgpqXzbm8RfQLJ
WZibEVUggBv9/vKe7nQAWAxaWFFieteniz8vFv60ZVPsNXnZ4nwVUmSPG6GnfG9OUl/NOWoWRes/
yUNXHe4HrITc43dyHo2L9Zf5ZJ/WV1pvIvtNN5d46wnuVRuomLlWwlmHJY5oswUvyX++cp8XM3CE
EDEnbat2J3eLFBvev1tpmIjsxP03FJcPSMvZp+6T6956ZDI38CRPiHcsGbbSucLj03o07wiJ0uP7
3NMkPuEIRw5bK/gF+vLMjrej3f0IfQ46lSjLS726cMjzWmmAjABeAZSr+GGt0djykYDL6EVHY9TI
SK+Ze2khreBTCd8J5ru4g4UVawcJFsQ8HyIVPjXSzsWV5wPwyXAQojmgYa4zIYDi7/Nj5CbgZhdr
k8iLihLUMsh9Q5JEjmQW8jWyNszU1SMNWLaJvP3kuGyZJ0c2gySsTDw8x3LYNOpqSHejEbL6oJAC
vE+YI9PC7xsLTr/lqK6lPVkBueHopKOSylKyoU+hR2G8k9IZda5GnPxiojvgeCzxEXDQeIYO4IEH
P3W5HqNA32pQqOQsL6pV7SpHpmJR7qat5VBtICwhGwPl1nUgMR9MaF7MVZDMzBMoD40t6gRcTRjY
oA6FkQvUgExgOslhc0Fn0hQLPixGNx40Jf8e7mFezs00UFJcQxZqEyL8csXDxxjzT+PwqSOeGiQS
fDEwRpkIpwzl2Az1hCZvkYGQkxFkWF7qiCz5nvtDSZeT7zKCPRL3EuUcF5wXk15fGeMMavxn/aIR
0XhCmYHDEhVGh3sucYRjD/oF7TtiAHmrtr+Y8zSFB0Po+Hh3xBFlHaCwkN47/p13Q8lWIA0YIVHE
Jcnv6TfWIGqY5u3pbYhD76JEZfv3xiiUP07CLDq8Dy8BrY5uZAfzl/gZQh4w/LSMvcBjQUH+sRJ1
yodryH94r+tshzCDP6re/pvif9SGQwOXiBIrEz5F/JVcaNKbq3jeFSL+nLueXf7KZjnKCUP2jH5R
a6HEjkeov0EwuI3J58LuJIYKoEOZc7HKl4udcqK6fBAuCCsLCQ4aRuSBcUTsLa4agtIpaY2DSmgX
jtR4Lmc7+XN9owchnoERUExV0WXwgQ3vA1yM5R0FCcqS4WlzORp62Iy0RCbTOThN8ah+sAgppBnY
WOz42li4PqxV/FfGriMcMPb44Y4cHNwTLIrJHF/O+20/EYnUAcNQeHEzvjWEv36uKGZAVDBcgGzi
x0OTiMxF7hfp+HrhbowYz4mHiTBd9DgYC3E7EdiKYJIgIo2f5Ull0gxAHAoInenPBMvaxPrAhUvC
QrbgU/A7IJs5YSuTOalrTXa4E0R8371Hmw/ByP0crwz4NgH0+CzGpPji8XcqddmqkS6RS7UizJcB
aB2a8CxQyN2GrpLo9QNS2XEckDrxlgJu3/jlMpEGZ9dE8VCksBZIycH6z6XBgdMesQkIMyMahkf4
BtfGp5CteAFsNViJSpS3BApisCQ7Dr81FGC3fkIjlsr3qIkSEnHGV24mZih+GS9h7spiJiKh40Oh
QdIj1xikhiTLrb7KQgV3JrNa5YCprovnughZD2ysDZrPVuzN2HGBvfCdo0sid0V4H+VvHU3CCH3m
jMtGvO2LGg6nl4S7iOctApVG0osOCKFTJ/4A6wx/o3z/oSpiTp3xOibMZu+EWwslzvjt4K3At8On
1KEq8LPibvtny+Tf8RzzOLa4uwofa87/UieWGenZabVNlO3jfcZIx+aIKIp7jPhKkYJntx7xQJra
jCUrqAz4C/A4ZMI4mgvCNFHALbhHIoSpu6mtkx+pbDBCQ2tnCNH9DFlUs3q+KUX8EiMf2+bIxWHI
JoIaK38JtRWLjSeARV28Q5ZtWgexRjDfHAMvz5hBWBXqUyXSgQQRR7D7sOQvpOaLykgo6qjmuJkg
XpwtBQEvWFLmPAo8W4x8wHZEDKjh8CCKcB9MVmnAP4ss0PH0Vl/d8MMKRS/NboAobVQsVIoiDH7Y
8M5tkB/ZqTso7X8+Mb4v78CS4qaoUPvqVKUyRfJKCAks1+9wHe3iw+ug0svQVYCZwtXAyAPrEgyG
/gNx2jGP+n27hR3ARH1r5zQF8hqPa6T8vB1en7dj6XJOU8f2XUCdTGJITjITgj/OMhLb0yXiNOR+
DH9/4+WAkcfPD0iEnrlmgCA7iiOXc/n6QAjSuA88wWXEsIx15zEubsNYD2TZvXMJ6Ug+zhcyK2JE
6QDDDlIHs8+GdceRRLnP+trz3XlgkNAAsdZXmH0cT+YZOxSrTKjTyLgFhtT+d3mxdZAQZ6F4QdCF
8ByxW+eBk0PdPXyFaqPiE63uXuGXBwYwrXEusfxBNwIVnlG/kVeNUBEc/bInZEacneJdp3BYLqUf
XBiqJB4zokIYUTcluoGIr/YeoRMTETtHiBG7OpGsOIiEoctvJmImnA9aYVhbU9yACZKw1ieSaYz2
AvqQbaPw36iy2+WDtDAAl/sOmxoBwFjlBtyUbx8TqPL2hZrR4XupaCnJkS1xL2BfyAJG3zVgXplT
R9o+J8YUsSH2IXKv8UaF2RfKcHXR3koI+i2Dblgxw8vmlqHG4oFm+3t5WjRhbEdgEqaUwx1A3zOh
BqRjnkIyj+fwe2nOyGfUwYuBcZRVwPFDxMAdVyJFEGU3d+gKZ8heQYa1Ie5HumXlYnDT5sUPDVk1
rf+UVjDBz1W/HZjZJ3A/GH4HxiZhUPm0OsHnLfgrHDnvciHCCnA5ImL5Ib8W/az2YyAjRu7P9F1E
j4zvirk5j33NLD3KNlIzEKUUToMejpi0fkOZ/4kqp/yj2SMO58JAkdeMthBkAYDlo9rxofSSPfEv
7rDroleUbrki5k1QyvdvPhDgAx9bBS4HSMGNM6ChCnkBQnYQBdNpCbEQ64lZdWB/jJ67O7SHdD3U
olWMAUfogvmQox17HBtDBzLOYGxEKE8bC1uypjKrr1RRkL3MxIBvedAWMYidvH1zkYQYK/d5cGGa
nkOKFu1u8aOuQeuWxerBJDrUHvF6hLEWf+XHcjDNOajuWMyoVNm29B22A0S6zIqh4JUu5Ffs9NZf
Y65QmVOF3pc9CxqBz/KcI5plO+G44HFi8ll6wshS796HJyH8uEHS1f3W22ikmKchwZcYNhHs3iea
bNLjGJJ9l0SX59Tc9AFtgwuLdkAt4jDCZ/lGYdMsyiWbL9QSgUEaoWewyTY6iBPXDHQHdgD9EK3Q
bDxHnoFQqoQb7+CNunmL3omRAdPR/AlUCqK2vZ/pa+yGOV+wNfHxsqdFRd95B1lmk0NXt+a5JSB4
r0SjQLl9InQD+2TBnf6ljsLTz0PbXl/MInva7MEUgYjpuqfbUvQy3nchaLiBhQPRz6uE8eGyn3xN
NILUpw3WnX6loSf96gG+rDGDRCqbvRNHycbYtwz12Y4i2BFwz25+h0SjNNwR1r4tTuzD/Y8WST/v
s7ocgi5ggFVYQxPBAuHowYIGKySwEhLPuBaornBaHd6LZlfthr/Ev8yICNlpDFYnUNx9CT6Le02z
iKDxW8wwOJg7Y5lG8vUVSWFHyoDuTzbkdDl6zIM7o0MYRfkSdIZJ4YfPSTolu27+WfXEBaDehFkd
UK1VjvKjnHDF/dGjwv2hkhObb/IrYSV5uqQlojQtQsJGUcgZU7bDCKsg+khQ8a94qxEVKJYV8nT5
q/lRfrKdtmVogj9ZDsh9GO0Wqss76DvsAs91NtW2eDt92FdjOoQaezMzWzzBAcbCKEN0CA1YSu+i
R0KkQ3zLCUpo8v04j+3KJxFp0ZMxOH0xEIZKG7Cn2ikO4AqRSnB9YxCjGbELx3tED+D35zKA6/up
5zI5ksWC25Xw9+u/9pDd3guhKdPQqjEjYN5GSOs23CdXiqg0LMCY7fOr+K2v+XFYl0ESkm2+QBED
J6uc8k23JGjo8dMvSAaNYpQamF90+EddhBSxdibhsCmP8vLyLb7YxlgaG+6Tg/vLUWYI/MFiX97n
xhrhnJjs0Q8uHzNk+XRgn/PzpEIWAAcjgP14EipLRmX99bo7wVF21W50Osg/3qSSpA5HH85oIvyY
kYHwoTrIzsuvvlGvPpbYKXGmmeQSqSglNpiTfzlJL0skSw7nWRvwUHuDmGAsb8bux0FpRiC++tWt
x2tmYAwu1m3kTFXYhKqX0EyWQQWZq7pCyIebBnFSwR18+tq2P13CcolH9IuSwRKsLVK8FZOVbXam
DXOCGuSNPFDjuTwXIzaMkE0WxhVnx4nwefShhouV5LNIl4iSUMExuTqS1/EBheAcmDFOZ+XhsXig
5wPQoY2OURUIFSuRmnJDitzYMdc9YB2FkRjaXWLd0+fNgXFFGmaJW3/Yd/DHZPIk5ENxyzblwVwg
tnHzKAlwDqNjZUamlXgfW5tRwiDoBQtDXJk6eAbRxD5cSqQ5VR8Q8xTXuC2tih9suP4w7+Y1j0nG
PK/NiDSO8khm0ynz67/yoG+f5vR9osBPv1UheIyQ5NuMX1tAE/v836JGKvrv82wgPkcUdYeW2VHs
Q5Owxh4h9HEZz9chXb7+ho12lnzM42EF1ZIxRI7BmlzsH+LKeNKj+AicJodIViIOFqDs4Q8HD3JV
YHnETvUBwxCy784y0ZR2FoA6+rgxCeVYUowlCMQcwTUBnNUvkzztMYx/5fdoLt9s5/0i9zQYysbL
3YpxDbIP/utBVXipWzvxInZhRoP+eP8a2+pc3ELCQrx43QdP7+MK9600N37i3WTbbyYLbYmE2s/d
KXp8mzPQMt3SanCB1n5vox6zhHt17JNhcHQbCjBuNyQsZiyqCPy5V95njlhGSLqWn8Fhr9MiNLnD
n3J6wYmk3zVKh8n8vaAEmEHG4iK2O+vlF7hGull4Ra44ZfS4yxDC50ErlyOmLYLE8gSLuQ9eiR53
mJYnYwHBvLosnoAJ9I4gD5LzvsIHC8KeAgy3PIKwqMIMCn3cMnLHgxQzyFh/IrVUf1/rQpp2pt09
7JyckWKmv2cTc/ZgKzxn5xxNdzqrGSHN6t7gKetKd8JKJC9LJuRu0bEWE5vg9bthPWHSCRP8YWno
ykIuXAo32CCUJc0oNB+OQnzoimVAFzDLLqhr3LIGcBBRRv7otdZ0rysDvSbu3O5yCwcOCC+EZT5T
/2l4a5gnMUPe+ugeIX55bmkg+LzFCSKDja1q5l3mW5PKGUvrVHMybj7sxX0Ot/Hk3VUbNugpL+6g
n7z4YOPfipeTNec9YxgopVDLMcN5DYEzaMGH8Lfa/rBvq+Mzkyhq83ivN7mxvCNkmnjUU8DzGDiN
sQsIrm3b8Rr7lXYR8HDW0ES7YxZZdtKV1fj9A7Jaj/cjNN+FiOKi5aOtp+DKZVHyjlYSplnTL7c9
lo4j41kDsnfCamPyQOxGPp1rNZfJuJ5m84E8MOAU06LCWSsndc4kO5FabpX9DO5QCzq3XcJ/Gn+c
qoB5xaI56VFoRun3gwf6cXusLmtk3N+TL6ocOBx0wfQbYhOEFeQZ3uin11KTURrYYkoclTHiAMNP
etysLoyT/CElipFhTKbET4pLyZ1MLKmeQwK8bDKcGBML4j3J/bEJy+XhVE0TQFDCxS0GXFALgoyN
N0xg3UFW1VTAiBkpM7oADsLobc4aJEJjfUZSevlHVdz9adT/FLqdBev1wLUPD8nANpg73YUao/JB
yQMDJj8P97v3+nsqMwMWJWbItBcjnuMATA9FE0n6ghEPwAT06bSDoxv4CukXPaq/e5RTPpLF8w+N
I1aLdnmqkqvPe0IhDE42msMA8iZVEZUfH1KEiNI3CbFvIisYMGYZtMtEV4QFPFWNiF1B9UjMKRrS
z+peLyi8wX5BJAkYw7z6hpLYAR2xHyeIUQOaN+gHbDe6908DhFAhlI8Mz1jqZAFMPz/jr/xI7UFT
gWeLclE0Fdjzy2n2WiMX3j13EOyLUgheHzc9eG77YLIiWRxRAxobHKn4I0vGAxlk0U4VTsuWp4IM
YrB5wR8mbCe6BWWFytQIqy4wOdMy4E4f+x5+uhdmwp4ySP+REThccJLCCxFB4VUv9nEEYXgscl9r
QmB/jj2mbdBUimMsFtydynL5amCvzCn8IdeEIgfPIAWEKqIF4X9wROe5bbwt/hz27DV4uewRsQqX
oCGRxsX8DlhaikI6GVGVNgRPQrQJDYVrjp2UuKMbdQd/8z3xKt0neLQx0X1pPgr4mBwmtCeWTsqE
JlyOqEuZKLpkZhfzdiS8Ng5DS/hlFjt4j4YuCciUpDJVZGoT7w5gQikDrPc/vA+L82K0D8l7bSir
4Qi4GmSGslOd4m4GIUCsSh0/EKs8ulHWg1mgJMTMr/+PHdgsu9u7E36jxz8PM5gh6DLA4IcL/bRH
k8Wjd4t0BfEDG8Qf4QEHIL5nO7Aj0RwoXqXgnQkE/Kj49P4ANGCvAE9k4QE9161D/CQQW1rTUIoo
I/ELuzHrXnfIUQVr5nXAzngYwNM+TPKApCh88CAgh7FkY08krg28IsmCJrPJvKTuI/QFD+VlA6il
d2siacgcYuEKQ/0RpoCKD7gXhEsA7ZxFtOt0S0BdxCCBfXws+mYQJhAo4nD43Hy4+kqQHzgrODLJ
OFwXcFxEm0BbMXndxEFhzvnXHY12XB5AbhAs/lygrXAhgCP/sBfQVmIO74oHjAsASRBVf1+KkSjA
uxkRMjM+DWJBpt0woDC/8q0kXcRDGUxgmBbU4gCe5nPKP/ny5OKRQLXFlQjEm27jl11fW2/NxoDD
HaSPi4bEGX/gqBOjN8lUel2BKGlusZABofOHfAl+AQ3xs2J1kNGKla3Ys0YeeyCfPYZ8VskX2UHZ
L/6o/JogbzZ9jywqcEyClhgKLQZ0c2wjnmLuJ8PYKKgkYa8nDrj5HTP1MqMR5yNhjE9CmpeL7IG3
o8MWwD8wBxgQymKekRCbXpSFtUfNRf4DnlfgmnbaYHHAtWyZZxIdiMBwDbYc0i/oNy6hFqlrc6cL
9AwJyJywKrfGWJALG9OmnY03k/CfaUG53a9cnqsww2D3RxAmwoO44pAOfCZ+sWbEtgXEgF2EVKs1
YyH4ueJXfLTfZF1uJVBjlFNoagk7+uV6/ctlkK80eK2wApPHt9JW5hnGbkFDctRWgEwrpo7tkYzC
JPrkZbLoRrfuSjCPuFRUw9Q627tV9Wg6RFARUFl57M9Z+HShrIN29WAKBa3fO+zxJzbkkjKtkmnU
P+Nd5jWHciHvGApyjBcEdwlD4zR1L4sJXsQXswosE8tUaaP6izikMYV3Fs32m3qOCtZYV6fLHupX
2Q5rnXBxxOZbDna7X0m4VTq8vz7rgEafQd5Hcen35fGzAg+4IzF9BVDZi/su2wyW0IUTjjanozvf
r/SugFksFn2X8GoS/6/TIZWEFQBan5SfkQeOg1B0C7i66n+oYtAuSlHJWw7HMmpX8Q/R+xFzGkQq
Gkzk/LHmhrttUB4ZkkIUKUiaZI3uzmTs1shBAeUROeZT4ZwjG4xxUiyVDa8WJPMJA0S/mZnCiPIB
/Y67pfF2JBoFKgyaGyS1yb4NyEFGGy6sPueYt/4M7pMoDtTBq+6o878IVufIydCtt56yqmEqKOpx
cnow3+f4Jh0kbGx0dmQlMZIuMPD5ooJ1Kqoj5UZirw+5iOy75gMZwlSBuYLGZPmaawGFkFByxsFr
TmgB2Or0cka+V2zxNr23KZf9hqQZvRJFRXy406WTikEUIxZ11SIADjCfrDbqredX65MN9K0DW9d+
fpl+DhViU9wE+oItiv5JFEhoOJIZCiJyPNCtQZRaEObr2o1tc5a7ZJgQxoPeG2tdcktulL9zxjYk
s/GThvcYm/dtjkWlXBfbN3G7pGuRGN9PG+T7PyPKZD7tuSTsGIlWbck9UxQ1sqqnFORyYauEldRT
qmy8Oh+0TUi+KutJiL5svUb22/AHJjSSUGBuUfJUiHw+HloizmBKVz7xPbepcrUemoo3sJN/gyZd
hoQ9U5fxisrYgXJHUVHgRUe7ydwixGUYjmQP8junW1R8KhoM8WR5Cg4UxPPWMdSW3A5aVNgLkuKY
SNZN2RfZdSdkrho7OKaEqMDeBTLmzPt3kgQTCA9CvphFFHZHLCSwFi+Nf2WPTh3wbg9kn7OKfNsX
VingHIngW/oxEBUIL9TXBP+RvSZMIVBe73Dks9sXv599ksxfAXgvFDtnUjc69RGUg7bFG4vNhBGz
DAEWSSEiBtilbCEcxVMf2DPNBcUPyLiAZuip03v4AoYhEZbhQq4CTMXYOUKP5G2PiCdNI2y2wJPP
LVoDvi2Mj4mU4dyCNJ1FuEnC4ZGtOUc5rflSYio4fIHo1WF2uAzQwyWkXSdSCkirHWOMWfKvpIHm
R0BtWDRi++DJmBorwlpGO5GbueNY5+x9NYA3cE9k2rKG2SnAeChZMpcXyPaAry3zx17mueyoyagG
87Kxc1TfKwg2XgbLLjMVYHb+0Rs4Hdz6SlQ9CgBxAsSeTs46bLTPAXszNvzXiiGFnYh34zyr8MSu
8eG6DAWJDJtvTkgSGaLMSo23k6XkU4ytyV+QlzxgEGYcgNiCafLxJI0sOBPoMB79ZA+zYp7ZbDjk
UGGQFIT755yEWchSIGTUgZn1hLMcUBoKQf5Kl+ZP5Zi7CWHPbBpr45QCARt7kx36wb2kRwjwRIFK
oo0n7mIWH2VYnhfoFFNW9p+9ciY3YYaaiZGtT0aNHDnEqnn/1YTmijtEjYHPM7wszVVM3OUO2pch
vzwFqNe2E5tTcIl75ZvO6o8J8yBWTOMDqHlhk6YwyYXXivefjq14lT8JwBebmWuMp2kEtCZeUr/9
u3/ifpMv8CtvKO+1M0Q2d5SD8OFSIYD9xw76PSoTWHRsVS+y/Tg3qGykFaWfvCR3CEkeQcdC6X/T
zxNeZC/O2JAKEVSZWRpiwDNkbvHLpeYFudA1Ppj/CwRu4j/4FDYeBhnpQqR6b4Er7TlFW+9CbP8M
/oDbCwzvDEeoMps92WvC9SNE5bgo+TI8aqw76mZ8F2EZURWBFpJjTZnzW7gkQlyfhDs48vE5L77N
A+FR3oICzalm29zJ1jK+HJRqLNszySNfTUvWENsGlbvIISpmBwpXsFrqITu3tmwG9iFDCum1QbWn
GIPWmzLJNFxzpl6BzUXJRVAcfkpRfk/jK/WuzpKtNmqQrCHNuyAm7GttXMst8775njwAFC44kqhg
SXwKsYD1Di3KgOWRRiUEjO/PhLOMcVhQ7RO8AnE9m9Bg7/GfU2Vzub9UMTaPFwNx7qb6DZsKKSLp
NyApZbzpfc48OPSAe54lIp8nm+RtGzNpJUqegLg0MW5CVKmIvHweIC9Zc9MZIKBb9B3sdxcc+txE
IiVXbC/ZnrFdtF9TeFCExVuG4TVgM3NYd4IhKV95K9K2siixKco85caoDPYKmW8JYc6oaO0wXPmc
nH20TRCqNEmwWbHGYzYTy3G9rwNMt+gyyKARuZOmP1qRJVBM9yqF09Nl7BRc2ZakBmg98i96dbrk
IgQXkk8jFdUZ3KXpsdWDIgNhg32jUmPr86n5Udcl6QJ0FJk163JPE8yaR5wXs95WMPMU2B0F9PTD
NbLzZkkJf7/eaVj89jjBhcXTSgnFCfkL5s0tjrI1Q9scVA6YoTt85hzfo5WxXLPBtblohGCIyR2g
i6CG8sXPtzdqaXxs5spc8T8fxvn+jo8o3r/GO8BViN+zrLMj7THFEu+3wqVBthhRYUyvETXxCM7j
NlB2oPJFxwovQ5lLv0DjqU2rZXpGXPP+pZ7iqv9jDdjkzFuGzpERyviPAYhfM4m9dLR6RYX9gf9D
5v/F80mSBZo4u3GeixPoCLxOpIu8E56m6XvTY5HcNQD0T3eYBoT2eITPhiYK4wXZjT78HeKIfRq9
bmyqgjkTRe/nu1mSVkrO60Zey2sgXZBm4UUqwSrMbQVqXWIF4Xzhs8LQQIPhagU4uuxxWv0bOwV9
ywRWdjblzN3geCSwTj0WvyTHxLMhIOX65aE3YrukhXxacgBDMyf1eUoubRIidKSEnb4xfyO102/w
CuislmUWPRJvOCKRiSGGp/dt/5oyh3WgQhxIC9Q5HQLyf3dwATwIAT8ignMvlozphHkqVxStrcWz
I47e+xppApeOBk5mPAl0a+uUV8ZdaVJAng5bOg2lkPVQLRCsQ5zmTqq+jEsAJc/0cSSO/29aroSQ
ziX+/c2IGBodBD6IjUaXjYhL5bMxUCL6S3m8eEUF0yV7EcOCen1hEhinFd+E3gIn1c2WmUosoaKO
OIwvtgEsQkvIwXlhGhs0JOIorPflJiWqpvNoiSWRYE93xnPF+5HQDEyEJRgRDL1fjRKgR6EBtPz2
1NeR4kdmahqTWGVGB5Otym3gh0Bcqm0mOzz1F2uAlifbGyuZRQPNcxKfuXw0lig+1wy/e81ZbhLe
RjngujfxTLPA0g7vmPxTkcLK30zuq3+N9BTutwRCEKgpU684T/9Uwi83tTwv/4Bq+FojRyR3SPvR
MDVdJiE+mFg9RR+2lPZ8vA7JBGIwnlveUw7UqyzcZnMwPQL34Mt00hhQYFDY0o+1wBeCDWZsjbFp
wvuNAly2ntVsr/3W/ucbYHTYMcWh+Y53+n7Vby5E1RSGlX23JwK4DOTNdN3xn0IOzs99A2qYrARX
ioMTyAaJ7sT6GIzjg7MaAnp/PyNTg+TZbpvWTMVi3NKyOXRIyKfgwngH3ondTYLRw2l8GGR864qD
J3uYX3qxrimBhXqEeu4fxSKhDCPFmtmxGj03KAiTD+DaBdZB+0Lm2mSmAq2sgXWH7UWZ9Xt9BSlC
u/hLlmkfchCi9EFamvw27j21P1/NWmjb2t9/tQuae0ESzxDaKbGYfPYiNjXkICNVn4xZQoRQ0Ggx
QTPJmIzzhenezyPSSNH62cUv6hgUE2XzjeoXnIrtV6Ku4kOKpjWq/9hI7h9bf0a4D8nkNy15Q71w
Rzu1LSuXbr2aXxjWK4LgEfCw6zuofC7PqLwxtUzB4SEmt6JfWBSNC0qJMIQoVE4afCaudiZhl0Bn
g5Tr+4wqpq8jSgyxHC5UTMaUup+rVE8sQKqY4bChtmfSq3mo1GnzNcAlMQLm4RMoZBKqQq9uOGMA
AQW6CTZghL0imYH+9rpv7EHYyiN7L4ceclWK+8cJobwW0wzO6b0KwqMnNoMCRKFVknctJrg/E1iV
KQG5xAHzEJL+P5CI/k/2qJjYmVBvJXeo0p6hgfI3H9bAKGLYTK4iyCpvVxSqdXIW09N5V8IdIAhA
+nYAIogoBbaFzBPFDyrXI/KkAvsykPQd98MF7N1ClAq+hXZvzLzdgZX7UphuzeTlyyZmMhUpjysC
kIfu9siEn5AAxxewN6mzx4/I5g6IjnkTOOwYr62BL6JGZLdtRpv4vRL7GDnSVyX5EcxDPNfIKaEi
r7cQCQBvNyY1juEdS91WtVAZvf5j6b52E1u2KIB+ERI5vJJzNBjzgoyxyTnz9XdUnyu1TlunbQN7
165aa64ZCtUNwpEj6EhkYxx73RXdgjM6Qv5YP5yKcLNfq2L3yToRTd4QOPq3/ni98okP8KjSHjUo
45fFBOpVlCR2FlvRFbuRHx0u4nkjo5tW7pCrpO95fbayVm8YV2Z5SBIY19rBkKxl/wHlE2L4gMbW
IpACUghP21YQyDcGBbI3zQa2RXOh9MQOxS0bYxEXcft97/s5pR0+yZXw+l54D22kGlqtTGLdfWPw
xRrJiXRMSthcsIEOW16sQCChgZ0S4R6a3J136/IywfNcRgV7kqLHDrH7eK+eeSa1cguZ3CVeb2ao
6yCGyHOAoGtXFsVQzhLFzLNwVx/9ruGapk6ZQiB5ox/fOlTmMuG22+LxWbPZ34FyjHwexStRIbVe
Kh83/TH4HG7HF5JhGlbqZWggZcMhn9SwPpjwSb7N5++KhLEtMUyGoL6Roh3EUc7PYuFqd41xSJO2
Y8KOQ/79LpzJ8sCIukLyWtw+1CmnY7KrTE5veoT3zpVXn/YjE7oFpH5C8gh+V/5xD22M3WVvUn5o
EznFvnTcAV/VG9kiosVHusXv7C4jEf9HoypBcVG4CsJhHhy63WBDSNY00VBrtO8grF0JXJ+bszCf
ZD8ZMTHSd60fd5A2gqKKSJSZO3ji4snCFmFlCb1Zz23pAeZX42i+jSuzNcVdcP6UYEp/swugnDIx
tNF8AbqPpcQ4eo9y9mxYJawisq1ue+LUgQYJBQmKuUG2kgVDvICzgXB2wNww1ceL/JV9+xuqO8h2
rgjwjvveGXAs9WXdWGTzS8MGvu7ehs+ZmeutHflZfCfm69/FP4MtZKqwcP5xihOd1amQGDvk1rvy
biInEyZ11Y4oZm114u2edNW0FyUDMyKMt5KqR4n2XBZff2heejEnoh8B/Ji3Ym0V4tU4/kRm4DGU
QLXnKKKWVrpSiFOQmDxNXg3o9CH4/IUqztKgUTAgyzXd/qAEOJbiM/5ziBpAelTOpJbmVnRUw9bF
Dx0wfVm2YPg/oJbiWonLkgWYQ1As4Q0cf7yiNkgdFnoWTclHDP/oW1m9ytQTYDynQT6uQqgsnSVf
93+jEv2nojlIyL7PU7s/sWsedmTGG/9e8aD6TcXR7kOGxFH5iN6/K6ypbAyr23H6Tpju3/sLPqNh
sQDb9vpwwof/k6zaKmxwspe/qT5NgS0g21CGNHCLAME56DzRPTBEqi0bz2eo/VRjoaxVrHO+/T3w
odlw2Waqvconhu9YZU3YMUj9YrGkulR8Bkpn7pww3jsahijdcnayGZ3j+ILnyVoN/Uni9Pzx3i5V
FXvCG2ZF3Ql5jh75oBHIfvrVr599T/2F7l9am4Z+XX6S4/2pkOlFG8ZnbpRNyYPzap5M3HQRKe4q
+YcObbJIFNJjWKQDSW+lwGRCHy2uvuL8GALxNgPZyBRWbgcNTl8jHM5/K+C6KC7+hAlcdYkMlOXJ
yfGwlWPYKs/1l8e6ytJzG5Wjk5FxzqHw/JOImZhx2lUNGWWpsfHOw7YNZ/1jZhqhezvVTMk5nNKG
HdZVs9lcdHSIjKfmgclki+bhLFk0+wERzBrkUPRn6niHS3YT3onKLOfXUO2XYWoK1GCLPdqzwQwP
KFFNdAKKImZJ63MVoJLMjvSbQYqKvmkjYnaiy37pUPZ12xSWyNcykBby03F0ZpXrcCUOvpu5O/tL
eSv6eW2mRzjATcl86ttHAYVkRhftDgbAbURWvc5WkSQeTzag2kbPTIRzDjoesSodT2B60oeY2qD6
prLF7LZ8PhVyCkrkv5dq3b+b54vViCK2ft17GiPhvkA+kpD3l573cRK3WryhBLgHCZHVxek/LAEr
IEXdkq47As/L+tUAJlFOWtKhXjwX13/LZSG+KB3tIY6InGTx/Huozc0h++S+YvPDn4Jysp1c5YWM
Hx+v2rY9NS2ebUUSvfkHTK+FVIVAo4Sm93f8CbzJe+UtbzKf/tnXVYX/cPzzjw/aTs8So699NTs4
1dQsD63JufIeHlkdc63BNmSWGs8n4xQGbth16Nhax0X0hEWu37khZ5FYY+/+w6YP39FepovKVlux
aPp4Naww7SrpanHVjHw/uo+c37L4MRhobv7OPza7QxUs85ptf0+Z/Lb2LmfGG0OSUfxv/2HqMaCO
/UzU8A4TwfaxEp8dW5mv65cJM9wlxvvaslklO0/+KpNLnwz8ks/8IGc9KulvBCUkseT3tHJDwa3d
lJCLooF05uYpjg3s6FRkliO2b1hBXvYfy5miPZQ+9DSJIJoKNpYZcN/hEzTzu+6//5JjXXeuCZXK
eoC6BqGTde/Ys2k/+B2bQRTuk10XRdYeOfqXAbvvufarj9yEIvPYdj6vviLF0FL8wxqzk8xgwaMn
92/67ribaUVn518qJDb5P2HRpfJ3EeE+FrbYq8EStxFIaOgfSWTB1ew0m/5Oh+HoyNiH7A1sTt8D
sVtogWRrjctntCiFsMst4nsHMMwne3cjJRWp7SVQpl899KWp80VjJk+3Rh/8lrOAD/iuxlefKd6g
unY1CfbPgxdBO5Xs2pP2wk6jSQDXp1UDpwHcQySwSPK7aRfpIPFqJ3gCSFOI1k9RaVyt80k2bEM7
omjW2mBsK47xwW2FYedNt99k6jF2WYZg3eD9BOauURPWSf5KkRrVX2H8GCHzRXuXula6Jp7O6KW8
NEhbdjGTeIg51SOD7CQ9Wc3SQ+XDm2/m4mdXvjTffy+nj6jVB758brCLlHJsCfmKsNJj1/aZwVUW
hNqJzM+s4tYtupLKG62QYSHYZnKfrBset6lwA3EUw4GuvzDf5YEYq7ymKi7m1pkDqvxd16/9W/OK
LHziFhT7QSIavmY4jE3hwisrphIokK/+m5uOjx7Fdsy21SlOikiDVZUBnLGlWK44ngU86edOChjz
ca99PILfkG+26QwHYnv4m5J5S0dTnoBzJtFdaYJBw5Q7zDTUbGPxjHnXaKCiwKLifQLV9QTkdywK
zEhTujmgiYr6CgwUkRpn9/EvKmOWFaYVZr10AbmPbW1JCOh33NSqzmbNH/DjVVPJKSAvuhzT+pZh
lfYoy5JCYEPPIR5G4Y3EL294D9JjFm0jyeEltTI1fDQSUBZ05deA5X88722TyV6q3NF6h08utpPo
XmvB8BrNgXri0c/aIW0dp091K/A5p4Ucp4yQGRGV0tij2Tpr2abtOd1bf12iNRXT9OmMLS1mq5Hr
U6UA4A6TugfS2wNIh66nS/nzKCuGIOtPfhS5UuiAFCqTl/AX6SA263wyW1C4ZIfb39WTNE2vYEvW
IoGPgcgIkCgM8JcIO5p8ZPjGKhdthm0Wz+dwYvVTpXQ1yu9zzre6s3JrnVcM9Iz2pkEXwLLDRV1w
agrODPnrD46UDclDot8BM8V+bx+3mZmD2pSXFmYBekB6djFzNCuAbOl7HsxS7Pf2Og94tPdUtyUL
abbl6qRMN/ab+b4ObcbOkRuH36Zj/WyoS4TKJdvONxfOJSoLCACZlWiTgxyU3jI5lRvqVRMXH7Wb
cCYe87YxR++rafeweDqJD9aF4iBWgyxuQdqrC0UPVzbNtc5lSTfWLshOdHteYODX6k8hF8HXfQ96
u8/F32r05nb2+hQQEebXlVcv+ueamCxh6BY2X9HmticFxyIFQr4702+Vb3p2ZE7DxukSVLnLXzon
cxAw05l9w6U8zYA2CtJIj0cG7qw4MrO0OmNReB+L1Pj190fkM5FEFX6MHkGzhPf+DgdCTvL7K1DT
FgbCmX/8nLZuDrnjUf5vrq8j0eNkakJfu7mP+ERQr3KRgbrneVE+1vWDOgnPtPYnM99aRi1YDk29
mYPrvjW33ZHelPaXaizS4s11ZTr71oHKvSSHbN+Xle2He7helmzjZ4b7wYk6zG5uNagmkZPwcMLc
E+1inIk8gL0Y+O+86MwCf6Vu6rC7j7pBpv0EVHyyVm4zGB+IpmrlEZGgQ6Yu9UiTvlZxumok+yRl
ORQxp3GyrcoPtbRrnCGNihi9NR711Kl6PxVV8F53FwIRPS+kVqvP0+weWBoOSpmOynAvJGZKw8lC
PdKkin86nywQUnm0JdsCp9xXxWb7VBTS+fynZv9NfHg10vlrebrqGVo8cA53HdPeVAFU9OzE02jO
gWvvUVQW2e1IC8Znw9D2+lo36WZpJjxTX5yx0ZQUX1CKZ0enpbHCVj3emZsU+ayZF9I2L8CVdwtz
AilX8qjvWAa/u8GXk+m/qmWftGm+7lJrZWqP7pVzy3H0+U7xPg6Gu2Fj+1r3lqwPGSxs/owx8XB/
3x3Hzam6rWjF+94JFYyLyuRir04OahHns/4N75zmOSidH4W5b9gzfTZInJbiXCHDzM/VdHHfRDV2
53V7/ZAuQc4A5bqs67lz6f4YuIfi64Vox1HBZPxyeOxgp3qHvtQYLwmp1tI7+lpf9wpGRrqxPPbQ
V831M+jPt95q28JDg6KbXZNI+gJicEgoNKuLdO+/nUHPmBNptH62LoMIB6p/VzjaPicYCgyuP0Tr
63XXdQ/xsDSdicH8Ov27OHpCALESXGWV9ZhmgopPO5Ooqyhfbhf4C5qZP/f5e5/L58fgsaG/2Q+f
7wr5XfmxmjDQirQXzT1Ao7/8nX4rOqe9XM4jzqiZNRHs750PPhjypFhfp5ur+yg9fIlVyLb22U6u
SQGJVIV6lL3nDw6Qif1RaYf6xQZG8DTcgU5XdGdWzFTh/i7lTgW46rpv136HTvDt0NW2Zqv3cHSa
tD/ZSLyD2ClcWZhNP9q3vd1mC7YV8DbEw0UwoFLKr6s71Mlf8CjJGCXM81qfUt4clxxdajceB9+m
cTAP0p9b95lQnd/XWFT6idWu8ro2MwYWEE75aIvmdGZ1uuvXWy9ZujyKhGu34MEthWeW606/p9ES
zsAZB35ZZiiRMy1J5wVdvUEffHOzYTeKGVW+C/4cb/z5itSt+0NfzNoLIrZoPveEorXNrmC/OrY0
+ObuvIcl3jST3zQeyJQQb5rg/aPG/N7PRatZOHz865mFxRCKF+L//iyD91A5iRReSLR0qaZex/oy
LKVXLz0BcHTdxY19izyFZ5+DT7G3ZOcl5bybRAmjsoZek1Xp/SIthTymDG4rbCCqbU4YG4TltK3Q
Nt/J5PMalRPUKe0UDgN9TYQzwpMFNnkf0CIcrnY2sXCpDyy2FXZfFxS96SggAJu6fBt0rhN/lda5
yvNnP370Xn3bgfFn6Tg6/kknODHSmVw+QO0IbMNnV1BH6lRTRqXzjz9XydF9vhvLIANi/ZyrW405
i732aQbcU0EfYvVltgP3i/dSr/KBpzyTh5/s8N2FKCvy4rcCvZuLeFkW/eBBm4ynmxAzW0ioLEqn
T4PqBb9SDRcEnsJPc2jtQQ6T5dzPqw3H0raHrQldUBxSDhVtN9jN/dY9LeG1vtSetTGav/Q+h+p+
ch8tuoLWq2ef/VuwlocHh+X642BC2rbgocEuM3t0vajaK5aHS6FHG5XFBkv8QFS5f0FOhPTJaupd
uo/0d6oZxOH+8Fw5dfdWs0jdoEQ04PLYvdmrIZM1jPE4ON0KkcFDH8ZABDKVyU9h2xs1SZDPqnE4
SyT/+Uiq8ifuGihDaxqfRVPV7K2S+r2uWrtdYTM/bJrxoolMhdvtPyhOectJIVt47Yu3b1Mnfkg+
lY5V19mdZvLIOQ6GKWOBEIdYflZMvD8RmLFEUgJ8bl7OmfnuNgLoiVowk32XzZXfpLPpcsyxCJ3F
3jyVtTAJVoAaoHUXfpawx8AOVVYSXBb/VNI5W350XTvjhJjFQ88cZSGVHVO+eTtBY4sIcelgE0Jx
KiEzdf+CCtidkOmMVLY9IfbvGP5vdcor5M3gqzo1d9Eu2VYi/eWmYjPdURH33tnCWTEvysmE/hUt
Bg5EtrX7XmCB9BPxvItyWfdsJhBgBhD7SB9mv31C3VWXdOoJyd/bGYAPMMz+Q5qHUylEa9+rlx3r
Z7ZkJq376n3hBQyY4fzxRvaTXxyFLzoEvH6dbJtseC6nTiaWrwbc7/xOkG1DgPPi3r59SjR/xYZL
I1Slerqu3NwcqsdsczEIxIFjPckV7+RjZNOT7VPaa+GcK20GXhLbF+sCN2Vd8ELBJsAYKSK70H2g
qLkV53jWSeQsXceGFoch6rEOrVYM5RIKo8KaSkp3IyU0SLjfm8r6Vbmae2Li3h5/6eWXLM/zto3j
sB0moWd1KHxubtUeQpNhduZgB5xnUKqj+EIr5oWuisF0KiADHk7DIKOjd19o6jowvkx4VZGPe1lS
5DLgd+jV3/tINWStLOpJDA1NL/JxLNZ4o17pFsFC8RLUIPKs91IRCG+cWO6VZ9ReGMpajMXHue3o
+Mtax0ICuqC5r1gpvoa5ZXfzwCO4Y+HVjrHGgpabMBtXdNtLv7g+cli5DE73LjwQoU0ebW6tPAJT
/eYW2WJKaF8MvcP84IqPYgZnVZJp8E6RG+8UxCRFaktVno+qeM3YQXBXloHsj3W3es/Xpdu1cUkQ
JD3nC+WxQyWE9m1/iaKnu6pbjtsezASQ6G4dWGBsWcVlOTzK62dJz7I07Y1+WEGyndXYmH6ZLzYM
z/ItF9xbJNFY8WafsN6hLhAz97mp2IRhuDxdliKDhdX6pmhBTK0Zvt4ByWP6eZmn9vxSA20Guw0v
bl0Xn0Q4fVbwLfLHH+fa/ifel9PLYARo99z8ZDP1w7WQyY2nWUTlfrqRrMaTzVS2uyJX+TlGhKTs
h6e4KXbNESPBzR7eVfuoiZWCjGY2x7rPaROLrj+p8TKFS0Mv7ySBbu2ixe1EEO9TJbL5SnxPp52s
xj0ZjF9Cfpxnb4OXnMDNqGFVPRiPQlBMFB4MBU51lBw8GiYeCJb4vsfS9vHBffuOffEs7KejzCrj
2S3anB6RgsUvcYTZ0Sq4+8T2ZcBsCj/1VT8ey4+I+KKyDSeC9bqvpW/xfIT+Idp/38NjQG9gjCi0
9MhYyRFQXm8b5KdVVc8pVlekKjjBZYp/XGd+znxbPcS/tme3PQj/FatGYNzyl0WqHWO2aI/7U0+9
qQt3VGbX1WMEiBrUAqsBCIN10FOKukOZdMhGdTXoaJ9/3jKsbAuN5zD1LlBWfCJ2OtJVvMa7Cpld
hR0fGIqEgfnrvZa5tywVe6kx9HkzWq9+Ew/znuomWoxKBAkB0cWFZiiNS79qR4OOUwnOoIPUIrOo
Rp4hpNlGZFx8WpZjrIGMSdTgobj9J2sBqoQS4R6mGCeHRSSkwmCqL+FvOiNjDlIahgs5Fla5QH28
P9uLoDGii1qsqwtfWbLqNOnlj0SH88c7GfgbzLbvdAz5eNOQET0B689h+ewGhwP8iFwx247NGdMv
Ffc2ldxz7KbSUdjJnr8Og+UwOmHIYmKXvDcS9UCYYRAHwnpDF9N9+Mj0F+0AVdfPJChgCuHI1iqv
yseWxy49SWTzk3Nz07hM+/sq/Pg6W6ULC26Xn9x5aQxPpY/9V2bMjBpqswNnEWxVcBNDNzZCKPeI
gcygs2Fi27uPVbX/9F4uiVyDe/NZK7OEug+0liOjVuxWYxmVP0t8s1K+cGL92H4pLB36XZYL2V7m
Z5Fj2Xr8SjRfrT0Pz23n6EiseGPY1I3LBOh4Vn76bzc1tvbPvC2jrcSltokMNPI0Zc8xmXamqi6Q
AbfEF+TxvpqwdvVo/YP/0QNQEKQ+XxrmRO6cYdXUVCfj9EdTS8111QAmlifTfqyLKsHhcHDppdf0
zwUGyXWK1cPZCDP/3uU/uCNGM4Yk1K3WiFQBMif79CkchAFtKWq0EahTZrf/CDKkQvcv89/6klN1
aTk/fCNsaynYLGVTleTFGCcTyOqXEJCYmCdlHtxaKpjetXN2/J4qS0T51nqM1bz5XoxE7aDUaKu4
pdcuvGUjqRaD4ZUnIp+IKG2K126s+ADpx/Op8uk7WReoLlbmVd82XXDhgKvKnI5vMdv/xGombNFA
zckODUFbhpm7b1c015n2RBMPPISbPths953EgqPir13Lj6n1ok7nFWFeCNuxSI5NIsIg8Wu8c3WJ
LwM49Ob7XdYtr2tWxrlJKvsoeebf5Tvv9M51fB63wOH7H759AAA7yaNOx9V7PEtjCzlXpTMJuFa8
ojK9j/fMxZf8jsGRpPCt3aPF09i0M5p/kW9Tf1oJt/Ah+Sn0mOt1Hx7dUW5g8DrtaQ2U7QGyLYCS
V+8S51DOnDlu9MkSeCfZivaWNRByxfQT0VRuDLcIiAMra1qRyekV/BgTHyl68sYhWVGyOVkOnzaG
uQBOlHaNU2QcwORAwpRJ5vkjRYINpku7xonvF5f2gmXCD+ElbdQz/wKOAztQSbE/Ayc6TCwbYbD5
FgLYR8FdVlTIfIBywWcrNT9UHxb/vnZKVkyiwnTXC8Egg0gpSBZtOoiytDQA3LltRWAoubjqmtlJ
phZkT9gdmblG0jEV+Xjyqg4R68W0Rm2wf5qEVYCaTDwexlp8aGzv8IxLKffjiQOuR93tAmKfonXb
ZOQDT9yWsaiAy15EeQRWd8qGc8ig4g2hfRRtpMf5NVLIZgsEDbG5SCQDfPNqCMWXKQauCtPDWDfe
h5fsZhpX9hkYqjo7MQK2tH/esZX77PTMx0e4ZVw26dVTTOc2o9DWizEUdax5bmpb5jlqweAtt+xN
O4/us/f4kEfFUWUzihZ21/Jh5Kk5/NFOlO9jc5M1OLi3bJ3KmN7dYzvtWZuwjGDv4rQBu13q01+w
HhJMG9DXTVlmqt3pcFdfm2CkZcM8y+aG74EVem7qVrUULgXJoUMUzNYGwdgXHBs5ql/3ixKVsKyr
AIBBHgPdsUJicRgtx8eaUzdeWX/wc6OPiRUO48eDpzFUNxI6pFf//nVpnGZuoT2CkAj4hSfTe4p/
MTCUD9mQzM5+tYWJlflyD0MuF1nVswSxZBGc/dOKHo0AUVeQx+T2fS5rMS64HVfeKzIk52LzArDb
5Xd/6d6mupQUtGi4+WfpV7uwNPlrOGIEGLkqtk2DIm9HHBQ6LvgqZNGz0gj31gzN4xsI42SEbno/
1/2j4AgU4Ntn4K6DG7WM/j3oRrVR1r9G3pasPjP0G/oWquNgPurlLES+T5q5FlNEbJ3gceNI9Du4
feIqnhqMqqxPLPN5eghQ4L7o+GUEbUun7Ktw8/RSXgOxL6AFpr+bGW44MpFN+lTN9lPddcUOnKtp
HqbtC0aB1WlTdI5By2dpS/HyOW0jtFuic90dS4xdfoTeD99YhXhAVBcGQXqidqyLgbY6fwYCKi+w
5Zdapu1DZPuQpEVRneKRXVeeXnM7QyHM4mNf2yNqLLXhB7ImJ09EjVsV5wgmZChFGpiaILHtdbA5
nhrrrrg2jy5LPK2ryhv0JYsySTOVG4XaWldLoxmc+gqnxujWUBKAjjk5dBG8ynaoku4qci/pVua3
xshH8dZkztu8LEkKi2X9WAEI1MEsyZlxmqcb5c4YjaMe9sbhE512lCsekoTkGC8huGCQe1YoSh5k
miIWlevZ4KcFaY58rUCfo/WiDGSvPeHAreehoHEagUy3Q8mIdYXwUxjjZfwq7+a37p837qrqFYZk
Ta3HALbx+hE3H5Y4Uk/vZgR6CsUJu4spWSh41zTglo/9kuR98vY4dJ03qIVPwTbsoSUjF5UjON3G
/GZzj0+Teb8+rF/kOzYbDVyx5y9uY7KqIr4FqeK+RRWBSdVTgueZ/9Uyf+nGtpUJLUBkkBrAxetL
MkhUSh5eFApsjFjOvlATU13uf96W+4eQAF9WzVFMr/rPeW4sPoPJfe3dofdGgFpJIK7eucwZE7tH
wKm8Cqp4nJtt34vPbfnElGJbZmxQoaRI9iVfH0sxzeZkmKvZ55GK+cTscpwSCo4SYlzFN/cxCz7/
yHs3hWv5tarZH+07Tp7KuzAEpplTnb6QiUpCZ3b2U7WF+dC1wqHDbI7zAl6FTsO+pmjpeVjtKXYO
goaIo7Rr1ml5b6xnm4bqaBkPc3aWu/dMBe9P5rf/UpqZH8DKSJBGHq+RS8IuEdpwqa5u7aGu+Zwl
v6qmxLrIHCefFw6oWmLMxS0vmc8VN7jO0xjeZBEUnSQNixW0hUABggSzh8W1Yf8YLYrvr0Wi9v5C
zUJaV+X0R/jkHjF0SRRZsWCzzcwzkalpsoavz2vrOAyLLP+68A9rwBzsDthdp0+/9H5veczxzwKq
sA7OmKN/LpXXZ/3fbdVr4L4qHm1W11c99h7jVuZYNhxrjtTnl+5iMbi2EHC27IJ/71je5RfI3H1x
3H9sPVmUmqdS1KDS2ayzoThXKaJ/0yUbb9Gdo7AnBz74smf6t2AOlaz43b5+3dogijVTNj1TiGKX
RpvpzuEe6CEuX6abmYcbs61Ms+WgwQbouyAEtYjmpejM3jlc9s5SGMz3RXt3XTxvYeF7OOoqpxzv
BdrcOSW+tK+EFJS25G/bMl4Gck2qa/saZdsjgwZv5Pn4QCQbpanWrw3o8q0hx8DtO5YQtuo49aKs
ubTgGBaGiNLZYzHxriB/asIixcujzEgwVn7BAUlkrlR+29IhUye7iKqKGSoJLuXQyBhytm/Vd7tw
obHdDa1uRYoYysDgwwcwiNSASKRAI6vhDLjY3LuLV/Pgscuczfgy9eH+FU6O9PojTQbnMkSMFzN1
PmlaZLIFqw7q8ap418NndDzlfZpu7ZFE48OAAaVaI1Rf8w3QsjeVxKC7tQ/bnrHHEES2EgylD3/W
bcp+7vUIFh5dIMr9VnzKM17NKXkXf8O9PDIS8wE4ZPOo2FxTGtfXKD79ACmu0qXsQXHGMUZCWCUY
caUbaHjnCclWbT26v6iJ339o+C6IEg0o4QyzheW6g0cjYZkUhw6sDDsLDwuedtgZbEtFfS7Vl2on
08Tq+I5/um/XjPwaB8y6NAJkABDK6Ix/mlCb4tfzS/XjRHCJszQPp9LAp5t+cvMoxAfXkcQIBqCW
nn7HWMJPOKqBYr6mzkdeHcZb8bYK2UN8rUSRjBdlqA6i4crKZAXls6I0IkDBbDh2EOhW0Ww199NM
L116fpk7qmaRqYk2T40FtA8zqpBJm/OqocJ2H2k4w8PItUnJnmxn5vi4ofc9cP+6VuLNkMgJ6+1F
+xCMK0YfI0yL1SA9U1jW1SfRdgwnroICXM221IJTUrcVgLFw+lMIZVlE3lEAQTup8UlF+8wOk1LI
JUPEoK1rdkF4vsWV8hQ4R+bJF0E6pNxHeQ14a0/Oc8nQ3pzHpjdMB0qJzrXstkziqB+K52b4f0xT
arf6OZQEse5r02NnGUEXuNWjIfpZvE/tVIp7OW8PxZ3zjbEa+5D7z7UY7KwcH4uR7zkrJeN6hSyR
q2rJQd7bNs+R+omoXfGA+nMqATdGi/CjBJR/i9GttBh5fzV+xw7Njo8dYbQXXMc2wZckmeycZodZ
tE+t3hExeCqkX/n0tpoNRBAv3gvvOaVsvIWcQkmZ0R6YbWbFrCsbvjqFKGoFMiC7os+gbedclCo7
yQ7nH6YzDA0NNM5FZeQgawn6wHEqy0akbNGUNp8sMEmC9yk5nKnB/SfRYTm1+zO7eXeMdnio6WBd
/FgNav9Po2t2zPsozH8BE4rlZ/cEwCw4UxV1lOdmFSfc10PZIo11iTw/nx3RErG80IBLia/Q9t1G
NZkyWsTsUQpj7hooJStJw0X95lOhxZ1CN8fi7gOwlealsu+EwIiLCc87/76OU7nKnt+UMixIvvXg
ayYtusmTQ+zz+YEcERkkL00qk7jAE0At9MEsyzpZN53TPYDdubqx0i4bZq21aPwjdYJUnMsRXngc
9QdrKGE+dhZar7aWFBJy5xff23ONUrSFQPJHCON5GFgpj1x7WtHJ79M/i3gl0sl19Om4SvdX+aVN
fp1+QswHMeZRhdw8HzovxJtLDG/2UjtsaqlsDe84dP4mljjLXF1hOOX1VzRSWohQ3tSuKVKLPh8d
/kEYc8t+bNNMZxrTVeG87RyYQjAbqOKWkDQYDlYTqY7UH5C/0ZXZy+nabJ0u5eyfIX0u2ZxWDo4c
IiwRRak/lIhFWux5FciyXvVzbIpGtoOl7U4p2np2wkPxqqcUU6a753b0yXhSDEaR+SbLnmglRG/E
Krt4PTKI183YXYdzM/Iqu26JbHUvuIwKCBPuyTERB08+nQSXkqsmDzMaq7z2CnM4RXk3SiUKUTwe
2Q3TwZbP31t4QDGeKh6yzd3kWoOT4HegbPUoDlx0u+kO8+bUyrL3Etr2+tzoC3fRauzZYH4WLvaj
wbIq9m6zwbowNWR95WPsK0gi6zPnGf5TlbggTPM4E1JZxwuFjg6lkLvWwyAxFZarVxSmiGYR7V3H
poL7c48C8SooZj3trNrxHG/y+XEjcqFxbSang1P73MxWpr2pVMjCK9bj1LgNNd1L82pBHGsGaEaM
rHmAQDpQOkZOXON/vllnRbPAN6rCRz09WTcBvcn67e99q0R+Mlm2CoX0cF1RFR4gMc13l84wTF9t
GvG2uNjmKuRBbiHunQfFrIX+skCz+/b9Z/v8ZDMlq4X4k/ynKvzZMXEfnMktfcGZb+DtpJ99A0m+
DgixPxiosAIKpms5RZtSkyhywAQIE/TSMteRyBEMsdZvBEGeTfXlogR7XKBlpgpGUO9FHWcIqqJb
gulQS2UyvIGhQPtpfUqhRMXQAws5vYB5AwZYakNaikJy37iei7aH9bU028VayVhlhpUyY83TNvML
5+yGabfSujDNthd/7o81zvNu3d07JN0dGlwh0zUoGjsnlY2L7QgH9ebqrCaMuJCwn6XH6F0OeSWu
XhnB1lXCTo78i8NIDJjLBRJkJle7iySX/nwwArVeZFI8GhZfOsvbtngvUlKgYhiK98G3cnMGqB+n
ImIeGYrXkY+UCSE37BTZYJ2riXNtvcEMkaqQZ3CRlBBbkG7EET2/V4V/slfeFHd2sFv5+AmGPVX2
X6a5gqyu6b/zikinEU1UEvKGInRWq0IqV0vQcezKvuN4Z+34L0b2fvH3gzq8do8XJadG6utI66RV
eL7Kl2sfnUqMgjeFYkVxwwMELHerwCbc0udYPtAx8bv6jixKTFnidc/zGkZ84ooJ/DC4fo6RVtey
Yp6fgmkiXb9K0qBwYizyeH45jjV2lZTkYjTdSwGH/GuTqSWQNEgDWGo3Up/JQnJkj55dvs6lnFcr
vb6WxZ90d/t5PtSj+2Yc83HUP5qeWkikc1y6kCXq90bkW1pv59BNN2RCQu8+ph1O26n8a5569nEy
i8uiQUnx5/r5k+YFxPm7lwO81K8Of9j0qR7LTm6yjafP2i1eWz4qW4ZYp85tW9sAuy+tJNJcUT5l
f5MunzfD1zNbvL1LieTf2TPzTP6+DcTjbDPraXv32+EWzxSvzHjBb2Z8y5tmPnDJXIRl6Y0Gejjg
4QG1pqV14u8y/WT4FclQfh5GWbYnrvkNI3geEZq5qizaMscOIwLuo4Q/0Na5uhiZx7zYh5mzR34u
8a9wpOBYXqFLfOpMaZLmr3BaFUlIcTqXF7GP3YuJHNvOUXoXQobIgx7R3m7ZySwANX3inBzZBZqZ
APRp/tE/Di6b0qPlouxT3nNP0aPiQcB4iCVcrGoGze9HYNyhrG1VQ4NLYz/mCZacKCneydL+RzUL
5WHUoo32GL3jxWeuI0RomixzCrxmaqtFCwwNwN876O8VpJSMFDNszKBwd8ioiJY+hdpQAE7U6i4k
0lXo98VBkOULDz0qiKiLS0MEKH2eryYsxe2ywi+UzvXBVOaxqUsSEn6p0M0B7lfNf5wtzfUyUo/v
G1zZzpmhdHftt8cXQr0rgTUPOyZllVSmgrODF7oMp9V0uGYcd3Y4Vq3rRKxJTnUN5dXy1+g9mWwQ
qXm39By3f7FdqeQ8+ebcVrnGRzfMIqXRKuiB4IVklIlsBfCYnbYd9JCHQKQ1uHF/UuOyfcgWIZdJ
Zmh9ydszEdQuizY0nQdRpkr+KjV58SzABBd9vJzbKGdE1N7Hi7N7sYNt0XAWFpzEk2exg+ka/TMx
QIVrAj5Sp+K0FWqr+ce9KxFdROGVd2HcdzmdhbHM6o8qyDdVQ/BM5f/I2u3tuUC3vX/FOrFcvrFv
Njg02b7y6+ZDaGzAhyMcHOA81+Sc0YF9W7FGstN5Fi/HRu4n+CiTMp1qanVI7KKoi2fLcR7MtwVE
mcANi6IZkmMHtkERnNV4QGp11A2KnAQB/rQUeEPQSlgvzOfjAA7Mv9b1PcsBiZV5I7Hi6F50H6PA
rLon7fTdWXZdjM6rlOt4Dg6jjoDXfR5AzoKcwyNAcpSujMRck1rxNPzhXDdzWFSh96WvJUsRYsnS
n43fN1LBht7s1TAcrYPNlbnbcXKScYpgCIknvZWU8o3Vd/ivw9nJbc7h5Wexj1W4U6VLgfPQ0rs+
d8Rqf6iZEuXac9FYzhf9zvbjXrRkzZH+ebrec60L/17nfwWVcV11/ZMTzUDL6+1KZg/b4nPcEMnF
l73QEJ62LBzy0WMhtSnfiyNlSSnbG6V7jXBdMvnGvdhIVy6pMtuJxqLdeI7Dmwzf5c0Uw0dQ9tor
t5TV4XyfT4fT34jG66Xo4NX7yneOtY7JzbQ3Cj96HWun5lFv7VTysb2il/JFYFpBwgFbzzKMpD6S
O4Um6flV5KgeoLR3HUOmkxkc8uEtqJvDX96Pd7it+dq73TaTx0KGbMnHbPlUFYe1aVZ+np2sqBvy
usRX67GqmWqxbS3cBeE2oquPMN91grePDxnddNC15758/DmPE6oBb8lG2blfquNV2wDUZ15qWbiP
yHhsZjRtlm4uYd7j8jP07rRsRXLk+Dx1ogX/I81GNv8BI/Tv/vInWwcOWjgMj8ZKTVcCqdz7A1Up
sdgiNke3P/tQfFf8gI+bVP7JXC+df+wQGx+Nt/E4lKD7d1v5N37UJc+xu8FxtPzDUwAq0kAzMwEK
hefh35//fxHAbXAp8YxaSFOQf/qgDJb+x9KZLamqZGH4iYgQEJBb5lGcyqK8IaqsLaKioIDo0/eX
dTr69I49OgCZuda//kFfdjiKzwSgiyPQwGqCO0+BBfiAoz6V3zVkwf+UFiMCbIcxumcAZv+eEtgT
/90R7t8NCsaSzwk1ZQ9tWkU3WfpGEcX1ljr3y/g9NP+U4PAhOcQBgCs50dP6YFFQPP97f3H19xA+
QLEdXpF7WtT+JNL9mGoiBnLxnhFDmMLVnN/4+GF+ndcualL3m0mXD+RESjHfievIk8kwZQdke/j/
lzbCmKEw12RmH/DmgdFLCpvFs3L3hI1Vk+dbspJAmnn+xTc7hvec6/r2xNDbolSyAzhY2DF1xKEA
+gJm0KjD38IR6WBieGaIMLXldPfLCcQaWLWKffgALFqoIWwlqPYImpmipHTsqxNUSS73wGCKJ/MV
bZcAt3sgbWAXLrzGBUBwyeij8wAXNK/6ZhE+I3ZLpr1MEjkZ+xCYGZ405YEQE7GFqHvl6WRKlI0l
RmE2FenbQ5KxZWombs8lFItMfDF+RvxQztL5b/nxh1P/7w8pTFlbrDHWD79bb7ccD2yGHCnshj9c
L7ojYkvxGuaZJAkXHqjfWpuHVcUbsikogHdGPEIbgA+Hti4Gs2enpZP+FmPeyk/+JfvZlxrADU2P
HC5wEuCRWOzNM2u0NMKN+THYlbzQjTVzs2cQJkKqIGzjWNuLaZQ9oMIuSOJ2vZudtenTl6b2sEEr
cEYTBjb1mRWL7AKqYMkOrklo73QYrDyi4ImlTyE5JmxFvkgnJnNThepaWJsSuruDAo16m72q0Vyx
VFXv+EVSao8+jd88IWujvqGy4k/I297KezIyaf2yafTDUVGtMinLsPHnGOtt7hfFATs/+ydDcMa+
AIn++/JVM12f8t5i1zzh7tJ5sDB4EsU9Krk9gUgtZitjINrDHuB3xRb2O4l+2Yv4HX7j8hBVBLfP
XLM1Ne/5fzeW57fziNEEZhK76q/YoXmIZJ5M8Sn+bn7MJIwIcX4hXgigGDyiJ+pOdDH6ZAOxnDm4
dc3ZdzXnaWt1og/OEg6LHkIjMrIpfKw958IzIkAQmi6fUWzB9ZYzm2F7eUyxHaEP4P21dc6ovWds
wZcic/DRf0DSKP//1fW/s4+BIfxyOCmPCGiMZzjns3L2cJaJRw41K5nrhBrDsrMrpqhnlxDje2ct
8NXejJaPBNwuHL/2yTW1TE5InqY7D5dpl9aCooD/X+Ob7zeF45UW2caT9M7vKd81MXYDRcy99n6k
zwcP2ac2f/tfC0ZdabWsH0T9UjZTDlECUYmQ1FngxluIkoQNHYTjfHPPMEimx2WLNoK3RziTkaHN
pHXXMDuIMfcmQ4cVMzhEWpBeDWGD7VNC3RNm/Ra3i+0Uq3rKa8D5A5y/jXhtLUc2q79cgkm3KPti
M4sJIiWCcgfwxMb/FPRQlbYt5C/L+YVn2RxibtuoIuj36/MnYkA2KPrkpNgSLy2u2xmK2JmvYj0/
uszwyN5yeV/YyeO+3laVzRt70DHE0fX39bDN24yOWOsZ+FFGYehN37u2X6GCr+Z5x9YABcmwJ5hK
fbzsAJpTRt/BISFmX09risUFdZIVjOxUoPOrEe2OnA2OCIB1VBzuHQoLRInQ9cHBtk3nQ1QGvkHN
fUReQUf8r5RQc9noAidkGuNN4UpkztC4QMM4UOeCwNZznhkhSu/IVkYT/iOhgyeO4B8pxCs+Oi1e
NQpYYnP81cSSv25OC4HKGA54FMXewy3YZWlVXwSO5Ky9S8LRgVk4ZkihlF0WClpnB8ytYk2hhSzN
T3pZnPSX6sbY3Bl3UmFScCKDRelXkx3laxnVeActi4hsXz56EkTIj2eDTAdwi+hx4sDt+w+dhNPa
3VrzEP1q7u6IfVR29S5wgD8UEyGnXeAKkmJmE1RRaVXRI23hbmGwoBKWGWCdih4qvNIrEco6168H
knoVoGVWY46qdguqIIDVP79lKilXxAlwuHOlB04WoKEQ2hK8cD5w0/skviq3GCdJlwd96CIaGBCK
DKgWnR2kdjg0xEa5FOZbGnoOBXaPWGPr4BThoon9RMiT4P9gsQtP4q/4Tg71D2NVFdFndNbjGKTz
ApWD1mayoDt5yD4oiWHl8Tvfil/AQHnrJ+tFYysAD/x8FIY98XPksSTlGFHiPbwsuk0ZKDaspgvO
MlA2tqMzOkZhQfyr54iMOApJoT14KV6b9BzJ2SBiYvYSxRkwCUeaYLLAJ7Beb7v/fla24bHBD7+3
fg8oiF8+6B3WnPLRhUE0OpiSoxjSvE1as8jZrCmVCKHKR2/MYRgR6E1dDzpRn8MLvRSRzDTIbyu7
OrelYXogGUf6MPv575Rdub9HeyBpAqp0rOh5vRoSCarIvXOBmMD4OEmKJaAjBvyENTebx/d5xb7k
3FbHkgAFsMzZ4YUg5ggt/KOdEdONgTg2pHcBxRSyzypVpQg098ViGRITzpN7tFM6XwYZnKRDUOEC
Qfp1m045cyt3gsDMA821zrDAMrXgazib8WoVZzJOxb/p8FdxejxPAVzBnBbVihyJLQv9qXxR+VBy
ervCp08pL8FOjy6AZPgjWTMlovLtuhycDfodEAPnlcRDNFWvAUIWFhSXEguz8znqGZ7wVHqM20lj
Zv0xVQGv1x1SbG8HcgoZyj9kYHgulKNZFOyXBMEx7aro4ot3CLIXPVEt1rYnZYQdKH79tuVeiPNA
WdFRKoRmRxzxsojA1qgH2O9eM0C+A8f7L7xVCDuieOPYltY067GwXaMnuztw7A4cerMPyjZUnzOm
LANeMhWfZMAsby/vwUb05ZMCNMRq7iUtrqFAn5cUwKhklmwbU3+c+f3hZefFTu9WSJwLhu3EK8yl
PJscRPjyoVZ81QhGkOPFkADiMaQ4z3VfObQiVIrCQdAD1SyGQzfbCYmpB18ISJVQT36CwRL52XSs
eCz5F1AdAyR3gP2IUd3Evv1gbogSe7piCOtidI+c+ehQtsheueruyxROUD5bkl19CswAAgYOvoIn
zcmAABEPxF8yehb4NIoxmxQPe4UdTvcvyWx5ptA29qA9OSpmobBF4CwTydtu+Cqy5spdRFwE+9AG
F7RIw7Yq4CG6/IIKeFDvJvZzxezEzvhKLiOGt1WiMKudnZlz7k62ueh6igaXwoSObcdql0HRXWZH
xZiZ67R1cwiB/W0uq1TNRt6PpGKGoox7e9VqCo/8HDR8EGN/Wcwu6weQzp/Dvjd1h0yfWtDQblhP
wukKGvjN7CgLaNObyYwPyypmCy5BtGK5/kNkgRG1FWElHLYpRg3TsGMiz+l/Xpo/spUNiyJ6zBX7
dWiS8pvu8E6XwLHAsRXocfew7h/6XBBHVWt7TMhc6YRhhc70SzQp9aEXZwgU2vKg7AhZZkC1YgnQ
fK7JnHe3/Ak11Bkv5cFKn+RnYOrwwkGFiHOWIMRt/IQ5505QMZhs5e10uWvnb8wfRAFKAX9mz2Zo
QeEKdYymzx7K5GFvplfOpOCNzdPbJbXNbjFTc/QDGI9HAiLkngzwaPn+hM3CbNstQkDB2pZMp4AX
yJeE6Mj9cM/+auCcaq1VOAbDJz/IwRS+HjOvq03SR9xh2BVQr370H+VyQBYyRsXXdPSLRZWK7cco
7OG1ApxuP6roBf8JCJuMccxzEFpMrA1c27DfFXBOdb9+ORpbnuq0q3Ianb5MthiKRFLA+f6V27Py
vIbInETC9PYNrZvr2jxoHzRIxjquuaLSnlNKFdInA7IGGOC6wWXf372a+entveHAwl5Ch4zW5FuF
WMLvANGafqVG7LAAjETaKdGLJ/5e7253zpb/XrCGvMrJiRpNKXP2cCFLc7Q9kS94lYS8MczJ9vlt
GsFArQnzptZjZqnvnJtI38Zkgkx49lK5902zsIC9iYaHJ9mEnF+MHR5IF79J32GvYSAPP7Dd/HCs
MYgr2Ta+IGQwtiAm5rnWsmFG08xZzRHfH2jC87TvFKJUX8eVKXkUk8ypVBkONpL7csXrc9gajNKl
3jaI85KZp+RKa6uKlS5RR0IaVSOep+Vl0bSbFjeKBuuCM/E9JC7Je+MRgeYROacg2pdKWCJRvaWe
W26WOzUDqbxuOC3i8JJc968Vw+3CvdPnQ+EOTiUmC+f5Bc0BzyCqO4G/cRqYIcXbO1cgT1EP08ew
KSOVtTc8wZNgJB7NZgeDN0DRm0gonNnQ0l40IXCUqf2P4ZZBrkAbjyiBL56J2aoS4QGeMOwpPcVW
Cx87h8ZHnqiLIg+Fb+Hze+QpcVG4QP6J3n0SvOLuC2k3c5YdtNe0c3qwldLDjTAvhUNqdbSc8xrI
JAAqcEqAgpUZqzGD4zMq9x5LLUjO5er6i2DavlO/xSMh0rDZ64kgON9JMwONnRJRieHY+uZPdbuy
xh9pXgA8wYyBmRBTjZdy8NiqR6edmzkbB4yhww2brMJiDaDOr3Fgs/PHVsup6ECFqFqYHLRbhs60
BejkJoQySmtoXVORzaX73C9UiRkUq9IFW2fepESaBeM06K+Yp9dbkQQCFwy+wCuSKFs1aHVoQMCo
no5+nY/KP2aA7vkm9iY03ByEbxMvd+JWCNlh09+L05K0EG6ell0JUUNETw+oCYcT8rh5f4K+xgzs
FaWiRACRKwauTrc3x/klaasQ0L/J6wN/JlTTiPEkjxoSKrnOmjjNwF4kMqJ/z9Vnj5QAIN0ApeF8
O3QJW6LgBVMZA+V/or45OdyzTPvalp+wFPgEvcGzLbgdQDV347uCOgUkWR4a5yon2oaUIIh/xJep
6xHqwsQno0/AJgkcFYLVlfkM37SdJozX8WFXdrziYEYKW+DdI6VOhQPzZ5ONsRuPVbeFQK5qQGEi
SmahLDm1t3TGx5A/hQkxWXEWaJ39QPaH4W8Kig2Bz4Jyfr4uGBigu6Hzr3rPISgBQVzCNGOGkpHN
+S5gdfYC5jAor1AxGQRTsDhCrBDGbApkZMbjwqwTmNRyT88yXeku5nM4BLjaBtVA/keeABuZfVA4
lN0/lOBcIsUDnrsQG4iZNjbBOIxF18U7kUnxehHNSFOmsU1o2QNLABh6H5MLnR110Oik1NYy4Dmn
vKisKE+vX5MPdmZxppwqhy2FpxanGXay2ZU4Dshm3n3DDguRcqH7zLZmKQMmTrFv5CgQRx2VHTtg
/3wTyApYk+Pz6DMIv1vOTolSohPdNPYwhmqRL6Esrt2z7Ff92SUph2G9Rmok/0Bb84jCqGIv53Ny
Kgq3O4vnuWHKxVNIM0PPQU+YlwFHQnjDie/hvDU487c5zYJ3kj+hENARMemgNOa/WvV9BYcm7Ys3
/qVrn/lPOk7mkghDSsZ9cMsdlEGJ1tCKgTcBNb0IezSOziwCMHhYzT1lIp6j/7DT46YV3RVKEeAj
57ZVlcQki/J5YMibyxnRlm69LeftBUSS1J5lPng8so8IVwzsgbEvoFwWteCUgFoFwFT2JttmiN/e
48AhpDj1ykCTMRMmQeyzmQRwdg7P8H4VMaLkc0qzH4N6qc3aSyCBT+OBzNaCP03vi9L4BDXu6r6o
VQfmQ73Q+UzcGzJ/lUALA5oW13FyZbZz42ZdY/xD1qicX3fW4TE0zwwQfeWFdelTwJMuKJW4HxlT
w5bhEvpkj96fYbnO7M8gLIv/ncICzwUOQKyIxnlGX4uYZRTfemaKddzse7iKDZFIDAoVH3CN4SBQ
OzeX/gwGa/Zadd6LeD2Wxc3Nui+5DTBZ0xSbcChp4nChKJt0HIut+9lDQW4fk05E7w63Zdv4BluY
nGDGJ0TKCjWpSOJCAX/Jsfak0xW+sIB55YHlC7OpFAFZr2VTTlzeQb+4bANmQwcz8V5LQpMM3aVi
hvfLOoVrgJaOXSu+IYCA/K4HxnXD6sdtAgALww8+P6tySoPH+AhaHq8Ig/6Ehp/247VgW+U6VBqp
0/FP7a6oRZPj2xkg1Jurxxd55a33nh/va31wzZlXhMksNEvKMKt4hsq/p8+rtK4WX85fWXnC8NWe
bccJCUS2905IHB8wE/KPX7eV6kmvdYohT/crm575qf/DDlEbaK151oHDwGQ3GP8IugtD1VUvucZ+
pGnc8mBTcB/0ds9qZmjLLQbU031MFM01pWxLZ8NRxAhnNnxPXlmBZVN6BD7Dl++RmIZP5ca1r88p
qUU43a4OhR0skdWQJ22L8JkHvlHigsKu28YSptTQfSr3iYyItQutY1DdLiz8xzms59Rz7Be9SqIc
n8LCngwG01wyLbYb+oZZyNSVvYJyAU4CbQWfHAu19HFZY1q0KXaXELiDPgr5EigEnOqjvdxxokGh
u34xzS1he8HJu/PkPidfdyfjSITqFeuwQ6KzWNeYxk5q/3H6PAl5FVpKRm5qll2KqJrmYB+GlcLD
wFUcrJe+o0SB8HkXun3gJGbAvKHHjB7yFwHYTMO8dFukCjmnnLicbaz6E16s7C56oK5BfFlX4NRZ
Ta/+u0EIkjNnEkYljZ0holnuTuxVqG2YyYoATWT48AmpXdwJqn9Ocu5NLROF4g2yA4kJH+1sIiVH
44O+Bllx/JdRhC/cbcl/R/JuYKbsMBbkS+kw2M7bJ8oxZs6cUQZGcCCFmvYjs+WK84qRq6bTc7v4
o5Ctx/QWp/cHBrTiFF+KzNvi8A7Tp3vfvNm2SKskDA33E8RRNKGnkBPMLQ/yEXaEJ6ZWbO53d0MR
aAa4tH1m/cQ3A9DzE/sqGDqJfbimPTCodQkPOaqr82nN70x2nKUSLFPpz2oTL08W3ztnfOmYuUkD
MTozf3Du+KkaGcSU70nE3aAX512fkeKzmfo3V9kRLV24BLzCRrtAsDY5s+pI9EGzRbkEdz02Tv/c
NL90FSwO8MgGr46pyIzpshIp68y6rhtiSL9oYx/TdXv2rfK1uc+i68M/gyKgOL/hmwp4fUPF9qJT
mSBP7mY/prbSmzoUj6rE2K19QL9GPglAOb3+FtiY5VWxqMesPi0Zdj8ntIIBp5hTPHfNPYRyo9p3
2F8X7wUzjrDBKjkiuEzl4+pCqOaiQ+TUNBldtDyuOUVaJPPKF3srAs0GaBK57UmxZGxiDzxvJZua
RN1nrNGJUTf2bwikxGrSn7Cg3jaNBULU8YnX2AOUGN6cOYeq1sjJkEMHAoG8NplGUTRRMSz6kqc4
tkc6wDjcJZZyGRd1ZFL+Su61i9I7V8+AHPimrq2/8xF3ZgARR/tbz7qAXghi5gLnQCaoDTF1LaL+
+4JxrWDTDA4NwSua+hPoYaDUFxsQj8vIGnCAbAwLNEYbP59bEhW/7yiJBgJlsAUGMwTktSQGSNBN
pra0B2aH6ic820RYY02XPUJWwgLl5bHDkd435DwzSgTlRCx6ZgF+eyC0mg3EZYeCJZZUknvW89tq
WPRMTuB3zHn3yTts5a83ZANoh5BvbsVC776ZCqNIYURf3ubipCQrEg8IXqPdPVEjfbBK/CbHxU6P
1N/3uoBXo2JrWLeVfZExS9pg66HDTr0mKKjQK58ICLixaJgyYxaxfSeq8yeHm3ErCWNVvec307tT
H07+leA6C0YNxHKy+9ENnUJ0muL71FsVhE7LmiK6QMWandZHJWEOemIBTABSwEFSRVjJ8yk0qKmo
GmRcJzITsAiw1W8aR3+6l4YB7BDBkrr8tqOo9GYYT11xlTHiYQqd27lQPJ8xqvoxTtkJfUAPp6B1
uBfXX/nt9WSeg+1zAE7/UbfMlE3XtY48rcTchnpLAWSIEX4wdQtwPKVyPjzoAQys7I6rASfR3r1W
DUgi/Zii1TZliyJvqFBkQMZLAveg1WJTxi57X6SM3DmXYUhzlj/hKivd96T6nD3BzHAxYWB3wyUQ
hw04hPJ0X4Lbdq95Rb0L6f8dHtulWknBFMuc8nvGdih4i9yvBm64V7CM+ld25/2UTXW/QeiYEXLQ
4YFAYJADJgBnsZyEZ2WZtnMIeuDeu9Nvv2XCOi0BZ1BaZw3yuZmHP4K5qbj+r2TEP27fnZJOQUuk
/pvw7bDyO1M9nslQMj/fDcjSDVuoDpMQvkYH1GYAEojMqQkcMCBOir2+ohbumxiqCTPVDLT2dBLn
tLKjmsKnhF5prxyeXOffagZXibjZirtHoadulZKDWhrdV1M5eACo6xsVB5dPqhyBBJhWcVsU8pLZ
Q//whs4d4JEj1ArVka4z1EqqWWM/QRfB2OL1BFSYLUV7oSGrmrrqjE4E7LPIrtesa1Ph1iSvJQ/L
6boKwUFbqPM7AROkb8Zd7/xOhjiEp+dzZeb0KtRRE2bLg5PTGRxxe7o4Q84JXBpUH9T7FAzSeIyv
Ujg15ACfNX05ms8QBk/DeBmGmuEdqa1e/OtOs9EitMMWw+IrxfZjPGXj15vttZ58mHiW4r/ZP037
AUZQ/Qjqjbo4l+jJOZ5HbGiP26Lf6kL/FXdVjLH4FBhkdh/dESsJ+HwdZOriPIdRRRyvhp75mXQw
H/irBseM4EKrv+p9Yr/0B0ls0P+7J1I/YcxE3UuZCz2EeC3Ks0kKHVmhj/ig/kyMvNkc18Vv8dvi
MvBuXA3HfIrmoxjAgfKhKIEwgiHFx6i4wDa6fb1/otYZoaegIyKmc0pXw9T4cVr306Rb3j8wr0AH
shWShPZwPbrQl5ke0GO+etUCep4F9SWYQBcfGVL0UYdH1H2Mp1AMLeKAb+dP5sesS4qyu/M2AoMZ
3fVfZc5V2Ly3X5jho8dx1+UQhaZ4Qgi9PBMCNGHRQ4upixvAVaLdEzVTsDw8KttH+6Pck/66OMuR
JP++XgCMNkgGX4zAeyFfeSxaM8aSsOs3cpe2QpbrTVEz3Ml/SXgIeMwbNpxG8gd4yXSh52tSy+xL
5cOjd+9JMLg1WEhRU+ivH6rTRzF17u9jMDPjieEpDCLRbpweHnfkjEfF0TCRi5z43OfzUjJXyFOh
z1mYPyRjyWB96nNHpWCcgaJesSG36/9EZpU/nJi2HWHoIY29BiTvKN8UoGhGuRvwSdQvXcPH+bcu
hLk4qvIzYP7tqAqDfBI8dfqJV5V1oHWHh/b0UPF0oGBzCABH78n350H8Vau59ia2xHTMCQ4SeBSu
+AGf6SufV3jNjQmJqPIVqCa7XXKM/VFw4ZzCJ+IAhaJ3RFph4/Py1mweUZwUKPikB0mw/rldX+S4
OENQNhKty9Bpk83bM4qEPF76bOLECE+8J+bOM6z/0/6xVeo1vQq+PGGhxMgxXqf5e7KCszzoroLB
Oqg0wlCVL52woHv8E+i8n0/r8U2NcH2Ein2e91t+Xl7Xk8mOh5GGhX30cvFIOH4emO5BdXvDdyaz
Gmt6Lb510MfayompaBgxIWk8smHKaBZOPGP05RGTGHPNIASc65pAWt1h3iPsDIf9lQZxspTXhuge
+MNJpNHJm5jkMV3JJFwZUbdf6AwKUKTi330vYn/unlDtkNP2Ia+V5TR9+YRd3YFfJBBI8hCC11Lb
VJ/Vz3SubpRU/FUwgegNZPBB4TVLm0SU2hwoTc6Gimz0GJYwru457Sn0RWKQIz09JvCPMI8wAyno
IyY+zCcRhCvMdjCMjNEsrRX+It9wN+zHPQaha0InI0MPX2idyu2LjwPUyZvzo+GBMaXv9SPCTDO6
IyFCygDCNSEAg1+q4ROfjdhM1F8F2+M6lrHNfVJzxJMVziHMZqFnMlhSVrdAX/EUxyby6hVwCpGP
5x8+k4e/zcl6xMf0mOpzkTdKKlPCyF604GbSET3XCpnTSl1ooRYaBM6VM0+FcCWQLiFjkGKKesaN
aigF6MqO/i+GV2Qbfmmbkb9GH46IZCev4VElVwCX00Kkc74iSMbbKrhu9Og8B4ZBSpCW3wI+FvOv
hmD75hdnSlI13zns1809nBFaP9JJMCWVMkKbFmP49K/M780fYi9xgsLhvF+dgzHpcDu+bAQVAX7B
2y4DJP2guMz+BsBpQV3AO+/McPiIbUi7xVJg8zjQoFGNIBVbGhlttLSeREzJu4R+tklAve4JMO2a
JhN8l08FrwhfZFKhKUrN7AxZA6r3gWeCOHHmjxEsh2vOIxURcM2dpD8QriKQNUfsCWbCefkYGusm
kRe4SyFrYgRafGlX2jFzdR6+OncyBNIU533vQXmuI7/GKLZ2zeUsO4eTrA7lqAyr5O2XiZ5J0YNf
Aw1lj/SYIdGKpRRkKGnmLfbnx7mUir8pfbwyHQ8ee1zhcOneKAsChlP+uLxgDhFOQ2N++6jTOi1T
LTVSCbWZP/AuZJOE2KPFRTIN9aQM+/zGOo20SI0kdLauFp0X58X9ezzUISKqTbmoNgYUwc0t7MUs
2DqHx+8XtpaZntWJuhyjc9jRKe+feRWOzFcpFpMxOm0v2yrUlprPAJD/6+vjtkzKxPw4HSbZI1fT
a3yJ5d3D6+g35k+Vj3+hWncvMT62c7rOjzEowntsprdE4v+3ZDhUjN6APb/bhOu16Q687N+1a1DD
8xfe0ZSOJhntV67su8MDScvyjMjVeuWX7f2AICgpNxUl8LZYM5P3jnMVH5ntGJmptKuTadYzXcym
a9mXl2+/4tPKy8l6kr3x5rwBYK1ev89F/8WlPpLTvVLnRaLiJSQ+L6fKXFko4ezvHr6XMtfFSB/7
m2k9vDJUsjevyHUYXU68awzfcFUkymL22wRI3FeTsKUswYxphaFs2MQvRJXQ/6S5MdfcCqSjiqtA
zRnYU4yh9Nmw91LEzu9hteoSCccaYRFzJ8c2bDDIYMrRhXDmPC2ZusUMOdK4mKYiyJceXt3AoQyQ
JsnhiLEH2mCcG1L49ukE0NqkG5ch0bTpDVVtNPwMMbXahK9WeMXvLCy+6rQIpZU058lG/cQTyjOK
3+paWo3xGNR/z9ztQ5qf8VRj0pzW/6RVsTh/MNUcPo2ZN8RQNz4B4MaAYWXFvLTclZEc3/5VyxGt
bfhG4nCzzx8z3NsAp1JehX+fVh/dT8fHef+MQQvljEqRd+MPZ6S/W0WofwF9wXOTVuYKh0+e/AHe
kDTX/34uf6Jri0Y8gmIVytk5NeYD9gRPCnjLAAXmFRYIn0ncrVzGvAGGfaGaTsMS5c/Jw53MKTcv
gPXFpbR0JsX5aH/KAbbBeEczG6i9Inp+F5BlYAD/0YFm0cut+Av3RTufLWn9B/qHrTjYasFTq1bX
Rftdz2mJzfWVU9FYP7boCpi+I4lJK26CGhSR6eGKFmmB+LriWkvzIb5/EkEy+Wqd6brPMcdQQTsx
WrWfX4vrzwTG7KLweCpd3WEEexG53Bg9EOIIADpd9odq1WzGsLXPWEGVdrn8Y9+BV1o6wFfrcvRd
2EuelroGd/w20H3CVfioDmSUcPBeYBdUB06w+e3zwV4n7HVwZinm0leZTX7uvhI/1jNCGNpsSDGz
XivxM1B+rsjUJ/E0lthkNEITbt55jeQkVFKdgxhQL+JpZ5CmZiUQahc+OBzK4LrQIxoiODHf5Qqx
xJzRRj2/QE+7bNpvyFcjWxcgVDnnNZYTBIY5s9d2K0Ao/tGcPuKFsytmyGLqAcGUoTI7OeUSwH3y
jt8CTsIpFLNZVVCRiugaCrEk80PmMXnTuYXPpxHkQGgo9wQrW6fdAoOmdKdN6OxOmyakEkdtGAF4
IuThtIIFVVjNBiomL+hPD48thDDcmSAgPD8QRBY+vBpeE3jGY1ZsI0ngNDqRSSHe9XVAWPs6gL7C
nKfNxlAOOitA/rqnPTtU21O4feJWwXeGuoHs5GXtBiZ4YCQADGwI+M3R5SUCBHzvB/iO/YGD0deR
71t1gNCUZCVL/Xml9PgwA7rN7s5xXPgw2CCAOZCFmcyUK0hab4+fcSnpmucCkBBpeYyIGBEvipSP
xMQ/gepuSZmRcZKiZDtwwRmhVt8UAJeQH+CEwZOEA8ZLM6ZlajI9CMNyjiLBhO232mSO5Re8WBdK
VJf0W9ljamLsOd4dbh2EZmzOReQGiCy0qfm0teFf0P8uURpWwW0lWSmwJIHjFPji70HT5LvYkBD6
7Xh3CMkTql9MsXDKYja7BfkDLWDV0cxEwijrQFdH2wb4ApaFTZLD9DhVa4/g6YKXEjw6ZnK/ry1a
xgccuZf4uKCSIXcRoA5dAi9k7KkuruEDa37Qk3cu1OddUs/PgsAKRIpUzwPlE6IW5AMPN0+l7Dbn
231DVBC7wbeRXRN1L9gLiu1NvgWJ+52QpPabnpAK453WCVrQ9sF4L1G9CVtLitiIEb4e9USIzPyZ
z3cWxAxyKyBjSPnUvi6gnfP76KtG54ch2okHgWkiAzEBFKKcHHgLPvBxKoonLhso3TQiBmDGrU2v
UFoLppMIZXX/eaDlcN9MlzPh7MyFBZ3ZgmIBrr8RWKAMF/+eWVfQQDpHGTDPQWo40SEAJLBx5Nyh
+qlhg9yFtrZziPDGl6N0YdnU1O48apAjBad52E8ZINCtAlRDb8Y5xjkums1tfp43xKaAV2H7zEyb
mYvPxdIP/fb4CxAPSMhENGIiyGPJ4wy5j1GnxrsdcB8VEz3W5IvXg1vH2nl55Vx7uLyc0xDH5fVW
jkkPHiv40+NYoCwp8iYhz5NafVDfL6FRgiiJR++MrxzPBZzgDeCbuEheceDIBarHzwyWMPyJ2IwZ
92PrTm7BAwvBJ+uDbepmOTRAXPEBKtdAN9VjPgVDQhfGdnTpzDLvvCJuzrysb+SARgSfU9ARgnAd
Laf4ECQ5yCMcJtzDDDB2ZPqwHZG3Eb0Zo07hMg7e2UCaRcYfQ1U0jxDDdiy4p2DI5AqUDb6G9mYD
Ea8hxE0x3T8OPPUnQdvHf6ae6Ks3Nkzxg2Cr4IhPjaNRL0gBybnOUSOVnW/K1h5UzD+Bue1ZwMI3
/T6pFjrcrMOXxM7Lqk5eTr/4IKJNCjkkdChHf5YmdyBFIS67/Ltx7KBNqeO746Bp5Tm5JoBnwMxA
xEbGMyZcq9wTOJFqxZhaUbEzfmNnxI7ocCGVXZBKcMTCl3P6g+LTLvAA/MCh1a4IbiU+zWuW8BdA
d7G8cr7JXcJN0Yjwgp54p0C1v40DRe/XXWeG/3ZPq8KSmahbV92beoiU5y+n3RjRBEwSpVDplfmb
YSuYy78jj734z/x3v9sQU6x+A28Nk26uhMXQsbBc3uSLsK3RNQ4atFfnlWg8lR8lgwKrgUqLL6o1
4LzgTAkaAWr3yy/F6R/ADna/wDgKGxSeSAbw8CcZVS0fTvFaVLZE/E3aw3X2TZCWoNzImGbsn/z6
ur3WTpFhtV1v5k8oP29rP806t8UMpXZgXGCZLBH2i9lLiV2N4ci/pYONDLdmpf3iT4MzyWfBQAoF
DAQ/PBTvIas15meqaeX5LM2fP4faE1/ReOFIb4OMMKTM9Da8g+aBCrBJ2+1m4ul7rPQpx/H7Dsvf
Tudyc7KAatqniOhaGk0WHTMHHe9vzo6cNmsqAOVXhOoZF/nnNtMXFHdmnP1M7fNKPuKox4TpSguw
5SzhpOWUngTa/hoSrzGuH8P3QFZNKpRas3g8sIJeu3JR4lP6/MaYmv1Uh4XgDg96rxG2+M99r2HU
yMRPV6AivTpPJhqc3RvouAHGbIWWjIOi7imwZVKq3aMMKHLXoAvcjPiyqIIjrAQasDJujbhGngxP
SsOpIORYP3h6hBMjRxyCQhcqG+G4FGLOcz7Bg84nvAvKB6YNrpBHYnoBgRk+JSgwWXqYbnz3N9c4
+tMr4vjHdAPxWm/htQfHym0pjRSZ3flxiYCx4XEC7UIToS0+fWkKZ1a9eiuL+vVRqmkVaGyQSBUG
02/nPVr7I7ZxP7N/wyzSyHbZCq4UPgCclnd+QDkuSJ/K1uB8Oop0jCUo0bVcoK1vijAdmS0BUHfB
kFDdADwDY+Fri84fwssGWYGCLwjKHeeyMU4rKKFy0Jy/X993bdvgn98PqyasZw62Far397aIEpxK
Sa+nFWO+AmXUc3vD8Y7dm4A8oLfo1q+Az6Egz3wmQAyn+XhYBowPvysXmKZmo4ba0a5LSBbtqvl6
F06P24286tlfaWaWT/zDT97Axm+cs3OEgADjawf/EZtKiBoYsuRjDAgvVBvn0tkMV+Citdg2sz6G
CCtRz2zCJ/QhIU0nNZP4vu5/PJ3Xkqpqt4aviCqQfIoSTZjDiWXbrQRFJOPV/w9z7dq1XE47IcIX
RngDSKFlvbt8Zk1s9+9NljnfbR0RmpTbdF1UPF3cQa0AO5bf/krjP1WCUg6adAbg9eEyqKBssCDT
V7vMMSIGiyVCHSJS/VIqmMsVkIVZ0d16HdUiutWIjwQQx6ggt/73435/YqY9BOvFX3Z44YH6nlze
ziMNk9GP0P2O+KGGVqWDUOklsVQaruBTkEuS7PixQTSCZKsQxm2Hks8eg8IB3dnbjpbCeeFMKcxv
P5H3SW4Z2SEbe51Oq+oQxScoZ8aH3W2pi+sc8SLLv0yE3JZfVi/QT/nNOniEGclXQxFcsHvJkfTV
qF0Z8iZCCFMNJYnlIMIvgr9oPQ0ZbK90uQ3vuaEgq0+rlZvT4ZKFW8OOYxQiTdIxLpKboe1roKc+
ppaOrkyCrmQyrlQIpeBKbF1eJoeOBfZk/IontNrnFX0v2lWAZc3Fq/E/zarLvFe8fzXb92Wdoz9D
AgWbngfhoxpoaEd0rmqLmyGHvzgmYhDwT4Z06zWvDsDfY+BYP8gmANMlWcx/eCoO+sJcxPPRSQXI
YfWnilE4U7G46GzzKjyBjo8LEDfviV5Miyn1VXXxmMvmRF9DxF/rC/5fK2H1Y657wVJkK5/mUw41
/J6+UMLHTgubA8N1U/49l6UrAxTmFiFTMa+mjaf5XPl4zqG9YlrDiOkn+fRLq0OwSm774oM01amY
an7hjeBg/lRePB/e4UJBQnZfs9oB5+aXjmpTCaLsUHkcdQomPEjnFwdEIT/lPxYI/33LveePBja5
8L7gmR3sV1yE9YLYrxW7o2vMNh0MZRkpuIDEmZW3hz+UUF7H3BsqJMXw/1ReJIdYsCihQMkAPoKa
K3ozk4QFUrbrW1Q4GbhBCEIsv7RPwCWy6aKvr4R8vC8KRiRsyM1AkuMjtA7zdIIZpy+vH3+mORHw
3EWLrbFfg06/q4lTLZvV7bhH4S/Z6so8U89RhSQEiIXaicjriZ0Td4QpExLcjT/S7bZz9Sqk00yt
znCUi2eWC6NFAwthY3kS67YRIzY7idFfw7OXYOX+7O0HQwoYHXo3C2KHcsTUcwWCw8yVqCQROoEd
Rb6Sef0FaxGWH8PrjctG6QdBNZHbK8ZTqdk92GrY1+w1a9zDFtFIgJYNrgt8Xg+I6+89e7xPJmYf
qvWHjMgs2stuLLCDUvsyUif4C3DJzMkjo856WpvvOKLKVbbWlxhiYtzwKzGLm6laoejMQhNpb7Am
71BoCe1CYynf5aCzOasJN6Q90hfJ7occ+EZuWRXo7XG2L4F0sVPB+rI6/DNGq+RatTsXkwI6kSXS
lxP29x3/iMUKk4/NZzQ5PEGFFL5mzfiRsRlXL3cN7xS8IwaxEGJGk+/91IBAx9Xk4R5e28zclEPp
6bf4gpCfD75iuvfeFqKvAkqxEstyqf6txqGpTxoBLciwqNb906mpAXejbcoBv55BJ2KlFsQg7Dmc
D82Psfu9b/PMFY+GlTZWqCI099i2qJaMdxRjrctNIOxQFcs13bAjn+9xme2BDQw/vl1up/ARWiEW
VrZyMxUmB9c6660xnUmruqe+2S9Z/Ii+dAIaQdrKKMxBiLG+wSLZPyBcBVXhjMdFYQWQlSwagcvc
HkOPKG9N0I23YufUcpgfiqkCy/zPmAD5O6jgJ8bRAZeIIcYySUgnKpZohzbEP+u+oKQb0IUmAIvQ
frsK8xGZAGpPPrfPzt8LJZ+XrxP0gJAJA97KVSjwJqjpL6VinHL6kwcGTUDGKJ2mEH3tb1AfXyDa
5x22rSxh0P2dWd8eVFd26aC9YYKML2jAswU0zMSXa+5GutuGTGlBPmfKXLcpYBLPnxtST0iq+/Sz
quzUr3G4QkvSIuUiTin8WwB0x66PY7RbVi0hPQ0uN78z+NX5A4kLK/l5Mdz/1DXlrLd5l7XtA5lb
Vy7/mH2593A7dDaBdlivyq0dyrQP4sCea6vPTW3SAAkvyCl1Vz5jrmBJ0vbropHqtbGLYr9jsdoE
rgl+18+JSK3AQJNa9zVj2SC1R7ncILB+SZOgQldjxZI+gj6RjT/SfovRzOs3bCAjAXLAh6f2H42X
JrawV/VxijKHKC/K2hfOwl/h1fXga/hCxwuW3U1nk0/ODD79YhOJthMTeWxAZUzZDvBmOfuA0AH/
ULtxvjJh2VG23z3AUKjdj4h7bCTpmKjArQf5gCmEAegfdR4a86tOIKR8knlg+jmotI9C1srQeF3l
YsoOZYNylHpzrNTpOv5iHU1vozi3/VG9TCsymA+Qx4fKorZMYY29aVAYkqO8Hf1LWam5P+OTnnlg
iRIyH3yFTzhkEuAKPLxC8RvPNE4Z6fHbEQFbO71uS90MyrGwViLt319J6HZifw553TjFVJXpznsJ
2EvPGOnOBxaNuRXfDjAMTfiT2r+sCXnooNcq0tunthzJ03yZfWcx5AEzPhmfnYxWONkXikK01mEg
A5KhppdaWhxAi8lQ5eNj7Z6bSPPVGWIfCihB4PyVC/CutYtf8GaoD2ThAIjgVERq893fK/L6ZvlO
jEk98HTQ3D+3Hyy7LBX9pA85qF/JXrLHxPvS/epxINZD2hlUqOCNRpNRhLDwJNIcHFa6a6NsXyO0
gbFJlHq04diQDcgHlfcx6Ld+ljLQGvyEcWXuUEbqMStuQ7V3JfozK1xicD5aAISynsYUF5xcm4Qv
utHPXWaOxa3RBAWLQTEO6TfTJ7Np0z4WmHpdVDswDI9MVTbH6l/LGJAWfeX9odMU4dlkJXj7wAuG
LGhRVLrMEqAV7WlUrwTtpFnuUolCI7N+5DOMomfkSIu83iv16kWxBhoRYh23K2xlVpN2qmKuKk1c
o5myG9h/At2ci20gpQgrcvzHzanJ/4jBEyftLByfdsS8wNs8jcIyu21CeYIgqoiX+Y+pO386YuXV
pKsdxLfe2HbZ9NDphTPqx1ss6HPOOA4i56NOnkskr4QxUfAUnvvkTaGcfoJHM4GuReTQZ7Mf9Lwe
bhWAO9qCMMVWjBgknsX8WwWlA7DKvjhMJjphI//Lj/AsblkUrJyAjhACZOE7gkJmrMp2Ll0mbe5w
BrpGEob9qjBp8Jyo51oIeOi9i+CIwPzvdhBBBxr7eK1sBMWR6YS9b/HTEc7lhH09ed/qh80Lum38
jHlsIEyas2hpo1+ZXT1IZywT0kpetcfinqwLc1Ky1VazjGAH7gfssF8AEARCek9olumTlNxN2Vb4
VhJMKjk8fmK7ePKd0XhZM5vhPLd/xOm1MoE+tgPFYOyrKhzSYM881ERXmX1RQj0iGQM6ll7egbaV
9Rb0s1iRBnAlIhkTjMRyYpuAGfJON6ZQbxPqzM01AXi8oo1TAunXgHN52v4B22Qou7sZkhl98is0
gUZjlEJycSLRq4RA7JEBitxCWJLI55y8Da3kac2nH2s+GVAHqvODDwYZG1kYWMIPDJb15LUA9lyC
P3P666B3SKyHij1rA7w6AISf6Tuemg76BKTV9TnfkLsDAlWPYKMraQbG0yQvsSu21ucIt0ZwyxOj
HWfOqx08gRApOosZbEjCesrlpPu8BeFpjOp0t7nAEfqeYVYno0FlIVF/BTrbxuSyb79u8SI9ytYj
HeRLcAlUitm98iHcZEWglkBfqQfTKL2UaauoUCdQ4sq2n08I9czIHo7Rg08D5AcHBhFWvZkqsGVi
RMFmkuC+mp2AwhXF2Ozvy7KZYogWqb8veuIsDPzWs3Y6ZfbNqdv1V7Ba1LXoSLYLLZ9ysRsFz3A+
g/cl4ApGtBer8I9OV7dJPcikjbRgtRY375eXnAa+NCUrCoGfvRHkTnl+vX6+4k99lZ0ndyETQ9Sx
pEuApAADgkkINFm0X5+Q6vqrImt8BgjqKQCziH4SutKYm5QIGy7hiTL/m59kKU+V62ut0i4wl4/H
PC8h9Ki3WMNzeJT9gkTSkkCHEvVodsD2Rxkb2yDimyWkgYSK34wMic2qlBEpX7eHeFOIR3yQcBpv
Fe+zjJJfSeRMKchhYSWj+blO1XPX2A/FqwSvAhAXFsIv8JkHKYBIfP92osSm7C/CkbRgLOPQ8jan
ErD9e6sycJTwU0zzm3nx4Zp2ZVASgOKToL2mtP9HwyoRyH5NlwVZhn8GOC9f3aqtK2j7pwGakZg2
0fcpeKvq72mmgHeoDrP15iQ7blbhB+SwIenQtgHDEjSRCELASqYGQo3ULlCI2WaLOp1lL6+Y99uW
PhiJnHGNoDRqFp5s21qDLDiYTr0PIP85doFdTbXEf+WCUQaoVp/ey6DzdlKBZhhw4XBc/cU7+oFc
FSjWdmi50N3DREN06dagAgtSVyXx8nTEiifCIftFkRSpTKB6lPYrPwdfWPzwDXpM/WOr4MdHZY+l
Lp+DC4JHJMl3EV0ApAigX24pGlZ0JnpP7P3eTYgzmHXEfH+jyNXD6Qhtzo6q0cjdAyzFqTpZCRMv
crEEpaDqCz+I1nhAdVxE0xBlQFkBSAwwQsk35nCGhuVgjkRJGjwe4+aHfu9BL6fxOdukNp2tbgsX
Gcpjps5qCK3s0GMogJjbvEcBHnileny0LO14VDDtDtIviDARJB+WznQkqXIx0lNKYbTrwSGh5u6p
JJT5gfKzrs/yKKg/NkK/I7i0CLUDAoU+TyiF2JD97p3LUt53AExhojBM1AFRCHmNgQMLBuNaSupy
EvY/WuyIdLsVL6Lhzdi/0yAAW2WkeOkFRh7CzUZaoaERBfpQP77i8YvKOdx9epjl9SuG1MYE9ZYk
O2bmZywsYTOh9zgjrBwNWjcUmaivy9ksbvdCiPunCc6iDbLElUFtiRaS17k5Jm+em+ET1tSXAoxh
yb0bXxzsV294I7P+7EEzUqX5/I1sFY0UvIYZFwsgavJv0TkgCS4j77K4IBc0rze7tzpr1toPmk2Y
mtNiWHAP0jViCIsPagLUydsZJB58W1Grx4rBy1napJ/ycmraOUL3ehTI7bzUA50mDr5RjQcOE3Il
YBwpHHB5ooXqKgiaDB87w+7Y3CQ778YN/HTs1nyU3lsqpUwimQL8+PH2ZELZh4fO/TMCL+fVA7vk
nzkBJrMI/8MkbMRphf2Q6HB6DWQBgAeI7v5CZgbUD0aQq2b+amusJvrMr38+3+E9hVOLZDwGmn9s
lnI9aSE1Lrr9Mx7L6BRmLqKZEwI0ugqfbXvAxRqdagW3neo4miPbDVbI9EQaX08w6S9bBtNQzxMn
dzCHXSC7skcE5oVOU+UXW8RY3gutp9NqEsxqgRGYR4AfsNrZ6DAz2D+3lxXgkBv9E22ub/UtlwC1
ygLyc+GDsYITtYD+QBDqf+aRk+H8sWB8c2ea7WddbU3eYJ1t6VqzvF8HeCuVaG49w4zE+p++QL/H
nyUezIRo8ip3yI0TVDN35U6dlqsC37R1t8npWaypc8xGbBypV/nVNj89T9mJ31zVa+HQbUY7gGLT
epGH7/XLa8LYegX9DoG5P553I2x2Zgbtva2xp1xOVfe7jfAYQiyIcyeeOeenblNt6fseCza4xWXf
n0u0h6gX8wtAoONJcqq2VKj7vXHnxNXZFxIm+gnrC1SrI/sVF5MqLFEYzh6pA/UvALPxuZarzxkg
yqqbvs/1rgo5ZP7LBUKpWaLqvS22qGI4Ou8AHoGCOWIh2W+3ba8NK+vgsF6FEjI2KpCPx/oDahom
A9TEeF34Aw4nuom07ibVVtlXW/H6PF2Gs0slb6RZ5aIK1Vkq2o/P1ATUgE6Y6gC4Ttc8sZZyKsbd
+PuncAuap/nlIqKbci2vaCPBjd6SLLLKEQ2J3GsCLO4aS8SJcAwdj+FtkAv7FQ4mjsY7VJayTUU/
zFZ/CGxf9EvQaPwhYudfI3zNjCluDUwo0ONMMewO2d8ft09Y4G7L4lP9vTcthhULA67nHW9R1Pyp
QkXEEaAXCSWIFsY0iKZF0G8SoDSLiGhjpZFVcqrILQTdXjlKvfW9R2sqO9d2JrjRtMdmvN9cpgmv
HqdXGP/Ws+d+wLeI4LS+7mWmzgubui8BK5WAChGKsXRo3+NHgBTL2vjVTsik6ocazPtoyDmQfhwi
8sgqPwjk2M8b6i39OcVNZ5CzYqiwT9EZFyGpI0MIMo9+klQC8KRlwzhvTNqP5T715IPxdhBh4Oi0
oz5/0bKek2nCQIed/uQLsqefd9D/1efRwPUbFus7fRLa04ga5DTEySboECpj4Fk0BcCXdL+fIDoN
RB0Ivvw+m2mFJM/XOrNr0lj+0m4r/VIb5CVo3bALgRqI2fPZzdEdoDJIcAqAhz0BWQPT0sD60nXF
tLydpCwlA+DYI6pA/JNVs4YSQzuALiReowBGOxg5iJWP0R/gOzx/HwiFTOCl81w+0TgKDdOG/cUC
yp9/4xlNZXC6r5cNIeb1nfPntGrxooZ/BgUTSZ74IPzKYb9WgUBmswYYLHwJNKZiV9sIc2kNeIwK
TLRXfGN72aqLF+zdQd1QGwT+0PZIgIfAIr0BkYiEOfkAqwzgPVhBVDHRSx1ZfHpa3iAc6FhzDdgj
CzAh/9h9dCoHTeAbgjErkG12ZBcLbTQDrKiDBYqtEdpsVnenj0oNsmCkfjDEs5o7pRl+J79WpZNu
H7/v7aLa59Q119qxDM2PpbLZ8t5Xs4enYmk3irlUQMsaPdQJVbLo65c3cxcdLjNjJs8fvBFU1Xt5
jK7yqr+NbuR6H5aaW3vL7/ITNyCSu/YWifP+SKm3Le03QSaSlZSqIGxZ3cOih7E2d59jeczvKY1I
NnFQlZxyTOiTj6kgYn3S3kh8RKiUfB64v6pF9f15f94/pqWQigK7P5dH/oln6uLiy0P/Dz9uqL4D
mxCUnl14F48SJH+fjrg4H2CT6pxceAsijk6EGH4X35V8Nh6UgXF9mV9m+kIHgBl5JV4UEDYP2EGh
V/YL4RT0zoc0kgHOUB7oqZC5NHWA3n76gevGfkRGUGISDQIG7AxwhgLTkoGvCffnc7GbyoUNV9OI
/bfzQsMvozHqegYeE/UYsdXLhxTtCZfTxp1HAkgVrZHEg9YCbIe/LC82LpW8wQPGDQU94L0QzNCy
on6KYjsxIqkfUlTU1glUSVaIeuFoMO/37Cssr+91gh6sEgy7K7cWWJeAbMnQn4Owg60RoDK+RD+N
OQcDEGACx+UzUeaFbd0iHddumFLGrgLcDaMsSNfPX4Pe+PW1186oAnJKWmcXxwjIEctiglUjPHaf
06e1xjYEIROPLjQsCXPyY7yv31NgXQgioiDBJE8Y7JSRkft+jpn5I4bylk/zBYeSBBoitngbUZ2k
i16NAYgTxhgFmiaDFQcECg07FWF4EFyKtXNBJRM3COroXNR5OcWnpFopHqAFmPqOGaKKCqGE7f0M
BoaOAair+Nrvvz7+oaRedFtLl+30a2nXF03anYB5Ddi5fAtibugxk0rcXovhSt+hOjOJgemgJ0Tm
wNp6JE+AaJ7Nyj3YLWET3/MbFEAvOb7P4h9RQpheh+tBRAuQZgTpRT9yj5pfXFohav6Wpn3ZI+sm
zfpzgWNmEQ6YcKAA4h403ZjVtMUKhCIbvphXskHyWQY+9wYA+jZecC+5qIMVAUkJmIp7fL18HJqT
c8VOz9+fzw4hdEAd2x508zBU+DSA4Ai4QmVHSFKclKsKfxGcBiithmJr8GY8UfFHM+EJCRq8kVPh
Wv8a1JupMz5RDqfkJRFHgRgZxnhuDqTn/Pjd8Ir1FqFeOL4MkPhu7OqgJ8dJaRtS2vSTUEf/4R28
0wnbjDnNwy87LReeIJ8VA0WIr0V6w64yKCyIHv3/8qrcOWeuLefPFWEQEuJRK+A1kC4+ERsJWZ9B
yRs0KlMU4WikT24YUpTXatbuz/VevD+3WHAfCfwI82iaC7foF8U82BkR9iMGCNn27+FBdlkys8q7
dOTNol/uNvUc7jJDHKmcEQrROCmhNf3PW6I2wIX8M5kgjOfjob7SD+plXDYmNXA8yiGAQKTCI88c
tNjv/CQBJPUP0YdYP5sxyjxMelihsHCoM5A5f2+EYpzaw+/IxKJ9wUZPDo/fKe1l8h6EVS6AaoHx
oFlFQG4C1PVEJopk0XL/tBMeKL0MqvD/MCicB5gzVinmFkoaMM5p6OCRCb+b1ZSpi9AAjLfBnR6m
NmID/93RYYpzafncbCps0Oa/RA+sJp9voHg97uhmZDeWX246v0DG+UbXJR7Y2fwyg0Nkd1YcQbab
h13ARtbhkI7RdonII6hxgUmntUC5Wp6QagHMZcxwGhVQ934YXpwM9ASOTOaCDxCJ0ZFlN003kMlr
5CJYc80hFGCNqNgg8HZwgYAjuIL6QgETl2qrpbxtDuxJlGAvHnwPcrsMGR79pNcUi4BWLaAwfbGn
aPEX3RZOaYBpRkkJNZzLNa7uWMRT0KbIUlIagdvVj/xRt0aOOjHuLxWfMohRFH6N+RtWkf0ZweWE
WvcqF6hfqjByXtMuWw7o3K8v907ymOrY0ojzkQqt1KUcB+SWkhYAzoEg3RLD5eGz3/TQbuXZngpC
r01f4OzXj+9Z+WCwt2QJHVB+4lxxqTchyvuHqoKUP+j476LSQzQTmxSjQtcFGOa+ITMaElp0M6es
DarlS7fPvrwTbDDGCOV5b+3YvTAqg68QW+pwJ9nQliqUG2QkEz8zdyU6S077DODAywiPZOlZGdCM
WbJDFGgJzZy1X3mHqO01pUdAPhPxNFlpGV0te/RCEjPgmOZgraPAIQd0CasXfwqpd2Twn8aYvs4d
FYPEHzCJyJxcC5CBLdBCzgN7FfSrWlB07z1z6/PcmJcgR42qi69diP3z4Pg4GN2pJ/xKRpcxbKoE
NdI51RRdnpSBipAqoruJRxHSKKBnLXWU//MxJjvLQpTQmIEzdYk9lAoGWxnsyEeYZU+Qg4jMAXhq
BE4KkJqS19PpABOiDwHAEkgzqGFMcQawFpz1PasuH5+UEmJ+FFalRzqNDEXprTDby0+r+iqkOyrC
7+lqlB4EazLaU5HisBk1+ZwqOFPWnotpgD8CPXjyDkRoSiD326fPTjVmraAcFyEoUYxmD+HwNfyR
6LP0gc/ml9N6dmTgA/zcn9lqDPdFDTb1eghw0PDR6xYQPczvI5RU9wNH2GlZH9l3gQiBGfusetCw
k2rzsCmOKSlKu1oGJPYKendTMISI46l1c6vA0CYzIjMQ3cCMkM2dQcmkwNaVdovX9Wap18z8TSZF
4+Wwk5+RiW1y0I7PcL8ltlVRzhsFRQ7wwGHfYhyJYAiEoDC835YWJGRQZHxxkkNUCA3jYgJIb2Ua
lNGGT21rRE+4G0GeHpYTQgtiMyjm2nkoZKbOoCw1JlGc6ABTBnXQPfeJkdQ4PMnH743FVTQPJDCs
y1E5rIZL6pVM/fSuzTvdhWbHktLIoa7OSAa92JlKW2KM9dN3iB7wRvXjA5dt24A+QNyW+k20ZF02
zmWCWgEG5bDcOTO3t0vIpZD2sCCWNlPWSAItZG9RhshvKnw9QhAGIaoUxpw5d4l9XXAuZ1YMkndQ
wy/ElhQbRHpHrMfeIoPB8MmVhJqF/ALhfctEv/TLb3lEXR79NQRKuu4AbZqrmoo+85upTazx7HBY
AFJM14hLgRGK7nW3xzoCn3XmFqKhtOfeEZdAd+YSHAlzicoGPjcrKvKbYFj4cR/mR3yzWMyJCxk0
xKes/SQ5ldtBMwRiDLQCnkAH6QbWZN8PNml8BupiSOt/xO0b2kOGtKeNqnmkTF6HNBlj18MP0QpB
0AO6GQbi79ppxaBEZQvLApQP2GtA+3JTV/QLWEQBcfeQHRe0PAY4o88wAn94cYGwUxAiJ2VtBeCp
T8wykOFOspO873UWEEqiVIApQUhPQkFJHBHkjnLZTC1cekmjvy6ffNG/wj6UPhBqbYA/2XJFqBQo
soEmA/kJVo2Gf0EwC54xOlbC5CG633zSwKHp/AIIO5whwmHNJh1BvsfEv3Vci7b2CjQGujAIkA5C
39lSo2lFeQIONkvuTOdb/pAd4/nFyjjUYB6AECsv+rFNW6EfvpSsowpvBCXWl1dCIkltQtU1KrcA
Eq3aoFMI6fkHrRukM/VbGQzykpVP4SaZjE54QTFT0fEQlsD7JWAkVHiOaDAAuJQBZIp72k/1AlTm
t/SRaU0zWy6YLD0Q0fAFWHgIiHGCcYW1bsPfsktPWnY3otN/a0Z9peQ5hPXDZ2gXtL7s516/mwvq
NDWHomaMM8nvEMzaTHC820UfEjjSQD6nD/BREecDbxL9EdMCG6//XDh5tgG0o86wRvJt/nUo1eMc
g8DoG0zfEz8CqyknCPcQbQgTdPskesWlxxhgZtd4xq7qXV9PZLS5fARJPOr/935/+bKn2mgygVkB
hkfruzwTFhc/4lZCcW+FQRf93JsGePpyMJz69wTe2sqCmMQz0K/U0tkMkMnVJlgWehJQEjV4H+Wg
2NRPG+WkAvtRzdauujDhipVXnUuXdgS5LkDWnptx8WvNopU3T0r68kPpEgejrhxLPw6zB7AAOSAC
nQjPUsrv7+wql39Vg7h0lJ4O++zzXQLUj7YsagXTy36tLuSiT6f4J5TNdePeYchHdoKyCOr+UIFu
GJ9TEFFoixDTy7cLLoXcc6gE5oYtoMLAhQAEUkOG4f2gS4E1OFELygnEDDxoRtoEY7xiifjvwWvi
xyFCozUwQQCZP+Cr/3+MAn1JDok8Y2/xILVjwaARxTMRJ88EmKyHMErO5JyEeYStRKBvECn/UgZm
PSUTHnyH7zN34S0grOPKPsThdvj2fz8kcnzb4plQhwcSDzCYmY68S/vPU5fpQEZI2R8RjNgFehv/
sGojMkGpiHfiNcElL1jAODtekLQMkTCHaweiGIv7fzoJvODBgS9/nDCrMQkBU4kHt4Wcg9Ce5ygf
UgRe831GNt9B9ea/K8Y3G2eKfSZIMVIPylesTgQln4DG1b+LxwXlBQ+CXRZW3gOdKkY/D47FLs9W
23OvKWYjxE0c97bOe24EU5CDk8/wXsNeepdgmG3Z6yuED+s753dW7hyBgYSuPN04KCv/jsQL7g33
jGc+PZ+LN+cF94IHL7jExM3cHXIB7ghXgkc5MEG42Hk7PICa4tzEMQB2D6HAv1PgXHjBFkL9i7Pn
8/LZ/rsMvHhdAbnOSW1AyDGAZpHbT6llNYuBqfnv0nA3+FAkdv93bug/1Ts6VZvyyp5GqYGolCuI
YbcFAWTes1L8K38BoqPsRbCJPAZ3i9PnQ6g3rjIz4WUNLhl44FjVjW2KAQiPZBiKjAC+/u8CdOxi
/y7JlDvAzzhdHgxfLjzNFJR8+DHyyHtoJyDHEmvFYEw+Fu2Xjiu11SevH7jzdkW4REcGyWtUjoYe
C8E1Ok28IGKAFVIbzuefMzGGVzR7xKm6e34svuBAPPN7vBheU+OFHwqtg6GLUzNQZtZvCuaHZld9
rBxeGEDpf+/Ab/OaZw7PsWjtgJTkO+Kh9cSfB+4DBy4Lfr28cTGsdXSFMJlAycAWvSLoXMMTyQgH
Ej4B+QL/lZUZAP6DQWFJJ2Kr1vvOYyrkiY1owJ6KUhZSKLjcL3sT4KuMiQBiVH/9An7SkUEnrlii
vuF70OajcADTDt2HPXejsLHZ5qq0QFDnyTa9tkhgWuasKJd0ouKNumeRNfexPJFgg8BkEIFi3HE/
DgfBuNGiamxab+ih+vFEmMXIrxh3tDkwkATuzP26J7OhNmT3rmK/4PyiSxBz2wH5OOjJprFPcF8G
SGDStYywJEWa5DlXPi6duu4Pi3iKYVvzlKBzfkige+JOVrhcM2WBndE3TB54T467U4R8AA0zJJyw
7KK78JeC5gnKJUeJFH4ZQtCHOPVk+s083vD30ok2qyBOs8ZDlaBFZxCMJT6oiHUiAm2satvc4BSw
YGF5Xw0QDr5wJDVQUE7YEE25GgxPGHPssqTMZ3NLnuvHFJKnhNiRT7wvLF8wwZqBucdyr12GyFHW
fZw+WY2BK8LDI9MY4XjE9SDJSkJicXT409SDXTrOPyvEgCkCMgcp9GuoxQ7ICBSPKCyRxJWJjz0f
rSrD2vZjgNokHN1YQaP4mrpQFi5j970r4M5BdQRUIXvpHHTY4QVHGeC/XzG4rAoDWQr+4xRiS7Tp
G2r3LMW5fb3M0sS1n+mq28sUgUEubDsIaU5z/VILR+XL6oLc3hIsgV0eheAmhfnNAuvMaUPBER3m
0OmzSBs/jtx4XqHtr4CVtZMfnU46v05D0wTXgeXksNtSnja484/BIIYa6wszXtgEo8eEhg7rZut0
A2TRjWA9nhoOXSzFXZeOa7fagFhE8hIeKZcHDY89qksF+P9tjKetCSdhLHY0boPBBnBWLOM/GvaG
9T0UG1UFGqidPiOnrCdpStubEIHifrL81BMtcS9+owW0ecCYghb8Z2sSYwfOHxORPvwGc6C/bPNx
CT9RWMTT54kCPts68lCDYsMXCCzrBYJksvXMHTm1o9QdeQahBZ0hLGvLMRLGPyiTBKC4p1FqP9sV
rpmXK2WRAk97eFvIw4At6ZCso18Law8cLcgECBbYqHwjbE0dIFofaVpjNZ8DPVloNHCTrSD7KhKp
2hgaBEKrsh68myVXImX6SdNBJosPkU/4Ds/a8MZOg/bIazUAH9HgOmBdTKn17YnqHG9VAUy1mwSR
ab+qw3taAKFJ3G/qioon1Uvcvrt223GjFaoOjgyQGVYzfn30piZflspp2Xi6tJPSVaK6KBdJjdPA
28bE/bnI9HnazXFB8Uph2kKtScJHucEIw2owChfW0nNV0rhdQdgX2QPHhbrkA4HufCRTOrCU8tYI
4DvSj9H49GufS5OLAwj/YScXNgiqHMK437xDmHz5n3LIVs8Wu6vxIx0MqiOUHk4lgP9Huvyi64zH
l0HJ1HRigT6+j/37M13E1TR7r59a+Gz9Qgtb5NG9asIkzZ3mdYzkHfmJSd+Y7WT6uQ4r7GdlBAQR
HxrIG3g+dUTBe0Zsm555SvA4rAC2WQDAhLEO35HU/rERyo2AvzNezn68kI+o00qGWzY7Ej8yPX2D
3gwV8gY/7aXR7Xu/lenhDFCIx5jW6Z4clUH5PvRDtge2vZr+7qkvRh25oipTVwWRyBLTrRBoB06E
RQo7KLUfCo2fwXm1ReMsZHR045ZB0yz6EThQS0i3eeG+uzF9C8jLezhad/I+juTzPyUXCkiIQfFc
3000FgCT+9WBBkp/BsPRYbHTq4vqtRL/2j11WGM1iJslKEZ8SV4fg/mobonrZrSX81XXHtDx6Y5V
54wus0EXDM2VNtDgtzLXf96Gk0GqbaYvMGLRPv4xO/Uqi1MjM8NXOxPpzumZLTCz0NhSEAVXQu1z
en+NeTaWToDdmhYd3Qyq4zbVqHY+8Sl0enY95Gv0oVvRIE1N3xjlJ2DBj8FmPVMWhEFXJA2gHGi5
zTaQQU/nNPDM7mZsJL/CdsDRIKFR4arJdoz0QZnbjH2AUeZW/n3ClfqV1PFD9h7SWGv2Q+jxQwT3
FaznvP8ZUWNDF7rxH4A+JVtHSX79lQ+i4YD3Ag1dZ0MhjZ8Xj8AUfIRWL+akaewRrRV5KQDzSVx8
CxgFQOZPjzp86auPNFZhD6F08Z0AO0FSChUng6wUPtc4jR0AbXJi8+KpMqRXapirYaIssOyukfmX
pg9hWl4mfC6dcHI0zUYOY19AH+RjxzlQmdXnjRYuLonC6YkQ9bQFySkOISchukrh934H2ccONKNf
Dlu/o2IynB4H7L2CJtM4+stpFRGH+tJYtFYrsCH2Gz3k9/izUQY3hlX2shJvkUwjGvwX36AFmRFH
PiYSW7TTT1+xM8rtKNDhp/Uz8FHAcpi0zE8FC2KFXhz2JtMUclGNi2WgDmv6HJM8RbSewehAB3kH
dqZzs+dEcAtieRYqu6IQ5CIegw3WsQVhR/C+h1M8fdO6KMkiacNBMasdcN9r0H9TiC2PSXMTdBZP
u317FDOX/+PpzLpU5ZUw/ItYi0FBbgUZBVG0bb1haWujqIii0vjrzxP5zl7bTWNMQshQqdTwVhse
Runxm8qPP9p+sH2t5TnBal8zTOeSJm3TwfK9kIfVVOFHGEmsG27o9OFVcCz43P/ti+lrry/L9Suq
FjY6M9CS/3BnxukXzsI3sFxYaIvn5D4lJOvxO//Jtk365wLCIdl/ET4UoF0oOJ2uj4BwqZvH1+tL
jtEqrWA3+0jE4fiWsLP8ZXhhTbmS/MQMCjn/J1GkFC4cLDcSPCHWSM2whU7RBX8iZ5dCIjciw8co
iZ9Etk8KN5WKdi+f3KOL6fAT2TD+Qq7PDV+5KVBhYsrEFg9X/amBFJbRyXksOPQ7qJrLdfcDOXg8
bZWXh2CgzOBBXLBELUKXf9c7rON7GGl8PuZeE/7Rxv65e4Nyj9gergSYCYaWsxoSSKzvMXRBSz9v
1WEs2+dZvnps3vA3Av8SnB5IyOq8viU4RiPyOZLxMtGA/jntYIIKDk6QdwYVf9/9xc5/MJw/a6En
tS4SC9f8eq+xGDX2xoZHPndMLVrHIQE/bZqRI139HA26bqf36Dr6in7mw1bVpMxyn/7hJ2Gll56c
uzvYZtv+Qha28aPbBD5k+kzZcxbn+DHS08wDeH/aTFp4dGxahsL/XCpTc/3Y5N+cJDD3807ONWWD
G/wtuyfxAE4bQskC1cNWBZKJ9crn5o0/LKY2EHDcU/enn9uKr+b+8sOr021tSnP50D7KPiqHK5/7
vkCbW63v6Oqhgp8KePHbis5gSDa3XT0/z6iCzw2bac5xCx2N6Le2Zml08+vTFB5/+dE2ZGM83rhX
Tk67d+5ciAXkF0RvcujI8+fY9dyVkTlB8ZNvBaWTh/D8zGPaxg3zewAEGdHCzxG7FaaGvyiWfPCk
wqdHH5DlsDB6iHuaPaqGKzwS3lWPkzEsdUtGLvfGk7Hqs39noG7gCjAY6TgZ3uE32lsg675xdVsM
Ud7KbWNYQObZ6MyRMLYZho30rGJJqD6Mcfv6unA+wDPkwtKwGYlEtuUQ7Br2m2m1HsRPw+HASPM5
jLL6DnsMYj4vwitww+twXGxTVoCZcIik4f/ek/foMnWLhDlFbj6kk0Ixllo3PDSp65Tu17Pq9JZK
1BtThPVK/5MT8sn9Mc3hlpiXIo2OK/fdr0dTjDRThN+66dmtY9rerWa+Ujm/8izWKu1lhnGleHcl
G792D6L2/+oJCSYdPhNO+5/Wd5m4dmVa7zQBgoIvZGei0gRxz6n5lo/BBIiK9WNB+hPKiRISSSEg
QE6dYBH29yWwIdi5v/R5kZ4W/akUwG+MEWfEwHZjzn1YC+KbDrLhS8BF3NflWgwUy3h9/Dl+M3fX
xqadszUosGKjKjYw5Puths24nGEUA1oT5wv7ggLge0CkARB7toN82HqSzagc6AV3elg0WwaRk/Rg
WS3EqZW1xLln/5jd9+acvf+EUAQ8CkQQe6xMmb8MHtdu5CEOYvD/P0jdWD7wB/ksX3qCVdstX36i
36mm66T3nizd4EJTWVPdwmAs+Koui3V7d9Nbb3M7oTAOLmnh5QSb/HpE2nVDE/VQW0CtoJXlXl/L
0yueG6i9OItYuYUedbJjd0DCDywVZM35S5i+MABceQdGmBbTmq4J3fQBUTLlO4MMmCDzhInEuEJi
2rQ3Pm0pxnaE7Ele85fu6/qCjF093PBifLgR2p2P6Ib2vBZcmIJ0Gmk89s7hd8s3euLkXFIeoGI5
tha0DLSR51D2LhPq4CGwxN2Ko6tpI4kU40rL2JXoMpUJxcENSyikZhNsqCnBqD6FhQyClCV22N4L
WY2jAppB99zmOeELEI4hpLoZQrjZdQk3aJwR1hElAEldgRMbXk0Guqz/OqzLyQip69uomdK2ao/g
D8BjIPNH1/QM4NXBhacbzN4JSKJ24T4cxIgTad7/fiNHF1LiP/8ag2OAVtBIX99HrzcCvM0RwbsA
YJojPjHT40abH2eYzWAd2P/up/pCIvI2skcgvL/rDRJ/5GkI8RBEGEKOiWwCkSSiNfX3pdloM4gz
YR83MlEuqrEOyMyNeFryV5lc4kEE21vueyLoODWAZc/BItxSHx+kG0Y4WCO442iCBQDSSa0ankYZ
tgM4oUwvSO44D9jA1vpY4nQCPp4Ms02bhD0IurcJyZhKXPHVVkWziGiE9T77EdYbnPyRKAp0nv/E
qLQcMXzBwCCwFAYbvQAh9QolKTbQANNhtsuh9COGpvP5HG8gjYrhQPbMzRs5NMbznxHk7M1kZKrA
t3NPoqYNp1IlcncTvpu85Og+EFpuIOWkV4/Jv/vuhivpDLa2ykZk4o4C4tNNekD2D4unB8Tmhwh0
V6b8YQ/4JsF7Ym1lJDvTR8qpFRgoDM/CrP6MqtwiiSnM9ClYEKwyZuynfpZTd9PNcdYgzyKbafdX
bJKUeW6zmD/dAuhuKPHvhnI8mo00ylOlcElnjZ/XLIauBDVyQxauv5A3ypZkxhT9Q/BOKZJPfYk8
roiqJ5DmBHev1vQg+WgbFI72iAd8BKXUwe/tJ/ue5rHo2Uh4BDkQlxxTWk4R5KCF+MuHOroKyERW
yAFX0rlCEbr+YIV36Sxv8psrTi+fvQS2++5WboXISjyBKrjh05Xn4XBQ0CCcKqiuwCnvk0It3LBb
aKObw85DPo5J+3Lf7VRdee8Q/Bnhe9QicHzWP9KEYODW1LR/g7Rgf9JWmq+BcFuG/ZvftwnKu60W
xRp7OT70LVcGkg/NEtvGFZQy8VSuKe9Ob3FHM/mNK/fkIzf37Cl85UoevnLllUnhJXgbkc5Lf4p0
GbpK6A9+6mr7VwmJ2O1179q9VfeVqrghW9cgClIz1XYF+VUcZz59xoP4ladzI32INV+7llCkaw9f
+VC8u9Kb3FO/2OE+iV21XZu5dvkfzYhxIAMpZCaRxnBlot3dQ0ASP/OdpvAYrgxUxyhQhg2f3DSl
ayg5qaUrz698pbj49VMDmQV78blSFfei3VhRbRkIOO7P6e33llKAD/5RsME8mHzUxZWv7P3da3Hm
K6aYApF1UrndK3XNEGqFT8P42rWErxSlzbSney7V/GsJVVA96VRyGJ2nymDEFz40lLr4dO9GdV2L
U/gdkrpCJFGBKP15CI9C8cCv3LCrcX7tmkNhHk6R7n3IQMH3QLSfGzJzPfA+ovc+FVEdjaf3eF1S
ukSulKSi7uZfM7sbau+y8UiqgwMjJzdpuSaFCotp613S7nldtbSVD6XI0AtVj0x8l+HdcNHG2/oz
bNzzETV+PrSA9Naron9JVEAT0mzLb1Tc9S5lrilVdd3QPZW056cpZORDIuXEEyFslMrgIcaCiSTT
v2v3Nt0bQEIo9uaE9eleE5McJiOEA4jcT4osDlki4fPm7edZPIVczScXV4ryUBJFSz9fyU/iv+sR
c75PZSRygCO9K0vdjGd33wJM9kmnhu4t1O3V1lxMKear9wjnUwLdvHKIHnEY3Uv19boT0iJDjS4s
V1BoHGWbz/2UIVZ1sPnOiVXYc563CHvz3lBaIKRvUPPbnN4vGMlYcMrwkbjRzCF69D9Vd41Ehfb+
DCHt6Vr7r9nMeBJpIX1Gzw1UkMfF4NB/lBUMejcevBI/8Br0OWK/rudJpDqu5OGTqSPu+SnXRjyP
3kZQoJzxoPuMxWeiUAPPpmoMI0QZyvOzKiyXhnQec4EB4UpK73PT1d49huq6QaAs3SyusLWsnwcu
bmThoVzJ0g00XynB2Rj+kipJ5Fc+3PC53Uc8hBvy88yC6HfoP0QahehApBk0k3L/1fEZVvKm+U9X
GelHNsZcZHhOusZbgpWFP8PaX3ipidcgxdzzAJ70REQp/pp7NJr8dDZFb9NMc08JRsncU4wP37q2
0XhekRzPHQ+gaLOjXeSgws8tx6+uoX3EMGRFAvClcjSj85od1TxFfp7Kp6va3FMLdRl7kmhhLXKZ
e3NPTeDXNaISntfsaA45uDai1fxE+c+78I0MXTO451X4hZvPi3Xv/1+rYtUmnfo/TeF3vtFqJujf
BrnNV39xXV043KCdgSM+uH1E3wSsxZJ32LtYGgicr8DUnTzz+/ssfGGz8fCuyNcx4yWQkVPG+sU6
qH6NqOfPRhDTuwiZRXEd1eDdDwhhJdwfL0dbFqqwE0HiY+lm4XV7HCnHqMZKDqxvO18Bk/PLt/Jo
1YmBETUsKadQlGcmCGdxeQlkLIJqG2lUA9geiKFXt1CjJyj7mB0c7FcJAJzf6D/NcXMg5rU27gGx
fxqfZ89s+MCvB6cMLCdNVAvDY1LgogCX/nt6O8UtAU5IBZulHN0xj+IgAfwmiD3w7lNpCjjAm3i+
Uy1oHBgbEFFOvgT4/s87kB05tx9gx/+An333gRuQAMwPEFoWuD2dUw1/Ck5H18nF8BRliiNMM768
rD52Yr19Pyi8x+b2dLPUaEGMs1/EsXnhKBtdAWmb3MYGRqvEp77YJ/C6YwXpnzrtXxMjqrC0/Klm
gBpeny7ANAVhrbGnwL8JgIY+yCrSQsaqmTcgBigxsNIj0xxJwEaypPjYQw14murzowt6NDuNU07w
xXOfwufq6oDlPNJmPZvmhMoUL80NrskX+/kIAAp6mkMBwMJ5bqXv1NKKm1Rzk/5UAF4M+YCXMTzE
Ge4oF+vEWecbQCTvvH6mDNI9OH7/6cSAsUQnvn6zCX4+ZH2P7rKnfPVq73pxDqDE7vrBYVaiEv7+
Q/To5BpIEKNjIjqPTXcDBhIoizVIKWPNxZMIFx5cfFRsZ1gDLqZyqlu7Bg57M/XlY5IBRPX85CjB
4EfBonZ2vY+ucwRtg0n7XWIsgzcbiDH4dowPIOb9KlPe3ZwCBcHDTJeAkMx3qwzY7nreC5Bs628D
2tL5HGSTMxAPsbYBnxGEpeuqh+EsbfFTxOWBjK0ZMdExw707IGP4qCxH6KMXrNjTqh4/fYxSrw7q
nc0AY58fJsXVpwkbEKMQGs5a+zwdDIYPdLDoeJ3D5UPa1/2Fssl+oAGVYRF1A3muzdIjHsQBQxQg
b3Cpsyp8rVldunMHYYXlfAG9BP9pm5X8ikkrtYC1YyLIfQGY4kiGjWaombMswS0piEtxdc8zBWtA
vM7Z8VQcrkCACG+HEYtEwT4GdbxnuPRGjcSJXKaL1Yw0sI5IlfShksX0c88xiN09u9XIHyW85wja
+0tW7Vftjc6/TSKbBPYdNqjTfuuLxYrGMt9VNvq35g7Qore+EDwB48sHTC/sZfkqcDzpch7WfAPp
dPMlFw8OoiI/rTc+L4E+KbZ0eJ8IdmLhvjgr2xkWvqhlzvHV/8Mk4+mCHYXO44GSdKxjO3sAoHZY
zJS+Q7Vihp0dfeAzMR9fvDBrE82oMTWm/AELh5O+D6YaTMLoZo9AwE8KSKs+aZ2LL9sQW6YAS77m
LXCSmtfIxzSGusIKdk6dfHiFPxAsoe8H+94HS/TmP/2G5Y6DBotMDMUDN1meS6yjg9UDDZhwe7l7
PM4OpftiRbeEE3IhMDLoAsoQVkPByxu3iV7SrspfBO8VPZMHzwgPTtO5I0J5jlgxnPZA6NrU+Dxi
VxIQ3qC1WDw8fIxbrWY9kenh+ZWhZBvi7Wase6oFychUwrvYcr06Ly8Ndt/EM1CTelFNeos6fgOl
+H2LxjijWZpXwqxcIs0m+vnvFS03Qog140pUGxtr3/MErtXOb3OTE+Q0x4E6xawRKTNyvVl/o45f
Z3GE+FszkxU4swlu/tcUtg+ZWRajbMLUBiVJ6apbpFw/7dsBa0dmQDAt7DvK+jUi6oKK0NpSx0UA
U/Ka3d16p/w2E5NBU4QkLAd30tP29wjRHIJtXDKSOnnMrslgaeZWOX1N2a3ZqeghQM8eXwCtPgiH
zJAgS1LcG/5qv2DI5lKEiyM9efaAscVeQnPpQNwIL36xkSfqZJBmD8EJloUFFoqpLLI5EJf2dYKm
/g5OoaX5xE4Z4q7jP/CsnchCRaGGTHmUgAHRBp0Bjo3ijYwAwNpidlzpdzG9zvGf+0AAXEMZpmV8
xIR/a2BvQeDAUbmmp+QlvKN0w5HNqtOSylS206sLGQBirZt+Jr4qaC1MxeEwxgHcgBHEoYLTOcrZ
PULE4488Zo6i7FkjM3f6m5f7DE+2HrZV0MNJrIkGYAN4WYbVvXf6rmbHl1snx/P4shP7MFrQWBvR
2Bvhp8S6vU+h+oOw8c2vnnOzHy7YZBIGL+OqGV2IIqmDX6whhbMvBMfS5nWYzQ5rxgPCxn7PVqgB
8MyrwrZAy/6+VNzfsMK3qlh3bhPoaZsaGx224B6VcZYtBrhH2kLbhSqWvSjFA1PE3cjCQYhNLVzV
s2f1cUDBXgC2YFrvRq/4MocSHnHGGvgSQFQAdIAOgaMSmF9LluQlgTnonbF4cOtxlrt1n/gdGV72
oFCB6IfHIMGjap+UI4Yk131JVEJacBUkEzS2pvbkp7uS6RuNLd5aYG4U/k7PsTQ9IHkDwcbKFFwJ
fOWcUkDSUT8H2WEma78VUWK+etfVG/uB9+SM00ENeiC+zHO1P8sG7dCox8b6LVsNiIKYRgO1zT6M
3zEQCs4N4xQ1HACzCb5h62uGvUnSBgN/gPySO5GbSmEpRjzS2VnsM5nKFvdb7musQB3pV8WXdITR
NNDPI+wpRLgmJ9sWXrm5jJvxSv25D1fmFP2+g6rGgwTiziAwlWGVGee0b2Py5cAEMIMZrVvujlVH
H+61YDyLAe2rjzNI0ABDz8TEoh7DqN5P321t1ATDp63iNe1uyi/VSdLbwabm2S+rvQ8+M4jdmEGe
4ZAUYqKAZgr4MciQ76i/KWAvAiIkOOxSmHZkS5kAjmevmr5mT/8yRx3vqS8XlEh9uMLXeMKkmTTE
fxwx9C9LCw4G6gWbYJawB8KruAYVhs2Z/X8ILU+Sw/Zm0wo2vhVeDQKf86cB3xPzMkD36D0guszp
j/kl0KyPPj4M3xgoUBj/Yo4jFgFqHhsIHqZknApsnGBxjNiZrrhl74Qvqe1+8Lb0lG0OpAsb3pP9
DGO5EQ2wy80RlzQbAo+KdVWNVHz5ArR4zm0saCkg1yOWhru4OcQQ9mFUYlSOU4UK+xabqwWIqNM4
FStN8sFSsQjSNjwPOQa3NgpWxIxNitSKOU7AlsgEqPDvS1+eAxgJLOx8EDqcdvkXs2ejGMLsbFJs
oHFsuLcfrPSGZgRB2L1HVVAvH+4iTw4holhaeJ8hUWvTJiymluyZdjHNRqX1xJ3lcXJ/hdRvlKfG
HPfaFvFsiaUllMicP8PrtvWQjNZxg2215/U4HvnKSlipEJ9sJ1Qh+OlZJmC+NrUoNCLGyUolpHEi
QmVYuYPYdNGGJXa9aohUZ6GHNwfnYlQN532GfXuBmgFHjtF7/26sFMe9BcbD0WPxXrH2x+XaAEzK
RT5aRhn4XtsjUlT/HJjgi+Qg2d+tRtCqoP41x/LWWPGGbm4b6P1PoyZlFYz7ML3X3SGEGiI8X0Fn
ft4mVjgeWCg11tP2e6N8XZN8B6qgZuWrMgZl7s9+xX1i6AamW8XHBPbo5rf2Gz+GS8IJyb2LYeVH
HMXnzfiF7zTYJ7BfmiVLkYx7sDS69Mb5AChXwvQyjJD+xxd8ZfkmurNVgAbRot4h3JYOp3C//7Av
yM6rimuc6x5B+dU/p7BsOOOTAUjTGh8+DL99DPSr3RtMfLZYx8wjTEJuEEz3QtyBvkPqmdGVozKL
29NaV7/K6ivP3bKKrT7mJfdzWkhJ0+IkLiVaj0jN7UTDlJO1XL/6ngYGyaAk+CcGno8Ti+ABI9tO
qj5st/zgpPZbUyN+tEccE943IAjbO948wZuwS0oAUQT+PPMG2P9f40u5KpTVEYp0i27fN1vT7QeM
NAVac1PICBpytm/wHx8BTMoVRw38Dh/u9TCD4+Lmlm84TcEi3k/BJYsqxb1XX4oZq238B9zx+x1p
SqCi/WnrwDyByOX84WsK6KotJz3Ouodr/KhnRH9ECXedgzc11NzH3amJBwM0SX7IwortTTMTNa0u
qMUW7/sJM9C1hMdlr5oavfCOE2WWVMpUxy8DIvGAVdYw1DhhCDKs8blXVrxqQxzMt7m8I02/YmjG
8uBd3pj7/IHZySlNHevpX9DLTAt8vN7E4JgAwsETjIABRKjEYe1VH/FhwoYFI6Y7B7hTqqZX4IuM
SJmaUfNd/j6blHPtCYNn3YNFpFNyWFLnFagpimCoMFuLDsKLgdnkUFrDbIPHIK1J6inDJXa1Ipzn
qv3m0ADLf6tBqxaoDnCYQKpy9gKXofgyBBof/sQ/cPX1N9i70ppNm8PZC+8KtlFYIPjdCYDKY7hS
ZVp8PX/gILWoXuWChv3SLGAQ6292jaKwhnIK25rhgMGpADdmGL/W6eXiiPyuLJ4Iu6ysoV0SPlOI
7DTrhC/bC7tM7CzxFgA8AfyzobS5fMuf7iapfQ4blvCYOngjRoGKuSEZdNR2cqYB6OPWB/qnsYxF
7bzwNLMBHftW1sD7Ggs15R0yGPbfqzkEMrW5+XVut9TvnI9+YQwbXDoeVgsBuRMT6YxDG/I0cJhA
6dJHB6wIiHPxsImPBQwszzQXxoJSIFpcMfHyL983hQOFAKdujy5YdZUxNHFZT+k0BgQxEbaMyMkA
kRoTv6kS+KXPFSl3MMJXDwIn9mxlVp1teZfJzsOgb7DZRD5l8dvtiKkzk63YyivcvqI/4ilaA//o
4sc3fIGoWNtu7svJwD65x0XG357dH2kgUvz8ne0/mBPgsJbSRh9L4EsqNpC4HErAeAaG+tonXisR
CwQY9aVnS5rbl60L4FKvqWLaJfCrrcCwzIhafQyei7PTD5/I2pHkLzRjWG5bJBTwmhhQAWjjwv0Y
YPvF1EFP3VvQBgmm6dyK0f1KDOdhmTGFbcDCbw8kGnZ1cMCVPfbsK3FDwGu64rdnXYrRH09eUuKO
0bDzRGWHQT8AWUi8dr35k86b0Rv0kDF7LPO9vCLLviEqBhNOXd2JEJKBEQdItNWC1CRhRo5HrTWY
M37g25ahvuOrcrXpYNqugfUJmBCijnlv17X0jgQBQ4O+lfWtk4voK5wxylRWZTjmWw8aSei3Yn5G
6YpvuX9Ghbct3nYevWcvnDW3hy1m8DTwBujqKo/MON9nOyVmPr1jSDwh4fRdhpE1ijf/YONENv4h
XB3HiVWx7O10eARg1x/D/T0Et71NMoRKveF+4BMrzj5Fe2wRvqtRNerZe9DRQbeAC1wBhrnIxi0W
aitpBJjPY5vvb9LwHrZsw2Di/7n1n4t1fZZ5BhCYOLKC7Qmg0E6thtjVq4hwCUuGotU6EhDsCcLG
vM++WQWPLX/L2qoUy7zaiK+w0T3iH41uYK0slRA7+iL9Wz5QxiJFRP4jeXmQT9/Umfu41aF28gAj
Abe0ANT06p6C0gFXL3pMWs4ovChhTHaANACp2f7iSWKAwSgcR8B0INLneYcZ8GMi4nxemfnvK+EL
hg3vhTNIYfcx/tXHCnwjSvWFznADlHSyjgPRvMw+elBY87vvNO4r7Xtn7K+X2FXyDhVaxrS3Okag
qrvGAkqpyJZcDc9XLP9HDL1LSIK2Ia6PM5jLKzXRdy1ibOyfCwGnrxyB6xX46WdlwaNBye/Hwg6Z
e3pvZcxAGn0sqcIEOj9LMmK32foqI+bdY0nkNqCBTgs8IhArofFfmMbwEr3Cw0BEghuAUl/T++DZ
A84v8oNmGeYwwSfrvTzm1jXy3yFb9QSr2el1cZyeJ0X6Dp9RP2Qwfs6SfThChfBMfc1VJBaTWl0d
TVDEroS7G9j6YXZM/nDaPKyy5EWkOT15LOm2gQF00kLxbov3Np8yEYg7t89Wpyhf11ENatt1Wk6A
rIu0UAOTFjTYpwsWxbVvD/qcTTx8KHuL09nH2+RFhAzg5ezKASFNJmoDOyCo6fb5RxAOyRskr6We
CBgyJQSqysAAAaZ61a4L2E8mt1c6+dSIgfBxEKr2YyXOHNZxCaYkAP4CuAfsTx+30pmMwVj4COSE
fMZMx2ZnC2Bu2A8JWQ6MzB4reg+43YNNqL+FAu7/ya9+xwJaG5txggTkxMAa5gRppNKZKfDCWfg9
n3XDXADGWBqSN9KIr7Xq1shgXhJZ4Pot4hWqK20mVS50oVxizk/sgKUW9wjmeA8h74TEXorH5IB6
VQQUKMM/UIcEMhRxCBKmimj3pFlBhSD+RowjRyj7B2QWPqElQnCk/4YE/wuFwQojdWSp0wftToRU
lJsh0f9Ah2eQ/pbHqeK93zBZzCK9sC+RwXqYNHtAbKfCPP4R7itPxFukMRHgrcQ41IldKUV9QnCq
ThHX2JXpk/LLjA5x31WCK5hk7+AyztLiq3bMdQaWkvQF6cWX7Lf8vMmbKJtadFhqUQW+sAjoWGyr
kL6BiD5XWvwGozWRUxFwAUmDR8a4H5+X9C7IWDMtFpbYyGUyB9AsR3QPgQeyMT3F0ByWoiuVGQtO
98ulWKXIBeLjwpzh8vBY4g5DXMZYxD58gPydcxURETP/QjzIoyciqA4AKHrGF4ILigl93WcJS9SM
RXbwouZEtIxxY8dkyn27UICI5pQshSOr8LElmOj0tNAGzmNZbe9btr+co6WX61Z/RmQJMULs8cxg
cL514na8ECNjJ7PLFw3MR0wEiQRpIIYHvIUM4eBt4e/CP1a7oOfqSoWpSKplNr937dnJK2ChmatL
Nk7s+hMxd5iND0EBqhH0JtuZMzJfhoNEbZiwrKCQdr3CumcXigUtIvKI3Z9BqQnXMTNmRAwpl48Q
mPIefFPEe3iv5WlBxMnjWtCZpRQ/ttS51P3jAh6Z136xPKDxTKMcmj9YQcQDwWwQlXLPDsYuVm0h
7w/8StBNSDHbBcX4R4uqLZssncDElNk2GcjMY8RnbICio/qzP0Psn6WXj2Vgj8AVQFE7BTADFjpm
RyfehTJVXHWiC0gvmZCvxO2aAPTsmYtz+ApEtFIkxhNt2ktLT55IC3inV6AQ3+NNqRMRPBDFwqoT
jhXX0wliwYfVjx6BOgHiuP5GcYJINbffF7f9QY5MAIELk5zArX2geGEC4ZwHKbqiAQoVaupNhgdE
u1Npf/hlmkD0s/HdM4gHKs0GoLVGABF7BJUkhghcD+wdQWYRgKJNIboK4V83grX6gcG+iae9XVqr
ghDN4PQSKDtXgiAQ2gQ2h3AlEIQ52P/Rw1OgH4LwAXkKcT9NK/gtQbbuoSaIx1j1CTQSwr4wwgyc
CNySJX8MphkP/DdaF6C+RRCSnGWJ8w0kJnPwlXMRKGx6fj9mA/W08B0a+CGGbIeXqEjFbjTwzRle
Lvt3yKvh3JNWDs5DMQCt6Y3VQChUGoYj30ya5QFSMoK0vAF8vHjG9zXuiwZCBaAM3iUfqekreCPh
LmPgcsZSoKF4uTkoRO/BeYQIYDIIq2kvBLDYlSVL2M1U0XGSxYPZiZ00PriYyakxnpOOHuMkEmEt
iYwW8cU9wqIzqBbysvWwefXzyWCmz86R5r9XMie5pTkHCpWQz6vDQkHYjXxV9h4Rth4gCyNACO9R
E5ZEIE5zHmckuHAlB0LB96Y6cbVNTyWetJLos2eIYALLNh+5wwzIGa8IRPtAs0WuISXnSPLLRbNs
hNj4VFsEoZ71oLiRSYsQQuREWRyqHnDN6FHKUREADOy9kBeYU05JKMLim8e7RcQd/cqmAlAbpzmQ
NIlkl62NVApv3iBuwltYh8hcnsAKDfXZbavHuJA2lgm6d6SxL2FKhOsHjhs4p2ACy7NNPNMUi+6q
w4NumT5WfSE6Fqz3+g0STyMpFucIa/RlNhNNLSIKtMsjNj1gHTi6J5RFSBQZPCkyGJSC6NhE5Q51
dEOF97fPU1GnjjmEL7s553G0C3KASaifxflEj3ksMHfOIEa+hU+NBnBmG+K2OgGwN8AVtQ16UzW6
egpBufv+IMZejyFSl6KD84kIdfcMW494336zlcNTKnvqp+d64dWhH72nf9yJyUIZrwqwgnMAlvbr
UElq2gEOenIC7tVusxEYIZ4cZ/u/RPHrCz7FxvxvdSEiOGatovMGs5rhaxTAmD30W/5zWSKKIsre
czmYYdx4WDwgXI1FtPA55pMDQxgIZoi0sOQVkfgOqG1zJHZ8w+oL9gfxYiQlvNpEjSQHMF6eozOj
n1tGpGTentCPRv29THeavh6/AaE7XW1cwQwk7kYymJle6+I3jq1ovlQSY6f4l+Vledvi9cWS0ONj
iiEjj2b2rbiPzgH6lbRCx8C/kbY/B4egCUWQ89uyv2J6+/RkJt7TE6K/l6uNtNHT7zkVSow72FgD
NstLLKUSTtCAw4/BU2CxZTMjOfSYFnJYRcBfUQ+Rvpk3bSgG676ooofbCwuxZlMpoVuwCVWS1m0I
H18RXZzQtr9SqHLCiA+siDrEirjeIjUUC3xAWt/HD6GIWLAS3mzX7Y121uEzxPAyx/3bp7WLLJbG
fR+/0jiLcQiImiWLmUYwcRMzEVbRi75/C3uz5mr3ZsyAwj4vaAuzaHkgX6jPsBEaK/6bCSCN63Aw
yyes2mgwu9I74J+OzXlXPeViJjYuOzhrPLdiWeC0dtoeImMHwE9tsQbrsF7+wXLteA1jRcJgZgBD
wRJD1DkfMPlbulmPnyHLFDnQTtpRhLi/JCzVWPGBKE+asFl278rCE5bWojtuW0xoD3sK1Uvk9fw/
LETZrVj9mOiKxSCIyhMyswCQcjaYQYgWRaTxYHN+Wx4YJJ1prc+KCFJJBTVFpFW5EI1DiBuCuD/H
c150cW73m2HBLxk07onIFDpIc32bEZHGuAZAZ5ZaItqOq8rqDLnMU6J7TnExC2QqILZZArPOuAra
KY1vIlSmX0TXUJscxnwP6VRac8NmXNBD7vCKYQ5BIeP3StyJRS46mUczmHlKQ0IzQcXI+sH6fFXi
+ttixyr5h6F4qJhzgri17u2rBU1EnVZjDK91Vng5zsFnI+DJRPKYvT6wH2K82T5MDoJhQ22SfXTE
LnCayNhB1CfCMvbCy0RUz1t6txBkiisD9Yc7IH3FXPLExGIuivXM1HPBP5wL8kdQFfDYm+CCN49o
Z+OVEKIjVUHjooHX+NoId6QAXz92DHYNpkryZBdAQQ2KTInn4N2BKkH+gfuncjybKVrRS3yDgh4i
CVKg+abXBJKHmZqtQCiePOblKqxcqFTYBtW4ZaEV44KxOS9wLwqx3Ql7UFWJNFxXpn10tqNjQrCj
MVzQhNArgqC759E5wpmnZukiDi+jPtsffQ3B/QwgnSl2oix4+aajAGoLKP1MAK3fHRNqVgf5Vxc9
vf4FB+TqQeqSHk7QzFLmwyHKeCvky+zqwAhvCNWSHP1XQDMc7BH8NhAB3PtsnUd8C46xOWHHBZOy
JOakGuRxS0jpAY/OZ33GEmUonuTMCWYKZ3mklMKlz1FD3aMr43N8nF/HhktAMj+H27kSRhxxQ3AI
S0yjH24VtV6eYkmDs05LWO5niHoiT8UcxhcUw4lmXI+lSGj++8k1HBAQ/uqZCdTct8WygzZ54NtN
BRuAkN+/+FUg9BImfSSlOZiQkDH47IADwlTU0+Bh+YCm8sjxZVz7Ou5vr0imKnPMNu9B3KGsrH1i
p0sTYOuDXpRtnmPVFjQxm6EPeo7vMTR9IZxFZLQlYp8oplfvTnx7hB/gd5fjy1c5Vib9+dW7QWtE
Ow3Whem3bJz4mUJkYyVRVhprVNBedXYLWdJiqTcC9kOQERYc5ntL6DYrsZ8YPpv3iqejIAoPU9xy
jMAG9FZy0O5A1/EMBryIDixh0hhZG3dTW7gHwjNAaPhBsDZI7UbY3zjEBGKLweo+6G3xK73TIwNH
GR3AqhPQwi+U+JhbSGxEjCXlTP9DPLB65AtLxhMUk/gJuKIfCYHcC84+uEFeDReA9YzHQZscrYsP
eBscfPEDBuweryhm4ROOEGXRHV0TpMmXnAvnJlKFC4HkCxKgevoWPSmPpUgtJlnffxEuEiLFW0Kd
vQ+V83i31uvs4fs79nGi90EboNimjxuf2MxhRrQRK8c9sDeKKaWNelQLVwfSvcToACsQMm0xc2Um
PPYorf5H0nl1J44EUfgX6RxJCIVXlEUONuAXjjG2AgIkEYT49fMVc2Z3dofBCt3V3RVu3cupJ7+U
oBUH9c4m8/94aFl98vI0lvHkCiPyH2TfRY/fJjxhw4wog2gAA/LgJxteonLDo0Plwk9yvERNkMVn
Tl49gQq25xn+eXuDar+jakFdiZ2E/pUOYjMm9cKOx7vLqGfJ44LrXbDB2vsyOVJZlpFBQDdspz2m
M/+R0ZA5dEgIvBKy52QEmD30RJJ+/Oask61BpkHMQKz///Op8JHwcoTbMVB2GVclln/5hic/yubJ
K1NaZKKqn0Y4GIZ0aNT4P2qYU2gIaWvmTZtQ4dfZ7yIx9IJn4axnPOWpZFguHinlKJvD1MJKw1em
zRtJQWQzMOtYoPIchDInbC9JNn7v2jwI/SvtEN3z4IJyI5zQYS95QXyDV0K1LrBi5n4t7RkKl8Ez
i9kzWzZ/sZx5txeHhq02wFdjOk2y23I5OaUd+WY2NnBruIbONkhJK7CAEuNKMQq8rRJoce0P0z+E
jMMrpimrR16Hc44/0Z7SRTUeGo3GgcM49fEbOEaGFGU5y8hQMA7ssBAYvd+TvJDcjLa6wge8E8r7
YskyvvIpIJBIEFo1xPMyN4w5c4GPEN226lcTqF/iqEISyvqQB+BveV3xFuXn5RyUzyFJo7CKU4lR
v2/HMzM1Mn1i1E2Q/3W8Da/Wd2sOCrasn0L2e/gbR2rSUJXiHgBttpxvXO+I+fxf6QwjJ93lD3m1
gK/IaFyom/eSHsVVg92EaQE9GGuhKFhd0eJExZOhlTfAg4rFo73xIGxvpBBjADXyzkooW5H4J+9t
3C/Z8xX+hB8UVD8az4fj+f91HKrlGqbeYTxifUokK102FQbyvTDfdm2wOfLO1W/FkavEOigUjEAJ
ZAmz+UYP05V1K9f4f3rIcudVYYCJAJPL5sawm7Bx+2IZbLKBwWfsHzz6+wBlJJEfT5qv0herkani
XowIi4j1eh9CNJSNHxD48aLQHbC0Zu+5KDjqTWIY3EGMYSJzJ6v2Pc7ZIGp+oR3HluRY5DGGxLRi
UqB84nQtw+hh9eBpMbUeUmTMPvEvXVVDvGrxK1l1jHOHO2PuQRR/AX9Q5RCVFSHHDyFlbEKuCbzL
leeZ8TwsIHZXOfr4QfGq2ezYYN9r1MLLAV40eRupeIGybgjleWgZbrmgjKSc+6cHc8ig4f2CWY9o
GmXiqTO7RF5cN2bZydXk0WU3Mfd3osX3rhK5nGYt0lC8q0y5wmYiY64yyukeLxIzl71XjppajKHP
W0vU0cKFw62qscRR8nTyTPKEWcKR8NdcpF+L4Wb9AZXll2xcMnNqBDhVonzcVHAiuNKsnOpX1hRx
IevWkhMHf5/HlXGRK0btFS6Ldsgls6R8utVvI2bUEZFyTcZRvsZRIBYnr4VvjIWIldAFcwRGzAMT
z/wSwvIbjyvGJA9rxdJmR+4a4RuJsPBq3x5tH79d4gH88WJMHKT5/BS+JclETw55+QsMS4xAIiVs
ihYc9hvGkX94ko4vi83KMDMTBO08OJOBzdk7FwsgOpu0dA//cvbJEarMxLNtccXkuTBQvkP4ASuv
7DMsGEFzMGB4JHxNbIVbMnfy5gyTREgSPNCSxhEuL5cG5Fu4gwwvNqjE+RQHnVqU4mbV+2D4b0cy
Mtwwpueyx3/ee7KsOxlvOWMZei4kQSdhD3TBkPSIwbIghjwcs0N9U5beO3hhU5ZAhn7Ed25HJonc
Cvvj/wcV90KGgDXDLww2S+T5mXS5F3MpjfnQfnIHLnu6EoaxUnAHucaMd8mnaeXJA+OmUkkf87q8
Pe37jAhjwpu2kcMGXBK0QSkQCxiGueBvSmaRcc6IIt7H7Pk9Rjsft5VbRzdTuFJ4FJaczCUD/X9j
wCEJ6enhQbk3Nq5dAvk+fVp8ysHH1iXrWiyJT9k75GD5Hy1h+Tw8j/C2wscvi+Xrxgktti8D/N8x
4nWDbiULjlF8nxs1G5Qsb9lkL8Rp5QaVKQy4oyDHLcWTAVkkAy67lyxAeZn/p4mc/Q5kXgOmzCak
kocT02BIsQ7+gEnIyp5iRvKC3IcmEXtAgxExkxVeOSewRZFo4LBh3XMFNiSDBJMsUBwgdmd5TIdP
3x4LU/DOeWAOFn6y7EoqvoaETjLbpNeImRlRmTUxPexK/DfZasVNkPXBQ8hOyN/L5sUaf5vrPcKY
ZNvoHUgt8QJsfvwo3i1bIBMt25aEzvLibGt9l4SdbAT4GWwfRCj8ixFwd8JyNhYeV94Xn/Qd1vzf
+OW55Lr2DjIvTiA8OI6V3f7BsYL+Fq0nLDKsHXsc02jyf6WxUx7IYniQZsNy87Z7WbNypbfRDXUC
UNnr5DFlm/y/EWAz/983D5ZyXHGcyVK6o9T3npp3rC/mjhETwIuFkCeTTZa35kCVp38vN7YsCbbY
+FkDHGhDUm2yJ/D1W8bBxR3PNAKLTbLntxKsvL0mDE+WkxgF/xEHVs5dSY2eUWvkLkzx+/Si24rX
5xCTeafTj/Xxi6QenBl8472VgPORGGffvKfR3hsRLhUjR44aI5FVwZMyYrBnsL74GVl4suXLQIrT
8B618+9/C378yqlLPOiVODXiz4kHViQSFlG8imGCgMcri7trCMR6Dox0xsF7QkTIgOwF4jly1NhW
M26otvejQ74kn42fwvxIn7XwHSjDx/GTVCb8g5e1HMBkoH/B9P2e88RYg+34cFbsN2yriGogycja
AZwON7pHBu/o0VbxCe0WsdRIff7M5/edd05OcJckzCGQpdaiXTy5GeJz9GfZ4FN5wAUGuE73ep/f
M9S/nRj3rHI2R2pO4euTVhyvpEtqmVabm7uhs+qYznb3sPg2pxX405Hzq1rJ1U52SEzQkHeBZzL7
hZcAps1B9lF9NGQooDdfUh4KzXW7pImCvpcL2lWiOd0kR+++7sWwUsHy+1HhMKOBE2lo3TTB7bsY
fHB2sk3s8Gc8Y579wPXF0oeG14WmaXILQNIAdXeLISYIpimut4BquwMEQYq38xke4l7RQZhWFAq6
ngRDswyOcZo66LYC4E0zTD2CQV2gEXcSPc/jUCeSvizpNNHBQmwhmQHmOUZTpwOIywGZB5vd4sNW
fc85JGQ3PYh7WjchtoZMwQ7p/82As7pn8HW4Fd+nb3t822rUuUNx+OjKjNQvfV7O7h9gdX53HjX5
fH59+N0XxTewmosSRKPqTtHJgAv2k05JNJaD1w886C9A2DVQJZ+rMQe5r/zAHFyBvQISeLANIBnA
wT7PcZV51z9lcOAaX/NdWCPHS+MihAfg2KfKpphVjfe4+d0xogrxBaUE8nGlEjFYXYiqBRqLqHo4
rgNY6jU2P/qH/sqGOIp9Dzf7YNEYudEneoYO/aAG5YDkzVNEp64QE+VCBKFSoo4RCzChBHdNyGlp
Nyj9/jGAfwD46tMvz/4H6KJicBx4WQwnO9TgfS+FjAt8EEQJLRI507Y/VF2wY4M2hEEM+Dns/kAU
gR2IAMmRG68JpCJ9ch+wBhEzEA2MPpW6l28NxuMUMVG32mRPPMIzwTSpGzOZl7+kQqMiNHZoQgzu
kMYhuEx+BsQq2gtbfttBSW8klRn0Pj+oAyDFPSg/IGC8Qgm5akKzEsoyUs8PIXntwfeFYKcRpMS4
c2fFaqUpkw54a5CXc5oGAKGCw65HqvecmOvHF+S5i354/kxHHbB9lCDJObm8tR3kSw6pUl+Soa6E
4LZT3fTimXXQB4AJhrgXe/n6bKNm7haWX2jBBUaLn9uS6TBDdDZxwT7gFSBRgDgUGOgWBsoQEazr
Xz6BhZ15RZcHrgst6bE24Sn1innbBssy/KOAc+uJChKsGlfggbV3RggV3YTR6e8sjOWnMjT/8oX9
BWkm1G4pHF/cdVIDlN4fKaVMODUIzptf8SPGReF9OivZ/0nX4BJDSAct1x4EMiZ0ogdI2KOfGycN
1bEGnWiiP4SZfaUBLhk5Ae1zwCMo7VOXprz99SBr1CYog1qH5/T8Uw/PH7uFPik/iMb6W25D+KRC
XYlT+2Wh9nsOYKcjs//qu/maj2BgYxGNG0WkiABqOtPXPTrRsAPUELVo3qgKLmF798p+ZOgIyIYY
3vgqonuXSaV7CMEcq5n2k3dfcKzu5jQ2S/VG4kKJOFj5BLocAIDJwa9OC2cKQOf6PYUjvl7oLnsC
QFeoOeD0jBTVQ4wCPQ80yjhSldV9X4VksE9HMNep5wGLs3hW8KZEVB965TKN0Hpv2AOm1c9ZCfT5
bcSQKmgEkC53cr9zW9HXAPVfuQ8PFZwXVLINqEtFuIIvey02xiYtlEvI+ot4CHdiRW9YeOx8ZjyG
Qz9sYPU6E2moazQzhACkunkK61T0griw6dlfBqtuUm2g44TgcKJMn6g4UQJEFTWzRQfolk94fd6e
Phw0RmePLU9QFX5/WWCNNCv10fK0GGhURLBiFGTM8QMhqQShIT3M921v2stnUIB/5VZo1ohfwkTq
H5cZdOCctpXQXUB+YQV3P08Hd5/17+QTRr5PVy3dDUVBq1iHh6R44uOD+HPJyw/xD7VAeIJh03lO
depm3fAPopOZdvB48NfyBeX58AZm0N/NO9ht2WnC5yDj7gs1GaJhMttdvCcgCHtqqyFYMrcf3J+D
PUhkFahbDoEYmon3dA4D8dFBAvo4SSdofLEf6jQlOUgowicLjUwFxS7FbPRs4jGk50jzBQ8QXUI1
Yzb8L5pfqKxoKP98MJY4w9fhiaMvIGKCmXn2WkI08xCpW5g4jb9ai7NDFTejAmb8zfDGYbDCSqTk
na/TICk/wPI/Z2hP3BNlJJ4/4Pw5m4kT5dP+oUZtnYERvpt+0MGxrYfF6B364jRLUEYohjNWJDoe
lXixWYIj/nYw+YLkWVB7j6kXJ1IqlsKGZCtTuIIe8S5Rv+0/iI6h5kxPHnv1eXT5O49uI0n+nkfH
P9G8G6Egwx+6RCfNxEc0u43vSTaSfI3k0STjekfdWCGdlJGXLEcl4nzwBgkRcg7BJEnQLmHPlR+Q
XFOXyG4FfRASEIBb5paI5A5tbZWfh22x7C952dsJblGjCcw5+wEqRAFojiIhe4SAD3Jp3p+2pXzx
ip4i2gsYo/FbBhD0Oj2bdJMz14t08dwwa9MH0sqBXYad6t9BpQ5SzYcr9EpFsBooK2r7r8JTqjvc
UfV12UD86rUoQnzAMjn3ruTFIqTaYdePn7yaGVkI1jpj03e8OcoO5y6o+8PWmQV55k67InmSoakD
owrx2kg3NLBEutwK/8aVFa65VRqZC4DdBFOdd5XEktNbVhDJPPwdgMopeq7D3Y8S2sBhfoBsEIb5
1098i225SuE9CueHqwQ0ZqT/GLQUAiIP6CsHaUvSVGt9fWINmhV8TMX2vBIvAjGDRIYoKEyfZiA8
FdtFrgX9idENoMK49AJ0lVf0d69Wp9BaqAQ5qts9kzMAPYiLugSM4X187S+1/ekjCy4ukh21wd7n
X34ezQIUMdAseiiPbqoHJ4PmsQAq5ZPtF2D5IpV11q3OimdVXqUvsufEcB1SxRSabSTXjeSmTGnX
o8VuggJqvnDwpL7G6l/T90+T6xlE5CD7Odfehbwyuu3IQgFCRpqjiu35EJEeIzmR5aPO9HejIwQ1
0r5vtN7QuI0uMDYN+nhIzbyzvLhfj7UNVNE4auiyIjfWjPuvSbX7SC++NlLHqumm1QjMIg6dMphz
jtJd95obt6ADLnMd95u5jbQJB1eCXm512BFSXRbaejVtpg0BscgPF9exhhBGxbMPEGpv2E+PJih8
NFfGDeWD+BY8NnC/Jqk2Rrx0ZKZj4xUVq744osNslZ59magV5dVh34mPtrd5rJTjomdHX0Ozmuh/
uAu9VVWvVMUfN2z55iDrAjOcoipwSxnDU5h5T7orb4MnDEm/1/BqzUya/hbWfVPXs8foBQ0Nbcj2
PlXJVaMMlQV0nNjhQ8fGk2KGaAGdZdrqeWe3AljvW3V4HR/LQ964SC0TwJWDgD5Cupa6wa33mWXf
8INMVBfVqccmj87Y2jZbFj/mk7MF5qYnHhluRwXqHRay7z4l22uAYNwuCQw3H5ZeaO0bMGfHsKUP
Q0l24ZcIIsJn7FXOxy7ZFxvj0/7+4r5GwgEK6/8rCtiY7K/deTLFla08+tV+Xhqeb218eQmnqalH
xzUrIdeQ4pEbVyPkejD+YGioONIwrovqgRnurns0jUAR9xdGyG6vUqtJTn8UCM8ztJuLGA9AVCb9
KdTJ5+3xs0q/y5GzbDn68XyfDo+hQF0MepnO2iWybxpc/b0FU1NsnNzDF0VjZ+cMlVWJI0gQqtE6
BAvcXp+cz3CGTy9A8WzA995ThwEwKhGMoK2NnqN0/Jl/95d7as6o0SW1OUB4d6iQw8KCh0fULyHm
ondgeTL8XQCofoYimWoM8jqwHq55CeuzZ9CO5sRAulE4g4odfdqWo4y0HMcJgVLvz04QAWMPLYN9
L3rQGRveMj9Frl3KV8RKJh111cB3iP/cA6U/SBG8C71v5lApv84clzAEKFMNyOiM8XSum9tlChmw
n8NPojTxHSfseRlsTq8of3w/yuAMKfdrCunzixge2BWd/cR5P3R8QKHhjy0JSlCpoZJ2ffl4Lq05
GJJMuPl9a/9CMTPuzE2euyYK8EQ5lh22nV80HipW55E1ZaLFeiH1DKCO056BKtj3fB2cOqaQY4/l
e3lOL/byCCWhDvdz/qnPDXwyGP8+Rd/KgV4dSjoipddUpS1ybavfyuULrMlpMj1vCBuvSdPEyOJ5
nMfpwg7N277FsHYdrC3sAoHuP5ewhJchXReu8cvuMoXRTkE56qLQ/BMaAnSs3KnItFl1TIzU0EnX
eKpP7ThuNsiMEuTVJ7+jtyq4+udNfgawdbhHTT7DizrA4oyBdTDyMeK7P0MfP68xAraozYPwuo56
GjZZxNZU+xFLJUcxzWJj7iyd6Xm0m5tUde8+MI7QmiIFt3lujPn1z6IqTnJxfPrs82k5EgHxYtRs
CPjQRbAI60lcbZTI+LI/CCe0JUX1sRpeE/tD4GTk7kZO1KKLyzn42EIOudcXjy3178UFVMcFLB2A
KvAKl+GdvCF1GnVRKSLtIl455ytgQ4TKtdlpL9WAFHUCNtqFOelRIu9tBWdjUS7vzxycGn5fAS9a
KSPgWaxzcGbfUtFHe3aKCmH6h1wWhS3CkESlDN9fUVVcAS0cvZZNAA368DU7rR9bB1fk/JOvDb7x
2irvSx6B8/QPOWmOC9VlZwQJZkJDoQM6KBni7CTqHG/7iH7LuOMG8trXhKKVIF5G8oZ976CMniA7
jAm5ztX/cZEatjbTeUVnxQwqI34zAAcYC21WR7z9cW0AO+Zl8duoAsQOSJ4TwL3Xlv8HBAX3vkKG
CrzArKZuRJsn9+DGC2tEqZcdV8aUQZnggjJeby15QFKXPd7D3lwAatn2Yn0BwohYTBkyBmQ4nZGx
oHousE2TTp74BHyBrAKR2Glty/55XEvl4rgHownCk3wUbOHkvRYGzYegiYhz+yt1oaH/EeLDMwoq
76wEQ3BI+HkFKAtxBMHKYItE+zfEzaB67xKxR3sMx2ioTbWpiiplUoywqNGdGVPIA6sAVsgstHNs
pQvt68DrgSgAKpDzRDl4LnWS7gVSeGI3J3sDw6u8wUGAaMrBIkn5UIj/paoEkohh1WbEMav+oQl4
C23LXCxO+9esx+jXlFYpwqLWF1OiZ9Yi0gRSYNYXDNkEI330QSHiN1KdXDxn6oI4lSzLEdPj1WWE
VAbjhU1ehtYKdxtYA8AwY4Ihh1L0YVaYGWt13PNs5B+G5qT4qPfkdqkkxgLhEShmjdoxxR7wfiRq
wHjiTHwIFEy6gE97gXUpQcYnlz2Q2wmrg0XHClBGzLNzUBdMRNw/EOyTqha7YuLWOZE8sAPQd73D
CxWUYb5HtBfj8ywGowcmjHcVLKg2Qx4mwgAPpEPEcrPxc0vIS0mZooHc+6AvAP3VVKzUM6/Mc6wF
3dfHahhFycCC7azX8NnLBIApXD9pgYvrPeA3KQDxlqRwKJPivYN8ZsifsNC7Yof5+rlljYK7FJwT
7r2xcFb9iowRD49RLpyDkNizI28FMgK7B8Py2jLzIEpZzc+tMxIrxq+WWpMEPSdspJJaK9eeQT+D
eIVkfjrvbVD1ncm9kdqaKYE66a16MdH7hPVGApiA+Bx0jOV7E5xby9ePXmDL94RDBtiAqLsu7wmQ
jtvWGgmio8TbAC79GpAAwkrESulOY42daVCdkyuDRVafcKCwBa5YyuyWLOac4TMW2Bh4IRYliSUS
LqD5ME7h/awjAnISXhUJk1W6f68uvkQKjd9NEH7M/EqQgFfyEqP3umdMWvnChS3MWICeJauiEO/x
t4LlBqbGfGkVP817sutAa7pzWbEA90TYxmZ/bGmR5iBOF/kCVc+ZNjJonR5A9+3XCVGwB5/U57Q6
oCF/W52iU0QETjYcHPp1oqGHzLdu4O1pWOAXe2KgTkG+0Tl5BglPB8H0ArSiQ4XnAYK1BEy821Co
GtnQE1y8KtG+ncQKdwEdagDR2vAVKeNrbAcglsbm1Jg+QNLj5dArN1QP9ugGQjC6JRUsLpEd94ZV
wLEM2QbBKho7nHo/AlLqyIxgpe91HcuEk3lCXSKhY2v6GMLnRGFuvKMdiCaxVT6m34w2n5k5u7wB
+bT4xI99Li0YBS1gr4jGlIRGr4v7ijRUY8aX8ek54N7Tep6S/YyIUh6x/o2M9eQMAnLyGhnfToD4
ngmdWEyQ8YvLvSTf3I0tQvA2LLRBNUWKcY3jdsd34+rHj2xZTvG5E+3d4EBrwcKknR/RLJRgtuYs
p3WNnpe9tA/qdDfR9HBDkpT6cJTGfV+nfc2hF+4RORPp2yHfzOhLa4c1VtBXP0LX8krSGKBc0Cfd
5LWz11zaGtRZHpoxfXmPYTHNGaLuw/B73otswWkBI/oE6ORcNvN0UqyIpPAdEezBC4XIlioJhROs
dULnzPBFN6yOqFvS+6KzCHMg9oo0fn9Fu5gWqfgIjItmjmJZLU8JKR86HM7RcZRy/9tQWiLK6eXj
mFhBOStoJaqCFq2YY4SrmpAzx5D1eTqpSDKI46gn5PCOE2fzwBDbSfGjrB32mOg6hguLDqRRHlEe
kJ+nWwJY5ZGmN2mG7EeSJxge2WUiJ7CiPr9omCPvTh/X/Lw8za8fyKMxJekXzUfJZXxe9qJTIi24
zZQUfjsG8BVdQy42zyVMXvCWET9NU90Xo1JO87k0BtKmMifMW56OfvpVQxDgPaNiWo8vX6gGMssI
MMFBzfT1/VtS0t3WW/Tp9oD6P2JG6F3rttqCJi7ax25ra3KLaLujf61uB7tIjfuLfJx/5B/HMa1V
HJgaHFYeLYWV36zTcUvPz5AVsnrRZqke0jFtxumY71Wkgmd0Fdt+ttRoIJ1q0QmlWV6PpXGjP8Za
PDWfrlNrQmuuhSk169teWTzWF+aH/sclbZHmjDZLnlX6xJwJfmpII3hO61EaKjA6TGhIwiIik0/s
kRnrXPRm0YDGEuNRyvXuUO6l6a4/zj610qvoY+nRzcUm8lrv4l1Mi99BnbHq6elL6ZJq9hkaTGNp
ZaORLeWNG/rqegs6O2fX8Slpx6eoT0POLw1lbBTRM6nY3KS7/of2/HxUrK3GZWnI7qTTF/cKaZgb
qQDRTP6uP5FWKVoU6dH6oMUnpYeHdqnpc/5I7Gka74BBlfuOFNL4mQW8YE0vGQaby6C+m4QnHZv9
rIl6CzZAIzZW56jYvxZ0DN59GnRm/Yk+o5WJjuGGdtp0uEMnDPlBSiG0aOSLIz3QxIZJwQiQHyF1
kHsG3r2zzTqP83en+hw0zsD5UX2yO7MrahmwsnvzTo/aXvwJlo/9hz54r5AkWUTNK3IBPGbjhPOP
1hVtoD89Z985vv1r0mKvDa06uZ696T7b2NwyKHoenFUamc6kI3QbpY7b38CyY1sE2QSBcbWqLZek
GZgMUujr2wY/GGVvj+wsLEr0XPDe0BkUfu7h7Nz3nHhAUlKSagNKqaQmUypTYCiAmQI9MJca22KU
0oVTBHkdv46IBQf09lD4RuBF+idw53AwBJIkvQgCmjZxJnDwshBPQvwvHHk6IEAT4XbScwCwbtLO
u7n+1c6VoTXCmyRFS3UcKLMAtAAxtGtk5UCAS7ZVSsdCES7XJT+Fp0t2lWgFZ30m4HfpjwESHBVf
WQKE6OJR40Zb6JmAMROAzVNISmnN0UG2A2XA36xQIlqIc6pPUIaQdhL8DE56vfMMTmJin8LVLfx5
XDUgDzPpmMjGrxn+RASxyh/C7wSIvSkH86bPwSyH81sBlByt9kPWpwIFbU1FFpSA7Z20JWUOfQTz
SQhELsJaSjvInVoNufuLfNyF+pxQk7wgVRsszU7yocNi55AZXsMTO7kT1IvXyPy0gm5cTa+h7IWv
UXWQHbM31IYX2S+HKOGBoHaW9px6wOo5sgKLk/dYkHadU65o6H28Dln05PpNpef1qSB09NksHuqi
hdGqGpVBcVxdKGizBm/lXG+3N/QIdtuyihVt0ZKjhY3lS2m295JQefOk2GlL9zLgJCfZKZMXVA5Y
ZpYSEMHAVakTo/0wzc5LzcHxGtzrgwWx3Okjzee7s38qo8duyFNd2jH0Ei3HN5p0dJTT7FninMHZ
hDlmkQWrAymnl88BnoKP6KPROyC7AkVACoAe6eEOfEKHc5ikhqcSFNCj+WXG2tAcZVD/UD06uwWv
hMxZDboTsUl1r1R+Z85eYA3Jy/zar+R8GhWgsDhA8g96caH8oTEEGdNzlFHZaD8ZqhTOUIfS4mnc
HidFnZy+OFY4kmwwBX6T+8fXwMLjr9OABu/HdLel2bpwaVotgQtUyzsA+cmrDvP++tqHqzB0dP9i
gQ1cGx94GS+oR8h+/lLZsv8uc9q1o7QMnySWXQYYlTI92XMW6NZI6Cbai/tQPeOXIUKFGcFUyni3
39eH83ubX6YoSJwppBEsgb1jhpb6erd+GdDXutRG+ZCkH/pPrzQhcX4vIqyDgvhFiygMW2mIbCqi
6Y+MumogeUjKLpRnYYUis/wkDVWPFVoXOfBS1CdQxbYS+zhbkXqmpJPDLciIW+41DXo3aKAg8XAR
M4jr77kzIL/qkvBYJDZ8jlh8eLCeKxByisFx5JG8V/qkPeNWG++uPHfjqu1ip5M1XOG/NOcxm286
VtCKCfbaJIGB5ThCwXACSw0kYuM83HnV9krayLHIB4zvuEBYDgBhWhExL9IDKvrPL4iGev0d8tVY
XZwB84EVeXkzwyIbmfYMDfv7/P77IKflPgskpMufx8z4zLbmn5AtoGitrc/LYslBAeaAgwYyK8qx
88sYN4s0+xEGmBCVRY6dv1o0ihWkZBFlw8a/kHh3BrQG3l+D/hD87pf5DGPKszcjzPFtFqggPtZO
550eKDcEDSS7I9s97hmr+kU/hLkgLcY/bFJ5Ra7PQ++TrZHIkqCT1AIx5Fc6gdWBHB3Jbe5Nmcup
vUcKVV14c6AV41RqPAV1OIgVn96xXbRn74kcigFwK6r20FWIY4b86wpZxD14JCk84zw8IuQRWWgQ
5da3qLHc9gDDM0zQFz7WXIJLVNHyPQEVOAVWgUpKgtDoCjEDWperKrTrsA9rIJHnbVrcvRos0St5
lMNnGcKg3FJfn53gPUSQ9jXY0aVMhSqEApjWJ0kHsrRuLkV404QvqUcVmNzKHQFKN3v4tuM5UKRy
6t99vZ/k+bS+JGzo9cXrZwPTBwNAAUqdkCkjrCJSJVztU/mJDH7w7rf18qZAtWSRI3ktwV6Q4Uc3
u+dElDOeD3cHIuEbYXLAKDtk99DVZfLgKL3FD+gOm0QpAscBUvjx8J4/yF8gr1EjTM0JTVvCX3Zo
DvrnMSqoSMPpmHQw/D4nHYmiFuqJ+Dy7fzcrkAGSYUaf6fuOH32mtXWcamHFBeAzPQcnHbhvbH/W
v3iXPNTi9fAU8p3NSD+0iAZ24ycqIJyEHKZbbdIjW/iu+rNroNtuP6aXZ2wWvxaS3Fl86rxs9+NA
qXcOqbVSxCF3zaSzcuvJlcPiNTBN4mY/tYK0Cgkmzqub4aaNK+VvMFGkeE+MOMkdv0cJ/Dc/e04m
guLGHz/LoFG5RJldgepCH1BaqYVFyLtSMzig2FqAFzrGz2uEjZJBZq+hoHAd436SHEEAlwSeiRcD
/2Qadhfa5z0S7kAFipL40Ac5v4OarpmjsqoXawA6DDQPTRr9LdsMjxYrrLbwfzzFjmswfjSy3Ub8
nFKNLfrm2RJ+rn+0fxj9oKDi9k0tNIubn9Nf17FKvPMraG5+o05KgAHcHFbW55ASwN1X0zFP0/Hu
8HdAGQyHqzrNtXG7W75ICLXfWrdOm0+DA1fpueU1MopYNzcXNVaRaL8MKdB0ZXKBMvrmUz2jglQ9
Qh2Y/XWe0Zvy8utTcimjPmae6kTQaPQGrzgnnWziTHi7OfZw+m5G10/mnXAPv7TSfesCQQAUgdfr
gqR60RE1uMp52wKq2dmcN/MdldfbyPmxv9ve0EaXxsD5rjARNTC350O2yoFGTNIv5xYQcOCKq7Mn
Gj2oEsK1aw8IYEbw6Gnr6jbEQtVHdNKC2vChebhPs9c+v4wce1U4VO/d7Bk8dRgZBuWftrgIuapa
u6D4Tu0AahZbGyIa2riZHZV4aes6bBecX9qIkJ+8GnUet3miqUgSCfdUOY1oEIQ8AFt0nRZf5k6P
W/17tNzH0dW54tPtFYFmB1dKovYINftm9Og25eb+V87yXlAfZ8/VswsukH1Dz6XboQLRHJM70MAS
Qf10ndG3Azmqfo3LM9xQj8rDz25pCiG6fXntwqRLb2bA/sk2PRJB4QYQkLUbZG1wHF6xDRhkzcGl
Ci24NCFYgL8MqAEAzyH5HbCFDqfLxymw8DhqGu7vGrjI8yV4Fp+9HWkk1ZpXG0xVY5bLJbJAo/yt
24127bMbnb7uE6cn1733Enwg6xwbgDQoRYD/+CLOnpVoDMLsdgwe7aoEAGgPzl/H9COdUvxq6cK6
hk4OvQWOLBq8ysza0hBL1/ZctTmoWbJU05o+JK0Zil1eRWr5OaKzwKgSB19S8nlgIo3rML2uj8c5
qBf99n2qJiCnqD9StS3pij9GbTM4QCiVKNVfXkKPSNW+oCtPe4ToeJ1oW1Q3yvEzgyiqt2y7RV+K
buJ1RScww93omS5P6HPhoEN7foXm9wqTSBGV5QOE0RnA2zDrrMENDMw4LwLJ4f2QZTOg4V8aMNjD
nfpnkGhbPfsz4hq7F5FX3Z1/KTud1uz5UASPoKHOyTfCGInvr2y0+qv3iI51mEGd2ieKQ1Y9kZoS
llOn20+UQM9EHvgwb0/JOEWAEorUL69+ubFV12n8lD1Yv3+efx4GiT1639Qhop8ZYQfsaQjg8S1T
l5wXNf5OZ4PTVzwxDIKDWyO6Jp6mgoBuLqt0+Wzdh77k9p0K0CKoel6jDNmza4SXpWLk70bXD+rX
nCZQ4WVmZQ5wk6Zl5ldc/uo/G+9Y/ylXH2VwJKBgDVW9S+XlFJiB8ZyYBNYSAETPtDy8s/LuQzIE
z5WmTwt2fchVQd+qrg2u2EZAWbyGxsRFDdRfbPBGyWKKA9nBzTmngpWbAYsQoSmytXy9hWrH1z/T
DOFtHI1+fHj8nE0vVdyLvb0m2WNsWkuekOteQ5Yh5EeUfeDiKfx22ud8MwYK0GSAIOfVHZ0ryty1
hxJW5GxwWoCLVKp3g5ri6/HDCJV3V03p57MOLJMXWgzg2FElBLbUeGcYyvMkPi3o1qe7q0ndDtY4
QjmRFSwp64KyI4EKNe3Jy2AWj/NjVM7qL56M6j7nH7pAwQlgRgHqMXodv246PUnHEYudivh7M9AM
MHjIsaPfBYH0eYbP3C4QsGZ4MUv+dP9GwbmBbiMuVr0hLmf194AtlvTL8VNbnWjGRZfd8CobWuhR
6QQw2NeJZvpnNbB2++ONDXQOaXX9GjAbzZZ3s55Lmo1Po/6PbrndX5aFIFfx9CANeAT1p0mk+XME
4un2I/sAr2A+vN7HYAs4infoKaivqG/ub/SIk7jXnXXWW7yAReouitxEJBzl8Gic4zKHAjTpX8ZH
G1Z2H/CoWc4NvTdwELbV0sR8PP1bAcD1ktx731d7ezdQeeyjxr2SBe0sQBS2/dzHB2vsT6ebofc+
3F18EEL5k3PsVrqlA2bEPZMa2lJAB3j7aIf/SDqv5UaRKAw/EVXkcCsRlYOD7BtK9tggEFkE8fT7
tbdmZ3bGtiRoOpzwh+n2aew11BnBdbj2DE77RpO6cen0xKc6d+PaM7p9rwcUVoAHpT1ZePxDEzg+
ct4/UYt5eH1QvU4ozU7KknrobSnGLMxHT6PF8V6TFX7YnJNIajnuaB0zfSHfcDENSg3KSP8FdYQl
/vboogodJ3WTJYFI02nkAVpG/dTIQnN/pxBmeBjhwgUjf0jvULbVdeHW1+bp17mQgofH2vuosRb2
ghzLyt3nvG4/MR2WkfK2UNIGB6g4AD1q1ONsXybpd5KQxRt3V/YZh6yMxoam7WibPPt/KeI/zm9d
XKuvmQJV+v0YXsrhOPQRrWUGrG5QJI4S6ZATI9tZiLxot2kpkfbkkq4KKUO6ytLB5DrVwBku4MVM
H4iJ1Qc0+YG7mux1Gkrn/CixgQZSoIjPz/t5sL40/STbu8fz0DjrCYt0FDeTD7M+zwcwxmrjOyhN
ot+5nzbDXlsDN+2waLcxyHYuSAkE2bGp3Q4LYX1rly5XP7DEHwIbOH1nG9IRgsn4F/INAOediqIH
mt5f9WfmuAV1/gGzYfk9pUwm1syi8kw2zS0YmsTwpTa8O68S3eIcz+4nW1J1JRseP4nOWRS3q0Xg
fRqEYSSsL7vHM8NrbIz7aHj6dKHMTZsFeOjWhksSw0/dqiNYUdRMnqlvqvtmpIlICl945hwRQQ1W
oN0CxfIgPdG7iRGFlMlHF7GxnvcZNBdJQc45cXmjt/ylXah+fZogEg47my6S/t4ixDOfkEGpreX9
p39QFmgCa/BIeZOGYE3Cnzzs4g+1P8y3Nyh9NOemQAWfr7v0gJTGnRWXZGLOfVIqPl7J1rHySsOX
Vg9cF+zW8AIBhVh9DcoiAYzXrBX9AIRcuV+N26bLxF1oysaeX2+QLIBPFxxjKIFc5M/kN27W7Om9
RdQFyq3N1sqwTSldUUqihFpgxWkM3MaBT5Oaiwosu/gFNToSBqV/dJ4u2y87IhKa98gS/dGj2Mmh
RpKCAhVSGbT12LBFgvChe/ZSJRvqhxnGEEg7oz8PcWxeOqBUQ7wysBjILL+8e8904yRCUMAM+mwP
1H6wPY57usxKExVvwN9TtPtpxuaebHrCUwY9YsvFdqX45qdtE2DcLjvavvbb7aFN3AIa+Olqfu2Z
4/SIAG402wekfKxHtYVuo2b+zsVLZVA934sDMzApX+EQSohZflr2MqXAlovQwcm9nNkC981w0RzP
G1cdFvlloPXxKdGaNFf1FIDiRiuoTzbp5yz9lPkaARwNpewHWCUwL+Hto1QDmWqrvtTz5dCTfLrZ
BIXirgaY/EgSsN8kzKi+auuuivKLUPNG039hUBk8wZrjTEMlRXIrG2LLWp+38+3SxUDwhZqyGZj0
V3Q7qBw6c0V/hB80b22VEtpinN1mPuHA/lnsdTiD5hIr6rtnU1mjrDweC1B7yIAi1Omw0bpj9lIq
LkeulXkwenuN8p8/YBHy0zIaH/GVCmLJYTJCvwnu1mY2gC2+OogwsrRJ+ifwyigx9eFjCKnHsgGM
66Fb1FlALMEEoGtv75C7T58rCucQj78J+vNmNaqvjIotoKAXwNbeHWp2skTU/ty+tXCaHOI43u/2
3q3hI2HrkR2G3KtfudI6ULYIozdEilSUc3LJfCTrXMWo+hFv5TuDXuCrWkXER85PPyyVNMrzk4qy
+bar2UgwgDG9Zgys/jTqm47G6A6Yb1AgglvXvxX/Rvn1ESWasRtHg5STaSldp/6EIXoMDKVbmINv
97sUiQfH0+aAWsWwFE7jlPITer8NdT0i3Tho200vu7j+4H0wEN7BYIDkiUJiBR7MG+8fqvXPMs9a
heE3AHEAnem6t/bOfYXPsmKTgOLN0n0xs7XukxUJ/YyAiDTlEcUSHI/0UtguEWFrfj3LdXvbkBDD
QXDGcw+EBiCzHQDjJuQv3qxHSKwwUhZCShsH+M+qB4SD3z166fA7CGeNDxNQSolnTgLGiLCamIAI
Od6OkwctooBcR9IZJAalubcq9WtKrcA6Le/JtZ7zq761PoYfKpHyiQ+tQjSaRKmq94AgxByPYL8G
iArHR79lq1BKfyA21yKCEJvytfTvWUSd4s26O1X+0zoalMRimbOBop0kCHyv9U8HoINmAyDhC4y0
V2Y2smPg1sslNaj7lmApfsyhqjwXKjlz+wm0HsMGXXpJH5+NvVJUX+pedRCwjlfWS9O4NrR8UARl
58N5BofdC/ZbjyAht8XWVPq1VdcC/3Zjd1hUzuqmIDt6yM1IsoW8ulm7hfRV/cNsBXOpvovmNyG1
nh/aBRIsgmJVEbc8Qj31ZpkTOwkK5yunpvODg3WaRkzxDDsqvKSAf9zCOYmSixlveTubYLM51zMw
+FPZb4QX1LTu5Z3Rb+pihQ+W1ezSsOze7OykFxhmo3Dhls7Sxl6JXkj5XnRb2wlkdEaea6U/kT9J
q6zdXftkbfcwXL7u+gv5BfteBim++sBuB+efrCSg30uPEwY0qRzp/bKswTnYX/lzPZBlAibss5OE
2Kr0ZZUeFj0TL7jqnIZpTbb+XV9VmszQiVR0vSmjpZ5lckVC25y9W553AzX7W7+qMflufUX5SF70
bymL5vuqMDx8lKQDGzWq10gJxWcnX3XSffER41Og4oUFFr093p2lehneDN7dJsPtlymahaTmT2ev
dKfJWDcq2e7tsxBWPAmFWB857Xu3m3v/tkFiu8ze0xnZiNO9f0UaXP6n0yfQXPlMZU16RpwbberL
JOOSj/Y2Ssz4V/SZR6UNyWPmmeYWDugCjDTCacJhDk3ar6xb3ptgMFbTYzeU4T1bPeSrflsbGn1h
CvgjbCVfPyQ5HlpbG9wcJXV2rc/7OUnOBtZQCl3m2m2o1JT7Wt2NlGWR0Fy02cp+fEyiEQpyuzBc
NVvngf7y+CWMfFw1myEiMVo52GLfom8DnnERSQkw2IU9LPsLgvMJk4ksFnYKlTdSWdL8F9v8ip1V
J79lN+jbgX5+yn4ezJTmywjMuaq+oY+OJv83fiC32wYRab5nnZzXaYUKuvL08qff3321W9WCl4tW
JeY8GBVgmbVB4Rw3MB6xhH3hm4bqbo5OwoW/WLGH0VCTnvi+9juW+xQGFxqQVbZrMTGB0+isC8tz
HJdvFEiz2S+UoXjGqb6Xgfg3gc1eaOxMaUG/QFI8mcMYqhxC5azgieMlfP5bzBBivgxS/NobuGj4
JbQjWB0X5ZjWu6Z+IRumttIt8p/89UnpCSyRusIG5EERP8vDfnyviBsAA1uRrLyB5rjFobGzhs8c
4SFro9avpfIlS79AQe6g8QavWN6/bomQ6tY/qKSpjyWfwpxTTuiCWlTmQGOgZ2F5DeyO3FPmrx5Q
Veom47JRN2iy8/KXxseqngZm6SEQpCGymgnKz5noOJPCG9sa3BB8QK2VSTcH6hNxt7LU8qAPCQlT
QmSwPbhhGO6UUECDPkaURxUipDUL7Z7TXsk5JJBAhGXbGRguu8jA1GjFjao3q34fKlC5kgg/H0Kc
EV0jMtfph8ZSOuzpFN/MAAwbKQ3GXUh2K8vK3A/TcYbUL61nSLXTWzUcCHinaZH0lFB/lDHSoKHf
d2kLofWbnQOXHQOvJdXj7+eeKhLRJfBXM6gtv8XBTnaJXzo3BQvQHfAacZqT/ogMZKspBOr47ST5
pr+Mh4n9HhS1ssWrhx/DmK61l+Xomt/Zw7frj+rpI+1u7x3J61tCSgjkfpUEY05X09e/CG9g3UnN
ldgqW4KJHyELbhUHUQug1nTcBTu2XT5hiSWvEohGJ6wpRbSn6oalB0lb594QMR2BGoxy6sbtkX2X
h6a2L2y0N3JjjsMcrzPtbSJpw5w83eEJiEFMTpqwe/wWXWTBHBzTU2x8A9NIiyj7HYBM56i9QDPq
/fulmyOAAhNlNEkk7CJRQCehpNFGvMPMaAevAYDReIgFOIhg3SKdASYCs99IZagnyQDZAupmwAjp
YOB+Iv3IIK3oxQArsj3mko5oV7u84/QlAtAHxY2MZD58VKcZaslICKe/qxn+oi7FKCYC5tMjkfX3
3XKTbiV92igG0xCLnB9VxT4JQPsCYvCEN+DVvtgQJ+czR536RatKO0P/uF+IISFX33IkCGiWT57y
DOZ7kGQfuhEyk+6G28peZR9r0ufHkiF8nKZX7ptEF5l+jtTbnqRmDIUV2y6DcL8h1uVU+uV00eBd
ZEtq17ou6M1pe+DoTu94ZoVkJlUfqf8k88jw8zhqEpalqHTRIyK6fi0Ifj9mzS9P5Cm4MUK2TmZx
TD6cpSSjFReys2HCJhGeIUVV+hKRzEFOA9yEim+58QgFcHCS9BcLcZp6XUxUliEW9U7Qjq9Y1ynm
ZXT2vfqWqR+1g+p6f5lIrS3gS5QE0N2lttGGWeo/Hjvz5t3jQwlRCSRx6SIbjLB+jfsAZhTwtAyf
mZ7gj0Lzo+LZa9FUB7cXAohbe8THwWl9bDkoV0gY0GefsiKMGqaMNskDsp3wn/AmgHYJZcmgRY6M
Roc7Up4eA09FnUZxSYuHBaA+z4tBQkyfmFh03qbSb4uNovucnwgU17+mAo34JCkvT2DOjV/FJx2z
gm5ZYXmQCgrSgzpjuU9apqangjCcDtXtTb8F92kfW8HDwCEDwDQdfpSIAYO2WaicULgLWFXziXNK
+SSNjnGtaIvFjIaUFNwgvyJZozCsi411i8oCz4ywa6IUXgc8HNLGAPzhVjvik1a/xWfjs8EY0xDN
YumtvwWc6SMKAEgjiprzAseV4ddAD/BxBV27cN40kPWQCms/RocKNIy9ICTXhQ82hLC7sENHGYIE
WF7SlSUNiel9Oq6Zbx8Ug7P1baD7sJ4n7Lg2RnlCW6H90d+x/Hzp/vWaO73Jm25vrieRV8GfRsaN
zT7H9WmZ79V3/R3f3SeyTvMvuAsHOrgqYkOIZ7RVc1T/xoidu0Xy9MpyWHd8/c9/1wbUw8oPOBYU
UdcVhmutzMpRUH/45LsYYrO/U3bL2ACWwIoBL6/ns6A9lheqU5TgAF1XIbb3u/yL7Hs6OACMYaS9
s9+kMM4zr9jXR1RWt3RMs/d7vqE6DI+aVE+U5xm1m4AlSWZAt7DCF89aqk+yXprx4YzEHU5wLhw7
KkpF5ea/skxtneAavgmc6hqtDeW1c1zb8VQ5KN4BJFHcl3dwdgY7uF/4iL5eadHwTS6BHMPsUBfw
WoguhCJJdqbnbW6edC91gUWCGOjMlynzuhX0OorNBi0YgqEjBWbtEm8T7OIKiJtKxLvdqI6PPuer
UtPbv72W9yUlMXR4bh6py/SgfoIOyLPd3AfeL99ZOBlEqsGiczvIfvkWVrdTbWuIXyzmftlc8yvA
HvIckhHSIj12B2AazexTd6D6REOa3rR95IIYQUozFOcKH+EAasp0hQEUJbrPho68yItJ6I1wB+yH
o3hLGrTzEn0BMOYQjyq3ryHFToo7tSEz0RTXEP+Q7fdVKGooRArgYiCcUPNzkLIgUEIGhlYjBCcr
hHE30X1FevoBYsdN0TumfEEz15fwKVU9OxWxGr0MZh+5anm0T8p+LAmeALBVxKAbjINeYVkMayjx
2lmjWg4BPtvIv/L1oS5l4S+zil+ZWo/HRweVqd/eZpcrNzQfXWEgVdDDmSAlAAGwSt+cVtRG+DTs
Va949M0/7M7kfODGaVEQSdEd+X3OAhvTyPBR1WPPVgihs35XhiNijwp4o2AAtzWtJJfjq2dVfJOb
0hoRNb3qRO0iucSgtAZq6uhiLUXI9Kc6PMRbKEocAaSsRXZEBSl1ThpJ3Jd8vO345FRxqfdo4HUU
+vtIkA/bytwSZsmDOADBMRAXwR3tuzX3kxsBzM9/SRHQkB3MkBHPn0sOA2AKjrEc8asG8rBmLdN+
6+aThIaDGfKI52mtXsu98kLHjrYE6hS0KETJRfFZD4h5mGJiigITqD30Tl+gutC1ohpwq1lMZKBn
3p/ix70Wy+kJJ+gZ2uM/BARmfUfRp/mo9h02SF+wmu5Pv2VtwOI/3TsOFS+G5kEtOkvCp77XtSvA
Qrg/1j+UFOzX8rkblQ969c8TI1E7b5m9KYcP67YbaatmLqxzOz9W8GX1IEVXUEfBCTOWPSW0G6EB
sfi39ny/6OmSvmoMnIzGmhToGnw4jst+oTzsb50HVG7vP0+gjpK0SEAJulJGZeEyTuAfMA2ZESzR
WacA7ZSi8R5S6kojzc8UKkvLrnSgEjsnZ6r+j+RXyQ+1sctwJtbPhKSPHks3ppflsA6REjBX2vRi
2sc4XheIDcREgvsC6wbQXvaC+CVk8rPlfcYe+Kl0A6BHaF5nBt3gMGVD7iycodGmQsjO8h5kbQ9i
l+qUmHsikieEDkdcvHrzpTygvTHQb2S+zKeH7Wnm8kE1mLpGMmBqbWxV+yXNd3rc4wq6lpIwFzVl
pLvdjvJ6vaLETLGCXk0FaZmvaulPz2aRTi93Ks/6WcvWaiu8cHk9jWOyDOrVmZswPSTYvMr40gm7
W9ZxOmdLDp707s4G+gw1cIxNanXug2nVPAjMr7lyMuRLw0ut6nRnds3pv0eC2gvGgcrXY9l350YP
54xaVhJNvatX4fP5Zg6HmXKgdSiKY46WQP42TKQm4GdBZOPSAECmIS1613Efxk4H9XwtNKTQMHb2
/TikoZ0mlITJHnGVxUxlS8T3bDCeCZg8DvKQxbbWfPvmx3VY5zs6yJbxbg37SV330hKBmf4f/AVk
jbYiyxnpYqN+yoZLlTXv/w5NIpM+pBet9bA5AgdlQUqEGWp9zdpIVjwfJw/IVVAteDz2U/ZNnwzI
5IxbguGjv1L2L8m7RQ2ZKApJhhJsCuVIEDD0CaAmDT/6SXPeLBDHVofODlQLKlg8AdbFUiaOzhBI
YsHka56vziOetsYYUp7KbBoJ47Ycw3r4UPFyOLEk2vlSVebynpxt7mMkCvFZKxqKZGupx8NHwJ1G
iN2gi7F6bEREfLjr51T1JxAanzf//tre/lmHllocxW1m1oNgwsZ7hEWKCkF+tK0j2yRvbTfv9/Tn
Mb5kn6q+ByXINgzbRXoZMo+Nh9rMV0zPJxoNX4n3hoC4UkV4HobqCMeWRjCEUoqFnSev5kqcaMmb
egLfd/uCH0//rVlDX0QmB84g7NWjLm/hkTrzrsEsfCe/0kvtrzIYm9gTnHG0JpwQjt1LuqnoFl9w
YaSX0SuexZNrX5E5d7HqZO3TB6M1Gsj3lQQwZY7G9qvDe442CJFey+C83/vt87bvQYG2lsehbs5b
zoKKEKQUGrByGdEw4gAgM9KPCHuk4Keg6FZQRTZVvT425uoBIfqCjAiacGRzpMTqLiftSD2xV3ab
CRwWYNCyei2n1ZMtn9jxofoazKqHC9UFGZ9qckvOcGEEHFAofVLYzOlVLoyURB5GFju2ui3sI0FS
qu9AZGhPICrLtxLwHbt+RXd5MUkhcV0sLbN8TbqWWh6Fec7NhvPBQsliOFjpRw2eAsI+kM7n0nmZ
sp3c4BOMShc+0JF1VtqQE4V2smr6FH/1I8gbArbbTiOHRVWqiAB+xngp1Zt62N0sIWCSXpwyAiGT
0dcu/oIGl0+F1EXkwq2Dr3p6SKbwyNM4JFW9NQE3DdQRKB1VFDJUkaeNb4RBNDup9aL00cl7cCQw
rOVPu9tVM5jHgC03Ht+q/NhWG9EcbdzYcsFXKlX4qMHzBc+JQ8rPaZakNIuvCvBLFcuX9os4bywC
0Fxgs2rA9KgezogXLDvccucIYMM4h338rjKIRo1bIAIg+C6hzHV3G8kDnPE0UPpZmP0mUYMJiVks
f+MVaFRgZ4yS8tKPkQ5Us/AnwqYKKXMbvhu+1R1sMDC7pSqYRAOGgDItwmR9N6ld0IYfTAo2mOiF
/bQH+wHIVbfPra4ulG/QmAOWzx2yTVCDSW4kPF9OtOp1+YXgl0AYaj5ns67XOK2i1VJt+wQmmQW3
obuO02ci2vzgVfOzg0k9im/5ebZC9RcOv57Sci6l+08O2/r+Vmc/essD/3yyU8lOTPh94r+nQlCY
1MBgKKHXntkEGjv7PQbIo8JMoafO2fFAQV6nyyBDZE5B+mVv4DsKURdMmFWhQXOo8skMJmuTvjLh
qSdMU0BTbLztNQQ8LK/Vd215IiarBZ6AfI7CQZsu6ZKSGd011hJiaxoIJpTwDKEiqHGMujot0w/5
vp0spjElA3TNiepC9Qbqb/h1ot+UAoN4pUXG9OwPU6kFraX6LdS3Pv2QSW6dgUOp23Sys6w04iLE
QROCrkPVvgsoEsfDM/2YBx6Jn+JGbGxn2tlSeUruuCHaXqy+jhxoHODsvL1Lf/RpH2nj6uZnlh/y
xqsB59n+nSDk1ngtynR+CY4+DyBTUCtBh47D30bTAGSmkwWT+DmouQb7BEclRLQxYuN9tue8iipr
laXhBPWimf4l6OR8PRMAqsP2lyO+QPAeE7Vx2wAEnsS7g5fPlzYUvOEXqATn/AO9p2mMKqw+hcKm
+fnoPqs/1ZR78XUzty2NxVq0qMpxWxl7enW8h0b2V5vLbvDpBDbFttdeue1SXSPBVxMW2e07Z5WV
rcceBXPggfhq1C6lQvXLygLGgxym06NRu2ZjxGVJ43GwN229mQFJWKvRIEpCf0c50RyFCPEM9Ocm
7inuvt+nozUeE9OC9gL8NflF6JWiEw405vxtJVhMf4hwChtuCDfggHK3iT9kKhfzJEgr0dN5ySYq
t+sKERY4kGxdscs9TpAooJsgS13nvlZPdBsZbdoqCpfXIM0g8SyecUmkvNU4lboUITt4t9h+p7QO
5eEwNTQsqVuVaIn0korBOmh2Ay/0EWBn8tt152L+Lnin5/ijT28lvjW86uYca45tEQGtmPRgoskB
CjbcFNS59SnHHwYhHRxVEVHla4XGzqMnYw3TW+ikIS3ip7ll1P6EbrzhNf6arw4qf4H2Q+sg92Ln
5TGG0w3xkzqkJlvj1z4t4yrM/WTeGOPHJDTLq73qYNe01FRfqX2EXBCp5iWPsl6ZX2NxnNKwqkPK
AiqSengcLNXZPeMSDKLS8c2vM03681KmO3gtSNOBSg3AeOlTV8rpfjzyrtRBFh0u1sSbT2uVQANW
Q7dGkFLoRX3YdJy8AjA1BqgoVQ4kaUGxnn8JNCaPRqUyCUkuJhx4YGPfaXAWmA1l7Zt0f/ScAnh5
wcybeRJWdEgyVmARkTNn5LbtQUYi498zkke/KLe4IxGHc+796Mg6mBxL1NhdquUUOVDyWVLJvkkv
xKKZR+zJrlD4Pbh3tTgqafhcrIZOWqxSyiK/z/yqIGYDbdh25/ZVa18VaF7Jme2Imsqg70YIY8oY
0prUCGqLlUp3jl4JcKxyTbeMChFAD6y/8bAFLf/AwLFG+I32fkSSIaNjiw8V2Mrx2yzZofdZe21p
9ELjYfVn7sMkE6E6ZrBsDw9yh2wHFOSZAdAj+Q4nTnjQUDZhMTB9rgTRbiT0DGYxiaO1yzh32tzl
PwqXlHWGn2FLwaevkOrd5Ow9FdmzrHr3ozZiQ/g21ScKqzOBWlUepTvtRfxHg/pIScdHTjKszjMJ
/d2j1tUi71kjjVoH909Qpq/dWfyo+LewOfhfPPuORvi4L1x++eK3eBsh5ileR2GUr5THu1e4FFbv
Xnem0OsB//CNJeD8pcrvysUkkhdl3v+/HoEQbFep79LS7F5mDcnzanOLkkj4mIk/c/4l/n6L5lUr
fBOswFgVyNlW4vdG+5OtL6KGXwqS58ZKRc7eCWiTXmlvorpyUrgGcY+5j9ooZS7BNBNstf8FcCnt
CfHVFlcQznpK5T8PKH1eHwczzIo3irfiI4URYIL+egJBsbgkkbWdAwXDPAO3Z/TzGZCcKVczWLh0
895AJH0EA1hsqIUExnK4OpQZxaVPv0bA5W7SXRHRqkPXH3F3ATB57ISoP7Cddbdv/OZAQMg3dqoL
88dXOJoPnH/5R4PgKOVKD6BHQ5u5j6gpMETIsHDnFONXVUQ3B08Q7M5D9AoZldnTfRUVeURM0Am7
7e4RYfS4EtL99ygOCmTH2k0ZZSAyGSAUcKP62AaI9vrOHgRDdI8ydMuEzwR0vIgikxB2QIyXcwcB
PCEHO/Ln/7MHYByGAg3CcoVP9Q1Lhp9ns4o5LsVU4IlQ1e9pmIXjvjvUFBs9cb0UA/zprTnoPn3n
KuKQl3mK4nceZfgw8vBx+IUSHfa+8F6gdHwgWVuSHKxoIkFXpn0aaEETieHSPCJcHnfLo3iuCEMi
bk5EvGRzvuICQCdMQGPnInSJ4RPieSCe25PNlWnAZH6iQgwhi+2AWSGE9OmxIw2dArhg9sywIPk/
hwj3SEHTf/JyjlsswlBYWInV04JjZAU0zHMQKDzvKjLvywJLxwHetfSWBAN+hgmWBFWEGYjBDCsY
BtmtT/qmR4q69e8RnShzBcubZ4IsX6S/4x4flBhaQN0RUh6RmLHw9Y8DNdoC1W/CEbwdLMSqxZ/I
tERQc8YQbwj2aRLDTRyYMPHBKj6UNVKeFFsQq0a2H6bXGY9AhpNVyhTk4aF+W2A7kFEc/ptwUDnY
DZBjDZHLPbG+oTcwSsikoDAie4CZmS6ke6uauS90v0kWUCp8gtA1LxJbg/Pno8BXAxQcNv1v8pVC
O/1kpn0O06I56xv2Bg9CFctamB6IPYKm6d++QeGHPQLcGgsTOdS/9SUk72Q8gJz4qq7G3zTCk4ej
zwUFEiUQ5FW+J9TyYEcioQdqEHI6qkViqtuBTjG3jqyLoFaIrz5/dVT5Spj1MNQ9Gk4ehHoIiOHA
D4i1wSfxm22UFuG4IuIgMuWxsDWi3I2+vZCqfoYApbhmsQMI9ioOJ3x2ySiIN46Dx0scyIIjV0fq
L2/rI77HpbWR/AYzx0RvS+dikp0e1H/jWEYPFP+E94u4B7hBf6qBvhOJ/Zc9C4WqkuVr/lLjrTf0
Z1dcnLg/3hMXFDEEdy66RP5FCMDI/OseoXurr7orYrYIt5krMRTW99/7i4Fghog5oiE1NeDtjNaS
K+eoJpbSFs5NtRNjJMaP2IZIgzxcXHUcCJHCB68VgwgJYCMjC0cJZf838v7t1Fxrpq34mniDjP+L
W6H/9Pd0cMVgD/YNflw8H3ExwhgIHUZhKyOs1OzgwU0hOvbLVW+4SyEogdYh+T2+K/EVC5JbkJIx
4yplowckxA/lT2FMEF81ZqL4BfucDUziJ1hbaCgiqkgLCJdMBkVMID6ar1JbZKd4IoPzJ6koVsuK
7oXw9RBOOuKNEGwXLGZ+ocEilhkJEG4GqCTDufqb5GLlCX8D8QPiF/AlIn1aLABe/glFnnST0IUU
zjGREHnKNiluRugbIWMkYUnyZyn192kOmiDioinq74TyDt/h30w1ShJcYc/6+rvmeCveTVCNeQfi
8hBtSHHNwlSGogoDIVjZBZpAKCmhs9PwfkLoqUEOStjLCVUk9n3+zdFVCNCWUJIRpGxhviIcydgv
QT6LrR/Oxf9fJjdjyQIgVbA0F98DjMz0R2T+j8wtbpdBZBlae9xPeNQ1WHly679Jy7zpr8OG6lSx
vKHrGQfVYnJtBEHEpLKZGi1zu41MHjnIBw4EpgUKlNxd8qt+UipEHQaeuZgH9K6Ep098RbXlX0P9
CT4EAyX0Z9C7EvZGAvrNwP3/+HgUxr8/sjrGJULVnqf1T4yyGDHeH13Pm2hpGfvsb26I9S8uX+wq
4mb+Rlw8tT8ZKiDnMnqe4lfGHsTEgte7+nusQO5XQkXpbyoFT+dAKSr5paCJpBCVEyHDD8Lboe0X
/D22p1BcFQsWCyN4eH+bBsXXx8Z8smewGURJyDYyoEIq1pGQMhW6G+rK2YshLtF4+v8quU6OXlY8
5/xjg6yxWHh4mgWgb05jUAClN1DLuPsvcYSiSnRbOb7lixUqPkZdxWh3Fa5FqZMlwVQVdyOkQ2VU
T7lB2pP932bErYoPFZOwYikwg3geT/HhYs8zeaTiHcVjRBGmYYsz2WR0wXzHZ4yrIpfnumvGV5wb
Ney3lH1JXCpAmR3qtH/3JPbzekNz7MaX1NWgtF42rZW90LWSA/TR/hanWDRiKog/2+8Utas748NG
GEHdjAwf0O7fUyT9rHZtNGxgJPIV/lIje4cI4Urcf7ITujvMtQ2lD+HyJoSzxP0JBx91hYQqCovM
xHIzX8Q1ip8F3M7IcN0AxtkK1RWmXWwjYjsiAhIFUrAhjBy3y/PlS0yvcVV/awxYfJWD+AcopveP
SsKG7efvh+uIdSKuLQkNlgabrS9kfxxfc8W9yJ5YMrI37ujiHejsnDQXVUeiGyEYSAcIuT7UZMWg
mgymOFZg8IiRFmP5t/OJ/UIK1c9uZQmxI+Z/j3Cbw94i7I40dos7E0E8vISPEvIy6Ogi/VKgQ4P5
Mx8u1qyYfI/NHLUo5zzC/w9uA+WgHPNoIWfQBbcVcLrDfY9aT3gzD9NaC5ugxA69OXaifOFa9AjP
OdgGaOipO9+APcD9RjF/iY+3IblPApjlyFaWwr5OH8vSRYUUuphnVuKYbhZU/8pzPwUSTj1nS1pr
jq+A3djPwKNCKkGxHKLa2YD6LyA2L3VvjpSUglnUrDS3r7y7JoRGv+AEwTLy7xQ9z6AIiC5RBai8
HO3Fj7hELnHTUcPIlyaAd7+VXHl6qT7h9zbjydGX82a6uZASx58nde/XqvYjYBxIWnspEvktSoqL
fDXEfqwgnVNxQpJbbNC7ee7st5Eq9BLZphuV1IVVLHUqmJ78BtUVSsfjHw2EG6YpaK2CkUUtEhd4
AI3ReH2gJ0lx1iB6e17NXwMG/wC3Kg5sfkD09spu2+2U/qLAM4Jbrt9Xeo/A9LSWy6CY3Ev1pgEW
RqLpatnRXQNUhiINpbMdNLFW2SFtUNIYWowJE6uOaQktoHJs9ZVyMahrDRvjgvoz9ZTpNQ46xxZc
4pqS7bzcfj49i8DwwiuSIy8yV9WpU9ADkGhksi0gkhhDGFK2tHftnC2U/Q7KFrIOQm+fxotrISBI
rdokz0db2FmgV6d8P/N32FoVpsviTZ4UF1horBnnPKC82W0UdaPH3lS/jMvZjBdQfFEtvxhW6Cxc
rohtcHZvGFB50HLNYDTX+bX/1b7xRHBZymxQAW306TIksD9Qs6ww6hOsCv5EIVkBDmpCBO4DS/fq
TfoSVwcaHxlmodRy6amhW00Wlnh6MCCv2J14WXsxn5SWA0n9N5DqojO1AhwwOHiC6JehoKDqO6il
WleLdK5qvspvCdo1dao0AZ6Mw+24Ml5abhL1sgaoCdvUPZAe+OpOUBZuLlZiAovguNjlokJpHFuO
gFM/UZ+ncgzaAzIIglUVTD4gafon+vcW7FFUv9t1/PgFKcDhbcUhiqgcoXW/7Xvf+FebGxSK+6MW
CfYSEs0ZC8pDvUb756QHQhIE6YRq4phfFGRh6AkAjxkQyfWBv9Dozo8ydAY+MPmYBprIYLNsIOto
ONeAMYDs0rWe3fr2TSHOOMz9FjWtdt3T7VhUXwDb4uVDQT7GNlZKuRkUX+39FJ8FA1uB5t0YXig3
W93e0vHU8IvxHz2xG9rogIBS2LaAmc406QEdCLUdui5ouMBEe9Y0fK7kZ9Vm7kgPl+ptfwQeCTiN
9FVD15/4BgbEDP2Dt6KNmN+AbbrjYhg884Qt8WMXL+sB32lU/RCsps03ECyU3GCDFQ7SQjB7qRjX
oD6oky6IjeAR47+M4BMlZJIw0gwt7BxrmdOYojpun9T5y+WTuIapFOFTmvxQwmm++v7AML4bWFW/
U2NC58byqL5iKwUWuwnww4lPOB1RjeUbUDgozhJt0mzURFqKMg4wEQVfbClfspsffo9H5T+azmxJ
UWULwy90jFBAwFuSSXACJ/TGcEZRwQEBn35/WR1n211d27IcIMlc+a9/2JxgIxAA2Pxt2n1ayTA+
r/Ym7n77oLK5Nr553dXNu17DAy3v6umd0jl8gigyyUEAjbXPNIx5dxFaod7V6X3IBuFZeFUeVfCB
VY09HmZBaN5uw4Ovf48khl/18Npq2Z/zsSFz9fGEJVOIM5//UUVX2m5pBin24/RkyYY3v3qhY/bl
EYgRPrggfr+WgZXGjSDVDgv6l04OeiCYKileD6/rBz1n0HrOXxmo2EOLsmZwunm9V+mUGUlCaHfy
FxkbuomXA2ImkN4vcLKC3e/rju2jet3Q2FxcXHaiSnV8G3CAC0rfDZygM4nO5i9uQxpoZzOYBWkE
4rzh6S6AoplNa3rzIjUxr8WHGQh/osw+AOi24Shu1DvLVZBGj/uuyEK6sNsDiN2nMr33J2wvScrR
7l42NSEZKz7If9cjlKEl9x4mPaLMUXaytzk64zr2oqDy4cYQsQJBN5t2+BAFG3Y4IPKzQLt9Thf6
fRi+tS0PY8545PHreG6znhgQZINnapEIxM8f1oIDcpDI74ewLTiWYMgsrk9e7lz0w3xM17wj0cXH
cFpTplw+Uzi8qXW6/rzGCoFYH/MOioQPdTKI+jf/WVeHYLKW4NejhxPCXiYjyAL8vyDHAXmlztVH
iC0WzzHE5C4ddoxDyFSt7G9cLn9X20RaiO9fou8AMXWf5hXeAKYDewJKgEFEVi77Hm2gfliAKa40
bJt+EU1UnV36MjzjZXJbI74zgmZJI6F3JnwJzU75ZFTZUaeefcFlaIAY65JdQLMsIVkgwNwU6A/m
H95fUfUfN9bi1KcRRnzhq538fm8RlEYAqnzXtgpd8V6JhRKW5/QrKqblASAvpOdHmzAIlvrruCoc
9SJTjos5iQHefYodUsaEfd3eFUtF1tixfhANYWF4bcSzzntwMWHeoORL6OrCUBOhttS0Pn0Z+tLt
wumU/TOI7jCTNjAweO+/AVrTqyVP4reJfsMOms8APrP59r8oNia55I9KCLVBEG0VIx2tySY4z3Rm
q+9InaeWMHSayJAToiu9mtTqDLsMt/i8sW7WFn2elX8hGvocCyO4H15ntyImy9q8hhxyFgeaRlia
JOD2j7uNPD14ksG5seF2EjLj3y+CXipIeAaY3y9deu0u7GRWPKvYGusC4cW85Fla1qM73Ax6j31F
2gMcMATf4rWAAKt6zM9XYfYhvCJoENrhFyjJefIAu8/pdGscGbvD1VJOc/uFaEu0IsxL+nhNdPBv
34Sz2y5lrmcOnAAU7lUi6WdMM9eGOchSpr1154fnzK12IOKh2eAcQJoqgW9aaLm6g2pyhSOASR9b
F3msX+uwiJjG0S47C5BWN0RSRvv1JU6kze2BJX74lMIowKkTh92OTR4HfNIqWONcQnZSTfXFyvKy
AcDaC131LhrxDMaUrdETIxZ6zC+aqV7aJJ0V430jIK10xOjLMuy8Z1zXOBYYgytVOKlchc34yMFC
3x7DcUOH/mMTf8FMjy3JiqujRzvIxVvVUV+yVlLN/jAhNiVH/o6EpC3ZDQFmXJ/Bxx4P2WD83MsI
VkJ9X9F0PqRekW8V2KfGIMNhlV3mz//2gkOVI+qPIqT1UP7UYQU5cyNqenW/wWce0kRi0pIpgQd1
wvSN0XsB/ZKaBVgyHcCA7nwW3/UHGldKaL2JH25MOfJshb6MveFDkGriwDE7XJFbTstmUadYp0gi
UJ0G38L9zGnnMXd+uyPZ7GLHkMoZi6fTcF7HsiT8rXj1FTAt5JhsSiya3XCtjDMEDRoWCFbAwgqR
7wVVBrVwOykvtulmtv4mapq0Y6lUBcOWzkpgu6g3sVSiZtCgzXYr2CjGNMXzhrg5ePEPTKO8R3fE
bJSCR1EK0cvAccB6WcG7/1SsWqyqvTFPn55ug9ty9Sd05cd3WhFkgEMOgSFuBJeG1pIAQEbGSmWF
oZkenOtT9kHdm6lOoWDPXGIzEm/2teME2v5+c+8tKz6aJJGxF6Rw8jqjcz7Dh8LkRMMHs6rBdWRc
g7dd2r93fJ4NPqcbbAskRSfF7P+EkQr151Od0/HBdoWOygQ1WTWrvqJe314DugrtZIOXhXtf3SkI
gLPSbz9fPkMpxIc6NWnTNLhCmcdYV6pEKDaQ+8H3Jz6RCeFSyeZPoOzgDtAghKGbd4ICIg0WlLNr
8ngMfzsFycU8Fd0B3vlmZKA4IizC+ZEzYudbFaTn5WKwY0grtQqLlI6lPdFxY90kE4KYpwoBm7q7
imBcS/d4MyJdoNenkmaztUxEEjzfsfER6syes05U/YKMNZm/Rz4KMgdxf+ISDxMErTWcSrwXzcb5
JF0L83rzhFURVhVAHJKQyiqh3K0V3G5QcCQUMt+Sid3Eohic5sH7D/MFeWqQltFBHXDBIuOJ0s2h
UX87nnjRJnwc2zD8pTFGSgQMpE2C01YszFuANbSKXZuv7bCxsrHZ2UEkkBdwSy7oP5Al+z5bDVYZ
8I3TglEzoDF3c2gtOumoI/yVbsIFYQL8jJjhdAXfAoCigIUfoa18znJnyJHfm5TjFjMTngZWDmeJ
XdLgB+uKPXqQzWhf0redIKdu6eTgfSOGgBQdLabNDjJrP5tl/eLhoHnoLq5spWnpYJYRFesGmavU
Phjec/IeXwM4dPCkP+t3aZWTL0RhclmkJSXu1EjJDvB2J5It9Nmlk57h44uEf8UXQA4wAeP+60zf
TLOs/6VTlA1QpLZgMP4gqECjS2q7mNU9HzIRlIrgq7BdVvd6lPyw+i8+/s811+wRuP5sms9EYt/m
WlhmUiEDkixBL7IZto+W+1GsBwrPavH20tXH9DfZ8v5c9DYcszD7jWmn3Cmikc14GK38MLODV6Ws
sWvs1aOu4RU2IEkMdxNVuYyLveyQLqL02FfkNt5t/HA0AtRWtHPLHaYJFeWcJ8PHGE2EMxgobfqd
MZx6tYDsklNH79gX/VbkEtFMAkoUtZsvTKLt0gGiE0/bm7iiNf102aiUI0G97Bp4MhE9OCYp4ecW
jI/OApXytXBMymBFXNaPXTe6zy6r309wqp40ErdwAEZ9dc3Kd3auU2NXHWElqcOu04axjzkRUTV6
v2lGhm7DyymNfofFjxwP6EeYYT0cRPMo5hD4tQ0//42QlGjwhbfP1XNM6cAk+9jEnSuWFPiMiVsn
DFSIHz0gkYE6wTmDSfS1NtE9wSdkY3Ct38ytMNbpBbVWD6/MZlTPjHrZ6k99SYG5R8pusHhRvFbs
M23oKLBw2hrpu9gRoddewnG5F9bDMqcqzY4Fok+p/YLX+HYqSQO2i58jrX8m3Yf3xCPK1bXFGWOU
jj0K2HgeOLjQvtXGuTSjbpSlzkUbqMrwPJGuGsRkv/3qGn+Q/ahCLPngDfDCxzP3Pa+5ufAnU9Lu
ZpvECJDBcF0aUKHBB5P2jLybEKZvSZ4QigFonGy68TxnT5wOUrQyxJKk43qMplty0PDIwlEJ9OK1
z51WmMvYtQQPfWxdoX1g1XcXYbk1UTCyoqRxG0sIDHXoEF5VnNWRUTs3RumzH3LvEvIxmo3G5hBL
FgGZV1DgtZGJCyXsDLhH7RgnJojfafA5QgK5rdnnQLXqTfBnQMyEw6suvsRXAGrtIFIQ7PjA7uMn
ysFlBUEeZEZS3JH7P1EnNmwKuROubD/Feh12xATLP4Jg56jx5eTDhgfj6ZjWAjDQIIs3L7pxvSlG
7vdu8NWp+sBPMFZ7XgOtG5nKmOcomMuJvTn8TbHquMeCoqK+QqbmQ/zkY6TrL31HV4/uAHkeSPZP
Bs58XLgfx/P0xOyKDmGGjoJcRyxGN70pxMk7JwhjUEoIldoO/5N2x2OKx3HoOqn7huzA+hizIzhQ
bK44s89MZ+5RcHLtBC0Uylw2qp8i/yFS0NLHJUEsE6RSd2ben5XD6BSaXboPX+8/qA3ZdS21WfzD
TRPy4cWSxb+VnirVAtvcHBCm8UfDnhPj/wpJ04/IOeCiWI3ZjFOcZbiRvW72uc/2uINkcbOT1qOm
3U7DljlJ3um66izNcgrPvaqQtgxxGYFt9GqCT28AuwYylOIjEwPMEQgAUSnNqKHI4LJfC6YDndpB
p1eXdDHCzKDx+bIkKTuTHNcueHjUEF67nuBR6EwJlq5CzX7vbzsNo9qr8yjd9rRw6uhZSj1eNdio
oq4oNVLD3jxtlf3Y85TG5O9gzGilW7Mz6CAxAF6pxI0tsu60+3nSfvmV/cTnvlyh3aThcwSmKe3C
z/XBM3MQJp/JfIJMoU+vLwyZTRUT7uuyg66s9toTQ1AVF/5GHSlV0DFdvKzz+5gJazP4+hOD5nl2
0DbWT8CDQdJVsFpDjKA8Uoc1MhNQXhdbmQls+7J/3/OBXfYGpq1QbrgYENtgvc5Dp9l/sS8JdFj/
Z13Equ2WBzbMTEQ6sEofC1oodH+MBwQGa4AAk408ZSm7OViSDgAbP+1XbrexnOe4Cj+eCnw0rodp
1EDVYl7XXa4oOWlp4gtbd/IR/nsqN0As/Y4ZmpIc7SgaRbWL3AtaJewLDI0OutxNf47YjVRPp7HO
bmNFQISa1SH2YklcsFMPa6/jvPvk0iChkNJdK0PvHXyHRTB91f0O2/BljXG591jfn0GP+BqqcuYO
koZp59knbEcm7NhMh7BgxtESpxhoU6jK8G37hCe6ZTObJIUqIIeHuPTnlIRa5+FVvOiSeEj8Jnxm
Piw/jjevgopPrTq5dOH/2VcQ+uGFrVnmmTJOwsZu5RrBh15eqBqgzgpCeOef+Utk+yuuft7p4V2H
+EHwfG8/nSOFQPxKwLugGIPigHucAvfae84u+iGfsCrAY9o9vDeWRLAnwnNyL322eDyf4qhYw0sb
0HJ5ycZsCs4u0gZSG5bIX5nJcvda+ZBGNW28iU8wG6EtaDZip1UXOyQBso6bX3SHf7LMIaWSM7jG
c4fYInIRekHPZreTa/PgjfaSD8VlrbjoL7or9ijRY02pDEFgaqxOUvTqglERF4xpAqYkD5r03RMm
x8UYGloRBKBmmmRdIAZCc7euiM2BmPsImFmVm2vcg1RyIXqwAMV7xyFtYKe44K3TvAhetfOcgvgB
q25GFxcJbWNN8b1Ajo7OhpZKAC14B2OBh2AKAI2dpKkCqVvK3oCJSXz2UMJZvznzdFWzJdz2Q8M+
082XaDq4xm9zYD4ID1bOoQxR6mRTNqUX93T1WPnbcU4idw/9kId4HfmyyHGUrGZ4v3UBCvsUO3Sm
0bCd4e95LsW9Q0MQuAEoDKFBR6D7vbgsAfRFpZvhhWIT0JhS7nbkBflkhPKJZyZsMoboiuEzOUrx
Q8g8hhK1FRhiw3WZOorfw5kczQ2MmbePB7s6Y9NyRevvoygCXLoitxzyfPfG76AvTgkbninDK/UP
IQJuGbRpBgNAPbyblNKlc+DiNfQ2xE0wwRobYpL9npTTFtxg+x2SHOL/9rjDBLd0/7Ltt4PPKOZi
+j0smknDnDjmsKGU1n2y/ySmBTHrTnohgLz0pTrjB+p+RwxCxObPoZnAMVIdk/VDb9zf/H/ndtXr
ma/0y3Su2z1hCJOvpo3JvYAAzNL07+9F4NH69xM6OOITUtDirH8ZFssWC4ZoOZmXwTfSahtP+RAD
6hE0/J2MoZHMAq7qnnTeZHsErgc5h+y5gbxdFsBRTu3WxIeWzpeEv88AuK5/Ds+hAj+mjLi+bEmo
OtPYcajouDXcOq78+qMj+e+v7Er+u9UDTFdH/x4hH7XxLmjhPPlth25ix63tfPQd1PZ9lI9qrO7M
oLZlfiiJmXzFy86S/7qoCvjGsCj07ZfdGeNwMazY4rEn5TmbhaR8/bVQi37J/8jnl73zanv2eUHS
Oxd5rLqfWdvB+NjRhL5gn0f/TROAQXQVcYF2sQbn65XbDcoBMBcIuHVsOcfOjkgMQRfXRn8nWLJZ
LgD46NC9rfXYDIAVrI7NRhU+A4fBrTiGrwH7EPYyXyyMRPqIKk4IVReORb+g7qOYJKPkffMuOMMH
0F4Bemnq5fG1sO8yzUL11d2v65HICUwuKEE4zzWrPTxSxsASNan4wHhjcwDHT1u2fX2nhJkNKC3w
+bGoe/j7wq305gGPQ1uHQSpYWfm9pv8RTJXQmCC8TXHDxFDCWEmapATzgarcfwRIybgkbpuFtFhc
t3VjNS6u225pLyfHL2YoUBNFj9vkiJ8NxwpFnZANWpIXOaObgKxSIf/SDgqrYZe0wcwxQpq5NHR1
7t913be1owpyzhEQ2JyW7ryY5tED0/vvlDAQmdLsjjNnNxtj0uSW0cUa8904FbvxF3aRpMXJnvgz
luNQNqc3nrz3Z6N/tDVeXGYoIlTlHIO1WRAg/k7bzzoej/vlXl5NJFALHA7EEdMlceYwcz1zuO98
IvmDjEvweLMmYBjcdIuPLs9DzcmXD6PnwlCQ54c8aGunOTuKAwschluJ6f2/G/A3tuhyKMuhXTmI
ye1/LI4viX7FgGiAv6EOwZjH0bkO2VsiP8Qmy5ajnbg7B898xvq/a0BeBzIE72P/9l9XXrJPByyL
jHDIggk6YAL+pA88hmkCI3DBhknc+uYfa2vjVVx4/67XTx/q25Y5Py4myGXjx+TF9XGbDCWh64tr
73cgv3v176MPhA2CjWFESDrMZmgOu2OTr+ZQhZShjj97ba2tHwm0BsWn5m9HoOfIphEIqwT9LJj7
X/3WXpIl2uK9kGQ8eSzkFPBvbgBPVusQ60LgIsItN8wCpveYyUOVNCLMreHuLXb4mFjnsOuOx7sd
GT7HlDNLM5TjPFP92ewtxn2aP3+n9WYtEcvbA7bInDl0etSMJtvJgskWcZm1ZZnFd1YH0fp3k7RP
xdahsra8DSTV26ixjaB3anlG8HVYo2a181rIslfeFJiSmnuDJNrYVHBuh7D2mkfVcvAEz+g1NcLX
ON1L8oRqP+yrK4cUzjT4Ftx2WCT02QMwSZt9bfVvsubrEEN6qy8HFuUotx0ToAc6SEZbn1ZREyjQ
n3q+5A61PaTqEFX0qHTMiG0CYaywWpgj4Rg56aS25Q2bPmZk/ENp58v5+hLeY0JIulAHcZzfpvON
07VTFPgNkT7XQXdK+vVCIV7ivIWsA3L9VUW24KXZhhVwheH8C2OcTsrFPQbs6E3PW/oVUXlCPTfg
LtZZ/N2ZYNv4PYtrUiRlsABg00dnbKND8BRt5BOUHSpExIjvBXtge4F/KHnEnpzNaXv/pq/SbwqP
xO6CVIOeY0D/NAXml1AV4PRgeY8Zy42qDR4EuKl026moi/0fSlFp+a9AvcYtZknDHQQkbuP/YjWH
C+Sf/r1HWAEBkPyCnXvX8XPehpAiiJG6g0jcQsUECqGZbeO+Mqr9y83VXnZxC9gGkX+RgC5cmPgW
71mDmfvXShmMB2yqstVLtzoLM3nEozbnbaaDH+BD6oAZXKC5V3bactqqwMgclR5x8zSXaIac+Rgu
33QM8QSeAaShj8B4YRgByU3+hd0c8WYyRimoSqzN1DgtF2qBqZht7rue/M7F44QyRehc8fbu7j9Z
hL7URSILeWMEAt+tbtyRBlUVBfihhUXNRB+0p6TikHTUG15yi8cLkw3l4XYCdiDXh8CiTDzx8MWY
CdvGetBqi/iLtgrrBAxrMDmm+AXfCdj6tXGfZRc8/MCW/7LC6Dbb3up86EDroEZsU4so/U7MOaqs
lpPiKsQ7xLTiiWyB9VRdbtiFjZGzYcovmSEgCPRLFtDf1ASeIHbOxKDAddm2dpzlp4dHi92NlYPJ
edrnyTvJE2363qdLbPAYZwfl8Ng1q83ss0xJsap3sywylsX4NVXm+hGZIdQhaEfK9ppkMBv99wgi
FU2c0WsGjwremCI4wq4sSIoZQ5v15OITx3MRcoG5j5igT7d+FzLGuNO/w/aaEV8L/y1/ihTWhkWM
eULEC9SyfIsikcK7rbFJGWZgv1jVkIxoHsHYWy/HYASA9jK/dXY/utodUXHtpOP7WoGr95hwjS5U
hcbYUMuxuCYYhtYmqWA9F1rUZZ0dOcIllTgS53W531AEwB/Byuq8VT7eE4YPe/NUZMjqW5hJ4uUp
Nm+7MbxP23vXsIrsjFNYCLxYWov0DTXRV1pcMeEGVY60X2dEWdcN3XGcI8UDKo7mtvftHpZruDNg
ZICuCkmNW/W8TW/eQxjx8IzW5KkOHtvWHYYC4kO3JpWRahMQAZr2qUmIz5jRH8WD7cjlCwqPiDWl
YMcqr2rZFyM8P2QOwf4OxnK5HysyMDKs2ntyGrqtSq7UzCLDTBRhITuqfaZRG3fXvkLOWjb4OBdE
YzQknNbRmL/AxAilUK0ZhtiwOXEhgRQdKYSSpmBxTcTslsUvjG0xZH6PikMxgdiWwDEkdJiNYEc2
rCAkY7GBi6mNqJlf6OwBrBuktbNfkj28blJ5Ksl0F1qZRoTHmIPTdNkTZfyZVaRJZP1WUhwoSajv
ZbDEF/r3hrSyG/1zZ9NXIERQigETVNA0yzXfNXNaq9Q5GmwwbVvGRtjbvbHURVg8wPwcSxeQPTZC
dR+LW2VXFKDeU0NmORpEcuL0NcRSC+UqGqyavtkX3F8oIeZ4OBfh117DNqPvO0kxKwWCRzJLZQFD
g24s4r0TEAWse8rI1qyA2mbdFwXVA3MyKc1oK7etoAdkjLMoe4+uTZeaTj4mrWbY3lVTgyFODwMw
x7kQgZxcZsimB4DWQKbqMZ/2njDwcMDCH52OXRr9jmzkmVLfWBnCMOCZsErhT5TtlOEnwTWF4GBk
3Bx2TLFx0RD6ENT0TnGkDHGKxYUUj5PzKdvIzJUPYb1ATgBEbPMhZ3ThiTjMIqR2E/nAxFrxe+1U
5Atjgt7xgxr75v0O71R8kQSkQLxEPbcjtP7wutAYsw2iXNvDCUae217XHdlJKlP3RxduTd8JHTR2
xzWm6HvodFz5GlGXIx1DPakWQBFxamPbbHWTS/iaNvjz0I2r0fmC8Vo4pr9ZBRhGoHepA5ef2Die
Yd1gH0mvEHM3yjZOCPc9KKc1ZnJMXdmj0556Ojf2kQFZ75hi59ielLa6gTK50optjkasOzJCoovi
d1yNMKJav4+M/3qJsHR7iSnExne2GxghDztxe9wJrgucoSaXQDXQIIrPgAmY+ZDwkIY4tEVDDiDX
IpLZRk6ezQje22tVoAg/nNmyrwgJeZFZwaCAgkBHaUAyyN2m2Htvu66GMTcHFirp/B5cXY3L9L0q
V12aPdI/kSDGzwTa3T0mOhB651iHfeFsAsh3pKb8qOvacxwzBQK6Ke1nFAatMfPUhLWCifL6EJlT
xgRNUXsts4CswOPFoatPafYSylBbYy6GUvmJpOM1+bSn70eQViNIov02MKd3VyvX+ToO680CO6iF
lmwS3Ovkc7sKuu6N9RrlRDsgwAGjk6pAi2/y2TUG4nm7VYKpGGY9NvXDBODeyy4u1c0J23NWNrfU
sROOX5z/05wHgsY2YcGmddQ7mktQ6gf6PTxHxc8QtPMigsr6Bp5Z/jd6jerFa64v6Xw/2XAsFcrG
Q0m7gquEal6x8sM5KSKQ7O+xZW92JpjhvLy6aGDLqbGgp3eZPRYbIGSLGR8fpaBO6CkwjrEs47wd
vxLHRPmI4/mGljo9+7k6f/JD1ApsklilC2mPDGQCNa5be/oLooJVr9JjNegGt22Jsp7ZHuYkzZU/
n2Gluwbt+h5V6BKYl5o2x6qX00xQTKgwWMNhVAY7pfixDcYfu/+g4m/L4EyjdvhA9LOZF4xj98ii
QpcHC1Ga1UDZrcYpCe8G9mQw3CSF6Mf3hg2htQYOT5o92C9Nq0yxHFo2TGK0tBvD57Ukv4dCEfSX
rB6F6CAHCL+bh1CZcA1BVtvsoMz9/rKWJFDDtAj7jr3gw9Jw67qtZZtE4k2YdOIxZk0NCAiQL+7C
2G7YADL+eE8y44puF6Jk+Tb0qbFW1y0cYjn0J/5tJoZjzHsQPbFgsfYbt+egRh/TaIjbq3RJSEkd
o2fvWnmi0jvMLTgzhLqPWCzPKy5DZ9BxzqseU+eFGh1AizTZy066AXKxMaRw64PqQfuZ9iKNB0TP
bEdVvBFlKwRAuELYf/xG7cFj1NOI1yEUySIedJTuqBsqtsiUwgBuu8dSp+kx+3FyEfDOcZiZQ9cg
9I+2nowRsN67almA92JSVVDXryFq0bf7HvUlOk/KzUidmyFy5mPOJId6GKweKbJ0CasgKZDps8hO
WC+QQuNg7KSusB35rHRif0v5xj9I7LALoimi+lD8JNlyyBTIRAjn4JZs5p9nX/Ng1G6IsBM1QdbM
ujDd8StFhswEoXnVaU3Zs4a9CHV7ScuLvjym3mi184vLkAb4YgAPuqRYkqJNooOFIA6q2a57ILpl
3JnmDnbJgIMLuvyQkMkQqt8OWUBKSguK3vG4x2AWXEcpHmRQq7e9cXPSGIoLrEnaixSo4b7+7rKj
zsGPjZiyg/Q9GWVZOQTj3GBvhw18P7xBlywDz+Nrx06FRdjq7V4rlaSw1IVXTkPo7T0DY1lj5czz
5jEbZjgMK9AgP18/51lEgp6v3q3zkVL6RemBexSRvRQerpR3IPMYYiY7jbPoCv/+EvAqNZmuWaQu
KTrYIKk7KMitmFSE5LylC+0RTLZsfLjIzZQWBxZcOwg+NBqgeKZdmzY4TAN8ZGB6nBm98XNHi67Z
McL++ZUzwbP49RLlJ+ChR2Be6QQ1AvT4H3t7XMEo588tNP5CKQR11Y/OKL/DQeZQkrr03PJYNAsA
WXDMIIL/3Ccz0Ia9gjj7L+K/PXKPZgjp2B4qIHn2x9XhbUjhhfHqswyz6wUAQR7HHqqi5YvfJDkR
6LA6q41z2T0Mh5hqQuch0tUQ4oL22weq5SVc7WDApINGDjTk7R8L1WP7kw24nFtg2i8n35crvAnN
2SuQvRxCks+QMkz7Puls659DLVR7NfrE1ik7fN/uJrmNkPWevcvGum6vMmmq3wWvZHVM7WaWv+0H
IMeJa/EWmtPfqMJ7C+/KcWX4z9SGiYiPKB0FrMzo01Ik6bmNUrm9ozSi3wvYTlucq+Oz+pLnTjGw
cQviyIRxgwWNMZGVHq6Hhpp6xQqZ6a6y2CEviPmfjWZlYbVAycLwNkpLj6huaW1gdJbFPyqcE4qV
FjUicXyopiCsHMuQqRALnK6MxGaCyXb5EkIDkRGUJpRH/FZvqo10mPmy3Loyb826WBrS1BnWR83H
K2Fxnyl2OSCYoGRDzHxJy5XeZFvBSM+/SPNroYHQTDDfyzH7IgmBgAah0D9h+4ERviGZOV0ExLSE
0Yewl5/9JucdldjlVILjwzFHPzZ7TR5nm9qI+KgR29Fha1dPN1626BHxrU7yXe8g3fVk8Pp1yIjg
IwK987XtQQoqT1QtOTL00TnMfIP9W6jNP5Nq2FCQ2NRszVA/UjpFBG8PCDCZ5nCJaZkwR3FMlrd5
71BiBLY6w5KD9QKhBmXKBXEGR4cD+lyCuLu6n4a96Bv05p11HbSGWCrTGWGog0+umfZhv4/bVFGr
bwSZ2M+oMVKfKFububzPaPeVwXvykb67+ZT6f9QMHosv9IFSwgkQKT9bLWknrHSavIy5TvewFqF6
YjEtW6sYM3PUp/qqSiAwsJwCUbyGrIS4zZuFDfMRO2Am94ooP1i+klD3OJZ4uO3VIwORkQ+xlp4z
99N3nNO0wer9hdqIPe891j068cB2XL0F3KSUpFzBJNCcsJXAvvC+QEXOzp4PfPol2vBMAyn4yh3i
d5FD47ertjQzAR2iwcagpsTDqNNrwIjpa9g1RlyC9j5Ffcv/Ju8TgwF3PYXITMVi/sIxZ8CGYEay
fUZEy0CdUavct+TOTH9jba1HIFQ7fKA6ScGy26F5LRKuH0od8mF/0828svxTGIWoVpKXfbfCIEit
0orCwyIHawZvlpDwbNyy+H7GIbMvjhrOzlZMWWnNcAUDq3uKGXRGx+URMx5MlBZgUhewewfd1wHF
m9VWnIuYX5O3u8evz/pnqy/vZAcA168PNiLR/Tj24mN8TO04Ph4vXuxNJkxJnve0rTiOJ5PY23ur
Iw/6jYDgvZZgxorjPu9mdrHilhPztPI9zGa8391OZgt3rLi2ANBBAcdr+Tl34/VuPFuvCVCz1mvp
rEULxkoSzUvWw0QiiAoYIj8AX3CGsu/yc9f8hGdcD3uW1GxKkBGik90ALfMInCZAnXrydxj0F/og
gXwcmC3k0zH3SlDqaY3f1li1izGvhGuXlYT2IoRENKL9dpvfBPuzcIopJKTvQ4m/f2aFGW9LwtiJ
ai0qEVYiOtvRaYF1LFqcor9OhroHpy+pRNfihBlWOLzLn9rJMPnaslVkTHXMDngMU9bLZh0fd1zk
jg67A3lG5duUn/BFywsbYj47/3r6kDWB98h+LuKo3K1kAb2Eh8qOmPxcIEd8re11W6yHlSM/u+w4
yH9z/irBer3TEGD1/n1qzg3QAfg0J1wOpd1O3sFwuLqz3Y4ykFEhuRy/kIGi92NObZ8/jA7u42f8
YuzJtgPdKH5rNuZLv7b28o6vn3t12JcjRsJn8sC+nQVHIjGsa58PrvLuF+yJraQUHMfoYNgRtoZD
VL1Lwj4sPhpHOlyEF0iTEL//Ph5SQZFw+Bfhy02iyOeiLcQ05eRcrbkq5rm9HWGAPTpcrZc1H40K
KxjNWcLtOc0nnweeHuKUOg1UQz+1+P9pGB6iykJZIp8tONFYjkJavjwhOhYVyXWFVvWgA0cXtu6E
oL28LcVDqMcnKHkjUciv+IswxKyz35mmfbrY9X6zVjC1ePvgBn5kwwS0kfXcxInX8qOIdr3AVDlm
o+VggfWH/tMSGECbhbtrw7pcvu3VckXyrQ3r2NF5RBo/rBGIETdPdgtWS+dtV+5gsp9g/+F5F+FN
lkfZGzpOerRh2XCJr+CHHj0l6Cz25a8p5nkfi4uTPzpM+wn/xeehDv8F2b/NL+7jnvCWywECgQFM
amu5InPM4o4VhZQ14H7ewYJ3tuItqMGVQ0zC5fq6HXydAaQkR97Po1aDWjjLpcVHkZ9wZfJ7hTUK
tvjYidUIRZz91+2A8M9TzAkysudpGBjee2ayLmUzuiQOj+SZRiueeLk8Lp35ajUYOA4nurAGNFIG
L2vENHPUeF0iE0XeX3Z4l6taeBo/BYHwBoOVs7GcEf/wcUcj3tPxOBgBEsgX3TJK2D432MPQuiBd
K3XaVnSipSgHB5ZEVC+OHC89+3S62HBFTvwwgl9mgZK7p+mUKoRVPAojxADzlNq5sg6HQ8SjXUCe
8EoXGwEkY4axHtnQTAQcfuEHh+hOi9blIpb/rmtXXh/JohShvGcBgDrKnauIDhHvgUF+8qenq3Mi
44uxex6PBiOR4jckXZHC8DRnZJ+mwWl68k+RLYfyQ0ynUIAhHfgRweX3qw/24/SYuPgrZwrUPW5Y
Oo0YMh/KaWe246vBA5Ihc7CcbddrZg96mYT0uEze7yEVBBME88SOv0wYTNQs/hbPwOf42FzV+C5z
hcgb/WJ5798PKsHsF5piwYdrxGJB8+Xp8CmvgqsPQkVFdSB7wy+uZfY/7JNg8x02fH4DosWBVY+J
FqKhbBnyFByoksajIV94zdvlLpuPJbvc34FstMrpTjYj5SS6Zu9NZ/FvFfj/HMmnhCfATGr8fWXX
yRsxxWEB98jGKxrdj8lLmyJM1+AhQcBgYJfJ+5RHnwMNhmBvb/6WQcuGWGxHW8gSq0Hqay7ITdtm
jxIawQ+bkhra9xTgx5Jnh99lP2NBcYrCdH4GDM0tXrO04CdH02AaHRYhfVJ5OyxQZMPzOrw5o/w0
YhmKDgdIe6NDBAiiw25UP2THRxxa/rDacAK+sie73QSaXCk3HlM+jbb1PZbLHKATmNcaucrfknDx
W9awxbHhAZIhQJCxxTndQWlh4Vh/+n8nF0K6XD5pdXIq5eGUf5nCeU2myZB1khMrT7NcEFUrZLVb
y4Unqd3hf0Sd2XaCWrOFX2g7hggo3NIL9m30hqHRAKKoiB1Pf77Svc8/SExiTFRYq5pZs2bB+JH7
5bdrSNS4pSR4L6igApkBQkrRm2J47eB6cDyzLt5kMpp8QhDF8mYmlUF5QUJiSHixCi9FrvfbxovC
K2fbDNekBfLWF/gJcQv9NU8lq3sxBs+1NmzyKYEUXbYR9/gwhO3deNF21e4C0qsX7Tj1nFIXs4w9
thsz6dDc/T0tdnnqcrGYnIy013w+b1mDBIaC6vIvrzTvUc2eAis85iH5Avh0h3UQZrpL3Jt3mRzL
LQYQGzX6pai/Wil2bfcwpL3BYCA2CcE3B9sXunq4wia+3MFmgFUabAD4xDZNx/ZmM5iizcDe4IXQ
WAojCzO026HNN9LR/eigtd12d4uGx85qQ5fDX+FFDffgg2ZY03nIm2aphiGrT9bd9K+B5poVTDc8
i6SElk3PlVuOIQZiB9HRCR/YE5IQTN8hBGDbsi8DZIg+9+TIrQEEcwam9ny1HKCGB1uDR4olvTIw
S13QRAstfzPf8NZWEJbxZyVSclD70XDZwPo8D+U3LxdvAg5C/dZhAiDUDeb8MqAH19AeLmkEM8fA
RA5DQ6h3XxbGmfawgtdW0d4B8R05WzkR4N7Wjr0LYf3NfDfIXOsSVgLTfTiKLpuBaU8sRKHiAOdS
2L9ANmAesY9gJnX8l8NcTAQURC3j5t5cRltCWEDN2Tu7ZwzAWGyAHJxw6HrwUclAENThG/Tp5TWY
n18y2YWvB045QCiFaDmSAdQGZFGYNvGJE+QRsZt4DUfsiBxC4qTLjE9cgoRHKLVaqCHK/qphCX0J
I7zKnpQAvzFbG+6RBMJCzIByEYr5Fl0I0CWekw59T4yX/Ge5lf9MqsY/7j+c/s8n2GKP/Mj7/VI3
mNXFqZJWd9lPTTuZaH+dqLFFtdStAHBBfwjtvlwjgviXtQe2CU7+HpJNMGkQ+XHf2X4FPHLYZg91
mczVbzEsjaxhIuSTjFB+2LSxBd8A7udHzjMWQSMVFjMilosaQo+GFJ89+bFkmi/3UvbHQ3TB2Txo
J1Pj7KZ0GPFY3t54sRgv2PXYFoyTODC8FZaIDTDGG2zR68VNDakWcCbkMHtyix0lIGPMpywdusl2
nW5ESDeWiCyGwX6c/wXs9XA6DaaBDBV++c9ta6IN/tg2YlAIQJarwQZrsAnZxv4mDA9WSOPVYLM6
dyX02SxXq9ha1egb9J9UGG9n5wDuBmWjMb3tSpLJxoCeJtoSHWIeS8Ta5Lj4UFcpjCW0MoufycxW
oLwSlx42awkZnjjsE/QxTtZa6mNQzlA2jws1OLaIrSbQoS2FTUT7AVHWYC4JI+HtfFPbV7gmEoOx
8y4EkxVHSewYw9/wbs7DLl3U48D4erQ9fZggQi8SVkgD8hR8YodEUnKkGWOArOFa56RK3rKF7ELG
OLkEPkFmzYWmfdaajAxrMxhJvgeFUv7sk1PMlqvlJHXIDuAAAhXmPshSRN+C8yJVkCeTW763kBzl
iZloKDwZMaS8fc36vcGWgP1pZajvVe7LvsNooenAMcfZ7LKADVZRNXl6WJOfp1dRowKImxrT71st
ecOqUApgNDiURAmP6wHoilddbK0iTJaDdtMPhy2H/p35TIBYJfNk3nCZpyW8xdjJ58zKdOW1NT4n
B0pMyvkxVlQsZOF/Xj450tH6vbhyWul1ujnMrCU6pcLcg79vUfYsYG05v+TPy+UvD60s3R1p3V8i
Vj4wk7CEhFqJxurnTKTcphApZKPB/esz9wVG2JXy04fxxx57EpcRmfmnUPabfEL54iO17z4lOzBg
iKncpvYPiSFBGwVPkkAOaAPigtk8rQ/R65s/S5S0HgIqeP2Lww6T4xNegSGTm3e8VxfPLM8iNDJ5
RokdeELx1MLpuSFdRhxBPNEi2CB8MPz1muUg1oQmPV6qRwPG56+hp9nPObM6gSWKDyFJKHFCirsJ
guF/3w/sYA+Kgsc74V0Aj3G/vB9h6wm1UyK+dYeQRMzBlvfOKCg7HkvOK+9Qjk+g+iBmrAltmZNM
WJsF94nupcPYWSISs2yvqlBda9MSAXtbHV9/2sP3MN0qfrNbJtI30dgYs/aMh9p5D8xsjCYg7PnB
i+BbPgQg4KukDSn7ms0HdvU5/qbz+XT+9zf+G1OLxmPCgwmEDykuPXMufckPxavxPfd+j+lJfDVD
J7lfbvmBNJZCqy3+mhbWQDAJXO0ni8GZ44epD/J7iaQlIQZj+3yVe40IbMkT99zqCcsSBqaTD+WZ
4GZ+PP48kL+RvwTBsp/de1eiWZqPdHQwqcg3xqiFwrmUnVax05Rxya3uI2zJkqZuR/YlQc6Tjgwx
RChxUCqiIgSvjS41/2ucjrQOMlOWxy3xJSm7f3/EJr3cpvd0DPx+Y0wgTUIoEquptSF9XBYoLdLI
7T89NdTDK02j15kGHU7es5DlJG8o7Xllzzt7I+IdEn5DqcbTUkXClv6h4SonY6LahHAObIMPI06e
VZijl4UQScuF8Og+9xGMCYuOi1ujV9lEslDEQiueCdI2tjr9CIYy+YYLotuPySE6RPcRA2CIpuQA
QrabHmkomabsW6xE4k72mDM5U0ui3MlkaXx2u8WgGOuwNO0iigNJ0NtO2zFmJlam2PJTF0NkYyKE
yPqyPE+4mtfNRykP7Tzqd+wvuKS2yXa6MYJTCO1EynwvG6ecMvTgsx8UZ9m2eqPRfoRdZleyWRPc
O/RSsfVi/TBUvDxojuTuNS079BVhiLhGXwDwS+UWmyRUQaF5C+EbpJy9Ij7kZaeL7BP3UtvC36D8
+ku7vlhpQrzhnUVxp7Xl9Xke4IcvGCF2TgjkJ5tzdGbDK4EYNrXJaxP4SZivgmPecC9Iv3iAUW7i
fq2hmF5h94q3EKIsb+NjOTsfU351KILYrxASl3iSyuXsywFLwhIQ+9kTV0m4yZuVVytvWN5Hq1uw
HDTTMqDa+DprDgGOBU0vC9yl6qcbuUMJc/RSFcCKjo+Mu2dyi2Km91jEv1emPNj0qenhrSfNSBLF
fjm/wvvFIEd5mIcXzBm510KSLTkUNDZp5EdK8871w4BxgcQkC6T5gHDKLBNIoZAvIHAzlGERM/1j
Jnx4qlDEcEz6JjeWjBiqLnHuy0lHYtPlKeUQs/yJGIkcEXKxiaf4KuaRCInouIRWJpEl0HggtxIL
yqfgihJMv22aXCF0Csoo/0ceQfmVhbc1LUHx7mSsEs1JkCfYo2Sbn39O2lgCbTx5ccIVvjJi925/
sy42piQl2EkIgJIVCw4gBxPtP/9QiMNE+AlT1r4hMzKhxH4OMb+Et4ISEMJw6KPvn3R4W99TAXwC
RCfwq0CJaRcfJPRioSnL65doWSLjuyU2eUfQeegSbI53TEsZgEpwqflDUjyOY5fGQQLzh/f6pVG4
KwiGxMvyVgk8QZ7lXMgm5Jp9PsQbZ6xboe1n8McFKpXVSucN4YTw0flp+L/1m/dlDX+P744Qdrfs
MdklNGAFkGi66uAFqsrFeOHwwF5m4no/zny4nc0I0YTkDlOZW0KD/WvLhqEtgLotHle2U/LZTr2e
6ZN8DZYAh/6kwVsQBIc38tP25cIa3D5pFfhRyLG/Mbv8Wo4hMbY8+AmMJGCSnMv/xPXkYsuZWH/s
ytUezoaC4ZP9j8HCxqC8J4L0NcGgFAX4wA7VIMbDrZy5tZxAwSdk1bzp2Hh9Fp6kNUA+ocGtQEEg
NN9L/r3sR1tWjPhOFhDksBY9BhRuWEpH/0+6tGRVSfp8dPGd3nexCQBc+PRW81BGSPGIA7+VDHkq
+ezbanSzoSwqkGDAAoCY3Xij2ETTLFM5jmgg0Wwl6d94OsUrTwPWT8Ue0WW18jc7aFSkkzWJ53fB
tf6+m+sN/fXFtYMFIWExOl5cHomhblYeSDVmn7gwPgIFk/dt5VD5PmVhSbQmp1cuiSSUsrLf0Jyl
TP7NHVGU/GRS4Fph/bl0yUAeLc/MaG7O6nc/QjDjLyXQY+3wYYrJQP1SLidacBiNlv1cyOsU6wOg
5kBF5FHCh38v5HWIbxEiOKkgx/63TaiKi5KDoUK4EzkYrMNtG++mT6qg+kT4Yq+x6GESHqZixyla
8a+oB3E2FIcTorBCJd+QepYEetKmQQ1mJICVZuf0xFwn33XinQfyDTJtA9HIbdtCZWfuLf+xsYXk
PtSj25zFDa2fjm9GZUyNEQktqFOfUkIira5kB11zQvjbbY4uAXSCbe53XK17iUxm/zKcMWAqhVcP
ZpeAPmAX9lBAyavbGiG0L0zfVcIiCJO56ZqTFqETr/rBWSFN+GRR1D9sYvyM3KHh6n3kACRKcvy4
d6K5NKEXNekzPddpd7Xu9eP4n17D/pUnyuxV7d+8C0nLkUGHPvPc8E6SQ9AQ6vLk/qn3CN84Imm1
QvGKPO63CAaIfFib50jjTsmbaDn3KqQPE/Id032EPGtX8YtIgrWse3Wy7gv56sN1gN7RPHlaRvAw
nLd1XYHouBKjoixFXprRj4OaM7jHE60h5IUeXcoXPnAZ6mQNDtl0EkQ2rblLKIZ4R2yBL0kUBA0N
ZIfGHMndflkkYuQ0+udFc3p58gVLQH3Kh4H6/x78u5IIPqh65GiGSP1Dcru7c3Pkd8clqdlIIiWN
9yvePbeBKGrWjqSPEs/IIUmTBAoHR5ILEYrM3f/Ch4MnqVM5LRyWCYsmx0yLsSYFITE5ITApUZQe
lXerAuhfK4PUIJFnXI4NFWODgJIv3Rt3R/qQpIdDGuUkApZYAjbZ4LhB6UQewlzRT7grv5LA6O40
iTglZoBMpTB8LoRVZvyeu6J5QZxNuH3rPdmtmOXeqZsOzj0K8umgQyiiE23IE8pfv50B8BvZxpu8
g/ZXSGvNab6uo66sQ6wHO0gOSud8kjdJnvRFW9E6oRfsG1ogkew3/2qPATtOjcL6w2kMBSuTjV+D
pUM0DyWKQEyHbFMa0LJxNpY4LPXSqXwFqMXpoYzBPsbB9K8+tn0EB5TI8BcMiLJye0TeB+kX02HQ
8kVrKbG4KaSEquUcd4/Rja51JgJ6jAQ7DI2ReWE6PUwf2/w9bY4jFNvZrE4RJUitHzfFMp8bPTJr
YjQVAZUxDLeMjGX2YEIdtU80SBjjZAqnLJfh8c6L/vajQ4fFBdCCAZ11X+0fFPc9uq+Of+3p8e+N
NoiPpg6XuBNQRUIWmzCQaaR3FBSsJiOJrHOv+WOOJUpMBxXQyXEhwWwyk1yIIcEwaz2Jc+UaP1y5
Uq1fJk+zZGnu/lwvpKd8yBBy5bwrMHDlnnsMPBukA1kwskm+4Sid45+E47xr9hK7nLQswxPIGS2a
ocGsWUnuaJHjK/st+CSaw8OY/ffZqOlaC7SgFUCsDi6oyB/WMjBBFIk8pJtQRfh80p3K3v5X0lzG
EZiLl38bieojEu7iK2GkwtlgYYmD5NOdUr58Rs/tc5uAfaKeh8JMP6bLPBK1/XScTWUqqBaVwurm
xUpmJILkBzexKdlJ4tNbvuwlANOanc0mfX0WqCzPjA466Vn8L96XREcO+YptdZsjw9EHTDX8dPJB
v/JYThC4K1S6FPcMmuelUPhrQn0J5AUj+tecANdIsgBo4svSlR1uLitcDxO6GnYOYwt7sj3NtVVr
1dF8E9kw5JdQpHCbw9MzSjABLyjjkjdP4h8y3xZUcOZBIg7FurB0qs1npkpInnoM5XpIrGGDA3Dl
PmmgmEB570B3LHbGM8iLwxCKY8xpFnhYAgCJ2f6YRt5yRqeVoG4SIkr6w7ZCIexzyKbOLMIpqsiF
Px6DelLaGq6JtIBWwM9426MJMRXtZmy1hlXOxItLl5X0viLryqfkjyW9JKKsLh1/suW3RI4CwO0z
wLEnc3pY5p0xxtbVP7eypslh8IF09pABkRT9yBqXXBmq+wTCGcwXEuZv61nTMcN79xA8+ZQ8/Ly6
jfCurAgGfA1ZU2NQfNrbtICuHFrtGc4xROKf09helraxZeVQu5G6AwucokcJ3s+k+60s548vGtIZ
8kHepUiHlB9Bv9aHxkvhrvQkLaBmGElCgloYEsyUybqSR1Bn+2QcrUiCQvkMCYEzqC0Tf0MYB4q7
GYRzgREENqEcIiCx/B84XKLoySF1e9TUaRoiVJQI8gPfIDgisaRcfyhc/GNglf1/v5MtJEUVpi+w
J2n6t3cCeIP4l4D1koLIIflN4rCRiUC/+1NmHMgmFyTkX2AmwBNEoSARcrTAH5h8JGeYs3efqpxL
QW50QA50JRxa4j45rmwJcb3iYb9IoqCHEnseHT3QI/nKCluK24ByRzx6ywHfSFx4EI2LAuFKQHpw
8jUSPmTh4lZPfUFv/kMh5W+vLFZJMljPOqZSwE7hCmw2bAhemgBNEiccmM9nH8eQeX3Knx/7Ilf4
i0K1sSC3aSuocuvRlxMgi+bEG5Y3LQ8XqEruMSjVt/lkZmdffr4O0ST4WC+lX6BOAJdvBE8ND7xc
woeHhdBbUV8jLGEifXgI0D7sioWtJpRwNx+wiQuE3Tp7c122sPxESkqxcLegoi8JwTQMN4OVK/gI
tkYJDXY2oDoOBwOt201H/i2TUvhOPt+fA1+EyafjiDiBQY00cEIF9cqFVPya3AsEBQoBME9T54VJ
I7TlEzMZACZHYIQQJUSa9CYSZZQLeKIuYcOLvSjPLkg/Pf1dwf2zkcBrKgCUXPbYavGPVLuYSFhy
mtGK9fmN3EIBxZhJJeDtFDzpmzIE8mEAdajv0iwWNP5q+mkanCS6aihhI2aEPAmb/ANyyKSbN6if
wCCqL9hPCdR9deTQnI79z/vcuqXxubyhFNB6Igymo5XjX016vK4WrF8CvxAlFOSnC1spl1eErKFl
H6MTIlJuBeXyxXQr+6rbegfVPgtFbBjHJ/ohmRps052n5jRtjZ9o7YMlqJEyg0f6/qtBgYFJ24FK
gvh3/E2AqU8D7Ty+teekzfcnY9xsCMZZHdbdlAFOl3kNuYfehFbwvNjvP+RpG8dh3bsnnkH0cpyd
NVRyEhxRT0VlaXS3M9NBx5pJiSlNdpV/1r068VXsLn7z2rBeSJK2iFq69KnRQf8kT9eH2fG3c/rh
lb7uUXKbt6t1nkKBpOOkPdJobGdgWWuuK5vCWMWXdfX8PSVU3Vo4VsSD4WEu6ypD6HrTvNLvRURj
8q/qNjq1MUEPjUl3hlVZ7dV7WDM73K0Tps6ZqC4ctsdt1WEot80L65R0G2SjRzUwTqRimTo9Q4SE
/kOlVhTPKXYoUcZItbOrpJQ44TNbh6056dALMz7TRgJN3PRKrVs2olsF/3rCCD7ghXgVrzpoOm+r
ZbUtl8leW3Vw0x80WgyWTGmRCADhHobPqC4ry78R9DT67WGjbwzNMUXeodl/hLVfha1Pr1zCZB3J
FlPctbI8eMn64L0gksXduGt8jm/qmQmU4Ur2IJUZGX5081pkbkk/6Wd9oyvlSfmbV/SKJN+sozqi
q7avRKygPFSDu4/2Ol2UzDP2BCSDlk5QkYSUpiKDPpOPTkWD6KMxOPWRYYrSYWMiRzq89QtPmvdz
5PAfXQMSNfMFGLeONJSUjaXrnR4t7+EkQcc7wZ15u5KhP21+T6uEMTBQ9kDrhkEWRb/0kav6mAtc
pCvTfgoG2xz5/S06MPTiIKEWcyHmnVVndVtqE9iho+bgHrbpL4CPM66X2fi2v3LU2/M+BefYm4n1
PoyE9E8v5qQ2PETLI2WpR++B2nLMX1S7fnKGh+Vep0WNmunvfovm0hd5PzwAWLWE+KTTw2fbpv8z
7p4RbIcKR616lZO/m2jRWZdtY5IVE5ZdrNDsvEuUqDg7qbFSNF/DBprOvknb9YPx4jQckUqd1tX2
SJeA/Yqjdlf9qxig/XKSlpMuitKqkdUgi60cAz3wDs5iyR49MYrW0oEk/4h/J2aP5jazZ+40xFlc
dQab+TjrwJ4UiHzzaAUamoMIwQYETpMXo5k6YOrK2S2WMd0u8BgrC3EtXFQRVoy4dg81o/3QiKcQ
WCjjc+8JWw+pjMLL4PFpfnHqNrv1G5nzzd5w9hMCMm8iJUqh1/XwcTQQjqgMSUZaU7drdqGIs4ZT
hnxjXCPeDt8yWbO52iPNtbws8wNDo9QEFa54x5jG/WXbbPCSUq+Irk6xwJcQuzBXnmFyaBGVDwdd
w8xR+gnxwaWb/8RLI2gHcVR2BtkPkadCm5KVvzzmH2UlBAlQybZVMYjhjJ0gNU7RaaYFRpkbzWl2
d9WFEcBUaYR14pUMRlP6N32On+2QRPRaT0efNtflxXvTLraFdH39TuBlG6Ue49vjCYXzSlu240j7
NDLkW2TOLzQD0yOA1Fo3bW1oKulXaMV6quK2GxTMSBuvvugitP6eKOQNz2g2AezRGKHti2nRcK7j
YkSLQNxv9eFSM0sHIXKfPpnQxA12jkFwzgGr3tJgWp3heF1I+zrZL5MNEZUzF/fmlnG9gYyLF3mQ
GMXh1WV/rqIaLZs0QBbooUbHEJJl7pymp+EZBI9CUGcEiHcc0UnFoNFjUK5RQFKexDwy5wFKSqFP
O3SCaPDSTCQDmEnYik7Nyalcaq9iiKQd2iWwzoM/RFLtZu/M0LV8ps+Rh72B89KUZ0Lffw2bNJsV
ttHcGqikOygJavCLACsPFt+o5Toj0K7VpUHDuKH5MX2PqwvBfrManV6Fh9srAjRuTyJO25qgn3HY
NlsBDUPHn/xxY43TAPKCMM7CQwSdUXNo5tB7VckOvDeMoGhaZ2Budfk0iDtMh/172R5r5jLsyXVe
dAXTpKZ2EGFUKQcTRyGa5bSahEQ3mx18eS7eSWiMGJNuvQwbAz2ql/EqwXds1S2tROvYo6/9DmBr
t3cZpaB9J0bsjzT/3PIqYhHqtwCqsNbnrdUjKqnl0z+yzPaNRbwjwjzTgPRi1IRTNWyD6ZzPoMkw
crT5F7TrhLSS12izaJt6psxMOoI0XTjE5dFDVvhAz/TJub9drJiybAHSHMmSg9w1oxZ+f3lt202w
spd9zqM3cgMED0ErZz4nTdsC6JS0gqGFQcO6oysgHbSKlDPzN35blxGTJBCvRoQTVYS/x1Ib6r7J
E5EyT5LR20H9VJQUDIzPgHHn/muS+Pc5pI5RgqKVex8cR1RL3BZDWExmYsEDmrRDZYi6Y6BMjF7q
HRH77XWWD2Ke/XujL4ths3+YPpbJPB7pEaK0dmvUXj22xfC81pcvLNQyu/QIioYZLVSHEYnrZdSB
XEApRahOCV00ffMKEOKpUSK995ftK2YCMxM37LhhgZ1wDbhsmuZwJw77wtwJ4vd5vdSQZpjlj37r
7JVsVn1dKjag5tk37yOtmJzf4SQDNNOHUrFqAEwC4VyzlX4Ji9I/paFC19jD4+TyzVV3VC46er1N
57an95XJ4PM7MkJt5za5DzqEqxMFsTGaxoDsDtYDKJhKTOpcdsXFKkcPYICzVf7G/WSRb2h6Wefr
C22aTTS1OVXiQ7Y6HUcywqVBgdA5FF4903AhBhDeZadtjiebnrdyhm0oVgQtOgpR9KajWtBGiYk5
MYZVMTUeP/tzCpEyovdXjW7987juJZt8gUTkYXp6zU53ZDAcnvRQMjCGc4HLq4Jyu03CFJ2Sq1Vt
z3P9RMKkUjXiHO9UQHYNFogeRwdzZTivQJ2AOhJpvFE/ta8MufrFyplvr8Wq1b3qJ+03ZhhylLda
FtIEW21wEBk1mqrOx37bjDpmOr02QjBBwn3sbaUuWq15o9k32aUhrT5Hkj+0+yiu99BSA0Bwz4s3
vfi6006kvfK+pf2rMG0aykf6EypuvNYG2iQeNKPOCAG5bdHngefhdUqzqZv2TRoNLyBwAPDQWOqo
QxOY7tHLmBCJtPS+dgX2VGhAp6/7MFDR4tXtjLbrJVOraYl/T3AR7QHPlMBYXyrUN6ZP5KGadE/K
YNIOq18fJU6ZBE0GQty9iqH0qKX/3P+wkuctqmX9IgTD6p+2om5Ia++9adOPrUZUpUo4ppH5QIMh
Kp9RTPG1DhigfX/bFVbyYL/pyfrMCdNnzzFS4odukiGEbBvgdPxQjM5QN4YNgBi8JIsDDlRPG6u/
h3jCSPb2ADJlxngOujgp+bF/GB8xe62UUUloPWGOSQMy2YmKPrwzmrc5YVQOR4X2tpk+FqR9bXCH
jYuD4w+ZioZUhg89FPGuScOjO5binjpkkn2+rajPItXGrBkIsFTWYjuB34J5PUiTKWKAu/op3bII
OZMBEOaYOxoO25PkZieUDpvSAE1awCnl2vEXf3fYt9gmUlMhqqGVpdMkaXbc4/6+NFcsKSZvG4gp
2HwrOB3yw/0mTbQMlkwY7eAzPKHN/sJvA0CsaXiaJ/eppgXpY2jCacj9Z3Qu/Qez2DUZIaIeHBpU
eZ0JC5BGPLpU6SSL2oAZaTJF4ZDBIrSx4fRKs2S2co+/OSBmRjj96Fbnnk6xoxq1UOvlr27U87q8
ifrgdpqw5J/UNiun0Xu/oTS/mwgBQ9lj1ssVXC4OGADDFJgZV4LH1SrKs1YDFWlE60+Textg5+Wa
CI1A6W33DrCFKaicEKw5kcIZiDrS0Pa8oIrIOcxhqh7C9PWyqsf0OMVOFENsLZFUeO9jFcgFmJ8b
1V0NVSIdjRVmXoUxkwS/glOi5SZD4F5em8I7UT7R/sOrII6K8tuFXi26g4n/pRwo5fPvp+gdydF0
t3RPUqtqg3uqzulTcKAxdkpgPL7OJUtJQEhyu8680z7BSe4PIEd8TM/zw/Q41KFHfOqFlAQLQD0c
nas4DBVDEwtFfYYTtn35/N9t/ZHUEoYUbBamYyGiHFL0IBO69uGS9evlY5kzW0quqS69guYt1NpR
bTzt12WV0hra2DZ+GgoVvZtHtlvcydDRDYTf0dH7Jdq3+jB9ifHuXilOn7xEWV/fLft9Qtn1eAw7
ZJAXDMa7mB07MH478+NDdbR1fszgN8IgOkXt1+RyA0MpDCikTZJ9anRnT8nbQfnAdzVgC6DAUV56
euPhFYbZu+0u9WXflipJw72zgp5PqsYaRD2cocjBdGrnvmruaipTmn2epeP2+vQHE5d61mtjDJPu
ZXCIOgsSY+QOgNjVRQ1prYXeeYbw4hDl1/Fp9VR7+l/aHLZ+oXYbr2lWuTTqXHcX2j3pFS1yLbil
E5OBY29m0WxfByRXCEcRqajzKRpLL4AuwgTmSt2AOH7zJDIVOq2b3QNct5xO6WpM56127KmMyqiB
yvIdEzcuCEiicxo88HiIjMJY4kmZRW0ZA00PYiZU5yMdmKQZJECR77DUnYQ4F1Adj0fLe2Jfp9MG
sqLqNr2C2sTIRdb+A7rblXTKucF8NqwDCCRZE4RHzoDqpOidAe++HI1TQKK2yEZI0GY7ZIZR6g3j
4fs379GG7qtLBmI8hkh1/aEDFJzm1fZGjIlNjd6cNaDytoKYLlGnXdP88ksxhlOgjtWxMo6nMGJw
88Hl6v2jttrPvLqdqtmp0e2Y9pEU9O7mBwZnORfDS57dHC0Wph8odgk/MrZz5LiJhbBWCVIB8XnT
wFBjk+mspCA+uNFSPj8y+xK7CZ+AmkDlXJgsQ0fItgGJg1Cwj8AITer65NQnS76S06L2jV4OwS8l
hsMQ8ZLb/rYnAj/56TR3nz6x5HFKzDWlg553yzC105jNQ8hWDYd5dJvgRsJyRoHcM8FtGa5MWRFp
dwzIzW8uUHOK/0oEmPEIPyatravr5EV1cvJeyDRTw+YX/eciBfVbFNy/MHFPd+vkIks3bi6MMB7f
3LaLRHc/D9OMOJW59Fe7MRWRAZXYvXTaqd0SnRj0Z6LHrkK9YFlM8RvLxvLEnnKu0FwlTTYWD+SL
gFE6TqvwFdWmwxj5b41RBLNiitQUcpqtt6UxxGD43JvLy475682qp4Ijl16JHtPRZvzRlah5XRQC
yz2GDwQRjT3xGSb0udfRymAk6nlwW4g2HzPVnn8VdSAq5pNsQAAfZIPbBEGjesYEDJI4S8dMolOD
IY9IQpINKaziVV0hflyIazuwQqAauJ+elNsC1hOgc+rRz8rwvlfwQEQMv4bE0nKwFCZbFTUmSNnt
G4msi2zNVwM/w2VeJoZbLwEx1KCDWCgt/1SDcrAe0hE3Ear4kd7Pm194N2RdPsoEyhLbG68ag8bE
RG6tjs7+lXVwnafTF8hYvLpsO+BCr2WJWsPQ6N0Aba+An6ljughDoxixZ50CzSVrfXvrN0Ag35un
b0YXLD33TQ5LIDtIRaZf0pJMmDdQqfQeEDyMQ3OZhCCqM3AKMH6NxEaWXTVTRBbqPkAul9Hk5IVO
2QhjKGwavKaCmS/S43J+s0HcklJs2+r85AMai4dwVZQhVgkYaorDfvyCnNwX7T+EJFTaSfvN8BRx
Fy+EtdSB9RW7j8RtxW6FnAmcEtAclOrWV2QPSq9mtClFucLq7Dpk3TsSMNwtpZGSbjJxg+bDvjcY
7+caj3Xx8lRiNzBqBBpoCPvN/8ofBF9ataUDSe+Si8uwtwf/Z4bTRg8BT2807UvHvcmIsqA4e8W5
R1R8zB2VmtSist1D8FhryA1QfUCLN7fpKH+jAHdzGI7eRtfpIRIy6fiyFy2Qfbx8z/JV9ot9JORp
b0neD/vLK4yE7h+7WNBVOmdMWoGig8ZQLJpIvJPhHQ/kLaHKNHPRmlEofAHAM1jNnDELp637Vyak
MD67fx1qB6+aXCZPpzGWrhWQyDqo36KZd4N1e6abnnE19vsuHw/KFjcX9bHyar+R60Cn8e4bPzS3
qNAuAY3g5GK5ftS/2+xOfsB8doB1EyUHBf1GoZu+e5BqB9nuOEHgDPkGxiyQIJBEHAe3HuI/KNlk
hDmQUOAqwCtIXSw6pr1oeyY98bV3rr1HJ2rycoAwLM7d8wHGIfIPt8rtbF6bk2YzZrvVI3d4M/Ua
rufDPhEdnkK95Tf5fw8LTRXNfuvuu6csKsIQ+Cqq00x8/rRoBsXNMy59o+we4kHFYCf6N4ikuDxU
FZlbcA+Vk0s4dus1oSOl7oURCYnfgYOoMTDIQ4MQn3EC3m0tOh37WAz+0e/3c95WX9XsuOzAY992
oOdDsWGj/ZoUheHlRJeIWgNsY05GSx+hXEk/KDFaYE7y3C2b1oUug2U6fWyxCvdH0OkALpSxU0cN
xEPH6ZBS8DlHjwSfiyYVgZF//TBKDkCnuAkpj1mArdwqW1Q0SRNCisn8KJ+JNfH3vv87WkJbHlBt
uv1end+K9gykKSHwSKMtFXCIzMIfEAoR+ZoDNWhFeY5ikpTKqA7z2JeI8LOY/c6AxBJJaQwKWLsP
CuOc+8IfJKnp0oT/4knFGgrDJZYeBA/RFamK5/xSmFVC/ZP269MeHZqpFJL52WYS4ZyAirGfa8Rt
YVv9G0yCvA006mFzc1Aj0VUBghQOsA0+8DyupiagZ+85EaTiNjkFr1mxuqNOiA3Hq2FYmoskuGg2
Pxt/78VzYf7qP+fB5TgvG3P0w3bP50bmLzDWohmQayvdO2XDmXnoIZfTGB5GtHpM0x+ks1TdrVsW
ro0H3DYa0cffdaOh09cM9LN1meFRqWa7jbvdolAFjrYoZ/Hfowu2xMzZ3o1LE+Lh4WOptKlt1TVS
TEhNLJi4sJaqw6l3IqGnxI4Qzg2ybmds9pWxuXlyJlRLgxb/RuuVqpLoxamp/Jg83Bskhr4yOM2B
RmLdvgLkX9yT5ih3D5pK/ujGs6xf+6duw0dTrhfvXtt0mE1ixt3GznGQ+QUlEypOIKJO7NH+ERxT
D4+gowfSMhkd++zlxlJpoZMd1z6KjVa8eN6sUqEQhBCZ+gDWJGXg98MMO5ixK70TvD3SUcDADG16
J787OoDSmpV5x2gpXtLyUqbx+YqyFcir7h0RrFCZu3qCDgTRInPeZ79V2wT0MAVMn6mxt/GDasCM
apZyJS8xgEGQ2hwwtRHFe4bGUlBOURJzAP/jC8glI7VrRlAIWk9kpptOFSiIvvc0zuSBsAsEWCPQ
avaPT/811Xt1rxgRneHrmGzC26NNZsdPzT8Uc6rKPeyy6AbhK7MZu6P9oYG0yJCKO42ZlCNBUwwr
K7iu3wPG4KHvavp3QlekW4gUzvINSFLNMGoMAHVoUg8Uu4CT2Z+sSjozby6u8oGGlwp+inT7lrw7
g5TFtigtHYS99FR4xkAKRIOoBMMZ/kxcVRSrNVYEYZRsP9kac21MSeLFSpyW4B60UIRXNG+zP0T5
Ad5rBP/49arFiL0zjIDD2AA8p9XrF2UY/usLW01oRYm6BqrS2qhwI0VvxhYCn8R2P0gO7a6mDRpt
XgJS1pQiaWx1mk7J2OIOGxborLmXQn25Oq7QvKrsZ21t8QbMWEysTmzpPRR17S2xXXGYsGu6rx6b
PULN1PzJJswluTaDc8s/Q64QgXEiUr13QpOCUtUBAvwoRrJ1f3JRKF9ccA6w4WjUnWdNm0D1MTvs
COliv54UB/vxl6MXW9lY5Qe1Hwo2GDLDkqrqY2vs7pQAf75b63S0r7/15P6T0YE1f16s1rSGIRM8
vdo/tyAkgxU58tCi19jEHkqvYt+KzMuo3fGewTxvAgfVAykad6xjbG9z+7Vk6esuJRWGt2jkFfbo
siy3WnhfPDdUfOtJprDjzpABMeQN+/x/hJ3ZcvLalqVfJeNcl6LUNxWVdQHqEZ3pfUPY2AbRCCEh
QDx9fROfjNzn5I69w7/9Y5DVrjXXbMYcY5dyXhJZrEeEvzDWDA/3gGqvcNKK4CclCCVwnMQdH+pQ
A/S69dH0jtqxpUQ8fbg4Vgh0BCRjtggkMvQlSUJaiiRGpN7nqjk0VloTPyeX/TIXd77ugymq1E9F
wyad7mOk4+LrHt2imKQ3k9UlFN/phw4+9e0wVL9P8eng364EEZ/wSOZYIJAdh9W1fyCjRKcLwoyU
RJB26FV0IAou5Bo93KA4dyHC0q7DLVIf6Bwhe6QtyRuFlwVhPfmYgtS4b4xUIRS4ovHTAPg3xy45
SWbEjdPYkmM8ZpUXn+pRsXoi6d4SuuF4Yew2jGkVokfUEPEXmKzM7nygkayBUIuGkN4tJGM+JLFS
WF3yZ2YFlTAKcR0KIsXsUiAml1QsziWJl+51RaoOqsr93j8ttBWpICiUatKRJxBnkM1ykadxeUe0
pExnxUf5UcGensfMkfwHTg72WpOosLsohba9fAdrbTA5lpwEYTZ9OiVEFrTEcIoF/G6ku+7D04ja
iIpOwDWfosRCwZG0Yvn+RBsGX7nr0bNodAKHwhLNy8jXKCsHGN9Im2y5pHSmHXsX8s1U1lyfuXbq
lqQ/D8tT7h+Jmiltd8631L4h3wMeAwKyjPkJmdmcFiJfaLvzZT3FaTqFhN04cIDzUDcqdvHdCx1M
r29m2sw2u2yCDBo+YNk9N4GZrRca+Z0arxVESj1E+RH1ULT/zosD3RZ2OhfrhpMHbijhf1ZGZn9D
B5CZbs/BNSmsAIuYv3kULiDxtEL3w7gtCwBwTXoPgEzcRi0eD4KfkLPpc/WIEvljAthiT/HxraLS
GhpZOVKhAfvJ9ehZ9VXMNs4KMWkOfYP91qTb2IZtqYt1bCg/wPoGROOnXErHtfRI5PBX6HE+JKPJ
84AfKf9EfeaR1QuYrxISxowE8sooto1w06mVPrrWx3M2ga2P57r6gMk608Eiji/D29t1cBrViTYH
JpM1U63v9sr0NuNxEYXsvxFOT9b9y3z3dR4YqBSKrklyqUMs9RUMUIsaZIjIiKJBwQTf0qGFiecK
HYsH907M8C4lKqG5uJ7Xc+j0CpCWb5f5+RhTciJzD8X3Aw8MlkX/+AwfPpTwptvdqghz+9WEOLGz
tei4yANUtnePjjMlxTu3T9F97KC5+VwKuRmDSCOhBWaVimvo5BmFG71/WuQFpM1fB/XTgUa/Uz3S
vAw8JbpcO8Z2qK4jeqj21KihX8gu0HkOrn0hsikQIgAPDRQGn5CGQ3SZub9+PjwPAdQxZqYIMQJi
p95QTUlf2UvnkFaw1iIuSBsFIAuoImG6cjdOX7SPyEt1ayVxqRQl9eY+0t6AwzDHk21ijfdzi4jG
jRQzbEww5HYGfmcP2pwk9/XDXmpkDlBnja9cEe12YetGGmYC6ZwaC4U6ipccwrro13VUHSPVvw2U
9DawwwtYyi6e1ogELtITbbfG8QKCn+P65tFekCVWhGl8LMgyZNbbY1yHOS2Gt6CiqRn8UtgQErux
iaggCCk9HCjRfS0sYru3w8hD1nJI0wdSgTUptL6y2o2F2pTlOyDMaqfloCBHQhFERZdt8vwoB5Bb
fridwQquGhhjqk4AlKoLTcJgBUONAFqgJ5l4bWdDzbfhk0YIHACPEaTrnRU0NfyhQK2k4xEqh23X
xN0jYQhii3w4/Aj11EsHTgrxg9YNsoY+Muj8OitSY5RXuP0UzxIwzObmNL3UYxjaAGt114PLwsOP
Zp2iWMrqfIniQpRjtF0Kd0Nq9lDRmJTRMdA71zcq+rBSmL0TC+oQZSGMMCUg1IZ2RMW0tjBYHPSc
/d2jy8DBmKJE5FCVJk5Xhc2vZVUhWkA6EVO7OEaxOvbiGhoU7buZPADPLB/vzgd3j7VgWKjdw8gM
zwmFh2Q9fAZGCv/q8+ehsazDvd4oIXlAe+tfU+3mm776HDECMeofwByOBHNvbSZ/dq/8BaP7kinj
e0YEML+AxR/dfVQG81E+UkggHpJzdklUbmKDu4JpsDcQyIH99t6dd6evzMxJCzM2vX/4HVvc43W3
uEiFmZwMGcKSJm9KIWSGZqSFlDd82drqnh5RywMjdyEA9MoeA/lVPtDxvQFEhU3o3j3s/TW+N9gU
RvK6q37ZfoXnA+MDLHwnOhQUKDGesdN3AFP2ixjsMOfETDv2ip/2Ee7mwMqv++Tmdm0U+AZwk7e7
D1Yhlgxn/mQVP4QXwNmsGr0rqX9kZ2N1cfzmcREl0/gQQYfl7/UQZUJ9P4R3HMf1wrHXsbYPsKs1
oIIvu5p4o/171b9945BGbXbiGfsMly24Z5DUpY8qVePjqaCOtVLj++KIPRdaVsRrG9SFFFjw4LW6
+8vzB06zIwWMhlZluwfJtTMkS0eqvi4juIBbD03UcFx/GqRKqGYpHUw5HYWTc0/JmkUJEX2c2rGy
YgCR/WFgccZPaC7zp39ZwHg5tMj1RJhu6NWq78NE/1Q/92hZdXQC9Rl/X30zaKsI3pHxjU4XxJd7
h6E5AHuudGlVoVgF460FOPzbvlGJ1EFf0Hk7PIqQVPqYk7VGYo4FvWKigZiY4aRwFleQCj7qQu+4
MMrmuKqG57fHMoe+l1u9of77Xi5pTMgXW9BgpFaW3mY/papKe4nbJTlZwfWdlk0XUm2nWloTeqzO
fWN6T5eP4eMO+KT056xw1ogiazXZQ/Ae7+5BawNPJRUFT+1hdJ5YXfSlHhZWn8UEhjHgXvdu+1bH
hkgHl7Mc7Df08MljZaDBA7dygNKr3r9x+hQPM3OATBqC97YIQj1H5kAb3VZEax0gH10CjAPIZ29A
mdbLM31ctfLyfh7QLkrnaQATIq1Uy9NbtcoDbQEOwF4Vt/B+69vm4PCOCJBTkjfwyE5SgSLeE7hJ
TNz6WNissqxIb+ct/Sq+4MlwyCid0WhjsQxR3EhOZaZZQ2c/PKMTTSB+7oMKsM3J7jq5KV1Edsiw
+rURKvDepZA4Bjgb97fnLdKmxCBUkMgk6MfYJoUVN89u3+ySfb4+w93o1ob9XOhCzQ+VFjTDiwhh
wd6hBIs7lhxHZBfsfeK24EC3H9xzqn8bVu4cotMan4fezsNHVSU1Li1lmUMIc+M1umHQKIKGjhGc
yUapUcuC3Qa+w8lX8G+RkwYKBIaWzppImzAkWMa1ifsOLclqDxz0o0kJHLdztqZwTJGasHJBKRjB
ujPhhvjdhJfYaZ5W28PBQdh5DHJf7R0myOedhmZszXRSXS+x82tXiQ54mJoxbpfHN/tTlBQXj0iJ
7A11lQf3CwiV1VPXKUs5yAAyG9hYsmnX+WVkgevCPPcrYIWXHqh3hxKSS0jgF4GWPt/2KHu5gYI+
yQWFQWaQceiUlKG6ZWDS2IH/YC8OE2t074FzWlgJchrNCgSRZIy0npkwHwN3c5nuKRmBWDTcrvMc
kndcw//tl+SYuKDHMT6NiAbV4RlXB0DzeYTGs3vIyuaNJqcLGbOcXo0c/FcT7he64Ttky0HpoY9C
40YIJ+toaydnXBNswEzZflvnsDUTuEx9asjnT32HzrhvC68NmAjOGfQTIMaKi++ZDoyexjVybQI0
5gwaROr8+JoztDoOilHbds4CR+i9TM/tQcKza+rBkWFCkLqoaDl823FHsPTPkEWK7Ox9aQxohzh3
VnRjeaegPa8g6wZDfci2VLrwlUbaqun4wuN6cOGKNb6d+e2tOiYEA7dDsgMRSIazYytpC+zuSLan
c03pTtIn158aUXYysM9uQH74kdYrjVIxOfKYH4gUQEVz7WxM1kxpZxfuPgJGGmIEnuEmVY+tzCQH
7XoFj+B0hE/lCuYVgCJY2T3kEBf/RF5Ez04GKzmmZUDRe3zBVVl3LjfuefcIeE+jz9Ab0yOl9Gkg
g2ybMPtE0+Wkhq//QW5ziuQAXgLFt6HTDCwM9CWw4sdkeJvepkXG3GKePTQfDVM49WHUtp0uIDiz
SL082j79A0vD59Md3r3F6Sf/IYVwuITlqpQmG1AJ6ZPrVf0z3P05wLTuRZpOj1PA1x1v51NTUshu
D2oobz/XmTstWevQc3VECxX0mwMlJdkn59DJ9giYrwODNdjpKl6whe4teB7IpuTfdQjwtBmcoIym
RP1u1V2JvWEjeXQudO9Qtfgk2XoBgkNXZAD4TXcC8lmDHcCM3fRO11zk0PUHAM6OXcyGBfgGdCW4
sFvboc3L6ObwQnw4rDwXQPdkxC1AQz+XpJlSzsQ9D+GvfvikpGifwd8GszNgZByI+RglZOUTfILb
h0p/wy2iV2bCHITsCyes6TmJB1U0+EGMAZTvRfdahgai5ylljvG47cT0xdDcPJv9cnbg+MAZhkv6
gaUjGAWK7aW83nblG3pC/g1m4LBB9VOB5KtOPlT4MPgbctfXufSgCX2HfDNAy/mC9jToKHN8MXrG
F68+Lq/5QZOF/Lg0cicAGjSE0z4hW8ql9QhUNgxR247w+nx/b/vf3x7vfPNmT7qaHp03yU+f+q+8
+TRPp3kAqqw7/WeKnZ5gIJs+3Ac3X4LI/gF2w6+vojumQ2fS9qBnhKax7DeL/ezeGwsfI10a8dcX
fIIswPi7fAlXHSn+UO2+L6VHmC7hF0POZ94ZEg3zThFaPQPpyHHzwjizUl0vgY1LgbAUGAdgCStU
aGojO9OxRl/pA/VmiP0NAAWXTvnM4Ct/JJc3kmjHOs4PyZ7o/+6v+4hAfBzRfgdBX/rbb8Kh885X
SVzoz8HjZz0ERBk/gAxP62d3S+ymssRMwVnb5xDHFM3BJ4A+5HcGB3qLOzB1X5/vhuME7MUe0h5J
7Tp8Mgu/IDPwITcud0G19dsI0TZfgfMtBB32ZjJFG0S7eqd5viDlgjzAoZPP3fFzue2pSnAbUfu4
O/RbpCctrNwQewHA27FTFi/Yze6BuU2ZGGACSbchsbTH5EKUiIYvbMe4A3AAfKGoDcRqLZMkNlr6
O0KsDNiEamaYE/BC+HO7lB8uVB5g21AyAnX0RI3CP9PMO78NWL1n+xl+LiKj4L0oIB5URLjq62iP
LPQ6VtSeSqavW3/Ww91buU+8lpw/DmDn4YU2Qk130qjZWSG29e6BAVTCppWMSmH5TlcNMMrNIbIf
4wcdCfBBgRfc+uaqhYUCbCuZoYFF57TRYwlYW6jHQ/r16lfwLwgtLFhUaF5EaRmpd5pWWbo/L4vH
iiJlC6hL2AgE63NPyfcOIfPFoZAvaUSrUwC7oMB6Llh1NmT1h5ePPt+RNKXVsY9j2LUHD4DBXZxj
YL7CT7FcCuuCoIWgqzx3E+aV1Jak/U+IEoA8+FMKQqRCX8RPlJ4kP/rb8SzVoBOrg7Tcr6ekynkF
5gNoW4dkWE9Q6Sg8PAf7Rd6FBlaIYHWw6pvR9/fbtiNN9O8elXchyBRSAGqEsCsLyaN0qe2T/2LD
E4FwOVkBN9njB7CnIxJvMtOuFCz6lBeoKiO53b339F4x3gLbw+u9BHsvQx8W7jxIGmbIyTJji5kQ
Ggl5A706EOTWC+Fk40nHZJI6YKNBAH45/he3KniywOoDIyl9uVc9PF2HfMjXQOyURneXdFevDvaG
wqpeQ3wvQZkAqunJIQyb0ymfUMHvFT31a/d5pVbMVCR/yR3trcPLpiZjN7T6WkStNVr3SBUM7zTS
PQbnVb4q3qu3egRQe6nNHt9Fqn+2n9fvO1xKlY5N8wDEOjB0UNbDMFbBKVvHz4Hy/b+qyjFsrwTc
cmxCnfhnRoqatQYo7nNxeUcugZ53kdw4LTOErI5uAgM09bT4sWAmGrTG4CCwpKMVTXI7AIqus+ho
/j7b0nJPNSk+Zkh15cAmrcm27RgIFwcOsIzEqwj5w8pL71C+bNyfxwSgGWCXMxA49G+n1fPNvAGC
2bPqsebRj5VSlZgXSQtf4h2C1hlyiWOWdFLhdGQIeGMHp8GItGBE/gER3XIXj48AJ772Xf1NyFZY
7e/q+LoqgB3QnUJlF0INipCoDqRSe0kV+l4BPsCiBDMJYhvv9ZhV3QU4U0wxWVsFfcB8QE3PoHnR
BcnUBZcvxCKC5iUt175ZX3jQBKolxEBUCRFjv1CD+lB0Kg+pBjcebQaxOqAfAUJ1gJ3UPOgl33AP
kDLLmTPPTnHr3j+OZKCpKevI9wIRgsWaLpn79nuvdNH9uvpkDLgpt+cnfpDNUit4edwsDPdbS2/b
xa+AoHP30Qn9hAdS6+rYnm18OPi1jPQOGW1a177b2W6Jw1TfOyTtyG41y+Jn94O74hEktB0VWqEj
XPkZLer1FumX4EQ4/ESNjZmLR2jXiReh4Ty1J8pcGZ7mgFZv9H3Wfr3rowOXUVYgh/pmZUeQeOm1
9EHjrH3qDPc7gIOuSVO0QKYBmCt4+sF+WCGLBZ6zq31S9B7eaIjdxQdawY2JCVIzrlyW30d8xxkJ
1nMKSRNEdSmp5Ihs7ab2DIb7dnz4xOM2vtR38MYdMCDH2Xqg3TvgOrD6hDb5kATDjFhnJ+rRD6j5
VTNS4Auqsi30pLoakakGrUQatQCnQYcoh6OxGg94dH8D84eA3MBB87NlTHJAs2MtgD26I8Bbh28F
G4Hriw6MDT5nR1WUxWVSDo0FI4lYEP+RarAKCGZOryBr85Yuhk/qlu6I0V/P7v1iepkrk8uAi2FI
MUSNDQNbgv58flwS8YPIDp/I463TCvfqvKpIpU8pxo/3vRxJMMIRchrlbD28fuuyHCgrMmnkZBA7
u72X7/SXDHW6/Kg1kbsG9U9ifQUcegfqaES5g/rHmXiM4I8CQDNEyicyQ7IYxve9pKmH2o7kP2IW
n/07Ms99vWfS73zyP9rct8j9I95JXsW/9hGiMFwarHcV5R/wQbGp9Ha7eDvk+RTeHGDwdlK6mbNa
v+UkhQ1Koz7hCdkTkNo0jAx7rE8qcYbpN8DOjRV1LW3llUxyJ7uujpn4MNrSBAk2UfGQUzx9RhPV
ZZom9tSbwFNC9zB4blyne93cDFYsUuwGlXwRy2xTTFPXHrugk8hGgm53YhXR1D5g6JUzAiJOk3ZD
BJG6G5wqXYSne+hrPAa1nXiPeO12bs9xUUbnsGQVPwf1pNG40pYO4NAB4WiksLKdc1+pwwOJvJ3W
31OaSddxNd+9kYtzGWzHrjqsKfiawf3Rs+6onaBFFhXPwIIH+hkfiQAPmX3pP7EPfRyzirDdDHIB
qcL1EOvX7o6K2o3+zvntA/SMYtEASrDt4+sf8LOcLqm5oogMTAtZim5jZuT8rPEDXxkSLlT3tpHq
xO0+qzBBxG8UEaAXp9mbEnG2MMbPgSZF9I6oAz7H5pdJsuCtCa8D7ceykOlDfqkK/vEf//v//d/N
4/9sv8+j87Hdnov/KJrT6JwX1/o//6Fp5j/+o/x9P/n6z3/Ylm2ZnmebpqY6rmZ7js3nmw+a9Lay
+f/Ky8oz6xsNTWjd9G7+HiTSgcbuYY1cySV2JnAtkfA796RgIlPeLfxSLEpwWFR5hKtTKtEDadc6
BbA1WH5N6MdKDXIco+dpWJLH7CgNgNzowEPrgk+4xnSiMlDO/h28fDO63xJa72o81aOvD0kHv232
zlia7R5DIljSTPd8QAI171xGMKuJ01mDOgyUvpn7zbI9hDSo3ta9EebODE7XGPTQGuKAZrqLjzRi
se1qC7Xisl086L2zu41M5a+r31Ouw7YZAY4fLLfh6fPYN8qQmQG27a/vsW796T12NN3VHd0zePGv
91hXasPwHgbaL2Q6gF09euWpq9MCMjYoP0tbMNiFwyG5IzlyBvlEWQUpkCsAUkqaAOInZUIFX9uh
cX65huxEhdCod0Rc8wZb6rXb1mEB5aH0RZD5Yr0Q414qKCGF4VS0wdvgCkn64OGk+RgmI5RjPKoR
5hCs8Gl0STSAzHRYg45iNTUTEuN68ehGj8XgaiYYy3hPee2EDuYlaaksm6GthvW+V8WjsneWUFd5
dO525u1CNzM7A1C1mMgiAToLXvLzeYmQZN3OKMp0v0+z0yGgfRTdJo2cT2yunr3R7XM9ctq3O600
VkQzFKBMfR8Vl6hc7CEWogEZEuWxMa8i0sANRC4JoSpjARwcZdIGU+JP+sYoXQLGoxOxeWKrl2MM
Sa+iXO63/P6eA5Q5DM7r8P45W6qPL5hLurN5MVNtwGgUXF3GCmoxFvhiWAMIV4TV+qn3lsdv3FPc
FX+wj8YzXA5C8CPdY5+kyZFg+dzPCkgqKN52L4vBqQMdGRluJzHXvWVK/rQDyTj6HOj09c487DPV
PGxysEyVzMB2KWT+Kr1H/8bJjKuCbJWakgh3ksOnN9qNP5bNJ73Vh6HrhtrX34xL58+mvqtZnmpb
quua/zYsbadQbff2BLi1tN/vwtGPv34YOKEKoNf13w/BjcJIv+joOGbHcBevdie863Sg+7cxeYe/
Ph3NMv7mfOTzP5qiwrne9YJpQkfvcQvkieQp8AFtyML5ARyIYb5OGzVwf3BLSaKMt7FJbhTEEN0G
4NnoYsSXLrWuOfpWjPDhhrfeWvrWKCKTTzEGdf+Gh058fwPb29CZlt1/yqKbtuMXIAa0xW30hApl
31X0mLCRVF6wdYKKJqZmSOsVwG+XgzUtepzojUW00tGca4y9VKHqScjTgQSFIML2jfE9vKBiRPbm
GR5GlEAZqa3wvu+P6ekRtr0LScZZG1epMT6FFon89zomN/ADl0gOSSlMt4TvXijk6863nvWAqqZ3
ihCAa3FK8Nwj18G4OokyEm2K6+wM/4nxdfCJrJEOBbDgp707JJVed2aHt+89KmoJ/QI0mZ6MhDF1
hXnolPz1MzT//BG6pq1bnmtZ5r+tJkfjeX62F4YUkBIQ6tS7dr40ES+JIM3MZXFsUuxQonM2OIkp
ftwDQTc6VtaxnQfnKfc3NWMbDlcUedWMOimB3mVMdfX5rqXWj22/72eEgChX7ELcp78+f+1Pp4Sn
uZy8oxueYf3rEKwu5/Ky36mP6Y7+cmBnzOQe1mi9jfE016FNxR8I5I6lEV0AL9O+vOxvzsD9s0nw
hzP4tzt4vl2vTrHnDPCMH8B7KHSY3VNEi4OBv9X6R2pRl84CEbIy78LEf4lI6v/1OXje/zgHS9V1
boLq2I5mqNq/3oX9435unkb98gl29BCCYNFRPMuUJdyCQGLpmgqo3pkDL7tB8gxuf0uHfG+XuFDZ
41o/WnSmbz4Nz/Xc6Zn0PXRCGkMqv52rQf3mhec+uVVXGP38w+AEmARkLQQuKU2iBMF9yw0bPcG5
3L5TYTJxhy5FF9dNN4MbwlxUDMAGjwst4nkY8AtVUxX8XE5Lj/WMiaTq26T2N9r4BBsGBehtBJ0K
CdYWVc2k5nqoQaf6iWWzm7usNCF0dvi8PMuD5JIirfybG2o6csf+1cuyVMPA1bI8y1adlxf2B9O2
PthFtdvnjymJIFz0SHghlLjFcEn56ZgJx+s1bNP1+z5pT0GRoe3LlxnRgyxCBDRiWlDBHpMyKxCX
zAfEYWW2pdVE5ADstMx0omU91SlJqZSizvEuQmUsqWlErMkv7SKkbSNcsFi0ZDkGr4V34hLXVPEv
bOUkNAryTe+d+3aMzp97FDyNVR1f+NhK7GAXXXgtAdE5WH8zNKuwWCrxerZLqtCeqTQaOBmixFEr
0jaIJagciSrZNdxzeS/AXFotr6Ee7RI+yJCWTvaZzkbU2NIdNLfuu0qcIJcrsB01bVNvWHIntgNK
J6+fez7jHbADCKol6zFaSkMXLseCABj2AFjr7Je6OTwNibchf5HqKZdJukjOfkfRHAmMCPoMXrF8
76JTeBWABLUui6sQaXRa5pC/1ChlCsabyF+6PJ5wjVDzimAnoKeimUG/GbNRjxVhm0InEt8+gVPH
l35OH3JBF0kDt01L8yDc5RcqL1aAvuIAPG2kQ/VmpbhPmQZTo+ShDkkbHhLVgyvukBgRgAYRVmUd
SWETTI1om0BakT5SLWpg1tGg2jqhJA7gBVix/JT3D/wvn5FXOGX3cMvHxc/v5mWgRdddN0+8/h4u
wdcOSgi6n1GeHH9qGOlrtgfXyIGU2SOVnco3WJ4nZ3CC18eJlH7LsX9PL+d85KxKID91SHNBUJI9
zKkzgaGEv/HWk1dXeFZYOeHKhFZ/9vvpms+ruIGyX874/rp6K9JS7LrApPuQ5cH5Asw9YPKzxzLO
KTvPZHOARDHQtQCSy2AbWRR5AnJWvnxUAtQNAFC/TsOZlbxemFzoKbE3iCBsbnMvopYqBEX//fX4
EdZEQQwJI5J8PemmAAwy0PqXyf3FtmIltOnGSkg3LHNFCfHj4HER6rC/Nre6/j9XHayDpduO5eqW
btn/5vgcmtq+n9e3O45YG6Hxl942aoS+GAoXalTxTSqZuSOzCH4j+snk3Tpdf6MJGR+ZhEhgZKo0
nDGVmE70Zm3Qjk93VMrDPbkyTA7MMGZq065KNzcUNMKLKnw1Ku2sZEscoIA64N5rggZq4KYaTajo
tJKQfFA6vPVc2FSwua/7r8ybEJqm0OFJFJ9SWkTng5/b9PopD6+KHQbEmqEh9OwNDzVnXMv371fD
eJMh9GTgyv8ysJrX1jBbgLEhZYW+KY8T1Ds5K1hRy1ie7xZWVHl7zWhYWAzbRypj6JIJWbvQZ+ph
+XFIio9TcvtR3tuNxmCWGXSiEWvNSLzxmhGW7j6U/inRAWGdQw+TB+1O9FxZiYV1EBMIj2+E1x95
CZxu2Ip9ZGFIZShg+wB1qxhPnLOFDIlr0+mrEVlHXsuttwOzLwPG/ptA3f7TFeQPY0RizD+sIG5T
/XOMiAG3I8w+z4+lK23EwyV9ERZIeQLLNudCHu5AWHqWmTTxZjKh5TY7EcU7C5ousiUYHQOe8i1d
/Qx8MzsGeQhW8BjVn2Ied5HB6L/EcAIw9tVIjP6N/OffXJWl/9m6aNmapjmep3q6fP6Hq9odLN3b
35r7VNaE58YmSx9dMy0sGYfr6BjeIN4EOchjRjbpR6jFrimEFZGbQJBz4bIvkfwUW9NgWdE6gFcK
CDu0l+CdmMbiMMsqyBWd/+bkNed/+moybz3LdBwCe91T//Xsj4en9TQPnP09lXUNvpqozMgsy2q8
HZSZCv51mCsBr1jMS1jc5dubgCEXSnc4CDJZctDr+Sn4k9/Xaiqrv6z/e1b6Y7YdyJaQ4NDFXKBT
ZKcyVenge3WKG5DUUvz1y5D0eNCMryhWXoeFfwxdnvqF5hNq+9llJNR3qq+BPNYgEjUxeK1vsQLJ
2iO3Vay5LAXPyHqXudJAbviaa2LcmXGAQde4emxHV1zMr4E3e0YXhPQuSzRU+Pmrw+BurFQITWWv
J75ln6a/X/yaBZnAz9SL4Of0CebhDi6iJpafwihcRvKePL09pA9SbJP35DnemZMwkTH//tr0Orbx
Z76uYeueazim7divoPQPI7A+3x/r586+T+kyC38NqOg8YfBjearilonHcvgR23sOcN02SNwy58U2
31OYSXCAriHUn/wUbwa/JttnYiUwwMmVNvzwnu4RY+KXDbiye+r2xd1z8XD4gKdPK8HL/8ET4nd5
bQ3xXCLkjmUgyCbiMFFJE9dNRoW8VQMYSaFZYbjkOEjtD4mDoXywS5DFlFElH6EC9XolY6tgGBbZ
5WeLo+hG+FYJUO3XAVrGWZGJQ4aL+XI694mxEX9TZSDLGYoHxh74UMcrk73avBLPS/7n8BxNtpdj
HOmUEE9VTUlVycH0lOErfyGrEJOCWUDM+vum/BEuXGbz/TtDSBwlckX5QP5AXEBZugoOBSkxO+du
cNLGRt5Dx9l9MRscBi4+354ivewN6yHf5w81dShZMikHV5oU02docVVFUmXFDkvD5XAjhLkBxLrN
r1V2l0kmX79HpLDAmZjMXfkdZxJCBSjWRnID5XcavXHI5WhyKwrZE7dDzpvZiuI6G8heuTh2AosV
c1dN6VkyuQY5NqlN/gL9cfZ1GHDw3ZcKvQRtp1zG9XVQOZBwMdO/QuMgx8D1V3/ksFV24M9lR3LL
8IHx/j5+L48+Du6UnMkxoSlJooZ88AQGwMqBXywfyXvbgZzA/efArf4905eRufKRy1nJH8lVVdll
zrnJiXKHGUR8yh0rM1pFIIOpoJYHlPd71/T0zskJ/T+jE5aa18b8cV+u4/fBupxUlR3XQzkoz/JH
GYq1lCeLqiTjxdhsX8flZOuAm/q6Vtnl7yVJoCMn9rrJRy6CUWBtuPpfu6umN5B8r2PJUBHOpSI5
MRR+x+d2AKsWc08Gu4xtSEEAszJS5QxkDzISZVP5EqMsVyPv5bIxN4oKEbhKUhuJMyTQwED/jkoZ
8DL84dcfskcZzrIDeSByFnLH5QDHBCJKdu1KQUQWAK5VwLSyGshMW/eLzBkyhc3IGa7fC3ZjMp5k
6kggVFCKEasgDP+/lye3xRvKFg02QMYet5dCLW/IS05FtpN5zZmLwZCjsH8xDmIv5Fc5c85in9zZ
Mf7Nj9ghMSWyFok12hOf3WTZEmP4wD2VDWRxEst05AzXv9bjtazJskXBiCW9Zb9QCWbYvT172r/e
8igDprA6ya4IVQPxa8VyYtfwVV9XJuaIPecckA2P2WODfi4mV05D9m0MxRRCDrdlmqXEtkmDsd4h
Ctfw2zXUNOJOseNU9irev4Y3uszxY2KJWSsMdbWp8OzF6Cu4dHLR8mo9Ew+64Rww/Shv/y4KTfrr
0tEMmIDzwNGTeABnbyaO3u+XglDsWQQloRUWZ/DCUR4rhcICYTMBtBJeiDHFjaxf/4u7Kb+J0ylf
BphtAnDxOCVKrWO+ibYlgHfYFMes18TimjU9OudJMTev35Wv3yhd/NTfA4mzYw9wdySs5z0RtTQS
GutPnxYvyASwzEmUbgce2QA5eyEkkvflzPNPiXbsGX2cv8sgW19XbQSK4BULaYnclRtXJl9XowOu
MsYLlseoxPuKjeRPSWbgcOmRRCckIzUGFimETFzkPUtqtQQ8O3RxmC4/FmNXnp2sj4ef16LJ82GR
fWeJZQiq0akVMA0Pli5YjiaPWk5cAp1zb7ugc1h2ztiSYcBgfNd50DKW5QBm/7XosvGGZHK1lL+W
ASPneOWhcWnIZcgQIMbiocpe5FuWbSj2/vmbnByJLnnjn+fKxyzh0elHHAEZvvIHsrncCdbgH2NY
bWSmymGYgTgG4iDcNoxamRi/x5NjMVyHslPZcCdpoAiwcbkkpHsdXEam7FEu7tfJsPuSSPG4CJwL
Ge7yOGsOJI+O33glseNvkociEpAkuW/ahDR/CpiD05BhLg9YvBS5jyhSJtZUHfAk5Q9PPQAkcmGS
TsLLkcFN8Gu/yw1gTslhb68DyYORXf3GncyzBlkdOYPfn2pU0iwpnhTCjnRu80BktzI0LLhfuXp+
icGyyHOXnf/ObDHQpngEOauOmBqM3JRlWBZYdLfLhHWKPWA0/+tLDNVuypIUCf1KkexGrKwpC49J
jogl0I1ATQxkFyYrrYLzA77kTRZoMc2/hllsPHsYi/26gFdh+cIy7hNngh8xEfPsjsVmYzUZt6x7
srmYTjHiv4sB+TpZD/jPZDdtesEk7xN7vB0oEzyf/7a2stV6rCDvvo7cVPikwL4k3vKEI3PNZM35
XdzFR+ivWXl3IyOE0WlYSHLKJbUkRFESBKrfDZGSRkoKJFgETAK+qLj5bg4+DQVpDi9K/g5ogr5/
wnQRJNymkqkRPl3h1SWon/INR6n8jtPfs6dVrH+J21/i6e8/Td+c6kRYpKYSeCt8EHtYIRi+XqZD
Hr5NYhHLhaHbvcaSZCRePvTLEEoyso6FgY48m5KUkXwjHfLdxm2sJL9fR95VVrJFHp7Ck58DBCNS
0YnqLkBfnOicGEhntUQVWnrm/0t2To4D4cqup/fs+YpqauId4RPexXpIs1yCWFtCn1CUjxxyb68+
IpqrILiU1FaeWKSxzpkRWbQR2cND4o01WI32g2KOsgbvyTcZM9IGsL31G6it18MDibtD4g7r7Pgj
uTUJnry+7O9ITknC7Aend3rF11sOKwd2IriSCIkkGVG9Ai2JqB6QDUj6TDIbUNGS5XBm0Ae8g72e
vSIuQi1J60kexetL+H79kT1IsszidjhR8VFAeDCQVNYlqROwvTQGXftgTuIKqEQ9bJMi4BQI981h
GVD03Ub7hTKX4+YZzV/J80WRvI4l8JNMC72RfEtuhzwL75KoE0lDCG1NQj4J5hgUJGbkzOSLQJF9
yXZoyqS3lKTMWF6TvOs93tbkbUwyR/zGYCKhyd+T2uSK6fmaQIq72EZ6Auaf0PP3+JIclL2XwQiM
HFCnW6pPLQ4mo1EOeEt/U0WkBH3jXZKD0vwnp3H8AbvCyckWr5xotuXhwZ5B7lQEbiTZ5PQffCqp
T0l4/l7i/yfsvJZaa5Ju+0SKkJfWLcg7PAhuFMBG3nvp6c8YVZvo7+/T0R0KQMgsUybNzJmZyQtZ
aAGMiiCofvCxtep7NDEmj+2NT0h6LDE5Qla+AjmfI/qugJbH91MCXf53bJ0fsk9cNb508uk7TrVD
REmIvmfa1dLN/zvw3pPfjWfMZm68lHgaL9rL8Ws60bt3B8RXvQhRXQpdPzlyzqmn8vUjyJu36gCR
MfAyAlIl6eOt2KRmCrNAkn7q9fyQvCwb2RyY76bvt3Xw03wj9QrSyllO97v388O+JbbKsd/zz3SE
KPGGcgMIsI1PzweVJdlmNsgSe5MVoNe1ydqslzsk7veoqAiVvLFtlx4ndPbZt/eAitvG5IW6pkie
bbtA6lAXtk+PFlH14v2WctC+YfpC/j7pxeeQNOkd1QBmfJx0c4ubpEdtYT4RIWeY0HnyMUGHRMSE
hnKNdJdKfbge2JJ4nEPNyKhzRU+xj9pkSmGERdsJBlSOp1hvGE9aRaO3S33/rkZfBicOh1nWRkUX
DbO+nv/AHnwpftBgAm2NLiTbHQt/ixpSS2mM70n6xVRFPWkGkI/0MKjv6aNsXIBGT4yBeEoQAr2y
oYT25R3GKNMdIW1FwQRcfcZthTtHVLiRUq9uG7clWDjrV0ESpr5BiuK6uuqTr9BIeqleFPyjVmip
BIEJHVBmYCeUnZ7UqTa1bU+A5fP0m0ICIYVoeqVSqJDa6NblTZge28a+xL/KKSd9ys7dNsZfJFWS
d+HrHKEC6zrfPL076S41//rNfPPynv+z5bCTun894pop478gHGh64orgFXqoEnS5ti2wOkGZUVSN
eEtovwSi5WNHsbm/qN+XKw7JgDik/xXCVzR4xxKOgsqYQ5AcdeBOJOOaAuoRT5qZfst3tlyfGTKe
f8/VjjgCSqAegwGpup1L0D8Vn60otJSmUQdFGygprYLyGAr1CG3H+Ixb8YyIvtaX3J2gOHEQtu1y
mGExDurZIQWQEI5uztQLIv0jbtQo8oC1HdUzFYtdPGSAf8u3FcmgTl+D4Oe9oD01V6k/RIslhkqF
Tsn9M+PnqBZDLXxiMED31CdrTMOHbfcJPFzZ1TERWHcGqDKNXZ3qD4zvFKSYMjmVwyOhK0wK6JKg
x+nXAUjjtkntNSJrsLaxc/TAozceHeJjDfMMZCcYabqaOlzF6gNV76r5GllDN2pusoBbi8oFb2Vc
b2/BrCznpq0T71HvVZRiglsu0iKysm6uegYqJtzzqV78cQHMuKjiLYGLGuVgHA7L6Je4P+/ceVb1
Oq7qiiiFXF3UaF9+ucJd2Zd3B2nEhB9/F+2o63p0nc7fis+XsHYv5OKzNNweZX72fBsBxcf8pot2
3/Cvr/j38j7+cvWr18hPf/NZ/hkaOeEpNOkLWxvtuSFrS7Z9jGLlYNgQqDP2N3le9qCKmNBMWJAB
o2Yp6X2FFlnsJWDvE/cURTwZRx+I8/6Mb44faf3V2mHhJK1sLYMN5Co1wpjGQgLnj5h5KWyOgPlj
x2A1dAy4YUMAwrK4AYNDw1yMpajUDDyKtU9fHUg1f6Z++aazKa9dvpMPrR3snQ9/+zAYqF6KQG9Q
sS+Yi4yA4118jiO2ZUFqdiqVnUnt1uMTJbZZXpQFrANsGc0VIi/dlaDbRuRE4Emcaw4WSTZBRCmE
UfIiS4velpUp7jfDlNZMxicgJh6+zJKMuKduREB5elmcP5LrOKZHd9GVOWNENqMD4LnWRJINPeTx
MlyMGuGX4TKgodF1IcyNl26USOddx3n05sK/CBTRLm5Xd+8RLw4/FLrn//jKuWHPCa3wPT0F9+0B
8lxlpQRyie0bFyv/R02HwG1QBQqzOwrh7LsfCEKSr/h3QLsA1/UZGL8UhNa4sXte3WdozUINOSKa
0QT276CvMMszz5rU8fXt54YgGCb9XxObfrVUdQ9y1Gm1tKeGxK/BF0xCFrUmQYGaZOsQkN3+zTBU
N3nX7EfkNtKG2KJSpVC7fGYqE9pdGFx0U0NW52+hRgOVGjnlg7pbeQ81f9QY1Kf3+aF/YxySesjV
wyPlsPiyMSEfs966WaglrKINQ8xgEm72cSToHCORDrAReZp8NChkexOrtcHrDeLwajW3DYvRr1uv
LUbyoevrKZ2/IJe0oMQjPFd1eIkoZG/NHe85AmPJeVMgqCSjzTlYErAsMjQGRZQDu5o2vAo5ZafW
6GepWLHw6ooEekNgXw4aUXu4wXb9GO93i50w2Q78qPs59oEoPX4H6bQ8LdLmnD23HS6oFKGBq8rZ
9VUkRWrcUSQ+XJzvUSQEhwHrP8EjylQXFXUgLhbxlgsJr6cQaVnUjjDKs+i3aQEueb72bnzI5ZO0
1r1sLUGuKFNy9dTHrGnmAmfXjNayTLoEXWFQJFxyJAEMmjIiWLPNfJ8kGyqKqCrhqNPPpMDVTj8z
hG0xrB+J6LFOU8i6fO3Y8zOcvVOuhRZWlSKOXYJjU4IEkfrQuNbXit0OE2KYkBK4KbKMCc4e4NBH
gse8fqEbHo2++db5we/sapt+jBprFjBK/ct3ASGpoi9hGpR4bvDYiKisAPw4YjR4ibp0mUCcQEnH
88fJUu4pHX3Ev5jq+coeKnR1esFod4B8I/44kz43kFngqzqE2RodRKlZ6U2TVESHKMc5z4V5XqaW
tPdAsYgHUgbPsOSNocflUahPP+lNgtzVi83V7/M3WiAjaB+eyyi3H4cfwmAr8P1a5G8chxdegXHC
IQteI/dpjJylBD6Dn+pXphAZ6WVND/JPElI0abyJGP5zVEc4OXJMzi2MKLQF7Q9BPBIaczqiaK/b
LTOR/BHrBBD8Arpk0W3rJ5LAlUBhZqlSy/rWn99X5ZlEayqyQdIIpjVNtfVtvVrfY3S4BHeO0/pr
OZ2+yR/XT/InjhAUsDi9qrtV58z3vfftkA7krXQYZTeNutWjLug+5MTLxYE7QD6uatMlloN9ymj4
dabtwZe80EjdSdfgTZ9qUaUqN/1+rrXoeMz44ySpiH2cWeqK6SLamt2GBRktSvdh0jy1QXjBfEtN
OFawOiJKGWlU8362uwKnVM9caPkhTinGuuxvAd/ACvf8EcwTvpzjh4iyjUk54FMpnJmEz2bAO6Wv
+PvCWQrNCQyvNduTFAosYfk9upc6kCp0/VBve9KEeX8NAyj24PjGAPC1PsZvj96A/sABvxAHGSMa
h/fFRa8h7rJXElmuw2nEsvg0LCzyoveqrFw21sHB2AarSjdn31aGzV6gCwUnEacxmOp+QlcB6Y6E
H7XGNUQxstpGULoLluSllKf2r66rUImbO4tIKVB054wc8/LPD57WS9WkC/5IdHwwWUaMAoYaa2z8
pvTNPvu/kInfm4ApeGOuQ29tCSWBG2N37fqswuh6RCDAbciHvv27HDKIblQ7t2Kd8YYm2aJT4ps0
f62lulJgrgjVBPNJ+EUmlcRHMQE8O+bCLaOEYJ4QaEJF+laLHz+LUYryUVh4XewRhjquYpkul1rx
uwTnTNvQmP+qQwdhB4IL2cFq9em17t0u8Vaijsrf6xOh55l0xaNL/0hZRg6SY0tlWuxxXH96bL7l
37WSBQJ2ffXCqJm+o/sMX8c+/sMw00/YGQeHwFohv1h3i3mFV8QJkjAR0QW+PkIPex+BNm0BGzV+
aXPL5Su63EIyQVxDbllv0SvxdfejYsQB/hUYZ8pi8DV3nx8SQEuwnmWYsewov0mpvlqBtLAGlaue
nBLHo17qZjkQTBnQRecEP5SLZqbIjafACAa94wJGyg3O33CRtwyZYMiUEoIUD4L3N69ZKXbyo/vh
/WfpGKURJX7IdmLSdT1nkPgU1Aq0AYlPlEiCf7ao0S2ypaM5bqlXaZrJXWf4hKhIdOu0pOnUAiLw
E00dIJC2zDqnIWxAVnO2madB9XSoGoFFRasEbEld/9GHsIOT7aRH1RSRIrd9hKBcSIK+YSmwi12u
jmuJoiNsIcbZGb18lz4ydUpbfW5yt+sGxUDHqwpkX9KYensarB3fxpX97LbwdThVFw+kZ8n0xdF7
nVoT/QYLY3jI3ky+V0ltcUd9qWuqTvGbA61i6pNP69FQ7nXzesB71phf4ytQ16UQiGq5v10SNg87
LE5atOFaaFnbZHvfJukx9QiHePXD1cy60PdztCCiAiF+3aJ5BQCa1DYPE3qmEV/DWt7bdOSauUng
O5UeaKux3VPRhUhJ1R6hxtUudUOPkXlBiOJ5TDgM7leIoxh1Ed+eI8dpf0OzyVSdCgsaVIAGtUNw
ElI1Aq4lgpbEXUgVzzUzUHD9vuwe4wfwLYgBLTsMQJVXCLDrm2TBiwz8GE4k3kVPlLZ4E0ASUdcQ
+ehkmukPcskp/teVNRsDuoR/jRMbnxLsKkLHyOpZP+w7JXgTRB74IB3ZiLAY5qXs59D4jZpj0F3z
zWI99SRUJnCVJs6ygaBUJJzh90qEg+kUVesTFCGMIuFBD8sLInjS3X8TN9n2p5BYxASItHK1p1aO
aJ/8jhg39r0iqcon4mNFAt5EB3G39AEEGTyvYfpwfmPZ3kSZ21Gxya5xzPTV8jIa6/KhsngbFOSq
GkgRMJFcMYPxIBGizBVOGGcHwADMvJM8rYmzwTjmeDKxeJWbM+C2N372kGrLBTJKR+SJcop3UnJK
T8xh+WHdlHO86glO5HFCpnfUjXZPKc/KADCzLnnduCTt/L2OyRakk+6DyJHc4wyA0z07adFPrqpn
uKAroRtTPzChzgLH8FEOft+6MWvmv4WgtI0HGIUYzGn2jTbk+VVHzre013fPNEih6fC+Pq1SoJsK
cBN+XxAk/E+10CIWfRK2seJEqaDG0K1BGIRrWvz4N/o10Ds5NRrtVIu+fkSXUYLgHMrwPP3pUZ+A
Jzo06nwNh6gsyrQtV+0aoVBpqTqU4Sqm4p2vFSAd5oNiLvHquXWjdh2hFMidv58xIvRRUsyGvng6
XuJadnEsccX6nQYQvH6QfLSn4iuFfPcUVLfJPayHRneIx2A1iP0oOR3gc3uVx/fzISLm+M9rYozg
SI/H5zSrKFuVf1OouRS3OKW2goRezzNKUVH7nX/KLC73ULEu5aS5xR310347erzCw5Joc7VIiRHB
iBtwzb7OsT5Pr1epMSyjT1DkYf5UmS841aDOSTgrWAenLAMoyI2Si+Rn9YoLYGJ2nBERjPhZBEgE
TgQrrjVAkLmb7PZyG+VVIEy5unlV0kT8yQehoFRzjU+hdBjClsFIZ6wQAz8TvPaV4oOfia/t6eEH
3wKZUadiPweUVaI0gPXymfmOwApbjgNICVN0xdi4kkDw2x09bma+lQNsNA7rNjRYrWiM4WBkS3jf
Len3FCzCNWs2sCMinUoA0iOOYMS4paH7wyYSOaRRG1liUCFx7+kK1zg+ORnOm4FjiZJw9OuS+p2s
CNHLwUrdiURJFpIDJDq5IloskO9djSETnFpxSOKAwfyJ4WFgT8k20scUgPyNEeTmUcjKW4ai9Lmr
EgRAvhIpUAGQndGkfP4tKfMwISZAU0GLqEdyVAmRGiKzo9Scd4N3QJh03oWX3D3ht6eaCQWAZCnD
XeZAJVCoeT/zpFpQaDtYDlDynXynvnO1LYNyec0QuGUZs1Yvnzl+u5gTCoykAZsXvWJr0Tt2/Bsh
FodSBNj/9yxAgupDQ9ODOkQuv5qnsZAniT8uEea6lfl27AR5cmwqGmS1dw/56qWbejtwIk9KWe4c
oe4QiCdYwqUGUBmV56r2u+JBbiq30CQ891K8oEDwK/Ld3acTFLYEGCCGQbM8VBu4ZfyJE5d8ixC6
gYAL1X9g1UElsagACNVGKllD+K7lUY/aNnwB2I+NTNceQg5i7Jk2DUSQHiJyMfSiF6RVv/vWhvMh
FkCI71vb3//xzL/9jPbwCmxGgF8h57tKSW1b3VFN1EiUDSkg/pPBpVY+ZxBhEcAwsnM/A0bS8U0T
FoTQh7jM1LPPHjH/HATis4FSefnGVnV/okm/ri76A4JFHsTYLKm68wThKTKrJNeJiAGQPUatZmTE
HzUlDySiVvN8zFtXg43J2grYo7+DpwZGqZKjigwuiDRfdYOgYeoT5+lp1fcmFNuqOXUGrstHhCN2
CVCSHqf6CK2GsUtd1paGr+bvpQF3mz9tOQFJMzAF6B9cl63PPoF9MHrDaNsG1g3lCpFJRh80lHSj
Tw3SKimVOqcWcxYrmqoPIFMrlNyxsfzydvhfy/shw3tX7lYLWYyPfkaUS+C6tkwWqE2fgf4mnvlm
fZYjSIU8CB2OHdCpDzNMCjpEIPFZ2ArZvj6d+ijFreo0o0uZ2QMm8wTcRXfGeT4OVZEqygvKUEPf
T2efnKo4KsFLbI6LVImVvE0lPSpXSof++wA0ODE+ioETWV5QLOawxaY/EsrG/JaT4YukMqTepx9k
OgUfxMQZp3Pwx7nbh/HwrzrXCIVrKMG2Tz6AgfVc9ZQNeBhpdFxywE96hbK9VfYiWuU+DAvuBz+R
MUoT19hRwV04qPx9HOr8e38RBZMKATg4Bf481bZD/Qu9uXEvogR4lhyeowi+6OdO0NQmVe1oqrmo
nr9013QQIxyT7/tXF0UnLgAKXKmxHL0hfSGw64AI6IY5tm7FXUhgcX3/IgDF58WeUGuJmn9vewyG
iGeTCFNJV1W9StL9s3YftmZDG0LgQWf2iP9li+i4fGiNTKDDWvnnDgINUEKzLuD9PAscnC5Jpauu
BhfypUEb27tExwYBJrl1ClgDeQs6jdFoH2qMNLX2ScuQz8cLkwrlpKq6IfL5pH1J0Vr29Q5Mq1tV
sam7CYwqlcK6799Ia/ultEcSmha4JvDoczO8tLBwtQ80vRWJKuqYo4CWo3Wd3GHVo/EWLB9scEwg
ZCjyU6tIHe2LgSWNtlXjKqR9FLTtMZgpH1HbmkaH07YjyCtvafdj96b4oAsTadf4cnTnBtyfVGk9
wmjywTYfatPTmky8ScDt+eIL2tx/yILlWMZF1frXxq5r6l2BaBMRUyZrUTX4aeyJMjhzu4gDGsUU
P8EksRZFs/tPkKGEdS3IbF6dSNGW+Y0SUBWAoHjOV+ZsFAQI65OU3MKHUi8uK+W/B1LO+0zGz4QF
b4qEfvOZ8mBB6kVU2EiLO8rHlbeBirwIEWyhC/5VWUx7Y3KbaBUKAuQ6j5JTkTvCvGUhfZ2/jGpY
Y5XmLguMUbWoXS91ao61DUS0eVMaubOkyjSW6hypV7GtwvrQzPNzWlZwM5GmUro0SzQVpTITtCFI
vKhSQYo5NN3EAq648LzmQ1Za5nlJC0LNaIM9OWzWNFdjTGf8p9hKV+W6XSB2F0n5cRVq/R05/pLr
svnhrk7rlin2ufHqHDWwUMrciCAARgS7MY2fx4HYKH5dk9Ivs/A42REVTpDQdelXXM6jz5hfIPFc
4yi+4yLfDcNocM3bO9cQqAVyUOoC9KIgrJxBBZfoiPN7fggTrgRyxWSfVPl0pqpdH1HDfOxfj1Mt
Na9cqDAf4gkzkOXoGJVx6YzWjt6NshiWExsuI8XEKvHrKHlNYDeFUM2SpqNYvQ4VtxHSiwlvLopM
wFSVnhGRNr2L0jIsXJ6B9SEV1Sy0dCoghjeoLTljCufy3YFSpaCBKQIfWSR3qc4Ke8wFlHD96SkN
Qhf7qbrF1DlMXIRi+4KIvPlw6Ais5qoGMSjPzYl28N4mz9DrFhg261dPWWqpIdQPcvKoTzvvrQBB
42KPC95B03qK+8XxNngxa65fB09i78Y3de9MD2UW+kB0d0KViniJFpJefMg+05yQ6lZ8mnVwb4kJ
DBD8iyaZhf3LPQ2YUGznmzzbF5iPVtXaTJbbcRtJcxFK9RF1ITqRGCI0jh8bhKhENIW0tmC2NUDl
RP4alM0DTBT/1Dr0U4Xq+Evax7qao/Z38im97FjAy13QWaBe6EpDK3VnBCY09M6EDHBbi9C3ZvRr
gKrHjLbkHmp+CNduEVDE9u4VVNF6ASwAY9OvlTKDqAzXuevmkHH7O4kRo0bSP3ZSJns8m6GSUFMN
Z2n2Wu4q8rP1c18yv1KerI5nPdwMopKU58b50YErVNNNuV0s+VaB4Q8hnsJwAZ3SdWkQwzChDAL+
O1XGn2PiNVfjV6+uo5BrOH7chJVBiXbsF02kHUvDlku46sFIivw0CXMx8awQpCizSFPYW5eFNDTN
VRDNitX5yKVGO4tTUPNRG1Z4QCaGf7EwgVpU6r4y//I3MYQ/4s37tnYfdbCbg3vL4dLwRUC0COXN
JVfgttK1UyeBVXHsLat0kw1LW+jFJT57nz4WWobMZ/dsHjYIu+AEIZbQQmN3twL4yzEmq8q+l+PL
ZaxPv1quaX9uaisDPiGpzeCrSW50fE81x60shiqMWkBfys7CVKI6dbVAwTfGNkdq5sY0VSrSYLsR
RbPcWuqGjH2svQ2Uf+rEsDMvDLuxF6lWYfwwt9wxJpnT7Ke5eU7q80c3dLa2JA09W5vzW7MNAw45
4pRhzgLGQkGRZXuoFIkOan2N+aC2VXR5CEMHkEfC4b8eBeSgp80+a21t8L9ULfPa+StTQd2AdY3Y
uFq82oAaek6+KlErEDuY/gCKtxIDqjykmTp1n5fc+ryaof4mkenWorb+iNmBVFdLYwPv6/mvLYWF
bswVpIMcQ2sRtSnjuLWWNmFp/n+jKCzehF9YgVRTvTPdSDeExrZEI/09rWbb09a0RdkU52Hf3Xen
rQl+iN+cVumrUc8aJ69u69mv4J10A6p2pgKLT3xJl4Xf1WlLilm6rfPiaVOE9S4E92a1JV+a3F3a
uDQ+gUPWlQTNF1/W3TFf8xAhB7I7PdNi86Zcpm0HHdA2L9QcW+ZvToTyVp1l8dZS/9Trv11ABpu9
pqjgduitfygTs6k+jFvbQ4UvD+kAMRouf+jWzEkpl49ZRzU4CuuPFl26TqWmldSxKrRAE8jU+mX5
k6qk3yqwAw5U4NzNH9KpNqvzkmpTsG586s7oKwt2TD0g6rZM6FJ7Oz41NqsGhZPO02/PuIFvTJ3k
2oyGE5fM17hKEc9CZZ9trxbdbZ6y3ReSiBpU8udT++Jt43IzGTxvF1+cZXtqTCrc2GxTpSD+5G5B
MdtZm3uk5e26eLtAZ5K0tG6l7id3NEConbioh0L5dXlsZO6zsy6dhMqW/M7dT9bV8W5xOzn+of76
ubN4K1YpuoSjSM5+O99LdQTqMZ5DTDrVSXXkDGx4jwQZSoPxFiXMcs18D2J7j4IgOE/AMJ0TJX7E
YzryRE2gub77lWCW81pgj7Yz92I2vi8LHm58D8+LmusyhPI9THmA+8x9QmGOFQa7OQ8XuKeTN00r
PDQM+o6cU837pGMOToYv+j+hAjivvVKTo+EG6N7Crm+U6ZJBCnrM5xEyWlFalmKOFETnE34qOg/Z
HuF3DmxaEgPRzj0bfcheKt69N+V5TRbyC75mXhLN008laqLa20yKLKkhjFqay0Tw8IRS5NQw7AbW
LILIDg+85vFKfzYNMp7a+UcHwOh/0SALt5+5N2Egw3EYsHXIdfpDn024G57TQct6fOgCXNCuwcm8
f4pk+Q2lHYNbcpbG3TiqqY6fzd1z6b1B+vZcol89F+Chy73M+66NrDSifuDkxrunXB4/bfOrzLKS
wTWvU4M54d/S/RR47dA2DD/vUp5xdGdMPmmO7nC1v6ibxLuN0v3o7tAmSFW6j2gcH65Pf06NcBQP
TCOqQY88+kObr9BmqsFzNoruOgie3BvcdcQCnVrGNGjnH6A8zjvoyZDYAK/wZN49MHTiHNZbYYg4
8KFBgpilCsKIdX3JUf3NJts1MlTMI+9rx2R5l/AIwsD+Titr0s7qZHh1HEv9SdM3XCw52ko41tGx
vLBcj+/ulJjJtmJd+KlUbfQWPvN84ZsrYjewohMW7pY3PBSZXriho7f/laOdK1l0aTW/ULrwt0Qh
afZF60kVkzyVCv+tSMB2k5Tnq8LpRFEp8WRp3MvOgTRm8LzfrFBdlujQRpZezG0qv2xwgw1GCS3u
n0X39/gQuiYSyowLGdYah2wvXWddZB/CvRFPxfExK9FDZPEpdzhZ8pu0NvyRsj3lUBGP1hW5gBPr
mJiVKXIplml4gDZc4AadS2+NiXbAyIT4QCEWdCeZKeIpcqz0OU+1QEHS4tUaRnUCGWGEYaYIlfk8
Oh/SFKh8r286IJw++5HkPWpNfkQ0NEb9uhhSxGf0MkSbQhxfWhhkIyCopHCTBrgsPkWtrumlKeHN
SbY4glnQsFGXWdowXVsp4eQQ6tNtcbn02rQwzVtKA8MadAvZv8Lif2HyzLc+VwhpMn+Bix8jD6Z5
RsdS3y4Pf3LU2sPFnRFU0prwagrVxQjgyaBPhuQJo+2aG1jcRJ80VPW8kxcLfgjN5Yk/5TAlLvpA
YGvA9P0lPaAky8o1u1ZzwxJQnU6OpXiMSGnHHh/n0LxtOJGvTRvp8IzGLFVNid9MJepS9w5A8HvS
a1YYKjHdyNBbBmNxVTliVWCmjG4v5Gq6RUOVIeg3gPMuTxeaC9SbNnHPxEVRS+V4CWL5CUPl0qA5
GybB/EeA/4B0LiC0/3vhg/z/X5Ly/+6pfys5ky6M9rPUmpIz+vsEg+rE5p02GgFLkl1TPmlL/pyz
LKn1jOcjYdEFiqHGMpIx58j5k9RnNDmG4YR1jMlLJRFIX//9gpP/WP/kH0Lg3+qfUKdsexqfuGCY
tpTJEsxyGMUFfOjYu8RipEoYQxQri4MvN3cM2LHBWRK7KVQlDy0rFLrhxv8Gxuup7+Kti3rzaMWm
+EkdOCkR7As2X2CSSD3Bj4+OuNUzypQTC97xlZgjjLBWOYEQcaXgWB7DncKQLXnC/6v0SPk/ikSK
s2VLxXw2kylbUegfVStG2cnmck7vTwjjI8JF1n6aMpFgJ8S94q21DsPx4jbfOr0i6/DsdmKS7GZc
SH8Yg/D4ohVsAIsMvGRfBcycbFzXVh7QWafm9JTFJ5EsfmILiV1ETqh5EmAI3GUWczeL3T2r+Uyz
mhanWOIBz/9YgkSP6/99PWT+Y92Of4yAtVn+MQL5QXG9mBWovWIIShb49n77BHTD3Ljr3d4ZasHQ
YQ4N9T/O/Z/Luf3j5F7cP04+Ts2WuVSWk0sX2Pa3LMQCLQ9dduJkEhTIc0YHWLQp7nhRLhdqFi5E
/Jx56LlnVebgJWmMXn1HlVOsZj8CDYFIpLjpLOw/k3aISwhQRN6aKKSIfFREITeInhr7RvrdV6df
F/5KJFA7CGcAIQD3C3HASGgUczfJltD48ktn2Wpas9MtvjIfcItkiSadH2Ic6QywRTYQikmoygmn
kU+olqVs1N2a4DiNq0rJYFI1qSGEAYNxhWVFprqWdeGPZl60TAbVE9bXiZWiI+aXJTwZ1hhah1Vj
4r9PWI7Chf/Jhsgn1HQsFzL5TPnfShom8+tsdU7nnTFFB8YCuGcOSF+8cgeUX8IkKAcs1EhhDBMS
CSSyLJFE5jkdbsUW6UwM+i2kLVE9h+r3WQ5BmWNHOQ8J2lNxSQIEA5p+11Bw3tTKajMs1TeJcxS7
mr5JLzzAUTaSuB1iBxAIZP3qEcvYMMNV2rRKzrme/ayAd2lSQ7vY7vgOuJeoFCR5AdgliOms5XKR
Crn7oS9SqMZmIgHwB6uA7LgcberamjCARl+ypkYtwpvdFTDSgGsXDceS6M665OMNwEzMyQuhiy8N
AdktpGgRPY/WwAKDKlsVQXbUynVTJWIpoyh+I0Ar0mqU3pR8X1mzY7ZkkEdT7fKoGN82Z1yUgilW
syq0EWkBI5b+NMIjUlPO+yYWU3fAWYT3xPNG8UVjT+Oz+BKN0LAf4WTXIUNQJh95uKiua2mq81Fi
FDFoQOHckAk3IdDgcNEcFOFvqBgtjaOgLzPtnm5GFS1sXDcsZ9OYDb9jhf9gq2ND61AYW1PRz77G
9SWJ9laQ0F6mrADlArhQPb7c8+jNF4XSOXS7XJUWFix6i1QF2hg7KwfSuesLKKdJHSUXk51Xgk0r
4liqpj5PcGyX5C9J7dMGCskEvAOOCYNR4FmCaIRRXD4qISFn2lJiBGFEusiAYIm7Gl9mhaLfPAxY
37vg5pWsjtP9lNVpPq2WqeCSEp/O1BVNm/SbwAYeDzedNDdfOB4gBvghkhDw49o4sxgtX+7u8cfx
he616I5pFYDsidYpIbYrSDKpcd9GLh3r+YnKYnrFsp7XyBeGyheKVWkR/rVyR/ZjMpQ0N3orPOuJ
RMazlOYcRsHszSNF0gQdQxQwX4kW1V+Hi3gwF6BFpXSKMVP9e4+tSaFMoMzW0NYSrcyTgjlPO3Im
EJ4KlD/5cXQ9eMGwsFiBOUmEDmJJJgFVy0D9BiGgnxEJMfJkbMTCXFLUjH9FYprxMlklGiAUQ5FA
o2mozeJl+B8n5RWLS5woNsyIbHH9KQ2OrTEhydb8MtFuC28dmFgjFNi+Y3jczpgxImmyWv6D7xSa
0DQMDVkHHSnMUBWrBXiMQohjDE09VOfVhU2hFeyls3QYbprV28yRAqsaMw1W4k5a17wmtiEG4Joe
XBHzBxxmMCVwL0CuWnCKZbVbWmSzoOqpFu+RSi7R9A8yNlCOvHWJkHlIKMXhBM4HwrS2fZ494rQh
XilyxthZ9MwoabpKjc4wW17epsrqcfOnGbUUNS7GzcmFeRMq8UaF2cT9VoEEt8KgAWaFIieYCFGO
pbkPFDkN1ytazcESfd8O9byOAQiXSWGKYfYJ/+MEJ8LIX/SSJEEIQhvYiwR3n7lzTNnYDg2dJLDs
6T8QWP3W5IA8xaLa1grZ2yi7EsAgF5xreVUlnzj4BBYYLFTcAa52B5n2jwy3Axof9L853Qxe3BS5
5/LL+luAxS+4gcLfKu3odfX5jCJXEUYZP4LHRartM3rU2bHqT5qZ9Yq8Lj8J7+tMINhFqNVi7TIX
Jqyf6gR1oWwSxvWBoRg8M7l2mxN0aOLtT+K6MiQUSWbBF+CoXxsF3MRgb4fJ0zqPq95DeypVhqu/
DCHULOro2yffZqCWcVGshyU9Bz4PgctIwzMO7UPWjxFArUGoIDwglLKf3NTHvpw2HXMVjQWE/mWA
uRh/S7O4rqPC8kpc52ZPuMYtjTtnucjujel1ykS1tM6QTqRpIWLZETWfwvKPAVx5LVmW3uhOua+T
5/RZRDTMR9UrIew+VBkyFdYYsa6KFYgcfzcdAXf6/ASB8ZdjSzURC+cINujbWExFipo0OPlcwg37
5qk3YsQtL+K4eF/6SHKKVXOZGnWopAr6iC85aHKjbzasHUs/iu1s+44YlL2nA1t6cjehdLlmnmpQ
2C5plqvgcCpgPm2x1LgXqQ+8BnZBlDCo1nah4fV3FGynFkWbfnEWjQFpCuZPei8Rd3G5ufCk0tGg
lMt0OCw49FcVhBUkJdm8ZM0KR4H5/fB0y2+vw/D1vLMYUqiF59TSU96W7gR5vERGFimc99o4MdPM
u4U7ypazGbwQOYkebE+tK5+FhWDE5sR9R2aN6kMNT7XWYPxsmxvonHvkZjEc2nX9r03kWnTDWcUI
5/8uEt7klwbDUqNS5oSTZY6ru5NtwdJ30xyGZ8oOmvnqUsfW4sf5UpQUPzIUFqBa5n2eA5cozmdl
GY+htbSj9A/WCO+kJUFTJxuytSJGobJqUBvJzYdOc7U7vr/lm5UIFrhyRp1p9gEQ7qoB7QQxbgWl
cQdaO8AzbPiAfkfAOuDOfM41oTiLosOL9abKXSsR+c6BskEOrEsdtfrgJfqQHjnvI3/8qiFLKqDJ
tPR9jbOo8GXfew3rBFlfftGm90TSVy1Gox6adiOiqcxUXgqsmh+oxaWfMmUbRpFHkXXWp/QCDfkc
OmZdO+ARyLx1rEl0h/SCwAlC4RKgQbeTpvb27vSYpZag3ILIZpQbLKtQkRVK/3WsykcGa0UCkXPl
TDDfLV9bYBOEeWcxgyLCnrS0J/RwDHmzXrdNrgPrVD9FToWojBzkuMysR1EKnGCPvKc64S/fJrJu
dFC8J+lL2h8bCONGAQM2tqQ7pXUQdp0j3v55KKBDN1cyAdFlUOOSF7OhdE4symLIPXKrzBEy62iK
UaOlAMkjlEWU8q/sjVKXAXkut1a9bPX4lHDZLGs8Jxkag/qFW4v0oFHjBB5qUQN9J0PaI4r+0QLN
2jCkQtHf3eIXOlBy68vNQTNkeBWBYOXoSa1JfZgKqcWjDDaBMfr/ohSb5oaEG/l4+lAxMCzFD9cm
cytoisNDIjb/CqHi25Q5cKCMvaxxubiG4EBv8YsFJPOV5DMUlahu+qKRQLX0s8WewLgqNogGiy5W
TanNBxyx+L3J3hCuI42QcZbKI30Qa+2jJAzVhlmAJ3IlW3nf9nyprmlGs3t/z3vz3rS3+Usl9Fb9
hP5izKSa4Njnw9VqrkezIyTwBb673AWBHn2bnPf2U26O765tGiJWFFJaX8BoTJYEL5qihUrz7jYr
MIZ9F3SDypZii50MhoRb2i27w0BGYhTouD1UnbptS/Cv48SrUUzhj7R3ybiu7MBEovVOf9mBM6aU
Uym5b6+U5ATJV/Rl2HoA5nxlX8s/7NmWaOwPrROtmRShJUx7Hgnt0N3MiustIInb70g1TKyAYAnM
qA1wKlOR0kqWyEzlh6dTE+Qf1hTHBumjOMyydmbFBVglOulFqqDkIRw61y7+wPWAgpDHVZLFIVsh
U6duOu8syRzzr0V8LBkkVC0fReKEC81CKMs2LZM94KF2s+EYPiAhwhmRJ0Kb3gDRFN9d2ebRmfkY
tgFJEK5L+Qq+oud9bBfv5aYAYr5wZjalv51xr8mYgLm4OnkWPnIbF+8GB7LgiLTzIajDT1xynbZL
0iItnx45TXgObB+zMi2mQiJzI9XTP6Z9852mbh7SjHdYeuFTHDXSklmrZw5UJC8jAFMkr4gaxko0
XsCMhetlyQnRUKRPp0yD6asbdca2lVqXf5YY4K5YNM9DjSnZSTHbTwPKT+5oocmFSYYTh5UjF1kE
Oj3LoanvGqFKgAXwfxqmUQH+gOnnBjmUaoLU6dry0+jKihxOqSf6wpr4ljUqvWSflGpxeJUTZTic
CGEckUCjI6yx6eVqO5jz+6aA+Pxu1JqIqCL6WVekRcWMJG3RYr0g8xwLdrVhDQJC0LIQZhulJDRw
tTq0ucx3KkuPCJTKWC70QghkDXvHRCZPTB07krqsUImOZp+pgTBZSVSKZYfdjSpsaf80hSAD0cpb
rkOJM/iI784cj0Y6rOsiPKU8q6oElJRnNcEi/wBNYI71cGRChfluAi3CBg9pS+T4bGE/sSqRgZAg
u+uvVE/Y0L2RfmIVZK43O9Y6y3xBNqkbwFJT8mtZY5T+qVAWirPDsEJejcCTIuGWMA/HNennF3cc
1Vf4M1wI4ZzPbPNC8qSzIndX5N53WGOXW+Qf68VcRLgtnesQWhnscf7ZQTaiaTuIhYzsA/zjUv3Q
HzcG35YiEBmmDQjkZXjGJIKz7nbNfKDfaNorxaExBM4OfmArS80C+TyZ6oFKBYEoxy7JIcjJ1QSp
ca1OP+E3sdBKyHv1qulYJmGlcaYhnbTxgaE3oACCT6yTfWl4Dp0I/cxUCJq4uH8JzO5JoZk4vmqg
OFqmrCov8ribaSozdSfdUACEl86wYw86yVVrb6zqovwSnsq0+GLcnY5VfxScMVECC6JJPWWFvLhF
c5zNMyo3Ys2X5eU28+GOcNQ5KTLSJVCi3Wad5EriBgCAIIcfV1IjhNAiN1Y/WDUVWPO1NI3zONuJ
WgI7yEDClFZ+sVh5tjpjde+byz8+02HJVi+vIzKbtFW0g90j+g5abrIPxGl0bVMNXTnzBaMrx34Q
gsFES3BjrYStgyOgogO57iR3EtzM8Ig7L+QR6WYJwWjyxcSB65OAkwyJTHP0taZGqD5PKQNmIRN7
/679H90Pa2NmnkboPeEajdrct5t+1DgSXs5W6V5FdZJs9dRbEC+lSskDnRJpuGDCijFidaXxNu9x
1jM6PLEZgzzlMZUbrXx1Zks40agg6VwAPBIf5eFpw6zDNtUgMSleBrJSLANl0iXk4oxiVIuj/C3/
M9fadArwMHND2WvrT3n57hEJYAlerDvG16R1SuFU0o57ksqUlk6hS0M5q8JT4SQf2l0qxBO9eUMV
OrXCtQB90Xz4WMRPUiax277wiQLJ9aSM/W0eMarTNLV0ZKl7X6oZDRkX7Gl9o62Vf/bjFnPyi35A
k690W6cmSpRrO26eAeETyjgDGYWPEq3WkSAKJBM8VN1BuD2P37yakIICQj+laJOjbCKIMRIolYz6
xAQRgG5xdmFiaeXC0kbCNQsUettq6sUCa2q1U+04DAYdzwWIPBN8QhqU3GpBmEjJ1b8I/MslnbHW
VSkFrHHLgYt0+b/duWORrhyfcT1o6++f9RiiJR9jEa6f6CjtcP+FDsystUy963Hwsu0X17cjmEAs
7FTDhZzL2kYK74jCLQEf2/YpkdRcoMPMmiYO8KPWU8hoWiBvmUgo6soIU5AEsyhL8KGksDzBqE53
jtLL7lvzA9MDuDqQ2ysQWR8G1LI7P6Re/KoWByvhe9JRAS1pJ+MSYAjl5KIyhLWvdbjzfJDlvaC+
TZRLObigGg+m37i2NCrIJ3oxU8eJHb+VXCCUn3uLxrBwFF+m3IvJTvEZfguKx/WXernSmbO+pHFU
AK1MOLHOhygpO4frd+1phvi+Bg4VT0T/pISKcsUPhlo6dulFVm+H1PhcwepWnGrf+N1CHVPLJ9YH
OQ7zqJz55tZaAu4fh4/+O46ndOjAoQVvtBiI6bt6ZW5FKjB5ulXHzqEcXHOneGcBF16QCiyqFtVF
Uh8dKaCyQTfha7CtfWOMrcGAlbpKYV0NqqSOKQGahVxuITZGmspZ4FQFevp4/bQePiEINriAGzRq
Ab2GXmyd0U4cNSCiketbuIXxi8AwHEXFF8qHM5VbYkQMnxVB2Oz97fxmcHcdciPPsr2vVWqSIl08
36I5uJPnMgg3M6EntmlxE33NvuOj9eantPEcQJWzttxsDOU0zSY74MapzqGwoGPHjTEMjUwIP4vo
FhvTKrwJvHwdhQh9igPsGkvoWePWCa27oGvhjmNxOaxE5Ynj61zATvauOTp3oHXpbEk0iTvCnSGZ
WJWshHKhOjnYj3Blk9YhsB7OtBLCnAj1Xa5EyqX/SiY59vaPZ8ob7W/LmBiH++MDhQEgA8so9Ucg
OtJFfTYO8VArM5n4Jlp/TYGsG98SavKhH6YjtOzOP7Z8VVvDwAp/N4FdKpovXmlY5goRTvwyUEkI
ZUG3oyW1MCT0FLlkJpBOwcnnJIwZyYq0OOMnulpz2uCsoaoSnG2nv9ZdG3UYKBAGk+IC0aM57RpR
meKOedL4k3CcwSNH4yz++FvHTSDVs5y4FKyh9oEoMVhMnphRqkmf6HmdXxpNvAuDDoxRA8rstims
ae2nEiXSSM+7O2lbxfviM15/Cu6hMw5LugRdj8N2oerxOZ4mzMb0NmkSnfIjIrE+zXlJYZyX3Jqs
vJhQJzwEw3VHoYpD40GKItgW34HFGUij2Suo0/8idWQL/zFIXaajTFIoJ/+PsPNqTivruvUvogrY
xNsNiCBASMYKvqFs2SLnzK8/z7NW9/n6lbvapVJCCHZYYc4xxhyzXAk9gP4hKyhvZqtydbKzF4lg
kuDNuX8aaH9IrgqdZMmNQcWKgMpPiWs9Hm8wurpNGqQLYPwVG/wyZHfzdDechao5VyyWkpO2wM3s
+v+3xYLy8IEqy8eRhZ2VF0Iw6za8zfBloz0iLxyJbFnaSB/LBEezTgNCkBn3StNVYsV5j+a97q3O
n+zblN72wfGVXUZTLhYl5oPkJ7JhmKkZevs85TKUIHq24eyMZvFRYAd3BY2bUVxN3Xtc9V3DOG5m
nR6fUjuaC7BMIctXE+6giQwUba4lQMyXIDi+RUZZpkXAUk2ko0eAEzLrKzboWxBMSrNfAvIZmK6L
M/HvcWyhNoOIoHHbOrxB5SCThG0pNerFusBqZCiLw3VL1ibIMBHiijgKYSbDCMCeQWc1q1eW6zEo
LpYuU7QScen/VkKU/033VSgUC7QozNHy9XPLospump9drwwxI1vRnAlt97RXD6V8gpyx8jsBiYni
rzLqIXV5WIt/E6MzDorRwhT3Ckrpg25gFGL/yBiTi7FE/7X+3c36p48YaRbuRq87RHbHB5csucYo
EYHYQuLMCvff55rP/lt/pkKxWC4WswUbNX3SjGW21/x0up2fh9Hh3xPN8qFbiazA9sMAKko9vAAl
wnJZpVV7TX25YKxIfmSYqrC9oJz8tXeiZ6XRWOROrjRri+uyVK2xvTGaCjqRZOM369njT8BTIlFy
AoLWkVyW5wgJC/+wDPIEpT4XNBth5llya75rnublXXyvEFnMvht6GoAaIzk1qPYgRTDkFry4tJ5O
L5VVbfSz3CDEMnuwGpm9jXjHf50Gi6U9wE/yuD7W/oZHY3WT8s8c3Y2Z9ASw+A8S1ZgwqJ4M+HHX
vFixl8UXO3ae1TfcikDY4011Kd0gCDN/ppEroYB1bJnmlQ3RIu9QhfEy6STnmrMLjuHpT5KfXPX3
VrTc9WI1V81lEfxUw2L7j8V0e1gel9PR6jx8PtaqikRgsmRkXFcpXqzvgX7NXD1ZHTgd0/Pmr2pt
dsDQ2MxqzEplCmIeIfJg/H9+48IIbhgaENWHNZFVsWcKEdZFWpyLYgPsjll/he3UXp2Qzwj1Mn9w
bZr/Wv4SYlOty2/MIVU3GlDqTZL7kXvZ+52VMCyu36juDC+uLtHA2FAo8opGEEqv1N6pqwhbNXHD
qokUfYwQMypKfWDzyz/CgKBhCXrWN+pK4PQmfOF3FspF023QvZ06FX+tEhosaiO2wQqupzKYxVVt
1kSpX27TKHRuD+ywPiLIgIpWUlC6perBDVi8s35QKDJcvP5RhRfa0H7WhRcqSb6QryS5bDH5pGFd
zY+X8WlWxbgFrCBbq+ByNO2Pn0R8dyHB2XJPEDehT5IezDazuG+AYbO2OgXhinpWwq6oFxYyEaFQ
RCUZYVn3nMVNIZRbbjHIvFwST6HKT4f7U4v9zqcaFx6BOVzl8PgDOEoalVb5exHXueLzrJHrxdVQ
peT6LvmlzBg9DXtVECJ8owSphWj2jxLJcv5fF0C6GBezZftKhsb0/5gD81Nmeq6sEq9QplWAHL2i
9abFxgpikIfuYNnoifKaQ4NCyqjbS+YLNOkV/5kV6IRMoz9NgdPtt0UDC7B7ar0facrjYpehAZIp
qJeTywtOz9fQ7MzHJu0tXb6qX05g/mwx3ROUq6COay6QPJi/0IymUqd312ZBTEGVgKWy1o77tjXi
uAJJoTWV9lN6Nql5YG+mqfqHdKakqvf02PEQfGPJQQ9BTSXSkHLNh0/vdIXBcbYXmyyJv8h0qDyx
ixRjhw9K23uZcV3ASApV32HW+p1NZ6VG1BcILE37ug7P+ac8JG0G853qAxWV0CA+OWoCb1jRuPjL
dVkKveu6g2hufX2e79PVUMsViYtSZzbQzSe5mwzke21UFoqYITMyDzvezO3p2ijBGx7J+x3pHqAH
Aw/8UeqETls+LU8TlFJz9OhuJsaVvAuJuS3F8xGV9korUpPoph0SwZCbL6xsq/hzns5qTGJUD2oV
XM4N3ul6L2saZUJncik2cIpUjqQWZdC55QucOCuDNTpREmQpVChYon7HBSJU/QQeNmZnVe6Xc5H4
iTcz3okRmG9bJQ5y8Zj+QHgUpAWWwRgVuc+WQMOjPjM0galomTQFR0sA6w1aTjCd4iqFD7u0Lfvq
h1T1cUrdK+HcpFkJJyt57IC3G5F+aDLAGcJQ8d81O9Txfq+QBPop/83xpEKp8g3KGwJ88Xrd1RAl
fhzo3EOjHM8lLnUueV4By45YPFlxs/dXOprY9yTIJnqrHjMdaTRSrDm9zunVcb+gxnCOsiIzcOk9
t8haSN1U0vETadyBtdgle9Ms3CtZcmtd0rTa1IvcRB7sQNmRt2rWHPV9kHyMNI/6IxO9EVVB5YEJ
n3/yUPxP/xo+2A5Mt9y0tVm5kom5XVj9NOpbcPpGAhlyuMxPU0li4LSMLtK7KjabtJdYiR6RhVjE
uqEKMb4YIR45n5yhPdSsn1lQc87NiBGXMFaRRWVMrO9eqFmzyDLVMdzC6osCug1LbwGOuUCTOCiT
Hb117M8j7uqLOAdAiu3dl0fyALgbTCcMuTTLcuZB/kHd+zRpSllAI1znaJaBYJCOXQxqI4/LGcOc
z6cjTN5QnnWRc5zSPfZpTKsjXerQVjD1VWXLssPOgNpKI8rNm5xlG3D1BMs5rK21KNCpS5vrcQtC
cprCsHrS507uASHIq4UJEJEEhOWHY0OketG2d94oyImnJAYAgbn6bUJb12m6x2+BnexLcCkIwQCG
j4MAv+LaCb9oPmTqBsWGeS/YVsAobp3Kg8CQPqP63Jr/Zdmr1ClpLleED+mgBpAf0Vdu1h9VA0ut
eJCGOdiHbsB3BNLAWAk/ps1gUn65L82CTceFLu0drUzWzYRmwEZSUhZ+3dxjfRmafggVBbB1cYg1
1zO+Efhc0qdZfdkp3genJdoWIWy+QXuO6VAkFRrjsqcrEmpDMlFg+szwcAyd5gyeUafIqrl9lisz
zs7DMBCocdRyGphH0mri+KZbgI5HWsghe4fTWmRDNxJyGQS1JriitzeAu/lQznCT5moWCJXeTzSc
5SyI9L4inz6lS5w3y09c/BU/mHCTFRMT+PqbBsbNWxAsw3KZK6NLx7RBhH4mWJPc58jVVVzTysTw
sAzoDIVKnO4VEpD2OhuK+lvkfjxqbm/zSnEjr+qn+bxHLaae5Vr79krw/AlAjh5O4p8rWh4Qw9LY
Y02pLmpi/vktEglStAUQdbE7kXNh9wPmqPPgS2pPo2hPLjdcpi+ScGGmJ2R66xywRQbbZZRxWLxr
GCK6YYjHCq5tTDokAu38c6NtgQPUUrQ1QJ8DUxZN1gxiotmXxJbOzuJ8pEOPoD/Tql4OCZSuHlnI
oZiPmiF52b21x1fw1FCYzgsAevJuhNvounOgEyLuWUvaAGfP+F0Uob+5xRAqMZSXi8RAAMT75+ne
SghHgVdPBlOgWZbC3+Ut9hrlCldLT4x5DQcFpwm5ICUimy6b5t+ZiFgnZukrb4ermBH5lag7pMXy
fhT5300a5khUjAev/jLXxCnsPPOts+3Zi4cklENqAp3nOKPbjeJ/phskEboV4k9zjQr3f85YKEGD
cCO52xfmkCGtI+RGAx5BWu9K8s27pEe4/o8aWHDY33PfNpy/Qn/f0iFoF3ZeuXc913Y4uaqTt9Kv
0jS6NshxKTXeEklUK5/BupQGp3VsMZEmsluyEBdh+jQ7MmnRW8PxLIPpPCRB6lhaOGrv0Upvw6Lh
mztrI+3oAbgICDhIQQpk+WkzHIedA+VvuYHX3RE2bk+e5bk9EUY2mHR053Xch+khrhWAZsFmXKkZ
gQL4PMZVtyzG9MqhTbK8qalbcNCr4bXLlsi86mrT7klfy5XsHSWGrpBeNpyLXtQGOUPKjz5J/sRq
zRwf+dcAxrOgKFLQKqzwmicnPnwHZ7/Tnr9A1eGxXSLLzjXmA60mBJOR3vel9KT2XLQ1Jl5RFGI1
Y8L/TFrYfqI8YjUm267cVahKTBrFZ6HnWcsPsPIxbrslnrp4ovzxmcq0D+jqazof7EHVtaIpS/21
j12R8PWwynteodIvHAdP5lh5DhYCffrgwCBuQfQteiu8O4EjBbFvn7uC8hp7Hoc5kP9cY9K6cHKy
ALEdBfUsnSUvCNXRuXYLQAF7UPLx2/Jt0rp2I+Ew40IILlh55ilof1G624ScanK/5REJiAt2F/pp
u5hQ6Nkl38Iv4tQstC6Yi/Is6ABB8UC74wVhUFesmZs5NT1+rTo05TBzzgOhG8wadqpNrJI6HNAl
qjpSx7htUYIvNGwMLC6+5emUdobwSaQ7xsEidwYU4Igd/w1t0zdlqNLMdnG1ya6hCO0ASb6KhFrR
+sEwy9f0P6otBdtic6vXwo1czdabf8JGQlf1z4lzuZjLFyrlajbJFz8lzuPy4ZadFCun4RIb5su3
TK5+/J4bUtmcjigodiKM0/WhuftIpKOqzcKksYDPXKW3t23rv0E6Gr3/S2VWuVgoVQrUMuZKudL/
1tKdJvtDdnzJnAS9CdFox2uQZ6i1B6PbvJqNKBNDTNneUIRsufUc6zAlkcf+rl34oOwIc2UAOuJ8
wPHcS2hD0rjOaS6iLvwKeumzqfjk67Ixoze6Uz3slEz8arkG4em24GZc6p5YONxw/f3yVP1ahu2G
eyNCyjJ2l6darmfirrOgw3f8JtR56S3vsi+4uhDCO6gsa9t+qdyfv1glV3jJElY7VuRaLm9/uqX/
WhBaqVDXVixXS7l84lX+R6Z/WNwulXG2chwKcRXfrTNRQyHcdUS0lKtbu74iOlKDoApCx7ZYEloW
6XP7jwungVbgg3/N2f28IlYHndIDV2hcbucfzneHDxcAFhBEMaDuS5Anq1xnZA3HB9FfljLm3xyq
6Apxs/4xf8EqwOaj5G+NME9CZvCHoVTVCODTuBYHKuUKjuxS8skooFI8VKvn0egyhPF2Ap8WoBr0
QgUxMPB26inbvSIQiTIShYGMDLQ8+8as2Fino0kt835tZPH9vFxrGSRxk3r5vvkDgVEzj0fTERZ0
97Sj3LOEY3gv0xmltS2S1M6h3y9urikNI8qPm2f5ZT2wXPgNmdwUNBRzgzdKcuMyJBZLF/8zGNYT
2iLEhIIhx62SEiseTD2dGGIoflCa/WoshNK/Q1JhbqJaUySAJ3cNlOyN48si9ZOv9N0WH/a+iP0o
zAGWjGgqZAnDDMv87i5nxYYEUMwlIl/uGfj3XAfeSNiR/QqAq9Bd3x0HhR+ugkoxYVmJdhjdkI5m
7a6E1yfF4pT+aCjx3zc7/y8V0LlsKVuolApJsZSUPt3r7f5yuM6n5cvQfI7cDUM5nWrV0yurnjNu
ZcAr72pacmxw8LA1THqa/30coXD0tzFXSqr5fCFbLZQLn46jWpivi6srx6EuXdhJPF+RnhJw08gi
RTM6RXJLRILRlnCvCWG09sJnsJH7UKmIrVmsSw++FGpVJREqBFGLO3VVmWcNEFiHMDfb4PHWO9I4
RcDxwkZ2qLnuyMaKOrg3VX+CqnRvXHb5J9CJr39mVz5PtnK5kqf6nItfLWSL+U8rzrU82o0rmdFh
iISqdqhnUutob61yj86mqX0a0126vts+TBqFp2ut2v3v65785gfw6e0/1X+vNtfNYjyfHIfZj1P9
1sXS6xf+hw3w9PtJffYlOzgRvCw6+VaZ8KU8WNQ2NfjgGlkf++m1wcyobe//cEy/1aR/OqZPZeHj
eXIuZ/fj43D84cY/aSdpomwa9Hz5g2pUovQJbeAGIPPblBYZXaQdzVNtiv/jsjaYwsLcaud6Je1P
Gpk6oTUgy38fYe43+u9/jzDJ/u82Mc4trrltwk3L3C/amX61X30ave3u8w+lVvmtOpj0ln+4Jr+X
yn96x0+F17fi9rovX3lHegWwE2fwNwd9qR/vM4MVSHHpK9VYj9Mn28E/jr5d7jCg6Kp/Kr7givpj
uk2rtReMh7+sm6U3Wn4+rV5Ib9ix7kc/qWGvQP2/H7vX+qJ/HOwei4+L+yMh8KE3/YKBh3sRUBVe
S3AZySXd1OYPlT5ERfkLRTHj9L8vbv4PQ/Lz9jOZH1bzzYTbf2UBJ2lt7NNfoAXpuyW35/qtlqvt
UhpE1cd3o1ryp3f/je/iQpdyuTzKgWKOSflpQlSOmWuhNK3uh9vGbLAZXJDIfU1am5dqLSHtztd5
c1xJ/H6kG+Okl6kn7Ur/vy/B76vhp4P4NAPOhVO1whHSjfC1dE2P83Tayn+UHo+7tJqvFRb1w/me
YrbkYYQxJpjZ9W6K5mOAZ+sDFjOZcrqfp9WXfSFdbeq7XG08ry9uddorlNFu1HAZqxfSUt1JPjCa
T2rgS2jb1ulun05f5z+qb7tSrfByonlzYTj5SL4dv0BVTX/kMbN6KX5MtrVFuX4rpyeajYBoD7Kv
8JbPSX+2ArWZ3VJ6Ti/oVYIO59osnrA4+u+rk89lf7tJxWIuWy6XSqWErSuf/XR91sfdpVIeZS5D
OzxlWkq7XScs2VLxUTzWJJzZx/Mp6QJJd27KhFn2i0RwBzY5+WTC2cGha2GfutMDpIJdFH2ypTVC
nzIF8a8lYgKgUMIIgVB+fiRU9t/cW6yzkN6Rv/BNy+9U7IQXpV86D6/pWGKyX2oeKevPdqgXFPec
/ESzipiC+KREwEFUzV89Wl9LA+P4qtJH4yfwVFiiHSEnrynsuuviOW97c34HubXGE0bllMJg6DzP
6zBWHmZDSJ9g7XEFEbU0xCqSOYTQSNN4bYZn2Fraxl1eXuz2Ul+nmQcNbmecxcr3m/J8DjrzUHzP
087eYAq+xbcpJrUpUIWxg2T+rsvbR2A4sIc80xcfP8kQebF4FQv0wt3giz0h/D26zeshFZ4Iijwb
Wnxn8csYD0eeEMzni/RSIA6AqvHaaCdRQVngO3u7rWnVhnckl0HJVIkD3z7LMlELO6GCwOguqpkv
R8oYtdx3tPgHAenxk6+Wp0bBsD++ovWF3t/qAze+zfX1xviAUaLnKGW1OVF1k+8UX8PRUrPDyykB
kUcNt2vT/atlZrzIHKg3JyDtRJ8lOtxzFJYbUrG7IMUVkJ+1jx9Y6w+92B5N7NPJneKdOO5TKi8D
DcaV2XX92aFnm83VMHc3+SlobxcH8XfYG4YmL8KznSDydBJu3jheA+koJ+K1tBwulFdwaocuV9Eh
7ocH4ROcJzluQHLHGfirVJs8XfXdu+CVi+wZC3d3oW2O/zsZrPv7Z95/3AuvaTmbA95/HD8lrz5n
9Hhu0BJh/LQzweffsk4wRQYFjtPhPSU69xgKTJOo+sYXjEvjMTkcGEbM6clgMTzA9Dmo4i30tFhE
NdXI1s6NDHNx14U0tdDEceWzPRIG/YKzcQ74aSLgcLEhhrbHfJ/Uqg8m1da/Zjvr58nQQeSU5v8h
BBW+QPr6bC6qL+Ez5ETlWaJ3slQtG/iV+++qYAG+BIyAhuyKT/T7uJ97zxypKc0QcXGQnk4kUBmr
J5obcRfzaeGRWuciq3/p7kD16KTxepehRmr/Y7lqlH6te+/0ltvWz9gRVWqXjyrdtZ+xxs094YuG
Zk05qAxH3sa0ZCdmM7FkCDyI32yN6fdML1+l2sM/zb4rZo9qmQXwp5B1THPUF49wHCe6HhFpBz3I
fbGvB4awuBCvOLCWwULzoXArtKuzWMY8efHi48FoFkwBAc2VCirTukI7/ybKbJHUAewzJNa9wwyb
nStoHf/so7IZsQPDCayzSgtwkcRlDR9LZSP3Cj+orZpiQbxUZAIrom+caOQ6SH9Nx2QszDXN4UTo
LgGnA7hBXqwOVxnO7Rmah1/I3XGkLoNlAEHyN5HBv8W9Ao2VBzX/lteUQTsrFNlEKFJVnWgbUCTN
yoTVvQd+iJKKxYmMqv7dlcgTBUuwLYdoEu3Xu1nZtXSUaWaQ+NLXCSNoRMfcIvS28CbcovAOfvXd
oii33KSMzf+NDIJ1N+Y+eU51892DTAjxld4u0ARvnqzVKTzMkRhHbdScweDpzkBNTx+5jkJkGrrR
C8OWe4p5b3zG0eAIEU3+vzbiQuRRfkj/1f7syfczcYtjiWJTLosIriCnF1qrDUxPuCm3Z6BGjhSt
JWk/5JIVwHWrPWILIhkezCOG4NuMRoEBmj/wylR+NhTviiaqCKRaHTkjdlz1zNd8QLCF87t7LJm4
fh2xFg/Cg/Luax1uedHxwQZki7+MiJWZwwOC8Ryoabj2A2VJkbP9v+nZi7WGnbOyz5SqcCkiEiCf
WOaQbo0NuLF67HjSY/tFvmNNj1uRF1bGRzjdciodt6LWOPsijnsLnug3inilAmj/TFOVcUdcKZQB
BMBf0fz5Dnm7hJtGJYfH9YC3pVAF+TqSdylMRwyK+r5D3HsFEzOUfBpD28koOL/iHBPKkkOQr4nl
KhFugSLrVfGvoAKJKEp8TMQxum5ZU6csRTNIETRhohGFVPIBJ04NioSfZJm8Sx46laCUQPAIBEv1
K4Dht+Jfz4BCakm30jsr8GVOEI9f+Xv87jkcPmI3Q3m1eWCxnEZeUM0jBBuPFrJxA+foBaTsuazo
LXTaEYXeYRm9RLd1VuStiamuQspGF6+Fb3DHGuY0r83gOoF4QkhZMEDrA79L3INr/xS1EF8Vucii
DNJJYdbdw0r30IZ2NeTxU+AJuc3uXWcRdSJbXgmQB2tWZfYKASSB1i370J0RUoy++07IX+HXdRA4
vF+b448S7yamHhtXlL5OXyoXkLrK17/0WRxmtpkDPTqOMeK1uUUSjhDhBzYMfsy6EZ1X0GSNluiY
Qo4qoIcAFBeGR3zUx5hCHF8Uzyu89Ra7GVtwZm9qv+sIKnFMuNdXGfOXJUpwRFCNFAv7jfjElXyu
/yU7mW9UwZqyjSK9rA9so2J0mqWI1nkdcYZ4g+gHrzNCpYMYOoNY/hXxPAumVTcZFrhjx+hp1sat
2XoetUxqBMTSEOLcqyCJnjXo/M8AbzPk/xadS9pkKCiXHIf6xtFrCd5U7S/Ji61+/Rvfo5WELUZd
646Qra5rI7jfMVufE1L/sXG7Gkb6AZhKabmdV2/AlzyfzUJyRiso8W7pGnlMscCER6R+isxQ3yyW
/P5d+EuljJuv20Bctt2xspBT1KWxV7nGW34xvytyB4xHbfKF1gMS4It+XpUGSVx4YSceJB80O1Nj
/Lb5bsMYVeBxKZeyjrXG7EavCRVx5a+yd2726yrwtesF60gjVnnGZXI7kGySky3Wku8X7M45VA50
2t6+4n8Huyvny06G5ObQtKeQZFLCNaTLADpbFbNjZrgnuHnestrbOPfyvED1uui7T1gruoVZ2z25
ulvrpJ420F2h+kf2Tw4uzyntuZnFjj0Sqgoz1idWxSVFPOxTBDquhYKy5UcoMEKgUItzolBo2e5m
aTpkIZJ7pKfsWmVPBBlqynRsjuBy5YfcWenBgnE4NK4ZLQcwzOZBuUqLoz1mLGGJuDpUcVYfKxTt
hPohoNQZx6ZhRJV1yrPKEx4s+raL0Kpuw189AyuFNF8oduwMccT9X8kjBTGtpHEBiM3BndipXopP
7lNy0i3KLUNZ5AGp5PVLwl3x06/uqzMs8itcs/1PH5sBZiDtZhxOWtu2dUFLWNNzF+4SuQwHJq0p
+vfGXYA3pRdBO/he6Kvn44W7HYymQznPG3sgVuz8XVh0bk9a/0fOspEPVHfawkDT10Oo9pEYLX/Y
MUAaNtb1ME1hHPP3VvbsHj1VDx+2MShuvI0WehnhWHWJxcPTsevMcJAwZnHg93B1rcihLGM05dg3
eFtustNIWqH0YCPbMg7/zmXuFhNg9jH7yH5ZAy8yulCuWr9vx5stX6nRYI7bv5q6M05UIeqBup4F
EUasrY1S9CpLuKwlJlqs/HCRuXTWdcX2w1IHjdd0BlKw506Q/Lz+AU8vlP8VIqkUikklX8wXqqGC
4R9M1rg4vybjUv4y1AzIBV+hKcJLkk2kdrKyx86+s2RdP8zSXPvwVujtgVI8Azaa1uirK6YC+2tT
QyzrOdx25CN0gC+iBLbiQwsmcHLOGMb2fl1kG3LPINmrManvZy8xuqfGAbU45vdcmEKv8jWhh6tB
A9vDpF3l+lCez18CvwTR251TWEkTVJ6ArnDRjfY3bitRJktyvON/zgQY7i1sqXZp9QW1vKIXKtuF
lsjSVT7uZ1S7uXHhg+8uTH4HjnBtiDngkPS19LXS8+Wl1yKeJHJg7uU+pfzihJniGC0cCjc2FS+o
m/ryg8vL8e9er525YlzLEKTJPFnqQtiVhaZkEeGVgjYWzIDFede9KeXlAzKNrPZ2xxJ/l0lqwkPZ
Z2PLYmBco679RknrluAsLdDPpYBwMWrNJ41aFqeGXKOfULLjJhDrC50eZWIhCVi9ChY/dve3J4U5
+hpkWWfLTEDVjmotK43jj+O9Hm9LJnJcE424jNIsmJZuc6dz2TPWd/V1VXeF5DtFvAoJVIXEnQvD
GLZT19lAuDD77EUTWHCCawqiKXoZQz9bOqs/h31fD2R5KrWIRZXQhBg9+HGwRi+D4sms4W97mvkw
ZkeWXG+JaLUPswS7sCZtcmUwki836dpjpuOnZ+XCEddnF+wzfcWpwfQU0PFQ+eoyoQnJ3+ydoa98
0RH9mjsmKa7nQx0XO7rSnx02bVwXTH6m3TGWGBToumG4RdLchj8ksN5jandPHVvslL+O7uy+Uurm
sR40ZDC8hr1gl/U93XYuIQGyIOSPvEVVFcBvNNs/VgXpwH+sCvtMZpnsF6ULSnbnkgruwiM9JZhZ
wA7dc+35yJwqPrBOEbii6Fwznld/1f8HaILZVfmWDTNRsMK5G3oAG4PxhMfSY+ZLQCJL6DHFbOjf
qdA4ssb+C9PzsfI4x9BS4C0gJwaT/ia2Igsb9aG+YGTZK01En8Z2fBPpiTbUggyblnlFubFsUneA
hGsNCoB6iLHgJhT9IQqvx65ZQJUkzDR833WcTJfBSIVkcTPMs2k4WLQ8Mh10FJsdm5Abk5gzaYhk
I0J9H5wPUyrBGUIw0EwDQ0CDhCMO8PMuyrBOtXfrrNlkrLbLdSZ9NaMx7zO+ih4sZoXZ+vkP7FT+
N3ZKdPwfN/mTFGQ2rWyT26p4GRLvQ2Rbf6/cFWfaeq5viGqfyGUdeTXtVNQrI7FgAf8DSl/+t7GG
hTDKmGw2X/hNkXLL7kql2/p8Ga7eY3IRHI9CBQmbzh0Ql3pfiNlxi6CdJdVR5XIeFfkJfkZ+IC5w
GIiNq70/CN0S0b+rhA52WAwpKeIT6jqFrioKo1UP2SUmzUJKm5cSNF3wYkFOiyUvV6Fvk5+Y4LrZ
BxULKBW8MMEokkb/T1NKBHxf85t0dV8YliZKPFibcA4JFZm9au2X0kERiHmzGFAn5B54jIhdUUHW
tSeWdfeuwi4uS2I+V6xQIT1liVNJJQpl2mpaoTlQqIlmtPhx6exf7alEnNUF5iPk2FladD/5pSw8
KNOtw+1pr2uaozwfD88m9BXXzPo7NdxOLzYatkfK60KRkqXOKtWhue/dNoUy5dnHrdlPy+wuQ71L
Ff0LuprTmYtliFuK7ceqdTa8QPavTEqpivGQUacFqDit/pUNEIneLcckODtkX8ZylJd3tP/PDEKL
ELvDk45bpHl9Mpz471EYSnM+L3j/HISf6PVbfr0sb+c5FzwScc5FQ34rMtWHQJBCkaqadwuacntc
jyHeHxVJ66nAPRRiQaWjn2nNS59pj8ELLBIzj6Q+g6jI2Eh7vyI2jn+SaBQLv/HhzOekUkJjVi1m
c0nQof1j0d5ljsXtKHu8DJW0He4uOeI14zJvdxWhRChCCoIJ508euDpGPkLKOFhQV5lpLYg/Qnkk
38X/SwD1LstaMYnjWFiTBNv+EyNXt4bgEMBqyXd27JAjsQEqtsFBCzTWbJff8Hqzu++CEjv7Wtg1
Mi44CsxQopNEK2pHio50ujUe13IvPjMBw1NNNWpuEZ/JLghvuwst6TIYG2OK36t/3dyp1wf340aJ
446DKtn7YryRvQut9UTtUKoAF7lPc/doUoYFF0WcSmdR8XKQETvTr0PhLz3n0cFZtKYGn6jjxD9o
6V1FbK4C2idR2giebEwyZkg4Hjx3/TdUq/sW9vv12RRYv+nv5Ju5Hrh+qGe1cNtr5f/+HQxjIs+A
OzHkgMbvy30Vu+GK7nE5sy+bYDaVjqDU0TUlvAH/4BvmlqGw0mVKaXrmGXU+x6NIeU9IMfnYNYCe
u1iIkceKnpmJxg9y6q5CbD/U8vuhgOr8ZkQYI7xp2xaZblrK9Ey7ZlQXWeWsQplmYGQ+oGqssYY3
rHNcaO/DGsBUJOMwT0ntecBU3oEzJUF1aaAABECXSkl8nHr09gr1kyIxRZFey875b4vP6QpCXoqX
FF/3XwJeUN8/WKJ5/cHiFfSiCBGAyoS2xLxE17DdBKqzmjy0gpoxVfFXZV1kUvZdZaKRMbJS1jD7
+lh6E1YeoL9wauM0tmKyeso2VT6l1Ji/OK8n+BWZ+yxehcWAt4hNYqd0aTC9ZYCn+A4BSo9XRI00
tQMnAo0QpPHEXTPwevjhhmudlm9Z6XsIAZmxC5NplpU0/mxXq+vTlYXFw7HPlbggvsMzquet67Jm
jNdAGMjrNMS5q8OE5Vys29+8OlfgytEvrac96VAH5ptwJm74drtiyf2DpCyXrf7bgvXPAOTTorva
nTKzzDx7GRZ6wogsuwJ67REVR8X3Koxp9EZ0x3e/V1wYd36Xt4U1kSGHbFY2CA9LhJRGoFb2SJnu
8F51r+qSO7ophUJIVj1cWdvQYUSvOV7AnMtXTu7cBHHAv0P5QiNGPHGI5lYfVaxdRi2c1gzjLbBw
OjrlrZq50AM2NOqhwsSl6owHsKSDllR74QCanFpl7OphWWu2V8QUVAsiUFAW2H2IqtijUU57u0v9
CdltxFqVksL3e+ybV2Jw7iXpJASv25FgaIknnHecgnb5GBtwk/YofIBzRaI5MU0h5/3cnYLUcavM
5whCVp2jYgVZZLDPj9HXLWMGZBhlkKWZuooKypsgE08RdpME87h0pCU/BSrEyuqCWXPGHVsVVHdw
Z7BnoWZiSRI8hVEO9CiyYm2Tp8/iqxxS8BFDkUraILRxRLdtqXOV8VmuP4qRowr/4UAvg6+H6jlL
o81fCy9GEZOOpXhX7FrU917DpyrII/CEUkARDHWvptjuY3/LUCOXLb/q2PobFjYejLmE38/InxUS
ZptcTFYLcPJvwvruiV4Y7DLrZwic/NekvoFUobdBD8MqSrFiD4VppxzMNHUPlumNFK11G76qq4HY
h/NRBfuqN+q7XkSnimS4enXTdnTCQhNgydLjZBhRauOxa2f8LMziQGbQdlevVStKAWKc+8RxvKh2
GeWfMVXXW40Cy1dhkThpth/OF9YNetRFCCfPtOcVUZ8HpwyXFGZ70T4Kb1Uucr5F17RVc9bTmpo5
SMUJFi4g1QjD8Yafs0G6YcZdjanBDucOmJA8WBzjTlgkyaVfAj1W5+3pKc30yF7fzXyNn4yqLVHx
BZDozTHZmzep+iLBH+ASyivCFQqjGoAbaiUUglljcupUjqEYadw+8ZSYGQtYCA5b4OVmFbNmN1SD
6xEvYyLui1kqlXk+guJfADo0bQUvsSaHv9lONtoBIq0cZr6TizfOA0qOCM41YLT45NQZsWFqQWpc
fiQRLDzYRNfM/NAR5Pfdsu0cAb7BjzVvSd9DN1HQUtBwwFQAG9yfmX5p0K7Uq32q9cKqQqIw7Z3w
+ksIk/CiIfzJ1SsMinFLBcz+2VhbaQGeeV9Od7u6GFkBR2fvtcucyxqu070tBeSUWBw7U6CnCww/
xdml3pUBTloPbxKoJmA7fn/MPQA/ikTJ0M1onOjeUerbMYs5Balj/3NXIfo/sCle7fbHRtd3IsdB
TQktGwjTe+Cmok91tBHM0o/Rx91W3FJc6iX80IQ82A/WWMXrFIOfUIBFbVWeJsLeUf5C611iLyut
CKWuGOXgJcdP3lcK3ghPDiFi2x1SIzFvu36/h1a+XcLRuGQxoXd1JK7C3SBDq+dJ/0y0VF7zSbCz
uHcc6ZzHUCMQmgLS+DdTMQlpkReJa0bRw5677mMCwbnm4IAoMukxCKlCMsEXJpKvKH7b361fZQWk
UBwcpmyh2ZzZm79Ue0kReMDusX4I8BzfSffetfwjn3iXDx8HfMHSn1VjDwKvd5ls/OVDGCgWSxl7
i7qXAcwVGazMrYgpIldUDWibzIege8y/9g/WQ9GC91WOivcOn6UHuVAwOaKRC421CsR2dNwFR4To
Zk9cfD99SHnLHJyaVkRRsQSADhkNWqI/qEA/79K99LfgKvIIcj1rUJIiqasIG1IDuAc5mGqnALAB
E0Tgd3qUAjAS0of5xPcsJUMncEYzxeXd+UF/EwHMM2zODe5n8iSGaftsxRJ2OpZJEtCTuRkP993V
U7UzaYXCJrDE6VBkUV7HI/Ery1Gn2Fn1oRSGgZW6u1FX4g4TUdNY7g0XaJtLf5n03Gf/O/cMxSKf
c89/hkGfpKTz4/62SYoFAJCuC6wWTyF6IIa4tbQpNIYQ2xV10Ej1xkWd4FwW69TPIdi1x4u2Ikci
w/8+Ppo2/RtEk63i65IFo8mVSp90lNlRdbGeThIzS3F72r+woIAasUWSVsIvuw89y2bEbSc+zbjN
T9GZef/6gbduw2y42s7h4al6Ukq4l9QzU1o1arRVgRXTWLPMuISY4W4WO5W0ggRJ+ob8zUGqh7Bz
VOx03FbsK0/pys1UdyuRSV02NoMfF5ocZXux01wRi0dReW1RvZo5ujGFFZg21aWh/21prrB3XBWc
yn4KEpmh0MKdoePPVhII9535S6g6YVVQ8sDf2RsWLzFdsueUELCPu7J4rNQFv47aAJBYyyec+phA
CVma/txSCEYM1noKXrJCup6HSnqCB9rkwBDAyZCPfycDVjZGGfsVyWjpMWErMHo24tFtg0iL7EIE
x3W+7f6vbceEFB86AwTtUTI/OjK4dcw/jpNaPZqDEDHZb8egOHngx0X79h5jIVFWMDbDpwC2+Xwi
ckp6gpxQbej1Q7AgyEyvHyoNPT3Vc1LMOhZt2D+IMIiukockoMmAxwHL88iNzwxASzIdiErLr/7n
miYP5w9PRkRZhsRr5Gf1S+Fx0i59gwhC3EqMFAM4X8KD9Tix9lgj6TvgCrAYIIyFSdk+I9aMjYSQ
nnCdHazspDBNWgPgcO5JWsSESB76yEvozVh/6L5+eC/hXUFMx7kbTgWLE38wnlbTaJQsAg1rxAcn
Q0jnrZ1xdPJGlwXmKKpfSuQ8WoKACoXelATyTCRvmdC652scK2hOFRfTjHsq0h7/FA4gvAgXBUrL
rwLzeqZg2ICnQs955+cGI5jwE5dDieLr7dU75Agypg/sf5CnqmE1cLWAMkLr8atXVS0HGL9DMvcw
65qRGCebPhgvOHqP3HFPO2iHeZkCd9EXd2xOPww1IuWnNGbCWXm2uYcrJILBrU1oGM6h0BnVPpmf
bxuP3wMy96t8c8zazUzo0pxemlQHE8NYr6ZhxobMW0GyhFxwdSESNwJ3FNP1mNF/uDM1OqB5TfAv
sdLaZqgoxcC3UMJyA8WYSHaeUOV6jdRrR3UtSSVZ6ZMpUeAfOO8F19dA7Ioz7ITkyVOQ4NDtRIkF
V3rch+9ziOilgTSZoWZ4xmREr0M85sHlvnhBxi9VzOlMw4nKXVqVCeUJpJiS3dH37OOeq4nUhvd0
hPgugYf1OkAdH95yuNNmiPi4Hq9H+gZUGK1GdaIflV5mwjLiAPbmgf7yqbW5Q82jmLFSaG/r7SBT
4HKHwQfDUyIv9YVXXRnZfJPziSQovWUck4XHmX5DvkY79xBOjUnBlb5gFG0O69mXmfFTAeIKWlVH
Hupa1rrXY2PaLz+4csHqfHexilmTY6KCvMkszgP1ELzLHoiHMqm0CqQvq8ERpQIytu5qlI7xnV0O
Lgnq9AllKWm53NujB6ME5Ir/ZGeNkH5aP+/TI6n+iRKJdEzknS7L9/Mpol8KALom6MtbSjXg0P6k
eX1Bgm5p1DF/hid5Kt/NW9PWYXDu0zQPr4niS44cP0TrdVqQQVXkwr69xF6DrUZM0j546ktlWA12
tYuIulh1IG5qZkh+xgp5+dgbQa/ooAWLuBEEDG4Dmhk3KpG3JVVMu/t57X1arKF5JDAlbt1BxGa+
NU7neobajw6Va8pa6IbRbaS5a+18bLwHPIPDoN5n+ZpsKYPYtuiakdDxb9ZZvr4DaZe/sVVgWY8J
BlUgh9rTIm3nyimOIRhxNSb1ZW3ysK49LZvtCYLAypEGJYPcrJZO6qM6kTjMR3P2Y3qoX5O02J83
Myhs65N6WpzVKvVf497T7OU6Bfoa0CDxnPl1Sn9VpveXdDSYnO5Ok7tZ9nv19L7Gs3n5fZv7wqsV
BuN1LTtr7l5mucYx3+9WujOMTGhuWcCydoCDQPXLi+qd7iJ9OzQqD4fRoPmO0obNNL0S4L1rrHer
peVJLX+s3T7OdfyBa+n1oZxNVw/DXGvzg9yxc+hMh43yY/URMRCh6i4tfuy7CeUvy0Ga6XT6x5/V
Z9Iq/GXz6fULoGdaOGE1ux1k699r5+73SWu0TrftZMsvXPN9He/lyopy3kOHqUJZBEFK+bxKF+tJ
DeeHyt0J9QPlYT8Kw8utBy2IFbzC0bfFSzZJN/fzWX01qx2xQsl+31/uTov69nWRpmhSajNNnpEq
jwaXl4V1Oulsi/YAlBrB8/ltQ5E1Tc+pFKxdZrVkmQII554G+6Q2ploveq5QT5urETUltUX/LeHn
K1tHWitRf3yqLzosyHRDzrXvd3e0ZM/X5hQNPdyy90XqHevLH5VsrVStV57q1/QRuqPeytQzA2qt
BvsWzlbVOp3iDtCWGwqheKX0K4H7Iu2+nd+rNYZVJts4z9Kn62A6Rt8KIj9L02K1frs0SumqXEdu
Xj/u6iXCP4RPu/qJHOpFo5TmCzEV8p7HybTGTSIcrjkXcJzOvk3qv4b7ZrF7q2v3xfINq0ylwNPd
Nl3VqePEEGb7q3JOL+lw3EiytNku/pjlaw+ZH9PG/+Ps3JYUV5os/Spt/z3WOiAEYz1zESFxEiDE
GW4wSM4gQIA4Pf18LvbfUztrd6XZFJVZWSQIKRTh4b58+fJ5vp/3ScuXw57tUaN0H5btVkG6LBCF
Pnl/Oe1sdmp+u1HQaOlz7+2RBttSMGLVg3vjUdloR0LQfbSN1v7h7J007nszfPTtaqL5ZVHNd6MY
JO7eLui0s7PVGs2petIhtXJjv8lapTdK+tEuHKgaM76mXdQiEQs6qcPLv6l0NLX0Bl7gpry+eZeX
91p7ry9jDU3j4X2RdCTcPKmnhkkmYtrj3WzTyT+Dh7cuVosUj59BQweQ27Q/zm+84miqnolmmtKg
3I18qL/D+7v2Ouh9Q6WeRbm/W7Fuenr1UjSJrxs01gm5myq/cJHiQRJ8+NSOz4e0Uu84G5cqymRR
UaZO7NigUl/DotZUjlnl++DFj6eFyTLCPSQtYJR1eiin3FSpHjg1FBx5ZGNonxIhkW1HT11q5pqF
8OpNq8UNdeJYMFTl3no3K6Km+64nJziKELAOuogfDIHVT7zd7DDzjzOf7thWWfmciV9UYzPRaQ1p
QEvdI8NDQuOOpXMJPPft1nsAbY2Te85Mf7YeF1CrUzekZzhPSCl4v1Cxk7ZEpwnJCUlPSDR77wv1
jJjUc5cn79kyYWR+uHTyGul6Lm+ffp3a0sbzpq9ErjTkJB8i2c47r+d/ZDCkD6kI6B6Q0oCHLUck
cXuJ8kSfeMo1qTJGt6y5mQg4fEAXWoBihHa9tCvqNh9Oo0TSSH+0Uj5BxAEsciDC6bOqIvArr5J+
6RasQImoJVNzJ3YW8oicqRxDXiN8emEVIu1LgUACNJGVCcCDBKCQLUqSQ0LNFAYMaaFqPpOslzyo
YG2SxL4RSUnFxBPBJxJiYDbZ5rcEKJ0cyrfQZm9EYawu5aYssL9UyEQrYirYzlBkVCUtKNskZDq+
ROJLWiBKQm/rPyUhL/I7AtQJ9CbgjMAwEopByKd+DmrGJzv+jIRI6kyEfiS5PlGPoZ6eX+PEskkI
cUNAF4E+TLramCTBhMohrEAhgJ6oZBeqpRAuZYCs7OYJPbw4lEGWBBSEcO9Ga3qZCJeKVRVSlDwM
uMJ8r4pGqCS+D5MY6u4e1QYDTLVQjT0jExG/Qe2dDv+7OQnT4PMpJLY0Og6+RPSS9pJ3XZAuEjxW
ZNUvHMfKjiDPndFdyWHxYaZz2OARiBqGtAPfU5bLW0NJLbxgMxvE3WchcvSZRxNetZQ3y6uFZyuH
ZrbX47KobXzmZuzl6aTF5BTKsSwAYV1KYxYZ5ROYmUTE4sTwM8oykpy7MD3TmihuykLIlx8NSfbx
HIvo09VcSKWHrCPGEXKkjJBcqZEBLkK8F7I98uPk44RxINiidE0V9MVtC49BUm/S31zoaAKoZygk
4GTho5jK7zMpwIyJLsi4AOyCTnzAbbsGuVmyWjFpBsnWydOfLFhSJQNxYqe7AJmKLy4PCSgEUZGk
/aayH2Yvz/BOOQcJQ+Qz5Dw+33OEJjSCeCj5lYDt8u8HPd0Q90ieTTxYiYKlW6CQ88XFlgBAFOqI
OfkuXm4i4D6xzaEpffOAWUmIiHo7ooJ8SemBHB+vGpc7P5HXC02iVLtU7s3LX1I82AzshqQ2ZRAZ
RsI6wVkkwS2Z6yedp27AIEfc1U/fskNZnhcuupDl5UxEadtBcfHfl7kj0SCdUT9Qr8RywtGRdKTQ
hCRbWezDEi2vV3KdkohMshwmiUlEhxkkYhP5V7KMIpEoyQpUC7ntIsIvS0AmjrDwxAJJZZAAKOIh
i26U2xdJrbO/mbv0Z6Y3bAb2AoGWMJecGvPlBAotKU45ZEkKNYSJgRI9n3xAhFDuBqkSplCJFumi
+yNj+EG7YajWX50k8CRxKrNGXsDNImiUWInvE4G4JNzkcj1+LZPxM7YluKeS95XSDAnfZGY5NZo1
50W6EuqsvFAmnny8/CSNdn5OqpYkZfodS/yVx/KNuHdKk9i9p/BYziMJlITUIVGZwDyfJNznu0wd
gTgkyP4QUT/Qy91Uhb7MzwJSpZJOoHqX+VIkahF7K8ZfepPAK6WwiaRNfb9Ezg0AX5ImErEAmI2k
KEDulphXMarPlfA7hSfgwoMUzFrup9xHseLyWqpwWGaSk5ZP/onkbAqA+rdBofTbLDiIUts2POfC
tzxz7vleG9edVezevNPAVTmFGqzXe6qvcWuqIAi3wENU+oNCQKY/8KdP/QbrJo6dOg4aQt0UvY6n
t1sUQcSEbTw5eHv2tCt1YDmfAM5/6rv/YKsuUNb2BMqm5lpL64dzJf8Dz8my/wnKzaNPbJbckm06
jvV3Zmd8utrr1E6evUJfrBHYwORjScC4sr7bQBGhBP7y7AucK7My4Lg3NOeKEzp2Uwcr1kGwSMmb
SkmqVBhLjC5gmqBZss6AG8kZmp4kinEPCHag2pD0elY3ANvHcimQlLgUqH14QZI/zrgzxLlXZoVE
w5JSu1JkI4l3mYNZHLxWBZiyn2zfmWZE0gRQJBzlSzJsQiQSA5c9UH8UJUjxKfYVwiJJM4nRkNkq
GRZJBQqQLE03P6xl46/0pADC13I8kpY78hA+MQmbzNiIwRGxGyer0/g8Jy6F2Kzz6lOeKRUcnzyJ
hWUTVofswKIWw8JHZOuFJuln4zhhKe7jg6OlfuwDauVIssmO89mk4HVkVo233lknsgeYY7E9Yure
bbHAkpWTZrFimv4M/7v/ZFJ+nTHf5MuK61fJ3ZrMGNkQZf/6dO0V0EgoAh/EL1NRxbFDKGzCYBNM
S9JN7ic4B7V6wkGSuwiisZQUn2SHt6RIhVIpd0DGjNwV/idUIJaC+MLiCshm/tnzXIaDlhBSkCeZ
bjPLJsrW+iMj9XdZDYh0eTNvl0w3bxQt95uIynFdOOzM4knSHUCqsHWo5qejmAE+BDrUNJE2k0cm
eEs5m5AqRBOC9GxGrhA2WrEek1gWLcmMLUaiV1iltHGlJvKTMRcOmMxp0R49zjMbSjRYw8eVomNJ
eZak9xulJcFtSpnonQkNBAJCgsyjiFJCmavbkslAy2pHntjCV8bHjoQsK3r2GfCUdY6TopSk4syl
q8RprRG5X+tP3Zr0PjDGHxHUj2CpLJDdUFYT+RROWHLXQriXC8Dxzlrinel7b+GT7suf9jOyhacQ
jETBWm6TPCv3iZYxsq9L6RxxDC4sHC4EPzKG1zm6PImvEAvkQOKDCqNLOFzySMJb9HGf90clHq58
7eXXWpKB0s9H5ODEpxTV90Om+X7kmTuHkgJOaQYoSTxxiTiTtniQstsKkUnyz4JxAt5Tsy86FsXs
JzFiR0BUmVHi3lCmgoOC+8J38cHlM8WXJSHJ+Ry5ypN/xZkRRw6PoWYN8dKzBvfovVT+vAjRlfm+
hzEnHeaja5Qcp2QbYtd/IXfuT/blUnqY0qxG8kTFiaDjkuSABkA7Hlw7lF7EZ/tUspAtmkhaQrBT
sdWi5ICqhqRjRAiBrIiwJt8iw3EHqpdnPwS1I0oGEKcRA7kwoSUeE2LiWlwx2Bo3Q0tGW9iNMmOl
CuPD83hGsorFghJwZeGVrGSpMCmCxBI3SKrW4rsEmfL0Z7FLMli4fxJ5Sd8SieAkAS219lJRZhKA
G4TQptx15g2urS+r/8+jmxcdpr9t1a7rWgVG1jJsu1Byvi348/Z5vpgbE3WrSSkMUt/pPlabm09y
oHe5evvAaeTzal/fKuRzvDgBpjwEG+rvjq3T4j0ANniTKp8d0QSNyTobAAdEedP5ETml9p9PNdMV
+v1U83YRxrzr/DYPtrnD/Xm839NesB8UmuisPBvJhJWEUYAyU9JnQBYf4kkjb+l0ZL9Er6d/bjmD
k7d6BLa6N5wRuBg9cNouBJDr8BWUGs7jB+fHcsTR/H6eyCLZpuvapm3nvw1pcts8rk4ap73BSU34
y9fdSxnSa6tYz+t9rBJ1qiOz7R3+euy8LVqRWDdDoXK9Kz/Bkk/6pK+qpE5qNAAc8hYLu714qIG8
ex725olGZKi8j7B2ilH3Hs2jt8se8k5Uvr7a7XbBW4Z8fOAo+lPpWI1iZei7Z+iSmveW46MaHlQb
BLrT69VQ+G6MTT2WZ9MyQGT24H/jVqPiVxpPXVBj/pi63mrRr4lHe8hvL6pvqY2KvX43aMr1BoED
pU0FwWjkqpFVv3mTuzcajYJg0WrI4V6eTCA1Lqrh+MQzN98/Toxg752JoR9hrISHNxotbEQP31K0
Zeq+5c1mjcawgdBSUb33HkYRfHW1wMqqKJVhkWukHRcXSLMptQiiazWiyasuYvpERx4g+Idb/Xv9
BovHKRSYjK7hmMXvlmlqPPPv+HpIezafiHgUn57gYV+5HTsv0YiOT5GoeytklLXkDYrj+3zj5fgF
MkSA01/F2rLiN8az8azV777UarWiSx7wcXV1bD4Y1NVGic4BtAy1CgZcZARmUI0GF2+w07nGTxdk
/kZL/XZB38IF8+lcr5uYqYsjq2s77606a2bHsk2ooKrdtRdtfhrDrMzy9+Xy/wbxW7Dgvp+39TZ3
Snt7buHt66FHIq40mZhKtnywff+ke1sVTlg1qskMjlUwYCUc9Lr8UKtteNZRNYp2OopW3S1zaLHT
Fy+orWXgKxuv1wvDMKfClw8UfmXtuDJhZHZyONbSXETvjx5rSHwHLfOabIy3Vp1OrzMHbM3urMwu
q8IUfqnuWW/8DcOxemQ3i95jlWlBiaPxVjvPnMu9T2Tps8HGnHTANTUNnpr3NqHkjnqsWDvIVj0v
nXAin+k7CeenOtzcZlyXtkGJRuRdv2n9IndCTpDkHH78vW4B/K4lfXj38JTY0WXNjJgfHIouFaq8
17nOLtxoVM9yNp02+BZJowbGjBYsyhucvWBUUmFoyh0mTaKWy+VahfMcA/Rm5HblE94SdJzmIUzz
clnBIRRNfZgizTFBI/lUDtSvz5i8Y4p/1LjCkdZkF3jxtSmmSA77FBl7VRnmyUapIVqmrb1unAHK
zwDOL+8OTl3kzcO9rnR6Utz58KXIk0SSmnQalUp76nUqw/FsdlaNRrsipwgXhrNtDyvjxrg1LogN
w4ot+fROOHrp0WTS5BLay3Z72DgMcs0hm0NmF8T0vbSjRnsVlDda1Et1WCMalqs/KTu7C4PRRrW6
gwHymM6d3/R6OcVsdFUaHcuVZac2l7nCm2SKyC0UQ9yRM2lUGlzpstPpZHOvdvAAfkvB3OSGmDKk
Xi8boSU5P7T6GCpmo0xqzgc1C38x1YtYTZpXRvHJjecFrAm3vZA44F1+En+4HF/eON/o+VX3En3V
Mtl27BYJYwNxlMYNvWPgNO96ys3BMltVK7CwrZUnv67tmDYmP1Agwx4kZ7WstMm2bDHuRWXyJulH
8M4eBRIqBYYWhiA/3S9qePWGjWsMFy1unxazU/uCcDQAaNLeVJGp1c1gEc3seoN8A4Fdv4ihm2xN
Jb7hyZvq1SIY7NXVr7916+lPlaGsOU2ealf/6t+Yx1d/FAyiVdT30QRS50GRVDUahiX19Jrc01FT
7lsUBXW0vmfk1HbYpI3MnaN6Vo7ac1Sw6tZbRdXdoWpJjrKaB4POB5fmWZ8rGIhFdNQY2I3qdmHa
VurSP8QKjgh2ltbVFxGYobxVXV+kWRWZu2AdYihSNk5sRcJacVUTNyJaYHxW1S6HWVXZfBYR2+sg
4Emx3S/skiio5LwSj7Xn1qY6Wgz+9R//+X/+6+v5v9bLU/tjHP/jmDKK2+Pt+r//5fwGZXyz099Y
abZ7cI+5HXZ60wCmoM0HZCSmVy+cTMJtH55wI6eHbZbGsFLhxneY4JXKkK3WP6o62wqmkn2kG3Uf
ivN+qPrWk9X857PMW/+wnYDyOBZCjCBQJetbW7z17mpdzNw+7eFtDYzBZrFllq1ek0eTTpqlRumh
rM6mhyueDtyTurVdxFi6pS+LOTe4dO/dzUkXmoWIgo5cY9rJDzc0DVrrKbOO1KUiTxLRraXtoNeI
AjddwXKq8NCHjdoHLHRso831cQt6KYLLPSwaiwz0eELTTZ2qUvUFFe0w3o1QhNwWNMd4zGhS5WwQ
kHbLr7y6Wepiq72pC7SZ2PspK95QpY0yEv1K1IHs7FNvTR3PHp19zi8t3qzW8R1n7evcxlU+vTnF
99S7nv19Th+Wu8rZ1oWLyg1fkzs0uP5hr+K9Xg9eMDdcVSyRIVfJRsEZXuQNlcAXGJI1dmf2SduL
NQuETWb0pvvRUeXX6rHTEmV+ocnjnPG2jeoprOqq9qrVvcojRDxyvwwyuEOrdemtJ+5X2jJIY7+0
VRnY3HMLn32HbGmhFQ/M+RuXM9EFbVYtNNwO7eLi1T+PEIhJWiSLp+T6bUVid5eq0+z+Zc7jp14/
VQF9mBYbHlexLObFf2X0uQ1TVG9N7KvZu9SguhArCgEHJL9+2PnrDf2bChMbZjdScAuL0+imlX0w
jX2844AjbEIEPXdhXNCv9juyuqR1dx0S4/eXHPwIWbwXR2uKkb6Oi3fVieCPhseAxskwDGgaw4R4
izbfq3/HkiIO/LW+q91UX9CHbm2uoJ6c+qt5AnQY3IfADu8hhA30L2dc5wmtXP55t0oRU4rbaDcv
S+PL1m47563bRhsVT0NJ08IVQRN366gwGMUqymEEHWzPc9qrx33IHZyn0YXTX5xdl3Yjru9T72Dq
00lD+H9h+E4eJJE3asGul179DXD11nNJP+d0vrrr7GN9oe4+9h9mwznW36WAdDQM6v2ptttUS5dJ
MW3dgVDf+tQuHStJrE3wSuy9t28n0nOhRGHjm2iDy/bQsstTFPRWjxFEDNpO7+FHF/W7oOJxWnPf
0IHKPAsPAalbo3t46zvuK8LK9VJjvYIzeGw8SX7GqgiLyFIQMQkhciTRVal3jLXNcA7jMCk/w/Py
0bv2Nnn1Pqv3gtlujrYrFvSlt+2Au7pql2eR2MQP83R+ThRFLn+2Ov+D0SkWCvlSAWl281seYGPv
N+dTHr3m59epc2zfeteW2Tv2koJKl9c+8zaNYhaUq91oGh5RL8vVt+N33QrefWN+3/uXfrLX9MP6
82n93n0AwVoaof73aX1DMQrGM05Pxi7tHSy1u2ujfz3q67T6ShW5/2vtXD83318Ogcpi57N6p7M/
f/7vKIp8fgmlWMTD7Twx/99RlOP0cHucTT7/3LvB7pyYrCIINoayWfqsDTr4QAHuPpf3CPvyHmNb
csFpvoVlodyR2UNcPRWLRMBcfP8wOL/XIHNyFhkK2ypYVPBm5XK/QDyF9HHY5M5oN5/8J4m62Ddx
3akv8+61UFxc6Kl44YZ+oZeZU/Rd0EDd7VLLbQFs77VD2U3ec+uS0oc7Y2tDiUb5tBXlowVNnAU9
uyK/lK9ufLqStdMfeOz/hKL8cv6M8d8H9+QeH6ZVKolEuaHPNZYFFEbT642KhCIjNHWDAr7nZOpR
PZeps8MsAfF5AfcmZaMxxfciC1J+ZbswoU2z+AOUbf4DzkP6B0jXyFuGZVrW388wt3VOp+LDvPXi
lf2VzvbLUv8Q5PpJ+LjqH2bab7o6cjN/+ahvqPnpnaal5OzcegMz3HzZR7bjdUQqAoZQVDioe1Aq
6dPXeVAY0ui7czxpi9Cqs76xnXl/PpXfkMNvZ/LN/8jZ59TduQa3pWEM3CqcsGJw7RZ+0KI2Zey+
RbB/u+BvFsd8Hc/vrc3YvlNFSdFePQPYOTTVndYuLUYYBtz4zxdm02zi9w/9FXvIbvgvS6YESL9+
iQsYEMQSQ4hzvGiGBUICgjqwIcKTcEs0F0aZz4u7iuO3B2XANYWYHk7mPUKpRPdOhJjryZPXS6Sy
9wks5qEJZ8yUYG7ZqVT84XKv2w3wGohP7SxcbUqMBqPEf+BbTQiIsle2CcnYO3xhKh0J2CqVJVhW
+CSUp9ROb30JLYnlQxxVgYomV1W+4p5Wa2FvEiaKLMC0bapPHC7R15LwryNBX0JAKNcpD2ClwSCg
Hj8Tc7ZWj8GzNgfB2voVCb0ACxLOPeQ6UOv+98PnDIkQY4lSe9lLtr7EWb2Yyyc28nu8NcdoYGjA
jfDyF4NBqgcjUDxCSvz/MzgBF0pU7pPMKWnCG4LbWEso2hiOx6jtA4cqLkNAqBELn129u1Xtg6p0
ruReE/V8w/7Jqy+ArMqNZyu9uYV4O26XUrsusX7VVDWCtFPzI8G64bk1UfiBaDyGSYqnutGVnN95
EwHuuMI3yEW+P+cz+cuJ4kV7ZbRohcW3JSfSmzNygkqNGO7RKOKygkDwiFTz7aWDYJCqqX/QhAF8
Yw4FuMG4iQ+CJOALCMK+3EKvI6gicUQnu394cKpcctUaJ1ntEybOpjxd0GpYQVlSPXkNse3c9oqD
DYy/fctWaRUEdgv2jiMu8TBTc5uNiUCcFFDolCDw5l1Q2HGVVfB2nHU1TyF/+ZyoS/+iL5wGBbFn
vYK8GL3mMX6Soc5NQ+Vq23BbVOf+WVuG2qx1dNBAafxxa2A0ODzZg1Y53i7yaEM89aO1t4W7KT0z
ifTQ638NX0NrnmsLsgh501vQtVLmQc5bbb1o6+3B5KocNxowLTKkhWiQGRzCtAYnkrlQC+cSLqbV
xdojKFwwzKnfLD9rm8U0asImkSve+kx/0AQXR/xeDoJIotgdXhsBbV9CylW04jakYBGC/q6DnOox
7IxsL2Ruyu0aRJZfkyFmCD8LIhYIYTGI5DpXIK/NUZjXcsPJ+qvm05sEUXVF3DdDr4OAWcJmXhhF
XN+CA6Z6cWGTJcb9a30xdd8ZQClAxU193UFWBEJhltWYAkvizH9/8MDxOAJTJ1Wc9gN0RdJLgrLI
fm1pcoeAzUgpg8rKVd+5x/EANi94xgN2AJx4cFkzdAj/nzz30ivwYW4mD/n+Aiia9burbjEKnl7c
arL4HeCSvRp0q0dNAM6ApABbEdNaRYTkwnrJu0weV01KfCIzW6BgoAc+Tb9HggEZUFcNvgsMzuhi
BRhLiydemjqVsmCMg2ixigIW/741MjS3uhzOQ0LI5giJcg+L0JuLzZPxYXiu3NTmBJA7BEXL+VNA
3mUFTKsnZk6uXNoev9DlMbLDc++FF9F+ejImPKvfrNoSqtXy6hFXwqzbejmGSIbxVsNj74S7siQM
rqQF8jqn3hzBlRMt6oH8gaasaH3Ab3rDY7XUsYO0wrWJ5a3lOCplU8qBTHhXQ4Rg4YqDm9EwYlhJ
VDGKSaBlU9IjJ7tufsHevtepEkANGXP16UWJpQOvlstbLivDggJO+BLQye/E2MI9jxgbwSdWMFa6
WMtp2AiMrdhbDL4AuCW5JTIchYpc6OThT0bbvGpU5HY3OGB7yOzC3nMRgnXGfPqJUz1AYJcvXkXN
4xjXsN1o+OQmYCuqtz4qJPB5UTh5l1318IsVPobl9vbWldNXEaGPO7+FN8F30KJiiMRQA3iV9dhr
32DJixn7WvaQqJA5zloTU879nssOmqgmt380Qv+e82uMG20G4crS76RwtIcd+W9mFufYPJMeqryD
Fc5EFRST07D8OeZ6PsEGMEXuHivy6VncKIOsD0hcYKr4VVF0hO8M/dYMJLExrgzJy3zFYlaAF2tt
KhEA4fIKRLRSYwvjvELWJGNYnp4VIoK9SudLUjaSWRlWllIM8GDMiuF0S82CE8u6bz28qXo0TJ3U
MsQWQjR/xyy0gmK0afozPqFiYJbnG2RbKSB+MLenVYdtfAP2vHuoWrahzGU9H2uyNj5rKNtBVbvC
4DRqaIpXhkNEtl22xZsaAvfOhGoPRNxfj85LewXLh120NqRsuJlbwjHXR0qWrRqLKYb4L4I0pmTC
Sjuw1Xf1UTmzjcbIJegeA93jBlEZyhAwCPzJVhgzK8feyOLgLTDcmXRmtkyu3OI1JyYzrI8NvDXF
SnZbLbJJ4v1sgca4qa0deGQM7GdA2jeUxhwL5ixGqKiskaiT7RAEqwwdR0FM/4iEP+tSg395aSl9
P1YNCrctSrXlK8/FnIP0Xts3c9p46G2TqH/bfCOgzc0raDZV2VG3TCOZJ2Cf8Ne9Sa+CX8AUvfsy
6eX6mKIfz2XI08Nh9j7xopicTLOPyTaxS28a2mxbrC1//vCdKtjFXi/PATN9GlJO4A1vfuUvq81Y
MStx2j6bSMikfFSu0bu66b5dCiXedbrLprxH5nee8Zkwl2WzO7HCOB+2ACYhpf7ja3QOL6DIVXAS
/k49Zl3ewzZI+jDDjj3W9BLPSnw4MWUxVng0mszRmC8iTsbwc3W1NrNaEmU98ffYXT6X5fLaYO1v
A/yGbedAx/Jt9ekZW/2suSg9XiPWHVtjmxsoNqTgVYZfIHIsV0P8NjyZKl+ki1hynD3YaIidTnTI
5HkH2FK6sSSqTeqAUWVNvRW+czoueIfZFWHGvPL9VqPT4NjdhqpgbERO0aWsulh+1QpVutzgJq0a
w2uX7R7c+RidIUMXwLWDjR9FA1KebO/1nWrV8b3xvMThAiuO2b3wIlAYF0i21bLWWETBv4MFCT8M
IdTBRupJ50/DgzNAYbnV2LbX+txK2rnKvbXTq/H44fmgWWpV5wPqfRBt+PMp1TXRpXmrsCuv+uD/
dWZ8zut2Z7ZuvQgQTn6Q6pNfrbZY96yAvBq2242ku/FlU4zVIgIj7650t0/SFw+10VAx6Gj4oJnP
MEKqJOKwhz7FLdl1MGeZeo5KfMmSkbzItq/RACheniBZJ5ZiMmK5Pbzxti0Uv7Ny6qysWV3EnS9K
APuWVOBM+Yfzd1gmoHAe3hbQOn4+Y1aftRMPk7Kv6U2QttNQfL6zphNcBWo0p32tDxLhLDOweAKp
io6KsycFxGZ3Jl+W4NXpfIq7yxaNF8UxBwQpYGe1u5/losclbMT4CRmR5FS5SCqcQiJvrVtWrF8E
6evRrVkIkq7j2ezPsmuL5cvX04E4+4Zed+6eyFPIBiSDIFkLMhku6V0RWt+1pMvzpjOeqjH2l/+1
Whp/jyH1inrhelX8k8GAebT24HqTCZY8BZ5LBGWXa9qTnSLry24fLAot/NcXV93MNrkrhgTbTAqo
Zwc9ts1wIu6RuKKf4zCntl73XFlFHhSkFuWAJZwHCoM92es82UQI5MT10flo036nGi6QJzdW/KCP
s0VbBDgIO0RQ7fE1uJ3K18B80DwekvZS5Gjo90Se5bYkj+BvfDicPF58rLjWe1hDhspXDXXvl8Z4
hoMr0yVYiBMKZwnXeu9d4BYd/P6FaVHca0ZlsTpq1oLuk+ZZ082q1ch7OAh+9dKU9xHGQomhJuVS
B/LMsGyL4hVRVHhTH/Li8fSf/t2XXfO9Qg+jl6dDx5c1mol6A2f3YFSzzGj5DLcikgFnkXJLJBEv
XiU+LfHfaLFYSQjB+pJ8JVOhtm2LW0qJfrvIv6amqoztgg5SXKWh+vgHjWG2new9gys46rV3rExb
aPkEr6EMDOkoBsVQFypz+v1Z39az+rhFxQpEKxbl8qTrKDUPEGoFL0rY9JGUZkasvVUkbi+jxFo5
qxYEisZYvWpQMHatV1si0vajfBlQ2zRl7NnIonq9PpOtDhv21L7/qGWb37bcnZHMa7xqSbgO82uu
NiFBwhR6KugXzDKiX+EfGNBxiRFAJamBUjJfxF1mbw3no11lMRo1553RTgeEU9FotPPuw1qMvznA
opH0KvgDaApe81brhTtvmWNTpuEIvfOwtUTrfOaEPPH8pjqZl8UGfs6k7vkYtqQUkyR5/nV5Jel2
7kK0wP3mRP9yKSN+6XrErVBAyPnbKuT4fDpVlrHmI9h14MmMRkw4DCuJRfYExoO4h9cTylEgoAkU
udTF4sAS3rdADHowcTzZrjawcGRLeKvJQNZmlfnAxlXGJwLPmXNsoneoOgg0fGF3BkGRYShhIIMB
dJOk6kWO8ka4KhTmwa+RUUXqRvggnBf1ONB6YMQEQbPZK4chbkyZXU8cQ+EKyUPSoiJxA9uUWB2b
xghgyKck64BXmitE5Bhflng2cYFmO5dESdNUpcdABdSsXZlR9QDfnuiQmSxGekFFIx8s7DmUbbm3
MIow1WKlmxNeuOhiLSQ9yqYycJYn1hhr8FZBXI6wEY4hvtGGnLJM3mtXSmfIL/P9rGULYZ2s2G0A
KXj0s1XK+a3LjAvJ7alPQrRc8nJENht/H0oJDsWRlFqSna0ugupMmEEt3MUWm9LQP+tcexM92Gch
UJLRxWdh/xYPb14ijiyB8Mjf+WSEAel3gdUVbISTV6+zgleB2LUBa6CbnU/0/wP5mgVEW8kwWK77
HX+7XJJH6lzB3/aDtHV8KHv0mj22WR1k/TGA4Z4wTxBJXbN/jE6LV4OUlhOUgn2U7x07+e7TT7v3
TtrLz+GOMl5RLky2Ou5uR9Fu+f4BLyz8E0Rpuma+iO6tIU1r/w7/5jfv6+GWwlRK/BSFiTwFP/sQ
0cJnuYh6g+MVKRI5zQ7tB3AS3INW7TXYd/b1uPpAgsgNpu1jlSKy69cTIZx3dG7FvU0Ql/ehg9Uu
Nd3oPqCVQBuye7ng3QabltWQVxR1HMYNtS8jbfZTnucf+jmD7v56Td+IQ7vE2cWxTXb59nW3CMh2
7feIDpjsh/6LEucGmdrXYB2d8LTryaRUXgdQtGl5u67vcnpLSfVD52HlbYiF25fxO7A7tyHZRKD6
/WwdONWroZ1g/1R2Na5un7Vk+XioxFY00/Tczn2eW9ogNNFlkMNVj0wK6wlWryeq0m+0t96o/KhA
0FJ+DDNxn5yP+3Hk3Bb2Qenb4GV5qZTje7QCnJ6986Pm5FR+p8nYWs2blwyc8rvnEmisAZCMorct
AREk80vlWL/jDg6vrIPhOtxEVNwhn1dEvietnUkm+qfrjz1Q879NHyTyCy4FJDYtWEkhfEse7Tfu
271d7tsegUwrHbwO/htmGhm+rTpvvPeuMY1SsuDXpxRbF4/ldHQYWgiDXbcEkJZJFOo081/no787
VN2Eze+tIxwre48DEOOz9ncELo0iwR+6oTf1rz+yJX5PvYHO22bBdgzEYQvFbHH8ApVfjFvydp7G
pke/sHeZZdrMtXZ4QMr42ppefnQNH/NNM6V3PZ7kj4m//G9ZiJJrGZADC0WnaFjOd0694TiFK+kX
C0UKWpOi3fiCiF2C21t2iVjXQgJQbgCLRz3t+fQMIH7bCLUA9QVaOJGz7RjbOiyjF1DjhrJzfW0l
dUtTsAztfV098XNqVotW5Xltbil8moInv2aXuGzR0fA92gexLjiNfTLK7dU59tfUVAdkw5/ANgit
45sk98g6qxT2RI1/6fxUqF7He/1w9NOlNOQQOOTg6BQEzbyZnjyK2J6UHZIX3BpqP4eHd9WkBqnR
W74C7uatYgT9U3cX46bsghteWuUBPlsv3svnpyoOH12achgwJxQECAo490W1tbIXOTM8wnpxeH4y
GGsKsLyr2t/0kzWIlJFTxfEpsmFQNYwMIUQDtEGp+oAP7vSYNfkf8jq/qwrLjSvl8/SvJ9VC4vTv
RrNYfE/N3HRtdR18/Kdnx1BP9LWkpzDn4QBS22n4pUN4YiO76fklvNHpNPGTp3qlnnnVFqEFPXzS
VnzuvNa1wrpGLX3hFlq4CyAykEjO3gVMB7W7TdV4tC+vyLWDvVF+JsEVpUVU4pLZnaj63n7EzUu+
e3vVzVz1z4vDEjby35JXf7/I7/uYGZ8fSVrImcjpPQjeLyqdFWabL1gY8bIA2WHduK+Os/U437C5
qVtSww+9af75JMzvRKGiRYNnw3ZsxL5c07S/JerS8+ZRytODu7Pbqqpx0Y+ZOcovH8vb/Dyn5Pqh
dze1RboCxRKSEwQS5Vfup7Tl94EoWiXTsZ0iX/QCKX1va7t/Oan9dg6nzjv/dR0cxtNxfPedZFgy
VGjkELDwNwPaF18xZdv9xHKbB7eRPw5e0bs4+GE4/vFUHJwLJh/E4rz8/heDZb6e61thvT91nDfc
nY3dNxy9Lc0Oh/qa+kPgA7TB4h8mgv37PeD6nVLJcKQAyDG+3YObeU+P63Xu2DFP4/Whm6Bz+FgZ
qCfmKlew62LXfAali3e7azMw4F4h6x/tbfaC2RV26HOn0nz3HO6Qwy7Rz+D/EnYeO5IjyRb9IgLU
YksRWqsUGyIltdb8+neiVzPVD1NAodGVmZURQTrdza5dIWMRoNk9rnHjSxBsA+s9JIlXgxIVnzT8
TiLF1rNVOpKvUv3lk8h/nlbPO6mLLCOqMhzB5T+m8X6dj1YXBcVlancV4eTmSpB3U/mTVsc+u5fj
T6UezO/IWE8JD/B479RLXm5rw6n6Q5Wf0+DHRyaZ3/9yV//ft4XVP6NxuCmy8vz+f9xVQ5SLudKs
/NJiqqL+CsFOyvZ4d1jzOiv3PQrowCnUD82//O8X/v+uh64ZJKgbMtflXzT1rg8zUQnT/FJN3BEv
wpMH5mh1ynoQNmTLg+ezVWmOrhCU7MXhaOejq014By19EL7RjlpbAHgr/jKel5+D8f/ce7hR//XG
/qhKu1rqCx65/EKii9Evu/JUVq4CNzo/Fi8Yv/m5N2mL8u25GWF+ELl6eSOthIJiUrhZy3RwRzhS
iT1rV0iCf7lszwX/57vTRYNHweKaYQD43/erkMTMGuo4v8CCE3HQBtJpvRYCHHyomrLmroBqoHQD
0C3EbcrRNbtqtZpLsk3XFZbnkJ162sawATr0/7JdSf+U7P/19lDAWIqsaihdRcn6h1PzH8vJ8o0s
bbMZWlW1GBgopf/8WYg+RdaiGdy8c0acXtploC0s1RMJOKX2+IWuReys1njKl/E69nbxsCDa2SH2
B0RHRQ6ldE3EZbFt+S8e/qqT9pQT/bFF16i8K+csdVSkmpOLCc/0rd7ocWC6yW/6GwxAgtR/InJV
u33xnh+h2V16yqzK1sGoVtG7tssyO0Ct1TrduwjpWcUnx24Tp6albe3yc+r24tt0wnjU7nbpBcPB
L5lZaOf4NYe+M0i29SGnjrKvvkpcb1Jnxu5wcIvhqgduA+w2OU3nYOtkSnjpjufy17fssnLqwbVw
HZJhOzmC6RiCpz3vl9PwmedFEHlW5RhwUz5wGU1tLbWn0M3xL9UWRuY1oZuEnqx6pekE7cZKOd0v
7G5F6DWyPR6oYWYkrKKTCrbQO8EniIrE15ieMNxUnlS4WrD5n8pyUwRkXh3bT/Py8Q3u5vwGFzb8
gRN3g13Kz+WxN5312e4QDidQgcYTZLsaj7z6GBlvCd1295cNk0r4z6WuoKiSFXSfJmtJ/uf7/7GW
Wj2v2iEYoot/D2+3kNFUjC0KxTu6r8aubGNa1ITpIuQFIuTr+uBGH9nHVDk9tFG7P732zLWkHevH
6JYtuWSHTvAA3flXs0wjrl2zAy1D/SZhueLTrM22cVAWbWSLH+2u7HB+XmQDQ6qZMPa0gbVZkdtO
LZwEdl+5Un2sYe+UAiZF4rYv79P0FUBabY6Vts2bs2XCJUg+NMKCGztSFsZnk34pwptlbKr0pBon
zTor+WspOFLlqQmmRntL9rTs3N2HxDO6QwEYZD4LcYrs2rkJlxzVP47PvBPmb/PsyqNDIxkFzsDU
duX3b0PzznovZz6O6xuTQ/8YLYI4trP3mwrJ8Kf23YXZ7yPPRIEECGmb0iLW1uxlcrDKG8alM0ZA
leaWoT1jpCc7ecKYSCxhjzZ3ybSVF4VesU6cRoU0hUkWsqL0bdrX12hjKSQS4DiL5JvAiNQtcag6
68HvJDzg5DY/w17q+XL/qbyokcMtdErTDvFB/qmvyksqOLW2risv5Xk6pMeIUPoj7TDmoZvkvXln
OLexDslZKd1Gc+d1Q2jzRn8rnMTDuhS7J9mB/UxXvdRh28J5+/E5us4xICGQGQ5UwFwvkH1e2tY2
cG8a3ri4BmNHxwxX2aZnkh3YS/HKlGtBe8J8RtpJ2w7SqJ1tamtRTRtjvsT0BT+ZaofASxKXC7ea
S3zFv/j4w5q6KbvKyVDzEqM2u0p3mLeJakufSO5fUn3TxV4bLiKo+L+9o73T9JQzrNlFOR/HzB1J
vbC756NOwuDZeJC5ETjRUzRgna1ly0qDOKGA66WjrdLklG5wZe5zHV5G9BaJE57NCyzyATA39gZb
omu64FBykk4t9frl20WuwfXG922NeiMebQxCTmjUxXOxNS+57pSI3TbFDW8qFszVvMg4vYjL4Gjc
0v1vAaYcL3PV9l+rRbwJEqcwAVGYxH3hXfkibuvK7tgzfzBDYuDRueJnelZhwRdryC1zgFtvA5EA
XROys8XQIaFu7NdwHzPpb226bCSQtjMmIPVKZYfvobKAxZwzRLJW8mfHYcsQJDl9ICIGC1nUjrS3
ChjByCzqj2oBvz60i+P0Yoq79skw3mnSWjO3PVAFQ/vOg09cFx7k5BGmAshMumMd69Kp8O0kclWm
aLhD+fZH8613mwDr9n5phXs/dNV5oY1207j1A1JsdkvP4i3ex/jSDWsZVbW40jaFYrf3lCsL24dn
5FxuheWHSR6zucWZwO12KJSjBfT5Hb9nQnj/FTfA+nt1VcOWPgPWjPdp8dHf7whYfwJHh1sO2otB
br5oCbtJXV24j+0DL6L60Da2YrFnHIp5awle8Y17mMBpMjOmcga0URdLWkdvA7kEm/6Xm/QFf398
D7419kHX+KluzSlQvAxUHghVw/h3S+GbMKBYSb0XHLVhnW6G3PYbZ75DuwXiVS/+CCorbvGwXnAq
/gYnHDoEZ4Jj/6VlL8m1uDLjc6Yba9O0FkwdgGJGQs43Fc08inrIDHuBX7RT8Cs0dvk9gFx8F7em
cY7380lScLmX+pUC68hcRL77lOb8Yzew+98F1L+8k83nqaJSOtFiPnXbf6BGtTj3xpDG0SXhuIB6
FHjasfsVttpX9mu8Ut+JGKNpXxwCAApBAgDJ/FBxfVxQ7wUQtu9WPFu4AiADGpeGE/M7ts2rxRbf
EQPbuQlb3A2GArvYHQMKArmjvbFcyqdTi4E4xi278BCAoeFnyDCIm7Wn5v4FcL5jnPi0Oxyof3bx
CmrEC6PA2hk9kxyJX4I97e6Iu9w1m2zzMp6YhRTOU2XhckC3fwFn/915KYYiGyrHLmYt6N//6Fcs
dcrVUEujS5axVFyEEfKZgYuwyl60bw7FtniewgAPbLAB8aXoMQY7g1F1mUA9JaffaOfqBsUCkw7f
y32vql3/S8fBit1r0XhQ29+r0/xohb+UyP9qGXnjQGpPSrlBy/jnGzfUOKBqqJNLUzIMFYA9FbsO
bJqtZ1L0/15N//D2/7ve/e8X+6Mpnpq8T6X4+WLjUXkdDhldmisSUsU8GYxoj9eXjdzqf7+q+u/K
6L9f9Y8moEwzXZ2EKrn01qb9EsqzRireJC71x7Bsn9xNvDH0X4saBQVTeXpWnZXbM9bGAug2S0t6
lRSrteolH566dCvhVr5202KEh6sxP9RX4aE5iqVbccoNe9QROK5ruSNEy0r9i9hf/pMzbD7vFz2g
rCFOV8x/LvF/lHmh6rd5maQJx42Bd6iyoe8S8WZRnbp0W4LFE0ce16gj/LcTD1VruuHkzvWvmd5T
zbYw7Wldc/zLjVWfXd6/bux/vKs/tomxgrReKryr+TovOlQpGWBwsITnoX70uCkVF6uC7a8B0JZW
bjeYjbS2Hh8srNaM83HWNz3JAHhH0kuH4j7MNma6A1MfB6/fC7o7HEPyUCQnXWog02w/rZuo+zh5
jLljqlupdRXhopUfvve/184/0Nn/+mB/tLfCFLehLhTJRX8n7v3nGa+XkcM737PP//1Kyr8Aoz9u
rPnfraqUybXcT7xSujPsaNWVC23a9Z/aSzctzafK41NXXcGYbXVw9PXF/BZ+2EL7X6tZBJw1oZ0G
DhlqjsA+KUBGA5cvFiohKP5fWg3pX031H+/0uaX8xxL0DbUHD88YLqFY9p/moJCftyFjVUhUKI4C
p8IE8i9Aw99e9U9EaB6DXPLLmCWG+JUIrAVthWYQu8IlsUa4TpA9zE16N/72ws8L/+8lYJIuLOvP
8cMfaztQpT5QRyG+6DSmWCE06+KgMwDhvPOSO4CLtuyVDfyQ9mLCuYC4gZnS3z7+v7QC/zz3T98M
TAp0DSjjvy+6VM/V3GZWfMmg5cKYPiv6uuN/gQeUncV2Pa+rGROlAVzx8rR5pMgqAybRMZPa1GkB
fe1mbw632L9p6uohQOBeaBiOv4nYWpa008eQZcQauiiYTjvqV0IzFjnBWyjEzix43bhtUnNNmxTq
EBB5Muv+L0/b/3eKqgxkmcaqskob+8eHrDhX9SGm2hhGL/nAev63OAg+i3tV3OVgQ6c24isRI6MD
jsGbZaeTmWV5YYplLMyiqFnVrIxHf7ZUu7perQStMgWG7gjDRqKIQi+lLgs0oL7bx3+ZJmMLIv4/
h6mqAPMY/4wb/gX6Tu0gV1qgxZfgF470k1WFHzsmSVj5o/qLgGGYHEHTnUnKEE9ysmloBhCblNOr
FT40nYyDyXRIC4RLo10NgufSXYYTZdC7xlXMtml8z6WdULl5sKy6S6l+K7Wra1B856PAUDPbKpSx
N3gx2WWoL4L80ILlqDooU98VW/W3gbJmcwiIp7MWver2ORlLYXjBW0dlJokph5Msv7DDNjW21VPZ
nYL429dcS3FCDDBJS0DW9doaX2PxZoCi2AV91pSj+Qy2WerOmZOEaE5wGsU9oPW6B6bohcdINJOc
Jj4+3S6Gs07qdesxqJhhPCbvgA0FGY3Nbko2tbAXmEWFTuQ7BUBL4w2TN8lHjZ7Hqo9pB+1Gx6Z5
XMbkzvqu5i/E4mt+7Wp7NJe64dThSQJ4RE7N71acyZOZOx0DwyVVDR1sDvO5sJc3vgrArTD1XoH8
RTTZBK1/CvJFhKTf4Oq153HqdL4D+1DK7cHYZg952YlL42YeakR21cIIS5ryYan59MQDPvSla4xL
eUbdeVKTzXAxb4hMzVO0Ne8zgjfsns49KvnkHoieEV6KDjGV6Za1x+C0X3S/5vw+zcDcrjrc5Wah
PnLJMXw8q+3IcnW88o3+pY5hVHxVhxIO+LrDzwrLLEhUT46+uhdiV5RXvmE3MSagqrYtYHOwS1HB
YLKKFZUKdVZ9RIAhJSkZtb8vQ69gv8apKL43gqPY47iYX7XaNfPrk0iPJBuRMvpiL+xpoldS43Hd
eIvmryTR976X0TuMOagPV21h5tsIXtopeKaDl3nnFvOxDSh92TSQs7/36FXIrVsUwyXt1mPo9ogm
VwwbVVT6VreX9+LgzsaSIRbOarQbv4Voz9fcXFeZywCg8+aRXAU84B+yvGQzprCf1Kf/j79Kehho
OO9kx07bV2ApO5Z0Vz+01KmFZZo6OdDX5Bk4lBmf1OLdtJZ/WVpIs41V6ttt55RfIhF80Dq4g8lG
Fr2+3+fBGmTjadmmQ54kT55AEbf9xu7/PUmueuqNuGBjn/5SqOvKtNvXznRHngqPBn44V9piMhyk
4EwZ20PdrRUIeamdsQrz6dox8iR70v9p1GWCQ6f1UuQH48qYgzwTllHDunoyBHXofu+lJjhCO9jC
fBCtQ4NfuAGCUe6zh6FduLr5a/cpihffcjXFHWgYfmP/IyXmjL5LIqGodWFYNYcGgufwyAie7BbD
mb/w270QqLNnJjfrXxSSjQHJDpsqYICO4WZTHhrxyPr/J/Sxl90hXWsRJKcIngxyD0zblK8oc0N/
bz3P5Q2fg/Iyo14WbLSKdh1SLvtelG7UksfTbXwv0O12bfS2tqvgT/Me8Lju2YEablP2ngDKcoYi
NnyO7WqcTOV91DDYdC35W5F/Wu3C6KO01ubsZUiKGsbqqWdoqyrbFDPwo34Ze8GdrJLlwBRLm9wC
8tFNwpYkSJEjeVK2Yzk/UxYlHMRGNPNpsJPHM52Y+Agyd6Hi+aY5Pv7wuUsABr3qh0iQN5TWc0Bk
inthG0kcI9w1osc+PU6PTIm8DJvw+paSANvutPhe8gCzzzTBq4KYK/BqelEk+AdYNP6ZmTIueIHh
0Rrr0hbQMtsASYKsDI4f/sDfSdA7Isa589YmXJ7lD5N9m0ZYeAKsX/RpghNzeaMfLSQti+AO4clz
kfvbbJ6L+MCP4bNnD4zhtXqEk79v5y8/x3bBf0j56xhuJTys7UWVHHoMEWicIclTNmIzghqQAzOw
J1Sd43psZzeal6aUOVFgp0C6AR01ZNn8M8O4qlNBDXE2F2ixgUmnO7MGpLCZx8UMZcLhwclaEgfa
W0VzZcHDL1kZgJAVji7SIcStDEYEF2/VE2w/3RXpZCUs2AYJUFY6c1Us/DZYzMZXhKhg+LDMdWxc
TA3dQtKjAztb8cdMZBq5foIXU8c0KjIZfSvQfEjospVpFYD7CqRIMDKR86Xefs7qT9sh5AFcrLGI
H1ghodI6Vq+5xlEiTKB40yfB7hTV7nrT7eRzidS+3cTIAfg9tQL0Gu94m8sxQKIpvLxO4j5tXkFU
qX+T99j4jMkllXZp6Br01A0EyMEFDSgRg+HFV/7OPMqtdeQ5LjgUggvpPHZ4a0R2FyKC41XMsoCR
U/gew3y//InYSVh+E0TemgN3DNyweLOkXUxawiC9+XudmUVXfwLj5lDxCCzWOdMaw1VGvPqZpiRV
6sjCbqg7p/66o2yOdhz7BL34L6awSwP0EpxjodXiH/CiS6hpQEoq6D36XokIEfZPSQw0KD7GLwbJ
ylVLQL3wKbIOFq9Qi7/NZq5VT21/G2NB1M5QHOYSkiBkqEtVuJ11GrRtPZIH4WSNMwprTnK2jORp
I1ERMBAuQn03Vq6Jezepxlynh5p/S7XXmFAHmCZqTpkdY3MpVguzfBHJPMTNByw9ArjcUZgY5l0Y
r5oPo3I+UhQFRWhLrpCijA2ztfxmoM0q+ntUnkIVHwTSBmbvMTwsZkf2iKXIdFb1qz97vcYYCc1I
6FrlEcSmdMVzZc9QtfRozd4x+nsfXqCTJveeHWyhejNEtK38tCHhBu47vIrfWtr/xOkxjIgc7uip
uZiFI3AwgReOm9S6ZdJCmV0Kv2Q7rss3yoBhdsKa764qxOQPVBIY3IuHOPRMjvc1BTxwea9+W9DF
S0hGcusJTFD1rUL+aivZPXmH5odMvYn7493/6YhufebvpItauZhwk0pbwTxuKxK/ml3U/QDMmIPw
4tpSSEtF8azOE/Mn9NwXjgSDo1UxvxQWamNPZ/JDQd+Aw4mOMNzyVTkVGiOLXT8utFcGNQMzk3Vj
OuZGwM989HALsWrPOhJOw6lyzWRPUHivLmTz4STIrKkZnwpyVEnAWc5X5VZGjzgkWmE5nAV8HMkr
2LJbts0qaD6z7dQeSuWAu0oMeX4+GvpKEN2ajviLvfkpGIBvp3MQLDDSabz5GhR49pAdFG+QKWr4
iSxHHGWK51WZVlmx1FASFA4FpBa7E8GMDD5HT9vlqJtO2WUip1XYpCm3syXjIQFf8fJAsWWSXlA8
Gc9DW66WObGCg5uUyBDEM5XfTgZX9C9RcmPFjgnlXKUvemZD8zrJl8XkaqeMZIJ2W/504ZtSbwp9
I/TXXnGoYcv2KJ0iGn0nmF2AoxijGke5ASLHyjc9Q1A/WFotY5vBZV5HKZkoK9VcSPlFfroyadhh
9AvDfMSwvwcPOwBiuMoHRU7FsoKUtOC5L5tVzI1baNJP85h3lbipDq1MMYfDt8awMD35EMDMlw7y
mXjRsHmVnhYaONUzn/A34fii4GLSvAXZsgsYloxeOy5kPNQB89HMp2gXv1XzlkLgLPaTaBuol5uF
/OD+HAbjLeyfsASPOLY5HB9MKDTgoKc6OJBQswjwruyeZga2mLoWBcc8qDzq4sd4NAmthHT5QtCu
uRNGxkJOnjrxXm0cCrsyWlLNxrDAmaiwvZirYd3o5yQ8UhuSr4NHEIBBPR3GobbxLBnfamXX/T4/
S3vMSApig94WT5N6epSBrN7n1cvW+BoJ/irtrx0euOMyNBjompotMur1Vw3sUImcjM6rJA+qk4H4
D5mA9TN2tzo6qflqNh6Mjsv4JDXHsF327VFPXjH9YXzFnhou+HepU7xwhGT9Q+caYDEU544+7vLs
YsjXWFo0RevMYuMa/mUqXkpmVN2BaUCxnRjezLv6bvQ0hk/YnemWeBmrReKq6b4xbb/gRrJG1I/g
SNlEtZTk3kzWPaDSWpa94rOmt9vTKuCh9JWuUHSkpKCYWwZSw7P6dvgjh05Ckeho6Ielx3QZGL2n
4PrPXTr5GKEffCU4QW0aDyeZGo57zunKdKkdgaocFIKy478EixA8xthVpaOjmqsBH5eN8dYw73A0
l1mHeKaxiTdQKA/A4CaUSntEwUmV4VUE0dTMfkqnKhf+WtvRP2i1x8MpYrHv0S/gTg9NUrxjDkx1
fqH/qHLCuIT2+Y2i+g5vlJ5XLFoUr2PMVJ8yhoPzPTkOV+NXu0eL/N6OSwtXV0+jFWGCWdo8qepe
h1cvetMj2s50bVQ9m+qWrVuHNaogulEd5Qh9CzQVQ0ivMh3dPIzt3ievKvTU1BMnz0yJo3rn0TXK
4+RU4of4a3XLAJO26mDYrOza2s/FMcYOiIKiJf4sYR4wmFe9u6edI9Qr0XIaMbfZ5UcWOyjPCcsW
a+U+DImoOU+YT7GwiWGmm9EqRr4TLtgQdGGrt1u8haqXLLrR8ygkt6peilZUtlt4z8Zm1NyE9l+8
c5gJqPOxjXk66SzDfIcPltg4qgKcZcsICkLODDsCly3f++ArKF/OwEuwJcrs0uVrTfqW41dV29Sq
i9lN9TIh2+Cxkeha4D10GTPTTW7hYshDB6jEaEyLl2qxCRkHW48RU2N8UmmYP9l/TtmLIKyrobF/
ddELu7fJuE081LQvcrgwpMWcEKrzPfkO/eVVJdAS3wcBuVC3r8yFEJ0mjLXidHQCayEIy3FcFiTW
GLbA05zBa8vLuy/DCKmugfXG+3q6kol3ahyeUu72TDzT7DZGuahkOjr1SCvIPh7fh9UV7VypPpMY
ToOyKseN1a8SgsPBUhjoQRcwYY4zDXz21sEtBuNh1r4z23V4Z9oo22LzIsYO30Vc9F70Cx89NPKl
wB2/pjMj5FEi3VFoKHvWIn2T15VL9PVkqHghLSvhBd0FI8/3rLPdYRs8s5NorjxOtITEodjpS/pn
NmgCgn+oFrcyxbzLhqLcDDA8Gsll/s5U1Y3vHIuG/MyCZcOORurN9Ws2rVpG7+UCo6BgYSguIxA/
dQEvLb1ZDhVSFv+3L3aVebMMTy42kRosovg2xgfYd+TpxE6BOzcRKPE2gsujBN/tcNb8H/a1uXW5
ggOQvZMO+z75xHqtHfa1uNGf0hfSWs7MNI2BOteroA2hXFTXbsrME2U5nVe1FD+HfAWhxS7iI583
j930J3rF/0E7cUOqJCfc6WTSibg64sv51eDIKjaduvc9yWB3fwvYpjVkxCEMk8HV7xbtF5A1xeVv
WtncBUzotxwebb5gloDPAIpILC5aJyEdE3p0/OnP5zwBS0nVU4S3R1mDinX2OL2GA3oYlZBFlIzd
KdtmIfSerUgh6ksbLjtnPlNAtAUuFtakfOH2bdkN0EWxlV6H7Fen8H0E4x1Mon+VcA3aGK+auVJG
YBchhCO3KPxDZLrza4B7yLwPrWOvegOGO8/wUPaMrrlI1Z5Uzew3mzzNvGfVQ8LwRTwE0Nx6fOa2
arrqVac8icWVsEC6L7BAWdrrxKCycWn+Mor3fHW4wGxpgCzcXtUBr5bQzfx8CxZj0lnr28F8hVuW
K65UnWtryeiZj42mijSqyKPXwwtr1B4JLJtFflJnttJlQwF4S38GssUwcUj2je7OXzFzJzqQihns
jU5S9MZXmbWmONQkhdrb7KOD1x5z9hhszZXxxWx2ibQB+4Gumn3kuLARykAUoPjkJ6Xztenfh1/f
cF576dv3ZOaqV5C5MgW32pcl8nImEmsZ4R9qVFzbZ2qURSYcZtAtqAya/YmvBfTW2yi5HdbC38AR
m4rTCu1jcVSRypjCi2SsqFVJG2cmb+4sXC7WQLetPV4V9v7SCVYGIIh0AmwbZejebkZr8D3MK2Pc
1vo3tXV+a0OX1ojKOZwOMeu4WBAV47T3RHake7m33E4nKg4uYnlFUR3hADE4Ml5TuLLMG+6mBWjI
Ih0x1+MWeaV1IbWuAqcDki3q2u3C/ax+ywZgCXU7qm8PCApgWVoDOxochtmyjV3jdV5bcJPYDz/6
3ildhcRXwcsJ1gGEK36TD/MdWJpaMeyd5leDJW4xXFPppprXXvlWUPea8Gtemu7CcqvmVZs5XbLq
k93UfwiBR3fQRDn2H7X8O0i3YTMKZ2t8fdLjVJ5ZNxoeEeC3bLi0NL12gWc2ZSuYoqJ1NaZDCn6b
H6J2l+q7TF3IxSlkmD64nFo0y6J6LAPqLhhAyzG6DlTcMzstLBeEVulFUC/Dr/qghZXlBRWyfgZe
RosDgILudlWd5YshbaNPq1kCWhnZMToou3g4GQvs0v0fs8CWXVgZmDh2gxs2bgvFBFoGETioejb1
K5mlBIeCN8CtNH4T5dxmZK9i0XSG+pgky+Resg9umbr2W0AC4mR7rzI8y3zTqUYSAltbDP5W2R3n
QNwltNWgbGXjNIq+TcpmrB1D4a3FvHSkbAfT9LSzLBO5LlVwnbZVtGmtLzO4acHWHFey4hPAwmOC
7l2gO4bLEivIXXUecTe+TsqrqLkDFCbUFZqf21n6CNLls8cFdpaQIbjir9C+sn5ry9bqdUzWcuiJ
IKq8DKaL/Y2aQ569KVnJk6PjzEFLRVWeezq+l1/DB3QxyMd2SJhgsGK9hU/LDZlZ+DVhbPEo+Nna
0eQL/GN/Q/n4Kb0AdW0RHdEqaShbfvvvUfa64Jhij6J6eeTWrF3IQptiE1hOYIDscniwdbFGkkNV
Obm+xi0CpYnXkqQGZTdZyqSjE1qkAJT0mKKI624NJ/GmODiyEruQhFu/p/mDvpisakCTt6SBgwgt
UZkwZQSG3E/hHUmdp4eiO4hb6WJZlEIvqfg25pumNyD6vU/Koa5ezBzvFe2kc2rNbohLEkF6iIc9
wXBMaHX6Skwvg2BHyWdVdGxEgAGUQqDMpv8jcX7lqbHUzcq1APTqadd+Auz7CArh4POL463iOxNJ
lT1aN+FX4vybFFgRPUA7GS666VjzReVvVdLaqfFeLWGDmTAcuzh1ImUrMvlMsrOaEECePBQUZfIr
mViQqR5MCXJwe+sKeCACojEmuBJmeuBYfEGlsqIBF1SiDNmqlrnsccLdg2hVXoN3AK2SgaC1xNXm
uV0a7ZqapNSX4/eiPZFMTu5WfWzmZQVCvpmyg6A8yvlaNbZk/OjRStbcEMXxNl3Q5h45ZeRolRSe
nByM6Wt83vBFz5wgfO3h7VgLZfqi0sP+EsOLPFpIBxIjQ4yuf6ByriDNFIg2IAZucdGmqyzvwcZo
nBAdNngFM73e6ZHmW24SfwbrNF7IKLMTr4g2mgkZAUVx+MwMibxacKGXwmgeSCDJd/G0EzmUnqoH
V3ybaxBVrBSbQ49hBU+yum4w6YTNFxElvhjgimwt6S7pmxTtUw8MZQd7bnRIBu2+BX34FOCHnuQ3
883yERrtm/hRxg5xX2942Iir/JsO6tFEq0zeY24ruBBtmn6vkokjLdSIGExr9KA/zMvpVK7mF4PC
29jAmgQ1gieqr8Z8Fat7I11awqu/OGVo1mu3Zk/MLD4h+bDmDwmY4aN4NfZtvzRwrmNoQKTqjPaT
LE/VliEQQLJcqdDLuN2wCZD2tduBJrmxl2XixOQdxQAJCwyEKICeHC48LLS9eTP2SkXYq2O0H415
rF5hccMYZwC+DxcZDywt2lu50nzcQGtXKQ5sXb20DJDm3aJlt6f9MB86VKZikRNJIa/9adNQx61I
bhNuE94zW9gDTbBBcDW9yZ2n7BPgRdJUJM90E5QCObMwBzOZAU/apUEuYbMWH9UFZGxMnFZdSy8h
n/ZiXTKUDiGnXHQq6vdWOYKoJ8rLfPkyGCvokdsM5+AninbINj2GDIB4LEFzI5VueuSCoH+MPIS/
QnXFbKjYEw1CMAO6O7RqhL0oK/Bje01i8ufwvFrmrYhtCfe1LfT4PNlnoTuwKBR/1xT3MrNTDYrj
UacZxhCG3Ad9lRBosKvVdf40eIp0EP81jpJ8EWXqTx0tZhCd7wYOufhcH17RuqWGgU94KCEYwp/p
O6izK72nLrDL7rdpYbJve+VYzhctdxODwG4GMOZb0LNZLtRT/ZmBeEntoaF6wc+Bjaq8580248EQ
pV2At82FrB4Ad0u/gTsz8seFx3Bba6uKj8ZYJ4angt/li6Da1w0E68UErjvlb615MCjdYQQY1pXc
4ATf8Q9+FLJy8qmf5pJozAn06BnFA1Ctqm7TraX5je23Lh2VTKuC4dQ5E5bPTNj+pqaXniY6GJyS
5g0+WupvK4Uc4M+BNBWKLmqse6wfh0uEK+Wt/T+OzmM5cSwKw0+kKpSlLUrkYMDGvVHhpJyznn4+
zW5qpnuMQdx7zh+jh6w4IFzJa2WdSzLqIDAG47egrPMUWaRGFQICUEbXf2X7ivxNrd/H6VgilCjO
BgT65+oj9YCjDVqRSYF/tsjQmABS1wgoCp1XjtTZ8ChSblFQ7fv/qm9xRWV243TJQV6MEyu2FfRH
dwqakw5C/jrK22DpnK44vDAuECU0oMKxqQier/LINs+F3kPtyZZJWeB9JXhDsIlXVz99dS3cNn+C
0ypFKxDEPDrUFbW6S6IvWuzRqRm5yqWHF420wYeAi+WNoQ8CO+WQ+KaFA1BF9cKzDi0tW823rMMz
WgbYgbgLAZTrGsxJ36wUCUcmLpg3jBSd9tupv1yTYf1jXoVrcB/wMmi37NCIdqY/tPlSmZ5MpdkM
0sDpDrsSOq3gWOauz3aoZrWUrCLTSpJPQWM+ZEHwaI6RZpsiB8CmeSSw2UA88KYSzL0sbWj447/2
qCcX8kGAnCbtXa8frMcOcscS82vhZJehOsbiZ9VcVxwn2c1X35KeGtti5XbVYh3il7E634Nry20r
+9bpW7gpUGBn2WrJXfZZIHeInmUQCEtHdY9ki2xpH9WDepKjTf+G9nYTb0jdeGtp9wPDqe6V9m1U
ZJPL+VYHZFf9jxYGZQc1qcFuFhf8SxOrlyob69WwV74VtDPzyadXPUTuKl6E8l2o3Xl2+DTNde1E
9x67rbhIWMv3lXSo0928yLK7YJ+q10BFz+rXyJZMiJdTC4ulIooziSUqj3QelNxA0MOXFm5YtMX8
pxS3mf/KKy4LFLVHjWlAcHl8C2zIDJGl15JdEM0p1cG6Jc/nkG0O3EFvvgrtGyLNWhEfrexE0QtB
zbGu1tgUvgvN64h+XOQfni5chAzrcrp2Ov1b5QkTNJ5K1CcKvEYYfxT1c+hvld3UMFEB/Jfi1nm1
KdX9inOWdLbJPMa163NsJn9TdADIhGQGtPyWJyf6KXfCeM3p8ca0cxCLSyoRWsF6HJa3qrVXPwlP
uwSqU6Ir1tSYryO5o9TdfOrgkcsekNhZy71pI8fM+LLgUo/Hg06gSwMeOdlatM/VY/qhd++xcc84
CkNtZ3aQYq8uwScgMi1vTbxHQXHoZZl8EMGpNfbBjtcA+ouSHuGLL3GJgRv1+DuC3ybeM1erwWdP
EHnDsN2qtTVTZ9qjIeXL+//gYdx/o/EJeqq/ArxXp5eyb75CYtKzI6fYY121O0U5oIsPw1siQeQt
lfD5NcqvgLkyGc7EhsPqBOj17NV887WfiByzNT45QcIWvfMBiQoHw8lAgvcn++FyRq6Fv9R0+muz
7T5XPxppBUxD/LjXAH1P0I0bEx2Xr6X0FQxb4tCZxcqDcGLFPNbGyXx1wjfRVXRXhZ72FK5AVxxt
0uiWqZ2DFeWbBo/nRn8jU5r5GOE2HKIS2LpwwHcVto+xusimowK5rg7dhbZcwl7/DWhBqkOor4f0
UCfbpqPyvMo+xXijL1p//qZQ/Kn4seaLTrCecjZ9OlXT8SYaZ8k/RCxJ0gt6qao/cE1kd5ka2Pxd
Ll+FuPg7JG40XlvkNR+ZcZ2UcxpuBBUM5oRFA9PMfiidGJqDZqZxx7KdMewH5O4hUZz/paFTImCJ
/i3aN24YCB/JqTwGWIlwlVO7NZINayTzYSg86s/RdBEpTO8GoSfZ8uIG/R4VGwlnB7Ky4DT2Nsb2
InJ7+SOqiSZPj3J4qrRdwxQ0IYOqt5Ho9bpXUbQIvYYIq3SEcC/o72KBbvD4o8W7UdLWsvITJIoV
pesg/R25cKmkJBVbcVsDfiK+wH4Ac0DgegQsiwBJhYHVyE3QirgNOTUd2mn103+MQBGAVdQrlAJh
UFKyBXRozbe2v4eFC80CeVqp/+RVibiEDLazxixLfQBdkt8KXiDgYguVfGzDFjXO5DU9cKgznPPa
ChdFOB+YxtuhbBLTnW6MvxHgLLYYUgR66Ybeopu+8cJ0N7V2m7tka8h3kHfE6ro60FRJqBYyrpCQ
jWnfnBXTzZI74FmDmcoukoOpujUmzfniFDBg+TbVvHn1ZSQIAC2RDANGOjzK3ckgFc//lfXrtBQU
2EJ5Quwf78TU5oyhygS51OqBI5ZqBXolhs8MyT+hFdExn8/JXK8H8yEjyJcBxhBRjXatuumfZjO9
HHpSaZFUHEJpV0DDc5p5wV3xjw08Hhw6llGEIfLW6B3pVp4UdthL1nnR5KIrn/lyVjvz1zC2IWVV
31GzG4lNKD9k4y5d8uZPJjyEfY+Xv1Js7TLibBqxC2tOUtzrbG/K//KPtDuJHxPiCFZdprM68Ngy
xnhYq8NJBT8lU4JkO7xVnvA2NntD2KD5QGUu33oGul+WbXWDnaug2rDZ+9U/Rb6ZU7zmjF5r9KUh
gAF7/1LZKjZdaIes2PVXA+PKqdpG2KD43hCdC8fBVSOcIzQFwDP6WVfsv/7txBe8gRsXQYY39R9N
7cZOq+/02YcEUYgMV80l5lnyxkUHm1X8Vk6MiaUaP0xUDidUUhgDb/itRGCUP99lb4+pKf7DmBlt
hfqEW+9voK0v2PG7KcIb2Ip/AWRn1SjpD0vTW7FifoDcx4RkA0R20peUHcdpF9KhSB18vksnD8Ub
aPgKirHy6NwpDsPwPvbbXHQrjPA4hTLwkndhXyPQ5NddYxB7gCfBpWaShaYwKtfafMqCfSdZcJUg
V+oL32lTs79D/1vDRbsNrA6ffr2ZlLcueajFSSeUm6ERALbmcB7ZTli1pwRk+qYh9aDpCYclBSI2
USGJ3FtR9Pu1ZfGo6kuVIF1BpoS22B2OOoY+5RHjsyz++cGfTIaN9vIbLCyZHSCziV1owuo1o/x2
e3B6tHnKqaF9etiYkVvH0LunhZUWPZ0sXOVoIKSdLfOJfg49/pRuUKHOMEKHAeiTV6z8C5gSb9v5
g5W2VP+NC6CTHtV8O4pWDkoI4ICF87syNlK9iRt3Lq2M4pHurpXYPw2UgtayPRwr7aTzqsP0jKsl
EG5gHQCv/IqZYeefKwkKej/H5zy7CpmFigdrwMQ3bsKgWi6/RoKgG29MufpV9TehvhvGZdI+WJPp
FkkJrpLXhbjJtE9BZo561CNkb+OaKOCiJcUDB6m6BTUKzU33/7EnTu5q+odMRybVT9/kvQc3J/Se
CriOtDDdAc0qwgEeEiS4Eb15UdIkm5ArQvrFwBDSGhrwBFuShYZwHm4+nDMgjKi+Gyu0pBqG2H/T
H8Bx8g4Xh75LPQ+U0QD862gxtO8UFI+16yx/LhxVYUPdImxYvRL5DOUQfAiAP4eEMVOYLgFaCLtw
xJ+MtBj6RH5A2El8kQgIbkkk1/fde5OQqXEI62Pz6xsHnebUfY6km20dc6zBup46ynwFOmsQonRr
4B90dGGwN8M3KTiuavKBuQxSpOKEYkq7OsGPjJFFJdAIrDNLIEbbHc00dDz7u9h4DdNRX5e35kqL
jpNKOEu+y2ajyXdhdSEOfGJAtDPG3q47VPlf7q/91Zl/hdk4C56JeJzl90X+CBdm3Hz+V0g1VvBv
/ZLkAOUOw1shuMz/pj80sZJ4jdFr7cLAQx6oH2RmAs3m3V7QYWI8kQovA+E6HfaUfhsneAQj3gQJ
hpxbqm8KsIpKcKbyFLDITPhf9xLflQIbzC6brtOMMpPdlK/jMGzbjwyd6YKuV0fzawn0khZ3LwLg
EHde/VjF+8VIw/hXeW33q5Ha0ZzrL5/10bfa9Ljqr4jHPwAjpQIfWeWImqdg4fSTPXoevlk8aj1u
DAUx2QfeVr8965BtnCtscwX9OtBzdtpi552egrpTmz0Xoy/umwIWjqB44DzO7W5CLv43aMhD1GNx
jIJtYnHvdzwuJAD57+NP8xiGTXbEO2w4eouTqjXuLeQs2GJGHJ0vuZ1+ao45OW+E4SH1V9gDZwXr
Eqs3fHyCjKItPXHaEhEdkBrwGNgryvhDZWUsj5/dc2YPGFzShiSWHq24R1v21rE5jKzoESLRXbQ9
NIFTSb9lvOEf1GjLH1YA0bn/haPsCROxw8FdnDf+rTiUya4Hgqj/ZqYDnzQiE/o7svi7uN36ZfSs
BxJnM3IOo0NgngefHPdkNxu3CpFVK3ECk7+DyJy9JiCc4SmTDjkdRQl5cMet1iGfIG2AGb/8lygQ
SAkGfouYXtza0b98tvWHNLnagbcj3fdOqdnNPS72abKrzGMqoQ8kTQD9ssiGwulrPIAVRXM/F6eW
QrB1LKkkbn90dmOXsFV5UYNKHowbMbujz8q1rdSv0rgZgO4YYxkwZyLFgP9af811Caxv1I4e7xob
N1MWPfQ0WFe2Bu8e32qoWUkLH5nme3rnuxq3C+RFSXRHwXs9a+Cz4ibfg4MGEmFSKw6SkMgoGe+a
HjtR8ShWw2NCGF/DeMYDEDsTXuw0aW53SWCbaWL5Q3Gf+5+2wHCpS5sUCZvZXGQinHQnyDk4J1wf
n8AF4vWDQafAWRlA2M9bX/8qq28N/2WOfochPgyOE4ozkbc1ZtlppJMQ3kumLsVcp81J62/l6q6h
4w67eJfo7yqYcBMwwZqub/74ItDacMjlrR++hzmD66mf083qMs9f9fitig8s9qZz3g6sWlFOiBTe
rqycdtxFIjgbORMENqbQAghk2wNXtOpIzjm4gt53x5Z66dV7wUNl8YpEuxAczWqRbmy7V4+tSjCh
vu1uUXjzqdm+gq26pn/OJVWOggaA6WBjfiPMUKebtFOxJMprfR1+QzbgKngbz+no9bAjy/a7pF7E
NmpZfP1EPeIIQFRgWHZZPbmayWM9pTwqrq6cIWoiZ/AkNvPgpVxp0pI35PdCpg7v7Zktc2kb4Uu6
n7Dh8A0mfaFFqk6GB0av4ikDLpiemm3l1R2sbWWH3rQviAZIdwJIrl9vjfCkbVdIvdA7I7ifcSIG
Z8AwBqwRhRDFyRe8PchuQxcwix+3Uq8z3XgYezjsn3mxVb/S4L2Rd6liERKzG8YzQnXRFe9d4jC3
tD94MoLldy6OQCJ01qu2ZO7ZHIaPpVFKcLifRJdEeH0fnELLAGfU1tMfTFKQOcgPdU8BDQbH5MFk
Pv3tkEwcudaXQsz42WMu5+tNGTRoXrzc3Ov4mdEQ7lXEiZqwlTjs9+JW88gxiWD9RhvNu9jvQ4Xk
3SVwP2WeZsHnxMdSm6EjREIKHR5fvnQ3DexoadwlQ6X/7hyMA9CQGZms1NLPm/lZYZNo438Zesc1
/2/oNJ+bs1uzf7irZLci6O3WMJHL/i6dT6LyK2v4EfgD5eokZvg/X9N7j5dcG/CAugRkMa3/EHmd
OCDt14L/w2oTMRaERBbEa/kw1SetPkWMQen/84iI9p4f3gouq13Op3yCP5+oOJgI8eUfe0xaLWKj
dXkI+WpD9fknmBuUT8Vf78az27fPYf5Xcsl33Mglz+XInhPggPCNye6GxzEQib4gOL458GA2uCL+
JW+18SX33YZ/p/BVteroIEYIyTg6ApTU4gV2uVShVZdwQFKN+NVRN7SB03/iWWi7rcmfDvLfo2p4
cvQWQt74r4zrEropHfdk0UTGPuK6Xm3Rk/2l28KwFBXU41RxZJrP8GcQj8qEIJq+AzLVDtIP+AxP
ZBduUlrasm0gIcoC/Ge7PKcruyPCR/7QVULiHrnxVoAmdg8q5BCwmy7a2S78ENBOdgNxp2wMdnmO
rlL1APdqoafQxqmOhhJ2mi+d/Ctn+1h15X9Z/zFcDFb0yJM7NxG4i1jjNsptzk/5ypOAi+obbAIX
tNJiPvPtLEbKYZvT26jtfIJgyI8nYTeFS+exj78AvaPoRyQ+ZpuFm9K3u9irFU+cyYkHLfoididv
DjUzVfUd5xSE86ZmRFjm7+NqtXTDzTxpBamxzZtGafB0MuSGe2QTlFcA2aKF9x//memf6C0OW/S2
qTY4hP0NqBhU/wD0m0E8BkluV2HiRv29wxrb/VbjDv1EVxxmdGUaS3m2CAz2ZbmVfQ9LlEZSWP0p
9G4w7YwIzJGzjQJpjLnPFOJbc6Vn74P1EAWvhqoNYaO6MMn5U+7pmkeeBsHTwYDH3Z/p7zGqzrVX
hNvhOFTrbQ0nUJMQiZqAervAHZILCAmIIpqGQASNJ6/qn4rZrdpBesmFjT7yIYW3AWKpKL5MgDbC
ESQDyYIX1md4xGA/jHYzvlrfXxcBpgzZq5P8GJFJwYFvkBIih+AxPgcPMourmWRgW2hFMdPPAbMy
VmLmXG2vqj+VVGODBGLvHlK6mdKdCLSvcOCwqCUffv1lQEUmh+TVcpuLHZ4PaVcWDP9oAaa/5RoF
nkFLFyI5Een4aVy8RK3IcQl0Kgev0UTzMJ0rzG0A63Ev75saCQ1U++pKiiQeIl2DC+fQXhtI+TS9
4yvBhdAfpR7xNZLjclT2OuhqewzTS44P7dpgY0HrIb2PIaMlcZRN7qxETysR6Z2mdwlLFu5pjavh
EZv/pHFjDMu7Fgkry5B3Sbav610lk0opQA8OTyNdPr8TGqBOZnWw9czqQdCD3DbIpZySrabby5ag
nqPivflLTkSkH+r6nMcvA+9fbvc3dXCBKBDEoGGbIBoRJo0fzFwxmaHtGRYff6pbavs0/wHjxUTj
o56f5U3aXfwO0oxZDStvxsaAIFP/hG/hdcb8XsfoExatnMh3CPeQiKUdbrRz8WzSVwYrmLomI5zg
VPln+hKtkQjyhACyv3Z1TmenOcyiJ/QPdK4SHOm21vb9ez6wXlsBWidJ+gt5hpF6MNmI8zaKDzV8
Vgg6FKMDyi85nNxMig9GEUBbiJYht4rka0W0cwqYKZ0Z09S38ksZvQBOXrGz36JCTPVrjFcljhwi
TTnjXW68Ln1jJh36bf2lCW8TB927gC5UgVMPj/kL4CuDiR9XR9D5mti9jGAjBL9Won4PkEcBo1Xm
KeGeF2DyftPQwxSBAZGZdfU9wNr1QOStuJtWLqRSyDk+etFxKhDzuPUecKEeD5r5o/lu/icc45fG
bdJ9xaf8BIAFomuIXNejqxHzNRFy2ni65+9X5Pf8a37oSJVAzdavrt6EmUdrMumh6775RbO0TmsL
fHJb+rcGUAUdMKPGiUyvhALpT7O3c/zy4w7Xg7SlH+9Wlgf8ZSae8fLUgVvqtiLsxIFcEGTt4pXQ
tabZjuOrlq9hFbhqKWIOpbcUJfQSPlsEbgNPPCFY+dgNqL1LGJOMM1dUn7UW3WoDiTJjV0MKjYYn
yCjuepWhYGo9fWqu8kxQ7wHy2EDmKwnfIqgkG2sIRNZkXyPlUuNX2nhm/BmgPf813XjlimQ8bcRN
cA1v4U3rt9nxn1FwhHkj29fX+CGwZ0uE6hN1b3yqb+LKgbfFlO7ASk82IrKf/AtAqAoIX+IZ5AtI
82lbOtC8FIkQx9hdWkwDD3/4nH6j1EuuDZapctdv/J9kUYh8Z/kb3LpoRY/G/BVXXvU04RChplNy
nDHjiDuxexiaw7SnXcTSWVjnt8DSfwVbhJOGUre0HlTtyx8/yoVbq2gTQZExuUTfIYZsqSIn26pa
ODUGxvgmQ2pkz7YpbU1MPL5m/k27Rc1TbV/TOc43RexBX5bQQ/KIagexp9Sgu1tYjj77i3hUcllB
Z3kKMZZaq87Szkj5CKtgiokBX8IH/0Bqm4Y4bKtnXjidJxfRWb089xBIUKtMOY2mMBZZ6ephDF6C
aWWbTIE1h2dukxF+ATcJ0xSxg67QPsxTsLzvfNOWD3S5Apn/+bLkPIpkaEAA6OsWea8U07MuEGLW
//jIZgCa+/cJ9gd4Duscgy7+JGCbsP1DXKTP0l5cUUiJQhwvugkECeNNG0BwzONNz2nGIdmzfp4F
vAg5fYFGamwi8dCXmEz2+kN4GOFDY62V4w/Aljw/gRCmxXsy9EAJv6l4FwJQL4eLWD2SumwWfOxx
+myRceNNodAWz/tX7CO9RDjtpvJDTY9F+qW/zbRXqDvSHij/1CNKC320GCKTuO1NvDHdUanPcmRa
an7ytY3KuMFBDXDabHJxJwnXiJlmJA2sRVHo9cTZT09VB4B46s0FppzGBex5joLRmTZyHuPqqnXr
3pqvCuyrX9wTwqYCVDPoho+GsB2RCiN5AwjM02sY32Gqsu685Iv9Siw2DxPNO4+lWX3E81enH0DZ
cQTL9oh5opRJqTuPG75RH3Jyn/JDqmzhz1c8RuiL1ROHMLIYWqKkNQXltaMdfHsyHP7HRbUVxnNX
2fIpjheRThS+I3uIjmV3wbbgU6bwNmFBAgYg1pAiopWMFXamBHWvXJT7lJ3Bi4hxN7G80Zykn1Tk
D/TNmy+80JgZNi6SHjZf0JqhumZbOs31De/Mb/YkDWp/Dhwc53+nCuWZ8M6tYEgnXvJMLS369/DB
DaufOgoqJlb9gMBQPmySMmZkXv9C7fnigtYf8amRIF7+2lOMfutcNDZzn05iJhkn63qPGsAKX5yw
LaKUq4Gr3SGvywO6T08PqmrsdXyS8YJthXfup2CL/u1WAmd5/sc72zP2ba5MDumRbkhoF/LfcXgj
C289upsy/H7RYS6c5FkdOkxTeLhOI3IHwvhTi7UkPNLnOd2ovOaWKE9tfZjOlAMtEY6pl6d/JdiQ
VXAJE70Fkgh971xC8Vqhfb/C1jX7nwhCwK13ZYZpn0j3XQCngA9U567DNrhlsvQP4/5b1SjrSdew
fytEYKbz3X1zTaTr1rEOEJmwro55LQmrjfY6+rizrtufBsT56uJ/BtC8Nlod8tJa6yObXHLZE2Hn
y3i8zmHz5htnPbrOxAup3LsEx4DQC2ueVZQ7q/ysWieSxohqwmIYQBo4g7RkSzJ4Zdz5uO+Yya2D
EG2hgIhW7fMfeNA43prxJnwHfI4t89gd4pc5HVVAnd48HT4niBue2DH3gCE5/9QDry7EOfI0udYN
9mjg1d4mYR5rKg59qNk1icXYGBdxylozPGUEpn03BBf8Sz+O5O7+IBwimCkpkMfCXJe1h2oSnP4e
4ek4IxuWfUdD+YKv/otkdGKW0yv6NxWPwFf/4W/7zZs0UnrJ+aAjZoIE5C0IDka9FbHY+EtflPRt
vUYie9otw3JmbhMYA1zLQDtYqXmPHNgoPk+Lr8QnsAvVJvWmK1zK2U6Q9T5g+7Ws1wcBDccCa1ow
Y0PhTgBojk51n3lCWLM6E9bya36gNtPfwsHO4MvfwfEM6hBNZdt+dYNHjzdzTOQ82tat+D523UZF
+bZyaORGPET/zugRfTaRjupVG9/JPlvG6zdaS+UzjHfwQyDGcX6DLOJQeV3IgYgd8Z+PCHJrOl7w
yD8QMak0EPMgg+CWmwAbe82i7WagofIRcZVBnEiVu6v/s+IYM6W7Iqw1QM5mXX8lXvfZuGSQZC4n
EJ5jXvwVABvpU2ehOkiIPrVIb4XC24unJV+RkQshm+qlDswgjp/Z4dOMRkux0UAJR39tnXLdCp2a
Eocd2kgrBS+/AQC1PKaE/x3rV3NPr/6bQezmYncbw43xnf0g/bCaW7evIXz5AQ7ppd1qR9F9cZNs
h5ld9yBgXnmyOyipJXj4hixN30Z3vltMmPjBme108vJQz0tuyiGKKybbdt0a0BMTB72mLFLtLtF+
xhOwFS4/1QPB5FGNTyTLd/CB00GK3d4bT63mDpE9bbMLQSzhskIh5VBB6+wQQbdBELENE2awXa5H
3HUWUeqsm7526Pl9OKKmRVtG0KtOQIWVyG96RRyk3W6E9hKLr7598H3RralzaOzIxj3vo7YhRm8g
A1ENdwiNTIUhf7RGcCMAxe4gYjOxpM1EBoIz4TBoHb/dGYtms6A7mV/YvzOlhefyz6Cg6XXSJveU
vqmP+oo4qfrkmwbXhmKADi+oT0LolhXS4QDPe7s68NGw+gP6j+SisDqduPaVAagVoRKV8xOUiM30
GNH/yJ8EzFxz9bAYcnzMbBjSfd089TeEZxvDIHFEPQF5JC7XHniBFnsd18AibF7HX8QDLI89OgzB
6zq7zimqmzvb/GPdj9CscKaix+bLEz9r5dyqJQ6zLfdRI/yih09+K6IDKn76tJaPyUE3SA5di2DV
MAJICz65BCEVVAZSEk+oA3sg9OLDYLwCSuZx1lq+HW6EPVl1GoQliDLYepGxX2rTahu3k94HfLFL
aMN29VMcCpqmIrdBlHar3M6OtivxlilU6PKFkFdUUvKyGWKsFt0CprX+hKZXBBOxi6fxPW2teH1b
bVg+EN3emT5Z3bqljULatO+iwzEVkpworst3BN2zbgvxUTOOaGd5jAvzDRZi4qzdjMeSk2kT08xm
I3bKKhuZbbq68zdlDue5dafJZZPhF2X8VDjXwvBYvrPs6bbfWrnyZFqzRnFT3dHcoEdbTxcfbm6A
ufGoBKbJEMGJYEkIKCCs3yheDJwch9YGCZEaP8XozgfGTmEi4o6XK9NjMoFbBkMDJ3epV2ktA2XF
Oj1VhsfGy6ZIBoWbYtd86nQEkcNb2C0VZYyuxFOzYJjWhVWFZZRkmU1fcLAZ/W55sL9BZDcTDCoJ
h77NdThOdvCPYQMSFbqj2vEfAiOxDfk2Ip8x92/atoVdv0ufqzPxy81nZnnYChBvcesiyCBJVAnP
HQ8f+DFQqvIMqcPyXz9EGVg5lVn+2cRwKq2r7XCuvpoJFY5lfkYuzMI63QSBg3tufTOc/IhzlWYm
GiWon4hoG11V2CgOKSiKA/OFqrg56ASHPcC4OXZ7C649snjKxX+1cxhSdz513wgllGWKQbbS6Dvg
O547JiDWdtaS/P2g8cMEPPTHJ9jUmoOHgexqargLcMcfIIqIDt4J2Be8GlVgy+A0i3xU67C3pT3o
ryceRYw7L6ICsHqrOwUI7a4S3PphEvE1LqZUG3XOgRDr/N1AaOlqRATph4TnDoTgOiQuGuUS5uyM
nN+p37KvwlVDq3BjjigUyrbJSU+cHW/Irv0HNZQdsidWPOUzuJAgBjYn7zmD5CvkmDkcOVa2GAdI
X90npQstHmMZNFwpcGLofDuzQfPRPlZbZl/dK+nhsCBU9kAecmn5e/OzpSd3re2h8KEpuXmXK8pg
P6k2k4v2kxIGxALV+kd6q5q9sJMFJzERblEmor4JEtpXS3+UDqsbSB5xnioNeNzh6nqEZdnOu/Ea
u4b9Rnbyu+ZirpB/2LfJYHIJSKLx1rRxrvaoBHCQW9qJehwqPq4rNHrv5Y6UGiY4giZuyECUs3SH
3vjI0JKjwIV1CZ24/SIEM4OapI2zdFCT2E3+mn5ivPgvJMqst3sYqTWRbwIBaJnd4CSAiUrj57ir
NCdzSVBF89nnv3K+i990mAykhB7kKZzudsQui8B4S64Jgmyu5BciTS9C67ikgXvSj0F4NwEOHu/a
wPBNdgwzPUab4kWad7jXQO8MvhQW8obwzGhkJsfhk+cViUpDRR/MLdvOKT4yIQPlnn0uOlt05l36
AtFSRBJT1xCvq3q7MPHr+aV0C8CBeC//1T44VjdCw97AFvJHKvA2CNCJ2Lluv6CXsKZRH7HW/xh9
+MDaL8Br+bDcnXig+VsJgzbqcpwKyxOlbBFIgqES6MzC3O8UBIDQTt78T7328YYkdBKD3ziFWIXX
Co3LK+hRNh6ZkCXhDXkcNoG/lV0J9jxuhF+kRvFq/Sbigz/kyYYeCPRZ0w/oFcS9teH2dpE4dWdm
aXIIwB3cEcph5KWg/qJTadoi0eSiIrANFwe2C6BSdU3HbPkPExeBvsaN2wd4cPwDWlXRpoABWFLt
zN0LqIuLBP4Bqli3O9Xh7Sp57jSUkOtwgyBouOCkWpTRg3cx3sF6ToRW28hMESQt+BhxIGuJmAOe
NtcZDiSp7vgP9v1rqX8vvg+rZ/2m8QOg6gilnC6cRaS3TPbKDXILwRdUIYC7Jyi8y8QeX4hz7mwg
4cGFLVpilUM6X6f/r8tnlx84t6uJ9N/BpbzV5QWgHQ42vMkCAxczTqoRiM5ayHmeT0iUblV/5AYd
fK8bzVOkfSvPETWca3wzQXF6ecI/Hba8NeAEiNnYA4KYK56zGyZjBhpgMBFYy/hrmACZVcmswISK
aALdId8+ROXkFokvvXPnA6akFgslZg0IO3xidv2RAwIAohCigUhz9Sufyv5dKD4yEu+P0LqrYVHo
+6gaSoRQlHUGHsKwz3o8T5A/iBhJGNNHJ6NcxwczOw5YfzwusAV54FRluIgO3LteVT2nn8FWaied
z0Q769eCjAXDOgCHGC6IzTgvNzv+AeM3M1ByLUimgEkQlU7zZHwEJC4RZ5P5LfVHGkDSYjdc+r8Q
+HxapyVTJINWhYtNx+izblZ0VJEOKYFAm2wLHj6hvcCYvFkZtPPKmk17ACxHjzDIrv80AsM7VlNb
kaxQ3va7AdZj6RJVoPOF39YJfjLF5sClIYsritfClOZveErZ/9E1A8W6cW0R4hTumzsNceDRfIXM
5eKhRhmKSbE5ObgxfPJBdG9yO1RQuNbXH9MlZP4gERXybdiCBF0KllT6/WQrwXTSuzOOOpUXMYKL
PHuw0myRjueRZeDhc3BWcHDrbHx29008Mk4DDiqQkP4Dh8q26B22tRtlkaNVHcgYXofyBlwB8Jjh
ROdHMDaT/MejrezAiokcZ0T3g4eYEjC3ZcwPxwNTL5/87EUWGHLoAqImMFuiA5QZig4xSlyAXBA1
ohFt2PMZ8HvGvEd1vY5qG7hXJioBlne1HypINDgzhc4GgOrKbufjfOqt1U8FFAbS1W/Z3LQDUgq2
T/PY7+L0xmucr9pheR5eWeD4qCX0LbwYcxOnSiRs5vATD2a/Ny4r7YIFrCCeF5s9SrU1HpCI+ugo
dHTcUqzYwjtfyOTRwAk7AqOQ7MWvcF7XfGexUfGa9voLMYzxbR55/luUI91T9fxzf5p8d3a0G4jO
dBHBUokF6RE5IhbiXVhPGKqZj49IJj44cTHo8CgtJped+DdlrsNJwdNY2yLe6sAGRouTzchC8N1z
Ywr/cXRmy6mCWRR+IqoYRW4FGZ1nvaGMiQwqqMw8/fk4VX3R3clJIvzD3muvweOxDqU8fdrF0E6Q
csAMxV8GeA9SimA3MpOz023TQLmxR+QPsCwgVnksnR6ViLKBjY+OTCBD9I8tl/FUuWpAGvp+nkZz
hoo5qD9eXNhqQciAMAFbnHohGuYIeeKGFMowOSnS33fh8EEFQm8nBeAF2qaP7UydFySJwnTAy2Am
dctCsEMiVhkzc5NAo4mywolyyqAayhCfGipvNPboBkwsPSmOJjK1UIwDuA0xqAY5RonJgc9EFCVD
dWhRkYHzV1e0f0+sQeiechCPEJ0jdu7stenX7R3OwXZ0AozUaKU52dD1SxZHantQX2azO3YnKqgW
mk2D32N1o3PgQskxN0NEJUoHmLEx9pN30Gr5htsgOky+IeD0oPoiXe0KdfxtDjRWBKBACTgoD2DM
FuCD/oiOT7g06i8tP9Pbe3Z813bJ0+Fm4HM72R1faG7mV2+TUtAmHjBXRq1+QByxQu3H+S7fhqqC
c7l0aGv6+5v1cEoP2kW6NM+r/DtAuFBc6x1EnQ9mmcnsIUwK4OzMHSOQMK51DD7xcHBC7WtLmcvg
XzpcVokIsoFuVJBnzID7aa7iH33x8L0MydoUszpjIIpaSNYoENAl9sivIDnA1UaA0LiaBweCyvP8
3pMGyjHPfNdHDnShyKhpAEOfoQO6XrR3SJTPQ2NLTUFDvQx/N/GxdrsLA3Lafn94zTcqvWLGQWF1
wCQM3zSHldedCuxQHPS9+0/sqsAf4S/tJ7QNVmm2iW7jn/deHvmjTUdFmuwo//hhrLDwY7VZ0NnR
VMYGiNsapLbDJW8SH1s/XOoDukr9+pcFpQ+nCCRtOdpFD+59ffqZfRcaOM8MPJLomdNnlwaiPO28
RW4J93gM1X0z6Jt6t6IfKzYRnTFgSUg7C7QLaykOWKKa5LPjMyOAAVyGJtSqMTIUzExWLC42KdhG
fC+od/EOCTcAGih6o0v/mWJW98MZ9tJMII5+UTJZtoCzv8Ffv5GSo4zzZ0oPtEFDOf/M8w3e8Wbu
iCt4ct15IEKJYDg0kZOjeBrAWUZhwfMiUXfvDTz6rM/gLapOY49p4AZQr4wg4/qwo3/FE89oeOos
XApoSIKb3Inesxa9kMMIrWlQy3nkHAkQyGdoNg2K+zuYH1ciATyCMCuMK/sael7HT4EjTl2LwodA
c8SaIy7BZd6hqwqKbEN6EGVgMWMbSBtVXVFoU2ZpMDjJrf+sUGoplOBrhgWi8Jse1Z1+Gd2Qc/V3
Zq/8oxh2LB/KTu+c15TXMe15wQzMAqCEMJSqlyyoCNKDq7YBxHuv4ZZsn47qyjP0R5gSnMOXrScu
NWEcKP4QM2VK2ClCRwCiY8FsHuZqKK5GLo30ePXy1Q+2QfmlDv7gdcKmH8onoP/GhLcte90KG/V8
AdJQEHsKol5BHjYrgMoBfMcHBbdhLqcG81zOhGNJ9Oeywnrmki4Ju2PqAGoGNbudiLeZAOx4YIkw
0rDREsI+9pDGFjdxyOmyRt8p5I82OUIO7FUbuLdjhjGFXSzRgqo3aYFXMapVTsAdv1FynouGkCcT
9MZ8QAX0IZKASyW7165e4P/99ptZ4o1XzyVuovMP9LS/yJiOz8/nerQasIrhPH1wfbI7+/EOFva5
Oo+3mA18boBbMsH0HXpN6koQENZPxXJylEv8hSsGvouindKItT3HfuBNw3JWWJFTuB3xUuDGpgSK
vGbsDM86uqETsMuXleBxYHjs46rwQTVZHC/quiPbm9GIuErwBRsO0NGsdCl80GavEi+DwbHn+nn+
P7V4I3QWDlE5yhTWC52/yvQ+LKbCvX+giHCyveGpmwT54047VwMEASOU4R4T6XuyeuVn0GmqeXJr
XhAng2oG6/yt7goSjHmsuCBbIVlyZ04BnJO2JZNYJhmb/gCYshi97OcLv6op4bgInAa8iM/ygSWx
5hQlrqqRrLbYZC986yaj35cUaIt+nYIkwSCTAG+BEAGwZqU8B+pux4tInoGI5pXHPcwgP2Wvg2QK
zsjF4X2R5Fbxk10y/71p+ylVdrRjIBAfBuSaOeAY9EffVAOipTk8bsSq5R34CAnFcLpibgejNrNa
2Xm8l22/FEu/0W7ZC37vsJzCRcTVzYF+09MjhToHBOcPlGSaPU47iSsHmt7YaZDAc0l9XWEf1Uf+
K9wjzgBGFQl4XGnKDa6oxm/GYAa7SOxzJBylSAruTq+H4nAM4h8jLzQmJukdfRN3VupFXDjXhD7r
rPmjU/2y8tkMBLLE2lFK53W67oVT9iPhLlAsqtZvkSP8FJHFn8WQIbWMdGfEzURQvMc+DNFtWo0A
9eIL/slfy/CKLXRM0MbYFGFW8vPUzGayFVbpmtwb4nA8wKo0XyBKN4TZaLyscTf+Do/lvMCLLsEl
vCUn5zMeAjcALHRcn1WiUIce0BUfF+Y3kGG1dC45DhDehIk3Y7x5qLuPle5LGq1C8aLkpHgDWTeT
0hOI4RtNntTkcIkT5nfS62+sbihXRsZS6DmZGJSP+O46/2vvUFJa3AxStKjGQub64RuGx8exywU8
/qDCpotim2S7Bkm1mq8fjf/MsQtYtGs8t0dbzYEsaMeaHUp8nhqVjXFMPJZgYcGifW4bKoQqGzo2
ILHyDsLOT2zLqw4DrX51dFBL8XNC7P4cb+E3ddEm/trgnhSiGxasdtH1RSibTreMwKyZNwCxfCEP
JpbI5JHSPZolMjO1vQHtm35FPKd2jAmlGMANBwmgaYsKa0x18j0Z4azX8OhGdc+Gj3ykK+qO8Unt
vpp1Bemms5pVt3zTyLSYMsYiM9DH14OT9zHzGfE/bwYjwejr3xi6N9qmwoustXlWb8ABGLg3eTlO
pk/Nj/VzZfhZSWYdPgqTJyYY4BtgN3T40ubvPUzYtY26ggYAW0A8qynxb9khUv7YrHU//2Yr2kTq
3po/FzbLcKZpWOtQJbig6lykOOsgAU0hf7ngwH3JuNqRd0/QqVs5bR9bIA5Uf1C3CfIpFx/CdPsB
WikSR2uXWBoI3w0CEDwRO8itQ/3PRBuBzQdTNbzGrrRM5ftQ8k3SnR68lb6mkdC/DhdqZyvZImc1
RJ/TExglRioe4MY5eMIxAYWuzqSmfxwf7YnbFVxb0+whD1K8R6yF7jGLxqwueEN42DSU+hZ8km4K
1FSb3VLIYEFMeM8gRa+RSzeiZMGTYgUfP7A1eOA86lOV4EnPvXGhtQfvTFZECo5shJV4RuM4x4ru
1D+hJqZKJ20R9mw3Qb6zqLYZOswTN5iw4P6qpzPI8eGMZy4zZcFp42I8rE/pJnAZxFnS2jIa1cLL
+Y9H/7EBWnlFV+5lDsEBTfki/UA5i4UXZe3z2k4LeBGdwaeTne/TAZFKnrjS4R74CbTMkXwQWMy8
WrRZGGKFlBuTd+SlXD9PX7/m8g+YV7VV8d7BFjjy5OBhb3UdG0kJDwYguhAb1rGvNPhsLMc/hgFV
gQGKRm23SKMlP3kk3l7tKjTc1/fc7GScntLfpxr4D3uMh5GBGILXz/QyYZteDXHuKLS5x+Fms8tF
O99uxz9Cc+aDcz09IPklusNsWR2eLP0nam7GYEwYv3fGOdqk0W8GNGMcGQYr9tQrtYAGsOIiHsZH
0lwZW3V8F/u/RkSGRQMSDrOwuP5JZH7Eiypc0M03ThXoH94491K8ObTJIvlOKNWmarP46MRRndnx
PSLUJ0fLDG0bHoMIpSaq+pMg+GZRwP0rjzIvvv/T+6sIAlzsJCzWevN/740lE4p73YqeF3C8tPca
OJNv2ZEw1aqvujg3HKCSMK4m/iLFWTu05dAr11ijaAu5n+nfFTo9RKk9g5yKoDHCwjjUlXuHPxhK
Ncz8NPOxhJNpEd3Ve8r1sTSsQOIdvzajjaScRNVsSg8J6DLu1+HjCj6vlqSOgqSzkJqpGs20p9cW
BwgfBYPP8cMcv9a+EUFi2opv71UH73FAhhKa9onMiI3LEK5BYWWUlPw/w9j6lZO7NhNh4/RzvaTl
iqbViW4/f++MbFF19qfwtL97qZlBuseGGA0+7Dp8/F/6oZTPXbd44epy0O7aX7nnHICSi73GCk1I
dhRCAvZWWp5My+xXle9lepTjTRTun/mfHzLybAh50BnfhFAsrSrEOc0rn1NjJXkt02nzCbuRVwx+
hUMlUSXf1VOcVktx8pyyfjPHHeEBvcYbT/MK92GPoD1tGOWmJG1CxWBV34Q1T7yyObOnyIBQ9ij6
iXEckIkL5gux4WvKM4E54/5/pLjhlhie4cnatvu8WL/xhsLjAQU3fqSvYnLjYC5mle5Saj+vIVLa
0AFtTUjaQegcmUwWUPyjDRytMUyNjYGj0YZYeQFkOwh987f/bHxy/aTpGaoBszPWq2wJkOnpKt9z
hVTRHa+qgkhOv8lYHke7sVtfaRywiBpysPH0F9FUXFBN8Pggz29RZ2OpktuvrZLTIEOQIBgOj4wy
XAzOqwBIr3ON5/TXVVDIYJGlc4CMX0CQpK3Y8sB6mHx1lR3vjIvV44d1WUCubreVarNAcQ58i0GS
HjuDebPZDcGzuHwGRQFvAMRRc3XNKqitv+Zz8xWOz3xVI76o4XYmeBQvoKOIt9LXsHuAuIqhKDw6
xnWYOVs4sz5PVDRvzMv5YgcvGBvyP37F13rDhwK+IzzZvSterXGNDg0VlAiOMr4R6l7mMEN1FqJw
7TFbahfpXoG4xizQZIWC6b0G9vxJXytxg08wQ7ax+/qFiRx0iF1BIMUg3JfWhc54bB6whmTGowzS
s2ny82Z4OStAYLJVDePwSn/g5xD2SIGydJxd+bbRugE0gzWa2OV71gTU2AEh03KyJKP7YwRD6iYr
G60cyAPTBNbVvvkxNCudH4RqXQSUxMXq+rCgUzNa8Oo7jyXeC7b1IEskt17fafaHeeYYQfs3I4Dj
P9IVwxMmwnr6QtkzoaUc+Tm4nbZKVMDYfvN8b0YoEgJ58WRAv2omBhrpr6NZow5HBUQ8iEBweEjx
qFkhR8FBeA1eynx/iUhv+sbp12kCcvoM7FRc46+yMua6tQOhDYBzXlv6uXGRNs+rXRTC854wbgoY
NmZgoNRq7ljGbWDPwPbAGCUTpzECmsQ2oCV542QZK8SBLDo3uelwmVmKAxMGbzGoWzEygTfcX9B8
1RljhoIOQV2mWLPzYtPFA5urCdvySI25rEtLOEOLivCX1TC84sgqQcltXZhgPI+fQ0PCaJ0e5Iq7
zTVmFWfIG14PzBULQXfK7xhP1Hawr0CFkGBTpk2S0wsKizBtX9YYRoM1djN8i9GPkg7wJNDFaueN
K8c2M+Peq3vIkO5A9qI1xaPUfpKVSnQjCMVgvpuZLqzro86ch4lL1Aa601iQV1MKuYN+fRnnr+Co
m33jiTfhksQzOrRGm7KUPzHe/TN4d6Rl2Jhbay8ScqALWy87H3t0XCKS6gBCY1FtmWCNIPhBMr29
FXv0IxEZyXzmVNzSA3DtY0dJHJe2Kiy5FCLUKCPnDcn9iw8b8SBAppAga1diUELsW9DEyyegt0IB
NkXQy4Z537DdTElZ8Su3+CHe42uXsBYRfIyKIMW3CjvcCKyj3cWE2abYPgRjsEAiYiCvqEMGi7bH
hecBMFR4sQsowYsJGn4xJFfFb5hm4ZV8fsSzSEKOcFLnn+nXEmZ1PYtHUEeow5jR+MJZB+EmkdZi
w2Rmv8pOZMPQ+evYxguViV0eds1taXFKQeJmET9seZZH8JDR9lKurCrRyZGiAyZxmDA09bRVPKuy
IWvmlM4w9OdfYqoGUgodl/OTo+EGUikdxHCVNZhfsAFCf8TeyH/JJTTx92yitZofP+L6FR6b8jpC
+vL6QwehOu9Z+pgV9CbjucwZSn29MmSzpC5hRV5ez20b+mV7FDWEJ2YwjIG/NtrWkg2mrfgDIvu5
x2Xio86TkS+n0gTKBriAOnYFYSFb2JeQ+VByFK4FCBKKpS7UucbQq3eqIBqbOBpO5AWnfFfbQr2O
iWQpOu8t3RPUnwY+9KOpody+eN1Fbo5zu7EZ9/vRVFp12ozaFhIlrIYgc+QPJEgdV6448gmPVlsM
ez8I7A/RvRoehI+nRnfECDdmcI1thvmm0c0vRfkX9rSE02eE2JmYjcX3gV3FKq8wG+mIBvUShIQi
PDMUvASZDPypXflYoTLD7aDM7RqPGuNzqeCsqLBse98SsG9xcMwtIgq4eK0yFi3wXqTDj8JdBkOS
UkdaoI3l9o2YSwYpGRgU7THuyysYPfB6ctbr3+PNK5wWmgMnrK6W8DKSasXJYKiLN45p+ELyoG9a
Yxn3QdkLYS1f8klVuPXAze/G5Qd+8HbplL3OoQI4hYXqJR/NvwgaqwW7WKu9LvdbKjSIEvk1xYkB
ohdWtY1y7Y5PWC9UEgTP6lAIGfEgKUJK8tkKXvnXqHuZj9xHDDkEV3jvP8VWe/5oJeHEMOS/+4hy
ZtRw08ELZlqC7K/zc7hl6DQNNyOoAA+Xt1WtEvTzfA5bwlcM/JY/XZuzYEw5umQgLQgnvBA7E9Mi
XTT1mZNEttwCGoNIEd4MOeWHPQaVaUfBLVbO40SFXPxQZog5Zs7JVi64gX/G5SIjHzH6TbYcUkWQ
/8iMlbkX3q0Hue1Vr96YQOb977g9PDQ3XZP+oW5f4i2DG6nDxrS6xy5+3qTnLX5RxOyK/je9kB5E
XcF86uh+/ygsCFOsyQgm0xwX2wdO1sr625+jCpFz/dNKc5pJySkqfyTAIF5XuUvajbAcqIAIG4/i
k4yHK6QvFkAPMemvcJXBOPvDbWlxq7LhuAfYHiRdN9hY015asQgL2vgpZVLOXPmFXMiTLtCRNKxR
iwnJ7OObPPqFldLCq6f9mMBNLc6MEctyNs7XwAKPymqDQQ4xOMUBbsj4egwzWtiO4bRHaGcx4oW7
/H/u2l7aCtILNr1P8qUL5J5Ozm4mvR1PyMe0ZBYzTVI7T9ccomtFnxozkWl0EI/M+G+0GEK9eLTN
L1unIGcOi3aQpeagrbhWodPUzFdC9HAHNl/scZpykCLO/MC6gCQXlFWgxigUrunq7SGujKcjnA8N
k+GRFowxUSUT7VdDguiQeGNM0G2btP/tKSnMFMTC6rFpLibEadB1Tlr4dSsjcsPc11Zpusg/218s
zbmRK5m/cteJ03SwQmhPjejKEKqdHDJGNVSeWFcoFeIuR4H2HdFrU97JtpTDtJ5GGD8p02b+mI/P
CLeiCmU3uSCnInNqgiCesIAxdAYPt2ibNEB8yZYXKrTUVe2FD4eQAyAMOIjb95AJ8Q3dF97FPkr9
K7koqltjkE8w1isLWvztimlB+UzeSoOJLIzEsjlySzyKDfcA7KISce0QHZPRM0iVK/3qDNkRvUJr
SH4+Gsk9H/G3hNUFwmpke1FBWvBC+YQTPIA474N60JS1Ie7gcaqeM/QN72u1zOYiZNH8Olq4UnzL
M6+GSImdJRyce3bK4s1Y2SmAngUcCj9Kt4TwxMKl6l1MUrTk2uq/OJb8oJQuf5vu8kz2HxH0IwjT
bYQ8NF2+OZ6aA/Qr6k9smhT4xzBrGGgzb8ho/D2iVOgzQYiUacgZwejkhYp/CJ1hmVAVpC7cnLeN
bSCD4wRc2YVZKPEOYZzPeAv4h0hIYfSVmB4UZd8sMhBvXEnIEeF1xPv8WELmjOFvTB8//DsQTQtU
kInrl/HBFGVn/TBbWjhGH5kt/xHed5PVIbqiMI6kORAEGHUXNd1mMwKwuoARhC1+fnRjErb7mEPV
mCJ/e66LByxP+tKJ1QVDW41zAUOwdJ/Sa3/x312zAsRmKLbpMXnIT21VC5OA1iVCTL3XFcQMk/ct
DxTmtqxmOTQV8Q/uGvcQzYBTfUb0RDYhLVF/wRxEdoR4lj7tZk27gs3/g9i0HV7Nj4yj1ax+NEtC
X7KqsDS3KFMwe0ona9RcOcbalI8mPMMIR7shF6ARzVALCD/Tcpuc4a8iTcbSVVAsZTwPZSzET9TV
qjqnClbRpOAMbrUcKkLtPedjDP2pdMiiwLHo6RsHauFm4tJz8r63WP9XAFxzeZHU+5hfsCstS0Uf
Oc/0aTr/rXzdViHaYopOcBokGKrX1IwtLHdzjs61RlXUW7uXG8JzSeYxnqaq2bUWCtOXzVNDffpY
2OO1jm0qzLbCIREqVGEPUdzTUCXwHfkwRn0kaI51Ei00mZbvPak99WBAXvpQ2fXf+eMqZJODYBOh
wqN3hWV6e3wmOb7j7vgyvsDRogp+s6RQhE0qCNpUwAx1HviCOPFfQMD4WZlwJqlz1fl69a/43oQY
kf4Vo5VGrtAT+xf/nTIksUp1RkQi9iD5IS83xaEiCG6H9bzyXiu4IzFGedGm4+JO5BoAIppip19K
qVWfUSyQxTV/1aENXW6UniKKoiTc8f7KxsffoFo1a8OlQQbvcgIyJVTGAu/p6BO07wt+bsWVdB0M
nVCLO9pq/LGFxulIjMDrnDpzIt0a2OiHbCBbOKxuYhQ0Mum/PLXZ+5yeQ1/12Ssq0zyqXN0WSESU
4IozV2W0ONr34Vx0MuhamH+vqdzCdP4Ig2GdNOW++Hkzkk/Du1xhh3Z5NDedQBJaFJJ7Fll0b/ch
N7vdkSTUQlObUnVW6TIhFnZwkyGjgXsSBw3KNPxgVkQNIrtFdK+jxYHcfgSnpWN1x+W2GvnJeKeU
S6JmHuLuI5wSKjYwauqKT4p6iWttCpX1Y5xbFKY59dS80+ZMM6gvuVeehV/8ULaRDwIRZmGRjACL
Gx2beGJdbPveJjCnt4wBzefqsAnlyOnXP1MceIxVRidCRzEJF+/xTIv5c58/DxlTmMcJX4EUSX1o
b79zPl0zdKUrlSPyzfag2+6+m++8jT16Wvp1dSjVrF9o4yNstf/ej8UhQydLyfysuSbcNacLVn+j
hUJ+EQoIpnZYLlrRIs+DtjylUByZs0EBRJdIyAVz9Y3ceRgyIQs2tbH1nKtQfGnxfWicQ69TWy3i
FA1c94RWl3a5VQKi62PN+uWYJIwBb+GrUrn9F8m9GcNzRKNx+nr6rdvQ/ANxz7iNwXK4sdMYqHEK
E58DpHbQucsc+ZKd6xa7FKNpCQIsAS3Mx7BfmbYRq4oju0D+ge6kg4IJ+0tZdDBKpFNUr0S/9LST
lNP9K0zEKjy5iIohqAUfDH5cgxJ6J6XcfwInKBFNeTIndRGfcgX2jIydBpNT+z12AlynCHgq/Fce
vKG+fMER3RYSaEJfNbhvCDdcmp79qjG2ySIr5s3D04BTe1ulTWKciLfyiWxorn0SHSG0bcrQf1OZ
jCxjFtU2oI7q0jibLZtVv3L58GCptJtfENiqnxEcowkevYvCVCr6DKG1+XQ82B1GvDSQ+HgRfm39
Y6l+oi/EO1kDnzsXFx29Ae59QPje/5IA2xE3g48APqbZ7XGo4NvNOL//6DtY5oSCiCZRM5P8xSlw
sW3MxBC+F4zK/d0I/q0X8Fpw9+5noE0CVw34T0H1vVZ2XHnSL8zM7FTny5zHU38djOG00nngNe0p
2USxuVhfm8jdlewKlzw7uD+06cQBiPcv8eOoPWYGtWvnfg5PieRGq6aBwgJwomORs5AZqx6SKwEe
X+JvPgEQjtMOFzu9tOjr8MkG8wrZJxxEqaCDmgRJcY6gL4DQiT9Ea8MJWgnaFIH7iRSVMfyzZvYB
6G+Y68ALYxwAJj9mpG6JHTP/5Sv19WjaZQtFgMYOYAzrkrBKWQtKLAwIQvjIrpj7HVCt7PBJMD1V
SQIE4XyUm/fsJFS0MwRqyIceItQurGY2DkDU8w3tvJXtVQlRHrZx5kA04RR90HpDTQWjeXM4m9zw
ybaiODI/J/1rP86xr+xSwEUKIijCxOUEkrro1qmXVSaoNONxC5P6tPRzrNH0Kf6TJcM+Vyckniuc
TYt2OLt8bxHWxl/cBggR2cpMbcBZL/A5nIQ5r0Pa28CT8URCPvTFl64XLTQTT9hjBOsgU39BZy2t
wFUEMBRUNzhpDl084NTnBydLl4OAvRhecMQjhU5H/wyaCFpVSxhK22Xsh80SZLkKzeE8jtyq3XQd
AAmF0JAXg8s+vB3MBFNmY/Sw3oco+xKrEuv792VQ5ZK/+UGfP0EtOUNhDgrcrbliVX0o1FI/G1H/
wHWHnNNW047D0eFLueI1InCQAa1JH9xVMHxZky1DN3Jh5cdjR/94n0OXYJ5i3IhhxPmLTTXBJZ21
iQ2Cj6QFG57IgPXsxbiXUU8NNQNmDkbhU311pqVikTcxlsqW5EgD+e/xvX8wTxgrYI6AALpNriEg
DtYwwwvDvMCJxDMnWwG9pGF6AAoxUTy6VUJbc+YFU2zaJMopjvQFZhW61f1gBg1Kn9rk+OKeNJR/
KhqSGad+dVCH0obiLkpQNm1xFqTuSaPgDRBdgRrCC/TSc7rsAHfIJ2kakofoqabZL2ZfvZvQWsNW
JF9wwon7Yu6c4ahgJ9estatiJgQGY1mgyc9cWYI1sYkaU0UqabfxlHzajYhlsbR6iEPUNDcPjjBj
aXIP/6tIPiqt0wQedMcCK+Rp+3HF9zYb48HvSFuyKhsS5AZJQ1/CAze/X/cFJNsqMz4ctUaP2jK+
kNNkqS9XfFkUa1jHcLJIzn/yfwf1t2VvY/aCGZVD8fsRTO0XRx/K5s/Ls34bOOsW9xTTQkaApZPF
Fud6ccgnYWYV9xJQE4kX7Q9C1KG+Tt7H0MDniNdpqQF2KE2wNjK7wgkCNxMzuoPNMlQ0zge+3swo
3KPXGjadboFZkJeVkhU0Y2tISwlkncEuRAUYEiJRKeqFMdWLylGZdoorVQi+aW5tjnkgQO2MbVXl
J0jyEpK0uVmgaGVBvBIm9uDMU0yZ43D8a7ZE8Ay4JgtJ98QNtk9c9wBxD1tVXLFd8vaVFzYOVpna
3x12UcYPdCn4LJX7WH/wStpJwrXqeP9EbEyfp7g/USdxrkjE4JjGVmJ8NXb4KVg8Chx2hALxFoAY
OA3i8TQkUoOUgo/XEzpGrR6b2AlCJwXR2+iruBsyIMV4CZrK86Ud5e0yM6yOYrViZaOqx3rdls5R
7gLqUDFRtY0eJ6g4HUK8OcV33EzRXqbgW8mQ/AXyWv2w4aup1JjfPXuzGYqIsnYZUURwyAdl3lQ2
rOJ4B33XMzx5uS0HrKT/XGiu728n2SYU3A8ulUliizuhuQJMGtFcl/1savGv6m6H2EOZEt8DJq6h
BBqhSyd4eDLkV8GpfdvC7oO/NZ2M5udCwK7/gv87XHtN5vNhrXDzxHloK0FpZg/g91daDDr5IVhD
xHtms8q0tklgOsXVibRRMkdfCupycgq9T8eAbUsgJ5euxmgW8eNtgHY7JrNDBjeYDZZqD1SkHi1p
8JkKlrgAMPXVPb5H+YZ5Ew9h6iGdqNYiTjPIS3DdovUxqPJcQBHK4rWAHqWwVBh75xATtSA5GSu8
Mekx75f/d1iyANzALSbH0fU5+ZnXnvyXMJc5sMMv5G7X7Y7XOMiT7cdSeEyLY8SfYqeMGozJHNcZ
2Ayd2duJusYH2USZEgIl2pSzot+tE5z9IAvL53iIBvfEaA6uW6TbTp1LEMOZhD73heYJ2FUytnlZ
UFs/mRe3Xr8KwedR+Hsi4y+8aMHVA/YqAM68gWHEH0TP/fCHOksCp9qFTC2gOd36R2CQnY2BqPXE
3a9wIS++uoAZzrPFPML8XkaYOyDkW8XOXeJikSCLk3OKT/pX2YAjkYOu/nZ+h8caGWEEbt0+rz/i
c6PC5mym14k/Ls+L//lVTfKXy58NzGm8cXO3V7w3dV3sew0hTlDCvov2OyeGR1bshob8DK+YtuJK
OJBG0pSKfwQG7UE190K/YW9Gk8cPJ+AIS79Tu1S6Vclk9YdNQFQqu3P8dPjkQFFMuaFuvibdRimm
IawxZPQMayadj2X90I1daCO++AwjxdgrtC1/lb56vc0fcfqB2oAVMeMdq15SNFLbyHjH914lLxvD
Yh4uvGa03bCWaMs0WDo75gRM3omQsJhVS0BpfC3cR1h/M1b2wn1yNzDKuFETsyKe3gdmMkIFAz56
QLcOgQy7QHheR3gAY3JZIZFsFMX8eph5HjML29zwICAfy22QGcVVxrYSZGftMSMep7qMsHrTbFIw
e+IYyOvDOpqiadlzRaHCRWSKQRPHuM9TwCMtGerYE1lk1WDGCsHAZZhCxMRa+ljiBaM8ZDE8W/wV
091TvmewUjuqR67FbkK4ZZ2QVDzpmZXFMSNTrnurrUz52qubzn+xoa7xDP9ugBmtphEyKSgno+sT
M+bBDQPyyhtM+PA0jpoW9NXe4EYp9R2POsSgB6DFkvOZB3UGVhTk0UYl/Zw5ORM5waTqmRCq89Tn
ET47jSPh4+oukSZ6X7dZPa9oOxk/TDnRe8UakyVgA62HEs5ttvg1CNfm3jSxOLzCUEf3ymNf4Yj3
nWF2AouOLh2Vabh8srR6TuYVlyo1UYtATsW/6eXI9bUVfLlnQoGlFvHEIMjEer0PeDHi8ou5XDiv
KAqpu0jv+2C/lQdUxuSSUfoIH4/7bYSFILaz3Pif+RuOnD5yP9j38oW94LJZ3yduE8SLM85oZnqT
3DXkxXhBVY/HJo3LY0tdVlfrWJ2G4230TWBC7j/linlNR5fcrr6DwdnymYm2oGO+4UvxQUjIgWWO
WQ2KRy7EL755y9ayJQZYJyOhrnqlcLdsZj941xFlyQ+D4fAkKhouov1EMKURIHgkNK6HNVBC/znp
ljy2u/oQ5ni4D+pL7U85vLw+nMbXbDGGAPWYMD2onZ4TekLGcm1TLzB4SRD4BxAYiGaNmeiDAEPs
iEB4oQ1EFr42uunH04baLp9SjHXtHl6TJ1+++oHr5xVZKiG3XxPqRE0k9mOFuwWd0IirhvQJmDcq
DZOMumtImFRR1jqxbDUHEGl9+cGOgifuvRFFOm+E7PjPx7aCuhSUDN0oZC7dKk8cWxLwC9xYhFml
i7ZRP0CfD7TlQ3QBfcDGCY3sK9eS13iuMY2Ux1gK+REzoWKl/YqP+QDshzYHo7WtmSOzpSlYXMU0
X7+Vuw7NfpjzQ5f3VRKpNuHTJ8Cea5RCxBRuIFn1eJ+Pt8qWQt7oEbhPxPCkVOtv5ab19Bfy0vIB
u2ZA6Ztq35NKR8zJeAGgzJ1b/9V/oYlPs0LAORERE+Ncd76EkaV+xpg680MzeO7z9sDAPeW9nVFQ
JTcmXTRfEYr5Ah2/U/2Uzx8qGnpa3lkefMUDCIv0pIe/qic53iAKU+AWMFkC3YushlIH0ymRgADg
aMjLcWXJC30WY2L+wnVyIW5QjtIYU57Uodutyd9glcsmh+JYYAqMGsuGbsW1hnUix7RWeBg+q9Xm
HV81WMkcS/G+oNxm1GBUw2UqYORAelRtMtrBWn/17hfK01bJdljWCiYcJn1jkR8zej1KLFr5cCNq
8FdsBkRwjZ3XneMruUK4uus3YSn6AUe4vn8ay9F3xh8XPh0Z6jOdCR9x7Y5H1jve0MW9Hic6J+Pc
ueZ7j6MiBKm35WIRriNF/RPXYrkRU08D3I+JXt9RLQ3L+v6wGUuFuAiiHejxYD3C44GQVXMqUQIx
Jk9Lp0HKvcvHZwo8ASZ1i7M+6QXfJSHQPFUqyec/ws5rx22t29KvcvBfN9HModHdFyLFoCyVVKWq
G6Iik5gkBpFP3x99gIZdNuwb721bLjGuNeeYI5AGZkv3Zdd75Vz7YPZ1U/C1u21SlhJqSuaq2KGC
W/FQM5C1KPBd2njkmOh5XjH5ppel6KSnXJpzlepAfRW6FeOLG2bfJCVZHNhkIkuz0o7cBqZpKymn
alwzxhwuZDnNrucLUVKUHIpDrBuMo2qLnjknSJlPAGRu+r320S7pYMUljF/na2zWtEVv9RVzqvVA
7o3D7qIhIg6GgW2ZvowyCc4B7/yVYX8H+xuqJbE3zmDLe+ByGQ04EdXKNjOZhZGH8MxCpQSFubVW
8LZz/KvpRwljTOcWXg7g2N3CKmiGqHzs4UljuoxVaraiVmxWFDAk7fJr2XMFwRCmUQErMx1yDq7U
r67Wl6JsZNmXQM+qsqF0C64GrOLTBD6KlCZ7lPSZW+yVU8RoqPzK3y+yW3CXex6SNTdKZZsHHNlS
xF6PBhMtzSUFmYlHCRubzfCsbGPGJcM6YrU0vzT2Mep2lALxbjCer9DMP/rrFCpZrHkbTWKNcVoK
mfrithrxWHSMXheWemTzKua1al9fBwbbGrTAh5BICMa1zA5T2yGFA0sZzsqvt/ca3GynV365ndgS
UC++UqwIEf1TLJhfZrIYSOlVP8x1jcW25QxMCY5w5BJUM9gtPBgMQLRo4fssGemijVZJu8dPBQpI
iqcfWh98VH1eBfxFbDBv46NFnpUwu4AVSZ6Fq/rpukXr2q1H6QPHCSMAgaq8UgOiiN1GfaDohGKS
043NqWVJlO+iIHFRByXLodkYLMrp4LH3WJeD9NzA6Uoq3Jy49bMkTv3Lp5jtL9XqljJmc5CzvyMg
i2hR8JLC0BxqYIwM4inEOv1NzyDD8V4RcKq8QCGq+oCZcq97erfTurWUZNM+BQlfI9sV8iXPp3BI
FBQwFYKAgINn75pgRcwn+2VpORrkmnmrrVJyMR1gMZDUJ9FFwsgB8JophCzazdp4JcTpQ2GY8n6L
HfkdumF/m6vvd2FnMqjFkIQGktepPkvV2sKOIbab+mgigUyjTRcjofavEE2h679M8GjjJA+Zg0uA
sba0p+7uA5uZhmsQCgJWlPkRC+EuSeDbgNk4Wj27xmvlk1Cn8ljH25ExHinzMIYfuV4G2o+pnN7d
DTppoOhp6Ma4jWGezbRNcmlmWDcR7a1B2Nr4WYUEAAxu7HkaIpmRGHSAjvkUck0Kzbzb6Lzd/KDT
cD8Av+XKa0vZp+0YXibJVu2+tHaiwrsCGc87Lj5WEOhin6M3isbbguVATp5bnEiGs86q4mOZdUkI
MwB6WpjGLJZc8IoWPj5p0ywK+Za9yXKEI9hlJvuMDEOqx4fROuj6gjXWWKSLBk/WwjeO4YGYCgke
0wJS8oLrHb7SSyZPjBAB4E8mijzHfCM+HSHLYwEUvoQH0WoLvHUrh2E8Q/xwM01Q3qSAnGiG7ymW
+KbbL/HpS9NF+iLsCFAolM01v2PBEjEARxbMykF5jxouy8+W+mRQAAmpN+INQDZ6tWwt7uzd0U7w
kGjhhkflwnTPZadUiXElWC+ygQP6meX/57/+5//93+/3/xV9lrvyMkRl8V9FS9poUjS3//MfSfnP
f1X//cfBx//5j66ZimGqsilZmqXpimyo/P376yEpounT/6MQaqMOizQ6LF/6vXoiCGDEtWKeww5m
Z75NRhJ//0ZZ/MM36romGzgeSqKu679+Y112WVlXxPKS5aq8G7VPA1NAVmgeZBa+9qO7TkLATfVi
vrWXveGMvEGbq/v3o9Ck34/CMlTRUAxLlyxTl389CqUqRkWuY2GPfv2I7oSYCrvdp90mJORgj/Zc
2BT3d6X/UOsXVJwYAzTDAZUJBgyDu+gD8Cj4p8iWzzKPxRoCSwK/OXJAfDVY4Sjy9hOj8BGF0rJP
jqCHpL5ZzwrCZYUQS7wK6XaDv5+Uav3ppLioqmaaimp9P6lEN3XTyoVw3y5kgA5y3LuHDgb1nm0b
ishWYILnjRhk6DP90c1PYTsnl6kMsEg08d7Ykeh4980C5bY6g7kL0/lxJBqThwGOwnyjuygYUNA1
ywFgocmWQk9p65F8RZRqfuhvy7+fj6T9dj6mqCiSIWsqN0lSvz0qbT8Y1zzqrD0dewChM+8nTxS8
A1/LbSe7gM1TVR6En//43t9fCr7XUjRDtizRMgzj14cja26l2AyRxQhBUu0pbREgZN038+I1Yqq+
Sc6c/7V2/v61ynQ6v76LpqhKoqHJpi5KuvTtayWzGNNraJj7eu5c35VmUYc47k02n6ceXJ5c8je8
B+0DTEq38m8TiOukj03v9APiE6Sag4bpj/WIG7xouN25ujo6nggMoAQ0jiK42N8PWJ1ekm8HLFky
x2oosjz936/XqUvLLBEL1diDrBT9oh/nEZVd48XavDhazTyFGeKZxMIh5ACMJD9U3MGchWvTO4h4
6OwjOFT3DSxpcFkPCwUEBhYCHsqqnsjzRyhW9ykyxfc794brHmvv69/PQfrDRf/lHL5ddO2W9Gbe
EuRloLMfKFjJfyeo/r5iNIdthSM/VzolODybVbcX/nHL1T88abIoa7ousvqqmjUtlj8tv5YcRkJu
deyjR0hR+mS/L+FxzrREYnj5IPG0QfN3SIsC8VZfMSyHLr8gRg/zP6JaMCVhl6cNBog73pls+d0X
ZpGoWhNkyIIHjDkpDtaKMGMyskgYO1GK/+MK/r7qmL+cw7TU/nQOhaRoqZT1xn40fEKlhtQjFNGS
8Fd7YKpyImeGSggGP5TCVFleaSTgBLJ1Zv84EFn8w7385Ui+LeoV8ZKicB95HiebEJdqKYahTRsA
OsPk6rpluEwkD7OCpFjgRWCUvEU2qVMY/jerN/GlQ4EOvX9BkhCgljY8lri8v1k7XPP0G0lRvvwG
4eAHhE6ri5LARsISucVuil2ahXsUpDhqDPDxV3oWEEPBXbTCgCHA8yUmBcnJWDdJ+pH8EJ2nRa+y
MLpPzEsG2jNznRkBeiTttiLmVuYC6RhDLJjPh3ew6xHytboVmDPwN/VOJ10X1QJBzVG8qIwfUovr
EdFUCE+daojEeRvBco8JBOsm5KR1hG8ccyNhIaD3zZ1dk89LcYdV3osZfKLC7KHufWingvlNd0Jq
LCww94RCOesOgkbQNB7Pa/LZus3d67KZ+Ra/CPC2VqDwTyRIIl39HEBGof9K9gjKwb5I73m1MVee
Lcm7xm1vB+JGWRrRha30JTvO1ccpi/r3drx6F3lpQWqc983GwrGMMzgnGKKXu+EooCtZ/PDHUc/d
KXLape5OcigizhlnP8awJE07XUJkjd6EbHnxTItolhxaFQVTvxzqqdXtCvfvD74yLQ3flj9ZtFTF
FEVVlKwfy+NPD34e90ZWaYOxjwOYIfqdQCW7PJGL3n4ab3EdWIKjdoGhrsNnTbDHZVfis+JqLC08
gMfLCKiKKxD2/ztEeyOmF0ie0o94SXhqNRF3rQ9l11O93/616kxF3fcDlxVTZ3NTJUUVv606kdn2
aqT3+j5eWRDc8zkVcGQs8008pTDtq2GZLZkZ2NZcfEDSWSqHEfADzQ8h7xswgZnpwl0uV3ZB4sAr
5qMeUhZ45nt2ZOAO6b4YmcU0M/EFgky+ZPcRVn+/9vrvVaQpy6osybpFGWno3xYdSRM7DqjV92O5
L84DqAbTP8Dy1IfReQtEeUEmAoNzh2AyqUZYRizGrLmvQqq2bJnoWHvZpE8oEjtU80ay1kfbz0hg
RJf8ZI4RrKApVWfWny8HEQva5/Fz7Ndtv7uFLhM1PVqRb3lbwlQZt3ntQaYm0ZYIAGhR2DEiJNK2
tPSU/Mxm/n7mmvmnm6fJqqKaik5FNxVNPz11rVDkSTle9b3onbODRJTZTP9McvzxMLPt1zJzt3O/
vnnQCmiWMX+F8fBcLGunp2FFBXx7xlJQDoiPN+bysXXzFTcwd4jpXT2fkvfxdF3ndH1AfxAcQiRb
RAEC79GiO0wkPlAQ7Zj0hRsYZP+oJ+Tfi3KTF0nSNUVVJUk2p1P/6dREsagvhRyr+4kl9WN2cQ2I
cBujpRLOit6NygPMbbknLnuOSyqhynq4N+5+ucMNK61cPf7HK/7PI5r2vp+PaMi1jhhtFeUfo+t5
I+0EAdMav48CCM0KNgA8NQOYuqORTI0mB1QW2ydiJp9LGdlmwHD/7/f/RxX47eU1uEiyRpEo6pr6
7f43I4EtZVdpe2gJcKtG0jYhbeHZwgRpcAo/W6Gu7lcVAjXdZsaOYPHvR/Cni2KIlmJQ8hl0jN+X
jyFSdDEsBHWfbyxMUCAOOhaGU6cbUCrezrtoRXnn1+OKQOjrIi9c1Ff+NfYH7+8H8qeC+ZcD+bYI
qJ0hKroSaRTMupdhjw5No7Wlo9puMyD+B93AC1UcdlhmVLNSRTsR6LReg4NFnGusZafDXZ6B5gbl
dbRV8bgZ3CtI+P4OJ9iyi3QZvf39kDXjD6+vIUmiJUqmSuEpfXui4lowVOXaaHviiSBN3EyMCc5C
uEgLZP9PgJcAlRAOSV5TVDZIl3qFYXqnn67SI155ocyFZQNUDxRy9RcwYtMzPvEBcS6IEc/94vou
pk8FMoUBsiZEhGV00IYnXZg3x63kNNvuSULLmizKyfE7KNcl/kTiOX+5QP9O9m18jqolLAvTa+V9
YbzfO8CSM3/QNXN4OHm0pcQHBY9uH1cdQ0smLyoGlVW9HQeGNsJGwMo52hmJ6MJaUYXpfGT5bsex
d+GzFqFP93wGrT0ZsJIl+Gc9yl+YEwfM2t9l84QZj46SlGLLVq9voonWfPoaKjDmRFA8mqlCy9U1
vLBoM00WJ+bszpIIpkfNLc/Ffk3gSE64HsoLQl7Ap7wUEZV3++h0+EdYOU9ccIRtsJhcEEwf1Sh9
O0MqMTAfpq1XNGbZEwMbJf58NX1tDtXMZyQt4QskgozpkTIfK9w2thagJoQTmDiNT34oADgkAeIu
r8pOclPiTlaU5sa2II8ZCxvSS5DOzpozWMNZJA4aPk0HFkbK0rL8LPIzuR64AGZ9kNYLIlBSbHkA
GPpDoxIivLLe031M7sZH4T1mX/dz0WO9zoCaJIRoLyMc6lZoNbyse5OEU7qLP674AeqEH4UYuK6i
aKv55eL2qd+PW7bKcdlslacentcD184QZ2BIabsMOQSaL/Wla0DFF9n6QEoOL7VszPG1m+zsxNPl
jfcqFL74Ne4+5fyAU+ckkwmvyF5wmpsyTGwNjwrAzfJlpCCkXbH2sYFSYl6iVMcdDjQSMysyDqHj
OKPEfs2Wiav6/Lq/cdq53bZec3tTiyNps9y10sPqBLOt/IxRjTW3LGcyI07YdXGCnEwIo8JtTiqz
LUwm64VOiQJN8gZkC9I6LpXLUveliUU3KxgpwJgcXMx/aKm6QNRs+ThuYh5cT12h3YHzBOoLE9vN
z+RAxF95ABcRB3l0Lz64cY5tBIKn8OZL8mKo173FHbbve2TvelDRbptupNv981Vl5uxgyXZFHAG0
lnnYOnwOQX9kKUIniV+0ySS4tbELQWxUVlsFr52YSMrFjaABi6BPcpSq51HYGUzz23CBEU3XuqqK
o1kYLZilmz3H5BJ7LHr4wjTVkqyBlJYbDqOJEnahd66hP0WQDBIahQZByOI+n4BxUHooGScdswlh
MThz5pcbeTtuEo8AjRJB7Pq5e8zOoYqeBj4RgZ0PiH6YIQK7VGtAILPYcx8VQg+wcp/hIBRBmmYc
2By427KMWwMe6kSIYbybvV3Q9T4hTzWCMl+nGgD1VOOqK759aCbzhS3zDGjcCRIAeV6C+xYuQyiY
dPx/bSwYIA06vDdPhjVzkz66l8nZgoAUed3QcgFt3bA9HD4lC/b65Cn3A6eRiJ4pvGEJB/6GNm8D
Gy53rM/h9iR0a2QOD/ev5tB9YvrbvWgw01fVuvWV3TTbC04Yb/CjytWAV0YdXKO1MPpTG5ui7ToQ
fHP3gMqjJ+W2KM4wsrRgxJRTflUp/3rhfNORg6S7Rlxqz3cgcuYYjnnDUBRvD0+WHSqFeAFeX1eL
bFwpGLdScR47Y9kGId7f5JXNw8MAcmj8o6BR/7D9WKIG4KCArGma/K16ULJbdmv0WmHv1l9zNHJr
3GPqbi4xBGC9WCU3pCdz5LDQPOtFDsZXb2FSba8wxrAnFXYNzI/Fc3wwRtibTfUWkuc4U5/A6LFM
W0cPqd9DneBGbuENfkAtC28z9isDstvwr1LoD/3+Lycz/f1P1Zmq6mMr5ZyM6OmEJ5MCvZPO+me4
a4lixV/+C8spC4Ln0fSjf/RQ0h9q1V+++xtu1I99onQN+kV444pDTPx9hguQsqgWaPyZvjbP/6gc
/vyFtGyWCGxtmt8KhzJOynrsLsp+0o9pLh6kcrJKpRMGmP1zkdIk++TVS4qvajAePyC/9eEB+Q9B
NzqLmX7CvbBcNQhFIt9sn7Hljc46UtdojreFEC1SEV5OwMPJW8kja95XdFdW8cpjOmJDDJW8eI6k
Rd/ydp4G45hfzmO7TnkR/tUH/KiBvpW4XNv/f6rfUbFr29Rp3BbKnnJIIPPgE9JY1eBHbGsc5Phe
p7soP2Dj9DSxDdVtjCeDljqqdMqy898v+x/GFSYWxjrjCtPQNeMHRv3TM1aEWp9GApf9NncQfOc4
YqHXQA80rnC/POKbN4sfG8R5DdmGL8pok0zuDIe/H4U5vZa/XZGfjuLbk97XVmaGuJrtITHDqD43
94fwRav9HgEVzg8DLrbCKk6WPwAW5uZ67kOAMK8rC4Y9LBt8UVlAW1sbNmH9Dg8exafp0QXLENlm
OJHT0YWukD3gMIYp2m6yYmdjeDfW1RepClfYHaQXY246FNuMj+hOy7ZgkmS1k7Avp3LGQxYPp6W+
0zFp3/b5tneTcCurU1BQlBxkp/L0g7DU7syG7ZE03dSGTx/J+wxMav6B+oVF2kQA+P73SyfLf7h0
Cm44smkokvTbezNWOjW3WtAvzWVM1aDXGeKbsAFVW8kBsFeGr192fE1IogEtwE87cTUmeNux2db/
wkp/LK+/3kfgCtOwDM3QJNmQJmTmp6fpqmmJqIS6tq/ONZJH8j+D0IOByLB1cWdmuSY5BwvKJ51o
nC1ROleyJpBRwOqH1exAnjX/sYZqfwBNLYVOhHmRKeqyqSm/HtJwzUZ0HDTdOS6OwpyEXMjT0D2h
4wM7jyFhIXjG2nfaJ2opZnZ43Ks288rxGC5I1bnO//sDRKTrPbyTuYjUiFkEor7PnrQGCGV3MJdZ
fuATAKx8ImHai/wbts+hvTsQq8m6zTcotlvvtsax9rol8XkxcVBgbCj243CYICQciJf5vj7hJmUU
wSFl/M9YH0U+2Xg3W1DIl5xF7GiIS4ig2UJuK0ErjxGCIMa2yO4m/uJclxZqsdwiG8SeCstfjIDw
vQgdQqBB7sgaI6pLuS7TPIi1JcEGpCRGhJxMs3x/QAku2Z18urDKU6A/5K9oXlPRAVsy2Np5EwmW
I/eDUDacHhqngWVgHmm9MJQlf5DQlA7gcibiUGasyNaqPf4r3nE6PI7MecvTWJG4U0zG1xxGiglL
9CwoCG42Opq/lD6hQzedVadL/0ipHuJ6Cj8bLtpAXJmfVKjFJ6irQ/eXLW+4FgE3Gwv+RME4vSVo
nITtFTT3CkoDYrlyYZD4pi8mPSWZ9Pqa2A4Bfq7u4STdTqadzc1LiafTt9jLNdrWxKRXW5s0+apj
DSvuBCdf9kGMtQQ06mcyLvor1fLOuC4ZKlKb1iCbtBIsL881VrUBzp8lREbNjq4BStHJrBv+cYyu
Ot3dUfi+XYvDBc8iHJxiSEB2j9EW4ekw/nFAZyBp2PwjARPvcSOww1uESMzBnouLh9SBFzhhJC8T
bjVTiQxQbT5Tx15N8CritNGBFlPX85xOF9g5sRV+whgQapPCKQBCvxOWiD2kdOU5xcbLvYk7NSZ4
x4ty7E4V0Gkkq/cNiwZOYoruoJ8W8Y3AbCVcCswblECDG3Kf41+HNVVf+9j/4STfEUh5O2Q43R0t
jBGxNqDsb+xYCjKkHxjZ6Db1n1gxQwuYQiWPycMUzVfjZDUn8oxpmKI5xCNI1epaAMU5A1EONOnQ
bMYp60iBVfeJ7ypWGSraVISsEi5DdACQ00qa10+DRzcjbseBZ4je47IepiS/BYqaBG069EfkJvBB
GC69ISEQiwCJMXqJYTzUlz0HOPluxB9TFUDLkTCDWKImghiKkGjaXHBKRSLNCLBZ3Kt9c3dxopPX
0NmMZJ4qGz3eItDudafI4FrOofLraFUwf7uRNWsrAIrD9OfSNUCze70692daDpyIcDeA5QPFB/0C
WNckBSrcrAgu6QbqR4hCRwJa3gwlAZ6rC5IH1ZfuTikscFZQBCQk8NxRyM9uC5TcdwTRWDPhRB6j
5sMt0UVfF8VbWXd40CQ8kQAKNA/NDQeN2KGK+Da8U4k4ogkIufw2hBcW4uZzMur8gJ5lRS42/WBL
GQYsOCntocNd8Z4cZmj42F85C+VDf8lfWUmnC/eG+qrewkwBGe5NF/U6/L7bbWnROyOtbjcWY+47
HTL0IpcLrA5Ow+7N7gS6iJUiSiBxMjfjKeFQ4Pj9faOU/lDqsAvIVDqgVqIky98qzDZqQrPrRmWP
6q87cyfgSsPsRzJw01xOQtTOBUqsDPkc8+l0BfNdvOCjN7u/Q2zu3qszc2hUoAQHT42pMGMJIKOZ
cVse2TmcucrtoPygxrNc+IIkU4/tRmnpuFaAUPi/qvjPkQZ1n1+xcmDbq2Y/6OC8YCxY+cCkywep
7z1evXR5OeTvvOfEQTRAUINrhXMDce5tjr/1rfWBd4C4WVVBkDI8LC1Hgd1wQKpOGm/Mowc7n7Rw
qrerHaF4Y2RGang1N7kz2L5PKY7wrmz6lpTJ0hrREtACth5qGcS00p+8W1CaELLUJK8aNo/3ZdLH
bESI+VgakfEBE0QI4m7eMK97UuJ/gOWS+tv4SRUVSTdkCAMmYLn+7XYZet/LV1EFpZNWcmUPj+Zr
+i49sdayqZVPvNc8ZcYHfHCoAGe8vmrE+xj7QlNlh0FCMxEyES60n9lLFNms8xrZOOFMPlWCzbY9
CHDg5m22ES5rsKrb4JXZZjQmT1wVGVPi3W5zWFw6Nuv4hMFyxBuLmY9KcDZW0en4HjZbTV/01Ynd
oFCCXMAOhArUhv0mZT42k6k03R0AvB4FIYLA1ItDJy/55/NSt8dsOqDqiakFBHwiG3HbEWH7Ijj0
xyc5sgviMlsHGp2hQuSHZzVrcXWBRxfZCWpNecndkWiGeBBhFjHY12f5K3cjjCfRVq1O3HZ0pDxE
uAqa7JOkYJdeWrtSz/6CUQ2VIuHxcyjuCK0G04auTQAlCplJasi2RMQlRnEAASniIqCswpYPOUHe
sEqhecJXwJaVHeBfVSQ3+XtNy61XJNXSVFWjNRG/lZG3oU0UZpLyXl8j3KZQguOuRU66YrqKiQI+
AFgxifsphBazepz3GnuaTcLfFR3ia/mtXrlD5skY13Xkxc6MJ+4Ck+nLMyttr7rYWaj7wgz4ndIv
I9y5SF2GXQKMNCwr1Ua90uLxfMxJGvlCKEsl9t/FgP7FUqhSjrHG7W+PSY4MDQXKrBPsLJtf36h+
iBF+4AdV53s7pQhK7xn5ldR3T7d7gIE5D69IIR6RC7EoP/HqxtGVYFmCWjCch8qrk2A6a/IZlMXw
iYWT97QicRthwSo6VexaWHsbTLmkARRLgBzzwdIOHKUmNGqUohzqbR0qs2qK7osPFwrJZb/KIZMT
Cw/bh/ULejmM+618Th5YEYr7DH4/DqS95ZloCWJHYWJ9mTICOTQyFurGw7icQySyE841pGYLSeJM
+YzY3sNpe4ZHOCgnXVheNAerLJ7XrkUcg8xoji8UPD+WjvQf67k1vf+/9BrTQ2LoLOUWVT0MnV8L
+9gSiuu10qS9QJ3KBVceeHYn9QcwO6Gk7qR+JchQpNibZgd1aFuKQxZKiMOENMNDj0eCcvyjOstr
QDJQcf4xkj82nyKd1zANLtjLuzwi4w+1qxA7/aF/KTOHopRyqG+cSwgXHWLBDFdloO37CINyTvoM
/Dpwxpy3snNatkxqOx/nFHG6n/VROVBls01QZFIL92QE4VWvMktwWTm45BcyIHb3V8wG0UdS4PAV
AqAdjIcTKY5EK73jWflaEkbczuSr172k+5oKY8Z2Pv/7ngnL6feLrGqaBFwhKrR036EKq4rle95y
kVHfazGZhU+JGljSrH8BeqF5ii+Y5xJpPK0PkAQMKDIYhpCLBxJtEUnoa6JjXb0QohF1Q+SQq8Kg
s6xXRbskoAKkg10sgilKAqduc/WGGG09smUM9TwRrDYGgp5ecb4LlVeKwp+7ErqQwzrDZ1kA34ES
a1KYqy7cYcxtgPhqpBhv6lZ5YZlPH8Qvi/BcGFbPDEo64uOkGWs5zcINhnQPUT5AFkskTGKLzNgg
l2NvgJWjOc8zEgNhO0z3m1M6ZdPSws2dEfXMhsBrKGAygkKdnoVfSYalcMiZA/GuLQj8q6i20eRp
yId8o/Ao1mNt1vVzKiIY9fR8GOJeBg8oigKtgVDrUHpfnmi9LpTjKWgzjt8O2QHSLAa07GwepOSd
Tik7gvzxo6n3iD+mEsG/Hbd9/jp+1JEBeYOKjnZewcCheTP9i+INATzm6Q1+IYEelNeUHNYHtgd9
GR9kBmcoc5Bgo24bgUwe8DAe+4B1STsZqYf/CTzdjC5P8fMywIIkTHy2gStsA+qTC7DD9Nr8IK1P
gI2GhqWxaYYzknb5Lalzkpd8UWpHMqlw0wLOj5Ta2fWDTWv6nDRHpzAw88AQh+UPllE0uwk2CwhV
/N8famXaPb4tHGwrlmiqlqgbovwNEYi6lslJe+OZxlIKu+SHHhYrPtMkEzv4wyJxmByfUA0Oa3XH
cksAuXR4J4mRECkw0OrqpoiFbJEd9531W9/ePeV5OnYDRsjfj5XJ6W8HKymQQ1UFf2vZVH7MiH9C
VOK4Kvv71Rj2/YJnu8Hx2PAxRQXuYjIewRiHqWm65jE+o90epID6VLdvn5JTMGxz0PKan/G4kupF
AnRwwiJdoinfQapkwCRsoBpMMYn3oD7FVPuoB5nJQtFfF8cSqG9FKUQp6UnH8W1oyLNHWT9vnoZk
c6Mm0vjkBtUhsyksnB5EaR52ONLhZRcf0sIrabW21WON+63DuAldRgR73UYlB+XMwdxEOumujXvh
HRZxuGzoAXHKIUQx8jYDaUwee8gjJgPoNfGAh42vBoiqsWSccFsyCHl/VU/715L3h9pDUgxFl3VF
EhXZ/FGW/nTBxSxNwss9HPYikQT4DUazaatXJikr7hkp8iGCb7GevfjKuWlIyT1owhqCTo7eOvKq
+0MMfihj0kQ806L3IM7x4pBkFh4hjOKVKa0FzeQSv+fVOq/3hGYTl8QiohGmXHsVPiLsYlPp6ud4
xcsrjDXvS5y8eeNDHP369BWlhoXT/32G/dcGU64rqjQhQEkVbSXlXy/Lb/AiDCpDnZBhUVYNS/s2
ByguhlYNujjss9RngY8uPhKoO1dhb3C38JBA35vLnpUAbrHajiLOQecVgeU1nY61yaMlg0Q0XPDZ
SGN6otU2gv00h/r7i/I7V3c6Tk03DdNSGf7o37gShirprZi0w74xPN4EbWCgt0i1zwvz/YY53mXq
vWYgpBT/Mf4ItQ88JA2OoMD8wQaX3saFqUe2hVwcxfqcmx4Ld6fsL4Wn4OFHRO1tzRiORkp8wwwL
RyjUUW1GzOczfSsTR4wA/n5OEhvt728/4gWNrlWC8iVL35aqWy8YeXG7S3t5j/C4bd0Sj6R+DR6X
QgZE1GPYxHCgnFhU5oyiL/EH/Ugk8axcXKGgboGK4IYeQ540T3iOthBlK2bn6ztTSafREF/TsPoY
wsxM6MuNA63KiQPVA1iDOhY6253m05vnr5nlJIvMK9dWz2WyR3/yZZO2ikOO7kJBuoWRAZDTjECP
bMHhSX5DPp/syo9GO5O26XPuj5iirdEaQPqlhqKT3o2gj163AnQ1vct7je99gCC0SuZYj+tLQXvX
iPwSAUCfwfSI6DNxhsN7QvHTB5poi5hFTx52AmZVVH9x0GV+Eh9INk/Vbe4B9VJIV9C4mPCzFg3T
BHuZzJW3gsKK4HhMlgtjlo4ryE5NiWaduMydhlMkLZGRn667m3Y00oOmf5nsUHeHoxUD8lfGZpGr
z+kZXLZ4A151xKvfDM5YBHdUfBlZuHainIXsYOaYufjDF5bSCNpw2LGbp7uvPN2mFCpE/KDeo2Pd
bKpLnh6dqWkgSdBIAYq5+Lq6E+bpln6gvKO+ddXStiZ5qxN1hGK70FCsAcMEo/D1uneVhwwV/wWu
hN322wwSMoVMdMFOfF4oPuCshgVAdrSsZxGd6i1cdcgk+lP8MdRuJAWKauu6/WmoflYvUybSCo4b
uwqr1Nml+9CP9Upvn+4XHzSIpKU+OzWPm8EtV3AXWJiPeTxH05LyO7KhldvmkgSgoIR4pcDOqb4g
tvtC4TQYbiW/dtiozchMRHLid0uJcEP9JYk+DaxviN5rOjcMgFfAbKXbMvMKHipwFhjF8lJ4yoag
BnFhSubSz1tAim5437dYqPFj3kBRklMd8eg7rRFAwhdewFSxFZtL93cDDBRj6wlFJ+uGvlyOaPm2
irkvO9Rmc4T0NASwQ0wearKUKU6QopKEp+0Bg+1x3yyJ9cptUvZqW9hQsHoiU/l3nVrnNuvkgBKw
IPdrDTqtMHM6dBx95plHfUd61ZJ3IkbS7YfQMfg16N4ajH5PWBCggN8kC0JFzB2AN5HXvCMoYJei
RWsuLWXi4+8lpe7cFLDmhy+LRSFl7KrEvfb2cJvycYVNzD5Fzw4jEsoQllT7ZH/ZtlylGIctMKkf
3canhRyTEDTqaqV0pjazgSEyJ/BkplzWY4lHTNxt0nsM0ODkewY27X2fKG56d0mK7UDgX6rLXnsj
O0IiI6Kfk8ynlTg/OS2nOnVTqTtgwYg0PsFJZUPOl7lDp9O1G2ME9bpm2JfZd3ZNqwyEio5CeFYw
6MOXH8Gzd9FPLB+8D8TvDWC+DzosruQM5ogCj56cmGkwgGiZ4t6P1S8QFIajsAIttwTjxZDPmOfR
h9zNCcwchI/ROF7fNA35PAAMDI8FfFhSh5meA3Lwyc8Gt2Gbiuh4BTIicrYHfMwgf18fLvrVLnG6
xOoW/wiekkvvpswAxjLQ76CglU5jgscJFiMdI1EJIo2GgvWjnCLEJHqCdorM7FDLDfCmXV2dW8LT
HQS8olZrJzkV3vlpvenM3C5aEPLHjn4JQ3rlo1cPg8hGVZyu6ovUbKqrF6H1b/x6odHnna/CwwU+
WgrFWnaGsyRvy3DRwgwm3BjPe4aTRPlBvsP7/CsF1uSZh242U9Gf4vcV6OeIPI9u1mio8R8I2O3J
W/Dk0aXpNGQ8vD8q8ByqMGPfMqxEqeH18UGgzmJBcStePBJfb8ENxwh3cFbDip2Vlnmbv9VPrYgl
FXjvSsKo5Q1qpgknbMalwL/+E5NwDyEoTQ15SJ9IJp/v/MjViJfOqbCR9ABj4RMBaY1WHFE/7UCx
0rZFkLzisWLuk018lMW1csZz5Ivtq059k0x6IgawC5qjWtRST1NxSld2yZssB7SJCiC4cqqzg9ws
EJFWNrmQWJZaDyBpTBzizY30R/s5D4yv+xo9SQ85BU+mD24K3tPXV5PEr9EdLqeKzGx2h0pdhpT5
SejCGaBLidvnK/DKJ/i4SLgP5wtJ2yDhysSfx6KrwLSWqFnHXBI2Qly7e4FMIJGe5MtM2zUcxVxM
2wxra2EWscKPyUohL6zvvSftpHSngSfOumeMYCXsSBUGLP7/I+08ehzX1iv6iwgwh6nEpJwrTYSK
FIOY86/34vXA3dWF7oEB48GG77slieGcs7+9186GncI7R+bnRuBsBWJv8SFXt7WM4Uy1YVH2g4cm
IXo3jOzMVSimHLbWDkDgWL2I2aK7eYPiaA+psJfXfXAiQI4dAt9QfaBxoWuX5db0Q8QcQAWzGwHU
btfnLmIh+weZV0wpuNr5ntll5BFiEPJXmJRgn8KSUAlrKQwW+mLX1035dJsAT5fALXJbB1e56hZ3
wj5H6FcMdC4tk+odmrewIj1LMBwu3Cq2IOvAp2bpWvlUKOSf00dKNoRq4HsJi44aFCd749qbR0N0
i+JUZkxGZ9UpyCEGcasFtljfZkAkbpsUM1rxTOlkd9Keyb8LkzaQXSIPKQoLf1JeumEtMBMPHW3R
CKvpHuUUB2FWZiUBOAydBAcZFxIW4WcAHssWObWY88ZRa7d4QIqEAQZEIdy1G5PviCqdMYJj3p6B
ItwRyICwMUGSjC6b5RBfDfMhf0m3TrRqdQnexRyIMYMI0FAGRB3+nrUf6YmuZw6NCAvkPiL8NubX
+kIFd5+sxEfgZx6dIsANpcVQPKoWENl6Y33pT5hInRwAHqmSZqHlrkLAZGPZVugVj3wH/q/7qvq4
wuKf7NxLICp2Hng1opWysABGcYZEKSWr4we0RYMjkP1W+LC6ZWi5McNJqAAw5zvF52rBwWurF62D
CPE1tTXB1++IV7rc4OIjzTwQoWA4gvDf9sRXeMRTLtEHw6R201huYCwrPMyMFsxmKyoXxp5C9kAm
LuW9wsKrOU1wYVXDcg3Aj3WfU7mxV5QT2gEndGF/OwzXc4EyHuIVJGR8P0Xh/DO1qcfkh1almZDz
9tGI9KymHAe+NPhmb7fVY6IsbqmD+DHi8HLyJY6MwG3O8PCZh9M9jp6GnGKezOBo3fdml896Bv3o
q886fmoQ/+qcc1x0292HPfVkkAaZG02hhFl6KA+kXRA95xA9gPAzg/RLbGOdrX9cz3hPgqUx+W/p
hXimv6Jxgm3/nnos7BXHkGcMmX24kng5WODcNsDqBD8jH/9mcOWuUweFmPtCNIMCQTVHNMMFNEET
FO7edfmZHvRj1riV6H2pTxcl8pk9o19gvsN0wO+0u0oXous3n+YmbzROZk1H6nY/zlinGlpI5gyx
uBHYGBPwoewd3ZKskz+hvid43U10xvQtwBpN+yNGkg6Qtd/PPfqE6MAGPoSZeA+0eiLQMkGWiDR9
iHN1CV3eYyYjLrMvesYWwFMwbJPAYjTp868teFssSVKShMcIvUE6g3T9EgjLRrYxMkaLWKWomJWA
ezN2WWfpm8hXQj8vPdZmsEVbkglEN0THWGqetOkxkx/Gk2V3s2FV9nAlPB66Cyt6Cbd4hkZlK0uq
B0Ys85dxfsMPadeXO5tNJ3tEuroemQyb+TI4AaojjMpVXZDd1jontOv2OXHiRbhnil0K70W1CnYi
KXY7KVcN1fXDgj0MhS+MnTQF0M8hNyCNz0nk5zOarFnrIDpf6Ibgfqas0Hyj16FCd6eS8QM65Cjx
qhBaP3PvC+G1cmuIf9gGpFcOa/0FbDsjnSheMcF6FeGwv4HuJQJXzlhKSFShIiIU8+cExgdsfRgw
eKHqFTxgcIQ47nk1BQYveA9QxQcSTHbwxnPDwhQX7yDOkMhrw2do1M7GDQ8ZhMMKz7jBv4meBrcU
Hu4ZnXvPACiyhcjdWih+y/wBKK5hl9aE6iW7zJOCHLRJ6o1+AFOwJQ0nuS09B69y/JHwuOJgE/dB
tIKKgPUB5ynIW2D92W5a5KXADr5qat4te6iOwQNUH1U/c57OL4PuMUcIzecY/0Hg3RZQx4JoThNY
PofieLjHtLvPi5fovevtjrn7HQd9Y4AyXCFgyUA74iWCTBIASzpeB7t4C56jY584zKlDGnh4V/bL
RqW/gjhaS/Yx2tIG0s3Gi6Yuk6XEHFZ75I6iwtYeVRLIzM8msmMRPfd77pNXCu/4M3MLKzxTIPeh
ic/Zrtqz7DG4ESn1qXY4iHnmHMpv+B9ajTCDjLMly5XuWYtcmyebxNEqF0GHQiwFQD1m7eT6CIAY
r+Uprr8Cy1U3cBSd8inK/mGQ+kENlWSL6YmqybKmopMgQfyid8mdfs9rcs4Hcgfku+LHmtF3uQBq
SZyCWdYjkjeHl2CJEkrWKnqUz/IHlZfAtlRnXAZnTCkniBY3uKj8vPevapi8E3+XQuQ/fL3IOwTl
DV1RLJVhxDdfbydGN1PRhPEQqAQ4Hm7VwsTu0VARQVUAzuzFZPkZ163pUtQeGD3ROLc2bAbhdAk3
51DeY79jpWgUe/wMxaN5XQ3R4Z6f/v45/5xJ/f4xv/kYo7iMdbG6iQdgE8vybLkp7tJ0Kb9LzfPf
/xJhwD+1IUUmG4h908LM8B000YTFVTQaLhw0PmYlXwGGk7Z6DpIPxoiRNBfNdUetEil/6O8OqN9O
xCPi4OgRUfZLOmueA9rgBQcErCjtyo+rgLPr2NuDo5RAiQAXStPjTTy/rugr8Aamoojj6KDki3RX
NZ54U0XILaerjRxlPkiV07dzYWqoUJhUx4ueAqgIiFL1ZVE8IaVn4sM6kNTE1aij4x3BVlNwxE3h
0fseKCtZWoWDHwtfOW56bBNVtOpXaucXdGxp7X5EWTGh0YCq5W4jjk8iRdJ3LF2rHn/3VkyPsuyq
uN/b7UDpU7jpy1Unb8fQjT87Ts93ZEnoRU58ib7qcj1Aj2N0j9Iq+DlM8vwkOy+ggjFSzYWjqNhX
tBWbiZulrjTRa0iFOuRZ8cqR7XHFj65a1iXnOV9TVz3vUVohHw3LSUNEB6itpES8mDrVTv9Ig0NQ
JMtumgZGlavw3fWbkxlsWoyjPu5vOuMg6iQXlQXvUvMpweKUldZs3KCdbigS4pd6vDO8nFMjgYNg
fOe8M5H6tY2VrhtmcuaavWO67NkTZp5krAvVt/Cw4o7mGMLhJMEZKqseB5hBKm2wQJa0gjM1MfFq
W9fBA/KHCSu5gI30VfyeKg17xSknEHs97AIG0at4X7hpsjVup1DwhjVD4NYTYezYV8Svm68xeRjW
5KMxaJGECMhXv2NxxkejRuD918wSKJj6F0ZD+WlE8uuD8E2iLpt72IE7GQ+F9WjBWE+AgqwtgN9L
FJN4kz8yZb3V+3jTEEracx9k3kjnqkteJL7ZZs2GOwjeMtqYXWxZnC8qahDrfwjpUEp+el4BlBhA
YXC7fDe490oZK5oy8jEHJivZ61WBXbjK2TuId2NegqrKtpV+kDGV9rQAgK/MqdagJEndWB/SLZyn
7TNsTnUaMJNpGt/KycNxkQjTMNhRmM4czQF2go2+WXljeeqanQpszJgV/bJsHlpWdyk64T9VO4+y
egoZ41WuAT8514hs9ZvG3fGOKHVbYQ/gymN9xGn2Kl6ZhM97tAM8powz2T1TuHCdveo3SpiDOeoj
YChaARTYPmfcaxwyxhOjWc5CKlsHdGkfn1mJcw6SUcqREKvG1Y5hCvngDkkcadVOh/gU2g1fr3DD
fk0u/++vy58HaSwik5zOcAcmxe/rXDVqY5AlFTreFJ7wTFyZlQ+2jDEB9nF+bdrWuin5RNvYuhbw
BdPHxq4+X9+CNYyDZ+ACPOH3TVXv4nhbvqW5o/E4og/F4AfAxzoq64526BI3RfZh0oWqtcMiIDaL
KltfK951xxojk/mJABMOrgm87CUkKAV7NnmtH5vkFQFxAHyFBcu5IknC+Nvfa+e6C4J9oIJ4d2WO
KDuVZFdRLmBj9mxS8nm3KttztAkj3Bpg0ERIh1RqLFV5QfYdInU+HXsfcEdU2TKb6HCOzMmoOQym
q8PsseD5nSloqDnrQ4asnyyu3ix9/8rBSldbbf8vLMgPrgJi+aoqixpIJgkOze/XYhhCTU3kYDxA
BOd9ewUwEa1r1kvmzeywdgGnf6otiYNlW5LIN8g9zzp87HeqK1SJOcM/zGbGD3OW3z7QtzmLpFW6
XCjxeJBvU89dXSErcjOE0lKmllDYWtPQY0AQwOFrubdT9BYgxdWcbPvtaG6HD8M5clEI4Fc9Be6z
rPaadxqnsVsjy/Q4BKmHwjeowSp6y4c1UvD9LFLeES3C+CUjssYdVKVu915us2fh9iHhA+/mCGml
7HI8GQYidSMVGTNmW+DOyvtrQdW38YwLTj+i2LFR7aVTYMJw9is/rP/x+Pz4jlU1VeMBUk0dV97v
Vywkqq1cK+m/MWCeuGPJRVtFAy0rG6H2U/M9kueBRU01vbPzuJkHwNb15YCX8fqIE0Gb3hojgMDa
0a23kC7Ueo4dWQn8MDp0qvf3hx0b0A/vWtXUVIUouUKM+9t2Ucx0qSh1bThYjG27Zdt4YrQh43PN
5xybgEPMyvf2qWlUdhOon2SKZhJaEeseHn5YmYlvKGvFhug8RwjIBc4jLOsugUv50unPzFaSwhn1
JdMbCy82wO0LSVzlUW7sYmY+/NdNJDwgV8mzgl30Lktc0pzGZs2oidsE1L99pdIENwWIu6kxfo6O
znEyZ/wUQYYjv8g7954+MoC6XanKImWKkBNCw2X3cN1V6LtitS7MbcxAYJ10m8lNUnglR0V1n1qY
mrQd/OXiaIJfQUs5MuRi4tJEtkmJDtpc6+NXYyamTOo4XUnKkuINxnHIy6XPro9mlEpe9gzn7P40
gg+nfq7FkuyQFLbSpXFzh2hFOmFI9tdwGbGTkam0CShA2FTFfupJ0q9bAz5mbVHOluFj7Z2c5avl
GHgF3woRVYGP0ocXwuFB9gHNPWlw1s1kRFQFg5OypQYW5oqv4vuBMYeWadDwHeBUgVbTXvp+1dw2
mCBQQcuGvDYm1/7hdlK4Qt15kJiZr2rxEnBYKXFFLGTccuqqcxs8NHx5XrELyWv0S3H1oDx2LvG/
jJ4YuyidLN7BXinFXVmQHUTiqo8xZcDNa0Hf2pPIFHiMlhKjB+ZYon1P37R82fQLiSDoSqtWlNXo
nBstt8m4mruqXWRQ4Rlfpu6obJDP6pl8UoINqMRQWYuaE7ftHF0HShKei9e7CfXIuSYuK2a36DsH
3F6iz+VHDoj30MPVW/ZU7Xhkaq5vpfYM1rymZDJIPAn5OWNXrRx6eVPQw0Fi4KE11+XlhsGtiJ/7
22PLNaIk2gy4V14jbugxXph+bPNPJgwOG6oIIX+g2HqYz1Cj7rugWZFthtA33remYAdXbKYA0Yi8
XAmChpOk0SmfeF2t/kWC4Hx9HdPtNHpQoNcvHIEPWsoL0scSIj0KtUdW/dRlL3QF6m9kA8LcL4hG
1YvkhSwsUjBFfH3OjuZRj89y6JYhpNWUo3IVnRG6/v6q0KYX1+9mIJYiy5JMkAW8ML5vC6J+7IMg
78hqo0p+2aObnoWbZ2hIS1vL9IpwI7FHfNUIjDA7ilbG9i6tYuaD+wAHnHIE4o1Zi4Xdx8gG1DvN
eNs8ZMUiNL0anUpesp3GhPXWlN4grHBHVrBb65tfWed4PJIUo4W3RAXhvZ36MBELdQHO9u/fUv5p
76nD1MAtyTscsMbvr+/UjMwBVCLvQ/42DzcX48zDy4wPKhhtLEC0bMDk3KTsggkI3akP3nenZFzG
p0lsgjIxNbj9/VMZ05br+29v4NgQ2QSI/Plvq64lqE2ldvz2huFZhmfePZUqJ6rTOUcS7Fxd6Ook
owN2fDAf9ZeBw3zgkUYN2iOeAV5ShumJuKc5hgLTfbB4B3HQ5Z3EfpLD7pgtrSOvZd1Yx8FCYrtf
fZqEy1u/xrXKrG8+PDPAc4p1IyyRCepspZebVFzcYNhndEKtO9Ti2L8Vc45oMjpf3E8pfMmRqaH0
rivZZ/wxkjLWxoP4Jq+GNyCy4z+cLcr0K/zxK1nSBDQyVR1r0u/XLtIFQRmEejhIFPo0rY0FKwfY
82ZtU7p3yZljimpsvV90n7G0ioisE1NLvzCUt1zmBwZb6FMq+9lN3mPd24ftJ3caLwT6MaxnxL6/
X1Xzh+MYCo0MP0UH0WiI33z7ZVMElaUi1ZiX2yLg8D2TChok5/yQtnj1r+SgnPi2QR4IpV1IEQkj
JCbOn9XI5HiJFc3TQPEye07fh4tC698zdJwkngvSJdVfinfhwt5ZVT/j2mdXUbhfTMjqJ3negcz2
KS+rOcUE4h60dQZj+7q9PgVz5VUnwhRxkB3KDcfseovKe2Eambma5LOYZt2+3CBOP+vVFHKh+UcF
WOrxK/XPlfUP8CNnjj+vqSrJYFJkyVDYO337jaROjap7wG9Uu+XdNVxgO+2ide9Xu3ax7sm0QlAe
geVyNn6o1ap0uyXU7313xDW3Q6gjgRPT5mSAncF/zUYBBciUd1UNoQeg455KNu2k0yvBCEdzRwEb
4JLOBtEOAbHLCOuwW3uBHefbtFWxvP4OEH9hIpD30FhvM/Y1BmYHPJjBk8QcBa39EesBaIbMaz41
+Wg8TsSkxdg9cO0wKBD4v21jRqzgbqM5pkQVJhM0hhfKpxkQM05fcI9iP/WiVR07WGyYkGGlF1e9
V3/1vdNks/4hyufJAfhoYTeDa5h2ajnFvlhn79dzErrMhggt2bQHExh64c+owL1uqFSO7mtLE4T9
AgAGeTjzChJl31us9BHD6E1BGXvuWsVyLECUd4eGG3/OfGjw2tzGXaOZboGyAz5XezE/5NhuPpP4
rCVeadJpNbuRhbAtB0sDHhUcurwHXE21L8kSZMzdZ4qiZzPpBd7Mc2HAPOHeSleYKaWjOUt8xH4E
qy/tM6PdYvbeafPoMfHh9BFOmw1vN+PEJBTfy6Wia9h41ApqqVYM4FGvF6HHL8+RTvXrbM4AOXRp
qXXu70QI9siyeExmxoV+9Y4uWlsWsALClnQtAjkVihi7kwZqClex2XaP15YzHWaiR2oryb/bNCce
OvpDjlE/r4ql4IoPwVHdNG9Mj3gwVL8RPLZCLuOZ3CENBC0eta18Kd46chRoQp9ZjJcP/bqkoIZ1
BbXp728Sprs/PSaYDvGey6asyN9efbfhKiIcIqdeg42cORIlrZpzO9MDm5oXVH1SaCrjMTb2iJoD
VTPXK9ogBOpNVD5lrG1Dyux9lpQan5TyIVyUT+E4x3MQ2Zkjf6FW0kyBolnePKD76dSttJRJyjFg
zdmWa26Qb9mctjS205p1xYAeu1f1kf1eBPB/p8YPyL1zgvsoAgVH73lnPbT1VpVYskrHok8TkvZa
ZyRBLSe5+Q+TH1V4kpa65lRngnwD87dVwY36HMPxiRaDdqw0p0WftrmtORVy3bAHIMZqwwvMkrbY
a3eCfWBENzcZ//+Tbu2wow/yWjNsRST/Qc2YcynAWV9tObQFGcBou2fLnf3jLab89BKTRSgbGvsm
tk/fDllBaHbYk/XxwGmwDY5sNUnmPwm7GJzj65AsUOXH++GG48FcapxkAD0592ytMi4+j7QTX8iR
9sX8Lm0ThNmE1Fm3oRmMyu+/30d/ptJVCa3h/z7ot9uoCXrzrioIhPDPGaU4dPuQlTBcA90Puli6
w+am0+TIr8VrwLF6/34S7Obx9mmFe2uKNmTO3z+S9N+O69uqDt5vIvCqqqgS4P99Vdfzvuj7YRgP
FZNNPJccSZObc1/dLpjfNTaM+YNkvt+heDIwm1Jr/YJMd7rXGRQl8/ZmX7/K1FW/0ANojlIZ9hpP
5vhSFmf5K2k9/hsjHd87zkpUKS40FgJYSCG1QHYuHDRzq4tg3BbXdpfRp2bHpJNln2e4oIAyns2e
c/xI0LVoPVN7/He2QJNSQxGQa32WxioKD1dh04+7JPFDYRnJfmSeJc84hg4yl7qj6TytH8xVhgNI
sZz4XYi3lC3puc/EONSd5oTVfjiG9w38R1IDCQVRCc0/PbWWy7//0j9JAdhnVcmQgIpI/6sL/jLf
akylE0UxHw93FD8SUTRZ7u9EBHc02IbU36zL5ycEf5oPv9oFx89+NuCvtYEx1VSvzJOe2ixOyJgN
H57TfMWRcJxTOfleobLCIFmxyvz9E2Pu/+G1J2P619kWk4H878zyy0euxihqTSEbD6Q7QeYu1fjx
Zi4ykk47E6MLL6iu9wXS3+U5VR/6cwADCQYro++Q8/hSopQmnKXaR7QPIHLOJKIh5uiZ6kxSd/kj
AC5DnJW76Alb3q6/HTVrxqMgDCfJYvOjP9wdSaSWZHVPHB7uW4IivKyohs5ekNP90dj0wMla3TPe
GDT19w16MwulwrAYn5K5MFz50uMsOU1dyM1migF055ZWO7q9UlfjKjyUZA3fdep6cUQyYwKCPo8/
wvoQoJHaieBYh+BmJw/hAvAg+YSSYPmyOqeryo5e6/iUs5Xc6rM8de7n4u5mAVyQhfk+mvPE4Nw9
Dfm6+nQF0PpOgr6E4L2VASRZSzwemke0bXgC9llu4X1UO+yJOGT4Njd6YPDhusV5dBy2kdaWR3BJ
bj5h2wzwwM4YkrDoEgqbh7u82fXZ2tziEf6IUW1XZJtUH4k9jHZR/I4pKtZwIYnq2hp5y7nTNly0
r2+67NAZKCabWLABVVVe3R+E/KIeu2GDj/z2GXSU0e9RxrjSyr/s/PIPwpgqQ1UUFZFRr/ZfRvqX
W6tN79dbNIbjwXhPuadHV9ce6f4K/UjwjGCtUkFceHf6Ljhcicx0nkKwoi+wnUD5D9bBaGw+LC2q
iM6sSjNp8fd7/0/6J69qnYy2yitRkWCg/v5abO+q2Uu1Mhx00btSzIuVTUw9w9d2t/jYK07YH2Si
JeFGzTxiT2gzILxsItz66FV3xnFTektvKWNkvrmytFUxrKrax6iDMbJha2hg/GA4ZzGuA20a2vLb
kjBa9UCmMf4Q7y5SRxt7Kkhd2ccv0I97vDwqKh7Z3JlE9q/FMPb3L/0nM/Hbl/52DpaKXByHUh0O
pEvwY9DYDhE5516FRxP6dydZoMQLhncdOR07t2foOAnOIoLpDHqB2pk2t7/XCY5QsbdBsa4VuCTA
jRGzcGF44crYcWCOFEql7WJrARQZ1mxmeGRTYgAMYuiGohsd4ELi8puouW9QwvfODjjEJpb4+nuD
q2hweQd2gJNbjDMgEDCSVhvtQZJdk0BYjmcOaBzYB9oTvar1CmOTPZdcFvz6/1jRf9x6/HqbTG/Q
X27jNA27exWh72rtShOw66yyr4ix0jE2KLWfq1i8cj/I3pDssUlngQNer78v5SeB4ju8pvSf5S4V
W+ytId4GsA3f5DclcoL3MfrHNkn64fxOIkXhSMxtzfzv21lvUPXi2uTycKBnL6d5HKPt3W0QXzJ8
pHarTb+4pqN2Eh79h8Ii/XQW/7+/DVnr99/JzOJ7dA2mv72tGf9spuMEef4nauVgBvzj5P+TleR/
k0KqCAZI/T4k6BVGBG1QDQd1U5CrK5yeeBBFC9FCnmMqRrolPAIEPsI5usQ7TlHieISHOf0/aNJi
DeAtObBngOwadC7/i9yvsXDhrCzxoNknpsd/f/T+e59834bplspVoRLB0JRve1jx2mi3Ns+Ya8CM
2ua1Q06oJt66kU2nrVeK4o/5BALQXqtdqbjDOcXctpIYsgJTwaWs/ePO/pO7Nr0LfvlA3/aqfRqa
WjB9oLqwKQxXblNs4MZYmsSXQxvSCf/R33+DP4m7/EkKNRDiFF01DP3bTXIVk04y1ZjXz6KV1lC0
2MAP2wyb0o4BJ54fMqYyZyRjhfvzqSiWzfzvn+And89U58ERAoMPgcxvj8jYmOlNVIPhMHzdUHUm
W66rmEexm9I6wkoHG2NrOPjG2bV6lk/UzAz18voeP0ngd/DDYYWQHEHBNQ1K85KDifj4xyf86ST6
yydUv/1GaQIobTRvwwE0LAQUGnmhCiBIEle23uJNKcyzA1RMsEggQqMqmQe09EEdmgVUHCK1nSdF
yWFyd63+MbtUf1rTyYap3L2yJU866u8P+b3RIylstf4AGlx/iG6rfp1RVTHuAuR9RaCx8SBhDSa/
zqmgTV/kPqGi7Wa3vPZN/pE0WQfqWUjWYfFApSTyALe3TARrSckdjGcjZxa5pJdaLUH3bi0fH0qO
2YD8Eq9XoND3czg+XBnc3t+ujD8UzrqCr0Xb3KAKACnXxrBISTe2E4UsKcprk9L3i13E77J3iuTo
fubIIhMW51eyzY+amqP8EDbnBms7U7fghFOBztlNmDiRBshpZ+RIPedRgBC6YFmLQke87w3QGLAn
XyXNt8Z3C4eLZSeiDQCKcS6oj9spaJ7x5lg4s1lP714ODUdatvibU6znKMf7NIWjcz+00D/Vs5pv
I/EEZFe4OXCM82cQwqZ6GvA3QJGiNiVo39hxlz143m3c4wawe7+m6xtcMyL0yw1bM+iSufbEgwzF
sbpuG1zS5W3WDqe22KjNBYKxCzbMfGXocr+BSCPaCeEVIssz8aQuXIWxE5mgUBds9yN6F0ovKk+g
BgjLma9FsY0MLzbh9JFbu+J4ktNjUAMwcthswyYROLwyHksHJzOnwaOxbTbS/SJ3O910yoTNM5Ee
2Cey9sgRmEogXFjhWg3sPnzsyPePm86tlC/6EgZbITdx5zcaOE+QlMMltVSbhdK/y+TD82WB/bzR
Zyn4cPEpg3Kc7JiSNuTVCGrJzZocDYPiu68COYyPcDBwcZJqI3gWDrZ4Qryo2GmCPgNm8a7XdIE6
0J962P3QgZesDedoG+zH4KBINH3PTGwPF6eeNyfRN9jSzwnQKAhlqISXqzJPt5x/L8WAc1/CaUXl
02s+4ppZdCdkEVz1rLaieBQirNqZxDJzm8cQdkOsaQuF6FfYeH0572egzUDfOhkWM8J8qJOvLYre
uC2LrcpE19GWELUguzyqj3fTBXcV2Bj6gx1lvYQTqOeemDS4zpd1RHJ3nlaoyrfPCmqI5pIyxy5s
4VZ/5NOo8RnX/uRfbqa3RrhL1a2EYZGRGIlpsX8wcOjnXmpO2qB8f7mDHsnVpfbaHm75vDoB4ahf
RJ/djDHhj6kfPgqGLZoLDrBUt4m6pzaP5PkJ5AqADobPfCAnua3Jom0FxFdCEW2+xvHLoRYXJ+fB
wuc/cedgShX9RD3pBCBPNZaYwlqEod0lzx2OUc45ZBzgWKWYzaAri+xKa05ADHsznnOacSO3Ywpg
gFCYZdGFsUT+oAw7g05qt+dzqviP2QsVQB5sEgpd/iyPJ9xExgYvLgLl31/kf3ZIceqBwA8JEDa5
Yn0HxEpXLWpjuewn3cU8KI1XAI6kzZs4O2LqfU45TY98zG54jTUSrN6mYuRCs/lHyz8ir6V1ePeN
x6I/EyfDqgWpBaQsREF5WcePWvkejI93sBTZFxgRmUBWdr7vQfaCiccoNZhLXpvkMlD60+jt799N
0n8QDjCEyppIvRI2s/8OGr9si1mfmqxtOCNd6Y1Sj83dbqRFQZ8SAR+wAWgvr+xA6R0tpe1E0yjh
0LjG7qpQj0dacsYBYzCmMgL1RYRNTBzDZoYwWmf1gnTS4QaFewF23U9qf8BQ5rKvmPVPw5Jm5i03
ZOHpwpS1g2fa+vhhsBq44T56zSICkpe0OgkhJw7oMcGDRqkD4la21ZcZM+vioSaGRtCFqBopBMJ3
E8my4u2O1FqcxMiLySUni4TCvwReNBXVjCuckqwl8dJ4G/YeAVzy8Tg7HLk4jGgH6AWqo4EPUOEx
vtXhuc6dhrhXhweznOfDRhPKWXtRtJOVbEsF7iAYxZlYHOBtMyLhuF7AT1vKajLPmi+lO4gcjOEW
9BCV7t0no+mr6rE3RQalypTUDkBx1kGGbTfkjzXcDZ4rJlHg+Uwao5r3ioIydQYIZM3wg9CQBnkk
hd99aihFCVz9kUpA86366AZohoSJ3KGyATBpPHtU6nb/2GrqP3iqNR6D/0w9lqn+x1L+5W7pVWWQ
WlHuDzFs1dJP7+1c10CIFOiDA9ChVZu8CPmhM7iLNkN6qkk+rq3KGUoXo0jCMJK8MdgQ5k/NOian
cTthm1MGkqvzNPcHa+Ku9wCL9hIAIt2/YvPnGdJx3H5aKuV/+/gO2mZwpC/g0IkvpY8xZ1sOsEAS
yhnsrST/hJvSrJF3AKAY7SXg5AtRAtwTmmftd6Ujrtp2Qbfo3x8lHhk2Td8OBpTHyCrOAJOH6Tv4
JpTlroiFrj/UTxTlxpDKRYaLixt7lYJng5uzOyaVj/aaMl2DHqfVC+YTWFgw2DLsWlHLSpey/qlR
gDAvNvQDgPjRZqTbMVvGJZZBRirNykJdIFVkZ9v7xBLhDjc+su4Y0XpKolp32BiZNSlbYl2+/lrD
EJzVJUsQiMcpAm1GK6KyytUVibIyDeeFmrIFkottdfcZLYobgL7KCoClMUyplvtnTpNvbTPyWqCU
MAhXc8zYVE4CBoVTNtmdStzNCJ+v9ycJ4ABHsdJH1Y3J21pkwOb9nDc7hmWaj9nw7sRgWdDZyZAC
vQh/WjVrkJ976LngLkQ2H70tPcSu+Fa9SQxnaFXB3SpQMpUssb3RzAIUP5+quQX2ccwfOyfyX0Gm
Ph7lRfUuMduVFk29JPCq6C4LvgkrlkG7P+Bql471OBOkBcB5JfSxmIfP9KaUtwWZsetKrfzxhUVl
e1Pm4Au6mfgkZrMkAXwDxXLGohUdiJqRjRwoI4VUT7DjJCp+p28CnFmh2+1eR0Y4T8p8yTAGpw/5
frvfgu751O+vU/1MZpsLTiU48ZYDiLE5E2Nxz3sL286cICUt1zIA+nhX0ixw30n9lrT0ieQ9zi0f
IqknU1WRL1veOjiyeTTs8ksOp+DZwE7dI/M1XuhazPxiJh60hQHp7envN7ok/3SfU89mAZ/QFEv/
pj3hkguLKhz7gx4tExAed0d4iqFkEInW4Ylu64fhTN7s//lXv+k3WFW66F7zV1kMMsC6r4mGC8sx
T+1XwOjR0vbGv6SQ6Qz5xwP9yxf9dtKXguDeNa3YH3iCBeKKz6Y+uzJrJfqEO4uR9wGZvEYmdxkY
kj5Ya5BXH7PoH1/9P7rQ3z7HtwN+U1v3tpD46srgJiW+KJKFk1CCHcd87RfXyGMLDOylYbj9rDmU
lRbEfN2aFo7REc+9uf5nYdZ/c9TfPxPnRqqW5Em+0dkd8dv9shJ0VpdSxRM0B9mDc1oy1jYp1X1u
qV6CNscK/tj0rratGCyvjcTuKHDfsH2eVGz6zNnAUp5ApNPCaveP/doP4gQdZBJ6MDWu7NiMb4fb
VooCTS+7+gD6Jjjl1plPNHHBBJ+THJ4ht34RMFXefBZiZU8Er8Ye8Y+79c+14PfP8G1WpxbSVZIU
PsNgnMoFwB9rFc4xdsODyg+p+o871fjzTuWLskmFx64asPC/XY2ij3VztIz6QFljsqbMDmCB9p7W
T4O4mcyPRN/62lNEt/EDYcLelqjhtmHTyNLcgFh5SngUIUFXChuoy3CQcw+tbXAJZpkHlZM+nRvM
4DSbXRVtqABT+rt3l6m1mDBjhsqpvWYH7NzK1T3aM76eFXa2ZnZCmZY2T/FQEhllIP0aOVXmN/QS
mDNxnT9cfc6MjfVpXDAMgNG8MMzu+ffG9VPVLAecGtG8ff77tbGmH+PbrctoF2M/Hj5Ex+/vL0nq
hMHMpfqglcuaffx1p14J/zDK8awBTNWxeEjznXmAJ4AL9X9IO8+dSLKtTV9RSOHN3/QeMimSIv+E
oIDw3sfVzxP0jAYClKlv5pR0ulpdRbi9117mNT6mf9AlEFrjO7ZkvEWB++AGMZQcCz9/yugMTpIq
L9pX01sKj7axtlekkHZ4QpyVJDN/Rd4jBGNxMPYM4oXo0G78ZGuc84FzY3CqvfOgpbENnJmwdKp5
ea6qTZoso3U/TboFuWDHxQdgClN7oJOegm6jthjUHrcOY5ZHBhE1U9l0Luen5k6e4M6Cyts04BRQ
Txau4tUGhCyCcRQSxROqT+0zo+zrb/WXhpzMzNSQUEeDr6KYo2AZOFnam3paHMWNEOz8ZpKA4AIF
slZABb1jbGoV94X6JEpwu+YpaQGCFm91ih3RFOQmxjl777Vx7/L0UVf3ABz7t+s3iPjRL99doasO
xkyVkaUanVt14zdlVArFkTyLoUiko6OJozsbInVngjQbxPUAhkx1xKmdZUbrvcNf7dD5K+AeuALq
7VxPh05n/uzChe1RUrflIRNyLoU3jWC6pVNkA8WX/jW6ONaUv4XgnadPnBz1zDllMJQRKM2+eJ/o
f13l7LnYmpzl8MEDrJFaS7dEyxClHTrg87hY1cUKXdG6QXIOXHSxSrxN2+2oWQZQhDTL5J0lbjx/
KbZL0MJmPseWhSG89ZGRR6IVjPVZMnXbdW4O8gRViHDVpMYG8i9M5EygL2siWANss/ojPAK4Zxbq
5cxeN0aPZhLGSnvNW1slKTup5RJsqpa/hsFG1ldpcjAUqpIJiOQgwmdhWsFYxg6loQ81bY5wQrMn
F/lgyD7tDAXRrFhnOdLNK3DA4cJ25hkD1WAXdE9G/aIgDY9hKD0HNPSVQf80QuMAUykYdbRKkUiQ
5teXgvpbBEAeTzMxDJRo5A8ZzpfDyzISOaxaqTh6HxWtPG0CkjdqZtY/6y+s9eLoIMiB2ST0NgXH
244B0FnZ6Zv0D4ByyEk4VtlTrK8A0/AKM3em/6ux4eqn4HA0VBYh7vYTJCfiXfpv0KZ4RaME4WSU
a/7Ut5Aqv6CRByKuAksJritMi1FepHSGEIp6W8ARm1eIhzszCPUZjFbES+tpY89LdY7lhRAsan5T
0OSd5zTK4qWHV2A8R/2pgPrJOBv259wXZv4dy5NAZu8CaQEQvePIshIUM2nUzW1jhQ3VsECEDeIc
B9UhBE7gMMXt3LQWSLsOF6/xoZ5lVOrGrWN1OLrHofvrw46CTFZkUWD7fQEMba77IGAW+TOoPueR
Cf5C0aACTQxpKXVoFMFNr8BWazeSsV8mVsP75qTloAWCPBb7g1ibplbfFFicVggPToSVuYcusotO
OaiKBWvkTT9DasmmvKiDfK+uAWdtaLT2HxgN7Lz7/IV9YcpEP6Q/2sfixkjtM4z9fEf/9wZHqUcV
FnnpeNwg27Dn+yCLT3aGA1G2yFzcBkA1znumbFTc5UpH4fds0/VDvsFfUM+p9KeEaSEy1ZqoZ7gm
9J69Zp4/x+Yqa5mZz3OaHCkwjUGfGk0o94NSm6hhBauMczBfeqAUOrQJUTRl+ovWCn0OqAmWMK8s
cNILiKpVjbLKEn1gA220bJq8pcyj2xk+zXqxdBFQBxahrhHjcYStIz96yF7js3XrU/7SzeBT6qIM
mtYYqvbRDCnTxECS7bI46iU8yEF/VO/WIYRfGHeDhcwi8dcl/2+Cl5rSf0JDNlolc7YVBwe0ErIq
Tg6jW+h4KrTobAx60jo6WLTBPhGU3cQIUVmYE0GEYgXSwCUtatEzmjbtMkDRlAI7m+k0j8Fg+Ttw
UdZAw1sgtcROkxEWrDiNZiIRJjtiRRQ6x0g/idDt4EpE9F2pPgb/+fJRP10PkcoQAkeriFiiDqm9
RFZpjZJoEn+9KDIlYwxc8HFmPqXNCR6AtjCEmZTNy/LBsYZBQ97vxCig7V1PWhEBjmmx9ioipHCg
Vre3CfKoArrgwioMD+njQ3e6NQq0hgX97VZJ4viIBix/A1zhOALGPku+U1LpaDizJJygxZGuzRcD
5VhEsCZSVTCVFLKNe1cki/ANCW8DGYh0h+pXa2+XqFZTNp39Byxf6UPsmeoguIZf95p42E+0LY0C
kPCzeCbgbbbNaMdvFZRk7KWn/PFBJT6E94y90AzfmM0jmBhWUohQ0sy+lG9wnsxyD+AW4Q3aU8ba
ANY8qKRPmxnZ9c6yD1731KJmaC9TqwaIin7egjEC9Zw1Zzoh62eFnQQ9sFkAW3X6Nx27B3cjZYxX
1Bkel4M2RIfAEc4OZbW+vgo+nVN/vFpmvVhsSSZUkFFdIUSZ1JhBJB3tR9mey3uoucIOzYYV7hTF
yV9k/r8QGXM0VlCzEhbOu3xvrtstOmd39PjQgT3nyix+MKZIj0cWvRXmd+iO4ECBmAkp4dq4Z3HE
mwAgFe2XoY17A0uhDeff90ewlIECYUjg5vnnaAybZl7aOHrQHD1aJo9Y5GT+1lYeLGEr7tFl6tRn
76UC8p+ddfR1wt0rpALJXlvFrG8WukPmPimQwAVrXm9UxFFEIiKeoeEDIEd0GRuYuOLOyg5y/yZ5
m1jcQMG3iQ81sS82tgQ8Hrx7wPHQzXYqJ9Kj3zw7D66wcqUbOfgP3IhlmLo0jOMpvQ3atKNNa1Sy
4ls63lKc82DvUleY1VFDp3lqMpuXIlzOll109Dp1V7BuivLGYPlHa2h8A6OzR2wFK2o70z213UFM
cX6Yg5aUsnJOO7+VN3X/HAMMFNFceLm+Un+AID6vbKK/q6PCq2NuxTL4ktKpQucJXWO4JwiORfDU
JPNc30thPA3gjsln1ZsLVjYzhOX1645jz+dlrYGarAE+g23z/bKpW0u9YykgIstNbB2r8NVy7kJ5
WdIIcZWn//nFZF23FMKxgcPFKPuxgLVbTSu7p7zeEnAQ5IgYEyLlG27cdn/9Wr9+yq8XG239skrF
xA9Q8humk9VJ7FOcIz4CG9H4+GSrObPWbmo0L7zZTL918WGhft20w2uFB6QYQ1cDIO6oVIsira/c
pkRmHN1WKZjibuMDwRtSGMGfx4jzJrDOTUg4SBRaOKr0TDLlaJDzs8CJZ+35xtsYLvjzhsivFcoF
ukujVCEvMLWvem4ooPOcl8e8PbOwUAdrkj30RdXd2tZLijdtNjfhily/+vDDr1x8jMDMyqgoLaNw
T5SihnLmuyN9qWXbQDnbINmaWw87RukPb18RhxkGm2kAFX9f1EocxK1sZ+7J9p6i/KNWXhBFKVOs
b5yXOj8rNNTJwafIwl1/zmH9jp+TQoZWlgrp0BwPWqsokm3XUJxTmN+l+M5US7d5vn6JH/C2z2f7
co3Rs6Vu1+S+ojpYCJ/ASQssJSYdbCIRF4vYPbKWO/FGvfnbah72rEiFxikkja5ZyKHp2jV8B5W2
EPU/CF68c8AL3LL//lyG4zeoa2B0kd6mvzgGDpIcCb0tFM7JN+lSFeWkQoKz1R7DotzLvglUe18y
8SwQC7MoSkUkGxGMnonJpa2hPHfO0kxQuo0viX7j2/4WKP/vnf1wSDcj10mdooTzQaKNS87/iV0t
fa7sxrV+e9+6TkaIxBGjOHHIbb+cBY1Q5lLuBM6JuOWFS1hanD3slJsP9ev7HlpeCAcMKejYF8DM
Vadv1ZAreesacpYGKxuRXM/OZpZxkch6BH3Tq8uqwfL4RayXSnguA/DhRyNSZ9xS6uY3CtTfgsXX
WxqdSGZqW50oRs5JsF7EaCOmL4V5X8YH3SEDqO98BN6ub6nP5vJ40RmYgVr6ICtlSKNDX7PzVLFL
beCIAAjvJ7F3Cupqancw3DddRcmSzVIELfyeWR0aOx3O7nR2m25umfk0BM/TQb6FEAJH2tNWMcg9
g9woqTcNADirRIXJ6Ok8I2YEisj/m9f46XQctPAX0G5zvC2tz+vP9NsK+vpIo3CvWWrXOoEpHNOe
8gctvq1ablLoRvHp+oWGrX/l3Y1DuxEbugOuXTg28sbPnwgKAOe1dnn9Kp+R89plhoj/ZUcEcSCl
ZaAKx88PgzQAoS9Jl8M6FbR+7kUcqDVuPsHaxitQKgGnGM9+ydw1pYf5aFp3jXbndafW3wo2Mlch
y5lJsjYAP/9dv9dfI7SlKJz7Fj49YFO+32umto3s2iH3qjazpCSXnbKOxPxORKoTs4DGeL8ZOH/0
hjkWWLgDI02UOPisUcKRdY7WxJplH/v+PqHdrt5L9n6QZgRbZj8gtmA0BxeEFvaMSCeq0E6A/QcU
Cnvfvc8H38HsYtX6ossHxALcQQyyxGYipXNumu5sBgYeRVoRc65skw4MiXaPj4vmv7e0WMp/PdM7
5+Tm59Q4aADTDGSGsEXE5Z3/NyFzxidyoBtv+pdz3gA5O+TLhgKwaRQq0K8p3DRO7WOCA423rFNa
8Y036fJ65UvPWoAAxkWlZdHIxfrGpYePOFqQhjL4MFG6i8TP0fv2WlNK2i62j7C6Ql4vivvMNe/A
DNfNDNhwVR5T+SnpbyyuX/Y1l1XILVUDbZpxBh0oSSsEimcfHeFgD026/mDbr344x5Tu+hPeutLo
zG9rq0rd2LePogiZCJuc/M4ZCOIU+Y3wP61xh9ULGBtBHYaeJM3DzXzZ3r2dhkIlDG8zvksNf5/F
9qKEXCvozOdAw6fIo+eOOBWqFtRQBNsiWPjqSVWOHqhMPJHz6NFOq3Vg2avMBT2/0Al9ONjjtiov
9WBYiE+4TEOBZpBkGo9N5S0DBRkUrwSeT8RSjj0AzkjBALJGHipZdo1FV0uYlR0Vd2IxZajRjcbY
Kj5W7V0t1PSOzhHWEEFqnHx0WxxXu3Ew/VbCGBqUeZ15D2tNH0USKjardtzCPvqYRYAaVfaUaBL+
e8ISpX+ErX1TmpjJTFJuXPmHAMPwQagHsUFBKYR0bLSz1NhpqSX4IGqfIUQPOmEjGBdZOSn1omEU
pGwSMwHKgVAQ4B8vn6r+vWreVWi7LHxU9KQGcQJA7Qz1US0eiGCQIRhUfNSA62rbXcTN1INTA71+
2cPavr52f0khDNyOyGswRSFnHS0nPyyhcBaydYz9S1GDNrX/Ns2zKj0l3slPsQe9ddz+SA5NkaQV
ronGdA4M4iiDSO22Cd2e44mkXImL2X/ZYQ3hlzzACm5szR8AAYgbGhEPSSokMPnd6HJWHKteXHDC
sC66DrQ9Or829G2AQTXqXfC9vCMVlllP3fRDA96gBoNd6kcUHZNbs6gfcYJ7AT0hKXBuTB1e7/et
G5WZFjqFYR95ZrwcQhd9i6lLDqncsin6zMO+xVwuZciU0yD34Nroo5AkNQW2bK5tH22xmYk4wNbM
9snC5NiZsTQLYU9Ciix+0536/E6zzqKLrBqE80KaGfSPcvnh+jr77dm/3tBonTmB6yR1ItjHph0m
UzZiP9m2RGcwu/HFf6jHDV/865VGXzxvvKRXNB6dvMerLzrgmVwwF6GEPnvyooBOd2wAdcE8xITP
GtxOhWHnoSkoWsf6HTh4oaIFg8iGNvMAV1x/D0CJx8fh5/0NVQRdHbqUo+MwbqHhp2YuHCVCBKxj
UmingaxYYyetnIUswxZlIQmvJjbFoefhhHHstL8ObJIg/dfUAPy8rWNlS6q4bYOKc5Z2GyPeq/2l
BYFTCnun+CjtR9epJrH0YKDG2rUEj/6RCSCvBOyvPsinIpJQbxT7JUBLR1b3pXZw+8cGM7MShG6O
pIFP+ycOznLxWsQbVFE7eRPDN6qSQ42Gq2a8dtqRVSXFR6sHsRC9l+1GBZVow5ut7X8S9aYcb9ES
co6xdpeg+ua1e8WkWKBMqJGVr8NZS7tdb14kSQZGTB8cD2Gn+SdakEzoK0d30MNsMiSrwggF/F4n
AI9ES70p76lwjHpp1eI+fYjQitMjVDesO5OU2kOtKBJf9aqdVMzGm54HcKcK+wwOe5zAOMlI4fC0
6NXFkNo6TXiwhMe8QScIgJvtAe51gLOQoPUHPhKVZcasQfPmlQGRuVkGGA4Ot5MF6KBPa7qrWvvh
og+QQAwrhS1AB8SzRGuBzTCWC4dAxKEsyF575EmCeJ/osNqLcBZY1E9wnFtwIAnaKbWJRxEm6RJ+
KnyxUH/NuheWbBbGM6BpC0vbC6TzeZLPexwSIu6Cj+k7B0lzly1zuAZzidh8D/m5eeviF0+JivEJ
DQHsIf9ag4d9hk2CEh4lNBIzs11IGveeAPWkvurspRbQT0v0iaIGM8m/K/F5NS0aCxnccP+JHxWZ
GJbr7UQAoVy7fDQm424EN44ImqMd1fjQSCGpaCcxAZmWxDvaWK1ZzkQF48YI+XY4fZK17XA8rvDg
pt0U22o7uWsxT4zTdGUH4FbxgtRwAXBiaALUkgjvmoL0JxAN1sy6YG0HXrnki0HbxxX9bKqQrmFq
OAoCxVB2HRri/pMdMXCzGEXhohAbF0feKyneN48RubWoxfd1rt/lIFJ7Wwfj56E3F90nWjpvpHwn
29WOZkWPgYWgbRTE7szSwRAcgXirQ86FmQYfPeJjOFKxyQ11LmLfJAkbkfZkajqktN7Ky5+sYAZh
OHpjZL/Mwe9SD1TmkQPG1yTc5rOZra3NfC9W+MhpqxI8eCa96Wh8JAUONMrcj/R5wMS9o91Qf+Ar
azHkxZJvEyNpL6+NaRHps5RWtLcVnPZeijYpnUr0hhaBBz4EUnb1lBIbTLRGk9REfa+flXiNwn2C
iNG1xRtFu/xBD8hvXpyOxivvz6uHxBzFOyWb5/GGnWSL8oxQUhfpnQ/30pIvxAWODVXbo74uBEsQ
ArFmLEr8N73gTgrzBduGxixN0kyAE9/sYxN8KsBsMcSBY1gp0JI8LZ+p9otO7aS61jpkPXsD5pci
sEsTSPsogQgXOnZDD1gJUA9AJKJmYq23dDi6Gb3pHKLsMO4Y/k5jvqhM6oRoS0jSJHEjekdDeTHR
L7CSgwjcJIYGqEfyHwEagZCeoXWnOpprSBLakG1AMOus3Qa0tWYx3UTE1XrSgChH0auUlxRnj12v
HwPj4hoWbbWHjIAhSMA02RRoru4cJP9kDfA/ViCKtyyY4UktAU0x54n1EgHb1V1IPqC6OiZMInag
L10zELsimq2QWcHzCnXBjlkEykkD4m24fyrrZMByadp8IzTGufX+moAt+iy7M5IXNX3gJYfBu5TU
K4Mxpqzki7Bu4c2VuxTZmNBPJpGB3YCoMvEk1zKPjWLMpDDdWeoTRUMopYye0TZa8IMCC9axb4Hd
YYRTnxhBrPxmoFz5jPffOCosvgObOBj8X+CE+DHSdCD81R7GSP+YK8cUDmyEW6ieH8VyKhtHC2F9
n5swieiMANY5YJFctxeFSVRBVc0YgEMbykMUUDEy/6sYx75C+hjiBeM4nxcaM0X14EGxsWhM90jb
SK66Ct0PiJAzxQ1XgD2HP2JjYoczrBpomxqMtFHcmSBjfaIMpYr0EVYHwghNdEm8hNEr4rOI+mDP
wfevQ3mbWuGWFrekessSyhZfxjFxznP/BTpe33h/qQoinsy2cucjRBY91ySeR19ZQ/Ov6GYmWsd0
k21Gh6Z4Uxv6M1v7kc2hmaYy0qTxJo5SGi3MS0oekZSGhq6CuV2AIXviWcvIZPrO4+oB3IMo2TD6
1mrvpIhv8lBotGhal8sAPgCHCFp2jKcHPWudCSaZ73DIlJb+6tcQTRJUBcRXKdDXAfHdsrtp7W3z
QcVFm3gSQON471eHtD9l8cai4ewCVfPkPxVQ04AI24B/TxNznwr6NhPojILb4XxGes+TFwikVnxp
N6Qq5QFIRRQJMdsCn8uwnDe6+8ad0lDsuhaOjrj0yVlqhmpG8zdvlg7mu2ZXrExvMH9dEd6Rk/I2
xH/FKleK/Td3w7lgbw0vXzX2v2FShLVExKdABGCdBIzU8XYgVlfJv75VcHL8cKHpwsscXsJw6ifV
XtawRKxf0gExC1OhMuu7lPzHi2piLIpl5YvWyucW3Tk5KqZt265DeupZYmyjf2XafFgpP7wfCMjC
XOueExdzctcGXxY8xfI95xWBkMcgkJJ0l9Il9tKtOpgXdjMbH7TebOb0A2neDE4binTXuS9ZLMIh
PPXwsewIIVbgpPx1n3QtA1MTcC4rPRYkWjFXUzQvAmnflJTWebA1QlhMOWoCM9/10INR91QIM84j
xa3WZoogLMBGFQ5Okysoxu47sglUkBbXM92fzb0h0dXQsNOovoFoj8qdLtKjum5yXDjICMk8UYML
tKmWlZNJU20yiITS9Polh33wY59Q6dGzpaFojYcvnSA6fdPQBKDDSqFHkcEFOdro5t5sG/8onHk6
UxSBzdBWo4zVvhdztSGlXa6FNNTKEweO7h9irNL5YBx6jLwDmAPXH+63CgoUvgII39SIAaMLZrUo
dZqtYdhQT9kWCqkbZZynPpb26fqVfjZThmdDip6xHMwPWHrfn63VGs105N4ano0ckiPY8dEkZyPW
r5ylAj5u4d48pcYtGsavL/XLhYf//qW5peimUJidah2b5iKrD4UFHItCDUtZDKvAlrXBLRTDUG2N
lwzNCLrBKtMjOPLfr6i2XpQ1Gdo1zF0ntP+top+h2G47Kw3YZHUkB6Quoi8RP1q3vuhvTwuewCSu
AzFEcef7tevM9dMC6bQjrWapxI8TNd5jDlMOQmx7pCi//lmHmv/Ho3653GgB9bmeimozFLmOSEKO
wJL9GPvkN/7f/78LjZoPoRloSUE/+Ng6Q/pGYAM4UN56nF/e3gB+gbMDTMKy9NHjlHUvep3LBqSA
lgH3xid8Fdl/lvsRVAgD3Gq8/uigm5y99Kw0CKG6SQL5/WuZpS1Vpk+Xt9IR/ADw3Rvks/I+VbRD
EkOaK5xj7YvL3MYKjN1fiHRDWyZ/HD0ZDQgZV8RYxJsrJWIbA+Y5BMKG6WPq4e3OYVKiaXDQwNfV
CuZX/qbu4KwZ0OixQuPozCASxkTSoTRq4OGFiAsQ23LH5pAuNnoMY54WmhZzcwfF7ldB1TwMvRyB
LWSgFGDXeFpo8//xt+atABojLolMYEdruLd8oY8AUhy95gWuqCNuhfLVTG8RfX4Jfjp9LEXDhEgl
MI0CgyBFUSqpNhJTypnBdlbc8aUjSFnu3fXn+QGDo31EI5TOjAwWjj7y6ErAf6B9+sS+jMaRO6gP
uHeuibZ57S+MHLRfA3QNb+gYLXCd7gtQ/0A1ppllL9S0AaD/WOrVqXWSB6c+aj11MuhRDxhwH5Wz
Xloq8Vmrzg5JW8eP6XyZztQ0QDyzcsS5Yz0O0o8GVs2wA2QK1riIEaqQ5zUuqMZDlz2EyUkuJO7s
/fqD/xIddMishiQPPvKaONq0veDRpsiHQAg3KJ6znSgy2UjXr/JbUvDtMqM+YJlHpi3oNRG+Ba1+
4qCOzGwy9GOpXEUb1CESrjCm/18uSyoyIE0Y/o1FUDSzT73AzBkJ2BvaWRZOlWj2c36GCaodCZaW
61bf3bjoL+mILrOEOF4MJNU+veS/nGaxijCnIScW5ugPnrrIcvVBife1m//JTLSJJUSirY2GAaKg
wmCOpKXoviToUCuy9Kcq9AVt+cHO8fpd/RY2v97U6Gw36AEkXVN+HjoDOHYZCSc/nuefvqu3mv0/
UYrspk8gDI1vjZJstKrqpspr26uso157OEfZYcm8VVvZLd68GjVGsnFymtPx4NRETu7haKveFE36
LXhQOklgNixyw/FJIbfDhCYiWrT10wCU4dW2uTgvcxxRMFsYGggsd0VcNkjXiKaAgAZWQKq9LJjK
ONQHtwAyPxiVQ5DR1EHHSWNAidDz97Ok4H9mW/bmMZIJDoU+a414DvmUElfFM2doq6n4CAzNDiFd
aSVe4nGwS2kcIvqil/F9lTezNnu1A3nG3EKkASjTNUtQONKLZhpELo7d/Ob60vkhh/V52wxvSAuR
nmT8+P22+zRK1QCh/KNgbdhIpNhJQhsd75OsnUoNjiS6s6BGBH1qSUdOohzwEZtMRF4EFrPVbRy4
MRk9vdbD/gdGxfUb/JzpjlIc1tkAZOPmOIxGOYElBFKeZbl51KNlEn8wwKTM4/yaauEeyDcKNaI7
H7Anq6ZexO9Nfb5+A58Yjp83YBkWq9gA0ThKJyPb0qqubc1jna2GzrpJ34LS2aNvlyN2968ITyax
XvPpPfjZFIQd+IYM3T3CuqdQvdOFirZDh/j6jUnDOXztxkafTnfbMNYibsyvH0iYiPADwFBYNnRx
ae1Qk0chpG5xrjXYtyNXfSvT/nXxwFuCNigaoMvHoaALfFHO6sA8lkjbBWU011CdbzEzMHghCo6T
dACGFq1Mwav55WzIcUpKuBKoQh3DQtPXKNBqWASzS+nfP+J81dur6+/pl5DNJFSB0yiaAyJ2tDHj
qhEkyYyMo6pvuxaf8TnHhN0fYmft3kLq/CcuO/ooX67Gb7/vJ8P3gF5qXE0WI9xExGknH2vMcMil
GIPE1ouXStBHhvB0yMOKVtOThJ259TdvG6THz/4fSf8XkFwbCAKkyZPVXJhSlPSrZGjXGH+2pUXv
7W8aSciS8lfQHdBzxs1RgVLtLMbTJQx2dd9iaf+QWxDwSG70l6GpRLLaBqeEhofownTcgW6hD43I
TWY8ZVax9Gk2oTykI+1aMqCWem+qxdsY8+myPhgpmADMSdDMKUJz1SIaVAnSDE0tsR8EwV5SwZi6
iTBt6uDea9Yxfe4EP2skF/v4qe0qWnf6vQmSAXExxwzpeuhThYKMcY7geBN8fWiBIXzsa/O0yJcW
kkJeOKkz/vA+FL1F3tU8N6O9YOoJx6SDsx/+w8e5w3GzTnZ+t9GgqmoGNIXinTTwxm775cD59l1H
ECw5zFM0O/muYDQyYwtAXaWx3YiHm9P0TyuAL0vIlJjeQ3nA4lGl1fIDa6kCXhPj0o92aPq2D9VR
eFLPTYhCT/ZiPUHw6lDXf0a7FuW35/zZ/9tc3L/FpUSSRn1BmTdiJPKO5Jp0ao/GRX8QLuQf4nP+
qv9xz94zA4JL8VBf0gtSmOF7+F6SkV7qd8aODEMa4FEP1f3wn/gXfOrf5Sf1NcAKPZvge/5RH/0L
ZmKX5PX6Jh0nkf/7oQ1ksdHlFoFyfd83coffOvjhcJdadwH6B4yr0gIlLgVdxrWJti+t2FusA3VU
/40vOq7/4CNFrhKa6ODlE6hgUEy8E+WUl8wglSJoiSiOgUYU5JgKWR50aadOC+J2rjobNK6XNR5S
ESykh6Kaiu2hUiYGGiDIbDnBwr2Yh+bYWnfqsb2jvyg5K15hV9BCv7Eyx1H4x1OMlqYYm01ixTyF
+8cIFs6hXqC3gicjSmSQpDmtXOSHU/b12slnQbKA3uWfrWXxpj+5BENrdv1Tfipo/li/JuBzXUEm
nt98/5RKFEmeLxvhzi/mIpEPEQuU0eTFYHWHBbc/NaHaKkttUR16d9k9IqNPPIQPL7svRjrFgdsa
RJh1awkwT3CmaDRjWBk2U/WAl2UKE7eZ4A1w/a7HGIP/3uKXux5VMZ5nB1XSqNx1Nc0kaGBI/jHL
nWTZAkFs/YxCezzYljA8RqlH2dPmbRFrQ3UOj3YEnW981fHp/t/9fGYdpNgQuEZ5DxjKWGuMNNrJ
yTmOL0KDS5BUzzTtUmfvvYvQULGMIcyKMf6DeI2+Nuh7XX8nnzyNH1/yyz2MvmSTWkWpFVG0E6HB
WzrTTlQHaZr3HZOU6iXP9xIuaSKG0Kj2KBgr9AJzcI9dw2EleIPbaFtQEK/2eZ2hg5fN3eCi1heb
AknXng3rMcFfMjZehr+bQ39WoeELJvJqSJfn1iX0O3zN64XRvKNL3gYaB5M2aQ1noQVHK8LVm2lE
zmq3Dnp6zLp47jQaPD0kkdX3stuDLcOHQV0geBEVl8L/EIaQIiTzGJeHsi93fmxMPSYHMQI4lfiu
IBiRZ69xsYBNLw5+itI6hUB9/bVKv4adL691tNTU0M0rTU+iXY7EpqK++9WxLfJJ8+nfce6MYpEN
Lp90J4/Xrzw6xD7XFLRnlbIJByxS6u87U6vMwu87vqeErJJyNAd7ZAtFx32T3sDwD6tzvHIGXP0g
7a2QNcvfr2S0epKHchDtfOuxTTe9uL9JE/hs/f+4xkDI4LkkGFzjsjfqBalQODJ85qsxtozATXqv
mLIsYfEmG4UYA7YBsEv4Ykci4i241w4GcjfK71/PLoSeRQPRMMuUPrU1vjQFxMROnEAWwx030UaX
qvamjnfksdPSm6ryPf34SXKLJTEujP77mMATaf8OMr7W6GNGKmodWYOIq4881hKPl+6j30byktag
7s1jjBzkWfHwkL8rb9dXkfbrMqJmVC2mFirA1e8fN/eSRg4zhbP6b81pSRV4p3fTvYNj8EnaOTlq
LHOk4KZR+9CCrcDU71VaZjtp+ozbHcJXzyl2E5MXXMlWB2meT57z4V+au4cHtI8nHx/nD3f+ke6J
wLMEy6J+1j9ffwJJ/G0LMshCEpK5CH2I0cvrEzeVYptHyPt7q9vSB90rDg466Hjs1YIAhnS3G9DQ
s567uNxJ3gnFiYnYXUQTUWRRm8o8baM/90I1aZp8WvsX2UAMBV+Xtp6FHZZG3lEMoHeXeBS5+S6N
+jsbUFPeV4sA/EINJscRoNGAg2rstV8c9O7dUsFHeLuuZxyEMnxQYXmv4SlqTc1ia92bCYfNfJD/
Aazrp/fzqsGuCIZ5m5DaNzrYhLemXKrKPVBTH9EoSG8TCwRqG8BeTnCrQYjOd9dNZSFqMkveG5jv
AuYiMdPgMJ/G/JgeUbQyPpuDWPwwl0TcfYA24nCaxXdm6s4r5JcNh2uFAIqKdNP1oOxkkF3SQhXx
NsRUTwKB7/6DS/VHdMijUIi8/vmAe/8WXr58vlF4EeM6VPtODndnnFomF2OiTQA6Tod/RpPz33ht
TS7Z5BWYyORS40+B0dbkjj+r4OtyFNYYBjxRz0zeKKkmyMVgXAz2jD8szuP7bt7OEAybFNM70HqL
P3xDfr3mz+W9tjMWr/yet3jnzqKpO2txhETAeKZhzOQs/6H6OWXQvW0np/d28t6ugDjwq5/8aSf3
h8Pz+tRO/pWTnTmZHu5PC2dyOpX8lnRt4U/mO2+69JandT25Rwlv8aRPltONOXl+8SfI9K3lyePn
7uCucT4CUPzCtJ1f/GbYNw/yZHOYDLvs+bmeux/iWp2hZja5fypm0vSpn6LVyy9QepN2vpurM7Ss
JjI/CEW6BVII024FywFxL8RoZ+EUhe0J5+jynBBdgsnfC46eU/IP3lQ1WGLM3t625+N2eM2kzehl
ILvLG+M1ns/n49tHOL0os0s5m23fiqcOCb906qLdOFwo5pc9xWWEC9xYGaNi/7+gqCt0hOH/MEEa
nQm1X7it5JPF6dEB8kvmTFEPQ7AhvasOnfpHmWHqpO2kFaSu3Jghi139CZEohhBDPWnf6/inoeK6
F+JF6GyabXsj8AxVzI8jixMYjSVaEUBav0fOwIqFQmtaau9y2r6FxVLGSMpdGeZDf7FK9cbb+P1g
+nK50TbRmr7NVa2hvmGCRBdB33My0BkGKBxgksJIwr7RT/w1beUYpFcGBB0Q+uiSlpEXhtjW4a4j
ZSytjyr5QIV+0+oXD4cJwdZoSO0L9EL1eK+XbFmcI6IbB/KY0vbfKkDMEzTuMF8a585V3TmiYWcc
UCaNBFw4V9L/Iu08l+NG1jR9RYiAN39ZvlhFsSQVj1h/EOwWCe89rn6f5NnZQ0IYYqcnFNHNVkcw
gUSaz7zG3Lfo4ernQd0nw8HEnHlvBrvuRx/TCF/TCIJHE/+VMTfVrsfOzboLfiH2aybfdf17TJl7
CHE1vCt+UObGtK6wbthYA3dUzd3XS3g2OkQM4/89/CToVgEQK3XCw5vuxqOeqnW/vOBvGz0i90FD
pTUnl8QceMkX9b8Z16JThmSIEFz4vDal0ncVYNLvaxN/4wKXS8qcRDGsmSC+ed61M2/AVv7B68Lu
oE9PCKOC7P88rNLCcMrKLD4BhNqqwyFxftVo5lJVjQmbyuFKMUiLHim+fj2wLVbidC9+HHgyz2Gn
akAOed8KTnjYPyvJs497iEZl3neenRK96CfyAUkzVyZOr3GDKp6R7tPshf8HHSSDp6sCrM6yl7a7
Fd25UW5qRZ0GqXpytgCgc58g3Fea94jMUfm4cxL/rMs7NTkaBp7Z+iVHlBt4phPd6hQnarPdRjjP
VICuw1dFK+8AOqnVrWvW+s/yDbUwAlwtf+ji70qLW4+Gmln+C4/gHDcc26/WUCpT42fRYjtXy/dZ
A77N/NZ7l8inam3uB/mpN+WDAVQx7yp6Jd4mseyTDHo09laK6x893lFGGr8xalDnxuHrGZ9iUN63
5ccZn+Q9bpXZbqIj0iFmVsC+L1JyEQJ8+CapzzUKzdGTN75K3kIyMhevfhx3cik0eSBpsZrEJ1W9
0CmkDoFbKmeguWQ9Nu0V/PGG4vz/kAkAGYOlmbCYR/UU2q9EoFtDAFB7mdJPirB6jvBYdtf2pNNk
7MhIBYNxNxhg+6J9koL9Cbdy++Y6a58M+uvpn7t7aJWKnUZ9jcri52fjbyqzVbh7QIe2drJOULqR
8l0oPfrq2fRupnH7esDZaacEhIM8RzC3wecB4xJ74sYd41Ns79LyUkQ7FxShvvx9Z++59+YQbhgA
F971NT9Mex20SWjH4tXUC4wE1hMZv1ycWVKFd7JdTFWWmt6iufLH6SH6Uf8ecipYEmm0vGyHqzWS
dxXa2PJWE8q+L066LoatEJZF6TFGCWiTLDXcZ+cVbVQAK5aQtJj2fQJPhmwi3lZUPwiqwqegO1rS
4z/bOAYSW1zoqvGHbIaROGVexCznNuGiPts97VSA4ptwqW8yF7YhUPRfA73vqw8f0IQ+plV5zsmQ
CG2BwXsrPezuL5z9/2gsyuokrrRrNbLYz8vSrvJAbSPGkiqh5cApVOabAsS4diU++HoLzB4IHweb
3G5pH8jxqHLkUQdRqE1RF1k1A45jWbj34VWKNFLh0pCat8rf6LRSuwYdvOG5pyTdZcGB4EjBp5DS
0CDlC/inuVn/+HCTDdp3oAKVjEhDEvpW4MrtTU4bgJoYRneRvHD+zBYsHJgK9HBVSMva5ABKbK1J
Sou5kGH4OGcmO8nx0ugiOAGkD1CP2mvY4BF6CwJ6R+uW7HTxi8w/hU6PHgVJ4NdTfrose1JulHF8
csMcN0zE9PRq28jH3oUqhTUVZvfk63dR8mJjYe25SHGXZ0gd3Ptfr43ZUBkRbtIAqKZUUibTL1Mz
qk3DiU5q8sNN/0ZJ3/OPUb+LyUUcp7ij9E0voQ6OP5zw0Q+fvh5+7joAOaHQFKXqzU+ft0GXNJnU
BWi9Avf2iLTU4q6ljjGeOUhkxMmXgLxT/uL73fhhwKmSV6OXLLfCjU4+8lwYDw4QwaqbKM32x1zf
28/V8/imVmsvuqqpQk3hylcZqPlmS0nK7Kszs2CzNRbC9OwOi6xyKf6gbF0f6+CBYNfOr7z8UAgK
Jc2ar2d6ZpuJ1iGaTw6WTUTXn2e6MsrSVxM1EmFPz+6WdExvb0mJo+raWjpJp4JpYpo/jTbZZZnl
hD6M1egEIcUw4Sp7K7nBUsK51t0uTXOaUyadliMHUhCg3gI2J1FvIiDNinGTdRawOBSoRfRqveYj
lQbjGafv93pXcXEqhF4pGZukQv7GUMZNnrylSEfzLs4ILaUjdKmQSvAvCdSejAozlUjN1w5AIbZG
+HcuSQclRq0WMxbvNtT9OvI1eD3pRvQAagWAh7n58fUH0ERBcnJZf5qTyY0Jh6WA9GZEp4LWkT/4
GydAcg/eUg7N3TB+97DbHf0m6fclOyGOXfC69xX9Osn6YWvQGxrqZd8yOlTGSsOSJ/zd25Aiv9X2
LnrqcUoYVpX6KAV/f/3cMxf9p8ee3FRZLvV2Ho18Sv2Z/EIrf9jlXilfx2TJJOc9ZvhzhihIgG+h
PzCVnvNKU/XJ26OTrW9t9gOUIPNfgb6JYEDS/YrW/Q9F39hP2aUDsk2ZFHaqikOGqJjApwpAHWhH
Ffw6FYXsL9MmC0KuBhNa0mgJa+ycFHv39ezMpRNMz3+eeRLWh+Uoq5LFM5vFk+eeOugluZpuuc0D
50pTo+/I06PnBuRV6y+cnnPZ8qfBJ8enlQqMYIcKspo4iDx7KxJlO7qm3Ghi04Tpzi2OYmO04Wbh
vWd6Kx+HNibld6m05a6wGVqow3e7utzBlAVYdu6bI/9EcA2Dt6M6vmr5a6tZK5W/CJZSnZkzlMIS
hxlsdNBj0zpPouRm3ehtdEqbHSE34KPeXcveRnDR6lvnrhdeWhxb0wUKTJeTC2z9nza2TqcYaZ9S
2GNFsAcxbUP5XpdvoXELFO1o0g+0CKPKaC1FTz5HyT8ZH3Uz6na0s6xpj6eC8qdWdf1eHdHsQ6Ce
eV/bOJknKXkbM7qIRxz0vAXoMhM6995CqxiQuooUxeRjozsgqWFOsO+mwT4tf+FKf8Hj3vGqb21x
qaVd5ODM1TzJ6Ujb+gwBXEnlTU+Dts2ljaZm6zbt9z19WSwfiHcruu9n3z17nvE7RkZ6oJPswaDW
3J9+BsPT0A6SL2/AEx909WwPuOUh7Qv/nAbqO88Q3UyI3N2Ilh9MTRl1XfjyeLvtAuzcYu+v3KnX
hYVUCiUKOfuuSNlB0W6tTFckK1Zqfx1x2620ixoRberYtZ2Netz73DeBe4oTdY8C5jYkK67BDug1
6q9I7ubhX9xXUlE+Nhont/ToxM65EOq5qXHM2GWkQTUmkZL5VDvlqfO1bTQO54K8u5YRSHIwlYH3
itF0S+uiS5HjwL4uT6QtyEOQUaAX0YC3yYjL+jVN3uwiO3ghnYDoGOSXUnnBrS4tr7F6IwHC64e6
spG/1slOUa+uebXx6pbOjGAj2Ew/RNPwtNH6lRV6BwsfRKDhIJOSdYbbXx74wKq6FeWnI/yAqHuN
dfNupFXkw0zrVcHAPue1trHoZMvqLo4uZQ1VPdXgB/1s+KglPtG0tdZlh6Vx+CrBPqX73aTWL0hg
32twyAE1h0x7zWXAkSXWiknE+aAj7V2ZmyHYmPUhs/vXAmlaZ8i3/hivDSvcKekbTVpzHFddAImY
K7lCituNFnIiZe5aA0oJGh+4rKy9S3R/SPY40LXBsCqKJPa5Ly7ICVj01kQskYKWxNiRnGj4Hdks
J+UI+oeyY4MetVdBUm+X3FnmzrGPDzNJ0LoGW4FAVAHd7toEx0GHG1nBr79RmGZby8XCrTUXDH4c
bxL0pyNSPxb5x6kBOdQIPhuZLgsJRk1nL9VWZw8P+tKmrCPLYtriS3yY6bGqct2XSfA4rtg/DIY0
vKKOK7s5+zm+FbuyOyN263jfWXQASvJu4WPPvu6HJ5jc0WaaOr09kPN56gXFMhVhbqXYcZA4NWK8
0cKtTBY/c1xSR2BZWZAFNWMyvXLnta4yggmAtOnuou/hI9ao3729u8seoA23J28PDGpfH/zn6gEb
iPrgHrF1wEYaRMqbfXSPNACfyp/pz/CRVmbyED+WP+PH9lS95If0EDwMb9lLfAJBcsge3F15gHTf
ntpT95J919i6J/GnelCQnD5598oJ/edT8xDwk3cf3BdIVzygL6GdlGrdH6DG7o29fh3OIXqsu/ox
2Y+H8ZBgmtntut14iO7HQ3DfHxrUH36DRPPu20N7IDR9qH/KL+K/+oPC729gK62r79HR2Pl4ZiIC
VtB/vjOOxUEpUPR23qqDdexOw8k5Jr+rg7/36X7chXuKEHtlUx2AyPCXxWPzUzqa9+UO86qzvvfv
jZ2N/j36Osf2SdoVB++5O6Xfh/dfNJyUp+GU/I5+U+ry94xyTL8Xh+og7can9gkDOATixV89pt/x
6t0BAHvQjgZd/Uv8wC/7CRzDOQ4Jz6dv4dXmD+UDuKDRxD+rfhB/up/DIdzLJ5U/8R69l70BHRMn
j3tzb+71e0rmyl18xFRrD0+TH876vfgTH9urus+QXdrTV724S7U/sYimsQj3go15lk0nbxr7hEWA
ooQCwI0uXm1fuXYtzEk1yP4268DoBSubeL0dS24AdPqlDsu/Vwv5d2pMC3HJ3BYHK0rDTYPDhvDq
5y2uRLHleSp1SLZx7G8gXzfIkWMLgKuI+8tBCyRdZ1gYDC+5+g2zdrjKXz/BXInLsnRRWKbOC+Jn
ssWtoQnyuKKeRjxiuTcqvXl75DSFeYlnpnf3kEjfSHY55lyyQR1/0uhV1XxcUpHQOy4GpnMnDgBa
SGWqQmdxWkqMGheKhh+8Twj5vWgvoLNhHyrMLJdOt7nTBqlbDQ0qvNT+kGTyXUNvg4jzlSVAfCSa
q+9V2KR5+3qSZweik2krJqIA1pSSZyaebiaKKNY0R7HOSDZK+WABpxyX0qq5CxG6Li1qRUfEcSpM
oDtpPfhDTSY4nrP0ybJ3GAUX3jEJibaoGSx1CRR9LrQX4mGgcDBxwK3g8xI2izLqFZGdQzjftqWK
lx/aPgn0eYdXzQxpE8KeE27lKDQmdbjSdGiS8bkP421XXLqGpVebh6SPzrqBZCoJwljbiOqgx6M3
6xTxA5e0jB6AGx/HHGePCsMDslyWR1Rnj3L1CoqMMuylHkZYu/26iqJ/6RpdPklem8hZiYqcCi41
CynKWqjHY3VR28PBGNHYbOTzQMGjde5L/MJE2da4uOioJCgUVU6+6tLoDp735oEa4C/dexqaAcT+
c4SqIOrTRtSuNdCO7/Ve6o8UQHtCcjuzYRnuzfg2IDJSxzWeolfD07ZWi4qSiploYK1M5VXhWu0Q
dwC/qMrKwXLSTRxgWK/tuND59a6PizxPbo0YdnjDBqFxapGotqKm34YItLz0rfUu0pooyGK4HLZR
vEFhfhcRk4mQy/HQJ0LZv9OwI2bB5Yq2Hd1w7UndCnWENF7Xdb0twHeWdIw9MjMdjzDBeQ3t9hQj
j5KFnOpa/SPGR0Ov9EOaa7tWjr/lKhzIIID3GG1VtHk6+dIca9W4i+Ry5Vf2xeJbf72P5mquEHko
Q3JeWRxXk+pYn7quj3ziexOMZpFdR3eGDucBY9PMf2NBZN2FFpX4KgPNW9nESWChLTZVHRYVOlQG
ZAz40P4gCJ4cmENdmGHceKxaPfrm0HiL6u+mK9+5preWHZKY1Fh7FNg4TqqIMlllgovtNpH0s0Wz
qk2Lk823amr68zSVv56gOfC2LWsKPTs4sdYfm9GjUulkEg8nR7skLbcC6su6lhQqKqiKpd8ch/aA
di78bCeN8R29Q8UXzSedmz2jGW2CXfOsfdBsRhrKkF3U8c7MfvfFT99Artbq14N8ccCTWcw9y9FP
1Y2zrpSa7vrCTE85ef+eaQox6LLZjkap6PPJkqdhruuBTZGCFMvhAENgC993CEkqBH2Q5QTESopy
6S0wsLIxhkMe6D/Tf1mhIWY/5gktLiscweOk23vUUURloYDpUmT4scrHlpzz6w8wc9Lb8A4sphHw
LMzoz4+sKHUcw/9+r01zyheArgXZ3ripxkJ2MDsSXmoKl6VlsiY/jyQP6GxXNsduley4v+iDUQLP
lMfFW3KuPSusHegzUP2Ghzwpv3qe7peDQQE86W/MPHmAqFEREIgUGzyLo6+NbqHnP5cJfBp0MpFc
GSZRAK9HGG+aq/CkyrtUX/nl2voZ6pssWee/u9ekopR5p9WbVl03ARyrQymt7fSvMYSmey21i0Nk
64NQ2NI2X+WoYL/42RoBLCrBNerr2a5uH1sdVRhtg2hfirnicNJz1Jn3QHfkf6EanNULe3TmhraB
PbNLqQvRVp+EfLUWNSES/9EpCMdNFRytiGIKuj/casiFkUVq+uPXi3Lu2ARLhSI9CB1HRtji81rp
pCQcpJimguxij1Ky7QGiQnan7IX5sGevo+YS2dFd4Wp3rq59q5JrBtS+isalOuBM7M2TQOTTWLeW
Zk+aKUHQDV1gydFJIlEgp429B4dTh4qWUdG94abzbpZxqzws/cqL1hr34mZ1cWRW+n+wgQR0GK1r
WdcRNPw8KYMX5INhUJ6nt0IjmbozLdwwPP6j4qeNj4NQcDFth3rr55EUvcsytU9oBDD1omnV3MOP
6spba+a4FY8qyKCNVe0WYfyzH54rCsY7AvmUICf5dKxKeuGWRIMlcgdSlh1RPTmLOlkTZCuBIOEq
EPFKZqQrFbF+JfRXjf17EYkw9W17P8rfcwyA/tSMpir1oq/s51IenUYXW03VvvdIigvdW6l+QxS4
0sbXPAWmh2+h5D0HiYeV9msIfs3DcLG2TqGaHyxKWwRgMbGQCJjGPkY72EYuqRchxy5pknVVvwSR
uhfBjjjbk/wckdrFhoRpsb9w1M+1pYR2ARtKoxcJW+LzZ1XtKPCiGLpmOGhr29qqiEEZyiux0iqS
92HsbEwnR8/7VfPTtRCAbi28VYPXqv05Rj9841lPb2X6qiqnkSaNZlUUOvu1q5l3MfDOOgnv2vZm
0NqsQDcvgao0sdMmWbCtWoaM1QtgQXuqKNQ0bZhJaHGdvLB+dscXwRGSq+Gb3NEbK19dqrIVAoke
JR/baunEPFVQacaQeCIcV4EqbyQlIIT0jv+KpXht1uHPTI43vVfQNoqUFQKCwoJQUtAJorQvYFGK
vg1Y+AuH20wKjY+kw9WE/QFecuKi/FAla5MR1aPSwJ8VH1cdghBKq+lVQcEdM0iETSPMmDY2p1tN
PNDnrwSFWmwtLIbZnQbzEaUSUmgWxeRg6zwH9TRLw0ZOZhfB88Ws7yrKHd9U1miav0nygcOFcBR5
/2Uwwty5+nH4yWEWpZYn+QEudq2oOfcAtrmiayoYNFiaXr8ThVEtHNHfBINo/KSQIZnXPknRb0su
vVX8s+lAyV+zHA4fdfJRJFUfMysZw5PfYCXTv+T+DnqvXlzJ1nK2omZcxCdpx27jY2bqx7veW0i6
5+5ZTfvPI0y2ZxjKLQpBfXjSyqOMvwOA5fyaYEkVCfEoaYmcNTsceBT8koQJ2FTprC0ruXUt7lji
SshZBH9h9YaUInirrGBJLEQR4umn21dowjAUKv6oLX1e9ZWV62ZdW0hQ1L+AnkjavopuNkVDZ8Md
v7DFRHzw3w6GxNMkfogdv/FNiXdzlWNFnOIZPw1Aev3WMoTF2qjjGrvEi52LbwX6UMFTDBj41BOi
qpU+Qc2P0zWgD3YFaEJXtC1vtr4Qas5v3Q8jTUJNfWxiVRWQC4Fey978ShTbc++lZ6/o1ZWCt0C6
NxwtkLZW/18RwvwE/+dlJzWUNvJ8O5R42RjaUP2iFiuKcMSGYF0Txm27a58tbNF3k4c/PqqJribx
mOnA9Pu8guD4Sn0kE2GjkLH1qaJbw0iXTEBsZa/c9dyhHdszBj0f4slpenuvO3Tdzo9oREZoiZQE
iDeaxxD2RsxUq+ZGXwJTYlpuSjGIBCEJngwjF2ZLnrRL678ja5e1OBwBLWFbjK62yqxXhcM4i8cN
WBotC3dtv/B9ZxfSh/fUPr+nWxZl2tIsO9XVMXApCrRnoggYpgkWqgsbRczZH3Mqim8Ak3S8uyZz
mrqqO4y2Tm9/uJnORmoPuvWr086cfXG4qiq6U/EtaA7GIt94bgWh+SXbIAIpa+uT+0cLnITOEAEW
Rb8kFn24UsYVOTk36Dt0YQImcLNYPJ478xC0R20R8z06gZOdExiyUrdeQSoD8YKyEKerCNcFx8E/
ipZUbi4ce3PADQCIZKPom6k2eILPX9NOGsdOVDs8WT6kTGS6YJkfgvwUAO3xfsWUs+DEL4kmaXOn
LZBTDTsGtM5UY7KGlChNmwjZk5NFJSeMo5UEBNzMrY2S3BwVGC/ud6MHmCI7ZM2rp6V3JiIIidBs
jlFi4DfTnfQ21N/oHVJnQaY4aF+MdDhEfKXCw5lq51pw/tW9TnWwGJ/yEJOm8bcPw4jLWvWSfZlo
+xAn8wBDSbkdDl8v3aU3nHzKNCu6QR6QNCI/of9BOZzjllCJEs8yBGZum1CdQtEF8CT9vsl9Upel
1EspsWcrXegsYteLUB14NboudOFFMTKnVCsC+0WM/xyO0aaAh66ag+WDqU+O2lzVIq2U9PAkLjIq
ypJ0pXq3wYldL8A8QcrftdmboRyU17S6xvpFQzwWNzH3BEjl6zmf2z5CMAMRLLD0iBZ/Xsv6qIcF
88Naro88ieM9pIlotNBfzah6g57+eryp9td7FvZhwCn0qEb/NnQ93p3OV+4SDQN86rwLh0VeHLVi
l9HFdv6y4UXG7WZx+Nld9HH4yRmV14XVjinDC55NZjZr8Qyx+5ZiPAECrE6LFdOALPoxL4y1Vu1G
zpVyvFGOkBSszoOD7vdH8Iuu3SJJd+R0S9lOMAVo+A/u1RvJV5IXRTj4jpsksERdyr742XPaXdz0
qa+tNdJGC4f+7EWKTobgIyMGq00bIFVgSJ5k8Rl9pJMz5EPoB3TDM01h8ZMSyhhbP0tZtVVifUt0
MSgOct4lBfdw72iCEwTkgyq2XKPk3t8GMghOBvoQYKhZo60CvJM+hPE7VW8NAHRnsLZddOwq61wE
2gqMTFBumx41E7rZAu0MTEXld+Idv83KHr3npdhsDgOCSjtoQ0IHYGTTletGVWpmvkXOhTwiTRqi
XVFNzkflcKrrE0i60n6MMdoaaoy00EW7ytmmqZP1iCjQwqKeO0yA5lJRAlomU/n+vIs6T4+TpmL6
wXWhhc5eQs6TLj0gWZUeh0y9IwSmfiwWt5NYr9Pb/uPIk1shw8DNR/4qPCUjMttrl+/SO9mdDiUs
PlLMQUmrd76nUrpZeOW5y5555xq0aCn+0bPVZC82c4dsT7EBd9FrAEcIno1vzz0iEErw/Nx86fSY
S7TBZojrHv1oFAs/T3TcuDX4YbavaNON1kizbx2rmw6Geow3LFgqDm+tp7peAzKFXy5aBFIaHnOj
+Ccf3aQDQ0laBFvTjmojy5JtjkN4SmmFVVTzpaHdKPqr3x1dAzxHcqMOPmBzgQDfRjzP11/gHV4/
/fSk+kQ9JiUUirmf56JKgshVaz494RZreq0ONfIRCTL4/UotjG0wXscUxn75ijEyBi6/SqSdxHGH
1dHYjfvA7lexDW2BHIPrluKjLXKMFmNumpUtu5ys6IBwihQW2yqg6Ym3DD0NLuUOYw4TlSgEZtYm
x0bPvTUi2YjciBvittB1a1LQOO43WnVNWyxjKKplViFou2vHjB5y6jNAp8+jdBPCL736qtlvVmBS
TdPXI+J3jbmQQM4FFx9naxJcmFI6ZqmtsFEUHJNVwRjkXRrJ3tA3DJb8huauVXRLOJ1MemA0pj9/
m9BL3T5IWRtkLRpNOCCK+E9HAjIFGwOW5ddrYTYkRSyJOrKGkB5xzefxot4d8VEK3sczKuTO0hV7
gW6MF1wJJfz2JjpRRMT/ZFz6IHRDgW5wHH8et9fzyuoKcZtbVyW84kdj9K9U8mPfvKOjRxROHdf3
g4X7brYfJDzd/2vcyYHrhaEfJy6nT/p3q3/XygOq+bW1tRHcKfec9stdg7n1A+AQnwWc3RCMnbxp
F1uV1ShxeBK9ghQwbI8MlUsV2QbLmjXW2keik9PPTF6AiqRAeGKktGR/TQudObCw61ksL81+djq0
ogaDgdgf0F6rCkIswcPwlA/Y7ZBYihg2vpAD8STU+UTzGUqFJH3/+rurYrdMzx6CDbqiAFdErenz
d0/l0khrfHVOOujZJpS2CDE1t1jH5ccMzpwmURdgLrODqNJUw8qr6q0V4aTWrtWSxqjX3A3+mi1y
DPuNDPofK5Kse2ukeuHCeAdVTx/UxkYUcVLAViiKfX7QMQj6Rm3IvMsYxPExtcudq+QQaLQ1ObEL
Rta5l4ejbh6aVmgf/hTw+zg4p9JbFh0QGXRZWMFdGa5V5SHEtEAYLPwafcyTgie/vH49r2KbTp+W
E4NOBCRUJPYny9rxW7UYLGow1JE7ZTdWFwiTssqCW8JczVacEL0VRsHcYVTgP09MkRVeiN7te8WJ
PgdqQ4aLagmEwlC/cjI6zANsNuImLtHolds84lb4+nXnWjKOTAeAFEh4QUxVFjInk8OigoegU8nx
VPAAlr91QJ9wWr4LxrTcOkZ/PxTXNImFYFie0i3kcElqZVft2sAW55yJGqXAxKTNG0ADiiuw5Q4I
H6ysON536qtBsCC6TPz+st7GoHzg33em+z9Hqn56m8la05UIY0aTruq/AWxEQ9yp5DORe1jEqc5c
MA5rBAFjSv3KH4FQgz+Q3Yc0xHEJgO6a9TmYCTgjG6IvknWrWXi3uR3PgJx9SEoiUPwu9PahxWHn
pmcaLq1KX37rgvyQmdG2cH8ELv5deb9xleEMEzKRganrHD8dfp/rFoWQ8SWpfrXj3hpNFEMIR7Tu
bzUc32q8X+w0OnTJP2nwYtxArUTXcQL4A7+Xwz4IPb2jkkloAVWdcBxhhRxOWgV6tj+qOKNULQ5i
lEc4zKGKEijb5A7K4ev1Ddztzw397iEBIAaUH0r4n3eZrtRqrOUN1SmgA56F2ve1Nl4DrgoWKuSb
3gu++cj+U4EA2wR70zmyGYPhuau6B9GzUvRwr1i8RvrmBW8VumAhfUnZvxugJoU0FgEKwvVVepSf
1VfZpxyV7gQcv+mp+QRPGfpheLsK9AphnwX8zayfoNrkCg00AkB2D0QjpE7Av8J1Sq7UT6shXsvW
1RjbdZYkazkf1nBKgdF70O5sK0VjIz5UNE5H5Juj8lYOrxJe9vXOrO59zE3D0NoqoLoSwDGGCisj
fYnqYjUq3abWb8TG22JnQwKLDPPYy9dovOT6m9B9TsL60UnjrSFV26Q76F59pyjVg1ZFa9I5R7mi
RMFZhFZG5RwEpkbEoUOv7oxS2XFm+ZINgSiDzIRYFSZoogFllda5joTF10vwGndPBT5kfmDtFB/w
jtL8amudXhwYI+4l8W+rDFYaZAsuUDvT75w6vMrkzMIpTKEPKRBq0JAx1IUf4RX3qYAhheneGLyH
MHYfJAPFDOn3GPyuNPADrb1GrNZM8CIaaG0b2uPCCpvJ/2j+QkEVenyiSfF5gaVSmEB8L6m5gtJF
5BH+nLTh02IqS7tCgStjPSZL2ulzEK9Po06C6XqsBqseWNYE0zQqGnst6fGeKc6g4wryfbJmOUgY
1FnuTz4X3HQle+KAqrozqmZI+cRIL3YmkErvDOUEsuRNLUmPz3kpKPQSuD6UF1lcrJL07Ao6XMhI
SxfQzH0rdAmIXWnewsyaVL/ShurXEDJ7Oeu3IVC984ud670sN0fFd5jc7B9HmoKs1cZKRyPLmLHx
rIE0Qbskp5UEO+SMDLMhH+HCUiHitFr0Pp29KoQgMIGaoiDz93mJaGUJxDsA+uEOG4H8RUMzz3fA
PrkqCEnjJf7wHBOUJgDwaRk0LvnxJBmpW9usK513HQt7ZavdOrSUv9UBhbfWeAphS6VJ/RiNlI2E
CB3NYanfCKY8ZojgX7wdUnobp3soix+KMd41/rCP0OPMEZPOvO5p8G/BmLx50ENNGKFje0ATYqfI
EtblIB7rF9e0t1/vspnY/9MLTU7xOBtjO6hDmJrxJm+HFSwYy1mLiIO7Y7GjMcdKhVQPOglXAoVC
8STVGHpDqxyAy6e0ei/SsaMsTEG8N9aLDt5NtbdQJvGuksIl9bO5tUK7k0oWH45Ww2RowI5WpBvt
ewDKtQkmSdwzgJJgfWMqxT359czOv+uHASdhKNcQENGQu1qT3wSwr7za+Vujnf+t30GpQUPcIcyj
9WIpeK4KT/nwP+86OTqxNtXNdOBdEZOgaEfj4a6MgSNh/oh/pPaQWCfG59wRCgLklJK+9hDgCS6C
DbuINnwvCUxPCLYnknPkVOSZk0WGwE9n+AZnatNC5LPMlcEwnKx2N2IMe37HnzvKSotoDnBwCtKw
mwvl8xfZLLcR+BcaxQJ26qDxK8BrQK13DVS+skK0dCx3HowJVChULjf6nHp19qvuGMItrIxXX8m3
GRE2DZO7Cq0n/i/fOu/vg/zxHdTEZSZ5+j4b7gfnL2EN56G90N1osJHmj/qv1AV28z4zerjSEVn/
ep3MAZ34WP+ZnckhNgZuZ2FUB1QI0FbEWRLV8aMuWqkAycWdTv639cLk6I+vNqkLwVIQmfsy9rZV
gaWsGm1UGUiKfMtiNFQAXWIG7wYoCgrxEKLAQSl3cE/a9lx2F7ihJ2m5ZioW8xefeHoJOJ3URE7H
YvdSe9vrHCZNspcS8PXFzsKjMnTkA64nW9ZcWfQrO1xqIs5vN1XI6RKO2vZ7Vvghih+SYdADp3qX
7PAR6CRF9yq8iYTakaCZshSo2VCYW+Y/z921yoehRaj8YejUqZO8SRnaHoHlH9lxJGoOat0gYb5e
LCLP+mOaP4w0ycOwFm0trQNxCA1lXWvXfydGUbkkRzN3LSjQuWWhFGnBKP/8RoMbly0EyXcCewry
j3E4MMARQTddJCXN9TugIwppKgjkYFEmx5UeNW07tNyqoVo8K76MWra8CUz7AHtfYM4QR1k5xEsD
dVhgy/tGJzoltCpk7FRhXvsvYiN/PdOz18WHZ5rEgWaQh2or05MOG2ctHAjrCy0P1lKWSpvEPahL
3Ne5es6nWZisIqXo8zQQtjfAdash27WS4MlRdc9wIOwuorw9qoguopmbN/GRhm7mHfX+PtTuET0X
yADRyPLHb9GA+Hl8TPqdBEuGCPqdTVDXVxFz/u9mabIeU6+xg77mmf8vOlBgjFn7JCy1bWyZpkX5
ytnvAhQDXWI8pihBf16ZOr15ry5ZK0wHvHa4u0jxAeQhwEZWBYWDr19wrhwL10vXkAHSAaOqk52Q
ebne1x3rIHoDRl7WyLNGK73ZcDcQOAx5seqWIOyzm+/DkJPt4JWZ3rUtQwbVGwbjVBLSdKeiRJNB
/lo4UN6f/48T5cNgk/mMpaDUUo35TFWIVSNa+RsQfTSKiVRY8NQ7mWKNhJTPKhpQyZvilXei2A98
1c7PhIlSiTjURVQZFuZ+LrMAxm+jNQldkW7U529tUjQdCofVJaCyBthWmBiNvrMCLrJzrIpgShxO
EoWAEOZXg2zY108we7B/eIDJ8lZ0LfAGhQcAr0Y5gUIbFQXMVY3m8vVAc+VugIY2PQ4SXTBGk8+g
aU6uOoND8169EBT7XOigwCBMivmlweo+C+mCrwed3Uo02Ci2Ic3+R4ldrjCq91TazNRVsGwRdZO+
eeKGltVrhgzTEoZzfi+JHgPUBIGLnuwlpNz62g94SYFxS8+A8GBOpd0V+XfR0nWFVMfXrziHyUCZ
jwICwvPQQ6cZome0pW+UcniSgOgDPxTS8+46ti5ud+n8J1Qd1Oqiyr/hEIVLLJvZyE6jfMI6YXr/
QFM58RgHRslG9luFbFAVABiXsIA6mIhQ6GJSRmr8J2Zh1L1TQQHYQNMD3lqpHWnoCYyKl6EZY//I
3ABv5XxFAxE0hkHbiS0nqmdDCy47+L2IIppjLvPkoq/I4oPCPPlYPcbK0EBBEY1qiYPcxcyx9Awu
I0YaKQw7Ab4QRSik4BxdusedhEKHSdXOMJ4HA43/VKRUQqbEBF3y9Ved25YfH21yQBYlsrMRxEjR
guRq5gJIEhS5CNLZNl8PNbtmP4412Zh5YauS1kFDkMNDlu4rhCudjd4f5XBDCUqDAhouXTniVJke
yZSjIXLQAUeadXLqEOWouaG4IAEI4J1mF2O2bnF1e/INJAJ6JcD9z/B3RK5CzkYK25s6WrjIhCwt
4dn9A8PWgV1DfYWj+PMRnLZymNQ2W5Yqr92L2E+AEWPMP84FuANFfkHijLuwpjyJ0NfXkz/7nT8M
PvnOWhgaBEVUCxicnpFQa6NakHHze4sferYL8PFNJx+6z5nitOM0FAwuqraVj+xEdCRnT6VmpQ3V
XYIQowT8Q9F24NVq9/9wdl7NcRvhmv5FqEIOtxPJ4ZDU0CJl8QZFySRyzvj1+/T41HoIYgd75AuX
7XGpgUaHL7wBmy6D+t9eU5/pAIpeVq7iBlCeROW0dZ11Dy2Ag/T6pMyd2qKEARKergWUs89fZBxb
KXUV/5zn1MfIO4GNQcheENzsX8joXh9tdi06tEFphEKGPJdLL1KbRktGjjCx1ZR7AV0mr+meh2rp
Kpr90hfDTJa8GSEYIQ28FNWfwnsclTdW9eB+X67KzIB7gNj890LiSS5eCFp1Zscha8oPtoLujkui
6r2DeuMSapm+Aaqx8nx9Emdv98tBJwUQR46rGGv6c5g8jsDPcfMR7QmLdPFFyD80r0AiG3Wp5vX/
GBg0kUb4RPVlMq8JfnpGZDNwBhSzPWDWi2kTlw5aZDQeXYEcD1eSsUSUnnOfYZaR3AC7rNhQyT/P
coTojt87oMYaGa28lfcEg2ddNuj6A2XDxlC+p33wb+GtzbYhjrh995MW2vV5B7HMONOjVBdkcpTR
kFCY1hvzMSxTteD4cvJulfSPDXogZz+mKuq3av9mGjl+1Qfke5VWeRNiBNmYbblaM+WEGoOQAxMS
rBptkhGID42hf5WQjCC97eqjVd6kRog21194OA7pNrAoAJ+Etgda6GcpCi7n/JaAjju0SdD4QMV7
W2uIsCjjvqCbaHWP5CyetDaam9Ak/tp04U/jZ3jraGuvObqwslEgytYFhSt16xn3dfyqK89R6v4I
XDwFW3mtxJhZUB+mtCF5FniDd4gBAVU2IT3AsalWz1TSJE7NARk0jlKBYVIqqrwlEb9yEMdqTlLb
ydTZ1PvSfhaKlJr1TSobeoc41Yz3QgIA6kAEFgNrAoINwlQxMaJUl3X/2A8ywggdKWjh57uC9RR7
r7DbgQkhk/AMK3899u913+wkv9h4yh1Q0Tj625LdrfEUFv6h0g6oW+rQJCogPbJ/GxrRmuI5uJ4f
Q/hN9R5t5c7W6b3IHe4vDtHUMdaytRZKG9mEf/mX4W6cRP5uuzdFuBHaXjErbBi6VShpHqpVoslX
43Ig+JgpSE4b/x3bQ9ABn3E6a4C+8lvPuFFHWpDbqt/R1xHvkXLu993fsblX/ylAw6QB5LxAFEPI
ejg1AijvgtsLlGVlCs4GVjmABEus5Qpm7cTmNrEqQDOWaMGTTnm7ESc1iwxV1YD31VE+o+7f5VAy
14V5Uo17YmH+DGrSjuVtmizapY7oK1GDIRlw/U1hgMrZ9CY6bdnfUrFvkXpL8x92iy4EDnAg0gK0
A2740nH0kKJ34b5J0A975DtG0jiMIlcUqR6T7x7mNL+kn/Jd9Lf7WwHhSqAXrBBIGiu4/JRmi71v
GbuUXIDwQ0jdNeFzGXhnjQ0S7qLBSFNGGncwN1o0rvEjEFoecvsdJdc7d/gYfAGce8aFLQOgC7dI
VCDKWN8k+ltQBju9SjYalU3RUEwx0cwHckoUltl9Ll03DeylgBtdPxXmRI6RVjtjLMGX0oj4fDjF
eQhwRADDk+ybYj+VrrPXUepD+WKtB7/6CBOAnzkasKyJbBMWt0lcrxNtXMi855QueAwBOCDCRjxx
cin0g9bXoJtDwZzxcr4M/pXBD/tejV2Ytvvc/N7tnOoY69bxDPoY2UDc9G8sMUVqdmb3fn1eZs9K
clDk6AHpQHb5PC2ekvml1nNWkvNTdkAiL30vlMWkXszulyP5YpjJ7Pey5nqJC8VEYF24jfcJEbQO
Ux4g6N35HAuQ9ABrbkvNs5G8XX/J2YAWjjgoD515p7v8+S39qCHgBkUhkl71ObYcEhaY+t2NNqBa
s5YQEmPzZcKyOVLXufq/VxV3BLIFCBTmpVRYPw8/WmHtwJ0+02mRWBeMiORUhCsgtdQ0Ft5V1Ee+
TDWvCEMUOg/13M+DOcqAg6AoKggVa1XIoRKt8nU5iymdCKI6FZ1z4AhAQ7aztYIUYkiUe/05zq21
a88xWemDMkp2JvEco1nfQRq2UPcRpUxrSA+KP271ESS5iXrO4ABSKMEgPqdW+FikKMvJ7ZaWDlX1
RJO5BftND65WHpY2o0glvjyigF8DAhLsFTGVF2GhUktp1xVsRsLCKrA56N5jN79L2/pgoXosj8B7
5GLnFgdKMTgQo3GyWKuY/VwXzzBZmpkf9GnS8Qz/6vxTfQPHJ7Isyql9/MGdYyCbSU2AA4P7l46t
OjoL32p+f5yL8Egdgx+YbM8mycomCgSLBFs0Uc4l5084kn0KEygxBmT4kjpsPSQu0IwolJOCG+n1
9TLbykGTEXYxTXa6W5PosVAt8vkGQDNiOC5UDhIPp3uHkkI9zKg+RA0uXzfqCDTr+frQc3kIoOaz
7R28oWnfAy0CKa9H88wZYm+id4TgfoYSefByfaDZw5acinYVZ+0XhPtAIJrVDQPxrXXUmOMT5YtF
FO3ZlujLsr4YZjKTpiG1eTwwjOJtPc/cORCf2g4g/b+1Gss6dYH9PexDhN17rPicg7jAdfsD+Qzs
Z4IRca5GOB2h4+rlypOD1kOtPpLwx+V7ClBxcG9N671SshvXbgQxgtg5pEKRYt4tPaFiN3QKrKFd
J8O4ilFaADmN/i380DY6ENEIrZsg02jlWAcNa+HQL1djA93Vgj816qtWsjYdeH1xKtWtjEep+683
EPK33Jk54fzwK+YGyYhttKA5hL6xR1J+hzZpHfmi33f9w82hSx0diRkFoxikBacplZx3uVqU4LMd
5ywqXCtCAwrzY/IcjI8QLboRSg0ZSr9ZjdC1cSuCHpT0rz+HOnti4dHocJnxKOfU5+LE0qowVjwZ
jgSZ+djX20dIEwfgmaibsaWE5DKHveRHN4JibACQs04pTfXIc7aaryOeBunJ6za+rd9lO4D1p0W0
zNxmEgoYoHAtDEDlyZlaaLprcpFCHXLvG/RCIN6xb4FwLpNn5raToaHBonJmYAw+ObU6O46q0Mj4
KPJGi9et8Z41yh1H/T45qdjm5o9hsU3VPRLEcY68cOfdde1D5yjb619lzmCAz/Hfg0zud81B+COW
eRAzAsTQvZkj9B3HX2O2cee0WHskLGwB4rNDMLTmY9R0GwnFDxP1uqqSyfnybafk+wg5OPZKqfZr
z3oRYZFAVKEj3R1IKcQ9EOFvL3iMmp7sBIOS7pTiC2uwYOW2CRrVyd7Iq5tAyAI2HyS5aiQknHQw
i1vBX3MQJiJFqAAL9HiJ2L60sn1/l7k4wXUdn2lcD3FzvD4/c8UrjGVQnoSXisnI5DtVfWXWQQCq
HxI1zi9bghFcljJ0+LzqPoKtt6jYOFsCuRxy8kX0qGycAEaDCIIUO+eFDxTsSMCM5hmIWmC+dwZ0
ktfrLzrb0+Yd0YgUjAq0yT8HFGWv2z3gCxoP3hvkSFH5J521g5eByS7AajfBA1rKomgqpNNANfN8
snFfSN/psS88jDjmp9cAglBwBQh9ga9NIotYTsw+dOszM3XUPrLkI5BfW+mnKOCDLMcCGCC3gwCp
BDiEC/ePMPnE3IJlIog8sFs+T0couZ2iB+yL0cZGhtghexUBhmjwIwye31OKoltM7QJOCRHO4lkk
QswvMyC044T95VeFerkkl3aRxzxiKs25GABM5nJnK2GpxpV1fb5nBwPnZhLjg02ccialMZBDNCXP
OYaBbDkS3WBQQGb/f6DXZw9ZB84+rWkZ66DJOrPaQAn8JD1HLEACOCIodDjl+yI+YXbrXgw02boq
NkS25yTh0UOonssYTiQwz5dGelObb/HSLSvWw5fvdTHaZNd6/WC3BRTeowWamvVCMIzyUNntAXtk
/gk1jDMCeki24Bp8wFKsG3iw17/jOUGaPgU8SKHxRcb6RSIckrtteAGT6/b6zQhWjvPKgBRYjTKu
rq76qtaI93frAZJg1B2ENVLbSyvNTm/U9GT0B7N9p67cJWhW0kKnQ5YOGGHc22DZlPHQFIs+QmJe
rj3xJNXywCE1dgKXi+zADCjPAHiHH81aT41d7UN8IRAT0hz6iMT9wnzNxkYmUnjI8JJb6+fk4iIm
kXzP95Ka0YNh2+5E0TBGpysq9Q3+dlxgefHSOO6qTA9j/TrqaEf1C1tvjjoqJJF0onfbwL16snDU
VC9hZOMTTdDh5OlTTGGOfCkz9X8KrcHbvtkIDa5WGlZ4JO8yMhy/tddVoQvgSlPBfOvS24S4tcVU
zNko3ouFEoZwqzZr6pqhtvN+C3ws6mdmC96m+BHb3wGHIxIFD4BKr/5O9wYTobckoOpnU1hs1zTJ
iNeo0oFujK27MjiYsAe0Hk/LKNvoWNVJcDhG39pZhStSPN/5Fg/KTazIkegoAaOJdG97fXnPVqBM
lRTLoeTDX2ITXnwuzWpsIw6ZK4HLBDR7K1nuT2FtGpqPeX4DnE+A55pI2ioR0Qd2mVR40dXl++Vd
eDtW74I3IKTgrj/YLBSKg5rIlroFGflkFStBl6ilDQcviOxdgnpNEDe70OoPUjisfagMXdttkmAg
bch3LV4njXqrON+cfJs731uoCvWvzH5PkHtQrLVFztLieWHB2bUJxS3ooj5L0qH+YRZLunVz5zFr
30IzTXT8p83bpo1hLxlOcIQ2SB2DM9J0nj31G1W765M0d8mQpwODokcMHn2S2uGqE1WtZQXHInto
8d3AeBABwjMqiUPm+lhzZ//lWJOF0ja9HXsaY9EPEVX+fyUA6MWKdE3M56Kq4/w0/vd2k4glzDzL
CwaWJi1YIha831iJQl7tjy5rk/SE80IVkimTkQYfJH4pa8ER5TjutQo1Z5iJZOOcTWCA/2AiLwYT
r32x49QCZ/uqMwIhEUIJB6Qo341iq56fqKeLQPD6eLPTeDHeZCO1muQ6eilerjrINH9iVF7vBVRu
CduzNJBYQRcvBl2trnuTHVvHawwzQSo+s+4VKPJLENjZ8v3FB5tCjePCzRKpZDHSl+ramOrQNz38
S3CXh7DZge7pzH4ToHJD14kYXyCgOxhjiwzx2Q3439xOe4utGgwhO5MNOL4SoWjGPckZbVwu/MXg
azaLuXzpybUWR0pS5q5YOLDRQSyBvgH06FM09au/6ObSXYJ9b0jv19ePtvBdbVGFuPiuJianaiJO
Ykf2Vr32XmtCBnKLERqospXpdBszVyBjFTtZabm40Gdof6bmB/nGOnJpr2O60bwYJcBvlXs4350V
rHwU4umCwblLvUOYvIn7p0iIqNxfefsCI2ytGgggKysz6gQ9wojzzfUXm8X1XE7o5PjsfPd/XqxA
wqCgZ0V3N1jlFHbbPYWd8t5aGHFpJidnaFyMEVPEcqmDNzhSYHfJPohal4shcxCHy1ebnGgYavpp
pLLpRQyYbv3SWVX9VijwSo/dseR+X7yMZku2dPuxcASwBKNoctAocTbwA5vy3/wKaDrEDuHniG0Q
99LQo4js73PnKGoNC59y9nYiXECRgvI9bf7PazSOOnimGhCtrt+CLGRy6TlTUWU7drokZhpFOgR+
gFvAIhYlqHLfaJA3jVfhkjWk1e76E82eDPQQub5gfqtTb+e+cZWkULxIVF2Vekv52haiFSfN3C1q
/85yfcgxbbQSRENpyl6WlKTpMp86IF/bUj84FKk18mqgeFvQd9CDBd6D8FV30WeqX3LlRCcB0ild
52X5fpEFTvMPngHqvaj7ket//hZyVCegP2mvccHxLUg9kIeGN7rVCspy0guuVhSrAJhen/FZtOLl
uJPzccirRnM7qrKQrSSUcIfiQ5Dth1haV6rPyXUvgIuWflCDZ6m1VrmNZCJAL9CnCKwj0Dvwc07D
X1t2x5vbj8D5ZJ34wkJkY/Js6mD3Q2505xRdzvC/QUk5OKjh3kSsOnwH49RwVV2fkNk+Dg4vQPZQ
sTB0Y7IpitSrMrNl0LGPKJNb9NVxFKJ9NaIlostbFz9TigUdIdWAFoLfK3fjUv48tw8un2FyEDVj
Y9eZ1oACItfphjVItdwk4nm201f24B+9saj/IqAEJ31yBOVhoWeuTImHXUBNnF72is4KjQwiR0GH
ImHjayf9txYnEQGdXRh/7hhC9Q4rMdo59AUmN8pQO2iiySUF+foNGJuXjNuWuEOSi7VwWVHSE9Uu
kmBidE0y0ODD18x8wZ1oCz5CYHV0zPEW9TnnF8LFY00WghGRq1iuqMJ7aGQ7qBLgLtQLCULaL6IA
Zv2jy//wUPAAFysos0AwQetRgXtDcZum41kGjyEaKIXJ1ZMJlR1r4e3Q5keBIklo48ZjfSO5xUqw
VEqSubpHTXlsxSOJtolvfyx8JbHZpgcUexEsGMh3C5v4zwdUY5ipF3cttbnw0EviJm78e3StBhnr
RIxu7VxY3HE2Vt3S0HNnI0RlzmqMQUH7T4a2yrFLdds/n400tDPypqz6lmTQCXa69ChjRwkUy5MX
Ao+5dXk57GQXRh4FCKlnWLBgdf196H8i3BYPqzbem8aLsujgMhfoXI4nfr8IGZ3RjVofGSMW3FPZ
KLi37+khC5SZDc4PV2v2QNpYa5HNKUi4195tar85AzL93ta1vy98cBGhfv7gVOHZkKrwAEPteLIt
jUDJ/Va0hvRQ6LYmsfNGJXzd9tptTjmGusua4rusAEDpim3d4BmAxv31h/j6CcQzODaVKYwKwB59
npLGL8IMvNO5dsp0wD2W7aMc/AJANoIRDpd46jPRLQOi1y6Usg3gl5MBS8cNmsQgBMyDJ1o/Dsam
ORfdgZufbZ5Yr6N0e/0V54ckEIHeS9XNnBpvSDicUvfoiACxnIPuTBtBoJogXFAnKPXkoGnScmNh
plTEm14MOwk4FLmXJJb3edgBZZZfro5ksr8zilc5exGUdq+wXmB+ODgFCYNuc9R3EkATu8QqwTvk
7niUKGbRuiZowtxr2+AiOuDv+q37hV+ZtHBNzPRteWAuCYV2COHaVJihlOLOKew6EAafMkbfiR+c
rTmIEunI4MqDrTQ6TVSIIyW/sQCoqs6jpsbgS4uVUOIacUEKsg6Rl3cV9G5jxqsh6YhkTn/yRf97
0mmi3Wi6Z0gRT5p0zwBDg/bVRd6Tr0lBUofhhwzJYjVmpuT+aXqmWbUUynIq5WVw1okyf9I9C5tT
OLzL1GUCjAxpiDaSswLCpPsPLGeBP6SxTKJPveFfRV1RRmEVcJ1lTz2QXsvK8Dd7Fv6yCzP09TLh
YW36Loh0msiUTbLjqtJ6z+7z4Bi7r7BQmtQhcd0A58qaPVFHX3/QjDHG50WNpJkytxgZOWpAMsSV
zuRUKzOrDpK6CbhIh4cY9gsKoGx0P4EB3hxi7MlMGNd6FNyrUFYQAu6IOgVil+xTxOBid0L3f0sH
47bwoUW9t+OD3sE3z9b2zxBXcPB/gl7f6N1PvbAeOwdnH0Ccbg17m5q6d0YcE7SgTcPdrRbaRg/l
G+G144IcLN+H/t0SHgSGua+fBCREb9VdY3U3rJkolZCUFARHCgEJXm1RvBFNgaVy29cA9PMsTY5B
A3RJhrBGIGSraFgRC/JskLIpp8Mj/KPF8N8nmdyzFQwwM+wYDC4sByA6XPyD0GmiXyVrQi+ud2k2
qOyaJQ2B2cMXgJ+QDgWZArrw8wWTB2qGfhvnPYKZYtazdyyW8GNVNti+sAbtaiG/mJtZEm4bKSpa
B8oUcGEkfR0VLQPSW1gn6j6huS16BQHe1hRp9YXb5WtMgQrQxXBiI17EFEGRK+agMZxokgNMEKKc
2TaobuNwCX121nKfBgx0HqD80qdR6RV9HivSXS9t5DA4thrcUic5DbhfW4i4+FG1t6MbtwluzBp8
dNA+4dDVpw9m7D+UXbIBkQ98/71PUBTp72WzXwt5UptDc/ipJ+CoqJYbUg7BJMQA8bUx602aIf+S
RJtEetYBHFuxf4ow4hZoSBh0ilk9VKPzIKwFPW+xcDJzfAmNYZrH9I5RFZi8qW9Lo9ajjww74ruf
V5u8B5PZ/iYOWvfhjS7zL7e2mq29jdQsfNCZ3hPWcyjjAU4Tni7nwuPFF41UvcvrJCpFwQget50+
lIl85+fNwSxehpA+4YcWRtD+cVZSTs741rbPQrgPcDzB+XBj/oFeC0+ET6mBBiZqitMSFhIEamXT
3ThW/rBTAK4HuNgNGpJPWy17Aa7GbQMUVQrd50JfdLj5WiSggoVZKupuWJl+If0B5ur80deLI5MB
X6SmqUXFrqGCQ8BGiQBbyqZdur++ZiRAz4EOnLVc8R6d3CJyOeRK5uKZ2Ck2GmDRo5y3+xCgLfeX
htoJUmnjh9y9JNZS/XXGgY6hsUZyQOADfp+G5antBNQHwgJ/DExUbXkXqdkqK7UdDf4Gnk1iPMi+
+lIpyc42NjkW51J225X9bWVJ29zTt2ql3RQ5wXsaP2RN91v2kpXmQr2RtUNQ4V1KtfGhGHZt5+58
WflWuMB31R+1bB1V/8H0KFqfwuwJyyUkBttNoSVPwuGT5gzYXqAoXrTP62qd5/ZjWfffx9z/Z+HC
mDlDoXiK8gwzQaVmcqgNbZHnRmHjruB7h5FrWguVVUACQth1GwTKIfPeDAekVlMJrdla0ZDFQQ0D
CZoqidaK6+zM5KELvl9/rjOnb3IAQvlFV1Qo7rI5J5ASp1ZIzRonF+StDs2WzMqpnP0uFPvHaFO7
QqnPrGmzeNDwa4IP5a8uzHGMyFc9k6c2t4OR3PhdvS+N6qD5+S3aHo9K6W4EllYpb6jAsqAVJPCQ
WLxNXekWmL9c+D+CRNpBxPbrFpT60o11LgNPXwtgN54IqAkgJzCZblMpXKtOx/zoS8qtURa3Rvdi
Ipgu5eoqKF4NdXjMnOhO6p21XNn7Lqy2mq7SDwjX3nOZI6baWHdeod0kmn/rKxo6r9aqs51da+sb
Rb0tZJKM8V4ZtX1oYlGlKHdphtK0Gh/i9G6kvV95B9BWQWbcu72yxq8Ny80UxhimOCBhh2iXQMMC
bczsDBFyie6H2SWrxrAQem92dzgBrxO3PkqpvNOiEunQ+K0fBihiHTBYSdqYLn0SjXwHazNSCX84
llGzheK/dG7MHVaXUzmJe8NEj0wPKDgMZfro2aOv78vKWnvfKKXz/DCT6kUdaBHCTD4fPEYQ4YK+
qeH+8vla7kNrSOTSz45sA0VdcShoR6Sf7HBLTdFTV9U/nBGJjZsx1LK7Ydhc3xVzIdbl+FNAX6YG
pZ0jwYiJ0BN1RavJbkr9NbXuWuvONlFDh6Hg7f5kUA4H01ExOERl8/NLV243FhESGMfY3gvRfcvY
d+1J4lKkdIBAg6hWu96SlpKIVL9M9cWok6nGVCVrwtxKj9RLCFuh4gKjpr1w/eXEn3JlFGtyzPSu
JlVtZ6bHRkfYf185SKsKPTZPAnC+N7KluZy57MDH4SXI3wnupiaJ3uC6KNWo6dHxngz92TBea+Wt
yJ5HuHFDvaZ3ajk+9JdgYbfMLlyqPiry5UjWnH14LyIdOy5zq/KU9DhkW0e/593a9O36VM6Ex8IR
CXQluCcMTyZHm9636G+VRSqCqQJ9pBBLpJWaPbbu/xq/iyAneosqnQWCNn0yUJwqiRu3DET90o22
kGFJq6DpC0A/wg8WENLrbza3FOn3nrHCorA+iVCSUJLlXGNAUclBM6TV98ImDKDsn4wjYiEA9Qaa
HZ83muebo489JuNU27E5BPkzWdNy2j6z5NlX/3eUydtEgKzDMstSIYAyIJPkLftxzQQVCE6L9gf8
HQpNYkIvVluE6KJWp2Eq4kgJSjsws2Sv1BiFRH93S3SZmS1siutUE+JIMConszZQRwsbl/cBE9o7
r8NrWgBbT/Hjg0ba3C22E2ZWw6fxJvPnB4aZ1BiOHSl1gKyiXg8jduherq+FmZYJK5wNpVioTGH2
NRkmd2AgWXWSHrv8oVBui5P0Vr/gxVGd4l+oHOnmSyNaigvnhDpzUHwaVvx+8ekGa8wdHFnZXDi3
VW9BcI/diWQ/udFd8rfsIii71ogPWgRBVmCGivyx8R+q9BajkPI23kfB1kJNWF7FQByThYebafB/
npPJuqr6LnLLMk6FLi6lDaqVfv/RNtVKwgNHN6ud2u6FV8Ygv+npEqx1bp1xftJE5ejmg0wGH+Wy
lWq/Y52pt1Lzl4z4CAqD3qmrTk7wHo4LcLfZBaALIAND4n1jTsZLszZQ+0HnNPgND19xV9jqQo8M
H+NfOhnFuIXJlFKIXFL+mjnH6Urxhhx5pEfTfCxBaqdn3XFVyKchJSYsto0qetKwt8OFVT43p5dj
TVabbJQVyHHGGuN1k27rYNNFFBpWws0h3irDQnlMTNnktv/0apMpdVrfcTKFoyJj61blKmnux+RQ
AhO6vnmXxhFTfLmJPK9tEVZg7/Zb7iYTj0TldhF1sTTKJC6zx94xy45R5IGi+J4+QkShL17CXS4N
I77hxcsksqe1oVgP3Becd1T0yJ08dSF6mIFtY3dDr8iiGETl4Rz6XgwTuFoxSmmTHiX33qMyrCu3
rXGfQz/3fupIy3w4ysHsv5Xxw9i8Zv1CTDE/PGVLOqK4DFNT/PyWCG7LSpJzqivcWXr60bvKxpea
VRSam7R9cZNmI1UD9u0jhoCHSIdAEqEwv8hMP1/yX9Yo1yaHDIVUorXPD+KbapFLdsTdKb+IWn4I
5k1PQP77T72UQcpPVv2Qbdoov0EWyMxRSgvcbZD/Mr1dn7/2PyOADkYos7gRBRm8DeWiyDgCgQzH
fBtSoIC/sap/581JN3+qTrrCJXpLvYugYKV3T206rNF7ytFrj/3vhPdxnq7iJNq5/T8KftxBdGrV
cqv9jqLb2L4BB1hXyCoMe6GKoY+Plfa9tp8h1m7j+lDSGLEH75tcK1sjvXcQtC+Q+EMiuyvesSdd
5ajA9ri9AJfgbbwhW1eKuRkNk+NcXkettvK/if8qZ+1bKVnrKvxA0MI0rb+zcW/29c+yqTZ2+cRY
vYk+oJUf0s5YJdGA9sVzET8BozWqW7uzVtA1wBuoyZNinKrKQMgTvDayMEnKjJiHqM82WXE/VNs+
7FcxciPQvZ1TbUPSafZVnm6q4QRXqzCxMs/hDyQF5nYIyLi3ZWCjz5HcNChy9aCdGnndKB95SM9D
bjfeEO5UdJliqqyyU+2sMbhRancdauNORXhY0w5A4WT/h5cCGUHiBNFKNQzPrWkh494bB7/1tmCd
7gp8Ugxr2JQS8hfpuzH8QwG6bYPdgEPbyhhzaSWKdWOuwhDP1mWh4n0Ity9p0YsHcN4rN7oU77p0
PFVS90tpuw+hveP7Hx0DQ8TLRKpPVTNR2zs1DrcVoZTa67f/9PUGLkNu6juCbh3JoOgdu2/d/Tsx
3U2P1scfHKBA7pHGoDLHp/68Ccxed1u5ZhOM9oDmzL0Oig4cX1IsXLIzgSq5BHUYBXk5rtpJKlHl
g9IWlsehM2asbPkIOgY8TATJAt/5u+IPklpMBAx2NhH+VxxA5gxa28kExpBCyd+hHYLxXuw4zZ7Y
aBvSh6HDC87j8+xFcWJ2HsaKR8ve+xKdENq5qB1wEPzBV/pvnGk1wmsa1W4K3iZKsPf0D2wssDyL
fPgZGiPRD/gB0lb4DAgZfn6fxg7KutHsRDS1UOJFnTupVsgSKL9wIARGh1SauQrR6uaH30Tkytpd
qjbNOEB+fobJ/QD0WbeCwUqORQGzSKt/6xm9vLes/EetXwzzzaq9da8do4wZR80qORmNKSa+5rwW
2jw6OONz6015bKvfCm6Yxi2i4FG3asJ9qdWr6mcY31TZKbS+Fd2emrH+V0/fptM2sfujwzg2cl4d
118VUr/WNOqYi6TyuWWDxSL9EOTpkbGavKLO7rbYj8kxKbVtS5F1VFBPSl8xJ5FK9VnvfuQKpgBo
BaFqBJIdBSasYDDg/KEvkRdnr2PxFHRCOATwL/r8yY2+DxNJVpOjfh+2K/3DhUw+EBzu/XSV/N0E
K9W5lV1qlSvAO9dXtbhgpxfw5dBimi4Ckd4aVRfBVYZWhW0qIQ/+pPQ/llFxSyNNrvpoDBVPD5jw
2tr3QPA8jXLr3ncr7om1Gu/b7mHAZLlch1zpHSZM9Vhviq5bDdm4cZ1kQRZmNuO4fPNJQKk43aCj
4pgcNW1dI9WFwoj0y+3WDXYuFD56nKG21V+N/pb9+t9POdKOZDqY3AHNnUx5NriUrlryOq4gMeXx
ybdOQtgK9N31keYOfOBB4CQQLQQ0MTnwPbOSh8B2EuTngQr8SMCjphQoyrVZ+btFa5DZ0QAiWabD
vH5JGRVaVuCxmFBxtRAp5fnW4UYXZhwu6NOl7v/McBiTc+TTOxQIqMk0mokS9lZSxfizBnvfvhFQ
N64YHe2FFHbqoi3iTPbGePDjZFvHXH6aKZqpUqQK2h7H1iJAeond2z4vkGI7OQQbpve6jPAXR9Bk
b1rU3RnMcmDmTRVyRkycpC7OYtw/UQer7sGzeiZKtaq9lWHBlmthwwhtsU0TxLHzVSuQN8HL9TWk
zhRxPz3FZJ4LDOD1KOUpKEdH402urTGyEza5THIdhSig3SfeuiqofqYbKPbCsDA4uQnUzH0VPheI
uAE6XeIknXULvk4OC0p0jhVQA58PrsqLitHoteQ49NqDCp2TLmaZ0FwygGDY0jfbqNZjVWwiHlPA
k0ITDTmC4G6rpDKw3PreDB9EWT8KH2q32CceTNK4Km78MXqTFKpPyV9e7t1HconoIITo+xdrqSU/
u4R1lMg4BRyh2/j5HSzVzcxElhNROeyUV7nCL2ELVwwrVqEteP1Dzq7fi8EmE9bkStuMOSc9WzPC
h6U2eN/gvi/TTTzQY98v7tCZ6hpGBmhB0tqnXDmtkdNtGBqt4vV0OdiJgwcCUkJX7vp7zeEaLDr4
CD4TAcrAfD/PoilHaZxqSXwkM6wCrB8xLl7Jb76HZdcqgvGs3aTZTaDsRu++RVNVX6N+o7sbnfOp
uVl4mJlb7tPDTGZZ0qkehCMP44IHowG5yb8VpwItJ+4YcuqV3KyCb/mT7q88aWMTSHoL0zH/ADYh
jY77Cz2Dz7MRxFave73PsaipoPGTNeubVkFePuR+uDDWXIcONJKQm9FQgPkihaCXdaLUHoMhr5Kl
W8fnxF9JbyE102Q9fEe0emF6RfA73fWXA06+dY0IVuONXnyMjDs9sXej8k5HpOgRUlOfQUMJurfU
uzszfiVpG70lcerZ2b144cnnxQKyRsmP8QXTHs+ylbCkI2JSYkqy0en6287t2MuXnWQCUh9qPa7k
rCVEjccVCgiIa7rxGhHJMkNKaOFrzg9HzMshwT03FZ7Wi8SIs9LF6aRZC13WRjsBmwYWQGT/psrH
MvU2119whmOJpYRIe/9nyMkb1qYTOU3iYNgkwThXvmMuGADFbbE8qeW1Je/NQr2NBrZJu5R0L73t
ZJ8gkNfYRSKBiOyCXSUZO96V6BeyrqWVuxzSBHpWC68rrsrp6oUno+OTqhGRTYvqSRp5SeYbzLC1
90JwJVm3E7L0DjGLKB5BonMwt4NBRUWF5BII+9p3j06bfzMXg8PZh7FIaLG21PD1mCQdti2MNkph
9jdsce5hYHHzLA4zt2M4iChvUGZklEn4gNJxGgdNlR/b1EBIX9BxfHTt/yWiLszv3H0qcmZVOABw
pYrfL5IZT/GzIejz/FhJNnpO9V4AZ3zvOcve+hD1Xx/HzvRtrPIN/0Xk75jzUXxNzWZD9KYDkY3i
euHanUvubJ2QmGsQExUm+/NDDU3cm6Oa5Ucvhg6m+xT6lTXxE81cE6iR2R0Cw99o+rCJiUYEWReq
OD2dhbkRJ9Nk7XEjmBBxDCBGQBA/P0YTeoAf6yIXYIpOwr9KQhQrWhVls7Kbx0Rvd4DtvCzcBvhL
jkutjzOCaTo8/T38S6lo2F+SnpE7UcpdNTsWvf3XUEYvHudKqzlcgOZOo2iYZD8q/7uRSfYKVDNi
L5wDQr4ul7R9wkVSZx+Ihe+sQSBRnJWEeKgBhgdMgUwxQi+45fw3VHjg9QdmsA+xjHYcb2Mj92xE
H756nwkxGc3aIc+1tlDi0lx3b/K5I/6v63M9s7OwcBDldV1o1k3RXJLsVhrXcHYEhuyWr6QI7KwU
/Yzrw5xhDNM5he6KXqPI8b4Ir8Su2XqulmXHhvygaH/r2BjprrZvOdX8cZcF+t5EhSPOf1QSpjbG
XlGyNS3PjeciE0PuoCOsIyRF+lNMR9NF2wO+Q/NcOJQh+cnu/duFR54JCSm1IKGHOQgyXY44LS52
KPd3m2dVnB2JDLd90wGza1WEmX0WvfdYePkmiaKdRDE5wS+1k16T1qD4hRsDrdlS2fqYg2YjPHd9
G2JSx24Ht+muFYC/cGGeCs26AZ+8EHWcU7uvE/3fU0/Olbrr1KzVeGqK8o9xoWIA8RaF8LvzfVM4
Gx0iQh09Ru0jteZV3OIW1aoHYeznVQ8+ZSW8gQWFRMCNIwpltSftPU/ZVMQO/v8h7by240aydP1E
WAve3CKRlkZMSqQo3mCxSiS893j68wV7ZoqEsJgzda661dWlSAARO7b5TX7/9Steibfw7OgtwMsm
5TYXV6o1ZtOoW3Uh2qGoUyHOMHVbG7VZ9RKAY+UG/bTSIqLIQ17Bh6gKcZvF6hutcsQu4Pum43MK
L2K8EEhXgjvLkeJT6wljmcVFUgdZbGLvyG6XTxOvl5acvgfyOHUn0Htfv8S1otfmSHFTY2CDbc6i
Je/Yo9lIY15c67266XHFtrczetQTPYZeDXcqlAw5nXZ2fJvw2JyV1Oo3vfI84hEOQELIaGfJsI1N
dAWjGBHbS/P5taoHmzja+Cis0Uha9i+dsbXnaGRPalJ25zMZkZBAypL5VkymhDmLOCeThdI60xi5
eHaGDADvtnYwZuaYN9rD7Jwk+8aGNP/1y1v7UB9/2SKx0O1mzA0t5t3R9ldv1PHMnY9Q+WSd1L++
Xmot0n5carEnNFlhKNUlxbVAsBPbrLOgJPVvX6+ydqQ4TxrGPHC7/yipVCMdZTyQi+vQeQCpRDw3
6XFDTdCLC/turSnJCnxSWsGqQb/pc3wEh2uW2WADu2iuR9gI+nxqbDIURoloK5jNE6UVvtpkK2Ko
lpNN/ItHFchHVeGMAZv6vL4pN0of6bxQ6NzM8rGSJA1FO+viNGUN3YKY2z8rLSq5RlbL0vQlhl7h
PaI8danAR8KT4Nv8KNfKzYT8sx2V+I0C16VO/r8/Jl087mfQJrjiLvbN2Ne9kzcAEwkkVfI4dsIS
RDhCI+X6b1biiMK6gBGriSD64cLTi1Ah/ZUBRyjA6ErXwAcLBnjwcDHFWtullBb/vdIy6wCyKvVD
wUoIfULgYxRMXUrb6uImfe/bLK9DphQ6Zb/QdF+ulEl62NgWny5vNa+xvzs2Og7fVHwSlOqvcKYD
0KN6F/+WIqjIsKNa1e31b4rkJfZ4SP3cDSd9ozW3WQcP4HcJ9YBTi7lDYNL8V64HExpMV7gtJSA1
ChmKzLQ3upCKrB61j0+x2IB1PWAvP3HUEp1CAM24F5EPzwBlBtQKAmznu/YmR8F1wupwaqnALzUT
2G58/T/epFCvFUMo5CoWl7WjJVFTagByjWLcxV24NabKc2LNpSu379r22umkTUTbPsm6nWrn3ozA
yaPlfNOraJu0DXi/eJcnymaqLa+xtsY4b5PguwwIPjdqmJtnSVJCN5GYzsH9ziKEULMHxL69CSlY
nq+dkgNDEJepF830faJ3V0zzYGPQJZ29ydnKxoTNVLILh12r6ojqNl6jK1dx2V0nfPAsU4WtTQba
scirrdVJrvKst8z5QtvV+tvZ3Cvz77aS6Mk3rjLaWwUrkaAZjhMJUdn+ZPq0acPZVe1m7wTPAzme
3HB5hcUdjD6RTyWwhnHcdQeje6pqMlOQ4MgDpri6lU6wk9LzjK2Btjc1L1N/RneYN5YUeqRGXgcg
AdXFISs3SeTvUl5kkTQoW94CNYV+nPD3+I1/mAtlW9t3Vs6uE1d330r7hOseY76A8lyYL1FZNDLq
uQAkSsTY58451Gg76qaCx3pyTORuV+J3h564HTxPgeOCl9XxMeV1pwhpGz4SsGdaAy5ecr5JVapN
20rtf5IhHCpH21pmcmnAJe6KxeZC8gDjbewPABYscakVGuNV1IAxghiyzSLnpYhCt6+oL8MnJbGA
zWzbODgIEdoEssPFknMlP0SORxakFpCxXNOfQ1/Z5qbjTECpbBEDTi0mz3CIqbyJtcnITrwohrlS
XbAit6ZoYFF0L46T1qVJoRhM1kr7yEdKncwz9fNonxEBVjLXgWdScJdEGYLl0Qm/PRhn1damTfx1
0H8fPvzx6j/8kEVqbIapOUohWAEjpMKpapxNMqw78TBto4MjM+V9TXpZTPWjtD3kY3tiQ0bduUzq
bZomNH3wHWyf69DfdeOrUb4kYf/t69+4cl0wVKICw6mJO3A5G4zLWAn9HnQgdQJiESg1welW5VvV
uARkXdsHH1dafBVVLXUADWB7lfCFSkmXn4fxIZ4mt1ZUoE7Pl3OLlbD66dkWr1+WbNmPZnZeZmWb
sVB3ma249TRtejEnAh3lm5JwyeFQ94iQfP1iV9Jf0C4InQsZYto9y/RXKY28svj2pFAiD7fU5ihk
6vI9IpGSad19vdxaIUB3TbWECI9Ozbd4WH2Ko0m1wL9M8g3j5BjS6pDf1y39adkU8tcoflwRvi11
q8lHrd3ZAQxLK9jVrcxNHTMlk/8XUgar+4vw9y75gi7X4qsbdllLeQvYCJal14e3frSR5/C21Xzs
dWdPHfap4+z9GRt5yHaEBA3ZA/IiXWp2Os8QSdqF3HZFxhBSD70SoYyDBdBS43RS20KWYMpdo9Al
Gl6A9WNDuUYoXOTXPVTxqnU8mdcB5bWQbeFKVpmo0Cb2pZ+yuknogglhGviI7y4SH9LC1gja3J5A
fETMEZLyTWudHWQVsV+wjenK1qVDKP5UtQjKOw+to9MC6XbRiPVBfhLyA1n/eGEniax3GbUoc/7n
R4kL5cOPUqLWJDFmgG+U6pbDykgShFiU3QfAqqxZKNOWpYTfdcssgsi1ERoDVFsF2+7rn7JWfzt0
iGhVggVnQrD4KXYKUXxU5+y6dG5S3XSdCIhgfByLGHzfGYhqiGqwzXXGR9NV0xW/SXh7+X60lyYv
okfou0MLxsLXtq1zoSBcyx0dYdOO6AqFIeYUn99UmWQDOsFywWT+1bY2ccLMu6W3Df4gYhQ2Gyej
TzQ3Re5rLPa0Jy7rzYhjvfxYNm7cSA/AZKXD/vkntKibBe3UFgJFwjjXC0qTHKzEshp2ov8Grs8p
tK1tIUgdo/Uf5B4ZjnyJuLG2j//5FY68qBf1CbVKx2gKElWBZYmaB//9fqfuMEmuvt4Vfy4GG4mR
Js7J2G8gu/D5kTNpCO28a7P/cuspOARcWyBXxXHwLx4HTYSoz6/483qLTZg2etqpQ8N5qB0vMePN
KOfHkLmtT0mejelGyQus37JNkD6a47mVaHnQkq6qn7WuechvbkwJLzi6fNYgc/0nnhWDU43vhjnf
dSUiqfDdM7OjP/g3wE23yML9GCX0RQkGFQJuCtOpdr5qMTYlRvShsWmj8ZZ091TqPWWK5MaRc2rq
29gev1eJsivC+MUe0JHW2f1Z4PVC40sv3Ebm3HSqWyhHGNYedYHq3Af7COSnVv5usQVAyW87l+lG
VgZXakdXaLndQEnepFp8r0NS6EKL50c/yupdg3PP9alNKYcQSysyuwxbRFphAZbh4Jm91sJDCRRm
C0UGSu6WEIZxLTIyHN+3KFC9MjXcMAXvnohePkfFyvml+6D57oe/AnUrSOHIuAQaAYhmS6XCU8YQ
p7lRZYb7IBhg6/fJVsUE0apGt63Sne2320jXUN7U7wVRs0KHvRUOW7YXoJAxaZarSrKXRo8i5c2s
YoO3zlbHESKniBkRZ4dljTb415v2z3tQbCITyQeoguAgFuc0jOOoH3GZui61Rzm6IQHiRXC/hFS/
X6/0Z571aaWleJDPBw9gRGfXTtxs4mg7zD+C8Tx02zHI2I0nIPz/9wUFsQ5rHvBX3Byfz+MsxY5R
yzyaoTzaEpLr+mMxlK7jDIyVbvJyb8UXLHj+vKHgvH1YcZHr9DAmLL8oeZkdVaQWe/Q92Yiiqf71
o60gGz6vtMjimrYxtXquiDWp7+aoBNSc086xPE3bE0hFxLH8t8y8pBD/fnUsg46BTAcFE6xZUvPP
L1UGZJoSW8A1yWfLLdjjgC+2ogFhDrNrdJWX9bpb2clPXU6/NZnqAsQ6KNZ3BolddW5DkwTvGWOn
/dhFu2SssMF4VTXEh4hBgaXuwhqgo3GcQNYzggSwVTbaNa10ynhjQrm/dXvnly+HB2vWvxcVwBUG
Kl1UbrXE2Eb41GD3se94G4BifeVlji/c/e8G8X+8AfCKlCbYuFC5fn4D1jgacz5m2fWY9W6n517b
xbeB1dPv736F9V7Wu6e4jdCBsT2kjND30faNP20k81E3EywX5nsylZi2AXKLkKkryNS4BswIHmnU
9+kPrX8Tlt6tXOAb5XihL7sqGrm8QO6SXDY2oi+QN407OeWd8L2WI3VPBUW/a6RsOCfzjdH8svPQ
NQCYaEbhAgt0AxSc/s0m/OdNLLux1ZgMGJ6E2XX4uwqyKzl+LCJLxFL8Eo202kIPFK6hF1ZdiyOc
ZgvxSPLlP4SGGnWUzVaT0usAUkodvVSU0m0T7DTMVuu02TWB7zZZ7kk47jJ/aVBu6A+kOX60C7vJ
i9tp63Mugrm8EG9WEngO5YdftriQ6RnPXZ/wPmbaYlikqR0Qr/sEqR6zZmEu2v80EidGvVKmce1u
U+4nu7qUv797vPyxR2nZiZckNC1FoPqQKjdRZpaDY4A5qx6d/BmYzsZ4GvxbAQydf8bBVSKPG9Nq
dzmxmAIjYvdhrrYvs8IT77PsH6JjA7wfCYLOVVTliq9aVumVlGDXfKzm/JuC1oU6Ya5FWvv1F14Z
HPMe7ffi1JDhPS7CqNFz64KwBvo85OA3Y+JBcI0207HKIASlTzE9OrWH8Fmng+GlprpRynYrFy++
9j2X1W8qWEqNrV+X10MBAzVAGkXQnosCURsnVbJNls+/5vIh8S8qwK3tTqwDoGtqDqXKsm9R205V
R70NAoyETGh9CdAOLRNtqrZUkcAmR7+9cLOuJZ4f11xcdKavDFakWayJmLXkoSgSNrd+JxJ7qbYv
fJ21hOHjYouPg8zclIWmmYrxGSk1h55LjpmiuHK+3gdrtynUQ5oVmg5OQVtUMZHhF52v6jyWIpzr
hBc0kk89Pdev11l9fR/WWQT0QLLqZOo4LHVzwgydD5ZkaNbBM0Nn/qLdrMrRWx7ND0+1nE5oQzyo
3ILp+5xYxjF510p/cwTB2bfOFYOfDRcC7tQXBzArzB0LDjHagDr4mj8hNswr0q5zJtCQUrhLkNRh
l2SkmsiOZpuwtreZtEdtA39ClG7VuAZm0x1FF8bv3lowQF+/9dV9RPvJUWXL+VNcK26DumoH8PEp
vUd2LS3+KqGgJyxdiMsrCpI8uKHoJlobTITUxQfO9UrKQ60mGuK4PobGtaP22xpOnhzoADyik1SM
nhobW7nPNqmJGLmJDXrs+layoZNAvoLoyiZPwru+Gq6STMbL8Sac/G9W2p7DLrizrIm7tjvmhn+p
S772mugGOcwiUR74wznMr/OIV6WJ13SPjiMnzkqTox1f+RQHoX+ukljU86gY8jOFpZTJVLJP7jRA
05fzztWLBWk25DegfsGbW1wsea/pXWdyJrXyzKgnTOUNRbvwTtLH5EDP21MJvEQEMY2YzMoTl4i4
+cj9fBAAefECFgP+q0UfAls7DGugvG6V9hn7UM4bR1DYYzmxe5mvYKy9S3rJ2LogcsdcdRG66iKs
5lmf2QfmU61Vt8hy68CeNWYouf0aaM59UdZHE6NFPwa4M4Ve1e4Yp8digANcBqTKBGe0oWGbXAkF
b8MsryyfIOg7DR2dNyGURoLgBjbVambt65AHIW+TBYcX7Jrm75SBIY/k75N9YeEwXmJDYtu7IepP
zhzi5p0AC5et+2EOEA7dZIoCve55MnA//+5ALWUm0OOCEWeOsL/JwzM4Fh2itCZc1sPbatc3KeL1
rvj0WmqKYd0RoTphzJNlN7J+a43PYrZT6Mc0lJ+xz42RR5LCCoUdL6tyLwrxnecxdBgUKGm01k+G
Ft8p2E9qkCJ5cC31J9HDUSEdxPMNhVQsGRteZqrY3+iG1aiyhqV5aCEGNhTBsR/uyqDZCOSmEp0F
VmryA09t08dOrVFTvO6le0332lLejZJxnXLmTFrSomnX2PKto6SohlGPl6coivYdk7Y0eTUy+VoX
70A+VaWyJbUOf+RzvtHoIzHLmXilVl59l9UHSlmleNTSfuukDj269EhOOGj9rs4gzL0dqlg9dFp7
SIrgqlfkb3kc3LdO87NCyCJV8JZON5PU/fg69q00xZlrOPhrCbihCIGf8zMtbXy1V2V2IkVTBJXd
QZ+1o4+i5G+tA/5zqt0otr1Eei2Ln5ZR3AigmYlKdP+mpfa3yYpJaZpNoKsXcom1M+IInwrwoLQ3
35tOHzJHRTJr08m5JHiNZgrVf3gDN9S/mxJceAlr9/vHpRbH0WIKJRedOI7V439mcPqE6KArNnkT
Z55NEcRlXM7PowYpHtxQZR6blDHJpZputZwW+nZoQWlwwJbak9FQ2XktIgOAC4DWzTw/SSr8E+D6
qJdFk75XGx9Rukuzp4sLL3Icvxgqv7fZCKjw/pexHMETlUWoyHQoZtgvc/TXhRcvGpHLFOTj0y7u
wzoZ2zwTTxsqj8IvibYstoXitU+V7ZLpg4ZCh9CtERr4/1t6mf00YAt1pWfpRD4G/m2mPovA2gw3
uVMeSblmPzpOZbW5KCO9GvzFvJf+LBxAmuKfj1yqT3NnxWzsoH41/OhpHoyfKg+pjsVRWIpjkXOU
hsd5xlo8fxTN2zFuXI0blYjXFG9zX3iiWmrf77qbErhFUb+ROd4JnG8L1lJCyS+7l9Ly2EIZFS5T
ERuGySnOjwnCOJ6G+QSJhBnW11JkIDyfHIeCxqCanMaY6QrwhzJOzhuDqOzIt5n2OrLvKfbnNNmJ
wX+Yf0uyV2EUGMz+4cKnWUtMP76gRUtJiWpTKfTu/QwASpcBQGSB71nyZuhukNlw6twN5MQTU5WL
vuQrthCWiDr/83kWiUWfGUPfB8N73AGnKbIbzsPkkyXkLwJ1TgsowFuQ/paPaAWTOHHFWZICN7d6
+PpVrNVwH3+LiJEfYqCqVZOfJCPERkVo7BECRe3B/BlDLdGb7S5xRVeDroKuEFonIrFaFHCNHEqS
HLTpNY6mbXajWo/cqw4CymN3oXuFv+/q4f9nrcU5MO10mH2LvDsPXgbyNEXevgoj4gyNWW/g1hM8
gD687+2HOWtwQpC2jv2b/+dQZ25TXVf1Q1vOngxJLSKRSH38GJO9pOLkLnaquskrxSXb3uMQeKA6
TNS3cTY2ArANzpKOL5hL9HTdjM7HEKpIC501CdNhgA9CaUQxbsb0TdCWqjZ2KzfWH/jyfTG59lDt
a6K/UjAonlw8pNSZbdFke3FYVBSRLDTwgbya9ktH116/sVlCVIzxazm0OyDaYaWIhvpkU94hu2KU
B3V8nIejyExTkp8Wr5HBPospSdtqfxGABTqVuYGiZfyeMwV1UfwUWTY5CDg5LXoVyWOi4OyNbxTk
VkwmMVKi9Yjlksh1tOmsONeC4JlTiQMZmoPnWv4trHeMKEAbWj3YgHtImvg3yyY78vOCwiBvi1D7
RfjT8XLnUuNutcFCdwJ7LsD5aPwsNrgtx33Rlhw2myZFGG3t3t/MoAxlGe6wOTwIjMdYI6fC3HmS
4AKGxna0yl2pZajKWCdS2nB+sPggkQ/JzObjt0idpJA0JeNKQcLRdaby6TIwcq1Uh4gqy+TvgCOX
lE0YmgNMkYiD0gm5N74xYCmgC1QOGL5fSIVW85MPiy1Opd01k9+XcXqNAYHbGJXXZRtKluhSfbqC
NSX2fVhocSStFj+SzoG110o3nEKc52AWiNCnIQGMRwf3ojTSIiY1F432r4PdpadchP2qlrLYyHhK
yRGLC0gb86uLjuOrIe7DMy7ie0ayn3cDX462Ud2esYPjWGfw7i+Z6rz79fyR3XxYabG5ez+mLRnw
NmW/CMFyfi9y3+0Q3tH7R0G4ymp7J4/0YgNtpzuSV0eNqBnE/qm7eAcsJprrKzlB5Zwrl3opRcuQ
Kc40IPPacLZfoE1kBg3m7GxLvxMpcIf6UcG23UwyMbvMyeCAI9wplSkGTXZb3ZFHxzUazQas8wiM
T78LgCJWBt4M8tkATsIp25E8COB2SHDjv9IsFGGJ7FcUfHnEsDI6YWKRIo4jG0AJ+IeR/lAwqISQ
JYYvqRj4YNVr6C6Oaq1evfdm6TiWdezSjz+lhHVzRm55fu7GDHOHDlSLhKsi9PNK3n29ry4d1WVm
2yajLzvhe+MCzMg07RmGi4d6VzP+eq3VtoRjo06NPiO29stRX91P9jRjc4BEEX4uWLkDNhLhM2st
N2ISQSlr0ovlLKXUoRGeKWjweOgleCpVVBJi+0YKWCaPKNCJ+l/MbgTwN+hexlzeikAm3GEchohq
QwmMi8V4AVu/2qX6+AyLKJAWfS9bOfzWSYdbGmDPx/arO55HfTOMX7w6G0NpGYqR3DF5K16q9B7B
6V0J6JSCgVIxKM+Wfwu8xOsGULWILtpVi4yYfku+pgNB+fqtm6t1hMB0C4AHxeKijiiNXqIVxC+2
YrhO9f0Y6u6sZVeNfUdloUpPiS8dJZzNzCBgRAhUucYdlCEemW2oRLe2/isxw8PADVPnx8E096Xk
jsjtToZzlNKnuX0x1CO9i3Cn0TbBU0FVDgbDTskONoX5mk4PRqEfulwHt25vDONvM/4lqgemyQKY
rytnueZiO5QdLML87/lO3KV8VwQYlAMQ412joOjvzG7rACmoSzcwAPJqdC245L5+WSuYHII8WaWg
PVmAqsTL/JBUjnkoE8DR50CnImsexZRlRkeytE8SpYS4aUWl0I9emGBhDz5BPMiF37Aa6z/8BlEC
fPgNbdAYQW/TCGWbuZo6b2A2NIa6KSC0Efvr6ZVmUxe2As996km6qVjABYsZY2eXxwu/RjQ5FoGa
m1xB7J85Mkadi5unpgiNozHn12i/jW8ikaLSghcgx+UhazfY0V9S/Fr7CJ+WXN5Cpp0XEv4AIvkl
0ENoVg3x8h8zMiBKi//k+FnoeFn3ZuX5hROzFqdY30C9GwgwuPrFB0id3pAsOSPxGhN06BD9I8NV
3wRCRSTVaLSLM0webeR3oVV7UeFs9HHwaE8SQNukBRSPNE5sCtMug39I11TcGT7fs4vrH4CtKmp3
5wSKBMH0S/tn5RLn5+MuLhidPMTi9dWjIkXVzCUegwg2s609cEfe0dotkmI70hvX1Bvx8hLwLFLs
gZbB9LMLHGDODxcr+hUQHre8gtKNIGuqyrtrwYfdnAxDCHCXi74supMOabshYsdKvi+Uc0QB4Yzx
Ts5pb9BTBdltaHsnh9jLPjOmXz4HzjEwJ4ZsQBqiNQ//CwLF6g7/8AsX76tKs7KBMpxc86lD+T6M
fvWFtCM9AH8WoeQ3dI/e14dq5YR/eieL5GeQWnlOR75Q6TPqoAAZsueyfrisrXFpocX1ngIbkxOL
heBHkTPCOKBcCM80779+oP/oU/8RJj68xMUtQ0N7hEXHLaMpv6US9DBaFo31I87Db71RHbVUcQ3b
cuf2O2AEt4L0ge+3qW207IdJdjNZt6GJRI7zNOuP2FugAfsUpjFSvenBabKftvpcqdVWC4AnMv3O
83hjYP4IpwLMAH/51rfCjQHb25JehY5PKwGtqeUthelUcbuQcHTajQoRJ0teC9J0OP7Ml8PNEBd7
Rd8EdXlLXh9YEUhiekam/pSV4309+S6GV6Br4bMLJk96GsZTytEvYXxw2YPicWhCQaXd5eEbA9as
E3y3lFNt0laiqT+o1i61WuYFhLDsTcRzUQHz19DZH2FWy/pr6gPGCSvDlQuF83gTAEaNSQzQEEH0
5V5LiTH94DYMvwTohizUaO+62KNJXvDcgzJurdHVcqB6m8mOTnbrIQ22LaKnMbgTrTtKQdLJyHw1
m60V3MQaUYF5mX2uakwdESytMXZETaGob7LoUbR1ZDl+S8f7HAKLQ+EoavLSEm5GD+SxoZi8Zucm
elHBWvP3R+pLaOUbq3VcG2FDBqNdrz8PqHqmBJlSug/Q0zQ7qAsRLh1FvOur3ovmeW8V3yWjOlQi
gdIfAhoHU9B6po2uavOg+Q8QYCz+MKv6jgY3so+m+veUX+F04NbWuFEGbEen1wubeTUgaHiMChII
TlKL+C8NIJ2MhjwVvGSVn3wnOopeBhNYNNL54lKJVUhj7L5edqWfRScfp0mNMlO09T9f+6M1ym1W
sCphCMBDkd1B87Mg2Au+fbLl2b9e7x3p+seRRcRTBXwiO8Tozwu2NY4ds2MmotgTjRlyC5J/X8Aa
/TeqS9HdSJh4MAf8euW1JJpH/WflRc2eAxYz64GVgRVm+R1e42Dt92XSYLXVnQP/etaZ1NG40Efj
Jpuf+tpEWCpE6NbyRMLVGTGekM8iSbUi+QgmH6MbEwuR92GqhmRSXVV75e7rn716r+oazpyYPcHJ
WNwTPR2avlHQmWmybS7fWgYiOtK33LqlePt6pZWqDMz6Pyst7oesq2xsurkzLSwvgPRQjI0nn2kT
czJms18vtp5ufVhtcUnYlRSmdcJqHVMG+LqB/AyWI4zvLf9YTELMZqR9NAejwH9yTV1YXmyzP7bh
h+UXN8cE9Wtyaq5fqdmCsOg0/IhoSkLDVuddhwl5S48/3tPLg27+9drv4JQ/18b0lOuY424sjoBe
KCU+T9xaBRqD2fQjZRLstCpGoyHcO4a7cFDVGto0CMhowgEO3onVIJ+KNzeTg8rGNm/UuV7AMBcd
M7FpV0wIPmebwgHfNiTXY6Udx3hrJ086KRfFxc6ffscTlErHbSDwantbGzZq/EPxAxcR30vJ4GpU
gf7w30+4OGpT1DipXfJxMQMlcVeScmtj8jgcm+SKyUgTWXCaOD4RGJfRE4r1CplsnUIXn06i8Qg9
9N9Yq5MUfvhViyracpJGaSKOUpRvo/ZRHoGDo28W3cTJ1rkb9avLdK7V0wvsl4QYppOyVH4wUrWB
KsaL8Av5Os5zQvrf6PdhNhvoJ3FHgs+o1WzroP6cHrJKPjDFjUGfU9/ISnD4euetnvAPv2Zxwh1t
jiIJx+X/YiFEhCzubnIZztdFwPP6CTdQAmZqSmWwpDSOaaRIMl5sonUZdPMmt57TpGVKS+2IYDxt
lGak/ictsWhehFkNHfhCzDdXj/mH37D45Fkfg8ow+Q0wpenJiZumeTYUtqNU7JgWVGm/U/o34k8S
ogOXHESpifaIHvv3fQ+KQ7VQRomu8rsMJauYZhC5Ha3llO/VtowVZmtDPhTSBx/PFDtdVbkD/OS6
fDVOc27vjDTcIFJTTw86jIUGjwFGU308enQNZfy8hP8JqBg/TA60Ox0Z1b3kEfZATrY44jUEs5IM
gOzZKV4KA71yPf6m9Yc0T/df7413pNMfUcnE15EizgJWtDizdjNrSm2oCWh/OBXIdyHcATplAp4B
BIPu89zt8I0VSgDFqB0Y3PCfJRPQR+FUOcID40khSowl4N6zXqaeCmHOAT4iq/lTWUy7jtlKZQc7
GIHu1z9+dWPDZ8LbGdqes4yoldHLqd+P70lFo52nQExbGVaTLlKsf73W+r5GOgBUKXSeP6wfZUmy
a13SuDqClxoX05m8PkOEmbKAwdNE0j8UNxMkEJIFCXm/i/3y9RyKxU3UNoSj72JXx9VcRGYwJ9d2
CZLGvuM4UTiS9otxs6j3x2nfowRweciy4qBNDLV1DWUZtD5oq35O35LJaX1AQkIHrr1CM3+rWt0b
5SpK19tInp8sWCg9baMsiO9E1dGAERRFAM0rJZxORTfthnf44COFjSX11wnK9THcfeZipvnKFC2M
/I3dq/9mh3z43YtX1lSJaTe1eGWMqHPpAfGtkG3LgRQ9CJq3FzbJSv+T92QJHi1Xzh9IdHvoWzlx
eipTAgq7pEmhLug3eZd5dJrj8m0iuqRxcyJ9vLD06p3zYelFekFka9SJ2ZuwvwWzQu3G4DOaH+hz
iOqwjfOj6HlDawe5w8N3tvA6f25S9s5FJtql97DYL3k5JNI8NNy58l578tPvtBVT/SFEfKBUbjQ8
piun2+QXUqx3+9U/ghk4FuKBJfhLi3egVpkzzBOvn7hfyIGXvNhxeJzm8cEHuyOb/qa2Jahee+FO
NCc3SmcdwTe4FAXK+FvDk9ChehYs1lCpvdKZv7c5qZOTYGf9fXSDg2ShS4GiQhCeQuskkhltdhCW
51+ItjSZyHqiLD8U2EdbqFfwF4mkB0SmN5jGxpEenF67D0kAbIaHAlxHr6GVNsEEAD15ZUTh037m
P2Cge/+5ckTPdTSfazxnNesdMP6OtQtfCusoECe18mKYV8Edl0eIToOzHxqaiLmGv3gdPuSp/1qo
/laA5Eo12A5JtQszxHOzv8rU2kSB9i2EeEP2UV6UWl3rBzF6MXBEJGAAtv0cMxyt9VtJcNrF5KWv
vAE6LJZQWfeszXCDgxHjDk/H2VsaH8voSS7KjZr1uER36EJ3FwLBGqyKPAyoL71BB4mHRUEl+YEz
5xWWFT699G7PfjSVKy0/NvYD5j9z9XBRTPgdIrbcjQo4ZpEPQ7hYxushmQbJyCCUA4LUg+A6n6dr
uWvv2kreqsYOhMfOrPHtHGxPlYZr5F12dHWzFjdVmkUC2CA2kJm90PvhbjHYqEy4fSd+b7jMOkIe
aL7YNRDFuTu24ONK3b4KUMf09foa5cSjQAiJjEu1/EMXahcEGVbbrWhMyeCnUTn7w585nGUhn2hn
1xYmOLbc3ILfciKZ0hklk4BZAtl9478ZgVu3LyJdwChbiHAXyArDg8SfcvihVNYm4zKwmYRGJElf
R8W1oPjxFy7KzcjHU3HW0dye6y0O5GwxpgmIC1+Ukl+j3qLpjaQB5u5iyy92u100c2FKrISzTufc
pvgDhk8G85vidymlrpq/mXxy5y9Z/mYB3JxTXk37YPOBycWV8SFSY2i015L2Iws9J93Pk6eZ59H8
pSCVaJR3RZ7tsvZcwKBTUTX3/sV7+vDrjc9nNdf7xk4V2P0mCraIxhBw0IKQvIvvaS1l+/iaFsew
q6bOjDUWwp0Pwx6wPbQ5pXlPW+My41yE++UBRNfCUQTbHEvKRZcL+GYihk04ZignKhHb8og/DlNf
oWQauup82xnolodnUvWv3yfuhhfWXlxFDeCpcu5ZmxtQ2BjY2a0VPIvFHbnc0tRV0vymlV+Bdotf
NVon3b4uy+gYj+bVlN/yfuAQgDmVb0KSKyCoilKzQ7B9stHh7aEqSP13Xf+VUp04w9WY7ir6yfOP
bvqFG4muu3p11eDzOd0AJJ1p6jLkiLcBOmzDBgz5aO0lZZfFCFKf5PqgJ/dx2sPSVjzA47sqL28b
A3FEilHfl7ddwVycYGIUwy8TDBW/OAa+5ffmPojOZneOOumbUgRA089qdUi4aoDriOfrQf2nKB4x
wYZioRTPkoq5Mj1el701+F6vuE6zTXvXNK80+4CiPNvCH85CTbUukMJxe2szRamnyVur8HBiSccd
3B/A4Hl2poLL6FryB3Mk40yQX9MeDDpH4RkAkFyfYM7g8iKu0umV4Am/spW2TbCnsRKpCAx4qrrR
jaORPrYQKqfY3lDRetRxWXDyYwidtwOe1VVxrh8D876GcI3yZ6YE+8S8T6ENJ87DWJ2ANWzTKt1o
+ZuTHJR38nJTbZnE5WeleWzbHa7hGaQ06y5jEF35+3zY2L7ocSFon7Ep1OmKMn0zlsTK+g60u0QD
PJQy/gRxwKGisjdCjV5hwKCnuyi48okqYbWJnH1u7AweZLxKqgOjZBvCXrzD38Gygg3DHsOYEJC6
n8Z8m6QlwpC/dcPf+k2wKQdvrOl4wVitVfncwjuXqslrJOgkenKKtyn6SyDmq608fsuysz8Cc8O2
DAaM799r4zVP77egvPjfyl45Z8RwNYO+yPxS/zVU8aEEQ6HrDwrvfdSVg0q7q22MOyipX5+31epM
02B1w1u3ZKhhnwNYGEyjkfvIb4SOazmu6PFAwkBqfaNi21u7/4+061puHGezT8Qq5nALZuVo2bph
WQ7MOfPp98Cz+49Nq6za3VFHd0+DBEHgCycoAN4JFncGHuHByPcK+N9Hnm38HQQ3QmTR0GiRQPDe
T54VlwTFDhXseV4fPh7q5d+/V1AEqBGQAqtyuvV863IGfAW3op4yvVO0DU1NuSqQWVeafSWvcZiU
cMEtND3jHCRXNSic/5cbRhqIIqbwlQzOhh+EMo1UUNoleJqpLl7BjgOCmfTPfm10QIVq1oMR6enz
ax//NuJsLxVGtkctHCOO+6AjTWACk9oUELKA4xjc0fTiKQBAdYCVHqHsmf7RI6b//l/jzxZXofjN
6AU19vJ8yfEGC1/RwigkQLlcqIJlqlGBZS0a+UNwwqMbn60tiO7wQ8bgSZeAOQ9HxdsKSFyK5Yju
WW/yosH6aKvzV59/gokJONZMWD/qtt5d398mfxYadEEmNgydfEDZBAhyFNDHMwT48iSLtjIL3hof
USDuHp0KRHRgKYY6okav6Nv6zqHpnUYaVBq6mhL+0eKEvdHUbwPZ+Xth8fTB/X6w/440CxBaj6vj
iaozSI0AAPklbmRHjp/GxB3GTw20ObR+NXY95mQssZf2O5l7gc+TiB5Juh6rhZABKQtOwFB/tCVc
+c5/X98dJXYY2SiwjEEUzeJ1nz1/ocha5LoQyPBfwdkfX8srV2MLhhOiRqYUIiEEyD6xWJS5k7UP
ttR7xfzvY8+e+5RWPvwq8BTQIqxggPWOpBbF0BcNutb+g0X2ZQL9+0H8e6OzsFAaE7ZSgf7BlgbC
Hw5icS91qBp2JB17a9SMoR2NEftpBMD/AHXEKrV8VjQm5VBC9hJLEMIGBji0UDDSliVcNxtx28NO
JANXVYLhG5Lsutl6rBFJw1mC4ufowS7zTLMPakhOIYiSWXUIjdh9LvWvSpiTpOhIognbNLTgdaYr
MvL+HrVMAY6UE6lRCZUEBkFVvBibU1/V+t9PX74bK6OSgcyRMnTncoheKceFVsfUfwx+lohUwQVA
ztD6NWbFLiSb5SyZOYz8kuH0BHEM14HkbidoyMdmEeQ6uK0Cb2SVRiJ0xqGZJyKowmOMUC+UV5FH
OLEyqbpd2xh57e+1oNPrzuCaWB9jQ5Q3bfoGETbJ6QsI9YCCBVH7xIhTvU4toVi22mcvQXSd+ZCr
xSh+tGp+TABi7TuAXvOnUl5PMtDz6KFOlb8SUTdH7NF3kHjjBzvksoUktUYVLFrpQWLK3Z05dJmp
gQMsy6RZm6/g86apMwac1EYXAJVubfSbM/kMcTCadBUrBZUgRFpwz+R2db5HOR6hWArgLPTc/36K
96DccK/8z7XMvTL7iZc8AcHaqnkTAPhlHcgZIXyue1N+Tz4jbl3UAUEr6u9h7729UGRGNqpC8gs7
3M89VGMTIB4oJ78ML4MAcfr+FXAxMKqlBpjKAtTlBwPem3JRwVicAjshce4RxyRJJyuFAnAv1BnR
NYdpRmlGrA2buMc4r3tn0vfBZhGQnwYtI5ZUcYDf8/2BT9wuAHqlw2G8zSu8k1rkIIcFH5ZVwT32
T6WINg/S7lpdpEBJ14Gnj4EdwVzh72m/W6P/fmV0mr6fXQNEs+II09DlaKDrXvUxpFSTLm/t4Qlx
ImGzPcr0f4/6aO5ny53pQ5HtMkwHbKZrBWcl0OaZDWAMYvfgkVzBg8HmfD2163IFskIghWUbHA0K
dhbUVGgOI0inh8vqbt0OiCbIo2JVodMzW8gZI8peNoF5he4tLWKOiOkhxgqNIFvM1qly7boHB9+9
G1SgZYSyAcDXKBf+fISdyAq+l3HJCkhFD50WhCBQyUNqB8RVWT14dPfe0++DzULLKRfippLB9kRF
GvkpoBeVvEdoVUz20K0fPrx7Yk0o2KFXBrQRsCXqr4hnbKOSA94XQjprTvCPPJDjNVDTfWFLXWdA
0rGvBChiXaeItwG3WkOadFMDuMYAJ8RCwl2D8krH95ZY1U7pv6KYhsOzDlRU/ZBsdRtspJ4akTjx
9TKBthb22dqDsjdE08AWFAMDFAXkf7kCm+g9JxxL1Kyr4NgFLkjdWeAKw4mpvM0UbbLSe3Ckivci
+e+3P3u2IjMlmSLT2083HLYGRFck5l+mxPKLpVhbiWA0GljFxadX6kiL0YwH4AJXuvOZUUfsWxVu
jbZv2r/EkrIAH8jwuM5C1sULK8bmiy2a+abWJHrpQdqg+mALJOTsm3zppxU198rZNyE2/eTEiD0J
i+GB3Ng9wSGKJKfu5AL67/OIMYwjrlEbYMp9sP0Dok0UrfeBSxxZS2lWNftRswdpXHCME3sGqhBc
9eDw/ZJvncdy6ENxEISAzyVEwn++P4KcM5Psw35xUmxPtIraATWLya5lN6E68NbCiCJEecWHqLa6
x3KE32buysV5jDd9+VqnYKYw5zxbtNCbE2ocWGbR24oPiWRSIM5pICOow62kRAaotcVOrl5Q5KCB
HANJLSBD9QZPhfUKSwZUC91jWAH4dgWCDR88uNW7m5MK4RQR5x7lqs52+8IvA0AGAB4XUcT299QR
iynMNNM1aC+o1EMFiINH+h/332EV+tgoRYFqwc+3RKmCQr+GLbFGgNfjiAWFickKPUK3U+fGyfEw
SXGy85Jb3MVrKWIs1j/0HlhMmxFGOilIknHCEpmxIEtkgHzqTnjvi8mtUVoLnWZ0hRTNwtIs89f4
I0Hzshpr8N3gJN7pg3/uAzcULAFgKZ4WiEKHL0YnnADlEc4JpSwD3YMVAl7mNcCR58G8KT1ik6FO
8VMRWfV4UvllpFwZpFg+VSCFZLl/4vsX+PyYIRoFrLLLedYck4Paq47c7Dtw31qk/ekUAa36JtYL
X8meNPj91OOzIAW2D42HGqpO6mYQ01PLZHAkWzE93NmMMbX6FB6LmptAp6WTzTEDiys/oDAF0Vai
wYzeA75Oid+oTKSI2uwkb7DFLZgoM0u7HvQOftGomcnTvtc6NG6wkfVmF+msBltGCDzuPNRXS9By
oDLZ+acW7G4NtipiCpfKBq1B4Dk7VISYV3ifVuNeEyMjVRZS/FZNEcqPTlON6Hvp6E8OxVmTd57o
pHlpaR/UKDVmWQ/NvPJclD4qg9hFJSQ3xQB5/Ej12Adb5N2mDjAOkKGQIVmKzPPn6yvh9cXTTigf
3/YZk/Ftz7fCsNLD+jPMoAW29VqD7x2vNjR/nTNrFsWnoK/0RtFF4TWWbGAppeyBRcuX/sVsV+FZ
SuRCKCDT8+vnZZXc0ORxBUiVD8R1AJmQ4ZjWlhAY0Aqiz+UDXSYwP6FKAqbvFKH1tZxqq3sVpyXP
wqDrwTTdS81/XM/8JBG5Kq6pr6N4zdBDAJ+w0tuP9EOiiD1w60gfmPFz0hrTI7nuexkFpDgov0Fg
KXJzFu75RZdPWotdBy8LavGDoKPyj+EL4IpA+ghXA+uASVw/SkgfDTzXKJG0YswzLcbpeRYqV1Fv
6KIiyodWON79qDskozHJIEI/SqHos/317GWcJRJM+YDlm50oapRno9hiXH5d8QYKu4mMJp6ByAJF
ECDJK6xG7kE+c/8Bq9jZIdsLvTx1NqgijuBusUq84rYwCkV9N4edZSDb0cU/TZ9ip/PBKm8uyF/V
h4vrTpiCZhw1wZZR4/21w/cFp1VhBMhiCeJnDTMm0A1MsMW/0hajkS1UOn1Epw9p4PTomM/094Fn
dZgIthUgD2FgIb560aVitjm3RcbYd4Awkng05BANmEAf+7V4mqZ9llttuh/73STuG+VZ8PTWHcCD
nWCQgt7Cg2dypzDIIy6H+w1UckAPm11dmnhS3nnAqjU1lX9DTwy9HQSgD6Pyuyv9S4WMBX+UKvL8
3G1AFJUAbgTYC9iJojI4nnhPHPQBMijg6JJiIIMeGrC/yd+J3L30kf8+7mzzDfxO5moKMpNAgBT0
Dv4qIUiBOnpSXLPyM71XCftwud2bVyAiQOACuoxSp37ebTSpo9pWgM1gXn1Yv/Gsg6NbBbiYB3OG
8jFFUIqhjgsVkmghsoNZ4zgLcDmCZIyPXNruVW94nnITAJKG/eMv9KwyQpGzBHioV/RCtXswRCWL
wSlJDVbXytmTdhGzrG7CHvR7abKF0Q4ru8+cBw+DPuT5y4DJ4ABioTpAv/iZVV12Xga/0RHy0JrN
iic2cD0ELhcYBIjiqkIrUDoX11F9UEX4Kpb8NfL8cGnrWhvaMl55wBpJvBGhyUe3dn4LGRsEYmu4
mJc9kJa22JvAhVf5WkxjMw8+AnmbIIlpvWsLJCAKIHkULGVvHRUAhd06/HMQxODPDQi2mDnfs9lG
rxlDKc5ytWyi3YMpvLdzA/qCyQOyFDHybGUViKAGTcnilVwjaB/lZaC8Z3JsUPRHLsDH8dzGYOg1
xVIqH3mV38uFYELPirwAWzwR+hA/l3XGDlQPOcVLjJCBrQWTBZYKhhq6GH6ojb8bhHjBKitAkMHq
gmJwVsLHEf6mCN2E8vr3TNzJ8yEBzyoCdleIzv/Ky4YRRdcyxIututCBFbwXEVDV+kscLQFA8mHr
6IshMl9DtHgMUxcIef8iwHdQIQDZAHUaDmcySOME8qkA3204WJS2yIziTrYSLoa1eGlHQ74QW+Tz
nbisQKbDn5FCQ70/kIyYH3RpCElVn4bp4knPzAjlhC5fyBOsmcKlltLycolkH8rlEApvQh1GtVTC
XwLYXvyo6wU0X/oUyrHNNYIeKUyTcK4aRbkQIQAtQ+Euf+3T6UPsNNPvnQDaZ1V7jatLPXlm38sW
9pypTggEh2gvulSo03wMmBFImiCoiE1hgMljMcVoQyqlEyuArfcQq4uoym6z0LrJodhm1L01DtAI
lo4cwpnii43Hn6mVEgp0EjqHCux3ghQ8H6ojhM4KIN5sVJoox4xguQG4OKGWjXdKofjbYjJhJnny
i9IcwLSAJCN8vBW9BHs0yKExUIVun6ZIblFqVAtolbbgmA/7IlRBPOL1qVPAvlsmsM4qFSRSGUO6
HsbJVxV5ropnRMXpBKY2piZZ47jvq22DiY8gG8zFUEvHkVQKhT5OxbqQYTkNryZur4KyKDEbPHs7
zF1tYsEP7EPCFpcga90kBOpd2Q4M2ip/r+57+GAe8HEwtrHEIQE+O7eGoOXZvkXNLGW7taAiYpoW
HZfpUloiVRSXKgsW4ysTJRYURQFnC7qGtIlGkmSk0ojImjRTogEOGPeizKBqtPVzFWYB0P0CSzF7
6YXBkNSCcPWjM/dOuQ/RHTW+ZbFL/AIGtkoXaGXSf+mtUdAsWhMge5aAViPVrR6kDfcHEylGgUdw
N4cE4jjNk1CCdidiI1T8GnkNbsI0Xqky+UMQLp302Q6AygQt9qEgpPJztdwolIV0nJDJ1Z8evxi6
BWCuyNU6aGWhl/PBv7H+koVgOSq4/iNNYBqK/TX2bO8NVAA7qwRj/3cFFdBjsafaKf/7+un3e5yn
Bi2P9w54WqSFxYaFawCEwlCMQ1KOoiQ0/MhDU9c7EbIkqjwcyIEkRXlgdjTLUxZBahOcAxQDsVbK
ag2Np7/fprtzp8m0jicA3vGVoX/rIUDlSgxjXv0SG8vKhZQvgFAFOfXvUe4sRQk2D/8ZZXYjCHA7
rw5wPgBFAgzHGD0xgJzVD869O6ElRoGXuABzaRbVtp9nsD/2YZHR1gSX7RUIrYwV0JEuC9JIKj64
IcjM/1x0tDoAr2YJIlYU8MfP8X4Qhwc5jhnrExMY0PCTezNPXC+3x94s0nXQ7cJ4xyFyHFeey5ie
kdp+SbQD/SWQTzoctnQPPwcWc6B/GNuo4VYXvifoIkPzzFTx11RD3LFoKOuqIW1AvDY0HZQPXdHh
pquLBPUxXSYmS/bH4wL/ieTDfsHPx+Px0/l8enpqybInnz05BuS48PXz4ohvn4zx+ZnpRyciJqeb
r4vN4kz/wkj/JqwJSe3Au8hu8Wv0oC1t5xtoWNd6aGT4HhrsMtMZyIQQ+gVEegRaL0aj86TRfR0R
jeURnpwjomKARmfJGfU2kgF/31+QUpDQ+vx8f39XDKCIXAxgYFR/G27pn4F3aiQ6Rtc9XTFUfBeI
bMpmi6tKb/5tgr1grofSNvFdsdn07YNY+CtK+7aTfD1UUHxgT4aGjADd758rqNXqLpjktj49bW+3
K0PQ3bMYku3gCExuIeFISFBKJgOeEBDlemTAUcxAWQhfAUDRUIm52Sz0iCzOvXvOzIiw+CwCE5La
X7OX6bD+JL2Dm106f79iaFPdWZEKylUoXeBs4eewtH5ADyMSmebErTyo3a1AGAK1lXtTdQD4bIhI
waZD0JsGBVIjeh9WyVGAwc0V/PgVCyGAg2YlvoGSbXzgDMioXcZNbAYodlY66lyfS+UkPIdP0LVa
CFsoOqEYND3nr4Goe6PJ1WYNR5qleMqfJbx0JFwBmmaGqpE6zCWxkktwqTOdP1VOZHhG/cra7BVF
+2dvH+wCfbpN6ilSSLLsFNLmeuoku1tq4/8I7eGS2+mHl+kiUIw7JtKbpXRQFCLuCnPcse/yTrMy
i9ERtbwpe6ArfEPRtb33JoNhu2yYp2KdLZpzagHIcoR1T/wsWz4sWKwQonu4f6hVvUQOysCyEyyY
F9VhIHUFQ07ILUHlzwFPADmQ3bulqy3GY6ySyi4tFEOyRSWScFtIBgvB3CNPMsw5aBgcSfawlYWB
pECEnfeo53Jv2/n+kOfBTz/64BviIbM6cBKLEAQpPCtHMhsTAn8kcYqFTFhHeakfra9HI9PD6ttJ
kXWFwLW+356qlX9obcHi7cItawKruiXE6azeKA7dxlvKTvIAsTOvx/7zWn5b2fQQ+zZ054kJ9lvc
dG8yF16HaDM+3iKyuD3EEXVUrK3UemIN2cot3/j7vZpz+ungVLQbRWrqrYHz+Ofg7ZT2HsMq2OgB
xYGMA3XAJcFL50y35sbvYCK7yT8EH4tXMzt9Wshv4TuHDGLN3sqA5LcWnleP4sh5wvXromYhT5FA
JDSMvfoktMBk6QUWfQbgkT48ByvJaKxhF6wQ77n+BozPZzSInvxl9pK9NNtwgb5qAA06z8lyaM/o
aqMzicFA4E/GGjYgSgEFzuap3omr7szslJ2w4zfTUXlQZP+KlmZ77fd5lWbpehwogh/ncn3qdQ1K
mzcOGyoyO31wOkKPPpyMpue+pbr22hoRTpvC7m+eKdqV4fDYVAmUUoynxvCNQj+2ODv+fu5zsaSv
KUZpCGAA6lUJVNTP5+4pXi2xflefKs7oA11rIXuuM28M5uelR8ROtJwgYzhHKvHQJ3qXNjWyn1YH
TwrYkBdIwADrNUF44OCFBKB85GKc9OAiEVnjKuazCLs36PPDcVrEr35eJSwFeK0rMywEUhngWhvA
Ixu8ri54nSGiDu6LCVEH7JClnWFHTqzaRknbyo7xFZDWBN9iPdzH1zw24it3a1uj/IjQc/5gDiB9
RpD4JvG6W3bLCR9hmS4K1mDP9DOemwD4WPqtBMUOHoiX/qxcpJvw9ZFuNRSICbgBFJdVrpqjdqH/
W8YRiMLwQM9ypIAu2mv18s+n3cOXpt2Pm9SZ3O49XPKmYimWaMYmXRb0tM31wIBXxFf4hMvGpzQg
VGBXZv/cW9IesiL4qFv/FGz8k6wRbQ+eO36GCBwXudo+A5DjrfsU34ZP+c3fJZtkA6dmuDDYyMtx
NiNMQYyDmoAOqUSzPCWH9BSf0lN0KF3GFq3aFa0WBwGziJzEafbTmYOj27laeMuIgJK9UJfFvtiX
x+7cnONtfAz24VHbJWt1E6zLpeC2C3ktbcW9uBe2kKcH8pAj/SJaIQuErIewC87qob30y3HJ4nu/
VCIiAtNQmMAVQgUQqkoQcvDRB71FV/7G39gbaIGMm637pb9N1v62hj3nDkhBkKN2yTk5+0f/GOIy
4m20r9bNWlwmC+FDXKbWuAwW47KgaQvOsWydrTUXbE2nddC7tOnPrVM70FR1Als20wedZTQXHqzc
2RbWBnWR11CiPeVma06WanMWZ/mO74QOlJJW2vKfj7RC751ds+sOC8iHAuG52Q6s0WyVZb+u8GO5
oJ/JDZeD27neonGHlbqo3MKVFzJ+VhcDzgr6tXyTb6Jduok3FaKYYjUu2MW4gJisS6OaxBUX/KJw
KxfbJT6cIeupCSqMQz/I0Zflmn44p/3gnHCRrpkNs5ERovM7zRQOwoHG9Boi+4FM2Blg6E1uDAJH
DUEkhL51hP/kdkMYGZLWTgwaPOJH678/R1hEvURWjkDtfz6cM2EcfzE5DKwFiLKplrEe6x3piP+B
vADuvUTbABSJ3ZLfqfCWIt4pXIfrZtksw3XlyG7jcChHYvdUVsgwTnJBJAjtectQ3GT7fKupZrOe
cGCs6e9oLLRt1tAmriCOs0f5n361Phb7egvvIOgD6PQ3w7k8yhef17uz4rvyrftIrs0Z/o1Aplfn
/Jge8yP0jJbqUl52X/9wsm8RnKAwQ+jfFm/JlX5XhlPN6A2IPvwSCsSsA71UFkEYWqhYkgXMwEXi
lXa/bPGpl+VScnPn700eVlH3ViHkvSjoFf23uYqbqPSZOmlYhZWFmNRmHN6OXNmmH2ALdThSoCvv
L0LIaCxhg4APoyc3mpExSNHQsjaFr8xM2qjIzmhmB3YtYlVwTpEkuKpbXcQX/5zadkfIGx6evmtI
Qy6X1eLs9GTfEkg+6ohDCdhA+CDtMSU30lO0vvT9e6bvj5/IzpDVbTYFeVkNutlatdEgdYOKqEXn
C3CI7bF3NASb3kZ5kV6El/ySXgS3dHKHc/+eMeXua/ttwmaxGGxVAf+bMGFgQuHaR1w7TFj0waDZ
Evzt8ckswZkI3hECxhdNlxyfHICWxkfGJyMFQdkRP7aGTAYksSJm5K1w3kRjh4l5WW025xDnuo9g
riXvOCSQAWL/dBQDEPmVp8OEQ6c54UNzt9+nKaplSPsoZE2lzf/ZaapOTOnzXH5Cq93MP7ob/8Kc
W9c7qAfsvtqDEGgO6UGIQYdTZNQrwBIGjOnncHXfpGkBpQUc3misD250lFfcotiozvhooc9qI7+G
mtVGpEoooNvI5qfRhvrSaEWiPr4Kl6LWx2dOIdgYgtcIEG604C6drNeXv5cNDUN+hik/75Tmrt8i
+KTTprIVMXxuqrJVnivEebAe2faP7pNGjX8NNMuP1IktVH7CQMxS2np2svVtfxXuItI/OMDmEkv/
zCg1FZdR0EWOMFsraT6UBTot+UlaJkdUi4OM9IfgWcOLmxHK4DjEi7fqCbpDdngKX5p1cS0WWOtG
ZjIuQJfgoJK6od84C/1uwQIE/iYfhJ6e+H/P/rzF/Ota6er4Nv11E42tR681O7Vr/8wRfz9tIjPY
A22TkfbB1HyBwn49BEiHUEADLdTPjnZGSdSoLfwcmyoinGP5CRZBeBCvE4rwYFqAP7WFW9Ra3CbL
6snTSICvgDMHwT+0fha9Gzzo5c8Nb/65/38vaN50LlpPafwUF5StqpAwb9GJOQan6l1ygmOod2bp
xgDVhCTZpLv+xD5YlHfePYmDAB7AJOiRCV8x/LfZz7U+bn22Lk/FCTVAftvY/sN06v4YGjzGWBxk
aI38fMKiFCdgBuTlib12O8gMU2mW/aMHe+cthrQCeHhQGYB8rDYrAUhi1KnYsMrT9Ba8CJvgEnak
Ok/vD1br7zMZ9tUgFHBIuwF0nFuccj038kqTlidhK6DodkIffg+ZTxfJVLZWjL9Hu39P/xlsPnHZ
KERNwiTlKUZ81xDfRXXnkD94I+4+nX/vaA4oY6dcjTwFg4CffeAcYR0tH+3wX5HK7KWDUA+8CeCa
hANsvsq6CI7vRRHQgzl+ZbagxmziZXTsljHCKFczoUBiN5H+kSyzp9fBhDCN64gIQVBufpE3HI7u
HZi6G89M9OHl7zkW7jxRQGgUKu4nAk3zpaH17Q3oYEvdlwxTnZ5rs3xK3rN3xQoXSEDL9XBLP4QC
cVSxnA4vHhnMYaM2QNsawR6Am9vojCSxY4Qzj4I/6VcoA292bE/A2GOfktGQ+/nOdBE8oFSmjE5J
iKRZ2QbvktUcw2uYmIPkJMx+CgBy27K+Hjwj7ZU/4msKVRNoJBoap5eQtIF9hZEjfLP5xhTBSuWh
JmKmliqiahgaCfJXUOZ4MKKJkOvxM4e3H9UCnrRbmSWddAGaC8KHraHtlAJQPlDqH+z8X6fQj1Ux
u8fZKwscdDEFsJE4gbVmjKYWEuD3Tu3Bm3QALLlVYSnLFrjzyVAOwRYIHBZS5CA0o57ZuO1BA/By
iefUtBtPQagbTEjApU0Gu3W9Ysy2g8yGOdkqmfYDSrsCg378ltnwrndUwNXeeL4NfFbe6cDvpC1e
X/TP4aviJHZgQ/1m5PTUGlrgetziDIIhQ6o3H0WVSfc3vmGOy2hZQkg9IPU2MeOjB8xqRN77y3v4
xt+YwVav9ROcj164c3x8sAvNXUooGginO4XjAPbIQ2vj5+oApj7iZJ4LTo0FLFCrw4NHfvLJ83SB
5C/aIQhab6BsCnZnggZNsEiQ8UDGIjD5Wu8v6qN27hxiggsCNhCRInZFhKiyNosWlYBTmkErmSOu
hE3N1EnBBIZ4PCztwDKCqMGKkUkjEvWqBWR4REymZ/bPhfRz9FkAyahanzVRwRynlkwtzO6h8UMG
4GGRUqYGyHV/bxkwBL0zIOhdEvYysHGAjfs5/8GXFHjaaUdMPSL9FJ/BGnWF0E9v0pSD10eTZtb/
pB63W28zSK5vp4mcXPfwYeO/1Wolk5dJf8m+cg7WmnRo7huX1mCfV6vNanM+vhbEXF0+Pg4+OZ1O
SNlpFnPbXq8aqdxrjvRmnZPWpKU11UbZD8XKfz6361c6vz3RrpB7OLztLhm5VGZtoIni0mSnMemw
m7Ovb3gioMTU6OiMoehmQifCjC0UNb96arTuRBtgtAWGXQDJTaSHN1VvH9ULf4XHKg+MGw/NGPj+
AdQ/2/IYlunhHSKpx9YEHQN5muTktqLHbgTjBlDN0Xo7abjjY2x5j4KwX4fA19gUIQDJfTAFZ2NH
8QCpw5JXjymBTjwJF3iJdBUvTm48Wqy/i7ezsebbntgxnlBhrBZ1Ht+RdcaU0UcFFRWLBT6aqM7k
dmh3qPz1RmijboOnxqO7GSwSk71Jp0dhxu/Xh078vzc/yxa4RGBrSEWpR0w76pgyMt/X0Hg0Cq/R
1/Dna4r2JewwKApLFQH++PnWZNPUyGIeSEdjuV4z5Ao5DjxnVELx0tDS8PVakuvtejpZqX6ILN90
fYKJCQzbpRUKrGLLqslpu91eb9vbqbUtvEq+GRiue9rSghjctXT8CXy76dviugPB4keVCg1QKLLY
aGYP5KC6H4fdbkVQqdrZZEeQ869WvbEazK/3sbdW5mYyJX3zspHxJzs71G1ayO0tzq6NXW2taLEA
vRSyoy3uS+y+XERyWbXGy+rlBS/sebOgPWvnM9E/0YE294z71VUlmoF6wf4JAuvkydgfz8cFOt2f
xt5BYxlNb/SeP5fvy+UyJc/POXk2DERA+JKxjMny3Xh/3/vGXnNp8xzabNhyaHXm6V3Vn0Yb/Tz8
pjL+2YtY/Rnbwno012uNrCfr2VgajnHUA4JvqKDpooOSuvHpvBsPgkmBPsPZMwa+DyELQj0E+1/Z
3rdoKpXYAMGMkp2UY4xOXLgpVsmLv/fNsCT5ueF0RHz5WVgLm1JPF+k5tOtVtgiu5bY5MJ/i5ZiU
gCjCVAhFFbDZw8uDrZsm87+uD9szCx1YCArIs53b56eprgMhw8mpLnp7csATR7UHokgosLcoO/8/
x5ud1A18DpJak7MTtGNM0ZT1yYGQvNkbgpkgon0Yad/ZRAEx+ff+ZumtOGZclUoYr3BxCO9TvBY6
62oozzYODJLRsgB/ZllbvQWrXis8Zuf84unsMoICLlE34807SMbfc/C7GqHy369JmeV/UdZO6pRj
TcAqcqus0iXd+ICk5J+YS/shWMCjLERXO5QfWBwAxEkpYZ7Eo7LPTwgggDEuVzFSn8Eu9jE6iVD0
u7WX+tLD2eD496X+TsbppQJhQUF80MD+kpz5tnxZWKuVbDVkSMaHU3vN1/41Pfd2b2uHxkdNsNtX
V2BJtkB7NK3xsIN+9+khnMPaxJaMjOTnDinhtZIipcxO/lO44c3wWix7K9lA1/ABY28OVETAhv4h
WnOIEgHHRRz5cyRwCxQwUtnkVG6aIzyTEDacTrTcT4uiHwhNLvZuh7jDe+7RnWEK8NIehP+AFf5+
FwEDVul5CwwZkOU/ryHl+LFpIybCuxG4Enmq0BwGQXMxWZ7NIaJBPU4fEYwHqwzN4gFtmMESXA9A
nMnEzqghQEEJFvZIZuHCKN6CRzzc6M7AYXTL4RJtpQt68mhKeIbsyq7oijt5p7r0YBEcGD/rwyJ0
mbW8LVeSzdios7iCHboSvvPbcNVbgGzupMUI0BBUvhwkRXZuxRagQmvEQuvWEXYlelAJYiPoALuK
EaAAwFgPViQ9fGcbloAAFPspDfihP/NzklhNzfyWjePTYGnb8gLly8/84JuFkxiS3TiN2RA2J90j
LMejYWcBvaCGalqOGFZeFJa0rba1wSEUGRatNZgqqt089vbq4++bnYsw01UJAX6KCKWhNVyHf94s
7wm1PwUR2prUQtsa4Tu5TA/lQBpXURD5CpvO6UzERmbxNABuE+q5m79PH9m1sJGII1cttxzKnY/E
rYS70yEDTAefdgXKDrNtVZGbWsh5MTrV2MTTNSJ5tOH0dg9zDYszkIMRdgFktAvFetPfA/7TWypJ
3QEetaQir6kBZbuBoCnCYM38PWnY3O8sER4KF0Ax8hrCq9msqakS9EMwxoCg+A501S0gsx10I3bF
mjE6K8dO0q7rNYRZdZid79BYNLsluwt3yQF1xfEl2QoO/5KulUu6hl7drT4jg+q29UF9Zc/VEeyO
AupzAWk3g4tG/TpzhI28a27+2rOURf4OWAa7aux6Ke6jVWUpbneOSkuIDZnTgcUDplba8wT37oZH
0UEiqC0EXX0b3RGts9ZhzXiBMHgtGf9F2Hstt411XbtXhCrkcIpMiqSyLOkEpWAj50hc/f9AtWu3
X9qfVXaz1WqJBBZWmHPMMccYz7ZCfdd4qY7Jbfcz2VvfHEXAmn+OlaaA9Si01NBWI13se7iVmiqa
YfmDEFJF28c9IaPs1eRVmNXwb4mKJYa2Lnmsyom9+J8F2Qip3J3s6A4dssW+2MtXaph48AF36Atf
qw5uaQHdV47qDG7koRhzmvzFpQmbBAqBFaYm3Hdia40aMip2uwbOg3YVe+rO8KYw4QMpywYq2xRp
QIAxQED9v/TU7Kr/KT5avtzaSpj5CIzzFmk4B5zie+FdXRi7yoVj9qIdqgcIQBXUK8F+X9lGW/tu
gWSxVYpp0oEDRadDQDRsHyQHyU0XwnntDPA0O+hZjWc55+szxbtpn6FavdP2EcwSNwmXp/pee+xN
u3iSoB1Izterpzi6f97JENNoygGqk6+q2+xWvBJ/IL4KtZICvlcE57B7nYIh6B5TNs7lsU/gA2zU
AfFqCGjt9Sk8BMltdEeJVQ5j33DTH6ZjudFd9i0n9i+LhHoIER+ypNJGSfnfrUUs9C4fc1bw9CHv
1QBbI3vcW5RhBgxRZgcjXXfmXJj3GHf5QwAVtHGznRmQy/s05Af9cQ1pY7bT8EwiuhEQaEmkDMis
dWg997bSfBRQwrejPYAVxcezN+wk+4Oqa5BALMRukMp7Sz2cB+9kN9iw+NUO6clT6dXQWCDhAt00
frTD5yLU3dz7CVRHMphwJguU7RM3DywOtAj6kQULd3EiEqXcyyHdQnHzYzKVrWYZ+S3Pl7YTUsjU
GTzg6UNKQlmBX2oesa63l8hvFEf0kSDw5wPSVpyOqKk9S5BmUYu2zxRxwbkau3/IPCyGSEQ1p73a
jjoqM/xytjcZBRJxeE5UPo8Zu1zq4hPJaFD7dH9t3/51L0Kv/aRr3qkC5oVDrZR/5rB4/G4T1P72
eMFiaFtgdRPAXcT1/Tim9Rz1FE8+coKDibRyZe2ZHlYDtuEDSTFGvb+BqYr/fjeEsHSZ/Gkg7ZnB
RHY5XC7KTTt4seHgI78B4BFBshTg+m4MrsUdXGFnfgN6WN9d90UMFJVCKWaAVw9IFvqLL4IZzewb
fLr3q6GY3BwQtoPOKDIvs2C7mGonOlFQh+BqbFB0E3maPRxmZpN5u/o6ZKToJgq3dd26nbe90v5N
mkOv/q6BM8IMfNbhcTwgOg0M1HPnsIQ93U2d2TeC7ASs6uW7/Eb1O8Kaegf5mq0uUCA7bzXvkWjn
O2xA2x7PRZSjaZpB3iIjn6zLFwhevihpJp6LjLSMI9XWdlY4kePWJ50VsX2HXa1yqw3/AewqnxaX
qh275mL/oMk8WIA6s6fRZzu120d6oI6R/dbsOXJYBVu6DvjV2AJkcQUaeHovhnP4XYH+65j91z1s
qedvuQPdQPFSJGX2YNgRCTkcZLdlB35fbXk3sjoXpz6A73EmbOwAcAJafvzvJtRfoGF0vn4byYt9
To06MPWUq0DP21ch9mBGAKyI3AwDhle1d7PaP0ldILub9hs4uKNdi1Dd/x2UKH/Js//nMi5ikq7r
NCM2eKBbKM/u5XK0wkZ/Z4JzQkUMR+/rtsZO1Dg6DHSTjauCoF85n/IteyePqQs+/31RX7PojydE
mYd6J2e/pV6MDc71dZPl8TbLzoREPJ19ad/iNrwRZ2y0bCm3IsThDEHun79O+H9fgGT+BWqjvxjB
0K16iOfYRVjdn/XKquMse9BY4CukMuR3vhCwL7j4dPYoKkJZ91HVIBzZjiSAUF/jj+hFv+Jw2KVh
fAV7HGK85CoH3Zl2lKtClbC0t7vrxFFcxZW993dYq6l9vUFhG0fx588txti6BHobqxWbDkh/DHI6
BX5+fPz48fKyei+zO3mTJ/oSRwNjwB96Jhy45JCYF0cKqqsmzAOYEZxF6EYTDhFaOCnvcHPz43R6
e2QnHRwUOXlVnOIuptC0Qcdb38QIxEdExG5s2J9bK8XWc5BDiUaWz8PpPjB908/CBWKap3iSJ5Li
EW3w7+3dsIX1MybJ+erM5iM5Z78kTbMCBSqkxv/N+anHx/uU9R37W4vGvx/bnzRrk3Nl42FhD6Mj
5H9xuJiNjvDyoKQPozNj+/KEplDyycO4p7OS8WaQe6frnTWo2IPSoHh7VH7RtVjfTLcxmKRnsn9V
3ySGf4ORKQyCp25Rv44hy/9uN8KsSwt8kvTh7Ewvr7+oRWwd+gMbII+H/svFGe7bR+i/aMOiEHmj
vZ5v0Emu3jBpEB86JK4ad4JhKfvju/Ly7xH76nP8n5WGzxyHsAnISxOSKl6MGKlSriuzKd2v1+1T
vNq1cJJGh5Z6yj85EbfuStBjz+GketGKbM7NGVplHzsFHDbzFlGcFsZR7CYkvT/WnKaL1W582/JX
wpx0n55vG85r0S739RLiErk0YVwENOhrsqfOpBj7NLsa1EBRA1UIOyKht5xeJR0SB1Lu7ti4Olpd
sjM+4HVGQiKnLv8Hi3P6I+ie7YLHVMK/0ddyl6qZZh4w74yNo148nAenASK5yX61H+pHs7jxtLee
VNFeH9F7mO6UeDcD9a0uWY/0zaj+iU5djOpFsGDlQzmauSbdN5q3snKID3sbHSmKbVhIiLOTw418
QYr4SQHQVB1rQaD8aK5u1nwz+y4FxACiqPeJwPkqbeW4Nl4cdmkhqk2F0vx9i7UHKqK/VsVphLdO
e+pY2oqnwKKbPePH+VH2ZsUXZC/5MDNUR4OM9Tt5iRpY8vWi+vNEDGbgjeEhr25eJQVGlHZMpxcG
9TSTPeJirQ+wsSIqMUCDGSzCf89V6Y/c/uJWLk6FOBoUS8oE6T7Z5Se4vKSrvQNWDbZCS5IzvRa3
HZzPx+SbnOT/GENUEjdbRsq422HxW8BgVuPSp4sk3Rv1JuOMczeioxTzR/q3bhtmZxJKshe3/iC4
IzKZGV3YrkT4T5Sde6xpk56tT4vd/Ka8h8A64yiMr68arpshciBBlWvcJd9aoHNkNGgJ6oJV9tPZ
xzpB+rYDdRunyzW/9Q7/f7fzFaL/djupspTtQs30fhnRCkSI1s2RwCp8oUMq7hibz1l2F2mceOPT
gsxwfpJXb+pv4VqzMmk0lzVX09BkdTtaCCf6y+8SIYC0ljtwHfCS2mRHbBRez6Nbk5iS4k4v5bLX
xat6c6wXDrLyIYm3vXltoRJderEZrNDizZ1C9oJRpeqUjO1KI7k7VmFS+2bjZbKvZJtqRpdfDeR/
+ZVmoWDmpvBEFbRV8Gd6WePbbrobxdPQ3kSpqzbXCOWzvSfs8O0Lslxyyi+6sCZEfT/Xbkyml9vD
x1DfahDWNacbmPffnEnSHxXLr1n732hfRBJqnGQDdCvpPoezUvf2+hAdiqf8BiTmRLvXv9fIVzfv
H8+WpnBJl0QLI5GLcK4yxSyLe1G6R1pueSnB4noPwamVTnWWau4moptemW/omikU2cyt8SKzfD1z
q8itP/LPdkA22JkFR6O+yGvuCsj6Y0fburBPlO9qrH9Gwdvo/Ha925r/bS42Sj6qc8z1dg9Zhl6w
vbJX0gZJh+bkshkZLdqD3pI7McgLVhSrkyF3UDuqieWcvS42/xmThImsH1dMcRz5ZkT/jEW/rpCi
K+27DOhloQzao5z0ySDd9x3teA69itvsjhw4Czk4HVgBsR2k9MzTP9MbenSmnxVOBbm7aK68ImyC
8a/776f8J4vj4pouNvW+3gh8Wi/d46wBz8Wa7JnWltXtM9eSwy5z9Ge1PCJoWaL1wLP9blL/mUJd
XMDFVqyZOV4SFhcgARCaGwuogwvc2/qb/LbKX8wfxc5wta7d3rIlEiiKQcSpKR4yHvrzKJ2lEyod
EGKwq/5myf0fk+q/R3axCFB+NjBS4eqM1o2QoNj0n11slGbBK1SHXUsz7Zx03fRrIRTQ6cbaiqam
OEhWr4B0EYOJIjniTZCLeidvPfn8zRM0/sijLwbwYt53y7zkWs8l0hiW0AhZ+CbN7N3tJJ5S4dSi
VY21Th9qEIFah7hM6neLhgKDy/yTEs+ggpzvUtgrcN5oDQYh61zUmsvVqwZPkF1VxjLLR3MkL9wO
JCB1hwjeLPIbdseqxz27tI1XeFdNc8InZGhOS3Oysp3ItXRPLXYeeSiUXqocFPk2anFBOubNdYZd
BJVBnasLaHHNToMcjHAe6Kcq3GJFqhjbmoM1H4UZmwVvIXywvluPfz291P8e7kXEOtZ6qScW61EC
YyD5hHML7NZvsVW0BJMWcPzW4zUk2QKKz0jHcrAsLmqTy+xls1eYnqyEpRIms1N+B1v/mU1fPNaL
wC+uZX0xBS5uiN0MvBFklk52Fsi6rQmZrtre3iKu2icORNhHrv0IoC/C49adZ6ehG4KHKLuEhSuK
7bkDr42dWI6IsfCeRTTdj2tMSrx/byhbAPPnqfHfmF4EOJ3aNGXfc9n1r/QKSUkFcPSQnRr4aN9V
aEie//1h8kU+1OhqrsglHxaddx0tZ2tYyIdI3EdFwKgVMZY/Nu3gCOgstZ0/rR9rjLW924LtMzxn
J5JDafLKyc+CRQhXIWxqdIHcmkZ/slkE4U8kVkPq5aBiYLqFZ7XexPmguO3m9eFEqRNTdJn2Awkr
PSEfMtxW+sJxjyGXSBxcy5JPna4o00ZUXqz9hs+ENUYab25SaiL4rXQagCZYkNJO73cxAhE42yNL
ke/bmAZepfW12ouqg1KF4hLkM9cYpnOIoVDRX8lTaLQBkaEmeVLqn5kDQpgmoRzvBTUQdDeTqXeQ
Vt0uyr6Sj60V6lp4pquMwJcONOMY90G3cMUOtE/6QXXNZu9NV09AdQ1ChuaaICSxow1Edrby1D9Y
mJULjiGEUhYoyjeb2d8D8/+W5Fd/1G+H+LKUmZa2o3QPW+NhotjQ2WUYPyIAZt6vsd2cuv34Lv/A
Mu/u3/P2q8z/58S1gJLFDUq75Fee8YJd6qyT7kvEWxNXm1g/DiIY4idLqWmdDlmobhN4bL47Ar/I
EP/66Is1I0FNaIpuWzMaGayXdbsBoPOTri0iK9RHi8EzZAKvYGF2G4688S2DQuUscQiqNSoX2Q6Z
tBrjmxi9Pm+xfCv1M2pcpneW/FTbgiABMafVpbt6QFFxsYlk1QhNGleoPFV2TcA52QUrKDu3hrMi
vA7gcb2Nhyfq8ojscow11J0QuHqJoKUrrokDTmjeYNnor3h6c5bkbqYD5X2nyir9H5Pi/380l+0S
opLJRipxwjE709Whr1wqHNQwm8GbVh+R5BbPPdS6qKehG8WuV3kVwto9lpWhdva1Hn2lXa2xypD4
3dgmEmV02ZG5mcSrxZ2ahxlvBemEOtjqLIlHIXqQXcwJW2J+7tV0pcnJUwc/OqS/eg/iDHuppSMM
66hnh215+zbN1Q+16OgLIabDomyULQYlqImBCSimP0yfWFiBbbB1E0ZDj8pEm3FEQVSpAkPz0c9C
Wkv2ZdlFkGZJME89YHEodkdZ2L7G+sqITjNQd3TE+bKhv0640aPr3gw5fzH9LExnHrx49FqYpa1f
z0Gq787mfqIcKbgVIg3YThtbtCSrTi2Tvn9zpqLu8dc9+b+HdZGkVLGidqrayPd9r7tm8WvMQ6M8
isJrOR2FlvbDqcJBhjh7pX1d1H0FcWEjhSAVlYiLoaFg+er6mBlBOblGtCsUW55ze1JA/9lJh26P
NPkMXbK05dgXaD4VfeUgr29WdYtptS8tN+fuhtRayJ2x/zl8GiUEwoGaX3JKQyNErgG4zABdHTvH
H1BIcNeHNNTYaUO+wyPh0frB0m9bPAZw8x0Sb24K8cSXHQRJFpdNfzxpMmbZSHI96E4cKvjp0ZkZ
vm9u2fdpOF2nYfFBr+0J89nx1L3E21uPwXzXB1z3vEJ9XHfooG16FSU0xTvm7cInCHaG4s3t8JnS
cz4fleGWFfgiUk1wppvF3X4nxzY42L6Y+KEyg+zXvfBOdoRxdgg0lF5x3t2R/Qw6tcikdaXuRazv
lf6IdgrfSxQvhkNDhVsJJCTjhrCKdrLil8qxXt/K+Lqp/Kzy69gXJ5x87bPl9N1JobrR4/pzmmgy
n54TkN7sqHc30hCe+6dW3U/5XTM/N9pBkk5J/GTKR13a5bVMrhi26KcgwGVeiVJoYXK6vinSKddu
lUOXXK3yjdK9ILN8lsK4vs/Vvdk/FQk5ebhEu8kKB361uq+0J65wxfguw+3qZjY5hVNWjc1bMHg8
ZJZGyfT+GU+HKjlJEWqVxzUK9HIf11ufwYxEB7Fwe7W210J7PSpBQxsKpA7d1yaU1kNLPWTifV17
XMM67GTzCoEoIt9a3RvoVkwHrJFGCw+8wFj9uAyzNOiYVojjStcIjInqbVG9qulREB759ZElPu3l
cs/wWjHdZPFJmAJR2i38jhVyZWmDevm71h/7lOCsvWYrE61nM8kdYfUtgfr0GbZbEkzGL916Fhea
UPqjNOzWDI0N+Vj1xyU+ZQPGNkfFuBvVW3N676Ww75/iwW+GsKeZrgzbwVeLHRfEO3EzDNTIU1j9
1QqZAXwnPu9mSsytN2R+ugZyEirlcQB2nfwu9ac6nJr9hIB8vNc3eTu/URDE6LB5Fx0Ve7naVVOs
iJxocFqBVemDmHQZTdy3qXksY3xITuVy09fHjkmS3lrx82h8TOZVpD2lTc3abtFIv+7KEx64Qa7u
CloSGxSunWxC7NfRCEl6R6gdDalMjc3Saf1eux6Jt2jYWUJSBgNmI3QGXLlQl6CG3QMXe7j06Kuv
qs7YhhxaMSrqP4GD2yHUBKxZwl7Yy8I+KUKtCiaoOmJYah4O9+WD9EtGvXrcy3GABPpUBTn5UoWt
rIPEM6Bx015xEHJqytNz37siB2oHFOudU2+ijWnxpMFPR08cQpHSLOpGGDsCcXX0+cWonNur7q/l
/k3RfalASDysp4CLtXAC1fyeET13R7UPI+UwKXsZqMzg+PebYteIoAVuKvpT7K+m26tOPiAm5lUo
IothtbwJFi5QQ3UvUO3kY1pHlO1u3RwT59o289eYlkfV4zUZDyrhbQ9K589jgE5kJXiISixu0vut
sK+qGIHUsF5PU7arsl0hY+9lJyt+CejP/zJz31x8YNx4dDS6+iXDpsDwVEa21m6RAsK02EuKncuo
FbDaUzertr8JMvvQLLBAyu7KYRdJjgA4vNrn57p1jdbudLeY3KQIxCYU8JVLw7bbG2sw8EW06+pg
KMI6tRNMECR0MdmWtk/gd3kcXeeYrVezPU8uT0EmwC2CfvYVglWJJR6kH2JCX4rXKl4P/0EhRvIG
/KBp/Gnx2PLbma89NfVkdjrFLywvKU5GEpqSwxh8ds8L61HyDNWFqYxzKLkfCGILKstKIZPqPDPd
XhPDLyp8MVAWxATe7TCxhKNOExt4AWIZTGvLkylZWbZCez5BE0MDh2fxKlwUKDvUWLFtIfeKNgqV
sjMJuyefkDtrkCWDF6/x4/tqDjP5ql7duQ5jjsvUFzGRj3emTozvn+1SDQeK3ZJdwwJTd0J9KC1a
v34kedA3++IczKnfo25SzB6ka5qeoo19zdwNQSoYDBH8nkJR40/HcoNW7Jq2jCwLNYy2ClgBrT1B
iRFdGWyVI+ohYsF8TieWwlV0tT6yOPsbzDzVCQ2S4U721dJvqbm0FAg34ZnJ+VXjLgbLhTUQ34Ke
3jR2NOxBCIRX/UZ7J5ZSmpcGPsN1xp3jkoFwW0wfk8d8HhBFPT+emW3I2dA2SKcb4ltTeNf70Fy6
1xEleBFThwdELGfYwunZ6+gP6nYqci74khKNjY5xu1AGRw/Cs26VX+3D+KAB+yPI9aFf5X7l8Sao
e1dcv0bFGL3gJxa5RkndcqdAeVpOMtzx4irWYGJetdclMJ7qGsJWxBj2yp3lPA4I0MA3MfYRYB8V
opFy86u+DRgZ26bcjPIwSXmVhDVDfQT0AIHUHtk59D40U7s2j+smaO8Rt41M4fHHNN9pdZChJkZP
X+qVjU0lHYWk+IUdsO2uV/p7oHHRz8P+zuJ3VIM9mShAfmX14oFhD1CX3hDEE7Br3Opf4kFb33Lp
h9L76hicOdWQm2kxTcOXwVsrT8RtkgfF5kebESQtxOIiO/+gWAMA0q5PWh4Y0edZ+sBCdlloQFv3
8iLjN/pR9hQisG7o6SDMsXwXBZhVJE4IJX4TcP5J0/zCSf6LN2Xi0d8yxnG1kjHSSJ6k0QbdkhHn
Jg6YnM03bnJ0FGnTzSkUXJFQRoH+YziV5WPzRhvhWDn14M6dawlei+FitznhUR7MREcpdkJr59fS
PVYfFAgiKlSzDwT777Tzi4P2j9zPvMBfCZaluZnbr8u3YO5hJDJ4RUSW4pVU4ulkjNiqHXa9CsgC
ddijAaFEdVLFZR7M6C7eje/Y3nbfQp/bJ//ryi6A2bEtR03SuDIx8lZ4gqY7AMzCAaNaE9nkXmBQ
Eqyx7a+TJm5DR9NXmoznCNlFstozr2iwfHdlfxK/tkeuIT5FqyxI+hd09tsjX4x00qyUK0s4gSBq
wXF47t+qT/GpeDDR2cRXPLXNX5YM52F8td4Rg1LedRhiIl2k9vDOYE4lq8HO0NE6Snv1mp6D6Ln+
HO7yD/bOI34SuHrZy2NxK1f2sEkjiO+bulF6X/749wQw/wpC/nYzF8O8rJU5DkIj3ac6QscOhhq4
bNarM22lAdvELFtx5lMn2aqJB42XJ0exvuqWqyw/IM8+b/EJO1XQxQEJbCyGONZE1mldT0V0XTcn
rT328q2ME1B3e5aDHAZz4WlNaOZeP0Id8DecqAorJdThwiYuU39GQ33wegvBw2tSe7VzK3kPmNhi
JXj2G9psx4CvjYjYJhDO14N4rNZrYQ0rIs7Y1VtPA7CtMKtwKFxwpg6LV1KBt8JMCbChYU/SIZyt
Th758+2/h/OrhvLHrP1tOC8A+1lcz5aY1FQkP2RU4nsf2S9ztilkqKNdf+YfkeA03yKRf8Xg4Yug
8i6q9JNfIDi6XpcZnijSPZ6TRXdEaJIMrEhd/W1q3DR20tQ24Nqlbg6zEiUvUIEtJvtmM5H+Npdk
loaqoEWN8vEFoK1aSWRVJnNJTTZfFDJdlfUHwRilJMEmiDPZnenIhb2y1b2+IQhIXxSPy8H//fMv
MGv06YSo1cDQGnpJzxv6+szUVCEwU/aNEeyH/4GGp5v/wqgzgjcDMzreN/LV3ISJEVqtWyhOffYg
FgDjLJNNQmu+kcybqUOCS4WYXb1KXb7Q4DYWrvrGl4kVVlZIZoRfhMj9UoScdol+bPMTurfxeF2M
N+p4bOq9klzP422fQhux8U5edLePKVd6aeFrENCSbVJS1k2oQlODP1rpjjDXINI1QjyWMDs1kS8Q
dlg7FmVQ0wSgUrtzjdq3LHiJKT5x7iyHFWq1AobuXhmRLQXSCsL6BbgqHogRsuZ42k9ZoJJg5dtr
dg6s0ask7ER2/14NfzYts1P+/kAu5mU9rMZ8XpiXkeKviw/wjbIy8l9wQCG3AgEh6Vt5nIrRhJcC
KGCIsmkz2J3lpmReCmCHS6JHYSubKBc4QwQM7JlogNXh0HrrHR7zxbr5T2emi8wgqvWT6i8G8Zuz
ZmF+9s3eGzVbn9wi9w1AHDVIYVzr+6gipD9M+o1uPTAB5BpTs1P2HUFB+lOFdhuBrXpNadiiCfUC
jkqXppP6OaOMAhdpR5WnR9ZL8nFmg5mkPS/PHBhoKaK19johCABPW3erPpxJCC1nHTyR4UHNdPUL
2R074li/oYagINyPWoA3inb/jmQhlCsciGaOidXOmBRwj0s3f2zn7cjW2NXRVG4fy8bHsHY4HxIB
sGJHWkA0mq2eCeaKlHGxmSvnii0h2kbUPzqVsWUSymtU+ZHm0L50YisZIc7T3zci7SXVO/D/d5R+
xuOwQiOx1yrEnFkhWUMHwgYQpKGudOYdAOPqIWszOMnd+jbDnZsh4DVHgImiD1X6L3Dsm52EDLWy
y2vhZc08aZP802Mb9TQPFJjj6GmlRzxeXcvwiF6r1/l62i8/OvTv6KCgaDag7zHY7U8+On5EwsHy
KIaISEjXrmx41LeN0xk92iealxhVZBYG4CU/9sOCWimsVCJ2YaeQTd1nwhONFOpjcn7pjC2xGFiV
JuNu99/1pH2R5v7YtH6bIRcBJJ3ptXqWcg7gM2esk6CXUW7Qr1U6Eyb2AyQCRxNgdDg0K8b7eQq7
aqdlzG+na7w8c7vCbj8FzUW4jt2AJDStHJGtiny6tMnT4ZXhq6hy8oLdg0Uh8w/dGQqq+E0sjJ3G
X2I2LD9oZcT8Fzubi1pwIS2rJOHqcI813qxdmekOVDV+6w3X6EJ5DbXY67NdWrpq6UXAgIgaS/u0
DMzKreVw6q8Hw4slDm+QNK+qDk3vsXUT+lWlz75toH12dpKHjLJxezStkyweVxWDoOFupbkIuIQy
BZIq2DugfVt5iNPS86n+SoC25NsWuBo1Ac2vuuMoHVvpmBpXqYIR5mHqjnV7qtSDNQYaFeMEiqAj
oeGtefB8OjNM6w35gzJ0bk499fbaLjHzu5tfRUaZIwAcpMdgGPzBG8CgVr/RPXME6vC0KIhfh/ts
ckRUO01Xp4tF2qEdTVEUfP9uxQp6i3YcbTuUIQLZxodE8UcKGytkPnCK48MBmgkGHJc7KoBYcOuN
r6yuvAR9fUi0YzQeM+3YZ6ccb5lec0oCebiOkPEjZz1Mz0ipcCLn5VZ7QPMmnx0DzBI3cxRDUWZB
DWzenXU71/20PSXWjts+c1/QZRd3frfg7K8+OA/w/3LE4HHSIEK6Ef1WnRfXrsLGjYbBXYcCTGOX
pPOJL32gnK1CrmSTRpiaHiRqhPiAqzajutyMv1RkYVO7fBXuMI/DuwqNJqrGLaKXaiBWDqdja9kx
CZECTy0waXGTXBN9AuALhXQgTNi8VJ8bHdJdbexmPcyqq4GSZuLKb/Wj9Cpfr2UgW8cWDxROntzP
+z1fz+3OOO9SYydLh9bljXqZGcKRngByQZ/YKdVJS3fNehxotolcUJCO/hPK/wgRCraMFjtOa+Br
izeTpUUeJ3hBcId5ae3qBoVXr85s+ZPiCvTcTA63WnhDdudJUoB99xy5WhZEQDlUe+nyol5u+pG+
N9vAikNBulqz4FztzueN6sJBHUdONXn66JsjpQpHorQb1JE7pv7MrodQ0Lwx7gw0KwsvBkSog3X1
apo1gIkFLwXck+0M7vBpMuDx/bCkh6HzhXUHFLeWHsdn/JLCb9E2PlJB9wflDhj8SSD2YcxDL71J
hy7l4V2ha85IgYDrgWYyApfZCsmBcEM0fjZ3arfT8YvqQbWc+JkzbqCXBcKQusGiFnMBEd1PJJU7
Nn9690joz/i84A8Nv9KB7GPQ+HZ2BeiXZwfvtYOCJYKtbBp8IDkU/2LFzj/1lBdUhXKC1+fkFb4m
Oi9qu5MfNAwZsepq7OWuLTagsHVFM4AL0mo/KT23k2OyneJ3w08AEZp3ougKya6+TiiuArSAoVUA
W7fVzyEQEPGM76vXMZTfR+Tr0K57HwJ8K5ef0Um+ynNiNM94aUM0MtkEYLcDMoiORlIKwEcFabHl
KSg61Gic4mdiR+9YtIus8u2RTnMwYRkQ77PmkGbXQnqVZKdRPUb9yRKvouGG78TJN5GxvmUdf54x
piErdLogInOR5CGBcRbbcyTeU38nMrrXcarHpBqM7E6vPf3UiU9q4S7PspMdDCOsN+I8BBt6ImR0
WwLIotqwb99m5CwIKIzqFFWbRN1U7vtdTySgAhfmyH1GL710JSPd0r/0CGrjXEaBCbLd6Ec0Cvxq
noo7MGsTAOcRyV40oPz+R+4zyDBFK/ibOXz7f4egf2W8GpJF74UhKViyX9y6WDTW3OkcSVZlK8D2
h/RJYXvE27N0F5UwwNZ5dqwsJhhTF9l+dM2fytShgsbeSFcdnIppq2Mr1gY2aFQwmfdnGynlTL/S
bqvWGWiRguZi4kvoqfTHKXaN7Ofo4j/077v5K13u97u5SC9VqSjGtCHDavAig+oqu2BOQulk99Yr
SZ4p2ecP8ix5Aguxze8+/osefDmPmEQ0StPIjzLoRayiKf2gLSqxiohwsgx7/mgMCNTuCjOUhL3e
3CjKobBwFD7B/lJjHyaAbB40y5/y68nYW8uBIo4u3C0oohbw3+1s8PGG7VFjT44YCyf5rrR2GJue
62stThxjepTb2wUDEGDQ2l15hfIFgDyc8uUwDdd9cdTxz5q/kyI1/pZRE8UoBjxz2i++Ut3fMB4p
y7WlFXPxHm2/G47+fvAVDLQTkXPEzq8sM8y3o7t7oZwOKy0xXxe4+0j1XhuD3TQ7abopaX2uf9a3
c3OAFTP+JBOs6X/JH8dH4TTOobnD+vqV0Fyg6YRqPsHaJp1e4/64EarynxyZDZ3n/Ey+2T3wjCFG
3I1xGOPxFUQ3HDdtMNAa8yFmAfH9DGnsx9oGxMryC85b79iLSeMv8yG+HbOgddDgrZkVrvRuKWGB
MfHPdTlIcmi9scljGiajLSzQs/vwMR6GX9bZKwuUnoyw+aWxoY50wXzUy1X0gVXXypU8UtKQ3kCJ
a8GVjlYejBRF14fpfGuGtfnaAR+be6nxc+0RTKZMDstPMlJx/Rn15AG53V81QfvDerFo0FBHIMfM
Nj57hLTicH5H2gBZ1Mdio5+axr6970cb/wD6eN5lw+nUD31+NTuKU7nP79XllSiCq7ZOhq7NEghX
sWgXz5N+YBJxig5Ivs+OMH2zHGXlbwEvjr2SLKOKhv7MxYIYjKlP9Kmkbps4DYfLWX9ICEDPrp6F
gxH2azjAbBFDwlDomxFyxjmBE7HXlv1SzlhTXz3vwYTP865aD0UTVn2wNDt13efJTm0O/XZy2GdK
HluG10V+DRWJNqjzvn8tDacR/TN1knvmT2fue2KA7Hlz0iKltx50bDrWBzkPzsc+x7V14yTI8MB0
OrZMmmJrR6S2oqOBCsRh/BArd8XqW7HJPFmxA9TH/0fYeTU5anVr+BdRRQ63CIFQTh1vqI5kRE6/
/jzMlT8fl11le8Yz3WqENnuv9abl1jfRgj/yUCyIH3DW4IA9sJK1qo79vGtrDjCbp+NRLHS4PL2J
RIEdCCL/zsl+lp36PD3Vb0W4U5zpGSmFontE6CHLoxYUmEr0mW8gYCPYoepmSOuG2Qcf4GQCw+eE
E9RHnMLQuJqF/NZaN+lVhZhwRNrCV06dyTYNZIiQBMK2QYfzEZCXpOHy2ZPMgAJvPIjcrsFVjUNU
fRQzWko7gZa7WSMecPBVqkh1x3fAb6iRxzyFEytMhwwn9Fo5TPtsfmp8vd30H9oHoDKmnQIqu7HD
N+1DzClznXpbSj6C4Kj9KlCnxitox1zdG/IWIB+HjMo4a1fz6uPDH7ONGHhA0ryAJXvajP70kgJX
Mk9X82s4PwZYqwtFZHa7GbdsTZBf9VL8QOT9CHvrwYC6dfWykDy02qsmvdQuZaF8DN0ACxs1J3Sp
M9nVSw2b4ub1fxykxD3/QxHx17W+APZ/2RLTKhCluBjFW8wQQjb/8qwFpyq8pMdH45aWhyxZS/Zd
4ucJbd8anAwxkgzMRbCKhP9hPZiMn19RKj0QP8hOU6xDGrQAinhjmJsiIhxhVPdMve73Wn0YyxP9
mSpQ7e+axo2+eWiATfTER1h1RgHVk8P1U5EyX5+mzpWw0auuaTAudFPDUhO1MN7T8Z4xnS+/tPml
rL2SDJGnMl/kUVHgTvFWKf1CP6WjX2XEZqwy/dQP50E/KuYWD8hn9Jox3sEN3gx2OARYuA8gcwgN
IEm526gEHVE6WL6FeKuwJdIxd2W3wUA2ChxVa94rks2sXtM2Zt96hhENRZyDUW4EdywXgQ+i6CTy
in7FMzTKKzH1RmOLIydiRN38nTKGnHlCJOGbTvRaJwzRgMny6sg1rlS7Y+nkmPLhjWYve6V4hw+d
x81AwtkbaefFRs59epd4U/An5OwIzgTFh+iOGATEDeWGnSfAqpM5/f3zk5wN4BCQkwNt5YR+jMSI
74EaL7JRmFOc7xnAjMMvS9y70btNw55NOe3Ouyn0l+6OIhpmhga8WJRl1idkAZ9VXB4neds9hyA0
xSKYEY/6Z7cp1fUkeg662YFBoAGCqftoMox+XdAcEP8+7MbyUIN5Bqdcgp3cqw8P+RUn7RgsspJO
2ZoESQNyLYWYPX/LB+ZHzGhrk43ZMAN8JTKeul3rkpeFnp5us2idI3A4BLdwzUhSunoZ8l5Gh+cU
5obdqmvcOXNl1g97YeR1us2qjrMtrIbxpRHKUDJm00lpO8cFgivbBSsu6k0ruBmd0aeGPaq1Hevb
1DxIeY2m+L1l7AIm2YCikIfcBlke602OqVVwa8MPdAeQXCrse9otnTpw2aQtlFtdOgNzoQaPcnN6
my1HMtzkgezXF5ADb8lC4eaLEP12JtFSO2G0waVlBptGAnpmJrgPQiSPW2PcG9o2o/jW16qx1khs
QJ9JVfVuYY1FjwCbj+WLZHrR14Qt2Limsp7WJdLK+BTywvB9mPSRMHK6cbtCT6OJBRzoVxbjosKV
mqxQ6fYmzM0a/YaOjJj01taR0XeJqwTmJlzhRoJogeUfTnPhgCSwZQZAli/MfY1lCoF1vRp/JH3h
B4jOhANGgTyA1id7iwTebtWzYS4mmlX23BA7NPvafBia7Vic1fxUMKQg35goxsZtnjiN5DSvlGF4
mntEBcEqTz2eGuEQ7sfU1r9ARJUXHSW6iwsn6H2tO3Y8AtGGurSavPkFWAV0ObLxc9HH9xNJJeq4
ix5ef82/abDRM8oMmuO47U8VFtDXxNwhZeHQInuUnw5UjxTJwm8abKPBYZp3vWrZ8SQnUb3owVpf
5gxRmIWD36DzhwGGklnpKAwY7sZcGskp8/UoetK0ybuVcoyfUi8DH0HYQ/4Ph7O6Liab8cTkWpAf
jhgInHX1oCsjciJBqQ3kjaqbKsPhMIe2DVaNtW3NGzeuTPyJQI12O/2R5gvtdaS9M/1QOlf1vZa9
otyVjBBp/DL1SeKw0G409hQ7EnIT4GevtNZq4GKZFkhDEJ0KPaHLZ8mRRpc+AxZFjgkz6Bjb/Dy/
yyWZv4tau7WQvbvST/gVN95M1EPqojTNCALedSShfEfVLkkOWbFV1G0keql5GNWdqPtJvTfzi9yf
5frF7CjDAbw9wzqU+BFqVxlfsvqip5sg8WUNbfsuDF1Z8niMHwO65d3DuGyK4trkr4N50fpDmJxE
020jiMJVF9zH/mRYe6V00ThFpRt/gZXisQsQbAJ04ZwhrkbG1YcmdpW+M1SnX7W582CIsHSZgsMs
Hob6Ek63WTg3gY1SRS9PLGO4RYKca5qdwyRdjfJqBh75NGR7Ziu+SMUT2Nv4uBleeJneGNFrzudC
vszyRWuvqnZN8tvaDAK6ulsnISa9q/FVri91d52F4xz5Tb+Nilsm+TxqKcsuPeqEMueXpkUqcHuw
0JHKiesu9pft0KVZLWswrJWyZX+SCC4zzq1FdutRkdyeKT5k35TAVq4IVm9epvolFa9N/TJll9Z6
HvvLrO+D5jy3B7HePzq3+kyllQEaX9ooedgGhoq457MxbOdg0+IGSS+Ncsr/axahrPwTuUiCgaaR
tcJEP+1vre+cj9UkjcJ8e6Boare1cNCw7gBLRIfM8kCKp2BNZw+srNYulTZALxAw2xk8rITCq3D7
0RPfEeNglVSMNW2Bjo/9XrSrgTg1kiCoRP0Ka9xr9jUfu4c9M6GJSN+idLS9tqecHeXzzIpoIewW
R98MtIaI+MTdpLivmICKhSn0LMEteEgLRjTDuqLJ1tz5FWyBUlnam5i4ageCsRrwLFMg2NYO6RGT
Ru3p8HhlWpbxVCMz/47I8bzqn8kOgXZD1k3vljFKdxRrDpZrXMPg4ME5H8Ci1yVtIAR64pWYIwVa
OZyteLEWBHIkJox4ltYhL6A1basFCjR4aXRvOcWZEzBQipF+FAakhCDsH1c9DsVyNdAk8EhnqIgW
6yTCMGAtDFaMPmahBwueN3xDvQk4SkQbBIevaKFgmOm8CoBNGY/cr9jFq3arA7cgHAb7/ApUDrRY
tqWrlnsgKY9hxcpsWqcnz4wHIkS7HGRO8FsQPEVBo0CHrdnfLfgxyFngXYBtKnPpFwQxR2NZQG2s
0bQNhY2ODfFQBDrLZm0ujgLklQhCceqJDbK1RVrQ87YbL8k3/WPN2cNBiWmdmBDu+nMCzM1Ym5vO
eRvCMXlN5lBgoORnPTG1LuvXO6vfAOtMDK4gL0M7ANT+B77zj0jdX1f53xiUOSNEsbIi8ZYDLSPG
0cCePYMkF07OzVS7jxy3Be4bZ6JnLL5JMQ1WPBAWUcwaq97Wvmb2dtFPhTUQO6bK6Tz/ppEzcZjd
6tKuP9l9UFUs8CtxrqENyhdq9liuZ3FV48FUqKfdetHEXwYBrZ0bFZtYQvS6Sl66hP6SInALlkPO
QTxuKTRm0x2MvZiQWL/kX4OkIVn5BMNIkIcpm0pZqXcd7JOImnhdIzoGYvYfIXUQp5/dQ06iG0Vj
u+TZdX8YKjYPnNz9JzyAqThhCNnjviyly7uAFjOFCt0YhSN+R9LyerPhysFGMdwq2AyEqMT7IvYr
dZ2H3mNPP0anJqFFCBfNQdnzheuEMU36tu39gpCiwi+lnRq5zF4isiAHhq/XheBCWKvqQVcPWrFn
b8NPPb8F8cbEDVTvBiLj+kOZ7Eq6ssKFtDIItxpsU6Q0IpNxybeAOOhwr4Jpx7uh2OjDvgw2/75a
/oTH/C8cBxCnS0gtRGh2QnD/tyMTcmHQJqNoFyHSbNlod2CZH7nTZ+4YOdhpsViiQKPYhRjDRh0+
px+ZI/vxwbyDvBvYyhomlNs18A55dKRloWFj3CDRUzSSbF3QT/Bg5kr5pfMGkMe4MT8B1OrEL8Aj
Gf9BIP5Di7m8IYIYCRXUycv9m4DELKqwigqRFJHf5nn4mO/ij/bS/RT0Fu2Cjcl/+Fz1brzrqGnu
40f3Pdz0zwfHEV6XrwG3FjnJ7JZefmrf5Rfr/u93XP//h9D/XuDfFCbq1PRDmEqcs4RGLOrYBTGu
4cOrFX4SjemMTE5XFjcEoGyk2G6JDueuYaeiabIHFOLY9ImqYLsCSTFtPFbyd1vvu68AayvSWT4n
EtWBb3/XKh8JM/h4qWiFQEzv0EEAuLWYT96qt/R1uE0km0hIrW0EoCJBahWyTVv56eBFkAvi83k4
Ruz8+y2Q5X9UdRBkbDAkmwli6t8Ta6OsM4NcF8RbARyX2QlkTr+SWi9hjhIPeuqyCqPQU5J9BsYZ
rs1m3yJLrTdwv2hCJcNXH8eR2WpMU2v34uPYWLc5fqqsY2XdIG8zFDoovsqj8TjVyl5J92XvSUgd
CJYhLLKHcfS09GLBfsEapjshdvseeU79kjzAZ9A4X8zQb8hPOAXlMZPO5JwypRT50SNkEHCC3T39
nZBejy5mloHotZQzdx1LpxKUx0Iwgf0JragtwUNHa5HRZunWMkjGcMZ2HaQbmOaw8BLZQZhKldhT
58tOim6yZCdZY4XiqaEURs85ktAYrfuMeZmretrhDIMCj0jU79aKDiB0Hpr9aPiJ4Zf4R9Pb3N/G
fvfgPVAhLHsIE6pOCq3jLQMZtBMe0cjRb5Bv/cOrp0Mmn+TwqYFgMn7qjHPB041vXN8YsbgM9O7I
2LXpzhHcLvv8WuDZhURT7JA0LmZsfDSvLKIeqbK8Ti48MLxpP2g31Hw3zI7XGqUGVMaNuiBm2MAt
8CY82QsnUjMohUPxA5gXKXC5GcGrNM8khzI+yd0hUn2pPaJ5GimVih1Vcxqc4nQ/QsJLB5PsnBXt
U9yfrSixlflVnPahunl8iyTvkBRCwIZ5zAiZJC7xcX7Aigvxu57/6OatrZxG21q6X2ISBB+pinNs
3qrHt1beMejJfG3MxN98hQe2LX3TOIvZORrPZnYu+p3QXqR5FzJmRb/L+q2bL/3j0Ki70Dqnxk0Z
z1L4PNS/cn3WH7dSPlraptdgGi5YtkD8660mn5P2IEsnDEW6ehmlI/6hUXx5BK84iyLUKO1FCc9G
/TbVP6J2TxlEGe1wvGgRLh9fNXf4ihABBMp2tDYB0wkh+DF0yOc4OeDXyc0d+AYIlmJtonyP46cp
sKVvlWxvYu5p7hHmpBDG7oZ1KR2u+H4Gc9fhLpLgtH0p2yfRTsStULy3+u+g3XU9hBLHTYWGoGEk
sxlBqDwp2vNcvJsQeJikJHWfs/i58OYS1ufMvBpkT2IJwqdk7nrhKVa3I1KcucUuwue0beVznV4z
MIh5Z/ReuOPXUj5H805guLbsmcIxrfEkrivebuub2YY3gaAFy2OBQoKoSPQtiDIWX6M35MzgZS6K
C7lSAicx4BrrF1M2s02OlyXzRxxnGKL+GKUe/MljLWhLahmAkvwMQ2fOCJw83vOcu7O6n/Jt3xyY
XVOdhumDn4erjClruL9MY5fKh7TfR9Exx32k0dNduwh56kGOD31zj7V7E96L4r2GtG3u4vQxxjns
+HMzPc3h59R/Bv31Uf3igK/iQ4cZHxwaPAQQOPO5cGvaEVcgMTnUWu6UrGwzUgWbQ9t7NfdOPiBe
HvGsPTwT6Ok+LtNethFurXB58/xTMeQydxGf9Oq+kXy+KsJ/JiF38IBIEYXo1VHptqjCEJ6wxnGb
yeq9eXg0JVN1TJDXSRQ/l1I6mgIypqdAwjS10Y0df5uxdK2NYHkKOQtQAPM6idcTnw2rjpGoGOSU
5Tc5hcDEFGfppAs3E4Qj+UinJyx0gXgasbmJxzw+hOFy20tMYM1F5prmWxYei4p4pb1RHwzuALGu
kUfGHLoa1sRMz+RrBvFskVex6uSDWB0F9dkUNwGiYULHuYeLx22jgRAau4fka/l7ER71bs/1zfxc
E4f8aSp35ORKeHwkbqxTsHzmdcjwXaa0ckiwFhWPb8maw1Cd232LhvMDA/JiSMz2XKswAdccRj4n
8cSGXAnHWL3ww3jRaoSd8S2yITLW+AXYGZTx0V+5Gl6xCu9Ju6ygnKuvzgbEd3UWn+PWFcwNn3KK
YzHbcJ28WNlCaxwBsnkvZrfvJF8VN6qy1ZEDo1MMd53sDfU3JGJlvqK6YUdl2Rjqs8oRl0qnB7/M
hMLk9XcZfJbVWxJ8St1rsIjB5xd4r+dBfM+jV1yJXXV+1N+8h2F8KvB8ma9TAdTjNvHh0RFxS0Fh
sOn3842P1VbJhn5QfKTVD0dqNWMGBbjBbDmYr5r2o0C6SOzI6yBc/jeOXvvwc55fAElTBEPddi5P
UXiU0UwFT3P6RKxHX9/5DHKQiRKd6+uy3JpNq+7N8lgET1WFWxgp4TVmFfDhZS99/NGrz6wIStO0
28vlca4vg/E6ha8SUW3pvosOkXAKhWPzMZALolz0/KYHx0651OozbENd3yf81eg+aCgmZ7CcqiaN
OFtQJjdExvENfqx9Y40aFBKb1priCIhmVil9s8H9sAeDUn5AsjM6HPQFqZkEvf3ih8YMDX0loHZA
UuvUFBiNJ8U7vYRLA5PlNq1iUMEnwqnRLEW3jmRaRJc9Zm83lV0amFLAP09ufM5VepW5N5rdoDoP
T7vRelP//XEMe3hQsWIa/RY7b8IoYYBn8iqRWHyapP0HyDhXhPJIyFqx1X+qRLCWa5kxOnBhYPpo
Yoddn/vLGWsCWmCePVbGegIb6/1qdGmsS+zywOXhxyzhXT2hdJpViqTNYG2reJ/kXi1vutgzhv0Q
78r0IA/Akldm4hbxyU+0d7N6F8y3bHg2slf+mbNXRcK0mGLnu/aVBy5gMfI29rTCMXWC8Dyx3xXJ
ptE3PbHENArnGr3MsNV0PzRdEr8dS7zg0RSMY2IejfYpjp5z4atQD6Lx3Br31PpN+m8BgBYEt6Xr
QhUbo8ajt/3Wk8+REET5Rg/Kl+rWbzR+ReFbxozmmILiMw+o6RYpWfem9N/KdJ0vMbDIRUTWNCxd
6wM8A15N+JXnV7N8yvR3Va1Qm1L2DD9C9PZIv6LhV02PSrkNw1upPInxd6s8qeqtFq+Z5s/lVox+
1PDXbN6t3m1rbxgvavUUJt9D9RQNVEH8WzY3FcZSA+mdxNfchPWBTzqYSWpHdF9GINhF75q9LwFB
YpTjkufyVk1HU70+cHBLlPhR8UtgRoDSSNhizQYUDjvPLO9i8t5Ld5ExANJbJL0JIjYsoOWqfg3l
36Z4m+jOyNAGyynDSy4eDXGTNk4oHYFCurs1b43OmX8pVrF8xvPOkjYjLjYAhDuugIoQR+o/WiyS
NrPF8hWreyxZhXKZ4mshUu8BoaP9OmjleaR2s+fHLuR46r2gfFMYnZnfQjZWCbrVM+7huGQNoKYM
uqvwJwWo6F5jmkl2hDl7D1MfoLElVOeKFwG+Fbzo0bs4AvP+aJpg5gdl9KlGkUgV0bajpGTmMVrH
hKwFJ+wwNjg5ofO4CFDg5y6Aa83QtnRXKDu+kbmVNE9k4jBdrUVifs2Uu/LRvYQR9pQLgt809mbS
lnVMgQsmm+AmCfcwuXAOOMt4zq9Sup7u0BU9di3Tobxv0LRMzti4b4WIrQFFnA1sXjAxRF8Mv+jw
KP3ZWPsfCDg8suLkZhv9uvRfRLgMniL5grkDR8biJVdMpSFz0CBkiNkP5ir/wilLLEpx5ZpivNns
bfUKSxhvrCMmullSCQNGMQF/QZEU6LUJk6G38hI08mw1OA84PKGwGkcVHYV4SuksZdsHPF9l40TO
eFopJ8AnzySl0wNtqo28l2Xb+onfyGbpn1G/70EArC0paRHVlJsGPi9YEx8FULoSz8039rwENvMs
fvaEi5LEXixz67rBa5qFoZnI6n/OsBUaa9kO72Q2ESj/E3L47ydwzRbfpI1dFuK+OKT4yS7CB/Cm
yO4VLHFaxln+7J9zAhN8jH06UDUxd8hi0YRdFwUjEfGaDcNfBYvUZAA9j0mh3LRIDJia1LjjL+hW
cAM9x58ESFCtU5wYcGzvIUbcZwWUF6alIpHD7tI90wcbbI0hwNFOk1E04Dp1MCSbL5mOk3vBA/Eh
W0xdEdq9rMHq0Qpu6iPsQNf6pbmgiTouZSAQ2dEUd8TzPnjAnzGZDeIxnHYpx69w6B87YybqCuUJ
mS04JBFou6DK2YeRboPpiLCmYUZRsxXmgyJQta9EaQ+JhFYoSCAK8Xvbmg6PsxmlLWIci9I9WcvE
94Av545A1IbEwSVlfiv6D3WPfj+J/Kn2Hm/dw8/RBLkVjRn2bExQgRtNG9Xa4FWGY8NbJQEaIC3P
V3q610AO6eEZDURl2W0ndRV+dbh2aOo/hnsoeNMdgTXHJWYs2cGJ+dAQtPoVMp8c1eymQFEJYsHw
AWsBKqJrB6OD+2aFwVsyHO3ZunQYjhGBJz4EYsGBpy1/wZviN9yhjnsDGQo1pRG8uNi3eQBC3HvG
Im7t4Tk43YfNROq27C7cG+9IXqOZaK1VRoRM7unNWsdEU9oiUcZMUWDIkslkBLFchwbxCdsZ4vqA
e99I/+QmtluJSwnWHbjlSidDQEd54BAqGhBsHq0n1j0Cerynr0qxYHgF0WZQvQiBEy9sdjAgtbAZ
i2vXnfsHa3yjIvFtbTk7BPWtM5mBdCDBNX9jn0i/U80neK14uFw8bBNt7lbibBh9ad4+mAjVsHg8
cQkvdRWGK0b7snKLzCuyNcFZBbEFFJzqXsRaS9tggXC5bDY5jgCGRqCOwLYnOCxLbK4wqzj+UcQE
yNgpRh+8iI/npys31WIlcAt2/pT22I7eecbY+aN+P4TPobw2mdTIJ7ylxNRL5FtbFdbq2DHWIYaH
J37NLdi/n3Kkx7rPkk/pYuTVw9rgrCPUBSdSTr6cAP2yge3tSj+kOGfF8siVjkqYGh543X9Um1z3
8nFJKMCMzPvmJzQPX5pADnxWMJGr+OBNWkMD6dheZIBI4RqtO0QeDh/cyrCHBNkhruXRjfGtBF6P
Km5JlUK3XJDXTtgjiroYjYktT5jUXZnzH/07zv3UriQ7FtABEZ4FlAsiAyBCa8rhuc2bJYghQgNF
t6V4Rr6tEI1hpy9JhFsuNkYDws/8WgKI1siGl3CRHeaqcSYIYtm4DOrrJdvH6XpurS1LK5WAM7gY
cqxyshW3oHSjuQIQh+1gYKgZXafOQ1GXkEueuUFv41iGTBHgobOjvJH1k04Wq3aKulNO0P6wfYhe
/IvPuEGAGi1GA6LyIH8XkjiL7FFaZCR02eZze46vJJNCVzNp7Nz8hvhCoIO2uMhRqULAcPCygpRn
Bo+TXKHCaCkOCn8QK6AlkhLYWKOKrAhbapjaJTg1ABojG0GVtCVgAKESkgC4W871JFt3ZxLDWA7I
Tslv4oTiDkSwwAiIRQf6GK93Zdrd96wgg/A5YKFiyM9o+NBCOgXut9tOlzRxHzfgJND6jyXSmxhM
IKo8sWOmwSSe/knBMOHpp5hjp2VmBb+38OrtMHQKyhZ1N5TWOK+MbTjYjb5WzuBnS7ryOjuqrw20
Vcdw2b2CDIRs8MZNv/lhYg6dcJDFI5p3Aqk4dWcenHduAfJ5RFzUBUjWhWu6WxJ/4A7/pFRlCmnQ
iIZcFO2c39Jjx+pERrZYzv8MaA0yiitWYYWvihQA1W5QTdkZCSIYv8vFzQ2ckv0pu3DhzwP8+Cpe
KiuSWOxF6igsGgNCR6YlNncl5U7+pN5KCLre5mjkyeLbrHoRYedfoYAzBi3QwmHIwsr87J9q+U9E
ROGbtAwSBnSSb9Zx6fBf/UE6NTvjNrLWbelKyA9P/N9Y7rUSuv2gyDtjOEjpTq/xyq1xnSe6g9Jy
EvgQidHZysO5VXaDQeiOp2jHCXVVtBVkV1c3ZrhnV47GjaAe8SA+xudkOKj9mT+X0jOvr1oXEX9u
6OeE9JuOTMROdCniQ9lfFQ7i5DoCCHcewXTkpFAIRUjxMBHP0DC75g96WJM4JbgRiVfqui122uzX
MpmOW+EQtXvFugU8VfOxbVzjDfMAx1y2N8huqJ1ycKZDj04aJnKpXUkJlrekk1BWdZY3R8NqGneI
JDBeFpLHwia+LibPtwYeBrqxEVQ0zWZ87Caksxgy52P6OCnN1QjOCgqA+sKJTKmiSRvyutk3kNT2
DsfXEs+Ngb50GyQwxnY091V+0VJYWEwfAFBbDfgE2Ecgt3KXdpsEYsbgR/nEPVJ+oBjMRiLqJY9I
cTIrxOXiAYHZkacbMRnC1ngXDrO5qKkrhOCZbyx+B/oHFFEeNdKS2CUeiVOQPpaEDwSS6bqjdmxt
Ki7yRdhOudCw8Si6LSLQF2ccWvmcB8lf3IAY2rlhPMfGtk48w1jzZEsolUnZbXcSbdPjKloX3bqo
A+aFrcVpRRpRtu+lDbUJ7UZsbeLmoIgn9lRsalOEweGsoSzDBoX8G8hK3ffZ1iTDBROXeFbRQ0yn
BNacTOVk0w07C5D8cUxNn7svIwqTfOwb+mbUjoJ+jqy91m+GB0vTbeAb6dAIY+12Sch2eA7Te4CE
TUmeo/BmZheOZZ1AIXNvmpckPbbjRdcPRno2ulNknLPhkKof44MmADh42+gHDi0EpVmEJ2xRdBDn
gzwzYJlXbqXt484nzYKAn2jHkURvEEe7aQYy8B/BZQj3TXaXulP9uBbpcR4uzXyFDVwaGtUvxu1I
cqv08xBonrlzOFGd3oA9uA7KKch9VfHL6TXq73p06ob9nJ8khljpm+EpeQVcFWe6J4RGaIMXyo+U
N8xtRE/A+mZb9Chhj9V0STmh5EyqVfym/UYv6p0gDhF5nE2SDZUAbU5LydVtMAD/O00kWf+fKjNk
c+ElyUhg0N6fcYB/kYvGaiC1uVmKt2j/OjCzSnntnh+YzOJVg/0XbpIKK1pjdRuIDuPIoLvBdMHe
xtgczBRoK4BcsIsQn2MPkGxkCmEd63Eg/fluUjKoUwFBa6Ytk4q9ZBYgwShRINXu4hKsme21miig
mUnFciXNWLFr1LN4EICNglULhW/wyNCZMJHATkCUoiX+gPxFNCKM3eal0GnAZS1cD5SUAJa0MKpc
rMVfcdag8AcWgzkqbuB6AZs0RdWfCwYgjsGISGjbN8eUWRmA2gfjaFyR8+/V03QCkxOeW+iKzo6x
22h28qsd8r1xwc2pkfBa20AezH6wIK5W2YBTbUW5E0T2g/Qz8k8cAyhKWc1kKxL1+edFmjfhp/7t
vopnwxu+6PDwwsE/octDdkRxh9ZhQCwNa4UmhswRY4lnZTMksAnQBok/xcnEOIdnZCGkT2EO5Dsg
0HGQUaBz0vAb6gWwAKyDCUInsh9pYKlZWGHIxCCOHzatNP0eoa8k5FAUohNT6dMtm3Np0tFk21jD
6qfwhGqWGR3/vubUf7I5mQYTM5fZGQYulf/lw41ckCttQDzRIihAW1qYnqoSrERRveom2zpprxiA
l+oLl3zkxomjlZ4WncCWUNGAuCEPVAEEeaoLt34hniUqX4yVeUIxw7aM5oVikjM6rNaGE5+EFrUi
OaausEtUJ/ghzbCPzv/xnv4pY/av7+lvgpAsm9QxiWLx1iRbzTrMN4Vg2CAGRvISdS2FnJIbAmMH
RKZ0WyctBp9ci9seZxDMxYnKn2CfxbzRXAemUBwsaRuUh6L8mjBfIWXFdEyC1U+fe0O3gnvu7iXm
wf8woFn/3yex8OamzuwQ3WJa1t/eRfSIEn2YJnywLBGqINYe+OafmBmedx65aNEXkBHMynfQUCGT
QrhA0HPxjZEUlgV+Q61QJS3Qf0kyE9Ybgr2+l80PiKRBzLIiKxcCHo+Dnq5ReJeUw7Mjlety/MIr
bbFCiT0EdqC/D+3wS3wxDRvfObofiHNIdOPn8S3hpe5R05OCCyz1p8h92GGzaSKneyWx5WHZyEJn
EooUB/gzVVYIKsffEuxjWsplbIpUHTn+/MpJv5jhABFPpFyDGlxakbOXdXQHrsBkM2lN6K0u8d6X
YK0Ab9l/5brK/9/DxE03ZFFnHopCZM2yQ/9lB7YarRpMhZsukH7yPFzrU0vm0OIxwGS0SL4+cQKB
XKLakZZtRCHN6qO+9k/te89NIVqSphQ05s84gX9f1ob+Tzmd1jJwVldkQ9b+TPD968UJ5kMsKnO+
sZA1RqTOBMbuETgFhLU86EVWCT+WJQqcXeMsIcMKOfIatZIg2uMNuj4AKZ3WqMVSjKKDrTnW3lJW
8DESw1zTTZ76SEM1fGT1xUj3sbItoWyEM6puMjtMyrHBR8yHFF/Bv7jW9sT1BM+BDkHpwCmioZP+
LFUyKLGUDzghiSb2ajTvn+MJlXq0dB8e6JboBaqrX0hfNVBovC7RmaW02EJhdZCsx3hFCWX4WNTE
O1gG6YVW4oOA+wtmaJLt2RRLBkMFS1CRjdU/zo6i6ijv8rkKt1nlBYtiGcoGFdSLtseQTWYkh73y
MvuL8ZyoQSyWBsgBxbxNYEBxIgSTQ/UJt1fFcA4+XjJw7ODUZSuEJKLkqF9d7QvjGju1dkWNBcff
v/xYK6DjdyPF9v7FMBVJ3ENSw0rgg8Bt/kD81+LWW1Z/AcTzZ7YFVYYCOWmTH1Fe28eOUpGNEniK
nwOSTH1RHtNoaS0JBBwP2jdPOMdpsp8mH984TQyphnrzMs5eXG3JMqdJrODJN/WWjqkAzEYzPj4T
FBGuOEJCDjgG+z0zTEj6iBp7gMAjRM1GORPIq5o6/Td6Vi49D+IxQOEwrHS/OhBajR6cIAjiKcLR
60pb44P8ljDDB+wqzGj/BKzHhRJjL3ixwhOSaTx1OzVxqnAVLDg8OUhWfZD+GJcWUYEACaQYHPDY
WS4ExalI9w98JjICxmXhTGCEFWMUHBmNLPfkSEAFTkmi5PpzdeDsPDFCiD49heTCU+RAfCEVap7b
1/mbUD0ilWysMvOXwKzSCDPxcVhTSfRufiQNYvhhWXyOv9nOOMIp4AWDRgoVl4uMvh/dlTARefvY
CFhdTV+s3O6Zh958ljP/QfdLmnWp2GP7gp7qK/0hysAcTkRVfbnFPkRsBI5KHfCafZMozlWzRAke
J/+Wb5p7mxAXkHKwVxd5neFiJ8FFUC3aDHY9F5h1gWZtEap3i2P7ikHJI7h+/Tq6BJ9gDeGTR5y2
SGabiYF1xpKKMH+VOPtzlLl0xHz2pglI6hRf46v22vt4TJorrhMuDLcloaUiUrsNDFx0kzuMiZLm
UgRt0ZfmeMIBLK/hU7ruX4zP/kV41sO1gIwejf3ohVsEoUDy6Y5gatOXPkci9OR1uuOjYpxp64+W
T156Hz9hWdLFLTU1UQV9eOT9VRYKoPUsrf6PsvNabhvL1vAToQo53DLnHETdoERaRCZyfPrzwefi
2GqXVGfK3T3jaYsggL33Wv/6A+I79w1v3nJaMWrFo4cXawrHaYlwo8egSXeXxrwXpDKooMs4wQ6E
Q2iNWDLFaxpe+Jv2bMYPiq1UHVN1ZWM8l1kF7coG/eCYCzjseNv6lzquFzwCVEbuFpdLhpNzhDl3
vBJBTISReChxnb7qk2bIh6egXRNTHMjM+RZ+jPXPoJ3EOz3cAk4qDEsOwZ0Ry41208Qy5zUVR31C
xEV949IoQOuRteCieudSefDAfZOKQZ4Ug3LVLYRs416oDb2d/4E1J/BauOg+S+Ct33xy4AkGIc00
8kbNO0NoKFlEhfTU4YYGH7LRLp0kU7mnYvLR7Bx0sf5H9sH4Y0ixy8jkIMzVO/8mus1RQdLHg8Wu
0Cnko+IDGAD/kgbdC4fTEwuOEpuCJRp+KZiFF3SqfO9+AxhIU6oJuFiE6rGRM+KeW9MH3o9oc9Mh
wE31UdrYyVIfjLUP7rRYzGBTyUsavA6z8Vu5C2e9SX0/fGF40PuoSB8BsgzoNsnEBxceuqCn1EaD
7p2rq1IQuykwBne7u/DTKuxUnal0sbVZyI+ivEkH7TGruaNj7ROvS6Ace0yWxAvyrjZ3udsCKO3A
a0EdhsI7Vy7OCwpVnM4YV895Vx7hBimu+NCeRN2eGb1gad0xpq0ZYvf8vlZfo7FGE1IAtC7xdJJQ
oCIU4Yals6IYoa7Fc/Z3tlVG1XoE7Ba7mzOqKVFwnai3Oo7cQx18YHDGwgOTG3QG3KJT44+J4byD
xiImsNQNG8Cw8Kcoa615VxEOMAaUVwnVYa6CPhWkCvuZDtgSV1IcW1b4WCTNAqN42qvvCwfF7B2T
/ia9GjgpmQYZ7oZq/W/e4R+FQy26vm+nFjoAeyzpZ7RU3YOFi50S6sD6w0NhaPVbFOwg9kQRBo09
ZyX3FLI724gpjPudnDFdipF6CZzTnHVp1o7rcYxlIMSaZwf1wRv2qbvosxImG28kENHd1CNx7GzE
sbVlKNoceY0xbmGf87DFVDggbSSQI6ANa1BMwmrQs0f6CBkHGzByiMZYXtHYUsGIHw6nV+/+voEF
qnUjvDgmWG4w5ZwGNLuEVKKAl9eIe23ak2mON+uBGTJMEYoU+FvYVSMrB3cNRqjtwhfo9oKDgMAu
x5mLAH3viJ8CeFaYrI0bDbhh0NwzWheMB5mbWJNYXuK5Qmp9sIcccNR4S9BUYg4xrM2x7S64l1B8
ZYS9bGpWv64Yv/kfxiZYsK++MxmKT5E7RfiUY2s1yPa8Z+od3JK1ClqbolSGpVmT0qyd8elUJn3v
CTjVjsJ99NCmEbo75iv9k6KiKVhwaIcIx50hPqASat0ZIuZwW9z5vJk2gysQTngQdOd5N1bdNXLq
eIxGkEZSGViPDNaNCMo/RhuwlsGryQgma9Rh8kMLxN8ooiJhBl8RHoauoVWemDiiDZpZt6CJjWFs
DZE0jKL3+r33x04Gr21hneSTswPiPycNs/FBQhQ8qv1g2dDW4kPKTG7U4k5zB7XYSOvqU9jZ1cQ+
BMfo0Zz7H0fdIQzv0aefzCJGEK+rSv2BwdGnf8WpdBL/avGkchiUKge6S/zyoapTz9BLS+lnqozI
oMQoGG2tiD3u2TLRHmG8u2b+yJpG+pPiOoRGIcHo8lKepDV7pzDyHkxHJRB/HmHP5E42bIJsCIfm
ku84cbBo0QnGZiuFWVwQsgO7vtc8OcEBd1nk0iiI2nLjyUMgkjOTc+IPGZCMtZsQT1D6MXge1HeB
UJyZjxxf5VxCdEIpZ0BeHhfaEXgwmtRLoGVdQ9O+8Nh24UUw2HXes7VjTPmNAmZ3uugnVuqSUZfV
TeEsv8xrc663Cdg2Cp0wuljhLyb20g8dtaz+cwdBra/qkqWryldkSnZcs9UasTs2WyxPohH0HnfO
Au1WJWZTdJSAVASTgMYPcPVWLpjgz00GlW/GQ56G2lifiuGILQdPV3aVFjEZsw596jSsH+9dY8qP
lT7z93u7QffyLC+Zwp/hOxFciJdTu4HE2ERnlMFqMIUqThHlUYjNC2tUc+zPhXcsGGAyhQNhT71O
EUme5cRglgjhb27v2C4glGyhllc7FihVDcc/RMyrfgvevVk8zu/tlWlUNjGObcsADh+iASnkO0RO
dDp4aJpTBes5jBRkongbAMphem22rDCKUzjlS3A6+YKKuWclbTO6iYNyTxAE4o7CvHBoftZYBOCi
BvT0TKkCUTwWbDEJ0hkNgdFrZrC7fCDZqB+Mi7FCuDA75iJ96qBL8ZQnDxjSnbtmkIMhd3MIFt5M
WeKAkT68E4Ze2aI6M3SCJsh3x9lTEsbGhd/H1bPaAyKhsQPVkN96LSLh4wKoGdvWCDlQvHWqJaN6
zD+jLbZn/rimbMvJlIVY9ZA5z8Mhcz6GO9xSNjVuKZsfRO2WRYN+OR7jA97wlWA413jIY+6DKS/Z
JpP6ni7Z21h3oT5s0EnpQwjLVAkMbJTdGWdv8a7dqmbg7kH627hH2L8/+zCV+NfZ98eb28Msf5x9
hSvkTVvpkPmIjlPwGR/i6857QMOwBLg/si8WJzoRlYn8R3qBpExvDL8XScGHycv3NBfBMmDgt+CP
0mNwDNr0UAz1nXHG/NQ8YF6reR8+nvoeDadyZ8+k9HR8gzKK/Ec6VunQ3IVht4zWQKqA7em0vTnW
xQk2yZLh/WsmlRO9Hg5638ZNYaMCPsaMwBbdpt+IyWVWp7LQv7QwuFW4DUNqGsyvKc1wCBi9ZtkV
L+pkweYZrCHTncKl+QulMmuIgFb2b9+EZ4ffY99pWVezHtIc8w4q1I69bJcTubnTuTl7GYVtf0ZO
ORrNZPX7pByop/INriNCkXiQyqOEPgr9W7hpMirtefhsawSmI3/7CLD9uTlr68zRBbRpXEoyrTnt
e7XM0BZuur7F2yTfhhYqW2TpAanCqTYnhzhYutqRcbZ163dK/rr2/4y2OHkweG+G7HprTCzNiTFq
r+hWGMCYvRG65P2igJEwRYKwYI5zlVmMVcEjYfdnAy6hL6DvVbeSO8O41B/nyB74OdxhTNPZogel
Tax8ODyL5HLeaSRifm5yhqYA5QCWDVITLMMOLIbvX0vtn/upbCka2Y+Gpf7eb/94K4VS6MK8hWIK
XfABuRsQv9lyaMgbYqxeO1BSiuG5whweQWROlrzyhhWkRzWLVoYzFG+tEbkgRT2N9pQo7e4QnVSS
eJkL3MBcAZn9QTHGwl93++ADI5gzZ2utOXPf/uxp8RHsZ2Fk816//2bKP76ZImqWJSN0UXo3oL/X
W+7rvph1cXcEPeaCBWckftDu0+bX2UCAp9vPJFR6eGQT7MIg/m/ZUT+Bx0uU9xzMvUMOOkWm0pzK
kNM0fcC0CE0ltMDvr1X+h3jKYNQi4ldk6bqhS1+0SVrrZLJhcrH4c9jW0HcOpkdaF8XEqHtI2bh4
M0AaeFfBYFWcYopdGw3cs0dQ2UylwaISenO6bQMnwRjFHwhOcwzp8LZ2GHJUA6jfZHjAbdeY2EHA
6s4Ur9RwBfejnYX6GBJ3Vsxf1jvHYbPEIVQyBxyG3awiYoZBSjezshVGtbUwd9ERv/A/G0fqSMX6
lTnJ3ZiVeyAwNhxsLVnncHBpn/H3vKYP7FPg6n10G7T81genSFnOXx89M+ujXTVPCBDO0GWu3W9e
aOkH9Uy/2ks6KmUfz01KCyghzIAY38OCgJE0tg7inHNqwzsGgAXV6NUNeDQL6H4Yw+3Lt3LVwu1d
YjIKueYzv2f+wNnGR17HmOIn5sdQuj36jNsFvfPvKTyEl4xGnrFIeMAFL3nq5cyBFjRyzihdgGp4
pUFORtAvGGuaEADhXgxB74YpN+yOeJy42WVzoNPlCk4K9iKUvLMYq+RRuCknnMzZFdzzyPey1hBS
iJ0ZxySSYA0EMYMXDtUxRuK0wpBBgzeaQa50lFOEDUV6YhkOCCyyKb5L9YKBX+xDuZ5a5iflv0K5
gTXUAYEnX5vocNhCoyg54igsgoXkTyw5w7f0BwGj9d/hRo9Qm5ai99n0lvHlPHOaUHFR0xXHyhro
YLzM4NDJf5Iwgw8VUFv+jqsKkjoXDwka89+tHbM3fumYn2GYKUJV6q2UnGzo0AEgJgXPpCph8y5H
VCocBPySy5EBlK0i6BoIVa+7czGewEIWKoI0xr6RyUDzhKxlPb1fwtPFui/E83mA1A5WDrQQkfPw
3XkwyqKvz3lhLIgYzN9oevv/G45KwLAS/o8KYa0fAiA0VqthyFZngWfIdwMvf8BN3mpiCmgVwRrJ
u0dKnDPi7s1Evt8M1P+i63/dWLO/8X9syXqtVp3mJChDWf+cdAxXe1hpBH7HsQ9Q3b7rTW9rLTc9
tR9ZSgY/hv9JT4BFEdS7B8GAuB3QcVV9notx8R64dxN/0Y/4JOhBbArcJDByVhWJnRpC4TFYcwKM
sRHZIMV+ifDL/cntXDN6p6EvEAA7HR6zvDWq+r8QwR/fLq11WaxUoT1yvjT49oqT4s3eMwvXOOM2
Dkl5NlruvkQXP97gWmdjzCFonbUZgG/ziwIoiwd6eATN25VGL/FGJ+Jt1Ge2ap9U+tIbVVF6iTf4
39CMZaP2gg4N9fkCR5UHUynmCylcsA27PxZdg5ZVjIsMg7d87GIGNAmwop1gUYsPTXnhvJ83bzZG
SCVnv/bG2B2ImiYjHQLdbKjN8RQA2+xMTNyGMpqZRuEf/ok0VfoHMx+KzTsWugrutxGtQrwRknVV
HwEs8oNlnEvE2sZUXAgkUV3rEJrtMHMOhXYv27kwacUhPDCtmnfQOj7htxUH+BElzgD0xBhwYpiC
1xoz7Fl6acdQFzevVapRIQL5+rcKjucH09PqQVxlenXnyQlbWJHBypaROwN7eKwEK5sLfyJcOQw4
CEv35OXnlz7X0gUpYvpQxPr9E9yhWirX5krEIPlNt3Jt+LgfDJGz08Iy/JAGwZ7OeETehMCmhdVq
PcQNlYV3l3/pD+PdiMfhM7yYlBSz6goEXCwftBTOZ7isiJkatRjRYCQ5IwPiiiVeN0On0B8mHCMz
7+zjTJ3OGd8Z7+nKGPom2EO/bYZLYaPcO9bqUZ2z+1trFBvJkgo1WRpI0vU+F9n51HfKprjqvyx/
KO+AF/KzBlMXJP2qXLMbRcGW3Rx1L4UuXVh4L+7+lW+X9McAVKJ8zr4BYaqFrUUy+JpORztY5+IZ
qMNqT+oNjLVs8Xp3jpbXB+vQvo1enzyXpqfIW71cRVimMG6QHOO27Q+LaY017ajbYBGwd46hP6WC
HofLEMjhYuxFRv4DbGI8bwkqNyYiceN8NgcGNSEkhRPZt5uOZJgxiMBSPEB3QL80snr7ViYplMK6
v4L1BuPJ3BYXghYAJDWZRDMsHJig1sbZS9d0nnwaCUNVtnLv3OxAmPKRCPozFk++CPSZttFpV7sN
J5Q9kX8VM25SsQyX3okncOWB4YyTwzDPx9YUwBlbAgCK9ER1bi2SC25WGFXcZSy7y0lg/QKmth/Z
mOdGTXWiZyP3A/gJDPjAscf5ZxBjdGETWmd4T4449ereSfxc9NR0XCvKlXlk/G/VAE4D2FOneM7L
MDeXBNfj9CtvdFQu+3wpLPUpRdQkJ01hkjMj3mULHLwOvSNshkfI2jlKO35wPZStCbRyDJ9wQgTb
5lF50jCZ6hvGl0y4t2Da/DfMReslPGLKcvLm+uEZE24cuVAhDznkId4ukdjTV2ofWCpxYAjM5B/2
RL/hv0QAQHigr00uWNEtOS5atlZ8pF5DhmnhLlyBscAKgrQ7gpHlPXD9pqApPlua/nXPzYULhTSZ
QwhKoXASD7ROJDyaM4Ab6LZLUDnujoCVsrDo9oI/g0ZWzsWlgRE6ITTQJgiyn70eNgYd/oixQhWM
cYxUUd6N5LtzVOZ1S7X/Wuhvr7F5+P4Ys/6x0WuErMgaluIiG/2XkrYoy7h7RUl7VNVl1m4wig8w
dEzoI9zwLOVrhlCmtZKaZ6fC+63XtnbMw4dTb3EdbTskUFe1AsnrnZWOhX94/ULwKEbg9HP7EkGr
c5Kp1FurL0296fFIWd/gWO27k9bs2cCCcGyyiyD3nmSHMrnp3ge09cxkEvay6FhxAlWHhrg2X8QW
TkWkp80O0rVEwkm7oFQsK+i408jtiaRdujFq5AwwBy7EkmlnoK3wLQdAKvCmxgG03GGgDYTnens/
/P3cKjwBR3BGbfWCUSBVmiqOM2lJYPnA6MD3wrtd8xb56Q+thPHftofqwaTjkU1dkzG2/Lt6qAKz
0BwhKo7mFCTQGaw5Ma0HmDgvBI0PGAFnIIQtppI+hsqQzZTpZOL/8n/hd1PBY77wh6ojE1Wc4Ngk
GmfwejKZfdqPaq/f1Xt89JfD4oI17IGKvt1Z7/KDfnpT3pyTOinW1q69s9SUs3S2nvHO+JDOLC5d
hIUzrD6rfb0NHuCE/vn7983saSh/Fxb9F7dkVcXS08IW4O8vblNwlI0WFkclHdW8+9ByxxyPtbwg
xFUqkSEv2gg3t96V3iGXXNxh108UUYQdFhS2rDc3xOQBjF8CMrjjuROVW7D4FHYCkQgk2yNLDMYI
+rDUk1Uq1JlvThB9xPgNMJY+GQwoUCHEoxhSQg6boQ97g+gPJxqsDKJV716N0cBGQsXhjjM8jOGG
4Xw4FkJ84ICxxkghFIoFvKeZp36SngaJk5JVBflmhJAM0JXqV2IlZUJaexePRJpMSiiwP5Sg/7BG
tTT4fzqvj2qxfr+QsZzKso3OoAS1P0voMZgf4d/ocgANIywtYNXgPiIDR/cVOb9kyiKK5LinLFC7
O3vtPbxkHwWWF8iRrUG6ohataWPMmQbH4gygbN4J8Wt09oOeO60kPyyDf3T/f3+DL6Qlz0irzvDS
4uhEIyivhOvNsLVoelYlVRHJBuQQmHCDu74/SftZI81CDRNo1BLCkM8sZ41jEjTHnocBXL99gccw
pvmVMWj/4Xb/A9T++2K/QBW2X78SveVi256K8qoGlMGKNfCo17PfKEWyAyUDNnO8Y/vZ4FeZjGS8
5dJz/omC4mE8nUe5K4/yKt51a+zv9/ChALsWDlOgG0GRgGAhXncL7/j9ovsHqPn3lX/Z5CsrzKqu
5srFPWdJSfcLeT4aiWuISwSMDuobw6ZTds+uBbKyg79pztk7RyICrd+o1veXo8n/2ANMURd1w8Iu
Hdba33tAHTpOUTdxcSTVustmBFvF8RJWBV6+YblI4DZDg0C2U20tFZ/+henvNH3hAoe2i5ZcOhps
piRo0DTkaQO8OwL4Vu6hOGR7JJKUCJR6EILY9w/VvnrP9skeJRYOhy1Cv6VPhGG2Nz0Noc5UJxxY
Hem0o/X0+2+p/KvzNiVdMbBTUzGG//ItJUHo9MQP+JZ482f4QverMqaOgOn4mwmLPpXXfZsrk5qX
ZI/c9cRWU0nQ9oethylgP+FHYcNVO28mkdzH3hTohwLgP5sISeiaIikqcVKyZfyHRBy3sZCbapsd
f0PZxjFaBtd46X3Iz2KnLZ1ZMAa0XVoHdxtNMdU+2/1Ya+FZPeXZQut2oEOwt+hoed+ZmlOvfoby
BDE+YZgzkRHnjyFUAIP/eYEwZFJ1U5N1HURU/9J7C4Fv2mrdtMcmpTO6+407edE0MBw3AypbGm2g
+FgikJqMmfwXGXdzK9+n0VVDLRVCwlOj16S2eAoqPrUqe7mDzWZwa5yLQjOy1cx0kYmfUc43QHon
+TcD4dWLXjRd6N5TkdEN0rrkfboH+FsGcabt9wDicbZpfUvFCnE2tD8YulXVU3rxhtYhIPMka3AK
0zQmVmABsAJkkdjcJPoisfcK5paio0CfFbKpqPR2zHCIIUDqJJSQ2K7BalfoKkn+yD5MVwdZwHYC
ilR8jKAi+D7k2HyaQ520jF+d8YyCzxbBXWnks6AZA72iRQD/wjlT5ex8aS/iw177NHuGEVlB9lSH
TRDBJMEvjumEzXHr2gyEODMaAL6SZ2lnG7v9yNX9qy9I6JFAcAxxpaZPMQcMYNScLPUGLraYMW0V
mrVvszkidPamPBDXfu9sHD6QBNEeCRmYyElW94UIClU85GolVociLAdKvrfbs0D+RcOhmU3C7KaS
G420AcGFumzC1cvAT7E7tjl+BjHUaP3iAS0pKJi7yU6oWf5gb7SDjPLZBSxrKsMfEI9Nt5ShkDTY
H02JidZAbjNwLnRKr6tEzEfqvWkmvhJL88XccKQwdDcOcnQ04VKJyPYyAyLCWClOPgzBxMPooJhY
EFB4oRSWBV4yHrlvKhOJ4JB6+9dvoxgrVEHd3twbdiaK/iySbcN1yclSKQjWPbTBvJR6Cr1BlYqc
G1MNVLBgWK966npTjzrOwbY3XYrRRqbPVcHYImS6mEeITKaUlszT6pAXVKneOlIXAUkSONQo5J+V
wfwVvxvSTiVLuiDb9ezfGnwVJKbvMlPwDLQJd5+qpOIrkcyFq6g9yxilqBlP0kVjY3eoWfgDZMOY
y6C+y+pC1Sb4iCTaE0Ny/+YhimFoIL6Tn+3hdUFidqvcInldo0VB2WjylQ++PRebD1GadyrO37QH
+Nzm8NV2DaI96JU1EgOk/FV6yyMZ/u8bFiAmNM0OkvvEac4u9xZsLTuxgLvwnBs29dwkwUaD+GXl
FBq/rOQWwj7OwytLtC8Q4S9m40hYZvlWBI8ifNZFnoyGdlTjP0HBNu7cg4OGfO7Bc/g0vRF8YmFM
zQ0dLjiLc6BOHxEQPCvriLuyJuO7DzELW35GSZC9EBlCiPll+Fu8BHRmEtY9l2Z+upUtyGL4n68i
FSIzg8GP7JOVw7LqtkU7lqVr2I98SbgvMIkZxg/fHjnNWr9pyRHNMaGO3oSmlJw2yjXcYoxBgIL6
JuBI7iFKph5lWjPw3km8S8tZo2659ojDYoe/II6ABU6a5aQhoQ58d2w5B4BGXOid+kSTj3EF8Dg6
OAwj2quJ91YHp8dPdnauoapklsA9d1XMAn009UI69TTmuBWsjeztRd5b5VMGW2A3BV78tqDNsuYu
Rb8K2V91hjgpk70ApJVpy/SVDFI4IFdm0NUmODbCVPZ6488CsFk0SZqSJpE0lPRd1U0pv916Vvlj
8lrgJUbCSrDnr3bjC2v8pPGN9lqEIswrZsrR45FioK3juDKExyMQV4RhNyWqNkK0KO00Ay8A0vcI
tOmpWPRtECNscYUauDc1nJS4AruUsswZx3m3xQGSGXMvUGEAxkSbuX07cde2vIIU1zxlY47rc7js
pCkgiQvHcE6oj+eecxjzuijPhO5mJbT2hKihP2QaxJvurWoj5NvBRGRzrDF96L0fHzGmWoV8C/x8
WKbm0A4munMu3YOSYPbvnePs1NUjGVA8KT6EDFsZvJm1pWytC30JgEMAE8l7Yepz++yB7J2NFrcy
EsRPKEUYtHrys0k2ooKQfkEoTEhiUDQt+5CgF+ZYo2pkKE8Q3JR0KveQ+GcHnWqVnPKcOcqeA5AK
5HXLUFOx643UFsXKSCDf6E17bbnbELnwNkyvfHR9ddqBIRH3RjXVi4JYE7CXMabzUIrDI8ckw8XY
lGZ61GwldWgxwlL6wal39WGPbuGgYrvXIQjt5fEvUEDkP+VBDxdsS1RDCK+JBwP6E3rRAUxRzOF0
RAlbfgosiu4TI8jMGVskrq+EX8B1ApR0pvQ2rs4TBtVBcsmwEmIw+MkiKuF2t/Pcf5eKDzNfoOyu
Y0hR2oU06va1fWVEUfNueHiDI/ODOh0+K32BdCg27zkQtR1Wk1RY0wWGySbJV0ywA7o/eHHyCRDu
Jq3kp5zgocJWWjeTzDrr4JBqfY6VvaI8oaUpRbnwciTh8TPDLUCGGRgnvBxbP4VlxpTC2prtzCqm
vE/Ja6vj74pAkui4pWbt3GyZKkxyQah1FXsGvFJqrM8V+vQWlXOShYCnCKFU5v4ofg3IyczaG5Gd
SBq3KBmzeCe3gOjcVUaS7lmRoZqQFpAVHEq4k3pAPrHPDnSFkaoR95bwEJSbJZ+QZwilARd17TTL
2jsLLfYqaFkUxJg4mOTCIk5vJaoG8VFjDF+g+EhNnLiL91L7KANp5bZ7U4A1XDawyt5QsAfVQgqn
fjqJgOFCykiBkZSLlzM09apd6+mCsPZaXDmAajGzDqZvsTd0vHtcMfaMIIXAOSB2NNvWqMwTBtOq
1A5NOHSpfpGp23RXGKC1j43PAEY3rxNZXR6ykxiVenT2wJIxPS2kbd1dM7peB6jSpgao+acSXXNN
m7VomG1Opcq0J6b3obO4jFqhkFg7+sz5LVSs2IEDpMGtfar0a918vqxVQxAG0SvIA23KQr397FDK
xN2lCi96iQH3Jt/GzHAfPjlYFpR1wxyHCsPTR1ZiELev4VvgHQSVu7mVzrvu33xxITvQeyuCeYEi
9U3SUIL+UnCAcHV8NZQlIn/TQYDYYNnymjSvo02P4aFyU3MKj1kI31JjeBsdU2fXOckagYLawV2r
5LlKqDCGH+FMgTrfsWQS6qiyJ/57e0c/IyJ76bjlTZR6DVNNkN4UBw6WDtaO0sIRHxUuAqEf7JHQ
m0Ixs2IBttbJJv2AZHs3oOROZ34hjrJ3zcDxwyGC5RizUH1melJ7i+WN5lM/oRKSPAfrOHcS+oAy
9DvCC1F4ypaAtFe92h62OEZfZdE9aR2cWHOXNTfBMGE1oyOpFy1CgaKgMKvHRYn6Gblgw7W6C7X5
1NKzoRqTLPnwX3eBOQoG3iHG0BF7i4MHfEpOi4X8RcnKQYdTRPFuUpIbXIkSY3e6RjHvixWIDn6O
7Wds4mxl71XKKkdbZeZVcq5wVSxjaYBxluBRyAU5j7YNxLTgUZBNh8kN9q9VsMvo6xXtiH3Tqtzm
/kS8g1LkUNIKqDr1usZhWsbcxEANxMAohTm7DtJFhHKFk6niL6ZJSQRT/PWWQ7t+ve5YTvrZZxVS
Hs6j9FrVc+nVkjW7xF9G7kYKnOFwH3qQhqUSwjtCq25lkJHUA1+kFRM6PcuYeMPyKq5lcBMTtvCZ
CSIg2RiQHxOBsBmiJJw9ewq0G1B7WNmr7BrPZUMfs15HOS5luDYcMw5OJnO48mYLlOTGRhbWqY3v
59p4HWGS6zvwWz//5COwRrFwQZ8LDhPFHbJmWd3SJLYQP7Eh6tRrh2CtO1KD4QncOaRsEHpDLuJB
t4yhoxMzOKR7e3HR0GU3hbphCifgOxKMkRlFY+ViJSuhuf0Yemz8A65ARCVpugWKYkhK343+MQvt
QtcOPEttj9rW/AiCpZdOIBNiG1Vh80ttqspsVgOg8nXUoPgeO2epg1Tnv8ZMeMQjQRN9JBVtVAxq
PZHEUQW90RyT1TgArxQ2OgqAvtkH4WT+yG8bC/8sXy0B16Mh2JAWLLiJr35GERz1ZQCZeJRhVjS1
l1Tx9RYm0p054yubg6R4DF58DoWpS/qhMS6vqrL9Htj4x8gA+adl6AaDA0ukEf37fsSi16ShJTfH
OhozUfWCmZ/PEQnTSPU5RMR97KoTCjA8Jp12HoKzEMDTLUJ2cYIlxVEtjn0FTsDEgk3Vk1IHMUzq
buR6E8UlYQFa3yhN57jQUtsGPrGyI1I4TGkCiQVpbwE5aOwRtsG7iUowG0sY0I4LIAAKLQY/aO1+
IfMYyjOb9kLt7xmJiiX+TmMnWfifNHqMqvF91dfyXfWIqIZQhm4WA+u5gIicXwQHYnPbTnV13tWw
7UYQx5OzCRsMv6yekrhCGG81fKW5nf+AiZJa/B90AzGhKPEfCPimon3BGU1TNAR8+Jsj7vUl4jxs
iVwsZX31IoZXtHbqM8lOUR8HAYfdeSvUS5jvVWXv0oeyA3oYTUpbfEcVrB/0OcT1INpobOTWXrg2
ySxUz9h7RUBpwabHA2w8XY91R4bn2iiX/AnRWxivNX/nj5J2DMNPKpeviZAuDGsvh5uXuwrrTd2s
if8xrJvOlJLwCAPJj49/vkRwyVYK1o63Mp0xOk/sJIh3qOQ9XteNcO0pQ8nOFBbg64rxVn246c4R
N4QYd/GzU04wG6apBjfvojxLcRN0R0oWjiz+3aQ5a+LWJHXZPvP7onrBtUfDR9Mm3ankvT/U9hZy
ELkWsrlIRXwulrmx7uqbFN6NGu+jtes/Sv+kq1OJtVF96uapMlYyr4xzC7Sp5CzUfEl0qKitTSYE
EbBieuaF8eMDiuQgOIn4TKRnIGZDOfJuifnm+8X1lVVi8XBFWZQlw9KItP4NmP+x1+hlpbRN+zL2
zmshaU+/vaju8oXlI0YlZvoDLvyfsMHfnwb9TmZfI7dS/LKSMyNvxUow9b2P6jqGjuUzraiEuc3s
vxKWZuBhS0PUopqQAjPyvN5vKlsYxJIlr5XI7IUMQsUKRlUx7xqC3GnGNOtkAv4IveaXyjVNX++2
vAXCEVxEmDHnbSp8ZM25ovq0rLfudW/i9MMSMyoUfaGZWLgkmDAlNG/CrkoQLTRLvTi9WNYvRHBl
3dCATb6/6f3X/HMm9eU2SF/gxIxP9KLQMfaGwokCA7EAtpi8Glpt0BlOn0z5YZH3S/i7T+zHg388
5trtujZJLH1vZqtXvgfII2Q3zB+mOvv+q/3zffq/Jyz1e80fH6RAHK21Wuif8MqP10J3cLQH0Qx2
d4iS8f//syQc5U2GUYYOEPX3Z+VlIGdaERr7F2Z9+pHg5KSMBpk4BAkE/v7h5f3XQ5P4HI5lAGz5
6ykktoUpVR0PLcvnBbxnhn6yihcqkuN9RE9Q0Fp+//2kr0Pb/j2RgMgNZFEm0ZxfxiiB4RRZVPHU
dJYKUdR8nh7f/QzAfkPSj6YfPUztih/O29+z4K8vi2KZksG97fNVvwwSHNtRWiVz2b4xH3H1T+h8
py4CuLKTYhvl7zm6HpfWywqh+gr9lCPqhXdhvrNIjS3t9BCJ2TYKAXFt3/rhpvQf/vXi+srIUHgU
hip9mUHGSho5cmEa+zqmN1gSWBzyIKIfXuOfPuXLLbCy0OejNfJzEJl3h7pcCNU4/ukF/uedNmRV
s9gQTcVSv2wEieh4L61oTIyykE3XBj0yw0Tqj6wqp1LeTRUZ5XKoy1tsi6Js73fVLMgWvv+k2Y3R
JLza4BQG9medxj/cgX++fJaiUolClv4vUSOyjUhswtTYS4o0FLV9ge9ZbV9862qFixT9gZBfTPVD
MC/fv/X/WmeWKomayf2QJO3LGaGHiZFJZmPsAzXHb/bTU64y6dCOTvfTdgPZWPz8HP71uP/4zK/z
Hb3O6kKI+MwqLeYMC4oCNaA7xF+STEkNelJEl5elV7HVhxJcMdfa1Wk2VhKRpPAfUhl/r+qvb7il
S4Q6GyaDMv1LOUYNrGmB67GtuS+qHmQpFuYW/UXg8NGcgwQdHm2hOE4CGLME3eRIBaN7Xi1LS5+U
pgASEkxcrDgSHSQyhfSXPEvUOq3lTHIbsriWbSIjWVb24/tH99t+4rtL/7JhvSo7ikzVN/a2eKOS
FDnRQiedRi9snsE49kmFU2oa4TPIvDwGb2BuYtKTfX8Zvyed/70MTZKYMdKsKV/2CF0Wukh/sVU7
PRCMjXcCcwfPc1d250pufPpZ9uGCJBjoL6zq6Zr+MbViBL5kbkDibcqD3bqjODyESXpNJ4Ycz/No
79jQDOWUuHsGwJb2Ux0u923dd1f9Zc9xNFttFZ2jU4i2RoUfZkNGo4hUEtUW59Igqd8IpxQd+oNi
Gj67mswJbB28VhjHMGsace0wPWdJZpH8P5yd507k2rqur8iSw3D6S+WCAlx0QcMfC+hu55x99fsx
S2dvMCXqaE1NTbVmlzTs4RG+8IZnpcdIIqSGfyFePP+JycQ4F7h4ObS+Xrq2p2rqaEQmYuq3Xflo
cgD7KMs1rrR3SUd1mlmZvEojZR0NA5XiYj1Sotbp0/78kZWz0/V/DzI/O5u2zQorT9gm1SrRKAft
+MKlXFx1kP9MAJcRAGAewXMpS6D0lykXwo/zH8y0LF1MkCp1bm2j1GaehB3RbAviuDM8bDGg9iUZ
Jtog0DBMLCad7clmPQ/Cq+l5PODjo+WjNkWmESpMGVaQIz1huSRHHTUsvsl/KP1Q45P1S/vi/JH+
6YFn29OW3CrRLFZYhJLGtBnkEd00p6+OMriEFAIZd2kY7hv1Es9NOReAco+gGqYLmmsfvkef4sJK
M5VEq4Th6JQusgFYeuDYmLkVlJv8rLiXSlhSMT1J4NANaEmL+p1Nu5vu7c4QONJQs9TaePfzIvoG
sZkirMmXSBM6YjrEPF9Xc1TpkO8kDqyUynKAG0zSaLtRofyoDkuBXijyfPAJFc4JYoCG7LQz3HVO
4qtk9Kf65pAEYpPQ/0tpBism7Y5i6/dQxpA4hwSBszosHMh3COxpMgoE9MA6FLQsjE8kqeqouJbg
wZprMrO97evINm57jMJBLA70J15/ft3/yGXNzhhLlg1iSUD2MipuX9/XTcqiVkqXMwZAeF+Rd5f7
An9fRWXrDt67lQ+P4VD1CFkqWJc8Je1w0rWBZi+ENWn815roDIPnUbxxp0rarrj1zOrWi9qdYVY3
EoYQBohtA9mKMJfgDnTLrKSKbUOVrnp0LFu4eUMAHLO5NujyYi0iuuHYUa0zOaKHGE8OnDHbAtH5
rFjV4E9U8HW6b/yRqQWXMa6fk8x0bf9RMH0MOXzqtoRe3Ww0LsO6eRoR8YENPyJTGeO4PmgZYv6J
drc21OpUYe4UAYqBA/aijGChhn0JOdiW6ITU7r8OD2d18lR/KUsAeX6KsSVs2on7ZCqb2qA5S79l
hGhY2yl9FnepR7oj2ua2rZLfg0gXVWFcK+EfHMQPQkNyDTUfWvkxBqhCOkm03bOsvG/Z79Ne01Go
aTwVdUhtlXN8Bu6rLf22Yhp6XkujGXggXd+sdIYHs0KAF09tFc5RbOMm4ee/TTxPCS0fjDE/GP4m
s46wyFXABhaz8vEwvIsGvipWkpvpMQY4YEoerYs8Ao8fX7HX8xBRe4EhkLjp6QGl9DETWor0oYBU
Nyoln6QasSCgF7eu1fqmxUckMxGFSG6S1LFqai+6iYmI8WolOu37dJvntKAzBCtoz0TEGHJEAEWY
ZD1pmXXf5SadroEmHQKat7UJAyk7mmz7sXbXtEuwt8CMa2WhVe/ZjSNl3e1JTx8adMLaXPuV0HMp
cZ3zqZmJNNrY+Kf6wLHiUtuSPcEHimi9J4jvikC/kP6du284LMg1J3LTBLH6unUkyfPHttZJxgCQ
Q6ID5NC0q75hjkCIyO2TEj4M9Dox8pYnMQT/Qlx4LlmwZEuxNY2rV6jz1FqJAF+6pmw4oIHSG5y2
xuIglbgwRf9sYqjARUWqWbU1B2gxsC9eUx8FNAyhKSImHhrGV9WlR1J55/lxosiqzqQoshDqLH9J
pCqvSyM0nFRik6Dd3BZbu8Ch4qgRo4xoyku4zkIqHjaZsf/5MDsTs4N2I0TWVErkzMfX71F2LbXM
gvwE6y69BUS/zZWDHl6Id86OYpPvK7IMbH1+QVRFGXZZ6JMZNHuPNd2re8t8iS4Rbs8kPXxZ6yNc
xYRtnvT0jVqZesS5zH0BNNlIV8OwqblZ8DBIF4nt/Dx3Z27jz8PN8x276L1e9RgOClAt7Rmr1/dW
s+mjC9MnpgtlvkKm8iL2f7pCwW9aQZ/ufTuPx1TXGGkIkk1bYzyWDEs3IPlQ6RtL6woeHxgMjua9
7V5n7aFqDwGCdl33HBRY7S5pbXsgAgwkd6U/BRatFtbDXozGPsy0vpXgpezMUUZOWtnVlbUPILlz
HdMTyvBeStdBv67xhUMT57dKx5LzbKmgca+hxBnkF86IKX769rJiulxBYZr6vK7X+qbIShmPYsRR
EezMVqGxN3bYaFDL/fkDKt+aREQuFhp75sSkmMoHs+Uf+lZid7LJ1vM1pzDJFhJzoVW0b6CSBeOw
FlZ3bzcJ1qDvlpv/mnKxXIInKYpuU2bSVgvIdiq0JaIGYbHReEhybWWbXODLGK8XvP+sjYVWb+M9
BT3S+r9tt13ZNkbTxlpDQ1yg95Z3T25M88QV0L4f83qrBnR1O0jA1aMxgaiLfBFIaLLoCgYh/U1o
QI40kSEDUm0GTzWPMKDKJU2u4K30OpZ3oRJu86jZWz2q/uVe8t49Otw9dCHPO+n2o1FgRoY5u0Qt
2AXkgt0P+lcq5f+s3fYynAzxABwSw0DISPZaEFVkQ3lUGgEt1rwJzHGb4iqaoWE9vlYa3l3o98EF
lNN1Irg78ENVkb33wpuKnmo8AXuIVWmNq+6r7yMOjRQP7jzFocz0u3TTULGXokfwl5H3IpT6Ko8Q
1Bv+xsJc8HWWUouFkB7u8xAohOlIFK2zTtvERLRp0t82bII20O9TCEVtATsO44jeLnehot8Bor6G
1/BaYApfBED1rAEOHa68IXpkkbInw3KpSgAoWLl28ZHupIW9mMJMPYZ7otykRbA1NUTUcGMZ4lMO
KbJKg30/qsvR6lY29tziffTanQUALAU0ZtiY4yKIZqW7TmtOQSt+xYm4r1JtH41/fBkHu0xdGskh
Kmn128cLa/rc9mE5WzScZJt65+w2sXNtSDqt/kiAg+Yooapeocpu/Z2Sg8qHbtCuG/0NJwSNZRbD
zZArp8fwUKIHvgy1C2fXuXSJ2wVFGd3WACzPb/ygtL2u8BLDGeV0V8Gs79FEqopX1T4manmM4Czh
2+KV1srvNxfmYnrX+VGi6fRIIFxMeOlZml25VmXkrWo4Zv1kokoT2msdCwMgXnQKPAPfWxNO9CVw
9kcM8cOw8ws9b0ArGfZoUFXegEcUeE3AhQwfU6m7CuwT+th2vwzE3ehfyhDP3YBA8y30JlBlMKxZ
1cvspUjY8WA4ybhS42sR5UuoYohan7LsdwMkryfmvjDJ5y6nz2PO8mEzVnjXtjccO8a+Ejip3aI0
BcpfAzniFc9tcdIoXFHg18puO1jRMrT0q6CkP5crF8KZc6mopRm8ORwtVRYf1YZPN6VCQqOZPatf
N++CtL6XACMoQE7oLqR7FeWZsEU2qNtQ/s9OQQmHDDiADzCDcJ9CyKKRyZaLP4jeyMpNZF8rAFHB
uiCqCzcYHQ5AI3aLELqxjFuwUTBUNT3aWjYE4OqPjWnCGHpbzo4EXQ+0xGia2559Id8+F019fsdZ
DB17SqsCNjecuLjzs31tLmkNtcbNhe96bhj2Db0hGhgg92dBB190MP1pFfdoonLegOV8M9QBZSC0
IeCxTeelGZLdo0w44r7m4oM2AJiw0F99STijf36ec+eaQbNAfFQY0Ez+GgOVsh5ZxujqjlTHq1r+
S0HALI+CgrYCe6DrHn8e7txOQiyEPj7Ve8Uyp9n5tJCSOK2yIWl0J8tuQUC29UEy9l2xjV0U5JD1
z55+Hu8jrJkfGlBrTDITplw1Z0WFJOFhEi8jFSZ4jR509zXLN3UxyY2CrgJ6SFZ3KbD8kD75Nqil
qapNYgdaZvaNhz6OiqxLDaeJJsB0YMQbL37U0WkhCeOKsMu/U0Lt3XkxtgPh1sCuON7I0/1dF3st
utSsOxdS06XTFdW0FaRaZpeXJvVeasSl7riYAWZevdBxpQfRRLOE3ufPM26cO7i4GSxqjoqmGubs
sLRaQw2DkMFUqO1TzyjJC4DUwDFE+xyb4aro3jOjAfYS/rYGFCLtrY1URN/9Rt+C2rueiKuiBsuZ
v6PhD/uGmVPjhSGV6Figdq+tBCrbqewk/qnsACoX16oLfsO6cr33Cq1aorP8VqlOcbzvdDDZy2F4
qAcm+mWoMRLaJZTwOlyS2gJpfbj8QgFLO4F422WwI0Z7M7g8K0o3LkA18l1k2aKJ9Yc9BL6uVUgp
xWsROr1wyJ5dqqZhK7BgNdorH4fwp71hZ2UYtS1VmxqLPpgaLaxt6qyavCGx6+3iKlSv3eb+5891
NpD4POpsrUo5jQq3TnXH7G/XBZyHbptbV82IlxyCA5n4FxM1TmWLn8f9xnaccgQT+SaN08dQaXB9
PQmoL1b6EEvCYYMITBQbXK/GVTmE15WhrhUxgpykwNmgfkwk7LUvURPRBVk2wXWpHBSEhQtrFbUP
voVxcUgM6G4NpXrwKeYb/ZsxZAu1lNY2S7xG0BfTvr4x/5svRgcc6JcC9ks2ZnOXZGmWWEmuO1Zy
n5cHMEQ9RTkWIFoHwjxAW/er9OrniftoIs8PF8B3tjzJkso0dL5OnA3HVVh8GyfHdAk/wLjbJh2O
cHm5Gl2n1V67ZtW3R8AmqwBT4EiPoOTaCxUVlv/qSaaaj2UpiOzP7o4s1CPJD/GuzYWKpJMTSs0J
zM6mnewrxpMRIr2g3XoAyHWpuS7AsGVWd5Ay6oWev/r5YdQzNwvfwKAWYpHOA0r4Oi1Rq/WpHJvQ
vqcStk2PNFwgSFULGsTIehQDenIFOGdsNxVg0BI4Wnd0T9oAVAdtHf041Q81BDdkBNqJRAhkuQOT
vShQ2sqcqUgpknYzCORr2BEXb6pLzz/7rLEqKWEW2yDl1UXovmotQufhtSkOlXobExtwO/48Y5cG
nF3Fdd0rRVXqGN02eH7vffMQNlzArxw2iZhUN4JL60XjE8xWLp8IDUxq7FBd56FP1wTaIEZFY7Mf
FT2+Gk04dmTiCTZzSKJdsVeTYl9wFjc6qWm48etu+fNLn2sRosQpWCm0CalUzm4nmQA3Bj8MeMK+
TYOjja93YfzqilPgletRyLSenC7/XcVOTyvV9tDMDjc/P8OZC/LLI8y2jRx0fVeYPELY7PLuhYDW
9i+d6tPJ822qP73m9PE/3SVyq5ld7VLt0cMXGykP48EcjmrwpmAOiSa6+xt11fhvb//9+dXORJOf
X+2DBvxp2EwXutFnOcMGVMOTUxretYg5MJ5obpX2wp4/d2N+GW52h6j5KOpSpcwqy+id7hp/l6io
Ei1Grs2xPXmNk2fypRV0Jpj6Mujs0M858aSMrqqDaXRovPboIIUeZpsA5LSNgl2fuyvUpwZLMRiK
SFdnOPDy6r2BzIf8+vN8n93DOhcp3W4bWNRsKQVRbI1FC8qM06LA1fGR96+re9Jw875RLwymfGAT
5qtKMQT0XEM1ZHK1r6vKooFiYIdDwbTUf5eDslRSaRe6NfwkhB3KbicAUwCXNFyE9rVlEaITm06M
hJcaUXgMoC3Q/y1mNyEIBUW5DSb+TzU8Iopb+HiOoQk31I9D261UYM2DrC8M+1bHRmAMb3CZNyA+
esirB0V8zMpHHSlGvoEa0r+EmFkKWDResLMzZAWTK6ImD8Mk1FWbpyAGWC6w6kQuXIsA/6JA6Ibo
XuHNrdsLeRhWlXWHbaQXkqKG/0r8vmJ+kHc3kBPViIuB8npGQIbpW59Gq5h6l9HqW29XDvleo4vQ
pYBFmXn7l+wfoxESjYWkrXjOpfqtrSE0IS9v4yHTJ9ClEa3vUeB7NjH4lZptqhZwnKTW6epkkb61
8q8Wa9NEhZ7dnfTqXeDv3g//DITitHAvEsx86SeFynNaou3yFqinDgU+zdJ3mTzsWjQ77UY4kelv
JCN0jP69Y2J9XywnwKhXWZAFoE6eag/ZY9Zp4D5HRM40mf32NExG1WN2FFl6IfM9t1YVExw3SS+V
hHm0kNN8pdbbUEOQoF3egBdskxX/2o+Jvhnz088749xJpKKfQgcGOzCwWl+XaqIguTC6pGDMPUwA
6t1CKbCoWolgpbvHnwebrsr5vvg82OxIsAq/a0KvoPtV3ZTxwUyuMRO2pd2FUaZn/mmY6X79dLr6
mWR2hc87xeVu1G80nEl6fevqECXAYMrxdTrY0ADidRrCkzHMZdGfKOeQSTxnprXMIwye0+dOheGC
Akqb3LT4SWXaegj+uQUc0Lh+TVFIlWInSrDFsfUN5ul9dZNyimkINASQ4xSqT52NWy+3Y5+xIBGJ
8QCFDCVN+rC/wYAcTeftZFwDbNnCy0P1MTMwsQvpNwE+rz0KRVSNawg5CproMn36Aa9wZAEbqPXB
hbv2XCqOnCogQYV8VIAm/zpnhCJeHcuB4XTyMyjjtZTqmwi2lQx+Q1VvKvctlIBNpX/KHvAxFfXw
UI4wvzi5qKppyOwaF8Kgc/tAgPtCZ2pKkPXZYokqCHuRTp0psG4jZRcHm1JBMTN40Yrrj8JpfmEO
zsUb4M1UG7jsVLad/v7Tskl7pS3JAMnwoJvWioNbpNv/F5v78xizYLJXtUgJJMYwIJhSja4pV8Hf
yiDxu3jm3WqSf/Xzbjj/VgCBZQrgrOLpmv70Vg3QpzApKVwZyQbIeOAfL9ZxLg0xu10tuUk7I/3P
S4Hzr8Q7kOaf3+JcMAG34X/fYlosn94CrZZ6lFuGCOxrIglqoZW3EWxsiAc/j3TuQPw00rwG5Lre
IIPe0qdQQQHnxAu5/j3RbhUe7fbCYOcOxM+DzU7fpuyKIm/5OKj7pvBoqhv91FkX5k75JsxJDcGe
QkoYGyrOHB+Ujs+zJ3dhDtxPd+AK62JcGlBai44Csi/dNKa19sFkmJjxGIMjW9LSIh4hEgZYTHJn
LYnjgOM8swFF463q2D7p/XpAMaTrYHl33db1o+WQbdz22TXvQ6Q7ggRaN8rDtzIKgIbbPw21+1eK
B0c1T32pXcWIwNVmxUHZ32lItE1QfGLJhavh1UqV3MyeEvG3otqd0yypJn1pfDXD8C6u3G0lYDsG
x15+DgNo7CmUcCIAA3xtOMFlSyqJKLR13d5LZMeAUuq6k0fwUGxSHarxCLpk9DFSabBZzV/H5NBS
ETCxwsGMD6qnkfwyXA1u3fMEveiLcq25+SKvcN2t8itDejFwb2BCETNtscbEtYemm4wdmZnBhiFg
0YKVMkwKDEg/8NOwPDG1Cx3zliv9j9GvJr7dLeS3Jt1ozUS9M7ybojoozY1H/BJjKECHgoLSlRxt
WmUl/bWIDDEmGm9VSGsENAMCR6B36Es+m7a0r+t8J4HmT9C087FBUHCPCNHE8AkaBczQsXwx5cfY
fksV6BXZ0nZ3PsA8NdJ2BDcq11uCplP+PNr1YUxe09xbCk9Zeoq/icp0EUUdwWmxMfL3NCvxDy+v
1Jp2JdN5UvB2lgG2Ru/+pkdTfgqlYIf+vCHPbn364waIQ/qJc4aIGba1WcsVpfBkE8fHwr9n6/sl
+qoXLpxzxxiyaDpdByApqj67ApWk17pRZSC/cRjFNu9xfP35Xc5es5/HmG14s2oZOaHoK0sN3J2W
rjBy89pdQkcbS0IdIwNEPV3EcljwCotYN64nZMS0mgpveLBQoyHCuPBU06jzgOnzU82uWlt4QZTZ
PJVi7SbVDKrLofduNhRUVgHGJIgloOB/8fT70Gmfjws7hQaPit608QHX+nQudVISlQA7hdNaCBr7
we2AAnmEMklA+Cs0HOFRISzpkaOZbQ/FXsJQzPTyXa7ZOynYuphtJBiKp9p1CspQKE+Cacrcd1/H
LFKDeQmpvaG+6P8p6Khr+FlKFoR327E9UCtyt6+e9H4z0cRM98+FOZ3m7Nu7CXopyJURQyvzm76T
PJsrWTglGqz0Q9vsrk9+eT5KYyv7xbAPLc4OAPpj9QKg69ydMnFq/t/Aswu/NZok8V0GZiOzkCA3
uejRXrpU9KlO+O39EAClrw0i+BuvKRSxP2DrKpwMeGI05IvRPvnamz5GiPCcrO6lEJAWQExU1i6o
A9TAwbWjreiTRNopOE/pvcPByaicHBlB9My8Eq+t5r6L4UHbjjLs5MpGlgul4c5d9kghpAm6Q3L+
moxiFbkHecy3Uegf7K6DdzksM7R6BIrZ0O8Em2ckzXOBpUZY44HqDAbkN2obNMix7Z0WeywZSaII
UfqLWc7ZcouJXqUNK3PSq5wdJEMiD0oV9qSWCO8a6rOXq1OIl1iPmscZZoGyNNeJZ6x+XnLnIhcu
ePBCKv1ZDF2/xkidCaI0TmO+SLLxso2dnJTySCan979I5n4e61x1HazN/w5mzt4xlMMg7YaI9UWa
5DXHsAIl1L6PyeCUhAOezT6Lvd3kV0XI2eOKRka/FdHgCHGJz/BNNQ/M9yRTD30QoMeUyn59c9sN
hT30nuZIao24GpK97mugokdh7DPjLbAfxxwDMa28bdlwUinWIV0QKgVW59Agkdph+1QDfIqgCymD
jGGf2BUp3MeO+66/E7q8A5gCSKWg2TXohwtT+f30VeBzW9R5NRCpxrw4JfRB50YAoBAhToxUCsLe
yFFUi3H46C+LamPomyG/cK1+HEBfNzDD2qaKVxudV6pUXyetGF1L7SMo1mxXHUSdoT/nOPPEKMZg
n0NzRgf1XCED1VhXdXfMMy4fFx1iqr3VJU/cs18QbKEtmyawiW+4WNWvSaXdTnUycH/q6IGYfPRq
UIbRcBVK4hBE/1xE7mLcEa1MB21v3Q9p/DACNpZQHBm2Y2Rv9eLRDx9qqF+ajxqpu+ywuMiSa9+M
Noq2go/dNzCx8pHQ6lKfTv1+7MJzUwWtOoOI3v6Q/v90l6nK0JuuV/AVkz9SLo5RtC3dP5KFgBhR
J5CPABWo8jU37Ws9LrcDEsKKfd1E5lVbPmaduVGS+8jQljgJIVzR7uiloIKzV+oj2EOTTsqFVXf+
eS0ViQqVQtMH2ePT88pG3tRmUJHXtK9DBhoGlpxsPpaWE7QIjQ0udgPw++PTNF+V/DcAXx5m+VKB
7S37yqXH+R58MX0k+2RWQB5YBl9XY556VtnKoerk5RbkrE9zQyJcTyxsDRMi9SK7j1P41Qij9WBG
AZIhYIIeInrS468LU/M94uRZxAQZg1ACWntWP4JakegSsYZTlmLlA6RvhESUrtEvH6+j0Ubx6k0x
bzvD5wIHvEZnhuahh3CLRncGydSVB4rwwkNNZ9h8u0KEE5REJnjV/Ixjc/SBbYIksjUkHVD12guK
Rj0rvMYCp5EOAM6vVGgdSf94WWHg+23PlAABoULEZf+thal7fjOqeq06DQwKLVHXARD1JH5wDf+2
dRGz1yZhtwe6NQjRIRuIPbGHOU2kCxg5+4m6RUk16YJVBgeFAtrSVt87A0268ZXW9e9OX9S6eifq
ZlXZk3HQNqB+1tNZzOJ97rc3Am3WNPd3Lc39chHjcgGzYZPoR9NCq17/2/ogDrCS4I8WcNlGvi/D
nY/Kbk+42HbqYtK/J5Hqusnz8V+FBHxYYM7K2aZau8b4p8j4hSIv0wOL24eQiMLRXPij08JuBCBY
pfG+okXa4YEc3Ubo2pELX0n2Xi6UjWar2xJN3wQ2CktVyu4EQAzKVxcSlDMYBL4CfFKwD4BGAJh9
3SSa5/q5YuaqI4rHHokYDdMio99MYMr2BeS8UW3yUYaUsrmw+L6HFgimKiCRJpIARLlpcX46LLQs
j0EOS8oEQlB7GqDSoh3+Fahy+loHEAcisYcKGaK7r0r70qQGXP6R/xduevM+aG516cITnb0wsBOB
2G7DpqBC+PWJRikHGhxqCj3SGpR4jaJ7u+ihNxfB2sxPHuJlnXYoMm2DzFG6GCpULuGoNFaxbEGm
0PXe+DhFesVvXS8RbNxlpbKQxhccU8PiWKdHUAOTW6vPh6yVC2WfKRKb7WUV0BOHDLgnIeYHTNXq
ZpkPLQ+PvbI16YWswHaN8oGVpvOUzNjPH/AjHPs2Ioh20GRsYwKNr9OFXlUqizZTwCFupGrZjaux
+11rN4F8KHQk1JBbwMs83+TGroKTE6x1DhazgrCaH+R6LWrszUi2Dq7PwnsMw1/RAFzr1oKjjHdy
vuqkv5Op27jPwHzyiw7jptxddcYftXtQrcneZpIEfRLloVBXRof45CTzh7GUgTWU5mmA/R8Q1kow
n+Qdria6tB38scE+Yvqcj3tTX7YHpX1Go0WgVJrfNu0+6/8JWk4tRuTLCrhz1lxYZWcieUqmn6Zt
FlLbiWjNsQoVyrUL0z5lOmq5sYOGJoyuVnnxYPFol9gqZ0JrRdVs2SCupGBH3fbrt1JhNbtxGskT
Ki4GYiVnFSKbKxZJippTldJATd8NSpPQJORyXyFEnbreVdU8/rxoPmr+80Wj84+pIBhPqjrb9aEX
dXYWws4t+vTKxWQiDo6ehJ+Tqz4izkrcOCjuqfQnYN5dhnC8R+EKQYpl16W3VRYv29zbReUmjK4V
CM4/P92ZUsqUeILthqShK7Qsvk5TO/TJaJjQPgPrAVnSbS4jFtnTzKHLOG0qDWmW8aQM0BZbDCkR
BAogZFdIQcWyhT0kLpuFv/OoGf78YGIKnOfTZsgy31AYKtHD7MFGeoW1nsDQTa4ksWqbRa/e0Jj1
KcnhIU0jb4vTm+Eo7/F9e5+8hHf1dcoO0hBWQuZzWetXkrHE9WxT/ot2wS8CcawEuXC6NcKgYjug
72WsTtufn/rMkYQAJFnAxI7TSFq/zqbr9lUM3ZMUqlqF1UbFZMYOtr56gPblwkyrtNefBzwDU0cX
4dOIsxNcL/ImbKmQOJW8D4mdrPKvKx0VcQ1fSunosjmJcQp9b6VdSpTPxepfhp59ISGFjcgLhiaW
qrgwu5H69zjuqPwjXfecexTcvGQfSeptrx9cRLuezP4lMAkn+EVCNdaVglXsaevUQFADGMHEvQ4A
i9I8trn1xua/wNAxXRD0OL9NGczs7O4fSspJVhYIJ6z3of3HleS7NnvH3AtjEhNyZoJrmE5f/MJX
mmLd2WLWJhELXaBxQuQ5GxbVtkJPalWbcMFVgUqql17bOmUVrC62HQDM4BgYK+zcjAtp8ZmQ48vA
U8LwKeRI/TqwC1JmR6ffEKygI/rF4+ToZjvxJYDMpbGmXOnzWFVShCFHjVNLh9b4x/0F6nmAwDSB
3y5xHs9kF7T2p7qQQd2CfuvXwaS+L6WwA91FRAySrKRCQnCp9Yesv3CAn9vT1KGEKVNd/d5BLYMO
zcyWKZTDLd8MMHOUHdnVxItkl/FwAeb5wdb8tlZMIJ4TZkwhOvv6ZmpVFq2p9prTI7WGJDW9rZ0a
pOsyc2z8Q4doG6EAMK2bVOZrBsQ9xAFajwLSKRydrpSRag+WQdKtTS/ca5fIQOfmw6IuqmlggL53
Evo2tE3EHoRTRU9B+2KQlUzXAnErhN/OKJe+feELfDPR4AuDJyEJAejNtp1PSeHKkIjHeioF+igw
O2PjbceCNlvd3VeWu/et/l8Rx9cy3uwJ0JgIa7FGVSg9vVYZDmQAKDvvxsOYUE7RpZDso12Fr9JQ
r8tOXkekGT/v93NxtWYTeJjTpc/VOtsKmW3EWmyU2n/gxgighlTkqcnUin6rElRnir6KCrRf+zI4
+ZA/ap2iKlFKIQX7Eb5AQzW9MM31gDFv275G4C9cd69Y12SQC4p3mJfpFU8frKMI8HIZ7LXOXPcS
kqg/v8q54I1CAmclICxB+2h+wYTglhC41RzQ8556QIewC2sA69egVe3okRstubS3z6wwhpwOaEpY
8Edne7sbWt3Vk5SDxNyU+OCM7DjUSodbilLpuKkuVeE/ZERnW07QO9EmQRBKOfIsrteNOJQz11Ic
D/jlQHkMMn6KIDNWrJ33u7Xr20n+wA9oiKgYRTWegZc5YqzXOo1HG5q+Ke8t9Gd8Ptiw7oW+qOoc
KRrpH4h2qXnh/Ad7gpZEg4WgixZAMtrPWCB7bYd+enooi+JSzD3N0eyVuOf4apSCZIX3+nqKdFbX
NS5IaScxo3UqVTu9ivaFFznAj3sQYbZeXnvo+Jo0FGoWXadfOsemNf7tCVDFoWtjoutlzxZOQ1SS
qILS2If20fjPl7yVEdCuTmJMIlygeM3KbWCsU+UxKDM2WCGN5EsptQ2SuMLcQMBcKwHmxAPUgCr4
lVqPGbpXdXBd5+6toPLw/3FVn4k7cRf+v8eeLT6717QiM6gOlO111yLMIf5NRxwMdBXoYdy91kg3
X1yC54oSBhoVdPFMWTMMefa9KBlkTIqhOFFzjL2BfjNimvFkppV575OYQtSsO+tQcc9d2ODnVorK
JTrV6WSSgNl9U3ZeGLoUo5xm8t9sjvgXyBR0coJp/Y3/ynTe/rPryuq/CYygZ1F8QLMQvtQcU6FG
KrUks1Acq3s1gt++ejudeirWlkKr8ZTe1dFtlx1GGn4Z5xwyoj+//QeZcr5K0c+bgiSwpCitfd0n
URqXgadLsoOwTdndJu4Noid1u3H9rd3/oTqOsQtm3cesfRXpfTWs2uFo1n+z5LUsgc5c1+nBEA/8
uq8cr7i3+he1w9HM2inSMonfIv7uETOVJDx00aNAbzjYSdmeHmY0GZkPFrKx6OTnK2owyOmEw42u
75Pwpk8eJH9Lm03pt111SI1rzAjCZO/pf3Di08hlW2Od1VTh8BS90ZVN5G+Eu6vSg41nZ7f1o39K
fVdXd4HyNsl7d/qugRnRWIehuaVUmDV/lfSYVthcY4PFZdOh5mjv0+CxuyQFcK5FQhYObYUyMKtb
n4LjT3FhMUaVK5kaFKq+uUL2h1Ir9ekNUVvgxdSQ3kJlXwTHSfCJe86XX2pus34j0vefv/W5XAlW
rY2eNBUcQYfk64OokQiphfV8a/81wc87OTVcZWb77m2sEp7vybV/JdKiGd9+HvhcpoTjII01PAep
OdpTMPtpBmS+gCeCTnbqUL+xRLbJ03yLQYFoX+ToTcPKt8KdAyYr3I9qFXfSlV4+MT9m++jSixMy
Rg+qfzUiTONOgv/S3zEwFwWq4d50+dvSVsdA/ueHPlcZmKqCsNB1AhhEamcPnad9p9nAE0tslE1i
kyDcqzFdapJJO30Jm1urvy1L/IPdQxW8BqK/KuwXxJpEticoNy5GVeeeCFEXaMo2wlkonsyyKLe0
ReZ1gQwB6roF1qSHN3V+SG0sYzZqi9XETSvWan0oGqeP9ikRak0LZJVlu6L98/PsqPL0+p8PDhPB
CWT1NBRfBJ3iueiKUSaVOmL+dEx3yKqZa7I6TF6xTsfVZuUdjYV/J6+yBZrkK3OVbbRtcBSP9UP8
nCPEcdVOOO49aHWxhDp28pfuL/wTOfFu5Q1qi6dCXhU0Q65gCL0ZGzhVT80TxttLdHhbnGeLA967
u+o4XiNsHt9ltA6uq1uYdOIfMtQ+ljnxokDAeYUxVIKF8VPwUj6gBJc/I/SO6+/COyRO9VdHl7u/
En8zjC8UfzX+6l5Evk7wdqMJ8kzxEO30v/VW2/RPaO1d003NjIW9KsTVOCxLeYO44l/TXNC2aVfa
S3bTrXuHoElyeMaVdYfZ3Q7jmSvj2VzgaUG4tA+3+r/cW7eb8q+Kr5xDQRL08OBv2nbypMd/NbwW
2RblpL14k3+FCNTfDtf9YVLoQJhpEd1L9/9D2Jk1KapF2/oXGaHYgK9rLXpBbFDTFyM1MxFERKVR
f/39qIj7sk/EOS8VO3ZmWQiL2Yw55hi3CPEBYt95Gafze1TYrznaEX9oYbfmYQkvji/ot9veKMRg
cp3Ob3h0HqYw9sWzQhfp/3uVv+xagkSCtLLEx4UuDksMOD+ZApyoH1sNhv3X/3Fo/tu0/jszbPAN
ceCEITX+T51pTNryWeG+t8TjPcEhpmx99Eqq9X1xvcB8U59lqZnT0v3gn3vHcIWlgTFORgo7r7Gh
8LhPH8Fl+HtHcJutMaR9uVpYxP/7Vf6PvYv/XuV/UuJ7mjJof92rZaPQzD+9cN/BeqGUB8abhnU7
e2zbIOZxDrGqClLZC1q33k4QBzD7GbYM8jJPj1djoa+L+LG7zD/osLArYdZUT/9Xd4L873+bhX9X
C/MeR9cRDKH/Frr4xb4m/fpa4f88u7336LRo5/l4YuYaJABR40If4mNY9q00zi0L98XhHBo6Zeg5
2D8w84JH9Jl1a6h9lVzDfD49CIpOlA6kBYFrWMv+t3X//rjBBRPceGC9LIxg/kqs5zDPeamqtsuI
D4SiIrFf8xrE4VA4XJWJOQpxGjpIjrM+Cp/efZMFaNefE3eY2ZftFYR/wBmr51WmDr9T5Lkt3CJy
web4yEbggIX4CrsqtIYT+dy/GdGPzRfBBb1Q1/hIA0m3l9Qw7+ozyMUrSkziwRpFePCJ8GG91DWo
W6FbQ92p3AtNY/TG9cPUnlKPMHbTBF+pviq4GkdlFS7yNEWsLTRDDn+0b817WIV54HOydc9HULx1
e/AdYTDI6wYtS5ZVfidxnVqMioqg8EZhEd4UXi9H3kvkyHotxaM9QOaxUYH7/itK9/qQfMDoM4e8
2X00SW/Y2tyffvuHt1SB1+RB3fuqaoOqmfdTC98iFuSSTbbG5yy3cOTtvIZaqz/GKIBR1PdoJG7I
FjzjTubyqVnt2RuqeiItWrSH1SKSm5j15mE9P/IeTNzEe4osGqrBkUXsya81PTGrXFs6cWP/tofW
CzJTEPTL8AmzYchExjp/DU/nUtzisQks38DfM/Nt6kOyCl/ws/x0mclOVsJqfoq7eQ3Rpn9YPIj7
vTs+H1Klg5kTTQsF4ZpYj24f7hWf7Sj6eJWAyOBrhPqLObXylRFV/kQZs6Fz8zC2aH/JAXfBWjnr
SMRFvBpW1wVyO4jHnlknFfVdTLHxGrmvgdSfssX9tBQW22/JRACWc7Gwk3WR5Ra8288uDW/Lh3pY
yZJhC2o8aP0VmsgwSdQEo/nzV9aKmlX2g3V/cKjEeGcsql2xq33uT3s8XzAbEtpxsi1jRlCTZbJt
djB/vOfyGRj4wuCdJYyoOV4XU7+IHg2Og4JFC6+YT8PBsjjyNfdse7/w6ij97Lv4bjZZ2N/hCrCt
jmnMThBr+ByzuJq/1mjriGzN4SeXlrtmZ3i13Vs+7allnaPcpYocf2H85RRBadeumbrcF3Wffcyx
xzAQI/VVf1eEZUgo8LlyJvrjLyIqfnUzY/FhpPn3/JvO7sfrql291yP/vYXwqK8zO5k/gufqHl3X
2H8au8x5Be2WHPE8kn/yfeY958VywCvqvne5/45Qg3wcP8cx9Leqe0xYavDs6JdKZ7p/bPAjhuyM
V01N91+whCWI41gy4bVC+kaAQxM9XI4wdJuKEvoIUzFhnPo7aMdPGkA2X0T51/wzCG7+iu8ifIXp
rvXJUm1jpRwJcvfxygdf7NE2D6r9694Z4lxXya7Yf2KWscx8dtmkf7dNEp4DbgWr7mFv855rO1bI
MekSw6/yDmSGwwWfJhPm+Czw/Oizx4nbj8MuJo1dIIW0LAbufaOhQyams3TTmz2PiHQz0tC/cvfu
lXMkEU/9/StKV7WLbuoRonbeCmOZ24Y9VMgCLvN44LambmVRtxmdCzr761+B+fGfsf/scDVYZovK
mvwZfwzFQ21j/OLdxUvwOr6/tGhwHPiJq3u6iUeG3/8q/NcCa1Rev+ObDgo57FZcfu9BEk++EHta
D7tHPojYeQuGx4tzd+6ryxwH9FYg5DC7muU8eLhTtwnu8+vqEKIx17IkaI2/znF9PC9o64K0J4sF
kh3l/ryo7gIbZoxhcCrP8HHe8uLXxyk7gyx/EmcRzDpet62Dddeqh0A1hKt141qPWY6FyfZmwi4p
3bEY7pLlk1de8ZPDZq95ROHWNDbBwKIOMeTmYPZlEWkxQyxZOxeBEo8oVON/3OmsjHWF88qKY3YN
SRM+vF7zyLeL8dEM5onTm0/2qfVcFfHYLWKmwd8j8+NoRGQZ5Gtj0Z8ofY6KpY3vk2VNvKH4O5hM
I3WR7I1IJ9lPKeTEa4ZjlSRkhAPx9i7L0jLsvBRB+70LSFEoHgjtO+WybvFLHPsyKBU1FwZHHF+7
Uu8tFscS0klwNQuXV8uvFGLhrOGLiT0Vh00RYc+3qwfuKH6+5Mu18BO8Yu210L6ZOD6c0eomzzKw
9J53ptIrJZ0hFvbETryGjsniGRyiZ1D3RGYhy4UiLjbKkVmrAW4you/ccKuThWTDc1F+T2b4XBHP
rGyVo1S5uY3V9Zsoaeb+yxsGRi2qzXPdW8SE0U1UzzIHdXt5l/3N2MctMvVrNvHNSSkK5+bG71oM
3qrxkp8tVq2X9bpldoXhpdCDl08e7cuez5Rv83FpCXRLR0hM8cdoXWnxw0m8q3P7Tfxme02E1ZpW
oMmpnybzY9CXm79BMyNcoBdjm5I9DTGNiNA1gtfm0H0PTA6cIWk2ElGL3hyBZFdf38zc/awQtgzx
+Fpv0OYS2No5B3W0EA0WQ6XrYtAXg9nhiwdezXhdWPZYpmFHqLPv9tGa2HXYZQV83XFWcfCxPPP7
GGEKrul5UEZoLLDmixvDvK4GF8W6hlnPNPF2cMxKlSbG3sSZ4AffismRU4DLm2J9wX5PVCGxZyhk
Fmv73mrIhE9iKeJNFdXDJBirFFMSXyPDW6xTbPgeCHpZ5DerdIfKQFAuLPGv+sLIJH6sDq4eJ/tP
eJNHbjJFgzeSjw/Gp6KIAKzwp+K1PLa7gzNcnq1JjHkhpckIly5zPEsQxmbTtXB0O5XNNlckz2sw
WcNN4vP4nvC9zmve/0M4xSbY10IS5zoNU24oZYSx6YRbsAb0ol6QfhnoIMtye5hHeADLalb8HBYs
r+Cg/lW686F1cco5YjcQdxiMLGv1EImbaFZ5bN82GnnLqXhvhvNNldkbtmlhmmHkiHK9yFfB3sC6
ZZ7+FooWcc5x8nJVOamp3L6kG1Q8iKvMUI6MLv5BnbpDUoQRy7jh6IvsqZmYrHr9DS8R/URCjWHs
CnGCTjBUfMvm1JvrlkLwUSTLngP6SmD++BTtZcMYQfRMYtQ2DbSfoYdTlnlweia7k0gEBuTd1ESZ
QipXWwys6fwsmSgrqzYfVu1oy7NLJji7wQG+8l8xG5mvI23o6tK1ikdi2/Hj4/32OCKLfl/OH6tL
mDrpon+zMsVq6FEPsRfHvot9IIMHzg6f1B/iASxiZWHUmKfnTdw1UX0DdK1MLi0TMv+uljL8sr94
uf4OBGNVOr2xMFxdwjPU3MF+fJbkOitzDvP4Yyfe1L8tKTPwcUMaSTtdZsmaCiqebG9KDuRn8VTZ
kg9urdR8EqwvyZwrR61iW3s8oJ6VY4ZkD0u68M1twxm2/3K3PI0WVE7mzc+GkgO3xw34JuaZpbmX
dvHyQez2ye/gIW824aFRh2+ypq7PMryMxBVt6MYZ7N4m9r3R62pZB7a46GVnPaqyv76EE059LTef
WmayRhpZXEJirf15qMOy9kjRL/WgVgLfM1+zsTMVtSwppI60IJVdhner545x7rLoxG0vVX1dXJVw
Jrsifjqsdi1LF82SOYH1YD+oFru8BLtL/rROnxV3hQdkpnGsCvVwmVwoa+Q9clntBjt9IOiO6Ptx
t5yIc0Txuc/WSJGuy3K+frhnSU/SfusWAu9dMTycEXH4Vo2GsDqalU6PGOxdnKv/9PveTRdTdREj
ysigH7Z/1I/g/PT+krJpvHmg3vxXICIPKl2rVbn4zibqPjFLglZlamezMWTfQrHpQsTE8FCZ91lk
RIn5CZNGFn+Th1Nbo6nI+o6mTNYdKwY7Lp4CvS+kpXeVgIcnWlXZ720pKI8Vkb2Ir5bJR15XgAbl
b012i59bOuCoq1zCwYouAJW5RWa+Z1IPaB5Rbf5LJI7hFhQVk4swxEm3J5ZszMTmOBf76dfFAm1d
UKdynWcC/N2snQ1MMLdHs0HXIIK3eZ6xOmZn64nknX1YU7XpnjMKm1CZfFAU/ipXHF2ZBWMhdubs
IOaJIa9Tqd68t+MzPla1pum5OCho2uxz4ADl4Nz5XePeuM7Vcyp5A9FCWL4BkiaEgHpBUD3brblv
f8dW0CicuQY4WBNobwYmkOIcXPCrNqvdprQNlN/lz3hOa3wMxrsXJullRD9x/gGR4iA17qhnPr91
3dGnKCrJ17yH1ImqrDYFDSsi3PiaNeUQPs9jJqHe3R7PruFzT8i6/VJNbEglOSdyYJ5FOI2T6OH1
tyBEl5+DD8PkcpFXNhPHKk5xvcQ7C5Em/8XEjYGp+VNZPCneQlW4I3MUz8fqgeyAh+EYUufiZZaL
fF/PR42ANGuP4Mx1ueCCWTpqdMg2YRZ4SgwQQ8nxBy4zrPvpJe1xCKAFQpO5+HU/hURNZnhVnBNM
ADXO7N2CXnQRMyQT1QcvSvfKi/dQrQPJaI4fql/KPulwukbMa95TQxeNTkHMiZlMF7k9aWRp666p
3tZncU3s0pC4mmR0zsMT9Vc4sp+beh/s630OmmJljCJh/7lZITRWTKNePCKKjkQSNx5Tbe+w5WOb
YOo9Ni3JeD7esrDMKTz7rWIAIU/JeiiHXkk6jJFqGDn0KDEa/+qgHvCgN959FpPZA9jhm6nqW3xb
gEX1caYm45Bi2W7PnqkgVh0beee+CnmfmQbYVVCjm05EXU2jSkps1jM53DZPelz8ZAmYP+8I4dc/
QzRy4tpv3hPQ9q6eXsjDqb8dRKiqNb9THNkBFUqsceelGHXtzkCymPkLIAqFGHwPtLG0f7iPd1FJ
Id+aqOfysZnG2Gtm6OADBhIy8mV/NvHN8HwxY/m20Np98iPa8LPs0pl4rMc7NCMpTQFLhgTJmmSe
z+6UUu/FdD7vqiMK0ydhr7IO9gu4btUcoTaBv6aL85yy7KAKpzd0qiNTBBt4QF1O91WymiyxESVd
87LEcmwjDYWS/9Q8zw+G2RxZ2t285Gc7pVaTtrYjkTfmc3VbaUJIQ0QlVzgfuSwNXlyWXRv+4Gnd
qbzM6bJw8vBlm9FzRqjJQ32Tqjf2U6Uwjt35YrOA0vf7798Ns/Mj1oCDkKKj9O8zOE7kTWrk32aD
kaPqzdptJTWeQt/i4K8rfgbRvN72WVQQZcwruBhJAsPlr/Zxni5nQxI/tbX3XZkcoMw2EMnkgs+r
StxnF7v+vcnunGXOYJkxtcX1YJG9iHJXK7fHYux09XFNgO75rVN47VY4o112TCXZ3RBeRQtqmvZ1
hh6cexYyvK9wO8WvlUhHl8gCivnNNo+YWGOTIfu2P0cUdRDL8LLro0/iwIj1TDmwX2azMPOwCs6l
NSrNz4r0Jw+d9fxoDWxGccP6kfhscofvRGwoYtqVLcadzOJi4byt0/MX54aDhd0iIaiDkE8VTrPS
jHh/rCKkNoqT1djtfaEjMaNw0mUWlvT29Xrin/dtT7ZO94rHb6u2+KSse38okVtQ1EIetjYZ6LlK
2euLb2Tj2qLGIhzNNeXxN4xg+pL3CDCKlBOOgqn6lofVIDy4pV8KbxrlpqQkwsZZ0bpzNhqeIX3D
Y3FZDU1WTwIMNw8ytdr5rSfzkcCWDP1UHByi/vGyOy/A1YZrbeFjt3Kjl6/Ngbrue4LjgH8ph5SC
Nxh5G8CBp9m4bwxsJHag8vw7psqgiIvI9urh3LrXpjnNLYC847/qBmBFFvbz7233/1Lw4S9r/qlE
sMe7xx/9UGkrgNS+fZD4xnuGSegZzKfKz9b60xnv2s1zzwjDugfWhHJFYKY278YnB8WeshUAUR72
h3g6VBnX9JqPaYEtiwOFLdZi2lBlaDbe5u5lgRcQCUuS0Fh6R/4c8GhwvMizQcOq3I+FCo+F1B9w
HBVq7pNm36R5k+mIvk18tkEsaqBMfhg2rMC+tp8hEf616fL77S+3a8d/3SxMxcORaV3DfsBy1+hO
kGgUaEDf/sxSj0WJ6B5XVDjQfP4Bj1YasgU+/cpczcRLa54uGG1jZSUqB1xrme51i94Mrxyazwft
w5G/MPYZAdC8BNVMd8vgHA9OQ3EBq6FHpPC3N89vwhaVbwdC5nE/TOY8TOdIn9d2frhsS/ElzQNH
4Ek7bt02yHhbV0ZM84bfmtjcfqH7FRKG0urN0QigedtnSHPbHUBs6T9nF8BZH8lnjFAaWwpnEfAU
hhF3Ag4HAEaz7tpjj1ZFPxk41IjZyrDetOOiscBSODCQO9VoM79+by4J+j/c3A83kqCfEEoqpVvk
336A1XtuUbdsEPM4wNVesDoXTEwisZ0Fmv0C3IZDaMiPm5p0iG7Xs4Fo99AHj96AtvJAVJTpz7BV
B0YOGTQdQhIMCtrTLvfe3NvpdyL4Hz5qLD2XjlTFrTK4efDnTK27mujzwzzd0hAH5mB87KkNgvYy
+y62ylG9fR/HX9wCCvNFsc6InyPrum6dm2kwnnszcYKjgcsmp6rLCpoF6+bXCPmqZM5V55lmVcuz
1z7lIKrN/nKI1+5A1sfMJETeLHJqUPEQUE+wcuS9ucgVuKwBmEtd9pf6meI55SvdP1sgUWYTJcsa
SxmAiv0bkfYTwIEsl6X8olNxOfabQsaAi1OWebtVadAGOtmUni3d5/70ar68YvOAl2AAbvadQzj4
yQNc280TLf+suUvWU8IeVXXrphQt69vT5ScVFdRTd07j8AvgnYTIP4pwFa2MdoRTOm9XCcvFYRfo
VlefCMIN62LU+C6TqPijWkl/+1/6Il9+AFMRlyfJF/bAvKiKwBJuWY5ITS64xPWa5pX4wiBm93Ez
C3hVnAYASdQAW+pjvwnyX99YUm29rHrzRClRNY3VIvsmlvn6vtR+P9vjwQWLJUCfH2aKL7s4r+gJ
KRl5G1hylLe7OJ3VIHxajan/sbAk2YApTG01cDSTw373KuzDlRFhtPO2Kqa76iC0XZxYkyUDuhmn
MnpJwxqJiq8ym4CxDRX1js4OrNLMZHGxU+Cnp/g4/RWxwIfLJ+pZbr63cNB7X9yg3qKK0a4ghYBw
kHgBO/i1YAJqyXz9776E1069cQlqThJBzeE2rxMclnctE8vpQicVHrp+g7kCjaB8i8YGrFxk3vSr
JYtqpCAAK5O5/XmlAytRzN1U389ob4i9nAqbl8ccbetjCYzijJ5y4tcKL2jzyYTBnMzep/cXRs+A
CRQqb6tdo8HGZaM6b1/9xKIyXD021IuES2oW+PYZe2OUFIUz9tBgQrHfp1nsjHxJI1150qqPxw1t
TK2rzbN4rAYZ5C95Nse/ZfdA4H6hZ7XktIxa0QdvBqYO+ha0pCevsm42DhWeSelySr5uX2OPfzw+
L+t11x6K0+t40oFToqndLK+uwUsa6wi9+XEDF5lE3POIAFwYFTh2Vti3w1fgoeNy18XU6pSuuJGb
Ee02r1B5kxMriw1bk5XqwOTjyCup5Ec0YqVbc+9QQe868sy5MbM2b4atx7otI4ujF06XUdqIL++y
elDyMs5SqaYikhqBPcKiZ9fjMR9UKqcL1s/msD6391V7vEaDJUA8iAa1gxrMaEZmWciQRveZqIpt
90FZyDrDSxwIN0zwT124i7SDonDrzTzwnhCJOt2EL8KY4iZydiU4p++tcby7N5WuWEIl9cixZzf+
1Mf5dzI7RA+fdK1LTKGWHLUmPJXfzDdon8DqdiCMfiV7PQGZaHTM4w7npv3PzHTkFgFWCN3kI+WA
xe/uxWenbWpX8u0z2buYH6JrwcEYSG48cX/If1Ky8vIzGImP490nUel2HKXWxCrth3dwqIcoUGM4
xYI6n+fTs6+q2hQ2QOjNfPtN2HOhWQBn2jrp67N9rEu3oEjAsiFMrL64uYl1x4aukOcFVTEPkjl0
EWRjddARyeh6aMZ1zQgERtF2aP3jVPM/+4JeDrgoWXU1CoHjlyrluU0qn8nHV7vIf/V1v/nblLNk
ucFc+8VNxEoCM3WTU3X2J0eylyYe3ymRjCJmYmM2dJzEw4RDU+FlLcerHs/UzW3NYdpDr6CLIeBH
Mj/P0DUzjhmup4Co91Ldv6BS8HGIEX7Th8X/wA2alNx9kykZ7dxkE3AvrQoDCFV8g1OBpRrO++ka
PKMdh/kmaGCSo34CjLf7YNJHSgnnpfqevkr/asZW69xGukM+GZTyjanjo7PJnKP6Rf2n+s2lPmOo
q8AqqDxW7VZfL1IrX7wXQNBRvugCITvvjLm7hvxlxpeHCZQqOO6MpnlLF3A3EjnCrusa8MxpiBmR
lrNqrEqUeZbapgvpFA7+5hzRMc2HYNAqX5dgO4gQPVVPtOGzUdXlK8H2YNugBEcjc7BQ+6o/4t3F
eFLrlR7PMrwbZn6Cabfz8dFKNBTDzFvX8YkKFDbxRhPZLl+zB+ZPI+rDlMnJtqICunwb+ysMHdjz
q7N8/JB29bGJRjiLEo9T8zSPlMnQaSAFN2wWye60tfb9qvyaqKt5492ddfoPbJ8kxCsFzzYmN/vr
L9IDDM86rLWi7pio7JdD2JsxmKD37Fprl3frAh72kgwjTZCPjI1CG8G7nNoZX4vhdp4phqYkhZGY
IL6xyK1eiagehD0vuzntxe5PUVxWfcqtLYMyvIcV38esGBh3vW4v5BE45UHZo/k1mFOMzQwbZeGx
ekvcbsQd4JIySm0mNoOJ+PCT8zsXlHKtMmrm3EwGJvK+GFNfQFICGtuVQAmtfbBLdaYs0/7OO+gg
U2twnKBwxJIHSCAD9i2Un/kwJLXyzttdGJuG9/h1ZgqD9uZto6diklMbElrszcgbUzqPBbbrRNKJ
/bTBzT8uZ7dnUX0+Pc3jSl6Ovr3JU3068+R+uwufOol626NF/+/m5BSs98198XE+6FfxtjNDQF59
m4Z51A3QsM1Ro/gagEqqJ8fFWLy/C5f1Wm9kZise3PLNvWPS7qA1CA7Vf3vF6n4GBJVTC3zzHSZm
ShcyQSacQePf6AFZ34S7qLRj7Y28Wt63E3vCA5y4FC4DS5+1x029aajouNEdzI51qiiswfbItE8C
Dtn5b7monbFKltnPfUIMu4CNd2ywoZ8k0qZJC89zLDzNctd/SJQLegpUrMcYBZVdUW+w9oMcRmG1
mNKIUenp/+5ocRqLY0Ibxza7+YpqHRA19/JA+6tpSzdZdLwF/xhl+hpSyPBFYXiWHx9Fma6d25H7
3iGg/1gT+ZzfgwqGcj1vf+tMnd7q4R4f83vw/kkuqg+fqptprutjz7pyRf34ENFaJZTvPLiUc8RE
1Zr6H38YpLF9c5vNKONLyNQmvKNEAw7aeFD8Tayv3uHA0hZMwBjxUKe8hTZ/+DDUnM7YhyH5HP/S
j3UYW+XsEJ8Xd3Pk9YR+nJ40giFvYrEzgoHLJH9ZLEoFQMsZg/4G3la79apH3VipnwfX2ZqDK21l
S10ane2zYdKXvSyMcV8CW8vNZQ+obw+5eUXUnJi1WgfraZjV7Dhw0vCKcIECBKcDmmR8gZ66mUVi
z19b6sqJ2FyA7Tr+2XmdImMAsgrGw7OpTbBhQmZLhYaROKGEEwSF94johhy5jX/+2TBVaJhj7z7R
+4/k+YUbiNLkgJrmo3KfSadMlo3V34ON3/4GzIETvtNg91Mwpom60VqWUSPnP4SmoFo1/tMimzOR
bW0dXbGRN1gPd0M3dw9eGpIo0Jzz+n/seOI/5acvPguC0PrtbFIUb6EmGGo6H4O1Bed96dECtFQ5
MQ3uWLVD5wGkYFXhYdvw4Lp5mMhNfHfhPfmg0wrqD0SJQAPIIRH7OTNdZiMDEGpr8/o6666G8hnz
4uar3P2Mrn67uIMOLqfR+Kca8rStydNnbNzz+6h+KiOe0EguMqrrdgGvAFz1IdPviXledHOLgmAG
lMIMerLYJOpx+lgaU6kxA4GerX+9U2vUWCShDMypNdNSsQ4M0h7VWCq9OShTRz8xvRieeQ+u4Wjz
XFyc27Rj9+zbmPzhDPuiDic9IALYlnvoyy+fkQYb1Zsu314AP/bP3zOitiyNqOGb8aZ5uVkf/M4A
vW9OQZH3ktBj7ry14E03VeuYi0EGUhNuyr5CrAbbtzHTTmY1XqGZGhXxw8Z4FUpUE3Qux5+lNvB7
d3sK4ERRggAD/SVN1z3OrOK6eIyc3mWdZaghyatXX4ihQ4DK1Hv/Tt6M0KFMrSat08aUW9PtMy7U
QPeOiCxMaf1pNRJZQFLpJ0/R2/bv+CazE+299KA6LA4PYHX7UfvvV9B/f51f1vWzTkf+x/BeT/sj
7rk5AcfRg2bO4XtAXnTq1OkJVp0n100B64osU82f2e+gVP24Z8ARNvXMelMy84q+3FECAeClQXwz
98+9McHVWQ7qB1fgaIyygbqfdo6EP2UOFT8zIvJqlxG70MOLXFF5puC2DVMXSCNsbz5xi5dGNAVI
qTDRhbbK7JcuBE9PPuCbmX5fQmZgv/oaRyDhfL+JHB+ZNw1ATc0pmhU/BeNvg7q7mnPB4NALPQGI
te7x0KeLZDTOKk1suK/txR/vhjPspve935R5+mB9uKqpVaxSbsqWehTKyPFK7q/FxUOAbjxj1nYD
WduXEXHNazc9MQWY6f5BRvU3L7Par+oI03L9ck5XO6U/uzCha0eIMakz8eDYJnJ4c8/QfGDDQQR5
ddP62wJ+JhATnA5U94J3Zg9IusceF0cUYYz5iNo9SEvNXc41+fyt7Q/Da472NTwiPxjW1PIrYtbz
1nEMD14dHGZkBJDJTbW+MVJBe/HA/0+Xg1n3SHN1WbDP9Ny3lJ4q/xo7EMhefSJQxfAzsbNVYV38
Kqr349lg9nHSgLLlCesDDh71wGQOSy4wNuNCDP2ziqhO7kxyBMeODT7IOFCLZMlNIdh1oA82k2I4
0w2BN/N6ACPoRsPcPWMbdewBeaDlYfGK2fkcUiSR8B28OcX+J5+nMAUYiI978rLIPyrqLQnpKo1J
Q+4DDtfhSyf2cVkUCVQ80FCCW3DZc8e7iooPEYhf5pWs2Ln0IeXy6k6i0brcaGvgI3Du91yc/yoO
zLpfqQghTRTZ74In4hmzl7hASwkZSBvY1c7nA6crbq7iGk+3k6G1Pqv3HBI3fL4ebsfMFCd2/kMv
x/1tX3SMBvBBPYnKHnwYQg7v74RSkKMMJjkvGXiDWKLOBU1Ai9LF2OE01Ha2SxwQoOdyfKK6BKNh
oE0fO3v5paV959Gx2SYwaFLzvucc2/cFCytPwCdN1RA/b39IdrjJ2+GIXfwe0WuvxZq5Tjzw0rA0
Xw62WzXSNTfJK3+87O+1ai8mSkwX/7IorWeAUCkAHBoPVRfkSmb81So7cXaIMcFzT2X1m8bj5WdL
ncpphqm/InB9jsVq/6SE4h7XeyixEff0al88Tv0VvSnnduotCx8k3cIeeT3r72ZtLksgwkQNg9H6
wgDMbu8qcbMN+ySnnszmBEugT/2YNyE1Pwdksn4J+yrHA/PhPxgSvOxc22Gup1OA7eqzGukMx7mk
H+aFz+imUIrAQHCbxaPleH2nl7CNbbNHj64TQdlVeMkIeHpsV9tZq8ZvYt++HbDlZw01+BCl2VQR
G1Rn1bxmenhNPGAYDHqr46nN/NSGlaIlDkrWdStRAjlgFH/p5pFdjJhEnX7s5ewQuzicd3PMGdmO
JMkqArA3efWhfR5Gq0Il5qF1tNGKLuGtAbaYr6FDTCt8mIXTZQf8vEiY64/5XvWPB/y0xRmQ0tIy
uwfXrOcT2QiNZ/Dgg9Jei4Mxa1MvSZ1LHg376nGVHZmtUkyPD78j9kwtlqZwMqY/yjio0Hbl1R/u
CH2thORSznhpbjPDqeI8PBxYVhZD8Py/5t0ROkarPpT71k3AhSusUkT7O3x2JBJ6YV49khtYxJk3
WBkNIrLMvUGapxZfB0zwQhCyMsb963zeXEHXP+5wR4TWD+Swf2A7wCWC4LpnrG48hpmWqd7mHKYo
g7MCwH1MOXLA2RvQByqw8ifxbuQqIuHIu/q377N8t/LGSSmJ7YfVmyVFN5X334NuZ7BjGuBb1r6x
B1dFu5l03Pu/nLUcimBgMAMJTTA6+2IoWJMvfq2Vb0BEeLNji2r4Hd7iFjrHGX7YJIcZN5w926AN
uhcLFBoNoi4eI3XBE5qzMLHL/x9h57Ubt7WF4SciwF5uh2V6lUbFN4RkSex9WJ8+H30Vjw0LODlw
EkVsu6y9/lY9gAwgACBZanST7bAqV/HPmkInWBXRyV/7J4i3UKDZPhXaWnbMoN207+aZpTo9hpEX
2cVuIa6p8YJpOUbn4lJc8nbZ29jUQCKnRMw8NtP+ExKxfnM+E8yQ9A0nmFtylPQnqXk2OttId1O3
KGnnpF4Di111G0I8OdFMHuy89HgpacuxKTV2Lc38JOkxfGAziC4hnRsvNpYzJZbdtXBiweYVDVrh
hORFmxjVDErKpj7Yeme5kkEEqoY8jmGbwDzpetyASQetQ3ysIhohPIDMeVloOJhhmSPLOGswcZuG
w58eEf6cOS0ePE3HnplQBNRFGLk3FTW1qTC3Ro2wzzSHGBYxdrqWFzv8SgqrQVZRYkkWSagChZ7P
eV6nGWtUPIWk4qTzLlAlFrrrC6tREE6DwVGRZqKAJtPyod6EuS1zKVrhMY1XKuE6v4zNzSbLyRFx
vlmIUfqgJ/lJabLdM4YzkSJ5TQGdl97tKCqkRUNwvGFizsmNjmIwNM4YclaRVM9KFLAussd1q3NG
jW7eGLT7Sd1W2P50UY/9sUxc2Flk4ZkaeTvLNacbbTztdVLlhVUhJ9yqobhSCrbgdpj24ZQ/3sxk
aXKyJZUHWo4Ka+Iphcuk1ZfBh0GaIjzIeSlMedRek7HJ5B+WoNqy8tJnUD2h3EUZJzjh6gvNKa82
emNd4iI/6rnmJam/CpjHFXocSZ2J6MoiLGjU9zASg3YtYSOZcKCV4M1RjvUhGxwNGt50rl/nLx50
wAp+hIrgK5ADTzYEziOynahHcSL/E4pzmIQ4jAVLJr9abbMaW1pdxRDhkvTCaz2VxCdngdul0iru
iKpU95UPUjDW2VXPeDThlPMEPn0i4KTMmVQq34GzEB/dmi6t0G6EnrTi6zSwAnVgN8V5DpgtdUqJ
7MDjNrdjpRXJKhpoCZRU65IJLzPkEdKVLp8CZkInhB8hHoBF3Tsx9qlIAN2pnlapXJ6nyXwMg+hM
63b+x7lROzcL2x1mfv8WYSF4M50klD0zLk4S3rx1hKKtSL1OFQ83k26D+rPkjOIrCADMs1zAkL1B
/yuvEZHSiiVtJqPb3Fz1A/8c+1ZvTxlx0I28DGgtqVzUIO9uVNzSArDvmmtAo7HpE8yzkZwIIw4/
hp1RbPn8uNXqAf7dHBSe8oA0PQHBVqo4etVtBD9xk5vy0OU1aUpS9iiM1cZsrJ2g01VM/YVIt+k0
zN8AOgsOT6OWnCtWg0ZUEaYNdnM7z3OmTIMV5lbXujNWVk8lKiXw8nRwEPOW22ax125XTSyWnfKY
n29ygRsG0SjgYlotb/LxzdZqIKbsQR8eJiRvGkghzCB5XGsI+YWzlFhY3JXLBAVllgvH0Cg+cW3w
1ArulACHUsC2Br5lhyKnDXAh1P1nKwVQqMYXRV6SNI/NES3OYDylBlZD6tqYqfIM8ALItGCTuDGR
LL960IkAYuAdhgYCYopneFBtohv7jHEq6ptb0j2EM5KFSHZF+mzKFkUANjhuKsTu7E0pqvYteBzK
5iToPfy4XvQXU8LuMP20CojKBiE/+AewM6srGVkOlLDGxUhxhFZdXkT1BneN1c7C20qWgjfh1vzU
kR5Z0s2jWYwrKdGbq0gXtyqkrWyKsP56ytTBLQTqAeWqz3RlWWcxhVLGusJum0NW1OBrpaqjVelL
T4R4rcdvs0liTXCNqR+CatXpnRcKnzIiIpqSK0j026/t2WmewWtVgsnXTvGurL/60OsXjoiO9P08
MqZKGITbMHaMD/OiH3pmGYBwTNXo3CQvcLbzaV7YSTcHIg1QqfWYsjSPnAD5PYWz1U7GR48AbmGc
FM0mIafadp07xYdKvuKx3TzPFnbdno5MIhDnuJVgHJyhxgNQLDZf+nsjuwNMhc4rgCtTXDDp1hfY
H9PQ8NJgE3SemS22wJcaH4cDVLBRTprkzbwIOj/21lIWTx8AYGXnVu+y6VnDMvxEcpAszlnh9AtU
YrTXM8vpgbQ/MZyUFkQIP8B/+BR26V448Ql2nDuks3Z+vRqvhgNFutlCir8MvJRHtBPulx898jIs
kuz4P+WUpPtGcs1L8Q4t2zUPMVFq6yexdE11ORUeNy9D4kQctIXdUapOs21WcumOqwJYzw0cwPn6
TK7QDHPuSwINOVC14F7YppTX9hnHpZksWj0I08v8FpaQM7tyEa/Fr/zUPrEfQZxRnorXkvZPGtDG
NF5RQM1wfyCi7J7Fk0/GulmFV25iuCWX+Y58HNhRifCqiu14Jioc/ob/pT5lbyG73lXYzWT28Rmq
oWvuaciYS7xQ6Je9bQKGv9seI2cjQSwyX5cojEZHJqpusXwGAkxOKGwGREB8u/Ta82ZoQ0JwolVq
siLSJLBBRsCpxUW9r7ldUm5jFzJM4sjPVwmsgV4+5bZnvoPHwizaqs/5BnBIXQ1XwlhazqJO5BwI
1QbPMMHfXTb6xe1zU9AW4L8LB7QgqLZeMNQ/DUvaMKZLo/RRR/KzwXOXXIY1HBKgPjhdT8ubW6wp
Obb6toPPVrmDiWUI7mb4PD/yjpS1CftG20zC2hI9q11FaA5unxlMaPpvOPjZNHOBuaLVTI4V7Udr
K5N7JmNYtWDVHB4tj1NBda5YVdzCODzSq6InhKoK06k9Z0zxqsEsdvjZ+KfGYW2aT6OcFa7tlZYv
x8NtAB4mwuhCLvhjUD0iefYaTDybfy4gT+28eRSfwQ7hygeLbYuIHTgupP1Cj3OkcKlsf8nKtRL5
mr1L7s87Yrr9jIF74A1b+oMrht8jHdzyhyguQhPnWSemB+1u0GGtrhG+ci61wkO8DRllD9GxhQX1
hBwZmcUO4QklJzsx+onuWF1Cuzl0J0KJ6EvAQZnlGsaKJ9uwr9E54fKcX5WdTFsMu79okT7K7j65
6EvqmkuMcB5kwOuOeyjbdLgX+QY40/MPSrk4i5DxKI8W0xngo7M5wozOcL3K3mDarxkEBKzKuuVw
GOaB5TQMtqNEtpcjvxSvsPiyj025L4AoaKAf1T3EYFfYp2/QSZwR4P7Ldg9nefEFHVmyL/ybiwaA
Cnbff0iuC1zLEX+T0JUeTsFDDH/xlV9O9vXW3NbLYT99fulbyEbRwvqMXagaigddiYPRjP0nTnFM
eHGs4uLFvN4QpHq9nWHTs5DPwpo+kYOMb3mla9s+N6tt1Hqao16sdUSj03LkZb6bUQDEWU/dz4Ij
kd3b/h7KuWk4tAgBrxGgnHWo1OGqoNx/MjYbpuGb8lXxj7b5Jl+me+vREJnvIfKV17Rbs4/D8Q6+
9D3wAHnd2sxW0DfvkIQmx+ufjh4bN8EFoy0c/eW0zs5syGhRQDhAXhZ7EPm+fogexFUJGZgJe6Hj
/VLvjMU2t2H9hUD97H6ywn6fPULD/aKwbj+kfXMsjvFmblAv9Yt6GC/61VoVz19sGeoFgtFFwt7/
07xYr0QFF2DCYPTvZNYIUHJ/Zl/Cg14C1pZeyFaRAyk/CdFPg0buIv7UTfaXtams0uYHFgTHun8N
Wfb4Sar+OliPxQufsTtTFFba0iSWlJWAV8w5Hiq9vPcPsbAog00srKdr8MSgr2duHhHGbMc5yevz
4mKnqTsEx3HWcC0jlB89lOlygf6Pm71B1EB1gKLmwP5yCux2Jz7223xtecrP9l05WgBRYE2JY67y
a3UELm+qJZUibgLvmm3Pv8spgfY1SKvKEwzLH9Kpw7Y865eafuj0g2zNt1SfbdNa8BzZa3az/YyU
rgWGeUjfbMUNxAsJ5kCKvq2/86CQLXzfljlgXjtrZ3IczxYPmvTCc2lwPiZgF2GL6B7eNhpjFqcz
3JDaY0vibzVH+4TTjXptaaWnCbq4fijpwMgnK3u2b28c9/hBMkuKZK81x8ryEpgD1PHDGuamRXj5
m/EmArhbsds8jRe0i1hWHRnpJFE6yM8H8Jor3owvoObze4+1fmEdjV25x9tmRO1j53w8T8GqiJ1g
5BiComtccY5HUoF7+kGnLAbwXAvCIvhZBDvtqfvRb4dT7lqmrb3hpXp7LkzoZfw8LHCGXGz37Bzp
SWWJDdbyzDVY1CwE70brtGuKE0l1cmER4v7npYlbaoQ8LHTrPCJU4Z2b3cF1enlRtYtCdMR3/m/G
YkpvQhz5ANP0FJTOTINuYfi279gUIaUQaNUw0Ip36chQmXeOeKl85Mg/34R1+lLz61g/ftHXzV99
igdhLZ5V2g+ccsaNzjLYPIQAfA+SvMUahQU6QpZMZ/5YiTslokWpXE3U85zk0BGNX6lKRyVkjuyn
cVmB2j3IAbyTahcaJynY9I+qvqdMwiTyCLNX9ihnucluX7wDf1N3QSUStgWdc+o75T134dhvagoq
A/LIuCycWV6eVjW8AVo3Lag0FOSnkN62NkvIx9u28m7as4+8k9VVy8S1dELu+CODgNdCUHg2We09
eEYlZ3MOqqSE02VjnNUtVTrthrW2TjcQ2deJJ8TL9tRzBNtV77O+io2eDZxPCBE/5RwU0vzCZKO4
+Qs1h/tnHOU9M0unoxNsa0/uTg3l1Y9M4J5IdSueLWkr7fkaCryzyGMoqZBKqOlNXHqc9nGui9S5
6ughFcWnkgF5cwDWJA6H4LZYu2DYv0meNWM30FmbcIPIQFyk+bj6FBvaOgaJSSv5tVW+xHGXlbc9
DMzOYFqNzJfBr18nWXqqR8NwY6KaUq/g4LAP0tqhqwffBMEnBVfspj9E+arLb/nIanVkjwAmg32A
pegWtoYQflYRDMHg8992E9K94dZs4EBiHim95K3oZNj/7jNTKcYtyUejvgjZUYjf+mxjInpoB0/H
qq+0E/F9DL8JEPqbD8f/L3nncNHKWmNoCZeU820WWLSMtpr1fBv3EUfbfz+ePJvS3PnEmIQuKbMB
sq7+EVBv5JkYNVVecz7zSINahdmEEnaALABEY4ocYDrkaKS3IHcf4g25ohsZWlfr8jrUjA9UNkut
G+ldlebSFwabqONTrY8PqnLsuvVElf3NHc/GbPd3jFGRRMqZrpEmcOdWFOrCGBVWUV3Kicqx6kpn
YgZUeO6WlEEhKEeZx2vNCg9yxKKp/NRKTFNDRPEaOqNqjplZJlX+EqMhwIJhPoZO4TdeTvfmcgya
Oc/d+GXiL+IK+fug4S2RZSDeqos2JtC+VQ6SGyFh67X6b8bKvavp/ZXuhmc+hXkgCE11GdTUGwrZ
xZUtCrqVEfQA5Z9ESP/79Ut/GzAE7GITK6sWriZ3j9ZMUTQZo1peev85DQ5jBrFjEOmNIaXA23KE
RBTBQvZBrUp0kj1sv+4HG8e/b+MPzyqem8wlXbd0TKv5850tXDxGfheOaXlJqh4fj8tYfLLiBUmI
e/9HUXtR+0ZuTWJgTjIgNwDNltrtbZJTMiwbQrgsul7+mmyBMfxxK9G5xrqJoZv5JXTU/aozDn38
nXPNX5YSprUoKbKsM3rv/XWkqDXrIkvgQQsexf1UyOsUT0YhoquscTwdt5a5smjw1zeOcT3+baXd
3fZq0zvCrf1sKVCCKPgZ+s+xJKESk4ChsZ5mjU9aUim28pR7ZJfYJJNsYoR1YVZ+M9r+MEubXzsB
HqKJUbhlkYLy+8BWQiVTJrUvLqn+3nUIy9W31MDsZ3qSqSS0dt7yoAvSy+rGvVFccF/0Sprd+dQt
q+ibu5HlP5cCS5WIBhCJ8RD/cMdT67SwrMbKL3G/1aQERH1tRRB5EdfgrSVDSJIkf1XTUBf64xzY
amJlF9ZvBGkkICasW94cJ4PQEZS2DepjRs/w3wP1L/PTUjGilUyDWAXtPug3HW5pHIpY8pogK2W3
yfWNhlCPnaNKIXZjmPXv6/1tv/rtgnebR6BJVhcOWPON+AEzIdUJfur4E2SBdBM6ZyiZSUD6Nqvh
r8+JNyRGpdgvmerdwCj1kt+uqfnFZ/ab6rnKlGWE2/kEeEtShCA/f/Ocf70groymrooWmSV361Ai
aLeGQBCQDNCElvQdgzxpsVlHg+jN3XA5C5wAXG6y1la6kY3NmMw8771Utgs1edEq0g6/jXX+69sn
GYjwFFrboije3dVQBcMYaF1+IQXIFAhYlspVJuBA5L+x7fhyecDo0cOQdPnv1zH/3rtN0fr/de+2
gVYMoizO8M/uUGdmcx8dUzIGvEUvxhq/2QP+UjSQjiVpMgG6WGOK6p33XiSBhgiSSdRSB+KwwPY/
RahRega5QjG03e4z6l4HdR2l7x0SRHUZCtuhOaSTO3yaJHCoOI1IW18RLnL6IkXfZONJ81j7/WX8
fnvzFvY/P0MpjZQoV4PyMsM6eT8sTPDwX36uZufVTPU4rFd9Of5IlCeVerftHjPOjH6efSn1+I2F
J/lWf7kdXZXFeZGSddm4GxNsYO1sg5tfXqiqvGIZ/EBDSSIZJg7po+alH8oOVGmETY2XIe4/0ZP2
cPOCd+XUbAyHXsK23U6vtJf1C8EHbvOlgcC8ah/+Z7b13yRlseoXHymEtYlGys15nzUZkGNWMIE4
n6HijGzcDmyYpTb62MWrtCx/0UXh7yxVupVHAW0Y5iU91hz6K0IPr17vBziqzeKRIjB0NFRGt22x
lFYZR1Mk0fvijFIHPpCCkBlOxsyWhYiC8ZB1njazGlR+xL93Ce/ggBQAq4ZZmqLuJLfBhA815xIc
03LTxUZ/RzA9n12P9O9gPIyO/RadtKWwv2Ep1Dr6w00jy3GxQeywJxZqq0PZmzugtQ1kcsw5HejL
4mt6aFb5srvS/PuRX9tV7X0zvf76DSmUDYOMao0t5/chRRVe3lqJeb0NT+jBnJJe+dZfSjtzg4n8
zFx+kt/oLLqa2+xnoraB4r230ajgx0Ab15u1g9lmvXxbY7W4gRfrImheqwv1KNk0oxfTNrJfu8Uy
OGE9tcLfSfXqTeFhlfjWnNpjs65e23Vzoqf3edsbp3YLh2qtnSxIi+k3a8mfK+vsWK9hHokbqoVL
892zxkqTDkpezLvqBFzLUjaDu5m/poz7duP4yybO5UglZ3OkmsdK/e5ybYYVoc/lGhCWMu6fsMsM
86ufPPX4TXR9aIdAIL2KO4su2PIggyU0mC4Ly1r8kdPY62ZXz4CjR18ktjLdXFbCb6J1fhXsd0uK
ZBDUIvI65lrj7p2EklWHbcpuY0HQSDRc7Oj3uakHdSt3dB8V4/nBQJ8KFw0biRFy7IhwtT+IrvmW
OkCpZ/80aPTElLcCgA0JdbdSTyoogb/oj/QMnNS025byedEgDESjAS26RvoQQKPGNlJw6qtwUm+L
THCQQDzIWxgkmNTqDp1CCPuLEdMbcxW8pPhoRA64ELMZkcN2RDXJkW2bPACwQS/9+PfE4PH/stpK
BicxLHIVQ9bVu9W2I1W2VdUxv+AW8UXvelk9AeDOvGIDy4PSQTu5hpP8iKgAA5pR3yKogDVvLgcP
jAE1aHSYjOU8oONh0599O4TTcJo594BTzxquVKjX2F6gW0LRp05PnJo+EPb4kPURQ4TmOr2a6hGv
H7tZS4idcbOBk3RBT06zEi6lgwWYCwjpQS10+ZMrX6qV9aHS+lrR0+u3dF4M5K+Sh7kW7i5r5RXq
/DOU23HZADsh93B83IAEr4HXHZ50e3RvUJxFMITJ4S9PXY78qXOGlxZTigbR5VEuYQsthQ/Ew4/N
yoC444ZrcYNkUDWcetftpt2wLr1HqITEPINjiReuQKNnAIEGlGKK55/9Cv9aF3MmnJhgeKcsJdFC
5qlkW4RWBCK3alYFPgZrkRcffuTYOoT8CaeANRZWby8vPTIhuA7gRyt1iSZ2Cfv41YSFCMN136Ha
eJZerZW4tFYUhge5wUbGrtd4fKINoIn9s3zBVOYlhZmN8sJcxh/qpp/2NOP2kDD8wcXhVuS2orWE
dmLcTsJievAhf1P6PDctqFWDlhrtN5ohVmVhRa8TMKN7iSUnto21/8lTbH1ERXBXNnOaDqKe13gZ
vSPpXmOiwFg+h+6gInKW38Ut0BkIbek071R7GAfwP7umQ+aR3E1cuUOzMTlCNHBkUDSs6Rj91Yo3
ggHSNgVaCF38A2FBwPGBCW6tedFrzitoznCZk2CoPSReL6P4HPbdJeHHUY3i/f4cXv0LErFhRtXO
oGIYSTRb5H9cvt2WexTYtK09ZFU2PbOjMt9W8kB3liu4DQZZM8gXAaHOe10Le19ylIXB9bFKXZp7
7USNvkZSgs4CFthMTTTzfNXSbsSySGPJoTr4wr5i17PhIWPfNRti8l4sNKCKByuY/xqviFNCsY1A
A/4xFlyyDZWM9dJu92zY+25Vf6QQPdpx35nZFadtgbUL2aOwDdnKGeKNC9n+hIfbQXeNcCFh/zJL
pEU3XiPA4iexvoAE51VHYf2BRk6Bx8m7ReO1oOqo7He+62tr49SOjkjd57vwsWdvlJxpnTsiXDyI
nshMC/hDyjKUwR/rbdrPbRv8dHBFnZovGK5IqmAKUXWg60eMOeCF4xh2g0g00+F/xI/atkIigkqW
Y+ciO8PtmIWlLDiy68+WPS4U8QPNRVdF54BPnCu4OiJGCJB2bdPO4ldjZkwPm4JFPc3/qkEeqDrk
kSAMwCQJP6EGsnSxhHC5mOwAoO2ndegopCAWSjbimsIJEHEidHyt836RKemxiR4slv8bvkPw/7TF
uMRMCQFAvNf42lCRnP46+9rJAKX94ieRa4uQ1/GpLpamiAlX81AHSO+VZJWGN0C8lQppRMw/EVog
k0C+nc5OfvhFxEs4dCJPSCOW0i/qPN+FaoIGzr4xdeYhlsKgG10KLEYOsM4rMLzrn8E9YKIfSXSs
NiMWO2RvxhMLT1g5goyb20Jyug9e5W4EKxUW6pMEBToDquzmujGkRAnAxVTryZQcOKp41tnMGP69
ye4z+8yg84QLugtXrywub4h3UBQO19oWd4hx0eWV9m0Z/OzJTqQRb75LmlfMfMiZCA+pOaE2NY+T
fcWvZ2fqwTE1nYt5glV+jGy2dqpD/UXh5ZsdUmwwz6d+lz1KLtq1xxDa7aztBJw9Rw+rWH0UVIzI
OnqWOWx24LWfz1iBrCZbd8KHTxgrYBTI6M3Z/I6pxqOErvBYPVN1uJHDYqmYLk4ZK8vB/NZEJIPL
qisvx42EhRXwA4Ki9+LdWPNJwJmtda7buvkh5M9jEW7jCcOlmzvbahzDS9rgEIUaZZn/yM9tH+/9
j2nEdYU2fe1iSO32oCyveD4txBPn2JmNvRD28stctU8Atqg1HBVaee8GXrofALbRa7OnMT9bbPMX
JMu/yLSqIDgYx7lAuk2r5gBPqH2LP0yMRJz8lL5iuPTGzoNbxuM8IY2V8pwxBcyjsexczssvUNH6
R+kp+VA95UsT3Gqt49L6pMD0ynGkGADim3Hld/EqUB0JFQnzJdpywNQuQCsly2m+1g6NyTmCKHAc
dkMvPKbvvQT3xipexxCwojzMJ1IVN3vsE+pF3r6pxnrCPQdX3YNJRR/yjJYDzit8sMFL2mwcA1EZ
Tg7QPNqSfJ1NDlK220HQ2DXQK1ng8JDYjw6rN9YTveWJK1W9+pMX1weS5TBn2Se75hXA6XVWi7O3
uQYWLPSJMWgtoFDfPkVphjPzPfUXUPK8LKfXEXolaqgfMkh0dWQ3WIooh14FKJxr3UtAwaU9I8+T
sSFWVyrcZDjR8+KP1UJ0gYxs0wFxgy+B/cqtngMPSMVymJ2Lm4cOekLeSzNvXFHBufmS9EzcNWmS
zR6oPMm4HX2w5RkN4qHGLTE6sgSrcYE8FXqIU4U7v5LX6guaRG0JO04amUP62vegm1IBTS7uT6vw
hwXPxHdTKL/QZkz735Xf304JpmxwrtVm+OCPxtZNG4dI07NLjvEcuRwF5zHakDJpQaqxL4Fp/309
+c/uqfmrsSLSb9A4ndyV4K1S+0yvitBOhnX2pEf7SPQ39a1zh5rVwzr7MTx8WLlDkSyNmGZP+aTB
aNf7geUaw7wa/RO94EBAKuW3q3/fnvRnL5Lb0yVSoBRRJQLg7vbUoGjE6BbTizSXk/qUD7JXl4PT
Cl9ZCCfewLhyGfZMMSKiJfGbloc+F9n35xOy6In9FKU5lP4u0ckc28qUYiW7FFjS5YlpG1O8TUJl
z2fx8+SUwaULGaRBKSDPtSgThhG2aNrtw9tsaEAj36K2ntmtGq6dKlRKviD/bF22LJo0ouc8xQIa
HClYu7FyiTw5EN2XSQ/l8GQih8vEdpVHOHPrW2us7VGS143mTjpEVVy+LJQPNQxRkIImH20qs+hV
MscdROeZIqsn2rkyD3X6rmM8mUg3/M7FZcFzFNCtY0CEiADXrUmCYJ3RtaDP/O/PJ//t81l8Oo72
5JOrv1pe/+sZNRUBsmkuZxd4r2KMfDTfVu0PVXkmJ9EUsQmAnQxZmfatEckXHY4RtWDBSaO0JVjf
ZbQR9WXYvJPOm/jFd03d+Qx8/3n/f3d33dVqEui8W9wdru7GpKB6uJIUmjVoqSlllINRPEdowGlt
6XzC5ruEkL+0/QkmkUgKI+EME3vlDm0RY/+WtX3FZMerEI4BBKc4eCIfMLWQoMxdq/55nvwwy+r+
fQg8Ytjj6HCrxG9WnT+BNW6Epq9IUos852T/3iwI6aX5g5xmF9nHKfmGjVqDBO9dL7RvXvl3F7qb
zqOkdXF1KzCjbS9NtJFieGDZ+5jm3zyQ+iecacrAWMQDSER8gar8/kR9V0lVawTpZRg4wNhy5oqw
SNDa+JdbcGX0IXsjmFYR9jS5LXWVk86ObRiQkcCGB2VEW3bPyGQm8dpgiYn5yQBv025qPky1UvS9
ZGxb4d2Qqgel8EK5darhqSs9jpkYvyWuitDl33PJ/Mu7I0gGjJZWiUyK5d1orevJNxNJiS/z4ZGS
SZGoEBbytLrh9/yQvAXv8DH1H8UTXgYoua2f06nE2S1YFFgGof36lEsofR4O8cThyTVye8Sg4wF2
F0qP8fDL/ywddjE1xLCTzhlbOHYerUeVSsBA64le5XWfGK3BqtsE2FnRnbYOBqzEXf5kfIndEqk3
lQpUbCF1aIFKSDScaSnjBonSar5az3md0/VPBjUtmegUb2FAxJi49o8yRybhm+VH+rN/b8qmNgfK
GZKh6Na8APxv+cmmEURzKDGzLl6b5OHGc4i32kmNixG6fGXSNwpp17eVp/rQTmexLtg2tleIo/rv
vt+fi41CVAU4H7diKObdZI8DVgFxGLNLCpm2XLLQkIVMVCr0Sbeonv89WH7B9XdLmwqQK5KQATQo
3y8tN/UWoEWQI67G0bH+6V/zFws3XxzvRoZGj89Y0yyawyBzMjMZ3sHMJg2w8c9+WLgn4Ir02V+n
7QSbloWJQJvEWeP5D8eVH4ZyNdLghyTiEP0IywG/0HWBodYjB0sR4FhZSNf8DFsyS+CwubgxEhLx
zKnu34+p/mVOAI3phGaK7M/qfZesF/s4IiYzuoy0WvKdvNTP0VO8E7CYVc/Ksd1w8FoWdKnMc093
rOcQWi2zvYlRrMA5qH5Hm4UyO35GKLlJ0Lq+VI8T3Mb60D5CdKTu9dGp/fum5b+sTarMCJizNE2J
LPPfR2Uit0lWdmJEHqXbkBqc+fakUTYUF6HbpPNOwyrTVMR7w1vKYq/EDgaDKvEjaOjqNxp2gefI
4vzmx8viuxhG6e93R8uR8D5is7R5S//fnFFvZWf1ZFddNIQcqMlJq+2WQfrUmWeSXY1ob3KHBhXf
v9+KMv/eP0YsOxCAM1NW/FVK/O+6CdPDz8MBHSpGnd1jvks/VY1ggPHQPUfCovpMViZdm12MC+or
9tXDJQpdfUER9ho1e+sTNpYK45MT/QVLPBwUvltM/lIpqwqZhnPszNyyvnsxJthX4+t+eDFlhNns
kFq+L/rzjeZcWdEs5iiNq2ryzRD/W5HAZYmb0sib0v5YN8Q0zzgPBMxk7YLgkXVDzhIvaY9m8mTM
hjX1wY/ixeMm6zq7yPJ1Oo+erHb//X3+AtVwQJCpxYkNJzjvbueOxiq8FSFPL0NPYkQwNEp941tv
tYm9VrUbxW8u+NcHh43C5LZA+c1fc/9/A6IUVdHXBwWrFBbJeopPnUl+MgmREhT6XH0rREItsTpR
IXlIpCP0D35KZFWGKX4MNbeZvgFwpD8GgCrCizIkvoamyASV/j4zcku+TW2ZB5eK00D/RWgMtUOq
LWs1d3Y3yojvspV/4V+/zYn5ipT+pBSyg0n3r0DRqmgIsgwejryR8vMYPwnmsx4fEuxqOCPoIwb6
hdsIG6W5Zj1Wh7BFfM5oKh4qSFRpufTh47/HwZ/rw9093dWKIsmz5aBxT2qOtFuB/UkWQ3uopbdL
rmya7nDz6XWZ539f9o+F/u6qd+8+8Mccphfv/iZsSgFKgku9kXyH9//tKhz1OHFSCEug8HdfOMp8
ubvxbEp7w7CF41y1hOpqVdI3J8s/z7U8z/+u9OtY/r/BLfMC696IMGOfDg2G0gUk2eKiSLg/xoep
xMnmXI+0xLE9Vr+pDf4E8lXiGC34Uvw1A5F37zJS0puWh6l/Zm6x41jtQdZgviP0JKQ1q7D9xaIe
n57sIBRI+vDR1VDklN/QHX4hkHeD+7fbuHvZg2YMdR1GPuq5mW+1KdM36oyic1ssLMPbu4UZI42y
Lvgy4Dh/N6Dkufb7x+XvqW7ppMZt3fMW6pKmTx4BmmWp5AlhZ3dzU7h6qaPHmHwKTWvWxBCb1EF5
yU7YnsrxegObMtdBfi1aSGXSD2OUNhRy3wx69f4eNYWNUJQ1U1do0Bh3lYLZN3pSRml/jZ4wBcfO
sttZHt+NDuya9Crw8g4r395FkOHcUPKIJwtSgoEdc7DRdwFNutLFMnAB3m0L8BK6DZqER+tcRAtl
qR8xHcczCsWYl6zrvbxVDzRguQbunJRF9G3VAy0IfLE/jPW/n+xPePPuye4206yO/aJukv6q7lug
HFTg+p6UMDt/0DeETF3UpUj9pu67137R/ZzBPwlZlQD0Ee07fHSQGDnvIr4U0bpfyutuleyFp3zr
I5bwAld2p2WyUxwFqw9cQNdYkh0Q5+L/MP/9YLsajr4oR9bIaT183OCZi0f5GK/GlfCoesKTcfEf
rGVxzJ4TnIsftZN++fcL4ATyzbe9O5vclLi1jD7sr8ZxxgHVeBU9EVu1734il8AX8Ifx0O20n8rR
vxJZdtrqRMuhmCC/0MNWv3CJbjiOmw7dAhFSO5Cs5C17ko7IF9V9vZMcCYWN4kV7dW0BnCYYs5nE
FdmDi80R1gcn5RCsMYrY4BoJl2SEHRLt/iPszJZb1bIs+kVEgOjEK32vvvMLYfvYIAnUgVDz9TVw
VUT5yg7rITMy7z3HRgj2XnutOcfEUpmWyclpIjmV082C3PKp4CkT2ZMZABurfCJ5/X+5dxsSEFqa
sLKTtSsOKIcYIeAZC8VoHcsjBaplGbFZJ2Ukh7TDQ31kEIrQx4rTH98i5opwfqUnz5T+441+eKa6
t+nbmppfhR1p6pvL7OZFp3d1kM/L2GWWkBxiprAmd+XsHXw56nMaoLwEMa2n6xnwOJB6A83GPpCq
L3lCigiJMTnoxCntZUQ6hBH4O9BaO78fV7HoYglOwe8D2ACJyimnU8UBUuqO2vKUFrs2FuJ75w/4
lIKTe13dURz9/fR8yeP/s3h9fVRKEWoDKpIvcdS3j1r2jjvKhZzpl7Oer+fX98wDNB9nU1I7/buv
/OPDeLf4BK4Ba3AY5iDLEAiQV1F6+pPC+OdK2l2MrIisUxSoxtcp/NvF3Lba5njJ++3sPlinZA/6
VSI4mU3WrqOO1aRItVhNJAxukiOm0OmwAQ+a1d93RO42rR935NtFPGxqyjpTzlKmt7PrUphUn9AK
oQgPDu+HWB9Uc4aFRCro77q79oYqEqnrqGC8OegPsJYOpdQYCS/CqI53iWq1obIUYwRiz0K3lZ8V
5MOdetjyqjo/7+UD73zzJdKoE5T+ySEQxnrK1JijqubZy6vLyxpzHoR6W+HLa2NsT2kFI7J1bXGs
wQlWkyNjM92tyaZRRlq4mdzH6wQwCuIo0VMS8aU/Ix+mP8pmqBoQihkpFGSck/JESaQJlE+y0Grv
EJfudrRPyD/wt+nVVn1tCLUkxCPuKewMOvbsyBgVQJ1afkQTrYeae0prhsh5ojCnPcB7qQZM+tIr
PJM2ht7Xs8l5iBnbe5v5YS4QSLFJNfcS3AIgi3g2+1x2xbCsh1UzB0W0GzRRHh4iJciDMjVCRmQu
xr6YdcM1QpFR3h7a2zEtVhUczwYvJzMH5zrKYdfmTscZ7A9v/F5xeBmy5cUEFoDuoj0+goIcbAOF
HlR/kA+ycekAJWU2nZFaoA3PSTm5v1UfJ8naek2kp9KIWDe/cpGLTJlBArvvreTRJWaomArJzddD
QsfyuDcQlzVLwBlikO5tgwoQKhk0HjtQ0PfbZDNSh4h1kBblEzEity8GCnML/auDqQgs+RqjYunh
lGKRUAibKmOorHPDP4es6rcRyEjy6nrjZtnANtSD0yxO10FGQAGoa4etKVnHute11c4kxrA5JMdO
e5HimR92JMXd4L5QESxyDrCIEBqytb1tEiGquW2kg6FdILMsC48O1i9CGYyhPuh7vVHZuUgRkbyp
K2G6fwNzSPQloRft4uSLQ0weA3XEnQyOLrY3/i4inlBJMIgOmmUZQ9UBco4NigiT1AiuFk2/4MZt
6cGoruyKGA4I/u7JN6xhbeOcBbZjqg5yRAiu6Y2bfom0tPA2M1yW6pDKI9klTCJ9DATXofzkBPMl
mn5YKgwOlD1JEXVDMcSH2qPJ5WMp3M/n2Q323+nugqhC2ku7fTetxl3RsBlAn0WDeA1YRty7n/Hs
liAZLcXNol7Eo84egUnV62QMiGGgVBv8gJC5fFhPATHkpfUpP2kEfLXsfly2qiLNFjkMMhz87/Z2
u5XbvabW5xlNN1J7muGJQK77kkx6Asi4vVvPsCR2W0Agn1h0mb6j0ZIHJNYxJ5cd/KNPrujn8ZTV
nkzuPp4Fuow/5Jv1Vettb+3pPLORyEi0/6Iae7k+lhPVU7sshZKcojaODuE1rSd/L/i/1U/ff/nj
CepcaPtrI+7Ps07Iw6A0PI+1V5EnCzmaZWCDBAq1qAOF8lzD0Z9PaDUfO3UfLIcywXPlPTmifs0U
fnxBOi4ULBPMHPoPFd2xV+yrZs8V9TtY/31Rf6BBoeyyKcK9A5Dt113YzpDa5ratxoiuGP/birVs
4bSJDON3zzTSP4e73Rekc8zT0c6LiEH/+8gojcR2o+zOM8RNQRsA7n05GEgImrf7AoDlyz1AhtQS
orHDlSkuNjOWKtZl/tVIIviFEUdygTYJ+2ekuyVk03vU69TJg7NiZsPKGrcWLV/c7ArR1viEppIH
VsXyBCrIAoXNzlJTmGsLOA4m0WRW48y6ef0BrLejDJk4AlRoknyiDotEWN0WaMEsfaUwYLgQd3Ey
Gc/bpBIycJ+XMxp84lvlyk416DVmD0M4kjMz3QBfqH3B/9rmEXbWwJJfnnUntV9qS8a/mLMUBUkm
k8z/3slWvRgcAJuGgmu79RVyk2XrSISxc+yjcLQZ1su5l92c89bfEcsEzJli21eId18SmEEiR1h5
6K1i49ipr1DM5B/5THeIpjEQpoCLESfVcjPP0LaQZ9RbHj71kehWw3sin+0WvrmLH0sD9YU+YTOv
iO+BPO5fBu1HR6P9+9XSfrSAeWy+f9iHB1mQ79kea1Qzuw4KoGbvRSzEe0eGf+XuhjUKr0CG3qzN
tkQl5lE/hP9VjXVXjXDDZFAPh7BN10kHVnzRZ4boCPO7p9LPMA9zfYSCR8KocLDIZqODmw/xEe6H
ACr4rL0FlNZ6US3EF6pEmlmG374b/gkByZNN4Gd38eEzPhwWCm19O+Va3VCKkZrtMHkFn7v26hVi
FtR4Z9KKjoRT/X1nZfVnlcqd7WyvndOPget/H6Necd4ejzp3FsSOz3gNCHM1a9/6oCkV+wNguyWu
PlTn7L4qnEX75PcKZIr00SEVBC/UqHkAmfvHSHyixP45L+puh048PdbDfv9Hs3VTSwcDX0cza5Hz
Hi0qv/zl6p8WCsq6IarBsPY2rpBKfKepNj2jxelAeCETVQXp5PD2DpDYmkquBMu68cV/HSqlcteu
Cj4B+bQHMTPe2sB+V/t9qJ+T/jbpO5ycEBKfmAjegDAhyoQp+PcN//LMPK7J3z/Xwwp4bnL6THe+
ZhQRAmw24g/OmLfJyC3NF0j00/PLbpC/aCuV6AoYathuyG9e1e/iAEyPGIBkc0Vb48vIxka3KGHJ
/bzE7ajxxAUCNZYlMBqox/6+bv3XB+Xb9/FwnOldMDMd70fKayK4jvMGaMngEGCBT9q3/Ww3KFB0
ersh8o1rvI3QgCLPVK0zzJ30aqqRGuUvJNJE0ohsG/P0QSTdsPdezvNAGt9gg4CA9Gv3bPdsNFeh
xrK/dSvrPtIo5okJm5wByR44yG68LK3f7qtO6cuo/uPKIAaG23DvVJ9qJxrObjZm5rx58vl/KS04
T9I0wYqmKcwvH9bbO6wubasXzSz/zHFtZE6fQHOXbKhTdCZUATgSmtPwblWrZnQgLkt7sgYqP9dA
LoCeu6FqPRHX2cMXcNqty3W53ZxnBDUMDnaPCE7DHBxDTkwkJDY2Do4sfgfyOxDQFDZOvWYURY63
eSYdqGVbxxrkSBOd5BQgTkHhlV7hnIcVu9nfj4r6YyzB8JNy0EDuwEavPI565aOR9U6qULM1qYOr
K3K4IhWDNU1hc+0WNveD8bv5QXPNvr5tPwyL0wvJLRI8j48NqHaOUUQgcZiJBaStAALCW6TSX9yM
jnyWGjXBgABteQjZvfdk3fkaG/33/VToHRgM92RmoeqjTuMuba73TMhq8Bxd3Sb5WyhCBb+8d7IA
4wFHQnR7DCXA3DoRxVFFdCEAMH9LlFb2T1vldK3EQPZ0z9B5mq+zi0/5UL8BRYPeAaQQwEJXM1xI
Z0Sbb/19738aWLj33y7/x70XGiU/bbj3jYtkAMYVpynSnPALXJdAKPzSsi+EOwG2PGEAkxZA9Q1K
LDZQu3SX5Ia5lX+aFLbGkUj1lGlmg74gsqM1P3QeKgqr+NIVruA+SXVCfjra817rTu1SQ1Am4Eom
BNnxxKEw702OdmcI22EHQym2EPsuGCHqXILLBkTyID4Df+zqwZM19peDCTehMy6zp3U6r4dy4ZJd
+9gke/XsEvJeMPJH9iwi0MaIgE/F3gzXUfXSaZtxzTlH+gMtTelzQJoPJF1wvOlh9u/v70Xtdu8f
j9W3S3rY3UUFCKPcqkzFUP9j2S7Mt6Yz+TnNim3UQXLdujdEA6iPK4dMXXeejapXZLAgh7O4fFvH
in2EiEOmzm1nQbPtTaXRbbmnjZEN8mEndd26RjA7BjjmEkKkPDR8+2c3tmsH/fwUBgY5NBzgJB4W
wbZeC6fzGVYjaD9LMkXraHJq4PgOK4kWDTDmjM0XqbyXO2i9vWKy2AFrRvzrNB4KXn2ITJGG7sH7
RO9eR0WyB+72962Wf/axu2///y/y4ds3Guai1ysXebEujmBOdTwExuIUNAE1YQd7Z4yGiIqEq4+7
tSCi8xxXqxt5vZcA6/DF32CxxJFCbrh9wc8ijv++vl93Eoa13XlfRE+rdTO/b93JrNHb8iCfakou
Xj3rRApz1EMef7Tfq4RaNJQxl6AXpmHy92/Wvg58P76/b7/6ofgodnj6y461SROP+CnAZO/9+XVK
vlhNe2VQ2HDDByAdaq1zKuHUIjCzS7hYO5whX0Wy3I23guzMsCUO/JxI8W22dobZgMMuEQggavwr
8Ud9Qs3WXeoYC4viQHbjSQBCjUZ9Y1cjwNpVyHzNFF48uIMEZGCSzIblpCNyw7+kZTAGXEkajBQb
QNSOW+BwtAIHa+JuJ9dhtUDrPGPuRVl8M7vUokw3iQ1qbFhe3g7vVfetY4AKkSJEZ4tgDtRjWE3I
NB6WNoWITzYDVPNmgEcqvtvGO5jyfnLFQ6XH6HdNkawh0K8Ow49QhQelkoss+Lvg5e0aTAEwj7Bk
jWFhk5xoZiu3R5TFKaDyomDRbB5984wDBGlTdAQAhTMdH6Ds3+mRNES43ok9utr7sO2kbre5Ru6A
gntmS7+VlMkAI8Tkhq1ncU4qB78JtlKk9fE/mprjGlfVhRA9cYaxmJgAKPd4bxi7kORk2AfOysse
mcrgm7tO7ZYYga3zopBHmTsvV5u8eQYksQqjULVp2R44Gq0QsWBeoQ8xg/FFTBuGZWu3UEwW6Vlc
kd1AwKmbmQRchZUtlOZqm0DLtEmRdeHlY7R473qv8GxpK6D+w0rcp6BbhYjYN+aijBT+hn362Lqb
SIwqW7J0UBehGNB/SAtHRKSF48e8vkH6dj7iQ1iGhEp+MNWxZmuXoILQIOABuOIuN/Ww9fTXA+4k
DvFW5eIZCE4sLZiFXrrV+xYj3pu0iAdfNzTwipdedJlAHEs3L/xiZz/FWUQMUrBfGhYi37FIbsaQ
YhknGcfA2WZGcqHp1DYZNEQQ0zAgi3uyd187L8E7y5nXhRunW4wJMG0h0tJtM1LDWtCQHXEt/MqM
ZMcDV1a8pNDK/IwEKM3eL3efDDNpsYQw4WlVU+6gX3doKmODoLsADRnbs7n5bGlUnG14nPYxKHwa
RHyxSjJKWcud2+DITae6gz+I+/FzcozD0vKPDH/EKQQsEGJhPtADOtvvuzmH+EFmHt1VH69AAwXC
uxOHq+OF8snGaxmRMUXdRxLPVIYhDJ120MNmTNHtHW8Ak/FzQhy2O3+D/D4PwVJZRErulwxoA9Xb
ffZNghdXW4/MHGLNt25tq+E5uL9s3X8EsTsEHywJ/2uTZoTgo0y2RLSdCRmr/duYV8DWeTs3q1PA
jL/n4K5T/CbvbN9c1yt5GINzgf0O0yaGqKuNV7LLPEU8904AyyF4wWvGu3nxMeC94Y7hbux4Dzuf
V395C8AO2l2Td54l9fwwLYbRv8rd2vzxA05BnLZeBrv/rfvZ3Q/uUxNrIfKQLoztRnUE5QajWIr9
jD9+HtDLMbu9rnwXTLxZu6t5BNPqgenyDHv+ZHn+deP6tjo/VPiqfGXsnjc1bWDoa3bGYjI3JpdP
+L4nml+Uy+41qok36p7EMSuHDXDUJZeQYxU54ocIVB+wdbT7dmku1gzhD07joGvdvIpujh/yUx0e
bKy49qhH2KcQttRzhFT4OHFGmtuMTrOKDe/q+s8mcj8VHl1Z+u2jPcyZdKkqduuaPY8qbC73zOnd
5lTo0I183U5PIQdx1rC/b+fXieznZqfL/GoVbYv0cDtPeGeMjbqpZz3GqyWd9Ib0wztBE/sR6PNR
5Q1XXfbD8YhFbwEmOr5fzcP4NmXBIYuhnW3fmxfRP/vPLqz38yjd3Yz/v7CHm7Er1exi7LddFdW2
JtEYWUiwNNJbAmO6RYAgajU8Do8usDlOPkg+c3PexPPw/qQfq3f12h+36LFlvdmuz/Jxzy2SgVRc
2E0H27m6vAbEriHY4GQZVonuUq66b4ySsUu20c6d9qw3Nbr7H2d3S35KTDemb3uMHvauVf3bT8uU
cdk/tgzKh+MiG9uimZpHuyaZD59btHHwe1OZXTiUHjAdUmaQ/Afq4ln7G5XUk4/3oFYp6/tBUOqq
e+q2KRsflkkEmYFMHpclLev5HgX+J2Hiy/uST+3el21MTYYbmB3GnLMEMpO/vwEI9POZcDfz2W3F
disF+lQOLtYL+nxxiH3X7paWyW5R0GSEmYcUvR8c7cZvdJOyh9B39rKbCdyY3YGdAvVBdyjfedoU
eKX5KkaM9DsXYM/uJoJ7u2++XhlE4frahH1Qo2xkqH4vVt8RfBXPLwZiH4wp+6LbGdFBXIUNN5+V
6RydzSdv0W8PK9J+mswarQ/98RGR9tllu9FYlLIXCjCNWVt0YFTHeS5E9MO0tufIb+DIOMvnDuZI
8CPQidkoDpjNW/uumn32FYb+HE+G/bG+OtM13Pt/X+Uv3XDkazJdmS9EkKI+1NRCudWPPY1XqsZS
UHTBEj1Wc8leU0QdRvlr804EIo027LMy/TFP4UyAAejjOMoJYiOyhUwLt4mu6DpZTumUrIh0qTk1
DhbvVWmd4IbNewwM2PdHWU2aNorzG2P6a4gVDxJth2cAswuoxbJCSIk49elQ/P0hJfG3FhAcLDSf
mGIYcT00a3NVq8uDvu4O98agnN6ZJDUOSwiv0XneBJAzQvAHZuJmXhPoNMfx6hMrCCq3O2lSnZGM
CIvm8oohI/sk/PAmh9X4Xji6ayypDpfEIHTfJGHZTUDjFHwyraR1cFv2luUrZNu4P6j5pZyZicb1
dmOxB8SflF2ItU42acHO3K1zz+676+Fpnv+7ztf/RIzYILsr/MEna3b/pIwj68ErfMuZbaL2avbe
mo/rTJzS1XnSiJJ+mRtALZIUWGZiZzwwHlbaTL+clX2ln0gOKu02SJjjwBEnwG9VWBlHFjiXU46F
zpXtlXDqBNJNJEfd7HyfcNoJCobZ3WiTVw3UjgEYQbW7YuKOWqAIeIxgRpRelmCKpVZqu7FnMcws
YhWhTwiD3D976+TgKKSzWUcP5E6aTfMkT+QxvlqbPIuAFFbiMm9Uxld+p4BJ98BoH5h/RH4TTPTO
xboLgZw7VbIeEdw0Xnt3fjz5sBGBiiMYCGgJGk9ydo4eHmNsxjS8WzzS1DpUXqLfemiCnT1tvprR
9441mDMGkjQdTzVnKIbfIL4ZyG4SHfoFC4iSCvY78VVO5cIgfXI6/6X/zVfCbBZMEtoc5VFV38s2
5VntseVsAsM/fjUmO4YB+BkGs4JJDBisNNJn97j+eTgCoNfh5pX6kEXkQpNwb5Oo7kEb5J9caBgX
PlG/0sqIIRRM/37hemL3fDzuj98v9qGVsNUKrV+WLCvSRDXByw51oiRvDmbxYEMqZrvSY2gbnP2q
RH5b6jYnZiuRYx4jn9BVvnT8Jl/ca7L6SnBLSPTjYniNO3y4U/myywpuq+a/26LhqEgRJPCfCuEN
xAdTmhoLyAcerAGL0HAXJ1yLDI5wZI84HJ4DoFzEUElOzKCDhoZlOGANNvbWO70BkJleUV7e/fEZ
KMXFh6hPo2is8JMY7nKYYnqHc9SG0UoV7Aj/DIr8TVjOKvamaLZAhLYDY/MGxYBsuu7Iso/J1WEX
m2wsKFUcc2SrHhLqTXJk92AfHJJO/LXHCumdUuzX1jXE8D8aazZHJD7voPbLhLR6m9koZ5s+KeKl
tcwjHc99N269eZ9xb9KZ5Y/xiSuGxGKVcbce/eOIH52YpHJq+UTeU/uyyf9kQCPE28Xf3/kvsq3/
Pp8Pjbq7fL0d1D7PZzU/xXlqUATUqeQPaFUH+zHtOI613EICvNZDA/KV4KG14Eha0+hMS39UBqNz
a4osE7n7dDPufvnP57GP8QLvrwSkin//rXXUZuJhfVazEyeEy2d3ToODri/v0/3oTIBTV62tyY88
p8fwai50BLVNSO5tCrRZiZW4npZ+hpJ61PXOn7lR5N8KBQwZmDYZ1vXVxy24v1XbrGj6p5k8aNam
/r5PjylrqyelurObX2FhKRieKmsLGmyDvrULJLg7qECsbpbIqS4kxhJ11Hqw8f7+Tn/RQfCdfru0
h7bX5prJa73XbQOJCLere1C5U7Mt4YniqgnLeYYmi0MsCdAZEJc99VbpHSPmvECRj/6zDuWXZ/7H
1/jteh5OJvd6t7ltC27V+fMW9kbaC+LPgH1gtZkSRmFMesl2UcTSezld+yrcF0C2SZdJx3A/oenu
5R6luXcP6RcQItiN1VAveYpNiK0Fg2h4iRiC8acyN5tIYc1urIZVnE/VUAqzgeDtwuKlj0KLhkog
BM/ON1+GrL8+3sOuu9mX0jnPv54E4kGS9WuGoC97QdwXELqNUpjWXNwCnjOsDjoHJIXxwdpS7G3w
SouDNwzh0NqDUvd/RJjGXwNhIDeTQkPuCmS3dHpMgp4WDL8dGL49KNpDgVUfrrJ86q5cGhD77NJo
h8LT0oTHE+9VFIlarCeXgB7xk0f0f7EGP24aVTbua/q2PxinxS7TK6PJa5T1p5hx2Qp4y1mkf3og
Uxztiz1QY2xHxrJK2xh2zWQz0ILCZpwUXpFd7kfN5EOjF7cNr/7WOrwRv0pybI7KgyWVXZLdYCmP
23C/p37bpco7AX0pKjvntdO17IPLe+OwTvvdHiv6EJCAjr8CYvEEJHsk2znCBMYUq/sg5yhl2AQL
Oz1XCmGb0IK7J8ri7P8DzzmSjnQUDtYqc19LpwEHhO4JHn8gPKkktF9kvrzWKHwxv0kYS7+qv2+r
4eUotGtZ1U4zBii8HOn+44wFQfU7EFI+2n/UyTnZjvCtDLahGh0mB3cLM0WB5Meu4+ruZsjZNmRq
jVCErFpbisgAj084GlR61vuk+yfIWsHAtNRUNTQc2vRjtKr2PdapkRWHGpu+KsZierd0ET3R/Nyb
SU1floeTxzWlxLL7/IhkPd4FO6rMTrdAG4fygLkhqx41KOgo2D4h2yN/YkdVeYq768hCwrh9RkNO
lgLPZytXfTq64TVa87cO8cYTvTLQEgBNFlnjNrBZICRQsXmxMk8Lcz/34bExBDyh3a2Q3O+gNR3Q
ox7nwGF86FcO9CPASR3nrAxIJfeZ9dnaJ5G2KGIVKyOZVEhFxoVIJRHc5skFbwIUouDsw2waLjRW
pGtUEYjTVQB07tEjEnISNGRN0vXmsSSClZWKlD0oSoIpI9hoOvXVTAtA+KW76N61BPhPRV1QIijh
EaMCQunCsivENw5W1xA3X0DA88CY3ShQ4YExYlwzIgE+xk/VhoZzcmSEuQBmIiCwK6GL/qGR26eR
y2iZzqv4FeDKEYTWPoou4ngFboCELp1e+dbK+OZWnUA8GBeIytbE3zLhwEJw8NYDMNv0D9muQniU
JDW/CJRPBf1e0QePQzDonfPCloX46vQHJzpa5EnSmzx5GdW2bt/GBXbf7pvBb0D1xNt4D282rRLZ
aZNqwDzYGGJ5ZhWHWE5VKFA5aeCoyMS1dab0AlS519YBbAVQs0//F8AmpxFugAczztojbdNIBGpQ
cXU64qsPUsbR0z4NRKO76RiM184hMrhp+thguyWRhA4DWj/ARiVP7MlcVXThYSWxJXeEJLKvORbg
3HcIrbJVAuoJ3IkFl//Pw9q4Rbh2Db9Aos13RNVzc0m5sJWAZnOcuTJHnEPUC9Skdhs/Y13XHbTY
Xk1Zx0J09bSo7GTDVJQ3JgI7xwIJ5CnRzqmCPfvaPmSsATNpG4jLc4xRgwpGxyiwoVvOn+Ea98CD
iDjkDKDYrEBMkEHuAdghWZOq68CNLZgi6CDl6NG89LuDENENJUfjDBYh9syXTlJY+brbHed4jPC+
R/jwbY25j4aEjdY+D0PXrcJ4gjlH6h6BwahMaB/xLBVh5nTYwyagrRNVg2pwwUByMUfNxpR49tac
U074U7qP2R28eHZAABlQ4LQxQw20x3emoWc/S/cLJe2nxBehh+6ggMhbnoz8/leX8mNf+bZIPpSM
23t73jStypa2LIbdCtKi39eXWViPOyeCvhQGtzmZo8MqPEy2I90vJ5mvDegc+31WGf5stJu0A/XN
iPS33eDYZTRJi2p0GGxfii43mec/odGjjrZ0/m72K7J78wOrA2N22XWxq1VpxXloP6qSE19shBBz
ABE1oDWGiHxD2NHR3seCkyd4nMw2LXxmPsitocWgur+G+uw2zON2XvJPe7zIMup8DJ7RJehF68Ex
WrtSkCWbuPbvziFFGW7zAJg9njLZZF/gveOAYx78D16eYXeAwh3A8XjjbBi0MuhjKtcFvZxYW24+
3wE2ILJ2PFYSW0s3+GYKpiddhXJinamJAMmIMPuSnbNIssTSyCQ9NCoTbXzDxUO2kHX22GY8ge98
46Fc4XDeWErEmcAVGIRmrspDdZ9feHvu/ETMfjxoEM94sQvsCkbQd74kdX4+0MYygEgtvTBG6Y0r
bomPhDp4at/pKuC/npKHg654V7enS185zajRoUpKGJP2M8HZ+swiW2wyPM3uPqnj0r8mTdINuVg4
rJu/dW/+M+IUGqGfVwNqtA9GQUOI03sUJQJyP1eH2+04Ez3BlJhOXrt82WIC+iomybp0hYMtN+Zd
HfT7jr6kd0xzz79z3EwNNw+bqCJWlNRUVN+bMeVMVABhhT061CYgXnBNMsNJia5Yti/a9Eb0/NU6
EhntXVKG1XzgQEVxf436wTrW3HaMKhBV/fuJhrBFr0WmmwY8zGfZXdBwicWoT042Hb8swQsd7YeF
g3vPF8k82kTnAd0JJO87SkpW5OktZh4DKkGmPth9nAfbQf22CQjlfRFDJb2kBqG1lj4kI+gyQTO/
W3TgO4IZtbe+j7pNjPSgJYcU4OOL/K8IOWubkNJ4BveL+zNAyE8uhKpwyFQVGfi6jOjsoZDf1be2
KPfX4+zKOVybF++KtZmQXl5GknfhHbgfKRy7KbyKmAly2zl6tn5Jv5x4v1/CY8uz2FasbWsugfht
hAIMq23wL/WI1WlwnIC+zQeqzv7694lR/UXCxq+lsATwDu3+sXGYn9qqbqT6OAO9GElvSIk7PB0t
YbOh+PDvJt4hi3Bjphw2Y/LOPiI4PIAa/arXNh1uXOQOVubPUDF2Q5y3VrPaj9vbP40JxAEerf5v
z/FifvQvT8ri/i89q2+Xjmbwvz2Cqtf0ivu1YaGeYjDziwlPO1rMUTsUr6ZguOvRYUL+cUET5uVG
0vKbpHjovkMMVCbGQkeHqOIqS4xJ6E5tBI3vhgdeDXnmieF04dwp+9m36dfQvmLRzN95QxhSadyf
kJYN0nCSYtFTA7yQ6BFho7m8yfSDOXAgr0dghZOM+MFq0rMR0w9aT0CnQS8ThKZkb8e9UHvh3e2x
ukjDv7/W3g87vUrDUZNlwG2sKpAc/ntvLodiAzLifpz1EZUoTi9PmiZUa2e9DcppRmJrLIwuS0YA
6gtTizwHFWRCkalzr6WGIFuxoIelPZEc/sTsd1cFDUiFKQHIQX/4xk6VpFyry+U4uzjn14Hi0CdM
1y/3xRrXBuFHaTbgRbsmAG4Wk53DJClB8qrTcH5yd754EQ+7ANpBHZwEbDTUXQ+9L/1WHXfiWj/M
Cs43Z54WdxNTIyHd7YeVD1DWl9M7hfubFO38DJXgscP1XO4WKOh4MwOsSfkjBLjIPrfzI7pDLd0F
/AUwxXveH/s87r1qno52aMNaHTTmekThSQF/jRC70ynNeeJ4Dm34P/iE39d0VtEV816paT9oaWqG
XWeLlHB/N64poqFkCyPEMA11yXZ0pSzZDeiQj/j7+niX9qPy5RCexnck4B/iAoSbR5k9obF58e6U
0FVyQ4XRetmAxjoN8Z7deAaJzDTImheeAw4IxaC3KuccUuYNx5hmhA5CG5y8egpO0lAo9i9oNSg4
mALeF+An3X0gzVtQOahHezezCD5vNtzLhIqbQeAdgr4vMGMn1pW53X7etw6h7FXDrfXO8HBnZs7x
yJTw6GIsiSRSxCcyaGJESTHzq7ub0xXdLvcIaiUw4DRQ94OM+rnKOq/XxTlOitG2Zkn8+8GQf5k7
IXxWybogfKLXe9TEVlrvWDWXZj8zJut02dr1rM/hc5NwAR+AaUebJTpYS0rLhfpSRuXbYZHH+yGJ
NjiZAw2VXzZ+1mT6TQ79/Zoeha56djxKrVjvZ/e4+cIkXxLZZU3x+05Gl++EWt7ajuTaajjizfZJ
70K0KLjWEXEpQ4wc9L88+mHUY1XwuSEJjVRQHdvg+JQIq2cGlt+2MRYcWhidwa+HLPW/C498BomV
n4r97BCQYsAgff+Rw2VdaVMjPHUZmAim1NXfX9vX3vj4On//pQ+lfz87NIIs80sZbX0Y5JObx1eC
bwQdaNH5tfroTw+fzdXervS+U/JVQenBgvn291XI3W95uApM4SJMT4McJ1V9KCLUTdtK2+y4m/Vn
V9Kj0fSdkxsJuQDWIeGl4B7I9dzY2bAfVDFKB/Q8vjIB3KvDA2jnBw4IXV7rxteeDI1/qTK/X9hj
s0+/XG8nuIa7mcCcoxcUIwEl5t8f/idVheIJghQRMbje6Ox11/CtRZXvTxuxlbdkVXhn8MnD65sI
9p3zyG62IQxT/ffk9/1SLv3n9z10lnXpfBWLU/f7YKd+5lgftSkQuaPuFLUlvPTfVcFUM198xmv8
xa6j6F3fX1QU6QsK+N8Puq9rvd1IRTUTRzc6pnlK9zT4CuCdC0zKzmPqW12iglLCCmmiU8WEevfJ
MLBwgU+0FRfJzH4pz0/893mVT2so0ykrJRQ+nMTCP+3OVJ0GDg2A3CYUxSLje4du6+8b2Ps5xVBF
0si1jkIjqtLX5/z2hUmZvBfPhbCZlfH2VRzLmBS1GQo6JFhI2brEyzCfgeggPRaWEfSFhtovEXZd
3XOl2pPVJ49Q/+dX+t8revhKpUsmXW5rrug4739uQ3wcinV6X/sFjibB2l4ZloI4vKDnM/7RaYrP
KdJexTswf4K1XwZXn/Z5rHC+p583IVh8KHKo8rbTLdJT2Rdne+/GPfWqoGXy3Fhy0uNtdG8GqkiJ
tHhCz3eJ7ikN8n8NjcPmgwHx8MCza8RbVxoyf0aNfqPxpznZCyupgv7UPWjmeSq+qU9JE+pv3xAq
DzodGixFZNQPT9q2PB6Ey2nN4ZBj3+ldoAaf6Wjp12lB4wbfvF2DgYZQGt/GZ7bhnU2iIv7PTo6s
ImZac0IvB0KaY8Fyc6auVrWH076JTlvECLlbJArxBAn9IHNzY8bMy+ocB5sXOPiG/ffjpnfn6v8u
jqpodGkjxDKC0/n68r89bidtfWiKS7WebWJjYpjTbHg3l1/0mQ36bKTF8CmjvYPyJn+FuOUe0JYE
KKew09xBChIKE1C2Xl7l+MhIkpeoU8TqwBC6g8jNbXFfd17fq4MmEtVRjGzFSDIo793o33vdzRW3
ccR/9HGshomsvfczayaMZrhWn6y22s9zSTf0J8GvCw9jxPHwvRlZIehA0+CboDIB2AeYXLXzWfG6
nx7m2j+SlmuRJjtw/SAvA6EO7gHte/TO9F6GcHiPMA6y+DyV70DIzcyvpporNuZtpaId8IxZDfEY
Uqh/4yieiIp1JVSBczcjbobwe/8WUV6VkCos4aNIpY8LqQAAx4eHJHvdsPSDOh6QhrDdeeqwudHj
/vub/mUoxsfvYZYXe184r4fNWBBOUk5ATjHbppuVMDFWfbS1DHSKf72rfZgKEQnQ4ya+OYjRN/9E
1J1vR3mipnrY8M62QSua/0Pame4ormzb+omQwNgY/w33Bhswpv2DyCTB9H379PcL9r2nSCcbS+eu
pZKqVI3DjojZjjHmTReXIrtaRi3EPYVasBqDat200iEVCmTUGdFaBjoa3Mk9hwfYFl1K1rJudAFM
CjL7lmMsy3/TKcJBWFIlJBKlgEFmS9Mq4tLGqJJ2LlbZ8Z+6NWmjOi6ILVdxQYmUYAPMAD1d0G3N
kvgGcQRCl5JG/eDuJ+COKLcBTQrKk33OcUMN++/Vgh1d0tQKersa0etvO7FQ0sPuutHSTon6UB/h
a24IwErGp6wRBtn34Avgl+wSCDqNKQ1QGdHgBXFizmKAxhen1C4N9tGSSjgTB5IyFSZ48QJmcTHY
bGCE0dSUQ2vvP1KVDUJUDe2rlXMqm+qB1DlaI461R7JXzsLA2XmGq/r6UA7nUkuMAypRtTfsmf9A
9x8dmik8Wr88pb8Sl3rqg+kvI2cNMUD1KftHRSRAr4iYTsiawOQzy4IprTFDIZmdMdkjh0ZPpBxU
Gk+YobfpIX6KWKi7B4lYgt49OYRSGuQOwibQoj2NlrtT8Y4kLyDbIshqzDao0Vz45jTNaec9psuE
EfS0JbQOGTu8oxIFTmY8k5lwxrbOOWEg15U233lSaK26yp76pfzNKm3nwT3+fHPeKHNpyAqhTcoA
QOYOPQ3Li408pcZN38+raacC5u4uAG2iK3kca4bYTo32enweRczOFhsquAwZGVEqFNWrfZvA9vmm
7IEfW5lMcwA0pDuPCdNUGFb+YGgm6i+PL1zf3EDWbWduFG8znSclWwU6n6RHh/Lb1SIkAQO6TEUB
fTK9W0ZcGP/CGBdm2ZxpckB+FzsqiEVLRffk53iqQRjHsKhMieop1J1/Cg6RTxs2FkIlW5NAITQm
xbg61CbXr33vnOdSKm/iBVT0KgzNpWzHBcic+/JuxGzC8zntqHvmGJ3qDHW2izdbR964uydsGQJ4
pWjNiGiIPVxSOn5QqkGMp9EtZtjDrsfwFUTvdiDwYdzOAbKCVbIrcghLIS5trTvcMg5FhXkLlQaT
TLTWqXtPHuEWVFK3+nX/ouObBrOzWCo2oP8awb6md5elTunsr35GUR5lU39nhioGqBiCNpRQ/1S8
Zittl84vs84Jliu9+iaCEPT+joJeT3S0gWdGVwrJJ2u6Cwq+tDkXerba17HbLYBGGrlLD4I5zVAm
NsSzwB1cfUjgNggobtsQtzozDQfUFL1I2Vu/gUXYDigt04s8DCmOecuzuNHyC2UQRumAnuOChrls
CNMndz5fhzc4G/SaDVXK9cp7YWSMbvmx1DZMXygkizpYAJJedob5CBPHQekA+h0mjHFirtQHowf6
bVad9tyizZjCgWhQbtgEdwGqfZLXj39TtWcyJQMOGdOpImKjZg5e8Xg6nEvwfpOd5Iajaq2M7BPe
6luZrjeW4VxSJA1Y4BlJlkVRlMNN9xCcYqO1rh/u1g1kZrQcbBPGPO2bzDo7JxeXue4OLZmomGNT
3iSlrBV6KAxfYIhoa/52DuWdoabn87WQLEVXbfXBoAmn0Vg44JVcYooGpSYTwmtz013XXTsyvcmG
UqnIUzlQ9DfRLAvRGXNNtwOoqgwQX4zbZbVepNXLsZAUW10d/poz1KkunzuM/7LxoxVnG0la26gF
xw3wcstLW9PJGU29iwW3jXy6IDxv15pj1FedKehNjFkYgj8Q/Uu/VvPOtcmkDLNnumy3vNpSMFwB
QhiETedQP3bXXAqks8/AyivhjtmLFpNj+RbMBbN0OCLRcAOOmJHbhBUw0VSUh65WuD2KBqSyOXRA
9KAHuncpWyN6s1CvGIUHZgGYOI5WJLevOE5BQsvi+DKMlSbSok7PWFl662b2vos+bId4bZ6+ZvT1
KpbRkb1D4NioOajNm+fDzlg1bp4RE+HZsBAaN1mU5kL++D+jBLWXdedn8XWqKc2fo6OFF0I716T5
ZxYGU0hgRTrLY1RPmrPJeBxpnbHqMH6tP0CA3AoG+3oUBFNaeb2rCNZWp+h1Ilr4SF3sAWuSjSJo
shOFYFBPZX+8fuqOkVoY3sXpZp6GSNAzFIxfqSXzigJyiUt/9SbHml4W617LSoPOxg4qhhstwF6e
YM7xU5rBSI640xWWYuFOcir/b9o1DP1V6FmgiFw01GxBo6rPtOJpvSwksIdLztChAGbHN4/BOaY9
MO++YnWAXE4+2yPlbxnl91Mzpa3Zeju6H/VFIelerPBRr3QbiQHI0EpcCrx1+AJ3ER2bbaXWnl7F
dAEX/fMC3hlE6jiaDjsBVWqkcn9fodXtkerzB1eoAbYMHVKmdJxF+p02U9j7pzqj9FDl/GbmG6T2
lZCgJHtcock86hVBld7rWwfuNDCAPEutSiOSSe5+LSxT/DmPTmlhf2NhknSFJA+woer4/IB6CDDp
MIDvQ5gH2ASkuWOU6ATr3Q2QcOrkvVEN/7nQRNqSWJYNyKy76EJGAhCxIN39/AXfGSEODFN+ia5K
FfRdf3/BfRUFmO2Gg2OFoEmt0IIpY1phyPiPBmPmTHpXMDv1WiO06PF1a2G4jUJiYR+rOZwdRMOH
QiqPGQnojxB1KjcL0VZ67cCua5oYHLrEu9FhHNyTQLbmmQ1MafwmWl7385uob5LMX2+SOYzKzSjO
1CVv0g37Nwmx6u7F0AprtekO9bFKbeq1Wn0nNb/0r4QO8hnaq9t0TVBHQScqOoMi6LfrpN2+s7bP
SyvnLS2TAJ5LJ2Bs8iNT7P3Pp0Nd1n8In0A09M+u1iv34rQRxye+YNRZiGA13De8mYP3xs60Zw0v
x2Cob0JFYqYikF0ZWiMs8nvf7+o2XW/Iy5Mu3OnhXjQSYBgA8dcBHW+xDvGBM5c4z7LXkHTtKFAE
NbeZM6kNpYe5m7Ooa7XutSk88UFeKe4NeUNGdP9Wl7k+6VFfXcqjmTyVhhhKt1INhpWfhr//eeCt
QfGEDWcmti6U8yT5QSLVtW+2PS7bMKZWduC1KrYHCkcfdxSnM257rb3dgl0bMEb5896+ARj/Xmo2
JiPY2G5LhVHSZVLbmC8pb47PZq7N8p0Ck2tGG/wSlWyxcVMBt9CaGlYrr83wVFnNWpwSTBeVyKaM
XHjmjBWN8+p0rrKOsqwi9a82FP1k7ybquLFzkrWbzO0E1xzfBHA/fsOfha6rCru+9wdc2WsjMF0i
R37A6xM9LexFncCbbL/oiG3clm7V5tPWwp22vABmdtvzzjS6RuOcr/mmKMbGM1cGrfkKVXN5bF9i
okP1eipfq9qIm8K5dB5+Y+X4PwCjTVvYkWZiPIBjtXI28V1MiFwIEjs0iOXkocwm7i67zahYHrGJ
6rDfBwYqwo3FVwPMtLQTQWNLLOei/jCheOHswe1Np9uG1/r89s8w+c8evixD2pGXt1/dD49KYV0Z
JXJMHYmkGw5v7QR/ehRwkioHwW3ggHkNweAtk0Yw2EO3XpoObMKaVMgsxJuosect7MfQ83K+kiqP
0IflZbE510U5LelXNietr0W/aCK0YKLBJi4N3Uvw+MIhDEy+2DFiup5NpU4MTlFE8cEObu550jkh
vbUxJ+e8S6hJ2/5pZRnbr22NFcMqyqOkH96scAhoYxgSktQq8GzDZTRE2abhV4ksMbq3Gl64DUsa
An1UtDRilDFBQQfzNsfHicnVg8z3eWffaCRjJf7tbDVzO5X9vfpYXKocsBAuEHM5wQuKZBkkMfqp
PXnlok0cra323CkwrVh2N3KHd8hD/PcjURajFakyrV7mIy+nazGqni4LlY9U8PohADbEyYUvegMq
xFannedhKm+vspwy/n8fl/Ewxdt8WbqMlKdBkrBjcAx+g2MMIWBOYpOe7OGxgiIOhC90Mwrx0vUJ
h+gRkUH2G44PNI5NQgVK+b7KcHyvADh9dGm9gMpIbcCCgekBfka19oRbYpZymPcO7y9kWQWQBpMQ
VETGD10WqTKqHG+jpDIMb044nNe+rl2UOZzU8XHhydbchg/xg9+ug2ndYqI6QFsnO8uzApC70cz0
DuEhCKyciOL9gX9ZWMZg7a/pZrdg1CHnSYWM+7X0GpWtmcyEqO4EPvIBKyBRIS/OvC+Ihj7EQY6b
zR/4qdfHCFB9o3lRpaYIyFmnZoNzd2GuNqUOxOej/6YoRQGWBjCTdKhLFZ99kJdj9xjty+uFgW09
OGSnSUFGG7tkhq7LMdrHSheRJnvdAnHyjD8Apof0o8ORX2Fwb70qAqDYVhCYo9TqALkQNGLuohQO
5v6gZB8IiTWiT8v0ptbkbHYRPO7mRSNvoEO/3yDjlB5l5ZyOpGutgcIzhxdfOYpRV7UbM+G6dUaO
6K0lgr0riDiauxprACUYJF7OSXaeOdzv+/t7GZn7WyleKo/tSkYa14CR0pS8Hs4yhvlrL5rVgIFN
QhkfyHx0b9e4cyylnjbnwPSFbwtTBDtS7UhScSVkXLHmOxHdbHLT1dhoMfTDp99wEHj2aS3vHj2Z
nZ+WnrEF5cvpcC0uWTpz2rXvobNHBwtBFsFA2Z+nygzKf/SppNnLhTb9LbP8/myZOzwvLvS1Lp99
KlHiUNFbuJvIasyjMHSkiF8MhL9owJG8mXWb+jeEqc83ADv/x/L+XkLmti736e5RurOENfG/VCAq
jtFUoclngDYnlB4vGLpQcRnfe7FQbB25q6YhHK3OKkW5l1KA3CK2NBcp8+jLTrGLkBAqCrMIxtiF
n8JVtx3HkcYcSrplDOcULZjejJKFCRwHljZURrPXdIXvlCVI/hAFZbudimlrWo1bnt2kQQEJC0dY
AdBUthmzUtnIwyLOcqr51ioEUFpEBzORF/OU5Nb/ORroGlZouStUwzJVsPm+fNpeL4Y0DxsfNSqs
A5XcgDGXVim4jQfV/hpI/ecdqeQ9NHOji7OrMjodeWiXKy3rXpTsTb1/qu9pAhXtfoNfiWFIAknB
DBWpXSIFux5Wo3E0v1ihzJfQqwL62TtBQIGgbG39qujdHc3d11Ebat66R3/coU2AygqVBnEXtZb1
+S3eIEw4Vi+fLmMQtgd9OzodsKzlNtC6LSquN++OeoFYedsGgNOcx8mLkt0pHR+oo0HAqNDsTi2r
s1Vpv1+OEjBWjbhixoxyoZU1rogAN5wrMf43fqgiPPHvcZk9ujOSZLuo8DgSgS4T5jnouuiHCXET
c8tFIgRgfhPgkjVWKOMES4EURpDjaJ8v9emlM9+4ur2fjd2BVXT7MlwKgTl3EVXgaDhJGPbp6j3q
SJ9/NRDF4ndroZM4Tti3hjJK8OOZ7QrbNjv2oNeLUPhgqrlNEfJhj7l9HWjDQF3NyJxGHSsv5HzT
decDVkFK6OSgEIYzRne1Vs+nfZqOEiRXzFIb5RP6ITeIQykc3Ybe7n/FGyqEGrTyVa1g2hXrm1ED
ix5VWWYINHtSj0ajz+g3nH7DFz/u93czPnkGhUWCV99HA4qwbBwNBK5nRo7uf7v+l/+z8VbCtesj
AaWHfqtwv9EL67k/yRx3aQ+avmL7LlB+4ScQ6v0eymwictnSrwLaYs1mfe+wrfUfPxmO3CElRfOb
UP1BPnESTZLrKyTSIZvBIHSA1sAjGHX8I/GXvehk9jZWrNtDTbBkw16h9k39FiqZufRp5Pkr9KMM
axXSN4Rs4RVg8aAuiuiR7Fa1GVTqa4OZo1v8fZ7gOIQUzDVkPM/JFpFUmUUZQmJbW/3QXzjDftlv
pcF0Y9auVMm7FVvqxRVRa0OrxeaXs2lZ1KpyZnhryzgMRKyslinmdfT+VOTu6vV2zh013nk7gBYg
nVGqZcJnJoU83tQZsLORQRlAWrb+cDgXwy6stNb/M3NDRhXtMXckSASO3CbfRdJrJCqiDnvnIpwv
6Zvkn2ZHZCGNMAfdPtOtA5QRUa85o0TUuFk3Om5fMzHs03lAxhj7iD9DKUjq7S2gOY6aFF+JjXs7
+Q/X7TbzXvj6dxHUv6UMhfw3dfsHTW9OSJ37MEd95w7CCzrVlGLEj7sTbrLiXsXuAOL9RmBK2xtz
GkQb0fv54a/VO5QDrHYQuP4eGQlJzf9pDgL+0Mpsw5sxW9MO9Wg4ext37lAGRNdCNspXpjGAaigo
2XQns7yb96aawIgsKAQlCX1kXF5mD7aFRWVz25cNir8LJiYHfaZkMu8EUQvz0EVIx6eNYQLG+57V
kFZixFFFqtVXmaQyg9vY9nQiuTivJP1GEel1VVTXMO8vcfhxe97q2kwzkhQVlGN0gA74c5NTc7/t
+SB9iGOzTIoWAToycozoO0f18kH+I27z8ujT6myULnSuk1qRdrIRo95HQaxNHWyfZ/XehFq/HpVJ
tBdb2uIFkKhJFT6T2kLZBqnL4bmFbkeTibtbt1q/TKswrVDbRAFQT/Iu4F8n+ev5mXDGWGwW1V1B
MZgZSrRJjuPOA0AiyJswt2MJPmvTPTZBm6HAnBPUvMEv/t7gjMM8jDbzyx0cdyKZjnvm0lNsoXbr
z4XPqE7wVqVo062KY5+W1OooFoyU3Tago0DPztmFd0Hdr6+Q8ZqV0mg9O+0qBpJZFRcAZdm68kCY
n8pIBDCjK/2qM+3mfPq/RaDf75/xd8fN6Hgordn6q6kgkCkbi70eCDkY6zlPemNkK1RaEXBFCbfM
yPTfV0k57NPzrFAyEhQ6fdLqS61JuCqFaQ4IqcCvzfmemkwQMlEI2HFmbRMg49PLmVN12Wun6kM/
FJLSWVBmRl2aWuDwGg9HwVcpQYMmwKaog2rBRQr/4m2O2Na0jVbpN03X+8G6TCtEquKkO3WKcnff
axeYZdd68GMTTguTI0cUPAj9MsqI3qMg1Dj9mTxyvNNzmZ9eI3NCd5fHbbfV9jQd+ufucFn7klYb
orKZ+MirEnLcqmYdgBtVsJnlgf6m+V6Mc8+JPAiflpHZvu1IV/fX0a4gS+UVaqyaQ5g/i8MLPUT9
u0CD+2Y10N7Ymzi/U30oa8E/t4V5LgtwIkcQs+FPHCdfif+ocbtSk7XHuikGgwiNbCAXV8/sLf0m
cywJhXoPk+KQiqG3XcpD0LlpDTSJhKrEz53L0CM7oDVbqNhbTw272y/Dogd1ME1JTfCKok3Fw+ve
cogdzwbPp4+QuS3KQz0cKyWOlBou9lC7ESQkwtYY4s78xj00KHxT2qAoY8ejjXNYI3pDBRzx9u96
HbTPCh1UVRAS2CY8biSTw0mr4LQ8fhVQS6LPchlMWosOe/358pXfpCG/7oL8/RdnsjvejndtwyGa
TXd9IhxZ3yWNR9f1pxAnydlN/JiRT0QHRQe5qMg8N/QxApjTqjnJTVL+HiWGltJxoVNRhTilZwrP
s83+WHkw9oaKfb9P1+Aodo7M2rfAkWmncTOZOiOY+FiPIkUENMzWjkkzvJWGR+/Yq+V8HPWvDfy9
noz7Y0DzfLa6FHTZjaIyuBfh6js8EHGjg0ETiACv6Bc6G+JmlmMaTS+wRaVNxkrphwJ4oTm9QDEV
ud/pb+uAdVWY/oMcm0a7OXPaHrvDprJTLnpSG6pmI1m3FoTXMW0et3mLe3Bswc9Xvqa1Ls2XsLau
dTfuPa9/8aYI/3sRmZNTOlwOK33NIsoYUQTvVshZNqpd8pLU+TnUHjGX1bajx7B9CeGy0e3KseNl
aeB+X7rfK8gUguano7o5FR96slmZXXLIBvH3g26rtkP8gZmo12YTNQmTqWq2xKW07wxta59FS32I
ychu5dykv16FLB6fwsktFhnkldkUbVbQVX1V1pLuwUIbfx4Vp8PhY20S/y99klpKHJD1m01SLJ8C
Ibgs68ZMYMBa40gft5GBQT6EklCOe31zwzkn0s0x8B0H+4c2lKrKulBJ5aU6Ud2ETYeSxcKRCtlI
h3fXgF7T9s/3SdjjMYoEwYC2bqEui9c7Zm+AzMONkd5BUP38wd5EWL8WlkXZKAb6rRqQE+p4jYdo
yCyRS38kmn88oTZ7qm4gIBTRvvakkPHk8/PfNO0NpaRUmGug0I4gs/ht+qrVdHvZrzWNxGLe1UWh
MSxZTrzpuRJL0B9R0EReIa5O5iRreB1KdoF9d+q0Icx2OkxtEqNWbufZeGMDX1f1rH6+GORFZb5J
tymrerT7/T01RnKKm0i+nP59GuJbdaTHZX1t+KgPiybiJN0jfM86zbmddfqWetMMdirv+ZrQ4wV+
V8SXGUR577gy999VcvoeYrNMrHJLIBPMGIEZatsxmJPeatq0xzbucma1ZoylIn/3cLEk/PVjnaz2
7l+ThUCVJc+WvAllfm1FKWP4b2cgPoc7L1078wLDZcRYjWGDbDqOrwWxq+08phqj+0rAXTKpntKr
KlgTY2G3ankdltwNyBj9+2ap3R+KqiV7ux9u4zCk5FCD6jgymeXYpwQghVUe+PMYAu9RuGvTd0jV
cZ5KqzZMGtRzmrr9zXTJuiqkRrlAb1CGz48I0mp/Q1vL8+i8qEfRQmw2IIK06vb3hZjADtrp2Zpo
FsggyB390Gvv21MpWZvbv3wz2oNPTn/+OQinrJYz5upWni9W6/NVnjPZHS9IxW4nBNwQx/HM/VHB
ztAKr7ZpGtkBnSI6zd3PF/CdAfi1hKwH0fRrtbRmCX0YlSF0WBkb0lQrRD9zhIl6g8d0YHZMCb38
/OQ3NYXfL5/xHNWFtrnPjjct2dph7W47ha9kRdTzM3IIxpY0s6sCuEbLK8YTqlVSQQiAhpa3irdX
nbyHyoZRBHedqSGk29NtN1vvNDxorR8WmVptKtO9QL0OwRXOPreTy2w26/YO9CUz87pjGIicmKJA
G4e4J7fW8jff57u8rChzD+cn+MmFy1ZLrG4YppMDahVWfz2t0asVtGW/9WH9yGi+yKZ4ZHp5Jfg3
ja3fj89cvZ1+Xl7vCo/X+CDU1Brk+Y7vroSgXBnBqvLyWr+K+jeG+PXGmVzwvh+B4itvsDz9kFkO
wENit+g3qZiaJtmCNdWtVje3i/Y36v79onJVL0a+OL8urkZxRazwhH440NzNr3XA2Y/l20ZRYHQD
UwKNPx/8d0Hbr9fNJGsVdVsZ7R584VrtWblGBw+V45KsSvqxFhE/mpQGz9LJtc1pLSdG0uTXzERs
vx6fMTqj4uMxqyh87bIAV3js3qz+ObCGwyFpP+KnEAV6P4+oCYSDdn9gmrWuBFLfA4poFBjb7QXG
k6AAoWjqlzZ8RQHq+vMnemqxfFpjxiqtt+dH4Xpfszf9IV/Fb87ILkXbbE/yI/lnUPjpYRlDdN0b
xeO5+PwgJ6tfdXVsQIHLLzEHPg6mKQYo2PsSTem1a60cC5z7rpkQqKAW1PVDvuvO4vg7DgXr5o9L
dkVnMu/Dvjf3/4yLkTF3m/lSP+rydtPPQRIQrKETx3RFwKKZ0d7xSHQ9qt+ft/PtiVcMhMxLBt09
vZS5ajvlXFotbly1c9Bloi44JgfbSomh0O1JVZZBVQDNM/GyZivntj19aHZ3yyVYJnqV2b5M0fp9
zaGzH2+KUlAl/o7QmxQlpP1ZdeUKfE57kx0+OnV3MNhDlJFQX+rsLOQsrM9f4V2qpLyuJHPv7/PN
ZjM7pvLe952wyEgcHk90G1csl24CX6CNUms7AO1ptSetXFf/ztW9Pj9z8eezzaxcuvP8srDIFYdD
amqB7xOFEuHb9oIoP+DdoWXkHPG3Bv71yZnrnK7YmPlsLo84/cQtg/6IyED26LbNXBoQiPDfRd7O
v1HUZLLhy85n7nXxAKtAU0Zy58OwsUEM8Wg6oAJcIgsTwEjb3LjT3K8sz9On85a5zspCx38uF9rz
qWHjy7lRdPJx3E1KS7gzHnqlgnsW/18fWSf//X3Q949TqXof8bqGVxvS0P4CL7U1RTw3hRjUx+Wx
2aZ9lPdUeWj/6+vy1Ey0omhrrboZzYhWnt23Ak1kDDawW2HTSsWIkaERpGg5l+mt0f6fzeW5mTDl
NFod9J3KYX7akq9kLotBsd/8rpvAbkifDWTwpq1Jjjl5m7CWoWWg81ZF8r2See7I2K1uVORVeZR5
Y0laC68muoOKyUDnPUThR8m89J6VKcg/svOs2T2gXZzzaO3A0rdOTGZxPQpTMDlRS3c/m5m3Jv51
hZlo6lDarNLLXVMT6cuGiC9R0bXjb9cdnJHZEXDlwRRcvfys7Q1lR164f98mY2rnijrbaQ+eXOtv
YFNw9tHiapJCmFGEYWlZeUW4/3LF/z0xY1KV0Xk2X2DzpUm7m+EwpRKH03bRC3DtuxV12gXLygmg
/svR+/fQjB3dKcvFCtiwSs0ELG5JZktw+EnZgBvUgewDQ6IwsUKpcZRfn1XlAft74f49PWNL14fy
qHov8coGLXkSXjI2utblWsmbia/0+yu+1aCZYV2bd0BQjcqTqzUzH0jrtlF57Um88qpDNRtt7bzc
RX2Xu7yegIzJ1WdcGPUoT8CJpT0cgmr0Uvxk0falIQJDUTpIV2daHuIPNERksVbUB8BeP9+CZ972
6TNlzDBSfxtYVHIl3XDUQkNkFA0PyYWpiXvB0LqwgcJS/YupIcOvBpyCNaLYqjVHmrBeP9g2RYDJ
tjbxpp5t98qtQUXME+hzLrnfdhAEdbsHC56aAVxKKppeu2N01wPYQFP4cAv3dAUf8fl9nqylD++T
5Xgq1fS2UtdV6cz4smFIusB5U626CbkGHlDuA+U5+vNAGnQKkoFMCX7GdC/pUeF+2u6MXREzIiGi
4XDTvGyQ6pU3us4OXhPwDcHSabehfrR2Odv3hocnpxL/e3pm+/RUK8xGowfbhy8LkXaBuwCdVcSi
Th3QpvyUojzYxozl3O6nAf/w3lkprgMQFOV+UuT9oprkygvWeFg76mAOaJ3Y951L03d6PbKgQxwM
5olsNJi09SaSCqXBQZVM1RZFu6hXVxr0l8gkc7Hob0Pqlw9UzvjdhcFI2NKSD9Ttg9BSwZ7SFKfz
6BJnkLiZtil3huwxxwHm7cyzrPNyLqrnTarO73JncH+Og8Qu5SqQYm6s2U30FCGUjOwpImBeXsUo
950znk2vzDY6BEk1Kbrw+Qg1JLUrBSWq2y6IE8oTMl+FXdaqRnlp8/ODfjoXGeeWHk93/bjj4f2w
cY4a0GgoQf4nfjdgqIs6jRaw25Sq0ta8AeWBkHbyv3N4/+7Fkz768vX385l+Kj1KfH1JCmmQQMQF
0zX48gIZYIl49xCDzDM+8t0+vXvG412Z1LHUz9gCKlKnBo0C4TcNU7iyLAnZkKSRKklu1ij/1U9P
zXi6bVourkYMeSVXBZ5IHZ0GzsaROfkJ2F1UkuQ4zEDbquWNJ38fQ7185owfOy4q65K25DPvZEdE
5qv0G5+Vob0l6tv6IBoHhG+50fS72szrrc6YveVcLRaql7sKH6nfbzSSJBaPWAjiJ5wLByoP1qLm
fOOnQ385T4/HaX4rPthZ3ApM2GpA/U3ZWF+LIzC5In0goTHkNSFTdusg6qKDGNur8YA2VdF6oEol
Lqj/muDwwQS7CJxN8hyB/NIfDsGzPfyywM1eWT1WVcxxSPI+pEqGIb5Q+GdOmCfqMsXA0nnTJ/gj
d0z9e6/77xw8g7GXp9+ue+bDLFT5dMfB0DE7PHZdASqTew5GMk8t+m319eUA/FFQ2Gilyu3M63ZD
iamX/UokHGTYHt3Q+m9P8/zd+2j25RUzdu2ErsT8euWJBwATfRlE76l90fKHCvJtE88ehL1MCNDy
HEnOWVczsftROYJGgqVEnkIt6uompZ4sMz97HZ1gbi0bVivXkuWd94wlUy/79FTcSu+FKYOTxWla
Iw3uuz2EMQBfg9NZmVf0aHPe9g1h+ldAo2aM2az8UOeFVfl50frL6OGQMA7PTEcpAcEHW3EjtKD9
W6/f62i615cIdcBf2YnzmtiiNTuhQ5wX4uWuKWPlHseqcjSOWJut3cfEPfxk16bUL+3N1jJtoi0Q
wb4gpabtaNIw86YTxnt/jmzfNsFej3zG5l2v2nE+A+WHrQ2tULVXtMURvzWNOEZYRZ5+SpMc/VM4
hyd1rbVaVfummV7OMnJ8nJYpn2z2OnYGTRPiGtouxFO7Njx2bP62w02giCKJRdH4IDpeS08mntID
FUWQk7OMtxnUv+uoZeK6bXU1X67RUJYGmWowwCUxZA52MvRnti+00O5tZZmSGuEOoD1Yhbz09mli
Pljcp/bbi80roBmp3o64hJrVH7l4AXCXiKCYADsO0DoRGUCjOGmkbVLMH+rGB7xAeWMhTOvQkm8f
3GIVboisYl6ijve/qyW+fKBsEHgqH0daiUNLBISHjC+9HwSH67I5FQQc0EJdgiZydiXHC2kZI4ng
63E125BNclP68Gga9MUXDtPpVOH/8LO4UhZN1fp+RmEB4DHAGv50JvuDQJ8BuvzvgiN0IyGUUNmG
4I3ffNmlVWk9wp7wGbpXM2ScEnRlxrPTraScawoTAMG9dwhRhMkNw99Hwi+PzpiNxWPGpKKlfDQD
pYI+xPyiSa2H7hFTH82f5s5rkhwz+1FEVafDZOrWIj8ffrsjL4vIWI31fb0tPOT7W9YOOocjwWnl
mg8kOV5DtwRbYcs6YLE2twpMhRaM4Pl8Jt5nI/9WkAWJ7B/a6Hzdyc9g9Q06eAwSRiaPntHCorTt
Ao4kXIrGCuMCCVJnVjfnUL4vfr0sIGMqlOO9dF3rNzW5kw4RIUOA9smGOAEyLqJUEbSoveYYqPf5
38tTMwXQVLsp6VrjqdBB+kTlIVeB8I9h3vH3N026khnRI2SqTmua9+i3teaygWR3RdH4L/Po0Xyn
j4rGRVb7tnfwErKV4EBa/iJK8pm75q7rZ4ntuAHYzNntpxDrH6v48uyM2alu0lFJPV2fXsqhiZTE
S2awJKHTraEkAfFi75GTOr5ysUnIOP/13sMlT7Dp6mClpyWmmzPOLq8e/V9O4b9vkrFMc71wN677
szSHutSjhrbE8FfGyojYMJvNATgBFHfOzWdXq5ZnGN93dl4+SyaI22mH82ZdZkv+4zUhuaftmAbm
N3WAjgkX2wUBmXPx5Ct92opMDHc9PEqlzZyt4JnziNpHA8AA2Cm3Xp81cUeSKNPKTb3f4lXQbfyf
05exuEsjvauFPY89ODVI//0GkZtWW1n7MG2n1Dfdb0AigwVg7855aU65AGCg867A26D5ZREZ2ztf
KMfVVmO7u/3+zqfebTi8PUESzaVIsaKq1/byIrT3KQKycvQ7IAGhQfrb1yz3u+pts93IMwYwzIDN
mnxJslwTp2uDlw46AZc951UNeZsz21zWgOGh7MDE7uJTSfPFwx3vlQIM27WKAJgFp5XMhGj92Y+/
T+IY0ZyywxinxvDCoi7fXfQXEgYnrQFQLWvbgL72CXlDVFbqW5Yax8sWZaK0V/R7pZaEEo68pkBy
zW8ekJttKbtwRQ903zTNmZwK25oWrBa32tg43f2O8ZkairQMMBuNJ59P8zvYHcMzS1X5nlVVySog
zosP41yYzVTwNlg0MIXHSDFB6w8JPeXQ4J9KHf2+rSgPBZBrEs+UiU0gZ3ULecZZXqVH+ow/Hx1x
d6ZPI7ZfzvJAroqy3Ry3RjmxHKTsHSR2pHQSTAzSgrPfabeQTK1EOVv9rtxCIPPvqZkDVrqVF5VD
ylMLHhN0zyhaDqE66rbG/014B6D12i2SwYqdl3C/s+vo6VaQ+0XpHaWcjP1cVpWZej4o5YSOuGxa
cX4sRJkAu6tq9FMZLN1zgV1YmzeZhlvuyPtuurA40qB6/0a73V+gM3hwJp6H4dmZ0xHzs0Zm3kj4
d3YW7DAgBvR8uBJZFaHKZmdoxeW1/ETB75EnrAgF+W+GEDZkgQBGqG5EaJ5WJDbNk4CpnGP6xuiW
4Qap2B4A39Ws5sVKqywvi8usTNMLtcbhsOE7247/dQN3ScAxhy5bv7V6+L1o7LXPPY6oeYMQiOL9
I+/GvAkDVEbGI6mka2UCgcxpGWk3pGL3ByVRGLIjNYUku3Oorc3hKkEaueFIYCjszo2HUIAMRAdz
IkDrDICWOlol1z6+6wmrUAApBQFTQ8Y9E5eoKXXp9WWnJPPpjjGFOhjvNFkkBsqTOKe9SZICd6M6
Yy7Rvq8gPQ/Rd2QVGXEbMYWTzGF9sppCljI3prEQj4JXujJQZWVq9BRylU3fuBBWy5crcpzAomcS
3bmiXErFw14h3ybrL4gGuDP1ala3DuyFn/Ogt+8vr7Xm1bk7A0BoAYMRqyZi4veLtYBGdYzycpl3
dQiNSQtGiflOfMZsL/9221XL6UgpJuuUqK4/q4BNKSVHDvdw54dfR0AM/sj57kHXue8trOHZrMtm
Ntbw2QWaOS1jMkED+JFnDqVP/2UOmcSqKsBzdZBLBj//7fkes0daPB+0EiH21Tw5ZORf1GTj/0PY
mTU3qizR+hcRARJI6JUZNI+2/EJYtsQkZoEQv/5+9L03oo97R3ecffZ2t2UDRVVW1sqVaz3mAyAw
qC0NJEwHCrrx9+Um/deFcUqQZFnBpUb5lYX/tvkpapSmQdxL5DhDfXed20OCgzvO3vkX6PwnAY2H
/P1aP3KKYHIPX+mzk2BnvS8/qGwgqTPFXUhbeDDenH8X9/7YZH5c8MfZbVbmTdb3XFBw4PxDeR7g
hWFnt0G9ko0H3fgf4/kn92q4pDQZDHYljPh+mUX9Np5F35SNGnDJRAvHOkRfXYbaWm5rfQczHNkq
kF1a4Sj3niuNcLGaUcupOEY0ECX+/m7VPxGWCUYPCp7nxAr2/J+ZDayFaPbMe/Ew515E5OZLN0aR
XWsrtzEfEV5Iy9lX8TBfpn8bNx6a1qeMsJANvrwd6s7DgatBJP1BUxay7647mMnxdz7ubVWPpDUu
tpjcqtvON2LSwxTfLQ10gH+p1E/CfbwfPV3k4f3JBqUkgW+QbCS5rrLlUlEzpribaVgPVFhcqhCY
outMtidPrc+NoMF4ssJQc+zKmT6JOe2MG0tIXYmmCAkAIsai19dnJlLcvhsJGBmupNDKcDwRCluZ
GXDsE/31MK5iS4cJZnNtadf+9V6gy8BfKbGOqUyHF3G3aOf9fdmOHX7vS/geKfrkLKMyVpgTdxLP
7zQ36ju3yp1C1KTcG8d8ajdpnQR56H4X5bpUz+Fvy60j4CB7cCeBJ2XuPeW2z2Jsd4WJIRktAbEe
IEGHe/d1lhsH8OBSx6VA3YSGf6YZchc8mRzNFdutmmFWqbnN/OFWMd1ITH4UxZtNIel+DMVBc3F4
ODCar5ys9K0rbYE0zikYDGMiOFd+VjJLevuMGTcXmQq+MjTb8Avdg1sNv7/mM368kkQNf0AehVYu
FcHgttajQH9gD6tLb6gJHxLeuXnf9wDWe95pxlxokAu4kM2iucyzBmbyoVwqYcCWY6N7Yx5clXqY
MEgyX130tQNzhnvTVSj4PYE2yRe/tJXG+eAXrR9YF7hT5KqJcLjfkgOWOhMJb6x88JfkASQdx8DE
4xeGRsFltHRklVeEYB85XJQ7IqrzhloCHVUIIyToI4DQiJdhjLhbzJqPBxWohATzySQs+W9F58xw
dzkuAkbDOOQydLJD+0Z5OT1m+07UpqjR5MxXpB/9DWobLcPEO1SRIP51gXQ5DD5jM2I7S172RLLo
GXYpGY1ibnL+jOd16zxbs6GlOtN7TE19XXkuwliXE0ssjc1sSQViUFoWDfVhKsdjX9J8gDFOoTel
yUwb/tgvw0q7i0g8BchDIEzUIA4imdO7Vj3pLaN4MXPzA2adi+d3buT7EWUzM3KxxfIGyYk4Xn42
Ls4Wv67x0JtNfw3eeRS9/hYX05PjIQpBDie4IUorqq/hZZCgCiMFFubB56kdroTt2TMFiq+Bvqpb
Tf887gM0ObeDFlJKj20ggTrNAuszwznnro2ZS40mh5rqjIv5p2A/3dd+n+73E2dl0mGCBp1x/tzv
c1VD8v+ltWh6jnpjVOs8Pida1apro4v0YmKNcF+5M4SaH2kzxHJ4WrvTmzNNOI85K1pT3qwrYAzd
wO1nN9QIV/fOoEWeJCwy9KknBzZ5qkeUTaS9iF2B3XZ6Fwy9d/KFFHpmKLKR6c8HlfSc3mPUljPK
n9NAb4lKGePXsfNPM476wkQ7Vh/8CgWNalqsrQahF98YMzufWoQ4QYLnz+OKGRgeuNjouTg23mhO
voqXZz3U8JTcivY45RqQBQUXoCaDGqWGVnhEzuCFuOPTiQwnF+b8kI1D9w4cJ8RYnIYoyUKIXERv
+7tXoDzQaq5sYHY6g8SxfpN36JNXpTFuzKnvcIwMJp6qBxJmgYbaH8fi7VXpqXgsY31Uzemc7cCt
GzhT1Xo6Nh78IsgkRgOki/UgnUfJlH9t60sLthFfn5pf6fUlR+fGZsSUGARKjNEI4S6+py6rAWhW
C9a3ivAETX9L7bie06zF5/D3TbW8N1rZwLa5MPkodA3zbk/Hq2C4i9n3NOYU02cLrj3Ix8D639YS
VCfnfpy6/i4wGIW2dYJhlCExPkkZ9hU3FaiD9dtLCyzeIG/uhnlCM/FGGAjEh+001r7LB+oVjnT2
dWl2U5NlPvFEyRQRixd1vJna2JZzo5O5TUyQCrMaiLLK2GgzXdW79eMLV00WnKTlxV7w3TteSZFR
4zwd79PYkVPn/vSaNDVOL/pLH4KdjD9e9my69vvPAMUbbEPS+ThdlLjNTBZ+bvbSHmwalbJUthMJ
lD4U3L/v9r+EVn+kkCRwnA1UjJE4wv04HPhll6v9Y9If5sq+s4rKGI/1puCKtdVbuHdgg+Sqt7H1
QD0SR1oOuaX+UagO1i38v90gNTE/WCj5F/PG0hbhbpYaeJkuXhhWLsJP4aPVw6fxFn6qM+3so9eQ
2WaoWBMtCc2yxowloxazCoCH9rHpECNCCjh4tsJTmeisheecg8aL4Gv9/cH/K4Ul15pJSJOMR8Ox
9X9zZ2Q76jhW+p6USzJGpsRGplf7wyYfGfHqiVPTWHcw8uk3f7/un+WJQXftt+v+GPBpI4zrPBT7
g2w3p/4QW70zMideY/bvXYRpoGQpVsaAqjixg6sErmL7iN+Pzdqd4U3pzE7ifOb+y/gFZ0me94+J
wFDQU4+hBE5D/zseI2E6qcVx1R9OgsNRgn1iaA791ceeJAaW0MlQPXBRytF7ox8B5K4fmxgzjode
nOVTIDl0KGU2njD8faQJuNgaY0OxBK1cYUzeLdalt84ozdG692S5WzRrrlaV3l9DTQaZzNl+EneR
hwRmodKgK6bacRbBXpt5ZuRrqbt4vExhmWGce556n15r7+8s6m+qWedbiKXtPvNY1M7x+Fm6K0/F
tLzdjljuEnL0xDp2yEyfPgfDGLr1//5W/8S5h7f62+j9ODMIeZ93+b3uYQuIN0T1ikNnWBeZmpN2
fWilsXgaLID+ZlK6Ho6F2XLb/HNO/wlU/e9d/KTLSOFrGkzqcpjT7/Nq8XG5kNscQNp35iI5mIgM
svUW+rahVfEfCMyfKOyPa/9YT42AasvowbXfoSRJ1pKHp3+dvGxnzzg50R3sVXq2vRGWv/8Bufzz
2j/W1CvpX1O1K3oqL8uXXi1EXfWqQ3he02TgDugTkuqrcpPtChKMPQPwr/PbH5jPj4f/UX7p/Sih
e5OHB+xdqvZSvX3Ix0PvaLaGk+2TiKgfjxAUhvY0j7mw+qTT4l8gmCT/5xLG2mQ8HY1U5WcZWJpy
jpT6fBiG3uIdYD3IYca3UJ9AcZju3L9P+v86tSpASuwftMajNPsjZEBfnrzk6t5TcpjYo5uEy1FJ
zPBpRjYnem4n9ngnbhq0sVNNWgWL2XLypXihU5ALkesss2tAz4cwx6IDJ9l/3NwfTAVeye8392NF
pv5DamM17qmJT/fdO8JMI1Vvk2O6azeJmS5lfE+AbajIYVRMOnEjxsSRLqh6w6Hr5N0HiQNiRelM
PmaHf9zcHyDX/97cz+Ks8GxeYRwnPcpJOPoeREgKi4crDeJr6+HI5uGqeOI8rItutBAD1PQ+X1r3
xLb26bR8v9FGDiL3jmCL8Lz+fnP/uTOOZBkpCmRDlKn0o2hGHREPbWH0OsyQMHwg1YOrI0carKIr
SD9TW7SQKdX+uQP91+z9/bI/cNNJJUmhqnLZcDGyR7hHSsa189AifCMj2fzLLfZP4ZbhFaCPzM4/
Q5LjV/n6N8hFlctXlvVZj+YFzjxokyxO3dBk/cHO90s5+5d8vy1vrrkdffgGKos2BbyV4CUb6OXq
+/mIhjcd/38f/V+8sp/78O/3NQzTb/clT5JHErYs4l+C/M9SX6b3IaDWn+DpUwfmG8dp64qJ9dh+
O8tfpr3ZBR+AfhCRzp/RGcbrqDT3QwvNPxlZk/+ctwQX1ryMvuVPbLvu+l4mHyVbjNCQ1moT2ykl
MF7eIz88iuXIFgn+mMM99UjVEdp9hYDN8zBnZQGFK4Z/xWPlJKIWObLnlMbowmmB6OlwQNyV09nh
ztH6AOiL0eZy7d4N9xosdwN4tLY+kDsYCiBKgEMSzjMeOyzJhXZRHFAQd4BrivkmexlfkH+vu1xH
bPhj+vVemvPZwv88NZqDxBbMFwUGHQexeHkna1cMBM3bX8oZayvbD78JaYbNAveBjQ1kdS180jD9
YMPc4PDogsRgW3aY7kacJ3gVkbZmPe7WgIR8d5ccd4fUsZIPMKvdbopd4Dc/OPgCoRRy4ugKeNyD
2vx/djbCVP4Yr5ypSMthwhkVaGmQ2bwD4ZIQ+esVgJ/QDdrRBci7qXg0fLxAIydQ2g8h0Mrhsp5G
pLC0308fg/AcoMz1ml0gIX9Fbuu9VS/tzd6M8DNERkrWeo/m7Xw9yLjiEImbQRe5lRkjkwiousp9
qpL+IkzeowdHAbvVy3es46VQayxp2xjRSBtvAbpb2XpiecYf3xpLLd3nVwb4QbMMJY3K6rw3UbVf
4OC9/n/RitA5ojZtxmabaOJDP0LB4MyXkZFBzlZXMsCSkz5WwhhX9qqz74Lz7BbdeNUNqQpCI7PD
SNRHq3TebZIXdJ1HrJ3GYyM3le950qAAms12tOzwy7eK1jXmt0wd4O47/1icw6bxx+KcUdsZzcZD
QfBHolFNHklfS9LrIDOF33vky+C/FdalBzACYLIz3AR2w9qEX4MO7QrYjRJPuVhQ/9LFdWMgTYtl
CgyAW6P5+qNZyqt+w43/y53kT0mfIbz9dqc/MpKueQUtxhuvA0ZmFC3IBxCD4STZGR8H5QII9Rhs
13aAmRCiBg2dMNLPq32/zLbPoWmezhV2Qu3v4/efafLvd/UjuE1jNZqkL8bvZZ+WH0srmdP4OiCQ
7ogK7sKkZKHoKfuLMwMl+Bc9QR62kJ+vb7C5IVWhBxKp3v+NrY1Sqw/h/nwdYt+rK5xKi3cFzAm1
WC88pKtyNTZK5tY+UlBjwxfOxEMv05NrvB+DBCa2vwBlDpbh5X67IyGagn4c0EO6/YKSVqGiyW8V
mPe6sKdnzKlJIf4+fr/ygr89wA+SRyD7M6lPu9chOKWrzi0O9RbR+W+iQ1z/41q0vw/529+u9iO/
y/NHn1T15EU+GbqDbFA6NdAVehoYrzYg6Kv8lGb2xCZ9qQd6dm8p2rMiRAOPj/UWSM2VY6dEwWp5
Ku8E2ilxzORQPeZ/eaiPWxg/ajk/oU0U0xsSiayJ7cwNjJQIqAd0vvvGDfTr9gvfnFyYF9s9FNvw
eFK+Jbdb5wiX5drgsvdRrmZac8IJQOYm9PnjPEBMPpjT9ODr89o73SnPcdtlyjPUJnhVjfvFS69v
6a/KutAgw/W6YWP5q6kqc8XB/Bs/y926EowLxjhQS0AJZG9Zon/33N2NJwbP88ceF15FRpIBJqrv
jXQ8NirkTjWZ8Gr6U3S+RmA7ORAZF16WJ4SAfPLk6KVfyl2pUTqRdX+QpxVxw0VT6p0jRG99fAiD
MuBHIjrFQoLUSXCVLeQvMSI03ysf1w7Re+lTQC7BWkY9d1px+GDKvZ8a3sftpav2JHafks2A9K8V
Cj6gKXogkha0tYdjJJOcd1XgcGNGqNcp4Cz66KX3Vs/lgs+s0cvULlMQntLJutUM42otCi2x0rvM
EnMI30HKWD2+SGKB383QTbQItWcnmWppzN4qWHFuPbUOkNtQzYZMfw4Tpluf5Irv+uZ0M3ifBVBz
NUW0+MtOsBXjmTnfGPttp4KLuR9Y3aZrD+VFNdPL903mvQ0w+/BeEQhhN+CZFOSJmEnfRv22BY0N
vb0/3wOb3pxBoox+82Vzy7W5Yeh7dQ68rX1mu+oX/fA7XA7kT2rHczCmb8Wdnu9swSaZNti/FaMZ
q5q/7jYUuFCJHwBy/hpFseq1UcUDI5NqUb2bvTYnXpFkvHe/kpQT5m7DO6cDu/I/+/CO1lvAQghm
4L24xM7GtzHdzl67mIBv8J4j5/lieCvjgczzg2bhif3Sha8atsngOnEp9ZpPTSjz4lrARyTaXsa4
rNOFod/dDIOw5LNUjZeZrFJ/xRTsFkFnqJ60CJEd5jdx+2ZB/S5Hn9fAxqDCGBxLg3T1NKdQZB+L
MVP7RopVUiRYvEBasPwlIlI2wyrhaT5Pr7v2CI0IkF0xmds+7sC9mX/iwIxkRmjmpa7MNJx+s0O7
KELj3mqxr6mpEeyC1cMaLWtTslSP7Hq6niyDm7z1l/gPLPIVcEl98pnfW7LEWaiVt9m6+WQgR6kp
4R+scqKPVlWjD9928vlkJbnS2l/O1vwQd9VH2uTuVey0vYVlND+oEgKwbCcaoFk1trIhqqdMMqfD
sLA2T1UH7Xe2aYhT++ydSJS+zGK0YG2BfIaVUchmgRMoRryh/mIe84bwmd5Gt2cxrAmFvbvQsZKQ
X0Oeq06MGvlxvj5JLPvKiqthhEevYbCZE7Hq3l/WVAIT0wXqHt28WODYWvEPt0o2cx8WIUmyPDHK
bCVQDZAGENk/VpZ/TJR5RPw4j6ZWHusVlq4VDij6PbFGqTPm/eMxizlFYTcv41VvJrkpj+heNmOB
8gPpUZkbVUwdyGmZAsRowR7t+KhK5QNj6QKtXgOX8E4bY/96t/uzQKnim7K3NeITLuDvtjbLU/k5
6Yco9XDl6+VpNl7t3LKPzEbH/fKyy0GpLHqbGoJLIdhs0XE9PNfd9VWazTp2nqSBwjF1/fdqVS/w
FrqvHp5s9B69AitQOjtdg9/pYxThA2vkVFN0KHzKWL4Zs4VM14UBSq7Vq3o18fyt7z3NyhpDqJhq
BfKE6/t7v24t1gSFSa1/4/YYUeZKeXt6vl7Z8ZIdCJenWB9Di4f9Lr8V19mGPo3KkpeqGS9FStXr
3BKN+0oeUSoL556Ef6hT2PU8tEvTX3Zr1fSRHVtEF+LPU89PjSc4HH2kRksrK3kiQTw+q7vnPA70
qCTRVa0SN8HINyIjNUZWuMsNDDlbS9iXp+nX3ZWXT4/ZELHcvoJLN1R/RG1kYcEBIXak1Yjv66Wb
0Vd192LMes6TVXIpHoa0ialyFEa4uC/Sz+l6/F5/tu5jnXrdfISL7bG0mecHPOH3d4O8fVYb1Wbi
sUzFUGcP5Cdt2dcnaGVTlNlJ+4fA4uw3HZ4a2+SmrFlqoXl3H3ddxm5MMp5LKqwsBW+2VtbqUV2C
9eAX8jIbxk+AEkildqitP6jqDb7V7TqY153BfhpNrMeiGA21hDbXhCGR1wmCuRkup0ZlZO7YCubt
Ij+RKrDxqJBqUrNGtx2OWnNkTB9fRNrgRm2EvUst9B5jz9qsAnMaavnIGX1U790XiywQ3ecLm22N
PQuvBSMnJoX6aHmP5vVsnrKnL1lh3TqjLvQwUomtpIcoCPj8Pavtlm5tvtFo7dd00X9T+Mq+VH0c
a+mlPYeL6GVmC/HWWbU33gDA+DpVIuE7vTCEU0zce0NejYZDuvQlUoZzx/sZM3HbIipCkQ+00Zuw
or1oH27vaJ3qmL/v49Wo0aUKKLs/qSMtIQeYV8dMHs6lj9xqsbsGNeYVrUXGBfF8dVXSwerNtsGm
+pzAwXAmOKpmiRniwTGz+1APV4oXnDOTQEC9riJVmIHAl4T94DNYFXiKph+9QTzknVJaVx8GhZx4
yePk6HytKYXnCESPLeWdBGh4DtWOHDBcvGls+AbJtXibnHNbQl+80ZVDG2vqLljLVCdMwUpuJHrC
vnADB3cxbD0Vg1o+TjqkJcK+nWnDTD8h4ZcJ1sSUzkwcp/t/kyJ5rTnSJ59E2XBkjL+mmLHC8fh+
aiWsAaDyY3h8XiLWpzzYxBcTTcWtb1Fuxrq/vrMpVZpviRHsmIi3r+ril7/OKf+uw0/lo8HCbPrZ
tUb9nfr2zJ6s6/fMaXCNkfSZNzIKmzd0BFKjshysc0m/X/NmpbSOLJkR5+/VeBMuVfIqKrVL5emI
b9RpJ2NnuuHVZ09NOueYtAca8a/6yquB44VhyfA5sdbveNVfVLg88C2mQ/AtvnCoMKRlaE7JhmNX
siLGK/qQnMiZvUc4dPnbfkbuFZ2yaEHCRYGxexjkIo3Wf/f4fDvsMKJXuOJJPD1G7NRsIbyt/zvh
iSXqR3TrEmt8gBdh37HFmeDCgNpsP/SAiN7ko+7dYqF8Jauj4I2sh6qjMpudkgN+OobqdJJbYODR
auPaemB0BQVgIS6Kz7oCgvQDo440f6ZFjC7V4K/JYrxC+/TI9EAMOr2qLkRccd3q9bu/x0euCY3J
17MiqopGaaXr3mzeG+MW4u9xI75b6QBI0JXzwD5d3ksKCASGJHtoJlMsmYhD7nihzOP15Jy9jXCL
6sw4IwAgh4v1V3vrb0ql5YvipizFDR4o8wmpjovZgxMOAUrWWx77MQznsBJg2oBfYhn3tDpc0BPQ
Ff6QHsQRvtOZeV8Ssh3Bm5Y4QhBdwJgSbIDZ1auZN8Zug+z3m6r29NCvSbITCvnsA4U5+86dfj1e
A3rlqMQrWvbeQPl4QhPShUVMentj2xdXzxc7JWlCFDvRLb0RLpSv6Tp/mekt++Lv+aHZIan1uqQI
rI0Pr+14jUVV4vDe7qFR3wicZaX1a2kT0vXsThf3XBPvhjAYn3FmfgsfRvaeoad+1ydbgijx+/Gr
ZO/3Gr+xPXeZXocWnOyXLezHMmGBI/C0Mkk2Xi/HT+cNd0Gv3J1Trb4MdsJXEumTJ4cWAv62W/u4
mIDRaPKKCNmfB+uVxsuprBkcKN5Fm7xnyOaN8Ip41MsO3eEcphAJc7y3op2oNyeRbJXKjNus5FN7
UBYP2Hyv6+ytZtNotu2+G9FBX9olO4deXYIlu7v+Fdj3uYxKkaxFLhwgrzKf72jXfjy04EhtQd7A
BCsDR4xXY5IcETb0JDaEFnfOWhdiXan26lPr5TWsGzm32KKgSvM33S9KFBQhxTeywpCgLi2ToxJo
/QW8r3VmwBKQojjvJ1rXGyVSzJjVq4sSYXnE+yNLiaySBDoxlNa6wxmb6HViNlQ3RmZb2S0207UO
IlclevPy0o8GAsZDKxId0lNpSpI+vmQoO3PGfWL0rpd0jbZW3RhpY5T4XSVm3qyD0IsrO0k0SEU5
sZ6A5BaF0T/m9Dg+VC3bJx8PjLx4VqanpFOlHeNsLNT6M7HJebk/6aE9J+QC4wswPvtQoifdwKlj
wea57m/aCw8vNsYTmtRDr7c1B6oZqY7+4piO0mmrhecaV0MUgA9o1UerkR2P+A/TsrWKr9litgmP
kxUwyuP96UFlWAYrdds39AhkpB0HSNa8ZGVVONI2sKNFW2mvd8JId3u+T/a+E7+pLNnkCN1Y5WhG
DZhnmMcjfQz5KDES6HiVXm1EKjPv1UGq3clLKxbjylAJ+9sQ9x9WTmhL7pATCbgYTF0ZFHAX28+3
mUt4prMOHsluvMmd+4LoWd+12Zq8ni/5FcXC31Zu1aIcD32QhPfe6q/V3ejm6vd4VznFXHapXimm
9FHIVlXoUuqMvsvYeG1mx/A0+upC8haGTJM8Imf2OXmvTkSnzqtYrxHcMYra8j67dS9dXgcjTXwn
Kk5JaFzpNpnBSdNmW7NcPNmRQFJBnSEQfU726cLfF5+Eqp26UA9P8toYKqg1O0ZuKJgzTvSkOMC+
XvX5ed/1eroIgRcKPVmonHAyq+Dc9vaYwyCEMZYsEub7tpnaxUvzJbToE8J0TcqJlHUv6myIFKMh
lg5cg33kxlOodVpzTiEOHaTdS9JaT5jqwUKimJkvWm+05tE6XaWwaHfbyaI5j1eZU3817709BriG
8W89z/HbC17Md+brr1gTfWeUWUKtSdX819e60KN6bD/JvKYDoTKWzHvmFPybGasMOHiV4x8rwcrD
gBLCgKClNK9V+uxlpBCwHhrhvo4N/i2Iehrbra+H7Lm1TmWveruDEqBcuoqppFH2D7TgWl0mfGc+
yz1/Md2NgUAvLHeFGbaEvCkLmj/WCmIDZLajwtniofHRCMWJh6NEaxh70ZW96i2iIIRtF7m2MFwg
kDUyX4iiU9WCR/l4S4+EjvbCNwkY7ds0c/3Yvqob/9yRQ3O1o7B6XAbuKsA6nImzGptQRF+CNp5q
bW5wF2Jr9j5Swwtyrm8RGKvQGCc+wcPCePWptZjPmGcZnfvMeeUWNzo6E6tEGPDwRznYMWxE+s4m
3EXrQtKf8arOrcfF/x7nxhSyI3wIRgvpIFGbdLbY2dzadKrhZOJDAZsOCSJxVIyNqDF61WKPn/nz
gJDxMHjeMH0PtthJUa2I9YekQ5UkcM12s6mWl9rjjejKN6DBhpXN13BEoXGGIzPqdIi95cgi+AzE
UeiirRWvhy8JV1BMAnYfzhF6Xlj3TBs+eyS+1kgel2Yxs+6CzmmkIVhealmD6Elo5kNkrwRNIi8f
HP5Rhy+CwsrYyZc53EzonmOqllxX1vjB+lomBuH6XhhFTk8gEb0n4T72b6/yOO0NImXzsusrobcT
NWLntU5sQmlVGHXgDixPXUxWhNessvksBBluhS8ek+XADt3zmFxlCP2JSUwnWvMQymW4C5DNUKtz
fZY7RH72Ax6c2+fvH6XZzXmY4aZYWewQD42rZLlbM/FeTyf4KK+oROa6IrtpN/yGcJ9fGZjkCtqh
pzZTtuJ1AiXGZmgk3msZzJudKmsyF5hZ0iVcRx+Rin0OkxFrJsHsd5NNO79b4nJy8msrcXDT8Ooj
fFnBN3IG9lgnRroFflp2Tk+xGQV5Zrt3DbxWxSoz8R480+XXpjRE7+iDHY09lvcINTfcswpYezO6
UZmUTM3qrXuTB6Y0s4NblV3hE57r/fLaKLWmiWO2Ii27Je7r3V+r62YR78Z3LTr7vqYcSyLXR7NW
IiftLMFTndRSOu25bz9SytFvd9iXtf56E33jfowEvSGZugTr+7LmfZaasJkEECRxItvwMbhAS3ib
x+EMZdTMy33CASBDljEqDN/nu+hgvql0Dl+FjerrU05+zdt9OXXHgjac09740IsI8dT53RA233IE
iYeZp4mVDa8z2cNRHc3lWg85FK/5bvghv4XmaF5si2W+lkem/CYWxj3BW3k45iT7uxd6VPYnb+k6
XYvzDu75rki0/jiaWRPqlVuZti5/xZHF2ItzDigSG6Z9P4Jv+HqcGPFHBGQQan2gl/sZpOZ1RnXz
OoKJ1SF/Q5RZchtponO18KMgDdiO3qrAFTZQUYsP+SKAlvqrzC5VLRGMjrf/LTuRQKjT8z1MS7il
2zZ0RCd4L/TRRZxXHxlufOLba66uBnMfddnoCWcoW3Ta4+SidPrk4s+b72ZzR4fH/JQXJF3rbCV9
xjuFw4oVm7BrV/kBzh14CywViFH55cYB0pgltEy3ZoeZqiWDRRjKLrusOe6QyDycUtFrgzemV6sh
9UF+fRkBZkv7cNFZLP2tBACNY7vz0M7h/EmTpUmQsl7vrDedR2aurMNVpPcQy92GqEkXvFXsoy1x
kQX5tDnCww8RTrhMG3ezpF7JOZevQkd1HqfW5NWz4MI1+4URfHTal7/wjV1LBbQ4Tair4vbMfNt/
RrCOh6YgmDhevuQy2br8QPhU3owdruZRrYVwupvthBVM2l14lhbltt30CxFr4dQcL2QTvxK7xy9y
SIMxOICV3VglvWO+pRrkrF4CRR1Vrbf0SqqqMBQO3QYODH3yTaLaJLZxdqZd5I3Iz9ZEFsmSTK+T
zeg8w1fZINkOlt2cVNh340u0GLkSOOF8sgmOldN5D2/kUiwsLqxX/6ygo3Y/lUYGFI7stYhfyYPr
x7hJg775m4xztfnaiBt1EdjBkefSOZi7ZJImV+0Anr6b8/Q4WTfWJCTj8FGDI2+htvw+MfoL76Oa
E6N9I7BHB3Igh41PMWfH7mWMgTAW93n9LlzrmfbiPPseHGZLcrNVhJ/u/UbeIhxrK3vrdqUhWswc
Nz71WyUzhBN9F5TvxHM3bPt5bMSX+9vozJ9jPboqO9VNOGPkQ9dbC688xkQuXfaXRB9BIZ6PXBKF
whmd1UPnFXMeRHSx5IS42cNXKADa4q/aTu3Zjj1LvsbWazn8MTiShbRvhOg93R+8Zqf5KPVWI6ex
fHuKIEI3r+ZTHdTmgXrSVTZ2cLcX3T7xgm11KeaJHW2nlwhrU/157OfsmY3dLBMWJrqe1Cr1iBB+
t6ItvR4eP4o5mnwVlxJI94gd0bvDRV+MrW7fbhQLgH/6zpEyxP544k3s3gocxZp+pavGvIOoVJqy
BxyL9Odnf0h3IsDkIdqVq/rzcZA9Qav2nfs8yZTPLPGTy89nVrtQbR9IKEP6bOQxU+fRfDDGHpmJ
N7MiMz+Se3Eku++Hgwb7Hh0pfmtSK1doiKBb5L6OLUad7Ilx9s/lNV8yuAJFHrKque8ORx9Z6zhI
0R50iTms0Q3T0eTCAWZ4TZxwhj9gqMq6NukveeM8lmyj7URmaaQf7GAvmkJoAppZjaylnsLuRGVm
w8hkZ2td7gLn+RmwQ70nTvstn6DYoBlYgnCOkUFqF4nzADMutOD/cHZmy40jSdZ+IphhX24JgLtI
gRK13cC0pLDvG4Gnnw/5X/wlpkyyGeux7unqqgQYiPBwP37OcUBBkNBo56fYT4VLhWYoE7+lncYa
moChVFocVWk3f9F6hzSI/yXa1Rt1C2bpdOf2OPyBOO/o9PbYxxC7OHjeeFbP6sMlswVoPfec4vY2
jJxensGB1O6flOV4yNzuod+MLyzdLVt7V8ASMewBpDi6Tz6mV/NJM+1xqaymQ70r32K0QXvxSHEw
0jsBfgM02LagGRYRiwDRruVNwP2ar+dcfVxOBwBiAKBsr92Ejy1dLHSWBcuzE2a5CxnJWTtobr/t
HAObeQ3T1sFRIXBbN9aquCdTnVGEhaYtBC8+6EfIIepR+NO9g8upePJkbukGKxN3THYWUFC1JEEN
iPMDsYxUcdUdKfAWwUfZLFLERvflobsH5BO2JYwP7oRItWWZXtBSKlZy5IjUqGB6tF2ezCcZPCp0
MHlri1VsLDX6DLTRPpW/50lf8MVXXJwPl3GRH7hwMkwzb4tb+qivqFumV3DXcMe/Fc/F0lyr/aK4
RcoybuoX6bKQ92m2iMkALKfmrUM3W8rOPEexXhWkH/G628hOdWeuy0O4Sw/FbXvIbqvn9GStytcW
ummK40HeLNoHQMij7PDWuWWXYHzFojxQyrxU7wWNHiqtfFk8dc/FQIyZCxBnOol3RPcSB/Jon7Gt
JqotDP5v8VB8MZf6Ez2GJcFqAQzpyJBkFgD7/dLax+dmWz7Vy25HdrJSV+NW2EmbdIXChITk3IWk
SwajyGN3QL6yLY6+4Iz3OaCHvugZNYfMrJhBts4HrrQt085NhwQMzM1/6h+MjJNqF5v2YQA0G5we
jni/yF+LjUCnG6ANsokLJtc5QK9b4sdnCbHRBee2XvK1uWi5YCyb5AkP2/HIXFbuSRJdulxL7dSv
uYDCOxLHfq07CoNwUJnBBbG2qJm2+SpzrO1lztlWIPMCeOKwAfDuZxaG7JiPra1tk01D0D8ky9au
X+Wn9FCe8tJmUzE7z+3242Z0Sv5/0p71dDNs/sKf3O7r6YF9VGyC++CeKrh2t81bvmJ5l+krVRM9
KrDtlbYVn2T+xUJMtvIZ+Iv0NYE5xT21QUfjmXcFnQ5amTRljwVz8IKNtGUdVumBpQkPYmcbnsLi
LMtdtB8/Kic8sM0p0FqCYLJqdxbT44Ek8Zg7yGu+0Cb44O/Xj+324uW7jtKPRoajAIcxlMAtT+kp
u+XMsb2a9/QhfW0rG8BW01F6pYfwBCMEZVV7CtfzqfXX4gyWS16yB3O4zChMCnwxbccjcEX4IN51
7/6anzMPUVxYD/0N9e6tZhsP6Zal2Pu7+iTuLw8jKRpn3wNLiGz+JP/o3wXJS9HZxAHNK/bxK0wi
IbT7zwTs6BAFKwuwhTYeZiCj7dNPIkC8i0+t4aTiDZld/gAELTbuwB8xOEQs9kvMNflZgSwGK+CS
JnSGdBlPtlhv+s/6gb+NEZs83L0YTpw586rS7uts8xgf6vm0d878F/bQ04JgVU7r5in9rCTHOMtH
nZjk8rfo1AzLapOuJbt7Mo9mM7cto/u8skMMaZhCz5sSVUGY+RNE9jyfJrq1PLlYTJA6ULk8SADv
oduyyK9J69KbyO4zuBwdOa7GISO1XUkuKjPiFFD9/GWq+/407ok4ohOKK5Gs6LJQziqM6JSqRnDq
c3TUngGXtef4jPIpvRnnRs8j3YmQKu6kZgvoMzLSw10xOmvhheGCVPjMu781mbZ9JqUKNpcty0fY
L24vD4InL1UZPvNw39wKK3OZLcttT/rdzG8L1nQyl+pa3glOspzfhT65vqpXOv/dmf7kAHmoK5LE
7ilyXvo/5bl6U0/arTW/3txqs/b6yZ+1cPTD+Ze0Ck9ohtx59TfBrf8uO8lzeWDNeJ64tz6jZ8UV
9/khuA9PnCeO3bO+EwFWmYXY3gib6q7c+o8dVH12WX9QyVm43DZx75Q2rI/zxbW8eCeuw52/Mx/B
4WlU1U61hqnBNh0JtFNKfKFXxBEWdz0FG/ULOfFRll35seRYB7eiU27B9mkuu+EcCNMX8e2yotn7
WNqvKkqBZXWszw2aUSSL29RT3+S1dDPSMJBt48/lRl+31OyJrT6aYApHwqcauXxMnb+057/NRZHx
HLrlSwk/O54rhmRh7gL4HRPC4UW/Glo70dbcgFG5mVtcrrrOwsX4xkdOb8T1LAgk12clKpZnnd2V
JmQZCuh9SDADQnrnH1XfYnympwdaxFQ0c2cwuZX3Y2an6wpMbJszfNhiA8rgxAzvQh57K31WMoPV
LTs6mw6oIBJdaBHIY9fdexpviArye/0Qffi0icmJQNyZ3M4CQdW39WUUUxBelJV2vpw7AS79CloW
W8+Rj0S6U/4KKAi6SOYh+K6iAXLgttXcS6HNdoBiz8HnOJnvOu1dC0Gn8snOlB6KD3wke8GNT3ro
hDkfsbif7Hyyn8PXRyN19pilNc+CHW2pJU5MbDRsIIHGZcOfVvAX/fX++dmF8vTx+ipV9rZGEDor
Te7Km9DLV/6Jvod6REa7UW7phfBw10OBA6xzfh3u8bOMdZiahbO9I3VEaBkGsFKpjsfFiFhm9QkI
gMo+PQdwmHDMN88zb0r3yvd48yRKqycTm4/o8aGE0IC8xLbW6DJTR6Wl/pC9ecOue4vuuHvZnj2N
PwGd76oGoUbEBceRIV2hmzhoLZfMcbv79A8c7oY5Kyjgduvw5ZOty8ZAHr/4ZFd8Js66P+Gyw39+
Bnfa7XQrn6rHz0LjH7grV4gt53HuNLd9Go2xuvBmhWIL3RSRJMA5WtTyjM0+W+1TXm8vhwO3+3bc
bPlLwxtH8DzuGBtGpR9D2NrxJ7aohHFSV/e1OHtXF0feMoVh4XwOO3o9ZwP/wD6G2Tes1ZlbMc95
r+lg85fDP1N+asTFJ+JV68K8gbuuv/0UnGbcr72qXWBARff5Az62tqFFGq+YTg54MA9Gjm1r2Da7
pnAq3y7xtkAV9xzfxMHaM4k3Su+yw3Dor6gMNs1Ouv3ILIfGqyZsDCcZ36x9lHhp8sab0dZvURzl
Np34M0M0P2ePoHTlYWeSYlKJEdY8glnGKJ+s4hNV+Ep03BpBLzkjQqEPY/8Lh1O+Ns+wTDzrLQOn
GpnxL6Z6RYKdxMSM4xIini6uhsCzolNKsyF8661zER0jMLrgWcq7xSCucuVPW3uXfluByfWH8hZK
YlqvB9mLi2Of7mXFUyq36J81+l1S/qR1RBfK/qja5fW9Md0O8irRvITKYigU0Lu1KS8t486M3hty
hYGqa2ifI+mPmE6LmHS/IeRZ/ccAhnSRIDCaME+mVyM81hGk2VtLd8LhxQzfG/gp6fiQRXex+a6W
n5eB5BUeelefx/JVo+rUPH0oF2FzqOSHQT1NpGFSwIC68CbNbq36oa1iWOTPGoDVYLzX5t1Qr316
tpd1cFmmkyck79ZsUsArXuLbCfaLdk5kl7Z6l28tY6Nnq1GgOE/eRoqmP30Eh+fygaCFexZ9dUrQ
oDWv6y81rfuZ8MWNaJVnDGIuwoeoMD4P4C6+3Ejqtu+Ol+G55x8JYK3osGlHYtXPn/2aSzt/dCYW
6wrSSnk2k7qiHveCbARBM3my7Bl0yPNTJz9MKQYNWGr8YuEhyVfEXR5mijgj45MlM79cv9phmWiY
VSlnk1eM6zBiIrJPbF4Ljy2UlTC+09ttZK0rlfhf/SK7uibIz0+WZA31GU5MCpY0X3+maUVtaErh
5MXDLupOqeWJ0mPdnlqTSbYrxTr9vKrytfBufh72WKJkYTTK2l6pDsV4TOSmlmlu0XPzKXadVv77
f709gWLqtogWDrAS1sVoB/ctlaJljypi/rnAGe6D1x7fQ8AZiJW/2fN888lN01L5DhpDR/AQ/roW
k2r0pVI1F47f69TiMYEv8HZQPkd9FfW/yIb++rD9l6vNQmB8ZVgGi24Zknz1ybtRT7pJagfPmLE5
p1gXbxkd0tGG869ErvBmPY4vYDrqC7dBjT/AOyjDeA4yGkqwcuwidcXCBqKJn2JpAXpEF4F+VPtI
X0w4QekJ8TYnOgISqgvJXKiFPUAJYSrXcwdWsaBzSfrJIPdXUhTzifNDfFE7uyY7fsg+SJ6VmzBd
wAphP1KaaK8oQTCVgImqz8qR4NmC5fiQlYv2JX7J/3AhGB9cHqpkT2eywrMECf0G4CB67AAc7pOj
8tw/8zeA21d3pGFvyv3Pewvfsn+PkaXiqqQbjERmlvYV274JA5zv/GzwcnrFhg0xFGKSYxzNl4qK
A9YolfGt8dTjzzNrkN6UtWBDQ3/Pb7uH7JSdhpOy8x/MBxZZeWrv+2Nxnu6bV/mVvxA/jw/j60tx
mu4ruJPSxl8Fp8obHqZw0b1EnvlR7gATaSHyISiQwMHHJySKOhJ6sHSwzdARgc3BoDInnNCYBjjy
hG5ENkeTFx4qXN3ezmgDoZ32sZ1YULJSmlGhkItTtIChZmCrqFAm/hjANMgO1D4zRYFtMGwm0BPB
llTHQgmEGdhlS5uA1e7VBW0EcmqJweXZoittqKbwnhpIox+QYtrfBInfnCPmz4u6ahBXmCw0R7v/
KOKUQcTgWNF6DzZM0m8U3w5ozL/6jz69p5+/ufpv5JTnAIY+BFmgbKhXYXoUTCn3e8K0Wj2oIyCk
nLp+TdNIfjcxZ1HLOwvIpB96jAz4qspJUnRIRXA0gDqSzF+2obUs9H4JG2Mya7uM42VZKgtBbuDg
Zk5mnVqJhAO7I8t4HMono55sK3mIxv5xFPNlVFfUwsUegq4I4lEcTJiWBjAlpcJvMUP6N1jL+Iah
3cU3fBavXwk9Q6Mq02EYoH1anG/xgIMe5fGTfjnI4KpdOG7radxcxLegxBsE5Feb5BsmMqBZAPIf
svs+mTa6KJow8hLn5y/x70eXeTGJqdsi09Ixnvz60dsqEGIttS6eKG7IojC3gSU9nOWqWObSE5Ym
vzzumw/PeF1FlhEGYWWoXj3PDIQmHQdp8ARtWtXk09WAqGsESqDuu/SGFyibEsJI3TfnDsZx3eyN
Dsq7esLG7uYiAdUroNipvIj7p6CWlqm1Smr5NOrYIMSQhFuUGr1404yU8kqwDhJyWCqtWv1TKNE2
9ufG6qmxZJo6iZDejUKxz6sJH6aTKNs+iKCEfwB/WB8+TeUBwADDmcCXXL2/PF0Ci+9ArO+ShSwp
uyDsbsK+WwZNsavF9wn6h6U95ZPu9I20FpPAiYK12QAxqlBUrWkzWCRHVOmDr7yoYrYOMaDKSyrp
urqVFPhmGehjZu3qyYDm0q4yX95VonEapmz184dQ/g26sjHbFIoSZmiz6ejXD+/7vmJKRTJ4LXiM
1Y92FkyOJhJw2QGmDtgwwvbLxKUsVivl8qHC8JAz4lBjcavri0bEumcrXKZ1Kq6EQLDVKNpYwqMh
xptGrV1LaG6jCG5x7p8GGJwF8a5EUvnzz/grkv56H/MzTNK92V3FwNnt68/ohHmcgllcPGPY9Zkt
5Z5EaPbnJDQ6QpuQSOEn3FS0VdDsqO6L14x795eX+LfSkA3MaTnivIKhm1cXmJgPVmTEXGBjs1dC
kZY88cZ88WXSbpccYk32vZHEVRiXS/1ycRRDWpTKbhIEt9KxCu03v7zQnI5dr8p/X+jq4xplo+hd
zwuhopAJ5FlzpniBguHnxyHPCOzYnAJVcNh+frIyB+7rJyNp17AJnjPw63iSV9EkM5Cx9wyuOMs0
NrUAGI/ZyMwz0+71wVPRwnSvhpXY1fRSAUHL740sHkVyIZN3HAQ708khw+I8QkxGB+pgkAgvdHLC
UkfpHK2rAjmPJ00XeEEpnPpAc4tYfspTl4CzUcPBbQDwfv5hzGP/95fh4YfrA4ajOvPrrjK/MTcn
DO+F3vML7DiL5zyrlhMbPMpnNyeQ8uYdU3RelLJGx/rLX6r5bR2Jblxyg0ElM9OjbnjT2DiNgpbb
HXPfbYXgubXW/sPYpSspCg5aVezE+LkT7tv85OMCmFzAYfwlGZKjlRiewAC0spOZfNZkIQZcvlZz
x0uwNIdzGu+NZttwFtv02QJiTwPG3GNmo4ZYB/sLWS3hxyD88WEg5ueI8Rm5NblZ+BEbg1NlJQwE
cWUGEFf15zisHEmu7SpmH4MhE3EzLPT7flz0l3cB8WrV5Y6K7ZcEQTqhXyfQAC7EamkelYlYbqQr
Ah+hXA02+fQuRNrWKFdxPy00buUIBufY+RuCbpKclfxxgFbp75pKu0vuS8FcXPKLq0yG7RfPAy1V
U1helOfGBKmgwdSYnsGfrIyIE6BrlcamilI3MunblJ+KTo+jf7vwpjJ8cas3Fp1Be/xyW0lPAlrK
YnC67imLBFdOzqXP9KIhubHy8ObnLWN9c9eBOswaflPmZr2+67pGTSZF1HsvqN8ZpHfXZ/5WEaPb
yNrXfchZhGWtWLeVUJ78rtwLTX20JHocUrzsuGG6Nl2NVFfR3tTPNZmkKuGNGLoKTIMC2ga2HIsq
djUCSk3WnhQn9QJXqCB71AAOvNwwFyVaaaFzAq12lQyJnTot4wsgKT1LIwxfcsV8rkQcOqCPtUIC
Mw9aH+2PTJOWBUpDtAmXl5ZLq4oNx4Ic2vbDMq8OqdmvAtRaY7csctRph9KKl7I6bq3CWIQBTTjT
S/L7Ar0mU4wg8MAATetlgPgun2B+I8/Lo9VI40p8N/PINmgRNHxWF3O/cqHrviOJ7axJ4iPLhbEb
OA5R+iK15S/3h/JN6DapOijrJFIgAKOr+yOV1Xgotc6L6PeSnqkQ+fM5zHiKnBxrXYV9qd41Nc2E
0Mm48DQZNdSu4qKez0AjQFssae13AB3w2nK/WhQCpHLyfc6VJa604iFXc2KfedCz2z4iKqJWyjbt
8FyS3vlmuevpDMndx8+7T/suXjHsWlZFGddT8Tpe+Xl0qUOp7LyAlqlVrhKDLrAJvRPUAuvEYWmO
FK6T5vTCU4HMbdAfZ0VJWNljnf7NWlqktLqS7ssJwU1vIXrU1ypmg6Wv/UnhfzS03JT9ZCEQyTpc
RkWaRCgWtikCuxYBZw1nNUXoernHN2gplaRy4Sf9gQJNrmnZOvs3Y3Mm2cVtKJ2CknOuGunaKLSl
Jfk2grVfpd3WHKavLiiTa1rCmWsu482rMN5IWqFZwH7egGxK68TdZI6IAsNlGgereKR0GN70SodN
uWO6ykIPKdixlRuURaz2Dlf6BBP1UndQLOmPqrdydxBEfV31u7zHGxCVVCLeiTAo6RFM2R5f4ZUp
+ofKFO3KWFqEYA7aOmgbW5uq7dAfm9VAXW6EKAXQP+gt9K5uX/Yh2jR0j2oBDckvoYJr3UqtYDCM
9OeW0qCvNH/a+yUtuL7bVkstc5PGvVywtFwF8CW6D8s6jMGhk84XoIDWPAqCV2GRhPpaHB3D2MjV
WzrCsyqcafYJlOxKfDdIVA3j2ISbjC5ib96IXAESgsQ6olYFbQDgKWmKaXiKtJK6CAzzkIe/gCz/
gk1csf/5RFc5XRZnslQJYeeF0VsbHpXsIES/POKbsodpOZSfugQGCZD29dhPemMkY220XjO9WOVT
WblKf25NRMWVS43981GUvkmKTIBofHAMsgeS7q9PiyrzkiXx0HmpCVkTfkNGChCtkylz/YcMAqUZ
zDTrM+mSFUL1HiJbDGLbJ8Dk8W+g5TdxwaLKV/AhlHSR2u/rywRtVPSBlLZeoi9z31MxCzRTx6i3
F/NkagdDQLnoK+v5BfpMe6mz08+r8c3SzybahsG6Y2dlXleAba9Zrd+1XlA+pCPAjSyEDqsfSY/z
TfO/f5gx379cwopFifj1x2oMyUxEK269WngxzLVfj44IBz08BcFZBV36+Wl/s9ur4IJpiUbyiMej
Sgn49XGTbuR5IEetJwjFrOwoNE/TMMol0FcNwHkBY8J4BbDNwtbtktBm0CNztCa7nya7iiBqUbJ0
fmIPsFjCDmlI3GzaXloFYEzY3u1bGR2heLZESCKXjWrd//wD/nFFskwc9TEnFDVRUkTLvLoO9SlO
5VyzGo8gMCSz9XPthgbkGg1GUKy5OjzaGqG+0MLw8C+OWLFbrG1G610qbsxiWulduZwgl2Gafi6q
btPCpotj409bPPjpeDDU9mPwXyMBkQBk6hYlUmq4k3oIxGUs0T7w2nSjaU1H5bazWDcJ4rAv31bU
6Ize2aQ0e8mwAzNc/fzTv0kEuA3AJkSQCToIV59uAGHOU7NuvLbZiFQS1CB+85yFO1n8rfb+rmjl
OSrHT9UVYsLVs6xGwxFsUDAVkZDDjJWtozqLB7SxKEogyDQ4c2iHgL5i6SdLiWWxwo1sFW4eH37+
1dI3leKXV7m6Di/aUDdA642ncV9ZcPHVcZniv4sjRalt8Mey9ZKyWt5J3fPPjzbmg359WBjsCPSg
mHN/7ups+pke+EomNZ7Vig+htO+b0bkErzO4IOrmbRs0e4sLccpxH8jpOQyDLRgQm8lUoNnTlp/t
tCWKDeyeqvdKvNcyzY0NxVbCeJVM73HWHuVmWmvDY69BRBQr1amEmBYGAqKoc7sRs8/pPhVV26oC
tw9x5JAVKpxirdckfEnlBNDUIHXHTefKALNmixIfPk7QPwZ6sJbo9Ay4eWwukOPKxJFS/DyC1C2D
CUfqC8JjGHeADxfUJmMLuQIqViAeDbFzB/WQwkPzZdzLyX8VRGRiXZIOcX+j9w5neRimXr6FAgPs
Xh1/CcLfb8H/LP4VQpAbflDo0oXtbkDiP0gkGDJ9ObzwrLeLtdTMZwFGsDGcCwVatnFz50Ns/HkD
fHMrWoxStLiDDbAb8+oiaq00U5WiajwJQseQuEa2UhGI/7rRpG+gLh6Epx2IswLkKH+NyqWidHml
9A1R+UVD7Nrclx3TDEEIa+j8AfrF+aa16t/Azu+AXwtUlYhCmxD/26tzXhtmGKajUXtJu2+ojMT6
LBIV634jBugHLNLdi4T27+APHtkankkbLX33VXgI0Z3YHcBl2bXdL5Hu3wtYEQk+lKS6xvpr83f5
D84vt9g29apUe751iCwRGoEnaTtr1hKqVCfxL4/7++d9Pefz8yiwVF0EZRav0jmtkfy+isTamxP+
1rw4Fz9f+j2m+RwlvULtTJOwbNfj5eUSfMh16wb6sc7wCTK05SU+i0N1J+XTSsqqcxJ8tMiXUgRH
6ZjaSY74iQ1qZatUPs/VfoMB5VChWXAgBcBoviwCTXAb7ZQCs0LryQB2p6Wu0JBXIKcAcw9NjXRz
uItFiTbCtDE1SNo0OeVlU/zRMmPJVWjRhIjTyE2IFfqv2NK/gZAFAr/URBrWtHOvFkhX+3RI8rr2
hjFzKzaBVWwoFzvcUqxAWCJv/zUl/fe2mx/JpBpSX4ML7+qeZ96rMRpmXntmc6raaR+TXxQ11jGK
eJf70S9b4NsdxygpzSStUNleX3ecFfTCRYuy2suSu2keB3AOCPfTJmhvWuWXG+2bHIyfZmg68CPN
REyWvz4s7aK8HNWynhkAPh897JicYWo3fVkfYqlbD7SwA+NgGJ4a4xyE5k8rUdPFTlWaq4SPbGoV
OQ6lHxJYSSdICNZRKgNnru8I2KTKyJGjRy0ut1nfu1HXPP0cGL+JG3N2Tv7FGBzsQa+bzAXZsX5J
w9oT0T+nyT4FU6aOC/snYFNAGqq7Q9fgJpTD6Fy2lQSWGNhlsrFqyKgx08rxaPwNVP7b478+x7N3
uTyPBePlrsJoqnetaGRG5ZnWoelgc4M2yeZtYRzA3rCtmRMYaDPjrset5LIbraXsL0nragEBKfym
xDcWqXaIf0skvnsxgplmUs6JkkRH8esXDzMfOG1MKi9trWU4mItC8XQf7xpAmBl5V4GbwID2ADTW
uGlCJsNOnKx8q3BBK1gc1rSDSq6DSdqJsOhRlP3yQf+taBV5TvVosFEbYIX+9Q3lOsszqe4rT2xg
Bxn6nWUgkWpHp7p4vjrdppOPNhiSrYUl7W0iIVXL03JbDMONGmr/p7eZzz4hQGeU39XbWFLUyVYS
8CGRMmJ2ZOQi9IVnARAxzjxFBNZYzuCp9jkoBiwHuAhtw+CIX06q9E1YoPUkKRZBjzme5lVYyAwt
rNJYKD0LOXlNEx3AUgpXyRgs2UVS96mHOEWlre2rf1T5guWCj53AerRg7o8IVQyBrtxvrelvIuPc
DzMZB2dZwPJXt2Pnh601+X45L85gYsA3PGN20sGAq37NgL59FsAjiJvKv/1lsP3nJu5VQUplUSs9
2pupFc0fIcbLr7m/FMEvH/3btf7Po67WOlKVQCazLj2Kz5CMhzNaWweanAY1Vqj+8mm/4d4BqtAv
VucOo8W1/3XDD1IhG4zmLb2h/IitFr/TcRkrzJG+tGsq52OnN2uxlU6heCMrTB6KMalCpTIjg02i
oIiAzwvZVyvPaU8mpDBQwu1QBdeB6UhIQy+YhuVSeY7IFn45q3MYuwpzvLrJVWzgXcmp/frqeTyI
acq1MCdt0QhCVH22w4vEwW3EyoZKlmWQ8tP3uiB7aX/Jif8iBD89/aoes9RhKASJp7cDc2lQtjG8
BZNUJACKm8lAxXD/9OQo5vhCsSeLUtr8jmNI34ZU+sIqswZVWf1/zbD/7Ewt8bUhla3SU+v3mqRc
HA0ywxf4enBiensQFHeCs5hcImy8NVuK0NcV0oJ+ArM3rEU7wdsffOxjEyeaqqWeHWMoMheZBg3g
Oazfmj5fo5WOPrrpBaeGqtjOMGXUytsZQdDCaJPl0os46k4euXNTI61QWvb0zLOZmBrYcovR0/Se
Ru1cM2d0NnSKujbwlDjcZv45P4SXF7PfBOLsxcEUDEPchpoFn1VZWMpuXkXEa1BcR6iPOQ4x/gON
ZLQPWG42nd3DRyiqelsFq2pCnU93PpIYoNThRWwUT7rxJ5Zxwlk1AJQoyoXuTWYR5kY4+hBdf28h
ANVDsUq5fNSI6bB1+WCUbyGJ/4ytXHRoC+gP4PQUxLCZBFCJltPq5ZZ7PEN9YHQAVbHuijlMoodU
zs6J2bmi7i/71r2QvAaWFyrVKg+DB916SxgAgmQSbrSOcgzo6Odj8W+xpsg6iCmIHbMC/8mq/EhM
46LoSi+1znPDMl7FvH4Due3n5/wLSMBCgYrCFEATZgKD0b4eP98sAEcunDumUMKKeour5zBHdVRe
ZjMkQb6po49W7hZRvvn5yf9ESB4MkxPkBQKpYhlXWbiR0lCOhKnxkhGLGFpg95b1HEBDn7y8f/75
WfMN++WUXz3r6pJhzKloDb3YeMVUuRVMH8N6E8R3XAxCwJ4+TdcAPj8/8t8qeH4m7EXwSRYXhtfX
hZWY+NjqcxUcN25hda7CRjI9CAFgXHOPVErd6Tcj3X/vgauHzgvxnziS6moXgHo2noloDAeUyPXD
jdUfzPgd+6jxPYLuTojDiEhYai45axnTLjlLzZF0Qy7di3pISkwmVj56etXfK7e4hlIQ/bw2/2zu
r29pXd1WkSQXUuV3jRcgd+T0pSLc1qcWd4ifnyPPd8c/3/3/fwPrKlMV4C13ygwyVgIumJdVNwRO
2SDVsvO5zySINMIMt8wFRye5tmj/ZxFGqPVyUHAiSV74VFoDUQBihJhLi1HCPqClSgmNX1bkn8zk
akXkr99NUqTIFwW+W6665Gl2/DTDQQS5Xxlh/2aBfx/FZCQVLrPIf359FJhN0qt62ZCy01SulX2c
iSvaZDqk6Yi+odw9m4KGG5K1EqHnZeEBYloUxwzUwuQz240+6h8w6J8/1XfRQIfvQf4CgkNM+PpW
vazU3As5uKiPoVNpzpt1hv6UbFxM0Jx/rVu175b8v0+8Op9KVidW0WR4dMn1nzbol6YvYykquB2z
Nbg1iq5dXiBS6eDlYawuBf+Zbvyu6JA4x9Bo1DdfS7gKvYYeni62SI40N4AugzjbULleKNkM/T3B
fPTyIhjmXTIuhfot0TFOBmdiRuN8y47yRxS8+f2AtbBiF1QGXDOdNrwKE4MkGzxQpOjUGHcSJIW4
aOgCvrIpI7m9S0dnqEXcmQfylo+QLSnl1ernr/KXF3p9gBiXYRoGHH/ApKvPkohhXGSVXHtpMPfp
kgesELc9diw4oGKXisMqCBbGRrOswobOiAkLBjsl0yThVTD0IHNyem/IKe8MDykXKhhxa7oebeaw
WlDzd+SdySI+w7xF9DOb+yV3g7rRcUmi0v91OMZ398B/f87VN8+jPBmqlJ8zuso7Zl84Hfg3saN6
uASIIBA29BWyqk31qay7k/gJAag4WW/DH0bxfgBpN3/k++bdZ1I4ZB8qtm4Wg01IIP8qNeV3/w6d
Z3EPuRA74M8Dkndp2czz1H4JF98FUCAXFbd+QBe6X19Pix+IUZUOXQ22vvHxbxV5hwBnAvgeP2+A
b9OD/z7pKoKWQmr0eX2pPSM7Xujc1zqOCVK2Eup9g8ceti/FXoaQJA6/6Ym+i93/ffJVSJT1gE3Z
8RuxItZwPyOvG6ultQPaXCAw9XsbxvLwWPoct9/yhe+iETAdUiZDgid/vb4wfYKcmSDsEwxysxX9
qTA6JsCdPDLOf/ml3z5MJ9ljRK4Er/oqIE9hLjE3jx/qj3MnLGU1Y3EFlkM19ith8LuoRzN4pv7/
vQKuV1UuJV2JwsYLu1USeblyBheM1DfjN/jKmF/7OnRYqgacBj5IDnv1s8JBCIcxTch/CnHXhm9R
0y6ZZ36ctBc1+h/Ozmu5jSzLol+UEenNK9ICIAmSAO1LBp3Se59fPys18yCxFFLERHVHV1ezRSDN
vefus8/aaPPN1agFTVoBZaqdZjI8DFUJUkTDALS2fqzGS5Rh+qHiTS2dVeJh8/xM9JKqBWBD/lFh
eMwMC0iOas8adKoovcHm4Zr4LOlLKaZXfVWZTK+J0edzoducTaQQ1wYcqh5ZMR9uYkYK0Lc+hFB+
WmF4zGZyUGh/lqVr0Bov8BerbXEjTdKhnGp7tsjicDMYGdWge/H8Ipi3TCTtOroZ/SYPzuB9ViCj
OH+aLLtq49YeO82uJH4gapDGlfYfC8Efd/Nfr/K3Krrp4jKTBguxH7hU+1DRvEoyxZUThkow5eJM
9Qjls3Eg3GzeQDq7emrei5voH2UnYVCPeZNd15X3j3XjT2+vRVtXNJk2IHhv+99/KUT7WSR7XGal
VdNDle0n9WjGmrtZD9IsYO6jGo8MpOLP3U73GBH//uv/+JT/8tu/PXthvFpDW2JaLdX7DItQyTwN
pkzeqf/Pr+LZ1tBBNXprlPu/f9ECgxo59Cj7fe8vlSuYnmLeyOwQ0j++E/2S/75R/B4FqQydmpCi
b78qElDI+zlv7xTIXmYOBha9V+uf0vit1CAlsSCH/WpLQ7OZqmil+NN6SeCGWYv+sTQfcUxXhe25
bBiRYRRkbs5jAxPbetDXu0yCsWqcfv4M0sH2BxY9oQzYmeYsmJ62uRCU2l1MecK+R+iPkr6NKgwy
5k4X7ajzQm82LY1CuvHaFSK4Pj3gvwr487v2ZpBF1H+Tjq25uKmZoSkgMGyeDCFRd6J6MaZ4H0ej
LUzGvrJEd5JgYCGRFovyqafLsYh4rKHqRUiRJi2BkDgGgHn9+KzXR/5Qp8RbZ8TdvbGxLPEAp1ip
RpNETqy0McwntK5t7jPq4QgxtTnK6m6aDWjN5l6s04Oa4GGH828WTOibd5YmHFMDzwftcZQ0u8XK
0kOI3Rwihay7jfUei5eZcqEyWixE6PHdwzqoh60brozgx3GkJKcVjgU8Qny+cYLRIb0q++bH1gQR
M+teSoG/m3mQoEVq65tlzHYtAbeVlmtz9hMh8WOpBW4jkk3+KejnTRpeo/E49q0v1TcrU2eW4sFz
G2SgnAKjNO2hwDWHsYymyk9Vr4dnopWuRLu8nzkNjrO36s9FBWt7uxiT8FG19PspUnodKrJyD3Oa
ZbfvRzcdqb0rMBMqIhIqCsJwI9/SUSiMmlnPu7Ea9kl0VUfPCq/YCnczR+pJmOEaI4Mu60sY0eAZ
ZR9zQyYnvqyFblldDQ0Jt5V+3WtMudavUjNivjpp5r3Ru31bHawwCoYcCpaMubFnHG8y7NLYS4Pq
yTiITOAfrGI5v1KTwUvfaoDSxsx0tfz+74uIsu2F33aw3963b9VikyihorYVbTTpJe5ywmtT5soO
ENODxryM3PqRM0LcSbu+ZsqMAJmRKfD5rHXvm3wCukYpOUkCtkj9hg4ofThODSuOBSRHfNIQoZgf
ldPlh9bcN2m4eSD//hX+tD0gKVoS+irrifa9s9XXkTXLhdzcLaq+l0dC/3rtTkg501sPClW4bmYP
kl66YwE0S9EAN2d2jDtYwndsDkwH0TPPCmtHGfov3fcPOwTRoihO6J340753kbKomKRiEpu7KK33
NQMxNYK0LhR2M5mOwWFoLvm46+wNiI9bMziaoPBkH3+/Qj9lpv/c5F8+xreCKJXEsl2TpbkTBhqV
Vlg8Dc3kMRqk4kMRm+NmKI0GcEEpGHEGt1VR3TfWS8PKlAuQycBV11GCyTTxGenqzbsezFcR7TuJ
wmAALqUI98T0HbYyRGvbL5NlbFNhxi5xpy2lni5dDwE3OknhTVGL7hJCa0CSxcAlGGgAnMir2d7c
xJhraLVBo54ZccW80xl0z+fxlv6MtNROJMou0wPKAJiH5bVLQGrKbgu4I1ukHbZq8hUxlWqLoyKj
Zro7RgnwKeA5hQIFBHBF9iGI5rsGSBPbmcktaP6tN/6h2qV85ixJQKFMk+77S6V3eEGltrkzWHeY
SEGndi25dbDK+0YD4Jx9Rl1GH3NtYXxN5FhGPBZqHkRorNJU7qPlI9Kmf9UrfzgZ8obgm5B5Ihlw
+nbO4SqNfR8WPAbJQxxrdmOWmJ0YIkX0L0WOral8WdvZ7WvAkDiHpGjcAzug0VoDWSQSini4nMue
YHOFTtjZf39M/2tpRRShl6kaWCs3z8I3YW8i1THrGz4fdTvGSpE6T2E1nKcOCKCkL047GuRJ34Rg
tBLLxlbbMlc2w+/7lybwh7Pnr5/ku5XBqoesURQ+ia4fVXgG02mJHv69cv284t9fTPqBmCZMHJK4
V38vrPQ6HNY+nLgjva2CIQYkSyYZoI+amThWz531HuXEqdsq04tYw4lsxnLtqOTYA2KVXNP06ihg
M7YSh3iGNPea1V4LmpsbVnJAZUqZ2SaMwWG6Ph8OKbF35GLzA2gBnO0LlmNHIVErt8m9KrqdDtT3
iY1mAR8sHXsJviMOfZuCqhlpjAYxyF7TXTu7oKqdXHiL/buKwvokC7tUOK4oILEnj26deFFkd+M1
f99Kbl85QCaG0gafyL9yuMNY8em9bLkubnyC2PayAR9hG+2RSVq4rvwBjlF5pMgv0FJLu+FEwmwK
Yeqg4WcfOsg23gzTut/RuwN5skgbzpWfB9gTgrpfHaBMwIdw5EVDEAHwMR3m27EmN5fC8kdiHIRt
6rpmwSHXgh2XHj64q/ZKJZAicZT65wQ27nhmF82dIXtDHazoQ7wMiGhbbL0Co3kTzlwRqj7gGbBb
lodWVdT/2kj+JHpr6uZslrcOIgLm709K3hfVmkk8KQZoqsFXYGphMYxZEJn7pgrameqOV7NiQiJx
eHwS5pcTqPM28/4miHjNiZk/GD2VS1czs+O0AsQVJoeddbQT+XqoEPCx4uKZtafS4f+uAOcbfNKg
CEtaFVudaLXhON4xrwmSuABUy+NFu4ZMDQ6gJbKizVxspFPMuDCF58lT+uMke3TCIm7QYy5dZzBC
qmPSE60WAKgzj422X0HtsmID2OPd5gs0h3beC5ojYIlMXJ0sd0Z5HsPsqpT9htNV7M4r9Cpb4Vhr
zw8sXfED2TDztKPVRUTd9vcvEQEmO6oRwD4KYPDShgAMnO9doHcGjHR1FQIy6MUJDpCseHSycyvv
SeYLPR0GahSwp4QEh8z+31e4ny3q7+87U1uYgVFBdOV7v4TXXYhbucIlsdizuVeWLUclvWqFg2MC
oYfCGTlkqUCPDRqultMY29tTAwuEdTvuZelYZDdZtI9mPASBWV+pJFSnOx7VTazLA9naV6EPmi6F
BBw5EQgdZQeL9RJd9S4iJIBfYoj4F8wMtfEtyYtgwM5+b7gEoXBW5lF/UpfPSL82Ln//7j+f0P98
d7y5mES2M+T3ta5fZiPWw6a5q6133MHbYGZjjDjAW4/hy801KYhBMi/7qoOGwDb099//h+Oyxu9m
TIHfLcrGtuT/clif4jDXWi1vtu7DDKoiVvZTdZLFs2q+/P03/Xf+axP3VV2VxE23ZB7i918lFos6
SVlR340fypkOVQZVSqfvaGNEgayt5U5xqU6ApsGYYDbkHwHqjievANhb7LPpyExfSMTrUWYDLH1e
D6O0ecApwNvyXgj3ZvxkGL4g+H12O/xzKvVPR/BfP/636iXOBrGfyxKzwqP2bD1DK49gsbW2Cqry
kcNr/1WFtjh4LVEd/yhRlD8Iapz5FZMp3m25k76JvqtUaOIqTPWdw3FowShELAwMbsumBOECLpoD
iiWv2LN23cvc3bSWw2uSN34mBIZotz8YhFfNfcTEUWUbw2k49YwOZH6l+hVjqIpfKUEq/uME8qcW
HB930/9Ui8/8n1mcVZGXfODEyIiVpw4sOvgVEixqCoWvwK69tkw70bhXlhKWzkfPBITV5DZTGTtp
rOwEFguzvRujICSUQu1mVyV/gByR6l9GrT89nCjOUGaYUWIbMb7d3TIsWrO0ZO5u4aridS3eRuHN
Qkox6Gci1OK9rnsdGDUoGeuNmZ1liZUEf4jdTTbrCSh4s8Xm7jUMiHFwMntXhjxaU3IQUeMPqycn
95KtZleceRNiD4ndcf7+fkl/eEgMnRYao/F8EeS339+vts6RPVber1b5FJmBNu4UeksDo9vhEpIb
cJU20xXy8hITUyFcr8qz9M8m9H/icK2fCjOLCeWbIpNM+/uHUGMrUQ1rxI3Ugo5gqGK/9i5XRx+I
rcQOOKo/NBMYVSAtV1YdtN0xiw9d+4D9jhm9pXgctT0pB3XjpyFxAM7yFTL3zUzP4s/WXTI6DCRE
c0B0TF8FmeVCHtHWK3k6aX2Qwo5uTmpO/vRxDP0hf1qzq15n73Nk6bqqv2KS9eKrSgcj86ERAvUS
p54h3tdEAmo3ifCYcKebBxgpaXaa64CXS4mOIUlo/WOYXItvhXmc4mdIZJbuE1WANVTlwNQHoum0
BLYgSs82Ukl339/269HEXkBOhOSqgDNzh07mmjslI9A0UbsTYdSWHFSGa7m8qkT9TN0rc0Zl4zJ+
rxMa/ZPylMVuC1+WACNqKzavFaLJHixoqLrhk64BKb3NlIdyOJmtz7R7VNA15WEk/tPrCQMcHTC2
k7lfOy/pCUTyGn1f50eTOvBdBovLg9tReBzHxQ/VIOVxhYWa7+XQL7THFgMIQAGS7iR/IiRNdUu2
0uEQ9jimTihFBaED0ZmxJPw9SerN8CrhCGkB7t+wRykjLMNbS7dULpq073FiktoDXYhLpt2M+WPV
BGF+hX82yu1U9/Run31UTtY5semwE42c/artd5RfaJ5hfeiNW+R/gGlztJ+Gm/Kaeld/zx8wLzlS
Q5Wq8wvxrq33bXm1mGd2tDL128Vv5WPVnjXgu9ljq50r42Cl/9hGzW+7A2YWHDvsb6x1LHi4aX5/
7lcBbUfLyvmkHqpXw0tfCAL1tNSfbzWGtx+rV/Vxmcjxku4ZxCcSySeZwq++aEyMwXrPKFrxRSIM
Ih+BRypRG5UtKHtsSaiUdc6I790oHWSifkIo8R6+W2O1+x+skaigz9beXK6a94qIw/jF2nNMoPTP
v6ZT+Jy71ENuSx1zL3Pmdoc7zZOJgAVsSC9tIPhgJjokoD2zl13mXJUd0AN+XESEvfv7+vTTDf5L
pfN/lwgLwmaOASO2XcJfSo1Ez4rVMAtit6BJBqW38m/dVV5CTjsuMCfVA2kcqNTWrvo4nruv8CXn
mAVDnqSe+V49qxfeHhh7vCAwlTXgTO7yvL7mX/Ak+cbCeN0RSDf74TVKqulP98T+xbsI80bw968i
faua/vNVvlVNsSGKudBl8yniTCBd5O6eCU+wGwMyivmiw6+m5bNUMEv12xSPQJ6cO81Phltiy/7+
UZTtwfrPVZXwGcnK1hj4qR78clWr2pqH2UrnE8/ZPPggdZBut4cBtpf+Kt6PXrlPArZO6b30zB9E
zVg3Imc1gSvpiGfrFZjphjP+0b8lL2j1hTdcNOjRTu3r8DL/NQ31/cT289JtHRNN20B++Cl/fwqi
OGrqIWHBtqgC45fprnolQTBYHrqbFTcBuiQIGQeYBgxc2dEKZ7iFmP0i+tGPfF/xOP+rAv++Zf3v
J8KOxvAqfBv1O8cwpj6OWmGdTtEjPZOD7Mv32p7XQH3EDUBo3hyQp6ZTOuFX/5JK8n7t9F4cDqZg
I9KZxCQmtEZI7FKNf9zc72CBnx8NkXSbnud6Geo3aQo7t7ysQjSeDPlRHe7r3gUMEfLqC3fh9NIw
xizct5tikcvMBHAOvZby67bx1fx+lh8KzJ+qUIIKZHxHu1WKc6sdhelBL69Dwt7WgyIfzWo/6K4F
Ezn15RorwZap8UbtUCkP4fKxTF8tMXFsa+shrIIQrtqhHl+GIIE/m12H/S0oUjqjf3+opZ/9rO9P
tW7pDOggGMrq9+HY1DSmspFCQPr0EWC0mzbTuLRgOOabfvmpusD0tA/tiWTp5/k0XMiY/tDOxc3y
pr8Ur/MpeSNV+A0q5uosd9Pb9EOIHGV5EoTrjHjlZAmK12T1V9JD+xvCkZIvIo3UFuBcMLBwrDfx
G5iuZ+mRMfz8LfxQP6ZnIs/exrv6dXqXXsT76W5+4S17Wl+Kd+1FplAhbJIy5b144jH6mE/Z0/A+
nVoYwunjcqtf1nvUoJf5nbgSytrxvX7Pvlju23f5pX4qn/SLeVluVf693E7bX8/xm/C63vDXnXxe
TvXTfMfHeuye00fjdbpVz9Mtfbzz9ld+jK5COPQP0y2JVI/Lx2DtBn5ueO5Mv/9hFc4CdLo+mnzR
ap80/viSkaDzCv66ZCbYLjZIixeWBx3BOb3OQSxsY3E+htl/3Femz39frhAwcSAwoQEPi4Og/B0i
FWZJ2Mh5U981JKR0Bym8rnNiAexCcDPimKnv7uvrcXAwQWdpYBm+AqgQuG8HxclJJhd0Uf6ycoxI
bAuGXQAZwjLcHiOP5QwUWcSvWG6BtIag81P+ALZQa051nD/Iwk5vlavmQJ9eOPNU0c7TkAYBDxY7
+d5wiJAn1w+nQY1YwxvvLIyziYHFqIYnlu5KVkIWkFxZkjWLoNQfMnKMYU9/hITLMi+h2MkPTMEd
HObPNbdrI6iEW4yFRPhWC40sd50PWbtFFaOQkQkvZ9d55c29U2mYaBy19DXy/VQ7abxa96k+R/oF
ll2wF+d7Cl38BlllrzH4PbeKYK2h9fkM71FiCur1qJ5qhdTq0yL4dQsSlxG7LVIEUSsG0PZTLIkO
Cjce/ASFA9xEWo/YdxgzBycSOS3d4mdUf0Pe6V9S5ywWQQMACmhe+erglUTnMSUvkLe9MzOuut8U
BObSuRlISuYMzidq6eftugPB39qZAJbusd8L1UkkSmB5WPL9MLvZMcaYTl4PN49pExyXuZdJwRRe
mc2boZ1m5s4BY3OjkS7R4TcUvrOylYXkJnkJp67FpV0NvsR6HmDvYldunC3omTyiW/lO+ugeweGe
paeOkBRzx4ChuO5T1V18+FEtiabc0kPsdwMSAudRV1OdaAHbaXqyEggk0j0JJDABfs+caZuqAkTj
ZcOxyU4W4mDl9ciYSISDk2o7CS2ZVBV1B8ZaJmUETlNjg/ziAnJiWd4mcn23yJnXTvfGcNe1pFnu
mOLCIoKdaCEntfLghtKQBubL01pvfP5AiVyiUzTsl/pG5Kw5IVQergIj8tb6SPqDmt4nRNQkhylx
Qms/o2JPe9U45CZVb+LBTclHaHuAoZr4JTQ7dBHVs7Le36wf2+jtTBDbRJs1I44waQcG0VfG9C4h
3XcmggkvLprjTPhiRDqN2ZkHRjKJXyf7O6m9FGVGyITbpeYRKnxJnuz8GSBWQmj0nMC64StK6ZVI
7gpshTpjj7SeS3lmnSFoj3kTObW4a+S4gDwweiEoTaJPCOqKr/CjysIT0AatekujH/XQuNvEzCBk
zEpuAXBnLJvo5DCTj9uwQjfWXrgyFUHMQ0GO40KsAkbFWSKWFFuxQrctE/0sTa9MgPSKITmz+kOt
6c2252m8FhXigmJY2ROR0C2F8rzKuzHfhhRl/VSD2rWkx7wxUXRN8inLKMSfIHgdF3JA4NUIF1x5
/5giWrTcLZd9qAWTzi0clGdrnenq26CxDEpRC6qqsd51wEiTAQ39oaH3RnBY7BvR/Dn0JKCzfZul
l4GnEA9d6dS37akoHpmii5lJtgoqSPhi3Rb/1eFkusM+pcbENUUPTAK24m3WyFBOk9znTkg1w+6M
15mrP9HqAI7MYnzKSQ0pkPytGZ9Sc2q6oBtnXxUl+ikRS06d3opi/8p2TBtitE1jtJswv3RpHxTN
jV51R1Ax/iQYbtFNXpz4ZvlEAewunMcH5SYLe3wLMbG7tSt18Ievcob91IosGk3HizQS3kH8Abp1
vqKY2RWiQBdohpN0QUZu+IV3OiW5oIT14/AIIRYR7JMP7nLTEshi1u96Hrow4bg5M8kL0r6EoLRe
BMDt0pIcBuOYcSzGPKaU+1G3rkeebwPimmDeJU0frJ3iqHoZ4Baze73bzWpyqAqCwAP+Bgn0tCLw
dyWsODUJhuXSo0ytqAPpfF8BnEtEjK9pvNhTkToyPRKtI0vQwpLRtm5ZlPfM9eEcwT1SC4Fengvp
JOfkpqnlJWnIkGhNoqYJQ3KRX/TlZkCHXhR0QyhjISOwNU1ZPCNxtSV1ALbkfe0ZGmsKQp8Sb8qg
ScH/Nt50rXPz/DWvOECyCXXr22j02C1oWERXABQ4POd+w+jMinFDzM33UiFUael4OpdjNA6BwCBV
Dm83smCH0c9QNmUlXF34F96Iw4e0nDY1rlIiovG8xBS9K6iCzbOSKGQr5cVh68YL0d1cxa8SZ4hl
5WjOXbUi8yJQny2DYLPcwG8/bia9NWLIrLvb/hAZG7mk5DdZP3pNf7eK664dpsPmaM4Nv0SekCJM
xESOtLF229YYjYvMX8A94O6L7YhqO4qOVbY4m/tCZilbQ8MRhicD7N72oEedGkQL+UW87PlLj53a
oo3FbNdxg/n1BHQSJp7WF1ElgFC9MbI5GErTi5c7Jsx4UwHjbaNeSzkgsur7np7WNvYFc5B+HB1/
fD2Z6G6D9VoItczXaE6HhuwnMRYblnC59UCY7xTy9DaQ8bN4OwFPIQ5iIUtjV3wUL/JZ/MwoSmgi
1YAabfUCx4sfUgw6bLv0WY+2DmVyyL1Zu66ie5o64lWq+KnpqIAk6WXSI6TfBxcLpxmoFofoJe2O
OKLciUaXR3PIoGH4OUwvcd8tx8nap5bdZugsbAs7AnBEp5xZzwCAORRGBH40ENOlHQS4DEvLA3hU
PEjEdBEHwyMKelxwDZ52ONYEJ70BxcZkhsZCGouyuHKEaI+Q6+KAr1dbhm4keDEBbAW0RLujEcea
tQ9HRpF37c36ViU/pSliWl5MmW4h1q8tyuhhZp9kCZq9GsJ94i4rxQuN1d1IwJbgWTRDsHoC85+I
o7CxDowqWtMmgUGLpjMHHufJOupvG2b6Os5sllmeTP2zvMmem6vynXRPA4M3SvkrYeHY2MhjAMEE
35o6yxPGQyW6beElss/ko0R7T0M4w0K2kwZ/Thwh9tbxYUGOKlsydlSiBbeXjo2d9Yx7vwG7yFB2
NkdWDInIjXJvrG1MdG2xW4atyydp2/WDu0YmVfKMeoNwoyGGvRrRns6a/J69GD90eSc/G3fCG52r
W+KxuJ0VUZyEisbkxOz05+kik9AEDlbecSwRsj2Tq4R60REk42akouC2WphXgKBgiMNE5WSk9TQ2
owM8KvwA03k5mdj+BMyTB/p1oYMCFOdHihbVOTfIwsXFpFwt3dpwho/omjRviIWI9wZCq0rD4AxZ
0KKI04PlmUioatfDTSgI/wgYwZtLv4dtafrD5JO5SxkX1jTe/eGherXesWrxkAM9xI4rPJmPG8xv
B3ulIHxcZBiRJXVXtXC/bZDrTAImF7X3Z/ZvElRMJ+GeGE5FADzuvdZmWBju/InZHPiFDfXYV4YA
vxFBXV4QXXSywRV0yredRkRb/IqDJhrwgPL0077cKV96EC7HUr6OYNMopMBtYazT+3ouLziBZnw9
2HqwDlL75kGX2NR1EV6uyakgWEfuMjkhcX9QCrHXMu5IWLW+459sZQ0q22I3uWNWbvJefvUPzadA
wYcIRUVH6DXPusB7S26grU02eQ4aj4i5kdhZnvSHHgUOU6Voz5zL2B41ryucNXZ6woaA9ST2zEQi
bjn+6w+eWI4fApFOzE4vLlj8Fj4gIm7usLkkbxvVZrH7j0LjQMJcRcFLTweaJYY35V18jalT8Ta0
/KhyoRGMTag6s3oaUJ9NVizjkYVrJXXpg0hJ0roJIKWbPUHNXwhcdXnmecd5h1OmzahtR3vzABCi
AbOK3C7VRqNckOfJzlq31QDUO2JyKbi95pGoQ+QU6V0sg6Rmj8aWt6meo88mcdMZ7wRViU27mcmG
mHBU9kRe39atFXs7KOFrlKDmU+iIr6JvYMH+kK+VT0IPuIZCvBtf2ErEm/WcvRmdSxsi7rdXWjED
6NeYdPCMzIMbPQrBDE8Vpue4a35wiKikrQwXPuNXBUJusi3dQOqLgXRnwJpQ5Xnx3HzZQ6roBIc3
mBOAjoOdJNwIu9BOvIxvsGAZVyAQb33lVZSufzqxbUnyMTohhiNsm2qQR/vhiXOiRi4MqTSJJ76L
TxhbkzpoZBZAB2eH8pF+coeYcYgxo7xgUa01rrC73iZYOgan2YY+vDoJZG0fcx574Qt71WN2XBKb
Qlx9bM8iac9OjEeRokfa6Y+YXBamkzqq/V11P3+miduIDJwtX2RXil85QcWf4hu7JYBQahFa7vFn
94bXiMeJBxum+5t26Z7ixZeioNB8iZO35BmDOw8YZe2YULMfYKy2NZTVs3XYoE2eYdkfoufpJq0h
ZdjjaA8WLTOsbF4mEk1ibwEwCbczf96CKwoHz275XP3IyVEYd4BBOP4PnUeUfcZJ/XV9IV1nIK77
a6FMhNTPah65PamdLWBep2vs7Z3IPQqEhD4CLwxjOW58xTlVpLaN7MCgq/hunMMf/MHtp5GBBNw+
T8Yr/JA9odBykAdtw2Bq6AvP2dF6zz80unacbPECIgKAxX/kWC++YUYyVDtWGM3y6hdDRM3hOvO8
tXyFz/HS3KskNlJI7vhPEL7zOT/xEsVM4fc7PMg5xo5XWWeaZUcwAgVv9yo8SR79TiW3+cIjmwkn
AtNmuEev7Q6WJzeahaHbTSjOFGe7/jN85Bc9LpgbGBZ326sIknqPW8Nmb0ihjDKQVTk9+bMmLiBn
nG0qmMFkGXRNZiw0R+SRrlxoJiQkag8kxsj0OIERY1PV7RloE1gWzh8yZ92DKfkMyKOf8IyFlJLs
IlgZVxcBRLxT9onXvtJ8ar9UMrJP28JiEVXvdm/WgLnP5YtQf07UDowCrF6rsZFQDTkD3xE1ZvXg
bfbkQRDRKW+7A8GM9xLpNa8x1a+Mud2FH5RfREz9L8AccUW4/Cy3jnZ4T6k3+IKy3UbyKESQm5/Q
3niBUjL7Ql8jO4JiSbgGR6VyxKhtbh74ry/xkpx1zmexy2Npvi1fwxsYWe498VvctNlp2BajXfxB
W5AQdpxjPLL1mZvdvCIczD3WEdskuF1zojhIKC+QFn4e9vls5r5m0JxgVXVH0rjIfMkGnrdrEGtE
+x2VN4YdiXj+GZjNvSISa8IdUb31z91BfGdGMOntOHdYY/AA0TYWyOtqOIH51eSFltc/5K/rg5U6
7CSjccW6UD2VH91byxm2D3hUVZOXkcfExj7K76243M/hK2+NMLEMoCxtogW9YrYyybV4yD5cAlGu
X/pH9VQ9ZwUZ1cy89sEcLF/LjfzS/1DIMbPsksZ4um1kzad5tG67H+ZNcaZKLD5ZuSn/0uIs5p6S
A613pAIt5iUpecfIBXcX1SWEEMtTCwWYNg3ynEuEugGH2Z47j1Iy773MCnrRVcGVWwH9Qm10h9CJ
2YEF/Na+CqgJErJ6NUL8Jk+29ZWKsDmqf/YCj7aGiRQVXlsZ8e5BtT5Z+X4kmLZ74jNRxlClcfCs
JyxF9hC5FTtE7FbtZYa8W92m5ZcuEw0GMttXxL1iHPvi0IPbbphd2db8VbdpS36WzEozrMvTrVP8
+kJGvAJnAk/me1s3oXRl4FyCv5zcz8spZCOt83NB6DInU6Yr9j0zO6YvG3uiGYvuuiEHL2DLpBbv
t5I24CLz+blM6ys7rMRr0zkz56EqYPmLOUhmPsEBGJQkxYVmIxfu6PTWAyCjeTkOotuQLMvVzPZz
7Pfr2bD2/SVfvYlmMgONva1bbhoeMnpug98qO9ZEC/caRZy4p/7qKB9ADK00qtl8baYF2DhR4egu
dbU9oigO9sJk1OIxNUHtwzR7Lnt4w8hvJwANbYi0rTRCOdutpbO+bU8vteR96YbnYvUknRwHdFA/
JlM09EvzWEp7s/AopLXDjIZ2D5pYiu7abL/Z3DSHhWvqqdc8+nk8NLxnvsmphSNNRDzJngMEwguB
nbJ0xQFlQN/DZqeysDh9BnnchtstwonPXgTratD9MLoiFHbzTk9s58RcYOpnxJYaBy3MZ1/WMYFF
gbgNsmy1THU7CNfWeop7KOuBWnjs/mODOLDPs3+YZvTNsfhL5+N/BXJVNiQg2bJGT4///Zd+XtYQ
hiRbIgaK2c3DQ9V67KXLdX2By9hRJ7KQgxFipIJRgu6qkJAx/CZ0O45jhH2COaI6ZrKAPRfunuxv
FhbUZYxxy0HkgMjuojiZzFH3qkEjYuY//qotD+MCkoDwQMVDwbI+DtqVgoUU7LD4NNwS9Np9jOJO
3bdvC3aHEELmR9ddIgWVze4HR+v/YWZRtq/5n8sAzM/CDygZ8s/L9OtlSAWUuIw+gfiaUACje8Ru
h0SP5Fsj8e1osZAre7vprA9oMwr3bKBy4BCy055osJTvyyel64C7HAUBi+tMFIQDL2RhO4hY0R2q
cvEpffhHh0P81uDQJSDgTI5if9lmLuhd/X7/ZEGQhzJbq1MrPiFZxtNdahA9POMHcofRdDpGHFYO
IykLv8KgYC3uooqIVfNZIlMlbU56dMpXMqUS9EMOdgajGgmjxWl2kbRrLPw0/9j0ute+OGbCWxVC
KqCi13+UzZfQ3Fr1lV4ehH4/IDTXt1l5k7PNFsd1emLOciBtzvTCPBibiyHfqMZHheOORGfGBhiw
rHZt/ZWR+Ds3n7L8VaAsECyrB5JFzcwhjXQkM+jIP++J+AzCxjHHA2BlZAb+oQLUK78qsmMdutpw
XxY3Vn1ECjTgu9NzDI/L4mjpoxpe8tiTSHvRryPlbJlPSvsBLA61HnH7qu2pvY+afgs1ExfVoZKO
RPjwSnD6QKafTyP567J6+vttk7+3pTWI9BpuJUhwJow+Rt5/v20N+LekiMXlIp1gnxKo6zSxHe+f
n6+vu53n3Rd+FQWhs/ee1dej552k4HKSLpcL44zX94yFwj/7IobtFjnaK5fd08fek21K1rfrEw6w
XXXH0BXmPPuScjZ1aF72u0vpSUdCIk9zkPntEcnpyLHwEO0u2REUhMtJyEu92IMo/jQHe36V5MQ2
ipRbXcfEzzf+JXM9y/OyQ3a4xOf+ncPtEynnq/80RS5tTj5PTxyFN+5uy2O/e3pS/JLzkU1Ywa68
v3lhL8eBfIW33nYl92w+ibsHoiJt373PDlc+oOyLf1XvXPd8DqhNICNgHUdp4z469g+SPmkb2YID
KoJj1e5cInJCLe+CMSXMMgmdnNST4H9IO7Ml1ZFdDT8REdhmvM30PDAXBdwQNRowZh5snv58ScfZ
i/LilE/s7tXTiuguOTOVSunXL+m6sBcQSzp5mxmYn+5CSMtiXEUo5sLyl/ZqtlQu5nBYex1WvHhI
EpXS25S/LVphv1/3ysiU9xTjo2kpHHWxBckq2zdPq1qWj1B5GURVOSMHk9kbM2lKWj5lJLjk2jy+
7BOapLoUHzGU1ep0DlIOq+8LsRANl9fy2q2KK0CDuW6H1WDIyvtBCWOmobgQv31pIf2vG+tFVmmh
lOQxmCc3TsVk40U87iJ14UWZzXcv7g8Grc8BikPRGU06PqJIP4hZ951RT87AY6atqLzBvJxdfD2x
rSkTPyixloxce9sk3k506lK6sc041YWzOXvjZC5bJQUsfxXTFTdcPXkPttw4xTcjztnwcc2ZRZvp
jSoCag4Ih/JoZDsDy5ka3x0gK0Pi9W2oPhDDpOu6QX9X9qwUOZLFTymwTxo0UNtpqZaPgkk0mW3F
e2u8/rBXphCDtWB6dpj54fRq+taWCarDapCLuNsHDCtLhJcebeGZSOa3PGmsONrNZLyr2MuFvDLH
kYn3TXExo1liwRPjVHOIDWLgeaQ+aVplkfV8xQ40NUkPTXKQADCCjJdoZT7FKzS36fUO1JSRUKDO
UFxUUQkzW1bLbir5YQxD7B6/1H9PP6k0yly6Oh9eWzyP9lf2iprbniZgwFQ6sfhoWuJuGDqdl8xx
vxc+o21Fc0TQ7fZz4WaOL5up2TmIt/RDZ0iPJIIz7Jf9lBf6Jl/Wlu8OK+Zn39ipq/x1FRWFUpCx
bHKDYvsSgekwAfjzU+stnBjen6A0YbSSZ5WNX0sYFfWeNgVx2oSfx2DtfB7dPkz9Of/BuSlaslQ1
io5XUTUK9DSaAp7zbc6JBEHXvg7el5bX6jHYcThwgCabUhlC6TJUJO0y1Hjw6eqDz/GhhOmtPfsK
nh+jbdRpqMr8z593Rc8pM1/WN9kIPQg18+zEFqicd+q80BG15GL+1eFDLZneX7Cw6nX6DGkFXzPV
421avS7yUS7fU5cgW9KizUzNq3v+t6IK5P9kfTC2uxxRhtBswz47oHqCGhx7Y33//pb/1devuKoC
FdOonvN2lZLvUduFTiKXQWK1eWcdkt5z0XJLjLTWUIpRtNI1imwbOHx1jYYHP4/sluwPDVz2bERg
cRAkSf2z1fLr4jZcew3niqaerU3vehQzqokacu+Qy3Yyc7E0T95tdHSqFuinbDl44VZGqD0jHTRR
RAaqurnDVFKZTZsR9l7iLv3ZwbxKbVJ1dmZz2HLqGH275tSBTkAzPr/1EMDGJGYwdYt8cr8CiJJa
hr13mJrJa5/2Fu5GfIEYvC59pp1z6ExotI6dPEr6e1Ib/bbcm9swVgSk15p481vdt5W1dtay4mw6
N7/i3N6SSfyBh90xrEq/Zn+QtDGpU5KtAfNq+AwT+Jhj3b0s+hdnERzD7JtkTtM/9ir8NnPqEq4y
/zyBYnVvL5cOY1VbRBifuZfYFeZuH0saTP3VYvEfjfhzQsV39LzdNY5JnI/IJ8u924bSM/cZAmOx
JcHpNZE3tTqraoN6m23z1ivRyAJd9O5cPmpI4QFcVE7VeX2J/K2V2aBQ3a3oKkhf+NegQ/TsTL/b
JS8d3M+natli6kiNMIo7XlDLVpJv9tVDPmLo9hZ8jvHpp5BeniQLoDat5sJov1B+/tEU/DtwFABd
snb3RxuUqEmG/mbdFsCPdEbxAP+We7nL7ZtiqEAXpaiK8h3ydzTVsKD6kPlrygYxTs1mLFoSR4yy
Br9VFXlbqok9KIrGx5mWAiQYv43J/i0d1N5OQ30rjddrBh4h4CXBjwauBhk9kI5vzHjf9jJ9oQwo
SYI0d+hFvq2Rn+ySV6YaIKmb0Fhuc6L63ka3SADruQ973liSYpBnALkXIDleyh1jP8A9D06b145M
+d5vw4nduTs9ISsn5kx5p+SoRh7N5k86eFGUtKX6Dqgt92Fj69eIwg8g9AP8nkw2EuqqRa3eaVyj
mFaq1GgmTuXSy3SrHsBcWEzymj/3T+GaVUuyiDvvwvPNPNWoa3QBvGXav7nAVPLcWVpZcHLBv6zW
aK02QMLvIlFN3u0MUAhcbTdd5erF/qq7J/wB7v6ICbAUuqwD4R8+r4zcBceuT6iYS1vyEGbmEcZq
qzebR1frnWy622V48mK0804eCSK35m3lO1yHutiENZ+qV3Fx23LS7J6tGebGhcgA9xwnpPXSiI5W
ZsJw9om+MDQTnemU9va7yTLeocRIaAiSaU5MNRIc82xWsebhaG9dzmLCIIvBMtpGFcQcrRnWx+lm
k+4tmJ2tbjxbd0HDzdtE719MUlAyM+NxBIwfbAmWmP3E/5cy4Yx/rfUZE+Tf7CMULhpYkHI093yV
bmmEY7FTGcQhI33dc7QizJmLVaDbvcUHJAVJdbtPKPu67tIolB+87s7NXbA36wRBDRHuLKNT651e
AWZJTILGV9WPCLpVujzgaUFPNKmfcr6OJn11+rteHHRB8L5iZzshHyrAVdpmHl3ExzZMtiL2GHL6
so2YP3Fxs/e1WbU0ToKqCHdtzmhNFE1uAu3DzcrM5O1iHjwyMKPD9DJk0hPf+ZFZbZ8fhWdHr1kH
2GtGdiA6Oue+FpKWhHpnQobpHqNFl6Q8tvzqVe00XHrxaPm5a2BzG5PGRxrenHwnDmCD7u4ddhb0
v8qAmXNwADUwa6ce1N2bm72iY+h0Kwlo4FZ7qY3Tm2iNrxHZiK0PUPC26iVuNYLv2zt3Un8va9bR
iftbhx4yIew8a81yNXEcXIZZSLQ6m5utz/pgYZ5f4n78lZPDBCnvoekmGZ63urX8aoVz92qTFDDX
0c45yTyElrocLd4Yol2lMshiEctRBUpgf+62+R/AmQWtmLo8FfQ1cObYKNDhzm78CqkhoHeIDcId
vKVeBm/5ooZB6/alA6Dfq5EHGJE53oCMsrFVoXlvq0EMT1fA7nMOEcUrI4BY3QbF8ys9sPCKCVpk
MpKtTbZUJqZsmy0LBmwljLvgRNY82Ht1P5aXiA7Bo0MnNQ9OLJvYNHM5hGdBVxbRsmKbZHPN5O1b
ePHkfJFHrzZp99Xroru5e3Z1LMTLJjpFqyD31v4u2rykNi1x2uOlYfJTey03/pgH1WD3UnObb5Xv
Wlg90qfTTKfZDCTz1NlxZ7ky5Is+TpCqzBaZj4ZgXNlyCruGeYDmgdHZ1fA6Is/Yz6sq27v2T7Pa
O+Dpidf3Nj7JywuMZeKDcRZB7m65zTH5nsNMD9OlmTl482t3BeNiAJq6X74B/xjOEd3SJxQui4U1
l83wGFxfF33V/6qvh8xXzN74jDr7EzNxzqn4dbnrZM7BPwyOF2fl0s6WCmmaaTI40z40mDpHe1mV
Fl5o3nozpO7gUOlQKnfIzJYOP8GP6yFZ5SNpoJ23Zwp12zrcHFgqaRcKC2z19pWG8t0mvgodL2J/
fxg2aar+1ap1F3vR3sgzMQWVVIPcgYubfMevx+tHkkxooUzlS3NKJb1O1oAGMl/AYYONv3DhcABR
7FVZ98Wef9UcUvrLztWHemeMlu+UmmYrMx7m7wkjTK4SnJiidvAOaq0X/g44hOR67teOslEVNzC6
AwMLXgHRNbJwdCdg0CZcQhg/6QhK43XnXnaD7MtYMDWHOhxSchufY+ix6VYaXiySC76eh5WLBSTC
0i4w/RilUeK+3nt+/uW9tukvoaYf0IGzEBHPD23akpyb2WjWdnOfxo5yH2yxyOmMdIatjbZ+/XVl
RtsAh9bW8aR3QwiqRKIQzpVDabYC2gq81TBg7n6Piav2ls5s5d0AuSB/ypt/88kuf3DyYienVKK7
EAJkr2ovBg3ROzsXEWryIJmKOLwB1t/MJpGhuTM1u5/YsV3/5IusdknjPU0vAsx3n/Bh3YUAfN1M
4O2d8dppMzVe0QCrux+fbIoBJ7mf9S520qnbl27tbe4sBw3eDsZDJAyxz78WNsQWe24CzX18qQjm
bH6BvGNWk2Bt8nLaKMUAbliLJpmC5GA9vIkPzW/SW2Ky9egayfoBlUDNrYUdi167X++fqPb+SCew
/ylbH1QsBcldgO/mn3AOOlv5cbDiXmZtAqz4+DY2xpqPf3YUK+gmPdqb7YdMJ1Wsg2S6JI7+ukXM
RnLOQcsyRset2bgJbdiIIImcKvaty28bM4Lxb9psZlNce/8MeFfi9BYKk/5xeh82uBBPJ/RbPl40
NvgqG05u1ayvj32YRHBLBQkNcQZideHNl4htPkN4KGf/jz4XYtrLrtac1w+tbJR09H5Vpi7ETysT
IQXnDJRx5k7int9062LDfw7OUex/GT79RdxXq+rKj7nHIDBRc8O2xRtsfVRtelzavKdWhra+GQSR
bLR/8FcEypps2XtPF98knoiZ19FaMjfMp62CuXWbYJknG65jSYLIUBfytwtbiKTP58Y6S415NqpK
TTC+1lmbkE1sHCbZMql9kEvZ6mbWarARuEEqnIOyJ4iq3s+SbieyXx1ovYb1+2nfcYnfvqoQdKfb
7LTZb9h2KGt4mvXustPw5/2VR98Qp+bjL9ix1bT0Ls3mPXwAL+ejfXKXIU+qUzWBH3//oufgxoMi
FOKf5bmWrTdbDFtdvHtNAIBXeHdOucb9VXddsCTF+L9Gp9JGarD0usDnt3Ji/K+PhdmjadygKkrQ
DV2hCcWNprOmpjGHnZYRWuH4d/XjYU8z22y0M1depXsz4X5ajekpaEq625iG5CbXXFjDKGopbPks
pnwUXjjlFumnGq2SMJrDqlQu+MltWpm/E3P3YHUo6p5uS9RdfyqSilpwFZ1Bfq2CGdlfk+r81twq
dd/YRELuLmS8K2HHIVgSt8PE48LurI7/GdtQEvAuG4OtW6JLzwJ4NTPqfz+iYFRO2byyuWh8xAm/
XcP0Y8CjJKKYmnVPyYyQVjFwFcu6Fv81nkjpFoV/vMxMNdVpTfAziF/Pr8t4l66zETl5CYcDoznL
sFZ11d9kZ4Wwozrs/gA6/38DmjyKLtyfHbz7VNsgeqxL6MO9SwAdV1BZxtvfMuvRwaJXnFxbudvs
NUkqjH7f85oCZf5S9D9LrxVgtYWxAQetLbMR5DDCQM685Wgi7tM47SYmjc5ZtgVNoF5nGTg4EJl8
bYB8n9zakJEXIh3Og0u0N3PzhfJochprJ+62TaMMyH9mjeuMLmHALV0uqvfOHQ+5jXh1ODN+dX7F
7mm4R1SkeExFMy1miTpLsKzfN+WvtDj6wC8ylPTTACGuFW5DfNSu2uLCoTQZ+25D5h1Sy0B6ooWP
VOmmgU55pI6iKBeFIv8pqAxB8UHgf4tbP7drNnVdvT2XZkjV96psN56g1z8+r3BPzo1Yj3ebRTbK
/dx6Vw7gIPMJRsTGKd35Jw/9D1kFQ3jbtYy8qaMfeIeC9pbmwYWyrHsb0YF4UhWlLuMTI/BDYOEu
5pusuaclO0G7Tc4Qn2xnQcJXxqADy1C+xDbNCvZlpkf91MI1+CG1cA31Tat6ZFp6NoKXCFRydSBs
briAazFNyd8x5s96W9r713bJ/bvjg78Irhfun3FctRp7qowQzGj5iKyzmMt1VLH3VgRW4NH1fWF+
oVxyR7pHNAfcS5J3K+v6fnbrJYr/7DV/3IZ6AcLVlhet3kpQfHAg+U6XSDkPwbrnRCu/XzG1n78t
u4DVXrUGZTh7lt24X6SW+UrhCG7T71K0J8/4j/Uou/JgN1abuLFd7XnGD2ZVdm/uRahs7EaWjYQs
FaSu0YOg7HZd7uhOqOIcegCBLF3EBpPA/Sg7oudLatM+h4nTNaZw/pS02W31eppVriOay0FeqOCP
aGQF4/9H9vTpGf2RVDAz7TUJl8oeSZm9Gilzd3Lp0BXWhrjoBP5ubO6D0gzWc9v2R2jB3iSNzaI6
XyP0wPIg9rGROwuB8JLK02VPnhXU44+wgq1Zzhf1Q6aEoezg6ECy0EBeO0v77JY6dWWyChammV7z
fNHmCWtDMNmig3QRxqBWrN7hDdT836kJlJufalLbpYlRTVlaSvbdS5yQLHDTS8qeot9XpVULBmOR
rY1FvYHdhJrtvS/Mhtcw5yGJD96iRfTfRBsPB0Zl+89VLVatSmWtNnFcEYb7vpdfN7wQPYjt3w3H
M/PELGE1WohO4PT2/Smnfawcroz4U7vHq/dSM6dDOKTO70KeZaEhsv2RUrhg6w3cu2W9eSXIuExa
Dm63hacvK1E1BDv7bzTiUVrhZmnLa3prGw2l7NHcaVu98z2fWOZM156pxKOcwqXS2mdtvt6xKupx
lwLWFfM/FJUAOm3dYyoTpXdNzKJ6vShbvMk6lQODkRPDVn8DXQfoWYILQNi7BL0EP4PEE44lZUmk
zGlz+W+3pXAvd2pudH7lqJXl9pKoaTk+VSdeyVmX7EoxfK2cmGBWPSPmSu0xBfJiRKWlo3uYtqpb
etbPrOjDGfw1lul2uNTP6gxASrZC9+1TYAxqIvWYYCdLMahnT9KjtMKtvMbHTdreqxOnloOJX6Ry
MnCyXMytkl18ui41Wp0/GH5wh6Uentlb0l4vFi3tOqL80tuLZqctjzbFt5JyqtKE9rOwsMHIx/9I
K1gB7bQ5ro1m9QqF7fwNt9liwrNYdJeR0dG7R5N2CPDw6LEEAqhNf19pQ939ooMEI5eQR8fQMErz
pwVKTte2djvnVCM6um/AS8pEw9tLlfJcjSpDFSzyeBCyHSbkieArnknmtRxaDLlZkPiQH+QJR3Zl
01c1bEa5/Ua/IohWZBZsMp7UrjT5a2UtgkPnaBp90lsj5VhexsNtwABZUOS6uQTM+n1dd+Dk73XR
gFOnOwlbW7BClXVmaI35iT39XoW6v+3sbKiOL7tgSZPQthMa8jhc2mXkuKf2vPlHasEmtW/LdSOv
I3V8CYmrPbDwrVmqnX/fcQ12DzOD4CY3GUNbeHPrt0RvZs2bMaJWrhElnfU0/2pHNBWmLaNo9ht2
KWzz931QElvMOYUTo9Ne+6eWrAyjvtD3V2M0nlCxLCKIZc7gg6oh+3UtpAs8upZmWZTwBBz7KbXw
6FcPaeVgHJBqiMmE8FgTdiJ7Tgh/cyVc97P/u87oZass3AVGQJzzxQl5JjkTylb5ZRP/IzG0AF2H
V+GWvAqlItVRPxganrB685xfEGmm8DxHnpdI6bxawh+6+IYl0dATXPfnjtZ+itOOSZrnSW7wOiRi
YrYRmXe60HyF8L6aam+nVVu+bagbkm5/EZXt8N/346f8gqVbrneH2u2idhgqdrcediFtthx79i5s
4ZDgnxICm51b5H+X7rT60T8Nwk/RBScomzda20ZdieZRnOVWNyJTL2znq2Y61hTvbiHcbyiOJVv+
xLj/lFswRFnLONW0OXIDG2YylPFMOI5jxdLHoMOK/V2H62U6XLBA+ubUXseZEkfpsYiaYpaFXcP0
SHWKrh1NTuaEU69ZmvC8AXtudXLTmr4uvVdrOrV8qTrF5YJUCNDzTpZ8nf7UcgF+qtnGVMVUC4fQ
XqXrZrV9MHjposieeV4svgaOE75a0LG/3aDMHhvKRPx16g8CC7vP4FlGlOt7Y3TrBnCprW7Dj+yG
9DyPMOyrJkKSdZYVyheY4JZ6ZvtlKq+u1G9fUDiQQ1U/tVdbdcPtqOsZbtqHZMS6Bz0u+XyuLnpQ
G6ycspDpCU0OxXtYurqLD6alnixazZPOXkOO3ouuxxRh4b1O2Wm40H23X3K29ZKz/euNSLe107aF
vHEwo6WyaEFH6u5nWJfTu+c0rR4EZH0rOv4CVN+XMOXCNcUIHR+72nd3phnN+5Hpyj1c8b4bjH+/
GE8AsB/bcYekHrYDx/GyWJ74vLMcR0FbVKFaRR53MdR8eBLCmkIHcYe5+O73zRLhZWp4j9AehJ90
xrE0rqjhmMLrcUBjy4pbFylulRlxD0EEKCSR197Hkg8JM6ujC9nvlxLmy+7fnWz78B3Z/pIv15k6
o0lT0NuUFy4iDTPynBobcA7bPvUDQYlmPEnO/9z6wquzvF7PrQND30Z535y0FpJGYxG0+KPw7N7c
Xouw9tHqNrr/ULLLLGLpwRfenMu8Nl9fb1zAa7/tjidU1Qu7q6qAvN5xeqFeNczkNPQtOXQ/P0sO
/km+6+fSCwZvP68eT6ctB18X99oUTJDt0TfYvin762ACqMwc+qZbou1PX7s/l7+YV1wyqbldZ7wH
l38yuZgzu6tMnjJ4U2sueHsox/hd5BNM9+dSC4ZOr9Ky0jgcuWDwTjT74rXtuD8f0idCDxbR78JK
L1TBuGkrLYkr9bsw5ZBSnA6IP8s85ja8jzCunmNEIqT4kS7dts9U6PGQONF0S873STHMj0XfXdiH
C7VOYqa971FtM6DoLRUmNM0JTUY/uF/RO8Cb8MTO7b3SXOcVzse08+KXfcO9BvGXF+b+EDx8g75o
5Pk+P3HWwSTpzJpLCl5l1/ZwXUOnM70sGSsidcE7U3axnzobf7Ts7t0+St7rxyrTS5WDTkg+S0VE
bDCy8ZjpUO2FLdHpyFLVLhNacJkvIIHGUUO12W2za8O5SaXn9JzXjpTf38G4DFEtdpSF+vLzjAvm
a7VZkrJVAgPA/dlpidCB9zU42pmcdzt7761zceTwGvRhY4zLcCOj5CbfLczDHlcMelQ1s50BeMf+
stok4h23oQp0u0sU/R6fiKn0XxI6LrvuhsKez+Dz9/tW5kzcTfzDV+xX1/ZJa3HSY5P437a5Y84g
kZZAsXwQ+sD8XeBf886Km15w3K67SztpGFzwCTpFC+4kEN5SOtLaT3HUy8o+nhSM/jzjgvG6rRuV
Y2bwMN66qi4viHTMCURvz3M+6DNGjwp4CZYlv1dOmeP0JAv8U3bBltXP1dX2WlP3dxViNhq5Re+p
IU15xtFM45QHIxpgfXGlwgYcVCza9PZt0OOog7/CcZslhrzswSwWLe0rq7NRq6LvlCtroikOIQUO
nu1RQfYNk/m4sXvW65RXhBCxf6YnE/S+ktN/Gif+MSx38/+gboeYgbPrI8dBKyybqYYyokjXoZZz
0BLWSxUFKDNl6hL/YkTvhv5BIoxDyrSUETWvcky/FvKz6F1EPeMrfPCzHU6XoynK/i8f6js/7EHu
VW+stGuNza4EFTcVK2+CWFsz7UFlPN+IXmjpNrV35spxyyKEv8aQFu5Yke2wTW8XWiFyx7Zjuj7s
O5ceJPeo2VndZNzbWC3Y+c71Nf23W11wyK7L+WVRmXO4eyvgcrf82fto1x0NKhIfVLc79Rdion+t
1QVPbBE318vjTt2yqP6RmVHUkAtSteTissAbfIRAyZVc4Hj7FDp+91uyxFUoMzFGwaJVD9kWmJJl
q8eS6fA3K+peel6XMLzqOVZILzhcM2pT5C3CxJkld6rM9y+Sj9q3c3utqcc6FeNJdANPm6mw0CMC
ogJm0iEwdMtoHWXvRnHaXS1N43Z+ZtE8XuYZVFSX2FTCrtBKRtPO2pVl1qvEPagVoMpFvtmcqxuW
GdDbF8txUlCe8vfBuNqypyx5uHujUNqVvxutMl//ToF6uMrbRWVvnK9cp+BkB8QZ0XKgy26mlpvI
0KI8gkr9TudNlmJbJcarpvbkQfJVW8XHU0yIA6hX72JBou5RemLj9g4Wh0u5u+u3zbKHq+yhuGfo
HsTu6+vkoFc53ICeXU3I9ZNulM9sI8A7AtNho7ce3WE7GBLfck0gx5IdV6/yL0a7pvbl4QOMefWg
nw/c6dxBvW7KVaDQ6h7rgLGJsN3fjVti6vNOloX0z8HpP09UkbvVPs9P8f6qcB3VVaJL1TkKJgTv
oj8c9ksu732Y5m8rLViv46VZXx1Waqur1E0HE7rrnq2qpFbMsPGOuu+74ag1HWwv1oU2rRiUj3Qr
XsH2Oqet9XKzfD+xfd+adgA6Xel+m/3x0cJVNtdOwLMTECMGEzegn4Nb9sL9nbXTDCbONus6qRg1
9fLnIW3mlX16bq0NUveBgsC+BvPw9UNdAxcuSVnJ9TOw4Ye4wk4t4ziupm3EjS92LkGZQb5sz8lo
ZN0Ryup0uPlBc0Qbtv/C9PwQXbDwq91hvW7VtgacEsDGCHh54Hz1qDWn0tztlzvlaikFpfghr+C0
GqdNvkrj9B/1x+AQ5lcEeJvwDu5J9NIwvEkLl8VtdMrecK1EdMFnPR+Y6tmqscsqkRBFsVAgluO8
OlO11H7Z21my0qJLet4Y1XUVWjZwhh3lnRGLHHiMR+hZU5qdUG+ygLav1Kksj/gsQfO4x0VP9Lid
L/NKg4Ue7NPHJLLJ0PTWQc28OaHoyGG/XwoZlWxt0ROttA7pdl5H4oRA0xssnS+oAjXhSAK7NYzE
Mw0QS+xomchCSN0yMiM95ohctKldB6oCLKZFMeWQ6+Dj1cLnxiMry4w88w1+bG3Beu/Xcbw6GkhN
hMJCU2A5DpWRcDIkpuSPf6m091D74bk4NS5no5IqLYpsEPhUZuCwN9TWIvEB7EvH0c/1pGRv1aX/
5ZLeo78Hocn51FwlbYQCPl7sMQkZgM/uKJVflAnKhkl4Oa3BdSflVXpvniWffmxxwSJd9v9rkYJJ
bs28Liy3HjbBUppb7uw9cUN+SCvYozSvVDa7VA0IEwuvTuRoT0BZxdfHK23VxVp0ONZS0/AEH/kh
tGCJVvmyMj/9c6jmbCHtER2cnPxz7hKkorgL4ZvfwSfja0vOteTOFP3MawqdK9txrhh7BczQVarX
lh8nEb6G0mVWB61NSkQ+3d8a3dNqirFRbxdOk5mR5/1qt+KahmZkv/OwdcUgrtHuxpK+HM4HfWoh
S728MqmFUz3UDjGPzEJdU1a5sUepMxh8bAIeU9BMjFJAKWWZwX/ixRsUxPxnqYVTZThmTUuOibqq
0Y4zdZQ3y3O2ETCz1RNDq96Xku19+sj8RyY1AD8dlct6pa0MDZn4klf40Uu3u7M9SgAEqAer1aRq
G3UhOOsTHpYI/33BjSLB8bQ8x5l2Qjg9tIVKVHqDwQEesSPF1sah/B73SyQ+VeCH5aovejBM+f66
z1dtznWnFHjjKd+ZPga2Q8MxsQ8tHMVh6W19ag0fhBZeGmPXSs+6OtcJWfi5QwRKZKZcZwdCp+pO
RgsimudDW91xymU5imcx+INaNaqFJ6dSzxpGfuYGqV1uign9k/Gd1SPbi51Xjag0HWlSwTzu57hM
we6+wl9PwcPilSl72PHd+XxZxKflPwiAwrT2JIFoe4CjSDpIDHauiotXouMeyEQ2vT71yyWH/vtl
huP68xOS2k6r3TQOHUdKEWpGHh2RBgMUPHyry47rzgdc5rpZIrZMuwuWq5Jv0kUjYeVcZ+2+7Lb1
hQeFBXEXhIalRutp0PGw1QWjtU9qp2y7Y53gDmRiKOQlLTH4cITMTXyZkrt0N/a/nWzBXK0vWq63
l+gVyApVqsAONAHChMwYSSa8EV0iRE8HabnaIb6G+8kscOHS/OBNvgyD0sWXHHIxE3/Z3LZr4/jP
boOb0iIEJ2cgAOvx43LuVpnEO3b1y/qLyfXrZUt+t8H6YRqceksxutzoInIT7ZPYk5zZueBbxKL1
lyHJAnx16jb7VDW6wa33CUO35Diee5Z/Tr+YbteW/2vJcfS6VHMD8kFXA75XpcrKky1FIkrejmJi
fXOuLBuHDRtwMP8xLVcrIhjTTEVsMiLyrmfTgmAgZWyXWrUSS64VrFp9c2tdW3dlD84WuBOkXxtu
z+u94xu1YWV+tDLSv512wY614lWlaWwx4uas6RJbf/U2Lpt7IINOCY8qXyuR+Iy39mi3i63NmqSe
9LjKdR4r11LlVgG4bG8X0DAIoGsterR7smhS4Urc6M//DlSAI8u7TBNYCjl+ms1Ta2us2ww4JAqc
mJPlgOy2B6CoaC2h04SP2PTx4F2ILCUr/z8syx/JBctSv6aV5clo6/jUlTPLHtFTTMw/iV6cZhOz
siRIc0iLyaHsH99d6DO0hbTeqkLeE5Lt0ed/Fy3+2Yyi59tq3k7zhV7RMeZXy8blVhgyTUosA/U2
8cxKHo/n5uw/W1DEVeMFxd/NakzrA5/n4x1kk/6HjRGgecjWS8gT37S9EWXY9f+hdH/kFhykZH3N
DGA+1qk7QdRyJpx69+qAAGiDXpjblCZO/RbdQ123wgtW6u4rpfr7mv2RX/CVTklcrV9u7LPqbKpA
xncP2cuI+4Yp39HNjUTYd7/cmD1/PP8ILtiTBjSp9aaBYDMiUQJvWqXXZShhbuF5l2j4MyCVu/1H
WsGatFvpMt5cOd5g0k1ckB0Fl3OuDfJe6kaVPQ7PfZE/8gou0C1bXRsntboAFwxKpjeiEXCvJ4A5
mLeieK9B7vyuws9oIj/WWPB/0nW8v2RV7EdAN9DuZchIl4DOna5DyIidplsS+Xv6Z1yD71X/ei8c
/Nf7XLBh69i4tnSKAEbBbETc6AFM9uSbolGXmktllH7T3ILR2miV7XqRcHPGEcVne3qeGEuKBIS4
0TJG5KEC7fw6nEvS1+7w7m3/vuFlSlUsdz0xs3SxTNVibfP9He96K3tCSALW728i1t+lPSlFAuL+
o8LFcta0ud3t53SNVNxCeh37RHAzgyk0tGBlMg5MUzXcD63WP4GaFm7nJqXPHDHcfNmHBDw8Sfwi
UunzsqTjsxTvjy8r2LD2LT/Uqktlw6BtqJ4DmM6d0E0lr9RQP/cL/nOz7gzRh/gmzs5as3ljG1SG
E16jam3Q8si6gU8M5fdafgPQ8uv33def+15/xBbMVfu6OG1rSwwIcTv2inUS1vBGENScfJ5G3/d3
8HOwJJpXIvqZotPRvk0JPzTiWhFRbJzm6311WcVSToxJ86MtDp79Tme1f15nML7YEU7nTTcrNTHc
K97t9/iz5BueeX+P31CwZ/Xa5twgqlXfoDChAflcB04zhuz/Y8mevQ2P0gqWLKuvLvUk13RQA3MW
vVcY8p2JEZ4QYsPWB4+Eu5gNU8KMiun2zZKb9tSzfxRfMGKV1XVOsdJ9w2dEr2tTeB+Kl4P3tbBI
apXs7bO34lFcwZDtW9V9Ut+y2oV3JV6H2zZgRJuFuyPIrcHlKyVlPMsiGw8ii95VlhnLTU1DJLTt
2fsCbm5C128EWm8+IN/QXcv/hsf3Q6ZSsYeL2z7cqnntgEzzThUXo8HCHIB4sbHuMLZLn+BnhuJx
jQWr1FzEjXnVyJAHETuiUa4tPJIczP24I5ngTkHZVX3Go/uxxoI3dVke0lrtjOYEkfERLbwAVqyC
nzrvNjQvACjIRQ6N2qbxJy3DDWAYl947/X4pBPPMXD0uvmCu4sa1vl/p3FecWUandeZOlzECik9X
M3uWdXrz97b7rSoRSg10iToXc9bGrR3r9bXSrQBwngah757teK84W/BeCCDMkutTds4F03TbHjYL
fcdSzzIy4bItVXYSYPMDxLqzckm6oMwlMsu2t2Cgqq2kkezVGk1c9tjNTO4QSYhB3XIszKJqcX6Q
/sb5LOPhlmpYwTYdGnqc7jNWO1aFVdG4StQQ2dTe0PBv0PC+SEEnUmEw7rA9pet60v3+LjWQZUdc
sFjVRqVZXdzU8km2U86pCE7C+bAkCg3u1QeeKNlwpa9FZ+9Bn4uuVvW6zOfnpjLJQdTFJhMuDAZA
ewDIEC+GJgnLMpntMpkFg6UnsdGKKzedGvPuemlWG3RT2VddXdKyUFx6OADr7sqcs/ODXtVD2yip
iOVwIRITlMLvTAWYa909Rpqr4g3UYsPnvoVHE4aECnP6sbl9/e77vKPhl8MUXBOIuBeKacfyNxS0
6vQ5OMjD/5B2nj2KK1sX/kVINtH+6kjOHb+g7uluDAaTDBh+/ftsH907njo+1Ktz1RppgjTlSqt2
WHvtd/MbTbDK12agvTuahzYv9CpgcpJsj4fLhmW126/vaN1JzVI49vvHZ5J3+pihxopQbbf1CsJl
CyEEoCHAp58TtsNu5dWRUkueVt1tKWNVF/G4ocBg5d5CY6HFQT27r8jpwpdIvNF82Z1OpSQk5Hmt
uR95qZI+qlKa1S+eWcXnPOx2m8PiJLfEGw3QQ3CWvpOfWdn8GR7Ylw6WNPeyoUBhdlvcqpsoX98d
Wg8jzOOFx4NDEOEJ3jqX5H8E34YChK3TvX6/3mREDEObPAcHiNpD33n7EGtce2B1J0iBv8bS2mSt
NWsqPi7sytHc+RWGXR825+xHNznZoEego8DcaX86GtGayd3C10FLnrIAzkInPLblMqNlD/QQaW1r
sE4zx6Zc2sKlXLQIdFfv+ZoOPuf3nOFju34IKuTsjIk2c6KBgaaCdLeLEacxTarmvNgwJN6FEkKZ
rhTxiIGvmZ/mwVb7dN2tZn1dk0vJFp6cyP1c9mg6Mx6/UB816y69NIz8mWbQ0jhb4TLmzVUKi7ok
cXJcVgFzb+DlCWbTcKZTPKf+cDhz6XQlyZKnGbP1vnQvSc5xfnCQmgoMRSatO/YtHm3xWV9fabUz
nzbHdGlZz/j18iv0a11qFJ+Ogx+prGg/G0MtRURjsuTa/4UF2O4a9nIVyQJQOhTgwArcUznEw0WU
r+p85AwcAlO646w7XAooHdJ9FDfEm9p7rz04sh2q+qET9HGZSTk/aw6XbjQFkOqr7dpGFLKKnz64
zChAjmZz3GMfiYQ2LeyIev1ojpbOXcxplYWVba5qlXsFRYPc4IUWK3Z+5xekeuJtEIx0p0n3rjQV
WDpY2XWTXZgij5owzCXB2vkWzN07Txhg1GA9XtSyOpniM6pqQdTS1ipe5Obu6EKwCU/8uw/pz2N6
y0CHugI2Dy5LS/69sJybxrp1POX+Q9RhEyFHZO3pzp1+j5uEMP329UUbtdS8m6o+SS25pY2KeOA9
790KB6P7vDPP48OV8Ckl2eHOPM2h0UFCS/EUM8us3uOaDCk8/UHASaU2YZoRse2EToZ9QuFy7qv6
3Se3/dXqVPpnp46kv8a0LqVvFZBRlaGpthpGivKyTH7Hp5Bo+a7PQ59BiZtqo9S629JSrKLzZb+2
GmIVPXvBaOv/9byNw7c+xflEczauTjevRP3Y/OP0KgC0PrdOp8RgRE/KXuZbv9WGwWoG73Yw53md
h+h9cFkr4TCDegNEvMMW0JqiGvxtKcB0XKyMe9Ngmbmz79fhp8gSTNH1FlPi1ME+4yptXF3gTru7
isF0bURZdZPK0z7wKBSYz/8qcEvd7o82wqOxl1oKMGWXRj2rrIi4PNMB0R11mmsHc2nc9MbO0HBm
P3bnp/1Vn2qukg4PLcVesppno1kTM008YemuiKmNW8HCiqHNezrB8H2MiGV1LsUzZSkg1bSMbWN/
4UzBV/NGaQe2pXCi2U9IiB/oRUkOXmuQymY9gEZLcKwAjZeDvSWuw6hpQNyu5kmHtxDm+ZQj3OIk
UYUhwgvVHukHu6ONqOmGVzBrfUkOjWaSL7TUj0ViPqyJ7TSG4QvKHnjia79d6Uy+1oiaaxZcc7Ys
xYTableUNe0koOWJIX4OubmLMVfol9PvVqFzxcEsGaA4ocPH0ixPE/anTfKlaWCY/rno0dnYbqNN
ysWlvwDt/3BxnIP3IllhURPRhu7KV/n3eMomH9OFVUlOjPds4a9K7pD2Lk9wMMMwY49Nv7vruPQe
mSz8trYS+B8OtmXVzHpNWukqd7i6b9ya59uZdX4NRjjo06PhkJhlrrTgGyW0OPnShwzLjbb/Dppv
QeFcN/cnkh/La3U+QP8rABq5RxeiWB/Ub0yetSssc/j7Nfo9nLKjl7hJL4A7K+x50Gcoz0Okp5uR
tYrDafKSMjiSNVTiGjTbcg6fNmrZ7k5rx+XyCI8+Q9no9Ngwj+fdhYNFEG2KyupLnZDRcIUw4NJr
jaOnx1foH97B39NWrm8abe6rY41p8xSAlJ9mm/d3DmpZ3pRgiNir7tNPEs4iX9ink6/H4/8DTv8e
X7nClWp0rGQZR+vqkgLA4OlMv2Eyg9NtOAbaVqj/8PT9Hk8gpXCqTINazPqK9X3ODZtFCLeBed6R
gCdAS3xLM7/yi/t7PMXOuNSza2SYjIeHOdrPcrnI2CHvH+59DpQ/bN9SB72jn+WMCm9tLEY7X8XC
sJqLeL9PBThIeFC5D3LAx2vi3g2feAd1z245Iv+erixHYXmtpFFpJNccKaBsz+Wph0HdASskGZqn
5p51DGbtHBV4Mu9N61RPQYqbm78DHF/QQsoPPwioIhHweE/zosYHd1StCWqd0xqdGhhP2v5iPh7n
zY3zSUfGLpgxyV7IdT9JPxZ37JthXos4PA675sahvRQ8sST0YgQKXTqYLr3/R4hRA5w5GbiwByTx
onor4fOk2e8AsTGSEJ2USnKOm2x5W+Oc5YUkj9ZDwazlvrppbQ6ccYpAB3W3A29nCvmR/OH3DqFo
wkYCIlnuhsI1sNzJzyr40exKaTK+Wfvv0cuRrjDtcyM2W5UzR48qRbFERKMi4wASQ8fv7qO05tJa
hfavuoHlCj2avgJhcWW7alZ38nLQ/W5gO6ePd8yB8feml01+UfjYyEO7m/DqrMP/ET5VGoCxqqAx
ZOdL742Oo3k0moYC28Mhly1CovjH8nWe8T+EzX6vtIJpreMxPls1DtjzYNWmKqO78T7v/QAePS5T
NIXr0jY+t0FbrGzdYusOt4Jn5nJhZcZdAAYqZoCtK4GVKRIsRM+Xnu5o/4Nj+nuqCp4hXJqeWhum
ypGipEiUPP2p47xwmNxrW68VKFbGo7OkQJm1iM+N/YnxpCpN6iLeE7pSdDi/F0qnsKRnX+3HaKZD
TzXtv1yem3gPHKFb6BGFXBPmXfSRCE4p1tVnCUv3r16tNlt1WiuhEvfnA7E5LVrZWgxZHM9BcG93
UAgOKU8njE3dxbPd10bGSn3swojKkhqX1XKRyvWMnWfp+cg0qQ2bfv8ar9yG/wsZUV/i2XoDtnQv
fw+sCiJvNsiW3g7y9EIbJuFPPfCUlF/ffftYO0+abSx/lAqjKfZrax+bh8qW0Wo4n8FcOoKN4GOf
kXShclviSUQhKXmBFV75uI6vJryD4a1/RJrq4E+8ZPATPVGF+Phwld+fwlcpT0N6vSUnIzc/MLcC
MqM7mElEXn33aeXR/lsXQtMOqNizzXt2SwxZhoZzogyCncb4GI99ag+hvGkjy/L9f7uvhfkp2H88
2qfb4cxw5BGxroIAp5sea2PEDqFwtHe6PEn5bS0MqNivO+M/jw3yagPTw85B31CWcwZjVbN7uVTx
o9mpQJ+14tp5yex2/sG/Nhzr6eh56xX6rQREA5gF6OLQW1aYFRScjzN3/UxpXhU741cSuVRk14Oh
SHtOnrUOeOmjW1gH5R042Cuik3KwbuEAbB69z0VMEGPDmtM3540luXrDPbFoGoI2dORG7SlTUAyV
j9052zM6ziI0i840+XREyJCXb9JeuNsXHYqVR9uh/xvwGZAEUsGkZkRXM06bpqQwaPTxLigd4J65
ULF/Gp7m2sot+dvGF0ZTwGR1w7qN15YJiXXfGb2P2OALTZHY3CPItfSod388YilPWfpU/Gd+ClDE
VRzf6NBiRKa3c3onH+Hldyj3c5rMOt9Ow99QbCEKKg7BrOSdQh69Uqfc1kfTVsDjsjZq982JRZaU
HHJ6B473imTk9DYm8O4IdxhOAtmiXksLXHJkHo2tIIltWsf7ssrYmK+0xqa197I9ClAnglf5a+zv
OsgnvpLRZvW1RpVuuxVQiW5pi8ItFh9dJHkyBu9Vn/RRWPegOEZtqodmerEv3WIr4GLsdwgYNphw
pcegl/x9IGtF9A47MvQP6EXCTtaXbZciR+GkKchR3RzrKTRATppE/tfjwWjbJt8JjKIHeuqTUN96
T5OV1/vSXeKqbsoKbNDEMjYrssfongyQQv6cV6iArEID4mxxkd3lSFLOlv/1+HaVU17o9VGv2nbD
NA3lYB/sBUoSZi0/XINmCEkM5RZu9S+jUxvk1dQ3h36TE/gn539VUd0sDK6c7NttfTOv17vMGp50
AHQF4yYaGpTmEeVp39e6d6tMHqhWHFE5z5dl1LosVky390qX8INznlIJ6XckWuq81BhWHHG8ssmM
eKlWb6s8jVeYsHKy91H9lJmVujkf9KLx4D1uR+7JoeUcPx2g5HvjZN0+B+0OMw653dib2R6Rea93
mz7e99zV/zuo/N535ayfU/Nq1NZ8idSiBl7kHib7GdktKOotF/sPRCMKZPR2AUSgmZw9/HOdy1Ya
Eyosh3Lq19Elrbdk/1FwRK5oPp9Oq28SEUIXVYiuMDFprKx5UMoDi4VRFbP/0kKxYJM0OAOibTfA
sxkFXLW689LvI4banuhal+Yc1geLrRa/Lhq3Fo1CDRMlR9gUKR0WqQEdEYGYkgvJ2uTIgXJzOB6f
vD71t+7MHrep4RI9RXi37s+XlhhVjjf/3X61OPZEV8R1euMeoBSRq1mOoJFLTWwe8XzrUopx0OY0
NdutlsDu78Zmvbqw3diKA55QHB+xEJ1fqZ8RwA+hOXZ5wnQ0a92lVwths5jWmkbMWT8GvCVHpCP/
qseYEt91XhqTzG0MUAaDLcBbdlo6lM1pTnp5MP33mTMVpNuk5yq6tFUxYl7J30uwdUmXy/MTjziv
mlDpjcD0n2argPDIjKKUL13B1z8Yir/3XMG+G3rXNdtgGUQdCYePosUUZW+0KyAsaCZcbgcXJqwg
XfUcX3dWyiWjT4ZH/e8n5srSaVIaO/Zpyjtbef/qTLfMltUgKGOZNTUtdF0e9vWdzfGSbgpB8Ak1
YkrVHpnOnM9ICsxDAMV9DKQ5J1S928VRFYPYiq5p5RBzt7lI76OqvzwEc5NewLBGaU5JQVu4opFT
fz0cVrrDtd+dfH29Xt19/+b2ELmQSrMuYDt82pAzq4zJxJ60qaPS01f8RsWErpqxZdSWfCOqRrOG
k6x4bi9eZUOcJcEN/ksOGmW65Txx7AGlBm8fQrHVW3ZlFlbxQxRro9Vs3iuHIx/Skwj0a9JBfC3x
ArIemeNMDWj/eOMfW1qotc/akvQyW7Y4uHIHF6dltbq35LV5ff0cido5QqovxHh8kpW58Nvjo1Hq
uRQHVC5cvVJf3TcbZvv8ymQXIacy64xaPSzZNf1k5XACQJRGD+Nf6x4FAESbdG9PqbxI8SOUi7hY
2PapasiSU3vArc/m89MAPjzhlvAX6jXDY/cpG/DaojCqrxeWt/TR7VDMjKSxsJaZJaN7SJvQSJcE
9fp1tPLnqOekEu7Bb3o67J0uRZDPmvXXnTbFvKisLmmSLk0BBCtMtq40lB5tPPIPLP53E5lq3BgU
6SSCSkKo57MKp97PMkieKGHWfE1pqry4EYrZcb9uNvFlIaeB+mWx++adbyJt4qjDwnMxsL3H8y/N
exRGVLNRm8vu0IxkxF6dszcYwJ3ddnlwsPFg7Xe7lxBOsnDLNeCfK6g+2HU1zxTdsuY2vclUK23U
xfZ9JA/rfmcVO/P5qBYYz6RgfJafPjfjC9Jf/kdt5RrzJ1g/t/bPl+ZzdFcgv6eF/I+ZLRfnXU0+
hxYPr4Pt9ODchnL/pxAzpP/H3uHpJU4G+mrbvZS6dsVdUDDPzGqVJf0o2YXeoN59/ax+SDkKYYsX
n3O3RQkUv12rVlUaDiwOq6DdPtlb1ikf1pOwENx3hNbCWtjvfnQZThsYKotpW80G3cRbuIvV3PUp
LPLOPJ9T1plFvgSEaAL4RpKASR0YN5ZIslf1OZiyC14cUwHYZetCW8EWYy4j8q1entCc/mqg8bKj
HnKFgrEoMUQD/PW1u9IRQ0oVZorDK9BaiW/ZNkkzsXGwcrCppM1DlHDIzxDa+L2T9qY0DJeSlRzh
SOgjdfM++1n4+iKzsjBR8WsUqL2cWjWYknyNiL14gxtSzuJZrmdrrzZEDsRtx6OZuw26M3oCaKCm
NPFXHFyB2vWtsrPs+4ndf6VH+XzlM6wFYx69MDZhDX1CMvxn04W7gdbO/yP9p5u+Aq+Vrb2/N2pH
XGvv/Q7B7h45nzviCljZuPfyzMZfJu69FTwtPmfrmM/RrUJOildxr7AKdUlxFe5AUq0t1pczW8Bz
/8pLF8B3C+jVSLJu8Nq7vJEFfw0SosLfGyQlobavg0TUU0h84AV21oaD1KTvt8I7hbWpCxzOJrUr
ydKbY51cAptLD89g8vyleSjE/nv03YoNW6lmVZsm4PJQklKseQTKOz7BH4p7EYCY6DGxLNdXXCjF
IF1tMyu5LFMxSiRKvht8435DSCTfxrZQ36p5AkpNseKACgin6/0mqR+ZYcOpkqCgwdzpidAe+AC1
dUiS0ekv+yDyE8lxr91bvmhWWIOOdQWNUyry00Ptmp+MAZKQxFAdRHgx/XC1FxCnH49Xiv7F+SrI
eKpdd/flndtA1wgf5ieJCCoFz51u+8fWdj/RwHBdwcHVdrFuwgIU/xr3dhFKsR6tbp24i2/P9b91
hkM7/CCyorOp5H9+dHBVzFtGy6OFxAOY1xxsnYaT8r6T84Fl8ev7FNShxJ+9uIPX1da2H5EtezS2
Annm6rxdUakC5IlSrEfLKlF1DrdurvLQNwIhaX9tPzVbmxPsH42rAN3yalYgJF7Y2kuARDYaqkDK
CG2JJQ/P5/4r8a7yEMJG+CZMT+ap1UViZCYSZzOawvh+nZM3DqfWGNXrAPU5IUhUe20apyza5iSU
DjkS8etNsmuYjR4fzFJGUOFgqpW5a7MV1fY2EClFckTZiYTM4wmWQmXYsX1YlYOpY/sI0PZ5Moeo
Z0nIncyG2fJ1O1gqkVL8FgX26qfINqw7p2fnG2FEg/DXfb/h1Ce0OSEjLbIVsZsnbSECvNGg1e+P
W36CjDWvKQWvbbD4S/OQltrsxW9SkNG2r5dj/ZojI8r1I4MAkWgPwZNCxB0DGdUQ3MTJ5PG26PBC
LbW9JEcjvqD2CVMp4ESR9xg7bziHmG2I1eoigaVl6cVZKnC4j6LbdneVuwMJH2JYMD+E4AWppR1C
roii027UhXQZB0eq+2iBOTlRaaeLBJcyI4qfoaDktY5K3X3FrClHlZQPsYh5EAVU2mVrN5Og/LzV
C/DTOY0HRNpRPf1Zjr6iwYIANQGKSU9LXC9zmIufpGBp7XBbLmtrHirp1kD3MJpTfG7bQYBGTsMf
80qNoRfzYwUzuPO9Lx1lUnsAFUi1NvXq4prIB0i9bONlP4JQ3pm2sGGrHimBzeSGSiK6Odr4jMaC
ayiAWt+l9SN6s4x89Aaj6wBOSM1wADZov4TwiEjNZlHmzOKAhog6+kSpxolF9rxOT+GmDQXpT9vN
2N5qJzs5yFNCL0b0QKlup2iA7J8THpm8HVKeN6kPdfntUv+wOLByF+4LM60tzN1fdns9JEyCHJfz
TceEXxeX1rddKpXxFirB4ytfGhUvjqsc/uhQTVrX6t6cV997r/uO1Lp/wrqy9z7ltd8Nv0/S0e3W
e0eokuK24KZ6mve7NDBZ/AbltO9PtdY6ifO5n/LGO4PRJ/oQbfpGfB97sXsfjpEnleDpGgFeiEE/
3tflreZsrs7j1Sj35VoNW2q/kFNUcxMZhJFLk2Y0IBLrT6iE+MBhMD9C9xd9ne8poYoXuEJDHDlz
IAFDCnaip2e9UFmpqVj4EuUgrg+3Y7VySeRLCJtLeDa0XTbDlaakOiQuB/7CaMrpW4BFaXxjtDQQ
WqHwGKfOGPDvD2dd3RUv3+/CaMqZO+yN7LQ9bsVSxEUiJjUaAPmDTp0OlBUfX5mrFmKOP9XRK6e8
78vytXE4OVN/s58K36CcuY193y6OTb6B1mZ0CJyA+zRdOoRieyCeSc3M8DT/kCrOlTZiUcqbsgqD
K+i62lXq9caG5fYw3gx3cUTvmQzn/UuYDjCT56G5dULJB+/cQ3hMoKsLDfLNcmjhkj51r52uv10Q
sLp2cBoqGtuSHm+axVEweHM/1GHwcg1qNDlD4RF6ItqAI4BwOcG6hTvo33sbb75qfxpuekE1olZ1
Rvu3kX1yr7EXdxvtdDE5xc5mhuDYYOuiqSxGqIT1qx4SwzEvZ9f+djOuUgOF+AnhvvvXl4ef2X6q
Ok+7N5TorF/LrftGp0yClBQFOi5l7i9U+X9E6Js4O88VgRMPWluj4X4tthi2aKMsphv3BKlLF+Yp
fxkKe6YY3MYVYsb6zJ5B6n+nB58ddCSwMv2Fb0P1XjcLZ7jmPR3vp9w8/T2ums+Ka4dNo1nJ9wIZ
AMgCg2aXPtHB9puE8V3UEjFMaBSNZNFq1O4+ffTTZ6iMsx9x8fQKnJp7k2f8CsGN3Z72KluDZZAU
5g/Ur+CA7uhF6DGQYyyHhj6ign9ut3WZyzx2+ODK5hn9wtC3JfKfzWxtzus4echAfM4P3/PrEvkZ
fK0Yrq70cW7BKvQXPUgLkBUq49nZqb39O9qqZTWrVbMBA6mWH5bCp6w262v9YC1ZBcS6xE2YT2UF
4J9hK0MWfn5+/DCVBq+LAypwFceJtY62EQNKe2Zp4UWvy86IfpuMmzovJOuoHpF6u5mO415uphcm
q6BVZm2S2raxMObP0syKQ0gKiV5a3rzxgm2MfvgiwDDjRTQoIp35rh0Oua8cPs0alB69wncoqHTa
G7VbllQMojfeaL9HShrOjnOntw/Oqihobz30XGzMJEKbj8cud1gLYyu3v05rQNSkGJtjDzuq6n8m
eavkyMv1iKbyYiXOm/TY2gFweGeI07WpLdWmMUqjdL+/RE3nWAlKKI2TZVBZSqdqHs7OMpR4YR+B
QwIcnrYpombZ1TSOuUx3m3TPgKIcIRbiiNqdvOVp+Ma5I5gKfkug4PGSl1vEhYkqPvDpdN3f7meO
3c7v0d2WxpMYJc0+9heFW0J0FGKQljdc6n4URlXsruSQXtLDSQ77K602eItpKOuLNdT0+vBTaJJH
O5wFJ2zh6px+MXv+hm+FoRUjrF7h1d2tOWODAZeL7CR9eNjbF1YYtbLEpTTpOQp1t0o3YcUYI0N3
W8cLJixhaYwxcvFzdIdRhKMwClj1394ozCIUhKCzLi2dq5M/mrICa6uUN9XacLYqKFmLcgfi9INL
p0IDDpLUd1q7hs3IgTDfZ9PhFg8vhMV9f92DCymEKO32yxorH1Q3LbNlNmpIqttqEBOufrTcnVrc
c+nnNUL2azK1pI2NqI09YYxKp6vnxyc9/08fDaoAbCPeH6nBZBWk2d1rL+oTDaEtxN2J67kJiCfk
OLvXl+k0mqGeT64Y8+mn0vmBLjKbreCEWktH2+4rFzB59FkK3qatOLKMiLVgK1Cto17EGHTondBb
exU8coJ1LYSIqFSdwphzn45dl4yyTcTEERb205C6AyRXuytv851gu816lT7BMsQ6msMJkk24Mt4E
Egx8Zm1lQlma/Y99VPA6oiFRcyMo2Xt+xsHggRaFMfidb8OulMHrgkh2iclcHFCNaFZO+30MRZoB
qQKj5SEPQxB4XvzSm0Ej7VHq0SPzSzAPZdh5BjOIMuoDwdoF9Se3NWZcRo4OVzOAeAs1gb4rL5Qm
dojR9utOnzYGHEE8cZFK/FkPJom78mbm92wN9Tp7ms02g40b8Uvb4KCs4PyPicnEC6YO+hyLSnXH
Sj5LSJ00GtH8vHS23W5oELDM/f5jLAXyE2thWQ2BA+KBtBoWdv0k78gqUUDnFlBal4hkRr/bPTrU
b6AFxW2MW5owQBlt7Y/vUB4Bc7Gx0gRV7TlkVDK5UWBVKCLk3s0iFO+d9TeZSw7zYxgo8zD+GFXB
/2Pdsm/VHAYoW1wH1KrEk4B3B0XfLtYNng+3h4dWh8JlLy0DN0zkplq2DQn8zy2OW5GxaDTvsux5
xCs4hTAyKdgJXZinT7nEjjbsWrrINN4EYxkTG1rB/uoyO65OFUMeHrIAUnmOEW3nkiTIKODBTP6F
RUFF0O8RFZy9t85rc58y4gkd9FcrHCHULFJCHQfnWjo2+DVSj/AwNOe6XvLG/jGwgqRUHp9qq8bN
EIrAmRY8u43z+hz/bCEM9KQbnRUGwkU1nf1MRKucpPciqQ9Eq31j4/ZxrACBkFQIVGAi8VSYeJq1
KYvJ/PGJCmDu4kaFslLWRjorvAfHPZm7XC9lO4iJREjdMOsjzYnT2OseJ4ShenSv0zyFukOhWrf3
ynF3XVh8xtn1JOy1HfCiCIFDEh4oQ+rGK0lBM23Kwqt2k7Z1tnLT490tsm3jwNEn3ic5+fAcIJhC
7sv90vcn0Y2m3PClXYuvDZvRYKnUvJOLHACEx9D/GG4g/ba1xLsyt+WP6SnGXc06ZUiUMWBMtSNn
HhH6TxPqm8D41u2c3+oej88Yfg5aWkJAo0T6x/76EcflPn6Mb2XskD8+RrnwrWWUnG6rI2uNPHs2
s4kgSYhr6uzbLxRor+Z9GmtADXmZwBGhFv7Z1iFs2SNd3G0VAGqnZXaAecohJ8djvlCWOBZNOghn
SAERV+3piMGloF4cUrn69i263Y4tmTTZjLo7N9uYBg4pVwfAwQQig/TpTc7a+gYzbwqomm/FkdUb
fbGs7J6x91QEWpT0jBp9uCh7nk97FdyFmyy5LTmC1g7X6pt2rs1+2I/74s9/x0RC7c0gc/YpGjff
IpAwxA/opoPYS+vOz2lHRx9YzMe18/z10/WTIa5v1RNBMogqS9q/UDG89M69n9laNKagdlIv/pUl
bh1b9exUgq9Tb+HqSSUlXlThlAEVfz5mZlxdpSeYFuKu4sEBIvNOuAoXfXLc0gfJxXRAGU8D8WUR
9D+GVcykYyXK1vuGHK3Xd9v5FOGBsG+6NB5imTQ+WxmP5Y/B1Ae7eT4sowqDMUeRObCxlVYU2iKS
+Ysmn9/sXUiugM26kSr+2Qy8r8d3uSxn+scXKLhZiderXaPFKl/pKZf9kvIhVOuPnffKyqlcnE8p
+iVOfHHImIQnQr9EBg/0yDSC5ihxUIrufsxiaEyfZ97bRkfzmv3DM/IfWLcMBWiT/SVa7zIWiAd2
8E6oTBxJDCk4pmyInmMrC/7Pd80yFJxdnTeH4xbhX1EaFyGIvE4RcXO4PR//tvnWH+uvYOl9Yzc2
S9L16KMeAPbFO4VsF3qMEJtquhuvI61QjbeLlMX2rPmYTj5vQ6iX625GawhUP1ogrL6S7/H7Rq3u
n3cPQsdisZfXFJlGaY6Kb/ML4OBhaU8WruYMlvp4vwHOMhRobdZX8S49y6IP3q0mrXyO4p5gL1Dc
fXlmUDNzq23iRLooQfn9qzXJE1tWq25ZymXfnbe3pHLZSZCItvHT1WAKkE7g8kHkJvoZHjy5fW5O
cLRXGqhpCHD/7bAVRldu/72xurQOl72Y62KqwXLK2vc2Cqt1d3DpjzBjgnkS4bVMp7Su8OEgdamU
Fb0XlJKb7eGQPJLZffMx7OlysHHhEgrZrkGg7TFKlDoW1cKXKiiRXLYViMJ8qfRUFc1/nMcKZJpF
v08iFwufTqLalp45v/LR+iiX/3S83++Jye7kFU41r4lmPFyow0TGr/h0vhkbs5Ds2RC2957IhBS2
ul40kPZWV9S29HZYqeFRWAgFHw57u34xuBrCdKHwC1Y0YeP57uBAMqlDyqP+RLoEUs8MQVbKLDdh
7xhodkNW+9G6KJhxPO3udtTcyKl9p74XW5c0pxj1krPgLdfFRMptn8KsFTioVStRbNOGiGCa4VJf
SrnbPPucTnmbhtLWAChm6bViiE3dBVGAwToc9jv7zERjHCxYJAlB60V3ROxqiu1F/wBO447WD0LY
rvFyoWuXy1JiCb1ZNed7QTCGqhCI45bzJmXXiXtrbw4EQT9QVK+PHAibSLREToqJg7kThc+PtyoX
Fn+0VYrtlu7sRWu7zreqHl5+8cgvJr0BrNV3EsSv0mkwmOf0jJb7snluOnXo5U5IxOmdGqMBCv6U
FP16ubgveydqisTzuTNES2Xd70Ea05kj5UD8e59V7Yn9PYnStSFfi+jSqzjy+NRTRFXoqkbggjbn
2mK2sor1egFa8nhcISyVmg3jFl3kbHkeN2rRbbrb9jxMPuGsjAE40jCwXNsLf1JZ61WmBEIe7I+t
QPC1em9cUjthxvDMKWpJ6BQ9nY5/+f1GTrMUmsxk96/cl8I6K3B6Tuj/WbEAturgldTPJ4tcG0oT
Edojz5ip5hTmjTwezVIB0kYj3TcOK8YjJM25klY5hABNb9Roz1Ph9eMWyDsXSfKtixuHNn7sTC/O
CwJjRHCsT5iKmKDcETpm88w8viVlicl6tY4IM1wtqk0aCr7Ua81F7Z5FRl5JfHI+KaLdEyQ3252p
7SOe6DyJ5Ck5weRpQrJo8vzvEK7wBQrSRNdoa+4RcMzDFXCsg3WwfJdc0ZiaOjwN4vSAx5WYt9bY
ypuL/m13CmMrGLHfbO8ZACsmIBgHbwSR2awthYUdGk7Q1ac5RxcEjOXKt76IGHerTrVPi5+Nlmhe
/tD//ha1+0S0OC4Tc7E2EAihrK0GEZnABs+Lj0I3ZkZ34ukOZ2nAirZ2dqtVaxmGmfcXLADAap8c
N7fszBV8lmLqg2N8xG2gh4CeD2mOljh9IsR7xyCqIM88ojAwZp+1xL0ym7f4HcqrGt9uWzOuc0mo
Zl/SqgA6Am4GXX3EW9Y3T2mU+beWadRtArZ0xVR7UqyOcZY0a5vbPOrjapqICNx+DPf8TB+V45i+
zhGBxHfDX4+pPEFget4hxIEo/Kh/IaS4mZJEy2h9YlqSpvczsloufdRIJ3EqtNE83bcqALLNYGy0
9usbFrpF7eGI/hE+romb990moHCgzF1YhSL+/BgbyniNdatqWEYTSWLU6NWbeYli67ipZORjBrX+
+7stXeXT8Sfs4oUXEvAivvq0PfuR8xQH7bbWRSgztorjK7fz2tpZlMJFN2wfchmR28Hei3sBrXW+
IctISJMHauVVvKU3a1dJ8E50gpelmZvCJ6h6Extzd44Bpxt8mZ43dy49B3eQXAIekealKHWIikMp
DlFyOZuJaS0yEZLAwLWl1mkLm29Rkbae06a3lBJX6WWFUv7kh4YlXwe9RlJORVAhsfgZyrN8aJ4a
6bbx14wH1a74HGLY5YImUyTlX860Rm6w9iz+DLXPUB/A1uy7SiDeJgaZI9NmJQIxhgIehVZ7FGJn
Vyb+EK0kPfgKwjyatXLLbkvqiS0ZcvC+7KUdOudR1o0IJRKUCKhwwW0KKLq6EFAZJal4w1QAvp9W
u3PdXt6wsqU5zDuVL9SeLDohehJ44Oi6bb02stDtXsPTXG65vI9mrGCudWxkzfTMjNEy3JJPublJ
xwuocwkdURB0vvFqpJfsh9eVoK5mdDErHo2umB3X+yVd2HsOO9TRHqZ5s0uEKdfycAgyjfvbjvCA
9g4+N9LymsF150vBtXOaLjdGhVXvYQLCT84LFajpJTt85I2TBpX/65AKlC2NffVkZXK+JGcGgsKJ
d94OfSKNyJwKyUlXk1OaKihc5KoSxLUXZ6RpLoKeW6d6g3MmjPhmiK2ND3nvdQjnwnh684U/ira9
Xmi1NJ5b/AIF0VpJZbO7GXwBbDsq5qmcgwoTwlp48lAF0GxqWfiwOJiCWzv6TF3XCza1RppG3BnG
45FAUI9Mu/uEc+5phiwNklikevmB7G4ayvxuJ6tSW6zY1F4a9O6vyDcSyJXql8/31codvJ78AfnY
FzT14s7bljrQvR/haGY/3Gsa2s50V7rUVCh8j7IEtm0lG6vazAgViUMu7RrDxpRKK2kpdpQETbs2
hsxJ1FKz+AKPf7/Ov1dCblzBkGxda8b9kFoZOGZQ9LXu3NyLd1k59Ru85r+CVuO93191Xt7WMSIu
lu4DdFNX8HtVv5xjK2UrkElYTF7p80XBiTPs17r98IJbJYRS3Yv9D+f796zlowqzXjWqZuu0brD/
A7KC5IYoFpQ8zbn/kfhwSDXnrUxui9fi93gKZF8WlTTJ6uwveTACQQGsqjEaX3hp0g4KzRH3f9xW
BaUPi2hr2Ie/BrSRego688VYOke+hG8EB2aUUVyJAekMT+3CKgC9Sc19fXtvycL2CDzhEBCgDUPn
zRYShw6bdYdXweZmklWMc8Lhxco0fFrwAVRImB0pYibbJXXiX7rXl54ej2+Malie4kN9m10EO3bO
Gp8j8Eg+SO/I2s6pkYg4/axalNJVbGeZoLE7OH+YK2cEscnsIUHuUJGaOBnJmKnt4ifuMIx9iYWu
kR7mCfeFRJtTmiCU+bRePi39fkippeF8uR66rb8QUhr6VuD7J4+uo04NN/MaEJNbukPf2EHCXo2X
btSmUA2r50xT6vuvV/Psvt/770RlPtueO0wSjxCkc4nb/dZAmLM/kyj80lWZlBKaCqfeVFB2WTMa
drThloGtnlRyfqKfnXAgSLGG/abTh9JFGLzd27U98qlrxJZQp9LcBBnkAcCpRU3ppXq+nU51uXoB
vTtg7HVyg4HegW4bLpkOysvto/9eddUEPsaXe2wvGO+5977v4Pale2e3dGpoGwjbze9XJm/duuFB
2A5mE5tM1OMJ666gqQBqZbuJrOON8ykJgEWIN4waLpXvw/O8q9MU+Acz+PdsFSDdRPtTJYu57/j/
wjPcuYvxNwUJfWL6RFzEBBeR4Ul18HiWpTGX4tlSENXY3eO7YQqCbynPMT0JChN3Jf+FaXTzPrD5
ya98aUYtC3cUR1VgdbO4rJPjium+z+e7AWLwUO9J7f9AR9W3/hX0enRyFSxFMsc83Sqg24kKqQuG
0e7uppH/ztiSWB7HnRdKhAATl1jP3sk+NlP8K915FtPj0VcoGLs8m7FZv8tLIi8XiLV9oji9v3Ce
GAw95+2L7rGUA/pgRNX8Xay38bol/s3Ri8lPRHOY/tBKQ6PzKyXWT9PGJ8qf9OLoGmDP0+oFo2AR
ryvQ8ri5HsiOdAz+xdwJ0WT034gbdKUWTzPVMlHMol2gFvWk8aF5te7ylqCQXutDHBg1dwHKXGFt
2Di639/z+P0bO/it2qe4ZQNXkDjeicovNEHN8eql15tZW3y8ti55qXvl8qxHYTGMtHW9mAknnRfk
NR6CY4TTkGjp8Vzt3uEtZc7qqQGbxs8bcPsbgo0kWNvXXhJee9fPHxqzXp360vnSZz80kJ5jQ+Hb
Kov69kySCIgl8PuJcumcRupkqwi2EmnXGBlNjYGqVjsd0uy8uNBBFJ9zv8INQ7DvvXFx3oHWHX8U
p+EzgNM0NyAyI4UtfSCJ+nvj8x7/AfoyznjX9TbhxL1wlNZD/nIkzAh30pwu3And39buqeVoztY/
xAD/C81VBSHt6u7/SDvT3caNpm0fkQBS4vqXpETJWmzJu/8IXmTtO0VKPPrvKs77xJwejvpDkgmQ
IA7c7O7qWu+6a5WZ4lj/erjbfh5s4EEKTtC/Q7YYygSLoTHFB4RnEFdJozgqU9QlXVmYjtItpYzd
S90ViYKIniE6K85fJo7vZz7gRVm3zzJTiuoJ1bFFuKNIFS2o0WsjvcoqbPkrFCW6c5azzJlzewd6
e7v2/YsMXpJBkstwQoWwDsiUKD7SUQj8JRn3c/qK2jQXbjrf+iiTl67ADsG+8XowUGv43yh738XB
IUgG7+Mus2fbX4y++a8hgAomXdec5HBacf9+WwgmcI6T7pxUnFSG5KHom7M01rE4k9KNn/1pXh8n
4vyjsDEUofVaI8bBz6MM9OXuuN7r9ljn6xSZ2dKK+d4AXy17RH/yGs8k/2iWySIcABL61xerhJOW
RKkQ+NJi8/3aMfabIkiHxA7ibEAn7DL27tYCKa2NhEuT0PV9Sf8HWYvh+hkgZ7+rrbr8Jbf9j3A1
xIKWviT35+YhW+P83DoTmbtL0wlKBrZqRgsZGn9SF7uqQ5TSxtZZHSSko1UFMME5Or7npBvPIXTB
+XdTZhrjt18/68LGX/EBirso7dDZUlSrrUWU+n0ZIUnSrdODKxAlfwOHkmY1jUEpApnSatvNuD6d
epznlrkKpF86kwmoXOl44Ba1+S6NQSnawkqr2WO0sj1GaGsEycJISVPM5h5X47ggUR5SoLrf9YGG
eKFun6Lsrp2qopT8S7Y7pGlxlYeIoIxM2+jQHcG6RlQEFReelddiEAwTHHrXj1inD4uMXGnT+dKx
7d2CTUeUK3mqjBW4HQWLJNiQL19142mHqPYe+le8BhtYSmTRDhc86bRiFVVx2eMq6sql7zjWlo2D
nXEEMmTAFs6P7qr38jIfkcEf8Yq9CDN+d3rt9U502Dy2mZJ6exPeNF+f6Qa8S7vwsJBevzlIU+Ix
CSjdTT+uHxW1++vXVMBPS99YnzVOl8NUYpt+97IKQNTa84Bgsv+ygbf7Ze1gTqFth6fp5dCTobJH
LMu8adJC0QF3KMNtP+Pm6aFOvqA57/R6204PpD3ZEVeAcrB5nCY0FgXNS3QD3dyAnMFzLx5JS780
AXwGgpl5H7wLxwdvYNBsXIAs3dzL3bjRkHIysKBmCq9Z7/XSwvGDP7cAMxHMHteBDriuU3eFr1o6
j9V5fzk5S2RnR5DJROYON8HXk/HQ6Xidu2ApmnW7dbPz0cFdEPGwvreDFhkDgB1xDDi8uRhJA8r9
9F637l9si+u40Ha7lqHy/uzxUnJz6uck3OVlQnrCHIAz/eZhPKId9Qa2VLgOPidUOgSvtrydNTeA
F9cfp0BHT1Y4hn9oiQa8GEBIzDrV/d+ty/Zgjp35ycpxr9GGgIfXoTuYAKmNnYcC8ZIFYyDuQ1Nj
YCuRVEzR/WdhxWP1csNd7z07x38AWcpjXD6OljEvDogP4VdHcpZHPalDZdzXsGzbaDQolRvy85J4
McvHmtJ7J8u2+ush4OHO3aENcBeZ3oMO1QIDKgP70oKKkJ1WNcvZ2yzYgLFPINOtDxzS2a0NmLzt
8m9RPGKWL2mMgQS60yhPm0zV1QUIlXbINt2GUTesuqve8zpLs/WiscnBJ5C6IUcp0JEHmVz8+t5+
lMOW8qHukivzY6VVlUumsXBpGOkR6aJCjFeKNz6irZcw6VniATIK2iHr8iv/EOjSkkrWxjFzM/HG
6xwPRhDL1IdB5sdkpVGPMkNHmFifrivxagemtKYSdxwvW2eRZxxul24nU0Jn0uD76BXDQfuaFhyn
u0vFsu9BJyX2ep+DdmCTNCNMGT3ZKSZgzzuvsRm+QtYHCkonQ5Uu/882VbM+95NTzUtFhoDfv4Fx
nkP4Kw3jANDD+/tudP1Yi9935SpV8z2zZn6yMX/JrHANbyJ6PxBbMhPFH9EWlN8pit5/QxPI39is
9hO9OMwdv/4thZd97Vskc1bSGwd7s5zCDsLe8RnrYLBIBdzSNC8CjTz3mng0jDsgZ2MIykebmatU
I6WzV/TWOL+4U3vOnYutgpOHuhIgX+o8YGxiEhHw0RAFATN/ZYAOEa4u01zZZwIO638KRDWW9SPj
RnP4A9FjfEILrjzKPURBMSsPmtvWje7IK3Gv5RUV0ySM6t70tMvxBMRRX+LO4NCMKKWwqEyuSUAB
AHkk5ay57WrjVNqsorecZHlorPboLXolhVt1UhuMJjQYwCmNXwTGUZdCqA683DpUbIbl1n01BWeu
tmljuinUFofLmtMgZdobiqtJNaidAR/XbLISU+qVllQsk50dVrYpmhLMFDahc+5u41m0DmcRbBgd
8K6iMXnXc8HMDUka1XraWfPVb7z0Ecolr2f1dJb4q1/2WGp6FBQmo4cRwXbxsuLmDWqbv/iCiF62
Jy3fUKU2LX2BctdT97KZMjEZG/XSij6oDZ/brJ0Gd4xOZFrFcLYPfLgwFnhgmhuodr5KSyu2Kmv4
lr2wZfNQcLTIotASzZjwyQQHVAp1Bbb6SwflrZqLY5UvXjFX08N8lZ7lzCkaARUEsYcaj8kTNgGK
6anSRY7+UJ2lXSrmyvWkReVSLIfmwMnkQcE9F3qRH04kyx/tIwq5TUFxiX0WysmvJ+fxugavLiL9
fIaaIjPWrpdcft0zn4DBZDpPZ/JMPPQ6IC03RLa0r1ojW2qS7Hiq22nuygW3YBb5IPQ+M/olDeYx
XGp4QJs+tsobDCMdKLMg4bhy6GqyzFov5pvxkZVPN/um8N2I6wUB8gTgNCnJdejg6XP+KTAB+hdQ
qDy0e2aSSPKu43Z+dUudgA3oLEllrtgHhmOZcL0JFcPvpnSbuam/tMcXhoPRlHILrEwIMIo0Ld2r
aTBurbrPYFDQ8KJ+voaLeBF6bOK6QFQiOcvfoZh0+1Q3XLfGw7eDwjsFNoHWST84HmwqNgZcQbjj
jyBXxT/uav3jKme1/AmKVTfWaX3BFIm8AJO2mGF7C2q2c5cGWPQmAFIJtIWGZxbreDAr7Xl5aUX7
u7Z72CfTOdo/Qgd0KOaOFgZaYArt5rTVHtqRriu+0k0uL6no+ouVOvv6asFuZSzZWwtbzggkeGoo
30Jcp3EfK7VreTlFsa+steeu5+xQZvTC6giHoXTExaQy8RnxHaD1xWHUtsBVOi7lhRW1TsibZuaW
fQpwsQ+xijiJE2bfvFKJgd12SFO4xpRUJsfLayo6fdcY+56ZIsy0wP/qP6P/T5pi2SvzkJ//s+gq
Wn25ma132bY4XXAvLolFWFQEwQZQEsEVPaLnHqrsFitt84/ui3otuTgLjrYR2Pz5Ncu7GCjOKUtc
UAslPpjE85AEyh1mDbYHN86iAyWYx/Y9zEQUqF5Ih8J6PGzfh9CcNcGcYXG0+qUq+C1/q6LnGtl5
dtqm6Dm/vWe2uGRXSL1ORnF6CEHPLkPg+ROwYc48+txHtcceMDhima+v4Ww+yA7hdXWne32Oou5W
J2tvzxIkhHHZb7g5xdRkkKW/jK6upqzTL2rzRjKr1f3swO6hfdnCYYmKb43oFkars8lIn9nRHbei
0Byvtko2B0SDNyfAwvYClzaY0IBADheEdot8c0ZT4CnQ8gZWeTjlm1YU28pypjNziRp3N4gkPdrk
0dKAjJ71UFDJUIEbfs1inZEvqqqqkS+vq2i4A1ue7sDGkHdg1Bk0K0EnaIj8rx9Hozkdrzfp22O7
ffygBeFJo3G08qRoua07d47bBpsGzSBYkWY8YvZR/ArHiNTDjMF1+XWrsg/lzSoaLs1zSgoX0aoo
OBncS11BaOvw4+Th8w/YL0bc+BpettGdVFfI92wQb7B1pMT5wrxLYoaS6OCGjkm6pB538ff3cNUf
N7u6amVlQFf+XEU/2jP/sqwl6EfwJWS+oPknTy/zV9D/X1+6y5DHe0USisMrpyc2m8TdLIvDIbkn
bGvrGGITcWLI5Q8zICR7bapNI/auouDA1Tq1jVFoFBxq2CODSePUmtCJBzREyIrvGgsmeMfXBUFn
Awoyv9JesxmDNq0Gy8Jc/iJPjUsfdWBy/5UVSttQMBO+3Znx8yR2B0Krjl0CljHkmyhadI9tr2lH
s9gLbTIl4uG28TM5puHX8On6x1bGWiUxcBUPL7/UD6nrysfC+0WtkTcS9wQOolW4OhFQ9N8l2TYu
5p73aMk8LKSOYUsF5VDXHODKCgQSNkCN4FVCh8r7U1SfvRz7h+0FMceJBs0vIxSYdehldCKZ3YeP
Y3BIGUKYQ+D88KsT7fXwPripk8ZjSg5E10LD1CXE/qJ6rrN4OvlU1ONmubFnpjETjYGcYPLQE11G
tNExKakN2M79Vy09os77cxW9OF4u82U25kTOt5Luf2PYxykmUzaxIBqLnzMBoTCEcAG56imYJkRY
10VOZ3ldRVFmhrRzyAdA2SEVnVlEt3/HD3fteegEj6A01x9udGhpltXJn6Lwjtlqv1zVRQVJIQnS
KfDZkE9gem+GjPSWhgbNihqL4MnPS4ogT31YZC3uN4po56Ax6YGEsLA30UfS1l9sVTDPuATbpQ+3
AYmfcrFZI5/bx6N9ASVHQP3W51Yp37RGeBgEayGjJck8t6MvzS7l1/6p2n+WVa4z8U7T5SphWVIn
VkiCymybpELXj2g9GfUr7ZWPCaMiYB99/P+gQZd7+3N91zBpPnZNpyiyl075Yl+8y9LyLpJ5xm+e
D2jb4CXFk9q7R7utsPdJo2X72HU7T1ps4l8U6M/yioJZr217NWuwPEQ7rY4/mNwJSf49oxJ0ElxZ
ivfNn6UUfWGsV7QnjVmKCXQhJADN1ht6a45zMYKB4i43QjEqMfVyvgBmoVNg7oKn5FVz4dVi/fMZ
ipytE6PupA6fsW9Kz92b5II7YAuLTj/GtUea9SofLlVBy3fotjYLT6Z0wfNZfVm3p3VpyRJW5Nti
dCZj0ZuQekm8eq8F/MhB/iFSpRUVo7gyrcPu5Jki0jI5E4Y6KWaQdVl1yQc8v74yHAEI5dDuaIfA
6JZWrCRUXs58mbjSyglUkuB8FS1IjUk34+UWlxFemnZkQDOlpamrxP/6pV0rkjw/Zov99vzrnImH
KHljj9oyxqxBxnl0Z9x91prOLpg8P2Otm9TWbp6bNGwI/eQiXoWZCyDD7CxCogyNCFSBUMqfpkj+
abNrHMzUudCX1Y+4fzIWE6NzN+/dwZUYfp2lfUizZKWUl05DkXInOU73iwNLkn9aNgv/mNazZtHX
abPJoWY9kalrMqeq0dNynMDNSoM+NGkMK+2sSTVO7uqd5+BVhj5+WevgS2uidG9LMYqNFP4C27SQ
9Ez46yTrBXwYrqpeAKq+ef/dbf+3fapp7p1ljC9HX1YUQjghFh15YGiYf9x7pHv0W09DqNmjmuQ+
OMn2vF8i14yxwjAaNKNLKlPaFp7JtXm09YXEhJp9VlrjH/lRE9zj+jE5zgwesh3g50QAo0C2teLR
yg0+m2C52l9zuqh0yetKzFDppRTJ7ZKy9LabE8SmiNHThRkB4u52WvHkk66tZtMWTHqkQxdU1unK
SyoqS1oGeJ5yvmnLDaYDnDrZ7EM871Oog3XuAvSL4RAM7cOrljFCRVIz07wgnf5SISQrZ2UlZoZk
ccl9xqEs28tpYD7cPpBo6dRf+ZI1cwPAmc3A09ytX+KBGb4f7x7pYJgz4/TQIqe1CM3Xp/8oCYry
2q6Mhb9c8l0HcmyNlz3IuNYkW8B0jA4TMu1gfr+8FayJfqRAtRZrwNWNY+RZBR1ySRzs3Nu55sXg
bsSQfeDyxnDBAJyibNDWzXevTrnUf1ZTtEk2225n9kHsJqT5uAVkOfd04UtzXbP9ZHZ0V/4X0ftn
QZXqHZW5YY6rbA/l1d8Hu7uPdbMD9c9oRHW0V8CBh9MW04xubuCeAfnd1hfRqo3Tz0fIz8tnvD3C
M2HwEU+H6ElgRIhbZ5SPEHc0mq/jh64sFFKA/9+dFlxRpfXOVChmacZ6kl8mlyjTGhm/Qvjai10a
PqC5jBodnZtfbZ9+VlV8ov1itlrsG6xK+vKtRq2QUnjMEaM8UduglnQLVqvtnwUVtbJe7raXzJS7
lYQlvsiIvv8CagkoeBGSE7v+TqtLFKVzVfwfb7reNtY7WZDgiTuEAf0TsB+YiraO5127lqITTsvp
/Dzd8VKesLtkCQWQZQkrKogRbYSmUQK24sps1uZ+Nt6zsRrNF7dC9QxBWO/5VZJ9xCla16laVNwG
+bW657iO8iBqK2dr1Zasl0EHsheM7+pWQBvQwR0Z3SLG9n6IO4MZ0AhNZZevD3zwf0uLUJXeRtqY
761znaWZVPOy6YhH4zx9EOpPrDui0c+eOzxGz/4SJiZmTIe0vJJ7/Ib30Lw7Mw38ukRVwnTKX6O8
mZV5MFd5LZfIBXg0zhWz9cJOfJfjXoXvdGp+ae+6+tX8HIDyamr7xPEbCxFi9FD2yLPpxOYAEjih
qs/as+bwSxezmCKsf7quP2sqD+eUHZLdWdZ8MuAF+ejEi2eZGgB8XnO9VUlrG5pSj/lbDctyVcRd
4u7X5sk4iBKKWoKF6Yw2XcEGgJCAif/reKO5wYqn89uCijwZnntOcrjSyeW26DmkTjrtg0kFCcKs
SW1OvuLh/LaaIi/Z0V84yyWrQWUIhQBN+tKeRZJ8IKz04aWoDl3fYaPi8n5bUxGYhbtZ2NsxR0rB
8YXUycepv4i8BVwAnd3tNmT0xQj8PhyxFCRW/a1wt23im+NtAVX9FyrYNmSKGzAzwNeFi1d6vg7T
d6bZObk8vPTpaeapxMBfwgFhiF5LVZjt39ZSVLDrmbu93WCt6IVoAAs6ir2eOaA3fXA/NDcgFHfR
9bOu0ge/LakoYquWHJzj7FSI7wflAKeTtCeCNqYStIq/v560OaMql+y3JZWw8rSbLs6u7JJSf4cZ
SoiTizfepNY8HOo0QRVk5bfVFAdwsZj5p/GlOFPmr5OaIrnbmT6SRyCoHEhcSf0NGM9waoIbYS4b
iDmdjtDcq+oT5ufE8o15igaksEXljyToCPyYGz7jj4Xij+msue5eVcTQzt/N95ucbWeMygDdAJSD
0Tx38SlygjgcwCfhNHXbrNRMP09F9QLnU2M6y9dscxdJ8xTkJi1uNoalSOLo4b/B43C1kJfRG+XA
8qgo+VVjPbu49a1oQnxOCqrQZthN0o0yeJ3OI229qFIZlhZU3ufK3ee+sdr9CucYMdkRlMon02ib
Y+phkLr+O+Xzs0PldWZnp07oXBgXOKoF8UW6Pg7w/zKGRulWk9+mGM3fzlN5mGNvymDvPatxd63F
DGCIzBML27MlGlZbf61+FD97Ux4msunCUMrtveAXFB0AvAoHhhdgnHPGI+q898ISX9leoZdKmnw5
WyarU30j4BLE841EhGhYwHPtuNNoM8u5M6m/LmN/sA4vdwKCMVrwYcpkWek2zN3mODyF8w9twkvM
2bXvUnzT09Tw9pbNdz3tm+RHSLAyQXF0aI9b8etr+E5yoqvXD5U29keU1Qx2bqZpo+EhyoQyYD+k
qYYChQz3EHV4AyuzIHx0iIRqb6m0rOJONGruPhtPWZbKCEEbb/aWZoBP7A00Xje8oH+nk/6RMpUL
ob5Os5Oxxn95kV5AspiMqWdmkmD/69F9pGX/rwKYlB9RkQ0rSZmTNsYH2+I2uyhBLpMZnAGd9AIt
mAiyLIR1esx8SG3ptlr7/uxUUU7JwknmYwrLAi4phjGD8fhchoIuu88Cv6MF7VXVmX7bqqKdGrPG
bjoVwRVH9GFUa6LsqfOEfoeXEjxd91Sq4tPfVlO002rs+Y3Tbs8zabU+HogXu8BShP7uSwAJmsV0
z0NRTocjQ1SsLYcpfTvz5pbmVkZ8CgH/JsZcazRvVRmtvDc1A536h+Vla4oKKBoKBYpClHQM4UJo
jybT/m4bSXyG6GymRBWrSVv3CX/xyv4RHzUlbZAvWp4Mdtz1Hp/6WBs6C2jIujvA1YkzqNlxVcX9
tx0rUczYS9LTaiPSymw3RquHVPufqZ+F7R2QM71tE+m4omTVJHS+2c8v9T3Ss3mxi255OkehDxQO
f6kPDq/Lj/Y0ReeXtEDuzlz3QraIxE1ktn6BtclwyKDGMSYla7taSo2qPPtvR6q4Q/b2snCTmqwp
JYyc0eqC78LA3c0pt78fSHE4A7ez1zXn6l5mEc+VNltLoGbMkkIPwO09qd9R4ab9+D4CoawLf6sX
g7LZ8ehHdWwVHXTeHM1G7uNkUnoFPYN+ffi1RYIyxprQCPpvrrK0oHKVjdybmemOCIkFk6j/QKq8
A0oWRp3BO1QLGjVX/TBKyym3OB3jRq+2LLeLui9miwipyJA3n89iltvR9d1V9Y7bhstZkrtw7bqh
OB/20tul/gyDDFluBBVaMbq59wppl25nVYmw35ZSnnyy8cebmivyOSesrxdTFhmYGeawA4Omnzh3
n7zIZ+/+2ZhGaTggG0ZwRB6XZob4Sxv5ynJ/aITSzhVXJJ8vdo3GuHiiOF3cKjlImPdWQYp/0Kar
R2j5dXFZtc0srapI09hzNl5jLH4X7UsEo7B2EY/R1yv14v+8R0WYfGjOjazOak8OQyHebltEnnHn
cncX5Dev1MDaw/z+ukBVa6HSBhU3JFstzMVyzpJLQTC3bpl/JA08U9KbzJK5+XWw4v7obPZfXs6P
KCvuyDZrZLuVWLDTDZ3qLXH1gCh89sjXwFBBl5TWc690uUp7VVySRj3LiEzleJ9eclhYJMiWXksY
dgYDaUXRmBXtE1LckkW6tvaGzxYp67zsepfwqXEr6HzS9fMm5Q/yqp+nzzhtxs92Mw4pu0Cfar8O
29cvWSfFKsen6zD2N7nIUYddpKpICcI/M3jH09RpqErL/XPIKkvmMrHT8XhdCNQL9TQsWgdgTyFK
OidIpw1VMsxsnjFj12UtQlLBo/Na5njQKMNToMNOVaEey/pQZcK8mNM9qBoWO97YMDvL6CcYODsP
gA8mk8urxETJqH1DM1OsNzOVsX7pVBU9dNrVk1MugVgBPISo0TXC84I5j1RiIRESuOU9mzbvXNzr
HMzWf5QgRTM568baNmb4Y/tm/8zT6T9MuNUEkKkAAq4vptNJpqqTHOtozUTpknHkpQgt1Uyul+Id
Q3myiO0y4eK80Dbu1eU3XzEyhcCVXKPjdpqf9gkrT5/STxj/32S0KATOjH98Hd8OakswY48hsbZm
y39xk/5RhsULLi2c2ev6EvZRJJmcowC+ncgF0t9sk+SkVKlThdr1FM10mO8bp9mB9ZIW0UPrI+hI
KkdwLLBfadRPtXf9I7zFz0ub2yRGBsmBhILCcSDaB4y4jJWXAs/3Qhes6DZXWJ7Sest64mcLSw4T
8UF4GKRZtEowlNfVXFxVKb2sFdTEzMI8p6lxkrVe3m6FbqjzOQFZGIOgLLjevea/rDuUzlNxhRy7
ftlfJPHXpesPV+hjNLKbc7LTsui9T2erjuNFZ0H+yMuca1PfkmDF6UdRn0xxJ9g1MVyEmm3dY6jO
OpX2pyib1K2bq9kKeeniwAtNqwDrAf/8guHqyU00yrXQCiV5WdmNee7RwI15xBdhRcncTmPabGAT
A0n/SgL3Hl5LO/q6rumqqx2lnSo+0Dino+VcpPXWASonsoNNBzYx8B/7mPYWuEgTsiaAjIzopunD
dQ5UUttFoL1cxS8yk/psY+6QYUrMvBgqviCdXiHshi3u+oa1V6vondyCjWovRy0LyVxTBrkEvw54
2J7FzE7WLKjx+dRUzXLs/J87krRgrkGzepETfTafqZhJo5yt0Qc63fNHXma+zPe+PJT+C2kvUuTQ
TNCASGceavw/7k2J0Cx7m05Je6FXo+itw9hn6QWUnCVlc73WqXwlJJwsw7JByqslKndm7C6MyZNI
AXzpLXgM8hUMQhoJwRr9ZoyFu2dIjBZKLdrsD5tcWlfZpdtwasftnF0WEQrMidQCuxMZ6ojz03vN
eu8hieF6Hlw/3SINcm1dRcvud97RtrJiv1IGLCJO6TkcwWNhxYAHWvGuDdUflJE0A4+hEGOsRfSl
M9XVPklp/9bvuanz1lhlh5qka5LP7fc2gDg7uAViu2nnsDk/9/YYbghqKMfe67J+lb58aWlFEc9X
i0WyFF9euk94sK3OruvC/P4Jhl3ILIb7Z1jfibz1si2JjGunr/iA1t47WfTzFqFTf3b39mv2Wfy6
7TQlTLp+19WvtrRRRQ8nMEnSBSKFu6TFVoU+7GE0JvtnAnAi1tccbJG+vLY7ReP6s6MxPkht66m/
6EQWo3/t1q3Q6FLtdcA53cXuG0M/HdyxqF3rwZkGzlcbgcv1XfsKRRmvnMxxTEljR903cBujWUS2
7IGJT5SViGYA5blZoC0kViZyfs5abXA/1WgySkWP4EhQyyomehUNzI/SOKrRx3alR19aTUmYjY+1
upsckSNxdN8kT97vd+cz0hl2sOgcm91aO0/65zsmOkhykqriOqNBYfXhh8sFHez5gHHbUELC/0Um
n851XvnQ25G31DFzV9vG0qcqig7oMfMliqpCX3IE+7ARtWg3zl6e4a2h3Uviu851wa+uZJTWVJSc
cVjatbokYZaBk0be4zKYrmCwSSOLMQtriOXm4fpFOmXO3z0rAPUGGBu/XR/zabS8o2g5hwrnrwLD
KSTqYxJWyMi50edz0kyoMON/MRJV8wqr45LS5hX15kEpXTNh42TzOH1k92TSGhhYRkkTBEXa9J7m
vTmKTptas3O9tuCwSU13Ge6+bktPUGAyQzkPyVrcb5iv2v7SAS+q/bvSPhXtNnPHxwU4Z4lRDIar
XZotNgmk2gskp6jDJWiPVVFua9vLTH/DcqfQiIWSlhQQ8V68IbN3oEdDX77RGAtHUWSbvO6uDy4r
Qk0gNFNMhZa6MaY5BOZBy6LGja1O7P2cqNqMvpkb+TorwnWs4i2XWGt2zN6eUgMOwt2ZKRaU4Qb3
4H4p47bpWxyennVZPZ2+UJvTjal/8hriGDECnLk9D8DBRrEVkDV4f2f2DHQM15VFdca2tGtFQa0a
y2RqC0jp6al7CYXghmKHRLvM8YmacDxp1tPoBLV2ZK/9o+NIBeKp1o7A4uJ1dkAMUcoh0r3hjOGe
1CypkSRXUUPGvvYPHKB/m4FcJD0c4HBspJdaI0XVoK/SeSr6x4Qjyt3hVT90pY9ZOJsDEKkditfP
zddjZ0bPPmyP13doyg6uGH1XUUKLrWUcrQOXeGzuOg2M3m3MHJbm/KE3mGtOU6d41EbxtbG3ls4B
tyoLAbWtHvZBcGrdNV0CWfCvuipuEctd25qieFZ2bW7akmcqCClWKIKil4L6XyoL49K8U5L7lr7L
p+unWg0jKV2looH2R3vm7RYsTafBucdrBCczaYxGeMnSM/1NNzxMy/dfX9fX1Z2w2iB+GTsW9ARo
PoIyiigUxWoDSZYA4Rt6I80uq/PtP7v05PWUEiXAOXaLI7kn0Dn441bHQ9cQBbSXH5p9VaeASysp
qqZu1qyMBjiRHGA5bxtY5ay0OamFjQF8ifcZFKTt7wUoxScdtbvuVXqKS3Q5MMBxeymW/qg3b2dM
JCKfB2Sb8ZQ4BhiU4zMZNo0zYmncYk/ebelsDW/hua4Ibx/X4IWw4EUo/GD3mFLWMCF1YNKymwcE
vtIz8wh14uN3exf5PXgA7ncxQ7k1oiUie+U1eYp2Aty8Gh8gWiArJNEvyPVaiBmnjg7dARVezXLy
OK8tp+ilXbo0jdRk/9So3CAHNLS++ewlMtul+QiQJ7q+ns56eopTtB7n9cwsUm/khU7xg+BnPqXz
3gjuYRHRHad2PUU5LaZ1IzGnvNRGABG52E5ijRG+H7AEqMTg7dJsUGM9PVUl1R1769YK68Ik8+Ch
JbSjczgyejH+NC7J0LzTrGnqkhW+pONKUjw/zDeXi8QTNArJaITbfdBBEb91cwqfTtx/Ya7Y8H6J
d03v7stmzrzfp+U3xPDcOC1T+BP0LKcUvaElCITAGwJzYSudZAlhcQqKjEkdTuA4Ms/itUHjGNBh
5k0+9Xe9dVADKSotbUlrKcz9TnP4BTXS+6vHsHTpNWdKz/P2BaBoc5DGYTBogGAaMLi7wK/aHd1p
aF6Qr6jLs2f/D+EjaWzo4zyKOjyge3avPXrdYorGXB1NEGligYRTQRyzEfM37mgL+D62xzo/qSjB
XXmtvqIkN9b8OJsJbBK8egGMoNPcbvagQfnS6SGNYvAVxXhObH9zdFjqEgtXMZw/FOSmWDjmT91/
69SCPPtrG1O03so4L73GGQEuso1A3eZgjrsOuoFBfJIStymv3GN8dNGozpT7igI8e+licU5Zudtn
And/FT2A5xNoD70rOkOuExZF+c3caX1XX+KYSbQtmmhCmYMcIvvTPAKdOfUVvWelTPfeMfkPvecH
t9sh6dvRCCWEVx2CdiAvntG/rM3o6aRG0X7L8TrbHAXRJ10kAqOZyChFaSm7J12pTaWJEP5dbDxD
0XuXnbn2T+fCD2NiyD1dI7TNC4zGL3IoUlll2sYjHTO6cSKaqMxTIWHjy4pxD6lUA+sxhhqikWVc
OAl5+C5O51ALmv5LutRuuI5Vt01PTeHlJwsytoWYln5EG+/kE+w7Z8tSkRZAKGL/58n+rKUo0blv
JtPLiZOFXGzTEiwJwd9jW6utqyu53s9CigLNzv9LW8DuRApYBkgETOyI7cHdHSlu2EmCmrDf68Jc
7WkqunR13i7XecoOwfaDrBNibjw88q8R9FnaJJSc17XzVNRpfvGzPXzVl4eFT8gg0zqExioet+v3
tBKQWtdp1Oqs18+5/qFRU2Nac9dsr+AgBhIEAqBDYlGgOtJV2v7ujrXcx9rrVNTpwTmsXRn7jt6h
pNtvpZ2O2R7RQPYcmDc0iqB87kmq69RdtSL42a2iWeveIq/bY9ktRyskYXPpg6RQQ0IIVQ75C0VV
jTp3dUes6Fg3Gc9WFylVHaLzlCIy2ZnG5xas5k4mK8mEKhl32Vme4U0MOsw5knO/iNplJnOwjeF+
SoLnV/em1wyW9H9dWs07mUz6Hg6//Ci6vwkHvees1Ut55PrUr04iFVW9NWwr3xd5LCINciCtDgQT
nyZfiT2Khjt9IrayKPzz1NX0XW1TY9bFFv1Fx6q8gLeHFoqaeQAg4vRwhmqX4h+RcBUNZqf79TH7
VewRHl9qLB/jGyp4VPel9D1IR9SYSO5rmVyqbeDPwopGO3sGLqGA9pEIpIHp3TCatB54BkDM77wg
bRJa/Rrc3GY8myb+0Fyrmr07Zvl05Yk/wwNc00VPAx5VS2AceOG05IIz0lph3b0qug0YtnVIt6JJ
XwSLLQx9nwBKz4itQUPjf9ygotiMcT7ztntWYyNYjLTXN6BBpX5HZNK88Z+080L+Ujb8uVBFp83W
h8ZsKqo04oVL1wAlmocHnrbUrYQdxwvcuHeMyD3f4FsNu8dpcH3Tlu6IFf3me5ckqUv1ritNnLj+
zYe8MwtPSwwXGfcgaS6enIBGuAH5mQkAiw4Q03s4x+Rh6STcro5xfw5EUXwW1cvMN/ia1cvLufWS
gd/hLpgXJIwmQlDcJo70P/A5rSxIPgLiX+Ggfr5Lw1kGUzNEitMWWMLwfhu1DZx6b9Y6AbDRKOi/
BP8/36mouJ1zSTfjsYhKf3tDGyMk/BjAXvN9Song1P0CWnT9nv6SqvtnRTUxmKQbY7pcsiIlGDJJ
KLgR4URTImaNyTNdJZqghdgzXKNhQp5oN/y6irdLnPHKtbzG6da8r3VP3wc/ON4svbBhBjVe/vrJ
TeL9Ljwk0fLDuUTbZztadxersD4w4n3zENWHMypFo+wSWDIgO59F82MwnYendTReRV7fip149bCs
NY1VlJ2bRnhcBbtZs34IjEvADON0G5gtj39Ngw1zBb6pndqtvGfWo9MqoB0sa65vpv1Ne3Nq7Rku
furN8qbFt83C/aGdeK0UFMeuudwG7jHw0tBoBNsFr3jJXLi2+zbteffH1qk1nwfuIyTmb+YutG5P
L2OT/y1o9BtvtYRxDv7j0g7zUXZqOg/ZnTmonYPLrRk79zt42adB/X5eC/Yvly+pvJlRcggCfqGT
hOY6WC3COp2cm0tUT6Lkw4rOo/MhXNV6e6gS3ubMKnCII7Kw9to23DBb99P++XV2DnwjOrkAf/1o
+5F5rc1k/7w6Rd/mnbkI3K+u7wfmvHd27tI434QQ0LZPYTa0aafViJrqwP7f/UMP1TDrdKWoeY5s
4fnZxqqfbhfpLBqfjchdto42cyXGq2Baj+11b7rqm9nNMW8e7Vbq35qLx/qyM152j+mHiQjMXmfr
eTA9vZnbt5M7Ds3N0Lbfkixe1O1g5d3M50CNFtbjNsui4+zCwc9D42CEq/mrnznBZu897i5+uF7k
wSnxg7p3W6+fg21jYs2CPZe0D4/LXZism6vzJTifnjapF62ySbrCEmWP54W3QRq+T37nuHr3GmSQ
3EswPT6edzen7e323K0t+7a5DfxDWIPn5RJ6tdbq2PLX0fYUWLXwsGzultE4D7z6KbSz19lmtFvE
Wdqa18LdaRNkcHlvRlNr0/JqwfIUntc36aq5d4d58lpbhUcjrE/btcSM1ruef2753u36ROZruwlr
YLwPRyOwfH7L2QrdqRtud9P28pLc1PLB6jKx9kkw9/JgN/Xb6YxBM3neNHadsaEx58X0q1Lc8OuS
Pd8wHMv3PUt95PvctuuL/f50m5xbZ/NpuuhMn4085Cqzb1IJwWk3MPOuPcbLjLdOLx93N/bbafu+
ajz6594l6Xu7Yd2/9RZ3/v75crxJG7fupb/Y98z8Jd33LL+dzXpe9n0+vWWbl+x0t+G/14aLRffg
3o4brYPZSZbxwm1el161lPtrX77tuXCbAWr7Iw+cGfvj8pyebseX9nJ+ky1id9feb5rIqz9uzazv
9ez5MH6tW/ugjtYw7bfLtuXmH3Pr+TLvnuvtPO/P6vEqjfZOP6s3x6vezm0dzu3Z7Oa8He0Xt27t
e7f89Oa3l13znDZni3hf17xB7S4UQ+jVrIu5O55Pt7vO6b32smmt4FoZB6uvJAkXx9g4Rbs88pLo
DGdSI9h9mGZoTW/M0amVf5/uF8tgbkRe2tpsQ4BsjdfTx9oLjGPYWAb543wWuAS+l54xun721Yqj
dPaKWTQ3OzJR++x0mw0XnV1n2r48Wlawafl5NJsxNaluRpd5sPyq5eHsZjGZGkFdK9dK7FTcv2fU
aeFrMKqHpmTi5VLG+v9xdmW9jeNc9hcJ0EItfCUpybsdb4nzIiRxon3f9evnOB8GU+XUxJhBN7ob
VammRJF3Oefce7248tHxL2+3BiQwuPrPmsajl9vJ1jh5zZ/TL2sfEZYvx5SZBVNxdXmmMniSTHfV
bj11DsG1w33PuBrZZSOCs/JGP733VmZxwYKaUVcdnWJEbGQ43qZCO/aYWymzLOfBft6FQ/95F8z8
1Ims4qreN79ph9Cf9Mxrtrg4vbaWcvSzm0aMN7XElHwVesn68qnJFp4kAlW2ARw9CDvuUp3/PIBB
dGpSFdDQfZ8wP0mqtPJJs61TO+o4OA/bzNw6K7lXuL+/7L+CDuuPpe5OPKb70DaOsJTqjtzgCjOE
5uaA8n9f5hZS35u9P5e5O6JjXg9USrEMcTVh7ttVdPp9Ae3Bi9yDaeo49uUYaw2ip0rio8GtzpY/
fOYR0eu8HBeGdM0lpuS4oLYRLTXFHgrX6vkQc/XTx9F8UatZrDCK7utkPuazurCjnMXNssZ88zhh
1I9YrMNE2WHDGgxPaFlZP/AP//zypoL59JapUPV+GEo9eMMUREqzLWq7rXjeP7W9C/fbJcmDFOSe
a//PIftjqbssbzBquZC0sdmaAVOHbRnP5PZdC98yGrFGEum4sGQnmGZ9AkMyD6uZ5e/HD0kXtcWU
YE6VuRIzdVYHbMQNfe/QC/vp9296D3rfHhGtp1SFYLydjD5jd6lh2Gd+qvVTs00oKxCHNe745Fkb
yReIWqWtsiqcEKbVzSLet6xRt8a40+uVZmslaz2BYC1+/v2Rbtfh7hwrhqVqOjUoJjLTuydKKaQ7
4O/rbTvUtl48KZ2rUcONrZjBGiTDg9tp/Lw3lBqGgTZcCAhVhd7Oyx9mNVU9M9FogXszbFW6qaKV
37xXxj4N1i21y5g1vRMY6yB0vNA1FGcsOaL/IXYI7Gn6Mk77WzBTbLym4pYH9LxEeV+9y+u3Chuq
DQGTU0CIxrOSvFjpKktBkhfwXlHHrKJA8HTp0oB5MnTi5jIqz2R4JsZHPT77FqL84A0MYj45zbSI
8lVvibTdWfE6ryo2kIMVbaOnOCoQnx8qf1G3O6k91io4ynAptQ9ct/Jdffn3p8FWUc3ECGWEVsq9
0QyJVhuR0TZbv+TRvF0Wq7Dg9cCTzsnXtGM0Z9NHi/YHpqMmM2MB2epMXih0TnvHm5t2Tm2ldqPs
SJddMYsJGwcWFfNp2UROfVLeC4iz9vIO45irL3IYMHw7EN3h5mBvS7Jprx4kjKXzB+YPXHPpl/c+
lQ5mV6RsDEQjrxPVrSxRvdYdC+RZZIrIsz/MRX+QZ3XDCmlGyKmHo6bSDIJh8zru63FW9Cy3CSr3
WuHXvJ7Rq7xIrpOF087TTRLbucTDbWDyDj9g4T42JZOICAoePI3Lzuda9sBE3QsTcSspRYd/cgv1
dNX4ZuD+OJNDb5WYiNrgTBYRq8bnqj7mcM95cO361w6pZohm/1rOy7bgSf3lhSfibwgcqJ/lop0I
N2iBKK9lefbgEPzrtpgasmc0vlcV9Z4+6uSpHqygbrY9AhyirtNAtmE800dW+p/r4Kyp8NAEAx7u
gh1f8zESTzfrbZjUzMhcWOrQ+vKy19+NzXfh7f2RNv9Y585Ee3KL5k0F1tHqNcm+/NKeunWprBGK
xtJnoyei09ZG/5n93y0v+uSqloKuobKJJmP3uIdilHWHhqL1dsIkZYwqxmzDct4lTvcCfMEIuKTw
vD0OidAqXiRCVljacqOy1ZdqUWaMWI4KcTd9EBdBqX1vf/FcBpUVw6CGqlv3aYasJ3ITjUa1bReS
gywRTUVCCLyVWeKEC4lpIhP9unTRucb27YbJTitKYXJr7qGNe87rdWxH6CI/4OeVZbpOUC8ficTJ
nNKtZrkb2oXFbkYAszNy19tF2+CAbAw/naFIuZnhzjsfGo/Bn4VgBzN0TQjRTbVADyBPhMDbU9Sb
UY40wR74KEaBP8zbl+ytcGNHdmSWOuMyefW3yVOyMPbBgn5PjERsh8l73t7aaPP4+TbM9Vqxw+33
A7txO9eaNfzLB3MGuIZ9qQzzwttZLIJ5s+pEewjQXSUXnp1vE7vgMtpmBfMM3YhyO3JDIc3RbXSt
zLUjFaP7aMjSD4d490Fuv/+HMaANGeu4N6stkRGgLsqkclSkAEXBrdAU4/QInP5p5jG0/HY2iaxb
GDJ9H+dNbaVkNCclbN6p7N9Mc299Kg281iEjiNakk0WPv1/Df5w5RdZMmBMNnUJk/c7nB1Eb1X2b
l9siOnkh7/embHc6U1U2Rk43PDKv/9jRv5a7GZ8/dtSKkpHGIZZrK9YnrN6nrykg8aSy4ZCbLfWZ
vqenYB9fy5XhpLsKBwRYwXb67OfWEjkooAyUrv++B/98KFA9t+xOs1T5zuIVUpuE8L3FVvdt5ZiQ
uVYz2XJb3W1b5/elMMr65yVXZNxt+BkVTRXu9ZEmIYrVe1hMWubA/L7iiZd7glllKQJPpi0TdPEN
hGoKqttVaLc1C17CT3MfHfRVd+w6Nr0Y6/aso+dQiVb/1lxvmL4a5tSp5uQsnzqZ5Z8GYY0sUl10
Ejf8eY/xxhi/lG1Tt7ItR8M9Hp79RbnwFuoi4DlAJtiE2rLb0QUBmA+8xKTZRqS7UiQ1TwkrdaHE
XC6Z9qwDblr6T+kpX1gH7ewj+FiPlcj28ou2KTJmKtxbBV/eqmtYuejPasnls29A2TE9Z8d8o8BQ
EBarS1liIcxNx3PD1tIFlQ5auZPrWTQKEnOzt6XJHQ/h0Z9Lr9NbeDHPQ82khIU9q/bDl147cSgi
Q4y9k8Ru2m7UfDFEdg747UN/iVTWdKzBlCKD9V/yE0DgapV9IgTRcPReBjfdGhuyTkJG1tqFvIO3
905BBCag22ovAIkrldUGS3bK3DqR0U7fwlkwTxCAONJS2Ukzb+0vt8G2457TLet1cjB2+iadZR8d
Zr5FQsXwN0ljnse1+XCpOyeIxbT2nLjnfs/lDz0VwxnKj0kg6JIQbwI73Ece69ejL0qQtCUfGz5N
gBPnRRyxKN4k+UoDZlz2n0F49eMHd/OH37/Znj8Opvr31TQKz+hlioPZqm4aE1FZvFFaESsP1vnp
+IE8KNTSdUrg/8n3DfnDBkTj1GlJrhXbQrtK3tYjT34AGYX35Y2LXtqOut0CRVUSG/no77fvn0vD
zFGqI+cyAUD8/Y7lEKeeR0e8YxK4Y4eNT2Qml19q8ZYgOyhgkmJ6ymBkAownrZXxkaW5IzwNBe+u
qhRMB4BAvP69/RutIkZiigewW9AauOvCdxLeiQmdmjShidSWng0u2zr6lnv4dRPqDqTxQkHTOplL
TF/qzmj3toKfTTBJNbRvf5VQEMXw1rhXGPt40wGjdsdgmCdOOREtvDNxSgcpt5BFg39mdu7EIuGx
iPEr1UYVmp3ZZJU7DX8Y19zRgT/e+S7Nyz30PE0yHCzlpZxYHDM543mO0W9AuYZPpFq/f+R/eLS/
tvjOabdUCTMrwXK+/6SHduIt29oOSl6FC8TKzSNwWLl5yL/i2NsnNTTA3UC0LHLfiSRAx6A6TQm8
h+REKQ/xLXKmf5gv2ix5t47ZyMxpHhlgjpy4efCu//BcWNtUTQueyzDpbS/+uEq9j5koBdpYbOEv
vHMEqshkVcmzxM0fLXX7Sj9f87+X+qFek802KgtIAreG7N5MenQGVzIGrpE/6IaOgSH/WAovg7Ho
QEhk+k1x//FWVRa0iaT5xTYCsFtysCpJyi2dUUUoLbdco7/9e0i5popCFYkqIBJOz3LFwTGUbw0s
KXCbXhQt9wzhAURB04YvE6oXytqJ9zjpE36UpxMzTCF/pfAQvWgzG5D+mLleydNBRLUIc9sDhTM5
9cQ0j43nfhMpDPkQfDUlXEJtHEpE4WFzAOW8r1l31VQ2eUwBy3hRISf2WBzy6toFrDnkiOVCVLjI
QpoEnCD8ZPvUPk2rZqkUwoCLVrkcM43M+k9J4plmx6VTeA6B/9smLiIhhyQsw3OMAPpYee4ceU3O
Ush0leGJNGifSzsDndQwAzMRJIZJ5pl8G4Ub+lx5LpbpvJ4bM92d7D5D9pB9xTv9TXJTZziF28zO
Ft+0p7HMNg3eZWLlxSxZCdCwZF7IWjhQi48a1ysYa5Ze4aGsbbhKVZYks8lg7XWcl06AaM0/epf0
pMx82xqcyOIVnjgRkyG6caYatkl5kosEigDKGlOklBmlUCoHVJuW2XRkScgtC5k+M1ShWNwceV7b
ScV0uAUqEsUuc6ftbPN1/KCnGuqUkMEvmihMlRiF30ALukhgG6KtfBnS2ya0Pcdu+HPtSb2O8MCE
eeaqkVnzTHPhI7aUZkWxCONlqG/yGGgoq/CHcpjUZKO/Zu+SiV1w635WeGKYAHgwZa8s8pV1LDrH
i+w05yh8LT+y87gz8YffveP4MX4AmzpMOC+1HZ6MneaqAmHtSt62F2MVrsNjuKpm8ktWOd0IFJSV
x6Jmxb7bNG6Fc/piHegbnn/sb+9TdrZSulEu8GS0PIShKE7qEpGBtWwP2sWCrH2nnFR8/GfpIj9b
7/XOkoFusTTmBWH1s3KtelZXLAFW5IvwS7+ixtlPmISU1r/RN/JzvaueomXxSnfye7RMnqQrQhg9
414NEFTZGbgzMpuuPWY633pLibJ0tUYQj0vY35jl22GtXzrCZBw7wvwXMwfXyaSLT2Z4sHilIZgs
mbnJ0H4aKGZ9+3OSxLxJVLqYYpcAMSptq2HkPc4YuO3h1AF98hGPMvydx1zZmky6RtjuSEiXAUxQ
zivCgCnhyfTrjYBRefahb/3zuJf36mJcyHtvD9i3XXiYvmS8Di2HhUif+yf/vfnwPsf9pDGw32XE
4YsAVt0ILhMkMesblhCGoG2prK1nghfImKYuAUJ1Bm9agUcFxY7/RmjnS7yf8EUG17OllZ+xwOeR
DzPJTZHX3NQYmClk9Gj5DwyTHrUjelNBeuM/J59hxvLDODP2vztCDOX8lyGF/dQAaVGCpPJv9zCl
Lemjzsi3XnqVKKg+4xoX5yCq+VBfMgS7QBtZn8YMBipQKdf9SPT+Ie+2kz6s8jC1qzrjWorZ5eVy
pISpUgWsGuBWHq7NOMKcvn2oavYUZiIvKydW4o2iJ9wPPKEPqItU/Td4jCFESk/3dfih4JwHBIVZ
rQIGPmFRfpWrzLXQjryEIaMj0Awg8Ik+K/KXXAFhk2o8NEHX1zoQyYSKyrhI9cSJsY27LyXa9J6L
3koilykLg42J/IjguteGLYW7dFDBq2X4knSYRbDbE+QWlu2n9hAcoirnQP8Nq3Yp4LusXYK14GSK
RNugmRYu9ERSnkfIdqKAG4XPO1LM9cQOlWtL8Weta10dRzIwNMB0R+QVQXCtk8hJrOwkBZ+hgc7i
4cjVMtz4pTeraOsEGldvGoEGQgPZQL73WWmAnF86/1MSBhyIIQduMcgsklQWwTJNQe4U4aLtIjbU
Iw8UWHfKqvyQTYCpAph+5ZBqj9gTov44Nzf8E+ygaZkqymfvIrYw9TQrT/sQvFl+hkCmUBm0M60h
dHx6+CDCFd8l8ryfbPij0EUVSV+wKkB05VjIWVs2mE4LDtlk/UW+Ql4B2zyqTLP1E8lgF8KWpQ3H
FekBtYVbZEyyyfxt/P7gBvy8AMQClKIjQjMNU/kuIfwjktCtKfSDfAq2mD8i+swds5pltc/1ej14
AiG+Ke2iipHEKZJFHsKahKkY0/Xvj/ETVMZINEW7hTKYZ4rRonfqzobicOuF5m8LMRDb37fxPJS5
Oa2s2E5Cp3hHGwn1WFJ47JnHMt+xug3sXiktx2H1+7PcV+UgGgf5ewsYTRDZwJjuwA401kjNQpOl
TaGsYiD56Cfgz6l2aho79+eGt28V4TULfRBp5Iy9j9grZsR4EOR9t3j8O5zUZQhFZGDssE7kfnpT
N/hhlkaJ9M13WbbXc6qvKcIOY9lvYYqpv5DkByq0f5xrHRCXAoaL3OaaaXfnOjalpuvjQNp4eroY
mkVQwOx7ANbKTdmvm3EP7DkcEuYNYgQwUBlXz9RZ4DmK9lnBhVQGxGKBzJw6MxARHkl+6JtrpMWQ
1Lxo8qIu163SzCuKcQNFYeejNbfASWW5bSBAL5NXU255l8xHCbYoadjYBA8Sgn8giDo4vBtNZJgE
0r67o6ZGLYkKKfI2nWF3KlzyOoc7poiIF2HvHJr+8uA8/cwLbgsaMBYGslrzW2T4xxVryyoulQYL
Fta8yBWWifqp6jfmtCTZyi8uPgRqFMENpxcZFc7VisC4p4+yk5/gBZ6CAsMEnYj7Jd8lfVbvR1RT
Qm9jqiKmAlc8DZbWo8KIf+AHt2VQ0wJyxIB24m6ZXJuG0CywjG+9NCmaaIr8NVbOqSIgPeqLde0x
NXRaSfn/fFboI01wxiZYGfNmsf/Y5bRNULqXNnRTTlsd6j2E/HG8NMJVUJxlH1Md5A8te2QqflpP
UF1/LHpnKjxMFddTqaUbb4Rlf61610/Pt0NVy4gGZlX8TBRe+aJRl7R9LcNtOe1/P10/81s8AXb7
tt0gbO7r3dpQkQdJi+kmsma6DLskJuJI8QyRV6nNf1/rXg57s4yKhb9hFKkKkeqdddAaM7H8DIsZ
5ksOuJ3UrGpnKbxXXjqwjXK+9iEiSdZhbafNk5TvGu2lkWfB9Mg43jb2b+NoKGiHjvN8w4nJ/dce
paGnnhcjTr56PYIztwttAL5Gz/wAAsBtk7vaZxo65iOiWft5j7CyrssytE5Ap9Q7QMFo40nJQ8NA
G1MV6fDEaWo4ia/tsyIVeu2vqKVB2gcQfjC2RYyLXcjvkqHCw4cI26MwnmNcxjX0ggNtDdZAjtfq
n+EQzNMyPwSxyQurW2H49LybegB9PvK9PK8QO0GtaUzY8FueWLtWZNiZanFCml0h6w+u0zercb/B
cH0Gxm8RmCzjLjBOK0kqpyo0NjjYiG0WxU4T0rP5rj+HryDLtvI6XDZH60uD/vYGYdvDARMjOIkY
aLBpIT0NUElnGHVbMdXp63m0z/aQhLEUeBryIHNOhXmRblxXwXOo5BjA6JqponIfqEi+EZ67N8Fr
4IPhbTC6/Ft3/YdhUKqQQBw0kk1wNFG/sTFn3bZ8qg5VwNr1eAKUsYic9ok+U/ACA4Pkb0J4nPMM
A4njG7KP3gXSBqohANHIg03gjc/WTdUg6CZ7nyA71lj03l+Gp/aC1rY+FM6v/Qfgu+JcnbOz9ITA
t3nrV8AM3lRg61/NW/eWXrEd52qhnJKnPENgzlLVrp/1i1SA+tcu3igUDfIV/apfweYMF2WHxG30
IfhADodEyTMdvWD4mRZ4lsTaiOMXfaSFe+2avqv7R5TwT3k6MXRZsSBNQhaFG3B393uiTRPGQGkb
8C0NmKjK9iyuNBzCHyriSXTd3GqdBuKFzKkN0QJcCuybJB35Zmv7uagzocW8ApBj2WbHzcaWUsfq
7Vh1EFYWDZcaG1qapJil0j5XHWQjsuEUhi0H84k6auS2JctUO8hnVeBM0SJceeWM0HWiuG1k67Kd
ZtuwWg+GBTEOFIWvma+w0nMbdGbRnQHXB/UKujCKRam7uZ0CsNAA2Ng1mRkeV5Pb03bDotVmrb4w
HoGu3ynB3TmEiknHGZRlQPr3Drgv9bAt+ljbBIkDFh0Jyw0O9RgoLCvnqQFkhwFVk3sBPM2KRW6t
NIVDQulPHDsrSaLSeJFyhF5TDGnYrPdn+BB97Si6DYytjJd6B/DA0S1HqQCPrPp+PlABDVc+HIzh
uYMqPjpF+dKXd0Z5jHxHVbkfCmoBdQKoohJefVWg1WRXJ5B+8VBjSDVbjwenCdK5yNUGNlgCu0aQ
Zka2JdvjuM+aLbZMCZf1sKLgpR+pOu7LPmBuoQADI6AiLIf3uU9RtGTENnulvhnrEKACHyEiNtvP
HnUqrgf5Uh1aIssiHKenqLN4rbUCunfo1jWtt/sA9zwdzyZE4WnCJiAjD3IX/YdHQIROoc8iFHS0
Bp3a35FHWE2dHNaVtQmLjzJfVu0yHXpR9buRrhrvyQo/O6nlZYrB1kgUyuCoeBHrRmgmwP9Z6oLm
F624KOmrhELDcUz4eBMqyosWiE/oQVyfuVm4rljnGuCfw1vIGlCRkeNU7kNzHdOUBUBLLWACPcDZ
agJp04OtsVuyKfK5XInibSQI4z+8zpmGpyR/wzRCAGYldDqQ1Xkfv4cJP0KS235YqqUqGpQjyrcH
/cPgSnGqleWYWptRf0HvC9aPLciikVn1olIXRRU98FU/BdB3C96ZJlX25CiXImtD4kOcLL36lYIT
hSEmUCGHPeyiobsSIsPqqKQf0KVBwc506DeHRGJIe/MMnA7w29+34Ttn/evC3z3WXShcqxlqhyLs
g5nWYlSAk8F9ksn1ZLDBGwswQRhWnMimM5qQEvuQaVNz7pUvEUi2qm5ZX8VuSRqhpO+1/lpYj8rQ
fsYyd094F8sgd221tMYT+pVjmm7QP2vZ8VzAsGYbGgFlKqR5YF6nCG0zJZl1IE4aDcxfDKAJmHTb
1FwFMVsn+3LqoYZdJJUnLGnR+McuBowko8lsA1lO+NUYIMZRxhCG3FNP/XMVuT5xH2z47Tv/2HAk
MSqqp24q9LuLmI2hVpVFbG1oCswL4Hs2b9Uno2mBBlM4ZvyCBg1v/DmFmggQU1XtKR0rZgyA8MAG
UDXDe8WiKK/D7ULFF5pB9wdypa+5bB5z80h8+uCY3HevhnlTTSAwBFU/N8rzPh8NUXkXmbfroqhn
JQ3nTaHtlDSZI5fkYfHWxJUdlanosdmTfCIdJJ7aIAxcrLr0uaoXMMK7xO8AouIn6o/OW+mQCw8Z
ykVDazNAWp9FREQVamNlZd6OYMpLpo9wwYg8fv8EP9M/vAzsNfYeGjwZOMLftjAoi9KQNGJuBsPN
/UVTuYN1jOJ1r6ymxlGHvaGA9Gm2Vjr7feX7SvXvbVSQ04O6vlXW3BN9cjfErRHI5kZJt2YK0Seu
2zaJMPdqPA7hxGppN6CmrgVJEgB0H0o4XA/VZEAZgyCwfSDPyLR4OgasIJCQaRnYhgOVX3QYkd+f
9X/Zpf9+VoSmf+9S30lFqQW9uelldyx3cbXzkk0CaivtnyV1YfqO12zMZGdqhwcr/2DXv7/P/6x8
B34ocqU1QzWZmxSIszmuJjgrkC3jwkcMpskzw98UwyVVTr+vez/2A18HY6sQOlqYJqwaP7jRhOoD
yb3A3JQj9C+SA2k3k6SnvIFe4y0PB9ZKu6TqwJOhMgp1eu3LmGnMhEDZkq6lImqIeStTFkaNfDPe
5oCNw0GHn9tLxWpA3WwcOpX68vtTK7fT+rdBwVNjxDUya/xlfJfx/uHJoij1dRU2dEPJJ2U53fjN
NUG4T6D3zhUgOHaDmh/Qfwb3lbffF/+HXdAMAHCAmAFFgjS/OyRj3RpS4FXIwHK7DL6kamBa+9mF
OpsoPWR1jRANzWalzFWo4irxMTNDrsBSeP4iy169wS0A3AbhU6L6PKviWeSdwzZbkSbgnYfCygp+
aIBQZkSXp3ULaL/u40VgVg9swrdY9G4XAbSpqqbdFJuAhv4+7VEdUq+mgb5RXsg5PRcvzQoljVno
FgWjYE33/hLsSvykr9r98I5qG/91XCtLSKnaU3c0zuVrDeoXMnQUJoAU3gzv+C/dZ8ZBPSLh7xQO
Are9kENyHlfqMjtT4PFvwQSik/WEZwj8j+D5ItVJBjZ9ggurPjMA6w1TIYQ65GfpABpd3VgbsMlP
BUivYmDVAK6YNXuC34HHI6x9H7a/f2GF/LyNGnTUEDNC46Mggrzzv2aQNJpmSmRDTbdNbZk4E2Sr
lZBUHtSzgM5ovCoqIT8X0GJNBzDlKghgxAq9cythHJj+njhJxqHPlyGJ8blZuaRxgiuY/6qyTYwk
RoGVwmQdHL8NEqjFj8S87G0z4hnKp4hIV2PBauSsFpcx7ifik8nA7iACtW4KAT4FDum52Tot6iih
KkAGMLFGmVHDyWWngJJ2sLN9Tl2EdhaxkT4Eki3Jbpfak8nbhIMeykxIJZlyLJ/Md+Rw9WcTc3w1
BPCNCUa4ApyMRC1nuFl+ytNv5gOloIbCYaDe8BmGT5CHteU0eIZIBGCY3pWBR4mI8YYSV2veVq7v
iakRoEvaQsihHX9AiOxPAqnWcARxlEIVFM2nah4bS6lYT7HTZRyrhCqnSBgilkDdBFBUtav2QYbw
j+IE4Mz/86GhqP77CmhZpRAEU2QzbSG2QPVK+ZVckRRoH955eI+X1RWyUo0HHrNeh633Oi7CjbWm
u+yUgYf32bRLVsNL/Oatyw35kmuca5YBqECTkTdo+CCnKc9DhUJvFlymedaw9DNCbaKEEAG8HYQJ
vIT6APgK9iFm1tU4eId+nnwpZ8QbEEKT+XSud+WlPIAxR1jMWhSAfBBUlb8Ax1eQkga8kuxogtob
JgUlacw4Zu/DPg6Z/FIe/VV97ANWvYJ/rl67jXnu1tVJWWdPLbKvAz4hvhEuXoMKyL2ye3CPvsGo
ewtzKy+7DfRD6cd9hjjWHhp0hJ4KtWK90A7KQdt6p/CMrUbFr9Le+HxpWdvSAeUIr+FZ+ZArFIPg
H9C1Vcx7NQ/hm4LWuPEGqsYEqQOr34wv/Gs8r5tj+5bvK9ih2GfWTYoK7Uq4JCfylhQMv9burTe9
Y/Jaeiaf9av0TN+xxzqKorDTN6kDoL/wVCzDefTVXpCc6XZ9Ga8EqXsjtH3t9B/D0+Q2oFwhjQK4
BGmFf1KvCchhp9gMb/luetO+/Iu/U1eQldRz/1K9dedR1Me0sVXU7Y9M/UDI/WV8QCIxfJEXQE7e
drIBN5EXqFLyo3+t59ZMPmYVX2h2epFXwya/ektwlsvsVEGx/QRt+ky/AAjZBCeANtHJ30ZrWKGT
sWmhIDdXyqWc0Zl5lJdXdZ/bv3/En6VOuCIoH0aef6v0Qtr49xXxAqkHd9GpG4TpA07VF4CQQLfh
zzrdlqBPC1CnD6CJTR0HbppOtuS7g4qC8Rv4YVk2pD1yJMzAoVDeRwL/JCiIioRh2n5vo0TBukJ7
a8ACovzkAxxeODl+M5vkOTX5CHL8QnKhQvkHTQJIZKQBGIvdCpCy1WQnENMn7ujx3uPD4KK6AUW9
ZShiRIvwrvgfZKx5jR+RNv/IIREBfBOAFHvzIzmQxyiofAwS2bSpe+PDQyFTW43dGjrHTHiaQPMD
Odq0Ogf1nmViwtjBmhuQtEBqkTuDN4sfCbR/tKe8BXM3CsC0rJtmAnHd35+qBsIi9T0+FXHL0R7K
eRnw/i31Di12PuCoGVEoi6N5Va7Rb0JRmawegRPL/0Xame1GjixB9osIcF9ek2Qydym1Sy+EVFXJ
fd/59XNY96WVKkiYGaBxG+i+XUkyIjzczc3ML2V2sFq37FdN78b5Fq+DatepzizeidsUQfyqlkH7
NjHXe7+OXyxieWQbrmCua/XGlLbpZBv9n9l4GzWSh02TnbT7FCIJLhk+35+LWmrPMJw03YMFrnqq
Bj3BKYmE2OZ1ay4c8TXdsx94pMaFlkH7PRa9olxDZJqRK2WOjtcCfKsNqIkEVyXcoaTLAmdIbIsH
jX9D22lvNNnTQV0s6Ubs9qBkyuRFhjen2+SmjJicrojrpL5vBk8D+84egvlQhPuAYZeRw4kNR5uu
SZcd/WIDy6MpSfhdH+VGbbeIS5kNp/2WYLwig/bt/M/350z+ilb97ZDJsso0WUVUr8CS2eiCsBor
+WTczMWKFh1cwQxqW7YG/85SV5FdQFkD8l7rDkv2YHMz99Sf2boDxpjXYgSCuyq0rax7vmr7P7Gf
/xXNybZFnWsSgwQKyc/bq1CnWpishjhkbNvpVP6aa3pZXgxKT0852NNryomhIlTOs2GeswTRodc2
D1r+hiKyQ50biS9ju+/C50pZAx0vKeWfBkawsdiFKBTM+QccFBL6rQGdWTl03RYuSjwTPGVP7YCY
90bu+sKr3+w1/VD2Wz3f6mll6/5eKdeT4g71Tsk+YHCp5q+h82JpQ00t6Rs5BzzeFvPBUE7BT+Ts
f+WLn77MVYzshNrnaNbyCYIOLJnkBHYsozaS3SlxW9ktKxfSHxy4sD2FoiPe+9tAXTa/ULkaOAeI
JLwTB/mh8j7h1MKBMxDgOzhsTOYat4uxd7vCMejaqE4ZO6abGm7eOrlmf78Lrydm/C+EABLQI0bl
hcbs8xpnljBUg1bIJ5hTfeXMlVPU6zhda7UD0VTBPQi+FarIxO5iJy9dDnXWuy1JY+IKkOlmh40Z
9KsMSVRmU+VXMsCvSz9bxulMWE2F8/0Tf+19/hW+ANJQxNDivk7hZGUOOilOZWgn59o/yiRgOBdI
a9+/C9cBvPxhZWn7GqBhegpkd7aewOuq7Idi6h8fjgNB/YzuilYCeNHnD2dNVRCGsSlRSK/wplFN
O3zoGPNRY7rjjC8Qv8zZpYmYD2tF3Qra0V+wLScPbXUBlld+igfIURLgWywEVhD9hpRt8op+DYsR
ut33n03+isktzwviAzQOJPQXGPhPCd3Qrky03pBOVuVgNESyiooAMJCWR/4KLKOEiFVXtD6oCbi+
BwlJ6aqmk5ps5NApelsnEo02XKgccxhcNfCCEH56yGW3fc4fPz/kVR2WG1JdS+3yUWtaajaU5x46
NddtguWNg6S3JnsNVkXtECYkcdu+i1hqA9eYoOi2qfwEZH7FHWAiyuifVFQgJvDD50U28zJOo4DT
YSXrtoE8yL3G3t4PRwy49N/wecdd2V2m3s2fs0PXuoHv5bs83PGBGmOXxx6+zd8v5D/yM55Jl8Ai
LOqbL0zJYlbTVkp06VSvlcB9I1Gm2pjbrUT3UlljDNQcq4p8e2tgtOO2h/iQHvLfjeaE1HPjCqcF
jfP8Me6MCyntgfSsSG3hOIQONYS6lqGKH4ydSh6m2mbrGYY93vm/EXBXh0R76vyV9qfCFwa+3B5Y
fNhT64mTmx7617J3FS56NPA2barkWRpP6vR/f/x5ZV6eTg8+J/J1ziPORZSY0CNOgFeWAEdTewrT
x6F6kuNdZ7oT79Wc6ummbw9i9VpkB91k1aJN8JOVxld6Gr4kuEOIRCIIWuBqnzeHKuS+kuq1eNIB
7XPuZk5RSDYaEw5nEz0qd/hMAJ0eI/MYQ5UMMWioog+/gtD1//BZYIQA+cpkErSF5c8Pk6nB0LZx
IJ1Gw+uxyM7J36CleuA64BRqirIgtqcYP5+3OLqXmifJfOmQav6wO/8VZmTc0yRzMUzBcuHqZrSY
NdBNViGeQoChug3scdZWZZXbWrZuqkeh09d6U+918yIUkTMTDq2qdyYaFGVQwzJzo+lXlmcgL+hY
NU8S/cegPyXyY5CcLcOtZvmm+2kl/5Hck9/ghKVbmo7m6joVM5oyS7RxmE8zXCXw0GchW1XH5q2k
knaVR2MXwFf4lcJ11zSySqjrDtQa/4e7+F8b6tNjXEUbkeJ5KlUeIzmFitNuRUQfHf1du0L+tMX/
rbXlPeJzU8JqQFh/H1f+uXL//QhXsTdN6lHXA37dfxNuyt+Tsg407L3e5GBbHTVXD9CYr7R0Bc33
WG3aNViHcNsHa2O0/d4r55W6ycmkd8HzDw/2NVFmdSz4RYvrnoYFx+et3SpCrg1mN58oZLbDm0IK
BfLmr4fEC03gj/pCHQN9GiM1Ho0TpzwENyZQlGxXa75ZTWLG9n/9/rH+0ez8/FhX+XtWm5NqJfV8
CoX1lJ/yxm23YWt36vPUbRNkEW46OIW18mXHwtVmDe8/NFzNEX/yfPpH9/Dzk1ztm3kujTZL+EDy
Tr2Eqs0WpihTNkLtDcl+HC6QoLLEneR1nZ6j0R4mr54O0BoWgOOPv6EFsBCitNNQbPph25ruWBwm
CQ7GGTfnVX2UklvEGTLg0ub7j/ivpTWxCAGOVlGk/VUF/CcpycKi1Me2mE5NA7NfpDRNspXoo+ju
nr7/pa8sXk2lE66T6OJZAEPgKjDVgdg1/hBPp3lRM/WHugM00u0cWxWM1eHKvpjDKdeqVfHTlWUs
FK2rrAYDB5qKvKCmAb5/3sAaYwxUv6SCSm+FG4j1WEkt5F3wKHyrbIahYIQAzX4TnGU3fQAeLbFm
QS5tTAvvW0EvVe9l7BhFt052ePQVv8fcS9sDWCB6I1Tw8riuTK956RjmAj2qu0ikdkDYuGGsVAZH
WHiB3NBp0KwjuHY83aLTDV2slBZD5ZyO/CIfRlpGXjin5K2rZjPGHiWHjNgVMgwN+s4xaNELGxkv
BeQ36fEni8+vavNlgf7zla7iT1SEsomn13Rq12AX6uAItRPje4gouimfrJvuKdkku+wYqS5/yYhT
HoAh2mjb+y7Umn5ydRD6xh0OFPhkqjBvgKZBlH+bj1m2xSPl+x2l/SNZxZZscQuVDHJE8eqBBaVS
s4xZ2ae4cadHMBQIJ2l3GpRT1R/16BdenC1Gm/6uC3ZTBqvn1oRBhtAyBZnx5ODOmG46Wi4QSyI7
aTZFuzPSnTVs6mFDQySKt2ZpV82hbZ1+XCuAm/UmkM4IBssYO7IN4EaQb8wREl97JLToxiLwEVFp
9z9ggn+7xdc7eBGMQgDSNfTQVyFYGo2SqcrGeKobaK0blW0n6G9NuCkxHi0dpbpJW3vqN8iUfeMp
ABRQufh3ob+ZaGHUnpL+CjWNvQgAgCnR9wvxj+4gglaLRExRIbngz/T5fHVGY4qoGsZTJ+6S6imI
LvGEOC07y+EpLnZRc5TrnW+85cW7KD9+/+PKcnivPg3sGsBBFS8eUp6ruDKVeT5ocj2exJ32oi6q
TCfWDsPsgYQq+/AF1tNfywjwzZUEThe7PRRBMm3qJ+Bihcbq8whnQ/XE8hkp7BjvrX6jF5gYuNJi
G4Q6cD1yPFUbXBNV1vb7F/ibGV6/AExxgqKo0fy6foEgHOu8UJPpVF108q4b8607y489mu0OC5bh
bfpTtnut3NHyA8ZTVK+BYewVhyUWYUaKHK905zsw8/Yi4J9Cpd3HjlrvKxrFLx1sI27Bmgpt/ddp
gNg+mwcR3yTDJjtssGSY7AYDjeCGYNP+cEn/g7IGegUbYUE4lrLpCt4QOzOoylHrTsGEKs/u0Ko/
QSzF+Chvjs0x+SvOTD/EZud3q/5dfLAQ901e5dPrm1qsI7//2IT86+3CDFpIMZQM+BrCkbjKGqSs
kIpK9v0TposFWnnK2NCTDsClabeZ8mdsdKbZtbTHIb71/U37Yd52XA/6Vuu9oHAbhMPZXuruZQUU
9cZIDwNog2B3wdb0n8zhNW3v1Yg+Vfdc1ScpzhDU3kgVpp0UyWBjwSlTX0fNjfT1Ta0in4HcmRXB
I8P7bmTYTlMh7+pUe5ygvwrYZpW0ZaIOOFfYdbQDrG1S7bt0UyjnRryRpntLxh33QHc0nO7j6qFY
jC6ORu8N4bExFgSpyJDLOpqCLNLOTLsyHAmpJR62bpV6PW5A2SYz91A1V0b90KePgXBquf75z+e3
uENiaavtIZ8B0FcYKCvSSnyLOBsYfkRrked6lfRtrbn4v/W1O2Bc3O0TcTcoe107WRBUxyeknyW2
zRooZraCCi609xrLS38aNWkt3sUZE1ui35r5kAleMfSQcrwscFPArnA6VN0WAMDVm50+3g/BvpZu
ommvpFszOMVyTlL0McvgJlCpTWNXA4RHFyP5HU4OiE7IdssejQqXg/F2xPusCU85cuGIfTiK20A4
oiEy9H0pewGvKN30hSuWzGjz6OP68UERt3IAfHmQ+g+EX7Gx1+Dtlac8febgyM0mw6c5fBewg/bv
5fYlxnTEPyUhdtR4lR1KdXUBkXsctG1s2LGy7/yzim2H4oiCY5a7qfbaYJu1R7XbxeWtMG+tP/W0
45yOJWn9VrPcodursiNgFKDtjQ7tsZOph7jclzxZNIFwFvak/VKyP1KyEaabdiidGBsBBnmuBKUH
7vyoynMu4NSpfeT5Sa5dmPkIaj1DOw/4zY4bsdgM8U2aPDW+MxXbDGAhbNcC3PoJEZ7yjtRWG7Z5
eip8aAPHNr01IcHrTl2t1dAzre08OnXuJJVTpp40P2TmsRq8KnvIjJtwBGrG1xarO/JLfX6Gjtxn
JwmcIjqU2U2r3EX62TBQpi9KkQ+B+zkqXsrhOI52UTmhxEu5sIBwfQMBGvrHNH4L621s3STNAU5X
ID42tPW66a7HCHhYlRg7+U4xOxhSqsrWL3cojEPX+EHu8lf99SlmL1aEEsEaSzCC2zUGasWYE6nt
6LPbfLtDVamKbw19k7lnK7L88iWTvVo/lv3Ob7oHQ4zXxjQBLz4zMRcFNaUL7buLgm1abZF6zqKj
Zne9r26iYZdINfvZdMxhzaeudN22RFSvfvBeiyXUsRGe5tFS6WP7/g8wxv8YV9dvRpZBQ4t30+hC
fr7LtZyVynGPOCH9Q+K6KaOnFsH2bTI6+XhK5fVm0LwpfMaeoEAlNsPDkMw3hGNGHAIaqN7QmF6o
lsc8nNczrmhB/yaR3Wq0LGBY7nJT2el/RMG0cwyvrewcapfKaGypp19p0DavAG0JVelJ0u/IJ3r5
SUdWqg37bDqQGKwEU7kVuuckCA5j2mxqPHTBz2rzHTPr1WT5+Bxmj2aoPHRm6rW46EZj95531TZM
PjpOnFkKtghkyR+M7HAdvtZgDsZLHY8bRZc/BgPHvHO68HKwVSuPWiOj2EeSarmJsuaqLemqZJXb
GnACME7Kyw5FObqND62Q9iruSCq6YvUwZQaCe2Ot5zfiLxkbwhYXUaFpyM9yD32/4lUCwcUtp5Xq
H+v2sVbhMTRwmiMp8tJR20dV/SyMoh0UKDN05DXFWinQEBSHAh280FhLh6IrK1vWB4rbxG51fTUr
BPJ8dujkWQKU2m0v4d4qHGUJ9BSX5h65uVW8+xAs6hyAd5j3eGMD7Mi4QQzanuo9iyHA4KZRPkf1
vTl/KDhXF+9DpOyU8ZgZb0kK6b44FdMM9essy+ci3NyK3YMUDHjCMgq9vNRJbOt9vPPZwpVk3Ils
gBAmSlq9hPmj0tTE+F2PQrJNXpvmscvnVd8eMwwra94hEr3BPNfRnRze58oHM19XyRStEzHewVRw
8J0MKMaEPxIoUSxK9vwiRJkdKjNFGCC0Httj2NhT9GwKJEidnr+KIhItvpIptb8kWfoQ6IrU4lMY
5qesvlPpoPSyYPtKv+Gfgu8dcuNdz91SGSm+FPOmKOd72mdGMJ0jDZ3rqHIFTzqsxZfKEFxNsuDe
25rmTv1RpMDTEyr9V816XE4pv0AwwMdolSfZuZXxzoj/THnwhk1c2HZ4Xx0L2XJzfelAhHY2vCfS
rpKOmfwmFNnH0Dd7pSDUa8eosxyNUkuYQ2871ljv9hr5yFCycs/TJEtUj+DdvsZdL8fKqq3yQ55a
Oz2RH7D/SRDXpJP4qzcHLxeQV436mgHxu0KkIygFm5l1yYq7AKud2RG6S65yAmo7F14s9kM5da81
jsIEKPxPh+wtmvWzXO20xngtYBNj8oECIThV1ujgeqcamQP5eBKdCBNRY2f0Rys+4byFH0MaXLL6
WdTwrK76h24fsJCcJTxaqIjVDYwouNRTBIk3IET0wEkWOXx/b6XhOTcStO/T8FzggY0JeTnra7N4
1wC6ywqb4soAiZ9d1PHclOYmS+mIqYi307sxN72U9D80HxutcwXFxNaYPcwfMKap3U7SfpxTp7T2
Y73Pa8NLqtYLpd4R8PBMNdJlMmk9Qeohp2vOEuyDX2ZbeblOyU4HSlMfmT1ka2CY0yJrn5gVAaWw
N8+mfMGfC0TMX756eJ5ni+kBMzL+hBvjEpccDUjm9KX8+sz/0ygffQBQFfMDObLnXD/FKnnjtj5O
1ppoMcKQ72A1S0JyK+K6oU/VVgp3XfdkDOU6yzSM3NJtMYT7MX4KlPi2IRfSQcZ9UHItWtg1y5yL
tsw2inDwe2UXk9fSDcPIc6CHUoduwyoOYwUPDmWe5aA5MrmGRmiFvuLl2KDlF1FBcjLG4qmsMH+Y
37KB9wttGeAqRjdt6cWTkkPAyCdyqajbLk+tElfLO41sMzZpE5tuNFClldMmbd5R6n5IUI2SOXNS
wPIeRzG1LF+WRUoyYc0h/BvuJC1gz2NHixNW6ukTAxPqR/gFEdioluz7JjxaJotgUS1bRx+lYMIF
Ilq+k4miMw6YieFqEbCztaS9iax0Y+DnsgRSozqkhi2By3xfdXylZJMuoHteTKbpnXwp8eYgmgRB
hDYrTZG8ighocnQ2VCgfuP2wxQlZ1djSVL+QKlnyrdbG3qzH97GivzTp5LR99d5Dy1Obo0YfpVMl
N5LVjcltQ8L8U0/6K1QH3RZrUcjR5AE4n1+V1HU7SHWgC1DmSXqNXqPBtRszkQoaeuT86neiayW9
gy1dWvxoOv8FrFt+nOJMJhBb8OavCjRrEKwI9aJ5igUwUSb+LMYwgn80+41mDZ40/raK31WCh0Sr
sPqqF+MbUbqtPv3UDlC/loqKaMk0IC2cAHR9+ff/AUfbZJC6zOzNE8zTLHey7FYljsu/JhR2vs7m
vrQGrEK4xQN+QHRMjVj+IR/72665SscUeuwGABfjqxmK8/kZlD6Ug3pAE6Epd9p4L45btN3UBr/Z
Pci8akyd49HrczRO+ltHbqJIlZ2iSgv9xqOwpO12Tq1yq3bvlGgGJZzhB16jhnZjXarkaQaO5mYJ
JzIaupalWO0MnKmHcadyDPBGt/WXuTwRYVYKVxnAqLhtpOooQ1dIBMWNePP8iHHJVrW2pngahZMs
4IKjCX8oqwUaJt2i6ju1gOPBURdfI/Pcpr/qfvjhSwH7fVkuvhDdCeYEiCog89WnMshpcr8czBNl
9KxLrjRXqwg20ag9+gFiS3GfSZiHwLANUQ+SNojQbTMcwgeqIVKmvBAx1Gipt+Ujg2N0hsLU4+86
uWminV+8W/PRSneR8Adtns313PWRXYSXOsfxJkS9NCwIBtNS+uokUWKV2D8NXCzMR8CMhQwjJggF
dbNJpdnupiMJwMrnv6vopejmuBdTdzEYzPgTRdx1Cmun6oITiOlhhjI8oN2Kan0jNfHGsNZ+SHu7
EPYJQj6ppN+c3qm9z+SXJyHFzit+14AxQtTYqb/xlfGQYtZZqukhNdObLtM/upZgjquZKUxbOT0q
8UnD2ZgtJnRYuGPhhdFgucp1t4Q5WlBTCsqvulHdKQW6x49L4V7j9FKi8WVyHjxDNlJ7ZfdWmxDS
1HuF5lQiRO4Mbk0SH+jBOasMbrjyOQd+02vSlJn418XnRnqf8MBOhV+NeJ66g4C397rD8YqCuEJR
IJp2RHdpFEuILxiOSr8oEVLU/d1G0H8Cwb+SW1A44KhMP0fGqgIrpM/nbbAa1YoqzTjF1UveeYVv
bity8MRSXUt4MVKy/cV0J6znlwCBPW3T2E/sBO9NPeABhb2v/ECO/wpz47OPPg/pp64wHvW6zS2L
ddUL5gj5dCk9ZLjkRJ1iaNcmplgc4TIRl5ksM32KqTyETefhki1xRtXxKJvDdgjIESFyRjHDsPyX
SEAd2dDZQOvAbB1NaM4JSfSExZIglqcqanZCeDYC/ZBKwmulPCY1JlbBcF5qk6yYEIIfB2jkBfu4
FLsjaeaSvjMkKSHDaOTZDchnInaHZL4HjJj//i5dFuBTQDQlRFV4PEjy4k5z3WdXRrlVs1mzTla6
RiAAKgfBGA6F3u7k8EBy+f/3c1dXYUKHIQqYgnDKMvJBSq01EoLIcLP6rItO9RPlT/ly+y2vZ9Go
UvhfQ7smvMR6VcZWzoQDRbqMjXlIYODoDJ4gYwnV0fHzPaEnHHb4AXcpZDePSE0hWapHv30gpEsE
sjjf9JgKmPclZncFJ1iobxlGRXqUcZcn7a42UkdD9pT2xkrv7cU8H5bn9x9OEr9oOngVXPGZ4/S3
4ff3qP3n+kxGKxZHKpvTWLs4pacjqF201Skb5frJCipPAq33RVRQpO3EF9XwRv99KG678naAG8VA
TXSXWKPpH352igoU9tWmF9aGOXsKbwUuOfi3qe/RtLIr4X4y9nr5WytuWoM4LuKzgoo9eiyoAQdV
W5vqTtEJGR5juEISJ9opkHTMUxd70mlgnpR/qbvRqciUE2s7+fUqMJ4KRJFV0NjL3wN/gkyMRZsR
2r62pSaOobdHuL5LiBASZqKhYUsfFbI7Kb/k2QUNtpMYzEXtC0foW0/QH8wKhx1BB5vzDPUl1pR1
zzpMM5Maxjf2VNceBwrFiPuCnEKMDaeNdhUM4bp7Iwn0EuprHZqLDzQc1YsL/ver9rfZcHW8ZHEJ
N6bJCSMQfo5/QSjPqsXGO2FooKfivaEnW1qc4Bdjhw7bruBdwfVr6k05b1P1xYyQUt0k2v0UozbC
ipknZxC4o4a3U7KeMjjijjrdm+056cZVSQ8qFnKqm3OKebQ2P/KW37/BP+IDDBwV114D0ix9oc8v
II6pJg6JSQDHsylmBAUEyrUafWTMtMle5ujj+5/Dcv1rQELQpWg4g4g6ufJ1c1mpEn2eBeOEblJA
aDVNb2PyPpTcjqUncrZCdogpmoyLKbwRb9CaM61N2iqrrL/kHMn/EGlGNOZtiV/GoGxKUfXI7ZSk
2zCkrsoix/fDu9rK14ICuxEr9Gh0QA2i8ag09GeJ62JoOgLAVh5KhONTaQW2OUJ5YDU0BW7Im28a
v0Oj3KnrNlI96j9s2fT1tGR/hb9isgoiKsDy38xNG7VXNq+UF79DVHApvqcbVb+TsB0cBHv2ceD8
aHp9dfFNWttZ/8QSzgDAhtgchOFMj2+0eCjSYctnoI6WY1L2PjUfg5Ssl5PeN9hCIvO2ol/wN4Ho
73PEaM2fuX2TARPj6XXQ32LeqaY9l9CsZJTeGFx+Wravq4b+UjFJFZfJVuJVXNflphtnsUEkS7kt
X+ZuR8qHzxu4XIqUcUZICQr9w48ue+/qcH360avDVcpJKcnh/35U6C2swXaSdgY3IOPMl8Fa+iO5
OKVhEp+WdLEcIeNnRHOBLOknf+mvPib4zP33EyxX0X/ic1nnvV7LE85BBi7LEd4EPqxxoN1sar1W
8FFXfgSdvJcV0JgZJ0o/tUAhQbRERHMAZa1wzM3awxBP6R21wNpdNdZWSwsKHnbaXcIk386FO0o+
FiY9OQpHkYE4jXKQcZJZYjAG2nMDYIr74UcZMv9wGFe4KaFHqdVtkJwWSL3GV3fI3+tW2Gl1sM7r
P1bNxBSUwgm5WXo3mLSl8vmhUwH0UnlF9rBvn6bhNB+7e5Q/AsWNpwzniXS/MSR3Dh4sdF1GFG1E
7cjrytSQIkC1YvheWldORf6dklr9sPjL4n5ZfKKSsfDyNOOazB9jGhMGJkZNA22YbDcnE0p6PHOa
x9GAmhdX977yJ0CVGcjrnMIgq1BbUpr88Bj/SDAoKP96V7Hz0Vp+XvWmlsUkUk39JDP9VMMuB4ax
9Yjni96wAel2tcWlRy/XtxcdcW8Ihp5Jdz9NKfsqvmDzoZshQyA/IJm7IjTIcQsWFvj6KfBdE+Db
bH5PNKWDcKfp7aYnlE0036v5XJB9i+ZtMbh4+fqLd/EMLSXDNyS8V5epjuiaCGiLO59wNsI/Ouo7
efiJa/K1uMT9SWXVYBoohkG7/vNnU+TCiHIZGC6SzgNXlzoLuyFdqjs4gtlp6N9LurZVj2M5nW5N
C9ZZLIK2X2bC3Vg9tl34MLSe2MRPgv86Vq+6ustpwS+R1OcyKOfGjoJyU1OtGQQ9UGSpiHdLjdrj
gBuW+qOmvcaUs3HM5IKfyFn/uMTIprEroCEuqYz3+Px6Yd4lSlSryhIOR6ossWhWnUkTY9OrXhcC
zaZPFK/rHzbjl5Idb3vYqjJaRcOkcL/aBUmeSmZnpPopDe7AmErzj9i+CSDWdbmVsHgJdG1FRG60
PxAkHMDmErvnuMqdaMmDcGMdzj880RL3P59SnkjBr0VcjP+/pA9dNCqVlgPtE+8iwSXYMTaWLtWo
v1EKoA9f94Pb4iqBpe3iVPXDz39dB35+kbhzNHWe4Op0FlZQC4EP4EsLgM6KmO3CyoWDRmrYNDs6
R6r29v1PWv9cg//85NUa1EMMeXHs9BNtl2aoNhMOtcElouW89N1a+kXliInMhI2tQNZAm05BkJVI
ylavjQfuTsJHGWHRPa9yE+M5tuhQmfigT2tq1RaHDpXOiwCgPRjDWtTbQwIMK4uBM8vVnoP1dzGb
FnucHNPcyBVk5uKqhd2PDLg1J9uKTDupbhX9ztQEtwJJrqJ8E/fxnnFtY/pAwD9FBK9gpClaHsvp
Dy0KaXjyYT/UWAaM1XIEJwsMzHIGAyFkL/rrrDq2DRbrAv5kkzzfpItVOBRWXanWFL1LBm70WEdr
9bqK25zOCnzBrHQZQb+mYx8q1ovM/dZjqFXWzEYAa6NJmdj6fDalXZ/QRQfrjkCZA5kONw7R2EFD
8XXEFtNpGoo/7t2vme/nvXOV+UZjlentWOin1qC0+pPijNfboFY0lmdmOGGq8f3O+UoYXE7vMumW
v9BD6FebNZHLXGeggH4SiydJQ5FW7/RqL1Cqgk2ao9MGIF6RXbYm9lwahIfLjAJ4IjNWe9yhgPMX
zlzoDP6jT/YjYHVsVvehhc3uLxJBVmDWio9k7k7hgAl4Pd4R+0QVisQPp/4r/3x5Exhk4IayhdLk
KjFruFPyUeFN6GuGzVGsrdub3qr2tDKXQ8A/7UynSFwLEb6ao/1/NJI/eL4t6dnoZlG6FfMzaev3
H/jfj4V/FAJFNEPK9aXTs/m0EqnJKc3K+6QHhoI2UEfwwJpHVc8pwfhq9amgqs9IWIrOmzFwtwBm
MCLy4aNUUK9Jn5dLqumhkQC9ff+I3A//CJgKs+8WKxMJPdbVJtCnTBK0FnvEMomehD56XvL82Rhx
Zn8cMeNbujcjrbxquChL80c5GSblwTCvwKPNFhf5GiWpYkKNql8bX3luw/4sLyIAST6UcN4uncjs
wElydE3b+3KytiQcwNrjckvK4mVsq42MipQzL+iMQFP5yXIZTCtuc+UpAdjC1Y0besnsUsHa5elM
lqGpgB92n5XMv6BDlZ377mkBxcjFxbBkkRmi3o39ppnPc3in0qOhWV/aEQP9hOiYJQy8JHkyuLj7
rr5tNfGRTsSqUFAq4DAh5H9qZabYL/HMb9fitjQhpZBF17RL9BYdZl3vpqre2cEI16Gy/HvkPkmD
elcssAIuEKMvvTdmai1/T5TUZb9NgCh/ySL5TIpO44Eg4jf35By2mTCQC1sR32LIUXoz6DmeDvp2
UKRtFuT7AFrqskmHxt9H08g46sU7uil9BMK05L/fErrx5RIDv8LF2jR01G6LP+rnZCIaW6zGpLqk
DD0uMWCOq21iKnaqzK4JuqxoOXB37UV1tJZK41cZvJd0vyxjdLrGup0BoZUafamPQy5TOlrp0ufv
CjrbwMR9pBzWLOdshmuj3SW57uR9fRv0DXsrfZ0SMCOINmo52zUeH1PDKHBupJCuSMj8QBCx9yVJ
kwvfHUwGAQDyt+Ca5gSEBIie568NzBZlbO9UhB7ibN7EdI91uNsW3fI+Y3w4/Wc8S9dROBwMNXYH
EQmYJykCJoLnXAsp6Y6jeI6acG0yQF6B0222o22mkDOFaBOxFtFS1coSxDLF5SWo9Y1mxMKjd7Lm
Dbrk2qeOFh5bujTLnesjQhm4ZzKFwVtRcBlUFB9jvxcAwcYBhU+X3C8vLeeXTiWNrJ5EhOM9NOd+
YrAfSfaIPCtVwLDKbDwaiGmynlKzeDPy/lZog+Msg8SFzKuqGC5mWGdNqqDm+FspZjwoszML7En6
IdvMQ7y85VK3ShY4fwCyclRUOILjURf+D2dntts2sq3hJyLA4sxbzYMlW7Ylx7ohnFjmPM98+v2V
9wHOiRPEwLkIutEdmxJZrFrrX/9wyyxv4QdQO5mTGGcLX3BtypZtkz3CFg8GsQochMcEUtis6GET
KizXEdvJ8dziVWVV5Z2JR/6kw4M9luy7U7PLK2al2mnIjZVbT+shJ/KrXML2Y8ZcbDmBEcQiks+1
A6D1WAfwazB0jjXSNh0uAA9fBgZYrvbTDTihbYuPzODBIlFkytRlkI5zJ9K3wk14uRdxRvkxiW1M
i8mm4FW31psenFHsKhW7lmBYYF27tXKwHZCsJOlXNaaQUx3MBVux7Hftnz1T8RKdXzZQPENqQUCl
BMOPyOufAK5nZnOxAwgtXnWXsAvJf5e3TQB92B6zBnw//Svn6n1lrn29XGRte5apuhM5bXzFRidn
G4VwlU87veY35+tCb/eqTuohJIyuNd+SjMmdNDMyxrsws9e6dnJxI2mIjaLmkfFkyCXNsT9VOIxj
hziGbw6+EFmC0zYsb+zCHDRIFaZCw0nhaOmrq150qPvnKdtMerK0s0IBbEpvDztaN4b1rJob1R3u
ZN/ooaL2Bo0bA5UltHY1Y5/EMA+8wnVTLGxeNKuAmC8ZQinO49hUMsVxtGxfN+p+gn8kv6ld+DtJ
P3DGbB7L2ByBtNzAMu9/3td6qOaaQweLzUfNzbbhSJUKgrfYemeiS67sK5iBbMWEf8nsq5S15JG5
lu+ZHKGInvGIdmjl92guKVYD9HQRAzzc/kVwrnDfkeV3fWPCNya8K1Clu2DYp8FTToxQJF/gZiJM
plwaMEIqRb0bu5MJnS/v2H1gX0TGrhTwKHiHB2yi23KViOQB76/DIFwmZmiTeapdNK0MmC8VxLAk
4Jck7W4ar4V754QN2487L5s30x/2EJKaIlsEBno0wLqAnTBunib8GgjZLTpseEH4fWht7GY/LD4e
hdmsGaKfJkYnKWZF1CwBWvZpSpc1hI4wfXSzYj2RpQDaE6riGIbqIhiMbWD42ELgj4nSJNRIuc5P
CXV3RPEcMe6qTYr47qN23pPoHd+GYZoW8px3xivsh1mOC9HULhtDWbXQcHz9TeK+dMoLUZ+zARpc
c54oyscGm6U8RWlCKhS5TSDoJsNRgD4qqQTgHK3mgsQFgHbDTjaDki8CYGWHAXblPPTlc1pYL251
A1/1CpgcvLBl3j0OPlZVmTvXY38Dn8WACe9wrDrVUh1QrJIv2gA7YyeqdTKZ5FeDkAKCGiE+j24b
rOA8LmQnUrrpfgR8D0cG6W32lITRHpjTBcyvMndpjPismuJOrd8MKEth3UJn5qXwPnEkWWmb9COy
Ry2ycakHJneH/XOlTsSymdo9/m9PZXv1a3PXMXRXtXbPu9/qJy8TSyBfn33CoctN45vPNMGKGXow
tQE3rrzy1Od4dVC5aKWk4U3izmHQYZTIivNHAXc4Lb2HNusZw6FM7rSlnN9l8aXLxsXAVEPzzyit
dz18l34EYbU9IjwFOSchJrnsVf6brn74nJ8S0JDnpnxlW+WHkjymto0L11nUKlwr8rSQoNsqoyRE
Bq5lLlN23iooTqHotxNqJr8j9CrcxdYN22kW4CkKLzGjJ6duUeWfbL6hySoFF8DvE78Ku1umCZ+Z
ICh/gopWp5uIOXbXNotKyvv1R13jVOgEXcXWnTTUYsADOdQkrBxgH8Jm3HsjjOAcuDTe8crY9A5G
DgfRM5fAEPO2jNdJfBNZt3BZi/LOyKtDGZz1KuFOOiS4hrxYxb6LYa3xv3Pm8nKnc+N8mdXs9big
aHZKDA3apkJ7rMYzlMh6yHYj89cSDJN2j40tGqm88d2K+Psh0+EhUfZ8Pyjv6yTM3tWwepb/GaLw
2Op3BWEeRt2v+gjRFHnqbgcKqaxNAAaoTFA+sCBWFnW5g3m6cgJ3pY7xIpP9bWy8wao8dsm+D5ut
kuRzJk2zQNzHBZRplq0CPSX2s5PLBgf7bS2AVAJr2Btwv9J6Y/Y21HNt6TcAPpS5jB6XKtFRpcmk
jl3R9VlzNzE4P+VWxwHaBco3PcQfHQTloilN32AbG38a96vmVDKnmLKj7BzL6Uo5hGsxBEO5lcIk
tL5LjRN/QLHyihrhssImhw9L9N8L1Dhv/Fo30YwymexTwG1mKiVuC75R75gOysNCh7E6JcmKI7Oj
3JJLYYQe+U2prH1tnuQHwVYRHyGQxT/8g/LCiOzKrzPkl+nWtGJ0OQzaxICni3NfOeFh7HNcr/k4
AbtOWh/aOJ77bFAxbtgdCu2Tmb710daDD1E1J6pHCvIH9Onr6OdolosRD2rBIdLxY61hoMxN7cch
QqRmn5MBz7vhBU7VAnxNxwLHhpQ90cYUk7oOw5XGbMmi+LNxgOqrQ+cTdIfX+OjNhpxYHvjC8iDP
IYaDvIxZdJeJnkNSnY/VcMWCFG1HgX2nfZJdu/nNLOUP1EreORxuCR0yiOP9Kjmr9DavCjJZjvKO
xcaJotusPyDo6Mh8v73an4w4LkcPzlhRgAHDxPh9xaRlqHlVzeUEag9qooBZsCy/KdRB5zovvE+z
KydE+N1a/dv3tDRV2vbzJTE5+P3C1UQIVEH0wZE9RUIRDhaWeu3d5zU7Gewf/Vuy4l/fDgsbXuR0
CAF05wvUnSuOh5yuyo5wxhJ4Iwl4G1oDTOi7Q0HOU/hQ+MG2rA6UAZzmpfEN7CH++p0d7EQBhBEg
fNWM9XVXNa0VZ0dZoTe1uxKASUZ4M/JhOXEqyx5SstNaku5gUM7t8IDZwbxQmlVsGQe25Ayxtf2d
NkL82deyQam2VLKBc6hfQfKyaHV3BEI6BGyY2Gxz2B0DMbdiokKt5x6nVuRe3u3fe8Qfkwf8EDC3
AIpWcUBhk/iCTYE3etmkKN2hc62TVVnr3u83LvFHPnVkgh++cOD3CPCKuNtPPp5w2O2JdGOV9VrL
nmvckKpk66N0yPEeu7jm04D5YOheR7DJWClWDt6ySkP88Bg8tZm2MnScuagatZrCdkKLFW2aBodZ
Imepp6PvtK1fn7b8fugCXWntytP+Oj//DJWZmrw/lJl/0onHa0Q19xAhuPrKM6p16vbHf99S8d/t
4SvMj1IVUA0lIADxF6x0Kn110gbTOjrOU6zUc3P0dERTmO6karmcWn0va93UW5QQmCY7+BUA/luY
zVNxyR6tGca5ToqmDz5hsPaoIfFqoYbRgsccZUohzE0Ekiy6jy5wyRnEJtKQIFw4d8GBBpxEA/1d
Iy3OLK0XdUoeXRKbw6ifY9XxYKfVu3zZdUSDWdXuBgUyNv6/+irjiPQcXyIgunfQy9ex2AcpszHa
fzheM8cttyPkLKazQrYVdNiyR5a1iQcTPlOxqIsgEOsxJgnn1D1iJthFHmQAbIRDjFqI7NnXFQB8
eqJDTJyTFGQkFnnU0zhPQN4m6950k3ezfO5tfd1WcN8VxqlFmh2sfFpWmKym3X2W2mvTj/HfBo6z
D7Xescz0TRO7d3zutP3oG/YThGo+zp0G7YoEs+BXHHS8BeNiqTT1OuaGZRgK22ZAlCje9eGJtFc+
DCGiiof0brinOXIMFD0AgoB3OY7a8oddbVxq041RFvjtkGGS2hJCSZfBbuWBcBhxvjAltTB/k/A9
fgHzGhZnArO6ogrITAzQfTl+Ec5B0KNmb0zggNapn6Y7BWwjfRyjcum1a8M4JwauPaa/jbHL1pOX
MujPdZItOfM++5oGQtGvXPNWjq48V5VxMPRwUU/6oUSa1j+rAYTYXRo8TOEuy+/6apX5a9d/67VD
TjJ6AiZwb+0a9egHpwEjS1T4mMRq/bVF3BfptNik1CU6JQzaHrlGNT1eRe2pd+1nlDaNBfr/Rh/P
vZNahDaxmLRef+qx8+jTTsljjGbskwHLCnKxm0xy5U6O3cPuig30EmDHMDEaiV5B5RL8hMyr/KHI
uindsbwmvBJJh1iDVk5pwnnfnUJGNgNanIRhisn0qPGNWcgs20M7XTsvcfnTRwhQedc4elGmfTjc
6fpTV117AzKaiYNPVsz2Bj+QEh1aN29MFQb9SQ8fp+lJGfFt8O2NAradAWiGY/EAGKXx5NJgV9Na
GphgRgWD4nDlJ+Nzawwk2v+iapYaI6VN35GbQbBo0TqU8HA/mZQnyXyuMVlTLQUZDhML4FoXD7yR
ti3TqrX2rg4Y0Lb9LJEdYA3cn27VKNxkkfvDTqNLTJvC54ggPXoS5i1ffMTLTNIoGRaIf5rgotaP
WGlxijrYUfPlkLRUhoetHB6c8SUh469EVEn1CYwe9OEqoAOT1ZdoUMnoZIimS4fzntjJ8BMByP03
23w1XHKcdfT99GkMvmrV3g31onPuRU7IDLB47XBwELvjr2W5ooXNyQSFl1tYaXW7mAKOaKmZBgG3
74pFkuhzObhLkNIpbbTq4Os0JBUwgvuZuPXalvCLDehNnCcdrmx+5XS6IguFF7dLd3q4C1JGXuNN
6TcebAuXHajNxKKvpwVJnvOSCZBGAVsn1jyOMDtujiWAqj+YK6so8CFyZrb7y008IB+MUrJ1T6YL
eYkrq9VnFZE4MX4hvYyTnDX6mZiXTjy05N7G9Juuyc7qbpVulyqXqviB3npMMC+Evf6q+h+AcQ1+
VbCyyuos+X2Zs+u6Y0dgzITIFNfTaI/0KCxMpu/EAqMzLcVFrCfKIHwyNe1uiecv6POAiUSHmyDT
vgDsIMI71cQ4IHXife66Cz+ii8iQbkMlz+oXuwm2STEcreksHwjbysQG7UmxolFsBltfhVq+1Oae
2m2Fj+SB10ui5iOJ0AnkZw1pTqMdhdT7hMeKpIKS7WxEHBTlz1rzOJiPGaYdk5E9psYIsNYuLIsu
gryfFO5Xh4sAnKwU7N14STrcQ5SP0D6VrE/T6X4NvjYvNDwacOxLXw2K9QlHAAuGjfvk9TomVinb
lb+0Mwlqw0vyh1MNMUsS2+SnjBBxsqjHbB85W1U9iLEkmhHiegmnkpuYAmGjC6NsptUFoK4BOTBi
bSCo8iIkbGb8zro/ONrVtG4xnTa6SjX1Zh7wWgfc7MGjNOA/KrtkRHzp4NdhM/Ao97WBvRAn1ZAS
AJXcV0N715CuqPcpNqSCcTNUxjnRXQsDdzRwUAnPbkZH2yeQq3KcD2xthswwi+ulQLLalv2+991F
EyvP3aStchu3aLTfhbvsOnKtMLZsStj2HPhuF70Khgq5ihDSvkXkYvQJk5+wxwAOfwVEG7+wW/DI
q5C319Hqbe8+y7cAkslaIIYnOTnSV1WjLXpYg9j7lYm5Ls2bZd2Ybq0s9VeJcbFZXyd8w3xc7/qe
3G71MjBrQqX06PeIHM4qOlck9GLoEOdhoow1XMy6VErwJuz5DAS5pv+RNGSWtC/h8KBLT+TuMZie
Lf/KWT8SNtxZr6b1MHkfGetLrUhHIqMHmykMYpMDoks1flapD1XtIbCg9AdoTmcZTtgGxx2s8RbE
MebUqKKbjbpw1HnF2oeagJs0CE5qD8cr0Kguy9Vo5Ye4NxYd1K+ysQn4gLJew4FKsRJI3XkmcVNN
mSXue6m85K3GyQpei2Kx57QwQ1ba2dHWdXJxvCMl8M6y0Xyi87TZkt2pWNtsvJZ4Drx7xY63qvLi
YIIQzFX4xirji6DZ9Mm6TdaDs9aoA3xSy2puUDMuc/Gc1C4dzmPv+C9V5cymsbsbm4fRURDnetCN
yqViPIVQtrwefx8JwrJ/y6l0o4ldSqMs+mpjDOqCigt1h7od8AcQ01PjfljirOjHbBBkyI/7DJNg
H5i4MD6M6TyZzAriS+9g15z3/DLGL302I0iGkPgB316/PPuzbuiYYOKdADN4IEDeK5mb++9kF/vh
1QajmDYJ2lcgqKjY0RQC7pszh8KgLz/8+txBHYzIl3bNjSMYeKKnMgTu3v5eS8Sqw0HUGLOnoD3x
d/tIEADNS4kjDuFShowM7+4TjDzHZxUdgentK6CnoRpmOH1SWLRggUoqnzoTXkOOo2aFu8o4y33n
A95IYxwSstptnT3RLGYlfYpRPOJlXYFpR8NL5twEudEOPzs1T1U/LNjjo1XMN/Gwrkk4UePuGb4o
zlQt+2+0zf1k56XOo4crUjfzM/eulCZOUYM/a/qR1sRE8EE12aognNET0qMjXmkkLYJ3Kp7y7ViQ
EE+RUGLKEAK1auzDeqAcmla7GoxQ06J5Dpghx9o1TC4Zm4LGiIUUBV6ERuteelSZQH2ye7q5Bsvc
JUmgaRcNGce1IhZr32L2N6Fw7y567pHB1TzkmYv6GMmj0kF7RrYXoR3l1XvFl2tumQoZh8mcVKzn
khNEUzABI5XA0JVl0GGmGM5SwvrKh3pb5cdUPzreJmpmIA8wPELzZowvSXkXaBu7eQypUioo7wFw
jYBL6VgervgMp8ZhrpoINNxtE938Mp7r4a328PqD1FP7qyhoV0PpAAY6O/KRcSArsBKZaVP56mtg
OWPxFjXhSsEHq7S8B+aRGyvggaO+IB4Rzf6mrLZttdWn7UAWpBnvVEpSX+GIkBSbgMG2Bpdcce9c
68HAh2Kq8bDaWaRRaJfOxKWI3CW1JuMZlLEifygbxpUNccUBgph6Wi5XuRhP2C/C5dkmlb4UfQFZ
A7Ga5kdnS0cJUN9VOqSx0F90WPx3CJXkNNIOUM81l07Pj8Jxly7RcrpjnHSz2xW0FdQ9yxb1d20m
qwF0OrqoGhnzeOgGToPpKKixoSwmkzwKUiJK3z2r7/Ui1t69cNoaSnV22IAGWCFN1+2T7q3CkgNC
ACTZDexb3B/ZTTv3PrM7G4VAvbTEBEk2xj9FXcx82AifOeJOgKIzXylkWcJPWfhdh7vDraloCJOR
FxmMviLi3GjXrISRG+91eHD1xrLTymXW4WSPtJegRsfo8QlU4hcHBF1DFzy1yi5HRYGxAz3lANF0
2OdC34WOcqjb6KhOOtPDd8+A4kB+YKc7dKlPw3AN2p8V9tajQX3UuoChuPb053B6gV1isbc47Z0q
AplW0YIOpCXaBT6gt8UInGo+wGFp9J5dmGzqS+DH89BbhYm7LMl0HF45wqIBShQDA8u4hcgG8aMJ
oARg5mB86Gp6XyXwRdyJLCCUIEEUrIPWJywcMfqLE2DqevCMgxPhahkEYBnvXQpirhOCbv/AFmzZ
+6AW3am1f6XEzoJ5wqhrsLrOXyqqdOXmZbAQvNtkEYYV33MGumVAh1jPM9xDDLQVk0ffSmHcYSgI
IzZYe7aFi2m2LgTsSLvAncGmH8Jtou0DHBdM5TyIaMdcEE2y/syNZ35WrXzFWaYeozDCSQYkiMQV
qux5fBVdYB1hxitoGYuQ8j4nGSJucDwZNOZnDSXbU+4vYk57ax4k76mjQ3bhEIxuWUVDMO3T5Bzn
B0VcOzlzsCxc57y7yB22fu5sR4cgWgx7zIvXDWunWjTtT+aD2IIuXEp4F4So/8k8dOZSYqQb23ya
dKbmNj60DjlRFWQJLSEgq+bdvgE+LTUKY3Xa64rDG89UwxHY9HXLvBLwBMylVzbzXsdaXrn5qPqb
FAHiTme+6Ve8NpB4klfnAnp1cJ86l+TXWUEAC1JSIiFeCguO0JzEAbg6Q7S0H4jQnPCjCFaB+XMw
4cV06CR++I/VtrnLSX35URMxkMcfmnF1WJTGuDW1S8z7irMTDOaTU/0KwAjA9j2wnA7/C1Dp7ZRg
WE5oBedvjRc/wek28+K8eiIZIPP9ZRzo86H2wBxJCDOOFU43w8EMLzWyiKA3Xpr0pSKZukk3hqm9
61G+FkQd1xomAnBQQtAFf2Bl1FdX4CFQ12eJ98AZwVOL76DhJzpRt/Z0/3YyEFH606Bt9iguTCIL
EojzCXkG0MMJYAkXwn4YgicPQ2rP/hgt/sFxlMXoKbmm77XzOngds0usgArRPTWYmOXZTaVT8Ih3
HDHKCN90XtrU6KAVMaE0Ugzu2BphHOuUOjl+Dn39UeeXiLS/BF8op5DhBOmsIEhXabk92Flwf0DI
BvNY+bfGfigxr4AIObB4yvzHpD8p7k0HuGqePQVGSX8ZJ1rB5FEpewI9qMQxzPPePO+pBpPFPjUG
TrrkOR5APKbjiNakgtD0HV76JyEN3ZwU/riakKRi4wuV2UrL3HTzFs1yiv4fyVaHza3RfLJoinr6
ULJrhrdFNV5CcXFtnQnQNRiNE3NRv8eiB2O9o0STvsEc/zbqUXF4N3TL0F08/H4H8sNSQKiZUEKz
Lg173xOjQWUyrjtjY0Y7v6bu2Qfhzhp/fXPhP2R4jC7+74W/wPl2nFRpXrv50cmOTJEleA7Lvkm3
En0Llr23VUaI9+o3s62/ovj/e90/bOJ7E/0fuXzFkYXaCwxHzmCiLt12iqVpm6+wEceklfmam5BM
shk0n6H8ukdDygy7T76z1/3TpFDeBzJxdGBE6ST+5QEUZQzArZX5EdXlDi6nRr5XH+U4UMAJ3MX+
FQsLlwoH5fqg2LOi/s4m9q9DJLBoCyddhgcYHPy+BJy89drAqilDkMVrpwrdLnTnAtEhlZyNNKYn
NZxCvfpWePS3xccVQTJ5JfjzZXzF6K7Ux0FHeKKdmjBa6EW/h2dg2kCcWLXUB4UOPITvQLmdju43
A96/TpQw6NSQVhso5f5wy1ITMGo/+/ziCo1QBtoFoJAV8RaAnAcAMQOiR1rF80L8mLwGrtf/Z6iE
eTFSVBX3KpTUv9/8NPBHmg+0NzDrFbtYU8ytpLTIxboKvnvXB2sTr8fs2GKxKSVgmB15zN0TN1o0
Z3ukoOs+/v1q/m3wDanXQYeDAAJl0O8fyVdNv3cthoo1jJU4JYWz/6gw+eV5FLa6aUjoyfzdv6/5
19eAtAQmWUw/ZBbh7xeNIjPoO8P87zRxwiIh5bzCTyLKpNLC6fEtN8tXxu42thJTjC/WNxvDn7Rx
FoJhmAaiO1v68X752tMQop3QGKTE4FhBqs7MX83kHgtT4ASD1LwHYQeSTyFNJkwG6vEkCXdWWK1b
/SDFu9JdgUyoViUQPrtwyGMcVrCtpBvNfu/NM2irhMU9wKXJB/Cros0UhvcBvK/gZMT9d1/o0xTg
t2kS38hyXN3F9h5luvPlnhZ92aABVSQrFSuMkgFJQ8gEwjZ95zbkd7fhXsXIp8hVHEU9SkB3XTnn
ERhcT1ZOEy5aLV3KgU9Q9c8NUFAOrFhAbhn1YR2a19r2GFpYxJEla2kjpxbEC2FC4jMQrRAHx7T1
1JMQ7GEOvbR6vvbVdmnl9TnK1pIfKX2UavneZ2i71mlv7NISzmo3XRJ8IMtxoUw1/mjZskrPcjFK
0p6aIkpWg/mPrII/aEADvNRwBdQwPIH1Esa0gtElhn5hQB2pHG0Dc6gGrLbkRjY5iwZLT4iRcpoC
2SdwYggNFQMy6Za7c/SUVkDdAMUPxKv0YbayjHADhC0JTxop5DmESqvEOSJ4QTywDVKIZNYMJaQc
QtVkl1oxgyRIcsVkg44UwPy3ECVpGToLkYQPvqfukRAhaIz1LWmPswYrcBikorQeBGxJecsRG3kG
xVsN+AxtQAfMGqBEqWO+1+DvjO5Fq6edp9V3CjtB1VrzxGsgAFOkgdbIK42lA0/pOmCOppDJ4vp3
krDLIh0Kb4H5h1ud5BM3WLJWFzzLQwW5DBYgnxNEFFc4aWqggxWGi1hSepyRPK1qgx610PwNHc7G
Ba9RjANGtfOA540CeV3YNN5gW5n7hL1cnKpripfEGhcCOl9M0jWMkU5/w0x7VbinYXwfAdkwiWAg
CQjOx1KugVjDy1ISqg/zFZ6dPeRLP1yq6Qj9p114LgXbgMI7vn1uRQ2iTI1QQu6QO+mvfq4smdwt
+2YkByynhNSNhzrwF4Z2I65h7cC5k5y/IcetAkcIWSIPBjPk6tyY1ZPnEk/INmvR6neWsSczZZ6m
3Cz2Ah2HgvHerkADTZv5kvMwkT+b697Wif3XfEhhRrFppRTZGFmNza7IzF1ka699/SMd025WQnPG
6uyNrxfhYomYC/DhKiwMqfXXUs5JImepefwrwwuihMPqJ4xPDeqPQzjQ2ACbQJGaVLGXpDSp389r
bRtipCHaZg05UyrXNUxvRLpDItzg3yLZcjF9qkaKlhurC3wETzGAe1AEh9ZbaNoZoi05LhVkYUmy
Khk2G9xCBcbCkApmTtmsVXn+MTgobYNaIipi/Q+U7DlhNHqYo+wYlugIC5xs/G5YmCJZu4JW22w/
GY7BUrWKbzg24m9lg02MsUvOB1WD+aVgyZKmq8xqxHyBFQbt265WJJ/sBueEq/OkHhAlFHm6liTK
nLnqv0+qr7wA6YIhuRZ4SsN7wY3l94MKJoJqMUvkoIIMLg4wbSgU2M84miDa/Ptaf61QbFL3NOmB
b2tfSRZt1/kTaDVXsqSBblbu0vjYuXsafUxifYy+y0WHlF/sFfMuU9bfXP7v18ePGCdzBKZwIX7/
sm6SGFHXDOmxbgQWqD5ZhnL439dipUXxi9oO86zNN5htLKiY6uRNImScrvdWUnCusDkZVymIYWwv
f86EpR5zaGpg9qZ5Y6Tj9YtufKH2YfZes/eKg1T0SS0WyQ90gNnSUTZOoi0G/RCN2nywFOx8ur1X
SSeRdKmpwX0Ktp3SxNZptS1c9Q2CIFgF4lQmy4qAiB7Y60KVFHUYWfTxITRfmHViUn9IxiUuBAkW
rTpc0zG4NhjCSklMlhVHFHp7pDxIRAIHxwhAcS/gXIH2DHNlh6lAg8bF5NdBf4UxzIw8XKESkEoo
nV3IzuFaMqjMK2j6lxJT+rJkNL+u4a2WlypPFjkkyFrJz5wibqGv3aG5L3Nrl4CFYKuDV70pGB4w
x0uDDHg0Xmmdu1VB7QzmeiIhBE13QCnuTBHs//3oP7MHvtYOFKS6YVqsP8P+UpdWoN9qX/UpdWdz
NsuBuTl69ukmz/tQmo8DHUZ3AiUA+jIJA+kg1nhEfqpbeHyScKdzpzgZJSEUIa0WR3fSllYWU67I
7tN4rfjl3uj0TTpVNMKmBqrc7ELdP/5KACRyR1+EQ46FzjgXnrIvxxjLN0alSdI89JO5UdhpOWFk
RVKKt36kV9hQOs6Lygdc0pcaZEknTla6Ym4l1bez9S1b/bda1b8wsHDutiD8IVGmg3O+9PahZWp+
AtXkaGgnxryZCYaIwcubpHrfFTXeGoh3/v2A/nSEcrkm1DssodgCqZt/fzVR4zpjX+JAIzniBmpt
bganaMBRKMUfUpEgb68FA53DIUMvioIx1wa8QJHWd4wJ8S7892cCDOSiX1YNOxXZoDInVKovf/9Q
iKrH3IqwL5U0pQzhFHdDUuMG5qqywWuD5CHFP0cm2DQryYqYSK2FLvGo2MZSZ5lZrK0qCzaTSRmJ
Da3f7ajYxjjHbQvQROxMaTqtnOQalGcZLJih47gC6i/F0iSjBukJf23gkHS97LmxI47eaVYxhLfJ
Tf5kicQ9lHN/7/FJSklNZoI7tj81eorcBksXB1npkSyza4Dcu9G+j8L2YJmv7EJiazn1MYH/I4kr
HM2fDlVLR6/R48KDoBispe0YPtVKc6SrmY8ctZIikTnihLPIr2ICCQcA6/TpU/cjcmdpFoC14J4Z
4Fvdb3VznY5vwYgbpqq2L7qdYrqszZFjbnmZnmHcvUopYhgygMOkIIfhoiBozpAeg10ZuBD0Oksw
P1RlAwbIONXBuNFJd1YRbah6EcDJ+yPLaVMZj5jPvzCpXUZptzLG9Eerxm8mHsFFvZX89jEiSZq0
TYAJLeox2Op3eG2pDGVg4AxgU3KNxZ63hb0J4y9ZS3YUFeak22tGcRRkF1nC9tIvIHocHWdd4t4Z
TmeX5zdFaFMgRtW4CFWU2do1ovkj2WcLIUKWt8ag3dUBLJPkp2Fi7waBBGAqmayFoF+x+RVOZV0M
F098/dw441Z6zrhUK4nRr+Nz1cI9SDHSHcqdlD9RAyNCTTprHejas9NFcNeKLSfXkG1zXZ+PQX4q
mmDeYkNowVdG3OMAUMhDbCCOOXXnPcST0Gs3RQPr4keFfarGPeiw8qVcopNpw+qcNDLoDXM8f+jW
gDfYqRB+0Qbh1ifNwB9XMQuDMiVtMScN74diupNsfpvCMIy5gf2ZiAoxb9pHzzDh//PpTNSr4qIC
R7jpGonkzlWYuzrNzhxTSevKYv6Iah+j/RMZdyZd7DRzG2cnKWZSqvJNbpdiXEZhii+Fs4Y3gWGu
pxDQi6M6ZEFPnOXR5fnMTOCvzMBg1o65Z6dvk4Dcef1BAg9tDEeBOQfue6wkl+reRJhmGZt4ZVkV
pl23gvrf6JRFkxPFWzDMqncoO1cRWDQao9eYoX6ySzT3vQ2Gn1mabHzM6XrHfU7H/J7yeEBY0foa
s6Shu5cKsinWOE9Q1ESolaTmh81F1rb9vMVJDINJB69JyTr+93b2t+qH3YzCiygXauOvkG3txGqd
wVE8MuNna4V/jx7hUuFz2M2D4taJq2bcjHCZlnK8TfP/nancJ3X3j/3UhPCsW6TQq86X/dT2EU5r
aYORR7xDOA+NTZKyfOzI8yUY3Wjm6xa5qMQjqELL0iPElulJdTPhAoAYZqQfRi36dfDkb26OBA9+
/2hoA1SqMA43YWlfUSKVeDb8kaNU0rF52cv+YCF1Tj/y6gyJwEZdNQ6In7gnXbzjVlVgm5U7fFMh
/1mNS0sMyQknLorj5Qt6atqdPvL8kqOr3/DCQCvbdef/luLC+QYX+8uRy9EGdow6A99ckpV/P92s
DtfV3JiSozw4JJYAOaEuxFJuDpLSWex8iFI+O5QiTlIhbaJaECQko/xRXBtG7OO/H8InKvb1IQgh
pKYZ7Arg6vdPFGhdnTWKlRwzKoApcjZSwC637kjKeTkw0W9pYCE5Ul3ZuXlYs8e0sipunEAEkRm/
amhR/ekhRQ8f+Gf5M50K5CcwPdIWEvwZy3MIyyNFFkWLXohDBQ1TR71kkgXCfmejuBim/NL28aMU
H0pEYFCjrWxTk3RiuHz1hZh1J1WQCxxInTX9dP4+ldxE2KY5aq2QElYcIs4RPYQoKuGFbniW8ESG
m5JCdlHnxAtTha6MUrIZ482/byTv0l+WMxoK8oJAhHFb+CJoUDWOeUMQJyGYmwaBeVfqw1niOIjX
V9gtwvdRToPN637TVRJMDPNeiJJ44nyX3dlBsHHqflOPnDsKecTwidoOerWyFWH9Ojg16tlHq7xw
6MkKAYsBLOpHDVPaymNAD3HMp9aNy1luOYxRQQnVD5yltpWlnNrUngNNhWVwlCAbCoNPrEkCeWms
vMdQnTXs5PBp66NL0a3ALupmHWlvcllWoS8JgdCFik+LrEY0pMQw54Bt+ouNFjtsVArTLSvCrcO8
8z+cnUdv5Mq2pf9Lj5sAfZCDnmQyrdLIS6UJoSND7z1//fuiJl2VJUjoxsUDzr3vVGUmTcSOvdf6
lsBgNdi/hlFdNqD6o/xqoleC+hoIJ2ZfjkDSYWzKfFj+7Vl9MgNljdT4KJWebdMQHLKJwEZnhJ8b
dPjiROfsBfCW5+q3bYL29oicyE73GIOkc4K1Y5jONGGkk4TdNha70rjVYoT2w002vw3dmxM4Xtnv
g/xTE8HVnDWMg3e98dv8oekPmvqqh3tnRuqOMljEr1ikZbqk3HAi1OZASCNhb5n0JJRrcHNkdVHG
+UrK+mItuyZhx+5capXBk0pkpdrr8LZlk0teOrm4Qof0MkOsu2HT8XYU8RXuSXysQOol7JQhgcKY
eOI+dz5HV+hIHVyhRWcMnHOZXrrqIQtQUFPQSXtt15AFgHmlAQVQsgHiLW16cZwQoVZ02pHM05Uc
pnstBv6i4cSu2zclT4m9R3ChBOahrfRFGwJ+5qzU43yVxnOKBiW8URASpX3HGOl96PiKaXzoS+Mg
O1/BbK9ixp21NOqWwzai74axVWqHAWtvahyGcf7aoSsyenvb0pss3Og5gKjcOeN+CKZjqs//ofrZ
YmIOjoUzAM+0NxOzZ7cmu06+8DFsGr8acXwDDET3SZxV6EmHWo/iuEW6lTPny1KKDTplGrZ2Vcfg
HO/x7FNyvMgyRMH3bnOgpDxS0BD0dgZ2qfKJfaeLS86NqeyFvnf1Pf8cdHuFvq6hEvZDTTl1/bKm
CRmMnzYnZEd7cMnlDWQj2N9iD1iUTHlqjel0jkroV1FvqvbKHynkemIgMopvOj8rw/lkT+OMYanK
qhDt9fdrjfbVzskeojH+1PFQXZq2wiQVwZD1yUkdHEADtCqVaZsgts2jeAkhxynTbRZhx1cPQzI8
Zt10yK0R/lW7RiH7/Zf5nZvy9w5i6pxZDcx+9NPUS5tLYI5pbVZZAFN91WUngdainpFoxEjMKedm
eImhgH+BUof33jwZ+n+Yc1ivQm6jdhQcPNbWWBOxcrKRDg9oLimFnOCg8GL00Lm6k1F0K2SsP/Th
vpjX8M05Y5K0a6rwhy/2Pr/tTd3NSa5KwQQaJBZ2uKg7OgEc/sNrJ7svnHwZ8N9ije4zntepZaKr
3Cidsc7mu6DKMF4c6OSYM6tnS7oPgjO4fuq1y/pQj1i0oTSgHrEUqOMUfXHJme0zsM6TGv5Qan5R
6PFjGL2qROSahvX7YP32ehvlQfN//pf2vzWfvIB2cNE+ceiN6UG708nIbpTmum3ISyEsDsGdqxLQ
HD2ZhBfaSP1UI14rxePQrxP/WotVrwEJUhAw/P/xiHApsTM6DJOMy4TwECItHRVLwbMxk82mYqPI
UU//p5qBJ8kZdcUW0B5Sw8UEcOU4e/cVe9MS2cs6BnQY/0qtXxli3EG/jnD812wPzXODDyGMtzFO
h4x6zbIAhJo/vWn6P5s6UENo/Q5sBZf/XDwicRib1qy3wWnC1mOFxUKNmcQQtGqVQNR9fOB6vY1d
JOE5XtSeJ17Z/XDxZN1w+X4x3lVtDdQU5Bn5Ff+4sT4n0TFRy+AEymMx1dqmIHCyCPJ15vpvNita
AdeQA7vvf9S92CWK4hWTWLNcLqOH1DoiA8+tmEEKRVz77KSc3zrKuu5HXYQsXi+/KJl4qi2zEv9t
9XJQdfQiUpVjJtBF5fmCnsVLphRQFWjWxjNIqW2vif2cIgOMfvl4CoWjMBrNf3gXviizedoMGHcs
kAIr9MUlGyA2OX6T+rQYHivACbXlHJHE8Y7Tx8VuYU+wTjrmHkzWWKIiXmKxckOE6Ry6rfRREz+d
db64NmS922B0MYMzEr84hg21Gc6uP/lHv3w0lIcasltuQsNHbjxus+5+2HXSGRHQ4Kq7Q6C+tfVP
V+WLFUKmAnIOpLxkQv77qv3xIKVlk+lpF/vHGKOMkeBPE/W4JWovAPdVoDM0+xdOIHQakt7azgkx
HLTTck4qhnnf0fGqcnYzlLZWR7ss+emo+u+mZps0iunt20zwQdf+/Zy72BYsuCD2UUPE0FT6Xs3e
3IhV9/v36QsZFZ9DwD2sSyYx/xw7i55ooT707WORP6Y6EK5dTD3IFXsc4hRMJUfOZMNZuKePb1nT
tlQGVIbtIeBUks9HOg9u8sPj8e8ZVH4lIlQEzm/eH3m0+OPOJLWVIPzmpxvhq08VSoWpVRvyOzyg
sFh+f7gCctH6+0W1ESeANeOYIhxCJf7+OJXKxjfH1iK1YoMLEnGiv6woepLmlfDH1vooVaxrLCyt
cyv5UVI0QoE50vqBgrGXTfHvv9EXv594dN0mDEQ+AJf7Q9pFhXBLlbWK02KUbqT5XDge4hkl2GtN
+0OXmVv97xWAjIQ2hU0fj+zlVKo3tKY3eQnxygVrOVfiWcC+WbvFUv63mka8k4w3JUfHArGFjNWR
2TYho01jPrlS5RM/mKh5w8RCTIL7S/A2TWwHmDJDA6+V9WIGUM+GfUnwswzCAXUHkqe7cfE0hhC4
JERRgJ5pmkPT3I7lUS+jbUDX2Gw+6dhssvSoA3FXyaSUytaW+C7rWDBLN7lp2YMiiKl6QMFgaY9K
jX5xq0GYKhyB55HjgatujQJ+AMbViMN9MZWkCOG5K16KkHqWOiuUESfFJtVijniTJ8Uy+gR7JYh3
UkWAS7LHkTGICHQT4VNNt9Oz6BwRbyJGmqhUuNKonriv2uDfNJZYTwR+5+vUOI+xtvTb9JwV+SZy
ur2Z6yvZqp59gYSdKdrDMNVb0h8WNkGP9lTeUdDs2oLcHXnYnPVmT4bS1hBegDojbxLmOME6aKAo
Y5biEipav3YdGakWMvj5fMhKRw7gc8bXYWqs5Ri8rz5UwR/kjEBKuuxbKkr16VAey3Ut4A8H8KYk
IsLulBuEkpWfHLIRASl/AnzpOm/6K4OPDIX+ADcIbem5mzF9EnO0lacRSTiLOQwKcr9LNuYIEags
W0F6Sp+bIj07w4fGFZWjwZ5YE1Vljwb6JW86IowfnukvXiH0OewxFOJoRP+J9xjG1iHMzD7K3guO
PHnABlFN7NbMiBXJ0/dvrPnFGsLnCdNA92bb9Bb/XkOGOVf6oVesY8mvDZJU0ss8VjFAf59la7R4
QAfI2NibulHb+vrLyEADHBv8JjyroW881Gl2NINHqyUPMqn3TuGuBxPPr0ClTKKVPFOW6tK2+xuB
Z3+MSCGyfoEHeMgg1HRwnfv6vQO/BhbZ1m7rlmmQi41JdVbkI25VM9voHZMrWq6o9oNu5pCY/9T0
kSvlxUrqOhzDmFchPfsHc2IUSVIGc8leEj0pjJs12H3zyrA9URLCO+wI4Zne7eiThBUetQH6KtGh
4adabszkuSveE7f7YSn94lDjEANMP0+VSjSmaH/fGMsYcjVUBudolPe4goXdrgg90POWExmBDMYD
BWyKx4NAn0xUoI0ypnwcnafbCQa1NBIV3aLmykGe9qbppqK7FhbDRmWlS96q0Fw37Z2w7sUQreLU
ywgm5IHOnL0W/0AzcP9dpf/+KRcdNUdvUjHqo0Ms3K09Etk6nErtWq9f6QBY4UPepusihy3UtkxK
APNy4F+bHcwHn+Q0flOJqb4ejGWeH3zc8NABo+C+k2/FhHETNzaSVTa/Ny27HdP7hCQyszxqCqIx
jCo5yrKc9yhtOIAgHzpYNkF/YvAQ+C1CvkGqGuskd7YKdYIwjr0wt24AOnMmKseNrxAo+AmZnfH0
aFLlJQK9vOu+6R3u3bfArYEscdSM1Du56GqTp25tbWnAbnLZjX0twpu31NvDFB2pc387AEBueZgy
lgLVQ0ookqIh20rKxX0dKojBtkpB38WoFhX9lgiEIF65ufhkgazcHxYby/7nuefOGJJtbVCycKb7
+yFLIrviq7fOcVK0vaGSn6QYyzh7N6ANJNwp5sceYdPq9Gv2XxvahdlgEJd3cvTIs8dHgnV7tp5x
15fDSoEi1so7hR16NrxhiMAYsyOX82n4EHPLWeHEIuwPLGi2vW18ZpNpQ4cLUwJhn4nVQjY85wwx
hnBY7bENfAQjnhY6lm/ZOFJGPWXmg6sGZI2WTCyzQxU0664EHFQjH2l+ODJ+UWY7OuJXm9LiK8iL
3WRm17m5OIJ51YrhTErgKXfbFZo4EFYwx4ul7oeebgXHVHnWWSGxQgQOeRZzBOkS7iN52Eblr5VJ
XTjlj0E8/+4UfD+aHsxdDBgk/2iWq74omor6V4Aki5JnTj+i2Qb5m8k9svto1SN31Karwdg7rdib
NLuwhtGIGQUTmU3Qn8g6pkpube4bGilrY9PIbdRwa+XvCcI3YjVDGF+52npNt2/Ke12QA/pGzMcm
EBpphyxD0fzDUqz91qL+vRYjYXBcpE4gsJAzXCiNrDboIjdS+F2YkcgVZshbv+kV0/suUE9t7GIo
2pg5pU27lrkQtr+qk5NOxVEY5xjnScyjRv05ZN06JfLb4rDICru00mdVe7drYBWIdQ1j6+QdIoMa
U4NBq9ECsECVkpO7WuH1a0kOTsSbXb2l7HWto+5tPMWsvLCM18p/JH6DBBy9rL6u8xenYSKCuk0P
crry0YpnghCejv87qa2G/4+Ke4g/5nzwYNTATPAtbEppRScJRdREjisRazWEU8M8t2SWdvmq8skw
jyzG2z4sRnyCKGpLZgpDSNQ4NLnC2jnp7BmNiSEND7My0soMPRbvbPoUc7AMqcAy3fObZm1qp3Gq
PdtPzrS/5ejnHJdvA5JJgmrWtWkta6Y1c0UMG4ZUCd2dJcElep6050o5dlSp+VWqDluLxFAdHfZs
3pQW+K1ns9EWJuIOq0u8GFvhQKIlkdrwxknSANvXYkoXIBUeE7rwFdc47bzcwFKwyDU7XMyCiNT6
ROd9AW9yb5k39mJb9JgP4Ll0dvMiZmJy0+lGGTeJ9Bg703mml9f0PJImg+bh0W3Ks97195WTR5gc
5ak/TWuUG+MqULOjkrIA1wAoj5PaguISi5FWP7MygsJwhOUbOp3cX1rkWGenbTAUW6qOV0RHC9IN
+Bci7FvABKVLPsxXuO+WQxGvmfJE/XVepT+UY/YXC7JuIbWSfUwKEUP+//84QfqVWiccLcUxSaw9
TALmTMQEZcNHlDRXAArViI1Lf0js6KxFkq2mjh8cJCTxC2ZEQMY3otFWZdRCBpRAauNYePtey+yG
sF40kU2FPjG7qWj8F9BUhwe2VQ03Vu0PGChvdILoGRcxyUr3NOwqhij8GeeaMbdMRqmRS6vpzm23
JW35jLI5UhIvaJ/9c0UnMLORPPTLEuhnBNeiAaBMtdQPG0SlAi/0fD/mr9/Xr791j5erhW1x6sax
ZAsG0H9fsLgO7SHDJ3106+6k8KMlNNnvjlKHCUa5MD7MgNRzxDBdtK8j/T+9P8pxdMKpR6mkwm9c
9OiRUI9qPiwcNjx/4EBEkAEyc3f4YN7OoRLvunSXzyUC7HKPlkmij9uM9RM5C6eRDqpCyolfIrIn
ZjoK6Ff/uTMf6XF6UfpCKdnHwbogscGPACYrBM3+SipQt7wUxsCF5EphTeujYvk5D/eC1aAhizea
h2WEZMZwf1KvWv+aOxz9zyt3UWAKhJyj2kbiWCGwSDRY0clhCm6ScNspd7wW5Rji2z0VGtLfOvRq
+m1DcBsTrZqjMrbuKix7JdJ4oUHAxQnvNG9WeD+Zd61VLitMQvh9R31V8rcP0VYTb+nM8GlYTPaH
6j5U0WmeQ2hOI/63HagEDxDLVndeWltjqvY6OnTV4qsi7DiLgffhOtf1Ieo+I6ziNUE9sKQiSgcy
hFdkVC+aMl4zqPe+f7zMf5tZ8iKx0dJoUS1XvXgfETAH9qyzGdkzpy+6e8mzFaaeajcQfMzNbH/4
fDin5EVAPR6GV3a/qrBusyRThi/t8LlTNnqBYWc+dMFtpdpLgzKXE/pimB7M7NxDvWdD3un6fy2w
iYhyxp7vzOBhYAd280OX5WQ0EPOQH1QLPircYupBw7+b6Yf2/ueATfX73/xbr/HvK/V/f7M8Mv6x
BplO6auFn4pjygZcZwp0Njhr5B8XmNxV9GpBYG8aeuZuDVQhuk0nfZXPj2qErql/qXRr5fKIG/V9
ToXgt9ZtEnZeGLl7nX5LLdbwUKcapzs6oLdeve9orMRBucpjabHbt3MN8KrhpQlIYjhpwWeO1dmG
5mFNwW7WXmCdGfqjRWRGMj7KKjLoUDVZQB8dCKHBsews1muS66/QTEvm9Fof4ZHWuLpUsZS7XqJB
ual2uvvQGiSrgjxjoq6FwxJD85z+Qt4LQeW+1g+VTbLZNK7a6rZSFLAZhx8u9VfLvY0dh+O3HExc
HvJQQLuxSKnhNPy9OPuD97YqEWNoXkLfWMlQkuEdSB9rJV+iPPREsKHQrVIfPBNvTXxlTXcivo/y
laltXJyJo/FASJQenxxEy/Mhyw+teBG9V4z37vBGZzJqH8cJRQhtQnqhc3ZQFAWvMmmByrJl2sTL
KMBhBPMVRxTG/HeoVfr8lLI9poCwsveaVnz0n8bROH2OYMM07hYQ4qATvZoxszxPTA+RKvDv59WJ
orEqQOGyoCIBGDG9sDYOxVtBjUF8xprAux+uKM/mP8+usEyNS+oKauO/n10NaGphgs075uyd6l1q
750Yvn6MKnH5/Sd9eev++KSLNjcepkqEGZ8090jGefGdc0axCijv+8/5QknLEvTHB8kl6o/XMZ2A
/oa9w60jibJpEXmyhxDwaN5UxlKnZ9nXBaaMn1Y+eaW+u5IXK1/kOm2fp3xsa+T48nuaqS+t8emG
t4N274avFZzFkScOnNiydEHmqE9WtqFrYou9Fd4kkvI0HezgdrLeB0+bWOPDVWwdrJhc2ismM7G+
V8wbM7zSkvc83JXtq2LQBb3r1eda7Bw4GWW6obYY2l354xzn34aPvKgOWF855AJa+fdF9euqGYVq
28dBvR+Da971wPYC97OIWbhNDqLqMnV+eNu/cDZKLbScPzKHREp4sbCKSR87MzNt5E0PmVHf1cOm
mPYDOK9BR4nFVmjBC0MHuUBGEtEG/hEsbHz1u//8CvJQ+cfDZBitr3UVXyFCq0eDIuU2ARtoOmLn
Moz7NMRtxNUzG2qHrLNsV2lmgq67lQKMKrtVklcnxJDrb/zw14wtexwDAGb7pNoW3VMNeyoegRH7
5xGmVvMTF9P4qmbhtUbix6nc5Er+/fUBp9id3qu83kDFwyc/BwGlT7eReM57pls0uwhhh/VABiVn
oxZasIntz9DpwtPOc17yNt+nne2Fbnfumv6EuMIEnKxQo0ANWArTQsKE29TiSIzJ11BfJH+i+RBh
emMH6hYOsRs8STHEw2gOZ4F4/vu3/auCAx2jRtyPa5nyEf37F9oaRmTQ3faxqoeDxWx/YiLhWiu9
v5VIzvjcp/W5dl8UyF/Qsmy/o1cE87yBuEkpCu2voyXG26q8qfNRodMdccZkHUzhDfjr6m2ongMQ
F7TcjaIgB+JgEIrKVoHWpoFwJZJ7qjzBi5m/YDlYBn1+CARaRrXeV+7N97/2t0XqYpGhv6KrnHY0
Cnj9Ym0LzC7qhJ0aNJDdTUDfP1L32kyw4nUUzF7najgzAeU9ztRbIFhXMxPpHjgsld52Ln+aJxlf
NCptnRg9JJSkmwn7ovVgWJkYVCYFR4f2iZhj1JG/EiAi1lsx3I9a6DlzvOwNGTS3yOP7gTfB1u+K
DHQVgowW1y+WJYWs58BVEbus5aHSKZ5L91UmjjorNFsp/3LDFMq9H7ufEA6/p8+Xl1O3XFY0DZ+v
9bvk/+Pt1sKpCmen14/KdO3bd0HyREs01znHM/lhstNTu9UHG7QkPj4hHmqj2RjNs+W8x5yMe+uY
gVNMYPGNA2B1xipQRacbGkhmiQPJhXdOCKW699NfKYejIHyswclEtb4z8LW6mHvGDM9qAbzU79e+
4xMK9PjDE/NvQe5ahs5/0PkAx/19C//4iVGrMHzMTPXYDS+OuFORvOOA7cj2bTBMGLhOdSyaLQRw
TvDlHZbPZZz8ZwF5/P6LuP8uRbygWONtvDc06X9X0X98kZJ8lLpN55lriZIFCfQCSOkqHLN1HGwD
FPtcPAVqkz9ATBxDz3fCrWsiImRd98ddKM99lji4mB0keyQEH5g02zqKoGz1sNNHHE5gfUYeoaQU
W6OlCyXmZe7zSXkReolk/Ql3GY/5kZnrVqyT4bUNbsvgetKfSmZ+uLDoPYPs9Vi/TVSZbh5sk75a
ZxTKAW0UHepSU8WrUdpczq7VrAI67pH2UVC/a0BtBN45e7p7Zffu0cbYLSkQ3c4q7nx0d2FYe52D
NRySpIbVB4gXRzaAITVj5rHpFrSSxuQj75Dv41v0i4AY9DJbZWW8DOjZq9MSyu9SD39JZ6prUiwS
/NIhLz34pr43upiBnb714R+1iEIH8wfzqFxJ/35ZSC+kSERm5ZjQyy8KuNzs6rER3MB5PhU61Lfx
NTHuWm0fjtwCYjy+f2C++jibtqLLmZvpuHWx+ft2PLfwmacjg51lwZFmiP+r47NO1ElYytSSn3QY
X6gLEaoAhJc5AijCL5Pau0zL5lnt5yNVeoQH2Q71/TEqP5Df2xGhJEerJwMkfSEDu60+UitDMvL/
/qOZKQKkd+jpCsJ8/97NiL5oNWOo56OTx4QDgSm+tcaDHx3Imd0kyfP3l1j/orzhJ6PusnTBpoIE
4e/Pm4sxSnulm4EXXwP9pMdTwTiSROolxUHtnKtH96p7AEaYBpsiB3LjVavxgOYV1mD53he/FOMz
P8Qx3m3Chhd9dYzFg1Jta/dVZQrO/JJKF/YdjIIH9E5WCXL8FGYYXpbT+Gpk6wDGlk19fkyLX8Wn
k20LWgNwtasrvPPldIXieZrxFtWe/z6KsxPuinSX/9I/nOHYh3RNr8P5sTKuunJdWE+iX9MahrI8
1Nda49V3ebHLXpz6xKpg+Pf++Csp7jPjWjN/WZmHNLfbDRkxe6v8lE/0fwmvXozxXVx89PyNN0RF
JfY2s69199S9JpYXFh+ACqb4sdgk/kL5NQ13Sn072YfGWNLvLQtP6F7yEN7is21WvONZLVMGK33B
kT5SjlW/bMASpleqco4JEPdZ/Pb8tn56No/RLfsdbgRGSq1+Z1rsIiv9v1F9mdVz1XgtKXbDjRPf
FCQ50MIEK0A9A1rvuaD93TAx9si8qrsbtBQ2ClK65uUqbICK3UzOsU9J4kQv+xA09yZfQxAi9GCS
H7HCsuXki+HsuIv+zuFfjk5jfnKpKqbrcYn10QSS2LxN1b0AVlFs7V9sFVWGePwFtb3dr9NNZR7D
/DA6h4LpT7St7JUzP4XVVYiTUHl3Y2QQVyEt/2RVEJ4C7+8t7hfhDhq7dpZgAU5ndEHRY7y72+8f
8S9WEWb0VEvQUfB5XFYoZjpGajk3v99pfwCFsRcJEb/7LluqwD+//zC5JF2skHwY3QkHNytihIu3
t6qEkgUmby+Sbp8+KUAkQAxM4Yuf1uIvNlNZbkmdnyx9zcvCS6n0PMij+egy2mitA6EjS0TpCyO4
qTRzWddkfSs/XEpLLvAXPw/RrsHyT80Hcuni56lT1cYmrITjkEaMe/NbXKdXeGj9DlDZaymCswM1
eyLinEw2Owcd396VurZ2LcAJLSxLwThGuwsnGih+5mk0SBm08bbOm47xEEzNGUhJAjOdiUWgwiSV
uF9OzKSQsLV7vAMcl8vykakz0wBPU4qdYbIeqTgm+Etti21x3KniZjTeyvqllJED5tucA832wUMx
5nBDg2L5h9v++2pfXBhXdlBoqkMasNyLrUofgrjKzHA8Gq3lpW71XvfoCIQafNhQg+cKPZRU4OsN
IX5V1z0xRFsTPn2KGelQdnLmb1SM9xSdMbD3QKOdHFESUF90s7aYy1OU+RsKEa81MMXnH7nK8Qv9
QYEboNUUNI0maYTyn3fy2o1Q4xRTJfeP2Gf/w+2z1TChyZ7VPVlfS9N+s/YVTI820lZ2/wnEavX9
e/B7iHB5QdBhaKhQhdxQL46daaw6WZfbwzE3WTeGdRC5iIqee6aLUYqWYUmiwbJSG8/pU28SrzIF
uzReBv0jx4/zagdXNrjRSIDWC9++/26W3NIuv5uD+lGqhhgMXW55Y1VHwRQCqB45uONR9DKw3HoC
cL/TX7ulYVxDOWMWfFtUA/IRc6uItwa2YgueAQe9Q0pI17rbKILQych+amd2y3A7WsdmbHeSyzMQ
HxJy4mG0Vpb0E+nLeDZBWfFzFH3GOoZ/w4SYzIgO2PHMD9aU8lbtByTM+AGrbVuH10EI4zymgkUL
wfAvHO6yYa0TWNra+tqqfiKZEcTy1WWxNNBVlEBo1eVl+6M8B8WT4XjphuNMy73T0E3L1zRB2iFu
AqiYWR9eSy0K4wbPb8vHMfSXAiYFhZlgipQS95m53VXHDi/l7CVRWK1FSpZyTtSHgTI1TUwwKJ+T
1kAb7dcagy89vMtTfaMCWRlg+imABoY82wf6dOzyfm/S+BZ56oWxi/+RnOGJzZ7hqUmVbdUEQzok
uXKj74OBtjqjBzbE/Aa5sy5WM68IgTGLNL4vNYvCZinQVmTGBzM+G96hojWbhr8HVIk3Z7/cc2Zz
UqbjVpWfWQaYtM7XXVLdZpGCiKzZ5MxeOh7aMB0W9vgsqpmwiwY929WIgNhVn3Wav8OZt3tfKL0X
0GZsM3vZJLnH8gW3k549yvA8nJZTsA/Ke4GlacAn7njE6y5IRskHTETCWPok3M3t9NBX6k09Wgx1
PucMTJZAZJ+2NzkSnio6YOKmI+FzOO5ipkcqS6e9tYYHq37t8nw5+Q3tHbrzM7wcZyC9JNrG9vMM
w6gn6ljjVeSsWRx84LDdhLvcxp0e/Kcwk6EE3clgWilzKHD0AWi47pQIwPu9zuHQzFhgtGcV0Qpu
kFFb9RF4E1JNADoHtCub+NRqb/zvwgUZkDBU7cSpYqhgS72c+tT4N3x2wWFJS6pnavylQRSrafgL
ARldHfxVy7VirjWnW5I3HPRHUjuI8bGvM2/u3xSiN6pKhduq03Pqj0zwlep5Gt/yhKFJCgEF49UL
43YzPI0uRsyG3DMq1EdfP5etuXCzAw7EMvy0q7WB2iF+VCxPadYBtWaIWVGlgQrVW1+LGmlVOK1C
UMatf0cGHi4yij7Ls61jZ1jrfsR0lN9/vz5d7uwYcRHVGQYLk8kWb1+8h9WYZF3PuPlU8c5g4Dey
55hk2jedtaKsH7CGLL//QFtu238siELiN0zLwqTN/ByL7sVE2K45i7AmRDdjA2Jm1SUbddyHqhcd
/XCfl3viIIt4ZWJb3KTILYq9bqy64Ukhn6ZbBh0bE2E1q/RctCwMS3M61dLm95KWB5rsLbqKrdqT
pu6RBXHlPDXxVrwFTx3vwcbqV51Gksk6rACYnnr1FO6zapMemv9QPb6jrgE/UIFwukHu0Vxl9jHL
dt//euunX39R1HT+NFtEV0Y3+Crjw9wBWsP5vxJU7+22eUkPXbLL0/taWZakFJZruhGKtZmGJaOy
ccGqUCqMwe5SlQSZlcruDdFbeHO+0XJPZ+cb1vG0gQAEXCVuHjg880K8Btc5EUBbd7g3dgWHBHJS
rnjKu+YYGVuVgI7r738lbKe/bzKKfxSyJLujnceCzTP29/Ie1RPaviSFbqV/2jDfoHi2er7Th+Gg
JdPBp6FrR+0WKfEWScUyY9P2nVMwJYKYjHI/0fOcYri0Sr6CjHs2u2CPc40jls+xI22dBR3iNdyd
x8R2rvn4dWXbB0d0O9Hid0sKczlOj9LA60bZ06zdhgFpN8Oz7qo7syuv1UI8tOZ4dDugybRoLaye
ROBd51BvVIy+JjejoofFuSahpCIeU7fH247RZ23Et5E2bSqOr3LiVzPcLIA3G/6Dvqki1gTzQCxI
67LdVFspQ4qVmoOXXCPjKy2lUvVJ5OsgFWEMGZirW8GzSshkOYIlIKsyvcqk2LY0PBBhC2SMdf42
FNDcmlMowybSlaTTqz0mTeoVkHCaWy3GdlyJISE30mKddzzVCb2+TDb9cOiam6nQyHZB5FY8S7Gi
aWqertI07PNVWNS0s+C0NPxd2V6tN7A/IsaqTNCX2WevtBjyQIWslIPFVhaMkqryLof7OjsQa1OA
GzZICK4EGJ0hF4zoV2ndB2AYEGcHUaRLE5YLDImlBgA9Q9aepVeWfxYw/jMsD4WynJh31nawQucF
2OxBuIfAxfqrc7zgG3bWvu7Nq9x4nhMG01WxHidSYZHDxARmN8+JeAdafeVXSCDgvAWTyaHx0Edb
q73t1nk1sru1GzW0PVX5LOZ+2XI/evpiZVV4BVOlbOODgdEywgoiqsaDYzcLpf8voKE3oi42uHUC
anGQYbTW36b6aYomNDkVplm2i+JKpexNoK+g4lw4/osmFSfw/KFS2WWPlFJdmqa+7i1jwT2tysdE
R9wUnF2HwXf1GFAJMiRW9WfWZrRUeOpLkmEmXntIEKZaIr+AxNTcUddjIoRzN2vB1jaLNcnTaBTw
7BpIRLIXaTabuhqanc0vLnYFFwQsHtpNOllIILOSyBAM7bxVKs7Agfl8KtytvFFK8+rHL6qgaZmg
FwF/wMOVnZJzSpxRwf7WG6hln8Z567SU9sw8sqPQseGmJhmx1KCj59Q3Ai1WIeqt1oFuFMuZMKrI
p2HyI08J3ffF6kLvSBUmFFpWGFTxl1g5MY6taytpd+xhtCBAr+t0r5TjVmEEo7vj0lnWDpAdIu5S
huSx1S7s0qAiEwCGnEUfxEt4cZtgknWgsZnmh6F6j5DZaUxqdhVvi82Jk9r1KMaEILN4GTFsG2vZ
jNc3CYIbaWFnzOu0twVK5WpQNiNPgj/1vOk32cgUteLo1aIsFjukVVszQsJj4WysUBAzipDG+x5C
tttXV7Vmryrqk1Z/7Obklf6/BVM4ItIixdHajizPq1iAVoMLwQkG2GfQfM7afEW0/VLJCSBF3169
zcRPTTmd7U2R7KGPMRlyvGyKrkz+RIRhwG5mB4z46IXoBVgylwMVt2V3G6N9tlXi3YaJe//RmTKX
hw8y9knxHjV8Do/wmAKZ5YyhT1gFalouqFvs4hpXOTWnuRUZRaSm7kMfeU3xEeGGNzj6RWm+VCMa
EzxA69FKqbccdHCIiUdBsAb/rFQ0ny063PFpjjporKFHEuPWUW2vTG9L5Vh0HxgDuHj5VlWeGh29
okj2ZFF4jVJ5zQjV/n8IO5PltrEoiX4RIh5mYEuCBGeJkkhR2iBkDZjn4QH4+j6oZfeiF1VRYbts
mQLekDfzZCw/KS+19WOgdC9Nla8BedYlkSbYVKqyHrimQ2fZtGpAXZm2s3hOacLG1wnCp7DWVvIY
cfZ0RoPx/XXUOD3/NTLyxPDUh/Q7bwcWr0S5NpY4CGvwW7xiKA3LgCBYwGjRlvc6kfVWoSAMf2I7
utjLvkzePTOgdFljFZJ3kyaT+p6126455c18agWTmCHZz+LZYCOIaF7oMR7JQvXrIPMdtpdiCpl6
VqvKZl/nCmNFRImyYGsAKEr9riBxchhPQ2LwlLN/mfyHOlIQkn+NSb6JOOqi901jtF2GH1rSHoNB
nnWW7WwumFRiVGzvXUCxTdB4dksPiKX41K4ZYH4Sjk9R4rVqwuRjL9O7NW9stftMMjrkKb9OQ8Kv
CSmebqCw78t1zk7zoQHaaKBDFPiv4/CsufkaPbnOCk9IpAVH8W3FvXcK3Nq1PVHG2Xk4/G1o+gwL
NYXLCaTAgHsPzSohD4uMqeiiTKP/zRS2Uf0eQzfEDEAile/RRB4rjzZZyk7HC93Xrq9bS1cI8mc7
LKfHUDxWRmis2jFfZ9zG4vGfwfvQeKTORt4WWV7i9i4tmjHqI+gOMfKX9tJ51wETH4/qI502PewD
REuuky5lbts4pRZ5lz9V19n0Bvc0UVDyXkpv4ohTUw3gGbg74V/wjes2FkgE2hxoBcjWReIZk9cR
XMfFxH4I7v5uK1t15KlZUfMANQtJojskmuc2PF6E2z2JwxpJmdfENmmK2EriVhUHoBVSaYEdb1vv
FicavjtGzGtuiOTHMH4Y8pQHWPsias4MnUzJGwYlRUPQ5XMXAC8UuhQ5Kcn5M8FeXkoQgUlxTocv
ByyWmo3HDoazzB9ttQ9cZYXcxd7G+2CydM6vsGztMcLiyzCRJm6Xgwz3bms4xSqw13ZNXPiYBU9m
sCUmsHL7fS80Tx/FZlApCCiGvVFZJEHTU4AgbRrYiUsuwuFKtz65SncDk4D43skHLIH1nJ1s7Ve3
FXqa0PWrP9tYLPt7Vgw6gMYGuFOW7ZVl6x9Hr38Zwntes3vSZtI0ZNrdn5k5W+jqJzX/5FCB42Vp
9StCzoKcru2jNvxL04DUCROYhCygbCAFtU9guDjhXl3lnzMPqNOIYpNGpSPPo+DbzjpOosFgvI/f
tuKF0u3xMEcaMzQa2BjSjHBoA/GZwiCz82gb8yuTMqci4dg3wL2yfYTi7XBCsGkKqZvIb0YJvzbc
GHXKHo+j+z5PtmdVRIT4Hz+s1Lh0PR4KFQXze6zKbVtfemq6gdKsYmTLZj8svDEJ9FkaGOPlE44k
uuVc6iy4vrLx0Ua4weaZ2eiCwycaj45qbg/3DC7XEBwLgAQ2Ee0WivEyEe3C0Y/w2WeIBXWwA0iB
pgCPmo/CqTj1SaQT9zaPyzbIvhP8RBPXsfjU9afBcLxyfqdk8bQfAbuoYoRj6+CrHY9lqxP8fOWB
QWZ+F8WHFf+b0k8TagwnHYyVnXK3652NUNmXVB7dp+F3bNuN09O5R+UKcmushAQqWcYTxbPHm2Js
7QjyJAc5yTtdN4+g4fYzPv0nT2f75bgSMmCzARkGuC3Cca2UFgcsygBRrhFpEWtolknuc/GQ9U6r
TqbY1Madsw9P70hTYUUq8bSY+MGVMndi90ouFr8lhAqDAjVD87Vqr/B0uV22VtXPrPzVpxuqLIJz
7dJa9REKRKwfh8EVQ/A8f3Chn62ZeGTlCYObkDC3iypjEsIOUnfbqCfYFYtOYgbRUznt4GfsNPKx
CnpCHUjfbjWvoDC2aWFFUv3lJB8ye0hatPj5mPEXfESrpx2iMV4ELiIj6DZ5xPbKhmAmxcFszcO4
ScGfW/rsuaq8aiQ0WAttsC+vveSHLzofdzMGK1XQXec423G4K58qhyTUcC5d68S12AKYTNt4TYv1
PEO8iMYV7KUpPUXpJdA/G4XAA4G4GYag02w4GlX1L59VLb9bZB3LEddgeqoKLlnF0nBpsFLU1Lim
ggnP0yiasxN+9oxjQf4MPO0InFze8NQcA50k9fStRn8pBzwOLks2bej3NZZsCvbowaJmRHtkriDj
Eb8TSYKgI2SM/204Nt2vNMjfqVtjT6YKT/iTygLQAEUO8XrFgB0md7lEam+Du3WpejE+BEe7wnqd
dJpBi5Pedqzi3xGRyqnfl6Q5bEs/C91DON0u5zsTvuKgvqbUY9Abtho4Rlr9n8rGYWxE9ZvoL5L7
gEHdyYAK1bGfaSoR5e4xN5yD9mOmshWB647++DD16iWft8K+MVc6cS7nSgFHG5Zcy7yi5zwmB28G
A5WiYRem4Yn2nOrOqXeeOk6+1M1VKPvSVEmI4gTXYfuxNWBTTUokNOzCQCWpycVC1Ly6NBE6cK3s
IWLyp6EY7CL9qLCsZclvNZjrwTgoSM6NZt+DQr8u5nGVvkVp/+v6xguFS1vVKWc5XyImBk6CBrD+
nKJ8Z/lpYvaWuu6bDjR8iQibIFtsbT8o03fXhht3nL8Ssgst/UR5TLlHP50NQ1/nVX7ondDr07uR
K/CJvlXrqs/Kqpn/0Xi0p3nIk8FnMDKJNSiT4+wI+tAPc7lqbb8hZ1iAFyjybqdYD4gwXsfhHC/o
hiTQwiEqggm5p7+oo/MqErkvCnXdIhgp5tWmBVLE4UGU/2oR0wb8pQI/7B4gqQwTw5o8hYmDjSJj
4bQ2I5PU0q7Oej35LQJyvlQycQeshvmksr5NdD49ZaW4SEW9GG4Btn0g+hJUJxuhyRB/nfzlnGhx
SWjsK3coi1OLzZZj2d1aiYCOm/UxHYpnS0m5cFDr1bbNT0zBT8AaPL2rentpcwEcOf/QcFkXDEC1
nDbXeAcolHHnRY5sKBXO/Lw+Kv0/AsSrwK1eI83vOUjU5Btjk/h9jkrM5anr9Y1Jyr0s3qrkmcS3
6g4rLafrRe/+0yYnZkPVybJ/KkbPQn8vxGcdj1un3aUYok31ULnliq+ItxdXKrIv3UAapGg3HjaM
l82e1cNmsRYI3XP5k1FJaqL8KP1vyqJvi/PEPhPHFfzgQ7s8asnFdih+uaodAoQTndS6eE2c9F1n
7p0EGyCKR1W5CarD0pZzrn4LRpM6cHNbtsnzjAfPRBji6a/sr5rX3QhOSpkShxbHmEyOWzzwQXj8
8dl8a6cTDbO59pKNwCTDS8tJua6aH+xPOOSJ8n0rpG6E87sqzLMASEbOrCgegfOb6r9TsLPEMznI
DQXGzMg/c67hUJLZD2ZPjvU2UWnt1cbzbA5MPQh6Db6COZPb5H5YvkfhQ6cnr59fl6Ujp24GZbyv
9GfRkfMPnha2n+7uoqHxE7rycuXTBtvk6pLeD8MLlVVf01Co08tL6DNhLtzFf5Z2y42GPCRqGhK6
w+CfoQUJQg6ELblvUl3bUotOi5qDfE36eILca0RvrfVJqnMlLXQshfAcO6Gp07+Fht8Z/2pwLlFB
Ovc5xoTWpNdpnnc1yvacBIv5PGMqNaaXUta34SbgjNUud2u1X9sq/sx7OjxUKkcxhuO7oHjSRjfj
D+Az8hoGzCK6mClC3n6YQMZ/a8YSHqIDjeM3OwhjTLJi+okMR8pLE0bswZjw0203wflkEjzwg6nY
mdW3ju65nHViKtJCCYsdMsFQejQqkbQkya/dNPwksv8LjGDd6Bwhig9D4xKG9NNwSBDOtsOBG9ji
lGicB+1oOy6Gurr8fxRiDdPq/5U3VI2BPtB8FZKo8780+TSVTaJMIKY042GS9FVsAqvIYdrEg8Iw
qa2OuuCKoF5Mcq5pdtSMjaNtlhhKaG+qONloGgCNvuNFw2RmTb5tNqcloT5H0NGdH8llYwKsWySm
H2m932g/2piuVKiOTXObOIKM1jOQnB1b6hJpyI/p+BenKrB0IGOU98K8yghqVESLcy4NC2OjY4OZ
lMfMeGiW4N6GDdGJddZSJDHdCn07JxfZaBRoKLCF7+0Q0LZOryxqDSBJfCvqWs3AOzjph849Onff
2pbQKFeGaD0D3cDMKNtvq483anxkNhmq72P4NdUL26c/kZ1oiELF34trzdJ+J6e4JsawQzriches
ZzZsRqJTdXIL/DTiUWPkrlFe01nno7sOWN9bui1Aaxa/ufgqfozlvNjfuH97yzm4paBaGZMtRCrJ
x1xiqG800x9ZVRQ4zmxk8fDnKI43DJmfpwdVXkTyLkV1tbD3WuO1CTgkBI9RAMvon5grDfmjymfP
NA+p3XqKif72ZfIRmxGnJdU+qlwlYXeuBgOgNujs+VQwZGu12rfinOjMPYV2D3ESLCPkgeiuuyhw
n4JzLWfbbWIrxjp3tHOm4/w0v53WZMDgQFZ7Sex5i916rSpnF1e5+MgydW2HHwAnV1owbruivvbM
QiaaVoUcAH+pjMVtZIfHpESbJY5aAJY2xoesCDDTGNmAlyeo2pUm1Wff+nDHpoqRx6ECufBnfR9X
X2X5L+DpUjBFVsin1HzOw0ejHVo6WC1u8upXnowk23UvNKdzq2vrTPmAFSnMa4Zk3bXF1ZHOBzeA
hvI/yZK8PGQBUdcSmu1dLVgzyYSW5mdSfzXRdVJwyI/P8aPI7+XAXZR7L3pV3f+bMm0Vsygv0eSC
5UiVDXxCjFjjWaFR2GSj1KI/5rFYo1pvpgIgSyAaOGoEA85YD9qfnZ/DkdMutueETvLY3Obwp/Ou
fB+ao2AxZw8Pk/lSB79QaFd8lWur3lXIIXWK5MUOYNQ0DOTQNcjtDTzSVAnP1htnlgpklwrnIOak
htXB0yLmEum4t5EWaKRfCYPbVm9IEvzRdnGwZvqPoOggDs5SYd5t4vSq+RjCbjPm3TpsHyrvdWn2
fyWIUn5jeHtUhB/JMcDujD3OlTZsBigzXHpcrAEFL7QMVtQftEmza+1PwRFS8OBZSrdBH3jL3wL9
joXPC+qKUPAupxGnmw1kBLnWLRbvZF0VL4Wee5lj+sZU7vSm2arh1gnsH3vmdJojMJTHXB3PFro0
2cA3XES5gxg/M3bTwp8EyT9u3hROLzlICMYhm6IlM27K97q3vVbr1lX6HqWsyE4Iz4BstGuGodcy
nba6JZodfwmFbkfNPjQFCDnIGma3l6L7apN4U5KD45K/FePVKV9kQytp7G7n8Udt3iuX16dPzwUX
eLx9em+/NAr1BBUuu7ZcZQAmMorlQCsds6LdJrXxNsTof9XZ4LZgDfkaayFbH8QrgAp6z9+cj9gp
MTpaNI+vbEJ08RCcaxYa9XMqz09CyI1WfvHjGsfKio5182/kgO9y3Yva5Jjgvc1x0wzhOaZaib/K
f3n/MfQ7imYEm6+x2AjB8M7vSvjhDt8NGqANUzOsH2JCdtEOBHA9zf5MAAN0vcPq8jJ0n61saQLJ
1peppLcj+DcVYOW5iMSIha7l8o7dlyo5UXyGmdiN3amqQiQd1rzKpaugW6ntn9mdBGeJOgFdgoTF
VYYBwDrQh33MY2OHlBMhbvc6soThpa48pMiMU4/b5qyqTxpDzkx9ZHGHtEIVd/Ci6UQ30me4olun
jwkWtmvRI10iEyocY7oFfREi5iR7bHErrv4oCAlNlE2dcQayYKdTPG3Tq51dZ/dVH2imbwNqMwXj
UKw2vbHnko88YMfUhNfWusiYMVkMrybfYmQThONLSBAgxd8ZlVTJIdmV7nSyaaYEmFvF0Fl4YaW+
mZXMl8hpEs59bAJ9dz/KlJQSB7wm/shN02dAdFDr17SmNDn8nTBLJ2HzwvUwTm1GYusK+mOdIw6M
nwkny2waoe2Km9rEvgwoHwGVx2m8A50bqMSAwnsJEj9pmI2XSOf9w+kCpqrZLqOPIEx9VS12A4MC
EFzPsHp9O4g3OsVelIF/iGH86Kwnp5HPbRd6TEg/Mt16p0Pt2lI+2h/ocl61wavF4a6k67NI8ahU
Z5wJYXMnjyiLjg10Z5cPjnDqv8WaIpcJbHCdCBHh9eVGPp9mfSEIsF9RtmDlj2DpK51xhma+6J9n
A4bN4BdBtlP4iYkGUTCKhv7dGNssj7wq56KdWB/KKqC/pYVY78YvmkLiiUioAtLUcaMzs6UmuhPZ
5ayLWRm7Qmej+cLYos5BhB03vufGTLah6HyjZlhenqeeR0CzmD1aR2HJja6H56D/0emNREV7TsOB
ljgYaITwh/aJSWvb3w1kMKeg+pMWSR1vSBHxGGOShyN8aoxhzctB8gVJeek9zw+p3r1jrgCounjl
Uh7jkLpj1uJ+OLjmuDXT8cewOGgP6dG0hlsIBbpo8LpAsjS4E6GnhsugGxN/fKuUf6OkXhNppUXK
aRk8ABUV8h/Y+U0ou1vS1J4IEH4rSQ1F5VWNu6nYWKXCyDZVzibeRgtDPseAvMNdlOie4HygLLU1
icfdc0UuUTP5vdVDb2ICaHZdFPt6Kd4a3JVRpexjF3rLGG/1JYVUh5tlQllzK6sSg1qZlhkWHcD9
h6Fkn0H1im4oc3WRYPr+ZCPOh8/5ItXUge/mVLLzmy9DiTFoCJwDSiOO5jJEWLKwoa1tNZfLnblR
VCjmzSVwTmwJATIBNdxPzmvKGXMaVAYGvoM0P6NAx21A0qVn/v+KS2gFtnc7OPpFTWdoQ8ZWbZxj
zyvcJKXXmoTyO+D7Un4kMn7WNRTlHB2/L9gril1ViJYvrH0Eo3aG8PQRBs4RpfHWRlzfNPnnFMV2
StV9qBPxqs1bwkxs4E43wFJgsOAP4WLCYyJVK/yYy40XpboaAz+rlBgjijV6iWWcA2E+kXsFGocv
jz5yQ7y50I2DxFgThglqrJOzVlyivvZJWjxR7lDV1VpeB6HtitE6JB2HTqisSnKs1NxL0JakSWRz
pq1akqUODH8sQmheXNiT29TY56i60tuzV8zoiI0IjYqFmXbUrnt0Lu5rwTAw49QqDfbFeQckxnNr
5dm0i5w+cYu9PLvoofGk5eZzMvWHBC1ZBPNCyK73VLBPWvY2phJtjSEWwemblED0aKxgKah15xjN
PVaaQpzUsb/gRN2rbrsd5n5XavWfyMF9FPqpa+wn07S2RTe+jYjdGkKDVQ7noW45LtxbfACcwGf8
D9Qvad1nJa2vnBh2CXANjkbPzH5SOVI1N63HEkkMulPW+i4J2tdiGJ7CsPQt/qRSKXDPaJcsLem1
6Y5zJmEAYPsw3evAItbxMjYrw/lTeW+xfoCEou9bOCenv4qlcA7Te2LB36Js3eqAukcXZnUXvGx5
eKijW/kWVUcrgL+qe+T/l+2jsbgd8F3aSmrNJE3MAhm/Jds1GSAXFkQFNegVy7msr5VxFsYvMmcs
0kOvBzuAxdVCsKvK+Gza3X3OKGOYGAjOyjbpbk2FymFlL9oIZsEI5780nfkT6akMymMX8Elp6CcY
A3JlrxgpunYHqEojAaQCIIxqbo6UWI6sR7r8yjMwKZRFtjZhcLfA4Rf6c9t8yhw8AN+OAHMvxjXs
STndcbCvPa3Idn3m+hW+A6cLtykEP1Ts9+FkB0hTChPVTt2NUQELn8GYazENcGEBwPHOmDUNHAtt
Psgei4pJ+YILQV3XqlVIJqDs/5ZywL6P+CHYAm5BW2AhN5xpN4QJqqHa8/hw1E7OnIlOmNHf5qpd
YcT3gio7aOJ1vED22OhjvbOw8VgkZ0sBQo2gR++FTXEcKd+J7psTtYEr//RtrFbf/ru/Wv368fr7
+cSPxXv/tHo+dav3bPX+vnr3T+/tln+fnv3359Pz+8lf/lWs/GE9rvlhJq+rjb8xVvEeMPn6+fT9
30/4/NSwfvefa49fllerHqeHB+JEe+VZC2w/+ROvxU590Z4ZIL843i9gNQ/t/0ls1T/F79/a/bxm
YLdqjqGxyv3xmHhMY/3ulTkM6u6B2cGqPOe+u47XfK3dxvbnTb3tfO71K5bbJYn+NP6CVSTllRyV
g752Vvm+79ma1pTaaK9ovs7pG8Ta/MIRK3ZX/TcYAqP2ph/1k9EC9Ez0U/cLVpX7Zfy0YBwM7PCY
UsnXrHAooe3CXjR4qa0T2SgdJx/cxVNxNDf8YoR2+DOrqti1nCUDVGohBbOs3l80siTcL+1XPPx6
ku/rKvRtbsr1zIm7kesEnJJg47UTYxvRnGMtitbe0J+LhHW3phSySg9BASS6mOajEUTbgOfIFD+R
4C+vn6sZZSlsjz34EYHcHDOCHcR0NICeqNm7ymjd6LUlVbd4dcz+lkux6wOc2cNHSWU5s4QtRN69
RaGuZkrkW6YpMN+EDPcOlF4n51BG3Npm6J4gT4x47Rqu2SnW7JH1VbX0A2RZjlwIBsVWW3rYxjNV
olurS1+cQvf1cf6gT3iTQY/J8AAaQX6gocTkNZhwp9YV5xG5yTyd2HAPNCmsWJQtwPLovtoU4FwG
SZUwpiIpiqFj6emiT4sIl4Ql6NIUEudeR5KpZUEwFHPljJ89CnPNPVbOP8upgz7GYaD3dSHOKpey
0o7hxDAD81eH3hBJw9cjFTcziCDnr3d4dUV3sHQFhORtaSiwRbMdZ+FFzXffnZdPtqcDnlml1zTH
BUO0bDTAfWN+RqpIOHBJu/KvVz6W5gP3grfWnoIth6RVSEtTwXkzptXAFXQI9eLsjOk5K1aDI33w
wH4t7Y2p5L4srH0fv3Ko9YJGe3JwuKi06OSMK024YiysQ37qxuAUodgoA5I0aSHO+REdsD0VBu1s
XjUl5TNFy87YtCfNN9W/AB3GBjkFRJXfaefoN1PdIumUlChmwEZiGZzKDr4lhV82kC5LYti2OEnL
5NLD2w5Y70eFVrT00oU/rfBJptty3cR3lzt7Hb+jg6xwOKzrDOtP+JZW/cqAEguEbmus24kuJkbZ
AcyOoHtBWcQ7pewYgi1Oo1AVayqOIRvh+DTsjR4CgUReWY5zHcqIjVHRCA/tYjRE3G6XlV2P8Jnv
aT+Ke2KM+X0xyIMJYOtRkR9Ahzrp2lBYGVuk6QvzFFQB/hx/QY3USH7G8NJON0tQ1dDwVZKfVXFi
y/kBNAHLDhiRytcyEBCv48zZvb0U1tnEMRUkvgkkgWzmqjSugX0vwm8jOZLBUdITgYXOenTVviue
+Y9Q/SYy6y3glNyBBoUunH+6FrYaST+G4Y04rBwOiRggTWGuoX2vCnLTQ71JZ/gaih+gRXUWnycz
e9es9noAhYx5S+GPtNww3ur6e8ERQoSYFP5JOlIHr59eRvN1ccU54VeYajz8gQp4qv2IatVr62U7
0Y+pekvY6Yduj+PRzt5ytKAMpB0fMU1lp0r7yNL3CYXFfO3mHhJq8sJUTiTIVPoy+VSFIHZTnhLr
DQvPNmVpEBbrZ3gJEFKa8nfCDRbjMApVCys9GT7mc51Ud5RsjQqjao7FGHpj0sR85aV1ZxPfTuVM
XKePvUijj7FiDHMGDqpyQWv2pbu00DEu0I420SQcfTyVWBXWffmV2uwGTfdmNNSrQPq1/Qmdb9Ye
jpmDTYCG6ApUbbLKY7BJS2pj4UkWfJ+bydprdHXaeEjU3J/HT2yYVHj9KGN+cEZGH3XO4o5Bcqb/
jgF+hHyO1SrDOq8H1C9zLR8sz1G5Ei22/HgXElKyuptlfzAuWWckMApeV3TEqe5xFy0ehRmUftL9
5XVwqYhBRtmTLMhaAP2dlY8BNKBxHxjdRsHN5UIxYuJwLMKUhb5ewCvLkAsam0IDcm8DuGKLErTb
lEW+X14XZYlwQRZ2kAPKmGvpJUfHyqxNvBua947/rqanUccgoXRrPp0xfSXt7S2lE3P1WlsRdlEO
G8b7wsRKcUEm5RbLaMq6o6BEhghxZmkuw94jHF4i74ENJCzW6CJlRjhL2uGWGcRRZ/ajIeQkU77q
3Sc+gKi/uMkXDyzw3l2EFVdhmybZ0ASvTJVMWD7WMWLBqUpqA69ZqHEyyogOIAF+6/WbwzUi775n
RW6Xb7eWQbrqGAqe3YGeO3bwDGPIQLVkwESumY9ggJ916GCmWd4wbIj5Dxse0Je41vaOIPo13gvU
2KrE1EolqpWS2UoOUsyHGTSCOluXaaYOfOEqMvxvzBu/ym8oz0y5L831crMjQSc5Vk+vTfUSxEDF
xt++/k9falB8QSAOC1Mw5axg6J2nMHYHjA0Ol9t7/D6KapdU7kNwGI5okatzQjTzgJvKuRpa51Ek
QaMusoPivFjFueHxmhi3UvSmJMmpc1/przrqbG3YE4m/s4/MzH0/gJ/iqGKAQf93Ra1swjKc094w
kISJsn7TgNYMMmvbxhaGBGbA8EhQFvqSw04B2iolcmT9OoyZNaBbU7dzwqPLU7EwYpuO0yatUFah
ew7/7zjuG/IwzVRvVPxZBgzlkt+romajUTFioPhqYfcEoImdZH62w+y3nOI9vezrICgO0nbg9ExX
QTAmCvBdaf3aMV3+gbZM41eBd4oEDRqVZJ6xeMftnqsyN/0q/07iR5epOOKHTZvy12qG44CZZbYb
WLXqm+l+uPrO5i/ecYSSjvAMhus2e4Q27Ov5YePQKO2RPI+5duq3arBhCJFDKcODxI2aY7A2c7RB
hHuwCRpS9gxQNU3IWYm/hT5JvoH7tUDXfx6z7NKPoPk2xk9nHhaOCyThJxVTkpkp/12OkkmZV87A
fm93F6OogIiLraJR9/RTRZ/Ew434nNOrMdrqelb0IxG+8zAGxznONgXYP6YUnVFx5/ynypMOJCYc
3llXgAkz7aDNu+TEynd+G5K5acGE9mFxVGBvxrOvmMIf23vC2zFP/QaaTBEqBwUXfp9lG5UbUOVO
pIt/JuNuNsUrFvEyjvcWceZJFC9RGz2P6GU5vqOFydJB1Q46xRNFelTS1yFFM1UeDdhXAuLA8RKG
3wkog4rSjnPBl48ls7F5M/N2q1esSqFCeSNgHBcfr4mCKzl0Rk5HtpUvrglRr/aLslTqzkE3DT+c
WbkVdMkJt2YJKJnkStpsC+OMpQpmOLXe06l2nA1mOrwC+uLIaM9B2W652GMGISIWvMte96Llk+P6
21IuH5BBUZJdvYRhKCGF6QlXsuLRXWQHkZkH3Br0pjIs1L7m4Zey6X92aB3qTDuHBiHbynyaBdXz
43Vpl9Oc5sSJ0Z6eAslJnVQ8BXX/nJ4KmRBmOK5ckPBuqoMfuy5F4M1kY2eO90HxGcxeamG4TnFQ
cvjgz9Dc6BrgxrIU1V8KzVVkW52Dg5Ieu+KY8zDOFgzE5BRlwznsThbaq9O4T3p9S7QjA9xZ3YYB
lFZsgMCHAD7Wn1X6HA7RHtI9Y0OwRJXCuD2EsUwfYJ3aniNAcuTmbrExiSH1e26kZc1cODCsdUgm
XkqusLpCmgwhXu7lGPxZPSZYugnGOvXiSOJvdU/u4o4s7dNYQPJ1xH5pvS5yrKopr5FZU/JuXmBU
cg3hH6RNlzkUw1OgcZyDqIe1TQ9cp0IGbUnipcv9PPoMP/ISJK6jLVj84cXsgkswlK/akhGZon3E
t4T05LKpjoxR8ivmv8+yL7dKjePU6fYQVA+GGfTkJFPS+gGKQXsXYw9Xbx9lpEFqY7vA/gN1ZEm/
WdSRcCJS5G0M2S9SyE00+IqMEKCJFxmhOxmAFwuKLrOdLIGmZPNLnubXSDu2Cd8d9qyU2HDF3c5B
VllKKObhLJvpNKGsiXnb9cE/6Nu7kuzFkCQ2RhOOOs7ULtvnZpzVQ5IqnM+GxejzmRTYaZvorQaL
VJHxKOnFu2nhbSkUyYnDc/2IwsY32QQUPrU0zTnT/RNjsSndFMALOAeHUoRgZOjhTvvupaiPrTFu
Av50mV0pOafGFf49NSQTEvQ43lrtty2UZ6vODnwECvlOXPr9ueuu03COeL/yJP6SDMwdn/ZJ1FmJ
rZiJ5UcUSpp91aMZ4WEqePSVKGRyDekq16J1PSSBV0yoOEvlXIGLxxhfY5jOM3hxJaM0bmhar6If
JZAEJrnb1/m7PnwatNnybLgjj4P51tkLsQazhFP9uXVyEMRbzWTcCLYxW38yKS2gehr7seHuTQWU
ghMpoWdmsPRrxQFJz+Ic1VjksMDkbsSDpfENiiUhcme4TXJ6Cy10AtxmLINJd1KJ7VT9cKu65MVq
zQenUrD1LOamVpyTOfoOC6yxmvlZcxyeX1iZ1Wy+qNit6zZ4LhPN7xR1ZVf/CLJjkn/NSvW/o4Ji
5eho6WOO0i3s0ktY6y/Lwzak8ymu2kcW4j+o3E1+zBv9NFruNnQvuukebLnrBm9KZwgADjVDX8Cf
o7+h/AzH+BuVdD+1074yxZNRi3NBxP8hLGYRIjwyhYJV+teXNrzhjqxLvXGCIyMcP+vfHBvNu2eG
O8RHGZiocbhOAgg54+xuRia/uzyZ7zFZ/1/wpzOgS8eVqGUMI0mWdeOj1vBlgMuzKp+ptEUbpBsE
m8i+l8mjxmNESm0ppP1ijikNbU3XAUs6vimWkWG+Sp5Dgfxumtm/zJyvi342adLHc7wZCxzQdYh9
mHOYsXga6/eUzTCu551slBN3I2IOISh4lCje75wLlU70IRwuWQML5CCyYu9MeKJE8Gq7JQ2DfG9x
Ki/nCwPUaR1ce4cvazo5fOnUBi2jHYMr1aRwdODo3WQUb8TzsxUzuSRgHEX3qkyeq1HeFPNS5gVe
xv8h7cyaVMW6NPyLiGAWbpkHxTk184ZIcxBRRAQR/PX9cL6O6FOeipPR3f1ddEXVqUKGvfda6532
Li1kjtsTHfbg0lqMW9LbRLA3iCUS1JFSeutq3c4BXjjTrKqsXYnxgXbJCPZooIsevLbf3HqKubQj
faCnICPk7FzgC26WGA3I0/3tpdjrnqpvVTg/ZQUv36zdAjLYEdvrtDpN8kbF8v0ARbdMN48+OdK0
qrBPdPZHQGvIKB4vp5YCOd0MWlgtl2GM8qyvKkIuf3/iTAjSfF1d53v9PZVg+2XOqKOBkF/EY+Zn
Rxmr7n6uKQxVGc5Ww47U7F2pVZxOFTztAGe3NhdHTvsLTMrifvFFWE8tuoZ8mSI7kIXL7KRf59mj
3u0z04Es7Oq17iK4I/KUDJiT06bJnfQIA+PXYytC6ry4WHi2ah2XTWSOtpJaO9mxdu45W6wmx+ax
J4mQSA5xcMwRMaX6KBX6Qr7BSpdRSbXO/eFOGHEcoqHK6E4X74SuYy8a047UeRMf0PMpcwvTDPc0
bCKP7yKNpnvj7qZHtDMnCX4D9B5SRakOsYFls2hmeVN4kCpzVurNBO1b4FRgCtsOqHW0q6FdjmB9
6Q+vAsYw7h+HUx481Hk+wnQ39ZFC68SskQ2uIbFuWkzGt0eWzzXtIZ6QGyYvzVJH6PdlnhaHI4rL
ds7fZ6rh3i83KA3MPKlPhgper+Ddwm/Q7oZd5IziUuR0GAIUuhIAbBbim3YbnN1p4G40wNqrfsYR
vm58AeKKhmeyjOtq1y4YVhQXlJAMzipcVpuSmplBkdbPdQbhKiXY9a2jCT+eKvtW0+5jcKPdcAO+
0du0kFzPnwOj77xkQgRvpSsf4/7xOlKgpsjEdDPgHdLN0UZp8I5lxp5nIj1HpX8A+tgzeumyLmTW
c76SFkZSt3zx8cQqYEpDwysGurM0uWRMAjK7vd5AzHB58K4MUiizBanblSqg0nn6d43v6F9EeKRi
iuh7CeIV5V9umr85OPTaTS41vdIxMXwniLW998iq5NA0H/YkA3NFJuYVN4YIN8m7OJquhRU7nHA1
HYkGmpQCFvV5c8XMmj/BDTG7oYABUrIRNKYawUoXdgits9sDMIzcuScmLGUx2piVigi1dGSFZQlz
68DUoS7nIAPxYCl+uhwdCNqwWQurFhNtzzzt9H3PXs74ttTHN0nqiHnGNTlnEim/Xh64Tkp+jr3W
uZ+OTtWqNj67UvHrDn6VjmTr7crurJOVQxOs7XE6yknR6XoOUxIBqp8yun7Fw/2mj9cRN0rKkPBJ
WPaQtDCwA397rupIyHTweSQCGqQH8eS1LcYP2fdeXHWDesOox0XQ9IscT7lhGr1H60k7junWnjmF
d+x+sEWV/+1FK7CNZKj+Ci5hT16sNPQjdfQYaROlLwLt1HnktlUqVno7UYh6WPQcsuwDcik7Rr/H
RNGp6QJplVXzjTNbJyqWZIu5+pMZ/x9+rcOTUiXCUbBVQY0pPf2ww0M6lGyr2uTC7JUK7UrTeRcN
h8lnXYUi0obBRU8d1B8tJlCw0Bta/r8vA17NH2xNahYdc2g8efCP/eWJ+tv7uglXvbg88vukyNLx
laa7F3JHA/UhBMCF8eD1pG83PBGxOcJpzuKGgOz7PUvq3qQoNL2GKImyUZIKc8pO+RrQhV6I0roK
SGGiNEUVFLLLy6g/TzKsyoUGugxfweYEK0dLAFRLOqBQK7ZA8BjDi/A3evzRIGjcxZVcvWDnMdjI
1GjAOgy8ehTysCjwWciZ9avmp1Ym0nmZQTSS4JTsTA3FyOHD4GxqCS/GbwOlFfzy+eGYqAf+6qa6
ANFTtOt9mcX7K0k74G76NqUbaVG54jEkD9w3EZbLx4j9ECVL9pBx1MiiW/u2P0I0PK/uW4He9sp4
iokw2madc2oEdeA4FTqCdwwgWpHJRb5SzuzgjDpgylG0obpMUR9PHgrBTjLc7Q8EScgKprDcT8RP
F/diiCLDx1w8kW6NSahQfMAAhwR97T66xxui9bbCOLWbkRQZmWRwHMgwuhqbgd+rD5p6rfb//pE8
GXXhY6ySeC8Zhq5jiYC+/p9L+ip0adYdlHyKF72sx/R66gEJfqKWP3hmPdmP/XGhJ3eJfV5KotBK
+ZSDgy1O2ycHOe5FjxF1Xy//flPD6vptn/rjWs8s5Xt6UfO9lk9TxctGH007RJNzev10zvxwmcEl
7LflJWfoRPuG/+wJdOM2BZcc9ShnvUyK/34/P72kp31X6hVBzHAimor9GxBhc8Ppb5pWkSG5/78L
PW1byqU1G6HljlraRAzGCHnXgytUyssP7o4/3dHwz397dL0AlSc11HyaX+Z3/JHumAh+y+buevt/
vqPhs/ztQnnLOKoUeXTHB4XzwX10YxlDger11M7/989Ow9BVVQzRHGKYn6+k5ucmveQEQo6v0oJP
GzG0UUX9T6ee9rStExPKmtWpwLF2J3rr1z//7Z5O1wKTGu14mh7zSMa16VB8nge3gVMTsLIG7Lft
7yu6xxDnVO94MWhDIUEVYEjZBT80lz9F20rFkCBZeYjz2yhA/WiYUzJP2nQ2/LX8DXmRv7hVq3u1
ytOljIeQEjTVMBRcNs1agtuZ6qP3rnvQJQE4vtVdPNgx1Ey7JKZxJ/z+imWfzsvjD8ZAz/Z7vx4A
xz7uCxxvqjJ6Wt/7xrzoxPnxAJBr7RXI+VJNO9ed3NF+d7krzkFnTCnK3tlYZ9hQRBgyT+p7yWzu
PKlT1L4XWVgoBXJY+RFShnkZ6VwS3Ecyiyd7YEQSTKycWdrhagQHNGP7fbc5Ip8tlRJnmFFwMmA+
+w8CK1p6cPmiJTLLv2+gSJaT+nrySGBzbg9tPAJxlK9VWKJ1hi+bVc3rgdnDreYUli6YjHbpVCIm
MdOvPx3/T8XRr6ekSiomN4pu6H/UIGKq6Ie6bE/T5gjh2NfKYNTyG0UvVd2mn7Dr5oeXv6+BX3XN
7zsvn6YialgiYkMl41X75MZY9g+DPJg+nxbZxFQ/zzUTZRRifX1hVByfoYjjtYMtHzd+S/3DcZwX
mQ+L0rui3wLB/PvPed5lnn7NL7OO3xbKHqqpUAj8Gg630aGwj/oqO04ehWqf9B+SCmFKDNv9P+5d
MwwcIRXM/4eEAO1pT6taQwMJyOtEg3R4tc7jCnuad2VKGOAEspB7iJEP2FRS8CcHmeOnQlVstWEz
hoT3UX6jALGY4yRpdFjQwY0PcQaQUlhHl3zC1XV68fgo7wuCfywjAe3SXuugce5uZh/nO2zsQ7J5
Z8C2vuCCTy5byT5+gftw4s4hGy4b9DDWsXOq9/67fmcNEFXiaR5KzaH+WTGpvb0QylImlPCz82f9
HmOQsxFjypvcZ4gQspIwchltRx57juyW0W2CZch3PYJ+4vSDV62LKQ1sRzkigW3aoG5Orh7w2cNW
tqMlPqfnMXrC6WMrE8W41aaa9V067fzonez2I53gqwtmDfWQ5BH+1tEppti2zfBAiI4L5KUzcVJZ
jaNHh+D8iWnGgna6+3xY3a6eFK6Q+Xgb7OPrMn2Rglr2LlOkRxEME7eOhfFjKs4VJreW7jYO/MOl
Gt1fbom45pmanhIrMdj0Iz6stcRMinWxbuJs2sZSItiP3R6LXhhEwPAWen/YTrINR+46xZxoM1oU
E2mHmZwl4EFhwayx1dBcSDskPjD2nVFyiJBih9ABYG9lnj4rJ0YoJV9SwDATshZ+txZU1wbWFOyp
FeOznekexsbysDq/fJEVZykoJ6z6rfQrv3rrgseGUBKMl93FxZPGo7jyM2eBZsgRXGZxc2GuIB2B
9OXOaD6ZTVjN7O5nH/CzpHgfqa/Ga/EFBkC61B7VBWRdrEbhTeXYigSIyjeDyVu8qizRlbyHc1ne
/UN0WeaOucjB5BePhR7qobqqtiqrap69E1o+vRKYR6uA8vfiAmIs5fDi4vHrwN9dmDiiwZg5vBU+
7Va2LNYKHsj+AQhkZi54ZBY7KWyxkQuAmnk3bdMFKlOWzNp/PQL+TS5rrK4unlQOA7ElzzGSwxKA
w9P8UYS8Eaa7nTon7MOYQfv67LQTKPXHOJHw1KN8aSasM96WCfvDz5Y0PBBu1umr3EUavFJEU5NO
RHRvX7sxbRntReYRiVB9Hd+qCAvo8OAjy7OaHQ9Mnx38JjKc1AFpKNfHNQDjWANWcfRXBjGQtM5I
JHDZQDruizMzSVf8hx8BZo6ukBST4zr3Cj/zyr29Oyx2SrDoIvieNtzySRfwu8iKnudTI0QAah+i
flLZAjQ+fYp4Bp3yTFtAeduKU9IXIiWqyLdiUn+z9SWqhoSR/hB2ZalL07RvN+Q1mNz4WKTi6lyN
s4d9d0qH4Y+despEm3fzjRJhrzk1mI+lELssMWzpYoLLyMLHYorJt3AIMZH9Pr2DxUAUjFWn9tDT
IGA77wRXiss17lqHNZzzKbG7XcyNziu/ienYonpS+doiczhqWUwfC1hjDtC5Cx3GQqcY8Dqum2v8
SNqb1/JqtumYv7DlVyx49n7udZY8a0d2/aGcHBgQ7/ni+JrHcny3XuR55Z7W5U4mpNsqNkVjLQ0L
NNA+TQrvPK829x0mAZC6X0vnYuMSjRePtf6m63Kw2YX55K6lF82Gmsy4/ehg+7bVvk9BH4Lu+t91
uAHiYnJjCZP2G2zoA6sjmJTD6JuoQPuRqEsYrNqcA5zv8lt4U+aY9c5gdYzwzIK5lzBJDQZvEDYM
dPeesdUiffqBqiIwbVLRVq848bw97LWxaLwyaLzaVUJErjPYQ9PXKxRJOLrjakwEMjh3bZWvKZ8A
GLplfu9fx4gwnBFfBdLsm01yt1N61Uq0zn5mVSEaxdxCgeqew/q9t83AsE/JbFOPu5dbyDZm49vp
Ud5M9ORuFZ4cXyYmbz4gpy6Wvg5ObvcLomUdOSido3Py4Qj4haW8CuFpjuGBNZrS0fvH5cluKK0u
zlJyxfHJ7XxsPKybrU0Bp2382yyehvMJBWp5i+7W1SbX1oE+v8W0gd+Z6NaruGnWWTQK99BepsMl
80j5Qmh4nnP/AQMkOx9DqL+Ms1WxgNJjH97SWVWxeksuJKyyL9gcwixdHKYl/37pakthWV8tRAge
LukYf4Z3+614u/m1nX+a1svIufqFRyqtdfCMBf3n7uQLXh/XsbwQnL2X+fLkxrMrvG+MHrj/i33b
YKFuU7C8ZJPu4/Nq96FofVYubkT+J3dNlDv3wzOKOg+phUWw0lgP8Epzv1FbbaWPy7h6AXneHhPh
w/Bbr/Go1bVw7zXrvc10fo19QAllokvOfovCxtKDi02mgM9zcpn7Tz5JymJMY5/sLTNxF0ckp/Ay
F4djq/GPDh4xmMas+Yic23vrzLEoXxhB9VrN7qt6KYTN5DI8fh79PUiGD0OZ8eb8s59bmq17F3s0
QwgL05MLBhSqzvcLUNULCpKoSAorPjgE6AbN/OLnEyaLGxVGIVR46xrlgVGHY9hRKqIXG/Q/ZNrh
4NtqNUnhHBycZpd8HKfgksCI2QRHp0vaBA4ojwmLhemnyOeHn08o8wV3ALm4NFj7aTdyvy/WBm+T
pIUbDHnMMzBnhz3ooxj4YmdxD7hMKZN9yDzKerjHGaDuqpnn7nmiWZJHVJyTTgycgNx5/dklapyy
0lMXlo/9fbKFAF2c89n4c9mPsWni9bIj1N+QV0D1VVfaatZQfmgvR/4cb3WKCs01Q/BlypJhfZzG
WAyNtfF5Wr/tg9pvp2VSv8y/1Zg1aAt818dl7pO7FqHgj3vru4gJpwgQw/naq31cYmWISsO6xVmU
251XusoMt4M3fWIG3Qd1k+SRTK15W67kj14R5jgoS3ig++09/Gb92rpPTOcY/D+5YFTVfKLAbkNM
6z0h0P2twlq4ByoLKLWNtbZix3Mv87OLfgmNxly482GJ43vLNpBH5gy7PW6KQ7jy1Lj94uuy8plq
X7xq+OZvMTM5oJWxZl0mQvjZ20VyZ2FHxecpkNZynEcnd9hXICSOf20jX5d1O5f5bnorSuDVee7V
itYYaPABYHNzYsdFKm9DoLKi5Rp+v/3JjdrkD7MqE7RuoTGDUMtszz6EmN/Ye/sUFVMi31Hn6CM8
WKzRqqAsnJhTOBxEFIXGhH1ntnfU4BIVy3tsLEYzYmWpgbJF9n4bQ6r5yt8Ue332AXrYytgTGXPF
w6akBjW/vpiyGX0dnYv1cZh8IDNa0vs6kn1iyxU/MCRzGh8nFn6BDHMdcNq5D6ZW+Zhg8QnB1vaw
e17tLC6cb7wgAzKGHdmSXAgEVh0rVu0CLvPhnWzZl7bXkDqd4eNki9PxFwhgJDh1fHH0txeYwoSu
MCy2ekyInQoxocO3Ys5k3ifjSXMFx21YxSx/cXOem45248vWpu0Wsvx0fnXIG45gXuNSxqM5WPob
395YCG8BxTj7yZs6bx16iRABpnPjYwJ33+RfyEuvk7Nf7nBgI05F8PjkHdFCyMjdyniNUNLAZE5t
qIHtqxJ+XyJuGk89F9o+twU5XAjaLRLol6t/t7K1GUhhjTuEPV8Pt40bnq9MX3rLyoOcD4qS5W04
FVC52OWOYCY8Ly92m+D9iD2aBYD0+fdm8BcY8NyfAVoAYYAKmao+9Mu/dYPHXL7likR+5D1Kr5a5
ld1+8gi0oAgYnFwK3OUs3E0+T0QrW/oYp6D3/We5urzctqP5YVa+6lgErG4zHDuZ5SMyRdQZcmj9
0LP+mrj+7Wc+z5EuJxKtZNx2xDnedT5tE26MuN1jeFQfg+L9shLdhzMIr30h0RZwCCF/nTeaq09J
B3GQwCuRhlOcizs6X2UzadcH5758TEgqYXG5gqPN/v5k5dEfEylaX03WEegYoorx/9OjPZ3zu3wy
9tcE2rJNVxn3SWmJyXBKMhttxoCr4Us6hwUSDp/V427xbcRayJHl6hHU7qjBE1lzgJXuE5ytqnn/
RdYKXSZW2ZpiY5Zlw113JG96qGiaDwHH7ViLlWD/dnQRY0NjYNM6Lu5+7eMtQvsmUuqj+21sNOxv
KAM+BXvvo53RSCd+5cWGeXAb9x5edg4qhq8RJ0qLcpquLrP1d5W7ODnAsnTXdPGRFJRfwoLi/jg5
+HpItkRl3b72b/g2euosDRE02MBhG5DdPQL0kHJ2g1cwW/w9wBXG2lyDGThw9HVc40OJhBHxDDRT
uNdNzBigsU7vmNxMTlNhRDM4orkThlLgsNJ80UNyZZfL2+r42elWsdrzv4fbh5hlUWZxDTZA/Apd
yACJGaKO9UczioBE32VvJxdxzZhAa7a7kz+nAJYjBP4uJaEvBp+oSWwhroPTWgxoAQIhukbiqvEP
Xure2G8u/nku7tQCygEntu7fbNQhnHHcvOlBSjMR/2C7KMXCaFwHdVzxt9rAqXcaisNwqAKP7CE1
Fu91WIcUw06zPs3FICLqKs45Uy++wh00wk+zL/mP0c/wRWqiQriBLJHC+zSIyvetLt9Go4pvUKK4
BmW/fWcph+rNH/pEPE/3tpC0O33WBNoiHYsh+kgEQv2MaTQvZegcbSiadIKt1UFrsha8aYfu0rEu
ieG1iV/aTK0DyepivHTtr9uktD/4oMb0/rR5dgdQZEFsoZnjw9otLixR5IXBISzC46x4raecyFvE
9QGVM09WgHBlp3G7xsQDZRwiOUJB3GxCpeRAP9CTX+kwQJwWkpDhhWgz/IV9PLxOa3nBm/Fw/+GM
6UikHozD3f0CEwu33mUlx/XfVzyhk/8y7CIDyyArjjAzyXhCCkjBk836blTUAobfrIbhTPN5903v
uGDMHBAeZpNywfM7MYbpluI7rOPpKLhPQLnjs8MkzEdX76huNb8nzDEcnqOlWouDtbur1mF+NNzC
z1lJ6SudsXecvOYLXpotOXfopFNIJhHPdaPTJrcRLDob/Uq+E18vgbgsaJwW7eZI41uESyxxGUPs
x22wX0tJ4fNHadquwcdhdbJM13Dk6RhhGwylWT8uvMPUpMJT/WwlRkKsTJlITb7hxOQchXTc75fo
NIcftJbs4WiEzVEsIUWHUebuGVfxp0PW1kQmcd02du3Xg+aycvXd6Qt4U12A+YHxeRzB9AqLxjnN
ejueH6e3IBvfbUo/yHivHJQfj606P96dxoNn647e+S9bZqDPWT5RHhuUaXsv/yHVbPRvA0zgYoBA
jSkuGMY/D0i5aK/3i6ZUiQo3C7s0MnatocYUpm2o++jwMM3gq2dN5JYiWyrWA1a5OMQGyYU7du37
16pes1KqLzZAXB6+rjtyAVqbIuFTiB7vjLkJIYj7pTzeGNboZage4Ydn0X3TxyadnDZDvkUDIXoj
P7VuS43ir3HhZzETcRAqWHBpjjyRm/33z1n+1zsnyk0xYeOZZPP9884xPDvu9epwTWjGXyoSPdx6
zolUMTnB/8trA/bzoSTA9wj1wwzzBBrt1Mm/OFHZDHP/779H+mN1MTkHQVIkuA0iWXNPv+d67Y3y
apRVovC1i4LsFuDOuVAGLSaG+1t5tW7ZkMaFas5snaoyFkqT+0WRffWPJjo9NIwY0N1dr/YNtm3x
Y0CcLD5DrAQXQisgMI20SxT++hMkabat0iDWqhJ9rS3z8f5FGHez0xZ3QErO40v5zcwguYS35BEe
40P8YB138cW7eGeJMpYgtW6Du/mYILIVwEk6E2f1ej/RQyAm/sGN+vM+F2KVDYWMNQ9LUYQHTlVD
bPX3ky4mEicSNocAYN0zHOaISRcTwRIVruJp4T2WplRM57EcQcF0z3HvYizjKxHDSRor2tkHm8DI
PXm4qziGTyAYMwXojm4W5iEW0r4aHib5cFY4Jw9Pcx8KoHP0R64xK0/Yypr0jXRX7qCnE2LTMUNy
vmzs9oOLT3PnZ/MbjcABcNs2QzHog703CnFBjQVPTwQUtKrTRszn8FP0G7+Ou0MJRcSSV4+5GOY7
fYwgdrz/NLY4vSUlf+gWH82bfYTwWIQKDRE1enDiTtA+hyd3mKFUwc3rIinazyDr5onk0gvRPJKN
GN/i3L8HWEfGRlL8AE1Lfywdg/+TFU03JbJysD7/59IZ7bXKaI5dleCnFupfCNLSV1yo3XosuQh0
doLzeP376lAGeO8fFfLTJZ+oBFdDH2FH3ldJulbnh/fiHWCjepAQZV9W1aKMIGzMkAnPWR2pc2AH
SU2eCKatIZa/Yyy5mDlT3ORMBylYPv/+655JUiyLfz6QJ3BSqiX1UNb8uiwE/dkiKVwd3OvuHD8i
6duMyhVezYya5MX/5bo6/Y3I0lT/Qwb6rb3pM/mqa/19OJF1f+TVwEAnEaYNwz9SnSjA8ey+W4yC
MI3/4dL/+kJ+u/TTC2mKc19IDy49AF1EmFra4hSr07uTsFfHo9XfL/dsQvefJ2xq0FUAf8H4nvae
vKtvRW4eKqZT8hViul29HBPRRWKHLkbb4Ffe7JjrS4k4hUy/eJQzpXcf33wSyYV6eP9KO++tbwx1
jIW0FOedJ9uwTkGXMDrddXiJzA6ba+Mo4d9/uDQ8h98+XF6NqOmKCSlMZ+uUfhWtv70iYdSlqpDW
0uQWNU4+M72hTGKcbDNroFr+4WpPK/OPqz0dIlVhFK3cczVpSXsQAf64VLaRbvVMRlBVMxH84YpP
beAfVxyOtd/uj5gww9Rarnj14trFxtD1Z9qc4F/rhwv98CCVp36z7PJaF/obD9KlRulCBRcCWFhD
+0sZsjSDH673w6N8jg5uboWZPoyrxOfdOPidYXlwmyA5dS6JwghJcH664nNF8vwolacl9WiI8buN
GmmC/5rThijGaLgYuGPMArKQBqnVgRTcxoAvzIN7nxFMBNH/pxv/6UEPK/+3N0oQn34scx701Rmg
Zmk4jYF7sN0eKmLT+ftz/vXe/rJAfkHsv11O1tseOQJ3fWbHHsPhd44vdz/l3eLWYHdOz0gXBZ+N
EjoA0/RMOw1atyC/5F0aCCuVN5Tgf/9Rz8XYH6/iabtJ9/JhjxvRf1YtuR00GxgfTUYB7YsjTFBj
zqphS3fU5P92bSI0VcyixJGiPK3hY4fZWtFjppAzZsTCIFtls/OqtnJamtob8lNxRbOyxZlBKzbp
P7yP57PsP7eukayp6bBYMfz85+vPmtM+a47H4dbV+f7dKZIyOQanXw1v9g4sy2Q0BXb6+xN/Dk38
78sqGknkpswu/8SkuPd3E0s9HLzJIJiaNB5ML8jnhgLQOmVSLfgcgC/IiXTTqbGVwYl+LGue6ts/
fsLTg1eQGx2JQpEmGFg7IMeJ8YmWUl3hjcKCNxJhvHeKnfhT+qD0a2H/sQS0/7n3pz20aZSDer/y
yKVpJfn9fiJ90Mh/w68Yxs0rXD1lW4UmPu/fHmGeeuks/cRgV+b50LbOOsgB7E45gyt8XNSVHI6g
MJyDJmLCkQgJ1jUVWDkm5casWwAVtxPmOPLujp9dzFChDIA5gGP2UyQaNMJ0rcNg/bhtfeQpHBqy
Vc4kW5iI4c3BhBL72bADViaRCIeXc6TiTj5OgwGKlZmKmPT4+y95lm9YwI4xxUsmQJ+/xDDEpZOF
CDOHwQVeYX4KDLaNpJnUSwDbKbQpFOVAT4KjrMqYf7SQ4C7ThReWOU5Nu47+/tERvP7P0/m/ywr6
GVGn72Ky8c+PvSsUtW41qhg0t0Bp1xWsuOTB9MfRrDpgXu03Y5xLo3KBY+fdfSHY7KsPCwcwED2d
cx2nfn6xUr//Pq9Oq5s7B4HDYtoCqbDPjG1ah5yzse7eI93XPq5wYaQlW9zY8LMbiNWAl4EA1NZ5
u5R4eLRJjMw/8f3wOm+fSEBshW1aqk/3h3MhGM7RURfVJveFOJ+wQN5prUF1sZxOAwT59j0MaIOm
mX8BwG0/9u+nMdBuXAVLGXSSdQNAk/u4rXjid++Sv0kP9Cb75tIA/0qxwLFz8De4deMq0jZA2Q1b
MEQXkAmimODG5Q5S2tk51pcMezz/hKPMAsKREpSQImrH9HH1veBrVDkq8nE0ItaHFNBBraFVTCDp
gSjAPArx8BttGOYE5xjyAT4b78r3LVSiLqqdeny1JbeZjCWff12aIxaz2kDG0whjfe/iriAnvYwm
whrHzNUlUDA28rtAfhVuXhMfQNsPbJUq3cBAHumiq0tqAMkKtuGI4fnmPfaW+Jp5CCdA102+1sZV
5tV2RnsWy+E11md3bEHxS4F507r5Tkoec5z+l8ZSg/4emYvKVl/OXhru1/InhjgOuq9fJB8kiE5G
nVB7w5fO8uCd8dPLOfMrxlomQ5T9mqnjtJ+Kywbf3w/Jx/kkJCbQvbpkc7j6Ul8xuIoQ5cbiVIeC
gpYUB4h0/JgTq/ByflUCCJfrDhJFcJ7uI1iKd8IOfNiQOCjhtxdBeQ8urjnpVfeDrlbztADp2pYe
2kUS4D8gKGjuRuCnWewuAWkgdMWvWFnGxSxl6P4u4qPstvz3Yew7ptsE+UacIvr1QHhBeVnQy/NL
CM6Ka08EZtdhlMEvvFh4lCKChuSR2eZuH+0n5/gG60Vw4e1sb3wZin+HUzFM30x7AHF7Z5bOLtzm
Ciqpt496jJVQ70ASQdsCIwdDDkRG+G+1joKatqYi0J2L2yuoTK1TcmBEDtSEE4B9jdQgj3ocnVxC
oRDi2yB+DJq/cJBBeoaFNmgaKmtjUdH6uy3/caTl7tlP7vQEOw3ckGAsFu3d3e3da7x6w/lrZAkr
xrFYPUEZuPpZZCRM8q5e8zGMWVtWrhDCGSCdMRhNX77vK9QnDG+/B0LGMKQ/d/y/E9CLsApAOfGy
H3dRCfzwMTzZg6357XsWsP5tyf46OV9jxf5Gw+yc2QfQ+m2RIMMLKOz7FKcHIRwBPvbAKiAq0+aD
8O4rkGqUTg5JM+4nbcp0zkHbD7j33q0u3oMhNfFf7FJ1sF9GXOwltZaVS045ZAx1cXU8UBLMgekP
GWN6w9nGnPKb59cA1fbR93vk2Rq20lY6PyzuNuPYcuKEjpgQogWo3fs4boGFSbOK/QzHflf3GV3D
Bf4WDfuFgMEBC5YiKIt79rn4DWNMGlE9gC+CRZLm6dHIGjmcN2uZvKTNxS89M5L5OSNQ96PDhiA6
KDCndSzN1ER9WFlYQztMcRK3zKNnECwMgyLhD/nCbIBLcp8tkkf0waRHmSv+6/eI3RezPNFWPPnu
3NlAkFK77MyO4qFGcUcfGbPYO3QCGAnWfqnMIIbY7NpxZb8hP/ROIQEu8xQqjBlCA/M1KyBxJBqo
JOru8tXHnFR2BvNDDwC/PUwS9nD6XGZL08uYA+W7jwxbAjntppnKJaop7KrPE+CxBmh2dwcQWeWd
06iDHkthNlbfXgwXUsvUWNOMblP/EhbWvE2IEPLPXyefqY4tLOfQPeKBQ0lpPBhtWGCs8vgcDShs
5crzczjAwXMOi80NBow1CgYG6acaA4q/KG7GTyG6CVTu7+ep/NQ6/HGcPiEEQnlppWvVVInhPxxo
EscASgkbT2cBx+vBwyVEzV53bu+th4Pv71f/dVj/Vkb9cfWnElLX7sX1duXq5/C0EraEH5EpABzh
G5Y6xpsWk7rXH0ZhuvTU//66qCnCzJfRDKqaqv6zgmBKmqY4LFbJ1QGSDVGCjFvPmFADkFf5UbyT
EwqTY+CjgZk7WjhaYaTLZ1riGQ4/KKWOXVQ1RNqhvDBXgsNEw65f0K68VN/m8kxRwDcEqrp9fIw+
tkfnpXi5uVM0sv7q9vLAhJu9H8YxvbebjY0JpnOnMVwRWxqT6mXtvcKrN/tlvaOqg3X1QuFgc0og
8rbgLFJNmCtzLAR5KEBIvrsDd7j2t6NZvzm99cEIvRI8CBhpGwK+XGAfWBA1MB6kMIDRXbnZT4/T
g8cmszNAQ1TcWUgzcpTPGnvGSWrbzcty5HSzWzCaaZ+sWJjCMBeWBq2F8kkQ/FLDQta+LKn9LOyQ
LtsyuLnMKRLlFZ/gPe2tZk0L6wwvynS0FTyq7G4ry/b1FvHdw9Gqv7fGI7w6c8PD+9k5WWxQhlvF
33sP0sPbdCC0Fgt8l6wL9ydMd6U/zWeiu6AE/vjAkcvOZhWPg1NICQCVT9z/5D+EDTjjzjU4UiHN
oX4B94K6o+KM6kB7Nf+LtPNabh1J0vATMQLe3MLQg14UqRuGLBwJgg4A+fT7lXojmoIYwu7MzLSZ
Ph2nVAZZWZm/GaIsQSy5fr4QkL03OH/dHFeMNfmMNYQjgAxcv5rFYE+1SSgyGfIM9zkMcPMeREQQ
WtpoCQEH3iykyedbxvGBUOqIqhaPbgDAUIvGanvniyp0GqQdg9Qh7ZVDOOupc5sKYGDaXiu9RejI
HXOq0uRG2s+ZnTy1f/GyVwVQ0RILk07n7eByYVOaQUMPxDDpuBONUYESYNXk+fCuv8xk2pacQu7+
Wx/YIlc51bFlTgpBIWKifemKc5wn830fSzqBaQXZeuxW0+1zSL017CAuHCRAkGf6NB6qHakXBqc2
oLEvoJIDi+cA2QHGSjdgg/s2sOOQ3HPXp9NHwgVOdx46+C3zO9+ejdKhOX4gg1sUfQQhr6vtKKKf
Hq4BmYEqwgPGRdax9Vm+W4vvSsCHMUC8BjFFspctNmOviJJKcxCZtxmA4dsUbSxQndq86l8BD8Pt
RZ7OZz9E+/fgWj31BnaTwTvKQh4d/fxLD8DQZmh29vi5u/EQf44TztrvB5xaz8OT4lxIYX26YgjU
O9nI6CI3SEdR93PwyuBvOnjbOre+tspneAkDNlBInt5FKr8moe4UI72fjdLCvSzAIj0BQnau7X2v
1QnJWwa3QGnb01c4mTyBlY4Gmh3IoWiqYwHvpQsVlBrs8PEUkS2667gBgtXxIsBE1gxaPxjDsK07
y5BG5QEU4QWAWN7Dgdr5wL8XQjNfrr7O3SPl4SvXeDQ8oQEKjBJBAT8J5iO1Q6KT04S88duA/+0i
g1Dlzt+h+ner3rJsqguYfGuaoaha7altQ3Y624cdhWsfsMt2kS3wJCrc7RoL7pM7SUYF7jhtI3aQ
+cFyiRjKsRCwcXxZvhOEj79/IPnBQ5AfiCegosHjNb8LQndVKDM7RVZ6Sg4jUW6TvfFkOwpdgK//
wTCKpAFQUCybG6NWW5NVaSfHR8rYLzTAOHIaLc4+7+6Gtm69qCZuJft+nNqtFBvoZd4SxinaVBKW
txVGnER2EXCsnunDBaOlhnKnv+Gx8pq74RxQZHfXJs9ch3O7d2w3TFyUMGp3MwgsABpQ9AFoSLWH
tnzNw6uUG6BCO1bnMBKGAzxuN22KA0s7OAyT7tccROkk6TTVM+tl1X/W4m7oWlJy1SrtejTUnOYM
L4l20rZnaJJ0dgGFCmgP2OlSywB344XuE5BcWAjgG/z9c1Y27b4itvevVahlKFJhX65WbOYjLSB/
jSabqYn2JqnxeEc4iVwJmCmFgf0XFl6bJxBUqy28NYLwDRgUmjhTrmmC9NvVpQErEO27rxix+X7Y
lUloLySXiAgBuW4NwAc6BLc1UgH9N8AlvPaAupHyZ+3dyOROA73vrIvl8266ezJnGjD/c79cn9Y4
3Y9HZTf2RjyVpxUu0yzIV1jiS4iUrKcaXnZst65dSAeE0Qp9WcxC53ub6w0h3zbIqjGZBcEKmARK
Fhv83FFiBCkF9Fxd6x8o9L4Vrd6JZMx0uM1bTSdNrOFfa1wLLSF2FYdNxEmLX61ONnkDXjZBNBJe
JjDObb976ZbPJtCpvw+49SD1BT2BLIFuGLIK3PBnHqhX1C+zQslHxfthQDuO3B6khNiQkmbIvDWw
XvIV0l5d+UMLKnRKlnCrpKk9tufHIfVOcxyPjj3Afn2k0N2qewrAHn3wXgaOwduKKlCIGTM4GN7U
p8/qGeZML+xH46Row7DJ0iB6U02nRIOKGxn0OMlfgThJH4sIZYUJur8FhV2Or8PCN8UzdM7moEdy
QV+odA/Pf6+G8fBzJ4pDRJRsSa7DSrQMwcSTLOcjcqO2MpLn6etVIFyA112WUn/D+5rGguRnHkDA
12IB1AGpjIDg/4VCmmett23s410yPDIuP31CxRswBmmTNpfm1kLq6Z3k0oYF41KhBSFw1DrbVx0l
5fmBBU8Whsmrdsf1NcGr3d88796tga05SZ9qotpr2vwH1xkRTdwaBsRUjbfAz82XWpLoT+Ogip+A
IIIuExrQWEQUokyCqPvu5U1LwZbdMGFpS3ZfzQbQSCIZgwRfv/WN8+BAY7DlyjzvkIQrsBxtOJ+m
iPg/PwteKQruXjxSaEV+l/3vLrjTPoovt+q8F6Fnqrmx0/1G+6rzEKIgJAgeHHuwDahl8tkA3wAk
e/i01lBfSEx3gCExbOxUMjSxaqB8WOt8cORBEbAFT8c3eFd04tRO1PLjCXSZq4f6E/WIT2UA8vzW
ovV47Y46uObiY9RtceDGO1dg0ikiUJjzW9ggN3Vetd/BlhnTGze5VcWfalcO7gOFpexyYPo+FZtR
+Qq084TKvVt9hAMZQGD/9JSNjdfQhxxmreHRARN/CeE+pQtpdesrY5TlR1XHFKQiad/dBrybqVPw
6p+0epYsUECnhg9H/x1Gfv7QtctKsYuLvTnv96NsUVBRLpcC5wBAVYcSt34Db9g3edI+befqIPY3
AshIPS3+PKD9/txa3kam6Srv0ezK4oMMHp4/7UkGfuyItKAIxGnLPb2pE8ph5sduoI3wXeTztCg9
/B0AvsPdr+OmQ4ylmcN/tNoXUR3QXqsQOxpZgbyqoJ1iE131ypcD77e1TdU4Q4EemitU1nkWt6Hi
WRwUzj6h6/PUkQfF4MKVaPUgQ77tg7i/pRh5QQJ+BMf1/HabbTylV06oa8HghGq2ojLrt17PSyl2
8tl1mMAtBCubcuICu0dpsHipEDx2aHwQ9cru9S1tH+ZYpZaKD2HjmVoe1SapixgdzpimSAP0BWUn
3HhoNk/UCc/dI+e4gUL8Lcfy1zrVEsIQeUl5s+ezRBZm/4UASfvUh4yCpK5APGNnHzAp4PgoXJ6R
+e1EuWd514kx3C+kIRQho32igIy/SxtX2TZyhkeYluiqMJUrhaWmSPcdJv76eWuJ5cVWjCwHjTZS
IBKYJCyyc0L82jk/Y01PvXY3xK6rfQ6yAC+fJojvN3m7ProN8sxWEf+RJKX2dbRu2UXetw770baX
LE6EK61/9Rcg38C+D2wfmnVAZgOo+9Yt5gt4if52DjC1SyuDZgx/nhvrsIMgmWdAq9mN0Ska2LoL
+U8OLNDrQ0FmMntRJ54ZruKfF2HXXK3KAYYOjo6I/Yg6YRfQnVMuZRrTH6IxtqdiS/0E3ge/EfWP
xn6wSFhqkzYUpoxSi40Agl2LY4q0P4T5ztyOcJJsoacVpF1kFVf4L7zRitPWRR+2YquPYkNXxiu5
4YR+P0n+Gr625leluB1KxWD4o0/vZrfUTqNd5GKMUUoBiv5ROYhLL6ZfurLfbr3Lq73aLA+fGlzd
Vucm+TsLZVuHywJabD8DOw/H+QulKITS96zf6tw9z5Hw9oyxcfTobReWW+Gcg5n7x+VTfrPJTSsx
P5sO1eszu4QtDFc5LPLPy+CAAHr4/nfskh9cHD8WvJalx/top6oVC172W7KXfFhL6OZIbUNb+sL6
ICStgOh7cv/LYWuJq2EWobE9Mey5XX5dOjhYS4mQljeGN59DCl9TgR/XiKv5rWEAplPFfQ7zMxVr
yG8E011mIGsXObaPBSY74LEnBRZ2QJOWFoQAC5YCzk3oWSO2SxvJpth23Xr6B0VnSD6thTaVINdS
8DyMkkkxNM5e/JL1MLc7IOvUT18MAKDKgvwMHc6z6ewLPtHow36OUf8X3cUtMiUtx4IaDElhzb9X
DeyZjmpkBwdf/Xm72Hon2mIoI4zS3glv5A6PhihAYs7slCvKyQFWGcPd+uDRofLs9W5uQtGCYAHi
TYMvVwzLQL2QYuwv3QvkNI/LM4US7kura9t8yV7L4ZVajgCLb53N6rBWw97u4MN+k/GQI/ehbmQ4
WTviSdOJAm10hFvl58MkqMbVKFxoipPNkNeMnszKjaZm0+bYv6rLtKYJeOBAhLgdf/mZWNqplF6P
tzAZ7b7o5C7MsUK7CIVcNgHP7y9rI5oUzK9oo3dnvkt9a5pMwOO2YaPLXLqYGqE1CoaA7M6N3g6r
8j1BkApCAurwtGgOQ6FQgB6ycGB5h3bOo4XVGFaCT/4PFYI2IWZRw9KmZdfFu3R86VfvwFjpfPBP
vSfOqCvPC+QqJec1jp3WE5IIYeTthje6Ld6ZiIq+ftNFpFhNS1P7XCTLPpqtMElGWMI4p5nyBGui
tVYnykg0ywPD8OIvasvbvWNM99T63qthPimxuetjc7HUuzjkgEN3gTeteAmdqPVgawGQdf90eTKB
L5+mPMG+m7BRW32O+OiB01lrVcJGxjk9IbjRq2YHbzM+tS0qV5TdTYrPQNGC84SCfjoo4TsQJ183
/dK/gqWx2RF0G9xiEaHc0If3lI332JJRhtXGh+Gw5dsj0zdFk5g6eLfafBcmbJfaKNIP5ov2Hvau
E42ea0wvKhPl3MHGM7xyVVyd6o3uqPMqDeiEOQh4B7S5N+3CR9MYW57M6W+BaqwN1TE+cn+tdV9P
7XVcOuYSlXMwF/Y65jwUy2x0YS6+IWHv1TlxMqAIae0TXUsVoIfZL/yndLydJi+7Nj31sf20XUr8
UtyGXNcR9Bnx9t/6WpuQLXkVLMDDG6nVPAuMGaXHd74pTKeUftHTUT4psbvjT7f3qEBa0bGCcIk1
JVdJiOs3fUUJYELE97k6fKFLfKF8iTKqKFduO9dn6pdevGgFybLy95MCNITdkw3X7EHFdKxViGvR
14Vn9sWZ35Z7z6AE0oHC+LQZx5oL04oCvE+a5V2eL2/I734fVUFL/DuqG03HtIbtUbeWVO5vaTIK
vyAhUyLnIFExeYHgPtEo+C9tR6fKvVRe01k4SEin6LPargwZ4gwTGkbJ4pvo52UDjcqdGhzei9BB
ySEo+vIo7gGWgCDiXwHmVH1rfgPfMeOSpKNPyZiMP3vazHiAxbwaun9PDXxxPTPhGYnakCqZmmWr
cK9+Riel0luRYssRki+a6W5e1HeNWjal5X70cZit7KGJyri7gfdpjo1A6t/ahQeRkdMcAegjOjlV
G79amjjbwlHf4WodlsfeEdS8NFMCdb7hk7bhvIKH8QqAaIRyTQeOSJxyOxXUOmIXghHQoE4z8jED
VOhxvMVsDbCg8nnpYN/bbWFVwNUFjupDbtvjA2rN43jWwtzU2R9dOArkzk8yhIDd640faovMe7vo
XaZ7vh/N2UA51Ppcd2ewEZSe1T2fAaeF5uW2E/lZf09/jQafr3tSJ+ldvzYdY6k9bdc3zDeILmBI
nuAneFdfXxl99KqGXCmYw8MhQDPh1ZjmQCny+XZMEyUIO8cBYIY5LRaY9RaqC5RJ2oKbtvGqt41H
7XYuvWvvxir+oIbAnsc9mHhuNI6nEQojh+F+WlBUXacQDcl9MSRMeR3iyfyU3Hrbo4M4WHv7dnxD
fhdUSdyJgdioo1PpgJtWOU/KolxJtrPjAQ9SCEuZWbLMluRkGIH5p4nkWe8Jaix0UejZ5fx2yGPw
8S9o6A6Ps1NPp8OygTG3c/cAOA3gP4OjT6VmpB4dHmT7Hsht0JpPG0cDRChDly67UAV7Cf29Kfwj
iIHwtzmzTM7smx2c3trKM3GE/hXCDPsx3RI4Ftge9XPgj+kiLRzrPQW0NLsslPYEpeg5LJGI4tm2
fRugSBJYQzOwA/69o996KmlJIR0APv3qvOKOBbbGz16Prywm/638w6KFKM3a6GYv6IOrFD775w4Q
JBdkB3k/EWg+AtHvKt14nAR7xJISPweCm3yqk9uaV+LcAILVjyDuvmdD/Kxm4MfwB/n+yg2X6jO8
cMQ1OiolhSfqbnbPGiFj7KwR1m5LbXQiO+lYkXm8hbTqXoy367PdI+UzWZoJMAljlMo+hpj8aPuG
Tvb3M+JHnl/7mGt5/tE6aFFe3KKR1LmRSLTGRGS+SKQs/PArXMav8ooyJSYs5yHuHYKMR0+hfRy+
2G3xFwX4Hyw37IX7CyqXvdtMmZsv1hg+HjcVbhzuIajg61G+BHjFNpDpO7sAgc3etX0BICQIq6JO
aaIxgXaNg+ES/UvBuzfg3SgOXYrDYCSeIQ6KosdXbJ3BRLw+0/DdDLSu8mbQ8moq2f9uHkBx0Uyd
bpVpy3SraqhzRWu1spaER7IBKjtbpF1BGsjG5/nGcPcIMzG5AMWCUTi5Rj6anzbASbA0z7eGBtXv
EqOtaNQX+XFomylKXWWNH+OcnKstiGCdMIcMl0ubNHsTNc9JCSI82F08ngybSVl25K94gqEXDsdC
X2EO7EBx1Q8KGTnVz8Xft4D83br5eXB+/GTfj/a798MOv2VLLvaboDUQemTnHHwfRUMS6il+5K+7
rqSLWo/6jF+ZLBzQ/MNT8UzNAEv2M5TKxEOWKv3k5w9f0KGiCofe0QWfZnT9nYi+BLbwe6G8ZCFu
tf80sx5Vb0+Cii+75VMcoWnogDa74rfslMMUIxn0g+jjBraH04W3SQARkdDsx3IQITc7PCFise3v
aZ6oT5Fwv3QoSLYm0VPUAY+EPSKKQQPTi9/4GypB+41rLlqLPc8hIGEItDyZkxvI27UoFIkhEmMC
5gE4D/QTUSb6e32/S+V/La9IMO6Wd1OaOjnEbvNNIEEsi6ogN+HKmqbdqselEOyesq45vb5vv0hu
vZDO5bV3+bAnMCsbqV+muNLrP40iKNZ8D1T2pVrWnZS3dIs+pR0cuVenSsu3vm7Di9JJJqUPMKIP
ogQCECK6QvB1M63eW3O6MORhn9bHBnCkPTMRoMTO1KNox//XA2MskK/aW9Gx+9jzeOmQay8ebgcy
sh+lEz2jEOXZ0xjM+WhEqL70rj2BH7YneaC/pqsD9y9sCEDazDf0KMoCtmmSzK31MwQ0XDRt6ala
Ol+AVsvi8qQlX692pgZnslZO9pJMOlzoX1hRf/7/9rs+lF6LOLZ8ubYOKiLJrWMPhQqZpKhy8ZLP
jb6M19Chg8ToWaIn796+zp9CosPfo3ggu+Q/NBXF30NLGB5firN31HER57bw/v4ZG1ZDrx1J+Vju
k1uSq8F+iQAD3DseLKhmUJTx/x5IrmXPvxajVkaOpNZmU2SMhB3r7NYruq2RRenzuJS6lNr+Hqxp
ViLbvfvQwrCU5PC8Z+FpByzlNwAyvGSR6gRa0vSwF+/2u8/o17xqZdQo0mBkl5wny3J1YuJX9QU8
Y6u0/7sp1RL0jZSpcbhjGF5NRwwo8/YeRcZRMtvQw/h7qDr67teUavmDfTatYiempEGUiV8oQPC0
zRGOITtDkeop+jx1S0TeGjomD3fNUgUf2UaD9Lsve7drl+Rw1C5JqgY26TEIT80rsXN6vS6SJwpB
DXMUx+3XttkSrBi0VXn61KKfKZXbXE4jNSjBU3bTG8M50BLeDzuXUlA5Bsba8KnV31j/LCuPK3Ay
6C5YUu0LsE5lZu+sRA22OxeMDP0MCw9P8EdWe9vdDE5jWlINY2oPT+fdmLUvITM21bnQGFOlGKhg
yOYJZ+RdjztXydu7wsek50QJL3X3J0dCywN3HDyfMH/wlMRvSRi9DSyeAjAgWk4JW27bPdIZRM+l
8FPkEiof43qanknYt+NRAbQJYB553Y2HlhHwHLRX4I6Fa4nlRGq79fH3Nj44MjoB3YTFjnwNnNKf
H/rOvO2udoRoO0SJhPc2Ji8aIkmpe+0CSPh7rDqwSOzfj8Fqa3nKrmlWYIoVXHkabL38A9ea1iu4
fnBkMo7FDV+8OIG1E/pjuHpguW3sw7llKIHxtOWFhurTM+SArKKI2jCzppFqseVyCm+aETOSlbso
9sDE1T4wiwVlS6vx70Vs2rBaaMHaqVJ0HGKCEqm3i3sGU+/zBpDe9df80DDWQ8Iut72sKwCVJPjt
P0+HFYe6lYQqooB+5QnKIZ0NNx4eJkKjr4lzVs/u/vd4/Dtabb/ybH9S9FhXguOK2rKoVCCjLMq5
vpkOT1RjC2cSvRrzfJB3AS7Ce6P0vpD7aU9qU+sBTwlP6e/Vrvf4fv1MtZ3VwiJNDhk/EzpfqE70
tU57PF5UDgbiZZtC5yuNroYhxTR/H9t/l6G2w0oZF1lyYEhjx6q32+OQiW8dZXX+2veEdF/DeOL3
+2u8Wl09KhNrv9+wyZAqfIC/VMz37mcJfEm0Lwnl32plfw9ab7T8s666AkJINiVEs5SfJ6uMr8fL
RT4qCCWjDQ0OegkMHEajJzs6wsBYF3glxIYxqBGV4gQKBlRRY0R3KzC9oUvrwouCrUB6uuUUMa28
8/cPKD/cBR1ZB0XmugEq8vMHNE+pmsn5icAIPAcK5GcL2ekJVWCv6AgSR2iBLmsY80GGh2Pyv2PW
dj5VFVVWr4xJW8GLkNw4D4CWjFKYIU1jWY/nBwnfkgGfAvb8Ob/r5ShHUXHgYwOHDqt5CMUCDopB
Zad/8WkW+TbQ8GS9nSCYny/CQfkKwB7LbRk4T/+4rqjfFfA68NCyXq9q+4p4l7EQ0YHS49UJFVQ9
neMXqGX6HzgOg4678T8qSLxM+W4LOMutKQiFC/Z+BTRHmEl4nU6AAVsuTVxrjDX8i4SgVhfPsV5r
uHtD+JBm0/oYtD5gZHpl5OSg6v/eg0fhVbFtAyQuDEmjHvGMo4Jx2FESW4CVoYv3UxcGW6dpmO/s
qP7R3Y8jtucuVYvysxoW5k0JVm/Bm+otFrNZ55mqz6E9h07QMKlvxO5fo9UOs3pRlLDYyUoAd7+f
Dt5SP/RRE6f0nEJUFBQ9uhSjVIFs0HRfNc60dqiTs2oWOHgoSJPCskRicNd9W3QmFRj1V2zfEECc
Ns23XiD6ji73q1sLaWp5VvRTrinBDrhvgRncWAdZWFZA7gRtLkF8l5Kbu6Bk6j1Hoy2aELhlI1wF
TETQuf4+U41LUPvWrIvBtV2wBKjfeukIO+cBiN/Rzn2nOE2qR6XPah8hbaXPf4+sPIoo9wshjvvd
Mdvvjb2WZ2w8xFJoSG8tB+wHPSVnRqruGTR6jpQTt5DRPv7bja+XC81Uy7RoyybI4810O7kstb5g
QLHoojYjrU7D3eIMmatsurMfvRP0u1lrtTf5RQ1NpUoZGf9uZMyuyBO3kKi9Htzdq/WymSYfuy0v
Fj8kY/8C8wQyBlrzSOtbOw/U+4fmZyiEVO7hSUXDeQDpeZkQ6nCIT9q3Frrm2JU6z+jYAbGiYk28
6uy9aAYuwcMhlWaBEJypPm9ua5qNKpR3jh0LVMy+d0ak8kpb+AwXRu4IKMe06JuufoX1cIM4At2h
H8LTeNlOYxopZd8ELBt1DkjlCbbvcfmadY4U6NC7pkLeK/pnP+oe5sZb2S2bclr5UV5wv4r1K3qH
/Z2csIpaB1FLR3MNAE6L2Zn2AUhNvtv/g+CCSCjrgUrF1QS7LuFnptYKPnF11GKtuuIhNUT9koJk
G5c/FHzy0WmS9UOvWP/9gTz8NO8HrB+VlnbdSTpxeLDCDcFPYTtWwCJiF4oNMlP+FkTctvPRMOqj
pb0ftba0RSGXt73GNJPJdSQqxNWwRJiPLryLQFPv0D7NkeJtIEI8utruBxVrfxcLtjcLvG7CoKiL
CQENl/PmXLpN+aQi9uivPaxdbXEsJTvjyJLunZfjWnIVV6xrb2Ij9JM5CHueXQVukOiFNr1Xmta1
ds9dzlah6NvvoQdIKg7z9njW8fPRedbvfjQ0iR4VeXQVvxf0dDXqLXWs0GEvnwwtLP9JFW48j7TX
60hsY0zHkrqAqxSdxjf0w028G7S2iYfsdsr3t7NIS9VxRUjiIu/BIG+a3MNNvBuntom7HchCWUwO
PWUX21BYapWINRSYG76FppFqe6YXG/l8ihjpiv5c5W3pmLaCzff5+Hskccv+Opd3U6olIqqxP+O+
y9JdISua3fjz1Cs6ccN0mvanlnlUSqmYt+33ujEX+i8+mNSh0Ab5ezJN49RSikrXj3J6uIj9gdpO
IkecJCg3sZibhhG/fhczzOOp3IR7hrn4dptsEZATDgp+EyL/UW37/lv6jil344R6rEp7KCO8QYvx
aaqi1aX3N07RyV7iBke0xrFqIT89xTgVkSGiKZR2hXKW+GLpf7ty0Fr8vUuNY9UCfdjayOkRO9bv
mFuMd33edOAYdpg68AU3DCa+lF8H3NQVYQ1Gf9aonYmysuKkLEIlONFtAuo/Nbv6AFnfr3IIuOf9
6CoYATSMKc7zX2PWDogW76qTluBnL97x0UeBfw+qtZ40Ud437zh4tAWl3/bKacO4D6PGv3M1xa/f
HZjLxZK2Z4O5itcqFl9IE2nQKYRGT8NI4jj8MUOzdlzK68a2dzkzPMDztUe0lR2hJg0b22tiCjy8
OjVdQq4ZigYEqtpq7lItLq2iJQdAvwrezJ6yVM89vbuZCPmgEP9yFDHPMyG3lQfxe4H9RcNstQez
pd+Cxa2o1erfPc+7dc3U7a7Vusr/iH1d+voYaUCiCzTp/kaohkKGaxjx0foaMr182UJP2apfo9rp
aJv7DJ9kwG+8uLNxghINNYSXcGw2jPXoBrgfqnZ5lrpa5GFYyMGpL6aFaRJTuvwnB+Z+FLHEd0uo
pHZsFSkTonz/ZQ6ExiFip0BEE7Sl/l68h++7+7Fql+e5dSkN4tn34rXlOULfHQARQEzoJ3cTDqvZ
2Y7EUxvq5Df47O/xH7607sev3an2UZWr7MZcxTWkAecUsxV6WMxWQJeaQpyIl/WP8V5BshZPi9v1
tNtK6PGp6AxUQ3DXIMIq94ggFRWhRrps03C1A7NtxdG5dUPQEeWFMREOOxERbwQ4LvKuJZiT07vs
FtzuF+J66YkPs2GFHwW6+xnXTtM+i7RcF9KLL4AE2lweXMCY3rhNsedhOns/UO0oXTdxctlrzBW8
Cigl7AKm0VhBqzcB4SXEMluLpjG/q2l/bWft+NwyOU63QsfSmN6GFY5/UOABdhlPV3CMYLVDtHls
DAnKjuUBkTfx7IIYUYLvxBjK7IuXYTwBbAXurPFmexiXhNG3cHVQLKO290V5005RYUmiBwfROEA7
mcUXiSnk397fu/zoFjWE4jU8eBxL64J/VXTen9OtKZEm4GPjKishPff3EA/vlvsxatlBpO4j6Xj+
HuM8rAo3nIl0O+Igmzi4tZ6ikezuP0QxSBpsZk3DP8yE7oevXW1X62qbefE9fNrNoUyecJdJV8IU
q6n897B2fzdWPTkoknKv6CFjUW3r0obzBDg8H8hUVw9j6jXNOpWPAgV+rPTekSuXtToi7ZpWu9NN
P0hcYgTCAu6ySPSs91vwMf17Hx/dYXcj1RFmFGT08GIxkgQ1WijanoZlt2kFmwap5TxHO9VjtBnE
Aoo2RNaVvKzTNMjD7uL9VGrBvEyPGP1SbCeY46nmp+ixZV0h39YTCdZ/8o3dj1b7no9WwcbZLNw/
rRWlh9tBQ7n14XV4P0YtWMfS9hrf4pM4BjjczxS2CDeKXuxSXj7SRGjq4jzqqBvUdFTsy4kbvzxu
TxrSrBs1l4IQiRwb8yiYuAKE2ziS+DxrkfrHQLV37eVaXTfRlYGq9j9Bg9SC8lFj1H1w3f0Ypxal
1GSnSoeMXSo8MaXYzwcYig6Pnaa8vmlCtXiUpVoUhlvxxXLwhCQoFFrvMm6qwDftUP1lm2cYJCfq
97GrEOFCwpISn4a2aGNu1LB037niXd7ZUgtSd7F0qAYzo9APg+0MY4nGkR5Eh/s9UmrfLQo2Quia
s3ClKNBylV6OClzT/jyKDozCpajgsCL9shPe7rKdeku2RAeUb4ueCHUYGPD6wrm3+cp4EMB/jFY7
d5qyuZ4yK5XI9HB19KFng9rPulFX8UDeNyV1D3KLH6PVDt8pS7RYj5ib4HJssFhFbBPJEKGM3xT2
mtbRqL2Uy62aJXrIWOKgi7d5jmT0zSc/D71q/ffl9CgAAiPCYkzSQRQB0/759jkU+/gc6bFIZHYj
PBHaoroCeRMFDlhVeJs4DQM+PIt3A9ay1gq37VwvIti3U7FzAqWCuNc0fULWJsgHKle+8ozwSvNX
8DCA3I1cy11zuzjK5yT53sNeTL5sTrd0KJpmKH6bX4H3bpha4E1sNU72t1CC6SyUMqNB0wF5kHv+
2LLayYffaxmJwgqKBlc+UNCXarzpH4amu0nUzrsVKbfwnDFGBetJjHPAbMqiftE0mYbjUO8fFXqo
HHYlm4JGD9KpyAMM40bshPKg0Ha/ZGotPTJTXOWvJdNJl6D0dgfAbE48Ez0cYwGljsskptcRT6JB
NMq/LEDd266g10l4WP1357+utqKdNq0YOwAJpzy8p6qu/obKNZrU+PPRv0LxbrINNPhlEAraTUez
4eTUsRLZJqnUq8TRVNFrxGx2pFATa5jfw0j578n5xhHdXWrXrW6ddgVjiEgJmhYOl7SinMmLu2Ep
H3/PGLkYGqhW5fsBczdSsWFDUzESrGmiyGYSu1Zb6kb+3zN6/D3/O0zt8jQ3sb1JW63bN8YH9QK0
Ybp/j/A45UB4CWE1ZCGUujeRcjUs66AaDEFHpaQkJO5ocAbR9NQgGl6nQFgImNH44tVjAuRSwGn/
jPfS7nzNs7BVBGdMROJefghiRM+TobYfVAp2tu6O/p/uXfJ2kgvCeZIFN5wFD/4GBj+q7UhFYL+t
jlKokchCI3bYgbQ2TQ/fruRPGT6PWTucoovQP7WxHxKXFw1z/DlfqPmkOxenH0wzN7D7VCfaOS3o
1jmiJxcYo0s66afYtw/OBscCzE3KXoT9dNSV+B4hYuNpZADRdLH1LMHwGg1HF7uqeugWi6MKgggl
XSEA9XNxdjwXq21uFQHURXd18L0leqODAXJfyRClczAZ4LzaQFTaCnRIzM9Q2uifhwGNUxRTnVXp
DlpYY2NM6i1Vh6gMTccZDJBEcKeqM/hYDpbeAMAOv/NgsDx6A8zYnNVguVoNBlV7dXUzfHp1JzD5
x3snCFYBf+Q9hI7bsDHdGU7CYBm+zYq8W8d8KRHwHvpw/B0Y2LnjuI4Po4y86xnnc5+2xaTz3MO6
adJBUMaF4uxMNqAQZq7tm77fe38P0fDDYgVszfu5L3cuHjKQ2Jsf3nMky20fgTOyXzAvKHei9eeP
RDbnj049/mZ0hIXoj0Zudw58+lvjMOMRiHQy+sIZLOZB2Bar1/Cp/C5LfO+R8PHTkH1Aku/nHp3P
drYvNjYHuG0E1ft+Gc7s9/J1QxlV8xH8HO5mWA8gHeaiM85NkqIUKSwnr2AlucbQlT56H8g2AVPd
TBEvW+ULFeKfsO6A0espbvB24K+8BruKsC0lhuHF7bVGCalRvtgBq2AT6PwjEi8UNJ2OoFnEC7tz
hWq+xwgL+l/lX1iv9Xkpw/3EdICuYgVJ80opTJqAIjli8SuB5EG0B+a6FTtbUChJP+vgnNhgz/qP
Sc+PhARzPFOXZRS0dAh4vyw5Qm1z1aTzhWeG1rlhRP51+FLHOVokR8+Yirq6KdxonkxIw/SNs3k+
rj6M5W2Yzi7LFl68kBinxZ7DvuPzHspQ4HHtmt1WyaGH7eDHfnl+x/Bi62gc56OjTLWOicsZ1q0e
T6e11Esxq0TRlLb3h733z4jQUogdZG9CzB5d0LUMM24/RJ8VlSdMv1LHHBhL2+peZioK6c/28/4F
C8xkrFDVe8IzsacHwmPZ6sbQ9a+9c+VvVtGsgg67PIIG6eS4WEf9Y6Cc3OxlPz4pQiiuepGr7vFF
foqOjiXMaKDUPclYkeHIxrv4ujiiloXxdsPt8RuUI1bfkGGay6A1bKue716wmTqH+SXIIdzigAyv
eCEjAhPAOPaVUmirS+/IEuAWHneuTVU87XdI+zl87XOJd+opqg77S6DAdIBivJBjcAjUxJHamipf
BnSFsU7NdiS/nJHBDReQqgM4idpCD2Dm9e3Ewabm1IbEqCiePkpir9Dam5NrKe6WKLVGsQJs71u2
kl7OTVQtXbw+fh3du8Wr3VZyKV8UyloXGqQUmmP/NgThOmnBDA99dCSi8SlAire76W8XiGHANMet
dLgZ2/14vR3Z0x2gLpobUPJOnig7G914bpHSQV7gD/EoPXrykTONCsfHZob1qxD8wE2kKWpBcv09
E82GhIvMIkooqCz+DFulXRaFFiUXnqs58k/5wm6XT4jrnXPPln0Usi6fGuMjO7mGe29QIudMmt4J
xvLeKXd+8W5mmN47OlDmLVaO/kVyjRvWG/wVNRtEbolMI/TtWw7/wyFAsb1DN6MBcnMq6H5v+zd1
jQ3o4c2eRBdvq3so2GHbvUvd42fZtV6QqggH+Ti9eNFcRoIqI6pP0bwLX3afrdzfFu0s6yFyA4Fm
q+S983MaaIgboRuNLqDV1jD5JGIm77uyl2LWEPb2acc2+gelfdJH2n621XuGNczybpa6Ifp0YPwO
0G29w1TnVwCHb10bGBd6ZUNJ+OLtSB0MrJjRNv0fzs5rSU40TcNXRATenCbpIX1luROinPAkPoGr
34eag5GyFMrdDc10z0jdBfz2M6+ZUYZBCpQEAQeO5rIw4Bqsm63vFko5wR6ZKXYB8EzoeTJMyqLc
xTMPG6byM3/JPlMC3XDiYcYYolZuPbfTbq6shHk9F9fRg/iKwUwgbtOtjJWnYmMjOmr6yiMzCGEP
Ec3mj2AVPiJPKh+uEOmRz8YwVQdj9xhuB5WhL9ttxJUApZd/utXRF0Bm4KV67HCEVDfqJnADF1Ze
C17hOdiXrijMhNEZ5/LWyuNF1aNyqoxyujDLF/nj2LbwiQB1fquuJ5g4pxNEIfx1bkJDvgBy/FKw
9IltUZ4XySNqRXk+kpeGEN8EFV63tEzgNiEFLl834UG5rMTrBt6VzKyjmg3RCXtdaMXCsnS8ufmC
E8heOaooSlzt5D0iA+HifA8ZwlXjr9Nz+uV/1eG8ReQB3GU4R58hbHbFFwxDlm342uLSwAab5PN4
ne8qePXOwKZ8rUwEsbPLKj7w2FwGslnpSINiq7ksWGTTYhHNpad43XDd8r78iEUGmaALkLSw3q+v
VwyrVqg3LkUm0B1W+puF+2XzCqhzVxyUpQrrvliXXMGszAmMrmSOGzYsfYti6t4yRmWm6oJe0oTh
GpBRR4XuaZSzPMQHsZiI11mDNcv4tBJL99r20XD5ag79tg4mZT5RzyyMmkUE8qOYFoZdYFeCdSkg
c3prPM2f8m8o8B4bxGBtnfPbnLQxYHguMdtAjEOwe0b6stQIeGsn2Q3v1TmGMzbnMmPW9H7B60Uc
oxKfYL03jMBr9CE8YfCABgTDs8Pv+Sll3bMgDv4rP7BbRqfhCcXHYsNfanXJZ195F7Cmp85EXY0f
oj1dzzDaNJcXjj4sLB0W4TpGUPxdEZEblGiqEAWZ6NvaTKH0ZOJSxKA57wb2oQjszkRUD9ZINhbr
eHY5DJNm07z2r+lS/8r37We1ld8aaSmigvCQYjJbYHEyGcKpns0Kcyo8S+M5Yn7lLVt/k6MoIi8K
yEG49NosjWkD2iTUJq/ZSz/LP6sjJ97wIM8u+rQfJiZ7fu8xr6tqI/NlCBxigBIs/Y45mPGWVxSK
sJN+755GtcVywbhem9GHPd8ZxYyBDMo1c0ezzAqmJZVHKEgmipPWkZ3kjykLFL6ph3HxZckKNwEN
Rw4719emlrL0r7OWmiUGLrjm4eSOBQT4fnmeWHNDsqPaTgAPfzHEBpM1TU4ckQOBzvjfbBo68Uxx
VFQ1N+nsshYfOauCvaHOOEWwt9zlexVm4QTF4m29YhTmIe4yLTJzk6SnBa9tcWKPMYrFAlNF6aS1
0SPBLI9ghfjcc0PM4PcSIby8qp6l1+qZPDTnTDqFjLc8CeR13YPzVarJJKKP9XB5VnfN3HTZ17j2
nGSUmndXxJndPJ2ImV2o00xEL6qtiNLypb/HrP252fcr47EHzap91XZ+KCvCpGpnOt2mXNevoxRt
fggO1oum2QrDcpCf6m4SWbMqmHRnlbW/1t5wYz94+RSAQ2rzA/DeepQe+wcgHGwVCm4dCimvDVIm
Fzt89p9j4iHgl8hBM0wfVmBzhKJNo45a71/Dqz431omDMeikgzWW4WPeu80JUZWthegeUhssjk9p
rI1GB+9IrLo3WfBzAKuxXdS29FUgsHPuzXV9FN3ipdprjyWD/Rju1V2yTR+a1fWhzFCmJ8jxdvK8
2dnhSSMAgJhKABFs+2cLcwIiTLx0ZFSgLB2lgG4uIgTOPY020DQ6RLMQ0yoVEyJlXew5m8E+g6Ny
ysUy2qD6uXxEStoGmE61Jd8gGiNP88l1/hHbyVO+rHEd68kFlFkxx5971i3SeWaXR0SoD1cHSYd2
LiCi3BKE98ueY9/pHfF94NjnIJ7jw71okHop7QuZBBDvddwAxcFNhRIWqqCL8MRUTtwIWzRCY5IN
R3aNL88pdjK2L6ozqiyxB88SO41L6gDSrdhtiZCQ7SeKWqrz8KV6oHXkylO83/lDzGoOPTa5ygu+
GCudJtl2eXWEz+Z9DCwoBCDVf0xPFx6gP11OpDWv9Wtz0kcNY5GoAuVc0Sbvj1+GN//lgjjFdDhf
5tKX6AxfyXr4qk7tOVnmWM6irG4uq1O96JflBmE7Qs0rP1zwl8kXjtb8To8h8ld8qr9qztJiEnyF
NIZS1JiDs4A9jTGpcE9GHw17e47Gr/Ql3xpfKReSii7NJNCmpjcdvrxntUVkdRRI6iadNh1wvuKm
+KiTmZnaMjGIMrVgotZzFMa0c55NGc8S1BNiUJZ99WATT4R83uET88SKu+6un8gC9YjxP1YP+TGd
t2cclpe9E30htDcW8r1tglrErrvOSm4hADgc54duk4RLhYD1zfiejQpjqiNWUdeVvrT0SQon9gVb
gWa1lmFojVJCXyE+dxRMLvMLfpr1JodltcwQUn0VlzUch+GNkqYjrNH5nKkY/vBs7YqHAulG9pWe
8jNgec44dGsJBaFn+Xby2mA4b7n5a7prv7yn+rVEJypZx88XQO7WFzMYOapqa28mOrTCpyzNmneL
uBCpchS5T5d9NuvOrW6rTxU1k/fat4PObjGRf00/0g+Eu1nFaMJiJoFcFCpf3cSIPrt4aj61X9E6
nQev4pP6hM6tPrYBGBoOixD95pP/AYGsPijnfO2942h+ElbZpjxL5zy360XyWm5SFuUX03huX5vP
+ti96t6ESpMIVUqciA8UIQ/xx8A35+d0ro0ys7gXXKbFU/CVfIXz0YrDc4bH8YjJDheCiXjBw805
0SBr+r1e5J192YWnhl9sMzYL2Fog+Q9MSvtoxvBseUX23M66LtuRYz6rdowsn8TB/TQuj6UH6Mqf
t5Qi8kk0wNfsWxqzzVScPzFSs5wEJIQWL5AYv1/KhWTOWLv4f3+h/TQv5gpnhTiPwHVHo9KjjEC4
gtAUUlO4Zwdf1rRD9fWzYaqDr9gkXiXZmyWutEImm7zDRG3fK5F0ukLqmw3jnYVZn7Qint0E0N0P
2IspaPBJM+/YUvV4yBb+DjFy9rIzuvVB35yV8+vogoNxYDdF2B2v8rHWoqGHjYwRq05e0jmfsQmD
TYiq3vtgzuRt+JihxSS/ehtrZ66f/cOI8ah3vgNpcTVIkxgZ3FHZOTkjutZ+KSuLubnseifciURw
OPm8NO/pU3/sD96mvKfNe+ttQFlUBUyAQZKETgo+zTdFXvVqFJfCymt6brjiUBuqsY+Vsa4dCWdI
v+yNWQW/Vqey5eEcFk7h9dypbJk/WiHjO9CmGLNEEyHtmxRR0vuO5JF3GHb6L4IqQiMCY+zQ5Flz
rF6zeTgzKYGSCz2MfvREkfHr9QvRMOdyjD6MpzyaNxe7eCUkFr/ki90cuof+jU5HC84uUkcxSZ8B
Jp5AzMjOvSkFn3ppbSnDxIvuAdLo08X1ee5zhMsAeTAzqS4xndnCCSXMMH00SHGHn6crvAdhzIMu
v6yUhZISVhKjClv/nIMCDxHxMRbtDLNX9OoW+lyYcybNrIN0SEAISDhrpm74oL3CDH6RDlzB7wJa
0MfCydbplGvzfH0iat6rx/yr+4oOrIYX5aQelJ2yT77ajelEx+AYt5MoXmaP0TI9CS/Wi3esnoKN
4Mpb9XD9hSSff8SgYtcftWlXT63P7Nl/a5/lAyhdA3E7N1ik1D3P1xowWoX6cLdBfCfZNHQeUcp+
Up0zJvanmAn3p1euXEQ2zaN3/Pek/23KEa3Fe0tGKpXF92dVYJDVwbjIUbXJLy+NgveRuLqS98PY
irdqvf/3w350f1hftPpNZVQAEbEh//NhVeqrl8yPeRhZa8W14jWA85YlBpdYQ/37WewdftpN6UaD
ZoMArKYouvUDhR1YSt3mQbWx1M9aKN1qzIrLnOPuPQ2Q5zT3huBNLqo4tbJd2r9K5i6Q5UnVa3s9
2mRuLqQbI5TnktQegIbN9dhYinaW4pmpKjt5eCuEjgOW4ywuHVmvFvE1WYm+teqy4vOSrWvuVzmG
DN+6Ffq9Zr4yERSS23xiZUjp5VBwCrwDI6R/C1Q5C9pVYU4GAmhRwCabxWFSXagSbXGtN6Z/2fhS
s5AVmNTIqjf4NvqI6wZpdmq1ft0aqNGqyHap5kS3EDFqkVdM2Cehsr/U5lKmAnHV36u23Sde7/hR
TtmgfrzI14ckGWyxKl01fauvX147awlUVJmIugAzPpCJKZtcUGZNEcxLKrZWAMCzNGypI1/C0zEI
lElcLOUhXiUDxQEFv8UwncJrmRkF9tJkw7pgIrwv2CWRDdR+8vgnqUQcOM5hNLZ2rfq7JOxn11Sf
Ggb/mECNfJDcUGqXfdWvOlNbYXjkBNelUFTTSLDsVvgw1HYeZW7c6lNfit498UW8jvYULQ8JlHKW
ZPh/lx5KsEcQDUepb+etTrEw1rayio69Htr1VcJqwd8hE3OnNfhTBWLUG7Z0BMct0YCEP26833qD
l7CL0qvk95v8GfLcrh8hQ1+kTjj6dvR5weXP0UrHhvzfy/7nPXLz3JsOkpKmemUEQQ+7osJEpfiF
lc22faj36Tpd9md/RtUMc9w9YnIbZkLmQr0497RNlR9778+3uIUwJUWphHHP19dT7yB8DO6gz6QQ
lPDIhhgtVCr6cPOEpGnvO5QqvnGyO01cRst2mCSQRx+/zdm5N2qKpCiWEEDcw2r/xLncvOXNfedn
Td3KFm8Z7BW8PZf1L8oRm3ozQpf/FwSUHxiAm8fdXPFJLlu6oPI478s8dEA+ETdwFHo+B+HV30tv
CBpsw6d/r4db4xITb8Xf1+H3evltHfqVKLfXcSYaqNTGTmgXWHYQer0WySz5MN/UboKkjh9BogLB
vYVE5VjzELv0aD5aXOWO+iCerI25kw20wrNtMSc93BH4eSh2j7be0so8tNMQ2HVAcg35Ckg7QP5t
pqMjlSy7rUqYsCM3l9AYRghjH2zNj8sLgHTuW1ys97o5j7g2//3dkvgDQMKHozinGaMYDeZZ42X0
24dnSFX43qXt6Jki900d7/Nx006OdDWp9s5egcNPy/kJI4JP7GqxbLUpZ7gUTkiNKjSuK6QqwQKv
Rwh9O2Fs0KyHAoswBS7AxfSLeJvWnLCV99LkJbVnbg83/rh/e+onH4vZaUY5fH76dX4ZG3Qu402H
84kqIGjLASNDGN/8t4DhnU4/SI9t7U4r2fqBgvj+fF0ckZ7YCH2fT799vnqR9Sbxqm4zLSYCsbFp
O7t09i5MdqLtfK7xNcXI0t3+ykbXLkddP6K1gIUWf15NvvbuE47k3QQRMn6NjQ1Km3PYRVSC6hlJ
OnLolBNR1h55z3wZvTCEs0cbWZGKzWwBGWdWTsYOx+jR/WxMHs/nQ2b/yu1fYx3i33P9zVL746bn
WxUR9Q1TUYzRFe/PqVY0ucjjpOg2Y9Ma1R9o5xXVennWb5Xp8Mxvb6oJr3t8mCNIOXnH8sP//Phy
s9nW/nDREDlBoAdzltpPvDk5y5SMicxl/Cb4YRwFk/Ma9HQ8IavpmdBo8useMuYvBzdAfhE1aBAY
aGt9929+mzBLMKKrJgzJhs4+h2J/1qjD4fCkOJdFyssZM9+NftWkWF6KU3O/on0Sn7jI/j2Y2o8g
jSYt6YeIWYZijX5Mfw5mGg9RURhNssGY+TIxcQ3ccMkP2GhZU+xUa6oS1MQP4bY/dlSuJjjsxOnU
ok8AO1t8NmkwaRtNmuG0Ta0Uht05eAk+tY/gszhjDWmtcNYJiX+XFMi0ZNKgJv7LF6fSl08JN5jp
7VgzQfIeGaxkmJTn9D2Vl1QG2tf4Dq3zZ3MPCDRoUeJRgC/o2dysm76S2tr3jYgGyRXemnegOTk6
tzv5KTxoiPVf1l7DveC58kutr6vztVsZT80rcm4FBwN9A2Pbrs2dt0sxmnbJowcawQmpcbaWnfxs
otG8S9YtqkMyPpXCUVkhSOPveioW9TYEY3Xn1Psp0aNjQgEDhdh6tIa8XUS+FRp+GIu4gW7Sbbaj
AXGNZ8VGcoqz5HRPktNsxv9H0T5IHkDQ+Ca0Zuxfq2mPN9LlPFb8syfTTZEqdv09MWrvyu4oSrbu
FuYT2Wk2Zvxrf6/vSgdn1o3vJo/WgY+nXI+Ps1KgmGtuL07kSoixOxEsWeTIu51ekY0jO7qmCnri
0N8KDnLuqVOj0+12O1zFnCji5P33alZ/ruY/B2TsTv+2q3TD1y5pMIQbf9u5CNlQhEQEszjTnQlf
g53EZafJE/p6TtQg1oTzqttIZNvU3bNds2klWzv2YFZ8VzuAmHDVJXXPpLOzeBadzViahLvxFzU8
H01rVKXufMA3MvrPs00nfwHQLEqGTjJzEzTUaWAU/qULNyYlXAKVzh1czM4O5CZHPoLquu/qu3CP
g82cQh7FVGuv7O9hOL5vy3+9xs04RnGum7V+DTfjNrnOlMsE0brgIXAtV9ujji+41Tp48NbNhtaf
cPTVSf6eixNEaMsnBYBK6Ark2eZSX/Yr01yNA0mNCo3iO0g2/WfkqauyisakaKDGhOXPnxOeXGRV
6eUm2Fgna9fCELtWYydqfVmbb6EzuGqC0Yd+MPGBvzw2j6OwDv3BXRfOi+w47o8ontOTy3YF6lQk
wy4QsfAhdrOj6lCoTA7ph7AOHJ0W7bHEzYY6e7KmannZka2v4Jj1rrA2KVsgoGy41I6cfGPs7/Xz
tXHab+bjj8+8SS8ML6hwzWsDwjphV2y9x5EEm50s5P3BIuzDI917fELreehcMN6Idsq7TMePkxvX
jh1Qm6OwaVbdYixvYyq/M+eeo7xl2Ko29nXFLi/PnGBr7ZyAuFmUZ2SzIlvc/j/SlT+n6yZd6Qxx
kLOc77BOwq78xLaZcyjcXo7XxfBUOuIuZXVzEK1laiVLmY7OJtnk95RJrR8wDyCcANB1U8VYlvPz
JhMAthRmgeT5XHrYwhyk5+YxPsbLOp/I5wg/tescKrdTbIP9dS1ulZWyMnbWrn4Y1QAkh93Inyof
0s5aplBMXWuJdvibBUfJP44oX3n2Xp5ElJucDIMFb587Rf5wcYVNt/ZO0kHb5OnYJDNmqsLfEXVG
6+mQYweyBkm0o6GUMQHpjhpwskT2KUOOKtyH9ESsNWCH58ZcX040ZgZ23cY8jkUo4Q6A5Kc+1jhC
2O6i3KpBNb/N6K5I+4jCVfU3/SFhn+POsvE3pcN1cfLWQjXLHrpVehC20hFLHBxEduXjFV2aJFgZ
kaPfXTh/ya//fJ+bGWskXcrynvfB5WJvxktM8XbBTl3prr/yH6Lt2LGgaF/inPLvK+UnlJuRUPE6
HgW8qZV+38G/XSnIEKVmn+Y+SzZzOQWxwvCd7NOa55wZdG2FY+1kS9+lsOiaEfRBLSYlkp14F52l
OxW1v07L7y9zA+7SktZU2oqXAXa4HOHk7Sp/iXGfjHbxxtio1kQY/7YL6CUa0DTRNScl30KYJXG7
F35I4l+uW2zWJHnE9eIZeasnYRnh1ZKy2IefJ+F4dMiFdS+vm0dVXBUJznyXN9naQnazls2a28yV
8SnbmIQGgF5cZjK1i22yp1ywMpxiE5BdHLSlgUyOt46wMnn89ppPt2gKpiAUglN8DjfSsV5HAGDW
aGg/eqfkMXQxclmXj41bbnNlcR3dDPVd8MtzrSMxG1SP76XrLfOlt6SQHNgx/jUu1pveRDeXydHf
m7w8G3NYBI+jcxMxyoEl5UINoCG+po2SdxPVkZ1ChACWrNX3e6yEv67v30fy5mDU+0YrTStilYGk
wNwWmfhNfIZAPsKZg23hJlthjaIDV++drf4NCLy9W357tDFm1r8tcE3XUJTUeLRMlJ/vrXkt2xqG
CY5PnT81nJr9D0Biq7DkinWDvjcn4IWACZWvlY8hk9Pok9btcYmSu2VMfImiNea6tBmf1H30lO5p
y6d7Y124uI/tL3trLawbfExoh5MElMcU7y2MqBrsuFgdc+ux3Za0f7M16IBiIoJ/pcAPkrtZjSFF
Ks8igBXHcJe95gMn5mU32hH8e9erP/NpFD1lWdJETkAdubE/B8XIh2poBAYFs0JWKif7FlAg0XR0
qmn4v8bcAQLYpI24Ep8JDCgPP5g7vZlYrBx1/lbMUQ4iREwdpQHEfV3TEdmInIz4Svz7VX9KN3JA
Ib+rwfCUNE28hds2TZcI+IcKLiYSo95mPi9wri6dBSA6hPQGtBaIV+blxtobq38/+yfa8+bZN8s2
bBo1ahqe7W/BlsXHjP50s472HhD98fZL18W6wu3OmrcuCB5QiILd4AgykJsEO5ibo4nBqhhOEXC4
ZeHRaq4eFIy50l1xyhUHojlH179f+m8xNgNmifAGMWJSxZu5DYsikvqMucVtlfD2gr6a5sQbbWtd
wKWWjr8ZcOGhpMUBWtK3vtC/vhfRQb39S0j3+1vcRPqmFpSemXN2CtVi2Jskz73dYasGhG8MLAZw
l1A0t/w6xm/pW+RNyFzyPfjE1LKFXXwsKRNQkdlW4AKTh17cXN6s0/As7ALXf8OA5dnjq2hBDc/+
Vj6A2Qzcklxn02IlxSG3vi6uG/9wZbkK4LCtrZBsyAePxJXM0Zl8N3a0gZJX6YTAzON9QeyrPPre
SgNZxcmNEMBbnTlPHJf4bVzISLxN/xw8Jo9BP1HBmDniyqPzlshrzle5xPytfGx1RzsIo2dbthRe
lZqffPlUXbAOiJyDawicy4M5J/5zlJeLQ+RVchP8+vcC+FuWqBkSBQALIXzTuA1ulFRvuyJXhPEK
clGPwCIk3YLe8gognympfrGxtqRa6t4jASuwbRB/Ffok+hxGAQqOAW6iDaRtl/tWHYjNCKSBX3QL
OindAv6IOb8oE5FW8pglltc7O/77/W5ObN20xr4xCxgJnpsT28/ra20EEkVybqpdsG9X+Bsf6BgR
EC7HQcexHPCR7Pg7b8u5cOfGUP5yOPJ87H1MDRHcH409q2rMvPBawW3W+kY4YXRkcrlbbr9QdiOp
syCveDSo+Ezx7DsL29yp1x2XtlFEk/Hwrz71JenVObijX/hd77gZGFNCkZIGjIHlrXFT4QkEj5Ra
0z1icn+r+TNqWQAGjpiJW/NqO0aNl7VFSQZEpgBoUwHcFvwa8OnDIyBV3NFMiUt+cIGOiQzePcby
3fe7yVY7XQSUbRh4tKwT16TpiC/N1kLjv9gV3QgpjTd4e37f+vAVqJe4OlbQa+GQbCNzCgJmXoPo
K2bW3tsSCnjAFv69Nf62tEZtKVhJoz/Ej9rqMJReoNNGcyM33GpzmveU/8phWr+XT/mT7+Ly4dRn
GsaJvxpe9PM9bcifcpuoksmWan6D18nMbuqRgiWXhZzUnuvDFEhsfe2h9LxOqWrBzIIs1H/ELgKp
yfF6ao+ycWdr/dS44fEjNVmjuIwzz20fLwMw0Qhd5Ll9AGocddHxnhJKu/oQgHO96eRmeDVbn3cz
47/sKQqTY/WesANS3s1N2rSXOpJ7n6AVUOkew/U4XlQbwQB5iw6wO4aj0VLnQoxUnB3BNp08Qvp/
z/5PWZTx6//7ErcHS6N3Q04kOM5+vC1fFOvhmkP10oEIrHRMUKjgeNb0XhHn74P+22NvLuQ0bvKs
FAUL88B0e8GA8yQBi0W4BMPQTwkdH4BKlIe1qfaZ3Ovc/i2/o2Wrwu+yDGARtzLu2aUT9eaimS4W
g2McSwk82JvYhpFdUTrlxKKpvbIQAoZXhDADpmUYs6gOiXnMYsAt8s4kjBf/n4cYMqusgPGKsnRN
vNkBXiNVXpzkyB0VtMGp6KjqRFanEq8xzCW6yVNQYWY+u/PYnw20Px97k1rKXtaWYcVjRfy8cEtX
TxEwhWoWtrYE86VbWfX0348cl/SPD8U1YkSimCIa83/G2H6ShJ6UyIMbBFPxES1fzuQqmwuYHaLo
Id8pFf4kW5qGZummpqqaiYSeOI77b3lOHBSh7LVR7Jrig0ltpaKujTVwqjh69NEltW3hYjn0a7/d
xiWRoJfdaVz9jNTHN4BCSLROn1aSb9Z5aULTr5WAA6zDvCDb9/HztLpQnkfWHgyEPpzNeqSa5sjf
7kbjmB5EuT6T89ZutG6iiLmd597837Mwlg7/mIWbl7oZlk7OlEBQeamYIqfaIA3Sr8N2KQXd7HrZ
UM35Pz+OQ45mk6LQrTWtm0pmUrZmKRMIuBDCIpIq9emi2hZBSz4Dx/vvZ8k/ic6EdyP3WBdNCVTQ
d537tznPk0KrupAlFpaTzpokblmvUtVfyCHY3uso4u0be09ppm26CfXeTo18eSnrTyNx+8tMqOWV
KbTrweumpXFMeqdcqcV2aIvp6HBaTb14reXm6gqpB/gk3d6R7NYV+zTIdhpGX82HoC/IkZaCfvQG
2xA2MkIyyRNG6TFQIS16tbJwrWMDWDxU9VH2D43WL9QIhzeO+upYexv+R4+Xdhq5EWhFC+Q9PMNh
1kfpolNy0BUt7uEQA/iTuHnXGVheKmrtFDm2qzE1q3cTVJG4GkjpweLYIX1G0XO8/EOXDyn/YpBB
ZDLPVqBBKdJmveLNDX9riO9RutK056p/Kjuy+fhNVX+JxjENr9MWrfj8Qa2LeUMXWDVm+TAhJENr
zeM7c2jahTIbkPgDpRQBQh+/b3sF6cRZwt1tDZABLrpvVwFKvn3qCkY9T7a+dsQTIlSxv64geeFy
vqiwTIVmj4elNQdXEJB6Z8nqAuOisiYKrADQg1bhP2nZvgqB+Uxr7ku6NXAIB7hq6OBB3qgcrztF
MQy34phhuW3m0y5GRrJ7E7IFP7URRafhZmvEk+oVKyObNbrwcSVpKn2br+Cl+QIDJ062RAU/sW5w
XX9srPesTp/NToIxMskHCHKnYVjw4gUG6/FKlT8qaDLwuAJA7XikE3gO8qt/zRadEU0vBrjJqXjd
DtdDCCAs1Tf9JG/5HlWY1tE+gxIymJOgudMF/QsKhi1BxUBUDdHEKP2mtXMdEkO+pO3g9tK6Iazx
FyK1nH6aYkdo2n1te46krCPz3v0ynuZ/nDPjVvztuTenPaxK3ezVZnBfMSWCMCOfFW0pDVNumcjb
xt28/Bpx85Jd3+u1Sz9jq/HRdElFYsuRxv3nyS97XZCp3RjXB7YlP2r48pgHlgqLSKV6dFnkDV4k
d1p5f73d0AVUwT7y4G/Aym9HT5XUlZ5y4rtRva6xQGln4nXiw4CGLkF1qLvzuJ/X2zi+vz3v5nLp
9Lgwao3726oWV/GBvR9kcywKUsy+iZ68bttXq2St6xvZONw5Z/86t3g9ynjTjKzjm7k10ibRMzGj
kAvKBqpAsuL4aWFrR09hLMwZ9iA8Zvkqvpzpy08LC+ODGvJWbgstmT/9t85mN7PRjZ1UYlZ45wX/
vuh/e8Gb4EbphCoMmpSqqrhgZLxFTc3Rm0aXpexBWgX3OFPUSY9X+L9H5icbe5yV3x58k5HqnlFa
Ys7IxPGpqxe1PA2ui4yu5LWec1LBb0UlK6RtofBPHEVjrRiz+2jz8fN+7L3f3uIm7wxCaSh9Mx7c
OnrlTlGg7cL2Gb4gak818Fiw6utj33cLWiiKBjtqxQ2lRicArLwPzBQRfDO7ZWgAaU4kFfLa9M5A
jXvwxytaBOBYDSmyqt7UNAbpYhWCzyualctdW0OtJO4VcNK2IMWOJs4wlkiQ86l5T0LmL0kvk/Tb
s2+2jtb0ahFYEVsV4U51JlbAxGASZtYKGh7nxKA5XAJcTkm8Hq+oFjuPANIWmLhuld+zofwRkI1L
xkJoQlU5og3rJhOsQ10PlCrB3yKxA212CZaaceDa0yv74t0b9r+tDJUSErERfVDtVg6JKASZZ4lP
Z++xOPXG7XOHYNCr34pqziqBbW00tCtDN6XW30Dcy57vTP1f3oFiEvInhiKRBtxCkPxLW1a9ztQP
Ofwj6akiYlFJPE09s4URTVAGdo1CRrLv2bKxE1WiXUX3ovOfw05FmIIgXT6Lsv9t5i9LqarkVUG9
j8v4CBE9cShYrv/vzp+w8anTk4KgviOhw/7nZdRrfSxYlkFviRG/noYRODWDeRpoi0v5SkD1n5DD
juuNoO9xqv33aH+3A/7YaOPzx1aBglCETtr75/MV9GyTpg9wx4RQ3E2pyofJMlMeiWjzbq6nixjl
1cQpo52u2dzPTclZvYgqDvZZfn38Dqoepeqhh7ZDIHgJZnLwNgwrNTizN5pw2q+8K1i1KsL5y8nq
ftoMj550/1T7eeN9f4lFEsGlw39uUglBvCpVMwjfI8mXELD74jrBuvE/B0daL2KYwUVkc24Myunf
4/j3p4+JOv7GaLHfdojKKG7Ua2D17nXYmRRitdq02Sz8pj1U+7iappAjoVldA1scpnfP9J9Bzfj1
FhEViQ2SG9bNgSl4RZXpiY5GqWmTWyhOjuYR3QGptBvF5k695lONjsadz/5RJrh57M3y1QgeO+ai
d7lHWAvcYXkwj8BN9baK3gsM5eblziN/dJlvHnkTvg16Sp2kNvtxxTKOUTDFUJbZ5tlQicJFYR1L
yJnUDQi+meus3ciem6v3Pv3HFXXzHjeRc3qJ5TqKeY/KpFBRHy1r4WnbSp2m4dnwtpUE0ecXI3B3
z/4IJW8erP65ZSOr7fRE1no396fcCGzZrHbi7BgqSI2s2su9luLfn8fdw/JGcvobhfBb6NpmQ6SJ
lcQco9dmrMkVOJPGxObkDa4c3ClA/EzS+TwZMwFgJiaQ2NsLL6+BoDa+8r2T6BorwbxASYEED/7A
F7Uu7br494r62/f994GUgv4cT7SJVLHveSBnXgWqWyXcmXF4+dmcTXN34fwsMX5/IBcsFQ+N8s/N
QeUHWSe2HePJw3JKBP1YcIA7j1pXDvgVDUzJ5rTy02FSgatT19nwQMqpK90kU54vA7JnJ0ktJs3V
zetdQovp8nY3X/lZ/CUfHMmIqm6Y8Khuy3FFeA3rKOs7Nw+mz025Bw2FSwEMpT2e28110smLMkmn
ur8nWr9/no2L+OZe+uPxN/dShGy/LAVi5+od3FccowGsRBCL63KStF8cL2Wf2OPAedsmcS1tS6ns
38viZ0v2ZgRugvW0Mqj9qIxArYL7GObE6F01ZUlqw7y+zin9cM1E9UofbK4Yq5+q+vI/t7XOG3Ef
DtJOMfMJnG1jr91r+317e/wYIdh7yJBpJkWtm2UbiNVVV1NGiMihrFByoqYlfPLXpFwJ0BNz9VOS
EBSCgcXLa2qJQfMzdSEyMv7KGuN1WVaEGFLfTAahsq96NOEQYen/D2nn1eQ2kkXpX4QIePNKB5LF
8rb1gig5eO/x6/fLmomZIsggd3YneqTuVkuJdDevOfcc2bmtoJ1jpRejtBud+7IRWR1mFydLbkcq
evZBFVRfccCAHmKKjvUn4cy4y0Jz6RRPwJwv78cZuw+p/n/nO3tqiiaqk75nO4gfWXjWmzngfF/1
uK8NNHtgYBbuxsbpBxEdckVzf4/1aaCfuDajc4/20ZRmT4gZBqHvBcNwMKBh2Rm/ykcLp5oTg5Qp
dYdHPO3La3gKLBJn+tsizt4Or28du+iZG4tYTuugeRENqd4nZ5vVtHTcM/hLuG6NW911MGPgOCSP
DbiHyx9y4l5/fQd+J8GNqp1QHQZd7qWl0XG9Lc7TCidz9Pd0MBL4tumVOvBp1H082DyqaZU+DUyJ
SavxM7ZLdmOK+PYeGqEgWjrGIvXd0XE53PUk8ooElfnP/6/pfpXQvz2hQdg5XRqy0TwxcrLDhvg4
ZZV4Yq7ekzPPGVv8n6WddwFM6aQ6WcFsw3H9s4bTyFtVCWRBaxNpp+7KpfyKxk6sEF4nGoyqoK6c
PWa2XnlVjqiLmBm3Mre9ZR8aD7BN9Za8KDRhaLDWZFQqY8PuZt5z4zxX0XuRvQmTCdikR1kHUht9
3xt/MkAl1jqEwDt9MukMjO6pNk0QqfFThxuwvbwvZ9fq29eLX/+2L0UZZhFB6HDgDIqEPQ771+0T
ZoVX7dqTcs63AZf1n9WyZzZbT8MkKAfGq9N1gFEmIwy7MXAY2ADhXmtXV53F084icfi/DTkzm44R
dI42MiTorKUhP7BPUm7s0mQnnHU42bW/efBUWc+d9eJkd5J+Y9I9a2iuXW3xnnE3MBW8715tLloz
vHJ+zq8IKA2OrEMA7Mw+T1WbqXESdTikqJ6Oz8QQw2JU0HOg3qXtgwTqpmv+3mmBWSwJiSVV5ZqQ
o5ztehzljprFGB8eS9gorA+rdUc4AGLtFuJZn6OQ/DDgWarSreBFcVmDy8fuFNYgvgCW16++NRiE
Z7em8JJerk1xDggH+5Xu83YH6w6laviJOhBgaFtHB64L5kipfpXeVjjA7VMGxWR/JVX8FZqeXGGQ
zPRDwXXINx1fAn0YbMlX+Bgso5dNa2wGNaZWM1dSA8OJmlGGXZnyLvJc2SzXdXqnZNUddRaLMolj
p9zy19IUmTE+MqbVRpD9INnNodFvpvFFt0yYkZkJBq+GorX8E1JLh8okvk/7jzxMNxVYX0N/GVp1
r9nLf/A0qunHWKTLRP+H3+e0P8U6XIvgvgKXSxOfnb16iqaikbHKvIRYKiqA/KhYe2G1OpFsIwGI
TfPTHYxxuHhG/3eQ+Drx9431wuWpKJHJAy68t7Tkj2JMRMhLwHn5uJwirDgu4i9Lx9sDjjM7LnEW
ZT681pCf+ivJuS/avWJQ/1oO5tq2D6H5YKiidsLlMRNy+8ad3D+K57z4Q36W2k3u3YTOxhwpaKfv
vHNwUImCnE1hsd8E+nPgvF3+YvFB85X9/sGzG9bI0yB1Qzsc4mnXmeuq2NvlluZ9qA2q6Er4polQ
4MJgxuz8dmHWapnHYCSqJ7KSBMS2p7lFcMc+qc09p5LEOksCRxyFB5GdKcsnSaf6+sETFKS70Fhb
UN9GbpMfMus5LT5Cc9/C+AqlrASrmocfvzSgkZZvI4hArh3EswaJ2hsFa8UwUfGb7a9tp4o3VRXU
k+WGegTuOaewhvfQ4jBR5nXEGwFZrNr/JRw0nYerJZEvsMHJIgKBBXpB1Qio17ERsEtk6PKeRexg
MUMKt6HE+ZLrj5lxqJJPI9+2xpKPqBDZwtUflVWjPmq1AKCQzqqthUPvXyNdK5ice58x0//5KrH1
395nyWyssPP/Zakr6+fkbOvozQ4P5fhcexsK15eP7VmH/Pt4s5Avaqwy0HRWAVOIP8CFkoMtN4nM
JlER+rz/N0/0uXjj+6Di179N0oitKeyNZjjk2ge32HKWuIW4H4T1l6d3fjVRRyHFL1p8Z3tcx4g5
D2POq9N8csyaThScaqiFIqDzwvu4PJwhwpfTM/Xf8Wa7Z/RqEg50oR+yYWPAkpjZv8vhcfJdXB9y
+xxzOb4BvtxCiWeGCzwTx3nlkrbdz8KriTYf+AOWzpCuYDikC7l+xvb6EqRr9/wYwTDYuyNpXcel
HJ/IrzX8b9o26zbwi3ojrtWiSNZNPrpWkC9TgJWhDLGLvE/pQOYXeY4UGGpr5Wnb6FdQ5WdfeAuD
TUoWmJHuzObu+FlCPpaTxAvPWg/E4y8dXG4A10iKvge6yO2bFNnhoeQ7B7jcIIN8gbHk8iactS0O
OEIbbSzHQajz+HQNWaFpRZmTKxrvnDDDnaCqkolqI4v5L29XU7Z3vvQZ1L8mZ+ldCX3OrsT3D5i9
svmQm1MR8gF4W362Vj7s8nedu2W/LtM7WC17ip7jGhbGvgci89zoLyzIMwRsVxZCjDM/jQ57AdQL
agj+d7wQgZ9LuVck/cHHn40ONbqTuCTKJve20rgDiBIhjHy11HzuDjj431xwVTap5B2PKkmQD8lW
3Iu8vHDu4lrQ98AjDJMa/6hAlUPceWDKkl2uqHpfnvWX83Yy6/+OPy+k6uU4ZKMc9gcjL4Rhtzzc
KUJ8yLc4AlH2onfw0RW7pDV/TiBaDW5OsOKt4YmRRXISltrIWND5ZA/kgHLoIvtu2yU7LxUBrKHe
BuVvEz5r+cqXn0tAOjikYB4dEqaaM7PFQZQPQ6pbtLbF+39bq+QG+jFedFBEnrYMnqTJzVXBtQk4
6PK6nTGVR4PPbLJTxUZl+D7blrn4gjwBdffv5B5PXn0VjaieHs6j8WYeQBbUquKVTidqzm3+e0zX
Ur3Dnk3GnkCgym8aaHT/uZqBOnl6bIuV1QmCaHw5ffVzv9Lq2iiigwYPf36jJm+RukVOWJafLq+n
2KyjY8hAosRoMwoJtLl7ERe1GcpOEh8EN5Mvu870NFo/a1jNLo9zbkJCkQWMjYY7NT/ukZ5LwaTr
0cGX8WN6GObkZSt9VuG+u2biT3xcMSVg4TY1YuLXeSxfGwAUpn6KDqVlLHNtb3m7Xqfl0Fhrietc
S7ScnRhBAAoKFDeBER3bkSwsgzKxe/B849qGVE8yQabilJFJiv5nTBgzA5VJYAw4ivS/sGnfHJJO
MZqsrsAYptK7qPfqCVxZbuu9yepzFcPrEozLKNqHJCvL7Np79aU2c3RUYCyCCwnWA/5GMNgcj07j
Le2PuUILobfGYEF1K4+rOOwXznA3OJAJytJmcu7JzIr0cwqvtlPf4DcVYNXkyPVU1/D+MZqtRDQd
rKT6cYRYHF2G4o8jL4v2pqMnlxZSFGf4IzT1p4j2dBh7/X2gLJroHgBjZ+8TiX4LAHA4gb4rWMa0
8sPu3nB2bauFA8Kto2eCCW6pXvuraXr36WbhhcNShfpHoWoCcmk4O5Je/b03uY19C7Qc5nwIEpR1
DuCUlW1CfZ1P+6kB+4qiR+KOFgip5MbujeUUf+YgoFkBkYMOoJhIboz+g1S+r++Dod7IYNSpsiqq
G1UCR5kKJmEreVfKBwyzHLaL0Jc3Otoi4ztYr7IJNoT0XQB8soNRGmBPrJk0YoGJtEDgAZKssTU/
ImhP4M1B25C2iu6+hlaZWpM5wtuVwdMdbNNUpPNEZZXMu6CpBb5k1zdxfK+WghMUCl6CsUVH/6Ej
PbwXIEz5GRQkv8nwd3IhoCsJaBatShcddJsh71Gnue1vquRGCSu/80Hx1jT/mjmQsXtFFbkDBwaC
0dnq2utlg3HOP6LHQhgnWoEEWdvxcZtiZ9ScKOsPsQUA4rWymiWVuP84mgV8Nb2YHzmL0Xyq7f3V
Wte5t+b7F8zc8tSSDAIPvoB1JT2MVs5PgTL6qrFeTz2dWGJulUEnDVV5yOlOFPdCq9MbucYhwTG1
aSk03hvlNfsSUcAhICBgF3r7FogtY4/tKy6JolyJs87OmCgEXi7Kiyfpr1QtK9CsUidQA5N+IB3+
r8wr3kcBeRSlsyubLJzcuU0xvg0488Lqxin6yGBAfD9uKMGEEIaAaBOOpa+jfNXxOhdKoraCGaUh
DvzaXOmqKsAP4ZJ3/w6oCXbwupGsYGsl4wYAFxfoetX25Jlgd7+POnsmarhPpC5n1Dp69wZtM9Lz
WwlPv2k3vyaT6uVz+iIroJ8JOqY16R/KLYTvV9ZbXJr5en//jNl6Z1rYD3Wo47vZSyC+jgrp/Toq
1mwwMQ/mieGzYNtaL5cHPpfG+D7/OQxmyGXeDpvHA1NMVs8IJ4GQB5ODgXULR2QQ/hX5RNO9lNFq
0CFOQuypDSAJ231OiKmT/iXHc21Jzh3Bb0syT3QnwPhxtbTuwKsBfCqsHshOsR6yssrSZyP8uFrA
PodJOloM9di0kWEeTc3jMBhw2rHnmWGSY15P8G6CmIleu+m+QGrks1G2mNrLO3Eusc/gEGwZImmp
f3W/fHMi2jCRCt+WueNsuPrI+aepgjwlqZTQEflckO6XhzxlMP46/P8Zct7IOwp6F6iUcKKrD7ux
7mob3RJBVmR+8I478UaS3Em740FXpFv6pUkU8rw65e2Y9T/8ZFspw6Ly7hOoW7Oox3XYVbZyQJF3
g52ibN44C8KBIHklKczvHfJuoY6fY/Ig0ijOQpTPm6RZ1TTI9dZvc3yvOxylSpjyzklcs99ntr2Z
eC/Z98Ek6bLSkLJ2sPmvuQ3VzGEYV8roiDqUD+oxI3vrhM5jQ4KEjFvXfWrGxhqXouPBcXA6O1dS
7hNQEImGokq/cTqZPhS0FuhAGJa+uRUNDn1Yu2b3gIWje4AehDwCPHG1Te3s8bYscDsw8ekwgByf
tdZU+tKIOWuKA74dXP0iHHal/eZl99gZuX+7amROcbpiu78NOTMyXVokXjxx1+ERaeq1DN9BuryX
/5SvHgKT/8DPW2rLeNwoaNJ1P149WPSypRNeyXKdv2X//Yw5DmNKpNZXhclBj4yagWOjJFMPywBl
7VbsFr5MqyzoKbj+xogk0omZRVHNwm1BSH5OYZd7nVlbKDsdwnDn+Cs4F8w/sr7qaN9odx5tYgST
wQpxAHXbQLtfXQkUTGFAjseHeZP4nE+gRfckyZUQ1vVBX8AMOm5k48Osmm1mBUvhWquPA7xy4tWT
kCesQLTK3Y8RKiB/O40/h/HnpG0NdEpwYtvYRaPGMVzJCJe1sexsCKimg1ce7PgXvqHe31SYaU+G
daUCcLPhYFcjAav5S9y6VSg/lGqxxu/1/Tcqt0qlr3AxYe83JfisogDe8h+VcmijD24A9Xac+LTt
lxQ+isgVeLnO+yOHVzmoT64EERTBLj20igy2dp550x0psSO5Tw+dfU9RZ+P4zprpV/WDBOly2CdY
Yp+6n3nlRJ54eGJcoR9pkuSylHlno9k6SSO1Od3i41Lk8du7qbgz2ysZztPrNxtm5jin01RYelKk
h9ZbZ+Zawk32pD+jZrB50GSqyYJQgrdGBszyGEACaYGUfOnaf7TpwwLbNtbPyjVC89PLOPuomS/d
eJLuNGYGzcRv+pgC+P3GQx65PH4tCtPyCrmQTkH2b9lF68uvz2kgwdAkqky6itBLhUD/2AIOtRVP
kK+kB/oyU9l2rRapISKuSHv1JGktR1TnaCQoN5NZ3QZpsMRPWQYjamsUTy9/izC2R/dSfApZThUu
UUrq84cQTnRvUNBDF12VCnm/mgARdbT00DRcPffyYKeeLm4NHU1kJRQLR/fLE/j20kut1NbE6Mkh
Mrdp/tu0qNsGzo+8cDNlXRJa4+3/DaYUoY0rccRpIw/oSQu1AqhfSa+ShTlec3MIGl9xRP5qEJmK
qL3TsopWo+c4IIOm3PrjWwB7Q0n832vTNZdOHKbZMh+NPnuA0r42IB3/1+j1KLBb1fSUjx8iN9O0
a3p1x/rRr5VlC1iZp7mB1uXy2p+iO1gAcmq4VzQrYISFDfq29gAqvNiws+gwxbQwl4iFqYh2JONi
gDj1prP+2PkTWZsB+dykeq6QqOoyfBI+taturPyuNv86aFsN3vA7qKEqV6xNNdZXDNIpxQ6OIPqT
dFoL0V/thJYxckx/kqjbpWO4NlvNzYJsFyneTiUTHgSbtWdNK5YrgvsplfelbG5bX2gyhW6AzO80
QnIQlisps9EI9ZyHor7ykp25MEcfODtHdq1oBdSqULiQf7WlJxta+u7JLveeuTdxLC7v2jlTcTTc
7OBERhVmqsVwxYDwm47AbnZbUuU1qHqU7baGIGdAJKjtUQUKXrKJhJP6o5ui1zC71udyEjAebQ3E
mccHyIx7s+MdCQ/ycB8m7wlVsgI1FXh9mfrlaZ9dZFXmZeIc0NY1K4nZZt9VqaGHtCQSmK3TCVAF
Ms29azrZYgz+X7b022gzc2z1jpmPuhEeLOPJQwhHgNDi7ZC7Uf6UIxVweW7nlpEufhAvDnhG/n+8
jMYw1qY0jeKEbxOBASn3nfkyqPtqvBLlnMLH8a8VRVOATnKZIEc5HsqJqiyXtTjF6UrWuH9rm6SG
njarrBUFvc82pkwj/QzG9Haa9Kfe3/atfchhV07Cfimp3Ueq/JGaJ6qTj0lS35n6tszLhZrG8F1y
vmDMvXL/z5x3PpmrD+AKXg84uo8/WQISTKWH96jKqUAlj1MYrBsjW3fGa2nnGxK0pkakUN4oMu9z
0tJQ53QEYPbfy7t0Cn8Va0faC5QDmGk6dY4/xI56E0PJhxSNqL11i7GSl4qDlhK8/7xQJI8bkJmc
4FUf37WisoTWYmsOa8G2oIuEt381OSXOxvEzcvxRs7MzyFXQOiOOw5jTtpLCz8aXdLDKpsldlW0n
ZDXsGjzlRCxRcjelp8urop0eXiI29sexHJUmjy9at2+PiNV0FIltIzkEuf+PpNCbK/oucnkxFk+O
DQlZAsGP10C7E1nZjYWJSBoIlXDaARmsjRImFjrlpVyGUQz67FZZq9WtnbOoP5NxHdjhSg58OAI6
2qHe6x7aZJLOVde8F3nuQnlwb6QAyRAsdDJzpSphccVDOTU8x/ObHb9CLkqJ+iIyVM2atp2Fmf6M
kmdMQSejFFpfcUrOraam8Bijp0P9Qp6ZOeF82+mEO4RP4kBbg0G3UcvU27s4fLm8c6eePoT3onUQ
WkLRtDk33p08NW2Rcq+kvZ/eJRGvvOrqLPj/Pg6FBJkgjw4zbZ7LGbS4UbUxFPxT66p5hA/ENp6Y
0OVRzi3ct1HmXmuYxrqaNVEKDmbvx9XSb+7L9DXjyF+t3YkHdn7lIPfhvIOFB6Yxexx6s8gDufES
qmlbilw5RA3Jh+6/Vtpj471J/7t7YemsHMGyCps3LT/HZocLDrturyWHbnz3q08PLhlwHz3oslD/
1K5BPsSfNp8cfA4291ljxHkNtByKIm9lncklqavggyf1mxQ8XN6sM14//pwiMppIBmg8RcdzIrur
+7U3JOJ9tQ3gODBf4PjixQ2QIDmVthY7N1IFIi1wJb45d1IMfFuSXLC7Qdd0PPbkV46DOUwOjQKX
gGFBDoLkg+1yJCP/f3/ahePKNWOO9NrMCZjSUY+CTlGYaLUFlqea0pZNXlnd2i7bzeVVPTcx+CF0
0XgFc93X+/XNEk91k9r1WCeHtP1JvbUxXziRRvQru3YiT1E5vISw3/GDLl6f+ay0oAq9oGOkDB5J
qIYctVlxtQt4X0YEWXryhpaENlYISAnUWyvYfyR9vKG2jcWsI39TqN2VbT13cGkzpOtfEXDwL9rz
b7O3fK0amtZPDkaKtqn+LhiYrsaM5x4DeOR0QWqny+iDHZ8dNbZDP9MctOOMm8DwFxqSiYAeeKuY
WhD9uryh4iTO76IlKJpJ0qmiwfp4tLHMwjqyLHAPNh41uHa0ttaXhzg7IcESJyDcKpt5PIQFR1vs
NWp8CI2Pott78Rt3MBYJ9mnvX7PRZ7eIC4/RNOHmmNuWvgp1JDOU+JCi/9WYf30hq2sZV6Z0iv3h
dNp0k0ADYGiUEGb2edQ6J+qrCVZEmLlS3CEllu8FziKcXjEy3oiEcJFvwqBz5ehTrx/lag9l1OWF
PXMZDRpeQSDQUk1+Y7Z3chyPZh7l7F0FwxFZDVa3H10QJVZhXImNTLFLs4NCBpeCqMJs8RxmMw4q
24jzMI4P/oRkeATovjPhvZ3kjRKrWzlAzHT0c/RAEeIOXwYD7AeJwzH9ZSMkRvzUjg/tprMQJmgP
8BWpkVtl8JdGfC3XOh7MlZzdTIBYi+kuEv99YGx8aJsj1dmJfEEV5Ss/1B961XeF/xmZtOSgfpFR
2hhht5LRE0OUJeM5oZVp2Vr9JsVIyDTqUguZ6Mx0QnfKG/RH7cxN4wGBtzCyXY0m5caT175QFO2n
nRakK99Hrzq4lmXQz+7XtyUUv/7NfOR1q6lByX41k7bKnbvISjaqJLvYUrMtVp4g0M91sN+ffllT
hEpWZuStQxYA7jcBclE9ezlE2wl98cgoUFwvt+PwKdfa2u5M1+PLTZhBg1DbWiqMT3K79GwkJkHj
aE3+NpnozKILLlYFqDso61vdx3mGKRI4y0Fy/J1wjQtP/kj8Zjla8cpEB1cawitm9LT0BkSIIj9I
bhWgIxwWxwsR1JHpGZEUHTrpUw8QWDYGF2gST0kR5FttbdiEe5i9y9fljB36PurcNEwlEfCAwOOh
V/fAhfLBWWfODR6cgbsdWlcmeW6zSXnJiBQJNNTcBagjLWirhvtSK/Bwl5+Bdq8Ud0ERr2EAu+L+
nsmy8ShRZJEBleEKzJvcfFmvBi8GVVaFxdL6pRa/5XQfxdJKkRexpCLb3rrwhWyVJnxUwRqXS1py
nWzVq916UNGXQRs1Nc17sfCy8XcMflx91k6bWdh0bKZwxxyUB/WZAZGVxO7wBUG+kU8K7GCvOSBJ
pGxXGAlsRq+8pxyAupRdDX9JsraDP36aZNYMNI9pcgjV8JAF6Ibn5U05VnvdBjNdrR04yfIiBwKT
+M+ULl3848vn5pwrQqxI5wO1JF2AZI+Pq6p0aoBYW3SQkz8RxO7k0JeS8daV8r2W0pMDo3SoFiE3
hQtXPZbNI9kLXXsntsw7muPdcLzyap87yt+/aGb5eRMUcxoACesOagMUbXI3aJFUQcJ2Gh6V1LsS
+XwlQObWH2eaKEAWeZ15Tmcq86KqEtB9g9OsTdm7G4NsPxTtrY1wvZKucWRuzQI92krd6VlIqQ+J
IhFcKnK80kJ9o2rvMhTzgbT6G0rTfoQ0WCnBwDn2jW7H91Vq2QsO8F0JLCwAWp/UOy0v3lJzWEix
toGWaxVdzc6LI3cyK+HLkaKHvvSrfPjNIOt6OThO3EYHkRGTFIyylqGZCqFn/kMb37pi71TPTflc
W/VClVRK4vrKGzw3ml5Dw718ys5tKVUZHBe+B0zCLGTIelzWpjbRyK5+hdNj0N7hJXnhk5K8xdXz
5bHOzduBbxqxW2GB52H5AP9+71VjfCjsnyJ3Ivkb8Uh4KAtdHuhMGEtinShWpLX4eTYptdWs3qvT
+CDvZWRxguwVAVeMLjytuheixnd5uDPzOsKFzoZThrFwwigBO5/tCxSeQfBWlBx6eM4vD3RmXlAR
yWBrRdHg5OCUeSqlUmiRlI62mb4WLSHFJxRgwk+v3ipAhpfHO/OY0I0p4iGiD6Y4ezCnts9Kp/dD
kbJhbll9k093Srq3p6fLA52b2LeB5m+kkphpGdcMRLYdWs2SRD/bxUiNuYxjlNmvNVB9VcBmd1BQ
6rKIxJXABGbGNbB9zfJM0uBGtVP7VVn9CUdK7NYfsN5ablKAfFPDR9C4Kxo1lnZFMwBNIGFWLyud
Mu2KPQdAI61UqQBekoKfeOiT1o09aSH2wYTGs3uU2u3/vE4WmugafJQk0SAdO34S9NCx69qsw0Mf
ecAZ3snYDeY/KWaENww8i8BRXR7xTGBjidIUz89Xa9TsbNP+K9u5rgWHuFeXTqkuUun1amrwzAWi
7GECqZYVsnbzal3vqGMS+QXKC9WHkj2S4HJwSk355+W5nDnOIhlIkQDeOKDw6vHqjZnWJBVIwIPC
tkefdfS3IiWYOcYaV+zyUOd8TZKrqHoTIiFhPwcblEocG7FhYuPlO7SyCM4SVN+MVpyZtrqJUZHv
rj4sZ4w5iU+q7WDLgNbMNU7qPMirUTZQGURZDiUT4hllNH7pUbc363Tje8O+MZBgp5woNePSiONN
45Nsa0la/+NX7y0sTUHUXWXXOBPEkehj5UXECG3hbOGjwdKLque7kmpLEpMKuD/JC2LWqF4ag7ps
mlffovZ/ZRPUr1We33KcYFU3EBClqX3msJShWclTNNCL4MELVIAEa8B5d/2zR8nH7/2N0vh/ZKO7
yTbK2H9GiEUYqrWKU3VpZlC2lNXWaGHalO1F40W3xA25/T720k0Psica7KWNjFdxy+sN/V5eQ8D7
W6fiDnVI/CfRZNesXyQE2gI3y8eNaL0IM9QIJRGT20q/1KalJw2rdAiWJBUWY2rxVmU4c/JK5z+u
m1fFmfYJXrKv2495FCCffo+Q3yKqP7DBDmwzVou4eHifN9ZByc2HqYt3Ru8TYeW3heXdswLLCQ3X
/tbjCsOJnC+cdNd0SMio9tJ3pgegoe+Z7z34Bk1YQ73t8mERIz5V1vc0o9j6Y9EgY7Qf7Bddkv6J
ix9wDVa+fy+Q8WQiPxNuajvUboiHmtBArUQqHQmAGqAvlnwEkqxiqeX1pur+qtJ2IFMuw9wd6tlO
DW26sCMy9MrC7zZV2MB54S+kzt/orbTUO3OZqKbbGwmQXBXQyoMVNwv6tZ6aIFmSd2tx2uiaN8AR
5vcqkNa+/9C7Z096rewUuQg7uBG/Q8qGdcoYxZS/p86GfrJlUBX3gUxmW32IAJan8sb/pShItYaf
kqFsFpsUkw4phYBM1ADkjMccxfDmJaVgkbfKTTFON4EE+/2iGwiZ/aV2W+W/8vCp9gl6vbs+Rid1
olU5WZe+AWExmKs0fxZeQW44y2Ya110moWWvJ1uRARD/wvN/yHQJEBHGMCexvUFev0GPN/2j0iqa
jPRjdBU65X5za2WU5CBmvWKzzpqPb7dl9tz3ThTWnglug02KvTvbDRCmJL8T8zmqu0vBzxnVewnB
dkyhqkZpC8Yj3h624mrR4xwLPA09tgLNJ/gNxJqPjbWdIeao6FEk8uh9aqwJnQPrNkGDtZLCdR9Z
C85F2mz1n6Qa7IPA0cjmzhr3QTg85YCurum5nMFQkdwD1UdEBrTvpGNUMvJOlXO8L4uyPMVHw6JA
R0IWmUkHBaSPVgtYlNvmbhpW19dD2MiZKbMNijL4fzyUJxSk9jQ0XugHgUCvycUdpfswfqhTWjLS
RY+MOZVE0XikXO01P1elBgxBhxVVdVELFS7Ct3BlqHWljZrRP4CD8PdNe1eF90y6G//CgU8ezW7d
jtwCD1tjr+3ksRs+Lh/MM+fy6APmR6FVzahFFACwkGvG7TKPhOKCnD2yylfxEeeSGoxGuoAfcbS/
9JG/TZfetmRylAFtW9utS1qrqlUVL+34TcCIEifcxvlT3Bo/ZFKAjfIDg56NBY1u0UKv03da3Gqd
ztBx0ZngLgFaN+gEN1eu6rkVgZMEAmDqnDbferwlAAekEiY6/8BbkoLay0SVAlVl1bV6e0F240qU
eOqgAWMFUUUzELrhSAQcjycPaplNSMeL4gBpU5BT1AWuvtens6Jmi+fiiCARB1f8+reVJ1ukalJs
SDe4CRicFj+akir1K224ja86g2dSy4DEdNOh1gFJE5DQ4+GSqNYsVamCw+RDNUNhNUnldZdHG62+
FVU7hXRsrY/bMgGJPlbPHTL30486HXnmIQmRvdVApdKWinph9895u0QgQxl5OXtjk2dQ5zMHm0bA
HyU8cBOPXlI2H00vr/MInWLjiSh1qXvxxiHZALoC7hJjFQf1sktR+gLWZWTKIcUTqWktrFV4t4Pg
wcc98Hv4JXrajCHlgRVyI6qMJUWnxpmgMg2XeZjtu7AHdJ0s47ZfRba1rYFM5fW9gZJBpWkcyGlj
8ch3sr4JadALcmddxt4KAc94oadcMDJ4LRjMooi2g47MqmEs+jJbtQ7a5b5/8AfEfqrkI7eC7WQG
oJW0jWF5W31tZAsDop73pB5IT/0OSCcnsmhln2ikG5fCDy2G352SPklx+gg0fqvS1Ye4x3Iy4v3Y
gVm0qkNKSShK0L80dj5YfROUSd5XS620dzGdAwA8l2mRo7hMonFEYnCXQlU+leZCUWqmZbKZ5V4P
9nxaqFU34uoCGRn0jD6LYpNY9kbTckoJvUv27J+26rbpWFoL0B4/Nd7j1pYXNYnaKR7cLARb8l5K
aG/SlFcJaT5DIyeOSoZcLnoNdpQxXdkg+PJO2WZ1AbK4ohdVfbLHPYxAQH6blYpGnlptCrouaniZ
9YC2mtJ/ctKb3jcIHmPXTu9JuzikpYPQdEUCCgLO3V2m2hCwRK6c//BawDh2gcZVCQxuem4sa99b
fwzEzEf9zYGXTs5p2Uzv27bd+vpwYyPSkKLnIXZcQOj0qb0ztRA6RBVqpa02PdVadZsW5gqKk0Wl
t5tALt9kv174HK8+M3cTpO+yI7nCxig9Sh4lvYleCjolp57d0yknWQ8SiVRbqtDLiNCy2PdZsgC1
s8oAMI4DZW5kS+o29Bb4fm9psuBtdu2uWZEEMpVilTiPk97R5Y8+Hoc9jm5bfR+RVYwC3ndTA6iL
IkQqP4Uh4Lusl12ZskyT2R+NJT1akuLmwAZ61dmDXYnzmt59SNuH6cWL5dXUoSjf0y35ZgqHoW7W
Aj8JdnDsEu6F5FbcLS39HdXTTRqkz2Hobfo+f+/yfFVkHz3un56M1NK8FUqX974F+8hooMKSvE/6
W9qxN3iqsfrDpnIx1Zlb0Q2pRfBnPI5+DGUAkjX1PjXe8/htUt7T7pdVK58eWgcU7zak+1oO5mRr
66Hr1nqjUmD2FxFNcGQ4wz/5oG27sFg3kUSfmFiVqlqWsuLSJbih1yX1yz9SVri6Uy55oRe7tiZD
6v3ugNE3o57iFzV3hazfqdEvK7uF2ByQX3to4ZSwO32bK/FdrElrC7dhGGkbjuJthHCpowSrDEy+
qT8C9hqiai3j7gGPdXjfeZE+1H54EMa5gZ5RHRI3p0uK+CrEhNalcEOifZy39/GQ3kvGLkwBIfih
nSyHMtpaT7gTUEqYm9q2f4VNfjPI+TaqrRuCCVdSQ3e8SznvdRPTEmhtDb2maUdSb3qtWxpK/jy1
9V8FS2HZvVvU8naoZLTMm20yKrcT2HnLSG8yy1uPJvJrXdltFMRCuE3F8Fal00a82o78Ux1lARxb
O2AwKkm9d6AQaDJj0VrxS1w8eWW8qSGioPHJCgnngurdo1OhAeQWRcZKnmw3DjPYj9BDKbVdNJqb
Dh2/JJF+tYlKmih8rgu0d8dPW7Vvuno1ebSYISMw5pqrtOZjCKAPEbmHjnvY5N1DMd1E9u9I+T+k
nVlT5MiWhH+RzLQvr7kvJEUCSRX5IoMu0L7v+vXzBdfuvSBySLOZh7aurqompIhQxDl+3P20S693
aFUTim7r7U58tY12UCTzoRHenkoxr2XrL72vUPBX7arjJKpDSGN6vE9CvGoQSXXVs16ke0w1lqP5
LL53udjkPSLmIJ6ptE5xreoXuOk6sINdqP0yAmWRheVK50SzdSRTfMpxd5fr3Qa5O9iX89dplRgp
dfdc0ygVGTXlOyftSJmTPzVdWqh02w922K5Ur39t0vSufx8CiabfzsyIkgUMU1EhSCzo37kHapbQ
vbeCQxgpDup08waAbhvwtQ9we8eKfM44FyZ34VCt41z/bbT3I5kx7vd70xln9oBBIHVckJAVo8+6
tp/JLeQ53tQnWxHsiMZ60+I7q5YXGuy6AZBjrnURTmakl7RvycS+SZJdiyYMAvVaj6Nfue5tOU3l
2t+WvoltTnaHEf7MNIu5plFNCEp5bRF81lGw6mNl+2BndE3u20U5lssqkv7xmgKqRDAPrPw5IU0x
IvmPShdetSCAHKylrzd7WUlu1UBaWBmmWTG0QX+TB9qs0PulRMYZCZZxx+1r9uofTTYfnT5ejHxh
cZhudLPdJn689NuzqifiQvAMZUFWXMUOc5VyzMTLMn1VsmJJGYxbVz86Xk4b0zSjI7KyFaPYG7VW
35rQ35uRv9Bx0uhy8mHJlGcc+sVc7fiuPa3eZ2R5TAd7ZDH6xTwvXpScijZbV1MPNl9NEuNY6Ye7
0QGvxYJIMUSBN3h2GnvEK7/ey7K7cZk4N8U4sIbHHg93eW7eVAYnk+QP1VyjDUs06uuilN1ZTNCa
jAqdFO0OVzTlQSKqzoGJ9NbDMEBeVo20VBENUPqcyZwV6vjWtfYypi1PPmw9Ah/ZvteCP45b/ZWK
7NgVVOngUrOjOqe4SRURs70WuYFrAN1qVTolDH+51O5IvuXFEJU3uFrDX/zVYS22kRVWLZOwnW4e
3DoFcdeX0NXuEBGLH1NyiVuGeyqJidouPEU1tKfM0eeq5KJyVLsN6cVrNEaLsjXmTWuCcIT7vHu2
gFi4h62Z2vPdKbG8tePiKeWTr/wT+SAvwfSpQpaZ77TQe2y0Ydu4aQ0iHXPgoQBwUSmmQYajw7gv
U/gPvLRFy5y6Gn0SI5oxcdbqKYq+WjcfM9XamsnjaOp73QvWITEvBo7ytgH8nj3Utj23mKQexqcf
hNuuiZSZO8ZvOUFs0oBT0oQpyiR6jhs6t+W+jZ6k8TbyBSQQrWI6g+t9flBy7cFqIJrRKGPuYxaX
QR3OVAI3dnTndJvGkQmIDTw6vAqv0+LBAeNq0+wK++6DC/klS4YbZoiWIERqqo2Z5NeYPpG7Uh6y
0Nl7WTCrunAbUNgfsCWMjUd44NtmOHCWe0awg1TScdWSYsDXTbT3GsMtArd5ScetIUdzoeOskbab
n1PZj8zs2wPSBJ6NJHOuTVlJtRnmUulFzp4EIIvCreokqxTAKgxXgX1TslJ++JING7sufxVcSArt
kMpqO9JUkRvRVVY5vp9mNexSQMOhJc4FSYvLcOG5OLqEA3JADCEABSMcL7Icy7QFHdjEr9ya0xWI
iw88Cvlq2rzdB0OxxZkSHgS1YgFDFpK54NspghfwQqN0t1Ls7Cr8G7XguZDwhXLv5erYuI9qvUez
q8EW3TfsdisM9tSrn+XMe0BJs/p51r7XgVlWwf2j94kQk32QLj9lhp7fF5I7WPbeAN4bNmzkhV2+
2SQtBIoyUJm0CoLfgxKtev8MOjLW6lou/nHZtwZVGU1EjMMB0MDgU+/AaWhctlBKnDjk1y6bj+Hv
PPQ2unYbZ7eSf7ToJztI16Tu34pck5eYJO2F3hV9TPVjn9X3oFnACGaCswSdK71zxIXRRX9+nrbv
A9KZHdm3xX6jejP1xlGDvvU6+P57ICOimI90dfR/yVqNx/kbVjxaeKVgD9OED+zr/gYewGSI/Q3s
bn6AaJ9Wqq3GxA2z2N7XOT5upfe7K3EyoSMd1bRASM50c23op5CrS9HLmULTRsJgoD5UYOYs1rHd
LlWa/NLftLPdVdVB0NL4HPpuNVoYfSrDPC39fVLH80Drlln/kkNWNAJONtLlOqCrnnUeoIB1pCB6
c59ESzfzVpgQYZm4GFLG8F453FfQ8me+8TRy7vdKeNeVuOqgxBdEzyy5y/olbRddBOalfJdUT16S
b9MR2cN4R4nSJOXyDeCAgchZMA6qpeNj0L1gMchveLQW2Ll3Z3Kiz/1cvYNfJBoq3hclcdtfdH+b
ogs24o1TbEAhU5WusxNStTrUNnDZViNZRgborffPI1YzDo2ltAhFLiBPWt+zdXr6mJRI9K2wX+cS
7bN1ee97eM7WR49LBd0GPwLv5h43NxzhHXemx7/lvL7L4vzgG/SqwsTX/VMJzVGBGEGmlBnE96N5
/4EFcFCQ1bi2txuzijaEz6Ou7VBZeHMVjpht89F0RgNpTmeCOLZeOiB5t07W3PC7PEEjxoIlWbKk
c9MszP/p3KfMopEDvFkXD9JAOxaJtZGydBsNvG3gPsYmjXvHkxvnC83Ml3Q+RB5Ywo2bq3kzQ66X
x/fU7iW8hdqdCGMhN4lfddbMdPE7MgDhU/H3rNRa6DG3Daz/BIV57HRQ9RL6UT3k9l2XHlXn7NG/
SguCjTc4OysoKDN72HPXK0WS50n/0Pn34ndsuz7nzl68GvQ3Jc5PvRsvWk1eSDEGInVrr6ReeJbz
0wynWdZ+NxfaGOI3yr+qZc7MJv3dZf0+jNotAZvyof/QZ740LJzYOIbh26jQX0BBCpGea5MeVql3
M5JtJmW4yZ3+0Y7lVeeaQni2rW36BZHgkkLunaLamWr/EeiJiFRC69+4q8GTn0CJ10TmW1d1VmWJ
/ajE/64Hm9KyaGFWP3tDQ4wApKXhZ5c4d6FkkWBb5PShdC/xT8VHBBvLUuubAYMw04cqmHm3ZT8e
4hx/Jp3G9kSHWR7ODW70Qam3Iszvi25dmwEVvXJcojalDgiEtVShbBq9t2xSECu1XURWyW5rlrZf
vvktXDBK/F656+XotmgrXBjqVQOwIJnhVo6cRZLEa4nCg6y/9gUnP3SYnw/J75VavH4E5RkGG3wR
KvpfQ4agxVkK32tzb+XHcevorMF2CPcdDfmkg59Tszz/POIH5ezzGUltlnK6sD6Ed4NKV/s6YttE
oao0soE4teXzfCmJcPPY31jme6dsGpCkElC/tLeG9GgG+ywct90oLau6+hsOLVHdeu02AwLJaEF4
RqUtm1N8G8pw1ds3vfrg03X06OFTdK8ehxhpaL3xTJrN908WN0GjHEkf6XKwraNb2XzJfSxGgXUU
66mNrjFW4KVMLgQY0diLCPzeEVyLqV1hE5W64nttTHvshKIX7bsMZRkp6S9VPYZuujLceu+6eEFg
6pVSvAjbx7ZVly54a/kStwsXSsYsKY+OvpNCk+6tXA68U9setG6eO4dAh4SW3Ce4d1RDu+Wnahqd
wjj9O3pFON65kZyF5OIv2mBrkhyT9iaVf/PX+GrnvZ1vBmNXBy9cEFnN9STIzK3nLBQTLzkrvB2c
hWu8dE0zh5UDbvecuNQ0QziA7qHtwdWAYUiOY+nANNwolrT+KMQo8x7nHApjnXmWs2UPANXg/zW8
A2UPuneTlGC+ZbBGeTezg+dmqBeh3y1691cqylqpfmdJe09/Alyeyy4xSwo2G7ozX452WhmX8K5V
yGFVtelly59pajkHbopxD8qDuzq3tj4IQVvduyUa4vVYvZg9nmb2GULukYpdGkfLtA/ndKqkJaxz
OzrAw3HI0aLSjSuYh+OyVp2NpUocrufYBR2oAYAHa53JtBvCuqxr7xS03BGJnucrs0w+u10LMHUc
E+LPsrvVem3R0WXMhZrX6O9jyEUsD5tmrBd9YqxXGye+4/xzzHbhg6Zlt0oDc54L1a9GEnWsz6Jd
5G6HHMjDyReyt2yVM2I84OnHMVuGbb8AnNXjc5koYKkb33TuA7fYVVfNj6chjdjBNL3DoRH3AmgM
k/qXlxiSmYx5jOPNr75qbjNjWFk9b4aOJ/WKhV/dejCCNHrthZi2tnY7u+3G7AFK9rWzakqk+HgU
2CuqavI4HB5fT4688h2jcDKAGo+GdJZBiqOQ92egTxSdUm5fTt9hUTrWfuyu0dym4eTH4IIMphs4
9CNu+jp4VdtZywLFN7170jtuMcdbpfqBJUgDbTWGT4l6lTlycUzaDGr45yCV/XCA/xRO0uFRSz0T
6Yvu5nNCnYTWrDgbtmOzMuS/vX00HVgDyXPK76cHw6FZICkRlAPUOTG5uTkssvya5+S1h5rcGKEf
VsE4SvAYnUPuDNyEa1t6C5J7pzspwVHpjz9fGN84zMy8JqMQ1iyL6jMn6deZd83Cs1CYRDdWvSuN
ju4L46wFpp3VqvuPAsMRLxHOR1d2d57dr3tdnrvaW2nfUdGfk2nPJIm22kyH3RKDVdio0+q2bUgY
MxwwlHLdu/UcZ6gtDKIrAo4Lc8WjO7wArqA4LU82TSEXfWkWCH2ilPh6l1TnVgA+hzrYdTlWmVem
6tJwuMogkIF3hdJvkv/7SZbHQa7B/MTUkqRXUU+jbGGAJLi9y9571+Xyykf5TXguVufzmJM6YqGm
nj2mRnRTshcG+mPo/TAr6pfW0pATLIEf1pmVr0tqyZzBtXCxomPTMfbOnUeYZGuPqv7GVeHDYynD
/MZOo7U5VMtaLJAbXMmlxQx8CT54WqGiw4EPcoVlT/ZSHjtt1TcuvUvjbSuvZHml5a+DvLyyZcW6
TochEUSISMmYwvFkUsKkM9Jw7CJMqNSZTYhBKWhNjFfL6a8RkYwS5csR5DaV5p3v7UIL33GhEPBV
kNpmFYx0PZ5nuvFAr+q5551S39yWQf8rxbv0yqNeOFQ1qtqwAvnEUL5NP+fcatRM7hGKpUs+5Ywa
Vaq0dIE4u8m7H95zqTUDS9PcWs0dZmVu8QiNyqWm0EjPGpmiW6Jb5UtT/GuGgWKWvs3ip0ebfD1t
nbaS48OY5twDm+rieFb4S2KI9JpJ3Dd2i9jFxMGYZSEdBZ+aLBjEwdZU/TYCnYMRWLsLyBbl8Cai
JsU45ul+KB8dmjCHz3DbLOnt50X4RveZDj+t/Q9wpdysQbdCByBijGH4ZcokzWg825WXV0+KlqBN
OmFtj0B9iIhGYOHRYsQoklVU0vVYg1PF/Pz8XN8AxX89F1RO+OqYpJsivP10AXlZWli5WkU3o33w
nRNQXV7sYsazJaBoQ14OxlFuD+LIlTJvbxB2Zd6La2wb2dpQNJ4XlKF0bsqmv2a0/E0N+PFsQoKn
QsygGe/k2YJO9pUuLKObQT4YyYvivwTxus93TXBL8JTG9SEfz3p1cKrzgIWYQ9738+xcOG05ZeFO
cAAKRvqEjlz0SRGErpvQQ+mlLA89/pAa1Uh3dnMc6ivQ7jdhNW8rpMYWDbpliC9TYbXvdBxplp3c
9OVSb04OroPFeE7y9649qnRUz8qtPBK/d1e6zFw4ML+MO/kGow68yXVNTKPo+waVF8x1aOD0XRvn
Qpj5ZZzJaqYuHOwhMRJxUyJbnUnxzqqupJ7fkt2PSURuq5mOsEaasupUt+0aNfRTJHBHMp1izJEs
gg4mL+NwHuuzRGShutdEaZfXDocElVbdqNOnFjeDasTQi3Te7T2DATDOQhwcqQK92M18oPZzpsvD
z1tTu3AB0UDpv0NOIgFJ6UarKpnOgJYlKdTcaKcU5zoKwT4itLPW3C3q2eAdTc9cmRr5FQ4Y9sfZ
fyKaNCgaGOGuTKkwRf5SKdaK9hy16iqKc/jKdKYfpTl/j2oeVnWCWzDMYv5v+KxXd8bHZTm5BpCw
0WJW5hwiqJkcjjj0auFQ18lNh+W/chYbsY9jwTLQ1Wytjy+inXMPHhNnVOkxdetgBkci3lN+t1Tw
dO8pLF8hN+dwfezeWGgG7GJ/mTfnPoK/YFB88CDyVUtJfeR2UevbfjAOY6TsY/+vCBxlmk451+6c
SzueVAZOPrkMJmmTJSrjwAwNq8A+Qz534dKNTla//nkbXB7CVMBa0DAY02jHLiih9TJOIEp1ZIg4
OPx/h5hqMtrAMNLBwTtHatYWJuGwIfsrQfSVt5ja81hV0I61zVswBFxshtCzK0NciDSEqf2/J2oa
BNHHWBnqEnNEvgi1P5rNcWgAQt7JuX5ekUt3Bs26zI+WyWBfIhr7dKFCPVeVpGKgyi/XtKcGoMcP
sTSop0p3bnIkMr4y4KWT4POIk/iuDspQV+qWEfOnSm24sc2NXRUbV8PsO4k3ke3+CamEy/S5s9xX
ek4tKBnQC52APlonirQzkNHLCS4Qjb8i+a3CfNW0ytoDsXJ2fULSDbPKLqVbuXpTEmNmDM4e4HKm
VCbGSMG81YVsKJ+nnDiKcYgBClok1VyXPoWmZ9WpVhTdFLMgh19K+VoaB7CdE3+19YEgaTafBTs9
ASnui1k8ZvRAHuYQ928JwLcxDvAe7uxRZTGiBzKrpfbK7PaVqxN9pEurtGYWXlgeSsMgbMlPT6NB
FRv+nyJbt4XurgPrUGgnSfDbiHQDwhu3LTAhPYfGc2KdC/08ONVN0sG+oAFiUMxD992L35EpXYko
vhlViwvq82JNbtui1Cy57dkeil7NclPdOEq6rCR5EfvariG+61kkNBzxeKjct5Bz2zbeqX4dKj1c
1vy5iEPKpQFhonb9ZSdrVy6Wix8KPdyIlAV0O7VWlJxhwL+Z3aT51B8MjtO1CAfk+JRGy5937sXJ
gJdKnxcYsXDgJyFBJnWpBbExvolM/a5nlD6r7kMNpyYPEupAB2xlnI/48DWYtyulufaNcxPBaqKk
CUlP7BZY0gXcUhLtiPpU4l0zg7h4tX9+RnF2ffqeZS02/VrlGRNlVyanzH9XYMVaG86psVrlzatm
PDpRdmVqLq3C51EnV0eq0ILaU1U4mOVBG984dw3UNvFZgLQ/L8KFkcCfkMeK41FgUF/fD2SwTotY
o3O1dy/TNqtck4Igt756G17KwASuBpsIjE2M9XUknwpFG7i49zCSBdwKQXQ5gp4G7RmV0CwKnnLl
KOHhLdZVqU6yevr5VT9C6EmcYchUjFFcYyCEov/rE1i1WaUwA7FqVb0Fqtm2POAUDDW3/+0/VIG1
sr39CFqQXmFFiPjlp3Enbx6lo2NVkvYR+ko0X4QD+4Alrn8AIvr5FS+upo3tsE6LUVCpyWr6SRon
KinjzZDehsGyClCT7yiSzwDEfx7pm3yfk4xMRSEHRNNI0DsBWhSlLZ3k49J2V32318pt76y7d7eY
629AmA0c62MPLuWaJyFgwoItmgtPVGv184OID3A6uf9+DqwEpk6WJRCCXSbCf9faNxnilbXXXsvN
xMb4PgaCazSimlCKft04thkp2PwyRujMgA8ikk0b6txczuilhdUb9VlMr5Hgkbe34eLnF7y0e3CH
4R0dIdqYysr1qqx6ryQ6ioon6t6h6a08DUVd9Mb2SSLlyoHwYfv37WXBtMhYKBkCNn592QQKT1q0
GE0GnXbT1tq+Ifnvff6xitvMvW1Hqj+SqqEOIdKOqrkXedj6wYzO61kGhVL7E2gDeuJsEZfegdiY
fhvIefro4DSI5I6l7s6TjJbjfHGBaizKvPill/aNToyeN83vTrHWvewtZOx+kiK8bVNnblKrqgFY
/XuNfhpjzJvDBf15oi9ljwaq0v+8+SQPKfQCiUbMmxcZuhhcb7CNkYd1K++cUdQBwugdiPXKoJf2
r5A7cwTjUvAt+bG6UVNbm6O+/RNV8MRnujlPhl2pzEdIofFMVvFOmNX6DGKThTnW48/jixNhutoc
+45qoEnhFp6sti5lXWyVnMqjt/SqU2kCrOxMIqSfh7k4t5/Hmcxt6NQuXgb4xgH1YZrcdfkcM2D8
KurhlHoPdvLHM66gAZcOQxWHLPBgOloh7fq6kbNYquOu5dVCd5eXh9A61OmuMt7YSj+/3IWY3/g8
0OTdDA8Cs5rwbnqQLIp1N8AqWVbE1/ltQDTjKlcusksJMwM6oPLYvWNnOgn5PSkrIs3t8JqcjcOd
PJwzI12EOixwgPjc6OkGcR77Wyqwv318iEzquUX0lJnGujWzucb3SnAe2VyzXYW67jmP9E1DMbgX
uZdn7Yr8uW5gwvGtIgei/2k2vElNvRqjDA/n9xgwOLn2UpciLdoh4dEhKukEnpPMCVYMvD6dSvpA
pOUvfW0hnE7ybNfZawaEwSNTlWz09f9h8cA+LVH+VEx9co+5UUNNw6wZVj5Eg72gpBJ0u6jyaSCx
5IQt1WsdAuyLnzx1RogStKxj0K8bswusyrT6kk+evlwL2oBBCjKgwwYru6nh+0XLRoEKBAcXY8DZ
aALatx6ML2ut6XcJXrX23wpkK6+WoUSu0n7gIhWZjQdlrIiTZZa9CPGOBdNMhdll0wFo4BwrYbn2
eMg86mwXgcE17WNYPdqJioQXwgW03cw/JukTPl4zFXWR9KbIL1b3ZgYDudRAHL4OGus49NImret1
ikBEipRVA6Z3E/j/DJj11DdGe6YysugM+u8xd34lb6Wq3bdj8Qtt8ay3XUQedCYyjwWCKafRljlU
GsA5l9ZUumrN6NU25jNwLW3Ev1/exd61gOzSyYBHJkI/caN+S3LUPJblomSr1faJukPRHfSILMPZ
dnlx5VK5dL6CC4pbBU87Z2r9kViO5Mk2aw3siag1aQ5BsLSCp5838SWsnPf47zCTjyf1rcry+gK3
yhDJWOQexOXMEsrhU6iLdnJH9rVRvWd2tXLKN5AxG2XNzw9xaVt/fobJqeTbelh6I88wNju3OwLw
Xk0iLi4cJQH6BArXlg9x6+dsrE7VTMkZgryo7g0E9UepO8lcI3Jx5W0uHerC3eLfQ02CdnlU1MLC
x/RmGItloRy6fofR46yyXvtx0/Zr9apni4gip1expuFrgV02LkLTThJ6ERlDZrFVSmLMMejnatou
OgVh5ThuU+tc6ueyMtfISDZtRftDPlIknotc+YXp0MZMbt30bChPZeVghpZc2ccXF/fTw4mV+TTz
gZwVSZRyTFKjxxuL2UCo8fP+uVQkMz5PwOQerSiKhgW0ZZFrmx2noYSKrZSXIx9mcNQ6yK/GL91e
Dqm8iERX8mycN228q+dGQ2k6GpCydEvZuFIhESv9bV0MA1cawn+Kh5Pon+KpFjcefAiPWffGeJFK
13Chy68OWghfFAgc/PDr9Kql3OrZAAlnzA9qewoTaZsXj1U50EXKn7PNrWERIywRPaEid1dIu3go
dmML9KX39FIOuENGTAeT7c9r8k0uLtI8jO3/82CTdffDwqn1nAfzkkU1LrlRBmSf6GPKeVovh3Fn
JH/y4ddY3LoPxKxaTseTJd14JOTh9NvZOuaDfp9ZzZV48uKx+umxJltlRJ9lFhqPBRiGdVMAM4bj
+3rcenHbUxrlZKXSb+qTc1VGKYn2CEZSKx3oW8QYVwH2/2Xt/zvG5NysnNjKWpOTBgDXqex5mRWL
zoLfkT4pdb+qQhly4cEPS2hky6rCsk3PXySbvqASHZ21g8yiFBFCl+bKxr88yQKHomqOnmOy8W3T
VXzdST8mmTOd9yc3cK4hCZfOdCrzwqQKypc+RWWSJJTjPGcUsi6K8oV9J+mHhCrPCAr4826+tJpg
UGBAsq1TLxF//ukQCz1Hkqn4xzedsjaqAxUTy3j+/w0x+ZDRgdo4CDLEvzYmQyC4+HkI7SL2QqYK
FCG8E/nF1/co5D53nBDL9KKm1iiX9x7HAnhZzOXvZQre++VN/VBgc1I8sYvi0cBgb9akT5Lb3GiF
8dSr+CwWqzzJdkL+P0BE7YYBfRsMnv7Y5vaJUkxikNtXJx8OJHVhpsxs9K1aQmIuIU3YaAzHcOX0
MDyxB/IfzVqbMZive68oIBcejPVSA2Ob1yqdDBpnEeSwXA92c2hh93XQtqnELsCnrJ48X6cR4hvd
mRwPxX21PHRIlwqk8BnZjCgItj1drVpacgf2x2PGkOZG80Vmj0jDG+UvJZWXMuwkZ2zvZDNZeqG9
oF5RN/48AC13e++29c1ZEhnbVLHvDOOcpmcy0b70PwoYWZoutM7ZaBXU2uJIyXgoTo2cr9qqWvUK
Prj6aojo126pTwKpyMjTYRvNsSdYZn6BJS7zh27AYTIS8x+5QbScBNs2HB/FPSUAj5HpDeV1EGRL
S/qDzy+f3Uyo7W2zWcBZ22S4K4cKhPJgWdemIN5pdr+wa1K47hVZ9TxcFW8m9WUHUmxU/OXJSuWf
Lnt143RTmuEvJ7DnCWBqLb85hj9Xx3xVo/v3PXMnYQ46K9A12GvVCGd8Y5ybqByXekw/QgufguB9
AJoUc5gj1NMU/p2897axUirqDoj/qzanlW+HQ4IBAxkzCcNeu66FFe7RlNfA+Qs67TWRvJIwSh4c
HEP+pjr9DwsWBfYEZOdipxVnz9P2OuLl9MVOjI+KTJwkaxP/tSpbtua5K5GooQwF7CpHcyWqIlWC
DIGbt6rrVa+mG6BwhznzNWkmSJFp+eZ4O4hxS7N7q5KTSWyLDKJ0QXpPwnFXrZONWT6XZE0jABfW
uFSxXKrcMkK/5FY29Bm3WeSra9IONiJVOt2iM2RTbdV2XHX1b0QfCyKeJkAXT8MVQ2ERuqOr0d4p
eKlYkqD+x1eklapXOwejjYa6P8UJHlSUc3JgsRwwp0GVIw0NSm/o2OVMV+9UzyYdCtZiOI00q4fO
3W2M+LWEAN1ZCr1yrMXQ0cUmeRdRXxa9EBZT06bTolUt4ibbwBM2cmTFx6p9I42yU5iARrJUvD+p
rOzE/Mj+b0gysY8pAmbn/EaC0EHRfgt0oo8wraVuTD1PA7fVYad5nT/rZRw3fHoi9Cta6vHXeBwp
jCGos72tc+I5V6DrS5cNdoXwALhqQFMmgUajt1ZqOuRkpLWczVw2o3e8yjW4dNl8HmUSN2iD0eRB
BlTDOiP0AJLsb7Rgbl4Lly++DZxqETZgn2ZPrs5ODV2ogCA0cGhJwzgFuTq7a5ZWF99GpdkbdE/4
BVMgIcA43JZMEC4f5TzMiaE9OJxxlfzWxVcunYtDYY6L1TxOquCFX68cvbDCXMt5obqZ28EBlhhX
W1AdgIN+vt0u3tGoR0m9yM7xOP06kFwmqVO0DV1bqiOXg25v2bo/D/HN8kkEtSgRNXqBQKmiXPJ1
jF6SAFnkSHSGQRdVApS8o1iU+5MXMXsAkhVVIRhv44uhlassOSJDvzqjF+M+MHYQSkwhRUvTr0/h
ajj4KklI3wNBr9fp1EkBtNwJHC/UT2CVtpHjlEJka/Fd+oHYQtRhG50bLebhaJxZcJ9dKwBcxBIw
Q6JARhVJ9PD9+lyWlg9VbkChpdBppmtmJhwGIEU6QJz5D9ZdPEgQL0r803mEHiz3ygKJRZ6mXFSF
Ic1A/FMgBn19hNSworDtYGsiZEE1F+Xv2EQ4aGDC5ghXyc/fak3AdCZ1RJpR4rd3qrKjeBAHlkAL
y+vnB7pEtzIgFVOlFs0W4Oh9fSBI1pLrl+yY3HkNS7aHPkuy1yrgULQeLWxgStvC+uZkIzbrCMsb
Bxankt+5tYSDWgFcSmsly12YLZovzLgdlJJGflM7GUS41yJ0VrHvotf72zloENFqBiS1T0MjrTQ3
Xf78Mpfq7vSJJMmkGQa8e3my/evScbugsJldsmr/hU7NQlaULx5trgYoGpC80KNUw7oxcfBAebom
yc5ohMBiw8zlj6/zcy+uuHBipWUGPPqpLRkyOkcqRoyaPeImVHkpsridTgzpdG+ADSWPFSUvwNOC
hcbGC4hDy+bM2cA33F7TsF18GmE1aqEDgZs22X+9pQ1ypaFISMsjnu8Z9vL5MLP/uf7e4id92+nQ
BkF9YIpx/33dWKbk6AGy6ejGKY+8sdK+c1ckOFKVR8Dn1n9SicN+Xv+LSDuiaVr4ovchUJ9AW22T
+j2wd3RjuGetJSA4IcWZVd6bZhw991A5SMpDHKiaK0e7eglT+zzwJP+SS7nRdRWxf42rM+HazNTX
RvTaqQeXVdXDfd2uyEtgze/6eAXdQsUYpyUk3SXKHz0I5nX7ahg5Nh5/XLeZj8NJ4SRSHlx0uhof
PTF2b1xrMHHpQvr80OKq/5Q0ckclipozW2r63qn4pmnQx/7+vCQX99unFZlcBWGZO1rliIlp8MDf
iqSFA0K1t6h+MvNap4hLd/nnN5rsObkeXQ/VXXTT12vyPM/fqf4tZ7p9bcEvrjf2lhyboq/PlAw3
xmovZXkuNtoOqaI3PEp0Qac9eFu9YMuVaeOVo+0ixcP6NOIkTMEAXg0sHc644c8o6CTRW03iWIy4
iWAJAbWZsi4Ee6ezltfDiovfss2NSUkOyYU9+a7Gxk978tJPF2edHIDoOlImulU4x9S7dlFenGHq
ZUwxfSG/9U7q8Bly65HmJ8SzZl7thRUUFD7NrFZCFOqO40OLigOintcmm578VNGeWW1BmKugUhkk
VVy0O5005OctfTHIwk2TkJF4Uf5GaHfxLrOx8EXcIT2k5SaqcdzHNRyLIwkkK/41ZPNeX1eIiqJK
w6b6JsYzv+/bK6fdxU/r02NMLrsybGht6KUfF0uNfS0xJZ8WEi30Y5ywV1764hb4NNpkCxi5qvZp
l/BpsdEsTJ8ELGAGy4AgBeTM4zBHGna1WHExZvs82ZOTtcH4uYhLJpuYze1O7AaudOTAQAgGY+K5
FMRnlHvsQ498vLzG7r/84X168ckp6TX+IMcde78FO5HXvfXG6P+ZazAwxIP5iGvJ+sqMiy/62wX6
aeDJ0VmVHnrmKIxupGoJ87RqyIJ+OVq0GJ3bwbhp5DeK4XSbDa7RCy5tLIqH+PDAmiORmIaESlwb
kvEveQpFRDIiG+JruqZc3henK2956ch2FIVjFG0bGOnkLaMcOx9IN+GNZJ6CpJxVhraVUZiHdDvn
aBnPo02niQx/Mx1yEkiDi9xamLa6eb+3kNz3ynDlrL30/hQr0DzYSC1Yga/3olRpcVy6PBIJu+fe
iBtcAKrSnU6Bk7r0zzPwcXhO1/nzcJOTXbUifcR6IbwJE2M90i9lCDaD9576e82dOTCXCWbbfEOC
Qg8qTv84uwHRTPHB8mWi1tvKR8Hg5ntDW2fdEWacUMXb5xaLsxHaFtZKSyRxOHeo0W/X8rZyfX7D
+0lcworSiyawC7tSt7SmuU2ik9RGM7TvhM4hMXOT6oQypxCgTmjY1Naint8u0j7nzgH9KunGs+Q6
gsCwaHLAz3Y+JHP1f0g7r97GkTUN/yICzOGWoqItZ7nbviHsbos5Z/76fcpYzLTVgoWdBQbnzEx7
XGSxwhfeoB/7YjkXsmdL3lR79vBjBD9S3NdHBMbTgjogJTU/Lxd1ehe05Rrw0Si9OhHetcEmjRM0
DQ4cYUklLc2LvM+ziB0+LIvOphcJ6u3r981DCjX5p7i8IB83ZJofpF520F9jZrSf0Wa52MWWxZr5
6yOTYbHK8bWjUPN1zKrEVOaTa0qBWrUzVBATd1KUZbGRqQHXQITtsPBCf5+BEtf712KcVhlieXMm
LYc+Wip5+NJqzqpwZK8dfuaTum3nH7HabfSmuaJ8S335gb/SHNlWhy+VpptWrVaxMlOAND1fnaib
VfdStTaqfAGGIgVWXGYp4gZ8zEmd7+fEwR0YksykuUmQIkdfrqi9iRasvRHihlIULsb+MEkURqkr
FpJhUvfrISFhQpYUrqm4Im0VKFcnMEnqR6H1TDHRquQFYGenJffJoL/wTjb8c7V5qtOb6lYaOqqu
820IAC4JXul7S/kzJyxF7ojCIWh69l4gQCsyKVw+oJH2EskKRfB8TapMiXAqtSubi6gvJhcdksim
HJ2bqOdcQnudPa3++Iwnp1Xoa1lgSMKbUIA4PvrsUJH/gvTqzEulnHPHPy16XHCwdcU65mSoLNSn
xAGceZ0d21+9dj2lG1ap4S+1ReggaOFFHMof359FZ/svkCUhq1O9Ea5rX5dpWZd8lYBwXaxPSTpY
zmE6WMqDgrAdkgHz+NFZ2Bnt57XDkWDJqVc9VoWCh/NHSQ31wtOICOavTfPH05wcxA56dkFoQApH
fXf+2d9GEFzd+YEOovpLj9zk5xgv6+HCqJ9Q4u9GPTkepNo2zUJiDlL1CGF/2WYLysxzvE6Mda41
roB4B4Nyb/iItuXPwVDe2Wxao5CWWJWtk2w36JIbpk+diZ4UkkXdwjGP8oIa8H4M0y2mxOhP7lNQ
ghpiGKW68f1fQZS9V8DUKyXeKxEUF0rZdEwr5722zC3HGM1Tf1/V6wp4YVIfcMhxRxrkKDcJ7pso
wYu91/uI3tqvI6U/ihlsPVBG2aDdGClUMPWAuALgbHWotnEAI0lR1+IJqH+CYT7UBiTU4NggXEtE
jp19LAwC/uPCpv4AGASpT/gYX9dYG5ilGWnQtvXJrb2KOhf4YtyRR4wb0LxcQ8K3pUUpXfiuZ2/1
f4c9xSslGZabWsywUHCsSt3CopRSZqxejEG0H4wLgQ2M+XOrlz2kKaSINhpyX98TMyt1Vm2Y0TY8
Hn0wH2jLyb2xijR0dMChwr21+hAHdgkcmcVlONbIR82w0Xu3uwei1oATia+AN1Xd64AIT5WsE7Zl
DjwmT+jhmPdFOK39xNmUSJpyHLFd1knwIy5g06LFHTFmbGqosch34hmy2FnX8SHMVq29gYOo3UwT
8lnET5Jurz65hsHKzN5EX0e2937xRqMKaViPJikAObEeJTlHN/VVN15Frpm1d9SPVZYQ3Rc1jhdN
o91rCRqntuVV8RHHeo/SqpS/aiE6QpknFXRwNMOjR6flR+o4XkLdi18F4n7RogitW2tJgOWAeKXP
McW5Icaqg4yjssO9hrtkaoULoQ+Uy3dhShdXxnujWsiD7eWz5WXc5uVE2bsVXjUYiS8MAhIFNzmv
MDIPbQ3YJtS8UJqmDlcMSNoZQpYMWaUmXdKjn/J1WnuxsYwHZK89FGrQxFJ4GSH6mLqgGFezMaHS
BtlhcANQgrDcqcRf0VK+MST/UUEwl1DGpJlEr7PHspScNI3Rg/R/Cs3qSqftGcnbrAL/oroS8tgZ
eaOmrvsWms9AXZ4jLr81YutTi75KTAhfUODMuzirMGlZqBESbxPiOmG9LEdzNfnGijIFNp3oGSsu
bQYUbDEYU4AdvgrbGoe1RgAoYkHEkqjDMSd5Qasc9YNI7VdCidpi05H7LwY4xU0rg2v/SMIRXafB
C4Nio9KSLjS3BkfK+edHOIqN0FuCRWaBuqWTgFAoQhA1L+fn6msLYjOU8nslYdFmB9tJtqApF1aG
OiqgNnRgzQY5NOkutJB4Mz5yW6F3esjyn/OwCearHCOWARm3BsFa/FmOXbWvks6NUeVGlA/JqOvJ
pIpWYGRiGHfmaHlhayNItp4JjJUYRWjtIOoFcmh7bHOLrmVsfoikVUX+Jivn5Ry96MVDF38UzavR
NjQhbir1OZLRmO13Sf1Shvs63dXQhVkt/fBKDELWV5lPQFctegYG6sJ2tAaOsdVRecuXmsxc7zHC
LMOj3MnLquoXKDDlxDIwFTXLWI2xsqiRoRvkYdGMz6kp7bE3oOE94esEj2V8FVJN4m8dOrKiSup0
q8EcPWThGi2BkoEFkPpK4xDYNdpXYSF5aPfQFw3yQxxwho64FTigXZlJBPqnlwzttwBhHZqrbzp6
dJOKYHAghI9fCaamdF/Qee2TxTTbV6GKGFMJ/bBHDnCg06APV6lG780XuvOstPDIVldiynf2XUYb
NT0Emmep6zwl9GxepwkEWXvj0KIPa/9q9tltTvkkFmcZvHWoleTWnoBCZ2PIxIKtQ16Dkj+GSvjW
qAYsZQIpWUH1FDFEGlYN3IhuKJZcYEPGF0Ukys4pPFzBvEzHNTrvY7+vQXgYKJW8NjZobrrrSTm4
CIwj7TW6ZlLv+tnLjRoEib4KYWmSrYt6xZCqG6FHVtgfIgnKh6tem9l1H+RPJJ3BeA86hft0Wsz2
tBFLFnjEXFwRkGOYk6/Jm4WNkZH1O3L0jcYOjgT0fCo8ug4hQr1B/zAah1qjN8IEO0GzKFKTIL7b
BkSnzdbizkuoE03Fh1TtOK7S6JlWT8ENoSherBRASJKt3jpeiqgkl9OoY9kMxjmdo43o2WE1mUfX
kZemADvYRWU2bNBLCi0q0KsMx1Ra3ElTL5i+hkC/QUa6s387oCLUFOH5ebwW2BYNuk3n415EVBE1
KMk36h4hbaAfCDFNCAtPqFfyscZqCyw+tslS6nu7qO8iYvfLKKYzNT9M/SBs4ONu4U1/EnmNRtAV
VWjHolgcwMtnakTWCTZNfDzOCxqW34eYZ4ICRsRzUij64VR6UtUybd/ONdSehRAGqBG/id8yNGG4
YbtivLnYAj43HIBD4nlKx/QnxJ//UXHvNUmCqxsl10qwpPVXD8c4uUcYRuAvLiUQn6ZxJ3GsiZUw
CSdsYs08VZGNq8qfg17DiKnoMWMKaXTCPDDRY53zDfD3eKh2ov9ZwXuYsIUa9uJUJu+ir8Kdw4bE
TwOtfhPm8FC7QjqneiKqtLlPeEUvqJItuyCelA1HX11N2IZB7FE4heR+ZRKEsKg5GpCSAo9/yeLy
kx329+uJDB5YMU7GIvz6Yy4RVCxQQPRZLEW/KgCPorxEulL55k3OtcjXhD4StzEEbnvR6tKy6xp3
MtKNX66pkNAp4mreOcqh0D4QyslgYsScCVMUbPK85wA0l4YxomkzobA+9qtcxCXAVQgiElXArQ4a
IJ2KWjQh5FC/WmB6I3+f6/il2M6uH5dT1y6J1d26vQ7b9zJyFiJ8o1yJMCfbfKnLPirouxBPEbG9
jaBYSBMyF+i1f7/KPzfOX3NFQc9CU5jYyz7ZWBnukzUOWfgLKnh+p9g6cJDrCOvPQIun2dyEibYo
aILCFeU5zB3gy8SB3gjObuYAxItGBA1kEx+iL+7AN2+r8cJePJNbIzv870Oe1LNVJUZISjgv0rnR
EMTRKu49vGgs6IiXkM/nqrpfBjvZ+GGgJnKnMCP1CLY3fOskAFsAl7pOqHFr6yQ5xPO9SWMefBvx
6H/I7hmfPAqaE+oxn2XvP1ZvU+M304jNWdZo3d0Sjeo6arZ71pJCdBst8Izh4rEuqTj85Z8KQoTu
uGF8Ql0QWz8pRJVtqdtjNsXXvnSHOqxr3g+GAWPtgAYTVRhiXHMrW2+QGjfi+nLUENIebEHDWLMN
lyUC9PBrkCIQwZ24TAU6k476hPhMJn4F8gP9MQfc8f0aPnc3KLhyQncTB/Zpa9cwEfsPZ1YHjIUw
OIzma0FcFBG54d22qEf7P42HFJ3FfsEQ9CR7K8fYNEH7fY6X2x9UPqZOwEPs4LVOKX1c+jDnukom
AKR/Bjy5Gwpz1oLJwpOdXFhQWkrwKC6doyt0JcbgntpzOO6Z2rTb+91Ri65kQq7v5/j8OcFdgUIC
kiLyqQ+phdNzbSVyjLvDXqQwoq3kT08cFCm1WXw/B6tyC7+/9q2eFdqu2hiXTAofIlw3NYhV9SN/
1WQQoIqg41jlhbT6XD8IkNa/j3hSPYiiQAiqsHGowEGmI3nLbLRxR2Q0CWK4vZDH6c2XCKwRE/qZ
oEjDhZPqXAX5z4c4rSWAZJUR21S4e5od63EOYSSuwbADBAbIgfZyTk3m+29z9sSCUgyHFwFqE+2d
r/ddWjp1HyeMac/7BNlmjIGQsCi69ZC9RsoHCQMtsJz4W5bfLgwtfvXp9aEibWDD1pbha58cll3q
KEWX0qEI6RVYtrYDJLqU8NDxgQhLCpux9BDJRyqwxgeVPm0/eG1mLRCt3fr82OU67Gfx5K9H4iSj
uiJkD04B75lWlX3WdRjM18usbq5CGHU0BknzlOCZxJdzlIuaqWkAlTEx4WghLE7RJV1cbBGeu7j4
Jv88y8mXGQ298Ae5jUVrHmtvEkWE5QLk2y4vgnMBpOBWmgSr+N8ZJ6sfQkuuSDVDOWW4KgQEq5oX
YOpE5KYSnKB8Jc7xxkZohYQyfZ1Jgcf0KGqDOR9rnPFzQUP8+wVydgL+fapTIn8g8Y26suEyc0jD
wl2NRKS8R7NJCi60oc+9P/clwTqcVgC1J1Pdp1HQo1meXssoI+dEV/kWNRlJf6oGXAMu3dLn1v2f
o53cAbkqBTb+RvDWwiVikjQBRdVb17bfT9/Z4+TPcU6Ofl+tx9rMGYfmiI/8ir9Qb43DbLpTv2pb
z78E+rv0XierSEeWEXtaxsNAgOYiiGQuGKW8dGwoZ44NfCFtsMIwYOAhfz2xnDEPgrSNGKa4K1AT
naxrP78tMiGRvmhiN5G8PnuPh6f/Mp0moQ3KmGjYniY+GU7AtKWgtcXxAYFXt6ScGKFkWicYlVUo
T+J8XGVIcZYXzmgxb6eHkqEiHYIip4x0yMl3LGIpyHG+BfcKAl9jO8bDKr/lKJJyZUmJ1CkuTPGl
AU8+ZFiN8tCUgDf/t96IRorI7AQWSChNpT0g/vD5++k9t9n/eUmhS/L1q5rW1DVqzBYEnhgDsGv2
BCgCRJhVFzb7+ZE0KGqaokNBPVk/ZpWMaoSJgwj59HEvMjQZ7gUpZd/ff/9S55CDSNn9O9bJVs+a
qPAlizUzOq522xVHxBYFMpg9L7SqRABG/TT+f77hyYKZfJMadAogGQ5SIZIqc/+ZUKICSFj9/Sue
aUcg488Hw00dOtopG83RsRqnXEo7QhdI4zK8n/v/O63uyxAncQKtax99JIbgvOSDcQuGKpyo4/cv
cjZKxZAAxBuj0Rg9WYF13RpKqjKMtKmVI3UUq90oDcTZeqGSbufmAQ5UbfiLMd+o+h3IFQBKhV6A
ZHGxmq76Xev8rKmYUkX7/tHOrdg/n0yciH9kdZkTl8o80bD0hanBoTPugGNFrKJLAymOmMvTs+bP
odSvQ/lJEEBh5KyxlR3aBvjG4wYbAbootiMNes1H8XfnRBjCqdgsvFGExXhpQshmSCgzcCIaNR6J
w3NZAUsOUCMLlnZkYqrynNvOKqJGEJXzQkjiqJQXM624IUvOqx26NQdf2UVyvRbFFbyQhtoL1Ht2
ZYKBy0A8UmJnQO80SFKKCR2F9GihNg9D9dFRmW34p6rD36qlk1SW627G+zRp7jI53+ly/2OS71Ol
xM63+/ygw6zf6/GuTYY7e3zvX5Cnvvd3WqhflZm+svXGC43bUnqCWE1tNm1W04DdmfxsAxkUjVYD
/ogYVhQUqkR6CuL5Uc+Q89GajTJO25FOTtPQ4MkkCrLlJijfRr3dtcovLR9vMjnAOctBWYJKuPrh
w92Mkw8J21pW9czroXy7w8IjmYO7np4p9R/2FUX/xv4tcSSWVrizaP4M+QIeW4M3LrXMqc8+AUy0
bjWKS11hvYTdIYgGz8m6O3HKoXP1YHWmG84fTl3saNXNrblKxgKruMRFjoAWQbZmDCR7vRh0RzPc
QSfpCLuT+S6RmpU275U11nGYT9AclLe8qpvP7+KZCMtyjhqiqKV6Rbai5POC6wxvxO5hgvcIZCMH
O+kQJQb2UfQSUckEsBPuU9p5dW/fzZTJg1xxB2O8rvUXh6lOe2rZE5/fjDElyTUYY+UmTVq3KWmC
M7hgWtU4OEp6dwwe9bK7A73xGoHp+n4HnhNjE24l/xwOJ1Uks1eMZm4FZqB2sKLAfQX2IVhB41VO
EKImgYnKp0JH+/ueXdlGFxRzzulOm5RdKRqA3VAQ6/26L+1EVhonBoIc+ruOHoZff0T0OVv/kKFL
PhwEz6Q1VhCaqK3mOFxBNaKgn5cWDp0R1DvLlQuDiXy9MDFnAJx/Ptgp82QafL3vTB7Myl3VuDKf
UwPMwlIjUfqF3aVZeN8P+FlJ+uuEQpyIlJEMDT2YrzMRKs2oTzUDKuDUTHrKod57QorF9G0PtA4d
T/wx3+gbX2mAdP1uS2C68ENosGiecXAGeL11BoZRFEJKGSt3eJ/cysCCQuBkOCJoZXcd0IfNq9mD
1hqZMwgqDFXp9+m9tFUqtBPadeFQq5aGhSLvc6zAaFPlNwWWeYFa7inhrlL8U/wQWIv5IQ5DIcFr
Y0M19IcU+UPUF12VtlSDp98oUfmgDPz9RJ27NACFycJqB7zlaSnQ6HUNzhaK+6SywoUgz+6j5F2F
JEb94vuhzoY5yHEBKYImTs/j5JuMWdZPalKBIp9WivEmk6LNR4rbMw7AqkP78Kdp7eAufD+sCNRO
VwJ4D+RBkQETaevXlTA7VZioHVhu8g2kYlCYDPr1f4o+/hzlJFwsRwRV67aEcNLuIlxHCHJy9IEu
3r1nvxevAjERUxn9k4T0xyU/NlYYFw1NHKJEbh5aw3BhFf/6MoXm7EjoKGG+xNYl6P46b1oRFXaF
q8R1jgPd/OrXDz4HOKCMEDEhIZdXUGYFJ+ZxpsMSM+ngBfzJxTz47HNgfIWQKeRC0u+vz2EUQy9N
hhRf9w5VyXGXqUfA9qZ1WebxXEJj/TvSKbtUgtttyXOADUjxnNN+Bs0qEmLY03TO0eq6iD8+OyA4
UKRJME/A3uvrq8lJO0WjTMVTTZdEMSk3PEDrQmpcwTcFL5Wh1Pr9bjh7RaE88c+YYrr/WEAyZWAV
B+z4uqksl2ZHAotfaJaZoEua+PM9J1TCIdWq0BtSe21ygX7/DJde+yTxyCYrVCipx4BybsjgqCAJ
NXlMAAQTG4iBAZP/+xHPkUIhc1Cq+2RzkNB9fesyqAMnoMkjdHZKzPfs8ohUMlqNiyA65vO+CGvB
Y5EMdwanJEBOYgKQB+vNw9DUboK1h2gqXngsjWFPzyYasThF0YoR3NCvjxWYXT8bYN0EPa+kmSfC
9mzaIhaBoAEdmJE8AR+rReXHsMl30cUnOHc4/vkAJyswQikY9Q4eQEQLM9HrXCXi21f0gb5/13Mf
XbRPUGLGaRd106+v2iLSKEUDiFJSBjqlWrMn3+zCZ9M5mMErWJLvhztb1vpzvJOpTdReooTGeJYI
o8kmwJFRoAf8ZWU3BJMYUd1dHPXsdP7xkifTiYmiPfspFNA6ehBwJ2Of0dy+eAmcnUtBEdDoklA3
OEm/ogHl/knMZTLQqwulXYe/DYG/PyVXNMWjXkB4ri5MqJiwv9Yq8oiCFK/Kf6m1Tl2m6G0LeVOW
94IWQZLHZYCAFtIjlH0qZ1+C3y62qJ5DDaE3AUTm+0c4O7uYQUEEI1yBr/F1CZWWNCAgyGv3MlLj
yRICkMCaXhTOP792/hhIzP8fZ2QutWUeduT40AddPT8KZS44GDU+9tMrbmlBtaSP//96udPgaA4d
Wu89L0ceKV7OaJ+BSl2sNYk5+vsr/jOHp/SSIlCnVM3F0hEgwRJxl+aDEqyQAq/SYXmxs3jhm50u
VT0fInS5WDV0zIA42tEzvQnm7/vJOxta2hoQA5m2BHnvSe1DkTs7pRaM4U4H63I3WsFKQ6IzrJZY
Z8lA/mfrLrLs1cX21Nn5/GPgk63Yy5NRlzMZH91hd1DXNlKXlcA5++YDGmvfv6Z5Lhb6lA+wseFS
jdNeh2oUfW6n0LnN6llvEq8j8w2r3tUllHWfJGRH5Qktlm6Xxh248ZdSPyZU94S5R1UulXAX18qq
aSqYFBjjRb9Dv/IAHwlO48oqtCvxw42RLLklW+fIJyvliitZup3i5xZBD+GKJlQmM9VaJ079Gaa0
UXOF8HdulV5XsZLs3+KagkdRZtGdgLb5iCMKR4HCRsiyfp7Gj7HDdASDXZixeJP4LV6+erLuK+Bz
dK00o3muVo2RLoWwTINp3/ezeDZLRjHAEJ1MyJ2f2/+P7W05gTbPBdRjiixhQGsZHG82LgMAkXFJ
BBQeVZJGi+USIuKTCq4B93MkryhaKeaPlFYWnPqVwKrRDL/wcGKl/rVBsTPQBUbCBKb+9ezJBtWk
ethxhXSLBIAtGlCReyU9ySFCTTdAjcOf8ktO4YbE8ApIQNVA9lz5Nko52+bSmX82PhFcJRUJMShy
J8Fi1jpdHk3kAPhr5SwiwfrVg26lmuOnY8z/Np6Zw5AbVqnL50o7fD8hZw8QtGsIGqAK/dVPaXK5
iG2iEggR1NEyQYaj7exElyBdZw99rjZDRrgEvNopSQqRwrSdJaiWpfVWxUhxNfckw1Sj3FK5F00N
O7u/GDCcu8mh330KwJAQn9IROsQ4pgjH2OsE+GtptW4wbchxOjakhL6XoBpejB7OHVl/jHlaGokj
06RSxph2vp4xhwXd2y+bbKWqi8m+sNfOfT2Mm2xT5Ktk/eLP/9hqodJ3iGLA5uxkwagC398WRx+j
ku8XiXouOIHF+Sm+AYzFOAkNYqkfykAmyS8pcQIgXjXLR7Q+/Hk7//SBw1r7tPHGJ9zgbMVLomUg
lNSW7bwE0V/pSxMwvCj5rg3pwrV+drLpmJN9CMnT04aVVphNKU8wl+HRUimHkkP9kvIfTgwchN/P
wtnJZo5ldE6FrP3JJCBqliRdGSfXRbJt+pegWNXpZlDaC5N9dhiD3iY7RRdqv1+/qZlbht8Y7Ejc
EAznkMQ3grNx0cfkbM7GbS6OH/graIR+HQfpqsaaB77plAGz8h8jCA7RdTd4erydJAy2FnEK3fwx
1u67+caXVoG/1vDSmiF27lB2/35yVXHwnh7M/z6OcvolW6lR2jKiwuMHDqLP0UGr/AWdDeQ0uUOv
bcwPAfUJpuzQk0pnpmdwDzbVq+kcO87NyVA34wROrVTRR8yQva3psuvgNffJcGElfEot/fWwWL9S
LjENA9TO17lrZrsukDih/NlLXpBheyOhhJ03uAN0q8YZFwa6fHJG16bO15Q9FsUVlpGotekIvlqe
HvoLRXpW5VAYW96okuzq9bgI+3znjJEbG5qrjcqqjgbX6H/3LRp0LdSwoNxivtw7uVc1MtTJmfXR
3HfWuPIhGtTUiiI7uJUwQWqwPM57a+XMw4X7glz+XLGZChmeZwhGqJDRvr68BGRQ1cqGGFfFrI6j
nMPHgDodRrIH2GHpV/3V4NNaHRZZbO9UH7RMmKxUrKQ7ZT0Zk1dpk5cDOivhaKH0AwgRPoD8QUYz
Gu2VGrUbwqm0SNxY+tCr6lYIXDngj1VfWzcKhNfmVZ21xTiILhHofczhYxooSRK/p1zkGEWtchv3
tRhlSVRsUOuTlsnobHUIVFnv3Kb1vQo/KMzhH5ivqLJuUmvVmlAMgD+DC3EbNfcmHRuj7DHqa0/c
x2pQ3qfjJE5a0hdP6CuLg1a3FiWgfuiClaW7gpKD+A4/YxHF0ETXfO2WPbiL534VKpBQXtGCqg1t
16OZpUkYaw/VXqr2rWouCjcpkmfR5bTAKhvWfa1rS+BPFunKiOWsAGrLgY9areXOmHSp9nHu9a1U
l14P/Fk0lwIrRHBoXIi4MAA1JfmB1wgey7jvkK6khQk1RLqS0ngzFi9S/Fbk9YqGxqI1Hvo6W+DL
dpUCG9fkcFtOrba0KV0liYRRClGavtXGxoUqKsPZoWRS9IYLGwdpnA0yCp6FMIrR5a99nD1XJa6w
txY0yIhmkZJKi045jmG4CM3mRgCWfLnbp1OG9GH+nAsih426Y1c8SZrX4SQv6OJNo3q1+mDp+Vax
N/V0pTeHASw15IusVXdVPy7K6SMTV/oEqJeyfscnLKWDoFlPiFIiKdJVWIL3DxUaAwCXgD3bkFdm
/elG3/pARECgL3koLdNWEyGfkArT5oVvpcDc92PDapWIXeVlkC0q9SMYt2EMArGmobqXwnTDWWg0
vzN+JdB5IRUJPlHE8EKXfbLexuRoEOEWo7YppBi7+LdsnwDi6xx2riStaiyhkqK8Lvq3T9x2yo0K
K05Jt6jiFVDmHNZw+jKHDzPQiEw4NEK/UWU4lEhQUjGN6CPSU1Xghft4J05JvgnzfVhXUG+mBy12
roX8JNgAt9PuoaXqRvbDDKFP79N2F/jFIYU5UMs4KqgHZ34T6p1CE2JwQP3e20IRcofiVkSKUS0K
xFXhvvjWVQL7WvgesXkp3gqcPSsmIECF4c6lO7BU51UHNQ5gPl7k/E7tPiUSCtyhI+x/TG8NWjrk
x+Yke7OqrlGyZ/RJBu/Fzso4y0Q+YzZwbUG009UDfU9rZmlDUszU/Eot/WNiXAN4IMWZt217oO9B
nfxnWUReTF5R0JClAydcIYXYaUhI7UteOkCHwhdO/KtAhEzmI4JyNGK50zRXpBuGgiM1aoSkJEFv
QkDUMZVqofjcmvr7xNKT8LnPEK6shxvKqlYyeNDMIBj4w32VWT9UKDdNF+BswMLW9ZUqpS9tJuyp
LLmE+kdzmFaWUgYrvdgHnDNjEyGDXd3E1n01pZ7I+eBOxmVCK+XAjuk0KHzsb/HmnVNfS7VQnzJB
O22jbjfaaJoF5mKSQgx9Hib1miNhiA+S9DgQytdKsQ75CTrjZm25KSwvYWY3rltn9PjOnDB0n1uo
iXxDFl5vrYXCqI+O8cRxBx+p3SU/6tarqsfGwa9bfxkNHITwfkOAmEJylOyRb1l2UukpxbgiOPLo
0rya+FF0dbVpzL3eavfi2QWaIICxKolyawuKQ91QMZiyVz2WN8iRrCDqsHMwkAHcaEnZXTiw9PUU
CTr6IvCfMbsTNftkKJejhCaS0bnI9T4nIAm0ATIRSqVi9Zrw9RCBY84p7oxmus10+l/TK8QVLxqw
daiW0hjtsJVoYKz606734w1pSIk2cNQbm8T8mGPaA8KEUH5OnXYFXv0WFIpiv2L3EHSG15nEF/FG
baGVslrN8p4mr17GmwyvuzyyPQRSw2I7UygYEs0L+Te+Xi90Eh1R7oI2g/oRK+6QgyOZaQmiiiCm
XaA3+9G+rWcffUIDENshiq2l6ufoZqhgT59MVgfFQKM7DHbmpaMBXQ50wiMGzFY5Q9Bxo5oooTtE
9EWDHSrBGCIhyghPDf9BOdlhP+cGcnhHu6kg5IjDeCVJujcW9PdR+GuLejMXW1gzQ+0vxL5LFH1n
aiyJyLryiWhyo6HgM65N9H0H3GEz7beW/Z4lZ2Orxg+7AiKeLwawG6GT76Xc2ThF4DlhuLcna+On
/e3INVexE6Z6uG1j5H2S8B2yepwSvrRvsuRCU9VKjAruUs0rIcMq/luZHApkt4K8dc0X+VfR3Dft
NlW3IdkFgE10obCZw7erxC1E34nNDXzPq6anoiAajExPTuWFkWZ3URZ7fjq9KmHt1Zru1hraO6V/
O3XWoywVm2xGgaK6Gap2YcNItdT9bLzI1cvcYhDZFYuuEIRWKGvJwa9f8gzkCsRinYQgr4xVFVlE
giPae+PGwV/KKW1XHK1p+tLPN0rxkvscLq2NWQiLUFfcqaH4mezN9hn/W7cc3yt2heyvM+tWEr4e
KZH49Dvn7MstUYKaVxNNM8eIPSOZVsldahaukkVXvkNn3Mw94HTAf8t1o4I0oAAvAzhV9RxOZ8mt
EMK7T9alsGacFbdwsJ2d3CHsvJJoQrWcpe0LN91gb7SQZWIEX+xlGQzLQi53eTFwGie7lJGi+Mfs
3783RV+7YwdnBLapBMYmHW4idV7VOFRq87BtYJSNsYF3mr9wwtTLEBbWbZ+15i+m8jEEIGS3kI7R
lWizHn3e4W5UawSC2TWLDl7CjHVmiTRe5HazspLYOQFsGny9QYgtgUajXKGlK3OKrjQrcwPrSqqe
fHVt9XfT6FwXYQJ/eoWSl0sJe6U4H8kY3hWTtlL4acXMF74ecHZubI7ColJXsj96FVMcGwaeX6DK
K2NtI3scW3chcARF9nIsw7XCILr3EVuRHuYILzFAHXWOs2/300jTn1ZR5K6dgC0Mn/tYWk91tJLN
YtvPxcZq4oWtpBuANG6NI5BUQ0Gr7oewcstQ3rRKt5Ixy7aseZXHOTdez2H2o693enMTNeEmjFHW
Ix7swQwhQvOUJu8OnsHqoC2dbD/VD5LxniNPVq2KUt43GnY77TL2Xx3lEX74oN80OWLgCpdhpCK/
/zIYP5TwVpUfxygnvCkD16hQZYKPBblOpJ2mhZBMtswK4lyFNWej5NqvYR16cxCtS1u+7W1/Oeao
oFNUpO/TJ8HCAhM7qXw2HarRz9CBUG7cFMZ6YNZ17B70pgUuFh4SXFBiH8j6ACH3dkTBmbnbthkX
c76SuiekMv1c8fDY3dWSjjwGMqpvBGsoDpDzEdijQq5gVcX+ikFENe3BTtYKUuFtF3utea3zfxmy
pMNvu//ZTusU0kqlPknKrd+utS5yK/zQ2y7fyPJ7r/w0uo3VQam3vSJv75RxPbCyJZKOWtG9Ylhx
Fw2Bqzw2O6SS7sNhEf0Y75TH4h0F77f4OD7AK9Wf5Ef1UX6UDvC279Ese8y5tiJXmdzId8e3+k07
csQ9zQfzR3vfv83H4W66ZX1bR+XZeq4fnOf+fjx0d+yc/q19CH4Nj8XL8DQ84dKX/B7fEEXh8EEi
wGXj92/KUs0W41vwMjz679HP+UN/t38UzADR3KF7ND66u+FpelIO0U/tUL3A6rbfu0fl0H5EL5zZ
h/Ij/6g/pJcQSsdH+zA8RS/tW/dkPDeP/o/4Nf9gZaISUr3zP/VP5TH8GN5VJOiO41Px2nxwoMRY
u/2ofzbv+sMIcvd39W68xNAM32copviI/3Z+O6WrvSgvw73yK/zN1jzoB/XQ3cvHeKlveNjxowGw
9B5/zEgy/BqOiGC1ETxkV/o1Hacj8EHp1/jL/9m/9W8Dc3lkonhR7WD/GD/sH1xB1lP0o/w1PbQv
5c/gueXUKch8Xf7bXyrtfjj+cNLfzXfrpXvLfwd8yFf5gM78j/5Weld5nvK3zWeMcjdnQpKc95B+
q5k73vGNb5Njdaz5RDxazBmMu0Mhns75NUOcR6TmjQzGEP+gH4cjg0F+T39b/AcEe5zOv5I32N7S
T/+ocFCoCDe5/E36tKnX6mbRfpR4nofu8M5scUNnP6ojUbH1K77z/4ez81puI8nS8BNVRHlzC0uA
BJ0ESuJNBVsiy3tfT7/f4URskxCC2J2YuZgedXcVsjJPHvObbffC38l/mxeFhsAv/40GW/on/hWR
Fj1N8ocQ+bnh/ymfnafAW0S/56PPotg/HOTTjsbvdqVch1v5T7upf9Y/rRIgULOiXUi6h0u65d4q
eALlJRgsx/rWGEfpISI8r/fkOM9D92Ta/jLO4nsp8SvcbBzcECqCtNpeuz5W5dk6KbxlipVC46vL
gMObNwWwVHdtYmzr7zwAyQuSc2Pyl6DIFkVQcHd2aO1TM2dvc/bDpRhhrjqrD0P2yx+blXS6+vZN
nCKBo4KwXNKPlqxaYIq+Wf0eButKpss5OvoAY2gdA0hdV6RS5A9KAt6ThSxAIKAIKwl7VnRXUrsi
uhugb+alezQVUgJWWFYYStcLrWrWChmlWCxDJSJzDCdzi6rvWnzCAgQByM0ZSZPsRYx9wN3PlL/u
QaE8E6glvUYpvvFekGaTXa/HeC8jDX6gYX1XDX8dxhCo0kNiCYOuFiKTODQyYSI/rjMkFbAdE2mF
KL+3AgOQ7zKl96aVWxvoyJjsGaTr7j5N/9iAJIoqXsI8ZT7aidTDUKLKj5cB4g9dOK4yQl3TP+cI
eWTBcuZLYoMWZY9u84yCTOG4OFoc3Ep9TLr6N2aXOhbEC8OOvqdI6rPSc5CtSC+pD1Xf/CYDG7Dx
WQr9L32uR3Xlq7hvaCKQGKBvIHGfCQkTKQ3Rs2LUN1lUra3ibaAoM6ikUbAz8qscdTLBgor/nkgs
Nekh8P1VPR1TgzNlImxA7ehmzTahGmfOLexrJJRDLjG3yCCf209oNOkxQNdvdH/CRWlyhZF+qdqw
xHxDMV4FyCOF1zhtgVNh2NBjAFFbiKFDC+OLcdsubPhLTbBNWWrx/lQBR15oYZ5tjLmqsJzpDOrO
SWMsN/XasWvywWQ+TsHO4yTSLB/Gq3T1029fkugqnnDsvQ21PZ2TxngN9Jtx7siI18pgLVPjAl71
bCfZdUR9EXlXMAWfG3VOP1RqUIZ0KZ0jvRAGHz7SGRetcLTzv/vf58iY68MUYkrYd90EaC7jINGs
ouM24AAEr8pZzU+gMtmhXy/1uQYsHUhguJoJaA2Pus+PbNSgwJZvgKTJShqiy9xnJOdYTQU/TOMu
7XYVpfJkXOmB8b2Yv+dgrNsWUHzHDdB/M9xkY6Sv48pRqCz8aAeK3HJxinSXReZv9MBBM+hFn25j
JFXsxLtNEGnRnB9F96MoC4DPyTJz3c1QtCRF3nqsn0dLA3waUpnry6j89vXPPTOX/vRrT4aWHQOu
clL6WKgkTPnFaDXAaOgBHu7XDzozTkFRQldB6ZlgOk8Rc/XkOMhuwrxEHTP1dzQuiApoWCDbP5QX
+BTvoLCTJrqDIgj6OIZtOPiCfv6GA0OOUjPYns3s3SVKvwyz4rqwJozvawxltYLQiYh7l95FoY4Q
ZQqq11jHM1975LzXc79Sgz8dYBUaKzgv0j3TKqQsik2WqzTwHsY4++EP3a51kbHxcGrx3c1kIg+F
fW9baZugWeHJe6vT6V3oRn/0QVz2hnvvlOlV598HwXTnz9q6oc0L0umQ1JdAKWe/q+hGgviBHH46
/60CxS4SPCpEFYG0m7iKDgrR6yJ89ux3tcGzYoPBqPcUCBeaFHzWDLEaUheDV/yRaP5MHcpV0ZuZ
/Deb6MPDTgZYRWAPLUIFDF3zdRsPK5ReUHJ0kccQLLxySTzgTJQD84bZl6EhlI2K9udtZCljNSUD
ZH7Xvh6gZCj3RBw0s74+Gee0FRy4f+8fCyiMefKrAm1KFHsQbnr3EkQPIkNik++iYCrCClHZ7zIk
w5wsX0eas8F9uQ9dwuBedaeFhZiIlOf8/tEjCdfBBVUdon3jjTS7ZeQP5xWMsU3jf7yI1Tv79T+8
+gnMIAm7IsgDMKn2VCFM8kxfD9GNSnvQwpdA3ZIq5PkCEsXAiACN9aWSbeWiIFNCU+niuT+nQ/lp
JU8+mAdzIA8Zvb9DZMEqxmiNCTZXY6UK9LZa+wdbRneOkli13i1GfguQjFC+01J9ydB2uSj5fm7A
zQjUAPUGDAOHldNhKIIhZIOCme37a819E7To6B6iPL2KGrykimfJdrr6yQ1zbMXthVJq2Gnck48w
eHtmIOKH9rcGgC+dPcHViJGUoSBegJYFycfXm/EcHgukP5oc8BptYNsnoXMslGgK+jG+kVLnWUXM
rZdMufk96gcd1a0bP76U3JyBUmAlYjP6BtuMx8nJHQQZpinHCB64CEYJ+EsGclAukKmvwTb4jwgC
0rSCRKWTsyIbqJBd95FxIP1yilWv/mMYW9KEpZMPBzkb4n5owdxP23EJIUQp63eUizIcoLU68SUi
9qX3P0nOtEjxWdHq/Q5tyztfQ3CswO8LNiZWWcF1eskh8H1FTu+3jyt2EjHczG/SuSrfoztM7M42
ryvz1l+hturfSgJPqGJuZNDsU8I3hVbY17vk3O3y8fknx14fOk/z5Rczf+H5oJ4Z1yQctoscgnP6
FZ82x8mRdsc4MHSa/DetBqwNvT9t1yBUj90qQ2lx0mOORqWUxtn64sPP/0zQPdiwWM5fRAolVlLT
6/mZY7ePZSAWUr6NF9byHZ7018cESE6+AscFfODnWyaA60QuwC9Mg0eZ9qa+cS3XKOh9DQZR5V+p
3VXjMkYrthExtDV/tep8/zRiCff1Zz0bP+FcwfQFsOUhmvP5VSIjU2YtK+Kbwo6X0uL3vsUOQk5o
hMCW3Vetfo2ijTCjMiYDTrl0YuYEaE7G1i9DhPJ8a/f1K+nn7uCPr6R/fiW3TsJpjPgGjXdbBulK
ISsP8+bRBmg7bFKAC80q33mestG6b73mLBLKQUZeJS38V9NokYYtuW/+AfOB7d8bUouyT5X6iJT0
169qyKv89SEFY41GLe5Vp05dfoCqAb6dyGWBXK2sPUZNcH0Ecd1Wzj92Fe9RqtsWYbGN8S4FYm6Z
/kqohab322uyXTLZa7cH9GrtEKc2URHzKHBFg4zBWb2xKSvz38UE9IP6NWHuVlN3pulw//XvOEc0
AV1pIPYEvUUkQz4veZFame33EWkP2mjiM6nr1hbsvcnYvwxYWFopMl5iTidY5EHYwaa2vvAWEjX/
Xs1/3+Lkw9eR2cIfit+lWsTO05GFUp9JZmumf9UzU2DkRlGHdxHy5Ghk2QMV+4WXOP9JbQ9veqiI
f1GYYrAETqr4kZDsinRv6oeS/RebtHgZ8Y9b37gJfHtv5gc8AC88+/wC/O+zT2/iMp5i1w/C9+3k
cMamYji4CAE7CSAM9lSHWUikXgGLG9Vp40+vem+8GdiiXQ4M5wKhDmMBOhnsVP1UNK+jHVUx0GdH
4J+IvUKyRemNBo0NSfnCrz53meL/pkpjAV7jO5D6Q8Xfz7mudS1wMVt/KOy9Xt7HTGtmnYngwV/1
xlVFQ1UNtra5zINFqKxDRAnUuym4MYsLZeTZX/3hVU4CcwbktJgNXoXSpkPRmyJqUHXsFLYXheXO
RbmPv1pW5cOvLhq7N8KGRyU98kiYPHlAgbA0vQQvO5vefXjQqQiCzXypiHoe1AYvBeAB6xGsQhNc
mU8ifRQ9akwAVPXSR5WVOj3LBpUU3RT4o/op+t3zW9A+LlecSc82dxeu/8P2fSQk51U7Mzak11EF
60ptVrh+LzxvWk3+KgDgko3PcJqM8TBGxYW089zx+vhOJ1EuSRVI3zNZpxSu714Bl+sR6RX99btF
EA00G886Fe60QtuPahVLEDRdvDuTWi1Kn5CnZdx3xXrHGOPl094P+f+rtasd/4uzZGhi2YZ+o2Oc
yj7ZjN6rbKS5E6GKytCg0DcpwBJxBoZDxyBfLBi6WqFF8lonzJBBQeLEivyStDHjYeeMzbK8mD2e
zXg+vNfpdmirystLHTHBhs568AIIea924NKBf6E75dAxtpIHg3OWIjyLCyrl7DHtmGQneM2+fb1I
+rkQT9ENKUNHyFU77RXZWV+Waky/zxbWb4sThHfUp2QTMVKR+UTElMZKg9vARa963ItX82OfxNdT
5q0RoZZLUcTKOpXmb3C053l3kW16rg1Kkf3vO57s1bAz89g3aJ7pmBjlCuNdNEtXAMkc5gEIWFPk
/B9s8aTu+mv3fniqrNyHoGSj4xvYBacWx7937+e1FWwBGTq3MxIWe8AK5Cb4eaxoKpnG9uvv8t5n
/evpBnoIwIhp5FknNU5eaKrbWhSiaHT4YcpsVAMlghh5eRi1FiwJPhYtg98eBwAFrxnNfGxh8rsO
VYiBvhycfHZRPWdrUblOgvxaNDaAJswgo1CtX8fjGzML4YXRhYO/aQDTsqkY8UoSAVurBhasj4uM
KVTVx9/h4JDXTQk9lj+WwXQYWYrRabcZQLeBd0C9d5eAyQUO1rW3smubLvr+9aKcu5GMD2sif/7h
i2iGallNzz6QKjkDu2mIIH40vF4UpDibBOL0iO6nCk0RKPLnR43O5FlplLP8wxH/yTHFAPoJXxGB
FwDzE20cJ3uhNAiRse6Vh69/qHV278GjgbxB4NTeu/QffqnReklmGW707ihyAKiB5ax+5Zo2GIHx
kOD4lGJxFBUxtpggS+Z8S8cpjpo1GNm2ZWau2gdtsBbJSJP23Rq1x/ZCYKI0DRpy2r4/IjQkAnip
DYHDOrTOfDPQRJDMVg+BJZBJ0aTSrQN1mQgkTjoRCFX2wVyip3ifqs1NXZkrW5n3ytztBmxlPNhG
LpO8hKHUFHmrqdiB27iwNOcyJOPD0sjSfVgaxQlsoWYQPbWtgTVDVYBhyxBjiTGCD5ctbsRDFmL8
aizSgd87ust0ctfSZWpAWgEEpj0uOn+x8Qtg+SKtX206qFLKIWEuQsQjQudWsizdYmnTQhCqpgsb
Nl2347jLEBun4ShwcYdTYP3CklGqYlmvEUcebVunj10ANEwDiwIjvvVxWujfIMWPKuKOI/0Ya4Nu
Ln+hMtgmaXeB21/M3s4HTdt1EKAkl3RPRbq9yY20Tuf2K70GG3IE3UpvoTpbwqbXPdf2T67NZXVJ
MOVsWvHhqSfnpo+LXO0CrhNXuU/9DQi6iwJn52xDHROzUhUyNrx4R9KODzsAUQynt3BLvsGtwUZm
SUdgJDaTVVP668FQ1w2ATw2J5jGa4aBt9fYZBOKj7xd0zmgRYRSj5wvfS5foCWz83FqFMe4zzqsD
+DUJ92LK53DzUsxjyrTX00uOysaZsZ5QPaHPc7yNv1R5S7V1xyKYSfLBQZZxBVkuW3nmtAMitmjj
TZRgJ0DPW3dDoAXuilUsyJDEqY/IPNo4JboPGEKrzpEa0LWqTYbjTfATb7Ctb0cMouuciXmEKQpS
CT2765LG4zlSCRI1wNdwrGaLncp5DNC4ExyPuBw1DySZ9qzGT00YrCpUrws0mkwnXlVmsJqeqvoo
5zHEC8nHkHUAJyxqpz3mWwjcJBUwU+S9wVKGht7TLOe4Rk9fx4xzIePjy57c5CipWDPjbVG/fUYF
GYNTZL/wzNGiBzTY5+FCan1+cSBxONgqi4vryfOStsihH6p83+zWNzfFDPLtELqPxvAzGu6KBAAm
qMZbNi6cL7AtSBoxayWdUdbM2tLpwTTbRaf8E/g4InHXfr0aZ3uKNNrotklRaxon6ZSvDdGkKbwe
ZvSQ4acCIxNX1JM9E5gwWEfzFZhYU29LOl0Xnn2uJPj47JOlyexymIKcZxcMSbCGwl97gdCUNIx9
wEnasSJkJhBvXTFSwWZkuFDVaucilEWb3WAqiGjKaVw0RwWlAylrhftic5NayCh5fX8Xcu7H7ilq
9mG2FU80OW8Zhiim6z4ZyW+/by+8y9nuno2NBjGAUSUaEyeRLEp6JzLaSHAExWhvvd9mm+0QTbXE
w2LHwhQH1yABs5pN6d3Q6A3kRGdvpXkQ8WaiQQsegwQUUxJFMzZ2tdam72mVX/hu5rkj9PFNT27d
0K2mVgMMfsOQM3M8tia+cVG/gcmAL1CzrZX6e94lAo9Oq2zX4rLUM5HAu0aM6xlIVMjbZZhQorUr
KuSEM7HgLdRqiWI9PzRur8cf3m+1vJUfBlQHMo2LN0D30EP/8Gi24rKVWjpq6w9q8RwyAQppxLVB
jCXQAnOaaIrXPeS1PkL55Z8L21aOxGk2jj4ZUVtFQoIe5+cPNeppXrfDGN3U7lHUhHLlmGL0QNCj
jsWbQG0eTPqq5IMXHnzuvHx88MkO0fXQCceeB5s5D8q53w6EL5p/cmKCN54OsphFIo45yuuFh5/9
6JoI69ABBEtwMgybzLCHbtfT/lOAOYHO65eYXkMUxIQ9AkhEBskOTKAhSCE2VQcIGwbdyOaV4MHJ
rehHX3ilc50iurO6rXN3oo52kl8oo+GG+Ei/dyRTOp+N5gBQWwKhStj0dvcAdk0sVlATSWDiuG9i
hqARZJGzvfAu57o6QHPIrgAmMb876Y/F4zhEfUwgAa9nQ1GBfjTgxUW7eCF2D1//8LMPQ7RTLlvq
dPtkH/ShpiYQ77lSOHgO3jQ8y4XZJbw6OCPZpW7+uSjJ9fW/zzs57x0EhX6Q5+kjfNEt+/ui9sW5
ag7UC6LsDrR1hi6fz5SbFbVVmQNbWz8Ib8R/tYOt1PGRc+EUnd00H550Ujf2qVpXFjiqG1PdQu+b
YukYlMn2v/hEH55ysh9a1ByDqCWro4OCf1aScK+C66wPgvNz3Gn59ePOlqjYLCDkztqxhidHIbNn
PfLgfIhuLKQjUoyqxnno3YkJWEjNcBB/rTDdJszuLm6Qs0NYtDzgUUP/1/9iUxdKBhegJAtHbQOe
xTKGNSD+l1wQc+ysEthQgv40jnGxD9L+HgwofpcX1kDi7mlcRhEDnBpyiRhcnHzZoOhL2FtxJPL+
QhPVzT31sdw3nA9CEf4PY3JrTrB+hrcLzz6TxbsagxESKZw/mRp+3r85uEC3zOC7IXjBFDhV8oX2
CDaPDojv/wKPDwPo60e+q8Gc/NxPj5SA/aHyYfjmN7YLsEuHQVrPr279SImEXGsI7fOKCmLxHCOs
GgQ2HeNyEadY2fav3figQNQJNyNFEci6RUd4Cse7WHtsI2VVeW9D8wenEhtoGo7wESbSfoSjrQaT
8QnNyBRNCfvW/5HEJWwaDM8wM4FNRcM8PGZBL3jlUV/50UNTJEulvNdnZRX1rxWitjBSfMuBXOXf
THjAhQEglGMIQoCrgwEKhmOrKnrRwedjidLsAMWiwz8qmEn532qoE3F5c2EJ/94wrCClLYoLFiIA
sqE+rGBXhsaghYjyOeBikEfCo7vEmbEBenwhHMjW++tbAXgDTGmwM/WTiB3Pc8l8ynvXyCvmZ0B/
0wivCd7YJT3sc71CgsC/jzoJ1qqPmm3aYeoUzvee9xxZP+f86ABF77Y5VoOzcpiUbhEgPWDEq6l9
9OYfdn0zpkc3+KlNw2Lo1FWVb+HqmvljCi3J+Vm50myNnfQKGXFUgBOEuqxsPZR3arP15gfN/zZV
HtRH8L453tVQy4wHANkLa54X7nzLO0EY+K1wKBrrrULqxw7Gjenfp+GfWj9omX4pHJ5J0T4twkk4
TLLSm30eK8exz/CIW+fQM/Ill4qtrGAD6P4KAsrX2+lcl+XTU08uMU3VbSco+cqOt7CJevDO6aOS
lk3dsvkjfrNA0L5+5jmILgJxYKlsEZn4axw5d305dcMk48gO9Bun6GpGtcx4KtpvU33d1SEET3iS
30IQtVZA6+sw+nCybg0kNUrlJip1/HMfa/9XW9wixhQNy1H/SXsvSKlV9UUXbINg3TkgYbEDhRan
N6SYWz1/AESg2HvF/abBkUC7WmUQq2T/zRH98PNOllShgzf74X+0BdFyJt0FJ4u+8kVDmnM4WRZS
4B4U6qLu+jkYIA3dTJ5Ps0rcTwM+lOM/z4roRe8LWome4i0j6znzYdHWDzGdCYl0NjIIzXMTWFvy
b7Evm+B0umYnBOQCJH6IRIb4h8hUJAXPVtAc7CGm+kzOM0yo84UkzLRhx/atIhCTIKiQrD3+0Ug/
wA7JyO7a4E/vrBn4fL11zsakDz/45P5wlLoH9sLOMWHHImxVbhnii4nxcAEMcq7HwAAbrxHAaTY5
60lIQq/cL/ScpYU6CI90nmHjYZxnFUueCBkYP0zE9rDrCugL/f9/JBky0A0b7x280T5/1TpWKy+I
9VCm9QSv/ww3maZlzYUHnbPToa/675NOdqpnplaUWkYo4pxSDzH5veLu3WgKwQ+IZQjIMa3clRj/
uOVhjrMbk/8JInWy0CTzuR/VS7/+XPOJl0Iv2EG7yIMt8fnnF4HlRLBhwxsjUddji4emzRWtIQo9
ovQfLQtxrkS2QkxrHRA4SXnAgAmyUG0PUNB7THyHjbqKIWD1KT07MgHmfIyha1xcv/5S51JY17Ww
ejbAlzl/+REVY+qplWrxrgjO+3r+TRC/icHMykRCFKUC8kkquQzwblxl1y4nY3LbC1nV+c/44S1O
PmPQ0CjvCz6jYPNhXWrpKnDufQ5kOv7RenQusGOEBz0eI3qFfT6Db3xU1J8pOX2fP369JmcKPZYE
6ClMYpFRO4lJNDqmqPJ4GWyRSOxpNBR46UJzT5+18UJddC4cfHzWSTjw9S7rMPcIb2gsgNYaYREH
DziuXDQgOtd0+/irTqW7kKRToqSww5uRiaG+VXCdTswSiRo62sYBZMk7lnVPxt4gKZz6Jm1r8724
/Xp1z9nUk7AzoJAGPD3Ak9MRdI3ftfXA8pYPYfcA2maXWMrC6N9q1XjMwm+NA8r9ZWh+a2O1Uo2t
HxuQIqBk7dt+W4sCL/w0HKcLkXFiJte69jKe5isTP2d/1G/byFroEFQTb6W3Ty5qIvE9xrELn2sg
He991V0ZED/9urlK6fgjBUoeHOMkENmvOV0u6fcPIW5oLr7cz6Zy8Grj+6RV1wGGcRVGlAxYHu1i
bxjttQDgWvj1TJxCjGfzzD1oCAioaXfvJ+bGsn45o/cwAmswynnf2dWjU2ys+Rgz1euTbO/54Srt
3UWON93X63z2aqUw42ibqJ5CwfgcheJIRe27UcMbESfCtx65YnqACP90en4Vp9aOuTc3YatdjTPF
GX7d0oo1wHf23m6IbYQA0KrZNJgGZnh2LM1IuxMucM/VqYw7t1IAjIwLpOBKmIbFFZ2eOa5ush7b
Dm9ZzH86r4RaXaxsZpFWZPwIiMkKl/qc96t2JMIwr+YSGlz97uufrv0HsX2a+n+8/E5uIGPIAMP3
XH4ZigyUxUhSOtz54rZGV0wnQWTEQXqdwOb27aMEPfCGK+wsxRmcenqANVV2+D5k/SP6Ie9A5uAl
YtYlF6mUt+KSrSUr0QcuBmfNPMhJ3sRPNYd+cLAYWzosMrB8SBTwUSZGQXvbeYCgMDcPMq8sYhpH
6rjuW8TsOY2gyYZ4Ri423QRYZYDclI5jAoG8qd29rbwm5oOkSeKZVObT2oxe5fc46I/IOMcogu/N
YO5KM1hKpqQHR4VREJ1JCiuyJ2vcjlG0RDQ58R+yTV8/o2jalE8Zqjg0Tq0GYza+DvBG7lLwZXhZ
k/uxRughrN7PzjwvxY6Xf0ZWR8WlAG2YrEOyhzAcI18y6zkp/6tJW19FBQIawawClYPhusrMtVZf
J/T3PXbjyAB0y6a5a018EdQXp0n3qdNsRVGnYsKNcWXc7gmClIXi99xGnDZULXKUkZgIIEeRgg3W
6fSl+ZpZ+AIVeX/6o9vXeJDzJWn/IdNTwq5v62siSR8WC7vS1ul0D9R5AdhgqaAik+QOvKuHTp/X
Nh9iqoiMv3q7XSjDb0dB9oQ/N2y8Wao3MWBnduWM5YHua27pi5kJkRgHNmmw9vsHktfbnAsr4M4X
NatpKJcGZwXpQsU8JNW8sBqMktSlLjJDw6FrnocBQajhGkjDWGQ3IKGGx5z0/htbNoCpauH98z2d
fiTlfe7zTjUap9zGsu70WnLxLCYfkCUT7+/mqNDJJyGeIsBVrnptkzs3FowwEAZYztnJWx+q70PN
opy2fGNCGCjIdQBEWSk2YfYoDWbxOJcPnqPJXzGrZTcPDGII1DPSgEXOweE4I7q+KPCVse8Do1p3
6i40r8LmW9wAfVhn9EdjBeqn8oTNl0y1zPJBhbWEBFUy7EP12cfGJ8/L6wy5jqh6l3tbBJF7gI4s
GJhoXDf2N4VRKtOoONXWRTWvY3BjEpzAyRTdtPcUDF1dXATAq4MOKoYHcRSUcxOWZPTApmwODjyO
DadP6MsO6jK4XHqoR1jjdQmOx+JvkARiaN/kL/1ym6XvvOyEVZFDJicduQhOSoQug1+090p0bbf3
JAVq2S0SE8cYj/C/NFEwjHxnZYPQ4t+RB3tDFOKBCr82LnZOFCyN/cBQqeI5clA4jgoE8BnQMsh+
m58IL5l+GQk6cyhokIPirMTkXGHzGxnftdjSOQWFluRbJXugIj1wMkPIVhQR8hnoFHDmEdahJgyQ
WSJAheCV31VXm2Nab7OQATvqZ627wveMbqUM33qvWMVokGVjexOjCpU3yr1eTdvSLHcEHDVG5KLd
M1+9s6df7C3kXAMEeweNPBYRIId9zq/yB2ePFr6OaxwQ5qsBV82xsxbYrvKqShaicRNsUSAB/YK+
SOGhyyFqb6IdlcNFQgfc80grO30/B8jgIOaPbhOCaDIO7IB4+N0BqP933bmvGSVkExqAIXYSwzNj
HzFypdEZcDxjZMeqLloxEirDggiBaJqO+7z2KnAR8EOKLzsjYS8yOVN+JRwMJymwGjoILMfw8FDJ
nssE5yjo9GhYHuPQZRzMlKU68GWUSL+BXg/T7BcwlQlCGS009IZ6m0ElxJBIGAqy8AiFqbBREFif
KenFQUazK4i39saq7Gv8A1rzGSrx4A+roVgrOAxV6U4Rys7QbVP6U3avMk9b6Ujv/McvsrcC/nnU
NlBS1BWonZC0dMS3Kh7BtyihjBZM9j2QPw2IIAp2aXM5TCbef1mFfeA+58rAXO9KCXVhvgLwb8vs
etaGNRtP9cMrROQA09DexJUWvFplrWjciBIaRH3Y+5uScIB3k0aJxR9wrB2yKyaIMxUUGRR2YTIK
4XiTKOtEeuHRu3Eh00WtASP2zhtrGmrw6KnI/TVBHjijHnOTBU9iXS/z7uAFQ7C1HlPyoPymkaoV
uNi1W85hCQkl/A68xx1eJ3+jxW8xB3Wc4EO786Kp1EOb6wdOnj2ALsjWWFYVIDusEGFABCrtVVE0
99oAH9FBZcpepswGGBf2NnCI8dCa7KDEBt0dLBFOrKZXM11qRMNSNjCLG6SFrFQkmSRT1Bq+kzCs
SJ6WJM0Ge5XBKrSnPn6NkJthQKgIEKvFo7LcMERYhY9kvluPvfHcTd6m1e6KvFwq2kNuaO+Sajb6
jh5xl38d9BA2N4gYSZiaHGEYdn6TomFcPcgboriwzAfnKs7Xo5ZiQJQ/Il4gXrZUkq7+VpVMdmks
g6nt2DtiJdBkB7y2lPmFTHTJUqc9nlncJQwtVQCHiVEg681fooklg2OwyMzcFpISQD2Y6XEH5JH8
cxqFPLJghLwmmVeVZezQ15BRRxiVG93dpcnru+QxvU3CRwcxnXZ8nLgbug2enm0aH0ky9TljhhtG
N3MM0C1ay9UDsFMilEWHIp0f9X6nqgc9QCmnPMIbJTVLnjEpiKqnqil2hD3DGzcMeqS/KhkH0C9S
pgaWni9SqUO80jBdaokf8jrCWZQISaJeetEWaBrcag/2ZcxKUl0WaGthsrGRsWkCL77ZzkjZxe2x
Co6S5mpFJi2ovGxuAvsKeA0hgJpQ3IuDJ5sxKKbRCUVy6sWrgHsjyJzF6LyODkAGBUhvsxV42xBg
MGy/g0CB6r4rFghwrc62YVscZVtFZn3HFMXLdsOhcuNVUgBA6fWNY2db5Cu45zhqDqdqJCUPcc0k
zxzc30DK4goiOynsH3JZa37G/RoBci76l7DZIGQ1T3uQLaT0Y+IthmGRRIvMJ8osGqdbujB7mC7y
a7AoQPt1EWcvvaqsM68jZV9qw+/UsLed02ykWdSQKSeGdS9AQwUQqGwOMU5P7IOaHcT7ZUInMVDZ
TBMyH8bBNSma+Puah/SXW5DZXM3xXa1EAk5LMu61OV/2+t5D59FuCWHc6136wm9ilBxgKjalx7bz
6QQaC8RUBrJYdrlMKpJXubg7PEu5y7iPRaMGII2o3l0H1bMacnNy17gHixFY3Oy0DK0klI35G9Iw
XWREry66lWClATW0pnyT1t9yrgmuY4K5ialLM77Ef4wfUWkf887cxUTzd0tzh6P6LGaUGlUnMZPQ
WXvxna5T9bVPmjOsBNVLaa30T2UBM810VgBJboxmXJBBAgklrMq57PpX5hGcdvElj5V7WnPTmK8l
VaAlZMMpz6fgCiX1hVc/INXArB2IB5+KLilSqGadfHPoFGlFenARXwGhYqTmZh6PwD7o+yVpcCxq
l63xqkX6Fdcq97iED6dF2oXFmUZ30R25xwDZ8kcDWsMWob/aE6yI8D3qZt9vE6S7kKURiCWAOqzU
CRh8KUKZVDKDNS6EicOrS9MgLHEcPLb68AOMrj7rW19N19OY3Ts6+y5e9BRbyA4gedheh9E35C5W
dXLPi4OpyZ2IrDXaFRWyx8FbiQoW5M7USr/b800AmnTIv9fHVlm4lDxalKxRKb61agWlMYAP1kav
tgCqBIY39cXGwPimuw66q5n6NbxNAkibG2Km1W4GrAeDmyheJumbNagL10JjsHygF6wUN5ITc6DF
iB0EboTcpcuQJkc3siXxK5j6O8MdQYkN2KfhQeKlgE8E/GKARu6G+wKtngYGM9uL6IJFG/tfMESE
t1+Sbbp+sUYSng3OoBggXJwbW4UmAOnZ1D8Q5aUy5KJMyPhzfm4fA8+jVyMwD5K/up6RzQ6AKobo
b24TY9kWT2zIqM0epQoxTAXJQJQH3Xvyn4FsjFeVc8o8Y0P0UDp12c01IGpa4/3RnoJbUPzQSyUh
zl1rFyM5a2UvNdX/GBfrQgGUBkrQc5DXlIyjO6BNhyhgsGujF6ZTnfqzs5rVpJYLShHOjoKKOJOn
bO3G6ZLbtnRfvTur3lGMdmN2KyU41zrykyG+CU7dbEgk03ErMcXPn9iO1OleNj4VTbiceCKchiR5
yX6V7kvFeAeVSBD/jLPJlwUAzh0DFdFFLKrYc5tDnF0NFnC6DGc9jqGJZZ+DghJqlw47APFUZAzR
590ir4CUy21l/lM7tfRr5A6MM4QD1n7+LNAumXuwx9X0KPG9DIrl1W2GCJZoWcRIW4h4EzLHuhiY
AwQxqWScrUzkKW11i1jDHpvd/FBP+zS8NH0/NwEHAIBvM0hCG0+fz00ev0xdQ3PB43dkw9UTaT27
jfBCSkwqQud8CTLtQndFBgd/91b+febpYKEpYAz3wJqFWEo6Fg97qxcz94IRMsomolryn9k/7VLb
39H0+PoNzjVodb6TA1vGwt/htLkTFI5XdjR35IKFFlA+MPPn4uLu1stLEhxn54sfn3bSmwaqGahV
xNNoB7OvWWJBN+sOzbRwTYATZL5YxX79G8+2xD8+VjrHH8bkOcxyxTJYZWFaND1HGg0oG+1ka6Vd
+xUdu5T9SveOANUF3gqsNB1cDaJMO65C9+3r17m05Cc98YpN7Df4Wd4wmKPwNKwDfHspi8olEffr
Z51fccBlkC5csDWnNGbo37pfiByD5GaAWcxZmBKs9jgQubAiRaft0kPPNeJ1nS44yvfYTZxaBeZG
N3ianTGXUyk/0Uo7kN1xGUz5JRyZfuFR7gmmL9G6Tik6WNqSAnNWR25xrrqatZzHWkTUwLJMwzG5
RcI4BJYNfttCX4IsdiAn89o/fv8zM/NNzOgfpJ+hSS8VpU50l/1f0qq48D3OvjBHzVBR5XD/whlN
8YxsaAYHeepXZn3f95hMLXxr67+2WJDm3IZY115x8mUWS0rQpldNdmNMW+Mi/OZM6CHIGQJa01zs
Kj4fCrohXp4DdcIL9kA3CRYQVxZT6bS7FORkCnEa5AywA7SJ8YUCb/r5SS4qeZPXAliXKl1Y19Or
FjzRyUOqhRNHbirLTauJy/jCcktA+fvRBlYkNrgVJI0+PzquJsMoYnjnev2PoTebJE1Wc3ittYgm
G7QBtSUpg0p/Tb0vZ2cxV90iDna5eqUDPLrwLudiPURJOuw2A3rTkK3xIQpVTVNBwHMAISLdLx21
kV1oENTJRSP012f93q1oEhV7e6TCre7bkJ6Q1JBfv8gZHCwbT8UA3rJ0jORO1iQcCMFZ7lEvho9x
tCatRlidSghbdIaCl0OQXCF/fQM4f4aBAgGQ45N71a5CF0EYO8INWVSMk4EjiiBi9IQ4fTvSlvJf
+/KeRJZimGuHds9lF1XZYl+9w8lvzs0oakebtaffSD5BBwQnZiaEmGPQBD7QBZHy4WIkPLvUrkcs
1IDP0c35/Ml7rx2j0YH4lqL1aV3JyMOjBfuTapHeyv+Qdl7LcStbmn4iRMCbW7hy9FbiDYKkKAAF
X/B4+vmS6plDlSpY092HIR2K5GYCaVeu9Zt0VM8M7andBRk/WCxgFTRkP/5ubw9rO9Vm+Agx5aeD
tKPGRLVbSKjXz99PopOQCLGgKO3CKuR/fzdVdbgoDTZ4V6KWRUZReoWqmIBDiAAczUUAxHDJyHhP
v75v+VSf6irAdRnGEfXco2U0ybWsF9ifiOMT+ksBUJooX5Qd91vyMiLH9X2Dpzr1a4NH57VWIT5f
FyBhibGJzm3pg8YUwz/rQnWuoeMCtmIkpTnQ0GJfEhpxTgshnlhsyv+rNzo2OSSFkEzTBIIYSB01
KpY/uSa67yxn/swbGUc7fwktrZx1GgKbQytANggDgOecxe+eiqm+jJEhjqAve+uURklbJkyKPygZ
OBmEHCMs7v8v0o2Y28e7Cfs3VsGWOMo/o5IvraEBVkNnpTWKk1QT2EH74nPuC4xu2/tcHtHq/H7M
Tr7hlzaPZqGsp2VpHGhTFqlxydj8wZymc+LmZ6bHyaZ0mf3K4u2AbvzdmXOfRFla0BSbJdMDhAO5
D3ClnNL/sxnypa2jG4GdpVkUowl0UfcrCmPc7CmqcgE929DpDesTms+IIVtxNBcVCRyKU4LwJiql
hkc5RUx95ZKIGLsHke6tSRayCjgMvh+6k8AgA39NSxz9SEMdjd0SpSUXuZLZScZBEB4JgkT1zFTr
rdC/ys21QbW675lOKSJYxMnR8PT9Q5xail+f4WhzKRxnWUyrYs0fbon4BK6TtTjyMNY5GOnJprB1
hE2iGkASjxZjFI9ZB44YINmnwTA1C0F4Arp/lth+6iwwTM5WiCQgoP8hDRySqZwbgDi429igE+Hz
kAC3slu1gQVHo+enkYhWjte+AZpJI6CxiWmPzj19zkf1oBPAUwRu0VJmaZAVcmQCF8o/mUgJIRtQ
3EZ1+0MkObKzqjr2qbfGLRrSMEh9B0L93+tT0ooRwbyUU54yWF9PgXbw9zVlRcNL24PXN+QM5K1J
IjNXfwPN2ZEOKkeJTJxyK1FDkDoTNA6I5/mOAqGeU/wG6iwqhBgDkvMwyCK1ug2EDXXlZVnVi+1p
1RyoXI5EQiqnmLy8Yh9goQxNSmds9phWNauYCvUB1nKCQHqN5Hr2uzKXFWYCBAE3+R7daZweAE6F
EpYOcffDIMuS5tpOSdJdlZYUv3DCKdECeMMqyS1IzpqQgff9m1a/7yFiUfA2CvBLUCnHW5WkFER5
RQUCATpoqbFpVH/KpBUPaGsOjuVN6wisqyjLDM5HOZa+ohjugbyKJuTlcIDJrPqMkvIpRR7giirz
Hjy+irPp30PDm9SqVFiA71DfoTbF40omhcX+iZhh0C4rSwknxD61M/pSJ6fEl3bFkvxyIsUG7jbS
/GchsLlNQlKqROYO1ZMMBY3V2bzRKcLMX296tKcl9f6/3lRHoXx+jNQXB0gwWyrFHDJWo/ph0Tp1
Q2jJzpit9XNZhlP6dn/hVY+CXTVSuiSqFUBZ6i2ZDU4PwLFkpqmmcn9mHuO5VLUvQgJ5Qqtcho/x
G6NYLf2A+ff95noKEeigr0FaQ3CYoLT93f/2dKidPK8/Ubp5/FLgpQsCz69cOPvGNWUbMsJCmDS9
VKooAIJDWfTMI/x71RUHNolLblnAwPWjU7voazicusEtW9468R1ZXyEPBDlESJu1srhvx8DpjHJG
4vyRBImuP0bUy2euQGceRTT19x7596McrYJi0M1eikxSCwAeqpeY2iGATK65yoHA+XIvr2J7gwOp
MIdDPdZYbvnt54ZEdPl3D3G0JLTalmTUUD4ZKzwHh6x7ANLR/zbBqSFrDP03PCiXQopIOC0tUJGF
Is2ZrhB78XdPcbRMHKe0D4uugRzHv2BMRaxNxgHLrupwSxpcBSgyUls4GxCfkJVA7oVDQhUi84Qd
RzNSMbsx1RfEfIdudHvzCtu5UDKvocQU2VUxI5kP6oaKRB8/1JJvdFdJdpf3YQ5yLm1vHH3tlGtd
vkFPZIowXFhWE7ic6beVrLUyDZM4AYhxNj/87zbGQyuo83G02uDtjyaOoRSDrC+QJUoVuRETORPj
sgCrlS/vLWdL5GXl09DthudoXXLbtObbvH5toqse6vXtlNyfGbxTU+jr4xxNoUOSK6TIIBjEC6eq
t0d0Uguk4Ur4YsBol4LRCMgYaeOmTtb9OdPeE7lb0RsGdGVyBzb52783lYQYbdY1RJOQKlL0Ft/D
FVCXieki7oX5C+orALLOvPO/dxsaVcmW8zem3Md8g/2+NQnI0YlKOqIZ3OivCvNGILYjyA0ATG/7
7veZJk9285cmj0Yd/i8sDkdIU8kUvbcqZHihbwOwxobBQh2a8gv7lZBLFhiTovRR/j3zDP/eecRr
G+gWk6CCA3oU1k3pHhBgwzNI4/PBeow1eVPb6JRcToAttI2dPBkx1WrrschDNLsOym2v3ETVdTaF
jb76/mFOrgKVxJxmkjiCS/z3uJudBRjWQCUVYAZHq7ncxgIBSyfgtUNE25hnBv3kyyNJJlxqydN+
Krx8iR7mJl3sekEeiquRDhQOgpQQ9gGTSh35v08spqehmYjcDUTf4zVuxnpl1xXVAeqZpB/jDPiH
l0VoRAf1OeLOJy3xePv92tjRCk72+1GVIuoDeMzHlRIkSxdI1F1zGTw2DsAotB80Rjvx7PTJxNZR
mAULe1CxyrB2KKc+pICscYKJg2J2Coxp1bUkW+H3Y37CZvnvbjka9L3uYJtm0S04emGj6dSXvYMs
wjX3mb3taliVxDUGOtsiBnu1HhYAqwjlAzWRfSsO8yE48zzikvZPz1GmEMQNnal4dIkz27HvGpxy
LzTVW7qViZtVVbg46C7kpvdr2Xnl+rjkAcjX71sWq/3fhk0YLFCtgAkdNaxZSdSg+s6J+dhf2Tfp
w3SmKHCuAXHD+zLb61zTal6N+psjnCtKY7VXwbM+fv8aYmZ99xpH56+dL4c8j0UrWO/AzI3X6q8q
3k3ncnnn3uYo7FMNvSMSpruqu/hWvz5sl5/fv8jJ3YjrzP8dD/EAX7srG6u8ES/CtQqXkwbHvF2d
bbhSweSpz8RL53rtaL3mVazEZkljUPoqdYVILuF7omwQ1vzfvdXRcrO1vi9slB+FFnCN+JxQLcW6
BQESCBfgX0Bgft/gqZjY+tKNR4e5VVqYFso0OEiXQP1xZTmLJjjTecfVhgPYq77c00SWY3zpdfn1
fno3ccI76xh0rqWjDMTYyU5qKrRkom+BG2a7IqAeEtJJZ241J08mcDQmRjOEJMdHISIhqaX26ed8
wFBj6bfkGQigcWiGAvL9CJ24vLMFc+LqFtVKh/rC3zN9KRpQGAdq5ZaGoZlntCsdGmTekpi4LIwL
jJS7eYucwPfNnuxLgBeYhdi0bIvvf1lfhdIaSmwLmXbQ7iCjMfQiA1oHgG++b+hTguR4SxKBJLsq
hEr9M035pSUpV82sag+EdtHlAo5+BEkDexeGh/ZxmIDCjdjjmKCjRwiTnchMCmnqyVJuOi5IwrPc
xL5dti+b0tg4/ePU3hW9KB5qwxTWHbgoDJ6jQro6OKtYkldCZpn6P7qcSgPIHc+VoYBYv4cRp3xE
jUINzNkYqX4xojwKdL5zoyh+y1F6Ay6XzdYl5D2hyMpFlaIS2GJ/NidfaT+y4V649JJ6mg54YAKr
jQSVbW48BXw/TsXCb+y/rrdRY21aAduNUJ4zrovCcTWKrdw5xW0PMTXPjsDRlYYVShC1hANxyU21
mUo0Ub2iQ5SpLFwqMgdU6Du1Xn8/KCfS0gwJDlVCGhXND+No0g1DHyNryv6tTfdDjl58KsxNjIjw
F7z0UxpdNxBEWjCDRXFmsz3b9tGeNGhlwfkrkeh3toJ7VZqPsnVjoJWrdrBVVuJeTFXYpK9JWZx5
8VPz/suLH+9WtmS3uOmytKFIZgCRLbi9+RY18kFf2dFnQJaAygOKDZ4TLA7Sknr/ahdXJVHP989y
6ohj+aH1T62WwPso+N/bTbbU+5i92VqRNyGJRZaCOxYY76p8OZtDRlGGNf3PSvzS4NH+2UoO+hYm
g55r1uUy3QvidDu8p0hI2zW0HglXbgfsnPIkFOqtaBMt2WUR380OBoYFu7scik+5L2X9b6o0OqtN
JhlrQDxmD44d6TrFcaADRYfPXTvZPuwd7Jn7sNd1n2wI8tTU/qQc1eO9jPao6Rv4o462vycN2wVt
E8JFspP1kAqZfkwICZSLaa0erto2LABI954yh1169yNXXXsdD1gqraRkE40xLmc/5EJooiwbPKs1
xAOKUXH1dtVj3+xI96Shwfs+IXwKp6hcoyrYSnJY/8gdfI5ZaUHE5B+wjs138XBfjU+mfeUo+7DR
oHsvyRW5bTl76E37RQYr6uzxMagtdwSUboOJrbqfMzaHcoWBu74t2yd5WnCDx9VyaULHLb0ei9ND
26ADk7yqU++mM8a/aL+Nqrlx5CHAAS8tD2Bs402GcHW+airAvIetXHiZtM3gP1rtbWEgHIF/6SGD
MgPJDRlhHU5kjI7xQK7AhK2XXi3kmxsNyDuEuxZFxP2dBWu/m+9zhazkDwniVr9HrO85N3CDKvcY
gv+YYgMXxSsDD8yDXkGiuUlNYM2qO6c/+2hnHH5MziYf7vf6ryj+GUk3RnbRHX4mydsBWBc58SIJ
5uHJHiVY8cLq2p07C0vNh8YSgFfgye1N1KLspazt6UHNViNDre6ZH7+AbHu58jvWrwWYthm4hAOE
Mu7T/X5FEOiqMdKYsr7dc0USK7PiHjV22m1ThJp8sZdv62m/4T6B8AbIZmhipP4aRCDH4VY4nczp
UpKNXjW5A41gaQJMDgWjlFu5HzeWl8b2DsmTzxrZbLdPBEm4wVgZ4s0wGMjijxaUu6a9yZKHXFx8
9FfhCJLNFw1HTXPwzf0G+qD2s1CvMrZtiQSwgohuCN5DNy77yJf2KPtAHxGMTPOy0h5SEtStl6Kc
D09eXZW/JJXt/oDjVgkpwVL9eCc5AgNN8UNRLhI+x30YKaLZ3t/GpmdGBwx6LK+X+92SQv+ybLIB
cDS1ZXWo+pvBfCELL6EgCCnV2y84Qes/BfYMAxiOUZMj0wFnaNyaOabpGBJUr5ySOtQK/EXZldyB
O57jDCt0rcldeJOtrWI4VNCD0Z2/bhRMLSN5tQDlQ3oIvYbtQVR7pC5sOxKcHOdWjQ4Khqk1mOOi
jbyCs2SMmtvW3q9hJnnzHlR0w7n+0YjjpviNLKA/xtVKKMiP+gyb7J7WugM4SIZcWKSWvEq/R0h5
fCN9uocZJsDAyQ9dq25yJA1S5WmI0BxQFvRj7E8CswJJLOrLq6jb+1zt3BJySJn+OLQpPvdeLLmo
c9d7b6r86W6mpoMbCZTeGAlcv11+mfOvabhkFFuUSxK/3YIUU2VfN4KpfR3GzSx2jXh2dfWG+jvJ
ZZEyGnYJue2DeYuCjzfUK8cJYM4m0S5LPoZWfkib/Dmv4PC1qJmhu9xDlfxMsnTXwoHOKHwTySFD
x43bqFeJM6/25khOrPMPhvOOU7xZR9tOWjfoT2HNVmTzjdZUgCjY4iA91ww+CPE2BxGNAGp2ayVM
NBvjaAPFDPVRHWNfkmpgn/vNeAj3h4Tg5KVncz0g+evANZbgo4osBZu1DFuqoqBX7ybIZFa/4tt6
upnJQcEBNDdwyRz4GPAHgLPF4ZDfMWUL8vzRvB4arNg3aXdhz9f6S254jRM2h61dY/gub+GNUtQn
Uiqz3aSEtgme3pOfUa1M8Imv1yACyxFfYGdbUY2bn8GnEyOA+BmVbKtBH95L6er7s/gz//PP2cgc
xy3EpoZ8HPInam2kpc5hLJQpNQ3eGm7Syq04xJa+AeFpulryKnI0DruqWsEseELJG1kfwejJ+6Vz
cdWbDYN14SdXtSH7ubVzJpTyIvS+D8mZ4OFkHIO/EvLBSJtTif47fue+aHeHAjhdlwRc9KN4S2JE
bRjaMz1z6i6EFMr/a+goUtTi/WwpPQ39Qe18OiugnGD5ZUaJszmTvzgdHOJRy41E4/J/HJ8ZsdMV
MJXSC0nyVRX/I68Zg5iQwEK9hGhla0buY33WDU2EPv8M/5dmj0KjHnZqMSc2WvEkvQ+b7r7VQmsB
D8LV5G5AhWaHlcX3U+5kot3+0uZRyknNzcIYe9CBNvybahfvvYENqXBjYpt+ZWaozPjfN6mee00R
IX65i+VRU3fyzGA67aoqdsLXUCpfWg5pZfidlxtoFOQ+qk9AjHFRxK03thtHC8vMVyd9o+HenPyG
h/39Y50MhAFUCGVYsAXyUUe05F/KugMjgx2dKwRvCzLuKVeRR+uweCL7/n17J9fOl/aOeiGL0OPR
oSiJKc1dg8OPdA/Zl7NrR9HOvdpRPs6YE3nca4xx/d5PPopBCVTphGstmIgotKOgUdEdgMGFuwSX
0iDimOPCsGoLLLfb9/JByDvkwjCbvfy1tDZw2BiO9nXU1yrMJ9yLQnVZL8bdAJPa+JDYkqbs50EN
GqhFKPqrXtRdcdv29km5rpxnRS0RRBhCGXP0DhsdIHJ767JCQ6smepEl1W/jbOtgRDDgmAylMo3z
YFQfh2SFRJohjaG1v8XGKbCNaWNMslfEF/bwRGji2VCAemXraJVvqF2wJGSLnZcYyhN0TiEpOUEy
q/fqyjEziG/oXYzbGUcFcXzPmr0iWpfzTYlKRI0rQRUHyYSJvERBiJ+HNFDv7WBOsh8KsamBsU9N
DI45LmqJUNE0/WYZpNWMMrow6Ih4GRzO4dg1NUrIzl2cvDYE6E1bu8JIdNzrL/ZhfNDbSwL7rI5+
IM40xPt3mPIbS0oum1T7oVaaX/e3MWoGNtjhVLPWHQkLFVZg18nuhCt2E/tc1yCZdZ19ZuM9gd/i
jm44AI1MxIMB3vy9WM22rget0VkWhFEOSmjzvELqRnRkvaU25gDrwjWMm1daGedRxOqpmhznoW6r
0JLQ5j1aJug4KFAtWJYiWQlfwBL8OBn55MxwsakTVE2HmoEaSbtUhjdk28jqIw7xx/qk7m7UVHJl
GEacTLh2ntk+T55LX57uaGXVqLaaic7TSW3AuiITSPYApAOWppDQvt8wTmVROY8oHSGwpWmfh9aX
bTNqMfGVRJXEQM/PAVo1Z6/SfE4K7VRO3QbchSQhQTOQir/H29b3EsgjWonmgCwgg0y61nYevn+X
k5vfl1aO+k2v6k43Blph8xPUlXprd1ugj058LtUinvefMxX9IqauRU3xuJBsdwu+mwaYNVIti/bb
lFfivCFr+2f6qtYjkXxmXKA38D/QRQYWgxesgCGINNfRW9pVq45NRxiB8g/7O9lUIhb5sI3++ybZ
fzd0VAhxpARAukLgALdMFE7TLWqoUfbIdvL9uJ2a71/f6Gg3SAxz1qAqAiQlOyZf2p8QI1YW/LWz
bZ3MSX9tTEyiLxPe0lsHnSneCuMkUlMaLjgQgIHJQsLm7mjmL2WFqFRzbsqcWmhf2z0KNuu4K5Ri
YdiyvnCFILKGY5MQcpGnWwrzXGujgy4SZCRISLZym+Vv2Bvfd7VyaiViGSVCEUc2NOsoGizV4hAZ
IkCQBsW3Ow1IqQNL7m0cXgvemxzBkCAuZeEHU/xetJeoL55QgGy4gwls0/dPc2rBQqTjagKzAmbb
0bagJYdWwkQW14AOWasXBqEnX6jcnE0QnoC2CSzZf1o6WjRLlVaHthKLpnyaoejZnXGLt5paPWHy
tmaz6OHtT3jOV/HrYks7+PuzlflDj+7Efgv6lAvz9+9+8gxC+NKmbmBjeaEdjUTcLs0yq5AT2EMo
KU1KTTEdxaYsAeS3XBW98QPJCE0fPg2dl4gcRB7huSGRxEObys2kd039fEqd/NGZhzsVTTvoRUNl
s1GwP1YnbiJFK4TU4IX2o0XbMFFISnBpEEQrdSpcM19Nxp3W/AR/xpZX6pfiOugoiC/l5VUbte5B
anxJ5/FulfHMrDkVeILgkdGN00DlHbMhEw5cYxZkAW7RDjlCgNOeDbyFuMHA1rrMhoBK6vcdcnKm
/qfNY1qkZrVUbSrIOdX4CFUAACCrM02DZToTwH+GPsdHy5e3s4+mharWgy3POBjYjeqp1E5be9f0
9cYiEIqkLiE+26+dfA6Gpl2hOyX0H8vDTCrJjFDQBoePKM4y/Oba60WHLtRJ+zS62+5hBD8ZuZ8s
63iERk+WTW1QpSXd1FTDYz4jCwWJNX38BDkO0jVCTdwaKLDexna36Q3NP8hFYEFCr0gbIftLwcmL
zzkHnXASwVeXwAz0jLhB6kfvT+K40aSc/fkgvVqj48v1E8qGeRE65YulYq0x3kh7rzPCxMLQyJu0
yC3q0TOk3UGlrHQVlaGkpT7SNuB7KDmIIL3orwv9nrQgcCUKkU8IiyBDIBt3aZTTqXYwya1HKROB
wVdTFiKE1y1Utv3Nou6UGJ1PDr5p+nlAJ00vZi/uLovszHag6OIqeDTwgs2gKwLHw051dDCNaqI3
E/nbi9GqbuU9SjspWZfmojTMoMnuo3STWOT2cQxzdE8xXxegIzmvAQUSaDdKrFoFMPWJGp4COTdJ
Q+l66nW8xkKpIMk1/sqQJK2f98+ShpzUo5oFSRGa1W4qXjQdd0leK3RUv5/eGvlDG9cWuTgZCM+7
Th0hkvS1RbrAWiFqIyLmcnkercEFD5+Y61hBicTx0zrfHhJy3mjJ9fvyoo5jvz7ou3kwdnvZ8qXu
QTHadZwtd1pXunFiuPWw7iRne9CR7CuQrUPoRNbLtZ3nN9SuLPQWcuIadplBqneowV5IdhymaLhl
toFvB/ezO7gX9KaXxMU6BcII+shBl6zkJsPQrcjFLhpJPYN9yPZNY/JTptNhefl09BTSa0IBC4FO
SM5kuRat3ir6eMF2fYFSSp6a28N+3ck/VaUJyyoO63q+mw9rC4cou5FB8XNTibNxU+jRvfMyDY+z
rV3r0/Lk1DiOpRbp6yhY8CU2Wb9arCCHtTacYVcP5P29kpVZNLmnL/n6+w3rxCaJEQj2SKLKj8rC
UbjRtRjyDGYDUdIW+oqQqtgnyAWAvSIdcHZ/PIW2+qs98Txfwip76DIgkLTXzEHGDaqprji9IN3B
CRWO6JmOGhywaWebWMJBSvSnlAkYfS4j4rV/GhFE/r4LTiXcBHAbTjgIWGGg9PczwXmws7gp2EqL
q7i7KKydxXVbMVbl3jP6uyG+NonaqYRO85kw61OG95/F/J+mPw//L90RLYfKSkYISobyJFzrM3ne
aajlj6zfUc7WzTB5FliAA1qvbFKV9qFmXtvDMV1euqkJOp36bNKv7MW5yOdrzRGuDQzkXYSHI0as
tU9iK6rXTnVhThc9fXcwWYAo42E2SVbJSKGtYOewP0t2/uTjHL+ayrWDdBZMNgCHf/fqqKDUoxT0
qiFnqw7BIKP44Uz4TYP+rn1I4FwaXHvwlxy7AAG3FMD53vEPE9UoFwKPhWZaoQTjIlEskLams9/l
M4Qx6pZEX6JK0zuYVut+5ITGKGAbGdCKbri3ZaSxWvQlRRF2K6ADKj6LZybNiciHa+p/Xu9o4QxG
kVdGjWUI1ytYj00Vltoa/sWsomQpTN2N/tY+Z7N7IrxA3wFiFxIssOqP6+XmDLYc+A8iBuWV0GdN
A8TnTKpZrXnunDmR+lA1dgQsJ1RH/8fdTY71rO0LnLqoomLegwIoGBkuIOMBZdb9luLK2ej7VAXi
rzbF0fdlNSzDZE7m0MLDbR6saU+e59ox7pLm1rJaV59X6eEKHyvEE1fKssM4uDw8782tLYeZcpM0
F7qzLqiT4JPXFjYaWppro49qdXCkz20Zp0YfBQdVUWQQtY5zNPrWYvfNWEI3SkYn7OfLAYk0Snp/
aN/mgIJZ/LIg33z2sn1qv2bWqbquC0PsY+LdQRmrpCm6T614cb4yBZpMuIctqGChlnuWwf/JST5a
x8IaB7syQHQ2ehV/D0oEiz5yirG86N6V94k/XXQJUEV+nZCSeTPe6pKyj1t8oD823LR3Wuq2d+aT
1BGAcpC5/c/921K4UhLWz0UbVHy7DWChUMmjpoYgWPdhFthq+ckHBmzw9PXOVd/gRzSY0eAz8dLp
1FggyJ0ZQk1c5f55L+BmuirA9hAf/n6vqouNg5W15cU+dZf3Jnf13xWis2PAo2N9QfUjUdzlbXpz
Crffr0bdR3zqrvmlv81vjh3E7xV+YS/mG6LUpI7be/uNJ547dy/e48xmY51YjWTfFFBKPCoWRcdA
GcIHyyrqkmOTc4AqvudULprV8qPxpjyQPo9tnxL6fIvi2H5wU8qXA0GH+CT63byGE+Cm3I2fynd4
ftN1i34lYmIv8dN8az/iVcvksR/V35h0z7+5IvVo+Ikfn+8IGs0Y9LEnxGMx10Ht8zV5z6T7Q+nZ
j8t7l4cAUebfyrsgDhzcoRftI540/54GKrLwepklDz3PKT/2xJdvvRo2KHN+1MiDPluL6zwit4V6
jKn5mSrA6NQ99PcaG2JPI1f22qeuqqEd6wbkwk0HLpFvv5evfGagXpS68hzyzWkOQEqMbaC2sDLD
8nfyOpDMv9//jkp3tVzZCX68fpt7ReVm/KDDFYDUvQZ+5af8k7YJ3R7G0SuftcLdy9S1XfVeebJe
tcf5IbLd4qddeDgeRG8VFjCtN78NWXA7K17+YYGhGzfgGfaIH7/tRZzn7T8SVNf4RuU1b99PhlMX
AOqzDtE/WXHLPg7Z8iIr1ZRT8MJZz9vDxf4hf9jflA+Y195EW2OtrKtL6cqs3WGNAtiqehx2Dx8U
MTycRsJqo7IAN/3mcDVuppW+q1GKkG7S+/HNvqp23z/pidMKgXzHxGUZT0pZPooAUllvIhzJiwv8
nCFeA0HhfETwQKjtfd/SiV3xr5aO1rJsVvE0H2gJYXLifKCqc+hkW7gr0nApnTn6Py/xRzvHp6yT
ZRCq/qvA4dSLOWnaVJAbQ300Sn8JipuqjYHCtag8rDJkvQ+KgxrpqotWJGN0ec3NIbPi20N0KVO7
0dDyLYHEAHnqHTS5wUUKCiWwJUVuA+Q593NJvaPYLKgWt32NwKNG6ikL+6QK0lh6kJZsOyuAY9TH
pcgviz16fUhwwyngdOQimz2CXIHEY0ymr3cC3xV20Ghi/YNkRM1+1REXGu2MUu8L1R+VK5aTqUHF
bagy501P8C101zNkScEp8B8AV2Oh76bBnyPLQ9m1yeqVGlvgOTHjjKZn0/kZm9eyhdg7ArrYtgTV
+vtBVhDr+XfPdkQdCGKEJoy3xDz4EiB0ewU9ysnOL0BWuaonudm626BQF1Su8i57levwVSOc/CVc
wjGYwikcQnU1hHSqX/vyC/5yl7Zne73X+UitBoB3+C2y91K5vJkHyM8nO8IfUVik3MRXZA/BZY/4
gx+ExemCeUn5hNEOq1fJldz282Ncte7iKz5X5FBy2Y34mP6r3SY4+AefIs0Kslyor/QVumMvvUcz
l78QxPJUr/Uafr/2nj/0QceP9vzw5JtbLVx8OTA93avudE/8WvEL1FvxSoT/70CaduSIXe5Gfneh
eum6dWOX09RvV4pLPBw0T+ZqCp17634Im2BeQR0wAymsnpF79ZMg8+3dK1lcN3LB83nmGj69m/o5
vxOTEn/wJ99x9xaulJ+vA+vqSXRcufnTueaKe+NG/JlUN+IfHCH6NlqZW8S3tzZfQBD7xxR2/ug5
694b6dfC/YWNmD+CbHaxeLuHD+laDAJXcJcMAV3q8G/R072Lg7UX8zSlN/N0v38/Vfwg0rYr7Nr5
TPU4BlxtMzKesrfwsOIxDwyTaHAIqwA2PaM9esu7eJX0TsyMw8Ul2sAMvuIreMQ+iBmgexyIDELi
2zdO4HhcOq74O5ACSI++E4Dk9DIPfV0+R1ndTz37Aqq7p2x1F6lb9leHj8i3ruKPwiu8xX17M0IA
U56Yq4378vHw8Mb/OKpd5Crdj/fnZyMwgtTTXdN9N4L3m4FngbbsSzQ0rCd6I9vuQ6x1+HUd/xl7
OyOq+fqTmHSil2ZeewxI81wsjJSYrYOfP9irOVj80gf6GFKQZEoiU8n3K2aCui038m+48CwRcEcr
JRyftFDxIQrTfSDH7lCy9hTmHFlcule0pAZo+QcKY6N79pavB+PV50T/sfiSG20dnqRwh9Bwn56e
dre/1k++jeeAwiBeHi6yq+QGjwP6e2BYxBOKgUA8k6cugtIHO+4W21Bx35ww2zWf6+xNot9Q/r2h
dr9lVK7kQLvImNroCPMyMaqyoUlPKH62vkQues36nQpvuGCEzVBnIA3VLe6iVbQSC0i80OTPDLjx
Y3yaAzkAX8hvos3Ll4VvyEG6ZrDulov8ZrlQX4cNNdthk62tUA30oA71xzoEGh9QubvX/OG6uy4C
zRePMFy3/HbJVS5IXBBIrWM+KowSQs3/8xPVNnVL/y25Yb6F0YpXWtUPh03zqoWHTbxGryCUWdcH
HNMCMYSOKyFuHGihwYd4unoT3+HzAqh2Qx3IYlVAzGVFJK7sYh7sipUxunuP1CbT377NH8RaYlsS
L/gmxu0Nt49V4c5bwyU+Wy3otPs2e9zIh7RmVFY7sVL2Xs5Hv2Zl+mITwD/RX//6XHIy45fcjIFK
35rshqxTL/f7S9El9T1BIPOtCDI+0iAkfCbWekGIODR24mfEOGt+cyu+kof1vfip+t54M57zMA2U
Z+UZQdXHZtWs8lDZKTvKKdh93OeJm26VdbvS1tk23WpveYikNZ9n20PmWW8UosR3y3s+QQyZqZR4
xbr1UJxw58fcF798/hAPyqPy7/lR2/35au6LR80C8Tjw/EIkeJ/bxq1W+2v+gDuqvBhdi1WDfL6L
LOAbDxPu73HI41/VamE18pOesi622i7bKjtLdvPr7Da/TwFQPqKqh8X2FtAW+bRVxaaCeHIcNB/8
WdWhsW62ZCu22W1zueymXaJ6iOJ4JY/RXdNb9FxEtp5/5vz57Nhd/ROx9xCtj6BaTZ2bhMPz9Gb/
TEIpAGAbSGxMtm+xc+j+4JHeDA5B4ze+cUkCe5N6Ax+Nv1yJ7zY+FnXeGKKGGzorZzUELT/Z+mPY
BUPQBb3f81Mtf1cblEFCzZN97UkLKh89dh/N4JfxmrvPZeXjW/JD9ZVA56fksNkgEl7e6aEWKAFg
WW+6UgLZl/kBpKDDANzIxXBneMlO/C7+n4MqrG4M73CnBGB+PeUSDXmwzpG7BM1Dv9HDPx/DK3eG
jbVNf6lh+qt7nQI1lFbJWvX1cPanQA6NlbHqf4xhHyqrPjwE7Y8+zDbWqtiY73I4PBnbA9TOlXhf
my+Urxb/wRzyxiCtee05VN/t+zmsn5qL3LXdOVwF3jsyuDeKN/sgR/mjhoUvr+tLeUfIvMkJnJPJ
jUt3JohOttKmvIyvs+v0elznfFZfElp/lPxNsuQjC7OQqLDwweDSObKPhY+n0jWqi3EixzA0Hb6j
+p9f8/drJVCekvV+nawXfl58Jq3MENWZDYDTQAv6jRlq/IS1Tdbxz4670pP4tdOTHiZrHFCDiv6S
Vnr4p68YHoKWoHtdnmRGylmlv5aAjmNoVB9LB0ZY9TWuXvwfw+TriXg+VzxTHuyD/Ra4kmd4kat4
VAUYWvGkh6v4s3Nmfwg4w5DtXnMH9Gc+tCfDG67Ga8PbB+Yz1hKhfde7t7tfucclkt8be4cr8ZvE
48lcS8RM+z+knddy5Eiypp8IZtDiNhOpM6mKosgbGEsQWms8/X6RvTZNgjzMnbNT09ayGAAiwsPD
/Rcj0+hsvN8qf+9s2mO5K3f8qOU/i6C4G17DZ9XN/4inZaGsqzvZ9Xir0Q3vx7X8s3gUE07SvSpW
kC2W4w3gdn5Vq56ffCWWs7G3fzubcqfzNfhUCmsyJBKKHIxfHBDmRlsQALfSTtqhO75GNW0jJq/a
6Nv2R7qGyvAXlZtNuUa5fGmvkXy5yl19m64L/rt0Ha3KH80SGM6K3+fiXbLUjyhNM0p2zigxkDif
gNVRJCgaOSbjLf5g4kAi5F8HL8Xmbbvf8o1+4JjLRPPC4tc62Y/bgD/kbfViPzWbbkPFcQVxur8u
8dnT1zXbZTzarBBnL+3Zka5z3rP0I1agznjwx/I5Z5IjFtPwaq97llB/L/5OeVXdfieWn7ZyHtsb
jlC4acyFvLbYM8NqWuU36jkSjLvhivn4aW0s/n1+n9+PjC0eUfsLv0OEB4PlIX7rP380BJTaZUe6
1qkmyCRXNsmm+CTAzA/bcbElYfix3w+rbPFsn7PQin2CbNVKrBRxwolVRtGRc44234Hv6FZ8YXMt
Tj2Oq6X/NNz84btlyz8tPzBYPFA34HdmHGgXriDyF4U/OqLYpsoynmTOHIqgjGqB5RU3EFTIyRrF
aW3AbjE3pFfkLOdsdNHfPv78RdfVJQ04iJzNWgfL+3QjLTu8O2/88+k5kQQOt3chlwvOgEWz3Xi8
vb5erTboFm10V1/83jy/vq6unl+pzqzZNVvx0XziRbSCXrJ4YOIXb9CUsFvCB4pf4/InB7nYY7H7
YO1pWiwf/CUJ9vefwfoCpPLhK8xgEsOg+2EGT+j4s9iRW1Q7JXC9TX51PSzu1oGLCReJLO/FHyTY
5D8i6+XcWvwdzskv/1mzOI7ro714fiVuHdt7ezHt8+NzsXh4EPMs0hDJFTPNwbr5c/tSL06HduGt
ko1Id8R1IGP6/xdIE14MCBr9IAVVn9kFc3LC0vZlNRGSk//0woAb0vlJLgEFPsNiGQRqraKBKtRN
RRNX3XdX2bzvY5yvKv2YhWRwVrf1s/EuAJqpQH2jqUz1Kky3OcrwjUXTNka7bkRtDIKTk5K4DS9I
vS8qug2asm+nvY+4XH+UqscOle0QfkTv0fatHvX4KNf7dPqpULeCUETmUOBZ5WeuoWPDjSC/lXFF
mX6W1BS/XyWKLHA5Hwols3cU//7dO1aOPTXJmOtH3fppalSkjMehVrEooyQ/4lbgcaNox2uldoPa
eNDK8UrQk8Yyw1KuXnQ2LfvqJrRWUwVcOL4q8EjDeHbfq/amg1/UZj3SLJVbDHhFhy95e68mXPSh
kwdO4xZysMphHYUvivJaW3hrcAEYkFuHYNy9GHTC+7IGu/tij95KzzkkpBViaxh09Au78t3K6iGy
/UgKj/p2v8q84DBRlg7LbU1swxgZN+tqRRmlIesyUMiHs7c0VtWWTxwvCxLlYRn5bhpD4FkWXAwR
0QG4BHkJiypK59NSzQDoul5zSI2tb250ZZViaFghO7oa6LEP7qDsAmSakyfJPvZ06bS6vQudAIjv
bTe1Ozwevp+xOegLoUTdoZBGX0HB5EqdYSqCXrP7uKTnc+bmS64+Rtyn/v7XGgDncbCcVixU9Ohl
zda+lkTVmAxIItbaLQZKCQUjI92iSyV8C3oB5r2Aqjs/+fuVOB9xthIlIzJac6LtPIAzj8DP7eXp
BYAOmmmRvcbXMWnNRVIWm6x79OuT7uO/Umx6oNRxvZHyVx1eqHU0L8qSf/nF6b4blPUJBmeCxLsd
4o+yH8gOYA7kd0wcIJJkn1svQXr3/cR+wrX98/5oOzlg+ZxP/IJc76zKCegzD+qjcHmaDMy3bHWD
zVioUrzs6iWFWWM4UQ8slBNALRttbDAs6BzpvLWf5f8lmHP+RLMZyfymgGnLEzn2xveOef46npX4
eX1MkC68vlhQn6f/39efnVdOYMZVrtGLBofSQQPUTSh+mJMFGldFsGBLpEcR/rSybHFh5E8Qdt4T
USPEpAxDUQQW92MM7K067pKGtZ5DDeACke7L4shdhDbY73KCUtC3dDW4v+BDhW0n0aRyUa6LR9fM
V0Zy58svkwlXfgJgv5XHn7jtApRYlflTpD3iIteZJxtNsNqJsQIJ1kbC5V1VFn6HeZFZu7YCYsan
wlbTYdGNpSIpG71JlkN7o0M87KeHRqEYaDk/aqJxVt8rvb5pCc5UhTElzrs9ylND0aJHuwOzs2i6
flHl2RWOZ4vA11fQJWja0W6idERci81D7vw1EAbQvGeMa+OKCqnKDmufNW9w7TKFWRa6Vk+PTfhE
Ow+G4dyM8o9JVa+K4M2On6Ugdbtko6BAwy6MoMKOGv7xRbLu9eEgfmeLtGIV9ZgFVodwSm+GNLiS
a3PRmNRxnD+4CWQ0o0rJd5seDYkYp9gQTjn8NHxEsWBxpM33szxvP5znWKM5yiwz1ZpIl97tYq+s
zFBWwQJ0EzW04E6HWQKeZQwPY1/uhF7QxRD69bp6N+asLYusYu9XEWMieIl2gIhfRQs0X0toDbp2
/JBqVLCJ39IhHu6Grr+wf798Z9DlBnAEgJ/mLIY7sQ5cDGaykBpE+zRMHrGNVeRXIliCMnhIi/j7
j/xJ6vH8lR3k82VQVYh8ziJG1dlhF/uAHxhReLfyJ7ipmBku0MxQ6luvGZaATFOgH4gNapmxN82/
vlpcQEaIXtIsluAo+u9jzDZ02gOmA5xwljNGRgsPLDBeQCL/n7STvzgfzv7zUF8QqlDPWeS7lQUY
JOnHEkREG1N6xis6A4ys3jbmGyw1lKEtajHDPkHvHYYefzOVUDflF9Hh+f7rf/HW7x9k3oCODTRO
Y4UDlOVGbQqxlHQkQ8V2Gku08Nf/ZjAENSGrqzrScB/306BMdumZxMx4OjXSqXG4QRlwaAnW4S35
wfejKZ9QWKwsXu7f8Wbtw7jM2jwwOYtaDas3BPS1LnWRNB4xA4WB3oFqTnxAo725jqJ7Ozv25dsU
PkOC9+s3HQ5Upd3K9S1dsUAVliuxlhzbgHDj/7SVYhErNH9GLH1pZSfDXYHPmxe+4PjTJcgdPShA
Iov01jahe8bUTet9JoCdOI9YxhI2l1s2IDbzaKnm6yG4SuQOfjaABAyupMDDEqzbRZmHUp6xrvI3
rEvKkfqMnIEEc9aaLt0MnrgpPPTtldTfK9YjZ3zVV5i90bcYrqErg1/S2odi0I5mhhEkodQCKg7e
LABLU7D6rMLYDuTFFSlupb9YRbUM+N1s96o5k5s687m8VjV92bXgf6G9cXzoMkIaFgldsSelAtqA
NsRKQl2DOI/5hsGDybcSVTFZrXeI09h6i+DCKwBLtdMJowW3gLsw2bWINsjFSvObRQncdvB2jfU2
6rR7oseqfkSjATkHuu8vRvorKx0cv6p10zmuSF0QYiXDn7Rn8C3ukA/L75fOl7sCXIYj7Dy4w80W
TufDbG4kYkGccgRio6jvHf3Em2UlwTe+5Kd01qSZxR4sYyBG6aRxNn/6uDGMvkb3uyHokjjXnHYG
1jVwezCoVnpv1w6Y+XbWLshuG6UGBsxN0PM2kxf9SDEwwx2ONKI9jMPwJ25AhiTJ6IpmLWIhpLh1
umvVbZDQ2jL/immtwr04R5nJoabIE78FDa03Lp9BbdMtXkUmvH68XMHWef5r8SCDtCjxC4v1h77p
t4UJx7CmTda/SrHvdl7qthoOKwDM8S8c/w4+/D05OWrW4/eTMocdnHczku8CImU6zjzjmpQiGdpQ
Co4mOENQcqis+pGFHMADXtzfD/XVKQy64d+xZid/bmWSikwW/Aft70CbMZeWHEbEZjO9U2kHbfz8
wdGeC0pZ6sOFsRUx259Ww7vBZymAMrZFkdsBcLn6NpJsN+HEH1VrnTvhzjHh0/av2JLniNrrfb7l
L8M+/Clnb723rMHS+ISFodpW+UkzKxdN0sWUpW7dvnBTWIZq9cMCK1RL5jJmE49esyxEeR+BIDBn
U0+70aF46x/Cdm9b+JJGxS7i0M9rZw0rhk24YHsnQ+oq/vM4bEzuzdkPNZmOgevkHYAw1S3s33YG
TIWSpSlEXhC3StrNVAfQX091/5ZmL53WrclfYuJRrbwCq1RWcfCrBRIYQskMHajCCKOehE8nFoBe
HAvTyF7pT5IDKoLuPbwttXvzSf5EJm3HsHfQZZM2/Kge9AW7x1CsNZFWRcFKhlgT0U4nEjXByfKN
1WRTjaS8jpGfX9DN5T8Q1oRVo64UarsMWzavid6tLadZpnK7Zlxh5ff9XH8VZ1SZC6IJ6gfG5wz+
pUMjZEt5gWAsYqwdlSu0moQxRIGH+IVk9quUg5s5aRbJrMyd5WOMic3Q74YBEwFE4hNLiCYjNZPl
r9+/0VebFOVZ1RF6pLY+J8oQNRUrCIzzKGbxZlnC8NfOcFW/kK6dPUHmu0RFYhXVJ455hvr4PoPT
Sr01aYHQWCV5Q934UWEWNTTMzBe5Yut29n1OoCty1I1L0QUEVzmC75ff/Obg5zsPICAGN8JBl3NL
7UFY1FfUCddwWJdDX1w4VM5CG5+fmCIMVBIujnNrQKlHRD+vmG3FX7VRcoMeHN43CUx04ZpkBpS2
ru3ihK54wLXcBDNZ4GU8UT8CJehWBW23ycE5eZNkYFJSVH688iFgqWrqtY6LedO/eY/WdOhRqfKt
R9sBKFfLpCngElq8cino4kEc/RKFgro/2UEHw4JtRMzgVhNiR+l7Dli6Oxmzh5J/Kf010Eiz4CWG
U/zcJ3TkIYKqpD26SoNRCzdhWoAg4l6yLIvpUNmSK8XVoWqrUx3p99oIyIVXMwLj0s1fBOBP35LT
khUmIKzzawqstX7IEzk4yvmjgb4M/rDTePRvSx+NphJcHxanGQwhcikulHiwI4KHZej3i/2r8osJ
TwmvRxlyoT5fg6PRmK0x9ijml8i7nSh2RFmytlWAWZypEXc3A2ka67GQd4q0TXqUaLNTl02Q9CtK
huFWIsG58Ezql1/m32ealbq5LdmZ0/BMsbLXGsCVt2feuoPtrwrvcS/UAPp7ywMipF74Hoa4qn2e
lf+MfcYcv7vWVH7AUWSPfA92UOJflcGbKIwEf1OSBXW8qvvu1ATOFgMFOF4Lx3vLcRjv9qzcPlL2
RmmDO6Pjkr+2tuY2jYkIBDaseDVLztKU9APhXve21MIXMYu873ZSdDKCp1hFv2nTon3kFQ5yZ9uh
0bZpeitX1rrFrzio37i/plEHRcjE4l04QGXI4CCbTMrSL0N0FrXiwtc4R9RPXwMgJKUOoiH8048R
ymzVoie7JhZyna1u+wHX7WJf5U9y84KGYz9qSzyO4XidQno6HEgYkC10DeaGWrni5Pt+ZXwZmt89
jlg47yanl8dSTbQ2oJtwoj5IhOA8J5n+X5gyilSNwth/3lysk3dD2fGgSUUJmh1mfPkKkw820sLj
mmsaQGzlE1wkPoYT/4QyRjeDqwbXh5xykzxdKGd8ecKSxMP+oSNjzDP5spxkv/J4aW7XfvFqGv0d
OYinTEtTD5e9dckE8lzZ/TTpGMkAPEcYVP2UyuO/pJYyrz6q+2TAVfpVD+BWGhkh6nXQQWfq0pYa
/YVt/+XkWhhggiRXiEazhDXRbMPoxOku9T/UgOaF9oBbeJPurTy/FHvnoPXz7L4ba5afJpGDg5vk
BMfeeaqLVwO90R47zWs7v02nv1w5Ltb5v5xFlhTi7cyhZs/WkzFUg8xN/nzWJ9mS5dMor1y5KeI7
FyOo8eXZ8m602W0MbaBJbUc9OE5xsa0a8Oz6G5lBndRkwKBRPeNAbDUS0B6WfQwkYzUEMto+L7k6
4pvQupr0S0I9sUmblapGa8MP3Cx946JiO9tw8BahdZcnBz0GEhoBmhtfagYhUGtI0WUVuuDk3UF6
rVVA4kIQzw64L7Ndj9QpqEbBy6aRxfWOLEDq9pm9LQfqNf0t9oByS68hfOQWR+USAbbowtx/ORFi
hVGjUOn0zCbCaZ02KuIpOKLu54/aNuFZNJrBkEQK0E4XfWDML8qRJqv6PwPO5iJua9WMYpX9m71Z
Kr3ois6x/EqxqGxuJ+ktzvdtA6bfULZkAkW3ly0Ac6l5cGLFTdrH1m82U3M1mNNCyv/0VLlNBIdT
7W9YZ4s8190iBFRoN1tf9pcluPup3FvTSULx0Xww4IaOEThPz96VEf2L1zG0qfnCuwXIlv4MZIQ5
QWbJGwDfHfU69YWW8CopjkMJVSjfezVuJOaLVdkQZPFYH/+KU6cvnuMq2xSoRmZ1vU0r2p/YXyjB
a8Rg+kjnPykuxMEv48O77ziLD35f0CsbOJlj+R4ijBf+xe4ur06x/Of7U0b5Mv/gdm7QZieOfRJ9
DtQMvusQHFtF3Gmgpq7F/dEMDhRTsXynuqNYN1w8Uvja34/91UviwEv3UfzSzhYu744dq/H0pOkY
2vLvMG0iBlLrouFVaw/fD3QOOPMoT+5JnZxjjv7T7HM2tczwRUyIMEx2LpYlfNSiT1ZyHOIU5K11
EJ1c32mTL5lXuXvTekxyvJekc9ZcQDQ4odg4cyh50T5SpWWimwiVQWO2yqu0Xgc9UCd+hBauhPWU
zSXULG/RCF/oNpKG5i2diaXXlcsCtr9Jkm7Ebz4yWQmIErrpVKpKxJhlX10WzSt1SlGYyeje5B2h
JEEhjT9T5UstlGGr7WRqa/OcRF9xA+fymXj9tWes7AJcC3ih/i9iTgtF2xm0DAfuEUL1smRRJz3C
Af5aS4AdalBuML8jMtaNvae6xFfXesplQ+9elC36skDDWYeSHhoVXAFnZxAtqqrUpyA4llS05NZa
BGybvJYWGULLCCYZNSJWputJDw3VM4yqLj/CVwsdM0dZx9OBs16ehSYnHgfDpyV2LOxrfxTW2JiZ
UoPLQfVT08yUW/IrEahTavjfr78vFjoEHOyfuQALquIsx89y246G3HQOfbynasN5qCM41uzI5v6/
Bpon9EpU5BaXT4cr3TLVb6tU2AfQhLq4o85uWrMd9f6VjHmyXBeIsba2cwilo1FuZbwGc5RG5LJC
xqJAqRJUqm1dR/DGkwF4bwYyzhgB4FXtKpGp3CAMYcIubiZ89dQr27/Tkn3hFa7pBQuteEwonI0Q
GqvKu7c9wEfDVdvkW7U+OtSyAhVMSppvskJZxhPw88g7aIkuSDJ6AXih0ryj1QEA7lOEnTO0Wi9V
B76YUioD9NsU0ENUgmalILNP6C5Q4RMuLpZ/Jfx6vG7pYIx7sdz81cUEZXQFy2z+73wS/TIUz86N
sEUlEDCAehIqRHQ31QbAUCPWE4xXu5IXHh23mrLCWfDlRakfUgvi0eb7FaZ+sY14GKxJHKpT8N/m
oTRVBwhL1GtyijhCLRcM19aoT4KBi+ZUFHsnpzVWdWFv1fAtJ6yVDjUb5B1b7AAnt4qGLc0qNAWY
LPRYpORSle5/+F7/PuI82GDMGWY1+BnFBOXuKcuAMqHaP1jD0a8y8FyveQTMu7oL8n6NAK5oG47d
G05sUPEvmgt9dcLawu+esgdYHr7Zx9tVrjQS7XHaWghzTTr9wWaP0GGvG0ICh5J9ZxP3XCSsLspL
nsPqbJcS6lDNQ1XBsZVPgaeQ0iD3Sf0l1JbHk5c/VtAz7C0q5wkQYiSH0SKrfwbB2gKGJpcnHuGi
FdsXSahNGZP1q2iyWMYf339K9YhGMpW/hrQ71G9xmzVAB+t0p+vNRZ/gr46aD8PNFqiRVH3iNZQ0
J39lji+JtAfHwzcn99bDv1n91t8o2Vub9O5F41dV/OxP3xtXZDzIz6KxYvO8y2jkQC65ZHJ9ndRq
m/qdq2JpoNfrZjyE/tMY/LDqLcLS9rT3khsPH8/2qY1WlvZstRzuW2u8lsIfk49oTGivEhKACOWF
7GLw+nJJojaiY6p2FoyaTUldWOYYUOA/2iocW00IfyBM12ug8+T/q/0PWIdO9qZBovL7CPJVv8Tm
GMYm0oKP+ok4a0UaAEgNr0gScSzdcBuALirUJJRECNfxLDGl/TZ4jASgIdVJ1C4Uo798f678KlZn
GLgTwj/OE/+00Sek4oWAA4mAiulasO8NOnn5fkJlBlUeG3lU1NUu3ci+ensMFizbUmQZ5uS8wtEa
RVoEg392yhTiYXTGOvvWMF748l28rzGqVG7B/beFgFX4F/EbXxxc4quTjgjb+k/+vUWkKFJeJ1S5
1Nuq7NCPb5Y19re1ifL/9vupFpHt43ZwGEawRBVudBReP35mefIrOVZ76cA3Tsc94Q4/VNm4MJuf
3+jjKCL+vNt0U67EqGFMAGzGpY6wan8iu6J+fBGh8AV80QG0RzcG+QXRF5gd+oZaRrGltRC82iXL
tEGnWK/ovibNycNfAhEpHBCGbVpfy+19L62d8AloBnqWUQmbXi6y40Qj2O/GzQi9/aJY4rn/NP/e
Bmx0UT9DnWDeM5IpXvYIoEoHmmEjRpbo7yemvxJ6S2GJxUQhPfjQgZQl1wPVufIdniKzpHVj58dC
D3Yjh8IwZLsYLK3IMpDk5UeIpkSYrIlPxIS7zEt/bLQuvFZAhZi+Ch253QW6/wCILIyKVcXPiXU0
svVpY6+iwC/d7xfVfLq5PXBVtYE8aZqt6ucE5d102zXKxGMr2QeK1Gih6MGhDO+ske17oas8P7fO
A0HVNuj9WMhTzM7tBFFizalk+4A+tTBeSg2Q27jrYvhAYulfCIsi5LyfOzEawq40+6h9clzPQlLp
DeQs5WgfOtCunQwe9hJ26NIIs4PRS+wqGlNGkPWD6jyibf/9xMx3+/wNZt8LGVyBW57sA5fmhSRd
A0QLg2IL9v5C8fRTWnMeiaopfjWmxU1utg8dqR8KJWttlMp/xAmU4z0kAU1K8YB5lZUnJ9KXQxxs
umSnHvGWnY6ZAJrawYWVqMyrXefnABdFOAV1T2fpY+SJJ0RZEhnFv77S1tJI3w1QZYLwBsXkNjDX
lk1FMY9KIW2upne6M22a8lGX6cnHqJmrENdyE6ZefWqGC4v30wXt/GwOiSdFHZXi32w2pkz3otwp
7YMdbuUJdplXL626xVIR5dArj/BVqIrrpB1HbL40efA+/12qGKWDiaW/GPU5lovOi54Y+1rZlgp3
rwoJUn+t63DgpoeiwKcBTZako8D7yGUEEnW9C8P+zgnHu8ps0cdcxTYyIcGrWuh3tgd1czJWSVQ8
mil+Mc50HVn/rZsYr61aFu70ssMFhfzm45RIWpvZXtFahywBfVVcTcZpQP4kBKRo/Zfnznyo2a1e
p2eINkRjHZjtyjwpNcyIE8KMcn3BVf2LjfX+nebLfaBrOWBswjtJDzlqKVlw60gVbmMX1syn9FW8
ERBHjhAWDfF1dl7XmlMP6JjbB0NdDgn1ULj43KoDHSJ09eio7bq0H6si5hiH7scpVr4V/RsRWJ4o
nP6081eLS1WoIhC2b9PwPot+j/LvUWovBYAvQrPK0gZ8pZFJoq38cZYnTepDv4/tw1AifJje4HO9
HsizozhkKoDgKlA2y1UQ/RDLs8PKYyE3G2UESGPHrjfCBAmU9UXV4E+QgfMHPCM2OJtI8GbPNcJM
wd61sg9ZhPW5iolshvNLUu965EUCyC+28KRxYjdD046WBrnAS2b29AGsRazfKp6+RkQNk6Swe0mC
5JjAju3ZX13ANfsJb+itNqVoudKMy5NVKhkiezb0gdziVad41yHuGj4xMwpFEvStNSNd1HLtNug2
VUG52xUSnNVBWg16v0lQJ43BU8roikrgHqttYSQnKQk2QmdPyrzVUPb7REtX3aTe60KLL5BeB9Q4
4/jVN6Pr2I7r5aBCG+qLrenXP0EnXaDCfMrUxRdFGwpRREIsBnGzUO8VGkLAWkgYAyCZmu1Z01ab
/hrjL8tXF0kd7bx22AhKkNmEhymu1t+fav/DE3BJIOfjzHFmmyLsUk6hDnMm5N19GPF6gfyQukbe
RXoM0p2Rrupm73t0GIbH74dWxcvNcgJe3jFsWrMWqsOzoeNQ751k8KzDZMS73vZG1wbXNAbYcuRP
Zu3t5Nh0Ex951PaqGbIFDYUF9qFLHGRQfKrRSEbB6EBF3bf2nn79/dN9kuZmakhXbLRfKeIr5vyE
6fS6twMuw4d+oFHQnAYbRruyGXoaNkRB5Smw+9uBNFS6eH8T1cXZh7EN2eB/FJTFRe7j/ueLocaT
0zZi6CDYcKqMxTppflhkmwyseidKC1hJXFqNX6RQjCvEKcWbc4H7OG48ZEWKkamJLdY+Q+WfhsmE
CvoYSRtjuFPtaQ0Kk+BHXiIyRAT6OG6//+xfhD6bd0bsToCpEE77+AiB5XSD1tgQWr1T028kKFG5
/ia5bXQdRBcOnq8SLcIsryug9tgNzBbglEo5jk6GcRBxy1YQkNUe+3xVmKhfENE49TKVAkdwyCqk
KurbFEy136GQMO714e77FxdjfZpzAxF/NgTG7HO2mm+bre3B8jno0Q/Q6KT+g7EPykckEL8f6NMV
nYXNqsYJnFQccMwcrBR7fQ/gPzQOHrdIJQgOYVfsqkl6svwXo2COpY0Smwsn1Delpy0qG1mUGv2A
sH/4/kk+SVzxJBABud7qlLTw3phV2dHadbTeMfXD0CDjAsqYoudKKfOf4nwJcfUMegs1k0qhX1q/
ihRPRVnZ8F61AfKvD8MZeWGPDIhN6FFjISWD4q5S8bSJ4nriVt54JYNzqYsleSK39aVT9lBCo8Yd
Deyh+02R58TcX4ZRLXXnrq2je2nUdoGDmlHVLJiCFsXq0cfgBcdEkKLiRMFJhUoWK1PK9B9Vp60K
kORh3luY3Y3rikiVqfnJLNurssiPpfMK0Ah/T1fBdafHmFVT8E+r8ZMBjTHc9ZJ/W8touvB6fo1u
TdRQ5+4W5TX494QPP4XNbercf//tvwq+fHhhO0L1VGcePm60qiol2R969JDVvdTUeORZAP4xYFJz
Fw8W8E8gDACN1YsYRQtAezZc4ShHTmr6DTOavot6E52US4iVeYlRLAnca1WMM0SaNg9BDWRQwnyn
H9gDFNfWQ4JSVGKvvn97XUTQj7tNJX2BpkikkQGPzCLdlDhdlA+RLsJMNJhPjhfemrmzsUCGho2+
7Yv0YDNNFq7YsgEiOZyaNRZsAhGPQvKEslpTINUjbQbNXoA8OopMzA9lVJY3nqosSb5aD4rvsDI8
HJRZdLo+LYv+zkuOgTGuiiTH4Azplam8bjK4yIreXA8V6VM9XCdt8SaW8Pcvfb5jz19aVWVsbrgv
QSKbwSWUNDL13Ou0A2wTah8pbf0IHWh01Vw7QRCFcn0b3zgpDafYxTRsoYfdKaibE4rXmgnI09xk
ymuFx5Ei/KvQHWr0u6rw1xm6m7HhbIwEgvm6l6AMpuZK7tDHGjSEsa+GIN3rqXkxkokA8emNMGWj
BmcjkzpPXtjXnZlJqSYSZS+qFoGc7TQbraG4OmGSp6jBpi8oyRcIzkTIZRv2vZwOy9F7SxvnqIG4
TXNFsAVcu8YHTC+1P31/j3r9WC+oUNxPkBtsHb0ENfgjjSGMXXMXGSglxZgycFGI8BAMhey7/2ZX
ycbulQcscsa83U2ZdEzb1jU0DC45tkkZKjV0xXCTEWwivV12Zbfqe8gOgUmN509YIIKLDEkk6ATI
q4+/9LJdRIikHKb+sTMe+nAAU/xXDBLL1VVpVWvk8VxFLZAl7zZt620gNwfOTTfB1+gpCRBJZPtl
bGxEUOEJxc4ezhPy1s3G6H3qB8Nm5AXH2Fyh9JFR4WtBQWJ86av0GAPruW+DvRz0C0XahVW+9RQe
PD8Off2LfmUegCNyUP/Ri4MoDBhW6cYOgkTIZbSnAAvN4i+3sN8hTcxAVbBUxIYqzoLd0JNLOjch
PELxj+quuTIU6oeodLLwV3UbnhB9AGlA8W5cDujb6s5wo/jyjZ27SjIQotCriZKfRgSQRU+XKCSv
nU5aBTiY9rK11X3tQilEE1tjvtCEurSMYSGRaa6GiVuQGk5QmQ9x/ctqm92AE2wepDSB9wi3OvGt
E/ySs1+q9MMwrz10Ttv0Fx1cCLO/Sz+Bj+stJRqXsXGHs2IMGliv7m0DUOhJb9edtSnbm0E7jP4h
RhulXhfRhRf41NfU2PiGRYKv0KqCTDkPeFmYdKGnqofavgqQu8vvoNiZw8NgvBUKGDBKKLGGCZ/3
16LlO0atG915CiscZCRl7sUwoAyS73Hti9Q/Ekaz38emL+7mH59vVs/pEymnOayrB6l6CpJqlU1v
zpAdcXRemPb1ZNruVA+uJb/aLZeA9rZglWbOIrPl647EvKhXkXaj9E+Wdpt3CEiCbQ63DsTc1Lok
qvGpBffPtwROBC2VHP0so/uuRGs5cMpLXVEPsnXV6Xc0edIOfZ2w2SQETbDBeXDVaLcFwEcdskx5
UTX7c2FOfKx/H2CWN2WaFgyqxAPUnQXY7D6rtgL15Uxrp0YaKAdsLkDFnaslT90Uuzl8Kduc1lL7
e2p1/DL7RVMe67G9cJn8h4r2aZ84cMZIKWzWm7hhvPs0cjEorS5H2kGLxpU5Dct6pNaS2cs6+WHq
G+0mnnw3pysXFS1eQ/1iGraBdZNG+OZeJdGVHJZLw99Upbb0InXfmxnyzMiZWQUlV7epoysDenjg
F8v0kE5Q9TBHTZp+4YxPtkJNYuAQNlGvS4DJsYIMaYWhzNJTr+miLDQHVBIqA7jLqqlyC634JJWS
myEmXcSQ2rIacjtQmfo5Y3sPzbDGks8Bt5oRLI+VgBXWkrG0OhgaHLNL3TPok/xRMg/LujuDMyiK
n3x0VINBd2v7d5EdTO3RA2OX+KcxvJOsp1g3l60okHK/966wWWo67Lnd6DFwrjqJfCsc3LwyFlEP
oKp/qmH/FP0jtOfQdKPhdzuCyDOfzHyTmCetKLcOH6is/5ras2Hc4UKx1gOOPbmEIRm5tSLv/DLa
mJW5k20f+2vjqBlvFGUCC2k6zGp6jJFjax1Cr+/UG2EV3Iyx6yB71yX4F9c7T7JWfoqmEG6gEUyB
NIOxmT7lUg6BQ3INjHSz5jZzruX6iHipfhs2RDlidFX87BDfTqV0WXvtSjYHkiZjmYHOHdPrsTM3
UiYjrd6tJfsePseKO2bye5y8JYb1i6SCvCr/nHgJ3bNWpoy6WeLtq+G3PZqr0SnxZe6vTXlYJEG/
zdP86MVH72cxvRrlo6y4ZVAs9eyu61/T4CZrm0UfPjjZQencAv6YHi8bZZkpOMc6yPmFmxwhKjl/
zoIB6pWbx3ceNaPc0JYBx2ZMGO90+ykr/mAPrcUP+H74/EgzP1IedyGW1NJWqdZAQU37Xku2bYsK
X8yaaLa1vsXAmgbe0kBaR3b2dbmT232ICl7xrAfOKq3xIfHXMvrPzQqU+rJCuryqbibj/3B2XruR
I1kafiIC9OaWyfTKlJdKuiGkKhW993z6/UJzMaVUQokd7KAb6O0uMslgxDn/+c2+Uq86FGzkYxTs
xvUUr3VIcQSWKglKGnOthDg96tiCykdZnhZNmJF/QoTFrssfaFjcEO+ZxOJZTm+T9T7rgdf1waEy
lWOQ5vhbP5uEpP+ts/um3YTDo9mti+q613GttmAyv8BPDcMPo36ruwCkDFvSgO+LaG+SnKV0M5Vr
39mH/d1gvZvWmuAeikbUTQ5NtNy5M62Ooa+C+trU1tCIFA27wPxvjtjXvpEiQVvaJPLBQIXrvBvE
M/QWlA0aqcdRfbBsPGHuc1zEu0Mzb2rfNdCvlM1Wag/k1Org7s2Vra/n6E9sK64MxbDtNz8fSKBv
Z458EzIbha4pZDUn0FypAQ/alaTus7ra5LF0E9bY9RI/ZfBuUa/g7i3tTbnDg8JeIimKI5pMFH5O
7CwHaumByXesLrWhcXOcv/vpfug6GthoXzNC6aF4mVl7k2vVPh3hyvTawq6GdZId8fzUYK8o3aZJ
K5IQ48MwVtch5dFUl3yFR4SAqJmlhdI0PGxc6vL2ppIx1Etkd7Dru1i5M1TxgRItn+BAGj0MSnId
YP8bm+Sm3WEt4PpGtfDDdaDI+yxnq2iKa599yQ6OsnRrONNeaZSlHYZLOXwJmKMbSbJIKwvreeYO
UuwW47iSndehJ4giv/bVByf46OxXfrtIQ9BtCQOiZDvmfK0t3nDk8DicBk5wW0Z/0+z33MgeU1Ui
opKFbD7MLX51seoZUbabm25r2eGFo+kM1kNDCawCywzvIcbHX0+myg+CusZHZE+y0cYc3ucEcoCN
TWqBy4gh+qExsfFcf+yw2baj/K3RpQXaTdBLXtYlbzPlEys/PSkhTAmMC8GWcYrxVYEyIWWm4JGr
4apV51VIh2XzzYbyDV73YqzFGxcVRl95fWcgQ8J3A1jWyRtPlci1mXyvaqjwm2PbhejdKYzEcEBX
rpu7muFXPWFwBnjeUcKFOIPi/q2QckDEcNhCpcNuwIwegfgGc8TL4r6XpFWFTj61XjvtNtbZs0p1
NbcGACdkxXJeRrFxMyTWIsQxlSl8OV3R7EAFctvY+j0Zxdqpdn4MAuKQr5sep7onRkC47evFCECD
2KTiQkBtuXZrxfMuNZMM9wJ7o9cYITJ+U8t8PcyDq0ZAL9DrJY4ZPcd2dCSxXv3FoQvk8hwigW6T
5zTbBthrZ099/lBn9XU0P1gFkb2WsOaXEJSTk8B/36W0byNlN85+NbRhmJONnrqRpq7nDDPcVAPd
xpnReTThTEkXLS3Ms/vIPy/6pOseunlOB8QL+0KXPSRYbpmXm3HA9wqnCZ8MGcvr2U2CqNyHuMGW
g0EqmrqurBBH9IWZ76L0b6nmW58YcLUdVop/O2Qfjk4WrzxzqJZuoSquqlyp43Mx31gUOvK9rC1r
Sha8KtN1Kh37aTNpH3VG/thV04pIm2Qd5deD6tzlyW4IbtoSr/C0X2sxdpNxtU7su4wzcC60g8xx
OYTrYmJ5ORjd2MnKrsDQ9G0yTdufd91vMlpRWpuYVOEQxtj5m3DIkbNSnqRJ3Tv17Wg8mpRBRpMv
IuuoRI8t4v66ZaIbQ06Bhx5KD2FBnWJOsUvjPBIibL8G0Q7RL8YY2So/hhm47aSsYoqymG6mzmM2
5Uta5jOD8q93fdK8RE7hm9Y8qPsQXFJR2FkDXN1aeuMhvEtV+LyFlzFoonBxy75ZaRYjixwgMVH3
vvEHYY7BAerKnAGNvv75kX4ztOGRYiPJ+B7EV4d4cbLxGbU6mSXClb0BMRMb40hfBvIvspWJM8Ww
kwQOkAy8SPCrmnBOdkIvKLGQ9O/U7hI37ju4/4k1wqo1BEXrE5P8pzuIp6YyI0lW9rG9jnmPOQTp
9lixaaHEyOYLiPr3LklcjdgVBVYmkNfJh6dmIeGiUqfsUQwLqo+e70pzJwBcJ+lWpGzViXHplPk+
0uKaEGqE2yJhFKeaj4LjJyrbGqfm8QiCGeuPuoQnZfC7kWD/BUeuqoLxXnjFZ6+Kjhf9B4WKpp2u
v8pkWDQUisByIUyLkGgzPmrZJp9mF1eInHF6YF0aU597vnBemRg5NnLGUzjRN9jrpcqWBYY6Fcs8
NDZiINvh3WEH2PMOT/FgXXrAYrV+PTY1Tk0gW94naMxp1nEAHNRFZD2KERUPWIvvmCUTWttg7GX3
G4cfTL/N3KxJnid56YPS//ywvwPU4gYIybAdDnXLPJkZ+WY8Y8vQKHvwE5YTszjj4lzq+yzo6zVO
sPmkkae8KVpl30h8JcwFsjFY5pLHSx2ifeDcGQqkUua0DmGD1IHzTCSiR7ZzwrgqKu9//sVn8A5u
h4kR+UykrOBA87V0Yu6iRVNryGJ5US+kzuyKSSTMJzd9HxjdsMSqeh0ILeE4YFB5IeHlm4pVU1G2
wPKG+8dGhuTy6w10TmumapMrgqqWjMib/Dfpcz42d6VHOuJTZ9/+/Js/qeMn68wSXhgqB5Fiq6eA
3yBNc5wVo7KXge1qgfEZWzk0F1FET00wfFas+lp/NMyPTipJLJt3pdQ/qqYASxdyHnhxSo9op4Tz
aP22gK1Tw+QK1Y7knw80Z4Ebtsib8Ose0l3ME036ezFMbnTjIQpfO3kETM3uTN6y2TBRADFs1nU6
PmZt9Q7f3htL7slSibkJl4Ef4ZHiyjFZDbSDPz+Kc6/fQuWKvkxwFKAJfH36WRFliTPwycnELuX4
gT5A9texFLWWzMeAqmnt5MDT8SuPL3xsZw4MIWljSGVYDnTIkxcf5UU64pjCFs4gkrcuqvTpDiah
R6t7kSB06WonJ2Xd+2nXq2yjUCGMnjjMXT7fyeFb5tzK5fPPT/WbyRJr2lLhwOAYwaYtf/Yr/5yF
bZgNjd2xpqv2Tg3S20KeNqL8V2xCPusCpjSQev7bMH9Z0XhrT7tRwmA3fdB8iRGjvWln/68sT9jx
xL9qPTtkg3Xs9Pngj/FL6sDszhczAbvoTwg/S/wrsfwcQW1jOGXAFArKaWHE0UbNIoHK7+EVREyp
yHe9mxXrr+Tft1N9P8gacyww+1jfCDZbZ6MjR+PUNNmxzzF81Dhd7H4ZTxDQOMbzO8aeq9AfNxcH
5GcIGRraOgbkKByhRp5qkpxyjKTZiZV9nl3nxl2gHixjrXDiBJW+k8yV3SwKM1zrzBV+fldnwGmu
bDAsh6EDM/qTQ/PPu8q7KSNLKVT2hOBiDGS/0NatSaRe6EYP6EV3E4J1yeE2rjZJcWerv9tgBhOw
XYl0NAYXyJQ3CJcIjrI2YzxdZ+Yj9ZhpsAm0Xpq0F2743ELma8GCFXtpjdPq6xdb5QAXSafJezne
0N/msSuVS5tIhuguny/Ul2fOKip1TAM5EXlEp8+mk5PaqU2uxeHA59lF+ypE5LCcLvHgz4wweAv/
XOlkM5ACtcM0iCsNPSMh9SDVXmRj8QRRJSjx3p9vbGCXljG1RENrave+R/8uZ7LbROEmB88Y6Lq0
/Hc8bZzkSXOefl4m5586QWQMBfBpM09GLNgq5nI8q/LeIqiIbnNa04XR3ZXz+nJV/72r5GEwxdVg
7JvIPsVr+WdJNopeDI01yPviadQWCWam2uSuIMjF5d+quBX94t3PP+9z1ZweiZBl4KDwBRrqqZeE
VCSzljmzvE+cmyTeSXz2cwayP1HzSc27zzAcSeM2w3IA3Wk+kxk9Sp5fHqN41zK56/Cz7t4lM3mM
hv5OVP3cqDEnR1i0F/rIcxWDRcmiQxHgTuVT8lYdJWGhdWzlFYBk0NkriITQeaieFCdedFrhdSYQ
XZkvfn5IZzcpWg4N7SRjNsbSX99L1fmFDM8RVE2U3oBsXJUJbvk24oxeaDFuC4emWjeXSiSVP/f0
5QjvXww3qIwhuX69rlNHvTUXGY2H9pQnxshvPDA2HuVlO5DXhSsCcuSlr0DumNRtYV7g1p594P9e
/6QFqcQ8zLYTQnXa90x9ZdxNRd7POXjPowYGMe3Spr+wzZ1BC1DXQ1QT6kPrO3fR1uvZqaWItzwC
ngNqg3bFCWkgRuQaSsgZNy8mdJxCtJ5jYtbvTP0lJaN9Hv6E1mvQ/LHU63gmmKsogT5Jf4BDNGd4
/Na6N0nxZpBINB/+v9Y34ugn8BZur7DxBY38+q7SUO8gfbKR0ZG33TJLlka1NwO4sJeU2WdQT40W
RUErQ6eG7OJkOdrpOChdyzebxwyKumEl+d26bYyr6g2X5Newqm+VIX6xR4Be5s7DNK5mH1ekzFmL
vbNJL/RvYhmcLlMkeQaVKUU1x8XXn97VxuCbOttW79frGUFa9YQplhb/D7RWjSXBkPTT20w+pZZp
PYnRVZOzWWnldSkTCTriCkY6KWq0FmKbXW9GPVtmir5t4Kro+Jz8vBOcOxchtjqmiG5EZ3jy5HMr
tVESO9zAJIj6EMk5gKXw9mLVenbLsW18KFGsA3XYYmv45yjQjD7Th1b+PIFNQGH2ZRpTBzsv5VZS
DnX8l2sal0Cvc6fdv1c9OY2xQcilKmZ8kBQfcrpUNJJbkyW0KeiaSv7754d5dh3/e7WTiqbIHVsN
Es7WqLuzQHB8usDRT7wueQ4RG3fLYAhpj3uoy3RKGn3Tjo5YkFSLcnnhXs4dvTZyYweJHP9nnNxL
p/tRM0qNvA8YstSqO1OHzLc5pNFxXFL8tBHzxbsx2Px83bML6p/LnuzwpFJWTcx7FguKBgUxOj8b
J+CLoSGXLnSylReSpBepxYVmbSlT1GFhialBdEDW/vMv+mZYJzZClizcd3o8wAWBMP2zcv06bqZQ
4Up6vq/b26HOvT6fFr6g/IBNDtXA6OUBpVENzyGJ39LMIsv5mE1XdX9rk4tBe3LhTDn34x1BNBG5
24gvTp4yCsigrvyMuirb92irrQMqCxRM/sVldAY+QzsK9VAc1zBzTjYIKZIyrFq4Egxrx4djPh87
4B4oyL3VfPKPMUNQo1tdO/IhN9FbV8kQXEumN60LIQ7o9q5PLjT7575qugawS1WY5ZzyImWG+trA
liZuSvz8/DGLhQBRrneXaSziQzk9DMT+CAlTBMCfAohSMptT3/XyvtXrpZBqyU20MopxRRnf5XdZ
/N6EyX4KqSdBRkTBKIwELpUuZ2iRrEK0D+B5GlqbU3irjXRJm41R3ofVr7qN1nLSQttTvFki34wq
zq9gA/YMqZl7QvUbyb2FHperm9kFgWQEFgDxin2nZTCV2HB86+YhnjUyb/DwZF8i1nxBLabF94hI
E9IV0i4mlobYQrXYCjWhBn3pwqd15tnatMqAC3C9+LhOpteVXaSxPoWfzYiAsGz9Vhv/msUb3zJr
SYufxe5RPQHdDSo8Gr32fr4D/cxRz3tFPQh2B2Ynn2wjjZSnuaNCBWLGvrEAwNoOVGAmKVgJvDwY
ljKFV9j+0klBNDMMFVNnnQy/45wcU3lXkNmeq/GRfOMlI50y+6ul93bmrDJDAl9I4TQ1qzmEra6o
boXrWAcOaefGdizve/ibFN/8IWO7ZUNWsWeLE0+3yMNRD0nuqrDHRuUPo0bgjwutx7k2id+Nawqd
ILOAU7gs1aUEa7RI25sFk/943I9EgdjaQyxda0brTl22qmpS7FrLE65IyJ2ZOvtg9LAF4aGAP7m5
jFuBRSxtsDEYkqfSRIencODR2vrJhULljB5AfIAWfoQYvbBaTmoyMIl5NNJAE3LTicIvLTcRQRx3
Wgf3A0cmsErKrEUwMFtEaMa4OZzWPy+WM2z0r/dwUsM4qdpLZsFimURcEZPsQRq8Mq4405EAQU4O
a+ipBF4oE1mgmN4b7BENsYiJcizFEA2rzvpQhGBaNmwf6Kg/3+A3iy2OKoccBJQxYCoA4ScPqQ7L
KhoTmMbyGiODK2tYBc5iig9zthilQ3QMkyuMRzrbA3cbr6IjBNY09KgOCCiGMzJG4MJv/nw9zEv4
adK1DmGIKf8u/4NRSBcs7G0mrZJD+IySoHcx4BSBevDhygMBk4NXp5uKdd4tQO20weuuwux+nBe2
yO3rGYEs1GDdaAviUqItU2172sfk8j7p0sFvNiFNIJnHKAmYc9+3q1aFPrLGlnpfwDWWPcy3wc66
Sy3p5/59sr87qkmIOawL2IrGyUuNJ7/WStRN+w4XvIYxRttvjeg+s25j9ATV8McvbwTzo66jdYlF
lqI+5/rHFG6b2joO6NC0fKsEe5+w+zAB2p7WNvqKAtq0BL/zNiF6LH8Jkmd5ftcC/qoyfrixIaqA
ETYWAYDq4FboDN1Zfsqco2/2bsQsBXaahAIQRuJsPKU+WsmXNH7E/z+N74bhEMy3o3zMxq1vP0rt
MUTF0USg+FcZidiTV0ePOhSG1IL6PX8o496XX9AF4q5WTSmV/r5lzkwo8PgYNJ3LINQ1pnAlj9pq
hHz3McpXauQvK4CrPn0YJkyGsq0wApQha2fagcSG4s6ZjCWU80Wc70tKWIidzPcLjJjC+0ycMVnj
1oN1Xd80irKJMe+TkrtaAuztcVpMQGUNzGSRLL3U2kPpL1VO1D5dRnTGNrSd3Ih3SkHIMkyLMYhX
Fp/aPEaHSFWvAnUzZc81SbgU2bPJwgsgQElE7TrwO8Kx9nKIIMnQ30jc+lhA23O2sW+sgpl1j6G5
ZZc7HU5Frb/YkQWxDYoS5NiRer0domUmj2sr+W1d8j7+7Oe+rTXMoxwL2YgoX76Wkn3dGFoXORAH
OA9i/3rmU7E4luGHUcANTLUHWHSDVPG5qouifclSvKiBRaRoHcjFom2whveRGkq/a2jkPW7VF3aQ
78UOmX+EKgANspGcHgtj2Wh6BtFjn5vv+KuzfdGk9RkklXB9sYQ/U1vyLNDoCnUL3rcntSVmsmHP
4Fbdjz6R7uEtypWJxGgfq0Xgf5ypdOUS5kw2zrlfCPENMRdeTLT4X18BSFvFpNhX94Ehb3MI2eil
6cgaSgs9/y3DI2rknSh3/E4n/y7D4LL0WshnQxt8/vOiMG5rqRbJLwUyXcne6j5Jx9XGqKRrJ7UX
djYcm4TD0Q5xIFDap45F7+gEVtfRRsxJVZM8E0PbCW1yU4evdjbeNCbMdSakluUvCz++1eP+UGXW
MiW7NkyXNreoqW+gVcoA9x69WWl7AVws4EzKNUsMPYzl4AzPEjlaUl+vevvXwJOMo3QzS1ehjAk0
BBxAviyIyDhMN/JQLUw8Ca3HuAyWCA+9bja8zCCzpDU3Yfgwa4E3sp8LaqWOqtK27uS4Q/UFhIU3
QeekK4JwFlN4V2ZEwsbHura3DW6Kjp3vBic5dmn3p28PKfy1mkzBcu6X+Gn+57YJF0Sob9XZDeWd
PMIBtG8H7S8mBmNFCu1D5f8Rk4kCDj//Ql5/aElzaHCArAsfnu62M0jjNavrCC6LOdVXJmypTv7Q
pngRcKiokraghniIkw/fSv4wZ/LG9C028nVFCAKPUbLjRaaSylHTvbVXU7pCOTlw9Gn4IUndNsBX
skLADnuIPpbom+HvHAvzqkuGIOcKUNoYhT4Gc9hvxBc5LcNY9zl+Bt5+gMy7JrIX7rdWaBfKF1zO
zq19SAmqrjPS00/7pgiKO2T4HnahVNz0Jear5evQslVz2v+OFLzujY8aF01lsvbhxL6opDj3Nvse
/Q+BNmwCCfnuHDRQssmzCZYM2Red2B1kY2nRKvhj+2JCDpeJHcNacQ6STdgcMFXB/TI9xjcxpDKp
Cve11S4lcmzCSl36qDixm4YTCsu52JD7q16p1r6KDzYaRWOqFhwFK0P7m5sONlk5FEybZLjI1XBq
nyfMbigpZLVHcBMAmd5LZBZhXLiU2CfHNF6VBKLL2YtT7FS1WUi2chWazpMNe0ifP2JLISLut4GT
HsXFNG8lNXGl2MCcB6I0QeCK10GrpGIqAuKRm2SFl53pae14FTrFoVIR+iPzDkLIqlVRoGzwD7lP
QdjG3igpJCvWbj+9tmH3ZyZamVPSLBDfTZsxi/HlSFB0pV4oITPKvArSWIKYfy7/mlVGDckxhjmu
T3SvukgcGduBfg9tKwYgbav50BeEFbqQ0XYleZqtpawjJV6p8tFksCWzv1j5zWC8T4xccuiUOtbp
Qg46Fx8VBniSQSheRmgoNM48fJbGjaT6nl/XO0V5NGTdE7Q83Vra2Z2mbeIhXnfKE6y0hQNXMuy0
VSNb6x5WeK1ZizKDSx90NC/9Rs/So6LzCMAHkni+CQRDVeqXeRWS6MunG8+UcZFC3md9Ad8/29XQ
09h0CpxeTF+/bu5TLfWVakBxwypooDcbll2mExLLmByBvsitKst5GwzmpkvIbWd9iT20i7q9+HvP
TYXd1Ytp/w4DVuy1Q+WOv0FW9xca30+DsdNCAPTGopehTP82V09lhjqpX8HFSyb0t4mL4S0DCVNa
OuVLViEs759t55Yj13SwTzEXQusn2IQNRhIJDvwY+69NRCYddfhc2kvVSlhABIxn1ZMYGgUFSRjV
HUvmAvZyboYivCBgj5HZKxgXX5+xgTgksGo2EYFuGvhN9a/spz7PGDsIcPvefxIiu5/rkrPHtq7x
tBDegml+vvl/QLhYGuShy1u2SbmAkWhzmq07iy1pCJaGM95zdlv0rIInXVmLCu7lpKZeRgEzceQ4
WQ0SN2GnX3ISkysGdR0P8oWhSUxUmM0rT0ngHGZHXeQtSdH1LocbZuQHvahoMjsPbb4rNH5a/5oM
+Vpt2D2QH5aKtoqC+SaTb+T+ubQnT9APMkDWgYPTs8vIm5hOFPrvIQJKUJcdmpXLwR5n8DDSt//7
cE7gQD1hnltg5yN646a9E2YUNdNVDpRuOmCXpXG7IO1y/mI0Vz6CVzwRWrowG6cAtKjEIv78tvQz
VL9PhwD6dKgQ3wRWwGl2G7W8LSwp+c5DF0807oX5Vi95Ye5Q5fc8nRyKe7CWR3CGTl8C8mhQqqn7
UJMIHE1Xb9LhDVoi0xBBSh3iJ8odg3ixNJquieF7rdlKqvkVzS4IrRvL+VI8crv7U8e/nfBvlD7M
drYQApWw6y8dp+cqSViFwCdsOSjCT6Cj1EpR1La5ukesGDhQCTPrcQSRrH31k3wuitiOLT7hYGyn
gzVCYi8OeXCJ+HEWGkHgxwhNxhjvm9N/3k9yGjFi2sdqiBlLetVPmgdR6pNo72S3PLRChvSgPqla
vWT0HgmPjEshKmebm39v42RjUIc6UcKA20iRnqS94SELsAmgVhRFGCwyW+qpJ8LZJ03t5a6fJtdg
7IFjk9i7MPqvum49WjetPrCb3f68IpUz4xDBM8FsUmbP+haz7MylWah89vtSidYdfuFhvoIOmjnq
Mm9ML49NVyRkMmTTsuzCsaR8+gGcbvf/Xv1kDBVp2tj4kskIOFt3g+rN1W2qq8B64QMCsx6rZPJU
ov9sqY72pJbZOtLTmz4IV7g/WJ26HJuNTxvxKzAmTysdT7XInwVp84ELi3BP9Rwjy4bt2QnTote0
NtZg9DLgnlnMSBpAxvi2hO5hCvFNCFEvZo+MGKMsvWd92CkBsXRbUi0tQkfYNk7LWZauG3wlgNen
MVrkfu9hsCxZWwffpIIhJa1hivEWXcMAi9wutQXOVGmHJcEvoTeX9Xa51ElxtCBymZa1jpXiIOfT
vZANDorCDp0vtSTd6O28bQhgFgoeFAN4p3vBID+Z7BXiz2gDfWMELBHczGCVWojSJaI9Me3x5Lxe
Bty20FgH0/ugD+ueHVtsg/RzpXAfU99CWqlyVgxsDj5+XlWqea56ZyzyyaSR8dY82XmnMO1TPebN
qcDxwpuFGUAu0Me4lL05XYbSnR4vhLNUoDa7BmUCXO+1MRFCWQQL01n16VG0Gm32hEkN0H7exiif
3sdiWGB+Cml3qK2FGj/jOiYa0kKiXVkZk8P3i405qp8U1vTcIamK0yOeI4Hk1yubPErhzD2U1ZUa
y16LGUSkFr/6WL+ChYxz5af3XAhVUR88/qtIM58GIBMf+hGu1kLo7vRA0tDWIEyhipRaE/AOAyxA
eh604qtLs3+iLYCj3g1XobbokNugfFeJNKnQjiPaKsdfbT4u+j5fiEtkFLHhtB+j2KvtQ2mFMP+Y
lYgiAmeD2o6XfcbJiivx7F8Hg7LLKNxt9AhjOC0tezcnCizj7nbQw5WYtPS6hKBO2JokzDp8urnA
nfBYGQMUnw0uB9oy5yJygJqHXWjWpjuVhrjNl0ai3AR28YkeKSbyFg0/k4GQ+o47xYQhFPYyuXlV
M5AnpGKGm1XhnRL2CmpBYLnpw5yaje6Ti67jgHHU5VcLLLeXuXoC0zn2dU9MWuKJ8RR44a3SPAZS
wirVIHtQJB9SvkP+1mHZkYB1CRgrYgmDRXo41D8Ie6+gOcigjSn3VWrJpkXvJewU6VInnTFE/SIo
YziuvifZiM+hsRKW+e9KouCN4D9z/Mtm+zSb7YLsUPFFl4mNyX+95qMd4L7HFX5Z1LwKO0Puo/sv
lM0IZhuW/Bd67Q7JMVcfgsS4CloHt25UlRGKs4Z2qZ2WGv/W+6x5AUM+1BopWSBsIrXur9RA3hQy
JVT0EmLBATV2UUcImOyNk6/5a+VswohGgJ1fyxLXnzjWc0rYyrjtmukqV+Vt2rSPDH9gH862xpeh
7mj/RwnruxXBBWi9cq8ummXbd/tQCMlJ5bN46qIFVMNVqXtqE2yiKLhO5nFpS9lWkgG4M38vdDqi
fEzzgfWt/hbOE6y6OiD0RF7h5iWA2xQTsbGYdkXdX6hhz43w0AvhJYRUE5LLZ3v+Tw0bFalvziji
90mvrQoIDyCmjRmQsTZg2mNeJcmHkPXpb00NI4ANFsRnZusAtKlQrrL3YW/pqb+E5481Nzs/Sg5F
Vm0LiITc/X9mk8eoDTaapGGs3a9tbO0cBRK4cOBw7n7e/c5VncxjdAxqQDPl02arKBK/hfX3KXIw
mRX6nbaJ4JIxglWTW+74Ajb5aXR1eooK/QiWOLjrYLvztfPoywhblIwCwyCnZ5hJ3uR7VmyaOh4A
XN+Fj7+Kdl+IYLko26rNg7HYVMZ1aRc7HR+cn3/+OcY5A1koHVD4iEw+HQwjSNShtPToWVhTWcTg
wmD4oT000y1cPjfUH0uEjyVNilIAq3TCkOvnWzgzkMLWWbA7TI4eA7rx1yciw9zpzdJW9nr1FMby
rg7bbel3bm+hCIfe3/SUDQqM5+JP3QI2VBVsQs0zwmSZ6G9CdkLfpMSWK+zOQ7Czn+/vjKqL+6Mb
h0OO0cI3im/a+gOiWvRjo5aRvo5sPn4mh64dY7aQe51haI0aoCm7pajqkfguCCPIC1gz8qWM9jN9
K3NmTIuZIMrQ2j5nZ/98fUNimjhm8vVBZSecCqdH6H98WuJwzKHfoQS6+Il8B9y+XvOkJDbqIrTb
mmvWwzMZXLhhQq+C9YMx3s9PWv1eiHAl5AcgH/Rcln1CUqltzW/UkfqWX8f+Oeb5MhvVhdnQ9Lbv
U8ox6mcYR0WLEIU8Nk5eYYUblcxssDu3LlX20JcSvbOkrvwyWcuAtRUbeJoFnm9YmwgLJt7Nhbv+
3kLhnYVYR3D/WCinXT2mQJLUi/LJYcDWMnXpgvGqN2WhbVCr6hcHKa4HW2S9bqoMCJ2fEnvdQ6ye
o7+VHv1qkyNnq1zZW/Qta3mob+RQx87CWcTDpX7vDGbDzcIeV9EqCqnJySOenSEcpdBR9naP8DyL
vd4wCaTsV1OvrRP8bW0a3K6e8DqYKPygs1e7tLO2ECywgfst4GyiSfqq9gRRKLuxBux+VTBxi/Cq
8QX4dU6S26TqyOe5BDh936tBBxg44WCJlxgI2deNIkPfTRTnoOwBSHAXWYa14il9iV3eEr+g4/8i
DuNEwK2TSCdkjZx4Xy/oBLGTj0qq7IlPXMpvjokRSaFtc8dc1CwreVhY/VPqVGvGB5r8ih+Uga6j
lOK/SWsvEyVf/bzUzhwe3JAD+RADUZEzePIEdDPKfHAjePnUjrPTLk3BdzEOXU4yeEJtKkA1y/CU
Qjjr6ssJcztVR/6NYxamgPupJ4Tskrv5mTOEGBexHUEv4RM4LQlCg+Y9HHlMsPGFIDKUghUT5LqB
hk5VBnEO307TINpyescuceGU+YVT9fsQToSwQvHFXN3mwZxsUYWmKIE0oz8NujtJ/6xJKOUSDWvy
1zE5Xv7JZ755jip2YZRy2LqfXjAtI6NRKshbgoyJDtQXsk+NCoi/85lUqOtnuWIgBXGuOCTUSHib
eUrrXzo8z2zODLYR7OG3IER7J015VZtJOWWwNf/jZdkktmdGXeiynFdOCVRNb2PWT8JjEwz9o7Gb
53YkwGskWhAKTIuxSb6sMSOMknStjfZOLsD0DRrrxqumkX8nX6hTQ2om0TMX3toZqqmO8gbLD+wi
xGd9cvPjFBv8/6Aoq4MXV9f5vCc/wxmFMWMJBrQoYrfpFsr4iNC+KAv8W2jD/cVF1OcM+MSxY2KN
y7iJYe5puk1a5aPdNXxXdYFDEOCO+JBmSfdsG2djjIW6dc0Gl2JvPECkepGsZNEM2QXE8ezzgEpN
qIcFQ5Ob+brfzGDjRWv5sjj/6ujNthE4cSM+30tdGnvUiUJ0q/WoDNIFGlS0tz2UPYKQFkRzXlha
5+oedloZtRGGoTopFV/vRg0TBHAJWlTRL7cBhOBhfCokY10xykHtoLbhcqTz5HPEuUddS5a0rPR2
l5IAH/vRxcVyZvvn7cDi12EOsi5ONr9BV+csMp1xv6dSdQ/TwjM692C5v3rv1y/DPRRu4e4hr7rz
Ci8K13KvFfcXPl2u45LzviD/jn/h1RP/WuFeH64d9/r1F3/W6L3yz/kffxZRcu7ru79+DRfv19uH
69fr1fZjvf64abz1zfomd29wI/J0D0rJ4ll/uOnddeh98A8rL1r8Nr1yY3tQkt2rl+Pj7vFR9nYv
L8dw81a7R/mqXVSr0qVVWhxT9011F6G7A0Nxdy+70I28v/w1dG9vb//ePnXLX0/en87NF/de5N3e
33s/nyRn9i+kfZyiEOZFKvnJs9TZuiKtUEfh/Yn9PrKRC3+++HS/tjlCO/jfC5zUGVFKZ0HLNQqt
mlgvqdnhDXLoGXqE418BcYjEr0/GUHFdyzeU8I2REGBkbfA/HuXDNForPbeezcRfGfqj3yQHBjqw
flhsRriocsWztb9Y9s59tupUB8uc/ljUeAUZWOf0+hW/KRywda1bT5EwQqkfJRzvZ1VDi1nQYI4X
xmECJfvhF592kmkYGjiM8kj5KoETRM5ieuESZ9SRX57qqaZjdGI76S2YUMJ5t8W2VNZAxZmBAmE0
7dFpco+r1yNqRx0DruiOZ+1o5TLOIaeNa+LWsKt7bugtu1TaAMMI4K3lbBCAvpK8/7wILj0R9esG
UsZmZWYTT6T3H0FsoEpcFI+fOf7g3lLJcvbhZqKddNNZIBmF5XMJbC4I/qQZAr1lPNvmd/9H2nku
x4006fqKEAFv/sK0JZtONNIfBMmh0PDeXv15it+eM2Krg727JyZijMRRoQqFrKzM13w/lzPB58tA
J6DEsT0OcqcyEEcVRcl+EpQAaqMZCvmXgPFnrkFfxjpZt16PSitttc9vB4COhjgRnreijvn9nM5k
TV/GOTl+j51hlDBwJ4FAt2dw4AHcVbMGx+tP+Hle6q2cf1cUGehfIEN96nEit3Uq183y+a7KGbbX
tBaiGXynSHV8P7NzKwgz0KGfpNNQOj26ysLucyvvJnEFgxXIfVVQVC7B2c9N6M9RxO//cRlf5j7F
kW6cBPeXb42B6CHrzmOXvf3/TeckWksox8htzkCw2MJ5R8djUMCgZhf2w7k0CEz+v8t2ErSz2mhB
3AzTXnlYHpIfxg2aaiCSQw/JuCHdxD/6PW1Q6xLi91Nb4DR0/jHuqVhNDrqi0op+2uMnE+m7KHvS
6fMM8FOE8jh0eb5rYzZcFllydhYNnLm9j9rfzQAQazr6LcmqQV00Kh7rPFnp6MYnufbw/Uu48LY/
O4d/vO08b3RpsNtpT8cBaQ7KIEQA+pAXC2Ln7lN/voZPdvYfIxWW3FgUwKY9xJip3w0DHQaVhhIg
jjvIGgpgONONi+tB+dU2y4XM4FxQ+PNdnAQFLeyVohoYXJIFZgdZsRZJhlduuAUiq+KccJLf36/s
pSFFsvLHfKXY0pOu52vl9cMzcJk2aUmRCAsKlC7ND5pI34947mTCBwQLVCAgBjv+64h2rIym4jAi
H5QEfmBGWe2iv8KFQU4rvTkdwaluGaTGv+wzAqGS8/08zu/J/zePU6i8raS5U0vsSWzkQsp/fCeM
ZFW/i/Tp+5EuTebkTJLbZpCRW2LFYtoRa0ou5BvfD3E+aP87mZOdR0Fw0MO24QMDEjSnB/LA/07K
cGmYk91W5aOCRDdrRrkZTAadLeHwcYlzdi5fUIDic/bA7qKA/HWHFU7WoeWSTfu+3FvvMAgJ2tLy
KyScXtIwOrsJ/hjqZEJ6B/u50xmKOxgTQrWFCh1Hqj5fOIbO7oE/BhK//8d32mdysxhK8XlpQExs
KtcUCv4XewCjPO551LmUT/m3P4aIK7Wy066eBPOS0McoFJovRtizW+DfUU7PGxmKQDQY1edEMH8S
GACJDgfiM/+b2SCfAmpDo0xz8tH0k5mojcmCHZN7cZLxbQIRoTx24eA+u9mEi8x/jXOy2Sp4+ai+
ilXDyNC5q7gFJYWAIgldS+sSHfnsfvtjtJP9FnajLc80xYH3rQk4FNqIBryji1W286/p32md7Lcu
MTXKu7wmSN0AwCjCoGI3KavvX9Kl6Yin+GPLjZNaTIVVfp62mA71aPRInO5PbXNhb58/17F/omDI
2QMN8utIU2w3Cl5DxIQFYcfio8lWggeWjevPlzYAGKk9GzSyYDMqvRDffv5+rmdXFIExG/I64NJT
jYJ+XEisBl6dFu6Q6UBTCkunrLz/fpSz5/kfo5ycrgZn+ZwcWVGcSbPfgkM+Sx9K8zaOD710zUFy
YftfmNXpujZqqI6a2JDLfODmzaw4Ny52A86PQs8WtRN6xacyMJZd1qEU8faIS6jD0XRDhku71I8+
v3b/jnKS6vepGllRn7LnW0Sp9McWkABhg1hr0NkUetRjdaHQd2liJ68rSwtDrjF72NvlgVSFOwyj
6ZfAa2cnRkkTG0mcvvAh+rr5UaLQzFgVHE20+5sNuC5aBFJzwGus/HmxlXiuUYoqEwqNFLp1Kqon
65iaelRVhTyKg6QlFva7qMWBAd+g8jkEu0bHC4zV9/v+XCTBvgwcAV0B6MAnYTiqBmceJnX87M4A
eaOwltiUnJAjv2TkeEYHVcwN/Rn0nkBFWif1CAMzzU6yjFEYI9jNsGU9W/vZBiYng3QiFYzhNFrX
ao5EluLZ7yIntCce5A4jRFgrAGbS6oKp2WfafHqP03CeBVINwgHm1dd3nKppUUa6NqLj7Wo6pYTb
4/Ex7a6KAcNJr452sfpStX6Z7bVmPYJa7unm3/b6rocyl20gxRiIAChet/hRtrLDx3a6bZTNIiM/
5rcOncZ/8uba7j1jaLzkYEu7ZK892YCDvn+RZ4CWrC4AF2FAouGwcHLyKMYCJDue//MmreR1QM2K
yMKFT0UTLnwZk3vQxxezn08Fr78X8N9xTxZwaKNeqbic7PNsp7ePn7ZB0aMwzhJyn2ND4RuJQwTu
13OteBeT1rP1RSDYigLxVihdnXykWZSM4yQzPm2k9tAibXdDZbHP1rJyE5VIQFu5x1WpXqP3lb9C
3uuP91G8LqCV2OGNZcK6/0FzFNqnlvja9vu3cg4oYv/5dCdvpTf70VGB0O/HeWPpH0fsIuLR1axf
ldFQGMZ/Mv5naB6qga6/9h5bv/R49myNqn6u+hakLC0CmrFWKul/tV9o2XCwqiSvp1/+EVEjha3E
e6OAQUJplg0UGz+9zrehXPp0a8ajHqQ4lHy/JGfDHA61gFLg++loUn394qoqKYyynFgS3K8QHbZM
t1AeZvmaK46XF94IquBycBWB7K9tKtyKVUjsuAeenBiDtuS5hbfdfmqC1qpdDZyAY8M9AZMnvODM
eNilpRoI3Bcd2COGXhpeS9/P/bPH+vdTCECAQ08bzMjXuZfG0GZ21Y9Qq7GEGV5RJIClt28ke4U9
h1sO+JUY4XoE9suR5MbV4AtDVNGC0LT7nEY0VQarHG7YJuwiiqxlva6PvVdjU26FL5odBwlY6gHQ
0QBCsle0TdMf8lL2R6PHjKNeQXhRjzvcfrCvgzSvdTvDeoc6dRXTjBcWU1C7rqRUuwrz5S7mWiuq
gzV+bzWL1uRexHPRFKeLwTWn0vmP4zsXUil9koYWzna2UpJ9GCertryLpt8pPfQqwxMsfcOZmAqg
fGjDiFdgXanR4yf+xwKW0KBAVlnQFrCjGW6bI6Z3be3NQEpHZhnC746P+QULY+NvtgQhE2SConC6
A8Q42YnSoBZGGDXjvgvNwEp6UaxrgBH3cMgNq3Tl41ptAAxuY0inz0flINO6afeO3m4Fgl5sIZC1
7jAdER0/0CrCJ3hqs2DGcigGsZkWdYBEC6fv2oZISWHIGZ500NV2qbs1+vvq8lFS/IurzBdIQZBB
nkrfWHBZhBNgr71SRMfVnjr3r1G9tZsCbtyFDu6n6PRfe/KPVTgJ4A4mdpPWdONe6TqaWTD0Rq8F
31v3v2wnCRR5Rt6/WemwWjLg5sueTSAmpoxuMYGjHYCHOslKkEgTt07fq14FD3qQl+cY+weJZNAR
zrX1gu7fHHz/QVHnPfdd//H0IsH54ypE/6o/Ki3HXgkcWdHYduCC6yesH5tm8FrckEfUcK0PUEtA
oB28tnZHCrUpLulkOEv1ehx+9ZXD0XUdOtIqMtEV8Kr+1xTP+6OhrvD6Fv1sE1O+zNmk3aptMzp5
oPYQvxE5izNsyK4pNwp0PiBvkmxuYpkhiQ9HD4Hg8vHxABwCvoDAYIrsymvUz27b/rWtaZVntKqF
W9yEqC/JkF5fdTR6MQJdTQt6DmybAaMfYXopTB5KFacODXukIfkJy4oaTYQ15tjZG7WWtt1rxTos
Iz73s+jcStFNeVUl3UbAOiiI5g7eCYhQWMigisYlQplcwFFjHY6QEOPnUjYgSo1BQr9tRIVC9EFt
IWxDrAB/bcjdA6VuQeIdigPZsMBok2U4/HGwttpIIkBl0ORBOi0fwhSenNKGpVzZH/BDPIjXOaVw
xXITB2pn+gT3jijpOaUBZgKDJYq3NaBSGVj5Ee0BGF4CqgIyWPHApA3pD8gIqFx84IzsykaPSD36
OFLjyXOF0xF2N/DEGED8VEOqhqKjbN32TbK1k5dBN9bW8AN7Ndvub2YQJ6IfoQGBWbpfDUzKeeJ2
y2cbRX48tX6vkRaoGlYIrd8umCYhxQsRWgZRrvXq3nRyP63ljVGY/qx1vhb/Y6Uf3OFKHbeEeW12
sy+HyTpBRkBcKHEO3c21vj2mbwRx0QnFtSnsejg6IJAl18EdryBOh0+O9JgJqgf8mGR4iFk9VDAp
+YZVoILxPbpD+dqltxCIR8mBUPqUyls750AYVmHzqIOEQ3JBgy2K2Vj0BDCDqkeZh6ukMwNH8uxG
C8rRT5uD0vVXwm/QSOjwyxnOh09HUKrRvsMtUAHk61i/BHV1tl+J5mENdJTTqGwdiL7LjjZ5igA1
RWiO8TgzrzBnQKAKkHwdBmnRbUrsp/4Tw4AmCwJ+mgE1OByTULwvgOOaF4vVZw9FtHmnEccXFqpe
yu2R/8Zmdp2E1Y7A7QvL2a57zDIExzAIt9d99iYNtxYSnUuL9/rt1Dyn9SPfmVODgt4UbCgNZH/Y
TYTU8j73kp+dXW9bIDEmPF8g8HNzXCsJNPvMtSU4QQuiYV27OoIGC9ti38ofkdnhQfWhDVEwW5pf
bnWevOqVoJDrNQqrbqjcQTUF9oMtFJ/d58OrhifKBV3sbKOo8MWOadXnFFrKPICS738tcbHisyw4
zMVNuY+XK5ZZ/BywqxG3R6izq7mZNmrfsBeRkYoWL4b/kEa/LNhTYikElgYVmPCmjPoVZgIVdH0h
FKxQhNFeYvRLKl5bVWnBsY+v0iF0q9x+Ql+wOs43jYXxGt93zMeWycWDmqS/xhSRGetXM+YrIxxu
C/6swfxZprKXtAA9WlydIFnmAguaJEGTvXdkGCnsD+4Ugjx4IayfzdbAWjhcvkGeW+rXqF7WibVU
tA/39oT3V+bJ2s1EMbKb1jw3TZaBPt+ydmj3VA4yEq+mIGJPsDSq1xg5VyhvFolrjOfuAMwi718q
VFWosAiJVaN+khqxk8T8xZ0kWR5bXuySSd730/j0kPjraHVQ0gAEpCrcer9OoxqPllo4x3EfHZaX
LkYRxVVeAKsam/Y6vY9eh/f0UK1wXN1FG5zHrrIeVHBQV4jObKdsL+jJt0P9E2NNZGPcYVN0KLus
1OYpup5204b75q3pr8Nt4sNJOiy8M2bhax+Ob/ignl1z0/xqb5QnZz3t9JvaR/fVV+6MO+tOX5Wr
eZOusg3nht/dxbfHAwEjCLT18Gqu8BHdtLfKk/LUvZY/jrhs/5NsCu/SXcAQl7PvFuik5KHkEvJq
Y8IlBAuDeap85E/0DCAM1MXR0rZ9/oCscxBDZBOILoRKxEedzkhIv1ktQNEq4zC8E+QSGcHtXs62
5GAiRZVaA7+ogKqXETv4aqEugHOtqeFTO4b+0PFVIo0hLJtbyV9CNC0IxDFmvZn03A/1gwhVBAoV
PWBRBu8mFY8WNA/MaasZkZcS5jpJcefyp4FbXWSZ3mhfKMWfq80ANkRvEE8qjQro193T1vHRqTKq
dxRKxFTIEyRUiYafF/WiQTb/9SIMrs4GnxoS2lzmT1Lh0BqHRhucYc85tmqD/Ln3OHndblus4qBe
c9HwIKIFy1W0jzfojq0Uf/JfoFa5eF+7T6EXeiMwNu6zXrRZfIRAgmlb+O0aMeN1serX1Qq85kYN
9EDz23vTM1bFz3hDvsvPGSs5mHxYju644yoTlIHh24GxhUPhmfw7mPS1vp53zobPfoeH74vBOJ14
gqP3I/fc7cd2ne0x8HnLPaw9fSfAosaNvQFYW7fH5dGXPCvQfdNvNqX344catIfpgWQqZSaLr1w5
TMT2MI76Oa3U3RxMK0pwLpV7/sq9e9r17svxR7WttnTvN3NQbFEBWNcBsnlu4lnb3v2dILJw3CSu
7MYrLrHuU+6+Ke4qdt9+sUjui+xZLhr7YPwor624MbiIHni/Zu/FXOue5L69AY92Y/fmx1vsXtfu
DSoarrx9PvyU1q+vj4fbyfuAJ+rla3TAfISK+G0IpavQp/vsRe7HO2RPt3CpTj7fXnXu4sEudWf/
9fVZ/DJKUsKZ3H2HzubVV4U7+qFLguTjKeApO+tu8MhPfTzeXJ2VE9jAcEV667nuLZBBsQzc/QJO
DfcNC2TxK/fdBnkz9yP0f9y3/uHoJu5D572qq8YFduFzc3RbATF8fn53PPGHPlveh+V5H+G25A/7
QarrPgPaCYoVmZ+n+Rl/wUbxwi3ma7zA94GHHvhfMzdcdQHnNKPC0GO+6+fM3Wo+Moy+5Epu65Zr
8crfkQZ1rx7f17dHH+JWEAX/eXSC4r72ODceWv6e8VYmnr3mHcsBhTuXx7oVE8w952CChjS36Rpj
sUBMm4lG7vrjmaqv+xO9nC3FpNVj6Rd3MBo9zDoDm9+ZfUSmPdm3dvJKWqsrZzdf5f9YO0jFVzJL
HXmPird7BbjsZptxOz9oAVJAV+qVfmVvzI0TedVd+FzdLdfmHnWim/ZmuS52xc7cF3fdtb5v1kmQ
+xzYu8ddEHtB8OA9FGsD0GizwoLOHwNzvayUFx3HbrcNRjbz6DU+gK/V+GTvtJXuQY64Ii325zX8
a1fNApMXtdwn43bUN3ZquOq+Ws+bceP4oWcH6Ib58yYM2n3vPv2TeZknjpXvT0j77xj3Ne6cXD5B
4OeLMoQDxr64JSN8s666jUR8cFbWptsCSHwPf0kP4Z25S/5x3knXQH2phuscgczq3tFTNmmA8On2
eOVcpW/lm/QPOUof8nbG7XQdvmGt5derejsF88pR18ZPqb6Os+3RuHKcmxmkDt9Jg+vaeFj0YHhr
zSsYdWrPxegghXvys3gCwYxo8CYZAqhKMS+12OdX6srys7Wxg325RlfnqX/JBhM+9osBD1O6m+sd
gk7fL9YZW/qvi3WSTqAFo8DCi8e9NvFQAIm6iP3e226uWx464cLjm8wS9qJt2R76IAP2w/NH2mRe
jrtcpM0r0aDm5vGZQ86DkIJqprfcxLKWIGh5mno9SL+5C0MG9CHMb1NS2xF5lggou4bPas3FasSo
ksuqyDudVPWH5Wc2hRdSJ4SRLpxIJ6dfNi+6EcnRuAflF5AqC63Pw7wbfAYGHr3wd8t9W9z7jw+Y
vwREruQeqhT8qtj+uIgHDT9bbOfAcafVtBr5JyIRvgK8OnWZgifisuWa/F/iinn0Qz9f5x/HVcuZ
pe21t2xFpAjS4OiXH/zJRCpSKDzX0x0FLKLONUqwK47GNYFrlflvKqM7bh+IJ54I68uqTTZ46U26
G9munHrhwRq5J3vdaryWvPKOk6rc5IeocZELIqlgjJC4hRSATx3PL9fv9yT0vunpzH/xs1txWuke
4xy4nxH75GC4ct4Hf/asB64SQecDGQ96jhpl9TKzCH2A1MCB3/Lip5ZjjTrvOtuKBRVBE32Iz3Oo
ZsDj6j+nZLwWcHDHkwh8CGvyc3xknH8ifgzEk2El36Xui70Ws8188Qf94HH/689CRclteRWRex+s
78XJ9PF+Dwk6UNaZewtqaWW7SiBzSj6W20R00twl4Oq+1XbxD4vvSRxC9RWMePcVIf6gCILeN913
KlPrhhNgCLpAnAcE+ujq+R1r70AA2cUhQcfRm1ccb8RjdaXxJ03eodm9/ixc6U5ejb5GsD664Npx
j+anSPzd3+WK367cx8RtvM+/pb7418JDJtHNth1ZybJCE5dp2xzTirv4AnEPi4oMJVpJfrPO/XxF
JYA4o/rOruIR51XxKv7e+8YOtXWO5fftj+2NzmsUaygygMmfA2UFkX779uM+eOaYc+M1/9BdbW2t
8Xfl4RJ3F3GioDvhdZ7sHjH1sjg+UOzypfXC8w+sjbEe/eeQBYTE43s/e374MQs6nkp/PrpXvf88
eROrmZDck5Y8E9kvfKr2pS/1pLQe59OAqC0xfCLueVi1smjykwjO8KbcmURSEBbQQa9l9MjEt8cv
PtUs6biT18mVepddZVfSRrsZd8PKXIvd+fZh+tHaOHTywcIxrAq42eySp/BGutNJW4ZAzKpgyglv
b/SL3WPq36Fo4CeetnU2ufvEV+bl/jHgMuWlfrUWPyiWSyaTGFffR+bPSvHXe4yIzGTp0FtNKnMn
kVmNj2GfHglWdd26BjIGVIFrWlAwb+vYCIC0AwsSyOEB/oeoqaWQ3ytzjXqBantV9otSGhAOE2W1
4/xmQH8DQWqGvxsCe2aOL0kRrxY0RVJjwen+vqk1Kq3IttGSNHbtkOMILq8V5UlOdS9kGAnaurg0
ScmbwGCrebPROCd6oQOj3TsUAbuQi3QC1aFYNdOdqFg0C5HNaC90wEzR0viyNJqiGlClBJqI68Vp
E31UQghcBTLeUXy8rfs0mFFJON6HRSy5Fhf4MDre9Yr62MzFHs27Q9godxVsJosayhEOwDF/GY/Z
pivvlvIaPYtQuJeUVhAHWiddYcHV9K+helUCU9OHB9mGypIHKrU2JJODgRatGb5lmL9DdF5lMrTL
MVoZXRo4BepIym1Vdq7qFyGlIlxWqaIKDXVQqmmJbmTyGg3o1KhqjSP97+Nyl1lII0r5XYKm2lDf
0uK1rfLC9/R3J1esGMQATcgSsm4nmykek2q24qO8tyseM3kthn+O9duU74+/VfMfOFSJ7iu33+9g
5a9eyOegaCPwrvCjkE+APupsTH2nMmgiaa7ZvlGpLfGOs9V3AWiFxhU7nHTdBfzkJz3sdHfAjILF
L8QRQfh8veOqQ7qkeqEt+6INsuiQwHbOUJSU07eZFC9ZKFg/4ZtAKR2km01NS0sPMTzWLt4LduaF
RTi3V/98mpOyU6JKVaFP+rKniKDO1L6YM5ZiAgSnDusFYn9IcVrXH5NL+KO/zQ5YfxsMIcxdjFip
e31diNbOZDVMGBrGOlZ2SotlxKNWbcJq1WQKksSvWfISa9W6ju8nQBFC64Xi9YjVLiIrMdWL79dC
+6s0A6mQJq1wO3BQuDqtCEyKJCfxZM77FLdaTB69Y5x7thxtwyR0BcXdAt1uWb+cqguUNEbQ9Tg3
rjnuzBltkSTpHmsbSeW2s6/Mwr5mdjL2gzS3ynvkUHZLre3qONo/FVOzGVr6jIinBnmS/mP34Upr
DL/T7KB2qica+Be6Rn8jUZgbxoGstZBvgBL7dbHL0tIHWbXmfd/jR22GSJ2+LNgpA0ChcTSXwwZD
cFductYZqULnvldVNG9eheH3cic0G3pcHS+Sks9sP7j4cKUtwFoaBP2vjwX0J4IdZCMaXR6Q76Ta
BVZRWPXRaaXOKqRWKbaz9b9/1ecCjvBpBVoOjRT0kdgKf/TQ+rBI9Nyypk9BNcATQhvIin6Z+A5E
zhPfnjoargJG56Ip2rltryucmcLuR4G2fhJ2sLRAe6eIlz1b2xPjTtoTYhnJ0GDzvdNaECNU3wza
S7yFOCtXnYkIqXaHeAR9kxlv8c6NKW9fWJEz0RBmniZjQSTioqZ9XRGJY7oq8FndR2hsx6g5fuRU
xAmGlI0FpVU8E5/ehVHFleYkGOoCGMCYWObCGP06apIjs3KM2ZbYu6flQbiIxnLvmvg+VhQwjflp
yIThB0thTwdhrQp2yT0aul9pGef903jJVe9ThP30kRCKQLmBzQFf/fRLSbB1s21p4v2UB92CPcJX
Lzz1Grw3+rLc9MNjchRAo+o5zsn3U+e6OQ73Gng5jTvjscZrqEHOt6mv9HLYFWq+r4zY7zr6UFwe
m9ZcOfmykiW6DDlAq9m00HDqRF8hl5WVkMKwYmApXRPUKmUUEWCSLHGHMAlCQvOUxiDv0Y+sRvVK
SQxCiPWiSz8Sx9olGSrJLfJJgMvpQDnR+/cvTCS2fy2OBYDGAXR1RvXUasj6dNi9lvo7dB6cCV31
FFYn+bl5G42rsb3wpYpD4HRAXgbEeYOPBdja1w1Szo2c9SZiXvRsIfMUgKa5wQupNe3SwXwm/KNV
jDeHSEF0XTs5Cjv5OCu1QxOc7U/7MDPWifNMl0WuHuFRw+UCcOkMwajHnnZ72c3z3KdgEgZVC51W
hXPx60wdsg0njVnaqLylOI0jQbqpixyxZprsQ++XDRetxblJavsn+HR4cm3G7igUj3rSSkITVT00
9vFCnn9u/S3IgAbHBpTA03NjaiZnLGoDLqv2hJMn0p4sPzvrYkg+N5DAZWG1g7mxJp9cqZy8NJU5
6T8jgeCIpoGSb8DHY6T6/Rb+6+6GnhPIalTncW6Ed3jymuUFl9ky75CHS9EARDeFhi5zusjFOXfG
MApaRCgBsXjOydmWKImsVGONq529psdc3WKTLIJAJ4vTjbZovHBDk1++n96580WAvnTUADAxAeP6
dR/VISd8WIcLfN7UDwcUDI/LjY1LczWP67j5JSmlF0/5SpNeRucRFq6QahrM9qpFy9eUO3A8B2cZ
779/rDO7G/UIQX1ApEUnzfr6VEM52+nUqcteFtZvkYstKgrpOIGGiMRdSivOvGIG42BRFdHbOX3F
hmPURnRkCSbrEY01Q9orXH3m/zEkGxgxQiriIDflv8FUmt1PQJqdBR4cQLr76ni9mF5xSU/n/GT+
HeVkGwF9sypJZ5QSPE4BWG5NbOdK9P37OTsKVCiZiZCNWSej5JZZOf1AMp7PAYAhLpmoAvKdfz/K
J6X3JJyjjEp0g9AHtUc9yfkTs8yXJpIXEWOPSbmN1BsJCcCF/Fm2jsFAot3r9/2cXLcLIscv4BJF
k7+0jFvLKS7M+dxV7MvTiE37RxaIJ4RpjCmbUsFFprNaFNR+W6vpQRoUb7KWHdiqZTm60xF19gYb
HsN2G8XA4C+/C8XJp2nehfU5k4XxREjrcrzSAz2VJ4jiEEEmW1mE1Rwx2Y2bVxuwSb2fk6tIupGp
8SMO9P2gZ850QfdGQwRPTJ1Rv67C0RotK1u0Tx89JHwHkhs7wqVF2c0mB94cGKDB/hdDoiBGGqzI
3LROzjo7TLsF/ioSKvaB60c1PSlYX1630rUSIa+Rrr8f7txVH6z0v+OdRJ/IsdoQjBf1BdJMdc01
QzJ3kepPKZ6QOIXfqpfwHOcWFdMrUgkuGIgPnYwYJ0sJjadBeijcAQiDRW8o63ILwX3cAOe5ML9z
X69KYEVeSCTTzsnhaWEEWUH+xDiOTTyWtEaSvRpeq+McxKq2MaOMi/3zAkb2U8TVskGRFJgEqNmm
LWilNvaFT+v7ByJv+Lqn0k7B6+hYoUZDx3AQj8NRfvGIPTuKuExBnBNylydHedLJDe5o6DuBy6Kc
yMEK+yzuLySG544uhBctOAZ4VlCz+DoXs8mRQwZwvweAnKOIAHszCl875Rdmg4Vx4VWe3Tc2BVWb
7cqePRms6rB3KcyYNyldky/ko+3CZ8hUVJ8wtqSIefEqfCbx+ixU4pNqiX85uYLZCBwXZpFSrRxp
kJBHtqmQAJb6HaJy+QBsL15Z3DfjxvCkAoF7burObbUAH0qgr+Lf9f1mPrcConD6f5/n5KVqaU/9
WOd5AMs7XItAfJIMOpSChI+U5F98v+cSNSYujEuJvIpzmuMe56mo5IE1pwghFNUhdEmQOSiBJeOr
ZoQrJb5T59LrB+fC2z5XlkEVDOF6mWKguFF93VuYijZGVFGD7Mt3KXqlORduoWlWGwriXjfTYDFp
wOjbYXk7Vg8Ajlv6n1ntsPYhxDNuy+0ln16DIU+PaOGNrArlU4OU/OsjRXYTDZnJEc1qjNJvko3/
uR4MidOfQ5yE/2RqFNxhOeWIxWGyZ4OTC+LbcTER/HzYvybzSeWk9KUop7eKuhqquS0r8o3xeQpf
i3EVO09a9XRcrpryoKVrbI6JyZf31LmD3BTyjRDMyHn100RnMZd2mPplD4kh4W4GmMm4Pd5wp0Hx
rr1L8rfvv5q/JSNZU5Oj1KGQYnCLPDlw0r6qnM4ol71UdlsDSXxpsHwpwqtQbt+5RAdLPHml3G7k
eVh3FYAfzrxpyPeOs1xztIBBzakx4GRi29o1XIdaH7eGjTgeeIj4zehWUbrqw9a15p2QTf3+8ZVz
uw4OIBHI1iFvnt5aoH0cxyXKqYo3m7lTAp2U57it7F24ONAOXuLk0UBmu4zvW+lnTv3DpLmGRPOF
xzj72nD90LHg5Rr6GSr+yAjbqeQjtWZWsQ2McNtn+wIwfR/ew/eAvLFgDtgvl17dmSIo8jcqPSOh
1Qz67esXN8h2pMukC/vBlLxQhSi1nfPKD8t8K2f51bCAfLQ+OOBIyYYss9zMGK8WNN0SYqNqBFH2
KAqlAKczbN0uR+TPvXP6FbEelI8NQYp2TjZzP3ZpEjUTX9FySEHN67Ugjihv5fKKJLibLcm1kC60
rXTFgwrZd6yVQKQcVUrJo4LnhvMWj9F12OEyqFh+DFL1WMI0cJ6nyb659A7Fev31uPACyQpwoKK+
/HU9rRHd7tRql704zcQRItEGjIPCXDwtclbwUwbNOLRyscmGadfF3KuWI0He2CixvMvre1vpVnnn
bMJG2jdafD3bE1LL7WcZJiyp7Ot3swYKWF1uShXv1go41OQLgoxJ/U1f6MMDsjpWh75x/BENvlTd
GUYTlH2yPeqjJ8Dp1FP1pd8LBlhmNV48s0r82kyRL+4BD6CuHqYpJk6xz2o6+e/SvtGng47wfdoC
gu7caIm8WPpNpEEKuvVDx/AJbpaBiCcoB/V5dkK3XIpABtUutWAGSnyD1bUKlHyUlCtcIR4bufpE
f5edBEA7Wc/Fy6DSMl6Ux8qxPaXG6CON39OFIB1mG8tKnvXRujbj+TaUU7dbjiW4pDjoLe16bpyd
BrY9w/hGzqHTyfgotPmFE/Pzhvjdyz35WHRlkWa16xChHHUfU7F2FpJRYxkHx+geVH4TzyjsH72u
6dcZ3CoFwzdBWxq0V4JvXGsAwcGmAJbpk0BVS38SspmF5RcZtrtszHp6yi7d4c+e8yKwqQhpKtxE
Tr6gSJ6qyZGUWdzrSFaxqsN8WC7yh2YYvaHsgrm5mfEoAIck65vYR6ihm9hgXqeVq1ECDwz74Pvv
5Fxaa8PzFipfVD3lk7yv0umu17XxWfAHYi4SHyGpoF6jvXzUnr8f7FxSx20WujE9hr9FFTSzaOY5
mmYhliT1gIjJ1kGHVzBXbQ/7q3C5/37As5UGYUovcwtTDeoaX4NAlJVSlMXFvFcLLchHhEI1MyCj
RdcjEOX4GKK+qR34thr7UID0J6kVVgFC4b6vH75/mrNr/cfDnKz1pGVaMyo8DMwUYjaXT01bc1dp
AUhdnPm544QrJ8VNkVZSBPw680xLtGi02GsWxyS2kB9T/RlOpvaeTmqWrjF8/m80kM5FXcqdSAsL
if6/7vSqMmlVLbGf4PJXelDk2JdXQulBlE5i7RDSuWhWC5h2SB8Xfdr/lu0g/xFClio1V0umtPt1
1rZSqvqsMWs1eYjo6DmQx+oZntm4RvJNNDXpJkMLWZtwJzDGVF+/f8XnPnEh1a2KOxQmi6ft7K41
y6HUK4yGh4duqHHjWrg/1JCksIVqsNp7/mxfwfFSSh/KnFr1Ljk9zDnbCJYWMHWuQ6c0L6U0Zz49
S9iNg9ZBFegvEWTMYWGiKznbwQUpiyepn5j3nzw+iGPlPb57afOrGt5DGIH0pEl0iAHcNnsEzWqC
wsLSXVgqkYuexHCa0ORYlOINcXP/+q5QWNESFR6j0IOkdjpBVs8yG3aeChXwqWx+N/WzAhJbMbiB
LBtKxBLN6e8f4hOg9NdDWPSV6HnCBj/dMHpcmcNSLcseAugs1xstOW7wP3XF0jhm/ngkh4Yl6jqx
azuTMJhctV1+NXf4sCX2jySPDtgF7Y7FT1waG11Y66aPEklD+WDE9XZs5SukLXADu7NIzhZoG5zJ
paePWLXz62STo+WgMC/YSfSay8Ub4tHLQht3jfmnnoa7iRxjwGU4MergaLQc5BaKAipuE+1aLa3V
/6HuzJbjRrI0/SppeY9sxw60dZXZxL4yuFPSDYyiSKwOOPblneYp5sXmAzO7R2LmpLruZsyqykoW
jAgEFvez/Of7tdi/7mCoCDAAxc3cG4aiWrs/OVF/HugnHgcxzPS67xCkfpwjb8bGdgOXVMbWpq2D
9TgFAsM491rwMLqM6cmvlkBHFX8jw53z9I6RTze8byrUlng9BqTSSUKRd24fCxRKf38d5+f6T5fR
o84voGwwPWX8eC8JPdcGWRHsUdobGNtBP0DwJa0396eClb9IDt4n2B0P2QoV/7kc9V1yENpDbpgR
X5VmT7ZJy567xfIfZ9qzZI65lA8UzH8KcvrLhYWmGLnR+9DvRw5WGftp3+UVqREbp+ZOKwxOKZyf
jfydFE9Nf9EQ2tRBQvLgbGdfW7GubHc9ef7O9KqNGOzHCCiTQXf670/+X60tc+0YNDirC9P9P54R
2t9t6trldLTqr2312Jtn7gbqJsrNVzrjkj9rzv9VxX6WbBhivhCe7X/Y2zyRFfqQoNuwzVtGZbGW
4OQ74+fEZaq4XziTWrCUYRWOvuUR0QRbzbyOTRYhR/SzROMvbj0SRUHRnLuPrefDwbAbJLqmRtCB
3tUwp27yHTRfqC3rFyojxooR2FNOZ+fpmWdGRuHJG6Nob2ragMQaf38x/iqH9m2Lr2UxY7V/3yK/
uz995ZelSMLhmNu380HMCwJT1vMAaJAssurJCC5jtHKZyIAcMis6Iotw2Nr+5Dj+YnmHCmdQ43Hp
J4iPRa3ad9Mu1CJQReMyomjHvUrFnSlfODecitaYSe0AI/UMJzKkmsQpf38E73beHxYFBAroBSD8
IPP5eCZopiVp6YG+SB13bdYJ3rcvdiBvtNK8cVvQHznecZHnrWOREIS1TGGI13pY1V586W20j3N6
Nw9cO6RlvTfs27K+UgmwVf8iCga2c4dpuvwwpkw40R1q5aOh5YyvMko0ICU3xlWFkBDfORQrTZ2c
bO3az+4q/F9qTdtMOLjZ/nifu/5O6zouTxE/VHIeqB4vPVQZPghvPO/JchprMUzxRjrp1inMm4Dx
VK/sThUWZ5Xl/iQleNe2/Om8GYTNnCF7dvD48Xke6nAqCdN7uv0vfrVuXDzsKxMIkXsNTOjB6yX2
3teaKCKgggIbMLmeARJ+sRzLbId5y2a+3YPgNjee5/i+dD1cfbXdaAeLGRbL1Z9jjAEHE8tKt7Pv
hMNCag/aFyQIu8RJN0a7DH1IBXp1yrTo7LfN56LW1kIvl8JjWvepxYY1l2TAeKT+5Lb5cz+B9GT2
zMIm3iNd+xBDNtJSiTkhwUiI2YKCqZCvunmF58o6EpsuODvlJqKlUpkoBsobYk3BdI5dMOWtXruO
n5YdZXu2mFrUx26Vsyb5A6Oqorv3I+frKJ3Hwk+/eMEudfd5/mRmjw7ZBtNAS8EsUtvAv9BaJppx
HIMfktfMMzfMJEJLwZMxLfZ+NS1S48XNxk0MGMNoIPiMBVrnTaO2Pcpi4b5Z062vjj/FQr9zn3+8
NQxahJRQbapjFMk/1BcN5US61MFQz259aW1ueq7DYKfbDPvaDChAMcgvXhMQtlG+07RzbQbf2tnX
omhuBvshc5g9Z3Kvsp+6iXFwuzw546eIUTQnR4Xorlm3R11fIUhoI38TQge2Uv2qzZN12KptjkNf
n3jcF95algdCXVzh0WSNDzO6Zt7khLuyM4GLyLBwHSIxUjq9bk5W++3v7xKUqTwFH06FOZuf0i+x
kSx+7BdgYqK1rWm9swgdGT4xab2MiMdmVoWZi8PQ9N9EhsLLZUA5Wc8nbPbJ9UJn2dSQESqxHmOD
mh7yDwoR83CRmTGMwrRu0VVEUtUSssSorrTqLp6QItZnnjJHy8iZ1TqHfRP4n115cdDNRYaxs+vu
Oqnue5unajjn+U7DobYxn60C11veb7aLPk6XGmtHJswbWcIp6LPrHGPzlqAhtMJDQl1E2QyOUimZ
3bXzzFxCSTKxtYxaJo3h+PNrGN09Ywa5kM8d9S7RaovMnB74e2bsnDNF5oU7AGwwbjyl3j2BU1b3
6roaHiGxB8nXueg1e7BY5N5jwLypRS0TNzoDEMM0LxGROmdDdpjc/LZVAUPQAS3a7noQTBklX6ma
RAywq+5QIkbXmVLReVoatUCbZLOsMG+RpadOG8lyonVlPFHEnbMwWmmexFEQxgzskKr6ymRC7PkL
XccftriZR8pm0nk0+SuNNdtNOjIlbwGprZYMRRJ4yxnoPXm3nnc0YHaEebF2XrUyXYok2NArQVav
ll7sbOqU0aEiWc4wiyR5RkU52+wxrp9zz0bHlNPsBie7Cpe0vecKPCpnTA3t535appOJ6wKFyM5/
mD2d4zlkE8XeqVgGiSbMzloOJVQQf3Ytjgl15NivleMiShhBG+3j7NjYuK+zv5kQOxpOBNMDrcQt
k5B8SNiN3ZqiEs6qGkMJXX1KcWaGHNCLZqOZOe0281IGYive8iRf4Gw5ITaYgUhEHYvcZyAlvakE
Mon41s78E7l9EtI4kO661Yx3Fft8zKFd4LQzHoDNKOY+OMtvTj4bYq/mCYcU3TagVYfVO2c2Y6ay
FNuYgjLUwT13CrMIZnohip9nRgam3JNe+5Tln7IxWGgRO3NMg2782nZ4WPLeGTcT+OVy6r7NNSVr
O6NraJzO9JbKt1YaR10ZD8O4a6x6ja0CHK5dVYaboeMJIHi0KAGm7PTc28vCeiv9Z9CKo7Zh/mTO
hXGH7OWXgfOnSrUHJzEbaebzQEbM3NYQred6dokDNiccpMIBTn4/3XXxcsJyS0EDMfTki85QzOxq
NqNVMrK1qYUGQ6W4YyZ6QNLDNmhpNRXoN9fy9wHIITrAmy4idKoCbZFTPhij27k+2OM9llWvUzud
x0CumCU9TfG5A9cxGLCn7pp+NW+qAzStrqmWAbaesxmYXtjoAWDE0Q7ik9woWLuNWrmVXNu4WM8O
omGh7ROD+RG5ci0MxjKx4Ld3Y7mbieICOTTzkXrNiLa4tPpXFsyFE36ZfzYOmYuuz5YNn6pGtZo/
EQV1mjx7MlvRJF5ENUkjNcb5VWRFDhaa83Wb3dXmo5reONFwCTQ+s0uhfgxy1xbesiSpVs+WxWPQ
liugiApr1JnA0enJgSrlfAYCBnvmV2fTUthbjctgn//uhCp184J4BaUUN6LIMLPlisz2pyW4Hld+
JRrvNAalWOISRQlYdRvpGluJKqWJnA11nqM9lRdDXYwou3SVuqJauvVi64Jl1m1gJIQ+9iWBdBXr
01bHKpRkY2bCsoOBwlrq3rCzY/yw853Fk2AZm9lCmP5aSxqWtOZsQLeZpTXxVOxsYEtlwGS9Me/w
LYulvhC6JP3nTtdeK7K+QLnLkYxfG3PEANGGR8Tuq01FBzMGUSOCaO+EBP7zGssVM+03LbSXwt7M
S2MuvVuJ1tw0tAvdjL2pZUt9rHa1XX6a9x87yE9J5DB7Mbxl3W6ymniVNMlDlF2RSW6g/EwuE0ew
RIp6hDzqrMy6u1IlPShWLTAqcRcu/9Mg4t9ehn8PX4vr3/fU+p//wb9fCjVWcRg1H/75z+1rUSsU
/s/ZL6vn5vmX9be4+Y/5E/7rHT++/5//o62b6jmLn/NfFm31+tz+Urz9ctfwEXUTv9Qf3/vDR/Hl
fxzc/F0//GOdN9jN3rSv1Xj7WrdZ8/61/Iz5L/+7L/7y+v4p96N6/cevL0WbN/OnhXGR//rHS/tv
//gV7K9BaPpv33/DHy9fPUveua+z51++vf5yfv6r970+180/ftWs39CrwMYUtmszXAVN49df+tc/
XvIQ2OpUiNGQEbjPky55UTXRP361rd8Q1NAon+X4BMFzn7kuCD3fX0JTyYfyJsIeOvi//ucR/nAp
/8+l/SVv5XUR5039j19/jLXZMBi4ovLHHMSsd+NTf0w1KrPVPLMJCSFABvX2k6elqxC/SMYQlt+d
mz+++ftvms8dy88YMq/G2Xz/KtSgVGXJaAjXPob1raE1tAP5ql6DadrrmJmQlo2+dR2OBf0weYyL
BCVAg6tZ+JiU1l3WUAccNKxj7KPulrs+rL75pXhN2WijdHyaLG1XmtO+StOjq5JrzARXWV1cHE27
/fuD/51B//HodWZUXH4CppDOhyrDBAp/wFkkWJD3NVD99Us7wPS0sNmiZ7HNcmyC5HiyLipOXqwS
jAVLZ5bG1+YU3/bGsVTZk1DmSeurqyQlzPxitYO2COJwb7Z0GLUG2Jnw1C5yp73tjgsHcGemHSxT
3WYgApe66ICjERhKBYzHAW8qRkw/nHlWJIy+IA+nLCWktXJVdOx11EKjf2Rg4bocgcfmzpeRKrJX
soFJ/xh23jFKXdyubWPtYpWMLbQTL1KtO6ueXKbJqsNo+rAXWKUbnR3BYHdvMvM1yiO2WBEd3Ui7
8yv9lejxOBY9WgWIhHlbXIyyJnouInBJbOqV7z67Y8T0MC7u3Gg3lC7rJbZM57AYN4GoD6nQtpoZ
fnYm0vWIQ2lADSpy3WAK900ebZJ6trju14DnKIzTTJRRjdFHcNNrwDACtqdh0vfSI14MGLVlhdTM
BJpuckNVEhdqIh6wgFmPARE3Rz6qnV54TMbb44rrTLQeR1u/So9d3hOoBs+pULsmjtayje6DwYwX
BebnRf2lE5HLGRSvXmGghV1FOLdXWbbV/WETh8MabOlWhgCUpHEn/ekqybJVa2v3Bs3pQDbXk1Fe
6WKASplup4wWbe1gdxGue+U8ewOIrLC4nad4NX2fo4lJjPhapfyipqfNHBThLREWnMD+EkexyZ2j
7fLS+BIM8Cco8fSWfgoHw1oYRQ7FcRrPZf+5N+2zpP+GoxfmhQmFESc05CLqmmUhaUCpthLLztKf
xk7GgLfY+wqUFXYU3YWOc5tafc8fVv6y7DJzgQbtwRurq8Aku5M5NyzLS4gD+MzqxMvVa9psgYBE
X4bSIPaqm62NRcqmHeucwTwVbOMUKG6QdHALjKLY2BIIhkz5ZNbOvZMUmyqgJjeVzeexDl8K+1uY
TG+V8pdV2N/VMJu21vRUjgGN5bA3ll05fnYYndX9usdPXQCkT4eN42T+ssVvKp+fUD826cyXerSp
EhOQ0WCejCx/anIbD1r9i+xKsfRDdSUbkpphiUfIlZfHW5FwQwwdiOhGu8mgfbujgyOFv56cAptD
7AqoCHgzzSRhKjhF2RR8KiLOhOjVJ8cqd5Qq7wuudCOzsyX0cFkYPOa5593VTvRYBVTDDPUSwfWe
6s+FF1xTPL0guT5acb8uXMb49WE1SHVlp7sCLUpIYcFO7edBpY9VxExqFD+GOrTVttzZEXQgr/7k
m+VCFmO/lIRTRRPspNBuAit4ywztrSsn6OjoyFT8OJJF2W567Sb2s2PlhKbNiVl+AYzYS73nxmrX
se/SJreeNSN+GfPsUOsentblblD2s2ttekT2QWScEplei0Z9GyvwiK5xEzDxrYdiL1L3mHktTd7s
qVQ3me0g8wDV6rnJ0mvSi6V9aTN1h5BqX43NNpxAz+Xt2ZiGlRvo+5rnb+og/LvE6kqfSKFSSJvh
3q+zS5qWDFfX1+14afqmWFAHIJnCCr5swj2R16ap4werkKtwirZjnxz9XsN8t/nEwv7cwo8rYQ8N
6LI4Vk+vD3maXtfTuCmn9Nqqo1vHqfaao51krA2MHtdXEuVsPlH+kMmVMqcvuqUxTV7tBkRrpRs+
dEV48GC69CUrFlmh5idP9dfMzC34XcD0sqA5Z3p7cKt0G5o24Ym2yqcKlAy2tGaA2mGUSCF8glgA
6P409AvS2Juq9QYolOqqKtVVEDhH1YWb1pmHFZX7PBridyb5vxTo3ReS/3wMz34I9M7xC8lE8fb3
ASAR4xwm/f8Q6c3R1f89zFu85v/rf/4Q4c1//3t4Z/7mWfTjkLSDL/MNZ9bJ/B7did+Y3nB4xfUZ
t6FQ4fOmP6I73fgNUcA8+KTPg1bOXAD+I7pzfiM8QkbtMTgk3ht+/0p096EdzxypiYfAzAAkuGPA
912u+F0vwpRWWSja8NVK4Lm702FPvSS0QZcUC6GI/IzI8UHh//59DuI0ts1Z0oJtxo/hpD76TTAw
tp/sQbXtumO617aMyax+KlT8Uebw5y/60LsuyjCJGr5I3OT7aWWupp22bDfdm4CGEv6UFvVBxvLn
r/tQdnULJBWNB3oH//qTspbpzngtGLgEXuMuxSZqXoDo8MU//Z0/Nrf+/MXcKd83O0evmhtwjP6f
oz12csYB9Ngx38htt9Qgp4GMkvtkZxzd/Xe3+F9E63915/xwJedo/rs7p4x6c8rN+UpWeyf+VEMl
q9YGxZFPM63x578U4cEP+cH8U5l5JhuhkcfeiOj5x2+M2jQYIf4urCo3pVpgimgLDTZ+qUn8Nu2U
ahDdgnzjJ2ICWSridDWOvUGzPtT8/jFSceavk8lp39LexGnSzbUr/PlMuvQGQTlrbGuyPYNBZ28c
EIFC5qjHR1iH1oOulH7oo644D2ZO1qHzV9WVN+QtVtBaDyhcjxOTNb7w7rTa6i/KFuHFckLhLNI+
nDJQKl45dwgqOM5tTFtnJ1tZ36a9NdE7qlsiej8tK1AEtT3ukUyCza1bkxl7OkzJubO6sbmto6Z9
aThoeh/5FF0lfhauKqPAKjzti20TTdQsmtZW2GrG1IIKuwXqWcAJ2QSOSPbQc6216436fZLjzZPk
ZlxDcU3AVhIibEvpwyjrbLOmHJEItar7xLjWZNGCIDYCXEFbNT5RVqCT7LeKELMWKydsZkGhfpxU
3+1jO5Gvtjf2m0iTao1hbHovnQwPREAslOpSXUATbKo4XlbU9g5t7JUcgd7dFW3fbUXX+Geh2e1e
ZVq3c9zSftMjoX8BSj6cp8xIyT8CqLsxfAQ1dgCsNdi+yTCBZ9TbktDVyf1d4RbunsEedT24tbwV
TVqdp6QbLkGWug8jJfyjcKS7H+LBI4zwrGURiR7M5sC8UTcVh0B20X4MtOhZtyjkK18UWzfLrMci
lsA2Wrfq1uk4JjeWqrVgYauif661MUnOSWGNAF4zUo51m9vOk2Ur+80EoJEvOq8NoRhPSVZuOT3Q
mJVhcK8msitAS2n1+KmWxZAsWlbQW5G41i0/Nmk3tXLLr3qvUVbuQlF9be2ugBSYjSnMIXtK5Raf
hjBfWuHkwfeZyug6twz6MFLpFm62Zo0oW2hJ9upUtpcujFFO5spIfVQuUGBB7Op1XBpLU7N0rM6H
wP1iBkl2H4om2sZNq+87kRvZcYqs0ryMgEi4bfo6Vyun9GR4UCRQ3c5sZHkjiqK+l6Wb3kyGXUvy
LyEwNNBbi0iXpmo3eeqQtJELg9qlz7EerDzd4jEavHG+Eb6aRarviziRx9QoS/dzqgwzfY1avZk2
SpTu8FC4obA2qRta5D5GAyK6rYveWvsCtLEeG/BZ9NGtP5de4uyVpLoYp1BSLOWaOfP8g3XfdX01
l8wbKsD07pDmBk2X7GvRtv4i7DDoEINo107jZFCj2NyPjWrKT7loy6M/OtYuVXMtgV5brGiNNqwY
zlT6h94farJ6EXlfW0czlxoxgLWYHDEgVipTJr6ivJncpyQW+aNl9dGjdIiLvRFBkEoQRTjNkzk3
nxpdZNcJxqvPdi7hsxl9Ga/Hso9PQ0dbpPd1pW/CIixWJWn6WvUxOgp98qjDF0X1NZfxQC7Rk4tl
yFVmkghwsH6MTmYJIwT/c0VdX2jdq9Bb7coZTPex69LoEPYqe1ZBE50sj8SFlICMpwb3W/bRdNCs
sF47nVutAi+AIO2R17hNFC/7Okt3TuXETGF2Ep1TKbV1CrrjjINXf3SH0d1RNUqPVpZbhySMrF2j
FUB+Q73aqybzNl7StWflVtWVNtnpkY69eep9t9j3RtUs+ypnBCWP/HVtDSy/fFTLXZxl1RX5WUL/
LqI7xBxHcTKnIIZvUI5nL3TR6M5lXLvu6QORcq9wfalerIo0YDA8Y8vzOR+smtZV4w+PVQt0UbcC
iNpxkmdrZQlGUSo/Hw7C4fGGRe7Ysly0RoA20QuK8crK4upsu6rYGzNVwql6Sk5KqKek1cC7Nn2w
HoSb3qcjfKBMWdqqCxF7t1OizmIsFNLwDoh7LdttEFRy3+tWvOL2pjxshlayz3TQv2PVIN03Orlt
c7PfAUQCKxh41o42cHRvezE1Bjszt4ium61fOkzoGlZM2WcKV12ByEeMnrXWRlvc9WPfH/LGSC6y
rOBP+YpkdcpfRyYhT4nVRqAkfdRxNfVqX0r/hDbcRnCOOMMNVLIwqxQQpYe/LDerl+00SjervAz1
Wy8NzNfYcotDW9AiTe0muJZhI5+ShH6k4Wr+1yn1aB1Yunoh1a0Q0HvstNlgg7/K1IbFDJriaIz7
YWwd4Fb68Nz5fraRfToxYdWYeyY1h1OTlCms8kh/bmwTuao1xvYzBibNxsoie92KAGFZ4EYnT7Xt
vexCtdQCma+6pC+WWIgCKYcm/s2faPYPkSqPYZ0V28Ggk9kQst6gYI3OxZi4rwUAhHBR+9p4MzpZ
vxk80GZ62ClwlHH3yfYyuY6nSKz80nM3kcnshNvq7rEvuvJUmkG3CA0SZ9LGmI7KSC1lEboRJZwk
06MLnDE4cbjDXpIick4RM6OMUHPMq4RdpVxEhuuvIi8M3KVeadG2bqcoXKdEOjxwLj8tszv+b9n2
IrwrtTau9lNcRxCmI6pFkPaTIDw6+Hlfec1ggjKZWMl6Z5nmU7DPPZzeLnVhx0gjOq+Hlp/VGDP0
UV19tRPFvIgOBsVeN0GkjWuHFfZJVPhR4bXnc/NHdtclK1XYk3j0C6PoVoWtY2ssvZr7snYH0PkS
Ix9E3Z6NB7YfNDHLdZsV6bCOPabXNnlopl+1oYM9HoS689DLEo3RUgt7x3qRVMr9pd7jzHHqkrQ1
VmEZOu0+1j3ZvRheOJp3vullx9bk+TEJnBTq3FpctMam+FQwoHkwQlGuMU8rrjXHQAZhNr3ce07U
vWjONF1Iz3o6tuZ0SjJ/2I5NX568BiyM0jpsA6zKXxjp8Gor6mzmUKt7d6DXGQbaRI2HnrCpheWV
ocXxihq6CUKqD7ZpDxPN9rvmGcs5xnjHguFst0FRPRqduikmz9pMsd3tRktP17ZvJSsrDCaMVjp2
11r3V36tl5vaoE/WNTY4sTodV4You21vDQ7TFCOmJvXYQeOKgk2tNbAzqechFk9KQmMvLK+9jDZu
1EZyiQIGlmSejzsjiLit4sh9VFbGMgVc7hubFwRdbaKrSHWvPKcZl8aSvrdulMXMSmU5s16onK6K
QdCiIkrbvScR/1I94b9XLLio1/yuqV5fm/Oz+lh8+H+wN4S8/bt86r0j9ntP6ffO0N2zLJ6/7yW9
//0fHSH850j/bQ+RE6prgaLqP2sGmu4avyGYY1Zi1ojPL/5XzUDTzd8s2hIoyFHz2YijSHnr31tC
mm79Jog0ZqdAQCcop8x/pWpgf1AZIThjBhf+C2QIiFDme2Pq++TPNbOkE2LS7/soAjhVg02B8GT4
pJuYAX7WfZxezMfM0i4qoeQZSOhQRfGYtu7VMDXnyd6BOXgpu+muTe1+IXEY41beeupLKqioZcVC
TfXWYW9q0QgR/V4NafXKGTuRHSI4ApjolFcuOF0qfmNv1XQP+B9TyJUvkH1lbrBjZecI5DLu1Vr0
1EgzsNaiRUOCGwWEDt5xiCvzRIHf7dur2NHWYSpXk9AukWGdRxf08yKoLXBv9pUhQUR6zh6KVLkw
NHPrVYT3nbgTOVBm01qFibPSWEVLGtk64g/XZ8LfJpILx/hrptLLoD6pQl+SU5+n1Dw0rgF3Ep0G
w8NDSQurNe7SEcCo8anQORIN/UKfoTAK0pe89vCDQEpYl+lNaPOK5nr3jjbeJUF1S6q6mc+KGZb7
oKBnbBvtQgPU6VnMJ4/BWkTFo8qMFz3Lvqq7Rkq6KPqdtJz73Ja7SRdPDvNWC5qUSy02rpvgs2z1
Yz8LdKSjveVjCpTW1z55mDzohXWm8rkYRX7WSvEisvQmSy3Uu9ahyQX7unXrA2M2k5vI1WHDlVR0
jXNjBTvHPxllfit2SmZHUYhD76EJMAmXcv8cXMP4usLvcRON8hFi1ibXg51fyp1bc6mq+LNO/5Fg
LS3aDUnILffAXjYpzSeJRKW3MzpkvrZIlVctxlybBQtwah3q3U5Rn5Cw0LzIVlWM1jPSz24sV8oO
V6KMjrlEbjsZL3S6jki/FPfXlNxQb70Pq10kUZKW7Kaj/+w445uZe/eTNz3lnXHoB+Q2WpJ+tdVL
aQJ5b5EnRPmqzJtXEaTLPLOoyHcxkl6ws0R+Q4OcF8Cnoheo+fonQ0IeLMziMP9XqYoLU3pvmjGx
t/Tks4m9L4b4huvQqOoTYmJu3qo9TCGDCqlALoC4+FhZ0c18K+CXN3hEjb2F8scWFT2TrjtSXNgE
RYN9TSzcBfnpPWP7T2MRHJPStJcpxDI6pfVmtNNPtNTevCD6XHbauondh7getmYpya6n8SULisew
qm6riottN3dOGzGjbb2JRqAF3WWFeulsvMOm/DEqzJVVdVc4XEBNvAlyZ1FJ67ONfljqEMtLXdsl
2FMOkb4hGH5RTbpvOxe+bLX1cU7KRnsdOLCHoq+hMA9MqK4dLaAL1r+w6x9ZXF4dL1SL3NWP9WCR
trvUnaqJOTUtWBXeeEfP9aa06lvBYGTbIzHixlsIrTpUpkUQnuwGZ+t49dYq861XRxtDx45Si296
j9NhSXHtNgslUMpOn9LC3qTS3tthtktrOofp9ELphKgTh2ipUgwHVP/FHTw4dOal1ocvtNgOyFdj
IvvyJGgIl5r6nBFhSgOIf2w+ydg8kGTcR2NDhSatWEBCH90M3LkiesgHX1+ZZvS5j7R4YXa7jGeQ
+P0tCeOvVlVvGFH5VLnIs9wGiW7ufpbRgEdd4m5d8sxFnvNQ0MlLFsEIlBhlIwIe7xLn8oZZus99
LJ5ao9/pmYEMNdp6w/AlbqLP0zxDKrRdWCLKNzK6x4jDj25vnIZUO454Mbp7OxZf2j7YeVP5WrV8
Ddg9TH8WfsDRxK5xoJLhK4qgXXhd6elu7N19ZyU3oQHhitW40bW33tDXxIDnMbFKLNjMF2mXt1MS
f85ltUkdOGo+B6W1DxAX9hA8t21hHrtWMF5N5oA5BKCfMY42wtbBXdCgpiELe9VyrmKpI3WLtkOM
hL/gVwx58UiP69J1+9LKsDGLwM2bFidExjDa6NlmaqBxiKGgZh6GjtOL76Y0vfuikfeR9k3NdozS
yG7c+9rh0Ur04B461ja066tUNatIevtI8/aG56xUysi5px/nt8KWauVadvXV/LSUwfCAVzTh9Phl
TMJNMSWfaX5dGVWwE4l9EHF3iY0H5WHA5PNQI8BZO+n01PdMqXgMPXbJzp2AG0KBIFq8mXT56BvV
bV+yQI7Wwa+8iyssnFz1TeTSey8msehy484cNAJxwUmRu3FgHwjhzyn/LJtj7AssNYM7jyVCi1sS
2okMAmNBh4c08YqDaJuzyq5E491bDCcGaYKS1bn6pFhP6pTEM56+jJF5mlrtMkBArIL4JskgH9Ft
ZIDqpn+DXlwo+eYO2lvhavdh4+6pZ2wp4OwzbNe0kftD7lusbG2W8iJkAFGYx8Asbzu9PvHdNrt9
LaptXXMtCXtdAm4eoPkXG/ljEdHEyy5OxolszVM5mue2tk7YNq6m0btQbyLcjdffBWl/VfT+IFH5
Pe7xoPf4tGUIv2jZfB/3AAvCsS7P9PsaxwFRuQ9h6e7yMMQLj/oK7ott5Z04N4fTQFiTW/Lk1M3S
Vs7O4wIMIAL//oDmUPB7zcz7Aem679goS0H/fXTiYYDb4QxHOhWt+uIp+9C02rrTJF1f55vmm+c8
ojQ1CjQS0a3nPpcvQzdS282uZUMQIlilIu2UDhXZKGUW3Xsoim5tdgHC19vQsHZRWlz//THTp/rT
Qc9iIpumNvBOoMLzuNJ3rYOg7AfDiZzhPvSyy6x7MTo6UIDWs/5zEyClH+riZEdhunQdY4sUof/f
5J3JctxKlm2/CNcAONppIHpGsKdIaQITSQmNo3H0zdfXgm5mPimkStqdvhpUmlWmiQh0juPn7L22
MICNzd+ainXALG5C/p0sCd6xa3rHNDyL7tCU4lDIYTuHxo6J6c422WcCDnfUItGNNnVD3SkQhkao
8qviMWqOSOg3VfvMmurRknFZMvkm7ubZpolck3KNxPFYeNgYoMMb30LoPkZGUI5P4vXQr1MaFVXI
XZU3GfCJ3rX3CT85jalZ0nmdRiHtHxaO6zkBpO5028zHYBsRTNDZZCYOKyPiX2gYWKr4iJSRefy4
k6rbhKV7MrSnuEFy28E01aI7X++2NlUDYKmbWB5mtnq6SRmTxfd1AUteN4lo106LQKV3xRFz4KMX
29QV2To1eFvH5qDP2WlGnW/wFbLy8jby+y2Cytuq+hZTQkR+e2XOt33xzRlsBd+mLCk5h42GvjaL
9FMTFbeEbR4qsAz5kN7hSadXtXJ7H2/8eKXr/NqB7XZLjrMIGRrEQKpNltV2eJUObsexaL7aCYGO
4cnR4oCOHRGQ2X7RhniyC0zZH9j4PFfOrY2dw2vf0wQR5jD01xVGjSjdVIwqnExs0oZuNWYhoOr1
id95ZVYTX/Hsju34TZgQu9PlnyugiqkUdObADDjmcS6sAJnMMRv7jaH1q1Bvb6jiy+7RKI6Z7z0u
aqW6nXZiAjHgixvhLvedF9p3FE5K6yiL6MWabbwi+mPiOQ99HD2PfUTL17uvMns1x82BB3jr5uM1
rY5zUkWPI1auOKbd6j4aUjsx1Hl0p+lNuNm+wNvcErgZlTSi9b7fxiFtE3UvTevKi7N1s3xrSrWa
S3HS8/CpS/tb2b4kvb7KJsj4fvfqz6+dOzy1Pk9xzWVMXAIak3w/UNl7do2yHLzE9JA5beB6+hvo
ArfynszukLWKC2McTaoqI6PePQyJvW2rEWpIcYpD79FwyX3t81vT0LZumt/GdX5LU2rrxz7yaZu9
1dNMRmJlp+fYD8Ke7kntn2ZDO7EcrZcCMluCNjlkGcm7YVYB9JRr+EqQSfsNE6PDwF5JswqSQ20U
KJ04Onl9cK0vM1AHmMH7Nh6ua0TOUHQCmTJnnCR/VBdnhYumZEo22+fK2DZOdnQxQjU+2JV53vEd
2E9aGzSjHUSxtmHfEzOp2LWmx+im3/IQbRwGUtda4cCgGJb/zXFstgx24Hl0GZV3KoT62shmzSOK
qAIkG3o6S1x5w3TMypw04m4vvlXg/B3jQfdXXuodpFCr8ihH/z6eCyqmbL/8nyElT+qeAck6Zayz
mikpJ3Tt86AdXdTPeqbdmbT7Kkk+SG8Hs1bDdVQ3kow8xCke4YcYJJiNbZdTMfrhOp2SK0Ji96GY
yGbR7pYFoENFFkcuehZ/3XQGzXxSl2YOt5xLJPzHNhbnxEDwH97YCni3np9aw3pf/mavvutdtDN9
6xGaPFHxJKDY+ddqaq8mN/dWRZPhBrOyPYMXRgsU552DSiXNtnZV3eCWeeNdP9uO+jq53inVHyOj
vIn1G6lXVwQMrksrByWDvYDCYngdyAsvQ0lLOX0tVhJZS6l9pZN2xQRqP4IltnGnuUP5tRdXhVe8
hmZyD8urruW3nKZix/5SNuN1g2Cyxazoluw54c6a07wRyjrOfn3Dl3IlfaRlrHZSj773iKf19MEA
CExPbe9Rf8VMIAwCSWm6AluasG2z2xOEVbIn9Mg79i2AvssTHEEUUiMR1fna8NI7+L3fB6I10yTw
EBa4RCJW8sYO4+M0T7vBtoDFT7tm8h5rOv99hs6A9zjR42PhEiiS1TeSfNuVuJln/9OYaSfNGreN
X34dHetcmPKUGt1VmDHId0f6xJr/kM7RvSibg4eDxe/qQ26OO5AGW6c2cLTgaei8p8rzH2ybd69A
3SDXY529OKlznPKFFKM9Wks1G+abiWi2SHswyZe3NP/ZFh0D5OgFdZnbiz1d1uusiu67Md9hmNqH
SXFaSteacYBndMBS401nhBtTYIEarLOR7HLCnkKHDneNrtYT5Kh4qM0NmRKPy7o9xvIFPcxZqWjn
ieaQ9vN1wuqopcZbl3lPhWHvZ2EwitFOlsPuPIuRF6Y1uiamS1ra3tDsOU4GAVj9K/P7CN9JfrJ8
vq19eHBj2N0Vdcs0r6eh5Omczskg6l2EuVjF2p0txuu48x85/D26t6tw5N7zQdRTHmV6E3kcbROT
nyXZbPCH0infM7jeV89tGF5JgfqKe5aFI13XfTe950m065OebjoVFdquRYq6PJKJIs3GIVM2ic7w
BzeD2SMEffAlw2moQUBd9jZifG/Z+bXWRmnJkx+Z+Lmc/lyE/hVUmRBGTm7rX/wkvBpM72o2taDJ
w5M3y0+ENNGj3tSD2qMJZQVS1wMDDz9N74gsj1fWWRre99jSvuN9/jqMxYul2mPrf7dw2bcDA7GC
vBIve84YDk1krmrecJWO7lcdG5S0HlCC8uFi7zYwn+yF+BI1+Q3y/41vJ7sord6dcn/X+mgcGHG+
1BE9LT4AmQK3hX5wmvMbUUDs7RQa2BZrnJqdqz4S7OKrd1JMtlZvHLqRepNvhZt86kz5jIhyUQ8H
6Jv2dcMf9jKKH7GLc77q5sitx47pqYR9jKM96tNN7Gpb2RKpxZjTNNSVr7TvUrMBiz/b0nt1jXRt
ltHWbZdS0qMdsoxfOJ20bN4jy1cfmE9/3wEstStsNTKoAbG6F7IX0+ztyGUs8Ygo/kx887Fk66VP
/Q1Ch7+740jl/iy9v3DR02WFQoSgHMA9O3cDQPWvdbKCZdU2uUudzLLljbQxivaOyfW2SMathTFP
mhhsKqBPA0MsPWbz3gBN7bZRBz7OOnhdfaPcjxDRPzRhPynd//5ZAlzP4gvwf9sEdUbRF4Vpj49m
9jDynUlGiAb284CWsb1jf8wz8kVWWxML30tTfeF/bfAzRV17aMudlZyq4Q6hLh+bFJfRMpJl1DGF
bMRVkO14CoMifvux5fhHc4b/i7rFH3Sb/124eGjqr9+yn8cQP/7Bv5SL9l8Lmtz3ERryH8by9P2t
XBTWXyYcCZz7BhAdzCmI+P4lXBTiLwALgm2pqxNfsnhP/j2DMP2/0Hg7JrLGJSiAXdI/GUFYy6Tj
p50vqByGaiY8B+SRpBxwxIuXg+FhRZ1SB5GoS3Im6lB+H7VR3qeOpr9A4pjng8ZQv8DhlfKY5dJX
91aIx1NFYWPsjKrzKA01v7uts3IK9NozrhPN6l/9eOoPpmJIZzdttJ5g56EfzJ0ENzSSTfyQDMJK
22mORuL42AVVWzJDtmfkTsIKPzNXluRLzKGl1lleVXzCRNuY7Ou0quQj3ap9OlXN585DsLIh8goP
uhChj303nBglG6Cf3Mzekz4c35aRx95Sdvk6qZT6jCMp3xY6e41Kn9qvSRFWjLONOCZVy2MaymBU
P/ZDWZ4sZGD1rhxSPAlMc+23etQQpieGxiwP5IiVr5pcx9vcoV5ozuHM1ImpS9l19GZK40aak6kR
BB8O/TfVdPDZOyEUIAGtnm/1Lg6hJDd+Yew5C8EY38mYI9KSdcvbHl1zQ9ncWUTOKksku0TANj4Y
VYGlYBQzIoO0nY4YwTDphjQhmI12d7XsDci5SN3Xs2jUtZv6EwKf1C9ezNkLP1NCNWymsnoYV53u
lBt/0l0ubiGn26Y1RnKPm8Jl8O018t1XIWKUpM4WYL5oMCxxoRWailxbi3iBJcU5wqlVziAqZ0sl
MeEZ2ezc512Z3HRaRssmjVHY1bmxclD4PeMKbbcu4qBts0j36QO5xsoep299JCVPku+Sq1qSmxZp
WTkEzNDV1ghVHtilY35uI4o0V4vq+5yJGKGBmKsf/aZWW3R8YbkmvNz6PCa9j5PF+hZGpX5fQpak
FTphVza1+ab3m/YuRsVL2FqqUZkAo1KrFMreCW9QwlYk+dxq+rS3CvoaWqd331QZvhug6c76WNl3
oYjjx8rCjK1Ei2Ztysr7HvwzwprUo6oQY7+28sFk5G8bjMkqFdR5SlfdEO+8hFTsToQrZuzxw/fd
sLKs9hN6wXIV5WCfhpokJiiM3boeXOxAdfyc9i5oATy5kyOvmg69gNPElIEhJgIRspPPu4cJ/0uf
pXIlW4+WPo8YCqKqPPZeZq9pj/oHRJE8TEUM5qoDkaK8RFuTi7PEoglyiKv52aJNuAYRBazF9l7j
SPG6TloSdIy1V7gnXmX6o2kveaWwQbZN5N4xYI1WlY0Fo6HxrfxHXkOxYsn5nNqwClWHwm3ivpLN
DqTBMftiRSr80ShQXHQa05l2TGpMWchkWoNUe5syE0t+9Go2+EA7dsGEgeGamyKxqfRwfJxHChta
kk9tZo+bpk5b9gsy2XUd3gxYLMW2tRJQL6N0T60v6P20lUmQPFVpkQ/MbpAvBXUvLMSIRXL2GHAF
oqyqe6GH6srOBrnlbTDYOVZLdkWTo0dpARMnDoYru7zGLlY/d7o/3JRp0rC5TF7iJEUcq5bMGjdf
rOaF/kXIpt6288B4IWHyG0g7xhVS2DZ7zEG9pXXXNeQEOg3JxyMPRldpLJECy6zs+m4VRe7nSbBL
Qg1kXcfhkpmDX2VvzuwVM6tmmUpK0ntbtpB9xGROtu33eXLjNSPv9DwWOmHbXZRv2ZQ7W0ZHLXs1
EhVE072Nnj4Oy65e7ZxJTdeNw048R6J37oTHGHp5Ro5h5YbvHoMgnINIYgIR1/azOS6NtDwaEPPF
KZmjmT4eYj1+8puc4GI0ofvS6CmEM49XioTZMlBM2zYWf5iwLfv7bDCv0mJ+b5ZpChO092DmmWmv
IE9keTBpvkP4UaVDZ5BDdqosU8Ubw4yd57wfJaoNP8KlPDdBboztRopRrk1XJU9JlFS0vvgTcwQw
FolZdbCMmbvt1Wh45eSvRFOzrGt58kWlXnHq2tEA5x2mMfrKcIz3cRlmLV0ZLKFqi8/bYk/e65YM
SsMu77uIIXPQmL1ffyMK0lnUe7ejaJOtH04RTRePHFWjrYJCTIICHBUdCqw6GJ1RPieN0kEAlsba
NBObU7fk9Dj4IvQ2ZsyU3coR26xGAxHL6Pa5T0YLaWR24TlvPgdGzmhmMYAFY5hpqA1mZHAYVCRB
HsHK7RknpfeVKjCiTZpJK9cs7Ilka4xn8RFUPoqWFeCCpNwZmhRpUA9ehONJurSEUjvx75ENFPme
UY8dL+pFi9XJZFRk0FoFM+KgWJk8kwZwZcxBbM3QA3pQOAEh8326SQs7lR+0440LifpSlFDdQKVB
ok440WVOlmYz/pikqMm3HTbp5/IOAtZ1+cbM5UDK62YiqvmDTcKvA4ClDELpsfh9fcfDyeFclEF5
iVBe6wXMaB8ezTiwjaYXhiuNN+CDjCfj1779ciyUIGRKMczQ8Slfnl2N1taG2kuk7c59Eetxn12V
h+5GI5T7v48IfthA/t8W48eRsL6QkQC4y0YjK34t7to8GlPB1QzCs7FV23EfHbofUeV8XT/2UPx+
De2FU8Z7rTtgsC6jxEJmyNbkZiPnJbZq7e2iK2MPl+3YE5LL+GQ/XH1ohFnO4PIMfz7mxT5SH/wi
jT2O6X3BoMYXYMWkfM0AnRR0LCrJ2l1/cE1/hcD9fU1/PuIFNYmEVdtMo3wM+q2xTa6YeG8MwqnL
oHgluXibk3iRHOgBBmpnpB/smn9/L369whdzs1ITcxPVnK2ew55r7EOdf/rg9P7wcP5yEy+HSnFv
gQ39cRNHkqibnXcYts0BX+IHb9yl82V5DVzUVYC3lq0Ozq1fH066VGDLekbHzYaoZIVWCbuN2iS3
BaNlLh8ZzR/N+f50734+5MXJRbY7t3LmkNMxwaRFw37rbNXuo1O7IIj//Yz8dBxnucg/TebI+Yzr
suU4y/pFzEQQDgE1ebg2N8MYOEEV5LtqvYRAMzQG7pPtynXG53BFR/5Da9OfXku2ipjglvBXqMS/
/piZ+XU36fVynel5koQ+fC220Mi+uAGE8CDfKvYkH9zcD475Ywn86QLIXB8788cxQ3Nrcj8LoYEa
/ZD2+vvrD/ecEoYOkseTdMmSNyqBHDi0YCttxJbSugrGVxm8zYGO5mODg15+lHRzaVHjsf31kMs7
+tOpDTk98YiFjkPazNuw+yFtJp8+D8Ab3dlf6MsJRi2raV99cFEviIfLY/XroS8+UnHjI0B2fhw6
uccqv+vVpnnpN/qp3gF7ebZ22dk4/PcF4fc7+esxLxZYz859xGgcM3FfQPRJDMvd9r8fYvkTv67h
HIKzsxxXwFE0Lx5Qq0mHMXL9KfDRflyj41/N1bWUH4Rx/b52LkehA+MRG+HRE/z1vmWd3Q5Mzkgr
155H96FqP/is/+lCmZwGKUjLLP7HcvfTc9EIJBl6RDcxo2PMTMmJhnUWf/AIfHSQi4ePfW9lg1EE
bRXChyqxhsNx0qov//2G/KFucJxFNmua3BB6phd3RKWl12A4x766a1/qQ7dbvm7mDQioQ3r8Z+FJ
fz/V0JEdsWTRELx4cU6YLToGEwJwWRnhQ5+utEF7JoiMD7p4/ODEllbv5aP287EuHgKyAepYkctH
iYJx9kruxG6kNKG/sv7wbf3T2vTzsS7enDnqE8uoONYQQD4oVwX1F/SnYPzkbIGiE2T/wcktpt//
dnIXlQnkltporeXk7qaNxfJgb+wdjAhO7+Oj/eml/fnsLr7eGAeaoVEcrJibbWtYT62bfYl8wHfD
R7FBy9N2eV4YnRdU5ZJUq188IFM+TWZmJjorbn7d7fp9velO7e5DK+6FB/jH8kpJjhiGSQEl+sVT
j8FtpIQF1FGv+7UZgDjeeeshPqTbaIeeZSNmVtnuOd6kuw/u3J8uJt8wGrA+KR50fX9dm+Q4Y4Zz
CfSydn6HPDmI6eGsy8Cjs79hVxm+mWu5RQjDhOCDp2a5eL9d3J8OfXEfTRQPY9hw6Fy7rbQ3d/jo
lfvoABdXtZ1Kgm4qDkAJtIXp1wTZQ7837jw+k4a1sk7x5sMa/fci1iEc6D/X87L+Cg1Seqvsx/U0
iUNpzu7yJmwIxNt8cOf+9M4Rr0oCqSc8utQXd260Krd1SXkMihO68lV3xq8XUF+ujU16jD/4hP2h
ZGZT/dPRLm4WlN8k6vJiWb76Uxy4rxYqkHWzRrF+VSIAYrz3N6rifx2e/eHuQXrGIyF0BGjUWL8+
mcVQq5Fppx6oERBi99WuPoqA++gIF8skDjO/HWaOENFFk/79MLx8cI/+sBD/cg4X96infymdegTA
s9UDfSM3ZNLggFxru3pXPNmf/1Vx/6Mx2f+fdhwsNT9d+9/sOD9AbddJ9+2XWdjyb/5tyXF8cB3M
tWAKUCjB9Pj3MExjg/KXv+QAEj3o0kRwWCf+NQ3TDO8vn/BUagOGID98PP8x5Ph/GQzIqOkcZru4
/f1/Mg3jF/yyGhKLQAvIBRRCsAcTNmAivz7uQ+SEqQsn8amv828V/OooM++bzkf10w71StrNLbk7
OrqOaM5PbtJius8m2tBDteqxLPIQm8d8zNoA0fZ3kt4JPyBEq4zFJ5wtq3iCyBmnb9LT41WK2cRd
GHBYssHIAs3MXBsV+nSIXYZRWkNkJ1ELgNyQZgdVNC8R7fhtceS79k4N5UNRQFFub4aEaYCub53R
OkIWulFxuGtTNA+qR874WCfxmqSfaxT8iJXtvcVf7fJuKxvnANnsyoofcESWqzqNvgkjZBOq8Cgg
PqnL8RVVtFprEiqxTT82OmrGkzk+Om2lo9wpXiajAhhunRY6UNIAbcKDHLil/OzV4mYIi2MCp0z3
P7XKwsfj+t/74jYcUsbYWXHb+tpVISJ3Czt733uIH+J2ptUu888KK37kuS3uIv2zqbc9ZqbirPzy
bDH6qnWC2cbOKte6jcejL8inNwqa7Iir/B6TICG3lFw68nTbpTsp2jJIJ7Elq34NZftdq1UT+IpB
XYeoe2V18hiGXrImVgxCZtW/Gbm98YvoCMB2bRYoBip5SlR2BLtwlwHRc5Nx46Kizr3uvhHeFiYw
44tTLz0k5nHgFflp6WozkriORVGtrAIxY68HLkoSNM7xO6rGKw/l7Y+37R8tPP8X5/ML4uR/H88H
ZQNI8z55+/rzsrT8m3+tSp75F5xEwD0uyG/TFT+tSp77FylOjm3Qq6V9wtfv32gh4y+I/zRxaaqS
yIrD9D8TepsBPcWA7/JgG1Qh3j9ZksxfS0PWNjZIROwIQY2BGeOywNDInNCzyZdbrSl9bDNbp1+o
G5ZzEnWzdkwxIc70oLIVXnxKhJ2umtrBddFEp34azgQ3WwfTrW5NnHB7xorPU8W74XgKD1gOqRxu
eDFVu2IiLrjQvZtodrQX9/2nC377dzn5M5OS78Rv5wG7CRmOYBGnry8uu1BOWWVNXLUmjAWyj0MU
3npjTOuqy8L9OJi3hZlYxygydnEbeudW5damIvtiAxLhBaS8vWt7+F4KABgdiSPdblDLIz7fZnTA
OpjZd2lq1VUWOiunhvydxI0N2dcn7zF50dIEoDfQ9XmK+nNOGiaqJrkXjn2F5dtIUGj65Gfhc8uL
m6Qj+bXiZUVBJ4Eus6B1jmYiK+/kzmN+CRn6NZH198pu32IBcM7OonersV/QdGqbeIigxo5S3cNp
vPEy484VRFkXdo+12StfrdJqXjSvf7JffEdzvmqztk+AFTCiWabCpoZtyBo2qCpwUVuMjp1XIR3W
riQz1mfGzvrWjiYHWOQcnQZcnXgOcXGg6o1T7AkAEUAXWldTSKABM3hjFXta4MM3CYlqGZlpwJMA
NhgP7s5PEnC9YO+qan4cHXgsCIlZvfp+L+d84zQ+3OdoWVPBUqzZOW2iMAfsDj2c4IOcdbWLn1tv
hvycx3gaR+drvfTdmCSt1SjfLK13996hW0Id+Dlnd/CMTTW0zzFBYJ4/yXsQgS0whlChujZtTNTE
AjHcvxF+eBuOINJJKqel5081xlAk/8PsH0oQQitPS/CPdphIVaxu7LlrV+404HKCouDX3akJsbu6
+UnOm9A1+5MzaPpaDM9IhkFv46Fd6bllQRQXmO+70mWipZLVgOCc2SVIGGXFkOyNCnIm3m9SHDkF
C/uflvXotENI3j1xK+FcfpZtCDRPednZSa29Jovb2Oigl2so6z2QYIHl0+nNOyz3eYj7foAuFfcg
1m1bgnkv4AiEybGBa3My0KysaiPHxzQh5loIGUWmkttmzHGoL6AHehe7shcVMEZ965pOuraL0EWI
0fOdwvgVy7zYWvO8WDbLb4OZP0mtxDD2HdDkI/khtwLrLHzSbNXlUbpNWpQs5qSXG7fIwNl4SZgf
DSMvjnOMqXijl31x7LqctAMzQyHqU86UI5KHdlyG6NlA15WpbmKE8VWlGzvE8CePu7yeCFMHvXZu
lFjMWxH5Dw3JGPgKhkTupkmcyhkrquWjPXc+gY9+CkVLJsa1lmtBilxdFuLRqbPz5ASumA4DPv0Z
Pkpn45CLU+tM44HKa7SB90z+1iWMJyysr3BGMDkX70iesD2qu4YxIfEML6apbpuueYpaMN8qaxcG
+SErCkz9euPsRcaBXa52HQ+g6Ekspx7iAUVV2uXeZnLc0xCu+6zmGfDv9IyblDisXKg7LNmSAeTc
jYkksMM3dq6ZIM+bUIYvEHSrvNL9HPb0aD6bpI2uNNHcN3M3YQsq3twIR2oZ9FXxqc61u2H8UtVE
iJa22PqyOZausc6LEL1QLkgeMHX48KkbGEZ5X8bZzp0ZYES8hWMBx7GM650+4YjR49klmuclEry4
sem9RfmXWJEKFypIsebnhAJPjyDpGyY8Ibst9rPv3jo5sRQ46TYhlMsxM67yKt1j1/jSD+omr511
3Kh2E9bpjhHyag4Het4S6YXrNI+j5varLhhHFx8II3+H9YckmeEE3ISCE2BGmalXeF2gOfBDwrB5
HUZE63yegkEVZLp61qte4/50nbcSAqRb40JuStPAVyuxj9i1FqAoOTuxfauF3bVICrUtK1eRswed
SEcQUnWohiO0YpuUVaicNHEVyb5CGotX2El3s6WiR7Mp7rXco0ot4YH/+DJiBBKHzGJvW3qksaQq
aXfjbAUQwcdjliBZ7zVa/L3TjvtYuHjxvMoLIqnhP0S+W5btzBGH/oEeAIluUwMj1geKHo0x39Qo
DhSieqPP3VVSdvCFlMoPUTzRkEuy+Is5WC+tZtQPYHhGDNYsJLU2vxNTwGpay/ghGUNnBztH289Q
6u9MOWirEnD61mmi6GB1xjFPcY4TbH+IGjUeCIzKty5nk+UKMMoMrnoaeR1VApPQF0Dq20flGbe8
TOIkw/kw25OALhPv80oZd3gn63XHyr7Sil4co9rWNlooxLPrRKcKZzCAsqaCw0HTJtTar6S3kXFG
dfIY+0SK2gnK+b72k3Uj1XCDhrpDNV3KL1GdZoE25xP+dkRFiVUQFhXhYIkKNWGmEGLLM9yfs6zH
uNAm85XReW6QSj9dGV4o7yMZsTopI35tLcZlVqn39yrT52OuN+0mch14A7LUjkloXndeXt8XRl3w
pmqPs98c5iGcP00h8LiZOILr0dKAFUUVc7/sVrPr9hbNu7WqiUTYG05anZ08uWlBjd6mOM7cMDfu
XYNVdhxmbROm79ChdPIoKvNetygG6nSDc5CZc6YaYEDTDEkGrc9QxfGx9pjTRCBWhU5+glsb9Z27
VF6qCOl65XdWNlsATyWuF88rb/I5rwMiuHZ9bdWfdBWttck9WKqy1qPltQdYJUQjhGwkUXebK9nc
ZUD+iYO5qqunAnjVIa94vZsCrTziJAAk47AtpUeavQl8YCZY3nT7R21oedDUNQ+qt9GIXJ5DD5gc
sDccVDT9Uxyh29aD+6v6UxvD30qxQwa6RRoLYs+1Z4QP9VTs49nfp3lar/JM4/t77VTNyYn0jebI
fdyhAkMOFUzW4gfxzoaXtFADKTum8jPqj+3geBu/wrsOW49YdBZ2JXzYi/h7fHxuCP1u7TE9VC56
ML/EPGH20PMWlkMYuq+N2Z2w3Z0j03gFNIixQ70XRUVPjOH1mo3gkYDOGqtNi8yTEL+016FmmxnK
++69JTR61ceK7CbPwbivJf0KjVoVOFVCJr2+IWWLuNR2AS5kn7q+Z8VLHwxZkMBjUop0LZ2qFLaL
j9xz1TXuJkLs3xn1taGsU12NNAN6/VVV4rslq2ylXDdcsbk88Iw+VnFP6egN63rsH9sk3VszWj0M
GmWNx03AyPbSJig0G+qNRsKfZGqCDMXbR61/j7btIV98QOmYRIFiCxoN4mjG3gETWB6AfXwP++Zd
CrMI5lTC3C7S82S4X5WjNNC97WJYkMZV1XyZBXzS9GYsvuUhotFOOUHtuk+5KE9eCuYjquk+Y/KE
gsg3xknf3ApvYm+4jwDpXrpyMoLFsQwXDDwI3vFcT59Hzb4zmmFfT9Xz1CgogqF9NKboq3tfGTQo
J4S+cPBIpu/Hh1FvD1X9yVTpW5LxY6Q/PrLdAaY03fDWtnhFUpAYdtPdpgOfQBmlbZDMbhY4CQtE
tPelxjZ+RDQ6jj35GupZb/Aqw03AChimd8Tt9nr1aSZ3ssv4uZDb21WSsO0X6bw3NHitCcrMYHam
flVGrCtZu2OXSOklKZZlqt+pJhrQ0YPSSB3qg34yKRKne0izd+nEj+z9bVUDedRqHLREAAqrOVLh
JWvTgHw+h/wSRNziqDAXwoH+HgJCCUy8W0wfzCA/uAOACXPOv5Zaoq+KqmYfN6kDCyBzue24PE6W
x3+RuPEbDCH3oCKMeIb3KKZxvk0kX31ggISj9Skz70qeqRz5tHX4DcfmpLtVdgfaRd8aNd76JgzF
FW2Ikvqg9p5bQY4KMYrEl5QCM12+MeCvBX7hV3i+9O4OHP05xrM7hcp6yaKSdpGw53XXdOJFEo6Z
58Vzks3qDKypvVW2eC5PrizD50waETmdjsBtwv8bYrbZmGxM3Dw+xH1cBG3R9iogoWM9uaR8534R
1HYVwrgIu6OfE6XmSM2/82e0sChfp52uAJKiOqpQxc7+XQQ86451VbH3T+zdYE7fHExUO3uKTpFr
0oUfrOuJNRuAZoWx9lvWec0BkW1OvtPt4EbNgx7OxaN/P9bynf63vJ6krz25XvVoumW7U9J7jiqn
PNZoHo88JN+KrAj3w5Ck2LkpzuewxJOUdyn9av67PhZrLyMtJiN9KkGCuRVJC88MM6qfCnWNPIsF
pZxPIpv3/eQ/O6Xd7iFW5WePpHN3bu56y39r8noJGBo+E6XKJ3J24HWHNVuiWf/sSMTFY5R21yYl
b41fa+3FfrixJ5MNKh1J5TR9gHQ1O1Rzj0yu2eZa/VIOpHQO8P5hH2rPley6TdorNhvCJ3VmpTmI
B4p2JIbJVWuFryz4UR0ZjslCnEsLemTK19kerycrA/rSJbsibO41HiOgLbzimIrEAxUvDitMcYYr
eEaDIrf6QxMbFvrA+DElZzqXybaN8ms3a8fbKezlKuvK/2HuTJYbB7Is+0VIA+BwDFuCJDiTooaQ
tIEpQhGY5xl/U9/SP9YHjM7KyjJra+tNWy+CJpIKiSIBx/P37j3XX1dTPKwf/zXPS+JVuj96FYKk
qe5Fk0GHtxSxV3Vaf6EDI2Op1iKjW/ConuXrvzjvoiVrFml3F2LvTPKzHWNqTXJc1hjAei0Zn1g7
cxd2HHSW1ND0lTVnI6ZmK3sR0VsSjF6fx9nZB5SDkrr2ScKzm2/0lEBpmgmwhRE2RyT1YCAz/i71
iTfDXpMwr28EKmNgG8R7db0OKlgxxb4fbIk8niC92lCvqqZfSdkw9u1YsIPCyIsGOThrXUr+QiUS
3WsMxSRhqsx3eAMmNrbC2sDIAzgYa+8ElvAdOULSPrYdLHahAOGQ/czL+ruo5DFUOBWX/Wpm2Y3b
9IQhtLyLIxFtpyYKriSeaC9alvFb4m0ngBlNXdBv/emWBs6t18FWQK0ft3PFJ9vW3uOjH6Y8W/Wy
JLWhqr/zOUKXFSaONyYagjoIkTsNkJAXsQLMBqr6rtXR2ZT87X8/R0ExkI1WcozlEK5b/J1YBKl5
qIQDJN9uYPfRNqit2+Nh28TjkMzKE+kOhusIji/bSfo1EDx03gT0rKNUDl454SBGH076LYFYsRVv
TZH/mfoxZQANRy/AswIfa7zoM1FdWV79aiJjWKvKSy1fIOpxoawctiWpam4gPNERXw7XBszXvqU6
lxhO3EJt5zXFIcBKgPAbs5zb3ZCCkaVUoPcEvuh5qCMurBN9qSzs3xRRUiJU6buR6VSDKO2j2PDX
aNvbYzyRwyG0yjr31UQM+1x5nWjbvZx7/2YtW4Mxy3/RjtROalKScUTpTFsb5y0Fg6QdsHxee6sv
QIGlbKkrR7yVRWgdBi3d9RTpOD50iPqB/T6lJBu1UnuZHAwTmlWvikEqnp9JkqE6VVysx6lJW36V
hYB0sjpG+bYsCVmox8fah67Vtumzmf2pfMc+PU5yxi6nWmTYaWmMSTj1t8pwfpQ1bTOl7J7DkvO/
lmR21WMmtxNM5/M4jwgpBNYRx8Ajwlpi7hUl//14/dLXGvxqcpNl76C2iPqz0L5pRvdshY5y6pZz
J5tZy0KyTWigEYo5+iGvU6KVQIMNv2FUjqUPF6epE20VOfOL0uMArwu5KXShnmOhbiOljU+j+RxU
axsL3L7u7HkV1rOgDcSbmKnOz7QZcZjHco1U2rmyhIO9iTvjWCjPmFeCjaU2/aHyOwgQRrMb7JTd
dvkkAP8dVX/6bluDpOtgw8YDHEWa2BfVIH22hZTr6k1wZzISYaE3n9ExZLtxeZfxw2dKStaCX/56
vPccZz+Qh4undK6W3Zm/8mczuunVwObTWdvwudcpoWZen+FPdzSsqXaxJdTLXhtdJnaqkqu8vMba
V3aGcagqzuTHEKVhdk9injfYCrc2F1qMnnPukTzeXvwxedHJRV8V0dQByS3jTVRlntaBBVOCNvBm
bSQDoUbQ0ZMqGMatc2MDzU6k2FkdYNTHum2ExdG2Q7ZrEkfX6AeGG+GoXnIBMUMFln/XG8AK/uwf
hd602PX9fWJTi8KEzH6VWCnFRYR+fHLUGmNBGTNTTlnhRSWJRY1pklXpTzsby2sxpd6UBtBRx2Ei
1AfMRVqK3s0LSYdvWSUosMqPpDeOcpL5niugc0rnP2kt1FMig3fG/9glgigmzKG319ZUFK4KztIN
0z538wGG6dAmPrtl8SX8tLkGI92YWg9OYlJ3Lf3KJ4xYOCDG22NdT1trUxNz6XGRKde5HfW4sYbW
fXygjzNGoa6Oh+Su1r7jTX2cekKNX4VKfzKo88VYmt80rkPrcjnJZOecSH5NNk5GQUrf1YA6Ol5l
0nAc9N1T3iQM/WLiLrGpeKpvAusOlZwWWGJ5A9wN5l5KvIeiPdBMEPXazsJuI1OTFN8wak5DJzdh
qyIkaTTBzjdS7U2Fb3/9OBuzruc6bo4TRmECNIuqd0WcMxLQCLSexgSeRVeBex7KH7p18NWJxMC2
iZ+Hn8QRYGLHH/biiy+tlTZJi1qzH0zjwxrK5tByIcW2Pu18+l0s7Bzg0ShYv2B9ezBkfyZzr51J
ODdWSx4eTcl9uqxH+owpiUHg/PcdVRZAFtATzCNLSaHE3eAFk+3gj4fMWo6yOTz+EDtNQ0Ap4VUz
++YjhEqLhkCvN1yZgvVAfPYhriMaLwwNjrBdkTEaaviMBRCBZlmUh3EI8r3CO7lSrbq4tEpabWOf
K4UilP0Yz/aR+HGN3M7aNN14YHvoS/0PMOnxXOX2cC6cId3OWd+5vWl0uyTooFUnZKnUVgJD1VDv
SlmfE1qNfS2GUx0sO3y2925cq/qOw4jPJ2p++AAZXshCXNaswNBuVbHuQ9u/hBaLCQ0ZyFaWdZiC
+S4S2lRL8TIa5gcbdQAEHQxytQyxzONNemJJ2PuB3t1CyHulUN9omZmc6JxBMh38VdrE069k+D3X
hb6YIdVbbpJoFTjKW1LG88qdArW4h5Og+y47f5eq5WcwJGsAy+NNjyt2ziYN5gYd7OFxEdWKyou1
KDxHP4XT5Ze5sSl1LAKtFKPKDrlKdwbKPdIlQ8kBTrJmO4LKgBwNF/719FkizfBlWXsY+ED/aVNK
/IEDgKoa8kuGI0qrtJOU+XeKxnnrWwktJOgqq5Z4xse5KfAAeVaYblNwu7gbBR96bbom+A4IeuFb
XSOfUs5FpJVPrVK+ZBYT6DoZSM+ZSmtVJhq/ZJBZ5pa4/Oi101yOCpCGRlTv2qa7PgrPKXaaBZBC
JTBT55nKZ9Pml4Ke8vpxmIOIck7OUjwqRlzvlYD+qq2Ub7E9M3QJ/HYfJfFOGaeKaBAu6xZgLnr8
/it8rwsLXHZXioWsplgYwRJSjvqcjn6qr0VfA1pphqecnlRGe/84z+OvcHCUfaSSHUa2lnNlVaXe
WBQDYaVJkm3zGopgFu4aadDAtM2Zyrm1nuIyoZlYmJde/MDN1D75RfIdDIxnGg0C/KPE0JxAvMqK
X0YD4PboobZKvncip/eUIXfYH2uW12VEasK8dnVV9BvLz++ZM5wUKbNtBoxZ69lH+1Xw47E0t1VJ
zwTb6AknVb8qZRPwSW4gFTdnBZMwPaSU/fUYXY3KGG/jmA1epeTTJovx6wtwHswTevrisbqOJ61w
qzI+PF4Z/EnjzRma52AIbgFNzWMUS3Z+yHzIzoYmSamUOLaXGk5whm29HCvGJ7O309jMzjEtS6ZM
4XRMHIYhs1WWt6xPDqkpstsAyncNl52NuYFE35jGWxshHWgkkxccyRIWIdZjTiKPtvI5m9vvxMR1
9qi3hsJEI1BFlzwTg1tEbF2b/MhOT2xT8tSMvvG9TIBfH/xjl9TZVhp09+VAvG6gEyWHuq2hYRmW
O3t4M9WSvAt0M5sCgjQUFEfCpCMuLpGbYPLSivzwR/GOSkbC197E1oBoUQL20P3siOFXsCts/ohi
1nedYd3BMlf7Ko+mtQFGGdgfAdx+7UObUTcDQPGtRlPQbUXz2ii0M1g+GIMuNZqiFeGaKaVPu8EM
vEcNzxBPpYOC2fM0mW23r+Owd6WS4pLT5Jtgv0zAVlvvOvlJN0e+FstsAptyj8/MqvYwXnwv1XA2
g1tygZmPeydLSBZXK4NoaE6CJumf2e2LvQb0wCimJwXg+scg2cb3IdjSytJ3URyRA9H34a6Lawy9
2vujxEVSwjR3uoiyx6SjS06XpRrG0O0fc5fDRpjV/8kjoP+7/lAy55IajhYwwULXVTYR/y4jmgPH
xEVjWxsNRO84auMNIqkrzegpNCe5ftSiIIXg+1jWOhsMCoDlgtwvRczjNUIT6re6UgfeyPyKbqQ4
EBYylW12HxhL/b+Vjfz/yI1e9AX/e0nIc/f9P/7jT/3fJCHoNf6pCRH2P1RVCJRqqN/Vv2yGv9QG
zfyHIaVEDELWk8BN8J+SEEXX/6GxX7MxqaK7QILBj/unUM0w/4G2DX0os0dL6Avs4f8iTZTRg/Hv
qkYeYPNOcinxpChUaOz+N6maETXSlj1GUZhUS4Lu4OUkK8MljoLt5DBTCpIWbFgrT9JZDcp4Neww
fxlJbjgSnNKti0qfPjseN4dqZEuvM8pROu02q2N9CBLz83FvCGN/Z6TAA6M8hTFcJr+70PS9ocn0
Q0Ng0ARPi/0jSH03NYZ2n9eZ+tzaZnCYUkaFw+Ppii6qb0i3CTTro6fX6WaZP19QBQwusSWMCupc
vCqpviVr3j7aonx51GlpI8L12BdYV40ges5VTblWzrAhJ5rB2ZD2l6SgNA2c0N8zQAlekqD1PW0I
FQZvtvLc6RTYyCnUU9Ew+h26pCIBklW2Rn5SZSsTxsRdDWJ57UD1EO47YWuFC3eblw4SsQQxbt1s
R0bQdKj7H5lIxqNJ643EQms4RopeHXxiHkFEJKeCIumE87baOoPBlYTmAO5k4ABH1C6rplHkSx22
P6pWCS+M3eRLDFWBMRh6vlpBskO4wJ/e77MzEsjslaEQimzVv9t1nr8OynzyKymZpYOCqZurCPXm
qk4oJFreo23vdAQqMB3fRs0w3K2p3EhZWF4NOxliUO/s7EICh5pK216lWpPfstl8N6uY8X5VECAW
6V8OhcnRWm4GM+CiaNM9PoIllxuTVKFQNc5c1f3nx42tayRFA/WqrUAcDIPGY0TAOJmrxt3v2ug6
NPF3OX+Hchma0zSB7QUGIeVP3hB+EO2IiQm9niLuo0ufM6fPNilhNBsQEDSYbaKTV3oYDZ6gG3bu
qG6UOEyuyC0dALhKtNPHfKQbor7aY3FvwMQOU3+Hsx8+J50m1wa5E+ziL3NJvhXUxPi9UaNtWlY0
QAK9eovIT2PjpxqUZdzNBL8f44Hh8ovPTA4BAuu8fQdjuWmszNopuREru1Iboqe8nhveBdPjFU8/
uqDJjnogWheo19eQRroXFlV+fNxM5ZwfJ0BeR5WUCFISdXAALA5wodKOUYrCFt0aBCP+ASfXf7nf
LPfFkNQHOXTPM7kHt8cN+Al8WENysausvoH4I3LDPNeKae9abbij7BhoUvzzJsTxRMBrMB4fXz2e
+NdjVOTdQbF/dySS7tMh3EXLtp36yT8SdA0Q2LLnrfQboa9TwsPTGE8oZu9oa4SZcasV7OGDryTn
Po++OnSj5zjVofgxpqbWUW7ZciPTMbvV/uHxSG/4hG82mnKbxLhvMnoYrMg5za6kOjWNeNVCg+ys
2SxPj4ceN5XaVn/vchQuoof6Y7bjqVnZk0Mm3BKEQrA4E+/HOcgombBbVQk/oylIWLcGqFbAxNZW
Y2QXKuTsQuvwf32FbCvccHFW3arJpbp6PG0v39OZ/Oy8LJy/j6UtkI06Zn4cG3T8GCr6qEuB0G1i
BcAJ9Xkvzkb1vCROSSMfnsDChXxqc7VNu9JYq5OWFS7xYIDG//ns+J/PToViH4qs+DbLabokueKc
0ZAMkfOUKva7I80cAGRYXLKSdA/aJTpfWgqRdIqabx6b1mycX4CjWsc2Lk6VloaXyrSqjZ7krOvW
AJkvtH8awXTs51D7KEpUU2IaghfeLW0LGsQ8dOoUXLoot9xK+xyEySqhkoC1DQEAoHkaK88s+mbX
tsm08SGxrTWtcmzUs3bGVjVehZAsLnYU0l2wCFwNfeEj3EEugiBvRhpsk1XrlYHiOQ7TcqvpX6Ja
9i/YrPeBUia3x0OlDm8+EAbpSVYS7Rw8+SsYf9G56xhiKj35RarT6OvH3X89YScVGCG/p8VlhlDZ
YoaDmYXC6798mRWz5spABbW9TOnjsND3KAx+2H7q0F+mWU+BezGLNr8lata9Cklfk4lQuTYYnh7h
gQO1IRNHmYvmI++dNS5Q/6eqMn8Fodpee7uCx8VVfN2ik/mymUthaWZzH7uRpk0nUrpuWWxyd2h1
bVdTM2L7VaHuKYbFFaf3D23fwozu6R8fjCrVJB1/vtQUcbcGs9mVQY4ABmDCOSRs91Bo+iGEkT2t
H4+Z0aifCx83CKtm5P59bPlmZmc92wYuSvGgsDkuQ8PYKoiPGHrr5RkqSXFqQNMaXLavglxglvf2
3qtpe4+oObatWefsgNJF8KaEf4YhT4+PZxtH7d1J84e1H9aflpaaLypwwvsIuZDrqXx5PKQlzNIt
JF9phcbuceWSy5UL10y+FYss+/GY3XWoOOrO2kpiClZRN6vPgyMnz3SSbA8MB6WEEi4pEvM5Ydt+
xupGEkZWEu6TtsX+cfdxk43IvbuFZPu4G83ZIWRzcuqz+q0cU/meQV0jJabsvMfdOcjP2aQlpDAv
rMggvSAL/GZ4m74HBhcJhlLAvsMeDWqShSsQ2i0C0WZ4UZlhPB7XMlTxAJnKZeSbvjs9JJsqN1pG
7GCREsKJLvSraZKVFRoUEXOUKeiDrD56hwkXspXrRs9pUam2Wv8x61Z3E3k6ojZQdqqsp0NQEgRm
2qJal2qmX9pESw8mDBWvsFv7bg9EZeqm1X93OkBvqKKBTbRvrjTOpdPVfTKVrD2QQya3QFzqPcqq
qY2cy8CzoyjCZ1mZGpN+0DSRLP11yjT4mAVFdlPthTcsentlp2Z6DBDUb3nJ3X4KRv/FjNqbb8Tq
l6mCQbSKqbjUqFQuUTIhnlueAML84gSDugpzdb4IyqBN06NvqFGWvtTFfLN08SlzVbymvCkbTY4N
Y0hTf80SuKFDDlD6URf+666+lImPb348W82tvLNObPNKKdwJ58jNsKlXK8uJd8SA4dRQ+RPSrum/
GQYx9U4Zvmq2p1swxQLJzjtuBbxOQSELpwf8atqhq2nlfFX8Wuz1PD7B7wc/as/yXfHNW6e18NFE
vQnNKP3ZiAnytx0kd6SDlUe7kZDjZldnpn8YTNnuAV0OB7Q3zUF02rjHNNIeTbi7DAaC4aQPpeGZ
lTOfZzv3t0mZkpAC1XiLoewHet2lANKjqw/8mPJ7ll/lEN/nkbQ6rYKWC+YmY2I6NE+R7NIt6kD9
TD9T3U0koByiQEJNYXjoFVS8sQqNXoSyP/alhCRpZ9GdCj5hCkEiVEPfFpD5m6qrlJFV9p6SWSQa
IVacDtM71Cr00+mo7kVQT+8ZCsNA2sZr0aVulGFeYSmSH3b5RlRW9qXSAt60zb7OK/HUqoQCavUk
fqFyQPI0BJ9VEUAuykao0+RaXKJJC9asWiiU9WLeEYo5HDvUnAgKq/ZMsUjDXJToqZLgB23XZp8R
nF6WIYem3xWvJXSpFZph5Tc6paTXKySLxSdEpRnV+DM/qH8u7aCFG0pP+nEXGqp+JJAE2cjyLREh
5ilk0fVgmfM2dPZmxy9IdLLhhEytc2LX8kSb+U+iIsnR8qZ/4oggtlIU1jUxOEiFYyGmysrG66zU
OhEc0e8YFvfHXPflNvJHMEi1ddWAPl0eN/PylZpwOnEg0gc3p0+h9uVv1CruwMwwXAUDbaU5qr9Z
Bn9PSqz8CNqe5jV+lTtGBn/DTmo6W5Cv9nbP2pPDFF7ZbaDsOf2to0SB5vU+MUE6gXSggObsXiA6
A4sgHNCpsNgsqw8+yUh+ZybWfQs78Yy/YZjrUcYNaFUxbU1f1b4jRfxICSzdN4LVgat1uE4gxl0Y
ssRHMRTx1k/jEoKZ+tYk5vjd+OG5pxfznpAOt6HV2p96W4Ob25M3arOGfTB82dfkfnxXevyTEL7m
lcnnuA1nBm96Si+x6at+nc51t4qNvvgcCFyk9BTOuaj74QnFx3cxhsWnjqefTSeQPr83h2etFk+o
RorPHkv7GtyUfmCFRhEcDLvH41Viz5vQGb6HkMUuBlH7OljZoYhF8iWdslz3duSw9GnVnW7U99/H
Gx31nGHKixEbIYR6w4IVl6Zfuqr8xuMV3gcLJVwj2Pv58SeZuvpbW2QRvRpmznlmam/13KpeW9TV
5vFs7rOLMRSWosezTUY+mo3BgAAdvjlU5QuTUgwDyz2T6LOWeJGnlP5e3+XtjsJKHGv6QBymmXVI
6dIeQlMq+xkMzoGjAvWHhH1uhQwvVbXST50faV6lS+1Miq2/7Zk3XZq3ZoYylqp5dBy6kWKpr2om
cGmubZASFXc6Geo+rAJ8V43fnrrQYKevW+xH/E7djpOWv9ZT8GtorOGblIC91MfqA4aSgd8tR0wx
Ou0J/U22SQg8fVc0RGhOK9e1Zaen0ckI9Asa9ghBS1ZQ0BprS8SEKpXXwWn8TzRzzGunID9w3CLR
KcXvx/OGQ4+4M6foboYaRSvDYsOJHsaH7hjmsX5kUGyBb+u1p6oHWZGY0n+X7KZ9u0C7Vp+ysGCl
R8j6g2SQ+T0UKvPmXtZPoV4QDOhX3THqG/1Y8IG6ehn8qNGHXkbybDzAi8M5SxrhtSpWL0MJGhjK
lXUsYjXcK6OIjk7diL1vGRWuNxbg0BCgM408x+mVOLukL4OTMWXFDmhdv8pA+bhFwthd1KHhjYVC
eO5y93HDdBjypdHc4kymz7YVwuDB47oOvnLp+MzO8/nSOcOtFm3+Ihw1e9EmZDrsh25dRZtHzIQ4
Tbarm5p/zZnwe1gbteOokLfUDoSMKnMvL13D2s0ciqQfFSGFiY7yQ5P9R8I78TsbOpfg0D5c0Tld
a7VvfudZ9jNARfeO1W+RXmXZs+GAaq6IGl1hK7G8vOgVTx3ZE0syDQ+RPVUgdPvoMvexv3EapPI+
kbFrWTqXqNLYAVphCUWP7fXA0L9LN5aTIeJMMuHNJWta3toOy374Mx2Fco1nhlqa024eD3fM6w/+
KLYBsJmV2ab9Z+moH7Ix6rsSC4QMA4V7a4TJZ3MvEXMfjMbxNN1vYi+M9H7HPu/JGW0HRKHZvZia
MXs64AlSA3hbT48bMqJuA44i4mGacKfVGD7RyPbXVsjuqi9fmWQTeCbGp9XjsX89wXqabu0pqGmj
883/eqKqnWpTtRbLsUDP7RvBTQxqds+nulhPvLDt4+7jBkAf4SwsqUUR5HcdwekllGiCZMGKvjyU
MHnzhvLIJ871oanGe5rr4z1mC4s42UcTvTyWK213yZi0P+51UTTdhc5FrFcW2uryHx43BWnBSOdI
WF0eWpTvvuZgkrJs9ETkxtQA0qPZ/3uTVzG+nDIVxFwNdXZsGrlLCGhCo6kiBtf7FY3SFp9F/Fvr
TG3jJL59UIYSlVxrEHaqj+0hS9ttS0ada3QTCFK7Tr0mmE5WjCFUixAkwM2AsrdyZuw8lRvHbhpe
I/UYAs/0i08iWR3jgEnFml8jv0NrBw4xnj2hRa5hbgJU4wP/zWm/yeVe5+UznHxmQoohjyVgQF2t
2Jpi4JJPUTy6iv6Z4tytx7sN7DR3y+YP+raOylvaI46yNxWpliT1wiQfJLHeUCFu4gEmXvc2Igsq
7D+D/XtMAItY8T4frw4v3DY3BvV+RH55OWm3FirnL15/70M+qK+mBlORFgW2CKscN0r7Zk0pucdf
y8sR/vuslxAc002Tfon5o8y+H1XLiMIrZMePXrlIWWEOQnhGBzTCLzxcAysF/5FanJv+2Mpk01kJ
MadfddXx7Z+OXZAU3bhq8xEAfRXNV1hbbhQB+tZ3BRZnzfxgtLEO2o+g7dYp73PfEjvFVZgX6mvL
R1GjJkA1QifkZoYqU2V/x+8KU2Kr1K+Ov1ZDGxRop5Kf04FDnMHNNg1LHs0a1T6X9d0UNxVNF5cg
XfuRO2sLGXXABwXKF3nYH0qdla7+zgSJIIisB8ouSZ8o/0UGoIlHyoh+Zlnl1egHY/U1YdrnjzfB
ByP1zg3ZO6fj3Wekz7GRDp9Dgz4vhsFbTm5bmivdStaZ/0leFPhbDgC6Vp24Kfkvwd7Rqdjfugnv
GdawVeV8N2JVKF7OD51n/U9Q5b9tVSBDCF/6lrhrpk+tUm2GIvACBs39L+zavIVxBYw3f0FuuElK
Y+UQ39CWi3EGmj9C5JydOLnckgRCmwQtbb0cbn3Nz0oqZ1WgRm92Rnzqq19zjQ4MxZnrTIyc0RGt
7G+9XY8/42qjTnzcbqu4lroiVKQcyP9dm+WWGIyAnBjUX3IecFAY+h/zOfIPptgkykrANykOTMb1
eI0CmqYoMODG0A7ApTaEmL51CBbo6UTt2vie4Br3+21IJeaUTPL2Gn8z2VqwUeq9lqH3XJH0Lf3e
TZoN2uc680KSWYsN5g5EyuBs+520t1NPstU6xfxJY54uR3VQfhBmlmRvcXrtAuw2u+a3Ig0uEUxK
j/QXBfQ8a9tYb2a3sxgKDiuiAjQi5qIj+7JKf8YAawBJ4crZbZ3arStvzvdNcin0LWbHtuIq5Dmx
SxTbKNgL7pKxXOGjaAbX7Mj4Og8msbQK0XAWyOBVY377xZDvNoTIJZCG3aQ7EuAa+VsxIrda00de
5PK2WyGqmrZKclCrp6bek7jT+5terngjZLW1s2ss2eDRHdzEE0zqH472AopwLm5CO/R/9NQlf4JT
IqPxW291igxj0xXXSiFE5uAXV7KJxv6rbNpVUj0F4Vo17kF1rubbXC0a0B0JMEX1rrO0hW9CPrUT
H2GwMptrZ6BJ+qiArBlrcektHESTnOj9Ry+K76/9l5lwiFZ7tYgbjD1Y8o48lOS2mN/MRVqxH32X
KJ04PUsKBxzt1MzmeGjlGbqpTdPZWKnx2omuDSF64tlQ7q2arAK7WpudugK0fS5x1inHqPxqsQvQ
JeYwd5xtm7hMdKDYMvO81Rr5Q7QGCPcEhryS5tX5aYY7FmKmNMuRDMUMG5QC/svD0UwDJGXP6hx9
lKD9cOK0olBqpItkA7DSKqLZMbJq0rGiMXs281dBw25cOOEUE7W9ihvkdEwSkg3paLl677j0tCNE
4AiDp+k12CuTq1GwoVqZ4YFpuya9jnnRsDeNZxMgs1TvRvPZgUGfPJpYbX8L+0ujb33gxaXxpQ1/
zO6alzs2yyRl2cA1xdExr1G6bnUXgvXcFLAT3Dl/YpfHit+Xu5BRMMyCLk6P9HDW1Zjr9Nd8QfAg
DSh1Co81r42YMfx1p8Z5zZSDDF1CKekAY1CbzJ387OODkq+bau2km2WiULoBPkiyoJDUC9ogO2Kt
4uEX5y5O70qQc3GoWk8RW3YNrAcEMUkADAHhkdAlgEvs9Pyk0gnuyaR2QasPxRbZwcqind1qLmDi
VVCtKk5ohnXjwfFdgtqW4yP+FT9zRfmJrrQyOGCJucF0shxHS/Im8njE+yDGR9YKFQjv2ii/5unk
7zOG2mQ17uAZB4VrfLTV80hYGWZwFivnSH5YrG36lXDW00h4LZ8jA7vjNGousdIst8Sb05oCL7FS
MYil9rRrynpnacFdE2TLs13KLCqVflLlmeuixHjM67HXbYVBA+DGpkp6z3eA9tDSOsAsH5aFEmb3
tiVT3AcQ6xYC8yVdynqVm5h2gzdDvahNsRxTzr6u2NcqlrY3YgYZSOno1+TmcaajjEoKge14RoVJ
9o7FST1Gz2R8hYcY24NOf+2YNuVPJ2hxQyjNmsrV2o3NiIYtNa/V6MRHY/G/DgAzYVfI1KO9yAak
4PgYfwV2eLDYKlNEEICDy3scX1oCj8LBjwhwbItDA9kxaKz1cj2K5vEooJOvBJkabuSOEhpr+ya5
nKaZse+UeAso/sbsFHQH4w8Ked+kWPoqUE0ebBwOB5JBNlwKuOy2WfGzVKor4UCfAJ3OywXVLAS9
BSq0bsJZhhd9pcr8plRNfXjc0F/7OWYERqV83kO5So9QjCPJprKVXHliYlgWDtcK3cgh41o3kvOE
bTEV6tdchB3+v2CXDqepnZR1zUV27vWj3b6ExnLSmSsOet9i2dF6xys5uxSsNXUeur6iHpiRraCf
Gd2CyV/ZckRFD0X+3V/6rauex3xSC7hWZ0XvCaZHQbgXOsI5CqqerKFV0pnBFs31u1S76QCz5ic+
EGV+0sIXsFJUBMW4jXA0LaWbTakxqhthrZx7vws2fhh/ReB9wxmIiXWyo6PaNj9Zijvo3Cp/D6QX
u2dK0H4JWoBr4ul13zQZaRGnrPnye6azquwnGm81fxYJagEhmkjQdWZuub0VtrKS/HPSkDg6decP
HSXTm05aGx2WItl1S4aA7KKLceNnq3NItqJzqE3NU8ju0QpO0O63HmpHTD9H7CnHoW52c74LzODM
M5Ppv1l2fBp0GPka3+K/PL6spv/J1HksOY4E2faLYAYttiQEQU0mmWoDS1XQWuPr30E/G5vZVGVV
V2eSIBDh4X7vuWQLEnM4rEa67ZxSSrR+rS/XQXoqVXxHdvMR681Hxu/kJl76+V0tpaf522j1A7PR
V63zFKMRF+KHPI3ZjYBFIitn7g6BgdpAtgIGPng6VKERSywuB2zAzDPqJhB5QLLshqAJFWbgzFwY
CzsesVqxJNN9MsXfUUboaTLj3iuou1mmq7RlZqA1Jie4a5ozXkk1K9+OORdXi1QHLzCpXIm+X51q
GLI20dhSUWI6o2U8CviTEtQJauRiiNR91r0xml4HvZ9eu35aIPX3jjmMw74JoN9jaK7rHup5WEl7
xL3BVpWLb6kQ5A0HbAdeMPMAJy29VDgrACp4njetQCA2O8QREx+QhV0pXkxibJnbWIwfHquP2pS9
CnZ/ibhD3SjkvCk0a9r6bwnHj7pouCrSw5pqe0zHnYY6tSg+FUV1RDlBTDUcjLiwC5rpWusl01nT
X+M+Z5b30oqOFLhiOm/05F8jvUVNTfzAAX8mm5CXUKx3iq3DuIgeI5Lc2YRx1E8f8zjvg2p28fF5
PPLlKXopt5znNuHG4na3Fc7jMSvYRqc6m9+jcteVu0HZsa8YhS+O26HaqzF1tfgeo2dWdgIXt7/K
42bg6UI4h+fkF9mUhclYcsLR4ety3BmoYdutYCxU9BfBdBNhW9ebzG2xKFW2RrSvQQ05pzZKS4gZ
2d+obYPCJUbWHBxZ35pEIPAqCZdggSl4yz9ZjeCT6s0mLKfkw194NM9CA63nwuRd2FIbo9EjUy6Q
DzV1YOp0pU3u61TaweAXrEXTK+XsFNgpIXMMCyOsJRnlTePyRkw3Dn2p2ksLnlOCFLE/ofOmwqqd
8I/dn//aYEedFhu2RLyPb7xTQ0HuzEfvZubNqt9k6TCrdlbZkIOLclf3dgwOEEFZwf9qbdvkFTIB
0QCYLedxp5JQK9zJWE+QelPtdReDEqjukJPfMI9bxs2irCMNVBzIwkUf6JYlDl93yd5xLtNckgSb
Z73QnVF0ejKu6oO5eJYGtoE2jK1pHlaAONwTmjbhTaWk0Xwlds2EPvQuHHz1ATLEU87dDrXI73KY
DsZdvTKSWD8kTyQZIRr5ekomSFH9RkHbkjnSXON0VtN9RYu1UdDVFhHMF/GmanxUA2YdOqbAMpbN
PB2YXuP3OYvVaVpr6UdR/na66KOVpYmf8HHQgSKyYeKNBeRq0GTadrri6UgzcGwOoPctqDKS6TL5
BHiyXLWGx/o7ML9S05Pw0RuYBWBoXJr5EibMRC/U77iOWcJnweWkE1CfpclRFNweP1T22iUfVnKh
ZEUXHtfHpX1LUgSP2rleO+nnPDe2Sk7G+0lMXzuV5EOKzmY5mvO+LL4FadvHf5FBrOxGHf0uvSTJ
xyAShoqvKdortCbqTbAeV9rnevUSkkCIO/Ga/iVeHr1MhJ2011cmR32PETDkVb/NjfPEheyavVzf
8+65RuykmW0I9kIocGJ9DoGxEeu71b2F7ZUt2UGbqP71MXWgyh3+RxT1VqKJGHvEeocEBXTkT2Ti
nyA8hCbZReZpEWwhuLXZry6Izrw8cloJKZQrHwvIGPmBiN1bR3Ir/4hR4keLviHKfenkncTjSmya
gsOTaxrI7/L8Mb3M6LdThLVUypZrDYzIDgpYsUYhE/ZeWZ8R7zot9oLuLeRIq991qaD3xmjPeY0v
mZgNoNXEfQhKY71upJ/bYX4tuNWC5SHzDlQxtnP5EtMOiivv/38vZAEwDtBY3FKKBe56Nnq1Pkgc
TZqPuiSobycS/mlxYv3JZx+vjZ1kd16ekD95KXy9asaH6AzImOd1Z0JzVXguuf1Gm4F8AecVenkF
QOhL0p05c0glbwaeGZ2jHmnt57YXePYPSeoqraeM7418VqR5O4YWTnGv1j8QQG2zHgycJ+ASlFk4
oWU0e8bG7Ob5bhGljVS9m8hkW1th9igzvyfprZdoqAwSmvSZtPWZHpoBs8I1qHQ68lJJwIy3QuBB
eUBunlg2NAhWrn7YmjEmhlybPyQ9AopoauzWPSafD1RMRKkQyYRZLd9SazSORBw7N4iJ37XpLb+V
YfmMDgYYnaZFSUKqUPGpm4ELgMaclOMcU9V1ajKdqlp0rK7GMpPFlbNkxa2s6IEVAoQ3ACVz4VjG
4taK7muDcMlN8AaFv7gh2XMdJgU6xuNA1h4zNfJiGHwJRvI+YqV4G8zUH4v+N8ZKtC1QadN3ZnrX
wlKRg2ozQvdiO+i/E+1f45tz4sdkAvZ6+WslOR2O3m3jcV/OIemO0W1G+1KNzasuQw8XFRD+FqOd
Yry3DU2pMDW3KSS5bILzTHtUCDEtgDEhOAJR03+//8+fS2WPCjpVH+tftBZDupg1B/JAv7bco21I
0sRWJsZX0HNuaPEyoKlykvAQ8DSViknLpVobZ0REMXXvz+j9z2ojnEdqhSk3XCEwPEmc36tR24SL
4q7/bf03dSEf+mxXnynMLfgBWMgpmjqz3eTcQDsLZ0tEg6L1B4qGHeOQ9I7Su5+eEvC7sr7K5rBR
lQ8GWv30FeDRKYd7xIERhaeHYttIj13u8knZQesOwrxJIVHo4Y0JLlPyd3xAHM5Ppiluar5U0mdd
X5XgqTGNyjbc9tbG74KnsVL8Hkl4buvryIWdqXwWoFdHpeMofF6ka5Dto+wJ4CfJYfLxnlUirMVz
xJ8okyJrF9dn/k0onAX9TrCNWwsvnXApATqDGSqwUW+wGCjhYcCP2BZswgMBzNdIdElHJIe4td5H
6WJg3bT7zKfVdOcfsfQw2uG0GDfXSDti1xRJSmwfBU+rThbp0QxdUdkDxdrOa0zWrSQ9q711bDkN
kS9F4A+c1sQ3GQFjOX7LwlmdlE1/H2qcwH4RO3nmiyb7Mwacb6nzp/Ymtr9mfNKHb7k+K5MGv5BR
DZk+Z8YVpUQ5Gvh66XUmu4d8XQbyi/am9BkN+775K6zdzLfllfFCJR9iQEk7XXhKucs/a0snPYgR
hwjLIxvsVZgTMpRyUdq24AuLsd9FuembpZJvW5NWnZnE3aXtQmtL8oyGZDjVzgPiFHlhxj2WaXoY
pPxVsNr5mDQs1Koc7hHpdFszM8BSzdRIqnlvmjgn8RN4hYwsTYq0Z2YN3a8qxBdNlZptpKSzD2kl
nq3pTK7o4unFAP+EvYRvfwnn2vSTqN1HymRbOHlS2qw09RpPzqfhA6QFd11yTaPE9PqidQM5HAjj
Gj0MTLtCxIYIFdLsIxz3amrjRhCYUHCEyKAmdWscu1V4FtoDB4hG75cT5wjJmhOkyLp5FBld9pr2
Qx7bxmSgb7dFftdMqXJqw5Ddpc1CVxjZGJtR/1CD2FHTqX2NrVzfx5X5FIeFVonV1O9tnP2xPe+G
ZZhPcwF7pYvFyTUoM5GrFBsjOWg6Llp6ECyvfNeSShGVm45+izuqGrMPNbU2DJNpaLXQEwo0KCAz
6hbZrKUJL2OoPMTSBE9A1QyGJ9q3LW1MINkG/VmVehf55Uuso1Uh4LZu+02ZVh0uMaZlYlUJ9yaI
yxvajU0gGAcLldhZBWyJex71HPFzv+kYBZdMeBajWl5aVC6TQZ67yeYmrBCMtM/+RWOoeeXChm8U
hptY3BKCNNXuvMQCQ7IE0QTzvC4eTRrEWNuXAlJqispp26qcM4ZcpRMX4cwyUhRyM03ESGcbCquv
QF8QDYjsdlLf4/OSLQYToSR+1gjlqrqVbEts2T3H//a2uCNtoVcYPxgz5DedZzKWs6uostCLyMdU
y1V1nZqWgDqJRUvqC28K5F3KmSDNYHwpnvm61LGvpi/ofFmKd6NW2Ay6jxaYUxQfbyMbg9p/yybz
UigO0Y6VKCnHe5To9PoScujHkQ5T7XeKeYqXr7QfrH1ghHY31zBQGUET/G6YB/SCmgLmuNfYqaLu
BN4nsOcsYT/PrHubBgH0NuIHYZPEfoqccBb5Rv/9onTDsRM10VPTcWFerzhTlV7kZpC8BWnfEeGA
sOurkMOsDN4spzcaaec2nqvdHMyjvVgTftIuhUwrGbmN8/tZQW/JOhWfCSK2jVV10+G/X4b+TU3D
0gvb8iQPinQQiv7//oK1qGUOVmZOszas/vcXOe7omv735//zZbSMiEd4w9+IyhyljCff4BYKc7lh
n2hVZ8BpzRRJ4Tits2NW37Ja/C6QBJuok3a9ZewnaaxOnYwBKOw6MuDr+TUJFeSgY/vR4YHf9vAr
ofkJuRvmOIOWdLngG1WvUUZSGrGKirk3u2K206xpbMMEUgbbDmvyuJmzWfHNovSEJMs5msgBXIsM
WInUWcNRDAtMmwk7HjCjchMo8QcaIpRDAWOCASd/QNY9UjbLry26FgErgfkh5KV66MWWsGLwL6ZU
fEx4R3z+wKjYiUPMtqosTu8FwY2bZTjngL7qvthk61QcKzXMRprIvdL7oaXlL1meFoe+pd9CNLTB
SaF2Q1nTYQHN3NA1bsjKxLudxqZlT4Ia2gFjbCOV93FWc6SHBEaDWt3ruaLZ3dQfFxSzNFikszo2
w0GupfsY6886oWMlMjMnktZe+rpwhER+77qp4qJZHc766r2UzGVvBka7G1MhPnddJ9kStDQ9LGdv
mmnZiBMNJ3O0OntQAdVU+trLUfGpwws6ZEXmmF0SnRn8HeEFmq6BuDnNq+og1NKHNBC5myRIz/sS
JavalT0RinkJ55EWXH0GSeFUNQVJa3AyhE6woF7Bc6fREJlNd5z0ZedmTbEq0Ws7R0XMqSVPGBgM
LxKNN5vYFkYxsl5cmT1hkcn3Qa/8CPDW3bZkJGe0+gGzLDlvBjEnY6H4fW2FtrnCGEh3/ZmEb1ai
3imq4R7HIedJbdyJS/FLT1Paq4PZ36bZ7L22Fz+XXDrihIkPgyV/9tZQ78gSZNg/9Mwg5kTAwVrd
jT5TbsxVpTMRNnQAJmYdSnNS6pwM6ALwch7PP9WkM8SfanU/Ytytu2i6NVY73YgLrnxi4Bn0dOp0
K3MyRS1KHjGlqTBOJScuvQMuILVOdWnCyEWQat6QiJm3pG0bjm1pzGGHzbpvXTXGFZlVTbPNLSuw
dc0k5yUu64OiLK/Cd7L0nQ1EFBqm8mvxKiLzOqtwTjT69gFWIs6J1lYvvox1CwTEypZAFh7pnhre
nvCfhmE4B+oXhoxdEugpImIX7VxkD0UttyvoMspvc0hG5bSdFpKNTyiRNqLODLXYNTjf0EL7eTN7
/UDfb1IyW6MOiAOoHKZ8qOILOviNUTNj7wu3Zv455/csWdzcUh0+9U2k7NqalHbWy13bZo5a+3N1
EtCzjWzW7V6EFZNPqhtT9TZVY0OTkJp7U+xmbg2VwTBaLSw9o2yr3NDmS6S9z4yPVBNvIeg0gTNZ
dOGC0saQuG4082hkZrRgevmgF5q7ZktHos8qWsxHa1lALYLSPCUyr+QZMxnr9C8zzQnhq2M8PONj
SGXLVcpms7BpGdUbOYYbUTxYyXsl7yzOC8X0WSR7TXyyqA1E1ZpnmZZF+oKSHlzGT24gigzlDT9n
K5jniOO7tp/gTBr4hNJ/8fgWcwTht4napI/xfIZOPLtm/MzSN7N1hsQXYj/UvxPp1idHqIiYlaUk
2MjWaRIY/5hPaA1bJEJqjn4BoW35EMdiqwfZxmCeZsiPIXnLK8Q6b7Hp0VGG6MTCylC5km5lfZrS
l8Y6G4y0iTFjLt7bqd+qnTNJBRxBP6csDyY+08h0h6YHu4bYaqTaZ3D4hfeU8xeNE35cus241Fhi
a+XMTBvEx8C0XzHXUWYPm9dqDjI1xhjcO9qQFg1NhoelO0tux1GrZ3Bkr6Z4bp7Jrg55sW2hj7D6
aAIha/FrcAS5sqnHW0ALUw7u4YAC79BIYBHTZifpbBhzuar7Fs/Quks4MgnMgbnMMTHEiCocpTcY
tY52Fftz9mGKtBp2iI85YV1bgWx4j5kcjbWeQXQUkp7cn0R6Wh0+2EC4E/4Iy+hARyiZ/7VYMWCg
A6Us7dzwh7KxG/V9SvYMfCDxWtux5q7OJ08xkO+s7Xyr/wta06thrxryU+F7ZqM7rNaervFB/4mG
fBbZsFuogqLCwNWTIf+EI7IPUGoTxBEkECVSiKys93V0hSOy4Vlb78U6pnKsVa4En3d0mWn/sZ1K
kFXF8SU0d2CT6XZdMvGUB5cWtGwg/wU9KgXgmWumq3hto7vEgXp2pQhmDTIHMz7OrcPNAteJen7s
TzguiCkWjlF/Dnu7AvwxaaeMg7EiW56xpiQTubG0dyIWT3UF/IWPSgx2xTTuVe4VRJFk3a8jccYm
mMTUuDzQ+R9ol+iqtcE6ZRt0RGQ6NSjuWYXi3TQDPwVy1/CZS/908V8NBpOOZITfZqSt3WhoQwqZ
uofeU/w2hygN1mjTsuKyIYnJD2EEXlUj8QfuCzWLQb7rbHrrP0IYEMp/Uskcv/4eGZ+FVQ0OeEs/
nRDcCfWOw1ZCMnRIW4eXhdbJIKN+nQurpKBGHAxnwm0ZtsosjfSaUpVbA1CIgfTtNErHvt0PmPw7
L1V+Gc2RFzp7kaYfu+LXKn7imoaw9CdkjS1ZV/QvAMOxQj9xqLtrgmuhOCalprKpWvrq+rbkPcWR
uRECaF7zp9TLW0uCF/6O8RNkEn29htqJkmg9MK9yU1irxyTU2RMqiEUQ+CxcpOreitdlmIBhED4V
fFC9+kwz5lfBoYUFo1zS7iNhKK3BIJaqbxJdWWYTUu5Pbb9r9aMcy7akLZjLybRHpI8ySG0AF7He
T+rCevspSkeBnOYldSMZBkWR2Fz3JQycqVM2kdi4OrgZtcRv49RiwZRiXaZp8sgh1RPQZxzcdqC8
QtFltXzwaklDoRsJ/au7J9mbtPjyFIGBdQj/rf0oOBcSsw9oFs17Ep5M4zkwEWvbTUIzsXHWl5Kc
0GYr8Q0mpFV55XDLB58FKNFOAWfV4h6ZN3kCkPyKnmJpXjQNrPcbuhWxQ0+u8LT55ehbMI5q8pwB
PSIF8GL9CgKoSR8Nf47TQ9EdlGoPyTwgs325F/CU/pgQLIl5Hjq2EMmVxUPLVUIVJ0BlsA5kWIfB
HVv9UOzMCDrITCf81MaHtLML/dawPzD/jBBm7ZvKkzlBg3n4t+SHHs2B4VqKVyIYW5IXeWAKu9Wt
fTufZ+vUNvDDT0Xh6Z2nrvUkd8chW/nJ+7rdG8Ixkfap9AcqQyYNIf+LgrfYAD13oesuBycY0vDL
+uQ5Vb9nc35TgJ5MT6350ZSPpDpTTnX6oYEmCndg0wenkCSG9n0YmDi+FiR4BTvueLoQdIqPSIHC
/F4PN7kH0hBf4+ERwSyVGQH0p0I7xdJB4kMfftMOKtP0rsg7hqQDaqYCMEZw4ALwTgPhRxpAqtWf
qIsKFrh1mQcTp2OApMgFFd9sLNwt20BBYNO/Rmtz/8AVZv4+KBezf0zFftIfvQUl70eUz6NyjatT
okIipf6skCWdZCju6mlAgFMTod5QwKyzpdVwt2WoFZrOrFATDe4ohmhbLkr4kWXvMj5ic005hdqT
++m4F627UjB+xKLncTI08l1juPkID7+6RbmHU0VpcINVfEZ+b/hj7bf5wJN9yeXjrDq0vzlEpbQW
Avlf3fO6dqX8Gqh3rcT78yyoAdpjuyBYGWjc+WJ56evTUSsOeruXhudUA5Ik1sNIaY0zbw7eJOa7
jR80NI9kkj7+2ukNXUTU0cb3O2hAkrjeLUl5FlRyLuPnlO47kBixuk3NmZ10h9Z0Np7j+Car1G80
tL7r6qTq1GzgrjK7wL3Y7s3JVdf3R+dNJ7uAiuARmJdCug3tMW92S/maC4j+9mLq5qZnGp6GsA7z
3SZGRgUXsN1rZ4UVvsGQXDDyhHCDVuIqcQEJRjGeaLekhBnyXpdodH1X3GSCWzl4aKbPurjkFvQi
+MdXQ6UR6LTycYrfanaCODlC653Q6UF6sK0K0xe+MjY47dBYb2nyySCph+YfOHnMsfCFa53MF3U+
V8susc7R8JXjHaAXKv9j0QHfOXMRDLtYaGNXD5HPIbjmQDvyj0w7tBXb47YEmBWfe9Q3SvLeqF5K
6Egy343mIPa7PrRLpF7RhQ06iy+JcpGaA/KBedwHR5RVVgcnGmIoYzttr0zf0fiJZhYtKd/VUt7n
6WyhrAkdZQJdehb1p4Xcx/C5YKL828afXAVEgKHg8q71/BILn311yiGoXhrRI75h1p8ocxeUk4L+
0Vu/Ek+FumqQaLy18XlFOqfxmSztpT3n8ksTreXyWxe5oXQY41e69ps6v/NXkn6z4MBktLMvjX6L
jVdhbXNxoAuuSwbK8SVlY2V7oTDVllMQmxu9B9pv+oF8TDk81crWrMF5OaN1aeQHB0eu0qdSHCCy
F8z+5CPvNO635YK0pj0G1l6J37L2juaqjZ6DsZ3LW5P+i6bLEF2k+XsSSrzPyCaHV2yOWyDlNvKo
FCdi07ygONTLo568qolnFlSMZPakj4l41xbg94NZKlw/vQwRcD0z5cnaDvqpHU8pk9hGvJfNs5j+
6vCFRZ4BYo1KX3sp5O+xeVZqzkCo1hwoqehoOGnzs8RVy+5pgf1Awkc6xlx/6qBTms7FU7Zy0RGi
XUwGwhEb4dmkSxEkDBBK0Ef7Qn1Cxtk2idvQH+mZRlNFIn+Fxotmfc4dtIWr0DYoeaIl1GSPgu1l
ukAs5XOGvpytPCOH2mNKXtKMNv3GYp5Ru6q1X9J1ZPBGVbOCJI0vUUKYbDnIZirhyG08dqeKWmYs
SCH4KDUQptQTHKC5F4zXuCC4gOHBP5ashJ/3LiCeDaIjnCBqLBGv7XydijMHhSrZpZQf6sGaik1e
3RaEl+a5zT9C84uNh4XRMN9KSje2I/SviFPl4WXK/hTrylKCOI65MU2VLuJ8q+5l8bXndba1v4je
TA9geFvGz3U5MSCxXjXryo9ny+/Ve8nSIr12jWsMKC7LK+XLrWClq4TrmHzq2TYC8SirbNbKvxSh
e+Rw57GqqhLDF+kWtO8q/zHSXBOtDkymhOQT1tkMBQ6LYPVIUbLHQJB9pHsGg2XuQAj3nMN8vXCr
5DZXnzQoksIv458BVUJ+79rDCO3O+rAkx6AjPd2ECbKTs4x/YXrIyAcAcczZeaNw3p7KnVVItjsm
yAeVAJ98NVAmi6yCaj5Z24mtSWa/tDLzaaieWof3CsTpDGmtbOLvgh+M04WmJzCPjRS7xhxsRnFw
hzlhsVl2c45NqDIPGkIG3oHYKXsrgkiL0GgMWi9uP4EBv8GWHHemFHoBwxdsAO9SBzWqNb5Wg5lk
ZaeOfIORxytFKmtGBBabJl43i6dWQcp5b9ZqODe3MdJSPVO2PVJvupa0HBD2iIx9vgbN2CzAtZHU
bhtrWbVm6rYCNWyYxDcQOLKX1FhkYgpXEhWdlw4fagcSudtrtPDT1oa8K8X+yB1PIkPrENy1rQ3/
mLT3Bvo4BCPrpBrPptlARN800scgPVjkxdCWylcSa+Yy8NCjDXtT31W5F48vDNubhgMoiNUN7HQ8
MPRaRB8Fa9H9oWSOJBQYqxBl5HwbH4z+D+mtR2FAw7JAptd/ZOWu7y761ZrviFEwIjcod80bUpuR
M3ZiVmfBIt42I6hCA6ZF8eMzxB66fKPFt1r5mbE24M6QSJQQ650OA5GRag1fNyrO7XsJLFC39Zdx
eCk5mih4e4ufJrooSPBb8VCOWw2GCwhkE+TwfF/qFwUXM0V1i9ymOMJKsde8tMy40SznV2p8UMjb
+JQy1XyT6hdLNtbynz802UnorprRA9875t2lT85Ve6iwnarx1Zjv2nyvqv2MAJXbNeAEVz2R8QrC
wbBwDsx6im1EKI/kbaBMZVAA9Z89ERg1B+SEb6pwoCmRI7eAfnGO4c2VHuxdiLaNZM/BtdquCrPa
NpBZat9qdFB7X2kORu7TuKuTs6YyNfjUhwdSZFl+mQE8o8lIpz38twxL1eSpH5aK8Pd3UNErYuin
u9KMxwHzLUO1+WywYi6ngaVQUDhcu7gL1JjZjDfJuwzzMRxchMGIxkyXgJE3pa8+kmx5ikSrbYdC
mHBOYyqeKQgR26FyK6+M4gAwbkoyhssAy/+F/j8rjzmfqZFIPpvHt0JkwnVAjZ5k/2Zrb00XKquR
XIvsrzBf1gZWUvwVABC7tVFTXocUsMNxbG4WQN2M/uFns04smVQ8pOZnWC6dgMLdzTKKNW8BWjrR
+zka1VmqAc4jTWIgedWNn1o9Wv/wnvN3+BeJj2GpqSYDFxJSHDfoPRDcae5GRMwsFzH0cCBrAhv4
y0iNLz/k8Q31aFCjuHDp1KXjSyTtwUzWtMHlt4EaID2ZnGYlp0JfJfzyLFiB5gTIVGHegDgaqYNH
aN4DdH6tNraITYuNMDwzySuoWVaDsfajtu9Bi/jgRZo/8+QpjIi/6pNV/iYED6SRs1ltE6L1heK6
kW4L9Yp24LjCFdSn8yB61IT9xyp1xSW7rTSOGZP7M0kKeXwcF/Bg77PiXAQ1i86xHd56BldFspvw
CMyYBC+t9E8ERVcgu4YQyN/KH7l4tYavcHmbpmelPVa5cXqXSg9e4GI56Y8OoTgCeL0zCexpHEQN
Rbwr2criXVOjafe1+phULEpeNtsgRzpO0kgLA7/s/DTw4msn7uLlLQ+edN0T9UNOj1Z/Vy1Prj5g
QUWypxu7TLh2JBJUV4OSJzhVhFXkB7YdyjjJeMHWg0lH17DEMUd0xRXix6GngQG0waAp6bYw3Wf5
jaJyAoUnueVUMYZkDLztcBqQGxVfacOr/WlSPXYOQz0JLecuXCI+ItE5fmUI2jmpNv0WQUz4FLf/
HCUsPobxzAM93wLG/AQQb9Ohnk5FyoESPtpQ2GJ7Mqo7lAfOygVDNPSq1N2FGLoV2VkoLrfNQrDE
qxHJHP2IwKhMPGe4rVisg4q1iS7qI+1v8izhHDBeDS3fOkg/tjJI7Fr77RVE+BuTVJSmeiHt5CTR
Awutwc4tuLj66FAEKcmbDBVyQV6xyRa/yDk2nbVyH3TmJjdwoWp2SKKPTjwSYuexR2wRcX0luDpE
VXTAIaS53+jjgY6riEUqEp/ib04IGSPk5mYKgPPqp9mK/wJB9eiHrD8K8V3XxMAnSRUzThAheAHw
YkGoxj4Nskh61PSnTZljLLbbMP6kqmP6PXSbx9Iz/EcNqDb0pdhGLV63WLY2NYgZfkk5Qu5vMpQg
kJt40Fl0WYrwVAQD3QsnTL3qVTAQaSiAB4jKMBbyJLFNwL1BDOOyebeMdjmV8SCz99hZ+SOwuzAl
2gjIpoS/0EptYFxOXRD/SzOstS49HofqLDanZsw2OTbT6roE2MLOieo11pV6aDS9RjyRBmKGxWbE
PSvTNJ6Bh4X6vaaPMzON00dSldgwZbN1dUVHsElhwoOWpSCw+D2YJjcm7WEQKVuRh9Qsu1z3URe2
LcsHno59DbM06gNbxKPTol6lPqte6x5N9hV/8xZDL+Kos2WsStEFwXfJxXFlnq9EeNek0F0kIGwD
gSG3en5fsLpW8O+1d6P6SVc9yFtNHw82vR3N30V6qo2vvn4Xs3uK2JT2HzegVyrdqQk5o73o+XOG
EkV01HgMUli0NDsK1gl2AkSQFq34hs6cUX8HZF1NouGgTdqk0mFQT9ks58hhcT0hAZilyh7jz5o5
q8ztQE+qNJzMfFjnrEM3FrHXUjqqXoXkixgSvO6/ZrPTc9HJc7DqFCmF+kAjAFYen2uBWSCrvKrG
33vo6msdf2ksCjhTqPqppjuCW+oX1ugAwWWE3D3n44LyWW+89RHnIIVkzrATbG8YKmcbkUekeDEd
pVSwO2Il0MG1SeRmcQ3QMTmXNGcN7SPEI7aFd7TZGuxbiOd36M0Y7DY7vl5JOm5FdRIZtFMap7Mw
aIWdE38M+duA9iPoA29FtjOQgS7eAS3dD/pBHvUXvY2ONY3Onv4HfXBap6G5GRvu4CzYDB1pFrui
Pk/ZbtK5QZ56/eCg7ePIYr2s6iujB6wxNEcCiKarJSenRDJ/hPxlXF1khrWT6HpUmuHMYuJmHfAN
lDQ6/mYkPsYI6Vqwy+5hgCcfhtxXa0j4DLpQsoh2LL015oyGfXB663NJTVvSQRwxVuIoNOMS1Mrv
YQpORhm4fc5EoUZ2XDfYUCfMThn/XExm6gRu29n6VQ39ZWhH6v6w9SdQvkwisdTBJYE7+YyiCYeb
6JDQ+Kmpsp2jaZXRNJXBj8ysvNJugQoUX4qdEP1WxvhDQvQ1SKecZw1cgp9XCNPNg1g8jCYgmoso
E9RYmuXzjZWBHJ5RBPOpiDTw8amq0deIR2SxNFeX8SGiJft/HJ3HbvNIGkWfiABz2FKBylayJXtD
yP5t5hyK5NP3YS9mgBl027JEVX3h3nPnlzYl8FFujTktTWpGO2fk7idL+iQm1wnFERvaIborM0qZ
ypayLZ2XjCgZi0UtxfDxBEpmeiRJW84OicaRlkrvAyH2j5RbmuCz6fR1Rf2WbzXO/0wK9qwbJJtW
H+k2uqjUUvZNK+9GXeK8JkKDaBsm3R2NWp21y7D+keUSewd8wOKkBNgl7ZigX2PT2fD/GnSKCBki
tNSEPCLWRzSTwRuXKRK097IZlyHbS7l42g2skfjcdz8dCbfgh2CtIc3TuHWo3x2I2a5uqL+m3O45
IXnMf1piEHBEUtk1iXGvpXHVthoEEXWrq5xSPg3rgLR7nrQRAuFWzZNRUq0a66ZVXEZsyjyPH06N
rLoZhWMzfyWx+gg6JubN+S/ECNcavu2mWVSyf3a6kilbg5r8y4DEZXQlzfFstXC6AwIstNBWz0aH
fA3Mjr2+OgQcycjfNU6k2r7NTi2Rxst5qxqF8gJI+A1c2bQotq3T8f4tQwAj+bDyk88R3UZDjlWa
bhzcrhrbflJdAi39hCZ2HFljVktE9WRCTuJggGBjTUryMGNS9q4G1mW7f8R96+V/MHkXmTkse4sj
gyBUBoy4T6ULSahr2fi1DA2u2zUuBp0FYI8Q7Fb26bVmAyl34UGwMFHZYbKjYunlc+mr9Zut3Mo9
N1hU2HxMUJSZWJNSrKIHKDTzPDSF16Dq9f2vGBI+sYYYh8mU0s5Sg6dK7GI4k0snJlOlRQSbx3y1
LIEy3chMOjdemt8sLJM/12+P5nhKERGnAr6IMD3m40AfUFXLXsVqQGNmWiQfZYsAWQmPFoKTeL7T
nGPipG6vovZDrKgSmqDGXyl1PYEdCxStGWcZxYJrGGLlUBNnXCS+sqEqH/Jk22fHeJaJBxYSmTJz
0o2Qzdx1HO0brOVyXmvNcx5UQi+fqSv4c3QjazWIX13MkQ8jAzz0cJk/imq2djEZrZ+yPmEY2Evy
XWvfme5xLlpYb+y8Oej/wgZcJl0vNbq80wiyYfKLmLLQ2BbZPqkfafnblJz2WkvsjQ2vBP8bY6xw
Kdm4PuKXjYO2eKtFskqlVS09NKqXmItBZx0FuYwluFUfDHlXcodob7Vmub9YkZYyubiWoYxn1GwS
tDFCQ9Ba50vUv0QwgpP4QNYIvBDMfXPvuFv7b2H9WNNbh/JVIKDOwr0dfJNDy3P+yOpjbBT0jFKM
iqu+pRYrhIBoE7BNsrpkNseqgvycTDqq/m6hczs61CPhYgQgYHHPakc9xw83FdDw83IhIVWGGGS8
VTmedDwPeYVi1wASYX3PPTkzKidjId55BhEQypyel6jcy9lOdLwgqsoIpI493JLuiRhRwojJuAcd
d42b+KsR0rLiFdEfU//pFOWokZYChan+LRuAK3VoVrzdDqFoqk1wFLgZf7bReFM8+YC0q2Un1yA4
o6WBxbSe49GuNid+ROCj/p1hKyD2gLeRUFqDmSHdicxeLZmjzWu2pa7p4MttZSGuYNK2jo3aMybM
NsRv74EnmyNIY+TVg4Ywds65oAAeTFVfclm2GENdEEEuXyLPyTFLodRVSm9qSxL/dnqnvmwdHlYm
gZmqc/s+ZjQvq57nWZmSo4GGk1ziRUzpOQWVa2FfjxwdG0n2k4kT5e93RlelfE/9p51dcpMJmHyQ
uoMpIzpI5e7RBrgCKzKBVwNjmr5wGKIYybx5G+9TZlrbse6iRZ0Yuz7onUs+jneIrPtMUQ6+kIiq
ESgeioeTTDBuvvje2bK9GCt1pUXaPcrU71y15nEzX31fqr0BQxyyJbeM+1c8E5+sznJ7mT4rHodP
2D+u0gLQghFgtmzLCix7BFeYrj78gt5HS/rbUvlYBpsq1V7OnMqp1jf0pSNGBTqPhACZnNDqhTzy
FfJ733E16AHIgCK8WQzmGAMF61oNcXea1Q9Pp74OmjZcNnZ9J8FePzGj1YnjY71obJoByIjzOaYo
bOJfouVlc+DZ+4ir8yCdsGYb5kk136buEAXpP8mWn0V9tHjU9PmZtGScVQAxf/xg2EB/MHBPyJty
Hiim0088kNRcjTcKhLTDTAeel2adaWm7nPQluiio6In0ibNgOUTTyYlGUjHKdUMQXMK03HgN6TnH
CPxy0lM+MBIcVNeqG/Y1VzFOH4YWHYiRnxMosncbkcN60OSnEqnFMWhyNAjISF5gpDRNrIboj5xU
t67WBWYNrnhsme/2uIdJu5AbFBsNCLHKdADoJe1TnqG8KlZzMXYq8oOypI4ZNhBrwRWQjLZCpVxh
OB4fMXelGOTPYVJIdJSFtTSDaKsmX0mg89Xyh5aLkO6mr0nK0To03EmCF7XURzaGw3M06FvZ2ER1
/a8Zoo+GsqsrnnFFlFSFlUflsQv+gu5WjltFtG5/CpsfJpa9jsCjouRpymKnT/GxRF3ldZYZYNom
gTEdUB/IzaMIFGrruGSXZsarzoAQlFjy56gHmyw195Bcd4WvLubQH7t7BMopkt7K6p/PlLXpq0ur
bEUdTMdcsx+D4MitWgNJl0AG3QAGK40qw8KZbduOltq2uZwaSX6EGkzlMeqqXeJT1+ls2DqwhLwy
28XeSpJOepXKgDQSalEk/qRCNTVDMH+p4cGzKgI9P01MGz5hzSZeAVimNJ8S/kLPUTZq98g5qrJZ
r1zNipneXfQ0nb7216YMxwmKTONb13pRdAXaRX6IGxiJV+nRyzbxng+2hAcxpHPspUc2VButZRaJ
r7SjvU3fNI2J3dRtGhqNTG/fwwFeMViqziY9mP5YGdamA1Ymu4+S9GPHNO3KXNITohnSYEuPHIAX
7jxm4XF1NeTkFYhwJRW95UWxc0wJE+vl5oa+cFlA+wkC3x1XclSzKWaWXUETITJxRD9Znft+Z9HS
IBtluWAs1Pa7ibfFn1CSc0eunDuOVbTUqrWsA9xssua3JBVo+IA47PeeoV0M/5bwk2INlykckch0
C96MTuzT+dhatN21qz+l8IInf3wU4fA9jQ5IBmlhBwcteJiNJ+QTX/wFvTQzIaoDXXrT4GjF4yVP
fiTrEIU5svZtVXtNtw/MTVqdZecY8RtkL0x2Vbexox+FyMc6vw7aXm680N7rzD1PNa4yobLKKP5l
ofU9mv9q+gyLQhjSAbOlDkfnbAFLf5QJo3xA5ckaCc7kWg+0X0GhA3JPiXapbt+cUX1P9OBH67mo
uA1vDQhIzp+IpUxIgKDSBC89bnVIY+FLDv16odj6j8+wKgwPo0rSWUSsx3Ngy6++jdCQB+q13WJK
fsoUXsq6Lq49Ztc3ghgam5BYfHPIL2w6Woa4ybNKLojopXBjKFzdbXbrrAx7tdS9cp4FulkWUkbH
B2tY/Cqze9JRe1Gq3uFOv6YaZy4MdhAb7WcYKYdU99rpYBI+m5wtuDDR0wg3HJphurO16zg8YeAc
Jmmf+Yx7fyNnKbXgrHfwPnEsypgWR3aROychePEaDwy/HnYKeOtf2J99/yNUQTsgcjCeti/fp8TL
+r1wNnV4ZMPNxhtK3zpSEScLDphqjhPMCM1adMoiCqa3upH20OymF26ywVUFM7ZwNN5GddiwaAPO
FLH6/l+KYq/xkMCTeWLzZGWe+it2wsmwBa1dGvTh8jEpT+yYrtRFzFFFbvNsriFiPcte/pUrceWv
LviimsA/gECQ+LTXxTrRVgWK+/Jc0mcGH1bwZpJXb67L8k+SCLZ5zyNeUrqTtX9sArT4yD5weAXn
0ueFv4uSw+6eal4mvVEjqdHBHNaJv0sGZBO8xnUnZv+unsYnGHFvQ0T+zJSWcM8qyMMWxIKKHJHQ
Cs52pnqN0gIXd5dj/hEGANmOpsEexqsHVM82Czs0wMKbQAeo73X425ikbnvQ9lo8JpPGrLCBHGwq
rzTERkV2CQqhu6yc8+5ArwucgXUkYpxSA1XxoYZekB4yVlxzGx7um241lfuwPkfKqZWZc22kkoA+
5FBX/uZAP4XVQ5OeXUfqLlKj1igXjEJH/x35h8Pi3GEyMsHXS2bKD0PiqHiL/YctbgZCvWRTJxsU
OrJxjaxvVu96/uYkDzZyknJp8BgBxlLHU8uGVv1tEY2wZIc7hSamE55RejHrOGPHZkTKdz1fphmC
rp3GcbrJBYB9NsrRJ5mqiwQoT4mKG80ZV/wcG3nR5IeJSyxHLy44CfV0l6hHjLnEgdkSbOqj/iGp
194+hsFHM77wxbPrXJmls9SQ0jnHqb7ysauM39h4CcJYJfCrmQ7UREHrxodoDpd1bV2FdA7VPzVg
sKLF2cPWlxXzO8uJDgD9ZBdM+N0OtA38fi4evoZ84Y5+vI6ndx36S7VmrG+Ze8ti/nSyoo2Qjrxl
beaVEYAjMSIAoZ8iVZOhQLzW0i3jMa1ABjqXo4WbjOYtrohsNuP3aITMW0nZMjdEz/67cFsZkZpn
qTCAWVAsAiZtVHHHmGyHdRtpx5Ehr6u1X4UfMZI4M3QdJugYfEwxt4CRnHT9fRjhT177yQvrQ2Jv
HPPJ18tyCNUpvurM+GdECvMBZliijdAbpicmdLmNTO4uiudED8DgqgpPPt/KAGSBVf1zqn/2lOyT
KL+WlvmhV1gKyJ27xBIXP3qhXNUtagd109vPKs42zAxZr6Fzyln8RSyRJu1WQh2xLiFbxsrZ6zKf
7SYYDmN1K8VdH6NbEDXAydDB4Vodj324LbX9GOIQEacy2nX+JZYRMyBE/E7nfQc+g5KxZT2CbUqm
EB2Mw7pYPaw6kSKqDr9IhKYPBW+HkXFnVOW3SNtojUS0QLmT40vIg4eh+hqxtfG3ZIpDVDnhQjKi
zzhHRKQ4HGBt8iTZia2zOGiZ1S3w2EUrodYNyEu67HzeXadomZuSYbavVYzD/6CTSK6lM08MeNAP
zClG8zrI2z73ymKf4MCc/9EVoksl+0OpldjbBEU/wyP28Yi/cknHnSvkW2h33Gf4cF2hlyfkVaQR
FxgaCsocqwH7oyh0cHFQK4s4RNfD7p6vtc0R1dLNl3lx6kA+hAv9yyL9B9+1uEtsepCOlEh/Hf08
b9urxaRe8QIRW2wi28a5aS+xVsAPCso1Jv9O2RL66fODDNfojkVKf7Qriq1J+6PT7zOj22RYfiEm
JxtGQgZyWKEd7GbTQxt8t7V3LdqV/FUkflRIIJa8SAo+lu2GTIrthwMIYZ2UynKhgSmflAhhbMOW
B7wNhr8NYVOD6o3RirGb2u4zXPDhZbCwVvCmcZ2K/dg+2cOhDgkT+ZA1/p3ACIY1bBrlxHqlcYAO
3JXF2v2UbfPNahgWdZQnck4xhSYR2ZJ5tvqvxACCi3CMlSgpgwwrNH3PNeu32LHTi489bRgRQq8V
Den74Bnq1i3JWEnJ4FpJ31Z24q+DOqm36AvBD24m8k+5PZ7AAnJWD/F5jjJPKXHTmzvtG0z6c7OQ
69S5hcHhSjQL4h194GQO89tUvDIHoIHphupO+G+D/1DDlRwWs7S3H1GttxtuVLPheMSvSuVZHfX+
kiJZR8zWIpUN6IsQrrmQHTzLWsvPIEf03riYQ5inDu8We5O5bXSN9q8rFmuNkrFfbxHcFUdBHB1o
bYUde4H06Liw36JwhVuviz60Y1rCgSQhmGEUrRc0Uwef3nnoP1g8j8kiUF8A0lYVKRbVF64Ldbix
Av9NfUb5xI98CsbzhfETTM8muPX1zax/VfVTNtfj/CmPHBeSvB/jf0XzFuZHtiacs/O7ZJdvTDDk
7WTX8Fd+fOlLP3Mg3vNafA3t0gA5pU7npGM/ux7wm4faQ0IC3W5K/1yJe/gXAvyiL+7ekm6bju8F
mp203VM+KQStmvb4Z60GFQ7pWmFgwW/I1wZ5K/G0Tcw/Zx6kfJLyoabpUnTxGmiorsBCAhQfbFTn
WddHM9k7eKHVf1x1SQ/Gz3eGW8QSMWNOongwX5T41zJPChQJRlFEa7F0jcr3tPuTs2+09yg+XN35
pXJwLVRbolynASEuA3GKP1b/WTpPX/kL6iP3nWRksKi5UCSy3lcDN73ok0OuJgjs2vwW14gOddK1
QmmDPIe7Xx32I98XKdA3po48xIYF0PpIxWMeCUW5YyebVfgIINFMr3+7Gu7be1oQTHab0V4Nw1Jg
Jx9SsVIF6TYrBgN9yDHUXZGf1gPiiHFppPM61WUEfxcmHvZvE3MSTmD93onzxB1Y79dhua0s5okn
CTtREV5r1BbTZpJW6mfZs0NEpO8znYpB+WsWpFB+YdUuiTtc6YjUo1eGBLwWr0Wvlqw0pyWKYatg
Y0z1Y4kDw/RY+9c5pG0cNB0RgH5L63VlhocO4KoyROEaS/C7byRbJnIfZvrKkBRoR0Y7RLhXgj3V
Nbc9AsqPon1W8Ht7qBO2tNQ6EfI1QsLItgsdGFOcpUHskmEulIQDj+YeelTOYN5p/6xYIWJtcnOc
8+2UInPdJ7FYSUyJG+cvo6IjokjugR+jaZo1VxhLSO5kaBfRBzSExLGi0TZBdbcMAMrR5KyZ4vpG
sVwkbDztYJiAQEWcTU6F7Jc2ybZyT06M+iqPbbnJMjlz6446X/WiQm8+Rif9YTq1qrvvbLB/Z7eO
myUTrSDgrLi9sG5B8k+yRxAjyXjR3ibmom6+ZZ0kcfmuEBI6SPnKpxQ34WoRXAqLnqA2IAqLdDbz
0eF2pX2ks1sKZYk6SlGH2cC6oAkoZG40ByWPafUg51JsFhnJUprAMZNj7sE+uqv0cIXiv1Nzbqkc
7IoBC1GL7XWLB9o1iTBejuH4jDSmiMrE+Llqg3SeyWYVWE21kSDoWcFXy7aENxHUXFc6Cyne4bao
mL9ZtrJQ4ap3OEEYgGF4VG2e9+7dc2wurbp4phazyo7pkGzrnLkyEweov98mnULp9F85co2axvxA
fYJ3TJGOSoKfOkxYilpiXGe69VSa5oQnrbPGCrKIiZAWRzpjIRbao+02MdFcLZpPq5gnuliOYeqi
HMtA5jQgnGyTS7029rYZ/kkp3OuubVlKhrVXGM5HpbcS5WT/2Y70BHYLRqV0R63pFgRiz1YN6YVN
890vUM/KvZag2QEo7DBTUDFnQOixYJlWCo+DHH5IpfxMkSUSK9UL5zb6X0Y0HyBS5kaGGi8kmib4
CLLZLXNQW6FZhqyrqU/CAzJvc4kzSEoRV0tYnZqA+XspOV5W9jSBMH80dgRV2/K7O/Vex0XvkbCH
MbJG1xFWxbBPQFT4/kjqR9HhnCWSKaJpdiurvDHyvkzNYC3akd1PlZGABg/X4facdeeqKBdGM75L
eXlRUl3ZpMr/44CWsqGM5QsPsyFb4C+CCQmpbe8CB9kVSR+/oo0rZl0wlIeS5i5lPKpVGBbCKn2v
7SfLXcp0tXwUSqms/8+2bcFeJUn+y6OaYwNJiqMx/xdxU2xdIeSzVuTAYehUxBcVZFdsfKZ9BC6T
/nZqmuVJSmRO21FPKc3NWzVoF62/turRqhxkEPZODYhUmAd4NvmYU8mN0xnUQhm1dzdoSG6qa3nV
WUfkSQfWhdQrYhsoSE3+JFaZSsTb6dfEhZqI6rGdZYRhAS8xwroDRubb775K7PwwTtwV8/9ME5Oo
dEOZsdvxoYL770nKTlbqb1DkUwoH8KhXX+gluwnfwHdlqmTrfuLxAgkz4Kg9t38D4SBYchy9OPq8
hEr/Naxn+0r7l6mprh1KqwStYd/88SPK+iehYyUcdURug7S6wt9d4eRgC8ucluAyg6a0Rael2ua+
qtWVmRz6/ltj+2nElFUF+/F75rCSoJbpKwYXODL2kQ/LlEuKKSS+kgKyDtuD1dhsC6cH1qoup57Z
fq5vaJ6AVrdLTG7zITS40TjyXfkOiWtL5LNd3vllGQsVjnln2jYhgxju2MmdMAKZS50OtDE3DJkq
JOuyfu2opkQKNqtrsbmyWypOhratlD1sT0EDL9VI53CXlgh0/9IWjtQlFxYs5ITb1aaZOieCRZy0
VaW/ASanHv6DdstvZsdeMOJkHaeibdEMcFgk76LSz9GmqSWCCoKL/TXzLnXVjl9txz4hzxrHkyYk
OZLMXsyyin1OyEms8T/GWTUjBXPZVgMaUf9pLEF+eEvZe4aYqSxlh2CAsqwryabiJwC8RVOJl0MP
+ECmrcEDNjsrkuSrq4OFzbOe8qEUyOhS2EAVht7I+JHSJeV+XP8gYJzftkj9rSy8mYw1Vk4AMwq6
smGskSUGBStdmc8PZHBZrkUfLo140+tY6xQW2sU9ZF+sUzdGWouVmVNGxnhh7ofpiFMoVo66dtCH
R8MT5/B1UaN3kIlu6NyootDlGMrdyhHMrHt1U/VbLV1N0zY09qgVAreNuWIO/rCTuj+j4U0C2aW5
afFRFdgaN3m5R3lZ9DdRbbXkJiz4gOdKvwqxR8mFhNHCOxGesSO32pdCRSbxn4bpimQRbPIvVdFG
NvvUgr3dMTUwL5lys3Fz4FwlPMwVmPGnrELz8nJ81O/fSn0Yy6Nqv5n53ZeReXoK4nr5ksXfODDK
4Y1TNTIP5KCKKViMGL86oMD8QHMDYXRUD4WJqBD2reMV0SzlduGLKF/ycJvlifIdwbLdfBKe28kw
YxDz0nsXwa3C5ZCmN7888mWsftwxf8+iU+b8UTBZ8iUyr6s+//ODl5X95T40WurSSyj0hdb/G5Jj
HL7F+rNv33GU4U6qOCGx15Iey3oU0uDA5XIX/exh+VHNrT+cAv1asX8HEODCRkf/1am8w1hNBLYF
AMbaWyJ5Gl/UynmNhLrKd+7uVY8JoyZ3KXN+M8ljJeLoTzSuCibkkE7uEKte4h/V+ksYDz86a+qL
hzwUH/w/FuG7/Lkza9bkn9vY1YYp1qTscIWX3RpWMu45VTupePN+48J84/kwbR9BUW/th/x3ZnYj
9Ecu1jbXDINR996Ud+bQWX/hnNTDU1BeTPmXBo1onBrhI2pIja3WyzG/ivKVlQHdIu6oo2qcM2DB
HfKIZGRVZF1UNgmfgNwRKdusizHX8RoN6w6z+4GrkN265pOhs6naXR08WcJso/xNQ6OaHbL8NYqL
I/iWYJK3MtZc6KMVokGZGSeOR641UL2oZjR1mCwyyJ03lmi4tufjMU/BNzSWG9LMBhoGr+IR2vfB
3IHHYSnhxoAY8foHBUnF+oM0RLk8aBhKuqUGeCi4qYZw4wK9z9ZStyUSWqbFHcslCEAjUPhdJrYG
6JbibWro+nettmqkR3Sykf2FEEjeUEsaxTYrDnq8N9UTWypnVVXLCNx2s1sDm9q16HmDXWFx/XtV
zVjNq+N7WT7wzET2vgq2DWyHFvLqdqovKl9VjdPdG+wtLKE2PShi7+fnuwX5NEWNiZwrOMrxuxYc
w3rfWgiSjxAnWvsis98Mg6Op/VTSWrJ2eJ/KaMOQcaW7mA0FQ8kBa8fGmHh4d6PlTVC1UWyM3qxZ
cRj0rMqK/cabQiopZ36PkrU4rDMH0slc7u9j/wISKiMz1Dzm2SWExZGdZAfjyVIQipicjFWLrO7n
HEZgG619TA81PGig/peE68R+qx5HXTTuA/Kg6m2WP6kZ96DYnr3yCeo9fQwI9ItdIe41O9Noj8FR
1eAlrkLjSRGMCSrpvE4huPmQ+Fw/J14zNms7Pvn2AXpc3y9B9WzxjZn51er/oLLTJiR8FuiN4EJG
K808kvJuHTX7LtIVhh/V36C6Y0tmFJvMfATjVjAIgueqHUx7KYYtbhpJXcn9BrksCViIKLvIYzzH
g8lsSfM4g7KYrZkXx9jK1mhQwEDAaUPJ5OcHvK6qdsPFJnSqvk20QlinLsyx2iqI27oe+zz6ztmS
yGOCN63WMbLjudgzSlY0DBbinOxC8DLaxO1wmbElXbCbI/c6Rz2npLaOA9s1qMVUkIzANQYtwIvy
Nz30dwPhDEEH9Mqcqs8yyFCSpNlTDA4gT2trS3BtoF9gZJhYiqcATqJ/A1AqA+FvvcM3mbKQ69Np
FaX3Jba+tyZ674klJy+iZjYD6jKwy401R/tAUsmXBMKv5i1H2MgvP7eQ/yNfijJaR6mek/ZaPqFE
d75qtf8dggk8cCIx0szqfjc09t2kRc5UVB9FAM2i4t8anO8OzyZSZCoOQ/GiO3NFhfsSq0R/6XUQ
+ueSWN2pU9xYys31oBrzCRABJxMeDLxgSS+6pQ+R2j+ZUaDevq0rtnntG23gcfA/UxtFafxyBHah
QYxwrZJwnv6EGxV5rWORWSbK9oZ8v68PWvdB5qcf7PpyF4mVIWu5W7Duz+y63pQTZVZ+kcLR3Cv5
Bv0h5gN8SbbonXVsO4wpYh42fGTbutqgCtH7jeKsFVTS5kK8j/oJ/bcojMELHXC22ICryVa2Flx9
Tfemop8uqpwVV71Rk52hwsvz/xWS+ABeyGF6VLvUw1RmKOJYTvw7LS6bPgEzbH+TZOohBUTNoUg3
B7vcEsmb41N8BmDwU6+lsSKJaYCeKIMOcrbC+HXg1ARIanXmniPGWFaqbXFK1AP+8XLc9MorqBkL
Qy39KDD6akp7FZhXTX9021o7+rXXpnu13DK0I5IYFSlEeRRgPAVl8S+qnwxMtBkn22Icuo/p1TRD
m0noFqU6kMyGS5XvHgtqf3w4E47igY/Os/t9gOEtJe5UezNwYOLlKaS1LMXZogOlvIjwVcr2RxLs
yBzkEWdGyOKqEp8Oom+WIw50PcdXzpIumV+T8t20EZKlp5kNF1QOomIjCJQ4+MjbS9ISCnDWof1p
WEb3GlE8MAbTXcfYVEfNIjHWNWBujVsn8zpE7/OeMFn3Xb12HEoz8HyKAV7c52jDsl9hhhD4ZmPs
2Nn4QJEronckaFg083ybGp4RfmrsbYS9ypMQMfU5GgMvRUSVMmoBQpWzGeLMkegPp4caYD3cVPJG
5zaHvUQqBzJxm30OnuLWNfAHRN0rtnjxAL7Jkyui5DGo2VUaumtK21kJlXYWfVe5UmmwQfkRP/NK
UA3S2DOss4C7Ym098mZG+YGyZh3PLsuM9F6mxMNfNxyTjOQLqotz2K2a5sPqSk4xYKLbUGXXtbUm
nlspuzrQXAoHhyTe8N7+ZE/GAjUfr3EDrWc7tOdK+lezQirNbRnu+545jjcGT9NidgqkT7XpdYqA
2V3n45DVkT8Ubbc1IYNh3dKavcLJnSUaU+XvPv4cxt88eIeRSpohKZ60YAohr/9KpHLjhPJrWPeo
FSWI0SZXw1x+sWuq9wY2354t9S7Eg1gyGXUN+1JWqxz8iAh3Wf3ui23NjBTWbWlGMJrHJt9XUEzV
JFnXDxRK2sqsV8xdWS40pr93pvLiKDtQvKJmR/TJxeAHH2G+ETPzP0vXvoIeBNN/+zZnUfBVinsW
uiwkzGWVenZxc5iiI9nMlG3YXBSENXn6peo6YEUkj2jag2PddIdKEry20FqIUftq0Rh0RITml9g+
G/Fvqu99h5ntpiQHDPUnS1SRsYazM85LpUdo4Fti3ySkIFkNJEU05Gk2Oz8dLNHYv5Ub3B2XvfhS
5FcpyPH5Iwu0WnS/+GeNbC+ky0j3ATlB9ltGVbsMBKZs/GPJSN8qrwZxBE5P2LozfOacTwXjMnLf
aCPJ2GMNwsjRz5YBNc1ogGinETQDu90NrGgMw3xKaQ5rRt3UES2lUWQ8mWyPM8bZ/jB+4ThbTAs9
/rLqb9PccKNm/oaSJtbAuxxlsETyVZ1lApeg4kS/oX21fPQwHkMSND8QufaRNrMmdWdlviwZzDgC
4EduHwsLKtEzR+tisLPsl1O9S0h4yRDzHe3pq53yRVf+g9MaYIfxkQRi6lRazxlN7jgmZ7uu+WYj
KMpfNEl54qADS99aByssMn42azEkmNp6qAPYqKGSFoUT7AfTYTI+LqiZjOCZV/9QVSDxl+pDGl9s
in7F3+PIQINOUw7njbCplT3tK/kmAU9FhOcGpglh5DPyXchaixZ9ZMpLa6VDF/zwMxLQDaODBix7
Sf6TOBYtdNwoIkLu0ZBHqkzyMtf4FKIvA3/Yxk7QSuaLKC6Xo8BsRcqMn6JyLCELxTS57zYBgzOs
qB2/ZY74xjI4UNpFwt+HW9SMmGPWC42xkJx+VCiGRPTseOOt4MRUaYHpjOU+LON8JVrYUhoWhKSB
RUUOF9PpKPg3w3o0CiCVFVRhn+jw1B6HGR2ITWxHYj6AdZa9iWTnXHQ/KXGRqc/bkuEA0yMm1Rj4
GVi6cWjo2yqVvIGiPsATK3WsTihwaOHBWJd8qTvInwB61tkMjqzRxUObkIxrXPYL7WlZ1a7RUi8I
/kis9F1Ncmae17SQucsceg6ZZgfpNY1mgj2ldCAvBPq6C8zDZEaLEb2ZMhvPgZFHlIYGu1bC3civ
chgJPu3ue5SMdcbrzVBz12ysCo70gTFTjaUga2oqtoYO2eALbi6hhS/66aROCB4jnkvS8mTsZcAA
GqXgTTWQngbBXhDjSPwl0918qfK902C02zfkrB6YySW5vEsYDNE44yKhKuQG6C3LOGK3TFAF8qXb
roMgJ19R+ZemdoDSPED+CqZPI21lIAQKsbO8LHXgmR85Y7fg/9VB9GnU+K/s/GIGI50bAN1WlZjT
U9QF2onUOvk/os5zOVJs3bZPRATe/FWS3kkprz+ELHbhYbF4+jOoc+7tiG7t6q0qlZQJrM/MOaZa
m9A/WSGLneEn3LuE6WW2u888IoRU+V61+zYnNRI6jmV5u3LkvRj1dVUjjKhhbnQq+c50ruOYk2sa
qp8yk8fR7dlq9pe85fqmAZsbBX7IP6VG/qyrCiif/Qfy7maCRG3Nh9Ji4kCuwObOvJoLJy0rhw0I
Py7MVTS/eKOB0VW/4Dq7607tuvVruJojz1HxSvwqUEBoiMhUTyOg6x5sMLzjAjr+zL9JC8tEQGFX
v3b6qw/dOhFXe63XDB3NkXdS5yKfMX0QGyVH3q1Dox+n/jnl7vZbGaruKhnudceMmUpefLXyFwWU
NnE7WBtWsFGxdw8Vc7m8/iVYeqU4DYaJOEo2Oz3/JvjFNKwpvcfVMyHJaF9QuFYgT1UfvJmIyGmt
h5Q6UEUH9pqzyzKBQszM1CWpQOKVWA9zLKAUgp621slvYB4mjYne+igpJnT0MWoPXyROcYwnTw4S
KriRc/bU5pj6lyEJejl92fPSTlRv3fwwzJ86Mou2+HT8HxXY1GDLeOtJG94GeK6WRtJ6WlIzxH+K
LEnQOv7DjN1b4HCI/WTvwESIQNmMrP5N/oDN25Snbzm6Vi1Pdl2tXbKe7FtifBwNiyKv02PkGe+O
R4KOdXUBbbnBxOgLCOpnMhJI1qgPP6vu4FyjfiTXBc/+lF0BWN1ZGaOFs9I77Df+Gv/9wYM9oFOH
NYw6vKxc7sH1IvxXzTmpjLXFVDevsrCRDj4dD2IJRIQJ9isyBR967/hc10SftmKnU1mRsTfmB9gT
PVHbo3uQyc8wfLTuumpuU4KN+Q7ncj9AerCssE3aS1X8JMW1QeyshqtKeEZ73l2DH0fgr7L94Qi4
l7gFg3VOejLwx7npdxL54VS8jYDoUqDn406H0aRTH/EYi51x5TYRO2NvmRLzgH4UHz0SriHK8e5g
9W5ZQUWHhKMjt1Bxsv3yGF8K+6YIJETuu3LmYGVZnxm6iZaHbZSAmHLvmvZHUH3bKJAzvvdgSeUq
OY1q9PqVo3bnyn6YsvdIg3a27E/JZMljUOXk8hkkfAjzlcoefFZhGveGSyJE/N1imhm7+0rd61hD
Jc1BPE4I2Z57Ft4qJknMzF8sVLGjXoeVl97FJpUXCQJxv0sC5y3B7GCrAbaA/5jU/T3RxycCQbcG
fc3MZBHXCSXyocuKcDHPCuxMJVqxkujEBrYHKPpwYYtYBK8koA1s3PwdQkW1kY6BeeypHljFDmwr
P74tQyfdNMKxPocFMAri20ZMGZH/15rpysOEagjMIKgIul9yUM2LZTrobZyQoEdJYqAF2Wgaf9KG
TDrPXzn695gTVWFW+ySetqqyw2tfvVVd/0Rpr+WIOTlgJc0PsMUG8Iip7W3MPKkCdw8iCre3A7bT
60wCozjcJMtRtVjWIKe8MufVLFwbEPngXJXvOe3y2ONUho5Uu0fm7kE8hjXIH2ZsJHfp42ugvJ3H
DI3i2EtXMVI6p902Rs2rnTPO5vIAg2nm9zrPF0mdD6+Hs83pPzPBE8WJNjx/i6RfGfg/iEbKpucp
fisWhe5H7+rMGtB5LT0LW5Jak7yoM2bfQ8U1AfZKBC8ywCvzFSU/VYxf/0UQNelACl3M3NlvmxDz
CI2jKxVh2G0oONW7EZtcrh4g3q8s3KlLFgYuOLYlvxNSEHD65OS8s0YfBids4ABB4CExfSu5R8EC
GZQfRT5vZCAonRlvcpu6r8g3spkr+wAxFNKmmxwrfKdBjwODKSiChOr33wyHL1s03zqFZqQITJOP
0vjVUoJlvouC3xiAMiBcEfsHSQNMqkC1Mj/oCMnK+d9xubsce7dMVPkciWyXoMR0HH0si2xNXYOY
niAbwhY5mFb8cgw1xuPUnmb9IMrnAqokrCEIRagt+IGLZF475LaatL6B+tAd9zArQMmUOMQn16yb
HNxnFm+95o47hy1OFSzKZCotdk229pktRJRzbmrsul+T5iiK59j/9lmWdE0GaPejXu4kNsheLLd+
s9A+5US2jcPa5UFnGG+WnDAo5CbYh/70ZoxhSa0hGw1T8bVhbRtzxtQMkqwxCgdo3JFUDClhejcX
P39mBw//E7UnCyexTwhAqZ5m3NoYFXFC78gZjSm5LOs6IlhDR2BSAzXof7hNk+7Vq9GjeOxFiGBB
G8b4vEdltpCPHZ8VDUD0nCF9w47A+E2WyhfJvB4xWEoAE1DtZvVu8kmgqSki89cge2WdVEjBkowE
LobE/qulzrh/2g5T1+fgMrNovxcgHE2ihe+fZcnMOe5+Fp2z7iKMgN3PmLwN8bjVBuIH5nIdI5nz
zRfUp1prUUX+MV1JmzeLlBAUPcJAJqht+yUFUmBNtu+V9gB5JaaCETHxmjQd7p2hfwWwBs2YfGni
gkAfYiJHAYHqxK+J3aJjqnlc23g8dO8+cH9l8pAydjMJjhMxeZ0HP34wCE2epwABLS+URVXcHFmO
AK8jGgDQa+RsOL47/aBbR2KENz7+eX/+zIbXpG54l1kPETUYY3h/HBFAUE259TPjhsF7qd2HgXZb
8OIyt06Tz1Q7mIyCNF7WZS2ZB+BTmSFtm+hL2S+teK1JYxgDzBCLbbPt8CmPG8p76ASQFsmc9xnM
acsWg6lPhuHIAz9GdmZBbRzX78pEmpjt9TefB2E0Ul8RmultyHd6gkCuluil4IlRSelixB9lWKDP
qyq2TSAVYH7mNUrU5NdL0QA2EO4AuMQorFrscbTBPj6bvNp4MGFGcUR2iC6h1p3PAu9xj2Ax7slD
XJImD6aGD5Deoh8+fI/FaRCWCDe1/Kh1A6tWn2QBQlxeCVacHKQwMy0jtaF1HIlBMVHes2lvZ29l
b7qYlQ8YQARsaCwAATx1fPcOS3Hwn1Dp6j+zfTMaChkGr2QFhNj47wYuBgM+YrodLBiiQUgKM68K
kAhO+AXIS/WqqZ1phTlZQ+OjWFQ35k/B8t02f30bSo/GzV/nfY/Ekd9Fbtw87Xp1RuuxmrSIpSsX
SnSN0s/CU1tTPYqfiiiFNPrEwNag1Fnu7FwgUy3fZ54unqNC0TzYOqMVRk9+qi4tylqFqUQuB/v0
SJ43/U5zx7Ce/XvWvGisMuCfoDlV/UHDmt7iTFHUuUsHlkTY4clEW3esgFpa4tzfy/lSIDu1/iJe
oZqJpVa/9BDUl0Wva/3w/IwHLywsqmUfWMC/kIJsO/TOk+Fmv+hW/QFIRG5e3XgwDsr/prp89Yo2
QLX+UEmThdXHED13XL0Tz6uG6iatp5Hq3NnNCu8HdjSInSA8smR8jGt5q7SCiUDNRY6NB6szm5dq
erS6k4tJMl/hgrgrAAcxz2TZDghGN/X1rNm0aO5LTJ/jEEHhQcozdUprr9ua9r09kXVZVTuz9q+2
9j2jyhiPNup+FtFOycxIExyNPr1rBT90NN0XS3KNtjhqC4R5QRp9lTp1k0dk/Woq2jcJnCU72Pap
FxFtLzQ6GIWsSBarav4a8WIIZvQNZVZdt9sxKVHEjuVRdytgOU3/PiGzNp043doenFnXSsZ1UY8f
A7JmGDe2/1CyD1a09ZwVn1V3nmbOA0xbOsfI2kujdVayiYXGFrBm/dMRShkSjU70UQmeJGW/KTsX
C22CjnWTmHgZiW+pk5htp3JgIRBqgBR4wSssA8biy49wCmKU8OP3Mpu5iSnXqob5BfpZpojMDq3y
s4LojeJLm8Y7f3E01XI1azVl/3rS0WZ6SfFcqeBCHo8GtAN7W4I0b3bAGfVSu5MVM/o5+xkMTGi2
oNhdCDS+2Nj6r6HOLilNCJ9TOKwCidddnC8yF71MQ9Mc4CaUzvPQzwjLWhaXJq7j9kFGDKYmsSil
wWOjUMn9PzcmQDXjuh6vetKRGjJtsxqVdNTaLFdB9/eav6uT72TaejB2Kz0hV5IQI0A2Unv3O/Hn
kaRo11dlPxs6+aMdIQ2N/IbbwGgb3owPDcWYnbVO/gC3CqSOmCH1CKgs6XUOyrTgYUKOjdHbj+gn
9Gh+zpbHjumeWOCwZiQZjzli6RU3Ni+GOWDsHNyNBOtAkWVshAFsWzJhvDNlfBKLScmdX8xX2T96
ZEJE5j0C6bb+KmzmtkwB1IS61yzZDrozQkcroEsYZH4o+2Ftz/bWMg3wAgkBHcI1CE5BuTJ4EMNr
jR0mEv8o+SI0Y+dyK6K/gv1jSOeYDBycVuFv8il/831oakody5yemFXR0eywlnYkFdibLCpO9pfK
Ygav1i5TQLOBQwwRGdaCV84cpjsvxdpUikND/+TiHwVuz/rEXpVUUlNBSqfpfU9EN/Ft0UrUBoq4
dlmsuRFrSZEMHyRvmhWB1G0sN13X3mMFPYy4C3EsEsaHaRb2L0R1NInDxtVx6jaBZKnEU1kteMix
f6yId+ehn1uPUjnPpgze6ARbqPgWp10etWuXNBl2PwT86cXjmOXMwL7iQbsvu/zVtuZbFSNlH8xN
yjree4v7+FLLIDnbjkEfsu5rHnZmM8izgh4FTYFi1yLJTyUIncl4s/CpqLeWEUY0nKPqOaI/KeNQ
ZvfI90pmvkHwLn4N/gg/1rEQUO/H/NZl9A5Gf1dqxk5TX+gqSrjz0vosFQ4gRwPhUUfvIBcwj/bf
rMAofSQ/NB71Y1cnYgOsAid3iyVp0LWzrTSblGLz7tI9efWRh519Gg0E14cCcKtdhq7OXvQnancw
313cgOZdDRwZecVEsySGDMpN/3IQiAcrd9vEJy/+g3gAoe8pB2NA9mH606qD7ItNUzhwbgQjZx4t
xFRcJ7wI+nSv0rARG9dlTbk2gKV50SWN+HL6PQSMRIQuynSDLyQJpLcC53fISgIhxIA513nAQbHU
GcW+HmOe9i/FnO8gCHLNnmwqZE3u7QZ5OFqhOmysdRadgu6ZSrj0LtYITc579Yiim1FSYCMxl6oP
gTDBuVn/YrgMHr/URDwmpIqMu6jCkTy0+3m41RAIKGv97GPm9DM4g2D8lZdGetexApDSlj1lUi2B
LXgIgVxBWTVSyWLu+wPvaGx1dUHxCMy9P3g01W26GUDPE+wQ7LUlciB1QukKBrIYIMqiEkzVGM8W
brbN3zWyIWfSfIwEGrtW7rHlUkDSBvEHhoOFC7/DLesK4xx5bMkrlwBkxVxIr3YunprURZNctEi3
2Os0LHPcTTe01JbBDttScf+aT8NusgnEihxavBILcbrLGbMOIttFrndjDhfTLJUsAgQBhJF1TKL6
Fgs0FN0XEivTPg110qxGKmLoN7uM8z1PuI0swz9oY0lwevfRSrjPrHxGLHnWMit4y6eWZSNx6zmd
dzYJP6TGkjwUC5eqLh1RK7Xd/BjPxcEqX4ck/SSp5tDDe+hX6MQ431JigL1qMdRaJ36w05w2h6GI
tyXGOQ01n9TUR97Uj4BLy6LG/4ixwTfjs+sylEBhoAoU0Gkkf5ISBWXpwjsyNrWWf6aiOCHC3us8
wTPrgOgwV0HomT76bQpsxiiMSz3kqIE3TnSjCHEC8ZDOhFSNHuK0qCGECGjV8vSMQ2AkOWKFbC09
mpH+PZ9dgHc6qyr5PeMqOnkRJSRJVWnYjYyZIGcDXyLe25ti4oIRiGQ1r8gIek7zBNvBpp3CNmaA
6QaeTX4kY8TCCHDelRgUDacncQWDRe1wDr2JMn2NCu3aotYYCAGLg7TjiTXl4ZjEp6x6VGRQ4bzA
IlWKx1qbSLHoz1OsCBl0z5FKyJZxD/oiceh/0pSGsjcwVmZEkpKRHfvR3wAfkZ0BtA5T4ICArWvL
nQcKZyRhqqr0nVU+kn3OuOUZreW9wQYVuAKZeiZ5XdRO9TpBj6v3zikX2VvaOSeXi9WxH+K+2riI
Mkh7Yu/JGY+ktbibMm+nWwYJSShunU/dM35G9KJoGyxK/FrHYGGcB3++TuW8ciC4Y3r04Li7BlqD
tmEsApolI2CmTdX0OLlU/Jl2P2KFJ5QOfp75N+ePDSEmWZierRvzK60mRMlu77WPkiApzGeMR7wc
22AQnI2qMPddxMDL9D9Ua17wRCMU050vl9VGg1id9Tkv4biLAjRJ6pv+WHaw1SEXBe+LkBRNUYxD
myl3cY3XRdHh76mAO9PncLPB7ozPeY4J8OS3O5MxWrFxkZIgamSbdVJvGewiDG8evetPPK6Zi7e0
criZQOOIvc+yLgsRIM3yxQSJpR1tjd7nmxxShHmaXYS+c3M9b9yks/it3HmPL5v57l/2SsgBM2lG
ZWgJYsZibXQV6bcLVUbdxHQwqgNrH/Bfhn2WEd0T1hCToVOk3v4lZz2DX2/9zfJ/E4zNiWcSgNZV
pzuvFFcvqo8orr/m2f+LZq9YVTw1187a8mE0dxOwBX8i+AEhm8MS49sb9OEwOfNr0HMRxFL9Oepa
/zX1U0rgL2UemqVVxGK1xQvCfZ3NeDyPvkZzHCaEpKgvhCL0XnFwKwZnbeD9B985K9LnVrN9VLQh
CVm+5h58FowPPHE7g+QD7Q0il16emFP66QuRIwECxMEH+9O/iyF4Sji3aQuIn+WsHMgjB29Y76Jh
6cM0wK3TBJ5vTs++evMKzbuHCAlWieGMi2/CjnxzZUmNELKWq7ovzQZ+VfpICEN5nXr+IqQbwHo3
XaU/W8Y8reyJHWyxOKEchlhJ+tRE6MNDb06vxL4D2ebEk3Tn9d5dtv3ZS50CnrFjAtmjoH1os3w4
2BkVhSPrvZcxrR48rv/xkzXe0VJXFPHbUg3fkwluqC/ExUP1QljDopbkDkBzhy0VoAmyHefem06k
rKCT4QqQ467lmjac7VQfuOL4Z2ZMbe+FwIFwI+rStruQ8WGPFj64s+3XLGkehHRu9ENhfJhTTCOS
N8R/WLyNMTQA7EXpBkOLdC6GwBwc6j7751CXuySjH5l+pavBxjbWilzn5jMwvkRCcSHPdnKY7R3P
gU7Di42Dc2PaF6/AMbXsQLMLxlErSe91wcNbVtkFebJBhyvNbGeJNdNa1KM68aA8kHFzEIshVnXP
nCJZAaTmZG+PZPCa0U/BYA4lqWCENrHKtM9O/dpPJ4bTQ2zDGkI4cefi3Sok/JH9aH6Sniyo7aX2
k8oHiwfSvhpwd0Ata5oPeN4GNZ5jfo7msxrxnHISErk4f+HzYRj6xtfw8nMHZrx6XvS0g4/YxIG3
uRJYx50VVzlWGMW2N71CjuFvIcQ6pSfW9pWGOP68oFbmG4EPTLv0dxieTbSjHKuiHUE1xSuKO5vH
KHzb7yUWYVxNOnYbIdExRPj77Kr/G4PHKcacrnqHddA5TtZOcOmmI/qDJXN0ZZMsjAHZh+V0QWrZ
bXSeVx44I8CXjB1TINfwEQe62DXoXlyddNp5cGPpSN+BfNHruH1p8u906552QA4IqAJ8aLqg3csr
7tGD5t93kjiYTYvfO9mKZVl7X8VH5PB5++CSdGOGxMyk05GSjIl8lu/06GzNe5ecNXocLLZM06bp
Zpl79vTA7yEkqXd+eI1Uiba7CF6lxHsCbuo4Bz+9t7kpLZ5vqKIqPGm4S7clVLh0i20+qV+JgwiC
+MH0jZ+g/knFjImgQ3qHjTz3gUzHx6zYMd/O4gfdJ0r8ZWHQ9vUFIngEE1Z91CYQ97Ns9yo6t8Uj
lx+nGslMhDEQQaI2DqYPtfZxQqgdJNI5O9TaKYfTr3ZxgJCP0uO07BSmdVeseIUHIWKkNMELB62z
Ir73W2uNXemyAI8rjldzurcmn/kxyYyDadPAcc9xmBQuLuSY/O+XFucQXrQ5p4ccNpumN7ZLPKAf
NvMdMkt4xAw5atmv5bRLU8CNqKsdY8/UVkOC40xMQqwCSonlP+uduvqd2mSQiX1IKtxBezt5s1S3
LZsB73P5rmvtngWnxcBKmOVDaU79rlQYA1qz/jbr+EMSi6JZ10APtviltCpY5rLtVoFbGAv/DV7K
vT0QVVvoTCr1dMkbQ+UBeZCJ0S0L+nuYgcdOWPuE2acs8nCiMhLRtNdNtbO18a3UDtCUgFsgV9XN
t7HWn1hsP6YGHlp6FEizTs89RHS0/+b22E6tZD1H7DW3vYok0osWCU4jh1XfG0SgnarC3UKyYtBN
zHiWVjeyjrMudFBLFzsbpYnN9JLRq3ObRpgraYSzbYvoZQ4Y5Bc+zSpVlygeO7ajfbLOB0xhwTyG
iflFopMYQ/Iy7+CfhtyEDjlsw3ho04TBx4/MzshwmtwnqH3etQSDqvk5x9Jbhnw7/gsjFAWSrDgl
TOt98JRhjp0/XWM/sHnZuHPoCy7cZgY/HogoG8Qe4mzOX5JITi5JV0Cck/CstHUwbAmYXjdsWTP2
QeluXO7wSf+BM7prHqJpxZ63ZbSXcJnpfCVtDnB0cRcGfb/Wbe+1cE16ooHFNwtENAt8SvtKgZSj
KZrlBuAd1sXgWQb+nTnFa5/iLLLeteArsh4MPKlkGcCWu2rz6xCs2ntLmV/A7jjssbY7p6h7adt3
cCkvk/ZsEhg4lXg9ncDbBboJ4DrYaPkyIx7eEknyCloMux/fWq3ccM4eAwjfd629hnzrJ/rJjNyd
LqOfNJY7VQ0/wtJ+wfN8imjcxTexqLsbqIedvvPn5L6t32OmzYFNxNKj34PRxBJPypFfzNiwC1xp
jLPGYRcEdbEKNIYBnf1k0UTISoIR46xOtNU0HJr6T8f4JyUCSoplHH7IUNofK8blPOYvWL73jp0B
6DNQAzEcd8m6hrrExB6PMUteltfFCMXKok/ycf3UuPriHCOcASmMfa/A76gJF7LSWtehvZg6nDMH
HjNaRsxrXbSu1ITsxENNgUC9lBcstTMZa9E2DhRbckZD1mA8kS18+BjQGoJV+GkBI9gJjwXZ6xeu
uMwnTxaFf4c7wLnwHLjLjOFiz4V3F0X2V94HVBBVKGEDDA7SvRxN8lLaviXp2hhgh6P5RVJhpnLX
FB69KFxv2vtE/QzR7AJ45TBTeM16ZP2zGaz1Bv9VYdKFa5q2kR63fUrHxsCrRPw+xeTaTYxGNNAy
cab2iUef6OVMGkEYMCC1JsZRTJuUx6CbiBhQ8ZQBgxs9LueYhe3a7JDJogFBhU5zi2glT/ZzYQbw
ril3o07Dla+BwSo3qgEtVINq6knw/FDqeaj/2oo4l3kT0ZO4S6ITHArb0La1wE6ujYeAIa7MxRY3
ZVhNC13+Bi+LeOdsCyXnSbeA1HscU1+25pySeiCO3DuVxcTKxrjF7afqXzoAKdooeXJNKXr/jGci
pWkB077wIpRepyheNi/Vndv8erqB/7NH4jP+dFxlTFZIh3D9dekbv84E0ovIlIbmXYn2jmzpgCdi
EamPJLtZ6A8nxYZp8vuPD8tf5oiGdo3aBFDeR+l/E9nLyBMF0pygDaikRhgX9nYgtlDaA+iVPj5r
0Fys5tCVQhEg9RyAaXWsTXs1LSJMi77lr5NXoyQyTUfASrWQeMHKbD5Lb6Q2Z08AxNIlzdVr3ov2
yW++Cw3Bw/hckR4aOtq80awEYBwdazOyKxM19Co/YxeQgitiEWDkqGIK/9bwzIP2hVns/W5ZaCWh
gZZ4Wfl1OuhmZRyamHcG/knaZSeHc7J0fhGXB1ag4Zhvz3rFVWfZKHwXJPu51X+XJhE6j77JbIAL
EpkOoIyadXthazfmlUZpPhcOTNK0fbAjZwzpzDFiWa8CAK7uyn1ByuC9LBqGirzUGEa00PERZ2oh
NK6b4d94EQuYXi6iwCBP9wH3FoqlgQfIxmJYVcMYmYK9u2yHy4pX4s8x/JPnfCfIMTVnuORpaocE
fa9900a4F9Mkq+q57QVvEgBr2OQCjW3FuJyMtHvG1QjwGbLyTsj6a+xp/ex1bfPYVjlmOnlOWROa
hc4Uu+vuBeB/e5TJc4nXP9BopqsuRr3kofprbALG1PQ3dyL00US2NplkVBVkz9LsIY12HaTPcKwf
zeeAFXCF59hITrFi+Nbsmg9qpQ8tyW+iewma+b5R5irHqsDBNuPA6ZN3OOXnkZgMLR5ByoxbQMEP
HOc/ccKlloh9NROuXsYOIsZ8b4z+cRIcOGxNKvSYlXab2W3PCU+eCkNOjSfDGtiMjQ9dci4s72pH
CxLOubM6c+NqOuqRiL5Qf4lBxC1T54wEooyfU5vdo8BEpm5qDKMq8tasz0avWTCNwUfnqPM0dVM4
ViRp6mD2JQHuFVWo0ROg5+HmIn4IHkvNRthOBKX1s1avq1+f8jkAXJJ0j0LPdPSicbsZNHkjA5F5
pn4VHpAx765zurCUlEs8UW4au0oqJIKm9qWBLDXmIatXDqweLGJDZ22J432Y44zlf7vKeDGl+ZEy
0MFmDGuLwRCSS7pemusBoZ0i0qy6E3a08svvih4faeeyQe1Opg9azitTWFBbV87nnoYEP/8FPM/J
imiEk2pr23THJZS+0b7Yrs+8BeSk4sRltXPCf0Pn3306ldzGMOgRcm2tDt5DZbFjAIWMNMiOGXmn
GM0bcjo3sjXf5TxzVFPKwO9a8QieAE7a5b6r/ynbt3XufZdd92ov2LxgLnbdOA4hjtXtPBGaBUvY
rZLNAJomD1JYSGBSpX0UDb4aRsmN8YSek3w7XpaoaE5x4B896t8O3dnYow77ll61UZhzOry3BE9e
dK61SL9FxA0UbbpLbLdCCQyI3+pC+0d1DlEc4yboDBBpjuJ4K92TRIw2oJ0nnJ2B1h1BOiJ+aEZi
2enpWbmyGs/REmHroxvJKjLME9ImTYZi4HIJoIT/s2rUU6D8XUd3XrTJu2uNFxqXyEg7jBziIU/0
XaSzc2e+EHjyze9hT/SJe7H6J7eWLChAIxjxjVhmNE5+Ne+a0nmIZbC26nitx4yiqoYzICjUR0Ve
yZDDHWQQmS+aaHHvFXSuNZ/X/Kc9o22qY067/ehN055Q9C37xtdx1jYGPbLBd9lOLzzvTE89SpsV
UMdnHjz7DeoV7umFh2cFkAC4+o3U/SpKvG8C+XwaRAe9D85xn6MvogeOD3bCRv6LS37IGBtM44z/
A77huwurCbUMfdBUXpPEbXiSMd5tBygWMcnUs279Ka1kVIh7ehw2U6TfW45L2Rs7L2Rhz7DemWPX
/oM7Gg6aQ8Q1/fwDbjc0vHlNAcEygydXNuFQnN41qiprUxXA1nYCyknEQgYzx1h2ny1a4YjNwyje
Cr95LQdSjioreSE/h/Ya3mYmrpUETzMJNgHaI7nYDl/syPfADsJJufzzPOQ8PU16+dal0F4rvPhy
whwbeNZyTzE+juczB8ZN17m8SpTJTh/thBSQ1GHX5AOyEFtd0wyp4Wjae99GYZQ07NOyTuPESzxg
qEQXJH66buMPNTLyKxzvloMWjSzvUXREVjAMdNDoDW4JwlbNzr7Rvee8nW5ugLyRtgsjH9o748kq
NGzM9PJlzN9bOkxcG2bf8xI+a5x7rXiQ5eLlyReBGzN9pKRe9b38Y6FxrIrxomkxjyEPi4DHbeSA
95sT/+QXwBU911iLKrhligIjp5upF8eT6+5nC2EAgH58EAOzlBqtXbpJ/em7a0o2QMa8LkYynZwc
3Frm+kyvYVVKp8WTi+6HkFl7Wlz8nIdxx5PYZPkaVEkYFFmP5oKNKnvoQ1D1zmZjwntqbfmbeOQA
2AYqgSVta+CK7IA8pq1/syMk+C72Spdb1HOKdUBGVijkjt1BcWdTCNODvrYLea40vEuupqcyogiJ
qSaDLN9naatvWFK9o9UM3SaBdtal5YGiTOD3Y9slCm3T2zncoAlgo4j99b/PJYZPsfrvl/8+BL8p
W82DcnsqjMIEsuorPPGmIcoD3ElYTKX3mKgZgIzWlKQP86v//tNrmpvJ5lMazPXz5Tf8+y7+/VaE
3QWK731UudVhzoIrq0q1aZdvyW776pAXPomVy39GEafOgClygJri5b/T7AR33NNYKyP2ZBCoZa+1
6GsyzFUTO2o5O2iNmd8LicpMSx95R5vD2BX/9yHujZNlGISJ1XKxZWsun9BNJgkm24V/392/7/Pf
h/++baT11s4RxcorBskeFf9U71sbkQ6X/319/vv9E1YFYnfjo0h9nKVkb+ZYJMMxja51z3iR8bmm
JInbUhHea2vWRs8I25SIP+rlfeqnMpyS17RiabNcp44/VyBkX+YeUENP10iYNSrrmTmIaU2X5etR
SfDKLR8Kjel6ga4iy9uZRwLxla2dejuWRTTxQXqfOITrtYvrJGhjSA3GKbUjnsiaszOXlz5CMFf2
ZrbPMk5OqQ2Xf+/Dvw+5ZaPDwmaP1YLq21m+l9lP6wMWRMx0+Z/KJhwaiTOa61k33+3//9IDkvVD
SuH2MLBPRhzb1od/f/LfFeD3SJFU8tFZLUuddDqQ8C4PJam4hWbt/3tlRFK468FyXmWVF8b635ta
GqCAhQVCrwozaY6kV7fToXEFkY8DTkffT7mo/32Nfx/KkUhIIxgoQ5ZXnLgZX3Gt8Mt/H9wREn3m
O5L7LHLDTAkQLFM6UbEGn7KcOyaJXnf49yux/ChYzo2mSNZx7c4cKDytAzznvkusBK3X/95NvsvO
dyLcBjcp7y+msUL5//tzoQv6v7/5319fzQOes6Dd1Kn+/75tx/fYbOcUd//uMFm2JxHNREsPS6xl
nOz1oHpE0CMOqQVVX9QAkP59sck+JkWzs1ER9I2AqIYY46JL8UCtjtLavem8lLluO+v/fn5uGDT+
T3U2GOu+BW03QrIRMZto7kh0ji+6MjfEfcDKn7Y8HR79ClxIw0BqTnN6cy9CzYWV2O6NSx5Y/IIQ
5l3Z1uF/d5WVEYcFduOePVFhcKTaoXPzjflBWeupBp8Ru9mmHJmZZP1Vl6j7HRmpsCCwfBtdZ8Qg
YutqG4zsDIv9eI1BHbwdsVyzF3otvgM2ThsUDr5B+EfYvJFOWsVrNrn/Q9OZdafKPF38E7EWIOOt
gEM0xjgfb1hGI6Mg8/Dp/7/O87435xhFhKa7umrXrl00hxX9z3CJS7eg5TmaUoIhNLdqhzapGqz7
N6RdSH4uCRaYkIVGkTsMTxoOuBPToYA3hLpDQ9gQ3XuXBnEVVY5EA9W//D65to5MQP1SkWBiA208
NUKgjw6wljQ00B3iUxvAXCNaagevfYYn7ktwr8gQIF5Jaj2F8uekJB6JmSdCH1CiM4sKDRTRFCd/
OXC5gFdQ1NCJN1zxHogVngQetgHdFCSWZDZSNM7rMbAnES+HvERSixJonUI5lKscE8caQAnJJVBO
VG+c/kZPpXXWu2rtTVi6EKEzj+4EckjPGe9NgT6bNho6pYsCF/QVqpIJijEYazQMRofilPIWUK9l
0bxiSRKb60czLh4dhTHqXMY6iKYS0RxiA3QcIweJpqgDIF3iF8E1patU6ZnOK4GXiBqwG+e12598
5KMgJZL5Fj9HyS+/Yz77Exr2HTVTtLr7V99wIPVhmqFLRY2CA8csethPCFT1TTDiXzM2UeIsZH7w
SelvShoqctC0Lm8MHT6QZLrSsztEkQePoHpQ++JLbnu14blTFoQsMtpRgUM/GOhw9i/IV2F+0olD
JD/pFcjCBxdwdWidv1TxTehedw0uGmQb8De3/yXVVX63V+Wz35BKi1fdsr91aE4uYLXCDFZnKMMC
sx+yU3YjpKpClxvw7+XNuucHDuBCs53+jOkaQNszMQqqIDtNS5RvXk6wDXfjMz/wVw7jnR2xcNIb
D5WZwHwob9w2mYT2pHyQAmeUtLt+Ve99OR2ftEovVPE1jhlP7020ZcLVJygM0PZ4D8kDC0Gk0bEa
B2FAcpbvHUdzeVwHR/Fvje7TDZItH4c4aqDPI9nKqf3MQFtqD3V3sN8b3wD4JiNMduZGU5B3s+bc
ksjycGVofNyyHbw22k3FEDtvNr00p9GWh8Od8vi5eB76wFXRidPZgAzRLeJgwIjBB7rgMrW3yZP/
tAs/EDwIBF7iUyZL8Ige9anjPhnwHh4zhE+HQSCRUtYkJLdM0qSdMlzm4PEC6BH+JiVXCOvh4+k4
t2KZgv6kJzUVM9lE/Qezc4X/7isoKBJiONgeDEX/oV9FPGVPrX16mnxzxPsZrSk2qC7pyaBIAJas
Z3xZ+2g53I09Kx6Tggi5GHTuF5r3GhaherAQlt+9gGKA1qjhhVe9iiTk0pySbCPlm4zsP3aE+JnA
Fs8+5G38g5IGJepHc2dtNbIUEJFQPCUpJenU16BSwN/AijbhIyylHAd8glpS1llP2SdOo5J5ZcrQ
e4vKRNIKMbEhkuhhiJSM2pOwrhtrnmi1tsizJqT2izr71rMZnJv57X8hO8JT4mX7zNfyHTukf9MA
9xI03YEearA27HvpIUxDpe2Olj3f3Ct1D7iXgSv9EkDo1PrCzhO1EFQBwbibFqnD0NAORP9kP1mi
3p7Tf2qKlaHQAYU4qmAUVsIhQ9Dxl6CXP3zsHA2gxtkEAVlie3IGlWv2GEdS/dMJD7hw7IL+Zw6T
AJ0uJpcXNxOa8Zm/Yd0nGxWdFCtPNkoZgcR2IQ+FCyy75JxUIFyvunvYjd+5o8f8wkVngjUN2r9L
EB7lRTWMS1vyrCLr4KGRgxKwqJQCB8Sio5BDiVX2BUeW1imVJMSrESgZd+EPaiYWmLHtpm9PZC0z
RuD8uvZT5TsPxpoi81iZBQ8iCQGuUng2SSuqxUZr51WQe1m20Rbb3SzNp3VpT9h5isrWiNwsEQ6/
GJcaA2o+A7AEMceENXnGO7rK+3flKSQs3WSr3QmYt+8NCwgunaCXVjNhFJPlm9c31ho8TDRIaCPp
MMTsVUVJGQ5C9mLTYhMxedjxyb5GIWwgZ/Itg0JUHjlcerOxRlBoJMY/prZb3NV9dtK/aXOLtOp3
eBq/41N6SpZ430wb/0u7BwdOG5/w19MnVAyEVEAHkRCFTIoKZPOZDKBjkVx+RPReme8RzVzUDfVm
UxQWApr/cDxTJHEpmge30aGDyIs6817KFlNCf4dr3lDsuy+PZCQGKJqSCz3YhKII8O2YPaa7TaYR
jlxPN2mw4impYgnxa4praNCK3Bk1pOQsTsqJrYJ6vVwYOPSqQ1ebvf51Xz5wIbf/5Z+rr/GoHFGw
138p1Wi+oKRV7I6I8NFLp53yItuVt4zCcWFnjct4oj0qwmPYUG4ItuQKPmpzYMtoAxL5qZ1TP00t
tlvv+ACZxsfkJH0op+qg8z0VRfdsZ9w73cNQInS2Sw6MqhCkO7F4XksdhqSHKVPvYpAxcri97Dbh
rR+m6t1CPuuLdOwMj4Lm05iqGi9onz0lKjgodbsbsJfpt1MM+Vdpa9UyhFg3t31LtP3J721jwFIc
woWl5dTSt22xQQVlZmZvEkGEbr1mbSev5k1lxEhPGYtuduoI5Savqx+DCJhqADl2JpOmo0k0iup0
WppZ5bIx6PoC8480fBs09OjVF0qljXMrRLhd102yayZKH4purXJ+nR3ReM+IekIn/GwWJizT3KFD
GRxhSHRIICSk+/ppXUxphf1hLbqlCouxnbdH6pJ6B3p9m7i0AbGQeqZqUnWiOwKkbXVDAh/asm1M
b3JabEgE4b9rPxO4L+f0O0dNDh7fDxu+Sr2w14PTSWRLyHpMRxgjGOPv9rc/AkKk3zJidDTAyQiW
fqs9v/XupwaeMS5F4rRHzlEfjR/bILc6ZSKiVIfKhv6LA1Ls2+/xlx5oZevW1/H3ZU39aOb/BJf6
SiMf4/xiUsdX7QwX7yfCMwFQhsshT7tzsOf83XmyLY8MUhs49S9VfjQYQwQC9h1K7gwJV/H+lP75
9OcYXSpwcgTHIeT+om5UM/QWdFl4sVStQYdHX0NcIFn18je8Qr7HE+KIMicChyYCMks1HzwuqEho
VPNYHOCk8negKS8P+Y3inH2GPI7DCBFLphconEOoslMwy/YifzRP4wqHl/WK90X1NBsNn7FYadQK
/PPPPrTEuyTRqcA7lFDLZCc5I8SaMbQ0e/zNaUp3lg4TauxiN/5F2cTfoXQkEDvaEXRTmiHQOJF6
HWZgrCHFwXfSo6LMkOv45RB4Pjn1P2/PCv4O+Rwhv/yq1J8hqsxP6rELsNNQvyI58rn+5VmXx75B
lsRRf5hstUHIPWUhGMhdUdTZeTEyGcO8on4jcSN9GRjzSbek6pnRZDYVkpOgVj6s087jqagkGpMV
NcEGssQMXeLEJCXfbgPCeKXTARBkSgs5OABTKiso4O1a6rLR5pzSsIa9TjO/EBCf3ORDNK7ikp7g
U1jKEdXuuGuG8IHxxGJjhgWKd/h3ySPappsEk0ETSMp4cN/wq7J0gQM9ohCAS7oc7fERpFf7XWA4
VMhtcaJTZNIFGhXRPemeuNx3NJSzicoIpCjqwoHHfdJBv53uMuBfgj3DktBFy1DpSoNY1bPSyW8F
N+J118BLycxRyciujjuWuUVDgeqM4kzcXtVaWhOnMxd5M4ffjWGI4QU1lK+4YmM6cYWvbUkLeOFf
4hjj+fJiQpDzxKlon/LAxi4+wPMcHamx37OxIYQMu+ertJB6n+nPlnAiEsfgQwIAEY9dcPO4aF5S
nhLeqFihZSW6nvit3FfooPhFcP5q5uxcL5IPEJJMUhDiX9g2dB4juKHFIQLA0ArfTyxsULo4BO+B
cXPZ1fBzMiH248r3SJ2y46FbYNLCmLPDchHKq+vSh7vhUILY6ou0lGiHmUCgpzDqLn81cOD24Qm0
lWwjkRW3ym7Jv7Y24wSwBb/fxDWEq8MXkUIjWKDCNwsdgj4unmt+lfDpqGJ1QabZrrlOHpl0xa1L
adAsKmjwR3mBuAzJ2UGU8OB1doCWuvgtPkSD1RYS94RIZK+nnIc4mDaC7B74eHLhqvv8jo8aKTRl
xG21qdCIaU8/1R78gUIzNQXCz61Ym5T3MFkf8c9rbRUyHKKvwDbY1Sk1oMf33cBz9OmugEvRUWn6
3hZ9qC+VhLInlLhiB53GZgIJNM7Ndh31JLVizGBcIooWmfxIY1JxqkBQzNZtYtK2XLavddU+Ck16
voy36lqdtCrMQXZ1szcQYkFRYOIrc22kvC0pW2mR6OqsaJFWboLXUimAveoQSmJjIJTQNTiMCikt
DwrwXc5iSFbxIY6A3CWTUitdD3B4Eyx1p+AJFGZPZ10KPNRXs+mld+tNYu2njSACyBRh6mSt3low
68LoR8l15HdiyXaUCMJ4926gftKmcGzszKO0XgotuLWlRp/MUXSOgUUUpZTEFCOeaOnTw20omCTp
iMI4WsnoeGYjKodTLvqc1XRUo1wUO5ja6kpK+IE6Ju2pj2ANSkP6X4L91r1OsL7OZJHDpemfkSyi
owTyxFOfpoDVm9mS+VrpytLkO/qr+h8RTpFR8SZFhUaCjvMb4l7BviPyrmN7DRd6Z3f0FJBj1aWJ
BD56eZ300Hv8CWu8aZQvHSE8rdLrRURHMy81Rntq+n4Hh22ALMY4hyOOjAEcbXbmIVBEAVAxrupY
KLy+6HjY6+kFZi4KAxmt3aa4XNizyZP/QbnkYFVuQlIgeJ39KiQ2z1d5fRHoTLXQqK4YPPpG0ETD
HhcdcocNHeGdyRPDmYRzPMkWFUgWD8KfCAr3q3WvaFRwlqfehBVs3HmLwAuDTOxHWmTwDA0NMI84
CdS+Q6aQMCJeJELqiRatDSjssOyyWdd4kFq2OpqxZnnPsCHdJMrmg7SYWCFX5OODUm5FyVkofbQo
Z4+TAmLGAM3mbbxcKVCGs7pMXmODoLGue5GBFFwzkK9s+watsvc0SnDI+kB7Kla9eOmoj0iJmq2Y
dDwqWiX6FTXwaQ3HF5ZobCqXRhsJo6CluTapoSGAZfHy4wFoFeQXCluhat2ysql0lsrXIR2/NiXF
1sSoM6J/wAGjX9FeBlyGRwBiJKJvywmE08z2Q/EZcIEBjPMkhQx2gZUCdyPARYtKRyGDDRWl9OCD
ivqJ1X4oPRBWrtF73IwQogLkyYLbK8F1ipFmLCu5dkuVZz5AhdYTiwJHCzozpV7TFmXn5asmM6AA
38hyvwryfyqc6IZnUhfIlMljQ5XEiExlJM3DMKBxQ/hoS6q0jcLevLYsNlgiebAZSQBROPFelTcF
Fl5Cqeyq8L8mxopoih3B8j98/Y5dhT3K5kHvJ2xyJ1neQPXpUAyYP0M/jrCmqPoqvDQJ8ZCs5qtQ
y3NV2RXtbs1ZSZQZeoAqPREZdTiEDBO62X4lhyE++pUHbGEDqemzLPOYsRUBXbxWyyVk2t5YBbho
PbafRqFUBQWfVvXhv3l41VkSaWTqsMZetl0UmKp/AJgwV1tzFp9zUJ9JDy1G7/pPvR+I+T12eJ8m
V1S92B8tFAeJspr52JCsrdN8DS/naBj6runeNnV4AHIBpVsEmkGPRdYD1NetKiGYTQj66Eig0atk
Eia0/pLRodDMCYqnERsnRUtzXdfYHG9y4H/o73jdSEoG2CrCFBBFAE1iV/b8sRN7PtgTr4GDQDnZ
rlmNrNbhAvQVm24pdv1ARRffGe7sSOrXWd0jJroi8TItF1YMljkzKSrYwCapV51MHV4+kpeUokP5
7ma9JOneu89pTt+iF5Ey1lQCUlUPBOTXuKERNXcFfrnxqqN5R/Ky9elBrRmUXHdNe4sKNVj0SnnM
0nRtUJDa6JTBjH1308xtbKigGTU0SlSIVmgKAF7RXoG6C22ppi/U+v+6ZTesjjftKTAgreRZlUf8
znwCCQZxUl5MHeIfvGH6Ws5wSrDA3R0ACcR6ctXRfZ8ZKi38nBflx/0OBeQKoc/aWoVyCYLWLUoJ
eKWSKRLL5GGpv/pZUVKNUeAWYDaVpaajr65o1rzNul9TMb5oIxkMNnwHhL4paapOb6XMIfNYtLOm
P0UDmG2VpofMEygl6PuFplsfCn0/8C6EbLXSfPu2tmXhgZRp0r6UG1JoaP9WgKIGNXEjOpAEXv1u
UGQkFnGFGoXHU1gwZasiMZa5JnkSCReCFsrSozOiNt08hMlGt2BECzK1I4Vbkgq22SCQQYu/e0PX
F37JGgkRONEgZ7sQbd1CsdrprlTlbEXT99UrS3aE/zDzhc8r5g0kVFw3TCPS4VgH3sE3UzTEA932
CR1IvRh32COArpivTcsme4o36gVYCfyyPeFLAqScZCpi/h/DJ85mTYi3bwpYDJOZrQhryNPFV2U+
86/IHT8KyHAn1IKI2IGXtEu+Nva409I3b/RP2AYg9pRpTJWn2NFQd8Sf+3NRLWvOkXdcVH+fM/VP
bIecDqV8TsZl442H3THc4L3igotcCfLI/GLokSLhOrG9oEgAPDT+AftpT816PMUL+4NI35iRdAJU
wIniMuIb60yfASGIzAeJPzZiaoQ8O/kA7Se6zw/BP5xrgHVaZKJ1BeCMw8lehj8NjBsJL9RjvNkY
OR0qKLzJhZKBYWw5BkCJECFZB0u7nkm/4xwwMH3iOJ9Z1oBDAKY8J36aaxZI3Le/B1GlLvVuXu0j
hGHp1tsr6nTkCYk7ON0AR8iwTd+vaX4fHuCO0i/trp79zl9bW7YY0fmF4JGc7g45H7oDUXIlWQJr
bLURrTr6BJ8Yc/zPD34VWBiyNkRtqpFI3gp3HZvEg4MvR98baEaBsRMDb6Py4OFf8K9oi6bPhGyQ
TkfglSB7/y1nzsqYAbkIa/XE5+Cpqpe/YCTxmSwMCFOHFc/c5LV0JYdCGgv4DOdfhhr6ogrJtRQR
MHAKUlmMHI48i5vJGrI7wRFtqJcCWhsuuPOQkQaneU2+ba3bpkSSOkxjWfIP5Q/SOjo8RUS6/FUH
5UWa6pvyTN3Vq6D7wpT0JmIFEmEv0AVDSiv3WuzPMfwH7PtP9ckRk1VFg5t2piCUQWFbME2IriVy
dNAvyLqIPxOcty8fJgQMytzpz+nX6yjtXrpL9bMezXKk0wCw32Cp4uiQQvPE04qS0uIU75UFZoT9
EQ3Zedva5ZeiZBcYmQ9em67VgyHBN5RIlVGwCx/oqw1ic/kegq+M6kTaolNDhOoUpAHIKjXFsqrR
rDN6SAYvrpczOhaSOm2w9H0Ynn4B/JL36MRMutD4rt8fE31y7FRQ5C6GthLhPM+tN7zLUcp/3yea
51VU/jCVUaz/EoFPlc3IsMsT8D3ZDhbRgQ9ZENIVSM1GFv79KSw4os+IR4N1D45s/EjQsvwtuUnA
00po9DbyaZQ9tpFqZiIzt8pId8uytOhalTVZw6+DgV9vmmV7628FSW9CrDX6IjQ4s9lENnA4sTDm
k/CY/Z04l9yXSK88ghpWpUd2h02UD/Wn3MzxWdlzKZrjiOJgj165+89VY6URP2p3mY3nG8vBdHrK
F5ag0TjK07gEj5ocDAZNrRYCYYimyFIBTNIIKPqHRbGAGIV9JJNYsAh444twk32LE2JO/L39mZ1I
wLBg+LCz6LzlsNSADBgzwhf28Slk9y3qf7smru7GhBDHCB99m/kLkybJuJjYKK6GRBjNXVk/3Au5
I1UliSuuh4tIb1wg6UzcB46NHsWBVx25nR0uPS9xMRpVfEqKFU+1Yi/A6y+FpcGokhvqnxQ6klrO
bv9Y8TTOxqnsoH4nUXUYFGxnvSgHC2pf28HYkd5MsG61Nu5g5jSvxdzxmEkj/ZkzNhWscflEKLj2
6W/lpKf/IFlcR034j+NzfP3ldu05xoRhwPoDBItLBcih6JPnyM6FiRqdtKRnNHcE1P/v9cgogiZd
i4Rc62ykJxAyolL9ja/hmmsko8phOtztTwS572w9pFj5RKRDcarW0BGogag7FwgCs0oZDoVWmBxy
X5ghxoEBwzthXGEi8VAxa00AnuW+LZAebM1w8XGBiZ5wgRl2vDUxo5C3xMbhIgtIenQY5FctMin8
Pk8GlOj92vdU47E38rT5BiMF8kTC9g+v4omQe+CLoh8KKj7M7NJpd+BegOEkDbMdh0pPUrccRlqU
Btv0JuyIlxjDm9iYUd75S5wTw/Gz/ODN8s0vPBf6BYaDY9EAmzKtnI4tbod1AznOSBNOEQrMSAAW
7pE/ejySPTmGgAkh1Jron8M2PAUONn7oGGsk1PDBxKQWnX7S5J1mbe/Q1Q402eTcRwRcJ5wBRdh+
Ov5iXRBszaGgBE6xLyiIorD9rP68AQVBwo5mPNX/QSz/ST8f3YJe4WejZD0hkzLVNjbezi/SyNTM
xkfcys5Dxo4zk5DWuBMk7UQ7z6mOtRZCq5AwxFXCzciw1rkD8gxObcKmTj0OM36ExAQ8dJJxSE2y
v8gz2nR2KoU31CTjyTtp770KV6dORvbKHAE8NDWmduCQiuBcV/8siN4q2l8u55MBpKm+hYD9KHcg
e8OhKz3GRS/Ih7lQY8DVg7slAHcxhMovkEhOq3oeLKsXOVOUExgCcN2/h6ufUKWd3PQTz7rY8glh
INWl+g0zR21F8o9HXW05FuqmfOgiwkNHW3MbrUiVlDveLh76CYQUiLHc5dtmXd/GE+axCueW7uUk
NjgNR9Wf1YN4FOIjuS9WVEGhCj+NxiF61sw5OArkxPHrNkzncGN/s2TFUkVogE0cOMGr/+a4UMeY
Yzb4DtVkuIZWKDJrwT+aaBe0GwH4h/EAVIwUmBgBQ3K6h37kpsBzSTx1NY77tL4mqsNEAk/PrsrR
/C1Nar5Q56VuG7SQZIYHCMxk46lDUGDgNUnMQPvEw6saUhfTkUtPPTp1MU7Sk8uh2QBTVz5oEsJT
JLhIRPRkJ9ojUTRaHBEPmwoV9vK/7BdcUoAbwmahDSy7XA6HkdVgtpLqUH8UAxPtdvZM1b+MfGF3
n0xwsQDujD4jVx38CwvTuLxvMTQFuvS8M483/uG5vg7q3biwPjEobEusfGnw2Ih4wWKdPLHiYi3D
ewSCha6AhYTsT60NNBtA0WGGS4RJZOTZTst4icYG/hj7CQdjr1RN4C0dsbLpgrxigUBj+RRbjB3D
7cVzwxxD7PH7GbH0t/4JJIYnhTXG9JHGxyZXlxo96OcomLQOHldxIcT6D7slcA4oD+qAiES6Xdtq
1Pjj45AgoRqbZZ47DY3tSAUhQ4YonhNabbae8EyIl8ivTdQPHW1GegcpxKkvX4NSPeyHiEWJvPnP
GFFgUrJy8d/UhfmwH4j9wLmTDkk97Un2V06FeL7ISPCGDHF5AfwMLIjWD74v2jnKTFM8ciFBOxtj
FxESH0QlotuBa7eLyicGxwlB6Wna/ZA5QtpU26COI5/DYzqXf3SK3hs3p0aAHBaCJJorwStNXLj5
IsNDmiKCuEIISn9kZBco8Z6pkJdn2TFAVetKJ19ZWpGBCjFq+IvkeUaX04fX+pesB99kFg3mR6F6
5ERQS8muyZ1sR8f0YuwYsj+bJRJZSJTRMoCacf79ZW7htg57BF220Z05jmmqN/ZpvNlPWCbppj+R
6WhHj+pVOqWh2nYi5Q/h33ziCLHJ1Tf6C5GaVuYqRaQeETXIPRNrfHmAJZWLy4wjhs8NrkCIwmTz
6zlRNnXIfoGGAXV4K2vvfxGGhEyjPRMGnxos/+1T8wZ4g+ajg9YYiqLZ4Jpwcu1HoKzf3RoV/hr0
GulkRFEoFKFn+qiSP9XRNnMQc6fLYwykjEGX52WEA69aPO80pOLJI0zqn0SMb6B5Aa7h5ODGsR2C
psFkgEbj37EvGBoWFpE0CwdJVfjuVTOHBfR330Hl4pnBimjpO0ATFIMfoDCGemlUtmZ1i34XbV4+
0Z/mIeiJ10jOyHYIJ1Z3eSYRybnPKpJcuVevBuLisR3uS1SwoVrLULocoPmaRFnt0ndXqgHTVgPK
WySz6HRJldDoKjEUeU/OyQ1RA+2CNMWJxzzjIxphk65VCDpgQtGrXCFlJrKHElmhX/a4jN3sy1zq
ywFZJmQiaMFKaAcATe4OaQhq9RuXcoyakEJdpcl8VClRdF/00tQQLFyzi6W2Z5NWjWcSGHwlo7Hp
6PTk2YxeuBrIg1KDRJYejVRk3gOHXR/rXNJ/cDaOR2gAJH8VP3ODyU5D1u09jRe4lNjSTPaQ6JV6
qmK91vin+cgmiJ2EvW+smLVz1jX7jAwerglfVMNLyTzt5RQH9iKTwhlU1fAtBx7MguwcOxsOtyJY
F7hrpPXRZXsd8IdwaElQkdeKHqTmcF+Ch/0d7vgikSozvz4RXA4cL/hQ6oWgGnhC0EGAL5ggAOG1
hwefUuTOQaTocJYhZjwhbWA+03iJjQR7JdfFYrBZCcjZ4jURLl5kUlgmmSJHuKyU46OuhcTIi6Iv
h3p4Iu7uH8HUB43KoMpDSdbIAb10YAtJSj4oHJkRbdifLBEYf7BG7691fhE5FUwwGz4J3n7mG0sY
ebWFpgOprOzGhXM70UH5Fld7R+PIWghfD/BJo5RQ5DR5DpUCsWZK4waF/f4lxrkHmYW3SNaSjCNo
4OgBoMY7gb6cqLp5IBnFIFMaiUfIesGNrBhXgJDKrdMF8pJYigmVbJSp06MVrr4AF4G+HRwfXB6e
TpTNEhl8lspNyAiQOaaKDWcHQq4LT4RLQJiKyYIHgVeR7upb9Eh3+aE6JJqDDXqKJ4heVjQt/jFB
hn10F2j62+Eu8EJHutu9UchCEGPB6+rvXFY7HypXjsQ2zncgAZWsaZLA9AqFzzyDcILDhAvVEvbS
2gLb+olvCkcAY0RumokMLwA/gpmf3NEAUXqHQnooLhmLviG55eG8CZoibgk1Ffgd7VFP5iYpbSTN
9viOFmlufouMNIfxJtktzspS+XMFMN8kvLUzGX+67sk/JMWLKaabbYGNQhk+hh9rk+zVn2iPyyq8
GSgYcCUpgBDHsEUAWMMYEF7pMdqTPw9IdaLrf+anpK3t0ioZ/TQcomOYzMPvgU2NzeAfhdAQDKhU
C4hkYTjkZ0wC3IpApfyUpgZim6l+IHAXP3YHHjoN9v4Oj7pijorzLpV43iHAR6/X5sTGmfho+uB5
Fz9i02N5Ut4pdKKniTx9wfckc5C7Lxr3TIS9y9FO3zYr80FKNkTAd2s/jI2+neDAbYu3lx27s/Rg
M/3FYGGnujM1YnrnsI3zV/4T7KuVtZn8g37A+eJjs5IO9oOLhbeg+o6x0zkt9IqCDdlERQceHtp1
lMh98j9nYOByhhhgi9G/UpnDgPMU5FX6nvFAeGh4hb1BVeYSAx72bF9ejrATEQnPAH+7PtOopBzn
jTFP4pmmUpBPp9E/3kv6NUYLprN+6tZ40BTQBg4cEjgfmE08TetcXpkA7BOVJTgKPTsEHUbogK0g
Noxrz7yAY/MrZIpDsG1XZ2fHGCdusf+PcUIkwgmYoEiOKoBGIExXCc0L9H+JuXAwkHuji+fbtdAv
XTHpsM54xJhsi8cIzJ143dvFlzhyPugo5a8xOTI65jb4ks+clynG2MDgYHLE12TPhGEfYbPofhg8
cwsN5EzBjbStP5tVJsY07AWRp/vJjng9bEj0hTgXPwkJL8pAD/BNKjEtCp46ZCJIGERAJslHQSR5
nZM9X+LEPGC8peon4jDT41OcMfY9vKwUMXcbvDLvhbNlTBZKvLVjElYzZjDxW6a7RjurE2oIpqQB
IP/ILkah+Bf9S3fBNjgQZ2CAq0up0sCHVK9mkZ4Ax8hOICaTp9Qh1IzwDNLMLuYB/ITgvBb0Xwyd
cpLXgMKlC77R0HRUGCA2kg0GFQAIx4K9hUi8BskGIuFdAEo+qGEXYknDnSEoHBS0l/Ii3kwcxaF1
rCPPzPlrq3CM/2XRKQkRAFrLP94bHWJavvxLu+KfgGyHm/cJKu4SXx289s7ulaJLMpnrH81aoOFc
7pOiYX9Am4KJTYkPnYVBpJA+xfaTj+05TTAnFngLMw7SDgm915Damv9HDmF/oyNSmm3CEvVCwdCA
PiyAeIE0Z3BycP8Bcngfh46ggbEkeshO6t3+fp+A9Q/pLV//4eREBvmBfilIDUszwHLw6Gg7Pgkq
4LH86aPYV8QuhyuMciTak6nnX5IHkVWxRY4ZsBiljAmOArXERFyVPw+Tl6tUJ2w50aQKa15zcBxs
skrIXdJIhhCXDE64JEQ2Tz0MaURI0OGm8AGTLSUejjK4A+tZalxt9f6m8YMvKGIhhc6qA9eRSBBH
2KTcHlv/mRClUPuJKcckv5Flh4A4fk5oYUCwx3GEmhiAV/apvGdqIbxv8ACIb1iLopvRNYxVDbnd
VGdxumW9wTyKeyA2b5LM5cLTLQ/GEyagcoyaJelk15JljU9FqPIWriO4hkXvU2hxEJa49t8E02Z5
I/WUFhfoEPGiUM79cFdw6AhZ2Wv6X7Yp7D+0TJxO4AFOxJWyxYTpXNxsMcMkWES75LbZqbjVo/8j
hK1qEfGa7GhwNmjmTLBrOBiVZotgIS4WQX9vO9Cg8Bpwp5hWFeUNVJgTrQffwET4xLwpHtzmrc6p
DQAFJLGL95RsgS5F7nryJKv3wCXTLuCTwEiAf/AjQMtAc407UBWeODErvhbwVMc3QZr4hIlounCD
OTm5aipxBRNfaMfBoaetpMiG20//gncHBCacA4GH4TgsowfYwmtO7QfrAY9eJ4+M7wTP846Dpn9r
d5A1I3BhBhWuFVDZ5yZr5Zt6FBDVlAiAcFmbddHa7j0CjtyeRpyqcQhc9iG5Kk6GOreon6GkADfp
LwGWieQWviC/4O/rgU7HHr9IigiMg4vlO7HISKDGAeSbfKAxRKbKJ/GERvfokUTSiMqlT4TxiFaw
H3iufN8kYYvziTP3/sKACGlUcBQSat/1E2BQVOfRcIcx2aoXHGHQvnA3+QBc3NHShuIWBpxTM4gA
BySCM5Pmg45eQfNGABu5RTdVFqWy5EHWCM0kS6hu/vsrCjZA4UnkoVMEY8MAQoVXAtWT5OsLKTfx
yPk1I3Tt5wCn+Q8ZfW3J7XOEcA95kttG3kAmh0PMpCjQ+SRZplK7BwXMsyhjPvC4WePFQbu/bz0t
OA60wLzDpGhvckUrvz+XFFADufQLcyd4ML14nOR4OB83TXafu4WZxrzIZdRLBQrCtOJpWMjzEZii
WghSapGqQJYa/F0YRV6AwRLlHpgXCXUxf3MOijOOrvkETcESM89hvv/nE753JASkJ3uAdQeUxbpZ
d/mSoxzUuQZCDqLSCItJHuoNDK8QMrvqhWkNmivi3TskAphiYp4rLokN0BMSfwO9MDwi4PqZSltA
F1XkxgDsSQaSaCTeZs/gtonOoyWHISt1pvIqZGI+U5SoCCCSGZEy3Dbs8lk62p/hSRXziqagL8g5
aOORDD5gS+ii2kwEzwz4pyaymbxyV/cpmyuIycM+k6BXEqd25rVW1X9F3v5L1lBPURynVAzTf+PG
mHNcDVsEqFC+RkCae/geN7SJEmq9hYhsQH5E5HNiRcAK++BPLoyv+iQacGE8yk444Zr9g6nLmTL4
69wvVHj4S+SLSTJwUvTKQOlLAhYyxA9R88Q5CxrXe8adhCiwQ3Ghtoswi9FlGLkeHgAIFG/Kd9Yx
nwDNVyJVB+TE0+A9gCjGHaRK/9a/GSJtTzzG1fEdBWkVjNLXcIeg/YdLNZfyqcJef835ab4J5JXe
xC9htrBSf5YBbp5+FXLZ1+bi79MbBPw1SWY+ZMC4DV4TAnLu2nTp5CBqgl7r+MQ+SPqTSh0iuO5C
SoaR6CGZlCJ4bU8BKoEBmF60ZX6RHycNIF23pGz1K0xAIA+SknwJzIREAilLLodLbNnqyQlOuYNL
evP30TY50LPTFMkEphopF9R8xYjaUyHrGrowXbhKkm10Bv3mG1/s50yq0/jkhB0ewTDjBd/gqvET
6Hn0zaaNUurJ2nczYk+Rm2vuoDb8MEeSjYkOnFG752KmMk5UEYprE+Uf1G1O4VCSXBePjm2BZ1Oh
DSwS2mNc0oyaXbAkmSR5IoCMRO6NHV1ACL+44HihOMAh4h9HEOjJqcMigRzsIukTC4lhY+DYffqb
ijwU2HDwiP9iV7YAYZt4smRIsBDkMdY5PYnwD0Ui5517xK2UCegs3nVxECItJ0yafzGofH3gDYDg
RhfzRgAJnI4zAAZBDy+CV76X09LMxwZod8FjYF2TD0seIlGme+yJBLw9BRnhpj6xAxKsEiiHO/8O
0sBkZ8Uz7vNqnW6Q6Gh6ekbqguP6HnT6FKeE49L5TcM0o4eXJ6fDa1vY1GHpZY1Aev9dmywgi2+g
ipQguhy4OhyZqTZi8iZNnOKM4KQF7+zTSOkaryLi2k+qdhPRqIPH3RJxNXAXRl/150gWQWv7yYIq
dsrAWL7SQfswjNZGj8MqvhIkF1Aqb7TDKJM8qDnXRxPaIQNa/IZKZazbykJq3SZprmt9tlJ9kgmo
c1E2Dv9zliDYS7s+Kj99avtBa2v9o1RoTJk19JKlqxu6B0HgfzclSh5tDhXZspPqlkrV3LZC6fTS
u/m71ifTqO/afYV05hesxOVbtehgliqskkn0qQCs534EsJm3yKqiq/H7HseLgt7Pv0CpqHuUAkZb
ReBGmdAM4u+fwa/lhWpS92VoEHnjF/2iX6p6pFiaNJOGztw7iifH/J3/35+UPrersgoBtPOBIDeI
5U/J0NozEGs0GBbdofvgMzP6CWgBEy+Q5XGZVUgdW6Ftg4KY0vx/VJ3HcuvKkkV/qBEBb6YkYei9
3AQhd+C9x9f3gt4bdEfcy5A7EkkUqjJ3bvP36aQN5RU/XKADeED/+Vq5/JzVUIiWZry4CywOyctD
K1bJxqya5P98bc4w/ZoT+JB//+zv5+qsYkoBrVuqU9HplVC7N0m8QHb9l4RhQL1WtWk71tVE1kKr
3RU9MkBvws9a6oH902o4Z744nP8+ssb8nUslIij6f1/vSn1n9VlLgKjhzGEev3QdVG0sujjzQj16
qTtg8ZzQXk9avttEA5xtTay3emAsqG+HHNlQwlOh+oSBCLX799lISuVo+rjDRcgf5hH1WN4Y8K7T
6qNUI/99iDo0rJpi7iB0kmk7tA4mSf77KEiNE9TwR/9+bKSZjWoAoSzEXC5gQASQZqFbDvy11lbJ
gUCRZ14xepm0qtxaEvrToJBH9oFCvXcqU40pzrUPY0hONeLql7xCpWDIGAssF0XzLeHy9xC1mYq2
F0pvRwhiPxjNXctDUJHmP5/oYt7ey9LiJLKoYZUWCX9TGOqedIR0PwSYJnZJicOJgAsVaSpXDSsZ
rzKk6hlU6ktTpNOpWT6LsORmeGZKh79vzrHILlljFTrro+q1WRBtDdIZCHsVzX1aj72bi2Zyrnqh
so1exdU9BSuPGsl/iTpG0F2Ew2wSyRfD0sdbnrJmWhPZVuGXOqpEEifgO//QFRTVSK+mG/uyzYdv
Bc2CEfcVjjQTLpuVUr2CqTNKmOaBgT1EsbkqrWsbm2i0Das/dxVeh2xAxVFT9NbT8FDfK3qFLl8y
qq0vjMlhTiCSCxVoiz8MxrW1EuM6VJDhtLL0cCkhNLo2+pcisjZK1BnvVl8b0A3lCetDPs2J7cKp
O91lHYl21iw3ty6ZQENSOd79fZpYoeV2U/9ThPVrkOL2LyoKop9CgLKbjtIjDbFyF4IBrbJP3nTC
epFykR0kO8sYTjxEAmZ5ws2/wFD8/Ryok4v3xM3X+SyqO7xu2xLeftLUJ2N5yHSS7maTKV5uyBwx
y9f0ARR39fedLFX2aljHn6TEuLiiTZuE5AT4zMp46HslPjAabltsazNphhDT51c5NUnpKrMKyHv5
MBrCc12CoGIzR/xyVV7DsP8ttDD5MKzYhI6iCLjB47SDm0VBvIj87BT+YFdVZAzD6zniGaJtizq+
pB0eWBD/SzzBy+mEt1eA7ZsPCyqychzhCDOpChJNgy6q72EUaKgLyomdLfI7zMjE8FZkGN74g1V+
QaOHGYB/h6zQIE3pREVZ1bRahBlfTOua1QUOYcvDqMTa1seIET+5HiwYn4u/B3nEvEJcHsyGxcc9
CytfdyarDk94FuZuFEb90RcUEYKEYWLhGt2NJPC3U2qKyGbreG8u+FVuiUdsr/xdlgLnFnDc0Tzm
cKrRDlBhBfPTx7EAuzddHkO776PoPBKbLlaK+Ovr7bdOKC8lEYgd80M3whVqI8at70pWAOugzyVW
p0ZtH6iQPMd2doUCnvoQjzKB9uVboiolM4jGfDFH0uQLa5IvGWs71QnYzTrM0ZRogpbZyCJaKCv0
0PvJ+0EVRfQXNSOPKWv2vgrfLqxUT++a2ZUC9sHcIE6YC1l8SYlKJAbhKLz4ex6FeKuFvqf4c3j+
e4glUK4WHEjsdOGaNRSLvZ/pP8NrOY3jT9/QT5LCOF2nwvhtww7zd1E2tqqltUdVNfAPr0f9LhrC
wmBOJJedttpjMFthyz3u21F+NasyeJaWaTmagNFkEw7CA+PXk8E0Fk0cm7IVRk6pEJVbW6W6C2tp
X0/5d9ML8SnOJ7TymjSNFAuULcE8EvNWDlc2SNlLqlaxSy0Y3rO0uo6KRE/eog2DSQ7Ei0Z51vTh
iJmp6MhFOOzmXg5OrRXfxVwKHk2TupOuIBk1wGqoFrSXKSq20I79vRxi3CfPLRMOAY/UWDewt82G
wrU0UdhhDFcf2AswBcRe9kYVBOgTxWDeffKORVNHIm6NnC0m4krNo+FS+7R/rVALD3JANG8KswVp
V4VHiZF62gR3aeR9DgaZ+5KVSpreIo05zqaGAMiCfZLNorY3BNhpecZN1ZZ5dtIRm0CwlIZNc68L
dTyFcUuY6fIgDsp00i3xnsv5uLXKjwzqdxZb5NGXyptGHL3XDLoFDYjbK6wk5kks3RvvJ5T4vutd
LVB2StBRdhu+ifuMmF21sf8ZChSWEaMizFIzyH2BQZBiMt//HgpiAExRjK/TkH0kIcrURpBYZlMQ
nTHeR+eh9Lu/L/09jLOEWWRGCFczDfrh7yGd2fsiSZ/tv0/DoLacjDhfcoQScuH88plKTX4JxPC/
D0rYASwT3efVee3jJA0r6+5zk5/neowQB/WxWxAL7OpBmzOETJm20QkpSiMeu05vj0pnpptIZOip
xrLsqjjPITnVQ8yM/f9+hOyBijeIPHMwg+NYLUITzCMdoe0gK+odViJKim+vpOjzzWgsONCGdpbn
TLxlVdltu3EAFly+idmiutHHXlg3uPLsZXk26VyXD+dlNyq6xamqVKVNoIr6aTDUZNuMleLptX6V
Ur8GUzRMCKhT2GO3SKqm1Af9JZ2ZNU1BIO40pYQV4cPvwzKW6pFbN/GlvYh8/lXqwZg62X8afUI0
1QDTZA5qkh0lwPTeKIZt5JfJfpr0EbDeyCB+Mn3l8BjfxlZDBIn2Zg6UNzbyPCu61zGWhf3cpZh7
q9UpmHIvHnzlWPQM1JMKDYoiT+qxmYv/PiSNmFFYEccZhXN+FFrAjUbp8dX2aQcEGolIkyuvViDv
TbOv7SmGMPHoKPDnvnlalhn/ChCYO7T4YDrmKlXpaosmKg5jEhnXUa1iJ1KidpP0+lnpwvKeJA10
rDJILkNFHJdcqqQnqBN+nsR+oMcFFdOpWVdVUxcOx5F6nNmPJmgxRX0UcclVMQ/3WdtbNaEVmYPS
2slsky6OheYpSGSPMulrCPAaBDdGo/s/1exXyTAa+IGM1g0D3XU5o9YEOAvFiDT29jzp4bds4L7r
p4i/OIi38ZAd2pqwHEuGp192Hn6SOWMW/aaATPlODdZUEDKOhdS662RXEBONQ9eVBfleKjmC7gcX
BKeMAfRHVpixrnoFXXA91/96rJOgwcxAvtROeap/xkH/VXZqAvls/JrLmSgacFHqUcmN2xOiMRhZ
uY7KvHNNibu7mEmCHoe91C2Dh1B6T4G0mws23W3lZsFvNrCPniPzWTbfYfMd4zsyviJz6pJnLF37
5pJKzyi7Bf1Vjl4UjtdUOdf1zcwOlvGgAigZrdJToJhboFEFPodL/funhQX5+0SQCmwo9+QgUyIs
hjxZ6gBdBp1LTQtOx9AWhCY7LBUu1epCl28OfH2hOSrLaJbf1jIY2FoYhMMkehP+WS6IWvEWRcuv
7r2wOYjKBv8HGR9+VA2Q8fptNjmAMEBm0w8XUT8jscSCyHp2JE/jwInJob/GzjYQdkzSNeB95kke
/5pvCmwWx6R54x+zM2Td1vzhZ+gY6bDHG6YgOH1kpM78mN/jjQr2AqJc7pUYRdOabKjOPPN0cgC9
5mDJZ+SfSNRQmgg1RvuwCFbDhb+N8x0QiS4yGyuvRWxbn6DlkOACAcPYXxBGnjD81ugAYYuEAFm3
I5Rc+Jeg1vnBCgQZJSuKgd4Ru+pbv+NPCr/QubMVv7lEmoOEbW3dOhJJsPdeqdq6YaiGElJEZeIM
b8BCTHJyoO4LfwkajQnDn4/4E8GORJ/MK371y3gbAo/ikhN0ZvIaLSznmfc/vZnfWE662nH0rFsQ
rOtX+X28Fb9YWcB1hhkDW1jZ8H6OpGy7Ba4ilIo8UQixSGIGXppT5160FqD1gM5g9HcrXDD9m4Lz
pMBT4Gk9xuv0Q3gAFbZy7AGXzHhj9Js0BzGH9Dbh9rYiE2DJSlY24638ZPY168Rbb6bUKd5mQMpZ
WefWXg9vuFvz4isuPq+n91gFBnoezQHuG+RTD+kcowLWGsQPEDLrLvmvNWognNzAR1oXITC/E0o5
1bbAmo89knPYyHGpkZzUuAbqBUkE1DKYpPGmAykuzDVpDHm8Tf91uJpDhcLX/sG1ieG6M+vD1zqy
p8xhSOAnjuUTVrotq299vvQ7YEiME4leDoKdkdrYnkkVLZBjSdAyNmRbsAhYjulLP1OJPEUBIfUa
r7sGULPe9pPXFQ6Bsl364msXNAHFRrlR3hHPhcsndPiSAAYyMSp2RGIbZRO0MDkiFLTaUxrh1b5N
2rOfO9wH3HDEv8r3FUEXib7WXyYSMlfFr6G6o/w5qudlJxtdlpoGj7zY4rIcHUaIgNWa2xblSn2C
18EtMH6x9slwMBVsDTYkiaBbwDGR4HPWcIYlTrb4mFk3NO3AhFP51NKjAAtItMN6L2JHgXjspf6Z
kg0LhDz0Duy5ISQDpHBHxElQPPE0KUtXKl8t5S1Ut3Fl8wMsLH5eY55XGOTmrEd1uRbc7lWLjcxp
wqohRmFmla9Fe+4iqEsocEqwbj7UeVZMqbuTQbpcZQ8Q7RjvxXtFQ8K2kkdPJUqDOcJK/tdH5FCs
sLHGLzk1jqWwDuAKSPZc7iLxTeLff0lM5Baa8wv+7Ctdv2AAl3TnlGkdt6n/0PSzIH+h5MDVmNpO
kL0C0yIwcxTp4asKmUW0J1gN8Rnj8mhkRrXl2Yg99tDzITeRkRTH8J48CUxWQLUCT/P3jTzAC17L
HKHdPop2BosuN3a9fpS+OtDoAkZ8+CMWn2V6xU+a31rJQE6vzIK4rqtuejSi3Su2bNopdzRRYvqH
I1qHIf2elP08vugh8Bt3qwZ78dq+FrAZF4ftM7kecoWvjcGiFO/6Yc45jn75E6m/KQqMI5+t9sFF
L8eDFl87gDUuX3oryUDJP4Ps5ovkA1ypHIvSwcLW2CsHzEjT8NTHTpgd6+5fLym8lPci+TL6365A
nEDwwkpVyCMhrHUrdpsqxaOIS6QwAIA3xBiIKTTJf81BgINmUAPJG8Fa+S/Ca/fkrSRvmVx47JOw
X1kjPSc7WS7wLDPe0+Sapm86dBl1ha9ejZmr+aaV7/R9VXnxGVNCYN4XH9W06+s7JFZUPeR8E5id
pKcs+sUQQPW4e/vCa6lypls4fdXGo9Mwp3jMJLHqF8Ak02eCcghVQi+3evWB0d1cveK7P8TMJ44j
sUqclp1XEOjIKEk4lNa+TY4segzLGVtKvm2e/fAGSsw0Kf409I3wwVmiQ84+qoIXaa+GujVmwsog
Gm016aZMv7nujnBFExJyPsdii791PmFxi3VI8BtFP8L0rXbYTWPJ7FqUGbC5Q6fkgMMThPCGxX56
XcAcZICEkf5lDh3D2i+3kw8PQ5Qc7k4JDpOAZZxNuNzMiJLLIHkFAPfxS3ude4eCDyL+JX4NYgRY
ax/7+lXyHCAFp/pHoNyJK8vF6yi+9+U3Zgu6sRWkd986jv2zbG9p4pn9mm2CyOaOMErjX8O9LNvB
R3wevfSLcCP2iQr3KIh28Sp/5Q4SjIeocbVD7s/PDpMTf4M8KWd2P2wN5jraicvHq81ILbqFlJbq
pSZTo7eL8CcdsG9Lr9qCWK3rkepv+NbgIN0s06Ey1GGumMaB4wU7/wF0nr9fFQfsd0gk5s41e9Rk
8l0RuIa4VTNieJVkuwZKpurRMU5jDkQeb4nzyDG7yQyNFtc+qD9rvAUcCwVuf2FxPuRw11E0ssZh
rCU4ZXQIrtbJic2Rd93P10mwk+8SDT8Gvp5YxgSUsc8Jtt7siHeMUvoIfSvqkHUOgKwBEsxxN427
od/i4lxRWY5YFNvjF1GHoX5sVW96ktCA9EybDjGZdDB4WnuCKUgBgzkjBhow6034+syam5nAh7i/
yNHVGv8pkt3AJeLGbKK3uI83mvaSyqe4J3PKFqmfhYFhCWAERxEnOm1B6WT6iXfRDJDN7rqBBDy3
aD66wYvIsGSvtDYFJCR0qvLbpOwi3Gb7sxP4JjDsi9Zd1KheFwh8dZ6WPD+MsN0Go0fiDDQ0DD38
S94ewuKbq02RSMTUqno6hAUnFskTbJf6sC5wZpKF14Ro4RyvmP5gQOVMLa8ItkvLI6qLSyeHBXka
8AGZv4gECmTlGV6x/5oopVu1yOPiUzXujIyTgEzgQPACJv4JpwouT1i+vAnis+4zt8RwSSjdDJJT
nkBPugbYH6SQgK0c++P8yFwbYmD2lLW7XNxLLNBxFsDb4p8q/Mr6RUY7S+vZvRXtzUzufjmtlDeV
gX4A4WXMzrlwNJKbmAYEquMaWYobE4Z2hPOGgO2AEezDaY+T9UZlwFXIgj0Dd80MkwpIH7n6Jf4C
n3QfzTWGIHmfjvNX9sx+wzvyRM5p9b2eNvK23lu2vmk9dGcrvN7s6TRuDWc4Vbv4zdrDdHgy1fJV
+lsKz5Xyigedxu1NFUH+LMzN2DFeta/hl0uhvbaoxo+zN7/G51jYmL89tl9UnFvN6bczffiqSVwi
nEtGTfDJMJtO8L9zRs1NUPHIdngfX0dYkbSdhEQ2S5mP4NyU9obicSzqgmdS/qmb7JhTX5m2zmlu
OixSPiawJUhs6q7Qh75/EvstpS91jqbiRLTJIQtylGKeNCD6W6UID0aXWA9uOMsmPYyikCBsiy1w
2lABqtGFokVP6L/j91J3BXLahHWIB0d/8uV9zIuWbQF+HhsXkof0VEQ73MuHkn1ieaySC7uxhfCA
PLPe7iTHFNyq98iMULeU1CyRmXBttDaQeKMNpnhUu4AU2O7RvRfYqFEezkf49GLlzYbDNkngl8Ba
ofTxKX9Rtj6xd2FSkJLvAYnKBwd0oDWj0IH6q9LVi0fs57LGphoVyGrBYou0RWknqmReu7q/0/Gq
mWwD+wFGcYARtXwWfvEqvINA4mPHiLp7g9g8kdzj0t6m2ZEuIuS6Q1EEbYM/BW9SwxdiK1BRDUcu
Iecu36Jeiju8QdZBChC5VL34lvTUOJAy+TPhqsFHZI2dAB+yiChCkNVKr6S4EN3YcMnNQ2icQ6wa
mSRz6pi5qyH4Zict3zEo1EiZMDcp8UlYHv3wG4398Mw+6OhY1OMX3XfOPs6EIMbZay28mOGKSWdG
wkGwoS8DDMc5hK/g1ISdAL4b4Jv0DU3jYe6KmA92QfjHB4E1BOEbBlGrQTne0GstfaGFH8WKapxr
kAWeNG360lbz9YgMZViaLP4ybRNtonYDy+MdIc1I1zYiTMSD/IkrcUSA3KcyOyY0kX8Bia+6IwR7
XziZLbEzRJugF0GFvfynWrZ2oKoxB4BCBLlrSjRKTm47UefcXPv6hQKRaqkDzdQ2PbEpsJo3ZHOK
uGaChg5r1nYB5BVRe2G+sIlIBM0dYtgqlrdAfvK6jdmBMW1AC7RjY2ADBaPh8VZDdYxdpbQppIWC
gspGtqz4eHbd8p7uxrZ8JB3rgFpBWZk/+Vcl7fV3TXM5z4wvthxuDuuLE50zboZGgYbnU/9kO6gv
/r+JARYyUxrIzjWwlsH9vtibwyaFy46wkhWMdhfGh+gFhCw8ysu8HRjwOda++Zhjp0vwNVlznMKH
/0zztcmvK8HcVuq4SvYh2V7QWUGO3ExxmKslqd2MW64CRbAGvBAg6tq02HAsjiBrQhlFqqq78MVp
BPhFh0QC10geHeVlHKCugPoH+sCdvKGujt9EYqPRvW+IoOUsTYZDf1aijfAKCK0hGsQDVsVgFQbQ
Kv/BNKIFzTW9ZZJGlhGRYSVGSHQIADErXC8G5JoExBGiAQ7D8d1v8mqjL/xAu/jgJpETu3pWv3Sm
jL4U9jbym1AOFVC/1gHnKUQEk2GkHZrXEqfDymXjoQPBt7NFV17fO+GfSea15tbzRkROAwN8Bkt0
Qs2V2ZB++ZqAB368nyXK8HVZbErgSGJ9qQhL18chZPHstxmCqOKyDzGPYxPS8qU0g8M+svR8ZkjN
dmp3JGSonaumjhxu4AWCiEBvE/3Pztxyt8GoeQjkdaWLdRgUOyhuvvWJjQJcGjxZcTYTMInFNCZl
QIwgCMaLh8UWWxgHuDg6GCe3wkGJd+yMtepMIwxINxcOizIpcTD8kEUnA32M7QKuOSgiyx2tTYdN
CHqYFdsoPoWd9i7KnGk9bcVWkncQazQSYJPl5md6ngo27kaC/5rLu8WA4JsnCXiNLPgPSnK1eRvL
u8k6E0qt8ncX6xkqG4d23h/2pAEYzYEql1cRwGKzzljkJvjOk08nXYkpTCYHtADPbsLtlj0WM6EN
hKEw8ZBJbQoIW8oabAwWkJLs1OCzSh22LIhAim/DVssTr8DvmxqQ9wdoc7IjsqEzXCFX05lus1JW
ReKQlcL1Gy5ARQj0KK/Zj6iE1Xc8cn9Ejg5I2VxiH8oiqCTL5119D37ZsfgqLAmKbE7LKvAGddlM
2EaSZ//FLkcvItRr07BNmN+IevVjdI0+4nv12/0Og6d8VUedYNUzZQr3/bUVHp3LzGTfn429dsgo
U2wBcClf9sJkPz6Gm3RQib9dN7fEWOdOeTe+cofkMm/0MFcAjjG3RWJTdEmv0QebXuoor8SiH+Nz
dcS1n5N827+GZ/2y2P8yMP4FuIHhxtsVPfTEhPF9jUlMJA/Ftc4FamjWZrITJddMdiNXxfBqOJkw
w6Ern3XQQjr7f9FId0BJ6cwtwQBfUUUkpd3CjIaFh143J/YNu/uFEqyEhO+sB2S/it26CK3q9GLo
6xbzhg/kiRnKSNjsEnIZgPtLW29Nba+ZzxCbLczXoZwjKLdTHMqVtQHpKQU4ylU35MZIYB9vOQxn
/aNVPv3+yD2d0GQAli3Z9R4eFNVv9kF1x8bVsTMAjsJyRAzfu4JM5bgWs02u2QL08c4d4cGTTgjj
DiNxXGrRPPESVLc17FrdKEw8LARqtiTtfVRrGFhS9FLsFIvYY6BQIfwydGawB06Td4Y4kE8yClWY
F8Ymgv76j9Ajcs2legcZRVwIrgOTxrUiY6FEAvidTYvJeypgS7dY4KkckP6+EPdi8y6Jiz+eqkBn
9wTsTOfVpHu4/xGiCdUPVAxTeqCexVMPhhoIwLdP2CqQk4/qhz2bI5JAkN4BQVkO/2XZkmNsiwlk
DRtJasnZuxTKK3BKaj7OqobFWlyLK6yhZ3EbIesJtjaSbccxdB7NbRmCsq6Ub3FipLueuD0zao2V
/pFCIvymKVkCeI118K9+848hXp34PkKipHEysSzampNN15dAj0fH261BKCqcILhJoZrhCwNQXt5m
69u4ES/LidwaWFKveUdA1+jGo19/y/1GT6q/08PyX/vFmUx5hJjWgsbRrqrrwNl3z6hywK3X/Jmi
PTT/IhnrrVUIP1veqfoeI6JS2BkcoAnSLoDyFXQWlloDxw0Tgm11Sm7xpT/U2/zSX9o7dTvYAu9Z
g2YLlOydntoExgULeK+/NAxHT937hHLGWoUD6VEc3svlYH4M7Im2Lf6nfOByrHwYT+FF/aEAK7+K
X+2L6dYbR2QurQBfRIzkPySgaWtfU+qKtjlzD604dDGgeaWa7tCBDPjKkdaGkG0DLKXhTkOKRgPF
CsjMC+/GTTkV39U3W+X0Fj0MFxIwjEKGEw0qD8Y1dKKw97Rd8TB2aGwf40vwPr+IG8wOdkFxNH4R
mkMAUmwk9sWP9AI7GOozfPXZTh7ti/7NnImziX0YGiqVcAxh+jxfdYA+brIHpU7gRke62NkAUTnJ
79R76ReAh/7TehLYJg6pEpifw5sWPXnQL+1XeKdlWupAZEaepnpWwbbENJPUZlgF64kdQ3cbHBHG
VfeUys2yjd7lX+1gvsh/VRI2gQXzFJ2mkuTqTQzPvlr3kIYZaiAu5Dn+3d3/xTGh0sNgQsWxiyNy
lKgaV+qacLBD+l5fMPYBUMt/NPT/eC/hWQ8AhZcDOnk6PFDOcgNy3dMsUSN0J5qliDqOIpH4WDTW
X1yJhiMBQRLXhosJ2sJI5EknR0tHoc8+zYvllWjNnR6Al6JTTGEILG6afqMQlmqtqcU+NUZ2PbzK
tYrYRjhb9Sa/UDFNL7zWEPUZoBx2LjQD6+zGJ+Q8C6FdnQhcVDiXsQyN1ibMzxoroLX4r4IQynQK
S7gZ67s1qGFNfIO4XaABJAheh+AQwUPr5O+8ehG+arlqf6aT+uya5wAeu4g3lnpwuctk26hsS/UY
E7O5dk/xdylpQVSgWoF9oUgB9AIn9A/wmFjBIe4Qfy9QIdYJE4Bf6s2IYp3qskQFvmZrosnxOW15
Y/CBoOH5Ss/dszzP4Bf1OtkH+/zSPrB/g5SKvRMkYBwr9ZVP52O55UM09lZ9nLAln1/T0C2sBc+Y
MXxv7TlzQmVDHUwGbRKssPVnkLRSNonHDNRyzBfpAagdf/svdOOX+aE+4UoKrLlf44uLNOlrtszh
lw8VkeylbRkcumDLWgwpcdG6mAc4VFXiav6GbaihkVO3KqRM1IC8EtB+sh9QG94pvOO3+p2lVl+G
cZNiTI4E4dA/5u10zDwiTV/UfyXiEdh/+AAk2yDflExXoQK/8QXs0zh3mTewmyBJXZmSy/GoAys5
6XYKjhxd+Vb7ZgPVkES8gdazzYJfsbVyqnPC8UEFP/27+BS+g9vsdC9LniaGH6ty2x/iS3ZiB8wf
8r/hpfus8aBC9cKb9k+GiwDEvLzty3x+NyHGhQjCy3jIyFqYU/2AjNFqkoTIOM+bTum7/kIXI2PX
ITrtD1c+VmhE24v5iV8ry4G3wnypS1xsiUJbFu7SCyBmwQpjN33Wl35bvk8zO3n1BL2MwfKRlnIZ
sKx2im/tGC9jSo171Iu/lvHwj46v028DBMOVYPBZu3TeWNlV9H00e+wsElbJdoYcCqNvUBk2c+AO
FIuvoMUsXRDh7sqJAcuUkD+JngkBzrv4kj+st+j2N/4ADKckhBQO4XwnfZPcHnDj+XbNfvelPSDA
6AB8eNYOWNBjVLWpXitEhKtG8UIO1VdEg6gAddDf3uFRIVodn3LwQQ0LGFxJV+YJLaiB0QmEDdyx
aE1iG9MqHzY5eCMheNjn2mVvo/cUkBcyRSTzLVvh+MI/Qjgq86ub/Q9/fIiOsZD+xKPlEJUMpQ+i
8kuA8QVhgs/6nQn7sHxsoov6nuW1+svdmoyIWZbNjtITeiZXozuV7/U7Z2n3BMHJfkF542bPvs6M
kTD1qLerdlOAQaBKM5Zwgqp/gJh9MUUTyVFDH4w5CJcs3zTpVh0xCrUT8Bho6J8qDiUvA7FJ5ERD
nY7tbDzExkGL9pm+gw6D3baOYUBsU0tlTJ3FfZKhl9xDxWjmc8oVocwXyGp02cDCeQ8vU7E8o/XK
aBMUdgYQpEKnZ73vxRGCh4s3rRjteCrLXn+zcMzEuK7x+oaEtF0Hsrr4/7u6tm9rApguSvT052OS
EB+w1gE1mptJZm/KS8DmiHnhCgZ7hqowcfgKlV6ERYTC8HzTt7YE2R+ySH4lX1Ue6buRPm2WgDWG
nf3G/GRxDRHYjl2RwZt4mk4i8jY1noPojvSLVApobmo8U/aStOkyljFvMjFEa4qooMLWCuRruWlr
wgTYJgwsKhwrcGWqF7I8263Pr73NDzARduyKhn7e0KZwBs/QK4bsU0H62NPkxGsKvY/q1gTXWWEx
LLbUOPRgk+IE6SvvR+4u0Hxr51hP4BsyELuHf77NQUf2ohi/gHhwqYPFtHyzlCCdb0cIANNJ048K
Mqgwod6KSqvcGLOobqtg2ktW7TLpk/T3RvegiG7kdHTzlnDeAaUSkGzC/3HZ7ovkh0A7UHcme4wJ
hsE69lJ9Dv1hV+fHMAl+Zys66WQskl28q5kXmBWyfH4c6TVJKH2iHvupt+WMKZo6v9Sx5rX8v+Rk
5gayyt/OwGgEkQRvkqnd1VJAv5jus9kVuVSDvXw7AocaawNa62cuPPg3c8NhhqjIUk/LtuFH66T7
qCOTIjh+NnhQ4jftFOZLgL6nxLqms8iWED1RxxSMoRJt4SLplCDtuLPK6NvjUazVvZrepvBbQoHb
U14Y3M4Bsz3ifv2h2E9KchxMCt0GUCFiwxa0o8VxX43VwukQt8YEDqxJbEhW/68v+hpnmE5kg9tV
onyxaK9S1Xo0mYq6TTmVJhsVzbwuNy9MR3uyZbsWSkTSRigZUO9gnaAU0yWEKEsvV4M8xZE9zDHW
pXjZxEDRktMHirTuBRrCuqHaN+u0d8oSiC/Rd0PaXOvUcuoI9KFCl9+Q/qrTSfkkf1Y+kcvpd9jH
/rZNEAihBfXpPERBdsoGr+OQ57+bCEOnlR38+lRlybWDdL7qRuSOZ0HHNm5oGv9hiclOH5OLMuXl
RrIciarxM4ADCva6AzalwQnJwzPC0RlViZ0+mMYt1CW7MIWtXOMFodeL8XvZgh6l7WPCZT+OustU
HOAAOvmEe5SUnqcY9SgxUZMK+Qz4tpZuuiy6hbJYWCEOXMnCb61+RqEX+hCpji3nQKe8toVH19KK
twCPDE4dRF0YMWmsWDyt5D34QpXeDH9v9u+z+CWRPyndh2Np7vziEzZcB1suFvbN9Jaw06TFr6pC
bt9Y9aEhCu2iokCVtmxytMdUJbR4OJowS0Y4C1CHXXju9RmE9C0MkAnmN8pCABZ0FfumP+rRJaJG
4XhRvKSEImUDPCNakCPPB2oFYQWbhkV9MkWPEpDOlVBZg4Y3paoCZwKUnpkwb8MWc5lDMD0q4aVm
zNrQaGybjMg7V4TbLHoTiJF4rM2tjhP+sOlg/sg7HTR5su6RcAlNnGR79mR407i5F5cWhN1HRcaO
CJkL48YZyWOn5HhY+lA2EC4BUUKnYUKyKdJveXwo2VVZRnclWmLdnfUz6dhJxcCVkFSbDFQCmg8M
1Af2J22b5V8C4TfmNTR2E5fBoC8id5nJbzNAgwEOdDP/RauBR0Pa9GMjvWG6Pa5jwQ1qZlz33ML7
ziV8PQ5cazottPLRjtAwTtDhGCw5pbgPQmzVjPMMb4i3x7pa4q1PDkMWUwu3TPCF4WTkIYCnjKAm
OUdSM200WSBdXPNMUDtntBiVeWnAnkAG51ZXHnHrUdyK4jnPaILaraIeCvIIzVWIihzjsNBNCpdb
M4CN6M2P9qKIhxEjKLzbcJQtN+J0xQpALg+9Cmce6eD2fzk6rx23sSyKfhEB5vBaEqOorEp+ISrY
TGLO/PpebMxgMG20y+USee85OyoiFsFdMnjc8ybDJPvuHPJ15n164x+tPshaeoUfQLJ5D+ODDuWh
F8FqeZPiiivFZTd58rX+MOIglw9wtlLlr5NjECDR7ZubxGwpHePhNqzeYNOZLfW7tKAw6NzlVwKn
RuU+sMAbDQsM877eGa80pFZQCXBpc0YuljUETJwasNLKe6xUvQ89iMD7mZ8Zt03+cLj81lV47IaD
koSF4iry3hktN839MYYqQjgW5PpBob47Pmr1Q83vuvZhdiFTBFc7fb0ND568Hoc8GK2zGPA44ruQ
gTKIg0q/BCWk+1Mb3EgOauFYPUlI9wRanTqntvwlOjVPr5J5SDwTXKF1nosjRUFvuu10yNLwKe3N
wtMMt8uovXFiiQUB+S9DVQO+JJrpz/yBZYh3U5Rfc9xkSsDrNjWnxPIaWtO4CRh1SJuSwzYLTenR
kawvXY00LA0vQbTugJXECptkpEOH5ANzDareQZfiU24uNwElRn8feeohLhEkmXvcbRRd8tz4ZfVp
GH4sPwpaODrqQHc0b1eS7vfNVYsCeSFt/JpU8L+7thXeS8l6q66LaSso4AhoVWxx3nczgWH7FhgR
+eHqm/pez7w0D2rrjDh/oqT3XkthNThWCXngxRsfcSZc3cyWm6wuD3FJyWeVJBSVpGuY31GsXQsi
vUfXIu8N4hw6Aoxo3ygQPj5ig3z2ZnyiIzbN2eMkR//ZPaHmHjPXhYUQBjbP0TkUcX6DRz89FAar
EHSibyGPErYWSFZiMnQ/lcFLmYRG898oOHIX1hHY4RHBrSCDX0ZBnPkSNe/IPBHOBXx4/Drnv01Q
A8+RMXIVddWPRSuqq6O6yrNk3ZdA3wygNRLGBWj8BawvNRxdv4/DnUN9bV1OWkMPkBts2qrJM5aw
14+x/i4aF6TAE54IzV9rj/+d4TFYnamcXqNXiL2VXAvTM1rfao7j/G7lf7o3cT2PwjFVAkk8ZcYt
LQJROGW6TZ9vQiyzfhLGk9QEGr4UBkAiHFk9f9KDahsOL3vaO1nibmcMVpjmtEBJVIdIP5RC0DRv
sehZ6WsVc/iQtzVZNHwTrZTuovjYZ68C0/4638v5nta/M7bTSmrso1r+rfug3KbimMj4+bCIR8X0
ReFSIJrFmUqBBWFOB7pEF+s0djY6pbp3aXNN0AvKynFIHFXxES8lTkSyvXJuJkJgmobFUxLXiyEO
Ry1Trk0gGceUsC4a65iji+lMp1OpYt1A0O/13Z2jG8LVKhCzz3/L7NP6/4YAL+OCBq1Zn0el9HsO
LM5FxGCV3UheFGAj31U6KTf8TgcDxQIikT79lqxIOtVg8xsoYgp04CII+r6XwqfUIzfzePwWhZHl
WiyEI4eC5WYjVW4uTaYSvTNm9F6IRwmqOg8mDLJsYIP2QbV4tfrG+G4B9FkNpKldrUc1CyrZE5JD
9FeXFi8xhaNZ2mN2q5eDmBz5MUYQs9ZdkENlehcWRB7umyoGzCJrR522u7ZXSfvVICJ880nKbphb
mGpczmTDvNH5Kqbo3kMOmVoFTUWfgs3W6UpXJoKhlO+WsYLot1ysQV4EFv0emp31Nogvh6r8/13E
116HgKMZsVO+eBQBNw34F9PfK2RcZ7xLEYIcW0q5L8hycwE4IlhJDs2Mb6Qs/miGb7L41zgYXpDs
sMeyB7PqGTH/Is4+f0lIbaqys1ZwbHRdhS4hyvcR3QB/gMQ6FrvVRRmiwLOjJ0QnSgVEbjPxPTAU
ILRJ4M3Z6wfFUZCg4MqEmuuuExkJpIp1XxngJvUHIHJbh4IG+2g3Fn2AxE5+kGJtZOc2Oxvid6Ff
6AGoCLSDWKsBpcb11pTxXhd+ax1gtHGj7G2ZqNFBm5AG6yGSMW/zYpXPx8xwMR3n4SQYfzR8mcYZ
Bw+4f4d9KZfPo24bvV+o1wmPmrnRKPFtIgMkdmPoveph8YMSfD27ZqPX4B16nzK2rOdHt1K3Rd8x
BLqoPd06Xq9lotmUFONQHoXP3jeDCpZJCeCDF4RUmvAqDe/DtQWSBWten+dseN8WmkwAqENvIB8G
aiX+LvH9WXsz+Mu8/jIulZGDaY5hrtQpw33gL5GeobLFuNw0NTTrQ6wGfBBV+sFGvzzxFh7BRdmZ
tnWt1khZchQc5Bsu5IwRqFULxYuqvI02TG6lkk/F4O9yc4jkk3PIcmcMO8vwW8ObOVtMg0V161qk
LhtCjnxt2IfZOsP5KOfMeilnqqluo3JLrfdxcuXGwYIb8VFwtn5mWahJoQHSpoQ6LiK7jFNYkIGF
M9BJoXkqX3p5S1biRSuYa+W9IWIG6gNlG8QwmhpuuchkTP1A+9rtijbUOjdGZw5XeFvjNyFzlJYx
1xmsNy19rJWty6d6eOsi76m66uAjdxgbl+VHGh0xCfQapbAHr47TEBw0VtweuwuY7Vf9CTLS3guC
w/dljtsAeeAbdIL2DW9f6XtI8PEx/P/SG8iNejdD7QLpwmlpZCQl6t4T+F1if2IMVEmaib4Hi8xV
KVBTon8HRESDmP+tglHegUOwMy/mhS0EWGSB7ST39gKCjFSEj6PEyQDOhz6+JW1qgzao5xh5OdVj
cky0CwiN1n1y0Iy0PJuuMN0H4Dd4z0mOvop4+mPGZImCy3bqZ4VUPSE1TjUOm96MjFedZ3OQ/OyJ
SvA2yJ+WeltBcUkOmMiRKz6VGWb4H7/EkwBIyVgDKDJVJ1O6PnuMZWfGnhnWwALTHqISy0ByfC7v
T8vnvUFJKFeHmkOonLAfKG8WkeCMZL2D4mEbfERSGUmoAM8izxxiFO7a3Am4OOQgRiwP9nhWk4AC
C007PomoZSrtDnjr8umKKmqaA5PuyuKjmH12DCCtUtxXiTcZtqyH5fhWbswAlq4pbKdQlU+J8eit
i2I4tHXqvzTOMG67Avr06FHNVycvvrMt4Ki2x4GVaMu7iKGssYOooOEHK2NnCxTRJ60lGtyiq18i
btzCtVIfm3upBRnAQe0OI1bf76dG57WXP91NDME2C0lXnVX9Q1H+6jqL5VdC2IRArsERUEpbcE29
dgWbxb5HkmrZrerN5pUDT1TuYv2qGyFCXbyqRc6P9FYtdLXbSR0k2UMQiY/xUDLrTE5zIEbemDio
9FfWRpoNgAsA9nTuVofPrxD9MQrUzJ/ndwbNpQ/5HtgHpZnx4rjI7Dgn1gJRCqbVT+PjVIDR2BTB
Woh+y9jFO4PjiPdzLyusGOds8nuOXlE7Rta+I/mu3IOa0rpULSZVBATdTkSzI2SSGzSVB3kIrc6D
4+2GMNnuYhsuW5fQ8TkF7Tet17Zexz7MuAYMo7DUBqp8NevLSKvLSL/TBkYnkau1R7P/Nhvg2W71
lTlB7ug/5wNQ1qVtjoO03brmtZIfHV+qCwzDnYVrBidrmDBZWnpa4YSU5tpBqE6F1zXOYLxr0ym1
DpymA9494TUdw6E5MXiw6KnRScwxzIYjkZ/pLmOQo3dF8px5CArB7mi8ng7PCH21i6+zAlZpk9Uf
AZUZ4gFjcn39yUvzrZchcaVnGvwRiUdVIFrZnxEXiKd5/BDIDlvhhJEmLI0zmr9dE8LMINGVSOta
QsUgcIv+l0OBKDp6q7VzzFVY3dAxTLJj1TYamGW8FrPL/4mzS01ZZXefJ45tjhQrf1jqeYjvKTK1
5Bel6jQe5+JjnKAKWNNppkXPY7Tuknq65mz7VOv11hncEPHAWF+ziPGOsxlWs5TXvaHequFrwh6g
2KPgmvJ5kr01PU3qH924iqU/S4cy9khTXFiidc5idkIbeVz6t5kXV7RYXvP+W/6KZLenD2AIi/5n
eXqScIYSQg1QTZtOiLKfqT8/FQaaQI883YLcrV6pPkOn6IDbKhHLBnGm7kxuN0QasblPT4vd7n+E
I0tsDT0OW5AQtqgo1/KVAadPD3L8aah7jDAELJ7y9j1hzNAuih5uWoKMdMsBISXvmrglzfSX3FhD
jBbSSpYNinf9lGB6MI5WHLbJYe2OY3etM17L4qWHRNTSG+Mg6zueC5GrL/nMsQdHI9By8neE+gPv
kJXD8nSz5hzTN9N/axoZ/vG2WTKQPSN3Ffb64mbL7zB9avlD4kPa4BHhwKayPq9LHGjIggD7y3AR
D1YBVn6JI2+ez2VEC8y+bJ0ttFWiEA+Ift/qx7EJNvlX7UIj5ulRJ0uJg3ld3lfrVevshKwwu+Td
Kf716auc3w1kw9H0h+iEcjpsYkNw9iiMxTqUtyAXleycTn/ZP02vRSWDSkiwUxKLkCmp/MuAR27R
2NdOyI+DKV5WNNpKEAm2IZ6GnAuKT4tIZO6LefMq5HTSQ9RlLkJ1/pHDbYMTCBLVPL64wGkT6M8A
NrFKjlVpD2gTiP8CIfpfg4l7O+JLNQ2zU4Ok3Rvmk5T/k+DTeuuQJugP04NmfeoV/Ema2wlwtgFt
Yz1lL47ejPxqSK+VsGmayvVP1lccPBE0gMZGYaC/CGXdU/rf0ria/TnJHXmmaGJrN4Skjv7Hr5bQ
aO4GYrcCrk15/osmCMw0TNKzGAf69DnTbSTes8bbyiDX35QsP8JJMKEREi2GCOwZXKa/ICewlwpz
Lz5N/VCHTSczRmDvJ9Jo+h8Q8Qpi9yeoftEfhldZLXZ71aClzMMqrBNrJJsLYYOdSMoucT+pJLNR
QXM/8YCANBfTLWNPkvSvGH1hlwaQ+EPu9i3z7WGowlaCgYQBSAzQehBdhNUpgricT9rppKNRHw3c
nT0SmxIRmGTDle1q9Z4tuL0DCxsW5rTu3PSnHjCp4E7zLcOtClvjUSTNyNpNN9C/dD7GVojtoJts
5I3F04cg6TqnoFtnsdeIVXAvbl194lVreMRJk66J8uPyV/Ctf1dIxiJC6Sounqj4ZhYszZve/iYQ
bixlgBTr6KYMc0X4FK5R+zfq3phvjQEp0QfoUKKGdX2uqkPfB0cBpzujk1OlfteGzzJsSKbrvHwg
txrTivFRt21QLdsuGPePzgLtQQ5JbKjW4389R0+vs3aD9ZGIdwSwkvBqxthOQg1NeENF40kdfTFz
n6ovKgdMB0/h3OevenQySHobQiCqJX4YprcqiHIPC7XMsqfP2I4eSxdI63FqPFyWPNEMsHjiGIOs
Ct48rInb0Vhwj80aSBa6Sc9MPI3USf19UDaaBPit591JcH9jfiYDCecZQrQgNe+q7M0prllvqYLm
fYxuHX9Z0zpYg0cfiwm0s+w66ToanCle7CFAaHuIhH1vepHoNSYKYvCSi4RZtl1PKoENEcD/z8hc
kA6hjgRxdcaFkj43J1JeIXXeBs/kRUEZikyuSXy0puAvjeSvW+SgG0Wnis3lSY2ijXIYhGCd3ib1
1Bgh/sey9A3Fl9Izv4LCHvZJ0t0MERePaf41Rgz8x8HaCfDEKIX8eMFS7THMtDHo5wb9zhMTTlAh
e868jKVaDrgk8gYbHVAdcVBOV/GsOH1xRU5ajXY+u3oZitkBs0lSHrs/EXh857KwQ0lGi59W+8l0
BvG7y+hWCyUjjE0nTRyw4pbeAi78wU1hVWeKWCju9hHHKvEBAtBACQG1iYvUVwxvWb2nHCaL03aA
i27ROiIxZ+AFEZZLZ10Ok3oVQTFHhHgz9peDIhznDXZwI0oLt5+XV7KmkU5E7ecW4d/nJ5nw5Pla
lmR2gFBfVegbPr5mVfxsL2h/MHRBP1DSNERvxR8Yd14tzGpW4jKVZRZDGzsiNzG06bmhHdu8Tvof
K3PpEp2GE91K9EkQzdiL5bEsaWzmnRaHEP5peG5c7fIMytVZBxfdFZzSEpj9vl5vQntQCDzWh6NU
etIcqoh2B1wsL3jsaJq1jcFF7RWvZ+6RuP5V2HCa6XVMvnT5GjVvFIvOGudEMMYHRqVUd6ThA9Fa
U59kzUF0ncQHfjoAPEnKMx/WVK2R6lQAyJ6n5TXlupcJ+UaGSti2jSgkwunFtyO8ODCj8KOZfuy0
96z20unTJJM8oumh9MSUFe0gtaFIgtzyJ5/vQuOwGrBfaCQbJGwBV2vjOs8Y9xTOfyx2pK02+ypl
U/aE2lOTe119TO0XYR41u3DvOJF6NWcf7B9GhqcYrFRaD1oeOqsJcWDX6DNENx/Q6A2PEmBjLEnM
lC+DiZTS0JCvJjM9G6kcf8XtNHr19MizCH/BwrZAbetYmseUoMrV5njJVoeVik1KX3bFP1nJX5X8
bGm+M8u3nLOZmJTUFcZtgX7+Dm/79ifn46f6hxhoIxyGk6Ke9uRRRwq3ZsaJ2YB1FLnMKzNJr+qI
d6syEAMtpfTvafqoSVLRbrLjZAHKOGh0LHWHZB6sCo2iifMVZHYByrSrZa/QVhDvK+vUN8e+4qrY
R+Jxoo5zvTP7oWAZ0arEhzY+kSQk8GTpDqioFp/KwePrL4mPDn4AlZ2cSXHQSOi90yguDxOiHNaL
/OmpfThF96E+tZbbA6yjH33DwJUqDo6O1AoX7ZRZjBg3eUTB61LggKcaveY0HdA453JYawf4XG9c
cEGcVhkJRXqZs4eYXfL4H5ZJU97+4JoOYb5vASfuz1P/XZTHtCJ5Bab1lebYzrA+LqogxeRsdXnR
RlIrv6CH8Q6UyX4/46MmD4emZipFazfDuPCqINtJhCHIpt0zY7UKGsU3Vd59ShUAn1D2ayJiUrQP
SmEyk05VKJk/uCpg+RVgg3lFjhCKC0zVx9xywIOmW46F/lIAQdlj1irpR8i0f9UQqogTtL8SeYXG
fCDcpXkGLIqg7fJzP1AUDYAe7Qb1KCrnnDe3PRjDsVj3z3knGkH5ZBHnnaDCvPoFcja6nboAFLjo
UZ7PB643Jje2T7gNy0D7Aekb6KvHZ87lWyshAApaPqu7RgjnWfZIVcawy4Sd7VHtkqNOlUQFHozP
yXSM1IXBFlV8SyGPG5CcqjpVy6cZCN0+561AWAH6R2VDzL8QMD8CDin89SAdXtiBEONtEwbyDUtH
reuI6qZj2VTCdKtsh5zqr7FXx9yJq2FDgOjzz2A6vfGtmlFYqmyKFMoZLHYKT1fWXNWOFPuhYfpB
titS424DwnSpvw6eMbnXdCXyiQsXxK1nunbB9CVErdzFIVKvDGsOPsFNPWRHJ3RG07+xtBArxjJC
Q1CplVDrQv9aZ8i6KyMU0GMmOCOEkxCodBvj8SH2dfnoM07CYNUvT5ArSgLWpvFr+tnYlJkMbcl0
MFLoxBmAxG5I4Ev7i2ot/4oL6CjWB75XIlP9FhBGEX4G6lMIL0U4+guONuMlrvFB64HIIkfC+6Yb
1LrjMnzr0lGt0SEiv68qeybGdd232Y7MYjlGpzL4GHZwquHlJMXIQQmI1nOOb88nOgJQEY/xSZWP
/Uzlfew85wteFgHB7PM6SB/ISudvXD2EvOJZpAriya4cW57U/gx9IIMMLB5udL2kBeQ8Z+fNxpWC
YpO94ALlIZeE3bMN+Y3PA4GE9RHTRi+7jXRUxIsQIU+7pk+PIKt0paoaGJf9Ez0kbvceRS8trmEq
eQUiT9R9COt/9Odea4jm2BfW3iz3iYzM8KhwwuYbnQ29hW9W/4fgR6DmnlLV2l4xUkkH2nn0oJQO
1mMiC1shLJu3X13J+KK/06uL0KCwDtkHIhKKKVEOCF42w2YzkJxq4uwVGdDnqFRndiyJqBtyghld
f9l1HT5CkLJqwSgSruIBKRop9GZjExpO9L7+TXZp+7o6/YJOAhpFbS9i74j4FSCWgK2I54idgRKK
JshzzIAJiTpe1mB4dZXnsV/Ciu4xkvO7A1I8el8BG/DvdT5jAnSUiZwKC5vsjkrIFcPPW/7qrrz0
WuWN8PU57CgEHsX2dF+/MPLFogvtkJVOplyYSs30b62fTcVpe58hGGtc9dYlmAZhUHbTDIHJWQiT
SewI7QZ+tZ7FnjDRt6VEAnACBk0oy+xRrftpYbcfBJRaNcOD+i9aFNLEUKSChpgPk/ppM2SxQp8N
EMj7r8Q2sjDyC/ktWBnAurTWT4mqhujeN6uNF4JGxQ3hYgp7gcHC2AW9Nqo2GrDc3M0A2Bmlk6GG
bF66WMvdpOAXW4a81wkM/njSXEq4QZkB3mzQrqKFg3a1nq/Fsud8BsUhq5C1vEX2m2OhJGnLnzD0
k9gu7Yx38y/3pY6oAnMgedGsbzou4p1CRQiVKjUPPIXQQZYdBj3o2fsJmxjIwUS1T1KSekur5wXs
nwCFPVLUfD3j/EDKYe5a9qVk13ROAy3MA83yAstPMgomhJ2iw69JOzjDC2pUUvLy1dOLQ423kqCX
577LA3bNNj5Mt2r2szXUkRSQsyE7Cqm76N8F/Nu0J8Bm+ewCKzMudzfitwLCz21kX2XDMxiXzzCa
Y/tg2suEs0wXlGX57eqI9claqPm1DU43w9MlF6YGjkI098hZodl1ff8kI+TEAB/j8UN0L9oZ9/Ls
pOnzOsWS029+zeiFsRvFrdg5ySe3pynSyeyN8QmQ2TbxeejcSYwWPkqQEqqm9MXE6TdXIQKeM2mv
SEFdA5ADiZni8F/OpSo9jsWffd+DJzsJkDv6NezhvMtwjcJ+Zt7LnLXyc4AnPMZM/MbicC0JhosO
IALIxISDiOljbfjeiZNGdO3u5O6uyAcjR8dKE2gLZ48yW470fc0EGBEi5mu5w2fGs0FyccWVS3nC
MQVeIW0RJWBLdM9hJTius7k1ERslHb+VdJ89sAEDeLnwZDsm+zSAq+hXopeItA87KBWxxpflTqKS
p96jBazuzyU7iTZQPepFk1ZOMgHSJw69wBidlBSV1GaCZB1ydQ5UoqvRSqwe7DB0WNkHsQA3uv3x
NFC57Htp/KE3b60aFsV275ncdHAEBrZmD/zffNVn9advG/+Z/knmJIxCcgLg3CcCHgh4xOm1ONZ6
0ahF1Q+kqSLOoFAaWuOJZg4KlRuk0IB5wKAZaFDK6DSSb4YJ6qzIXXkMvNughfmxVU77ScIxJSwZ
9guBjGpcnFiQSJsStQvKSFAnfmTdtEceTAHpBlWSPq5h7SYVPo9iLldwLysD6mys366a/m45XUNP
GWIgf2UD9xcohauTAI6igeo5wZlT/ra7hcxbEQ3wC4pU7ni1cJtlxxKK4JhaG131pTpcBEKWweVE
BiaCm3R/Udy6wDt8a/pvdmBGxmWDvH94pYCykTFNT8yeKPPpoziZRGWOf/mSKoLX+pGpnO67mHN+
7uMnnWIovkXRHlLa0ZNlJ60sbOqclw4hljMZY88fxvEClR4qTD4DCZ+H4pV3IKisAM12ud14H5Ji
0986MVYZsuPmcBU8IjRvZGB+QfkCzIEiEYQymDYS5tl3oJf4eHAYjT/ATDJL/PACmab/hZRJNB8a
rb1bB8yi6lt12h7K7sXAy7W5Wmn0fRnfCYfxCo+F0om/lPsMy8jEQS8ZpuTRyfUj0xmldZQH6cyE
IFgCVRBMdVt7HWVDOXaAda9gGe52jTdfLBFp7gvqbNi91iHE8iDGOpVRXewu+GPZ0Dln97IYiMUh
Qstp+ANPNpYwXD24ZwgSPxK3cKi+BU+784/IcjF2rHzPWPE2RV//m33CQ/Az4v3DwgRVqrT+5ru6
S59Q2PNrLL3cCaQGS+S/VHRI2FkJtkBtC/gbqejqKwURoE5pDHYLWOr10O2GPxO78Et7Z05LD/1j
eMPk9tN4GbMGJ+3W+ceur464TbHK505zKi8AGE/iH+DKwuiqxfZk6wEiD0c4RRLzyUvupq7yh0gk
hLX1NzFLaN0Mxo2Xwh5DrAVO+bPcFDIzfjZjGLLkz1VyGGNAcknV4J7N+1vOrcF+YbrRsXhTcTzg
okId5tGWJ9tR7YCOHEtvAHH5XD6T8/Rq8occSJuiSeIqH0til3aVbZ2NH+uO0if9l7jGJXUgO6L/
uwzpO5RNh6HkZb2j4Kne9uDnyCHAUtmF2ZYodvggseTY/UUmws4+qx5Kw9rJve4LDGQI1kuOSp+Q
qk9zocoZG8BO8oeRejyp8HGHeylG9ObGc6e+9QhHvPyanYl+z1j7aLnCSP9Sv1MlHvlMPMQkFIhZ
Zn/5Qsq05yN8Vy8IRi07ta0D6h+UnYPd7q3SATsgZB5RFZZ+9BK2/A9QfByCct8cSR1C/Gocnpf8
Dcg7Oi42eQaA0eq+1Y6KV//C8MbkCtUv40V+dXgDbEYHLz9GF45bp3ZiW70Q/ntJSSl+mf4mP+Ir
DgEmie/hL9Yl7JNbriSmwSv+Gif1ZJt2LRvP1vRZUQd5j8L2ULmS17nTEfjlOztTaufT2X2sXgd+
pTkqN3IznehMM8+Fjh8XGMsd7zzcv9pPs7xAqj+uzXck7jReyf+7q7TLfF5uxTeB7rjdEPGDGnyY
NvI4lo+/0fvT62llUj6TV94mfjL8xsrDgKh99Bf1Lw92cxWP6QGUJNzXPvK9/XCQ3wVfCK2HfhoO
E//J74sXnZj6WYzWlNSXOwa6Mx+aV/vxLT9JDi11QXolyM9R9sMpPqw4AdFY3LLP5tT6R+HMuxhd
ESZc5v8dSc2pOXUn3pKB3yzcIeaR10V/otfo9U3ULcw825gc5dfc4xMi3aX5i7WCB3Bl5OUW12w0
DxFrM4kpDq+GvsWXPcBOZnmXdW4yEY9G1Bx4ko+FDN++SdystJu+4i/W2WrZfkxk2zLmWj3xMC+j
5LCDmo07CuycXDhFyrVGJoVmQfwEJlci1oXoTYlDDqysOCN1+rOgCMdITuwC/b+MS3AtNVGeeI/g
JLHeEx8A3Mc0z6/FEBeTjU9KeEelhc5QOyCbKq7lHZEKkm71YgIn8ShVBBkuVPm8ASBhKJo7e259
3BtzZlPraHzG7xgqYFknKeiTG7SwQSEAVzStHHKIQhWHYcgdVxIVVL046wdWTiQbb6z77K6rFSSk
ERkv2oNsG2z1pvxmLSjjy3glk8LY7DKFEk4MmTqIvZFQNdxQrJp/jwqlzHlbUCEo4OKca6wPSvbe
STuilvED5IRrUEd7I2jRsw75AbmRXfoDwo+X6B++WJS2aIuO6GI9LIEeoSUe3vbDcpLfxLfnb3Wb
vrhLj8u1eIdZoN5t2u76l+dfDdd2vLl8tuI2KDywVeIyHDqcterYh8+HGPQfU3+LDx2xXrfkkYT6
rTzmCO06oSJyACDPTB/VpBSeLE33fhg+lLzS7SSFnkwb4V7HdIelHLaf/Z0INM639pEfUEZxpM17
CHTOMVHxTOSZ6FRXNMSHnhHPV37WX8uwE7cOp9MmE3gRQCsfsOCcXuTZIIJrbnuO5/6HMRmoogto
nDjjMCLLwvguAo6HNyE6Iy7LLGwPLz1uNtv8xJDqIpK7zR9SvOcO56NjqrHO/Uf0Z1lsbCBb7Ani
upUN1n8+6rDE5I+zdtkP30hy/iz/5nAAUqfZnD8P0/7LKtHfR7fwHnQasVjyCv/LlUovX1wHAtL7
v6TmvTde/5GEjSaTBGMSJjN+UrIFlS6/8F5+HTYf8Y71qvuKjl2ADwJ3plfd1ZAsLH9poj2WyJP8
d/Qlh/ai7+m9PIrv6Lp/YtXEwM1jVOjrPQURIfyQQrUJ28ayzsAzKR9yNJOrIUnE/IpqYLU0HiTP
n7FOSMDRMRxWeh6foqaBUutyqlFfzUI41nonOXEqvoNS5dJr3/xpzM+uCpDCIRbOJOrAbbSoEy8M
axd/Bqkq6LxdPlCgnlLbza2dUiX7U1ovmIWyBTCWeJRA2zCNU9bgx0aHjTCOSNHASF5JRIdoU1J0
/OeBc5aAd+w/JpWrXo78MLEnWl+S7XkVDxMeH22rcyZU2aSvHoUd7b12UobAi8TqSuKhZo5QiZc7
oNeYocqecGJLkdQnXude+GgAOauqtLxMOhDERIaqxVUiddZXi88Dh6+i7K1aRq3B+lAlCjYqZKuR
NAW1pr0zBU3VBVPUyMNh7Bi31IUbki7soBkuGOOUbVNztF9xy0LbXVWZzKekLb8XBGdMcsuqTyfG
NuIk8PpcMF8iIiL4mwq8q1H8gf1ol7uoPGL1UY7uzF97xR4metUGITJf2wUVujaQDu4sHWtYFsb6
QapxyWo3ftC4WTYsoX5Lc3Ip7+hO6tgV8AWxE1nzfV5PwEJRdenWI0uWRmKKthszflJuxbFJ3xEB
1zzg28UPBgDTXUdezhxZvFtTMJYOHRRI48f81E+2qLMyvXTnlTAcuugtZ0Gzsd54Suo9S+BIzyrH
F2f+D0aaSAlrxHis+mqYF6GQ+Bi7x9RDUghipBihCp40HKE+BYyhoAJa6XTYKxvuDTsiVHPr07Wj
nfXbUKKZUE6m7uNoTwACNK3ewXKeY43FcPQB+wYeC4HjgnND9kTZk4mhG1Tm2DMrkE6ogXYkCAxX
XPCkHZyU+k3nsace86LKr7H1EK1Pk8lpCfIUhcgL0bsvIKbJ+Kko70p2GjCjllXIigqFy/huCd6K
K007LcPBmo+RGErdVn7eNIRlOZ3qvQ7nmOKaCav8FbUm0VELqB4hs3oI3kqYowoHqOH/AIcg8wU7
G8eyX2gXyKx/Q+c33bFUg/HpPxUE4i6dcc2jMzEfni3lM2sugn6YS3cmya6wS7ID82OOOU7jDtky
bbsf4gAyXHrvKV48HkFQZ+POTzbPyEEL1/HKpZX8tsodwpeQSPlVyy6peW1GaAdPy7/n8WGkgJKX
oT+ZjMDxL90axvCgLQZ2nD07Vz0yrsf8IMLvU9vH5MpCtNCHHTbySSigJT2Fg/gU/yL63JblvRrv
TfBAgrGs+awIYVo/uvKcEz3S3ai02RrRwZ5jQr7+N3VmF3hEHk9spC+43es6iIgR5D124pnosANR
WX11mIVLQ1oMvYI+eOqKfgGCjpAhUL/J4zDU3/sjcK5xVM8FVrv/GDvT3cb5/Erfyov387DDfRmk
G4gkUhK1WKu3L4Qt29z3nfc0VzE3Ng8rnQTVCZJpNApd7SqXJZF//pZznmN+1z6+3Gc5PwhQgtC3
pWs4uEYG92Adk6wi7TWRGfSqJ9EG5JQbZpt6RITn1NqOVl+TwVLUVC7E5Oz9Y01oCfGWGWcjO6C5
SaOmy5elUxZPfDwk9nXGDqlsY67SYKdPjjo51dHs5jC0kUeAAxBuVR2Cb+kkxocoPLbZcxtuzeau
wz7jcs1d3m6Sdsxh7+nn5J50Nhoe81hiWZpj2oDrznF/xCukjsd4yR4Owht3Td89N9kHnUMF4gzm
1BzyumgO7M6PABVKHOvDbvrRfuJiQZ5RoQO4QbRKyhIXTVw8FR+muQUcZL722/QKWeY4chJzYr3q
h9yGFriguVtAajiSIRfov0DSDBq/xutwr+lU85VB1sOyWA+crnCTfaejfKNx5d5VbCxsBkNdMG29
bcQgjO0CrUyMFHQxJzpNyK7G+JDWeu6o5MzUI4FY0DxwGS/r24iKCBEJo1We8Vm/KDfaauCT5eyl
MLwgnHMVOlcKXzS/QHcBrssnUQgYElp9tJp65Ss56KUg2FIOUFMRjw2nMXF6tc1QIMGqoFyG6nUq
zi0aVYFukk6dCEMgRyhDpk3GDEF7hPIZu09Jx7Vg9MdgqKKXRSKMOY88b2jUS9aViHmoHBk+zUCE
YNm9VkQjyUvZoyzktmQK1c96dEpdxsMJ4lDVSVVcSuhvbLBbaXhIy6NlrdFsM32k7hZkG4IKr5fR
r/ai5jDLXBU2DEPyao0Rj+VrukEUMf5AHETYgGTBkE7SiFVp9uyZHzNv4GmiL0Oe6IDcU6ngXR6s
O1mDqu7koIq82TLAyGFF2Rcx2kPlRsUIlnsjzahYjUI49QEeuN5ZkbF/UtFUj7FbMdgWNswePNVh
YYWcll95HVTP1Oz1h56uVJcN49G4dq+8dFZeGYBM4nvROKOy3RtfyhuyMYCxC7LLe3Up3YNzfI0O
ypaUW9TZHO/0UTS6WGEXuNCz/iwWCIqeON1rg7icI812NawDMA/gW2DLnHrJZmehoiD1diVSbGsl
nZRf5nbar4L5JPLyhf8aEhGm7nRz4SEoojdi8vKO/qjfTnf5k4Ro7qJ1+UQopsAJR2rqHAaqfvIU
PAzH/JRchB8us3Ib085j1eOyaDbc8HyHCUHa4Fg5uqQlKceW7CQI1nOmUXAhV4N/HV/InW6GZcsD
6YWCnAcIYbkrBIgvGtBoBrO5y6ud93gw7TqWibPn3uhR1H0rwzqiO+WHy+fH+EZGkgnD0FsykFV/
lfeINHlSCtGOf0R4q3ob1XnmAvenKWoW1+idtkDYAmpWP5vvOfv4HfeijZXxykNeee7OwweV/UhA
6A/Znxegp5K54nbO8QmDGGIGwL/FXAkFiVM3O8GHDwRM1c6wMQN7jFd95/CjZ+98/3PzTTgRhxCv
MnzxwBIRtIDqtdyG04b2szfYqe9HNtVUHhFeamYp/FK8Zg/tKp6zBzUmo7e5vf3BK8jQm0qldrVt
sK7Z9M3fOei3QTvjCqI7b1WP+QC6nrUSvrjBEAJJZNkuUcpykFDAojOnf6cNmi8uIBFwDtBKEbVt
AGZkWsyns9FLIL52RDnD/0MT85Xugn1/jp+lR4RP/cyFjYZd0xA92L4BhmRhLYobEzMdxDNoH+ov
ZICsQBZc8PA/owIR4hfVJXUrPxALaJpltt8rkMskOhP8PGc3dweMO9CEPkvTobCiWmNaxaKA41fE
3sXR+lUywuNZYwLIpaiBN3gzMcfTnK7DFw0UHGLRJ7lgSH/EW620tsR1RZAiPwzKpof4XvkXbk3e
RvPgP8vH6cR3sfFh2eM2OSaX4NIwKBydYkU8JBJucovIGICXBexxGVcrKGe4SpJL5mbfFmqAhXZX
g5UR0MMfeXoW2gzLDHgiovkE1ES38mCUqaN9m9du9shjDyZlta5MIiwX3ud8HYHWpA5FP4LxNUCe
5irNkxQdh2EtnPprtANsBHEtf20FB4e78UOEagWm85tbkQstF5bDgTMjHXeYJHgyBOUJ278lEwi7
CUF/EB3JFcN12/a7IfimXK83rN+VENmp3RtOzGxPwDRx4AhUi4c8s+QW+PIYAiiPoDpPTuHjaBFO
LL5nTTS4YfzJPInLdaayasHec269HSMBr3HYX8nE0RFqZq5Lg4kypmsoSw7CLYttYwZOdElYMTJ7
6yfI17R9cHVIs8/ZLCJBaJJ1kmcrEn4IfaNdnohpqXBkIgnaaoAPkJvw5E3gaMEo3glMZIj4ir9I
QCLbmPAPLmGVMUi6GeVNZzyHgNm5p+B0tU6sbNP2W6opnBmXrklc6Vige/xba4mLR1yVbzT4j4CJ
Hw82dcFMWs+2Zf9cxZQHS910fNSv6rYhlppjDIprZ3OHJ4RIgTt5Y9Kgo8wKceQihtl7uctX+N4+
zy2Z7sKWwR7320p9qYM33Vv+IO9UsaBYDuWnZ97y6WJ6uxFWfrRWUSq1Tq67vu6ONfF2OyPalelB
1Q9xvmXOwMc+yLyn27xZep2T+Fuvxfa3aBjEQXZ7BjeFnlKIXHKujGwFCAF2OzxbaKkIpViVMFsQ
JegytAMwIVY5TiEiKUvuVIIL9pSpFKJWvMie87fpPv16M9i6AGUbwakI8yNqgLXA0zqAUMHsGqkL
O/05BD4WKPeQL+9lcR9Z9nyNAg9HPgSgsYM2spyMo/FNwB7NRpy7RrtBu11Sl6cXSzl6RbVYZVzy
yaGgqW2eepID4p1n4p7cGFBXEHEXtq8gNnPo/1CX0D5DX0A+PDCIOmNZqkpshswAVgjcZXR1FCLg
T/SVxWCgWVDJMxL6woHHcqA2nNDbYU7lagknJLCbZB2MboDydXAbUqtp9UBSzDGUKxXaWWx7yqbp
NpaA/GcbdQdcv1L4MHnkeCm7ZDzHNh8f4wEzXwW5gxe3VNdcJDxg+EasavqOheWC86Fv1gTdso/K
fdtk+0DrCW0CGEy+YdbNwmmqMHxtWWVwfsJlobJsZSA7CIxedGEF1k+aCHhfe5Zj5BcZxRM3CBQN
gcnTarDsFjpwfKSzQ/OF3ksF0Q4BXthxnfPeiwMyCpAzZ1IjZbSn0a7AX5AjP0cK91QJa6IMcywC
0orCrwvvgn+RKjoSvjMtLrgV2nj8Gls0O7mKa8JVaETbo0GXiDIcbieVFYT/dM38nBU7N+BcfwDB
/tWOUf/orIXgJMi0KWt2twkHPe9YtA47h5u9OlCKSKNbFy6dNU1vghIm3vH+64z1ggAT/VmDTK4f
Uv2pGM9gqUk6r81FXzA52DdAHPNNrdEj7UPzlnSwuvc+lc1cU9ghtxit8pTti/CUmw5P3BIHFmg7
gWs+P8jjholZF7DscRtAFtk9JWoj3EUIOXx3IvqhWdUcIeYttm6RzKV6zlv685dS4ITfiVABPcgr
zW40XEE/CSPRCEvSfuTcjZNDheOSJYEBePaU0nqGgL1mljQk3RVvonXiMR5oqyg5ZuNNAdvYRT+l
IH553AKNjzqmZRw3iFwNvBHcl4zPrHMPIGLEACc7ffYq6wfVh/pn7rXhLMJCCHiY26K4mhApPmLM
7/YUMv00o/Ys50g3TZUUWt2OuEuSDZomVvUq834mkgD2pY3+ayaFjKDvV9no4LNFd6Ai3xhty7fH
bMdG1JNcIdozfqFMGp0x32ECSlpXwTJEGVzbEbMcfVMBy6+JfkAkhd2B/Pc1VxfiJN5+ts8y9mRj
EzGZT3kHoOsxqd6Dx5kCOyDBHN0GfY+5wm0Q5z9YQNpsZ8WIT5aIJZi6By1Eb/lqiQT42cR0CqEt
g/7BCArgx7fzHwXzH2Qhtqfq/HfF2R5I1WOzdTMy5ysnN4ZGLWNTU+8y7aSr6FKWBj7+hKNqq5ik
IjDfqeiKj0N+8In5qMKdydRbyg+keTVvfMZqcjAAntg5jMDILvwNhRVTaD6oImIMs2a9CZGV0mWl
vBlbFjDBoXxhA7pp7hwOKetcu7uLNJjDwMxkQQ3O+gHlSD9Ag57wkeWoOIcaI19TqM16mvx3pfLd
bM2wkAhE/kHE+lRN3rHfpE/XFG0Xa0vOlmlJhc60tLzJjul0R3U33AfkRJxx98Cn9/S3LXsyMlpo
SBiPycFbHTr1J48ri1iUcS+skFJYNz89JJg1oXysOv2UIgRig/gOv4Me4qV5V5FpL4i6bW1GYHB0
Hw0LBWb17wO8IJefwtIXgKccWg8QysVGhhvHXQWaw8FnCKBU7NBfOirtCN9AJQeCIe4CR/max5kJ
wHY2v/DMyRt3Xh0Ip5GLA8Ea2hNzWkmJW+KDrVYG7nkRZxwgidPUOH3FlnbBq6QjiMpfvQRhMbxt
yZGqoQgxIq6s7yRbVeCt4o1SOQ0zkR4p491rbYsPhjeOSKnWnUNUY7h5mUD1Rn2ZjzhrK/U4oX72
EF9Y3zoxXIt0LN1pUndal+/gFexrX3h4UYO+o7Y1yXC8vPtCgFtsVT18DyPr+StUOBaeZJUcyHvb
PVvtgSoAXz6xSuxtTYAgMKlzFtzh00SwAUabTtqVkA2MWZZGl5eGuKso6AiZJzLDlUmxAUuTb3iW
yRoyyI8p+ionJGBrg05Mu1aqvxyGWxZTsh5VjpN4WR1HanhxLctHoyIE/US0EylK/MwAyakrJTJJ
SJCb2HlwIDs6LAM+ofRuIdUvEfLvfYP+Cmw44y5qgmAxD2oQ4Kkrq92iRhSlD1gknQf2sTkJ7VZh
cpEuRnpcZcsLxrggdduMvUZAecqUg3go5KprmO1IUNkxxMtcYLLihPo21hg8HTQYX+gIBO7ouY2g
8JtFoBhJZ9zAVjUdkpf7TWu44vjl5ZvSx59/Tqy9DLanXlfsUcNNF7ocjQGUp8pl5dozZX7qwbXg
muPtGubcCAY5ZK3gKASCtJED8kIat8mPYnEzGeNnz6PlStUOR0Pub7CflrCK99N3pTgtm1BZWBnh
Iezn2XE13CZR3kMfIZAWHj1lAbWOXYTHOrz15dXsnkNY7CikknzP7EtOt4166iGfCvoevYYQPkqV
xCgmp3sFgC1+LPFSJ7ck+wyRyjFK3VJaFyzQUdFY57J5aUB59KeO6ITJLaqlxvrSO8beXWTIijkC
c/8jr+y+fTHl8BKb/UGqmpdBgIFY+YyoaR4DvOQRb/5XIhbBiuEbkBOiIpRNSrqNIO1wcXGsCRBd
ly3roWGVesDrNJsQ82FdX3nqkvY3WZcg/RiAYWANp3lryL7jxyWkhlSVaS+qOF23abkRp2d2PN1w
CKA+oedJd+ocWMeQlk2esYiv4StVkhzYumZzksQ1wo8ZeQ/NgJHLUxRpdHYAo6dMA5l19eP0WSct
KxGvxTT0wOXTNyFECluq5kaxQMdoCQ54WsE6e/HTgKrRqzgQFIHqMEA7lldkDqi0NIKKQqRi8ci1
lL4W5h4XXFQwcuQ0HZyxfBX1kU36Jnmm93qg8hzbk+W7w7o6hl+5gNDF7uimYBXuDBQ0GpU14ouK
8BO3gk0pxuoiQjw3FF/tcC1BSaKFJQgtsS0kCHhSgbPXvj1bpIhJMHZBuhE1MlPeLITvc4idMY2r
BoYM63IUdDxgJQdPCBJflMIZyU6UAMIGURYZM/Itil+wE1LgA+XW0ycNaSibrc003Ev1WSwEbvqN
Afqou2QIHOJi5ra6AuNmpGaok5pnDRRLFq4m4N/c5b5+Cb2nvLwRzm1Ibh7vk/BgAtEgD77K1wR9
WWz7ePSj5sWILfCTMlcW1sZgFxMhclv5Jofr0LsI6bbkAd4/1HoOecd1TefafQ3GOaQ+1cgGmi6V
9l7Svw7uzFfwF/o+3uq/3oJ6ZTEqVWD80XQnc/ZEcRmiQ8y6bF/vhxSZ0iaWf5jjaABZPXD0uwF7
ATcgS+xkr42LEWIuP1i4BlDOVZW1CAOJ6yNKsbIL/Tj2pwYeTrLTEFzZyY+p2D5yVRr+WHgHDhi+
RAxIYUCnYOfZlVKERHZZEsdEd9CGp6A5EuJhVTtNeVJzJEfKeOsa8Sopvb4uQ+6xUSJRJZye9ZYt
YeNaZvpUwhemeITHzQyBtDc0y2jSqk0GX/QtOpwZ/jB2mgl58ZEpzXRlWxXKS0Nn02nXFpx6JGt4
+DZp+lSYL80M41m3lZtYIO5sMVxJFsQskiAZFtEvuDxaxwRWxILNTQ0lQ0e6uVDOmttvx+uImixZ
+57TvNdf/hes4x7MXcBAY4+T0WsZ2rJVYDLzngCxMDcW9t18LcCwIg1kxY5q7QOaQXKk3xl6FUyr
QxZAhzK6dR0H5Ufju6xUQ8pXVv6f3Gokt7FsoeHEapztQ2XDg1DqziEXUkvHtxhQCqI3tgBrL7OC
fLEjBxGSLCpcho4hM3ZmSwVl2ErJDxiyMtR/D6apnEDGHMjDsM2hW9JhOXyVle1j8EE+CbcLwy+Z
1soxGly2pjjgmb6n2CnhbjRXCxKXvpZ5Gkyo7M46HhpdWofN9DyqRCf0cEtksotjrPq+VgAosdBf
9Q3QOdmkv9OnZDHKPduqBLq5WWV3qaScl8QG9hqie+aYDHMPw2SzQmJwk79Z09LEADGsonGjlfu8
oJ0mgwb7xU601nq94X0frw16QYvgpPWY7D/88knDVTXuSlx8CUJXm/CWkEF4cbKydc+OFCkSzzyk
bTwFAwx9zEbelPg1aY69fG10Kp05fKFVV9xl3Bk6o/uCnufQAA3imtaIFUfci7vkPH3Wpk20TnqI
hzNnDN5u4m7AVdbsGKf5RkCjJqm70AQQwJjLjWXK8qVSzPmKDf47WB/QN1E5xq6JpsPEVMUYGcf3
kqPGHRDGGBstP/ny3iSnW0RvzM57yV8jWyHLTsRHZgoxA+5Un5TgltZuTCAVdJ+nIV0T5yiwstE5
09aSvC2otKeDZ8IiczvcHRqKfjuX5wQYzmftLiDz4n3OwHLSUc6rOEHZKChIDUafsHMNM0JEqGKi
UbBsS8tUOpWTE5RHdp3AhkB3RtswZrF/zVOn/TKQ8uHU6yinVxJyW+/QwODzjsocLr71hp0ZAMzA
CLLk1DVoQqO9V1M5HkTPJeNRE90c6gVAqO5Q8jTJMCIciQ8iTg0WUmG4k4ZBnk9uZZEz0L6RdSo+
AvhSNcx/tzAYHDIocGSWRamT4aFnMcTFgy4E4Ym0qYpdASR2ctjGpScLyTGT/Hqj8CTjeuYakRQn
j7U3vaHx6EKw2J03k2hNy/UlPNqDZ4Z2HfAth3tQsoZdYA/vmV6OZKtvtHHdvUuQKEk5T2ySFW38
4+yHWVTwdKfAA1VJTQTpURjXDZmNaHGQecAqClGHLpm2EhUE1b22QGyCS+LIk8cEnnjLjZyezEST
1qXPYiTqsBh2Qn3MfBGZlQFeaJqhoarkP6wS/Gzg4VzT6JB0Gfd0xVsaFX2+bCuPzx3C41SLP0Y+
OlFiIRTs9B8lFjK3GlSUYrhVcsKvnao4NnLxAh0TX0StYSSk4AmbsQZqW38XfTexQQN0HXej4IRy
A5Gp3lUyo1CPmQ97X1fXSMh4zhHn6hxTyM8b7AVIm3nFsoTXhDsv1/cKtAX2Zlx7+oRXuxBti1C+
ESVEoXJ9webPS6ZHwiQ2hx7D5VTjLmhSIab5lvZBOvWncDQxyTU7qyM1ORG/TbKWIIGF4YWqKSKx
WdaeY+WU5u9Vc2fdZGJ2u+WEIGjBIaserfys9uwby0PpHYzRJveDeE8ySmGQaPotVq6CBSKbUba4
M0hiqVcSo0oO8+Yi0BHJxZuoX/r+mmN7pPrr221vXYrimftE1rk61/Fe9S+yxMBvNk60mHRwqkef
UQh2mFtsFFw+e1W/6BkLMu9DzdlTbgPlpsKUqxWGmpvevFvabpi2pFA1GeTSZ9J05RbIxE5lSDEY
QrhjQUITEtBglP1rVKxNclR+iojM86VHVWdJN6Xedziwsq8ciJ+Pu9mzbObPDDCWla8hp5Ndjk6E
Tt8D0VWh6X82hWXxt3tMAp76oRasRrwUkrwJvpEGs2dmn1bQ/Fo6Vz+VayZ/n/S8JGDBq5H9r16A
tzgqs2uUZjQkjEKP+etRECHko06KLVTTsgiHhOgFQShMlsR0n3KwM6b3PIWujxqRFGOmHvo7DM2x
2sgGVXQ8Wdpq7K8DMQsEI1thwTRF/9R8DqEiQZISWOQ+ytj8P2vrTsUyHTvxViCgEL2fkCJf6r/k
yA7SrRK89NFJtJ4lUlxrssqCEx9wUl8E66RVuESORXXldCdILA/cGpAP+sa2bGfkOj2uXtJ3uKbB
A7XbVcj2fLZ15ptA6QN+R+6dqDTpGjRCwixS+UIZBceug/7ScM1T/n1bmcC/K8IIEmbrBOtRAzLL
UczvDKybkYL0HCFm6c+VDBJaJKVRh8XFsqloTimmoeG9ApTB2d9hxQBf9Npj+OUtDH1ISf25jtax
cgyDR+CdTB4sUv5VCpg5joLi8GwOg69QOyroafucP35rq3cScgvxU57DXhR24QJQTVQQuvnZUb+P
WK2dDJ1xJt5KVlRp88YQoyxuWunIPR/h1EDSs2PtlCl3kds2DH6wUuVmWi3Y0Id59hJITbupTLaB
QcAWXAC84o0vniYc/HqAulo/vU0/TflcREiJOE0LLA+a/FbChpXAHQkPnAYsOD2CIqqdoN9Gg0n/
CmCbDr4xEO+ppJ+GKuZsPdRv/XjsiuNUfNMUKdwD0BGYzLDoDtJ126+bgsegE0W3vruVU4db4ifJ
SCeJdlm1k5EGWvWHlR4zSAPqoacoqFJS342FxzYSS3VBIjSHaXRoNFcKb/Ipzi6F0mxavu8cGd9N
n4AoLb1daNKH3j4pcGsMBA6vgfxhyZu4d7N630Lxq3aQFQKUUuwsWmln8veTciB7pGEdA6ovmRaF
8ZYiJgLFqQKj71lY3L04vJPDOAjhVSdTVrul8WWQDlJ6rWVGzx+hd4+RlzX+a8auDyRYcwv4HJCm
TO/Z0UcMGG3IzJ6O8a3AdNzzD6p71EczVDvFwFNtJVdq79wOvG8yVGWoOaP/AT/KaC+V4g7hFVVH
URC/usyOrN50895BXEJtnBYUD8xRnRnmZF3S+JN6C8EulUvDyRnF1yR/xF4YgApOXCPriUITwAsr
3Mmselk5cz0CdDSlU5BdJ+mQ+jsa6RT6m8JuJJlHcux/Rk9eNtyPXr0TtFNLlcVBOghXqdglKLcH
Fm0ITPE5FocAzbReHNTwrvYUIQtJczWivpDUK5sk25rhJ8Gmaronjl2bmbbbYUm/k6Rr+SvsD0n9
kmlPGd54jT14vRMBY09gf15HCTVNK7PubztQAB6UOnIvlJ8CWXsLnJGPSFYuwrfv23irxd1CBwEY
mTeDD7vvXb8HzTkimuE5mr2l0bsOEjtmsszmZx/Rpncvo3KRM0crdxoyN+0ktxiZo7UQPpnyVcuw
1ZVOnb4N47ah6mnau2K+JO2HLjpxCGX6zlMurMutRPpD4TEx6qpLaq7zpJ8NuQUqUCkQlybkzNKz
LZmKRwxMojbQXoQjK9qM6VadgQcxM+kaKNYllkDCiQKfkJxZrhCiOOvEEtXrm1QNHGIZbjG52fq4
sChP8VyGYvPa6E7v76jeFbi56TUOPxLlPAwfcrKPMYcZ9M09XFOQMKl8olOUxvd8hJnsaO+cW1X+
aEOW/FCFIZape7HYNsZJ1w9CpTFEPfMsQWcRbKzqHqNwkjh2PPESVfcOY4Ga3KoA4NlKSTa+uk8o
xvd+zYISMUS24lpgAlgVy0q+sQXMlYcqnMfgVH2WhuOzBAKQzzZvTRJirq1AkjQ6lLtXaUKsrkqY
lF+s8VMqr3EFhqt/aMZb3KOAcZgRttYmkw9hc1O9ecqQR5fGP0z6rgA0J6511mus6XlaFs8GCEIt
fVG9bdrtlHLfQrAvvvvkfZyORvkc12B5P7PMNaY1RZeRMNwAsQDtBkbhT8tyuk2YiaFtoB9uWfjo
mxZvYOAQHGkYx4hdujmcOOEIYEP2q/z46b7lno45dxDZo+VhqVn4y4gfI0cfQeFIF0ZW+L5BW46o
W3Zl1SZx0fM2UP5Je41nUyxtsle+a/ITqYYmMHr9VCgfKBqtzOXWN7LvAAqfd2pSxBKbMnz3YM8k
Ef9rP61Lzw0+44KYRFmkKKpDWxUOckX9RR548NFVj9qgvjJeu3SVVodQ3Wve1VO/mvTHwCofvYjm
PUKnW1Ffz6y9rc+gmhiu1NUyHbzA2QNxjkWYMYSAaqPd8xqYPQn1Psc4mmAkKCekyszk+1TeVLml
O60Ol1PoQhSY8v7XpdynbN4Sqhkfga9RnehZAvEwDO0i0RB46N4FzH5S7BgP13QUgisRZMegTEfz
IlRECXtvLLCn6t7nh95bNyXwdJQiJCBR4JAbAjdj2sfxk7DK0k9JvYrpGXlpxNOT9BGLDxlG9k8P
ryY4M2k26xK65UnfDzKHkJtE564GP6998ggJy8OLVTP0aQPaeVP2qJMAmrPVG120qrK5qfc8fRFl
mtTwWuUDLv1pyd/si61ZvMn49MhvsK14dv9svPxJGu46eMW6XivDWzWtWa3W2r0WbozNc6paTolq
JY1PmoDJIOhYUJ9FjLvKt68u+WIvHUXkeNmKF1P6OxGGMIDbjlE8/BOU+XbZQwg7VT3xYfghoXgy
SamIBuSU+NUjD/lzMsGYes1hOOandCvXr5x1C2vaGNbRQDTkI4iXjlPpcBnr/dXXHh0+st4kJnM5
6Kuwd1XllCvHgDUoareoBbctwn1bquWcNypg6RROSfJCjKCJjMU7+UDsImPV5WhgXcSmmXBqQyQD
8D8Ut0+dSNrQIFof/JCVLgDR2CEeFU1A4cFiPsG16E1vu1MdGW78xFa7AR+B+RlRMPO6/pgHRyCj
VoTn+IIBsIifu4IHsHZMMNeFU8cQ+a1on8Z5JcRSqdmmIjGk0CO3mY/MDXQrPmubSy2pwGUvxeym
lrY+nFTvTI2UKa8yezH92AGK+OGz4Q1NZLdTzhEjwe9pfJsqbrOWSjM7yHjq8P4Erh+z0dynnGXE
ocTaexGfShN9COgPqu7QHSY3mpj+nkfx0ZF4sBlL4jXRLc4DNNnaJMayOafTfkRpT54RDvtmqRIa
RZvLzxoX+HVhKu258BngdBiSSJaa7KFjhbFIyoucUkI+V2Ur49R4Ze4iIQDlQ+g/6HMD5Y39H9NN
k2laueQlCZrD386Ny4ip4rVWgZqsJ4KYQvIQ7AXM3bAhCoyFOLCRP//4p7/982P43/53fsqT0c+z
P7I2ZW6SNfVf/1TlP/8o/vX/3n799U9N12RDtRRVN1RVVCXVUPj64+MSZj5/WvpfptGYylCNRLbF
TmGCC1iOP3hOTGRTCSk4BA2C7HNgksQZZnkJdFs1ArtdMPSXSEpWkSmc2EFNwUbVnmpiHLLXYlzX
v0AdYvjUIXsXl0oGO/J/+Mll7bef3JRMRRRNGcK5qOqWKhv67z+512t9bHjs++OgLMHrzZHhWnu2
tJmR0gmsHRCWeIEPS67T9p4Az02eJOVVJJsiVyrvs7cUFg39RNdfWQJSJIPNldhcDF5gG1VPXWwa
p0ZXUebBnV+Zim+t6857+u8/Adn4/XXwtut0G5KqKZKoGbpu/sPrMIk+KVIyk6oAR7dYQPQKVXQw
cpB2p97AROTXyAnkJFfPJdN+sepPrZLWB0s2hGNpehZ1XvFZxoNwDExHYwWxT/TwGpnm6Fq1T6Gq
iCVuk65H82FtTKkXroaeeUdpzNgGBI3xP3w0mvWfX5JsWYqsyIamG4qu/v6SeoZKXq5bQK515Dat
ol+qVO8QBqvhzvcS8UX01XWvDO21rAkWy/x2OppBfS7GKvkO+xI4gYEQNI2PgbhQBkl9+o9fsjiB
0htG99JIrnrSWPtfv0ytpO+DS1bDfkwGtXvy4DCt6qb3qTDItyvzgvGggcy96wCE9mmI8ace6k1e
1IRvps2pElGGqzjbVlPewoNoIhx8Bqs2TRiT58Lg+ulUpE3MzqhH22IXKbPMXWJ2nAT+QNoMvzWy
XGSQl7hWl7CMSUG4p7hhfv0u0Qg9+3Xx/NNv92/9635+5Lz60A+af/jt3255yn//ef47//5nfv8b
fzuEjyqv85/mv/1T6+/8+JF+1//4h377zvzrf//pVh/Nx2+/sbOGGdm5/a7Gy3fdJs2/nUPzn/z/
/eIf37++y20svv/6JwmLWTN/N5/u+c+/f2k+t2SR0+Dfz7n5+//9i/ML+Ouf/1J9fIYff1w/2q//
+3/+09/7/qgbjj7tLzr/MSzF5DpVZYmLGEQAX1HUv6gWi3tR4xLWJWP+SpZXTcCX5L9IGn/Y4KpW
FMtUubLrvJ2/JOl/UQxL47rXOJhkS/nz317+34/hf/3c/utjWRfN+eD9j4PZkCXNlGRV1xRTkQxT
VqXf7yF/NPykllQ4bVM15waSr2UAzrBiLuZBxLDeYikxKkgB0sTvdLnmaelflbIhma/cDiJZE4l0
9hFgLqWyo5ooDbj+vroTDOulNdo5MXNOAkVSV7UoD81cBNNKk9H1CizIuCRBofUPfkN6JW6ks6Ex
gAhnlP3A6e92MQNekozC1Ur3GXaAKyJ1QpIQqBZpjKmx1o6yHj44dnDMlgRtkT6ljbK5MEVG054x
E8HungCHN2O9kHg8VMRR35dSC5i04wks15sav++LPlxGqyWtmOgmdqHWQ4ohKklUuY3qEeKSZQev
6X+ErOgg7amvXui1EDGLHWvct0acZgBst/Zm0YhppCtFRziSzNjzIjKd8r0LQYUTGjXmEHUMmf1e
o1JF91oObvMxQYKo8o6ct5IUrSnF/qxVa5O1sahyIxSvmoZUvoqAfytCKKyjvjrytLKTGqquOLSP
LOoWEfErbP60qfruC+G7art9I6Nmq0WoVDrEAF1EQ1oV0FG6aGAFycoa4IvYMx/yTJExvI+zMP3W
1Hlc5ZXBspZLaTWGE2sdNGssz/Vo6yupsYxFtNqSQaBTHCCAK4sNIdd4V1r5Y+C5TqrFIKq3MNTF
5YbIsGypCtI5LMZb1lpOM5n7thGTlehhKwiAhNK+vi9IvECmRh7D+0oLqDbl+ZnZ+eDKzFq4R1//
j6wzW24V2bboFxFBn/DqTrZky5bbbb8Qdu1dCUmTkPR8/R3gusd1z31RGAkBkhFkrjXnmCk2TBFj
UUbhXlPJLha63kR82gz5zp32wUF/cH7GJX1XhyM8Wy/ATRSh8ciih8GmtJfBG8J/bDOuFUHxQkbZ
WXC31JgfudXZiATkgp4NLRGDC+kduCHsVLuQ1owYMwT1X3QrpLXlLOpIOcq0s0fi53zVWL7tha5q
TARqW7t3foAKFla2EyNc5QKPbZgc7MY7LQHMAMQRuyHD3+vhiqTXF3JNWym/a0PFLczlUtMstjsk
oV1ffnal+hV5sbiqYG4XmSyRzooXbjrxrXZGjwxqPRBuCTlE2ITPOic/BBip83BXIEqSzXuskzff
p6YQ0aKeJc352YQMpRFYgccrNcgk/Jq+w8xcDCP65g6l3pKgCYGRlDJMIPuTBpmdHkwoyqvSOADS
puLZ02ioCsIeC2KqBwOgJPRc58z2kNo2gfnARTSci3oeCUEiNATofwrdIEB4RB+FRiZGNpVBMgt6
6K+2/6Xj+Kv1/TdKy/mlX9afHRyxwfsr70GU5/7fXiK/SFEqZ4eQ5AOIvwFj9txV2BJQXFFwc/v5
OSfZldllWVNDBRvm6eowuzQTE+2+hzmqio40p7bhm5CBJsqru2AQcZVp+ynGpdpE6hRpxm5uS9jW
nPyuylhclEp/TuVC46CgHeT4rX0xLBPGvRE6oWO/teC0lPqrD5PfQHMxG6cvPQF1RubhbY2AQMR0
Q0RHZkjFeepmVYDk3TrmCg5XFFh/XJG/WEYtDz5BC5HJ8Y1U04Oo2z9JxbyskP7HuMA0zQL1S1Yo
Xbrxt+XOSGkVqGSN5DdTgaHrzeV5bkZ8pROl8F4U+W5EVFv3qGwZ/Th190c1hbhx5xQmVOJi2U7f
hwYldqiRpaBxTIhVozKmw+vZeUmCDtsBAjVl0Mfbc/zWAHXXQQC4s4DxGD+NqntgzAlWKX53SXXJ
47p5dyO+MmN14lwQpJQka/VjcFChQ3PObb0bgty+7m0EVU4X/5r5HavwQcUxAeC4SIVgAqQm8j6D
vGey2d+HFbW0uTfBzTjSGFAIcfyFjfpjHp9FpSc58ekkhFTrCs88azgavjIzOZIL/tKu0AeVvlq4
n7VO5ivylazHZWrMcQwIigrlFW32OQCcGcw4fEaBIs5eA70VwSPCAWrUrzeU6blt4eHAtz/rOvhD
EpM6WQTWwd4F2gZd1sTVhU174aKIkZIVzPoLrtRC0gNpF/XuZ8RBl/WI+qBCO5AuRQubKYM1uU9/
M4V3kyneF6ZpQC2s+XozZoJ51K+RaINz254+Zmml4OV0exu2mTnw+wKdlSiMLn7CXWIij9Ekvxt+
UbdjQBfmIo/Kp0YPyWHUxJqXDlIVz0r3Vle7lOyJJxoUARRrG39VKxUN3alOdmvPh4hViVXYjpqr
YFgDfCVguXFBRaEW+UfZE5g57jM6MRFfxEIIer8I+RB1xYu9gGDclqa0uRTuoO/SBidc3VoGIZ9q
T0wR8WX27RHcdXvyA6JDRzekVcjl76icCS1axBW9CXrr1ea7v/Srwdt5hOy8NnnJlTwXLZQ4FjvC
AevCrR9lnML2N3zbQ/tbyKGGz+2Ot4NNDgKSCT7Pz3LvK+yNM3mmGUNp/AYmIKVgXX1bluuTbu0h
Oi6oc4n3hmTKw7al7fX/WnN7bntw2v6ppF7EHISEk+0NP+tuawCQygkYX3egafCIwcn3Jb0t6ZZE
Rnlde3AZiBzs9eFncftre257dVvcHnRcHL1qynYlvkHlWiB4qrFkCJDaiCdHXZMPrV3/NlNLxhRv
KQ6RROCYzi31W8vygQ3zV5kGh9YiiG1bd1zf8P1XTBfRSPwu0Rgf3NmU9L7iLfIlfRy6wSWucKBC
q8PqLRHNbbeE5V9hTBcOTVz+2Pbke6tCTufcoICQwcJ/i2lB+uuGmrnEDljn6jHwEud7Q6E91G9J
KL83BLaKXY2zfAx7AJJpveo+2o8oWnzqKs5I5a7Bkp4sHqnoU1H94kdy5odKvjYzNza/w7yzPZ9m
nns5a4CV26LXWCevkv4pNFN4auR02p4Gn4vDPiudy6xcql9Wx/ClLC/iQASPdd4md0HLqWlU9tQ3
XvpUWsDwJm9wyS3juWpdQ7DG9uL2MOWoocKZpvy2aCdpckdb+nuN7U3bNvx1Dbd5CEiJ8HxsOA5z
2duGZMxU/3EMNB/jZMVTK9qa7NwBK3cH/1HOKFf7rBg+ZrQSkSPrP3k1v4CQoRgG0YNLiBVV3u0U
1MVtaRH30sR2+Sqn8IPEufrPwN15oITzOSepgym/lQ+Lro6JENyig5AiZWmVj34fgw7zG29vWQ4T
e3e/7Uk1tsHZugRPwQDKgBt8RxZW5BwZluiLairsdz+GVqEm/Ycr9qnNY3LTEpu4Emcwdya25wNj
4/QqzXT3Epvs723VOMLHx8T5a4kZbZi5cB6SyQZ0iaKCsEeznMqGsWhRxy1JO+2dlSAdp5ZBnJOp
qhfVZyOipHC4SZXNUEBYzgWf0N5tr1oT4l+VZfIK1RSujNkj/8eDV7K9Kirfvmnynivf+t7JadG4
G86A2A7Ll9EDZJBkcKzWFzsmcQ/SKQkRZENLbQ9P3F6wtbG0PZjoZZ6n5Glbe+l7vGSxIliSLfme
+1qGjIq315pB4RhO0Pxs71PjJtSzku8PkAmyGVs1043ZDqJBB5pO6Mu3lYusRVOmIzwN646FiYqb
voDBtq0cqgzAWeLRWFhf9XIA+7Uyv/ml+ueBwNkoCsXPKwXcf5vEbvn9EK1/lQPtIT0Zgq9+1gny
VIBDWVf/ftbSJ2Vo321v+dnCtkbcA9qPFBd0IPLrti1NPTrPP/+1we8/tzf+a6tNSffE0iMdkvWN
/hSz1/+3ufWlgaiwRVH42179+Rzb4r/enHkSxWPF/29918+rPwe6vbA9/HyWquiZnAVIMX42/30w
P2v/vDI6RORo9PJtlx4z5Tawo6RHNkLjgesPqWkPEVyerlPgtWuRJnuMJ7XTmbs2brGkdwwjd9aI
irMVzThf/LzbTkAuti2GmH+9sr3cu94uboyz/95EQ1nsxoUkKOZ2QCm67npbz275GTCuhkk19pRZ
f7a9rWMt8j02pr5Wc44feSiK/tYFGvW9aCUYJpcmgCNuN0ex3rTLoDWnuvLNya3Q7XOO0oVvEM4u
Uf+QLISPFIwlTttqSnonQl3T26FPe3CjTfgY6SI6fC+2iXxurNg9bG/YNqnoNFZ+P5Gju24ysd1X
kTbtYdva9iCr9Fc3YWz73oY3oozEwPS9xvdh5eGHdOjif68RK/Ml+9rbf2/SlBI1v8Edtu2hmfo/
DOm6f1aOwtWonzcMl//zMeMatVonGCf9c1AFfNAldGkxrutsD2OHL8923ODme50pZc5Puce+2Q5p
WwedBjKVMBtvvg/MsUBsSVGaf96j3anFaRyV/9quFTCJWUdz389tX1TY4CJrNbimn20XxTCfFUvk
X39ve/AGxtDVYF8bdwEw1jsRahkHo8n38QVl5BNrPRKttH0NysOFXc1W+b3N7/9gt6bFRGBnvrcZ
jhiuW9RBu6bIpvsITGZWd+1DvTykPv8sqVJBQ5cTwx4aB6ULCVN6IH1PxANm7PVL1SPN+e3LiAKK
TF7sObuZwFCL+Mbj9nwdpTCGJNb0dp4ut6fydlIHSufvnYjQ9PotiaM1+RhlEzJtZwYwOb1zP0YR
aASqkrvtTQlj9p3vwHuKR4RWndEaVvh60iYlV6JKHysP5HayZFhY1ufbPvQvm8Hugf9pql5MHNuq
kN9bo8DjH2cPGbIDiKdvBfEq6//++8TNXlqqDwwnC+TE31+3bgV9S1K+/IS+bAFYaN3HtnowmOS8
zZyPMaCp/PN8m6O3rC18n6k0v+vZAiEEqwOWUn3fdxES4gpDHEyjyiGnIu1SzFZResxrZBVqSI4J
SHOT7hjm6JPjcHWWUwH8YEYe5/vv0xD09zVxxNvrQ64g7DNrxVi6rkorc7iNu/lYUo7aWQvxMAQe
EjJJvzAExl9jpOMUWU5dcbswiVXKve19xyMGiHbl9pC6GN3amT56NoFajNPmFPpEYcQENre9vGrH
yT+244L3PxiHA5Wfu8EHVJgJc8qT+KbUWKbqTte4oo0LIwy1cjWnR+WNwUnOZOFxAeq6LTZNAHaS
Q3esprXuNTn3YgTRwo5R7zvaufZjfqFhTGXFmtpT66L7W2bhXQVWP9x7cNCtzrqRY9/e1YgfL3SO
/7dt6cB08tinv+jl0BoI9X05JN1tLUbsllgfNHSI7SWHZoklDUM9KiR3E9h5b/Z+xc5c0BViyOcr
gN5h7Tx0o6puQxm/WTVJEgvptD2lsywwEyXct7qg6eyFCTxwvznPHFFc57P6rSY3vl9g2dWDCHd+
SCKu072j+XuJbBnsO0HP4aK3jm6MKCUNEByv6pJLOy4eyV448ypBMN9oF+q8TX+ZKFgetq9QqQgP
ZEJCQK+axxY0RkQX58F0MjhnZEzTvXGtk4McmRH6yXVhhxtrCS7cuXTuW2w8xVKrU6aTDLe+rU4B
X6PxwoH4AP5dhe/2p2WcBlStcnVBg6ZUkzjv58BBmswNqQkJatn+6hLj0nsCRASEO5hifWUKTLpZ
3/dXgxPPgBoqbyVWt1U2nCrmMYTaN9l14SzB/frdJyFBbb3ASQ3FZjqTipA1bE7Us1yQSmmLtLsM
hlOu3b/9/BW8bXE7QKpPxlZ99Ea7VwiBI4ydaXjqbf0ZD2g/dP6eTFDAiQZe8LJG4l0ZzIpmon+j
K0Wf29f7hP5y06Lh6h24X33dB3fuwLwc0ThFFUa/sX40tZB3oUER5lLvIaAVj/TkLnSapW2R4+QU
T3OkH1MHrE3QIqss+jS5mOdc7WvK12/ogs69rpYfbj6GFEJzd7ctWsEuaM9dqqe/Sn8qb+w2ny5N
NCbvKYqGWAr9PEYiJ3kFPr52Y3mvhDWdBQNWIT0thEcKPdyLCRN7kHfWey+pw2fdJO/IAM6fqDQ9
emkfXGVqIo5hIh9ryMbgNXKIibJdf3kYJDG5UwcwbSmjyyZPr5fywsVYy73mT5VI77a0GwIccti+
E771SvT1jjzuRn46cwcVwEuIs5U+QgqW6IQBtViAgjcTvPRh/iNGZv91Y3u3eQElch4oImt/vB+a
sb9W37N0ZvLjOp33WtLJojTGQJJ7TKeVXqbbn3XU9mRe5Oh/GMn8572ZaQpWXpd/3rEtNo2PF2ay
mfv9rDOvu9r2970Xv8L9oAr34+fN/732z7Zd0NJUiAv0xWzl5/lmm///bLoUiCQj6aiL751s+9tW
/1ln+8vqRXuTc9/7ef6fD/9/P8/2cmMEpjUr2v3rAH+O+vt9Apn7pe9ztf4+unUz36tvm/jXMSxb
cOP+X89sNZX14b8Pup6weseNn1x+b/S//jE/+6hqqEvRPP3+fx/nP2/ZtlBlJrxBqgIgl8Pt510F
MG2Z7OnTziSK1sWfnpyk9q5kISidDT2svronKQ9molY2NjUZ9Ie6sr66fh7+Zhs6bP0/aaYwEVPp
eMk0eO1wbu27CnHfvk7IW5givztFJexu2ibjx9IC9myy8e8QxoAqUW973HrPg9jvHv0I7nhe9gxR
ENnfLh4crL4xy3M1MfuRPRlxHZDcYd15mqavSHzSX7EHVk5Zc39fOpIYGM8XwKf4fW4vbKswNX35
54jX34Hf/ka00515CHyfl2z2SSORKxyQHY95BgZkGvvH7bC2A+zClK4B+1Qz7I8uHD64mCMpwThw
2j6i7doNMUB87HBZuZH54NFtC2E/RYL0l4RmSjYgvbS+otAX5CwgWsumcTxauVpuphEZo/ad7sEx
bnjexrl+15N8+P6WYGOFTZ79ZaWgs0pXDE/GQ7mSNVV8aGUYH4QjCbNEqvrUG9g/plmyv5wou9iO
2Awkkdk+HTSJQ2xsi2Zv/Kj+fpjrSVOK7DA8N6O6sWcDWbGqjpWTyZslLoKLxYM51uXj9BrZLSBh
5A1R6jj3pclLiqNdDD5zwViWJOLKF6Y7t4g2kSUz2c7RMGeBxQbx0+TE5rPQSPdbEzynC0333I/l
nTPSWPAG0nCqwccONI/tlRiEtQ8nVGvUrz5m0yEAthiaDY6V3Soi45qGGBT+GdX7Ipp3zHr1n854
uMjsYhfYzNvzAuyZ5bjtXRDl4yNyjL0dNhAJlMQpKvzpLnDBVE8mjq6S1vbu1Ai9s1m0f5dNSC2i
IrsAIGtfl33uvJatv58c7yUd2E5TTPlTPpPaUC4NsTDV8sjNtL5UhefdYbdMnt1pAUzpIQnuKooG
fWFe7cDEfDm4j+I5pFfGuDsaOpJ0OsLKpZIvBqeD2y2EkYy0FzV2hDh+9iBRZf2bt+B+DtsOUXlH
Pt8Qg05siTEf7/NhfHEC7AMemAEXaIlC9RgXyW005edthcdKTC8BNz/saqBOkq6C46C/REBOxxAF
+NOCL6w66Bo5Cc61P5/C1tvbEU7ucgrx09fdjQnlc1++O7EER2bHzCEZo3gMH3WhHttufHNwGilv
OZZWT5ohzSFEmVC+Eqw8FEcQuc7ioAmLcKH2EmqbIBlTbcig3z6n7EUjmUojeJXgqfdQDFP1hxOD
jnQUySs/Gr96oY3zoXuAAvVIc1CPz1JOj0pQH1dlvnNt8SR0jeveVRdzjeNVyONQUs2eIhgd+bOo
xZ++a9VFQy3ucoEwm00r3jOuoZ3A0gk8MiZ8l2BPB+D5xOAh8qN7HZN/7tKQHmvGNiNzy/Nyin9R
vLwmDEoSG0GbOPES1Hwj86qC9LwcDf9MUGvk2+D3wNIFPf5Prz1PveW8D2YCZZlqnAVoA2m6k4l4
142YTvoaY2zDPZz8vZpggAiLXykydEIu46cxQbnk1rdlb6zbAE3jnQ7riXyo56iCQuwLWb/l7ppr
lrfNzpLW8ogMP6u1Pl9sh9ZSacOGwBeLWU3HbybPTvVo2ae0SpxHH9VzkADONp6iF9gsaIABA+E+
J9GmG5Gnhlnl3xUdIbUV+CLXnse/PAlnYsocRZ7rchh0Lr5aR66CW2YsagHl19CEvw6ZDuG4ZLDL
lRBCTpPQqxvs9KGwnsN4WMhJcsGcjsQpCXcN9Q2Tr0bBDsmb4isNsHhGYefhCwFDXwdzdy1TtzoN
kH1dP/2NkSw/UvoPLxYnh0hr+zl+UHg821dU17TbF1fqq3L9sjqLQZoZkuJQDCPuqJo7TEcBrai6
5TFx5HkzF/F7k1jA/BiOPi1LUl42Fdxf0Q/evs7LkyzjGqII7qg0z9DfK58AOwNbwDCMJZBOzZ65
lSa4nFCW4Aey8UhZKkDGuByNxnaaJoaenh0Q4qbxAweozr2yLt4Yey4QPv09BRaBci19yym/fCTK
wOkZZH3r/Z/nKdVjCtXJjV17kX1RDQNwMQP9zNbmzm90e2F3FhPyCPFf6/qgL0XR7XMVVPtEUPrI
pXkI+/DWkh4NGVvOWK0L79DPLy6XqPu4oeJfV7HYN5XO7vNMXhrXu7DkeOkEZfneYNDbLbqGCL8u
dvVyGhbk4ksFNdrxWmKn+qG4XiKZnCwHKP1iv1nTbJ63h2J+DheGz9FMakqdKQ+eBxDWPKfe26z5
5OB9BoCdjS2G687P1kCfWt8toFR7RtF7MRJoRqc1QoKgI4r7CRy1MXnj1CFzQnqvaoy4qVYlhF8L
c1dYi/7clLV/VfTSf/D6trtz4Odknp4OrnFHMEvWeGjT/F3q8FdNX5OiRbJWPXIYTpjmFRV0TueH
MnYYNNU1QO1wFWs4Vvi4hDkjnrAicWcxTCLd+slNFtDIA0XI2XrPvVevIvQjkjUNaPx4WiFgCxX0
J0SRV2USLVhAmSjmtW1zCU/sI02dL48c2XPfX8R93EI/MFUjiP+ufgVt3Z64t+HXecOf7r0gfkGh
wfztuitd93vRcp0bdGtn0l/MbVXH5tYJzINJIwgVk0ofvNy+72ZGb91lN6fps3aC+lR6hIJJJ3nk
7vjULWCrxkzYj1bybAtFFm/hTseA+dfoNfccq39j9SDBHNNlV0ERrJ5Coo6aGE2IVcg9TYJjkVbi
nVrWQ1ib5rZOKn2RDXeqlcOzMgFif5U9D30D0ts273PwNqvA/0AC4lwGEJj2QVK3j13ucRGqo5IY
ps67pBohz+iiT1cqhznUhJaAo8nDpCpidbPXLCWBMhzN/UJf5sTk28Urdx82uGTaSKNRrCEoNFI+
B2U3vnsO+tdxtiTUXRYZYPklF2idRNbDAkS7D7rqF4IiXD8yyG+aHZ9xuVmKBBPgalisQljjWmKi
EHHk3IUa7n8f0Cz0S/w9TkdpKyqC9LNADdI3gyBiO5GXaiqpWDY1NurCBc8bYy4IZIKaoYLc0DkU
vKvEGP6r2O26CQRLEHdUBQv7pluwxLZuWN61HinYAdO9c+G57n2UcbF2sC/JbK4/qronJdoghqXp
8MyXSfBWWpaQJoJ8V3X0J5OcsKi5sphvK8+5CdqWuLiJvFKP3JkpiJNnEULYaEfrQKsnPUYIA5A7
EGRgsAOeVK3QVzYzN7B8QXTMLfnKEUYf0bN3Myxkzo3xVvb9wcQgavtovbyJtHqh43KUMQaypC7S
89EFTDdVsLidjjwoL593feSWHxCBsU/i8y6Rli/pqA6+HsWNh+d3/GomP8Wn4ZujLer0c+JHzZhG
XrcjSeFZZZOBMIU3dg6qCVOwfayLg9W13XUlsCMKYs3aGiy1EQ18XeXAivcxL4WBJqAt1fm1CjpE
BUI+68YZjknh6OeMqj0VSzHdl6EP21RbeMAVrAOt8/w6i8irm/ElHSyX0tOMOxscMyA5WHl50lzZ
3QIkWsYxeWJ2vG9VAEC34VbJbZCIcMzG+NGsBFAM5uaia8O/ooVr51VjPuIA8kTe1wuJRZ376Zfi
q8jye5kn85MKPkd3qh5FwkghSg1AIF+SyiFQrYRxCi0iIkZ48HHbjFaxbz0QA1E+HwIcsZdTEo4H
RVMCG0f2GdUoCUpF7G7px3gql+pitAZrX1s9o80wYfgWSh8DoT8zYusJdRk70VK+qs1Fi4vwIu0n
grumUVE68YbdIKGVhVECJWaI7d/RQK8lrMKHxBXZme+a8NY2ENWLDgPrHN+gAZue8sojg2qBQzTW
M26fFnSO8ajZpUP2qVvPvxk6fMPUICHAVLCkBmO8ndYgL+YUXfg8Ms4wPkEreoDlmk3LwSS4yRAP
+tdj6nUPSW4FiMwlAswWiXC5Xp0KRa5X13gJyNIYx/Gc0j1dnNA8JWVxtMZKXpZJoW9EXmIZtpkC
WYl7P+Mjf0qKAKxNGT2Hk3fluaBz3BEizMxI5aZIUjLH1BK/z3F1qlxEM8IK57vIp8DlGxyPyonk
AzrA+3pw3Ht/saNzxU21ENbyh2b2aRJiRmOR8O8gn/Kyu5LaTHdTkiF81MmyK+uHQZPY7BK8ZrvZ
r87FDLN4IZg+y88P/KPdi5kDn+3pS8W6e+hsPd7FTXnkP8+MY0izD1qRp8jK5s/UJ4c4qe9yW6q7
qMGc1Lu9OF+yCG2mKdyDZd49Lr3v7jk+pJ4szRhcy0gmYi3c/CMWGQdvmmMkoc+48WsyxvVXkGUD
445+virCeWQYB9Z/WO/T+UCpb+4iDPjFQKu0dyDb+5m3dy20WUExjnfCFR9DHzevjEZ8CAixfLA6
ggU7NLKXwQTvq6kiIIz7SfXeS5xhdFWaVptDMGlvR4fWTsT52NWXsd2QzBFSrpoeBche9GsXMtTX
Y2MTTJ26HSnduJEtd0GswVKB7RhWYHQ1tQvG67hhLiUy77LygAK1XdXvfT9Ez1HTKlqXipHGlkrb
mv/2yORG4AwJB8rGWY9Qgu3QbYe87ZDiipIHnnzg456ZZmrlxiLe3Nt+UAXxXWhlGB2SL5Ym87BX
5W/L8fubErNWQU3lPM8BTOuqGfZ0HAeX8FhrTXwKQlSM6PncEUImbUsMcy1iOhArMgHwUw63g1kY
yiiZPEn0ZJRL4wtjE/TsW4AVK4VFri5yaBBwVpymxUgxFRdzzJR3uq4Vt4c6AHip6yuUJ8QhoJ60
kXvOoFbreKa4IpEWyOvVA8WpFdk+6dLOyhYOE0re9YLNaPg1ggVyzacPGTub5r0FpBQZzGs4Blc4
URD3xw9JVt1T4vpSfMqppLBseQeKMMO1O0/3aQxTnDhvqwjR6CsXRrlujoUAkRz6mLNyDWONfZgY
klFCn5gLFb5l8p5nROrXygaHg95wmLP8coEwHfXel5dye/BI47P0TasQ27buVY6gj8nIMem7K2EQ
4nWD/Vc44zcMgvIZo6bTgwJIOwNbC3/23H24Q4uOI4/yXTE4yCz7+z77bWukmE34u4q66ylvsn0H
TVK5HylWiGwB19n1uA0dQ2Sk6t/blsvkUImbKAa0xhX63F+993ZUR+fMA06k94gdxgRadZjkmjB7
nfpi3MWMsskNI9IMZJLgFYFiaVhIzmLCQypRvYYzovF14goHSfG3QOx75qw5IEaPaBbK7LGJ8PPM
ItlJv5iuWun/SUBVYDktukuRWMidK0jLPYWf89ghdZJKe3LIKKim8fskQxz0zXiZdHdovszNQshi
G7Zv0+Cp3ZhkYFx6yz2PGhgEFXkAQSLbKxfWGLnqbeCQFI5sbfGGvWYu3NfauWSMvZw1wXivGpzx
Q+feO+WqYWV+0+rkJYiG6DahVnwTionsywBPYTv+7wNtqHM5jNT4Z1vfmgDmCHeo6Ew3OBm7yO65
MfGwmqQIIKKA3YisvfFS64pBeAaoIL5ZDKIR7b4x1L5PoaKB73iauhXwkcCHTEgBbiNOxB6fZLrE
f9HmObSmDa8z4/xV8EPBrgnQUwLwdfwrX7Ul8Wbib/qix3EkyTVvoYy4sn11bbfY1QJg2PYwzyUq
01EeI9GcDwX0NF3ar83YAM3K84uAniLKHJD/pixefUPxJK6gwg8ou6nXjgNl4VaimQFCalvenyKf
6yuXITEAD4r+hxz0ZhL19XWCS+Cf57IlxiW8vhq2pPnyjf3t5lLfZNyEwsQoJNSMcuwsjM8DZfRV
yHZdVTGTUuUE+iX6hdKGKwForWAgzSyMIH6sm4tF6X9veFvcHrad/ffO/Q63EzlgSGz53dLqI7+8
h+c328TLVXtlwRYrG4qIugpR3oSiPiSTN+9le59VCPexUGC+H6vAvex9l0SIAkSu5pTXXfXHWo+i
8ggX0kF9U63fdAHMrkRwaatJQqB883N/H0TYkv2M5GRHN+q2p8iLVdbMF35dm0OC0hHp90wpn1vV
Bc1VDxAZSNbFrPFP4bCe0mV+IK9oHO0Jrs+ZmxcVsnuFatoKJ/h9ICXReEDV5hy0+9MwtDc2Cmv4
dhdUxHCfNoSLBWZmCEpV+xDmmyF/1QwLCNaDcx9nOag2AkU4q7xd2NmY4uv7guGmO/oeoVD03ZkI
EwIhfi0zo8wgDaPLAmZ7F8zOmU6bDwZ61sGYLLlxADcgQS0uJl12l8NQEKU2D282KJUok+q5dZ1X
Pyqb+ySpmGGG7a5v9Nox9rhyp+hvPC7LAg2mySpIxkNh9nGtnxLPw8JCcGZau91VXlX6MuVcOVBZ
sR9w9rlnmR96X2kXH3LZxa+9T8BG66YU2aI4f07i+mNbgSmaPKM1WjzpGRBi1wDymrrGeqMjh5GO
TTiUxEg9T4P7RQK5akKHqnQp8i8ia8IkcgGCEBHPCUOrS+nkWOMEON/eKdPysliW9J0ysLrCOJdi
vR6rx2r9ONsaTdk9L67OX/zS5x4aSm8XcO99cbL+YVsBh0R3lmZmOnVxMu39ufS4pITifWHO1Qnj
fbn9tJxbKcMg7kfES1lMjra3qvx57qP6UwYVwZTN0B96RYW/tYrge+dOHu8lV4U3SgtUMOh8XC9j
Hz1lVfa1bcGzmz9lNndP3FqrGx8v1NXCRPdN5DmYAfZdGsktQwiIq7EbHKqxiS9yyiufCWWBdQU5
e/qisKBrBjmRrZFPNN735+pB8+CKeG9Sxm5L6+Dh5+pxQu/HVG99ax+nT1ZdtS+Rl8rrVNti1wXd
8jKZ5LRtm34FF6GsDjgZdcvtHZZTPi3zewJsVijdP+eV/MWFxD5PXIYVMXNqFHREKUwtI9GSzkAd
EWnaRmT0js+ZSLyL0Z+tnfZSMAHz+JYk/YdcSICds+ASwaFheObWx17Gn3OXH5dwiD9FBAqUI3GP
xWBSVIWEsUpuVZ+WcPfe/xB2XsuNI9u2/aKMgDevEq1oRFG+XhBl4ZEAEgn39XeAveNUd+0bvV8Q
JCFSNEAic605x0y9/q0KdLFTnqy3w5hnH5kJHWr5g6YekpXDMXVMPb7BRKKDnvsp+Jq71RsLj+zF
1RTywgAOSzLM5hevA/fK/iGAzBcbXUY8XZZdy4ii919PTIEEVHkYPNkJp4IxlCyWl2dY9Wthaf3F
B1S14YoGG2Bsm5exSF5v+0NMCHdl2nmPVTqLY0ds8X26vEfdlxszjvx36XFitqUFWr8S5lsUiv3t
DwIPOHE1yuBkl5FPCE6TU2Xie+HneyyiWb9K1Mg7P4HN1+CT/CxZlN2eGcYd1M+xT49uMwbHICA1
rwzOVd2WzyUj3nMzV86dCGdjf7sbBkwDOqv+cbv318ajbpFBpzn89aw8SbGF15CM6OPL+6yKnqqI
5QcDa/mcCgX0MWUuqlv7P/8iEKhdRc1qaPkLGnXexrcget9e/faYE121bNPr7TkOs8q1zh2E98sb
9HvhPun0+++37Fa7osgjpFnNeGBQ6d4lU+MUc8DzgPYLh0JHk67s3utugiFe0cK73S2zmiypxkNn
suyNGEGhvvKltuiS3nV1DfKufBN+4j0qjwCT5ZV7jUcimClw3J6DDhHoeVcRKrA8J+/M11I0+qLc
EvDJUoFenhRUeQ3Xi7Sg25NMCOq09MnBZmDp3guTIPJaGixhl9doXHcbZ1I+NywNrpo21O1JHpa4
Q1w6RB8vTwJhOq9nE9z37Ulxz2K06frodNvbOo8ZKqC3AXnRYxPNX25/NGraaN5SQr7dTWr6p51M
pr/eO3OK1y5whovbdu2rSTivspgFZKpvDh5xTB1Dxn4WH2XhXlNnMOlafyiatMeI2mNew65DX4Tj
fYyN06yXtLcU4lRY8uHSwaLLsOy43fq9YcY+3OvBJkV8+ZPbpjBHZHi3m3qSAC+yHHDG7wf/utkI
qtg4Fva/n2g380TROD3nPjWHvDTH8a93o3rJBE9P66KvNT2C5Y3kmBMXzI0iV6jOP2+P2fBm//MU
ugfuul4mYgyPK0sNlBu1Sqc7t+TIjhmmTpYICTJ3QQjfHstrOgm6IXmkAl3fxHQay6W6U1nRJgLE
8UlXhUzPeWk7lcbRC6fkRPUTUkziROeWKxoHRwU/MjS+aMMH02m2dKdGPRG0lFEcEc299tBhJ3O1
a4Zub0uosMw2mP7rHNWaG3cQGNlEQ0tmg1Ml21ZX5D78c0eeA6YVyhV/7pABdtOMN3d/e0aMcPuv
l3IUAPm5gTX6++Vvt0wtjHVUOeafO5LZb9aNQITzxzPCDGh8mWUsL/7vnd5uNRNi5SQgUfP27m+P
3TZVi5hQDT5S5uVj/d4xJwuJFXHf+o8dWY9dgyZm++cOpITmvY9xd/37VW63qHwzPJmkhP2xwxhx
ETYRU8k/dpgdKk7WdNRf/vntzsFCqTZNvvtlx+8vMSowona11/2147b39sYnw6cq0mZgfP75UsiJ
KTkq1KS///h2S9kyhWNsz3/uGNrhh++lyf6PJ+RItnrt6r8eb+cEEnLcnzwrs1dW6H1UMkth4jCg
oFYgpzqy1tnUb/2W/mc9ZwG5eNT5KxU8DeVHGFv2ecTvd1/wywgyMydFzSEGWr9WVBhYUxhnlt0R
ukJm9Zx1EWJoJn77NMN7ZgUY/joLarlBNi1uOuSMobfvuYauguTTIHuj750H2yksiLZU5wlInJT1
VtOZaN2ARlWYjAeJbB83cEuSZAWBdNIYJ5OChhUev7U1r7h6E2gauiTf5TDaoIs0aZiy1kLYIj6L
5jWKwKKGfkeCmKajGtR5Qs2KmXSDibQH4KrDA2EHvywKJNu6b4q1OzzFqX5S9ojemHYgGZ5EEU1k
dGYTBQvC6qukvquCgTimxnxoGBCJ9vb2A07upCXnm6x4wEgBaaCe+ZMV+zur/28WlauGOkbhwnu0
cifetyGQFwnL65efU5XLDGWjnpQvBlzvMSIEJ07D5LX6GWtDvwpssHcVIMOp32SjKeABcR3oMiKG
qVlg0bVf8yxXK7cs8k1glL96shVklbx20uh/OD7B6/7R0JfY5yLopnCBZRyIuzof943XgqLDOJcw
udSN+YjShlSl/JDFkiBUVBwW5jLGfDKFHROkk2Cs9pAmP7B4ImBDn7PCNGBN0z4VmEJo2ZJ/mcQT
hYzElHyCNIjIz0hV91mdlDKt/A7KIU292BjDE0fQ6M79NXREs5pcnMNTQAXL2sS18O7CMpVvlbwG
Zbd4+1qiduDUFEaZ/eoafy30tIyfHqVZymr3mqv02bSJD/CRqqKHhqnRpYl/FA7z5FGBAk8Zeul/
FXe+mS891RA5L8eZb1byzWqwG0Wz/9Wg8YeSvkWcH3B5nG53JyN5KEQwYixkr6lDSGkN2N3bU3MR
qQ1Lw3Jz2zsGsFsFhfptLwzzISnaheXUOUsrpz/wsb1Xvh+Wj4r4nttdutYEzQ9wmW53jTBY/PBh
cQp1479WTfHLNWb3dNtJ8elr4bvqfNuX+d1bV2fJo0m1DUkEKYw4Jv37InC+Oal6bOp+Y0qE211B
9EZdW/Mi9F0Q6omyTg3+dqBlDvgbqb10U5i04//+BxC5V7m0+wPaSuskBpuA1Amo2oSfpI/TnWyL
712Il3TQi09/ov+KBQsWKgmE5IaxgJY+14dAEO3Y5494iEl3DGYC0LiqE/JG4bz4amcPMyDiOYrO
pa8fUu/odtkDAdf0HCBaD5Tw29YidXONCvo1bPJXCrCHQKhf5MiszCd4MOFmnFIE2lvqaUABHa4w
ulbkjvXVzNE/lGDydUhihRrea0vP65xQmJzy1V0YUrEIdFCdId5WrXjtKwrFonqO1HTvOc7pfmBm
NBBDkZW4tTMM7T5vrobcPeWE6LU+ynoLfHFiZfuAWELTSHdpUn9kIjl75P+GcfZYQ55H7LlLauEe
w5YuMObkx06xuhqNt7pOI1LkVLfNY7yxZfzuuSKC+5X+akcSlbx0PGReZT3gFEqwuxOz5IR6p2Lg
/8gCXlLd/oCnBpqzBoLT9XD7/I3dIXYaS4c05IJWeSPJ9HKIWZnd8phBLmJOtA/JCfTc4ItRhujO
ZYF6h2Nobp/ziCkNhNZzWntEIJcuuAQH3Ms8eluJ6OjBaNqLrhgKuh7YIJlKQ7K15mTltfLYNQm9
q7zzdzKxkCflFlE+YFcrkt3qiAgIXNY/Jj6pk8Un5YFbbkhinuL2swyK7+m8CZyf/qgIgBuJMrMz
qyPg1ibKDi5hJ3MQsH1CyEoL6syg52qk5U/iSZk5upDRq0OU9mRoynnbTgvWijDxXMJUfA5Biq6y
mTh7h0i2tqp/horALskUiimE+T3qAJ0J+ZaB8VKiv/pNRtBSWO49g3S7hlw5HZnfZD2H2wY+bipi
knM85hp5EHxR6fA4otB68QKrIwuRVWiUhKeumGhVTgvwNCBAbZLN1czGpxnbMasYqmwRbBoZ67sK
E8ylSgqo44qWQFDM93J8pr2H0U5YPzFx2+cQtLoivD4KWvGQ0ZmkqfpqOp13ZysqjNNIf+guCPwY
OSJim0QXxiGp157MB0D9Yw0uPt/REoeEHEVQLI0GUWddA/cy16NkpUPpDFsgYCl3o9yGtLZ3qfNs
HSf2j9qIF1MziqvFq2uDt5275hol3lthEj1DF249W+Z2dsCzBSkKVLKVXIcXyYx03GoxS9qqznjO
E+II57kl3yDpaq4HZFDnMjze7qUC8PntVvx/t26Pub330Q49lSGXbm9OwKEzD584U0LCpbk3Lq+V
VOTLL46pjfJqdNzLjtvf3m793twe69CD2UKmD5Ok0+lFyMV9ZF8nvxvUyROkqHpPnTmAklxe2qxU
sRJ2L0hI4u7tPcUDTI7AZC5DtkoRg2QfamJ2WxHfu530oYbQC2hpbw3+/DRmxjdFF4Bf9xkgx10j
fuJevjOA42mxdzhdJ1/KJ2PZIN0HtueVx6rKf7quAAHsOshEAH4kfqH2ykZhGAeFWuWUMFZJS6rZ
rb1mdPHV5iDfFTZXa0Mk8dVfHquBRfM7gKFtfOOVivsIdCONdoUw49MY2j9cCg4XpDrWTs8I3Vx/
jp4tt9mL0CGZCQUmIuW0Jx80H8DH2Dgb+wzXZ5RvxrT6HpZh8GDMyXiuUsvey2F+atWPyijMI0rU
GoKsJz1WiXQxLLNi0hMXTA0pbXzpWSXlrc7Wsy0Jj0kZZoVpPCaQvZ/iTkGKtsZLV5ClSUvsGqcm
4X7Y2Ek6F6vJaNDqFLrcp2nTrcucrIowXqa0voGJVYAqtaNGrj2rQAmd1gXzIjE+Dz2WeaeuTkLT
nu6mabia9lNaADLVTvIowrB+092I06tKr7d7abIVv5KpdS7KnDh1g6m4mM3PzG8IVC+Sl2FyBTBI
xWSps/JVHofmZ0xmezmitZ88gK6WKMyV04CK92O8gwYfb01dEdc5eMzbpqNoep6xBCejKz996b4h
ySMgff5iZQpyGwtMHE0+rF3DGNboSWjSRbXzYRL1HLrhWzOOnk1PGWxWHEY5LLsxlfu8Gbz1YBGy
hybngFVYSrDyfbCuNSqXQdTRnTSd7GFMO2fHIAZGx4Pd07mA152ofnIIhDNQD38mrexWjlvLSw38
YTUjPgQlSzehDpi/ub1ffMf7eLJNwF+Ed4c0U8/42zow+mjfJKSwoXW2Qc4FsQ7d7GqI+lXaWXGk
d9iMz5DV0g9AN45j09Z1MXx2Mv7VpF67SRatkznMLXkmTgP2cFPFWf1RWplBJuAj4pv4VCR8LuBX
6VtO6eUQzPjo7TAEUhIY0DpYUW/dsSR9JFfqqaxtYKI6ql8kH2CjNYlmjg7OpjLdczSkxlEpe1iB
HRjfY9QzJuiD0Injn9C3f5rhbL5Lm/xFciHdwCiOJZ22VYLkbN83kUu62kgmLcVUsqct41xSnKTN
c20XSVdJL7x0ZPwE436dEkt1XR4pNKee4epPDED5SVANZ46qBQEb7pehNo1jUdfOkswnEsSadVmH
pwL6AYgYl1dJRMB4aZIEZw3Ro41Uy0gn+S2IB8IVQM481IF6C0Uuz6or3aXjRipXi08ffAS2fkHB
bezjq+n7JTkovsJBFSdHVCIkJlQd7A4vvFOLlqwdWJKxVMgexDAHhwi58z2KY2Jkk1bv2sQqd3Ha
jGu7oEY6dbr+Ch3jbQ7G/uiVIflORTWcrYTcPAY4S8wgqAv/008FcUwZXRdjjnZZbwJkzssXjn9J
r9kmZSONi11q6+FYGRUY3eUWpvQCJdVQ7AUdMhGjNgBUTzCKGOpH18i7fSQ1o25kkzfUUvkrFKQe
I82GC2DBFj8pqFomLdkjWgei+RAYXsac/+jMhHUb+TA/oGMmR0XCi54Qe0TYP7cdkvnV2Fg5xeJ8
ulcRDoCEspGjVX2wDdaWqaMiGKlUnf2gCFgqYqlr+lKR1x3A2aqOXZlzjixXhW6RUVXd55DAR5aN
+1Z3X6ocZ8Xkhv3jsCymC5rO/jRf4oZgyLKsQXi2s73Ou1DtY6PuNoVKPyEBDde+PtbSyz6xDpg7
y6Ur7qIy/EJBfRPEoUfVyA+o3FvW1XNYtiMv7LZmbL9DmaivTeJ/lPT+kAsQp9XRpFxPuU9MYCXd
l4iutjSV8W4aQFsGhxByixgXxx7Em9dykPY5ygbcGe9iqt03P7U+XR+7iBEuykxhE6CTMYW3E/eZ
CR5TkDA7+T7Ge4RJZy2c8ziU1jH0xDqdeoWiarJOJG71XmJ9weGYb0pQsftoGJixNB05TAMr67Su
kp3PHBsZRG8f28JlU2bXCTf5qc2N+blU9M5V/2K2EuCOBzSaAlovZ+fxtgnL5hh0VngYwR8SCLug
Pue0uYihYzUH92Dv+1SiAvlLyOyH7lNiZSLrW6at6Mk7Z+jOHNG5z7dN2pXvtm8drTL3r9mMprpr
QV81JsICQ6drogT9fRu03dpOgLiis7df7TJ4qri1t6emegiMPrs6JuazBNbcZ4o2ATB28K0d8vMY
2NGTjOEmJ065CQJ3yZn2/CtLgh+Gh0tOLdrQYqh+AHKZtuXQvtAGMtAuJydDOfmexVzxMC4NDC7M
5j6NaL2EoXp12sTduDXnBrMxDJmGa71Fnn3SsyO+CX/sQLcDjdUZfpC7uM5NBKVmeglAjYjMRndN
bnUTKAsqY+7d3UgnCl2lyprwo85Gd22SGxe06HdGYVn3Dubdb+n4o9VmB8E9a/Z+Ee7sJMzfHYsQ
vNwr5zVWkU236Bp7aDprlLc+4Dvrwcrb4vTgeopkDQRHyJq5lBogzdoqz44MG0jzzQDTDrCx26k0
xM6rmgYwCotZlpZDZFNmHmslHgFqBQ9eTqBRPEWgs11CxNrIegqyURGDWWYvMTypFLoFScCeOhWL
2hbrS37qwYnTkr7DWnwWTRx8SNvuifAE29KnaU2aSrymtVzt9DAlQFCG+zEPnovZlefQIupiIEAD
T0f5YlYDQvE8uiSsELRu07UGDJ7SzMonTNuuuUnNof7I28Z/iO0BMYCkpRL1Rn9Ak00+d+Xa10ZS
rIqbUT0EXTzsoNZ3dxUNijsrTcs3ExTZg2kQ2wO5FCNqNXzHnhq3Q/hLmz1diKLZKt7m2tVDvM86
gkHmQAXvdXu26UyfEgthFGtaJEsN5KU4nDeDbz2HLiGEGF2zbRBT38tTk5YEbJrLGNY5bG4sS0Gq
ae70tbdDzmOuKfUWK1uIkN4gh0mF2BzZs7/CQVVdVBk8dKmmJaYITRWWgHWnsoIUDKoSiWG8BBgH
1lYAMKvXDy5uNQfE61Pn6frNJjA7D/BsMxhNQnifpeNfCUer8uSLj1afOoSdUQ+oFxOQFb9Kgu6y
miLiDONlMylySyDX5Kew+tomVfOa2UtShOHMd7dN4ijzhyt2+eK56QLiW2Usqs28nLxc6EAiOwhK
b+fy7W4vW2ctkuKAv6n4VKRk0LF2n5MlNCjMm0Mn6vROirSgW4ABBSdN+d7T2umH1v2p/HRVGPhf
RK9qJtDGpQom/7vgavW3GyhnEe6OWzub1NlcNsWwCL3oAAIiCOblqkw+wHILIcW9G0/inPnJs704
SAynA0Jf1uhRG/PFG4ZD4RbhY+6kVw4z5DNR2D5VHfFnFvGnEdK4I0sEZ69Fma3o7ahdqGWzR1z0
A+tUevUdevqOZZFj4HfpNRVGcFYksUVduUKv5LM07opNZwoD339gbfyS39ruEJkTsaNTZN0RTPFd
IsrjVwjE+IC7i1B8r12bL4mj8F7q1nhAf6S/T4d2cgYSt2fKP71tHnJvHrdxGz07i11miBRFYorM
vaXlcYrmu0p67nM6ifHRcScyqCg3xwp5IWZamPisnO8h8fp7OrBdGkZfs9iK1zZX3UPdtObFRdJy
58d6+Kai7LEAArqtOYLvizKkWsPiPifHr45rtdEGNdx5AIQ1pcZL0k+sm1mtBKQ200MzXI+Qdl+S
5Br7xict9nURh/LNBnG3HXJx6qyZpHOqKZ8ZxGpWwdP3uBkscvamBuoC9dhodLNtKHFtjomfv0Va
jw9+yzSl5MJrWUX00THIloPvfljDUKw14/mRfr0FKL5HM6sEXWsdvvUdGTZFjT26TFOisUpb70nC
Qd7h8z1oQTk16btXrYavTKqHRzPAWCL9iQSxDJNUJ/JrYMiQilBiUAqoyu/o5O3zbZNFoz52tUT2
zcUgbqIaEBIzw64pxI7YJITWsQO9B80n0pIIFdvymGsPXzSz6EvYR8eiKvw30TuCnLkuB4ZHrKzC
obJsIuFTRuwNd43NXj9rLwFzpLszrY9lkmWe/CF775yW/v9kom6rnQKtTGRuLemAZUwt9863A+jT
RRbvhR+wmhldk5O6d5HzhE2XfmSyZZbWjN29si1iqaywe7AV8SKoAE63zSCqDxVUJVRj8Od+V0/v
sViGCociRDjmj24e2RuIA/4p6LiYMfmZifMk71MDo0S9GIyroYqgG3bjh+wsak1lRcxY29RvSjZE
CHHRRapmfc4qSh8jZ04fIXiNu2Fqv6aL86hCiXqs7Tq8i4cuWsUyWw4/RLGlEsNuqmZc8aM8T7GT
7URGnFXcR/a2SUyPfFTO3kk92e6znjDEWmHjPnGlRy6kUwogBXmxdjQ8On11oV88YRHMVlFAUFKb
e/4FwuGq0J24Vqa5FqqQp4whnGr/ntklwnMuOmsnoP/jCjCAOFbvb8Yfoy6oaaR8qYHLnDHzrPEJ
ANf3yYUq37aYKxIzSoDlUSq27ZKrPaEkxNEQJas5oWbsEJt8obdSHNu4rNJYPk34x4avtlH7z23Z
l3elDasU4N3wSYhggir5E4Xz9zifvJPp4A+t0BSeqj6T4Ns536SJtsitR4LeQ/uVL5Sg4Ua297L/
6pUquhMi9R8Xe/ZDptVrMxKV2bYxJ5uPLC00LPMcThjosd6F53mUius3RgG0yHCqcyihiEqmC5qm
vRRuea+tEk/V4jFyYJmqBKNt7cTmN9ZVXMGk/sRO+iOmg3Fp8pYprcMaoszaa2MYpO7V5XmshuHc
Kmlv0cyxyGDacChBDaSmQogUjyejzaMrRD7ohqP4MRx0Ml1chrC3pqfSXGX52u7j5kUkQ3Qh/fiZ
Rma27mlunLOJpEjQwVSAhqfSKN1PMU81EcQ4aHKjajdV3+ojcHdvNWaoasKXpMrCR8Ol/gcGuHji
6kMGuRlnS8TzpBl1BotwXaya/oNidsXYU0xXu0eQYQgicmgzYhTwZ/elqZmUUNBnkBeTjUCQjFww
HfaWFpe8+JH1fSyG6SOz0n2QF2DujWz6SOPmrGsrITDDY8Vx8zrMDj6rwI8IEEQB0TfpzzTp8o9c
ZBEBAKRYGAy299Jt1Z6qIRAACkb4piv3ykUjvuA03joVCw5YOJ9J1GPo7j9RjLJCkuIbrEs4dlEk
N66VYRl2v5gge/dmYJChYTrGc0uxBqzz6JKfSUcqsJvqi5D4pWtcUdvCSn60Tpu+k2kbOVpTQg3V
GaEl445K9HtgjsG2krK/k2hR75va9XadCPpVjQdyq/mf1yp5YhhAoxKqrWFK5NaN86KYqEh+5i+U
YcBT+is/ks1BuNSRAN6p/TDSaYxK1kAJjKzZVt+j0ZMHkUpvVZgiPoyzZdw5Is42CqnQ45B3Huja
ZhlWg+820bY+3YOfKvDv5uI7IVDJM+0xyH09Q3PYTtgiY+Ng6Wffl0S2TH10fxtmWVhTUGr051Ab
HWEW6a/Z8nAYvyU+9cHST7qnwqWVqudwXXYdIRZmoYEi5VQt6Ymvibej/heUwbWcynrV9h7WYp1X
G4BhmyKgKzhXc//ohuRgeFM+svQOXz3d0AwjsDo3xiXrfH6H2gFmqOZzxnbzJrgq3JcBsisZTOIx
U4HzoAKatzU+YkT31HYELBKpnLc8JXtTZRKY7/AWhLXzTXTWqW+DS1w3t/lo+jA65k77Y3y4bWwf
TG8V1sfKJY7cttKf40AcJWrPRbc34gqunYNMvJrcNjYm1VobwMXZj1BB+nGwGawqOrXCaLZRguXP
qx1xiRAPblMDMBqMGqtL9GcHMTGkxdGJNx/09nOYzvlLlT7Y+Ux8a0KqlbCbEwjfS9kkJHRMjEq5
P3xAUUg3ndD6Hr3k/Mhc69C0JLCU+Ihn9IaXKbHHyxB9G12tMYVyGTJtpIqshIk5AQjkDU29udVb
0qolsdqp/YvIGDrxoYLujWFRtWiGTwjRFbFc2XxIPe+xBJX2QJ8NbUmh97fZMVfhU97ZHbLdztjU
uI9ZRElK2Sr97o2kBUlMR5RYrpGt628lFeRV2zUmo5IAEAW1sJ0xceAsZArnbhsP87iyBvdY2ZQj
Pb+sNn7mDUdn2NQus4zWsIAfThlJJUV0T63Wv4ZJjsgqqWlNEvnZGNO8N4s6I502IB2orYyDyKrd
4OFUdu1TrZElx66fwbCWrOfGgNo+nzgfvc2MxW3D4jo/WhTCATnJA/a/aB3ziZ90VZJQuZntNuCc
79yXofXeIRON67rgSlLO9RO9uoZRWn/GHu+kYBGw97p5MzOjpmk7RLvebc8QaqrnYpJEO/Y4MUGA
fmNyjs8xbE54XDhgXd9FRamekZ07X92CM1EgXoLql/7EyxhhPDUSALGLwFBH4UsAzazJmYZgjCm/
pV37OHlz/SvBtGO1UfyEoylbleT2WrCHv1aUk4liFNlFIVcYmya4WM3zHI5YLpXvXBu//gZ4e9sI
N9oB9/oalDiuBSrda/ysK5+uUZToY2OgS9Ze7mwgA6GiFZLJIykrykA7C1vzbahwQ0+9XmS9RnUH
PoyYzjb/UST2t9RO7WNCb21DGoQ4+W3U7AIvmVdBqPJNaNLsYPYP8tFmpHOq135RG/qBMvdMuaI7
HVkP1TA132Xc/AD1WnxWfuPfAaxAxxJF8H9blZ6iOf9uxxgMeyfx1yWUOxCnGkxVTzHY8EL6/kMI
MBfkKsTwi4KlbiStBZekHTdBb1r3rWmjjSbhaskocy9JL9ptSlXnjhVA57i484KgxyIFVLjPO7I6
u7ghZF4Lfi/WAYGO1UNL1QglGezJu+igQDA/SNXFh9vG1b61DXCenuq+olffTeFhSuvwYC63lJ6N
ld/CGGU4J8RmfJ8BFD30AXXPwLDjl0LO+dkovQghVTJeQ83XbDkt85lcB7tA5tMhJzlzZZmIxiEf
jSswXMWxC8bvscKLGoUOnA3fXM8dB0gxG4hForADLGyiuqn4vVLQSY+o6RLsj/kaQ+SB7EeccKT0
qpGgPm/C/4VyFeaaS7Qn0quD1YCrAtIsCWsZ/Q25DXKNYoCY0ZZB07K0jQ8DdaPgrK9UOa9i37F3
dDa/WLo8ZMqOn90MtSvdY7GesGGth8icNmnhkgsO6H/HDFbCtI4VFR0zXWfE2C52gBWjTHfNWUvt
kz56ld7IkVlXPs5848c8LCQx/Emu0bdPs9FiTCgBMvE82pbh+NNu/WM9dFxqY/On6myQSEU17gx1
TweK4ya1THCK+JcNItjiShxgme77GHvi2HBa0zjq130ZL+fishwld1Dr8q4XYteZDXWiQcIZiFd1
I2jZjbTvPfqr7vghjLxaAZlo7rO0g2qIeKgOWONj7r//W/rGf+It/p4yZP8zqwfXnW27tmeGPkoZ
B4HKHxk3c6Hz3BnQGVih+4VWqAv4IfMOrKkYLmfH2/kqTNaDy+wRg2FyYkrOIkNZ3Rma2byn7vkj
HvhAWUeyae1aB6ZbWx/Fz4U1SUqKntrMc+h8NSxMxQmc7C0dJ4QvhG2HA5kPTYVrS2e5ceLSYZwC
r/+Wu/xI+WiOrGsdSf5E8hg07nD5909uLTEdf4/xWD656zkkFJmGYbNkZP/f8pVkOxcswWpqTwOh
WOj55/t+FvWFeI96g5k13oRVYe4rmLMlQPulOALn1QRFkaRju7Hir5UyCn5XmaHXjKnIYt0BuDUG
900cTpfUIzfSndrDv7/v5Qf54237fmhahms6noeI7p9vm7lTM4NvkMzapxPAM/OhSsv9qOdpZefg
oSn0z/dzQbrzv//ff4YhLQeK45vEnQQgjemLWMY//2+XCVLsnBT6yGQ7m4HaiplTWzMh5ALZ2XWZ
u/73f7ikRP3zg5J55bLYcGxCNqAs/fMf5mYiez9J+KBwJvc9Ct3mKTE1Qhcnqv7Hl2r+96dzacqY
rMuspYxu/HEauGOQuSpjtpZGY/JglJM8VWp6ikzcLk4uvQu5k+Ry59J4dRw6RWhu7a73jtFgfeD9
MB5zYguUsAXG1xxyAk2b/3G8/vfv7jPkufwIS3STZf3xDu3AjbwuGiiwsJLa4wbDXlTKB6yFwHls
GiZc9c5gDrL/kYJl/hF3Y1uuaxq+4Zn0S1xmg3+keVEN1waTYMqucxPej9Ks7rVtzAgN8AkFpKps
6ezjy5vc3TxPJwM9fDnMP/tUNnep7r/9+1GxRPz8cVjgOQVw4gW8GYTsf3wPfY2Ui4krnCXCQJ3x
PRyq6oWhmdahk0Lk0Q6z7s+4Fs5zCCYngodGhIZuyUuTxbWZrGFVuk2+ud3V4PqvRIC9xOp/DKz/
nyMq4EuzmTGE9Jn+K2mLZWNIhHpZ3qs5Nyg4lfLIifozbH081CFOChNP7pMe1gKjQFrY1RNK63nd
KjM/sOQPNxCVzGv3syZ1Q1GK3vz792j91/foAA8yLYtPF7jLOfbH6eWYo+Wac3lPY/Vg0fYlPqgO
99JPrLVyqgWllsotysVizQf4KdM+fomM8rUSU7bxBlOd8Qeos3SoUUxNS1eaSv+dWTG5LQe7uzPq
vNhirLVJ6UrIpC83DX6D737TFEDEcpBiuYH9YJkaq2r8Hzlnfx60ROdZTkjM2v8j7cyS60aybDuV
svhHFgAHHIBZRX4At7/sG5HBHxglUuj7HtN6Q3gTqwVGVKV4JSMzs9LyI2SUiM7hcD9n77UZJCbF
B+3k6gqplg6YAJiLjXlnIv1QguYl8YcV9dt1kKj7INGaV0IA9TpMniIz+5KDCbqjvnH28X0+eW3B
GTDAJABLauLwtYyT4arMSd0bA630tqa95IvW62n5ZoRhJreDjNE6TzjtPj7m6aft7aCmjm3H4VPB
SFte6R8+bV0Z94qkSuROjWn8UVAIXCUo8s+cYhrWmUqbOkYJ6NldFn7TcYE3cUB4ue08Vm1dnlFG
ao5RfkekxhXf+AC+n+t0PvmRYyjPs7HCEzVjqPz4pLWT7/HbSVuqqRr8z4QIeDLfj51obEkd2e3C
Eke3MVyPTtbuhMBl5iArXMmxtIhhpcfRThlZQLeJVsefPK6T5dDbSSBOJXnMMgzHlicnQSqNXRVv
KVtLOYUa97WtLjJlx453H1+vOJlXlyFqStVgBiPm0dJPv286FaMs0mDNJiCiK8c5zK0KUGRQieQJ
yKyCmkZUinImFbM9i538yWjSyzfUxhwrGwy95danaEkSjLWdSD17HNoBxmzaXxgzjXo5D3t9EiGJ
qM18KIe4v0JaTmxzoGRrg3SrTFRI9bC1Okk8eQBosHhoSbCHUPvJ2/h2Ke8+5VwqyyyNrwfvg26f
rFlgJ9JpX4qjbGEBqzDz7A2n2pFfMR9RTii3SjO8tk5lkPlHSEa0+CssvPNvCiB7bH1PFSHNdD27
NOz9pGv+hVFRLR1j48bUnM/OV76P3mStY+iSJaGg7sfC2Dz9xvCaZjOLGyrJ43xdOBQNtKS/0Zp4
Jlq79C/6PsH+k1nxbhrbO3qg/rFnL7DV0RuTa/U4Tr78o+igkemWHD1Yts+1iELwmyTW9z7xSSjT
aVyIcpvOUgGuVxF2k9JVaIihAoTD5g252OWbnbxLW4si1VjuszYJkSCB1kt7nuBoQU9pE3s+xkMO
5TUPzE0NUX4TVjksPQOmXoAI70xODpVq0cDoDMN4H0fT7OU9dG8tC6EA6/JLX/Qp6cz9t4yNpeuH
GD9bx0b3qUS3oT2ogCCdPaSNkt7IRKOU6NvcBsgjok9Ginby/rG0UQXTpOksX3eWOSfvX4OM01Sj
kLkpzwyKJz4N/6eIxXWBPOBrn6qhp5lDdgx6liGs3lm8T+JSJXwFe8JrminmTaEIsf/4Xf1pEjdN
FtqsRcmw48xOl0ClE7chTcbIy0rNhrFkoTtGEB2jTMNDubQ3ul6Wh48Pqi3X+sNbI3SpWxbfZ2Zy
RxUsTd/P4qaNmbN0kKNKUHbX/tyPa/a3ITiWACWJ0j8Xgx7vQloi+wpYmbP8hU9O4ac5eTmF5QR4
f5kLThedEng4iUik3UbPWKcw1JXq3WDhR9Fapz8by3ytyRC0A2wlS+93f7ZCPz6HkxHBXRCU8w1V
M0xALODY3t+FxrTqIZ4gXQplePFpgntO0b2kOu/Vxwc6WRAtBzIhTRvMVCYr7dPvTzhFEEnqGPON
FZPqmHzpVGz8EziVukVCrzosMJtvAoD8x8f9xQVKqUnVFBzdMZxlMvrhYz2olCKYPBR39EsacMsV
pkoS05zjvz451C+u0earBphWXzZ02smxUl+a1FLopZYimLyiysYrczDjfRQ8qFn/aCByO6+a2NgF
6ZuT0bcvCsqRrmL701OnY5gXIRBHvcz2A1Wwa8TMNjGvZYSfphnxXPtL7HoxdOuk6B28N9mWzBrH
K7VIXCdpCycAzSl0uE1gF9NxYDE+BRkos4VDWdmLUkUcIkQ2BMgna9rvO6tlxcDrRsACtqyVH4rk
qR5VvLSB2Cdkc2E2GLuFLHNFdM5E5TLprivB3KfrWNaKQpnXflClj40Eom+HyCR1O4HHlagXZirn
C6VM50+e6MlmkpGEZ4b0Yd5ZKobkqL1/onnb22XcRKEHKUPH6DNeWzWy1N7+ktkInh0aeO4nD5bf
+H6qQB/L24Emm+3hT2NoYdCMeciqQat6VLjDfZ919yr//fFhfh4+hrGsKFETalL7aXUURzHqaTTn
HqZWNsCacRfIiqh7KFFu66+NoPeUprgwUCV9coE/zcDcUpsQVwulusWdPRm4Uadadp+gPSrJmicT
mvy6aPYvWHCPXuTo6mHoJNpT+7MJ8GSRtjxKqZsCHTWJNiykT447TxJcvg5JFH0i2CqLxEuZllQN
Kb0fZTsibbKcntIqM3EeVvRza6fftGOJozBCYzeGzdXHz0D7xa1gI85HyMbGymWffBb6HMNZLOA6
1U2e4UFMVhUqw4OqTA5kN/tmiiN1n6pVeh7SvXUny+xXc1DRZCwK2pY+keZAvY7RYF1DYA4PSTbN
LmTYfvfxierLqu5kULKI1m2KiqRtUsJ5/xpk0OPoy5Pk3ZsSa3UG2Cawh/GVfJ96EiqsXLIzyzZh
65GojVuYkCSY/ipvjv1v65D8NK92fH2V+x3NSri3k7VEs86klUaK1HczoC5W0B1/VaKMVv8nw/ld
hPOPxdGf32NuM3IdTUUyzqWcLFuzLC07B6m/W9XTvTb3+6jRcSHJ9p5/Rs6H8cm88fOXgFBhix2r
wXLdkebJYNNihCd9OCmQEse3t5ia/r/1FkvJ/PRWRLJVVrrvnwuanZHaZBd4hY0ZdAq6hwlvEpC+
Go9msEYblK8C1U6I1qO19fGg+MUlUr4xuKtc388r66Ft7UBo1Fv5yhyWiSpTo8PnE9XPT44xZ7CQ
1yiRWmw53l8iXYGoaSu0NdYciAOUYwUtRlj4VzRCc+It25d/9bIsaijsbxjlLF/tk1tqhrhs4tah
RwlMyFVKFWq1OVDo+XQKXpY7718qJmDblhoFDlS/p0dqrWyKitj2XSpG+W1Og+FtOahY02UYDsbm
4+v6xdHspcwsHZVJlwLG+/uYDUU1IbNbsHTTcNVl66Kh9hqOJMCmdtN/Mjj0n2dbiiVoLQTrXWY2
Yxk9PyyF2JNFkRG2vktmppuCwvIyXyeDuYwRUy25QLUstI2fA/8b1DG9GKP0ayrVC9n49VmjF9Rv
rPzSijU+tlb5jbjsMxXteOEE4fmichjTKdvoeSNvilY27sf36uePI2e8VC6ojjuaqZ+cvD/RDbQI
RgX3nlZrVSEWPIvmfvUmACZYO1upwQJqFuIGntOnS/Vf3TtpO+xUKGObP00eCxhDQ7WruH3c+Vtr
Ur+9LdpyCc8vdoYt8gh/o9b6rYpOfm9ANXIHI/ladq24IinK/uRZ/jRyaBZommVQWVT1n8uflJsc
JEoOiedFd8HNeOv+UmuwjhYGsk+2jaddrKVsw/5EUDTShSp+Wv/4bN2KuKIHPNNm33ffUbEXRiC3
M54Id85MkLSMLdDDw2sf0hfP2BgfYqsPj07Tnjdt37F9xpyoz4C9jKxqd6Ea5lelph8Dil5XjCDM
zFnHng/ba9I705OmlN2G7C1SHPPyUi6WnxCD66Fm62+EuYpePMlvw5kiAMtx7TBjIlh/POK0n76w
lPjoWCCEdmhfgMB7/75MuHXBbA5Lna/Feyy1hs5DvwL2a1zKQNuPZaZtSDElulGj0MM+JkRZLC5w
NCbX+hRdla1z/vE56W9LonczFCe1rA4duje8yafFxyYY8EuHvAcdzrF9DvQQUeGT3RH1VGOLdymS
XFBvDjZDJG2XUpd2BtgtzLsrvTOvDeFcmnAPdhChASFHYXHDa/UY5U0CHxIRWOw/9LLOVuNYDLdC
JY/ajEV+SYUCxL50vpLgoF+zacZ9jBjZjMk+amYQBeqwKyeUs4D54IrZYthldW+z/likTh2+CoX4
7CFfNT5RhoCxvAG90K4MCHyvTRImMj6LF9U4gK/vaSkwByP9753yctKtlxxv+zFVwHL2k3NQZt9Y
k4hounaGjC/q2eU0ZX5vKeep1Wb72qnD1UB/iyJ58wcehfRCTSLiUS3/vAzb8yy0lCtco2Qg0HWi
5U7FTqccqYP7Y6dsn4myjw8wEC+lUtYvq6EajrMj5wPmcueYleEWOT2uMVP90g/KYwcP8bqvquia
nv13C+Yb2qBDmjgdcSzoTSQg18uiGQJSNOxx06borU0RL0rm8mHIOgM74yJ4NPrgYPdx6tW441dY
tHDnad19mFKyVJjMd0qB2LGZkuk+bHAkTJ1+DeL7tRrJgCiJuz7oJV4XQ1ghofdGcAhNxTzETmK5
wMOw2LMpvdIX8MmcFy9Z0Bb7ompqT6XOAOEZ0jn5hrpVG+jhTcILzCI5o6BdYjzTz7E9KXdZ/ijr
OVvL2BLndpld2YswJemJpibRwT9zEC/MmlDO2VlukkC3vUar1G0Lsfk8thMY5sW06xL7Feaf3Bt9
zMqUvepIh899w1/HQDL1WZiXw0IUCayuegqmVYLO+tir9RVGgIaW/SC2ZYq0rwlZ8qp9H+51Mfar
ggIHNTf0uVkovilVFN6pYcFIxa95LCtSpqa57C9FNO59MCTojZ0ZBL0Ay9LZ2qWw4j+EM41wfQE6
orNcAZgIjnaXVF/y+j4Ege7FGCfP7XoKN1rQ1bsqRaxsaxCYnTlNLpO0eTKzvLh0EvldmmFx3TaQ
g/P2sln6Z2WufreyyDm3k/nBQCCIbBunmtach9pIFEeMQKErYHbP6q5XrekWEE6DWc33WI375/5k
IzYP6ycldFJC1CvdDapzER2xcfZXGjSaq6yGtFihknRn2wl3wtSSK9XB6dIMymflnJ8+QI5N9Zau
JS3TpaJ7siRrWJ+AErawJpC+F2gsy6oQGU6k6gBT00/L+acdJz5B9tvyz2JxrdKcX87nh7WLP8yl
KnXWLg2JcSOqG4oZPd0eIeudkyB2RBRQeTmNlIuxxW1bJYxHM/rSmzlJ1Er+/PE8fLpLZOajyKPp
TAfLhv20vUdGYFpbPgQoAFcwtn0o4LFO5gU9FWOLUxpZ7bieo/H+48Oe3nUOS7uLHjo9NzQKp3KS
2FYibPocdgbOMGQ2s++yBrKpVN4gMv74YD9VSDka+muH9iqffpp9J8tTP430riG/2+3zrjiCtPXP
Io0MKbXLplVuwzgAC6dtCxstiS4oBylYej/5CJ9+g5dzYN3BRsNYNoqnS2RAA11UFB1csIG2RZHR
zQsKx/hzcfmf7/aizd//iz9/o8dR89lrT/7497si4///tfyb//077//F38+jbyhqiu/th39r+1pc
PGevzelfevebOfpfZ7d6bp/f/WENY7mdrrvXerp5beg/vJ1F8Fosf/Of/eF/vL79lrupfP39t29F
l7fLbwuILPztrx/tX37/zWZn958//vq/frac/++/bZ+//v//99Pff31u2t9/04y/sZmmCczAoHBk
UNoe0GjxK/9mSnbXqmrxc7YbDJq8oNDx+2/63wTNIvg8FEfZXwnBs27QofIjRfyNBhaCASR0qKWE
TSP3f07r6s/Vz5+Pi7vw159/rCzwKizzzz+WSTS6eC2XvrAlmKaoMC3r+R/mi3xa2vLJgg/N1Rdf
HecKsaqBXN6f6dxsa80pHvTAAqY715F8DUj4RdEsBfUvIrHQgNs2KVGHbjC1oxFUyWVXYca14h4P
DiEXQH8SPiDjhTr3yWXfNAgaAQV0/XkQNnzuTZWkcL9R7WZVdxnCFzNKgwuFYMwHh+S0DEQv+RiH
mTVy46KsReRs1yaYTFMrHoAjm6BJHEz6oujN79GMs8sT6fJ7UG0m/cZoVav2tEjRXibpUyyEk5dc
SiBKXwhgHFfKMJj0cUUcXMSmNdDKjC1ZkhFQNN2NUWqqs+mkmIk1QhhcgLc9o+UVv2Yl1GpBC268
KBuyhA7hPI4X9SAz3RvaXo/WNgo7mPZw9V6rILPugzrsNeKRjQTfiJVwMW0+Ym82yh6enrDmh7jR
68dgVNudNddiX6qm+R1ZavNIz2f8EiEPf2lUwLAIfjL57BidhJSPPvJF7U1SNJV0GmGUm4ZM8G9S
+YWdYuViT2bpsFe0sAFNobSYYDJQ0a5sMY5u83iibKpwW8EEzEPhBcOkX87sqNqVamN9S3u7eIAq
6E9rouDizawUE26DqU5v1FxVQJ41OCLBKxGw4eLlGp6zIcNkPAGKgKZTAJ+WbZfDHQqKhCItz8jU
R7Yv9uS0Rx2ecoqMqmRE1VZXPAwQi59ioWZ/9Aoi+dJfLilCj7fT/Xb8MhBR9mDV6ogrrq9BFRep
CuPBEN9MK+cgdTXJF1n6remGRTB7BBozgGPRJWtfpxC5HosgAFeNghPlQDWB9I9yAdSly851u+c3
lLY5oMglGEffKFZpfTMjZ37Qtci6QMo2flGd2LqYSp8HhVYsXBOdOuxR14wsiNsUEW2HG/hVKImU
N0YgHMpKjXXv62OpbuQYAs/PJ+gtrgF6ffAsfIbSmwEvBWs8i+GzOUcOvlCoiatM0c3vpRTlFWuw
EQUvLqwJ0oGMmpWidQzaVJHp+WAwk8HEqcKa9OOi+NIauFvjsiGUJE2zA8Z4khUt4qjzuEGIPOY0
zcK2yx7tqTU7GOwzvzwMwJ2r3dxeprzXXxyMBVeDAXbJ9dO0+T7UY3M2gaeCSF/5+ZMZ83YqgP++
FYRevTrE5+wjJemTndpp9SPbO1IZKNj09y2LTiKy2SpjKJjmmh1NUjlXVjQUhI/EMBGk1UxbC5la
65KMCJi1YS/y3U85l9pRGedMSICcgsGhjKEm2llR8POxJeLJw5s0vCb5OBEMk0qcA1ETXLEah3ge
8IjIRlQfEgNZg9DHR6chYDBCHgcQ3DHC/dCoASSQJDI9uNHTBHgzVNEBE2HMGbMoj496IZolfx5m
q8oaxx1NEdoYmwz8+ZgAiocysor90MGeFiWAi5Xa0u1G1tUvd25sOPsoGfZajlVIHYXyYFjmnMKY
kNoLuUgtcgvGVB7Xjb0eRa0+CE2gHWuVgdyOTIb7qsGG20NrX4s4zPAjjEnzHVk1OU+jlqW0kFJT
eciN1LnqyA+CrRVE5aMGSEp6ZSAZ5kLP2kvko+WVpZvBcRgNIs2nmuBBOXOLs2piBxc2Dt7CKM60
M6kV6lcn0vRrIEbkJ0X8fr+ceU39ET2q24YZd5txits7SlRmym7ERmUVkbobKSg3QMU1CPPInBjs
FpFIgPDA5YP66msQU6WBOh7JO1SJUTrzziCV7IuoYF+4CRYShuKUTXwh6EPmK4RyGrw6pWH0Eq/9
YEV+CP8QRQlEk5Z4hXE2JhLRlqJjPHfdi2Gn8vuU4RFY8PIBsIbZ/tLOsv6eGzGxhxj5/dWAqTE/
MKGjVHWMgV4Jce0moB8151MxIXi905IijbBryGzclH5nfk/HkKGEYXBfC3MA5t9H7UJJr7iw0eqb
A3aeHv0wukfUTKF5sXgQj0qh+qtWgHmMs6za10rJ1rOu/NhNnIpmRzxlzndCEJBbZFl0HgnSeCUq
C1yvrTwYCNc85jl2wgqWrhjRt4obvGxL2OER8YtWORwh+uTn7STlymHrcj6Lnhw7yjSo58l/ovSj
ICYOmw05PL1wTSMZICNmenIc/T7dThY9zWie0w1QbXnRkUK9EqWa73MYKpC6HCxrDaFaV7zW4dco
0ljhNkF0oeeVsqZXlR7Rp8DexowIQ29yJjBdTrbuRGdeDAvOZJ5M+RRjJCNTDlNMhrjAUwoZIAMB
DRL6xehOyIWOgymidQND57ZuWu2KZnuArDczzkQQVTekck17NpL9WiXGZDc0HBNemZOvEqXXgaYU
FViaIIJ1gSR3RSe7ztzJ1jWviDL9IMViyVP8/sCcpK4q6Fp3ta8UR0sQWx/beuIpkOkOtbXgKuxZ
fc4cVdnQlYDBU41YmJ9Ly1gJ2SfnrUVAOLTs4rLXqnpH+NkAFCVPt0T6KWs8zdQVSoisQW6Ymy6O
Hkrbqrcq7MytJAjlojaVcY38nWbZgj5J8aCt+Z4PHsZWIrcDgH5SnbSVkiGHk06HpEqKcBOpqbnX
22HYdLkv8ffWjUswaoYZp+mPopieAlVrNnUUpsQNGTauyDa2sj1E23yTSLwfSqETNU+5bC1HJlSf
ufhclgLm6TRUuDHT+UuTBz71FwBjRYuXtYMItKpGzjyucRo0SZVdz5kRXJaxM0M1T4H+s2S578K4
eo4qR5K7VwGqcOumapGeL3z+TiP3OgkA29Ly92Qu5CGUKGaUfOEND7mEucjl1cTcXBV58VS2c7iO
BrV/Fj5BSrQYs7UahxI6Cjb4SKjhgXXfhIJ1WZfERERM4Qy7sanNfTh04SqrFGLXHJYI8VyFRyWb
URsltP1KM9KBrOLALRJ4dopeyL1iOkAppjH1mAelhy2p3ZZ5Ga2lxSrAV7TKazo726ehblzqQQ1u
A5ZhuvNxGSJV0A3X6H1tTeIUlmIQZXdW3SEk60S5tig64ZorBX5BNcaYwWPczCnzDD3aFlUdjsPb
TBXx7axN6nlQpJBqQktcS9XPdrpSZ5C4C3GcW6DRsaGRDhWk5i5sKgpqLcvKWwvztGuWEaoFvQJo
o/rs3Q0DZWSpN93OdxrzcVQd7blAz8Y+mA9GA1lvSlo+t2aAn4Hqz7lZh85ZwWtzVMnT8sidCP8A
IaE8xTFlC8by3N/HAUJ/Ismb+BKyIuBeBWUHMEJCZIs0aL8jIs4fw5rGuzQbTgcLV0mlo7F2ZY31
czlovZn9MfcyPSIJI7LSrWbb7XE2rHbNFCofaDY2uyxetMm+3mM9qZDqgkbCkNqae9BOM2lm2CFI
sy9WKA6jK6f0tQfLz+edjXACk4qpHENEHRcd2/Qnmvfpoczi6IpFTrkhe0nu9KJgNalZmTywztQP
Jh/MlREsdKC+08ANG+ozK5v2daDHxlsibLedK9szRgLV82pwwCfmNbU7E74GxG0ra7Dt6xVYBcFH
TMfdvDGKrL4o5uF2HEEk8jw3PsLlIw++ONfVGoSo07yGGW+FNskBDev4Les7XV03wLwxEZpkKSXU
3awWsw7iZhBaA1f/ELK+5SNRg7nEKwoFHkTUTnT1cG1NmvaSdAuVToBxcWM+KjgiRYbTayZ6041I
3jqbGLuFm7csETNXgxdfR6vcHOE/ULyhd42rX+2v86WUea1VRtofKUhWidhXxErB5SiN21hWwxkT
DDfEtEZUF04IDwdEWEgTbAQ2RcFT2dV1L7bQhzt+5Vx2hjvOaU/gJhlgMe+ljWZwniKmhqIUEqpz
be+xrjfQLTpEAXknqgcjZHO8IQOCb1MllHBawcoV8thI2Z7PDbIHj7VPcKdGhrovDCZQpxuHuxrz
6kU+dQF4tRQOPNyGGjQaabwVCyHpdmOQ78vct6N1KxNo+RbZD7S4U3SV5GYZWLKdyFjnBcrwlWVV
2SEAdX4ZTwYECrsME7fp+YiuKsGLtiHpzqDYbcGd1HVt2dhq+Rb4DlhK1WgqgFGi6q+KSixwjrSf
I7cfArjFQoJhkvyXtIeiXpVhmZ0bRtCdT0lRengvHXLTunGVR7nUPUXxb1ogVgsTNFMeUKgpX9ra
aM5wQgaXVq+LnbCYer2EsuChqeCEAuN58o00PANTkN/76VR/JX9mpqafvEZZJlZNYJ8hgwqWz+QL
SzKKvLo4Oon9xWxSFRk4QFbuQ68Y6L9kZJ+XXAT7GiZxEddPiLIWguzcQ4uuB0aBzI6wvoBODeY3
0gxvO8O554Mt8dwXF1YNybMixbavtRXIwG3QZLe+DAnImpUb2290QvCU/WjJamUSkUEkAmFlfmM8
5gDaPHYW92ifDU8si8yaSqEhwmTlhDOZdmm6ttqRpgCcDzCTpHvF1QGMzjn5iVdNKB4Cq+5h+wcH
PrzOzlrYHxHlbFyK9QaQGTuvpEC/w/IaD6JDYpCAZDiQOtv03bWlRd+QEsIzQiANwQigM3SEP0Zj
euk6CO49pWQ7f/GD9nau829VmDhb6NeBNyn0Daan3EwvOjXDT9ddE2WMdBsrKSzpmr1FuW/GP8bE
v7ZtGwd5fJMiKOolyRICe631zYZSmUMsR5961uXzHrXVbYsWVpuCtdEToiEAaqCoTtPye57AFNJi
PrtNmhI4mLC4UknGnnVD2RLldAwdxG1Bv7jIw12TO0/YV6f1JPKjKoFSMXke02a8MYd0ZVE9ckMf
LKHS30PJV10rqW56QWZZ3J8rXcgvrOCdD5uxaa8q2zpnb3RvBOZqUpzrpo68Qbtk3+PaM1lSvjm7
aQqgcQJQQM7PCt+e6xBx7pFfs8nrFO6ZNtDrUfiRzlo8bm1PC8urPisf/IDVWji/5iCvvdmXl7qv
7MbQXE+zeh1HI98T82sl4ucgCO6ysDvvw3gre/LSjbssYMWFNtZuzBslX0KEQABC49VIVb8NGzYh
zU2ekQfaNHi58pc0VW9ybN6u0TKLJpjwSXM0aA41HTuR0CRbpntUcBApkqZ/8pUo6yfiOed1nAB3
S8rvtkb3SuTGBhTizYjUYoi/1UP9jQKR6xdPenkc2iu1Tz2dTs7cRg9ZWHmEySG1ZitQTG4PzV32
9VKV93SLrTKVDOCWpG+CGj2z9fhBm1F6y/jFRA6JQnEZYdKpWcYN6yJtLpvxOdBgXCXjxiHOQeFr
Kijnwy/BME+KkCJvRzHcDgT7dUX+yH7bS8wHoYPvLt3GSjbQ1Lyqt9DNYWye23xjs0uxh4dUB6aR
5vkOscSmbf0zY8zuBTGdBmjUcVqGq/SgKG0Tol6wnrAsUCAuEWdj3+KrdKE17hY5ZFJez63u+kN/
6ILWYwFM8lLmNuSPmsTNBZoWu32k3jvIIebCZIdo7dBYblM48FYFwEzdFTCZfX0/ARXSp/BJJo6n
KrRx+YiBuUOB7VNwJLcKycUO8elLvMiHNEEgln3uYMotNM1Tg8sJ/FYF2RDnq7egt5EjkGDJO1uj
lbGyc+b1Fe6AK7+d6Cc5D2HbP1CGPgYgAmeTzN4EDOKsr21bRXD4nRjoXWRR5Y+3/PLSCD2HWOli
zl9kpq5mG3ArfXE5PARxfq00xkNvloYLZudcJxDKpcTAI+8C0m4VSBF9kHfbKQXy0woImZwnNNUR
n5m9mg01D1d1EDvPhUWGMR/X7Epoqf+kzpQzIiP1OudhCFO85FF0lAo1GNXvoHtICAPtfNvgPl4B
pgWPPmQPbYJvn22/sSNj+9anvETP3g6S9AIwMxu5GTLeYzaZzVOPx5I9ULPDp93T8oz0QxPaj7Vq
Cxgs/sK/zhABFiJdK07IwMqSZj3Fkrcf0CamA73dB4hrSUgmbYEI527IyLy2B1YBvhYn49Y3fPM5
KmNd3eD1gkBmxjPxidFI0liUV2NxJ5UxGPgMgGjU1o1Cysy6SbAu88YBIiYGBTTms+yLFI0JzJxs
GSHFHf0QvX6F26XcpJgSkmkF+D8yb+knW8QKjXLA1t7luf+YsJr178pZXdSbff9FYcq4qASEDTcn
949PEUuKvr83k6gPr4Z0tM7SoWRM+irLRDUlK+3LDw2EX1TmF5XOu7K87aiI7zQcQDjIcKC+L8t3
samWM0R2xaLU7g6pCZe3HuxtDz/7Mzn2+2YZLYCTYy2tpR9aAD0liYah7qoIkTc90J61Zo76Ckkt
YYqOH/1rKuG/jmc6lokqmc7DqeM5I7c5RrdBt4z8l8q8zQrDrQ1x9fEdfN95/OsoiMuR5NCY08yT
O7jI+C1AB27hFDe8ElReQ1dSp7B60JLUZDRYJR8f8X0L7u2I9DnlYpNAGQwK5P19jB24P4SnuVnQ
fTXjllAenZ7nv34MrERoIbhDCHZOroobmpUjUw9kDXbxygJ/VW4/PsQvbpz+4yFOhoMd2tE0Ao71
UY6Dodu2onAD5Wtr34pS9/Lyk1btidfm7bYJ6TDOqaEyFK1FRPnD8NNZ0cuhhwu0bff4Ak3Ny+st
hrvtsGLmPLb6ZoILDxt9//F1vrkMTt4x6ovYitFpWBZ9q/cHNrVqIu8J8+caodqOZOzyAdTMqj6U
Huze5PGTw703sbxd57vDnXTma0BtfRUsh9M2rFQ3JEpHXr+Oj+HBiT6R8P7y2nDUWiqLQ3S8p/MH
Wgck8sjhp225F2fxKlwBBl2VrnaurGLvkytbBt3pjXRUrNDIwPAbvGkSfniCipLTraKPBQzVo7yu
bNMNhc8D/S7XinbJJt7+Owc0l/4oAlSoCSdvgS3bauzJ1EAENG4g39Ea3GHRckW9gbZ9Ga6t1SdH
/MUcaVDR/N8jnrwU4eRbJHER73OkudSuQ48stng1ug5PsGAz/QVt1W20+ezWnkhR/xw0Px73ZIxC
/RajMS7HbVdBdmt4RKeyXlpfgZ/xzh5sNz4mG389XJfirnaH22j16aW/F5T+fAon49bHopdVnIK6
hRW06q828y2KxpWx1naKB1Ez2atce3/9TzznX0xF7+76ydRAi1Hp/b8ObXjDTQuKakUA8Jp40+hg
rnnevK9ua3lEDq0/eeTLL/9pVP/wyJeT+2FUa/Kvg7NTWE9rGjthcmZ45ll06F11T8NA3gjq0Cua
xp8d+pcv1A+HPvmSyNaCPsZow0ljuvKgnhfe261mwbiBKLr99BnrH1/rqUopyrS6B2H2Nl0kx8oj
6G1PD+v/MF384+oWScSPN9YaKJj2PNW/rs45wn/yGM60Fzc208WnV/fLlxc1EM46G6mFenJAJ6ij
bljmp9RrV+PKcXbpKlgvV6h5RrTW78RhmRf9f2te/OG4y13/YQQ1YYVus53d7sCY9dhdEQCx8ncz
86Kqe//ELPWLx2iiC8CDZaOXF+LkfZkDk8yOYnlVjQPpWcxPf14kcYefTk0nSrO3eeHdwU7ej06P
8T8RrfHDY0yW+cBwne24/fcGKYsrcL1cGq4N+2QujLXamNVxdMlV3gwXy6D5c5DWB2WvbD5++9+v
5SzEXBjYWMdpeH+XRerJG5jpJIHaKQZbbapvU8DIO98frPuPD7Kc8D9mmD8PApEBg9rihmQR9H58
yJCaJgsiYLAToS5sruzSVWjt/Z+OYp0oEDvSz8eco6gUspT4Mh7xPWVfPz7G+7ny7UoMimSMOqHr
3LaTsWASXUXnlq4AagI5J1cBxRdXx1zjkpmgek1kfPn4gOK9buntiIvFYHlEJmbo0wVOYkb/Td55
ZTeObVu2K9UB5IA5cL8EQE9KoqiQ+cGQCcF7j169NlTHaoJx332Z8apu1v2sUT8cIYYMCHPM3mvN
Faez8FfhESe/p7lBciDkGu7N6CMMcOgskoB90R7ooLmtMz2T7+1m8oqUWJfi8NbCsh44tCSIadRW
//rYfnsyfh0bxl008QQms7D87bomai43VowFgrVJvg7XcbuyjvqbxXADhmw75//+zXqz4pEaiIzr
v92slDGQqgsLmcRJU+EdyuXfqun/+51qwCkW+uJ/xkr320gmzU0eIQaiDrwBFk5eSaUf8Lts9HXl
FI7/BYluSIHRUz9y4u8RD+YKqaMb/e1Y/r95ZP5yIL+t/IwkUehxg/mh39PK5bLsgQm3/ZsL+NcJ
43YB//JXflvt+Unh22NsrSYHzoD+Uh5/LXf6rXEUjw3NsPvuER393y0y/+7DLf//p/nCkFAbjY21
Sn5UP+pds0rX/bba0MJnkWl+tw/55h9T1L+l5/y/E2velT/zx7b++bM9vZf/Dyg2F6/d/1mx6aX/
4/E97d+/ivrPMs/lh37JNiXL/AO3mcnTtPgEVRqS/ynclGz5D+TcYNsMmxeecK7TP6SbqD0XQAP/
gQhb8Mqd9Q/ppqL9gRuLx9OWmZtVqgP/lnDzN1urzizP8Kcr+G2QpNAp+O0eNcVMU2Q29HXc+9dW
pB8E3VGzfrYk44z8N3ImvV6iZdRzu9AAfXHO+iB2iKSgDjqXqyROAYtkqQcTCmf7qAFgSZHWD+Q2
hgMVBqlqMHGVLXD2YJ0bRr4xa3bLZM8gv6lpbdR4iSh3dvuB1o0XR6rkUSqMFBrDRjzSWtO/2HuT
MGab51HyI6fUbBwa/mtufM1YQ1ZN3aCi6c3r8hG0QvmkdbyKIkblgJ1xQQdEQa7m04FC+mnuAM5S
Hc6177I71/26U8KP2//Rg30aB5NskZKcBN+kSZok604fbMif3crsUPanseFhwOlRIoy2E+T8JhK5
Xey8bp8CRhz7eBWDW1m3Ncc4dHvVSN6XwxoJtlwlir6bZ+ua9jTbDLIPR5Kstdy6qkXyQdw76Y5y
ORClVn51c/gm+yRGzl1juQq1yCppppVGYCzgyJH1ZvIRkv4TzJm2amysUlI9BU6VvRkUy9FBhh9Z
uYiLtPhOrXqaG0QFyyjlCn3+JOj2WI4gbG0XWnMr6isrzGcDzSVeAqRWeRa/SZH4vr1T2dGnVLxW
PZJTaC0vFfcKII0LiWb7qfKLTQfapAZ541RdSjIm+sc2PEP91NZSjEyuJSRF1ARFWQpRnVSB10Yo
v2R2lm6FfSn0/DyaWr8KO2Wt14G8ahLMBdhtVyXJgpMvHYMmpzYv+/dm8ckNjM41E1dr7l4U1FBq
mrV0q4enOhksp45fK6uGIEcflabi8GHa/MmOrutgoQpTibkv04pYJ3u8oLmUnXWrpvXZ4tytCM3Z
RdNWqSxpo2jDTpPUcZf46S7vk/mAVocwvDKSCbpVMQMldXaekFtRPBP39XwAqU+VQlJqB+DrZcAs
BWSSynTR7O1JZqfXlB/pct+j6dSIJRTWGpm9QWvsQg6neejjyc1sFiL4DcBQdDizwyYOkeKZPGPA
5hU9AB5ffsuxskS+B7Wnm+K11/EuLTFtqaLkHmYY1Y1TvJC0mMV90WiP8pTv2CehSY1ncMKzcq/L
BNFNYe1wPRQi7u1jjRzYCXG6wdalV2RbD3pT6V7GI+rQcrBsCMAtmR+jnDzEJR2RaLwLUW7lW1UO
v1hmkzwp5l3bxK8jgdgrrfN3ER0YU0pQKAj/Mk42LB6moZJURw2ARm76XPGs3Pk8QOpce1WYqq6M
vgH2LW2ccDiZ/qucI0xQrfDRUIbp1MCd53CC8sh1rx171KVNs5BvG3skS9dmPz1X2SHvUZFGhdj7
FB5PtR65XHUKw3maOFk/XnNGInS0Lwq8zC2ic8K/+uxriIaeiPHCOnQDATqBHTwN6H/rLhQukSwB
TON+pfhicGjFzxuzZSUPb4SbTAflO8zJKoyL17ZHDAwP9zoa6bDPKu6GxHDq5YKgGzIfc7kk5MTU
DyXlmHXVP9JrKF25H56bxH8z8Vl18V2kpbRUJAbdtshVLN/Fa07ASzy+TXr6aiNgQeDlEkVJyNU8
rYGdDi6hPCmJd6S1D/5VHYv1WPjsT9dzONer6QmnGaBm0X8A2uxdoqwMz4oDlNxd6Mh9uRMWqce+
NeJmqljWi0jojl2OW82qL2TV0LLvfYnYNk3n5+xtR9XaHaTZ8iwfkjyYlYfc7E23VagjqwQ69W22
ypXq2lqkDgn6tWGDV4fO2lPcl2y7rPbBiu4DGXpWjxPWLTSgP13ws18C5/10LabU63Xt3KhRi9pH
fEvNTG0uk9Zi6KJ1ks67kkhx3uGvW3AYwLuuyHH7QdyWfzQiH0BcFb2CX3prWqQTJUogpy27lFgw
ZVqhTHgo9TBzURAAc7H7bktmWEHbLwvvCVxhWz2lDBIhjVuVGWot/SyycSO/JxyOpNKAp3bPTWTR
9w5x4utwkOGXqrrbpdyj+DRhxqOJDPbDhEYJbvuqVLvewYpxT74D4mQVSYtVBvegP1ZarO0H3HML
7eIbESjxhKmV7/XMIIfX6suNzl0ky3eTmB6rKv80hu2gqvgh23IrWWjfrDD3vSTysWa3M7Q0K13V
dtEQwkjGmGIT61FDK2Z5gsE3G44B6hWk3QF5qlMO+tCpE8LfVLvYp8NXqV7aQWp3OgyLowVeKxjo
dheN/RKPkuWaWR9uiG9ZJ12kXuZp8B3Uc4VjgEK+EPi7lsvQIls2YzZsz5M8PBkKMsEwldZjSQs9
IvfWMRCikh7e7Hoyvn/YrPIt3YF2maysunqkdYfcQjaDFZS55jB1yRt24Xxby/V3HZTFDtmLA1tj
BE4wZxyM7ak97js00PEmsbx+TPO1b1Wvddwc7NrpfflRL6W11Cr5fhAjWFMGua6jB6YzURpGdLzW
RnQGVXY/ZfFJjgJrZWTo10yrIgi22OiDouy7MNo1pfSgRqTTSgYwsTZxbosEgrOlce6csRwiD8hl
gjsR8UJ07T0RF7orKis4o1NYtaRmEbXLXDSSuqcgjvGVvaJUd3JT0Ld1RXg/5dZdotRnkm1ZuehR
7/mj9piSTcUopx8RAdMuBwwy6d1R95XG7evwLQkHWL+Q2OKI3n2JSI6cLrJgw6Mf5oQ4qE5pEqMj
nEJ8js2gbJB3yeUZfcRFNeDjG2gpN1Hc7grCGItCCdx63SGmAutG38knIG3oySIwelTw0Mux8rzg
LBlX5QWJJpPwyFZYnU45+cQIwBraLblt0+NkEbfAXC0Sycwh8BDxHyp1khyFpDhiOWNTxywK/35X
+kONMDEM16akVqg4EK4Qvie5RZARnZG9Ioojb76VSIgt5cSRaz/fTl2VbEadSGhkICkptd85avQm
bAExN9X9YPi0nlg2ulESxGQxIAfPJEM+os3bdv4TqtzxkMmMr21xGmLMLYqJWqKlC9DR9I+5TAGy
lJV+Hsvpig7XhtSmHwi1+4YJbzmMTCs9j/29n4f6XTYq5y4maMWeLl3pf8dF/yxlxes8IqiJ9cs4
oPaOe7LMo1T9wnS0lVicuX7NkkOvf1qRfxi7miycdCw8RQh30FFABixj+45IzJb4g5UtpovaCzra
wLUiJqchyj5si6ToVIuGTSV6IhWrA1395yENKlYcNoN6aV1q9tNjzedv1olAlhBI2ptI089avkL3
2frq8KXQRncsH363NBgh1apH0A/3YZhdY/yVvQpiy4q4BhiCA0bbbDuIpyAnFQd5QcowXMc0zPEs
xZCMughVYFpr3gQrACXuCRPETzuByncoRtMtKXSSUcOdnwjLswW/0MfEEodlSGeiCLxcjfsVCT3n
zKh+ZGm+IstSWdmB9dzdlV30ahImQEi39TiP8YewkuPgm1s7PZfBdAdpOtqFb7pRn8khuesyMN9l
Ye1wQz/VVrpDwUlgAeLFhkIHyZscfOB/m357qTFMFSVLK5AgcE+qMEMRJp/MzujPo0LKMOi4cq+0
kA1jpT8qRJSz9q6OKsTxfVIZ70oaZiSs1G5npA/9EmDoa3a5kXUGV90oX+x7fAH+PrDM5cYZJ34F
yqq6+YHzyziNmhhWvlGQIBi+NkHjuxoSLcZxNdlLfX0wwu6hN3ETKeSajVxjJyLWb4VzZJcmFv4v
dgFhPNHUYd9hN6yqeMbildSTKzas+xQfuJ0dson9HA9a7IhBey6yjbnsFdQhikEETJ8gJlifM8SQ
PBU5VjCyZg/kDyUgVrrMeBhSA6M/GCQ3ga7H1Bh4vq+DETQl0CaSdoU5a22gvbikHclO1mY2EgD9
qdDUfCOK9iz8YhnjseAgsENpw2FywzeogNDsaYO5rgcCHntCRLyIdkVKNpbaJR+Fr9YrxejvUF3Z
TLTRyAcLt0LUIJVIneU0MbrywWOFFh4sEG0lt9YVd0S8Uiq9d+SKtAGR/7TIZlhNUiBcearex/DH
7XuxXcUIUjgTfdUSQZOvIyn6mP36FaD9oQyjjyBgW2eUTOGmf0kbtoe3n+lTievA92aGTrjklDG3
VcaqDBJ8ijjAI/Kl9hWCxjJHOUJ0dq34ex1iyj5SnNYiR3TGbkcOAmGb0H9kz1CSDz0SHZw+EB4h
KpV1O4jp0LVEGC5bAr8K2kvHr+/lSfMWG6BLrsx9OorMS0vwl1J3qqF3OU2TpFw8ZHW5ZS2i5GNm
cxFklSyZVnoXUtbfzZLuqnqrPZV0ze22dOQknU44Wz2QufyqNldcQrTZjpJ3tQBWsEd93PabnWXu
5mVTZavf/zzvxmT9GEKUQq0SbqdWlnem4J7pOyJDa4WiKgTpx7KeyAeAndBM1bEkFZx96AbIyXie
9H0khyD4u+KCxnuYrPoEwyHMW+Ir0vqkDWzdYwR3buBjAhCTWmC1UHd1x3MyKb65TqvacHVA3S5x
jdO5GBL2GLaRbGYDv17gu6YCSCWMgxfE9P7eNI46bgsKBFPvGPG8H2cGzFK2dnbEyQnApevskH0v
Z/cFrW6X1phnFvVomMYfUTPy9IYXIB7kcNnXIChOhdp8DfGX0pJVXS6lk15V7/TBfCsybhk2bw0l
z2NIyP2Egdhh3u4dOt4MzAaH4A9AuCpDcqM5WMdS60bkaKx6TnUW8Kgv59mSu2qVVEj8Gq6FG/pj
cgwSwXeaXmGFdyzRrprPU4Ej8Jqy+6Dscp5zKg9iyFG+BhwTHDxeYoscJ5hZ7Y+8e/ex5SCp7MgM
pLTN9kBjrvKv5DExcy/PRazwlaoi7bF0JJMM8kvRIo6MMyrV2h9/UZRBEcRO16QfZmPs1IoZNKpg
MeYMTd1YclATH4MlkJbJurN8ruVcW3xvFhqf5OahUa/sTTJSPbEyQZfLCj/Dsdh1cIhWcOSf5Zic
lUGI8zQrPfQ6fZflu3SKkRdmEO3Sj+W+lFU+aRu093GyzYN8vQyIUjyfgyReV0U0rwOfTYbKLlAP
qB3pPZWl5VchwT1JGc+YLCcfMgucX4fjzwS6qMuoRHmn7CUPMY5TMMJSsMCAAu3aTVv0aITuQLBl
FxYLqkPlMiDUJNDkrDrqPHb6jiG7y9KPyZSYcxr8BhV77hxQWRFa85YoDEbz6SVTCvN2biSNoU4V
L1WcmY6cMubeLodYjjmPrrhD3iuLw1ouRNUYV2WQHIMgqqpQbPzCqbbqzYSOtvlyK5nFGb/udn6n
pWI2D4LClSDUqu3Ooz5eYnIw0yzbiwTtevxsV8m7NtcPaTSmLmBX8PjWGLiFPZuePozyahASTVCL
1QoR8DRcpab3Zmk6miM3sTHW85qkmWsGc/s2QN4G7jGoWJL1n4ZJMQjoJWL29XL5b1PAiBaDSV5f
375VM7kqltXcsxzdCrUxd0TKTq7kI2cWDRujQo5JfBdJ5SYix6E3MWvFBLk5y2Myhv5aLxA0i5CS
mTCBu+wqhtpVrvf4w0f7KvuYscrmKSmZh/5UAL7/1Xb7sxf+N2DQUlDFAg+kQ8GTv5Rwf+txGLXZ
lAG0nLUkuGumeIsv+GAmsJZ9jxYU9qX2M+KGE6N5DmOerlvRMC3963JkaGCoOwYvyyCwXFthp19W
uy8mAuir+yrGqM5NiDAehIzkLeVMu5R7Z+DJ1wNxjjX1ovqrf/2Rlj7Tf/UX//GJdLo18K6RONm/
deUEoj67pYe7XmrCOLNZv1MZ06OP1oRGMXYvRkIxcSAf+l//3d+g/r/+MJx5eAfwxMFV/talUfM8
mtgEcSrrak2SOUOCfl7KwG0seVJrnEHs3kaRcrbPyjLld7DUsjn6oIHPht9+xbT9MckH7M4/wq5d
dWr2UyyLm46nOQyirVWTqcOBA3f4WNYMU8UkUxh/I6PS/toI+vVBYDDQbUbcRK39tw+i4fWVIfLq
64GGMDt347yMf0MyPjSSZ1jxR9nXd9zzuyri8TUThrCKdYcxRRT2WHoIRgfS784NZV2TtJa4OC9D
fMII3GnUfpdBblI+Z505syAJnujgZqX950IIFCRDEr+v0axHQjYpyUreci3h/H3cLtm/1Qi6/n8I
9gCm+qd7ewGH/IXs4TXl+//8j/c/94huP/GrSST+AM1uwednCsW7BPj2nz0ixfpDQXzHmzoSVAWC
+z97REL7A5i1rJsGgw0jjclj+Y8ekUrTSUZCirBzgbgs9J5/o0kE43S5P/80AhjoXzXod4JZFi4N
A8FfO4rlJDcRMZbfUZX3a0UN/U00UJYibqS95PY76dtIxvT11Ob5kzo5N7hhwx6Vyl7UemCyZrKz
xKwsYdWfxEJN+6lj7u50BXQQGutzSIErxl1NSXLQ1qF41JAI7Cv51BukEXdRwLNbj+aJ5V31RKnb
0VNJe+4khQ28NiYuxml2JVEqv6sQ55t6yF/TXpLWDRC9oK00D525+kQTrPT6WE9YulnVSemMkTW/
yYQ8iuQ6EejmzdRI6mq69xtduQuKc5dJ4z31zB8J09G+JfzprgrwYw/kELsq+Z77tMovtzQ9cGxk
K5V1crTkvVWQo04TLLmfa0vzMPzCeBMm7a7Ob2F4dq/gjJKHPtHmE/nIPmmugf+FGJGMPKWw78Jo
+JQ7c9g1S3k7j/r2kFVDtJVFRsy1bca73Bwon8I5cKVC6bdh3Mcbeoqac/t5C+YY5PtudzvkMk4O
TViPW6m1rK2sUXnvQNXCaVMLL5Ciu5LJm9koULf25PuraOrsHcAIIqJjvPa0k0xpn9mTxJKbf5XL
y6hS0F1pDYyovLaId5ckdVVRXfNKK5/ORjlh8des6Sy3hn4YMX6JRlJBj4O2bo111EXTyzBH6SbO
Zm3TDbkM64IIqGzplpDKdB/4tv44Rdikxg6EIcZEIjwp25wy3b5PY0hIDbohxRXkOG4lRByH20sb
5ziJfEE580HO8ePoUSKeSfZpN0UzSbjwrrGUGUfVUsUmKvWXIXoVPlyJOvtsFWrgvw5Ts4n/swRr
PNkojjK29HWYEHKv+3aIw6YyNpMSN9QDDR/YDBU3UmBUj967hVWeq6jZ1PJ+fRrLzsJdqjT5fVtD
yjSquXGMJpLpKfr+1q46Atp9GMa3lzLWlfWvQ8AcjecxlsQ+HjGwTFXf0Vna5UZBWF4QUWeWSLcU
kvIxqsT16kF7hwPxlMRC2vvCkLeJrpAlrw6IVpYX8EIrtUu5By1RKc6Iz27P7RS7qKVYTeUDzaHq
lE6h+KobSobtePCHKn7CshlusqbRKATSlsJV8SnyTVks/V4ajYc5yfN7kidyl5UwOwJdqKFnhQ0f
kPR5uYqOhPKg0W+MjvD05fpKeUf1k6z2uajY9RuYPycteR301CJBO8Cv0FufeVZa519fCRJT0R8t
xCtAJMI3glNedKZjRspTotc5wIdK0Q/NZM8ee3WCAFWKULI+y4/DQGmLNeDtC3t5u5cV8J1Zpxwj
FpmVrVyVQr924GtW7OBCDHmifLU6421s84JGRfp9W6H1y1d6YiWeFGOb/fVRrTT40YzdYp3ixS7N
e7OeHhXUPPs8zo0HP+2+7FgyiVoQ+daOTNbUJSvd2ZUSCdtlVuW06WLiTGmvulJtx5txLnra4Xwn
vk3djQIWvmpSFeeewDYjFXCjcRdb+XcY6BTPqMmew6of3qZhjp3GUPxLlPPcGumoHQelfOYSpRvb
73xXNsrig6EFRNtHGlKaNqu8dgsAGtRycu1Jas2vMFYrLyqnwlF6Q33qUh8HEhyfUkzjvSkqaDvC
PkeVUhymlDjzzNaHZ+oTZ38I7w2a9ieqZfpjEgzfU4xBdVAp+xbQGb1emc07hPtg8TuYEmpQekDe
yX8uB2X162y2vR0dG+YHh0UObJXaWAULuBSp55mzNh8YKH9IcRA/SgG++2JU9nUjk2WXziFMnNp4
JNTtZaRt79FqlU6U06WT0YU+UsbSytwAimGM342ZpnP6JaAZWM2EVICmlh6qzd1cztNhJku1bIMa
pmT7LS8Pea1bjHe30XvIg2YrxmkrsHjed1WYXyOMoas6ucsmNdpMHeVoAfTm2e4J4kXe0WxVXbi0
leFLLi8qIaMbW37OZbcTxnmi74qRX/cJEsD0zACyE2nZ3EFHaO7qkTHVJP153cGEOCWlH6ED0Cms
B8SkDx1Jn4SzUHhtAuMxq8snGgf9vhxThbr2VDm3ow9auntVOwn2Qwkm7VQbqp1JFAxIOdmxoNO4
ONLDUwtyVOsFPMXl5rNyby4YkpWg+WBZ/RzQ9t4LG08jm0eS3Oe64bEOI8cW8BhTqb1og3ywklpj
ZGRoxJFYZG8ETJ4MgnK/u7Z2bYMuMKXCEf++WzbmtC5JUOYOxr+vWaO0roaSapS1VJIt2YF7Ud+3
msL4arE1LsR09aMZmyPWr1M4ROM2UTCFazy8VM9I7K7Igta1ZIJTFbyO5UMhK91ZW67rSKluReJc
vYG+yhkoxvGBlFBMZ2ZN3PzyorNBPE7atGnnVvsxhkSElHP1Iov+UFK5WmnSGO+T0lQOCZAdNm1k
WlAAnnBDyufEnuaeTt5Uf8nqHgwmVBI1UzdNouvnbI4pd3mDqYXPulXEh8wPRwcBi8Uw1/RHi70f
HRJbw5uIRdI3sup17Hr1GAzWZxGV2ftf/oFVdeTqqvXG1qUcWC4Eq9rv13ZYAHFfxvlweem5RY6K
GqwXgiydTngfsUakbT3GmtuO6vAeGm9dURyCoTBeiF5nKaQ22kUlF5IAtyHeaXUvXBq7qcPCdQk/
HSkhJXX1qtv8Jdy3KxkTO1uWWHtS0rrECTftJqlWN6pMXvztZXkrnqxqB9n1AcLJvKbI/GKRkV5S
+gi1qL9C0u+vKBCYMX37DPmDSNrULPe5HB9MWoWPYqE4jZlG2YLWwt4MyRqV8Y7fTxXlRUyVFzUX
7zxbtrEP5qKhj5UrW9anpMuGQt6Kri09KNETmb6D6vTIAdxwMM0TdT5xGPTyGqhF6N7GO9IgIEMk
weY2MiM0YM7ezQ2ZkGGWPxNk2jnzpM4PNrjhDT5G+g/JDm+0+RS1zUFIfv3uw1aBkymrxxlf7dFX
aVEFRbNl0VS746yRmyZLb3MfLtGpvvFVVxSoNSS72jBmp0TPjVPRIjFhcVMSsR6/9oIHQh80ZT0C
WnuNR/kQWaVOXmJS0jIpf1Zmrz1HXaZvFGJkPZp64lkBQbvK/SE9NLruFUZteTJs4otkNcqlbGN3
0KzkXouCfgMWJ8SEO7BarlhwwEMIH2EjKadQSnZdTNo3YKMfFowEdCkmJaeafokBwdgRiZq8+wLK
XCjD0zGbd4AVay0QYcDAX6+F0a/GNlW+et4mQCp8GPyYDv9cJ3uygMMVxb7mIfIrf9MGI8SV4oA6
RIYEURyIJJpOgv7Vmi/gp/FuL+1v04nJNt6LxxkpVmcKR8njaBWUtX6sTGs4cuOHjPDNvBqzvD+N
TV3sE6Qwm7HgFNImfk3hLTAjGEm0z4PieJsqpN4wjplaG9BEJVZOXdvfMS1UbtOrOZbpSt2ltt07
VFOnbSbseUOTc7wf7cr00FqLs5g6cTaNEEjBoOdgqBR9O9lWd2r1gQ+PV/GB1IfKTceueOpapowq
qLtDGyLhb1HLwv4z9rdF8+1lauEImyRarEe999KWxhVsRFjBhS2v9TYXZyiM5boFNNSviqAt1wt8
bWY2IMC2OcL4bV4MXXqshfaDZGzwvz4GbzznOF7QgblmSp1/7uPk2LLRAmQRf81N+52EZXs1mNto
o1A7i7MRAC/5OJv0n/9aLixArPBwe/+/vkMZD6K2LNBWSncJBd3CIh/LM4u+EkhE4RUMlgvBJvPI
Qp0dTZO77W1+UlWYV3bMSTNzcAQFNAt2SVNZsGToATjBAQuaqCHEutj/WidUfVC8sc5YJVI1fTZ2
7PxaVuqzTXsurp+kuGfWXhD78Zh/K7OVERynsVIg/nddxXN/ZS/TX1V52shGqt4TGe20hiodb5cy
t2ICmXMrcRj3hyXf9/bS9mp4rJeXP73XGuUWHNxLWFJuF9yK+0Gqd4AoitO87CMjYRx7QjCP6WQj
IBu5oIaaFefbixXEoScP0CPSCg7dMn/9msSWOSvKAs2VYiYxUquRnosRBMXgaycwl9qpmgtBUC1f
hjxglH3RR5J7tbFLwfoktIMrkqjPPKRBaPBX1xFCgUJhl1uX7bIISqIN2JTs2RZss4NK+ZCtBhXI
4L+XSRjd9bbVQNJKTa/z8/5xSuP5TldBMLMjbiPlSt8qu2SU138tHJevzKSgnBuam6JsdUcHb3EP
LCU61tl0pPtsVF5aqN4Uljs0huWBTEeCqfp6W/Rj8ZD4fbT1LRQBnao152TUvV8rr+Ua5nX7661b
NSHL0BxKRoKlM0gVV+u04IIx/K0f2zcu3HCUCCl/pPnabg1TbQHvdDV4JKN+tAi+iruILUwSFRdZ
LhXgDoAGRhsIgCU4jBaRGuRD5VqancKWQHazse+O6JLSlTEOzaZKpexCWPoC6AhAf9hj+WqmyXRX
NbOxHgJN2nTAodI+J51gjKrXjPQ2X1KNx97OmKx1/PL3gMVTLzaDAFvD3NfnVENK26r6p5+aS4a8
2T7lUPhp1H/Htj299NW86chYWZNYPe4sP/9RzKCyO4XAS7cBPLKy+zL0yGTIX4REYJFMygyuHlfk
SOxvK2gtjWBplArMjWXNHVYGffwO8lDuQ7uYEUbsJ1X6ibgspWXd5+tJATJgdTUdqwGzB1r5fT36
yLpmGBuNNo/rYBwbWC4DG74mtFsanVW66bSqW7fQNpfocgWu2p0UkzCQGaWbSYlbTpfc6N8NNX6I
5q7DNsFC1TYJRCxTInCVR0sqHptAeZLVCUogy+iV/m0GoxuHwXMoYF3F8VOp+x+BpQLAaVJ3pgdf
gQN3ooztvmguCAL1BhabKkySUaDaW3LC7F1fmpC+ljFMXl96yDvObQRexOrl0BP0Wstq37TyBqbh
k6LQbYm02thms/UWY/iyY+tJLvSLVcsS/QxknX59Bd6nHiR/PvpmClln6CbHrBYikV1TAJoaYnEb
PIWokiRlZC7mzBzsHkJuX/ivqcGkks/f7CQEbRVQXrUyffiZAc2jUQV4Jts8zQO72VYzVzB9VUcL
+uiUVp8KqpwTxCNGhOnNlAgFMeRZRntx7EISFOcSzEVoezko3HTS1Y2voJ0rE43+2qg+aHQdIrxE
DDk+rdhunWeUo3L8K5I2Duxg48a1YT66tAnzbdFWZyPWKzhDltiq1ZQSZACVMvaVC2UV7g4f6laK
wk9XmnZn5oP02AgSaOkOU9ibf9BxZFTJ8ZaaUrDvLIleDUmHmS/f2UGp3PWS/N7o2UAXw1h3SR/s
/ImuL/EX3ckKpE1SBZukKcKjzYRyrCi3jZVS7gYewDKvGzdLQM1QHPPEJ7oOa01OGQfLbNdOzVkz
rk1t5YdOVT3YsvnTaDTe3NkPdtbYX01xl85E6nSTcZdnPER6bc1HeKmOULvNKMVil+YUUmpAIzGy
CycmIS6NtcCN29Fl04pUGemXNasXSwnDVU4j2enKcYeRunNYBIL2tYZ9b1e55xc2ZMq0oSXaW3TV
CBQjoAMRU6av9Wi+FDhFVpnvx4Rf7XQzrF1VSudVNarPdpbpV1Ix9bWoadJVNiicOkQWA3jWPtHF
tKNyH1RGsZ9LTfHsEcmlXtOCp3bFMkQDFzKN3+wxvuN4jLzZrktHLSfaTmKwQL4ikRi6tS1V5QH6
0aGKBaoS39MCrVrhOEN5U5XsRCYoTLm+7wkBi1OfPW3pb1gORw9psgcHlO9kuUNWQ+mBxixq6v/F
0pktt4ltYfiJqGJmcwtCsyzZbo83lBPbzPOwgac/H8q5UXWSju1IsFnrH2VGokWDemHX1iMTTqVW
l1k7qyOfR1PUC5p83pGFgK+w0vN97sh9q1v81jAlPtyh9Od0pic9JIRHOL9GBHKYpFq6czTVDPQp
fq9F/6u/hEt1axO1ehJz6udWsaN1KvWqDLgjBehzjNdBolOp2yrzOcqPk9UGtr2UQecA9emqsUeJ
d0I5eXJ7ZUPP2LyG6oEOqDF4cqk9TwmOTiJhn0s9+URUlx/cjkxqhz97IyNk73bZUY8q/TKM9VWN
1Jvj6N9qDWfVoBCfUW4Y2Uo9lsXTSG7UFj9EeVwiWucKpcNOLzUgZAcoCw3s0XHkQ9Tn58wIrYPi
ip1h6/JI388OjwRjkBj/8ogiTohoV2vqnoVMtFOZ1oEZO0T1Op9Jr7JBLpXmPyVwhioio89Cdry/
iCGmGBGH3iHZbWfbOY6qfAexz5GQlB+K6jSn2vK00c23FLVlXmM2JkNllfHFj92iP1Tt8u7m/UuY
Jb/re7Bxnext1uffRiV8sYmdjMyZ/hrNyq9RiPRSGjL1iPjKLmOkPxKiJMBBSPJLAi0v3YeaQ/mc
ZeSzdkp+AI09GBW67o4E9N1iSB7qlGs9mbe5g1lIEmpAaiSZnjtbV6LCU1+SrLkza6QLBCfVvk1I
qD8tV9GRYTbF3XNbkwoUu6+xpj+0C3tC4cTk3TqQhMV3itzAqNLOK3Uug7bT2g09eB43bAmjOZH6
lHNpOl3CuEhhM7riN4Je39pe4Iwv3VNk0EXXpsXvgmGO1BpQ6b4hJ8zUiVIasmEBWxt1r5tFCA6d
K0daq/dLEdIkKeffyo5O4IFJMDvljazkh3QOtd00yfRErpzK4HpMOLOUZWw2S7PUW9moItDD+tNo
zY5NtXjK0w4wN9RxeeVsp1KQTES71fuMYjI2jcQz3CU5TC5hudTi3oiImndLaZ5HaV8HVRmOWFH0
1uE5OWgE1XUtgVCNibCqzb7B6zueeUa2rRfByGTY9S0pxwdm3T8F6gYmtFV1f0UETDCgkmt+06EQ
VVEGoA4Z662xlBse65W3qDl4d+vCRVbmeU6yFRZxkJDKkQ7uRrli2pFLna+dJy98ubcyL9uDxpjD
ajhpQU1og5fU9qowaXtf72XuoYJ3N4lT/uFI+WrmZsfUVW3ETAKSwoGyCqt+FrP5kQ4Xu0EhSdan
Dtdwv9Pp1PpsFvccsrRh282u15wAX7/M8m2OrAbbZ/+45FANBVpMQJdPWDZCSxLzJ5pK5BqJVqBf
tLClVpM/J/qHzUMMbKfT+aui9JRCvKWVa+ya+qWpK+tVrfsfA2xs24bNzjDb4VrVBHzxnv00CyhO
Fb6rUnMP3CSrUro6EtbDMmM3nc9gTdUQ/FZmF+GxqYqtMdQmxwT2EKu0so2JVNy3lgwZf78NbXoi
HC3LNoZufdNTuDEN/Qc++u+gTwAQQDlBNicvoW3QH7cIXDboY/nYPuKqZsqNssLXZXuZWf/wAFzd
gri2JqSVZRVgczR9CyeiNcbOnrpqagMs/jVZdmXkTNt2HoyNlgzLSxf1u6m2H2XpsPAUCogrCfFo
PqJku1rzNa/qZRsMgpxHS5B2zjMDBHOok4MSVZ7iVuNTEv+k9YbNQexjGwVi0hYkt4kPktlKD9NS
tR7L2APqmh7IJkRsbMeHpVXUQ8mjf+zJI2ZHu2qZdA8i0beijYcdqEJEThDKK7ee5ZafKryZTrdD
2tDtILvIAqS3OgnV7EUaN1KXh2NZIzqPtQ4CjdzfLp5S33EGfyY98dMk0dlLIuMvcYi1X9O9mhTb
UBakF3dpGBRwip6m9rk3FM0nmmTi2jTMY07CP7m2VOlZAnl1PU3mNtMw2Q/VgQbtheUE0NukLK4v
yusMWYVjpVe8norgAJ4XAMRwz+sGYVUNHr1QKIdl+MmoY91UcVUG42Cd45kHrz1KUgozyrLr5jwV
+cFeqSS26UtqhyTPAWASuVo8qklObRFap1qfuY8KnKkdsAzsSX0JLfidpJYfy9LnQaWhmIrMufKc
JvpyUoejZMGyq3UUMGkILq2cJMG6iIMcVZ7f1gvZYqnZgMq7H7hREG/a09ltG9/lPIQxs3ZiKZqj
PYWW11XFwVUp5Z6dNPPDirD6EbeQWl0NnBsPpqMi/VljCQVGBiI+t1GZfosUmXcy1VtMRcj+tRZp
o4K9YLbmmC7I6Akx6l89UrNgKIHY0IlBtzXo9JWeQi0BllnYlZ92bYYO29X5e9bk6ZbCHzgu6X7k
rcFrzO/rrFR0JJJhEKtZExs6xyJSn92ZLgsddbZK1JDNZ7mjEidAsFtvcIZsmFPNg8NOjfRc7CPc
evbSbmEPQGyzcEOQ2YNqQmEpEwGHZYkEc7BpRFpQbWU9dywrYmFELmZsgrtCRW2PJgK8CYvCUY8j
Nhc9J9WjRWW36Gq6WwqS/Wb7rVWN35zW56w1b2OO0jkN04c4oc8lAZ+oa/zqowb9aDXPacioqOKl
0dr6TWFA8owwNTcHW1N+43mtHO6IAbfEqsK1um8NjVWQFGFyVFszoPNwPsMjA9pMoX6ajHE6Sx1l
oLI+GBfMO/eXco7kCTfVfjFJOayU4u3+21OamYeMUOBkdI0blQT91goFO0gJ73v/vUrs7NrOMeZb
DAyK2lunxKUkm1RrwtVT5wLXz7yyxOyt/KpWid/ki2YblOPV5f6yZMOHWpmCRD293lWi4QIeTPWp
sM3uaNO2/u+Xjj4tNwOKq0rkjXoG/c1enDIAvwDBUkPaLISDtF7ENNnrFYR6mcA+k45bM2UeQ8Ge
XdQjOJ3CiWOma+F9RaX7skiI1lgV0alYGZ6xRqy5UP56qFd1Xky00rkmupJfCiK+8dBpVtxR+5HX
tEpUqHtXRrulr/xU11Hw78u5PaqCbEpaAiyn8Q1dZB+lEM5ajJskFcXNJAbXcxVD9wUxfBctGh2/
RcSHQe6nWBnoexGgaS6fejE7Hs6aOYD/s7ZT2NQfwN0KS48hL0ZXoHs1o49SJk9Z4WLdkDYR966V
PgFvPtpta5yRO2ZPYkEz3TvSzC40jM23vB0+6qm1nt0lbtCi/azyDLt30BiQmP8YKXs7JQCTZ3q4
pSkFn848H6zKGeiLuRM/w8JoRzTpNOvRjaE6iLU6kci23ZNNcPFYs6/dX+JBnCJcmd2KEUW6HR1V
w+n9au7fI3Jm/0hSFMnUM1/CfghIOwtXDYeXTKV5+AeblsP6uKIjluHZuZDZ7FyEMuanJqr3zVQ7
J31BpCgyy3xWVq2GTML9qAzteV4ZMDcy/VxrcD7IpNncr8L7l9BzfFDayA4UcUE+SCLm+fTE5Evk
wCgAW/wAIVYSVYzEuM6WkH7IzBJudbfRjlUX4eFYX7JoqWvMdbjWsCPoANNAARsTiPpM7P3QkGxf
JtQaFDaoCwR6laXlvkBh8lDi1H6YG0x6DcuXn6/aghmr7kmxh28jUeRWAE/0pZ6fcyc0HjR7MR+S
aVcQ9AxOak2sEt2ckPJYu5v7V7y/KMCelKm0DFoNgZGQhq56dpUi45JJT9NaT6BbF9JPh21lF0YQ
1QKNstDa5zTpF//fV+9dNlcLYXuVhdozUm6wAdVZzA2Tx4TG3g1P95/XVcMk+Icu5SYO8/v7rq7v
Oy4ZDOs+8d2nSu2YzVddyALuaDvqdCyJNL6w6PDoysOtnMvmWncpenGnXKHpjH83SbxBbO2TeZbP
Takda1c219DVRi/NInPbzyX2rW4ssk0h5V83heWeVZu7NerckzmBCQ+iIVe2zf/SSlfvib6uHqZi
hYvJf9+WVtc+DiENMX1pXbo8xC1wf2Nzin5w9JWkyKv2+/1uyHqLHGnYdD9yB+1kZKbGacl/1fE0
bwd3iHDCOPElM//ev4vJRn2JkCuuKqPGUNEbOTG1gWP79O+0RHa/plUjq8e49+8lonIkrbT0pMwL
f5hljCpR3zJ2IVnvcGNc/v1XSrXw4OTB/TO4Xy73D6JCM+GrqU2bABH8+iNpjgTqr5ejDTLljmJB
0ZqI7f0u7C1r4Xms9fq1jYtf3GXmg1hfxoYhCqEjnTXCeFwT8/eFnQ0n2DHQbd14E9LEl2sM5qXo
zB9dtaYdDEGyH9A/Q+hlyoV5PfZMgpv9JbGVHUDu/F625VkYSv48drhOapSb6B6cgARq+DOUM7v7
xQGaB7t/TFlfhryzr3kPENjD6PAeYSnrVXuv1c20LdNix0lVfpWO6NglWwYpsF5vzudsi7StOgpF
IQJ7BW4ZR889lgSiDTh2WegyCljXP8B+/pMpcbGzqHxEG56jYULzGbuVeet40Fhp9ziOC95N/Abc
m7RzRFSxEqa9+sIbKlW0oiSZjAvSc0mZZ2rj8q2Rux0ohKLMpRflw7DS/0mJpruzFL/vu3qnmIl4
QXbxhDyi+FsvVfDvkCNr+V1qJmuYgWq3uwt0/j1MOlo/jlrjTv5IOzOPGroGyJCbvBaJ2ncaPsdd
2O+llnVbTdWqg1qxYfdjHDFsrcgzJvr6Y7LqeUOHXvxYHRpbHS7KPHM2Nsn8T8d210LV42RiVcTa
J1GL2TFkzl1EUDtq6EsyfwPYyB880crbv1teTGUQp+m3jOikUO0S3o22hM0/lsfVo9G/q5qMldMa
DeOWxeNZ5QNN80x50+8SI7y933QvbS1i35/+Xyq9kmSM5ine4r0B8fYSRu02tukE0tRlAkqfLpat
2FuSijGCW+Q6mKP+Im3nen9aImPZ3v8alQDYgSeAwXlF0+9PTLn+V1OAxGaKTq3NJEk3ngz9k860
YBEG1R7rQCANJr37EXG/YTTstZ5QmsHL1ZjKqPXpcn/Bf4KJduCxYSfjMuDMr3eLFmsvk148RVk9
/o2s6imaQOL0pYQbw4Kg9aug3+Wbr0fQ4hYKO2eseVonM9Jxcffdh6+5AwQn4Xve8Sb+MTtYDeqm
fI1aicPQmu2rdOJdkkEWrti+3qY324p4jtNdiilKewa+/PdPjiO8yPowf/07yzRrPvCwLGmQ4oHc
50O/H8jHTfF50Zlb5x9VMj4u8yD/sjZvDXOYXu6qoinoRX2k4q342yaoCkQGaMQnMs4HjjKXiiVC
gGUV/mpR3r9apLF+FAWks0XNF6grW4BwR4pK5RgH6FPQcPYKA7zbFTNHzjgfNYPleGqU5L/EIIeU
xTnQxLGEsD4PfbngOG+fFV1DrkZMOFnBI2dvb5bxTi6XlIcS0eJbpzfIB9NSVu6JlY3DnwPYkgid
omaruZHxgiEfwtQhqaGg43SIDffYm7LahRmKmCZalCAyLFSUliivGe55vypCnC6Nqu46Ggj6pvpz
p5MGGeLRj5SAHlV2qy7EWQKcVu/FmDnPrZH+6ZDDP2d5XW6n1tjKVW9lyRp3um2cDW181vMEjlgd
28dsjldHitJuC6V/b/pc7kuwa5ip90L2OJm4ZPbl+kuyWpCGo9a5/wyEVLxnM30npbA/7kS3qYn6
Yowz/HqVfFWmOb+rQzkFWRp+3Zk6mxl9M9aCLQIc6SZb6SD4AWRIGpK3SxG2G7gK+IZIsx5GpAaQ
nQLM3NMclBAWDTT/NHR0+3RAWfpeKeY/a/8RGrShPxiG5Jxsp4sYlxEVIY16i2VLPp/hj61EOGho
kzq0jSGC2jBzXiKOqDCaq+A+EiQin7ZmSqJF38QdwhByVhz34d9hGSPxlTnpLVgTq3VKrcqlg73n
fBOyiLeyHquH8A8/tXacqcG93hWPaYrBI4Pp2aUgViQ04E1DEzsFihNHVxu3tQby8QZmQj6KFArP
fvc4KJhREl19laZ40pYh/VaK6KUO7fy1KMth6wjaN/BC5Ge6GPZqWtIHfL8PTb1vb+r8Fso0ebfg
ibRVE0hlKrHOs35wRnMFwKS5vdPenCbuxiHkN5BSUxBT0C6/HlD3l2R9H/nylHuTGqBV+c3uh+Ro
9iFnfkLd8VIsXyraG8J7aM8gxbfZAj6WT/Yg/+sWtf7Q6vyhSxnshQSN11bx4EQ9niwp4BJxkjyb
4QJ/GffRDixyOaWC4F3hOPWtlR/3VQPx83ArdVO94VIsqI6jN5sobu1cKOpfeZfauUW1u3cZI4dz
LnqvO5fGYZC0MWz48zCMx8kZ8mCYrrjr1y4cCHYm5QnUZdVFRunodRQNh07hO3P4SwQqqgZF6Lch
zFEkFDT9VT3MCNKbUC10XGDxa2dq+p71GkzYHR6Nla5y4Oi7VhnQXo4/0OyK2pQPY4RNh14ENVCa
gxE5+c2KnmjaBJiF2wmFvGn2sDxPtBMQa0vXYrepKDa8djlHKyKarQSwI0moAssAfkmTisqzmZB8
AZVJegxLNmw5Us8cL7XdJBsZul8oZydvcu0Tpmuxt6FElfpSxsACPQYpV+rgWdmlJKPGsqd35g91
mwmXcj+ePhGmK+ZQdPTo6zgN7WpvluAvbnzLk1T1J4GAix31q4/skG4cnabU9repBneH1eoc4f5S
UNr5cYiuCObgj71gXx4dZ5+S7eElsfgYGF8PU5KddOJ8SvSiHmLZel8aYxBHDohkX2M4rAfClyij
2kCcbZIweW7y+Mj0fJ0d/TiiRVSp8QXQ+6IDyDwind5pdB/vQjVHkAzyTIRTcc4ZzRD//ZhhI1DI
L7bfuPUYNAH/th+h6QMmde3Wu/ODI9n9LVMZdzIhqiNCK2c2l+7Z1En34bP6aCzqyMyxTQ+ipoRx
tJSnWiFopqNfwUqVs1VrewpEoivSZ/KMFh9O5+CEw1cxAbXTwYfdoJHtoUVtD9Qt1mMaFKRefqK8
JXZDx/4IXLWHe2k3bQN2jRNnO2eqdsidxk8L43nec6CPfpl34UExur/tmEb7tM0JF0rBH0Ytw8wq
SWFZOf0a6ZY01C1qT6YCbArbyVHMAB1RvkVqzX1t+5HFXTBLfTOMqrUjM8UbwWtO4zB9LY3qY8vE
zy+ZcUOubk8V86ltyaNIBR9wWgP7cY6CNqJoTnnfvUkdhiA06tu4tDkfDWYIdb1ol3sFReUTW0+B
lvtslyaV0IMSsBWhWYqXz94uLpPUBrITlGddsXcGg+/kNLdZ3YFjYcP1yEFovChHi+nCYjywc8R7
goItwMYXifmBLCe+VyValMoGlILo7ct7PXIBpdnwiWiFnEZMCZ7bWhtVscWhDOPjmjHThHvymmDQ
zOKRNT0wSx25IHm4QUyLNuf9lhY7VDM22vclsV6Tuf5KwlWtAM3ad913HtlniIoQ5XkGVN038pjk
xc3t3WDCRJwBu/nI5H9RRFMMD3EYRQNkt8JZwIONKSj901jN+2kZ7Q+quz0C0QkucFICS/C1nYbu
0bSCHu/vvm7LbWpYu3m0URHTbNjJ4WVc1GajIsXQFs47HJlr8BVxVoNp/UgmJgwx+RPxqtFOOkSJ
0Wz/1lvmy5A23GXrYyMrkNpGdrNHZernDbvbQEFMYwwWAJOB7Nmyv0SKg7JwYVs06WkG+WCxjOzd
WH3JdtllOciuaIRGElpu0lMxB9wB2T7U5g2fP77xDUgwIIbI210UKb5Zaru+bZXjXFk/y7Js9Qpe
mUNnodgrMJeZ8B0rMYIKdQIUef6fCzYYUFH4OsRNhe98PDkWHWZc0a9mzfGUVdhfh1LlfjCdHcKx
h6zPmkCxQorjY4T0rWpt7r9Cjn1tGhh2ncgtnvO0PpmUvzrWsGfUOJRz96WqcH3lEjJMG/havGo2
/lu6/+wIAqtsxBZkmj6nnirAebEPk2262zb3sz8y6i8hIoaTZvcXV7ZP1aiWRybcJblBYz/XMbFi
ahOfGWfoqFnCP+oAGqmRPjPLdvSRNQye7AEnW0EXYckGLcyCqEtbf41nUoOWSaJDE3ADw8hT86p0
2SfUNBd7IZtNq1DHUuSfCF85OkkD9tJ5eE4W+nAy3b2ZrfZTtxExVG5y4/qmjKuu3uMYtR9SrSNG
yHQo2e4+JIl1TVL8cu3M+GTBGVPcM9ZAT9RS5kfu11ulFfZ2aa6UwYwBBMfkwYousEz9SakznU0F
Cgoqi980z0s7E3sVavZBDMrZTFIEC6w3Pk7hxUvA8uaKMkMIvw/+WcUmD2FyKrd8pj2xQgRn+Z10
naBIdTIXuGZOdvmKRJPwN5o/PD2NtnajLDSi9E5QxqeRr9OREYevPDDG7GmqE8U3dICcTi+p11TB
q00HT0MIu9U/pKhnPRthrEfT1syLta8LZfTYFG0/5dzEYFmvS3EP8N7mLygRUkahiBIlYttqoS6b
iiPC1vEaN2u2nbYovgOo7kwIJFzgOkRgg18v6FA6heg2BHwQmY9OlH9No/plSKqqQvNsNZGyocAJ
LsBVjr0aVJbbB4qgSabRICGUDmFr0lS9F66ZP22VoIybP2AGPQ1R4K4beQqLZFtPzXhqhYQl/e0t
uNBJg/pPR9JaJxHTnUm5tTA6P0uWb4cEimtHL5jKee1pc9Kcepe8miF8qPTov8xq6HZOxIOq73vV
+u1kLIPZlIFbLQVaMP25G53zKmjbF6yVqYGOpIyI2arHmUoD5ONGC9MhKvYdI5t8R6AbofQkIAlv
Gccy6FNY15AcSQ5rLA2hQrh7UxlcJqRD6IDPHhrRbusMoDQkYmVlj81H3ZZdeygpCz90ciSLJCx2
phmYhb419PQnEzp5CuDnPmf/g8NbVIqROkK3IDoJgS1NZyRZ9emBNUBheNKrTf80x9p/oSrf+gJ3
IMEAkKboFTwSro6quQBbpP+VRicPBW7zbNCf4Xu0TdcxD6JD82w5IAeqSFGZi3fMcN9FS7qQgzhs
UBBsASfhJGBL8bswRXPxRk8NG/Kq9SoMOB3NEbtiCI99nTlbJVkY68mfpB5oGotjjy6jH2Ki5tKS
m9EF7InojqL7iKZFq3htSzTrMyKvNnV3wpoIgRgQI7t97qsVKYKIqDtjPqBtjrdzc7Ena8/njICk
Ds9ohRdmWO22dAIeKxk3siuX7xCTFgrQl8w2OKS7c5WSjGJUtkRnx2ViNxpBZ6u+u3ztQvRmafYW
teZVhIVFvpO5JxX9RZmBm3DFfY4u7YFK/EG69qMTG4pfW7U/0Jw55jmtnVoy8hzmxxAOtkehJPvc
RWS3REi2GZ/iVP3iYG9BgV5or8EcMMknu2IP5KqZPTvDECihHkkWKownUJNsVh61KYRODh8dJ4iz
kf7Bpi8CmotgfKaXzqazWdjGdej2/WTFr9hqKNvRha8mAl0PrP92jmDDuup70M+SsE1wV/44aQZJ
o1A+++aiXDDDCU4kwlD1KTmp0XLudH1bqCrBCun05egV5CBhiUmjIDOrsqs7f+Suec11l2gLnVrC
Alkg2cbNJ6cdrKgi82ObqZ8wF8OmajU/jRrQkJkcioqOpa5sXgqMsMIaqYQfONFAds0NekObdxNQ
RhT2Yz665wmOWlfND+r4xC5aFvgrC9EdknsOJYokWrcj8lQnd6TqLqFAn2Er8ksv4hOQtEbchRCr
EDQw8LMcMDRejUiZj9k8PkoVdhV9NaMo8AYJMxxFhak0QQMLrza3Otf5Rhl5mjIZoS4oRNemRr8k
a+LcrDl06CrmQ12SLNfC+PJQWuI020xO9a0IPm/aIMmdigCds84+UlOZBigEp43WObQ61dWXaYW0
maKLQMNvPE1q/DekntdTs37ZJ4pZAP0cahNJ3WIlfKbYbT2pGHBzY/Xpas2ARSWziPixdhxZeG5N
XIYmHZKCqlUvMWtY/lUXvSgPJSvNfm5Qf+pvUz1xaUvpmZ2bsJIZ8yYvEj1IkhDe1N3H4XhOluaN
glUtINxwO9DJzSrMmQdzdzNmcTI1oocSxbiKqU63tOAhQnV+J3dsUA9xWi2S9AsyE0MvjbXtuCB3
Lkki8ijQwoVqpXJP211TI3bkb1apwQ1SeCSAEbppoGrSqWTfNtCdUcztb7KwuZNNF+36IpmTyFjE
CXZIvpOlh67UpnbTqfYJuYi5nd2ZM7tAZo9sBjlgKndE9Bl+XISoisSG2ZLRc26mTc/J1ww4H00E
H0lPPqybM4gMmxx4DtHQgX2NvHco424wS3o4j1IV7cHVB45Eng4FB05cyr+am66HzjHtS40EBphy
nKBngcnPZhcYNVq6Ro0wEYO8nLAxI3yN7u80uYGcuFMFLWOEIb+oVKxv5j75z5qr/+hv3AEx7vMO
D2XJDFlGh2ZwT5O0UsQqi9wqsP8GSohEhtfILrypjT4XNuaBOkxq/yRFr6vRpUG5FL7zIMj8vKbT
OVZI8qpMf7LD8Tb3NZPw1CHs4RHI9bwDuso3lS7sffs6sOOIUlGhhkICFssR8Sqy5KCksmxDKlwL
7TvYmETkH8JpmP6X2faMOgz0VUAflgaBQ8oz0RClP09xSsn4jQpABnAtUo92z2Tdd22E7ICL3SZd
zHO+NNYzD1O6fRqGo6CUmap4+711NaDHBms2KgXYGc+Y3Xo7G1jh2RyiIC05CaMkPxQ2JIQu+s+y
71+cwlnxPdmufVzvYd2/O4nde9hSFqx+IezSF+FuA8owCDPHb2Z4wXTWOcFHXN812OS2HAcEIaYl
tqGBllon1nUSvzqDA7W9ZnFaz+LTVMSMmPVzvC7nPUb0Ro+Wm2ZM+Vmqyl6fB/U0IGL991JP+gnB
EbKKQtcpC/4KO7ydbI+n0pYWfeh5GIxxSYfHYt/wevyJaMb186i9tjK2vELNbcKxuPzbaTe24Haa
eHLN5QLcGh+Iz802Wm7i0BVz5s9jMV+YaYLSH2OekuOYuZs5ZYipyozEXqJiaPcu1nBT6efTyPjZ
ktfJ/qcjC+xAO7u/boZWgCAeOpf0cQ/L83dcZ2mK2N9Dt1ZOiVNhVHVBl4jl8XWr7OFros3YgHnC
d/pa1w3AU3MY9GRbg3QuF+I/UGixlVpV95qEC4mvxjMlsY9dWr44s3C8gqQEJ9PJW5qnlzHF+Dn2
6rwxraLza9YSrbcH3Bfxj1EmdKXrKEdRKzxCVeWgqS44qWNcIF5mgICFb1EO/3UhJcNR2V1Ld/qT
jbmzE1U3bapm/AsvOglRbochUQNTs8AQtAqFT1IcIhxLHjaj5hAn35oSb/o4UXdFQeYUXaME6ZdB
1aGrMZQsu8TpJpmBNmY3f0xGBGCq2aB0b//r+kZcXWPiKcRG47ZjgLPzSYNAR1SwLSB0s7kHI+Q+
AxJANN7r08kKI65N7gps/wlKA/KwSBtmX67/y6YWvjW3afKBL3SdKSM+b4quOSpKRrgWE26W/wz6
0u2qlGRG8nu3dm/Su5w8tzWRlU2t/Rf327KXj0r6AFneMKg2T4SXv6TdrcZMeasHPlOukkDRyuyd
XKwfYTpM1wVODHemoTqOWkSBeUPsJ2cLj24N9pzKCHOWb8rcUUpZ5HwG2J5geBaE6qURJDFBzvFs
/1rxc59cVIVEGpJjEaU2+CiEBa7XviwRHbrcpTyCUzv3GQa3TNv9IezEO5ZsnihIQz073A6abI+p
uiPRhbrmXhtQGpVEN9E4q83uQIl3tesQ+3iRQxBGuAyP7ClJYy9oCvgyBKUTO2iVv0uOgztNxFkf
q3eiLxCgRrRidvzPC2CoS1qi21e45mSkvdYsrttwtgiSMSsqy8NPxVi4QTOwyxLsPHweZakfpQH1
bfiNNc/7KY4pbm84L93hKQzDZddaZRnQaNsQ+onIL/5J7GAhW3RvKfxMhHroAR3Asz/itZcxQVPD
IT/OtX1L6vzVMaxmn7nlZz7ElFoZ+D2zKBkCZyBiHhBBJYJ2Bzz/J4mHPWp4AqoXaNcQKm6mhAop
IBKmKotNJCPZ99LSPVNKnLv6wP0AI9o+4QONCFlP98tUzi9FNeG/U6dfO1G0SyZMwqJDEUHTVLRw
xqxwUyrdjZUt2l7L3K8Jbo7RBERVJQU1n+krV/RWvebHsBqdx3Ei4oCeXS8dQCCH6UeptWMs2a4I
0ho2kfORTMPfzvisoH7HRG6mApifh+hO1u5H79aYK16kJgiF6vGdF+514sHoJZ2JcOE1HST0traf
IN80nl/OMhMCZ3zlpJj0S5P7HSSXMIxdMeGxqyb3RjzNBSrUs5H8Dm7GqryADswFqsSegDcAIcSQ
f6byWev0kDrqeAV8kXrUpbFJEtU6rew0JHZ8rXVxCi3zl+ux+S+u+n5nGexeqbFcoFUrV27IWvtq
rew1bf1WLlNglEa+l2ke5Pw0mBqGcl/L3kEgROhj14Adqi07JW/tK8ub9j/ezqy3cTXdzn8lOFfJ
BTucByAnQCRR1Oh5viFc5SrO88xffx7Ku7tstWUl+yLYgLvsqhYt6uM3vO9az8JqXc6KAh2wWiGM
i1T2LnSXr2oZr5AMWlFPiTpuemuma9j9zBxQQ8sLGU7RiHdjH98wBxc4dXR/aSmeuKXN+LtHMCob
yAVKWuCCzFzrj9TqOuIs7VAJOD2n3q5R0QIn7rSgj63TosYv2MtKTZZTV6/Rznn+BmbnjsOvAzJt
JiGzXmXFqM3zwOsWlmbUjj/wdtjUrmuVPUxsieDkertyZeMeLwAw7Qnqh9O64S9cntpJDHoh455b
ele+YFlrOdeV5RBnsOxKWImkfOBjgc9n/agqTsFQvVHfucoqLTLWlsRgULTyslCx+5XVrNEGc16R
zg4+p4pXRLoPK0OHDEsfaKBcw8cpFPEjkk2H4wuU2RBdq2pVbM2FLqOVRJ6XRSHQUmpHhFRmC0N+
HaTWPvbZSzTxvTjwvtvxtghbRx2XAjY6ELH9vTxk8cQswMoPGqXzqSi0OiMR8S6GnOYRFf+kXC5e
II+D+xkMda3pxW0h3MFmeBJU9wE0BE4QjXkwi27jopCYUiHHJhZmYVyO8ABGsIppca26wmuqCBVE
GfNCVhIJWccYL9IiIi9Ym8zsBYh6o1CcKg9eW+6VYFSooOOrCaMtFf6FWacodN3xBUJhZ17mMQHl
fszDbGYeRS1ddTolruaCbIZz6rNOwUZqDhH+tfHgXWpZh6VGIbK2U/x7LxpeOkTGjFF+UnMUqwTz
d/2rTDjb94r1RB/0GZd0orD3T0f9BY2wbVqUIEpW21UaXQgedwVx3kwMijfdgvqiZURrj8UD3SBK
F5RsGZQ99N7OcatB5dxm8snlyCUO9lCDIlQaWioEvEzdswwBGy2a3l9FofFQUSqgDOjCSvQ7fSPV
RrX1SjfZvCOJBNbgJPMjGwxvjTNjoAN3+FLSjbCwtZFcSzkVS4O+LbRGeKB8vmeWD6+RxXEyQDGO
lkTELhwgGJ8oC4pvaZsBH4LAqfFW00KWiz66UDRFY9HoRLvVXYWBRv0069heeL4areu2ALg86TUO
36o0hKiLRMKtFxIpLwtYJioh2UuZ2G+rBKqhockeczZDqUTvvaYjyaOHqjxRcvUlG5VmEchSu6cH
7Dmhiy1vlKubsWYu14FlrjUCohcajnAqLwZ6S1cNpyYTYePNcN1XwQ9kdcFVE9akEKSJsetdkY69
ORfqctiYIB0u31vHah5euOyhtoHCshKO3fDSyPVFpaTLCFLxjQ+V05nmreLQrK41rhjlAVqeErrn
oRHvBe0DWCZk3qN/qfjYVJiPcpu5DB4MkOcg1ZYVOr4iboeXTM3VhQLJe9EGIciPMeFbJfpNbS+5
O+xNs7ySgVj5JkcJrQWbmIYLPRlVBIGUjfTkp+zSDhA92nxWymAxtfV0kxjd5foASPI3UpiAxp/s
5Skp7qx/uO2nPwnZCP2xotibBM84VrsNLScEw9F46Zru8OIi8Fro3W9NT7SdBtVlDfU1WRe9Z+wN
UmhsahDtQi7QtI5myJyUSVWzfoeusJ8VgTjSDJLg7V8WkwGrDTnZjoKb3QwtD0WJEO01FtkPqqE5
XI3epp067RTLtTZs9pIp0OWb5KaNxFA2csSv768tcJqklrgLJPmlaQf9yhJbfeP6tURllzfwAfv2
BR1SPiIB6oaiKpoKEVBXRVky9KNovSJTYVAo1i/JUpkhB32T+RJt21TbdiEww3aMn0NgXbnsK3ch
kh1bQ04FXITQB6bZSZp7+JLghcd62O9Ck/aZUSnhuigy/5onHbisiiTLvcbv0NmmnhqLoNGSc2zG
KezwMxJONy1Z0TVL0kWDrJDPSDhTb1mcsxGtXKEDJChFR06KG78W7BxknU0Jq1hPcn0x8+7MovEm
DNjvXmPbPARAX9gQcshE8JBqbI/dlk0+hAKWNV2+FAJh2/tEAH5/743PYXyazt3m5osmYbZoDQzx
iGLXYWf2/AL6qxZP0ls1UQmcL5LUqWLq+REWoOeyltfmICg4yiNvnY5StM+6ijrpmMt4bCnXOJme
o6NgF77xDOodqSbdVka4SSZJDJI/1JCmvLUm9fXhSw7XXHe9YpGYrrth6WsvcA1QFZ2iqyODmgBs
iRLo76gvTCO69UVS4S1Vj3AgoERRQ3ovogVqqFbFXTV9OfxJr5UXBcgF7B2VohPoMOi17C6qOuud
wQVulbJxHqlPX9FRxRVhGqrjaSP6BdUwn9Km40+Cf1kYQvk4zUF+lWe3dSVs3ThAr6mHmIrE2KJS
UakXoIr7Vd+zl81z9GBobHkS5Qeq2sIWwU540+pyfZWxDYoUpTzzzFj/9syYhqkw2FSF/1HBHX4e
auwYfapeZPJ1LPFBVqzJmvduh1ov90E+XGK0mMm+oCeOLOTBXCk54uQiTbYDQA5MhHZLGD31bLXC
dzLmTjdRm8gFQQtES3B9+LbRc9yB+QRzEOsbkoyiteALGGOoh95A5YzmoSGbDmkjLA2q1NmtRd23
qLDXFb1/W5XjrT4Y0b4MNJStI+fXSaJJLgC5yRZNvMBKtR3hVzTvEAcdpuvB6NuFPkrxVgWBM6NT
GWw1VfXswbWo+JpVskWUsYpi0XgwIeetSjNm2CYtviASNajqguddwTgBJH74XiuIaC4aOgLY3m4J
tShWY2s+9ol1fdChHr4gL74Gv4ZqR3UN203YarqD39xnAlp3RRf7+7qUrtxC4djeJ6g2VJmazOBG
GKShbxNF4kEmCkdt4ada/kI3Z5GnlvbTnFR6bQODTG+xobWArIUMZzqmidjaj0H6gy11tPrrZ5mn
n8kW1P9tQrImEibpRCZbaQ1uxedRIvhEnQ8SkBq8qdayQmO9G2K9WgoaVd5W9cVVPSLa8QyRMkNX
WXtLiZpbZWAyGhhhygyJG4jGNsd9ayL4MwJpIQnKfdsE9XUjDP7lqD0ZulbdFCFFOTDS7L5Kjj2h
dC1WdQI4R4h/513828rHPcpMMp4bjrJ9SUckHzthnYdKZec+GusDjGWsUHJ2kuKEQUueoxcPlyZW
oqA0s9vDl6yB0K2hfrqTc/YsQ9+bqEiBZyugy+x6mgt6pUQ3NYbJutOkX0EcVM9C5qPQzupHD8Af
DAYyctJQjB/AQg5zSJ6q8/20qk5A408rgcX0b4maQiQd0etTjN3HuEFFGRoNZ1U8MwghnZd6nkdT
kkOyMhRbTLqXUIxGWHq+OA/TTN+5uQtCI61eSzUqL0oRRVeIwA4BV0bbBq0FNU7D21eacQWzGzR1
SKSKmnCuVUvMnhM1kMnV2Bhu/3wQXx++uA1F9UDyfpiDjGtIby35HhLQkga8OBerpp+70CEpZCQl
aiTEZp3ajTtpSvIKDeoxPkRdRUzORTGKxzcHTKlGf8HUUB2pxNMfxetVkOlyt4hgZBi+7wiDJ64A
0bDd9vPVgThl4hfUOXJT6jPmWioq93y2VcSa874/yaVi7lJ7v01I+UCioJXbsendnWJ0j5ru0VwB
ASVtD4TAptZ/cYAiiySpNnIiVfdCKtabHpMSpDNvHVbuADM6U4BJdMkyQ8pI9Th4wvnkQ3qSmwUl
xmQvdyb1czUjz6JxqXOO1MOtwfLXlZ96FMHNxBbYnzxw7rAWEIemYLBu38YK0V2FpV/Td0RNwx1l
FpV3ZtHNGvT/7Otad1xo6EcXB0JZrEGnxCqAbDsFSxTlEpXPVhLn0yZBAd91GYwYu6O46JbS9O3h
ZyZ9n5VQBCAesV14RQgLVtNHu6mtGVJY9Qd8XZvTakaEq6TZdJ48FAu9NGwLXcBpZ/rdZgg5Fmq1
rt6VSnkR5BUUzcZ4QYvyO3XD/FoUONVkEVLgA6RUwABPN5syuD5e4aSMbvLJB4X28Q04Y7A9fOfl
TXDmyZKUaWX7+GgxaJjINLZZYLBVWTzK3IUFOsaWT2AdDkbVOeBNi8kRhmZznPN7m3SUjG6baQ1t
DTWr09eoVX96mf/Salp5TbsHxXlUQzhLRmuh1GglWTh6pyzFZtvXrbEZgW+u8hrDgVSr151eR7Os
LLydXygJHZhJTd2YGV2158NPDGb5rZZAozp8OwRheSlkrvjDippFF4X5slLzbhf0RCaZjERHGbRq
2rvQh5EwVZu6boFoqNeN76c/q06/UXPjghWbBL1JRdoSpYn2w4LCWHTjynJb0L0CJMaINEhqYxua
UPmPQKXQ5VNFe8AJnc0CcbzEZ+Hu1Na6e/fBCGgW3wddJyGhs4ASAOFLo2HRUeLeiGmR3oq6RIQi
RO0Rak8w9A4Nw+GJVk1qK5Wkr+jxLeLKoPPqi51sx/wFKRy1SAt+ALDYVyF4lwLDagzVjLagYF68
r9BBhpqzMKTi0kIpOvlDOhRh86EAt3IY+Yfpv6uaasuBacK29Ff0Kar5GDfq8vBtO2GHEWpcK2ay
Oyh9lUnuKy4yGIF7Jc0t7qCKTS2w6kvQrMMCS2v2YGlYrCdSJ05izvU6dPHDsbMq9PkQCwPYq3jR
EuW1iWUB3QHL/GNIUXuBLtF1oGUydTahWDn038b5WHXjcxz3l7rSqb9hbs0l1rgzu3JJ/RzBrOkA
0Q3WZhVwO3tVXTva3o1eLyVGIXEKCKMI1mARL0IeqYcekCfZQIP3BrQGg3NDJpgBKpJeeoVXWy6u
ZV267GUpvG+GyxqI32Uuhqt0JFaBbn5J6dnTFSci1mdWw14ABg2EhIYu4kiim1I6FqNvG7Eob+sw
nBejiD3QMFooMkHATpNmRShX2lWrGc19nmWzaiLyxZKl7euOYaegDgrTu5zW7I3RS+9PRO339dX7
aYFwt7kXdDimRUXdNIXi3+oS0s8+LTdSV7f1TA/CZJc+G7Xv7w9fDhxOrWaXxCMlUjXDyyBahKA0
+eNATX2ZGIwh8gjzx6jW73QLO5ivwutrEWaQ+U12U9vRcD6YhPi98oWmCNhPJqX84UvnaQZboEh5
/5kn9RFSeaR3Gvy6DV2beCEWirWvkKyi0jGjDSJ4f3YwE1hxhbKqbOHwaPRcJwywUeMzH9LWIAhk
oF8EPox+7PV7eUIa2n0ivPaqNqw0MTJR9MvuZZnoBhz/woeAgR4ik6TYMUFUwjkIJ+ApolMjvQ2a
TgS/pGROx26bvSwNjWpqeTMhlxs26+oNkJIFwjT5XlYM76LUEcBF5bvzE+nck9n38dZ1YaOJg/gc
gJK7aCe9ZzBIUE/TzmoI7444m+msWOip6e1phdO48ig5MsX7FoU7GrsLBOHCmVxoeQpM+DOtG7Ko
y/QkdXWa2kUVYM3nHZPfScOgRi7KIhwgsaytjAjVQTbe+Kw5OajWVU5tmOomFtneJEIzC1e1d6Uo
dD9d/8FHOR3CUxukdGt0jXLnxukFAVn2+1IpobeSKugMPRZTMAXg8XL2nA013LVenwsNtz6z4Xkz
PLW6xvqkEMrKzTpKhxjpqlJGIlTECgQko2hPHtWcxtjBBiLnTJfeBAMLlGKEVNE4aldgaJkOTWJe
IGqsuo1EyxeHASdsL7HQJByghvh0g/UI3BaJ4fDYGrATYvJ5MkV/w61A9zksXt7/pd7WAg0+IQek
2CxjyS0hkBQyZMN2tA9ug6HnyWlYSoJJ7hQE0k4pYiRhB1ujgdpxW2qSo4lWuKsIdCKRDhWXHMCQ
9Oh23lFRMey6j9Sd2d/GA82cMGXkCLV2i52l20sHqHYR/8a1iZ+rSzIwAwUODB51tg7DuEFFk10I
ndP6NXDbDHYFMXuVbEX7oUIbwHmzttNOk21fpSxeu29+5NIYzrt2JVjaegT9Pe/DXHm0QNHNUXOT
ZZik88P+JLz3NLdb9Sad1QMkvYjFn2DXrC3moQDKaXR1MMqVMhXzsPS01eHbHH7amYFtfj6pG3ik
FEUi4YIGsYIO6pCN8iF5XPN12Ph6/UYiEkvaOBne5MO9yZWJNM30QsCSJ5DNQ1PRNeW9gc36RkVm
TI4kwcMHirYwUMWdqGup0SMDbzBq9IrgznF9RnvFB6bdNbVTUA9chilbCUwK7jwOiXJOSpVgaalq
r4ZmEqnSlZLYXK3Z7oHXcRtlk0VoCg9DAvHYHxse6bCe0w74FmRTzZ8noZ7GHCd3YmfzgI0b2Uqo
aPNDSP4AXUVDRyghy8VkQtohpk456iuLNO8rJ+6T6jocgSlHYwHn+GCY1vNLndYy/NICKHTQAdoJ
SSnt4mt3GMiRVMTZoVaDVn/YBXJy1+F+Ifkto+c5/cnrdHWhN2RjjSZLTrqT9coE7+RBfvHGbe2O
BPTB+oil336lNWzrQorxqLws9zWIy7vvj3zK50SYw+dsimxKDcDKkmaaR/tSUGtGrGXxWy8/dIrR
vp9kOHznC9bUdhXEfnlJDMtT1kT+gyH7K5CPw4vUwlWow6v3IdEFeEvCumXvOFCWUnXuQ6sUz0RK
R6uEsC3c20b+jDQStvx1mRjxK/qbn6NuRrdC3EabvNcUG0bG3GOSIqOt6+eRwsmIk10+b9OFMCre
/vDFnBZYoOPf3wUOYEfzOKUt0PiSgrBYgplnHNVAKfkFHI2pX3ZlgmpOYucYtvL4qsXQ2F3vJU3F
cZmE8eNQ8tlgBlOXhowDFk50vkItmcEuYOsiKqjCAnrhr0XqgOLbK2ZVPhPBClElVoGS+vlT7rMg
D0kwXB2+mChBN6RxAuZyn6QkwxTIH8SK/Xete0/TN+M/f8pur8Iy/dilZYSuBswV7sliftiQBNP+
RFeFO5pzGWnoQ0KHbkS0Rb1wOXqewxNl0sKDg5wip0TtA0zLDxsUi1CFs9chQWCCB7Lce7o1U6c2
Tt0GT02vRRg/8p9dkTaXhiLc0KyPdmnvPrUjsSAxn+9eDYTGITyLfGuNnKxDdSpIrGxbRcqbIo9A
TnSM26gpqcWH2Qr7rfpYuAqkPB3HUlmWUO7dRrtvfRXwXwgVHYfpStYfKTi8lZMJNVfqnDWEOJ0u
KGEqoS7ctArmEB5yK58f6mRtrajO4bFXh1pexVPJjsb/+z/S8INvvGYyhYUpsdl/4ZGJl0C4BLdz
JfWIR/rO/dXXyaqKcaSWJbgNXNHVVpm+cDqvtjhwtE6MtpRe5dX7CUV2M8NJUn24D/Rk4Ybt8t3n
5xFkfnPwdI69dmn1yoUbROm+LT13T4oIdciYJvX7a0S9cSkmYQkT/5GMV+URvcweuaCwRGCa21A0
/B8QL3Krosg8FCiivJQNWHMnU6+9T3wfa31jrnIVr7KlpO1VnukDELdY3eS63qxltaPPMvnbxTF2
0sb35kJp3KXZkF0rSlwvM/rzqySTb5MhE6612kBsVNT7qUcF/TeyNoIi0rnplfoiM5AkjmNT26BI
1YU2wGeF8kMkc9kYaL+DbEOwDBtC3fBgbGLgFTRB3OdpIT6Ap+hWWmvEP/UUCfmhM+aKPxvgmjAS
o3qVFONKVrRh746De+F18D9VzVOctFLHjSoKs5H4zp810xbGhOFBZX98UcE2WyF3cVJvwHxUWMpj
DMvcLqqCvqYOMWPgVCH1j8PglhAW2X8orRCCJKQCVSjl71TmdggpcBBPIc45zZboSwlIDC/A4Na7
ShNrJ8Kzu3Qbr1tVWliv2kFE91NUa4/IrH0XwKappfhGgfAHnsu4KVWDfNYp8iDUkmHzTjtWTZGJ
wexI2BVvPEJ+/6Idy1o8x06a3WUuvMmoi22vs8aHiso+5Wi4hhIHJhwtbtzDDANAeCu2an19mAT/
vwU+TRf6meVDGeAGrf73//rrwlOC0qdvbBK46uG6+VUON1gP4/qfgUbTv/y//cu/MpnuhvzXf/7H
TzIWacje/EJHm35MZjrsx//nx9f/lOW0ylLvv22nL//95v/Y/+Pf/p/vmU6SpP6D9DFtqnlaFACl
f2U6SZLyDw67kqyLCnVqQ2fVSLOy9v/zP2T5H5pmiaqli+ydWFaoJv4z0kn+h6RJumFZZLAZvKz0
/xTp9GnhwsuuGqrJ6fjo4AEBPun8shW3ScUhDAa5FT1+vyhOxd4/R5s/r3xUfW+HKkkL9ktbKWzw
dwo3uJ5tFsEzO0zp1OtPddYPO8vWqOmuRJW49V4bUpHfunbRvDT35Q+NxO4ZxtmcN0RS4qN/pq/w
eavz5w1N7YYPFzTFnHqoj24V6z6aUGzH1pvK4URLrkeWZPTwQfvr+3s33f2v7t3RbipVpEJGmidu
Be+iruiuFWdqLJ+35f96D+L03j68B4Aeoxzgsd7WU3CmUGK+u3ZbpDNJv/7+Vz+MnC9+d/Ho9Bco
Zov9ht89eeh39SUxr3gPykdVmUVX8Sp/QW1MNUZ6+/5y8uea0Z93dFQrEkKESmJOvVtvEvoeOBUD
a9MZ2UqL2kuCcWda38+V3lvxzp/h9fCO850cVjdp0MxZ5CmBJ7ehD0mwBn/oFT/YpJwZop83hX9+
taPNYJZrSG4zUdz2WviEx21WM1ARRrKzzZ0BnOH3t+DEYBGPui1S3Eq1m3HDff9FHR/F9Mwneep1
p59/GCteKpQVrj9x61YA0tvfffXw/S986r4czQzsK/saMAwC8AbXpYjpo37MBPLcLRFRzvbMRU4N
9aP5waszmXP8KG415ZeJ2rCuZSy7w7yP9qYfIn0zDOwugm00HQHxbAE5WWVEWnpSc59EqT1EBNQi
2e8GiECI6qOxWjdpvhSM8RKFwyxE/wZywEkAcwRqug/dbmGaEUXLrlz1ojVv5di2xBsd9odsom/I
w11pamwZkPSVD/3wiAvKBsDBEfS+ql6mCA6t9S8GMb1sMJuFyJZr10AH3F90WECiFOI3FYvebR3J
I9AqKh0YIfPB3XaUqyvuI8nw+1hiT3k5Yi4SiudMFmd9GdBP/JngY67RmBsQc2sZsMhjCO28Vsr3
5Z9F2fuVXb0/4B/TTk9Mx+LR7Jh2oUZsbShuo/FeT+9Hd1cGZ8bLkVTmz4N0NB2GYcsWNeZB0ml8
JCM8u9b/jfIUZP4vrcWb0GTQXHi0IQkEMN4a2V/mqWZ7Yr0OIg0dyquGvRkc067O0f9oJL1H8hZr
29bETub28ouHkGpoWvv7wff1UkGG6+dHJ4XW1uQlI7yFVme1G3qfQGPA/HjePCufgL9NGUdn5nT1
1NWOZlwe036UhFrcKqb7OITS0sfMKoQvLlWL0RLWQ/xLCo1t0miXQ9ldtEky7xONHadBuEoNEgUS
au2B0RQfhSx9Kay3xrsPKe4bcGrA9y6VZnimLYXwGEYNFrkw3FiTyEh9VuED6HWzjhjgLv0KCad8
2WK2x7tMKLFHFHUKtAOgIlLHyXB220kPrjkuQirH6LlmCTjs7+/519MV26jP9xy2Z9M1iBe2Ms56
fQRBGDnfv7L89djWDnKUDzMh4ckjwgdJ3FL7QDeDgpUtjaW+CeFzZtGaoLjQ3arFTT1ceOGTVG26
xgM8NJW6iL70OcqbP0fO7klNHHbRrcPgOkzKeYbZOpWBSn7/a566AUfrgI5hrDB0GmVsm1eeyqFL
+Pn9K389YaOk+HxrLei3wF5knj+SfiHPpgb8uQAEw0bRg8331zh1j48WBTSFnGM6VptauAyCN9Wl
PJaeuTMn9oqadbQWRHnSRtVkOYK3um7Xyiq8VK+UG1jadminDi2Yx+rcusM9+fftD1q4z/cqB8IU
5hKXigTkDXgwWg5lOkZLidrx2P2t2ZYTwuer6HFataghuVv9oyr8Epob5rLvP4gpr/ard2AeTV74
f/Ux88hIFrbdZlyi5lmO22iPJ3IOPGgJnGueLLuteSYS+Ug18s/Zndrh5/dSWIVpoFzmvcgy07dA
IhstPdqSpf4g9f2+xGSiRC9l9qT0y9bDT4R8yI0eAvTbfUAVWACArnLyRYHfuJUjF7RmW22rkRoY
mwa0JMImUpksNfQArjEPMmVDGryZNJdqcgdQCVPLa0WpnMaqTt1x6o8FPL/iUkVelvfDmUVBnoby
F0PDPJqhBDoWsDwMcRvu3L21DDbhLRcHrlKzPRZ+a7B3r9TbbofBEYuIuTME0nVWFVxNJFSY2358
/wEfNZ3+3PCjfalOEaoMgoQbvjCd+Cq5gZy1jrbJSln1237r2XhmnXCJdXveLeUl5uhL35jjy0qv
xVXsCMvvf4+vN2iaeTRfwciIExXSKEfPetZ10bLFpyPlPzDz/b0l4VhqU5B0i3cjYhmmZpisW+/2
+9/81BNyNFc1SRDynLMfiQICEgUsXk8q3h3k/zPk82cmrRPTuXk0Z+EtqbUgdMdtjLuQdtSYnLkr
p2ZDCgefNvZYsvNOTtgv4Ni3owtvBf9igYt/UduWg7t4jlrrzGd8YlY/bgt0vS8ZBh3UrU4hOkV4
LEdAdNX77z8H9cQ9Mo6mKgVJS6VgluSdhFSt8znlRpsEl6U+j7bupt9Jy+DVuIU7Ue/yZWQHG0Jn
V1fqLFlrG3nZ2t4aGdxPY4OdaI7zaFPsrGtjU9zpy3oOJ+/MHT9xF6Zc7k8nqQhoNDDzkZNUNGvI
KFRR4WjU2b+/DSeGo3E0r4ii6qnlUHLSsZDcRXe9eKXBR6a9iin67ftrnLrTR3NGMCgk6/VcI2+f
OiGZeTjZv39laRrQX0yLx2pBmIa4KBrmgXJBBtO62ResNO0mviHob3tuWT5RltAOUvAPezh/bJMa
dgKdsQUpEHNQqhc304IGhIHRLux0+8zbOXWnjiaHvOZYBxV7ZPGE1HAFUG3ZrzwnYGSNdnVZ34fO
91c6daGjCaK3Sg8lKe9Ixx5eWldwbL9/4VPD9Wh+EOQc7ND0wp53mXQbr9rnyc33L31qDTSONi4x
YbgdghR+aQdEm5M5/iUBa7a1dNflVnJCBE0EBuw59i6plS/9fbf9u5+MfjRbyFYV0gTnfcnXuiPu
0TRt26266DfRncAMQBrU8/fv8tRgO1ZATNo6Ahh5l7JT79o77Mx24lhzcVlf+FtOS0vz3MMz/e5f
PDzH7hHZ0gE2F1wJ+tWy2yPqsttluXOdxgkcQk7XyJ2u2pvx3t+cu48nxt1Urf44m0UozLqy4pKJ
d90rL0X36/u7dmLY6dPPPzyhNUYnV7eYJSGkqJ05E/PL2BvOzJHS9Ph9daOmd/Ph1cW+K9QYc9qW
WAt73OW31b23VxfJTl2m1xQFhN337+LU9lk/ev5jzx/duFXHLVUzN551N+6DtS3uwdCt+t/pBclP
yU9pX+7DfX1muJ0aA0cTgR8ANTdqblyGUsQfQlscx1lTJbNSA1oNSyWuwH6kxpkxd+rzP5oe0L+4
QZhxOV28bPuHyD+3jh3p//61MdWPJoccA1E7otPfYpZYJLO3bgZ9dWbNitkPxHSLavaLugl7FTiS
83T2CP6R/8yFzsYln/HfPHYgc66q1RuQthkt3r85eLTpzn8YPIkfEIEZKeMWNGM8G9fIL2zLBiv+
pD+1N/m9fOYsdGri0I52Co2Qk+qlcqFu0y+HfXiLpa3cRjtpo6/Se/MmnieP349TeRodXzwQxyJL
ZZQKQYmYDQsbytaVsrssNsYKbM2VdgMT3zY2iDHs0gluw+thlt83qzMXnt7LVxc+mj+6OpGaEUv9
9mELKcvu5g8PCR/zS2IHs3jpkwtk2cG8nhGWs3i+p48zj/kFzk4E02D66vJH04yJFtSEPTZuR+tV
oB+Kym5ZTxAuMDGV9yQEjop5M6ivvn+7J2Y17WjeiaQS5m9p8LRo22RYu/2VlP74ey99NNMkRZcb
dc5ME4LXG3HJysOWkKIzW3dpep6/ulFH00qUuFaMtYdFjOj1Hz9GHrp+XhAfEc4QyS6+fw8nJhPt
aDIJFVHJU4NPI/OWvQ4tef33XvdoKqlT4lzcHr6MioS3FHaB//K3XvhQhP0wFQwKTVR2krxwfpUm
a7c+U3Y5MU7Uoye/VJokNMiA2UI2hGFBao6N7ODMBHbqxY9OCKXqVYo1zV9mX89k/A9tcJ1F6ZkF
YepgfzVS1KMnWjTkzsODxY7AbTchqBjfiudCsmpqODEREZTaPVjPGfxhLFU8ygamK+kmRoFHuIw3
yTcCp5E2ATSv7z+kU7/Q0TOOCDITlJJfqLGumuy3i0E59+XVxHvr0Oxn4mOtnF0cTl3s6AlHYqTm
TRIPW0BE0kYIXhSMJ6P5Wi+mYwYQSEdPnqErzBBTw1fZKA4xk7Nz2rNTH+3RJNC3pYaAi7ca4NGP
f3jNUym8fX8XT7300QSA9TMM8BRwZCKO2K2TZRLfkHV75jM6tQCpR49+bAA1q0qAAjLwIgGQ9Qiu
P8OlWWcggHDqVOz+iPoEUfcIL2orQl0QPZI7FeDXqjerc+BzwPgyKbjIUpB+IU05QV+rvvL3JqfD
PuXDsz7qUqUnHc+6L9I1Ctf9cG6rc+qROegpP7x0PxpocomX3WZ2viBp6kK1y1tjVe0jJ545/krc
AZnbEC64D87M59PD+MV0rhxNMOqYYRqbiFsZQRzDXShoFExWGml8348WeZpMvrrA0SRThOWQAjBj
78JYD9RrrcoWfbkKyVQTAGwIfuVgsPwxxYG1wBYT7Xdq3JE/LdGkR+W3qLtXsyUEzLsIor06JrZc
14tI9RH2IukVjb3f/ijVM9ufU3fjaMoqxbCyqi4ZtoOGMG28S5O3BJ6aCt74+9txYmFTjqYgepZN
USnigBuaZJ36VejOyFBOHTCUo/km1jR44WIKL3pOa27Z79R5ZPuLfi7Nu0VpP+6Ueek0f29ZUo6m
l1HKIm/IqRUbbTtv2ze/fnDBA39/j05NAcrRDBPEOWZsMGrsQRsbieG6XLuOucmvolVgm4tipz+Z
T0QkrEfbnb2SP3Vm7jn14RxNPYqkjWXZSONWBDcXmhoeo/rM535q26Qc7TyKOMHeVGR8PLbrIGCf
G7bmuLOL3DHt72/bqUvI00r0YfKwiOyp9Fibblu/EO/le9rdtriobqV768xHc/IaR9OFgBxiQBU7
XWNcCI/VNROvPdrj/Xj+GidOAoeZ5OP7CKO6jQq334L5mNO4CadYP8wSxEy4cIHba3VB2MQiWTZb
PSztVM6WQAW0M2/xxPJ2UBt8uHqu5YRe1SgWWiYp4Rk4BmEB4+rMZ3RiiB16yR9evQlzlMpdzwTj
9Mt+oSwIJuVTau3Na7RoZs254TY9iF/MuvJ0/Q/XAcBs1BBz3meDS2EWLthPOemMXS/167OXOXFq
OtTzPlymd2uPITG9nXm6ADDk4OvmCunZQX3q0ziaCjpRCADdMt5S/6rX5JdCf3Xb6un7T+OUREI+
euBLXfnrgXerDFzxs1BEu8C7llDGepV3nRWoTOF3lResULPGCm3/vzg7rx3HtWTbfhEBevNKI59S
evdCVJqi955ff4by3ofc6lQKKDS6G129ixTJZWJFzJjD/BzwTYzF0fNNnPei3AskND73cdrjDX8V
yfflCFHpwUjpH5LupxjhA/ITQ4y2YwzxBXOKzMzXZJwOQbTWzVUnY6g+rZpAuBJqfzFBKIiOPt0q
Ac+8mXrVEZqHjM3CB1nYiDe1eOHhpXPT7GRFajUDb6l+OA6RaVkvWld0EF54gIhc1lg3WZuY8mlO
TcXj99ctnRktX1HPt9FiWFFU0dhOLVHNNrpxF6ATDzU6sbr3wq8WWZgidaK7+lKB/8xk+3ryb/cL
R7H1czwMt6bg5flKnS4l886ECV978LcLJ9Eg5qolkPixwcAvGkfZ0gG2QULmpjbhwjbjpLa+ufDa
znyoUwcdwxqTwNe4G+ADb3Jkh0N3sTRuxRd/sdshJ7GHVXhVvf1+uzMz7qs8+O3ZBGwqpvQ4LHIJ
o7+JZysofgOw+/3y5zb3rxzXt+srGebeJt0/1HUGT3Fjt7oKD+Zavc6W2ZXgWY6xDBz6dRbplXkb
fhLRF6vfb30mEv3KAX+7s44NIV6B87iV0HWqFbw+LB+G+p5eKM23LjzfuWn1Vc/6dhcLaCCnFjLK
x2/Vu6pjLRQ3WTVO4GH+t4QC5I3LeAsh+MK0OvfBThaxCp+SvlZ5odJ8bSBUoC/XsfCJ+f2lfY2y
H3aSr8n87XlgJnf4TvA8+s3ojjuygW/loV+9d263bq6nu/Eqdy7V/r+C1R9udipE9tMSfWnbTVsj
/pNGxU5XN0rWuP50b+oP+NLBt6gh83R2bMHUg/BSQdOsNB0DSoy+cbmmHrnMwgQ3c4lBC54NB1fd
ym5kdOBZ/R7SWFjkn+O40vK9IXuSD0Q3192+FR2zmV01ri58FencaneqeFbpJDYxmjwKGXR3DgbP
AMYeYbfXp6+xLzlNhcN8sJQx9Ta+2lpr3ANB7Vi7acIFD9Z3MaHEVt4SOVqHA76HZY2rIcGd9Kep
90FCp2frySLEVIN2wxgHGX3dCYE75PEyhPzQceWqv6/EazoKPa3CyKCHoPOh0EBZD+LtOEkLKShv
AtxNILgsxAz2DFr/I9mw8mVU+T0mlNW1kkABF1W3SV6GaCuDqY1M+C4fCSjXJC8oWR9K/wmcDV06
Nr5SdoHZot7qtLq8SMLolO0uzzcNVghyUth9v9MiRJgtBCzYNArW5zTyFDj3KQFiCQgb2rUB0koy
g33ck+eFOpOHB5/2siwATi9q+w7bkGDPmMS2NPGapvWUbq02OabvGOub7crEDhUjKG/Gh7GsgLsU
ZI+lxz40r+mlgMZr/Ns5SDw53M54CUXVMRVg4gANa7p9btQLq9WZ/JF4chRFkI8hbsZq1YOoSSSR
Y/mwyEpsxnxnqsHvltlmMP8xX3SqFveVpKAJYxq3ef6SxVc0FdnG8PL7EnJmtzztYjelCE5jwaT2
o9EOCtE1i/sJwLuOAea/3eEYBX9boxrwVUl33FOa+dBUr3qyHqI/6aWkwFfQ/NOqJP/38nLeCjQa
sQRqFKDwP3WoC9pwENx4EXiCo3nSkm4sR6QaEbm5M1Bhyi/G2Oc2zFMJtQRGU0lK7h7ucNbhRHw8
NgiOQD3E8sotvdzLFzBLDjWR41FYuDC0zz71SXw4KHKnAcUiW+rgte8F2+o2WoVOYL8bjrxu7f54
R0DFduHqi8IFxHjxIP7zTq3+j1Aa8zgpr4NpS6bRPaJb9IoXL2ZOjs0Tfa0Xhs2ZJVq1jhHXt3ED
rK9XSS4hFGqfh+BFrK79QbQp9BAeaHYt0SqUPkbd399H6c8btXoqRS7gGJPlIkODk6DR4aytFguU
f5fCxHMv7WTB6KaqyNWwmbbWSl5KC6Dji36l7bFJXgU7ZSkvYg/L4Cfl/ven+TkqVa3jU357d1KS
KlN4rNeJUbmXVHXVRhwXGtoIkwbrqsCZIML9fquvJMn/TkD1VGmsF1HbpzLLrKHsTPY9wZKcWbzO
K8GR53ZRWm/DsDNx98zzg8huxV6HNNluYtTIUYRP1AIimJ0P5UIcLE8DCUDOyuj9K/w0vVxtl7WP
9TN8hsyQPICtQ94sfv/pZ5oU1C9XjG+vadTHXDHRqm4N/R16BM4FwCcz2ekwQs/puu3Y8QdQw7gK
9tOdnB308shDcUZjgvlHb8qcoI6rtqQl7aaBydp5WRcBjIEZudfFlU9Lye8/9efTEq2I//2g4yiY
tdVS2IM/hqemclE5fFyFf/p6JwHqrPpBQYx2PL/IG3/DEuLV22jXuQqaYfgfF6rkP2+Y6qn4GVGk
mRoD2Ttc/wtzN4qeGeFKvxilVZGs/WL9T6/pVAcdaUGIkwljcfbXVS3ZHRHO71c+E/1SgvzvFwBb
G9WDwBMYwqte/zFy26IXr7Ze02JtFDdyuwDyC+z73fQfJznx2iACWtAfWfYvY5TtYRzvQ4kyiHGk
Tpkw17pnVYCaoeMYRWu37zuWmR6KbKH5FZ1DlqPKmzB+jDVogcRWvz/GmXF0qmduVWP0J0Gct5ZI
0sRfUIf5/cJnGi5U82SFA7/8/99P6UIycEWOj8mm3Ur78bbM7Hnfb4iF3ZBtOF+qewH5p3KoF6Zn
Xfj0ZxbwU2myGUqxgFs4O2L6128G1y/XQXf9+8Ode2vHP/+2TuCQRzdAdVzizPe8uBYuBV+Acn6e
fuZJcIQxVNjNFgf6WpKhdBcAxG6T4TWTDti9KuBvUSe/5TXgopXkX6fl6w3mQeJGMR+mfNNF+7R8
lIJXBW5lJ8cOvsE9/2XM+PjSRgatOJj+pvgW5NmfdADrCVLXSF5GTNTz2tGSZVMt4wCyrVXYrVU4
kdm5EtCq2gn+Fv02qu913L8Vv/cEjNOb9GqcPn1hBwE5rG8kjUKMK5XEo9syvxLnq1TbttNnW+NF
sJCEFz2Bb3gtNE20qIdn+HfrIMHdTKquBdB2gxribQ8mSbcWUrvLYLIYCe4Ddt/EmwlW8X2tv0zD
IY6fps6jGcuK7zTzta13te4G/ZN4z4LCSad2TFPH+po8LWYQnY9RONpEJmh7GwX4e/l7bbya462K
7HtchN0B05dMBzmtO61iuopq2U1PJxUEUhLywRuQBDukrzRq74d2q0r2UHlRec1LnMpdNdzidO92
wbWY30Fsr/y1KOwTLM6zXVkdpuouqtZputNDwR10gBLmYozXMqnXo0Mw7krDIZEDe64fEnVbKh85
J+M03s353dBX0ExcjKVds/kIsYGaHUXF4ns09kYsPWMT9RrqTyHHvka44fnV7uP3wX1GW67qJ3tL
LKd4l5QDAfqm8dj8ltkmPYxPiaMs0Vd77VJdaZcOA2eKqOqXAey3qdRMI8TZ+VjmdygfcbP0znjr
Pucn3bWukutxaW7DTfyqvITLS8ZGZ2KvU4la2Cux1EoKoR1WdGlF1hdzDNsIIiqeZmi34YUXeWYF
OlWcBQMeqpjUUNaHkNFNOeSRt9x8/LevdCozK5pZE0uDr9Qv+vW0LzbZZiR6tJa4Lm3N1bSKDuHy
93ud6TZRT3VmGNcFc2FyL9GZ3WwlPA1LVF7O8V/4G9qCgyjClpyHbJF7+ipyo0Xm5h7/5sAhuL//
iHNv82Q/GRWlC2ajJ3NWvtQqLvEjCOaL56dz6+7JmO8DZagKkd083I0LClnUYHxEiZbzWW+tW8JQ
j+nnyG5LY4XpRU9dZv/+WMct44d467SRQ81IeBUjNx7kTYKlcnAhI3GmlI+dyH/3qIpGUixxR8YH
LYoWYXIEBBJf54pcqkJQOkz3eHHG1Z0021fKvBOMF0F7l2bUmOI6LB7x2bZFsd5jUXRQjddUah5n
GCsCkO6qWKpKfSGQOvMCTvs/fLEdykhCXJeNPSDChRhcyGScu/BJgFbNkRLHtNVuJ8GyywkMJaDi
3z/aGccC1TguLd9WrajCZbpu2nkrrDRboxehsd+OmkdkrFsQUnZNnj/5yi58XMocn8nt4qn533vi
+Z+rRkmKkpZv13qWevv/heeq2y2qnbExFzDANpdyTF+itR8G5mlLR5Jief+lsQRMSaYRWc/wWmvL
yOL7Z0dA7lupXkcWTJPkwPsg9Ve5BRwhcqY6jtxZ+NcXryYIXiLhXgsLLZzey2k/xpSOQEFhalk2
d2V5JTR7Sw6BMxeLiG77Pk3cKZ3hEGdrUQ6B/eyTEQa1KC8H9a0T38LmGrQFrYZGcNCUPZSYVLtk
rXFuyBz//NtntXRhkjL/qKetbtVwS8Lw0oA5c6wyTuK6uB+lRA0Y5cfhcmxeyd3Ei92CDA1wji+l
LL4Sy35ZOuHGdxSKy/8mlMDb7b8PpeDqJ2THE90svhfhtV5IF2bumaSCcXJUhA9eCp3gT1vlfdKe
usLRzGEZ3EuVtjAuiv7PLPunzSZ5Nwbi0EwEIyYx6UT8mz/1rBS/T+QzBSC8vP/7csIc3+5QU0da
fcGOh8ZWHYzIMcA7BNykMj/JRi+FIxS5q0tHA1qfJSl8dLxpaqG4bkvZngLhtWs0piP+A7//rDNv
9rT3ZKbRLKPrcdqa4EUrgz7nJ2nm+ELQGJfr5O73u5zp2lJPG0+CwU9UTWJbr2k3URbtoT5Ey9au
1vqiO2QXOpHOdG2op70mAYznUoEKts13aMA2x9oaYTa1NRKRC2F9MUj5uWCNS9N/P2UkCPMUJ0SS
ynOzN7bSSuHfwU16yD7jPaiNg74ar8RVeWWsLVe4v/AOz4xP/WTJKJRMr4SCp6u8dgdQls63fpXQ
KKQSEGE8t8mgOnu/3+xLVvnDmnzal9KLANDDjkfU6w+/Lx1LfzBHyOXGLjF6W7derGJtxaS6ybWp
4Y0Z6q6efJrjrUaRZ67QJcD+1Op8F0Dv0jdKQLvJeFWABrWaaZmaz2rbe3ijCAIQIJxNhnzf5k+z
vJ+L69DwVNxTpOVED3aT3MfDH+ykL0Qrx7f1w4NpJ99OKUCgiUFH/aTNrkIFDrlxqQf3zAc6Fe9r
FBctTSZu1JWXfKYLgsYd81IB+UwvHFaI/x10iparZnO8+nFdHxfzApt/W7ITj0jJQ1+DWGhwUd4S
D9RftQZQZReW33Pv7GRdl0s1aKvoGOBVCWU7MPNGeGGgnVsWTyX9kV9o4wCNl5Wh8nBG9cCorEzX
pJLQuKa91wjsoWRekEOeOZBpJ6GqIRKoGTicb9tFTy0xt+njTwBSX1jkz7yoL0HRt119xB4dhBQP
k3VvvbmfgkvKkjO/+1TvPwt1bVVyx6FhDbBraXkoX5fptnfI5tl/Kbte+Z55sc3i3Ec5JeYAhiL7
jQsmtyt32jOd0W5OVYtGW09eNOva7j1xQRKaetbv680ZASHOd/8d3Ti1To1ixEfFWGPfAzz1CG2d
B9APFz6NdGbRVk8mPgyrWpx17vD4KtiH0d5hcG///f3nH/fwHxaVr47zb999wMFvTlWuLVIDDOzP
l/3DJXXU1+rx07VP5r3f5IJZ4myxHbTSgbjY2LoU/zEBW9a69ah2V010w/nLM4vBKUqYrA1aIN23
TfO6xEbQbvRiOcU3YXwvmHhXZVdW+DpOf0aIUtW01VHQa2PmlZMFnBWUaimxWqv9RsvQYxcz/E4p
wmg2GeiBLu4sXV91hbTSIedNybxQhvbQpwt8KlbAD3DumxS7xvlTD8iBZiTwcpJXs7LE93Uxhtq9
SuOHXYFtXBXKpTf0JRH66Q2dLE8S0NUsHnj7z69v94H3+bTbhPZdgG7y9697Lq447T0oREsEPBgx
dJ5fI/t2uVzuHv5+/H7xMwHYadeA2pRW1fUh0hYIG5N1MNLnagi9MH1T8495vpBXObN+nDYQaK2v
VENF10kOz76c80UhIByJqcrpt+n0/PujnHtPp00DEcJSdYz5EFtypnZjz7wrjKXtTe5ceFtn5Ozq
F/Hk20xLJF9X8eCeYJbg9u5nCz1a9/Top64ADXil6YAua2zbiLFB9nytUP94ulFOliihEY9QPtzF
LaX1Auu2jPULA+xM4HCq/q+6oR5Fmt23iX9njiY+yNgZ46h14bMc58EP8+O0BQDhnjxKEKi2urQM
FkhHjOIQ3kX38rzXp8XfzFr+Y+bsVP8vgwoOgzGgx9B4HXNyPrjiT6N/KYP1JVn/6UlOZnrmV82Q
Rwyw0u0X8jJc85/HzKCtIn8c8PLALI8zruq2m5puduzxFuQo7T/JAiim6194oWdWe+XkNCpMxZgI
sFK3gCkpc4hupNyMI91qKMcGBp+ux4tmuqhGODc6TmKWoCtmvW/QB8jKRh4mO1UgCQkPAkb2My1q
GUy3Ks2XWgncE/pr2Yqu6PdOHj8mvnthCB03mx9e/GkPgaIXw9BErICt+/x2uL+9fjHth7sLk/pr
nP909ePa+G1S1/EIY65kDSxzf6kFJCSkx1CJ90r+LFqfI9yxBLa7KkHZVjWv7JgdAJbG9CBosm2q
mzmEj9ziF0v3piI9quZIb91aGN7z+DYZ+xcrBDJr6Vtf6t+G/k/S3KFFEGnMjgavnXsw2uaFI+jX
YvC/j6KcxjFQYiPfL61hGyuPioBLIHoDSN9eZn70hoBH1KrG9FEC95IzQiwEae000rtE/cjalIlu
d9mfWFZRIsTNwsBPQyplSjPxKoYJ0VFRomhU5bMDHd5py3EJ0s4uldK2/DtrIqspLNNBcMF3Qwm4
1KTy8xalnEZOVYLeTpF8ngm9eUREULBxlPk1AFEbegAUyvmCrZv64zBTTuMo9sJctjrupNaPaUgP
f5xfOmecG8HHnfHbGIszIAsAwDizS9eafBdXLzIAhRqP1WGKr+DHC/VV1khO3S87ZR3Jt7/PnDMb
75f+4/ttQw2PgpijUwZBgLqPxspU3qXWdjD/NTw5bR6ZNFNvmaHYrtm1O7qz/fn5TnT7cHdBQvTz
V1FPm0bqOm6AzZvjNrZ8clC3rXChcn+uJPd11v32dopgjgx/+Prlx7g/dgkyiRo4aZCx1O3cS+09
hz9v2v6bxZT6pab7dscKT+0YDQ2VMhDwYv5nHB+Kf7MkUeWTfcEKugii/fHUpN3GykM8PujVhfjt
zB7wVR349rObMhHjNp0x2ZEO8txBer2tYen9PkbPBVWnDRhNVg8TyOvjAAJtxEFvXplH3f3y/eUh
9IR1cBCuL2WWzjzJ15Hz25PUGeyKXuIDtP1Gie/bdF3JDxee49y1T+Z4DamkxciZWkkkeOKgAL6q
bEV8rDEdmfPeqbvRBi3gGBHEaunDqlQny4uN3HdXhTRfiA7OzJavosq3B4zNQGpjnaO6aD4LxWPW
3P3+dOeue3zob9eNxEiyAohEW7l8zCFTZ6vfrytj4P7jsqt+Hay+XVod1DxLixxpDvOvdrtsObAR
JZ6wk7DKTezxJbit2kWl7VXfyXu7TGzwsc1oIz7Te6+AIWleK7Ero2MLV0LozJGndm6q/CmqZbqL
VsVwVSUb3XQNeh2sZWc6fuy0wTKJFlYEXJU/5NhooweR3jV4i8Uqjr0udAzdEcKPWgJQ8xH2tvBm
xtsmdjuAvQ+xbIfywpp2mXUfY67yt9JczcDVwkPEFCa2fBN/1OpD4dWDNx4G6bkku8Shp13qfys0
cuj/cHzU1kp8iKMF2NwmA+IlRHbb1E63H9odmPhe4OnsihChtGVE6nAV0PSikZDWwfXYXee+XXZ7
Moh1uUl1r1Pq5Vx0kBYXVSyvqnuldq0bwKArdcSuTAJx9jj9NZR+YfxFYig/t9awEN6pkZbTLtVv
9SBnOhBTQlGZ1lL9bli9rRS7En+2Ymf87SuvipdpvImvhwAdoNOY7rw2bnEOqqprTX8X+WuZ7NX4
9OIlew+wKcWqT7g1c2AW2p/yWr7plnHlMSHqe5goRK26hiDfmWV7FqEz237zqsSLhBMVQUXlyVxZ
v+uaDxN/dN/l78XoahDf2khPslt+2LCnAhNSr4YrdY+L6UgnAjbGDZLxdRZ48mBnKQ7Cn8NguZbx
PDItoXpCjrNnbSn9TcpNgAoP/7mF9iEVeE048luzEHdq4hg3seHkK2snVdCcvAGfSflqNpygvxmq
12TA82I3hTd9s6xh3tV4dkILdqscGjbUx9Vw00w2jNxF3z7PgZeGS5wdwpeAZoDankN3LtzhNt9a
T5V5iCWAYwsIbnnmqc/jKzzZWvCGa63dm3gi09sgV4z1VTq4Rr6WLNdQD6hNFc2rgJE8+SGW39Ve
nbw5WxiWXbxFdLXP3sQhNVkNtxYwKAkPMVIkcr82x0ULUDpH4OMKe6hkheUMYLuKtQ4m21oFzWPO
CEogTnrDLfrTpn73M7dLbJwyrB0EoKL4SIrNJNrdJkLd7k75Y0L9piUAfPT9q3F0i/zKVA9lBb4m
sKv4piHvYroxLvaZHSfLvNiFUJYluzcfSR5pT6Ttw2cdd7tqOWVu/A4bFG2SQJ/w7FE0HQr+IpPH
lvxDcFN3Tti4ZXU1VYhY4LfapXZrGbbVLhET8T+F4FZboEIKM0eKl6XkBsECv2z9T/oMQ6831gOw
Wn8l/y2w/7jO+tA2E96GHTxZb9TPwb8ZmkNzmW/dwWYde6YTH2GnNfdN6jFcZRyePoph7fOtITY/
zwr8elvsrurjD3a4QfjcSx9ls5rHpf9YRwth4vU30ib7TNdGtBQNhxJR8nFs6Zxu+BSV/8ls0dpl
qzqVgsHMnQAmp3Nr6SGaNk2yZH3yV2b4qeNMXYQfIx6rDW4Tmh1RSo4WctHZJXMtcgZkV+FCEPdq
85oj/u+8WrsK5CVOBhgImaA9M6eiPcaiirmvegebCMbQ0B3KxhFoyOGfgRzLKggP5ijmL9CSApNT
WYnX87xuQH33rglRvIl3o3yDd6MmgJG+UUy80A4NONfY6+N1chO8x6ZjkiCETQ3MUlhqO6Nf8DPK
bhMHrlKvNRb7dN2Tat2aimNSYa8cWUEuTWOPDXZxivdqsoz1D78EUGpse1Sj9O+Qaa6ealw0WQia
51Rxu4cxYwVyDB/1EY6PK8XA+nsh4ghl2voffOxZaMRPEF3SNq7t49976j+6xwzR74wFvsfvsg7i
lZVeVRBjWyefHg1lRb9T/GZsgyUp6H7RKggRbRY9IX8Qsez8C3e0PnSInYCar1TB7t8HwwsHp6bf
odgkf8JDwchOVhaKgNEZIOQlGxVoUryc6gOg8V5/hVfaghWS3XkFKXB6qGgmH+6M+jYbN5GA7fqn
nnCqalPbnK4r66GnG0DZJrfCDgjBPcYxDv9gojvGcZckhJ2eMw5ocvlnTnelhsRgV9eedmve9E/h
xyRvQQPVH3PnMM+xYIN4q7tCAER60py8JRNbMsaV2lbDhBYsrCDrzhUNxTniQmfmfmtRM7VYXkTN
i45bQ1PbkoLhcZAvmpSPyQ9NO1ZBvV6myPi6iPVCHm1Z3kK7svvk06iivUpZLSKU10AtY4+v9r6j
pzp78J90XKpt5LadtkJGcMgmtxHdimqDF6t3lb5vo/coeezjnRbc+cFd0O4i/8bPlh0NVobvTd2+
KB7KZA/pPku347wp+nu2e2+uFr3o1pbndNq+F66yqXOCgN/KEtFYO3Vu3dnaVylOLuyJ9FaPKDnG
/K8pv8zSm+y/mOay918m/0Xq/qb8f4a0FLvCi4p+M6XXCQxsYxca7ypdDeWmkFFIBx/EJKHYuT6/
TTYJ+iwvCw4FXcRjhE0c00oR9z6H8bTIXMl8oOSxCIRqlbABG/5ng7JkxEgXhHpq3s/+VSKXV+GE
mVyCbCvJ13N3C5eVXzos57FYWhg19sD7dmq+bMvUKdRhrarsI28TtPfYAvXXlXc1EyMHVhaPb4PQ
rEnNeS3vmQ1faDZSJa7EsV1iorFucnRTVuYMprYcxRr6rr6uu0+fZ6dL1jaiQ6pYW6kfWhsknJ0a
ktN1rLsqdHda7GrxXvETuxUU2xf0nRVda+rBEK9TifWGTcAQTCxVMieM1KvSFA5hI6zMln6D6d4n
B5nG7EHtTmMcDKnkCuO6FiQnjHkQPGmz8qMeE8KAdEmNyDFnE5DqSJ4fRzZ23MBX3YDAO9doThMG
W0JpWqf5QuoO/YA+iqwF/TurMnlPJdVRY31T1eTwKhMMHp/Kz5xCeY0EtMEp7NuutzO5s82AbVar
HKXeJTyzlf1R8795Mbh9Jy8NkxEzK9s8+kqQGansNT3hKIGJ3t0rTbSyutewBae8jfPWVjN4cONd
EJt/qqyk9VGyjTJ2UzP25NpclMljIgNq625EtXqKjP7PBJfesISrsQxkhLQmfrasb2wAft2tYgil
USC9yLlCJTt4DBTDToF95d2VQq9hGAjLEhBrGDLZEjsIkkVC+h1pTD1jIceTdxUAzxHOJ39RbmtH
rcKlXvueEDwVWbXrYy9J9nNzrwiveXgzJExeOjLrLKNww74pbSqxPjTWepTNA6UVDxMcvuNjyQBO
6wc5fAp55n540BtjOfk4pQSNq+nPIZNUDnPPoi9Y7wXbV0p3zkEdW8ky5OK+yoYqLkVlOTf7I+15
Ov4BjPWvlIm0SkzTKem+DCySaEHxECmvgInNAhMTEYsi4S+GPHZR3UjCwRhfu/Kj1TZhu+qyet22
N2XwXsL28eO7wggWurSe61dB+hwNYxseF8D+qtS5Up9TW3o0wq1kXNXUnDTlUZBBBiuDrdYflr8x
51uZEyuZFUCHpbFJ+xuBzocycQpAQmLc2+k0vM+Iqf0B6/YRCakuuQNu6slGKV+m+JocAcxPBAvZ
W9exRlSqLYx/x3kvx4+9dN23oz0Igxtha5cG47pUiAxDli7rytBiN4txuJuah75PbYU1z+8/UmjC
dLLSXdT3pPrMqwbxr1hgRSlRkaM2XxzT47GfO01y1xaqV6EqS48hIF9gGqNd2z2O8W2GxXm6k1pE
5NtwjJjyx2/RsX75yPGFx5LStfQHzEwW7PL5cdav1fEhEV4K2pmFtyIC+7JN6yddeql0iQDgqpak
RV29DNjFHat+U+V7Pm7u8qdYh3bXqZ9NEK6yMFhXvDW5FWx4sruAaFmPhW3d/gl6wS1q1W5SvMNE
a2XyVrQw44Uaa1EbdhmipLnKvWoGXG6SfaQSAE0kXLdKsiy0tZUdLKWzRYZgEI3MGbZlq1kKg+bI
xrCIWCYTlo7hWEY0bquJ5g2DCfJahChNJq+T+sVxZZ9SZvBQ7wucsUG3rAr0KFH4N/G3YUd/9+sk
PsfRVpseU4XfRljbBPEyKD+z+GYYr0bOKHHjtKMC5mlXxaznA+8jBgc2QVel0/hIsA9K12DlmvyP
WOXUCBW9VN/KhAweJtlFsWnBc1gqrdTDlew/jeohwq6jWMcDnUXZQe0ke5JkzOwOKYwifdpIQrGf
lA6cNWhAksPyELoTHdFGHLoSRHZnmKitt5U9l9RJi+a2JJjqmpYMMMmYOXlrx2o1dp4hdYTEsED8
apcNgy2r7xbKGF8qvUYb7dp4CZFJRlHkmi2oEUXwZP/PNP4Vc5Rk8rssrS2J8FK9ws1zr3BmUXFn
ory8aRs0pOXo1GXhmOpysKCntq0jSTDM0y2eW/RLT2wltM7oT5DIF30lurP/oZMESAlTC5UZVT7q
1SYvHjsjXM2cRUTyK3VTHIZj03g7wh7al3647DlCQFz2StlyolL2Mr29M40QTI/KRJSditPs3A4r
Oa0WOlxjkajxqmlpvFQkzyTfELeUFokV5nBJJtcK2dun6CHscR6yNkl3pU1MGhC5sJva8cEa9la2
ahsMnOPgOm0CnuoR80QIEJzzY2XBUS9R+l00+/T5oyJvhB3H6IBKgrEWxtwJKtMbqcahUuXAqSwS
YXIrVX3u2Ecz0hyCqhNyTjkUuWPTutukxrUwyS5VIL+5VqtkrRvtszoULswVEngJnX2NY3U7ZRo5
VL1P5ZLgqJxaPM0MJxwOY48xPdthxxnZyCvOWf11U2Rbg3cgW4onxPTc6KMj0p04j7djFi7TOuD2
0qZXjZVazZuZCLfQrsNaula1fClUCjSrbpPkKscdzrn1ticKoSULqXLlwOB2q8xcjzoWxxnBETUR
teaYI8cuUgCB1TY+aiIVkSSC6Cr+Ko0kpxWa684k8qn0q8jI6bAPV9bMe+okx+xNpyHbFuQmp000
SgQjsYQStUrxq8w3qpR7Yytshsh/HIfw2RgGt+lTR006GELwT9nRJWibXSGvA5oO4DIPGspfPBnS
IHUa3OGSsj8USomUt+XXlc7csX4Mvq0oI4514qMlVM8DwQFQNfIxs91mLEbPjUKYGmW2JA0eLiYr
42gP0D2GRU2JZlsmgh1W+FkITyl/ovQtA/dFZoWq0qXfPrZFtEnT/kWxNuO0TqUnQVA8TQBy71Vy
6k66wsry0Phg7zsw0+F7TDqjzUzQX5abpdaqwHrCAGjLsXDGPFc1PTlROH7mjpVgORGIq57zdBag
4rL0/+PsPHYb14J1/UQEmMOUpCgq2nK2J4Tttplz5tOfTxt3sKGz1bo4g4a7gYYlkotrVdWfvCnG
e3ysjzNbjTK2fq8NbiRjcqXJ/qIUdggxo569gIyhmrWi5T9mSFG8GOvzNqCJTMHKFJQ6SKfXvtdf
wxaHdqyyg0etlhwj6w65Gt2T6Oia+ltRr83qvBXWPtZ86749x5/OxlOOaSJC/YMS3vG07HBhA+Fu
tA19vEJ+NP2TVB0bNKii+FHiyyIkU0lTfAbp/hgxPIAJc0KEUqUcewNTWEEkx9ocudwGcfww7gkW
dxTZ9IeAPWNOVwVPrVqei5LarF08bXzMTHkVEsBaLI/UYo8iLqHtZDkT3Fhd4DYS34t/dWqItjhI
XjFtAqvHT2NytHGTG9DkjP0QDGyBliPL77WVrnprcCxjdAoEwFEw2eb0a0RQKpleCUP43crKfmCW
FhHeaBHJ1cnCtkaxszTnaLjYa4VopRf6U0J1EIvWXTAujmQdknwvBdpOLOmeu5+a7isQOnfQM2fp
aGgmlSM/diVDQcr5ruIlVohOlw776mytwaDRCk4NM9W0K/1MydwgVdyyHh2Mwfy4k+1e0+6M6CWy
ZluThEO7qE5VHWvIwYpnFMcQ32cGtxa1aPyiqaclewexHeeHstLtSMvkfVKlbiJp23FUH+eBaGCa
3rTM7rECRwzW2em5ul+kjyZI/yn+uzQ8KKm80fXhTcOWQe7BXoWRQHVWpFRRp1X3dWLBKoohD583
DV7ZvvISVfA0bTgNELf5ZMalaOBy6lsjOJQRHVyykrp5L4+NI0qZo9XiVpUZ95S05KJQeBNyPHU/
6OZKrzgkptluFsOVRhr9FJuLSWfvH++0pty3TGUN5jPLnZjMm4F+R7EECH21I3baKWOUYGVUj0Vb
EalX7kU5YPYibU2lPoqqjp/zIlAlGceGWzSGPxZtl5SmTs+hUkWn0MQNdtlMTEgUKreoyA5twEyR
OYSQbg1gWrHosSShaQhAGoqPsXouOAnmmT5B1lZp+ZUQaTlWO1HaZ+yHS3bO/aRBhz5n7CbwRhUq
ZR49VNGrgmVL0pmOSNgXvGw7Nz6V8tgNTGb1z1ZqViZVoJBRsWjgrhamNcK+nTZlK7i9qWz0vrAN
RbWN9nei86IwhRCMVdNIvOlSrvtqn+GQUAnvMunG1Tn/Lx0crTqCSjoSA1FCnNbsf4R1IxYUYm9R
f6xIdkxhn2VorWCdVzLC3WpxLBUfGux3eq1ciyUz6pMaxOzBdKzDd4pzbo8uc+oPUVCtQ53+mYK+
l1IPINGR4+x3YtClGi9xzsHdPkhV54xq98i8PGvuap3JffhjGkyfRXwkCnkba4UfDT+yxAQmyldG
9iss68RCD1PlG6Wst5Fo+Pji3OnGvh+pachx5aU/601NjrJi0xW509OtyCPS4HE5LNOqsD4KiWmF
yDy70nF7Yp4Yh889KZ9a8VElka8j5RmSALnq7Grja8k2Z03xq5C/BUnFrns/mKqfJwlQQ0wd9qfB
nmZgHx7eBH0lM20V0kNKuSYnr6200+DAaB+aeJBjmmwWmVWXqyTSbbUdjsvyGweV06qWGxAKNFWq
K7FFl4k3MNyzonAvjhzExcjuLaC+JLtTrbaFxFBqGFc121ycZ5uIAi2DxJe3DCB0cLxhcnNJoXzR
+IntXC3ucyS05WB6WfvaL+RNTh95h1VucFfFoPrFHanFbhk/WqbOWCmyRaabdZfszUFERkNBL5KE
IQ6bTk2hXtBz085bXeoMEmsmwHNRFcVNShpmov4JlsC3zLXZNQy1+YYGbNWJ2aeVUNjFZGcyGKg7
hgfartWDbR0RV824MjZlr1OzXVKD/qAJzlPNq6aeCTlLOWrJjJ8cwZBI8x45Mwp3Qvmumo09Elg5
qeA0ZuxPuer3+rPW5m6zhG4nsBFUnTuN6lGswU7UT2Fh0xF6lzSZNaWw14pnMGncj5CBC+ZurVLb
kSI/y232qIffJsPXwYq9EtqIwMnawDIjCt3VCgo+87cxPrr2LYnO/Uv2XijxqigxpNA0O+JzutZ4
yPPEFdtxo3XjNm3NQ06pL+IyxixhV2MLmBYjLVRyqEQoS8G07izjQMy5IwsboTe3ZaC4NVgYdB/X
ILN8oH8d5BJMgVF4Hg6HpcABIozWXde9i/PE4Dp9jkRrpVg0GWqlr7Su+egMhcO5r1yJiUWeTC/F
ENHknXtBY4j9XF1oLXGaymWkeyKJRjLxbcnTsIT7thrC9Zh/jHKxHuXWmzUyItNVKKSRLQmRl9GL
VRLCan1bzqh3K3mblDuLo6uTTsWwL4v3YXpX28+xwYUjfJMWTAUZu+hos4Jc9gSreE8kbotka0xu
GW8kerGKghUc/QJALz1OmuRU5mclvscAuI2auWmXoQ2smaF+C/MmBnSQeXrmuAumrQX1TPVbOaZl
UR1jqH76bFyVvFx4Cvbqg5XuBqZ9C4Lnp1R9GZiJS9abOlgk1+KTEBWfZTg5pi4xk4z8OQOzEifp
lUDn1VA3j7EoPk04VMmxcK+19xLVZ6HHq7hDyzAdBWnca2W3LvRTsOyl3PSCVP4TjftsOORAX3Xd
HyzRbJ1RLnVX1Zr7kMRZENFnY9EoGpffPI8Mu5Veqin4kxY9L94gO0MzuwHHgsUAAlH5lJfHilG2
lcpb6jRuQ+21NEZGSmZd9pgNqR/q3bGMmExTb7qEoDI7Z4sOniIhQwJ5r7PjRkq7EjqoEFoD7tCA
iLUZLxQIhtYw91ZHL2xKX5ZPC9ChVXkmdfpgibU99imkpulZC9N9MhSfJnr6Ke29yJI3Mz/P/yba
01OCZVPzs4tQDfBTFOjw2UZ6Qj5tvdlVPJMuLjRn6DtHD8qXBcpyZoRfUaJthIEKkC2tF1PPChG7
MOnH8gi8I/6cKsMNcC1QZMwdKqb/OrNvhiA4lbhpiB3MDt8ypFP57E1K84hdmN8rzBKBEmlaPLma
H6Z2C6C+wW7gjEZa5gwaM+2DqIfK1+DUlH9Ao9On39h8C+evAii0bSWv06p1vsA5pftSw89SOtVY
b1vDauZeNuPBAgxSu8BVkAGZgmfw36vlRwFks5YZf2vD09ivBL46mQl2wd/npmfmQwrwIdcMR5EW
t6DyJAACqC4v9nn3Z8g+4772FTILO1RZoL4mM7aBZjk2Tkp2LKLPkKOC0BE70r8bbaYI74Gb8kcp
DFxhpEqdgvhpMMDjqkLw8yU6RsamrzZMr0tQm7HbtIiXwvGuEShaRfNViPGEDTdL5Seyse4FBg9h
5xa1sdLBH6Xke8Ryz5oeJ5bqhLFAqr7O6knN+jtTHnyEMG6WY2UQ84IrgBtx8iJzktnnqtNI+pWU
JrItVKq9AOlKoeL1y0akEhCy7TDuhlH0xKnZko65ZmsU+nMQ8/Crs/eVbeUv0lNI08LxlWhEyM5x
/0QPodKVx99mSopSon4rw7lfVAtkdKK1W5bCLwaT7VMkwmk54dQqOVaTrCYCG9mx92WXngj+3I9t
ujf1xY9i1vEw+N24Exp6Uy0+5LqykXqSedgjk4kufqnXvaqtF8xbiQ5WlT8C8JXynM6Ucl+t9IVu
KQSAkJR9mu47yBBjT695B41C109af6ypA+RwuhNAaASQv3T5TtpXa37Ngh9OdBiCR3Xw+wih8p0G
gmcFGz3dFzjCQjRtJJon6R7SgNSA39X3pnBvwimzxI3QbafxlDaHsDqq2UGKDrF0EOdvHpMrNo9t
H7ulFXpznDxE5UcRzvtFTLChQFpgzcn7WIkESH7r81utZDb8yftSY1JS56sMtJKpHxNA/aFuDERh
j7G5qaKtWIP60ul6o0nQTfSoNzhsgFLW6UM1CfYZJVhQj2F2TdH8NDLK6ZUt6zawiFoIH9TkoWJo
bdXPlaGf+l5+CKX8LlR9cfQr/ks3KNxF3Q3yX+z7aSD3vfidzuVXW7wlwmkBlbGMdD/hxpvH6jpi
O7FQkAnVITPPT5XsZuUo4PsPbaJ/TtM/FZmhS8hEczem9HVNs5EMgTcYikCdD9tIgsiyGNslPJ1P
Rz2XgLELpEmJ9dmX/d2kNtTJ7cfUfFv1W2VoHsGUXmiBnNUvuvlYWAVw3lcb5acltPz2XGBlhVst
3a7NIyKAza1EE6WqPyU7ISnM3dYQqYlza9uKR9M6DgkauZGaRMQJOqowJlGexKJzjELzxqD2w+TV
IvkjTHy1+jRaOFqask1hIwtl/sXxD8oDfq/G5Fk74roucL46JOKjbN7rv0bq6R+6CQQSOuxyBvMl
Oksh20i1X5e7XJxdIhHmkaE6RbDT1BVDql3BJUzJvRb8yIn6kWYPLZ2dfCdiIvZCZTLInip+KVAb
sOQWUfvp8rKXqwDYhNP6lYM4eV4suD6cMmHyoI12037XRu9UmS9bfjZ/SoYr/Eaqlwt3Xep3Jxw3
ZZMK3Fl+JUguxJ62jn7H6SEwOczgKDhJ5ZFgxX+S70zuMTnlEJVYhQvyWs6u53ltsnRbB7ZsaBzg
ybKzZXhpj5sJ3SKAx+8SMEldCaOfaspaLRI2a5w67F5d6V+1Itth5wSPA0OWynrJsSyoSLZfUVEt
1b4t+St0WIZue+SLYrkDBqWGpd5MCcXUGeC9Cqm3ZGe8nSFm+9F+BulOzraQsrV0z2StB96Tg938
QqD70VROPZworBlKw43iXT8+Z1jZp6sMtVfiVNKDIN5PLYUchtSnsNz2FV0Gs1JHShFbYGoWvw7C
xki/OLz56NptyYLaTtWf8GwdxuQEbpMTRGTVPptYz4pvtASpfurGk0a/PaykHmEP1ys/T/QCVOYi
tYDlsb2mpd9Ve0qLAJZE6sClju+mj3JYL89mtVKNp0xzYnre3xZXzVumEtI1utuZx/tvTloUtk0/
Qnebt8NTugNCgTyR7fTH6MHciV+07vrRuiGvu/ZZF7KChFqKOoXPMltagZ1Q3CD/XvO3kS4YoWIc
i6U284vHbXw0t8M9fJnhq3qd71lXn8OJEr4WbenP35l8V+/ZhVKgmIxYBs1l5uMkm4VY03zbriMX
mM2OdiZmjDfkbtcIo5d+vGFeK1MHmLErBZLGVDoSdk9JB4MmtKcLe1/qmRRmspdbP2YwPdYzQ0gG
JxFcl5QREmxWXiLVvnHdV/iLl5a6OFlpWXK+7nldrjrv7Q50xjn/ARZxj6J9uiU1u7JQxAuC6ZCO
upmWPE8xP0bqujVuKVuuPTrxQlxkLjp1Y57jsncQIUw0G6byu7MrDCvSPbs1ZDcUsNfu1SWNVGnM
NJDxExnI0DFwB1bMYxwkdl3dCpz4h739vzUQqni+e/96dWMx7IQhFsadEdxNkJ36UloL+CkQqmib
MrZBA3xDieNjIs6GUSkjb7rfejXCFZxghZTag3X2NZbjOzUUHuuAsWlTMV6r9mp+gyv8D3P6v77k
xf5Cf7SIUQhNN+EbSh2WqSBjcoCan7xabKTZpw+YcEb9/aA9jjBmsDWm+QPSnmPbrGDeoU2o1QfJ
WolS5/59JV/9Vhc7EU+mZOhkoTT8xyR8e9Z4w4X3qN9JWl6ce8F5DZ1uHW2tWx95RaEgXuxRNcnm
bSuiqAObpQjwsNZGWj65hg1NdJPtzyavvLHrs6iqfet+abOsk3kHL8ijklj9/cKvrv+LrWssm9Jo
Fr7Fy+DCwVovyABC+560A6f0KufGxnWF6axcOsgaYyqpgqVPux2kO7vafMjOHRCSHXk/g/39qtqI
DsgQ2R4Zfn1Z7h/jxl0+L/3/vdqUS0dZo1HTeoybeacCDOZZ7pPHcoNvfmXNKJf+sTXC8GLpo7OP
JoC3PZ5989/JZTx2MGuTo+wCNtn9ztikr8N7fsMG+MoDU6yLDSuyaJHDYUaIuYLz67bst7nzrROs
eewc/9bqvCINU/6XnWwsC4Y2G7imqOgilWTNiQo1pXCbCbpROdBOqeVGS4V9PSd+H5rfGnxZ1Uh3
WbAHLquMVSP7BiPT9o9OXxyTGSiDZLSSvs84jUTYEPk4HUOLSkoc8AP8WKimrGK8Dxt5Vdcxlnsl
nYt0oya4Iqa69Kw15ASMe4TTURXvOqjpqEBsn8P0Xe7lr7jSmn/gqL+/VVd2YuXSZXZOtVzPapbd
4GIb4Aw+Pdoucdt1fMJgYSvfBXd4tbvJoW6dcid41r68sT6uSDWVS9tYpVD7QlJjbFeRJGHseGgP
8bbGs2Ty4RO6P4Ofr1Xb5P3WXzsCbufd2a8CI8l1toZd/X987y42t0HH1Qdb+Wk3m4OjGF3kdAuI
0t9v7z+WSv/1Vl9sWhqqREnRePM0Y2YI8gCpWlSfekgEdcLcQWVqnNwvyTuAa0GWd/EVRV+glBwf
zOHO9JceUGV6DZh3qu2XqR/NZJvVFvQWoDSd+bKgkzUVrwYEixJjOf1eML4VvMX0wS1ZvEX5rAX4
APRgYt2XCjEmApLKyrcuhqe0t8SvODnFJlKbe2E59QNnSnQXG6+E5kJQ+anz8c4Kdop6rAH9ZUm3
tRj1avARMMeVkv5BN+ptZZh2GgO9ZL40R3/S7JOkMlzm17kCIDZv/n4rr0jHlUv7XD3WtS7pcSOt
YZMw34DamrlJLq7i9kedhdUcrcfouVjydUVzpQqTa4XRjZLoyuZ86a8LklwKI6Kw3VQfwsAf5VuH
2vnU/o/1YV6Ui3IZqpGQk1mo2RD2ONcmmwfrvje2aP/5+41Trn35i31YxXqhHRvEyGHwKkKNgH1e
FgRJywtOELpn9ZPf9o2nmmB48+gNVeJBOMQRbROlG6vyxW6tZfNKlGGEYQaclfVdoqmvylg9WCJT
1Uw/mQW1tPBjEnsrtbmjG8KbxfiSfnVvAHYE3S2v8ivXol7UZGB1aOyngWzMaH3OeFA680aLcO03
X9RVRijFqpIbI5DrIR+e8ra58Yv/u5xWLq0hdEspx8LQx10KkzrHarwMIiw38KssRPfvj/ifbvE/
ltGlRYQIqm5xY8adSOZtgjZCFzFWbLZqoro6fKYEWobeaCBKZ/e6G5vbld5VMS8aBUC4sVhSCVMC
W7PfaqLpgk2wMVbfJuVEsrU2t/boa6WEeX5o/+oXhrYt0ybik17Oyc5fACmnyP1+D53UY1nfuIvn
r/0fN9G8WFsN+X1pnvOSw88wlj9I9329mW4MEK7erIv1Fbdj39TSefta1Z8VHj01qUXxuvBHT/XU
fXIKVsn678vh2oVcHGm0J3gmVXzUyE5ZAUp0SmlL4w014BWnNuXSzFMkSjMXe8K4GOY6KlXdOfSr
sD//f6x4rlzCpRFnK8hFm004GqQ2dfjHl0SpP9md/f1+Dou+JfW9oi5WjHMJ9q91lephKwwtl1Ji
LGWuMZZi+50c/qA0xqXntaH6SL3bxhDXlsGlWac+tmUwnm/ey4vGUr7DZujh+5XdFpemW3LvKwXk
pTln3puWpQY5N29uvAx3aQMmYP08ls+GiIeWeasXvbYSjIsNQE0EjHgzZdrhqnP2j6QZw0HdgWVw
a4u5snkaFy9+MoS6GJss5crtnbcPuAsHAnk3tbs4jzAO3Ohwy8Hs2h5z6YqZN7FhiSXtCjGoLjCv
k7nlerK/YaW6spt6txyfr13SxUYga2EjjLIMhKX0vhUvfl/fTWedGCyb/9P7b1y8/6kszpEpFdMO
7rxenzk6tqzfsK+4trYuCtpeTCJFgJm1G+vKS9W3VDvNausaeeiLcEKCKbhV7125T5dumEmmjvqU
4kXDsUWayjPzb+Q4kZPzer7Wm0CZcI5/RQh20znofH/+4wC4dLoEHxz6uZV4N2dHdGLmCwMDlc/H
m8ne/z1IUfSLak9XyzI0YV/sXqjgAT4Ysn+PE6gdsXznzhjXtGcBMVcBUSu9aUZzZS+99LzUgzBo
pHMfHqd+OidOoL9Idb/6+1o7v4j/dc8utgDZEoMS7gq+ZvoO5HdWbhzG1zbKSy/Lak40cEceBpIB
T7AXr3iKsDFUNw3GcpozrYvVLbeeayvt4uDH9KyWccTlGuR33axhX90vgMACOr2/36RrT+DylddT
MwRxPt+ktwWcXJnPArKHv//ya0/g4m1XtLlWwhb3tySTYijpqlvCBv/775bP3/C/Hu/F6x5qqEh7
8//ZKRX7yq13rV+5wVpdtevyGZPpzegtW+mEBghH8vzu1oj42tGsna2V/nU0mzpR6fPMZSkc/4qv
+JlXOg8MpJ2WzR/ahgMNZxc83PrAf8q8/7jUSw97tRs1K7XGaSe2iOmk2U0gH0/hPgnhG8Y/mUEs
toigEiyjy+g8i36FWkBXIIogqg4fl6w8TumHhaxMazEaSDBqj1tab90r2vcJCkU0CttFbgCKD6qA
AXqT3yOfWKVzBp8GqY1krEziZKVz764S1zKec4sLxAjHtOsdpSgJ14OfksoOln+7HslFNlibeBjt
ki/UR/tIgeGhQ/9coMEan0uPK714L0C0mVOCI2ABhPBJI6ygZlwFBiHyu7Op6gCbvd1n4bwRg2LT
wzdZBOQhzxYs0tz6U5ak+Yn7gkGZkrwGwdM8tHa/0Anqx0CNMRv8+vtqu7KStYvFFiWhGKc02rsq
eOrQewk3jhL52jK+dN009ALiUx/ib9Z8K5Bss+a0yLDnjfyhz5mbZ/VWbWN3mENE0IYdqsDDM6S4
NoyfmDgiyaaQ5v4aJyP7aHVQKzX3urLbNWK0Nud4lSnFnZp/p4gE27Hz6PdW54CMQvPbdp+aH+KZ
bjn9IV9uyCGcI7dr6ADDdi+Je/RBRrmv81/yxJxKORLGWCOeBgyTYWZZyJDrNtj0cGQ647sTcXcU
Uj/jMU996bdWCNErRz3/K+mW0+mCbaLLCBqyDw3RVbNPOfyYqP8VokPGCe5efGZKjcdOnzaZBjv6
vsy1jRp56mL6UX2Myk0xqe9DqvhYOsHiyhGIE518NEkZkSSI5VLZPhXq4OJn6Q3IsoLi3VBWS7WT
h1dDk90Sjp5R7aw5sPvZ8GLyRPr9VEcb4czyRZyYzhul2FpqBikFk49s8RLhqbSE+7wntx18PiK+
cpTQ82M4McHe0hVXXVUa1hNeiNJKGtFfjOGqNz8mHaZtg+D/LHypJy8zZ7cgpXJWEj9rBSit9WOK
0CeYNT+vANkrxamIhutRfinN55Ae5PQApoYoOUiwCvlScmk1ocRUzV8r+lYxfa/O9GhmHwU6dAsG
fgZhKBARX9XrzqhcUzN+KoUEHHNaiYlqF4O4QVTrBoWyyoxiJTHFG3AMKHpOdz2HgQMtK8SNd5i8
sQwekkXGaJbcv4xIYEQ4Qyu8WPXiqFPpW+Jdja9KmLgTNdwkPEZz5oqL5GXdc6g+dMDwzQwnWf0t
qnmziBCQ9cEpseZWksLLe5SekGknGO1Lqq2SVn/qDchNAg9GfBeCeBsgYjqrpBsNcW72m5SHVjoF
zZ9RnNdiiz+KId6oG7Wr++tF8YPrnyTRw4842cOlFL6X5TuofiJ8SKNIWI+DgoyCHDYztyvmlwZ0
aBrN1Wyds6ukbUEaWy5uuyhw5JTniM9EEUgM5nGJkFkO1kmoK0hnzAeWD0m5b/CRqeVyveQDKn7w
uPbYNdtkVL0xzFZ5w/B1gFUkI9YzHLxId7W6W2oS1igs0srHLWsrhFjnWphm68RodrRnheHMfe+o
LYuACa4xoezQYKbEXpYPHqlegSW7UQQJp3/HQthXxWBVzc8aTJkh/yzlrwBWcAhdbmDVPUjTo0pv
HtX340hAw4jOQjAJD0KbUGpe2hZ3S6Xtw5hwdLidRLLboWQ5Q2HYQ4WFJVlrjSQ4OtrEecRXo02O
xfxWtibRPcEmI15JjVs2Mc2LRv0ugvAsEsQ0psojVq+j+SZJQD4TDlel4umQ50W4vVn8UkJ9Lxsy
57ykRppe+T2aTXy9XcP6sBbEJmAnY2W6lt7gdNLsy7QinXVUDibs0R5RgzrfDfnXXISoevy8/p7K
/dy8RKLp1LLileax73HWClfQd1EsSa+iwPbKxbezwHRcf1FjwU1zLlyMf4VuWJdV/ESoKNm87UPS
w6MRnhWtfZgHch0Tw1VHEwU8mEF8n4jHsYVDJSz+gHnFGA+bRJgw7SmdJoVzZG3y8t5q6tVgRtsJ
Lzf1qE5osFD9mpKwPsto9FmwpeYpzhV+FOs04uRMYKaula53SzHfSkHrafpHJT5W6LV6cDRMj0TR
z/p8FRlol3XVWfQGIIFdq4TMrv92Q+DlbYprC68wy3ZS6wdLA7QltyiEVSfmpTdoMTrhD01KXb35
DTAtFUrrmMl/6grnngoOGqm/0WSXkWUnGTuy0W8WhuyIEB2pPp2JjEP73mX5sRF/jPkh5dUQEBoK
wsFKukMlIU+bVrn6poujWw+frXlX9L5Y6ce8GDaDXK1KccLiAUfy2Gc/tiYsc0RU9oZv1DyDVAOC
/xZHuOnj79DUOxz48Mr40osDCi9I7Iojpvdd+S3Uh7HCb5htZSlXGgC4GGRPIvtbGr0i/1/JAnH3
qOry6MkKP8V2q4dUMBK/7EkKobMNpd+MrYcScKWnvwZsLh3LKbN8GdqdBpuqMvX3JYUUGierKP+I
osbj0/2+ecr187ZnsHqhgKbKphK2ZK7hFjS7JlVUmvx27QMZSKsxGeyu8jTxVFScJzK6lp9BYWaJ
yLnmlRoLFKad5Yj4l8g4FffcDP0pzdZm8WMUfjOgUIb9v2RfskCOK0eCgjnjkhNhFkMby8BXhp3c
7g2rwNEBka2Owi3onxaRbEEYw+iAEqQ32QhLS7MeB2PXQmxHBlfFqB19pZo8vdEPPcx3o30TshQC
BtTHAspsgVnShDGGHu+XMPxJVBSC/UsyVRR4r1IHUVir/Lzlcn6IH8C6rLuvzmQE+U8+nSZMW9SY
yRZawjH3B+lxCndpmKO42Fo5LW9c+B0MHWOSNtX8OKifYv02o0ZZoi9LV/HNAFbJdV/Fop8WwxbK
chX2kKWN+4DkUMjM+amBDaZgr2PCxRPnYhdLuDTIaGaG7hlyLQRyo1yVafSTScqmaR/z8E3FkbIL
EFeyy0nd61zkuDSF66xcvjU1hHFh/JiSZQtaR8UV2GMbwOMvBVeWkTuoHwmdWpFBGc+j3Rw23zmq
yDnPsclAWArQ9hWOPX4ryox1IHSRjAG5jtK41LinHXKQosnum0HfaNYpUXeBIn0Dbrhxm+70wlNi
kLGvRjzK9asovRt99BAlOZrtYl/q3yVk2syq1034XvMNlPrFSrEYDYqD1YUIVYFahue+etJwN5oL
YzUu+ipMzwu22k0SVHD5MDRf8rA1IV0vMrpqbDrFJEV2cCzhjk/9c1x+6TrC6y47NstTI7wX5eKC
Utrgw+4ywNo7YExhTxLhs93sZBbCY+uJg9MX4erqM3uzrm9nXF7sTh845CQvIR80luN1IP6oEXSo
JAEKOvtyw6HRrac6bb4QD3kjcjKdjSGvTO7RwkAfTmq+/Fpz7smZaedw4HWYjsSROJJK+YyLFymp
QfFWah/yNB1izJ+UMHrKYmY07cB4aID+GezD6hRgN6BrZDB2yqaFF1keZEk7QE3jyD7/toI3tntr
JG01JZBM0vfFpFAJpC+jbf2xgf2e1NsABZ82IORMU2TJr3MpeNKIqYMGQaUAiogHHKMihCPCLtSI
VIu+b3Qp/+Ab/9UpnucI/2pNyy7q0yoChKpZspG8eHH61CjB46wm6xZeZSzl3DLBy4y7ulr2bf1t
pJ8hu4Cc6SSKYzgxPEXwIRtTco1GcENEHVlhEWkO2/q0oNoalyOHG+zSd6HHU0uLnQkXMiFfW2Kx
QqZbEbOn6KCxFnFG6BVyjNcaHraJviw2Hq1h1/XNxoiYBeAMY1mfYoBRTz38ZsUIhXGjS69N8j7R
ApXLRos3Iz5hcUcMO8cLb/YcvwTYtVhlca+hEE7qF63Ci1Fc7LhE88ahWgvJxuyNQ5IimT3j2K6E
vAYPgyB4lyXMawzYUpPTBiYPAMl11mABNB8TkGX2o9Gq3AaydAnHr/lYmCmImlcibrRKXKD04DkI
z3RqTKlSze2FfSwCaJs5Mr1gLcjSfh5Cu4J0a5i/8/QnU/Y675owP4bNTkPcogmlr8ghp7mJUsew
4+lAcDvfDreZ8iHpyDjMQm/MvsL4rURhIQT7gqv+H+q+pEluHMn6r7TVnTXERgJj032ICAYj910p
6ULTksV93/nrv0eVuioSSga/TrM5zK1KmUmQANzhcH/+nlkC+gtALy9RlEmeI+szb+979cIAF/ZJ
u4tE5UYwGqTQjAJhNjpZw7i/YNI1LHCfMfMyTK4TOEQvBfmt7HdoDt8V3X2DLswIEG2J3iyfugbY
Qu7tGo3EaG8BFxxkuO0HhoW0EmiDR2gZQQPnyG/N/gktQnZ3XkswBkBxc1CfzQGRXvi16dSOT6AA
iO4kRTz9Lek6sJd8MM27wP/K+FXVP3tlvE8SUFjBz7U4aXiIVql7CMWCE6ZH7fEAVZ9dABaaCB2w
adjAldkGenzB9N+pGHiWyt/ZUIU0It+BC3Lr/lxRspeWdx8a1AkR8dVXEt5MMRtdteZlkwKT1akL
ik7lppu+oEsOF2p7Zxcf8vqzsu4N9UCAX69kAaIu/pwU2WfOEzRvfkog52YNd8CvYyfDBWa4OWOj
1X6H9v5HjsZKcFvOveznHrpgWEgvPHRUhIb/kGUlepnau5ZZt6EJfh9FdiHtth65R/vbpkK0rGxv
2/AnBmyDOeG3zfjSYw9oH6mT+wZkJEjLjUaDTE960XNjZxB2FYN0ZCp2afGBFQ9FAEF4eKFZU/OA
vVlGVxmyUdmD3e7b4M4wnml2KfrrenqoAJVIbqrswR/OCaiD1bMVX0igaMovPnoupVQ7KCMU4WVE
0Icw3Lc+2nPknQc8YWfct82hrG98kHf5XX5vc/8pg+ISuOMougbAVyF2GT6pAMUKAzHhBw8yvoiy
09jFT8biLgSBFDrOSuAgUvLNa0Z0A3cjLgYII9Q1K8554FYZDAlcFCgQVyWo/qBf6G/TeBdYYivr
ZxLXqBlSRwG1IYrI7br6SRr1BWktoAAskCX+gftzEtSbCq3gQUkawC5BlSKQJ7dBnCi9czSsoeEx
QNTW7iiSI1whJVUjFAEzFK7B+zJtnA5YGEBKYh+xctQdrFadFVUM6rDzDoQZ0Kc0uJMPyS5VO8sO
cTMwZ1HirQHoiaocrwV0HvF8gXQW8C5xcwscOCBR16lCc1UIroN9M4AjGKmyBh5Ensn4vEvRImah
/D4FaGrZeMGXOgNnGqj4IgR77UNrFfuuj3HHH9A3BSA5+r6Sm7B7SmYQanhGA4eA5JESUJqg64VY
8r6YyGbAfopbBD5IseHqDT5NcItmECnCBBe5hQ5rFMSK4AlUXTtwPJxBMuk2Sr5V01kIzUavBoTm
Q5nRSyk7EN6w88F/NBpoxtrl3gM7SApSROL2JqaJV3e5F14x6Lk24rodEwfavM7Yo2JpJU7YB9Ch
k2fc9M9SclDIWEw1OCMidOB7bi8+GRZouUm3C/tv0dA8hsBssjOWPnf2QwhWzFplz03DD0nunwVe
d0lxAT99WC6BvIRWH8htCyQtEjaWO9kZtofTPZb33vl0mZ0VZ7XjuWBLuUNH0Jaco8XnPn9U58Sp
rtvL+jbdpfu1kvhiOnnOOR6d2T3prJ4jQ3Qh2+bJ8tHpk1K0uaKZeULplXhu1mRbmUIfQL6UHqg4
KvRVAyTZo62gL+1boDju8yjbRsq/Vt4fp2dnoS4gtMJDNakSnY0WpNVANBNRdAcr3EH91ZLm0vPn
rP7RR/NYdl2Z2KieokuomcwncMgGIxwrPiqZHhhIAFp+xpErQBmyBtX9VMGn+5/DcSVWWqriCK04
ATXd3PIIlp8R0BRV0cFEWm+QFfqqs52H5vCKWzvkxEHuJ/YU8XTZVg7YF5AuxK3FXAFfLOZ/tTq/
aY2+6RUDYEMUZIsZbrPlYxO2YI3BCTPd98VHH6x6zAN3Y9McKqij11npJCAQ6XEmGj1ayasIXGwJ
LoF5tLUQT7bNHxP65E9vhIXMt66mVHsRGZoGncksBGVguQEX0ooBLmwBXdYlm4hpjzP6yAJmlYJG
rEUyLAD9yukXXyid6XouCLCDdAJsECG2ufGKi2BCZQaqmVCjWBlhCZDNtLxh5DWARguGL4h9cJiY
YC4l56g3gzTCfyCh2kNTdp+m3G2t/pYgxSyrxG1nQfGQ7UDbtmsLML1E7Ay0JZvYoC/AEh0a8Aii
xLSXKJyM4otNzUM2trvTk/KjYPHGBYFpF4QygBxTyzErAdrM24Fd1lXuqKY/A4nRGVSYcXvLnIw/
hGP4TQQS9CQPouUfVGa7UiUXoMpLIQQ+MMCCWvD67WMwMJf0Dz9Cvjd+CAK1H3GVJBAnk/MJECJb
DtY1v0bo1IBXxjP3Fav2VvLVHj/HAsmdHmSKY/yBU8+FAtnWBws2fB8abh6tPnGiBKwf0/AVx9pz
LJ4q4/vpeVjaHJrvH2O086Kvp78gCfRUEaJ3wAyM9DYJXn4M8F/fhv/2X/LbP6e0/tf/4P+/5cVY
hX7QaP/7r6vwW5XX+R/N/8x/9tevvf6jf11/6cLsj1z/nVd/gif/HHn3pfny6n+crAmb8a59qcb7
l7pNmh+PxzvOv/n/+8N/vPx4yuNYvPzzt295mzXz03x4vN9+/ujs+z9/s+Cs/+v48T9/dv0lxZ99
Cr+2Taj//suXuvnnb5z9zgVV0rZsUyrJZ6PsX378hPxu24SZCDQlyGVsCXec5VUT/PM3Qn/HT4Q0
CSOCmTiWf/tHnbc/fmT+rgiHQBknNgENDyqj/36vV0vz91L9I2vT2zzMmvqfv+HmjlPnb6uAKSmM
DyV3YXFLMluHQOHNepYN1rjBTXdwS0N2B3B3crVXVRI+FUlKn4ndm8hjZahojDFKFhkQuDNFqB+d
+UUDKj5GOK5xVBH5EiKvdogKaM9nYx9aThLn5Y5MTEQXnefPijh2nh1isGXdjwYH6BX5qwJs4baV
Q7xYEjAqyny6DrM8BAYely9cVML0ymhMdOsOgrZnPCJeeJimoXWhDc0D0C4huWMnW6hezHRjaZg+
D0bEbrsa9AN1VONYhXz3JkJS4MmuYJaDnOlzkS+3UTaKUlAQFKVL2qQDYSOy4v0UVo4yUfVKjAJ0
0wQkbGkAgaousU1QStGquQrSATj5SmV3XciSW+rjB3EbIhb2FGIriwO63YOvFaRndD+pjH0zFMim
EmIBhxsgwbytJB8AmuCVuBITOn9JdDe0Kj6UjMWHzI4R94ucXA1grPoyEC9/GoMo32fMMNG1Safa
bcDAcB3lebgLjD7cJXXdXY1soFcDWNX2gphIGYim3WdVGVvIt3vGeQRF+4dCBmjPiOIiPrMh3H4Y
K9A1hQ3cciMAP5c1ko+xN4fmdoHm2GxE44XIjK9tIXB7KDszeCw5FMRxF/KHO8Dj4xdqTWgpBvPM
BfSkhn2U1eUdGsV8J/OjIJgTpshC1KWBg3rqx/KaNAlr0M/s1R2S6AwVKGWZ0aGX6OeVIlSgsAxG
bz9MoMQxJ1Y5fZejlMpCZv4heFrufahQMhAzWTXqqOAnA3FEPQUNiHPQ+v4cCIFuZGkNyWMHqsUA
vffKapHgUTS8TDzfap08TA3jHPwZHdr7Y+T4IGNzHw4ElUUJzV+X9iinyjnlUjIjuqhChACV6hg4
pluW4yKP7g8wXGOaIjBIJ/gzsLWQexzn2dXQFMVdUSnzjtp+cUXQUnoxZGa3jf0EFDaqiEBmTaaX
rignlJ4q6wFsQ+UXOw7IVyjqDE/gmCj+YKScvkKD9cVPbfT3A4ADguVquG08MIqZSVmDmJ2EDu5Q
IfRWGl6L+8mwJgXufcRH6H4HQRs0QjiUlkYr6h06TSAf8gdkEQ6d6sGNyMfclLjdRahDt52J7oca
QLityDnYicxoqCROxrSZu2vCABupTZvxY5RNVuCUdZYQNwlD1Av7IkjuRzWzP01+q+jWrLOpOZjY
lL6bFrlvbG3agXeUtrZqvqA2z66Tcuhfchx+/jVrp/LuyPn+dHLHTu2HoNexTyPCtKQwhaLwbRSO
8nWkHYsqaWjYgVaH7y2xB5n+ATxRN6V9EZaOvRM3xrfqMkTnGguAM51VyIYDcdvsBl3i/e7bUO2J
APB/j0rS1rw//XJkvkacejkt+q2KrqgkCGI2/Kp12nJrAdro7UDtlTogENqE+1Wc9mt0oA2fj+mw
CTWlzZCHp9rJD0DYgKVuwd8RbPhd8Dih+yu9Mj9V4L3Ylh+FS/fMKa5QQELz+NfTn/s62vj32Nzi
3AaqQukdTbjNsNAy8LXIfFzKTH0vpwYkFMBGNNVK69KMQfplYu2/h9Iulawuw9aqUL3lrn/I9t2B
uZA+ddeQohq+9ucnSSKIhay4DbN+vbuSDmxU5YBP6s+nvQ3k+Ny3nJ6BnWFr7NbEC1dHQyRwfGsU
sDEpI4xm3yC9DfGBrYcG8eDa2hdPyZ29Asp503QUIhVBlM3EL4peYgyRQ0ImHZMYIVFcbNqnaE8O
wPdDpAVSff0eSgMleDO2bIsE6l7s0Kf4QA9gsHXgNQ7NFtxK2zUs4I8tqq/t8WtpWxh30yCNKrxW
sy/OrG195eFdXoxrlITVPTkAh7wDc/wGrbZX5oW4NS/ar+m0+76yw94ypOO30G4SNjIypR1ih4Eo
DcyKh7L4WsxFe29vg+wYRZHTtkPnnXTqqzU/1oNcOqDxQDe74iOIUXfTbnpkB2ObPAc7iHrf+Jft
jm3FhwoykdB2Oz06eX39/XOfKwSEFM2AcB5My4cIA/vDtOA2mp25NZ1kB+qn/EptISixEdv8oT+o
lauJxk/wY0hwW5m2KbhFpKXfj9tUqsguS7qpHbKvN/l5ObrtS3nVHSD0MDf78n3lBnwD1os1fasf
Ok/aZB+PzTW8W02ZrMBOSDfUtdzqrNp1O+CIDqD0R3CxZ+d8P12Nh7UeNu0i/ecnIxijCiR9QkEc
QrNvIsPQpijbqHYTnI0umJN25lW0hzzqproFc9FultYGrTOmY1dsk+1TdsjPyk9IrW5PL/i8m/QJ
OH4TzX+ak0cQYuJNwIEjDkL63rbl4HuOUcB1YsQz1ynDXLxjUGYqIubrEZ3vQMfuTfKpEglwatAw
AQmtmYIa0QSX1nlYgCCGWI+nR/vltvPjKJwDA0HBvGzpe7rP81r0LfxI6E2A+RjstjGAgcvGCcIQ
CAubBHDLALeFZrwpo3HPOQBfSJVaj2pCXWv4uPI+b8w5qHuorWxi2ybTYfUDOjfNNPnhbgXb5tfW
Nv/snXVfeb/xLm2XOdG5RBmG4mRZCwv0ix+mwoaDZzjHJLUtHd+Z2TUzjdLCfkfnKu8fWeiBEY+u
rO/aKNr6ZuhfZAnDKL4N6F0yk4rEcd/dNSNn96cnU2up/GlKOJFx1xaWZephH+A8qmAt9hJwJrv6
Otn5DqrokKdPYE04op/E9fTcwrbAF7sPXWAlN+UtSq37xAWI2olvoqtI4ExTj2td1Vqi++ercUIp
9pyJHIB2fsncTmKZ4dXkFQ+2QIb7F+SQPUO3g9zFZ7M/jXftM+4v6G6yH/3n0zOj5ft/Di8kNxlX
yqJMGx49B5wwhYME5Phb/yL4NIKl99DdsovUtaDvdWVAtmturUkOhVsejJ15UaOtdBPcWQfrYj2q
eSNUsy3sO+xBwSXXrd6MaJDbikGRngL+Isz0ezEa4BjJPzRTux8jCHBl7UvjM+f0RLwVfEspkelQ
oDa1qJ7taIaKR4kxMEyEcTPsUCOFg2/30TV0hbaFuxZOvXGEvhpOi/UpVh2YJQzXJx+MErWt0tqf
/qI37AuZIAYaFmbPaSFtZQMohcuezJhIKLlYQDV4MVDu1FybOPrr4fBqHC30KeUAWGKNceoKIWAO
ctcB2mslMJ8ptJx712o+K1SCDcBLGDy44SVrb/DGTUJBy5QwG99qmrq/6pJyxF7CG2R9d9OBn75D
onQCnj8SKN8CZpa15TmDsFhkejtSQV5qFhGx4XRoe6Eq2zFq6Z6e/LeOE3huC+yIJoBv7IfdHZV0
iGqTJDRwc652IJo8S50zaEtBz3oDxmIn3FHAYt21G8EbRwbGVBYjJkeaTKcP6Qdz6op5TB6AtrO8
BLKgNi89E5pvVbwSEry1u2yKswHhiWlx/bjM0jyzYC0cANcMhW5zXxL7JrPpyiZ+85M40plSMgBl
9KZsaBQByRZQTOPM8A76jtAvHQuRSAFokgEI3zuWDRYjJKWmsLkec3VRaEqmRg41PkQd1nm2926B
EoIijOvkZ9V5cH7RHk6P+asnIFSA9NGEiUpslHkKjnZKyyBbE445uFLVIaDJlkB+8/QIv64VRkAS
F2z0NvLMOi9QIe0mzhIIVccU7Oe9ARI8IKaBuj89zJsfcjTM7CiOPoQP1uAbAYYJZH/O5eRk4bd3
jABnJnEA2AIp7tcjxEkBare0R9sCGOR8cEWCJvU9c4VbjSkI7hq/KGTThoyimWVfOqD5kX69tnMU
YGm5Mlc/xHFfh9SEWubstExFkUGbz8GjycriqPVG6GvguBl2wMI4EbSo0DGyCVFlF+64g3IjhAOh
LQkWlbWGY/Lr9fHV6LrHNFtfddTG6GIDxb59/ZLCM9luvos+r1by39p9R18qtDiPppbXBh7GMs+B
Ht8wtDfuugdvh6wgnOAGPTr7vLtdG/bNUYXNpLRAlc/0amRSM5XUFYipvRKJSN/bFx3oxgE3P70j
37iIYyYVsRGrwEn9ElmmRmS0wO5BJuiu+2i5wDRu54Q22tM9xA9MuNlz4Rh342X9HSQr/RkQ1Sup
hzcXE3UaE17fFjYVs10ebSXUATxkYas5MdOcmVe+Y2zBeL2pbyt3zVf9muZAQCFxSxJMKPardQB4
lYP/HV3+8flgdZ9Kou6nnLueH555YJ8ES9DT6Ql+Iy57PaQWXgyjnwxcxVAzA4/ZnJ8MIVmM3Wru
QSt+B9WS//hgm8dDPEwYgy7Qj/c5mk2rHosc5O/QiVLxGSYcUbB1LtUqxGFOGmgOANw4SKLgvomc
mh73d32Vpd4Atw+2PMd0YgfMLNAnCG4scw+tGtj/rER6ngKRsRlu7UdxK+s/ndD/Qjn2pnjJHprq
5aW5+lL8HyjKknnZlquyZ9n38MtxUfbH7/9ZlVX27zghCREoDnAJ5RB45j+rspb8HbkujqoodgfD
f8KT/azKMvG7MBF54d7MGc7x+Uc/q7LW77aFex3KvNTmaO1T9D+pyr4+Y4GZ5QhKUJqd3d3RrkR5
ChWtBGjdRgRQGZ6mcXwOqDVcH03D7Z/b77g+8jrc+vvxmguJbCMe+wHQ9wrlG/+8TiKBQ9as6s9d
NQGkl5Heq7YNaSC2dXrE13767xGxXq8+KJ1i2caehRavjkQ3NJm7ngI2j8sSYVcr2euledMihtoy
UeHyM8sJxqLj6NyYgF0KgOH/fPozliZOO9xsVZpFhDKa05KCX1nKsOV9Y2RkvBxlkw2uYaPLaJOO
6A86PeDSB2m5yEKaRWfPAwIDbg/nedCCNozXbRA6pwd4fan698IQnVdRhlNvNmhidSRI9aInHC2s
AeZaxZ7YVayU4H9FRTEZHk4PR177w7/H0y7ChY2eK1GPwml9H6T4ElqWLB2qbTeqxPjUQh0t2o28
R4YCTarGJY0RoANE7kuarqDOlr5YC8DRT512ieiF00sKzdUq/wM9A2el2SW7fvDfwUwGbIdOspjD
WHs5NsIZx9r+6Fe4dY7MTFbuEkufoLkH6J2GVs0qyBSxMHwxgb+5rGuAoSH7AlgBgNnj/p3LpXkK
dH2LokQZ3TF80GN5g/WBigY67hYosCeFanfrt/4uscCHR9P+KW663emR3974RC8XVkkfFQUtBVi7
oQHnVKRCMAfgAVsL6ZYG0FwFHXwixySyHAvka+jNj2Ng1wYBjqZ3foHmK2g0Ghk0DwwotgPphy48
ORkP6Jwz/RWf+rYzIkrzDbUE21M/CBiQ7UH5EUEhMJFdEEPmKipRguyH4BBE6AF814roRH8qj6ER
QUfPzQ2J/ggoLxWdM4Qp+MRPD/D2GYEUwOszgvEcGazCsN2maWlzyKwcqMIJakmDU4RNP6wYz9Iw
mv2XeVeCpCaVbkHj6TGuxgDtQA0qLFEerHVVvwr6/nJycrbbo+O7jwdJeoTVLjWG0OGkDOILKAbh
sIiFBD/E6fla2MF6SBlIv4ghtyXdKuHjmZFO5o3ySZX8GTa+AvEdBwlLj5///egjgGsfTcwQdA7s
kg5ogAP9gDXlxcrBs7QM7PXjW6g72tK0LLeD3vkjoEq1g5MVBIghaYt3zpBm423IsjEZI+lCrCsG
G8QooWlRm2O4ViJd+gjNxmMFMS01zEtQVkzty6CNQHwpixYs1EYCrPLplV4aRrN0m0KhhhiD5Xpj
CqSQmsrrelTsauxE8q6QkOjMbpDB6UXU+jA+TtJ2J3yrLyBpWBnxBYPQFVr8jUDZd6OfM+tdwRrR
Wd7sEVOG9K7tduh/SdxAjKDjzobEYCuWvnBM6jn+IRxLq6GV7RJj1vbOaWuJXaFaL9/UKe0gcNry
KlwZbMEb6+xuow+alLTHXhNpV9h7s20NCEdR2oE1xrdDkMWIzjYvJWnI8On0tsAV5ehu+Zeb0Xne
ksH3kK7qPRe3kIBcg7R0qr/VdAqQgpiq3LqDVE/iw88lQXOJUktBP45cMXF3evgFB6GTwI2ehfA3
Njw3taHIFgD8tu0tUG+cfvpSpKjnZkXXDGFJS7DOm/gYZyIeRF2lHyWj69dj6z8j941+afCjZOJ6
wA0uu6I2EDIfISQEBbfTb7H0jZoHkVkkiryHNE1hezXk1if1UgwDUOynH7+0QzX/kVTMIiOaaaGH
FvauP/aRU8kkuzcAfXWH1GtX7i1Ln6E5EJBFWDKKfOChzAk5P1kat16X+CvuaeHpeu0aPFdZZBi2
Ah9tD+aElsi5rwuk6WuIqwXb0hng6hAVHwoYotuMkKRGmqah9ENZMD4esrAtgCicrFmXPp2gZHJ6
ZRZcrqVFCazPEuyjynIt6aWzrrki0L2N/fKlA3S+WNleS6NogcLEp7gEVM12Aj+Joc8FjaGs8MFW
QtDQd/pDlhZnHvroGLc89CZHaGp1QbTUuDQEi1VSCHv/vqfPox4/nZgBykIlZD1pCFGchkQ7b8zX
eJiX3p29fjpuUbkkIUyB1mA+NgPynIED6p0To5k2sYqMD4k/uaENju2+yygDA5DB18LzpZfXbDuI
2qZg1Ti5hpeqM8Nk5R73Af5Om9MsmhWdKJoYT288yiFAhdNsNGNvZV8uOd9faN4yOsnOxrqi93TH
0KfCjOEqnWkhVPwwSMM1YmtvF7MM+lqpfMHIdaK3yDQqs/dqLHYB4nUDAGu/BSA94egK8Ca/3Kom
WYk8FsxOaMadeaB+n4jRu70hXnC9jTsI/8UF5Fd721qZwoXlF5pps86GOGXs9S6Dgd9DzhPKyTyP
V24Y853o77TyX0e/3r/ZZHB+4K3oXcLL0oEBfjYgVdcXYMFj3PtY59DLUl60stmWlkazctKkiSen
qHVrIYxNXjGAYyZ6iAuwIHg5ShEAP6582NK0aSaPEx/EEYQ1bplHHtlWgtZbG1KYwe60w1paes3q
hefXsTEh/wQMWnHeoAa96dI8uVBZnK1EgkufoBk+ErdGR9qo2Vet39cPHvEha1m0WfLyvk/QTD8m
YVcCNj44A1Rwtsk4Pdp2oTYJIA7v27t6tVJEBkQ7pNdBojhAgrZuwQCiAEs8/f4LQQ+f9/TRmcGK
CA1vEXqrIWj5yR8gs93V6qaoo/OmEGsgiYVF4JqJx8VUGUZt/fwEtBjTjejQ+3H6E5aerhu3kF4r
A9I5qlegvZmfXr9/gua9ezRBoLMsIOeLp5cTxLBFMd76oIRqZdwC2EPXgJdL3zD/+9EoAeAJuUlN
5HA4fckZ+kA8bkzvO1x1QYB4SBMZ+ni4rGXqoDlrdPzeCs5PT/+CP9KBAUODjFcyxnh1Wh24qh6G
hqebmk9QSeDPtQ2qgPcNpJlyGhQUitBmCwYr4fa1eR3F5a0Yoq8BYwcL7Winh1k6bn+BHE9VU+RB
34JugEB5d4AKrjoYCXpCYuPgz5wsHb9LQwHt2jXttYU51BHWpicqNgZG4wzQaOXQI5YR90AOF37h
MXmw1fC+CFFvRS5rNUA2vQUrq4VeQSsC5VFbUXtlgRbcuV73t1lk+KGhGifn4DfxDQsYg6m2b+AL
k5XNtmAnetfw0HKacVsBIUjQ6boxphQtsxPUc9dwuEsroZk72A8U6FX8zhXxWNyrSqCjI5VYC47O
aLNS4iodZeqe3mpLX6NZPQk9WuUDOGHQc5ecq6gmuzqORuf005eWQzu928oD5+YoWuigs881ZAaH
GsrVmTR273s+fe2zhnqMwD5sNG4YGCD/op/ADTDrxN6dfvzCyfSjJ+bIJaowTG2S2Y2L0me6CXof
End5cN9J/1zFEAY6PcrSJGnndxbXRqVk27pVKK7KCrJYSEbdgPj1+V3P17GIqGT3RY0Y3aEVBO1r
D/3sUEAXq0CU+T3fiD2pdn5L0EQaCBFGl3uT6bIBpeLYixv0DeeJ4+dR6Npexba8avKrIYSuKm+r
NeTewgrR2YaOVqjzRRvEeDJ46CLvehwhzpv2ih6MUdr7Qibtyg1haZz534/GacuEmomXty4Po5s4
jdEESPGtBbU2Vqn+OL1QS4Nohu/JsLS7sGrBsgrqUFJNN2kKgSmbFujFX1MdWDB4qhm8QgtyWBhp
40oSvVitCEF7NNi3p79gYStTzd5pQ5sKnA3wJl1/TWr/hk3dRdEO9+97vGbuE89V5AVx64LzETpX
IDb0+vwziGve+fra8c57PvQhw/Ol0d/Gmbfvo/ycUL5yciytr2boee9BeZ35DY4+464zywGMXwNu
mnmIIgRbY+JYOD5+dBwcbVVCisKeDGogWgS/XArCiQ6syTZIisryuqXlSoyysNQ/EI5HwxgBrhxV
jrmKwak6eZNDWb330sA5vdQL21Rv2eBFj5Z1FDmcfOpANUovuFhZhaUX10y5AMDTygtcXhlpzoo6
P6QIFyberuDyll58HvZoXsKkGYK2xYvT/MEEbdegXt43I5rhJiqqiinGupJcfqFeeR0r+303VB30
1pYdNFF7q3HHOiKP09hQN2pZvTv94ksbUrNaCaBVZCaqcYl3E0NsF71UF5KipwI8eLRe6ytaGkWz
XZ82vlFw03Dgj0HOSCAub30pa9Al+yYEQo21toOl9dWMGLu+LBMTMYGYepCaK9BbctCrr9yTtIbH
vxI55lzbOdo+su7shovOcIa9dIez4CPw/LgR+5+rZgPKZnQPgFM1uauevBwNtqcXaMEidNXlwA9K
XgYjxGhL/6oxw8/CryHea3hf3/d87ZDuUUccx8xD6yaIqkPUOHaeEd2HgVyjL1v6AM2kq7Y1UV7F
ADIBTrLIvgK2cSUt9b5j4Rf0HRejWUoFJtiU3Q40/prQ5Kq2xcrjF3aUqRk26UObsYE0rupBt2fl
Av3DQNOvWN/CoWNqR3JQ8y5BBG44bGpn3sb2qz3lW5UZTyRkPyGli9iApQXQTHxQLe9jBQcC7GIf
gmQaWKedkNWU7Ioyr9eivaVhNBsv+pR7qI41rs+LL6D7eu5F/hHM1Svh/tLjNdPuGDMri2GqMg6O
mWQ+ko0E4TiYKNa0uN4eArQHr827Cjow5iuQmDU0uKwm+3MU9ldeJp9OW9rbWwkMPq8fH4ERhNsB
q11IFFxVkQEFPi5D9/TDl95dM+PWr4BvbTtctsS442Z1Ji209vfTCg5v6d11IxZGNvosrV2KHt0t
rdhnNZC1xould5///citjgGJkHhqapeP3UWQsPO8z2/KLl0x4beNDK08rx9PUeYEYtioXDDs3AfS
Ok8i8zHH629Lr5yc0/O/NIhmybnoM9VxDFKqkG09SH5K6X+y8vS7kcX702NouPt/nz9oTnn9JW1B
a9DN9JVrkdxNwee0EQSMhzwV31lPLssOpIuZD5GQygTnQxAUu9AsHrjRQCfRM9cuKUvLpRl6bzB4
XN5iuQJ6Uzfi3uD2Y63Yh9NfufR4zdCbntVBMfP+ewZzfSquhqI4M9O19N3boQi611/PYefJ2IIu
WuX2TejYdGDbzqvvfFa1GyrDq1pUK759wWR0hFw4ca+uhrh2VVBsoYx1ncr3RckgiHn9Db1R0QS4
FZAqpJ0ARZJtQVvaKkCKHFEkCN+1DjouTsTZkMUgZnL7sYGwcbNLAv5sFPHj6ccvTY9m9AOAsImF
3AM8SofGm9GERLVK/7OWsb8sRRc79WkgEMvQyk04ee6j6B7ofYcbxcoeXXp5zdpB+VzEkC2qXUFD
DpamOFfN1kcJOd6dnp0FdyI1S+eB78tWJpU7DcZdmNLHpCxuhwxiipDMOj3Egp3p3dxJKEpkBDBE
7XVXpfSvcogYg0p15dqy9HjNjCEiBHqsbqzcitnfzE4i5pe0uSN+H66cSQsj6Cg4anem6EJs0LYH
T3+ZkAu/LJINMP/v+wQd85YOntEMdYBP4H61AR3CjReYN0G1RqCy9AGaGYOTs225wgrAoV50I72I
AxBcg7X49AIv7CEd5KYg0tNGpV9BjCf8ALT5fVkVD1bn3xTlWl1iaYj5y45ObhT5KxMxd+WaqAUK
yHuA/+xykOllX61pyi1N0myCR0Mg7dp4Vm+Ubg1mTcu3LkeU/pO4/Hh6kpYer1myN/A09osIRyrm
aqNKv99AsM8Hh0r9Pj9qa6bcsAhE/zkkLmKQxA3DdFfR+K411NPpD1hwRbZ2GpsmLoeZMEswoycz
LW1UwtKGPH04/XiN0eovT2prdhxFKpq6aMTrl8XTZKe3lSyvQqP+ykoDzXG59QQinHablUxsothu
oXYH7bKkjN73fTperYuE5aWSle6kKoib1Py666EidvrrFiZPx6q1RiZzMeSl6wsQEYLknZV58SJV
F6/ks5YG0Ex8JutTqJqX7ljUTeESUpY1KGN5+b4izi/8CsCPjDCGpHATK/rcDdmNIv65Z4fvMw8d
XNAhYTYklOWuaD23hpCXnSt3Agf/++Z/9itHxj2C+F1WqVeAft8Hj3g82AX0I5Tdv0c4HlQ91mz2
RwOQFP3dvTIK0KL135F3vRwsqOqUJLo2K7PYn/6K/8fZtfXGyWvtX4QEmOMtMMckkzRJm7Q3qOkB
DMYYgzH2r/+eebW11c3byejLXVVFMPiwvLzWc7gQQ9Y2qzFMzBJ3dsWOtPJzSA3MdiP4X4Ji+rEr
vButotTEgDwdCUdZzlr+a7aLOXrWb7+3ZoF9wce+YhWnFiohw7dgqHroScHpRhai9R8X5n0ILORG
q0DF/F53TqwEDBQSsTejO8I+pK+vnNWXNtoqTM1kJkYwfZ7o0L64fVntgzgR17AFFx6/htgRnBGh
bzDFKS+HcRurhAQQie6ja3fgCyfpGlCH3m7bc4hM7pKYwwEHBVkpk88959/DKvhgVryG0sVt5wNk
L7GMAsg5VuOnerIvaTLu3l9BlwZptZur0mjCWDXsYp5+4z20IOoguNaIvfTw1U4eOhMnMPIR4Dw4
8psTef5Btd38seWz5umLaaobKCv2cHQKc9Sj3UKyKNp8bFxWu1caB4gRhocn/TRlFQ8PkPy4tqvO
99Z/N3jdcLVtB7oAXJrApbFpDHU+V7H1hi5relmSx8hVRN44dQnnVFXGiXkY4zIWhyH14fnpBSpM
DmrwWw/iN2mpzQ4sJaILrU0jvy9J1DUFxO89HPPtxJtDp8tKHuFBKZudY5s6fCBji74xFEGi+Zs7
tS19SqHxO+2jcIyTgg6Ra7Z6SaF4C1HOkcPBNwjKhymInObNraJW/WQ8hha0aKehO0UocEA+j8Jd
62YiE9cbLSBzXAgoAYeP6dL5BoDlcoDQKydG7VFEttVep3PHQWsQkXvQvGzSQx+TtHxUy1J7N+5Q
wrcpCxRJ+AencxXIuiVQ+OU4E6EzDTtBzVFMhcDn+2vlwlmyxtuFM4A+HjxPdtD2geWqk7bZsjQ/
wWC/smAuvWCVkUi3IlGLPiRKK3At6xEEoDrzLWrk88c+YBUEGjCg4a/pYj26bgrkscO2oAPSfU+m
7mOb9V/qWRF1FfejcRejzXOwkGjH7U8Gj+9/wHkg/rKhgnMA+iNlkF01z7OYsVsX2eQA7kJIOkGd
cFikfzCEDrfKcz/Up4UUwf++a+B0AikoxWCBtZ2F7fBFntW5TKmufMyl2V5FB5fCAC5IRL+T0xBW
ULEI+4MPcPBX1EfaD2YOayEoj1PPOgRrNqq6cNnUDhW/hKqXn7GDTyren5YL8X+Nupu6QZdOPWFa
AvYb2Olj6IwfY/a4a3idUFrOg4l73JT76JmLTr221ul/doHRX01P+t/vf8OFpbWG183hYMms0F1l
Q2qTjFQ0RvfQiXzIgVkCYRrqhCZbsF++v//CC4O2RtxpAcFvd6lw4Cf9N9UrvaOUfvDMXGPtRKzL
xlY41oiB4VKqvAgnp3Y/lkysxQ+1CzJ+CEMBMLIZO9YJb2+mdnS/fGxgVpt8bHjVln2Pew1X8bHm
xP2GS665sq0vDftqW8dLN9huRDIHsRp2UDxp0E+frkEQz5H0LwGKrPa0T5hK6fnKl3TJMWDihDTo
G6Hmi5q6a828S1+wOuM86S0K5p844wwnv2oQCn7ZDlLyV065S49fZeuhT3hTw8xgF0bx7BzalHu5
W2odXsF5XMDoQgjvfwMryNBlGbGE74DYmtoHyo2BoXvMfVHosXeeq7E7OUkMm4doqiN6TCIjzbF2
wrC/sgYuRF5/9Yk6hlcJ7yR+gektnJg9eI1OafMcwFZh+/4ivvCKNZhobALeB9zrdjizTvFsb8rI
39XqWn31wiStQUTVgi5PJHu+Sxsn2JOyhq2xEB+8i6wxRLqNaDK3pNsF/Uh3BorCz30TzPs6Vvxj
QjbuP+LRfxzlQbqAAM3dDokCfNyGNNmXnv80mGtCWJdG6DwxfzxfCl5VZUoxQkGtb5MpdWG7PfsP
70/vhaevoZsyJsjfG2T2MN+oYd3XNahCdzUX7Mr6ufSCVSoYucTiQohjryQSNiftMsIE3C7DdK2h
fukF5wj2x/hYV0mQ+X2+g5oXpMEW3egARcJgTrP3h+jCDlh7JESjxQ7z8YKxoq/j1O5rq15A6fnx
/uMv/f7z///x+9nUmSlVlu/gkwhF4or8tlN47bdfevjqkKgG641jG3e72Q22zG+Pvj9eyfEvnBD+
6oSASYpbaWgc7awGNBpyHDte+5+iurpzKv/zx8ZmdUJMNcxNPRAxdxDsJJDNmDXkZSS/ckBcmNh/
VO7/GPlUt2bWHk7/htQgEadhENpDPTWBKTRz+vj3hz5ija2DYFIJPfsKWyxyHFgM8TTReeu4aV+8
/4JL3/GvmaCwZYAV0s5n6pH1XqEm97Hyrsrgn0f7L7nAP/qDf4wT5FGmxJX4gJCNReKke4/PD0PQ
wdqyz4d+2fZhAH+h8rfbDzDhvFbRuPRZq8ONN0nitMBSbkZLvD1pp2o7G0c88RpCgx8auTXWjlHu
Kdcf2Y6qUmy9kULuu4Nm40TD5GOTs4bWCet0btlxtpst+9EPDLa7QPua0l4p/l8YJXcVX5WBtpMy
+OFI+pM6BxNdfKNxKO8tS+Fg/bFxWsVYSCOVJRRx2M7K+C1k7aGv6yfRmCuZ1IUotYbXBbOLVjoo
pSBG9yV8CQdSP8dquoZkuHAjWsPrqD9yXpfnKSBNCe6BGI6mnl4bTXqYkDlRVvIuuLKiziPyl72y
Btv1fqMWK/EpyG7vICZMM9VJUPb+sY9qARV9f0Iujdhqy6eRjU04IuX39OSZgipgX7Mk8ofx8P4L
Li2rVeRNZl0KpM/4jjoyhdeS4H4UvszhgCA+OOur/W0iilq9HmCr7lVLf2ygb3ryfRFeY2z8Q9L5
11xAeHGVn0O02l+iSGFZgeXQgU86uCFUSaD9CKIKbJy29SL6sUD/3W13jSwT8KqapO5fvBDsN8Eq
kXdx4DzG1ZKgWWSADJw2cZ067FX0vqe3Wuh6yFXYLD9IFwQ3cDSYjobWMxh7Cra0NoUDV+Z2NLDP
tQeq0idZ1tbc1/AXrk6NqB1bkM6pxzvSE5nmxC/7+Upa8dcJxMevJtAt07iCeV27GRfSRoVhy5T8
HgMB/y2qwfm6MokrPeP/tG6jlKxmMQSnoZaEw/pPJL98psOfUBZRR1WW6WM/zq/wBfmqhDxF0prd
Us9qP/CpfWwBZd+ornYzGFD1mcfUDJ/Q4BOBR0HWpO01dtulYUj+N7sKbTT4Z3b/pirRj4Nhenqr
o6bb68BtXj6wVTDSqwhcw1BwtvPc7qYm/DKWboFt+Kl1zEd2Ih6/ir2405vOgb3xjthRZMwPDvDJ
ek2Ha3fIv0ZHPP88cn+c7lAl6io7Li2qNpz5oFEZOW1SA0hKYbvBsccY1PXkMKZO8yHQCF55jmp/
vNIbUqiVz2GL4rYTbYJWs201dNsoArZgAlPsytH411iM16ySX/gEKtjMknY3iAp+ABZW9OivHQXn
20iP17q/l1bYKhTDnpWqVqp2FzFFnwDdD+6TuoIzY+M5V2rRlz5ktceA5ajUHEGdp6Lof2xVuHhA
4YHQQDub+HkyX21R/b2mEcF99H+npoIBZFfCGHjndr/L5BUw7s1kyW9YtcDTUhxaL9kAo3Sa5LUC
3/nBfwnSawSjswgPJRPe7ix39rVXF9AKOrvj5naAt5HXbWBLvoUR9UcyGXzfarPGpGwTy+K0gHBP
PB2gER5u+yQFVCKqZuZeWXkX1sS/YI14dgTvJqdYeiVul54G+aDgGMlwA7iSV/41A8CHrLYt1N4G
Sg2aZHEcTtuIelVOHTg9vB/TLj19tUNnioIuUV69iwxJthL+x3nDqt8fe/hqX7qR8BhcWWHFMdOj
W5Is6KMrA3/pd682o4Gi6gh2UVlYG4DShRuDN+ze/9WX5nR1oBooHdIRKrhFCzMTWU/7dHiQzcdO
62S1w4HzdGMsmbIQjR6O4E8224U6jxVrth/69WscYxnG0LQlTlosCmLICYd7Lfxiww1z/uPxfJEB
cil0rJGMUAiWZQiZnh3n8pdPh1fwJ0+QfPgkF7Itneh+mes5A8voVyeurdMLkXEt6FdFcQUHSUV3
zPhsO/flcvQGRMeRVF6ORlFyJQJfiFJrmKNjFrS4OkmhREpuJAnuyrm81URvQkLAZhe3WHcWNjMf
UvKEkctqdy+NO6iR9GmBaoejt/zMrIEWZmKL95fDhX2yVuqrASUeWMBTtLqj22oOtyYcvn7s0avd
DZffpeoqZFxsUmD6K45QzsLH9x9+aR5W+3sGg8P2VV8WnYi/lDrOnfk1Gb91qKUQ7j/ORuW0uwaX
uTRIqx1voaY1zpOAHZip3GKqjfpdSp5ewwVeCChr0GMKOHoQt2FaJEEPx7nJq4et03u/1Vza/581
y3+z8zWwUUW85PFAUnDibba0n7z+Wj/275jNKF3DGoPIQoAYRJCdZxwy33Rt05HvcbQABgKEBJxy
TAjUsQOpdUgR28VNP+lJ9jDZBXF4+l5bLYPdhMxZXumFXJittT7f4gwe1Gum83VSTtWhnXlHt03M
hPOxMzE6x6A/slZO6QTbsjouVGqd8JjA/3rZQuUdLPr3F/eFTHyNI5RTq+xcwmtQ9RDsbMv5gZbd
qS3lr9DVWzVco5heCJprKCFSxpAI0uE9oqmRY7l3bVPxbFTOvgviK8D5Sy9ZhQERz8FYTnjJrDQM
Ozrv5Ft6MNZ7Sb3xyql56R2raACXK6jHKJAVGt9uObcPYzW/wgHwF4o9b+/PyaVVtYoBfQs3FJeU
02b24VOdOA4Ud5bA3X7s6atjv0pM6wYOgVgNCMRZ38rqxGIyfXn/6RcCzBpPGKAUSLxomDYTfLcz
GHIDdTalXl4nwTWa1oXhWSMKqdRej975tCmhyvBZUAnFsci18ZWc63xL/8vlYI0ltGGth0nNEIKW
WKBqhHq+G975NNlzEex5lbzU8TVy46VPOS+yP7Y36OlwiEvCcUNTr9uGLtwHUX++pp94YW+v5fmI
9oll7TRuhr7ahF54Cgig4Ok4/FYe+HSN+fn+nF96z/nr/vgKpQcI2sVm3JQee6RR9dDF9Q0Tw30w
mqczYSn72HtW2ztsVeSQATOjPe8e7stbtIgfmXbaLOZlYeg18NKlWVltcceKbigZgQ4WuFZFCr5h
jiB/TRPu0g5Z7W4LakxJZzluYuG/URZ8ghTH715UV7LGSz9+tb3rru76XgRqE6Z1nDl+AG6BLfvN
+1NwIfqtYfPMa4Gq7HE960ul6o2RykAnVnW025rIZ3IbSOFfk+K/sK7WkMFyJvAJbfApMJT4AXeB
O9QzX2c/rFB9SA5iucbEuPRR5/f/sX5FXcbTFOE9Todq1xDq0yIWlbd1sk8A9fvYyK22etsgsCTW
l5tELDKbmhkHlBzmLJn8h7ErrzRILyyuNYIwhRbF1IWh3MytmrddncBa2InZbWU8/bFduIYRmg6W
iVZqufFQC8hAQfhhg+a2q+p7Hc1v3tBfU++7NP2r7W7rLrA9ysmbNGUDzJHFsWvh31aF1X08sd98
mK9c4C/N/2q/89jEU5yUYkPbuc5EEFZZYwXPZDTLTC7XzEsv7Mw1mrAMAia9JsJrpqHOWQV7MdU1
Kn9/fa180v+bdq9xhMoztlSyQuUEqOG4RTfWkG1b9TqHgPGt1mC1t87yEgbLAXTrU0qDYQuBVpl5
Q7idwsX92PpYYw5Lglcp4MI39TD9jkhCIbcnnqrBuxOQMIyGD6kOoAlwPr//2LVoqaBxYdJ0Gzhh
ls7Oj57x5/fH8kIKsEYXtp7vlS0Z4u0QKZgUDppnqQ7LfTl26ma2lfoCTLi/a7uy3r7/xgtrYw05
9BiwmBYqe1tbLizMR8+b+pvIYzy5EhguveAcMP4YLTEmCncVkW6TOtn045Ax94MJ5T8+2H88GlJ7
w2R8PHr2/Z2lU5HGY/GxYVmFAJjX0LKOBwzLWZIsqUA+6gYVX1mpF4LlGm8IeSDQREwfFAv4ACFv
b7kUD24UX9mRl4Z8ddCD0obkDn7EBfRDtkvo3wecfnp/XC5ErDUKkAtvaJjqY/QUePPKBoa+oPUs
EMrecITrq3z62HtWe4w6rQgSXUbbTjjjHrRew3/5CtyXfdVZXd9NyCyuXu6jfy4Jf0m917p6sfFL
PjcD29TjovmSe4wyX2z6ENSkMZMs9LAK6gHkt7yWMLUNMtJagyzdFUHpA0k2DXDV6JmI6m4rvKpp
occ6lKO3HxmNhm+EaEAzcYlupjYzstJSg5VBiXeT1vCrOs1jCfPqwwLdhwGorlAL9jkAPad/7j0u
l2z24Z4EvSIXuqSk6dxB5LM3DYvYGiu8uCrMAIvFfArSHol8SXsnW+KkOZKWTDnwAOLz2f43Y8zK
r7K3wW/YFYDhHdvBiW+g0N2VWYOrpM1Svnj9EXJk9VHoyL0zPJ1ARTV0waWqSztn3PGwDOg3nXjC
OXLeBJXK4l7SI+CH0U7zAAaubi3v/dGgjdZSYO9tUrcwregIFGv72HRbVE9VlTeLrrahY4OMBvTA
6tS+1iACvHBP5slSbVnED30iw/MSTknOqF6WoixJl0eNm2SJcnMWBRuYDNMDhK/mXcJHfwtYatGK
8KeQ5rYGxyb34uWO6GEb9qAclLPemZntBj8dCneWXk6TOB/dBr04wx7ryM/l8NMfb5peD1m/jHkA
8WR4wN1AGRauCNt0qHfjwI6LeYSyTc69BmySm67HiQZF6rrNqIKgpe5xMihId7ffAst2re+OuRpV
No5vFWL62aUboMB7Gdi3SP0cveYn7BzeiPMG2tSdHfzTkohMtDw3Gv6YDGMF4TAFTJL4Ns8/cWOL
lkftP0kjj9BTyqSkB+pjxAT8yM3nMRVFbcfbZP6iq/qEMb8DaeQQLt2bbMcw60YczdLQLKT2AeyV
ITvD5vMJgI2F9fQROF8ofJVRv19SEJEXZx5P3jQFeULK/lT7VbkDAJuwLGqZPAQiJKbA2gSHuWqQ
9aHIJyeTYuBHURg7pCcMrZtpnCr4BvQl+z74QYx/GPny1DQqyqQOj51kt6UJ8rghp7lmW9ckd345
f5Vz9bmp518kChkks0UBzl0LRqsGrdWpX3xTPatpfAgtltwwkCxBE2rDWf3W2/C7x50XmMW/jTa9
YzHNe6NvlLsUteN/1iSC9nNnctet3U081K8JBHNAiS5afzox2mJddPMPRzdjBue1TUCHolRPXVIh
P9tWArpPcwhuuyF7l45f2tR7IpQUgZBxZnrxSCyEbNPlLvRfvCiGu2myWZrwlvsxGjVB+nnW7C51
2WMFSxLTLLcsTjahmOGyMRRO16KgfyBRunU878TqTkBhezyNkB+qR1lUtXvo3WYPQYsNVclee8sO
aiU3Vc2zofFuhmq6B1GoKnrab1RdHWCkCCtZ+hXbLbOsvK8q81K6YwEfvdx6X1OTPrTzsnWiOAOe
Ljc4TxEGa0DeOP7dpOlJ4NFC68zj90Hf7ycLm8RWbIBhflCjs1WROFVYUlTwDUx/NhpGFd6YNoVU
7L6icq/Yrzj64ZP2C2hSO04TkHOQlbXh0S/HPJLBi09r3BjrjHQHkdInP/EProDbTYVrC0wRdn4g
mwJcv1sfBuwt/ISygWJOE6nZ7ajDOlN+8ma8ZpvM/QNR4OyJmbxBKhtFrOTNF+Jkz14ay3ysPH5r
UrqVMCjIOpfrc8R4hhHXA9d2X5X+U7cArFEb0PjA7kS67KfVJnDjB5xG0ITRIcl6EoptpNxyH9dw
Ek0jcDXE2MGMgFksClXMuJsWsA2mWTVBX07Bqv6rbUv+BMu4VGR8Wmy5Ucrnz6pBPycDlCZ+mPwk
eGqWBZblsebqiXvUFEPdY/pbyfKJgmZtyp+hkTLnkBuJcvyt6p/mzjgPgaegm0yHHvjpxvGwrzt3
BDu+Ttp4RwNSvwQd7ERyP0x7mBbULB6yKMTgfEk1vE4zkBKgI06bIO7AqBfllCVkUs/BPPMvXVpB
49YLEFILCzm1Pptr0W2i0aUM1hTSTjcSRf6HEtK4ZGNK4ImOYR+x7wmazq9JjCpWLyU5BcHk3PlL
H+SlZkhR5mGp+HZclHQ2nZcCMBNar911Tjh9Jw6wvLEJ6FfI+PpVDrht/9rzWp1Z/0Fez5bflpom
uek6fqh9PLHwF+byA2GDCouuhMLpIWrMnN6KrvTaX5ETjurRa7rgaalSADB85jCSTcIR38elXr6X
pc+/JO3kIkyI4LCgL3kHQT+zbARO/V+GidkrhlGkd+C0vbZd6txMMUwAN9M4hNhis5Oqgo0JGJjA
YpFj4PXhtpwUl9uGTSliufK/UD9pvtqy7rFtGA7Mp2kc+8MUe/RJ2tD9UVUQoIDjU72Q27lLh99V
NxJ3A0so9RVMsOUX7RpZlLpqC8s4OUgnCk4tXfyfxJ8DgXkk/b7yXHOimMVvLfA6kI2b5GmGj+iP
0tVT8GA5S3cjDqaHLoiGR2h28CfTDcM+UKnEHgyihOdTH6GGVi7S3Zf9khxsXcEqPuiSF4pHYZfG
EnlDMNrPI3ANzTHxo/gwNAMt4IvzTXrByDftQmj02KeSfj1brPmZi7rjj8nx1XZU6egfphF+DvcK
SsNLwWYcxIMJeuyvIOU4mEzA7qOlHzcOXMw+1TrUr13iLZ+D0Y2f+8nrjqiwh1vKud6JqaZbKHD7
+zSMzQkBc/4ezY4cYUWhm6KdpmQfVPhNxgC/djZEztM0cT6FBpQAEzUA9MYYRcQPxzE5jrn5s1w8
3hR9Y8IZrZY4Jbe2nrswj23Q/tau1z2EzWigjT7XN1zr+DUmVZc7de3lgFmSXIcex1sGnGC4YdUJ
3EJbArWsX6GFWnOdQ448hhKHHgYpTxSu60tuuUToNQsj4hEqIYuTgz03vKllTlySIXdMXiVQRi+M
lm59N8CsuAJBF95ubxy61LSACaIX54lbefOhXagfbhaOBKfMFgtjkf0CbrPZWLC0nMzOi3gIgf8d
M2+JIS+eRyGUwraQSUc3s27dqspiUevyN8NC1U7mMsuGCrqTsZrVxnQCJb8DC/Sk5Eb4UGPpmAb6
KK0RIB4oJMe6vI3adBtBhyfvo0V3sIUPjTPO+SCcWmVBAMNwJLycPNKm8b8xUj2FUAnKp2pwSlzo
hvIJvlbznIWkjBD7dNw9L4tfcSSASVUNh6oEQtdGdYgEpnSot4lDMzm5ixSb3RBOpCgUouAjl1VJ
b3XThnm62EVuO7MIk8Ni2HW+I+FR5s7tqtTfAX0S+00OhggPbpNYp+qXUnBNfNKtA/KR9sYpPXJf
exK27BMklG0++11KbyhTbfypD2Da22ein9R4q2ff3CHGJGbr08ZjG007Jz0OSodOAXdJ4j7qodZQ
MsNgfxUo1cHJfvRnF1ZrE/kM44BmzquWaFTPWdd8r5YzWFDHfpLugm7gfUahmWUzl/v8xW2RWhRL
XcJbumOLDYsxQMLYuUjkAc/kND2l0KwzBS9FaO8aCb+th7kJFrUJDEyxNwkW44IxX6pl03aJiYta
E9nueQmN38L0nP4CBUs1e9F5zfCCuTHQjoGfpMoJrV2Vl9jwc+4OGkJqlTsiwfIADQSOFsaTLXqI
c1RuQfeNxxzU5Z7cBP6UsD0H6UoVsGezwQnejvEbGzmCjzBN3W+4iJwumwVo6Fut5zkEXqRtp++D
P7rCzSpNvBRmOWHEflA5QNkIbiqd4U9gZPfmDpyxMckHv3cCOAPWXnqgYGrL59bCFD0/a4/yN+Xx
QR6q1rcn0I0qVK6Csn12Eyrqx1SA9vHgam5h7FaqJZyCYsTq9Y7VIBvyswW4p75pooGYnYi62dm7
ZNHmcxOQwP8KiHKQ/vR0W568fnaOwBjZHynzICagQR2u3KAEaAom3foIG7/Z7qEpSl4ZCmRoYcPq
K/rE44XZU0XFoPa0BHLowXddm35pKjN64dkrNPbzPvbaJcoaNx3bLO2icT56sFzsEcVFhIskuklB
euI9RTTJHWHcBNk6lhTS2x64XhtDJeC26Y31n+rFlWMO/klgNxyHZ4KNhLfON7Qd07LAEVnWOZhf
EPRunE54R/eslLMXTSPMl7pOG5FXHAoGTdYaKeIda0QgDiPrxqmYVZQgQWQJiWsL0xh4xP4IEaVe
42RBdMDlAShFnwzRcgOQaQyVwolZZ2NoFzxXkNwnKIwbIENKRKAYV93KXfIKA6y+QP0zxDmFkgej
QPq0Fr1XDbkV/WzgFS5L3NyneOGZZ4UG/FZHJbVt1uBB2EBazST8AldDiRsu7Jzb9rFx1ejB21ec
w5pyhslV2zD1y+m760x+s2STDob2Ri9jVbNsgTVwuockAupaC6SDqlOImMke00rp6E4HZBk/jQzr
+jBPVqc71UFquBi0X5pbAmvRB6iMVuNzL0SJIrNB05JAMwMH8I+aBl10Y+c+cU8oCchyywPHH45D
pQKW4BrFJt1keiEJVjetKLv3CDjchwWAPHnX62iiYEDD8xKZbGqyQcvUO3gkHaf7cBwc/t2nS8Ju
I0ZGVB143bH6p9BS9rcKHXMG5Lap7JfS8ZrpE2u7sD6BFNaQA6RVInanpA8P5E2rXBaBZ+CQ8peF
h8uC+4ac1dsMc2aK9CDxguZYN5M5L5OO+FUGMPnsbkYBGYxsngz3n7iTJkfid2Q4oEE4+3euoLBW
zqXntDh9AWXXxdDFlc3gfqF/4crYISLCJHISWQcOM0FcpT770fpdrz8FIoErZ5VQ5j2FKE27v7Fl
av8QOgHuZ5NEZHirEkDGmyxu+5a+zcDOOjjcyNAuOh+HOJAHz5ld+wZd4no6lKKe/Htu9ejt4HG7
PMT9xA8jKszzLdK3qP5G5j4qX1wZkunFXQzQq/AIdxQGXZPKotYhrICUaFZHnpVuNnDudPdJPNnl
pwN3QgI8gsdBZi3KlNOQ5bGuVHRDS+6bt1bGojpOJAF5AMU3qKJmFeaq3XJGq+RXOKnSe8btply2
M9Kg+cH1nMR5dkc/KY9Dxxp5l9KwtUU81y7/xMCTR34POBd8PbIxAh0guWusil2dQbKT2aLXrl3C
PBlT8AUWr3Tcw1SObsfQmHITOKwnOGFn3HRh8IZ8kKBkFeyrUEd8vwBcGhRRXTttwd1ElG8sEhp3
ULK43YA75FD7aQabh0UAKBdNUQskUCO8m9CjwXzvcRe631bUSfq8CB9yUonX1tOzQ/oEyy52HWDR
aFQ3EJ4NiUVBq41HeyNY3zsLqi6hZGijVG2DPwiDUd5NVOK3nMF/bXU3wG1XPCNp8CuRBU08pkfo
oDUTutP8HAkqiTpVlMMIMSIb6Za+yOFFodqXpkVvvLvlqpQmzdwEC++LwEYjX2QjDUGxxcWZQPKY
kd59gUaSYaSopjhE5SiOZgZ2hOsKFJycWXbzrl2wG76GrtTz1o9b5uU4Zcfl6PTV1GxCVPlvU6Qy
esqIx7v5mDCd0D7vog79NA0U0lSQxPPU3hmNDW/QeovDz5BgEMrNFCu9+RGytc3U5XqEcsht4Axn
Xzx0GCPz0mpkQTrvStagQ0cMTM13OLlx4PAJDYD7wY9KcleT6v84u7LluJHs+isT/Y5xJpBrhGce
gNrI4lLFVdILQtSCxL6vv+VP8I/5gD22RbDEcju6pWg1RWYhkcu9555zru4PFD3cIxA1eG0SEB0c
HKi122VFHGx0ZHC6Q/8TNF/8NKmbaMPTLIwy14c1DZJQlacZz93ERGOGXuy1iJUrGtaXxGO1sGrq
phPgXOTscUvlsz+ljrrE7Z6SG/TNqZtNmvM2xjuxwbG6lw6R9ktrtQggXTZWJPuuO6OizIsi5LK+
y9MB9hheBqtb/rUCMYP1ru9YDjAqfAwWGxeCuja5kBMx4Xf0Up0Z8aZRnGduUiMOQPXVibJpY+jE
6QZNaMPo2FtKJ2gsJypNPKfuxuYJ6e/U3kBh49AV1QPXFxQC3OFnCClXemtHOhdwTolrNnzKCssv
qg32bjLtHQCzDWJCxaufwocmEpZ1DfbpzmSyp9d5ZCnyNOSWlk8xj/UFy9sMjefSXn42yMS7r3GV
hXIVDTmHuGaopgjRtPQBnfptF6P7WtUOABywgp9FD3fiJ9Vjq35SBSijycoCAtyg+4ZOuv4ILmec
P00drGLdBvqD1NO+k9g3I9BdkiPKg931RkVDGNwFKQDVfTNIkV4MKTEl8FuRIpNhdhrYj6IPxoK5
Oh59xt2hTpJeIyQpYn9b2U6hoPmJ6pZ6U1fgFaygcBysfZHxqPTGrpgvBxraxnnkQuVJuIWeyGeB
2/EwKVdDlMbigleNcdalmXRfrUoA3mngOhCcwwU9sgNwbIs8rzcjkSLbZMhlv8F80rrEkRD537I0
NmY9laM/KDeTVZY8aSFpejHmpX+VBzayLnzprrJHlCmR2QBdPo5JkrgV+te7kBAHLdBEklb2ugqQ
I12WxYBGzwA1bJRom7bp66PtAEk0+7HQTojWk3iB/mWtdBVJD22IZL1B743BvIQYnsCF3m5b/643
aJCIYnIflZcQKBXjDu6LzqOTQWB6zXieBF/akhTpU+WoaNoMmsTtKtBMkgtiA1xFM15Dw5uwrkqY
bpMoN9eVpL59C0kZhS6W5Dj00LlpiqCfcOPWsMBZY/ly+2LwbSI+cRKhcWogyNjekJgN1qecNl0Z
eoMEuPmzp0Uyoh9PlzCzlX3Hzaeh78rpKjZ53KzoUICJ4aYibMPaC8K4Z5fYFr1YlxCwJl6XywEX
a+7TcFWizwj7Mth52np9XqFbBQ5lyONdg0PcPHRTqdonHw436kfemD7Gj0W0QF4sp8jy0dM5sq8R
6DD6bIMZMTO4dTRU1jVUMzVA4KLKi/STmnLH3Pqo0OtHmeWDH6KXA0f5YTX0Dc7PHeyM2nSbJwZt
psYimPpj5MDf4ghd2JTvUEiS8rMyOkjDtSXK2N/3kyVys47HoE+7tQU/fHHV9NBSqA0Om3GqPMKT
tLqIImjq3NHh6n5UHA0Z3KwXrXy0oq7uN4EPXdyxV20Wf7ZhcKU9PzRJfFuiY616BF4ZYBnxflKI
RX3kVsNRRI1V3Re142Q/eVaj38lAg4R4oPindeQibPKz7xNIaOIqm2Rk/6ySqYVImaD1zROLhza/
Gu0+pY9dJ2JyORXN0OyKHFxKrO+ClcUeGSccxp2EtMGTPflZvc58gs6fLSAP+8CQDObSBb7iyD1k
vGOx6R04R25MjrZWpWt1KssuUN0RiBV4h5KUdFnix+FFVDdi/NZ1OhS1m8t6oA9WHeTtzrBegm6A
3F5gKWcm8Hcjy2SEu82Cr9ojbF10Boybs/gyN87QAX/CznrUiiRp4VlakCC7QMEi9YFfj7q59ENH
Oq4zccgTjQ/Y+chJXiC6L1XqO0AUuC1D9BpmcZTZ6xo8z5rfJC3pdX896gAFvk1t4A3INlyGyfBs
pSNEjq6hjZO3G0RXHS7kfBI0/mJMnUSoiXeBE19Hox8Et2NK634EqA0nCTTFihHQSpSjcj2Kta6m
IEFRBSED2DwAbvMCALspIujgEUu16jbROurlBUp2RS68yYlkVa+CTrdkdAHsqTZa95K16gHKyTTF
NVuxNn4qLFRNDggOqvIYVZGvftBG6O6ex6HDHw3lGXkoxjamd4o0tjXAbhLmHy/wU/SHAYrDFBcc
GphilzkrwkWj9n3RDQH2c6zEFWVTWB5J0cKrJ8Fh1a+TpE5KJI+E+MSLs6Kt92Ooxuha2oC6jz4v
+uF5bAsTAWuqGeC0NlVAr+oGSqOUE9k9TAmInt5MxuBXxrCJfFd05p7tDHi/EmCiP1YAkBMLNSVl
t8WudELONjaagPUvuu5ZtGky7bN96ccdAObCqXnfXQAWD3S4GwXhvtvAZZ4iFwAAVnlVUQeDVyUj
pBBYHKhdXQLkZe31CIP/LLjNQBuLr2BF36qnsqKwBmNDOubrsm2afg0/pCxbZ/FIroC9krsIZ0Xi
6gpFplVIreFLajVIXYce6STyYmH/8K0puHeA7qEZwZgCl9LhnRWwtENKYds96mgZdVwbdcpsH4S8
Q5VMlyP8qVoWb3us8xJ1FpCRLxHaOcl+tFVcX+IQdnA2Ct9uVmLsUcgc7MJChpcEnK/iOdo7VDbO
nBuNPFYfipSEfoeACvauwe3EA1mlV/AgESPaFBRknIiHZgbCerT7YHgpEqwz4ZkG19CNxYlKPIUw
IF+hFtP7riXDAn0o5nWKQxyW/lcqN5MzHz4KIXYbEcDdAkapHtF4RjQNycT3LtEBOSJ2Z2aToHj0
rBOI6m4DQF35hqPM0a+AFGeoK1Zjxlz40ts2/Bp9G3Czm4P5XwAp4CFF1J4MvfyiuYmnRwAiSGbq
EYRONuq+ewioU8xdevKDDjQ+E6sj2d9Ek8zUzgEnN7xBBVvGXpfh42wnp/brbRzJkl/FAs/jOj2C
vDuTUWt0/XSqyQ5F3QJtksI6k26Q9P2nwmJ+ch2XPn2uEimQv0W1VbqR7bf2Lc0bklyVlWHZISeO
jLZQoFWAfVPgoje+No7vVXWYF99juB8jMxpgIrDLyzCGkqIsrfEauFaRbGUTcHGwBoQaHi9ljyqK
gxS0WOUcrtAeCHQp9Ju+Q3EIx1zcs0KSz4AT0wgRXiF8N+kRLq9aC5Q+t4tjgiu2m3TkQSI/3jOV
l7k3SWeKPb9GfOSOWKXkYtQ+fwZMD3MJwyzE8Ai/qbXhsUBwRkrafcpkjfjQFChsSFfUo8FNXKcR
t7dtPuT9fQxHmMANkwTWlKxEsrUxEL3II8+UsbbwhsR+DYcIHZOn0AlfpmkYijXSNJ+4HEIpssuS
ppi+4diKfE8wPPEakZ3u9jAIo/Y6iNEA8NrPa/x/ayzTz2Js6njtc+ybhKSAYUFxICi7SstCXdTU
6PtMED/qNa6NQa5gf9sirC4bdo23Fhsvxc38nSUUjruoU6J3eiR4bHvwpBszD8ebD1pVirjes21Z
RZej5q38OfSlvW+FkbhXshAQAGgfoziqDqfhqmS9bVYK+EK354MYglWdI/Bd52PI9gxu80DN4nxq
r+FGjU4hrUNEDgzejkvlJdmU9vjASEkvJE3E4EqE5/UDLh47WplKJOy2qFDz8BINlitxU3wDAThf
Ow9TXTHppXbaBzueW+RFJXn9GXeBQzcsQV3YgyFhG6+dJij27QCOwSpvrCHxgEXoWxTrUsvt6RT9
aAuZp25sClR6J5RNv6PVSJ+upKhhFeY1CDsJtPsIJbZGS3iD5l1NULKzZEnunBRyI/BWeIn6Pq0I
GoElPdwlrlpbjAQsIxx/azb5XbJymoayVVVWzZfG+HG0cRycilspLPu7GdAcBuXnvhbRtm2QW3ow
E9DJvoIXMxTFPWhKqyBoLXud9v2EBA2p3h5K2S6/oIE1vlQZQxgwjmWECjXKrOYWZ3wSXObU4Grr
qZ3KleWgyOQKNSQN1ovMhlurD+FUlloxanLoZdZd6woGgemqMlE1fTEyhg4f7gQ/RDCADuCWIOWm
HgUZs/naAvxTs4cNWoIM6O4ArnfboToGu/GgeuhiTcSlH0858J8ptbwqqmUH1F054h48bmBqOXoM
Z2gcU6qpGD5bA+4l10IMWY9uIMLavxqKuiyehhJcb+UC6Nf9mqYcqaVbKTGFFpJmwCuRy3EZN5ML
wLhOMxe8lRYc6560eanX2cCE+VzzdgSnMqc5DUtYPuB4nlZVgOKaj7YysrPoqnJM3I1nGHKvplmn
OFMLXrFAHJfmWZ2sm02wA+Fzpzf2E1nbwmNre4uYz2UuuLrbeNV5/t7eqx0SvjX7VnhY4fCMO0N2
+w2XbmlYxROnG+oaH8MPPhGFCTD7DiWoj2lov+O2LtuH5rBq134o5YZin60FaqXobpOHKE+iL5dr
LFE/o0xLLxQt2zWiBiQlGWjoPdxWcleikr5rYhBhYcx2/jPNhPpTE7/gJsLiFM3/RpBEkRXb9SZp
FDOHHBcEMlobIbzb63LiO7gawgauawLZeoB8jfYAkuXnWsD/jgi4oC4Hw9SgNl7JTY7TOFmFRgzX
0gdPAfcx26EoKtTFx+/gdy94wWasynqsmeOIzRSYUt7DASZKVzQFjLuLw7zqz0i4fkOaXLoLAoQs
ddrbfCNUYK8aWGWty7AI/38PsTQWLCre1TBT4ZtOpkB06ZMqg9SVxXhGD/ibSVo6CzYlLCWKwIe0
Fb2RXJC7Lnwd3cAr6ZyVwG+mZ2ku2IAXjCqd4BvFyjXowaAFgHF/Zpv97ocvjhJ/6EK4wIVgVQFI
dVXV+S6O9O7MCfG7nz7P2S80YTsuHJScMTf2lApXNhr9Z6f8DFH1N1qBpa2aqGjaQxCCZWOktr/X
WTjf9WKEexBFuAAWXws9wQ7qQF7cfLwhfvc8i/1vVNBLeEfxDbpo82dWVvVNRMW5frp0/jEnjpdX
Cewv0yWj0RHdGLBNG/mlXNek1LkHE3QefxdphovWL1XQuLEuavvWMuEUfab1RHw4wUROsDcsKoIH
ho8VrpjJeyv48zX+2xvNff3Pf8efv+XFWIWBaRZ//OdDnuLff5+/53/+ztvv+Of2R37zNf1RL//S
m+/Bz/3XuKuvzdc3f1hnTdiMx/ZHNd79qNukef35wY98/pv/1y/+7cfrT3kYix//+OMbQNtm/mkB
quR//OtLF9//8Qed7QT/7def/68vzg/wjz8uvxb/+R/vv+HH17rB93Ln71ox1EP/+Fv/4/X/2Pbf
Nc5DWCigkaaDL/7xtyxHPP2PPxj/O4xgua1hai+dP7+pztv5Szb7O2FcgcEiGKH4bvuP//5Ahz9X
xZ/vABPwrz//LWvTA6hkTY3vng/l/108EkaajEpJURTgDKQfsji0E+RBCokqQwArVzDUQJr2LUjb
lcPDnQily/kVL/cF+4zfw+ihaR7xH13zJU/3hercwTzZYAmobHBhAfPL5J34bG9vrNePBt4kh4e5
0tSWSxeFGBZ4Xdhp9TA2X6J09L0y27BplzYkXX080tvD+L9H0jaVSnBKl5o1laUw+wowksFb8VDD
2MUKhlQMOouPB3rlpy+mm8GJBqCTolxQuTgSUJYKrLoYkS80NoLAChjMyqLK2nHweSevsekUuIXu
syvbGNQDY+YcglxJGE339poMxl4DtWr2ThOho3wwgTnILPIz44hwN0HPJq+Enmc76Cle97EBJosy
pQv3a8RAKBmtQMwDfhckDQqehd/bZySFb+Uw80RytE3GUgeLkmNVLVYTHqnkQ2dbDwPqCi5Wymii
nciu6/qKD9dN7ZwZb7FEFHYNyJwK7lZC2NrmC11eLwtr7uxKj93ArlHmLt0MWASQM5fk2fHjd/f2
4nhdJBy0Dm4zvD+Ox3t7OwXIlRITEOehKtKdGtQ+65K7IqN4PleAzPfxaK/SksVK4SiUYiYxkbaz
NMAqHZKC3F85D5pVIDVOPNxneRCu46TTl7wpo2vgfdEF6neQoKFaL70JYrTruImnwu2oLa7GPiOX
edlZz6qT1m0AM8kX7LLQK3QLmtNk2gtVq+YCoqJmD4IJ29plhvwwRz4C8gtcBKzeQmOiwcxsYd7f
laAiPsTIjUAUyZEp0PacJ9ZiI87vU8n5cGPEVoItt0chEQKgUDMdKpLco1XGBbWrL9LkZ2zh3l7I
8nUYpcAE4UTgn6WdVN+XoyhpFRzp1KUb2lhk7URoZvjxK6SLs/V1GE0cSpiG1AS/3q6YAUAF1CYy
OBJm6DYvm+/o9TquU/icHLIaTFMCgz0PfINv4Ga0uymMO4i7+dnOPQvvmz+fV1OhGDBaTtky6NQT
MF0z2OYYcVDG3AK9NQrUXoybab1OB/Sv4yiOx0YCsMz8/koDqjgTrb9GI7+s5z8n45fPsJiMQHO/
oRlaoAyoIT4mHSn3IhHfaefDdjZF/dcyUXKVN4OVee1UNwdnCtBMDzyKy2pEne/jd3Pi4MCl8j8z
8not/hI7BQnozQh8iiNouNe444h5SQBnJP5wZqDTz+0QLDacREwtlzSVfABl1onupK4Kt6nptcgu
DVCtLXam5R4A6eUQevvls4gG7gYAnsBPN+eslufpfTf9zuu20nCYXEpLRx9eQVEa6UNawz4LyZiT
yX1pDdRDD50nM0AFYDX+jQ7KM7vg1F7DdtaEINLAQb04NkMRtT6o/OpQQWnqaie/7ui5/by4dv5c
W9CUQVdMYbm8vHaKgYe9KUdydKBASCPg5Sh3c1AiArDgcKjMkcPH6+f0U/3viIgLf01VptGGwBkY
9wH1jGc9pHedsM9hGacOQ/3LU81f/2WNAiFIgZ6H2aEeU68bb4cI0phzaeLJjcCpTRTH3UbUIiBR
9oi6W03I0ZfBZcvREAIFdmgYyEsI8t/Hk3bigeYjlzrKxj5AkfvtAzVtq8u+qclxABxqC2stpuzJ
H6bkzDjv1jojOHKBZgs5L7tle9ewtOqwCcf2ULGeoGAxin2Sla1rxSjnggC3EZ19xHIJwMQoz7Wt
fX/qY3SgfAoFReFofJC3T9k7Fk3gJqQPqLBAsdCne4XapBVTgKjNxWTpI9XFV+j/HqBNPjppeW7d
vNsNHAmDlJwgdEas8u7x0Rm5YUWZHS3VHspw+gwO2ypE+RfqMU7WERkfUI0+15Lj/UGHYXG9CHQZ
pyhZOouVlCA8ijirMGziePAxrGY5zSHuszX45R7KM1CE8hsqwmsNWBlMsK8JHPH+4gqbPwNiM5jq
z2tsaW4wVnkLQlCZH9usmFzLmRpX2vEuQAT1lwdilCGEIBq/yBLMRBGz6CFgs46qTFCFCwGEAE6E
Eryyzl1V73YNZ1hFGAu5noCIcXEM9EgUGqcq/MMk2JZbYp8l/rFGPeDMrjk9DqYNESexkV++Xbdw
BLFJhvLEEQLJzOtJaO+adILyAdHamdl7d3rOjyQUsluGBBhORW+HSmqZs1zr9JDp/FNIyxubN2ec
GhbRugKRmM6ZlqZMCNDDFkOIBPSnIirsA7DXXSmSCxIWEH6QizgNrk0+bj9eD+9DrHk8BqEybAZw
Ay1dsoRyUhlbHWQmYXRNa7mpptCrW0gwKnpbtClUoVQcnVKv7P6v9QdGeLcYez7jf7koyibNKHgt
5NC3o1k5LRzbBPKwVeCA7HPmOd+vEm4jr8OpopnAilic4d2kSmqByHBoIr/el46N+m/A9DefBuUz
1NBV6jaO4au+gQ5aglq16sMouLGQjK4HexIw1JbRFYAI8tAGDXv4+OOd+nSAUohCn1BomJaW7WUw
Uzb7Lj6CzNegpVU8uEi01aan6blmXCcWGOAZgs4qjk0d/Ho76ToKaj6iB8qhCkl51flWvKNyLhuB
ftnsp6gEdRLEc/by8RO+3zrYM2jfie5ANp5yebuk0k8hAZyqgwlBgBJGxF5IGv788SjvogLOQf+g
WFdARAC/zA//64qKwXZsKSGHUsJjteT1LsgCL/bHi4qDK/vxYCdmkjMJJ2QBw1g0TFxcmFbPyWjQ
uPBQ8+wby9j3esReFeCGQNZS0jUFs+VM+PYuQsDz/TLk0h5cxxJqxSzMjxZYbKuJDNfQyfyo7WSb
9+Fz1XQ7FdXrTpozqP+pcTm3uVJI6aEsWSwaeJSAkgeh3aES5Q1NoIUwyXA9S9i9UGTgwHbW5xL1
T1fJc56aJ4cWAiuVUCXUMuctpxpiR9Crj2mRf9fgnCKSXkPwv82dYZVX6pPTFZ95MI5n3u6JLYk+
IjgZcSYyjQX1dillIIQp6CPyo+ibqxzCTxVCWx0NTx8vohPhx5zPOxQyIsa5XMIz4McyOCbn5DB1
5R5abzRh/AZ4yBv85ras70GDcpPhrskstOoDqxzMzo8/wIktg6NfUjCEbRyRy6OHoBVJigsnPiZ5
YEDitq+h5bsL8mYDP4Uzl9uJOUVKRZREPk84ILe3c8r7OjKqj+xjjDMa3ZGGq7KEAqgdi+8fP9T7
UJJrrFKcOFg5CCfnD/LLOQAEpgI9L7CPhpg1Y1AZpn31BSyKGDzcNvSyinzh7fTp41HtU3PJ7Pka
FZTOs/l2WAEyRsYF5DjkMurSJ99Qf4UYi7jCDJ+LMvwM39DObWF37KmGbyYjX9JJI0ny/QM4ETBn
MvJLHk8/GVoZrnq7ClaALtfg4WydFPzfNpptILq7suQ3Jhxu5AjXu4+f4eQjYEUC/8FahFTq7SOA
ohITBbD1aKi6SpzpKQOVrTezxtF6+Xio9zt7jrmhdaBEOriYF6EO+D1Z7KMjzd0wHQY/XnPIsMdd
aZ5bfVvn10Etz5xi7w9sQecLVhOKjYY47u2zISTuWgP1xTGPx30Xw8oxdgwDdbJmEKvX47rL8jMl
tPcrHisBYC9Qc0QecmmQTlHF76LWEocgzb8NqbUq6ql3TaAvPp7L175ob3ASoPKzlhXpG3cYX743
BcVsMfV2fbTgS31n1dUlxGFPAzyViZWuxwJ6qNxU9w1Y4lYXX4En47ho4L5WIlmjwXDk2VV31ero
DHx24h3jaMNCsmfFCF8G55VJ6k5ZqXWIdQ6uKIRs1rpJohzK7zS/gDikg6lXwp+xm6ZdR+Jpe2Ze
3nIY5hgTVwcAAtwcqBXp5bwkme4pRKr+oY1wI+cZLq3kWybG1vUBGSVTRtZpI7exI7dI8/8qXovB
BYIsZaNJMkQyixXO07wNnVqrQ1aCbziBreXVuqo2Hz/j+y37dpQ59PrlsIOqmoMl6PRHXee3Rlfe
EOc70gl4uOjVXx8KjGiGSJoAFFtu2aqDkBL8iPDokPAuLfzPkYF6VIgrEZ0ryZy4GAFDSOhuAP7h
BS4v4ETG4BbRNj7WoypdVL9+EjICErOCy1HWaHZRXFBWJrCjsDf2UOyCIXyMmnOVrxOTC781rFyl
gTK9ux47mCQlQ+sHxyHqjsTpbpyUf7do59ZhtPt4chccoNe1iuBuRs6AuoO7tzifqMiVKpGLHEaZ
7ViUrnv0zJHqITWfqi5xE9BF0w5U869TuTF8RAAdgFN5Dv4/sWWBt7O5+QwqtQAK3i4nMGFjrvph
PDRVbcOvwoqv2dTjPA5Dc6hzKlag+jeXaO0LXwwzngPb3l/dgqm54IwSKm6HJe4KHMSGYQ2dDhMz
4SoyzW6i44VW4gd0m5d1NRvmnCNunBpTw18bxyexUaRePDK6BEiJ6mx7MA1aTClC0WvH9qQjQctk
t7JM7iY0KT9z054cVDgzuo7CHB737TxnkLXGClfHQRATrEEd4Z496eliCmFhK2gltnbtaKRlgVl/
vNBOXErII1CaphovGiWetyOjZZqvK1UlxxCi4lVMfX/VOlC0ZrAeODPUie0zB7UOjv95dpdVhBhc
7xYaJPtQcPO15bBPmkz9XDPSr9Ho8BxX7MSDwcFCAEDDb3N6+/bBnBR+I8xp9IFAUbNV4Fq7FsmS
/cxbvvh4Dk8dT4Bn2By4o/4OOOjtWJW2apNljnMY4EICx5t62yXogBLml9PEH/oy+Eam+qUqh0PC
8Qns/h4djJ0za+hERKOAFiiwLeBQxpZZNa6duE1LPh10ohoFBzCi4GfTmauszvmNAwhulUAE4p15
9jmOfRtsIH4H6wKpEbRHsKt4++ximkg7qKHDNknre3AU/avSRl932FM4tzUUuuspKdKHNu3gbBWh
ltHF8CtrRnS1PPNJTk4ALniG1QU8btmULI1ZC4182B54N96kmb/RieXBE2fdBgFsaGeXHAtmoIzB
GCy8kkF0BcMAaOOrLe+6m3iEWVgIQ53Ij54//mTv8Q4BTsb8qRBv2vYy7ph4Y8W9xemhdCDAa0Mo
HwvunMM+34P2CGMF8GJpQ1gH+GhxiDD0aE2joZkODKYcsNtpzScI39S1NVngnZRB7Y0Jax5gOzGu
mOqKNewX+H0o0vzMmjhxmiGJ1Cj447Fxci+2QyhHRSQEf0ddQMGVlD+pLiHoQj9qt6jDq1q124CP
d395kjEUZ6/J83voPvJDqiC8dg6OnTh7OLQ417RS9pm04dQk40LGjYjCDA6X5ZVUQqgOMyCrOcBe
EfTf+sISjxWwl6j92pBN1ViXBZEe7lMPDjpndviJAxShAOoyEiEIINr5yPsluKOkzJNySsgB3Uhf
YNp9V6joxRfDtmubHx/P5smhkL4SVCFQ912eaFIXedablh3Sid86Ub1LoybHDZjvoij/f6wX+NwA
WsH9h3t+CaVPHTD7wKqiOzxfc2jbKNhCz0c+TejDCDZ/L+8d0Ju2CUPN98yUnoqzsEodlHXB+EHa
tEjTLbznFp6D7DDCpvqmRL/PFzsf0fER8fo2yivmQVIUXk8t5YfapvAyHMtp26RhsrZCxF7wXxhu
I9+vzkTXJw4zrXFJ4mjFzNBl/JeNFqzA6945MB1AX+EMaJIoCtdm8utsTenaU3AmQTk5okCgh32L
oG95YUrTT42axukgQvuySdh1UZnnIKfPMK67Q8uR6MzUn1piGvsIexUFIXQAfruae5Tap6rL7UMI
d0VUNC6KKX4hXbGFdOPx49V88tH0fBwheGeALd8ONddzY3Thbg86HBsPV0SLVEF332jCpo2TNk8E
3qWHj8ecP/7bexH4P5hWQJ/RmA5ssrdjWn6oVS766Nj6w6Mm1a2C6JWkevPxMPOPWQyDEBmRqlI4
j97l+rpt0HBd1BXU5MYL4WwKJ+oEFpmiAY5yH2VPHT2zTt6f7vAq+2XE+eu/nELw0OxNamPEIutg
Ljq5Tdy7QxW6PbqEOIlnyjMn+4mZfDPgYib7oibZkCTizinrO9Nqdj/r4Vat3/y1fqlz0iURCwPu
ApUAeceyAAZGFfRMNC6OrOJsXUHHsoZ0mpzZ2q/9chbvjKOmjTMcTCYkeYszJysgpu1VUB6hz4z3
Qy0+m2FKV+iCBF9DI8IdLcCbHDMrWUWwd4GzhQ7GXdLb42MfGgCyYMptrLqP9w0dqgv0L5w8Kxvg
sYTw0o2KNr/rscG/irxvP5WURNeqCbu7lPba6+HyA2ixANVONY0H/zbi+RGkijFameCsS5xNCdud
TWkVAcRkodn1Y95dTC26IYgs1/AiSGHs35ffnbpoYUbSxE8a3Z5/GAMmXVcS/5Z0XbiNBZGPcFaG
ghNKr3WecrlOM6mu1Tjk8CeDXV1lUxxoWcluAl5xND6m9ifVx+EugYUKHHcg4zuiS2bjMdh1XZoq
KPcpccb7rC2gXiMc3p992K7gJnOutPL+aALeCRQBiDGSFba85Kc0D9sEuupj2CEdq1rwWeHYcUj6
4ivcCs5ES0uW5Ouqw3XOwaEGDk6W4RLMlIs+gzLzaMa8WQu7Lr1m9MMVmrD80EkrtrJLxSpOh2oX
Ac7cwmaI3NpN2WyVEWwval6grxFgxKkt44MYA3kxyMb+WvqRPb9C26uLUN7C00NdJCPMCAdVmxtO
BZzUHFN4WQuvcbhOtJuxsuIHw9Tk9bWNpKnP7C3vU3kGCH0/vUgZBMMewLEFVGE+rn85QdI2KGMN
NTeml9Vu5NxVUOW30Zbr8dvHp+P7yBt3KKhic1qGyHAJwoOuF01wmOjuRARlGp0kmj1BbHjmDH71
fl9u6DkqnKtiDqXvahmyq4QPY58jqA82h/FvIGBILBo3ioBSaV5DKVt1agODzHQFLUO2Nb5deqiW
DVsffiPXQyybG6TG2aMz6Dp0LZjGPOZxFiYuJE/hFexprUOZx889gWuPn0L6FEU+f0AXsvgFRoLw
qoDR1K4vQ/jU1vn4Y6xQjqNhM70gkNIusLVi5ygrf7agPz5H1jkxyxzo0AwUwcvCXuqN4OhowlQM
07Gh5HOAjCNQzZkz88QQMxkJ0RCo/uJdyZjGtQ2PQAoGHoQAIMXEm0COXz5eLK8RztvXiCPZeYVg
EA2+QxlbmP2NYyqjOzPsZ99n3lBYEY27nCTXqrpLyJNM4hW82kFOjnY4Uy8n2Gx9/CHe743/Iu28
duRWknX9QocAvbkly7ZltVotc0PI0nvPp98ftYFzVGyiCK1zM2vWCKOsNIyMjPiNwWcBqFOeUyN4
FdffhmoqSa+jT/Ci5qAp++YUTF8RxTxwI3+6PdL7zIEcz+SdSIuAb3E5Umjlo4EvlngRqhL7XgGr
LLn5RhR+y632COf0YcScGGX/dGOK7/aSKgWAI93QJBS89CX8At16P0Jmp7jMurm8n6bspdKqaX97
eu+yBkbhjjFp2BqkYMv0UkvUDtUFWCVj5e19Wdw3QfRstsXGg3BtMro814RnOKC1rEyPw/wa16Lg
4kW5eEAVMnLhyltbyaS8TPPm2dCapWukUkBYdg/8KNChHXeZKyPa0GDIWdcBwo7WK6jQrgke6hjx
PencCM2jYrxpyJmnwCwT+nWK3hxk/62VEKZNP0l+Dp0xgFJxEGnkgRrWzciVp09oPvK/JfKJN82M
GzA1we5Qq9UeBOWZxo0dI1Nq4gHQeuk31XjL9Y+inyOREzotfaS5/JwF2Ym/KZZPeqzcVckL/5KO
JyPZCOprO2tI3JM82uS5nXb9ibQNwkFlJ1puBy91Hw5ltzMNdKCCEjH224dobXepqFBPs+bi3hKU
26Gb1aGzVbkIe/hnsS2DUyKj1X57lD90z6vAw+4CN/xD/5gboMr1jMqaO9yL6/Alj2ryjWlArzVC
XkZA+gpb2TdPUg9ICeKDjWKH2eRnZRi6XejnspOBHHsOhcH/XA9C+CDohWdX06TeI8aANDwEebjK
abOxLu+i1PyDaZrOWTLw3mWpKcqQplQwM3CDDomNJhNfvEk/BSWQZRSQt+6X9w3NeTgebzTuGJam
5vX6aFaSjdx+nouANf37XMJPUYC0+dL1wW+1QdkNhZLhsdKrBB1wqX9WgqT/ADRF3XliD02IG/hO
RwYWAfYg9O7zOk4/397DtZPCatAP455SYUVd/8RI94p4qgfxkgTZk25Jr7UhnW8PsbboLPecM9Fu
4P1wPYRV+1ZWxZHp0ro8hlZ5NJXcTULS9ojv4PZYK9PRZ7Q7GEqaAu/KD+hOIfiQK6qbp1V/UuW6
cdpc1Teekitfsi6C5TEA285Qt8WXjNholAt5ZrqYtcaOil7jHgEN3TGkadgYanVCiDXx4BLnBuxi
qEQurcnAaMiVSuFcASzoKuXf4xLbz5XDQ3wGFy5OaV4GFvKxg+oaNZDtSsQsc0pPaG1tnIO1VZtR
JaB0pJlauDgHYPUStJ8AKdchinnCGHb3SWu1j5mfd7vbx2BlKINyEGcALN17xoXa06mPJEGh/zf8
8qt8oMQgHkx5C6Mz/+RFADT4rKlfc1EjjLdYusbQCzFGgMptC5TVPb9xtJnul6bNYSQVdoIigckp
nBGd/g+LaUjcqTO+lji/+G79zGiypMw9dzT1dG925eemNM371jCrjZHew2vhaRkyDeS5hEv5eDFU
hLhxONKBcZFOAuOKcEqAEFctX2o14q6eTP/rkA+TXSHT87HgT08NkkWn2zs6D7JYaZi6M3+Kpwgv
28WP6JKsRYot0l2z6x/irKYJZ6HpRwNbqLp7tUsvt8dbOUE6iA9UnEVA0u/6iy1SPGhHVqaraiFy
JEP5FmBr2ebmz9vjrM0LhNLMRebhLi1r4yi7DQKOkMWFdh/oxxjZfx+NvD6rHeaVaAgJ3B5wJRqT
pUNeZmq8+5Z30qjJqYCur+VaFTXFTAzDXYEU46dMmIZ9V2pbKeC7shunxySZZIZktOayRSwFupD5
RpRdZPkLImbPfAll1jwPOS48dYveZ6z9lxnSUuSuUTWizSJkpsJEWp56OjDdvHwZ0hxYPUJIl6Gm
OIYI6lZ7Y+2ocIPyHJEIb+8y9k5AvhY7jvSikOZIEoo2UxedA6X6cHvnVo8KLC5ASCrX9TJ5CRS0
goJY7i+q1LxYUdeguqrc9WP3IBb+46Ql8saDZ23AmTpHwkR1gNLS9cVNL7yoKwHeWqsWD2HrPbUm
VudWq2YORsuYdxnNBtRq7XDSYzJg7hBsAExdjxi0JoB1KzBdTx1pSEmf6qStcbEUz0nSbhyT1bhG
4NTm+jNzXCbJAjVTSwhV021zl1zzvtO/F4axS9q7VHpL+9cG2SYpHTcs/lanCIh8Ls/xEFjWao1c
SKANS52Lz86Z8skxm7WgBnxGxHwjZq4cTKqB3OiSRqJC/nm9mr7oCR6U0sZN6sgJsim0U611BcVI
Nq7blTnRN6WBP9e7qT4uv7gIamXi5VyDSYf/a5XoId2eMkNLNUB/PtS2DG7/sGYX1wFNN9CxYCSY
3xL+kRhN3ntmr7qg5sLH0vC1i4Wa86GQ6xr+jOE/oKcYQqor/IdiQtAMbqtm132V3w9xgadR5kwq
DhKpFyfHibv9q6gk/i6FMrXF8lv5ishF6KNDJgcWtISPSJg8dwGwKLc1USMJ5GORFGcDareNdc1R
jnDIuB0n1g42UArqsypXNgnQYjuMAY0uda4H1dZQfPS7RhFQ7FLKF+Kwh9B3VUBTxwC8PjaVzyNE
phn4VlSVt5G7rp0/2LeUhURylHf4gdloQKt9sjDJNL5psfQNHflvShH+uj3ftdNHCoRKBW1H8G2L
JCzW+j6WMAe6pE2zi43yKKTKrpMixTYkmBP/YbA5U55zS5qOi28K8fuhbyNddrGb8RB3aPtjXVij
EyRCYw8Jdczb463k/wZaI+DpaO5QZ1/E4EHPU1OtdMVtUc3BFbz2jrrYtP9eDboaZb7E/6psx4jm
Nm0tqG6Vd05RvaTa2+1prCXKf09j/vO/BjA6D4ijEbdQtOpnw8CRoaQgLCvYXxcg4wrrG0X7E4WG
je1ae4JTeQKfBuOcsuSynBZqmdfyTU5uizB27qBxm+K2RKjNxb76oaORccwCzzqj8IepktKN+zi3
ylMCAcf2OkyAok4f9laaIXWI58hO94Lq3y89fhdwQYLDH3GZ67VRY8Ov/CirXKXwP9RFhLbI8Ayo
/IOhdBv1uLVtQGSF3hDP/Rn3dT3UgNE0vi9i6tam9yuUq4OmtpQl4tPUVE7ctr8HnAbssZQ3StRr
MVCjrElbmZOM9un1uGjuCR1i6qI7VMPBKwcQNrVqT2ng29NkvXQx4su3D9zqiGSbQE542ZLvXo/o
+cj2D9IEqiwwU2xPcFP7ropYDrSi4e1is8aEWxuijct9bX0hPhszIoSZLrFsuQEQoyit+KKGNUxu
FWkFA9RSRRNyyscvo6GdPdV8GMp0Y+C1UDv37WlkUCR4FyaKuEaMZCTUmh4qsFIzRJ+KYKBZKpjl
xie1Fm656Okx8kCiKrGIgCkitIMvtaB5IuN3T+3ooYwmE7MvCSNXvG83ZrYWAKm407jXZ3jc8uHH
S16VG7OXXfykRUcDtnfuU7/fSJVWJwViBa4UyifU3q+PS+91k0JtX3JHIPZmjptm6hd2DJXbiRsp
3FjC1TlREJwhKzNHZXE4e2Svp8kcU1ftvW+o5n+Iy/7b7fOPkBQ/eZki8fCi+Au/Robgdz2luOwk
L8Fjzy1UIXLSrrBstElNB48g8SgM6leE7K1dVdCPTjUVjVQZebJ0Gr/nsj44nmKm93InuUjnd5iZ
iP49BdzeKXI0eEtUw9Em5/VWxvkXKgDtTmwVGesjubZHgxZhp+axk4zCRyjgP/xBho8bF/EBdn5h
hz6qAyjkDnuxkz+SHWaHP8YUCEdPuxA7ibt6hMoKL5EdaNKPkUCt1ojMYo+bl/+At5A5m6cVTqOj
wB0Xur7zmaiD2wjOqL03OlqlVHuwCpmdpYGOrgdiiJMlZGj9JpotojtNi0EpHfyAPvd6nzlW0P1s
hPYePiRGSEU9wEssTNDqcuN0eoo/I5Ux8IiZ3Xf8t0A376IkLHZpKYjOMMUCcrTWS6T3bjhkn/sy
eilCbCexaTActZvuNKv7NZJqno3CEGgDjj/1Lv+ajNxIQIh/ooP9JcgliJ4oBA2dZTlI6342W8Dj
uVaxZY2G/H0ifhoD0JD0jh6pOd+bOrICRd3TUx1l2Yny8tnE1QcLu0G3BbOv7FKvymOniR8KZKew
GMYQHXlTz54GSNiCJQ+72PMFSn7Za1pPuh32Ru5EktrtLVx17gCvIIqCzr1d6GwB5+KpqoxvUR8A
DoqwsbO0R1gPoz1Gmu6MXvQKjeRjnuEEkvSUkcOsepThfB1iKLlnpRqyXdV6E9WqoT6XQ/aVotxH
PHym10ksgXiM4QdVGx+EunmKhil8wUFHPPvD+GgVwqsgy/d9niJeHNR2XSu5oyB+/bFIwy9SmtYX
b/DToyTG6T6t/ORFCqz4lPYm3m1RtB9MbHVDLbxDDPjHUBt3Xi9c5qbXPuzHgHkzCYNG2NkLlGxn
WY0xWzFIx9vf5MoXSQkceIYpS7AHl7dgkIaeD8xBdf2Bxj/ClnGObVKBlHKE0r1RoXPfaRif3R51
5WqY2XzgxywKMTT7r+OAh4eClFtR5WpmB8ym9CUMQhD+1o5aZMQbEIk/+L5F1KGxAt+FgGQhnrUI
pJLZwEmaqFfjE1U9BVFZuFMgN29xXgc/xkaVnhAbH865Hmn7mfRT2XVZKQ/I8/aPrTE0OxGT1bvS
Q6upknN4QMIU74rGFO56vShOSV4B3mqqYNf1WvQYQu3AuUVOj1Pl0WDRG8/httAfimLsdnUajnaS
4VVze0XXwvffkXWRLaeYyGlBK3eXpkMzWR2++yFe1bfHeA/wpAk8K9DMTQaKE8tuoUw33TIKX3Nn
RhT6tHfKYLzUIOX0PPxEYxw6aGHuekPc0/SIdji7POMG8CKNwV4AJb3xc9YOEWVQujdk07PKyPUh
qrUuoY6WavhVNkT3OMYCUkuAasSJ9++XIwwWqoWQWGZBwOV5VXiNYI+aXKKGNnAdK1gEIA99e3lX
5zNXXOfS7kzLvp4PycZQIISvuBPiwEh8cOVYr1Mmv94e5j3sega0/zXOfJT+fvd4nhm3OPW5Zpx+
1ZH3ioXpEnvRbyR/fikFNtolQlutSVPciLH4MP79qMK/EYFkzLIFKChejz+NSNMPghxfOiX47dec
i3D8D5+DSQuRYwGbjtbqYi3VXtOCTvAzykyjQzMeN5Hdf1hGRgB7RcHMlJfpmd5KIxaZvnQxcoTC
ougCbH3iyqDvLzVvYl2Cex5sdJrAUm2clPljXgS0P/1RqK+IGgGZuF7Bjpa17JmC4EpBdqG6UNpj
DzAWk9i8Sn/JSv9Ww47c+NxWIswMVbU00PK01ZcJohCXVhnH/nQBxo5AuiX9lMJwf3tRV8egs0gr
APFG+JDXE5N0HHEQwQsuVdCFh4iaEYJs/vD6/zeKfD1KKQ59QmaQuYpX7MBojOQ/t0dY+ZRnMZtZ
jpUeyvvUnUK53Bu+fyHjMpwiTPo9BXkAB8KkbXxNq0PNmqhz043y9GLJ9FAxqBrEgqtHWXih8Gre
GVB/z32mihtDrewOny1nTp6f6rycr9dtxI04s4Y6c4euAbc68aRUho18ZOVoX42hX4/Rl0UcTVbo
uQjVvtVt9kHmrs378VMpa52TCYOTW1v89bV5UZWEhEL9wXhfPxPNSUTXQHfLopJ3VjEZO8mohI3V
WyuBoj6k/GFmaBYVj+upATdF6b1lkwozfsCZ94iD70GpWjcUjLNn+k9lJTybgOtx/dR+3z6QdCX5
2xcxw6JRafC2I+tCEet6dL+US90CUOHmktg86o2vvEUZxjEkZ9EOMbDHRnQq8yFuyicki3CjUCV4
3Ob0GRXZXzK0dtcgPztkGs81velaIhuex5M8PWT5b6BJqvVlKrreNv3nvH+bkDWx9Sy7z9AFr/3k
1Gf6CQuU+yEw4U6pIGsSRHh2QCtR5wvrXRH6la0qhXLQ+2LEBbKUsa0aQ0wqLA21OwH7WrzupDb9
KLcArIYgxgW1f/JH3boHWVV0UeXocqzuJKlA1clI/SOc6vqx7eQQAQLZbnJRfvWkXnxoUjE5WidN
tPORhpUqHsvO+ik/p+MOXzKgVuLEC+Vz5iklXoNw3UBK1w798vZQQGC1y3IXH0fTNqaL4fiT4PAk
0bJdV8O9iA/UV6qDOXaRjbVZuTeLVt9Hlt47JmBvopk9hvc9llc7KhbYMo6PAapQmIzspvqbKjxG
swKoJSU7JMsEummt/kkYBIV3k4KCLvDQu9Aahl2RGpozTrV1lJngUUYwZ4+DAS7KlZJ/CuXe2oth
GTuAEhNnlHFjw20rdeiJ48s61sFB0E10URqrwP1CxJQpqUYHXMHXkRr8gxYjbiDyAtpNhSejvymG
rxDspTtBUbvjbM3npKUlPZX4ep9xue12cpONe2SGYU9Xkb5nBukrYPVmV4qZ/igmEVxfeGR7pH2S
g1lG3k4z+ulAzabfAcCyaAYMIzSgnIXOm+ZZav3k0JMd2BC06odJ7sVD3WPpHvO6+tCMVK8MFcso
s0kEu1DQSvZ5lc0+O5qjTEF416eR6pr1LPAOJuegm16Oy5uZPyW6LyOrapQ7vy7B4uS1muzgDHjf
ZpHi3RBZtd2YY3UXxEqxl8fBd6QyBTkfgCcr8Xg/06yGYRDgq1zk4PWawogORM3g7OOn5XQ4ltgi
74SdPIjlAdHGEtnsuAQX2OBANqiCt+9HffyCfMzs4YinsJyZlWNVAPAxR8PdEUc4J0LDd+8PeLzl
pUmNV4lCWxYaxcEKJLdTMg/McZIQcopn7MTc8OxoEJtdq6XBAR0qDHlpfSPqqjyYBXhUscqDDxCF
B0T/ZNUJE8HHRlFr7+pQ+u5ZqfpR0jL9waBUaMPFgr4QZnye0kT72FA8O2zxSRUozBxDaDE7bOrq
l7APy10uZ72TQQY54zSGvwwvYLvAw2hnwmNx2m4YnTwRhr08qNnPlhI2DtlBtJeEMMRssEnw+80S
B/2+bl/gqryrzLz4KObII0Zwt/dSi8GRqonqcSpMSNVtHT+2ANFOCNcGTxFh1p7wesG/iMPQ+Wpo
o3RoIWDU+fsA3YFdOXQTxwIAeT8aOI0aTXNqDBG/mLbP94hqD8c0DPDBlZCSMEszPpqoH9le79U7
jO3VMw9C/0Wf1PqU4aMe1Kgh66Ol2EkVJmR6bEZeId5kdfijTE2LAXxc7idxNPZqo8CJBXe5R56g
2Zdlx8HAsnOvmLm4z3Nx3EWxlcw2SMYJAx5YpGaFNGIK10DD/cwO4kB5/j+UJxDFjZXMRX9db37j
Gnf7cli7cwHWArnFH5xC8eJe1+oonUKUs90mT870F2zRexjFX6BTd5bZ20IU728PKK0lLX+PuLjl
87RRcFefxkulNB9ww7WBtbh4+rqa6jmxOb7i5navWf2xTCLX0FoiPO/zWWDOM/cKIez27/mTJC0v
RxkMD+gssjbYI9eXI/p/YaGGmuGGJcg8WxWpW8mUX13s3QeakZaKn3kjIhSRi2JwbwwGznVZm+x8
LZ3Ovli1Bz1BN9mqS+TDuJc/hPlgoK4wCbY04uhrAOk/K4kwYuyJ9+7l9u9fKfFbf9AJc8oJ03Sx
gbOmrl4IGUlTo2Poao7nJvRR9O73qez/8BPhd+nj7TpEG+OubiOpOv0TbmH6WdfLhk/11FpWp7nN
lP4KhOxZEPInLTE3zufai3VGJ8+CYSKl8CXKRNYbmHJZlfIskKYDgmEtZqpFCnwV36WSWmGXO62R
enbbd8N+ALXwqAx9cwgqD4/O22u9Omeow0iizc/XZetcaHIzE4vAc4Ma98mmrZSTV5g0jsTM3MgY
9fkhsjyWiBdCtjRRFmS46/XF+6TPZV6xF4vqnWhbIqhd1JKfcpXC4A6nrFJ7lMNY+FmFWvPZyoXy
6xR0zSs2qFFjhxhZwjuK0JlKBoKt6ZnP1jD1uyRrsr2KjIJdpGaHxB3KyFnUTmDTDc+zrRJZe3sq
ZfIVWS9PAhIWg2TGYAjLJjuMYxiHtphLUHxrccJkNOwEz67x1toVnS+co7T4nCDuTNsyUClyJ6V0
Eso88+0hAh+467W0mGyIt37kEIgDrlI1POBEUly6IFIuXjEYSKDgSb9LpVY7lW0g2VnmC/e62hcv
Chp9bkhh6DlMA7h7gC0O0Zj3O8UbLZjio34RJL/7zWXMWKMvbDy+59i03JS5ZwiUl3IimNvrTfH7
MO3GBGgqNonqORjF5qT7YfelQILoTi9DZaMVu1KhBcby/8abE/u/yjV9U+GaOIqaS8D8ASz1vsGH
lYaApDjjUP+q+mqj8b52wkGqUdsApyECKbgeUMetO/JTQ3FzWDzoZapvKC5glwud+N8/JSqKaJRR
BOKILwYK9I4OdC2YbjxO34vIf+4H8S2WcA+/Pc4fwPhyy/4eaHHd9Kkm51aSmG6EPWhylMayvFjY
V57MUpa+J1ACvxeC1f8qFLG+Ry65vg8D2XhEPE204dckx4JA8sQ3NuyGDuCKmibqHcqi40alet7K
5e+EujArFkoyPLTFgjSB4KlyXgguYCXyW0EWTlO2GVbWDpTyR5gWgDVduMVlJ6R5ndEL6S+oI96j
912ScGLpIBjCUVMbtJCmcKPFvzov9lfjMPG8XsZvLU3TiayG+C35P0tkEGcyze09XrsCFSIlFaq5
OrG8wYVUSkRrkHWXXltsQzP5KVbiQxo2+JyXGZaU5mkw9MBRhS3c1+pywosC1EmlEcTl9efStKT+
g6nll2wqv1AqTOzJjJ5MUmVbVoUfkz6cbk91bUDAlrNTBbwvwEXXA8ZAFCWsXMbLlNSvvarvCjm1
A6tB01LIHVGQN7rda0vLxs1kRKok77gSqdH3eAK1tE/E5KdXpS+6P91FsMHSUSxt8LKPM5yRpCnc
CESrE0U+c2ZoGBC2FiWLXO2lGGSB5cqd70E2TaMnKfdQDG2r5CFWqm9ez3vm9uLOu7X8BPkr/++Y
i2g7G+60I2QOVy/yN6jd5zAXX4XJ21DsXE1pZoonDEy8St+dGmDXXQc4xb9oce/feyQzZ6E3qUQU
pfcYyEW7L1sevyN/alvNkB1loWvuE1PcmvBqWervX7IIjgO851AXwQLKI6a+Wl7/jqTxoSrFT9Ig
v6RW8aPyxuOs6pfhGL6x3GuXKbBhwJIzAeN/AQN/X269juCTj7VpNk4W0HJdeZB63fpVmFrwtR1r
a+MyXdtehLkBo8jQa9/ha0WRNpEi8tTpQjquXRp+7jAm3hM9isPtg7T2qKIvMHfJKMbRMlt8pW3S
yvVMZkRr72E080+UgL6XRfO1gJ5ZVfpb1VQbiKa1MAvfYzYVA2H7roFUapWX82INL6C/nwE/3JeE
8v+wYXyNYMLoIknv0t8BynNV5Ep4KVv/Y6U3d0CZzkFiffJN/fPtFVw7G7QC6LvRXiERWcS5sqx6
AVOq6KL2gvXs6XHspBmdvmKUvX2ied7Ga2Yt3BBqECSEpDjjiK53LE1BZ6AVTnnb/zYk1g58vh2I
3zxl2vtbZMjVufFYUyS4QPOBvB7LxHVlTKwMB56GjjH8UF5XlT2M5l1qJJ9ur+PaSUSLA6Wj+SHx
rlsUd6j+NMnoXzwRAEdgTrbW1XexMb0yW2fKxoPeGht31NpR5OhDw0TJjOrG4mXYktgVY0+rIFfr
O1xsz/3MQbg9r40xDPF6DXvsDXt9QDxlKmafs4TLzxM34sXaPnEgeNwqMqClZYpaNG0reohyXjqv
9WxPsbL7AeGOVG7qcxyhO3p7SmvhCTY30gfwiebIcT0lPOdGzOIt/yJSNztURTjOYAPtpLN1G6u3
OhQUAzC2oBG5h66HaqYaC47BiC+ykPi2Wc+61MVXK47ebk9p7aui04v/Bs0p+V1/qvcAQwG4il/y
Jt8PmnGRPCpbohIdqgpv8rScNpLNtePOfvF6YV6Q4xcTE8YGiEI0BJckqz7KE4QJv8s+9WL14sWj
I4fmXZC2W/Zsq7MEqYdiPS1ScXnecySlp5ne6Ro56v+hVqCvYtTyE3qQzbFPxelSyeGWVuLa4bSI
VhZivMaKpGcpZw1S0JqLGMVjkKlvgSqeSyPbS5308fYuvh+Kyqyk/4FZYDe5XFScXZMo0CpKkH5w
Z4iCGyXjhy6VaNJ4xkZu9P5kXo81b/BfOcHQg2lO1cC/pEqEKCoKMi+yrnfA2bUtBt+fOHud7jEW
KE5q2JQ/6QRcj5VJvU9NQaMVbDRA7z51QQsrHKJ47O+4oO2xMA9p0bsw8AtKD8ZbLUsvdWsiAzBX
kE+zq0eFpqmqPUwDTuth6yS+TJ/mgcY/rWXAAEjLSvUvIhMQZlsMvyThnaRd5MyCq1RAgTFsH4c3
oXjSMauif8TfqpuvSfSxkpR9TuH79k6+j5rMWCVNICWh3rlEmciCFmVajcET7vVHctOzJUhfbg+x
klIyBt1GmA+KyjUw7/BfO1jIYzOGRGXXTEq+cXBnuM+WkZLvozFT3lqk212hm9pvuRUP3yFwVqe2
rMpPt3/G+28SMWVYmRxcIG7vJP64g5IsZZauhPAAckooKUlCG+wnr/F3Zj/R3BLpU9wedO1DIZHl
WcLbGoXuRQQfyhpVo1LsXJqMX0RzPHadd5Eq9QiW4Z99rfQ5OUKnkTki+re8nPJUBaOnQb4D4JJa
PzvxkGbt3mgOEz2xNvs8S03cnp0636nL74V8nUc81U90VRY7q3Wzvh/NEJcarP4UCjSlkloSaU+O
0gjgNpRiDNcq5P6EYrTzUpwci56Yrjxjekc3ZrC6trV1DP6cvPAF/t+hqO1lLc6elKwf8JYVaaKa
aMb3tdHvY+SZ8PhF1av28vrr7Ff1IJiSPEDxtfoPpiiEx0KOA6fXYDaHfiO/dT0gy0jh1rGr8QPI
xvC3GIXdBZpZ+rUUKpEGZee7npSr324vzlrcMihRE4ln8bjldqiz5Tx4oO4CNuYOzuC5CvKfcZX+
/g/D6AgjacQskPWLkBWPasx6xWDdh+LXUETfQ7HbV9m4cZBXZoPfCxxSCKSze9ZimDFRYinwoZHH
cXTnTfmh8IITwmgbieLKMBS84ERAOJ4Zx4tEUYjpp3mVOblzOQxqfIlXzoDfSoW36MaMVj7N+d2H
qDAOnMDqFzMC2dyGoUYVqsda+cWU8/BgYYn0iY9M2AVDFmx8LKtTY25UajgR7zIfNCHgwfpteMkD
uhD1oFp2MQYvupFucNrW4i2pB6UgcizGW6oYJLIvce1n8SXLR1rFlXzf1TSh9UmDbag7de8fZSX5
QTMXG0QpP/zzgQR5NOtogAtFMncR8rgmI6mcDA33keGjUAQnuZB+lKAebg+zwq9EVpRnIG/CPzIy
c7z/61aBmWj5wACyS5+gjSL3JaW9wcweNbjqjlAr/tMQhui66cAX41qUDxO97UMrNJCo0qFH42WM
dl0iyo7gc0frXhifNTXAEzmupo0cZuWW5bfyRqYBjZz/suJZRYLWtP2UXQjPsW3GxXNohhvP/ZX7
jZ7tfJZJdt9rIGSm1U6CYBiXoBBtta8OipWfYbWBzTNoOG7ZMq1OaQaK4/Whm6K62OYpFpsk79Lm
oliRPac/Znnc2OGV2wXhCqrfUNbBNi6B2rjOS7U2ePS7rO4ljttjSMzOLOmoWF9G6hmsNrgkPMOU
dOMMv69xgtKbYQRkClBDl5X3zlPijmAQX0JEtTsABzZwpMiwo9rmqOAVuTHTOdYs7lGNxzGlP3DL
cEQXixl0eTZaYSJfirSVToMMWiaSqwDAVQcWrDNGyvCmYO1Gs5uOiahGD6KfcDOGobwRFdeCB2ER
uOJc3IUQu/isfLXV/SqUC8q5p673Hf7hl09m6CJ2FVsvE0DSxtzquK/ERi4XmUI92TciMouwH2L8
GyQhHd0wEaedmaggcIJZJPNfZUg5R1zFoIBntR/2dhH01VFutSCddHc0Csvx2upFzIJfG7u5PLfL
QeTryATPZtDpNBcXdMXuSxK+Ni5eQ63fqUF6pxf+T0pJ+6RO7vvK2yjOL79KhgbTh74qXigIOi0D
TdFWBQ95aXIDaMVJ94TunHN7dsutWozw5/z8FXZ7kHgRL9DJ1dE6myvAUqcc2mrjDludB4+Sud+I
G/HyAa1GHTp2PcKggNBbO5KlfH4L3Z7JyhjUBOgQcYFQdlfmmf41E2sIZXg8/YB2RCw95l4bu+i3
bXUbl2kG6wW6k8yJsDwXEhdHO2pIlMKsiF05lsjIo3AX92a5wwvsqa/0y+0pvbNLYLQ/hoPYf83y
g8uHeWEBKVGAXz1jbnifaq+qlX7WKeYYSvusqhD6O3oYfY7LdAlgzNde/UzZiCArBwRxKxLRWY+f
Uvcilqk+tKTA7PTnHpKTHUzeZ7FvH6q2/fdxqFPNzho6q/qOsIs67gghXTGeuf+DXd3KCPNLnWnj
y7rlf7AyJYCylOF0LLtAoi+mpNDFj01aeM/q1Jo/ZSwHXpoqVPCqY0Vv7+DKUJaBFA3QHdpK7wKU
JAN0xHOsd9tQBTxZV7RaxK9m20sby/cu0EPxmhWZ542i0EHqcH38Dd0IgU9xMGHRinaiGQ9R2DyW
wV1i7LpJPara8EHuBSeu2y1d3vdfHkMjFYZgC89U/nE99FhUuVEMCPxQ9D5VUYhj1Mfby7i8wP9M
jiQbDYQZDKPNy/zXt212Xj7ik2m5BfaFntbZU1aeFD8+U4SBUpMpBy/7VyTInzFZSZpXNLA4Jtdj
0lwONb0BdjVWmd1lXzvpmwC7SwiMjTPyPqRAM9FnlBX6LHO38HqgsNUFvdeDwtXFQXXGrNc+mlhZ
H7yxl08gd7SNxVyeSZr0s6QVvUm6rjMO5Hq8oQk8M0IO/SkxxtQehPoe03rkL/0t8sK7NihLiASJ
COwQsSKMZRa1vkkLgd5rA2pIlbSPavXc+fWpyyUFhKvkiMV4SaGXxYl+n7feUUWrbWNp5z36OxH7
3x8wY+YoUqPvs5hqLgh1iTpmApVGDy59lI33xdhGhyAxAoDJ0Mn8rt4SpuUNIL7/JGbhFZAvSJHw
PS6vCWSkUS4KK+O5rrEjzL1UdJoyG4+T2PjHIla9XRX5lKgmQXns0Yh3AjUqjvS+6jfkq/RdLSjJ
OVWxVyjEjvJSW70VWa84Yi48lUH4XFKkVHzjk6FPTmCqD7ledXaW6Jlt1Oav3gCe3CA6HqnN7wrg
xp021dm+V+LmoAQVcmleV5+rsfiQSV20FwKeE1PPf9S+r9vlFB5aKIIwuKVml09daQPmRBpZSJHV
1uWX0S++ceuRRUdlNHN5caWN6mSPgtnHofK/zT+u7bUXQLe7LGnMRyluPgxUNWxPqqn0ttNJycM7
1Ze/5JH+2HRje+6aDGl2r+3sqs5BVAPpsdvA1+ykIzOuoyZ+0EvrnAvN9+R/SDqP5baZLQg/EaqQ
wxaBUSQlKloblIKNHAYZePr7zX9XsiwGYDBzcnd3/cGoyYq61Et9zS6HEA9lMgKXPA+xeRfOoBNj
eGHs2Ht7Gt8XO/3qhXOY0mnXVt09G50pmMfpaavH21yXfTR4qxclQ3FDR/6UKFzFouevVmF/xiL9
6HtrZ/XMg6vmsc2KcKgqYIjT1ezaW5t5RPDMok2a97rOlhNogzVGI41UpknN77HybjTQApSins2N
+GrMxMuS5R+jqo2+OTTvbQngyoQvbAcdy5mBwdxP6irSzXkLjWVwI1XkX1leOL+pJgKzHWDqyP/0
hvGZqttRTVJYz+tdkbnbblkXv0YCAGlMl6/aAEVcHbMv7hXSfVFeaKe16461qsWMtcO3zaDbK8Hn
OdUGPbDBs5l2e1zG9QMKicbno4M8a97g6fsq8ul3NtbLHBv7TZjnqUuf27o52x2UUl4Jo0kxgd2Z
nQCEPOXJZaXaPXvPw1Qc6rQKKpq6nQZVveI8NCh1rZN5FDAlMcET5IjvlXO6A51x69ripZvEblOb
46S/U/0NxtqIlKY7JlMeMga60xQnrPT0vcy367wVkae1Z7XNzoVanRNUkxzA7K1SHsXQ+3aCQjNZ
T958Y4dCkHtal0fyy5Rs9ruhDtTJiKhNHgVTiNl4bCDfV8vknJrro+jcqBjtI0wpkTUrV6dowzUz
IrM2iLfan9xq/iTFEDF7f0jTygyAD2h+1Tl52On/tgyqceiWBkAr26JF9NUfYFPzZ8e+a12NgGYB
KcBmd2etiiOnsj8bU3nNDQAOLvOcug0tVJnPh9kb75aOfU6bBuZipb+LOfvIkqryQYFqQZzkXuS6
I1dvH710W3xr7X5TbzmN5vgH+oEPu+h8xYzflrJ57tg242IEDnSGiXlLLdJfww0nfQ6Emsz+LCdE
8zzYFgc7MAXuPO4SIoghbdMAJpffMv2Y6zTYhHZ3+/GtM9g1Vrd8Z3kHEQPUvLx9ONopIH9DILJc
OgFV7GPu9M+IhJ8G8EUwGoWLkUL+PoL61yFmsJ4SRTyBog7TUr2NuQhWLJgKl38uQCcUXX9SCTgH
AaRkQEsj7jLYTeqgqIaD7j1BxnJu8vxBi8U1T6BkiLNu70Fe7xji2KnFbe3UPIA4F6lYfQuMokSo
R8IB+odlSd9z9mDs6O+rVgXs19LXxze1gLTAUtLKb1pmkrzSOlpgHawGTvUpZ3bwZ04gLpjPc2VT
6xbR0LvHzhwQSDUjeYPe8NtWcxiblDm8PFLzIVBceCzUjn0uIsqTp5q5A6N3P+x5Yb215wygnw9S
FwaX1XrIR/cAAgSuHOuu62y0Bn4K0LxAiQb3p8vHk1NmUQthfrcsW1Drtl8yIZs62gBZQfXAEPN+
Y7Nb48fWzxzk2reVN/kxIAJ8SjDBLABtuewFVsmZs5dSG4LFW3x1e6d+Lm+TYRNpFQyjCu1E+EwR
UUcNxnSKBjU/tEn9ao1G5DIprwJ5MMa3lbeXWrmbsvE01WBDcuvByNXvGNDXtGUiYArKB1bj+kDR
H4klYctWs52m1RdaoSebK7OHXw7FoaaaN9pDaPLdNes5iPKUa9WfpRtPrtadh3T6NnBKemk+x4hL
1ja61grCloNdXWKRPaRN/uQ69TnLPQBgiAmkgIg4reB1AhfFjlYdgkpVL4xlwQ/S+sjcnlVDPLX0
ELZ5u1YWxINF+1YnzwyvEnGW8VkZwAggyb5L5nulMzQb/whTHGIc45ajKt4v7q53885XQRf4Mewg
vpU3ht86292C7YmZ7g+wCFWoa8lD3DvB2gBpsWorGG3nTa+0MyPuCnDfkpZjc0U28qMYDFiq2z39
5iOIq/fGcAki4B/39L1jKtdNdNEI6IVR75s8Eoxr783euuklG3iZq9vUZHcmfvZmRsScGU8GEwEI
VhchXncJy6p2/azqdsBtVO1r5ZzIbdn1YxiLMlLx2To3b2VPSfOeN8XJjo2vIkPmZND3BjPD2bae
kTP1gYR9QAC+S1D8JBBZHzttOSgrjFtm8YRTey1nsQPfgyRD9l0p6r7oGHPWllCsytlibLdT22jt
O79dPrcs9Y0cpFLc7RtbCYCRnabC2Nd1FVirDYTEgF239qUxmaVOnrBPiJCAMOyHwU+2/mRUAvK7
+lqZY9irreXrqaDgV+9HRbnnTezX45Oz5VHtMULVLNaZnS6vfjGLB68ez0aLQ8/dPfoCDe+hHGov
y0+vtTdvUC4urPKAtc7QIDDdnp4Zfz/MPDN5zTntGrNZb141/RlX0F70BZKs3dHXOqxsIWbJ970O
mb833oB0fXfwoEVSAA0OkT0KL4QxXRE49bT6AJeOgsVHa6BW47NLTLZj2j6oMvEe281yduh4hDAv
nLZWXHL47RWrnf873ujbE2JXvpP2l74UkaKnhu/GWughXRmrWQC0EPhY5mr7dtnGoK+3E8VImFho
czeL/tlqxXiEbGJvtvgsa85vUBbATlNDXdD2B3TsTzHqWg/lZLQPBgLFfk6WNPP9EYi+aICax+Y+
mvFJ/nC96clRyqAbkmtcKYGKx1OVv2tSlYFlEGpgmTbwd1la5D6kqYE5pX+E1e48EiLpn9C2gbHI
3Kf2+LFY1X3N3DcjtXebGV82APgzq2yMza72+puIp0dHrblnC+MJOoz3MYoZxZBQps70IIOrWW12
Zm0T9LSyPVTY7c3QxhcNr1DpxSsJ0m1xylbzOy4ih8qEJXAQKVHW3340/SKJv0ri9UJHZ0SA26qW
tYhYrmCw9fwlS5MT2GkzmN2V3alTxfDSsbgRhx4WW+IdAAxNBsiy7UWNtQd9SH+82bg5JaQwyWig
INAeVAXvG2df4Dp+F1V9V6qMdcEaQ5CaRUaMqkG6ZPu5b0OKVVkQV6P5RKPqmvUZeDX7XMbrSS8l
0T0SK+znMRXRGhvXujELn2F04S/4S622qtCpq4bqH+w0r07qIExVaDvTXQ5Nlu6XbNsx9nKbZoNv
ZDIKUCu96M7pA3cd9nqmDa4/2oADdZfID1sF3GSZkVmJX/B+vup1VQDq+yur1DeR2MeuGR9U2rtm
bETDuOz6BQ2F3FF2AwOijFSIhwpMX9HAitNZcmdU9LsztLaH6Z+iiiDFcDRDFq61eR68+piZExtq
DY3xw8NtpULzR618NK2nWMcwaSQmIme4cDAeOu3dbocgHsxwLBrkfJ6snp5DXR4UN714nXKsVuPk
bOJNeneh2VgjcSzUH0bhPlMjOZPuvWfm9pLG005RzALiR8KRjTMQx16oxAXRky6xjcJvN++XHsHJ
VeuDAVNMn5o+WF4Cu/HLTaigOUqQwB/axcXe4Xz0IwlGUuyyJT1tqn3C/crlqwrrNDQLgdEYVkNy
lE9RbjS9MiZ/htIGIYRdIoafKV8Danih9DN5qjxpeRpak7hueQKwvtnPVbxb4BVTt2Vf23mQWH2o
pkbgFvW+8bZQR/lzcZ1ArzMObKk/O8TOVL5DCvywl2KYYrcP3b7ZLzgJuaLy0+W3WVr9KhL95FjC
CkAPQ3n4JNfS0N7Xogta79dgbsDcar8dvKN0MTANgOeRpHgWDCSNP2L/hPcLgVi4enageMSadnte
BSR9bToUgSaB1GoTGRBQoQOEfIhYWM58fJ6bYTd4n1BXvK64ia63ntKu7PaYmxeWnnuvzaPtzSEt
r4NRNFc4au8wrUXgYZOQzlDtU5r+XgSQ1mw90Md+tTNg3ElpL35eWDyBajs0bnzFAeqw2sr17Aco
Hd31WoBLDZYkPomNRHh0pzPU5bjB8b7qpj/EWyj0LjRzPfKIdAgVoXo036VOgA4NUeraj1Xd76rJ
DoTITvKn05MkY7iGwtgtVnJwcuh6DaT3zPw9S7dfkDZES8V/u3rllGare9sy8y49J8Sq122smZZ4
KhPrKP1IydHRuJHJ6far0X7X2bQb+5UVI/py6xDa+n08O/eus8J2XkKXHbfifd38pQP15bnM8q1D
6LQFI57LY9pU74x6Rort8ezWaxtru0bJ3owSCRNQX1XR30AXYT/YQkl9G1Pbr4dirzXWP85jYhev
ebre04EYh3rEpK18U0Oeim6HHhHz71yOfFy/a2bzZPSbn3bagfZoKP3JVN6ZuDlSZn1gMCnsY/vI
S0JLMd5zpb7XS4+tyXmL4yN492WOzpeH4gMEdLuNMKamr5Ho+KB23eGijojzPQBFg/5Nf+qGC7tU
c7NrsUihEHGCQWqXTOZ3UcEXGlO0cgd4AIbIs7c/sZJCRx+rY+DkiBxt6ynRe9JlDA0aZDuQmicN
wimnzqhgJ0cjK+4qzDEchzieHhhZ3Oeif6y3KgnAA6k7uq7paagEATzZZ6+kV1FNnM/iv3WUizR4
c+u3ln5Meg7O6nEwURWfnfFIyfpfGaNVrGb6QaJEtFQZAxqhcdDGBuS0tMc3lDCCZVnv0qBBOPO+
WHHm2wQx2Axx6Nx2r9E3CPK4ZVY4PZhuCQGB9lrkhb2rGuckc4CFJWeZvLpCuT6PJgWpAbc/rsg8
NW134LRA7Bf3kfyQku0V1iohBQxDnSXeJnP9zD1ECZzxG2DlwetKn3odmbgWv7o1nHrGSOguyvTk
dtlnuiyfnbAtzn7xiKTcU4lVzvp2p9cNtsr89TI1ks+Zg7+2SGFa1Wl28tekgriAx4w5DTDOgSPK
Y6MbTIimTEus521eDlqfRjCy0wN+UkrIYfJ616hGEJcjheRqb/XK0dO2EDaPozm75Pv9JefUi+K7
1WqyTC/QF4giNvHYuIydxeLurM23Vw5BZ1ycZgvbtb+sVRK1bXqaxvXbK5oQz4iz7hOOZnKQz7Ay
5sCw37RciSYM2Gx9STel9XMW6EZx8Jwp2twaI7j4LEjuy0fCeT6o9njczCZwtwLlOlnkA4ZJLA+d
XIC8JayjXf8wpG5k2mBPxvTYFu5vlq6vFqF62pmRDE81CiQKce+sUFRprH1hdkd35mQ5cFSnqxLJ
dEmpSW+86aQu2km6KhZAtOs9A50tLeDMnzQI9dWEEzhNfzCOwBH2cVYie9RcZ7uICiMJ5zT9iKG7
c5gdkTeqZuNN3lRRzde5cMO6nbmEd5cMOaE3MmrCpz8UZsbyZI+gnYph9LVizYH9u3/MpV1BB2WP
BdYNakQmOslQRi+cB1LIMudGxKMW65AtjO4TxeRD30Ky3QTO4Ox6WwsnOz1WxhKt8MzYhQOmqdj1
1MKgffsodJom2UcCpZ8BoVmR2KfM2SNhG4xKfBqG5UHunsEcHpnJK303c/9ZazYHcR+fson8y0xe
tr54oxnynCkqIN7yfTWqT29MvszEWn17Ff+2djzWZQY/ZFX904bqDzLUxJccGU3oUl4VbJuCHS0H
7SFt7edpnG6Ilp410d8Hpbzo3GRlbgcbJCF1UvMymfnnOMLDZox36T2lg2KffNi1d7Xc+duo1bfK
U9Iwz/IyoJT7yBm5mtv8tdbOEWbpt7409uO2/MnX6rDOxrXjk+bEPQuxeMHKVLDPXn1IDP1O4QqJ
tfaQLeNFmdfPRgpxYujFKk714Lxt+fqrpaD9y4LSop61F0Mtjs26PBITVH7tkFJOgGNIohj6PZqW
uDGSwVoYOaUJSw+oFx17bTkxSrmTR3SylWtNuluI7A4Tnw62fql9y+k51XyqOeGoTJVAxBCEuO7I
KMM25MdqEvu8Y8ZMMdiHnhyr6MDuN+XDWrt7hf0j+AsUQKQPbfe0gBV6rAgfuq0ixtGIIntoGhom
SPe8iCERpz/ZpfM2WGvUzMOnrrSP2VR/9BmEFX3xm2/GH3kOEeQ8jx7al4t22Wz16f8hkvLVtoTa
U0qUV/UIT86lv3guPkppzyRZe6taj0pH9gB7fZiK+rWM9RvsnddZG569ZPxTW/HBa7y7qOJLOZQ/
IzvWneAkycU+BZvDkH3yNpgK0ofrsVFTENcWaoh5oxPmT8mlEv3VNdNP6vRhY6uHKpsvtrrejK4a
mbNagt7NNL9N9N/RmxZfKfSvcR3e2cgfU8ycZZryaVM+/y0nzsxobaMfx/231Tkx5RznLoPHirFm
VzeeNwRv/c1MYRErr5kmSGV68+DG8V7a6Fzr/i3u9FJjcAUxrFCIdmpV3dmJ9z5k+m6JaXoYw10g
DLIhcC3DPrutDkYniBQag4q8/sez6qvSQhtUj+plW5dTv5mnxCBKRI069VtINnw1n75SA/wL/rGl
Dm9X+Aoto2NQ7xFp/leZInT65NnKzQ9raR40PAXcEYHKAvuFA6e64abRrOXYivIflINBrONE0tk2
wiG292qBDOxi3FKPjG1UKH/ApVqmXdA405OqUJs1rfilhMrHHwf9mOfVyRTdiZmY5wQMXmAk6oua
xC9rKV4nqlS+A+w7UAr77FjZT+a4zC7mv3qRPNo4qdGGMl++XFBoGsV86VbvWYf6hK9On/M828dC
L0JAhzuYNY5uOYG8WLddThLqO1n13KTjuRVrABnSrpuNaGnKHcZm3/fcqNJH8qT1jRmRNh8yK/Hg
iIFaCVSHfDC9rAIs3XOZmgYT8xDruA6+etT369rv146w2OpfZzs+mxXsNN5WUl8aLDozGXsydw4b
UhNbRWgGd8upE4rtj86qQQ1cvrvE275Tdy16N/qRU0aRsS4+ZfyjaMNLYzSnvCF0dkryD312/9p9
YpK3brsSKXl/7M0kUkbgxo5Y1wjEFcS6Zqn66MC+C7wWyjP7sbQYn9lUn2x8n5PRxhoDdO4czgxv
mNl6t+rydR6b26J5e9ceo2SaDoAgAjG4jwzmfECX/ic1tGvjdTsIVM+UvC/LSjpj1PZri5ZGZo+v
XtuChhrIBGgQderckqY4dTiP2k7GGU2WP6uwCXWbRQEGoauR/eAbEw8gz5Bur9wLrcrnKTcvw1hf
yDsIWXpT0M7LLiKvLuNqHPveqIKJhdaVkbqcRoCfYfD1loZ4i9eiRqkSKnunuDKIKyLHqg3J7xJM
TRlujvhTD9q+EYMV9lPrm2NyLGx4yhRyh61fRVi7JSXtJg7iYj5MapbAQ+B5fr1Z37JjDClH79JS
pHiaEcHLhyS8Fu5q704F/iFHyrXv8K5xeRCOkQdK5nD2iunPZE5zkOj139zUPu1iPG0SVUjV01Wp
oWTDk95Tqqq6kPlzLIf3sKDZGxhy+VqxY4B3V43ux5LUnzkqTxygh9prblPff6JwuIcO77nOhzdM
IYKyKlSzKgQTucLTSlv3qZN5wlLe0N87dep60Kr2V+5ImnGHykv+kGBTPrC/tti6wCn5srrqWSuT
P8mkvqHQF/Uiv9Izfm1nOkac6AdAOQ9bmz9B9X5V0W8NcnM7mW51tZWhw5GXZIJ999Jjz7JKuYzA
apyeUKmBCGyTpMN589CPTKxqtu73Q5wFrd4c4bz6t8IIoIjunFC2iLX6r6t3kZGQpeU9dThqvxYd
iCXduYX4p4gYvaaaYn9dVIdJ6UJRFvusqEK0XiDS4RoV/aDq4o6q7VdT5+nBNa3XPi5nmkhmtNT6
My7+DJaq9kW7fQOQO8T/PbF8/CYApdw80mpU19p3RyIeAWm2AZViu8T0JZLXUjh/F724Dpp3BGUD
I+GMd6jq3wKkGXzPdh3ovHxYxqc4W2+O1fyVgePgkKdBDndupSQDc/BDOBkQUhHh/njFFubudJwc
7akeqZKD5/BF3sNiNcKkbTu3th8oSMW7FE+SeeOjts2Xgt6ftc6PCqRmtqI8VEN5WbmwjYia5vxO
7kuNQkdVGwdtxMMlFZIkmcIRqJIyZFriLpMjtLH35dL+sgcf21y7iKX8107qORdCjYht2qDfMHV2
J+vN9Xu+pme5FHpbnCoB3z95zo5cDV41gnnY6dc2pQdVh7o+5qHSVzs7276Lrmn8xO6eB4deX5uf
lgUq8koJYZ59LPg9Ud1zrXWB5Zk71ZkuamaHelzu3Rxu9FJ2L+rXbUoPmqEFMlfuEG9IRPM29sNP
NaUvqmEeFtG99nlyzlvmBh1Phzw3/5qTdgwWQz2rivevzbSHuQWQhB1YwjWJb5aiwRKuN88w7R2r
rv1XiZzQc/4eVJ7m4FA/w82vOp5RoXyur0iU1ZYhS332c5pZ/zrP/kmH6qut4LXTWmUnzGSM3N6z
Qneoz9VmvrgKSBJvSHauQ/N+hAZLGWLurP9F6PljyPsLzN1PW0HnXAzO3lnmZzVT92Ouvcau/b31
1Rw4NGaDRtc/nCor/ysxF2pxl+d0o8EQTLkVQnr3YlI2n5BGpO0ufpdY9q/G7EdeiCjcc6Jvsqif
B2Om9IEMvsg8f7NEZ0hBe7aZukkhnMlXfQqseaAMu1qPpv2WCmYsePVvFau+UbXPkOLBTt8/x4X4
SEhJBzE/jSYV9IkaSaN0p0Y0pzWdTpViPnFGPtu4aR+k0zWzhTkIp90RsYRaqzVhXxRVgEzl7zx1
39tiXplBhP8eLaN8LYMEYvpuxtXk44+nkvaXsUshFNI7E98epkNySjDJMmpOLRWaRjutgGRZbJAR
yvZ6jL8LpYyMav1b9spPn+Sqr9YEPOsGTUrXnSAlO1pWdq8RtZlwNQrepLG0l2xgdNmNd7Welkfd
m14y40ebFRqpefK+xQboni5/m2n+z236ZLfaC6RB21dRTxfN7eh297/y2gtBXEgT8LHLhwcrK05g
m05Dbt3Sso1kGZxghgq+NRE9OmYIRem+blFGMRMZ7E/Vo22LT8Prnkaho85d7Wt1OiJs3wU1PDN+
knTH3J0fC636kVesNvZZMZfAXIuHSdFP0ux2U3tRh/lfZkF8tLRl+TbUfK4XvxOSc/Vix/XA52j8
wgBF17Cie19M/mAQU0g5UTo79Dez/qoRMs95ahyrforqDJHxxPWnQg0olmq+V6p3aOtPmTadmwKS
uaHeV9OEHNSqXO1++tTFvE9667PQy7vjbtQINIrp7uDDQn1AKQuxAOgspak0bStM6tWFaZDGF/ym
D+vWPqiUHxo1i2rFHgKqoD0NH/dXWN7jhsVxlOIZsYooKzaUhqeor4FNazVFWAOrTQ96ar6SdqMY
6eTPZak+FiX9nc0jzI8NIMmMLhgcOdP7LRO7Ct2EQC0T5h938ngP5o14JNogolSnbt/VPP5U2ZUq
UztkF8o6frjUqQ2qKkHt2kaQuOlPPbF4fWLvlVl/QHLwh6YICsjdo1K5tyJtzxCQ+dWY576bVHkI
zv0mFBE5DMQMA9MKGhxgU9F/kRwcMvi4jEz9U86NjGaJahj1oZBSOO5+xmwy8Ybz/dXHD0xcVNbM
eIyHistDLQulifI6lne5znJPyhKsShuLQhF1S4oI1T5D2IG5eGMRL7JwJs04ZXiX3kPpJIfC6y0C
JXbC+Op4f7TYon617tO+35eMO+jul5SYBppMrHbji5p58iEw222zETYjVKR9flVT74+YqB8Qla2d
ctpgWs+6c51byBCDqxveDexH2jGK0Q0XWWGRxTdwpgqjm8bUHDScAO2XLM4OZcVUSBHDD20NO81W
QgCFqNZh0ZhUQODooWvvq6Gf5F2BA3hLlp4CYhok8XyK2ytKEudlNS5yq7Ul+KhtnIKpp4FoX9jq
cfUMsNOfdQrVitjpqBS4miyphIAE0YfYufjbeCBTtqXI+4XlCM1Fh9TrPnbOEU532hAfHZ5DygTy
mTJ4KFL3ZtKbq0z9APvkVd+mBy2jxlDcvbp4oR95Txo4FxfHjLb6gRnxWDYahp0HJmicbRZZoyk7
Bkx9bINDN5YOe+vQvGAohGsBBx6WdE3JdQz9MtRdCF6yHmv8pvJk5+lxMzaiTHKFPD50yYCQBX21
YGAQqNKp8j8amflZGyJUCbBrY5DbR9arcN2Ow9zYl6hORXwYSKNGnAQW25ujVimCmgpHRsGrbY/8
xVzW25yKe529yjEBZfSCytk5qRaawy6xycn5ba72PRuln18wYXe5UE5mwq65qlGbWfvKrQ8rW4KV
063qwDtUNpy8Lq60tv7KaRW+Sm4shwR9rZznuRyuzN8FORWDsZ/3rlru507Pj7VRhM4kIhlYyq0/
zOWT0xoRuC6/VH9qYMxqceEcOc4SmhQkBhoyfT2HnfhOdCfo/78KkMd4225KXURSMipV8li9rfQH
ZB1+oNZv2GCmxwOXzI4lZGep7GF4rNvl11HLiD/Rb3/lR2redEUrmDqoSF82th5uwIAeQz/IPnPR
vstdmbNxOQV8+0itMMag6/VNHn/+xzPn/79T+aR9gJJ6p15HlWOgM4D0XNtlIPCztuggiI13g6xI
kWTIBdCq/x5pzUATKEjsTb4TM8OC1IVgPqoV5UX6dxA8PpX8c8G4SI2Yi0f5ma+VfnEo7xOTKVxL
4/0kuemj/BlhNlhGWUZmZ9G05PyD283q3M+3Z9mxkUMNTv+3rRAFpKrCGZb2Xf5q9+u5qo4K6oWG
8Y9NuCI2obgvRp/vZubNJjdBz9yhcvaebt8ytC17+4naN9fjcoPJ8sG3s6pyJWW6l3nMk7I5WU0z
+6mVLyU1AzvXw5Q/eIQTw1z5Hl0o2SLasDExo59660SbNu7Y4Ty8QhGhVyGdAZUzt1K3R7HOT0n2
Izw1cu323wSL2vDOSGgEcvCCOGDI7XNGBLOS8n/lqamXe8ehpP915AjjWB7nSRxq7AULJBz4kplo
a5XkrZnGqMIqmg6LwyLX77yAfzTSntY7duRBVrnzjUK72PUAtvijxt2uyidtX37h86XhNFYzkH6C
Owe3HgHViNiDXKjDZq3pr1nOK4Cb0JszGBx2/Qr7Lxfa8fP/m5aTLa9PW+y9i1vHgtl5cS6a9Lvc
wKu91rLtbt7M8UNBmFTMYyh//meUybHNCVGdObTs5TLyjN36mUvjSU/uX1yDbD2r2r7Ttd3aC19L
U5rsX/RBwk6ZcTbmIV00X64LgyT7kmRvW9+kGilGY6VTwEfIC64c2Iba5CDN8EQV1+qRLsoM803W
9gt4GFG230kvVh0c7whN5J5fKkISVtOwnmoKwTpEBjkSgo7zpjAMoqX/P8I9Nki20Cys6To6u8LZ
CSDnwpDHmeWabKhcnbvcHihHDI9UPHely5Sl94czoWVPxfgq96B8kzRUnErpe9W4oftOKW1GFArD
weLJyS5piOae8U/Mpsh/5RukOZBbXPlMCZ9YO2nT5X1iBTpP+lR6oD6MJofa+zHyC2clmV5xcxiM
/z8/rtUmEteMLPQ4qus2+zp3FPfqf0WQlmB91UJrNIMm5oGy3mX73rjjXr7K5QzRf+ZRMLTKJ8GN
/jLFnN6RbQnTQc9UFJeHBnZkTBQC02u6bYFsbLPWOZ812RDvYO+Z8MRN/990QTO+l1kcqrYMBW6+
WuQBK+BSSU/EC+zDJ3thOKO884WKx+Q3D0FnhpGnzUJbIxzbLKdej6jkQd03bEzFqKRYmBQWCKvH
qeAMzLn94lVn8L8RHEM8vjYSmnlaE/WYZnsPT24qbzoE5HI/4ZBLOlkFW4BTy/bIsVODStWBzdzb
xoXjtCTiU+b8sDTJszGsN7n//n/SAAMzXIQihkYobir7PP3GfI6LsisqEYm297uarjFz4SlTd3p1
aJgBUN64n5wcDjHEUz7VjGNfs6KPZG9Urm6+UhjgFeP/aDqP5cbVZAk/ESLgzZbeUxRFmd4gZLrh
vcfT36905m6m53RLJPCbsplZh2RIVqyGj8/PxmLV6sa5GUngyw+x+nJiEfTBij4PfnZpJqRTCUqb
1t1nwacXbAKsXENqJjeJJ0dxB/QOJzVwVxV8y5LltJTXghiB4GDMxq1Vf1oGfa3y73+r8d9btmV7
8Qj9sAHydclwRMyJuw/U4aQgG99Y3lZsjoR5kngldiLRER9Brmgh3Skhb/+M7XL8C6XL0Ae91v6w
2r8X1L/E8fzAOMhn6KW7VDH3if0MeKKpPiyLgVenMjeXv1+RkTISNkUc5znuVyEzM4mAcswPokIr
ubOJ/RPr9qnEPmH8uJ+eFOym13J8JtaTvILZh+jdm8dADmrhHvSK+rXi3tvZW7OVLogNuWpyuDif
Ca5R2v9ygTmcqhofUQzbKjYc8EvJytrzhnDt3AHn8FsXhD4atLQ6vd45Q4yWp+70gjZE+F5w9+VL
cQd6q699E2VdRCAWjCn7YC7C4IZHI9C3GOoUU2AGxl+On9YldIYR6MRKaLMNdNt/1/T3uCvWFihR
+UzDyO9GU73HpfpksH9ldkAN5pgBSdEK5OYocuRKcFIq+4tGFujLccRQ9pmLY1de7ba5J8qLM9SM
6bKv9WA/OKjZiGuOXlUatrqH1DqVRM6k+EkIJmzTvBD30FJDN6UAQObICZNIo1IvEhSJZSEMkafm
JezQ2o9NlctNHTsFxkK3a9GgSQvtjfbU86CfxxlRf+K2pvI3Rn5l332KRk2mfXM0GvBCaprJ3Wx3
MR7dnH36ziTbWXfBvPw+i0rEcQz64IOKA2X0BCk6YyOVsxKtIEbGLvFpk/5m9OjeUC1uvOvvDeIO
V9NblBvAF81d42QHMX0Nkov/WR7uBnd6cFnyT4SBl2FgbrNhAj8KXM95ddqZ0SeshVxf3/L+9U50
1emxkpsAzSz1cZkW5aaKKYmUydYgDA7RMpEY2KFcHRjWTm3ldLaWeakSkK9VvBVn4nKYCCu1rjrJ
Z7XTH6t7FxOgBtY27v8U010cioUzrZXgjYfVWzJ6wmh+SyIPcR1p9+mJUn2+w3B+6cNZrfML0LZX
GX1NWrP2Kn/fCaRBC2+TanyyRpw/ngifVQlokOiwrWlTxQD+xIUHZrP1yxdAQxJ18624UnY49p4b
lVkFHc8MXkhK4N1OTGY/jLe5OIzue9mFV/x8VLxZXbGQD+dHUor+UaUf+SzVKba+FTChY9P0ar7Q
4PsQ/ozE1VagHk0sejmGpyHraROZDrVj+XoqveeMpEMS+6lgsocOTBNiKFE+FkYbp72YaD6e//o1
IRyOX4PItnroqUFhiQz7FzHTdj/2yIjB+atzGQg3IOSS683CD7Dm0ylMfZyWQt1ClwjXiNpvWZFY
wvKJ+MSn+znSMuJ7aNlRKQ3o67UrOWMQBO400mXBFIZ28QcOOyWrQsThk0Mre0d/Zvr0bU4pekz/
WwYxt2NT7MIgf0c4aMW6CxoGm4qlzopiIy/C8Qd+T3AdmFfJvmSweax++xQZYrG0MZ5f0YkQ6VSU
6SZpb374jbuUPIWzrZKNYuZIBgiLiuSLgx6wHkTVXUdFPpd3Zdvz8Q+tvachK3e8LwLX9CGn4pVg
KE++2DG/pDhXZ+8Rb9BgqbKdYuqPluGWJRBFaHxLv7R2BawMXjbmh+S5OGOACH+acnpkbnG2cjS9
gBiPHQfcu8irara/ipo/te2tgRDmY70ePYwTBmamTN+pyWkiL2c1fgWY4mRXkq5giSiWfItFZnF/
g7mUA0c9+/dBzcVk6hsPD89uync2trIbVSJ78lcJlpgyh9t1VxJfR1QLxazR80BPjX7qpgItG8Fz
ksDjd/3VS65CCM7vZnfrbKo/ur0v9f4vCPGAym6FvM/QgSCsCpDH3ZOrx19qBng/zQ4zBRZrArTa
QoYJyfLKSvvQ0uTg6eUSWsYSQjoQK3Uy0Wdg8kMneAEABVVEmU2ljCskq0vcOjLUxAx2jV3TbVC7
u644l36EJ23kCrmg9RSbECSYLfHgQu9QKlw3U5kztY+4P4V/ZWHYQ0CIVqZ+5Xn1qHOa8Grh0pux
qAgRyEA/a7ALJcCcyAzXgIt3oApvk1uu2qk4GS33LmTa5y7KJ2Z4Rlm5n6p6PyfhX7MrlDXgMfPY
qDS6Ww9Tn6jeVzhkT3M0ghps4e84oXuLSnpyKXhvIJ6KBnuLymnoq38UnyNZUfNet6BP7pBS/uZu
IVg2z1lHhdU/6RQIlzJMcjdHzV904ZtFwYvdmfiuojrZvaaMCl/EI41B12aKSOD60xE5QOYw9DOF
I4ALi9rUCW+y3oFJYu262b/NkftTm8O1gvgAOib7sJp5PDBEhdKTf/VzJoM5s/Evh3CMKFXwESIH
T9sfzpc1Eg2r9hQDOFNuug9dhDL3AdCdRhFYP3ZTfmD+E0Sqzv9jTRmAYbMbl3EKMtWuEYsyp/lP
4Wuk1mm97KoAUL8KLUaZmL4aOjbvPsTTadCne+SMryqDnfM4Dg+hxfwcyutQ6or6o/Cp1I+GddBd
inxlUD31U9UdMz8oob/Q3dtFSus8JWF+cKMg3o4g9kHGzVAnNDvCAsawo9TRJSOA20/RPlpMeskE
EMV/y1w4TkEZ/LNTjJcxMClI2mGVSUcvQRpwYTLYoquTSxQp0aqck4s7qK8t722VaB2bPViLqnCv
UxPcciojF8XMXygh77up3g/gNzdWNxzMzLiYtEVWrmXutWq8qBDVLpRT9XXLqywHe9qYLbaEsgLz
rIr6qWptieaH4A4tcD7MKHadaouSnla4IVNQuxIuhc9Gz/AFGsRPp7EwSERbMOlTYK+90BlOjJjM
jzq0yBWNj4AiS1Ud1cajU9agQDM5mrbJgp5hsV31qUTlN30IEah2HpHZU0JJMNzI1PxoM75/oU16
sNL83v87QQBZqZGTtAvNsPTPxEyLdx613PRGT1g61Fmz7es8OE4ZTST4j2a4yQHqM/nIpbvr2MbF
K2J1H7Efe992jA0X1ZQqd7xDtDa6Ky1WBDgmbTdtVfkg9Dr7lHqZfUZh09i3XrOrWvPgO95Opapb
ZOllygmsgAIdVB38Iq2ajdF17ZL6Emr1wNkADtqaAnMLZ8Pc7oZDRxGY9kly0y1wta5ZW5Rl3c1o
TN0KQArMKafnHluYjTj30LCmFx3TdmgTldANiMZ69If4RQdSu6m07CVNemDIeb5D9xmKWfCnqBpn
ESXJPUvwz36HvU/0ydg23Lrayj76skkXFCSAaDb50kSte1HCtc3c6anrHSo9ALDDCkjvbBEiW93T
pMVPtoLeTUxNMyl8Cs2k/n7Yn9LQ/hfBqDRpCphE5dPo3GdbWbttdbZ7mH8BIBFgmRaFwKK7UEKJ
adBXuQHHsIY3CO4LPB/FoxX9+ecqsl8ZfPJkRf3KajBX+nCilEqoQa0S3rebxeuktDZx4XJNE/Vs
TxoY62k8Z+MIwsDHr9I83cuT1DRE0Dm6mMDrOSzLeoheC1MF0BqPN2HaBjp9s8HasVjvSHSAA8J6
qmOhLB2v+uygAug6sIEiu+rRrMDjUUEkB8FTazfInaXb2TOTdVBQ1DMiF/qaXyZrU1D3ubev5xCC
un6k5HqFCbF25/Qpts1/Vu8JTUyls52nT7o6+KsiiW3AZsgIlY5CTD1YK73QAet3F0h4m44+VkmK
SDElgFdrfQCPv+hDAaM5C9+i2L3XjP9eGdRhdsS/58RlZhX6PVt/TDdmOq011s/M6+fJzW6FFh2a
2LmrlqfwAx49fL34UtQspTCRbRDP6NdqbpDo0tLRNH+Ds9pYTgmqkiItkIIeuJU+2Lcs0j4QaHFW
TspYqyq0vE1rgPiAfTWuay9B98nI/qG3c9PVaouWngrNz6Yor9jLQCk/IuZG96r9lSK+vUIV529D
g6EcGuRl54+qVK5tor0ZNVVNN293gEqAx3akVIVzSYeWEhQoTY/SWNoGkH71DgJktjEUbuikffWM
p1tYPliCzD7FzFRCv+NNj8e1baRvjMKmiacEd7+fjk7VB5LQ0xSwR/KRiia10RoXRpedaK2+4ji+
KicNVuqUwG6y+m9g2ht/CDlNymNIY6BmRBF9aDADrqhCQlYgt9Fsv2jjcNIMONi23z5rofapztXZ
MJOzX/vxoi+LbomC76Zv3Gcnd996ZWwWY8CpttBj3I0zA59SYNCaFW3TyPmIR2OmKQcNiJla9aJj
CLpRNDsrapcgGrWFmSUvSUkfva1zddeMgh+MvXDdkSZ0Uf5p+0xnTuF/GFnz1FuEEWZqdoDYxx1D
Lu8j01oWetHYi0zJ+Dd9gLJHn74BK6ogp6XnwbPu+k+OPr3irF+qxDnmLcmtac1XRsaRt9bxgw5W
sGSdhXPEAmRcecKcfMwosnj6uUM9REMmu9GoQcPhTBnx4IbtwZIAMQk8GLxtQaGise/onh5cZ/4E
254sy7FpFk5JGtKH6oG58DcVA1MzIQ487HmM51Plut+jQcky6kdGdCl7cDHNqR7CfVuOCVPEgkfX
Dq9ToWXrGHUcIGADB1M1FxWan/Rg0chQdgANIhqlxsqZwJU7Ywk8BB3xPFmTIC1TOEYLGKMnUSeu
shzcwjwMS+bPMFYBM65OpCV6tyFu39eAx5W+/OiGcj20JCodhO66n2lwac1mtp2faiAC1VQ4Rlob
PWdVeYpUg8JlrpwLAx56pT65Gl2VNgZn40zxvLT0asXY69eMymXfVvtq8K9IDkSwF4nker5JybXn
hFaR2WlLWDslA577GWKjD9IOK1cbzzpftIbYyl47/nqygPWFvfOAj7318nFadSrMBDhYMICZ31CH
p9KuX7EbO2gja5CdTyblY0ejcKTFh2zU82WX1KRuxcFHjwF9CFoTarkq4BaFSXPJLe8rd8YvryoB
1HNJAZhd5sR91GFMoYRaQGpvy9IB+JevJ/5eKfTl3FbPSgzpTakDqpP6OtcAWCnGLnKq57SHJW4x
+7wow0VjakfFKrYtMGzI+s/hRHlH7HkOB6eRgFTuqMPJnlJCP3tS39xk+kkm9zksh0MdaE+WXm4r
EtSgtl61PNwnbv9cpMPJn8eXxuW/E+9keki9VUy3WPlzfY7GetfSLV8xXof+YjQeXTveczC/MytZ
5/FwqR39oKT9vQJfhNbNqhp0wi9CYOYPOeEi8HM6MtkmVN0Do+K+qFcwlYqz26sBrW0sC5E7ymAw
cBUBDQGSAeaXgK8HkYrSG1MrQ/dbNkQHvujqkb6A4wydeEwBjQ9/XKO5Wka/4cafPD31AXK4x1lR
6SS0a0urgGkER7qxxPD0ZCLDAVTkXg1Yk4TSNCy0oxEmF6Db2zD2Lz3VbVUrv51uPOcE4GOuMnQ+
UT5azTkwfxLdAJALTJ47NEN41AaHEpG3l3/sO2ekwBNuS4oWMM42sxVsHMD0dRADFYLcUJRsnXGQ
Q6fFzlMVThvGOZ0zV/+jQadA4/xFFosx5ZSZuYFVyGSWPh/3xpCdTHNcpwllDWqWeuvvwaMziTrx
3usJzD51lBhhNehnqCoiZeRQKZ61g06Y4VTWgaLAg1I+FkkDsRnu1JKheon1Mlr6cwxgFpYOBDs6
v71U9CkJpmn9MNJsIwJIrZ1uhGCeY017gA7UYuuk2zDyj9YgdFlhtlNssAhBTMNe6+2rU5rbSMf7
Vmiozxp0QxLJdmzBAYK1A9K9Syk1k4/sxLO4arPyfXBE6kB1BtvBd6RJ8sep9L1OpO7g+nVU6urI
vkNw6Mm1x5/I8Q69Yzcb5hjumO64GuuQADc5pExgTEFaeX0hbHxqCVp2QWAClh3V03rYEz4fJ9de
qy7nrmrgLOfalgx3Jd+raZJDh8eR7AxGZH9wWwgZdrQ0OmNb2RWj1Qp4WF6007vw3jI/DtYZfVXD
35dMRKLF2dVrk6vO5LAekI63QX6P8pNKAwEVhd5XVo0AX8OMfNNtmakHqWXMg43GjkzsjAO/RM/T
l7wr9tDTH2JBKi5YZ9DMZZWrKTg5zQxZOFmNbry1KNzNaXSfqFAy9W2Lau0fa2bV1CG/9LC6fbXf
1iSJmlsuRW+vKQHcUJJ1pmFtkp2nOeAAjonclqEn2tK7rVf73F2VJgk9XESqF4gh4WmD4dSULmyp
nPDaoUSi84UNeNmEUHVR+dattKf91LaviF1YJvResXOtMV9sTKg8hFNLLzTdI4RzmovwNWpRx4nT
h0v46wIKRMBqOToRJZz6o6pwOe7kg+2wGCsZISBBsZrilAG3EtrwiG4Cu5Yp6YCKnBEt3LKmYTVM
uAH230IDBIJp/zPWmkxLTS5m1NXiCB+0g9ayLAiFrtNwvpJXHEIzt1GFNUHF4Cm4yq8GeXhfpo9S
CvQTeFayk7BT30owRRFFdtWh+dsp2ZUM9i2dWR/M8lDwIpb1l8FLC7WrGd3iq9iwmPGgCgFTf6sD
JQCAyDIAiI6rmmIMqHEF6nRoPiA798i2FJswszcdKhEzHAR2R2VoLQrqmIQZk+XAO4/7+lwVyg4i
O6oVbBMki3yjoUiBjoMFB8hmiyztFHACG904VpZNAs8DG6YXAHxCNmAaTi0rqTZEVfMj8BjJAkdy
SIuTRf9Jn98askEfvRU3/pOr9RL1S24+txvKgu7Wa7hwISJY4AWRtkHM6kCLujck1QF8QDW8HQm2
bWvThNreNbo/oxsdYzi3ohvhzjcbBEpr/vXt6eAM6ZfR0sacJvswmu1bm84HsH0FyDf7IWayGFvI
JxrYlPGkJ2jWmiSAeH23so4xIZDKxFVxI2P5UXTa++j7C3uIIDAB1aw7Z21wWMPwro76wSI7crEm
gE6eWrKYjg6a227MoD60lr/tAE2bdXQf7OwpAfltZwBtAD5gYHnvIkU8wjaexhL+ZtGdbT5ssN88
rGPZ0cIigJWty/zx3HooSIz0XKZDHTMHUCGQ6MuDlBEbMi35k6zn7ujRDsHTpzay6TdcjPanKPRV
VHqb0ovWIfDsOU6uecSDG8Ve0z8kjIDRLnErLO7yMUbqCSmnJQE1bYXPCHKJYZ+R2W/BkrJnDcvi
DP1atqaIBxrA3arr6ncxoNDymfb7R8yn/HOClliDVtaAgxJHnnS3SA3ejan+F7RvtAaInJcJlTVN
eKcEeFS0aSfpOmpRg3nstJKQaLy3afQ5ox85N+7dCON7lGU7WenEBexLubWCqQwrBCBPv+YlYkIr
iGnnEYBoUFBOx27UPWhcLjwI1O0Yx2BlFLRHku2szDdsCy3tBPhIa7+F/hG7chHfNqrZHkbUprKq
R1kbH4YLuQK1HLWa1ohQrLIGBFkQrKYB0RFXWzNUmoVqx/RodgyrHMudSYeZacnUD7JbXzdPMxc4
nvoNEl3HCWdek10FUXH3HP47c9BByzZjbB7s+TFon1T3lvzhmS2I9WydltOOVkfDtugBaIRizxjq
V495vu7gjQw4hraoZ54w8o92ALchnXf0bw+T2pPiUGF2iA3HKTxorn9yiyxfSEqq1d7B9LqehuRb
5CNh1mgANqQwn2AOg7ekAh5f1NuZ4aoN03hLP1nLtc8j42xAPZTdLx3kiqZrOjNf2yXihiasAD5M
cn9DpLVPCDkNHIKNJ5LNNrWJQsdPQ4NUF3SQdUwpf6T8i0EWHSImwSCR48hE5DD8jieGkUUjBrxf
G+atNR0QosUqA80XEC9Uc7qwwhvrgg/B0TJBE+EK6QJ5yaWnwQCWZyfuEJX7xSTEehoCnL3IRTCo
b140zF/EoeUsMmwQdEJ48zveGPiDaPQaXKiBwUHeuJVHDf1hDT9QzgmyMiSRELss012nLfxeqPat
RzJVUTTDfLJNBr8iE5zm+trEylbMrMeHp8R8cxieU5T3ZG06Cnq83oLRArJv4nRzZ3rWNBfMnLWR
V/YyXhv1NTZeoiSP4lRINIZkBTD9YMHT8y+yffyRuMluYBaCgDV4aRXFg87823fC1UtfevbQng1w
XgrKavQUdIjBZrRGRXeZMRM91neyMUNa8yrnhptFPITGi4PL3veME5fyo7jxDmNeeX9Q3PtbMtIc
53KomPLuViZ1zsfkOb9tGkhQGLuS6R3TNC5dMrC4vUqQ5wPMJEQv6XCkw3cK7C741/Yki9lbi3Ur
Cf3ligNlGbVPyceaPkJjclpnmIzaCCjGDwu7NK9guxjHslTDAHRvudJpV/gIP8g1CSkEjl269rzw
gkAxmB2AeoIp4nhwACV+CweTDODLHAFL8IGKV206VqiYjaWcFMaNhPTyJMRpgPflVLV9K0GlJFr+
Rl8VwJ6CEgTUn/nNdj8LKpuUKqG6mzCCX3l1dxams5APPvyCjJ09V6gXUdbTpqc+R3iQ++4m5s60
ylXq/XSUG3Xr1rnfTVH8xlImzrN3v/FwOZ9uGf7apBj6K5ZUTDctiVcZumM60dhA5DrVX9SgNkYc
rNCQ3QwG/Z0yOSop7P4mGDfyzYGLhEd7luU2KK3zdU1HYtR72346cI4N090aKT13q90qXBQkIrcS
4EsIy/ztfYMxjZ0e6880S3rqLf02LySHE+VsvhvdqLL/m6ISIQc0r4BWVzs54d04AU/wQVWpyzGW
IuNP2ivXWe6lYlPqQxmRitBAVKm2CmD9dstvhvh4FtNLoi0T8mKatkjIlNNdUeJPCThrF8ZukR8i
Bn84Cu2YwDgkBEH0wVc1mk8qSFoV98GxDCBrIEyxxFTnSPwFeY8Yg34Uy5R1N3Y7J/Em0VyXc7gW
vyHR8zxbgPLa13ZgmDiptOxq7uzoeTLt6xg6j3JEFSpT4fsMyzaiYl9D5Va2VR3cXDiaQRTvtckX
/S/sVJb176bdbi2XsYohZA68Z6rispVVWdM2pmsjOUNpZ/WyxQG6eQ3YwD4XJH0OhNoQVZqhzIQ0
8Gs9DLr9gw4pyyl30DzvKRmJPHVLTOA6hOLVvKsIJSylY2W8HZnlGn2/N8W46nZ9ahTa8JWxDlEE
l1+THbORwlDDL3DxV5eoIk1IkFkX25y39E4D5IXEyKaETIwr+v0NKfHkgbfRcmcjptQ6uUOz1MNh
bRFRi78g7b3Qbe0wqjmUhwmK8K/Fdscr3k5upQ/Sj7FcAITtvzUtW3EEVjKdOn8jBwszkNs/cC2X
MQrMrqSP1nSLXDQMiBwML7vKnndmsSwJ3XOEBTXzFiEdJulkIYxQyH5PoVd3S4W+ppxIBHcWzZB8
o1e0TTCjeZntm2LchjpSE5hPqFsRVyWDsyomUkUwW86YfE897nFOie2su+yAjW9YiLnUVgFsiMJ+
GISzEdOGkFkCaPwjRQnu70gsL6YaFcNCi/c2oB6xIpy8gE2lq60Fr7iwhcU+9PZXSAGGR/v9PmKU
krhLLOdM5A7Zdtlpn4RNAQI3tBIWHCfdgvqF8FBOinaSRUnD329nHSA+riXEzH0Q1J355KG4Je5C
vp4LX3TfEmBnMnfdLX+PD8rdK3nhkQacXXUrjyKX2V0kZAiKV6iqBLaXkgRefJ8SQF+Q1ceiy64S
1kti2ibFFuOCT+IvOFA6NSkiSoCCPT7l/92fWGIFInWKFAAvjqr3MoIpY+vDBk1hsYL68LfmBCfa
s596Vwnp+DzJYXviygKkEp6KhyqAJU9gaMUViJ+Vx5bbgl/Fh8uRKmZ1i6vJoWQw2GXL+DL03956
zCK2WxyrHE8uhjFDOsLqoFQDJGlYqkBc5GK6aBaK1Zz4+zED/sft8BuUTUqUVAC+Uf31CLKy5Etc
DPZGkvwGzIDcrLCgZ6U9I2L/mOnci0/jTIuzlaBIImEqMWsz/JBvkrPB7s5EEw6hJo+HiMkSy+OQ
F0mMTAzDsZMYhRPF62l2uALTwbtKOUAnPZEvCdjjgYzK4bqwZq7JDELVPENsf+vR3Q37bt9Uyn5E
bkJz3skenQVHiLwkAv4/a+sxmS95r7z4A5Rp4DWA+RYKhUrEGkF0fQVVCrRkXhc07hudaDyBpMp5
wrkM4j09dVmzXI0OqjVof6g5ekuvUh+O1R091i201XWE87aQD4Q1BmceIsOcs+8eKp350TPC3zyC
nJou/LB2WH+PsBudAQPotLoee6C+xpfh8CXkOxqtz4mo3bX7DUAl7GV/Fdiu5iXbvFfXcllSjnys
p29GAM6D5R0Fk5XckEl96tQC6GmmHCUqNILXuY/OQRPg8sedVTuMw4D8zcbKDZRwxvFxCEACvArF
KWIO8mmgbfZex5Wb+ZWImjYt4U17L0r7KBeEK5pX3W/2IMmNxihFq6rWGCOjS7YtlsohROJYGFG4
kye1iGgHeqEMfV/2lMApGEGfpFtq/QBPlARITEKU/eQ6KH3d2Y7seiGQ0GzaYBNQkJRb3UTx1jGK
lTtbdw6R3FmOFDSULUoTZ0k0zHarWre6BkhD10sN4eJEwQxVDNk1S62OPbNfoE5vRjA5NfcaOVA6
FsTCea5fQ/Chg1Pviso4oR8EWqEBe8CoJFD/O3G0mRWh1RdvJwUJZqrDUUNpqzHGpepIFwcGGf7F
teznBkcQ+M6Vmo5A08pl17enIkmfqia6Skxne+6xUw1EkOxLiXzt4JUfo14/15NCaTW6kvV8hNwH
t9GOdqU8bCBukgDLKjhG++n7xbaJifyqKbkogKuM8ttrnbe2hCdvD9UntWZn2WsJ/Xm7ttZhqQWr
HCWZusalm3YDyLG7Wkl6BPC40IaBmqRxyofmxOE95MigaqZ6i6mOMy/g5CTRAWc4+8iHdpSp5QxI
K9Kj4i0HVkeWR/I0k+JbGkdvSVeR/CknpLJQjVN2MJ0PahH8pu8S+E4kqhLpc2cistwgVCkhIdwN
AW7lONMljNyn3LTeu8l7KWrY7HS3EIp7TQA2S97O0Mt9V3jfTYpPMyd0Tf2YCT09w7R1F2q4n6sw
bag95m7OGNP52yB21PNopZImikuEELHXeusg8UBMTa2hFqdwYCxCUkhsV7Ri+KSRXJDy1cx4E1Jy
MXH0ddbkOgcFXRl54Dac/mmp/sIbfKSTCiS0Tu+t5h1QMjB/g01ZAkQVOLI3zYu2zCSgYFJZxDfT
xpm4GlyanCamBDAdDWs3Q0ZmbGgJ4V1giyGnxPfiXMCOgXdjFySKAPuMFNVqwOQDar56er7FrWTA
wTrqFaPhgghH1xGygSBuw3ddQgNmBea9NAtelOnm/M9PNZp3L+gncKXB60l2iISOMAOY6EIEUJAn
853ijySG4jmk7CdeGQGELbA3HpC2nmRHWpj8YhUleS21A+EAnwKqh6IFyS1YQ/kQHsJRaOKpNCG7
2wCLhgImwVxJ5S55bihR8BV5/KOgkKjkOQXhZkVEIYZfgis+sbAhknDTE1IQDDQh8C/hRB4Om6Y4
waorxBnB2aUtmVNXF5fJOzDX/URBS4oUv+E0xhHGxFmf0SUHy+iznoLP62lbh3AI6alYLchR5ZVX
lGYDoOg/QKGWZOQDNttHpKNkzrhEuW3lf/uFi3oJoJAtSvsJP1dEj6Ld1xjDeDjJbkkJFhfvze8S
w+Bf/KZ+Y935fHkh2WoykjL+AeEtqwwgMJWTgZssxmEpAAcWPPKP7Zzg3scXcRuyFfLD/LZsHkdE
DehvIsAgWlQkqKUGzuEn9S4a6UlZTSty+JUsPD8QkTUPNJ87oYsQkmraCyuE3ZaaRFvcODk13y5x
DZ+Pr5b/BVXfUxuUlD/rPvkU/lIDfO10BylLcRLYJUlWJAMdcMnibU2eDb8JPx9kN+BFlhXIDrqK
EmSH+DPkURYWdSaNwF0CEB0UD/9URY/fVkjGm3IcaimqJ5vEoGgLmFhL6gMgRZtIg7/tEc+F4zDR
wqAoZRrBH90+R6RbJNB7ze+OEIs+iJtS4qZhsogAWBCSJFM9EjUIWEMcphQbCrknZHEmKtioiqxM
QCFtbl1kMTt3hoviy/o2SG9olr4erOxFcRjGzmXhOWwy3biutmJwWDNoPEATEa8oHtJKjnzyU5Py
XMlxj9aj7l5BVt7EukjcGHPaI8wCI2HuMTokLKcE0OIlYRxw9q1gn/vFvh5RYkfoS5OSCW9u5vlC
UWhE5rffIBPdx+Fo2/O+SfylpBFpOp4D1aQaVXpvLCs0tUPaPeAbrqSr3dnee9p7+8zV4FZJOZuj
RJ9Py9AYAbyKs26MJx4ucVNhJHJOyIP438zuzzAn6tARWhC/ynPy0FKggS3ETwqeRM/Ng4mjQWIE
NLwNu7GBO+hS9tzYpPjj4N79isoHDfgoTd+amPzWwqNzuKURZI/uVfIfVkGCgjLMT79VOGA6+Vze
CMjXDLyVrC4yaDMFmRAxbAph1lCdIhM1NhpJ1G+GaBs5YA4YcpeG7lKegPPAPCQI70SEkGliQD9a
J+35B5BcxvQ+27BC1Q5dYPdqm5cyeeaDctOkWJZuBv+7o2mH4ubaxsAFtn4paP6GvXIaQdoiW0dT
2FvZkS/XorfpHjntRzFQIsaYZVF5QOrnXb7Xpp8uCE/lrDJKFtQ0PGj4m7QO2VApmXkNRSW6DdwJ
bqkkD7ap30cHgZumLlH5mJiQkMzorX9X1bCn0rYoTSK1+U1HSyK1zRV7rmiYEy5XRcZQa1hX57lF
jRV69R2zW0/IRNTeea4R1AVY0aveNiq/ePJO2+vFQ2qPTifjwOEnRTf23tCRXVEirBo6xUTy7LA2
v7U0tBAFklQR2ZqllFiIZLAVEfSgkGBIGDaS9zek21Iv5dxA395JiV1seQO4Qz6R7RSuC5db8Ss0
aVsK8MT9xyZ+Tshq0EkQtwB2Yttre/mFRjor1Oz5RTEW/UCRw7yR7VCRMuUmyakedMnrUnhgreL8
hiCub14iX8zlOXIeQTMdJFkaCVdtT/nX+8FRAnfP6HcVhtbRvyE+xZF3UDPjC/WgFXEHRXkFTlm0
6uB38PECGqwpI5ojhGd096RNLIHLROUxCv294EQSLzqUsX0wYGP21AhRikfuy96YDrCgpFpIwiMN
G2nEiGGSEmc1QgZDU2mMPSrvN6OjQqt/wsxZUYiUa+x5xm86FyDRL8d7EN1k/RIjfD1rL7N5Y5Ic
TqJc2bH1LwNqPLY1HUbkpCEOB9QZPetuxhHCNQzqSCJi+EfA1QB5jAAU4ETaBtoLAGeg41eAsSu5
Sth/JMrIbCQdpW4ilspgVmsp5wnL2flCPXE6cyV+ftAeGo2RkCWWNFU6UPx8h1GQYogbwXU9x1mz
inwouCwZ//ifucHUydtMVHul8sGBlSItXkqyfynHyZ3/L9zhiThxLSed/4eN4Wfl8ObD6f94Oq+t
OLKmaV9RrVXenEJD03gjkNBJLSFmyntfV/890e/8/xEzkugus3fuzIjISFV9c9+RiaL7IC9hUeh8
UZGpZ0zmkQJKF80XxSMHY9tjWYC2kt1KrkHT1xnxEchAIOCyuDiqk8U6YbNyFGTB9zHMmbg6JP+K
wWyC5MRcVMFkw3rqZtzD81eTVoHejBU20+ZD+yh7oaSeaM6BeYF01JWz0XNWCRAXRQQNpb3KbP5O
qhu+OUYQ0CMHTSomdtAMjCNU8SVAG6SCQyedsWMMIkVM1fAesLGzAn63/V1o/gJ1JE6Ihe/pzVhD
vPk52Jfq0DakHhaVK84U8VuT4NjH41bKnjCSnEYUEAq9ZurjfA7pGs/v+E1tizJp9TRc3HL5S+03
wej8+/9+cERZ9M1tVnm0Y6YKsKh49jxUsESemLAMbZa5vKXn0fEAZ5srKk+FBz6EmmVgvPW+ff9v
LZjWzwXojeNIbKd2mrpSvJdzNGEZKWKabCU+lT2v7eyzxt14vCTIcsXjziRy+t94/M6iP+iWrzZq
8G/5cFqKbv6aP9Q6l/LLB/ib6TUFnOFa+AvyoiX0b7pmeNSm40/48yh75lUOzXNEzWZTlmO2fdkU
59caFMUBvJyLp/0zar4sSm+lxqKRqXpJKUnQUhBJnglPEUMByhowCAMjiLcOmmDYWd9AFGTVZ7IR
lmZ7qZx/d2gRIABswq2fa6xXxDVUa66zUMCvMn2sPm2WYJFZRxSG19JWSTHBJ5O4IPUCA01Qh7JM
+HUSsxUzYgGQmZdeaYkpveym4rDYP7hQAUY9pK120W7paUxrAHzGWZN8sNGUF7JVlSzy6fwgjSUV
7pevGAslwrtlPYSkuzvIipfR9pS9aEJowjvSlWVLfK2kEc53Uf3Di0w8+4KxPq85kFoCPqVgCi6h
G6VhNPkgRpXG10yZllrZkQvS0aktjxiHZd6GwUPIDAxhrmvIlA5+XQly0n7pjyqYQZV5OcycBbw+
psPt5J85Kj5KmhyeSo48WQm7eZ+is9FrRvTAjdGCcWDE3cXCw9D1gIJvhBL0mwhOAGm0/pIPXuqA
WSHyP8JbBbqupcbOZNGwglcGJiCgulQUrqx/qhnylCSO0LcPLz59BELH0HBfc8F001y2U3I5Af7z
wTxXVhWXKdZ3sku61r8LEumd2Rv+d1l4B2t92ggD7ClwLr5MwVw7UpEcxG3u6Z7Oe50ebMUFolHP
jt7rIqfJA86kZJVFP6HLE0ioCUY0IJcRC8oWxZIYzRD/dT8SEL2iP2UJ9ge0Qp3T6O6MibnejJht
uyxIiAWtK7WroNsTZDYosnSr+Vr8y38JPuScqEpcE6cPgFvF/dGDwa8K5lVxGlOcE3Zty0WpTXVQ
f1i2cLrpXLex5l3sN2xsX0jePHAoQAYtXa0mQTC8gn0C6On9Kwad3JT0Y3mgwxX0bkprKzFfIpJi
tA9MlD4UML+9/0fnX/fIqyeMxNWfKHCEXhJs8CsGjvJvzvykUHMgIS19JR7MEMbNOoFQoh9uxFKI
U4THYpMM8cvn4wqpyHldsD86wOw6yF6TGXsM6hfWDD9UlsKNXq28EwK/O9WfShLAj3R71Gci0REa
VP6Oyxop0o4VKagE+0x5CNn+hY/oLG7Mo+6S57alH0a74LGIuQhMmI49r0zhP8rTmn5oU7GQpKss
2RE1WBNbKAUn1y6AzZParRhhCQH5GqZu5C1V/HBQpmMCbPCURHh2VBs60jlIGXnCLLAzXmTm1SO1
cZuxJfaA9pD++cxm0XIm7FmFWLNMd4KW2FTi4dkdBrJPGmjxGrtIaB7Dzq3YIXV2mnHBj/lBDNCD
4jHAcimzUqXMLgSY3+tz7dBzZuiLVKOb/iZQWP/Lu2Ttc9Tqfgjb2p+kjjpK/n9++z/OW3tnWclq
KyEvJLQ9qavK6qD8G4Dsa++7O2L1DK6N8FRDYeaYSAXNP6DnfI/2Jgx3GN8Sr0U/qxzTb60mOC8q
A2Fg/DuiIOw2CUFIyUMuAKy5kf+RlZWMUJimN50z+gbWkVh97V9MXQAZOwK6PIXHA4anN2n3qEJJ
p+d/2dE59SSz66CoyRJYNWc9CmuC7eWLISB0E/XPxHbRvXLFypUIrQpMJYGlHpIzyc/DJn6tVM4C
4LPSPfIJoht4WWXWHQkiPiiwVqHkVb7t3wTTr56JDJB3Wvm8G2ezdVaqNOF0V1ZEyqKvNgLvhgOD
iRlInCV82tsWqVgFIIk2JcHHYPajk+EaJ3/NrzNs+OK4RggzYKrXe9dB9iAJB9/AqUt3AH120x+2
qcR1/DDD6JrhTLFJB9J03Jf6GSHIk100z3ZgUb8ZDwHS0SKIoF2s8jXpsb1kve9le1Fb6KYQVbfm
/p42898Uq8l8tuG8vOHT3Sjkoz1hSoXxXLr9U7/maPHjY4z/9TlFGhDB5YBY7dS+MrsZM34CBGL2
ByTZbyLl9fjTyrnLwpim1Oy6GJK/QOP4oCLUH/ruGgSpOoxL9uSnwW3dd0/b3N8wAOGha/2Hfuiv
JZEqh5jKek0+oDA/knR4FUE+1uvdMtEZy/cvgfMhLmIscaWKhx9BGf1RBcIcrjumXt2F0XafyBEA
55S+JwrEnjTKk0PL5jSemrF6zHv7nsX+hhEwc6jmhL3tEMci40+O+ddFPpkvc5yK6zsG/XizjujZ
MiwSC44yz0zJnVPgh3BK4MDs4lZ14ThHfzj9qd6rK4EuLlx/DXYmriAsd9i+0rpCvMQEHNyomMNS
9NOdNBBx170XpA2pmyGapgjOjO4YWQlVI5sk8kO6crrmhQkAN44d3XEuSkXr+Aa5CchS2COiSrzW
u4xYpba739WofqLpJ5OQ3rBpvzIW+tl4zjqG04w2w9m9p5/m+SyW7WAwdtf+V7EvdUKUO3gioGEb
Ru9kFs3Jwzy9LyPmC7anZcnv1mC69xF+XHTY5AKB3Jb78D5Z3kU3fEtBOVM8nmkVxA8DKoBJPlJC
zazcfXYg7Wb/p3JcetelbD5SvNLn/Bvr2K/NZdZJ4jBBsX6B4P7AgfOpTfAtLTm/hsF+yhYfHWd5
a8AkVunKNIbQumWe+E9lNiMBM0Xb4oM75PsuKo5GGPwLOMcF94pbtWS4GPjfNCbmx3Rv6ERtTmfV
70LO43qYTDH+hvDj8xQsGjn3sKcCAbDL9/HPYJgUQebwox6r9ABC+SFC1C3wgiePbGnJHLr1HKM9
dI+Rt3955E2qLIt9vT4f22RxQR5cgWSoxhCXSXLyOlKASmA/u/90QNjl3o7MIVo19+1nFLtXdJ+e
1r1EFDB/zBlu2GCx5mpcCmvkMLSi8KpaXwv0DJv9Ixiee4Ioq0SxURqUzG+OnCOKwQQ5JUVTOd6L
Aw3paxCkIuF96nJotuSKUJwUYcJlhdZzaRmUlgPRwMlqU6Qzu+dCP0uAZvFeRPGRrJlYKzWV8ENK
MiefX5WbEcTK4ksHo8o2z/+Is/Y4oCRSrLSa5LnJil+kD2FVqLAeh+XShYDJuZik/jNqETrLGxkV
BzifxfVLFwP7TP6nkpvL47c5WoKiuxe8QmBXcrDBK7AXtyn7l89R1pn2w0mhGs1UOqQ/COF90twQ
WTlIEIxgtKBDWshxAzRl2uOXUr+IYT20QGK+QxdR4IoyosYnHsHGPfaYpgRgYlv0onuFteBMAVBR
AcERS41B8cCfcq288a3+05v3GvoEjsDTkpuGP8NqGtt1D+8WymSfZ6rzTmIYXAank2oV7j5jw61k
BToPY+XXPFCyo/NLal/LjDSz+kAP2te0QNp4LcTxrTlFj0KSvAjfAaaUwlbwDd3ygz5/A8sbQezs
PF6fopRUR+cJPM2nVSwnF6K+KpBZTy+zXDithxy5ag3fzFsoOPsFinFW8qk2iREnHSka9ozKSEgL
y9McrX/pMrww+dsxa15Zj0Com1bvVDPZsLz3QsxcIL88+FOH3qwaUE18tXHkjQbYuqqu1gWC2C84
NKm7h8tRfQm9jnNBT3SUEqvEtIm2oue1qm4n88vqwosEe2RB9B1QA+2THyOUNytDKJLSwDhNUZXQ
xhw/KkF05fRVQroA3wfvRf1LQJKIaXErFlADsQR1SRL+oGgqeZvcNSux8r+1oBD2sf7a9hX1kemj
byfPoxTRitHTAUc8Zy8DLkf4alsxiMofpbSgMj0iPLIjt03v+vW3OBWKgRvJU3Wa8tvir7gqPlKn
Ssj63uhgJdvow+LE4+dbBT4JQtVW3FGGeGDQvFqSMrFkXCbYwRSQLxHgtddt7ofVR63SZu//21Ih
mY6OblTOfYa7G7D0BJy/kNpSGcN7oelFFw3OPTnPWTBh3/ovH8Fcpbw2GY3zhWjhyi/aKxE4ckni
L0fa4Hb8ak2kbUhe6icboCzCqZJCRLUEONNAFtfSP6zyHlxbUY3Cjasq7XM4UQWLJ5VOC5aOhARl
HF8pq6eIMJvmKgneQfVDTj3Kcd5RTDijVQzsUywK74m9OIztA5iMeHxh4biz39k2/UIZyiy4bv5o
tL4pvFXqIpjVtVCia+kDtzobjoVA/vxrXDQuc2+/FsTAqISLAFswoFrFoJECNmcNildwIQV4W7wz
vX9Jc3T5CvQsaq6I9kA2+K1j/uhALdgASD2URWlDs9b1Is/CK9yHuvMuFWnIB9bgl0GPOLN91S4l
ZnXu8krazwXzNFC/UtcJ78DxRPiaRDaBG94ylzvFXUb6aC0iM6a7w7z0t/0sjc5eGozL6vU+nbHr
RIEwcKj3iA7JmO3VulkIdmZYwFcgb9jwLsur/+5ObMbiIfT3f3LZC8Lg1vtnH6xr3iC3mbOR+cFl
8mYG1lRfLqClbNvxYPq4axjLg2glC1nGVM2XytS8tPptlu1hcKyTcJ6Rvm6m6IRn+VKMfIRmjeSH
h6dkz3QKXHsRha2vVYQ1ShWgu6HTaAmK0wRnu/f9mz5aT3aJpsexAxac0vGus8zPPgifEpvejRFL
qAlvJVEdEfDrUsI5TYH53XvoRAdwFHFkAyZb6/ZtFh0DQPs6u6527+/mFtthaZqHDJ3e2C+vSWhS
Kbh4SgYddK+d4P3eD8yDyWo+r0iYoTrAIdtYxPbMtaqfonb7VVeQ426gE4V0261DTJ3mk0Ccpplx
HhrYO87LNCT4jOGoxsRUhOMPdjB9CPJt4wiYI+niY4Ja2rIBWOPF+dwLF/gRbSh+otsn1ikvU7B/
u0bzo9l9vEFN40YReGaMghAf9DzXTkwnYW3lCfBkijUc9vSR39zbLUbwXfw0++W35dr3BcYg5bYf
Fmf4i/sH7il7gQCLwMTed49zxkDvCesUBlN/tm5B4pl79GDY1UXFhHNUY6oghZeYAc7244szb0dM
hZgvqkq3RS+RBq929+V5p4pohJtm0/wlas8w1PwQpn1WEAkDNKensL4jwOk0BLe4TiBzevIK6Y5o
qVIkJGaJ7JCQT0FRASRGnUt4NsU1CvgdlvZUGyXkMezy9oIxCEMDAo7hrxhNAeX4xsLRBxC1dBmq
oQUnwnSzvLWtlSMJqW1pHt6N6P9pkIVNMU4ar03RjwKeGaRJEUMUQo+p56FYzIVwkQsVXpPZt+cM
qfitrE5yYHY2z4sbP8fe4FpvjcsgPkpks+GaJ/i8rf0zBFc0uEQ5PbPim5N2ELtyTbtPRa72FCmk
Jchdc5TJ82tOWwhH3wIa4do4Q+036NqUSzA3gsznczXYgWAoqOX66gM9yRvX0qF/J6xxMRu/J45D
pbWBZCxjzEckGob0Qo9kNxi/C3TRxjBZuOV96zyffkH2x/im6TX67a3O3WEtboXT6cOigXaX9cAB
g4UagBx3KqaCJ0R421Bpuhk6Hea+oS/kD53BRXz4i7sUTCG1e2qnNE2iW5qzO0TcD06MdsYRqhJ3
K4OXW+vdtWk+JTLRqQhk1j8z2+GRAp6kQm0BXOjKuV1O41FhmK9lytDVGJJFAu/6Ld3KHaSkjQ/L
HDCAlAPBppVtC+obklNWz4IOS9/qgVVtVkvnzXCN69ttT6YdD8XHSOBeMThjQOaV3X+XHlrXMRn/
TSa+VkuBk0JpsXIfH1QCJyK8iebcll0DY2XcS30SATZPE8Z00wqMfQ8c2J36z7kE3g7IVdbm7RWP
P4/wsalQ1VEtJWi5XYbRkQbE6ovK0R55QA8h9YuR4CseBxkuwn7JnIropqJKR8eDT0JhnEYU2jRR
EaPha8Tq1OF4IwkHlcphAFyltMmYT9nazvdI+aG2TN2IOkXnZLwJQv8kXUHewT8YxptqBJcaVazn
2rYHpS+kdKJdBAJS5XM9RwkzFJkwObrUl5lZ/OlN9Xezl+jMa1qYp9/eGNBrkl45Jk3nDZOBwPVI
LDpqhrgMT9IndP4fTjJOIV2JCKWA1Jvpg5eANTwiY8QZiKYVpmki5h2W5ae7YVEylDepKlPCHcPS
jtnII+RGIwcwJzQKTIHBERAVVxu9x737uK8fCy4yyu5cyvgVSRx73mTYIGOTL8CAr0QhYWt+oUqi
9LcrseQqUYTAEUfgxRqERGwyWqUwnro3+k57jUSRGxPtm90U6G95QMooVPPgxWYcBfLBZLLERUN5
pfcXMkffw6IWj8/Yr8uYoiYiNfORfkwoZkC4PVJSfvB/ijHEwwYIP5+nk5/SnQBdQ8kiXFC2HxJC
9QVnIylPGtRvRdUiL+/ym4CTaon2u2hGeod2r6r9ZzMYfvFTnxp5IyonYKIgPHjFbzt2aR34oj6+
yIPvgfURRUSKPM1vYwzsGWtMWZbTUQOm9ixWH6PLlVpwpMrYGJnbV/DH2R0vS7ECgSTl6rOFz1OB
FpIgc07BpFxld2/5Cxd5WdDCbaQhCnpafJDGIscgnJ5B9O2Jh9s0P911/SWmsQArZtlO5ZnamWmo
DXAfBwl+yGPjavDoMQSI464WEJyFUaQeMGm4EycgEtTRpJ2tuIDNDe2RuXDYHE8YCpCkfrPXb/GY
wDmBCyu7Iiwm77MZ6MOuLz2VWKB6HrZ9BXNJaDcj57nbguZhgX/3Z/zmKM/+23wI8eVem1m4oXvL
7UKvmoUv0/gtgr0cn/g7m/StHpgI2WVIqIJBxyAvlCXU9s9eiDehnoM0aRkk6TzPmD0i6sd3tb31
gUCMtMt4/CBi/2n21BnihSFWlP5NzWLOqUWJzlXaijBr2ZGCUfkWetpxoXqX31yNqz7xPqMZv2Oo
kHRHAleT/YuTHgRIR2owJceR+Y2IEGzKpiLizoESUAjoWQyODF+vGd/+R5JmcVQFOwcv2Sz7Jx9x
z0rOIhdRU3lTHlUs1FX6JOEUuSbMAzwCwHIP5Els7Ri2x0Ty38F+vaTlBwl/rbEFqNXpFnm1YDPU
TKQgVbrJg1GeMvgKSRKZFXLVIS+ZPOqz9SAUh4XA3fZM0kpx81GZKfBMp6HugeOL5IJnWjc0mrBR
iW5wQB6j+JL4jj+f1CPtf2gNnaNeVQPvYfb9YfGgdQLHdOnkwXs/4jWEaToKGPHDM9shgMRlXDTv
17zmd1SstRSCYEAOn2K0zpHX7BXFvd9zDK+IpegcwHNUJ6kOOtL4fDqttfXBrLNLE2AxFRxBP2bw
qvNghivWyWOZ6B41YrF5QlAE0f1HxxPYi1OeZJwj3bKHaL2a/qKlWTgBBwvL7okk3vNu6Ty/Rxj1
vA6M4Cho4GAAau76d7H9VWy/ZXEoobcOCRvTtCGozavFcoh2L33ivQ9+Q6EByM8as3s0v4pggle2
EfhllCk2LQ4eGqOt3QSG4msYEAj1K2xm3iyrElHzoxKNtXae4MbGFetB/70GXam3lJIAhICgzyMZ
1+1Km0TqOFlHdF4K1CbPFTY8qV1cD7e8/mv8OV5z0jy+QQFAck7ej56rgZVmyNiKgL7joOnueN3S
GepCFzoMq318CulodTmliGQnezA++nn+yrLwTp/iU3h0yIq1jPzNualIP7QsdJPjYp+MkSlV+JXq
BKuHFfs1HE6J2XqEde2/DOP+uFPEyEklMe17VDeP+pxxHQ76cwUGxX8BXTr4AMXSZX6KV++VIxs8
wTibN4akkgO0FZIndXoo+4WnWM+T5PUc9np8bIEhOxwDsuUeN22wHJIRG5dQThr5O090A+rUT5jV
LiNHfJcbTitWfNaTgVhUEzNCMiuP/0yZebcz8It0payMW2BkeqOss1ZwjSDQ0DoGLP3Eqt67nUbY
Vh2TBcmz4rvea4IrisuOMjBzy4r0TiVmni//+kNzmKH8ZVi9s2r9n1oS1BgUR+pkFRBG2nUb8NRt
I3nKIEc8PIHSidHstGskTJBXjtHjwDy13g+PmSIp8Ons4WUzJMGZE1S3FSvzUkeyRAC2MT/ZtEdM
7qpsV8kjhRHET0gjxICGz8GkfWIC1oBJg3vRWn8ruwNUAtikSfu0UzHC5k2XPqoF8I6RacfkIF/k
tqNKYcO7k1QUPm1ChBAa22PH3aopP5yhEb1jF5VMIUV1Dn/gst1mejs6KzxJrwQGI44WkTyIEAKs
pmTkCctuNc17fBI/Z2N/sogdki3Mc56cIif5h+RAoJ8goc5wb4o2ZZjhmAw3ULt/1d4l2SPv1UCq
TZ8w2p/g3W2om7KyMC69yqUHAG0J/ONBvBtokagyL/pMDKIEEUISK8GPaEd/OnX6mVb187RpIiP9
MezCunIOuEiDN3BEctNMQLioZvdFkAHZjrvEXxvnL9OWlruJ7ThNENTh37QlXtFJzemufa1Uwdu6
h3Dez2oGLU4xhxW1FpELr8hrnVxa6wgKCrqnSzt+oyvmJGTRsGycF5nRhZuU3VSgWbQuTgZG2M2Z
KCmALNTxORMndfIpN14ZP+PgEmtTqKRYFqxu/Jj1A51QoMfLvcJUmPXXTbmdxmBEnNY8DMy9Dhvz
u1osOn/hKKTZ1We2OD8UOVJqlCPkD+KVXegT/RPB9j717vnqvXszZcYXYhhqaZcgToFw7lECB+Fu
T2awSAOEp9uHHwD98dFlgxsbwjhVvYjjcDQh4yJ1ZPHqiZ9DEUV2a0Y/V47AlhM8tOf7hCpSdK8q
Wd8k9nISYGQpwKuj2YYjir6ddDr1oXUXcIpomTqe96zQxwyVx9Jr1IBsYHdn4++sr5KhJ6dXiEO4
n6GwLeHcxEG3qAw4OhWkhdYFQHyAK8zfpXGIYqKIGVmHwj8f4bz4BIpPFlyQm1dzWdNQb8Mf0RY2
TLeaMuTG0QFAXQf0VEQPwqB19yl7fa07RH7vU4xzZJPeLOX2wy4HAJXy3lqch3OzA83wfWy+4MIF
cNNaV1WbPnq29TxE/ZvfhC9jYz3m00bAMXIHv4Dkww5tWtwIVza+G8U+nMqgIvEndK55ewRdyrHc
M5aj0WfvNaOnrpnugbd97L04cfXQNvZXXtLnQm0NBN0nJERuGd0VXl39zklyK9u5muIKyei2Hs20
+7X5mNVfZGGNRDwNP9jTxgVX93fx169kI9PDdgHRp4l961S3zmkr2ukKm61DZTNdM+HGjLT44Y7u
Z1DYPzz6dhnWOLGq3eDGT6Mc/+09Oqy4iRyd2A3BoA1G4pp4oFvVeUBSXZAOMIAQG/i+IycOjN6G
auUl1j1mSR2Eb8Fjx1dv2C4dwzBp7WDxtA0pMFNRAYwrkns0sw8QtTlqN//eDWcKkWQhsVrxbMNC
+KmzObun1QYDBjzIiuZ1xJ0X7znzJremO6O106/aZci4P04wOACkFBjD214jCmr7mAmqQ/uzj0rs
gso8PoED8tCdaXkwxvqzJJ216qw+WPv82DrVQ7+Mv6amPOXr9pdK/nuLc2Y/oh847uB+Ef3HYeWD
ZZXdy4r71oVn+B2rsUChgbdYvnjWY1jY6x8TKzNGOXgvFkmib1Y/oOXkQUBuypK6bYKtunKCCjGH
2V8t9frlk7AVzmxd+mmJG28b/1l3st/RpBRwlwbrLi9mji5ubMSAz8lhcrJ6SA3SLrop05L0w3tv
vJFNuhgnzIc1Ax3OowumdwiQlFzN+seMUXglmEjQsvfO+OOnsTLze8+vXpi6XD55Ls1IQ8rrGZzU
xgnXoy4OpgdTyaqHQ5yXmo7cwj72ZbzvItTbQ3Koeg83UNz6iXcDR1n7dzBXWiFQnmelQ0lW9TfG
iAqbLRaGPpKYovrp8FZh1cp/uq79vdf7vW3FX+jd6YQc8NCalheMaz8x/L2axwZVwf6aVwlAI4aA
Q1Udjc356TENt3b934wJ+uG0rPd2ceJ7r2sfR9CRzi/uG1pnvNntUep55VUVOriSB9llZU2fSUmB
aAm3l8es23Rfc7fCDETrm1UXqIKZ67WE60/snV2mJ7gfXsMMVaxjGESU0n1m3mEzjYHPsCMsmNDm
l+VLWjT+KXZm972Yo9PexPcFBMfEwd4sDHVwysw+RUKUkmB2rpphrFB1j+gc+oM5RM2p6/Gcmezl
1DO+EnMmrBqj4XeIZszIyYSqJqFCFl7rT9VpteijS1zmjS4q6vbROXQm/daGnzF9xMg/dDplmTj/
4s/iRQ+F6b/2UfDssZhQwP6wmKjTI9g2YsRO1lzc5OP6VVhSasI+MiH2MmfMdh0HTMLon31eerKi
2AkcIE5SyhRtOnZWyGxc8y2hbMDDLn4iN3hd0Q0YMR2L+mfbAGrl0r6ZR5QGHjPQrdoIL1bMrq7W
kPl+y4pIw6o4FcoiQZBlkUc58YwKgswSqQW7BhgIAhfZ8+53aJ+ZoUFjwMzYRsx072sm2d/tYwMe
rl9FOQC35rr2ZY2+fWD2oVCXYETXwrykakp/Woy16zu4XJChIzO+Lj2urmpC9CKO/+nOZfQZLC6+
d3uK1cvmvWdNcswdB5+BPd0Om5MUvxlCeMfJD96VmzsD5DZgeb9mPfsFAyXbmG48iIEGW8eN+I01
mvXce+ge0+453oiahX0b5vujV1FF9A4TbDM/zB/HfXswWw9f7xxdVGit9mUT2RtivurJH/anLTO7
S9sdAkrK9N1CJemk04bMxgA2Rj0bZSma/JndWKVcUm1Rp7R1vaDSwiJqWHYDCYCbPObL+LoENj0H
5X3nl1fTDuSAJesdA9sfjCmhBsK++WDGyFHxz6EQP3QtY27jxZ9uoTxoP6gYSBZYfnMImpzraAHU
u42J7p6B66IfYFecoM4yI+SgvN4RQMY2YsaWpJDZVnkyK7KtPvjX4pQHCmZoESyHO6R0EDSPICNz
V9DZkaKYLukdDZi8bpwsM7rRO0Ux6E5wByBQ5MqkCxMoZQtbEhI9AEMSxtDs8MSlP7xEUXGXQ4QJ
iaMMuxDeY84IyQHOOGfpxpyO7bI/1DkSltXEV4tpS8vKhPeUrKIDOtR6ylr7OonHn0Xl/l7JLgWz
jiLA8tY9UJjdGCZZcdo+t+WE1UxPj+AG4s7SilE/7HyfFZ9dSGyWnuAXC/9Wy8GNqn4yreSm6ecn
ay00iOFsPmnaKb2B+blIBCu7KZIMH5m/nYZOGx+iPBLMAA2senhUKu+myvuUYGykXl5JjKmp9WSD
GEqlt2+m2sDAt7x22K3iJxXbbJpXQDRcO0PzyYpJPPd9BQQcKGAriwG+vL8SW6bSKJgXsZAdhhAu
E8b+6VMBATMz17Edo8uk8H94mn/eVBPDC7pn6QIKEn0xqxQwH421IgZvPjoPEAk4RSX8mtA5ClAb
kKLpQRd8UcfwnS6oTlM8nuXaNv0hpG8Mb2dy7/SQOdsbiaZgzrXDGdnjVxOnu7WwBK2AbPWkfcBJ
MMWC5MSO05PW4iApFSdNAB3BXRhVf9hhYqY9utJyy8Dqw53+zDW7SrL1xq/bY5muzyVRx0smbFfb
E0bocikJ4ZK8MjjUVvez2DokrSNq+H1MrgYX4XjIKU4Lm9ndn/sCxuYqo1hdW07oOj3aoHIXCp9n
GIfcOanSE/zINGIBYLT3U5ljrEttmQbXzCn+9vKGwwsR2YDJ2UBZvCAGG2hhJGE6e0FwTSVtWhbf
05MSpBS05NhCdJt5v1M3mVyhtR7G9RTNzp1YgvqPteCBK+1HC/AsrWrl+pDyLJ0lAwUhCC8Ny7gA
hrav7LW4xI6aib3Rm3q3XHzDSnz1Mm98rJr8VADp9GE6i8EW5mAHwQEdExDxQ0rCO1X5y8Aw4bKA
uCSUt6v5EldILor9j+WoO2y5Esuq+/Ym5yqzsBzHyjnHSNUuS9y4k3v9ftaS1rr1I++gIr0f5vEh
ZQtAcx49/1dOE0mM8NLop+sSfmOiCvZh75ou+YU1/nUZrHd1Nn2LsecJRVvkMZOHgGOmqFlQWyGm
vskm5r6hyS5wdfH35h+YPdhLqo3SB66g1J1cHBQjxBuQEgtJjloKG15jwNxTwdoa3yngWmsML7Dk
gC8MQgE7vweFKJzh1CuxponZ+O2C2HjcCrKtMgifxw5M1GrNDSKGdK0Pmu+8HL+EfqO6fYtKpmUT
34BQTk5T/CIve3Ts9Jpk79TYBi1LyPoNo8C0kseYInQJTdX8XAtjBZUfvJCa/4LnGN30qaHAngsX
19XgzH3uAfPMGR2BO4ff3G1m9M+wpkwbKno8b9PnYWl+ywUpTvdf/1M40Ei5Z9cdiydtrN+9iUSp
q5/1k/VVA8pTLl/YnXcvdgZfi5eEsiBbbUnFdRsoweA6qB5vs60+KsbUTcR6c8UANp1cYNhMgsel
isFF9hWa/GbGo0TyCGlyRsckgPGPlFzEXa6FjZ3gyUizJwllFu7ccgloLrjO7FgHzwNcCLZjzEAh
v2LQsfGz6fqbhJDVgnikwQotwDy8BBCaN2mxiE3feYfBQ9UxXG5ecVPtGHKOjg12tEznHpbU/S6s
7D0N51tE6Lde9mL12Xe0bMZFEGLCGQSfyOJ9YpSwAgWtIvA+MhCkmrNXKljxBYHAf9AkpFNda146
nA5n6cj89xxOXLQG7noccYyGe/rqwpru3ezZNqaPCE8f7LkvOg4c1tQ0jiB9L6KuCELZkjOdyL/z
8+yd+lghkMfP7leUaOi/Va+I2vDKOTzsESrcuCPSfRVgkZ30XeOTJN7wTRHyC6va73y0WKb5rq3i
UVXZU38bGebBdMynsSsf46w6bUF81jvGA9ko03ThzA3GTjHHqAk33WFgEAbtz7R0/90G48kZGFFW
/pXLhK5+TuWlWR3B8UVB48LwwHwqBsQVB2eyCd/X8zwwKZemJoa47g7sR21caF5f2v3AQvBPuMzF
QUSb31cPCilZkrytxfjYA14rNMYEt353vsYYF24zu/fW9RNa4awi4+poTMLUHWC8flN4ML312imT
h4wEIdxo7LPas+iHxlVgcUkGOXql6ON5U+ldjlYAC94YP/2RsREtOQKGKUCRwus6HnmdMU88H4+h
abw0PnguCEQb+QhLhwofBoayxvgwSxu4Of8siD7VcJKa8bVhMsAT1z0/7Q5BVW3I2ctLN8NuiTpq
b858LC+My9ir7Aod90ehvGBlBvxsXOXpepKTXRR6BwnuFPKxSqCxq2Cv0mAJcWMOTETBKTafrCda
iTfeBC1Xi5XcM0tHT5sdlhnzHz/9VDAwjfxoDZj/BlFAYh12b142HZHh0OgUPDij8zq7SXnRzFgD
e9PrPMzfWuNT41xsaXztwSZGPm7AffnUNSnuydanD6RL6YKcen1avfZ2L2jG93KqsTj7OY3Na2uE
NyJUBSk1K0iYU6NV6Tya5fqTmUXEZp7kCj5ir3dObx2dNTnsy62OmJ5gJXCN1BGoFHkjpg7h/smu
sZG/as3rEQdTeRnnOcH9Z4A9Fw/4bAAYm89p8BkG46M30GDO8BIf5ySnTV5YysyOfhhoHtVppPC4
9oy4rNPbKfAgX4P6n6KasTxmzULa6qvX+Lyx03q+0eG9FekTkUNAh2PUx4QhYjNNGIOmEKLaHJcf
iJp+5VH1bC8PQ4JhjfGFhOSm6FwOw4+6cP/dTTJ4nqI50pJS0uGqu/XSEnsGBxdBnJjJuu+Vw65G
+IfRrm+D6/8a2IsIAWD7ef2aXaR1J/7T93OoedXcBd0mJp2u3G3iOXeLw8SRcVnJ0+U8V9EFsbfv
qWUfgzC977PhKsub12TsrxJGHiNsvi/K8GyV4VQphVBjnWCFnTC8mkz6d5yjzWiFIcmQ5hZ3ZvTi
+NbdYqL3ye1Lt8q/3E0eozGDgMpf5uppjB64pwbFMyDJWEA7zYbngN8tsj2Je5kGarKJ/LB4I1Zk
KNplkmy2FrJqSgK3vLPW6bJIaP5ZKJ0889slACWgRoPPaIEsZkDqaoUvuKt/8vL3CrmCvzzDMa8e
rVF+0b1sA1ZxRD/DIrsww0dWQBI313ptOu0qxiIuNLrTrZd/M6MCC9iG69mPg8kEamChbMj/j7Tz
aI5bWfv7V7l110a5ATSAhsuvF+QMJzENo6QNikrIOePT+9e8XkhDFlnn9eIclcTQg0aHJ/wDZjgG
/tDNg26K86bcMbyM5kTc5ba3xmIDKKKNaNroHVSCvkLqVt3RS4BcdZOFvlXWs7iS5coO+4dsBgBf
5fn3zoAXUqHXIZO7oUm/1sV4WDxqhakIEg9xyuy3HIZnczbvks6+BM70jDLWY9HTuosMFw3zgdXp
BMjF6vg0pORK+wZWHE355oFjnvo+a7d10ZhLSIsLV933A5IlC56CaH0HF27atxscMi+tuF4OnRu8
AJ++a1PrihRW/3QAjbXJbsXIus8Qgfeb8Hao6i9m5+OsFSa/9KhzpwVp/ACT++XR7dXd1CnISdmz
P3v1RVr5L+2CfoDyn6uovykiH1DLZIEosFM8JZvyu01ZKyEAmtBE0r8w78onp6lJgRPn2W2LX3nU
cHuLFhXcqj4O8/jDzRN6XGZJEcOAYp+CSRjr+EvuVaigLbqqBd5PRypT49yN6fBkC0hWJW4CcLvn
r63XbWHE4VhQuD4gE5d16ocSnFN2H0pv14h+ExhEw0H6LUM3WJ8hC17CRdxsRDNejRUxwDRAZ05/
DYWFvIF/h1r7LqonejfZdKg6dT+W8UtiYDc0tsEmbtXRa4btEJKkZ224bTpapTrUh5fDU2eIixnq
m2cat6btciHH98UUJ9TjLS7TorwtEfMPODhH33nx8LtZ6Z+NK/e5b5PvuPockTs/imzkMuMLhgJx
pJE+ZbzBwARAJVYFwwwEZJmRM2oqrE1AhcWlezDACb8qPMydtxNN9YyuIOJp1XgZtb/j5JtdJ0jW
f+Wq8hrNqbduTaDKWe9sU0lnCGA04bGecsF5pIVLSl2h0UyEliIrJpB03vR3NT1glpBQgm8Jveli
5IK1a7nTNpQeqg46Ou8Tnf2LVVS8vNLjQHFUFqV4MdNCXOyryEpWuvOprzM2u9mSxzQDfpzgBuit
kW23ojtvnW43ITWgH97w7PNCw/8hQesoK+Y3ALvV0bLFY1g+MBJ9tXI3RYiSRJwJBFQywVQign3G
T5K9vN5E+cKljFk4V+II/1JBDhX2L5o3Ns5ZOqalOVpSsWxBM8RLuNdNlsXwVjZXmQhpu4LyTfhE
kr/H/q1DTvaa2h1mMoS2RTAMvsBAqK1xpA4VGb+hmcI21OeTJu1aIMh0RhxV/hoGK62Z9HJE4ssi
zMpgYY6klkSNIEfpsS0HLNzusiG817mV70QrfeElNTFyM12mNfSmnvC0I52ePZgdnLllob4OPi8y
GYdb9NnvHOo3bo3bi+mBYayH+zJFBkhPl54bH50QQPB6KxCNBb13G8sa8XWgbzVFq9weH3W/i5R0
Vtl1SAsMB/Rfr3A+NV86Q/RDB2MEtzrTaAlqR1FcaEUTUK4vXGM3sjO/5dCbEFBB2LwgiU+Nhioz
ipqJuXYiHFGQOoChoxHsUwA3hLpNEsu7npAm5k7RMNs5NlaOheo/FUYwOW72C3OO847sNeFspLu6
daDHaIMvtL509PD6AYkLA2/4jXrHlf5EFoeZ8idCZURJ+bG0XzaKBFJ/bW4CcHLwsvm7nH7q+9dL
kjsgVmudleuXZ3AoLN1X3nYNbUnvnG4YNq3jraV71Q4Uy3j6Ad3HEHJECAGM2EKm/SUAqsGn54XQ
S/w9ALOlf0zDWGyjPh8lLIvkKrAcuk34e7gvZQuLkH57BvCQ5OWypbLmBT22hBvHE4/NMt01DARF
YcMAhg1Hr0WL2euwGcNUhuB9gTDEX9va3JY2kWBAP2j2btERSLvbIZjgCwzwLADu2CiseC4QXIdi
Az1fX9zhRn9Ox0vjVvRcLGl6Y5gUOpfwzp3oW8TfcWJZZRbQmR5sT2xadNGBmzbjWUUhB62anhPK
Pie3MM351+RN0L1i4V0vmV4nLJLOz9ajSMVuLD3E8kR6o9OFhQ/v2u1Fw+N2rX8VhAlWk/blVGh1
CoIt4wESIeRTIpPsVaJLYtRE+7ybxUMbZPBVugN3GVYNnbWJdNmEVDgi8yMe6Wq5Hj1OqM4uSPka
yHdNHlwsnXVJuE1cUtr7pEWFRs+KcKvrhJ8bs/hiYHPhAQaE6UfPQ+IvABJ7rfE6ckjO5646uFl1
XEL/W9HdDJpDETlPDtifMz/G6z3hlNHYiaTBQId92cbebyyQLnN/RqPCuh/M7ltlOU95uWiD4sbu
9tKeLkPXgJPsXHEii1gdjU5e6lNYGsCX/eEx8usb8F/bGMstjUWVybA3ZpymK+fQec2mkbikDYUw
4QelD+Rj6yiKtqpcDhGXbG76NzXnOkZO1mtK/Q1ETcWuwZ0P1I8Fd29SyKSzYjgKdbCl6b8VMe9A
GZPzmR5+TmmoLp9jd6A2WF1aYf2sqPUsU/xc+NzC1dLdq8Smhk6KMxKS62xfVfMT1GtaLrTRjafe
dGlR4YbQTr9ad0JI6oglJ/IK0NyW/Kmfpo1tl/DTryj8UOgfnXGbGml54aKYNo7oOjrBqu7w8mlx
e7DcdZKGGKdYa9vqtkshAZ/wKHnm0N+XuPKU0UXVxr8aZ/ilaza206KcZD6QwU+AInjVg0JV0Ok2
VqMrsAUlGYr5XL4YKAr2rOHtAscqHgwFDT3HvJKqKggWSzxUIMuQsEJ4CAOXWOwqIXdu73xtMkXg
SMGgGL476TDg8II0YK0u9fHvDMO90aKe08j8CJB/lej6UYcZTWjetE54lJwOjUz29RKep5ZzUOa4
C63ukAOam+gXTGX/HAbTVp9iHo4IJlozS46/hcwfMEK7Qo+fpQ5spQrVt8DoXkpCHeDo+b6kwHWG
Jdd9YVCEnga56zi1ht68L2AFRpG41seRFqBQGutrDpe1lvGphts6sfdzHU8bKwmjVR1mzaYPgvYi
gQ2AUOYhS+oELFq2zpJXvsI1hxhpst89yRBaQYdIPqwD2oSQgpLfAFZAjvYmtWTzUmQujmBwFT1A
rrN/F7riOZoxgYpbTEH6dEHugU4pkUZHaKxPmDz1t+SdV7L0u7OI2KHISr5TJNuIiktNwU+/1qQR
Djzg8CKnxu3NLrDVGkDQEAugPe1VWYS3Y0chFUuLQ+Oh9dkS4JhVuYcnvopq42CZQKX5QSC90Q/M
Oi6zjGbNlG07e77K2+HQRdYtTeLv1hhtwpQ+YTghfMDM6sMn4HrN0ZK1fGuN3yic5yneYrO5SuyC
ykAB9HxAljXprK2bmpuJUoxlB1dwkzVdVF02VrTRB5EJwL1ejENYIozVztsuVGgCmpcZxot9WV8N
1oBucoxRZtvuLEIZWDDoZgUG+tkqJWHPHnJEQM9yZDltDLttE/7OsHhogERZdr4MeUt7gh5TWIAt
CzNyJXhP/hbS+BMUBArsw/Ab3w8cpArjzq3jyxoVjq5oAO3WFZzYUWU0boZ7ZCzJcWOsaYWsDrUN
yz3s8x9JOX9Bn5hAb0mHbVmivgdLGPnsPGhWnc1y8Uybioxf47bhf2v8/DGOA/7LzkhfZhrIPlLY
yUxWgZDXBPXLQMLtrAmnOyxe3XWohh096QgRKvtmbDKYev3DslThuihAOCWTgzdl2/zmJFTnvdOS
N9YW7ltwJGmba8XYIkcVOeuRxiVT3Vjx+BPXd9yAI/Sc+hmhymWgAhrF15UxbHXhKlwOOmdHopoS
Rkn+QdueOs3Kp53M13UlD7O4b4Nsj70XvcS8rckYr/WfQ+C8GC1c3uhLVGW5vqKi4jC3/ZfBWS61
ynhfRzBYIEkxnTlZSMeyJrTeh0MFmri9rXqA+xS7GUhzXrKxva67cZ2FnOzdZFy4mFKFeClCF7O5
ZEHpUEkYXGriXn6Bw+Q5sYOuWBMqQUnUjuJE3AY35oIPM2IH6bLRxz7lFMA6hMtU+V3CAc2z0ADq
sQ73urpBhc0G+6ebU0PunmsPYwo7VE+o8rCGCE2o1eOxo3t/GA7qQoy+EoC2rwrQ2BMSnsb3SVe8
6C7jdocu/k4n5rT38qLdxkjQYeaDIkt3XiusFag78yx9DzHvTkN7+cti5LsyT7evtxQVcIdZaejx
VposQelAAXLC0wa5RvLO5IqbnP9zJ523xHUz/9iD9NK/GLIj88AnhF/oxoCvxcNAI3LgqtFFXQJR
8vKGGa1Z3bMMN9ygtrPzoq8V1pJmUlP6fOE3ZCMmM3iDUaOB84Rgn/az85xjCehCfxMSY+ShBn5A
00BejiAe/yJgZnwTUJ34d3plJhmW3uZAlbT+kDS619CJl0YzpOKg0PUBfdQZyCOf8TMwbzd60YEB
5aTllNi0A2C/KdXyUbl71xNYh23xUvOaY4Jo0SRrnX7pbkANi95qtUAWT/6KNivCS21hwi/UaVwn
xi+yAZDGjvfowDcdsO+UCb0p03oXSfqRFwCg9JuBZg1vwxQEJEu1mmLSxhcoa9Bl0IJGq0tjweAn
ttgcwtHQ6ZZegDxCTxxMHUqnaExQnv02gmiF9iRW5cjkBwWY50eqO1nzTR/5YYd8erTnE+O34IhD
B+aauFynrroTlBO4iIgbAhrp8MOJq4tueGCWdTqm1xwlAIDamlTMuq2BI2lGqS4TEraxBUzjGxKi
Zx62oCAPdPymfz/D6H5tfNR5CTquuptkfdXthYSsLaLybZTfBN1Q4n1YFTryJhDnU/Hc0dIDK8uI
Cr4wp7ocmKMVUDIyl7ahqGLPHsGQvBKFddBdCZ8L2O7NH3MbrJmPMQXxI/NVq1WCkKdmGelPkcZX
KYI5JmZ/eqezNFS8fc3ZES7B/qGK2/NMoggGoWz8bolHmA55b6P5K9e4VsFrYvbIOrSrTY2oIejU
NTVO/XBglgjVhSUBo9DTpvWmE3xK71pklWfgXScsuRZLUKZEAy2ZDH1K6O1CzFYCqAcaGqLYl2Ee
VyxaYAly+llePw0VukcejJTbjCVHFSwnOQRlpX9cP0fu9uuwXu7GyN5XpCh9rzhW2NZ6Mznlo14v
I4pcutFbkorpGFWnYGSzjPwaV7L3RhP6PvRNepEj21hXDjNIkG447vLXlc4hdO364zlP44rXbI2K
AjuMDTPIeyfMz/Q/d2aIDK+6ixFc5zuJMbArwfgnhlZ6YZePLB1gR1BWr1FjWOttySvNwTg3NEby
4gtU+/2IqwXQKq0VfEfw6LWwMJCaiqud2REO5c8sZHIcGj78TpYLC71Npj3lBRbtUKkDNSh0iAmf
8hBNA9Wj/gD/IiiaCYB6iShCueuMAH8jC2Mscjt5A2znDPAdN/RzaL0y4nVqo1er2TjITJYtx8eF
DqMYIjDjFXLXMbX59GfJYaaX3+TGvyy90Eh/7NhagbQCwIcSAy9MA1iFtpqk/sZ7yQ210vvO7n2i
P8Ro4ZSahX/V5eFaf2KT41uv2awvtjW1FUGjySYggoxqeBEEhmjHPvFo3FmCvgYALZ0j6GoR/d4r
vRe75BX2WuDvDtCFOiSHtQUaq/b9DSe6HpxdyxzOPVJeKt67kbZWeDApebrA8brGQWYKaa1s2o2U
mqXuyfCQsAn1+mXaDbAaISaB0sQdnoWl70f/mBgUwjTqopYPyYDCeSyAtsfH2WlvIt98MmNnPyjw
MZ4knFI4oopG3JSuB4uy2GdjCPksar87Y5ede4aMV3OKxcfc3eL8t7wgF/4cud4mVB4HuUMOjFFJ
k8MjLtGY86Ey1stzMlcUeqkSkZ22NK2bMKOCP7ruwxyFSFVXixxuxrRBAtuJhmZDhBNcDhJvrWgI
1C6x/EWD9HF8+/e//uf/+d8/pv8V/tJ1yBmU77+KPkcKpOja//q38+9/AQzV/7r7+V//9pRULpBH
AXgZ/QrL9T2+/uPlLi5Cvtn8H2LxvRB7dnDsZXFXhsFuGPBczPJh+4/HcYV0PQeEl7RQWfp7nCrJ
m9RNi+XGTmbIp9NIuSWTpNTJzccDqbcPpAgyhesLz3Rc5+SBqJ+Fqvd8eTNkoYEaiTBvjAr8g+zp
zyfEh+ddr+g2Uc13PplL9+3Qvu1a0lWm5XqWaf/9jCIzwqgIQusmdRJWJAbzROeprYmjhNHZpZuq
5enjp337+jxhm57rKsXMOubJ04Y0DaO+H1AUCymYGnaN5lA6ucelYuN+PJR+Q3+vFM9yLGFaSijL
k8L8++kA4BlUzIzxhi6TdWhVEdrncsDxVs5Fth6QX0bBPa5uZEv4MoYWcf3HH0CKt5+ACrstbUtK
W5D9/v0JVOlW7WxGFiY+KZBzP2w2SCAiADDMBeJKgzM2hHzIECwymnf0VbtD4uW4ciydifKzkCh3
LlENNQJBy+VHAw5p34yZBP1kGhDeOketRyt+lHWZH0PFsQcjxoFC3SLX37n93TxGNSkpoWq35OYh
RTEdUwenbTS1SdH2DmB8nJeORWNiaMybCfPmByfIu33o58vFYhosi5bAgVqySFCSlmC7P56k10V2
8pokgFtWv8dWM09fE4A1EbezN9zkIgs3ljnkh6bN+4tmlHQwusaOjk4tEKDoQlL2b5NbV1+sOAw2
1dDmgIAy6e4//kh6Df75iThdlGNRMjQdz1WIbP392sbW7aooadrrmdLKo2qb7MGLjfw6AB4JYjZD
yq5HJuTjQd/MgyN8FLts6XmO9MSbA0d1nR03btRdTYqehdISq1KCTBxvFZiLuffwYwpqCs0t1C7j
oEJElnxxMAxn9fEnOd2ijin4QQAvCm97T7j663+csFbQmJ4jeuc2V5HQ2FD1YMUmcODaXa7/2VBS
eVK6UmE260nbPT1kpUDDIEswpAu9uN3OQw04hI20zWuzufx4qLdnnQc6mxfKYW66UCf/fioT0kvn
jm1/AxONSxEfozMUn7yHvNV2nbI31x+P57xz/Li26SrPNz1LCnkyYGp1baNCD3+8eYasWBVR9r3y
rOo+qmt4BgFBYa1a/D/yXa4J73kDS8a27fA3GrXR2vPg5zlN1lzntNWunIji1NJF7i4KqWkES9T/
rNMiWY+luax45rQnEWqmDWgquVks+qWBk9lbOFO2WNVeHN2EDjKD4QDNL1ClQ3wx9UA9+/w+cO30
Gv69tQrDsQdWI8sXrzbHKz/PAvgfDQZPRVCXrIARwk3TjeorYDcwOdMESGge4ARYqvuGavN3Ecrm
ckY6rrvs5tnSvijp19HJrqIZl9OQqG7DtePgcIwK88/WlPP3YlTdJ0vYkm+2sPRYKKYJGFl43Kp/
v+2qT5Fy9wekr/LZvy2ctL2dncI5AAHDJEvO+OzhjTc6tzju/nCKnrZVm3X7tOq0hpwbOg+1G5b3
nTc5+3Dysku6QUj5iJBegyGn+cog34WZDhpnDtsF3oSI1nCV3E8e5OQoYrEL2yXIkb70WbPeyQ3S
pYadz17k3ddzflkW5V4NwUPbUsR0PXoI8/DJlaXn5c+jjw1JRCAd/nAd/jy5nv10cSsuLO8GHNBq
zFoTU90FVJ4ozj/eHu/sDp++EXvS9h1CgZOBSrOxVCIclLQi/N09O1PpWZoDTrdSC2kCZ6kPQZaY
R1sNKKSy2D45ecy3YRerQ/nCFwIZCA77v1cIloJOnfTceUkJvE0lVbvrLW6hqh8ayKFehjeb7Xp3
C7W3bTVIHHPwN0BZDyLJZBXNGnwayvTDXCUgiTo095akoCXjqUPkR+b3j6fr7Xp2bKiSzJfN7cCJ
cvJpycRbS07tMZ1ks7dretUgsLOXj0d5Oyc+oYpFiE1dWCpxMifRUDepAUn+RpW+CSolrihiGbkc
waYq+wsJTpqeRUIt6ITQG/l48JOlrvAis23OZt9zSNZM5yQYTR3HbzNuA6CFFt2UKqWVFmb1rzRd
6lXZLPneqY3yk6ve1BvozwUPb53AV3nKVJIL2D8ZFSfAfgiCxb52s7Ta+tPg38rGFw8mn3CH1CJs
wJz3LGUWQOVHa8+NgnkDQ9n8/Y8en51umtz+NregY/KsJx8kcNLQbynd39deCyRnviI19cMU7bwd
LYFPLifT+vux9WgE38LmTHHZ5tbJuTL2VV4GdW7d80ZXcQfa3dqRjQ7Rgy4vDMfB2qXGd2d4Qfv3
4+c8Wcn/b2RbAcaVwuLm/3slF4FLaldOFriymSiUCBOej/gk9D85xnzbtDzILWBdfGVDUj2ZTPx5
VE8wkSELltm0ksIEL7cu3Xq5ZZx//DyncYVeQDYryCVq4j/75KZJnMSmrblgxViMz2ONw85iexe2
t1wnQOA+eW8nz6VeB7MdElPfYQLFyTGAffCSeGMqrmWOzpYr08cGS80ghKr+8VOdbsb/DOQL9gQ5
lPJOJpA2YjNjuipelXri/msWhD+GGGumWD3EXvhJ7Pt62p/uQhY/ZxwJNwOeLEcBZ7BEjE5c26Gj
MfxVBApN/Oi76ZE9eBer9qLPoHWWzoNkEoBAgUEdxiCBrayuzbzCSVmeF8KjdONhleer/Gxxp8tC
GmeWNjdzPIT7TBNkUhTeKHP+5mXJ3lzKn8KWNAPcGXxA4I3rJZ2/V4sDEtksvjQojSASMmhVIwKg
ePPxHJ9uQv029bJhI5IfcvqdvM2R7pgB1yi66SQk3LHEDW5oGn/Tq0AhrWInevaRUhZOoi5d/g6j
IWsQsfP9a3ss+09ijZPFpTeNUhZpiOsIkp43N2KGR6BAOeB+HmYAlq4RUuUbVkFqWJ/smZPVpUci
4CfDsE1BaeX1UP4jw+AeW/p4Dqo7cJH7JQfOKSjnCceBbgVvJ6k+yTFPgg3Gs7nVSGXYqJ7HTP19
5ozg48zUc4s70Z4pzWhHlp209szCsI4OR/TJ472dSM5xX1FXEa7rvAktqH82QWKb+V1fgFIZXAWW
PTua2fjJUWp6Jw/GCgIx53BVs4ZM5DZPHsyty5jOOndmFYbFOhicu2Z2xBMEBvPMSOTwI0h7Gni6
ugDutVuZTVC+OJlrfkEHbIbRI+V2CeLgehJ4F0B6KS/GFiUB13URqk6baj0vtXWTh+6wAm0fTuf1
PGLOCL9Xc0zkcxAIA4p/H4MBmJPHbI6Gr2FfZNTdJx/GGF5aCPFM6aSZF8YAc76e7gMkwM8rR+FP
Czb0NsTL+GpIIWH4Y+VcFYM9riIT3ATuMOGhhY1/YTYlUs8T4L+zRRnuRTTGLmSvflFrqwyA3Xdp
jMZ/uYzkQ+OCOC85C/VjIX/aSQxXShrFZdlS8CUmBLNnL+W+csyCckvd7Sg52Aivi2VlyXiBwEQV
ePTH5BZaPo46aY0/VzY1F0SRqK8lQXUEKJWgjNSOTx3a0ueIxPv3/SQX3X5CPToMaLDXAr0MsIW/
DJi7UYeYgphuTAtP6UBYWFJrjdBkuV187A+6UtJHI8LbucvMtNg++EMf28k67NNDTVHoWA5jfZ/l
o3qmf7N8sSulraJinO5iG8kJk1eQub33m0JWctdlvbF2ujym3Uw40SAwuE+BE0bwWabidhwaJPda
ypmuUzUbM6MTAloWv/GsSy7mNgPW13SI7DgtTaUSAB0OoTAKKM5sK1CiQCa76SZcuvy8lLaHc+xA
bXtGus5v7HIr4XjDqJHLfETWQ9xFpjl9UXUXH+asDK9U5aldl8OEgJ9Oo5Cy1joAbXtW0ALfO0pG
h0ol46qHwbyZ69TAZbPszqEZdWdLXWt9fPRWyoZLAldIpHDnwdq7skme3SiFUI/s4E0x5sMqgU99
wFpbrH2vwT8N3tRqhJJ27jduvpIJRaaK4vWmliAn2tIYd2mvkKDu+VRQyUG9l9JABTlr1l2w4IDo
5zOoiA5BY0ODQ93FBBTs3H58LXgnp+N/NrUvLM+3LElQeHIZLm0199lIE3M05+VLFjYGinDUfkns
lys/yiwwl1UGCrQLN2rK1E9u8f4wNmZ3wLKcbkizmvMGpospBYYemy6rzwViSlCQqnXajABm821u
22i3dHZ1MdaT/cNVFSiCOq9RLKmw7Q276rKqU29tLiS2c4rCgkvT43zwl/zKH417YL/2ZZWqbpNG
MFqHsAjpAofTPp38gDoCCJq+kcEF4hH2eVLl0NoCaFEzUecW+dn5sW0S78Kf0Rycq9HdtQ0y+W2D
Vk/VdSMyESjEB+HkrhYPLC6ZYY0+ulFsE6QYvg6dpFHhheLM4ExYmcZM3bpLTTCOGrQBPB5jPn+a
v8zkAutWldWTiDn1DcMyQAzTbpS+ib51ZFS7rEfeOrar6rGVS/DJTXD6Kqkso51gWbxLaXoUu/6+
eBpXdnEgq/RoUrNRNtKLVctt1yhIMGl4bRfZ5uPFc3L1qNcBlaXYdXRKxGmVKwrwWQT2KBCFN5c1
Lgk08fIkvZbgkdYfD3Ua+J4Opb/+xyXOYQBe02niY+Q4wA6q/LoAHwTo6KI1Hz8e6t1pJCmFWsR1
Sqz091Ci6pMxFHl255n1z5n6K+jop9AIt9KZf0U9FP7/r/EcXdf/49HsxEEIto/RlQFzBSp/r2EX
1gjei6x0JZLmk/jk/an0af+QSrzNuxMqEaIJ+uoYjhkkwk2MmcarDnoefrI+TrKv/6wP4iEaL0RD
BEN/P9kYY9qQznZ7nJtQrIJY5TAs5eHj6Xv3cYgiwfAqwQY4eV1YNCYDNsQpXdYGoGFPgGtMqLN5
7SYL7N3Hg733RI4QwrJdx6aCrnfEH++KXrnMe3Q6j3Fa9zQDIezNPpy6j0d5UyfQq/3PYU5We4JO
xzS4pbhtoZgB5NBQ1gXUXJ21ly0HVg92teyB/vjfXL/8ZKud1mVeB2ceeTzbsZU4eUa05mIRN2l2
TK1a7cYWH1drUtk+F3hoYVMA4o7E6ntijukns/veq6QaQ9XJIhM0T3MCcI/jgCRQeozG6UqE4ZNT
DAf0Dw/RYkSf7Lp3x1IOtx4P+jaYrVvbnqE35seoLQ55ZQOhqjfeALhY1Z+cy+9N6GumSXXApxd5
csWmJFh9FI7l7YzxTrJpgMHqQO+ik1q18eOl8+5YiuYq3WqPPOTk5SF4SN8ryK0jTKdtVtsvdtU/
aemCzsv31YKNc1h9ssvfm0n3jyFPFiuAvr62zSk7VihfQX1CA9iIMWBJmsfScj85vPTn/zN314vT
I2k0WZeKavXJ88WTTZ8zrvHCE9PVYHb7zOjuWtn+85XouSaHCjtAd3JOXlloRFaL7LRzLMp+3+Hp
o3p1mZqoaSn5yWZ/50jxyIGRpLW4b6zT1ZHbRjWUNpotSUn7dM5TYifo6h8vi3fuNLrgpqUTNxbA
6U3tg5zruGbqI02oZm9Q/UPIBp1CXwGtsjtAxh4aF9uPBzXfezT6i4LIktI36fDfp2VTe76RU045
Krt1nmornw/GkiHa22oX2dTiIvfs5aYebOciFqFY28Bhz31Zg57pXevGWQS2HFU1flKwe282PMej
8UA70HNPq5+o1tmZH0UlkNUaJPJ8R45417sIA6QiuVWzefHxRLw3Dz4deWlSG0DO9uSKaqwc6W1o
UUd/HH9pTlXbtF8+HuK9R/pjCP8kiOjsyUr9qcfklYwBSpZbnA91B6rQKyqsFmsEk7g9Pzls3h2U
m8q0LdYWMdjf79fPRqjQUdYdXdGDDgyQUoEzZG0Dr/oRTsEnW/+1uHmy92kUCbY+lwPpxMneJ7IV
/iyL7ii7FFbAtUAOtRiWO3LVn36RX1JMVm5+0U3VeVOSKPO/Xd/i15vmyIlrY9jme2BkW9AfAA+h
zZGxvaAHdQPF6j4Zil0XvRBBX9rOsNeuuoETIZ7EHGbyVrTqeg614CuiFo2LanPWVZ+cBK99lbcP
yBFHb5oO3On9V+Vkyinl5KNFCHKwEzR7wYV3Kx8jp03kIvoYNONzMUORaQ0He9lyKtc92n9nfUtb
0Oxn7zyt0DH05Uw9wu+sQ4bm3Scf850jWJmCuNhU5Bq0Cf9+653huoOb5Dau9w1mY1Efw+9UDYUI
cIEfr+o3MAXmQlm0VEFq2J6tTvFXoRW4aRoX+VEiZjQ4xfXU1+fU8nE5RFLIzFZuA1UqkeOVbeCM
uWT7xeuQ8UnWH38QvUNP3gzxpfBc5BU5Q0/b6yoWURS7XXGkyEgdAFkdhYyRWeFRatGnIiDTZmrh
du79f77HlMfjv3YvXeu0UaWiKUwlunNHNTy6TXMVRL+ceTmf6gs1178+fsp39jNjUekHngUa7bTv
h5urhy5eXhxh0qDJN5KHg/uDXpxncEKdEo3AIe4/CcRMfTSdzq3GvfCm6Z2/qf6XxhI6XlN1R6ol
5gXQSSjNCy1y0V9aMCgGeyquEfTTlZhHY/rk3HznxYIFYlSKH6xqcVLT9JrZGlFeTY7d6O6XEuWH
oviaLvO+pnwVS/E17tFOLezwkwX1zlTrgotr+hZNKhbV35tomFTd5FyBR/wWuucun6eLBqlm7f+D
5zwgwBJukvQ+2U/vhGq+Tf2WJhVtADBQJ6OWeSGqCWZM0AcY/kUGXMqxsDZBM5GaKVt+cvG9Ox7Z
ny7x03843TbRTJjaz4Zxm7jbbh7WSBK1/o1AweHjhatn62QJoUBJvkJ1n6z2NLxppAWUeGmbIzR7
HIjaxfnS4X/wFQ/m8JPT773czAfhImn2AVt6kx6VljS8Ei4GQhOi1r6IUbFG39y/KkvfuOywC1qX
XdXB1x+W5QHYdL5CNKKl6I0Kzmd7R9+wpw8O2A94KmILln96JVr24CV+IorbrBYjwiypPHNmfNKa
Gg9cUxaIuAm4+3ZdeedugD+p2YGpmWsMAz5+A+/kHT6bl6TNpeXhnnaXpMqQtcqsiEuhdG4Wv4Bk
UF6bglK+FWbVtWgl1MmhLj4J5d578/R2leUTZ5ryNHqu26ULhi4pbmM8HFWd72xb7MLSf/r48d7b
rtIl0CEZ0GnBSQSHXoLtcQQVtxXKlUObHJsSoCeKaWo1hZ8FOo71zlsFveODUuBweoOURT+yt1TZ
ZKgwBOoGGnKBDAJ6eNCrVfiDgCxBuwXFy9F24t3IwfyE3EG1ZkG6aFkaC5pWkfsFdKa9DsIBzlqO
rMNFY3n4CicZpGRh190KDbdulZVYJdA9iOu19Orswp287heqm/ZhqpocsoRXHRCqRO9gwc/yR9uO
cYfQt59vhlDU6JpSxb1QoxZMmQMH3HzW37sBqgCIK4HbHycYIrNflefuXNf7tHAHpFAFxidNOhGh
Am8JO8gUpj/CznBCF5V3I4BZ1nobijDdvkOzcvPxu3zvUPpzqeql/EcNR3nGEC025FMLCDSC/DjD
pmBS7zLV/mgLUX4y3Ls7A2AYL5QGmu+fnPSQ6p2iGSPjlhbkM3Ktuw5lu7K6IMidMfjA19W0/hvH
IdvBo8Oq6Aq+2RQpBBO7nOKjsOFkaxjt2SANCK1wgncfT+Z7+w+MkAuEVEPXT0OGYEIn0RfVgny1
/A6sG5vT1L/Fz/Hnf2Oc/8vZee3IjSRr+IkI0Jvbsl3tyrTULemGkKX3nk9/vmwdnNPFKhShmR2s
sDvARCXTRUb8hjoN0Eadfu70fPFVlepCSm07zNUCwcUAcyQVbTKwvt1/OeFNsHACvMmLfJpyWWYd
JH5XKMe8Tg9WhTQ45J1FMpqHOBk2np7uvFjZOwkcVLqXXpLNzd8FXIy0FxQeEIX3VrI2faDaXRcE
Tl46h7rX8MIyalhoeiLDoMqHn0ar1XetZAzPvoqi1hgmzh+1M9Stw3tmXcpFga5nqh8DSQpec3yW
tmolC30BCZZPoaEndXtq9CunlcjQHcDnwHinrxa3D2o1LjXrMEpYYXhuXuFEElV3t6NcnsACrQUa
RQMoLQO2Od+1qRZrSuG25RGgZwElkt5x5j44lC8Qrn20i5lde5kXnocTg/5wSFhNIiFGJJdHxIcw
9urqXTDoWzeEOWf2w3fftoQg4FdzGOw5kNhlPixCm1Ql2b72BTICtontj6GnHjMDazA0WLvol4ZM
J6TGYfwVIshsemhwhP88jTBcWHEgRFTxnJ+cU72S5pISO1DDmkIU62H2OjnRb0/j5eH7zqPhjtI0
B5DEpGRgeCCj81LxjjEe2nllPSkdtLDIvJd8c2bFXA1FKwwchimTrE0GRHJrF43bBse8gXTF7bSU
ae0udCP8gpjBTLDLc5CUEPQ6qSEZ/cU56ElZ2ilZG3KpqHtXth5qiaIBaM6Z73e52YgDTorjnVqS
PH0QB2qphmFAJ18PUUmyR/NBVuegQtfWPsmOzOFHQgVA7nztq8qIF4FWsvaj9HtXJ7/TRK4Outyv
qWQ1y0zxMFLW/G0rHW8vjiu5tWisWDK6H5SuuVfOI0ekmHFqZ9bBVqRPKSKbPRKRo+8i298VX4oK
q5IiCO+QR97oRf1FiAjc/gVXThkQ0KLQQMWS4sYkz0PSzOW0Ve1D2hfLpv5pIhcWCP2nY5zMJe9X
PvPHWNOSHS2VyIrcxDxkQMUrMPYLqWxXZgSDO+3vexRMMrs4oUW2uT3GK/uCuFSBwb+xZKcNMwf8
iYPORncMlNBeIGeMyRyqG239bbDmypJXlqsgI4iXCeAzLu7JhKboXAWZ4x0btNhfBrRJ92ENMeD2
iK6UEHi+E0E8g1RLnUKuMh3Y16B3tnhnJuW44I+432TlCcVZJDTQ4JOiZapGM7DuKzNI1UCUJEGy
qwDLz0cHVlmS1VLOj435Zowh/BnhyfybOmSiJ/gIbgKsNW4P9YJrIBh0ZJKibgBa44LEEnu2UqVS
6Byg8dk7N8A1NxpH3NhyQ392tapaBXhsr2Q9ST7L8iDv2riA00p3YDn4sf8Y5WXIj4zaVYKm453R
QFpvua7XmW55a1UFBAH5QFv3iAtGGpInXYdlMyKuyswNe2WrkTXyajdYiwDjxSPoww1rKLnRSXql
HHgk3nPCoNgSfvZiGVZZvoYP8Xr7wynTE5qCJS1oKh/sb5LVKdAF+4kCQr+qP6de+lSLep1e8TTx
7ocIHrQQjYHHK1eIu3v3FXUwVBpgcJsKUsVKfCfX0cyi1ad7gx8EOxEKlqKqXIbTo7wzg1SS26x8
SrDvSaP8HjG6P5VRrdNMAIjbtZ7qn3RgNMsY2XzkblX4EVGiPRcyHdIIW1LNRe1eoAWs0P2i+5r/
Pczt10aKXqgR/xo8/UlB6jApZKRqAJ15wle9VrEKsaQhw4RNK5BqKY5OKQeb3Ii+R4YFsd/4FgS4
TOYqHg1Sv8YkZIn2JsmHqwl5SP9zGFotpnnK9xDvmZn7bbIq3sGT4sOAFOc1cVHJSVA4brLS705l
YP1QNLQoOmfvStoXwPmL2NJmbpzJohDhoGnpxIHvAAthklXqYx+3ht+5p9BLfviYTtDy/42m5cyo
Jkfuexigw6ZjatxuFzRiPe9r0ECGc8I7bIlo73fMCJtaKDkiPzKzzsW++VASIpZui2wHjiOt7QuG
76iChsISKH+pKaJmzc4wHiX1l4r/V6K8CHRgoEjIrYJKVYo1gvcz8SfPXcIL6AD0Yno0lO6nJ36G
saKmgRx+0WQMt5Kya5+SznAeHFjGi9aSlG09yhL+1rOp0RThLELzFx1bPjDdE32SWzrmgIEPTkUv
mrkzZYQcgl2Ly24qvxbDDmuvNvmNZsWoFFsDjtntzz7ZzMSmXC6DlCf140ybvtjaHI3S0pK8l76R
DpYndHrtmR7u5VoVISzOL0VV4JFM7tIMxZtsNFzvJcQ6e8RWotgFlvXt9jimV+nfgZhMHokYjKhp
d2dMpUDP9NA9xUMWY51s+fpTqqe8PfXOaFDTKNwVYNDcQSDbrD+Fcna6/QsuFxCNRBt+DI8RUFjT
9KR0lK62dcN/GZLfUfrKXBotoNJhF0T7wbRniJqX5w3tX8uxuYWotUGHPb+FBoyEPBQHEB7Ox22f
q2jBfBsrmfWJVo6t7m6PTbvcnPT4BQuNEYh4kzk0cmxwi9xNTqrktG+qp8HRDgftpyaDDB1GWSal
V1HhaksMWfKgfOl7Nwc86vn3Y9PaD+EYjruUjsKmg1sIrNFy11Q/+zUo/fKENjbue0PYbwMzR1TY
SSP8KXL/IXMHbV3zsU8OXgybUsI42e4NVEcqO3pw5QD1IClN0ADKvGGmbXuxbFWwXxCe2JM6YABz
8oU70+qUUTKHox2ZHR6bxmMDKm2h5cav2x/3aiBRMIVeJVIK8c8/JBSWn44ksGVzil1Kj00Z4nqT
IeLhl74zc8hdHjWiKcmw2IU6ZP/pLsm9BLOMwG5Pfqs8FpXziODvWsh3oRaB0BzYbg9H31JH6QhF
F3zbFoUd/Fv2yU6lzk7FRRfsI67L6Xi9LKspyGenNK2/+Ji0pYHyuTPfRnZoawR3Gtdanzj/1kIC
xSHr1HnADZNmaxT9Jl+5dc3YLTr5CK/msZLst9ygOKzZyCx5ifnj9pRenAUEA6MFFAcYDn5KkyEa
Hb5lkpVqpyLOP4P8WVEGP6hN/KVI9c9DmrxhqzMT8uKqpuYn4/KDhoIN8WA6vlDyUznVLWYWn9FV
EiTmtu9aZ13GnblRoU7PfM+LA4h4QFH4i0c9F/dkiAOQ+JxGunKk5qdggJ7f13AoyuBeQ97I/nT7
e4p/2VluAP/FZv4MNE0EJmcSLMvHDHsnrTlR2go2RjE4u4SbeOPmubW+HepyXADQ6PsZwIJB802r
gpkWSi4ZY3ZEEpW2/UgFMkI8G1OhVt/keV19AyWeyDMb83L2RFTWCq0oWI3TfI6qt4zOtFodFbMr
V1XwxrUvx76zwtH49viuRqK4Du6UK5n35fk+sDFAs5Wy14/AqDZjk3zKNfSBSntFB2Tm4p88M9ly
DOpDKJF7fDjYQmgiWqY7+aGGV1ABBSVzWxbNnRCDI98RItAG9jW3x6dOypD/G5WPKTpQAvZwHtW1
tbqoCrvGFt77YtXFbyO9a/0/xmcjSNdCDtkZlHDd16hI85OEmtDgqju0DFcxPPWABFOxXExSmx4G
Hc+GX0qVazObZ1owuviRYpY+fJoE8Rg96iGspFFjPWoxCny6nsa7LI/lbZgLLX8dQ1SVl9i6pyy3
6OkfLOH/yavbn+tyZ4k5+v+vNbnlJOSuJI+0+9hZ7OIIzESFzWtkzKy6aWfg74Bt+KyCMA+vdhKH
Vm/f+2qdnuqma3nCWjluSO4AqzXkwulJ7SUdJhPjHPs/2SAFeBvHbtrSFAeYn4Z5/4naero1dcnc
866E5ac45TFNYHvURZrGM8vo8rvwiuMxwhaBE8d1dD5BaWj5JZwy9djbqFzSKPzKPf1NUdu59Xpt
k/DqodYLAVdcGueBvK7CIgnFqmMGHEqGZWGlT+wRA/MW4WBJMSYZZmq+l7cTtSZ0W2g+UwHi1DkP
ibqVHoHZzI+2/iXGodeg84oon+phxWjeocX+z0uMJzFVWT4j9Zrphhw9mrpa19VHVRjVIijP6+p0
O8QUbyWWF/csL1UmywGKM5ku6gJFWciVfIhoM0gQ9Nzms5/ky7Q1l7GM5ZM53IMGXHrBT9PZxQXd
fdrSt3+EOM7OLymNT0pqBdKPDuY0JcdhV03gcifouqs7JxqOo7Bzvx3jcuqI4eDkIgjwUGUmWUzc
407UIol+bMbO/dTGo7Os4zZBrlwtJMyJfXVRFqV6KhtnnDnNLy/G89CTI8tDl9ShdlcetVy1V5KX
YmPuDO5Dn8bto9rgCcY0z8GNLr8pqkei9qDxHwGcPl+qdlMlZR9i6R4W9R8lcb9To7z9RS/3H+B2
usAiLaaw/H5wfTiJi1BVUemLKiwvgMHJpth87wrv6p0PVYo7yneM7e2Yl6M6i6mq56NqPFeVylzy
jnbntovU8L7lKHnejnF5gJ3HmHw5E7uwXorV6Ah65x4jhecqDj/JdjPz+a4PRdeo6XLfUn8/Hwo0
U9elsBsd+7i/83JIj4gE/peR/H+IydfCAtkacfUtj0gTfasL+77qrdVs4/TazhJvMN56gLG06Qs3
g7VpuLldHg2xpgN9k7WNu8zlSogrduZKCSI4c63z/b8M7v/CTklUMvYNptYq5bGRh2BZmbAQyZKG
5RD4/6hWwBn5TuNQDIdbTSOVPp+qVkcmvclhqWhBdu+iYLMwFfdFbbp1L3mfSsmpZibuytoA70xx
QpTLRVHmPGDVpW5XYRqBWnqdb3PybVRui+H19he8kkuB0Kc6R0GEm+ui8CLLgR62WkdnoW0fmqAA
izjm94PWPlcAoQsnevETJV/SNVv7soPIbra8/QvEyTc5+Ll++AmyLVv8hMmHzejvNSmKi4e2Sk9R
ismYiq2T5CHB0OpocN+OdmVjq6KBilyTyoedVuyKXBvonqiA8l0gTVbtgCMeELqB5v7vkd576gba
FngCTwv9luUbfWZI1qFRmmbh+OpWcX0XP7b01+0hXVkoeN7TVOd1J+iLk4QkkpyIeo5SHyTEv+8a
GbdnF5mbmRbUlQ/HpUl3llqLwAlMooSWLFkRShKHUq1iLNxy/bnsAg/JegtvsNsjuoylK0Ix5h0N
c1kMDIzMbApHMY+RgaJghufbzrFRQm/wGN/dDjVlq4h9bYrEh+ojudxFCbdHHaxqW8U8dFTr0XlP
6h8x/JhlYtvFOpQrv8NHxvdXtjAag/7XPipFScPfQoy+tJwUo7NAWmoRbtAzv0wc/pONQaOPaxXN
FyouUyGWXg7NNHYz86AUmvotCgr9fpTVBluTCKmSBodtwOiB0uYPYC68g4nz5tZxQQne/h1Xrnjq
+jKqFsj4kIdOziEo9U2Btl6HLBQZ4HgMuhfYEmZt4z1pLhVr17K8b4e8nH+Oow8hxYr/kFVg41Ei
HNi6B8lBV8XMO2dVVhHKN1D+b0e6LHwz/ZzoUMvIXoBHi5/yIdQoRbgIIph0cLJsb0njvhyxLDfb
cCen6R0n3jaWtcckx76jKfTPt6NfSQqpy6Djwc6i8D6tAlla3qr+6I2ABAFM9nrRr8NExtdPanH5
yZ4afARmVtVUL1Ssdx5MPCXR+eIbT/exYqplWSm+cXAQnvhiJHJ/ZxU9dkdmpq97BRqfoG0t7ULX
seLuCgcB/h7xhH4omoXnZP4WL4JoWaqQYDMwads4aCOsJDV9ieYgooNOhflT1Ac7Js/cZLUWraOm
RYPB0Mafjh50DyoCC1tDKZEt9BAEDOXBQXu2p4pdaDUw0Fq2HiPqLzm6/AkWRLGlrNEpQMTcTNPP
KQf7MoaYj7lB2P7zKUcnB0YCVzwls4v6VV0WQ1hEcLaQl0BTPLSaEx2Q/EGy/WTmYXd57yFIymuH
6gEohouWPioHZRm4iLaEeOukGfpjQgrIqJ0tsspfbi+0yyuCWIC8gFJyeHPvna/yHKm5NMFX5yhX
w2ut+E/J6N3dDnG5Z0UIrh80qkR5epLKVkbfJUlfxifJC/wD0o0Wlsd9f+9FVjZzZl9uG0JR6uMM
QMnJnoYqU4zDu8JOjq5aravK2YU6NnD2bwqn0lz77TKxJRZ1b0qLeMs70+wkbXItqip45oNTYk3X
fVMBC4R1sdd77UWl8hNVWH3c/pRXY4ouKs9hwaCfzFbNhTrIjPIEmqXKMOWtFnr/hPIB9J/W9de3
o12e74wQ1reo7PMCmZ7vtDRcWa556mRIevsL1IDqlTaqeCkMJoLB8DdrLG2GN0QmjC9Cw3CmoXG5
DziQeIyTkYkfMeX2gsaKq76zjYOsVJQXNf+rWTl3Ui5/iXVq47cHe7lKSfkcEEnv/QU45+cboejM
MCx0VzvadvvSZwXC1wNgIVkJT7cDXc4hly5EOUAeaHPQoj4P1FnYibijo2NLrseLIjs4/s8+sRvM
jYvi0NSeBd4L1srtqFcqOYTlWwrg1RXGGvuTundjmoeciuyYtY8B0ANNbu7t6Ftdj0jO3EvGp15G
2BmHhcb5ng8zx9rlUaORtnEGayARUCOZDDx3UEcp1NE+lPDbFk7U/RlA880MU+XrnadGACHfkVC0
VAUoavJ1MYCF1VAYh3qEv+kVOJNm372xOLYQQj2g0GC07uBZbdtCeSUrppmMie7tHzFZSmCJAI6o
FvhPmjgCy3T+G4J46GJlSHC4CuTnRraW/bCHVfF2O8pkd7xHAfmFRDSAftBCk7Rb0qTE1fsWaCJ7
51GWkY0qe+7fYZSGJ6fuo83teMqVgChygeAweBSKlPh8WGbQ1rmqAtAadPyk9dTBohNOBl7bfbIx
QjU+2aEtr5TYTD/JEdJQspE+lErww8PU9q6iI7AORj95TcZMfXRMtfj3D0I+DOBDRkCU/5589nCU
B5WCdXMozfCbWTg7uSl/lUm+cZxqZg9fgMeYYgEPgiiIdLRNx/X8W2BNUUhqYcuHpuueE606GVX3
G8/xTVjhG1yZ6g8Ks+u4ig+OLH3FOGhfWcqdkw97emM/ugwozMzsTBa+WA78Iu4GXuoAH6fPV6Vo
qXF0fXJwbZQmvfirkwevvTs+4vZx0vCJNED8ZK0L499ep1W/i0ZvBjvxfiF82Hx/fwPIFxYJwnBQ
XM6/St+EiVXFsnLQ6sE9QozAhFUJzbVeVM2mCnA7bwtYf6lfRrhM6wDKlVTfFN5gPwMJClbqiGOm
p+bSF6v3hs8Ms7sPrKheJn5vhjQuIDAPqSO9jbi6bdQu0fZlZqT3Q6b2y5qnGjqKw9C/yUFq4O+h
2jC/huSAmQQWUIFbfIl0lMNQ88E6vVeKYw5NZ2MNMZKqfRWt/DhzNnlDYQw9NqmhiqjgUoZfWLip
RiXYlt0QoY7TpigUyMOuk3znIacV97mPtWAlqeHrMEYOwsj4RSmhpOxuT/Hk/KRUIPCB70YNDuy+
KWARw3e5N5O6f9KbHyBGRtxR/jmATQkLCCvdPZwLJokaLw4to8HdPo0BKsRegT100erWv6WDfxcJ
3RGOZxJqisPniwRFh7HUzTE7+K75EPWKsQHhk61KJUpmLoMr5zD4ewbD4SfAWJNIauo49Lta7eBI
3XcUv381jbs1ojk9yelLUYyI5y8lgv9Frk6+m4ainKdWRXxsfdHZdh4yI7vncEgXlaz8kBT3VXHi
XeIEj+GYzTxLplUKwENgRrHwoEpHne4CSpiOmdN6tu/u1Vbb6fjt2Ia0GBo83KgBZGO0pdMVmsXK
tL+nOBkryR2C96IQf3vtqJO05v13cOFR4MVGQCT659Pa1q6SaZLu7GMNb9XoOWqOFt62KShoYpZ5
uqbfpkb22uq7x6by70ozR1AP67p9iRdQc+R3Nu5P+vOks0G0cd7//7FNP/MP8qy5C5TTzE+edLT/
/mRA6LSz4dOT5J7/5CDwRq+RZGc/QGTsd/zMoRU2NCWmTJsq7J7tBLc6mDb8zKYsNvzRxfZW/NG8
WvHPtrjrBio8+kze+95V+3iOijkFboKujUwjkd93/sMgg8sDqFd3X0FnSiN5q4U4CBuPBBQWvz0U
gHRQlgNZYlvLizR1vtVCt8V7HRt3UQ3JEttZgXAMO3cTFJ8w/UrxrfNb3ul0QvmfEWsg2ng8UDLz
Vy5J+MDPISDFhF8MguKZOLZQ1Z1eSALjWtep4u4V03sIRsyASy1SdkOGhBUqMNpCcWfuH3HB34oo
DtAPFRsKKVpRmJ27NxEcQRl/3Kh+uQpiCdOoah/H1hZn0++Rl84czFfjog8nUB/kA9N6LqzRLver
1t33tf9gSiMW1fivNrW/atPik9HiaFcN+9QM55rp04xMrBMh6sQDjY461+H5gIUZiJflqbS3DWQw
7EDoJHomeWBux1sgk8P6P+wY4RCiUZoCZzbtSsWDbQXB0En7RHFxftfSYcXIf7tG/prr+Jx58Vj/
pA7g3tdu2tzpdgvRl8wX4qS5MEdP21R6Zr7oddz9qKymxdepabHRU8znOKnJUVK7nLlurkwOSTi8
fKE5LhRxz79Rr2UK/tmNtOdOPaau9FQo9iIosxYsdPZNaczPnZFg793MvHauxaXgwUMHiDhLQ/zz
D4sxh7ycJ9jr7ANqwQfdToy14erhlvIw0pVcWauiGNOlHwddDIq+9Fe35+raxUAeJq4mQyyP6XMr
1WMlgPct7XW3+IZY7Y+2Lx77wcWXrsLtyd7mHraNmbpqOdr80Vo3dbjGMANPXn/mQLvIXJAM590A
3J20glLqZJ32pl1V2Dy6eyyFvia29Cj52szrZApPEoc5Lz9KImTlBhnMZJ7Drh86yrnuPvLNbp0F
qrKqB7sT/cViSxckX1l2mW1yWHlLU4qUjZuGkNRBu/y0cXa+axxsyyBXGYvAwp6vVFuoLo0a3qm9
S+JMh3KteqM+s6Ou7OD3S1M8WnHamP7qqm7TbNRslx0sLRBRXeho/HAZ+no8QyO9chyDS5Uhj79v
XnVy2TUBSF6nGpkDQ9uW2KRKQ/SnUuM7x5Y2UtPMDGzaPfw7H6QBQl2EDGzKnOvj0k36gfmQ83LV
J9YKB+vvFJ7f0jrbjK62hfqwHtP2xcjs+yJQZ7a9mO7JXUAey1lFRUcgRSdXqByVqaiskhaF1SLS
u2+91PMwi8OZdXftszJA8Te5OUjK822Oiq+qeFHjHVqj3qm1/RYbwVMp1Z+kxvxdY216e1dfDQcd
kcKwfgWNqmGRJoewf+AIOi952kLkMQ92Yu/wD/6tqXPS5e9FhOln5ILR6CEKHOz0FGuKUVVKdfAO
5Oo1+B9jk6W1l+yCrhrWVlfKgDmwSsTQKFzFfR/fVUakLCpd8x78NjXv0XFo4DMB8UQvLP7uFVBF
Q19y94Wep3d5aqavUT0Gh6obcevhYYiKUaeDeOnidT0E3cq1x/zYSoGylmPbWBpeD/Ao7e1VrKXo
7pdaiYOwCaU9QkmxRi78HtCJukU2L3nIGivGo9kjJw15hTr62PxshhzroF7X3bWcoJElK7G9H4Mk
26Uc1t88KGGPudFYSzmXrHs4VvEmDjkkJfFAbOzKQXm8HrZlZboLk6xmDV4IszStsVddParbLteL
T6lVD2+ZFQ4PjcQTNlEkLEUqZVhpaSEt9MjIloYT5buk110Q8Bw8QZ9LqzRWm3Wut8NSjRP0tbsm
3DixVv26vYampUCxNcEUCbA2xQsAwJM1i91No9gQ1fcNqLukqLd+4eBhigt0BQ1OkrJ1kIwvXW3s
dLnb13ZIQpG+9Hnw+/YPufJkOPsd4nD8cEUWfuHmUs1itgfTfazLOFhqPidDIBtYRcU2pqM+nu6J
ZUk/b0e+cuwSWdTNBK4NYsl55CZWotLBvXufG26xzVpHXndtgN2yLzHzEq352/GubFuThs5foAgV
nsnhG6kQs+NcrQ5Iui0E6lk4mafqXapj3EnedDvaleuWeRUEVBpWPMcmZ18h+TqOPZq0rzJLeQoK
O0Jnuo93t6OIbzQ5GjjzaBpBZHvnOZ1/Q2AHiZXnqPq1FJzXZRQojxpUoZVvyv+qMPe+YHGFE/qz
hsABnocqEfrwceD0D5Xp3Zcl0OLQN7dNO0d2upKz2QB4/i+Oeh7HaTAeNzC42GecETyfNGRFvVd1
fBtqWbyjNdiTtz/i1S0AdpP3Ht+Q/OU8YoZHMtbgkrP39eIwNmmySNTqziqlL0kJOScqHgHRzcS8
OnEIJ3IE0Fy5kE2U48TsVKtsD7FRFOuat8t9qCTdvRzGcyIdfwnd01WiA3SBYkvuwVPwfIAoBSWB
Wsv2viT/3llK0txz6mULQ07lR1x3689+GGEAGznts2kW4QphEXtbtI217nxXWRpDihVWWTcr9Pmt
JVNkPkBaUJ5Ue8iXNXofa7nM663m9i047rD94wupRixq080YayFWxVGTLDLLDT8jPIVtjRa1a6fw
1KVk4HYSRs62Lf0dLcoltwIC9iFG5wo4NTXGT92KZe+ujrWc3jd+zCXemItBVtE7QGVpEYdju9DL
Fpe6uhooDIz2oztI0Va1u2CXRm3ymHtBuiz0ZtxllasvxsgYo0VNikzURrsPaj0+ql3pPQaVlONZ
30jcMJ1cbsyk09ZF4nSAq6Jx3VEXfPVqx70LLcNfNnHW3rdDH6ylzk0fBmloHpI6Sg65b5b3boOt
TFl54QOk3YCOTxavUgnxr6yrsKTpu+pJd/UST1mf/G8MPhUOkCdZlrRNnFjRnVIZytpvRpy/hzFc
jBqYXq0JxlVmecUj6vyURTwZIZp4lBCQkuNV5o7uIqoHRKf6sN0onppuAruLV47saqsqcponxfak
u0bRfESklHY7MpUb3R2qbdE4tLwkyd7hGjqu5CKyV0FTZ8jeGtjlhbn06EE/2gyJWWyizrYWSRZJ
iyAJ3SUoAWunueO4TRwYc6ZWjeZCk8N2OeR4L6Gsby5CMAczyfTFCfuOkMBDBjota37Km1GyIkLJ
Lsj2rpl4n2Q3695ah1R+eft0mN7UQDKE5JAAHgDFo7Q/uafsore0IK5BVdXKNqvChwZ7hciRXwaR
1r5LXJJalFG+oUr9zJZfm5F7r0nSTDY9ORjF7xDPFKCouElawDjPd3EFiE03M0U/dobUbR01fkXw
LiP5jEFVVs8hAfvUjxZpb8x9gkmR7m9odEdAXXCfgfw6D91oijHWkSofMJoZ17YdeKvAzoV2VVSs
sPdsFzkdvDvOz+FzLuvusuIEX9+eh8mJ+f4bsEeD/6UKWuj0+m7wSHb1atSOfXqM9GJNlrIuhzmu
0rUo9IM5kFEGFiK65yPVhqjMRwolR8Mp917mPkWj0y2G2SfLJPkRo6ELzI1DM5gn0HRRxb5spW0p
Fcc4Raqwcmr/S5FngkFUaZvStKp/Jnyex5ukea7u6RWUK+s4SMCYQ4TlApjuY6Nr/5b3vA9MgEVB
MQHT0acApq5CE0DvB/loNvVqHPVDV/QzdOgrcyQQgVS4qX7xx2SOcsOH2KinxkHNtefBeKb786Ap
/1Y6EuMQzTzkRwXOEYO384XgqspQ+0aWHoeoWsjuY2KVCxw4lx08HuETr/QSKthzio1X9jjNZDrX
GLuRGUwL+G7uRYaduuGxypJ9EklcVqX+M2+lX1HRPlaN/GSM496abZ9McuP30ULOh+qI2BSIxskG
56rJqwJEz8HKjD99kG9ZscnSzZs/VSH/rHESmTnMpqWJvxE5SkDQAK2HGnz+fRvQF0qJLfXBCuyd
1iioCnkrMrF76v3bocrv/bwLVg7F/35EG8WeUye9sgGxAIYxzKkuROUmG2K0Az+GG2ccIrfOVlGq
anea1tVbq6qDDpOPrn65fX5doSfDs/4QcZKF1YZcyIkbG4deQ8fEC2jGeos6LBZ5hh+VJNo0D4X/
lhkNyOq3UZ3DLV3bNh/jT+a4zshoYCTLxx6FxdpUVlIQvXKpLG+Pc3It/51YoMj0TODrgs06n9iS
ljTMrFY+RvHoPtW+1280V3J3t6NMcvaLKJPpQ3Lbz8OOwSjWeGeYTwicaxjIqfZ3q03xK54Tvb66
XISWrTh58E6ZLFd0BZtM7uL+UHeQuskCAHu03YJV/Fltu5nNcS2YTbkHNxOZvoIzmSm102ShYmQf
Em18lnrle6y2CMwhQoU33+fbH/LKzke/AqlAtoIs3LHPp6vQ07aTktA4+Dku9FYQ4ZxmZT/bsUCW
1FaiVTbOnd/i5394joi5s+jSwEsCmwP2frJCDDkwEqcOfBZidZfV2boe49ewwmfe0qgPBrm3H+Pu
Uy7p/3xxMErkKlGLRc3sQqfNail1KOA6jyYwbMkOVoH8J2vn7EAvh0dzBulqLg8AXQCzz79oGZGj
8Vm7U9Xawgvrka/xUEnuS61p+yDVd+gGPuj+nK/P5USehxU75kMhx0+Lxk+apj0aabXKZedzF0tr
2qSCjGwX6ub2srk+SLjxuHGAkZ0Cn5LKywKjS7oT19h9Gw/looy9zTAE93KWbiweZ3JTnLKwmdka
10dJ3UwhwQBYMNn3fY5LmKIN6hE51S9dZ/7GKfjRdqKd5ht7NUh+3h7m5U7ko9JOFCJmmIFMt31V
4SDet0p78tryW9i4NXLOlAyr8j7NvGB3O9jlyYnvMWpYolP03is7n8G0b3TDrZ32pASNs0CShHad
9h8g9edRxK/4sE7aqI3AlrntqbLjLy2qMZmj/Ry15k4rUogwZvnoxd2uCOCUD+PMHXh5ahMbdysa
AjbyWtMnG+oobtQ1dXKUB8TR+nBTVMlG7b+UWf7GObPpHfPfMypCQotRQdZj0PAu+PVhuI6rJxFA
nhjhTmPTSu3boOu/MlN+cqX2RKq/CQL/ISqcr7fncgrU45AjLn9zhIM+vNCrRaRL7iUX/KFUfJIH
nkSuDhu5Tcqf0En9tTG+GUaJ56R8HG15gfHUssqeAhTZteh72xTfkr6be0FdWcwi2YLNAFAGJsH0
3C3ccAB8Vp8S2gJfpVRVTlD1n810LKiH+nPMlCtbFcwwiSJGr9S53kXzPnz5vmzKPlY8+Uh1ZB1I
vztehisPgywl7PtV78wxcsTPP79WqAR8iDcZntzVaT9YnSyo2Hg5QcWetXW99gXRfOD0wSYAmYlJ
FqDoQU8lvm9OdlySuCmtuirdaomWYuwv/gO3HAFAbikT+h3I4Pdu64cP6NIfluMwb05Rjyakp3n6
Qk4Cc9GWswqw174dtyLTRPbPsp3cWeTiLeWnpDnlrZ9g12rExoNhuaAVwxAtytt748opQJsVrgPw
RKbMngRLoyhvdGiTpzJ1yyWiS8lSypVsY6Bwuq4d2V/WyOUdh7w1/tyOfG2YpFXiQcfkcSKcn31S
bkmS1in1KayaZ0CRd7npHCrF+ufHNnPGVxQsHsjy074nYsEGHB6WSe0hVQPo00TyojDT71akadvb
Q7q2JHm1EUYQvP/Wfj8sklHLQSDXfX0KtFGmShh3cBiTg1OjozjmM9fhtS39vsNANFAwn7681T4k
XKmUp9I2f8gZZp44MeIQ97Xr9X4ZxuOcMvGVCROJKeFENeZCmitwlS7GGAhob1Nli84EzheV8iv3
oz1Tt7iMJJ7dlNYE7hLDism1mEeFZoz+4J+M3tcWQSB5K3ynEorPwTgT6nL9n4cSU/phyqKywjQT
0dT/oew8luNGmi38RIiAN1sA7dj0RpS0QYiSBt57PP39kvoj7ohUiDGb4UhiN1BV6SvznF/wG2l0
NPurMv62LdElaUzKQMLfReT9qQlwG0PsYodphZGl/+t5zqa2TqPN+q1dRmFBjxow1Qptgeb4eU7H
D/q//vQwUFCg4qA+wyWb/Pu/HpZhzAZNjev7Oom+9Ut6rJqJrhe4J2ZozmC+6IK/r+4PB0fyItjc
9M0C1/RGp+lqVobNw3RZg+VHbfbNVbJjX8wf9Hi+PzTcGF5dekQ8+AnfrEurbO6c6bC47RrHeDSs
3P5CXaPbW0ORn00VGiivZw41sdfug3vLPzyZ+ioVaIumcql9vt3RIS4GauC3tb0kQRHF32tzuZ7G
4UtjxfvIcg61Xv3nTIkBAzrayJNAdgfQ7Pdn2vkKB6uh9/dGNI3g/EGTrnr9sltM96MWxfdRrwyl
QV1OYYD0820m0Y5MKFRO0d4Oavlzrev7tckf/i4ib9uwODYh2KN6LwQMFHvebGHVV3OcNKp6m+n5
pdr8HDxokEHfW3u0HE4xlUtvV9vFOghjWn0YdPre14Tp3eG/3Vn8ehEGJAQSmYLs20vUJVnrdajH
/K4yc+NxyufukmEZ9dPf1yvL+T0SYrlSHqXjmvzzrf+x9XlWl5qpuLYHj9ys1s9NV19GmxFUMJLE
aX4ute1gduVHoAjvdRF8Gop6dDeBO/Kuk2pc9CgqzLm7h6gbDMQq2kJt9G7L6EMGrnduj5iawNqh
4xoMI7zR7wJawEfRDNmm3HrbvtV6FgX7W5WdtvkjZpJ3a+IBlKwIw1A9Mvo39mXLhmluWi+6tZ0k
uR+5zjwYRp7eaemsH/5+bn94lGAJcbfBLcd7nN2+LzWYegzzVo+96s4YjYJrFlP7bMbqR2wWf9g/
9I2xaslRCEDeaITbuEBTazYEvan9XHBZy6wOlDHTgfrJ899X9b7wSd7MJTfJF/EJtaY3Z9XazpYY
ma095Fq6UzPtAMfxofa2U6NtUALPV5Fq7rCuV3VmPY+9fRXX0wcR2TuN4BXALaJ3AQQlmiVk5//l
lbj8UHKPussDGL8zw31e6V30pnWQJ866oII32kdtYq/Fgd/UUMw24QslEhlEe1s8cKO0mGurnR/W
OTXDoVfboDZzqLDckp4xcPyD2JjTAFi06lAr9Hd1Wdo+D4yWHj0nmsPYWf977EHhhLYDIUoWEXvb
1e5Ekc4gadc/ZHM/7ItmGfd20edXsedGX9Kpiq+TzFl9vY1W64Mw5J2hl0KRR9ok7Y/Ai70RObp9
ErdQzOYBQrsH26CE4qnHD0RNlPHNlv/7GYZcZP7rnEFi86xxs5uHMllP8WDutEI5FWaygwvtSL/F
HraSsGj4OaqBZfTHOTJ3XVe9/P093msXiQ13tTg2SuDvMu1UhzW8t+L+gT63PfPqL3odQQyRZ3dt
k3/gUt4bDZ4FMAwj0NheWmd+X3JuqtFK5ap5kLkJ1U5uHD09RlvzQfwjSvp2Zzk57n95xPsbImzI
3CiQHj60rTKFirKZ+8GiewrKzZ5wmfH/siuSDwzin1SImBVZEUr09wxDaW+3pVvrzYOdp2fYQM/K
qN7MNi0XFZDwO2LeGzWrnhtnOJadu58jkNWzbQ5Ka/zAp/5JeiV6BuiDiuc7xYHvYtaW1m0ewEMA
ktcbr124s/4uNn/e4/9/hv77UU6jrVh54jWITX8fK9WO3rxgdLrbKd++cSO5+/vj/iil/1rSG8+W
TBDdLJHRPEROcXa99LHX1YMoRzF1H6T8f9w9pEam2Cn7v3U3tJwPVqmr6KU9DVfrkm++1UzV/d8X
9Gdx+f/HOG/Un/ZxLlbp2r1PVjAwVDq5q8c+ea70n2baBeCRhfCGuFMFH1bKiHUGU2kd/v0d/qiO
/3qFN21y7rBUk9K3zYOrT+fWMm5M+AiTbP1AVN622r9WwOUykZCZ/kL37R1Ruc5zuThJ+0DHETxw
DPVeelFhnEeLUlRsuH3oxEsGlcDCPIpia4e+cZpTvHigR5X9cF6c1IQSHHqJaKm40uaqx1dHq/Hr
bI2YEOmM0HWL+IPXfh+JY0KI94UDjf9715E+QaElo/HNwwSAYQtyQvTDjq65ffW19C4pT1qx032n
29nl9YSerW0S/P18/iD0gksh1/sqeerbvkxC+7o0qh47FhfPtaqfN1fbux2szFOhP/79WX+QelD3
pW1ILrqIO37X52KxVsGOHx4iJoICQ6kPVax/VCJ5vyCuCDHwApfOnetbbLeuGjOnduvhId0chmp0
UErsutsNrnIuanX/9xW9y0UlAWaumK4Lk0v7tyGN2o563C/ZgNQZ/S5SWhiGc7f2RztfdiRhNNUm
dnJlgpvzn/WK1isNSAhmbiVffBNE5oQ1pLll/5ByMT6ZT5Zq+FaxfrC+P1gQ6fACE0JSNYbY33hT
LaJqPaXV8KCmuo8T9xHEObuipyrU4k/01gK2kQuDg1K/uNqnKfno9vB1Ib87Wt4A5aBTmewGOtPf
haarcpC3F86zHvX7cYnvtrQ9LXq1W0vrAMBxEHtQRFTKLm/rbzTdnZWEieshD7LcPDLsfqwrJQC+
5wP//96uMUUIiwUVac7xXU5Zau5gUztCb7Liq1UPF9aohqDAfcQ18naQF8PGg8hf8flgjb7Lt0DU
atp0dOoHAPaHcF2SazW6lbC9nR8zd33uHe8C9FoZBP27bL/XVvI8LmzIqDxinLcbX4ObnrVN1z1U
1ejcMrZlPXpF8RFAwnsNImkFEJegECwQ8srfj9fpEnOif6d70GFCh+DGXrebQtOzg71CopVEa32a
VE3bx0X+ken7g/Hl2Zg+IhgqkFxM/f7svJ8KuzZIz1uzv55S9alejKMbxSHV8p+joX8btOyr1+i3
gMlzh+Ia19vWBfUSHdY6evj7br83W/IOkCwDWEdQ+TZsLWdagsd5Lh507bD1yUWUgdVGN3E7ph9E
BW9yv9dJC0l16EnBGr9rN2AoUadLNHNu5q49mut863AD6s8DJr/d1rtWzZ7xF19Sm7ntv6/xjc78
ejLBMlUYuADe3QPofc9FBGdxs/TjRRIlz4sxP9Rz0X/g0/74HIIBGgqRrXctN3mTJr215u4NnAq/
Lr+Sj+BUXrOzf5mlX2vhFpUbBma5cKG/y063Ddy24xJumH8eB0Y47Thrzhaz234GxeXeHkllUy1i
GKczaQo3O+t6qCv1riDlPdLHNX6yKQO9rECNfm5Nb5LW8m2EeLZbnuNWB8KPvpOLFaK56wqgid0w
lF3pt3bCJH2lONeTMalAiDfNqYprM+ym+CM2qjci+W6Jorr/Sh7tqI55G3e+bRlI38WO2gTT2EXh
ojRzmE32B5Xyty1wr89zZDqUmgrAAW87WjtrMIcYcMGbaEh3htl96vLtMPbxnqfelI2+t+zq4KbD
g6XGp3xyTv9dOqVxWm6oGHJ/Z4nmOGbaNHL+g9S8SWh+rdBQNRCIpa71Fs9pihPA+LPWvknpHV50
J/dplnp03fJZiQNz0v5j9+6v50nNhcsiQ4OP5/cTNGERcxdICG/rKdHgmJuUY0RE4dPm/tHtNtGq
5EdvVYKMm7KyAAW8ayeCfi3OaZ7fbqcZKlJgBFKSimXUvivjDHfZ4qjp9dg2RegoNi05fTP88Jqo
uejHSrlS67EJwFU1LguH/mlGH4ZHqu76uU17w9c3Rb822/T7FGfPdaRNVx467nfm6l0ZakUGo3i6
Pw324Gv50h7yjFnqZSiXcGiGhrvvUUuB/++Wz1HvKOfR1LodKC16CIKxavl1bP4EQpCPlHL5avbp
rlVq7bNKTRX6MQDxnrIkzS9pNjWOtbl2h0lV5iMNxOsuWXT1YuIXfcNZ7R2l2Zbpv4whCNhU9s2q
FNf0yw9Par4Wl+u8TAcy13QPxXV1Gu2lP2R1UoZVm0a7ylGaAPadeE/30lr58ODGDJGAgsBEgX4d
N5lxv/SvtHDTWuxT202hJ7W+rQABnhwGQi6zTC0PhdVlN3GTU0qriyjcAGrY5SDB7NK2zPwkHlsQ
FximUIkr/HzKhiDOVBUQ3WG+UTZoYcisOxDsL1fGckMjWWnJXMvtZHhpdxq8/FzNo7UDzjq7L1ev
DJlv6MKymmhLjfX0Lo4N88LpW+0Grl3ropstxsvWsdlNW9QcbAZE/WEB78vi0tRPYJ6+StW5vMyi
VvPjyujCKM7T/Qbh0T0BQ3ailLjywu1y7EvdZqwzdnfxvHqhZ7SOX7XzdozsrQwst+6DaqnqRzub
1sNoVdbOWOO8ANlBN2DXMKPyW58pQY4JLZs56IbQWi+b8ah0+aSdtKYwH7JsWPZKMX7W9ET/ksNn
Baz86gGI2xpBv/XuPsvKibvdbUpOZcO8m1+n6+cRaOwOBjq1PUSVE4WRahUvbW2twJ4OEfOLlWMw
NbKtN2PRrPtI7+bbZTLnfaKtDF5u5uw9bsnofgUUgFi+MpptlzIiMj2ofcYceK6ZHCTKtTOsRYVW
eoyM+6IxcAsWeI92xggrfLFqEHlxzzGY7b7KEnY7K7nUn5DLvjDNzJ/yXHvuyg2Sb7UHH7WFE8If
qyz7XHqEy2MLLxtFglQ9ZfOWHpZMV4Ko9/pDNDVrHZr9Wj9WJf3uvtb2ZViqXu73HtQFTJIWF3WH
5sI4QK6txsWZlpBDZecITxJGc3o5QnyRTYvfqIu/AGA81PBeDlZQdk3opv3ehB8EQJHKPSRr45fD
HeAsYAqCU3NRKUxd0bgn/7BoJ3yuDYcRwFF5/sI0HH9e1h/mwn2qQImY676tGBZq53CKsp2yfhOY
F+sELqzPrzqc57QyG6xOAYF0ltPuY1YQvR9p7Ri0H2XyOVa+FyPYCNWeUngFzYCTct34VOYvWlbu
GEAM1M30J6Xej9pTaT9ZS3PUpi9m6wRao+4akGXAy8fivgxTfVH02ZVXApXifqfFM4i50ea5vBN4
MnpeB176pMPRUh43Qw+BaPC35CUa4UJcbeaXPg3etznPfA+bXQJZAVZDOBhuYJcarMuZP2rfDMjH
6N4YTG8ftQXYpX0gSCrReW612u+aOCzWIaDrmBb2fFdlCpNO6qGN42BR7oA88VJnz/JT2KiASz50
/XImQvRXOrG0pfSjeg3pEfDrTqODspAuSsvNdnkETkNkKJdVGp11+2LW+0Dj43as/hzzce8atB7n
TXkdEc4jBEdrBuuuM/MHTRvU2zhLr5q4qsFwXMddBE2UH2EpfQ/+ZT8aZ6QvvinpglN0+v6dtlAJ
fLrLKW+uW8Ybets9FJH3Q3Vav5NR73bpG9/xlGu9bmLfLZpjqo9XeKVjzYI1pXua63KXzNozzAqX
qd47fjZ797lW73K3PDUeLOYz1rp1aYzTrAeS/so32uRamYxLi5MFgzuAl+jSVEAuavLzYPZnb3W+
09a215gO5rLnGuSTnWyh4SiPzlyGuhF/NxrzoGbU3wF9YZwQONghvqHCculu1bXaYgm19LbiFdDb
r1FuP+S2FsxWtlu1ft+a+n5t9x5vaxkvedWcoyl/Wpi6sJgBGJlKcLwTNAYIlJrUlwKwBFfkDtpj
/oYzrYeBMTu2qFVBK1KoTDz33k3Z0qh6Upt4lxkj+BPJHuljpnTUfgDEY9DyZLU1JtQm/zgydApY
4Got1F9pAOnWI3NRPuYGDEGUQM1O4DgBqHoNFpgPIPEuyYd9XTOBH6+hZp261A4GuoznojwM6eRL
hamyf4BX1CNcBp2/1epwluWBy8UwWdYgnp407QpV7JjzLoc5qGbjwoLWfKM/sgQxircSYQWVSWQ0
y18AZKPZoeCNXN+Z3MPY9KDdqNZnMTzGbN+wGws4RPJsWKmfNOVgGm2wgEnllOveU6dbh9kKhix2
YDqNdLsIXJW7ll8Vaw6cvg8wM5WxhHxP3lY4hWtD/+JNa4gaZ9Vw1MzK97Y7dYaZswuSvtuxPnMy
wzW7crc77BqbxGYM7ngEcaugn3ULXE61y7HVhVYFZeS2qBydBTN4WFsdjk67K2amobb01WaUFWSn
2VllBtNeOp92ybDvjC9Wq54Xxrfl16Z+9dstCaBD8pUEkbEujeFH40ZHREG1hoNdZZMf69EnDKuL
QRkEDFKbfIongs1UZd4Xp5lFmnrnFSpIWkeCJtH3XTp7wlBTK2ZYlcOpJ9zgjyBm/FBG7aLnpEw6
CbQfOE3mUwgylAG0ZLg7ARw6bkWzU7DLa1YzKulqEUhLDRRb1U5VVu+SR9PeHhprf4fdVSwdlLLh
TlX7XTZFB3uyzmST4arpcAhaBxE9kQZlfZFFQwkAuJh1v23OpRPVB9SldCcInZZ9tKjHbYiPXuIG
nI7CDzzGOPQ75H0EBbPs16CfX3LdubBKIwDihGLWZ/K6oErintnUV42p9Cq0og2CvBHS21TAw6pO
IRsbj3Ncsg0v0ewiqDTcKKfSilNRGwHqkh+28xDB0M3bZNMohn9Q4qeutg/GtPnAjNHkLMwjecQM
rhJBc5aITMFIHSxaGXpMlQLm1agEnvZTD5UdhFpFBDDL+qMeTgsDa3gZ8lvk6dCx6i26dJQq2Lro
yPHMXF6WwJ0l0Zk/yWox3sCb8YeskTL3Y4dGJpl1x1d06SdvvTPVs51/zeczU15JOZ2VjKDHVS7m
JgsFi6HxQLYARF98z4TcIWP4Hn55iUkQXUEg84w6pIuAzRFH9FLPjwU609rL3VqMN+JtNuRcdoX3
YI94J7aU/19ZMR943ZKq+kzVVGyfpQIYCZNw/ImK796wTsVS7dlIwRh2FHT+Zotp3TrMXnw1RndO
+wMMGN/cnml7bbRMjkupPk/aN17SM4uwjM3Q1S/Senn1izy9wsoW2ic1SY+dp4f83qZER7gu/abr
X+1nncuF5U+JTxZQRlAdd+n9Nn6mbO4aN/JiY1f4GesUeSzjNJSdVdRqNwGywdvW5RrCvJRrnzBE
J31R9zbgzIY1nxQdFLB876DUKIKnZPsprX2EoKw+iUnkLwvYKLvpZ5N0gcAnTTlfa0RH9q6oPvFf
GRX38p9prSKC2kmxYl/+XeyEcE2B3oNdjy24RggxhsX+TKGUJrkrPbPviAESh1D+KMS7Tm7d8y5x
rl6RzF2z3jzdAEy3Hse4Pq5JAyX3QCx2dCyuSeT71yj2y8q4qonR+GSd0Vqeg0iSBy2BB3u/URPB
HxkujUUPGkHfkj5K/GcU3RerTi7q9ZQo+8rYe2UMNQH5oRbvii3h1xkzDKe1v1HmNUDIZCkGTbhi
LrAByEbEZtmtdznUzaEejW8g1IEe9yR6l1+jXPyPmAg44u5FXjVOFaIL3zSWMyIhegyUuVeqoKLl
IoYTZybuMNX1ICq2nb4ad17hhl5NqyX/vuX5LS40MYdfhsD2wiT/EeU/bUXMPOvHopaEkfYLuLfc
CDhM8+h7cXSYGfYYIZZYl69a1J9ma9y41XmLrMd6g9l7PUqcwEJfI1trzzoh0ZJ3Gcv8ERmCx+JA
GDDpRmh6q4SQDkOywzDuays7Ld2L8IG/Qm9nQWUetO2T7KloK19Fuyzdovm1qCNGLCHClBCwWHab
s5dAnPbFV4MokWWl2pepkfhZRFbmLmK35l8xhai88dK0+PpqH2GewM2PFD10+BTVon1b9E9wDL/G
VETXWSVB9jJ+ovldJBmjvdmwEfZgFYjQo0kAhRscCH9Sa5JFftpRcSV7yWnInxqjENGCu+wfCfv+
t0/8GEhfwG/2ZYWSXrg4ZLYvJjbgX13lNaztQInxld56acz6kJnjrldSf2idva44D/JJDg6WtDBZ
s0fboQEEfMBpKMVSEiDix0ER4EVRDDmFZBgnOt2H29nNKc8tZ23qnz3nKUp+augyT5dYp63VS2Ub
r/mHCcwajvyrvUR7MvXD4o0+Thnh5b9yigC8YIL7+mvhtIdiyS7EaHsE6xPRKKbZ791KZF13+oPY
ZGSPHyLCaKfoNLsa6+pugOxGjgSwBQlVt8L8yXsz43phjzV3NZdFPF5ndg737CJ4iy6eBGPN7q/d
C/KLrvD77Fs8DdAEwaBBNtHs0Z2TakmMNxHgQ7BxhLJSJBCDaUCOCWTZi2N1yFF5Xpv7udgu+A44
tr/zw0n1F30pL5PBOrAXnVU9Yn2e+ZdULXdTPD7wvxPov0M8BVqVHP/nUcCrpgE4fxWxtXxqhvZe
po3F/rBE3pQdEP+BhRxiLUTQcRsigdq0nb0+FL2vb/kloBja7iu/hi+wKQXl3g+tEfNL5GWdxaeZ
zic2l+XhoZXS2PH9WapcZtp9FWlHT/2+Fpu/mT0Rj8si97p69rY8RKJRddQzql9s9TMOFoOC2osk
EQKecw1HwwYM40EcA2j/Zrbs+IUM+8M/RGoTiiq3El/z12vSBpP2xB+wlRI28XcTVp2V0NDyGWgk
v05MYoJT7M1Xdm/tKKOGXvKT78rHC3GZEWmO9QoZWs47J5cIdcLoDXocslbOlq8kbPiVWYsrj9YX
dJMvELECmRETRdSaTiMoc58izJ6Tf2V5dXe/YRoYmPfnWX69nr+AECcxFJ9wu6/uNgKg8VMcHgX+
17yRR4mRYS0Srzv2Jukoj+HTPBLTCmKWnInBQSTTExeZEgCxusEMdZAipxV0EqIvYhzWOGx5UFBK
WKMHU3PldOVZsmvEepgB9domRKfsNZOSSxDn2UMg1kPklDOiWP9tXJqAhDvVgNpqMdMoi3Xm82I3
RtkmrKgg3fG3Sc7FLYgNkgClROKDsYB/n+xFXMR/d1hP8mNHMBrFAWMZi184tu2Aday7AzEIEiEG
dMXTVSTO2aztpjnzJeYV6WNTZQ28PVq86o9sj+RndWaH8m5skoR+VnMhDq91Yzk/EU+sElFbxdbY
2WvCBL6Y2KeBeo44KJRmhh4Q/cbSsp86BDFjfaUmJaCwd9ovkZDDH4kheHrsdaFEHoOVAlj2OAxP
NPP4yjQceC82uoGEtyUtF0HGwfBeOTto19spheGVYYughAWOF0Aa5MT5CK+h1uoFnx/7LECRxjS9
HJKM3EELxpWC77bD3f86uIzwgi/tc/r9rDMnk5nEVq/eRsJZPk1t9YBaGAYIPcbLYh5Gk5EYlmsp
wFF0IukcMb8hSXJhGX7ivSxWfS6me2eaTumif8+n6yxrXj34aJENt5p2yflU2/DUR9v9mN27+ElQ
qMO5JZW7W6OCmJzh+6kUe2BSeoqt7CuxDQogQc9ELiu7wrozemskl7TkJn4Zm3BVnCvynL2sWm1J
55e9NVs7O7WvWR6yYmzP5ACgOdnPxGwE7Jb7OAPqxoZJkMgDF4viXPKwTcT6y/8cr4r5ZzfYpDoq
gzz2GI9TCLUB/8FA8SFNKXfIc5LpEj+Ag+WLAZOIlJ1QbIIY0h8+zhcrI7l00fi8DDppTt+Xxb4W
eSNqwh5GVnRB+njAp828CaZVDJIiSrvsRcNFX4QESHJdK/8KlrxsE3V5XyusY2a4/5hkU5EGzh7J
hwQJbHExXYt1t/kt+Y4EsUEJ7KX6MU32Pq+Nk6M791lqUFW6Q9T4xjyutwCa+E8isBheffJCBx+v
6x2R+fJanUP95W14Rjlu4TB4N535oEYvSwLzL5o6dQagwu1VTG4vlQ226H8iRrEwgErEF8MupQ3X
eZIctXOJCoZLDN8EMgH701BPo8J3r1A8YwMkcapSEORNFXv7Kni0NZGPYuxcthgN4CSnJD9JRVI+
7IwJzROpD9a3PJ5ByBcJ0mpQILEucoR4E2ReKLJoJpEfc65Pfp/bT0Z30xJVgQXd2LHEUZN+Z3OD
OBG2Va4vdi+qQdR3v61ze7C4a+SLRCI4ZlnuYpT3ZCEUgh4QNo5h0Zcn8YTNWoVpHu94kwKypJoS
hFo5HG1EScm9GKaRP2AU6IbOYHSBlni9qbtvie4G42SAkzi9ZjsjRownFlt3wMvCZPyDcbOgFjvo
xEHGOKBJmqM5RHvUINe0FOttU6KyomJX5NNjGqcdwMTpi6VY3zl5G+cqWRtS51QWZpn2QuwuUXez
UHjpJhB57WPk6dRef/S1co4i+1FQSYj7lUi75BSciC74utlXi4a97S5ruMAmorK+Wx8r+wlITF8v
608aUoQGTPUVmZ1a9ztuYHdurfxUzOi0uBX1neHCqZJvEpVXpQAfblyBqldbXoda8iJHG8XTLWnu
sfJyAJEk0rsdMFt4Q7FXUfW5wYTU8T+yAQoaI7U4bDOLwyZ52WvVLZ3SE1ZAdjJT4v1sYMOVGnpm
HJ93IzaYjET0olJx8qp7stUxFL3+lVLQQibJ0WoR9uSG5pdLFmgWaEBDJPGRq5hBj+8DTm2XbMld
H70M6bNQd0q9Lps7YBsW515dXk8GBMJLiQ/XpfUXqm3kJoGXLbelroz+DDHWOIrBoSynmLsJxMo4
+R5nFfXW9G7VGj9uPwNQGUb5djIBTzYJySZMiEJFwOWrGUy6NLf4iqqXGPORgMQxr6tu22l6dTUR
5AzrvB8wExuBeSHXV5a1Ew+OARi2iPkzM4ws/SCJHke5NbPvoj89FbuWpp+aBNlp8iyIKNuphXND
PSAmz6/WUw5BKoQ9g18N+qGk5urjDJ3ua6J5B0GxwTYngH6xpzHFsBqD6CwJOF7Fji4s0m5IxKUK
QZfza1FBTBkerMbvEykF9IoGjT7sJn06aJP+8vp+1rYb15jGdUdC7I1IwFnzC9EcjyrP5KUSMLpq
fyW5YJGHbdVfi2kUWyHGtI8yubqYQFUIjEEh1+6/zcPsC3+3OCxZrZcBgtO7bAOpcKko4WLFu6Ep
IbP5iV6KQWhrNCL9LuIqhnueb1cVHxj/Q+EUo5wZ+kU9QZySLwel1S7kpywF2dHQFAygaDRVY0vP
jwU3d+ypTo1y0J5Mo5HnQLHyUwwaib473HJaBBwrPR6bqYoZSqTQ8lqmUN0BpjpA2gY3MItkDgYr
Ofc9KSYNKYHbDDiaIcQrDFV7arL+ypmMwAKtDbMr32ISzHCjd0Z02JfI6UNzfJzr/s5Brji5ins8
V193W4I7yDvtya6Lc9RaIRW9faKYmr/O462mmGIL7dg6kmju3BLql/znUmSia3GVEkJ/R6FKD5g5
7xY3VCIxQ2TeOETdCcoK+x6XGs1ZQlhbKg0Z5Ao54RDmeRzopS3a7hQljq83FtDVOsXOLlBWbYbw
2/KreJSSkTpSKUGAjH/ktwrbusjTiwkNkwq4lkZfIsu+BAoEmL3akl3GmHC1RW13OEalt19y9x8D
52TgX8iEDG74V6e6rQwdH7rtZzo18mFK/AaEZb9vBTNvcaXqIE7Rib+VNAI4enUsp/q1TCs+wdWc
zzletNasW7kuKgjYJgJhy10OIxrYp5+4qRKFNvNE0rC6iYIKYPsmu8mdlUmxHLiUzk/m4VLCo2rU
rjTgu9V2kxWI0XFL87yQ18ipR7odznlDfEIJKW4vksn5h7fb68aLXmQBiNA77GJluPvYSy6Gogs1
bIpeYCHQAL1JLmHcfPVYK8ER+4NZrdRPdrEdIF+8xhhecY9QYDW1Rb/Rl+l2AazTmb/WWOl6vFpH
5eDxej3lNjO9FNO6qInf9saFuH10gEIGjRXkHVYQpS0eHAKu1xXC+3LB2QOn8NAkBtOd7o3hVr6e
uZfb5ARd0wRWrQQS5IymCSChF2hOihlIueQuAtimAo/DzLnnMrLpRvW6224a7uIxB/gSPS2rcHDd
f6bqK9pAu7OvIG9pS6wpQLQOPjIucNzcjUhkwpQCATz5MVY7trkHmDj8/KVR18eGwnzFzUEDSB7O
Llv7r3XyWTTaxuK4m3qQEpg5DI+RC85j1I4MgJS7nMLlWN8ZA34/7kIlGkN1noO87g8S+1RKFEII
8aSl7ZOjzokPBtkpIxqsAG8ajJIb8eILpQCgVpw9V5q3bbK+VK1Nn8An+bycA+NRfkWJ0KjK2F/X
JEj1+CAhV5G115ljHnV1PNgbkURujNe9Q4SVF33nFxpXlVSAo6Q5zgYXfy5BjXgmKHsMq4HuCNYe
xQvjJL0b23wJJdqIQPN2zY070uJpWDXbX5vxdrPb5wbHnbQEW66WPGfwlgha5MuoOWEeqycaswAK
N65nwizbmihVxTuAK/6ZM/uQYMhGEtM0/+G2+U5tyjMcP9ctR1/0XAcwWyhuaQbzMUk9UCLzm4hb
4BHR1bjZqLQRArkeTlpjCls0LXSpQxrkvlVhXm3gDFBiTkycAlcBjbVdpGyvp6+naCtO8twkT3ax
DRBlp59kTEEblOtk2Y7VaFE6Bg7SN7wvwq/iAlziWtwEb4V67KfhqbG7H/nqEU9XuEIuBTLoM8uE
Ll54r8fS28EF/K01Oifsk64KuNZ+3PqB5pD8ycm4dl3Li7IkG1+T3QbRYNFgf4pyu6eD+CRBTrTZ
uCDoHzojXvyiaX/EmaX7DO1Qcpw1f5lBx/as6cLOZ6q9rU+TdWjh2Zm85SWTwDVBeMvMb+IEC0tT
YHL1LjO6XfVuvLWM+krz4sDjelFinQGu6ZRqC+fxKrquOhx6hw/N5kx/DtFRmbr01GdPZdTfqr27
43StIOs9vpyrO6hL4nO5DF9pawpAhb/emjbHLhWVb2kE0E2JuHODKtfRLdggrlXf02P+VI7TDUPO
Qe58q+as86XqGCsoJ15iptfPZ6zjx1L0p4bg1sHsaXjLTadNuLdw2epe37DirvcqRKIbNndbNaFQ
Y5croWP8YzHGR8OOLgAoPcATBxTU3AL4nRwsVxqFhpe+fP4/ys50x21c69pXJEAjJf21JLtsl2ue
kj9CRs0SNQ9X/z2s9wNOdyVI0Afok+6UyyIpcnMPa609jdvOXQh1sML0EQLLlAQwqzAzXn00OsDQ
lpF/HdL5oPY0lO1Xx8wim0Cqr+JD5umfUpE9pkt2U1Hi0EvnEyqWb9IbritlAvBJC0OAKRD6k9p4
2mDv1QexSghWx2E9ZRdstPIM8/qFlrSBuidcUtyVQWYdEzfiDhc2kYgh5/2YvuTlRLIfh6WeGoyk
WhcCqRG/SVCt873hrHfbjfp327EPGzLLIFI2quYc+7Edb1TcqW4Gf7V2nrdRjF6fMfr17D0pSy+I
1Zntj1xbXoAisb2nwOeNKJdIW1JCaPxy28XSaNth7sxkl6Cd7qz9MTOpS5GXEIlGP7AG9Boqt83n
yp76U6aVTmgXtRVsVkLrDK2/9AStS9p8UWGcIeXPZPLfCrrCJhxBFeiVHgiENTnPIJzMzQxtXD8t
aaNV1w4zAYRfMyLkHFSgQ2O+II6dU1/Vj52+POVld8nT5lDgL9XYcpAroJKaZ4EOSc7YF53qvO3s
cz/3Qo2dwmiP6kt5FTqOs9svn4RWXWBKRMqyOsMcITL/OG2pwZ1m0l2oPmjcAf5YUh6wzsppKuzl
uqZsrpv1OR6Kk51APEEMrdm1VHhxNIcHQGacXhr/uPSEDHAaT5zWB/AKZjDUVkvmSXzx6/Ilq+xr
7s0TflHUUNFtLfuIaP4BHdSTMtVGE++TnCqC4PDHhRGQxI2ATZJRH1Eu3ix/Cnq9QbhuOUOi7iJt
VgIUxlhfTXIsD609sLHM0bhODKMONaSNqXjiF0AQQK467tmG9dgc1yXWAtde2gtHRJ6MUnO/jZVm
nQ2XsGzzF7CBorU+r326LkHhiOJtpAFA2GtmFVKiMA6mD7jWteeJUtmIvrc7L4FlFDocWQirejrZ
O14yBWiBxEJrDV7IZu1YDVqSapPrU1tVLnVWf5U5IckorPZSgSoMTGk/+0mtU6OLf+T0qt/mfvyk
d115KZ1lPHtVOt/HQGOu7LrqTgtAxuvBxGccBjJRQiAEreX5EhqjTs22s2DPFlMM7oImx+1gp9ez
4r/MqDfyg9KM8sYW0ZRVSaRDeKU8SCgeAMRuboqsr8pwWTmN49DNgYXq3VUJ6eXYevqr1EswgTRV
lgfTkRtQ5qnOyp3RkTporGW7LlMOdF4k462V5O6pXeb8lALzPXY0mw3rJS45c7Z3tocYz3mFtnHl
D5P4IthVNFWIi6jNUvu1W9qOmpuTxc9evU4POgjMe08kBX5UrT1kTeryRiwRmpWzXBvxkh+9sh7D
MlvTZ3aBjNZ4zdEoqFQvzXIgry+0UMSSjh4d8fJsDvF96rTttbdMCHTXqbuRMdeXh9FrHCheGigi
YEqefBD6gshDbaXPDvjXhqAoS6lXJNVNR3TaHIW9kZewhvyOdyHDqYDy2Ruxudc7z+UuXeuTlWrt
TVYSGBsZVLvUk8aO6M4PPUNLIlgJDjlBcBFx5SLz744jFDwlKrE4VlDMjXm0pzx/MGIoejFx7VvO
hkIayKagprXF3doY5nWfuX6kpescbGsGU21c5xfpuLS1NMqkBh/mL+RKaIBh0vvc7jgvhbmSrvPn
u6KlIXVplghRV2YeIjLkh+NYbmGnp+k9+bT+LnYB95iIhO9lWy3Xyeh5z+uUIgcuq6w5ovtWocFo
xgZCVlmJbm8j7wxSY+cytetIy423rC/be0vGTiS3+aWwBvCIbqpFBgLgUWJsdBtIyUGNMC+O3TC1
bB1Jecctmn1VDxWtbhJ7/ZQb+URIimNgOSkVVb8hv9OKbp+7WRfqi70h8COcJ0Tw0puyxqaVHJC7
NjeNU+WkSwjzrXyEUUJRo6rhHma2DGvHXQDTxfrJGhOKMzkZ5WzMgMiuDYJvg75eb34rIyrZw8UX
Y34Z6NvwBkZ52dPL42s9bMtZ0KoxkKMsQps3GCzToh8mj7ig19vlrKu2Z5veTIc+BZVJGd7MaNzY
zNUlW33aOnhIq1tySi4LbfpoAcihwv4Ai9SmFKXgxDr1KeU1CYgbaADidDBTSFd3tK1MNoe6c4qK
Wunqazgng9h1rnQOneG4e+527WGxEPDPdEQkJwPSIL6+z+e0NspzWwRTNRGBteUXaVvjMXO0IUrd
aQvzVXeJh/tpT1M5epc0Wxs1Nn2hvHH9MZraHDaJZV5iuxwfxiJhv1igM6elN77FXOc/qF4ke+l3
8qQXvbfz6PsZGlP2rKf+c9FyikUFrSWXInLTcrzIVaISLhoKMHbLubO9NaBl9AT2dWuJysidtHVS
UCyuKedAr76k85KFcY8WfSFGJ5gS1mAz8dCGhB0+Yz12Q1d514YzllG7Se9slfFAhXeAqdZAt9xp
dk6SZfbncNMy/yrRLfdK2OzlaSWl6gyNHaALR2KYHU4p1xKcWyyFUzZD6MVktZN+5KQPgvzDRJO6
LSMsUrIHUUMDZSBMcR0abdv8FPTsCKuyp52dBrhbrysPhGwKVrCq6BfDFUh5bc051VURrk3vnckL
F7utdjLCsa09D+ZCMcsD/UyXNj+qFFe/8BaMcW4k4VgtyTHpNcr/cJX3ZQkIPkHLK0wsiWqTXm/R
YpX1uSabFySOKY/luoD/hj9OldkZHRgr9foUr4Bh/JrTmqA/OOfeS5OI4Q0uXv6MMQJWpqfAdJzU
DOaWQ9NUbEzdn3q4dSaBzpLjndRULbiWl53mAW9LSaPthkwMUQG2jNSgaTW3I9y+IBYE+hM4+dPo
dGu4SXjqqTtMsOa9/rYaagyH3DYlQ5YqPNaXPDene8492Oqy85/istTx0BP90cq6bs+9uxxWdNHC
fOMOyrxtfc0wtZ82fDBgoHYSSgVonv0JlEubdndJpun3aW5T3OfaaoPCkjgYXfNjars69Mrpcdto
ZJgb5CviwQG3Qk+WnT40WWQ0oMaaIkOqYvSmyOkWLYDuVya7fLG6VzrrgJC3zSLqKOMHmrBMnCt/
PCphzGSXFjMAHZnCEqCzUVhlAznxFTB67LQQvtqpf8oXclXIbol7WfUyqjp0OSZZ+g+JAYMR8GS+
q/EjT1MqSuBCI5L65U8t1khqamZz47q5DJvWtY9NgkbREuNxj7PV7UezHw8ziCgUbzYwI0uNEFsu
9MisuHGG0myu9WReHlPHJG8tVsqVmlkSMONmJKafPkMDLE6tPoG9np3hUzo2eaj39Hi00lqnui7F
URu3Mqgrw74bUKjZD8XYn6xto6C6pdpVlk4ryCLYXgFN0tdbAOQk8se1CRp3Kq/00aBY12YZNVKE
KWsf7kaCllPg09CJ8EvfdlnTOhdflhN639Nf5ZA+yPn/H03mH8SVD0QnK2k7y619Qc8lQb9Apzsr
t1j65UWU3lPjuV/stDolloEZHaa/EHmN39JmPBoUK+VYgQDNv0k6BizS0YO7c9v7boqbpuWHIqOe
CFnwu9nZ2cmf3eoFteWOzsG1DEuSFTS5hhUii8G8aK2wnv/MhHrvFP2RyQOBh767+NwWvNN/Dwnq
yzg2ReXemubicxXk6R4KxUhEO8zgyPuS7GZslodtcclHxln+oHlreZPkVRpZ/trte44yiUcS3jKz
YuR3KZy47kJpuPbEYR3d/KBVlRaZmSSPM2RyZ1V++dL1nn8ktfJlzjLwo1uty79QEH/HaVMa+Qai
hy4CYh9m5pJm8TQ6EN5xsECkmH7JdAyQ4L23Hua811//vJS/I1tCRNeVRgiyTB97lTVGa63Fqo93
Rbd6n6XVNEfVZ5T6fVvcVktHUX6kirdM9fyp2ur0L/oCvyOc/ePx7+Tif1D4WpSIpykf/VuYdcmu
nNczlCZAQhRT7ezJKor/pmvxfpLAyUNyImaH6PZxLy8ekyua9G4cxuJ6tlICl6Rz//ISDfWWPu5P
GIJ0nobUZtAz6N/7EzpZklnJGN+mOqhgckeqv68sHmp/BDB7M5MFhbGrsIfU5//8Qj+wov//DP/3
aPXzf6xobaMFl5TWeFdRZNz1rvfZaI2/Ncv63S6lMQpay2TMIOl+2KXJ2JhzT/+2O5z1J62hRU1R
PBSW9g222l/6OvyGKwsTT8nlCNpRWx/FqLbebHyDG+02xQdEF/EzXX4PyGf8jdz5GxvLcxDmpIkE
9MePDT6WRmyxZ8Uebe9we8lG7jybvBodgPUEqQ7bfOKaz3fL1t50AL3+/NJ+s54+cxQcQVf4xsf1
9Jw47+D5JXc9ylIrXvNa3uft8tRQPfjvTzKQy4Sqr3RVP3aYhD5GNEwX+7uSXshA784dgJAshxNB
ovHPj/qdlUbQjh4KDhoytFX7QJ2vh3WRc28md5aQ6bBzmw3HcSOHbkpf0FGJ/vM1nLBIKyFYdZC8
Il/iiuixq0UWUVpQmEYPstXr36Q+j8GAFjUVm8q6Giu3PhM30aA4y9vIbzZyix21hnrRCgia8JR7
spxgGWZobbrzH3XzPLrAWPxPR1QVnumvvaZJjWUdCWtaQ+ikwvnU99mu4qeUhkb/TcdBned/LqL/
QSIHJ1qJBvbaf2D9/m73WZwxmo0J1fH9g7Xairl2W31I4fhQyint6051ndWmW8ts/7InfmPvsRj/
e9QH61QlMW1mNF+7BeGyK90ljOM6cnyF1AMd8ef9Z/zOdCD/hBwVTdRQhP8wr8bOUrdz6IAHmSer
2mhDApqK8+bLUM9mEDwKskaN0ADAVgFZWsEUOjHou/RvPals89cLgXn/bygf5m2TJ2u9fvNuvdgp
75GOKBUdVAuqKQdEBGkdKs+WHLyOdGNCr2FgCmBufY2yf+fr9SUnq7ijx58WdZOILzbIYYAzCdxf
vzEg8Zr48bVNhT82Z1DoVGUmJ/ED18nbUyElASbMybPquXrl1Kmz1+zOvO/sxfsat4g4a6aPMmks
1tDPZ3zzzF/2ftu1ocxJobdr40bd1jT7prfnoC0ayColvME/v6/f3FxKJQkpWgP3x/pogdeKlhLm
bLm3nezaXQ2gSLTuX26T37g7PhIWUPip1CBxqLbMP27HPncGGsAL57atD7MklSDbwyZrsCdXOkWE
darOW+KFf57YR4mU9zP8z6d+8N/zniQWeSsaHsCbPg4TxRo4njWIe7BKrR53oXT1PEwh5R/ruCUW
MSpqm38exe+Onid0B6lPsuqw+/89dTmuJu000vxuaupzp03P1NEjpzLfhilPScLrX//8vN85QYiG
mzjoLj4CBvPfD6y0sYl7z8jvNDsB4F7RWx2eh/QOg9Etl74zkfyCeuwOhRek3QwquRZTKCYa5f1l
JL+7230TDrWBuUar54PXlxZ6JcvecW5j0PsAmqV8yGcSD2PYUoeimknZUkd0oPzLg39ngFAE8BHh
oK0Aqa1/r8Dm14vJbZvcJbWfUOxEY5VGhMNznhvwkv88yV93NooNHsRG3q1BG5MPr5ci7FzU40KM
CK5Fo+0gys2UF5zLYlk3RLlfCnosu1vX/mWOv14e6rmukltw0WH6qDNix3lS6eOS33nNejvP9VGp
NiIDeO5s/+HPU/zVQCCyRB89+irTnYBn/ns5baPpnb4gqw0La9g5MzpWYqr/4gg6vy6kqUQ+BHkA
JO9JO/z7KShSGl1niPjWagovakEqBFk6lCfPHeEtJfEQTDOGUtTpSN3Q28yrpiXWXVDSBVajANSV
J27qarbRTW29wGw+9fOTAPJF0sw+D9Ke9u5IqV6s1ha1RdGRvOt8aoVNnV0mr0c2wsupbZh2DTAC
lky3jnaw9ro8zGZmX2l6DjpIGmE1j13gzfQ2cqf+0jle/C316m9NDBArg097TeTuk2Rsi/1YTYGt
vWheAqlzBL+jo1y4b3WwbJk15RHXkx9IC6Ry5W7gcXUb9Lnrd5/SpK1LyFKxALYpabwl4ev+19eK
0KvhIG9r4Vd7H7UGqcOTtkzFdms7Cx0TTNI4tb98+/NDlIn9V0Tm2uQJlIwqAsu/6oSVre6LnoIP
DX0MecrqpnntVnAe6LkUF3q4dIc57QQt6wv/LwfzV+uvHm0gJ4T8mkce5cPJbGK9GDyrk7dVVhIw
zXT29MIRgJuCRDunWd/ClCoSAtB/uex+OS+ujTQafjdH0zbsj0rrTeePedPX8razeip7MmlooERV
7M8r+6udd5GmUtc2QZGHYNOHYHCmN6LddHl5aya02kGMcNPdHZQ1LF5b7u1GuxVieqI7XNQ6w5VL
yfEvA/jFBNG5AYlAtMfQyEW56cOJtdLRHAatrW97mRv6rvEFVPwFcwycdLOjtBmSN4pXPhT6zTn5
XeF6h6nwUV5rnQpgqI7MB4VSkOuyOxrj6hzjxUj/cv3++jIcIkvEa5DSpaHaRzvJmCphDkl3P8XF
Yczs+162L39eCIRsxC9XHUkj7gDfcQjvcAg/2MhZbCUIKqu5L9Mk1MHBTZMXNNQwfTe5rv30WMAm
rxr/znWHMyXS0DSa0JHz926zb51m/Zp11XVtUF/1vzf8MaJ3IvIOkRaUhqv+J3n6g8xiEIf5C/71
sTfrW7MB9ybjmkRzd21U2V1POX3n+wswBPmDfswPxeDv+rTcF918jGvgX2VzTfcS5E/q6H1ASLOq
9sGxN75u2RiskJt3qFc9JADEkl4E1OwjVu9qzc1qh8MwBBW/UoPhSjr5vWnlneUsj25avxSbCZ0H
NC9Uv+KiT6V7EF3XgPhrH9ekOiz2+tjr/n5KvTec22d7m0MJHDFP+7Dq7WO9DpFnUu4k3VDI+KqX
eqC1zQMb/GsJQt9J0zLQwAI30/x5MrvX0kiPJr6jLOVtCsQQUfCIVl7APPWbDLbeVrcyTMuGLpDV
JzvL7tBpC6fKdncU+ijB1jTYwUVAX+/s68ujjKsnMGrnzgR9xce5htwHCqmnabMPNogiMXevllLZ
sjMukal0Ag0lMb2mtYH0b0oNVBCAgsgRA72Kq+0TkMfrYW4eXUtTP3Gu+cmiguybtZsfkzS/durp
KhEW+P35eTbkdeb2gJBt8PLZcJVs0+cc9MVuQyT00OdGYMJB8qz1ZtmmaGj6lyIH6JLxhhMH7b+l
2s9ZF22jZDv4rwWcw7DfpvveF0Hqp/dm7LzpqXEyRRN1cGR7r7lo4AJmPTk4zfK6Dc05K+GVxNIO
HVCT+oDCSQ/eoFi/91KjxTRMyGk8dvl4QaTrbFf93VIn+woeUFd3UQ5crJCUr+P1HthLpF6aJsrr
JHbPUzqe2dj2YEZus9D9oVxRuC3jYJzds9fCXkOCoGmQXaJ3+m7x4Jq5AxA14+JSRnRdGZme3+28
GjJblVr72ctu53X8ttryO/rRnwXwmjY235a2+mlA2E1n9/tG7mpVhT16ahzzAfRIN2THybQvEtCw
A2qgz+Mn31lIwYrIsJbnsRtUUj8ot1nVlNkK7XXZJIdulscG8QK3995alrMZwLhNc4cnH0dLBoQX
TAl2vjh5G/7mqpm3UwMiamaFO3HnlyIJ6YQHm2L+BPHJLXeMey9yD9fEa+5xuaCCV9dNK54qe0Nw
ML9fVccKaR1yUU7h7ObgFNsWGQFNS4zHJgcaawA9sBr/M5IYSSN2wwQArfTX/NEFRn4pCHXMNb3T
Vn260jMfQuRcnZpxQSUDMInZXNQku4qLWMLj4WeIdypGmAW2Od2+ztpyXDYhkVKgkJWY1BvbmxZq
r1syYDeGoOFETuuH4FvDHDbFXA5o0Za7FGabFdMXrVcAOTdyxrc0AbYsrLPl3PfuzCDRnehCU/5Y
qfQPEDs6yLpIT1woO/cF7AYIimgomJV3w78qW2pxzM1pA+xDfnppo8W0ibj7sxps4k4h/Q8okb8Q
OCMKNB0HdqvaEYNIzo7/qTfsULj5N2bY0NVc7R9o75ZpHhiKjtXTWpKNq0lJeU/2BUCs/EaP8uuB
xoeFU0TukD/pdUahCqAp3RbuGiO7tKKIKuGSfE3CCsWKsrf3afwGHuqtS+sr4tq1za+KZr0Hrrgb
ae7Zw9fkQXmD3wNawOy+145x2dbvW5mdPOAis9VelbNiSr0ToNWqms69Vh5rgNOoqaBwBc+KLKW1
oVE0QdHIu7sJeGij/UydIlDLyRwLiL9Z30bCGAOL80LSWDGPRO/Cgq53AkGKBc16XrI6pXR6O+g0
BB2hFrtW8jzUw6US8Rl8J92l0sgwvuZxCrLfAUKZ7hee0UFaQbEOKR7jTcVxrKL6g6DzvJbYPBNp
xWTlHyyQgDCpudNDU+eHjEvIQeJByVIwXL1vUV57JXpCv29Gpuybwd/EiCcIdHNqkwb2ZvGYw9kU
sIj4neEV7Y+ICJvqIN+aUwB1YwQU3cAcXvDGg8R9oBsogk736q1OvqHmrWloZawiYmUMttKw9KGe
aPeOFt8oG95OWC8fbTP4WvgsCYIDibPeT6ubI5RiHCS9zNUa9ZpQG9hIaS7f/6gEggQI65aANgUX
WV8+DHyZg6cXl99KDp/GtS8sGag9Qw3sIakfyY3s1HR0WDyrC5eyrrsLd3vott1LYsRhsn3VMol1
KOxvc18v0LyWsO/nuzxtj3ZeQEF45BjAuNybBc7r9jVPIfit1lku7rmhEgB3cKtcSC+q1TlQskF+
41CGlYOgm7rOh87YWbN5Ldr2FaGsUJ1Od+x2euGdOs5mUVZHr+cXActtLledc11q032paScDQRFC
v7Cha3oCOS1dQA/m8/79bCrDob0woHcLz5TVtTTiAY3rECqzoqsLwbzqsAoIY5lFtVMraZMAZDJN
D5Z0nJ5aCuCWBP0zjrs1v084rLx3dZJ7y4YA7gJ3Sc9qt+bscc7xWUJIanEUSnDsgBietHY4V6Nx
MKCDG0SMlpqHEhFwjjkczWIq340lRItw9rGhjMrdcjUy3U2pSRYPfvptXmGE1/DWzSt1ug0gPNCj
SMmBIYWP6iBvRp0MUNqB5VE2b0jGA5nBvcGLBcX1jZHsp/XWnxUk4IvHEVBj0ahZG4xHLYlVWN/o
c3FS1rPyv1f00im88liK767wjurrxdJe+Y0ZTXwa3z4wjAQxovxkMpo4gYDLiXNL+c1gNQi/QrUj
RTxHRtZ94dloMAsOlfpUvYpra/7R5+lBaGPOeomzUXr3DH6AjSL9BrTMl9Wm3ch4b6sdvCFvInLw
dYXc6YTAiQQ8M7m3lPBx1zYo6zV36UVngwAZPHTVHDL9RzU59VAkGW85KjO8qIxiBwdvG9ajmXd7
sOvQS+v0uFbW0cqK/3Nx1VS73kWH5bkFYmmmLSide6OFRNklt8uWfDWZDeMpjQe1QS1x6WcZ5cNr
hsuhni7d8q6y/UjZOGuSp1yHHDT0Z7U4HPSgNbWrileplkMY+aWz4aks3k4DXof+3fveVoe2b5Qc
j6nU1J5YHq1Njhvs5NWchl3rZ7dpQ9La8Z9yXxBfAbLXNYk4jrHL8uaHvr1iWFjyCs5OFlRrtbO9
L+p4ZNwAat3YUAYgZHInaNA4JJi30HVwbxB2GyBv6doImuVBSVMXdGmu5mc1HwemFSDOn+qT0lt/
gjw/j40FiQkuxdhet4AFW0UkKcrDslZnujow5ypKRv/SQhLMjNt0RPi+SiFHxXeOOyJhVY53JtDK
epuMsOzjy+qPlAQa5yYZ/J9yIkHeTsmbbOZXdY9rw/xKsxB2RmM/qnOUxQg3WahEWLx2yaLirO51
oJ5Bns83K3sC6ONNlRhn3XUPBlQMTbjR2DdXVjfmIRdcxeW8RrmX3CCXdDtqfjBn0CEmWL19bT20
8fgl82GMtH2ByCdaa74/3w5+/jKX0x2NWKOpak/q6V4FjBOyEljDG6ffooY4xfJTHBIrgwQAmBfH
Ht5AbCs8TvI9FtoN0LiHNk3fX6e+4VYYHdfxfKWWTN09Yhy/povzKWlWxI34RfolPNX+ejvoy8Vx
CZk2PcMGjVcjXWsUVuWejuGQurT+qW3Ke7bgQ925x0Hfnvu5naJJLHRFQqgJQ0fvIGIEax9bRTjm
5TmRy6Wb4tfZjQ+Jv32HTnZojNlFZYbAaKu23ayvn1KQqVwTV72f0PVcrugT1Ld6MhztMT3UvdJb
AJQYu/uhLh+9WX4FGnICWrWvZHoTx+3B6K17REBDYaVvPfYK7MZ+bmluxyKi++QeC9P/NjfxbUKw
uWYpmDtxpJh+6O0YzSfYAr5RnFv6UQgdvrzaUrhB5a5tyT/MEyCh5UeZVPeNZRyo9zYMvQuMtHyc
8lb5qbgDw/RiSA8pPtO8qebirMwlZNFPTW4/iqR9QNH95n111uwMUwvFHxJnznQ2N0sL9Ni6AViL
IFPzVjSQ5nXrMLiI3vTgmMdKXPuWauxAVcES+2bbbvTOOUF23fl6C4khDWrP/9km7dnhukZJKbTT
4SG3ueU7A/FNi0boZFQ/qa1UrnqUslWWpDmJKj8v9T3QBsqZa2hncr9hbXv0hlqEBnzuSq/xInUG
7OIzaY1AubgTL0SK9THZ7jGtZL3N1AhpJliN31oY1ZzuccHYZ4GgMitWAYPKiZTBsfBnLSRKN5vf
L5E+S1WyKhleyxLRn8m4bgiiyzroNJhrdO3h8pwLeFHYmnoFF8VwlKHEl4JYF4j6zJcqO6yu3uGi
TIm6S0BooOFQ0tnN+5Jbxt7lzeqTuMQVCrjjfOOP7iGf0STBg9JTN8q8ZAdCL+zR1FKul/rMSgSY
wUYduJnxItTlCN/fZ0PFOl4utUi07gBtsqvHzUBRMD34GuospDuxMTv1CtUqOe6LMsrakN+oPwtE
ZMBpqAGqLwcgo5Ylzu4E4VOcfjMWYnyV6oU6oisatfmVVO8Tjvu65W/K1iqvUt3S5YOevKj9oDX5
I9MnPFAOTZssF+Qv1Ix4C/RWjZRLtJla1JbmQR05/hpN2p2L5mgHPIYbngVdCI4MGSp73CUm2eHu
4thTMCbIuC5Hh6DBGF6QqP/qTdnO5NZhtRHaBWQNO4xjW2XPDIqU7lndp9VCwrNgUyD0gvuwmZ94
6LvLxWInUNzGL0X6ZrD9cGw1a4r07rtE1L/qA0THid49uiq0geSNcwna/id181K9eo+TmKta5Nie
3687K8lOGlxm+6faozL+3PeKlEmeo+y4o66s4rPe0XNy/fLu2g9qdWq3CCado2ackc48MDh/y3Ys
KSwAlFJoCIXpVzFhRbcOE/uhnA8dL49gS3l4YIqV/N9uISZkBoxoM2JYaC9DvF23S80WflDHRBFu
ULZHrgPtx8KAkjzCM/LhayK+6BKOI2FejjyBNe1/dPJBncw80Q9s+24Vp5J8e2sv9xyRETW0xMlg
IU0hHdIUX3fN1yvbqyM/1vdl+pYN0yHjEja1Qw63RktLKAi8B5ZNuc3qqNnjmzKRpUfLplxDbUbb
d3p7meEUGWrfIpXHJ3mR6pwK4SiWz/vgJ9aFpDbFbIRZmAyPY4rsnW4rAs/hfK/zCWfAxqFSNoni
iSZvmBP/3xMLWuwCzfSOnshvG/yxsoAYPz6ziVg7gYOqznxsoJIQzxvScXGIf8Wml81yMNslUHZH
xXYF9RGqDS2ySSt8buV3IOnHgVKbQ8VcPeBnK0Fvje+y2KZT97Wd0oM6NCYzVBFkz3+zeu+hYu5e
qTVSxl79t7+0oZp6vj0mNiRZy7qaMp5IVICDrb5EnUllbNky6nGyVrqxUrmAbRujRUBI4yVBNrwq
LwVfE2VrrBXKh6l+NTvOGRupvsKZ9cAiuVCAUh9gFpvpvtvSS4lfrGJh4rzKlc/CgbrGe2ch1KlS
+7tjfoTwe7R5jvG4nKw5v4vrF+KfC9540JIJcNSlNWWQqZ09w8ykRkN3P3zfS8j+KGHOKr1YxKk0
IgiUsdGG+25Iw0Xm+3c/Xjw4kI2hW+wkxrzSvo4eydYbC/WXnhtJOaWbspqsfgNt0qPcqUY9i/Sk
ftYTFqGZ+UUZG4YeF35Q+MYhR1qQtLB6/RZh1eqX95PvodQCTRPHjDPc6Te41sRqHEkeDr9lz/5R
Z4I/ct6RsivwWs8m/oeykOpT6i2rP9URbdG2JhtvzqS7qL0ze3WPlYg9KKdGR8jO8hs1JiHkns2H
M8pmZ3ajKx66JA6wQ8qqNcRnNSTuWbyyqVWYA6A5wFpOjXHDt1r6sm+4vvgbx8QUsWUmeMlzirVQ
Nk+8sO9oknaIx2estFo4ZsDTiLp36ojZJPyEq2TAviTzA2cgz59Tt1SHRnCHYTttPCqiYY4BmbJg
SbCb3CrKDmoIW+hvutbfjDbgDNIIjFqdQaH3R1AoKj1i0ppGfX9qOVcSJgIJukBIusFQoGP8PAbz
0zUYd8aE6e9/FIQerKJ68XJGElrfq+2urixlQEZpgc/9InnbrcTXJi/Pnci4rfFN/RpLqvndbUZG
JyUiUpcKu9BsE1iOXGR8UzakLKD7puwMYTS/YJItKAw3GP3y/P6sIgt1942xWNV6ECx4invaOmfL
nRBxciOTy6xaHvhVHswj1JM4eDaCTUlbHFYcRzVetW+x0+Q00EUp9ypR02ZELkQr/BUMlYtFVIz5
kroZqaC/1CCJYgSGVz03HyX2XV32S+3cl1ziRSGu/NI9x950lfU/RzEQdcSPk5be5Fzm3YwK7wIM
BsjRIp9TRCIMAqfOGI7qnaAlFLTuRt6elqtDf5XR9oNFVBaOhMxqdkjpvymTM9v/j6azWo5bXaLw
E6lKDLf2sBliZ+dGFRSNmEZ6+vOtSc5NHMNIPzas7l497zM3unWwWEJMofMraTHbWGRWJo01LFht
q8s2wztcfMqo0A/wMTsIGF1k2Y2N+MTT4T4swTDH8bE2Jlp4lZBC+8vJJMfXJf6SM5nabZ6HdKS4
PS1vGtO73iwtHNsyRvl/um/6PQWF8M6i4n2mM0AnsD4JlzN8zqYDHaS5ZSfYntbMtsyFIfUuS7WC
jbAxSf+tA4ny+t/cMC2+P4BB9oi75ampzve2fxWELPqaUM3Sp/cy+coY2n/l4VfLJjDSfQHskRb1
0U6H5zO+RVWVt1lskxA/XDUh289KtXQPXWTX2oc5/GoDaEfZM0QYtxQZ3fUzR79kOuefNRrMccxT
dXll1WUjgzjfohRl80lSSLXBlHuno0kp7kGFSg2sL5pUgJUkyWZ4K0TDqvkFHtLlt4a7GTlmx1+l
PmhyctTtA6A7FVitFNJuSIETOqdTpc0vlze6Zd9MsQ9bqb85Y2NcYO9wQrinsb/sLjolJLHpxRiG
XE8d0gHuYxh2zMzf+X21oTvQpmd9MRmbJthRTIUi/BPq0hTLSSufucULsgUsz7dPFWsXQRQtPdr5
3/9Kcoy486umIK0qs106q8fiO+O5sqOycKqRKqOs2iNiWvhLLcaI8DCGZy6+ZH6Zn8GmJjA6iJvC
rx6oUuFCNRzfd16w4VXlyBuNM2kD4UZzqHEqdDUvdFTgScs8P4ArXNzxxTRH2Wuo94TzI7HeUbif
BTCAsFOUaNxy3gIhMxwUf23enb6+d0y6OZTN0Rw+euzWGjlXJD7BRZQCtlCUR7JUG+CDaK4OMUtA
8jY+HTxvWnrjR2xUX8hjeL546U5i3RDZv/ERteSZNK8GWDZHxSl6iITmvZ6DNcpP7PC79ikGc4rO
P+UhIfQbICSZfUuT7SofVi1MCouYBjp3L3OMtMRtiO8gEc9chNwDSjuW/4o0MkNrq0kOlOjQYaMq
hm0N8CnQksQiXplQtVOm/YMQZy09o2T/8vRrhZEk47TC88GyZr6YOpvcvUjQorcrzh23k05sD7L4
TE6TjiJOF6cHw59/8fL3qMHVN7Ykn9ID4wcfmLsf5fzHHKzDEHKLOeKca9kjcrHOcfx2NcMTaK4p
eMMHLMpy70KZLB9JRk5Db1kselNtNtBdVxGDEoefaDvivDM4HThyeYX9HWQt6J4tyUDjBGPZ9fZ3
mQ6stwBoGQXhkL4GXMnCinbw79y6/ofnP6yE7XRiZLNj16Xw1bd0lqiZYkv2wzJC12o+Anvqcq3u
C/ZWqepU6webyCLIFuQ6yrqSTYsFa7OudfjMr/E++jqT8cfquPYDbIRUuULzQGYXvm834kP/0PTX
lLAKLdByWE0nZqVByeIyqUUSLmoUGM0QpbM/qiTucgxOlokX6vp3mMi9E2OMhFdbRphrbn1w6RBp
GXbcVNR7VJ8cLyZy9fYxT4aMIjfO2XoOtu6g9h64qURwmuCkKyaMeBm9fYH9g7oUP1frHvKYYcR4
V7jzeh+3T8elT/50Y3hn5e69nAjpLvwZsvn2nCcYdjb91VxKFNfAFpWnzPmVI+k32UuSDjcgHDdj
9uHCGVLBJqVBRssqW0BWKM/kck9UOEpkcOQwQHLaBGj70RAU+N6as/tAh6XDyIpL6Y3uLPfAiikg
bnwk07fJoa8hR0j4rz9ukundp8QXERdBbcEms2P96N9Tf7ip6SzBcb0aA2a4Zd2N5SVHnRQT2QF1
+t473vNM5DvszVsNy8KDaWVdYyEmCG0PTtHK+CNvULN0hvO+L4JHmRMyX89kO6y0MZkuwdYBstZR
ljvoDTtsNmIFjMqgOwx1jzujbU4BwQhZ5Jwj+tNsTA6SFUArfn4t0uKhbv4rnRreSHjQ4mjftObW
XzGZG4iH0Dn8lRIBtFb1JE4lvCzqMTuje0zPljAQllhKtkq87ehYRwzIc/N5phRzieiFQ58V4B+J
Iy6dh7vlOuc7ahBPBaQvePXbq1eAXWGW7UYXh0unHwdre9RuU0O6BYlocBIM2K0VStT9AISG4Xrb
Ue0C0hzem2X1RIvlg8yEC8kEFx+WXtarMX5KqhgV8AhUyGezh7Xhy0KMUygYkka+PF/IVFYuGeqZ
E4EK5/ZZnXeQ81nMOJ4EQJOZME9g317YOTI+d/5afUxMuDKS/QhshTmL5cpwU/ePTrdGjjdn4pM6
vpq1/DZ9CKJ78EJUmVVgP7Hf/46uA9zI0SoHgBncUkin+b3MIHRwPDwzLv4D2dhGIDdP5XBWyxsd
nv/BT5n1MeRPpBfzaekvfo+KY0D8Z4QaaelhRINuzMeiamsKtQktYrJwgjywugajQvconp2dDLsr
imTBgIRlP+xk7IKj2BkealAfZIWbY7EtPAzi/EknlEfxd0tO24mrW90SN5CekBrnYuhbPVYKiZvN
TwLZ+nhRctj5iCx1Bo5iEq7Fo+r+jTfC5ggBzMzBBthXdGi8oTngfjy/GkONM0F20/AwkP8SuOhK
PBmyK7Br/02+Kao7D0KIgCtpqLsJCChGSkmka+6ULnsGgxlm9IdvkJjxzq4zAEQdeo1/BZrwTK4T
OyuViQinIgheDjLc2AQdGtbHwuSTaVuMyGoWHrdLm4ikN6ZXt/J3Jmsgo0dLjjK7YjLMZ+TecyEx
XPR4flcGRMOjo8wzuL3xj2XtIIk7jEOUgszvNOpu1/qJoeN3+4Rixu8ekg/rAluYBZKToYg0Ywh9
/B64MbAjONkJOSktgj5o3wvWKAogiG0+BcmM30c3enIo6J6qr0TRx+uJ4fRLavK9QhRXHwr3CtML
y/4kw8HlmnEg3em/krwA4Rhr8sggWJSm6vdJ/Tmgx4rX0icmV/9UD9MZKaUFCpg85xIwSF9oT6Xt
khktw9NJ7pPEvQ2tCQLha0iQY6FTaQeXA1L2+l77vUgy0TMeeEDmRIcRc1Yy/zLaWzkC5zqkune9
LbtxKwMu4Xes9WDH98AjimtKm4UCK3LjwDzkRyLJJOqj5fzA2GVTgLOYZ3p8AxrA7oIMbyPYMCKa
j4rT8Yd0FE446Z0STlLNfIIRxeINyqoTO2UYe51HnV92uQqfMSyS9VuIYJd5IkAzHV/kJdvzgy6M
JIPgDuRJG5kQxrk3nqmIFYdOepzUVr4x18ueRZv9ANlnXN0HLAn+RApFd66e2ttq/uN7IOMzLBvw
7Ug5oCsScBefmJggDdgW+fwL0rUDoKOdkKxobiJfWBOuALeLk2fxQC0Q32lfOMP8lp//O3A67Qqc
8i2nMuDCuVYv84+/d6/OvZxSWUjnAH4aDg77yFhdv9lA0fT3QRoOD1Ygj/d6lFczPxlyGNcanI6A
G8MSBLOps+4vKcEWtJoffMxkkY3Fa4uzkJMwwMmlTe1Bl8Ykmt8AUXCKuSu8Z0xT6t4+fMe//3vF
GUWE6WdGL31KwqB5MN1qHxG3zCt4+wij/rPhnc658QvsleGDGrStTrEgNx1ahiklUjySMsh9WqyV
Dt8rZczBhnXVhWSxZAlo6VgUAV0Ic9ll0jKYzCAhXEs5VStaiedhWiLhRKFmof9syvP5oYwr4Ead
ctSEdvEqbMDdJvudk8gzJVOZZUp+27Sc8kt2LAJizYYBUdJvFBhP8Rp8eo5RSwnePxlGCOdx8j8d
QnP4xUAkHMXfxYT1AIkYC8QQGahsLkq29l2NuOT+rCWN8ypI67gKbJhcwxjoIE+Wk/z3Ib/DztmD
RHEfWqJnuoHMfvLBhdAm3LXMhqCI8Av6m8aWHB4toC8pPtnhRrpT9/KqV2T366lksN8YkUPI0O//
Y9XlXJyx6FLro8VhXREYAgS4dMI2fdaeGVGatdEmpyF0VziY8s0lgqKBPUW3kY6FhqXJC1JNuyI1
iCFQX+iBQWJRuKQgA+OO1yXEqc4rgBMe3FqX9yvU2in2sbnTPgXxu9k8qM4R9YZ6vJF7iK5BiLtI
D6aK4cm/yCHT+mHCOcHbBR3LnsdZtcnNkHSjyfMt3g/vYymSiL1Mw60dDc+ubRzJV+KnCAg9i9On
NBmjfJO65mmcATmMMi4YUF7Ot/OwYkqPh9LOoFJ/0QkIy3u+sAEQXQqOlHyMR5wMFhkgTtFuzG3s
Za4vy0/agpadP+RT7Ehk00CIxdaj4O6V8tdHIiJYXD2hSYI6sUPoFoOjVv5T6zLsrri4oWN4OT/r
klyN0Co7yAQimetG5iaG3Y0OGWeuI5ENFCFApv09vUyR03gVRywC9yl2ntYFfm5QRzmhTN73uXss
qlTWcKFJK1i/TT+N4VPHDiOwaY/ndN9DYCfHR7JSvxf03A3+HRNmOyWBKLZsLBh9TdquQNgjIxX5
hBwR5iJ5HsPcDHHMk9vGR4WesROYmWQBBqXAyAD1ophOXGPEmI/I35GAAAuO8K/ACjRMtAygm1Au
jkn9zwpnmsEC4sCNb/8Gi7hHuEoMC9FQkTfIW8zKJTvhKr74omdB17xT/tDFH+55hI4mX+bqnsPN
ds/WF3kh43cmiCkqqFGH9Z+K/ztxeY+yT1xMHUgCD0KemRdyhw9phTlDNLbc6+/+HgfPQaWc7d3V
/6faSZqGU6IBY84DxGmFpSHIluBWNeRvZOZP+XQCF+SjyR28gOkyJ0Fg6J4LpPlsOE4awWFIoJRo
xgbqCfQB4iCN/iKQklSVKlthe0SCMBsGxDIrNyZ/SClJ54HMSmZAlbobJi4rlHsjrwCQga1klP/W
TrEUYUeNb95V+Vd5LNFKCjM3XmJW1qNMDj7NEPgY//I6YTZMkQ2/lazCCOQLIbDRrzbSIClvkvWr
zMeP5ZxeLw5jQgdBh39FJrmyCG+eJfm+BO85bFz8gNOPnOCD2heUbePdWkb0kuRkWPofIRHkWsHw
BfrRB5OskAgppTtfwa6XW2fdVSFjoCALFwHquOuFYGF4X2JXt/jKYUZEImn2Y2RJMsts5CzwJ8DE
hSVT8J+PIM1NJwmJNW2m7p02ihMh6fV39LqTej8jFn7g9Jir8gs51RNFNwZ2jjs1B/Jkrkjd349L
j0FyPtS/EGhaTv+BufIf3R7Y0k5IoNiPb/3uO/Hnzjvq2GjDuAFcBHD3gwuxKzGJa5IP2BUf18WH
aoaWbfxmevXgaeTpjJ2HYYLlSlTiUs2rTe1evgsi6260HSTv3unbJ2Vcmdn6fA1nBMNTNdBphRy9
xJk+pcIG2tNx8v4KSA1TmkUXCkeOuKOSjJaiPqD5JW4ERrEILqCyomAcSCFICwoZ+/gqVSnuzsH5
Y/A9PjOMEE/hsxOG4GH54O3IiUEq/pb3XAQNTJSfMly50/LWx4vzgYkdnfMTb2FhEFD8a+JLg8cm
A4SGw6ePJEEM6NrokACHQimIPYdVXTyOyxPLzfh1obk8svk1YCxhYGMklgxbLgp/xD7zG8SxIlot
1KfYcrxsss0nyKy08QoARMyP/ybm5Sjz3QkvmLHTo/wkZi9ITbYu45GYl9hDrGEjylrjNPA/Bzp1
B/ORJYjy9H6MRZh2UK4Eb6e96z4I3YfaTiC4MI6SegIYeOM1tubd/dVZHvkRqFCIqMhTBd1D0QnY
7+gOAeq6TrA7opiEQ6YlVhxKISKtdN2vcf18Tvr9ukY3HkR8si10/YUfy5yysZEwa7a6T2wFGK12
WYis90LOCV4XC46UzsejTkFNCwROpEuDRFUnawj8ksAaDhFkLzdpOhHsfhI24GELrx2QEdEhzlc1
QdqYHxB/hUXbIcCV/zuQzjifvH+ZGLqB0ROLKfUv/15XntWS5fjv+tJN4LUlzsB5053lb0OEVYxJ
gjfeOuFGQT0pbNKOtbFjdb6LwvwhOJeHpE5uVgCLIRigOVvA7yGu5fBl6YmZwnF0l1TG3Xn8uUJG
xWt5h06ZPBgABu6aHF+5bf/M2pCkjzEjlocxfK6np7Up7sfK+0076a+tTcbK5XzqfWcvD4EV1JGM
guUb9Vf7orN2gos8Mg588iUVTHGB+9Pgl5wDCSqOB6x4yIX+UflE+nS4GL/j3LzTncd1DVfo3bHz
iA3UZno1OnrYZwAf4oPg0asFvZOjo2kyITZT0kRmNY10HNgjNTe2xyYuoBDtQGUYXRSgjHzirgTE
dRvvtySOBzIonWYBP4vFPrZpsBq+43tqewiQCNgojB98RyyjR7ob/iDLji2laOuxtimm6X7kJj07
TDKjSWxj8DIKuIYBKRd49uwlH5Bw1oIi49BwC3pLELsguOvDiCBzraW5E6pnGMqWdeK66CNXMNM6
ytLhj3kwqgwPRkK9dcZfugT6IKorxVSXuSOlw5/W+a+KvDguMsNFgL5FGLPKuWI4BCL4/NVB4utf
ua7ziFrmjylzJddMzud3Wl4fWXEHX8exaQXrsn6Y1no5ggzcK8eakL4hbztuwJqvCyzh8tfTZR4a
Uju/KwKOnc2ZlHRi2p1zO2IzJ9lPfiY4027nkzI5hGEiIaSayUDCQEY+cE4YGGXGG+VFyEFQoF+u
OCdYoCn7bWHNX+WM6W7GPrqlzdGWyMvFdz+GhWQ056dDloYOpFHYO9TVHL+hvol9Icav2WxaC5SB
PCHJmr7dzETdBO/piAhdaIPzoQfJ0i3xCaNapLA3Ef7ez3HpBOphUl/oejz+NLluPN2Irh5VYuHo
wsbI/knUsz6ul98rUYiBX+U5W81PeQL1A1TlXHE/BL90yoVK3pkqCFZQYciLQWsAsnR5upA6nQr5
EkD5PL0wr3GBqnita9gGjZ9MQKEPns0fZgO0x81v3iJDRq8mPi2vUDFJ1twegnvuyMX+tEMwlvmr
LDYB7UJQluFZ22m29GSW4AiteW942E4TBWdUujUn2eg8xQyOZrcwVoeerVjkvLshVckZJqU0pRxx
4a6Sj/CrbLXPWjydyL/2I1vTlqd/ASydf3kcfFLwFAXo8kevi0itlCK5iqHG3bzRfV8jGOiv3iiz
ZdDDFScTmNZBlHuhYzeqhUcVlx9KsuDkJ+H05hJUE/ampeQs088aAws1zad1mzt/3MXRo6yCgVwf
hS0xMaU1KwOom9vHTabkOhqqPfeA8z0NJMaAaZirv5G0RejyCR4nt3W042/K0eqdh4ygPYCexhrA
J41hsFoH/GSDruDSvfH0SmCJX2Nv6yNFMOxzFIBWQlPm1hMsZ8n5kxoA7FJDM7DKj2oAWjgzUkiC
/fQB1kXOqGYk1diajxKyLKZyC7vvQVFJ5TOIa3kD0pmnR2fjdnLce7Zbkbf88q3M9mH662JEeyHm
I4yL5+SN1/Ockmo/2XhSk5iUPCwAWOWLb3k3zQWKSP9Hfa6ePSxFKOhhjL5HoSFebM6vHsGZ/Dck
PebvIxSzhbgA+qUz7WIxav2PmlW3Bb2pJ29MgdDRtZk46wGdAkkoJeSoxiNLxjOBahEvPVhARBEM
ghYxonfonl8FDW2pSWaRyatjhTNIQQdhmvxWpgKFENYT9LQvy2V4cygTgAeFmy+nzfbXr0E53Hdd
9Bi79CwqEmKH5CuG4/mZyP/zGsCPfl4MMD2K4KbB/1b03Fynyd/sLP4MgLfkmVzc+UGKs3aio7us
X0l22knk5XTuu8zUYdZU63nRTDuz7Fifc57b7c7x/OYWy1PbLvNNA8al7ID2Yr7gr9sYkt7bgEsb
ltAssWQu/fkgPKaFrutvap5fRuO+6cMf56D4bIvz14Z8N2OCxc+6/Bdb8btt0JSvPKMOHbN/cqr1
YE7m4wQr/s2Fdip0Piq+kRVAgUEH+WMHH+d2rpGORZhuyTY6YrMKqFLMjC3oh/KFy2R1vy7mdO8u
w5kqK++ub7M9TsFlQawNy7ijRSKsia2zbchQm6aPOJPkyn9wmPl0nNtPUodXhqrL6+BbZKKGCBKc
NgAkbi0lZPtLSXsTmALk5BhFZeI8pIeznDcaRbLroUkdqpkEx9l0nycI+a7KGhdYaKLwnzzGYQP6
WT8RHibCfS3J8aJ1UW3/aY3mJPcwnKmaK8GRMyN8JQw2e/NL2Cz/RS6mh0na2oV+n1X3NaNqo7On
N+Km2reBgDYOzkzdmV9m3wH2w9n7r6htYExKJkBvppHUhYVKSKQP69Z5dbCXXkLKKLTb0oxUkzVQ
qFzZtY2gCU/fk5QaSu72tHQnzVNRwWy2/tMN6WcD2/GPHPgSjCkpvvfUtJW9MrHR70hetuuEpeD1
3YkOlsTp74ThkpD/7mQRZhfVoXiFCWXAtfOlXKc77p/SxEiQ4iysLy3lzbLYZUsIm5Lkai/eoVZ5
J3fNnCfBHGmx7hTfnLrstSQuWmOWzKF5vsPuWa3g3rbzP37VHwOr+a7E5BUKIVDCYptTTdtieYUl
eVCB/zNRZiH8E8qvjcez8Y5kKtjkKU2/GJlPXhu9OpFyCgMNeXAiBV6uuQSlf3ZgUjSaXUnWoPI0
xoaMLAZXNssDQ4VY+wiJ/Y0NEse3SmoTZiaQXlkXTJzmcTARgNM229TIUwoRKeE3J5oa01QRPEna
ErtHe1YQN1HJmhJl5I6imhmpYu66gCoP0WmeiYjMl+WOxkGPAx0AurPHsNy3or08m2CrgvBk1smH
XYmLStwZlIQgmNCQMFYfBnICWhqxCpdB2OoiBGS0EJUzZxoIYHdy5hSRlbAjHD8Ah0brdGKC8D3K
54Qb6G44k9WBTvaxiOe+/TTjeSOEKVjLX7YFU/Z6rn6Efjwp/Ya8jlOCVv4XSqndaKtwIFoIY9ji
Mmm/CJ8EQfdxnikJH4kQ7OAyucmn14bkHlTtrqP7NbeMUMREElpqDa/+Om8Ur40HfxP7UOMmMcb7
UvkZ9+HaXRy9QSBo05JIJNgqW2PBmG52G0/NRplVOoSLamOp0WeJGNEwNT8FYWnh9FWbCkHjk/Tw
7GYcUxC5of5OTuah79I7HD1O7KGD2RrrCM9OeQrhAEtDUGWDrtnYJ1/8IDyN1DqyGPSl37p9/c5C
mrQ/Dofxj0GDq4yNu7TTjpQvYfBjzC0fo1dWfYWPmOTM6owPER9WxOmGrxD9Hokfaw14h0emhsCs
vjwJxdY76Ar/adXVfdjFv9223AQlDRJIrT7KYNGhjDuPcoP4MHPEUv+gZAOepPxdvug7vcVcj3zR
d1rpohxfV+eimDBnU8shJYwFwie0+3wxO8vcVJa3v76mtLfL/J54nCQGiqd5jjqKTprx5Obu7Wg1
RyZoknbgkT3DI1UPCv3HsY9pYkOtKqltd33u7mrvBFWAcOtmqJ6zeDzSt+JVcGYcLnf6hGFSqz77
E6WZv5D+7uDvdVTj9SEJ+mu9pT4FFrRXLUJekj2XLZqi/KGiMcmgqj+UfKSlmaBXOTlJr01KY//g
gIQgYqGk2vw1nTQ5eo5cb4M5UKtaAuSwFK6p1PX0oZgpB8W7ILGGWmU/QXZqpVmiMcMqScefnIR/
K+7TpxTUQWvqoOCaR+wImR7KztCe+jS06Gh4nZN2Tf+gzEvhql2HNyT7ToKeLSCndKNaeSWq5E3/
2re0+Qi8+XkmVUfOI3k6DFxY/EykpqzXB51vXT1GbU3Bi9c3D5SePSh6qRN0vjRbt+h3Bo3gUTA2
zpQ/bhvP/zRCQP5mOiY0MtzVXXEXT/BME2DJWMu+Pw7IdI/sGOkjgkhINy+A8RwjSMEn6bPwK8OR
4jGJtst0RN+W8Mca1fTp+Zc9SYxb58Lb+mibeOOTnJW4Ab4Hbg4vBllt0Nz76U6bwPA5QYNHR2Vq
gXk6yZ86k7iTbLM8SYaFKFXWi4A+vpvGQmeajyGdWRWlI2L4EhakdQzYhDKzsYOmtrymZbn0aurB
qeAGe5OVPuOCXoWE+Vj1fzDdkathG3yTCfZ3G/FmHMMQnkg614qQA4cj7Y3RK0BrlxlNzGdhNgzX
rPMnBsM3cQGBNs1dr9i1ZbomjvwxYv+DdecW5BxPFNaPM+GDZFv0fnxj5g8KsHDECr/f9g1BFe4Z
C6Kfag8x9FmN3q+vda9z2wZyiRmKpl74V18jy9dtRDA8o78ji2b68U/UFiPKuuVVFZNWHx2zprzQ
3KInq6+iXpDEYiBRz5K9PrNK9Uz7FI52h6YQZVeVh0d8hX8yxfOS/y7mJ/NiNVzIdvAc2AWVQwCj
t83PiY/GjcPCWi99G5METsO86GdFq4luBD9EPPFh9lA3U2Fs9gw37K/lAhgc48AB++V++d3lyiiS
qvWVaK9UKQxaV9Btt8zhr7UPJMo2SUarzq8k4nPw5qYGvlv7U2up4xzIXEN5ClGKvni7YDDpEqwN
npJNDmB+Dl7IVS6C9GMsgv4UVeMdasMH4WBWKtmUO6nEWaWDZyXpGFHGqkeUzTZNQnZ5RN+V2Xlt
kuYZBWxa01fnbFGs0OAaTtU7zRxILZppn5iQQJVlvxrIKcjxmvEIjWxLCSWD9WggRgmDcQzqBp04
Jw2+jnHGGkTr1a7H+V3oQEmxJ3gJ1BiN4+7kvbsIBKM1jMN5MOhWDa+H7imc7HdJSdfI/g85WC/p
OTiy7x8+0k1XArb2u4FNFlRrzdG9IgZuCejSTfUxcfvTGETE4WrnlNAOI8ysn0nJ3NYYchXnuR8g
UMoGD6AuiQjF5KF1qmbvIQReX9KlfqfNDflv2fxDl7nzLqSOJfn0oCGLasfDxaSojopqDma1ONBK
JniVZUwXnrPdZpvBXR8gyaEMKYwu1MM7X9oasuzEmYFaSHYfzPGFniFbd6F77pykv3NIB78DR3oH
NyYVmP4uG8JI5EbE/qkjUuT11jcfLSHH2bYzYw/P9nBrXYBu1vbyAO3vk0Ct+UxfwjxDgyZ+NN9G
nVoSrCSKYptc1viNXsN/xjHYZZBKIYihDF32l4vxa4zq4CZAVOsTAWqSzhQ7ghbExEoT4qLK+/Ds
/nUxaWowUMR0a0U0v6Dz5lyGJDib53fHCI+4YiT6AFHlaUEjv5qIqZlQSTVHf3K7ub/i5Nyq8FLs
isomK30i6709zJSvQgBIZwMjjPCc0pO50rgoox1fW9EmeklfEjpw3Dbp9BaliJ7Ks3c483t42sn1
tpMCuHx5gKGQNA6r+FIhtBev3Llk3OWTy13EUH6gtvQ4dLlzm2UBhfTEXIHtkclUyAuY6FtQlwCQ
CukHj+lNW0wR+DiJ70SBYafAcCVxu4WlB3vApIgJZPuKpsmwX1DWgNAy5vxpBLSOgvt2ICBduCoW
yHhM49ufyC/lT+kTHf0MsmnZBZP9qOgeIcMxTnYrKSiSEiZl90ofV95ZgGEuUB/WXxg3dwLGRhpw
+NExDMONOERGt/3scuiASIsxsNd5Zd5bdPv2kecTxW7InoKqXyqDJE2h0LuTu2M7l2eCCl1c36/K
2GivYLqyj1d/N1LFARJm0RmhXy36ck5Xw6/yvL0Cm+YluM/LcbMCySnvv5+jq9UqfFzxdFpJsBcU
B7IFJF9jHVf3I34qNhBeDAtxhfp8Q0sv4F5fMEzc5r+OfM3isgAPkWqPMwnkees2yQHQ6UJ2voJW
zCGOMSXMMCLfnbWlrwRzjlcaf002vXEb76XP72p+pWzZqPpwe2tLilxDKmGPIcAQkLmVR7oLTIEW
DiZPd6MLrX+AnRUEy35kuDVCRrEOc/Josyb5RhNjBTM4IQ16jDVD5MuvFiglL2ilwNL5a4xBiLQD
Z90lIL1gt7ztimaTiTPm27p1HnLRneRkAf3NPVKmMEHGWGk+6QvWSYyrc2arLbwl5fHqDOE+4PP+
UQqPdKpOLaWp2U+woZQmIJiYERiEz1wFowT+9CslocNyTeb1EATTb8ynOzmNUvaw9936KAA/vuyl
lFAYAq0rbLa1KCFuYe7yLuSkclvwb42kfC6M+pQuHX2IkCLF+DOmm55P9QpjkajkD0la4htWuLGg
hEgN/HqKMZDzRH3ben6byP/t/8i6lAssF1e3TPgeIzjn8xUDwG9TPHdZ14fVJ+FhWbZN6j7xoyKq
Dul5hG3Jb0F1sVzGxbiLkkTVuJ80jjgVnr2JOuebGLF34TjeLaX90bkj3XfoV+dDN2Am77mZ/EAs
fwiHGPpxQ8dYOsvYtMzKDCfZeVTxbxzk22S2n5m9fPO4Mz2Zi3QB4Pabf9BnJM3717PTC7ydLftt
QFDTKeZLPAynMcke6pIabo3b6M9fsmJ+sQIKda2qekzGbnwd+uCODLAP7g58RH35X3CmG2TgwGyZ
/ZKdN2XDcxCXVBrF9n4+ZzsjBtCHCzzx+j/ppYa8bZoZMQKjDzKTxh3t0XNo6wOF4rMSwPqSMmnf
5jQ10EDYtYdKBxWxqRfHcn24hPFXKMzLm6y9HGSQGDY0LY1l7y4ObQTToBoGclXMJ+R5+KXQhcTb
WuqeMxD6xX4CMHmlVdBHbsBtBnmqeUO7omA7KIQQrq+4m/D5kMYbFtbvoIf0q048sloZ72Lk7g39
Ee6DKig3VcExGMIC3MBA/ThwkYTkJK32o+Tukk+bJvROdBu4dbr2DeaKzyskSEMvZ/UpyihJTF+W
98DP+pvAMGifuNoIfPG85Ygw535u633q5TuIS9yb1FsukMK4l1M8l+ZpRvACqJLeSgTctfPjRMna
rUOPpbpJGGlNtrcZc7vpazlUCZUXYb0NwSZqh8j2MCaQKkV7vzdOdmHfh1H9UPfnrzbucRv4FD57
9Iy3vCMw1y0s4c9dEQIilxcyXvuHdHSP+lrVA/Aknm4Y34f15c4ZqujWnisKlUCBpwvJrnZ8ukTk
7mfOseAadxXcFj6eLhbrBMtKg5Xrn4k1ojVWUI/x7N9BankIlpYY+Th9WYYFuCY8eABO1G0/hGHy
6U8mxDldW26dvN3HQfqLGOtjZ8XHvhrul2A9WI5N0CvarkN3SoeRdUpogLM+GsDOGChPNJE/9Kk9
kS9ikI3WIXQDGIqd5a704SnyrLcktO8CyN/SsG23fQppjTvRRyukZY+ksjYyjcgrN2k0hdxZQBGM
HzWRK7cjrXN0L8e0X3cXMHqDa2URrKAF70MM39yAC1FSHk28jDIVYOh6pCcb5N8BZfa9m7ysU/yl
Od+Tx9mX4AYB7qLTvYIoP7TuSBxgOmbnmlgU9C80AhpPnu294m5bCW0PXdrmOO0DfQ1/WiZndZrb
O5oZUieYjt/6tKUbEQW9mFVuQ45GlzYQRMZHK3+a5JC08aFLLrdrMnwl47C+mdgNayFfczrTN7lf
ThEdc4z5/Oj5+R8UO1FVSmIVmLHO5r6kzM2sl/vYWuklP1S/uzlZ9zErFZS5oIH4y+ja7cZ2qWp1
UvrTt/Rdqqbxd1FOzzqazaV4iRo/+aYsaAWqLsRYb4usfbOaDKFD1uVg/4Q/65TH+R4aP0o5fQxV
3C8dovMlsw6lT/1Wn5guCt76PZbmlxbl74zn95UA51CH7z2CM4th1BioUFWjpaYBl7HL4o6Oe+8J
PW4EJMoHsxyycUg3lWkGkze9oAnxLtl2Kel3Pw7EzOnUblgjPVjpoSeL52w4/aZJrK8C/mlVQNfA
1J9ubef8azad807vLicrua0cXzOjTa7N1OKM5PqZtII6ONu3/ZhMn01H1awzlNBLlP1hCrx7y6/J
TwzcbufXkGgX4MQtKFaE8QWkDD/b6oz7tGj67eh7dxKvxeo/K9Z03VziMzB93Z7njswTnCovPp8u
tH7Zdlmc7iIwh9jtTiPMdVsHV//mYsPkswyH1Q28u8sE7UiwxD/lS4SXs7WNe3vc1fb0JaFrMTTf
pL11BoDhzIbUs4veATJIF7rWzslxwjN1VyhfLvPPbAyf65qc266owG1ppHMrlVKb4YO2vTM9iu7j
z6xYf0D+yhGelkMWFuQAjf58m00W1WCtPZBgEq+/4o5O4YpRjnb5Rbd+DqpnfCeYH6bwKQqsaBs5
4598qVuIQ+w5IKhPk8MM2sTfsuV8O7wcSzptQUKZ33lZuwuH6ThNgi4HNpAu1GR+XnquGp1bgMMB
PuyAQF/2pTFrrBVwwK19HoCk+i66mLeRES/eIQwmC0bJzm0ViKQLDr0f2+QpWOFQOaOQzM4/EkUH
42B1d53R7yI/JBE1tGj9twz2psjLL0MXlhscLB2FXWbwkDUcsx+e7Rj/gUOa3Zb2rzm0CCHFO4iv
1gpJrQCH61qIeGlOzYZOVErwTo7dvkI4mUx5JiQcLGl44y4oXoilgK7a7P2SRsoquNykmfN47qYX
a6KBXNc8U/PzxYjXzSWBp7qdPtrRIW3V2aZeZdwYEHHdJlP+O8mByBUOLynE+1r3f8gdh3Z5N5CB
RDx7IUqLELixKFfO+uK7H0AghPVazCEpqFQDGEWmaBKns1LtSR/kUAuQemZz6fPe+WM1aGlMsrqE
PmJM30iJ0WTO2ZdzDigwVulNcgELmeUlueNu9AhDVTXERPYxK9sHI6HXSeqciG49+TG8WdAyUZqY
1mQfWRB+R5/zXD/SbJCEdBJjPOewhvUp78iVN/zbmKtdx8AOWPY1B5S47IsXGdx7qAsZhoM53HTm
iX4jtynMJtXYpk+D4Tpf/kfSeSxFjmxh+IkUIZ/StpzKQ0FhNwqgB3nvUnr6+yV3Mz3dgChJmSeP
+U3ZWWCyE7lrcgsiLpKeflvp8PB3XTvs+GOZmMuoZ50xeGzLal14TbIbKw+bz9yItui33lscoJ87
Hzx9R7ej85iSavWM7sNkb43UireudgnbnPqFLKm1Dx2qn7n1nFkZUZShYUPpnyMRJqdnvgNVcPj3
Fiiv8lEa7+4y/PA5Kixj2URrOxkeXB4lLJ7iwTBoROkZMicWjjHhtq7RzXeBhzcU7ZH1I6zHKjbW
c10/Fp0flOCheZ+lmVFvEhpHMz87GpUPtYnZPeb1HBQ+NWj5PvKbnOWtw48L/ALKNwNvWVwWVEXd
FicANCgL29iXE/6gWBWyAoJqMIOlQ8lKQ3AwRaZxKdZ1+7QU6V6o+mO+ND6ZtEBjbDfVP+rm+UM6
Vz/VH3rsgEMMoLMJzRVaUz01Z+G8+vq0T5385Gkl3IMCr1RHV4bv9n9zQw6Je3JETMRX9WRhwDhU
Yt0aL5JI1TntefZnglu8i9xxq8FnjTQDnRuEds3llFjLDuMbTGnmlVP3uFoqGVjUBa19lhzk2B6z
bqZPUv90fmJvda3aMs589Ds3IDj/PRo+YQvcSemENgaROgfDq73UHOpO8hgW03Pq7vvq4rT2ticV
NDLM7CLFlppXAw30eCI9om/DKQgiy934tcEKwInZw/c6rMWLPmqMN9J/A5i9US9vtdHsBiT6Vrn1
NIcSf8FB/Msr5p+CfE5H0o0UX6Bl7uCTGnK/OhwsTttVE0bruUGNztzaRHSTcbRaJ/0yB7yUWknM
x4wWcDQvBzZgP7zhiL6rzRRpWTwuB+p3d00XkJx/gdiSIfYKHBm1crRmW+PHHFVh81l4JC1+QQsn
toN6bF9Iuj+pemDlLdsMQ1s/vJepQNew/IrGiJarEots16xJzR93S5iz5xmqpMgs0/HWKvQi0NaT
glj77NHExJ5jbOAOMdjgsTZZHPQ9fRzXeshrWbKQunofpkzwe+PGROJTzlO+xf3ivVdpmiidU6xB
rFtCmNDRTWYxJG9Bb5wzy6wOdmzfijT7qITYZgj6OdZ0xOhj25X24zKVQT3gZY/vZOb4xynM7iaG
8XObrLO5prXcbFtBglHpz3GvB1HdHXJDwSLHwBmGS6ZHT/gZdxD7TcbBYxLtMs9ikStRioZKFISi
5Ijp6LJ1qC1pusFMaN6YaZqBmQOvIdrDonunwjOQOoPkxliPZQtBnDp+LePykDfz2Qrtgup3gSo8
vXmxt8MW8eBkoJOUqg4y7dq+pf/rUcZi1Usbp+lOESyV3vecoDbct3pG6AbB/a0/6peesd02mpqf
onGrnVHit2Bl1ykyqbOzoEsiUKVDxaCUdqRZAL9Lx8VfCfrgA28JytfGctt3ScMM1e2vuWnRMtA3
KHS+RU1x6yJjWjsjLFibz9c3+9R1fhB2/rK5K0bz29Rojv6QbHXWhdYZXyhkfyKmv53iaKezd1az
p10KLMIlL8Fn2m5nWmBnxbVLBYqM9KH8gm2fRUyEkvViVLuhN2+e1yM4WsIt5tUnMnspNOO/1nGP
iZJFb1zjkdYxmyoM2jC9ah3hzcnn96gxUwxIEXEtMJCvcpijRfzbiq/Y0KHoiBlLCBCxdjmdTS86
LyGHouxjKBNdi9EwIp3NIwCSit4WzSgBjjEsycVMXxLQ8jF6GTTlpuV4WmBKFBYMvJo9qi0AI+nG
lN7d7kCc9Hp3agEiCFs1S3iDtlkAaB1dWJyNnr8ZWTZRC6MP/OENi4NdVJcee0dvgC74t74pr1bc
ekFumVfTWr6WaEZHOd6wSJLMZry/5xxa/J7GKgTp7qHQtHdUz8FNvi6jBlX7hzncju9WNxFn3yYD
Dc94Mogy6l8W6aJp1H9nvDiZk35k32xTQ1N6fCzr1iDrBcwMgqr+ScVTL+jXc1Kk1hPfpn44oqDR
wMURdHJFbxPbRadlt2PMAdSVkQTqNHP2pRY0x6kvM3VIa2gNWZ0R9OhlQMs+jAgGcj3OnWnId72d
7QtOE36skI2CSiIpetGZa4U1TMCKQ5SP4A5M2hDvsZ7GxqSPeyj016gFRkzylsod4YfzekAv0/fo
Z4kXDTOaoaLT7+5VyK1pccMH4SmS4yUAEBlbIKfDLNi58kH//2lGTluXGpJHDKd9bfw1mI48Cr48
katMIJXDlEGfd9AlH4/fUkgWP+jz8Nww2HOZFvrtZmzCx0SWnFCMjhZrO/PguETeifXSpDS7ovRF
hPa/kprA1/SDxO+1x9V2GPTjHLY3W3loJ8Zz65QPrWkdaBy/uoXO9cP502BEKF22CyOTs/otbqTf
lnq5VFl38+3iRQzAAzimDApqbC/Nh3bkOXYkIFqT/jCwTdYe1utrVx/KQ7zwjKJxgWSR969zQgfZ
b+J9XAIIMzTgFahm9hgUroQh7yWWsXDIZL1prBSmo0ay5JVyM+OsDW0SihDPXu1obuAcht1nsxTc
bZgES4skAbbXaGxPimqQ/WpG4Z3q2sLVPQl/C4TVYI2xM7JKvzsW4slGnjxAIyBktc2TXDBA1uQ6
jbWjHyYfhlRnfZTcxZQ/4hn/xXR6RynK+8MNJFISQloFrMC5pRW1ul91yMdbTIO6Ib6qEOdE3VfS
lecR7KhLjWYtw385/rpzmDJgBrVMs3/pJVOtBZBhvRvi8GTV5kad++rnk8RGJQ1d7WkJt64AQDgx
skgAF8R9+IIyyq2d663v2EdTb/d0FTCPFojQQ5J0i6BoQdP4PsBWOW+SxgDlqf2q6BvSduht9yqY
4iCbGTSLPPIMN+hLfi5TYcGPBvrSMIWY6afb0TnU3G2ZKi1dccccboNk5yEqaJZh/YXg5fDh1cOt
quPTyESWYoWuZWE+NW34qJYMWqVHK1FSZ/2BNsZGbcMk9IJaOKSELGS8uKNIW9vkbXkByslMX///
LMtybyYdeLeZFBakdaSfo6UNMDX7p8KVAGS16PF6pojQySVo2929YTJQIc3SXTpBxbC6m5E73irW
hvdwSb7cePjA4fDW9C4D++ncD+GK9YEaQ0NhYe7SfEKkLQJfGxm7jg9LGYWxjtXccBu/1QNSI5ac
9+WSMAy2CqJxTWFC9rRgPmtYPUrBLphLJ7QCN60/MkziTQeL7iqVR9EYL16lby2dgOwDVJvNk1aT
lOjabSow5uCxY6nc3QS72e1QSQ2rXzBPm7AuLiJJjvi90+8eziEboCIxUS+6BbFoLdq67riANdBd
5UWBdeoYHwHxSkJkkcZtWFbPZFugHCg1ZvvkEH/MDFSxpZ3HrHtaJm2bjOEhq2Gqjua/SA+fdBgj
MFmLKwP4C9AlIE7z+5x1gda6Ry2yHhM6DnFcq56faglAmHaKs8EhXddsUDNEbQnYnDlHSCh5l5zD
oLW1W9hr/2lmcxus/B4b1qe6ysAJRlC4WsgYzKi+rsDwK8UBpe/Uxcj2jXu6wft09qkQvBcQ98AJ
mHev1OqYS8ali3iPcwQ13OZWzwQbdcxpdX/M5+EAahWQOjy+UlZYqSEaZjAlSfr7OLSvfgrh1aKR
pmsX9YLq2XNogvVBG1dfOOrVqyUdbzKcLribf4ZxT8W1HMfQWU3YTSc+jh9evNboRJGh7TUJJ1Uu
0DG9t5BEtSs9VnCzH3DISDMMA71kirdZPj/pFLy5GI4FNtpO24q1kTa3TKcTTrCdQ7RQTSaUfYtW
AHh0V+yjQvvPiSYSGvGTMKhdG6bOaquW49/Dsqkf1KIWjk2X1nwxMewwJuelx00b7d363DRKRYgp
KKwH73PEZMInRapmGQytrhwvlkA960LXXqw8nzBzbz5csJl4fQaZTEhvQXVxIDvahfwgZTIxAPnD
NSYissyUX61NpeBBzmJt6cb7RFVGqeGAyKeK26gTy+ETtIvccMrl+qucH3zjaZmrY0QmR9IWbbkw
F0SfV1U/eg5qJTmoZIVfmzHOiaEIrATkageSD98LrvyC1QKIknC7RJTSDw2FNyXrwgIkI/BZ+dX4
5HrFLgnTo79ESAOaDJXQP9N/1S7C0piPyjgABIsHiubOId9R72L5kZMl2FryrQNIkZIN1yJ3wAGE
/8vYP3PQqj3U40Ux9daVGy3ycMUxP1pECNIhN5EbilDcp4212g/qx/VX/ptQ/2TfpFD8DPeFCdG6
R6expAbuqQebzN1xznP9nsDDTfJtdVU+8Ad/oQ+05mTWFOoK5SqShqUrLxI58GF45bM35DEd5YdK
dAXVEH0K64nyfl9lv6P90DkfcnnkOl6BA50sNnyAoTewNCkOzMn+8bgdenzqKaofRd6OrqpDOG/B
W5D8+Lax6bFFmA1MH42jTf2hPkoyupu0RqCbCi+zThmp+ExOyyX4gHHTby0kI7z5Owag0Bsv6YCC
owcebTS2ozkc6M6tSe4KZL3bHkyL3IXGV248DDndg+UfZbxaFPVPmWHUYTXPDbZ5vD9ZgFPi80PQ
T964d1aVuvU6+22AJvMVGJebpDZXHQ9FdScGbDqj+Jlv4GGOTFH5wyWF5I2MFFED0b7WrA/KjHXs
heu4R5ewgAlxRyuAMIa8hPZZWAB0BzYEE/k2CCW/lhde0KoYh1deGosaW3AAk//Z41tWvjKtWg+8
SJdGUNaIbdnfyH35Rl6C5EhzlYHLHZm5jdcjJ+Xu5/CZSK9SSCLr3+sv1137QUbKhAiDgA5EC6SK
6KejeUzaqYdnwL0H/HU/Nd9UiSgXzxupUt9I2M/gFtZqDf7dsn5ZIMJqANBIOg2AIc2gYLl9IDIE
kIwXhgjHSFRIFF/S2T3FzfSkSYD1fI7adu40RhgBTh/a+JOR5qtHOKEW1D79f3HyDpyBDeoax077
LbyAXLg3Ya96J96QHcdo4fhYISV7vlPaP/w3s6A6qz3LWaWqhw6oZu2GmxbZ61RtsuSvJeZ78rXN
GWVTaSectj4VeV06+64Kz77Co7BSO7n24JHgZonLzDvLJbPpVXbLG6uSz6cSJRtSnDOBsqUWaMzh
pGKRj54LavCgH+2NuZiboVGCohXKqAr6x5tkJ9XuP94b7hh4lr2OwjqFgw/kA5JJptMs69bL1B6a
XlfxTmX9KqDSmVE/zl0MnC6+f5irC++qG8U1l5Tgnb8pivrGi4718sQftp4jC3nhBf6tWWySNL/5
aTL/5oUMnvTwa6TM1eR89rRp64bZXt2giWu5NhQ39THV1qXU4kMwVgT1RCJpLQVtEioC2+9OZaS/
IH5sd19LiKToI4tYohLmI0tsg1z3Tdof1C0qYrCEvDJQnSPgmuwP9X/tDKR3eOVrkpyLhcSqqIhs
LcxLFSD5F5XdcdW/Z8ZXVCT9a2gCgZQ7iMCbv8AV/4KLYsr8V29qtPV6Klo+tdqLXF3VSpAcHdg5
6tvVcvehKnbF24J4ObvSrasDl1Vbir/x6ARufTQbVN+ldKJL02eXocygN7Qk9mIRA2NCe7B0mo8T
81ZmPcKFT9vUNCyz04J4uxb6kKVMUuKo/MineH7IquKeZ0hlCHH1Sa5BEv/WUfaYIPsUICN/VkG9
LkpWT9ESHpzporlpy/gI5ams8ftAarI5xC4Pt7NNKEyIL5BhPk6WfxsjRAhpIqzKFn1tE0iBF6Pd
YGh8X5Qn56WFXZO7XNzUkx93nnA9FhUUzFE1EBHU9y1M04r0o+37B0YpG4RgFPMOvj4qr6nUbyQi
+2wsA1S5A82ed2k/byMTPkkfLZcZSnYBPqupcCYuAR43IZP66dRaZIgyoq0ZHzE34wx7ZKUwnTrW
UnsNc5Mq9DwQ72ZQaFUswSsBkQnPuLYGTad99RatfdvwAydPNgPLgrduVgwqXc4VIzxqkAonFqOl
44S2+DtV+ra0AezYo+l3lhBELab9SJY016X3aI205zqDw0ODL6Mvwcnn0MKe9P90YK8Vmzd6lgPz
PYJ7T5AHYbGph5pJvYPI7k9pgPC3GQfav0blb7QwuhjdGBji1YjVb4qXL495rj16B/6WW+m2BC7U
p27Qs2Wx7gM7Ak3Nbrc267H007MG+aatravhAttvqJTpA80RLgIsTMBv24Lf2OO1w+rsaG1wDpZ0
VkH2b3Jfpz4jmQzPfPx8vMazG6h9Yi9vA6knNRGhByzM32NwkuyC9bBKGshm2BoLGX6OAyn6FRDJ
hiOte2bwZzEn5NMTK8y89RWoI1oAMXkBnqAABGHmN6qMAxQQHpw0WVf+mySp4mb52a56VB+3Q7La
EuZ5WPLd4qkOMvYiPoyQ6tGiQCiz35gjlNh8ZDU4cD6SvKZsEMGsDd803NAmMMHA+FScCTAxsA9+
scdffW0XHg1azJobjnNG0QwSSu3o8GqqQgY47q4LzpCclJxjEg0GCAcM4UkbJsKmP393Ccre8Y/O
o65y5pT+W4SJlrICJ6oIhg7y7+hh+ak3xW+xebd+jyz5fOH21MPk2XrTOak43PNomIKh9zsgxJGN
ykiIqOtgzI+4jtXr2LKzoKRHu0/MeNiNdRak8mqX+iaryycAVNt2vkgyzbyrNyL7JNUwZm89ZqBt
aYLOe9pEjWWB/hy//Wb+jV1/ywLknlW2FLWARYf4QiZ7Y4uCH6BppjHC06bpgJMZWXgM1LKaBaBd
1ouIun/cj1qzhn3H82Ll2g16W8ZkreJ6QrM4v6jrqaOmay2mhf6eVFed+DW9cjeVW01aR2txNjZ6
YbpdB2pTse64qhAcHlGEhof55HfiGfDlUeE22wKZKW8ryuyMoy1ggX5LHtJBx2cvT/DMGpYcbt+M
R7OMGYo4V479ztm/gMvTlcJh9hFRFNhDduzYAmY4HiGYkOh565zzCEyLuKvY0VMuFZa+masXXhMX
GBbgDd4SYPa1ThxmGQxl47Y952TbIFiPywwvT4L/53ZNi+4ur0W92UTfFARoC8aWumY7oZpnIS+M
g49ad0mf8ah/IluoqNUC1yngvSS9dy58+95Fi7ctpvqdBcXb5NHpbDFqAcFBmVrJndNeOU1r/mlh
qapcs6+ikxAgJCg+OYJglwGwqywNqH74JUkXGNvsh/plrJFY47kY75zlI3m8yhscPiftQHNmBkPG
YSHcA+LyMFr91Zxxw9EtFXzQc3fQyi75vRbieNNv3KoESOBjoP8OYRv0c72PkyNj5fPSJ+ecHdRD
4DN4JBS3CMXbr1XfoAM6qtxQHSqCEAVIdNfi8Qbg9MOEr5k2Tzklh2EfO0NlBK2rkqSYIqAex7ck
nw5m8WNb73xJwlxWcVRFExXRRdof1Fvkvah3gXkg/4vwCkk1aQK3zRIjTHtZeGT0NSds1UIcRuiB
uV5sdbDVdTs98N08am8cEAbFj6US96qnaeLgLWPgldThmWXNGxiEf1oWfOnvws5fS0MFA53DgSQE
OT95JnIeVQFl5h4ii+7Brt7UJ4vliU3ZI8z2p8SpXceZ06zzMfqkXeAp3nV1SavhmmAvHM7jZ+5S
DzXNBAHNCd/NQnwPZOk51kWZfowJPW47fTOiTMz+NNRpvS58dGfojwB9A7ZW9iqrihkXVF14tvs+
YNVNHgUoQ1XbhgnKU4vZhj6TSwlN0jeso9mSpcTL1Z9m2rmgoHU9oJt/g+m54cfjxg3UvfSgD2zv
nkEnsRmg6wQG0b/hfWaDlmqBpTfVYW7AGVkeTaCs8N7msbl3g3dLm3Rj8cu9cNl5iwiIm+CgwnzD
4OXiJhY0sh/LhI/coQmkP2uk4zTVg6mBYFeDZWQgaDPgU1lMhENSlA5nfLhWKqzADVj3tGZ1yNah
zDhS3MdozGgtPxtgQ5Pux1tAbjInoxIaSM2YWRwcke3UgyDNS834mo3X2vXkmnIVSJXxSIWsM1J1
IzvaQvTbiKgNvPZTbW92kWyNtYpLJouPEzbKEBBwrn2MTUEmfqt6/GwpoLMyBQ21yFPJ1vSpfBhI
sijzuX2y6SFF/XMDfH6U/wH5AB0/YqzBaK79VGUI32eRWBPSiKwkJlRdyYK7YN0FKurpnnlMFcIx
Dp9JKmwyVFWwgLyh7nDlRzYc3dIFVBuCmMzwYsT1EqTJsx0CmKB0UQfVQgO35Ycy2gV5+ZpQ5UxE
rLoFO6HpOi/GvdkwYlQEtyfx27Xurm3af+xImISq3ItxC9dj/zIkYPBb/cyRkssumJg88lXDjDZx
ietF/Iy76Fq1IqZw3JdVupAtl1v1emeMDVT1X8TjhcJGsA/L+TB2KAZPsggsBbDjpan0wK9eqYTQ
zDf305IEBgOYRPw/D6xhmAI5Ak9ZDuJHY6CqqoHRMV84TvcLKSIHo9qlpObGnN5d7b/J+Ofn9lti
PQlGzEQoNV+aeQ8q01abOtJ7eFxEcUzeoEuRcpjQxvK8oF+NiUbzpGuBw7iUeNBa2tHtycefcLx/
0HIflkYLUqcCjZ0dyup3qbW1MKOALi6zfdYfVTx3q9ndSWS4sWIRQqnBC6jB9PCHz9wHIcCJUB8i
3GkUP+qIceJpa1nv5IokbRqSyWOJdiw3rapfbew/uAuVVMXFO2PSbSWiTed+q+APX3JAT9itVasQ
vS5umtODt+VKY0+CA6eKMXv71BGZNRu9sGLYsnkKjZKQhYi31UrnbFMbIvLeDT9bF1oKv9W5u+Ry
IUQIhzKffcbdBCDxtrxVdompgykEYQ9l96HT5cO8nGExPPv0Z1QYYjsZnXNVhy4dGV+LdlFn0v1f
ggEBOzd6CzUbE+MkiGjqSDqpGUN+tQFZASRqagmrvg42LZo+79QZjcfspYNLNGEGiH8CuSJpLoFe
k26gVnFTiGhr1/8lmvYxIoWT5+a/0bBerKU89uby3FjFS0MRz6PgygvYt6KvARPRIQb0ziRwQA1E
i54XpZkR0plNMkVwg51k4ozJfLgYn/rIXVbmhBsFvb7CWj6S5RNY7Xbg+oMxXofkbqmtPi5fYErr
1USwteheeQW6NRHRLWl1FCeZLFrzIYUoopLt0DFXCJvep3R606XzXwjukgD2zKcUxVdfDc9RlCA/
ULVvKuFdnORBJSRzNtzV6p9yIwD4+QwYodtqvtyyKFQKO9bIAw24DiCUr5IrvTLvKgwP0QOnPGKX
67yB48DxSdfA0ezrNNFh4jzsONVLHAB8HqpKq0zHfBRVdaMlOWA+ymyMLnM7DYwW654gXf83Jvgk
Lo9VUh5C/Dw9jh4xvC9D9QlKCKV+7HcENKtuRAq7Ag7u+dbR80v6S+B/ImZ0S7muPBvGCHSQyZTE
k8I96XNyJS8ogqXXgefJQ1MMR71SKlnOt29DpY3Hg6CbQDoC3IvyukLgYbOA5+7Znk1ZneMI7FET
sa2T5ab70xuZAq5leB1bsxi2XllQBxTEOExmVyqhUtG5j1O5EWh2HyuOL2b0dY5RKwO3rWGwydqE
8RvkDfIbgPk0GmcmPjwMJ6GONgrjaurLu6Yn/OIZ/PlEM3pqp882Q41lchi0pn2zVuWpnYF76jsW
Q+JDuaKERqQ83DEPQWUaHwa/HYMwoXcTTjo63IWi2cNx9bKGHM6dt3qVU222ESi4vvidZkzIyVlM
CSVjkjtjGYxNXBf3kOzfSOX35NYvqpCq8RYafeD7VjhAKqVDT6o4BYwzUJZCmMEBBtek9smsl5dK
mGDAwWznSIVEtX/FmrHagCeLL1qyyJXK8tX8oR2dvUofp94G6jrehAOOQtocfnb3aZTyG3PEn8qs
HqM23CQVDzHLENMYI7Dt1jELR9qgDtKO+UBlaEM3VzVhR4efqRLaDVYFFmuek+PUpEqkOUfUgmDa
tz4mdw7bSDbaR6NNz23b0grwS/JQp7tiJo2QrbaEgd167G9AKmiqQ3by/sg8UKiZ3yJKlG0r4NCT
VVarOQERFufto/Dlrhf105BhE9LKZThZWrJpOolkQ/m82HoKUi/2H8NGaXIsEH9Lo7PXc4FkgtY3
Lx3jWpp05jax4osepSeW2MVq0d1a4vOcjL+tPn/6yXxSyxU8zm6YQkBfMQfIlHhQkKT/YMjwNw6h
EIIvFavctjauHIHoYGnPLAx9DZzCdbDUfYrDypCisA1wbuck1bJCgZUhkGsCopjLj3Z0meDN3hY9
BnBJi/7ZuGT4k7Z8WXoOkMIGUpRPjrdxPUbYTRk/CC/8qnN80nXtyeEgMclpKh9zhFr4l7nguBW4
z/szfsUCXCJcwWDiYBhDLtd7NqRXZtGlbp0w0dl4bEVdn85DAnsoohds2Iu/NTTm6ZFX1fvKAWgR
k/kwiX9X4Ucs7XNFkyTSRt6rieglQM1V7gDrqgweqfsQIVUN1B1Ntomd5k49joJArSL3UXUXvLY9
mF12NlLt7HIaqj2VVQLQEjVs5KUvjj4/OAXKLFYkk1NWud0JmLZ4RMgatTQq2yU1o5vvOlDYQZBH
0wwtuunAE6QKu5mrRAxMIQ07BqWAZEfUBZxhNuhFAkpro3Fdj3STRiZkw4It5+KFT1QGZ8gtm2UZ
MF03niKFXuy9HX2Zd13gQVcn92hO3iw7/62ItKu87up/i1b6aLOLRxnaxrYW3LJ6KmVCqCOBso5g
R88wuYEA5RvfZupFYgHm6G6rEzVP3/2JPYNHNVpo/V0buwzAdMfglxis9S4yJt0/hnFHI12+M216
lagF7OdIRyorQzKgqkCjgAnLo+YolGGGy7Crp/7r0kEhV/KNPpGkK7V/nRfC+bzY9SlnGWuYAlZ1
/+ZL9zV3KbjdhDF7nOdbplm3rgTD6WUIzPfiNbXQH1cPtMgadrV2LMMQU4XcOOvD8IZ/l3vV5xLM
vAHdX6vfpTZ+OqnzFnrNUzjhfeNXXz5pjU0S1Y4lG09Hf25qjWvTjb+xbXpwfcbyL+qm2fjOgTOT
sxF6XSfEt6KV9c6hW7kW/vyjZV0eqOaPB+jYwHDS8moIAe2uc3GCKaxuH/v12fUW7NebwKJEqcrp
AQJKgJDQw+zr54HOgjRIEtXsJ3cOmEB9SFoFfhodYRecQalsWoaPeg4mo7ZMjpyetnKhn1wTYSdv
uFS+eRQ93nJ9/eEIrII8czqqaFF6DmZiQL4bmvTCA+s/NC8a8girgUv4S//dpYtYF5hcoGlQrJiq
YDc3kdBMAxqxcPtUVx3wSgHYcYmSbed5dxfD522JjAO4PokeWwWHySYOJnhcN8ZIRY46UVf4aiYB
ChLddR2osNPT60lwB1qSFsXFOcNdWo1W/BHVXx0imNdyHEVJ+pZneA8spEk6VeRqaTg12w4qS2tt
zUFbG2DyGBI9ux48L6ip9DxuEqmtPAr3UVQ+lpklriGd5m9XpqfJNm7j5LVQvMvxAEI1XpugjDC+
fk9JhbMmvc/jnO7hFZonPKu7Yy4gLHVSPKhcYdahIeUjePrZmsGNj/W9S5lKeCUAutqqTrOln7Q+
Og7A809DKi+cm7ueYVIkF+YQ4QmmM/PGfJt3xdZeSiLRuJtzo4dzQIeSWjS3wzOYT5LsfG3qbEig
zrSY0dCNJvNsyJbRgGl8TLCF0fYHgEDiGZ0tZ34u4Suu3BhNx8aPk6DvHFVst+H00Iw2uBQTZkE5
QUhtYjWCkpl3G1QjbJHyahakrzIeu7fO6togHrxfp8o/ysKiVeChnYD8YfziGR3IGUMHCjOwMTcO
HBvAzZCLf+c6wix8GGUwW251cUe7ewH+TBufg3fuZcsV/GgHzCTFEFNf/tPAsASxiIprMofJQ2t4
LVmmLY1+K/J5uYYJlAZ4a4RnD7JUaS4ontXavDGaad6PoYcgfI8xg2+mdymSdD33Nlj5OEKaLbSi
7TDFw77OPXEqeKNHQUMMJFNW3/wKvpRdAxu3i+RfYqXmD9G22rkp/HzZdui+N5b2aEWludP60ttE
WJmDV83zY1Rek8ZuVwlw8U08Mqc2IPM45kCTL4KZXUJ0WlcyApvvI3JoA2rIY+aqVWbhsdY4q7Ex
nwd/qohd8wtmji8TTDyAD8ZnkbELhdccpi49MN5wV25Vvg9V/0a6uxcIfzB873aAo95LJ0V7AQwQ
DuO2e9J8Vk8B0fYIiOUptX0y23RT+9j4tKTSYVuf4tG9CbrfMq63APvufQJ0w4DyiczVvs0bwBX0
+F26YXr2XA9i81cWxtC/VeBRvUttTLHjYSPnc3crygUlzlpT7aL+Lh3rk1V8ciDSILrlmea9Ndvh
e5rkoZIYf7SxtWmGtCqZxcrAA7+kdxrSjjXQ9k5kd99iQG+o3kCWXit3nBANxhelElfU+dBFFGnZ
70Vh7zqZn4xCG/211sJ5GZElHTh00E/vjq4YYmiNPuU31GWjqTZ+KM6CXzYTIAahD8BVEcwmCUii
DjgirJgdKGDt0fEXArFrg6gDjhsIf8jK7VQAcjNSCiaRGqBn4yzcTXUUM22dUAEquug/Fh4Eh9Fb
joVZiYtRwJnWQ7qCMrZT2M510YufIhYMC+o019HAqusMyo1InMvkyRi0FaZfrp7GQLfamb2aKYiH
NTnaKevGhIcv/ZDV2Ot7maDGuozE6cHb2WkHFh7+m0dlbXgIz7TpdhQJyPj82yZKeTEpYIpUWOZA
FG8lVEPUwzvGLiQMgPm5hvrLWENalpOzKX2mygMiV+kYc7S0m5nR2A+tg4mpvFZMND5k0FfKylw7
ZzL/TMGWW2hixFVyE7p1cxAjCKf2lDRa92BpTbKPoUVXi7aVDvbAPuxKK6XKMoviWs6GvlK+D1EW
HUdfP011/yEgNvd0nUlqaDsXVYiofuNubAusti6qm5cJUoSeul0UyWsGC87n0G08/9L8j6bzWG4d
WbboFyECpuCmoidFUZTXmSBk4b3H19+V6vcmrWgdkQSBqqw02wTJz6Kax0BXwNvIJXTbuRmzGv53
nUT7pYs+h9B4GglD6K7ZmIA57SGnu6qQ39NcxPehsFmDDfwwb3e93t2jXnAZO/8lroKHsMRIZlx2
A7JG89C8zt3ikuXXPq3m/A7+0VsywSCphm4VZzMwX4hGQfLdjdaKL7HO0E3R6uJFR1wGICxQWt/K
ERUE4jPGwcc4hveGBmCzhHuTjM1X3dmX3p7uPJUj0JOfbUu90nAh4OTGcEzM7NnyUL3sp48SbbMq
ES3g9NGhU6fTiYy0XdDlSL/wodwNcvBdFhgb+ZkP2FwVs/7smECkPBzJZss/AynF99EaSSrNNGAe
SGXb6QO8a/QYF3Wj15DLurC4UVH5mIdqhz7MJuqrnT8aX62VFDsHd+4TFNu9thCbyhj+rePttTSA
r50e1JhYSHLOIFcynzZJzmSZwSbmpsyUeK5TDDsGF84UmWo0325KikeUpxKGFZO3rBZKQtPu1xGr
bYmX1dBU+8Zs10DKwZkhjtnqZPbDTdAigcERZbTJR5ZgkON3wY0HpzZ0KGp7+9pQLsdjuAHEvjPx
oYiVeVBu+mDU8ybSfw20CYoM1M88QcqiFOFpI8eMX8/c0kiHYu/q983icGe5GGO8ZZD5kBfZW55R
Rs3wgtAn7EK4ROhgzUm9yWOMwHxmFE121szpM7PBK2fWAOMlW8hMpmWTlQARR03fTPUCV9re0kV/
MvGKLgHRMdqnDdPceTWHC8Bn8YWENTVsg0QxQFP9v0Ez7sYpfmjC+UAz6JQN7d7JZ1KDYIChHTDD
lTfNfdqDshuT8pToqQHtLH6bC0ZRUxjcmAydvDCBmZDRrKiNR1tP0NSuqUg1/czo96mKq7fKiwB/
eMeQ9W23SC5H9o7qYStPQBXGfaPbQPjVWenmg8XJli7pexQt+2XyLg0qwJo37Xvf2WRZcsD6EYdM
xAFMenSl8bXg4wjCc2b4lVoc3nED4Rz5hCymKTVP916Lj5I7tCuwrttsYIkM3bIdh+hOBdH3aAWk
ggx21ro1vWdNsnbjETEU/RSFzjoOxz0zErRdyvGFtv1p0pd8syyIGjcIGq4IPzQD83oz0HS8OtiB
HCJbu7UMCN69fRcs2f1S9rcYnaGp1JJYxUO2U6aJMoqirVHjll7ZzPKKdQf4XK/GvSIEz3GJzogR
4y/Sgs9te0jQsDgvdouej+ETF5zCetYijg5dddmm1yGdd332oebpalj2a+jZa10Pn2vX/Zptfecj
p3ek9/EQVtaDVqTeNowPsy2qPAeLShH5QA0IeEEyFLwWHlMbRHrFVUCnqDFe7MRam4CFgUXuVIyH
azxv7MZap9by087RsrLVBUd5Y1XW1cpM1GEq+0Ma+Ye8R8bMtD9C/8FuI6Rc9OzadIpxGOjk4h0d
he+y005cxTJgbV47aP+wfPn/HOj4ZKAvwxhpmfq1ZoyIDGPnWel7cwKrTDGXJvRvohQ3kb8rlE3m
hRCOvfGpKu89UvO6blZ2rjYa2tWWXWBr/B0mlNMoXvwpt805J5t532k53NYhRySg35A1kah6KLZ4
LXCTsPpdXIzINdmf9dbUtFM9dQeVmo8pSnyz9zJ3GK4nr11Ca9wsvqvFOJVgcxBOqTP8dsydroH4
G+ZizfeKy5HpggNCtjl5qKGH6L7SFDUSeKr90Gz4Lr2d4P6QtOKEugtx+kWAbZvPCkQ8iqpYA/rG
uDK7n55VXFXFps4p7m3m0elsoQKnRxDUoNvKzYwtwExJjVRP88oPPaE2Crpdlibw3vM7Y6TnNwYd
Sz6sV2FCRzeOZ5j4wl1l66FL18i7McVdGgfYXgkTBL1wO8Ie3sLG5LvQPpuAQdwYoNqvWwc0h0rC
adweYifceUnVra2ors+qg90XLz/x0p1CBD7lKXeL9Vh27kOU1+oUJfM5YazmlkGyyllGXlw+2w19
va6o79PMo2MzJQyS0oTWtV0pTBWHx7i0PhU4xKJ1MHTP8Uasxsm9KoyWGRoDYjBrhbDbskaBaT2g
O2jW7Y7J7HpU4XergQS1QL6QJw4VfeIak7tggdDurlXi3YZGwjFpzFg6D7m/jlEFsBnmq8GnidTp
QPSzo1cYD1oVMdFkRFh37bWa7HUzRs9Z3LyEifqutYEs1DCxJwErrU/BfWvrlyHwM563uh0G6ej2
H4sH0IBOBAQ5qAsuRzAFwpTbDD6GiXrXOyd07qPAPXQBeKnW1vZdCE9ZK2leqMfMdeHJW6QFyh+m
m2mEpGirkt2Eolds0Z5wNIh+voKsZz17dXVX58Wa4zrnXpcbJ+dFOWBDCkNyMkeDMlXDh7NdEqBE
i6HYd9amiYDvDniILSAnq55yImPgFWvq1kyLq4kLb93owNPxyNYU6idetplbJP7yIt3aSIh2+FnD
/TeNV9rK0VOYNuVL4Ne/vdY9lUYGeNLhMhJCRuvY5yhsvS2qheemHQymSyNHclccR9SDQbC8wdU5
eeHyDtgNfeB4/KbgOJTLfM3acFzpffKqkuWndLnPfuTdN30pqvRG8pTmsQ7W1qjbd015wQuyIE/2
hM9ulT1aWnbvmTHAsGaXIkhzm1B7mZW9KXUGwJG3A9JzcfqFGmRpEYpnmOcjFMKgx136a+O2PSDf
lvbT5LAdqnYBSOjtemBVjMGhMNlL9xsDYamRT0GNKFMRpPEWz4nS37RJ/Rs0vbWzySGyAOFPrdHW
Vm2vUrISHvYu013IHaMHJ2VRpzxNjrodXjuK9EU5X16Xr60AQKeO3O4YrEMX7Jw3TcwUmmwL4gMa
NKP1pOY+z4m1gbD6bFC5oeg8Y85irpXRnAY/v6ZWvrVBoEvWZ8PZTLx056f6WXA1lj+t/g5PC0zS
EL0aGqI+FuzYZUGpakwuxVK/miaQttnqyM8CJOQxs5ozlgfTN+bJwGJfi7492lFwr1Doaf0SUem0
+629fu9N7X1pg4v26FmsOF9rVmW2jzzzXcw+KP448EZynjo5ANio3UfavUTllaglRfUV0/PapJ6c
0rVAPRhLm9+AXoh8tn3LX+fap2e8LOh2EelMp9xEpmh5oU+ShkRZxmCDveGcvvAKeX9vpKJJMZn6
zmeoffkhzwGgIYURORbVF8L/82GcvbXO4aA7txO/AVo4E1+ixd3EhoYYC+Jpd7V+J3evs11u0mdl
YxiOwan19651epVgCApgbM/yT3yJ0L7nv3l/kG3jGaK8/CsXkZ5ULUiVtmRMMYgPH9fEW43GNYfc
VgD4+DYd7xSUn0aOdiYC1dYrv05NNB5t1EztW2cM1xPMtZEniPlJb0OrrS4xdzf1Knw+8ShiTs3b
cgGMm6h70RyrD6XzbAXfmGpR3T2C9eJX3FiNgypVGLfNB4dBDQdOGv0ipc+jkCEm/QVxfJg2dv/G
hQdhuum0Nye4i53y2E0YlxTbckKBJ912JgjHjkYu8uFYIdPDSAT/JvuOP/rv0+YMJCt3u+KX8lg6
dUbkrV7Of59yHkbMRcfqRQa5XD9QGWDLu5KsQxoBXBLHAxNeuWXy6LhS3lbOBH4gZHWT8c9FOzzb
Kc3G8j/IHl9sypCud+sfzOPu5cD2h/mz8wIsfyesdp95sbyQH2J/KOtHlmQar/LgUvoLA65vjY5Q
B/xjQJ18AtfPU6B5dKoLHyq3fpTlSMZRk1jLvnbskGnlNooh14LomeVB8O4K3haLg686tiRf5pE3
FlnnhE6e5EhxTX1HApSEtBaRtOYlEf9bu/95Ssr7FG9yB+RF2gAaZvoZOLTthfwSCfEIj6OE92HR
VX59lI3BZy1UZ3y+RCH5YcdXUMgVWn05lQcr3lDXkYEma6QOPdYwRPZ0q/jrpCQGkNPIvdFmWgag
Tfh1z1wlWgS4+T1kM2CtfmUE93IPueQwYXMFntwQfiNqs/IdedD8HwAJWQtiza6pe9f7l/eIO3fI
y1iBiHb5ZIPptugPwl3IOOdIyLhlPGuYyZxS+d/7jZwGzdysyHjvLIIPL8nZGinmHwG5FU+O+6T6
tyx5GTQLQD+NUwNzEd+mxRavXZ+euYyfCPGyFFIuP2kS2iD2sbLHJ16c9/aJHzCOr2WkwzfFLIRL
7yWcwMGUDcG1tBgddsFHmZsPrfb23wOOsKGrIlJuXh7ylQQ/JcuDl/fqTTfnUzMPjIpeJiPFJp14
XlUddCceBguqmWGINRiYVA0wJaAeYfTkFh5S3s2I/CLbcJZAwUzKQkPNOI89cH6+vsVp7fgfdXw/
BNfUY3ozm1+6It0x9PK+IzqE48MEGKnKrNcE6qpeAmB3tPkwVz2eIjzeAVRWgfolmoE5wp0ry7iN
fVQkzYGB7jC+d4EBUolgYX7LU66HbxgYnx7ChLkZkeSO7sUwe+8m7YB+Z04J9gXmPtPtWgc9RGc0
Gpt3FQf+2m+pRvtmGin0HP8GjUW4lExl0bb5soP+KfGrOy2HdJuTmLhN8mu0LUN5w/vnZwviXhX9
Qr/RPiaVIdPPyd1MJWCB6Kcuy0d6Z3RW8/lSV8xqi/p5bBm0T5FZ7uoye60m619HatlG/cV1ktOA
xxZjCQR9quZgz+Yqr3IcFMPD7DUHuXezMUP18Y23uqa77ZjDySSZcTTgoXnR3KcOwhkx8kQyZk+9
9oxaw9obx12Zu8+yoXsrOJsqRQ64QnE2nPZToh/iUX31gf2vo5MqSIB1MtS3ojneEY3iSB9XbTW+
hHn4oE/Jv7rJDh5cOlLWGMe0LJNoba/0wqJvMoFnT63xFPnGXaybR9L4R990ntJFu8hCMmhx9F6D
k4kWHOlzH6Q2KoLhIulzFQxrGshriZVhoh+72kMdqT0x5njsteRBVchN8HfIKD2goXYOg3rfjtXB
jZKnUJhVuYmGoWlHV9GKWfTx2an0p3ZkYpYV4xlxiKOk215AHC3yl8qJL1TxHUPudp/74WsBcwDg
jdOu4j56oCVqgkyj9POs5rNT0beK6MLRK6A9zNbssAApvXPqz891iLZ/PjwFdLyMDKU7hq0f42SQ
KXMxXTncaq3ajAxyirDGTci62Ep7NczlM4kzwBpQDWyOUNTTfFG3u8D5QUeo4amZD3OV3keE386L
zxkzNsSTIPvX+odhL7++Xd+NjgeicWyvMwdr2qq9ye6b5/QNGbqVjcCb34S3tlttPLc5Lu6y8hDb
KwuK3dk6F616kbgdTECpKvo7zQDVIo1pLjOXOvbJ+BhV6tA0wxX2FGDtWH1axnh0wvkWkM2P0Wcv
emBABsAAuq9xvFO3YU2hNUW0R6NFv5h0lfSiuO2d6uhg7wFzXO2rkJiiB4hHkkDG3QGI11sR6deg
0NEgaxDPmI4UMGSP1i6r0tdgqb76qr8ErQYpeyQ+mzUII/SGB1DJ3KVOoRlp01T0RoFEPIwYVOAh
cKoznDWTaiP3RK8xbV+ysz1ar6OJoVyt7cspOPoDOR5ZwhAur4vm7yw/uGaqvmhJd2pnHMoQzMo7
ks2sQVXF2HnBcJo4+ZtZw+2Pm7hYPjwTP6ROigIGGNFu4aNU1b/5cQ2nOF4wZg/pRfYbeQ44ZdHW
WBFx15M7YZPdIgnLT722gDiIr9yyd5wWZZg0pOfFjpJbZNjaBxOjHnNDIMN2F/+rlvEwVf1rp/uI
pLrFB+O121mfD5LMVrlxdMBnxWxN7Dh2CORtFHk3Lh1Uwe6yGQv70Pk01FvQE+FQvSLw/2SoaBvb
5ac/a1vJOpoo25YOXcqB26KM15loEfrMPSRE63EJkS09CxVy7OeTg+QneoHamsH10Uvbp1xNj55t
PzTKfKkm/whTDCU1zDCrGos5rTy3SmGsxa2JnYGuQJ/uJw0mpu6q4xS6q6q0cLJaLBC5LGu/7g4E
Z0SbtOLZRl1lSqKDo6f37hg/A77aE/x/mc7CJ0LNzl1oFhTxNhqKE52GnR+12o0VzfwrDQLHnnZ6
Gl0AICNcINkEpKC1ZlroZOXOIbR4TMQ9RF9QUAGh+humaA+kDV71tOetsd/KgnKN+CjG33nr3WWO
QkOCGRB3MODzYAqx82ykSwIYrn5A5EgAq6rqduybi9+rX0DbOzVkZ+VNJyvstr7P46+iTUUrWZ5e
2dCpm/zw6pSMP2xbpHbw1uFGd5FPnRtOu1SE2TNN/1RMNxHx007OZOF1X5l3uh/vahUTziMw4Caw
y6YZj9SFb5IQSbKbcoiv7L59b5flgtglvICquXqVv82a4tKi9G65/c7r9X0zTbhaZ/Eki+YucRXc
SDajXXQbJwWgE6AtOBJ8ENI91PSoEzs/JnX7WHrLFgKZe+PZ2QviC3u4GZ+eHsBiawz01XodejxX
krgRDfgifys093OK6PRXlkFYqf8hjXUwDe9ojMkmMUH5k8iT6W0cy0WJKkbSTiCIM1XHPCUfJWA0
ruPi6iiJGXSUOTiDRpdp3rbz8QohI41LJodRioKInB5GOTFOrzjXJ1SKDOPgo28GTR1obYJGO68F
4A7GVO8+uyT+p7Et2inYBUO+NbzuG9jewapozJOSwyyHWBA9K2+AA4O5WxS8jQEqkC6k9QzAh+v2
PwV5Va0GFBHH7hN+OJUr3kVyELjKZCib7OQvmzJ7CTgKioqlD5ziPuixGrZApdUNvRMKO4hTKvig
gQNSSn9K0ZiXFSPBZeFcFXe9SKEKQjeT1tgOIM9923QbbC4fKpPo0aTpsQ+RHklAiOfhZRijWxBH
d/NIaZZWNz6nhueBF1ZobaW03IwY150w+Fc0E5bmyaFL073EaE31p0LrtyGthoiaoepJ2PMuefHs
5FqZ+b2rtR+1Z4leKUJI1ro0xg837H6NwUKN3v4cIkz34H9GXrdOcnJqv81RrlncfZJmO5yyMJAf
foo0OA0eIUjEnggFgKywFws2mqt/Zv6yjXu4oDGmpCV0x6RoNwsRsK21o0ZfPMrd98GP3oAr4ppb
YMA9PzQ8xFCp+9k1HLLf+BGltkMVVG9MOZ95qptpnDdTWx0XAj48wmU9Y8FFO/IazbB5p4FcuPJf
3cWLGYqSEcQkueOEtGmsnckAtgxAfPjBw8ZjDWkG+gaFe2hR2qwonZw5ObhEs2lhtcWL8VU5UAKo
A6C4Np+Li+Si0+zqMDpghrkdk+7oCiyttssHJYFCo8nGpkDA81FWJMtl21R0HHX30mnVwUnn21LY
cinqWwgtN7yRz7nfj+oQlB0eLzodFGxibgp/pHmd7+WQ+HtCSfW+TGC9nHjZhUlNvT/QtasMEvac
p5yQ0VRZfPBi50PrEdTLuh+MCWihLQhuGS9V32s3QZ+DqaM32C4bmv1fhWaUiOYNWF4j7Wi1AfWm
7T4UkVS6cImTGREOI2pfUDk+6V4OFtHApKUwHo16Oi2JhwfagukSUvXeNL44in63Z2Ay3rghzfIW
7BNTrsitvzLNvjdxxeDmvHoJ4lLVmKJVghpG5qntbOrbXrpVuVOyXZlyyJ3VLErBtNDeAPAcnaB4
tMUwSIMLGYzpCXvZvU8U0XRqB2fO8UbUCxoU8AYm+xWeyoM+Zr+mOXxrlkYR0X2qRMQ5clmiWA/w
8nowTspS/9Ip3bRolzU20smJWBaxIyvqA6yj6hAdd/eHPtBLWSUn3dV2cdmt+paUemzzB9kly+g9
LG32G/vTSzC2T9S/QAbna1GbR31Ge5HOnUNrzArsi1yk7CoD/qpFY7ktqi2tcNpeJMxUBAD71waB
wgu5Pj350mv/Y8BAlOQBg2+1DpW9GSlVZzISyZg5Pli8DTyvEaowW93Hm3bGs4GVqLyiusny4q4M
8GxcjIe5qbGLcWiQw8VPi/2sp3TzgktB30t2wGxmR0fr0fd1OF2ih9pVGxdwsV2Ah9YskHUN9Ovk
1Lbp66BPzKjap7/Ijc+kBIUp6zny84uv0vexnkHco2YY0L7XBUPvdg38UCrTDHK5Ed7RVqDYzHYm
m9KK4oeEEXGP6LhLdlNSa3h18VgBUUTDcmcb00FzqvNkDJeU9Ym4g7vL63EtpVmaFd956KyIEjTs
25N8/3RESodqx6Tqry373PkW2zjcu22H68kS4T+Jj2vu3U7L8J4r631QaINA3Q7i4Ty49XeVwNjO
9PZNb9BEsvy+2CtTe1FksUFbXxi2fAN4fKZ+3bUhIzk01+8YxSzryI82LKInVP6+EWZ6kicToVVc
uMlz3dOdIU4QnGFPzjvlVi8NR4Le168tNmXwtqH1kubQl7vO2viNkPSZpHrrp8apZnmUsXUeWh0/
E+e1tPg6Gsl0mcFhR6zdG49F256CKTo7rODUTPZ6r3ZzNN6NqPWGKTy8BpQptwfxNAbPAKwjU/tG
w74kZe8ukLJ3flPvVDlu7XE5RVZxAKF8zXvjrZk48WqSTbezUSXKp1PGABAoN1Aj1ip6D5suhPQX
aLeGW+xSI934/nxLEXkoiuYoH4zqy2bgboj6dIXTaEK/qpN1a6hbBbwfbiApXagfZP2VyL1JqSxV
pXwjOTGnwLuLjdi+CbMKqzf7qWvNbbZ4W47mc0+MnyzjbE0o6TmQtTMtEsqv/ZXi0ZYg3SNrIEES
GMS7e7HCrME4M/hYZvd3GaNDwSg5Dp3fQbghlY9bE+4rpD1PUg0tqXVfRahHDSaCVXFwpiXa05GS
83xW81rMU4cOdfNsjH+HMS43ElErbdr4ZvMNXfNJuutyDkdsWjRdbmrtcQZGmEvrjnNycFioTiU1
F6eAiZxA1U27NhCtuBCmd8yIn+lCB5N/PoiNyUAWbgLqby3OIzxPugWHB5MG8qdNpyoqxmsZa6+J
O10knCxthKa5u1ddAKO8ve0WuH+sC6npZdt4o7Aom63B6dDZILvyHwsxcfrnCxeJg93eTsvviizN
MwEJ18D8aZZLI3cmYMkDdazymGYpvhv9e4qUatUZ51l1V4D1uBjCbqUPzQ3cabn+L9OXC4RISqUG
8ip8+ZkObBH91V1VDQPH1CiH0w3z0VXT+iTryZYZELR7A5FHF0Hdp78qx4XJx5XoVQJGDE9o/Gfy
Jb0xw5ce6IyEVQFb0XyGmXYfCyVEYs5Ag027rQcUyoUUYR7k4ypaf2b3Ile5uBRRLBc5BdIovsun
ZOeMI/q8V+zCvLTDNqdeK/S7ynRZTZxdNc+6H/VnaQPLtp5KUJrM5kh6jmh7EVPo0yAyhQEjUtT0
XbOJiUK00mP9TA9yGqsbK2UfEbMtGixl/5N73w7MGPSvwRknN9VkrMLgR6uu6fQEjm+NpiOw4IXB
bg8lDwKxHdxxV+REkBtm05gdLBPrnC/5JgqhBaLBCvjYWdoBJokxXUlxj/gLg1mEqBa9ItCCYwr4
k5s2NyZfBYMsFkYYadu8mZ4sciL5u6Z+77v65FAQzxUuAeF8ZNZ5IyeIGQb4YdNyAZXPI+AvWxOr
Gw5yUqFVC4ukw6U2y1BLSQ/SVh1zIN6qWGOuuWqX5i8xs0MfNzNkeDDTytS77Brdm9clPfsmKE49
ouCySrAdD8L2VCTNQfkIo5Ca0PeUvaVlvJYx1PKI1OlLunwMg3XJE2vl9t0BUSGQwMga+nCih/jU
jeEKpTw64D+yUqr8varatSygJpk3JZ0xQRCABruRW8fuExns1DD4rujkcW0iuty1817uqsGSRHHa
CWHCYSPDrINFJfdMtjUR6wZ9kx85eiXJkemKj6CMmpGQKlGcYGZFgtu1mJkE3/JpVVF98Z0kZ6Pb
aobDvuYmy4eH1aeEDWS3Nib72y/GQ6VMgnOAwgHi/pV75oX53GwMHHdLcqspOQfmd9EYeNBFa6Yh
Y2jsh15D93YkR5y6O8lUMz8/dBSqZgB8nDaI3z11rNw46/4S2aB7kq3Qc1j22QRQAv/pIjj0Cxkg
y5FvwLonFkRogjQ7kx46sHHLYJbfN3D+Guz8qF7trngKu8e+KaF0jXhjPcpTK7kdACi3MsGhCYqk
LDQAoIKyLIhHPTs8T4ZtprX8v6fJUGklj0mahrJGOFMXiiEXl+e4o/2JaC6bW6KhxQSPelBWgDV8
RKo7e41xaQFc25jGBPmGBRMpNIuBItSSnruMHVsAf3n+EIEN796bYCIfsTapjshqp60BEt9JyPE6
d8WTkfWUGtZBdo+EEIZhFU+ygtyDye5KAlPvDkAxPuQZNhTAIzBaiMxnIgoUi6c2/5HnPZKQuQUn
VfDBMJP/eh7zftQlvDfWUUivUfaoKL/zdUKspWruzVx+iA1O7TC8SM5+AxBzQV4iht5EjiOLVyeE
yEGj0zVgKhSQn/IUZIMyepnjjuk4E3I2KNMKlwpExS1U6G/IbDeJPQGtpK4k/GShdmP4T4kWArN1
gB8wO2X6IvcgjY+eQv5UrCSoYqVQkk3PgVRjKZVZH6i+neQDqRHWFssCnxtZ8iV1sgStZbQkEsoh
IrvCCVG003X3SNymG/WExxc8I/o7fG2bBoNss666jJw9lb7sx9k/ECHgP3ACt+w2vmQUhjuJEhZI
DD0b7+pS3TKF+gvfJZM3Cj9ZjVkyk/a0Z1ZuXLIC9BhEApC7gA4zoSpdvHspFVh/8riTtoPuBQWb
w1eOfbkFhvFG6AgLYP58iRzV0zECLYlCrPURc/PrHE8GiV9sJXZdSYUjh1TUz+x+mo0uwogDg2KJ
/LTst2I219Ye/N8t+3WCbiexQ8aKPLnuSaKN7LFogCzOOuW3Eg8WKXtxAOweJdqYvFcE94H3qMll
WT5A944+R1c+fQ6i644HuQ0LgtgwsGZloWQcwBnomLCAlqaVDCRTzBvf4DxdUpJrNVxVzl/zDDtL
HTxmfIJQ+b9VI/GPfeDQS5fnZ9hIRAZ3EkwCENJNFF3sAZ4mmCaPVoO0FByvuYEsfKsTjoE4HJ3W
ek+Z6djLR9PLtjCy9oWYlc/uLdcfWEBsFxhtxSXIvTtvLL//ThSjgl33pjnOyrdR37Sh1UGR9yLz
/BcS7FvQo3v1X3C1ukjEHKZ1isMdYsUrujy0lthu3nSXphdJ5jh7jfDFBwyGgtVJtno0j69dkJyM
7oXgz4UhpbJx0OzOon6H++XfB8vulmOcf5Y7JPtxKNM9q2qxqp0LhhephL84QN6JCK2BOjwi4hpA
Rv5GFiM/Ughzkhr4egTeHsQV7Wg3Se4ZCxPIeOvIh6SIGcPcZpcGI3uHe4n54FG2WUJTrbrKFhUI
gBndEmx4CRsIPgqSwLgyEpHg8mGqbNEN+hlwJnAAVku+OV95rYQVCcnsEpZqFhdXVQCbYCUXBE50
ADZajrBiWO19nxYSn2/zDIPBOUi1JhdgL+WK7UBXA6o5j46O0zCUO34lN4VvaBpvAd+1IiaKvbME
NFf9+gBiSNHbxbmXM2AieBCXZYXZ/puCg8d7/a3q7kVsgOe2O0lUD6fmrufwLjmubUIKEY/60d9I
EG7YBJr/ow0PetY+KdxeIHfeeSwR+YRA11acjhKH5DyVT5KvqLHndfpuWezuam3eBv7rbCP20xjA
s54SsEo2pSnLXBxzYg/zMCKwPY9/Fmwx5lIzZIJwDu/mGXlFG7nQCUVekRpjNxI0l4H8Ck9v19/O
+iAlRK4xlZ218C6RLczGJ0DMdnMU2yL5dET+WHOeGX2hXMekKkXwnvdK9C/eJ1XcKIkwkoTIK1Rn
3LYqugDKxMDFL9CnwWKW3hSlt/BWN+BZNxNL2oP600wjWEoCFYvOgNdRde3amtVzSxLQcdrywGQd
2sAE+ja/kzCqFehilt9y2Ls2ZVC07EpqeVn3cehe8gCFYNY/+DDyzn4CjVi05MUh43f9YKXprZsg
8cl+kFAa9/aRU0N2rcpCgBpkMp7fCeDjRmKkb2NjjRkabyqhDuyVnG7wEf+SmbFRFzlg9LzcdoTz
iHxYIkpiRKQvQjo7y1KROFiRTsjZKuGCmCQfKDGH5/OXvKqUYTVAWcliiYoMLfcyjYroGmY9vZoi
2dZId1hOs5aNVGGPMtHjlNUg0TgZQLM3607Buk7tg6w0jWGcF5unpYeuG+Z/iRGKy6uQ3etzYKT6
Uw3RxCPvANNDvinZq8TWHChTyb/IY2HPSwCTj0WhAxY76gZcuYRcVoQ0ViYQ9twgvVmeMrvc+rra
1jVawSw66a0S+oeKfePrRzepMFfzQRDVZClIZhVqVfVMzsrmkscayOgS3QGSm2T61wZAkwIkPdkm
abC8UuFx9i0+eP38R05sOX+WKt9WZOOGi4sKp6bkFoSMv7UY/Ez0FwQzVdBPxfLVTt9c90GuFojL
bel69wnZGZO+o6QpHs25CFMM13LXtXuVxapIMOsFk8dcg3LRXWsNdR9WR2Tkz7yfAEMl9daweJHE
JiTEyYICgbaV28TGbqlOJCpIymhxuMsaZE1LWuoyAOnm8ipLoCaEuVa+kzxHTj0mlGssriQ0UCxe
/3tmw+NSwewgTeP4rj0wyZCZ3e5ZYjE7WL6kHr78Xcw4MaOFj0p0CaPPrrcOf59i9mdJXfrQPpDi
ZGX6npMPOgNjd1bq/8cmyTntSO2Mzt1LMJqo2DsWXI87mDzuQMN7fgrWsH7x2LBEbB/dPPsZVXcq
tqE76Rp3UG5VjZhnZP/dttKdt5NeAXEOyAA5HOUc8ItlLZ/QkI3yoY3QX/Ofv0BI45mzQBK6pVbP
QVgiP4l3H3oxeCRMwbPkKL4fH9PF34cmMbuxyULCl8bSDhLQzS7BYXs+UYoCZ3iAzHKQzFkWdjjR
TeG8RUWXXaSbmyAZr2nbidTmleGLoB7v3fTNtNqNxNVc906SXWb1a+Bqv56nIyOsDfuWj5pFo9UL
T5J+SStoajp2C7pcgJohQjIWFDWtx7ghjjQ6HkBZjCyOV2pPi2YzVcz7S++HL+hlXSCY5KsFEMoK
qUPIICH00cYOK6AS3W3Qdl9omBFDZs73Phjtmx4LIlgWKW8Oy18vbus4WxD0m5H4DlLt1Td4TmM1
I/fqd85d3yyA84uKvNoFEZ05aHeHBTpxi2XkFNbeJ+0nnUrVI4bNUMaKME9JJKvX0WiueRT+j6Qz
2W5UyaLoF7EWEUAETK1esizJttxNWHamk77v+fravJqUK186bQRBNPees89j6lgU9X3Au0ukUEZe
A4CyMCNSNP4uye+DSTnXT1GdNY+hg9kqdstT5I6a5FoQX9POweVHezGP+J2mwdMjA9Hz5L4sZueQ
Li9MPsLabLTH8UE3821aFGZz49QrM5bQ9wdmaQmln/PVEgW85NWUX1lmpEjzi63t/mM139MSz6xT
xvwzSEznfXBs/T/Y0NoV2wwT5V71WRj5aWTCKdBwGZASVmU8P5cGjO6hQBJf/auJrUb6xRa+pBII
eqGFVas4AE2q+LFsLD/amJCJ2qFSO6dJd8i1iXGqDH5WnEzPac2zRfF+9XwkxZ2DMjCtblWALGfZ
sXaa4E+IgG9EgyO6lOqtFujoq4F1olDynzNgbilrUvqqzFM7JcZh683Gd1zCfzaGpgVVC53VxmyC
3PlxdnnlwulnaCkrjdFIEIeKUc1FxU65yCDoTAXQHyCNuDTCqxQh22zO494wAfgMBlN6075mZX3v
vPw+k9OxBuf4OPg8ZKc2OYi33nOwmJ4SKuoQ55wPjEKvIlHfWVF85oOfrZ061/BcqZUW065ow3dg
R6TbJqOgWhZbOxdjG0axe9Rlh8SKvybL/Y4WpGzqUR1RUdwfIwB0nCWBiJN0+Bp0MLsCYVw7CV81
ibJ2O7GI4XWleijxAtggadaiLD+rOXmDqfNFy+KJ7EAqKmb5bbjZmzkGEifReEuq9FokNC+y5tub
AB0Kk6Km40X3IYX+EZoRp2gpw1toZLShc55k0tvtQ4uWPkAGC19zPCeZeUt7Vo1IlCyNA2B3ODX2
6KWMsxHeWA2bqzGf+5ltQlmkL37pPRKxBbDGzJ7Nloy8sC7Lo5TiVttxwB4RLU/fFfWxdUhNzKrm
kvbipYiwDycy4UAEvnvurNXs2glbPffsC3nNjCw8zRZquLgFLQv3dm6BpCsK9XXYkpaImv99qnLx
5o9UaIeE2h6Fo5/cVScZNKSFjfANjNL+B9iD05bsOxw6Lb1M3xHHKKcfllQOShQXhFfsrolxo285
WxaTKeSDkOenQ9N/yGdUUD3Ueoriz7VBJVsb4+touQO7vPlWdPP7lBmUjnEWPjg5Z4CmJWyzCspt
701/M0+foinH7OKhHQ+RYLju/Oh1jsCaZVIW7GHDeeFPkLQ3Oahb1c3oTJf0tMKqeog3yPlnQeT0
GMZoAvM0oHCQmce8VPTKus7LLoNN5psusAdlNus0iUCU0QbgzmXlEXyEJ/plDAuTmdzVx27KLgbS
HTi0E8cS5FpXIs/r1QgJAqWIcNbYWUjmLiNnF85YDfLMT7cpUjCk4ozbxDNxwDn6b1mT22BIMlK8
aUJXimZz3VV+tDVLPS70DHWyOsBE3FawbmDT2Mn9JhU92xqCYBs4T8IwP0haTIBoGSjth78yD+44
4Y+hFUL+pfFehSZndJM0+MbyDoBrPKjo+bEqGmJOtHVugjGnlM6hHowDYJ5OftUKwkiMjfwBZw1p
NynSBiOkLDunM7V0UuRMkHzrumrA5XsiQd4/x8epdOyljDBjzREdvXAoTvhAvAdLTN0+i42rHqHJ
IU9MRcFgHk1yQU3WUVYTo3iA34LtPXROi1A1s8mVHAufxR4fvtLs1DNzoDZpzZqltM8sC0+z137U
moAkGfVkq7eU17wYmErY2dMto8u+ZTJpfwwMzuumSzgaFoUhtoHuh7d69jp2XCZsu2h4lZUV7bTN
hMeRAgD4AHxgNzUqz5kwOnaUhHCZjxMODjq9GHV6d1xcfUV4MIwxoZmkrWk1RVZyyZqCYAvbVz6Y
F1zeaPItllZC7cbXmTwhYLE9tDYB0Meeqw67B4IEbAIuN9yIETA0NbnMkRUdnTwe98pxPOSvEUIZ
+H6kDqw8N6A1bU9NRsWuiuNHDxg4tANcJevSFl9JLcE9oz/d1VB+Kep1M0U/wzzaXTTSnpPha2sW
7SEyTWsnwmKGpxM76zQn2TWiNHqYy2WrHhveo+zk4K+cJudd8DJ2UlS06kc9xGWJEmIIT6GfELte
ZcWeRiTNtVTmUGNV4b+GWsSsa6nEMkHSw7FOrAo5SGX+ZLpUz6XTBB+9reYfzzLVek4BZeXS4VSY
9NFeTj3aojJX5k+kkuC7BHazV5gqyS4wcvkDwht4UTyBoFYpxqORGBz4TpZJBhKqYauRLcBGm3Qn
f0Ztta3wbbNXCrzkmjkTwI2hX2x/TloOpBFOFhLQPCsCnzxVlw57kMl/hQRnlsVZdbWdgac2+uTw
VAzpMx6q6rlvbWwkthePtx49KAqlSL2NndF8TFSLL4WMqPh3hvXd9iytlYXl3R3RjIgAmPmgUGmx
E+q3nmyymzt185+iDYBr+Y2v2JU6wYFQQHaW3dSxBNi0BLlhyPSgioR7S0AsUmP+txoFLY7JgqOU
ogi2Jwuye93Hz6KBFmDA1llFIYr0fpifyLJp/pGllYDxdoygW7WDgXutVTi5ndAd5GaMpCbTNJnY
8TmCwU6SFjDdoTD3eSa6Db1itC6q59yvUFZDRq8m1N1Vx7yVVAYBbL6Phb3tu+QyjfJXEoW5Im4w
eu5LhfFkzK1fYklH+m4dJekxS9fSlXojh+jLho6zEMiAxCQLZQW9BLtqk/AFN2019aS+Y39Qomyk
gev3pE+TrJOGu04TZslNKx90Esv1aBcGjFJvehqaz6FW76L9x0PBhfjcDUhnmmEhVDp471iWT1Xz
O6VgF4fwWXd1cJGcu0jK5UBJFDk12HEkFn3RFOE2JAmR1C9sAuc4dm5gutZjnbUP0qCRzR6vFMm7
UB041dGjuvbB78V4/t4IKmiefc1Z2DfCNg8tPRPo2zFALYbg38x5qXDu76dQrTmpjz2TPNfJcHlw
WfJjOR2M1NjaSMcEUBZ+KlUCuLD3oM6hAE5Hm9507ZQHsyW4rdeP5fRrIaNoqFZ4IBh7XnZKlB+6
nt+Cbtq4NgkS4HGz/K1n30j3ol9ALITfVNw9xyEMuCEdBfRAAFWB8u5DH+FsK4jumZNFW/5AnsR/
BDAgrgWHw/hNAvd2feRBNqBjvTJsyrAFTSONvfAzwq8JfnWMiLzh0N1B+k0sCzwmtWNVbSYokuzh
g20WL9D4Qt/j5CKC6Y2HpKEYIaJ0t6bsN9I2j6MmJ5mhRh7YbrkyYUUvIWEMdnBf8DJcg2uQWGYn
+lZAGnQMwlYKIAZW+0/mtKdK/b1YhziUvuVi2hCv/jiriMO2v+JHoECg/9Bv+kB9KFU/E34EqdR6
RBq3WiiYIm0Rr0dQsoa/XN1IuZAvtSTByWHmIl8FFtfDHIabRsWb5Q4uf/5Pfo3LAa5qzR8tikVm
+LP8TB9GRY5DywEuXdPFNvr3ppu3nU+BE1BLh5SMwy7LrbXJAusjh44Zc+f69j5a2C8t+BLetDWw
ttgRxAy26AOXFMIYEhmWpNkEB+TdjKRak168tgN6HRlGPPMtTYOTF8JKdmyClFFqTkfwsXRkwURy
ULFebRbIdJgIvGE/Wlb7aYheZeEcMsd9zcz+VaMVzVPvYwoohwIHx/Tg1iCHmwq0dfASS3AhtldS
l7R5feuhOgYhZK9q/COL+c4mIN1GdeytYNnstPC3HlyLND5CuiGgAKRb1yO0w5rRXQxoIX3vPuJn
OQNGofpLpRSent295QTNFy1vNJhE1v43XMB7gJ0/dtg9tfNE9ENfkTkCjaLz/XXG41m+O0ouA3Mi
s/SJyN+NTWxPgjZ8DINNM1R/TTeGmzWihZ6BCUjULC137s4uZhWyE+6V+6dVr4QYX3WX3mKne5UE
+3CrZWdvhJO8VkX2lwPvqhHzja02FGoBQQ1y8fJIZLHzoqUBUv0UUYmaY0L0CNEQS18WH3O7fCZS
dOcorESmi64p340u7SJ1GGvrz/KIYl4mSVnSR5U+mHrfWWhDZ85A7Y2KAut/84HYccWe42yTDSOT
j7oELJmUZH5ImkjsEIeCaFJydrkvC5N2YUwyUgfdXhkZJaEyjM6ZSlm/lEwj687nK+DRCcjjQfWT
OXAU2IdxWnlwSiApRkvbDyQm11z31t5h5HjcjuXPS3ZsSWzSAAiBSF7cKjBpeE29DjJnlfA4WpQA
qJzbH9MqP3Hdtdb0BMj/w0gmCEB4Cf1DIJoPlgjetIQAhpFOc7sFxHvifi0zgCrAimM5+O99KvLH
JHymgL5thbUJ2mTHxSvkzHxhbFIhPHIabZ7sXpyXD8J/ntp6wxdda+IGZ0YqvMcSbXFLOrnx4kQ1
ZfUmgL4xoOKqrTu4Zai19QUgEjAX6FsgLDe6AwXj2em75X8uH9qyOAboLlqieAigGAeiKPklBpvC
G1+H1lh+Z+M7UFqp/OqYYjf/wUby8Z775kduVWABJM0nkQFGPSHgLi8KC8BvFtR/YvJGdPrPnscd
I7OOmxQn2z0B98o/mXT2lpqvi3UV4cezF8/HITH2sS6/+VscUQf+drFtpSBirRbRkOxvvGtnCsng
ztmZmtkj37KYeG0yAvMaDpxzTS1n3bA0Lq9J1IxHhenMZOjD9ubf5A6Zeom3SpzpKwz5mZRdZxFN
j/3YbJoJPAbxR0iy+dJz0l4VPV3aOB8fwbW6ybjSgJ+WHOLlZ7Xxp8MxlQE0b9qsPUjWXgzg9GL9
syp/QlzCtj4zVmozQ8vYXDWg27VfDFdcQU9R35GwVG2HwLs7dglrmOTItpYjArF6iWUw/WXq5lx6
lONwD6fkWNOGoPb9jj7G8/nGxCDUezEaL2/1hM6hjj/77HcJewNPu3L5r/UE46m5DwnzZjbczfoj
4n5zQ5awtFGYQGWgJYG3XKi1jF1VvUYVtkk0CezXY8fc1BZhEXwzT71mhJgZx8Hu18U30rJG8CIm
Ez4+39yD67ZromV7luL0HxPi8lB6s1yedSzlyk3/sbAsl5lS+sM6vSGyiXVAbJKAuT4+LnOL3yG9
p1Q2s2xIr8Rf+2ulPx6sOJ/FwYmb1XI9zUS5E/Yr19QF8bZHPpK3n53Six9WNnod8iHtKiNu47EQ
IIooxBrZTTW/oN5YIEHG2MQN2u6THocvD1Id8wu90ys3cOSCBjc5JLB2fatZL0+8Ey1hs9gH+MTc
MNA6D57+CHtuIVk9yDKqgaZgg5iY6ZNR6tSAYpxfFdyHShHigVqKxob4x/+aqJWW4JMgMUBxHpfv
9OQMzQxQLtuFMRMbgN44VeX8rsF500xZHtd/T5jHtbyz3KpR3JZlXqY/XID2fu2YPKLqz5As2erJ
hu9g88sPWV615fGS0MQR/79IEYen0pi8qzfWl54FPFN3NzD3rniWkjZzvnX5xDV4Icdqz7MieIH7
xXYPAwOs74/lE/vlFWP/MaXooiGuJSB/5TLUosYAboUGYZr3yMwfpImpzRa0pQkSw3BNBOh2mey7
uF8t43C5NO5TH5KNkARbLiEi6Yq7xAfIYKWkQE+XT7zc2p5RrUCWziEdb6CfkcMmwRd7Ef3+N6a4
HazxdJypCjN0uUxrnukyIdrvSBcM2jU7PEHcOq8Wd4ZbMPuoPr0dX3J1bx1jzajnF3vLTh/L0/JP
lEeBu0fF41XNRjCKQnaySCO4RB7K/x9USqWf1WuEJIsTbNPFtI3DRQwLWlH7T5n1jqg9JMm0wMFq
te6Rl94h/dg3g8NcISR1kV2y6puvGTNsl74WwuGdhHwhl1x3HOi2DHehcB/tpN+geHtjclo+smUw
c7a3jN15k0SvDuJbfKsnhPlQo6OrCd1/sCzUp3Rt2Tss05MvMwLsqM5W6hzNADyYUbiBLGuCPqNn
F/9NBuVgYo7jqTPpLdPA0M4UphsAT0vZlaCTObkGFaGUU4FznhW1w/0fz+eY6daMfWM7sRXAftjR
xMTBROAiGS7hurLqU2PUZ6uH50ZM24LSaBjebUQLK/avC/idu8pQMxMH++4LJ6fL8iQ4Dzm8CkjU
ICpzrnDbZYTzQocaUWiiH30q+8uM7LbWrS8HlqptWWX4Jn0UCSb/aDsgOJ6n+BqqZUz80LM6AdpY
UbXb8ep7zOw9N9YTfrHyMqA4lg0IefhiOunVvPd8ZS0zZeMH7/U0cb8cInbL6VJ2kbc2c2PVC33M
Q9x6YOve/J4Yy3IIi7e2rKKnbhqL7xmmGQHkuqGnBouCYrr/PlA8woy9C+bw5FnRs2/3f5cJoccc
wpntTike+di0xXP16QWacmMtKdxnLZlXQ0uCcHhUScg0YtNKCfvHfkkCnkdQdo1dnmXS/NqeVW9c
syAjk+YVdTdJecdxN27RoknQgOqynoduGBP4mgr9pM02og2Sk0AunqoYEGij6ShoUjEQbj5Itz/Q
t34DzPlNuYdDEhI2qpMxpYklsjV71yiajSkCWwyHY2WTiv6XPRzNcc1hyaXgmQIfMvJHSrHvy4YP
VcW7ZViHnObx8u/HGBN+ga0P/DtFrH1NAf4wWuzkRdD9SOEdhbLOZiivhdeeKczvJOhXwd4oqcML
WXP+Ko09spZNvPymJR7GJnOBiFgHotyJFmaCRcLp0gBzLtL/23kY0JR+nqalKkdDC90bKOF1vpQG
sLFZLvwlAccqU6TXghohUMTNX0URrdMivPETTH515HU8pHi93CdBWG8PUqsdToNrvnWkP/BcEEul
W5ddIHYGkCFQzeWImy9Y9/WEkzVajBicviNKW89VBvgrNYw7xJ4/VSbQHTT5iVoO9tIsoqc/7qlh
7dKOfIm0rF47Fb6rKoZv4J1o23+leQWSqDuEZd8RGpDdvZT/Q53hM9cUkERfn30NkKtprqSD3Str
vsaYUcpeXPIO5gMQe80RHjzOqmbSZTBfKPZcFeUsr7DDmQGVZOtKWhc9puu6swnEcSwAn7PinEb4
+2FCxf+wTPAEFJH1ZBOpBPpDJxTwWnREBareqHDWJfqitCehaVS0eRn1QBi6v6NuS2b87LPvvJvZ
hghjQDcuSluAx93gPMPSDDE1xokNSC8o/X+YrPxHQPx3CzTK0Cr6LB4pf/4N498xMdvz0JYbB/uc
a00gEbqDh9vd1Y5/MqXzunRxSp/pvQj2pR8jGi/t54K7FXd9ge2muXg1Awr1OyXPkKDEwqLUqr9z
7X+4KvuezOxKqW+7gFSjEhsaojMmO9N/H7vpuW0WGUzSPfkFW6Gi8kicVrJFvk4kjsTxXwl1601q
McHcIk2xG878zcUY8dUmwghYH0N2cuCt2vwg8vKmOCmKpoKek/OK5umpC4fx5BvRc1rpfyrpd5m3
YAz8kUornH8z8u+z0x2iVO9i4qtoiXlHmZr3wBpJGNdfk5e9A7Z/1G0GSASJvxHuhwaHbG+bnHvD
jGszXJJ50BLVhoATjZury440ujaqdp88wp9YntLhQcz22cWdPdPq7wogZnQSOLW8+YjUaCBtnTra
L38vevcUFATXGFogoEfTlPZ5DOZ6OgizOzWh/MHE/+taTn3jjHjIJApTr+7e7cw+K8EtLkwcQiPS
jgp6sgnLmIfcabHD1nSJlHOMeIWjEvLcBOchS6xL1DYcGEjIeRqpeDw5tS7Zhbg9/mJkT5Yp7jap
Ag+jNRgI19hmmo360yQEmmhX/vHc7NoFmhScXlCzr7u3EDUWBMtmpx37SVsAsZ0mMm8oVIYTGgFN
dUncQNV8N1N59UkBNFyGqENkS6rpMRXemSLX2dLTm1sEU0vFnNJXaLn/MttOxg1FSuNrtAJNyLif
uO8hpCRDzitfqVMF2SqibhKzaSLqhWoRr1jSM7aox6lIM3uiwxnD3cBYJnbgou0lqYYX2Sneptbb
2P28HrpKIv4kOGihDeb2Gqf7zuNuZibY5DwkgEegwSu7Q+zOyFXZbLcSHmTlSK6u9V4ov96FbRFZ
0nkflloojzzkBcgQVMV1lvJMCX1b4GuybcLjUgkl0GXbcYKyRbRCs6iRx56U7bZqMA81wT2nAQT3
o3saK78lnNZLUmBh4d/EyjlaTMgP6DeZbrQdp1aCavdBTUKRjxBy1kQSBqGHFHZiU0vIibDQEHGi
y03qk3blournjGVxP2gN9Q+4BB0X2XODgYV17ae1TGos45IOYeYCBTVysZVnWIT/lnRHCE6AVwGF
EWlCMLSHfNI4D/1y2rlF76tVNQfmqnezJNmlNV3916CpJuS05WdtdMC2HZR/nTGNbArifia2PDNK
GkVa495olKtufpqaZwxW83gmrB7CsjGjcq16DgUOipAQM6rJVtGInKraeGVsCs76MC8yjNXltrS7
Mdv6SdwiqK2b/dDl1k7DxXlHQV5+i6Vls47smV1TO4kNBYyNxyqI1EAAdwDnf1fCxYLTWDaKatIT
eNtwJ6Jh6MrpD8U7/RhKf9g2yF8P0Njmh6AN1VmGzW+TOj+dTUOtmXDG9AZcGhh0SyuKTeZQIPBU
YnyzslqdSw8hEP2Dfj1A7oNG6hYM2jAhPHGD46lem0AzD74bDGgG5kj+eJ0nGsChytuinnEv2rUQ
sJqCPCa39zHy6ahfZzXJPrzRBL71NXs0dNHQ3pgdQzfBpJhgLfM91wfnpsLHmIPbxh6KbK1Aia5N
1KG3qY8BBCQBjRPSnd+mqeMNK2J5zWmVsuCHv0D7SUcdpgq6bJChvgnzTQ0MGx4C+zFKsHBxB0TX
I116I/Cd9Vx5ZCCHa5HhCWsdGVKzIRBJu6TNTFHUrh3DQmU6BPal0hDEI58CgnADKn5x5H5Oo0Iz
YBnxI4oZdOFe57Oo9UuOL9psPyICl7MJm3o3Mhh7VSDX4GGrh74Mfwm9putiu1gtB7A79ZCLv7LP
ypdiEdeM1GhPRmDgOEG3ZGFfJJk4VS1zpSYaUEW8Gq2nvFXphNavPace4h7WQFjrdOVNrz4ElYv8
DrjFKs+h6bNmdWSWpMJ+4/Jn1hdm/GKOs2vpE4xE3of7Srqaux4qSwLFGnCYGW30VNg6poyThxUa
Fwn1WUvvq0qq/oURjc11jpt956aawVRoYuL03FDatLK/lgdfqiZX+YHKJyJPukw63M4IHZZmU18h
rrdb8I9hX39I9FrX1K5lB8C9nV+sSYybvH+azRv9O8o42k5AJLQkG02D+2WAUZMAKrvVYJEBn/L5
dpaZYSfOCnmNS0UfpADCQx1Avbt+wLvjjI1Pj6GuaBv0ESuSQBjwkAR/kfNw9quQgBBLh3UJaW21
1tzVh8lO4xdnnsYvCZv9j5eGvK8hUX1Qdlp8fAaxoTIZMRaNIjo0fZEe4iga95Vj5xsRDWjCDb/5
TioKlLWF5CgZONZHdRRdgoaOYM0SBz/GaR/nKUzQiBbxZL8IFbSwVUdo1cNSdDGrOHoxDdGeCgY2
FIh5PpdRqtgsw3Gq3OaPBLWrx6wkra0PiwFLm1p8Q9RR2RPK59qhpz462uufvCgM+10aqzJfBWUD
RXqsTZohfOZ/RiEif+1rl1ylEZjltgkH79kQtftbNHF2N6d278uZ8vkcUqGX7cbPUqjzoREXa7Pq
TdAXVdwBvzEpPHCsPzcjki32TAvKkCQU3LRd7d07vB8SVWMjKUcPXUdkBov0H6Mfpq+u7Xyg2EIC
zUuIQ6TDsimyvkRMiIXTCYSzY9oaL+R9WU+i0bRDyHziVNFRyrFn6Ayq/qpDf9hP1izwrJW0JCMn
OKVCmNSRxEiaEAavVdqM/WMY5mgPJm9ZFvrJ9jd5hUwZVL7e0wCHC166PNssoXs/xdjUVaBNzoIx
MopBc3YPFVr4GvSNM3vjKaTjdBmHDt9PnbfrFtjBztE05+yuKnEIYIDtutG55JAftn0+4j1yBImw
DsFaRdLVf0gLod1cpCiRMzKFItKzKLosHP3ey3dDK6nZcDJbD4Oy2R2rv2hlW4zqtY3No7IxsGT/
bQHdW2ok9HoSSg7CtAc6JYGq8J+W5em/30HwPArtEr6wMrz8VMRZxDEhtah8NzAv0NhtjZDfQQRG
dLPsKf4b81wgcud9+VE5Wb8366g/am+ZP0n5fTKH6Lu1dUGfUOGln8PiYjCTUDuTEedNHU4HegTR
U9nO+hyJZnqOa0n9Z+Zou5mpXkAVKBvxhnSOBmOWw9HpnOEOvDo+QXmdjoAgQ7DVo0HzFAG7svr5
Ij0npO6Ssb/yLJqnghRUOne2OOsZjI/RWmqXxJN79QojPsuiETtJm38teb9WhC5h5p1RSQYRmx1l
BmhKXQLMvQ5haGDLhgxhlHpskHz6p1lqHJLUwudd4TvtDaRF4wzH7j9yEMHcBfWqRbZrou5hfEOR
sVmRk6psSYhJ6c/+xw9atkra4vzf26naisjOtiorQVJHoc4gytKk9wB80NCgnyaUg5okgVEYiiAi
8Y0cPs8M3H1NTCL9vWk+NR3hN0WDAItiQbduB4oFCPcgEDWQ6WOOePvQcSAe26yss20TlEFCAwIh
B2LGaIWw30W9b0xBjo+vvolbp9pXQkRwY3i5roRJxw4IqHTaZ+S1oWqovKTfVhZV8ZqHfxoqPZ6b
JBBUBN3pmY1vttVuH2yJZkffvvyFv0imZmUWH6gdnb3T1ziJeJFWgzPLD15ZtTalFx2MajSfiiFq
tiE50etB2i7ZmEjOrKKgU6HJp0OK0SPlmeK0/gmTJnlNZB98+g35b06A3dmNQ4spQ3insI6qN+Ug
bzRiCTuOkh3gGGnsE5y/K4/WLwbhyQHps5S0GJ7ji9nr/tTq2sVmxGS1F2KC50UFkPZ/l0SbTtsG
3Gq3yF8QWKESygt2rGXa76JOfS6gYaQnu4AmaUTWsVW6T0q3HxPb2IcZBkxh13jpbfBLY3Hzcr1X
i5bPMr77WlEzi1hoitGOnry4CzdhbH+afvJVVGBmRJd/uAI8H4K1V2OGvpS0FPvjFIqK+Ug9/zl1
kve20l8Q0o+NnZ9bEV3IV3/LOSfXfB0U67eTtGshhxeeKv+oIF+GjKIuyk7aQiTo98k1l2rPRz1y
fqcpG9K2iprd3JuEHXjlbrSDaxazcrt2hXW9uzdezIltAjcUhv49mQjDqGHPx8H4Zhfhj0rdVzG3
PwugWszhru0txJgaV1l3QEJzUUP+nNMGBtAEJzK5z2bwuBRK/ADSOmoz1Aw3f/Y+0mY4w/t+nCuf
wTw+qK56WszihZ0vIvduixiJlN0+eE+C+rhkENSwLzDrEq4AhU3V9UseV0+BXzy6jfs4+T5G2AZ3
PwkxXgG7Ct3xg9RsLhwyiNvwMElE7fwYNFnrVtDoIMXT78N9FOCqQ4exik2qwsb0Ujnlb+IUr2wm
MCh546ORWzdZl/T1/fNyl8YguwrmC7zKHeSJ9qTIs5ia6kwbcu939d/GhdrXJ+Ux8iU0bNw3EDoz
cpE7Ct5j7KD9LLszr+UF4dL3yEQUliZrSvjMpBXQ7g1/4r44daXLO2WzgHjzfsHqp7F8ThvjIFr7
4MgZRR55BHb8AuVnNw5EsnZqQOTTvZhgCFobG/qCzCRXFigldO4JzEODGtHovEtW6iMRKzd/ohgD
twmfOy92SGFLSMzX5JyDChpvZhz8ceRik6w+2jI4eHG7Fy3w78LFnpcD+6t5f6OS06mjwmtLFqPT
+pfGUSujilHDuNu6Co9jIUw4wjAsIuceFhbA7v4dtg5p2f0ZeCF0Y3UpLPmCahq6IjVyZpyEwn16
c0l7WfJPnJzdJ+rQpQlsYcIAZWquNHFX9J6vVhi/tfnwFS/RY0VwG7Pwa2jbi6X0J1ahY11jMCzE
vU26rSGdI5BMNovla1xl55Ioc1Y94ii7zfJhmFR2HcEKCAB/0MhvgjreuQF+bNM4t6jyh2C4zYW1
sYp656JGHK1u77fiqa4dzg491cUMlN9qkupzrNJnht57wkYJfh+vJmkdUu1mjktB7ZyHKN2503QI
e+9i+rSOg+Hqq+k6FECm+H5bZuTeoL6AHG+gFLFHPiUxeLCNWcQb+9eV8evkkZg8hNY1RRbNSopM
IOciYnLx7AlS05LPZlb2vsoNGvMozZebwPSSrqsifBFoTIFeWpsle1eYwPbC7K+Jv0njIlLFV9WH
7Pe7z7oQ/5Bp/LOrlrs8XUgyQqxWUFPKQDfDyLRe3JJjZb7EI8YmLSlj30li6ciozWuGbVW907i7
tFHJ2mNvZD784K3ZspQ0D9zO4SXmHT9UWf4zc0OLxNxFtf7vqnqRETlPPppiyOPnQvyVaHz/1IN1
YXx1BpY7ckp7Ynvo1m9DNe1bzUFY5GT4CHmvtcCaAfw7n38itIYPuG83k2viBtYti4R4orOK/i/5
ZQQOyKUXEIZF9olOX8wl6LKpdkoNBCfyMLguOx8B7qtdJmvCQbCBFB3JFZatXbgJUIhbE58LCq7y
0NfQtxRCGSI0XLoxDI713ExvfhyJm6gHFz8j9YcFqJ2WF9fSu6kc+7ufFu+RFG8yN3FVYUeokSuK
klcJGISaoluyCBjcCpW6m7qPbU6Dzm8ozA5Z9+Gi22u0zK29VWTFX1tN+ja7KBA4EEqijkV1Cxuz
eZUGBaeN7ftqRHQRDb8Z8V5bfmWGfgbtRmh5WK8VZ528DobXgu4LROUY8mddSfWYtbrYDIUFb6Iy
5w3BlCUxRZPYa3eSB03GE2UQOopejc4zst1qX0VWtSvsUu5UHUDtaRx9oJYS7EmhDvYTCoRd4GuF
btCh32sm8YHYrWwbK7Ws9kOC1rCgCYQO+y34H0tnth2prmXRL2IMetCro2/tcG+/MNyk6UEg+q+v
qXPrqW6ddDoDQoitvdeaK1Tjrksp96e+KSHCTKSsK9vfBIyAn5JWqJUQea6nUuXWTrtoN+cukpus
aXVm+E/oMyZwcw8/FLCWne4IPrnCGDZZ32XsxekvdSh2umTIni2PlIS7BncAEDAHzXVLhfZptjSz
DK/p10HgUH37TIzTgLA5zrYDYSFuWDprBgYxmvUqtt+UX0CG4j2xswN942a+rWbANZdbgwE3wphX
iVa7qYJcxFiOwREjOtmKsc1BZiqN9tSVcAVWeRuBxI9EUnj71Ajd/Vzgae7sUB2nHDfDGC32tg9t
zXE2uuPs5sUzvKQWFX6LwikYW+vVgVJFlDlGO2Z1Ae1Wmb9kXJ6J/SiJpjuzfyMI2eZ9qtxG52b3
To5vci+lu6rmfcbck+elmS9p1NMGFPDPaVPLH5QYCwlZTEtxDFRLiOnB2Isu+k/0BsZKZR/9iHgj
Y87UHCI/PyI7RPhPLJ8PcrV9bJO3zFiu2KhYIp9zOO08gl0pNFdyviD0v9OtwjKglcyYPn7yq2lt
YPppezK6UYokgNsMe8UH5v8LHPS006arH6YOz72/D+HolN6rRX73RFe8K9/clMDME4mIWcSBziWt
kEDkbASfRuhz+aPmp8X9Gbl2n/w4IiFWcB02Jj7NEcOkQSor/0zm70sCIxo+Ap+RsKQeemlHsCF3
qfe/RXJrLGKELhzXcZvz3ifgm7xgo/n1U0Qy//0Hb3lruT0Nt9degPYmb9zlwnylaU3c01E0706T
0Fj60dc9L8i/6P1zu2YLktx/+esNf70qn3R/2E0fmGzr38eFtba1mzr3Tl9ElRbXhs53aIttG+cg
JbwtN5FfiwBCXyGTVb97sJQ44IM+EOOOPOe1NP+4aUJK8POPqO7uagyTtTrzNwHUrdLR33KNIUGG
XLBeCybMf1QPvnHhIkoD9eEQr61eXxK3nO+m5eDT1INeFGl64Od85567wr3kD4XWJuIigCk/I8fg
srGMxjRaTaKU5if9TbO8uHUeODDDojnb76aGJoj1zprTwhZWptYqJPk3Z4w1P1ZS6PN/TNKN9DTE
le2KJcSCAKXHdwO7f8XXpqZ/c4KhAe27/hXc2jT/zihB+oJamaqGhg17ColbGXLEe2PhM/Y8Ovyc
v9cfhrLNWj4WIkrNkNwXgEfWC0oKlxhK0p9NolGJMLRH9Eqm2PMV66+MDXqnv8ESy5iPmFWwRyxw
UPkLWcwjF0GWXwCCc+5JqDU4M7dSYK7hl5A59b876ifzu/6a3RnOcABSwfzjPlfJjDLQoxy5RiHb
s7FMrEzoiTiOUh5xlgifm6tks9LN5/X/Fq8d/ERsXvwR3yYrjCWk7y7fjf5HuVhWFz/Js8XSyC2f
rwErqT+BUgEIwt/CxTH0r4uNDGJLlYmQEJFZ/2pM5Zmn7f9/HVaGu9YWdJFvmC+Oet3zqFjtXxbl
Nwccrqrvu7ykn0ItR29pzjZ6X+l796hvRwuK1ZO8Y5qdDIeL3pVCih8iF/kv2ZS/QKfeDS7Hu/mb
Tx4PtHr4a6oN9/7wxgCQ49mjFzm7/606fWv188FFc/mV/ckPmVG40RceWxaCQ2xDhBOSwmoNzUav
/8U85Uagmchbt7J/43Y/V21zM+iF7l32xXkgqtUwovVsRWixORySy9d/98uCW8br/phoHioldoVR
H/TOYUqcTzqbEcGOxUAQakh71PMh/YNm1n1xUt5iit3wh5sgFeg3Fgiy/blI8UY3zUNfJDzLTFn7
mhl6dZZd/xbFVNZsaKIzSA9CShISDZnFatdI4zNIu9ssxasI1KmNuo3biZfFbU5VZFwNQnmzZfyb
WANLVeJdq8VjqFjgptPtW2730vdrRZIKUmX6VWq4qm4iCLr/6hH3MO4n8beVX1Flv3sGE9mhfsXe
86OEIPzV6dZ6mVvLSMNzJnon3xPNuGkVZ32u2PI6LGjlOfbth8GRVwMjBCFpF4fD2iiXh9YVD3lj
b9TgQvI27yclbxHn0zuSJU+EgW5QKOMFY5j83wogc8B1xqO+fzbRxTUBRE3bv9Quw0owAjsoHIFu
vGKKiep1mvr+XTwsJaN+pnjk5zACB7VhkHHXkKhHr+IrTJ37OAm+01B9Yl7bSPYP/HKXOEZ/7IJW
uVMlfj96dI+Jm9CRlUeHyZtVZOhhyrNdFISNqK2J44Onk7nDEjkummm+qRFosaf8HdmtOy9Ldmbi
aJQLUjkVPAddTC4Ui8Wq5Zn51v2QhUfVehsSlZmk4YxyanXqm5o2iGDOzLdfjmKLVRLzM4hdGe6c
Ensr4Kyc7AIa2a9COYcyZPzTiZhUZ9gxkf0cCYRUTc5hBJUWL4/kQeYOE0fZPkctEEi3gDga+EVN
bKzHjZyfhDL+ZZiV1oR3s183ummZkDlNDZlm00lO7W7O0CtXbvgVFeTBjmP5Y+Ab0j82k+FBDbZJ
jYYmc7lVnP860CPxaF8h6+y7EMHfXJi3jFqD1oKxbmfjDKSeICnnrYJg0hjuc6bQTY8M1BhDmvjc
0CYdrAGljze/B8Q2/3fl/rDOpPmAUHvX6eezic8xOaZYcIe1/ucjCzA5+KumyF6CFEnorJ6tJIP0
y+pIfYa9WXYfIQ7uG+OXmCySHdC29s67M0TbulcHsGcY3ghANVsfmxCuj4YXHEBeBdHR8crnOTTe
orLcJKH+GOI4Y9sCWpTsvKjZTYqCIOJx0xeU28a922VXK4h3CN+uAVNOT8D4DKqHJav3GKUuThhc
F286eBAewz48c356kGGtgTSfKjGOJjzfgKzRhKO3jL2NyThnSeS+l9W+8J0vtzBeUBn8Nqa3ZjCn
z7JHpnR7P+8vrv+6wLuLsQhUPtM2aBve4G+nIt3KqSixo/Ur2wHdXS8HGbR/lLsbSbHYdohTFeBs
qaMqWOtRR50WVhc9mVn994UnI5iHtNnXDMLBg3nfo6iO9kDukqT17HXpx2gjN4ZZSMfRXBvU2UXI
O3xQ+KNp43/7BtsFCkIrg+8nsC9CaXbNgcnZaO8807yCiqFZF5mnqfSZIEH4TgZ5sgXHyUBnpiEP
1J89pC6MRmPVVyHnEMLdgBqewX3SJxkQRln3NYqBO1Mta9edb55ATRY3I8KQIIOr0Mjn0qDzVrqk
LhMjSdNwNvqHyk32shVXO5dsLrTOGnTtkE4G7IwYChJBr9GbxD0trP1EY1KQQEI8kHyvfQCiuPB2
udshV4CImtDMHcp4ExjOQ20g3mHleCniO6V29E7B901Xb84+ZFU8pxbtSpXfe0VNvIRTkOsaOv/5
zttVb9b7Il2YwnOfesKTZvTGskA/eymqDo1/8zllzEMWDx2hJz6whdGFxEw2lI9xf2uFRUcKJnk2
A/Uv3UPoqkOBc7IamlUrH1UGVZN/3unfS8NeF0oewvCZfGGcXHeK3bOeH+YWEyiaO99srjLJ0MTK
nV4lrekx5shOIORmKgklPvWXEUEXa0x11svFIPSm4/ExwLSGOIGy2n9bSr4JB3u8n2zMEB9Z0J+J
68bWR6IAj9vQMXsYBaLkP5UZ90U9PqmZ+DD/JYjkVt/GmnCLfuHU4HZ4oXMsnZ5HbGe8KfCe10vB
pJ2II/Tmg2/eZ7yppRUfXf9S1v1VEuzQ0BJyOnolmvMjGAgULWkIfEQza99Q52362oRiADbHQvEe
JcW68un+DN2Fbvg5kOMpklfco6eI4afTjmedI0c9OyOOoW0ecp7yDLUxE+Zr3YUH7hqC1iyCdGNM
IA/YrNIFZheZU3emzRCLl0UsumvIFicbeBoxumtJ5wr5Qls8lkkIMKb8lBXiXk3VjJYnDcFM2WNt
VZ8tqzwyDP+wh+UhXMbHGB3NJDWtx/ouKZKi2Tsy1TrxXlvlWY9epoeXIcjeydHLXXTq9mwWF8J7
z7Gyr4mNb5YRSioNXlK8hfQAg3gxlyw22Txl3fQOlvNt6Mx3mkCoGNCGGK9zTOb6jLYG4pzHhmqA
8xrRVTmiexi68hrpx4EZ0KYu8ls1PXo5o0DV3DmSfKXMg/sQ3hEzQhcbk0uZbPCyoxj5l/WcabFM
LX14myesNI1ezkMZvqiBxhNGywTVKwpY2kECi1XDfDUjRc2Lok2MvNWd6xQ5PDQNZIv6xrfUJzSo
If7Y9FpYbXmUMXH/6hKA1E4C7NW9iqHa+GRwDyMYGcN8Ipt3p6SO3V6ovPGURuOxTdzXGr7oPLjQ
gR8D2wY5V2/74tGBAyggpth06ktYuOQ6PkPbfUhxlgnb2Nai2qL8oBNOBmoaQMDQpxLc8nw9Ed4J
OJ5Pg2PTdUs5Rn+x6g5V1yZ3+rFJQBxM2XzNJYwsXppR9TrZbzDIOHYclo6EsnnZkVP13HfG1pzQ
D5YWuYwoCrluXWkY1F09b8+WIIDpv7Fs8IUA6S6anJ1iiOuyC5SCQV154Z267trvkPQNSHGAtPDV
8xGT5VuWOGZ4jCpKg8IWe30lphfdjfNrnHu7BtkPskDqFPh/fr23HVotkbPnPfIfuY8U9kdvWo7Z
UKLzto4DIGpq8vGixVj6Po/UMlaXbwaWnUBQdMf0mviqEk0OHqY02BZcPhY3ep38xtqmScm8okFY
gYN0ojplPVZcM6sXdPLhv5s7JDsJ6qRGYu9x3MCkaK7j5btsxCeYiRBVGIN4HKq1+5wG1jYr63eJ
EqBH6mOz26EPIRCNZA0Jv3VBLht+zXlDnZgodGPdGyta8R6mJ33U72Ob/Aw7sdZ6synYc3NtzZ0p
6m1oMiHtVavGg+WbOUUmhGOUWRabZTLFNwdlByXE+MLkUDt87/S345DBao+XOHPvfKDiNRqttAkf
/AgjB3nchT/p0DwCDXJMscj8ET+XTP1xvUBFMVGQF4v5E1T+FttCCNSJ8V9l+MRUjNr8WOhojGrH
yYY8XYeptBFRyRIg9GIzZKA1u08M4xUa+K+aqr/MrVLyP3y1A36+mZeCR4tmeyZ4dAVku/Awgs8q
nOJf34G2DIsSdvf44Lj+P5L6OFKaIRqKZmNUoFc5p6Xh8M239BgnkIKGksNt7OJsmwo6ZJal6EI5
9QFZ4QU/8ibE6gdnxUAOB5QpsRFgjZOiqYiTQ8S/cYVkIuUugXU4FEb57fqwKkIv2geKqTfn9XkH
UgjBenQvCDda26L+bhY86i5hFVAvTNrJ3WMhxvsIUvym0SOnxnskw3wfFOMpz8gv94w0IowcFVER
c8BRwR5X85sXZ+ccfxAoQhqV3ix3dN8/YP+9jmbrsm2ZDS+T+TcfxpsxBsh91DO57yByQFEz+Ar2
uB3XtTJfmggRYzsUp9HICb9IL75rPuvtlMnCR9XHG6txt2gtuRnDycnjN0xdR0kGcRCXl24ECNMx
abZSkqnr9sNp1QeT+l2a5Xtl9f6qYLQo/Y6gCgpkao3opDlpAccgt6WkraubbKKV3dgQK5mA14pD
1NA5VxyRUIYWC3KROC0pmz9+LOTLEP2ivcybA51uZhoWdUW69a2cmPRwP4Tx1a78j0G7fGqksHcN
XOi16VkDlgzYIoVNIIBW6QlnM4Q5DDsOmHbUh0i52gXOgwdgNa6uPtaLIRrgeYWjv2o5GSUNcKqe
78P1ICJSTxql/ZGmJpJyXzAuV/7TAuU6tzq2DYsMe+H15yYJYeoIIInOqpiDZxt3tTWGfxXRsJ3o
SX30fmS/HIzZvnqokDIrfvfs4jEvRAWGxPkpEsg5rdlcnCjZeJzp3DFcA3N/TRpFiTJVLnS24heW
gTpb+fIdRhyz81agBcwaEnuD6kQNvLJF+eqFBhGukO6KnEBJpMMcsml8peafaeKKRB/CRcT/THKQ
RtE3K7ASj5L5lUphpoMJED5LkNSZNzJkPxbPmfZJRfpdOnrfjjltk5i+Jn3yYd1IAPQNhTFzAbW2
2jy8G5X7GCIYWS9TwFwvPrFGQbDZN6Y5QJZTeTK7hl2E3vi5MoECDbL7Se0m3CUccJeANnzHJC6A
+0XLvJmMLWiYjZia4bT4xlq3EJj3r0bNfLE77yoqdRzL5dK385PLzu6J5j6U6B4GDkhIFFdJiwZX
QLQYzfppjEP9WlQeJq6ccHYv/exF/wl/du8CNDF4ucIKgk875NfetU8ebC46jCTzperTy7E49uQ/
EALVE8Yaqu7X7oh344hV8K4XVrDrRLaPMXimaQm4CVx0Fzvh2rHAESzwlELjpcOjgBIiqXedFpNP
xD7cqaoFnhCqc0X13GNGFrV/NemrorI95lF6ytjv6pAwVRGNbxHZrUXfndq2/Ks9TLgZbXZKZOt+
rBleUk3LTL6ULU/ViNtdMlOb63of0WnekCSZkdQ5AWHh4ZrTmVintH2oCg+zOOZgP/nKZXFL+VJp
eHMEs3AgeWPHXMuc3twAlG/MQ8oLlpKLMHXfjaH+EMO2tMl5ZAZxrm1Gek7ya1DAZkV+sSfc+hxG
zYL3G3KiI6NMEotlT6nqKsDFliJPwe8cNCfTkz8VtwizopsrZA82HGd3QYtOVKO+u0NV/HZu/C9x
/NeUkomKoeEtZZTs+tJIAk4wDOWq7t4aumfsyUDlegxx87OdF/dp7V9iH6ckhW9TecQ4uc+agTpl
wau+Ao9WtgVGzGlwpkPc0xhYtFy0yN0diR0nH/IXB/01HgPqveiUeu2XLmFivzhK4Jkl6gGn9NHB
5XtdXPJP43Te4e3YlH20SaS90odj/VxEuruDLjCp/T1xHxsXoLKV9qsJcyCfpziRZ3YakvDiIrLW
ul/MewZo82EoAZEgv1AT8cgmqaw5E6iwS6xVbrOHzjzmfgU3lo0g6TkvcWZYcDTglno0Ehu2O/Ni
lbzrEtkxXGzTPq+6GSV6gXQB0xP0Y/057BEAXOeh1SOdU/pgshi+6RpfZVfHeK1j4vbwD+5LkFba
URFW5aWBnnQaa//RbIqKw3EDvHK6p3oJx5HeESp22/nNqC2wGD0DhzpTN3pxvYlGZwvdfWWDnvZK
d1/RzrE5xC55M/4KTuEjtKx55P0SNum+Tyj+Zbcx29+kb6B/9cyVxT5KxcFyxy1wiiJEPjc6GI19
jhtSmZw/3VVjyeMcgiTv3nSFS/EOm0tXVQn8vPxmjfGHHzlbh/9ewb90om61cEAbTc6sjEl8A95U
lcXsZPg+9HkwLsKNmw2HyjY31dh8CBujGSeVTsz3dQ/bg9/eehVlOxrpZUCd46wsIX/dFKqdPke1
IXWZ7kOkFKsFLgOWe/w7hemtE5+6xrQpzxoMBvTdwVG8YTTiJ7gSzlYTJ1QmsY8B/pm4RddbN2cx
mX/8GVEBNottaCTQZAcIisnOUfgQmyJwLDzAIKeovewu3cjaW5f8Q/o3sskcZ3b0gZZAZjLpszi1
lOw6gyyvyhSsq+EeEU65ShXqEk3OiOyIYfZUBbg93FdB0tmdoRmq4QIstKa8Cw2cv5J4LeR60nG3
1WLtO0Od53hc5zEmeU5nnFXS/TJJpsbaaBwmh6lLL/Q5n/EQwTtU/53K9ZENE/h15rgUS97lMuNv
L87VM4czsSJrWBBX2v2ffoYvgLNia70tcC+CANSqlW/1ui6nR5ul3dYh+hvzoOaJ/o53s/LooYcy
Ql/LtOTaT6xdZk/5HTykq8I+EQzD1RtAIySoYBP6RCPKbr2imMnfmYAugVhQGJts5BQnPXFTFhiC
UjAHYI5QUsD01beXOWcZeq/elO4wmh0KO7jRF6UoTv3HrMsvoPdegANtvKZ87QATlok6KABieh8Z
omIPB++3rNXNzKsnniVe6hExYKOxzczmB77Xt2/zXHBZ8F1WvGjX/NkKscWmQmAO4Bah478xdTZK
eccMrQPn3qDDRNNxQQSqKIqLnvwe4qaPPBI09zsEQrFLQxpvuN5VBgS62977LwG1f1xCnqyWlZWZ
zj3WUZpxPIC6I7PYctexM8S+ca4T956+CpWA2rvl+NF1w8eY9mdequ+6Q2NwB5WrNgXFreuLoxOM
J/QHf0nByreM/FR5MEFA0m4XlfkEfeardsE2z7X3If7UMvD+pZNE59iWP4nNDNxLyFKPlh4wqWun
G+bDuOOaWxQaHOjBiDZp+tv3dNCEyRZF4AsaJ7IF2BVrKpaCb3Jh8zULMiOh8BHzulEVSwdo1ndA
XYS5GP9nvbF6d91a9T8sajyTwHcHlZ5DpzwjT8ooBxnBcdrhXBZNYD8C9S9zKWdcra8EOYeNKe6H
de/5NJ9A1FZvsSnx5jL6oG088C0FigybIBSrSmlTzUDia0pNkQTD1uLEG/Ki87J0F5Xi0HJVFruC
X7WnwAL044aAmSMAWayeUUFNrJz2UqTZT+JjzA8G+xcTyS5ma7R7+o9j/I1uYD/mzoWifMVXwJCF
KAm2bqOR70r1iB2xcVB5F9NAgzva+m63pSF/0LdNoDK+qyJra1ruv6ESFASeS/QS3kh3eGC4dq/b
XPq1l3P4rNh5UxVtogJ1gM9gKsXRY/Lp9X0wR8x0nUfOjYuQVfqasVJsRTM/iqQ+FdLD1E2vNO52
Xi4eLO0hDVPosU5/ThwFaHj2KRury2j28PSMXeIMqGrcVWnV0RohKofPbFnJimnSOBDOAOUXQGNk
em+G237pLn2eBpx1rZVdTpcwISh3dLKftkmx5EEgYqOso/bbL8tngueDu6UDPW+Pm9kK33Magk6E
5C1Ap8uIAb4Wn30whlXXZD/6LWv03gfrfo3M4m6p8EXynOrxgTO4u74PEKQMgIY6ZHCC8F9Hv2Cm
5WQOxntGNFiQ5GfqR6Ce4H6txKf5DDVwbAB3EXC40zkclURESfVo0rYrONZMVnR0JxQBvF4tfQ6g
u47XJsA/AN/tG4I23WWalqqz98Hs0yIYgNV19ojhnII7rTxA2IwKmjDfOH3zFyCQ4S35iKtnoz+e
G83IpQy0XYChV01dHfo5/TVqdFu8JlWTfw0O3TBr4q7YrfluKP8ah8upaCW9P2SkeXhtePrpQjDw
dWx3J7FA6A6HR3ejIMDgTo3Wh8mJP6MRhJDnRMYbI9/qNiWIVnBerJMJnK5MAIop4NQ22bnbOsSN
ZWUNgUHTVmXjE6axD91MdKRt6HdA55pH0zAf4irY1m1DmYFuR+lu3Zivx0LshDM+Wnjrs27+Crvs
R9TDl563QdS4+fN4DIPhCazaIcPLXYtih/NrAvAh92ivtTQdEIbAaBFu6gUqWsLrVPQnJ8tPaiy2
OH1SmIf4bsNDa7ZviMf2BNxh1LRJ/nFa41ZV3UPWeo968xG8VngiToMjNkUXQio3iTkqOCfm7vTH
ifQ5KG2ocQwS2TH1M+mzuQSxee+OEtt/BVqjsP10bSzzsem+Fgew3vQ4EorLzaW+9u2XMWR3yr6y
GLBDMjKPNBqB6RK5Bjug5etaYwRXbEJDhVQ8y5sV6CiTMUFu4UxoFvHG4AM7NYZ903fA7rrDqKYn
vQoaLb6TWFso972XXDwGQXzI2E6y+k8N/jMJlxvQcAzBRbRZKBf8KDuotnxwRfHWmFWw7kLxOC/D
sevk/UwCJEeqkW7qfJnS9jANtsUpRKydiNqVHKT5jgzoa6vqd8v6CdVyScbiY6GnUYGVypmI2yHI
c+tdLtgg/PhY1ZyMouADVzEo6YoSzHdc1B8Wqaw9bEw9gaZWibAL+8W0x0DCbLi6AP9/GfJhP/fo
9hgHRM18G2V4juRwQyWwEFyglvHQD8Jbgxe7a3vKp6BEa2TV12zOL0kMBLb9tnlZNO1jFPvI6Qbz
UhOxEYXppmisk99HT3Pr7SY/4sCkNkPk7UZzfOAkceBmYhLpHxx7emvafDdI0sDtYi8x33ve+BF6
ywZX6oNtTn/ObN5cTNRyoX5xnfiPKLgKOQRJjK64TiPTtjYiZ1Os4yw48WlGQrNRO8wsdqQRYUrv
HNGM6tzdgP0nZicU1fRlWk2Fnr3+aBgrdub4pkzjXz6xuQ1Fcu6Q70jMC3cz/Szk9NfKZrehK/Zi
ZuU569S9BxYBYwicOJAVoWMdTW5aJRGMDem1CJpLtNTbtggf58R5RmyHjGL+neviFscQEqPm0GaC
qs79h8cezoLL0cmtrA2xjpS3nnMRXX1EV3qLvfklc/CeUS+KHqqVI19nF7Ych320SK7KJuIF0mSj
BVct2iOim2j+8iU4CHJywzhW9nD2SkE3QMWPc5/rrA5V3qvct49FT06CQqHWUlh6dfus0FKXEanj
QfBf9MeliQgfRAXSu/lrmBkQypZ5HRhJuarD6RTM5MAtJfpd/QvYWU+1X2rSQHOmpTvzt5q9nBEG
hx7CuWNqjvumTUluKKJNZvRQP5ENqOk+jDpIMR3yODCcjQ2XEdvyiNV+Std162iPunjx7Okrj/vn
Ze6vQZu+9r16KJ3wAVi0uJPufK7G9jppN0cCdzwpdmPSwEikX1zl0BrH5BOvrU1/JWJ3Sd/CdHqU
XfhPyn6dKN0+znFV27FLV5RvdV3nyO8n0gZkVzHSy3jDFFn4WU3zNilQyAKxVmV6couFLiR+Nrnc
ZxHRXTryPQw+XThSjiu3VGu7egExbpuGjkqo9sR07CZGtiuzXK4sLuJGEG8hDppYbhnHpUo3jH0X
fWG8N6bqZBnL0SroIBi92g5x5myKWdSE0/Y7Dh/bYPI2LJ7xrjadsxrt+Mzu9h5YFdb2ibOaMd7H
QI2NuD1hfl5bjXls0ZZlhj6QRznlSBlfrYUnSt84LPEr/XThFtBAsVcVOucywc/JLx9d1NWDemp9
8RxW6sFR7jFOgxfOYvGDW2YLYEK59SL/ycJRiEv9NPTxz9x2P8vo+QgtwqfKwmJnO9/uRG6Fb/wy
Gz1lAGa5PellSaJTOXrgSYGw6C21Q+FwbSJosamFN9wjlQ2jefPRLcvRmfN+vXSKsLNQXSHDbG3T
OoBvkLul8vcWL6Z+QTU+AE8qAO5ItvneOYfoZpY6TbdNO78VU/YyujmZm/NydCNjFYEOfy7p+q2W
jm4/wE8LFrO7ix0lGHwAO4Iq/DtRIfOuo65CBJg4y+dcBf+yApJy4pq/LcgLTwb3wnDvO3Y2kUNd
jLIPlN2PdYkmRSI4A0WAFWEgt5dZGNqW6FUt6iLs9JgVDlGbo3woG0KUG6N7zdL+2KJN0g9q73mn
NPf+OgmDPvYSUJZZj5nAO6oZoT+Gd9zBEMhLFpk76FM7cVwipeDSoqu412JGF85U2Bp7H1lP1Xqn
2Rc7WyFMac1+ZdXOvgLiY43sOgAM9lm3UG5jzV7heTv2tJ+quHgNKvIMXYvxEKKzzu/O3RDo7K7+
WWb1a+HU0Hrnp8wZbpkozhBcOlSWucCEZ5mHGdgz1l3c1AZav6J4LwJ/2yv1HGUIWPz+Ke7mcq8F
H5NdnBXL8q73/X9jvPxEXflQh9bes7rnkY3Aj+BcKnODcfQ17MeTL4xnVQbko41n5XmEzThfYZaj
lcB03AIQiIOd8jtiFPwXE5enJo+dCYsmo4jJTIcCPpavkxm8GlYALLn8jZNqP+DjdIdpw+ayUjw6
M4RHOsH+38SyabrkaOVkEQJ9WZdymNHY+lAYXRjkyLq8Vd2k6JHQPJUJo10blBKqmFgr0CvOJSPb
9ZSYf70fryvDIwnahudRG6BXUgNqQiO/nb73oLJaD8x34ZwU7sodLZdKwn2uAo4bQhLdhp2vdFML
qq7zUvlik+d0XrDIoAGyofFUt7R2GQCxQyXkxvkzqPvEUg+zGborYTs7fIWHedbm3MjkIAkshwzQ
c5UEb8weyFfJcBw53WvT+fsmpjEbJTVq1PBBtaONrtTbzqqFHTxKRhT+0zALeupqABDZQ+SuzvhH
l41DK6btJ+Q41nayTLST09s8FM+LLcTdgBpc2cSP6MVgNcbBsLMbReO/ThTHSWafgQWA2RRY2az7
okzPQ0VnLJzvVcTkamlupRFswnY8T7b3Ad750Mrm5vicXnoPsEH+NUZGT9ffeULNwGLwh2+79v/i
UFwRl5I5n2en0CrWDm7pHb3lmxTVtSdwlFdI9dBqGX1h07TBU8FzAsOhSC/phEmU6om6fN4GIxpm
qWL0ynIARxaG2wTrMA2FnxJPROg4j2ocgjV08S2L47Ftpl2Qo3kgpi7OrU+oGifgvgokanUIRHnL
w/HNQvfnD9nByZHDYcwCUDMfLdFspddAVm+Sx1ROXFaKYs5mUCNtynh5HG38R1rJUXfPRo44duaM
MvhMMTPBGTtQ6goS4ZyI4uaV9THri0OaVkd9PfrW1+h5kHX+4hK7Wnn8FLXdC5HsNNzIReTToYbb
J2P4i7bGQg5QX/AH/AWUWqlR3RMA/K1/AV2boyXL49SrXzyAxBnQ7AKqRTXtFNUtF/ZuLqt7LVdl
xP6CDva5IdOCoTBZs1x20zUc6wnNYzZfyhCiS6Xvv00zR0FOmM2O282/o+9nIwPyayamZr1fCGhD
vIqmee8ixWzy4jwQMQF04iHPyiPGs1Nq+c8LxyS79A+hkA9ekb/HE603ywmtNUoCUAZT70K8bbVk
6mgsDMdowfMMREu0I7BjX2KFQf870YRLAxwFMPkqemil+lzgA9Fc/eZ52PTYnsnBpeyZ8l2SLWfp
OSf9v3lt/pv9nthVuckLtcIc9oti7V4gCh1Ee80z5y8uCHFxzCB9aapB7djWHqHXzesutt4kxMEP
K5QeoW/esI7z4X0RqXZ03JNtghs2iBQJ1IgagbaFkXEskS3kfL35qC4j5RS2+P+j7DyWI0eSNPwq
Y3Me2AIIAAGs7eyBqQWZyaTmBUayqqC1xtPvF6xesx5OW5XNpaupEiIiPDzcf2F9S7HxUcWPKCq3
MsGCGc6t0LLNWJIt+/UmCbmBSb9Oes7LDVpaenIwIxS6zf7ayrOzKVKo88WGD1577QwlPNy4fXXW
dGOrK7E1+I3LVsJkRbgfEdQRdHqUHPqcNrwdmM8kNT8wfEAdAqXXyjkh74BLwQjFAGwq1YrpXTQk
8USjNzOnToYviwAKkJw0w30B8fjDKtl0Azo4mTYuTGYqMNfjOLibLAxfZ03bGpQV/TjYu0l6PcbF
IYCGSc9ora4aA1s3bHvVNYDc3XwXB9ONO8rreBjfW3QN0IaNV+oDMpmcS2Og25F+mEx/UUUoiWaY
DOfmLV1ZRQyle6tn8ILyh7Fjrfl5DZoBaNJVj3vMFVT0K7v21mMX3U6Ne0jZDyKrU8q+FNPc7kcy
2M1LbnRnrTN3LZVUqNBIxZkAItHooOmRuh9GksPRnPZaWjH1QiTfLCe+JMPsrdXgZdBROnzQ+iRh
yw/NO0FhIQvRrq7GPSIo0WZw8u9ljKgK4rCdkd6206xvnTF+H1lmFI4XrP/1nFjrLuqia81pbAzK
yjdSWEzJWgQNaknzySwQEIxfxwApHhm3O7AjOx3yMrtNEV8mUByMYLaExb+MpY0QFVsBoLyLF9lv
c8B535DGt6KetwEYPXosFAfn0srgwCLCldNYcGEAIi6B1AQgxSFHUaylBnCVA9LTA29rpigidIG2
D2izA6gfjoUo7jkBGpu0iPFfVs+vPqeEl76gaXimEMg1gubeC+VxpCGOlbNXr4YK1Z2mxNO8nm8c
yMiYnn9HzcvfaCE9IWrE8dpCTXWRZrjLmHrxkY4CHee6vq4jvPgSe9HOlHEThFao6wFfqyPpA/fp
K+wj0CLzNcjCs+oWZx78LnJ5UL+odkCeBKRZZlOzL3LsxlJyJzbUOlwDsEOrKqEOHdU9/Wy9j2u8
DQNE+OuMdKZqY/yzJ/Pdl/g9oAjU3XW+hSN74XC2J0FsnqKkUvLvMT3KGvT30tXNETMitlZgdU2Z
3YLrTVeGJ56h8nKQlLN4aWydmompI0WnT/W5oYq1cUUywAePvRWWTmxnfjyiiFFFd7iV1Id8ztnF
bM9bWwHaY7LtgKL3AW5knFQ2vQ6dsdP14MBxfzjms+YDnyqo/djQP4uBqjO6KvG2H3JxCJEQJDkq
zLUfWrStcvIzKtKJZV2yQWYZprZDdd+asl34BtrTiRG8Fq1mruqCyotXJTcuZISLk4UUsnPbSWDy
A7Ma7PEsR63b6EONXLwh0zWnOUQjpgDgxYAg40xvCVunqcElXbdXTtIjBsHLBf7gxksmBBbfND1P
dWCy6EjogP4Ck8OpArGA3E2uncrxF7kylab0J5ZRgC7zPCfdNsIaaZmGHrLuOlQDLxR0VikX3DZ5
jk+iYXAIiIf44qShRHtwLPbItkWoEmTDdrZaCK2Gb93VLV3rJIuqC057AqUVUBL6DGO29Wnoi3no
z22SuwvKCuVi0hF5YNuh2W2a5ToeW/8sRVevY2PK7lqj9y62lv1A+uW7b/Iastzj/QZNiRs1QIMA
baJ1V5gZfMQW8Qgz8ukOYmCFKi4UgjYbaCX0bb81s8g6mGUXbGcvcQ5Nb8bHIdM9WE5OvAi63Fhm
mEqu23GIjpELqbCY8vCxhc67rXMJXcDpQFqX8M2siSR37OPug5rvdIwt29yRwpJFigFZOcOiO2SN
8QrZBDRs3WjYStCNV+k01ddZ0z/bPnUPMID5jrYU5/Qyh2mY4yOis7cshV4BEIYku8MsJ95UQ9Ai
9tvAvy3xJ2lFpaPVEaQw5hr9YHe+eefZc/LIqQ3qBl0+BCr0no5IDqzfaKCvFAUgag8KMbqQNbLC
XWgDrJ+RGWjpNI+aph2KoCEPzMf41MIxvQoKPMd1xKofY78SD2mhVzEoSS9GoY9wStzI96hjcSTp
IMfeVgNuPAsBwPG50cNmwSnoqrFnMPeAqTlXVJidjXnTbPtx2sMkPIVFAcYfx6fEQpCxrdYWgMg0
i8ErmOykiYVSMvWYJ9MYz2lWwc2OKR0b82bCFFYrac30un0ToF6GOqb8cDK50QLAXjizJiQ8vVVj
jpiTSGODbGFPPETxlm3itq2857lNX6oeVYe5oI7QStA3IC0QDazzD68tf0TODNQRA+TEHaFAgN+i
fEWPg21Xc3GkqvQXkfo8io2570wBoCn7ayyNNhY1Y05rl7ibXiQkVIdo6gX1xTWKlWmn+76C9m/z
Ijvpr1swUG4IGRSrSbfsfrRReBvXyVEfkgcEup5bXz4j8AdzRfob5HqhLVm3RoMl8WBlOCROKyS6
jmY53aId9WDZVLPSZF171X7UnftpbLdOFjyFIP6lWS0Lo3usRmS/ByqBMtcvIc0uXnOorQpDNX2Q
5ext8zZvJCf3kS0xp5J4BfkUn7wKDl4UVy/RRK6jg2z0Om2V2RUACxROvqOtB5g/hdlruAamSgnM
saALAWqg42w2oI5sGhd+pV3ayrnzyuLRTb1DlcOX1PX+darg0gzBa2/QmrTot4+wujHrxEo0tw9z
4NNWTIEY1ugGXY2DTQ7eVguzqBHlVnh77ymq+osbaA9NbDxMRY8jYnwt2vrstAiqdSWlTvSxIB/i
MToZ0CSgh+Iv4dHIAQ9SD6j9YQGDTae+cuc3kcw7p57Z2cy7NDTXCJmA32G7yUKqXEl2jbsWlp/A
DG1PPPCgHyRsD7NqxoUa3Di3PDu8MfpIxn1O42iFKlOKtq6/nzVoCLUq4MBLxo0pxS6YG+LIGpkr
it0UDJ2HlEqvI/HI0BsOwuKd04+5LVrj3u/shrgT3+cJCt8jZOSlNY7LKc/jJfUWpDVKcSrp3EbF
RJ2P4hJdOXi6vXnJocCg3OXX2J+gmjtSpdFQPMJq7Ec9ZWvX53htZCbgOS6eFpF+1VRIAqsjuJm4
1BKobzWkFdU4HpWKglL02HQOmOQMyGoZwqIMH4qEuKPcGNmvFpXE/tzMYbkUD2FUnJH1TK5Mabw4
FnsRyhYw5+tALJXaeVnS7ktGZltelefWzR76EGHl1IGGkxRoV/rShi7hvBl6jgFDBWFAhxam5FYk
cAMgo6vIAPtMhYPixs0oNQ6XkEB9czdIb8EEfFaF8XCybuzBIhsaw4MJ3KKNwOGm49xD9kLTRxNh
uUlsDZB7QATLdYzJENcfXR5FWDBjM/Ntbt66eBoO+mA1TwknSmEPG6V2pkqvZFU3gz6CQ83mSxok
0WKCp7cKCYWRA9G4RfE0Mh2YpxpqZq2ZLjnrGZTFImeVjU2HOq7J4S0ZXhy3gVGWgO8bnPZ1blCS
TSyYxb2yBkuoldVNd1cRyUFccuSz+DT/4nYBuYJfQ9AjRpkAqICnvxqaZ4EhozEHg+7GDCeaSq6d
rTJwJnM8oqEI9gAkNqJ+LNBgJ3sXXpma7tbgv1CbILNvzyAP9xmFi12QoH2s3rBlTAtB5yLX6wPa
S6cqbzE5TtZNO61GQxxl2r2ARiN4DDBe/NpBBulbiJRLE2EWJYb3JOzoNmYHhuap0QLk00mLTODm
rYtsYpOpPkH34kfTD4zjQnZT90S0PNuTvsXs+EeVIHDTwsHFc+ZbDrw47zQkmrtxpm8FTizm+FJp
3lOgBe9TWC5D3bxL6glfFO1E3+JODu0+NqeO6n80LEsLARFqjksrEwuPEmxRpfdWOFyoV4L9Kx59
RdYo0pupCQ6267wj67c0AZsB/6uenVQ/xOi/uNlEBQmtp9m9Q2PguqFnIBNvg0jwpWswBKcmsVR7
Qw9/zUxryhoyq7dVS6Lo18ZLZ8P3Jn/fkZcBzoFttpIKeBTO+k1Q1hnOyPx2HW/LsGyWaoxIzR9B
WF80MS0NY37UaPaPHTpko7BPkcJR20ZzDPz8PpiriyfD564X9/bYHXKZHTPKbO6cENqh1RAvcsxO
oYduyY3Poe0ezFZbzMkM5YHtsIKLxKpe+a3Pw6rNu/XOav0R9ABksElO4TMtnUsd2Eq92LsFlfRk
CTyXKeyiUaav2x60VNufIW99r7pt4mjvFdtOYOc0VlkaOZo4b0j78zN8l1xUlVvQTtzjz39aD1Gm
4hGO5KWYp8tU0jWd/bpb5E4MJIDD38EGaaDWG59QZFhQc1rOQR4L96NCNC/VMa6lATUBMapZSp1B
K5HdGzWY8E59M4rLQ6/djinW6jwZDrxj/Y4JhoTZjhlnZN+0yBsm35VjCZdwUWvlHyQy1FdiaI9q
po3AtFvQbtw1JNJ1Aj2qr9+DrFsqGRsrDw5W7l1lE+jqi+G9RVqy8qZbnjz32fHctz8+nPdgU9Xh
YEJ5EeTy+x8vg+482AFSxuTCZ+BIoOWPMPOUdjYK0Wu1NsP2yVS9w4QSwW1NdsOnJtT/+WdE9TDO
v/EjCwGxpoxXqTHc8XwzMgPQLGpqdfyaS1znHwrKTJA1OX45gfHutvwWwyLATrCaYwaM76lPzik0
Zznihu/cNrkopVzu20+9a26zKKcXSvUoPN7M3lkkeBKZ29YtQC1u1csdESL39SNf6Y33XfpAuEoN
YYiztFB74UEYB02c2KloL94O07eqKP5/XvANBxEg7jUXwdKvXwO35YCNpIYL2e2ZCznkYX/cJR/J
oDTeCYvTxHiUJfawLik6EhM/BxTaQOZ847fV1z+Hnhcfymmj/mGec7kRShIzJpuqqym/8D7nAfnS
+F6NC9evIREaj50dP6v3wi+ORGNB24InpeexsvsHRklSF+RNCR5ObfmKwJSrtzIW0FDZSvrppP6c
AQ4qNed+vim1FhiBn18wT7Xyhv/vnOqgRt2AEFK7d61tbviuRoFedG9O1yvY9DZpT/b8oC5rO/Ge
Kw3+7YCUCL/Jx/Oo3IaabmoRqu+1D1yba/Fi+S9P3zlP/MoE1IGR10B58lsDtaROjnf8Bt2vhD5k
XVBZT9bOON7xQGHgbYx4UI8eoUNfoH7Pd/PZ2amH4wPU7h9R0+WvaRSrB0PDa6MuS9hQF6kbk6Pu
OknNdd/elii+etgjQAVS61a9Nn7Yi2jpYAjLoDLxZWwh2czA59AfAYClHxVRmRmUVcMTo881mGst
MHdLu+Zuyu5bgxqIi2zJtYiOpqdkK3EjHvD7YaQZ0YiPwTJt0RA5bPsok5t8pE/MDczFCbHjZTL7
iNzbm88bCfpzAFWkiF6bONobRNBouAsqhMNJD6F++h/TsBbyUWJBx8tlEvByqW1zbST14Ujh1yMf
TeqVSaMmRTTXq15JHcqHiDijRpDXyVPwl8xnnp8i6F7tX+DimCxqB+XPPDfZCiaEtEkWCDvq8iq+
8Ic8AP/lbQ0sEzGw5bfr3E52qfetH6+17oHPVMPApxjZz7HpaKkhxMHbr18L562dvG0PTlc+hrRW
1LRR4xlyXo6NSwA4GwITBt4Riox8Xz2SVvc71SD94w40fyHyBDQ2noDYQNnTovDRGsnvQIePATqJ
xqMDIkV9Ij8H5LT0puigfl1FJNSURlJntjvmKJq1avaCe0lysPAX7rodxK7TWfkz1V7Ic90gThI8
kKhm7LsQ3FrnFg32gszRhTmX3HCuGuLiM2B3j5QwrtisOcsi8cEUFOCKHfcez+wrLMYj7hXSOaB6
UBBKXIZGBiuAIelSLOsLZk59iEza/0a2xDxv2cRbuIeozsbUy99b/SYuLEygqcaz/Bkg9Y+ZbxM/
2zhjfcWc4VbV2uiyz9Hy6Aw1Y/O56H8uGrXrMPJEN34rmAbc6dy1CnsqcGQ4qrukI6zVJKKxijwK
w6nWMupNVYmaNHWetMPcC43FsFIp97hJhqN6kwyOmvauOLFCVCLkc3Dnf5mgfIbd7Jm5YeotLP2g
x/SDp7uJYzg3wVpQU4qggTGAWjUsE75mV0tJzHocMUsBikyceFiP/3J6g7upHl2baUJXN5GFSiaz
2mrOowJoVTfcD98YJvGUIiOpcxZCSXvjKq/FJlnY+Zttf09KCBcIAhD7+F21f48gOdiesThdTo6l
Htu0bqV8aIb3GoVOLqhXQPb1D+6OiSJneIb5mr2poXXF93KGU3JwJcT1KZ0TgKMsvR6wobqO/TMW
RSgdgoJu2pvIuLiy++BnWDlf+QLgedRgzLzWh5nkCf1mYCSBseVIum0h1Ai+ZektEr536jG5j5ka
Fm8YBgx/lbERacV7UQF+SQBLUBjDsBpk/PVo7EA9UlGv4ZuQxGb1KjWDvadtstbYet39z8+IjAql
df2M7t/RU4qn5FtqjnvMGLVDmO2jWoxGESYr9YiWhiVZd6c+uuziN69y7isuSUALh1Vt0ZsbcvOG
uaZuR0MviHDAw7J7GD44RxydmpRzPfaiVU89hsqOQNNwqNrHSJG2Y4QGNROTCGfHm4rzVr03hmd0
CSThd9ssaBVZGLq4DwggLPMBX2hC3OAnNzH6iHPf3JS9pB6Mh29YT4fP4WTF4I1J9OEBmGDdQCoC
C4huyzSsGEJLvDMxSWjAeq2FmaJh89SlqLh6pym+Bje4Ummk3cBQzPJt57XYDK1dHInSBqcBMq2k
u0U3/sDnqJjAZ4907rqGRIjJx5dcg8VlyAaxW/pjDGtaQaBovvOziSkC9Zpbs8hyuKlG35be3tde
GveJzILo4xUmrJsHXFA+43JLAYIQpxI4NYET/xXzrSu2Jh5WOaJkybuKaMY37tKr6JHtgpQlCkeO
fN2ZUVNmm2C5AfdWc7R11EYNE+kqKN89m9hgvqlzYpOG9MTviNj8GJoBJBPQjc67qkP88VrxCtn2
tdL2ReGHFMc7qZBnQ1ShWvQ6F2pb4C/qtN2k5CHovaF5Q6Hvk3AyQx2M9zyXaUbDXlK+iHBuGtDP
keI2GmkA2sSMgRIK7kE9640x4Arq0qhseSfbwX+QVcC06FkwvCe1fOopgmXX3apNKheg4wGO2bwe
3n+JRh8TT21rKuTxqtWw9txAqaPOuwk0PB+wgUH2yuvRCKtjRHTGazVdphzKKDiTqwLQ2tjMZ97u
kAGY7LZwVVXap6PQafFuQz1bRWa9Thw088u6fe31NTc582NPPkAAX0FnAd8pUEqn5Q1QRYULXBbu
Z6vbFUZxmjtwr+oAMgR77MHUYepnNgdgEruEZhEGaIPJR5sTARfmicgwGU4Bpypon8YRYAUICV6V
IJNwHfoWabRR0xoMMjYpR/UOatAdJJm8A8N1r6aWUgfP0ZI6qdcsJojULSkZ5ygmFJ+vxAHUjhhB
IKk/AyCSrAZq925XXTOLVf4R3Q7sURXibuQUnDAqWj2ja+AukFBMbu9QtFUhi9nEa+MmrBHngR7I
a5k0hxZzdmaLemiVACDqi9oeBShQtfzNiDKF+jYJrD82V8xJfldq+QHDahjLB6YaU14dcQQwYaZI
HZorCcUIBF+E1AJ7so4WGX/O3zEczCBWV0Ov00Xi4bOyRqxTI2GYL0FkrVjUqkCgaDNoyNC6Qk5c
7HjLpCqhvKi1oXIy+zZAO8IYG4jXuKp9RmV1Be22bscHHWKo5FTE4/JNtQgjch91d6RJn2PGROU9
83MRPCpBUsIkLgA4ZciVARGjGXclDSm9VIIcbGHJa4NV1dw9muaLaNWJTOWP6q0zUVQezQnG/nl2
4WNVqkB2+zlKLSjBeZuDpeFOiM4sqD2XxXV8a4/t2oig4JDyVePn4JgcVABSkRqkzs43Cqit1QGN
7Pd2apeTaA7jgNiY2kQjE+kXEbofzVxC/3YVG48qXhVPOGSiD0VlIK6qfdsnCD2lLe372kNHJB62
rVcc9Mp6HOL4vmzFD3cenoIWVqoalRKPClVE58R3TBAu+tw5QxchaRajR70XfDHe9LL7ETTiSJe5
YfDYyVxDp8UKCR1dUzIw82BN+ar1Q9Kr4Z5qNKQ/CQ08EeWBM2N6ZRKB2nralNBcwfFXyvQEN9oQ
wlKi/GGXmp7cG725TUvrjqryKe/p/Pv9C22cXd1p7eLzBAXxtAjrh6EsODaOa4yxzgguUzZHSxe9
7CdEXElb6p1I60OmcRcggHZqeajZoUt928X+wbFG6sqUidWWWQz3Ewl9Z92pxJDzNiAsee4E3SIt
yaAnCKzM2+xBlWKyHhgX55saSDHN2K2ja/QwcA8wYg4cgDUvvT4rSu8KTfZTbpf9whuqZ3Rmb0v8
/jx1Yq45cmcBr8eQZzUAgLupbjbm0inCfcMsGbzmqNFyg0oPKwdTV2fyr6SIj2zbV3oav7YW6rD5
sGtyhNfBhhAKTaws4owYxJTum0HSoY4WKqFBb+4ySgctFudsqCYNnLLMD15qZS2LnLGis0QcBHoA
6MhKTlP6DVcj3GrKZzRIYX3K8nHQnI+6gLlBS+V2btx7b3Q2aq6p2zdy+PufW/IUfETkn5MOsp39
5wciErDvnKXPzpzXSOGA0fGA7Ntd8AT++kHlr0UFLhASX1zVDZq9zqHDtgH879HSYDXaboxwDsoz
Y/4QzcZ94U3nVrUuPA/+hAKa9dCCgr47Y75Fz6GxwNT7CHiULgTbhvZdOPVs+yMkwXSlo2ODdxCW
Vr04ztSkr6oUVwm9D6+xtRvP9DS6TeXYd+pIOitLZZHQNM7mSnnKrpFmQEIl4VidnWwRnDtFoiNu
2sTRNnU3JaoWnKaCe0xKOKMIFqlTzRt7DMtFSTFjCO0n6UUfkrruinRm4br1JqdIZiTtu68FGcVJ
86qDTRThPC6EQSydg+U4seIouoIKI8Y05A5a7D9AaXnNGlSQkslYf57b0HXM+3EtzX6tdq+hHQ4Z
ibVnId2rl/25wDFv6886Mo15uHXlvJ1F9mr5IaNvDoDUhhaqF02YTZ517rIS9DhlQ0EhrX20i8VL
D/wYYNR2nBEoiFtrP9XYvATjW2B4sIs9DYnsqMI3VpS3iPJ/s/v2pWAN931yAGi7JZeiAkREqroT
Ci1gWLCjdoL0xozfENnZt+wjjWOf1a7o6g01hOBeNcoNjapr2e9zNPyuRt07ej7pJbzMJkCRAdRz
pJw70ee6CmTAJpytGkpRJbHPb5uDigWSOF0jVKKqBxXIx9jUHtwu+WFApHIQ48Ba7hSiwjZk9HTc
chdKucKpYR26+o+IcmVmeOgcpXs/QLNCl6+JmC6p1rz68URZX38HlEJVDoOfcsQi1D+0IIaAB/xQ
MyRJmnuht6c0t25FDoGyHI/08U96g7S/SeUFYGWiZQcHcqBrRtswCTiMuBtdmo8mu0qqRF5tVHWh
RCOocGYvmvVqM9A1E1h6h0BfFzR7b6w6/z7aMAYMmFUVslI41620z7Notx8bd1eSP6vpqsNVwTDz
MHhyK5mfY5F/7pfAYE/DHN92DT03ByF8ko+8hsNdMbMkuK+Z/KLNY8SQ2636wLgMPpoeS64wuI4V
kNYrFfgM7RVNvUO04sth8hfToNN9M570jowmhRYjmP4NK8zN+mMWzWuOgjs1t83YPEapfYldeZ/z
fVpa16oCVRHJnDIkbIQfeVQ9j265Ce1oTYNqo5JFjlTaYrKo8lF88YwZyeaafV67jJAppE27t0Ql
2stQYh+BEjQbNYllisWiI87BUByBmhxSwPdXVMbBHQl5C4gRJDfHz8iFZBpU+kkNSxN7S83W13Yg
Nj2ogAHtvFkvnkxEuCyB7G5L+b3217gAQDYCZZpWK+GPn93KMJs3Yd3s1JipyT2ys6fO8NAPwUKy
FgsLJHifHyQRLwbJq7Jwl9HBQ3DVsfibTlPEr6usHnYjjllhbu4/X4yVbFSCYVTuB7omSy0OX1Vs
McFOZ4mxgua1NJx5l4T20cMPMmZWuInYU51/CQndwFAcCjn2um3Tc5SEiD5216a0D7kDB8wOrweI
Y5OWoYmMGDCzgGzcdYZ77J2oO+drE3hXBz/UR7GHJbCTgua7XS4lW6D6mcp8u1ncCA5kutsQjxUR
rN7jocYaTfzv6kH1ITig8nA9yPbOCaJj0eBvyRmXPVQuy2i6V5VMD9PRPig2TmgdpwYTXvUodkk5
x44pduR7p5zfc9+7iYJwl07BGQfLq94zd2XI7je3jyLx8MT1t2rF1xNnDh3pYcAhNEzpATv7PiRd
GRMEQFR5GYWB4IoE4oBR0l5A2kh0C4kjvoiDbO2JkY3TXKp70KOKPilGUEaCslS/qRGDABHyUiMY
H+fVxgASPHbiDXOEh6zBc3AOvqe9dgomIG+NFT7hOLBFQeKuRZXTdNyMI1N/SvvgOQHs0tfJPfrz
e+LFNnYtaDYYjeE1MM75PTzsa0Pau4LGkIqepZ++ZyJ6tjP7WJbTPoacMrBBqlqVo2S8Ik6l1VzT
IUSnomSGFKoL2R1otoNB9ZYAcs/djPFXbW5SkZe4V8mVVSInouao2p7MoDsbI6gMgrkX0+ElZEVA
NcOsvHaULHaJSVLDDyWTvBDRx4ChBcKbS2TxUZ+uDmhqQfSgU4/HlqygiqO3iKAMUKX6u+qFhKTu
YzRu5kzBL8bj0A3qQB8Cg3dT1DSbYZ+yITe+dlJhFO0BaqC1/djW/lmNQke1re69TYAtyudAClai
BWMNMM9F2nRBCmnu+8HbZ4g71C1acaj8RUTpHMt7FflL6YOnoRCVivDYpPpHzGAVodyYBr1j1B4y
VzwUYfgcUzgMLNmTNIV7yH5bYQ8fTi4vutFjvz0eUrc+CEKtxf4T8VxBJg4NQkCmBUyH2D7a5gVC
ur0KU3+XYDBAq8y/UbXQsDXh7ef7kPAVWM1J7Q52jqu8ZfDzNwQ2HxwZbv7RTEMmO3bMu6j0iM7z
Dqo16hrT4h9hnJoJhJn5rppK+qrfQvr/f//bf/3v/3yM/x18L84Fi6TI/5Z30B6ivG3++Xfn738j
K1Tf3X3759+la0nb5JwhPEMXQhfS4+cfb5coD/hl4x+IbMTRCHPlzEDilZOWmn1TO93ETZiEHNso
Fr++oGf+6xU9IYRrwhBDVsZ2TNv5csW28Mp6YD5ekjJCJQNozErKgN4vTmGgYYLiZDcYK1RGav0I
wlrDenTQwcXNIbJQCL87a5BP1s3cSWYmdlgYHI46INcklVj/5s28QVR9gug6YpNFPmEhueNLiViO
0W9QVUGSMPUFeemELsUM5cUQCL8OWJgvLKhRN46gAD1lVfEkHGjEhwLbK+wY2piSDTOcQKT4yACA
bEQnEfbvgcVtcGoqlhigoUFRSyt5K8hRvlUeGXMHAeCZ52DvDwpOS+aDnIpVjYhZm+I8BiGfs2ER
iuTGyQPkJ5AJuqtouT4OYVMjvh62d6ZRRUs7m4wd5G/UNs3JvB1r2XyT8A8QZIjKpzTpsJ0OvRER
caO+AzamSjVYC2mc45Mgp60TSWh/TuMCTq+wMdAoBnLcMTEu6xGCeCC3KO4yAJ7JVSA0PLQlhTuO
AIZyksY93IiFd1/jZXM744q5mzX0aXBnACPNvkyxMUtefz1R7K/zxDINqetQUi3dsmxb/fxPMxM9
CXTgQj/lOIbwRJdflR5ykzBifjch/+I6LjPfEI7h2QCKvlwnqxykxGfnUsknCPvANSoOJm2GDTSi
3soahzgIU7Dp69+sPUP++6WF5wENdT1bOLph/OulE5kmbRZL2Dcu6osCzdA1Ap0VrgCpT9VtGCU6
uKOxL6gWrK1hMHZmjKGK5vaqJwTuO55BFNqFVi8tfGUoN1rvvQXc+D8eCU/nBg3XMmxTl19GAtXO
3p6HDgV7KzzW8NVKw/6eAaj69WWsL2/DsoTN3mharqMDV/saGIDMu2YK14SEzpyOZGjUyQxZLX99
la/TSl3FdUxH8iAWvPEvD9NrLIMmN9MzhTXgnnTm/On915cwvoa4z2sQIF2JapNwrK/jmiK3Icug
uK3IAD8LVhi5gwuGW3w9U8BW2auqsprUayMKib++vPvlPQph2bpLdIWNIrEE+zKhrTScQMzWzYXw
BW33VvbPCDsYCaiMsn5Aj+PXl/u3SfzlcmpY/7RO54Jzg1VqPth+79YaDbDo4KZTeDxe6x662v1P
16sAyaYbngu3wrUs78vLlUjnoodgpZfZGpdtnb0V3qkD+TL4Ny382Djb0X789SOqLelPmyRbFpcU
nmTTIiDZQr2CPz2ikxrlWKpHdARmUhEoJEr2aPmEKLFU3htYo2OoRadfX/Rz9f/bVW3WhO56rIiv
0aFNtFhoZqhdLHRn1z3n8GU8Q1KD5nKt0Vt1JYTPOKLHiWLOGEcxsPPC+g+Xy+ejs0nbjuugnPw1
P8BGhYJby01gKYlRWEfP0UxuZdTbv5m1hv5XL9lT+YjtwiUwvyxMf54Hj+3JB2lVrxrrHvHdFTKz
x2CM1iKckcyhuewCZaBu/Os37fxV5CEJkqaAkcbc+jKl6iHqKaLY6blKA1jDGcB2hMfSk2hKfRGO
qFU3boQ3W4Lrrkfb71T2vcRlyf5BnoPqzACHA/roeOdXxrjpU2GviG8Fok+Vd8lDWgxJ0iFalJnp
U4R3DFlPZK+NqbcOmPKYayPokOu0qjl99IYuXGtN7WBEh9xEHCCb7fdG+SJD2Gh5NoUnuuG4PbaU
VTLL/aanVn8OKazAPYXAFeoc53U0bVaJ1npL9EE52FpTuRUmXY6wJwKNheNgv6zsL6sBbSPU8pXk
79huCmb/Vea25VJ4wcM8wRKGrmmhCttT2ZDUAcF+0Fn2sKofSmzg5kFomwIJkf8wphBAWdtEMJUs
wkj4MhegFJU1DpXRLYw1ua0mg/5zMQGbIy9bBj5QcRQbnd+s8r+YBZ5OTmrYXNd0zC+zoAhzz0Tw
TqdSXL5ZskTz1xh/82DGX13E0D3HkcKmTKN/eTKbhSY6Ly9v04nGre9RQ8NhSdX9iGba1Ga7htPb
jM8yBzGqIkAx7SBn4bnaIo1KyCMNTCJhNvI3C/13N6YOCn+KcS7l2GII6uQ8+2wbSaYq5UAKf7PU
1OP9Oaapncn2oA/ppoTi6n5J/rNeK5t0ylHfIJ1a6/jiHk03iq6nIIl/M5yfO/m/Xssg9Lm2rnuG
44qviZ1eo3BpDll0tvpyXEwReoJFhaQ6bWbIignSoAddILwinOlHKeYP2Pk5qIk8P5k6qMIsTKxj
axvRTdRUwK+KoNwFk4nmIja2D5qUw1YnJ94m/ayt/c4SFKy6VxpqiGchg7RocE2915A0PLkgYe/j
2aCyWSLtkxvIdzaqBVFWxgBNihJmhA/7b55fDdiXx7el4RoWW4dtGV/XUJXiRBDqQXXOxQAwp7lo
cXZjZOIRqeCb3wTQr5dyyGENk82YKKq2q3+dO5whKpv+qnOizoCNSunOr04wx/dNmiFY1VEn+/X1
vs5V2zD/j7T3Wo4bS6K1nwgRMBsbwG1ZFl0VSYlS8wYhtYH3Hk9/PnD+/wwJIgrRc+aiO2YUoyxs
kzvNyrXIWI3pOdYd25KzmzrEqcZQUWI9QiNivMGmp6JEMoSv163MA5vJisny6Y6mCe1LFAeAwQZe
11dPIcMSsQ9GrvF3IkBvWc0JdBpr5QWc343/2LOE5I7YbNosbnPcHPoDZBQZEInubPT8ehPigSBb
2SxjfjDe7UiTF90iw9Lk3AWFuRWoUeA+ku7myRbFW1rjo+8496UPQWzK/YQ7C6URZi5F/VMPfPmc
9qgTUeVtdxzhAIywz6ODtOqhCHxnXymqe4MEj3Ny9Fg+6cpElgqtCtRyNmofXe4n59E09RerbNMH
16OBnSfxP5DLjhd1LPQbQ2OOxvACHHsp3fyVrF38qM1RMrKVd7zGTWE+UDXsX65vsTaPlU1tCnA0
1oLzS51t+vMPXq+nQq7DjZM/qb4f3bmRAI8yAHPLjLo7Rbpab3tPtx6KKBEviTTdXaNX2k1geZDh
C3W8zVPEdbzW1m4rOeiIHDBMWMA0dmuzJMPKAVk49gz/cd5VBi6FmB+QLmwrhh05IJVlR+dh9MD3
aa19s7Im0zn76Dg4HxbuQhq6wIFoYh7thkFcxp1VPpWleUwNARubqT3XXfkyMceDJT4ZOfBQdRoB
GPemyYx1oQTP42itXPOl3dE1iUeRJJ1c9tk91xj0kx0cfI9D2dLKqgfbRflMOhUspnHCrE48ah1E
on16g7xSN8C5pHtcnSK4D+nIoa5MTxrIWw6lKzjg0owLZv7U9G104HZyChdZt+uL93WLDH1KYCX7
wwM3z71kbyZhHjn5k2z9n55FodU39tdNzJMRjiwBka6pJj53yoQ+H1k0GhrNQZz4yTNC8Ztx/gL1
nyiBMV+B6SC1xj+9AolyzWzkrtbrbiX9+pLcvtu3dHyHLgVeceamTKtsCtnV+VOHIzCNowI4Ibot
w3Kf0OnpHbTrHXTxBGSB8P9Z/cqztvT5gmRMFRrPO1fh8+dLJxFlkhJA1fAQbvPRDDbQkh7VUYeL
on1jTBqQIt3NNFB31xd+8cspGfDhKoGFNTeteNLOQ7XLnyq1rB4qETGsXGje3UDsdKPYMO0R4MMs
bugNw9fwkZSKNeybMjV2hQrI//rPmbkuCp26pVIa4zhA90SQ83khBq822iB2oaA0q0OUj8co8OCd
oMY3wogZNudQL1dKcrOX4/8zaSBHoEuVZGm29oUoEub+fPWMxC+An/wPiZKINgTw4AZ/Xf+6NVPT
n39wzMKh0BeWqXrOxqi6D0Yvv4uDFC73EYpqfwzE5bq92cWd6uCaw39Uh1uLMsTsVFeeGbSjLALI
vxJIdFFd8VeOz7Q4H9zqe6Wd/MmiKGNQnpmXt2gy06bR6gB1JUSduhheCB0qCGI3f8UJzQKX/1ii
dkrZwOSwWbNvKaIQyQ/Nggej7O09FAbZtpJKcuML75RLkwzK6Mrn6+v3Zb/I24UlqKlpFrnTPHlq
rcyXEYOQF5rGE7UBJPNNgcCajZKkgPLnurWF3cLL8ghK7qIO4OTz6WiBULlZHmRPcAwynTce3dJc
MfHlek2FCM00VNOmXijnJrKgrromEzGwFOYYgo0X/K1pwMsBr+n2Dexowf+wax8NzkKROLXb0lQo
QgCbCyBgnXqfFChRRtu2gBCuL+DSdn00NnMeWSKQF0Nh5GK58lJ1+ckVwalDfGPDrGm88mVLJ/+D
MTlVfj7c5YoZ+tKq3fxSlghgZuVQ7FWlQRq2pjN+/bvmPvr97JvESJCLGTqp3+x1tHviXauu4ksk
Q4a+tQCgZ3dvGPGPqWMpYfqZOrITskSb1MVQFOsiZWVxl3+EORUKTcIASuefP1gBHeXirNSLjIb6
uXLz/hRHEE868luH5F6qIKqRlY9NU/8TBjQeo1EvzmislisuZ8ERGLgcEgoGgilpzBYD9KPQUsdL
Ll7V3YsYvQWqDFRSvD9Vp/3NhP9ayXLhWBmq4/BECoocpPmfP9wO4zFKixBuzroo7tyB4q+E3/sA
+DhjCEb3f6muAmRv9OtfU7nlFNgjXfiyHU4ZeCK6sHn9y3ZoZXttWP+hqU337/08qD+DU2CodAHm
yQ85fpML3QsvKGEf1Fj/ZpXj3ytncOG8G/glekq6aThifgY9S9EYuqf8DwJVMuvSgoxRAIrVQruj
3zCNpIk82E5q9IDPVdJ/rnxX/p5GXVZ+yqyoOl0HUGaOoYMCl/jn6ad+uHomhJswY7j0VETk7BMQ
gUJG8laGzgA4nqbaEPVoOXsO76x69LXSXlnveY/rP79Ad+S05BbVmNmRgF4BEl8lSS7GYD84VXHx
6M/HCgpepf1NSuONetjtYHoHwTiSWQDKLj2iJ4Y7TffBYoy7SYC/BP1pZWWmsz97jg26fbS06G1N
CdXnlRFJAtQidGGpYo4Aut29HcNRAJ1fD3hCL6FsGtvxj6YPnlQD0G7WrwYEC48YTT8qYtT8iKjm
VZM2pY9c1JZ1CZluUACJ0TCR+fb6dy7dSNbecag30m6fxzU5IQ3t+CS+uCEKQwpYSlTwovyc1T2i
75ppPV23Ny/jv+83xU1CF0JT7tdsv5F8H4SG8N9F6MVNwih5ZIJWZXK0B8UiPPi63M452fBlrG/q
0sUjTaSmgfM3TGcWFgREiJbwArC+8FLb9fizktXbwFjN9W9cCA24TlSEVEaS4dKfmWmtvhvChEJx
mQ4/RxiR7MpiVLdGKwFarU7ewui+so1LnpzAEXeCcwWWPbvHOdyqaeG33hMJ8V6bAFuq/5jhL/Q+
ZfwU7rfrnzid/vntsDmaVGkNCtVidjtspQklOpzxJavLF3tEMSeiTwmT87co6F4VT3+yRf4yoeOu
2503vd6Pj0N6ZXAhbALl+YemnoKsKoxqrZ68WrY8VYiXOUm4h13+7E64a2Y+DEj6yE6Pw/rTPR3P
2YdT8QMMQKInbXMe9oVoXnZd4PiXsQR9PhBdQyialA/DKPSXLAfvwaMK0l7I4tEYoRlr1EQCTbbV
35GoUvCftr12pRaOtaAtrsPFRVfc0WebgcoHc/xMpVyYBNpGqfnbYxbXYTqIxuM5B9haOwBLlfZ7
bxNfxRALhmp9G0EtrDjVtxEJp+ubtHD+BaV7KkR0t2xnHutrY2QnPHvU7phb9sUmNl+hncxpvvq1
xVzvyplY8JPCoSc4BXQUg+x5FFMkEfTCRXSZqHw0vfle2YgtXP+kJRu81zCjgEAwvkT7eRxlgIQy
85LoxYvvOr/cpApW7vDSNk5FE/bQIG+fF+Qlwl92Gij+pa3yI2y5D307bmG7/3b9UxZcBV/BSytB
tfA5sxtkRnGaaekwXhCBBDRjpf94NFdA/yFNyIjX97KPwuN1k0sHgiyMWjlBFV84PUIfoozSgTMV
otfx0hQaA9HKg8HQmwL21qDbUo7Zb6Tkr1tc8E/oJvzX4ixZ8loTlRBUri4leMGob2GolrfoaN2n
UZQwhu3fVUO4V7vu4brdhedUGBgGByBod8yRAHBd1ZkLT9ylNCVKKPpuDKNzbzenuPRXTC25QuoQ
ujMhg6gkzgttdm27ll8XwcXtGBIYmLZKG3q0PKUTEngKmVK4RScksmBIBJzt/7DGH+1Pd+bDrqpN
HUTKJM6d9eMDTHLIfGUnAppdXuMZ6abFQYM8A6D662u8tLeGgXMhaqHCOS9fDFZU2ihhB5fBDu7K
ftjzFm/TuL2tshrqjxQYDbiaCQJ83e7SKTbAW5A+Sg3YxczN0q/z3BgGnssEzLcKVD6aiUsHGjEC
dVlbZzlaK+3QxU/9r0ljlhmHwi/bBua4S4pSMqWjGBqj7MhI7uuEcIVE/i5NxV1gKT//nz7VmLlU
XaIlrLl8qh/yqgXVE1PVdxqIpAmP7ngxHQ57d93k0qdOsCRLlTbVyvmuylyBSlLjYWU2GWmJ5NQg
tjadIiu1D5K4P+XdqsLk13WzSxcW4BrNHaqX1pf0w4hpWiGL4V+0nDzLL4h/w65Qjx3q7voGUWqm
I65bXHLzdNdAfpmmzfM4iw7p4EHj1ODmwRU+joP+5qD/wBO2htxdirTpFTrTkaUE/KXMB6dmmcMK
xnntm1/TXIvf28X0/L8YwI4pcbwiAHNuLO0CVfzKbi5/5H9tz3yDUzYoGtNUubitdzKN5B/G2H9P
OPX/YS1583WTat/Xak6RC0f2HWvJfN6DGLPnCagfetVKS3Tp5tOyAfYiTFzuvDQbQ8TNHwXBJa7K
W5C6l8ARkPTm6Y9hMHk0e6TRq5VayeLBfIfnEW+CBJl5m46yiNcX7B7zkgdYZxEp0Y+R1e4IdtZe
En0hqCXsoBTwbmt+3asSIdKI9upFLaH3ggIzCO2DQRYxIfmn2aAG3jQ7qn5NrHgutGZlWax4nMXX
7ONvmH7jh9ekS3sR1AZrDBHog55pd0lS70ZQFDT0fIZ+GCyeRmrzakB4VPuRN/paGXKpLIcP+O8y
zA5tD4pMWmUEOe9oQ7wyMWAxXcw/PfgHJGLJ0/9WynvYebf/Wy2GlALvR8dmQvXNdlxrm1SyChzm
Ubd3Y+yHe+h1IQhC1AJymirfYTTdDaIpTm0xxE9d0Bcrb/rSvSVDpqaNQ+S3zBx/6iSaW8EDCAc6
mAaUnDcGmqpRR4H7+s1dOt4WjVAwPhOgbw6B1ROvryH75Uop6W1Va8ck7/jc6KkPjRVTi0fro63Z
0ULqdvCR0SBQKW1EKa2H1HHvpgAtzarH0qv+6Zr2oPYxWqT9HS/civdYWFNasQ41VhCEkAvOHL4M
KCNa3shjChMO/Pk7NcpORhKuhEVLn0knQqOzTF2ZZ3R2fqRdIIgT2+mT136H+4ep+Wk+Hj4fIMak
1BDID1CJoQnUryzwdC9mObGkqquSS9BxpOfy+eqOhtspSW5k5ORws44ihwlScd2V71vIW6bcgZge
pDmpxLTMHxxEaSRdF5lJdIFNGFrgNLlLiH14GI6OyKHlqFaesIUTSioN05ROJxPvP9u2WNFzBC16
htR9+cOy4VXnxChB8uAobbGyggvfxltJiQ8ALRjTeVFMLwWsA0gvXSJGKqeR1QIKZagN5L6O8m/U
DVYel/fcYLZlZEc0yEDbqWApZ1uGNEBjdYhWPTWF7b9FzoC0Vu9k0LymlvJiK2HnwlGkkLsIJLMr
z4BruXWK9MfY9Ob3NqgFY8lB06y8RAsnycHzkMebGnXXeUpDkzAPo7GGKAb3+FsJuvKQ+sI8Xfc9
Cxfyk5XZSeqjNoVAuVbOrmQU2mo0+YjgrX0MY5r1101Nd+7LOn/4oOmQfTi0MBynUJio3kUkwQ3a
Bkf4JV/dxGoRX7V/BQ4wiGjsD/BEPl83vBT9ffrIKab5YDnTkjIpbN2/IOmF2l2ImBAouKLb2QqU
L9n3LgmfqGYdijz5cd300iYC+KMuCAoEBN5seTVEdVo7V+2zQNTgJlMjCyoyJ1zZxCV3R/9as3kr
GWOgfv35A4NKpKpnx/aZKadL56IgzuceEqU66K792KbFN7iFb/se7TCt2KEf/+/9EREhRXN6iQZu
b2bfVSPIKdy0vwyGhE4svo9j5cWy5NmfdMeKfM3LLvkIJg1MCq4A0ek8f/5eyPhVWIJN+1y3OVKE
ovwmqLNuFcZdRyZw/VKsnN01g9M+fzhBPaKWvguF3qWGem9UzQtI1Mc0a++iujqYQKlWnODCkZ0q
GYCfIWOkPDUvKodZ7FUq07IX18hRqRdHuGKgmUpt/a235Q3B4XliWjSDciXq+fqlnwybszTbCdTU
MaZbCpfNNK1N9+0o81uEITfwu/zb2yFVACQcHYI9KhizbfRNI1W6OPEuaq4bENnY9T1qJen231uR
aGQAwyG5/YJNdZEOEWlkK2cRQLqBHkWwUyfhsOtWFu6ghIDe1qexOJW8aOZkYNhNeik6+xyryCaG
yiFIg0OHgnlUF9+YbLxLq3bHejybeneQ5vjtuv2vjvyjeXzN5xPqMYpduUHpXwIzeyQChDsS9gNZ
mmuTeF/duJwgORQK+Fqu3+y57LquinszsM/oF2yynHIPJ+Q//ERl8sMOJiKm6582PQyfHw5CKgE+
m6cQyMw82nGhsBm1LO9psHi3mQFbDJQkepkdOqkdr5tauncaiC1mKmDxkBQlPi9j48kyFoXeXWAd
SZH+dnI6FpEKybwX1X/3nUDJW2m0m7a07BddSDrVAaHCyq9Y2Ex+BXBtPpf7MfdvRSxzVQur6uJO
WlmQU6kHTtcWSXsdLsjMviBbvm2i4d4T594AHfI+1tWSnV7/IV+T/SmGnqYZQUbYBO6fV8OrfW2s
g7C6WJmtP+qJEIiWIkJsoJax0Qf47uMRfu48zvK1jdAWdp3RpgmJMUHAwJp9tt1ECdM6qB2eHebk
nmiGurDsIM0iqoIJZMF8q2Zm31AqYfYkaePXQGmh/GBqQb8MoQmFUN16xrZrY/Nke2p9CGF6Qmt+
1Laq2hCyuarzl1qb8RZCBEgoiyHbeYjE3PlkY3dgzn0GkZLnrLFh0Ub16pRBCrYt/YQdp250xC+i
ARDxFwVNXv2UQ4rAguuV0AUM9q8mM+Mnm0lfWGLhOK8Ne+JvrnE/QWQdtbbIH6ysjA/ZUOo74Rf1
Lg0ie2fhq2CP07XnPE7aQzfmDcznUp3E6NEyGUx4a80qMB4yp4UHRU2Mx2nq6TZnROS+jQv3rWYA
eafLGFJO04HTqxh3VRv9FcVFxSlR4LVLk0CFI92W955WhWgQW90TS5nepyF6EOQSArr2cDg1Uded
8KghlGbFq9a4KJ14dXjPIkHNpwAZroQ0nnrLzL+T9ri3mW6IrdpA8OWNeoeMB8QUTiOy30po5ehD
Q1GZd02wK/u4ZAjc7TYh1bqnUgeb3QXQ6USmbaAtnCcwk8ClNCCRc9enGvstXT960dAJPOSxGlOV
bJSbPmmQEHdSZM3z3j3aZjO8eIxCNJsAeZbdyF/2va1ddSXUWTiWkxMyplEKcvV5tqDHseWODDQ8
uT46ODHdHFj3FftPxbfNx8g0xVpsp3/1foC6sWdpJAJAhj7fgyHsdUtxDf8iEwBhSfuI+NlOVPC/
1Qfe6LT5adq/Ei3YTaMd8Sr4YyEe0MHvOpZgZoVHdObuk8Yc+zFw7XM+aZRLrzRQEI3RiisGxuE8
Vt4VcXVz3e98DZsJJidAmM4wjiHeJ8M+hFuYS5U8DMNLLRUbuktkxd0ie7luZMHJYoTOuU1Oi6LK
LPqgggbHSUtWoOTqrd5A+R1NEx3G6782IyS6j840NU/SP9s/Q6/jvvVz5VzVlnef68Fwqh0p9oWp
NYfrphb2CtwSjD005S3Jefl8VDSJqEYty/DiNUhxaaiuVA9RZtKcufGCtT1aWD4QU9OpmJArNPg+
G+u03ourGDaM2DS5sYbvbxTHf0j1YX/9q5YMgV6lfA9OjCnA2UPQWb5lREMpoVwv933fnpVEOpuq
Nv+8bmehEECczZPLdoFt/oKHTP3BcglqwotuMazjKixaf1P2qP+hmqDFP5CIh2nWU+/69htkMJC7
ucfrP+H9MMxCHX4CszWgwNjIed1Kq/WS0IqfMFQauHwdqVRop0dIZRE/KamebUPdRwmkR5qjCwt3
51oi3dlMsL92wi12rlON+yJM24vhmvltiRYMwt2eeIgo1KJ5Q+YNx4a3q9Pc3gofKWEyxgwRZa17
TCGhfqSeTNRYg85QAlVC8mMVK/WWhe2EH2Fynao6febs3DRdYRepHPxL2GQoN/kIC8fmvZp4ayNA
C7fhoyFrFhErsZ8bHo/GpQ31xziOH/xRuUdq78G34eOAhaReCduWvNaHL7NmrjKoC01tJ9BCWRd3
ftY+icxYRSlOyzM7ISbYASJUWBlo80zL+8E1SjNKYT1V/QuH81I2NxUkQtO/6PcOv9RYvTckkIIb
qw/2XYNcFCUA5S2ehDWVN61+zfs3uNavn9rFnwTOitEw0jgu0OefJAI0Mw3X9i4V6UdmDOicI765
6YcYFvdpNK8+tiHttjyNV+7LwmPMHKVGpkypkGrAzDXoHVyIwUjHsldtRKVY7y2yf1SVeZX7VilX
wuGFDcYcBCswKfAyzZ9ioENu5KsKHYEwcU9qHqf3QZmsYXgWLghWLMBy04TolwjDjSvIgyM9uOjZ
8Dy2/imJhpdAWwss1sxMcceHg6SAt26SPg8vjI01SIo3fv7iaG14qYo0f7t+QhYWjiYOCChDZyiP
KYSZLTqJfmEW/mVox3qjOtGDAL2/u25k6RjywhIxgImj+DO7GU4p7djq6dxZSRY+RTkzxAzFBBTh
nW7PEWUYVR+QsSz6bl9VXr5ifs6MABzvPT39v5HhbEFJlCTMSMQTZmHBZzCEwRbVeB+aVru9MY0R
6t8hRbu30L0Hcr7+VIx+uxdJYZ3aqh0hHYawwc4Sa1PpiPH2DdkIjNe6ddD1MtG3Udw1O6hU5bGw
EVSOZNwgeNYFD4oCHSRkZypsoFqeH9rcgeYNdfqNXiBcFHpRtjUCJd/LRu0fZduXR+lpw4vO3BdY
GdiYnNYe7kpCrgDGSTtEODKjQMKdM36iM1mgFV53qKPFY7k11cbb6n2FIkOJ8qsND6Q9Da/qPDI6
YfyNZsIprzSR/tDIxvhe6sNjrTVPEcjq4ztQsDPz+5EBRLOEwBad9zrZW21X8ZtWoZlLRRlCFN4Z
iGzAn85dUxhlmZc4Dd6SUXOvK/ZN5f5tM2Sta2TzOCZkzmpozZGX9NGbF+m/7ncRyOIpbKBsRIDz
YkmCVoZqVb4kS9d/+X0r96rP+rXCiP997Afvk8awH7wIUxnq8xXLrA4eigzqNlcU/8Bti/fvb8Cp
B5Brr3r8Bb9LsZe5LNvkH1RiPxvLU1i2xj42zyEorw0lu2Rbt+lPJkV/Nw7QmOsXe8l7UD9nOoOy
jAn32mdrnhtqudUm8hzbTbkPQ03fWaW6xgGwFP59SjrmZkowk0XvoPMUdy+jihRCW+xHv/hDm+T+
WtN6hEHyJijkQWRigwrnEUj62R70lVrzkh+DW4UZb153cJwzZ+mYQ9whshhcisadWrGXuIZ3pL3t
Cm+nxdY/iBJS5xfRyiovmCXsxYnR5wO7ME9sA1iY3HBs4kuto/po2ECYEz/fKCI4NIny5Pv6gzDC
xzHK9te39+tDRHrJXOY0ggfYaT53IazODbOS6bGgG3at9muiiiWiuW7k69dhxOEK0i0gn513KLrM
K9U2KfqLIYvsjlnM/nZAieg3rGLBzvFV2C+9WLp3lhUiSum34YojWLA/8TDYZNC4oy8TqDpVIMZp
uu5StchPTfURv+jRdRsgi2uPZDfOzYCUx4grWQlaFpaXdBA0/DQ/MY1Cf749pSfapmnRbhYRTB6M
GObDDfJGK6fnq0cAgM6IrfZOk8i/PluhW53GCO92F8Mz/pbI+lZ2XKO7WZqbIDOjlW9atMZSgBij
dUuH/7O1gdppVJVed4H55anhbsDFyOhfad769VrssrB+FF3Awznvg1pzW0lmJd0QyfZS+Wp3p4NM
Id6WBnJLfbYSQkw/+3NsD20W7TsQlWDivgzW5i1NV8Mbvcvo2z9zUI0OeD+Xdnuf9fvaX6MiWQD5
THP3goEX5ru+oqzHejQFTLbuVMofX8zS2hntH4UU4TnLiw5uyDDeVbEGWzyw5ccCCMAmV+B5qCrp
rnz6wuzT9FvgWqR5YkIGN/O+cQZTYuy/S0v4e33MtE1mureQRG7RL7wpNevBcSDHDrbNNjY3usZw
TO3458Kx4HlFfQm+0P/hTNsMBuOB6cLjnGanTPY+ncUucM+U2ZhsLRFmRLl+rZ/y9XWbpqgxQIUN
eOLc78oIYeDQ1K1zMlrfNeDRaihWoAQL1wVQNLE31fSJl2y2tiHqSohJ0I6NzREeaeOfBFYduw8P
5pA9X/ezCxEXn/PB1vS5H9KKRMk9AUttfUGc+bemRqfICpINOij3PtoIG8rND4Vi33ZR+ZdWSqbX
4J2//hMWF3QajoFTcOrFzd5PK0RtS6R6dRGAc3ukyOLVEYgFb865ILBULRb0y1tplGOS14LGpeuh
RLRx+lzs86RiaAuUwabWw+BUASQ96J41bkh5mpUi9EJzhF0kB6WOQkJFbezzKjteCNUHqnOXLM+9
bSJR1NKDZyUpd4Vf3tAyf3DoDA+eDcu2vC0o56DfDHMvlEOt1kBvhGZc1UQrl3jBfwH3p2FNAga+
a15RlQp0XXbsSpQug+xYgsveuooJ57LlF/DTIajipmO0Uk9aOHG0Iynhshu88PZ8hNTwKtOF0nsq
sBb9beMM46aB62WbQ6zxk+aMcmPZaXuok7i+t0cR7PKSn5O3yNZcP3hfXwrQ2rY23WTiDKqInzeF
cFFDb9VQzjTNjJtBC7yjn5P7tWRu/94UnWzqELhtGqLzvEYjaYKEDkBW0KiPTqncll520xvByjlb
+CLmAyeyP5AWPIKzyo6lkVPGCWYQwUq88Dut3aEsflxftoWeKxv4wYr+ed2UwdUA9jruua+aR19P
/lAC5QeliJ0+RPuxMU4wZd2Znf1DwsR+3fZXX4Fp4GYMaNnTXZ5tWSfdQVZV5Z4LkznEwrRxV91a
XfCr+52MWEAdKBDAwjJ7RwzuQWNnqMzHTARtVA3CgomXP9Li17bJjZWjsWSNbjnlMEa0aDzM9kwU
sOUpeoe1wr/Xi+relgjKlPmh1Nem7ZaOhwMmkJofXpBG7eeNsxobKClaLChnoXgzxM2+0dXfam6d
VnZJX9onJlyAx9KDAlk5W8JBxFwntyFSYZ4FODaaWrTmk82I5sRGyyJtI3sypEG987zhr8DP49tK
rREsU+q/k7D6lYc1jAZN+jPM3W8SzKRTme2x7bofkWc+lDR+gg6Ra8hL4W4sn+LGOVRCvGt4SN3Z
+qP1CCPJd40DSWyyLascxdCxlgiDMF4ZqdQPqvC5auU5bHyERI0XHwaqTeqbp9YID1XvQx+v/tlq
FU1j/kvvdue2Dl4NT/7wXNSB4PndWl0Df9Rg/m1JpCKy4txq5s9SQcHK0X+MbQYmV7mJ7eoZaOix
Z7WVjsZqYyMFQkRGlyK/V5Ei3vR2Ym8rVNdbvTuZVfydOUvU0RzepOi51UYUhZV7QsobRfMew7F9
ngRVHC/4XUKZuUFN5Gy76esI1n6YxLb7kC5IlIpdnKMo4DrINOnfJ/P24B1yYbxUtbsfTWXY+F58
jwDbPcwJD62NZCPSCDmt9biFV1vvtiCB7jrLPMZmtA8d6w1BZOg49dshkDtRMOIylm/paJ2SUrth
VvhslP4uCcAhefEdy4nMW1hqEGj1+y7w9+oYy42qmP/YZnJbZ+WvRjFhuarOEJ/ustZ8sbQx2Bl+
84CC1q1di2M5kOYVIcw4LoPzup6fah2yVD01t1ZUPE/fpnv1yQkRRHeyQz2Jlmf1Pu1an2EjGP1L
gdZc2iOSkdLmR/UwvFEVxNrbJjpJxfsBJ/pTUje/AYVqG/gPtU1V5EO4ycWg7JkgTnejNlHwl9C9
GG0R7rsytY+9HYpDWvJ4uzHK1WjLT7k3zpw0AVr+SvmZB3G1h44G4RdXcf9IuqnqBlBlY8L0eRFu
q/4dDyMU5lZiGKiKwoEeuopDq30cKzgcIYZPh2pAXnQQ7aayowa59SpQ73WoeWkGdTmyUPydBSRJ
Wx+xnMeerRgDx34MBtdPNoaJ+ExkTgAGAFao3yT6vRe0aB0PRVw9ZMSdz+hoJ3slVnpYnQz1m2GG
xgF48M+UrqAuxrvK715lZJ0miZd2UI/u4B49f3w1ZX7jpvG51iBA1H2kRv2jnqNxUmp3fWAdQl6d
oOzObsAoaNjf5hGTs67j/dR7eD6RrJ8Og1/JS1no95ZR/V14/YNf2+fAqL/3iXUOeFpQJn2ACx/9
oOI2q8I/p72tG23nESO2evWapu0vP4tgtdWPhZMhYG2Nf0V46sFW0a5KnGwbFpMP8US2KYog31QZ
Cu+20x41CObCQcKlhmRiLfSnAK6YRtC4tnribFGSbEuJsJLj//J6RHVV52/6mdrGUOEYMlvqHnXJ
pXXux1y7tTUFrgHtLVXH18FtuFQIlpmwywaBfofEAHocaL2n4jLR0daW+s03tGMNUM8cjDMUxN/r
THt0mohjjeyCWlkp2nvDHxACx5vSyx8a3X+Vsf3YeSozp2pyLyz9AVqff+APplUT3dD8bDd9rd8K
K/zp+uO9cOs/hxquewnoAFr4i5t7MVcx2/e6vI2V+qIjauLK9KhZwURi4t9DGBFvph/oFUh3NNob
0+A3XazeOF751oXmYcyyvZEgS6ZY6PXWgyq/UaUF3aQduqL9jRiJeqgSuWWm+g4KtTcTSQlYfQum
ZLvv/hDuosE+TQfCaMoD9Lp/RhwStNq++Zr2pEbNDz/VTiHa8GUk/6ms7jF2nVdP9x4b1iJBehGa
/+c86ZHOTd1sW6tdsmlo54rYfugB1Lg+PJbSHU+W295B3/7+/2ny7uQb8psRxzeGqj3TN6HEX1ln
17BOKE3W27IFpFN53bb1EdUTjWvtOXh7Q8SHsVXuYjGeheIfvRw4UdIAOB+2qnRRDY49HJX3wybo
mZat7CxkFofxxKhavDG4ILXm/2wVyCZlyDVvUwaUHZSim0oUm6A20aIivd6ilNJtUpVaiIF6hmkA
N77+Ei+8+LAMq6Qd1A0YO53FS3WdBbYIS/sMavzOiNI3S2n2IEZXSqCLZujBQ/1LmVnMwzLNpxSS
VrZ1pvRQGOC+NqC8rn/JQphkUCz//004s+6wpYZ0HqgvnaF22GZKfu9L9SRSG6LaNTjf+8zY57oO
q0Xizcq9Awxm0UsWlW7YZg0HhSP/VxEnNNaV0ESTRsht26e0b0UV3LR+5h90NW2ZFo76kxmZ0R9R
xgCmVqdwMDUlD3KZqfGGFsL4l2642UvsVtFfCVWwuyGU6Y0qKRj5zF0/1AiwHBtEsu+g/oLbumiD
G23Qo4vnVua21CIwXHJojjmCnitJwzvMZPa5H/OgeeM9Ewlfp4beBXGs+jx4QX1rUrQ+qKXI3+gp
lHSCIW9xfKc5dpmsjpauoAE7KP1vW8JnJO2sOZSRVqGHiZTY9X1fOFqfftwsPLYCq4h6uMspVKI8
1Dyh16knK8XmRRu0cMEUkZp/YavRQjWn32gpZ8uKaULK+K0qlJODAuX1b5nOzWyhAcAbUHvQKQYw
MvsWG0U5uEbG8Qxob1KET91doPLMj05Ni9Og7CHsujheN6pNd3xmlR4rhFA0/Bnimrdj4EFFFF1J
mM2r/AFFwnhrWOGPpHT/6lF+OdLRyBG4RRwwaluxjcIx38D8qm+8zA93OfT5Gz/szJ1RyXrDJFO6
DVrduqN1XByyUl3Z7oXEgWEiAksycsBe8x9rKFXvuoHJJEKGPBZe3olWKvtLm2Aak94HpSBg/zOX
iKTr2COw+u6r6g05CRVCHt3Vyb2lL5nmlJivoDn0pbognaCHgtv1LpbRjY+t1Zt3WV4l2TZ1xCEH
ybZPXRchzEBEz2A9hNnJk+lkziZB4enWGQ1eUDtNv18/DQtfLyaiRpA2/4ez89pxW1nb9BURYA6n
pGKrpc7ttk8IR+ZUzLz6/6FnMOOmBGnWAPtgYa9ll6pY4QtvkGflpPnf/1vuU1IlokYQPJa2+RjZ
8lbT6skrdFy622k9ROr7fx9PmUVHNNlC82aJOhuD0JarMgTmXoUfpSwflLi5j0sdu3ltq+b9jVfi
wqLDaPk/wy3ZEFrp9CLBFfAxjQxkmToj8KaovYk6nw/q2ZFCRUcnB0AqabmKYsjAJTXMKh5RCZ1U
jg2ZaBREO6wRsCEmWhJK27p+OlI9VWlNqv336wt7aaYIsNEqgpt5rtYRD/akVQXF7jm2nJvGt6tJ
lyp13FYze5w9g3TM4r7KqqCvVSOwHmQ5UNZmZferCMPIp6mN2pVfWOO21Zr+GLfoc6Rp8qaNJmnG
AF7j+lwvbFr00B2611ybs3/O502LKYTcTL4pPVCv3BSqcmd2pIGJkFcmcvvKmDU3wqallQHVaBBK
rCwXEQ0eY9njrAQZ0yRG5WHIKEwCttbJRUlikm+yFn6hpvorSoydNVkbI5Y9uUz2JIr3cuuv5kj5
+uwvfGlEdYxZF5u2IPI3n2evJG3ehXkaPqIL2aIvaPZ4rVrb64OcP4FIGgIIm/uB3L/LCC7qg1Qv
JwEcoddfsF/adqHyRKXvxuV7YRhETWls0DXi5zqLuQTIKJACm+ifJIqMqHE47INa0+/8ybR/X5+R
PpchPx9SimlUn/7uXjSdF2P1beL7KDYaD0OjZas002oIZ43vYm03HTUJ5YMISDpJtNrIJzkpMbuR
6+GA2R0+kaYgaq/pajmKhoVl6yjf5nZY5Kpy7+8UmaJjwg1PdbD5Het5fJzEEK8r8FmrqaqA7vjj
dKodvPKG3E636hiWKzuJsl0EocALoT7dt6lMicdu4mMkYolGVT1tzAhV5SAwpz9JkcbAw6P4hLtJ
9KqUToRxYFztr6/SeXRAywxEHvnP3B1B++Hz7ipj/NmqxEBSyQ/3PdlZMmyy+KWj4lEnpGJU6tSv
cxtaET8MbQOueJVUr9ZoeYm5A3yKB6mOosCNDth5TAqXTkEanWI5fbAzUN3gJ37f9Q0NE6f4arWV
8Vg7obIPtLQ6DE4HrilALY6QOL4v7ET5PQ1FNptFWtZ9pWjtJmoTfY/sldjUcaveAFAud7EBsgVg
Ajpguj0L8i3WrPczNceIczjRM2IUGufYQibb0m+UG5/n/Oab6TxAC2dJvlly8/PXyVtFtxwpUx5C
v3I2bdrnx3FsD1NgbwI72rZVX/xX6N+sxMY9MMsD09ldnppM4jmoqt55SEut3Q2532+GoXi8vuvm
Bfp0NOdBZvAK6KDZqWExrdgqoriXS/jpQRi7krU1zKODplYdld/AQGFy9d9jfIbkgBJT0h6ZKVKf
V3KyQGTOXEL4do7qGqMzkKdrO7bZx/W5nX0yumlga6HAAffV4Cl8HgjXrjQPsMlGlRIXFMleFY0C
dlrfhk38tZ8C80bIY5+vJbE21xCBOm4oSxJBgHk751s2H8tOf4ut52RGJYbSQ25zRNE/DW/VFM7e
o/m6wHR4ru3DdF8OKOqRCllgQPaANbyqy6rEpNm/ZeVxcRQTwRoFRQgQqIst4vRorDVSGj9qRr7G
cCJcWUkar69/q7OiwjyVfwaZf8Q/0XCj4g2c95L/KPrKs0dAIj7FBfRxrFtZx8WRLITl+Uwwy5d4
m8ZE0DKH2/GYydKrIR3L1HptjINe3kjmz08WiCE6YyR6EJ7OENagKnGatbTxsRKtN2X+S9G1XoGa
uEKlunFsljN8geV6I8y/9LUA9oCXmmmYZBeLhfS7No4bhPmKMliJ8It1S+vq1gCLL9W2keqnEgME
2HesbBgPh9KoxI061vnZZfVmgWeWbraDXFzsuVL0yZCxtVV13CBAtcKvBMW9dk+18ibE7dKWwMeQ
+AQcFuIji8EaIQvfsIbpcRSUZ5NsixfdyoIyEglldX2fX1o9UEo0/UAOzdaJnz9Pi9dFWbYMZWW2
2/jtj3DEDPT6GOf3kIKTCU8j1CmgFsvMvYPsGKeJP/BQazuK6JspaBF9mu2PYfeND3VxK0a4NCuQ
wrgOkBbMbfzPs4L7k6kFZvaPtlb9SfMmWetOka1E6qiHNkmlA+lT8xD3WM/2jkQPQhl9vF0oaxez
U3dTRvZhCpPpRnSwXAiWAIAQ3AouR/RQlos9GRaqXqpanUq7Tz3kz5/5kQfastjI4yISmIjuR/Xm
+uov1+LvoEilgV2G0wEP8/NamKYU8Xny6jQOEBwHa3TbQrulcnBxZkD2icqQliYc+TyInEuTlkpa
fxJyvU1reiyDyPdDBL2rCcrnZID0pGqjcmNnXbrTKNUA7SJmAOq6eLpDfei0WkTjY5sp32SHFqeh
rRSdAlEWTgAzgyZ1FeqkWyHHP64v63LGBJ6845AUyImA7yxnnEl6PxKVscVkSHlN0m2EjqGgiT4s
5oSujNH1GOY3MpdlePl3UOAAUK6IL88cIPQWQ/Xc6cdHpeu/hGF8bCdce+NSvgWYO0dyzNP7Z6R5
+v+8f+ZkixgK6vho2BOG6XrvPw0QN3cNNcGDU6nydhp8bOTxEmpD3VNLdHevL/DFuXKAKbyayAUs
0Q91J490M8fxccA13cj042iOhYs55Y264oUPSRBEoETNBo2OJdfLsaqyC8J6ekQdPnc7zXgry3Q1
yf7XsbZ1d7Iq6NVQ9v/z7BTe/PlCmIH3y4JvNmVKr0uoCUfQKu4BE1ZPgeWEd2Nj3VI8uXBIANjO
6QD7FZjR4mzS9uyUzi/HR2ccTOrI1mNr6C+aEf3Uk9kRvHiSzPgp7Or19SkuLx4266dx51funy0k
5BCQhWjHxynvfgkMxJp5s14f48JLCbUSQ3Wizjl6X1wArWm2BU0yjOBLa1rLJte4OevMSUoaumXQ
3rIfWo6HZv5fAgotATiPgFg+z8ko5ADIchg9xDiITCVAk8BxXqvGPJiS8XR9bmdFtnkw6i1sft5m
EPWLMIDmEoDoUQofDDI8nBRf6krt3Nj0f9hZeT8gZOWGffyWlzpxXNp5GsSvG+u7PITzTyDds6i5
o6VxBkEK41iV6lYBnZsrOykdX1qcI9xEcW4ch+Ue/V/jzLHB3z7LMqafADaERVuGDyLI2vsBmvAx
9yNISRU1FX9wak8r5SrBm1Q0r/UY3lL2PKsq8ANmtRyNHavNcm+LjRTb2iSUyRBPFEVWinKcmpOe
qt7sQxNHdHDpf+CqpkKrBVgTRW/4zn9TbuoHXljuGdtPtDw/pWfmnV00OAEcHfMEqIiGKcCZmyDl
pREitJuZjz8XKWZRvbProBQ6SnM6Dtmo2HgUTahQWKveLtwm/T4B8jGsB0SSXFNMp7iAfASrqu5/
gEy8L8vtFAErKp/8KfYwQZur9G34kDS73P7aDPvaiICN7PnZWbnX0mSjOABZ0tbz69I11BcH/Fqq
Ie1b3Up1l+E5QQ6BFZhcXLrm2tAi4DPxYDFLdLOeSjV/LnwoNbkSv4Jo69ZDOT4PY7S/cTjnrvK/
hYp5RFpReAYS9qhnJ8MPGyLnLpj9bMxs3YaDcH3RvUwafNmgNgPXarU3uzA1yjESnkZx8B/fx/kH
UJGlikmgS2FmEdcR9MpYx+vVqSlMjJq05ovZj987iAA37oAzcsFypPmi/+cihwZadFYWDicpBEBG
axAqe2zZj0rqh2+iz9QdMt1wG6dtmkTGU2Xqodemwbjroyq7EUKfX8B/AcIQcAhnz6mh4dCOIzps
FW0zrN/uYqt9G2LFxRvglpbnGY/h77SR6wPxBJEDGdnP006UpFbQ+x1OKA17Qpc8R3kJg2ynl9Jq
1iXXBO1v55QmoUuEuDFhAxbwucInnZDBn1BzFN3q+q47vx+YOOQcMAgzVnz5k3TVrKZc2NVp6trJ
G8AzRV13rzvDrfjv0jLPEorgM6nmnHHT7dZELx8zp5MdKbs4j3a5jClpmKxMA+jV9UldHIvMmi4g
Apik2Z/X2ZQEyijJWJ+UorKew8DUPbsqxkMpJTHVdyH+a3bIh6UtpsyqpX/BvIsPSxZfSqOj1afE
GtPHqsN5HcNwbdU7xYC2T1V4XFTi1QlHZUvFXvPKFDRPKpwUE/BhcgM1cnYitPP19YVYBkz8LqIL
Cmh4CdAQXaaHcuSXTWnV9SlAoxNvWlvsffqUm+ujLONdRqFgDLcf6z9a/8viAupTShhKEj0IA+xb
ZGDpFhXRIZ6GowncA4xh6tO4NG7BdC5c0f+Ou2zAylav6sOQjSeA+wCyfvbpLgh0t0CtUTFvUXEu
xE6fZrm8HUsnToPJzMdTakbKk6FHlmdHR8uXVfoVBpYJkRMp72VVGA9G5ojdSNHMcHuAWTd296Xl
pvRKvwkVgNlc5fPu9inHKamRTqdeDdJtiQH8uwU+kvp2Gu59GbsnuZK6Fbe5caOjdh5T4e9Lxi8j
gyKj0qF+Hhm9YwWLnro/gQP8glpu0GVuStUl7cTLXLXCxvY/Ky3Pm2uOYOBGIpBz1pVoUbZTsiiZ
TqNOM1IZbc8OipMzCOfGsl64Cem+8v7NF/Pc/fw8OXCPGjLS03jKbd9V+yM0Fbfqb4UVF07kXJkF
cDIXg9FJX4xiibiBDzmcgji4b0f566RJu+vH8cJEeL3JzSyyUIZaRC5CCVU7ztT2FON36PpWZMzv
av2EesDP6yNdmszsHkLbmoSTbfd5Mmxta1BbtLs0updvqSQ7buH7+dfro1y4zWcfrPn0EVBTLv08
SlYWUyuBBzt1U5mtHfNnaiBG1kvVI3vu+lCXJjTbkmhUfqiJLKt8whgttc6I1COprdxChrlV+7c4
aBfOrwW8EK0Q6AE0vhbzieOykqAB16c4twF+2djdBqJx254OsIGSWqOJFhWf/Eacc3FuM4mQJJMa
7HJbUIGcGltU9alJm+5OjcGX1tLN2uClj6XPLHFQBOB9lx9LC3NTypWmP/m1HNxhTNmtqdIlOyHk
X20bJuvrH2xpbU3uAQyUW2Hu7KE5uaSVaVNn6ZUlqhMeKv2v1o60n7UYi42iJsYxnhq8KWpf/25g
w46MuYGeRUJPYy8BGt5IQ55/bWQ/+4inCc6bMvl7hHKzxpVIykFxI2V56xlZrM/8vemxzrgSqpps
s8UtI4kUb58xsV7MBtZZ+TPt37Whc8shu3E2l/W2eaS5PE4X0uE2OEO3GYHUJaJrzBfRO+7o76z8
qLX5ptA2pq+66LUCSH5QoqfrH+TSLmOTcZPSSzvHfKkOZed+EO0p1eA/oGOITecYra4PcumGM7h0
iKNV9I6Wx7TE70UtqqA5NYF4aoPmoZae9ax7/v8YhQYriTNmxjzWn+8drVCNMG3S7lRZvUummubv
SXDjbrs4E/YuVUJQNwCAP4+htkgytgFGHNp8HpEpHNd63Odrf7DMG4/3Yuf9PSkmZUma0nN5e4lF
LJOBvszI+a+RXFnVvfEtDYKHWi14USNb9a4v3qV9YKo0ShCGJ7NaMpc7VZ2MPJ+6k+NETeY2hl/8
VjoclK8Pc2FS1AS5RpFDxR5heZcWqdw0nP7+JPGwuql/Bxc7kNMKUbTN9ZEuTIiRZkEpYGFcOIsv
5ZthWOW91p2y/B0+DaSl/74V/oZWpGG4zJ4BdtsoqqEL9bAcNfFlTsQsuXyHxnwjOri4YhweMhao
zrDpP+84PpiI8JZuTpQUfB6dqkPLpP49FRqNjVS6EVRdGu3fiHHx1gHqkw0x2P2pMQr/LnRcW3Lc
NmrkO1GV5g2kxxnzmccA2B5hDyZflKGWkTEdagBQfVef7CDXTrpVImvntMXT1MT9XnH6dB06vysF
+DFPobEKSyVC/G4SP9IuizbAgQMvFLK2zhWyljBq44/re+jSagD0V+nDUvSjl/h57YfezLqkJi/t
KqN1e8Xa2miwOkJbY2CzvT7W/B0/V5MguPMuUn+kCQsY+/NYcW75NlJ948maIlceuq0fIN5qQWMx
9C+d3d2ILs4vMoZj/+KGAmPQ+PtO/1PR0fCmzSufCl8XdMY+s4LybjY2XYdqcCu+Xb5s3GSfxlrC
hoaxrhtdSMNpiKM3JSyAxxna0xAONLGCTWymhSuX5ZpK2yEapRuvwt9NtFhYk0yf19sivAF683lh
xygYombMsicTtjyw8eJFMSN1o7UGHL0KZUZKPBCGBNLMU66M3tQoq9xODlT17lUzP4k5jxFq/JDG
4VbyQ8Mtw+oXhM9iLbFWQWTUgD+L3JPr+iFtymIdZkPl6lbSu1JhPehj8bVVBgmCQvac18ZWM7rf
qKACt8/sr5lhHazceo+mmgxU8hrLvx+pmSb2BLUro9pevcvSXFwKg6e0MVfGGJdQYaWPrtIPal4A
t2uQ2y3pc7ZpsxcBIZORSB+aKR2wol2ZjfqGpd3JT/BUb7TKA22+xavrKPXFUZWCN1MOdmNqkiFX
mocw/ivs260e6tsmlw/Y3IyuYaZ3REZYbJZB4KHLdiB1fUpxisNk+S1s5Lln/RtHj+NoSQdluNW+
Ot+rM26ECuvshkmkvfiCiZH6El3H9mhDR0T3hrburTDvPMankAtAgb2KrsbZa5EZg5Zrlc0QjlGu
o7D9OjnSR2M15apJ5Bdfrd6zUTJvvIYXahQ873iuIkjC9XIm5pFiN+KYpEpH3l4gvEW6svsgXBdW
+oyq3IrdtK9kkbhi7kCAa262jYxI8vWb50JMzvNFbsv/qBScgWENDA/z3lDSJ6vuHseg2ZX+uJ8q
VEkDcz/YzTrqO68QDRSPMfiT4Opet8arPwz3qC88mSKbudtlhWFYtE3N8Of1n3f+kM+/DkslngO4
GcviYFLlGZGzM56yIlmhP/IIcvjl+hDn9/znIeZ//89lWE56WNcahjCtfdKMvdV9I9w2+hvwq0sT
ATcEZp7ch8bv4jWpNYq0FBSHE11mT4IeDmT2+jzOD8pMUwJDTTRPMXVZHDaGUKBPonYnnS6h3P2Y
SyIjjYjro1y4zx2ASXTJbFiDPB3zz/hnuboiFyXYPOXR0H7ZhuTq6RbCd4uLWQFUTmt/9I207rT/
CvWYDcP/HXbxlRRUH/1CBzApFUlvuYQFzTFUIaDm8pAcJ2Bmh7ZstQ9bGlQkc7ubl4R53vGhCsD3
0/4+1MBOPk8c54K2t4JkOKpZ4jyPvsZtNzbRxqlTCaQWctrKfGRG1afQ5qhDuy3SNjj1EDDvlLiM
VkRS49bHHad1U9Xw9z2+qhgQCVXsahN7VS/rSu157NsfwrabF2tWzvYGW0kOYC2kVwl19JXWdMNP
Oxv9Dy1v8h9p3GeenzOQi5+c9EqHfXqw/LQ9VUrorBNDOAROOhYWDbVWhaI1dzm9TH9qux+SXtI5
0fv0biSXWVlDQrMqk2wozLkyUVWrlWe1czoIJGH1hjdKfcfv1B80CcO+0Y+yTdjmzQZJSWIkrOx2
nTI7KIWx3q9h9OM40lfV643t95dz+PlFp8MHfAq0BhJTCHF8/gwDVzkOj7VxdGon8OpBwTk0+501
ihc4/F7hPMGvLFdDoW6xl3tLuuKXKfqOYo3YdVENkTrmIrGlVQyeGY5z9xEb/EWVJNoVFkZ3sjWK
g0kdyxWdFLtd7B/MAWwuVc1jWsoPhT48yxBL1sGABESq198y1Sxdq6NxzIsMPQKtglZmuZ20aqkW
RZIXAprBqCRy0yDxMS5BfrpP/uSw+V21Gr853aRAk9QGL/CT3guJPLe6JsWeKnjxStTG4Q/I1Yoe
5xp5XM83M35v94Rnd+yGoea7RlUPrh006H7FCqXm9ih6jYaVcZdaxg8NNYK9PqroFTh6uLFgG7qa
FLxa+AlIqfzD6fRnfA3uRn9YQbFbG5Z4Cxz0apu669CfSLJZ0QK9fzZIPxUPqGx8yyNBzSVNXjG3
Mb1AjtHqSZvYi5vYWgWTs62jYg879GSX6h5jLs82xgzRse5JqL3kRvG0lad62sKn2UOuP8im9B13
nKe+yX9alY86o37Mpe57OhaT22v2UbYn32vywgsdnFnS8tGurFMnTR8QsSK3z5IXC4hh1VjbYcQg
ONIORaivuqh69fPuZNjpc2FMnpPn97KRbluGDOyg8tDJ39oyTuuzIattv3aattf66MUIxp+Ob+yn
yN4DGvK0xHmLpalbm4oTbe0AKe9Ow4W5KHex759sc9j2WbDOOvO1TOFD5jKSF3Ic722/vG+k5Gtv
0QRng8GPiu12W1Hs8cq2mdwiGoet0UsrbNIUOopOssr04tjmI1qvvriRaczh0uL48DaAAEDh6IIu
OVtdjkAa9cfe2Nh0ad1GvrcK0xvj1O0ktFsn52uv3RJUuvRqUKFF9oUaFwH5stKoo/KQV0PSH9NW
LTdKYGT7sQ1yvLt8/5ApVrxV8twnl0uHw6CK8MOu6uLGA3khzJudeP8+XZQFljdHGCf5SDKqHMGB
xk+A1cNjaGjRe9EIPDcmYdxLdl9gSTrl79dvrflxWiz6TJ4izOPxp6C7iGEFVjRFFDXDkcdyrnmE
KxAsN1+o8ySSB+r/jrLssFnE5EOf1v2xRUuRf3jK2/pF99v7VLO3pnOLznAeb9CzmEekf0F3a4mF
KoXD+QR5fZRIrNCF+X8IzM+DJmJ/MNfEyVz6Z3gYOc11NZjC6CXGemGriaZ96JA2vXEkLu2Lfx/2
xYsS1fkUparfH5V6/JZhjIJnq+RVmpV65iB+12GCMGFq/0c6DQHNp3Bi/pr/xFGJHRtDYdrdsewp
hY/qqzHKt1CGF3fE3MfXeCqJDRdBZ2HmltXYUn+UaI6kbXjQyS0kOG6ydcrk/Pv1XX7haoG9TrcR
iSMqb8tumSV19WC1Yfe/MzUfzE/jatOcryFmcdNe8sL+o7bnUDMhaZsLfZ8XsCxlESlaBeC26opV
Pw7KpvSxB4LnO+2vz+zCPpw5SfSz6JJgeroYqjLKKdWlsjsCY7RfYgklozqJb1VhL9wSMzNI5zkB
tU4b4POEClVSiqBRumMta92DCLGFqfAi+5UqKCs5tLR/X5/V+aVMPkXVf0ab4THCBvk8YK6IVNaT
zDx2IO+6wIcbPeFLUaKipBaWs3KG6jUf/c7FAnVwI60abrAqztaVzwaKSgb4MeMRloiHdojjCACq
eqRBDE5UypGhSqX4Rg55DmCah5l74fSK55rj8oA7xRgXTWQcOynsiciCP/2Ek4FBY61ApgZjeNdU
hm4VZP0+cTJp1UgIeZWzCtD1FT+bLxRXshhow8wYyPHyPDpN0Q6gph6cMXpHWupJYMZ1fQjnvKzA
K+sgqMt+RU9QX25W0YxEY9RMToqvvKA5tY9ieG0ws3sMqVBrp991ctTSjWXTpbPm5tIshBT7KCzW
B1pvD2Kisqzm7WY0lQel7Z6CgGzP/qPF9a5U1O+izqjel+p9kdcRJNCQt5viUQMiPVmFRrKtC+vr
RPIwxOKoZ45nm90pmvzncXyvw9JLi/FB7du3MBQ/dVitZsdHsTGBS9SNBG6q1crn0checru4r2V/
rZXGTvbva7OHLRfhFZ1PHjZ1RvAmMGwzK/AdY7xBHP9JEcGh8380frzu/GanUC2JmHti1l6OVbyZ
GE+xaqyygd+jDF4n/XKGaKsU4ejZaDtlSYhXlf8T2dGVXgZrA/FHy85WcdigMTVrnGSyOxGk2Rjy
8YfN6anzA89qwr3w9VUm9zu79b24fkc/H8y6cg/w+wu4lw85jubgAkqsQt/DeOqG9uAjsU97wlek
nSTEwUDzbPLvU2P8SUMgW8/dTB+QpWlijtV+tUS9rsPa68d3kOMrdFlCt+oy6MTRl9wOtmY0blhU
d8DmrmKRyZdpjCa/Zb98dqbmDobEpiuidawbu0oqV/H4xcANrFTTnV+oXki+0rBkcocfFzNU9BJn
cucFffgVeM5e0xAuwsnLmr7pOnp4Tax8aZrfpZSjRyZjpJZvqAeUndbDlLuXBiqNYvyS+9/6qsZ8
L5NQ0KtfhVUdcCNf2XEPSbj2IrahzNeUlGQd1ABNU7FykER1Hd88RHq2R1XM8vhb2tC0VzFyVjPw
zlfFBhutnSxyROCwWKNo+JS15V2Q+ccgVbzJGNZ59sDCe61fg9r95lTWZmrkN7VIa+RLrD/JONlu
mn+tynozVYarlxSmIb2e8EN4VCaymcDUf4WDuZHz+MVuB8TxS8MdC+UOP5fNOOquaneeWYst7WfX
qIeHxu5eJzvea0O/733Dxa/uLUzNE3TmR8eenqUGJFnXrW1rxJCufTOE/tBX/kdiiQ8d7x9ZbtyQ
0kFiolU2kEc3JFhN6RnS5ClOc2dH1YviW96ghusZGTwP24tVZ5QnmVw8pntuFuWhIJWXRH4CWPVH
L//+idiuN0Gs7oKq2Bgp+jWJumptVkIekIoTqvWtFUHkOrmz6xryE8uvXEnSXBQNwMiBRg7TfGVN
yVeM1DyYLbukx/fB3qZKstPHwXCtatwANf6lo0AtVP3BGnlBDPneHCinp74urSc529hILWbTRJD/
MNjBrtOqh8nOX33Fuo+l8FQq4y7Ht8KSEaNRR3ZFoHiitr250TWm/B217PW1iQFFhhBX/VraE0C1
cF1HyFzzB21Fdf1a27ci8hpY6i2psonsNORrd14tFnUVlD9MydrbpXXfJsHKydGwYVslVcchDO8i
q17j2bjLdWwIQ/kpFcNJbUPD00L1Yz71MgAgCzRg0CIL2H4zVPrA5rGPo61RaOZWpwrgNfXwgk7U
LpfMTWab703XnbSqemuJ3VEJyDZ6h4lgKkp5JQv1q4m8YlyO6yL0vTIyyG/nuw16cNsaoTtUZbF3
yrrASi9GMyBpm1VgmtskBPNCT+lHkSubQWp3KOvetXGHSFvlZSrFUvCoE/wrVbLug1RYrplq/moY
4pPpCJzfBs9sEOtIUtleN1CI0P9RHv1m8ox8AvCuGt8ROnuSU5ustSEH12sCAd0pf5lOXa0Qayjv
5LH6CC15+ntPZXW8M4p4nQbVgffYlVKxATq850FHGAhAeFOKfd3UJXJxOaEhFIZMdHvUbBLy+2ji
gq2+p3nI+U6k30HifI9E9VEPxY9oKh5FK7/Rg3xo1HFHvwUholmmMpb0bR/0egOveRpfgywkFTFG
mqSNIq/G3kgOjjyB3KWDcDdYfT+5dZ4Vhw5PDJQJQ07cYGa1izSi6TagyLFD17VXOdaMlVzkMbcl
W59Lpyk3lRW2yCW2x1q3X1BAmlahZE8fsSKAOwMnBRlk1xOaXl1jZ3+KokoPkdpEr3qk1JuW2rYr
1yg896lVTry9BnoTbAygp04Xv/GutesGP5VtXPj2IaGmcs8QCOdqhrg3hGm/WrnsC+pd8hAgIyZX
73paxUcLJCfKIkl411N+eTOTuv9VVKWugOxMkjuiVN+1VehL/pQj4tcpyBCOhQhcBMTb70AW0Q7V
tWGjde14CP2m3SpG7+yrgZaV2YTJK+Khza4bkTt08xGDbRFydddoL4tI+iMPSA6KVJEUVwpkas2l
ZIK2D2X7MEaa43W1bO1ixCXXU2fokxu1VXkIBy7NviyqL7BLyudijfuZvI07HDFt5Lh/kmtG68FS
tg6bsY+MDejgQ6zoUC8y4UbV+EKUB/GgQI08dfrNWJenQXUee7wFOWJ3ZaUeOuyPXMBIq1GllWUA
9XXq35LVI7Ypo+IJSOFPabfvEBUtvNlUey0r4Z0w9R8TuCsX3PcX+uB/8rhfzW9uksdbOU73pgKA
ZaCMkypIDFeIGtrmys/17xQ9thGNCSkINoMfC1dS1YFN32luVeZrmBh7VTTrsEmf07Kw15IV/QA4
hv5b3H7VkcbkvzUHd+ynBxwebLdqnecoCnN3SsQ32rhrWS4eCnx13ULrgxUsTNVFHjt3MTV9aOhG
T9MkuXIbvycOQo68lWPXQ8HUGUFW9mD3D73KJ1ORpg3D4DHvykdmu+sBLkhq/RhM/ptiTeahlhxt
pU0ozAWF5AaR/ypahOwjCP1rBYL6Silt4rS5bJavx7zcSC016r6WpXtHKr1mUO6rSH0Kx8FNuFx4
E9ZDoHthSQA6v/MYOHv5JNZNJdYAkTdZCXS9KjBSzfQtWMsdcLs1ssfbui82kzamqzLQ2LH9Kk6Z
S5I/5r7mNkW1xXPuTZsyStcDsigcVyTwxt754gRwiEC5RhTUlNpaI17D9+JvnDLxIWTzPun8LQ4K
62LMiHSMreX4m/n/J8GcQ5ds7PZd0HggRsoK3H+irxXf+a5XoZvo9hyhTfRVshadYbQqXBRbv0Xm
tJk/bwEUNajqXWcXiLX/DlT5MBrRHo2WORireY2kNt/WzbDtZCzOm+DY0d2bX65iivir+vxRyNO6
jDVvkOwtCsCF29viy2QZbqL+zspwV2ftHdnciI1D/5G24o/fz4aG8W8rV94yrXvk981xfa9KK6O0
3KD5IvFfZA7ymAHaizxzhaIjJNavHO2po846RyN5+1umBJ44uZebiueUvKmhU7sKmbssVzQKirvS
cp66zt9o0jshwQqU/BoZiHcViG+jFH/0YoDeHTzOQVEkTQcITJrd7NX+G/qpCVSFAjoEJljcjxSM
t1QrNhp/NMWcqkR+R8uUZmUpEZKHCRLKmX+odJpJgfknz421NeHcyN9QAu2KkcR1w/o9HvTNDCBo
zegObbTj/BGSunkVaU/fuv5RjeJrHeS7OlePffE/hJ3XctxK1qyfCBHw5hamLb2nbhAiJcEUXMEU
zNOfD/PfnNGO2BMxE9ySSDYaXahaKzNX5ks1BlnYDMGxH9W1cvxrgI7D12/2Mr/Tyi+hAyJbmNeE
Mut2ytV0OKHto+RQZmwdj90pGTwrCWbntHTTs6OcmHudBvXZMebj4mzPptPfa0Fzsaz2vN/0BQ7X
MlSYpU0yDI9dTmmBQnkvHR29ZRi9j+ud7Feb/7zgDb2tnGBT9ntphzUqN9OCRPIOmBXduxhpmGzf
hWdHy5xTTOThPI7naiK52OlaFYvOTGa/PnrzFheaE1aue5dt5HvMRuSkWrSXREjMj6v4aaTu0dNY
muWt36Vx7uPtm3pPei9PmpYhX2CTcdUfEpsPrZYmJAHgNrdQ943NY5V9+m151FgzYINXHTpzb/0y
qihEBVi6wpqUrCLXMk9U7Wqb71qOor3LHBH+6Wt/YZDksI/MVHK87F0oYc/HRZJ/mS33QSuSfWvd
08ts9uGW5qMxxSFLi7uxqU6VMl9aY3nMp24I5225X13t17+3z+ZfIAzxRdj2MKEPMEKUB2rp/8ZE
PM0x3a1rrOd17HTK4bb4CgwCFug6NKmHfKDyY9GpMonNxcVTzg9ic+pT6tjLvQYxyn028Yqiqhlu
emcWx3pLa8yvYdbPvbSKGwJuxK1yi/6+zCScQzHmJwwPTbq+qbAYNGqNR1EP2vHf39g/3xfjUsY+
rw42Z/5j4Di37dqps05/8YZZnldD++k7tIkM0Ko8gsloh/+BdfwDDUR2Z1rMKDEiB571NwwxF7Np
DY2Vc241nPz++OVasnwa8aP2wrzt0ZrqVXWwJVvp5Jl6/O/v9x/Q5w544usDFKkz9f/3QKcpi8Vw
K03demv+01vLl0wff+MtrkKUZaiq1yH69xf86/3yLFoECyE8RRu6OwP8tXAY4LWCVs7ipVjbo2Bn
UuP6oPTLNEyPtr4ca/OP8v+HRO2fr2kTwwhlwf/w+fkbT9IyJEtaNfrPupdGev/tt3g7t7Sq2AhX
y6GToCmz9j8G5v+eleWd/vermv/9iIjObfSRKvdZQmZiUh1O3X3dnrrmzSJY2kvvJE1u/kfZNW21
c3CGJ6MwX+S8/I+P+G/88h8X8hd+WXv9nIu095/FDKKUUc5crL6JTPvJUcNlbC5aUMaoef79g/4L
d953CNA1JEkg3Iyr/Q2qb0UmSyd1SV10Fho60jvSi/JF9lvYxvzy76/1z6fWxHDQhOlmy0QfuC+A
/48ksE2aUH0I9Gczs/DcxqAmXIIS02HXF5HfwTT/++tZ/xc48v9xVbw9VjIgJVpt4lhxofnvl9Qd
NdozTgnPfS/Pm4cFOcEI5J7QBzP7oPUilhTU2Nt17+5UvVt6eUqFvAQD7lKaUx6Ewt2SvyCmmOEf
SBUxXeYWx6km/eW0+N4HwVmM2VHPaNG7bT5rnXccDeNG69xrULcXYylirXXCxpsvVc68Fg7VpEXn
n5kV3O//gMYs4gkM69VJUiZS6ZHuAqf4A7j5nz4/d/NDNxjI2bTmY/WLG2zZzvitJtm2T0Dt2OAe
jLlGjfblTt1LsRRlNFRkEehNcWDw+dbu/Fi21ksNcRuOa/loiS6ujU+9/l4Fp+usbvSyOxeFrodk
msW59wsE44+/dTetZh0K7pbnytjZJ/SXPtyW4Mmd3GPQiVPaFYdUcBP9OsHpNB68PjKtH0O13ebW
mJSbfqnqnxlwBV7kSbd8GkgAXEEhhn940KlL0eYRqMJZN/442QgSFZyMcTs3TMPOuv3csgUw+XWy
sv7NrM1k6H7WiEewizuNao1W38O+aHiprOY6kltCPEF9j3AnQZgdedtrJjRCJrJbo3OABurDkFuh
lb1tEMUNg/OYAF8Ks8WvflLgkPpdNz5vYojAnOMxc7KjRg3Mg9fn/W1vtvE2mPJGb/i8uHpjAtDq
tXChYOHqA33ODuSipVenv1ibRpfj5ksIdoCf/0vW+KFjZGENZomh/caouh1E+81GLK4CaslgpXnb
/6JZ7euSIyFN7wavOyDbBLINtMiktEgLdV8WKk71nqlSO+JIGCNq2QvOCviY9LdY/l4D+qPBN2Ox
uD9wG71YxjequKieUecYXoJN0QFDyIPe0qsMZWibQzJL7a5bKwznS/IPAhQjwry4w/g6Lv1rQaJm
aNaAPGXjSmp4swfZS4+SR2J29LgJgihtpyOAGNEU+0Siqfhw0d+Z69N+l7w6i6YmeF+mlIrju2rV
oemyb7uoyD0Y1MdodEnj20Sbkybrp0zc0xB2evFHA7CImWIsTqvsvAfsEYfHOrMnwDDP728JlXif
twF75v3WAgsmswhO7dZczFm8+tZsP6iqlzdDGQSQ9KR6z478Gp2G4DpMyi7ThC7cGRz1no/2ctMX
lhGpOdXfVBbUaShSfRXPlo77Vrv56ZOm2X48o119t1WHrKScyuM4rFYyuWl/mAIktXifAS0VuvYh
qiI9ZBUT+21hWUk+9+tDjYiiQ2Gm6U/VMi0xbqftUXMxeKRMH71bfcVP7QiL2qioZPHksbN46sUd
/DKuS2SFsa2X3kejPMDlvlnwdLab+tWdN+CeQucedNYWnHVnkXGBM9WN77V86G2VkjY8YY/znJJZ
99q7JiB20Q3iugr8ENzOPkl69FCt6TOpVeHWqWTYuaVel2Rs9lAJDkqoMbXHSE5Gf+mD8tkMskuW
Z3dSyirpvPLbM7v2VLr6L5Qx77ZWH5tOXMyO2HdhJtpEW5+ZI1C3Y7f/wTGX3nuaDPHZEuG3WbUT
FaP57i9uc8NDzwLUbVr3to291jxtPG9wJmJRDBDpJye9azILTFgPZ6ynhunFpeDr1XpwiGLQ8AzY
f8Ag3gUNVbm4Pz2jwjPzBhfGmC8VA7QhBYU+DhH6BdSiUTXVD1IN2N9esvmp0YL3qVAf3Vbeg3sD
u/8Wk3XkH3W7uR/FCPYwxk2GXJCbzthpA4IkEZnZ2VuvnFAL5hicPHaK6SCXT6u/GJp3r5V9sssl
OvuiL0bMf+br9D21y2+ztQoSbFwnkq72QCwNyZ/ozeA2cnqaLDOjVR7y3H9l7rV1ll+K2+a4I6v7
paokDweuDP3D1CzfquxMSnYPLNyIx+5+f4tQlsQJP9UaDZzXfaMUiSjk2mV80OS3kN4D74u7MemX
eaxpmV/19CmoGzLCcPk1+qOZLUGM6IMMZnlI+11cNGAeeIuq9qlvioszY++dOzXBEmtuRWkt6Y+a
C1dFBVOs3WvmDycPmqgZTCKHbMLfuCN1Z6pLl3ls8xfD+EZXP8TNKGN/06mzvHBSVWxY+cGqtpPD
muNHfKtUId/uCCgbvu4o+P6bqNT6y1Y3GZqjT6+uzvyRSNziie9JPV1EWb0eWrAIVwW04w5gZOXx
lxMSKfqynu2z8k78UCOqm8Zy0TWNpGB9mnb/TOcvNEI+uDuqd458Mcf5MKO+N9an/XsrVgGvg8Tu
jX/MZHfmT9NQ/zAt2kGCaZzlyg2emvylJNNmf2VIxagpf7SS2Xy+GcnufqV5od/zJZszM+Za9KX8
lPOXoPzmizWkzICBNK2U/BOB2kzt7/jUG3ENid9miTb0Fy3zP3x66L5j1oVGWFpa4jlyf418aG/4
oqn+C53e2d5K/aFjWleSXNmlD6rvfYiS5uz43bEei2vhbOj/FvPapeotq42fzmT7oenUN1Pbfg4F
8FUq1ItBEWVMQxMueIPj3LVF05z9rFCzxlqzWbE5IZvAMvailzhalMuu/yN5OiyIbgEYKjEIxqy4
0CNXbJ+KkxgDInZQwwFX8Un+DIL01pXOuuMM23Bcankvi4y+VQ1TJHeBQ7iUVc3TzDAwkWyeGUrO
8cjL8stkCxPR4sp9kA4Fm1aJozJ714KGEtoV1qG52Nqq1pBAgkZGlW8vGKYuYxtLvJuL2E9hBorV
xsqOEAHyMNK7MtD7p6XQ7Bd3Q1aAnbUVFvxdVE7DY4HvcVja1Z3tDF91UfxsILAik2nXaBnFz9pc
P9F4eOHcrexbdaqTgG6+Vo0+xfMy30P0Nz+KQLz7BE4cmb0g+2jxSZbJZi/qhNke8wa7TleRAM3g
togmzZ3OK36vxyawgHkVu7rhNOlBFCt6rLpi/VWrkya4Tz8bueOIQ92LMsrEvL3Ifvn0C/uFIccS
INvARJCaKXsWC5u8ncsfkPG/NLv5mo3ii3Ij/eEHHdlFi2XVa2Jsvk8Aaq+ZTchQQAeD5zSxZRYD
PKH2Ljzhx427aXFFcgI0meo/2iH4HIbK/5jStA5dPaOidOHAjus63u5RcDqo4bl1oEQITxqsh3Qx
xysm/uXF7vM3uH6QGa17rYvajDXOlJt5CAKYuB3V1gEv7HLzPvs5866qyQAcOpFb96XfzVc6+goH
HR11aaZb59XSpjdD726AtucPJKTBT+lMJX1m6bhnHyD+hPlfnuB1gCYbDHgwU7YJyyFOfkHoRKyW
U9Jwl8xOoivWSbE3cJD5sCc88oO8Z+TQ9oAJQtuZ8gyInuZm8RxguMwAImCUD0nkqIpDo2oC4rTJ
QG82ZkVAgqzp5Q/szBkbrJkuP0gHWvpzxil9bHSih+xhISKIQGiUrabR35Sb9uJhxwDNJlT+FpQl
yW84JLLxoPrLvL577/xe3Sq5OXEvdfl7qrHGSOrKIlDLT6dGcJgigEbFS8Un/KpobgurnN6JBUQI
awZ98Z2Xa3XSSAW75lv+c57zP4b0f7UmhB84v3xPt9ofw2JgBWCn1/4iE4yC0XJlytGDIwRzULht
51v3A0vx5ViRTPTF9dRJo7DlMMUuzjYrPZKLxYFaj4gSGqEzfrGR00meh0/vNOqPRT40MJXlOIXe
4NVhmnucQ6UTbUbB2cT84rfKCvgSOkvbhGLrxsRJM9gE6Y1wHMEaBopdKg1GK0xH+UQyfXH1d5zf
WA8+tkaxKe19kilD8O73Or7gGurb/lCbqCAgTqC1j62uCBAlokrqGjJtO0LycZzHFnE6xZFZh6uz
Ug6YwPt9nlitOqHBigifOKTLdIcV1bXLy6tq+6jut0MuJPW7FJGqmb0crfx3IEFwp40TwD5OvuDU
J+LcUVQX7ngi2R6CkCRXvSZUuANdpg+tr7NFMmBqBHyT8cNty6/U2vXLLrnAKz1hNiOXUHezDE5j
W11Kpz0SuIHR2gSK492ZhQ2rrenHRmvvNj//kguA7CjL5yVAaN6Pwdegu4eyqX9MqND5/cz0ufYW
2VJ1bDZaZy6Ih+2b3Dc+cF+D2qNwhYmDVE1Kxzhr2/bStc57GaTnjD/bvo6RegdMt701XpXgPHRF
Wh3jsvw4z+2JrKtzszucqPKQSedVTDCFfdvpWIh5dhyk7KFNryKzmgFXPYBdNXx1veWHxoj3r1w/
SxsmYn+fVPPHYhDfhZpupi47T1lJKgz+WUfy2NQNHwfMjuPP0TgHd66Vp6G2jOf94oK8/YkNlg3J
0HYMsE/d+tH66g+m4XCMwm5/1pyZodfr69XtrAOhrnucntZTkbIICFEwt57AhC7uPQobUlAVHvek
t82h0Kv7OhOX1bUizawVBABGxl5k5tBYpJVH1oyjobYW746rnja48zCzxhapOXTlF296TurUP7Zb
/aIMA9eA5cbv/SQo63PdyFOOXDrSB+01q+kWlVSEc6UkeJNZ5myhJZxIlb/XMXjHbHpgtGbslJNo
ql7RTm9HqGZ0orY5QmkDl/fqTs48PqXsDpW/GN/l2uQhMW7RKIZfO6Vpcfp5Yj3hZxczF3lJq+xO
m9TRJcgOh7NXfZuPLcoNHOke8b14KQJo6Vy+qGFI8pSzdvD+pKq7dRBeEPqddEG3hlv/HxXNvYUB
qe1ICrrsJMrsHtb6RuQtheKEszT0SNfdNXr9Wlj9r80ZweG7DT3UeoPd+Tnf6rPdepe+RRmRTzTl
OpwVDEAiRx8aTJ0GFdwLr43TnDhzs/iBJHAhONBwCVAw9Agg2Dzoks1tWbtj51s/LcJQ4qLd9PsN
z+lDJfv8TKgy/P0GPUKC40FsmYk+dKniTEcbkTZdHm0zHL4xFu9TVv+Zxnk+phui/tVszMSYMnEI
ZMcu1GRjYuW+di5rcRAlyWLrMp+gs+/t2l5vhzQo2Rr0gyWdNK7mYkWsRu+e925Sc0Vil7E5BUL+
VdiHoZ8+IJVemtrHfGJchkvWEc3QNWTy9GY8+PNTWvtMjMxjdZm1IbaX7r2obOOpaCfzNZe5F5Zb
aiQzOR8kUsK2jaq/QXcH6tA33cnVq+5gEeZc+wMtJsWuXeGoxyrAjo+JqfwAlnnwZv9lNDl2NjRa
dXmA2GO2s4exnyRNmBwlhK+4m2u0DKVFghzSESPpst1x1zjlrvkI+JvhhiGIdYRBzgx51nH4Q5l4
LT1INDmVsRvUd1buHjm9mASR6xirxmsP2ASvkau342HZRpn0jnoYDHUpm71dht/fORcCa0SsVvld
9PpngNA8H/fT07dvCm95xqD23BfpgP/ucOPVhR2ygUR+zpQ2ydVV4V7szr0r8vUXc78fRM7Fwpqv
5J3eEUH10fYT2I85H+T+zMy9hYJlcp7t0TksQ/Wmpd3VH03SVib/2+wL6oWCu8c07V2grESN6X3b
1O9jmb3OefdnKuv0NW3ILWxmNsB1YpNmFyR2VGqJ4BnofHgaMoVD5oYTb1wOc8eJZKUnyxM/Vtg8
YdhJU/pAceN8kaKnWCmtY4BlDw5h/i2Z3heKzpvALSTBc4/1zACDoq4UAhJ2uiv69KsfcmJ7jY+1
h/NaKqiWzDkGXL/nZdcAMGkas7DFs5wS4FbmO34+4F9hpFQ2xaO2tYfC6l72e+6TKVJ67iFFouR4
wO3KeWtVgNpQQ7rTnLELSWoe5jXXOD0RaRTl81bLI2TV19bUu2slAZt+zS/Z4llfw9R2fs+8+v4D
GbM46IGeZWG9beQYbp4CnSTvYzKjae3jhl+Ms//RdJBqrtx5Srkr3fKSzT/MeaF7HW+E/ra4LsZo
76IzIK2Z1KHJ1y2RzLCPSEWRN+XFjWxvM5TNSwakiA0bA0XmraHGa250U2jniGVWy7tMgf0yWQ3O
jdoZmPqOBI1T4emhb/dXjCVeChy1hoziY1+Ccq+AOF9RVd4trn3WLOe8uz6Y6RQxtXbYP9u6XU8+
u5a/Qu86W4k+r27ejX5KTPbQFM1dXW3HIm/vs9Z6kLo6TZqOod+I/Ex/HBcvWS3gvv2T2D8Vru8U
rP61zIqvqVieG8a/V1i8o2K9p13+sdhfw0gS9bIRrzlvTJqvc3FyV0QXe6bXpF22tm+gP6FNTRmt
mfG4aTNjOHVSzpLnvI5GgBEDx/zJY9Ra/MQ5HJaV3qXZKKuXTY9gArxEy5FMTbI69It4KPjMpsZ8
Lk35jXUAMh+t/6n3VJeGJhK36e6srKuiafEfUJ0g82pvZfZ/a2ttmzb0jTnRiIdIuzRJve2MtAfP
v2F+cRrUKmR+njKsWZVNrdeKEpoaA54j+cBlbLQ0pcZaJds8oYwS8QSG2VLuIyKBj2KwaZ1OluJ7
JvPiKeN2KvRHjRF5eoPURxTQXXssr4qx0ZhV8UM/eOwXFOnBsh5dp7wZ6/lkKpGsozgMoknKUo8o
3l9ITjuUKZy08L8moz51c2CS/ctaWhuka/vYKB1uGtVWE+eGOpQ8Vk0hj9IUjy1rwggAo5c/Y4bM
OZDHrTeB44xvS1NoJozG7UOkfI8MUryNWXpIfXl02bVnROKaZ9+k3CvPr9hTMMUceBlHmkmmra+j
4dw5m/HZQ48NGqGOWCsV+7VsOhwvw7IWIGDqL5+d9uiwPItmqiN/9PIILmGeimtVc4KqItuOcKX1
WaC+j0FWnYs0lBZ5rjYkvYmEFi3nJyv0A/3LFvEI9raMNxZRYWiPhA1HYgyAodKB9+HqL0HHG5r9
7sVm4derGw8cjzNIyy4vSBvnLkWkLJeG8UKAStM7dv186qmfa3yBwlW5scbEq72lfxzNiqS7xvP4
Q+71deoj7HGTsubjKPo7OjJik+sboxTXwvcvFa45RjVeJq2+N6rgJlfLEcjsqwgM8HQ6y0r/KSBi
iIHWbjaGy4eqODjSjzqewLkrOEPs4zCxljwIHPx2xsgDZz644lceIDjWW6ytC3FxmF9FsyIaFkaX
g3pX8VI3Z4FwdYehTOl91uXeSzjV15ZPJ9dRp6yvKUA0bHzq+w24LpRVS80CuSR+a5l6Tifxw+Ia
A7clqZbtJfPPdSUuVjBhaTtfCb2fE2ddhphjM2qX7JDaPHH7FZd2HTtlENuF84BH8xVe8qD1Xlwj
32ms6c5HdTfSp7so03okT7OTM3/PzGWTZmHuA0gExewfyNzMEm/pesDRDq8J1VBgllTHBDgmhRns
O+7JGimEMAkC6D/O/WTuPMsSrboDX6S/GZw3rW1DekFwTOi+Bt05gPy87QuRITF2nhSibL4VaXnu
5vR26uvEKIs/KJ9eKiwBpsWOJ5D1kAAssl3cJ0fKY+Aah7aTp5r44S5Th2LIkWt7oS2M42RuZ8PG
MaXyLqXFdjzU1m0h4Jq2dVdMbs+ieWuhY/IRMFJH26c73ZtN0YWURUPgWl9alLZK1k9ZoEdL7nx2
KZIrIetEVQX1hov2ENZ3ELdtX/ncbO2X5Zaxr8yTP1u31va4DuNzKdxLMAYHFBh/JrF9OGt6Zfs2
UfHrh2bcrhSZNwswwb7MGqH9bGfje38jhWMjz5i/a8qwbehvTE5nPX8v/AVSmX3Ag6orh/NSNqdF
kxd6nLg0ukdqD7APrJNzCUxQGvkBpPZUawiJhECNMyGlUZ94TR85I9twR+xzNjNHakQLj2+o2pF4
MyaQsX27XfvDGLiXUhA10jd/un7500twIe3TK2D6K2ndLao75G7AMZs9MOgSoeQ75BYHTSZe9ImO
we6IUh+052VuThw2J5z10ft42R6UNye2O/5YOKXX0WCWQWfTpO/8rdDTehjOEVVBS+tVc+hzLcts
vRoKmErutH86Xke2qn0PSWF1SVUGoSNLW2J2zOAA2iRmpuugfhs6QkU0pivSmQ+Qm/c8yfJUQ2vN
g2xBqmeA1uIBTnY3VLffUq3nSDYvkzPypDkvM4eqoRffvW+UIcPFM7cwfd90aMHd9pmdxviP7qhX
PvnxNC9j2UT7bo+N7c+sN87zJjfmowGTRlucFABCLMr2WWZWQSlovAc8wZweDSSaBJGTJkYG3aWt
MiT5m/6G13NETtRjpgRQqV9XUTD1IdEz13q1H2W7D0/Q2TBdbN/ouXgciIve96l9N/XmHIxV+I9N
znluj+VDV+UiXPqljxYrZaJjy8ukLVtxKoYqI1kYJs0c7POiGiuseuBpTQHvlnzCToVm3Ssmes1x
1A7ceIobu4IeVzOj6gE9fuuOl9rrXnO9LaJ1rygEVZKJvSheJkERF6OUsTMMH/uul+XIfAeVJUpR
Bne5Q1fDesHbEHAQTxkNDINSg0GEOkVLjT4Z+NgZqQ1dfz1mTe9E9sT71LyppXaqbrxeXGtM6+ZA
fZbpkCV9y4zGJK3TLg3BbvWYa921tvPfjipqVMG+kZh9RQXHjCVH1Y+hwcxJEeU2mOz1q7VY57bg
uHc661Hz2ld9DPQEC8Fz3qT3WrbAZZnF1XPZJA1ZANukh9b3+f/ovplW012kM8fLTIlD1HdF9woq
Fzldc1VL7oMoWT1HN3IATdOqeKybzzkAgOjkY1AjuZ9J6wp1f3apvqukCLYn4bTQXvWfunWehd9f
aZuhAcXwXZgwsbTwZzsX9yjDb/NOY7vHhY6oRC1L74Bir+6MpsHesE2XtJUb8whW3T7sB0LT1XNi
yIabbtpbTc9UG9PL2mXyRXoWElMkpWt3MTlyhtq5uCtUwVzFgWafTbXgQGaLQ0HFh9JqzplRcYf0
xW6bTwv3c87mOZIGVSayd4qBagtuiXVuYBbnhU+oeAn6xWFipnhIW3nGzucimgnRzlodfQGLp8z8
LheM8+P7sPAolraPa7x6MgP3RGbiEYCOwQro2cb+xLwrQWFyKmmpR3NPkEXji845vTJ9cqvM6Vvo
ecK8wYdR1h+I8W7TDmgOKZyKDW+xE5UXZuhl5YuNkO24YABJJ+i2edgGFXq1bSBqERz5y9JH52lS
yN2xtuHIX8bPym3Qhm9zDCHwU7oF63w6ySxvX5H0TRcCfS5NLeE4+qk9IIR+00wi440dhIddftTd
/6wWlAhsS30CbXLH3BbeHE2dVCkjAVOFpKlKU548Q5QnzVJevFXEqCnpNaAEqDonqKnWbf33rsC0
R9+q4n53+KvCzi95SxZiMMDx9Lw3ogTb+dVdp4zmktsT0lMTbB441YJcuLGbjsOD6IPzZA4PS8o0
mGXAG6VIPIdEbUM9hylSYHz7UQ8f+2pc4g1S6CPIHKakTVE/0nG5B0aq7OMy+TBc7rL5v8diU27o
ei3BEUVO3WwQME8L4ltx4bjlQbON7pM7316F4a4XkE34sJ7hjzJcaLevJpqhxApE9SRBEJkDyeTz
5sFK5MSPnEZ/6D8nvRhiLQXWSfs+fXUtrT+WmUZXkdb4x+tBe2jzWcctvloeA72xfgDsAFUGiice
n4AYB6YhbKb0S2XIVXoN+VO5jme1aDaVaN8ywecDnwTLbGCTrYqXksXQQGmBTbNTedhqbGYFQSxt
GkOz2O6pkebrgH/Q1VfWg9/Vdqyb3vbUmkN3Q1TAL7LkULjkBTZIwaYngw2IvlL4gnOqt37WAKAr
NwaB+VO2mmCT30ownNU7by7SxWzQy5e0yzQeoGBvY+uiYrubrBEb02I+ZIZdIf42119tObonq6s6
O8STtfCTgmfw0Qdrv5S6lS3PTGqP4x0ArZUeGoY0sM41KKtL8KiJAzZ2EcByHrd/4CPq2zYztmcf
6pY5rWWiCVuGp2HLvT9V1Y/M+HnD17wR0MOw1dYdbG8L7ouaExldwzBPTOHoqCHNCPPOsUoYLamv
64LwWPl5cXX1fo5bjJ5+OdiXGodqy7U8FkFmnaVL0ubBDtb3ybJKOGt/G6+badbAORlNlNULzGFY
pBnFGC4rSnkfq9W4YaqZ0+1izaB0+6SBn5IQwJLOmtel0tOzY8+yC2FZtMdx3JYwoDwE8BhddXaa
khEU1vX6knqIwCAqxldyiO3Ehud5cjK4yzIw0jlqmsJNfDE8V2yublT223IpUFE91lo7Rc7YOYiW
sT2PSqmc56Yeza/N7xqGHDKcNnlnzxbuezmwYJX21VXOznpVk/p0WrRLGExkU6RhJkNFurZSPBdg
uB0PLQoebx+oApTUQuRW45qIRTO/2s0YvkSJWBYXSpgN6enNq8AFzvBy+wBd5FCPCDeexgB1eF6M
KGN7bH4+tqX/3mzCXey6gwRLR5fxKGB6XZshU+st7MosiPDF0iNlUFHUGgDGPHv1SZhVe6/Zu6OB
ypZXw4T4CJdcLFfJzMAWVnrtnsY0ddqIW+k9tDoMsJrYRrtxLGLAzRy3ODDqg5E66rEUwtbiIt0s
Ijk9C2PxBxaadhpWG9Mdu++e0nyz1+sMKBHEXV1jjiestP2jzY16oFcDwKDIMKgHs4khn8buoqFQ
1keG+EVQKnMd+H7AiTRw0jiqaHbYCVGeHSCKpLTa5VuXuFUzQvzmKDSfybgU/4+z81puI9nW9Kuc
6PvaU95MnL0vABQMQQ866aZCEqXy3tc7zVPMi82X7J5posgARh3R0REUQWRlVpqVa/2mqikeSVwv
bN8GdjE4aP0YbVe6gLm6ddrUcIjUatq1pZSu8xIyXCDjvlvpTsN7aeSdXsTp9wzOhrlR5VBzLaUa
SD7WMQJsXrGj+E1opsvyyik9665GkhhDqF77jpaNMxLwR2gCxQqeiksOiFrfjGZqe8sRhuaizzPM
hMlhAw7NHyS7rp98TW2f02ZK9mablnd6yQU21c30SaLyCyAh8IKDrHr1Q6mbnTsqpBB7D6vBPOK4
vOc2jQSlniE649vxF1Yn1/kUp2vHKIVIBReOvnGkBWXGbxlEQDZBBURsrN/XftK6g13BCa2dYqkU
2vcaWvBdnQ2lTDKkrQkyJIJZ09bTH1h6FdRObA5+/IqTTU5yd1lG42VowgtOisakYgQ9N4kmkINe
FJES6F+BG3yJHecXkgEUQGPoT6af5VdxPOmXnVb9kO1mhGcXDaglRXdk+X+meuhjINYGy2rgeiex
FUMonbwtm7t3A95BwD1CbSUVcryXpcnZQ90AMhMMCCABbKDeSYbTUiEqhzYmgmEVAMLyauerTn3w
Hm8WBHjAtq44Crx1H6FSldlKtbAkVA2pypNWZ6MCyUiEnetTB1rIpqLbjEDqesqevUS90g+byEUa
zwBLIEFTyiUUwCNxA9V0W4A6FXOl6oAcdR/25jDp9SJq6GlUlL/axHscmEV2EayVRj0MIVA3U3Il
FYwWSC8jiq9MUjCVrlAcrfeocD0ZNWqLwPTvKOgWVCqqLTPU2kcZbFxFDlZDGK/IGD2TCVuVqDMR
C4Xfhza6UTwAs8awG7vpAK5K1DPsa0seSqIamcqsGV3GKbkp1KQukSe4tyCpGE37ROX/IVK1nKwr
F/DM3MtN9GJygaYEI6/sLLvti8gV/wDF8TqX1R9Br10Gme0anbG3eoB8qeAjkdQLkmnfRMm1VmlP
vc0SKpuXthm2rEpq5Pqu6yh56llOiFs+WJXZkklTmwstm+qFRfwCKL94e4S2BQwwhf1FIxVrHJkQ
9U/wXyvuozoElDqakNyDjqIjqFB08t/g52Wt4cYuXabmI3HF9ybnBHYs45fU1oS8YRq5MUu9V0BO
6MbBz1AkGMtIJZIIMxf0EOU5qmUCi+M3+b05Gj9AfC4G2Hba6CA7EG4NgokUqBPZ2lsmzdfIIwmp
qr3A3CwjiaRcMyLIJj9NKIM00nQHs/QxKfu7sMwoSiuuEnbfWr16bUPp2a8HnHKcxLUn7Cer8oIA
J1uorfzKJrMNh/Q+LaRtGU1gDC3w+zCfBao9MBC9hZDTU4oLh2EvmpFbmN1i+yuoFg3o47jigeKJ
rHDrvxDl/MTYBG3PXt+2g/VVfMqe5FWrhckKPwCgXVpwB3mcsiz5ijjrXJQjll0m3aEv4Do1qdfU
uY6NDPsxElOlt9aT7kHSB/DXSr1MC4ogbXnB8SFxuAWPTdlcDk51jVMfN83ae8Yh6SKD32VL3BRs
dg/S+7lvYwhVPadZc4Xw/SZLOV9t5yuGZgQe1veavONCrwhF7J7KRJFfqPZ4UWTDk8jmoUYZQjO1
r8qxzrZZJa/ZEJZ1jR5rzg2PioNueGis9dodmid7/MKeERa8CgMCxlgH5KwF1kpJpt0UNzdVNTYL
jjV1Y1XD7SRyH0g33iC47KpD+aVyUmGcoecBV+GieIqMvqDQEL/UobyNzfzaaH2Wt3Lja9lFKZ4J
QTP0C/YNIN/SMddOTJFfQLlrxIxFmj431x1yrEqaYoyVe8+yrBxAALw4SistB18jxRaw0xeemazJ
GzhXjQ5eo0va+z72ErfL7GcfKhuafs2TNcKDd3QJPrgu3cBCKheTNH0PtPC7pQ7Vtodt1TTdLgmr
FQYXqCLYN33dsUUnUbcDyvs1aHtI7YF6GakmWE8TEdyWlW5U1i+/IKBuUu9F1UYfYHaO0pm1Kr2c
+6lcqAtE514T4FBbJei3FHu3eeg9+eDqFkM3Ut5kI7/SuyDdoGOebGO9yeCfmTd5Y17nhnMJ8M/p
w2pZVmorEIl2IO2zMmTnKTYytQzTe05SbTWRcvfZoBTDXvNJ1wBX6AAVzbJqhdIlsCHI3GJxWPWw
UhGnWBgVu6UNUROMow7lr2fT9SPte96Kg1ylDBDuOM9dQOKbIUJbID7ARGO5TOtRBjYbaBdieksU
c8PUuByykssxydG+cce4XtUVlWvLcCPlCwKIqyhXIBGi3KZr+4ntGUagkAIYyW9GaQ8JdOKmCOEd
dKYNPtVU4iXykAfSsQ7+hCii5GBQgL4LtXoyiyNvTLKNpRgJtfSv6lpZZLL24FD0AJ8a7xoj2CuS
c5l1MBmBU/bGzRD7zxWcR8PBk5iM8xQ6G+Q37geN3CJgES5sJOqHZyPy1hISsoNxk6vajdUb31s6
ozc5ZRUVERzvubcBq8shgX2l7hry7j5JenTOFgZ12qavd5nTrAXp0UpIwrLX0LW0LjmhnnwCDN/O
EPx7EmBi9CJXcldsjOZpsF+qEJa0gklqaq/hzy28EXHbOP/uJV7PJatcj6S3NHDI4gvpVQx2324r
KnQApDBRvZVV7UIJUfPL7eAisNOdcP52kO9pLekAUXFFnmuPqp/QTd4NQXYw1OgylW84S5YgcENQ
pLX+hWdr8ivx8HqHHnNcuQqa6mLsxnDadcWNCls5D/J92SmIQ4IDF4CsSvoiDQGl62hd6s5XrVYf
cYL4NtbGNchNLra8OSYGw0pLYoYJuDRHiTaVCoFCIa1tgOnbJGR6wLXANkz2YHoE9xN1bkHPJP2f
oCvSf5Fz75cly+uaamZC9nAphiRJ24S6Zl2t7FSFnDwcSmn60qbanTamm56rPEgG0sBVexMBZ8ll
c1rpMBCXdSddjT1gA/NRas1VHo2b2LYvK6lw9Yk1O7XyNuCEStRoY4EUgFnu7ZTJvMclkTdkjSA6
ejLH4IpZJr2UbiVKxHZtuKUDuFWTF2AwfAQRopUT119GZmcJmacNY7fpnCuvJvJgxFGYyl1tzNYi
J9AZ6XIcOO2zKv8mO/g5UvXepSyeYbDXMhkkjuQ77rr3rWEqlMVDcmqFtldF6oon6cJuO3TOXSTb
MLymFRhx2LOIg/CXmJfHvGeFOlSZPaVcTxRtuuj77CKjIKPwaiUzXntlulb0O8+BZWwU5WWCragY
bNeCejp0MsJCnh3uEHrnSVnFPvSVPgjWUSutudxtmEBJCYRTHay94EPVVXBZcCsmGNxzM7nuiF7a
WoUDYK8bTdsmVXLV8z1xiQwJbYvnEv82+MrXHJozyWwKzBqIzfZGy6Kdx/hqQbzMx4lsZLTinw3P
cSnLk0+WV2LYVQbTCX3KLpChh+Lel61bMytxP4W/sRDvINbjm4T9DgDEVaRGu5YJFdIBSU7ufZvC
VMxOHvFNDGsKyHsqlHXTI/+gTS+mlF4hZQrvI11OwWuBSZQYBzHSjpRcKPo9WWlUuKf+BlQZ5CgK
uKB72e5GsvXhvamVG4kkrMmTKqp+MbaBC2YOIm38s0VBKQOEEMfGk8UAc3ujAE0IH6AP4YSITgsM
YLoQbYvvtahWySXMeBhGFBKrpQ7SinDtMoWVkKbg4FTyACQ8CHfj9FUb8m9YFgPunraE8ijYgOAK
fiEKInj9XpJdxE0PE5oz3s6v42Et9cG3uA920FQARryUlu2KDwt2csOn/DAi2EqJQP2bhC3JzHyh
1xSixtrzernQux4rS+FS1gSNK8fhraNMlL8A8UHsggwEBkNn7w0XBlhuPynIk5N/uy4TQP0qe3tq
pfGiqFLA57wSvQ+Q8wj2XBUvrLhJ0Xhi29bDC8kj4vfqAC3S4qEIIcYXubSvJvUZqRjXYmOXm3EL
KJFUoXyZZGHH8KGNQ2dY5sklIA0MqTE/XUwl0Jyp7aF+oInRTsFjrCW3XQhOVyJX0xvKrUQX+jH+
hSDJJor8i6TxR25L8biLYNnnJC7ciGzJcky1y3wwDhSCtj48RHWMsuvWyB9L5FkW1dB/QXTWK9gH
7bsSAFqKvqtZVHdl5wGqpIroM8QWvUMABm2ATt9FrUzRvtA3WhLaC4xW7rQJdlkVuhrcsKjqNkSM
aLVQUOuy9MWzSn0RSP193GV3Ru9fG4w+mbEYJaWsfnasdtEWwkNC7V0P2s5SNkIKasRy2y6vnyZn
ekmhgrQ14l+ppl7hDfAFX+tlwcWwUKfn0M8QgbQp3ph1Pn4xovpQWCAVYYeSdWyqfWcVSC1Lm2ZQ
H7k8u5o37oldqLVUr4HtI8AQQmejUHKTGv1eJUoBHfXq+PHW1MsXPdSvifNvEVY3F2UApSP2H/0p
XkWSduNkzS6Kmg0Bp6ujo4TQ79bMYgpMA+Rp2ysxU7CXPo60RUUVGAQ21yicA9dk6qqbCr4GtffX
bkyevCy5atTwBg3BtWL6D4nU7voQ6E3qIXglSeqVkEESOiB6wQnRs2vbbbsuWqVcW05FulBnCaBd
r1zKLCZKOjuRRJT4unRsb6OxHXdN02dw6RLU8s1+I9TJ+pjdOkKwCu0Zg8o2eZ5FLNXlIkr8BLwn
EBwUgV6MjKNcJw3ZwH7sgSF1JsjrzH9AoOygZj1g3RhtuFZpsg33oXKJazbyQLp9GRZkfrJSPiRw
/+y+ZaWbOemWpBW4Em+ZO/EuMKxn2JV7v0kRqhnvioHLpiHu1i3Vf5K9ig3UBqxN31Q31jRcNmGx
tKQGgKsDmkBtTPY5ryoR6G2uEmRKF/moOkvqam5YZVeFLG9rw+JOplxx/1knstSAjWpvNR1pNirW
l22q3hZSd1sgQSFPDtlMbZtGxkrF6Bu9aPSclXytB/JOGoRAFQmtxHappm8k9CwJIzrVQqVFJKKj
9K4BTq2YGSYLHDsOu6eYaqGVbDMkYNhNWzSFeOi4cAsl+GVN8qI0H506f45rheiru0ib+EmPq8cc
RR3KSeshjq+CcNgX6CPlEvq7nEYZrxwkLHiuwllxwXmiiHs5tvAnKsJARVd3PW8oc6jHifynxdU8
RxUtdepNa2IdjFYeVr+rBqT9QnayQx+ZryiBryS5D5ck6ncBmHGziDdZZGwdU8rXgYoWlA5dRfXB
FNfqZRgBCz9Nav7AkifeV8nUaZZM7stSZzRxxe/Nsguc8RAF0AjXTfnDD0CoTvVB9CrwQAFWxT9o
05QtpCT+FD+YEbdLqiwBPJf+MABcG1MmvQ8FPvrShuY+DdgbIP9M7Rn29lzoEu42DhY2WHIbCVFQ
UjPu9tB3Ans9tYc0unCU+9J4ob+ktIFu6b+GKljzI8Zsxar1yCU/nR7mj1x10ThVOR21B1zFZsNs
oxuV+KnWHgbDP+gwTaL4ps+MhzYa3dMt6VDQjynqqKTKqEjjwiU0iGctobluB4bTtAdCkOaWG8K0
r5v6jMzBx1mDjCamA6jYmLJha7OxrOPe8A3SlwdoeUpGVA1hUND5atbuVKBFU4IS7s/0THzprGea
JuumqSLWYSvGrFEviKnm9111yKRQWmk56HhurCAZa206N1nEKM3aMlBGFDZ8Fraj+kyMtJGCNrUs
762DhtlCSGwfcZ7ThysV449y3UgINco6u86u6PRFVYxnnuCTzh49gJhQ78QNIlDhXR2ELEPYRBDP
ikNsxoe+4YfT8+WTV3nU0EyaQwMPMUDIqsSyALa4mTDRkRUJUg9Q2/ZKjnQ3Jw493ehHdQrbYNrI
Cp4yKjZh2myWppWaJVMjCbNVgrHWAMwJeUIKUoSE5MuxvMigZTf8cwxx+HTbn3ZYl3XofLrQQZl1
2JLRUTNsOhw4G1BqpC/626aIL9P8EnzI9cCPBoD7f9Aobk8K4ic6E2rWX6cN4YrkfzYaYR7gtcnX
DKyi2gF90cCYhV+VrD5jq/Jx02GDVRT0fbHlMOjr8RzKSOFaRVJOD5jRBt9HTYGRKff9DpsSU8IW
wcrPDO0nDWqqrjsaiuGKac23WNOZcIJSO+OhpLzgN8MTglcId3AF955Oj+fHXQ7Nj3ctzZaHsB6v
S7M3HoIuL7dRmV5LkXLOT/2TI4NTUdNlk8SmjtnB7KAiqzjJ4DrGB4hsxJD3cmbsUzlcl4YdAXWS
lyF9i8dlYdYUcbz4Gdb+8nRHP+4DwrJRVTktMT8DMnj8Dn3NTnvca0gfy2teHvZX8U05ESiebubj
m7Md1BuxWjJk22B/PW7GHiA9mmVZPOA+gD4EBUVo25429stab890aSYpz0GMHS1LwDFNjMvUufiR
Nyoc/mQ4HiDI2rDfvbbcwm3kTv9VixJyJ+esVT+ueNEgzg4q9A7HsGbroKQ4j2ZNUD2AP7HtAmDi
V2DMix4ooO1f65DO83x7ejw/zk+adDiFiXF0y5nLveNR0XpoSVQPavCK79gzUPFzZkMfm3CI3BB/
IsNnIck1Ow7LITWBryDRUljJqycEJtXx/nd7gZcMezQgIdvi3J2tMl2bsrrSi/JBGUA2kwbxNw2Y
1NONfJzhx42I6fLupGvGTpdLMy0fCoyCJzPS152eQBZTrcPphj4bMMAYVDRkTUaiaDYNLANzjyym
oT4KEs63MAH107+ebuRDb7ByRQIJPSu0iRDYmC0ks80LDY3I5FFO61foeDAY7EGGKhw//G5DMO+w
ppWxOzM/2m+XTQ0Y0s6qR6esN9KEDWU0PZNQPt3Kh33B4dByUEKy8eXS9LmPhalMidK1vQLcVTpI
+gWVn3VumovJOCPN/nHcjhuazYICFYZB7UblYeze0Dbxt5y0RFNF5ZmdTnzRUWTnGPRFhRaqKVx3
3iyU3k23TLc8rdUL1FrtZ3yqDl21RIlurYKZB+dKyeO3B/CoOfV4dkea6U9dgR5nDocygNPu4kuk
ueqUUOCR7ehM7z5sdaJ34FVxqhVb3Zs82bveeYPpAycMiscCJ6cQf04fYkzXaC7iHMX02HkcIIgI
nu7jx3OSVrnja8wR0ySNMpv0WY3SqdVU2aMuRHys59D75ZcDA5o8IuyykDDjkooBzalfnfXsU4Y8
3b71yeTBP8fUse2k27qlHQ9yjgL7qFRW9lgmNUxeRBqgc5Mibyg6aa4iCF+KFCy9JLwvZI/b/Wsj
hflStzoUXHSb8hakkMIveuJ5JIERMF2rDlITQU0xD+ldxRxeJVhQCMKni7o3p12Y9giDNDpEXJ+M
bAYTxCwSiuSd9RrLr1L/VMH/EPzKQR4ve7XfqAimAPYhYxqgftuZLwpVeAuw2FLxfSo4OZz3bA8t
VWQauBM3qv+rVscDi+8HTKRYN7eCPSQkkgR4W1T+ooQ8MKk/KakvPFv70nmQXRNIdj5WXh5VagpE
6EI0nvIlLlu4KrWWbABnfoWLRSa4+FEW3t2IukYWe7+5nN/MwU0VTx8DHbgPF8RBR/IpnWLrYNYJ
mPcKCiYAHlRzBUD69Nv/sK2zobMR4rVDOK8REx6//Er1IslXSdcGsd9cOliGrkYs5M64wn7Wislp
jkUGGvYf4rAwByVnNHb0WHRRduWNEjz9OPt1uiviBDrem0xF1wnB1DeBTXt2Qk2eAQ4rb8rH0NKe
KzL8WoVGeU1OTr8wqvzL6dbUj1uhiR0GcZhqyyrqjLOR65WycmQUVB7FZMoMexshixh9LwbScQL1
5FirIgYllbNDQtGjhBeQl5dvOnRlDBBpCMFQSnA869oHcEsIScXkCcDlAnw1qXyOCqNHAmR9+rE/
LnaeWqNgg9E4WZx5+FhqgwPnuM4fRyvWd9VoiMpqFG+SEV2u0019PP0sGmJzU8EAcH+a72vqBJO4
Mp2DXPiwDZuvcm8BL6dgkYCv+P22bEczCedUW+G8PZ7GQLWkLHRG59B6+OimwU0dTZcabKzBKM+c
SR/fOzKcBMOoYpqKSE8fN6XqSgWhW3cOPXod0O4QSUM+qhJyVgj4SQjx/XbXyKQQqGAww61wvkJR
4/cpnTXeIWy76wabYBBw7mS0K1OPv59u6uPkoB0RD+ElI4QhZ13L4ykwuH4bB6MCZFymzQ3aJcKU
MTxz0H7WkKWQOLWFXqxjzo4cBwUvayxV7QA2c0J7ML5xVPkAveNcfkYRj3y8KdjkDSxd17lNMAtn
XVLUuJLiwtAOvM+LFLQ876qopBXk+L2PAI8j1YiWNK9gBCFRncvUfNLPP7OWXGRIiH1YAn6nZVmm
2QcTFjSWEFRqpArWHOjAc0m3+e4nzgymCbVaMVE+dBT52YxckWeyAsYNciJiTuKsmxIkxbp+JmaZ
9+utMe42ZPcIljg5jtdAUo8mSq40Nk3xj07dJXJ92fX+5vem49sxaDjCwMkyNTjvx63UlWWlRRYg
lSd51L+lGy+3l5Wi/e5s5B7AtysGtxrkh/AUP25HjnzUlWFv30lNftPHOqo/9jfU+aUzs158z/u5
OGtnvrxGMtxWhC73XYoeR6PeGJrQJED1onId56ccfK/VM5nmD5lC0aSpqJZBHkt2nPmL8uIiy1rA
U3dOi2R685QZL7pxmWU/ze7Aj/p4HcMhPf3alPnGbyg6OQ6SzBoBpfXhZOwcMoCOL/s3Yde1t6Xf
RdtBH1RgPDo8jsbCsIM5hch/b2zGOoA93aImbNppvgwH0NWxHMWu7EX6skjkAV691px5xPn8JbQX
GXhMQhSVosJc3ThLrXaSh366tmrUvXDX2GjnDLmU+YJ8a0NVHepDKsmn+UlrI7qWq6qZ3OVZgC1v
B36oFyqIUXubYu0pjNlTDDkFPqUcTLewcbbQqUhP5pNs9t8DGFEWoLQoGZ5Ov59PO//3g73NmXe3
nCJ1fOT3Y1yp4wkIZ4laPEkYA85WGV2dbmoe983G4G13fteUZ0yNUTV+etcp+Sqv9Dt/UO/+QRMa
euAKeSL+N4v6OgmstuRJyd0Q+WI1FWXtnm7h47JlslAUogSFVfyHNaTiEx8ZRQDrKX2emutU7hYs
VCEZWUPM6MDOqGdCjA+n1tu4kdsFpIo4oC7Pdj5YBG2KgVJ6lw8UFgUaWQnLXTRGN3KrCtAHhjme
p11ZfrL1TWfteOVvBm88AWEAiTEqRmJ0RRR09OZgNwL7aq+1JCkeR/SLN/XUlVutT0t3hAUf/Pbm
eNSgLjyy3zWIiUgCo4Sp4ts2LDkJPihuPiGuOt4vvTCuAAEjqyR/A3O+O/1+P442y1ARI22S2UCW
ejaFxt4GL+3rym0EIrZViiVeqo2NZFKysUZpK0uIpPrQY0LgcFV8Lnn8caOYNT8bagQcK1mZ6KKl
4bKG51e8tgwJT5UsK37ERTREKyNN7K01obWFam+JVBAc6GEZDYa0qj0vuUV0n4I+fCm3H/V6V+hh
8XJ6kD6sZB6S8EI1FAewIpmf49eTO1luyTAcr9QORB/o+scasM6ZbZlU3/yI5K7AFc7BkJXKOnWQ
42bkAT+YQIq6q1SzvsAf45oemQRtVf3N9/BEDoYVj7LstdytW2sn2Q2uI8MzJdOd5cW38K4u8XIP
lrKPIFKHBmQgadjXpOWqDwtpUdnFFlbRVTXJv3RzOnTIBG4aw6SENGyhJeAHnWtu3iov6M0Ia5Ru
bRv5KyKVCEha91UX3QeRubMaHTnNZI3Jzz6HRjUNWrtuoMKiHbOXLPlVSfxNWiZgO8pVYfBWQ719
nkLtaz9CMy/tsCM9kgrjy+LZaZ0LM7RxrgO9nur1PVSzEmikgLjg3ZAM+bYN7TsxIdMpOLRDdp/r
CWSnjiungUwcIEJhx9s4xdVElhlIGixyy6+RzwF1q9f6PT3k8wjmm2lzMY5msZAUdD2q6Fnra5QJ
evM+6NnMsHGAUOg9jEBgOIMw367DA0SMm8IInqcKaYhO0p6Q4tMXXPWxwfLCZi2jVgKDJHqdMGoB
BHNr+uiQINeZ6Angx2QHi+pHXcYvXWw9S1kSuNPUbEIuMWOi7+GlboHlXxSgshD/lHY9pY9V1Lbm
woog/Qj5AFuPv1AKgQqXInUyDf0CQEa2RRYRqLsEnbCS9xNKS7hpIZ+nd6B5YU3lAcwaVAZBJWqg
bxyMPcSXaZmRwaoFHBmH6WVuhOjNAPVCm1dOULgebL7es0E7N9Ruh7aC7oPH1wLK7o3iKEupe1Fv
OkVC1jwN/aWq6c4m1BRoAWrjgctq2pvMiMr7sm5tbBSNHOVmIwvcMFKtnVahS4BIob2RcrnaTmrm
rCSzBLOk96b6Eyb4cANMqIU+XwlOEyN40Q/ZhVeieBBruHs5VSBvJljsV3EeA3WOfiVhR3qr8pBJ
jNr7PNGNMxvzPFwgqSLyNkieyqqIkmexvqQ6kjEyKleTD//cMeLiqwWT9cp3huHMTnwcMhH9UT2j
HaoyBuYawM+OV7+T+8HYZGiQ9goOaZVvm5uxaoNH2MXOSx/F+PCUjf/zbWf7Hz+G/+n/zG//DMDr
//w3P//Ii7EKgeDMfvzPFQIPeZ3/av5b/Nn/+9jxH/3nIU/5b/6Ro7/gi/9qePWt+Xb0g5s1YTPe
tT+r8f5njWXa27fziOKT/7+//K+fb98Cc+7nv//4kbdZI77ND/Psj79+tXv99x+EKu92d/H9f/3y
+lvK322/hc3//l8f/uDnt7r59x+SpfyLgJjyiyh7c8MT+er+55+/Mv5Fco2aHJ5zDseBzimR5VUT
/PsPVf4XuR7wOYTVVCZxov3jv+q8Fb9SbP6KUJvjlUs4svn2H/+360dv5++39V9IEiFaA+aSv6b5
d7co2oS9LJAAZKtVNuH5EVGGMq6uGUfdSNFmEdyCsMCei7rnQl4DbnuONu/G5q8HOGpwPit1zeDI
I0lB/ZPs5dv5/S4yyauYYLlGCq9bU/K8UN1knV9hSYEcDHynZb/yl+i/UcvuHuvt6bbVj52lFibS
sga1FpIYIjZ91zZpeSfEkEt1ox3C+6S+0bLYJqtgNQ6beGkSIpGlXmB8uyldpV9qi3FJsZ1niZan
n+T4/BejzqDjLUwFkDkBHuL4QZzKtqQiQ4KqUJ+QS2nlMxnityvX35fjvxrA4UazyQkJc5/jBgBi
D/nUNKqL5etle10ug5V+W74Acbst3PwSPR2330tb8x4t1qV5L52Jdz+ZVnSQpBdJDXIo2jydW6Ki
aqcdI128INvFOwbn2GyNjeKGP6TVueGcOd381V2L/dQWYLoPRZdJhsYfxS0uGq71Y1qjcHGTrL1V
uISGlDKjiqW/OpsME/vnfIxB0Mm8SAtcxtzzpdXNyEtSRXWHl+h2vGqeOdDdwF80G+vMTn58aPzZ
vXctObOdvJFyBXlkWqoRVm2Hl6AHr+39Oj0nZ9mNj63MosVJHTlfK1qRtt0KavzGu23X8a26/Sd7
AIkMTiVgLNzK5rNDt8smGKkG8rqGlbLKVt5O23pfpCX2Bkt5VX3NNhgF7m33TA8/G8d37c7rrSM3
gtL04AP0d/G1vsRAYB+w7dQrNAmUpbrC8WXpnNl0Plvq5LXJIwpoAUv+eCWaAYp1AV4+kGuQZEab
BKPs0936dLG/b0I8wrttTUZ+TfcHmnC2rYtXo2tT3NogGLSMDh69czaQa668Zb9kJVyM23+yrxKk
/N1HMe7vHmCo5FRuKh6gX/au+i3CfgVo8qHB1+4xuCn2yibfaW61HLfUe62f5Q3qiucXpNi95+vx
/VOYx08RhRlMZzEMOInulG286df6Wj3bW/E1p5qZ3d16jGTs3KFqCY7uWS6VFFR8c4E0LRwr6fb0
q32bHacaEze8dyNbWkZeYv6suvDKNkjcbPyLeIMmwkLapOsWU6PV6QY/6RwIC2aqTd3eAlN73F5m
xrjhqJmO9u4V1mCS3y86hJ075+fpdj7bsd/OJdIxsH9AYR03NFa92nZRqbuwB1e4J5aL/EpaTtfp
pbXhwrP0b9CIK84E38oni/F9q/ONtNLCqB/aXHeT3fjkrFkgK8gMS3sxuFycbvyVd+agn6Uj3jbV
oxZnm2qQD6qF7ojuNqvenVYx9OJFXS7Sn5Jbr0SwY34vrpwvGAece5Wf9pXAjmBRFbJAs41nTGgb
zXndlTXcVyN95Sv9mXPp87cIH9jRRKXEmG/kUhfDI7M73uIhIaRSttIy2ftX2X5YihU/blHfObeh
iil4vCREYslUuIKiOgW0/Hjm5IbR5WOVASOxIOkgr2VdjZ59Zh3Msu7ivZlkJ8mdEKoRGs9Hr6ws
k6QFl1bx3vJ7/Vt+ETBXhqVzR4ab8Mn+Lp2dLR9XH3Q7WiNV6OiiUnPctXjIdVqlUUX7RWi3qcBo
RJG9MvHJPb3+PhnEo5ZEpPxuX/GAUhlJTUsh8udGje1V5izD/OvpVj4JA+mQaWmKZqu2QOMcNzON
aOCEopnaHd0SMtNXoJWLeGeuJ3+JCua51Xac8Hp7axoRp7hxAfUAFHDcXlEgXzMZWAGD5Lzz74eV
7qJxsWz2HcWPBfbeK22JLcHGu86fz3T1s3dHso3ivGKCe5qf84M2YG0GKMRtL8YL9UJa4M/8PCzs
1xIfZBednjuqEFf6b2Fb3jos7vmsPkaXuTrr8OhhLZgOrY7MPWpTQrzKwDHJ2Zzu3MetBOmzd63M
TiEWQuwUEa3oxa2jpwuZCfMPWqBmyJVWfsNrH7+4JJaAZne97vZddtDBERm5cqZ698kLouzwdxOz
TiSRVGZwuXUEK/cAtsn4wVo1r7JzVpDKJ5NQx7mVuz2FctDasw2K6Zn6OKAzWhtNHDHraZdGW3OD
pPIKLY4Nlspjv9fX6Vrqtr+/6wvwG7BSZj/X+vkW0uHs1qg6jceqv8KzZOlZZ5D8n/ePKyUJCliB
H8hLFvW2IC9HHWuchX/foV97Wb1mN90eyqO2gSh/7SuL8cHZyKt4fe7u8MnGxRzRCBoATLKlzCY8
FI6wNMR5iu4zXHKR5gT+ZMMMPD0h32hDs2NGf8Mi0UUBbJ01VPcoj+GOSKgwtfItB11zlYJ2RBwn
8p8KE8ciN65zSIq1nibbtuwmt5VGtd82cShp4OKQGClrCd2zKVV9ZaX28qRtIyvPhoWHoVK7woBe
g6UuoVYuQwWt8UEcLHRTsJpw7ES7zdMoQDGmUgA8NV5F0abXR+5LKFBCmUU0Vl7pgYcl5hQgtL0A
F6TuE7sY8baRyNVqlXRme/2wDZhkKshTcVvh7kYx/HiRmpkUo9dqkCJqpOuyIuOexZCnTw/8Z2cG
p7ssm+J859yYLR/qWgbyKLiJ19xlslW07rb6Q8LF0FzLWwg6p5v7bD69b03sGu8OwsaovS4eE8MN
mnabeAXCBD1a2fvTrcyKYn/u09BQyPSxLZCPnZ3sdejjF52U2EestbWxDV0F6ZyFc2eui019NugU
3zafu+9bm53uPj4VSLrRGvq7y26Ht+4K4Zddvio25fZ0zz7MCc3kbf3dsdmccKzW9GOvMFyl2hmg
fjQ7OzMhzrUgfv/uDdW1qmhSTQs2qnahEW4A/pwprL+RZ04N2GzO2f+HuvNYkltL0vQToQdabAGE
jtSCSW5glNBa4+nnA8u6byYiLNHVbbOYRdUm7dLj4Cg/7r8QkGIC64hmxkY//i0WHbODuoncZt9u
hd38AVW320ibardalJi/0CI2h6gKRZLvOGPFPo5vLOhBZWqk/13veI+Fe2WPRvQ2eky/mj/G09oN
ceVNSa7wLuBiyeMUhretQcD56RV8jU94cDohlVc8RnAnddbKA1cm8EO8xUmKbimWcibxxLB/qxTz
pdEseWUbr8VYXO5oRJWF0hKjmVSnTe5Quft8nV/JHuYEC+QUtWMwQIv3apKpVV0bub4J2uFXiOnx
mL1JmnoUBoxKPg915ZX6N5n7z1jKotyXt1UstE2hsxr7DTLXOO5skh/UqMpn1BE3vivf5CsH1F/C
yWIVkraC+9Cg6AHaX0ySXqQIOg/lHJPWJT4AP8sdTnfb8pbk/cXa/PSfw2f/nHwfNupZ3YdufTLO
0UtzM+7NlQ1/7e1lQIic6T70rQD6fdwRUYkYYDII/zq+qoPqYH/kubqLSL4b2ZWDjY4zntbKaJc3
gWXMGFRwoTxndXFxRMsxfqXdhOmkJgNsNBJrI2jCa1IVKyn75Ur6GGdxOLcUygqsxogjNP6BrivK
OqWF7kJmKptB7afXleV0WRebA/Kr6TwCx7t4pFPyEGPssDcYigxvNL7zW7xL7tKbBJ2gs3pn3ulv
1nE8lE/z2lp7ofzFtnxcWXN4OBmwTf+yXD/OpjpkvdG1jPek2dUZkUtqy/pxeE5c5vSIOyLSf/Zw
yFx8aLYACmzczI/xvb4dKHGFvzQqCckezdgHZHRWVtq8kD77aYtTI+90dMsxid/0UborpNdWV91Q
oRM0anuh+v35PKwFW5wgRhxILb+OvEawrGM9hJPTmCWW3L6H64nuZfc0c5SVEV6ci4uUbXF5Sjl9
XqnXVfz6sMx4xgPv80FdVoAWARa3V5uTgjd0gv5eJt1hBHT4t/x8U23mEuUIqMJtf6zdYRd7dRF1
3mPvc4IRQ20wV0AKZtW+3svuCiN4yOnzr5zFF99P+bB4lzgqUfDRwylT0kOtwg6j3GT5v5+BEoIm
PaRGcJQcvR/H0nA76nU8u5h0rdMXZxxAbb/98vk8XXyweRzvgiw+mDHVLXIjBFGVeKtK5i4xPMyD
srWC4GUy8zHO4uju+qIbeoM4levtFDc+Io8WO8ha7JodCi3WQd98PrCrE/RuYIstPNRxqZYZE4RH
Cc6gtkzn4X8XYbFvu84M5RElmo2e/wGCu1OGtQRpZXKWEFKxKRBoRC19Aw9ZG5Furl7H6unzUazF
WNxugGGSAdTZfNRZX6Km/AK25sEI1rhWVy+3f6bj7+Pu3casZAN5Go0wQbtTB/xA9uwee+VQm+f0
4th+F2RehO+CGEE1+sNAkMn3b5oxvDErxNEq64Qi2KMyCwMpk7zSUb96ib6LuThIu5K9W1S8SjVN
felE4SG3EOYyvGMnUXHz0dXxgYc1ar0Sd+2DzvP6bqzo9BaprxOXt/82jQyweOOmEizgTP/Lg+hv
WvYu1FSZLUpvLHQlxiVUqQ+ARXnPBSs79upKJNMEkaTAwFkiuTuAEXViMKIB4XgNl1i0bW2IRSvb
9kqZiqPonzjLXTV4epsWCMiT0WZng5Iwco92+1B/Q6PdtZz8rHt3qILuh5vouPaou3IqzTAECE2k
XHCAFrutRGs0UnverIDydmGV/Iy01Q7alXziQwz548qIkr5RRVSdqHWjGUsTfRCchg7FFwz4zvm5
+Y6nwQPSwWFxXC0wrI1vsQPNbkgqtMO0DdQ83EQdJOhi3K42YLkTR/rj08DD+yYZVkqPa2EXmxC8
X440K2Fnw6xZedND3fTzc3ItxGK/SRlOyVNBJaDIs3uaug9KJa2M4soGAPWD8gQEZRiWSyJOD3tS
TSeeWhCkbaXWkYWDphiuFDCvRUFuF6UJsPbk3ouBGGpmSHUy4aDqFwcxk7ayEpzMwl95zVxpcMIP
pe1uzUIDqnzBd/YzcTRIYTbanXzE1OEw997RhbR1Ln3hBXr+BoXE1bLJ3wbc4hL4EHexFpB5lmtR
Ju5c48pvQdceFXcu1FR0yUvaq+qTtRkcf2fsPDvZ9+cKFBBCcmfrHDnBN9NJzokjrldXLmpvNLRN
yu8SPXSePctnJCoL1dSXpo5Spq1sAdG4ZU9ZXHSTzbiKprtYrYtgizNAlPFTx2tcRw43sMfkPIVr
AIT5X/jwmVEn0nTkbCkOoLG1fIuH9VDlZR6h00xZ4inSPSHd6LB9glcvqKh590ZS5Ds9FKLzEPjm
k2jOJkZiKlWNo/KmNpGRFuJ0JQO4xCotHgCLPFPIKgmZDh4AaijhWtLbaj6dY/81wARNGr96Q+14
/i6uupVddVk8mwPD8KZTJbPkl7JCmLsmNMp47xRv5Xdjm90FrnxIQ5BfmoNX2dNav2M14CJzj/xK
b+KIgPM61+IzYtunWLAxnp8RS33hYgGxMukX+dVijIuPmxSJMsbp/Ghk76RfxvYrmqxh863V/lRA
Jj8/cK++IGdO8yyCRQdzWZ6ggVYNYklzsd7IR66S2xmQaTjBrUS5R7ZFO9ut3V+XQFBGKFNwBbEA
jPZChUft0PxKC3qB0Vk+dp3d/xnc2pbe5jcLivs/FJGCU+eUWHLvWhXYVPbQ79eqD5dNgflXzLT3
udIFvW9xiwZeCwQhm+a380ShLT4i5wYWJTihVr37/CtfHBSLUIvTchwEX0oqQrXSTTBLzubWyjxe
JMh/I1BeQlIMGv+SM05HMKfOI9IcMqjxdF+i5Isx7NoAJzIxd1ose5JBWYl5meMtgs6n17uUdRwp
y5YtQaufxlMR2ul39Q8F0/YWGZpNtfGbDUatSGGUB8xBdmtViMtC7SL8YgJrpR27oSB8uSnOynZG
MgJjPuDW6kqO8irvg7VGxfwvfjiOFxEX8ygWVcTRSkTzpn1F0DihPxY61MtURyPpWofWXmSZBKTV
izQWrF6NYuzHLxzWfhPriYzdmzDh0FKr8r2cm+HW18AzRm2eO2UjNdvPV+vVDwsAB1EciTbjRYtZ
0DHmgdVKl5e+ubatd90X4zag+UobcG7CUDYzfn0e89oOoUICK4vcDNjUYqC9ZGGiA5Bygz/yUy1a
gaNo+Z/PY1w85uaPSQkW6JI6vwsWB2vva7ru02XYiFXimH2zJZG2BwObFGPl2XjZRV2EWtRFoqYP
wyL1ZqRblToUyvYzwN0C6HOii7Zd3QoXaQ9nKYh6pCmgLEBbWKSbvVwGHo0etoIcojAvycIpKuXe
tPE7wKgRByzUaqCCZVs+EITAWFfvc0RZvmiTH64Rkq8sWoY/o6hEoIwXB6uaemJleMFcUlMSTJC6
nS4KX3tNx29PxKll8lfaJ9duaSLOTTxWDy2ExYMvGMD/YDs793c7V3Uyt5Goe80wzWYXfItu1sDn
F9k9n3tG2EOIQvFBW1KuRyyQNX0uqvcNh6s3VUg6t6cu7NS1I/bKmiUSw4LgDdlkCeHSxsRAD3mO
5Axu/zpr6B+4obfWbXjwfuLxKJ9xpDhp7udb5eoAIUfOnBnAF8t+m2pljdm1PPWEbNz0OUJDFv3y
vNx8HubaPgFoQN7BCwllhGX2AZmtCNGSo7t84+2QOJZkXKRwOraNBzRdJdwOZUo+K+nrtcGBYeEQ
YGhwZRfnQC0GPAtNWgGS751qNbuJcZzNpbXU6mqYmWhGcdnkaFkcaQpZHBCWlm84PoXDsRZv1WHt
nLm27yEjMQoEXGYVl4/3Q5zJaJj5zNN49HbFdtgDsjtXNh4aq4SLa7uaNQiYFcTwLLn5MVQT1gBk
UDnYKMMX3R+x2ZQ2fYYoER7CyRpj+7IJOSeH5IjoDVDIuVCbyzTMZzVrYt0f1aOBsuFzuvEOw6Og
nYrvEtEBEoZbqh2Hz1fktUlDlhJQ7UyT4mH9cZTqMCatBa1yY+BTVqtPSnrS6pfPY1xJ8OHJUB1j
6WF7ueRBBWI6pmioUILDPReGzLRpFP8lUsoTIIidgme9bSaYxX8e9UqmjzYk/EeT1sysjraYwFII
pt6se2OjPCHG9cJn3c74a3wytJv+54xP6ffF2l67MpEfo84f/F2OKOJhIqhiZ9CS4C48G2+GT5Zf
QvjqsA1x0WILv+KadLd6JV7OJIFJYDineT1f8IM4rKq0ykZjY37zRseTdqGw6Q7ZVtiMv8IaN/ub
YF/Rz18L/Bcx8jFJnAOD0+IahgC+PDsTP0PW1GDEwUE86kcGuMG5gvdVGDr1bbyZ9iaPm2Fj/TF2
UKTesOZy/Z8z+eXzCQcbwbf9+EvAtEBAQ+aI0gH53Mdvn0jRaGg1C80zqwBSQempDjRsYefJClYY
uhaxu9oc4eyoL2GbN1MUnw2MdbaWFqoPtTnoWLl4JHycpQd99MZjKpi4PIN5v9X0rsTWMjd3saFi
3pFYfXRbql3/2AqSdqzK2sQUzpQPgqeZ52I0PKjfFnRDy6zPEa6M7tB58I7KvvuBYsV4FKZU2Vk4
luN4pKknC1utg1b6IfBCQ7nrpwafrsL/rWAQe+yMAX6ZEfo4mGq1iw7/c8hSc4ZJqNy+TbI7rbas
/RjysB0aPXLCPsGZLWnqXWEMNVZZvTL9whxlPIY91aRdnQT6g1L3sbntp7r/WtZpdQ/NHoF/Mes5
cPDTCG+wQzRSt2i19q+VfH6Iht56FowyeW2bBJMZaRxfEguXRbCJ8rFsA+M0ZZjN2+YQqhROPV/B
EFzqwlu5y8o70dekW1OOgj0ZjO5UcmJ9VaAK/54QxKAG2uuQTYwurZ1RbtUbCePKBysaoG5LyMoM
twZmi6/YhPezLwWWr7ocBDuhboYXRS10zS0lsd5V1uiJDhYUWN0aU9WeDd+f39WZp+7EIMm+WR6W
tnaoR+mzD/jmRkKN0i3roMFMaYIJZkrND7xVauRbKu2gDIn3I6sG88R3GXaSQuE7Hsxad5RC1V8F
M60zB9tl/YmGYC/vgnq0DvVYSy96H1iJLappIG66dBq/a+NQ/ki60HObthAwTcbnyCkYKRp0ctMk
ThtGqMzImqc/Zh5OjU6OMMpzrfj4OIRpHBylRFdeAmmaHkLUcd2mHkp06crUO/t4CW0j7MwLJ0+y
WMGbyMJ7Qce1k2IabktWXeJxVdZVnzpwuP3j5DM6c2Ie2qhpqOcZ4VYycqSd0x5zpkJGpiSFDiBj
6uoiASi4ltjJmzwO2OpRhgcT4I+TgB2TWyMV/Si0HVZshSFhbykijierwhknCX8XlUX4o5zC6uxX
QbE1vSbaqwamOxFew2c91BQ3NwLLbinZHCvccjE2DMRvhLT72vhKgQiDOOS+xkn03NH3w0OldZD8
y948xPMPwawyP7RiUm1lGaecSo4on6AmuJeDSEPLoa/2pOiCY7UCov3KWLjC6BmHTgvyp7YpKlfo
WxOXVN88Yq/iuzFWyLPjX/8kkfnKToPqAqKAwjTtZC/zDjEc6mMV4NOOiHPKKh9U2xOLwslwSnFj
zF8V1CoGzdombYZK0DT6D4Hm4e1mREGP+mk0YiJiKqXwZxRNNDTbGnRThI+wDFvoAQsvADrGlPgY
1yQTbP08iHcKCNuv8CjAdBvBmxICjI9NBt/3puG5Qo7pOAgT/Q7NLWRHN3lfHxVMkjxsLaF17Y0+
yF8bpZFtQa1HRwrN2sEIXHVHLuRtVFryNmq69qEzJdRbmmEcD4o1ja7V5viQV0O0H/0AI271NHKz
fhNNbICbVrYbjHT3eedJW/7cnaZuHNJdUwbjg1x6wkkUsbuN/TTEGUgw77vEio5GnuMdUJhItGKI
ZYdD1Wzxs80rewym+qRV+LbwFtEP/ujB4ujCWHlKqyT40/ihj+M2UuAqLgGPaQXLIsdFaGviMHzb
KJwbgqz5j/EoWJ1joJC077BO2ulFk247Y2rfqk6Jbk1jMk9pZXmPWGDriJBqw07vw8ZGWnG8N73M
dDQ/QyvDK9oXhMDBn0H0+zEWVdM6YRHEJ0/MoofA8HRILFn7pgkykqqamrlyzXRafZBtu9Eav6kK
1IUwErEayvFUmYTBQmcXUW5cxnR4IWozW2qpMq4zY2JtVS2fzcOsQHysoQFPj5ORxLDFBjk+1VVs
ICLUmV91sRtl3LWi/kcimQGDz6uHkaPlrbIy/0s6C4A0TYBlDm4jzcbswc/bQ8lojmjwyMPZxH7j
FZaYlOEMqTR3utTK20FGBQR4uHmXsoh9p4/j/kdrSOOuE9IInT1VljIXa2a1wmtRjCSEv8qIqxWI
OQL+snXsEPHcp36obvRIw4wVWLihO2Vdi7Yixv0+0eXp2BZ6I2Dr6mM/0IrS4Ax6r+6SVB03Uq5b
d02TqniwiD1Po7y+T/oKH81I6Rt6w2MgICFi5N0XAdfiJ6vV5J2YKC9hE3LXFUVp+0FbOD3u4fed
ZQkvPTsWH09ReZi47nd1nfWOiQX03vdxkB6GwvvD3WjeRrHfYsQVaei+B94ubrlQfPzhXjikcfgw
asrtE3IyQgl6buq6iCula3GS67IdLkFA8aVqdALVJ7XxjGIT8HJwiwjlMFmS24OZSfk9AEPvMYtU
nDvS6WeZQZrVtEZzONVDbsux/xYYSbOV40DeZtVk3Q/WVB1M31A2iPY0N2YhPGJ86jmR1QILrWRg
+kFsJTS1tcx7TUPNN+xE7/Szh8ICMgKTKvKiHHTEWEwrMA5lbElkBKF5MrwOASK1LNMK4ZF89s3N
xF4CRBHCFtA8FZUqo6uCB7PVIfF63AJ2oQpYC5tCov8Q1KyLnMLA4jpTtO5FGhUOKtjXsek0qO40
TiBozTPZYnHTY/Opc+7iauT1oPZsKNrqjpNusA2pzVAWjXQ3MTGeEIKoO0cJ3FNRFMQdntbDzyzl
IsyHDBFneUzyZ1UYkwyVn1g07GYUu8QdFW8YtxPa40/61OYYmPV9/YetXb2kWiO8wS3ovnmeXuI2
BcFiO0ktx2mCrRryp5ZtlGnQ7cW090bXHDxpPzUZuUjooVajRDYLXHrw6TtBdgKbqpUVttDlCSNZ
Xu5Ro45u45uz6ZzWZaqN22tk2aWYm8ItBqHDPgtKHM3kRmy3vVfW+xjDhT8BVx3Gf3WQo62TRg+I
cdF7iJvhW8yl5hhZO6KbMmCnVlWDjRSS7jZG96MzouJI/5WqQSBzM0cRvfAoRIhG0rIS4x4//KFg
mLT1izg/ZBPG5iHfFWvvmBxXDfL4jUQySp12mt3lwt4PMbTqteRJ8P1oK/ZZ0m7aRAE2nQrRq0b/
zUHMK8Qe05qcIh1xgRjrEi2z3h8dLbdKO8/NcdtqReukVDT2hlwi/AeW+KnJM2vbt/MlEx+8MYNp
8ifT9L2EeekWybevkDifR2uXYG/NUUvSLDmtIOu4Q/aTtNVDAyd4lPG9Lam6ylpUvOqLhc7/Meql
4jbtmV/b8/sEq7qwRImxVd1Ar6QnJNrrHXdRsu30cXQDf9JVu4kTjIDVetjwelJ3XTjrWw9G1WyK
ok+2YdLgfUv1xNwEZkLyIxv1oe9U4xRyjCMj1WU6jJlOaTcA2ZoDainpS2oWpeVIWqzpbiVZfMRe
sXaBptRPWHg335oh1JypLHJ/xySYe/Jq6Y4icIPzUTfcj3rTtnacFnjMcyGeOWq6o8GIfLxOR/93
anXWn7BsuKKTIKhXysJXGkFz12Qun+gAAJET/vhMyr0ow+aOQo13A2XRkfYQFu1ZLKO5WZOSkGfw
+OJJhk4xjzHSUYIuG7oZNfe84gGxkXfFuX2duVteYnMmkTbtgBfxUoQtUm+No+/gb/piHOIvnz8L
Lyvt2DfAFqbcxv8uVMmEImg7r0vAP8jhN18mHfIzX9l9HuTKI5go4PRR/YbGdQHYj3yA7oKY0hr/
I/9Ja7s8asi5CD8BCWxNoOT1eXTLLY7yijM9ajflWXSjjSHYieP/+PynXHkEv/8lSzh/OqRxjjA7
41V02x+/W81LXqw1E9eCLArQldQ1uDQRJEz/tN05xrUy0lcm7kop5cM3VRbtNm9qaq4ygsg76af+
h7fWF0oLt/W2f/PvrT/dN/mEqsz28893dbn8M5F/gSDv6jeR4ptVF2T6JhMbx9Kf/WSNpXxZ4v44
rEVdSpuUnJOeYZkvoxM9e38yl9NauI2dZtO89vyfw4vqy1oN/0qX62PceU7fjSwzhqQf83lhbL2d
hOiRbqOft5+O1Wv93N1U2FuvUsyvtEznoH9JoojhX/Aa02CqykqEyCLddW4HGj11J3rf/W8f9FYZ
2ewHkn18fEkS3PV+4mr8RWNKLaOs8Cem00ORpHLxiSw6+iWRW53m7l70qLrNRt9mZA43a7C865vk
n7EvCuKGIjcJaQtUK+9JSp9n4GE4rBzmV2OAC6Hep6HQtaRzKWFJBicyPl38asn3UWu61Roq5+qC
fRdj/vu7hVMOUhPnIzGAMWzE/iHwA0gUp6Fag4ReX6LvIi0KeLg0d4NUEqn7Kf8J9/EDKgFnI3HF
reyOe8+Rd2tE+vlfXNxPqHv/8/0W68NXg1bW6/n7xaQ5wUkdIifL7430R23UaxXptQ+5WBBjKnc4
cv4dnrIF05PZ+bfgTndb12AT+k7uxm72m/Tk8yPtSruQTfjPIJdXQmKoghprxJ2baj4owH26U23p
2G2mTbQJHtYQ5qsBF9fDpBeaGM1fNTmX37ODvEEfh/p3SvFhNwsirO20yw7DxwEubgqhksQRUyB9
Yw2mk/d/YrK39GeePxe5t/Gqtfbryjwu7wgLSTksTOd5tOz6NGvlGFuKO8PJYpBUYLh3Qf+F68Jj
8zguVitq+vRQZiTPslsj5LJShBFUPXVnHrly3Xin3hU0h1g3zhpJ7+rWIG8ChSFiSrZEFSvUl1ME
I7kvKrY83zXtMN79KlaKnQ6r3ZrLzh5T+C7aYgpRCElFWSRadk4hAeY71TV/zp29zFlrFFy74nUu
I3RdEG0HI/HxPIuVShV7GdnuqFbkG0GIxm3v12v37eUi+dAWWW66FNm43JQGYyNLD558ynlUN8HB
ah9WNvfVONBEwd2Sd8Lp/TiaAbuZxKxF4uymrbQt7ptf6VHYiL9ad3S7b/pWP42n1R1+uRIZ3buo
i+ky6gzJWmUyUKNDg4seT+x42xTcU7JZzyIuL7mPwRYTNske3ViNYJmM94rvA8HE8d16/vxLXkbR
4UT9sywWeZnpeZKZZyMvYCt1Kv+st5pdj6+fB7m69tBI0kzYiRCPF7OF4VvDbwBHbMTJQW39nddL
T/+DEIhrztomqnrB8ApiyUDylZd8FcRvqR4eeOF//zzE1bSKr/VfMeZF+S4lKLpYRe2VGD3Hggtc
I9TtFoBR6gJBPlhkstngYjif5rZiOoW0X8cYXq57fsC7n7DIFYSxpswV8hOk6FtpvmX6jd5KduJ/
WRnq1RkDcQDwBSuSC8hBKmhFGUw6r5Bv3oPkGl8CZ9rrrnpnjDYwPyc4rqEnr/UxeZ0jHzNLjpA8
L/KEUvUmOeJE5uuaO/Ciya8utHEVInGe0arhTjqJrznd1ckZ6H+FtmTnsd2d/EN/1vytmMKjcbrv
A9DEuzZ1hKO5D07/E2HFeQL++Z1LyV9FwMUNSgA0+C0Ch6GD1H3+CDOEw6B+E5/6N2un76NpJxzW
ms5XgDQfQy/2UVJIYtzFfKKhUBwVLyYM6Z1u8PGjGey8uqtHzVWwOcyS58pAbXpNJuL6Dng39sUB
mGq10LNcyAG29au5Gzd6elR/B9zInSMdSQH+Fq62x9D1bteulqsn1bvYi/NwTAOro5XAoyYNHrQQ
/4nB+xX4+n5l6a/FWZyIQQX3TUwMLspDj8+7yzc1/1DSvzHd+fE09y10N39aKxqthZ3//u5wQQGw
Eny6l3Sy0QKEHR+Xd1G0lsTNm2iZS71fvIsjjHsAQ7aSwc2Sa6pTPhTPnQv46zbczHwSTrBXeRtm
TnXjr0IV1ka4OLuUWlWjhHL4plWf9cGj280LOPj33GaR3Fhsz8XbRmviKfUmviPshckWteTYRNGh
HYwj/MJT0ZfnSl1ze782MiCnFMJmNgpv349zVxTBYED9NUCxAQQRYqdQn6egcj5fmdfO/vdRFpuv
SNLK69WQhOBnFST0Xl+n+BAna9IYa4NZ7LOiwGXGGghjlqMdda9ahqNjltqfD+ba48Wg3YCKFwDL
Cym3KaYTN86fTKQzDRNAjuvHQtUQUUZDPaW+PDYT/ouRfy/1gbxm2yDPg1jug/fhF5tcUqqmBl1h
IOcq78LbcUM3flc77aNxKh3PzfZB747bEe3I2KXFxlWysdzwx+ff4NolO4uWo9It4xm8xBDliOGb
U5WD1Yo1J8INoAvGlc98bTIxCDUos88ClctKdKXTXOiqismEbLNtWP7OZJjlphOVtezocnmSLlig
WGeuBWiaxbppgGEoQlgY3N+ik6iOfuzuSid10BQ51ucYkYkZ/7RWk71yJZEm81KbFxJ4rCUqmP6p
mFg6I9RpIh/xbjjRB8Sl6lAiPGpNCBKGB/1NdkWBSt+/j6Al+Du03WLMmVyjT+2BApOGWx8v8Nx6
LCxzZQ6vY/rePTsWixXhNRn3Bx47wWHW3Z5l1e18F+7qbbcpHodd+ZTtgt3na/Ny4Xx8fcx/f3cd
hWaHc3LN68Mb8coYf2md5yrF2ppZi7K4jiyIXoIeEgUn1m2muCqOqpWTboYT9ieuNbyU2+EmfFob
3LWl+v4dt7iJqrbrlHQkrG4lbhg+0eOzaWbb4b9n2jxfRh+/4uIy6oIBQ9qR53AwPOXx7wRtu2h8
+N/N1CJv1qoxqqyC1dF435TmQcJBeVRXTqqrH0xFkI5jBFHAJdE1HyVP6Cdi9Hq+a5Vq1wqg2RoB
VIt4+Hw410Ih0UUgchHKPYu5yY2qiiOPubEkGs/9Q2c4nlkDrPq3SbVophp4ARq8GOHBLAOlIKSG
rgotSggRncBtfESlfBvvZmZR8TozYBJHOfw3qvPyxd2DlD3qT/O7G4TwMnAjN9pkGYW1GZ3OLe6l
vb+JnbkT+d8SR16LtliCgCAi8IKlBTR3cKtf7U2zB4C5G76j/+yuVRMumcpQbijKUKWb2cowZz8e
G5Hi5a3VEw1D4p1BofA1v50VoGPEz5TCmR46+g7qHnzPWjX0SjOSK3QWNwXPzfPx4iKou4nUQfI2
TZnfqd1jKyoHxStvDLlzIym7F4EdApa4F4RnczSO4+C9irRIbVN9rKbJs3tFcr0CHIuYo4MoCG+9
V+CVJLlNehwkcWe28reqtP4F7v9/4OVyV/zOnprq9+/m5nvx/4Oly5wG/5//9E25sHQ5I37yPQu5
Mf5lEPPXBWb+T/5l6iLr/4HO70yGoTilYW/BX/7l6YJvC6Ko8H+Q8qHDDoXgvyxdNP0/OHJN2F04
tbKl/8vQRVP+g9xn5p3hamjCa/i3DF1QFP6YP87GJlAxSHXAtwEqoEbycZ2jTcw2DurOlSFZOfFr
FNTfdQywbS9Qn8Af4Ok12H5p2GIef0c6ezfEQuTIg9zaCtbfea1Vx1Tdd4n/rAKExVVrKwvTWcit
7RBm/sbQf5tGbjdKtK1Yk2Ex3OdIjPeN8WqCwPEAYI5qvB0qrDgy85Dnxq3V2mnQ36ahtO3a8kYd
DCeJjIdOkZwaqK8EEzcp1Udtum+zU2sNj5NcnTMlew7AagCcjN1aLY5dMZ59ozuWcRTZjeHZpfIV
28sdfnTAfxLlrRyaFzl6EAT8qkLve9nXt3id7aLEO44eW72o3XzEG8HADUwxMZ6qt+VgOXGKcob1
y7iTW4iNkXbKGb7o3UfBY0fW1BTtMR1FQKYpaKAczRL/1lLx+ch8RITz12lbZCBzE8PRp/qcVjHQ
ZWX2nDq0Y+b2XYhcBXhQ1dx7YF50vd+INRJPSXpfylgz+MdRah6yJr4Dr3ekR7ONwv6H0onPQa1B
n4NN9yqlJSlj21PTxdaz8dptXihnsys3s9HqaAFig+13X1E4jzPMhuWkuQ2SXepHbpvqiLrFiZsE
yjafXzKyt2X5fpWDZpuDspu62k2T8FB0kuIU2NEBh3Qz1UJzVn02kq8xq6ZoIycPEZ3xLGdqcEvO
I8+OTH3cgjHh02uOip8cVL+HuGMFJBX8zL680ZLe3OYpLnu98SvXjI2Qhi8Ko8CnzAWg4YzCUxt9
8dTprJvRoezMp7oKnbBERaxqnxsdCBD8DKOtf+SBOtiBkd3GQe7WliBurMlyPTM5DVF+7ILynncn
lmARdopQDKYvoebdaqAgktyOJevOqIqNbFYPHYK8mtdsEBQ9imTFY9+7qeWdIuV7paW7MumduP1e
1PG3aMgUW+7SYyUJe0HB0jSEyFx2YIL9ahfm2jGIHrV+dAqBwl8Cslbxb6GCnHMkyWAKQiBXtxMd
9rTGFHUyBPzGouamabSnqA/tXPaeu6pzs6p09AgjPhC5U1zuYDK4Wjk+jeU58Pqt2dIeLDQyUBmW
zjSX0/yTnv9oB9HJ6sklG0ltOiZ3gfJi1eaLCqGgNKzazrr0MZDbl1oSoBGcSn9fpWhjATc4WGG2
qdv8NoyTU1uaW1D13wOtPORGfW8A3q3Hn2Ki/9JCwxmKKQXZ6t2CVqV03WW2imr+c2QIWDZUhyDU
KruRAUyOmpw5il+9gB0OYCQqNFY2ojm+gEZHR6A7K3Xj4XwAcktLXHWsj1Jj3NXa8ODF2SY2/I1c
WYNdV9pbnpZ7s/cPguHvaa9gHBR+k4vX2oycSo82adq8ljqQvcIadlEx7ATxVZ+EU2PdxbLhCNN9
WAm/g3Q8l4pyk8ui20bSRgB700d7MwlwBJQbTAyVraD4P8R2+tpIyGrq/u9AbyK77/KUIm7iVFjB
gft/aXQEPMzyKKmghLvMktwqBlg8tr/CwnsoK39fWt7PTAcHXvvVJkeUZ6PK/rOlVN/BsoW2UOq3
al78LKNDYegnURBiG/nLTRxhx5TQc+5a7evU1rvw/xJ1HcuV60ryixhBb7Z0x8u77g1DUusSIAgS
JAhDfP2kZhazUXS8+xQ6BixUZaXZ5GWMfNJosDh/9RLHkBNkqNV8mMdLAUZgM+b989ZN52X5F3Xs
BGTi5sfIWfHPyRq8S4YF/SKfQC0v6gkKABgdwDNibmOLkHMIGYbZbx0Tz2xACqkan/bJNdEwHrQp
EChLnlgEXx3Dj2Dtl/5WHNeoibn+jL25HTIQjJeoykL6GKmsjn7t0/39DTpbRMOPdQoKZh4NiBiE
CIYix5WC3L5OdQpvkDpYo39TjseAuQVBh3TvS3/RpPW6ruzt5xRsKMDzWS1fU/+v0H7Vzyci8SDs
L/Bnh6P2odO28TwoI2YHJ5vwsgTT2U94maIqhSF5RF8HIu+CoXrwL8z1CPSZ1gT8W5Adk/08rh9I
y6um4a9GZUv2oAJwA64LZAFE1XxRB2VhLQrWMcQ3Z+uSQ5qI62b9P+GwS2hbko8s867L1jWZXM92
C5/BQoXtEcXj4Yovke7/sSS6kzMuBueDsI7wq0PWDXsd4yhnBPmXHUkrYVuWZ1DTSHULeXeeyPzO
fdBu9/AIPUBdhHvTm1qBb7nswYHMfRWY0JRZ/BSRqQRt/67HYpu5vI3g4ltmdv0T5fN/nhh/+ox/
DGb6gQ67NIjZBdFyecYa3pUeGf8GqzivIz7H6Kmj41KOMWvidc+qmY3tRrbPuV++IEzEQqWH4zYM
gqE4ms6wpjs5Q2zJpz+RdVU4Txd/Q4oDmOaG4wUX5NVkwcGGiG9Moqc192+dkP+pX2MvHym/3Quj
PS8J4Um5dMI2vrD/wR7rRnf0Bgv5VnIX5bgeONm/uPkjthSwNoId+7CN0RabjjSLzWPUjuGFpUU5
B9ObGWr4NFU6zWuUofM83Ltsr1L6S9CV3meclcUmj2R0J+iYDmZiz32QsdLJb9BeSdknSwtS8FXP
Pf4O1qWxqTJK+noW6znJ+t9J/5hZJ6tYk0/k3Ddi2Z+WXTSj3Fqahp/ZFlzDWL+7kN15GvG9zJvf
vBFroHy47AkscjmvZUBrUG9bFNOkzaIoq3jwBQtaLGWW5OIh8yVJEl5jJuhruWVZNWFjkMb23Efg
MAvME+VejAezJM8UhPp8ms9TMr8Uerxf/eioQ37fZauBOia79tzVeoWrh/O2S9zl7/kG5Vn+WKeZ
++m9/DzpRzackEZzSPcQtvPrJeXYAdJuLwWSMivtYeHO/PHlt5Bn5hkiKF52SQjafAJuNfnJe3ma
yFhnJjvF5mnuujeKGHLMKXfBMmKywTEe4pmXCOq+BV5YFhxWSyH/4ynxunTRS8TUX1LAqYJOjja/
ZZJ49BUkzQpZNSVOPfpZ9BGwXQljyCWRpFq8mjhDSp+s7EhBTT0V/CfNxYHmFCumnwABenF8m/ZP
7G4RV7ri5hqzknX7gfvuXo7BfSzWa0i6Y+HteDfT8GaxjiN58jAKhzVsMxavy85eE7BUUhJe1mBp
QU7FKfcOBQ4TXxjI3ubZsZclDe8UH16RF1O6JLx44fYocJFIr2u7sbhNnJ3pee+fve2gFnpEuOPT
EodXb5RgE+79eTYJxCkPyNP8g8BZ9C9d36ZopbKV3/sR+SN7aOhy8g95m/JUDKLJVVZUce41m2kL
j/soNPOXgMsA5EpZmU5gtuAaTjjol508jFHWzIn4i0cjW9lrFiVfXFrABLmpPVdUsPZ7CYRbEH+x
hND8qv99WbhFR7/xFTaS1L4WYnlNt9Q+abedCQPmFU1p1el4aCIp6ilA7+qiHcTrnpaL8hD9StsJ
ya1lJpaj7/8CuA5FLivpmN5xfOGn0EJOz90hc1gLTH4vaxJR7yij7h1L1SoOQIqYg6SSef8yctzw
eXb1u/lJjQEOwRwdINK6TZFFDINu1ERhlwujO7S4MkxFk8aqXEOE3KsRXbcdviEG+2J9cmbQQZZU
emeExLuL3eNqyPU/mNTl8O8uu2x5VmPSNzLyacWxU5JQYE5JeLIBjFsELWqASChosLIJwr1vely+
8AXoAIiQLH+dlefVfMtaxDj8LBk89mW12P3mCXQnCGVAAsPFdP3jnqgy17iSov8WXDfdiLbPAH8A
HasUS3ZKUHPK1ITfyW5UGeQrOEPh0mQLVI1EwhpEfhQQN20fmZqe9m04jzx5ouh5w5W8ZPlwBUhV
EoeEkexbM8T3dq+ems/jryrFSu/EwhBXgZNR3cUUD1HfnWM/tx8wSW9dzkqxR2ceptuBGWTDdmOd
b2m7RPqji8DLxJjlXSL8X9DRNVTTi5forV4EmtIgwSWwHDc+IatLb2cPeq7Sd9tnjJypLt/PE0VU
WYbBIoFMwZpKdHkbEoiTYgMpW9GGxUewea0uvq0jV2Yb+OHhPsq3NwaJnGchRyHPNPYbx2AkDMcQ
SGuQzs37V+K7o4Ot4d49+XvHcAzd+Bimbm4xvV15pz8URITTHLZBzv6wx57Mez137FFojSDPYHiJ
C5eXGZyRK3yEL9maXUgfpy0NcZahht/UeVmxV/K7LjknwReiKI5kC7KDtQn0Xm+hg+p22FSDbNen
BSpgjS88xZAbRst/sQ8GOTYyqEfJlp3lkWaOVun2OvbhaSvIKWbPW+6h54uSF6Vls1oJxdJYbRG7
zy0SJLk4jMPajBBs4rhKf2tJAV9bJ5IrS/vHkbuTDMIbcqJOfgAfMBRrbFC864Zg7wTdsMuCuxgE
YloFxc+e4AEo2fyf0cM5WqCTw4FzIakhYK3W+Lro2ywhs0MlDBGTnUnS+Mn7Ck0PZNuV4hxFnNTw
tPn87Tq0LMo9NW0CBYnRL0tWZekXcONzFvQlfKCfdx1Wnj9VsdqPIkBzMOo20wl0H83uBaUg5HlO
/NIEa4XQjbs+2p4gDH/u8A6UoZhSWZ2HlwyHyqG1SLa3X0PnUawNo/+QeQNpm7guNnkkllzTBPhY
Pwa67vrkgsZgrJcFDVgAHfuo6xXj5+SpA/4r+0czux2hKasJ+zLsOZo0Mpm099j7JChDdwI5kqHX
72o1aVGa6V+WbLgazIUv6b2Nor9cFPfG8nO2TS88EZcVYZklovn+BNCJJmSqXB9ctJ39+z1yOA3c
4BrcIZWERrqaKOSUxOlrMvi11t0BRooPIeviEvoUiFC2e1/NHZTR/8S4X9MlewFOlJSFT/8iO+sk
qbmpwm9kaJ+UjccL19sXOPG/AeMQm20EMrN0zM94L7XfgzerpjbdIlHix6sXoLPd4u8hdLUi4jTG
68uaQkKXOB8dP2/4vrxr4f9J6VAvCGIPPJg1DwxRldGRSooBdmnHwh2wsD4iDvs5Dexpe4Ae1jV+
t90PKroEI5paa6tNbx8caEdicV6NwB+Nkjpcoz8ymo6hg9XR4tOaC8R58w2txHobCYoQtdvjjGSm
0s7bpSvoJTGmlFtcFd3+sG0MPBrjPWRoCEoPzWCZ9OwDa9eXfhdoebwUzNkBAxXxbskURFCv0DPw
AZAVZfdaQJWMnfGxJ/5QovOCscvZ/dpupnnUX1Y+74iP9x90nmaQBKX9VY21I7sqhWL3kW65HQ8S
hHVMCUs9DePZL8YALdpFzsNXaLJnOBIcQsaQmVAcXYDBn478FqvEKzNYAyQ5f/APUd+hl3bRHfSu
R0gHPTQ2PyyAD7cbRcs4giqz6LWf/6XjeBcVEOBIcSSkw6+Lv4Hca0GTt2iQh9TgxiK5QvvIsKv5
10NwLmB/MPvXdfv0YL1qUu+pWLcYc8/b4HKcY6BhJIayMwYbZ4qCr4F5JyplX/VIOvY11FIE2J1N
vqXdgMJjPitDrl4KuWIUDU8qQoXAovzGfO8zwMyEZmRbj9P6GJKwTCLE5sQ3qWgdkDexIp5hQDGK
PzYptpJjzqG0uy4JpPLkMJvrUJAW7X+TQluejx+i+yv89/nX/IbR6dmysF3NXM8FwPCQj9Bv+mg9
/WCvUK2TVndnMPbXeu5hZ0ARvFvG6nXVE2sSLZ/6BAPgkqhmS5ZbMIbXRC6P2sr1OITpOaAerRnG
CT+YT6aD9k4W92v37qHDwTDuvTJiipYKeR07aFBPCxALT3WocH4I/I65pygk37mvfnIBt8dliHuI
alndUdQtAb8BLxuA/GR5uYu9Kx1x/7G1B9AXXZV4QF0+bvsDz/vaW7w6h9R0lhinga66HC7pZoMY
cnlQNEUt3j+B3zYB3p7FiUQ3m70Oe/81zoirDRFRTc8MKTETg5GWd78pUitNbizJX8BgueMsK/PB
/zdQDL85uprriIWsHvKgVL6+2IQCnhsSwJPLdhQYbNaZnCmkkGSDU5ZL9vt1fcdXfPOAPoxa1zQv
2p3NF/R0+Yw0kiE6UAhiuzmvwhRd/8Qqle4gl9z6HqpUb3qAPD5nGm3EgjBt9Jb0m6H+D2S9p9OG
smZYiQlzqUc1xKUfPAOtyUqHugG1bgMD+Tte2HbB7jhzgCB74Hy4ChmNyhGgxkxTeG0KUJKxF/P5
PUdYVjjGP+GE0CyL3jdlDFI2xm6go0Cjas+RBNgretT1BXRppJu2s41+Ftgs7qa2+UfOuoNDkHPp
hacMf5IR3phsqTB5PG/bycitxqIMjYts4IV3ZHfU4Tw0JL0tmMM2Jh6ywVSewHTJh9MsoyOkm9Xi
VSJPak9ctXrVJoJmnjfqV42qGj03O/IQ2XoqsrZTpXZH9GBgyRO0/KKZ2JEidRzb2XqzWDRLOFJp
rIAo5K9KVgFgNEQEoBAMpRsWyEex7UQsNPb9jYm91vbq4JCR0ie1SfZa/nYiAK4i8RzM6qBh0Aav
jtw/aH9qVvO2AJHAjXaIaIoha6qgWq86H2xl8jpij58itBumAb0PVb7dS+nLduXmsPsP1n9U+LO8
+2CbqCzAXLTttZf4+O5slRRf3RBWw4SIOJPfC33p8odxlO1OJVqMr43y05h2tkJ84W0BLdDK8JWM
sC2ZsBVbnp2YGqH3gw9h81Ds+HcHNo6tJ8YOkK3j7OExKmwTKJh4R//JSTYefZFDfuwRzIYRo56g
1ezJqx9kz/COEB4sCtT6ZCLZplnaApE/g7R3HNnHok5gSGHk29odODa9DvNX7O687XVR7Aao60jH
ByqRCe/8akvdy+aDjIY7yiAw3odcNkZlZsdQY4voj3+mfD6H9i9f9/QQ9OyC/gesqDGq9Brf5gmY
jpte7Jo8gQL0YDx217Ho2pmu7qDBbqKAFVWK9LtzP2R3QQgvkHmRf4KU3sWLH9ZWoRyJnX3HGa78
Xsxeic3OrZv6lxnQ9QKoa0UzFu39nWGya3rVi7PcAVB4WACJOKjg+f+2d+pTg0WU8r0ouzUdz3yF
OSeEtRW05d8mpZh9UjTfY1jAR3c/aj6gvSr29IoxfYtBK43Trd1ye1ix9nDYGrk9qAeQpabEPU1z
Z0oL70H7zTkpC2in3fB3Bu+Ud7wVKB897E0mJ1ur/3hQ0pu1FTk7JDs6vV8uR3aMtveZICUUDgn8
6EHFkfIyoEAKcmjZKw4ZtR/c0u0p/0uTD7QRJ4JJSEsLgbIQCFCANwmQAMR3HJyb6xDI0jA++j0/
FMFSp8U7GBUVE0HTi61OsCXTQdb6Zj/BgwaoJr+fel324XjNp8ZgP5VAQMJymMIM3VC78BdJzMCH
4lB7wYx/uVEqt+ugPXJOvOgtT+WTNvA+zNbgxTEE/gI7PCOXtL+gZTeN7rG/gusE+kgc8SCQAPNW
J7HrgVspTnZyQBBdfonW8S2zaQAowQMLDYEn7arNUKK/IpW3+FgJL4Gqig0mwFsaAg7ohS73IYC/
0/CQTFOVODt/zUrVOV3nqxxgp0A9QF0d2LC/mpmX+VUl2dRoS/dHzsIXE05f2qJR3qXNjrki6UHv
+OrpYh52+ts6MxQs3vNzjmTDo2/N+Eiiow3n+OrhsYbmJ3vpBmyyu+g577xTwrPkR0T0NhTj+icz
4xuJk+8c8nAtg7tBRD0+sQFh8/v8Eik3PKwC33YA1w44QC2fljB59PLtWgyK33W6g7/9gPo2hhuQ
2w2dhdc9wp4QZTHkW0NhUsPlvNXa6BwGmxqhveBcp8t6K8Zkrenm9kans6miGQ2xe9rXwT+qAON4
RPVX4usTOmmkMvch1ntpv15V/9NjAXpIImQ0bxNGeOLajITvSroGvb6sYWCCXajYsJkbOVyD0OpF
K4bcXJNy2VQBvw3zAueHrmKnQmZTSwcsX0h4zNR4LKbBPy9BUK5c5Seu7Tucu86B601JaBFcJeK+
b2xBMMzCPNk4/Q2mHqlWqOdLt/3r8uki/QEmydN06DeOLSQYtC0jrxT5jXU2ASO1Pjr6IMVdHZro
Xq0+ac2e4Clen0kh1hvy/foy8QPEMTB6HuCarbPinx8JNGKCw9KarbT2U/3E4ykBTDkhvckJeGPs
5ACDgRSVW784b0Co6f57Y6fGlnFWoDXK+qJc6YJjOLx4G3qvaImQnzOUGizVy+rPN3w+cGyI+6Ca
lUVbu81BE8JHpTYBHC2LjXaw/1GHjZ+ko94hj4EVLpD7l7YHmqQ6+S9wuBQWkxZwZxhaBNUGZYbo
vJAnNY+6H2Q7pjBxnOU1Sm4c46wUM6TfCo5i2YRPCXtPVLFHh7NW5x3GY+NYne3T3mIrVVTDCL6s
HfF7AsBlO8GBNl93H7A8lh1d/6MHvt1gahrCyPXP7oj9j7grpfMhhKz3wlOrS7GikAw7bbYAInRu
VtOmY/8Ukl2fxHQQvsxw9sYUXTemmL1YAWOZyuXTP/rbLK2eqiXOcePQNnv+yo9iGy5TsuVNvIEZ
pmK0Kii9mAQ/e+6byoQb2p1YLGefFVeb7uKY4oOsaJZ16A++PYcBmTtkn0eVv2dBmSezwdtT6Myj
OAXokwNFQXO7r/QEXPyrWPjfNYWdVbFduIzkPWxdn1b1i5lqe52Jl8P6gtpqTreGFwCtIiyJ0ceH
1bzzqYQhynjYDX9bo9WemO/bA1wXK5KYxyCPglto2+RvQhWefJ07YL3OtcVU00kBiUp9vMO8e3Hg
JVzT3ju4GLUi29euWbl8ziLBcXXiQtj9MW+V2NposvlBYGNtBxoA27pSIIxVzHHgtSV3VBfRwx54
BCoFhnQ9/BPO8VlxpL1hjQGuVHcd4ZcFKaqjMTEMiOJ2XcEdMENmGxZhFpmNh6E8AZDVT6BwAhwr
fYbbUznwAyI336GNT6sQSW64xZ6Rj9lGofb+A2EEW+F3WNyQN11kKFiLPMEn36+Qhceq3yJQjHDN
8rvvMcX37JRq02KyJ7rlZaqWO2392qOBOG02nWpvED12cbzSfjEAZIEvOwdCWEYrDZplHRtFI14X
kUiB7L9P/kngo70PCoVA9u2Viegfy2HAFa7+5zIYLGA6OrdR/MMKADVqh/dbrP6ksCAB3uZf45dd
5ckZNmJY8kzwE+viE4llfugdPMWN5/Wlkql3dMzcJSje1aBF0kajlz324DI+bp3+D7ZWcKkt1r4M
lxADRyAuBl5hNzEdYWoH6oEsYNc9yPggDSJ84Fu133fw98GXy56GuBvAL+DNxj5A8XI3pZbwznIB
g7PdJHjvaj2YaL5OafSy9IWomUiOm3MM96PsmxwheG1qEBRQYD47gjHarkrZq/j9gXhre9WR/k+k
8rWDUKtFwA89cojF2t3Cfw7n4omR/S6fkM7UBUhznnwLu6CMztW6ubFcg8p6gatGkRlIrIDjjT6T
F59iIZNO8diyYsdiopelCMB5KGiAARjbx0b6FsCyXpKDl641BjtYlpH8VaFXBYIAMw5BMnwgaDNU
jpoG3x6HmwEuX0WY3e0B9pddslU2TsBu0PYnt9k9ycV1gAMVNsLT0HhrAmuWhc/X3BLwV3KLvRTN
54vh94puIfzasqHpLZY/0RAmWAwFP1BG7iBH/NWgkVxmj39aeso3l9aAwLDP1I8d3FGEP/GTgx3O
AToXMNVMoUs1XZcxRLwgNvPTtp/2cfPRZlP003ve9vB4adSewUDMT2U7Cu/TzdF0NwSf6bxGV8aS
FoflUixh3qTxfpeOGzZIYwBHrnU6zZSDk5JiLIo39Yt1duzQ2TsFYOh+T/p7uJQDwsrA00h6mE4F
RPkl35asWYAGNQFF/zspXDoFeWEkR789YVNN8hjzN3gljZ5G0zC4N4J+IoNDRKKnAvutWwB7OQRS
lkNR4K6K5t8i6CqzcyDfOcGvGOzHeDJGVzsA4soHFBdIn/oLmKJh628aIK5990WBMjFcDThjjRYR
Jhp4LWQAyvzBoc7DmkfAaWlMEOdMt347QTFg4D08ZLdYwLtn6/lxD581QuYfGKK98VZSuFFOl93T
GC04LO5/EQ6bY6mtc/UM36AryxecdLG9BfYvWWny6Jv3gvjslMvVVOmq7viYnIKCmMNId47RWa14
vEnt9TC5RZdZLdl8TXSxHfC+UWlVDOhfFfvvjnGoxwRfwBas/EIKA3Mx37kqgeALnlQpjsI2wu6T
Q54hDRa6CyRw0nWwlpJXAoIXbHVA0spyjOVYwr7ueXwbHJ6iUYM6NHXhizcBAOFmdOeg3/6svIuq
XqN34eB1ACcXp1jPwBJHr4STTFbvEA+DOVM8wrEAkUcROPd0NlsdwPXy7wLe1wo5/qtZ1B0KPcPt
5n4JvME1Wn+lDWIBRj+Yt0ztf4Ju/oyC7H2mNL6f1v1eAXFg+UBfN8TXJpx0rVVYQ0cCn/WQAo+C
i2iOpTlsxibBihI2Ye/CJg/TCnwjy1W9JATXu5yG1iPh0+gnKLKbbnMT1SCuYWuU1mQmT7BshVjt
l7SHw53DIQ4UZJjRKAbSQ48fIyDdbcgE1stLJTndqgVDUz3HdD3rIfjQgOxPSRfgd7pvO8FqcpSg
/6n3kQT/Ga8KdpXBJwpu7HvKnxy8oYGmAFSyu8a8gCsfG/WxoukpVJl/Gce1Yrjcb0ALepZ9AOQG
UUjDqaqDt+PNBGhmkhx9AlwX63529eLGVmGeAdwWPCm4B946ilctwBKDSB13KvEKV+/YSoODNKUX
NPvkwvznlAhxl8IB8UYWOBlivsr7cGs8O4ePZMcPlAXMfOyzmORyWfw8fE1hGVgEHaqwhf/VpMPu
3gSAclfP8E+WAlOeiId4UT3HbbGw7ojXmB0QKdDD0z/ih3EXkNFk8JFEAkdXjz0WR8WYkWuPFvj/
/vX//xsGJHuxIKDgA7tmWGnji5THaIezKYoixjGWLfvFQgje+jAKBxiHg9+HptWRgQaR2uAUgInj
SfCrfO3fUvh9Vz5dEZLkam4tIjniYL0Wyf4Jl7kO8QPJcAJDxscW4bb5w/CEfBTAItOH5zRDI2x3
NNKJPcmUVqyfwT9LAgFLSxmhlX0tLLyNHfprLq+xVuYUkqhOXBiXgo192Wk5wnMleHXDvgC5zv7+
zviHmIICmfZddOhljxfmqr3o9Y3nK3ptpffb0vVbOUfuLGA+ct6y6RaTzZ79YLkWJH9cI1vcKUSO
V0mIwSEuEDoWpHAYDgf1KFJ9lXTC3tPHVtsQmh+20OIgdc5eo9C/77Fq8vLgplnk3fTml3OC1gIb
scOKfI/HVS8nzbEdd/Pk1QLZPIf+3oXANHIHQlwc530ruD452Mum4QyyBqDXEnaWtOwlVdjNxcNh
yTmWHVGyV25X+jzE6zkdg7DOE7zZHgZ8yAwEqo7k4bzxQpirYRzYWo95GA2TDIaTbjou+fiXeeio
yb6mxxDJx6tB5FIXXywfCuxZsqvY/KOFn9dh9E4Rwu0WQGafofoXFqMH3BYuip5b0GqT7hFmmEmL
1p6UwpAeLnImwVpcvHm+34MoCUrunMM0mqGJKLVelscO2ATazbfOZua0kvXNQkNwlFpg4QTbWUAv
6m8u0Q305G7y5dFfZPbGR3+6KR9PcQFH1X3q6dNkH5epT9p86L1r6BVgd85gc+7JUwzX5XpWn3Cs
xEkG7MWBqAHMHlnb77Cn54O7JaHXphzMSTWmj0ngFCLfQEPw9NhVrhMfztCfdCD1HGAuDgssT4cI
c+UafUdQO5SLoe9BFJdx5H15Mn0zwPyWtWO3nXnfhRc9uEKwI0l6gcY8eY7R7/i5aZJNWWy3sE0D
KlMViwmwzvT+W7btjC1WXnZMriX6/5F1OORbiKXRAnJruA+0TNOo8VByobHy6ajO2HQuVRbzlmwE
t2t/LGZL28KB+kogzO/jpY1B46/jlUc1ZRmr0a+8FKO4+oWUcKoGe1fNKJjS+3XWhXtmDyIKdQZm
Yh+Cr5UD5UrL6ISue+ijtUYEMoKqAN7LCYygmAqvmif5meiw7pQsaj6BgDiBlVkOnVmaef1d72Ba
mTox1gm+hhXWow0+xou3xLbVnn+KpsCAnZE9DsQ+gaUNXRtI3VBad/t6b8HJjX6/mNRVmYxLE2ZY
c+HuXRDoOIQ4QaN/vwLnloN62GMCTNfNBIw4/oEZ+VtGFteQNe+9NHje3PyPDCbD5hKjB5nuA6r8
+/TZ2rweUrAKhgj07HTKu8MaSdCNSoxXe0viFWSxIKoBXZoWjZw9hPC1JGngIxJUnFmXe20XY47W
IRLUZ63ylqTpW95RVceK1znZgbBoxLnHBlURyNIVUjMQTd16b7jJn4ttPzPpzwcvmD+nIbhHZDeA
K+77v26BB6io8KpYfO17+xD3sEcMAzjdpuw0sfUPviYBCiKoToKkzU6THI+POS7j9DxFyNXJaCEb
0MDBrVmtqtbVeAAuwaiwv1u2SaeoFL8oGcCqfM2miiwEfiwIrQDR7bhOW1ZD3LKUwxYeQgPbZBHC
jHiEYVRJvPmcKBB04cK1l15PwAKzQzsqslcKwzdE8g8TTQwQ0eBN4gSGCvnYMqa4rWCGAUzTlYqN
PyuDBLaDCQfEH3A0Tnx7XocvmPuCrULYX43Xj+XE0ICdMFeFR+97cCxn6EuKOs8k8G09nvJ8DA55
GIY4weyr2FdxFN0M3C8XtxkPJjjqYeXD46MmZ0Kx+R8XAwo0xwvqNtjqGLyfCcv+MpwwBIHcY2oy
btlBmP6piO92UFOfsggmEJiRrnhz8JBVKwzvhZ5vbO/fmAFii2a4CvKBtYBdcBDgMHwHahQIdcNV
D372YP6HsjPdkRvZ7vyrGPc7De7LANeAc89krrVIJX0hJLXE4BpkcOcb+TnmxebH7LZv3x7DmAEa
gawuqVTJJCPOOf9tBtZpTCIZZVuA79bYkyEEPpYanuGzVzv4O/dbc87cVx6K1ehrwUr0HrdgCTdP
C/Qzg5Uk00gjZNfGf9zf2x1eooo3c2s0CNjT52xMq71G5kOYuIXYdS3j33aweyjf9dGyzemeqrWt
8uysQIQzDqvfCP1cNYvp+NxlBwDFtvRuibLY2uv3Vr6odN6W7peKvBQNeC2atLXVf3HVq5FSHrGX
ag4WcwBqHpbgQbbFF1BF5EpAFDCJWfI3Pv2/FvyKcohV49YL+juCXMrbE8lsmxbvmoHPw/J+ReqF
EJP1IH+OMeOWotsH0U8Jqie4GH4gj2NQwxRvTg2uoqKwQ7fxkC1kp8LotviJrmvRHB+d5PzPvV3D
G+8jEBQJU3QHvcCFmZ1Pb62017p7KTC/DWD4D6Z5s+F9JF9Mu97iTXqGZbSNYvOrZ4p1vbC8ce8a
7Oq9ieF0pNrVd/S7O5qfYhfYobWI6iqdH8bENLHNvmuWOsV+/+HCIsAhlOmB+K1Mu5Mf3ftW3uIO
JGrUjzNkXrwUX92A+aqjfvbqUKhPWf5Dl+cEJCSwP6k+7CsPqML6VHkE8g6g63mJUBv/9QA9P41h
hEt/Xy+xQNCeYSRbgGT+Z9nFh6yLdnAgjkrPzvqUbaYsxqbZX/NLahbuytqq6bF9jz88iDAETzNq
zDfK0naB/3PA4jjOO5quZFXpxsFKmhNzgBOam0srgDxJQx/kZRFR2GAZyegsz8vMCYm0AdaRq23h
JVwbytExfZTNR+l9n/V2a3ZwkhUD/zkxo5VgZGi40WumGAC3OnQ2Pz4yjbw3eXWy7X4nXvORor92
FtCa4Be9zyByJ4duavcz/kFrPXW/tn4bsveYp6HQrqVAHxL5FBGdVizkr8OIR75oZh+wdDFKAr+o
dQ3qhOv/ZuUmF87e0PDtKB50gOgWKJNksNmybq1pfHdrtowpsHBJAWix+rBS+qpKi28RxG+t/XAo
oSoqN1NcXFtexgolZbJgJsUuh3dR8Ewrd+d0fOnaX8cSorPZ9DVsqvUEnLzp9PIj1vJvQzndrQGz
7qUsoVU2m/w7dronnxTMtAkOhcGD1cN5TdxHT4Uaq+lgNmJcBwkEpMQ+DJrnA5Sy44AFhtCHOor1
eVhBGkL2ASVgEzkcEXHwaOvKXeUzLOzWGtbKGY5NxCntx6cR0n47yRtT2l0OC8wppnsT4cUeTO++
120YeCAocMz1qNRF2DU3GuWeyRwsgUaiQKfNMT4uwnfcnD9rQfPLKCCM4gZHSnvtQpZc2C2qPgQ1
Ht4wsMykIXQt3bqOBm8VjCOzD03DHtP1eGNCYJVKO5Y98VMR/S3SBE2+F+6J+W3Y+vGq6OJj6SQU
w0C2XdbeEyrgovc+WSV1bhBlG+U451bZH9n0Iy2JLs3zo2MCL1qbIDLeIjWEOrYy5aR9ycaCoaB3
0djr6UE/LIcI0iQSBpEO6Rm647rI5SaZ+u2oaWEJ05rEo50xRcDS5ZpEy5NtUUX2bX/VOR3XfnlI
K/mtHUEN2mpaTnJj7TfJx5+EfPffbRT+peyKu4RN0Pz9b39xNFzUcTbsKQNjA9+ykI/8RbAu89Sc
qhJHdlCp8ZCn77FAcVMvvvZSe8my5Etr8+Ez+g0iH9Vad7EqL1urgDten5LN89f5/5JYouDgv7+q
Jn+M/+uHrJiyQwj+t0vyQ8lG/mr/xz+1/ymv34qfzV//0PLb/NfPav7t+e34p1xkj//0xbZsk3Z6
dD/V9PKz6fL2zwLJ/9dv/iGZfJuqn3//2w/Zle3y02Js9/+spsR9+E+f2/Kb/PH3ljfw97/9u/oh
kir53/+Rf4vlv7z23/Lv39Rv/9cP+F2Oaen/CgOR0EncjB0cO1wEj7/LMQ0dzSVVcIDxiYPFl4Pq
spRM5P/+N3/5FpIPN7BgDtIo/Zce07P/lS8tzO/QYy7f+M+r8MfdxQXkenL9/pu77Sns/YeXBz/c
5h/lNyPtPDAAUBY35j9ZFeiRY8hI1j0TPIzvC0c/PReD6RqE2bgotxOM5FNiHIymWEOenYLAuRYc
FTeIYcbRDWo4l9LGkd/qCJyP889mkZGSJI1LF/kfQlSS3SLSL4zL2dPzznWQHeoPxgFw+nGPT6w6
Ohk60sK4RwGIeFVusPh/y2xv2KR9kNydQQugVy9TdN9HjoSMQmPkyVFeyKtBgFGoLXWN4QSPqMNN
rkvF1ihibwe4Vr6VmXNq5b30/PYg7fYSdyUE/aI3TiLOmJEy+NhYUZrdLd3zVgJ22roQY3CMbJ5+
aD2bbDZMzrC6RHbpKSJonHndQz4/uV7zxyJjY6OVnTgaUZCGZqSnYUdUy4oiK+INwk3SvDbe1V6r
wtTOFKQLBI86im8ENX788qdb8b/5UBlB/JNKHo8iG7cBxzbh+luGgZn1P3+qTEUchH2tvk3wqF81
I5wy39O3Xucb70hrW/skI9f/mKln9k7AVGQM6FOiUYbRjMnu2Iv3ppqHS+ObzeollYX+kA6EGifT
ku3U9uXWF0YY1Xb8mgQ0cW45ihNiWXc9iehq98744qfwu+dy5ONqAvKH4n6dQO2+6+O6sKz+e9RW
OyDWCR8yG9xGDASEWjDRF5w5Tn1IEqobvF2rW5+ycfIaWgk3Qp9Gq1wupSom6IanGOXDX9lmGvk9
Q9lZjwj8r+vse8ZsC54g9dlYmtugmLTt0MCT7K2kvDtG9+67yr4FY7EXlSduc5BBGpxy4A1pMpBt
8ltXpsN5RJq3invLfO0yKG9RtYc+g27Qnoq92TgITpWln43J5m26sUM35uUdQ8BiAXPeW+F1J3JC
y0NFuz56uM7ndus9kKNUOEU75SvhTd+rnPGPXkhj7U4Sqjs2kKduxuTctYYIJj0Kjja5toasdglA
wzooYKhNw6ifLPIC1k3gOBujsjCNWS600EV5J7gH5ZmdpaC6Pp+oRaDB5TmbV/JkyLg7dyQo8A9U
H1ZB1yPGDJXWEG+SqAPc1iexTp1BXC+rwkg5fIpJ7mrlIj4LmgEGN9d9JDlrHacBdkNe/UWroN0G
TYxYiNHYSYgkcxA+FMFmbLwurLA2z6fm6nXAo24szO3oveUE811rZCrnyUSqF2R12CLr2uVO/03h
MnIdbYvxlKYRzzn2lyT3vBCNVNH7eliZ/a+ZeJh9p4NlDSO9AINlkJUgiXbZ8unoLRlRWW5dDY8c
gUq8jFFdfZkDBmlDW8oHErgtm1+6rRZAaICWsMk1eoTMB9YTmVqZkezfchVdkkx0WwtC8bnStn6b
FptMM+OXuO7GA5QFa510yfThSRtBR4rgMgu8zfOHmrrRrHtY+PvMaLujnkwUWlH/iCto4sOQRJBQ
jI+lFQDZGA9GEFvvmN9T7eLv5dZ+aOs5hvtGMa9q6GVP+vZzcTsSmaQBIwcSntzWnZN+TeCCBm0G
h7dq3iqRF7tIE90hK32BWIw2uq+C5NrPs7YTiLKgIattyV3wpWk1ImqCsEIY++IUY7p3/SS5Clff
O7EVnc1h+OlGizrVU91+TO3y7JTkDkCRhOk50leXvut8tizxmqZAnLN4KE0z2OAjfe/1tkUCTpoy
2UbkF/oVLVImu3enElvoG2fIvyMTWpZMIicwImghQUlP7PZeHPIAw4w79rbTPXRLa15Uz9UksBrF
zjJHa3J5eTbrY4QcYB5BCsUk5FVf7lAt6E5jEW8G23JvqraLl0AbXlCZHobM7F55S8bBTAipSuwk
h0uSG0gW8+ZWkn+2DTzwixauN/jkJfOFc/GWV/Whj/shHIfSWPXj4L6aATe6lWTyorfHVmm/NOFx
UMmGKYg9ctm51rDZXcb45kIf6uVsnvyivbaZP4dqWSLmLDu7yb+JGtmKT4QIp2QW77IGi8aubmr4
BlwQaB6rrrCGkCK/3/3PJ4YNX/yvR4bjOoS16tQiDm5s1mIt86dCwCpKHyS8irY23DhDs7xLL6Jq
G+NKtXaQgB2HUXuHt5KSARekj9SNPnNU0ihOdAE5MamXAFLCRRwbuFZ3JPrOtow45BIr+1WX8B4r
00TwTqDepp/9dDOWYrxEEPo914LIIsuKnEVfuygxaRe3MueV1cHwGwi+2KF2b06d43wMKQRSv0v7
k6kt3L5EEX4qjBH2a3X2LJNOgLyaU9YvSlYLFhyo+wdWt6TMSOdxFEWuDnnME6GsRLwih8j2Wjon
JK6pk8bE75RJwz+NuXc0I828pa3QoY0lNLhF2u0oElyiyUq1sX7Apy0vUxkFITf/2kXNtWPM36Jb
mVNMT9DKx60Xv7kxVLsEsUXu/OiqBpm6xviMY+ddWY5xHFLrS9AGyQcR5LAByefFRtbSGfzZOR4V
cKhNr8/fzOnWZCK9RWnDpG0SNkMYN73HqKgiZ/jltUJcDPjxG+xA9CPi+hKk26xOrY+VAfduenEK
knHbOg3ROQL61hn6+yLvDg36cZOZPORNG3AuX9KC3Pg7v0OEsilloBt314xQtLDUStg0tqrWKmpX
mkzM0HX9u6lK4pQW1F8jXn3VT5nY5UvR1rsWLbLJjMdNSFZxgu6TmVbHjnnYOUoSZC2QnzlS7eYw
RjLfaUtj2A3pKSl4vGdb5hcH6hojad/f6F6S7fWTrrfWW+wPcFTtDluEDNpP3w+/kdYhrrnW3wpc
KlZMdew78lZ/E02phq33pJ/i2LrM5CVu4kaWSDqzR+1rnCZ18j2yrOOY6SvXHJ1LGcT+i+El0Tab
ugmBsIftbqkdYzCTvUizN0uDuh206VpMUxumAWQ2E1pmXTTxmb9mHidkYjoGO6FHMk2oFVBQfFET
E6QHiC/NcWW0Je/WgRQQIx3Y2AbPj1/M+r4O0mJl2bBlnWWZ62PazsE+TnV93zrCemu7vV27cBFn
bzwlHVOK3hmabU7pfpuqKjux10B0yF8V+XKvTVUMq8gmV6pQrbF1Ghxh4bvgM45B7XUCm1lnjjve
TditQCj0+vEcqZ02GZ+FzIOjB+l8axdltrJzNARZmzuv+ly9CJU2pzQPrqRqzm9KogmEzB/vIUsj
pxBBfCuSoKXWJSzJruQxZ6D5hia06BRxjEYaFp4tr26arPu5/4zWd/jakS2zIoIQ1IXK6173aJhr
FMkqvY/OqH7L0Xqr8+C13sVNteAy0QysKndojySbVTtol90WdgvsxjIrQk/m1l46pQ//ZAYss3VK
qRGYrPTTa2KWHO+AfYcoGgUTQLSmjgE8gryg2YDfgFKkXf2lKBxtX5ErecmanO66lC4NOXM36r3s
XLCDkDYUWox/ttjYVatywWif8OxcI/6rbPD+eTDFWXdQyKyKqAJrNfwinPW5CMegZczgThCnlh7G
RFOsGXDxG999H8F8IYbFSOnAFaHlaAsMruATp82j18fgvnB1W3jLFSyC78DJnzXpWaGTGfaqV6Q/
VRKJg8yhg41F8zDT5FJPEUywuNPekO/BhAvYmdopXtcIgTGkEM1NY1DZwiBZO4PPJAtId0fiWAJf
lDEiozF4R8l8Bcv7ZVapPCgC3dbFOKndqKGwiAIw4y7KfnXAeet4KPIwn4qHjDrxqNpoDwDchPF8
VKqN126dYuvv5Emwz5bJGBi6fQ64D1b1zFSnhelTVl9d2/VOwRRIKrLUAlWYgrUaYPD77uwc3Hm+
+nUQcCF4rgaMV2WC4F3wCJsTgL7RDqD6WsK+lTffRaJ7O3wfjHPHzsPUnhlyJgEEmgr2gx+7Jz0W
wy5LG+J+qsc4ddqBdz9cUgQOK3DabgtU2YbPpaEr4CC5Y11Yrloa9L3BwGg7G6I9G1rxyUBPwPjU
tC4o+1xiFiP9O3sI0Vm2uLVMU71uKX/0bd0aeyfviVQDLYeRuNxYLSCO7ZwMPoXTNMC6/P1iYV96
IMVax2PDmkOykS8p0NSp6Lo+rHvnNladd5ZB/9qWRhA2zajhlrPqg3w6VU5sntSykCXb8k9ZuH9M
JSmacYKbmV9CmwnsEyIWG5J9DajU2X5PVwE6acwCT4cij8RmtD1scsiibI/MN4JzqaX4vfU0/7Xq
TTyjDXjL6qclCoSM45RNq1iqkRvPBbgyEmurRIIKpUYi0+tdFdJ+AiuAqc8NRMVuIoqVI22bSSD3
ZFlQuq86gruvcITtXZF6aMLT4WsycDBUNBaXvgg+go0xB/oehqUIURHCNSywPMw7VEqw13cjdA34
x8Zd4TsNX1IYF+l7Lxoc6W1etM1darqNNBByNBS5RV7nmVMCfacsEQDbOeETQzMdRW754XOZ/Jw+
Twy3ckzCfqizS1r6J9AkF9+Zuav3jMjpXDO0tOS4wGptsuKgpy2umq3bUCf4HfGtqW+enwvh4P7O
duu7pkjl7Fyo4AZKznUtXcC4cTIZwSSqZF/f52oK+s2Y5FeCU5GCB5N2ahPv08TciaRmhvV93l/0
3kAaME1gI/jekGucrAJRaRtLBWqPUX1zMbtPbjs0l4qzbCIG9yCqfK/5vn20QKJW5K62MM0kOglh
a1tsqyBkgKnDQb1ovva5IoXu0Fm2BbJVE3dUNSSDDlm7reUwXlp7ajaG0YvNP6rwCBp2KXGF02fp
HizNKl5LVGyIEkgPbcurhFF5aKvGfIlHjlhRp++FHFB5ZVpYK5QDz45jwq1oyDipYV36IUYX17nz
cZzof+ggSlex9xFefanFlzyaIojk8biIGOJ3d7o6ZX71Kq98EM5WX+AGfck1HcCX48zqguK1xdDE
AN/WyFlZz0sPJsBZcLeZvmWmD93RJ+wnnQS3bMZtYBLYZdj+J6aidxeKJPrJZykLZ2W8mKVcC5Rt
J7eau7NuEyJoUDoclGEkDyYmWdEPx8GClFMNffkqNQPwjPnaGleWnR7H09Gz8Njxfcs+2F52sEHz
LnqKZFOf2u8ZJh/7bFzABhNWq9AqHQ0G0H29OBNh+KShq6ynet2mAr6AqT4TNgtitGxwCgrZsWf7
DHSyph2puQdHJOc5HvNNQxW4IknUgzfTCDICmS8o2kJcNeDg5WlNBmDZ5+gJPfs8JhizdSOa9efP
fS6yzGF/Cc65yqQS9FuB5+RAlZ5MRFCscwUkOhMFjuUX2gwR3zTTJcKutLHNptrFfyW7EA6RXSjL
f7OabthhENdTe7ZQ2Ew2+DH2OzCG742qgWS6WF5KKjqG98uPb1yojknhGnddN03GUwDrVQtIkWcB
M3O95EBJCzmfI93Dvwh1JJyw/qilPLnRHF/K2sMEP4VzS1n4XOyKIyv258soMTdCr6x2VHo1Yt6s
PRfV4GxU6TZ7u0peenfQQrtNm00yZs7vWxq+e8MaYbDCyoK3CP0AKseki2vTQUPGfe8118Zu005K
7AvIpT3cKHZVp7/So/VXLcJFImZ7rRaRgRV5ZLe6mamDiCcSryg7Q+8TfG0N9Eq8kfiipkZuXC0y
1kpabC3L8nzVB30KzZDQONy+bCB8JiSpkeBX4cXmtmv4huO72U3TSYr1Szg4hZFcLJ9nlFil5Ibs
HT4BD6tE61Vn03gt3eSmf+RpXuPRoOth3AcDI463uObyt32sP+ibdNKEpwAXJffzZEnxGlVmckNE
e5hhZK8rve6PXTFXF6zUUKgF8ppSld30RpU3ytKwUTAFbGu4lE6jHlYfoQVBauVMnn4P/JQk8qn4
3omy/4lxSnXy3fpHUmMJ5ecg6I14K9vRuMdGdNcKm9xmU8N5I9IDmDTUi3Swp7zkh6u89RGHme9F
TL0FgGieSOA0jzEioT6ig5IO+7cF30IWsmbI1Vuf84zYZodTCbUkpAtnKTeMKncvs4aoo8pLIl0n
KFdT6u0HOatHr4zsXgz1qcpH49FpCexDBn3klxYauv1Vp7L2AmDAhIvQ9zWKfn3nS35+za8CsyEj
SNLFNXoNv55gjBmeYkhQMooNrukGijnHc6VjSGEtMnhTn+J9bPe/7MHyztbgYm9hpNranjr7ai6L
60l/l3Ey4TASbBMtlicKHhoys5rCSpJymaYuoz2WPEpBWj3xq5Ya+HzNuIjQ0xSl67TCTGI4i6mx
z8/abc67a1IUZKGapa6dcpDKLJqjMEeFNFmcU1PCgHOQn1CNyfC5aEjJ1n2CrpKjbz8Ptjo/lyjK
cHhTig+yk0vIJoB1XjbHepYQcIfIuvBMHHRzvmpDq+8SoykvYraXEaY574BMZ0o8We9TA9OBWgJ9
e4Im0td7bdq4ktDWWJZZtXFwtB6T9mNsg2IfBWZxXgp+2B8weIMoSe9y1otdBoqx8noN4pNY3OEm
WJVbQw3pTR/8X0Nk6KeuMfHCsJBtdWSovDTKO6pqrsJyTscToRxhV3kvZGPHD4ZmPZOfHNGtFMkX
3/q2fNpZVvifAr376vJMQdKNyIZqMghHhWkfyio6z7Vh4S/j/DR713yfSmVdzPnu183orA28CKuY
7t3VRXvNa/QpDPP9XSVhKnNwU4KmE1humvf75yeFCPFjKf4OBhHQO1GB+ZiVmV8i+LngiYwuotxB
HKvNOM1o09ukm5JeWxevDvx3r43mYzfUBHcEZIOMkzjmxfTFG7vsa9eeYifxsZLq7D0dUIb762e4
IYhn7YuMGg1PzSDYY27zuYJ1dSqXhURaY4eV8Zs221GoTb6/LYkUX1rk8kRDdMGLAPSVCfLFsF5G
RYdEM1WfkQfU59JUWajDgGhl6oawaxAkWH2/dSNYMjklvlAcK1ZlJ9cIV0bNye5RpngkcGQAMODL
Fk+raxJ8phnrz1GM/j9vMfUpmbpC+kb71KIiSnIRP9AAzelFtGr4TcMOgrpubPcaFS1mX1n91ib+
8GKqFqKUFXq5jYNBMqEMiDqmtoJo91hv3WuyLBqFACZw4mSoejdJLuGzWxr7gDcDCk+vV8kdA12x
NSX5xokKHkHqD+GA5g7TC3mE1CduZhqsB27tUzm6OUcpSxxnBeYjqOTVgEfi800Ng+buorqD0B18
g2KS7U1DTGcnqmC7j1W9U520Hqio4AQSWayhJDtNgVB3v4C4zC44vzvxcPPi/LVlwHu3zKzZReaM
AlGkwaE36x8oCdIbPHzvOKf6+1DE8d1R8bxHbmVCeNYb8C+2JcYuHepiPkmnHLvLbJzrqHRCIbRt
U6vmlgnczRI1QIPuMNtn6ObvejT/n7QOsw0nxlPVHaF3JPCnC/dlQhqLKQ4sPMiTnyxorIWpH6lZ
xhcnqRjyGdzLnFg3PanTF4/Sf2XBvgdloL7D0BiBlGV9mwvI2noP6dDIbG7tCSKcS4vmJUV9aVDM
lwNTBrg1dXDApw6pXXXzjSbYQ+IINqZj/8QJqYR1KXZOSZvrVbH4ALt8zTAFzeDO46QCdSqtsUe3
EIEeU6fdqYXOMZNTvIWuCzjnpMa9Xpbcwwaw6D7L1kuO3MTyFZp0tOUJ7qFj4msAr/5e02ziLciC
wILxQWJCzrdndU4qG4E0k0XkJPCKZheYqkmtOnwCK78vw75H4Pz7Yfc89krXpC/U0WlUXVhWKjuP
JUr4udMPQ7TwX6W1G4oesXWBuAvcKDmPdoamBIrvSrpucRv7vLwNdRqfbRiUsVG+c5h735CpxtXZ
Z9iyjwXRR7LTPuCIUvNbwbzzUWIRdex8MrLxCq6XPSZXRWEQ5L963enPdkfsODxwi1sc1kiQh0x1
TYlVlZ7spfJepe9358GqurNjC7gQJh2rNmjNNUmQZboJH2OXdQe2XCSxRhR/FPEgTsjAxYsdEQw/
za7aOW0a3xy4hhvHzLVNzzRl7RfVfJmwlvHtOrg8lxyX1ATpQ1jYqbr08MxfbH2q1ha6lI2q2Ce0
2ME6GMPTjcDYASyOMMFaC7gnfP+RYsB+7dp+z1PjP4ICv03Rdta+9Oz40izlmxflv1Ip4TgSy756
XlCRo35i2NmFADanOqXYVJJk6tzLDW81Auav0adUGxPODjpibp9V0+jzNi5prZ/C7aeECqOibb7c
d0XVt9CYYnYmM+0X6LGyUQe1nx3oqLsgZmvxliWSbYyb/7jF7cvXlR0KT2drXPbH56tg2SSzBKrz
UOESqC/Dl55w7ZPfoVeZHeRGvdap8+SOwGlTDfy1fGm66luMO+D+2fXqbuB1K6dnTBPVoIuqTYNz
bNCW2Iue6vkKMmd9xHErxPVnApxZ6vTcDuILl+5razlRWCo/P3YaSd2jXe0xpsWzjTsYYx+bMSr+
V83ZTMth7SdNcBGJ9RPfxXHD/Cd4hY97i7U++2rJMYwajopxdPVbN6r8gHVxciLBPMecqQ3VZL0I
zTsLTY1hywyYQoy2AesE75Rkek2gN7YVKsqPeRm8pbnj0lFReXCAu1uMjuMXF2QQK19GfFmIwKF9
VTZGFoPdoREAL36FcD/6QmxyyPbfB3S6zcScH58xdDaYa6Q8WigcgXRLVzO3MofqZ8aSubwMvGMu
Bsy8hHOZywCDap+RKzPZ5IJPHDWfTt5qrofPV8K1eGXIX41plTtjjpwQ23bYpAvkpPr0ZghZ7HHK
tk5j6lqwAufpNL5Iv9UsPCUwkpljZj2mNoH6wlpabIDJY+gMZeNCzXifePAt96bMGGhTWozC0w6d
TU0YDDiL0moGD2rk6YAVbbNiCuBdZO/8zEXr7J9fecxccQzBF7PC1CTJs/IQmNN8d8v5HHg402a+
XQDEsWD/L/D/FB+c1s2lXJZFaewGFbPMCZWT7kwOnqyduUvtRm45ndNLpRz9zLj71REOu0bPlRrb
7ItJMFtGMyMzPDjyIv8UO252zS0qf6Grc2Tz1fN/UZC/waNwsLswIxJCpR6dC6/UztDid56L5apI
ouhs21V60GPMUBldAV5XMUmKy+J0ColeZwQ7Noqm2ZdpcncxnjxUhzgdqzMWUfX5+arFiKYSM1m2
jRRnf5H9PF/lyBz2k2t+H1FiHtHkvIFFj9fn5sMcuoHYPUY7STz8RVNDwHFsn59fYarYrb0W5QTG
JOap1U34nUJxesgYn2AFNh2i0bdRby0vbcSHWNGwm03L+Cx/VvLL4lbYUEPKvdh29GmYLHT6htaL
LZJxTm7j3WzmODRUEbyaZEPsdfqGTeHhrtglPdZ/XVuc8zqAFxo5eDybWMzkbuuH5bI4szMyB0i/
pwXec9go2qEV2VaIaHPNnM06Cg2Ddfwq8G7O245QgjZmcrkU7loeOGQPAGw8YdLnEk1ogrPp+6SY
3D33jedSBUN3RESIsUBHrVdOjxG6/Cesjump6tOUtmoXeBkMYFhOV+5yLNQzidkF7x5n/GprLeZp
s4vCZ1WV0JMngURZQwC40l3X26fm0NycqvLOGaR+Y5foOAb5fRz8Pj18jhDZMb2mN0MO+IrZwgit
DwujbBuN+GLCGw+fC9VexY2TR1vRZ79kE9fhP5amx4sgwvGg1kHBZJFhdroslq+9dWR2rAxvMB6O
tu0ntLB5g5l3C4y8Doag+l5G4yGpE2MDI9faOTyTbx6io5w54IsPddLXipUt3IGIcS/tt5HW4k+B
XuBkqcw7eShgMB2rPnT+xatvj+nvixqLfWdoX3UlvtpapL61ChjUi8f3Eo/1rWmmYP/4IK1HE51H
hlJsC4fSftQeDY8rsLrrOc5iFzLH3Dn6F4iqJtKQWJxzzdrCCcZCIC7xMoYS4pxoTXEAVF6xrbrK
OU4LJ+G5wAyTZw2IrLGcIzskSgtA3lubq6WgMXoI0VOxTbCE3eGxUL1Nkd2c7MR+JHhlAnobp3yu
zNPz1XMZ6mpNFHKE79sJpVxziY0mvSoTbBCaebtrNDDveRJXIYbhRff1aJf6oLiVh7BCoopFCuQl
D7xCkz2SZwvuyfTH8Be1H5zlggDMoNTL41Tlx38cLjUMu0M+zGHy/iyU4rx073Um706sqrDrnPHw
hIjs4mfp1y4SE8vcxxMOTa7RxicOKRUSVH1kFhJdew9Lgh4h/+Ar/ZqUKUbkCo8ADJDQ6Vb4GHuF
W+6fAJN0ZHHAMAo0uq+1m0FlgculeC0SGzhU/B+uzmO5cSVKol+ECHizpfekREltNoi28KYAFNzX
zynozXTEbCpIvddqNQUU6t6bebJkKFY24UFoTbubAa+g6mt+J/Jn55BhEOQM/Ev6cesCzdTZqriD
QcF9SQSKsamfkscyGq7r8BiVP8DOlc/CnemvO0/Pz/WGv5Purin9346Y/VtWFHI1U0q9mAHKJqkH
L5JIrlPqYCRwW05No3XtXc8/N2PE+aOZSh37kGNvPqd8bvo03L49LU59PWxMmoFzjJlGitPYWOmp
83BITCAW/VBVENyoK8+jZ5soDcmicgLWxQS9I0ViOa8tiwX+rea0RAd8xgYRm1PHJhrSrZ3CZ1Lo
+FZhPpDdFUMXq6bIO/Zm9xPEWfFQhkdo/lpy0ph4OprAHigNcSzaNn/BQ/zTbTtaHAOzKKJgePpT
T9ZCNZ2YZP9Ie0GXq3TvsuNPm6oPkcnIvfrGl39XDh883vgKbd3KGdLiK10HTqTjGUwCJ7t86r/I
IqBBT4jgLWeet0c58wpzqQaWFxY8CF1zW/5eJod2mID1ClM+7KgtziUYLuhjVXscRybpnQkhpAFK
vLYBAl89QdcYo124T+jybKm0hze9xoyDX4J7nY9iNEbn2U7Vz0kHsOszctvHUKk/TwMmwuuDwdBl
U+jVt4Z0oa2j1YyWYw82Sg6apI6q8T7G4w19X/Zi2PLXmGTyRG8JprwUtKdKw9hmGCj49v7raHUl
vGDESibCnmzSQb+gcLvDJdBuBT6784iere2CbcaBtF6jE+xWdqH/JZ2EDCMMiDbDeBM9etD/GaT5
xUr86CxVI9/JBdIklwk4DamTTgf+tLxCuoP1L8JyFZjHUGl2liXiHHROE0R6UZC/tHrtr2zmXV9o
dWzhPwxnm2P9ptGID4icbjhX0sMk4lG/2X06YD4w6+vsR0AD1QJpdxf7ZXkUWTSejdBE8T6HH0E/
APXo2eu3oXrSLovbwLe3NU5lWxTA4b7ym+aBxxcQkV0LnIr2a2eHEwSEUgJ0VJo9gfz3tOAY0gyL
MFCFm2vJ+NlK7Ky6Tf5D1+j1S62hrzRA/h1EBg0fKb4SJyV5shlcKojQyShnMkXDoen83uRxf57Z
+lbzQGsFEcNxOUIvV22dA2KH3IUdKeO6mCVi3nWkjOO0GE6RkR0dyKfHfABH1QnSLxY1KOf4FnYc
8xbEW5B26vm80Bia0AwugeAeoQOznzBkMQGGIjCXCBWVSAN/H9MJLIwDTI7K21Oosb9oSL+MDAMi
WI2os9qP8qNndygTY3ppjZGpVp0ln/KwOWyzfTrVdG+J1AOGAOomD/vpgeTJ2EUCpZzZVAerniSn
SXiekQcduukZJcWe4a+jglm43iDyV3EbOC0ziFe10K1LZ/aQYiBrrX2gRiezplDa+mE1n7pisD8v
tHRmctyG8ExSky3WVIckLKsmg5/4VXrguvGDyydayPpVzg+tmtzTpIQ8aUTjto18/2qxTd8tRFF5
oQH0GetvqWLNC2M+wR2qn6WJ8XvMw2KdlxIAruEdA1NlkTc2npjM1vfNVHO+RKpym7gKN0b6K5B2
8LDJl1JwJu2ozxy+u5nHC7AvcexkCjJM+vK1ceAkdtjcdK3q2MeS7nXwixUSm/yASNVeuXrZPeu+
RUVkmfm2xQCDtIl2LyCYe1k5MAqqQSpVZY8uRQ3PCQ1J7jAAnzJy/HtexWxzJk/PZQTpdQnoYuAX
n7rAQL4N02B8DW3aFya7o99Z/TrUgi/M6rpHkYJTylDaPoc8rLC4KtxD9DvkmbhuXF1/zIU9bGtU
Pmasm+8R/hXStA2yHXr5yjxy7yTNWnb68BbP/t418dDje/HpZoXuo4FWvHFGzmHK3bGdVZGSMTaw
KYY//yWU4OLmqLsNVeSLE/fdNdAAz1giLbeyMwWXsCz/OGYHiBcBlxqPtInnP8B7ciTILjXsiEsx
Ff+9wniTrkZmO/sht35bsip5EoXGfVkyl+9clIrcpce/56ky3pLacl9rA3hgYxdYIlvn6Zp2x+dQ
+wC7OKnpjQFsW5gHBObtF4O4FokKFTshm5A3OzfNqs+aqFpkbtJ7zTs602IcN5mQ/oaCygRoNabr
TrbfJ1cvDgyH6nfdCF6HMJ9/DoH2qHT/NwwXdh71gzaW5JsYFcB1E2H0zDUb8Yt5pTF6sAL6jihB
TdyakJJcUD3485u7rSScUsfAKSLAlBozmbkYzM0iVEO6pJDwU4O4wnzvSzPeZbotb57THUYwPvtU
SXlDQz6Ridoba0TRXtFjoIItc87TB8uwK1i6/fQdoNjei+0EXTTP/7op0OtoaNcDJFXuiNhnKrov
Vu2UCmDSb4SVurTUq4oNkpN5PZrBpsszdytyx9tow+C9mDoozD4VO91HrSf88poP5vDaMUODZjdm
a0vuZm6bR6n+sqrfUmDB56z9jriPFG1qFJNEgdEe7H9N/vewamw3fkJhxREcCqYbplWcsQBzaEGS
dhR0Yo/SLb4ZKHuxhpETgETKf6HbUJzzTvtRJ7Z7CgvKB+jy5ZtWFH/N1hrYp+z4VHLiWbsabokE
XNrJHdrggx7BB7Ed4T1t0Ns7GUva9l+8kLnxZJTVM6QEWace0t1Ed7F/THH8NhoiedHg3UzSq+7E
1xzGnA9+5YQNbOTBVwALgAOeKXm4JgnT78o3kUMtNQFXJYJ2mdOVwE76NS5xOiC4lg8Hqt0qFnN9
mGT31K1O2y97peOizfA1xTlHDaAbJieUGM+fFUJhTQDK75zI4wGNWPp1ivGzggx4ttjn/o2eA07R
pISnDT0s1OTLbViZjrvH2wzRYQ4hLPnOF8BM4NXMKvYv5ZTRJTST36XC2JShi2Qpy9Mdd+oxkUO7
+fwetXZPR8c7xkroFsfyi7p5Ds4UJhz2p79lp4d30WjhnbFUvu5lbu2Wr9UMCBFumFez9t17bZOT
ibqAcUIevHnMnjjUVsU7AyAcr3hov6Xiwxcvk1yIZj9iS5ZwB+r6Uo/ZK/Sn7wFJ2mitCvMDLfIG
JmF+yns9O0epdvd98K9mOkwXXS193ML9Sawnf9mkr6YMnExWUPtF6VxApu7Z0dWG5maet5c8e9fj
6DkPJ6hWg7LQLIujfDSQQW2shKSq0VVhQM3CpFMDwZ19BDzmq3Gq96n6ZMai1pT0iFCHHI04YJSI
Jjd4XXRPJ4s++y4y4TLTJdJvVWxlb0VUFTuLkQDRW1wQw6xyU3TDefTgUBkc6Sc8QM5jWdKJvI5c
lwe3uRhd33dYlGmYdnnyRVrQgqZMJmdX1uZeJmZ8DmDxbdI5hvLCNsDxWJl7ZDHu2yxpjktTJwXk
guseTCvIGhfD1CiOMcRIWylJO0bwIpzao6eOkqADGYplojzYfIs8D8wzQksT1g2LNugdRTvdtLTY
O43eAMQK9OmyLDw1I0CAyGWWspWByX9VrDXSH4/8jkq89Wno9hxarmNfzlfaefocoaMK7ReLFst+
6VPNPZNg2sDPKejMY4uT4iKn5Nh5pnuPjXxlCY5dnKivSgq+GnzrVx5043lZstT671WhXpXCoy9q
9VtPQ+EHuHdrSxRTORRtWRfBo+NGe3QGFlzqqGeQcbN0TI96lBwvXp9O+2amx4x4BIN65Fz4j+l9
mTbR7LI5X+nfbHdikFNpp94d50umNB7LsrzVq1/tMLXnGtsRuLOqIeLLnl70kfKctvlvt5kGkPje
cDZkPB68voauEM1cCxRQU2u2xWp5XxtPJAYtQUN6zIA8IqggxPQQQ8hoV4hNkos7Qhpj4MEjBMBk
lIwVKMYogCoAa+DcqwWVk0eEGyVoMSuYLGyQk2XOd0j25j1E8XmPaB6TRYUgEVS/uc8DQXWiJmO6
lVk3yz10lj8xZm9NBBp3t56mG6lmoyjtjzntAobKJihkp//AaOgcXNNzXjSbLg/QccdNNl0NmK7w
9HAPf/RH3hjp2vai+ksZMPntat++lFDLjskQIW12pmpvtwyHlznEMudp4dxQf1p7VwpGDvEw8iFm
w6lFc9MhPwiJ3EvAKSaCsaYa5+tqWbr/SVh6+2lMMOeVKYqR/12aPkREN5E5Yo86RY0aNQwEHaBG
4KTMG/OJJkQ7T4swzi2rr1kZh/tyUSF0ZlRvYaPkawlZW2DP2eNY0U/LUiEKPEmz3KOUZqrYlds8
GhjC2PplWUZb6pdOSUHNkWaO1QD69MubbRgKb5v6SDN5m9e2DWQBYWhgdUQd2ZGD54vLNeiFfwQI
gUbif9uiyyssI8gjOsJo/t+tK1FtrpnRoqJWM4xFdbQs6ZT9jerIRmydZ68BE7KDCaOknYeAWt2X
P4YcpQBN5Sf6q49Io1GckCYPP8h91VqtP9S9+v2KjgiwmDwQnn3WZjkA/jsPxul8oGo3jsujKLew
O4ZJPW+bxv4Zxk5yW4QFpub+9HX72g9BdpKlN2+aoDQ3g7JIwO/IyNhgG++pwlZWQ06DMzT1JjFg
FnWFE+9HogpP0RBYB3DwFvIoEkMst7N3EaFwVx0c4xqigL6xG9IsaIm80FPqbpp00x0ihAjO1eTd
XJKtVpqPE2+Pskv+zukd15gqXrW0gpnuN5i/+AAf7SiDyxT+rWwF2NC8+N2MnJF7hA4/T+DlgZPU
mJHQexCp4Vnvsy7Nn8uLLNE3eRmSeeWr3DRmrUDWyVxcm5pZUeVF4WYcBuAH+Xih5eyOzOgIZFtO
lTYjSd0KQGMQdLIV5RTh3fGaw+hOJ6bF2babHLyrPvt07k/ZpyLEj5p4Axwm389+4b92BTnQAZ7Y
ycOr7WZ1tP8s3S0DavfS6C/DuTxVqL5QGEkyCZRsYFnwQtLNHqedpThypdsfi3Dgl9RxvMW3qnQ5
AcVvzhNKq7mHwI6csVFRU6q/Jh+FzrQo1SAGasObFTe7KV0vrq/FWmV3GCVrWsFQEkiodDSGkW1h
eeeXNJ2z43LjLPdM2TC7dpukJaOGrEdHLcurQUTROcpFvmsBUnJobKK1XnjJYRaBjn8rra9G6uHG
s+LpVFW/FgHjyOacGnxifTB9z2gUrCd05avABhmUxG6ABoRljCxCQqHXbaqxbHcVsaaUr5N/G+Dp
vflj9n49isBJX5cFzzpaYy+jLifA0qyYOdPTnsXJmu1Do5TcywKbrDtnXnCrQyqNdQb47Dzoeg8X
5n+X3MjPQyQBQ8S/0FcUlI38PPewbWfQFqPGFtQ4d7sqtFPQ073I6KReMtpIR8w5ZBZkOXR4Bs6j
6lItixnX4VoaqJPzXJFZ9ZQWYKyPDymM4Cqq7Df9a/fQOiJ8wYenveCtPrwIUaPOxA9zHaRjXbPI
Lo4FGrTj0o9OLqERhFdTBFyWfoboHRPNCrJgBgoZUjUYfoxvoW3urQGCCTJ6+t9L80INLDLhT4dI
F+XOwSjCbCsugxMBsTlHJrQANL8Tg+1PCkhQlR4YWw8D8Gf7AaMBVQz/blsJ1pdFp0c5/uagpj+b
WRDHAQrkNtV9fqhCoGWD7134un5tOvpjWvlOIsZwDKW4MEyIIWMw81qWUL1NqISwFyY9EmIHLEal
DYcBlM+Wc53aBpxfVuQ8anBuq6DNxVutVTdhDfWr56XBakC+gHzX8hnmuWSS05XTXNKrK6qhVbp0
/TQ75rEcW4dat34MQnNefITn1yyAhKneQRNHQWFEf0ujcTcy7y3ch531LhTkRnpgRDwLuwzzh0LN
8xdxZQeeidBGcNNtxYc4jT/H+jbxV9SNqgX9J+Me4+hJ9oqoinf2VNGBTgYeZ3qzHxkOvZU6wYup
7d2Xd0KQldTPDeY519suv8sOZdqjm8ngpG+6hynMFBlUordu0ig54SdGQqXOrkBvpiNb6CFGPr4P
m+rnnLUEj434XXd+jWrYGuLJIDSJyNMG/VCovjZNpr9bThjLmaNKGkaF6M1JHh7PPs+ZQ+4B2XQn
tuG50bydZsObmkef0GQvoK0+AIAs/MQjGoN2rE0nYyVzO3yhCsDYOnX30RistVFZPvauPvntR9cx
VPcB6TwHJ3czvmNtrTVC3EpqBnJ1eDXBJF8xa3OemlO9ejIMv8EAZwwUdysDV+ZjWWjLBliRonfp
J4dmae5r5Nxp8Du92m5uqWp6iL9apRWHRV3Wad8Ls9NeUZTAwW/C4mkF5lfo+Qyxe4wBdoPlGo88
wXL+zGSw1kAzVT0UQ90XEZkedXyF+weHuPozp9I9V50VvQ4VWV521jc/2ooY6Tz7cOLcPmTTPL6W
lLMqEpHHpJICERba7IaaU27ONetQ979QSzsHAyRWByT/EKdhsHFqa/qqu8Wmsv7in3C/9XgfIXX3
Bvi64mS3xvyCrfmXHXXlkUpmPmtSzx66cuEVhQsVGvHyY/ma52fnkUPHoSoDxh6xY+WnsUX7r0Xg
a7Kp2pBoFT7zKmwuVeL9ITaNeShtQsnQm6lS3tNRoyI3G+FeTeYt126Eluh3oLI90dYXau/6Ms8w
CuOgH3dWzLQAGg3EFNm0MBufmcB7IZVaOLHoZamUNy7SktxjEhT+meeEaZNHV/Fo3XL9iuMspmto
Z9MjLqH8WD2XJZLXjDhh00dNPWsHM4OX/W/o7seA/DujH9aB0eJ7T6bLstVCKMoAQhkXROdyk7Qd
2F+1BWdyja1Gv8rMUkZUkJPhxPmA43G4LhIIWRBiwjOy7BxbuymQW/P7Mwr8h47DNE0NJcsMyrIv
pz/oea+fgoi8VVMEKL013dduo7k0MrKKln/FUCFzkXPjhTK2Lc3t1TJgyj4l2uwnug2QIPBytGyq
NFyKRCDqr8ywjZ02BA/Gj9XeJQScfPFhagDfKISBDyhtt4wGEjVQgJUEhUIrlLUeJG7MFYxHrO32
I+3FA/AOlK4UQrs5KfNDodIHhLLf65ZOVuDUwK9Xb2XfiP0gm2YVp92Ety6ZcIbmjHBhZJQpbdeO
aVuMxI6fwxRMlmKRF6SmNtj6/N6/UP64F0lmoUn/Wy2L16HqmPLMZvoSFfyP9IFptgG+GRArhBbm
3u7N0EiBm5LZ2Hldmm6ggRDslmhZvi/r7qOQdF4CDc1PM+Mw6Afd4cDK9lQOBAvzgVQAzlLTPuKs
ORYVPbJVG7zD3Sxo3UOAdD03f8+QzDP8qVCt0uXaInRIN72fTWc7kdPZizsCGSx4JZPSxsRKJQOO
3D41bf4tyEJ9t9R4YZgjsqrsmbJ4P6BzGEejfCaEAT3RjIMyL3LOap1pPqfM6oGO6cm2leKPJnv7
tddTwJwJ3dEJw8vrpDPjMq3v8I+SY0wWTGV1yT4KyHSuZjfZExmwErDbzoKYw0s6BX8Mg0vCUSqS
ZSnclxyeysknHoowP6MwNoOnAY1TZ7RckqdpFuXdWTro0IoiMujL3Uh2wEeTBg+ULfmx4oJ68ezg
T4OOeacrQovPTXYsyTjLIqKO6b4jPlSzUo+EAf4VmEeT9mYujxSEAgiyQE6mNZglOeMFX2vapekh
OlmYC3ZCy/OPog0RqsD8KdjzHtHYH8e8/ZA+U1tr8BGcqsXO7f4kcM3VJqfq0DAxQqGofSQBzVDX
FD/YuNJTSZyaZuMinpQkkcqVxTOPXZ9PZF1O72iW+32QqqSfUJNnjtvlukxxdSxenV6JCYsw/eXG
8llRfZz70rs4HK/XplXfanW2RNjExl1rEPeH+FcxwfxPO3JqDVzTuN3srwy80TX248Yq8ZsNrRGe
Y8Ezz2vbam/MyB+r2EV4juXpaMLTuDZ4dDoh4UP7WEBNsw+2IDWQ8xdAeQB4yPIsh8rajt30N4Q8
6GztpAjXPPApv+ckBQxhG3vX9sxTonRgeUbgEpZqErldpD6NjquhVkupEGEFTWgIH62FPk6ZHrAR
k6+F8njVxY59ckTFqNfQewTHgbPD9uOcaHU7J+osa1vUcNbAIFI0eamD7M//g5zXPOUIGk7LK4MC
GaK6ot6M7mvfWs2OYadOkEfWb5j56nRbUNzPgfuCafyP0WBhFVo4HSuXoNUY/tdrjSrAaa2HCSJk
FcKk2S0Sn2VhNgq9NyV9nFYbyRfTDLS37k0Ef5pPZIxDXhn86mtHeoTXkafxc7FRc2LNrj3evJOp
2Q8qHXSsKP24ntvoBrGWesci6IRK75DanfcSEj5ypIvccMrYAd62dm3tvgcSh5glEuGinNLJX/Cr
c0MobOv8NA0Q80NUCPK+vOldLyRzbaXDxFBWnz9fhbvOEpbC0YnrpJYgSBXpdGacKcfa3Vr5uK8j
g5+Dn5RjMgqeVcBgZpegz0A1UrGdaL3/QZ/gYHSMnMCiGC8090CFu85fpqwCLCLDu8AesrvwnaNf
Rw+hDTDU1cNcj3Hg2Y3OHVoEW6ZwbH/Sb/eeCtj+bKVbNfkXNEgLMEfj3ssr+z3wVnW1KmonvRDb
SsC4N7wGaiGp55TMcF0i9yxML7n3AxzUeGIOWVBeXf4tsQvVN2nI2Aw92I7/lhzF1EpEyHHAbhfX
Zekx7V/iRIx3uFhv0aBFOANT68X2uSQ0fHjtiCytUb3Inmb4CQ3UY4wRiAemTq5gjVQpDpnV4UK5
dku3R/V4WrUQPvhbQ9R+RH9UvjYugWW9BwA6woV1tjiaM3G3p6NEI7788MD75QXsr7yk8zTvyMH4
E88B5iQGtedqjElLV5Y4A/vGRSBmoGmBI/8Vmj7C/LYAcKesagGmqu0g2oZRtde+yI4Qgc7JVqPr
BofPo7c+chbphL7mmTWfFypIHDOOmvL4xNiLp7d6hDslzp/KdLlZkk47VoXlbipmpZSjvMVxTGyk
IUlqKVrnQDzCfF+oAIbdv2LA0Ya0vaaW/QFW3jj9W7rWJ4MkVaNEr7xqyP/RPBjDO7gyAvH6/gN3
/YSCR/+KFHdA8O7nlwQswK0x2p7ZaP2HUZB/RkXVMMvzQ8i/ovo2USzqgfRO+C1zEPgN/dkMJQmk
Q/FufA+VhXlZXEnCOpbu9RhDr0Z+iUQBWf5Kz226b30vPoQoLzHKu12eVEzZbZlsXUTtT2I2ibCT
6fSVHiQBqXCH8g4lvNMGmb8ieiS5DQAj6YTu48Rzzxm0HRqpOYIZ9YrZ4YpxJhhROzG0PdkXuJa0
WjsZxegjP4xksTZS5jKLatCoAmZpGRllV9vdFInfohTkHCDj+NVCYbirIwxLuuE/HCsYOHBWGBC5
vFsOT/O0CZj+YsZx4puvluWVUb0RcYmZIAiu7J8UDZPTPSp+jgOHRdg6JbwKafaI1uixLu/KzDSv
zJBwNcXayV18ymrBjY+KiYP9GpD87wFH2Juyhb1BPHIjlENaHFsnSyMXtu8m4smk85EnzUPA1F4V
ZXWbyFLD+uXMm0Q36ru5X5rOUSKbW1U+hDrh0ok6MgHJDq5Frp8sB6yPFTPNRWrpLbCejPaEzVim
YRa0Spgqv2DuBhWc1pDbXASeWZ/WB+qgm6/cx8syZuKZ9VBtzEofyJS2JdrKAY0cvwQQ8vlMdghw
pC9Bi5LWT2bt+t+gjEyDmJ2KaG2634zA4wFEjlWMWD+D90qzq1fdLuqbSDzsZdg9A12nlxWF0aFv
uQ6bCI2/05bi1CmITGjatERKZzoUafnDTcPih90cp6Em9tQkOoOCL+GB5AWHxrXxMtOyR3zFb/rQ
2NMtnzTnIKV1q7LWW0maGTs8FmzZbiFylTtGpBPouWDFpPJnP+GW5uyApEx1dlLg/i8IbnA9Oyi+
IsRgyA2QsE+a1x1zg7OuaroKAzzf5HYPX9S/PktaJjHg5A3zsQiiezspwRPJ4to1o7maaFStUs2Z
cY1G5d1XS6Xr1rUtfs8d+tOyKtDq1VjfQS4VL41nVGdQBGqkUMTkYWcl/h3q0OnGJHC8jQ35NERE
QYlrocQg8iIHQng42f12pPswZV/KMTKnTZaAiOYIZm/qYrZQfSTnWVV8hHtC1/HH45CJ/7rfTmTY
5yn4bag6wFKLr4zPYyAUA6SOtp021ODG2AnIM/hUNwzAium3/xM5LPqGz0Zp66K77ipS4TACheKq
QX3BhTq/Qf3iHugc+6yp58+yMKzqaHlQ3279pKNNTGv+AgywuCTa/F7IXu4tUufXlcPA5m52Tq8E
Su1TzmZyZpsued4YGgEk9Rtgo//knIu1Ye4xIAIWRMplG1HyBnvff0v7H1AKxhUZwhEfXhHeCqXK
JOot2/ap4pEX5F8aXWz8lF35/e/szpdCAZWWJSUC8eIF5yjkKflvaVry4Vxqowzp2iINiQcKKT/G
m0GuV3dp7BLcgx8YTxoDqG64ogsXotHoopHBLmKMzSnpy1eppnDLwnWaX9omvXFMcR+OGpBqsZs9
Rntn5TGk5dAOdjmsyFtJwJVBs9rjKZeL4zIcHm3tw+KcCFPMuEtO67ceIbu/qJy9lMAyiwDhT/8A
BnPjGFG92woJ1mh2dna1cq5gFeQfbsTpI1am1ErT7IubushZCcSkO81pF231Rmf8jOG7Gr4MpNN9
1rn8fuSei+6RmOR3BFM1YnQf3wUIlp099Pk5VUwSdCoJ3iUyPy1MnqQW5D7JQq5PLBTissU3M9BR
OAKigvyIe9BWIJ6oSQYMqBz7MYnRJs6b6Ek1fSQTBl2dNWI070mgKIT2O8rS8mS4UC1qTl5uVKJB
iK36BBiwt3u8xqCkgri4VVrP7BA1OmcjY4ge5NR4BjS4nN4zEjSEkyN21T6AcN5Bf5NMUJ+OM3bQ
DqOrrTIdBy+9Zlox3PkBhvuMQXvXafg/lq+N6GA+5Xw0gtD6/x+/YtGio6ARRL7hs+Tqb1ZLzZbR
0b5RGrS3Zr7m9HdPmgWNn2T2/pvROhIWD9NSgfedTCysy71xzwzYQzH2yFvYZPVeLxJxJWLsXtlB
9sZTn57mnDDSSDnmk5lQ3KRFxiAnkWinpVAbVokkEZEzQLduhCmeZAT9tnWCk+gmIbVTw0l/TG44
F/UXSXW2LQsj384ernfTGapVFozaxagxiC6yRqtOOdiSxODXFr+zpM/ORpTvzARNpuN5zBfQb3Mu
KSD/DMGXwRznraQsXf0r/8AWYd1JMaj1Aca5mgf8mgiOgqoD6FCgHGEQUnaiEu5m1uEC41i3NuxR
PvDrEeLiUguJHtNaQXbFNlOAQ7vId02Mu82iL6hio8U2Un69ZcnroLm4JKrBnrL2okvSm5Mrw6pI
kIZGgC0dIEUBxv+XZclT55j2cjxvCsJTb2xV/dWDm4zCGRE0U8cztaR/rjiabVMT72VKzNxZDC36
P/VqWXxFoZqtYd4YSkxvqSXgOjlkWUaMw1zme+zlPHMdROjHzy/2pBguh6HlGJRE+XjuVbtKTdUn
I8YjBonp8xUDn3ir8et3Paw+qRp4Ln9yWeaAuAc/9fL5wy8ZZS//DL2V66l3wsuCiMOBFZEMbU+H
5cmV+znJCEOIMTQbU34p1rkrw+G2LHbd60cUBK9JADR9MiKb8dsQXZZFH2l+9xkXjprUoReJzq6a
VdlqafxGnjLzEKmhcRC1+sn3QBatPKQjoO0D/G99NJ/HjlS8BInX5jMsxewJOJjRarq1T6yl27Cx
sfPhPgLMhIGGRtwxFYQrTGN89tQCmgznfqu1HtzF5M3qoFeaskWM7aiXKHkMNVA21y76tjWxPuYJ
CbYJsYzBc9X4z8QlVhdkFhqG//uPyyuvc4vd5zE2Hs0Df6pDooORc8S0cQ7a7J51Tben40Gbaxjt
/ExHk4y/ISw2lrKxOWoZqgw2l6AlbdeoJbp6vHJBzscebskts3C6FE0MDicSYF4tAiZJC0D4Rf/s
nbGDt3aRFD21JjI3c8Psf/YCAqSV6Y9GhXY2qC6VECC27B/IkZodYREActViyAR7Xx9lO7eMf6WD
MZLPouTQRNi2GAgEsbhKPOVCSb50cYGYah6zL0OfUCUrD3HJgdhJgQN0i7c4jeLz50N9TOLHpMzi
y5JjqLnEyjEu4J3tqyl5mQlo7bGMabWcz1Waz9CqohdPq5P94mb0FFlqebU4HLWB+GRMSwcGRe7J
B2H8udhYlrFMhWgB+Kdalv7fgjYBmO5svCmT4efzbXnILY87jexrrPUkvnsJNJW0AcPP3bq8SxRS
YY4IUQ85AGaqs7IoecoZU4qLssipxXBY1Nm646q7S3P/jgA3Dr1mOjvDpCc9cT5/gALo6ZJ30z0K
7gjFxNqEXrO1jTS+9I6kR+PAyzpB9Fj9P0GEmCwuEQZbm39zUlEBDQ1i93sP9PBIENSXeOlKNPQd
d7iN7b0JD3krXPDQg2dZDytJ7Qck4JgRSkVH04MezQTw2CFNoOduzLuaX7mt3E5knVefS68sT2gB
6jMXLDsoZ9kNfOPpsixNM8+HsWtu7FspPa2OR2DlnQuVV+DQndksb8lP07Y6lffKt/FBWsfM4CFR
yYLAW87j1UlDCabAn4T3pHV3Rh3KnQJo6WSmILUigEvIy1nh2v7kPK9ZDkqYYchoarIYyvRUGbHq
VrbRa5u0CpI2XCM/GeFgTfVunhA4ikBku5RR8FtvNy7npLg49Q4Nf0T01mpSd2dOmVLTSOduZa8m
/3jm2PKvx7+80hsEZeQS6uG3IifjjdyX8czDbTwPSrXkqpxLzNHYL/Sc5357T4EdILOAzU/VG760
GET2aIRHJmlCsaPACzVwBHHLYD/j8zos7yLPehmj2mJsm9pXqWbMcW21ZwiFm8WGVtnTf660tCRd
x4Lkn3XW9yh6jZIaMHNAP/CQiRjlHtyyTZP55r5v+7NX+ie09+6rUP3APK9+8cgWG1Gn3zOCYrpN
RRjixvLZXDnIyVdRIcqYnjAD+mueWOOzIl6FrD0PhJakd6oZyNuw8ouHYXjEc7NfQq8Ki2tB/3QZ
dCwjj1k1TYIUowSuFzMJK3CT6GYm76MkBIGeILHU3RoJKwHphTFUe3CF9hH407FSPf1ZlfaqiDlh
3dHXgWQHLUIV4AnZOldPXXKDJxwcidgtGp7Ojkn8a7aRR8U1m6LdRa3Z3doOHhTsQW1XyskglryM
D9MX2Y1kiFL03gO1/A9h57EcRxJl2X+ZfZiF8FCL2aTWmRAkiNqEFcliaK3j6/u4o6bQze6pNqO5
ZSYIEsgM4e+9e8816NRh2rZJXHaDB/fL5K1o6ulQelB1qjjaRb693MegbcAnMnyDHBzd6dCwVKDI
KjPXIWu291IKvxt42NzcQES43KJuPoPdzZK3XypbM/i3e3I2l4wcXCigmVNhoodgvK0qQSKw6Oyz
Yb6NKbNgQx4GSmWg9AZT2/+K4rg+arpjoNhdAAN28JxhQjrXdESY4xq7Adstk5DutZ3d4tmPYkCf
kY43o+1ObWLAj2cvCLCPNBff1eyP2YoasAylhnbSwTfMFADuobzSKVqd2lblVP1Uw/jyIgVsl0tn
Wf1h8uilLw48kIrhVVAINug8q43WJXfHxwpjBBRaFNjG3daYaOrJl3JoxDtaepdkmgoSZLd0h25A
axJn2cCc0XJ+9vE7cPTXxZA+dHTQD9eAxJaWyH3IEAFXURHwPZBxRp4SxulkNn+g/dT3VR2W8OkW
/e43ooSE2LZr1WlC9hd/9JwymRgWu7aMGW32SSSy07L4MYoYh4uTwM8K9lki4pSYy9XtAqXe8qrL
X169IZXUdBYAhU7zTMqeBy9IpNDaStPA9K64c+BK63OfVrvU7e4fGzcAFqTvWgPdaTdEosRMDmms
RJOqhWwkCu5wKhho1fXBRsa8Y/TwBH5jOuJCAMYXZtUROeEfEXPzO43cesvOTT8YgrZWky7sEyGc
EC/L5H2t5nxhWaO0qb290Wm/4hj1+hD4zZM9R2R0kZ+ysaHqho7RvwVsRxTJLpMdOPUol2242gVx
WTETpVodDgpSYUa+thqDEUiS3B1xcuzqeMzOqnBRJQyjT/vYmOlTNrp0IiNighfL06xVpNEgTnVK
TrpNxQp4gLGuOsYoc9whDJoGMSJ5dFHFGzSk2/Aph63wcB02/vRZXXaUkX2KlsU+0ch1pTQN6NhC
eCNJ0jRc7fmVa9vZA4Gypl72XuZIJE+ajJqKeRbSPsD76BJtKf3TCoyklth9j0MCxMt0eIMD7B2g
XBPozBVzuDn5sSxlIz8V77WHq0AN7kMqfOIY2mwVOmRPDSRV9doSb2PAdF8rx3m3M0LfE+KaaYzJ
oGMHmhiTK+8ip0lWg1Ss9RbEbHSPDxP7dUcM2l0toiIxyG/qZId7092MluAQF9D84C4irR9NqBjM
3K7qUZnWMP9Ge61rBneTxV2OWJ+gv/V6MdJMb/FEw+Pb9zY02pYxl97l1V3X/UeXlJg8GSx/3Deb
qsAgS0TzzhGEy+ouFiyfztrj6zgGaHTKsTpNCjxZWc27HHncltEwbmSy+JtqXNnQydaubEDiw265
riJeVXgmtXhTPx6on6KV1kc/Kz10dh/3+8jJT//Oz3a8/4GeTTga9g+byBZd/y20JbHQ+xLW7W/n
goI4LsLsjkv/NQ8Ic8TWjLRPIcnVsJRUDfQn6EsoWrwT22mbGMr6Zw4L5+TrWcfdLno2EYPcJgNm
5igcjmEHxbzPJfzatuZtllnXXVNUp77HgJeBVPdHY62ciHODHZHpCEMjFyI0QszyrBYNCPvGLZto
rcIvljY3YC1zQTVuYxEMVxXSwXSoZQ9HwoViEbRsWxhGzYSQlaALrFL/1spx4gI26OTCntxPC6r/
rHEfujh2jqafoDrjtJxijfE/l0hzrImXNHM6ao5zqfHfnvioujU8rw0ferYt9CE/qhPCMF7+/VOx
/xvTHG2Xa1HdC8MWLp/Pf2WaL94gNOJqg61VIVbP3GGL4r9j1s5S1KO9CwMmogAZ/n7NgAzKqTMG
J/VX/Dbq7/K7sgxQXZ6G8bprNfs161p4psOU7Qb5tOMyc0gGEqjUVy139C5hTpapLi1eYtb0K2z7
59hi/rpRyuIwSFDaoFeCji5fVEEm6kUk8/+8iDVtZdqgGa2g4YSj1kaUXbVPai7/+Zq6uHbyCqte
s5qhwXnO6F795c+/p15Tf1m9FulOtfr399vkhPztPLB92zcsg+6kb5B0a8rz5D9R5IUZ9+wPrXCv
AezdpzZII7V4NZvqyNbCrbqRJ9OEYAZgVuThCbaw6ih7lh68xe0IyEB6d6wQvoJnkvURmA34qxjB
XUySI2qh5WEgGYIpDMSy1xFpu1l9dWYMxUUe/VjkGdCgUjiO3vR3Z4Z96l/Lwqbhkx820qdYNQ4N
wpaycmoALDn2kh9JQ/9BL3p+NnXCIz3chhc+7wiawfDsh0EHpFJozxHuEGiSqmYmjXpV1mZ5UnuE
Qg42rTgH3hLpkIuaFEE1LCmT8T0JmJWSq1jfylxQhrU98M/eNhlKS0YajAt/o880lMagm255eaIF
A6xmZsCFUMYj02F+i8Mouze9CzEU3OaWXcJCN7SsQW4x6EyBayvWnx4W2M/xSq10ebaypS2OsWOu
1VYMuI279caYaJDYJMJaLiEueOhoNlcI4kOKgzeW/b7x4UE4+eKcEgdWSpg6/QZbKvGLoM0W3cV+
i/vO0BxxNzwjvQ1sZqaoHe40HcjQ8zLzwH863BfshkdPN34tODT3eN40JMvxfDe5tyr/QwxBBmqV
Pu3zmv4U7cRxX2HIYtAaV+Dw0JpVNieHn8O5rSVIzC1ibQfPKl1ZkkjcLxm0vF73j+CP90jxwnPX
RZtENjUtqTaPU7IkQbjsCWWedksxNFfDb7amYcy32q1zEm6/FxrRpnZpt3fwI8kqoJVwb6MrKTtr
K2n7v6AY/rCKKl7F0EsJ0I37O2giRr7oPVthQKK1jPoROAF+JettrvRk78m+IRAtWpCVUfvrITX/
LMuyg+rCpLyqIdtWKTEVfcPo0RKlfiqrzn4mslrNiQOoito14vNCE16Xd9Bkdxsq9NGxWu3So+i6
JP6YUeCz3Y3I1sPWOhL5QWTvuh4Rhc9dSxcWgT1zkIASZdSLZT8aDXCylB58G8aMt+z+SKj7+NJH
UpEQuF+Z/+9qtwgvNGIWAO+cAD4FhIpo0Hwxb9gjGRtdMsmbNuj3fVX+XHJ6iN7/w/Skvz5u3SAN
wUlHM8ERxdQgZIsZSTEO8RxCR5iBT4d5ak8NTL+zWpRsAhf6u78IZ+dMWXKpLZ8z2nQI9cQCZ90N
PpsHoavYBMuvTR38Ylz6cBpnYd5Q0Y1weBsITXt1fNy2WuGZa7sLrb3Hr77iup9DyM7eU6lvyREE
7RfDr3/Q2hnXCqbUOQR4xHgst4gSSzJIoEEjb05I9qzEzaFw35EhpaHVY1TcWvVF3TnV4jrDdCyZ
Z4DCCk6fSw1eJCpLEv5k5ytz02FvIAomc7U5E1GCZSyh4aw575Jk11O2d5lZ3wEuEF0eN/PeoGG6
DpDcr1HkR7tBNnkDkrw3biQNrnZL0IyZx3DoBU6XUzT+HNPSfBbDa0m24AtgMfNqRMaLILSHzNe6
5uhhsggKMiMqkfQTxBI3twyG58GAXoMU78pdjKXEnzbmVkdQQyIIwNB+dQ35Pp9LHRlfSt2ad85g
YIz7Z0H2bYH/8wrsTEFlbRfPe090jN0HX2gkvJoAP/BXEdGSNqN10JmyLgw5EaFPXoZyGX7r1yRq
+52JmuyklsXmZjAm1AFThc84lhqb2HMjKkydoW6L2bjhskINC9tMPh0Wwq8EdssNrvyixGY04UAt
ZwR1sXefa+uAV6K+lG1JWiY19qF3Au95AXg/J7kP7yI5c1Wi3yw1HwydrbPk+hXQbI8t/A+KEGs4
9fJR7SEcwr9+0BFLcAmGiY1f/RYl0Vsu/H4/SKCRkF79nikk9Zj5Pvb+V5GDWqoi2rMoEfNLQttx
D6ZDf+3j6slK5q09a98hB9fbYH4N/bDfh0RYMUCPz7Y9W0eT63cjFVqaRLg7EVGOHYZIg5iBJKoE
3Ygl2Bi41cAFTV3MjS4rVyRFxPRDl3jXyIAZwzXIf0BL4mDPy8AtV818cblGwAhtr5+QsEwXaFKM
Yr9E+yoYX5tY4FJpua0PutYcvcY0LmSEICRM8fMUo/EtM4IfM5MspPHkDWmFlSBPpxOkZd7VS/N5
HXQjtIVGdOeyhMencwHfFlrrrTq4mcsyApznwksQWAOqlPTarkm6h9P3TMKdQxYTGxzBIN7FTGse
EJHRxqO42oAyHBnLZR62wdh+6gUeUoe8eVGDpu8MbL5h8Y4obE7XxIp8VZPiRozJTg2O7b5+qyJ0
MEtaNJeON2tDs/HvEYzZxVyEGRxW5V2MvfEelsYfdQENn4b8pctpsPnpssftu4HYHx1V5ThVHRzs
kBOWrM5HsNAHhCAF1a3BTdIZOTackYsIcVNrdb1Ry5ASgm35VbApy1flp9Ncx92VpfEDJZZ7dPJ2
j+V3vtdFbl3iTLA/NVLYcCPWAi/GoT8HE8S/keyLGvjaGuPstHFpt68ZiDkn9lTxxtacbD+25gyS
w87OAoK7T6bfnfRRcO1MznahpB2NhmwJ6xgNuhbMWGJayQe9sJIRUmFCAqcUKi7M9NejvEUrvjL9
rokxqPcWF0i3lX8qc81+hYFKsMfqyDblcrIewrqBplxmx4DhjR22+WOeMZ/pJpCyccm+1x1+PMWe
8ukU1xMKPGuO7Ic3uj/bjhFUbc5/+Lp1SzAmg60ZTuRxcCIM6QOudnAohhCUarbsaNFUh5IO+DqB
nP1U5tFySrvink/LdFxMMzxPcomoO019KS7Ka6zX3rPjO8beIBDxiN9t88nNJPX1B0Ro7Lku9oEm
Bas9ybS9nvAM9v7BytVMzlGZCFhCLNiVo/eH46TThcjdiQDSgmm7sXGxk/qdQYQp7oQF1fymzNDL
KzFzDojuQD9fgtv3wgcEUvVpAtwQjXJfsK+0klHDBAo3Q5WEXgbxKk3KlZppWHr8s6ELugs7puZ9
jVuwsRNS/mz7aejZGtlApneoW6O1pmHL85YyvHj6vM/B8b9plouGOi7TL21U/IRRSSgQIR9N4QaY
Zdpii/+Mnr8Ux1QOjknkUm85/dGV14cnzZ7Ho8mIHwMBjne27e7GmSz9aQ4MbUMbeR+3kaR0kWe1
8jAm5G6XP2kZkKA8nFASlelBcaoQIcBGJP8bM2KMtHzUb0J/x3jAIMAsbRRytwSkghTvtmhZsDpM
kF4XxivaYIFjZ1i6rgKDGR5t8ENKH2Nnw/0kZC8eaEsx/2htooVgPEgoArPkrAp/aMh21g07c3ZI
aGdSB4K4qHUsMsR+ZIlnf42N4DnKg2MrR65xsSwNk1br6hdhevDD4huaWmuXEAi5r6zlBSII3Psk
stcT45uspi/dSnhP4Vi72adYUZg+vfR0ielZIB/kKWQXjhsBLhm/vL2rZN+eoR0Q90L704Jvg9hx
PuhOal9yp3nYuW0edNlPHNFWn1xMd8I0hmk1ad8sztid39jfVaKh3qEkjGFeajJPJJUZAihaQ6qO
NlnpxpBBtGqeFrpLly7JE/R+JJlN9WTvh1nf+/bkXZPSAgFL32GLXlul1rVwTEYzBYVGuNGGmPvX
fih+gT9LYcM+Re4Qf2vr/sTALN5qqRgOfatN6yJfYI1Mjs4trYgBvJub0u0NSmb0hHbbb4PKMPZ5
n5+5grlXUdZ/MWCgZEFwsM4bnB/5IH4lhSUu9ZBSppvDCz5lGlF0m7f1WFlfPPRYM9XhReS+vk2s
/kc8aeHaALvG3QpOplnSNcQntmtLvbyGNjdMUwO3Eof+oZTsolIPEbpPwEl9YEwI4OJ1zqjqXMyk
vltZX1wsuPGIIQEkqAUD3qaPDMFJwIAzSwkPkrhQ2DzYfIa+XWHEW0DflHfLQWQU2IQRMlPbd8wr
nmHB7war6Xc1opWt5rX1tq/4j/zFmNc5nB5m0/lwqST/NrFQautBeCQ+KQZl8QXHLqguOsb8Z7DI
F1hcRjIsh0Yv9BNN0eVEXlY2/GkhJTyMDiiyupySF6Rcw1/M7gilIJfogH2DvCJpy7f96cuAzPUl
H9Hx41sjEv1bJF7xBT5AcGyUvoGYPyw7VoLugincUFR/2iggUCPHy1WjFboRgwdqPBiWs+n26LxD
6zUGtXIle2gGlpMOhy53eobAQbalgYnIBINC7gwv9kwvqgSiBuS5/96AdFl7DbCGMY6yl6TGGaXP
xbBeM1VLrr1c0pawvCRpW9Twerji5qUdMn8AQzTV9vdkEfxcNOkvQ2v2e9VWdgeQ244GDlRI60Qn
EzuixIp3gbeg5NTLZZsuwr4NEonvTg6xGmRd7agfNk3ltJfW5oorDxM1lyJpLTmjDLhb7ns9mBHH
E/xQWxqJMGBgmAhxE3ZyCfGc7S3d/s5Im/68zChdhrRdh3OcuquZAEIUJCYDgzRMuUvRvE8ZdW88
tPRQO3OGLoldnPSWtCo7r+sX4cY/TLLvDvkwWBe7H76kGulB/Iwd3+T7TKGd72Ppm09xWOyaDDWv
DnL2KcB5QGbtw7b9ZDdaDGt1mzAJrtDlq7WE3iauzGdNYquSjgS0thNXTCjGuYsSV+a27fsIikcu
Rzfs3b/yBvu7Vg5mGSwkm6VbpvWHJdaVvtgIJd2U1d2m5xtIsEcYQNiUwOG3KY2ay6N50Bw2wpqX
t5cBQaF0g6qF6JF5V0chUiKpKFRLaBGvFVprDmFt6JggLeb4CDsMxmrvwd0qZPSHymupczjKLBWt
f+6eZFN4/gnKOwLtuKyutYeAY3Bjf0tbidycODWDYy4TAmSdgReebbEjmj8np5PEQ80gQhcAwkmX
pYl6lPkPfsHqoRU5RmesBKGWjuuCjQEDW8x3ORv6Fb4Ua9ebzOgJiqMd6cVo3IrsSYeSf6C4gz3Q
kOkGduBnLZusaqehSf5uvSxnIaL61Of62YYycM96HzC/b74uLqYsOQ5Wg2FDkPqVVBYcBqkaH2I8
5prlveoeYtIaKc1mcMj8cdNEPwLIRmmKN3lxpKHaTd9Tt/ojKqf0UlpN/Ca8+PQXAuzuVnk1xUID
7toTbLQsLd4teQB1wW7f1D2l0KALs7PyngWDwcVrz9As0xM8heoZSZOLv5VAx+I8NGl39dyv2Evs
Y9QsTc7pOD1ImCanIcPlxA0uOBnmUKxHA5PXJ/LULNMOfZ/ziIRNcWgv44eYIU3QlGkyG0xtOqFJ
MlZT5bxIAuI1GGYHiZiOUB3vqkDryuo9XSJgkc3U7wlNunZsLHKpw9Jl9emR/juDnVQwObuHJTm3
eAVSYxjYsIZfFIu5SREDDnCfieci5WVsqRBoSxXbhqTendGn3qMsSXB0yPHcIFHINiibaJX5GPtj
bgiBjJq0DacH6EyJsYc+2W4X2U+EXubz67XT0fe+EH3JPCajva82A+AZUZM01bVH4IN7wCshMzf6
xvRDVLnI+DGutYUdbyukwKQCcvjHliOlH2DuBks010CjndZVI292Nz08kI3biB+MT+uPeJy+10Y3
UxRij8dN82fXkrDDIZyQqsf3to6p3yYPg1/opdo26lq8dZCQK2365sT5sYom9xj/omkTnG14ndAx
4WRC0fqR+IToeB6NrX7U+YWAlSCxWK6uP/yorf4YSdVLYTgrrP0V+Bsr24XiF9SD5jKVRaFt61yL
njo9/d6MXERH7kirxTXCm42xpwYelXpOfBZLwrXNGkD/z/fCYg6M18cA2FPMnGsN6A3djp7aQnrw
GATv0iw9OoFGbgjI2Lois7fLh3LTObxtNbmMTbE0eyr/YbNoyamfbQIo4+k7P4q5ozbd+mIiA2WM
2qvelB6BzfmeBNESXFeHyVnvyKWIO7GKjo48X4Xut3tyLNhiqWYs3cFTCuwL6VFL9uM5qelSxOkM
d1oHmJG0dw8cGrujPrtM7HkuekNbIg7ymFKY7x0jyIGjYKpItT2ci1JQ0h2UjUNQDh/ZPC/r2oZg
h7Vi2HofWkTGVFfYyl/sNpyvljl+C/yILk29mFtPptuWff+imV12MJc+PtZhcFZFEKnMP/1y1I5G
o+sbZh6klhPcnc2p9h4hAQMpzzslUEbq/HNLhKAsbumXtR3urMKrFqSprbcnmetRB0Owr1P0orDJ
vrQmvRHcnL9mT2vf7LJ/o6NKM8S2l90iW4uBtdxLRCNHM2UvYEl4L0ar5eSXBn7liNk9I1F/H6Md
uKml4BNcoHuQGpGvo6S27lOrm+ByQFJlOhPl0Zj/gnGTnLSstm7U5WucQeUVjI2xLSdOtRzxwCqs
xoHWN1sKvdZ3syTXjhqeGJ+p8LqJpLbcgcNoS3lSaoZXT9OnA4Du8pJFwtqOs0CfKlFQDSqAvaf7
X1OrG6/aUhxik50VATCE0TdDDl/BSJ/zXFAohhGRNToe5wwHzY5Oq0Ml/ey2wMo0ayYDYmrslwMJ
f89hgFmSt584ppwO9ww+Gc8L8ZeOIa3yCVohHhXmeXL78aZyh5l0H/H+G4jlBn1PocDsweSDTof8
Fcsfk3xskklSOGs3qqQjGQVEbVRHoo1fobyF22ZHOy1CuidVe8Ut8HP0Z0VePTKnvHrk0UhJEfGj
pgvfSTesTZCaVHhlMj6FXv7FwxC/KxY+2ElKO5uu/1Mpz9BB7QOdwYwM3QGaTpKQBq+Ylkd3MlFO
rv0EKoIU9m8903/Vh0jsYygVmEQQ7SO7xZEUYJ4rwZ0TJI5w86Qgwp1qkRKPtddnKhAbPc8MZhUJ
Wrl2fSHEOtRc1KIOgAnUyNyxRtQzakER0xxSkCef7Rj1SHcaIpgCNO6NS2ziyBDrkDULSYfJc+br
9reZIyehvNwM4996NIDaxFznDPKQlIpT4nkMHgj70QnLOPnCPva4LNZjyTbW72ByqaVOiCOtBsTH
Stdg+hl5M6HLzFRP2KM3WooPqBl32XRSnQx7MaYDRvVuhT96AuczUOQ6BS4DpjSKK4oYmgiINtnP
BSMoLqzXKc7bO11Jey+E8cAJCB/Y826VNfk314s1PtF33QNvbNNCQo4vxNXWzO9ailGlyPMA3JQm
XogXWxcAnjfILvAa1BJQKQvbVJa4wxS8WoM+22uRedVu1sfw5hMzsCsKCNN9+ILYmI2VrT2lNtKa
PFy+SpLg3gpTfhEpFEySL1gOoFX4Wnpp2f/v/DkoLl4wAmMQw1OagKkcck6NxSc8nk+x3mV5+Ucl
/S0gNYOTejQNZ13JE+SIBPrXxLUd2xDsyWPLjuROeGoGJnOpzyTYDC805XmXC8Z0SIFGcl5JrJ6C
GK15j7evzWABWJ05XkbOvVOVuFsbAewgfH3fu2bQkHsZuEzm9G/NHOXn7p9lwePJOZxVuLBSvFEf
llGrQAKhzZpPw876SsqU9SB81XlukmzVom1crLK5eW1Q39SjzrBXfYk72oe/WCPCEtEKMYS9CxxR
Qe6YUnfb+DTABVgrKvmg3RM1E3BSMUD5x9K4YB8nwjV/+GCADyYBZpMpoLNAT++PpUX2pGc4CIlm
enNxNKb7KR5fR+x/J7W0I4kfqZi+FoBKdqF0F6glcujb1lmGPkW+5kvwfcLWNEoS+trywqGuHoac
gfh2fvMKespoKmz0TyJMdiKAuI9LnUKADd5aSaOVSHqGz0RFiykXv7iN4mPwUP+IFw2qIO+w3tNC
7PN0k1KOE28TJPFB+TRr2bhHkkbOr5WWG5i9fxtyuy7z9mxRb2w4Bf97VOfXKOv+bLKxxXRU2yB2
C/82++jhens8dbplc0BjJUKtEq05EMa1wkyGojR2zggnRD3tOQKbdhlOReURwKpKn2GNy94+pcZF
DGl+iqvAEuhjmLV2McoOU277PhdjSrszCW3gY5hRTfI9H5Q70sBtONqmu9eEO/d86HTehc8u0s4O
o99FzwJLCEO8xaO86/4UZCzsp5bET4CD7obxCgQ+aYynRZXfmv6dj3prEP18T4qufmZ4/qtoU7Fv
uI+cGBhsy7DDhjTx22Yk2GwSPyvAu3QeYSkUORucGvPJb0Hl9fUI0T/WGCKokJ7GiHGWZ/i20mja
THQ0t9y9hpMRtdle2UgiHO1sttPjxI6ILgMT4zLWiXgY/NOkBmdZonEKGi0RTl58KeXi9NXWgeR4
tKVwN5Topt4g5pbtPX4des16ItB1WRCJImmhDEJ0eSXxhxXalhba/5Uu9VpP+vH84RDLLYMOeMp9
VcZ4UOTzf7f9cdJRDPeF52MpFA2JcNPycMfYOsemfm+92NuALyVGTgei3EiN1gITY4NY1lsrVpJC
hJCzzSQlQ5MUmbntEbjjVmcAlNpxMschP8gxjqpIe3l5oLjlvh3xz9DvG09qSXJnPDnL+FyDefpP
QzA2jv4aSxgqHrm/0KTiL7HozBll9G3Mm45sC9NeowJZsPJq4jb4+bQLkHtvKxuQGaxDpikcebuw
wozUSlw2UguGyHLJTHfYCGwhnPbV3pV7wqWAMO9Y9OpWlTV+xXQb7CBonhwjCx+eXODUAd8IF/1Q
LLTwMvyvG1J0vHuSOu2a2TbuzMly7z00X8ulXQA+PdrGHcoHZXf2QMwy9VT259Ad96kzPztmIS5J
vtg7fqJo5U6YN3PNfA6pyM5+OrK4k8tM+E1FfSgnqg2QmqTP2t/aCFkP1A6ryA2TC+FT1j6LrJcZ
vvywmuUHPMolmBDXwGLItyQz0DFmYqZcOYbssjSjOTIuAveOSOCULol2DDIwx5KJOzB4uLd14DNR
d4tdYXEuMv0onhH7RYciH4t1EDlvg9k8QbNvyCi4mMzLzspZToI7/IyeVEuvDL7FmmfslhohpBvi
SseqGHgAPkHl2XKWqhZD8LMWpcd4ZUE/akq7pAKoxBYSko9bSmOSIVLVuP64gnrddg5rwoOHGK/b
uATGPjDGh+KtfcZIC2/+mcnpCg2zHuAbWG075DRQC4IZrl/TiDO3506xZbSAcyYjCj110ZzjqSAJ
WbMsjAuWfx6ZZp4tUqaYYW9V6vKn2DH0ElpswRKvAyW8Z4/lbIKSPm7ECcIN3FnAHIjsGxAhJjI2
kiFqIKmz7KBnB8iq0qD5I+DesKuk/wyQ0EhTpjxMrUXkG1cNumMejkeCQrQ+c7amiYzSravuGmK7
IZ2DhFxnEERTeFxqINPQBXQ9ohnpKn8hMdLd5RXUjbXoEeJ38IoKkhWz6EeGjAX0RuzcxjI2P+Rs
UY2mLW0xLdejFR4MaXTQtH1sxc+Zuwz3Udg0pEbzi0lJeRkcDowyMMM7h+2XLqi/NaEwnh3bLCDm
6A7oYbzyHdqItRfG1t5eip/zzNE6kLSLErtGSzzX0svVhHtD49qgjNNZr5PCp3OWqo1IHIXTJYw8
jNOjKTaL32PtZjS9XSrcSAu4MiS6boVBfJggIekF7SFRNsshcONdJRD3q8WR1yi7Kb4aPQqHvI3k
L5nz15a43TKF8y8tAJtjEEdH9YwP6SkR4MasAOJ2bEqSHJ2SbsHy0GWc9JnWVw9D64O7R+QTKkUk
1bTLK6IX12ygJtq6WFLMhL6AbN6CQ80PJGk+KdJMZ85kauvl1gVdcat7hLJhlQAXhzLeDADuoSlG
wFiYXCxyPyFQTZzd2jqH9P8PCoFjyY7uZEznf1e5Cfu/adws0xGWBSlCh6dpOP9V44YEjB+3qbN9
hRlwZBZwcIkgWvdkLfRz1T4yof8swuaVffZAznPI77EAStpEXkZidV2fUT/Np7aEXd8PdJTrAeBZ
pqec2LgpolSsx4l+OxVMsKPC5C0VlGVBhF2FQ90xpqM1su9yOUVXDhpmzOigyBEkbTQPBjO9G/zp
4ZCd0uRQSrtI6uvMXSOHZG/ydU+TSw0gfTZgLNqtz8wHVCOX5f/lbfJ/e5sciAd0sG0fgJln+L+L
L5NOB1VtU5rpJBCtYIFuBinTU0tuD38/Uk/ZZs7k8p24rJJFKKcVanFKs+OSNDwlnexXt1F1twch
DjR2uLrrMV4nZgLcICo57SsyeNyi4nBEdMLcnnyGBFFNnUM5b8H8hAXCsVwbG8hS3KwZZPbXWUek
5pPIsVUVYisNIJfE0JL3jj3ToJ3aNjkzq7Jf4TzjvqXNzeHr08Bjg9Kp1rfmBut/f+dM/XcVpaNb
hm7LN890uJr/riYW1JemneTDXqBHRWI43xy5VBSLt8XhkoGtQN+pL5Su++63bBcdzW1PaumMtPt4
pJ6Kf76QeQv9DXrUGwOr90euOKpSLBWks6iXxD95459P1SPEZvZmKvN2rZ6qZZH/SJscdEbjJ5u8
FGcdh1N8VksmmJ8AeeWWKj3xkwQ0fy6frxn31sQ+qr5kJBnGAAPpiaW3z5wV2h2ShbsxJPVFPY1h
ULqIobNTboFoVK+pxe9y7zgZ1R/Qd1ZOQr88azWOeqZ0xqVvUcPQt8L5QFpBvdX8OGSscAlaoAh2
g3nIwvmoIobVSypnWC1NAwncTY23316PoHV/xBGbBiGHkDzRc/zzmvpW9R1L0rCPpIO8VUjiCOX4
SfgZIrwebf0kJdjqNfXVz6fYsbBtq+cfD3/7unqqlnyBdKweffw79VgeMz1bUwcmV48MUNndaJaN
jh9gzYCRQZlcZpMG1EY9DE2pDsqYnQ/yez7/jin55J9PcWUeB5u2atjItBrJR+gZcV0AezHTDXQA
ofKpy+WuZeuboT4MsNJm5TJd6MVMFwMZ/BqeHSkr8rXPL3w+TeQXItscYEaa2SnRvOhmZs3NLAtu
uk10LxAFcW/P2NwaHXWpLQY5JdDrj2zSUG73tHg5EJ8ZHxfJ5v7ILJWP1FOKhwJwoUfqnvOTi3z9
mGmYoWOkeix8qAGIh1vUpnMC/kQuc5dRigRdtANUeQYpLw4hAIyzGnLZPpt2SSgU0SY4OLcaNeE2
CBNrk5F/+MhlTgMpkRBmpIxbvUYvbLj/+/XC+f2G5Bg+mey2axsuW3jbNf/rDcmA32TYOcWbkTWP
HHDTL+2+ABZ8YYMbfmgEsDYHVPyc9FIxoBbYnIAjc+zmZB+ZwYZQub+/Ug01higyEpMds3B6WqlT
HChoUSbMuvEY28p4gORf7rr5op6Y+POvYxltDdncVksrJ1ihbFX/f5+OOIdXscUJXqevk+dkf0UW
okCc+VKAx5Q16nznRkDX30sVofTtYAGql2Ce//26hayNri8znbxy7o4k9ilrGe0hE/MHTbeQmsI+
Z1BZ8tJG87HIutivMx6yd5n+lzuf9T98HkIgUPJcYXlsEX77PGbRJUxnbHsfs9m85Z5nPoUjxsEU
jkqG5uZJvRQBBzoXdvP2+VJSBsYhnlBOpvKbWt0FPMHOn7s7Y8pBKhTU1DLgiDtOS3syizydyKrm
C3Uupn6TwL1etYLt4n/6EnfodkcUw7S38zHZ1uCamN0Dp1xFMgvOb/ztvx+RQhorSjzSJMj8/L//
Rwqi+OOapmH5juV7xm/vwH8wdmbLbWNbtv2VinzHueixUVGnHthT7CRRrV8Qsq1E32+0X38HQFfZ
znPj5I3IQBCkzJRINGuvNeeYbsyNSxWVuc2AdVbJd7WFIzVvSjOJp8jE4cf+/KQTB4RFoM1aCFYX
G2YAAaI4NXlG5Ohs0aXDj5t3w1zZg0MnFox6WvUYtk/JhLkfMspM562Yn7D7DrO2v5lWhIiqK5IL
5xd++Zn5yV9e91LXA36XibU0snBboljbmqns3pM0xvgSGM+JqVsH5/5vPqrpo/jLRwWvTDM19Huq
bs7Ool8cE541xJrb2taWO2S0Z+WXXEFJkBCtJt/9oNJyENp8MI2FhTXKKiQSGeNJ+CrU/AAAuMU5
CgWvA+cVP80HdSBFXcaI1k0MjL92QYxy76/6nnAEzg3rLKaNMUQWRUV01nvWm3WPkF9a+SSCml7V
HoJQjL/85PQOLonaFiX7JUui5yCI7H2QdgkByjw1bzRkC4t//+mIqZb+9dNxdE2l36A7rkqqLPGq
v1/aColOufU9dOAyi9Y/b8zzzXZgfxkoNNz53vyRvHLu5/PPBEGQMm1o39XIQnbuYPj1hy+Ex6F2
icb2iVBayLJhVB/nXQth2MoMinQ77xZaJYBhoOKdd7ViGM/TG2FSbJ/mp6T/Mb8ZfpH/95slUffr
m4GQ+/FmxIKNZ6aqD/P79GQET+NaT+51ZrihCOunEFj+tnNZTfRlWz+paoM4sNRe49LuEEsM59yy
q+v8o00t4kVclaRyTz/qRxiJB91HEju9UYplC1HfpJeeXjVbCLdlp29vb5Tp7s7W3ex+/llRoM4N
kl7bz7tjP5Abrzbeat7VlBaEA/6n2zsZiqNfmYDPr6nMnLf//lt3/3r54MrhOJphqo6BlU41/vKt
T/87p+/9kjimDC6yQHAyb6JJPF0r4btkaUCPCs0xYs0YcS/p8I8FMthzXmOb4GCCr2TL/LkNPJbW
VfQmCBe7w/xqLzNl3LlwgW0dsDviZfLGZxHD/Ki1a6a6JFToEWq82Euu6CXay7yB+dNdGGeay0xL
IOBPL1B2tpdq2si6+BY65SrElbovp/irisPq3JXmnUv7DwQ1TxV6HlJ8m9HWmZ4jJik7hYoL0cTp
jrHKRNmcBKI/d0tkg6smKoplOdl/b349BUvwvKtNj9T6XY7llk8sYg1aFi9DayGP1upiJYvxSmBL
fmzz0jyjO2I1Ib3qlQVhhXiKnmDSE/lVmu0rouLthGJ/p9kjNg3joW1dkWbWZsgWnSnt2J02Igto
UokSyHHYkZMYouFZhDqp86ObSRoGYHXuSPf5sclCBO7zwfF/vvX/6X/m97eTv/7v/2L/W14MoPqR
Evy++9+n8FuFKv9P+V/TP/vfH/vLTz3lKf/99Ud++xe88Y//8epDfvy2s86Yzw8PzWc1PH7WTSLn
d+dXnH7y//fF//ic3+VpKD7/+ce3vMnk9G5+mGd//Hhpul9yn/zlBJne/8eL54+Uf3dtPr+FH//y
Dz4/asm/Nf+B3xSCHRdHJtOOiwey+5xe0bR/qMLBhq0KA0eeK/DisZqTwXSD/odq65QtdY7O959/
WNY/DMMyNUFYHXp/4Vh//M9f+9sX8vML+g+YwPd5mMn6n3+Yv9/SHJXSxzKFZdiWEAa89b+evn2Z
c5/Tg7X01ezYpEp/7/ZJc8xKccrUe7BK2Tegojp6L0OeeUZzQxeBshFc/cTPHqmLRkpraLO5DqlF
qEdaiHiPNMQns5C8rQdvr+TJI1EZ/imomSr7rUKchq9oxDe65i4sQnRBedatmIIrXcd4nTbBlrPL
pbZkURRJ3H8+oVTGMEbLmhdfcjqS+M1WrZ9apGGW7d/YUe3fb2Z8LpjILXXui0xf2FzH/3Krt7nk
9r0s+1WdQfhm3aAQOeSSY8WFaDibgVBexgHtZU9OsjSJr9EMpX6kzQP7golDWnmbOKrth6FKYci0
pbUF8BhgCoAAxYqx/xLF5EJOgod1oGF6EmUanLzOnqJ+0n5FdB3ggdGTWwTGaG5RxhxNR+YLVjwG
vFxiDcag/7EbWcgJPOdVbeyDKXXnpE+bWMOLEkAYWGqaIkZgWYTxuWX5ZKkWagMMali09PEJT1aF
7Fdfz3te26pP4MfXepyUD5DX1Ke2xggO4gUMwbQbMPxcBSNubrcnZzQedQNCF+2zYDTG07xbvyZm
KXe/nEg/Dt1fD1XD+K2+4Cuh12rqpqZPh7/qmn/xq4ItjJzYNapVhQxyodGwfabz2GJlDvTJT208
226S70rDp9sYmOmqYfHLi7REReWB+lQX9aQzblzH7ME7VBmwsM68xBhXth2pbQu9bUKa+4KAJKmJ
kT9pSmphDX0o+rF9Acbj7zzV7Laq+b0zW+2k1mmzG4fE3I9wAk+gZZTV3/zV/3KC2rZmO4ZjW/zN
jq1OC5hfDsS6jvvW1JR6xaR52HahSvdCw+4y1rUBQ9ItV2hfnI0RQM6QJPCS9uMx/JuU775TlJtQ
IYQGuEF6P3Jf3edB0jAdamN/ZxXOOY7DO2uU9MCrKnkgBXbvDQBMiMv2zpYOSqWnRXDtzDzbaLFb
YjLQkfxHmXKHtHMEEdG7f9NRM//1zOPEMxwCjGzLcLBX/f4HU/eBZ0gIR8VmpBfj91bXvNe+tatt
atB4TfNIebWkbBep65qnoLKj1ybaK3oZvCTB87xaMQ0f1MW8XKnjdnIUGnLlHXtX1c9NU+rn+VE7
7Rq5VFaln0EC8hWxy4u6IH9M5AsfBQJwHSlf/fGsMSN8IXuY/C/D+KJCgX3xOcZc3zipo3EZWHNc
Gz15D/r665hyGSts6mvXl/I5diz/1JR/U3bp//Ip2Y5OI8FGfWm5qm2rv39KUaE6SEdrSUppB4+F
1NQj0ggm0SJivhV55b7zi+cwGMSX2un3cSvEc6kZ6s6NGX90MbjAUZfHLJDyWLcRDEoqNEA90/68
IfQxRJxri9fS1T4zADWPYVjreJMJitGLNP6b733+jX8uH6bTmzkJ3n/dhiEqtPn0/+VAzyrR96bF
cpe8553hSEb6MtT3UV4428FAIeE1AfSzLPGWpplOM0Pn0qICVCYV489N0YovUaEoB7DfZFKaRLNZ
hGqKOqTF6Aewc6IhOPFFtY9IZVcUlv59NUIMZ2XXLAIET6dcooe3qvBcOaiLkrF5NGkAbOfcMMXD
EGO3xdvP4Ac3u7tdLXLZGeeiGBbQtcQX4DkeSzRp7bo8vzMG3zulFnR1dAoZ3Jsqf6kTd5HJrF01
eamdhtAKj6Jr6nXcl8prEeqnUTHq70SYv2pe/zdXU93+vec/fd70PFTdMBzNdSkk/nI5VYo+cbIA
lxTVLpEjwE7XFLWyWI4tE406FN1ezfL+MezFoXRa4zXhJrgvUx3LRGO4T40J4lHmSb6NkSGCLZly
mej+9ns/bV6HsVWPUObDa+HSACGXEsYkPearUPQn4CnPBe2Dgx0CSa4mrVwHQJFWCCRrDIKOOwGf
8PsztCO9YGEFIZoMrNFmVeDLnS71bsxcLmD1t6RBgyJ8yivXgqjb12qPpTFcqCDnbMi4VUSDNQjX
Lhf8hxzJNZRSdx9aCaJTtyatcxDlfRc1SxvSxCGW5NsDTe7Xdf49Gut477umTqRrZOx7K/lGBN64
n+mIrH/TpUDDisWOsBHA05d500IKukzpu8iozKz5kmse6SGNC4+p878qVupey84tl41K3pmIC+4y
KpbLVlWEWNDhezPq9FSGkfEMbVvHFVW4ABqgP9WhjThzbEn11ojLmm94qaGXJE1oxJmhs1sWrlku
DWLC/lTq+sqSX0UB4pXFe2h5wTaqrOcGkei+c3vzzB0CT16g7E2lSs8u2OLUDt68ovbWejRFcgUZ
w12Z8hbFNI1hOVMdC6/eiPRaN0XxqmNyO+vAMxZN0w4XdcB9vhgt+x3BNPbInvtplJNCnwYwqA3T
gLolC/ueQsMWMSdek+AZbVy3vkvi8SFpmNDnrRhXQ+hWj7ldvOW9SL+QoZ2tfLzIB3AG5lPFULmc
ns+YgK5bm/Th3oeXtQ1ANyxDFYYht8nmThAs9YJQiSJHtSqi0n3cBJ3ohzfbeu3togN3ZTc7hRXX
YxyQctFhRJrSMWAXuMsfp7PWhICAEEvSHf8yhk6+DFE9Plb5QZWjtaracny1guCBAG8oi4WdeLid
QwwZUwxA1BnQIaPcxEkUt/d0F83nsQ2Im/LS6CkMaoDm0Eut2Cj2oSt8GtJWsoIh0n1wc2RZTOJ8
SsTxHU4A5OyxSYjPVPLMu/p47/kxZeJ0KmT/+wMg65qLpQ44DRxl7deJ3BbTmdtk+r5iGSyGIfti
EjHJxT8NlwzaOWWTKogPpDUmd+gLrhHa5b2N7pWCVsWiPy2LZ6qP44fJW2KSD1KERnSRpgLkE18/
ijUuW2otNzVl12A68aGANrMgCgM1ekene8buaQa0uKYA6IaKDkkcqvL7EBriqob7Qq9Cjb7ltvSR
3Rr+CYa8s5eBQwzrhCTtXb9cCrXUkR5wBemDYgnnDlE8C9bSdMWlmc65EW/0suKKuWFaK1bzTwRF
ooO+JoLnUxkaD3kiZqCfWOf5EeqXfIXwe4qd1vb/vnpDwTXdiH+9rWk27X5iqCxb06ee/19u1LSL
IAIHurZ05k87iG3jqCPK26olF4a5s5SMdnkCYDi0z2NVDvdCnRnoXMTwfwK+lvJNLfHJ+k38pwuv
Ph/KtY7r74TvObsvkuJ6yzFVO2msZjzPLOuQqmscMJiOoWWelTA2z5rl4UfzWDZNCBqtU9MTGMK7
gQp4l5shzGapWCgMsudK1rgjmDfRaqwkuqnX268Slxiq0kZZTgli16QsULa3sbWs8HFsxp7rL2Nk
udGz1n4bu2TdjXr7NQjb+9KV3zNPki1tkXZPiNcXgbeBdBVIjVGXPZkeelk/bmKYl2TTjCDW8EoY
z7qBQqnU9HNtG+bar7rhrR4LtFAu8fVuCivek8kqw764ov0YXNOI2SXtqE3kunKfI9Df3a6DMlIF
hx3EPRkixKTLB95QcV2EOLl8TMvU3lQREcpmgo40TMPHWAw6Hba0WatJw6iibY7z5+2pDiS0ETdq
S07FwL3qdLtMMnZeFilhHWiUxy9WC8bIxSSEtCM3Nyqgy3UOBuLBb+Hap1phL2uiyRa55cuL6egO
BuHoRff79CIU79vMVKZJwfQ8Ew/FQOrrHl/GQ1mDHJxvx1GavcYDdo2u4DuMuHCvWqnr58ow7V1m
V9XedshecdVwV+pmdB1E/y2g5L6v7fG7UWoCjiKpuB1XD3C1ChTR21Gk+cbbfJ61CbWwW2OoY7GP
RR3M4XTYzPgiqRseA57p7pCRsrxUdaJYkGvFr4Euy106Bez5teYuiQPFoDHacXu4ncsdSojSF/i3
5JR6V1XDl6RCF5h1iDvxfQ/LedBRhJZ7iWxUShkQsSxr6SfYyRit4R7jETGCjxy9goUVEC7KEAIn
iLlQTFVANfrjjhQT5GITA8SaNhXy+PUNcTIUGKQSnYJiCoSdN9gZHcjAdPJBA7X5Posm5wClyYYE
nXrt6cTuZmET7Hy1fVUi0cNSltkbzAm8BS3pQVFblbuSbKQ1ZaaPMV+qWxy2F20QxtrXZfBuE7BD
uGv6LaUCrIBOzdCq20YfyHfJCxp5zYSbN8rlWPQMU3WTgLUCkq/JlNC3jLOMuKmBnFgYDl4FEkS3
jtOcHbsTh/kg7il5j3JPGA7GjLzRHxnPOs84+bQ1XadVIAO5V2tH3teyJyfP/FQ1mX2U5fd6dCD2
aE6L/fxrYon6ix8AtPRSmawdYosDyuSKLCEiLZaR3dZfDfxlSmeGOxzj6c2vgsuEyoH07mXU+S7d
GV3b0CXAADyYp4Lv9Sy8hFBKrNBT3KWx9EhdeBduNV3958++8+u9bnG+VenQ7+IaTw8ks2FDpffi
Rl1LunrxdLOOOXa+VrAj5UBsCEcA1K4hDcgsYawIkQjpxktnN5uKCbl4jobqe5viAycadgRGlzAn
JZCyvqSBJKMyzIC6kRHoKL3xSFlGNkVtkTcl3Hxnlbqyxn5Uviet8zA6MPjTdhc4+fDSxnCHCef5
qijNN25nNHYamI226L6i/amwR9dfK5TqqyL70hMFvY9LF5lfEFaXzLKUfSolItdME3wAZq2QIJt1
xfCQaxUMwkI+aMIsYMxMp5gV1cO9NVU5EAc/sjImV7x+m+8dYz2FXdTEYtxuJR0fe+T4frTgFwJN
pTbX+TqaxqwzUgcgDTEly/lSqbUvo9r3+z7yxEMdsm7Mu8BAv8UR2Me1fddxlq/HAAzYVEg2quMf
Sa4OtooN7gtK8lLtw/J9sIKTUijqFfxKuIsKkxCFVltzRTNffC+jUne20JT0czddPRowN0P+Yeqp
833o1YWJDXKDRhZvle/Fi4ZD5gKnB66YsO4dM3ffCA6zNgGLwi2+K/E2+PrJ7sCTpEAnilyEe6Mv
nY1mOeWlzQ1+C+4anm+phyFw6A+4I4K3PEspf83oqQe3yrmc6Eca6MqLoiKEJftgO4JfXPlVvvRH
u3p3cVBtSJqxwZXiIDF1bEto36nO6LulZetuhzHUV1VlPfKxQhPRPxsoM/eDCZfM67/F0u/WijSN
VzLEIuyOOYTGQgHA3WQ2MILp4+ycONxIJMaPeD8umjk+UXRda2x1r0pMjEbsshxxApJUGq2hspKp
Um7FSBGKRyXfF7XlrVMuAML7JhIgfXGqGxzQybhjoLj2BXfLymyVL2p+tKHIP1CzU3w5kf3ijcBS
cY7DyCT2wp0YLsK0F62P5n4ZV7hfc5PuXmgo0ao3wuzgVnb6YijxGvWe+t6PuQ5mvbW9Q6qRWzUt
VQyfJkjevJHBRoRfCHpk7RISBn8EpaHpeu6ODIPPqnK+1FoZLgV8+3t/5Lz7+ajDxbFm0PJJ6d+f
dNPXNhXJKQeyEf6ck3IUoBSPvqUtVDNSnnRpNGCSFK7y00GiC4lr0GjtO10Ltbf42fFr65rX8f1I
z2+NS5OU1gRzhTUM+QKZcnmwGtAdt2ahgotnMXPR4PtMZXItlmjHoM9yfcvWRBZ9o9ISBw039zJV
Wd5kTcPKc4oGyafNXEhqKYFuYAiDze1u6L/kKKrImV/kIohf50fj2JDcl1s70RbULuGIIcaI/QMw
lGx9u6NNF82yGOLwoUgUY99N8xt/NDOXCGjAn30i7LWIg+pZWMH3Pjcaeu9cKQrPeZAyKoJVhZRk
XXSKvTKtGgGVRbwpcarreoLBx6I1z9HIyRvhRV/aHpxmN3wxQkc+4aDHqIwDfUeEqHlWPeVTmIrc
Eb1zJNaLACfmSVZpv+a6by5QTSd3ajgcmtFSlk2ordJMCJgsuLrwI5zJqauvKicqFPVVoVrHxJjE
6h0JM+RSsMnDh8pqkej6gXa0nMBY3652dUYQF97aGC3SGB/joQCy3vePAt2TDTd0kTpKxmVKzc+0
t+072PWPKTOFU2zQzQgLt/nIfX/Zydh7TAetW1SwjBetHiovIsoi9M2teW9HWrzFSNctUyNyzm2J
arFnxHVnllX1SOjoPfnM9YCuIa9tYjNoZ5txKimHhb8PSiN9kor0d0WbfsUSFy9Lk1D1biydN4Cr
Ohzl4zDytKzM6mCrAt0ZNq+XogYCBIQ8xnJ+KG1r0+dW+jAmuADnorHV1YxVLE0OabbvAqTeSdLM
W9WJw1IuYaHCncLZFRZu7Co1lbu4jS81peWpxJy9b7vh0Dd+fpo3hTjDEl4UspMrv01tTh7wcBoL
pMqyyt1c4zmeDorLVLCxFLjt/Cblm8jHBeOYYl+5YYwBd1qfDZaPpWMSNkaW/bXqO35DQzDfHt30
PKo1XQgaZqec3JxV4vURHh98P+owfBs7yAFjFeXrJGJZfKv6UgeLj92V7VqCq2BjuVTIrGXLwoON
3Z0oep9tL3IvZZFbL2Xx3HEYP4usSB4bFytegPkZ+9rZt32cp2jIzRErMB6jbTl1k1ho+4emxecy
e9/QFpWn26lexFrz6CV29lRBm5kJJrWjPXVhca9K5U7klXIfxkW+oVDRD6YC8IQcUmpjUXVEx6mo
1DSlWXmV5VxC1ZUrKitWV4nwl3UZ0HESjm0zN5DmaSAjdb7nCdt6Jmi6JdqSO6DZu/0x9nPcRUVD
xxUd8LaqGPdGvPupsLW3uSHmk115taa/CunvxQ8dWEroaha35lPuEnNm8Sa3hpRbgnNIoms8ZWbh
iq0f6w7EmKyZodtBqWzmoyuod41AmqKjb1KNYLwWPiVv1o/dXnHleO2IB8c9kepQotklVBhd7oic
TqMXkG2iBDOMcoRd7IMN3nQkOB4iKjsCK6aH0Hh42NttyH6a7xobKvWUCQYCJMMwJMlYhSIyf80m
tdXWTaq1Rk7e1MEJhkWR4HkgAyyzGbhjAwPQQc2P4gbwQOF8SMdJ916Q7rt8cImXBV44nQyUTVVj
ZWuWj/6dbvsE0no1K4Gp69XW5ottSYyPhrReCa1QD9AXNy4Gs0UoQUCrJSuUOEfIqIH23dVRP/ko
+A4Dz30UuUgXnhLnZw97M5M+xnLoo4bHYGQwOXKE7szW6h9Vp0c5GAKAZPWSLuMibZZmIJFuBCUS
hyhcww1qnqVjYKDsjPA7rp5lVndkaBM4eSxLM70vy/aLcGNSj0ISVDojsK4USEuEi/7q9jkQzJpi
6dIIJ6YcslnNv+a996zWKBiKzr1CkkGtGctVGdZki3Lh3PZOXIHt0/MzMYafZhsN97ciwChN8pNT
YnJq+6NO2uGLnhM5qdV0KTSTjGMQTeKK1PoUdpn2LpFbrZtY73fcImOi/1LjJPw4WVQWByyAadZX
gfLVd8Fv+krxRH8br7TfX24JH0lK1mEzxw1D8Biwo7hXCs0CCz2pC3ZL+7zEkUvDDBmhEDGiN5cA
VxPQ0qJCgs+r7JaY/jWbPA6pYBBdWMAEufBnuAUTWgJOz6WxwnV5N4Zltqx1DwqU3+q4vjm+JCWN
Y3TmnwMjWt5RvcSR4SyjIKW28mjH4CRaF703rMRIWo1Be8WZE+487jb4BHqTJVu+TudF6Pwj026c
gAzQs9Bb//SSGVSo+8DP9rJW2n2I+2zTVUr+gcG+FXL8INHzianTh0+HTxQJ4bzTI4r07MWJM4y/
A3/+6ECkR+BpnH6mPITkNWw1gD2l1lkHPLjWYX7UDG6yxs5VLosJIzx/wKhgPSSEUuCtgjXpTczt
eZM7YueFkyW/DO60DhL60u7ynpXgNrODjP4XV+BKKOluIKxnZWUqI1Vdy38sKDKzZ8ToLPoKeBRh
MxJhL8hJwzDCNZQeejUDB9kSkSZXDHmvMp667726X+qYgvdmxAy68Jr+7IZj/pjW9XPvlNH7XLwM
o9O/lXVINIQRvMR0eY9pPeTL2lWVN9ZgBKeWWAUd4B6ZqHZZllBWe1l4JMMhPfVK7mxEVgUnRwY/
NjHeHy/J/UsYt19AaXif3HIXde2N97fJgNeDiO5wJ3dkm3/rIXcw+DWqFwZDTJit6SRzB4lSccwP
dLg4hOaHeicfSZ81MJsagRd9dRycTxSbzPL7diXdGLSN6iWHvo4aVG34oooRqMyto+z7fowO4CEX
A9JPHkQ6LSdKuocIRe6darnGku+GtACHDt4UdlIehlsZCFFCB/G6VEY/udf1KDnUVtWtZdSIu5Ev
jnTeGDpdbcESny4fVrWlKx0TaGox7zUgxJ38l+zVG63+vhmVdSHq8RRYBLRDxvl+W5L4mvEyu/M8
kVKR6Q0Olo7+vBxowZEa+6Tr3CByTXtxsm7czFcOR/9wc195IxEp281P4wCzCU5pO29jDJaL1QxL
cx81n6YGHExzUGlix15Vdt7vQeA4yxITscqd7myYjYkFmJU+Xvxxn/oQxeIuLB9hltsLSy3975ry
GAoBtgXAzs8GTh8gAEtLLYZ+7zgn0m45Wmo1Ws272pAfEafJhWsp1NxtEpDGp6Dp1zXOvzABWI1x
J546zXlhX29dRRjWCjTmKNnlwI6CaR0zcMD0HdVbpntilbai2sDe9E7EZzlTocqMNFrFKQTdcCpe
he+gNdLGlRIp6mJu0DDygRfSyCsz+mapORjs5dS6ngdHaRvFy9sUzSCIDqpNqZC5ZZmLuf9QC9pB
FYvdrn7wqzZYi8ltMz/CmYmLlNHdMY131P3mc5qkxqMIg63eZ/2LrDL1LD37G/G15pkeoLabs+vn
jT3ih7LRpK+U0DW2GfSexdweMMqsRWmivbn6oDyihlar9NTqLC6HNihei7R8JqKs+Yz4PsLOliCm
uOcWUkNJMt01h/JYYM682q14p4KiRO2r5hFT3tIvdO0px43966O+R9sKOWXlTcrQm0g0Tg3/0PIp
zc8p7l3YT4vKrOnujT6iwVlVF7RnyUVvz0olmofGUJr9rY1pDc4BYUN+BuKxwB5QQkH0snqdgJhb
jYZX7Bwf48a8+EDXNgFR1W+OW2NhnO5LZYYYeaw6nIcqeX2mQ1gRJAq5r3xmWjOUIFVtHE3zGEt0
ysYaUnNpUKwBYzFriudMeeh8hKl+YBdbY+y8BwbrRBfN3ZlCj4/E/2RrjdJ6Nee4zhvVGbxdMthU
rtXU20P0OStdzLQ724HmXdJurJ+jUIek46mXubcz7Q1NPB5vh64wr7bdHOIooNcQFDjO+d/MF3MU
TemK8c/D/JRjaHjSYxJS5762m5iP3lAld448IW3G8dYj/uDKjgSrH7xwn1oKcAZjK4lpuJ9brbHr
jSvfjF3g/K51dQeGE4jaDqHp4QOsvP+ZpM21x0CyHv2ESjvqdU9sOqTFDQwggiEgSveV/WniLKgD
rqR8ExeRGBbQco1u0zS5qHU72ER9BkuwiT41xW/Ptg3lhjBTgfnL197zIn/HdGUc6Li81X7mHTO3
gUCEI/hDmtqxjbP+2U8MIjAZJwP4JCrDTrdjWBV72MbxK0XfStfjdImOU905Ka6Zref2m0qvdnOj
Vo2D/ESWyEVnPbluO5nthT1aa3IJ6qOV1tAA54FEWJOSNM7p6yh6kx93z9sVMXNB7Q8JMdIVYhZU
4VDvWXvSWplGOU5gZmsSiPDSjyA+FniJbzerSDE5cAueGitxSW2lvoqO/ijnfLprPZoKg0AaF8VW
AMUTxL3ndNaLZdsB0H0Npio5Uz9smKF7xlzxhh5YAZdNmkKutpTTCGSrtTHB1JlZeg+4TPt7u/c/
QtmLrTVNVmhTBxcaOliJ+6Ux0ah9ei6tpdB9jSjDB7J5LzDviaWe8iBrOCJ6mo9XohEZLc6ryNuh
r4sh280HLpU7qb+dvMvMFJrdRBFKB8BrFi7ZTRioe+afw5vq1/VO4KdbBz13VqQ4REs1dbin94ai
znX7e8UM5SbLm+TEek/dYoSxjiN6+9gqgcgh4DtBk2v3TjiM8DJim79BUmIrQ7/Vi4g6ZpCfipXZ
35WeDGSzf6ohTJBA6F4IADaZh6ZMhk0McnEMu39WSZZd9Kn6hbOvmsrejFXg7jsEO8uW3vDRUntY
xC43SS4570xRYT/ZkgzCSSYwKwRSYu0BT7jHqNA/vE7nGpZxSFZa2QH6FN4DkrqNOcLXy0z/c3rQ
11J79f386k0QpHnjFO2PR/27Vt6FURTeIcatHwYRPwZ2ncUbJrMcF/ia93bT7tPKtvap1u7moy8t
o09IOuNm3nOJM7itkRn/gzFAr0xxfzcf+iS1d6yFiIKlm2ZtYC9kK6cjKNNri2+Iw96swUeoIrur
h5CD4XXO1A8aGJIA2LxTN3oIAv0mnPCMOlkqvl1sUOTAh1N6TN2lV67n76lpw2ZDM8JbxVBTTiZp
Y9ufj8yopkUZG1C8i5d59T5vwhTREgP3S6qZ9joWQbEO6kiHSA3uxeg4M6XXPlv5aOPpqczHaJQQ
NLzxCW8rlhOHSlkiuJ+vaa7cDq6b4DAPCTea2rGkmJ1oJmkXMm5PvgzspdlrY7o0FfFqFYxcbACW
e6XjqdvIQRX6M6LscEtwkr+yKvUlzwJM8tPwekj0aII2w18IMvqIxCfeul5jm3IF1NQN6RQDWJx3
p7KDd18HdEAQ2p+RLhpueilz5FRU1ybyyX5CUNsye17qmoWgNldAvuTVXTTnlGhDm2595CI0dkmH
nBjFm8jrlFWjEXGvlkwiiwBxQkhCyskZaofKoUnvAtOAJhP6zapq9O1cnczHawBgZiVLhCcuKlBA
5aF6KtwHO0cXVqqdjbPPuWZCaXZiOihnUJdIRnNrap226XUtIRSxNNZ15/lXTGvP1nQG0t8uL3mv
3XWqu7YJ5Dt5kzAg1ersfkJkLiJP93aDVeVbYkJHAPFpfyoUrVqXorYWPKUR7RzTVizd+hPOzjRU
hRtRpW3/mNXg3wifH0Do+qwH52ZB3slPCAHJAfdrsZ8fjVo5PZLhrg+MNzjvMVO90KmXQ7UI8qRm
bOsRSNWp1SpydfzOVQd1H10IeK4y3TTIypCZveeD+Slbzg0dtyJcnURR4MHoBrf4edJ5a4vVHS0f
L+2PY1np6z4qjYdEp7h1y4I8d5SczDTbYggOXjqocPB8Z8cCNKOJLppVIcpo6/YurWctqkgBIjK0
a6zPYpRA/8qcRO1yDFgoTg3hxANsNiuw8EHAsewyWAVTA4o+E9km0wW+CyZZ0pSwY44EwivdoJAo
Yb3NLc8m4bZm2j35k1QMcy9ajfXhpEQqQ9bu/9J1XruNa1sW/SIC3Mx8JZWTc3whbFcVc96MX9+D
rHP7XDTQL4RESa6yxbDXWnOO6d5IYGGVuspe1o4CDiciIyj6fbNo9Z0TMNN2E6c+TmLMboodDlAk
0umdGLeINWQPfqkjCVclQ9dIaRYul38RmcADGKISQ8wcpyQcwemgnv3zxO3j/FlbpjC8YjCcPwww
/IjYoguIP0eQM4c2hEPgVAxMKdabzKDP4JuXp1BqBpyv8z8JNim/NpkfYTGYvxwZEAUwlhfTySGX
h3gkBjm/zDNq63icMz+b9PAD9zzCIR1yCbdPfdcQ5XqG+VbsYszDR0kA+gaKWQiIjkbk39MaN49z
MlTINnAUtOFY9uU2XgVCjFba019RyLo+Ak/2ngR/yABLHkFjpo/NDAxTFlHvBR0hfmFMEroaVMoV
+KELmzffGaGbvpgDh5RtGPY2iWSG6jU0YaEw2R+XeE9joV4YzVDchUAiL1qlZVTJbXZdHxFK859H
LnTKKIv6Hc7HkUFOBEA0Ub+6Tp03AfyWLemmuOzSpt8kNJMxm4iPHLLjaS0WcyveFvZUw7paug0T
4F4bpRLf4lh9DFbnNRqJCp6xRC3Lhq7WOjEpe6yoNeyXRAn/RBhvf5fjA7DoEeldPXrKPIknZBzj
Lh1RqegT3t/lGEHsgV5+brbRZCd3a7dUMydflEv7rbbHU4QgADyMPn0WLbg1K+reMms2/L4PDhHk
xpOo3cl3B4HiJMlYoOvaU9kR3WMmwF9ogphq8eefdXrvRA80w78pnCvKeMaDnq42D5Wb63s+t03z
OQdVORtPKDO89UDtE9YBZc5IOdVfpyAr3jtdBetSjQt8qc4vFeEM3mQoyePYsfYTKHu269MKZy1U
aLe5Upl3m6kIuqNBFMY+FYRqlwxJPAbdLR2P2YEIxVkO0nydlMiaJWVWFI9mFWVI8QvrxEJkvBYK
BRt0MDqe+As3hE88gpokLCNV5H3MbBXxa9HutGSc/L9P6VojLk5eOjNmkCGbl0xT4OMuy6wxnpS9
WI6oYTm2opjUyqAC9DhJuk1AeVF3mbqJQms8Vto0nJQ8vS7xKMtwHSJOyWEz2M478nOWOsU43cdx
h/x6Spu9lU3FfRG3xFFV/HX+aXPzTa93OFbHuU/gOP8UcxwvndR4iztqPuOztre41V2PNELmm1HU
egKsERcdDhUnktjNybL0S7WOkf/29Wc4DPgJJziq66N1399XB9aZZWUA0CKL8qGTjA/CVCwZDbHy
0Jp18GA5zmZMtoXm1SMEzMEkvkIpk/JGbiitvrkWdwzpgCd2QtyhzoakbyvVx98JrkawlFzuxXmF
NxTNybhRwk55GDUdBmfYP8eMw56VObtMC7ZuGfxn2q/OdHGFrneQIUkaD3GKdQNc+BQBS3zm4t15
GYpHCWY1F5vSMtxDarys6re/3d6mCjjnwMDD+Gyyg9WI+Sys5E86xvfx2Ll3iBOKUwuK3gtzF/yv
FTvVNUyf1nWD1WrTdiajdzRjoqAYRxfkT2wAVh9i4rB3LuqfbYkK5xlKv74PFZLdC4Rej1XH/x8T
po1umyZIPXwL3Ro3cedyjSr1Y8UvigWtlzthuW9ymDS/tSysahpfKPB+T+XA8fCVoAQJBO4NgZ5U
G5mvoG1RMdmRi/pQMbraKNJCnF0epiRHgRIYzLPz8smAM8jZVtT0lOsnmOxYDd029C0gfp4uog3c
WWyouZg9lO7fUapv5NB6ig0NtkXSezWZYtHSD7ZKnBxaN6KtUYtHpXW1E79PVNSzVzaUEtz8o13Y
8F0LGEY0mqMJZ0Du+GMsj2YFp1jVKlo8o3Vw9HqBR3pV6zLgb0vFQxD/o2W4+PrI3FQSXqG24E/x
/M2IpkDF855qEaaHoasTMY6jvjCuegKrOCXsVZBU6lH5mq+Oucpvpl2kUH1my5E0Emm+C6lcZB9i
sbZjH6OJ2IL7upiK0Z4FIq0do3qawDO2yS7+4Ca5aaolFzKqQdWgndkOsfnlzNWXEdGICm2SAtPs
F4D421zEJEAgmuTCBReO6GQ1CfeGyV+kUe3jpCvBNoGKfFXD360JVR5mwW7C3uWHxRs1br6z8xJg
FaAjrzP6RYhNHyRGM4/CHKeOpu8Ntxp3uYHa0NDV3/rcvPYBUrXJscC/ab+ZMuX3dP8BVywbRTI+
0kdlIeK6x3nUo8uopnc6tEg4D/M388L45kzmXTPt2p7CDT/wvLG1HAlb15OdUA6nzlBYPAIA2Bl6
BNG9+RJyvNUA7MAptL/7gN4PXpI/Q2HrrAH6wR8NOnmqcMdtnw6P42xs08mlYh60xIfD1PizyfUg
7s3PsQRllabWFjIox1n7NoZkEyOo+dIbbiqh6h4QNeZbmO71plXeulEc+qKNt5FRUQoK9T6SKjES
JBBxAW+fJwvZpVoigg+cnSlHcR5T1ccoCk+aHuqtij6GAnHaGIjsEfDYBleEzUSuZzGjOq9NPSh+
LTuHlLbZoCB2foX5bJNjCT+sbfdDGxrnXVopz9HIV5qF7kao/Y877IIpR35uF3vXplsWZEJspyF9
dlE07I82LfUj6tEnBAz2AyyXLYkIXVVou5G8ow3Xq8oHON5suyQ2/VJK4AGpuqNRJreawvq1Se+l
nF85QqZDjLjJ13RE3AVggbvOVXhnR0QAzr15n/ZCHoMSlBh3tG5bq/ZTSOFPjRzrBzkqXwF9VC7U
ybglIqndAKQcGNK2UJSlY+4rm0icNpkYV2paeRwsrjtDt4n7vuJYtId9AQLt2EKQjjptQ0R4ue2D
dD/l6heNwJ/BKPf0GDP6hs1zqDLEHWusQSJ9GEYJTj8gnU2rQV6Vc+3u2yJ6nAqIzGXa6JtKcf3Y
rNtjGY6fmk1WYN1kf/JBaT05jKc+L1N/IEyQew0oWc6HP4L42a20u/3oapHnSH4nUbHeYBCRb4sq
ZbQ46erGpvvMKR//cjqOBdhVYpPBYksgmZC/JOwNwNmEwQVLN4JTtm1YYxpUDZIb6q2uAO/rgogQ
wBAgvBvZ1yzgTjcYTBVNzh6Cfvi+41yvrnb/g51ROzMa51c1hQB9RotBKy6oLU90P4KbRiSNdJr0
FtbBPuvRKjoWGeN5cVIalMZJRq2mN5qXW9p8KyNmGfCAO79H2LMKY2H0VGQstsjPAMZ6jRXoe4Fq
QCAbPLSlekMfKMi95RSz9IWiaJW4fBL+w0qYo8TDSqrr1j2RqNlii9SeuRcEG9xU/VYEqe5XMcHA
zKq4ex5EbyMcCoJPITtxYKmq7XoN2cVgdL8nhRQqOwI842hcBpLpLUu6ZFvFCUKeLsGRB4ieqDEg
+MU5GD5Khuu0XsYlV6S+TfYlzr9V8iKPetfmkJHadBdPGoC3ObxnUmRs4xLydlNqF8LUCJfXiF4v
yexoEWAQ/tYtNOL4UKWEzaEAG3ddMFYnUDGwHR87rXc2eI0jTBbvZdeMtxa7Orz18j6rijclA/lr
VNELjJPfZR38CilnNiPsYIf0shNn0qasmvyujFRo1pMrD44yfqgmaAmL9YAnJfDuqNgiUJPHfAB8
ZuBZbavJPKht5xmQx/eaWaXYKDMEU+10NJMwvtrLxojbl1mNP6U59R/Z1CIfDPeN2aqPqZpd0Inl
x24J5CkbZrhmm5AXghLZ01o87oueRl8qE7NNKfxj7T2ywy8nivMrNyfTTwv5lqWuc41ZSJOp/mwH
xF7DffYKoQ4P9Uslgb6btfsxle1P0QQPWkwxjRXL55KBhTdHUxDOxLmPdH2SoUYk0zYkWC/Ofmm5
10x0zbkUA3+sNi82pCXch8j1D2ImZxon3BNBfcF9q8lyT04pt/KmUO4bWk5bnTWxFyARcoYsOEBN
VnYSq1zYAj23Adn6NAqrfZhiETQCbt1daG7CzB32YW3Ol1kZ+KujZDw5af/XpJimtbmxLULNY91l
tMUUHpNQfs7GLNrC4y6NViXlnEV+mw2EDEzpd2Fh07YLm4Cfe/xC+n7UqH1Urqgb2dQvpZmid41Y
zGoFRIM2RpRqRw6yfjI21oCU+tTIJf9GVXZu0NEKG7KLpTv1obd7jEsdlQgrPOCSMYeNQf6JYPSz
3BFuylCcWDunOzVGzGmFzlGfOvRmmUl4HX2HXVNp3Kx0ZAQqGuR7SI/GFqMHFk2rBHeSsFIXwom2
vU3qGlMbIjHU1r6zaB96sxJjqibLACOeoKbW7nHSsxhyKOLllvC8IjO2op7KTc7NCzXnUNEHhy7K
pPylyQiythMwScXQv3dd1kBYmQk30sG3ZGF+SpV9H6t26g2oz0JznPbFoF/1EZJSNELBHGx3J/Sl
X51gkYLJt5v576HoJHtEnwlLCxTH3KRhh+tHf7QHSeg9fX6v01nUmlr64xrKDD06NUAfIYTGbk/c
SVh/U3AcQ60zXyKCPaApm4SE5I9lQ9AhkQVyP+PeQVduOnv0MyeHeBeq/pTBDRkPvak6ntkIZWMM
fXYuwn5ROgiCZi3pnFm2+KlOZlWBbwsCGMyhjuaNnzgufyhWmKja3nRmLJtMGVsMZs0fm1IvIFzK
SgilEOZrjr2jQPjUGzm2sBx1LQjIqlqQ2G1LB5eoAFfNM79P2t3YQRzNMacdYWuTvEsEXFQ9KVSz
pwbccTUhG3emQxnaS2preqbprkGxZUKSEtjouRDJqZ36Z+Yhv4gajZBWBeLRWdTZaJJIjNHDjZhm
rkDa9GX3bnaIaZpFg6Uehv7NqdvqoqaFuYkJm/Ub6gSyWhHJZmlPWF18xw08PYS1/D0E2R3aI8Mv
yT42orncBubwITUrPrkBkhlm2yGWYa3ZtzS8qMHq8KwYZBRoxItil6JSrqxRbjtFmEyMGhp4EOKb
RGG1JLJDDWuT6h1/cpg5J+ZZB6vN0qs7cuUB1kUztAWjX6QO32V0N8up2tmgzrzAQvhSWHDLtAVZ
rOge/ol8x2j7Mxrld7fc3wrQoPtJ+T0k921c21c9S3CyD6m8hKQDlQ7iBjzNQzG9VlmR+OgZiz0y
GM7wmXCtAFK61yPH8pvWIm5MzSmOMd9syYs52hyeXtyTMxDylW8rgjo2jLinDXGmG2i8ktpOYhF1
CTHr0thzEuLa0CFpKBbK5GqY5ossc3lHN78rTT+sCVtqo3H0W258SECa6rRuhC7J5KjqY5rlDA8l
qqWgo1SzBbIbQ9FdDwV1ucv77slMQ87qvH9j2JP5gcb90zGd6hQrFefU+lDPVGJIuowTY3llfbo+
IgG8JNF+2flfz8t1L5V3tYVM//vvU9ob6UmSQvVMk115ThF+khQTPETLs7wu3jkXk9v6WpJR3igq
CR5OXYUvaUezwGpDd7++CqSc/u/Uj9sMivZjFtTIqbRuZ7WM1qoaAugoA05Bx2/nsNx1ktikBGye
QOpylYJQaD0l2o/4nBMYYGKBnFuhP2MQUN8ARQGbIKjmtSP6Vgvb5yXe+UYSk+b1UV77JA09GJh4
rz042m2DwyGK4+xOzxmYgBZutqVDBF+eUxxXckNebHx06LBvgxxUFFoYvFE0V98b64xaPYerOw57
05EWZ6nIuHmUd+7Ui3uoj5B0o+iz6uRPk7VX004QRMRVt4g0XmuWC5faUbtHhWrORDlBlFx90Z3i
RsJZ9LBuuomUjyz4jURn2jKopHNn5vG+VwvGRIHgN9fFGJ9oQ9zqru9vQwXGOs5MLAhG7ALDcJU3
TbG+3eA+NELthbmZeKatQhzVaxdOVJwJ0QDFXFHsd65HQ6zcUwKrD0FEDB2+gcgr1DEjt2KQx7mo
EP4OjI2MMU8OhUb7ekaczGmZ395kpQ2nKlduET2W/VCFxlV0GbFZBlD5EcYQjqVCQ/Y6XSe6EEeh
z+bk2VDWrusLpC2rZ31Y4AK87d+NHY8amTq8TRmZd6G+HLx1379vWR+t+4Ier1U2dWL776vrC+qk
GEArEH1I+pyn//MD1qeiEVyvDbH/++OWf/G/PirJMtmOGaryfz/7739+3UdcFB4eMTe79SewdBoP
2lQ/dKFaFV7jhNYpqmIehkZlndbnsAEkqb7LS4HOTiPqaGYEE0LsZd/6xvWFUSVxo5Ju4jO7LiOD
9i1TAXo5xN/5oYppg+GE80ekQ35epZZ4ICJabfO5GPEpum7+JKeQAE/d2nC5cS6qtvRgqwVY+/dh
bhgaUk2CFixXQgFOlGnbm8NnwLKOEep/Nn01FNd8cIODabRXpwOHOrh24YuomhAF1GGzHaVp+AHS
6IAWp+kcywB7QdOJmyZPFTR+stKy+hukMIJpJAzcPmBRmN3vCuz6rUyaH+JBzQ0RZ8lDM7kaso+2
vhs0UiXVsRfXNCqcfQPb6mL2aXqsS1s9DY6FlF7rqmMqY/ccInA7GNhYr4nQwT4NCXArWgdHuXQm
K8klcET66S7NSqsQOu65zifpID9NDVHQ/wu/mnvSCu2SsnzdZy1orBWXxYA78Yy0fOPK3mwiJAGc
UmwCqs3b+jQalUfLGcUmoQXvabjjbqNRtDeiqv95NEQ/AwGRR4PGb5/V0S3O2oxuTqtGN6vp3rOM
FUCkY1NHGzci/C73+L2D56UFlmj0c0ZM1EoVEsENP53U+86+57S9ZXOFsKcSWLtGbEitEzzFaXmi
JnBp8rIxXYruSRPD7t99bWv8GaJeOyWadFHIJJ8Enhfn2r0Da+0+ko/iPioki8ACCrYxNjt8F0tM
77KZFZuhBYqbvVXChRU5LJScCPO7dQMJCL5xB5jMlk8xpvkPQ0P6aIbouxRZ58+sf0/rfrTN847e
H0mtTiY/jJmkMTUNXjLyU86YDXUvmLDJTqX7o9jgIkza5H2S78pE7ropzl84g/ehjXSuBsyyz3Gm
RA6KvdhtC8+Z3OAFXDVdO7pnnshrLHGBne+UIGWUWj1XNjGxg21UvkkPDwJk8uSgo58jtTroCYvF
bOjdbRSQgFAYIAt3maVJPMPkpnsR7LYM08puChR5XjfkQm9bKuMXt8oy304IJcwjXR6sodMPhSut
ezWeaz9ebO015f9UhD9Sjw4KyvD3DoDaTkG6c+qCzHmIGwvz6aiFPzZK5JGh7iuan3A/gtw/RkNZ
PiGui/7+DCefX9Qkzl5Guv3MQob0ABlee5Z29b7+I3Atf6lG7RClTYhyPNjzuWodhQXq8jAlfHCX
u/kxq8bOb+1c90Ucix2xM8VDq2TlQ9zCQ3Oa8s4wSB+GxdM+1lHXPopA3al4Ie/WXbQKq7PaDb/W
Z0rXzsxN+gV3DAlKYbJNCASMwRTr51YkdoaheO65f2fk7ZgLZBcENsWPbX5W2gc4hRjlUmHeOaX6
GESheAqa8WtWmNgXaWjeW66uXPqwpHSLjfIr77pbOFLMgzm2NliHUZxqhUp3UKRf7pB7Vp3lHxWO
/mXqP+8Vct3eY7EAVJMPJnk95ABgpYPmxo9aa9WHlCL5ECuSdBlhs1aEZeEFgRn/lK16jif7Vzel
CpmPAbwJRYWSK8wDSYXnzrS7J8p6zPSUfBDRnUdaMvVTrJbdqXRG8viWp1Wt1U+Ble2AOrHez/Rb
nmbBkxEQnubqiHzo3btPQaBSCY8s1Swhvo3ZrP0GKdQhcaYvRqf6TTH1XxLfyYbwWxAw/GlvTTUz
XiM8vdNd92X5lvXO8GRq1+/d2P/KYrKtg7B/wRLDGDk3hyOBEtupbHAXIGK8hwniZzTVN3w7TwMo
6ft6qU/GZEF3Lk/XfXZZlveRVb7UnIEn1CLl/brLyu3wwNfObX55x78fGIHoWCM00PXj6360+BzQ
IXe3TjId89ZXwira2VCNr+vnGZISB14Sz9xLgOrrRs1N9TQtm3+fro8qyJms5f+/l91qSTrWxt36
5mZ98/pj1k+sO9eNkdtfcy+Lc47CVCWc/RKDUyEgUYzJpk8Cc6s0rbhfN+6UtceWVbpnwfhutxZI
7l5m97NgbEt/yjiF6jidCBPFFY1M7cHmFBu0Ub8Da8akJg3ER9NYtm+qisbpGRa+kSbObtINl1gv
q3vRXWIUzVFmfm3WNkVujsYs1FQyKWNnGThn13UzhuKfR+tT0ZIVBTdnMcfGZ3Tz/2yanq/FW5+P
mRWd7UrUx3gsP2WZEFIw5uVzrmMTZ2C8PrGDiT0GbowuNrvL8F6P83iY21J/xIel3wV2g1jB0R7X
jQO1EedxMW5ni8jE2jamnZ5w7ZUBIRmW0zb3tj5lxMLhcJ7KSn7NVYYxLexeulqpj6OEmasu+wXc
rbb4SmfQWmS8psd06IwXuzRB4M3ua2IUB8uF4W41qXoXEFSFLlNHqNQI7S1sibKTrfXjpvzTTq4r
YHWg76oAyA4YNdxH10Cwvr5l+UFdPLjvjcPEvOEizfCTTvCU9s1VAcKz+Cba9ykrbqxGwt92ON0p
zRC/E++iYD7Rk2tsgVOyVUNsex0MWuPob+tbCTA5yMENP8kbKjbogsZbZ3O75fYx7cjg1qh1pEN9
yjqgILw0CjlZt7mDuSeJ7RR3t13fW8ir7kcIhOeSvsnk0rbD1ssLuUY7QiKBWN+xvjfshgP4KZs1
5GedRvoF971FcG/V4FhbHoK3qbbTyAiI3sFZlS64i0JXYd0jzSZoHYjoujMqrb7YrA/5+8sLyXPL
e028UpvCAXpMIxToaFAtgX3NrXWzXw1F5nfEKIViXvtl5tXRgYaChweHfhXFBg6+gqBtlf56MXx1
UTtHXk8mCSCC7LWX+Zleo3JZ84vWzbw8XfdRtu0HQUuHqEO3RxRj//f7/n5MM19CnFgHUhV76nyH
Nlzah0hzJKLcdRNagPK5fIeXmWBcwiRMpguM+sp0fg/nONmPC1hdUelcPqwvDIMjNkbeKxjceF9h
Vi8FV/o9fh2aWQ05F2gU7elW4LqfQqfk4h9U0b7allqv31n2y8C1/J6YQuW+imsI6vW4T0xlvP67
Py8XBgZ/JHWa5b6ZEhJV+/ZBU6P8wXlCozLvDFNlZKY1+nWu0T/qdim+0dVQkDTy0zYt5uvOYJ4Q
XtUPzgD1bX2HnVWcZ7HzkhM+uE+i8b6YDHMz4Kx96S2BSLqV3wnpvxR5JUHDUUkiu8Wxvr4AD09h
5qxlJSLTEvt5L5y9qneuX9RxcxBgY70BqeYrdygmRrlYzFB1t3FxlT8YDbbZWrF2bhWLZ9Qu+S6o
yWRY09BHo0pP5EsqWNZ4VY9xjWrtJ7X9UyGr8r3oJ3M/ZAgO0esU77jXcHtFbneTVqPdiarTvLIe
44eIOmZHS4/pQaUOsDE43Ci/WVO3abOTjAb3lCYRE0bRbUa0p08dGh9CNMfmNbewWWJANCk65XTJ
JwjSWqH8caTJdDupIVXnlafWsr2kjYOIvozTbdwlw73NImVHjYNCWMkVGsK5vMajwe1OYWDFhFpn
HcO9kyPvlDrYNFq+t9sclyntDUc+K2NPcxMw0Vc0T9c40t3QQxuO3Ccm2xWJwFDFM7q0Nsd5Sask
UpsWiwbonqTKn5W4zM5BQNI50kX1U0vFtW178SyG2OJvyths3d8l4xnjY+HLQF1SOrO901r6PUQM
+Yw80PGCOiNt2xrksz3Laoe3Q24NKgeahP244UblbhUWyvuuN+Y3h46dB4C0X2iHGdA1X3Ez9U1r
KxJWw75FwRDMe0wlZJC75p54IPsTq/FMN1Vt712NSWNWAxEQeqpc25x+Cooev1CT8ltVqnM+BPNr
2ktjP0vJytXIu1fWD5f1DcQbxn6HsPmOKPX4ymAr4r+nFt8pgy00cvmFRufAjdNudmLO5DGLk/KA
7oDVj9Z9BCXNahGm5dle0Pzh/CBzMRG0aBNuoLoEZfxnF+4fjgOrhIDMG9b9SUhSHiIa6kJ2rRu7
HYXnoJjx5ci8JuJrRWZFsMQFSd/dMGXRQ7dsYG+Yd4X4/HdPUlrhA/GCGxupzW3db9lxdG61nCTX
WO924Vz1bwJFK3HpVn9BgN6/Ne3SHZLGM4No+z5rOUWW3RIX9lF3mmqzfihx8wFZQFUc1w8xNH3N
u7m9HxqretFbw4ut0iHhMplwHhCHCO+MagVQDL5QPSA5NKmwQixVDXLF36bNYrTByLrjtjp+Tt19
PVrmF7J7DuGUdi3GmekxN8M/6/4hImHcmdXoIU7z+FIjc9q0ywfqBi7+IPR3rF/xPkhEc1Dcvn7l
IDqZTmN+KbaFr67VSQ6OWNRQCpovIJJynFhxeJWRa7wQ2ZBAHC3rqwn/94XOwh/R5OLvi1W/QDjL
bQOn/d3ulozZPI33cnmKjuvZEjFhxrkZ72CJAEhzo3HrtvIQltBPLIJQJMGtS9Y2Ruzmc7ChfVVC
ImwtIwp3kf1kMD4W/7md5NsRyk6UJ9/5oJMp3jHikrSMNSyky2V3I8X0TeJP6zX6rMJig+0OwBMd
MHldeVQQXLsLKc7OXUjhj52Enl6DWCuNbL8z5HVqpXbQmIfBAzZIN8FFHHCMHmbb7I99T3ffqF1M
VMqZJMmIpFWe9XodblSdNM8A/fotFGxUbgS+7k7JdiGonfq5cB4XDI+WsqbQ4m6TGULx+0qAl8mL
D26y1NNoyom/fa6KyOXUTMqLk4/vpJAiSUChLwODiVI6PgHq3Nrd9M1S2NQmJkxacMP2WXnkU5KS
pxMhbeqQcZR8Z5b1p0Nqza6n2ePHin1puES+iTR8CCMl2UUTXfKFbfFpWj3mEUxjwgmKU0GeZG+F
1sbWEuUFcsU5HjLtS+uwxFoDmcJmEF7NLswYBuWPdowukaiSvZ7FxT5rtWe7GB8hNvqGjF6sZLwa
Sn5GdnCJp/ZZiRRybYLv2VL/4OrEx6/O52BWvzFmXO02ra4u8q/M4k/viLQ9LNNsEyHPudFU2Cxx
eVRUWDRTYByGrkKa1yPQyFW+clki13KShHH2QGeCXxf8Rn6oS8acQ8JoSYUi67WOXvroMDcT4lPs
pEHmlwoKylIhgB5B2IS7g8EfuQ92HhLbtni2U2QhLbZvzZ2gZmCj9cGnnx2TiANVoRUDepKEA4Xw
RH1M6X2zEoQ9pO/VBq8JkpCZm3UovQmp1Km0zA2WQIvxa0VQV25uIlESxNtJwtrADGzSafjduMN0
pVj+IQz5qEmz3w9wdCpuf34cGeo2NofnBNrgC/mBz8VjwBzgFCjcMmwV+MIoS/KgW6ff0957Y4qn
XUObpkHCLwOLMNujeZj3jUa3M9tMIcYbO9FBoqX6c4nm0Us4IckFm01PcwhwGHUCJGoQHF701ZVW
cBITix5NDcTWrH+GolO8UI/JVZ0K1C05eXSOheKNswK087YxsNdZRYWGUnN8vR8uFE2Or5bRxE8e
j24GjIL+KVCGx6jQEVGFpA1gVIcVMszlSRuSR93FeaAG03EsQrmpQuZIYLk23Gu6PmKeoKoXNSLM
HMUrjAzEf6hhTqMrnx2NoCsz0uY9DfCntEjcfah33LEW0i6o/D8stgpCrfvf+fIro1Tf6FFK7Gbj
RyOjQity39s6+WOYykGNkldcpynrTSZtVazsmHZayO5qZ5tlT7YIGKOpxbOj1tEhqrGdaQYhDHaF
3qLKd06dvOl1+k1fB6lxn9Ae26ZxeGP+R7X6AwT43CIDK0SqbQ11jLxsHi79sMkmYKM6uFvcMQVG
S5AFsZu/cq+TXmtbha8ow1GtgiPMZS+KlL2U8W91HlCM9MOLOsyKR5eRrFR3VHeurTWnPhjPOdW/
P6e2z8w53jlVG/hFKm9MbjajEj25IsR8WutXVyE1eZDqBzd2rmDa/TQNDpQv5BiVhVIwrxg1Jl3o
wf++GbTNjZ7kZgIFaPRyQVJx9qnk0RrfklLFz3L5EseJH46kywTE1vktTTYu9Oe5qwg2DYXma1P4
o6TVw/JLTln8ZQVXYJeXiGB4MQ8Ni22tOJTd9Ck0Y9rjQ7xU5Bhw0U5SjIMFBkENcKphxqSZKZek
zVG7Nd48WLT5Y5R/bZF7zEWkHygWB3gSBF7UcbU6qc7w1gzzr6CbWdNWILmx5FmD+8cRKrA1ATUD
zjLRpgYnqc3Rnc7iiwsrSkDNiI5KOBb7vhZnMqqIgpMwB2IM/lfbuA0mwe4HveT/MUXusyyHi4Uh
HO1h8SRvmQFIsGTKrjlZs3QufmqdZlBqQYXruQZT9C3LhSMgqIOO2haD1DaDuRW2+ZdjIyYepQFv
qsiwjUT5V4WA6jnW5c10CDEtp4fWrq4E7zIDqgkIHUnb5a4R+ij6OamM9FCJkvF/H70aA1cWevuJ
p8T2o6XWv0bFvQyRigAqe7Nc7dDLVvWKGkcHWuoowJtQFSnAFyXADBx4lf6hAxUEOAg8LJ9aZBAG
QhfdIki7tn4rc030eMz4CKewnw7BuZbZuMFw9qEgktBkeozSCeRWd7GwQY89P6oanA3GlSNNw0s2
53cz42LJfNeQ3f1EV9AH5eLTXdnEVhp5Vaj8D3Nnlhw3sm3ZqdQEcMvhcHS/0XfsgkFS4g+MTEro
+x6jr4WgqlLSu6lb7+9ZmoVRpJiKBnD3c87ea2NigwkaYNxO/NNg5zdBPDxYqunO3HMd8zgBVjz9
gHQZbbmAfNQlyzQcHyOEGohrRUhxbvGtIPNXyjIO9jSxbsN7LTWPjPUMzht5IJu6BMKqAyWoXQ/L
Yi1QsFUfqDDoh7roLse62IZ9e9un5rPdUmejCOYmJSDAmGUPjffGcfvoWFvEkHwwZwhay6AaD56c
dFgVuH6HDsoyes+WKHpacuNSZtGlbRVyo5xaRWnley9rfKdWcAmq7uhF0F9cso+JVS+A7fjxfTmP
hYr+m51qN5VWvunT2S/VnYkRwgz7XRrKrWb691X1Nsn6BuTYN7NI70QXvCWoeJPODTZ1DPTY/4YI
3sWtUc6B2t6zRosMMfOep9Yj7a0g6+bHSmftBQ7hb5Hmh/lKjAB0NAM5cj1Sa/M5oBHpcLaMWmAD
vUPJ4foInUn5TBeTgX496atwM6Uebx9hErR/kCCZQ4ZRnE5HKIYJt0y7nqqY/aYlF65mF1xU2LaE
KBZ4+r+BrQDNYolxkbiRAlUAUFervnYxR3tXK74XKlnZ3TQshSOqpUuMc1kivKCvtC5SOiD01Pbg
WVcFZ7JdbTNNSljllaO911OHms3NTnHqo5Wm7ZNE3SqjF3yE+MZBvkvHpYK0dGeJrFq5Weu+eCol
d72qv8d9uTDbvH39NJa2NtlV1MR4ipPlOFTeko9wx3uhbXhu6X5yENtoKVQzwpE5O6VpsbKw+OJ4
pczsoBn5jsP8aHarZD1FeahQpGnKsZ/8+atMauJw9bKkmvEa6nJrWcr4PmXNTiKAeuOMtQjqnGGj
8NDXjtpRiwbray/RC9GBHfk0k29y9i0ZJVbOLOXa03rnPQuNCp4fLXOShdkQ+5uxkGJf13ArZEze
z/zQ+91S6ucfCInCbO8ayxsPhBNpq2qw652OYuXZdwA2wU9+y7sOIuWTW/vEmI6m/T58j/wo/cvT
CM1KwPK9Fsr7MuqOsYoMCyvZTNPq/PT8af6UIej8NIYrHaddzquCl3Z1E3ymuMJuyE6ulj1HUz++
RqZ58wnwrbqxOpl61m3VQLNYWdNwA14y39RV7nDZaOm9Bir4Jp1Zn6kY1ihcxi8Oa/QiwZEAhrSP
3FUG4m9rVTbY6prusa631kehKPLc7tkpbQ4zIKH+fqi6h4lkTnZwOz9mFty4bvwaMG2aZ/sY6YpB
8FGOcc9ca8Qi4SDl1LTs2GqS2eGVBlE0YH1GWtaNZ27Cth6/Zhw+HfK/3/wGeGvHZHJVtJP/QAY2
Ahmt1W4Avb25czE7RIXxgu2JzQNAGbbQ8C4tqvhEISU3deH+dTXWqvRjwLuo1dR7gEfHEyNh6zK0
k8USDpE/72vzgiCp3thZZ7IrIqyP7FDxdO3qwZQor0yRrkaHhJ4leDnr3jBB0gAXrzec64Ak1bl9
UzXDhdSS9Kkypy+9T5jbUE64RIhJD4nMfMYJASXToTHbh9NBeFVxNMxeWyR4VhrfAmo5QxAS4d6Y
Gb2BxgG/2iRMPlCl7dsoO8e8mNP1L1XoSRf4olb5zJxRqUPSqug2wi5uq5kmxHFCIIy36u04RkhQ
uU5L07bv6yASD60CUr3sDGSH16yQoURH1CmXaQSggQllzGaA/rATVTziFsEzaOQVW7dAsAfI/rXO
MPZ+2uZADy2cLsDNMz+PLhxMwvcCqHp91d+ALX6uRS4OmVmTb+JgvL5yZr1evmKxbe91t6igw4Kd
sG5AcYoT+E2mT1HLP2tSZRKXdIbTbGJgqMSyJ1byfar1rc1g0/TOV65YHYTGI8Y+DvPc+DSWmATQ
jzNkvfKjLsTxyzOkmMlYVIL50vueT/R3Kp6yyrXpwxfnMVLPWdv074zzn7VOfcGbV53BLVhLqAUJ
41YFfi2LiwHSkSN2TVn0D5L2VVR37TrOU6RW12sg9hXySg3JTZYMzZ3H8P9qRnO9b5lRJJdPP2X3
jf4FIVjU7uUMSmtLVjc/C/ZJY2k3vjWrE9PWgdxKbIxwovP1gTFwsG91+1sCE170Wv841pYErFw0
tMXC/DZHMsfppDl0o118nQLXQmuZlBhRNaCrV+NtGrvajfLNN8Ry3gJoiL6ymu8yHx0kFGaBiELE
67bXTnZpm6fW9ohI9tOST2VHAJy8fL4Rfk+mKBhW8zFNOE0w8wy3Wjotxwbf6JWPjhL/q500w70i
poSo4Pn+qJBXwytMGY6MNsDFqOc9xYbqHwp4Rgw2xsdJZzhqUB0fIwe+h90ZL+QWpLtmcteiH0aA
OpAvvJLRh7Te0kIxh5sTf8pqot2WTxBECdTOvKh4GJs+4FNvv2SWNZyRQwQLji7js0FMTV3McE4r
GzcYCtILkCDjgHXvFvqUcxmKsIfA68R7CxXU2gt9l8aqgHc0UzGu5NsuxxJDBDeooRBTT2t12i4Y
c/30uTuMGBK9PFOLOjYagsAHeNs13c2FLTN1EtcvB8vu6aKTsny9WSFY0uV61Uut20rXXmb+4O8y
vyW/W9sBeHHvC2IwlnhtSOlL/pri0qHIjKxh67dcAxOQTDjR1ltRt97SNStJCih6nR7i5rokNvRZ
a81zl8NqDbjCWoK8zg7LJm7ZW7dzZ3MdOoDrWwk5r8V7zxYs9DBhSJxXj/0sbXPQmWuBcg5tXuu7
kVPpssVkfluWBMOoGdvsp2l8xmMboUiFYTkmsVrxwsXSnmOVmim0dlLPIG31UwFEtYeUJPJmkxo7
gRMpX3bOGK9zmLqftjsHHpgxlMGDVo8WmAiHlntrYzBNIUcIiI60w5ilwTWTQtlfJh3lXh289/Qj
l47TYbFKxj1Ddf+5EwOS72RZTJ72AnJN4UbFZE1XCWosFJZLoXMYDNIOhXUQs+mzvfg0XmABK/rr
15vfYva1nf37t6grkPh/wUnxFDn61oGPeTAHa9gUzDV2qmbf9Ma2vcBd1NdaFBUbn8lnjO8fvLQf
IkCq9JzrIglrMlSMfN36A/5upyZiivzv505ys0B/wA5w3WQdX12MvcN1tLsSvf9+AGdjbsmyfQsi
lO2ZYQRLypZwAz4AWidxS+lnlNwvSXI/pz9J/ffEG91mJGxLQznzf/rv+TAuV148Sltbmp5bHEaN
lsuI1+JqXxfYPo8MvD/YItDkD6OGJ6OcsCLoNOoCWYMWiqqdK+jEpC7BMQhYdKjx6Gtg7cAV6L3q
zYmrrVCXds42uz4YJv2pSlraPqqi8HGEy3uqx/Hr339D5B6RrnrlH3piOth+u1PcufJk29wktaeK
18ET/sKSxXlEX3DrKm89pbG41Qi8XDTJBG3f/HblO3mxVLvKK6Y1oL7yq26nz5U+YkM1jOxO1mQv
DfP3Hc/OVhO44kOp1QcjmiXI5zRMEpoeorxludg4nd5tLDFIxjhYt2yP7lMh4a/PD7EaNLyA7SaM
m26eia18k6zkvAPBz629QZFTHPp4lo4y/VqWdeq/uVq3ztEKfDjD9AHht3oy3QK6i9mGRysS2a2O
0WclIKV8jaW/B7nnfaR9+2IOQf/sh1Af4snusWQlGy8x5X3B6KvFjnDAvBPe+sLH4jOUt60T3iG9
WqfKz79hXn9tgRI2ynJ3wGnROs8Ms4CwltbnINbVZMiPo5V+w/9hKjPHkiKmnW2jQSdNFg0EkXP1
vK3nyu6PYnhBb9WILn3zWKjXjg9s3LWwesOy4kV46VvreCHUj8csTBOgUyI+KpxHnw/X71lugNEe
U+YtM+Xzp1TdqCJUSDr/MvEa0krC57RHbOsrK7zpXC892jThufVIv+iChJND6zcfg3EhwHWRoZH9
6AeqB9d0nttBWKuilgn96jqgmIz0LYEE7cME02NJ9U/fPsOE2gKe7rqRerobwKC4k/lCBi0qa298
j92ICIKkTR805cPMmRxr5+phfgzz4Ri3msa0IDF3gxLdZZL2M2HR7ftgUz2XWmo9jGEpDkOrocsj
/m8+wFYrjP1czrGpn0KPHvIUNLfxBPloyA19Zw5diMWJvQpihHk2cqNZWlOu4DiXGh0OnyiH1qZ/
Ruj9o5J0okBWrCjPuzt8Q3JX1N96uLlHrLjBsZgfNMgZvDPzl0IZfHn9OSz54Gi4/fdrOsePlMhf
0hD/+qd4ysu/DZ78Jaly+y2fwx3r39Mpf/lL/xhz+T8ww1I3idb73/83NfK/ZFju6+Ttf928jZgv
v/2cZHn9tc8kS0UIpUAW6QqubaVcSUjbZ5IlPxGUjspBnuYohHAs4z+SLDVd/osQFEHIpLJNqbs2
T6POr6mWmm78SwhhIEqzdUM3lG3/d2Itf4v1diRrjG2hZ7QcV5hCv24mP4WJwaXM0aJb5OjkcmOW
L2YWzz0he1bX75ouJtTIHc9dnyC0GQhCNJdNjKE7SYntlV97UjwWC4n3UbMObVkj8VkYPuAuvAuy
G7eWjbEDPOFCB7eyyJ5cXTV0S9LvwRg96NI8qRrCglM85PZDaLV//fRp/LsgxDmZ6+9ImfnFOWQC
KtvlwcWr81tyV4Pl1gHl4yxaPLKduBfKWymRnoIwevAyg2mrXE6rKKlXmR8t++p19KfHQCsvaVwc
VBU9ab29GwgMBhe/VUo/1SH6pXsdN7fDjE2PI5x6jy5sE6ANTYJIIttweF0Zgl2hqO/rNj+MDbQo
m0yI/HsI1uHPr/DXaLIfL9A2uVLMORTV/C0CkOmq70/u5Cz0oVpHMrwH9EGaSXszGpBdQmLdkvx+
mNMn//zvyl/Dej7/YdNwiWCdZe7CIuv157BFwOB6UQ+Fu9CN59yvtuRjHKsaSR9NOYO4hAQ6t6qX
6P03Dsb5MBNHkfo3yNK3gUPnu68OMtGXDk1K1a3i8vHPz++3jLwfz89BzSoUN59zzXL/6bIe4CL7
U9yQlGW3GMVhpmYIi5GKNxDOxpHmrHHkPHiLsi1lqrUhPXae/zE0+5CdvmU8t86HBsPMF6S2u3BM
tgyf4Ja1X/CXfjH98IFXxVEV8JHwdgUib3LPBH0/uzAuOERv8T+CUmCMVDRfZUujemyHQxloL3oX
HWlwbGWNaIwpD5EUwI/s4yD7tX0C77oRt3lhnA3ksAiOAg4o1psM05cqTe8izG06GSwN2Ael9beu
ldyJ8Ouf3zxl/xpV/fnuObrSWbVYFFgWfv10hZNqUxb37sKdyluzsR9s8pJxHx60uL2Bc3ts1Dtu
6AfoT0+kbf8VBd6rO6ovGKLuCAg08uKSigA4zMY0p/0k7BWwpVMTy/fGD3aywXVGtpIw/E1lqVeU
UduQuLSEMz8asSRoIXwTReCYm4ahjm+NRxpG66SBf06/mZQcdHzLFlxbWvnA46ZLYHVvURw8dai/
UTfVg80ElYO+1LAPRq656JPpYuXRPktYuoT21aFy9/N3Gvsc9O2bPOhmvM5aaOamjopbpm+H2gof
wYWSmqRtzdOMl7JEcXJV9iCSAOTqV42BNQyr29gr7oE6Ls56bn2YlbU03Wk1zKlFkbnRlc3wXL8V
fYtXodu7jHXotrcCNbPItw5iNivq9pgQD5Glvzc99C8aDQm5LnYmllJo26K+6fv2LqytXUCPuvxi
03CvYX3mUXDT6QAImvqmngTVurWk4lkBwl86Xg7fcDxmmrttfLVWU74h6Slc+TrtalxggQ73SJQr
phSMIFwG1enRQc4POYSm3nTw2xwAh77/NuEuN6Lqlkbvtg/kQjUMmZuyvdFC502W3pu7IKjsBtnu
A+ldp0GmL62BvlyuRO2QE0mk44CDHRHIKUd3ngza2oAOgFkS6F118AALJ0m907z8Luz9J7AGKzdh
/tIe4IutSIrY9b7POdHYfEvb/B5b5mZq5vDW6Tmy/O9Za++85KyA7TGydS7oRO49s3qMBryDU/Fo
W0TNGGpL6z1Z4AJ9wOg6E0XoMUUfdmftA9Yf243XFESXxlIvlf7kF+oB6TDycGcbD8GH1Zo06PSN
YTgYC1OIZEzobWVfytK8jbDV2N1wKqb4Q0NZPZEpMUnnAossWMBGsyd739UvrbJuIWDc0Pl9rWVx
n4/pyR38WxqAce7voy/FmibunuPlAgwrWRTHyO2jeRoO9YM73i75QHVtTYTBo0WvD/fPmFq3kZct
FI1yXXsqnGBJfXFRVfjeeNljOTkbuzKBAo7P6CJqun3+RrXGzsvTtYZss0YiHUziuRnVLi/Td80W
iAwsbsTyMTagZbfBu1QlzgVtJ2PvMrjhe+QxgzPSNSaSd6ra21LSLY29N5+uTGG1N4aprc1Rf6hK
muOuWd+iodu0FmBQh3U4xl0LvR6HR/6IOPa2970DiVdP3VsPbA85aIFWwV4PuBxbZufaWN4KRJGT
+90qy2+pzB/LrH8m616Q8aZx4bKvEozCfXsptPjcH1Fevw9kOmmVehiG5NQm/U0d2LdmVT7WqXqu
vllwhhZFJQk5PPrOrXKbFwdXTBw1q/BKBUsXHUNcmkjllzwE+Jxzusm8+CkyqxYSS7fDA0LTxrkg
O/g+lEa8yhk44irdCQVNoO7XVagfuzB5JUH4NJu1mSTWsbmvsvzRaCNIylI8x6N3SV25FUmxze1i
TxcMSYEaGSPORwnFOSuaaHiQc/GdcjveBHX2TpZCDI0HiFqZrWiPyGWQOEfbQQtrl462LiH2LMmc
1m03W3Q2s6mICY2YphiZx1o4yWNVV7vIHVOcwQp1qX2by+g7jJCNKGi01xLPo/mu1d2+j+Vea5jW
ThkJjbF2EImGLZUVxiGRYBmuEBo9G5a5bZ1+l2di4ef9QjPOILwXEUYeqkKmsnQQq+IxUS+1HZ2G
qZrdK8c+T1bCxvJGuFwXNs9KT3cQmvfk0bzQ673r2nnCCLwjVojrBucFuNd3FSKvssuHykXsCKYp
usFidC588v1EhejlzSILt+m0OxjWF9tAuWhVcC2YfY4U/r1DRK0BO5YeZdrJjTCjHWJrlrFxGwbh
gwi75ZB8LepgNzTcY7AL0cCg+ojOodntJqNcWWbyIDv3qCveWr2l3gf8TcusCB24svGecSapXVvL
jfbkB22Z115kYt17kCIb9oE/79C6/W8OthQOumVxwlXG75G0aRGhKWJGyiRQYEN/BgmxgrebGSPc
22klhwIZqVi0Forizlg6zbrH9Sree+2iajpQPvUMdc9/q0D8x8Lul/Lv/6OM/Mf/0f/AClFKPpp/
rhAvbyExYx/h28/l4fV3PstDXZj/sjhGE1tuu6yt8wf5WR669r8MhZ7Rcgz+krr+5Ed5KMW/GP5z
OBO2Y8+YOE79P6pD/m861SHpT0KaiL4d9d8pDhVl5k/1E2cFV/LsFCHTwjBsyf/tl1O+KFpOVwPB
RoGWoPmeN5CpG7niZmy5r7rbxi3Pg55Fd2aTtAcKVkzWDC4ZWHnW84TS16eQyuNCvA5w7yYh3Q03
VLDvNcYdwqzDnWi7pwaP2amdW1DOyG5aYQOaMORtOQT0W6Iny9f4sY/tjiyrmfXmVIoZsxycHekS
K7bZ4SaSRX6Ih+hA9VXfTcl4UkNFyktFOgFUbE7wen/46YP8N8Wl/LX2mt8cwxA2kw6lI4a1qMN/
eXNI5wy6LAkaxpJReGqtFoYgw/hGaDdlMIPIJr07XIGVoZZtG0m7vUWfeSbzzFuYqm83btWk26pk
lKRYlB8Dm7a82TfO5vN1EtSiVtzZ/g3LdrL97HHPe+ToYz/qoQwjBJYM469f1bn3H4q831YZLi5T
sAcoU6cJIWhS/Pbx23mHS6XNh6058YAeuTgZUbArCk/bgqx5uXIVp8Q85pzelsiGSR6cQVaVVwLz
n8inBRJabbXOMWjTW/IYuv5nZ+qfu92/fwq2STKJI4iO5cqX+u8lfuwSkJuVQIN1N6b7ZyMUvCYW
5n7Sna4s1rJp7sjaSW9KXgxwBB3AVNq8VQZBYZUJjwR+M3iWOULMHYN7xyrdJxBly7pyuk09Jsk6
ioW3dpPOW8Ym4+KGc/P+StO2In1xJUziL203kZWohz9fZMavdfb8EZi0gGgSOYZjST6OXy8yQpjg
1UlhQuqe40EFWOctInQyXKoweaxbC9DSFRuta9U5ywZGH9lk3pgpmqAMRuzarqNpLwUkR5qJH2NE
hVSNLicSmRbME7liCZCPz1oCliS3YI2Y0tjbnZ5/5jyMXWQdtWCejSDshKE56yz8EL34n1+o/mur
hhdqSdZBRwooTIRP/15yIg0yZQ7MZ4vz6VD40+I6O7iOE9ocjKCPUIFERoa4Q7vzShQRtRd+tJN9
18oyfZnQN63xCpJOr3mE+XqddgjCIvoPT1PSlPtlReRpmtLkjndNy0W68tstobuwzlTBVNnw9X5d
kEmwrPyhWydaXHLOZQ2wAhktmgBhHctk1LwGhJ8R2MMkF4nsvT8479hkQwRn81KWjZm7LYu1rdvD
IihH6L+mXz+0ZrMoyS941JkBLyVIs811HcB4INd/fuPl72u8zVZiCVu6pu4aFPzzK/6pUyJLN/Sa
ATlKWzfZyQzFuC2HoFuiukj/mo4wXBKWc7++E0jPFlPZoX+bpUHOFDxyIh6PjWtAFqtF+tAkVPeM
z63tqE+HAs/M+jo7t7E97f/8tI25BfF3a2++XtgB5yapUK4r6EH9+rR7M0DeHAjcJlhcbjWjBlGr
dfi6bHeFaaU9aDgQnwKrP0iRTA+kZz1XAzk4nsk5WtNLCNWad0Kp8gNxmot2JWDKXrVFueqDY5mp
TTDzkgMbBLuZ6tnCZUorxyr9K+nMJbvhjoQz/YneJmQc4jr+/BJ/n+PxEtnALe4FSevScH7fYBDg
TcU0ttX2c9aKmWpOkHTTG9mP+pnfqtfjHIaA3z2jxEQE1qD+Q1nhPLBLl6gyHYgjif40GP9pZzD/
y7vP5S/hNwjFnBGJ86/vPnPWSfXQfbdXlVKfJjHY76Y+BLI1lk0WG7PIaG+g6Nj5Y9auLKP4gkeO
1DOwBQQLhFCwUDYywf7ze+bw7vz+1FzbtU1GoIq9i2rut2056BH+Gk7ebasGhHu/Gu3xEObEABYi
oifqzV2A4TEo6G/0rWUDvhqfEfkhnEHpyWjZXRAzZrngVJXo9YUK9A5JvluvG0HwZC7QnSJH51g9
PjOa/RKoBn2lz0rbz5OgyuyXMULsraiBBJahJOMmsJml5uEjLXOxrzh7K5IpF/3okGQusSTFEr2v
4er2prMZbdWNs1KajG4wmJzjWI/oAqHuMV2kAWFXvgTh/WiUyWoItDufywduCzg1RLnLXmUfZl68
Rna7y6V7dyV4M50/wbkL1l4liOAomDdljm6e4KeD35FUnN5IvA8K+2ijNeClKIiSlbRbeEaJuXFD
/x7lZLogt+PDbbQ7L6M5NPRymagPyyDE1B1etHH0T12qMX/skXhO93reLYEH1pStWPyzGThqzZ4E
J9DvB+3gn41Mu+srRghlnS/BN3gUUOkR0QOYugGob+fiM8hdohSxW5O04ucz5rWj5J9bhAEUnIps
xUVgs4EBRzxmCD7r3GLz91HRRsHUrAYfov8E5jAEVwYvpQBAGT2FdffeT5YHRJFKn/5eGOguzduw
2xKMkKODffMqfRWG83QttLHMZ3x6kbjhdLMZc+1JmO57o0ebNv9WeoiYfKkzcYb5L/X2JbICsczx
yy0UorZkqJDpSneBFRl/0XzJ0XnaRXb25MzkFi9vCW+viE/KTPF9MOpnQWcCCES1LIgVXniyL5dI
jeBYmhHS4TFaBCOCwlYskkIdO9FfRGDv2I7uLccGvtiqkqNk+4ZVkBABIonNU4Y7plYrT8dmrft5
sZY+l7CDwNDOHKyBvdyocb7o8TkBWX5FTYzI0ujwysVokk0EgaCBtMDKFsSY1ssK3FIE/6KGLyR0
7VIryM56wRjI04yv+JYAX9aIb4OyARf+MI4ERJuGIOtE5fN4ZZV3gESR6Qy7HB8EdDVEKlZZEWQ7
vOBSU0P9l6IPsjTM6qWsGpDu1WuomlOFuwMtTwZmwH/NO/u5Gqc9tcnaBYq0KfKMSVVDj7V49yHz
L9OhffETQYZ44+ys0QqRTAI/MBN3XbpavMBL169EjPGVsFJn2dtc6gbuaM9t11BqiM/LMCqEtGta
D04lz+AwDEc9xJfiWuKCQTpYdZ7fLLVW2QtEUQuEc8vUabrd2PD03cCP6cUkBR2FNVT72wif1baW
rA+tNX1xElyYVvocmRb9Gq/iwyNXLXS/kEn8YgIHXjqUNIQGUCpgX+eIhv67JTE9z+4bbc4A6RnL
2TNFbYYaq5B0an2qt2HuN4CKdPstvRGhCN7bNEO9Uk82oSe1cTIQwiC4nU15vrxDzRfudWilu8zT
xH1ZS8QYmTAvUD42HP3Ekil8tcOwZFJLWRd9XohYN7RHFYY0HiXZ1AJKGiFz4Xs5PHhVSGpsPwSQ
/QrriynOmZLjSx5K/egoRAokSlpf0B+WOHDj/ETUjHpuzR6zI31HnfjBre9b7a5ICF7zw0L/OlEZ
ajTNmKkE9sloctx4vi2+irLkhq9kOUf0EvHmObsxAeXj2NVnlOhYON3RAR5cZ01yghL9pShj/ey3
SpztoFTLoa+BxHpHO/TlbSCJLdNMMW6mJMBzhpvx+u6N+viGEjy6U6Ua7t1sMKlmw+erwBmbZb1g
1+u/2lq0Njs7+Qv7K83FOiSKNxYsCCP0wR5HT9v48qF2EoRm1L1B3oxra6i0PcyH98JMmdQF5gWj
xs01W412s7HpGF9hselWFgLUQ6e11QkHd3XSkvWnKk+q88jy+4j111jPCP0C5quZS7rbs2CuNOro
oYpnkEEZb9pJt9Y9YvKLprZGIOQT1vg9pLxhP2qVtTJqMaPFw7NyJwJ+dHvX48ohngqJry0hY/sO
Hr+Ji/Vmwjq2dfQh35HoxRTP49LvE+KBW+VZ99NQ5jsYhz7kNqLoCAVKL7GjP2MfDt7NECOCgzPz
noF4fPJzt12h7ciWyCzzG9eTB2wbCPgECMG+GOwX6shTYrOahqldPDRZlh8YM8UbN1Ni25BPgSx+
XLYyzd5GBCFrh/PYwW0bbGmadr5+n/S+jgRnLENlANSghzB7pxLihfswibZ0eBUWcJLPtdhMTjbT
kjYwmnspSzxjTmFtAq9qiP/geyXngYMIjRdnMvplUuSoWDGC3Sbzw/WrAsi7oX76RjVp6Zr1wYL0
EzqLPCjkpsm96K4U048H9Cr9mpuEpu/8A13GGAxyTESlM40nrvfxJHHSt9grzIUeAnO5fg9J3I+f
/v1HE0qhmzCu0YgZq+GS2KBo7qvR0O+LhsE8Z8lmH8UKQ1HXV5wF2lUcxQ5BqBwrUwzyuEuyAP6d
bt6SB/Vol1lzw+DglAch3Js0CQt6HT14HsKVllo+YHZmkk4HXoYPLkml1CxpsAXKu7AqvXooGId8
HvIGN/psZFxVhnWjfcbOarG4IQ2RcNCYC1F4RHr2tie2vPEGYzSEZ2B910QgTK92S3JjO6X2Rap+
oXdju9OGApmMcLInNR8hOvLf1NM11EkxdbyNAC5zQoyg72iAIER08/mnqHeyXcpJoElbFgvNgn8R
OtKi3c2239kWsRW56R+CDuxyQK4kd02SbGwHAX5YVNWK0Vp5vD5cf6zPf8epyvrgIz2mtsNokuoh
pi86/UEMJcir0HFTXN9HLeG6PbJ68glszjTVtzTonTtyPXY5zsxHb8TEZ2IdX/UFb901lEU6FdF7
o/8Yj8zT9elzJbr6DLzeHzfXaEJOydmaCqVZfSp7gS5kBAutEWLFS9vA7K35pfEXtp4VeenZOYsg
+4wZR1yXtjokz0DGXGdxfW5NGZ2lbWDnGbBE+S7ZO16J3iEZUgJFBmAWls/wK4P7e9XZVi3ZLz3K
UvBQM2Ca/DOsIqwaGvZEkiZ8rKYsN14efuP8S/OIgNttHpWPOaKpkzOZ2zyZa6wSQ7hH8NQySoxo
/RmzGY9asxpxCC/6vOz2om6eVNVM93kjvim9/N61Rnw3wmxcmaPybp3eLZZD7QZ3bWym664wxCF3
8+QRtuQryJB8pzKyi6zOeERqHHzRCqNfqUo/T7RYmdgilDVTm6F8T2Ve6kZ16CHkYBHGyGEPffuS
xUQwgXQwEoyGchZ997PxqUioHK5/xBzy9PnrjET1NVn1NQ64qV0PhBKsKkTInC+jcZ0ERT4DhT9o
/3Tb65+EY07rcMjUnly2fpU1Kef0JnEPhjOARq5IXUiRv58R4J0Fbo9TUzbHWndQR4aODrFLLa1x
CJFSf5gCg22eg+vm2IgkxOmIoWvWtdYG9x1oiikOw5tKdfpa5m130XkOZKyEBgENngM6q/vRUipT
963IDetDeTgfrYRDH6MNfVWxW9w+DCGa7brxPzPfMMgwZLq+cwJh36m3yA2WVmMxkBHBcsr3fDDy
ZbIkMX5mlGI9y9QtYSjEbGb0GeZS8DMUkAv10g1OuM9MP9oWZV88q2S4r1NhbFQH98+P9yzqiljY
eK8y3aTbLHZxiKcT/eJTB3UYjzx6VN3mhul96NJhLJpznYEf7wI8hZzy7f8Xf2uq6P6zvrYRg8Y8
Sw7q3HxmIO7CKoV7S5bKfizNN3QE/LLlMLum7bTU/w9b57HctrJF0S9CVSMDUxIAo3LWBCXJMkIj
NHL4+rdI3+GbuGxfX9kiwe4T9l570FsiL5mZ3chsFEcAB8mha/w/Wt8e0+G9nczso4PrtbfTfEJf
3f4pGkIV1jmPQzuBfF3FyxM1PQwkq5BERggClHj/wRX/NaYb5fbGK66K5dYk4OMCvwuu81aqOHMj
hv5f2KmrZ8se+qIV5n2Jv6WtpqNtzXZkENEVrBDaI5J7WKlfHDLUHQXlyWQfrr+8Pp7X39NXzTqY
vmFtG8K3DrGpkduxEjc5Qip5m3Ahjmr23zESz1PVH5dm/C/BreYz/e+Xbd0XDzipHqYJOk0XT8Xz
//sZI54Xu6zc0/UONgdP3/tp051mXnYjSx8Svb6xE/ToiZyBQzZ++qTu/sVwT3ZystrCxSMAJGgt
afaSCgxE2SwvOZrX+9mPIcPSlG+EkZNupbnWy6xh/qa5s16mulMgarL/fnb9rzf/zuaikf5ON1G7
mrlZHv8NVKWSc2hU6CbSuiKMuMyVjJRlU4JcRvLL2HibBr4v+OcYCogsSxFOu6ykyCguBqB/Uami
fJvysd2bveHeEIUGdpaA+0NtEi6VmiM5VUte77Jq+LG4K5hh0QrfGDAoBlHf6g0LF8MixseQTX17
/T1jaL2jNKpNtzT7q9C5ZBvDx6lPWJUApGW9IILrJHKFeQL4Ms82MgPODfSwurc9Scsw0oUo2mbA
CaZ+ZjDZPdpe/UlLPB2xV2FM8V04cXZyW8TR7DnLLbSZ/37IYva318Ex9YR1I+zl9zo4rtYWdJJT
bOEt9k8zZ1VQdgjkRJYf5cUCVylRBf+ecHrGh6qfeiRA5ATFjQLxTK455JW3GtfjrWy0X1G2hH9I
T9wsdoZ+oCa7HtRLu5sF3MYkt3QIQCk6uwbaozbbA8giE2S9m6v9NQnVNTrcarVDXEabugZrd/SJ
uUgz/NFohvzCfGjkg991f2S5OKdrdKccrfFYV+TZYWX6nmbaw3xR4ti4XnpTORevicILoYTtYOZI
KU4mtz4XFuz/fwN6WZuc1uyZ4fba7W5J8ak1TCBvV7YHnoUDoZlqtc8HzX23xt+xrLLnyoNurTfG
rrws+klFWaOi77gmda7C6N8UTxPl5p+Dc0LRuOm1vuJiSnlDUWiEiEro5S+JSWMhTl7uV3cFiryj
YA79z5OYuCR/T2Z+j73X4x6cIIRP4xRVDRmKGIQ2HZIn2UOFQs+Shat5gX7p/Zmcs+5G/QqtTr4Z
HxC2Mfbn6WolseMxvx/slH4LxxeX4Bp4nX9bN1kVXg155Myw6SckFFugw4HlVCOlGxFh22tgkpzH
p387LYOMocpBukCm/f1qoeK+bmPQexCs2FtLODHrJE5BC3l7jBfezl8tse2naip2lKHI41tSERsz
G7aStIdD6nVcd1dLCAiC6dzWiAnAlTxdg5fF6sEPWvEYlrJ2jnpLRdu7kiw5V4zb1oBrmY+wGK4P
RFxVn9diCxqEda56H92InleIWms48Nfrd4XcGkp/flTuguysbMZ/GbWNkReHrBmd+EQebiB1sOo8
/90hN0hOYBHwWtW9ZDE4f4uLQUovFus8aMtj6uFjNduxxUbl42vUtfpYrt7faybhyhhyI9POwMA8
AIGJeeeHuD2MbafdzoLIIZ05HHK7+Thf36brDuzfoxPXM/hhRW7Z9Uu1BrjkFDX/HnXV8rnaKFXh
VtRby5jFBza3aEkScSzGdLiz/exIKJJ802Pm67msnmK4f+OUtjtBFEp0dSgufX5KF4/aQ/Ofy3gF
n0GwxjxM08kyJ+01tiqgDXHxMGKTBouDMbTrapwDoKWZd+Ttm/wrlyrlQvSTm1rm3w3J8cc06aww
qS9BUZfJ67W3YASForcYQrIwOEUrjZA5ZbyR6oVDVneaR79r831RJs8VJ0qksTk6Li4r2KTl2+oI
fZuWdT1cf1Z57nqYLr93/ZlWQ09wuxWvKsruCC9N+wjxGq46b+1uFAMJMJcGkixNwpNzQoYLhrkw
VzPz8pezqAoXpdiHdsS2sgXuEJ06y9kf8JriIBTTq58Qk9k72BId4yuLxfpox1l7KGYrA4QBGqyu
CnG4fp9OiVjSLKS9S5v55bp0NO3s/noFXX+YJH9TX0JZgJ3Oms48JyuWs6xjQgsdhRacWflt0+va
0am0yLj2/q597wP5o4uhXfFYrUet63pnqC3mAYDwhixeG5Jr1TLRqT55Fc07bZQwqS42bZJsnA8c
35eABz89r7lWh1MBXOByyJs8EZFrM85iL/+v5xvwc+yHufj1MjLRGeYiJIoBW5KsUmGiS5n0VOb0
OkvMm+xmq1KZYKrc/L+fJTq4BuAFwEyM+Vjm2hoqLqNPn86TDPHxO5fGh50hw8k88682rCJSedqd
haKNYhZ1WxZ5/8AQXsOwhfV4qWknJvuYZViv9BxXvr6Ub0ST9RTS3ogk+TLdd33ouJZ+rIuWnNx2
Ljc+Rk1iO5l3urj3aO6s1sjP1vScTO1pNYdXDrkvN9cIJDLBlsBx3ttN9ugBCGTHwJS1GoFsOXq/
tfep1TLgnMBnFCviJXt2MChmyd7nig7g/utBmiQfbGFRWoKIGEvzS6vamRjH+CAvAw1zYlpoJrgM
reqoW5I0nCIP5cV4XWQX5ZyHyabwiGvR0vEEtACJ615Uo77xO2dk4wDBwMLgCXljR5R7uan4FVDb
4m7WkJW5jES5vZMCSWXOGa6SdMt1lkd6qjNww3rUqPhX8a8lTGpKt7MA20GemNRbb9sWaXaq4CD4
fpqyFZifJlPdtYWWH/Vyq8VjTK/lGbhbwkXDQKdNyg6aGiYnclFZ+HxNKHgM4y6Hk8QtqzG8XfwF
F2xX7Hlsv2xBYWNoiR70f3TRGQcSGKO+69wTeYhtzEaBIrDdZl5DghH8ulhnJiVdGZE9lTeqBCyN
xIxAmIkRP5OV3IWplLQj5QaCVWb4h/lPsQgdchXMEpAvodu+LQbQ75gnfoN3eIeAjAnLa8ZkfRU4
L4eBMa5cH4cEeSmsoRf6BDK/10sSQ+Hs5rqswAUJDPNj9+IiGxD+rN1O5MLgw/a2VlGaYbWSTA0V
Z7EahJjZN00v/PWs3Y3mV6lxIyG4PFuej3C3cEi74v+j7cJEebmtMJC/jUQC4p6fWeRUh9Yvi9eG
xcJGtBem6cxdusTfdo+l2s4Yclc4kbNWB+FqJWdl2z/A7NZgyfqdj+454OLX94WhMnyAaD7T9mKZ
63dqMSLDQD6Jee6oHMRAqe8msJ/V6yXnJEl6opUM67AeROG9lmC62RwRvYg2XtuRA0IMIDWcbxeo
6uw/S1rtl7nuAvaVZ/gfb2TAnBZj+WAQV+vpfQWuLdCtrNgli3yNy+Fbz8iC0NzuK7fSF/MyOM9c
O8bEaOC8G5DiliU+DKEfGz37yOd42ZnLyqaOl77s4m5XaiPJD+k3O62nJf29fFYGLkQv1gjLNOU7
R2YcAJ/3QLFkO8W4dtX7vwnchG3aNYd0XL6mTP32ySQhIIKTsT2FQrefHcImNC2IK/+m9iYzWr2M
DR7iVANLQOCUcEgm4GBjZj2PiH9gUiOIbdWHcLxDvzoXWFPzlrewl3XZPlqlf/DGJH9aKhW4tv/R
xEDpaiEeSgsOlz7+derIVW7CzJNlN2E48lKBkjFWFx9YdY8EyJpRLEMiIbybRK+enJb8tpVaJysq
Am1oXPQ6fiKUnjVFwkV1SZfbZtd9d1oiw7bAmdX6p5Z7O3B186YrLh7GNN6bxnpABv/lJTCFTcBC
2zqx+ks/QYhnGh8MTzU7oygf6d+rsC9iiq+F9nxmkgMgB0yadO0ErifZAXQJWEfKHz7e+LZlT4fe
k5cVOzC8XKbu7lwcdNv6OPRG8jWjsaAPRvOlNcTW1oKUdlAVqyZCvbmMVlhQbd34K8+qKdA6xaTD
Ln9Go3OhgIv3Hnf8pl3AshYadxeLtFRDL5tWcm/N7tlgigM/Mf8wpCOPaVV9deKQmsW8HXJJxHX1
ZzBa0gsmtVC1uCzKDGJus7hACz0fW5LxtlY3dtiMmIcPZmSSoLNlWmTRoGZ7Kr0XKNWFqe+MpDxg
CGlCwB0+ck2IoT0CERZJ1URhn9+lygkhPHIwAYGNUJawnWMuufERfIE/l0GB/gRYS7CW3eNsc4sq
y9hJAdcI5XMOKT83LAa3y/PSIMdd59rbjj9jRk5bXKGpBTp+l7Q4mzvmSIFCqdsKrdpM5dSeO3Tz
ZKRBMRtRLYamOfAYTItzB05Eb62/wmLeNQw2r8wArWhAhL1U+KU681B3Bcc7Hugt7eatZzyw9ev2
hAn9sb38sxJZ9TGnEEdomgnpIFu4SpaFXMERo/JEv5Gn9gvil4G5ZxWUvB2hP01MBZgdN74bxo72
wkUCvVIfEcj3dDBtt1e10h6mlgWMJ4Vg0ZbNW/CUH8SGwNJI5rDW2Ay7ePjdJv+cUlJuLZkxABdK
3/Wp9Vno1dZA1E6hj2vDcbjtGMQ6CFnqddE2NhkDu8RnJ8nqcmrbXWqA8IpH/h1UdrdKayCZTVQU
houFLlEOJUX54zCI7BqXccoK2c1lWD0P2WtbFmHqGWCjOvejzVHkt2a88+kiV0birLChkYlJMn0z
f+21Dz1yLzeqgi9srikkXY9R7KDuE+SPW8snMGICM0LmcMgYAEED1NXGjfs9D8xhHSHeZG13EjaA
uL6fd6Jv9moR/gnAzI2jCvNumYnM4gpkbNzdM2cjNQIURrqS6deRvZ1rWExWNf+izA8h5ZxNCbWS
pjENpBYDjrdy4mqMh3zwSfbJ9N2YjOuW79w8dvBuIJSe1sS78fmni1EmexgKW83Ei6fPjOzKBZvu
ZKtz39eoxe2L3UX6sPPB9TT9J6ZorIb0m6aLS6z3IdIlJWC3pFCB15C4NyUPlifLsHWdUz0MadSr
FloYGDb46Anh7oRWkUa+WYc5DjQ5/cGPMqUYdo2shT/twC/HJcMS+5ONKMTlFm87XOOL+6fZmD5U
glKwZ0pEHq1NDk3PB6FlqaOdt84+8cFgZ+IbVv/IqJ7pHH63OjTIDdubpcJy7b92Ky9E1ubfVcd8
QkdxJ7UqcEgxjZamK+i3J7zKmCtMgvXWJTn5Mc4guJgBlKeS99ddQkiSfyaDSAZ/FGc/LyieO/B6
sX4vNYxBYB+IXMsp/Kw+psXRUas04m32KQeshUdVs0J8QRZyPkq+ltWtNyO0WKFwLRkZVtBhb7tU
OkE+tBy6gDfiUsD1bVZ9P3ED7sqSW6V19A8L7gm3erxvrokVlP6KVhh+uHpGPnyuVx8rH9XgRiSU
NgOmjBggkocafey1ZCvZ1AWa8SdR8gvzWUFRS0nhYbkoFxqlMa+tTbzKOHLHMuro+uE8iFc1CUyE
fnaGt2Vu/dFtgxkz+2Yhu2wHwmjYEmqwKn1+rJ6Z0L0u83qjR33SU/fHNhQic+c4dNPWYnCDWoz0
Y7IRPc4HIbtTvjDYcwex82DblOV8LnWhb6VnvLS+wkFu5ZSYBkcv4kzcIORraTWCXfuoDeW7oZXP
SbZsZS+1g53+oB96o6Z/qLWQ5LCzdRGDWZlVPOjQtBBiuvGbMUJvU8UCuHhSYPwI7+zL7GO5gPZs
x/Fhwc8PiU3r4ZA648ddGjCFqskF3QpfFyHGOeKn2rEOxrkOMOl+LboeZQREoA9cu01uNewRB36J
WWXbo5bFsDdUwUCnkU9Y+bgi9xSllK+ie4SBegIa81GoO9H3HxpzuGBY1p72YPaIQzUYsNCMmpey
pua83XXgMKLCzY4J+Pdt0sK+Ld2eAqP1WFPMDJinDtmSUzOV5znIE+J42ec1e6P79lYDLEIHruym
qReEkDq4qNJFT8fS9rIkM4+GRfRfQyyy48Y0LSrl/CRpwjS7ZwYqmE7yzjuATPww2NhimGrGYNaX
eeOLd2GWfdiP8x3x6nIzlzOc3Biivg1zkaQuL0wzrpGMSLxBpc9YMQFFTyYTU/ux4lHaNxMPJGPR
d6eWVmTGk7PP7fqxTa2JGZIDc7bWjqP9OBs2JMEhLffcoVFiVEEtsMtVMtLsqb6ZoTXPpKDc2TV1
Hc3JdtEJxutXo9rGWPsvgy82wMqFH5VdoGZ6b2yrHju0Jscbs2ROP7ZvcCx40FAxqfTkE11P2ChU
Pw8QSqXPr1PlciGwMVp7YIrAG8K2698APwR2531nhv9RJshJ3Nw/xCjDcQf5lzizaW+3mdr6GeGv
RD9uqtH8Hlb/BJ4gZnJK2iXy/mNSvjNdI8ixG3kGE1ZQlm9SCug7SGzWjd2DX/YJPIjVsTesv3bz
LKla961uQeeaSMmrYuZAgwM3y7C7Awke2bYpj6TFBW4Chj8xDI35/RQBfHOxDHYiIuLmPFTDH2tE
kJN9Sch95Iyz/bKV/mp4WUTS2MLjBTw2JmYbmUWJvHfmOqxIxDFwPBV+0QfVwYZcFsQ5e6yGjx4V
BtxRFN8Ir3w8biAF5yRGnovreNOo4Vsz2GquiPsgbiAAszzoGcL+q+kIJW1oR5thBol8+S20vbBQ
fpW5jtCGwb/qDqAQetA999t8ts3km30KQXyk0qbWT+eQqJFcvh4gUXC3um5SzJqQXNftCihmC6OZ
Q9IvL0oi8770CBCYEJSwexk/4qRNTxOEp7CfUzZEgkcAAQfTvZzc0sb5mAv+IC42hMIfS7b4oX1u
iX6PYtM0to2dYLjS/o5sULZ+43CGAnI5jpN8FzP7LPjKVCr9eiel9SdTsx6JgWFzk6Z72Zsl0MLy
F0qbs/EUkDc/nkhILV/QMxDW1Dnfmu1+ZpP+asc4j32h7MvnPITOrgVeBaaqn3Z6KpbtxN/PVZTs
08voOTU4563ZLwMxUPRmcD1WwxYhLPByZ04LkpLJ4ONaQfda2tCvNEJ6ocpmTXfu+oY/nc0/OvQU
7vs0CXzkvtR9UKvcZpszzdj2vPii0Kj9Z9bznIA15bqa+kiYZLJmBsDcTkEv1d+HEQCqsWbdrjEr
wkYbLuRV+6y7EZ9iM3PyXX7AlozUXOR9iH6Mt6yYN3aG9cWZNB49pfbjVJbIXXQb6SE7BMVY2wbg
i4JabBx9NWlpXB4m2Jetavd2P5Enj6blUlFtksw5U5NxWDHacIfKZP3hBA5rwobIwK23zm9M45nr
GIcOUsOm7ihJiaiMSCGaIoZ6ckqoY/WyjaopZyyk9xtLT70NshL2DwzYDfNpWNRLXYLX9F5REGqu
I5gp3/aXjX6JbJICh8xEv+VL5FYbxfolfhS+D4d3lcOmHmJH8LEQS5ACQWQyBGYZcG7QXeSSrcb1
S16Gjqr4sx4mYihbHNg1jO/O5XM3pfFZlOqr0usLF0mJDV71TQw974LCzPeHKdXvas/yd02ehRUt
5lbxaROT2Al7lXutcB+FodYT0sOdqfRLycYFaglovkP6x9Sblgzc5mWoHlfmxBFTuAxqJLmWdvGa
DfUtxuI0QGv5Ygs7GMvFf0TXQMMz5YfFQssp6zpmwqFfYqRFT2lDTeFhf3pwTEILw5bouVA30zGq
yvpv3swmg5nZReL5qawmKmJeIJALJs+nSflUUoPhWnKBoA/0XCkmn+o57/cNW/HHtYhffcFGNU5R
Aw4upNmYaZ5D+JluDnWYVe4FB177gUVaj76KF3ahgMXaHtVWYu3mYiRLvWfRPMoLPgG3cA41Oatq
igoHaZezhjMrrm05JLupnpeg0QaQkL73xUIa/tM+16H8ppp/T+gMrRohvFgV5Bl9J7udHKznOlAZ
t/u5ooo1xiFYbO2pVR2QeMu411r11iYO5+hsYHGt888yTl9Q3XmHfC32Ko5/QM3jhOw3c+rxneEh
gOW2y0Yeu6IYToUB1RRn2Uvle399kh198rQ3ZTGyyKpBSnF3QJY+L2RnnEfuKC/JbbjpICWU735q
fb9NZfKkpVN/NlLmruB8HpKRYbClL8TxLFaktUin4nE48IR2YZy4xZ5WlWz6KiwSsgQU52IIf/ub
4OOPYepQSpOnspXVfMaeOuwMjGVjm4KQHGJUjVwwCoNptz6uBnTrpoMfYDr0JAt0hy61HxUJKWy2
KfAnE+/qXIMPhe4zUjXOZmh7BXcn02Kf/Gs1S/ckkHiuF39vO7wvTMzA/udh45y7xjZCxM/zZuE2
3S8YKWThAmUVTb2x3a57+nVX0T6xWCE/ro3PSemtAYiRveESDoSXFXO0fmp0+6Vr0U12lN9B6Z39
Doq7xGtx7Ggc7RK3PzLcU45rGLJsLy5OFXI3LMMJ9WmId7RCAWKFemNMLlMnoRc7k4u4S1gW1+Dq
WG56UMINIyLgAglJB8d1sL2tB5bvrCj0c0mWlVTJ/ZJVc6RZ/Mr1yTGSmkECutOFgHHkbnYfpsSC
LUhjesy4cDkdSADGpBHZ6YdEZ6751ZPho/2JE7PYd4P3UFdGYBGywrMwNFGfT28YpWmI+uqP3mTo
jOIVeJqd7qkO6bvw2gyutgf+mOxSUDRbUovMg+WxvxjlY5x1GvKIlvu+753zpJz97HHB571bsl/U
kSLJ9gDMA2E5o7qVUOajQsRWgwgnosq7ZRsRESFqbk0PsatrFPJcAPnLpW+iTuuAz3dYIWjtv7qE
4h5xRF+N9aHyhr3VxCF1YhVMtQ1n0kWgneVq2TU+s/BBSxQz6Ylol8G/J+uKuBej5Si399bCiMwp
PBIrSCk6oQ8lH9oI81iaD5QNJxbIQzS29ltdwhzUV++lMFDVas5KJ8GIdx6GEYaD/j6WkNscLse2
405y4Ijn9ZyEouOfU9uMh6xs/E2bIdmu5XQ324t9KjAVBPj3l8CzUWN67O8iAXoWiEc+HBSPPBAI
+2vN4+5kcyc2rrZQXOv3yKgYl8pl3ZeD8wvD6NH3eYegyrqowOdM60CrwRQZ0rvCnX4cZPhIOU3S
HQe0sLw1rZuZuxXrFMQ3bQqJUt8tq7yPLfuxJ9ZhW4i5BktA5+A2KWxGiLJhV2noJxTb2LSlZWUr
FCfZxunS9aVoIRWNic+8OF2DVpDS06QG/b9z0Tr5YM7q5X5QfXya1/hO+kakux3cDp/Q+bR2HtZh
2qJNmHb0CVnkL1DeDMA25riUoYnOFe3GGxXUeO+7yAYUh6vUEcJnvlqf+7gsLyfL6zSa/s6CHY1a
TQR1MtmhivW9mNDS+1p/n+Q/sqAlAyybKwId5Zi/IEK/UTZzfKCjIR5BYze0S33ohhWdmsOxU7c8
qA3+4Ke1dyKZEzGXj9WRUbVxT3XisaEcHy2Gufgd1+ktc4zz6ntUt1WsTmN5U89mcs6tcqdE7B4y
KOK6Et8S6VaQU75zM5qvPEpECWjJ65Sz287MOahSJQ9TK8Yw52tMv0nBji+Rqb93IUpupT+lrB0G
sWkepFpv+aCKu8bjw2mPa3Yq/IdONE84g+mWWs6RTt56bHWZAyVXUMnT0oJTQRpzcJmaZr34Swlx
syhWZl6mW4FBZ7uBmq7j9Gj74whiBcWZd/ANdmjQsraDJ/X9nNqMcvTUefa8+CWpcCqv/fwumTBH
PPRs6HsRkEy9X+rpIe71hogldzO0GkgZvLWwOEQ2dSfsdw+VzczElWI9VCnC2C53P2pKTHPUHuYl
PVoUBFFZ6/EuIURHt7oV4UnKJydVxNsT1lHWRHuklR90oPdaFPO0R/6rZ1QJX2sITK15j42KoWBv
RtJEF7GszWHoXBnMSGCZ/M5bB4hFoUG9t8kMRKrpaZGGJL5NDAqH+nGBFYqUgSSSIdYCmvTshM1n
S9wq4dkMsakSoWpTohk4Nh1/ZVQ8uDNjP0TCCOW2aT1+e86oUScwDjVV88bj/NmNH2wErK91uDdb
+K0JnsiTMr5cqS8RJiZ2T5BnGSZCvbOMH9cxG2DM6Z8RnQNaFBqEKhFPnq72CGFooFxHbsjBobXy
I3+w3wlP2PRtScifrP8oaT1VTPBOmg091C0erK7uIGfdWMi5AnbWD2XLwPAHcvFyLmYn8DaqnInI
iLtim5lg1ucsvW+BtUZkV9dH1zpOgBHKDNWaY9l8qexxZnHKHocl9ZyP/aUyYo+gbF7d7sshwPBe
A6fAyWXwvxb0THY0uLBRXKWHTlp8Lw0BP1nJi6c1VjSnGeAhOvouNmWUtOMdpkMeO4rnlf12snRv
iAnunZIIAttGZtLQPh6tBLlVBWdwm42447JJO2CofKuX20HV8X1pwZRwlPsVG5f80+yzjp0HTDsc
QDPeITpucBQKRrRbrc+sUpMjERUE3GcB2SwGmtHvzLHlriAPZTuwZYh8GyYH4ojnRn5dzFEXFb2p
dpetU9IXP1i/D0V/qYjKITRbzEFO1hHcm/LITco8F4177sbePEAn2MTdqBh9dGmEae02B6S00b3K
2FqLRzBAYu+Kvr9HtxR4qo74V0LK8aZsT80eLfr8myD3INkkE6cNLxDzotyxkHDKfU4QAoJ0H38e
/mTM1CfXMs3QUYq5ivWhnL7Z+qoG0z+URKfwwpiWpgewTXdDRkKspRq0GLIen+aGxCYy2YqO2TB6
y+86Yy3i92rZ4yLrWNGkj5ZZkjue4ZjOEu7ChQtuC137Ds5CYGWsv0ftSUiRP3fal4b0eCMr/DYT
MZQetLDAWAt6oXqKt2IA4jTV/AXlArPUKwZIj8Df4YVDBRYiPdjGwDU0N0dORZwIQZaPM5yE8qnN
nlaPhYtRsr5Ye7aMvn+qklLbqsk1trrQHhllpZEpiPuUVPe4pW4sMi7unD8MTdOoGrncJaRn88Lp
r+DGsL4DdRY0V/Cp6dfvWv5orgYP0W3r3eTZwKjsYHrqyWdIsbMMnkIEhbYJIsTMkK5QHPxi89+C
Vf2w3ZLGDehtSON3TDvnfR0ttszlGLqLNdKpUyVjB0ukd2NrbOpE7iWBnV9MwtXERMz90sRSHxOy
V4bWffLlUgcWGZ6A+I4oz9bQ09oebusziSk2WiGTbwKUsqRMem6X7GbNy9t2xcPSTSVvLzKZqq+0
I6BtfImO/bc2h+6kN8VL6aX2DkjEp4FAI9D0FeN3uUbxKHhFmy/XYDlX5xayWuGBgBbsutOpeqe2
k/TxYxfmSjtfFt+Gif6EKd6dcllQAC092h2jb3NhqWflryzGaIFWgoOYsd8OmvPKhIao3mygbtdf
3OlXoSh1ipKEbeDrA139bhDJbZLs7aXHp6cTCMx6Z4MzDHFDoSEQI4qeSCm+IYRiKz0RDQbfgkkg
lkG6DVPbA+QXOhKfGFLb7V9ZK2aRVPT6Sxs4CXb8AjBO0/c7TpEnIGqek+zhRL3QUwVLQc5HbFic
WLb+l6zfM1u0W7NdXmyjEDu9ZmmCRZAnvsB8A5EqjPkUbn102RamCytd603b0//bFsT9jsHx2CRM
OwgGpBUUT2AcvpyRnPHaPS9YhDcOCzvlcepk9rOZ20d3SL505ERHt+A01BTombW486Xa9TmVixiZ
ESMQenYu4XJJw9xE1M0OH6KFFyNXoR9a+mmwarWDPX82LfMtK/QbX3I0L2fVqPt1GJdD21p7a83D
eE2BYi/5PTDXJCyAwqbDUIQFlJ68cM+2xEAF528zaBq63AXRqG6knx365gbWCJJ6enw2QTfZOt4P
s1XtgF6g020NdscmZ9I8dyEVIN/7irA3m5kX+/UjpAeWp9UDSv0HkiU/89dc8KdFsj64mfsinXnZ
zarZAzQoj2KFaeKjqw5ckR+Voe1GEMgSXxcWWdy4RuJ9rb1BxHiqS4Z5Bv9E78lw14fFz/+OwBLC
jhFxRnSmj9HcQdCaat69AWYpyD3WtbEDWhMBI35rUQRV+3rxLTewYTbMHPgENNaztApzk3WwxAi5
eRv0+dzj6xlMO0F3biC14AIfM+ZtdcZAb5UH3PNkgWl8POf8UNtyYBND8hu4yY1VdnsCCv4iELEC
ymxti1h13DbitcGRnJpwlyosnojhKJ4ge5PFxUS5GxAljj/d8mB6qP9ZZw/sgaUgzaWonDCH9aYz
n04k1LShTt3IKYnVMc54YF9SY1w37atpzHe+od9VPUiuTk+IW2mwyvoXMc+Iqomx08uPM/NtiLXh
G1taHEmNzVKM/BqC4D2cQynWYOZzPAuKTlR0/kdKStBu1VHA1bC+0+GBVFY0KQNsm+VoMHXsEXzF
3rrrVP+eF4xns0G+22X7VyT3rjfRD/TkPxoq0qUdFBbaJV86D103vshZf7MzxLVTW9C+ZScIgGQQ
xe+em/xWdmNHfPSOeDxPAzysqfVf6hiMVcrUhbCOy6Ke6B/KTSznd8KYfqoM7zBjTAjTb/XMdShi
xt8IHQPsG6jedbA4yYqLlpfG9PI0bPxpm2XuaeRSJouBCFRXky46l/ZtWX/SzAty61IweKpnU4ri
g2sYoiYYwb41j18rXSydWHxuWvdPC5MhsMR8mmwni9o0/6k88cvg6jP3iwPb4jSsJtQNZIvEUVZb
f//H0XksR45rQfSLGEFvtuWtSt5tGJJaIugJggTN18/hLN7izXRPq8uAFzczT9YJznPkd+TU+JFn
b4Ort6E1OMMC1FZ7t/auJXnTzrNPHMir3PfVmvs5AjHBLyNBIoGPtij/GR0TFWqbu1ye55yUbcdq
322TvRo+8rTCozkn+xDD/TqZul2LPrxZ3gJH2i+JrV/6TH25ZfKDD2mns/aW1CJazMgHP2Jn0Dh/
cZewB0ycYzjGT8unNJP+vZ7+IBZgE+ui68wsPGl7JUfugVJ3b6NBcr1l5mC9xFOPQ7IY+a54OYt5
WWxJ+D74CXs2KDn0gUfyNcjEPdkBbDTEjiusPi9u2y/1HDglKSlkLUvqnZ4S1krTtI5IrSAipc9Q
3dCVIV1wgIQrZdtsE3y2B3NhbytdEhBmN7wacjqaYWTjC8MtOFriJbUEx7hbPup08LcjHVNHW/yy
THmdff+fqvi1Nus0QrrrGHsmOgq4hIkyiewXY+1nZbPKGUdSZH3+b+bJtjZFdKvTQGx9SS411T7B
qW6VaCFu/Mdv4eDvbYM2w6HgOuZY/A1oTkyLrbEEODVLE/irK89Vv5LCvblPK8wZD2nAHWCpxabq
/sV9cCMzfjTb74Cc6X5OIdgAVD5mxag2flqWF2qxeAu0IFzv2/ZyxVkx+7EGseI/+rXqXWP43WZw
y4tkSGneNIbNjcqwJsQwBdBwMRMq1z8qOs+PmlaqiVrDebYQs+07OAQ1coP31ncI6pGxPBLxbfTE
r/jQ1eccFeJQ3PsewfO4GRC5aM4Mh9XQWB5iAdR5hyYeumQ5jEufrXhM3azb630w1YfCmawVwk0j
8qMe4m3VJPydqvE4lFG/KkGmbAb80aOZ/6PQj/dG1gbHr7cL7EeMBN7ZEv1dMJhX/oVEv1MtFpTE
QAam8Txia5SVE4O0prkrF+eOnogKo51tl+8gZViNqW8rbN2VzyS+AyixkX1/rj2uV/Drq/0YYtdB
HTykZrYpO57P5VTQCYQeuiki/7eJzSfLKL5qDmv0MetpICa1cvy6hGBQf8nGfY+qQ9PC/Up7iKqZ
N36C/oCC0+ENmWI8NxCTrlO57P7ymDF3LtuzNwfwJNCRUvM9CIaDiqZdkWCK4eZ5sChPfXAzqK4V
8WInFr/xnD3VmeOiujrHlspN9uEaGxdW7JVZ7u0hru8N7yewip+wc+hFNTZmyZxk5Rh/LToY8YUG
p+GR+/Z1aHLvwAdSbEoDFGmclPs65hZgBTwp5Mi6q0GTCxYEqW02B7Ji6Rbv+4s1QHdQjn90dL/s
ok8TS5nKkZe+ly4lHS69ciSuA9vaNWhmc1KdLRJUHNPxSUYXdppR3aT0zpe31uGHL5UKuQirLz6A
5PyLhR3943kttSEpl9fOzo91w65dNgd4jPYu8vU/WfM0yrmAodAR/NOnYIKISBkaLKEUEbStiQ9F
86pzSQMnc/Fc2NkOe9FLqbl35FqTlzZ4NJRdtBaEnhF1gqWJIH2bzGO6qOutML3VkrmhZjJBvjEK
Ovgkt9dQ4Wg1sEdCW0uonKIejOMfN9r4lYrkYrEhySGkGgqTj+RKSCERZaW+XQQACeuzFKfSHZJ9
05NymcBj805X5ga88XlSPWVx9hSg6hHq9XqfOr/RXJONokkQYy5bg+aUD9dyqt9Mn4oxLLZ3UGgo
/PGaJ19l9XEwcamyiyJsNL2KAOEUA+qw7VO3pRs3LjEtJKC8xhzfGL5qPKpnasojytrro6Bwa0Ng
N97UffqRmriYncQQqLgeJTXIMtSCnAop7+dmWarz3111HiUUISN/0GDgS3Pj7OUFTiv52ssvv/Ju
Pcm+Xa8al7dJnVwwDfjD0os7d7CVHNvZTkF5Y8NkMKOYeNVYd2wafOGHHoAAlzDkgVltxeDSiwLZ
BM30B4fAPqTwec/FGLdhSZKJ9tCdq1q+yGQ0yV+IVWTPGSev8UIkjhMtEQunPB23QfRNLyRr+lye
HUkmkxpdVtiVtS+TYl2W8d3oRBmt5uXIIVtTwLUEVOp4D4jrjDbdraxo/LCzmlTWSXS93Ex8Lgne
ybXvWEuPYfdVWPrXrCqx49DjejlNz1mbb3FofIUstXiHeMy78sGK3dPcmjRxMX9GdU4V3tQxp9ON
AlJzY84stRYv7dggaGgf0oTlDFeH7ARHsVrmDD+jiBXGpZsvlX7+R84CgaWUidU9O7vEYzD4Rbem
ZrMnJ/lgULCxd/KnYNTcflilbvFH3NuNhijiy8927h4HaH7odyPOw3na6snk7+tc/ZALPtDWBgMJ
+wGruzojdWvNUg7dmgdKIuuXvp2Lbarn+cqT9G0Ie73T/pASpSnO3kBYY+KLPQuxr/MQOovNlMLj
BYuTS9n5UPdUh/MfF3l+K2oMdnHB8YNJcGxIq4SeO50my6H9s3mZjDLH6hVd0gCX5BhSYlVZlykU
H0aLo5WuinJDJI42uJCpm69WWJavHKtPgWqd1cRbOXqrnObeveBKgvrGuMhvy8HczVHGYjPdjjGO
0GB07hyVbEE6Y1sInG6TzSW+QQaguAzx4cd8RFiytjJIoBR/APri/hp1DrMLf0Ix9a9miK4G9pFW
UFoxc3WfB4DMAoGmyfJup9p4SWLw7QHCdxrTJF57As7OPMngFCZkyurwMi60SO2hXQ7CfwyrDuZh
IZmK4/rZG/oG43myYxvNSxE5IVDWgZ6SH/JFC5Mdk3iQRq8sxZe86IAjrSU9Il0Arzpk4VCoBzsl
6BFG87e1WJSlbCM+Typfzyl8L1R/iCyuuNSJdS9fOcppOQVGwun2wLa3vo2BxXTHHsniARWzW+BE
9s19OvHFy9IXCzCUHM7hhGvb7loiqIySlQv1tv9WRjRcJiukatL/Y/RBuHcq2FGNfwwbXhhaXSug
FvlrC0+7CCkjMZaEHPXNk3iG4pbc4Z/me0OOdxSEEjC343mSlQWUgv/bqZmUl+YLmkhtXzWtgolB
SV5N8oWbIwVsLXBfEE67pCJLCtbhjiM2OjZhkLJJKcjJMDPR0sAiV6d1j38m59oSBs+qFMGqDSuU
yfxq+zM6gJFsq8jOIBoo4B0cYSru/1QTjts4819CA08FzZoY2QABkcGDhgNMydj7an6KgflFrsUk
WdylGN42TAE0qlMKt/Jq8yfE4tSNxpc2cVWGQys3RB0Zbq0v2FFy5df2lXawYtNUS5hiKXUoDCbg
uDmiK6jcYybPFg2pePXpbuVezRejmdgDjawzMMLxPJovifQp3PbqgL3JWVegcWkow0mfyG96Xox1
OIw/ADr/sZPGFOVQWtXFdBtDjDxN8D+i2bxviMGnZv1uWZIjfd5JN/iXGxhWsW7VYPsGtuE4AOy6
VAxXp77sOStjaa9wxcw6/VeMscVIF3+HTsQ/ILXt9h3Nq0F55WwqbwjAm65xATfl1R2+Bu4TyJFJ
SLJu5kVTLfONgZl4F8c97Vm2T060itfDCAfLtJInfxJU9y55nDZUBnFSVjpxEGPVWdDdEuSSlZvJ
mvg+wm/MjbyueI67d+xW5+0sMdCnW2fw/UOgumsc5942NZmJc9k9+oZkpJg4gwf3HvDQOpPil3rQ
tybaeeMAt2IVBGCg8n+tWT9loitYFRS/2aBGWrTMO9/LyOt7Jz6ee+pH7mkt++pYcUzVZ44SNY75
tqu7O6318zi5e/IEF2aH+yoZ3nO8oX1vsgv0b6G2j5O9TKwyuCYaJ7tMn5YwTl1wWTYKEnK19jF4
Nuuw6t99h8BOaZQf42ixzQjCH9ug4o3I6JQmpwT3jSGLncjlpjRn/Cyk5qzWuAi7o1kwtJ4s/S0H
vmKp2KPGvufKeICPrW220G79okV5xBTJHBkcq6l2qFzHI5wm9SZtPRrgyurUWZiAuEhTx8cNy67x
lIPXLEoapljEcjkegZGUBqHA6OaG5skzo3/WaOLXn9+oZoXc0brz0euCO9bh+7hnSWBJZoCgYBmB
5WnfGT1/XAQRy5RlcSC6x1jQl/KgnfnXkruxR5VAkuPuhvxlj9WxDBK5n5Km4AZNSNHKmNs8CzQ9
l4VBzfSjWEV7CIMtaO1qWVRZmzF3vyNHPQSTgkuKPsgXSzaPCfwrF95JzeaOjziTklPjL8TUxUbL
pemj282j6A9MZNOmU+uw7RcX0THI6+IYx+xt5lHpjekCHy9n8jizfQqDcOsvBOLQheWS6QsVbFen
t0dAoE9O3kdUV0VPsmfeisL8ySr9i60Zf3OLt15bFbTO1v6gL3cFerfb0dunWNYnErvJmPNknR4K
k60VLQAbHcJIcct8X0ZWtIlcb+VlOJ2ber4LiuYUVMZL7MprF1K8SjSpZ+24qvra2PPo4DyXrFha
n7eK/p6HXORcl/xkayXGcu/97RN9Scx2OPfmCAEqYqv2E7Gq2kDmTLa63Xmuf/ETUKxNg8HWHNGE
rEm8V55NwmC2yTVNctfE828Pixfxq6s2/A9jhyqgyUNqn1TZ72wvZTYQ1i5wqHEtWLJs4oa9SERc
cVlnj9FAxNOlhxXNufPkLyuFr5Z1/jUI0i3C4Q9Wor9cgpcs62jvqd+q7l+VT/PfpNpHWD0Eg5tm
H0MqquQV2tQ9ZxNXHY+7eD8cetme046huUn0mnDYc6Vw+EzfTKfDuZhB60yoNKQb0EFQScFgxhj2
rYvQZAIKz/tVs4/LpMwmHH8+shpmGx/sFPOt+SzGQICBS+Zda7MfCg3c5oilLGjVD+OkuRkWATpo
AUrkxQeLTWCJ/AMxCDayTDCJt6D7enWJYztf6c9YcE6S0m6uYTFSOxuQKqQMVexKWDu2z4/XWe+9
YEglEryiZIjmZfNka6KPdH3i+Wvx19sMzwRJ9mZSHDvJLBANlbgzUnmhdpyGvQbjWJgNGxvzATmY
cN007psfgxriD3fMF9J/mlK8HYsaFD64AEjn36kmzeiGabqyPAzUA96gil69orfr3VC4p67yd9iR
Id3jK8C67RituUtKNI/C1sfS4pyv5n6+DIk69YiD17xBymUyXZspQFOzq7hzTmSDScDUdXLtmQ+4
27xRaL4UawOtT4mJgwBMkR/n7Cgne58J9tTUYfXrxHCnjdo4OmGcNJJPD1POUKLzEeHY5PyIWmEU
Jy6CTDgXtCc1fEKq+J14EjtAviz7obP3RStIYJU0itg2D72UHnehrUPJknsHXYwoIY54A46DHNRj
007H0DegseRqLyZYOOR7ImvA0jb6V0NEbxH3NbDAFebvzn2uUeXnHCumb5DZStuB/ALenMXmGCjo
N9nMykdMzRsX7J3fpS86IqvNPmWfE5iJe2kfbbRb8k/89izlmOtLjy5fGxMZ7oA+agmIFTGnLN8C
PY8E27xA71P7SYxVc3Az66UIbTZBPjiosfKvqdHUsOB8ZxdFxSb3cVN2mgLklC9A2oM3tBQO6DY7
KosFpzaRzdlVYhzlFcKWRY4uxwAx63bt5tlCzdJfsTcdwq57yyTxdZbDTGtxfKn7iOyZS3Quo5ag
LZk0ArY1UY5rYAT/g4epfM4qh22U1TEo24dIFWqvCb2DKX53ikFflfdTDozL5LIzDLhBYT+MSJq4
ZoOnSjrywIuxLVJ3V9R8FzBrjrvWSuCA8f5zE3s0LTxF5Vztp3j8yoop4PbxYSV8aL15+MR4cZ1E
A1p1VveBa7+4CSoB0aB/vR2zLyAUVrdsDLoI6FgVQg7SDWpoVmyrKdyEmCl26BUvyqVEOWGx0djd
oyqW7iFbeKswoZQdKu0+NsW0FpqtRjW4ySpOs7eMn2fVuxCrwEc8ajaZGFR5EWgJiX1pnsEJpOe5
Cy7SvlS4LrZiHly0sUXQrWYMzox6Stz3Q30rKer1bLlY/dki1rgViiTY8ldd0J7WxR/bdts47m/H
7RzPKHR3EYScNvDEN5FgZRPL4ebHfbSOuxK53DtgJiFbPFvZarSykJsAzsQGTPAmwGGpmvmQp1/1
qGLORI6xkF9s4qrAlpQ8QdFCxHURQM0g+M3yhF4c1jtFxpnjh7QAdVF44tq0shIqdXAc7Xl7oYeP
iG/YmxajULGyszk7EIgNWEi3j9mIHiBK7rppjjklCD1K0MY7n+g8HiZCTGU87mRSPHFezvtMjSQr
etYcJu2LGJBO/oBJty25FcR5ldFBAulampopADMSCo7DHw8XEGUC8UDM/U1WSYN8389b087yJW0N
D7zD9Uaoo2wjdxXBWMCVWdTkMG3+tuEWQNG7zOOXMQOnSx8k1jGnOgzWhH2udcoNBUmnvDZu/UgX
BpFoeQBevbJYG20a2O6r5pAu0Fvbx3RmWfBeGtY2VcC1p9MCmb8i+Nb6IEXSZGNC4mz8luVP0JxQ
afZ54vt7TL5od150VYlzSA3/qYukzTqeZ6+ncdPGDqpvKPLHyLcfWXkT6MnABzhpzcGDLxKzaZ3F
94IBkEy6VA9xw5Hb1LZeiaSQlzGcnowl/NWPVJd4Y8/S2jD3E93sOAB6XJTIdT5Wtba0dqGv4o2V
8Ku5/DULGaSiozkarzPt7PR+7vvIRQVyoocmMyDIVAScnAzRX7KSi2+TmdbPXKTDkiu5zEd4aniC
3CmuT2wF2dgBJd/4U7npjerTNwcP9OcExKg9URbnc3loip0cU1DVc39nau8DUYtC1zpb15EUZLt4
TeziMwvr7tgSgEnz5B8VnQSehmpXWBxdpQiPesqLdaawadcg9ugAvqhk/ssrtrMem/+VNI5o+GiZ
VfxtSmBRfQbCxfQfHdD/60brq4jxEQvYjbuUx3mAx7VWNve10serkmPKks9xy9UsaCjGyUwkDd+D
CpA9x3Z3RHG90XWcYiytkYAJe6GFZLdqCGA7CxrJOEK4liHddJ4VM7dl3zhEkwveJCEhtRfKR5Aj
rg9xad9nKUFx/9Mi0Ltt3Ix6ezyujJrRSvltBZ3LeE2SyaSMa7CO7EA3zZIqN7EZrIYAJLQ5/AIN
FdsQr8uQOncjhalORgIS4OjK5WrCWJqFRBrsCJ+os20Sj1svddTr1puupQIxzEn5D8D4q+vPIfxd
Mn5WO1+qBkiy8FycBoH7bmAZ2QYi/wsDLELA3eRWyhPbAQWV1IIJ4STHxG9adDs+QA5rysRnseo2
bM3M6Tqk8b0DOa7NyXcj+NP/4JWX2vMAP4fOKcqBDJqLbqGpMOD4DTJ24ZwVqtDNV1e4G5N4Ewnx
bZOXT4lNvqQYsP8G6a/dqd0EpZ2t9olKe5wbLU0XeZV/lC4CROfccUrSJSb757kbfuzU2vkhNmbX
AVYwe/Edlb3OQZV8bkTYvbcm+LSGnoiFSJBzWGOUkZBAQgLKCItkDxvPgEmGY8OY4vXkk7keBzC/
FnuGsFWAL/ubpVmHthXEPi/vvh0JA8ltnjryH6u5tLAXc40DyoBpyriPcOCu2xYmclZUJxdIRcmJ
zshOGWTN89ZJ/jjvcbu3fXUP8HTTO+Uz4Zl1aRvjKdA17D2x4KtyawUGm9AcP5KWIEh12LEiEeAU
Kdo6VGQ1qwQHeZMFj01I9KHqH9yBlUaUs0qxhsImYZ9z2c7QgCzofBoRtjUOZWi9NVjB+1xCMSSH
B44qEnw5yrZE8yPJGU3+XVHiG5A++Ntb7xNUj4osfmNJBVYVfN8EpaLAzJVTi61xsK2ylo0Ea4MX
d8aMmmgwvD0hVMOD4skm3Ipa+CD8Jh/W5FYaxg9+3DtPzD+D5BKKZ9Xe5LiCVwXmBoxv5yoK/vBm
8Thyq34buq+K4MtGVN53ncdYpz1zF7eETRQHma3Na5nHT/kov72gIaqmVgiIL613ByIZ33jD14fw
9E3nsEc7K412PXWfNXlUBKm1mOBJpKW8CybcE6aOb7oy8NQU2dnKwPsV4X06N7heQvGQ8ZdlDzrt
q8UMxT0TKqWT8hByaLJeQVoTYbbRdfKcTPWERfSNFXodD/Szz2wPQh6PtTOv04awHiSBl3Iauv0Q
gc5vNdsxl63xxovzz5Fc0NrN2Ftpwo5BsCBTRUrWGUTE2sUzced2hH16c+2hU9/IKOUs0hgOSI/2
lfw3do1iIEfa8K9jzfN4iNPPbuyQN/XR4KrZK/cj1H8dW0PEv6jcclgH6dSs3SXqJRzYP7qxbrll
fMPlXomImB9498+B5OS8QC+6GeK25x2SfjjzQHP1IDfKnuAeiobk5YSLsKup4+DSh6Uync8z18tu
ph6P7dFo6JPttL/kCp49vAv9lP80gb38Zk4nEcY5qIvomvf2xELYWWsZfyqHgC4Xkb8+oT/HCJ17
6ZHToCKPWVUtjBQJVbUBCzGXT0Hpd0cPxtgqeY89fkUYVbizw/o5TonglW2xQ9y8eagKDtgMv4GI
E9jZK/gI7oI3BcZt48buRuDTYA8I68WpIQIlh4B/syIo52EAYLvQu7+sBjWqC4GNf1Mu73sGa6QK
60ajLEGuIT8VQlxLpzwPJola1UrMRPKuKhn0wCDtGt0B9cd3I9PIZDkyXVQtvg12ayURWZzA59x+
btwSQB1GI90QfECZXCVJ/FFOsb3Czn1JGnGL+UFjDB1GO2L2ps0l4/kviJVu8FGuKYbQm5KiDpzU
2YO/ECA8zLE5kJfC5VDpi5xDerRu8BreQJ0jNCXdd8VToJubjRbmVQ3t78wFPvMH0rOWjHhT/N9o
yv5FGYko4vLwkyLWyF78XTvqborMHdbLkwatGpX6fc7GFAoxzzlrZ/thSaKAoHI3Bc7KURMOx6qF
kDLet2ZzrZuKl75t2feWj3gDgMNIRlUR73M+h9sxG+6J89xLwQnZtpZBAYNHgp7eBCKkgYmZmX0W
ag6fSxbe3t6LO47NzuUCgATo7w13CaHp9J1p6FYVbC15rD3HffiSNaO5bcwp3pKnoL0oPOnUPLrz
qzX1xyIKBRcVZhLTZgM70zTHXkUUMIR8HIog9u8ZYR68dGSjG3ApmYajArA3yhaofnC2LfuWEgCg
XJbghtM+l1N3bYzqm+3xg92dy6h4iSUNmUWEDs+qB5IbXuK3oSdiYDiHTo67TiJddPZubml+4MfA
oHltS//PDxir0eC3aTp8zY2+Rj12l87dFs78XMG/cCfMY6YF4cHztpVN1TMx9sgY32Ig86Zl8Id5
XNTwfNvV48jZNuUPBD+ObC+Hst409aLR6PBZifRq9B1XjBhXDKoWJe6Zmk994b3wir9k7HxHo1mw
oxU85TJ79TF1QGnh/Aiaj9GgH5XHL7Sq2YWX241vHVsPCKHcX7MZUyV5SBmqcWMQWRyio6/UBufu
pkzAv1V8Tc0R9/ZMTMUDuorEvvxwZktotY+uMg7WyczK301YcYZk3rIwfPfH4DOOEqbWdPitiurb
6sNxkyXpzZQfI+wDykPWpQoPuSqdtWdjidbee6B9AqZQ5FxqY6zKPYN+2aA2vEW63bR2ivBxGPx5
N8XDS1zW92k2HjRBG7+jwH5om3dSjrhfnXfwUtfaTH5IcC7nrrdHhmSiRR3AltRuEEKdevxsZr6P
prqaKD98zvgVg0BTCZKv5TqFZOfBACMaOeMEmDisLOMzkkBgBxvKQ1/X5OVky7PN36ZFuzVxU3Em
HlUI5gIDkBDGY5nBdsdXfsrKmQElt94MY/j4/wXXCNX4sbC45tA33AydwF6OixYHj80aiqwgov5L
S7NURSAuMA9p/zdDY0my+smVBcy9VTaQ2hwFrF03YO02cAT0ZKg5iTfGMF9a0bGbIUvsiOyYaVS/
5Z0eyvQzH8WL5oK1ajoCSP2d6H5sqEnEb4ZNl9WvlqsPZkgGwcUiYiKSbvrBBmAmm5NdVo99nW3B
YB0SPayd0eHZLZ9crvHcyEN7V5rmd4ypCheu4+/asdt5qJhX6YwXHEt4hKU3sIAuHyiuhoeWMwYK
19gCIUFKJ8PT4NKSclpqHYm7FslVdMNuioDANJHxYmQIpoHrIlXhc80ecj1Nx7ltbi7gSaa4fue7
OCf+33AMXflBHflWCOfOi7GSsde7ovV89xFfgKF+V6hNZd8HUICiDG69BdygmJ6RtLJQvSaeBqUf
JK/hIgS1DhxMmugwDN4Hqb8nkDiutDNtRdyTNfifLudiCR2PMvEfMjHltOKtHS/6TRRfmFq2Kb2e
7o/RwjhgR/CSc3VZK7TWHFij01+FHVKp0eL+dpzszle7tiUrMwbxUwNOhh0yFygR/6NrDBP4mVsx
PSv2upXjAfnpKksod6l4GIq22BjV+FY9K98/Ligo1UO0aJR55siGqVyXsP8ok0CWyb+MonqofF8e
guwxqKuHwaRYYd57mXt1x/B7CMHZjS4Bf/eTgnRWgROfaM/BL8gHthqr58Ia+43VAmvJqQQwhdw0
nfUivRIZtoE8QVfOyTNQPkUFxhffMP4d67mRFkWyPqI+JMVp45QMbXy9MSbUqXNySqdny6o/dN8c
Q5y+EGGpl0HpiY42fILZnkGbgEVeWZrBqjTdP7vj5YHYaV0whK6qaDq3E+4YKEn+KvOcA7yii+0M
X9ivmDdF+9tMz9GYsc1nmYW5ovvz8wRMdq2RoJ86tjprYQp1xiZiSvufZ4xHPNpogqOSWNiaX4lB
cnHD3g0EpXC6Qq/n58AgTwWzWy6Fd+zkw/9XzeKKPV8e0tl6ttWY7DSpTLu9cSzjrBdMi+23QE3f
KB5n247tNzX3xqeaiVyR5ozcJDrokOGUDGusR70u+vjiOzAS+pDjgns59Aixp+CZT0sRZxyH+LKK
+E+4fCSwHK6mkZ1mMqCPxTkrar895W1LN7gHPGayjaepa++0J409D/OHbEq3IvBuhmz11jKMz1kX
Z2i+7x6DNulKGXBdD65wZJcWKih6zd4Nh+vgeKSRSnWOh/4ShTgmVavIQBAlXRXI6fNg7ugqYKYo
7O9JJDw4MD5h3ShWKZPFuqr68RhUzrWW9P2grB54B3KTq6JrZacOWR3XDJ47C/xi2KX2Zk4Pga/3
nJjFSgYtQUbgTKkZ/wVN2a1sxLS9ZXB3aifr4JkB4BZlENh2WWG5MvDvzPkc9VjexZRuHAdiBJ8q
/gw8TUxIJlFOfGPMvx9VZv02jl2cS2egZ0Zka4dt/qr2iV6jlZ0m05j3TH2Ur5gNkWtsPW7QYn7O
XLZ//1d09wgO1nwZeWZQuNSTuF23RlpesUFiKELxAobASoPnDIUtaxV2/pUx/SRDWhQiv+MT7g1f
wrSfu45clNMWiyl+YVPeHLLop8Bm4De9AUkmHGYye929OYwja5lAbSDg/6lp3NUJd0Ondo8IXTcd
2E988C1gwhYJ6bJ8ggvyXVvmHjIEi6UyGLc9D9KVysL0QDQUfaC7g8bDMGrCuCPFdQuNm2nG8EEn
69LPybejijvVDBm2MZorEbbXU460Abr0x8Ux4RqHXlFwRMaF1XJ23/V8vOZWqHXqRefU5NLfDEud
l+/+Oeb44qfo81xPsEy3R4OALo3qtblvQnHWU3EkFrFWtqHuxlhTcI9ga4elYkmFB63ArFMxndZK
sq2tYpetAMFkd6zfoIzqvaJyCj0LaZF+62jbNuHGqdobaYFnFRrMJANyauYKta3FPXFKtAETn7/h
aN71BmgvH2n8YCs6vHAgud57b3p3wXzTJOzo8ZDZphePdrCAo9h+M7vorYtASCeNBbcAvrXXy1tc
lDMPtPFIWKTGKWgY6/mcG6wK4nxYZx3wg67wJjRe4wdTOU1u/qcAYbN1F4ug7+JQL5ENUq8rjiHU
P9onkEQnWJBro2gee8hecEBoYstUxa/nGU7EjEFH+8Fb5oD9qEbl7nQsbuxOnjwZOOtpb8rwJcUk
t9ZgKmnjlNiaiS0wG+DwGWSwMaMC/g3A+1g6WBzwQLSRAl9OIKEZB+JcfiF2QABp0VggrYbB0Qis
OCotCsQtMsBFfUd9N+7bIPhko26TBc2Ze9yuYvmMROTVIVgiiDqDd3FULw4ZvrWVwEYrJiJxdGDl
RNXlo28DqKPw0coIWjVVcGkai/ROxM4gQskY8vLBDkm11Z7+qnHNLlmk8zTML2FnP/SzhJER7zoV
qj0len+TTm7DpDmw+3dk9Adr6EC3ed06npxqH9o03EI3hoDPdzdKspPG/zQYEaTA9rEeojectDAZ
tXDXzRrNLmAxDJUGdgWmnFr/I0vAYgz13o/oyMMk5fI5MNYMdTn/uSjaodPSBUbcePLhdpJZcEO4
ngGifvToSiz5gpMWo7iHyDobf3Yov5yAgTqNW8yXzsGy1YvmGbXRbnfTImaJxvJ/UAOB3tYimZb8
khjHaZR+dQ68Fp6N8H6S7pkx/x+K1t6T2WlUw72krQtKWf6DQser4f4GRXkru0CiBM1feAuTncEt
HbBZlqabCKLogxej3LXJoQjHf56VDHvXFG9WyqsrjFezkfC5vWg9a/hjLcSzlSMNvfOjiosiid/V
4uCUXvqjzO6hMhzaiYm+dz6rHhxXAV7RgGBJHRGH9+1PbcTnVvHpStA8seA57z1RvaSAr+nkuGYk
uuEqZV2Es3Z8whcEUXcfcdNG/lMzbw0PPIXM3kwRT53/GDuz3siRLEv/lUQ8D6tJmhmXQWc/+L7K
JdeuF0JbcN93/vr5qKyuruppDCaRECJCksvlTprZvfec7yDMZ95y+E3N96TNFupSe53i4cqSQySa
x6hmFPg1B3o4Jj88QRZj+R4nE6f8tiztna0Tsqn5WU2q3zSG5K4wgy1y05eMBkJqIMnKtBZWBmtc
qeCTqvZRNhP8EMacnv9qePVDJynZbFYGjNFIu8Pkuy4TkPW8UFUMGIyK/7GCBOM54dtjDt184doo
7ZAmvFah1cJnCNcNUeXLYQAC5VvpvpC3ZcHNVQ3ONgOUSoOooTcasRzgCWQc86CH5VG5jb1qXY4N
ZepvLJH6S9vx3mXBJUNm1G+LwT1vS3rgXCxcuK1mT0WH4YVyhr2dS+IWckJFr16inwUz1WZUElo8
LFMx7X0HBWuX9u4mAfU1zlVQSR/OVsWbZfdE3tkeK4TnbbsJ2zGCR868bC7Qn+lrTBMS+yC4ySI7
XdFjga1okGI4yPiFQCbemZFxcNEOl0ZnDq8c9kcypB8Nj3HTyD6ywP/625BEu6gQkzj+gGWwrezx
3vKHbdAiLhgnh8nUXUARuiHnDQGFjN5NnYHRVISv08zUo/PHRQqDIA3jk7JbOuvcKhlKxtTp9gyq
7queID3Z5beRXaL+zG9cgYiW4ReOaf3LYw3rDVA3kxUj3nUI6yKa9xTXBddtuGuB9hzSTywkr6LF
BhvZ84iAmSAIxsnbsARa4Q3hIPvKpIlLM55mat69zFx3Bv0LloQHGxw1hwcadD5HiNhjzNEV1qya
cDfo6i4UftsytW6TBKCBx1XWTx6odIlZr0Pb91PwOuR6M+yl5aTRJTTbj3QI9mXRQOks3F1l9cMa
fuIMUqSRwwSFt7rLlkRlfbaJCTWLDgHoMPM17oRE8fEWxsa0cWpcVGXzmofVpzvvQIGYBODY6Vgm
bwkzKjK62BttOsNrlFAXjLaDaFcod4F8lKTLmPLLFwbaDCe58fwjkTOEVE0TE3mz3kaw8w0ehbGI
2ht0OTcA1b9FuK8S9BlmTCtcNxVckqY/GM115OKk58aTjRY29zTlup3SaZqoTIL6Frn60ZpgcLem
geOBs2WIhYIOt/mRU3hx07QN/ZvUP9UZ6cFJrXB4pCmwPA35sJ0Od4WALZJICcCl4bjl4/wtORTB
/gXaOg9kkU8GrCVLgC0RJjHeNPS3IuK90+wemVd4GtzA2vTDpy4wvGvR3P4UHAxdS2OurliLRpk8
FqJ/raYBhbQzLp2gR0Y1kEueoDVBA8jREWMg7LuQlIxBIVmqm1MWh/56NLNnLOMrC2nNsn1G8/6c
QQCB/zcEq9avjqPFsAbyF/jDsgXHzdCZa51Ze2njFYCWiUsmQbwA2mM72XBturlyoizUPUjYjkvP
vY2g/8a23OXVuEa/mizHwUxXrFb86Aphbo6NqJHFrqJpw9GUiwpmWV+F67QvrgoKjhH7t0GQv0dl
zLmtKj4hZE3SVWulR09YqKcTZrNVYlKBkCkMR4W4hjFC0tKqRix1jW67zIn4LPyXirzNy4C+3LS0
a111X/jEpw2zvmbVyBvSq9NVP/rv9ESelPs1dbBWew9xnK/LjsgTvAeDp93aOsM5g4OUEM2jrlfX
XgXUe7OXzPS613nRkCmUwDGw75Moulh++qkF+tcEeHEhYgZajJMam5m615otvbhno6NRloAJ9sL+
0cSIvxrKcVcm5VcCymydifxqV8lb64SKpmkMs5CsrRVh6C/1ICyAZfWHoqmLgs5nf+SkpegeONmz
YQf1yrHwMHVIvcfxkQCxgSNUvA+Gd4N1OMy6O3x/L0gDD97ck6/M/N1LuSUqaT11amB70hwCMqlI
ImUf/PrZnBXhYz7Y4CjpM81jNkafzRI4SXSKkXTrU/acudAbOZJ8pGZ5iDKGuqbH0MrhPdJ1x1xy
K5I9y2VKUm+qRzcxqS10Pmm2dPiWVA7Kniq7n8IMqThIFynCq3Bpw9VG8j4E481Qp9GCzDlq18me
jVvx2mtwqYoYGVNpsSbmfr2RkfVFUFG2DbDEETq/Gx0or2ONU4Q+P96Ph1BAX+zyT5nCBcsNHBkl
OjC71VdEQEC6yLp7BWuEOaRz9frmpaZzDwbHRhi4VEVoU3RwJSL4D5dlo6drZOre0LgLWqa/C0I8
46wriCPhzuZg3Sw6JtpwygWvVviZcSpEKp/z6FW1q23gqQwT9Sh7N+vqzurI9wi1rzqBqkOHZG1Y
jOLyosNCmEMRsrFb1n3/qaDo/fylDxQ60Qoo3JAp+qbkAviyuJWoV4AxowMNi1MuKPnjkd3Mm7pn
whjXVmfgcS1LVL48tRjQ+pbzOMP6ZFtkaPs14Xwg6VpFNS0mYVOO0HAa4AVgUWJSSNnBDEpMH2RW
khkJr792q6cKTLJZ199Tw3R/fqKywInmx8Wb4oiwmiTrrJZ5azcX56pmeo9KX3N0Wtq4mA0bzmNM
by9Btw8hDnX6/IR16exycPzYHwy+Oy5uY0b0iXkIvOZpnH+yb5Tp2lSavbK7FRSCRWdO9zmWHuh1
zEW5KA4paK0Ri/i6DI1rQA2BIXmvBHwzHLMu/h+xFYoUH7/4tqgcF1bPc4hsHFiqOCYj3kK7XxkD
uzKncFQlbrLUC/nUI4+nRdhfnIq5SXXTDP4bHk8IcVJ8duSjTBn4Ji9VqFqG9hkQzBqmGBsuTTzN
q8XWJGbSq2aqIqNp3aeu1MoC7ajEvuqZ3pHOFs7UHkxkpvmMMxges3f1tHSRu9ZLfbY4eE52IYCG
Xi95DklMumQ3B++EOEE3SPsX9kRpy7lIY/NRp1IsTV0WDPBRcnt+zqAyokvLIFFsNN/87YpxR78J
gkAbyA0zS3zZ8HNcBokK6C3tBAOSL36EWoZP9IXCU9lt+8x4mESHvqkZ7lVurVovEVu3clN2X7ht
A2A9P8MpahWQU1R80LMhWSoOtJIVfRXSzNy608XSFLnhlOwgyQGNYh9YDAStg0jhXXZDDsNSZs90
I8YbUEHDopreqrwvNlgnK3q2cwd5fqfS5NntEfd7zTyhxKuD126QS0xSv2HvUhlHYl0NzHby/FU4
+d7TCRFmP1n5Dc/OJ3CCnhm6AR+yCtxV2vGgjVBCUn0i5dy6xoGEO3gcBBDBho/EctKrlQ7RbtGE
OFxNlgGoNK9Cet2yo++sWl57w26ecyfRgXhzdKlMGgHm9FGo9DJGU7nSWwEhmnGnVo4s0sNvtEof
QVbS9h4C4iBoUDUlz9QlfIygI6KQlhKj3DD4+7KU1zgin5ZeJmFcOLlQaShc3wHZVVU2vYOjURuj
JxxF9t+F3hc7HxVRrk9wZ2S5p8mUca1jEs0QFaEpqj5q5lgLY3KzDWt6p6GrE35zRjMEkYhJGzPn
cCR/NOmbI38406VChQb5mr3npijWVYz7P5CtBGbBpg2IFJlP6nNgO5YODTGZ4zDwylRjvDaLjRKD
d5vufYhgd+HOAwniiR5E9rtpM8W0mnSigCg/tICQwYc1NstpY1cuU1fwVFCSrGU7THgquJOWxFz1
61BQqrjsYuxQ9rb0Hns6o6IFERI+itapGcTKexOxl+iCdZsh6KEr+5yU2T11CWpYXgWypYbRnlkX
mx/fWkTUyVjAOMDWgE62NU5hgD5aDazlheI8bNF156y1GSafK9O1b1PDWJPKS7sN2/1SM2nh6sbj
lOqbyEqLXSoENKtOLZqCzHXmtOPCb45E7aL1C5/bkMpi8r4zs+b80CwFfr8TzZdna0b5G/hyFlOT
f9Ih/ci7WUFqgrsmIjDFC7BBwN0maMDD2e/WDQzsKcdxONWLMWHCxXzC6bk/fcoBpPakcIMpwPfD
fNCYrVZTrNGqisJLEsFUNnEoL22qB8q1PoPBXhvXsje/Uskd6KQjGThTWN4KK7F3+oQhzCpwkBu1
ao6OK8pbLHJXLcI5a+XMq7LIY0JLgENbQjxPRxadkRXHGhkqY+1+pJXer7q4c7at7wKm88J34q+e
qs5pH/yJcUXjmBfTy7uHpo1jbi8UvCgY91SC3TOTvWPbaA2dLiu8j5DomsnY8Vr2cN8mh0lCBTCy
NM0t7uThjQjbYp3UtEgI4X315qTG3m7lXgEN4KKFBovN8RhbUX1RY02zsZsNFhMghYNuRW/G1EZf
VaTfuGRHPWfj9OUOTJTWSlGN2egbHn2rm5tezdV1BnCJSQgTteiKai20Rq0yD5ArsV3igC2huE6M
E2ybSa/hBB9e3HHYAttw5Rd7nzNsXVP39sylGElFhNgyOo1OOerfUzCOr3k3kXxQNs5+zCLXOmji
6MxhiT8fDOm/1D+hbNhxkbpajX8OTWhl/ciBPJh8ZiauVEDqbI1Opt5OjNlejN6pccIAPfBS2joo
0mnYGORyegWzzSjM14FK063T9d8d3YSdNgn/bGhgRSqJjTgpwRHP/xSbmrYFcXlfEkZ8rIY0PmaK
BjUS0YQ78c5zqp1nTPg4WrmVBrFRKs8PXklE1WjB3dIkrEZTJ8LQLjV5xwKo7kzbdJd+GJobYlhj
APFptZbW2N0kmdvdRMA3Abl5nO37OUgwEPOJ4+et4YRRbLmU7E2Len8vDSJvy9ryBb1H2MBeknvH
Am4LJjxq/XEOR818CHgZ37chrbG48UZQzhN+k2VsN/OXJCizLeboWEPDFflI4UdmMSqXcFL/etEn
U47HH42MsO34xiUIRI3BuCsabfeTBFplpG7HZofP2o4oM93g3CsL9Pv8Jykn4Glxk+GqG8FPG1CR
yNF4ioOgWZVC949Gb80bUgJ41zaJA7BDfNUko+6MZEYsyHG4FXOIOm+NOAW8AVsFk4eevbLZoeMX
NqZoP1jadKfDhdyFUkMpRHPTNxwK1ApB7ggNkflOlD2MyvUf0ms5b2i1SVwWVqn2eVKY1mxi6a32
2fCHUlBDbgyCyxGAsBb+xKX5ZhAf6xpx5Byw6cMzW6VVJPc6IFU4GgjFGw5eB9GkCFW02i9vZTw+
NTLzDs1f1246e1PmizrG0bcrXHnvW/FwliEJdNZ85SJbiU6jirSbZKiekEaPt1Fah2fbiZlOiDH8
6JmwLMIC3Q4iwHzXhXV1zKDY4TTgcccOZGyKraTnmAooWoDVoPXHwSMKNn/d+9BRQNob6JDoDEcs
azpjU787//UUoTp565/YSMP0i0WEWGDj5wiBQPp/pYk5Po+wI/RiwH/rooep8Yucfy7ESlWIg6SR
7ribO1SeQ7RnDkUzyZrAusgWa2SefWlRwyqvB/Lhv/6U+TGilflV44YgqcyfwSdm3uz6uvyyA2Gt
U+KZlga/pYuF4MRem5FGWpXLCQPkLqh856CMT4YYw3kURXpMwWOJXNWXwDTvf94jIDez65rOA6kV
+WnSdfUQWwjYgsJ47ey8WSU6ZWSIBFA2R66IHHOm7e2jx6ir5JoECd4vGRF4johwYeqZehgaYv4k
pFlE6x6tqAbcVJCaSwtX9IWwBZoikFcdUR4qaKeXtOX04bjlHSaVKwd16za37OaxpAQN0mI1GRXz
ZsWEDo5qdVKOnpwIhwJfNG6QJgP+HMby3iLNtNSKj9B1x5dSt3RGLT1pF3a7DmufRn8yxEclShow
so7ubLe8MTvXXRu6l9/R/8QbQCztyq/nV8Od8EXqPjhvqt0l4qj+jI9Uw/NATjEe5eBa9c5d1ZHV
VdT9FTKgtadkR5wV98VzOvz2gmktYZUMeC/ufc9V95Z0KFhU9Ab8Sl9GGiWw35Q3joH9XkqYT7I5
QXrVLhlr5hw6xUw/MoHeSCM7eYWHoBaixg2sUP3WxzjNwX8SC7BZnbcheuiGdgcViVHaBYD2zz4T
wX6oMCsVFl7Fzie7ycLPTT0KB0+3/fENRwlH26Da5g4suK6y1+ZYpZ99AtUW5JVxFkZGosxQPmP1
AwAZwRj0FfL8iJbsPYgPIgC0NPpidrAdh+BQNYX1WKKuXTbQtm77uL2b1anruOsLKE/Y9e08J1Ez
hV/zc1v0ZhyevHHST72mD4xriAkE1s9F00n3Gq40vEcg2Z34hl4V8ZKVCk8qSMhtdCAOViOJhImQ
VB+9fcwlZ2j89+mhodlyECNimuBBp00GEtmqllPZl3tb2dU2KyDeqkzmLJSoy0BKb5kVqt0UO85a
+QQzYSA7twbFTRQYLPOYByMnghTdQVRMzYEgWBoCPaC/IOsuA8pGEKpIZcIoozkvXXJZWdQRL2o3
AmOPEvESbvY5JpB7lxADgrAoB6KhnzrWi23T9Do8z+ki9LznNkS3GTIsXaNh5mbqIQH0wwRCxbWX
ZUUQb00i8Xow8W9ZuM0irbq1Y5DyDhJcEMSQGpp2F6BrB6t4rcBLwFvpVz0QjRMaLncXs4+SMUdo
CVp10i9D/B7sqCE00f7kQCkFGJ7Eq5QRlkwqwnDMlJ4IxFVaOAFJtoW9M0kgzYeKQ23qUAp13mPr
pGvH8+bdyfvQqnSaUVo0y9p6PZXqWgnX35qWqxZuYW7trLZ3TaK/ZqZ84hyRcnQtnOXkIBB0TUi9
glsDZwoA2S7epVyMWeQb53Ag0WVErc8wzUHQqR9Z23LqMuRFmRa+p+xQqkYX5Rgc67s63VpclOuo
bYxtnuToY8JX5mDhgkUdjxKGS8jT922qvYXz+jfW4rZjEaexWl7G2DoHIwN9PdCnlej0J0G3aok6
fdZ+2TGkxRPK4+GJp8NUELVOTvLFCLuTdCV5a2cjtAXrQFXDBEbyoAPEj9kcQ6cIwSCuHrnBc7Dy
AxnvE5bcDOeNnWq/cw1uoaFKICB90qxzMABDgxJUhAm5JZ1/GLrwteCgjjgaogFmhsehyOHOTwQG
xtPvwUht4ir5sexOG3gW3grR7lk3sZLNiA/iw4J9qPd4CqdNbveU7YydlrocGOGV9tyRWUovqo4u
uc+DibHR0ctrKcSZA2/OXVN9VbTr7UTRVUOJVFgaVmq+TKnAIdk6tfeT4SBvLV9k7l0ao//yekyk
dW29uRRusaOOvKPN1pPxzhgE8m97fAKERWRo3F+0rCv3YUN4ZTdPK5vUoF+LIriiEdwo0jaiDvcB
2PKAar9+NJrcWcNtzol/5dhlGcXJcZxg2ymdOFXGI3Bj0MIKBhS1iOlyFumKgp5oiflBm3J4GoRG
kZwYkpegyomdI4SczM1Kit2UFThm8mgrkuarAZG19P1rag3NaQhlsWKMc5J5RgJEz8BIs45dDK27
my5pisS/MsZDwdh168b102iah58nEk9wZohnWNxxcNHPXmakK6kIeSQNlGViESaY+2nJkgNed3d2
zKusORUkSjQBadndYcZPVtizD8QUPRnAIBaiA3eOi5QQxVG/j8T4WnMRr5rZt2JHCBkdGmJIDOPX
suVsNMeoqFii9g/uxlzvX60IwUv2GSm6gF0MccueMCpb+j7WuicSxJ6skf0yPDsAsAGBF3C5RnLa
WInn3feFSQB94VmzPYWAvvXs2JTRZ21DGRuNjeyxa0jNfWrJKNsVLGqI5xmFlAg2gja4i6b2Q1Y0
tUjzS1a4hF8zZWMSS41ba9QfLQ0ZKoUUHZ88eUPsaK2JB1RVu884HSzKnIZQbtK78kC4OUohgHZo
qsNzBNoW0byN5unwTvOqzxoniT+qdxLnIabUP6+fowyU2WG5cQXOs5rfNS5KGlI2+C/mLj83WV6V
d8xQ4HhMKckSPB830PdZhq5ZpeOBXqx39ekdNVb4XUhqCLfzHwpYOUSXU4PIXEfsR9Drrz/+7T/+
/XP43/53fptjjcmzP7I2vc3DrKn//CXErz+Kv/55//XnL3iA0NBsXG2OzX+ua5t8/vP9CvGQrzb+
lw/G1GibqNkOPZQD3Yjqu5re8EKbSXlY0rwiP41TzyE3N41xx6bLrJXoU7A9d7nW48WMQxJJpTu9
2wZDpQT76ph5oOTn4xWCkOoELx9qP8v+uu1Si8gF82YM5kg118z2ZJ20q4gtm+FIYn9JeSEllX4m
Z9nASvTNz6/7b//y+9Y/v/9nXowVPMHmv/31Px7ylP//ff6ef3zNv37Hf5zDz4qwq9/N//Ortt/5
zXv6Xf/3L/qXR+an//3Zrd6b93/5yzprSJG6a7+r8fpdt0nzn+/b/JX/v5/84/vnUVBafP/56zNv
s2Z+ND/Ms19//9T8PpvS+KfrYn78v39y/gX+/PX4Wb1n4fv/9R3f73Xz5y+p/402r2XqwkIO7oD4
/PVH/z1/xjT/ZgjbsFgJORLZQspff2RcAcGfv5T5N2ErYetMSy0hbcv69Uedt/OnpPybcJRJ5Y2P
i+uL5/afv/nfr9i/3rL/+Qrmcf75AtYVjyJ113Rdi7ArYdj/egGXXYXWpCa9wfdycAfmZ5lXt6xe
60qYn//0ovwPN4vBSJ3X7Z9/nKl09nxbKcNwLcPSdX7jf75fJAiZBPIQU/AsrO+SUFubDeE0dhC6
dw4p6LvMZVNwdLKlVnUy2eChtCcqAO9IEEK7wQ00u9LIoavEF34OZho2YD4nwK7szR8S4VkrS7T7
vphlClNTnfGmXswQLxS7SLrJis7ctSz3T5Bqva6JmE26HBxyU57Gf3xwkUSYaCV2BAKbT0WG5MXR
oz3+SDwFueEcQHsANYkjF/C9995E2msVWNGtUTW/GfTBM+ureGtZhr8bffp8BGE/Uurmu55iZIme
rDi3MUYQDoPBIWqhY0oLlFbZGQ9BJSwquwJ2HYIpkicmdEVguXbDqJJll5fGNa49/Wo3QHYdxEQc
sPBzsvDAXj77dj6dUPugoIyjflfKPL7TpbyFj2YeOarqIHCYDGW4z25ry8QwDx9hRQjgcJicZDzQ
iRgPQTf0h3lApBV3QttTndcXqWfJ3uxxCITT0G9VVbSHmL6ZF5/sSecoiZDVMjN5QiKKdkHRX0TS
vo8jlICJzMmxHVGE9uZDNsQ6xa5UK+3eNUztEQGvcd+idW3yo5E+UuWCshqQsVqeB/JRcUSd3bgk
tG66uYLLJkthEyTSUtP1B6Pyyr2+LlvXPzF61SElEKWomGTiu/LpqabhrsuD6ZZlFASXNInhGYz6
IcpP1EjdvebRh2oxfEXzgAl3fPtU19lr5IruGLfEkBi6VlDaWbu+6/tr3cfFtY86a6dJ6OFZcWhL
QEPS1tVet/UXOMLyVIfMXMdW2TdloQ6lPpGAMxDIQYpUh/Y6sG7JM9+a2bFHVn+pfde+NNFoX4p4
NtaoHgh9lehozIV+dEk828W0SupE9rc/H9q6PIAXxTf1j38CuE+HqMM018cJfgkzGx+LyEcAbBfh
Cz+Blp7Id14Sfw55eBLmWN+gXp65CnsSMIHRRtCk8Bveg2f4pDOAJSOJu7Vl5O5FNUa0SzgtI+jG
QNgKYd+0aiahTM4bncwzCSnjC5zn76iE7QsIQSE+wMmjlWl+QmeiIJYgv69yqU5dEp+jyXN3jG9J
J5lbzVSefSPgBrYCJdMQPWKHuwd13z+FEad4WTZkferNCuN2wHlspJPN/YG6K1fGvjfxLQjHHe/C
ehzvUmp9DtPIJ4bGPEPUwm/PbKulsjugLp+5VzOYzumGQ9d5t1ZfDgcvw9OAhpkW58CBSjCuHJL7
LOipTRML3C2nNI+xmkIFzqiGwIJAacthjCkfZPx7rvJkAs8gbWOyTlxCVYNUv6Z1iSJsWAUDtoa6
Uc6CcEQjzJtlHZGAmLbmEfntB7aYcJ2jWNANJkIuAdt0TSkI4vExt8LhlQBB7voOef1Qqon+Yv2Q
2gIHqCkUvj9tuAe/sgutOnqJnZWkMbICt9McQkPU//Th59+iSkFMCxp/G2uSw5PejGtdT/Pr4A53
2s/cOmyTE1meNLzb8Jvf9y6BqXnsOsV4uuw3VhmDFYdjtKFdE20KEivuisQ/VhkSoCE27mdI8kMT
pFtWnhoeIZwjkgXEbSX1k4lKoEb3gi4X0yZlWHMibqM+9aZXA43M7WOhbykb7WM2n+J/PohogglV
o1nx4FSYnWXCxee1aOUz0pFoN7jqxc+d6BjzLWu9c+z3zBmHdZnAHkeOHTH0Lsp90ZdX1OLRjd0a
eJIbuJBBlYxXBSFyUTDlC7zOPfp2X94bMrrUrYf+C2roOqmI0R1tF6/+8I4RQ22zjoFXXjJIAvg7
Z4rLiqik5ql1CE6JULBQPpTdsbFDtSppnS0JnciYgZvBY941exEA5I79go2PytMhO3pHCN4zR+B2
10uRwoDPKnpMjLCoZ055R+SrpscEZVjB3m2y6exDoR+Dtj8QWGiSy6NIC52QZuXzmh5Y/NtE0Pk2
EmqTMk9C4/eZ6Kp7Um2fHpGDYI23p/4pbYZ8Z446w9mETBMXH9Q+0LX3xDSTB+ZozU5y02yFr7eP
psofkm4MP50U5Vba5/l9rqp+PWXuofW8AZAIBCniktOHaoSHRTCs/ESsD4CT+WqITbeMMIfHOqi5
fnhjX1MPyWRNW0njfJeS4navUxHS13AWJJs6T04kyXpEGXo/ko60pt2j3URkGezGzJaHoq6NI+ma
iB5S8zW1w/i5yyEbDdxzNx1YkedygO6pZs0aetCj5wTZXgN6vGmSMX9ndBtjbnrrGjGiuynhnvGp
XOXtYzqAQgv7sFz//FXPLWfbRwD0otGhUZbEdz8fUKjH61630Y7SubdikxZo3LblmalRCUo7JiW6
N1A8CN/YolGhXDybaliaBWOagfJ2lRPBe7ZY3lKjjd8Mk6ZDHfnW0jLGTxtJ1hmLvTJHeXbdVEFg
4U9hNySAb/c6C0wsOhQLYytvSjET7XKz2PcWICli4owDaexqNblWuyqNGnu+mgERmboX2PTrwRDr
EJHw/dS3xjmKsts6t2+G0g2vFAzxXrnVs50G8RcQroNnxNbTTEcBAffCiId47jrJz/jlIOGFsb7z
B5I02CeXo6oFo8EmIRMXK1tCEbRxsGMcChs/us/KGQ5pd8jzkEGoIZItatSKSrMuLrlKD5MLGtCv
FeQ3Xm0T+0RAszvUYgTGab1XoUndqKJ6b5VWsJMDMBYeCdJEVxv3oDDhidWGfhRV2ZxMpgrrSqPC
9xxSckuN4BIESeo734tiWuqVn17aQB9ufz7YUfyELpD71ADxSoqGe+5a0zk3Q1Wf4+EYemyPlVFU
B8vqyudkpurIVLwmaf+W29lLCGNoFqPFGy7I/KgB4Ll15w9hmzErk2SGmDSxNm3Ultx5ZXInmryF
rWJ9/vwNmtUdVmHvxFydMbs07DczHG7rAM1S1qunNhPVKh8x60cQNQ6qNMhHrqtDAur8XhLosJBd
Zn4kerYmt8/43cr+hGYz2QZNq8DOEtpO2nb5AN3BX+dukF0CJ3a3JcS5g+towAoomVd57yd3jGvp
YzC1/sBJchNFkcOxjeHxpEnrhjb3u6i6aat3+A7LKZdnr9bpRiUkqdvCoOmNLazuRfAE0Wg8WEqS
xjbG/dVw4r1l4LDKlS0uErYlJzc4kVNMcqfQnXyj0ZK+sYL0BY/KGfRfd82IVLtGY52t80FrVlUh
lgbX6INVC/swFR6riRXk9zUMscxPLklJ9T0w91kIXuHL/MJecMdDQxRFzOGwHU5aIIfTVI1v3MXF
drJRo8h5SOOD/iPbr1/38z7VR/rZJvRnP6DNPf98GMVAT1IQRhmUNEH75kAvvL8wgJ3uKqw/zYgh
JZMqfpIjFym664OfG+3GnQg5SA2fJW1U1blgv4LJm3Vn3Q2Co5uY+Rod1puhHJfshiq6IOUAUg4z
cMxdeVFCrWE5FgfezJBx9DY35gO9U1nr0RcVE9Xmo0MrfRn8DFqDcu/hQ2UZx/KqlpCoqvjYqmL8
zZds3KAKP4yOSxeQpH1NsLdvQEaNx0Dh4wjwja10K6u4PerugKV9PDDeyPdJ6yIo9cHa1ors3QCx
+nNh1gJzINgZwk3Cswia3xL+4IWCaOEZbE/0jrNLYZXZJZs/pGq4mPB9Dv/1T4GbVKy5+H9UJQ+Z
F0pQyVW6zzQKJbOyOJ7yoTB1f60JMr/CSvbHVGfJyZPEf2Hoqy+T6MsP2vQa0KGK6Tm/iPk81BCl
eSAsVAtMVG+w0yjRsKA1ObloGfEVIJuJNu44H2DFV9cU7f1o0vDKpDTuaTO1i4Im2/dLWE8f2HeT
O1RBwSEVUblislm9FHkOkxe71SlNtHprFSmDOnxnmBXrmPYTW25YoNvrPIQ7cijrp0qTy5a8t9ec
LtBiEI25yyoSGeZAgU4MF/YaF0+wGxFHj2drQNG27ecbIAARea2KBw60DogDlwWxtvWbGLQIEVFF
v23rggmZ+WCFrbOFrGOdiz5AdKhXyKxjOntrq2N6WmYcBfQhfhgRZSzqEfF0aBaEDjFCxmfkucci
bj86e3zo5tIZAV28gCdlGab+nSbB1pBJ/yHzWZ7XFdM65urYZCoIV47XaNcgI8iiKM0J4yuxITB4
2wvdXqnvWkcP8TeZ4cWm2YVNDeUohrppZ0RVexONpP8gdiKQFsrJluSYNce2O+4peZnNF5K8t5Pw
omknQvlSMLNHGc6dDJo/PNaRoW2JgTi4bRYdkY4fK+wF+JpwwU4AMizSvQ42VhQV6RLBc50zFPTk
VosBLEaOhL3iB1uwhQj2uhFZSpPdoCGJ7/IKULqwsUuEqbJv21Ad2sZxjv+HpPNYjlTZougXEZGY
JGFahrIqSV3yE0JthPcmga9/i/smHde2KYrMY/ZeO3WtmNo0/JRpWHwvxLZwuP3lsuLn9AYCSZzp
ROp6YEWLSV1VssyvEpiBELFwTDY25vSEWC6bUqdOhkM0IbhsIx+wfeQ2r46HeVnP6bMeWntX1/m8
H2Lkj34fz68N2WcI7kuWbIjt9k6fQBtyGn2sJuIhlm/tMhwshXzrFBlz6Cl39Ohk3ZFOmy7ITtHK
IXmuKiR6VU6EXmR8jLI/5TnCITV7Fo0fSPLeMOdN9TPZ7buHsneLFBCYMgqcdAAOXlbRX2MYnmlh
nIw0mg75piGvK9r/7Dz0GeuBpCMbTvson1kpogbXDZaVFG5Xy7aoxifiTATN1ZbzbjrybDMCOjiQ
v7ata4HqWjkmjFJe0U2pS+7ApBR4+PM3q3ep31HesG5lvxrxF26v8CbajDvrrj2I3kTVoq/mgo6s
QGOFn10fKtfE38cAuUIqabocG/oKU9rBTglRC7zV50CMsn6pmvyBlL89qzPCm+Z/FtSIwM/RE8TQ
ISKxanwItN21OI+R2nwnDgbMRsAzm3oHX3MuzrYdh3somyCr6vyExBNDKTLl2WaTVqB1BCCnqnEE
7YE0s+BRsUGMdikUhY3dp1z02c5OjOU4IwRkua39hc2pObNzcgv0Mrn4gJJwTxb29cARt5j4mY2o
2tp13a1nOXyxBuvRnapptyzD1UZQuWtjYgdMCxONU6JVzzW7y5zqbltw02xqZh74C3gWfgawom6D
PrNwQxi1W53/+8EBR3iugJqdJDkPi5zQlYIzMmqrYOhfX6fOf51ZmW7zUX3r2v3l+danMfAw6xGk
qONjYI/WHNMWKTCelV6GT8lkvbHgP5mZkZ2Kkj10KIYzyrFp41jNGNRGE8AMreBegGyr2LP3f9s+
+RYkshFq2L6mCcLfSb3Ak71rEx+e4zf3yWC3NO5oe75dOTNRVMmW+p4Df5GnaTISuA4p6dGNfUoj
kR7tHhiyno4z/dGmlWjqVOZ9KMYpeNh++sYrqa2Rb073XGP3WzRBsPqXbpqvJfEeyzR9hqR59ynu
CKV3gI6mHA/GhUXsLvL6a9UQvFaHxl0SiTJ16lvW+q+1WG8OsCgkq/+mnkgkvjF4xvWNbQC5TlZ8
HMJor2lQtp6EjpeuaY8h9BIcy86+basXlzTxbexJSLKhSC+i6qZA1PZrPBLkRnZfi2qCB4gdDNk7
cHcmHBYt3UBmyJReItt6zBHRb6CKbgSago1RAI70XGxZuq/u2fxbrfkjbT4gDE246sc5bg6Tw0eL
leyuV9JaWmM0nVhKYKtaCGQA6uk0v1NPhBgdFJvS+AGb0ll5/gszCuiMBtq5WMAm1QBN1y2Ts1uF
r7P97Zs5DNA8hqc1jOehjH7QizrbsgCWQam/pIQGdg2arzhjQtPmn3nscLLE8TtKk2eVYnwZBGod
HADmLvKfx9j/xuc8BF2ncLoYzmGesx9odznkMRKhEEp8LIt7XxIID0aV7srZ+dIDCUcIgIfa4DxI
TcJJEkgCJWIf4VhXa1IWMgF02XhwIApJpOLIssZZdZvchpdrOy27K8I4Fg71vUO6J3hcYipJboLh
1nj7da2ybf0evl7ufI6O9eGUBVFJKTJmVyVBWhrwgF0Wnm3dHfPaGh44EarFJ0ahdXEUYfht1jAe
GKvVgLFYtTYT+nb4FZrdA7EugIWMClm3+yr1gsvVlf8yu/7X2k95xgs4Tf7Rji5ytv7WSrGW7DEn
qVkeh7m42kVv4iluhmfRzUimZ1fsHRDXG5MUkmzCd5GOCxhAh2FckgzsPc2DYBqIZtnoD4Xd6cCY
IH8XouFAKFCUFtFzzuIQNxV5UCDgdkyRK2JxCaKfQpy5orEuxQgNy2qQNq4kwHUQimHAOi+sJzYV
wa+HLGUTjWtHWOfKHx+qTi33pByw8SCcmdDqf/kOYEZ8hqutM+ZK54NSAj1zZfkuk11icpEG2bEq
D4YB853Q42HruBSuKCS+BvuBiRRNHE6K1QNBKpTTH7wCjqU/SrUxcL/vNIO2XTVhsyxCEe0SkdM2
9Q7Pg0SmaQaBkxVvY4TFL2y9ZyOWQLEG5IdLrCH4mbk4GohBZDT+Edj+MNM28qlN3m32OCdeomPi
a9xttg/7gBTdvKvg6yD8ZN/RhufK0Z+hLWjR+VNvI1lDDSggpPa0BfYAE2yKu/GxFWO/GyVBnTkT
s4PhL4EZSeLgFdaiPspuYvaC2lOY8UX1CHC7SPNz0mmqhjEYRgQMpt3+9Nb4kvXGLVLcLFT5/+Jc
//MyEum5XLDvRMl9iItz3WKcFIqdZdQxBKAYDswcjquJ45ZMLweRLxxxyA7zBo4SOlBy1PQvBNb/
/N75cT3nGTnYj5XUGOtc+FCN3ROAXZtXaZTMi5aZoJ3JIDJzat2dP1sXF4saBRlqJSM5NRLyuDZU
eCsYfG09YOHcJs73lMf4hyhWgeKQ4bWUACDA97ILdi+oK6FtJfwxY8RPBMkgd2KzvrM9NsaiRGET
ZsVhQJ7AnB3aIYuPrRmBtI2WEFHWjEk8Icsa7ydLeLvYLxZuk6EgOrey0hqRU7l3Uuc7hMOwi6v4
O1wBYKSJHp1u8EH5FkQKMRwmRZyqqlk1RSm4omjUz0jznK0mYwi+qARUxSh7oN2rt2lmcZoDdw3K
mGCq0FQvfBXdFY5bRQWm/8XgyCECd1O2xZEvdXg04x5pWtbzUgMDerJ1TQvipCL4/z+MYATcLIQM
mDI3i0/5QSRUoBG477qlmC7LYHcHKzT8x8YxsGERqEUrzz4nBJAZqe7ao+FH+VacoQGSxaRtLgFL
v4+RNp8ae/wUKO9EI533ukA3PFuMLSNzaN8NGpnHZQnJ9+sGXn5tnp2lnx98gpemIaoeqGGjixWD
cEy79hF0dL0tcNaxqQkRbvWBkG6GfCn+nebhM4RPoNQieevn8jJH+uxNov3Uhf2nylG3+OtDZ/wF
tYgUlTK7xxDZTnM3MfCAAvfswmJJBLKVlKBfh6poL/WPKd4zK9m3DGbJGaXDRviFR879BtB9WHqm
4n0f5pAnxLBrDXB3jXVLmCVtSOP9lcia/Aqzq3ZTR+K0HJlwMoUSB7H+Wt3s+zsjvmZ22J/Z8vZn
J99jEHd3NG6MwEgb2ufgY7kBilNE1XIp2uISN6sFuwrVvoJ6vlkjYOhbrc1gWSVWCesRbzhsIiv5
10AopKDCM2Tm2dFmxovCicRhwue4bGxcPnrR3UuH7xmm75Mqev2QpH5xkeVEUqujD0Yp8kNP67V1
B4gslMQPfRirrVRxeSXr3t4YDkGeAJDf0pimLUe9cCEL06O/RcNEeSnXzoiGFUHP2UtxvRbxw2I2
E2s2v9kP1Xon2uXeherKf0f6qhzVY8eU+9GBihVmE4+EZJzTZL4ONeEq1oJ00whdSJ+xzVrHVPeO
9QdaCMbU6TzYZzHTRFtgLcLC/7bQJx+Qbq9EhsY8tDaKh27pg9HhUcpSikeT4GQEed1d+XN3t2dW
hXMymaf//rYiZWiTpvpTUTXVvZJraU/9NnnP9HCBmo3vhGXmcyecj4xhEDBwIh1IU0MHmdWudfNc
VkOhebBHG5b+4J5NoYnwWxRo0TKQYphhj64cvC63d53HLWpYIj/JogcnZ64mxfJeWfPyoEmOxdTD
E0vbG8iRXY/1+uS2fouXqCanpLKt658lVgMR8xYiIiav8IL6vRNN8Vs5Ogdr9IwrSriHCM3X2eU5
bpTvmQ+SQS22IQfcGQjQ3q7LZ3vF0rksaKo2FZsRJy1dHyZzp5zBCzbqjpqk3lk2oB/PERx+PZvJ
BddsRhNRlGizkyS5Ybanvx4hsDH9JSpmnL2LaBCepGnNlI7l+kH6+mOQ7vCL5CtqBs3CEJX+wZhc
SbZ6AqIFRS4q25U+2Dwj/swv6YDjDoqicfAE6rcWphX7BayUXOfx0zRN8ZMZdR/+WCGJrbGAsg7b
m2B4PxWi84TGmGO4VWfTAFDIi4Cc9ilGX8vP+9YPaBkNAwRhkX+NikNHgsu7ySYzTlDS9rPm+kj7
W2+wkBa8B+6ftIrc/aDb+SWGn7QZXJx7wLqWR60ytt/iDTW7TTMJ0r+vx+7Yr+Co6Yz9CdM1qi7d
Pfo8+we1hLTldm0Eoi0vi258TH4GzV7MZVXX8u5H8G8KF2TaUoVHgcUb1u2XxVLcV+YZCyxnGPRc
kB9opyNYvyMa0SCZwpfGmevLYFr6xJvMqYpMsHES6zwi8msTOe5byLMIcbNTL3vcqp5RB2H1mtkA
2LqEXc3EvveX8OWpRDAZu0X1kAjckMlUAprsx8fIHyxQ5XIOGjdLb0TA54FTGj0VaXkinve2EGOY
mer3GBk2OzbsfbOBF4u1taeHn6gpC6QcY3isMCpt+skvbjZGQI4oJznkVGw7Yu6xTzJn0MvcX/i2
Ao5oWS7SwW+nKmZMi8R2E3fdVzVzszF5UwDFyZGvZkSfa0Y5c8uNIQiec9cVHLT558Zoo9uY9syD
FhcsxdEHSEe8w+8Z1ANC2y+YRCsSxrs5yq8eB0fsbReHPQOsTT8bOgBHAe16g0Xbe6xrzzsoDFZ1
kX0jliw2+DLM/dBZt5IZEBI3mqF2fcaWhysrTf1LUYI3NYkNoyYuiS/eaNadt6iFcLSgQNuyPLDP
SZ+PmGO9LsgS952bj4yajkvJa/H+THSGKBf/ypQw0mz05c5Nsoua3VdV1zsb1d1jySEO6D46xLPT
bxvSYRqNTkGtk8TRj6dHGAIDm6htskRj0BM2HHYO0llIAARUVwy+d9plsYCH8dwJ4tOK2D+NXDc/
kW8FhWa3SMJjaoo5GK125+OtfXLSOSCUTSz8nFh0C6QkqCVEQaNL7g91mAHboqHEaqWpNkOos8As
yVinjqyhSkRPuuC7E051Dv3E7J7thb2OCpmdrHh91IkeIUkkTqV1i0VKMEY2kIr8rRg0LTlH1czi
7oqoodp5cibtfbBxHOiw2I+gwQhVZp2/IGUuGEfCAPL+EMnyEVtiNYYKj5gOF/ieCfUKrAFm40Z+
m+D2TU3QVpIREKbwmxELV8a7wlQUY2N5XtPVfbLyAB4kfz3toNwJY2AX3itTpeWUsTKGTuQ8Ocql
7rPKtT91zeC/H6rCMjdz2Y4XoiqNzZyDAo8HoPZs+B5sfCeBIkDK5dVh8BOXR0Xk9CQwKnvZ9JkP
88XyaqhTzEf3hm9iq6l0IGkHQj0ND3oo95bmEk4HvnoerHuq1aUJJIlr8Dz6wCAaGuBm61J2IjaK
4orQ6g5ywiTSQwJ1/VlqoJvsPMIj+mmQguCbsEo7T4QxfTWR3Z/tGvmDW07n7k88WeoSUdzt4wL1
ih0m2MP98lrOWO+wVIO/KnBd/PdDGUFAqebhq1EQPisaXGym7XBO17EDs4xTw/+I/hrBLz0HHkwI
Nlwh/5W72Snxc0DYTUh2njOw82knEAuEnekDmxQD0i9tNlYyuWUvimQFuc0guYlr56nCujqq+sUp
CvmRlpzpEl8/BifIT6FgJkhk2WTlw14gXMe27YKTqbELAD8kmpjPwK70yC5l+qz7em93VRnYxvCU
Rp6BTijaJ67YyWVhNqKJaInxcV6lJDX4z4Fpzk+isgvxYvNFhjbG7T5+8fus4fk7zaXlW3k3vxJp
rLJP8TqHw/xmk0XJraR/WUv/JVqVX8kMIKtDEVoLG5UUQksGsR0hzV3qr1Vcvbiu/QSXwH5iadNu
pYkLb7ZSoqMpufbtvLi3rGMWVuTVwRhGPEgLtoqmYCAtvloGSLuyWCMmUzIXSYnDJp9VyCegYWQ5
q11nfYoGdoK4KsRzLkhCtKPlNeIJrHkuJHxUrbEHLlLCCfJhIjQG2DpHeNeKXcIWZh3sEW8sELaZ
dzmyRh1503d6UvrCYnS6/PdXA/vTgCiR346q3fMwHJOK4M8lHDFpjBysYY4htuunYBmolAsKI2s2
fku7Dea4j9cp264v0CPT+yRv3hzW+3E1yHs9dsKilPKX3xfXrGjjs+Et/2zlWoFW2FwLK0JDy9bY
MZLXoYX4LVJMDp2391ympKEl7T8OZrfB6H7ZfNIICf3HmHcKzg1IzMHaJSmE8CKin0xNJqwD2gFa
txQBwRqTLXT6aHABJMVs3MgIAIl/GXVlf5AteyItiaIgre0Di2X3ZQX4IOTxLy4tR1BGqBdSBe2v
BBAcOG2J3AJVthoZvDGH5+DPriaApGhNmR0kcggNH7CqvIXg2al9icJJbIbGPwrFt0T0Ikfx7l2h
CE0XR5Bv3KWCa4t0RgAOO7aWQ5APE4lbnUFk31CdXKiAsqigmcCOOplj/DkDVTy2WS0e/Mh8Gymj
g1qld5i5SMzV+p1EKbUVVZHdHOu9MDGtEb2RkfS3rZP4u7JBLfHN646TVv/yorYp24CqG16QKU0M
eaXfZrfPAUzzS+uiak5tkUOxVN0pxQC96Gc5ipbnmDA9TMoTRguVd9xjTq02uK4KrKaUbi1v3Ua7
1R8XjQ/faWoxPky5kwI20TjZApuN8zD+8WmsWUadkSyVexv7/6b3+OMO8zzsfAZhSMSIp7ZsUitJ
XK8P6HA5ANL67LLzk8TFj9W59KLsiFdzV1sQ4+t+jW4/y2yYDuQuZ31T3hjMbjgPH9NkmDdTPadH
vJG7ZIbrOuhwKxx4HuTUK2DeE6MG268Y/47OZqnK4ZY02VM051GgBGnIjc+js+r8IAl1QOGIzYwB
RsBu+pvr6lyQ476NfaB27sD/jyvyMBXxj6y5myQFf9yJlrg89Q/EV/aIaJ9jHkMpl2wJvw5hPPeA
NJFDphVMsEM0giGCz+8Fk9vpK57t/ZLAWsMZGSaJd3Xa5qF0gFrq6OzZvMjwTSPApZfO6XbTgj5x
EZNx5YSmGymz/nN2TPHCR3QoF440bGLLdZyKK4S18uCaxTduaO/C+FvvWfReLMEZ3QodsVTTP+T9
jKc+WdpbChh+GXFygn+tGLw5DAXCwUQ7QIWfs1cnAcLJmEDaxjGHZYTizQ/w7JKUjZUNzfTWIP91
l0pCzIYYt1YU/4K+KINmcZ/K3kmvDXs/CxTJtjWJnJyBzZi2mW1904v32Pq4kgqgli57+3wc7esQ
vw4sU8eIpWM6sZ9xcU7ADle/vLCi7/P0W94xZ2I5Q34XKYx7abOI8nzvwevzz2QRzt7CzlbPZUby
Op9sN2Apy6MnYb1nse2dEqOl4kc8V/j6V9GjNkzJWtnNZJ7R/6gTcVb2geBc2DrpOofuu0fPrNp9
Phr1HgXi+D6Z5FNX4E1DdMd7jwdk8D5t2pRfEO1cO4Ff1/50KBqHAa3kIpsqD5S1eAKCOIHDKtKd
M9qwV3V3JznxzRUEarGtHg81mVK+xN2V4uWjyBzfonD8kBSyO5rfjgFrhtA5y4xtOfjBON9MVKhU
hQ0qFWN5ZG/HiE796K4HDWkSmVC6WC7Dxi1u3ui+VWn2bmitntclWs31QI6fv5eOXaHKBc6cLN4F
Mdd7ar9GDSTeNAP90E8It1JybgonumF0WmdyEeMc0mNqh52Y1PStDtFlgIjb59ywobsOyV43sEyB
7WL2BOFOjYXLCJvxhjV+yiAVndV/P/Ciyoe48v7ZE3ShXOr23KqT3EAMym59Z24qlcobJZGJzsd5
gz3XwySSN2vIsOxjWUMwZp9Rk/QnrOZEZlQkZKb9a4jH/lb37XlI61sde0dPjNbeLeOHPEUWQ09Y
l5JDrfv0S3dfY5Q5LBY6Hxyeezer+4Of+oRC4Rwq10sogUIDhisx5E/SFN6psyf/ZlXd38Frn2Rj
jQzU2OJGacZxlyINg1sBMzKH2OyUE935s5yneTs3M/4khxIhb7LHqUsDN2THnJkVUYCwXMlQZZYc
w/Ai8wRCVTG+g9+kokxihmlxckFf6G0Tyo6uenZ945SptuNgsr4W3xn3atYPTV/SDjWwiokGGx8U
y61kIM0QkALmRIo2g5MhwDx4x/LZBDDXV8OiPrQEszFks8Jz4gHMLz/M3HIePbv6VRGaHrI5jtLh
7wR3ClsHkvMcYFJLdnwmwt+LyVNBlfo1c8mSSxD+k117rLzCfqTbCBw/IxyDQOG148AGmTwJWJMP
Ii/ZP6tVBpKS/IjABGpER0QLVBFa/O6IA2knesM/AkdiRVLyXVXc6VBQhEQ+rTdmYdmX+G500/uU
EDVewm875WERH3kbkn0yUXakJEw/dTNkiW4NH4OrvGejVG7cOTHoc5tum/VArQfVY1QsqvskI4vC
hTV7LZ6ZCyeHrnfrDT0EepnFAbMRH0ub8f9SJHqHDSI91pl1mGv6MTZxEwUekcidyuPdWIJpW7Dn
CiWj82jbK6WLcQFU+03r5um1TLm08swLOQ81mN41uIoPv/EjLBWhYPHmNNWZDdyvxRPP1gDeKFom
VnF9zHGOoGA/5MgnmFO+olkhbgSdP/4qUs3t4tOioNyOJv7AVgYZBAV0AHvKiHpH6BYsydjFdWHM
BVOC7pKJUey5QC5TFK3ccbyAcWj8clCKn2nPu72Wy7Qd7OQxdljMeJPR7ds4zA9WjQxGrOvFqErf
TbNvdo5andDr764HSuTzr8i9PnhTQe6wZS+cVNG3vwyYKUyYsGk4hqh8qr8Fm/htpzqKMU/vMGVK
ekYDqmnpi6uHngtMx2Dy8Uc+hwt9YKt8eSucmTV/x7ntpaeiYoJUEjPSWayxfLdh9yrWea0/msQK
Ythg6hIreOMIs9ib9ZyjcfyhQmCnnnkfDVSkVvglXDdjOjqaO93E9ktNSh+VkQ6WtccHGkJ+duv/
MURsHnrN/tdqIcbZVz66+imhKkeflpoPWUL/jNpE+FN7BoZn39VSiqPN95CTdtgtRKAg1+4YoM/L
h2sDCh6YUKUdxyBE503H3AU8Eb+JylY7bumD8pZ3XJQg5/IFBztIsgk+dMKMMOpxkVvWp9vkgIEx
IkMj0/VOyopZr86/e7cf+RTKPwZVsgjj4TAmJlw9MqzGjrIYXz8Rnal+SmK0b3g3P6aZIifqo/bV
9fno+xbzvIKrQIlFguFU0+OZJRnMPvsXCLs7q8n8Xb+oiLyAdr+Ysjh0nbM3ebW3hSrq/cSYcTIB
HodW+pxAU6bjIZaZZR5YXI9Rt+OkxwhSTqt097D4LAowE5wRzSOI7E+LUYd7S6S/XO93Dfp+5yRs
RPOvdp4RVruawpF/iggl9ujauXZ6NZ1SreBl4AQIK8JdmgbtAeCl+Gj4MzrBCt79lFg/iwV+bgwZ
qljUt0HVuED1G2SIJoQWUk3J4Ji8jxJKpZXkmKuJtEwZrae52x2UBm8+ZTf66CdzW0n3jufADgCx
JbAJEG4RUFXA1/5YgB/sUwTmm8mBEpEQkD3Lq8VJgkGDDf9SnqwmReA9ieHY4OzYGCyo4SfWydGN
FsCrHVpBQeHTolbvcgpqxOIHTIpvZqReKUejo4/Kh/hs5ycqmZED4VjdMLvFnqMD0aS8pqn1vbAI
DxZ/YasDvWCM8wegmYQfL7WEAWuWuzBpX5lQG5thrJvtBPn+qLz0PvmZBMEsuoDSCK4daKxbHLcX
W9jPUnbl42Dop2WpvioC1zD0Mo4pprPuo9WQX1lo0xXaRwaoh/4CQ+ke41w6Y/YhTrTCpIAaM9r5
MWlZzsIKr5Jptjd7Kuo5ja5xWQfjGl3OnKg6M/97Bvp1Nv0OuTG8Y2QCTssdjZYTIuUO9APzFIaT
V8RKpwEs1tGKtXHBFkiKi7S7HQImeWFE4l5yS384jiF3PmFn6bLIs6zkbzA4AD1L73VBu/JSw8WL
4E5Qkw8X11cCP5fzHk7QvhdH3ha1UGOa/uMg/5UDzc9MoLmMmFEqwFfTaD8CpxbuPU2Uw1yv1Yem
NV9MxqjBCCVQl6w8vRZkluFNWzRE1dZPDMA5dkmmt1k+O/1kXsmk38pRp7tuZXYNblI9yTgohWKw
vwa8o2/Z1imGDrM6U/ZR4CzLrrAdP0gGEoFD/P23ti/2ymLW1OTSvjYfpBVYlyRX6oL96o8mfiBw
hwSE5lDGgWMYv1uTn6StmBFkkA/2vVskvDTstVjCGlbtHMDwI/ea36B2cRozIgFB0B5xlg3PNfYh
2qE4kBFQ3D7k8jBGyf3thsSxS0xCredeOzr5rYjhyiVl8mKPMUkCTvQ6tzC+Gi/6W/RYbv8AVsHP
DUWyBFExD5rubqbqcULvI4vlp2lCF8BDJfbx8DYZGdO9mRYlc/Kt76/mfOgP21qxzdAVq4i+OxAs
QJIsso9r30aknxCYHTccl0OjJrTZbEbcGC4VM4/YTH9bDv9hWIwUwbFxCwf9e5pxc/uu2os++uMm
8IZgz3DT9z6RHm5KnOZNTco70EU9FBH1ITrriuzqzUic0jlfJRIRoiCR8DyaCuKJ/8RuSW+owcet
ZfeXdJaUYG1zhvvUk5JuffvptFc27h1qo8KwX/SMx31kCAYZf6FQml5sseBiKUOfr7d3GZzyFyrC
90bk8cZ2hbkN46nffc9Ty7xa+C+I/dF5txDj6HD2T31TTxcWvXCwkUQZtd0cQKTFTXOVDRz+MSaW
Jm+fRjafqxjwCfXko5hwG1pD/yOmfK/4FhcAX7uChgTZgf4JxzfLssReLxdiLr6MGKnu4CRnqB7M
QjCYsiBSPyRpHce6eneZWUjeyw2mcoqbVJQOabU5nvTM/Zdh3x8WLi/S5e10PrPwqkG9LWedET5G
GEC9YYt4KBsYEKSi1HznA6xvb2qegynX57JhjMeHi7rFPraA47aWRmvTVf4Z+PJ+WuCI5BNcU4QL
+zThU434M8PC24zlb5wJT7VMX920/QsJAASXhY5PJ/sJwWYdHpwpObBvs45tV51mh3VC/ZypFcXr
DqRI+hsr+kIa+9jMxD92DSz4segbFLjIb0jAeYs5BWwfFJNndu9qZMKRs3RxATeSV4voC5zM6rUB
ZWnB74iQhPBieQW6O9AEy6TusquAf7B5AV6CZkgvNIuDeTaK373d9rxtxm+6WwblPYjZAjU8wgOG
XOsGxQY8o/xfGZtb8qb6J+UZ9/WJLPGiLos93vufoWj7gEad8cWMJtclA5Zu6JKnlI+yS8xDJrPL
xGKNFHCKrlLznMLyWQkw0HhDomO2sHgj8vLRzDzeA/mLleS0/3SXEWl7U136CNJJPQLFX5g5zLI6
FvMhitswwHNw015tsTZMLuHMVEVmFhBGti7I3c6xP45ofMddZM6QQhb6F7ZRP7bbnXoYliAM4cOa
hK1iHRoDdocPPmlCQyMfRh29VWAGNz5DjEm/F3Lxgjxy9oogjCAc0TOY7AyaiW247dw8NjmRhL/R
Gaey40K2U1DiTTcygcviHxo/JiJoaDaeDWh+btNvURb3AUr+K/uUehOebMOQL/gmnwDnVkHuNy23
TXKL7b7+nNMLeRcI9drJWlDMZbuqT9Sj1yAti1ka27INN74v/9qqpTabIA4yvSO6GFXTRiHm3pn4
4LelmdyrSpFT4kxcCHxHaTF/1ySVbAbfgJdk3TGMBkWLe3jgqHZqjxC8eMFslzomX1TQba2LBNge
dHpxqnE4pGP8gAawPCJiDv4jgCQK41N0L8PFO7osZoPYqJnM8AWe19zrBpHYIMCSFPP0l/ZPH/2U
GWxW6tPiUnI1No1HDlwBcL5+sw3L3iYtoIbG4JX3eCOTIbIfqyL5LAePCHcR5ye+JybNYdluqwKy
cFo82H3osdQagDKJnr5uhpju+N6jsKd7L/ntorr9wgd7UhUFAFS8PUux8MESIEuBx44bq2DYl7oI
SKYhZDHBhH+DcojUIjc5sD19ZcoKMsfwzxU9vSgQw0WIJqxOrcn1XXPt+b6Ri8OpB/mL8GPrrQtD
xv4GAYmsJn9G6SZQoTzSW7GqHKmFvORSCQM0Wqn/EtxtIV/wT3HRI+4RBHBmDl/V9mXmUB4dOSAG
RlmfZb61k4WktlHeiXmvA1bfic7h/DyxkruWSfQJJxAGia6TJyyV9FfVKcWi86ShvSCb6fONcCPo
M1HgD5l3Qof5xTBu6+cO04fMvti5JTZNl/ERGaihmkicsJHx5ybswWM0cW8FN0CJvw819i+GPCjb
sn4JSJR8pQ4Fp8JwlMRslJjC+HQlGmnPCy9kMZKY3KRXq3JfLBcVg8uIlreju7giwpwH2g75D0EZ
3gJkdfkLNFEqkuPbmlT7PH+32unbmHP7K448xdhCsQouTXPnDsaal4tYAFMg1tnuQZuMtVzVHQTd
/+qr6YJmVoHO8JGHTCH2LTvjDajQ19kzBlQ16uazIruNIjrPNvJ3o3buVSfeYr+3DoYumrMYOHrV
6tOiM8KgOn16+VfDJ/FBXB/Nj2pxcK8Q5qZ2XkX+mEVuESQ5XT/FZbIxcYk9Ou0+0Q180Sn0D7qA
j+YlCfzjfui2GP2TfanMk+xLtbNNqpe+ig+FNK/lgsLByBuDSbvQe2NqjJ03MCqE1FQdVjolWhz/
bIU8sSnqTz1v5i/kDHh3PFjuw+DtU8mUwZXDJumRJtkR5r6RiUDj6jbIppkcO3oC0/8fR+ex5LiV
BdEvQgQePLaEIehZ3mwQ5Rree3y9DrSYCM2MpK4iYd7Nm3mSgKHSfau1dpWzFX2gZuKAIhbxmjLo
tjdyP7XSVxwc24e39IEuK9G+kfoQRnI2nXGhPhYEw059KmDJ4tFUY/uh36J8HG6AKBPUORSa+Nbq
sfKR82EtbXFiLRGXipWfhNl8Z/MKonYDT2m67+tMvyRUiUwD4hswuXtHG891QBxYM3OfcNb4CdkV
QKgzgZvyrRF+wFCszJEe5DnmPCWOIFs0v7yGiKPmJmvZmOLwBE6IM+kbjbHAvm7V9F6WLA9mbQlU
iw9UIR7R2gtHZaGanin43+1Q4rLGbT/n63Rq9ffFMhCaMm57SMUpBAfF2ochet22TyOw8CZU40+z
jIjjRo3LjJT5YKaq1+GBRbHkqLFeo1pXmIfZ7ChlF4gVCHM9AGjvVyp+o/ZTnSoyQmLdatsWF4Yq
7ZsmUroyRh+ILNLRkAzJrTQ8qxbJdlezkJdbi2eXZMLvbNH/9A1bU5vaZfgs4HEe0ZvJQEeAtwU7
yD2RMhDrGvNw0obVgSZ2cOmsxMsImvbCP7BH4HjIS+BS+qwdzcp+s4l+JhDAiiluTksB16gBsYtP
4mazWEH9l7KL3Uc2ShqDcGF9jIkVnjXaWORs8Tchp6UcLrAfcYmFbsTyc3Md0oWB9fCakIJIM/5o
Cyy/lmUkEoh7u3UaB3Fus0uNDNsvZtPpqw0D2cjjcTZ1Uri2GHbgDTwAULo7pF3nYIFmZNJ7T6pB
NA8NDSWCQC0YDbxiOp2r+nLkZM01MRQcLmbp1KoM53Ybehmue1dFTMBOwh58ph5tnNj7yJGh3ddI
CcLmM5tz7cGUlsccC7SLB30ktePGmf6Uh/GnDBXI7oz6oEUTJ7RaHC1Z+2kE4FwN6vBsWzv9G2eA
hYqornurz5wI0+QhLJenRbO25/thoYrjPDTqKS/wps0oaFM6Yg5HBAhWFYNOZQ+qt+o1xxqUQ5JQ
rjLTvt2s5n2oGwO9urKOZf7vf+cnkN/ygqL+yxVg0uGW9/zrYgoeWzyJ9jB8mUZ1Ao6D7oF72Wlj
GgdDrSJAx1WnMeMS02daTsPLCligtPEpcu6YL2om77G/vmhVb3hKwoRkyPOvZE+soCSR0Pkgv8wt
99IouIOqLHWjiK1wdkSLm3Elw2Cx6vZQKKvpGbn0nuuaduSkS4C64U0kq3ri1Mqks3SHoydy6RcI
vETmh657JlU8ZfaaYNQexx0UWL4IgeBJi6+DaJKNcgBvC7OmNvzCvTEonTdfVywu+hjP9B2pjxhz
0VTZ2Lk5TuQGysqLIvSgA0e5q1gKeR1d9lyxdDGRTZkhtXO212LcoIhNjH7P5PtknnSp4Ql4Um+G
Gd/s/62/Met0nVGLsFHqU8/02mXpM8Y87DlVGjsW+3SnSImczLkcOXkswLdE1imsrB9O0xhq15oB
r4AjK7ekFVorv6dSkp6s5LtE4nNLXJluE5XKBQc/G9r0ECrNT4pv5ob4MSB4MrTTluEMIpt3JsTD
KxcxZ61kwL9CZcOcNK0jWNxiCk7AqYTtW1utvp5MurMIEeIzwSOnNJHGCN5VPuRm7M7RF/s/MKBa
SRxlnRF/BoQ7mJQ1cCD5iy0Wbbubn6gYZMi/kXZpKwIede/VOQ7A2MrHvTlzcrYKUsnlC/qDRp30
LLuTlA8OCP0bUfTYZ3H6QmAd4K3URJ6+Ns88XrTdwADqluaHpbBSha1XBUK74ZcKr1h71moGYkkR
RWGTXaUWvqQlega5waVEU+tGTEkOQ+/qnJkY/LDnqiXm/DY/1FY1exQP0GDAoh0JeNpnWgyRvlNP
EG5Z5a1640+Vdhqk0mMhGgYdoJBhgZlawsBGVoV4t7D8CNXwtWSLHExm6SQj1u5ENlfuhSzzh6w+
TxVzAEF8KPaIbSAld0TTVAQkqABZXnmGJBEWCjlw2UQtcb4co5bEQZQUf/OUEtJd7GDRkvKy6jm4
Rsz0Niy6o8ICaZHrGeht+DP0K8bHex0u5kU2TcyYihVoFE66vU7kK1ml+yji9TBX9QcrowV5998c
40Yu9BwLCLnxmenEGbtqvyRJC1/UWaFonOThQTRQcGySBY4eJa1jpiFtrDEh6WTsMDrjGKRy118N
NOAqQtlumkMXrojuIumdOBk0j2M8nRbaDBoIAuyJIQFJvGZCfwXEKE44XQsaiRHQWGuzY0ooKMH9
32TAe9tKHW/NpOy5tIfDIvH95hyF7kM7HRYwmacFXAgQv9fMEsaJA4Ub56URFP2iAFbqFi8ZMGGm
cTSfS8AobOwqXvHjA9QI6Vh2qkRBDFYHoworVx0w/7Vr2nDtoe2E7dbD1qaHteI5oUi67c8jTJwY
SfSEEnpfSLEE1KhATVfWLuhqC8kituegW1DQtvHMG1kdQYOXC2x5Kobqimb5zFpPxFHlEymT7wxO
nw9fjw1OTojPsRCiXLltpRP7JjbYNqgJiDifRl+bJ4ydP+D7dQYzGhBgdVt71aggHOpEvboemL+c
kjGkl02/Ufl4/CLMnh1GQtV9ztStirrZj4KchYwa7NXFYOAR1uYbIUzys3EY/TTmxEaFfZuVP8+0
GT8mWhukShK9LWWknLOKzNT//zVsBSWHdl2xceD/1Rk1OVFl+aHnsYPNWqoucT3qOxIr4ylRjWOM
M+44xNYFrC2Oh4q5oKjC6FiFqjsSKr6spfQlxeo/+BeJ3+sHVYSrX4fV+4xxjE7F7iuRNAosXhZe
vqOxLLdFRNceAeWotIwtyjr0vqj3Td/LLyabTqdY1WPY8SDFKEeu37FVrTrlEX0yvcCRtQCjdmoO
UATf6P/IzcT2Cg0D2pBU1KENhjuOkfxQAg++yUPsqrOQTjM91FnFCqTXSEANJs9q2oBHLZMuhLzo
sVhOtMf2rxZNbjOrNoMVSDVhPKJgu7g0NiV+jEsplphWOXbM2Mtc2gyfNCXXW95ML6OrIrcYBT77
pu1uciWFOAuNl6x5S6wPamT9wnqO0CVWtBETli9PqP3CoKgZD1FbnEfTunRtEmgi8evqY66KQB5X
7DrFifMIPSVEgqznKQyxPCTk7ezFaUhSdZwHTb7NJAMnc2dzti/mySloQZswR0wdbTpFSiUX6vps
uUaMJwSsJ89eWdjPghVfN0ANmJvD3JLYUonyzC3pb3YE85voaK3qerqgo9ewP+kjlqnoIK0mTu3k
KPKr6CnhZuFqNsQiCzYWc6+eupFEAVYBBKhzSYatWiO34DdSUrrImjcbBawBwIHR/Nhg4p5nF3VJ
TfE71dcp+baopYfGHDQlIyDrTwmklVg+JJi9dWSxVuqCGbCoblQ++nEwyStCYfsR69yJS1x7IBkL
Q2FBzF5iYITCPCfDURngXZRtd65t+8ToQSzjS2qMR757V+9Nb9Te5Hk9yk3v5NNAfmq5s7AHYte/
CGD9vQbutL1Jr1GqPA3Ri67TtTnOnlHsQum7hroXED0okzdleY/A+5gRNUQNY4TEvNCw62emUpvz
3LAmrGq6of4VRDVxOYNBoG6JiphsdrOsxh1cYdb8Nq2nvAHWQDAndLsRfpctvZgC91Z2AXSQp0Tx
08+t80fLago68DaslsN4H+GpwntsN1QlVbW/IofkFuPFcOQ7dvqxZuSeT2nbuiBpHDYQb4AD6QaH
myC3+17FSVDe2eaQ2L5ir/UzsvGcgGb5g5ybo212ME56tv1UE58Ayy6Q0uBLsE9Ceo/xfUy70pi8
Rj0T+hpgjCpahQrCQranT/hWaLQ1rZ/D5ONCdCQdk/ssHJmPcTWoAqwPqakfZ7QwM+SoTDAVAeyC
wXK/AmRYsaCvdBam3U+I1GLzGh7Lp1zj68EWWOD208I9rcifODg8UmV+PIcvtTLuR1Be/bSTqOFS
NMMHWraKL43Vc40emq1/SWWcFAF7V7+w0ZcWHZNE4Sp0XWRtzH3Pz7JMTwMbICui/KveJDsns6Ld
HCoeNQ7nGBZaqkL9QEPODM2v42OdnEiZBYbK+Wt+x3UeRJz+gWdw1lEPFZaN0fiOmqdMfPX6uu+L
RxmRN7Oflf6v05Nf0Mlumf7oBJnk+gjsTWdEM/qvWj5JU46fqA0GPirjieHXBYXh5JcZR0kFYAZi
104QHGHDyG7h0HLByeG1bMAinBOupQwMbSvS/USwLUo9iYypYj8M3fCRl0xGiASss4NlWg5q8trn
Pzi+ofjvZBbCSX2Ti0tNqRn3HCxdtvrJNduACCM3uv7Zlc8FnhVJ7yF13XL6DvowwPVxlfWjjEU1
LO9WVe9FvrBquTTSkRvEybIzEQhnVGjkfKaay12X1huTyglz4XQGTUC3MgrKTRilRjgb3rc1eJSd
JTaUuDdl/dKFezbJWF6P2ZwdTZzwhc37rkMG42eLCUs3RCyTEYvpFzbUJOkvExaEYvJHVtrjSjGM
dMb9Rwsp3TwD5lm0vuZNySUnpxCOOC+5SsH3EVjYPlMeixJB40Ehtt4FaWt7zfKzrQP78aPph9ee
BJI9La5AFzUHl9xjIOERxrzpEuj0WW66fbwGevpGFrmhNVFFM5+HZj8pI4WPTFIA7LX2L2EbYSPK
RvZ1sHDmVEAIaVOU9ZNEvLqGqUcFBxG0y9SalNXqu46dBcoDkjFhUMPLJ8KcGJ+zK/CSoznc2pCb
Lo8vZnOQsnNPmlZZbnB5yCpQYssJcky9FhqS3h4hnR8sJXGqnuJjO/GHgo1wxDje+QMQTVKVPOD9
btSQLcBeZF75xwnIMdgGQB/f8XpnxcP33fnU050440De2hw2ULdCiBIAR7AsNlP/WMbVQwL2jze1
MyU4CVTsV9ltmHmShN2RY65jk4iJ1BapkqGExeqSx4eHeUkfSDPvZYYbLAgY9VuIZ7caYytmElfH
rxTZKHUEoUPjY5npwyo527Oth5REr+dD0TLPjvQ9YDNNsWYrnK8ITLBvoIQ2+RPz84aeSPFls1xj
A+KXwPSo5ujZU3GlzSyZaiylufiRQ/6c8q0RqV/WOYXbpEZ6Ar8NO1By62k4M048APWhsg6iKc+t
Mn6AYcBQ4q5R6Odd6GACceVy88CgXyxo9hWtTSzGNAE3RQKL9btlEwiGXyq1O1i4nftM0O6qeZN4
k0nJrMppjJ4kk26atiaJb1xs66lIKGfkPn/cwuHGcm9L3g2q9AJJgq0ULxE42oIEJMHQzZd1jAvd
S7X40m5brc1mNUzBjNcHy94EdK9KcIEURQCEZCvz2rcAu7JMo22yeKLa+MiM7KTKpSB2wEjMV3xT
73p1kbfVPaWmdO+oO0Zw/WHkMT5zUy/dkaXtUHRkouiNUCpcKiPnVgY0Bb9ZSttQE7/J0jtmLZMo
9FDuKSLLS/ZjgGPZ/6OAPUf9dWh+wu5Hnd6SFv3uxZzlJ8xqfkztts3Y3sehO1SE4ePlW6NQuY+D
1v6nj5jJuU2rsSVKNT23xvdE3ZVB/XMlP1K7BVqHqaFDTz/BKn8S+r2cjlOH4qwXp0694ZnbaFRe
Ed7bOn2waKKkqSexqNKtaOeJ63MWmnuO9scyCWpdfk+M38TQHMq6rQeruxoYkkrTxr02w/qcHGtr
pxTcNaxYsqXhx+WwPzSB2iNQZw4gu2NdvSj9CVdlEFm0UbN9kGBsWj9aeRHlcDChrxh57ouBIjYO
QDYFr6AMWo2+eyKoSQoRtvcibrfMDO8Kj/u4MK8Qwz5iBTpHZhNf+R5ydOiNarpgurkUW5VAj2QV
+1m2PHSacpQQcPT52M6HEGW4VvFWhVdaqTBq/6NdyWG3dMrbd6X700D7ROibYyxh3njP4Z7P6vRw
L8hTAYU1lQwhfMv7khCurvrWO0BIlNYts3sEJe6K0TyoeuSZFoIIFgCe6tYU7xd9LysZ48873dFu
hv0Aga2/0RI/W7Sc6fNblPGcwg+2bSehh1wYNj1h8RAuusJrUsKIrV/1reA9Vh2qVPO4nn7sFhxD
pB6Yf3x5+ccofqJB5EFp6P207Z5Ojy1UYnOHaKeMm1MP/1nyS4Ly1KTqsV3fJ+M5136nEJOiBGwH
7h24N6qKYnN9KEvrYbLL3WxJXhRKv1rUnArq4ULpBY/684QUwmLlV5Iwduk0KxaYgCcENcAJL/+X
whAH1thGEMFizuEduVwKyewROjXfSMSZUt0LRCi6zU+xqX2uTGOcmOAT8Vw35HNVKSQNJ9p28H4l
HPE5dxH6y+L2ZqXRaV6yd9xUnE4hdmqc+TXzWXtcsCwuC+cd0H7YR6SU4gsQfVZzrvBDqUb7sMYR
4meOrRslIRSubTJ/N91TuNJC1VRPoHCxhaq4CzDrKZIjTfHZ0tZjQ3s8iUxdP7d6fKjm5UDsp6c8
dlwl7v0zg8p+qUQgQSxMb5Sr+HnQQFddap0SYt2LCg6EoRV9J6l8M1EKWFEdgI/uW+29t6923O0g
me1Mpv2KI4ZdS7wDWeGMdA7mfbUf+Dv1LLCp2p3tJuhZUDad7cbRtp3uANxJP+tmlErRjAcWcydR
h26uxnva21a982oFVXg7WEgd+/bq1bAqakzQgIQf4sPgYlFpTRlVSJzfEinoWlOe87J8AnXq0TLp
FBoJSy53GaqRMYIuU44ztVOVjd+TnyXNksBcAosmIlMaPBvElWo+p+P4HAIF2uZNGfpr51SygVwO
5YS+lwE1eQOBDgdNiW8I+RwCqVApb6Op+rpGnzTG6j5/T7cftb+DM2OtHEPvo5pvqSOHyneKu3yz
pe5rMG7r8Lg5QsT4ZZjqSd92i9HnojJ9DjTFmA/6SlZ7IauGz/m9LFKe5bQ9o+BRWUnRty93l5qo
bUgtnUpRCbG2tacJrfUy4z4ukGpZ7dvSWw0rg3iNz+NnrSgLqfaK1b51LKI0knwdsCaiBmVdHJDc
vVDWAwV6cMpzeJEuqzQ+TXP5mGQhcwYo9LX0NXC5cdMFlTn5Q0RmChU7CT9bYiRmMewUBfc8lTQd
8I3fFgowhBx3AuvdNclxphqkm2iBaH1B/MdKPgBWniP0vW49DBNrRe3edY9t+7DhXyAMS9rdVK8r
AxKuhRwK+8wxOTa8dIYcF5EEYtHfyNLNqGCsW15J268FkCnbgK00Yiu4sOV0fbU1/DcDlqx8K7rE
pStrFUgiDHSpaQU8oSludVuOcSUn6TrsnWUjxbHLS/jdFHEoFurkuAdqng2IQb6iRO6UvlZC30f0
ZyrxS6hzKBcQRh6Y1J12nxpvo9hbUXkxe6CspPatc8ZRxa4fiLBOwxfv0XTLFpB4JNsZ4UNteMrx
efa4daLhr611DkqsBWPabeZfmbZC8vUZJiUhEKKH2Ysyv2x/CvzOI722Iqu9rn7Afnuw1G2Hiqtt
AomwA1q8y6EmYMya0iMTo2cjyA7VLelrYG044BdXn6mx0EtKltq7kAPWlVDpj8RaTg1vsi4pfI44
QOkctjDvHPjxKwsVr5kPofRghOdky73K0xWLAdAI68jJK9FD6BREsulW6bQPA3FYlq6CxMIcVRwJ
7TubXVbCgsJPUKmSfBpNhUMe59T1MRJHFeKUzCYnQVhBJvT7+M7iTdu1ndeBNVZiyTX5zXCvsWgu
/TYMJmjAEeDKpX9kTFAaA7DXYVGMXSIvTltnz0p0BxKRtWxbrhWYiND4JLuBTRDSRV6/DTMOkMeh
ik4GGyhWPU7ZnDqL6CGp+jzzm4QsxFuo9gzrpqPpnV9sBxkNkG/kt9hfi774AhH7OWsng4kuL8NA
IfljNlowRZC9kT7ryvxaGfXGsgxs9rBmBUUMnaU6ViSnarQ02Du9cacPyeV6owmQYA03ylLy7r6a
8r9aigKpABR6wANDI4rf2RyTeOZaxmPUPWUFSewacdn02UGmxZ8hAUP5yeLPyj5MbXUDpuKGCP7t
ikA1ofIMt1Hw0Pdq6ysS9LtQa1oA9cw7shZuFbkZnYGi3dZtloM4BXLpkLXnvg/M5Cw4To5gBauK
BlQyaBb7TCgrsRHELAlYTfn62LprJ0DMj/tmsMC42l/UYT6vSu8PZO5qaosvdGafNYkzmKG3NFYD
35q0EYjSID+p7a8+jqkPGeAYKnCj1IlGTVsWoz/WkDfsSe+uoBZ2bO17P9tkFv2YAJWgMMF+yXRt
AD/LuhiaHuJMmEUHvZ6CsecLNhZVY5CJwSp25CUGNZXdeotkFWacneFZoe5fR7vDpxir2Z4q4yeK
YJJDQySaGs3ZW9Ki3CWZpQVdrDzNbTfd8F2WHn6uCA0StlWqRTxR8XBi5KHVmAxLWcleVxS/cBVG
nuXFV9JUKEMqEovKBi1lextiV7hFTXq11PQajbO2FwMKXTFa6JEqHp3JrWGABgOG1cPKukkrVMul
2+4t5xe8INu9dpufoGjdIpOSY8YihiX+NguSqG7s5meosPEkpK61aIkvELBeS1rv/d5qhhPNckde
ANNBMzrfXBn7zDyxXlJUyv2gpaCAKLY1DGYGu1c9YuW3OTHmAJwMmfVxLIOEK0fvbMIN9hv7hsex
BOojC/kFOf+VwgmsULRBQNYaKkyiffEsaArG+4CKaRFmmPG+lWb/XTcT6ltYw8k3X5gSBg9ItV8j
gXpJMgqn7sJ5b2Kj0eRxr/TJcNvSDHUuk8KArA4XwXjkQf6YzSOw5wp48CDzTCwm7Z/AlH4FGq8a
IWx8nv0hsIjeXCmXLhyRrqBjp/kP//dwxL8YO2WoDvt5JqAlcqE+IHF/h3H70Btm/ZODcIawddAH
URzGnLPNmMbsk/TYW3iHV78VQN1gshlsiyW9W8C8JqEquy78aHWARfuFZsJdO6FyV9u6xgijwAAZ
v6NKNIn/hCmxmFqJ0yrxWnsQKexJ+hMhqYeS3xRULnYApTjayK8VhETtlupQk1f6snwcW8RoBipt
B2Wr0o5S9ytWObxMGuO5OQJ4peFkNap7keG5XcFa/FRZZwdilP6wejOfsq3ZmWH4Xk8p7yS4MwDX
jXdZX3hBEuTi0fBg6BEPHTVBjsFMNiny5NQr240u6/7i2N4OPlt337x4taxILise9j9L4meWxHeo
jlxC1Fk365OFl227LprR1oJVA1BXCLvZt0b4MkmwuPQoP1qxcUoiCVQ1soTQk1c84eZRI9M7JCyX
1yb5MZV3MXPkd0peQlJ7EYsx79WVqjV6etURPydYaqCYbXbQKiTocDsRz4C5VN141uypuC7CvOR1
d1TsjKcfeVzadtENoZDvxgRXDihEjLp9NvhpTcm7vvLenGNDIDlk484oCf7hRJj6+AscOA+searO
Sv8+QhAP1ek7V5vASnjzNUrEm1064T3dqVl7WBEV7Y52qFW9SE2zV4GJqHp+XIYVjzCENQMLrHpT
Y4pn24ci61yid8cqeelT6yiUwcswvUZj7remCr/iu6XoFswApqbUE9i2YAeYisQf+6cDnG2V+miV
xEoZ3dIrrXfE6ioQhbygA2JHHud1X0PwTaMnpBtS0otf815r8gX/Pa/t6oXgiI+BHBQuBTOsxSW5
fNSTxyqxv5mPCzAlhkwB2/o9az+0P6CifpabesGFZacTuZp9hk97rYkvfJnWTVCU19pHGh5YShS7
qBzejDjbQ5Ii19PQsfgWrUugdCCTwx/UtOcsrIImMU+toDjEWyg2JUjkJ13IR8tmCyZolpG/MtRT
Est7u8v8kZIAw74bfb9XlJdm/ZcpXzN+zwksVc0QGaIfhwjWolkcAs9X8VHUnB6ukm15qnjVCM3Q
yc7JMd2V6Cy19drJHMqGS7unFc9Q9/LwlaG7QGNEBmffmlHLkNEFX6b3FZGB4s1CBTmYtl7Mw28l
/C+r/0BDYEfn7TRj5WK+SBj8khbfcdYdhfacxYBwsFNNfNzE7kj42Y8jsk2WsR3EJD6U8w7a5lFN
d4r1aRb7Mj0YupfbThI+qO3rbJ0NLqp4w27/lvRj1pDE6LJhWKGNDLVKYnBLCi/i1FBCb7SS+Z6L
8zrcQLI4UV069dQ4iwqkfnhQNP0+qS+WTWX78/+qrxnAykCLYcXcctjc/BTWYDh2+DiSU9EzFUcH
ZtJlvmTF6iZR6JjGk1VdlaLBFLEetR7qTVZeSnD3i4D/whU1U78YlEiMWdwAh8J4p2KcLpVDg7mD
0SwPJ2Jo7OC4DeT0wqDNyAMYnvsSEQUPGX1DcYLIYTp1LB1WG/cNNjBNNbnasZ9LB2Aet6VaA+Ix
bJ4KN9MYTTjiFz+p9ka1CLMgmLMe/olvTDYWCY+badA7Z8w+U3xKufpGWn6vMmJ0mJR3rSSz+lGh
rAMZRV8c+33F9mJdyHXqyKwcA+hRR1+bh2rHIduLtPOwoGhY4pF6Ud+ehr+aIb7EzJSTDDgOMHtH
9CQonM7MrjnDIDmfuuIDxsI64UiyjlguCNVtDj1s8A7aFCERh0q3Ywf90x4Qv30tJ9FZfwGr2aSj
4VEMtwq359QDJ6HeZcLhldauxeKuyC+4niydfEHMPRK5WhWs4T1OaHtIuZDbXdhN7Ir2dK5A8UXk
uVbWQ2LQEUEKi0qBHZ9WEu05Q5szdeCoLuvTlf3AY9W8mfWjgs0SCKUjqR8teK9WJf6EwcwKMVEf
pLQ7A75n8/uasqkDVOWxqoYY/JvyAJ07CNIJdxRmV/lL4oSXDz0vyk8Jv1Of8+LEvjmPJPNZZtg4
2StxNcRXk38W3CJyuMdm5ChKRfWJcBogHzSwSBM/+2XIPxqh+zbnl5ke0xBRKFVwdTVAZ3JOXNaP
HJF1QZOQs9hjfUtReAuNmNtJJwgDLaJNtxIL8ZRZMl9OxRTSnpq4u62LxjhgX/rUvPbMS6scnbXi
Ce6fz3sG3RmEUUJerpbxt76MyvgrmuYOLDjusmNizs9tLvYpbCemi13bh+9jWjpU+F2NOv4dlfjN
TLe2GfQdPsTJ5kgVq/iJFnP4N4MjTgoai8CShCdzBsQbmg1vMVXsjLlz6Q56CAnYyut97FRvKLVP
yOYP/UbF5EQXX83I8k3hsTh/tAYSdKHtlJ2CSYW0Xboz0OfHZj4vdspZZyr/XxWNrUQeidegVXM2
JUeQ9y8D5kZAL28ZxhyhfI2i+h7hIud9fi0LJkTeqUU0bIx59kvJMVY/FfFm1NHd+BL9Q0v4LOx+
c+kUqvG31snHTkmIHFsfkzT7yro9KrOPdKbsh0+GB/hHNyA2caY1uZq3mC/rkBGofFi0mN+ye0mK
m/0ton/LQDPGFjGh6kh1tjtEGHZsxPS6trmEjUNka/sB2Kct14emZSOjbYuSD7rscRgvb1OePQ9d
9ShNZiBz15XqVweNQlcGJhbrtM5fYgDVo0KNqqZDAne7BE9gWCsnlp28q36nc2fA6XVyTxmdISww
3tY7YVrslpPDSoPpWD+2xPOUFgf/EN8KO+af6A91DCqqOUlbdo7srZLOz3jyjnY9OM35edKYHRly
5FG6G2IlL6c6tezxEUgmtWG3goUhOy0CF6eq1p/DhR3R8s3BUDAfuz3IIQtRHb4cK3Bt5WjOhtVq
r600UpWUcGDtd1xDcOfijcxY4xziPxrPcwM/vOBtL5NuibQ/XAQlUXoceGK9xbajhl7UXNT0KHcf
uW09yMneXh6xgHOeTcRpbQ14uiJIgfFX5xgvQcxjdq1+7txv/hK/0Dvk4iQ+DYa5l4p/fSmC7aYY
k7e4ftJJ7JRAraJC5XF/w6gK30JfPMBGOhTFS1Hc2sZnAYKNzRSBmUF+dgmPGw1ZJziRA+9OmvR6
maiNC5uXKJHJi0T1eTSCRGWdRZqV3gIVAM1D+srDm8S6BGSdKIyOdokDkreYY8p7Tq4lbmG6Cp5Y
DBtnLgG6UKVX5ddufOAGHkUQ8uAonPOyJxsT6C45YzhhI60csEO0/1JVeckVHdAWor8Cd8QmCG+B
JRkEe+X6nhplYPC2M1tAeW3BkrIzH/pCc35yNoGxJR8UwTdD6NYjty43ByuuHdoDqBEmTDVQ8g0T
WRryQ5Fhp4T0qovIFUglNosf3igIBVMdUO+X94mbkEcP+DzEhVEBT+j8kuGed3GT5q0Thrvirv4r
vxb8+LcKNyaAEemYHJZD9zy/EDhdM9fiKFy7zQeqgI2deXQ+ovfqmdttcxzf7UNzB727I9KyEFJ8
xE5MJlvLnyN8CxNvcr7HWw5nYCywEI0LrW852gmZJbaJnCUXFmez+E7CCuncHP9Jo6t+TixvG3d1
7CNGgeFZOwveQgqRZ4rOHPuPgcOG0I7FFOWD5QgQkt/ijqWO8ByDXym9wT5ntSsWT2suxlNFEMba
87X12XGuebPuWq8mIkqyHHfAepmxAy9A23flv+UdKgE+ZXIXHENX4vClZ6sfxZZcCdB98Q7Tz419
xbIwv3HtcgjacVbguudHGymEJ3Pyx49C5nxY/YYVYX6ko67P+ZlwHRK888PalaonMjXYA8hwTtE5
lz1bBIyk3jQetegkWaciPvH2q5cDh+KoRzcOpPqESwgfzADf6FhBq+MLhAzPa/O98vsLIQkl3HXm
LyFf848+OByzFZSxKWBzgozCfg8SXrNeBev06NKY362FcjqfjAEekdvAwzngdhX6dVFf2CpH+bPc
Pam1rzcvLe8uhtHoqf6stEC3zoN+y6pDlN26hh9hxrMOM2e4hR1vj8uLHnEnvMmpX+hBjysAMAan
tpBf1Hga+KtKeZTmSwGt3sAGLH7C3Jf+1b2vyP9xdB5LklpREP0iIvBmW5by3kxviLZ4z8N9vQ5a
zGg00VJXV8HjmsyTwPiWtT8LrpxECKQZs2HgoxgM5yjWUbGxbYm/FZSKQIDs5QNlQa0/aAYaJtPW
gcIPxUltcGCtDajKa7YHdnrQ0ePjQYbWNM7x3+iMwZBqKmsvJhCRDnUVJyvc26W6N9hyhg/FW0ax
i6ZTb9ZlslLrDVSbrrxzUHB5exgiuM5ICmJxwcTM/wKT7QUoeLjsSVNZZdrdFvMm2ljKerh16XwY
d91LZSQfoEw5GtKy00lsahFiL5yPmLMWrwEeNO3OJZIVOz7dmkx35eC16yqHY8myi5PWNYvDyO3i
ewcDBfU6rTZcxKjQGIdfkleAOiHaVNX0I2kkIL5Gou7subEuDU7V4NOQD2a/s/JdXbuytLWJRE22
nOqKPY8W1D7DpG2c5hIZaSzDjR9IDmjjjiO5WSmQfX1d+t+jRSg4D4viMloLu8CdtTAHTC9rlXig
mNTmv0TbauoWzI4HxXQ8lc1SB1nyx1vBZ8hzslza8bw3Fpp5hNvCx9Ns+iPa3wJFUrDWHSozcLDB
mhlipp469dwf5zJYg2pB+8UaV8rWyrgsqh8m2RYEuWZT+YAhlxEoDE6hiFXAssXojVLuQMnJQtbD
1p/NNT4vNgf1i8CPiDIUBApivZxt5LxobzXljPNDOajXrN1YaS+A5TrlTKYainFGzcoTxkP/lMDH
bg/Yt1h4cwV43+3HSP5HDAVrTmKWyGZT1rUKKY3FBQJdXHHziXGkw/JkrrJtEaoTpqasQL1VtEOI
GQzirScb9im+4atS6x3/nYfYkoJ+VpnMUxaob8yX9BfyRBk3oCIo4JdNC5BlnfBEzG/cNfzo5NK0
a+b6GdzQhE/wWWir6GPC+L01SHLOFrmeTJXSzNHbpfwB+mU0Iw6WjxnwIO8uOTcVXlg2VigV7k1n
bhpGeBx2pHwZJeqmW9/TF8q03UyFAOirl0lQ0kpXi0AI9EP4WGALrK3WVatDiegI85GMgvmRqWtW
bqHY2pzB3CAJnAJiN0muXFTKYWCUFsrHhkNGH246y0xj2TOS1zHduFG+rmqOjwXgg/jcLf5pdIWz
2N/5vFnvtF9xEKveJvUXCRLD/gzmjG1KKYMDuIxsZdhaVVvmiU45Zz5AfKmjrk0TvjaUg4C7e0/Q
LPfhgAy3XxCNXqY4xBhMzLr95NkalwrAXeKcchk6Kyf2Cu9cElwCWgiAOEhsFiqKqXYd/uud+eAc
upAKz0XK6ZHSqS9QqjTyXCtwfy58ywXJU4AfIcAiXqli5t+Zr5XfCtF1D+4xCjjeWRCKpc1JutCq
vRacai4cBtvp1fnMhrkokMjgljuRKRVP58HcrBjxk27nolaTIjdAFu8cG5DLGAKLOUix0v8kytEk
6EzdFrLLj5YHy1hf5rAI2OX/dsqC1zfAgGNV8+Ejk7xJ1VE/G9jHwKGwqCRm0uDZvqg+45DVxIYW
CjErLh79TfQM9RLPTHBBjf7O8m+5XLTVlaiZli+plt1PTeYN9cmS24nbgo+t3nDxEEWSfAbHEfkZ
mwiy/urptIVrIne7mI96PEOLGHSGUKQQzsReim8mP6aYs1hhHZdXm9jbssgw6SG49D37pDtboPLM
bZtlarkc1AbBBdKLgX2forxdRWzwi1mDX3bGrq4/chr0DF0Etu4rcEGWoFi79iqSgWZrQJaSvNdg
uQjx9GFVa78jaQUhlu5T+4cvD3rAd14t7GY9OJ+2talBs+sQHiq3LglG6m5atguaPWOsSGZyCUIJ
aZkbIyiorBuTN+3BcdGdeDKn+D5CNz9pz9z4Tq2voXI7HMF1wYib/6kA/YX8A4gLRFR7k6PostDe
ryrYOJVretvSXrcsuKnVUWqMB+yYLD07HgtpMteRj2PfmKmMM5bcQzxisZfV0BiwM6ELH2f0Ajn3
CgoYY6oS1XGHH4sjDX1qCXyFIxLrK/WxOo/flNTiVByty4SB3JhvbdsQqxR182REGAmj4SpZXPBL
SGB0UNQlFgCvs29Tf6D/WyTyiQJVtMx/sITPmBVnxS9FSWh9Y63gqcOdL6ULss5iZxMXp7EGfUvD
sLJMMqfAqiw7dojeJ9bbuSCT40TUBdtzHl8xg3Yyxlc8t6noETc2zi2OHjCggrn6hgRndkwFd+A9
Kp53ygG7gs/ApF1UycLIthXihazb62RpIOQgTq1rDkVwUvqrFKH7LTjXiRHBNWpRI6n7CE3KfUQG
P8Ls9a0Vlxl1VU4LCYQ573dYe4ix5b7guOOmK45cflZHZ+mCDgNQg04M7tXarw6BTEblxJPgorMe
XFnbvM9YBUCTmspXLqsgW1PQUgGEZ5Pp/1t3Zu023pMcycHB74xbKGW4yVWNVdqj67ZkabCQ2ZiY
BXFuW0ttWh8yX55reHh8KEzk7XL67GGKAvVR4mXOQiD8dsQCvACpSP5Pf+TpUJ7H9DZ0MGfls1QQ
l4CsBg4tzS0rZlmahWQyVV6/CRx54xfhVozC9aHT9gWhyjSnaAOR2KIbKZcma1Wzka9Tmsdg/PLQ
7qIOqQKhMOJNSjhVmUVc+D200WB1J6lDhpdsdMYuTEk0xZ1PE20wnbSS4QHaygRKY7AlMRIlA49x
GHLCntxdrrlcLmejLiGrvtcF8RgGjmAnW8gWod0SGm06BNGeYXwuyvNQnoZe0GccsvyLQBqOd3R2
waXiZM+zD60al9nwmWDfRuuZfdScvAP5UxEpD5Jio35BIKN8GHUDzrpY2Tnvc6ssZeQF3cZgKFaA
SohFxEefUGfAXsN+FFscK9ws5XHk9Nfbd2M1kIn0TU18lFGyy+qUQ58M2FkQbhgXn1jAaGTSpOF6
rIyznUAN4kKwembOiTXrBAGG4z5h4sOKt2qZZEsA0f2V0FHALfTyFAp2WT+8yU3MWT4+QvU7q0id
8Am3Lj91CC51Ec/TtmP2BY2POo7Prmb26Z9r+aWpWLG+Hlly1g1gBSwYv2v9wMTeaz/awpg1DqO9
cw9sKinfsvZBNhZ69+sYPBF9rAhEvCaojiFOmm7fvhK9ZNzpG8BApphwnXYnoEIVDeFjA1kKRj4a
G1GSIGXYRCjo3VUovblm4VYpOH5s3aHex0vfBmLl6zQGasTprNiZ6ztsXKS+Ttl9dRn5Zj11oM2Z
2AikLD1udtlZSHHPMYOtD9EVSfXsWpZlyeauYkDL7vGvztgNNa3qWimnkjmCuaL2QOUWS2yn4Hxo
JaSAkhVlOfeVijLOsxmLoX4nkHuUIh5XnkQzPrAcJUB7HhvrwEzirQQRldV/se9NLj1/H9riGUJ1
8R3DQwViXLwBv4Lh3Ui48BECS2znTThrJepu07HRV6nWq/6fwXMdkCRJv56uHXIzdj2bz8CXO0yO
tBBh/cqRUuQiZSVrK7C0lLOeNRgNtaXXM95qzHaZhsXD4FQiPgkf80bk+j9cby3dULsyNGeTDNWx
EPp3JfkXkmCXjumtlYaBQTjS/UwGq3HQgiUgFKwez7zBje7lzU62/XuqxNFcv1Jo6yUU3FEih7e2
GIwNsnMWTvpn1tZXS6ZplGmrdkh2mLE3Stn8Np6BmZw2omD1lWXWvBsC7Akqraa6rZPoXyH7GquX
KVQw33uthsqmsAny7feqAkmg+uk5M40iH1EKxVAnVeenTKWvqGBwn5PihX4Df4/T5OC6fNQutknY
X95sPbJr2S9MMW3X3hr2Bo7dRXLI+vgqe13EAjzagdnA81lTNDQkDKgFAz+Q6fqqtaSVkICHKYZu
Mm9lYEMQNNr4qRbqOZ0TTVRApPCHl8Gk8V5XcbWLIadl1K547VlD4tddIHGU0Z8PxJnppFy1bQ8k
iPdRUe+yHlyS3HrFPRRBgY8A5MNOpOlVk8VuUgdTJJe2QoJ65GNxr3aOzDqiVNzeD37QpMMqBxDI
iBDCWkXkDc6aPRvAI9kkmK05XMCKko5sa+0m6A4GQ7aSGCrD493PLZOrP91JmXlUHfFrVtz/lvTu
vWs5THVuc1YjsOI+o34456MRbUmp3yY20u1e8PMlS4MxaBaZf31l7Bo4v5LVXWoozjO751TJ2p1C
4kaMnDjmwxOsbjNGu+N4KlgORYq2rivrC6AgFhYCayB1oXDKY+w0jPVjL/kSlveKOXVnAQIuXuIK
iusdcP5BGSXuGzPbQARgf5hvtdpfGUq4KRxSWgKQtAwG/ashkLGKP0aeB0/vD2Kwb/hItaa5AE4n
60IC8ebRW6r0+FxG7lKjoaP0cG22mzLwW40xs5YsaD9G5wTN9mYrjK8rfV01PGKn6VhIvkHBnLG5
imJb5mw1rfRQBcY6bnfV0LpxWp80DSel4TxCxTuU0VubUJDT2l9DbYz5K21CN9TulYYNu2FCkdKu
tQzKon2MbNKGFjdQjJkEkk8htxH6M0HiI1lROeXMpU1TZo4JCqF3H33F3ccYtfDG95n2DXcTTtQ4
q1n5Qnlyu4agpJG5FhtCfFooUjPW6WlvLAsKkLBGNEol3mKXUouecCIbf4k3jzCklZMsgUeKXn4W
aMdq3hcllBZFH+BZYruTsGYEhEZMJjqtiPn4WJtzIUdzT8rm8rBVSHMLfyz/X1Vje6JT5jBbSUjN
oA6ylakBmSCvVvK54Jj143zZd+/K/tDsD9BnRI0v7eBWxP8IPWDU09Fnochs031dhwgN9UUt/H0V
csA0ySYBr+03J3WKtdSBE3n1OkqNVQaCLBfMKmWSzCoTYixkAJIdlNZhFUxKG8GthKKtVCjWOtAe
boCmgIMyfMPkmhmPWjTHXPNXofGRZaiRa4fR7x8YTDJ3gjVcwyVRJ2g4taXqFdxqCNlBY/UAguph
X/Rv2XYOSsJyOZnjHN5Ho7eNtXGr9i2xKIK0t4yujp2cutU771MBLs0KYp83I7vTjLiwAd2GDGJO
6tlTAjIPPOKUlT3rlHVEjKyPl7ATLOK7jjESWEOhGW+dWgwjAYksel/dZE5gdsOLzh9wUIAdyKwl
TSSDFhAoc9+p5yr1bo4/cB4lTFcNeVHyXxP5VaTDsfV0MDnWWWXR3jRYszvGIF1NryGQoXtiw6l5
RoTk+nGwLrKMjQSdLKips85wM7T5vzNbHrL+HJZHA8DczAnltS+wf3jysSJMmzP6rI7kUBrSrmT9
YaT2b4kkSBrtKwWIh3FfVi0gX2DXDjiiCerLXQTHSeH9SWb3Ioxop4zqzQzGLRbUvYXSkrgTqO6k
tEgA4C3lnMEgVXPIwnbv+vJXHRy80l91nnTM1k7LUzh3IZZe1D49Oqm2jsfqNJqMtNnZOIpzHcIK
/im879bcB5j9+x5IDyTPR4ZxxUeaEyJT1ki6Aay2saBpZzS9vYPZP99rYwz6JTuKrkKDfHNGqBJN
94XVjymGwnuLtQFHYdwEG62zmSv/CKa6ZrdiP3xUg2YjZfrC8PI/uUE2HPr3oUlWVKUneryGTqSR
0OkzpzMt+aGZCngX3eV7MpCS/+TaPg7hMG9KDYia7BoASgxQa1GtvqqueAtRH42u3JGHSUjwu4/R
MKvqHtolgeodj0hxNw2LOKtmHwYoq5F/VWP7ZlFEab42rWsdaG7YS6RPxIeRDTRkHzB01i1lOVm2
3rViLmukqJYs3MdO8S7af007HMa4vGXt+JbV8CBIY8J/D2sz/hb9uSHh1O+fEm1cVDJFwssPjjk9
qCNXUHSLeHN7nyo9DRdWUFzhmbHG8Vv2R/Ue7hUQXfLkm3iZACGrlQv36wo11EHgdki4DY1A+7Z7
j5FjAS8m/JKbelaG9cr3w0ujOuTSkvRomN0pQbzOGplmqMP2Rp7wQyWKAaXgsZeSWzM6z0z2bwZj
cIVBHbSfTapYf7LAQ2rFVFUZEGFGSNC5CyzKMsQg55YK7a6CVoIlDEWjOdY5i/6ILET28nliAskP
Dy2y4tQT31bIJQ/HdcGKx6Kf4LtOQyFAA0Z/7Sch83iDtnztKuvpVOGrsstV4Ws/VY0yJ8rzd4Bk
gHDyVV9VBwiX5BObztFwqvNgqPOQHbxcoK2yxl05LREsnuFe9Q8RhCxbrmEo/4LGPtGEcaLb+yrP
95Y+6SwqHxNec7L1VYMlOU1MZ2YI/DWISTYB6wvCvGLcBU1eP6HLPnl4rRMn4hx6wIB6FcTS5SJ5
SPu+q452GT/qQnHTvOMqRU1WKd9FMg+C3o1zHTFIU98K7+p54ocCCUVju9Snj5sUdczTPdq2/Iay
6WvQD4gSz11ebg0lfqu8SWBaERKuy6ljg07leqO3iwcutkH+AR/rSn6Ivv/YkTpSAnaKW3ZoUbhT
p5QIA6Vs0Sq0BcGtTJRjLpR53Il1V/XHoG5+B5Gd9ERaZWb5v5QS6RjzUb9h9pz0GmlKC9Oj/a+s
TwguZ22aLTiEURv9P8WqT5mSHfQB8SYcv2FAuZ7/I2rupIJ0WI0x3ik73VNX+Kr2MseC2CubmaXU
ru18qjq8Xe6LPXwkOBDJvHH2pCuuciabncQBBJHBTxS3QvlSsU8twniyEXHnTfam+CON4AKpfzl2
Pyg88LB+RLuqpV1HFVEXL3DzQCOfccKkBlecjxSjRjDALaskX4QvENYNAWLd8BScWMspGHIawFlX
1KsKe43MODVFxVCHbKjsZ8lkSsJON2gtVhsYJjBLzGThT/iWBkpj/UcwLKXCp90zg6UIG7wWPBjM
gwYlhAHasoCgid2RuYQExCUeevLFkJHJgduBWAoI7+sxmOOtcQuYkaqCHiFHovsKYyQLvDjb/wdV
kHzZYZ1GBUlGvivan6IaFh3T8gIQWYM+q3WInS/ZBrJt0hx7Pg4JBH2SIfVzfPIiqsau2oH12HS1
T0/mwXYrsZiwbrYy9G36ckQcU6KgUxA8WOTBxbm1kfKLwIoVt48+P0lQeaoIoK30YTHVq9DHGrWB
Mgov6RQS0mPZHpp1xONlwPnb6IjBWSsjMfM0MMQwBLBNtr2MPJVQ+Cm3FMKVHeI1o0GUs6deW3OJ
5VipNguyKtgG9ig57aXp+6coal2pZITWNVvK3qV3FGg9Y46V6Q7wYCHXcFJljJQ8Rhajmf5o/oM5
FdK8JdV5P7D/Zq4bFRervRVFvyUfZNVULmccfRVvQsuUcZIoEixQYfGPyLUtasbDarM0S0RlcCNC
9hoWLE/ld8CdOxJyxZGoGxfkEppjsi8x1gU7HAxkFWUu/+jEUys3oWrufb3doutW/+FsW+n5z/Rt
umlciq2kQsCfnnqYQCoYRI8BLgHcs4A5VIYsB95h9c0jcdbVe/SNsxRbc/U1IHiSfYbHxrfIKPTa
hA3IxUu5QF6xc0OtMRYH0AcQHvvNhHZV421rftfSuRFrvlKLHpD/nfalZ67a/mIXKZUv/LFx+E9g
g4ujE3m5ag3o6wqciTNxlRfk1PGES+vwQFjZIcBUgZ2z2jg+q8hSHGO7fwBwQsZSHBgeM130LWVH
XjKqHSQKV1mqXbDm1LCfdf5TI05KtxZzMUO8bHEa7fH/sjtJPrnHdZG+ByS0in4twxbguoPky8KV
sLTE3BxPJrekg87TRH7ABJJiukNAkYXDQkayXw2vmv0TtQLLokc+0byTP9DpLIUeBZAohLWkyjIb
p1dFsgxBAZIpxY3CLNQoXYApjF8VRNnaEf5dDCdNnRRRwlkIpGS4OxFVum2CUrZ4OhjsQuMtodrH
9sz6HWINj5IKTVI87gMcJiNOfgHBrcZyXQcKaAwuGjwBcF34UmPhB/ZqOlCIWV1q6DxKuVvbiEuY
rwpIA5p8CjyH6ShbPw60oMJT3lkubThZRBX96N5DpNh23rYFzS6YYOdY/EZoCgK4j4EiVAoGyi2U
5uqezkeXzU1dMkBg3F0DwrP7fi4zaRJo8MacrY8P1bLEfYXMc1DdBCaMiTpH5/tlBGjl7Du6Mt7a
sNBsAfACO6zPZBRU1jwPMONgSvakZ4kstGdJfTFhvoYDDSQuWs5HxmCA2uLVKLMURZSrIKBweFYH
jAmR2yLnXAUBMIWQsSCmCKK9cngGA5isFleKGaHLjQHLFawH/Ice4//1oKDXIZM2xw1rpgaxW9dE
RnVEnIQoCDrl32AnB54YS5rGdYaxxNOzlbpjgMaajGZkVbCMGf1xAeidGOECPq5+lMithVmh4bsZ
Bmh9gGq6IN4ksbYu+BFig90Y4iUeWhdSQA+kdJVsIbwAOlnSLSZNaVhEO2hNK8OZ/m4ieMLRKrR1
h23K6fTd5Ngl/XrbKJgRfaIs8pTckA4Kikx2FvJYJMUwMYmpZdcGTxJTy3IEOa24GRpXobQLcs4X
OtoG9BEu4Sl4rcsZX2QM8rIJShij0oJ2cg0+9AoZZBU06It40gdduIGVPa16I+tZi98kZmfQXqxJ
CswZqpsfNTNm7vw8uddYuqp0wj/Pmf8h6h8Weor/PfwTYDK7Uqwk+beM6b6s+8DYCDDgKvuuYORw
kzWkGRjZv7a8gDL833mEOsYEdCnr9OHUosSQI8/HJgPfGf+LlLGLfUcM69BJN/WHRI8VjHdfusgj
Yl+ewAiWdgOGIT++ZPYzbs6G9ON7QEyRwBgW+WRPkfJ1wEckduUNu70Rt6l6SetnGF664K1Wv0SG
J9U/q3kX2nNkYKuxdq0kopTCFyhIW/6X05O3aKp6Viop8u9OnA1xUMJ1Tz3lhF8DGm3gjbqFh2Mt
9yffO4Mdx0A+C9FDm6gN1Rmg9+6GsEpLzrK4jeo7iX5NHWp4CjsPRulF0Pn19yAgXXZFUvGgPBTC
ZDvYJBbS0wLyg8LGtrV/adr01PXTHCtcM3ciriCEsWH72/hbTjlXJxGPODaewu9ISX8Mqv0UB3DD
0siG92G197CFIjOUK21QEQAAwEvStUcux8C+YUBYkI488rCGBaBgrBjziFYcnHNProshAfRxIEpz
Kfm5iYg4pgTr5g/Zq+ZYCFeyw8o2ZpPIpINOWvAxOIwY1fiij1+TQhhgOBgH7ivVmFXhsx3ebQ3Q
DiZLSjdnYeHMWibdyT21aWRPI7Mw5YFhzpZ2Tr4yy2XZ/YXmBwPltmZRO9V3FtMbG2EvohmQ2Ugx
UZcjOhxFge5UzNOc6qM1kL4ai8lsHcXHEXRRpy4BRNrjKpaZt1OcpIQQ8cjwiFTtDkA1eTH7zL/3
xRePXMl8keDGpf6R+EAgrkr4M2o3GUW83v4aGmR4/cbHqY33tL60+V8xQBQ/2fYmsRc14xfv0bf+
KjYwE/PorV1+kGS4iGrvT/GpgQNmBlA/swrpnbNCq+V7FDzzpR/d7OYzRRwDoKjDvNl0MUgoqout
Zel8UIfCdAvlabC4b/JLRk2SUII64pVTDwTaPJcGtCtfNktsEyk2AUYz07hwO3b1mahPdBQgcaJb
DIxklJ95TqmNggn3j9+h5nbOeffRKeyx051TnYz8MqJos334H8zC65SSU2WLi0MBbIifT1JG7pJz
bLKqLhHamP8MxOG505JLi0zS+CKSfg4souHeTRLmkcHdrj95QRjDTe+dSWsn/SxRoVXaq3d+QlAU
OSuRIPxmIrVoorPeHKupe8z3QpyFdfH1jaMdg+jM73Gw8vNtrJ/Q5vcSAhwJUDiyQp0uHcM1Fw+a
eGuyRekFiz2qxgipZ9RvMAIx4xuXtTxsdOGdbEEr2nRuhNbU6nBN5tJxMvmN9aa30sf0r5KId2NQ
suNGPUknSq/udkHFqTscgDAASSd7Irh2BTfpiOUV0pISDXs1tLdqhDZDN7d9vPd7YueGD1NV1iVI
CIKxVqKj1VI0YkYVkhOVPYhn4H8y4QQKGDAwLQDVDQWEYqyvbU+wKabbyW3kmdEZav4RUPi3jwbU
C5h0W801DJULu55PPanW/WTJwg8rGnPFE7ZIxCZktikzcLIFsDcn34XHutIhL4UnqyOFI6hRjPb/
1Eq5ItXHBdG/ZF8ls2RYwf912/gRaiprSohCecSAM1trXXQlqnM7dNJWm8JF/X4XU1ZldruMJ0B7
le+HZGrWOG6mvJje/pfzUDNDTHdi2FuiJFcJu0YXvWvdv5NuemnJr+6wmdUmOjHVW5Px6aaMrxL1
W0LI1pHGCxdhmq8po+FaXofbytxmALO8KF2PsbHxKHFMmJMAMtCjW1vA91Jgb6Kq2WhMLS01cH2P
FBewgwEln0rUSM5QG0SO1uCwlHRWT93oRrZ3M0yceFr6UNVemqlGa2F93vgNC9Ks6x5jyWbSZ+tP
itil1fiWaqY+zIkHGxQM7jyuAIRH7DvZ4U5iLg7HftnNh04gFamQ2RLZRF2m/BQkcRrq1KOU77qD
kqVecq1pd1Oua+oxVUn88qZJ+t4UzVoJS7ZwEmQU7ciL3EQoZXJWhvNWhsE+5gc9LT5ruXVHsOmT
4zKdFkYTX6szaIcH50tA1BuIkpr5NVHFmnmOqXUtMh54CIynSqOw8OA10oID1V+ATN9jb7x0Sgeb
6q+N22OssWbsA/mvhVJHyVuAzZSl9GPMuEh1+1OidJN+THAeI/lRJaCPXiWJeLISYXDs+i+73MXP
1JbuBuI8D/VaVRUnvEyfKbaRPCW9m/wrVoGsBXBKGLXy3TuQusyWF12GLBaYRXj9sVKUo85rh+tz
7KzuXJvyOWBP2EbQRYqbKsavUgRnDB+fxdsKB2pR1v3ZpJIA6Wl6zR3q/r7nHNNS6KJ01ux7dro9
XGso+5bx6OzQ9ZrfGFpYYUuvWrbPeplcDfpAlAJL00x2hoPF0lwbI3P6vL2MpnaCK7k3tWg/sPyr
4cDWgqxQeVsy5c/Cce9V4zpv0ytUHpMw3JSAc1nyGdYo/S2MgrdnszYVApO9ysw4A9ee0spZmbrE
jbIs+mqpEXvhWGsNxnSCiCaJ7EODljeU/HVPmi6Rw0DGPaInIFJ3OWtRXAYc7CA2znJDFCi59IIH
D5lawMKbWSH/KfHKYb6JQ3vUvjMP8FPGZEqwMMiVxo18CmHrLsCNVPFX2A6bEZVOpIPlDM2lljer
qTcMgL7Y48NkymqwzeUbGYOyl4PirGXKy47H+Rg9zFbaRmzXbchWg48YX5stYvmiWZ8RkDAw4OQG
hLic2IeC6QRB4Zqpc0LEZN0KR8fZzACcwG+MRwsjhCqiM10AMGSmh06b9nEzAfPBrrnAuw/PHLbA
dtFBKsugEe5YoyLUFaaHn/p46tGPEkqEPDuAcVo73cXwwguc0CNYFZeISxkxUjt6aFgRQDchcZAB
loxUrGyJMopCom/fUeIgDSHzL0ow0AD11Ki0ItDsCJ6zlCETPBQT0mLl8tRW3QwyaMBNX9jqOeKX
Zppnz7DPSYN6H/SWGksI2Fkgv03Lv/iUuLAnt0DrPiJy7poi3KRsGITQXVUq9gM0AXVCv0rZJtFo
z6xh3Hihtc/LnwYpb10Y2DWSbe04eBGwksvmwe61vfEOzqZfHFV+gWS7kJYAvV272AFOiUL9LFE1
5+D++sR4joPyCmXpw++Ts1+PSxBy1jsf4qNRx+tEoIAklcswGdBhLE8Vf5sZ1YtGUg9gFm1C5F40
/S1EMOuu5ku6If6WPwBSAVBG1gwuIQRL2Xm0NqP96XEgZf5ab64kAOfqAe/JV07CYLmvO1eptmEI
MI3Lca939zHj0HZBmIbxVBV5HCmgCbyrX76i6DsApGbwq0mnaXyIfAyFy7APtjktgqOf1XRTIXWl
fU2XeX0FFTUS66d/C+yPxV3R/oYinIXVOYo+q/7G6LV/K9lpTP+xAukp7vVrY7nM3uj5ivZtOetU
2QhlI9lbqdnkoHpKZ255B3n46PBvsl61sn814wa7eWrqS1RgDinw8Ik00g+YJo6zHwxXyF5/YiIP
uunlDkTu6L9J+d0UiM/+qYCecvXH1q8Kly0K9MlatkK2XiLXSC9jBMzqXol/VNl6eCetG3cZxRXu
Qkv+RYLAurStk+U4jSxQDsZ4EbuEsrJ48sO34R4SHU8zNElbXdpZ2dW08F8eGhLzsnNcYq3FdFPR
LeWOh83pD6/Ecqw2MOSPBMrNNSjhcc2dyy/U2JS9UPCatwEtUspOqrSHsVGPX6LeVe0/q9v6FH41
RwSDP4kVdrdLvG0/HEFnlAi52ETGhwYrLJ5U9a8XvFXjTU1eoKZHpITh3moOeXNUHB9rbDjT7N/Q
trcJbibqXw8Ej6cbbFYnluucDEPW86T3IEsvYaL2wRXSy/Txcnnn6ibw0ZOCjozRYhUp9Ps99Z2M
cVX/Nmz23S+l2vDKOmcnql0BeNoCTfL0s5/G/hwhE7fdS2aW12REjr11aV8JdgNnJNHRL70FLM2m
P1idmzoriRx6MrPFJtCuvn2koE+wcBsWsIdvK/9QaPvAWej1VwxhWDl75VEfl9g2i4BkE07we14w
8m5+DftPE/civZLpFOQPBvaK95Oot4YqmvUi94DN5NXyronEUkn9TI2DT9tceeD8hq9cP/TNidlw
YsBsmcMgrQxMmQ9umjHCvXFXxKFWodxj6p3Yd9duQOK+9caPwNin9g7hVdYwVSU352QytrVfdC++
8hlhaa6443oG7FmCQOfkgL5izsWY56SLz4HdfNrHSxtTQQOSiLXJTOnjuZ7+Tv32dE7w4oFsMqQY
zk5+GDjrobqHLXj8r7T+CiHFTA+3o8Tx5z0dVMQkB6GWCZdtekj6VWD+9P3LUX8j9c+0boLLq2fk
rtrk12DPLsjcDGmRv9oOcFexMCtEXsVL9fYStBlzEaLDxvEuTYporIzB2dZBt7iNd2qbjaiOybiz
6kujHG3zaFaPNDlb9StCkOUY2szCeqI49zo+A3yXjJMXr/lDwsGo4MzI/jwf7ID9tqGOhNCHFUbp
MJwA/xwC87dMtmS0y0hI5XMsnQf1DuSZFoFtdY8z7sFHL2M4gX+g8JGoxbNU77p/qLBZK8kK09ZQ
ows6mB3Co2fg/znajQGKiXFQkGOUfalMm3QMlTozt/+4Oo/lSJV2iz4REZC4ZKryVTIlr+4JodaR
8D4TSJ7+X2hyI+6kTpvTUncVkJ/Ze22bHSVTJbi538NwnRPsB81bxaCUQ0BGzya6b/O/w3Lnwq1x
3svu73qD4TG1V++bAzzV+WGiOGGwMMFLwbA7qW90+Zy4Z0/cdd1+Ge/ZtM2YzMVzhmlAxk9Rc66K
a2QQ9mx7/U4UCHhwhHEXh0WnJy4hRbtzcuIHFh8x81qNy2C+H1dwASZKpRF/z0sLDgVaTxk3wbaw
koAYZ/+NRPuPRKJSRshwNQu2OhN/pDQEicjQXBJttOYu06YSOj2ET5UVvNZ1+s8qui9TFjtNseOY
4Tuk0txG40eB+++mFcwwJMvFgdzfhQA5lvT2dQ4oj2c9vI3VhO4+sSGOJGDGZSi3hIiQo10RehUF
ZGm3ebirCOnsVHXniBYUlQOo3UkQwQLU5hPprIIFQptvId97qHVX9Jo1fRddi4gIXnfopv6u8QYE
6TE2CrYsP1A+2Ial5Yo6IDceB1KANn92j07IyEd7DWNcDw9G7uW0crlvbbn5qkOgmhOFfnwpmSCj
Vz9YursGrt7mk7v9XXgSt4EKsO9Yfab7pUKAG6o0ZcIRcKEt8PFws0IWX/S+H+1zSYwKo93gasuW
dVQLdGYx9FbtfFC+NPdwXD0bYr+fMzBWBnV+aaFfRzvOm+FvY52KPRHN27nJ1F5pHogio4Fql+i7
cpTYF1DNGsESN7dO0jgZOJZhq7MKCoQdYJn0UsM9/DSP7qWyUwIay4F5tWXdehRRLEsrqkG6dPIy
ORjYZIT0YeSrdQ9xGh1kLckpGUiylAx1x65byT7JH43FWxnz2Vj4WfqVjevX9Uy10VxkgVaySXiE
rJ83lP6TJJwb4RLnxdSRNB79FzIst2sAcj5ouQ4ALu97dppyoEvWwN92Yn+9CWnZZgV5OZwN5wP0
ChJNrBvjYIJha3/JOs8cVe/99FLWRD7951XlSulorY0e7fS0EH2+L6cW1XfPiJ3ENsC1WS/2TDpr
+81zwHYu6BC0Ly6p0zx1U98+OVzgrJXBxeLumvz2y4dtQ5TPcGFLMpzHhiPeo+kcmwK2gQW6FyXr
JlW4IrqgfKlRBQ39x4IhKHV950A2Ik9Nx92m6Es3Zmi6A7FGO1OHhHpN+Z5lpERwsk791nOdjGjm
8GFt74fA+WkFEwYddvgRGQvwneWAL9hgVBaj9exb0QMYlhrDIrlrdVTfy6rrSMgcD3H7rhZElaEE
OZpVXn3S5HGZUVp3GUyB2BbTOc8ofVIcwJD9bwcXr1gZ5gjJU47aUl+c3twVq/bBHmP0pm1/8Cw6
+Kgl5b1i5I33hd0MRHqioLpU7OIhh4czY8qeM+5Yj+lO06GZcHsgd3xh6oM0uDWVzB+0Xv7Ioaz3
i8wOtuW5WwWgEF+8W56iOgoOqSaYqpIJ6S5oOW9Mw/8SDDM10eKCWgYG5xlqdlFV12NGdOSujW18
0WHyMVf4oIAZhahqcvtxHBak9MvTzNTuULYsk31t/fGK+IHCK77MzQSEReEeqTKLNYZymPCBOZvC
BxMCIFga0FoiCkPqqvAckolFDZJc4bAhzB+aC1e1vbGyAjp/sXqrA++RfBm8AUV5N1YBu4wcG0E6
Pjl1vi09Vkx+kIt91mNCL5CSCw/TSht7GGZtYl0a2icV37TzpLaTAw8DPe62jxh3Td6iN+4cIDYW
zWfvTuVN3RAq4Vk97hlU/pDzkw2JLYiNRrI4akZhkohc5KYMeG12zlVpHfOONskfIygubI2KHEV9
oHuwal28F4zrkErzMXhlzTqBjbJuA3Zk6ThvBsI4iEHMdv3o46KIHmaNRH6QBkw+0ipA2uNpNDU6
2nz5yFIyuiww6XsmK895FbxypR0o2X6YPANcXTzGo+P0BnzfxYLQPAC8+vDzgfWx1FQCzn8xhBm/
wZdBBs8JbdVjEfMZ57kZuIHSUymsiSlR8tMJDFyDYSs5I0EAPaU3Hp2vrdVjWWEhzqsJelz0GFUw
3awYCxZzCx7uCBRLMqV3ugvfcpXexq51Ye5mhTylo6b9GCfvBaTQk8ZENxTxdhKOAJzfkSvKmxto
8HmDHX2VsH0Pns7Pjcviy2I2gVooeRgqThFHXDMxng2rT8AWrznP7E2ACSgJ3F2j2AhIk9yKKWWY
ZNC2ECLPW9Zjb2SVVqriBYo/aSTB8iVd+5OUis/K+ZoYI+UmILoesgMpw/1O9PPPep9Oo+n4SQeF
Wd4NQeaeMheigCbEpSWLbiND/xomnOphORIeXcKHD4Db9pAgcXywjuBxcuN6iIOH3LUP/VK/rdB5
CMtovW173hUW0RzJKLZRtq6n0JstKZNxf2FTikTj2Yc2Hc0+5a4v/svgPiPwgZK+svPyyvsol768
KqSYs3c/LeU5KsxX2mhBXAvzvTFet6llRO5Clfh7qKk8ejELFSYkiehM9U4lx6XIsyrmkH51iTpr
vTWTijt+30cd/jp6xbb7rkbmtEnaBvtpuLDBRcU9SDbySB+DLn40IqyOCNlDTkiyLaudGULFw5C1
91h28Pvqa9DZbCFJLo0ymFJ5MDxkqHphc90pzwc8b6uXWMFGSqF9IbfVtxErGOViBVk5nKCf44nt
4/AxYj1h0c6s8w4B04Oi4wrDhT6X+8vlkJkoC6P+GI907iTRudu6Am+6IHc1+Q8NGWfnJV7YfsYu
76Yl3OcstNNbZ9opfO0ixJUUKjLFWg9vGktJSJIDfrnu6s28j0Ip98af4zdrcTajy8NUpwQB6gCR
ddPg+fMN55TBQx1yH8eu90fay2NjeYLeWN0a0Xx05H/k84hmJMWNaz3KSCd7YPO8ZWx1DXtwqcOv
xIn2DfjZU5vbJXrQlzEuz77CyjSlleTm4UxAtcunE/dww9C7WFVAWYp5K8nxp0K8Ye0vMQ4QTYd+
irurtp6rGniBN/T/dcMK2Rn7a2WCaetQNuZWgMwIqllD1ldR+YdS9hPDG+izM4b9MvzIQgHqCDsM
ctmXaMlx6zJmiJmzbocof8kqSc5W1n4M6Ma3wy9apMdN7Gztpvoy2LiSKQednrKFmaTzra3oxY6K
g2ioOUVIceAFh5znLkCX9HPQ+ZNnc1lGEfpu7W+V0DnmqefYmuSmC1+jHDgoOS/fJuySk1Fg5FiP
r3zmGF9UwWjUZwvCm2TlD0ERrSl4gObnkHAA9iC57+PBGEuCWSMRkcPi3tbj8DkqfV/mr8x2v9Nk
PGbWeCL97eijqpH2s9NhmJnVxPLY7/Ad628//4kKl8GXZqXU4NEu1qlBRCqoDsuPKghekVBwZfBZ
5C5Ox7JpuFVz/OIF8FlRkZ81Atsa8fCAZbDP2mJZW9gubG+zx5QAoJlV0Ziac0L5O2ga8k7wabiy
v5t91Cp5ol594uCJIGB0g7HuqCjyIMpMDr4T1gHsIE/jmkJcQlMxLZTC0HKZJkdf4frH6okmYClo
7Sdv25jAx0WDJVaiMNtWZfHgx0wu88p2+U1lbSpf3C3eiGbHJuTPK1AZtRzkeU6Tz7qX1BtydT3z
DXYKi0TiZoTb0HEiI4m9rifFJXEOVPvglVyX5PmI3agLYasbcHLY5CgKD0u9NG+e1z2V7YFjf2f3
03dYwtVO7tUCiGUM0GGqUR9F7V/8haTwrlDb3/+jWb/M0uTXODdv4dTQNamOw9vFO18hOZhjcPsg
xtna2B/TEn0mgnO2Yyp+w5x2iWqOig5jrpmGE/IXLlh/vCsBFzuk18gWnUMeY6O2LPE81NhoXFNT
f121hfYuGfSwcez2NW0p7bJWkFhati/dACbIwZ3TasIHAysnnUfggLIK6BkhsZ9VhamsUflLQNuK
DudfZWi305/ID6d97wI8TOkmB7KdVgMWrJo6OAdhN0OJquWeHPDTYOn57LUp1vURVXcfMMuMkGFk
0y2EbiwG7fRiL1wKiwrAwS4T0nQPCEmAe68xI9Bde9nTfC40FdNXzHg+SVEtdTwKUgu5H8zhGueX
Tp7iYJRMUPP9IKscLXvBZjobEcEC1AiDV1XYb9GM46Ymo2kIq4dpDbaJS/0+8Izin43mRQs+SM+8
I5qmwmEvCgDgOtn2l5esCvYhuC3s9DVPmQ3OSYdwusHMD+mHHe9k7V26zxszIsaJk2evsN6tGId4
lngI4hy2xJ0XfvkJ1RQiDKRICrDmHMM+YUixGcokP0gMmJbyLwn0RwYQqCt7GUU3plgdOaI+2sMC
O619IWV5Y7vLZzPQjJJZw0wnOMtaH+Q8AS0stLPVUKJRqKM0lShv0DfWkAAKC1sc9O8XpyGGk12E
4iz6cFZEGvFiCJQFyQlx+GhbOR9lEWGPT9J9DgkYtVcY7cbGXNpB1+eq7XgI86yYh1sQlfAVRIYf
26TVBR8KAbD9yeMiNjkTiL4Az0o6lcZE4afHcSn/m10q4iTAfmDqc1ZO3zWxlZuoE6RJFw9FWz47
one3hfuG1uqPytoX9Vo9UJWstBrY+yZF1hSSOMWwcj+FSKvdiABBOrwnxFg/xZwm+Pv7V9UxuC29
rRhCYNN5sTKgOQWYKcO3+1f79Y3ow73J/dcW/daSW/+FPfJpXzeHWqC0WGxO/JbIgSrjCd1Of5yG
aSvh72Ajems6DiogpkQjyLINlYVH8rq0yLyoqKZH+LSMui3Wa27U7RJxH9TQYCfHu/WGWW3OeZ++
0K6DP02y9JK43j5scwE3GBtB4rIVyfYYBSFmkR7GJKPprqPn4KSZfLmDv2Z4e0iHcau3SDMtl5Al
rI4gSy0TxC7jFgLrhx00eh+vQYk9DsOlpOZw9at201sOeTtBqjCGLBu93lMIaUETlWYVqvmMZnQt
iXWAKzzbwzEbkblFkOv7KhZHp0zhWCkSn2Iww6s4Di8pxh51GgIErhYUE0XXMjUZTh1fPS3W8NAi
67NcQg+o3BhuVf/lcmTm292OOvmelP2vImvJUQGWAPgnebm8ONJ5AR5Ly1CnWIocNF9+f9+NoM6C
DGN8iaNqmGELWv5CdKxYHnVJVU1EKcuoNDq6XCeUytbJIijbnmEJF9RzdZf900n6TjfHvyFTdBic
o8puTp2HOsZyCEhOC86+aaW5NPvEIeXEJHyvCUUbCwguekZ+lpyfS9Xd59ZyXYV4QzLzd6AZyHWR
njLroWvJzKtr/5wn+qWPuN87qatbkrI3jXTZYochgpl5tm/qFtltWWRUGhGQSL9G1NA5M/9MMqa6
IjxyMr5HZN0py3tc1nhXKdJnHIZYBzjWO7cPeCTUeNgEqQihUAOVPTcWZS3JZCWCj2dRpRma/vSa
rVoDrEaFcaZNuH6nCG9bPpLmF0vr9E1aGUykSo27KXrqFM8I1XmEONjvYcIR5LufpBLheu4uXpJf
qln/4xGDY63AlMHs4Igb8oig7iuOx9smCZNNOIxXPotUW+8RQeA+xmGWpJAYsU8CuqnWwSElfJLP
dElJiTJjeEhasTdrrEbVvpqxflQDBpPMdrGuOh9xatN6Sf4yqmj3XTe/hIQZMdfm6WK4WNpm+Ivh
s9uSgfmF8vKlV7B7TY3FIRNEmy2CKieXTLbLKdxZY5ts1XfbNFfXkic/tBDvNMS+QOt7lGhtVnfA
sLFjD/UcmRhTGdJtTv27l4nlrAQ24XoCyQDWFSqEnTGGnh5VWB79tsNY2FGR62r1xM5Ysgl18FFc
by03/hd5DIiiOXmy3KPJxAtKih+CL+TOTPDqw4GcQA8ddkq2yY3P4MRKaHHjaIbO1L5qPPsvy/wV
yoSdnc1ouFiDQ2Y2s6NKP3Ivw9jUVgsDZkbdypnJbyZODOhJwVRmTK6cVWAvqhA6h418q2uF2dQ6
+pMaRSWWwbwtbblPdi5JwYgHKSVaYlRcAwx1AoXFRJjUjRy6gJd/jW7g3Qjl/JvGvEdOthoFGb13
gf/mJMkjU607QoMvVeZxXvOMYci8VWCUZpdjydfdTz+KDdPnv4NfERDBE95h4132sLrWHhK1NkqP
T5oQht3eeaoJ68OAk90EcjyZFpnQMLAecQKewVSo6wxxA+AB0qQEOxmj+NnYVgx5kCQogtvwFtDN
lGX+kFredO7LlX0zbhbf/LPy+sNnTiQ9/yQlcsEF7+uIGp2hqfMmMv2vsMO3IEs38ANnNE/cgLID
6pOhqSbfYVzfYgE4A370p01sLt7i+Ra50ZaZ6meJzGFA8KSwOAqvIHa2iyilqVwWndTbWPIYttvg
ebKWB58QARpokNTBeta5Bwq5EaZJ5u1rNDmDTxxCT+wAKPxzrPK/gsYfKatDwNTEdioKhNxJwsLG
ColrFRcVKWfZ9yyK13AIfmTMPUjXPtQY+uvmVWuJ1ZzqW4yAZ7SCC9GVEVka6wtpJvAr6nUniveP
7T6kUSfAwOGLg9OW1S5q3Rf8sHgS0IXVC8wDvFu5IMgpm9xzzie9nwNwkikWRZmvrEKSFU2G+U35
8DRXjQxpbj/zgtMM8UO0wGa3Y2RtbWQ3e3JN18GzFDth/8yVfgvi6qkmWV6M4hEUcX7vTsSeWCF8
18aARC365clNY+Y9yTp9hz+bnhfDEQVYNtp2VfzuzdV7nCMkNTEjwBW0VyUFlMy0/+gIdCpD4B+4
nXn8WtGAr4IKM8+RfCxz/gnw3Y3132Upe3T+7GNIhl0pZKBqXMKeH0ZuSjJG3vP1c4tkTKYLZET3
XA21enXZz/gNVPBRNYhYW5J/OuZIO68vzDZq2Z/UHjVP68N073XTr3/Bf8YE7wOhHri+EjY/OC2I
ue4PRQhS210WNsTFH79jKBjK8Do2LRoLKxHb1DmOGnJnFTXJfTfI4YYqXBwbF71WkeOmr5Elo59E
eE0uWXYcCRjjo+T6jN3OPQ01I0qDwhr2JvvJwEhAlx4WeuSvcJBIJDaUqlZ9YxcwqsrZuEhbzyOC
X4aWaJdzrIoMTnlr++0oQYU3o4hu4lb1bMwKTvRs3zVsl6MxgmAn2Am7FX/c9aBUkEYy2zA9OiJy
0cbbzh6D5JyWGnqU+a9F8Fk35p9Ys7kmC7TfEjxzr/w3msBGyVuKbcmatCI88Ji35qURuC/1jEIt
KmHO1V7IBKRlAnnsJF/Ba+p0h0Zo6b8naZ99gKtOwvLECYF650BrrFqacwhJKRSF2seV+oiDqtyV
HguE2iJAfuEC7dPmD4yCj6YZwVRp5gS8K62VUsDqZPXSXSURBUzYsEZVPSiXXuB+Xtg3bCpCfRNf
HqPRBUgpARZq/8kdymDvhSxHLaDvJWfoxinx19n3U+86+1YSwRNQYQZ9/4aInyAa9WIVOBm65cgI
+U8ZBuDC8JuFcwsPzmEl6tT/xfF0dv3aoqhkIz4u+n6gRZgKWkdlzeT6hSCgSpgqkDIwg2RbQua6
TW5pDJRKrJvlkWTuR08H713CDMyxANvFJiAD2OnO/TifdAAKGL5rvZ1/qiQLN4j6Ywo6B9MWK0br
1WoXdTeQiY1VdD4MrnVkMHe1jBo2PTNEbPfkAxJZtvEsoN0upnPuRGcnwukpjFwoXTF64NA4ezdb
1NmtkE42rLb2chVt1Bq3yOIxt/Dznp2eJMkc5HCI8GsFYLrlAK8JE9QwkjTaRw35lkFnM+GerW3P
+vjiKEY7DaqErjsPhsTMch7X9pa7s0L3keUT9YNfEVY9QcKIiJqquoYpBNQs12GJMof3pe1ikvfI
AE9S+6WquU1bisgylCMW2eKxb2LvMVDzjZ+QPxoUKKWZhRKWE6L4JbiLRFK6GfZ7NbykIAx2bVXU
W7ePi91U4lmYALlYrhivPo5zk10n44ujL0hZ9BkyMksK7KNDTDG1boRqU/nWY+60RwkFbcKqfk5N
/eaoajyVQXMbxIBnXMsnqcdxiaqY7R0BGoSNGNZaSWd9Msn7GSqohTJo/1lpBEaqi18l0BkmArzZ
RU8WruJSyGYDs1SEkNqz/7QH3iW1g68xtAm/RtfZThhpkBiYMAZYrzOz8/PlONEIE9Ykpk2NASGL
bBTU8Ebd1ehTgrlF9I3lg0f1FkmzRUBe6YkPOvK/bb7MYDrRpy8dW55qIlr2c5g5J8SHhwiOuC1m
bDSIcl4+Ch9oXep/zvntbDgm3XR6gOPLeiB50IMHwzWycZCNCWCrkb3m8uGbLiQWqnsjgDnYoMp7
arzycbLIkrFT5+8QtI/kVjGl4A3jyGYey442ZuIAeQhYcFSsS+54fXuW9l/mm6d0QLquvPrJzN6z
b5aR8RcsmilwXrVfnijg2VuPOCo7lMV82zy+ozOHsI9uhIAUXF3LY6ej5358t8i0DILllmQSccPo
DqYFgDMtme6qcBmPFcvW1CfCsw+wn7QQI4VjzkyaErb05AYzXaQbJYtHBySJJEzFVkPdLIBQLDOS
4fYwLvD0xI1i2+bGIycmkdtk5erZHBoAaTnybXKf+UAAwvQYJMrpNHBTLiAZnepPyvIoLr+TqD/V
Or/veBQPP0XE+R1qZh0ju6neOotRKwZvJVypvtkWLMsPVG0DZRKKjcba2YX/mGXV37hK3tkCwv0Y
2e1GaJ3ifUJDP8qFfRlTMuRhCd8iuIuJ0Guia2QJnp9Y6lyxC9Bp9tSpc327NK9zixfShjndN6/D
FHiolOGoRkSTuERHx5LYEtbkym3+lnh3GmogX03oFee7HOZ+hVzJQXmUMIcpALTWgv9KcMR5d+NX
n312LfXIgA4zKwYYTc1OTus2w/JDph5z2y9HuUci61NucGRAi4YInaXORqwPpk4yu0QBxNdfGrNl
2HJjg+JfZ4Eu5POBpm6iNe3prJPM22BidXcZo+IqikANsBBus2NNrC1MXkblgaatZGzFDordN0xU
lITeBCmSutD7R0LMZmQVaNNAY3bado2z8dC6VMXG79gStUv6pXzGwHV0mJdF35iSUR45DeOGmuY6
5di+ChLLqQBhTaaEyCJWKK3OJ7/JB0BmrZ77Qx9FHNrBsbM+Wkyywxhi8cj2LaFkJWC7QtOgt8X9
msgeIZSdbZonWZ41Pjmebbc0LIrPOLlLkB+M9acdvvhMR8s1M1VWBBNlnHPopG0cI853UtvwjmX3
LpV2KV+aaB+4DXZReJ7x6NBfx6hkoqTYrbmqa7hfgOvXBtxiLES68IBzBphAAyo6+3I0uGbqW2bP
OKu7W+n/RYBW+TIgFRZtZMKjLSeIxB3ww0cF0dS4eddHNj4HoA/IJM3w4bTqj4h5LBZ++CCU+9Hk
EdR8h84IuEkrhL1JXUarZZux67bKV+25+8Cqt6pWz8qmh3ENWEAvXpXzB1+AmsRG2JGPG23bvPFf
BWFooh/SP16DSTTQIBFY5lpPQ4VsZy7H5XbxUQqPQaBRLXnqXJEhCu4FHg9p37SQEcfw6FqfSa7H
F3cENDNM9DjzO4eNrc1rsOTJ4+8LynBzGank4tB6Lcs5vbfDCRsN0v6HRIKzHKv5li1Jd1kcaExh
Hde3zcSuy8ixuLI9jm6GMLEP0up9YgegcCwh7mWZv3ltPz1ZSrrb0TXhKRlHkjxn/z7zW4kaqW0J
eOBTYBhTntsW7Q83yhn3j/kbhULy0brTOUx087r+OmEVk4sYN4hXv3Ba/Bebxb5l2z+eQmI+3Vw2
H96QPlmD6z02qsLixv/9+8tLEQQknXRyl42a7ZdqOxrPPD1WPoLygfHB64pKGeqKfEhXh+fE5g5x
g6X4CLyGvKUuvPd6y+zZdzfv6VI/uU4or2y7utcJnufvLzOxYc7f4vqph7DbuCKVf37n+vkc18ep
waA7hxTow4xAHlN4BF91rcdM7e/oq+FZjZbYt6ibnpsGvvjghoorf5fOqfefmFuGtVLJpyxCZFLP
TNjUkCUPoQKoPmm3v7Gjqb9VC3KfnrC412wq/I3EifEcKhQHweD8nQYvv2fcRkiBZ4JvwYxOXe3I
tx9l0UcP+dBffQEije/83mfAru1YqluFX6svJxq1pDcfWbt8tX7aXZn+jU9dZR4iTlwvZD29JIcB
LgjkLuPeLpaENebop5L8q620/I+2Q/Bb1VjjlrYvDtJFr+OiXqARsoYLdJmbDATF0SAqf7bISgzh
kaVO25wGoWauHbhHTaHaQx4kz+uC4xh6aXRnUv0ndNVw6bC2wmOaz0DaUj/hd5Sw7jVP8oLh4p0p
SkW85Xw2QylQRWU4hCrrb7lM/CzgzIANhnomKR/6CL5cr4li0cATHooKUPlA/UuyAsDv35cqRCK0
FJU80PveBTaXvB2L6RLk47JPFgkanyvoOnviKwHW9jkj+QMS6N27OcGFTFFZ0oWxe5/hsZq5W5lH
DeMuiNuS60R4t03bIgMJ7L20CSos++7PHJMZIGao6AsMUMNZlTaAeftsJgzAFvBLpmUPCAOesTP9
C5yDV1Md3ixZuF9Yce9sL1CHaeTjnMMIfFp+SM2EGSpTn16muf1lYS5pAAMZPkq+WaC62TdB2w8n
F85buC7bU0ZYS9LcRw46dUptYDgWlICeXfne8dbEbkGpyszo2EYpIiE9ZiFKNnSuk+0gkFlEv6Mu
f1JTndzNAVhsWVICV705c2oE57AAwJaGyvxB5Ydfrs0gfw8iAjG2fNpK9C91iwlpUAB/A1kycrTF
ZmJWfWsM53gzqe7iwo2UVbxQFtq0KsJCINaAreA8O3WzoOEyziWEs4Y36iHix6MUCOyCAt4SyU2q
CeUZiET9znCMKqBQfzQYegS6zKOBelp9+mQ07KdBh80uZW/JSthWm9x2IJcj823nynkWLsLBhOvh
yxb1Q+nnW8sgl/Z8a7rLoa2whkWsPRhrZpzVIaKhydnzZfNz5+3dNghuae8x4Voi3HV8HKfSy05K
TsOHcGFv2JgsfJ4QMIT88k6ugJpgtbbDLqhD+ulkVNQnftYdGaogM3Ht/BCYXB672WNbO9p9e29S
8EkOkDNwHz2b3d8X3BQQoZYa5d1f9jUI+9lNP2CB4kgtDYQxVSLZWl8GxUbdWlCWo3yRZ9cAtCbE
764pkXRmerywM6OPbPOeYMfRvvPs7FG3k3fMQ13cwfpUN2nXN/vfn3pWUdzdLB5EKJeb5GYBOLnq
NBlYKKaDdSiILbSGFyyE3VX62P4cWeIf42q9hp5zJaob/1Ko+otaX+yuhARli2PWVf5ZSic+IUHJ
/4MUgJWrL82TQHNwmAb3P2X7X0VfdZcoChRGksgmZacuqEmGU0oluwVGpF4IeZ8OolWKJR+Ubq8J
krsApcLNEFjOQyRceFMlYSg6ys19NQswF3I/zL78rmNEo4Uw1q6PoKAmKia5anGXvXhDzZQxBP8S
tJGTNQSXQFTN/aTpZ6PZpdaecHEB3PBvFWzMrKfZ0Q46uWKumU9FAyHEgf0aTas0MIAi3dBon/sg
07ssbTDvWMgRawsxoAWcT/fRpfET760lz2msuQLr2ECHyfFpLDHTrVQAr9ITztimR9aUDPajjlfN
CGG3trVvgooJk587aONIh0qd4qJwQl2KLtrrOp7Wx9pNbYcBG2uvuCTWWFzsseTrVrQ9ArnP2+wT
s7NUTnPkcvqnYMHcz4LpajBUIPYLDj7pNYTPR/pUNFI/R63TXuNA0gim1PFFcqYJSC9ByaKpOSTt
YN+3tGXPVVvzRwmvQrVobuQUiosS8XyRFklyCqLX7wsrBFJVmNZKxvG3CbPYFkjGGRongGtSvpwP
Mav4UWnn4nv5+LxCj3TqahRebnxU+UXzkL1rmZWwHxzrZ9mRZlJn05UH7mXBPHnneJ3Abcckh1yu
MgqCyxJb4KTWF/496FTS2myJl3Y5hHJaOR4yYpu5LN+aznZvq/VFZfmrwZd00HYaa/jS/Nrv7+ZT
BbArjx/p8urV4frCwA1oPzSA+9+X31///ZESy1+jqb7/36///tS11xAioQnYjvqYxW/X5SQ9UtpX
hZH3AwRa3K35sRHObh6nEdYwT4CmpqEheVdgQREoKGJuHynb6xIkWPqXOL2faws5+lI45U6Wa4LC
YKf3DtzB+98f8QZEF2cYwP/w8MgpwS69G9ln9sI+8/QMVV/PPmo/ehYUu3S8t2xGZv6w3j2/cKf1
hbXyspcJHolsrPVdyTy2Syh7et1DUK3z6GEpdPRQ+yim8yjkGSm6Fw8X2zEZ3/vAmc5WX0xn5uY2
yKfS/zPakipQRzFMjzy8C8v4I3B4n6fWVuAm0kdUY5TC6yf4+yO1/vT3R71glMO2BlQh/852tUM2
OjnZol1AVfNSFgW+4QW/Xob+IvGLjq+j7IffF5CheGwH72Js++QmcXvEOOoD+U/UGdJgW/rubb++
5F3fH2zBasv3658o9+bT4Lc5yBzx4+WtuvzfS4vL9ShzhxTnXo72yjhFagd9gOATHmu0MayR9RB9
RfZAjgUHCjbRnzlLxFvIgIxDYN0vRqTVRphd0xb/RjpIjSQnwiPkdNZrtmC7zFJAx9XUP68KG00j
O1uxvozG9u9+X1ivZDtv6aCqLEn1D15xQFiCZostIBzWBOlyLm1RlRjMZIZpBzKJZgnUT0nP1Q8Y
ggIZ1/sQ1cQZFYy8ZXl7lhX9r+ibh7Yf73PMBNzTPE3/x9l5LreNZt36Vqb698F8yOHUN1N1SIBB
OVm2/AclyzICkRMBXP15XvUEEmQJ3V3lcrdKsjbfvMPaa+16+p6G/UCSxrgFZQwfmwS6Qk9C/3EA
xblUG7IDWoI/LktGIo6P/bRzMkpBqCDC3PFakl99CEyoiFK9hpKo5UmDbEPKEQkZ6Wq9IV+CqJds
wHgqad/GbrAvqyRxQMATqdFhCf2Zb6K6ZgXF11jWCs4Nfk4Fg2EKBGFF2f6iseG372kJlwiyXCWD
7deCwstFIohQUbOVrXwjOzl6vfpOftrvQHh0JJr84XsJGmZJX0d0Y0KRcRlV8gP/8Gvc2cNWHWDS
9ynkgEjxEiuF+akmLVXB1Or5cGZ6WX1FbRTR7pCkRwFnZRqZEClaMh0XofJApsRVCutn7JTENJ2j
3fU7dJv8XZ0guhEYiPFpZFtCzbmPc6Qe0r4irJK1a3KfaACJTQGzT0YFNKCJtGPJfEV902MSSntq
uHHX+xutL9XrLLEf4+gxevdHXfKcrOlX0DRFzzIfw8tGGXVu9NK8ookdbg4DHJN/kRs/ZccWqnmi
6S0Ln4Kd+q0zMqrbifqU27BPhUijXvRCNthU84umpbkoVeVbKyJq0zN0RPDqwnW8I2RIRxpwB0pq
KhAWr6tLCD1sNCJjR6+ubQdAdh3ZMsxZLcFw2j3JKl30coVeIgSSGS1gpENC3VRu/DRRb0oVUN7o
+6tYXEkqSTsHRDigVhqD6CGCe0nNviehFtIp5thuZ7b9NViUHJ8UPOkYbugOkL19KBXbHgogKdKE
YEIzfEskeSVJpfIY+J1gh8oJVOhIvgFYeA8lZrrJlRZmmDaInvadBRKjjDZ73ybd3SXNaq9Y0RdN
eZHNTn3Mqjz+Ag3wZQnr8KJoULkG0Dk8hYMOFD3Y/xo1WPtBrakXVOKA2DjQ97PyeHmt366dNhxc
LYHbzHFychdRqD2NRNMQNlEWKvay+pSGoESzklS1kVNfl37ti2s9VOvbJpHonUvEZYJ3to4iOX6w
9zmJy1BOaBOBJQaEe38RRm2/BoYVkw1wgmfVh/sBkudgVe+t257yxgNsFy++InVvqiyCWuJ1Q6QL
Rl/96tQt6VD8QK+REmPVgcGBNh6ZVKeQcrr2O9Rduv4dAdHu97f14wktJNrp9nt6bxPbzG/rbFej
kOBL3seX6ZAUt+lXBUpAL0AaD89PIWsp3aEtkUHlYATfMtSG7NGnF7Q117We1tvCpo2b3isECvBA
CDDgMFQDO76RxV9gQoaVUhHq0cII6a4OO0dF9fEhTiXjIbfubWBu5L57OjL0kkqJWqobJ0WhEIZI
QCigIQGU1fm9XI3PyV7aP3Fvvcs9NCCdEQabTNaCR0tajIhNc/L17N0pvlgafV17vdEudr2E4yec
zl7wUDqLUYK/C0Zp6c7PA1CSPd2TVqh8TXOfim7W3Fkl3FF5JksbKQeZUmkyeOAUDKfSFMq684f7
eGitK9v+FgZAl9UB7R+r3qFxavZIqBAQkxdEx0cbfpTx/hUcovU4dunKget1pVi6v0rqcPeVK/0S
LUPjR18hJmIZEFMMVEvAsZQAv4AGfs1NK6WLGoHiYJ8ND4FUb4GOZ25ECLmu0Bl8CiuQXMF+X6/o
aOZ2HmtarfY98Vm0eLVlyB91OJhvSPFSa40sRDjDiI4kpZM3jWnQWBch/QorKDgE2vNsmE+lek97
MZQNS6uVh2/QFEWDVl1lcVhDMQfgsoxjMCwRnLaQ4qoQmKjOm1w3+tau+tqzErv0pAA6EkFYf+2k
9P+k0Xe0xtaODhkCbUDE6HCLR3p8DXAWXepe7V0jf86B7MEbgoRDWdcwCNna3rOkztkEJlHHONCv
1Zu7inMO25LO/5CM07/9rPdl+gYAtCBNFJHqd/I7mT2wdWzRVliZD3IBXAF8Zr0JpVC97lNY980g
1G/BjKiuYegAVZr4C6GvBFmcXl5LOaddrQwEj+o8vNo78VuWUtDvC+hwyfxCI1QTkFp28sgE5zeW
Xpfeb3/7n3/+7/+89f83eM/vCBLpQqj/+b98/cbcV1EQNpMv//mUp/z5+Df/+Znjf/HP6+ityuv8
V/PpT63f85vX9L2e/pD4NP/5zVj/16dzX5vXoy+8jOTHcN++V8PDe90mzcenYBziJ//oN//2/vFb
nobi/R+/vaFQ0IjfFkR59tu/vrX9+Y/f9I9p+n2WxG//17fEx//Hb/+vCt6T6HXy8++vdfOP3xTl
745DHsxRdRuuXlW1fvvb/l18R7L/bpKR0B1bdlTTUDSTb2U5gij/+E2z/i47uqnZtqrr+LuO8tvf
6rwV31LsvzumreiOYhuKLZum/tu/h320fP9dzr9lbXpH/19Ti4/z29+K31dZDMvSFFXm8xmaaqmy
YtoOn6F4e30gjSZ++v/gDzjdCO9CvAUrUa/za/JeV9ZF+xheWO7BpPzL9pEtJu3Ils7ntVVcJsNS
dNnSJrbUghipyEBJSBt7rbgF/ckLmD8uyi0FewADi3A9Y1GbsWgfjy4AoK7FDRbp5/IosHoI8iGE
td2v4k117WiL8vJzi3NDdI4NNl0ep2OPwbC7jJqXiEbhzw2cLNhkEnX52IISdWlGThFu9EXnWqty
Ga4gDVmZq2JtbGdszYxGF5vnYHP0oWaDK4XNBuL9bQtk5scegn+4dzY4eJvsHqo5YIjorM3YnVk2
XT22W1gNEqpijKC4VvoyccHi6C/kJrfqRrqDoSGeszg9Br/Pqq0almny0FniEx2M1FbrLCe6+/es
4mO70ZrcqCtfzm3Ks5NqGJZOOwinW5mcgixwkgKyc8FKfFenLya97X9++hRZNh2V3jRFNeXJJgwr
UAi+Iujz2SLI8dHzu/Bdmk1cSNm86FG5+9yg+H2HdwiTd2hPmWzJ2ErkfTXqYpsEG20Dy9iKVp1N
vfncjGKcsaPJqk5pzlBU1up4keo9mU1nZFzw8t9B9wJr95ps32LvEm/Rd7bcudl1OnOilTObUTm0
OrlDfKfoQsyKzbj3EMlcSjARLfjSDZaAKlfa3Kk7a1A12YS2yYWpTfZiZgY072Xs/sJeF9ti1W3k
n9lX+ba9am5CT7qbu5fVk82vGgbPiaw6PDTsfjHvB5ufTrMyI36kc8jz1+337NGi65D0q1fc0eri
KQ/2IwwQG2kLu3rlIqUHJ/dqZm3F2h3tIfEZVN2RFZtXT7cnV43jy1bOO8bFua2fVS9Z6XfJo+Tp
LioAF+NSX1VrFUZ4uvjczy2fbCrVMHXHUC2Nvy1Ybo8HT2Fol1ZQUS4ghRn25FM3anL9uQlF3FeT
wfFOs4lkzeLdcyYr2mhDCSaFcuzvWyhx0/dmU7vqKl9l1/nXGWtnltNWNa5mkyOiWNbkmMiRPWi+
A241uUruYO68QylzWT41a4RGl5/bOjN5tk0XvaWYls3FOTEVJ60OESGTRzmPmgnPeXVtICv8uZWP
K3Eyf0dmJkewTn07R1SF1s11sx12LpDowrO81oW6dTm+Dxt9I71oW8hq/vThV40jy5PdEcpN5yOJ
BX7GG1fi+Ge8uMbDbqt49aPktjNX98x82pOb1LcMKaajCmCopC9D+zqF5NIK6xkrHxfyJ/M5PWx5
lSILl3N/KightDCu62p7KY2yCx1o1pQrkwBwiBy387WZpTw95qZmcNhMjaNm8PodnzZ62ZO2kNmb
UO4uaT5eoNGngAAdjJ8dKOmZfSPO1fE4sWZreNmGqsh4ucfWYHEejTag90m+UJfAJW6rW8mDkm6d
PcBA/0V/mLF3unzYc2RuMl149vZkt8j7Ti/jPhX7tNsCJJGW/Q/5pfqqrcExIL63rEGVvNjejFnz
zDBN/BYDMRtNQb/teJg0J/hJJPmUtFf180papDDzL8y7aA2inpuzW4MrSudumRM3RjVhefuvUfGh
Dh6NZCgMo4sZa+Mqq25br3HmEdtDPtIdXMhhaQ0kTTq3ddVzU3xodnLjFEbkt5GPePrvS5o9IpGg
7sSFegHuiw7OpbKE+OJWvoSsYPeorWkRwy+QtoPiKXMvtXo68fhvtgJpnqPbJ65cozVRTt0Pn/hR
WcGZvlG3yhoY6jL26HZdzyzzmbNzZG1yC5LzLbQspb8MwcLKugqGL7L8JSero2gA3zbWHsInIKgD
M5KGV6X12iPeXtqIwqOT2s0c5DNvmqnDt6Q6sm3q8okzRmsbBBwKY5cv2Our6IImpQVirttgCYHH
jId5ZrNhDKEV09Z4aD52xcFmS+u4VAKS7NDO3ux1ioR6OnNXnNlXRxYm2znM6JPMYVkAXHq9AzPt
0w6vqn/agyXQ1/DrhKclw642uf4gxSCbWgE+Ca8al95CFxX3tf2E5O62XNEl7Eru3O1wZmCGLiug
nXAmLX06dUmW7iGzI+qFrWa5T7bacO0Xc7vhzNY8MjKZPcDtpjlkjMsIZa9sEX2mtQ7YY1E+WOrX
mXNw5lbHmK3YooNGV8zJJNa0gkGbY0AN4v3ukIeujY+DIusWP8Cd23unAQCLpot9p8iGKkLE45uO
luGikTphD9IhVzB7PSmbpCbwoByFQi4w/bU1d7WcndEDo5PDDu9T1u4+jHr+PeXT4dXaKIv82txm
G//RWksX+Ut3vbs1b2Zm98yddjTayRsWDLJmlwlnDMXm5XhVr2ka5sWEDMYlxTrjX2nit01eaAOn
n1Mhcx6cqWecxCHqASX9lvq95dZe8CACrHjlX+kv0K9uZL6xkFdvysZ25VsRWCoeZBgu/MQe5cNF
6LHPthBIbZyt4aJB7Qau6c3MyJnn1TAUAmniEs0gTXa8/gUUHc2wU6GRox3GG5aDBzfwEsXuze5a
vft47ijC3NYzc3PG6zUNm7SgRqZAOX3WUf9K1b3MFNC9U7nNN/BJy3IJnh7sMZEvmOqLfCup63Q1
+9ScuzRsomyYE2z834+I8eC+jcdI29UZpuE5TV/7JyD5gYeaSYkodP5krRWvWCOdMRdOnLnmjUOz
Ym8emNUdTZKDcmTRqYPlvhDdSOberbmhTXxCw6aFFfwAbzaVkOceAXM3XDa7peRlG+WXUa2AHrto
wcyEmcq5XXQ4NjH2g7FVWqJTusZu9s1cd4grr9N14dkoOoO/WdGdQXuQC56yWrdzr865u+TQtJiS
Q9OVJEFxLqaV/Mz+Oro0vjoe2SEgU/yFg/gF/SfDBTozO+pzdzV3NNkaDQIzvIVj01B5D3Kow7Wj
r/172OEXNCbcvdFg9sveBO6fTxxyVR+Y0ybxU+3XViaJDeR/Ee9r6oVu9GX/QjvTReJJcBfNeA2n
2VhhkBBDJielyNo0e0B11g4b2QdrwdTK4wXSMS7di5siuYxW9l/Zu44pMAfi2dOnib2mUVITbKx4
+cK7+CVboTewgIxjNS4pCHvVdbvRnj6//c4dyQOTJ7k9RWljsEa87Gm6DGgqVJPZfKW4QKePwKGN
yQWbx0alliNHQ9oUW92jm3ZTX3EilvMJi7nhTG6YXpVzKKCYwTj9Lqvvsn77+XSdvbQPxzK5XjJg
OkqUYUCkeqSF7u2+G6uaJP0OYVeU5g1ig+Gr/SCtZgyf3ms2G8LUKSSppmV9eDEHhzwnvRQ6ITtx
uB9X5YOyQYTVQqftV3mlr2KvWCrNLVzfc1vy1F04Nju51jK0dZTWciB8WMHU7qz8LTEY7xIBL87s
7MN0eosem5tcZUNjDwbxH4xEV6ZHhRjkxzJ7ROLH1W/p3P4mLu/wfi7zfG5uFQpkumrhCFCvO77F
zLaGJgJ+NNhfvozNTRvR4TD32our6fgQiADyPzamB61xHMToVWzsL4qt/MXfqrfZDf7s9i/cIrau
kuw1KTqSIJw+7gakT2OErheW/HVzl16E7m5pP9Lhv0CJzFU37Vd9xqs8N4EWiRHmTlRa9MkEjmoa
l6nYJToNc83+2SnoeA7fPz8Cp2fbphv3P0aMyeVfdG3vmCjswjH1MNATFb18/vvP7b3D3z+5pgyl
24kMNlRp6UUFthGu3HUSt6tdZsycqpnpMia3VFIqg17HWBpgFVbkh7BpQHPNuAXnp0tzROBGCvzj
Jju4MFJZQWwoYrpoLYIMa9C/fD5dZ95GG+5CU1McbiOB2Tw+NZWiFjpYU/YZkUSzVTY+r1VK5rT6
C5VK9djWZMZUmticAd9uIa/hrkWV9w54pNts3uxkmaFt7BZrYDefD/DMKh2Nb3LVKxKQBNPBZk3W
pRnIStg/cvnhcyNnos/jkU0uWJoNfKWHeJQoQCG3Z2wiD35kF5ELannF9Vwt70xe59ieGPXBttjT
hlf6KqNKrpxv8CDfdhvSlw/asvuCTMbMRp/dI+LMHVjLoHjat8iWLmjAvakeA09k8OAtvEtv/8rb
cbRekzi+gyA643ZivTwJAO3CXILCd010DamfVzf722hlbKXtnFN6bpsotH2Qf5Y156S6Rl9nN4DA
gFfZv85g5ejo608zZ2YzqmfeD4qi/zUzmcm+hDC0D9gne6Q5F7LlIoUjv9ZEjNQrg7UBo0CyAON+
399rdKJdNQ/Fes7dV8Uxmzxi+B+yCSDRUIgdJ0e+A1nlRD5jLd7wvyHZXYlKuuWBNkQuYWk/QV3p
wg2BL46cA+2qS3yEmT115l4zhG9sAzA5kw031bjJO4nPoAZPQ/zFmnvLzp6QQwOTmR6NcnBMMcgO
PrwFvc6JC+fZko4e1DRcNtHTX7gCDg1ONi6UMip8vyyt9Ugv3vAMRfuS+uE32Lyhx2Au59Iy4jk+
WcaDKZwmn5Q05RFHs0hfGytt43iioF+t59yqs3ebKpuqJVOslEElHJ9+E1JUeadiZ7+kH/lBXTo/
BABJAD0MOq+8uf15blxEojrEWwJ7MX3yyl2sFx20oygPfUebBqXtdn/fFwQ3OHUcTZsq/8zanXEa
jEOTk6nU4cy1NJkhNt+kN31Z3UIPhLK974KpfBt/lT8hJoI99n2Ye53OT66ugxCjhKme5MwdcJ8x
otBicnsXVYDlHgzlEprDdeaBzdxfzh28M2VFSgG4lJooDJnKNASxBwegeSsaDwiGjUtQsIvdNt78
ASSIeFonG/TI0uRR7Lq4LinuRR8Ilwod5O/5Ml2WXC7SSFoQ8ZQZZ+ncQwWrPGAag8CbtPPEg4W0
NUs6YxCzOSyDS5oLcJqNtbmKL2ZtnXkxDm1NHVmkOfJ9JGGLPrqV/iXyojXqh0tCfSAn9mVMW+xi
7pU6t10wauKfs10ICiZnMW402bHCj+0isuqaG30XFR2I2okd91/njuKsvcnByBoN9dcOe9pj546u
yPqaL9q9tKaH6QLNo5lX4RQ8pLI5DfK3Dpl8+6RqIFC7ttExqdBn0QG5QN8FxpmRxLIAEDnjMoUa
44mEsjdzA5x5mE36i9GPI0WkW9Nwywx5LcrwYzWRVVuLYEvUg9XL2X0jXtfpqTAViNFM8m2weUxc
N7VxsiTd9/CHPo6uuVQ2eDdXAsQWf5+rKilieT6zNXkEjSYNs1xM5+7Z+qY/Oz/gWXzqNui+7JbQ
9azHV6tc7B71h/D73Ot09iwejnO6VcFHV2PPOO1r+6JeRhe7NRJqW/MymAVknN2mh7Ym27SMkWes
E2z1tzSbuooKiDR0abMWdWaolVazB2NuFSc3TZDpftYpNNcI9F52R+PH+q11q5s/UGQ6ddccQj9q
WqpOG642fX/L2OmkqgvCjycCQhyAAxuLAj6kJQ2I3Dl0y5nJdEhxIPrqqMC8uGqO3/tQ8uHUK+AP
+TeULvBotvL6ZbnF3mpYzxy902fi2J4Y/0F00ThGV9CLDVUN2B3ScB+XtnbdA4qg6cGdxUScm8/D
8YnPc2CvV9IcNVXGJ5ZOIE5EEOqvxDMRXsxm/E43yvHoJo+ghOLzfoTiaJHVXgVOUPKg7QhBXxjL
edf+1Ks+Nja5W3qjL0vTpP84Ul8kg/dn9zKzWGctUGc1qTqRL5i+sIg30m3sMJz24rpzxWq9i8sk
e/YXDWHC7Dk7szmwYuq6Q3lXMafI99bW8pZghTCExYIAW/oBCwB3V+/BzvQX3V0Yj0B0yg7tAOAA
JveWUIxAyweYir5OH5rwEqIbqHR+9iTvWx75Yht6s8/emS15ZHNyfxGSliGcqrR2Xg0ej/qF4zlf
YAxdyZv9wvj5+RqeWUJNI5ck89yZzgmKutfsINnTawm3Owxc+xEGyzko5blVOzQhPsLBEQutJNLA
stJCRfKSCH6Tud1muDOpEkPhZy9mJ3DO4GTj55Eqy+WAQeHUOjvcFCDHjx93JJn8H4j0zmWCzy3Z
4RAnT6vTWX1ToumAxfpVXMlI/XgiM0twOXsM1LnxTTYl3DjqLtSx1n0bvMwtv4tYNgRMgT6rO176
dAcv6cR6ghJrof6wLC/3YMGQF7OF2bPDNkUjimXS8zJNsqMxNCQSHAg4aLtXGhuAdlfpAqI8DzK9
O+fqL2xVy6LnxUTBlIaa433kGAjI0LUaLOyieQoQhm5hRfvcxBmX0wGGKxNqmh//nbzkWpOWO7Sd
xF7VnuiUjW50L15F18ll+UZjoYDJFcu5aq/Yj8eO2ZHRafBQhyUIS0kHKF3RcYeIjQ0JbD/W7l8a
nMUVCkhBt6agw8pvejl1mMDoV+shbL+or5GrWFr3IhPyUYaZv8zEXjwam+FoBg0A4j/UuKZAdRti
irBTrF/aLSHKGrYuyKnvH2yXjqVlcpN5+e62WEazGaWTKcUePeaKwKsC6jwBqQy+jtDFGMAY84ic
baG+2ObF59N53oQDeBT0u6VNMU0B1RHZqOl/VZxrtXgwdo9JN1eaPElFiGHozJtA60GyPNnyFG8T
5rUXB8xaRJvoIrkNqfpY1/4j2uVbmieWMpxoM07YR3wzXTTedJHnAYR2ArDXi1aCK5Hsu/89WcK/
DU/lg7ER4Idk5bvGjbHuvfCy82QXpeIluMnl51N7irwQ4/7vB7AmdSHYs3vV6Bh37TVXGZC7aiPd
SEvtGr07l1zIOr6WNlAdz5g9s6TAhog2uV/oq5suaaV3cJXV1q9OfXYjcE34gqv3tXpb9o+91/yB
yOHM6TBMQLm2CbbwNIKXnERqlJ35y6oukJbI/Q4KxHZBUmMxs1k/cgGTJcUSpUOVveqcAI7zIaoG
JTd/7Zf0F22ggQbN0m12FCagyNwKWFa//gO+zEkkbThHZicPY+43NcTqxi99HW12945nrMWjVKzD
GSdD3MufDW/yJPpNk1djhHjlFlzzFws7++28FeWcGZEWwPXkVgEkc/wEyUUPM4Bi/qo9ZVUaT+zN
K23VriXYIBaShyNKWgJw1/DVCe/RQ5mth5zboIf2xYN84EohleC0EA6wir/DKANg0vi/0rpchRty
kuvwyth+fihOqxQs4aFN4Y0c2AxTrTXl2PolX2griKi+8vcq+oIbHOZbcG2r3ktdxbghOtsO0Css
5rIxJx4q9h2q37IMhQTsY2JODuwHVQCaW9V/pfL3rH1tk/vPx3fuCB7++skOHZXQaVHZ+pWAt0Ua
Ngou6hcUdmjNz//0+/sxEh4LHCYaaqfXSxaAhFDrkd0TPknfRGPK+EMiUS/da8vycbyO5tFV5zYM
tDwWKBP6DGhkOp68WEGAww/Fhv0duhytG6/Z7LYmwYTtxdv5jMHJfJqEEsClwUA6tnYKXi7zFH6F
8RcoSVF1T1of7rQ9CIJrLZ1xCD+wYUenXtgSb5TBH3bI5DjCoRir9Ib/ktcUWcgsra2V9uO6WwUP
2Z3IHORrZ1m7UCdR81nmayROV/LKWHbXMK5e6Zvdo/T0+WY6TZdMPtHkgI5OPQZBZb4jfL0KNi2f
QbuhldmTPspMsym9k+vVlCndKbiqBl1qdMwcLy/aOq1RNfp7t8pvxH2u0cpAiW49d/GcnMEPOzSC
C6gGazq5XultLJO8Ht/H8raGrHSvfJmZt9OBqAoFSFHmsTjm00xC4zS9WjvNu7i/k9tonV+FG5DB
q9kMzEnIYqo8geTKTdHVflLwSOoCBTPD/plsg83wRcAbKLHSii36TeZmTT2dNlWzVBDo1JOIKKan
zzdrc4dI10/0snF9d8SF2Sq/BhO9hpDuIb/WtyLvSpYwdrOb8ja8UO6C1VyZAEvsguNjoto2SEem
1zhTs4Mwwq/SHc5j0hXVc6tFTtE/jGmuyp0plP5gCl9WMMAF39JgMONqY/ZVV0IytUNENCX1p0JI
GLi7Aaay6n1guA1qbhak2758pzChQ38pJWUSmGsLylrU1dN2iPbqd4jtyi57gR/QQQGol9QelaWy
6bswgHQrRB6lG6Wx3CD5UZqULoza1p4HpEfhQMTvTXW0q4fRcRANHmxILL9BXViCMbaTwUArTs/V
Uq49MzLImLiqBvX+DxU+MRQ4S8vv2he1bmCJQtxA0wK3qrU680Yo5bJLM5VywIu7uGppkEW2D166
RVBIsE+5gR4rhtB5UJTopdVDCb3OsYmlPtqGlTaqAxCf0aovqeEV1RaIaVIKMkw61xzDHQ0ncPRF
0iZxZlwHqh4nKDdEihVKi32vKcPtuNdpw4ITvxbsLlFUJDUK7ZLZyD/jzN4oiPoUm3AP/8Rz6IdW
uO7McBeli7j1R3s7WLYaIthjZHvVWFnBsAvgtIQLWloVYwK5oGoruXrTdxlccIta70Lqa3GgGE8D
a6Bv9Ha3rx7tFsG828oclZGMEjrVPSK5hoRa52LX6LrQG4xVtLBR/4ll81mmdtdv9XxAMHehxXtJ
W0lVGQSA2h2EG7RmdOAT35WlDfOlE7aGWXkaglrpRWsMSrMNWwcxcDSQkgoF8R2qsvFPq7JDBc5n
GB0fBv6BUi7kbFcOtxoKbRbuheVkt10X7JTnNrPiUV04TVGgilyZgY3SzjCkUFknTd20i8gqnLRc
wAdbt+AoZCUlAWHKwW7bSHGVlEtL2kGAu8yNQd0Zq8A0AqVaIy1rhG9p0iLMgv6uVtzK+6KLb8a8
ktQbvfGV0fQQaG+kB1RX5GAbpoak/kIN4Xsts+dGRkfW/9lnCTXTC3oZttYo8aOwvES4PZVhfVVj
Cc7wus7RrA/9GA56LWzgfXbAl3SXtq+p3ZeSNCqqkGkgUmRZFow0Pzo1BEixl5YSxGV2UY77X3YN
vUy3tv220fZQ5zLdfG6lbYk+LY3rqwn3EeLNbecjMVk3EppmyNN9DWU/SR4TKw+AP8QwOkFvPZoZ
xWttp6jhN0VHgrV2qyqIB0cIrjkgr0Kr+taV8Q5SY9lMZRQqpTrX06vWNhOegH2koEyf1U0VwbQs
q+ZNFrfxmJPAYL/XS9jsMutnWzZKIbCDfUZ3uuqPDbGj3TbmEyLmuXVh7vwqM25LWZL06D6RQb1d
7kLoY6Bfsqt46J+ynWrsCALtUQtugtiGOygq6gpa6zgynWs5NDPzpu06uIgMRHeCXxAWplXG7o3h
lVXNOJZ/VRGLcbOPKq1SF2lvW2ii0XlZqxo6M00chzdtNmaItEk258eHMbPr989aKNuh14QW0ob9
mDnd0rZsf4RpTw+cdLOP5ajuXA3ldggoa4ujhWSSrvehgZ4zv2GV9SDArAXbYCgNj7vRghQy1zv0
ulDZ4EaOKGtGiug+XQ02tE+Zswrtqsj7lp2J0kNdwfGktfwIakhhHBkU6cZAq68a8izmTyjd+2AF
jh3i78Z2qvoWMZswEBx7Up9d6zvVKa7jXG7D0pWbFCpQXd13xUOhSePuMYdjBvKHUCmi4iIK6ki5
aDlk/r0cQFH0HMtoNqLiS3vYTV7WVmFti4huARS0a13Vv/hxp420Z1oZooiWZJUZtLl1ZCiLfRRx
amacg5OoS9Dp0GUCSgExHopex15OGJWdrQw7CG+MlXKrX+hL9V1080TLxsO7jBfKWl4hCUUn0Vwu
+cwLfmR6kosfIWgs9BCunTy4dsLxQplN8Zwkc03K2/RWK3QYKjpIjOPBSZChSkW/+0lB6Epdlg+i
Vkkr8EKqFsXFPNTqNMM5sSdGfBBODUZFeyH2UFhE1Pcm2are/osiqgxLSvnhctCXu/nupJNE1sTq
JIiD26rVEi1mlJQAXmWYDumiFK1J0hp0n7kxV3R3r+cSWadZD2GWrCPOniDmMCfueFaUulaq4c/S
M9ftAtWhjOEiN/mSfhOYxeJS9NLImznH77TULuzSeqZRotXJtE788tH0UfnbBT9FnG4/mxd0tawM
/6p1e4/esI98p1Zu/K/z4deZs3JkeTLiKm17tZTALeFwahvJ02gD/AMwsDMu5ZGZya4tEd9RsiT4
KWihdE9wusDusBZt2/NDOolhTU02kCagKObY9okXnTiZT/+t/ebocbDs8HBoWnW4dj+/Zc5ZMYnL
VV3DkmVPRrTbwalCovqtLIWKcKC2i7pEEAVxv27x5y0JNi18ccqKpBuPT2Cv9BHXnPWm+3cZZVno
iKPq8XMTZ+JQTT60MT3lYZRRUbDeBI5b9lCbHUkUOa+7LdCgtWMsKfbNWDyN+48tTk54X0pmYRnW
m/ld1Bb0Z7yA/YaeVGuJDlx+p28o0rq7jChgMUv5cXpLY5vyk2qRbcRBmdgeUoQao8Z6i7fNdq8v
ilvrpvtq3OxX6irxOlr13KiZG+/pCQBdxaskI2ECPcw0mSPtnKKJou4tu+qudCI7EUh2zyp43fkT
cHqoj22Jz3JwZze7vo6ToHv7SMGtbLjQ6u18kH/GikJxTSc4homKNpNjK0jKS1JvG1gJNvVadO6C
7JqnhDozcaQRSOYpOuCuE9BAbnRO5gTqW/UNAd/uqqCisN8vCo8HL9z8AcTMmY1JflA8suIlJxV2
PKwo2rW1nSkcBXs9XuXfQ5e2mfZNdEnvV6Nn2BB9LoOVfeNsPj8S5+aTLJfo4XdIUE5zGnY5SsXe
6diVIkfcbVpWTZ1/a85sftIY/zEzrR4mUhX0Urt/s78r/WW0sS7jlWJBd0X6jQgwXdlfITKe2/1n
bssjo9O9AnVqonZ7IOP2OoncnZeDk4UNnnSbuoq+GebiD+yc0yQRanC0vsBcRHHInuIdbaQcYaTu
2aC/U8NYHlywtFDOPt9np/TA0MTrQ/DQMkd5T3AIzkSQ79JKTbOIdU3TZsfIwrX5YxYKOGd0sk99
K9I7KrRMqbKqfu5wA+k//FaROmzW9s0fgHOeO4gH0/mR+D+4VVoD6TFl6HEVnIXo4QcLGG3xFnBP
Zgd39iz8d0aniUp/T3YsMsR+KZ/1Z/XeXAuL/p1/JTZMtx7XDaiBCh6SOdOnO5WMItVurjUuARDr
x8cf1mxzbOXqVYdiP3+1o4dRm+mUO104YYHtSHnCPKXrMMooCZuxek2l54jcl2GH7ucXiXJqgc4/
+pUpNUNH5kxJkZSmLqH8TF6R9UueEBJ7jC6gwV5a6whk+ooFW81VYM9bdBSypXRmcHMez1pf5VFd
SLvXgKJz/hQPxdwFIpyc45wkQ1Idkex1dGppk2UJW4VINNq9yiiUL6NNfQ1bxKO5MC40Okx2t3NF
pDMe+bG9yZEuOziuUDd+Lb2OIFG9F1u+uBUxpDAareECpsI7379wxhM7NjyZydFSejPVdq/CIfcD
UVLmXDfVlYg/2rvwAo22z3fL6YZnF8okfGHpIGSeOiaBTs8jqL/XXjHvIKoMhsrby5X3p43YNCoY
RK6CcGJKeNi01Ah8MmFatY1Coc36shtmqjunkaolixoSXj+9SWS1pzMHV9G+ypUXJAeBRnewRX5w
eEClzLVcLXpPgCbb2SrdydbHLAcNckHhBp0cNieNs5Skx0u30lbWKl41G8rJ1whJQdfqL6XNXOn6
tDlpYlB8oIN7WMZTR6y9frFuFegP8rVBJKUsyU6D7pg71yf3sAW2SeNM45LglEyP3U4LLfKGiZjT
K1G3blf7qz/gc52c7omZyWmrMwPYZJ28iPAjfEm9blN55ZWyTF0ZDolZb+TEMZiY+//sfddu5Mi2
5a8c9Dvr0pvB7QMMybTypqqUeiEktUQGg4ygCZrgP81XzI/NClX1bSWVU+yeeb1AoxqCzM7w26y9
1myntNBZ4Q7M5TvtAaxm8MWnqAV74tJbcmpL2iAmR1VHYShADn28VH6KEhyxYWQ1xuoB80fMIfQw
blSbB7zIOwMk+ouh1YkdqagjHJw28Nx+qvJNZQplqC5/gQwXeUaNBZsyuwLMdutD+AEekL5dRNp+
8g2w9z+aVN//sCcp59ZoiPwlfXIeFLDPWzVgUlpBURjrt3gCTqwfrEG7AWVqUHPMX5ukNVgmGHnJ
4ClXSAy1YMdIQns59jixLz8aCtQH+TAsxpqu5AWBGwIiZjNuSaRCNwr8vJiijKPNedGX/JT5ep/J
/xqbogX/aBIKjYg+MDYr1CPltoIOCETa72zFEenDJASicCOXzvnnxi6YRVcJwEWKWuITcJlB77iG
HvSzOugMfLT9fjg3QxJrS7f0qc350dDsqDfZVIHhLniGUuVG/1aA6JNG6c4Ph3Ncz8CGLZUzT12X
yOhhmwSgZ7VwII4nFOR27YikyrO5MR6QD0Y30LRxNt5e4bMWC+xqdY7cFJTVPxqbjW703AJyc8oY
0s7YKsm63Kke2OVxnZjHI0uzOwzNYxwdqtYztxGPNrey2v36xf6MXVJDQa4CHPSqgj9POwWDDPhE
zGeoRu/kCiJzuMMsdFOp9m11fUH4O8q2yplcWrJPHgks+3hwADOHO4IO3+MVg7Is5HE0/dkBE2xy
65G9bS/Av05NHlCeniLrx8M2rxDIHEpwTjth8sA9ZrXhSJcQ3icsoBkMmAGAacBoOA9gGk+foIE+
PAd3HRB05a0R1pF5IDsLDqtUXQALDpYSGZjvPBgE6TheGjSEzu9E3UNdeSqG5/HBWoMHNR6/G2eK
Vz25VgtGwJ6H2j0KIKB6TyOoqWzzCFnuS+++Xi11b30GnMOf/PBZ5temmKTJy3pQW+e8i8Z1sn92
sX/ILeRDVklcnXVxDeAbTmER7kfkmxdvUXXOZufw6BN82kJKkZ1Dg/Mxj9yNj+oPmrr8GOCesLjN
1i/ODUC++7/R2nXixUDbE95cD/7S5zRfkA8NJW39rAJXsi1iHsnDGGW37/CUWL/99SH9vMvQig/c
a4DbG2s/56ayJaS8rYk+GxBkC/zvTnr367//ORpB+QzdM5C3AIbe+kRHVYPlMaGj9yTW03pC2iZd
ubt0Y4faBg3+u8XH4fP1aVgAuqHkjsDbAfL0+ORnTg/8R+Y/+RfT2gbZqn+eXypHSdEBLozs2GMB
ksdBGhaIZQDCQFcD3+zYFHTtpmRqxYMCuMI1w/Ect8qTZiuyXuL5O77Q3m3ZCMVBGozwVTVQH9sS
iaM5gzk+0B45Uu0sTyEHVlz/8wGBu9BCoxNuGwdkbMdGxiYxu6bQH4I7Fx2Txtm4tcMJwhvwoc8W
uStPzN6RMbUxPzhGeV6VjQ1j5Fuzc8G6DB/sod4VK3pVRIvuuvrkfx3mH9P3cWSzpRKQ1KN2qT/k
O35rAaQ32NfBhbNnq+FMu+8i01kCPy+NbobxtIUcckn1B+vK3YONZQ/yqTs1kdl+OcKaHbHPo5v5
J2hSCxzIGz94d6rDDxJAaMnWLhQAMNv/jdhnaWwzD6UDqqlvmP5AUWa0MDY/Nq8G8Bmj82iZj2Vp
5eZOCjc1LcFEKmPdhuwhuXEu1xYo3enV35jKhbHNhVPaPGk7DVNJvilRBcjJYyrL82ADjrT94hFY
GNv8UPOxEuYIY+lTA3LkH8acDbDxiFmhtR0tHO/juODnNlG9+3DQ8bLMr3ro+PGgKI2H0gc7gZpN
pkWYzigvFYQ8Lh6DeJuBYXXB7MlR/mV23lkhZC363Ncf7I32kHyrQcFg/1GEfCdAExhqO7HUU3Hs
xvw5TNTCwbMFd92abU9ud40xwp5Zbkz7Lgc88NwYGSBRbdiN1lKL2Kxx5Kc5uJumYQRwkeYPDjCy
DksHBAYhLVGaUOEWTTFIL+IN5lVEJVKLbJkq9Pih+2FXRUHwklCKQdrt+P4UU00ALrORGFA5nHxt
deseXjV0HPfUXy+s4bGX8NnY7LJGTxVAHLr90EmwKU+IJSFzn26wcfzQjJuLv8PQc/JW+zjA2Z3N
/TwfCTTS0iL0wTDTRsAdggv1Kgm1veoe+X/aqB8Nzu5syAlmRLPtB7nx6V0f6yvVVqlfi/7ruFJv
+pKTe2JSXRSWPOSBsW3Q6nu8gj5vHeYKcmj6rt8pyjjdhd7vwsqdOPSKmQChkIUSFmKJYyMQsOUZ
1EsO3p19kT4pR0VtFoAAAi9yH1RtPkcpcunBPeGuoAgJQTPEEZD9mMcudtb3TJTOw+RtR7SDp9pT
Xz8ujOzEOT+yoa7yDw6EVozUFp3zAIIl9CwjiWntZL/zz8sdJAwfVcA8DiHkVPwOYuzhgvETl9qR
8dnpM4asqYnrPFSxCmrfuYGTnSKuc4C9j+RWX2TqOfEygXHFNZGVQxriUx51tAvSjmN2kMlKrgyk
UsW2e2lVJ//faXz/vICerkj/VEYaTYDzlH4iDb/TaX1w/e+VFdveE0mX3oXPA4IJEHC9050gtTI7
3xDP1vVJNEgM00vwwUMeBlRAkGJYTY9/43B/vi6Prc0OdykhppV1ypq6wKA/dQbfNoK643opZft5
X3qGIs7ECwRH/VPnAslSYgcCUyfOuXHu0duqlKENQSpdLG2KE6uEjDo6lcBpCeLkeYJl6DOZZ8Vw
8PkmGa+rceVlC5XGWe5L3fzo4PtgYnbzTzLtq5QOmLd0WwITvlZlQK1cKXIMcFJPCwfr1IigRwb6
A6UbgW1+fKip8PpkdGGOfqf81kVNKV+Kcj4fXUSkimjHVv9+YpzM3dFo8h4tV2Bqgfwq0ofpqxII
g7+MNjpnyZxK8B6HHjCHBgVX9bIgWTS7KQroPPuAdR2K4IrSy7QE7R3gSVeiasIajS2ND61Qc7Vw
PZ04W4jgLJxc1YP1aWNUsGg3SXcQsduEKpseIEOaXyZhj5bLxYfzxKIdWZvtkUzknBZad4CGdurB
B0K5IEah5wBsMOeh4i1vogHZol8P8v0Rmc0skiRoqUExHFIP814sVyt0aYv+gH4M3Pjga7sGLhCe
F5BE5+aq3Jcb+GA7K0rOAj+C1PUy38mMZOj9dIDTW30C0CqiqDwLyxsKHhtEDPgIwYtK1gZRD12Z
HQfBX3/49XBPTTJQpahZIL0B8O5sHzlGwWuIYx4cnLv8hVNcLksIsyUTs3U0grZkhhgOMt8lOVCj
5S4NFqUp1R+Zr9rHcagP8eHZlu2QVVDbfL9QeqxYvlYQHs0J80sVsRYQy124U054kh44XP6autnd
z3vuNgVTJq1122B/0A3AnKr+Thla15JVGcS/XqxFkzPfztQ94Y81Vusnx4+uWrG69Ui3EsSWw1aw
9f+nxVnY0/l1GiTt8F4AJdty3CmILPLs/s6ILFg02EId5uRCorEUQBckpaC0cryQDQDQ3QCDVn6b
Jii0Qif910M6tR3BpoAGXKWbhFayYwMZ9TIIq40HTZ6B7C4a69sGTc+/tjFDafw4wR+NzPZG2qO/
RE/lwQigYdHco4flO4/6M8VPJi1wuPyA+Se3pr7cW31qBj/anm0S5g2iAvPboYX/GHffHPTrKWZL
/Sq5Q0kGAlH/lDXw53ChrYYXFkgDtOgez6lvgTZMMHlIvvobdUciuQwZ9wwkhQkwif0ri5Igrpeu
ajWJ8zPv/GV1Dhh0LIKWs1IefFvGWr2vKvAjAlkEofGF5Zz1P/4YH1gloQEFlOxn7BXTHTZOmolT
YDwoXRptxdFkDaIosrduhzV6N6LisV81oQI7BMixdG/ZDV8q3Zwa78dPMTsarCRIo5rmQTzkqIBu
vW0O/iHr0kYBRdVu6vMJVe0lv/PknfPR6mxtaT4h7TOYuHOUqEAGWTnl1vjgWeFrsjaWHJtTu/eD
OVc5Ph8ucs03SQsta7x97xJAkQXZumjaqDp6/1hF+delAtXSAOdBCQGjYUldTCuI2vQVXfXVPr1o
4Ira22wMleL5gotx6gb6OETlZn0YYsXsye0wRGLcaMM6S77n1sK1/R7kz4/GRxOzZ70BFokDq3jQ
DW1TueKOADc+5d9pfc7rJpZTFad8BD/HBq1xIUe3ZfCWDpdOCebGTq7N4hE0FGEh6xVroqQFf4q/
r8Rmqs7s4Low7Jik53o6bsm4bvNv0N3y6IVl3mT9QZ/oWvOc1eCZC7M2w6z8eQjB7QwpU7wPc3C8
JnqH58JEzqGBN9hO4IhSNfoitNA/eF+g4isXd7/a3J/n8S+bs3ucFn1fTZhHEAxsjS0Fug6V5cWq
4Iya4ufQAPxHakOFKPMtaLh9M3XSRPBAL+0n863bpCv7uo/0dbdObxqAjrQN9BhQ26LOoo7GovXZ
fhxKb0Tns3lIh9jeV2t0+HRrdHuW6MGLEDtf8B2Yai6sMD+fkNJJWciGhbU9eeg/jH+2XTUjbStU
Ew8DNUNHPJFswak4uYwf/r6y/+HEybJrHaNT7IHyUVq3trkO2nRVVWSlI5A2rMiXrwsewMlD/sHk
zM3oM7N2OSZVvCiKWZW/JRdkpVgyEKcpbCiJzdtf21yaxflmRY3XMDFKAxS6lYs24nZhmWZtaD/2
6Tu1OaAkaJOc43drwnJXc9TlrASO4GNbV9mzGxqRAxAo0tNomqoQHAaxuZQwODW2j5ZnK0htN09S
buHwBxBe8baqbdLeQYQF+LgcWdTFQr3a9McnHyMEtRj4lh0gueYujYOaRtMF/vuzhzYSVOnpJtnq
a7aS28Vo/vNm8RW1ArDXuJiVPPvx/hw7lAHoVD5C6bdYuy5qvnns3fZRBV7NqFw7exOFoiWOj89T
CqOQlXmXyACjy+zQlb0FqWbBH2sPzdHN1nHvfr0dTzysxwZma2aMU4Mubv7Y8LArwB1vhHms8jx6
gUrb3wF7n3C7AzBFw0ODdDLa59zZCTC46JjdTAdAqtZISe/zP340c+A+29TnSrWvvOr/Bj3N5/U7
tjtzudF5b1FnmA5TditbEibWa5Pd/3o2lXN3vB9h4l1bG3AK9BDOVktadipHqh+4N6zyuopE0Z0P
k7VCQe7a9fPbNoOS4a9Nnnhxj23OFpB1TmXxTD84AMVcyVVxsKCj4t6X52AxuyguNSQft+7CJXZi
1wSGDrY7HwgIBwdwNpfIUgd2k+qIJdxNslEW7Xtyjj5iJNLS9VKh7cTKgU0I9RLLB/Xjp2xP0LBG
9r1x6MWe1eD999bUX1g5NUuzlQOxDbDsoBECeESfHW7eUy1Fy/TBLO+MBEetMxfWSe3qTwaQCQSK
A4Qzlj3b9SwXmWIDOQxQm6n7m8Td5OkFSEzif74dgIL5y85sZbADC4gCmQfLAI1f0OBRUz3eLzKN
izf/x/pAzGn1a6ufn+7gyOgs6OGe0DIPjxqn3w1ynZEkSkz0HmiXdo3/lXsTePp3i//xMv6P9JVf
/5i59t//ia9feCUb0MaI2Zf/viAvDW/5m/hP9Wv/9WPHv/Tvq+qV3Ynm9VVcPFXznzz6Rfz9n/bj
J/F09MWKCVBB3HSvjbx9hWyPeDeCT6p+8u9+81+v73/lXlavv//2wjsGtqjb15Rw9tvPb+3++P03
zO1/fPzrP791+VTit/4nS3nxNPvx16dW/P6baX+BSgZSJionidKK4kcdXtV3DOMLMtDoC4QzgFKB
o0CsjDci+/03zf4Cjg1ApnS8aWjAQTvrb/9qeff+PcP/guYE1A1R3gaaCgWh3/78YEcL9NeC/Yt1
5TUnTLS//wbB1qMjgHhQtXkiX4tWTED83DmBq5YKTdeL/hmFh4xveNe1UMftwffdvskk6LQ4swdS
t69FV48lfyBFicwLKVKivYlKZ+UYWlPpmGksicNJGTcjMgEFshimhXJOasiC7drJagX4ObzEQX/4
UORfs5aaTerEpps1eb0dvTZw5CqoOxTxXlNuTDaIbC23NpOQNK1WgJEgJ6gRUL9HAQLc7mlwZ7ug
9TAjAatFGuYE9XArooRI7XGYUhdO+JDbXndmjrpXP7l6WeYxqaVotnLyzXQP7T0GivhUT5LpAA5G
zYVs16DlhRFpoz5ZBzvtg+qmYFab74lZVxgjVJ1QPq3strE3sqmbLKR9O4ybEeyO47qjlZ2AMba0
9akOW8fEZRRqfsaRAy+Nwbl0J41WPX5A60cWBVyyYpva3oh4YQRbz1k7ehINE51d3btCK6ytxT0j
3TRmOQZJOJp9DZrmPLCK8ooTXWr9HjS2Qx1EWY7+UD0sU9Monlgpk7oLGxfNvGB6rZFOuxCmxf3u
hQx9Ky5M25StE8JR0zuQHqWTzTcWB9UKmIPNSfiRRxtp3yS1Yea3GtP76SHxPJFuQQykaWHeChps
pa3lbylFHfRCK8GX04AvyWnbc57mpo8kLiEGShwW9SGjUkvHALQ+LUi2z1uCnG9TYnEe8lKfzPO0
1CHM5rUclllOBXQrpd373VaThQPCbdlm43oyJ3+8KkebttHoikysR6cSEpRCY2etMMmgfLK1Tj6A
Di549KrKexhJ0/O4CnwQRaUth5Jji+weVO7BsAnCfItUqBQ7I21iPmid2KZtW4PL1fM1MCYZYE6P
6iCgSWSC5E6GWQrNm9U4eIl9z5iVIdijhY1qDie+dzY0GFWoeTlCfDPTunEnQbipr9FuXYGovPTI
m8FEp2FVjAwRDWe1FutdMPVxOxY8XecmZVUoh0SlTdKKAcnLuX0PJjmziwTq2yCvmOyER87U0DEc
PKv/Lk0nQ3ZiGidy3nXEciKttvRhM3Yu/BwtKe3XoURTd2g3WgnEDc/pWxMMWYC8tzM9WmKkPDab
XhobtMZN1ZpXps3LKrTSxMtx5oahAuWxOQgrWTOQpqF7QdN7f+0nUORC+cwNZGSUUG6KqO9l7oC+
LKL3V1pDExl5fcbQv4ptkt7ztKYA+LWF7u76pCq1PdZt8jaCgsDp3symtIYCluVo2iZlXNMuB5p1
LJx6K9CmEAxdVIJ5B0Ve7m6CLM2CERNJrPKsLXI/cXfOoDPHvMwbg6SrDNRKzxzrVJcg/sL1tw1A
OwVkjPQJXeW5rPVdjlMpYyY410FHLC1kJa2hqGswSQVKpCJgFYL6bkrGFAdvKKC/ngWD80BtqgNB
CEnLPqy7fAw6tJAkJdn3ml7Ym3zMRBGaVu70u9qpGFvjADSBGdZsItl2KIgJ0iG7rnUIQddk7OvQ
QGO/XBe10wyQ/Cw84u4h5019eCQykTx2ncIzkKfhSQH1L4dM3vMAui7oH/XCqUi9diW1/Da0Sr1w
gC6sSUPjse99bQsGtCGn0CeuqPbWaKS3PEyyxExFo972VjT5VZt/dRnu9KdubDQAo1pJ6ZrSivvn
FuAwNgvrLE/KN5D6OGMZDjzl3Yve1ZkNx9IfePCNjFk6rYYa5H0Q8gHZVhUOdHDIWw3yIVlFAW2g
dtu4VR51COyDjSctX9szg9HgGu3eTXCwGxzMPxi8tOQgmioAPwxutTrE0RqqmHgUuiXh4FRe9UhG
l5tbk6Ex8JtDm569DWDUTNBCUxQNv8P9R/u40XWOFsExn4qgWve0dSBxIplel3swg7niMjfyZLor
8XL3N1rutoO9Uk61/ZwF3HIvObjvMtacBYz1QRYXWTUgU962ZmUkl16WaOxCT3IPwVGquWMZFY3d
dRh2pSeWXNV9y/5ZyIkWAJCdw0tAcRNJLtQ2Z4VNN2+HVLPNK0cbmPuWGXbrbYOUT8EC3/Sxy63s
QO0A3gpQ1CZERuYxhLDlOICc6pKCENDEreyIBZjQrEr82cLMLQ2KzB09kl4iE5/6cX1ZT6H72n71
D2AbXClJ5H6TP7rPTRsmxVpxrf8NxOyxa/zjM0DyDsKjUJKA8zMLLKDL5uelwy/TN8RJMU69hCjB
9/5Z3/VIG+R7dpOd+S/WiqBRcVisRX6aY0+BuUH1hLwFIClzl2tiBVRCM3aRg/Zob8U5krHizI27
mP6BDiZkgpbS5jPQCMZ7bPG9VexDFq/oZK15WnlhbwS4kflFsKpW6b1qZ82+0u8ffN+fLuZHl3IG
wFTGgOMAWyg4lxC3ferE4SbvNL/sLtqVIkrc/+h5yyH3W8dt946I5Gt5tkT0dBzK/bDqYeMGUIxy
VXsD/NwPQwShZa9XJr9gqGMRec9BddeJS54tlJKOo96fZgCugFcPsBQKWsdm8iTobVC0XVjBEwj4
YqttILWwBCM6sV4q7HUMRAEmEk3zHSKEles0ry7YebPLH5D8jOi5j9wneWCL8o/z3Wgj7FVHAAf/
lL6JVbDa6xJF75ZE9dhHXeH8oygbSTllIQBLLyjlYGSeLnMCP5PSd3eZ3lxTalx0JYmnJt+DIXH3
6713aiw+GiZUygANZzbipo+bAJBizZ8oeP+4CRcp8KaQp/7CDTnDmPwYjiL8Qeil+CQ+XR4MIrwA
hOwMOwE5aFGFoB9ETKCBxIboiATYleeV52VBbmQ9XhbjkgTwfAuq6cTu87zTIhiT2UMcAj5P7hbF
tdW29K4EoEJEjoMn79fz+Wkj/rCliDNOimGMgz32ReDulBrhFBuhBVF05CH5zt1Sf7EAP+t4w9RC
yw70+yDFArcrApbZK1cyVgCD5a/ZAPcFrKlDkZF8ZdPSDc601CroGU5lhRgoRUOancfAODTMiLyU
NsENY91kjbFjsL6OnKTXLMhD5r5Yt05pyfM+qNvuTTcRv5lOMW4luoAHL9RNTZfbvq6tbW23YwrS
r7Jx8ktqI2EPYlE5gVo21IgxdLd2WunOWY1423xemOhPOxcgIpAb4kbBSw+K5VmSMmCqfVKY6+YB
gkKREfbPInQ279zAIOMLYid+N/jfqZrfVNfr/z1XE3LRdk/sKFujfuNnuib4YqGp30e6ETgXVBXg
nPxM1wRf3q973Cw49bauGiT/TNcY3he01Rp40dHBjotOEcf9ma4x3S94JPAeuRDUhpAx5KP+Sbpm
ptWL/DV0KYDQNXE6DCeAKurxDccSrbT9HiFa6jQcwOa0aiBxIohTfk3qvLWNUJM6d4MQWjl+dz2A
JpXETq1JI+ZGmqPwC54x/aJEO6e/K+tuUFFoSZOzLqs8795MSZY8GO5QT3vSGWO7reo2Z+fcGfw/
JBRLve/JoIXJ6NtPtptK8BAXecYj4rgTGI1FYX0Dka/eXGRgc26jykKnCSCVAd/riFidjT+QrIpM
BtKZs0R4qROZTZE0wL9PXb0OrAS6OzZYoa0QxwGxFUihEVwyJIecVWqUVh8aU+eCGECn2tcurVxv
1xsQUF4jXG8OwdDKV8MrssPooFs1FF3tD1HgCZ09tKoafZnr3aitvBG8jStMsi43jCImiaqaUbku
J9k3UVflE+D4BoYct1aHtAE3mA7BOxAi4E6yJ0R4el4bd23ajXw3eDl3IWLTAGnYIHgwQ5cF1r2n
ZVX/3WxrfztALputCq+GCRCB6G9tkovvnjEgB+NLNPnFwgKB65aKTvdfG1EVgHcXpcPOPWcY+qeJ
946+9/vAzFAdKTsmo7zXAnxIQbWhe24NmvWbEhECQNul5ucQHUbqxup3WaXothNuJH29Q64gb9Zp
ycbspmg91h3QJxo6lbTNQwBRTwes1prhrLoKOYutCeLlaUsY6BKvkjFBnB1azJlaMMOaE8I5B2uR
aB3YX11RUaQMbUq+gXgbXcie8Bz49nKEEgSfanBkIA8I7a1SsCL0mBTmRRmQScNk5O06GxMBauq+
KMLcKlBlFiZ7G01PvtA0a8lWkHxAxXRq3fYq7ZiZRenIAhYCokave0+OyHoYGaKJUZg23inPgGhT
gU76LCxaJzkUBdWT7zUTtF4Rf/LopeWVLTpfLW76yM9k8quhi2CInKGrIGhj127zmgdaBg7v0a+q
b0zP4FhGkIhAUqPsTMA/ksAakchnAweOBzX4csumouT7oWtE/63smwAQnMLM/T0RTr1OdV3Ezjg+
53k3+X9URjGx86JvC3pFBu6wnZ+DWfqc4bQg6iml13tIppGphs+X5tjjyVRa6VuJ0N65MIShu7Fd
S5BbU+Y5qCbYTPs6Io3JQocl4skSLHsgQ2ppEdin7aSKnDRzuz9EPSR04xokQN2X1cS+NsRY91u7
tZzxrB6cFt5lMbTIfw5TT0DFJfVEbBrXzvU1cm2Fi7J102dXlUd5e19kzTRE2diM2i3YCZtqCwg5
0nMhZYEmYsDGpbcy+9GodojZBXm0K99CXoy6YNrASnZ23GWsfRzHCukLrwRIK6Y9iJF3nj1N5rUw
NAQYoZ+n4Jjn6CBjZyTBx9q7ldZXh7ovE/OSeDiUwOF0zng+pWbbrHxKqLsTFSnlQzuWXmuE6FlE
JSHqsszWznzQXPdnJsm4uR+tSnucGM7PHothgFtLDL4ec9+ckDj0U7E3OoOB1JhmrT5loUSLAVjA
nUa2seVCSDXuy6EJYrssQXjOc0aHvSEDsGjnyHCjyyAoQSmit45f32m6WSehFJN5N+RJElxPuEMg
lVYY0GPNhUanlzxFDmkd0MDRNr3p5fkFoaUVRGDSL+Sq7HASIqLDGKrClAL/z+qaX/C+SopVh/sG
+rRDwce102fa9BR0xHaHPZiACCMr1uPQ1OdViUSSG4+tV6eGv/XLFKjtu7LNysJAFrUaZQedjKkE
i0JvD6jFTr3g9lc0pTT5hZFORrGGVFlp3SSTa7zaZV9AB7TViBYTJJDykKNTRY8gJzClUTa1bRYa
2Ah0racaHC8AlMq7vC2TVx11AeR8c5QVIuSSyiqy+lqBxrIu1S+ydGi1uPWI9Rhk0sb7QnLHuksp
6b5qtQSOqcwMI6Ks9P2wTz0UyQfbBXg4aHObxk5jpH2UNySBDqtbgDrfRm7IjxIQc/uQA8yksR4c
npUQx2tyAYizJztnRTOt9Dc8BcnDJutzEpwRuAhPnAKiCb8CyfT/dsJQkFP1MtXk+QsnrGs69sf/
/l8fS2bqN344YZb+BaAR/IdwHvRlYOH60wkzgy8oiinpJeVJuchP/eWEmV/guCDsC3xHt9Hr4yIB
8KcTZn9BKgI0u6i3oYMKVA7/0AmbRWAq+oJzCEFx/IsczjtZ34dcAyQjiKZb1TeJhq2boKGQQSB2
cjUmRiXD2uot1Ego8R6QLEDvoic5LldWxujJBfgGzYVXVGoAaPt63oStmbAXAI+zR8eqQJLvUZQz
nNrx46CqrJtUS/lqqvVu148qIhqHdFdyEFKarKfnRpV4Z34+QRWhtsb2ez9QayXRwhxmHcpbkalP
YAAFOYG8tUSTbVHsprdB3jQv+MeBnEHfrpwidc6GfqRQ4+MNKhwjOgLCwi+rr46b5hq8n4AUUQ9W
WGKEEF/dIBkaZ1Wdn6UJr26QwW+2gdK6KHmXPI1ly6K6mZpvJrwv6HyiftaFGdXNDRiVGZQYGmid
kNrrt8GkJXc8CMqQJAL1sr6he1oQ5M+zBPjrXjJIPph9AF59XhsXfVXrLU5yRekOYEDwGUNSe8Dv
8SHZmpUIzg1d8777U5+t/ZxNWugnzC1i0ZH0pZg8virLFKwaxOxdaxdMun5uVdn43UXpZpOiRPC1
9wSweokGv2/KjSfHku03UUz+VhdEv/GLFNyOIinQ1dIBAKq7CUfXrW7mVwO4zaHDNwrjMUFxcZVI
JjEpljv40chNBo7GouuefNElZwwxoBmaRtleNDnR0BLpdkbUJkE+RdzQp9AsXReBZ28X+86ekgcN
ifKd5QdDyALYRpFERHjD2FljdMlN6nndKjdSKw40J11n9YhHhujTI/Fb7SshmthOaH7spw5yJR1/
a30kwbkw07XOBftWYbRrKZMxrp3WWlnScs8qFEl3eEu7KyZ06zawyjqG8EC20byAi5XttuJGaFYV
00FLznS4abGRoky86nEuoAQ21sEds3m2snOSPtaGR7zIKq1BD6vMlgDSCxx8OPLZtEuGvInbnFub
MdGnC0sfa3AfFZ52MxgCrZvVmHXf6kAn1tpskOoIwY/EZdhaeUVD2VuQlGvxspMmQBI302rAnbmG
ogptoBAaMpKgL9pqLequEQ5l3yiqLC5qQpp3ptkT+y4ar/mjQtNqthaUD1Httc4j/D3uxXox1ehq
brTxwZ0afV0WiX3Ve63d7QKeJ1utBJO10xSkRl+O7e0huiKhbEP75gISD3LtIKyoQ9+nclPibT8T
VpremEMKGDhrxDechWuOcjiKFMBdXQdG492jdsXve0gtPNhEtJduVtIYroKF0nrqrKxh1O4a7KyL
ytKrayzNdOb0lr5GPrIAkp+T56FJpnthyOklhdrFhtW68SBIkq0zFCxjd+r8uCuZfuuT3v8OFVD5
mHmcn0MvsLqZkIkMe7gFG2McixpiIiAniJClFF/HQLhxL6iBS0bkGw2KMJcIo+u9m9nOm4MS9VYb
K5TYSWXszKQF2zjkUe7boTae+k5M17hS+gt78qBRxaoudBIDzIqlMNZV17Tfuslgj4GLlpW6HjSK
6eTVTvoaCqwOk88DSmI3nQuF1BBPMNu4dkcOKH63N0maZFdp1gNlLcEbfwP6dm3ba/X4f7g7r+XI
kSVNv8q+AI5Bi1sAiRRkUpNF1g2sqroKWms8/Xxgn5lOgjlMO7ZXu9aX7G7PCITwcP/Flny3uSnM
EHPRsZRuw7qVbUXMJ5seuHkACqF8132M4KGg0uszAhUTXcRe6P3OwlUbjvnB5K38PPeleai7SiHf
qpbusSRft1TcDv2Qj6jHWd1OhvjgDHGnXuliX12PczLeYvvBGuXQ9FmZ5CWvcwNEMItUeV9qZQiK
1hpVaWNlfZ/sg1KiDdJ0VQklcCj9atsHZO20WxWjsds5aemeqhyXW7Odi9sWuGOfUW2ETegxhWV9
bMe+G8Gom8om65NyExqk4ooQZn8rbP1HJaP/13A7KhXE/z0PccIff53mIMu//e9CkLKUeyjlwJJB
Tg58+X/nIJLyLxXnMJic5BtLN+5/UhCZvyCstiBe1X8jc/47AzH+BSwPKVGaakjBKqQw/0kVCPYM
VZ5/cGtYFPCzaF7xP0U3BOzriupRwIIAxKUfCoFDx9qYcT9Nhq13luofqybqYoc/RMNLa0oCh3qk
l7T/5y4fxasYI/DGU/Uplm5CxCyxf8pDPYi2M89DBUUHPzCsbMv/ScQsQ9QVbVZ2Mc8gHHHyqpST
jSm0gmzZtItz8QY7E8kf8OeJrORp4MHYa+AUUqEXb0tfDxXAzYmg0FIQZk0S4Gt0kvqczWKpHxue
0tL3utZ9XXGkyWhhQRm5bNziwVXkAiAjTe1uxMLINEDgzTANL5mMCPKfbIY09TuPglop3CxPVGAc
uiSOT2k/jM19UBlySKlaNrRtqYzDX3CvJGV267wA8ZamShjETq6MlWSXWhzJT0NXTfMNGMBEi92w
HcT+e9QoFu25UB1zBDY54fJHITHV9om0qWprWxKjWfE4GtL6TfMNMwMsAalRfOCJlpRvvFE6bvax
NzL0dztcgVS6UpGQD9+GLBSlwPGDMhwaGy2RsJBsjcu+mF2rMyQBGrw4JdZRMHR/2Kp5mOrfg1Qq
h9c4moxgC4O61A5SqhlcQBbgrXpXDfIAHUa2BhpGRmFVe3ojYY+K0ziV6XcefKnwGBRGZdwqw5Sp
mU1vNDAwZsJUIflDkSrR/U3d80Bt2n1dZWCpUpBN1If6W2nq51nP0IzI07H/LnZClyc/q6iKQbna
dYAoXvg4zRj2KuCPOMKKgRVXxEBc7EFMrFTmeaX6yridpEmKhU0oDcH8ncy6GeQrbUzT9lcYIRuo
OGUgxPK88cd6LrJ9KkSWOf7hBaymE9SJuS7lYNthBmeGf8psHGuUlVqhzGJnVMK0rw/NnFRd4Zg6
ULXKHqSxVT1gqiKoHrBaauIMtRB3nY2VT55tJl3yRelGoQw3sLT80IRgqIXaVAN2HqRB35aVkkfD
pgjStijtXF40lTuzV3zDkSu+xo0yd1b4AC9SCo+5UKbmUczwi9j2tTn6P4uBIsednsQWd96CW7gV
EiobN6Roc/4qJ7CHFXzijK4MHRwz66B2pJw9jyhjVAwDmqRx31d/UT3KA2kj1W0Xtk6c8BNlSlNV
xaTElF372KnzJDc9baQIZzmZjo0DUvVaNeb7OtHGonfjcc6kwGM15orqmo0igXlWjUJo26OpT4L/
wxjkqP8GLs6cjs2c14Cxw7YDWfh+wP5Hl8j/nxDRpVT/v1811z+a/2P/CH9kP5rTG2f5j/6+cQRD
/tfSWeCBSuuStEGjw/1370EwRe4ctLxVJCzen708SP/dfJCNf2ElS9NBw3AV2IbIM/rfz15Z/BcA
YJoPdAnoPkhcVf9J64Eb7+TOQeqbPjS6gQDMUbujuLpgKk4evYUsq2Pa1ZEX9bm4MQdTJ4Wc2uvM
r+Hp1MnkllXmROC4OCGlax/LOqfWq/rOrJT0vtVj65gPIClrQ9+0Sn9IpuZap+csiXH4MgQWqzka
C6/Qu3DnS9mbmMzij0QNs2fc18juNaGiiKrn4ZUVF3MKOiRStr5F9c2qU/TH50sM7o+IgvcB093F
tx5suwKqYNXqL4vZryKronbFg+YKECBCRyOOe3WbGDZPwc3JejiHm1hyivUMq0uLnMIHsAmgDB9n
OBYKq6CwCvyqUUGllUZvi35DlXQugussn4Ht5dkb2Cmdhk9p2KEW/jCBggErNbaVhOxb3noaNQZV
yZ/lKdlpsfpWlOlm7NIneaxSThll2FQiNWrRkp6mrnky5cYzapmeTEa7pcrmQ9Yph3oQf/qzgclg
XBw0lSJANqVcU2WuhdzL6lVi9ImNy2rzojVl9lv0cf4DU1psJLmkaN2GiSPUvM17VX/2req6z/Rt
GGeKbUzidaphvCmF5jYb0mupMH75cYcdUT/Ru+LfS8hiH2nzpk9CBrxR9SXrQS+s4ZbSwj3d/dAW
R4uGezu39iCI5aZG0eNHOLf9BpQLFDGgfTZvuNmL2qi6xmF9IBlAL6eutfFWNwNkWQBLH/qxPubd
UB5quZoe1EyQ3JECyQ9MIePvpCaZ63MtOhRlWZpUBuhaCEO0qSfEmpK28beST10kpyi5ScAdXFMg
HjxNmbkw5Lrd44WZPJmdZLkorvHkHgUJ1Qupx04PM0/nwuJZOpMfFw+HB1KUsJFEmEmfHPLmajSt
cBCR7o0S81mB0u2ZIb3kvHmuNV+4CurY9xpzyF0Nm5FDnypCYfeS+lvqRtGm+wVBqxFVW21mf5cD
ArsNdOVIeynwoiHsXWxGuRfahg0KyVHTRoBZKNHA//OvKXBAPxQQ1SLxKDAgn5pv+Vi9KXl9H7fG
X9PSQg+m9CVsZq5/w/D8cQZZNZj+zmyr+1Gdbjj+sPGbu9F0pEGsboCtPzbd+LNK0IqTq4I1L6i9
M3f9CLNZiwkXuZE/dRse0RIv/qFLbD0LbpFsfyPFU+0ELDPmsZYU2NRhkrvR7LQ9dvRZAnJy+JW0
ae3RNzIfR2NWDr4i3ExJ5SIkpRyqLJEfLVADj4AblZhGSIxVLyQOJ29M8VpM9OZVHpKlyZOJrhh0
v4oB+h5AcmlPH/itk6pHsZJ2+kBhoKnQR9Sn4gnokhvDbrRZGkccQ6g1deJ3Gq/4P4YtmmY13VM5
68GX+9cFqtp20LVXhqa0gGzDkeFR86KlQdUahedtoWQqOOB83qtx3Nw2Yp+6pcoqLqoydWZNrpyy
z8dDVpnqLjeiZAsuNj1ElA8dSxmEfWbVtzJupUdfSt+SAPiqGCj0P/0ge0gTNfDUMgqu6kaZ3FiR
ki3VO3IHOiuPPsycbatn+476gKvMbWt3wDK28Zxrm6jRNXzUKfQEUf4CHiZ35EXxLAzB9EX4uF4X
bSDdJL4Q2blST9sGG/kkkmnyhdEABrnaJ37ycypktGtod7ulVLI1e/NNDK1tKPtO3cQgjrv4FSWk
wF2OJtc0sawVaUvvjTrv2KTmI3adiStjAGoLpeE/zHUIIpZ2zcaSmp+RX+MX3LFZyzY2tkKWOqo1
7VtD75xC6aXbuBWbtzQE/tz44i8Ow/5a89PxpgdT6s6WODptrRbfhSrzSdKrct/2ZPxf7+pPe5rb
hyoChlzI6YAWXN1AWlVHUya2KQ3EW547uNdWdtkx2LR4VjOOoSFL9v9hSINyNtZ3oBI1NJLWl55V
j9Q/VTH0FAFsvW7+oQMMf+PPXAsu2bgdZ9YF4e73x+o/j1nuWbId4gE7WK6+T9DWyKTUocxp7JVR
fa9orZ3ouWt0yDJk07FQ7vIuOcLI3VAp+bv/8oGudApV/HTDwwYEnyiLXLrkTmtmYDOK2YRqceqp
omDrOF/O7cMEMTBQLnzI5UOthghiTIU6gPEGNJvVzZ7PsqCrQpB5Bdl3nVt2JN50Ueh9/e3WJE5m
clESNRfsFOBLMAwfE4hKmYxK1srSE6LCC+erlOSp0xt35nlfZl5lPXXa5PGO2/dV4sRmeiVKxa0E
wp1GwaYyDO417dswFhfUd1e4ruUTKwqNknea/rK4VuMXrHEeBPwIPa0QD7NcALsq3ku3gS0X1W85
mJ2snp5boOPtqDtthwhXUtilBQg5uw4BWXZAWuS+uK2H8mHS530lqq1dNvQsgvFezefZrmLeXbG6
rZqtr0YXVsoKCPf3CLg54EshICoh4fVxatM+MyOo8KVH8feux5Xabmt5A/zBwY7bFtL7qmFzzhO5
hlxhMRpNDhfshV/xeb0qSIsCj0PqAIG+tXRZ3PUVu14H0Q743hoC4u1lfBYnqlz/8zQ5k4ouWNmP
y/VjHPXjYIMGLfoWuL1nVa9Dm1ImvdJLy5Wqu3S4lLmci8XqADGp4rRDWe1jLBJ/HxcSlgZu8Ddz
LXtCR1IRhb9hZG0iqrNfDw2Y5pnBUf4gx4a+usjEfgw4jklbynJWetOc4PPZpkJwDCazhIKx7Ivi
pm9rcwcLwbRVvWroUwCLEIa0c40MEfNQdw0tTV2heLZACl0FOI5fJUlEd0Q3fmYdPJ0CGM9tmMc+
1JC0dHygjHZpxge5bStXG6GGQZJLHyCcmc95H+SzE1n9aNnhHE3PI9QdFwhDf41sBwgCs7FgjGBK
bgIVcpSyKTg86DdwUCMnHci5B1ek3wF46d2eVNvF8Vt5blIVbEulUgLiwisnTlCjvxfE1rRnvquY
JvdqQ6KNZbt1tJKCxlbcyDlXdofPhSSy98raFdXycSinu7EQvaFt96rSfDcQZQUiOdwbUXtfqf01
iJitGOf3vAi+QcXAPVsUd8XcbARZeMWK3AtLnzwJK/M52oeK9mwq6R3ws5exq29ZZg++oblBXsbu
UBTHYCDtmPnsetI9jJOwCVLtRy6J2VZv5V2iaU6jZFcUbG5w+3QtNbgR4tLBBXxwmnJIMPhVr8p+
/GkI8msd663X1dhfd2oPZEYCYkRrrHSa3IQ2pZChCOi90JUqxGu0Gx+AXXOgxEO6RZYJ8FIzvxpF
jD1lVb2ZU341V7MOGK2gYan4ot1N1u+qDTwApz+HmSZfIhduX7UHY46v0046tGpf2lFuJJsp0Sgg
lcJrn4z8Ej3nMTWrT3MbQ5nKt/I0bNqyca0UFmRfxAZsltmyq7HJ3UY1b9o8P/jNiLyBrs92Dy3U
SSAtOXEZCiyt6toYxKty4FVMpvrahsJfdarLm2muXqVJQ1kiOfBUR2TNxL8bDqpjiOFdZ0SPvdg4
WSpf5WRXVSp7Si1vOYIOVq08yl20AfnmJWF9JZUzzzpKZfagC3foGz7AynTzSL5vSOnVzHgOymm4
LmIkOsxxfMyn+Urv55sksJ5lq96FSb1Ltf4JYIkzCS2VwRqAjSTsa6nayHm8aXMJsHYLWGYqdnNe
SI5p5r+6Gk6jnv4cK2Wr4+iRVuHk9EWyU+KscKuRh2XV3BWh+qcolVdm+9ZUMheg3j7til0vzzdy
ykkcDCKsMSnzwK69+YPkSnWKe1goeXNGA1vSan4Pz5ZI/Ytqu8M9vk+6YU9pejdFYWKrVXcdWc0u
7pTKCYTIo7GZuL2QvwTpsLOi7iBkCFAI0ePSKVfG8nuv8srslSkEzuXD55LbXWRajiWMO0jZ0nZq
cJFM9WCvTvSuZ9JexcwQTapfjTo5Gj2WHqNqPsCv20xqfsgBLfJWeCohDcoFrA0yQVeUI1fM0zvw
dq2n4gFKJzz9XUX9lSpWGzi5hzKxZNaIhAduybTWNAXtXLeQ2qrlxqli/b5viorXERDSQNL2etvc
xok+7qvGUG1JSMHEzDizRjKMQ6OPX3JtfIaZXID5yx6qLtmqvv4Ln3tQejU7UEDdmDMh7t0WfogT
w657i3o9f6FKHHldL/3pWx1RXisT7Ek0w31UdVtysM4uAVxdTbW4kMliugmKYVe1lBzayCyPRTcm
mzyeniicCE6sydfymF81moUw4pB5kQ4Bo5bbaz2T/wqDInemQTBAzrWHtIp/txmXdDWgQ2KaJTxb
H2yiD4NDqHiz8zu1XREViVOHQboFVfcnbaurzBKv9Vw5VpXx1PXdc6olg61JYJVkTgd3jDJ0RoAD
zQ0mIIjhkAAong4wykkz/RrCGxz7aS/2xjOkvqtiUOGl4S6VytNR41C4rSIqANpk4YVcDD/UQX+k
YckNROfQTaUI3fA0FH72ef0dZ0lQcQWAQP72MgDBdSjCTA+DVR6rCaWtERmqr6/IczcyGARMNEgj
ZYpfHy/I0I9FyPZh5aHSvpeq0IXK68qTcjtWqjPkyfbrcCs+xd+p1Wk8+WO8WTMsv1OJ14W6HUAR
oTCRBa/R+Kb1rRsLMdqs0TGtqduXF8ho52JzHUlw7CnzwRlZpXVWrA9WFmSVF5U86/vyihqTlywV
ggI0ZVRY1zUrtx5gQUplsCvbt68Hv2RSHzMtwsqw8nn2QMFZP7fouUnYYOhUVTTRbtXvSv/wdYAF
l76KQFca7g1q4xYcwrUkMXxtI+01qfWE3eTwVMU/qFLtBcPqNoOt3y0mQvnNYlpN6oUBR7jxN/J3
evNf/47PLyB+BhgsMFpUkq21jvBQRnNZ+0rr5cZe8d8K/5iO91+HOPP80elb8fCBx0Stel2hNscJ
BGgbU516XLz5EMUPbQV7okXHevHanPbNteyWx253STl+Le/EA+dDaG3dkBXiSU0zQs+3/lF7DTkz
N+23BGfR/GaRIpv/LL4DFIYu7NXP6+dj3NVelaeZCtYSt5cf+vpKowd3YVLPfbiTSdVWu1MrUqWa
gwSpVI96DNQK2IoCOqbJU38Q7rv9uEWx/sKRsFaNfJ9OeKgQUd+JFZAmPvQa5sQ3QjoGnQcW2A33
kifhYGchm4x1i2ZXx+QZA+/HzqUwdZUeyucWv6/niMt2c2H0y8P04/6kc3LyQ5YKzUnTI9HkXtWK
ZfQl3kht3TmQ8HfwLGgRzupvoKhXEAU2k5zeKpH0vRXp85J2/i7N7FdvxB0FfPFm8vUND6r7SGYl
wqO48BvPfCFEjRaWIEIe4qdXvyJFs4zRX+/Nj4txdHdj8DL+GXqJQ4YoodzUbiMXIvnXYT/fEpwp
J1GXlXkyM5OgRZXQC1Cgpd4tpn4bNUeZj2OEtWv4v78O9qkQtlCj+EeWODm4k1bLvLAgr2oVbzSj
7Q5jlXOVvo4lItb+T8TGnBray9cBz5wlRIRrg23iIqm7rthMcmS0qeVjRfnSo7xwrTzhKhXZo5tc
1Y+j5PyqXpv5ZsJQMbloOfh5UxObUv47x4dje7X6Ldj8iV8FlVeX4ibQfjaheGF4n5fMxwirZa2O
UxH00xIBeogZ3TTxD11JL/QkPgdh7ywkGgC7nPrrj9YaqUyHqOi8JHgd6smdoEqK6evXH+rzXH0M
sjqe+qmZmyQoOy/trSslAhoY5JuvQ2hnY8DhAg20UMPWFQMz1gqJzL+jnyQ9oDYHYn0gB56pwNl9
mf7qhPFJkKXrqZRLiviitenlTrQph92UYp3buii1V1TGfylGN2yLUFGdblIw706WhoalUuNKFJdi
5EbuOPL05qXqCwRr8r0vqiMPyKC0G9HfqBWMxzb6XcIuqfv29+CbPxSrt7tGnjiXTB5Qk78V4TDZ
c2XUkBbmH6HhH+vR4CqUAIiArQlN2QuT3nfY3K/BEB+MvnpEkuRaka0fwyR3m3ZsLvU2zy4FknYs
05Y5XK/oOFQTPdMmjtHGdKJc82CEOQjUf/2hzhTpWAwnYVbLui/1odYSkdvQCwACupUj8LDZLpx+
vdrwkLuktL8SM1hy148RV4VNBY1TucklBlZrOrBU5RjMkzOU6rYH8KLGMrgVPYy2ydQKm0qn51JX
t2OAVk3QN9/mJl1oS+LjLBYIBGfjndqIx1gG0Di0wWOeyi8XZujcqS3KQOspYy42nKsK8YBGR67T
YvesSXyqZZ7wguYCNAv3pul7Q68esj7yFL96Sor0dg6RYzHMh14M8Vy0QFsllZo6RSM8TlP08PVv
O/vT0JKD1qhTlzOXNXRyoWiTKVZzbnX0BkU8zLrmJTHU2C5hUzlRphROOvfChXPwXEwFjBOaBSqy
F+v0GyxPM5YFMa3+qlKyjYjsDoohVOKoOMeXePDnskTuzH/CLfXdkyGKqiCimQNwU0/aZ8uod0MZ
gkE2j+VkbooC2l4dNg9xWO+rAAl+U3zODeEGXDYqQyhHuVOT7Kdc33ZT8tfXk/+5svzxNl9NPuIt
OYBccogUiH1W3o3IUBl6u82SSzfrmaMAPMoCudN1CPTrVkAnQe705wiTIH+jmQpl9F+KdMkO6HO+
wHD+CbK2OPNhL6CrEIMyxvAre41lfzNSBTARfxIiw5Zj/cJdt7LWfT8IZK44S8NUk37SWjdFT9Ha
6XUitm5LCcxwR4Q9PP3OcKo9kD5KjSPSJou8R3KnOeLuktjfmTvqQ/zV0aeC5S+Ljmk1/P3UvqEA
dmGrnPtupwNcnXR+P6a5PBJAFn0n1w5FczQxF/l6Ga60Qz5N41rDvJqNqAyKhHW4jx7AVG7CW2qO
ki1dWZuGdF8YXSqCEMf2Xwdefv0qzz+dPn2VYKqUYsYu4/OZZub5Ybv1y+5bzg0lltZNMWbHRq+f
6j55+jrsha+28JlODwQDiKOJXloPaid1UpUy4kXn+M/tDv3DyFYnvmY1VQtQhRC2jmUQXixXyrbb
t9uLcveXBrP8/eR004c+lU3Kjx6mnjfklcF9/mjcVC5kTyxf+u85FOUL2+7SZ1sdW6KYZJUaElI8
LD7g7S7ZSxvxopb5ucTiwySuDu6xQwckRYDQG5xhU99Ju+BoHZenVeIGj5e28rlLCRQ5Mrwa9Aqe
IB/nEZnCqKfrxlauB7sKXwd9sP1O25naPlcvmVDK507+02irr5b0Qil3WtZ7wqB/y/JiJ9TVC6of
sa3FGW4NEmwDMLq/lYbuTVLldAHncEMRe2eWUIc1gw5D+6Mw5pdC0xeRLbCs6fgoROJ1IFRPahC/
UnEW7FaykMePs7uq1y8Ufs4eTRaQSeD3tL7Xm5cimqlHHUOYeiBBRnzfGJIb1+oF6Z9z6xvlLfDV
SLl+dmYuO3miWVcSJn3slCsVqNnXp8HZZabJmEfyasK8cuEWnO6gCeZU3/rDsswkD8J97rW798LV
teml9xc37Llb8jTc6vRBDNqXrfI93OjKDobJW30v/cw2GAQ0Dh2y9xsLGDkouEuy5Od27mns1SJX
cjlVSr1nkSNDpwOwq6SNzEIP65exLd0aCcYkbbyvJ/jsFzyZ39Val8HBF9XIgMUutk0kgtLh6f8u
wupAikMEOdLlCyboUwg0ifS5/+vrEOeKY9Q3/1klq8NIFrpQBvXQe+q9da1v8zvLy01bu9a/m1ta
W7voOH5DliH4DhR8Lxx83yWJay2SjkvX9dr/YHn+fPgpy1F2cuTDMfFzU2a4vHeuY3TwfgWzzdNY
dqr7YhttB69mEfU2OA7zdbhNXD+zLx2XZz8qReVFLGtJ+ZaVdvIbJiUbkb9gOuJmoXW85aBMv57x
c+eL9k+Ed0TBSYQq9nVj0JcIxm9t/EuTjiLqjF/HeOcMrzOQ0yCrva+ooYG07EQGMqIRnWENgDc7
RbztL6X2xg1+x5d94pZN9lXM1QEw91ZdWQox36+1vYWn64xVR+NCxXu7bNZxNrtDwgb2EnU1Oi6r
5ZJbKNj2kki8+97rsIxRQpteS/mW3IMu/NVvAtFrHfkbBJWvZ/fsFwRatrClAGGtgXRNFZpR1TPQ
WQt+a7HlhR1Sl0n/++swZ6Bs7IeTOKutqRX6mJrz3HuSFWbOPIrPZYKnhCwDt+pFNI2LpkV6ogSJ
Ob6BTmm3X/+Ac6kDKlpULJda1admTx8jyZ6LMuWPTPydGeCgB3EMOVuFWwWrs1jSLgQ8+6QFKMiV
aFJR+OSCOiyneN2rSwYW7QQoTJnT36UumFl2PUiL10V8XhsPCQfVRf+Vs8M9Cb569IxzqpbUXHoP
ntY1WH0kbi0Qq7KUJHYR5oKbCZ20+XqKz1/SkPyon5h0sz7VDPIyhddu/X1JU8nbYoOsbUSaZ7Kd
b60Lp/3aSeDvI/Yk3GpJyaHSidNEuGrTu3gSN84Cqy83wkvQ2/XNUttPC0817EutpYsDXWb/5NjT
wFCnrUHkpZrmvyxtH7hpTvL2bkBxaSGdPcZPxrn6lm2lFnEmm71X08OY4Pmbm2CDJbK9nEVKZcMm
E9xL2e+Z/i8b9iTq6vLg3QftXiOqeOj3xhWLF8fb+gb9hM2lJ+al+VwXJfSuM4IwJla8z58kPLvD
R3U/0qHp7uqL3lxnT7x/BmasrpO0HudJb/h4uTVvWjW7yuRwk/riJTHE5Yr4dIWcxFldIQ2KHJk0
/3tQfztuYnH2GjjoT1/UMT2/3/9n663xj6VRFXGtGNwdEOfM8rmOYrfN9n5XIZsRXRja2Qz1ZGTL
gj1Z/kMmJuGQMzLffG1QzzIi1zfvYkw+NYlMZwqcMbnk1HVpgMtXPYlpxfEQGAlfrSxhQyZv8sKW
10snUm+pDF64FD8vfpRSFRDQGreFYXzS5QyGeRZliIFbVsmTsVv8sicvflg0d8NLIO/1euRuoJOF
2QDaKbxr14VnYSpLa46N3KvN+RYh5aMFOxK+zwT0KlDrn0VaKK7UVDoI99k4hKJvvSVTt9B30KkS
QM3R86Mu2l16E3y6wZZbS6TZRq8Zipy5zh/jaRTmtqwATHfFK1WAEuJrAmenizyhnXVk2IOXVs6w
Vl5cPP3KSZTwj2pM6NmiEmKbVgQWt9fSjS5X86ZsAHJ8feOsn2mQeUQQv1DvNJ6FkGg+Loqs8dFn
VWnWGcVtPswvYefFAXy46AYqk1fF1oV4y41yuqWXeOTRuOdiTQH8Z3Xu974WV3MMJqZGdc/W4Zwi
a5NttEo07AJ6zKXMdzki1vFUJINlSIy6+kkOeRTC2fIpU3ndAd+aQ3JAoG+2x4NpS5t6W19yTFvb
5HBx45rxT7w1eb6RUyuZg7biXjMUZzFjVh6mW+M+uNO9+N53tKevv5+ynLXrAb5nSBq1f1gGqwk1
5ToSQ7OvvFFqA6e1+l9J3F6ZiJV6eRDEWyUNrXu96hOUWsoAoBfC1+DUUE4vddUd5S60oTjF7oiU
DKblklOC5ZzBLu0MkO92Hsf6Yz1ozX2TWtV2KFLdCaT+GtSnlyZ5tBWtJMJiQwqe0MQX9qVPlbHp
lMH9epyf0vulUc5GwmmC4rsBqWK1UFHTMYUZI6DBQWyrkLd5e1ycButdu5kbb9Y964+E7fN97lxS
uP60R1ahV9dd1rbiYCqB4cnsX0PdJVG+60V6RpwnvN6cSlYvLNtPu+Q9ogkhANotQLnVR/XTCpp1
GRuekYkOSgZPkS6/irV5U07yr68ndp0a/T2v/4RapUZFWpZw3SPDC4Ludpaj1EXk9FJ9//O2WAaE
ABudGcyyEIT++PVStWrQsGRAmp3i2RgHIKcWz7F+E+auvINRfin7Wt927+M6ibhKbbNGtWpRZFwi
mo8Ai8Obcmy+Q45ERm4cD+hYXfLC+3TULGMEb4dPJJ3oTxxmMW1jvxYZ45RB2x+bK6E3rzvV2syG
dahUZWegDIX7AnkuNDMlwjlSaH98/TXPLpx/fsMaKpaCVFaCht9QRs/ZiKtAN21Q3XcXo4GvI53d
FCeRVptCqpVsnrEpwJcm/4WUMzsDonQKGjXy1Yc2R9AwMNILN/3ZxXoSdPkEJylMVE95lQUEbeAh
gcB+EtXowmdcZ2bv6waYMZVYTcJicLVSUUkb0G7p+YrwebsU8Z4BRRa7aeUn4KwaDbgmdUITKS1F
bLPN15N6fp+YMkVa2nyf1cxzKlBT0hXLKTc5sqM61dZ8y8HngjBEfG1Xxxcinp3Rk4DL309mNGeB
NJ2RGl6fgpS2hjgAWa39p0Wu90nFjADME35Tn0AuWJbUXCk512EnHAppcMUs/5aHl6bvU8nw7ziW
CrgKmgJYkI+j6RC5GmctFWiUQp91JduDxm1M18V26jeWMzvzJnNFyek7d1btx/iYxhe2xdkNaOkK
TxNQEJTaP/4C9IvrMG1kjh0zPBZD+1J0yk6M0Nvo0/jlwmq5FGz5+8nHa9K6F8xCNzx8jQL0R7IB
7WK5diHQVm6rWi9Z3NwLwfjQ4atC5tkXC3+ggpgcN24W+AhPdvlvwwgx05LV9sIl9qn7s3wNCQYx
yb+ERNb6ayAIXAEVUimIjYidVyEFW4xeg1A5LITfvFA3YiHtp1qwRwNNsIpm6Dx+R5FFRWoWjRhs
ZjBrSq0jJjSbolSvUIZ2OvRlu1i4k9UOZZ6hOGr93HpREQy2FQjehRl+x6N/SK8YwwJ+JIXHnwEf
g49TPGtzaEHjNwAX8XtLJF0QKLszYv9FGBGtJsHC/vhWS2EfVuNVmKKYOw4REgbCz1CBKDDLObzk
YQq3QTT8ASoCbVvW7DmwNjpYDKeXwt+iAYe7FhKnoeZtW2P6MvsYTbR1hYxMBUdmhN/DRIIvqI0j
Wi+wACkAxupmCuTyICFebOdGKbq5WE82MuLaNorjlyQXdkkVUljRxZtRTO4AE7V2wFO9KxHiSXW3
rVuohqaA+ZG+adARkM3ZkXiVmlbwM+6rb2UaIKWR3MaDdegCCVMVzTyMw3DUs/RVEbLHovQPIayW
PLbuch1gTyXdAbzwJjP/IwzTQxT2d9TQFM/PSNNwn0pi/x7s2ktr1W+kj/CWxmCTipgLz+0OKBcs
0eq/WLuSJblxJflFNOMKkleuuVZlrarShSaVJO77zq8fR/V7rUwkJ9GtmVubWqZIEIFAIMLDPdkk
auA0RvYM4sMDRJR2eh6+VJ121MzOHXuos4FNADpAaJLpqfBghirG2od42xfKLzltfnKc4CrFpj4A
RIkMzlCk2iyOP9VAHlCiWuWFs1VtFWdo7f69BS3UZ0gueIPZV1U5em4oPJmg4gm1VPZNpoQS1AQw
fuqJX0VpRy1COy/cFN8Hu/uleuCceok9Xrtl7T5HlxM6lSboYVRWFURvg1SYeyzSnEFKDjJtZ6mM
OyUDxyFklTBRNlfPctpxT9jqx/1tl30wadEIiHGH+zaT81c5VB4jHc+U0FxsAfJ/JZhhbLBzv5aG
9gUoRKcVeAquV2jcz8+tQFKGDolTSO7lERcCQMOqctZxaQxA9oNVFPVQCDviJLr5NsZAkyO8SycQ
SSVu8sIDsq4+bDCk8bd5JgGXk6UZk27BDexNDjg1MNSHOR1HeGzfdV8CY+q2O+74MkVreQ4ycXSD
QSt9rQnRqQq4iKNR9xQVwI0UDIRzND0A8/+W6aBSmEXzyegVz5Cr99vHiVEZQIGNuveZZSbl6MD9
2UwTPE0ts681+MCs0gxGO9fB6qboPsi97sE/6GbT8ozR63cM8H7Fr7EMSertKsB+BIlizyLJ3Ahk
bW5d1BFoFKbW6qH5WJLK7URwqd/+0VflrM8fjScMDiRVbmDxxhjxaqMa7Pj+rLcuidtXAn1XGzmN
FyTmDkOH6Gi3tQveMsoMGj6DjODhj36CSikUUFUDzvLST6UxAAEN3hMASWmgWOlNzHEmrrCUoCGb
bVyxGKMTs2Pfp5uiSO71ceCkxldF5r8+wt+/gH1dLJQVPYl00zM3ho9BPh+6BbvRCaEaza/Hrjoo
mKk0EbU99JuYYxkNoLOBEBuibrbLsjczwbupkaxgfJ4KBX+Y2xOYUznfeO0NB1qMv40yh7FWGhAO
axhvJqm1eOAa3eD+NBzFVz3olfGj7loGd26P2dMFA5Np3014bZTAJ4hahSHbInxWWmE3Ry0Pkcqx
xtZQSrmaCgk8f14q9OBOTrdFChZZUNiYicx5qa1fYr+/JItrL/HESUMD24cB7l1+h0FEt/RTO9xm
r6NToA7cHFsOhuaqQ/qXf/69e5+R5ywfHgohk3JUpdABrVxTuzfLo74cRsNwE621Z9kuAkxTktNt
p1l1VEi6yGBGwttUUy7PJaaQA12AxAZwChQClwKYAGZA7twSfTlcZaJnZpiwGZsZhD0aggiULx+z
pp8w6r4xK4mzmlUfQdEeSjUQ/L5iMGiaKIEgIu5jMZ1fzJYkDuRsHK2bPppc3N7+cqvPXfS0/zbG
vOczTA/rNSo13gi6XJciky10rjx0QXDevGBf/UtBsv9cPmcWmc2KskXQ2kQxvWrGiMNXscn/4AEo
03FEFRBkDLoyJxq6NrGktThjifohdx+gYXbSEDOR87i5/fFWN+q3IRY4EoNOXallGBIgVqAHPWhD
wWeGgeqwqjm3H3WtK9c7M8XUevRkqJRiRJTqDdEO9ehFC8TH/9tqGE9QMQgI7VS4XSmD1iAjCxrt
44821go0QTJePWKtOAhEH60RYCjgCiuy1HVbK5oEax3qkAEmOLrAL+vMLY1dPZqcz7e+U7+tMZdK
KRS4ygTs1BJ9I/MOjymUjME2ntTW7Y+4vk+/DTG+Z5T60OugRPcmobMUCajflte4XzdB8fXwB+0K
7AKWGFUdP72OlKNVxcn32hA432s1oGKc+L826Pc8C+NiBbrzbhbh2QAygoU0AHKIdEcInfhCCP3m
YElcvQwSNwgq3nTo+l79ts1kHbOMUoqoIxsfl9oFEZ8rRdObMSq7GCQof7Jd6I4aoIHUwFnAxCK1
6ow8CLFdxvgCdT/IKpQcC9Szrg7umQW6m2dfsggG8JSb1M+JfCxBhBRAXtDujcyfyw4pN0ry0LcL
eGMY608qgGYlEIuBSJqd8i/yDjNCgUbL/aDvdKDrV21AbuGOow1pYhtkWD2yxtypcU2Ca827fQzW
k/Uz80ww0eW2ncHvDCbAEdRNIbgrql+Yi/IyMIAU+2AY7b5VwRZXWRWooG8bX72m6aQGlg0WaLZg
hIerAbZIFADzNHrWJ/Nkgh9Tiuun22ZWdxbEBpD0g2bcFSNjFvXgc47l2C+UH1DmAk/IaIE6M1M1
y2nzlHMi1xf12xoTwQRZJR3wX8Dw0TZtqdht+yy1mXN7TavpgILCN/QgocGCihvjrjnoEUcJ7wuQ
FFnqTjvEOxDlePk2tMlGcHglj7Vb4NwcE2d0aNJjXBDlUxDdSUCyEWiMQ7p6CxIWO9W4D/21sHZu
jgktWYFBrBIZCjq1Vv8Lal93qo1SZ2lvBbt1wGVudzVKgNbs5E7MRSOtLhYAc0xV4+141QiHUoDU
g3fa9DRg6izIsOyzqt2DnfW10+0uKHhvRRq82NCj/LbH1nUWokSiWdDUDlMNApBl7Xg0nGVwIDdi
Vztxs/AmNNdCN5pvqNJhfSidMd+3lokwGg1eHFOd/wjaqvNnMj9UUuyZeqgfOL66diTOrTFHohA6
UoJfB1UMwAoW2QV3seGUoTtBhFiDqmb2U9SOACr+2+kz+sYBER9SWAnFCPRTL88IoJJ5184I6ZmQ
xXYbp1+kqdQ2UZuiCKwZo1NRyeApMTecBa9uKCUTAUEzJY1kkgu0EUBXH6ACon7NtlARAQVG7md7
o7cWdwBPQ8CJOavbiTlhDQwqeHGz738Fmqap2cSxL6TifhHQwGjr+H2cIUOvLRhvvL281e08s8Zs
54w5ps7o8PBXyV1r/qwmSBctnKth9VoE+R1qungXoCfCxLcW7f5BiQJo4vjFVrWnp3ly6aOxk6zM
ixxUHI07YqmeKNuRy8ts1qOrRqvK0L8CtJQ5HzH8ZQqS0PTIccBERjxvMk9wtSOyAiuaN6nHtbga
8QCBAv0NbsIrkutENLoCrJJ4NxTC5JJarCxSS3t5kZ61MQQeUitPqWYcIqK/m1r3orfjaWkhPUmS
/BcaWxGECrNdHY8vg5GhICIfgL5xb2/8arKgnP1I5hZoKqjoLTP8unVBj/Zj2YgnzU824IN74qE0
V136zBSzA5WEmW0jNJBcVp3kKqANNmvxVIldamFy9ZWzMHY47zNSgKoTkAtRgiY8PdBnyd+UoxYy
1DWIvWe5diUx3CCx3VTEvE/K4BQH+Y92Uh77DPp2g1FwTu+6t51ZZ1LPGETuRJ8VVNI+vW3BdKob
OMp/vO0f+PfaywTIkr+XyxyuJkz1slUr04MCp6NXsZMg8eN80rVmxbkNxld0DShbaYwDrzSF57AD
OCcHfVXZZR8gkT6gpbNpjeElaSYHZNE+wCY8WOVn//jqWj1bJeNCAYgV47CbDc+sYh/N3sdO620t
DtGapGx+yRZvCs/IcBlJ/VEfg+0SqZAwrf1uku/MDBWjWHLMBH85S0wQMUZoNKKuZccQ5wB1NJjx
yugNktc/i1J7vP31eBvEhFjNALWkOuHGhPTiRyAXD2KkcKL4+gH77QPMHdXnJuB+uql7Engby+Qj
ALnJMH8bTF5CvB7Z/jakMmi0SVDyVqmxFoIGhiWKBegNorsxNd4FTb7v6uVHMzQNNAfib7c/4v8S
rn5bZu5/AIcJtLuI4UUHw4/38W4+6b5iD77g8G7gVTjFmbur8mUEkWujnCSCVeaQwKQTNU51D0ky
lMSHDUiAPwhyVTAtYmSgtAto5XVWcuQlWqsX82+HV5koJmWRKKfaYHhC+CI0z6nZgTTV53xUupAb
p0plglWd5qLSdTAy+yCpABe/m/vGgY4HYBKdP83MWxMTqmalRLM1FWhD2YR6XoPKwkKq0sqaZnt7
ZTxLTMBaRKMxowELE2NwuSIxFOJsE8/cwMg52yoTljCjk3XgTEQ2/DA5CDB0uh6wAs/4qDs3A3BJ
2wqcaj8NF1d7ZgCiBQ/F6BU78dAI/QAARWh44TL1NuTLnqUKh36A4Ko6iJbW53uhVTnV8dUWGIRS
wIONUj9KNsxC1bzMoO0MtYxGDzeNED6VWnuINBEqnYX6ZgzqL6NRd4VUwoEyojki5msop+6fwBsp
yFAGJIVKhjIuJMRBjdlIM/Ibc/Gh39Q70Of7hZkFUDiK0ntYJt5tT1qNeGcGGU9SSIGJqD41vGUc
4geIbGEsQq1ObVgdUl0HODWEGq9IjkFkOn9gGYA8ggcPIM4sHAIS2CoAP3SjiSrbooyXwKyb6M9J
/bckz++1hRzUSLzPlG7iXfg0ulw52ZltJjA01QRCMAGFD/UoAo8nIW3+zGIGt0HOjGceb+B07cCi
b4AhRowyqFfYD4gKixBJK0wvI6mjqsJLO+avoxRw4sLKRQkoNcIqNG3BvcQyJvbtiJfAohd+kWW7
UP5aZB0mDjQLUlSc3bteEAC/qDkAYoBRCAxEXd4hY1cu8TJC2bFpAn8RwbdRfVT6zIng1/EHVjRg
zMDzjXIqOzfXgERryecq9/sksiMFHJ/ix20vXGkuUuSySEniEG2ukGDJGGHcJY1SvxoEpF5Z/xgr
BpAy8rJrA/UIYMKmNOenNhpGJyrIG8f8dep5YZ4Nd4MeEXPEKxmDDMVWQWVsPtG62ODzR3dXP6YO
oD0ge/iobIwbwWDbiGqDYA6FPYIbKpifOKtZ9QpdF8HcRlDPYMNXITeDpqRS7v+FuWntRvNpZVj1
0ud6W3rjpt6Yg82xen1l0G/42yoTwyDIWcgjpftWQof4pZtscdu7gIimfq26wk9KApNY+X35JfR4
AXvlQQTjQNoAAw8hpquTDSF4cJ+lyNwH6MC4EBE6PuM6tvvaKbfGht/pvD7il/aY0AWFqUULWpL7
c/Ut6A5SD4JB41QmvGL/6laerYs54KjydUkCFV6vHisnyjt70ve6+oWzdas+aYClEe87zCmpTNrb
mk0R5EtCSaGzGKR0Ve6MtQjmYHFnBPOmbNtDSDmuZJBetZUxgxmtvJvlwI+nektEnfPQoNf85b1A
Py7gmnQY2rxCywXNpLRTjGmUdOz8IQWhkKz5JmobUJfYo4LNuYc45thiKsAxYl9pAvEqbbbG+Ci0
0TaPDUvQwPEHxvjbH3v9W/+9uM8nyFnhwFzAY19oquSFOsYtYxQxIX9z28TqaaAdctQTwcqGL8lc
CyCpn+Ucp6EJnQkjwDnGuX3BxQVP0RNF9Q8IJVaeTuhXamh3QWEOHHBXEMepgkhM0RmfIXS8W/YS
qm2SPd7H3NbCFY8GeESRmkGfF91llNZ1GorOvuEM1es2afLcH+1iO3/LnlUfMsCO8sX4CeJAO/Tl
+96BNIqV7Iq70qvu1EP1teadmjW/Of8VNKk7+xU6ZM9MlLcSv3ZHFwhSpwY8ZQJ1cGaVW9lp7Ghn
uNGO11hZc6AzswbzOq4NLdNGBb1ZxQA2L5WUxynt/8SDQGqNaTsKYdTYkaJShRjzknS5n74aYJ5G
HN9rj8ZTgD5K+QQY3B8cChRNUcUkIE2V2XK02IAgEGMfuQ/irgdJgDppQsx/3zTBKMaZEcZrILva
YOxSId6kms9VMG4HKf0R6dpO7MIveUJiV5fEX8GUnJSwPKEKcOzRS0V6+MA5nvJKfDv/IYzjqG1R
JhpIQ32Uh8BAH/iVN+2rPVAmwf3iyhteqXjNUfGQweQU3U6NzUfnSovTIsMlIjXBK4RGwDGRbrsK
OL/ZsGul5aS/q6HgzJ7CeGjQxlG8FKPhyQMwt6DFdAQbVMOmb2z4lfe1G/LcGHN3AXOnzNCBhUx8
XeznLoHwShaDbKGN/dvbxjNEd/XsuMfI26BlqBOInMhOUQg5qAGXX+2cP9+2s5ZHIYvCu0jR0IZh
K8uQWgzzfgFAnRS/BoPqz5gnLTg0GDgJv+bi8idH/dwejTdn6zIAPG1ivUVz5giKPrci96FLNFtz
Tb8Etdh7yCUDWPuS5xaZpCaMwZ5r1rgqUKCxxwWopwbyve3L7e+4lqKdW2Hy0aoN85H0PWp51T10
wWxZBNmIYNVVwwleK2ULdGAwlqihd4hZbxaQoeeF1CrThLLx5q/XQ2ovfr5tLFBrcy8/ZS16nFtj
/BC601VhKrA2F5noo+P1GqNCXcrJBhzydqKMT7lQPsV59gRi0J+hGX4RUu3YN4boQLNAtmo58+tc
96cm8cxOga50Z2tN+CuN9Y9KM75rLcTOQn0/ZKEjJRl4BQSpQilWeeyI+k2Hup4Nib4JBLO392vt
MyrIi7A29NFA1cZsmLEISq2OcAv5qO5MaJ/t1c7R7XJbOpB/jD3e5PFqnDr/kkya1BhVpFQDvmS7
U3fpZ7WX7lq14+/a2qV9boo9ZGHbqTF1ETI0dtts0ergeSHPBHOqUrEJoM6aA5fTPiqNo36jRcIY
eCRowrjmA6Uwzb72nFR99Sij1gGkjKhA6Zu5yhYIQ4SLYiD6FuPHEovPQTA/aCThnOUrklaa8VFp
1P/YYR/oySCHAYawUB/46Ho7ec7vhMhRX40dVYkwnHBrPkSP8cHI7LTb8m9QzjJZTpYenVaZtCl0
DMB3J3RvVMlTTL7dPgD0W7HPnvM1Mgc7MWatBKsoAYNqt413uqv5spN6XPJA3mIYtzdIk4N0DVOp
KkGXOGzcVCFHvMSewYH3pBcq9JE06WWewPjWxiLEn8LXApQG8qIfCkjaZEH0/fbC1z339+YyhyMT
wzHICW7WvJsegKFH2Vf7uG1iLbh8Isgx/UtlAdiyi2SOaSLWKa2hj27yo3AiJ/tCLMNKMRLkcdUn
1pdExcD/Msfkms2YEkEosaROjNxweo4FTDkTwQFxi9sN34G10PvGLvXXRP2WlH6TJFaP1/3tRfN+
BHM4x1ztFqNCwttClAqjyLYyaxwTK2Oo9GD+vVC2VxcUqggBcAS2sVfe9aQijmCWmrOkEFSfurcF
94cUzM9JWtixaD4Ucm51mvwyySZIeISfoxxt1Uw9ZXrlmNUAmZLAzN1qknZxEL8CnGwDiqpa9SxB
cUp2BUhs3f5Gn0+Lq1MHAnECkVbpWh5SR8/BAJkBfbcu3uKMUJt1O4fsuvvIyW1CtoPdbvFk5iM4
Vs/hmWXmvjPVQgKRAn0xa+ZGHd9JKmI+hddnXE0nz6zQx8FZeqeJAjF7SJZ7BKw9EpQn1QSJiQSL
Ygqk2i6LOVfCqtedGWRcvywTheQG8i4hhiZ1dNc1vDYRzwLj1ySAOnHQYUmjLdpF5NM7ILchZDzu
e0d0gj1IuitOdsLZLLZIpLbTkqKRCWnGMLe04ZegvMfF221fpFtx7YqodxkyBtCuREKlPElAkykZ
XmeGP4tE1yAaqTihGCY2Uk+QS9bg6Lxtcj0ughDhvzbptz5zD4AYyCLPsBkd/spdB6vYSLt/Vvte
LdwAIPm3NfqVz6zlAhLNuJcNL1GS2G+zCixIRgz4InQ0TqOeotvfaLo9Yc5QHqHRkUmKm7dx/1TK
UQyNe0gPxkn3Ks5okBdy7C3ptI2FdGemqPrIJbqwozHbKtRf7CEHRWVfxzzno+9JZpMuslTmPCUt
5ODVFs8l+sEoiHa5+y+Elnd01+p4igHKIwoyEpWrLqwQiWGO2QYcpX3vAvaCKl78WdtSAO/mDwWu
QBKMC3vMW1oaDUEUp7HwyxFVdMnR9hAWNvdJ4oGJFqhy8GYfamgsAD5XveA/+B26lWh18QuYHAj0
uFMOpQrDm8wdOOvdpgPGXJ6tad4QcC4J/z5WXZhjUiEJndxUUfGB1XQ8gujsqdAjTid9Nas7c3km
yod5NuNiQ+AwpQmte2IrSmyNi2FLzd0c/oD6qN3wQvD6y0YR4TG4msHTw0RIzHHnTaPhVkYFBm+p
Pa3AtDUqMNmGzyW8MmSNHOC3NTY2RmNGuiaV0W+CHCQIByD4/YgRLUB2g86eof78Y5htOm7N78Os
huUz04zHzgsgYXiRE6+vX7v0PpuhfBLxYuTqfXNmhHHKqSu1oejQj6D3DYEOqxcZlulWmkWPBFUx
tUIn5Ml08ZbG+mYiQbksAx2PHhpvcxh7XZh8JIrg3r4BeItjLgAtbvUWhSh8wSY6Fgp5S2MoGty2
wfUQJu4rEUSNFAP+qB4NPyzdCJqrSLbAOi9tKDdpR94Uu9H/QZJ1paL4+XIEq4lIJOgLQpHy8sop
qrRJdB2CpxpQVqBKx6TqHnyJm7K09UfFp5w1aeUIh9IRN+GT7sybfh9zlQHWNxPi1VRKHVM7zAfQ
0nY0SYKS6Jg+TflhHL+EBi+TXbWB7idtvqjSFVGjqJRyo0NF18d4dak7k5M/lrvImzHTVVga4Aff
liOqKNzi/WqEO7O74kE1RgFRzj42W2XT7SHKs+t8Hr73s0zN3LyA5/9eH/MNce922mTCTvdhPPS7
KHKIaz6hPeEmDi0BSLtmM+yWx/wY+p0bPQqvnav9okoP0MU86lse+IJG7lu/h4nsQj1UYRsg9jQQ
vdeMZxmjO+DqsyJezsHbWCblmORZiLIa77jaLPcgXfQhEQei/9rg8KauQOgRyM++MJO6L1MYlbqG
QIfJPK99MHaymzlZZEUORButIPvUJEzv0Rvtv3CrcTSeXX9ONKBFNKANkR2BQAW6qQOcVW9Il8WK
JahoRe0bKRO7j5WDRpQjBqr3fY6MSwz9gBieNmqbLCs55+jzyXrjh7BEDFWE0qTYq7nfOIFPwKtO
3lUHcuZ+fAzxzqid6lUEie22dtDus030VIF5uBu99JS55lY9zjvjsXsXDo0THTvP8JeTcNDfB96Y
7XrqDjIFSCuiS34lu7UkWV+kYDwFCazkqba+X/bDRodywORnEEzb3o7hq48ToqHCjcn1a76poM8r
Ujea4RnNr0U5mtWmKXKnCUxrBCXYbVtrS1MAjgG9FeCAoBxg7r62CrNA63FfUDzOeFfbOOsHWpsl
6CDxGqorxwtzI5RFC/M90IBicohSqaEyHAdo7EA/zAANUVol9jI+cNZE/xnGrS7MMFmEMDRTope4
Av5fMEYAT4JsCJcfCGFZWFgiiIM5xjLxgqU9qKPkoPv3zlnOynG9sMFEvzpX5jBqzBwEFMVpfomc
wVIt0SsPgk8JS8CvyzFIu4ZX3w/vE3DpimCBZLuYmZng+RtiBCGvuxc5BNcX9MC0JndNEOyGav2R
ZMRK0uk+NSdO/rLmIdCNAZcIVIoxXMt4iCrmnZAtZQAquK9JDHJCKqUn89CJKycMBXQMzoMFB7Qs
bBO8C4NISAD3xETdT6mCmkL4LTJPSf3S5bx+++qCzkwxgb7OmjaIZMzKlNWHULwJ5mkiT7f3a201
dEgG3meg5cxu1zgmhdwOeCeLpS8LklUUnpxJOzkEetjkQUlXkljq7zBHAxR66/Cds7rCEpK0zSj4
RMZ7sTU6v+5bzuW4kuVcmGD8vZWCMUVBFZga6TCGX7pmA4gnqMz91jy0pNiS9E9O2PmimGsfhRmp
KUIU0goSNtCRSt1Z1R/Htj+UUMEzzXTbikBKgBUU6gkJpRKpfgYASjvZMHMWf6VxgkBysXrGYcjY
youYYDerKtePS5XeL7V6KAX1MZ8Ey0wxw1AKxl0Rpe9DVtzFzXJSE+KkQ7GfsvL1tmut0N/QX/O7
U8hcD9UohsIkYy9mn/jNvIekMF4TgPVi5K7KnBEUDZBX4DVO6A6zAejcKpPnKokAMm8DVqsOhFnV
Y4zyfgHNF7XiVCVWj87Z8hhvVhdVV5EK4ao1QLCTtw99lZ2yNHJiQUggDZ1zShRXpweDfecs18zm
Fmnb4grua6/D6Jw1KvJJM2fOmq4+HiInHTcVwTON6UhW6UufyjrWEqgyi21HP97UneIMNAH5223f
uIps1I4JggAF+DdMSDOhOu7CNgW+qKJSgBul0X2SGY9irf+8beZqi2AGNwFEy0TotWCvLgMOok3T
AU0DYsryuc+2vYEZZUhNiyJID3jBeu3TndtitqfBZHskxWblLeqPLi8dwwg3KvDxrRQ7t1e14ggY
PTbRCjHAsHrFJAvCKkXPxqj2SPgQD5Cz/YPNOf/3mRSonxMTYAn8+5n2Ct1SS59yywQ15+1VXGeP
2ByAH5H+GBCGvcKPhmTMlljH5oDr16qk0kmSbT7ea+NHNG3KprLm8QCNDT+DhEEU/uJY/1S6vIgT
MK9rGLczoAF4PYhM2qDIhQFMsIJsHGYRGqKKDMqsOEOQ7Ktkug+ySrBQa9UOqBccI6nwKzOotwoE
5tsZLOgtxtPtOqqQjsKbwbEbiLMXz5G2QdRDGQPMohAXB3tLCN+ekzCFqufw1urDoZuCfSuLW1kc
bCNWIk/Uxve0Au1wNr1C8vhBn4M3We4PE9SMd+FUg9F0SO4CORpsOZK/1dn8I26UhzRpT9C+3tXC
tJPF8Zs8AP2bThgBAdeX4iYTGVxj1O7DSmoyK8vS2G6IaWti44rtkrpTKVReib+xCdLmRVkm2c4G
LThCRUA5lRUYZ01oKVlq3gj7Mp32glm7SR4Krtk1YB5Uw61eAskFKqn6flhCY9PkU7XTAVvZaqbw
TRYbb4By/SFdmmpLCPIjtWocQWwPciLMp8os5M2kSZk/xVUDum6I3S9NIx0nXXSWrBOPnVRC2nWq
1W9Tk2uWkeSgGByazhbL+l7LzfDOQB86mrNtCxCkBsZ+9MLNxFKbIMLfgbBCZIJVdwF7dNWaj1E2
HsZFR1FpOuUGpVZs910keOY4fYCuJbUgb/0QmsVLkeVvYiYCVijkDjrx27jTZjvKVaAZdPDFamNj
+HWjC1bQKqHVJLlbRtopBL/KJAQ7sHO3Th31p0bRBkdratHKxGQjZChBCqMauqmR+6ESo51ff291
3ZWU6MskJd4sk7em6UMvDwIP03iaH5qSLXaFp6dR8U4iUjszmdx0RrFdJP1bKqiSnQyE4JcCZqpE
mmSB1KzgZPUrsQ24RJNQkDIel2wc1ftFbkxZb7wy28l56XaNYNOPWpuGd/tcXsc2UJ4AAAltRHR5
r4ZYcqgFFS3pRi8LB1+f0XMXOdHtul2D2gUIFTEiAw4AyM0zaYkxF3lYFMPoLaBtQELSWsp3Wt3M
avufNWyu6/zUoixRcXtDxMgckylAgTFrQDAO7mdQcnfPvW9s08N4GI58xa7V73dmiu7kWYrdJEsw
KEk+enJYP+dGtQHymPcBafy/jJyXy2FuVQMTQBhpwXLm3egO2wKz1Ha16T3Bn47jd+VfJ9jM12Mu
1iI2SRWA1xvctGA/lcFHOUAC0a3cwcUwwFEGMzzH5HV2crlA+sg4+4gYX9bA1gCLCyk3cqxviSA9
tWTe3vb16z7r5crYjoyCgdeCMpaDP6W8S2IQK+fQ5Cq/dk/9N+kZL9gCNSvdjl7zHPwUIKuGGIn4
nO36Pa+HeZ0oXaz404PPVtyH4E7BwwnVMQOiZwCARBOQU7Ub5KaVmwEngVkJJ+BvlYAexHMdVTom
+5v60GyGLKu9Ohd+gs3siz6D2swk4FvU/vWbE9e8CXQ8pVMCEzsr9jsHS6fqiVqDMTawk2qx1YrH
1bYSUVAFw6Wog5EGHGZsHawquyXVxAWCPnr43tXaUWiKUzpEhZXH6skIpq/pIPvg0HZHXf7ejPNO
L9Wdqo+72w517bf0d6DyB8Z507jirRRHDO2Fi1R7avIzr57r6NDGz7dNrGzdhQkmN5QwAWAWMUzI
ZvpLrfXJTof8bgqBe1C4WNPV9RBQ/GDmUMd0AxNozBBkE1En48UTDb6Wzw8ZpDrTMPhye000gFzG
M3y2MzNMgElr6KwHtQJNAAL69UclaHHWckvOBmuUvifdj9vmrrFMeI+c22PCS4CBEHnoYI8q8bWP
QKpEGKkNjU90DHC0gw38hDN+DwKbV0Rd3T7QQmEkBwWyK2Y2pQnlPoHql5e17X06lqUVLaiPaA0y
k6juNE7esLqBv82xeNBcK9Qmi9vaa+XnvoxtMn7pCG+kcWVNBEB8A6Q+APLhOXEZrdUiAEqlChsP
MEjMYccHcJE4UT2j1iFK3u29W1nQhS3GVXT6whtj2FLr5Thly2bGqUcJiPPdeEtiPSSMgr5JhNqT
yKM0Id8Lfk5iAVZTlUPhtbYekGlDN4vyWF69wyEkG5KeIDoKzS4udqNSWwRQy9sfbc3h0dZFQZbW
g2Qg+C53SOggE9OXWI6wqV/Lu2ELKQuftpSlx+wXJvj88G3+op/qDccuDUbMwb6wSz/z2a1GBlnM
ow52W8ByqCBketRATib4nd9vSp41mjfessb4YY8aayVHsCY/pHeQsnPLY5tYyTfJVlwR7Wqewvea
k5x/VcYXFxOxGFBkVNXNJxDiWAJKfEj4suDxjz4j4i9KQ7qIYejLzxhJGLsuZBhKtukdkG472kwr
MXidOiGXcOU6gYW+PEz91xj9/2d7lih5XKp4zHhzZdpRC9IVrj9eo2GhoIauiEHzccyys/kHSkZx
Bv5WLAhvOLxol19iFpiuSobkZCpAby2afocxjcSWu8h4kOYps80mHbdLP4FCVMK7t9UhUD+lp6ZW
75SQTHtJqOrW6kKSHAAqHp7VhYR+FmvjEdxduCXLWdrXAToScaJx7q+V/OMye6Pn4Oyb5ZHR6IqC
hLw4THjO0BHHCCMZdMBx3IoblTeidx01Lu0xDpEKuSAGwucDgFKbpnsFSiQ/A5C30XnODID0wspe
eHfXqlUUasCiBrzUVb1oKvp+In05epr+Itb7pL0T4ieOq1+fKazstw02I6/iWgnruBi9dobGenWq
v9YopgCW1XvNqz5bCkg4myPRLV5fnQaHy+CBJykqr5CG0qDicNXd1IFcRa0PT8TiQVG/iu3PUH5q
g9hWy8W5vci1NeooIEKOU6dFRCYad3ISjGaujfB+cO4BiNFDroHo7pzp/m1Lazumg0IauT4IN1E+
uPRLWQ76oKwN+GUSoPK0lesNMnz7/2aEcX41CAOxo0YW6ac6GhAJggoGL7ivfjO0FuncvSSheXW5
EpAz6nMTCqNHmu9Bo/iGFlm6uIdYjnV7NStVUTjCb0vsVGYmDVEJ0fgRKLbBESxixxMYElTL9AsX
LFO8Q7X6Bj23x+5RFA9qlgb0Dbo4ka3u+jvAtI/Vhnr9sFNPo2dYskW+ZH50oCidluK23durpp/v
yvvPFs3sIQa8IGvR4keIu3CT7mLIBwCvw5UPWElELj8uE7hQzBY0rYOdZEuw3Nau7WHfgpTZcHqP
IBEhXupUPqYfbq/vM27cWiBzq1WKGCB1hf8kW8Xr/WGTfRJ9/EH3CyUFnDdMUGPGH9zIzOFuRhG4
ti6coNMZPmg54nFlRpYc+UbLuQUQda93DcPKYOgBr+KKRlMAnmepqKQO4lyxl5LlLhWNPeBBbjrO
mxYUn4UmvuspdLo6lEmPeAM7siRuykT9EZjBPkvluyw0ik0YoD0362nhpMFiWHOsuX0oPCUA1Fh9
gSkPU0LdVBC/k051o6nYSUW916buTgqkDnqtASYl+vgBROjboIwNG5fzFmXnh0SanVhtARscxszG
5eGAjVCx0kZYvoha4saGvguDgthNP2/yIB58Wf8f2q5rOXJcWX4RI+jNK107qSWNk2ZeGGMJeoKe
/Pqb0OysKIjb0GrPPW97JkLVAAuJQpnM9BeaxnM/GauT1I0Q1bHND4MxUbfPqp1hJp7WfnKUxDMs
/H+DJZ/nLkuPi9X5EMc6KAu0Jp3qe52C38TJ0DofvzNrtFzQwq9akBRO+skBEaXRxkeolZWeYfb7
USrva0V6N1G6uHaRoamq9S3UxPJY2qvThzwCbGoQlxxax3JRc/w6dg/yYJ3mbATZx3BflI6LVKor
wzitKeZFKCRG8uJahpxthf78DArKiiOds5hczy00XVLpYA9G6sYLJk203ryLafltKmpwT9y1Vnlt
Q4OFKr/svlL9aUEIo/cnU/swFmrigslIO2hN5kn1w0zLz4P8wUnxhrXNzr4vx4p6jBPY7812r0G5
7UNl5OQQtc0XpaoOSi0Fi02lIC2HG5n02lXc2tcDUuFa2oWdsexJjZFtKRnPmtWj2VSh1/2UyV7a
KudkgQRkqy3h0FLyTlbU6dhmE8jjyvGUVi1iMAp1NgzKXmtOFgzLdB5n9ZwVqEAQA3RssU0CYzLt
n10jL7dNmejnOC67Q1rrX4rKKIJhmJcAsWF+pcSdjAqe9Es1Gm3ypjxSj7E11WFLx7ukbfJQNSL7
HI/DlaKmrhRnoaZWM6o5FTgR2quppcfFzvBzZuKj41PxDAg2ZZLhSo4WJH3no4Z7Fetzcqzrsvbl
xE4OEa124K5u3UJ3EDWmD5EtfzLVbjctMgtO75ts+jL2Y+EvI4ItBcqAeqt8r7QSIkxS6bUYoYYS
fQF9wFJ1J3QhxD35YJA584wayVMNuT3ocF/PpDhXUhtjwrXTfZTBzhMSAG5HFNVdaN/tsj5FS6Hl
JEE9oqcvo7uiH2KXKJipIXIgEyg6a9pBzlUPGq9f43zs3IGmp3okMYbAUmk/Fdjqet4VZjbslSUF
5RWx9xMazSc1PRsK6XetVH2zCnJQx/6cRwt1R8s+mpJ2skvjR1fOEN3rLBe9YDvwHcbugobKUksO
SknIHqlFTDwgCTzMJcrhA6bWCpvc1V00n0xTKo5ovMWPLqVxh2bU3JeRa/PyUcaktPy+cIqDOVVX
epQa4HGc0ISnWR9zpUILfNwv1zUppiMxpsbLZRyPJoGsVj1myhWpJwS7cUvORB9itMyjkgSIatTK
DtReLty0jQ+Nbb83yrL3rMx8aHu8y+o8G71JjsqdhSebV5rp54UxythTCa1mJUYrqt2806rxvnHi
a10ZoGwjPWiRBOa8UauOE4V8oqZGRykdgqwmx8YwviyJVECEWqq8djDfS9Bndu2qLdyyoYekGsGj
uAyz24H8xO2UvHe7ZAJrNQg83EnL0MFdl6kLSlAVeNaNID01PvRy5Uo9ve865+scxR8hHgAt24KW
LrTKUbGaAqpT9LI4J2W2M9cpEOS3PYl8R61Rg1Lyd4s8HChKlFPbIlqBHhiYwSrzMLcpkksY7Z8a
aH9D3NU1NIgdg8vsvCjKQW6nr/mEkX9idLuOaJ5EcXNUCrjthmO6aIGSa7uaWp8hB+2DQ/lztxR3
gz2hEqiZn9AQcSXb2rXSFDtJkx/KLgp7J/61RA+Z3n7rR/PXAHf2FbWNIas4P5Ax8WV7PJIKxGWg
tbsdZCuA8OseT8HrMdHgdu9pprm6A5XUJT0lth6aOuLw2aZubEbfxiY+peN0wETQMdIyVyY3lFSe
2WSuVAx7h9YAI3IF8jDPKrImIKSaoakyHEA+f7bi9jMGTl1Za4Io+2obqUcrMyBSDmGv0cdue5IF
Fv7m1OJ+GQk6Haf6NJPs4OhAwzFjwmq+6jRBEmm7tFdBTKYuuStlEb1JHdwwOQRQpQFFg+hzLVvf
rRL3iGkdqZVlLpWW27ykh27QPRkKdEhzSsFYtY5r9kuYRxh8hfBkNOIFZ0bZT0jYXWX1jW6iotos
C0jl5u480PhrA8VhZ8EeWdJeqZZThLpEooGxv83QqnY7gz206Sq3KSzfoqkfS3QPxbuDnE6ncQL7
fSuHOUS2bfNcxoNPBvxly9jbk9YcFmnRDoqV7pQiu2urKiQxIBnSd3L2TVNHTwFH0DTcKJW8s4fM
cBtM5ZAIssDd5EXxtyq5nZ0yC/o2fldUzTXVsnORTTjw6Ud8IfCOmTszrn14cEhwAS4otVQlBnuv
Iyt3tXnZU2QqM8mNKf5zyt9pY3N0aLSPaHROnGlvdyFpQYMo/RiszDez3O+K8iAX6EWdqh65ftWF
LkWgDEZAoJJnK+V1bfQPMVqR6/kah9LTSTL7g9QMblJCHlf6ocs/jPQOLQRhk0HseKI7/NipyjyK
ktAAHi1buTGQ+Sta+n6Z0V/dVYqXQ/YOwAxd0/M4HqdFP9aJ/bEGq2nrlJ65fKxUiME2YOLvCq9t
f9gQuqXWWcvk66LEqXeUfewkriz1XxTrlOIG1dLM05T+Y04nP3G+EAC+GUGTBXSPZHGhygagJQd0
E99L9eRPOKDTaHxfFtQZcJrbXCmDZh507FwHPiWD9rcjSR+ykd4j0LuOR8fytWz+kaoznrYj4q0G
MUOsHdGbtZ9IHFC1jF3wTXyEYkLkdWn1qesi9M9VaN5e7HHXQljctwsJxOEPtQ7nBdfhZ0QomKLo
jfdDavsDRosqxfqSQdsIfW6Rj8aJGqDchaNZ+ynaQX3EneOh6MiE4Xn9po5T80CsElSGEJKFtpkZ
5Ih0xnQKW23cEWp8QXkO/H8zJtJjS1t8mLsZFBtluFhRdstYVGGemTq6rXvV17pEO6eTY7hamgPq
MuVWHyzDZ9KWftdrnxL8/EABTSi2jjY+1RrdbRWm/ata96VTDYFmJThNohmljderjUwhlLxt9KEb
GvcoSOxYT+LIRIVWjz+3oGVFHwUIjVICtJI+XX7qPPJ/cE+dZ8bYj1klo9IJ8y2kcvrQej8HqKSg
2W/Zq6YXH7t9jPImCM784hre7TEtvNZXwzwY9xFqHuVx3tvv6jsS5Dv9VHqpdyfMrG+kJPDrAJYy
KLCZyuvzX2d18zLgDsNrT3mo690SA/Z+Xd6Bl2NUClI4KxvcDvRalRjFBBst5jOIx6Z7JChFsOUm
UMZoXOXjeC/kOWNvV37fwS6KTL6FTP6LIuQyYy4/MsoBVSXrO7jWPG0fI3UQtP4UqIP3itf0y1Qt
eoYNaClDaNy0X/ShQbEUQtppPeBRC7EGyHz4FWjd9MQHYx4yZdOOHGn0r5sgn9vkMgVZRUgjU9is
aBbOclhnpSCPv+Uh61VxOYIO/bnlNFRDiEAdIxZ+FyMromeijABzAv5zrc1wGQHS96aiRDBT54h4
/JaAI08P4qP+IyceCnGF6rYHlm8REztt9aM8+3DcIdDwSm5sA5tIcX1d/Z47RUPu6+ZORfvJnQY7
A9V31WOhhN5oPQbA9Qi3hWgaSLCbXO2l6qJqqTqsaNYQr+K5EOtCBi6WCXv5xXQbVX6QOJu8qmGZ
Glo+DXT4azLkD3Wiwqb1/n1OEx/ob1O8rmEuL4q11C3UkAvpSp8BlXg5ycbwU4BU2yf4yQ6X/BuR
BakNHUsaQD/Z4DX3RQJELcfZb96175MQjWuipW0VK56tjTvBdl0kTZXAJrliEiwIpp5EMdLZEw8f
Cy1yJ1qlvTHnQzMgxamFmAoOobvlJyRzm+D35eNAvR0vRtER3/b8p93ljjhqGEs2R3BKNpA8XRmh
lgTsOmyCKeg/YDBfxrtIOCe1lUF+tsHc6R7BId62Csyy62f6gUzI3vk6eWqIWKUXEp1t5VRNFN4x
DoMEAmShudR4rklzPGhtH45HyJT71IPMbIEuG7e571zTrW4bRFe4fsrdKEyrbu0wMpAKa3mBaX4Y
MS4tvDvTpYfG3hjon7IvUDBj0qkTRiChoN4hBeCyOEJwbDaKNVgsihpowEb7+ou6BtIcQ0mMHg4F
tVsPJFD3xTX62M8tBs1jT7/HuYGy0L+Xg2KBxcoud3Q6fShp18Nu0kTXdOrfDRFa79QG6T1pTkWl
iM3NfYoa+ZpHl6ddl/Y2PmzcJq7TO58h55HiblI+CPaT/W4eWdfxKUs0r0LGYladJYusHg2F5nHc
YS/d7EAPjQcKY4gjXrb2qIB8yRoHeuqSkqQxYU0+dgeQkgRIOYE81bqXLDfzrGs1HD/UmI0DIfV1
CZI5vEV/XP4JW+WAZzEy9yHBSGnrGCFjDlSdq+OwzzCPp+9Loce8nMF5jEWfQn8O+/IEtWmb4iMa
N5Ove6OOKWEcyxtGEQvKq0eZPdEEztatsv6cHO7NZmcYqEkjxkZSsgclCl5hlzdwy8L6fuRiCpk0
UBiOcT9m0W2P9H9kv/tvBvh4YjGSuc9wSWUgKZXqW1v5etnAP8RgT5cD171RtfWcKg1QekKfp95e
dWPkpkj/qJCUHdp3fYzHeT66yfhApDL4j8Y5zJ5ldFfLBMaH3It2rB41/2DvBBq+4vplK+HP29PH
Qkn0+enWapQ0yx57iSwougUUt812JARpN+tpbUCR4xw0dwo1d9yLzrpgl8Gz8tw2rZMJhQ9c/W0Q
7YqAhEpxYAst8eScIsHL4eX4HQ7beqXcsR6VBExHJdzyUdDuJnQe2VUqgOfxa3dtx8JgSrS13OmO
kExHRx9i6w4UbM2gerqGLjgEVaWNhDluBZC8CFyH/clLX5M73H3V1zO6Jdkzs7tizz5tOJMQQyU7
LYiG8xs4OblNZdfU6nJw6EBnVYVB3MYubQtvouF/XBMHJ2NtVGRsYULDAMwBWZ7GU/a2bw/eo1Dn
q4jYRfvIIYzkRGmEsZg/YbA1rMJgufvvYTCkVZ5vZDuMJooTWGV8Hq60EGzWe8YWZSNR+/jMFA3E
CY8DhzJZGWPonT3KUO0KlgL05Hl+l6GXYUGQNGtB4417pxR9zK2wxcBYtm6ZBlN65fwF47hzIWXs
7RQ2qPPsneI6RQnYw4AWWigifGSCdNQrKH+3A++VZc6NYiVBH/j8ePy7A1L1JMw8FonOh/pL7Au3
l/25FydxZY7zoCxBnlS2YK4N8DXBGmgcnNqv7WvJOCh7K+gC6CuikKujgY4EopaNzSt4ZZ3zJlNu
m4yybZ5jxTOVn1PaeJeP5WPP06UFcv6zSHBZlCl+XxyMEyhHeDZ9qvJPc347Zy6SJf4IJkEN7HKd
N8rfM3qc1DBCTUTwUwSL5ZtySKuj4S3DL0klFPUXBFFFKpjdFritxt1UxTKNKtQSkHZSYjeff80d
qN1KkUbQo/df2NNH2uoVmkZLiVJmgpXou/LW+a4iN6ucdQjMqnsU7gKMIAbkJ0bqTrUHfZjAQGno
Wn5nfVZPIrr7bXh48iB+DgvdI1NuFd0Qmkn3bgENoKyBXpV+tCX8hmh09REpIxQXTL9AILS01ee+
jr6OERXEeqKd5260waJj5IAEIVSMbzXGTqFv5JqDqBV+651sr3CJT8Jn1gJpzgIfeN71OLBgML1h
+Q/TIymQWP2weBDemV8hgrP52kB7N3peoSPMOl+fA7+OUSYz7Qcg4ih/KBDj9cV1bkN8I9KuB8k6
GYl9NPoF9VQBFrMD+sLZVoa5nV16qTIiDYYru0DFCo0eSuIuVaBaX2byNR+TU4NGhcuosYmKK5sc
/CuWuWQN2hXCeZAPEPA8ds03mWnmOEIA3rzC0dWIxk3HRE6Qwyer7EDuU4y/s2elr5yynXyQrsle
dhM/99A7cHlpm4UFTI78Mfj4oVeHN9U6dPkW2M8ZL1f0br4fPqC8sHO8LihZNG14tZeEwyhAv+2L
bWWXw6YmLuTJrrFQZJQqFxPJAN70K6Mqb67F6ZVNsHUcNIBj7AeNlZy7JsSojWkALlhRh0Yw+5TR
RnDkN51kZYJzTCO11RLctEMokeZaj/bTfOM0xB3lUjBf8Q9b97QYzh0NMCfLnYFPhlouSz6i1fBD
8rGGagOe+9TVDgIXUbeO3GplbOUrFxmNEgM2ET5VMj8qlhCwI4+303EKOtD2iYKAzfQCepb//lZc
DGJUyCBnMU5bgxCPvbC0U60GyS5Gx+gHyJmdCfhBr4Sr3Hz3rMxywYeE8Zh8rmG28+mn4QHyszPe
ltBojT3ItbEBhd6v6hslYElsUcvs5qMSbJ0KI6HSMNTLHYehkUpUECd2hw6HGZZA4f9XIZOa16Js
ytb1tLbGvvj6i6KponRaWItplKO6fwWu0vfFoAYCz9no5sQI1dOquGM3TlFr03HGOwtJzTJMQSWr
7cj+FXVDtj/8tbC2xJ2+os2datEXnD4IcYzn+PhbZvY1hZTN3P/aFnf+lLkEjVONVZErZIi9ebhJ
w1TxdF8OyyBJP4vpeYUmuSNY180I9mN8MDbep+NZB4JtjL655Tl9fGfNojT4FmCu18gdwsySLG1s
sZ9LrbhOFHu1JPT5rat8bYM7cejJU9ROxaJYpShCy6xxIBq6TedQRn/GTNwFLw70LwRT9kNGw7g1
HyxQA4pz71uX7vqHcJeuUphjKTf4IVMY7dKH4jicjADkeh7TwSnAT7ETnIstRF0Z5Gtx8hRVedHB
g0wI70iutgcPBuaf0Ct+ksSPOsG3dDhsQQsojmGF5aWHZD8Qdwah4618W32PrrpAD9NjPX4QvW5E
gOZwELMk3STlDpb4m/NuVdkUl4sEjsQPk00tRmxqExfi6EEB8hdrkJCqvXQu9wXU2LLQOki3jZf8
UN1mJ7yuRN+SQ56hTWmVoH8MgUy8Nys0/kd+BOYCJreZZ8I3sggKHA59cnM01BkqHmHXBpKEfESN
6iP17d6tuscrWVz+EzkQhz72Yuo5zREAxP3kUbDPKJNgylxkgYMbq1Ur3czhLU6kq75ex5ErJ30s
ipwEB93hEKcrM6uQ0C4YYn4Bs7zRJ6tDRgVKOX6zAGcyX6zZJzwIHLiMdalMUNTD96Ig5M5O6Fby
0Bhh7ZDC2QkxdSsKfUKWF4lxE1rSyvA7rJ5B444yeNMcoqHwMsy/yH4e4PkvpRZGH34VCOqFyLYV
Ra3tc1hj5p1iyhJ2OEf/TuuC9cnF+EUaWkHva96SuUcQdBmZT223nPbizO5mBmD9AzjcqZQE1JQ6
fgArkLPpo3G8lofPps9mdJsdZjPcAo17AkTfzIGszXKRjlrmpjNQmG0D/WhDaAbS6ZqXE785VMfK
c4LytBwnuBxj0u1c/abc65gNQpvaN6EPXI6FLJlDJBDrgM5rxmFixXpWL6Dpjvl4uocoZrwX3GXb
Z4qRRGCMklFvPY8lSd3QkU6wlh/ifZLsFxSvr5EIuKqPY+ul0DmcPJH21DZc/G2T5+kdhyZtlwhn
SitHd57vaUFdwbK2Q+QnE7wjq6VEMgnLMlyWUsEAxZ0cA9yZIwGcmMRofa2MIrOC3TQ49yWV0URW
hpU1PjML9zWgV5R4cwh4Uj1x6XrzNYlpqz/fjycaSatCk6pS/rNQ4uU3TFFlxrRcdiM6J6Jd5Vyz
BElVb1AYm0GcXEBcgnys0DJ5+dttY9DTirgbstYlUx0bBaHHZAS2baFjUR9ctYzO6D84WupwJ1NH
cIGxC+rl++PJJndFUjpB9hKjGKHUzlcltDPi+UEpvuv26HXZz8vr+4cQ4MkYd1u2mGLTOhnGmG/q
cJKl2UW+5bH3x5TtxN19ovPG3ZvjJFt5OeCzOc5OxlxSpYk4ujbzUGs35GBEdSbQu7GQmOF2sreM
xctZZsOn/uIlt/m+QpsfbhModnmC7dzGS0vWQPasqCD0eY5gk6nFNdWwnazEqtfhsK8xbu7rYRHm
YPQO/qM5bjOjWFWLmrmKroLlrwSY9IObRXdz89C16GuavAbVgDpPfbUoRWvdxpentXLbPCRyk1cM
rVGWZPrQEhonoV2MsiSmdUMJ/Auh6MxvJnQghvZnfx+1Z1bZBsWcSVOA5Sek5Sfz48y+7ykPEZDc
6vEnjN+58+EVGQHBSvnpd6OdJTl5RIEjQ9LnxVAMILw1h/O0Tg67Nd2O8rZhp+QvMdD5lukDQQpU
2Mz5D6j9ZIutfrWn6qjlra3Alr5L9nFyTJGTk98vYJurQE7oN4PIa7ch4Mkgh9x6ES1Jmj0ahHpw
Cj2iAvXWMyamvCWIHbyscvy3oIAlXCYH5Umf9nOFiBZ9VUa40OfLLHdKKlom+4MvcfxpmRyO99WU
6mTCMtlbuTd8+6O9U/w+P0/75dz7SwBe7nk/pL4AFETeymHQki5GkfewyzpYF39qblhXZ3zFvmhR
3LziVIoscjAkt3FWogPyj8UUwejfFltr9wqxIAHO8s1/cRw7hWYCB15KE71ifdsvob+/JF9fRf6h
Ns0S1npIvKJLdrnpkazDWBiijsN0x54jr9tYgQvxVVdqE/SoERgG9dfvRwjY6hW3Qgxuvs/RHLiL
TuKXn8gqBz6pvoCWnjnuiJZYyTpKmMdTqCzyUwEM8HW/qugdkHvh/piaoAcdzMHA7FRIkNgtMKWc
HVEqf8XiRFbZv6/Qzs7GXJdTFd9yuR7wZpeIiG9vO3578ha2vSsLCZGUuCywfSZEpEpMsintBGr1
q4Gg06oy3l0+7qL1cCgzgi27oh1Dmea6Gg1vTG3vsgURcmocoEi9qg02Q052GTEdjcr7LVf3qutI
ACYaByYSCM7UuYPPY7Cl8+egCHQ7YBXoR+U4sN68NdPx9MW4SAY0j5mdsIw/02rB5LH8RT2O5+SY
eRjh0V1Q3PogFtH3otqJaGcfRWRWrtJokTJ27PHJrt5nd9IAdpVXXL3s6F64k3TuKdob6Ry1EPZ4
jE8VM6A7TNjqATjA0FmRgjjqIPAdAVDrHJYUiz60g4EVvsjdigMZkS3mWavdXCKFLgt7y7ywJc4T
i2xxMNLKNNdaTJRD9ZudCcgJvfst4PiKPJTgRPCyX8gFYUQa4+ZhBb2zsgitEBOLhy6oihCkDfAT
YeuAaHUcqNTsIa8Pb9tJ0eo4dJnmaeowP/H7q7GddJXz1ZXijTev2ErRwjhwMaVUn+wIn+2Fiwjd
UQDMfDLLjI02tdk1EGOg2bZi19FvLx8ugQU+dWUNeWOQEjs3SRDLofeNIoeXLWz25qzeWwbbz9WR
kktZ7hYKE/qOZZDym2T3WAe5+a9PWT5blSiRWVLm5P/+y/xDHv1vvOfzVC1EBNuRfZo32BJ9JA4o
QKpOFWgR/bbV9YG6s4/tLmJicyBfAEPH8RXhsQDmDS4EicHihno5jEon/Thp/nJawNkK9UzVlwhm
RoR5YsEhNjjAaKJUUTqW+Xvz1JzgJBscbFQgEYm6+E3fUBDQGRxolLbSdksFNMyy92O0N/U7eZLD
Yjk3ZSvI/QldkwtFcsQiqTyzL/fvmw82txDCwGgOQ+vdC+m3egCv2pjgyP2vkgwrW5yDTEO7zGqE
sBuTFGERFLshvWOTDvWx9nJPIwJo3N7HlT3OPSzbUhJbwtpQKvszQ/x67VrRTnIekpkVpObiN+0k
26gXEdxqYZyD9LWemUmmIWFrKD6Vs32s3I6p5Mu09wXgv4kiT6b41gJaGBBrQoMkSE6C7mq4iY/J
dKRoTan8pffFzROb786VPe6yqcyKlGPBdlH6YsdhW4a1/vk/romLR0sFjxlrxJpYQUsPEvA9jOAQ
JGhsjX0RUf92fL9aEReRTrYRMWbjIYx+LvB7ZY/Hpg1lKT20fopr69vJ/JU57q7pzFhxOoN9sMfZ
5ed5ylcNbYhchLtoVEJsqyb4ZDI0tGwp0EAjUZ6KA0JTFLU80YNJ4PwOhyJt1UNzY8J+LjPobVNP
bz+mJCRDI3i2bF7aq43k0GN0mjR32EZaztFoG7cdHy77ocjVOcCo7DZJdAoDjvadVNSlmRxYVHcv
WxGhoMOBBYFujtLYMPM/v01sfo6uLJbKbGv9/wVxwbj7PDBNGpKkrYV78g1312Zw87c3QCLlua0+
lkdZl/46VhghV1cJVWd8RUKVff1/xniQCj03GBd2koApB+QbluOB/6jNBi9yrgqw+Jnvl6gRBB2X
nRGiuc/NSVFKwV0MczHEyWdQwE2B07eewBc3GzhXu8hBBSlnjI44sMJ8MYHMrH2lHaPTKwoal29j
W+ZQopIX0Agm8MQX4b048L0MgLbMIUVCHAuUlfANdp+gAqbtHVDaODNrhgsk3xRNHW2/yFbbyCEH
RiZHaudY3KwchwKEo8v7uicujW8KtOZIkXq2SAZ2gf3lz7cZA6/MckhSdZMtWRiVDdG5Aqnzdkah
uLtWqvKh7EmNfsuhEjjMZaxHAeq5V9Y55u5LEzsbpyDvASEUSp3uyOR0QB94eXGCA/AIo+tXrhbn
9VLCNafhZNOfRvcpJfeXTQhCAfvx31c2iA7pk16DDTofWDe4doXcmzeoB+04H8Q1C9GSOAipiqaZ
ah3m+uZj3mBVx9z+dHlJIhMcbPQlBCbtknni/HnSrmn+Ef2Lgi8jCGmg6/3cC3AvjopdwgvmwWez
r603UFTyW38od2AcRO1VNJR9+e63H7sLVh9KUislnZkz5JiDqkCvLlGBZwsXxYHGouSEcZv+c+X8
FSkBASg+qravljUOlUWsHBv5hgtTAIoKBxYGwR6WJsCCgaL9lVG8tJ9Z0xykzVMxBguWxjcFzJps
E7uFubfwRW13BT4hId8MkESDic3Ex0tB2oxJOSZKfM1q5tMdq7C+qt4p8MlHzpDVxzPtrAUxL6Kd
sbsqkl+U5P/xnKkcXoDsQyspe8G+NYEjWhKHHrSRyajbMFhKd8Ny3YCu9TI8iQxwyDE6RkJr5hVN
8hUcnm4dtwILIkx/FPJYfZa4zlUSOThTuKT21j4+UjA3URCVmfsME3azZfuX1yQI6G2VQ468g06z
w17/L9Ma4jtEaI2LNco41+0+hTXWwdBAfW1nlyAvUsNuF5lHYRJRdI452IjtxcoXlpx/w2uF+fOF
EJsv6YObd3Eg8shqKrOnhCYijHvQW18VBwiTxvevaOkR+CNfy290dKRR5o/SydyVrH0gBe9iB5Ji
r3QhKAqeNtGOCoI2fppaGsHGm/e4yjT55+IU4OKN3QqUzwX4hbMsEPimaIEchJB5KUjKQKoJ+4AU
2FNgfeoN3hAYINgimAPdCeuLou/IftTqCM5dOg8KgYuW31l4kH/PULUdvEL1Y1C3vGJ8SuCk/Jx0
OeSWPFb4jP/+cSHaUO4dM0AixSyZj8btTzWBCu38HwHsRWV/QFeyxWKdRwCLDjnaLzo3Tq9Yw2KK
mQb/so8IHrZ8bX8mELiYZ3wtQ4VAiXOX153n2Kc8Qpilh5iov2xOEKFqHKA01SiBvh3LU4bTMN5W
6dW07C6bEMVyfAlfmuqlmFkm560XpwiV+Rq+ZKYYBGlg8d/DpMAD+eo9WXTFIGxxMQW/Plo6zUwU
4W9+Ix2iIFA2AiMKz8+nZnmhaQrCKTNRwR4OhkXZPOQkE7jC5kqezPC57Ko388quDbhCQgJ9eFAj
6U2HaWWCIccKirR8tjsjgoloaWV3qiVQrDjWl9ZwDpGdyfuxNUZ/Sc13iTMrYULtj9aA8ZlsFu6p
aLHq81/S4yI0jBZ7aljfCvtTMQq0VbZj4NVSOaivIymZKTPAcEOPPeN+OgF2DRAqgpvTVSGScBBV
iDcvs5VNtujV9hazLFlFAZuZXAXWJE2uVdWmpy8EMglQP9HLRcRoIPBNfj4uTap+hJTNEBZorbba
Bl1pkKAgIhhmOP4iFlmtjMP5pJkUSLczM2r8Lp+tfWPNpZ8PdR0sBvlxGbBE28j+fbWNimaZDTg4
cN76Maylwbf1wp/1275ufTmW/MvWHp+V/Nos2USVw4CGCUg4OXMYcM7GEV9tRoEA7GofJMlnPKe1
hlQZGw5p57PpIlk2v6JdfOscrI1z5yBNl6Ee2HWD5KlqX6fjIDrzW+HH2gJ/EBYMLD1m47R6gLpK
EljNHVV/WfOvrgWckfQ4Nb+q5SDrn+yBegkmDy5v8JaLrn8AdyraqCaWhF4diOYcZ70HsfDP8i2K
2vbaCPsRz3ymclR9gBFLf1cfeqj3QallxtQZPWAiRjwIuxUmrO1xB8IonKWbSyApzt6+qT6VEYi0
qavKYIWX71S1E2yiyE+4M9EvadLnGewZNcTDWpC+a6Iz/pjzuHQQuLcUQWkk7Vp2O8SdF43NuUtB
qm8z8dmoVFzD1mPXspsdUzD2qrxddg4doZ9gTpj6yRZvLJXv0OfrAsdK76U8gqQVMmOuWWAE8bJL
bT5r19vPhU2dskh5GuNz/8nUKziiigcZq50kzt6wQ3hhY/ibWaMS6WpWXWEIEZ+SI8bijiNaqtHT
5IuSe5vh2mpt/AC70ujR1LK1jRa6SzFRCTYrn3HyGnqohs3xFd2lWy+GtUkOhSDmZA1kwJeXj8m+
HZG9HDyyeKov77N7SzSWs0lLtjbHQRKZFNvRmbnGB6MLvSFMSEa9LbLCb2Yo9JEdClgl+vMptA0k
u7jq4g/yaHulfXpNyXbzbCkqslNoMcFQFHe2zIHMhRw7yDtaP6oMxBaqvhP467YJUzNN3ZYdx+bg
SY5aE7SWuD9p/VdGrpiQkZO8+Ya15lvJ/o35VKznb6McRlVo0knpzIz+j0jq18a4TSx6XSqgkogC
RQ3OIS1xdZByOUKiyU1PXa2JwyjZStrJTPCtXrxthVn27cBgZYsDmbqSQZDTWwggh3m/5DnWY+zT
0XqnWjfRkHqLIX11JHqIyhkKe90eNNt+3C0oZjQHdHG6cpl5kLHxcKkLyqFsM18A0tMv4wHJ7K2q
Qm0Zm51+WWrTJdauVahbNNBhsoLLvrsV+q0+LA9HNNXRSazAlq3s8gyzD7Z80xPJX2RDIEGwGSis
VsWh0ALVwQjPEXxbs4VwcXKOZeL1iix6Ggh8iCfQwO4Zy8i+68sM5X8/hQ6DhlVkYi4jqB3kt1pj
0HnJMzigoRGZ55TizGczxlXkALNr2RFw3oCIVfaT3BOvUOSMHMxEPWmyYoRJw7mheX3MtUOnFuGi
ftKrh8u+KPIQDmSaouibLmYe0oWDvPhOnQQpFfFmiPyDw5jCypXGYXv4/+IfHMrMTTWA8xjW3lD1
urQyRcb/nvtiXDQUTYdvQ0+RLfbvK7+vp3JxutTeQGpxgLbVuPEHo9i6OOQAv5ehOinW9Scc/Ktx
Q2zp0vlilrjQZVIygrZeWHpz/5poHzn8kDMyN+AW2vAP4eouRSlscRx4VEvSlrWB45WRQxGDLZao
/uUDvJkZXH8pDiwGR+2aFuQhb7m/RTvHoUWaFTKNBoYWGIDRrlakTOJYQWSLw4zYmOLKfEQm3pbw
K10CQfaVOMCQ5UbPtAaAoUyhI/+wlCOtBTi7/Qb56yqGDb6zhc5jMRH5bzdv/73EzOYGqpqq2bpq
mxZfs9bjrFOTXgLoggdR8cGGQN361GH+ACpVQhKEzaBmZY0DDFmjuqTqj+CkHxVyUr9MIa6TEMLd
npmA9GT2C3L7inol+8Mv7ueVYQ4/VKgi/H5rpHTVY1P0r+yx2Y5hV/Y49BhA3T8RAwt9vMv+j7Yv
65Hb1rr9RQIkiqKkVw2lqurBbrfbsf0ixI6jeZ7167/FdpJWsXWKTude4BwYiAGvIrW5ubmHtcJP
GoQe0dqj4vEBxe7q4TtvCKjrX8hs7dvQBlrwJsYQqlU6woboXcJurHNxhGDlySixu6ChL1ChlRHl
8EN2bXMF51JWFHPAKgjKmzq8Rdrrnd6ABHnWXEhbvTOS/jjK+Hn3/dlmkYKPmdBr0WcRIF/5GOm5
3096bLAEH6Nr6tQYGrC6P4fc6U8NaFCoM4Ak0c3RyCdLROz6mQ2c4GeUsGJW0eFEtlw8nH1dtY8W
C95yH7yAiEXucE5YlvH74E2xluT0iQXuJi31Kh6A9sbTJ3FqYnV7yMzRCBvgvbIO+Q20GwNtdlLw
LCNdyKwqOOlz+lTWaEPrJqdNK89YA8tqnUn5qNr5fSErYMpOgC54GDUvyyirYJX/X76g4FRMNUdn
UQ60vyO9f5P4k5yAZ6HOTQgLYes6T0yA2XQ9rLZ6IErtt4lxkBwCmVkKTqRtStzABU4a1HkPGJkJ
2vwuQU+C5qtHWnmTTM1U5prFIndRsgr9sVjYALaY1XuewvjJvwF+nl+aX9+NmzfWKTgTvYurFgNI
sM53nV83YBk+DBjsbrwqh/7WQbuTZzX5rl25DcSyd92VpVa2gFSr6Ld0Ls5TpT5m85I6DY38impv
im1f1ihWvbMO3KM9AeCbToLEOMXCd7uQIo24L1vcEbRYnaupDrRDnYFAObSG8Jft5bf6++umyg/z
tT0VnEwyTA10j+BkwqRzhuhgrbJCx/5XY8ykFEK7qlhsrw2Unlt+60xq4nehfeismjhVPh5B65o5
a5PK+iN2N5LqlkEJXia2SNSiFItuUxufLUvv8ukWsirj+HB923YDkxcI8ZazzXowWJNMB1LeZPk3
zvarLe/7dHLwoPTtXFro3714NoD87zeeC5Tp0Zpl0fSGi+fZrF/ZxAZLiKWbLJrnxgIWroLW7w0w
luiN8UGdjNkxBuZk83gyLPW2Z8V92udPhlZRL59JeB/FJoJ8iNv78Uze1cWMynW/OCZ0w5yiM/9I
q/6emNUHbUJdEvXzXFkf1DAtHZNMhx5i6+CmOFn98GgnI7qplhqjayzPHU1LK6dvoP06Q/g+s13V
LqERq0eH0py+jqUxHVbF+HT9G+8ejc02CEfDKJORwdNMh664Sc0PayrTZdi/aTcIwk1rFrNZLSsQ
3pLPl6IJN22kza2GPd6JXeSR7e7tsFmZELij1dzCuQYW+8obHZOz8aEKTDB+h451jB9kLXmSEy/2
lKUJCmzzEMNi+yfLulHyH2onC2xlSxKCdXse+tKK8LHenCjajSI2myhcsdqaR3ViYxON2GGB6mOU
s8Yjj49yopXtF2Y5JU5GvGDbFea4lNjGN0S3MizBoeEQExJ12E6SzA9Wojo5abylSz+3Sohpi8z4
spjxgwqB+3Al5x4pJknJRXK8xeu2KlR7NTO48KTNXSP8nLeSsoTEKKngP3KdTCNp8fms6pueaW5n
gDw3kXbR796vL1ZCBSfSzrRYixwb+Xe3S/55Piw+A8XdP8SIILiTlwlkDkXkiFkx9kvHCcgIj+iZ
ZyAUlMcwq52/ufi5WafgUgb0jNpJArR/b5yyL8e3fHPZTqPN2kyDaRTRnU1bp11PGZud69eLdPsE
h1K3sECTwT5e9VTK/fHuW3KzeaIr6dR2iC1gkSAM6kMRoNWDy63IxQgkTkskiAnziPZNi8/E53By
9QCixaA/WwhhRzAvSHm0JKdYJIthExpS8gFwZH4HYTSMJqru9e8kQxCioayjU11xv2+hlcs0QjfK
lDe9F18+j0gOM6OFYYiQ63reNJCB5R6XH/0pUG1TuTlInK8h+IxVqypIOGBNb3rYSG5OQwg85jq3
7CwFWnzLOc3/epz2Z56p/DVdx30jNImNzg4DlSLhANNyWvRuxgHmihho++PUkL0KjtjVb89tMI7H
6zbyP87yC6BwlnXLWqLQAOC/d07P3Suvw/MXLOEsq1Xd68uMW/rS4evexuGjbfrNDv9vZF2sNvaj
mlLQuUHp4x+imMGrnV9Sqdk30RcsIT4oiknpSb23o/LjcN1cdLHaOIFxJFQpsLgkLp8dtE7278yx
A8wcVV7o/ydj0cWSYxlXYbJ2/ywtOf9NtPvmkO5lG4WTPmTQEyRF9ibD3D/nL1jCOdciDQWCClio
SXDKHSPxeatC58XDB7CVenIOqH3f/IIoxATGGNbWUgOxzmu8Mutzaa8P17/Wfnj1AiG4EmJi2K7Q
AJEo90YdGOofhRVAqxz8HN+vI/Ef+7/PNQZIL6OOrpjRomnhXOvVcDdp0OeLU7+o1bM+DDfXofYr
D/RlVYIPSRPaLcMIE9TrB+usfeT9iIkbzY/kMIPvWWryEtMQy49zNLYTVeA5OJ0gU/y/6QSL4hD9
WtOl5Ew/e+xNDLeaxRQuOlaoBlZgg72wdyBvD7TMkwvPSuzwebs3YLo2sjbnjrENn1Yd6ZJOlgDi
H+SKcTwngDcI1tTNmdVjOSlkKkpMRQ6H7hdoxyU2+DyEsYFBcSNJKu4JTQuaXEOVeRQKayzNg0Qd
v103wv0o+x8bFMfso17pND0EVjj7pGidXL1TSepcB5HczLo4Wj+OsxYZ8cWdxRuLf+nO2o+yX1Yk
+Ip4GSe9H7AiHgUYt1xHVj8DSX5jyc6T4CuUcGhIwZFs1fs5EE7mLyCWclsfk7LThz6Q0eDLTFzw
GEqn1uWUApGUtcfM2MGmyr6VZFXiUP3Q1qkWtcCY3/H7Q/dSr8K4BqiZF49AOkE2Gri7JrQIE0Yg
OcGYcGGFScgUyoA3JYnTKIVTK/mbLvsNhnBFpUO9alqV/7+7gDdYgv11E1OqGOPaP9UR/uK5/ysJ
sProFZT3P+weYoNqzztIVJFQGyVK20zgaw9ZMzgx/YwmYej8uZJDvGsYGxT+ITduadKKuembEpmv
u8knoCd6ZkP6+YL4JRZ02bIEy0iMrKoLhluftrdN9a1Jb2NTkh7aN76XnRMMIynDzB4WfCzK7vXq
U2TINBCt1whMJZoG/UreVaQyAWGqaDurFDP0gx3pd5Gif9OZ8Sm3Ih0eXb2JrJKrWJm3hrJ+nVfm
mWt9A1aaQMn1AyYkjmU3Q38rPNtacqMqSOYvhHxYoxyZudFv0tSfjPUrM6tHg6Abdc2DOAHlrL5G
i6PYBZ6tpRV0bdW4U11/H6CCmBU68Zbeyg9Tp1Antdi5sLM7YlqQEO8Sr8bwrFvNkJ3VFmq5XWXf
F830G22yu9IsfYMms6PBELyxHnqfTXmF6SawHwzxrRYrvZegm9xRuy7QtOYrKTHQsUaQcY7idxPL
vtPE/L4uteppWa04BVEql0z9zdLq7GCy2COsP3dpp/ltka8uXh+V2yRj5Os0/p7mMQ1CAPmtrYJ2
oxkq/JIaYnlzqRwnkv/oUQkqtMUp61piKK/vZHxGCgdlWYwauimc6jBLh0oxGnipQnfs9Njn97w3
vLHfME0PJAPEx5YJoWEizk3opJhWiywI4DWnPhV+emC6EwXv0fkOaZ6sdG5kfVu7Jsogl6tCM1YH
vd3lwU4x5GjHNhDXGHNFeXK75Flw3XnsQdjg3WWGrpm2LjaHh5NmT3aHCqeu4usUN0MvKaG+9hUM
EyCqbUF/R7WZSAvXZLo9JhR124h8idRg7GtvwqDA9VXIQHi4u/GASwRPYfG2r3FIglZb3W5K/TJO
/Oswu5u1WYvwPTpissEwAWOsj7QccOJXyUK4tV4Gspe7xX/BZiFNU5pdkmG3RgSWy/QtGiEWZJru
0Efu3GeSxIxsPYIfX5KWLbQFWl6SU0nU+zyOTte3bKf3gq+IQnhJ06lpMyEyqudwXFmLd1v4g093
6R4XK8jcNna5wrQ8atk3hX/wTB6FbnYwKwszynSk05JidaviO3KTXi/rg5OBCOmXeIysqIqwKFMb
v3RKcgpnpXKSVTZIxQPV1+bwshjBrpOoWJvIxGJWC1w5pNY/9X10k1fsQ2aQM+1DFQPQiez5u+dS
N59M1FNHMLGqMcPqqtzjoqvp6FK3gTxe5ipfbdvj8qe54cjDpZ2HN7TqVY2A58UiFGLulx+vV2qb
lPylGJ/YuX0O2bkGEauc3IepyGxzZ6EXcEIIkBXDOlUr4Jaz/Z1yhz4ezXvbdlFTd9mBQK93nANN
cSrZFu+cvAtk4dbSq1wvuxXhTXuArMQA5fUhGI9p61iPXFp2umkkiLtL1SzKLEg5MkOsRo2V0ls0
57mg5iGdmdNPqcOS1SH9n9cP/O7KKG4S3l2iWSILOI1JP+E7Tge4lofMan8zR+U/QgjPuygkdhuF
uPJN7f1QfmmGf39laaqBW1FlmL23mXC6rXIktFq76RCx2hnjm5gM/gx9yOsbtaOcBmPfwAiHu0o6
s5kMwPSe6hqH8uN4moIMnXCt3/6eH+cnuXPc/TgbSOECa6KkGu2oR7VGeVyX1VWV0JOsaheC6Roe
jJpm6GJ7kcqKyDC7Cd//jp0VB5xKnv1hhMSlEoDv+Fc0LvnnEJykpuJjqZzQgKjiO3W14zIqErxT
09PSuMSPzj1516FLeL5XoDkuiTd3XP8FmuAzzLhP0nkBGo3KySU52spNCrrNZZHs5O6JtU1qM50i
gBLnHkLdTOtC4W9HzXBXfTgyS4n80jAPRV/KCBD5LSzuoaZSnVkoBxmm6B4mcEIkk4YjFU+QZLTW
2C3M+ETICMGdevgCbbgnU29/n+ZSJgL3OisEO9FRhcKXIzgPgifsqk7LDAP2YrzjtdfsLjw2J3bz
FplLAKHeZWMeWWfwTZd3C7F6FkaLivce3nz6VPgkPUhsf882sAbLghogM2D9lxDdoEZQQVj5fcKV
36cn85geMrf31YN5Hk4p7rDiNwnm3nnbYvK/38Q7pprqSoQBzwN9UN4Zhxw5IZCYYvxxuOVSNIm0
T36HaoZpON82VyHBNopPhskYhjVKGTbxXfye+Dyeo+9NX7lrTsRJ/eFGl93Te2vE80S3MSmDq0v8
dGtftklrW9MBQ8kanpZe7oVeFGhB+Ym0Xutkv0B9v79MnSKeNyhlVHy4TGs6lGoezwfysLan5ndo
rXj9sTYcOGzL7T9Zh/pOdks/kzoK55CoeF5iPF+zUZsVjDRXaZbloTU/q0GNj2oFcvr+XN1pH3Ln
lhyKEzvwbxoHn8tbo3YgJSo/KHsh+8WPEC+mMA/7xcKPaBZI0NqVA6VnNK+MyF4EeQLprfhcfLtu
xjvOjqjgDLdwcExCRC+wquGy9BUgi/hzm0RubZyt5aYGfct1HLJjShdAQuxgT5Gq0RVAaDWKPy5+
h25JhgVmX4vIyfz0lH3gWhhcUXu67QM9mD+t8YON+RNpzngv2r34LcLTaE6UDIqU9oyCMQsIGtjA
4XLUzr9Ik7fzloCfwCaD9AEZE/GaNBqmTKOmzIfSKH6o+Rw67QAyKqNaHZy8s57rlhc3VeWxpX+c
IZJn5uzbOrbnjoTqYcnop17THvTBnm6tBdGQ2an5p+tfZ+/jQJUSHhQBhGmIb0WWQz2jjPATCRid
MnATjrJ2lZ17Djk/yk+0iqtAbIUsacHAEQEEGvQn3hHAFX/64N+rIuAuQz7Fwn1mUxBtXDrljiWY
eouj5WBZkz/a6WFAj4fDMjUIMzlT7O62UaSXCXfKrxidmG5NPZmK5dDbDjuXhwpxnRPdaoWTnbRP
ID1yIy+n3vVvteslNIqXGtUpcEVKYQajmcepXJ7bAkqvu0OO8MsIMlIlKA7lkyarf+y4CJ1SCnYv
cIpQXbxcl5BZtAwRDzVgT9OKzjVyLRjb+tCEsnuc39OCF76A4hu+uVOTAnlO0NPhgTGpH8u5iDxC
lRKNbskHoys8JM1cwqzbfl7Pa8smp6vGI4a/vw1aE8l+y058dPFbBFNaE1LZMYpLB10vvAHTKvny
PtEIIsIvo/VbA9WjqvQYnSX9nzt9NIg7N9vNP8dmD4x4msjcAhcTFz40TnVcBbMXuxgZzfwk6P3Q
6fNT7JfQt3zDy+gCW4gJSae1RdsDm1OI3lG3/aIdLcz+gUOU6z7+Qkyz4xcuEIVrYVZ0EyoTMC6z
xYiQ7YTQsp5cdp4CJAU8Cu3lxM2WeztIb97UOXS518JFEE1WBsUHrLf3kA1wSi86l0eMX3nL0Tj9
+2OLlZom7/3CBIgYYYQqq4aFYaXKzeAvfoxG2CQw7gbsbOvGvkyqdCckvoATYolFSZu6UAE3td9Y
dEi7+76VPNf37tELDCHsVlhNWEqB0R/qE/XXI39C2wHnTpK3cMoWJPiGTrMTitEOWMpSumrxfuiD
WjVlJ2DnTXuxJOHUExPEy4MGlDd0zO3avoFHGB9Fx90rWB/rKiu1UFw6ICh0Sxqki3K7rpVfEcMZ
8mDp78zpfhmmyInUj0qPhm3LCQfls5o/RaDNXIv5FHeZ19aT5IrhW/nKDSPe57NRmo0/L10QHcai
tlU8SjXla66Bac4uJAh7lxhC/BcI4dxXrNf7cuZFwLdOBnKDv7YoYbeV0F4SZcGinnuLpg+ZH3Id
wAy9RRYkr2Tnb6fDA77lZYWM3y8bP94WSqwZNfBeWZK872L3rtpgCa+X3m6LyJyAZeW1ZxZH9Ik7
qvne0OFp4sgty9pJq282kb2Bd0+LaWi8oRX5EjG0bYgGnusSmbRu+EBAalnN5946gsbKazAckrSF
Y5sWhrOg9pyM/nWHuusPNtjCPdlWZYP+GVhQl8RBBuo/dBm4aSF7uOw7uQ2OcBhyrbHBqs3X2Bmf
5+iGJR+p+m4MvzT5cDbXxTGIAebmwYHcdJCCweL6MveylXh/q6g24w903gvfNlIGs1amaEa4V+u3
fIoCHRTQ4Qr4xTzMv+FV2Dpv6WBnwNNNjaLkCo0W4biMBVPzTlPQyrM2bhaBXUHTnetL23kYAcLU
DFUHeSMV26HVEAlrosYYCynvy8X0utU+9cNNpjf3dfqAMF+2lXvmugUUnA7L4mQcGwC+OpLyMXl+
9wnuhuLFZyIba9nsVUUFc4pDl9MMi/up1gLhnp9qLcvwrNaCoULJ8na8Ntw1xasDzLW4xARDURW1
SVvwqYDX2ULI/GjZsiPHTf3VmjYIQkxRJNZsFgMQ6iw/q03nNNMjMW4nWgdSwvI9/3mxHL7BG/9p
gKd6LluAveFj7RjGBRbf2g3WNOtdQ8Z8ftbuYx1v8TpwAYRhPZCjjD1kz6NcoAkxRpWbaTsuzyuz
goLc6V4BpUDe/leSO3m6gzvCa19NcJRrnKAvzsTixriInWINEpaj8NzfzrLq7J4Fgt0YKXM8vglS
y5fbmOCtlkw2r5ra7zT1j6WWPVD4PyAuhUHuzUZ5A35DjKHHWU3Cti2RrVLvZjwM6/5zj2d9pzHX
Uj7O5IHktsRJ7dn8FlKweUqGUUvWGbwMamE7+lwGw6Lc2UmuOstqOEkyBNe94q7ho+0EfS4qsuXW
q961ZkRzVALTey6rUL8Kmvj97P5iWWUv3YriJNJS6PhH4lNMt+rLZC16D0fPLxZM99/Q1AuPgzf/
3rrLEXNF3+iH6yvcM5MtorCl1oTOmqoM8cIddLdf/wjjQRIb7CFYusH/Z1H9VXNNVFZZgWQqHj8l
cdr5UwRV8Otr2DtUWwTRY7QRCF6IjetRjx0k5DyS1q5WvKfDn9eBnnvQRZvfIgneAmPoiz0N6wq+
FftpHbtTPpQfi1y/m1kcOhnF/+3IC2n0LrWkbaJ7t9gWXPAdrbXOnQ5tZHQ4dr7ynboYWXLZH3rQ
fUTn1UFGbL9rjLBFBB3I4FmvQ4K0ghpoBLz0FJ5xv3xF/9Xo9E51Kv3yqZ2RdR8kB3zXVjaQQlBQ
hG0RhhXiq6LuHLs8rZZMU2+HHAupsw2E4BcXFWRRhokjhvai2wSPu987t/jagyb9U36wPMgyf6qo
25suOhzlXdnXFwjvfOmVzaSw4yga10Pd1g6IJ9pCUpl9pjN6ZaL/rM8QXQgyZQqtOmwhvQvvRo+4
9HdNcefWQ2/O8BUcvUri1Co0hsdTibuOU84ko4slQ2GTGn6KHs9A9ebZ6T+pt6083y/bAcHhrK3S
lHWE/SfV5C56dlfp1FuK1kX/rtPW3Q0aa93Yrh2LqG5aQqyiHhw08OI1JXFMe+/ejSkg8r38GIVN
2iQscZrZHXQjfw4dhp5+t7qhA+L/X5hx4Yu79nEET6UgF6XOET6OeoZ0A/VnjJwwzt4SQYSodGVR
6N575WKFgr+Kocq9DjY8Y4Mijz/5UCIC0/XB0h0ucm4k7po5PRJesq75/+E7bCT+TbS7oQ58ubVG
3Ddz1iMQ5eNyRe2aIx5JWVD7FvVVz/4Ecv7KsyUkrvwffb27L6CCg+wsZo2tit1dYkg6sHPW6+5i
JZ7kEpDBCI9QPcyqJVt1+GGUT3rLIRki1LJ3QCJ+0PwqRosaSrEsdWW7unvPwRcjNkBOWhO7fJNo
rVqaIvzpq/Z92lXHekRaaO48gymSwGcv0rI2UIIjVoeehqQDFEI8L2sHP6lUpw1vimh12CRr+Nz1
CRs0wSdPigZF9wihpGV8JM3D2DxJPtnem2KzHEtwu2wKKaniGc18ReJY2QxdWqREahDGqEFiWzDP
Jxqpzjo/JOnDdexda3lZm6g0MvVT3oZ5vx6M6Gk2P9Tl7Fjl5+sY+/uH0AptbYASG1fKGZFx3tXz
gTW916zvp7F+y8WMpMffCMLRWqOWKkkChB7xIWW9P61UEsXtm9wLhHCsmBmua6JW4DdV3k3Z4FrW
Z6U4mXjZWmnpX9+w3Y+C9kpUQZnBUyqX7gkkb+bQo3J1GGYoB3aWi4DcbUgr2bWdJ5KBtwMmLEyN
oLFcWBKojvI5i5r5kM3mvWnD5spVs99luha6dgRfkTXqeZ5Q99bt4PoK914uDGGAig4c1cYyBZNP
4toMmxB0sWtYM0dlizOb6V2r2q1j5P3HFPMLLdofsXAvDAdvmHXJ99zZ44sfIOxx3rFMIy3BXTdr
5wQcbE5vLH4ZlrEE6Hk+T/D7iOk08IehhQp/8F+yyRhoQ9JnZUeRCqF5HpjmtDroP0rcSkuUR7PH
fMZgD99H/Jd2SI5xHN6Uc9V5lOpPTUR4c1d6NAwEZEnc/Sn5DDtH88IEBEfam80SKRQmoAbzYQZn
m3Gcj9SzH2oHdTwMrMme5TvbfgEo+NIoS7PFtAE4GdQpK9WFAKKTlIZk0/nvFvYcMBRFA9zu7FVx
H4lYmpYKYEpaI36o2Ht07LxP7NADsVOQpPmjrUyS+31/L02Lz+GpFF/78jt3hanUTdzBzcUk9BVa
j45SLzJ1rb2UEA4Nr7WgQqgTKuzgbKVIrFlICb2MBbe+GfCxYHklbXdNL2AiF4pmK+tkhABrmOF2
hDiajOpOhiCcwzRusoExILT95Kh5oNuytPiO58aGoeXCpNitV0InVrYqccgvhyZmeNQExWx/G1bd
HYr0/RrLylW7Bs5sjYA6CMkgsVIXZn1UzAvuiaZP/GgNvXpVgtDOJQa+bwYmQaOdjq6SV4W3dNT6
CLqC6MO5o2cbiU+vCgy/aL3JyxdPnuTfXdcGT/AULK0HdSFY1xqXDmPspHW5YzXWSeKRdt4ghrbB
EcwbshSmPZbPHolPvaNR2OHm3bvqG9votmjiNdS3qGuSCmjQpuh862z9Dh4BL3OfdY14rU8WJO/d
BheIgr0zLTWKWMM+YnADCWvlvvQ4w7fhG0Fc+Xnhc/Gd9izvK5d8QMY3fnMNTSUagdBYNR9M8qlY
TuV6KvqP/+3jMcEFohNJpyU3fk6vot82buwx5MYj940aWGjgfTEVxl3LZkX2QqLBqrEiChLOwxvY
5SS2Kd7kUYg8c8PP3IvoVnargQPojaJbl8sTgtqkUSwj5ifhJ10fRD4T1KF/vv/RYyS3kL2MAyJ0
cN1DmA5jIWL9EGQJc75yE8FpoEF0JB14h2KUvhcQhvhv01rGGlGqpJjYtFEFEELQFRIZxaDD+2dz
7XXUPhrj5BBduw0XEliz5IbeXSCiAky9oLnG1ixhS+GY11LRscBtocjn/D9/Lo4s1OGeSoxBtmDC
2tRSKwx1BlhtdCiy2Z4G1br8qSGTM+h+lt1p+SS5FfYuU2gEwAzhtyBtJZw/BSn7LG4AWfYMxV6C
ftmmK3+XnPJdlOcr1YSV2GJpBS2mKzH5LnJdBISthc+M9xl4fjlHmm77rZsHdnmQoHLH+Go7N6iC
/4rKeoQebIu4B9zCf3H1RdovcvXtxQxkAyZspK4qSTrFAAPRfOJVVf9Yo20AUrTvGsu4zzJZJWdv
SymGK1T0ziNuFV98zayySU8GxOBm30IAt7rP6Cq5Wrlxixu4xRA2kEALsVqUHsaPWXq1ae7alDnW
mGBUXTo3xffnFRZ/X2ESl1FTfFq2JQlz0iOR/JMwLVUCTmAW3U5e6HTNMfb/PbkHBubQgWBjQoZq
QMQP2twFWlyPOeXOksX16oSaHTt13UpscPcrbUD4329AMNZkzrWKSJLUP6L5N32RNHTK/n1+hW//
/bwYxlXnkWrXP8RMDxq1lLjAfQgM1xAb/o+IE0sY6UwmlcEIeit2MLHhaO1XyUHdCTSYaukqmqqh
f4oM6+UqzNSKlige8cSL3aXFzQzifwwn0MlRoPyFtr/FWxK/lUpt7KWTQS+Athc4PiQGxNC7sOt4
VnUN7S9nVfvY347vuKLISE7UmbwK0uxoNpQXhXaemttEgtgBF+lJnRo8k5HXqtOMT8WQOmZzsJrz
iBbvJvwu2d4dP3iBJwTi/RqbyVTpSEQ9x1gv3Gvyx/qOsVxAibE4sxOmGIBiReZo+hdmyGxlx09c
5EaECzlbWVSQErmRN1MS7/S/XSAK1jmZWZeEBIj9Z57vqGPH+ljdskP/4y3NG8xgaHYCPw9/egpQ
vTqUupGHOAgY0DYM38wwoa34UIw+VOFJPtGw97m2eIJlrPZodDkfnDBATJDVtzEpnevGtxPSXKxI
MIgiXaMuH7AimPvQfpr6yhnD0R31B3M4xdONEWUSxJ2LGIiYM2EMnW2vKjWr2qiTkWJNEBNxtPxu
SqyTSR+ztfTMSlbf3c1KbtEEcyRqiekuhvXZR3peT8n5p5RHeCM/W89PS+GKvFiZYB1rwWhWU6yM
NLmbZspwavvCcNFDcg4ztE+5hg0p87rI3TVsgmTQW7cuskfFoK1DltIfiw450tLC9C58DbPqoJ9Z
eTRTJBTDfuzvYmP6WmrWh4L1EQqG9Y86zTEHERaejeYsh9WKr42Yd5wXwFtToPQ5ypkoa4YT+Kvt
zr6JMMriou0OuVEV6vSUZp4Gn0Ya40elrR7TyWOTM3RstuN9Y7CnrltPfVysN+D8+xy12R9za6hO
GJf2sR0h9VgqD6baTk9mDpL9VMlvEV7eLpP6rgcFhXfdVPdi/Yv9FU5DAiqdGik53gzJuaQh/Vr7
w+TkuAtALeoo7/NREmDtng4E3jpnuTFf06iApbJR2nR5lizWjnwAIwaPtCzU2bfSDY4QyE3qvGrq
ChwaEDd+Zn0wfT52qB6ro2QXd4JGZDM1mzAMHvMe5cvLvOwtC5MzmFtCR2KQ3GR+Mz1YH9egqZzo
PRotAsPLE4cw8A6516H59xHPxxZZOIs0HiEHQ/MFJCHEzRoroIggwP6EXtBbKAfN48freHve01Rh
xGACM14T+TSkDpWImlzA7pHQDpNgjcSX7ZokJidh1WieQjZS2MzFVM3CtLkzO0RHJeQa2l5cP/5s
2Eq8CdxI364vatdWeIqEIDSGUYqDwKFu5VGkwFbaQ3myFByE9Qiap9Oz2JnUMrnlid9si8b3eBPA
VmGqpv2Q4QT8Q1nJk3dorPqFKY8909yCCbvZ6+qQqVWyHMzubgy/ruR7ZmDwK1zf9tle9lCwRKNN
Lbvlq/oZpPx75UHZyoSrYZ6temgTfDQFudY6/CNMczeOZoehvP0f7UPwkn0EOaKpw9p4RmS6/1uQ
cnr3puYiZmLQASk7lZmW2HSspdpsFAtcyUxncM9+6exK4jL2uqcuILh9buwPTcCdrvMvxanbK9Wn
Pxp0znDWGE7iu3iGWxwG6iqTL5+i2svIX4DzWHcDXmeauUJ5b0G4p7rL74U/on1mdaMv9Ch/dey1
sFygCUdt0uakbRugIRuJe9xFIbo8jMfRnbws8ewfxS/UAHZdJGMWeMgsnqwQwr8eU7KkUeCS6wwZ
eeX9mspoyHcRLAoWRpUi3hOLWwOpQVmIV/ZhWtrHWVEPaSjj7Nh7nsL6/oYQS1ptn2QpaBMAgdGI
uHxi72tbhrHXiQkTNynDuAvuTZGHLtKVohuNeAEpFKaG1PgDlKVqJ2uij+bY/NDMCXV9u/+eDvod
GH8kx2B3E/HuBi8ORQ5LzM8lrArJrPM4RAUDrpE4ffjputvYi8p579TfCMI5MxcK6REKBLNuvKz4
Tc1Uzwqf2vKoN7JsIz82r+6UDZZwrLKBKjGbsZWTPTrD+JQ33YdC/VyFd2USgc9rDsbiqE3BUN0t
7GhFqXd9rftX6OYH8O3enOsRc+GDFWKx26TxL/Lv7j3uQbFAOLeEZVtiCqNtid3rE071v3/c70Yj
GyxbaMEATW1GG+4s+QTv6lm/a0fOSvI8wPtLBY29p/cWkC9+s5FaUZpzbwLwb6HEvySxpU0G0qUJ
9rmsiLSWEUh/lfXmPzZlvfYsL+vtOZXt0gQjrcsyRK0XNjInT2iaWa3HVMa2SvYOHVwisheWTaxX
/BvLkiURSjSgEDCgqKGQBR0h1hiwODvZObm1RuPzoCPEi5D4dKMq7Rza5t96ZY6cuKWYhM9v43p6
p2mKb7Dyq15aeBKtR9xZvxVmZTtTRQ4D0yYnGkbbIWShXqhMildWaS05U3ux/XYpQtRBuKAGxo6X
w1L/oQ4DiLM/lihsLUczeSyGH9cP8J47xNgsBuXBJ6G+6gWJIYM9h7RewEyDyTu0n2HM8TrC7mW8
hRAixCEi6HPsmuVQ/YnuMLRs88SjFqx/lp80P/Ujj/nXEXciRJNP+WGIS+dEXkKEOLHOKnMI0x1q
zU7dNh2ORj09Fm10ygb123WsHdu+wBI+1qyvS4gGJuxfp38omvf9EPl1Y/7231CE2CJkdOz1GCjx
2N5Se/YXKMTSNXbeAsPJYSmnFRZZP2jSJ+CnwMbZ1ilNa5/iuTDUkrXs+R9s2QuKYA/TbNOoGobl
oL3jScbca37M/0fadS3JjSPbL2IESdC+0hTLtFcbSS8MtdSiJ+jd19+DVuw0G8Up7NUqRi9TEUoC
yEwk0pzjZCCPs5zxQL+IMo3vrK/cHflJHqcOfa1H45CxVe0ZlnoGfDUbCDnLi/SQBTQgr7Gnn7Kn
+GvtFoBTGT3kO++1U7YrXfUGgJVBc20fzF/oALQPoUsFyrplHujaQOcGIWwylS/OdDDOOSPYjvlo
PPW+7Je7NHOtO1CtHoq76Kd4wHErGP8kkru0W62tuhLo1DtQUe/YLEr12viLq+2aIPJkwVTDVuUB
0gDvYhNgUaF4/vlmkxuaopNugGv28sGZn/tgelUfGSSF9ZXhbcWZE7rq9WVVZod6dugrodwlV2SV
2ScLhGbL9wjk4lPlhOh8VZGPU+nusqyttpVPK+QuuFw1WcMk9nP4WSZO+qh/jfaan/ndfvyZP6tf
+wG1X1Wc62L/7qVFcueYJ/AJdoxFAvXpZjpAf1FCwhwfPVAv9ltxwku0q8wbroIUu2awdBMWygYS
GD88uD0leqTz18FlGNIJhqv8pPJrsq/AULcX7POms10dKuc5yhqQo2aB9ebAU31sQgCNLHvjUO7V
W9D5gMjtJj8mt5pIgZmunG+zydC5QTABNODPq27SIUkbA2KVWytQruj14Pzscsx9IJIQTh9vPdOh
TP9Ie389rfZ4TvOqGeUZyrTLHjDogx4T26VP5oN26HcMcjj9bn+L7/NAdG3+i1v4kMwZ6mgCwU6T
FzwmjgyGJDzo6LcCUpDDustEPXpbZ4koh/UoIfGGHr3PmyoR0ioAKoXu1voV+G/fhhQDLaHaHS4r
zfuDjj+9tSBOacbUludEhs5+fZ4wUhW7ykvkdC/xS0cOiu21xQ8zc6ajuqO7HOhwp745aYaweLJl
quuv4C4heRyzcmEuN8kTcHZX0a+ol4EmH760YXvsUslDztpP2/peGSe3ps0bygS3Q6z9urwdWw82
E73zBGEyBpbQRv953+sCVcu0n/7mEbURW0KUhmhchSAAW3wWJSVkyax6hD51y3XR5bfNkv2Fm1+J
4PMV4TAjpwZW012olz9NkB3EinKTZ8VNnBVfF0PUF8+++EyXPlbE0xFmaodu6RErmubxARmtxVv6
8U1d5IelBa5MV720VfWzGkTL3Lxh1uvkrjNbzaVeRh8+0meMcT7xq445XtMHzcJNeUN3ZbBUjlYK
XT6zjksr5q421dakDFPb2OCG+BbYFer4pKAMZvQiUIRN97NeI3ebITs550uONU79Oz2BJTnGXfwC
iOkfw3V6rYjmYoSbyrmgRZXsOW9wmta1Ecx+dirBVH1ToSvjpvc0FIzSa3LoO0cEYbXp+lZaxHkk
ac41Oe6htKb9fcqu5fBgCsl2RDI4f5Mkc9HVMjZTNtGGFg97ybR9oBoLmnK2AoL1mXHPnzAF/jS6
4PG2y+SDZCyOnb/FFuhos2+WmQjuf4E/0Tl/MsvyYkkz1qR0uV/EzQHsJ57APQos/KznuZNDIzUg
o/UnjxmaaT0Oju7TK9BZ+tariuLowb5KAK/Wnnr3snTBofEtpnUX6qM5QDFiw3CVrnAa3FLgR//f
pHC+pAHsxCjrOLMwqp1JTzByb7mL9POylK0sL7y/pQK0GKleDBh89v7qUgERp4fniA+zr7nKXr/R
A2MXH0WFtXfeqHMf9SGJU8KmNvGA0iBp2KV3vT+6FvgJNdSyg+jYEsf6FX/R0Pkve0T3muv+9Ff2
jOElQGloFjp2OT+SjsAWU0PIt6ZZdkZF2ndJ8QhmWRHlz6YBrARxjsPuJXAIFvK8IxEFfIF5iOfk
m+DY2P1/tpkrGdyxxVVuZqjWwADC5tps0EvdVWBwS8L4NVb6K6sNXUylaL4VF6GDRmTdzaW83gm+
YivktlZfwR2pXKKTq+/xFQQhN9gET8l1+qLcFwfiz3sqmrXetLuVNM6x0DG05pBJGwcaTPJNFTYH
SRe5lk1f+SGFTyk3g0QnO2ZS0FjlzUgu/kE7DQ+56WiKp1JnjL3F1/+7aQ7Bltpc4JeQfABUL8QP
P5Wfw1VxLILpvvmdPaqAQxa2RmzGu6vFck4m1bqiznXYRPY7+WEc9T3rlB+/lr9nj3qSELlNcIJ8
JV+yItvqVIiT2uZI68NC5n0qcjSbsdBqTcw8Vy8zag2YcwYJ1E62b2T1a2ZPzlAcx1D9m2tgJYfz
J0tmSrHOYi41UYKGUvDWkZ1mlgeBkW2fka4wtG4VmDXs99V6Ooss4awQ1G7Azhg61HarXbxrTmDL
y6y9egUGsL0qGtHbPqkPodwmAsXZzvIJQq3e8jp99CnxoqF1BGvb1vYPMdwe1io4f4tQRVYNkJAH
c8fwv2Fm9vXi05244rztmT/EcZ45MnOSZBJUI8oBItDT4U7qREngbfX7kMF55tauUlC9YElh2Lr5
BKDVOXVnDN4vz3+zeQyogDEqoK2Qk4RQP8tHZLaRHxx9BlZP3eYFWR20ZUZfROzom1u3Esa5emOm
QDO3IQwpUn8c1JfKSF8uL2g7QljJ4By83FUg8GKxSHqF+QiX9QKku+UAgCYPuP9PxjsBJfqfd9qL
fVhEV+rmwemorxigeMN/nC4WVFOanGoIklnDN9vP6J6c6qfCtV3W3lTfZb2TeEIQIJFc9vvKvrU8
6vN0gVw5+JNXRg82emYYnwPL6gwBvWXJ5UGw3rMDBRUGy2Pj1Y+BDUx7fhbbSZEVq5VMg2hanGn4
mciCNv3zlyIngbtc8rIGSQbp6oDcIlH1g40IZtjJNMGqMk+/u6w9Z/c2J41zkzWhdtqFHQ0U60BD
y+1z+lyTL2ONfLmkCGyPaeKn8IsTxrnHKsoJCWcrCoiW+pn5FVwLADi4rvrOI/2h7IBXouwur0+4
nZx+pmMiDYWmREHrN4dWPURHyDYBLqR6evxFOggrAmeKyS2SU8x2jsIOIA51IAdG0LvdFeMiLG8j
n7EWtMWfjKO48C0Sy7m1tMob9A9AManuNHij/pYczJ59iXxkVntHml393g4M9CNJj5d3eFMwSjyA
MQGxFAC5PltEtCgV/ieJgsreT9ON3JUOtWYHM2qCa+/scmUbuxLE+bmeGgloavQoKOXwJGemnxbd
cWry4H9aD/9InivA2C/aEgVW9duk95o1uyMh3twLLO/8Dfl5PfyDWC00SSqrqQ60UjmORYZXHTLR
0p1UvBolwK+yb217UyaiRivBefHTwDQL+7BKYBBUpmhFGvxigs8ekadOROxBZzHY+wo1VUWPE1HO
ul7pRIikZHUN24sfFS/zJ6BKYeYSI6V0Z6E1/buoirK9uA+J7PfVrSDndJyxOBrgixgg7VG1EqdH
ssGUZ/9v9ORDFGdwxtgpnaHNAF4s3ySCILPrgg7jj5bkXRa0eeWgMPSfXeQMrC6auliWpg56SfIK
Kv9eyswQ2NZ5upA7Ks64ZCOOYbF5HGgB2cVS0II3SHIzHbOd9cE6jSf5uwaO7kMhYL4TLI5wrUh2
1Fdp10LuUs3+rOsHMHM8X96/8yL057UR7s4Go8wIHiaoYfH8p2s+vVXwZGMIZ4qbokfmSF8ui9xW
Q5ORw4JT86z32mqrtm/NNA5ovge7pqNlp3o4pYBsvyxne/c+5LDfV+o+pjEZQgx0BmEM2CjFcMq8
/Ss1/xDB3Z9yWFe9Pdlwh9P10F6p1VXXpo6didI/56XB91P6EMSZrhHnVlIbVR10HqiXf/8hgFHu
5UOzl57wXERXa44GhfhJWAIV7SJnyQStrQltYWDyPdp3/emgOOjiAWmWHmi74bu4YZj9g2dxEKqg
/1EPzqIHVHqjbBppkHSvpp47BthqtWwAKs6XpbUFB7gVAREZxUgC5BgAk/CAu33TW81Q4oJmrdH2
jgWU0uIAg8dhMyqgr7usk/8iD+h6JjoZAfzAbWddZMOgTVIUsFmH+khRuG+nm84nLt2lwdIJqmQb
p4flfYjjNjNNMrJM6VIHQ2ZrLvp7HxopfhWsSSSEc49ajV41mWHI04bey4N2NbeGR6pqD+I6Z8jI
aUinu6Qf/XAIr5qyypwmszAUb6DKneq7y1/DTI5Tn9WKQT742erVstLxikWEQixAdvWPWfYdzSAP
l4UIjhH9Zp+lFHE3mOaCOCE9VNmTuUOccuj8OntiJC/RTlQe2JYH3DOZVW+Jyj8kJTItGs4xAhwV
AUXB6Z3UrHHtoPTb/LF0RdwLm7u4ksf5myKldkNq5qNT/VgpLxXB8HApGHNlynd2VCshnC2EU9wb
swlbGJX9QtEH1u1itC1ntylFS1Kc7gWHxg7lkjzOGKrR6JFlgDwG0MAc2XSab98v8L1y+B9lcTah
Fr0qLUMc48CUXX1c9lEHsoHJb44g9uy8y9IEp8UTR3em3Y+GJUM77NuwbgLVPNiyqAYn0kGT0/kp
nwpCWWzceLOv+iw3lLnkHuSoge3NweUlbQQJRP7QDVP9bGBjY0zVJJtRoFWqtwxI5ZlXdXvfpiL6
0PP+YWChryVxj/zCltLYsNkdbsr34awNDtWRGkloAKiBUynpkhup8ZNSFN6gDy8lMWMHWaVsN3fT
U58VOuCeSOZSEsdepaN7cFRTB7zi3xZSHyaASrhpbbpaMT2o1fQIjnQQioRBPs9vl3ds0wuvdoz9
vgp3bKXUE7WAF44a4hB8baj8+N8kMDVcSRjGtEkToGIEOiZe2/o2kUNByLYVjX46DM7vWElDowwM
5bge4eeekz3D9qmLb5O7+NapAtZuagt8+bt1XHALPDBD2aplOKVKHVRG46LtwTdwQ+VN5vbp4pq1
Hyfq3k5rAMTeLfOvXE+OJYr2BrDlVYJW88SddMDaj9pDpT9HKI0Vas+gkHddpjuz+suIkDtFk6ka
B5L20IW/KHLe7awFdnWvl1eW8opn+25uZKeaj/lEPc0C0AXFVLPtlMRPpaPV6KgLn5qxPbQTkiRy
R3eGVH9TzEpz5DA+LJ3q6A2ggUPbi/DxCYD94/i5BBFS/0NSryeQoMkIT5ugrA/AivGqlAJ6ZwD1
b+dK0VtBReiO78+G803VWF8r+DsMwllV1JSmqRYhfHsHOkYp+zUYwB5JR3pX6+opmuKdEoWtM8cd
oHH017BoD0Su9L3do9W26rx+Tidfa6R7UKgYrtm136K2+qEoQ4A+ddR6snspj98Uqf+m1XPhqKjd
TZFVOFXanLK5S9220pAjBwPUZRvYvrM+1sVZmSXPlSkp8Ou0Da8m1fwuKaanqOV+LtWbWqlv8VD9
eVnkRkAMm7BUE3DuMv5wftcwIm3QdBg2iSVnmlOnSd9InTlW91Ytgq6O8yaxd2/4IYzzu91Sj6HS
a3ho4N5iJB6z6be7wSc+XhjC9tntG/lDGqclJY5sUCr4XtbcxG7k8DDf2sFyPe5twe2/fXAforiD
W0YtWoxWxeWfA6hPSnZZt+vm12FQ0eheOd0iwqwXCeS8ZWRHeZSM2Mks0+702sT2fc3Hh1b6UVvH
IU5EIBTbQcDHAjnXWdaZnZoVQjbJosApKOdDGBEAHNDeu6yP/+KkPyRxcZs0qUozRbAB9mYq/MjX
YXt4M43efIiPvVP+FA3GnE8OcGrJNnt19XR1R/QIaZigbI4YItjl8HCAmHHmJvOA0TAR5SiTa8t8
kZSrtlAc06hFqxbtLx/RkVTXchbyM9gSNryQRV/+5EmkZc9q2+N+VvezqENhOxD6Z7P5puA2VsoK
k8gxaG6q3/HY/ppCPFD1OAOSU/z/pw/9vM/v7mG1z3q2WCOwCmMscvAAx+4Y8T7e2S5LMZRkN+9F
NUCRw3mPOlcSo67RMitGUM4ay/+4gOWGBeVlIArKBSf4rmQrUWOU5Rg3hah+2jfS5BrarywW9VIL
vPW78ayE2I0kKTqGkAJcuFmFjvwUGM7AL6+MbzqaKC+bInNa57fsh3JwPgbZwaFYSvjPZql3kiG7
Svp2WYJI/TivAoxbais5tL6re2+wIncET1tk/2rj3WVBWxl/8o65rYB9C0hcnH3VyFBUehnF4BkG
k0enJHudSq9UR2MMmCecLNWvkyxzc8N8bFLELgLx7GI720oG+f1HPP+GWtKYlro119B8GcPxrFk8
CzTHxAu7eRL1jW1r/Uoad6dn5pSWow1VNLPcdtV6lj0FJAhOTKQbU50zZ1AyFIkTfaeX80OR2dcd
EeVhtx90q4/g7vq0CkekxvDGYn48T9+5HlqvK9ABi+G8XSWiQd7UVsAHAqDZMgEEzd0bZtYVFCOo
eNNN6aEpFaebdUHGfPuiWMngLoqKSImhYyexJrn61R0YUGfnmMWpR3/VIINxR9Qb9C9n+bEsTnEl
aZEGM8Q2TrswGAPMpXTuguI+9cogE8G/bPqwj/VpXHqrV4y8NduFBqXUOXMtOYtCAjsTQe6JxHD6
maRmtzQ69BMO0pG6gxxXbiu6bQT6oHH6V0rGGKUJIpaahDskYj3LEoSzm854tVt8fNksCKwrZHe7
cAFPjS09IE2J1ldkS7zFnDw6m4L3ATvsczfyjzJobM0r969WQze38JOBCqBY1m1CAilQ96IOD3Xb
XVmoHTNgPxAGfJZDCDHo2MFbRnV+r8mz4knpYDqjJdcO6kbFl7oKX9H94mNk+q6rMPVcqvU+15Rb
BSBrEiDDEluXPTktvlFl+mqT/mQS+jtME+PWXvSnTipJIHCxm9G++vHN3F0Sz3IxGJgIRwLpP9E+
u+qX6zIQRfvbqvUhinM1AAIbMHuOOKYFGIIxfs0XYRQsOgHO03S07fUsxd2bHhJQqH9JvcId7xhM
ddYfKnTviS5IpqznqvWxJs7P0MRUhy6CTbIqZN5jBi/yweTuL/5U7JF1FjLzbNU9cSX/I5GPPctO
MjSV4MBYwpSFvHl/U8f7wgWdGDiNHf05PeoU4KxXosrn9t1EAMxro52InAGXhs04TGYF0S0Gd2nk
ZL51sH+wemuxkzRxx9Smbq7kcXZb5gBYGWucJks8Ffvo2Mwe69BKT/PJKL2/sYSVNM56q4pxC+Tw
fGzWYDq07rRnmejmOAoz0ZsOaSWKMzpSjJj5ek9vxvd4aTvGoB6N8dR1doBsrtdop9z6LVje5u2x
kslZHy1BKWmmiIEZj5Q+uJnvAPRHdlvvZvGlyE2Bc5uKSmubvn4llLPHStbCGOUEmEee7ZalShyz
a27VYvpVh9ZjYU+CiFG0sZw5MkZefehwhn0booO7zRxCJduN5nRPNSAPStVxssrFBea0YH/ZkZ05
AgK4C8ZtKWO6+rPvp2WaWkPJEkLUcuV2cYYIRdnScFT54fJJbh/kP5J4ByDHmtrkGrqKcmS4ZyVy
pPFBF0FYb2/khxAu1tCBHaxNFaFBMyDhpKvOqJquvlA0Byz+2AFLL65dagoHfjb96cc2nr08NZqo
s2ywBpwQkMJwb7GnYP5r9gyoLPypyKkxDbxwbvz7c8jrSp4M+LQoAmLkMDmpjrGpRHV76daQDFev
BMf3L170Y2s5r2ZWsAM7wZVhXAOq/rDsdT++UdzIrVzp/08DyXIHq/3knJpcqkaOkjcSXp35XMja
k1KLhmlFqsI5M8uekOjNsB4rDa+BZBAYfeoXY5CYV1X9ZqtzkLSiF8X2zfCxh5wziywpATUKbOBP
1FK/+2o7CE/iHOV5tzK3hZwPSywQlaaRXiOmADP6Y4dCG8bBTmbkmCdGQIQ8LEgwumcGniBuZd/0
KwyiE9gpMgPJ+uxXqhGjYT3zaPPQuDVQT5cO89LW4BqYz77sWDbjs5Uo7iBpM6VGDVD+gJrZ41QO
BwC9B5dFbOrKSgR3bgQiuozYqMwjEmc0hqD+2xU7UVPd+zTbmVUDYB3NTO99JNyuDbO9tLgLEKko
e8DsOMpYO1HXOgREdQSVo+V33Zi4Z1914A+pEYi7EkBt2K2zRKbbt0FnvV1e+Obeoukc9M66ip5P
zp9qid4DVFCqg7wPtLoAQ5opOL3tV/ZKhPpZUzIKQPF4gAjMj6hHtr2xV55MtJdnjwre2LHgVSVa
EveOa5YR4I86zrICTp0jlfQUSaL69qb263j0mLqKk1Q525M7qVCUNGsCcETitsF1HoeeTlH+QLHg
8gltqiag5jXCiJdMfmyQ9QrrQ4TuSLNLXqwy8zQwphZa7fR26Ss1/Tmrd3iICZrnNzdxJZWzuZm0
aTUYch3Y/ZceyAczqoaX17W5hSsJnMllstHrRQQJpf5WpOEOz9OGpB7tv1yWI1oJd1SVndJ0yNEN
s2ggHFaAAopX3mURzGrPrHq1FHaEq3e81svSUE54x0vGz15THpfcdLMkPvxPUvjBwJ4MEXoHICUm
z6NW+GE6gIt68S9LOcfhYdfKx2LO5jIGRUeHA2pf7+w1mWNXQIyJfAOPxxl0KPuycGLcJ9HLZbns
uC/soc15iTSUG71hbSndaDvWkhzC4mnR7qzhdpwH77Is4Ro5F0Esas9aggrRsGsOeYmpY8tLi8Mf
9hUpQUCHtnsvKQQnKFB5m6nqSk/itJBTvC8iNDqfcBE4OU2d2AQtyoNgfWyzLm0md81MyOyojfJe
fho8CvgssNrbbqcci8N4Gx/tRKQ0IoGcu0AmS+3CGu8p3XkXSIC48y7QDPq7+KiK4LC2G3FWWsp5
jzKXtEXK0aso3xuBvqPHFAE5iK1TpBuML0DD2bEhkenHeDD2CcJz4qhBcvOsPlTXopzutuYaBOBV
SFMr/Hyk1tYp7nr0oCraz6n5lgGkNAkjBw1Jrqo37uWjFQnjVaiki65GCLu6qD+pxRWNb2j6fbEr
dxFp0bbjtMGE9M6D9J5VXGmr3JoDKSecqTESkANLM56ONXEur0fdtokPKZwpZkqCKZEeDTWS4lRX
1V3pMcaz5gUtkicMOUiu9Nx6xUEKMNL9JfZZ81h6Hf1O3fwogoATLZjb26KKksqKWZIu+5Yb1SEN
Y8Ecx3sT/plhgnESOV8VhSsem3SpI0nKYtT5RxcoQ8/lrnjKXKVy9cjJn5svtRuC7A1Q3EARzR39
GAFrOc2cOntHkNId0NfantaA1lWgVptL//gu/m4prEWOMxOvTeDkOGb4VRYO47Fz5FcOViZ0MiNJ
aAPb9rPvK5IstFoTQTwrFqst2OlpoLI2WHBdw9/anrANYMsnrSTy+Qg60BhICxSh7WHAFUZrJwmi
q8FnMWf6lHUCTd6McxWG/AUKNrQx8S8ipATjPsaIeUDQ7udW0clAlkCCP2rmW9nrGldcTto6NmBj
qbKlIzw8K4OWg0GbQZ9isLFOjp51XiIC/txM665E8KXOZgiXooghQgvC4H2cJQW3o21DP1kOEg1Y
P0LJkw6i+vtW/mMtl3uYRJVRjI01JsiYYfRvedHyV5ogE0GDqn6dJVEDjmAn+RbSuZ7bjIxouwMS
c5E8NfThsp/bDDnW6+H8nN1GAAKw5Dio5hvru8HI19AqER0KJMrY9Mx0k4B7log6DDZfnGu5nFPr
VT1dbDCUwe5Gf/gVgf3Q6cHmoYAw2rW8avbGncySWPOpFRTUNoudmg7KGbxRFOWs7iQpgyn1U5UE
VV+/ymb2Oil4kdUYzJDG8Gs/W7pDtfyHriS7oTMnp8zyv0nIrD+BC0ysJdZDEivoiJkU4tl9gtaf
4mle7CvTmE8yGMithfpjavpWqV914xAIzn3LC60/gAtU8qLD2zvGHrBagX6F3u7stfbQrji859Xm
+PGyQOZHeT+7lsc9d2INxOeNRZNAr5Htwuxe3v0uwRM9gemnCXW/m0CQKlDubeP5OGfOt9t0iapm
mJKAFpiLMaVnmhGBiK0n1mpZvDOv22wZkgzLUtv0YI7pLYJprzRzQSC7mVRby+HcjqnQEi68SQKz
7I8qxl/afDBfaGsBGkih9yD2fJbk4TTSwQuzoEEuUcdbhWj94sYmdZNO8xoJ9MFKP/nLhOi3yKhT
aqKRyW3TYsVckIuBlYSHg00BNpkUEfaDH08oA1EmevN0V6I4DxL2g1wN04gKQpG6Wms7NBS1I24F
gSA6/Gc13HvFNhO7zgmMJGLd9GbiDKN9F9tXyzLs/sI8VpI4fzCTEIhEJfx8S3+Z0U1Kboj0qiMs
aYtbmMZo3F+Wt9n/uF4aZ/+zpkutVMQADLLVr3FkhU5Fcm2n2TOwPwjG2GnhlFF0BOUURp/UQ6sU
L51ieYlueZlZCgLQzVsVCqOrjFjwjD+k6EyzYbjKQZlK+8n8LeM1n1ZvNPle9rlLZCF43qb7Wwlk
v68eEXkbRtOcQ0/lo75T2Axb7JlPFpA0yhwtL50QHnDTUawE8vdspMS1PpZJUPR96pWZ3e/AY/8C
lPfM6cjiopNhn6rxKaukryh1xm6Vk29k0lw7JX5Xk5tZn0Tz6cxpnPlklN8sbLh6zvkRdyCxG426
As78YTZmF3PIjl2i90d9i2X1tm3SU5VNB9Jqu7gbPYEGCqTzrrOVpwTmhAjuj6toXdY3/T9MMgHF
7T8rfXdbq+PWmjilSf0eLc4+qyEhvtAQ3WhX/8Uk0784wQ9pnHKBfEEd7HFmb4rPPSLiasumLF0G
JzDew/I5q4RcN8MSDfCCf1pPWWWH9aP8N1X4zVhR1zHzQPAkI6AI+Ww0WRcNYaybbB4sDNBGmR3j
XeeEXxgcC4Cwj8sTUP4FarLl5cFWrei2iezf2euFmqTUx4TJLGNfmuwD6ea/SMyvRfC+Vx2iYdZT
MEdI6h01il+ZPAmmBDcfYWsZ3NbRtOmV3CwrhFvRPtLf6cGayv85uequC9TqqPyNcQOyB6Sohg69
55FytV5N5NmmVSCXxveqIscyK0bfWPTsvkkmFGpV69bqbdNRo0kCD2FyalXR63rL6a2/gTMEGa0M
mFrD4bVTs7NLJE3wjB86weWxrSIfK+Vc62RLVKI0ToIplgpHM4wv2Zz/uOytRCth37ByIFkql9qI
6Z8ApD+OgbsxHnJHqp4uS9lcCWAYwf6kwsx4yOFMspW4lXRUFOdJcedMZkNCogIHUzXe6+sAtATa
g4Y5XD4v2NhzFXURlmLL5Jbo5U1SDl/LQkmdqVf2fRgHlxe1dbfrFqiKQFfE6FLZPbDaOrVLmkjO
cDxEy66arPSX9HrBbFjffTGBV5v8vixucw9X4jidK8CfG0dthIi8e7Y7oPbJoowK8wfnG/ixIE7f
orQvbXD9xUE+xk9jGz3MBChY2ugl6ihqFtjUu9VqOL3rE70zxxlnki+nvlgcKl9JkaineVsImC1N
DWAWZ+TKizTRZZaxZWOqubr8QsfatTRRuVwghc/lNXps6cMgwRkM9b5Khp/mWO8VSfl2+fxFYjh1
y/q5TGoLi1k04yiVthOphr/0knNZzPbFCzgiC419IHzkUeZMM1bqKUMCQ5nzyDWkbHZULUTfnU1i
nxRJ5E9Dnfvg6Yr8JlEKp6jqm5mWIjzcTXO2ddZsp+GFyBNPZmmdmYsZ67u8/KZLT6b9TW4UzO4W
Thf9urxmkSjuogzjeUDOD5asRIVDhpcedCRy5/fgWZnN3WVZm15jtSz2LSuvkUxplJZqlgTxmLmF
dJOGeK+GO1Mpvabexf3jZXGipXHpCYlEuqZKeF/Tsnqzk+zWksunpClKRwuVN6UTVX83fchqeWep
CYzWzwq2MsPMwqjeSNFvvb3SesGJMfdw5qo+xPDgO3W9RE2MgefA6hMX4NbC5vRtARZEaIACUXjk
UmAfZmZdw6iVKvWAVLMjaM+8fDRbIgzAS9kKAeg/gqjPmqCDdrHW5iQJyqi8AXD782iMAmXbDM/W
MrhLQy6qIV4yaFvjhZhwBu/uqo2OMcv/TfICkIqYeiKMkoOHbDHjrgOAEBYVUzlI7fQQL8bj5X37
l0X9I4M/fGmIJVObFqT4wl72JKICuUEd66tGak82qRG/A1LOUxUdTYrJCUXfK6kqgCRXAfonztu/
CUhXS+ZBmpqkmaUk08sArZK7GC3+Qy+9ln1xb+k0kNM7YshOWxYumdTrWQF8/uXt2HIouOFk3ZZx
dZ8xdlRdSOsoxaPMQq8+mtHs5qHUnorye1w9xbYov8tiAN7wDJ31wMgqni7vZ7NyX1TrJnssLPAa
KLNj9dVtHKpOWAATvfqlgjojk5Jjlb1pRuIOMsYTiX6dh1SQ6N66CqFdKKojE4cHIudDF6rkfSdB
q1MlOwxSdS2NwETUlP3lnX23wLPFgvXFUi2Umc4AV9uYdGY3IJmd14vuhPb8QEL7ecimowKkiDJO
XIWke/w9ZSrMi8qv00h200KADRyVwAa2AOwJNIIcmeGl2RWmecBorkfG2R0WxU/q2mmRgu81e2dV
5anPC7+206OS1E5IiuNsy/umjz3M3/uz1fsoaUR+mpp3fSbti9i+lhJ7F/XpiSaYxzNMr84BhyHn
e5BaeVoWXiHx5i2R7rdoluoH5WeoDCD7S3aKpJ30sbkxpeU6HfvHULW/E3286unUeSmVTgsBb/Xl
zdyMK4A3D3cKWi2mPZ/dnUXKnpr6sk4e/Lfj5EJZ3IVeKVFqUCbr/5+C2brwDHTO6hoYegjhL4q8
0ofUBF1fkOLtqUmTI6n31fCr1p4E+7d1kwOmVgWOJIHK89fFWOjqkLQTc+XG6JU/1aPmygRwd5Ef
vzCWtiJ6ZTirkScKcDcvqpVk7hKxq0XRShXZYtikk/ZvavYXoe16adzDA6OOIHOfkcVSpNcqj5yC
Ypr06+X923STq0WwRa4cV2inINEzUxqENb1rMHDQowVUaRrAuI6OLoWHMYz8yyI33dRKJKfxJCF0
LnqIlMrbPk68xHxTC8GyNuvF673jVL2PSlXBOCCrd4VQBtx+FLzRjuIMpzjetR4jUErCR9sTtQSJ
Vsc5YbWoTDIkyPxYfXEY+uFRG8rAGkQU9yIx7FxX55abeUFDCcoHmP7YKeWu3RWpDXKMWpg7ZwHX
mbtfnRcXu+pFkeOlDzX8nN5k0+6iMEmwKr7K3xejHabljNivepyj36P6nIUCoxJYLY8IZZpTOxdG
nQSo9qAl4ruuffn/q7eJCRf0TxOgSvMoMqGh9ENM0VsdafeYfybaURcBumxmZhHaILxByzQCJS5G
/j/Wvqs5clxp9hcxgt680rdRy41mpHlhjKUHvf31N6H9zopC8wi7c27Exj7sRqgaYKFQqMrKnBoJ
JBIV8P2gcgMBsQfYklMRpwV8BxFPceZADM3WmXmVg72ovrXLhDwMumCEEDIeARn6wcn6+Fu0Kqe1
me+XqXj6eB/3bZmWqKN6JaFQwXh4AbHoysqRK5LfxLhNlc7NrGeJy0eweysaqIL8nyHW6eZyGQqi
IR7pc+qLnf4LnMhhrGt2OZ3aYj3WuubHonKfW61D/oC8V9kaZ75kjisUtTlcX6qVJjY6dGGXq5Ds
HY3vYrn6H2/pblTcWmO+H0iAyrVBlQx+o/mziTYYGOxSt3OTkHi1A0W5Z2M68Mds9s711i57kyU6
2NVbRONI95VIddUucc2CN8e86zESGhYooJlgPqO/YhMTMyGFuA3FmADXmma/IulzLx6TmZNl72/i
xgz9GRszRZmVqdnKAgR8Fq9+EaA/4VVOf4KIM531BBS6dFM3cyYe6HLfUzeWmbul0hoI88klEOoY
svmLd0Q/a8d/Qj3E20vmfpmrqE+EfkAVNxpdrRD8fJYdTU2wQq3g6V/susdmXcxRz1WUBXUAK4IW
2Phh+DqvszPW3z52fo4Rtv8oNiqouTqhDqr10PfJF1kijS32meL+b3aYE20VGshgdZyxXl/sJjor
MahBcl7yufvaB8r3P87OTgIWNSkTAlE4eOEko6ld+JH7Y4mhgQnlqNzO/T/pzG0NMmc4G6J8wXsQ
08aW4ETTF+SNnLcQ/cxsomEgpUXXDx1OXGzvD5aKhoI20Kmkt+knIWgD7vQT/TtXdjAvgwo4RMRN
FgMqzOtQJxaNEyux20Me0sECCywx30wMiBeg2w94m7eLvzDebLLeF+mxKI86yhEUd1qhO+caaKUe
RugWROIFjHaQLG154Z6z0Nd4solUpiIbczGgWfyGzlFuEKJo6ubykJL70WmzROZyIUankJE2+N/y
xH/6kt09y4psgUrCMpEHMZE+ldfEnHIkcZTitX4o4tme0x9/cI43NpgwP1J24GVCrlNLvTNC+aGb
fQvCzB9b2d+1jRkmpi9iXyrjQpFAmOhdoWYR9/98iJ+3b0xUl2tVi6oVJcJsaPy1fVkIOA07Xult
d4QXkIG/Pw8Tz4XWIlNtwtlVCFWWYRVAURriKg5SU28JVdHh7CElkLk60G/2WF3VQlGXCCOvyODI
ZzJmF00k4OI9VgrI+RoNb/PxJENNJpYrjmW6X9eGLUy0o8BooBz2PmIl4IVPpxq3ZIfaQyMRu9Bv
R/FpHXKvUc+m/MRZ6O6B1kRA9mUdsAx2CK9Xm1k1Wr3GgaZi9BBWqt3+1AHH2V/AMTHZ6ReOxd2t
1SCFDmF3CWOG9BdtQsjcdCCalZG51UYJFbinVvi1LPd99gyqlUJE1io4hCfxsvdEg6W/bTI1iSFf
2hH07WlQGLNHdMWtkvGesy76ZdgvZ2ooXuLD6dIVob9gTdZIBrygeld02jviQ/3cHw76iYCvlWNr
76tZFkY0ARFS1CtoRmcpUo+XHJ3G/v/XbdgaZCKxAXLXtUgaiGZI94sgerE2866Wnf1TRbBiiVQv
Gb7IeL4QAZ0ECrA/YcHcSUWhlYHbWtdRcTbZx242z2oTt3EdaN1NvWbQu/5hLpOzWH9QmIKXm1R5
CwQu6PG+93V9EmpDzusaZAAPVnlfxDeJyemK7ARgVEMNHST6kBFX2D5Ba0Vjq8RzHcjRJW6e69nL
RF4vgn5dxrXBVaZgetJEI8Jig0SpmslSd6kKoWDRoVKmcwgKOnt1pkMb8KbOdhYE2VQNt7CK8vUV
ADjXi1I1plYFoU7r1BXmNJcXpf2TIwTWqL8QJSjTs59G7oqlT+JB8xswLq5uB71ZG88Frzsrjmij
wcLTv5R3Di2SCzodhaY/sDNM4Iv6FZPVqwi0aOGoR0g+3cpP+bHBi/kXRiWSz2AuBnJ+CUtfFG3w
DkQP9AXNJzjYSYrpVI0CzjvdunbKKK7lBhplll+c5zPxzcPg53c9NyneibnvzDDZTtoYIGiJdMsf
uiJU1eK26ERe9Whv7OydESbXkUYMZcmaYflyoDzL3npuQZ9bfv2LtBcDaGEcJk7m43kR6nb7DbwR
911im6fGrwPUtFBT5YTmPe/Fp8WoFITfIPrOJCpEXjFrky+ar7dp2EBVSFV+LIIcfnwB7AQwc2OF
TU/GTI9VKZE0X5S7U1X0n7S+vqsJcUHW/fCxqb1n4TtbbFwmgJTJxLJ88ZiG5WW8o+ogVBgn/rlC
+IT7rqGfjAk27+wxV01eKaoa1XBPI9GhCBvNOAyd5Jag93Z6Rbzvlh4zr3EEOTpyGWVoUQ8FyIsn
W8juyymxoQ55Kon1ALCB9/FWXH1bJGUgG6IqVZpCu0Pvo3mck3FRI133ZSEz0WyU3cJaPKXPf31s
53rLqSHomOm6AkzEVVKmV6LZNQl4bZXb/GGFniZIctweIeqiYFb1gcROMtulaHPMXuWejFnmxE6r
UurduOi+9rhgilM6Eww7I06508Or0gb4HBUR4Um4M35+bJpnmTnGc2FmeT1NsDx+sVA+RN/ZRZYm
rLJTz7WTq7zCAHeL6S/aZKEZBgl0og2RT+e603DSIWWVOm1rU5LvJUSravqfbTKxIZdmISdyYfog
zff0QIR4xHqyLpSRJX9OuZrAVwEYn1NG+xcRELCXq0TbMtRRii18zjHNMLUpoq/OLf9eZQbUBkrp
VKsaRRa2KVtWktqOaOlDKVXypwstGeln/RbseP4Q8oREr29Qak1RVJQEKChYZxy0VAowEM24UkYf
NGrEm8/q5+kyPXVPeI4d0nP0KPuFV//KPOJVI6hH218k+Nfco/RHQBsOCYqoqlfJo7Tko1iCScI3
eqAHiku2fNWbfwtIZmwwMbBVpHHqBMRArRhcNRHCXOOJ6ewdue0ymGAmV2SWa/Bh+KkYu3K/2Flh
ehkYRKr2+wwaNyFO/iS+bE2yrzChMPWxiCxfDZpvWmqvGF6mvLSgxDhT3nTJU597J/GkyeGhYK/7
W687irEDxTJMRHHm7K29oSXLipDau+vgmPciYCbBEMwQVtehPmEv4KZebTnklQZ3D6H6t122FSQo
S1HmIM6CZvYjRv3svuDBN18fRu8uzPdLY/uP2ZLKwtxTh8T4pW8GEiRSbeAr8S8PZZKbGVRZFggy
VN8KZBdiVKnPI2LduxkxePWf3WWHjKE0VckZumF+S14K0XKU5anLPn18R/B2knHYURrSUTDhPWMJ
toQc93008B46u+vQ0ALVLICu8Px4fyv0ugDp2RnrKKCTDOZacIu239NzdonxJkj9JhTQhfl4Wdd1
XPr5NFUEXgc0SIDzvbeZQ9kiIWBR9KMn9WhABjbxkbgG0tEKKpcyUPMeItcyetQiMIN4iagGaj9M
RpeDGnKFXHfk55+N29k1j9JZg5bWDGITKSgPtb1+M0+Q8OKTRO9+w41lJq4tzQD4Nvghfcq1rTup
l/iLYPf24EZ2Zpe32dP88ifbuzHJbG86GlORZDA5OcJtdCQ+6BJ6RBo7Pyzn7LjiP092E35sdTe4
bozSfdhkF3W1NrLUYYdN9dOoh6p2qQsxtGoo3PSdu4z/tgbAfFDGbfVhnXPTwNEAWSbkCWX9qK8Y
vi9zheOsu+djsy7mAp7rPjeWWICvRrEzi3i6qudquHy8efJuUrGxwmSDSdEUqllg95YjOTQPaepk
L2Jh958McEkn/mi3HsjJDiDIV36bCe76NphChbOn+2F18yuYDHFMoDna93Hky/cA/HlmUF3ycJrt
1S5v5DspoCLi67fCI+i15O4QChyisuuaN/NVmSurr/N8weSLjsOS3JEXCC59oViM4VP1yJ+S28+t
3pb7Oj++cdm2Q0bQECy3d8fF14/K8/qc/BwPJjQA3MKnCuPpQToWDwBjprJbyi6NTym3KfgKT7y6
zjY/hIlOQzUNQyNFmi80bnvAeUWtv/idoDiNhydIBc/avXacv2VhC8E1ze2ReEZO7VoH7gfgRKtX
P91sibVaIpFEhA5a0aWy9UJsS99Nd/CFoDhCumb4wo3NV6/f9x/99TNtbGqNmuuDAda4yanPQuEr
squjl2iigwN5d/VZux896BVXvnjipSqvOKKPdp6JWkLRlRhNgsM1HjmXlxbazzAuheqhcGXoaXmC
N/gxwqedXLoDWLDAw/kXENICFRXeGUEJbRTqFNxPwdsWNsIZY7tghF7Dp6AXR/Yze6aPJ/POgu79
4jb+9EmrHMDivI9j0WsX9XpPKEUhnjioszKxaI3MPF4i+IAaFHeWHx3Ib8zGOqmr/NlF9WaJiTet
rFaSKOIAFmfrWY5fJwhyJ+qxzXQ8tv9VVA53xpPGkI+Wx8QYANpLRVfhbqNPDnFni9782D/iS6PC
g5Hyn9pRC9K7wpN7O/Z5tbJr3Murs/+9ZJO2ijbOnqaz0DeUInH+kT6MdxkBK1ZtuXNpj+jsich+
jAxlHXsW7PQ758PurtyQ5NcqKHIgJi9oYlCGqjIumcl55e50ituktkFd55sY7Caf008q3pIxsZtb
4vCSvqv6HV34xjhz0hpokJtmmun+VByF8dcoF/ai3UbA8n+8yt37emOHOTZLrBixNqS636/wo758
ANeznfY82kGeGSYtAMtq3xRagatSKP01AsxdtkHN80fvx81qmLPYQoVe70t8MlqzoeI0y1HyJZe4
6dECJ56sOBMEqOhd3PzRw8BAFm6gbQkEHXMpoVVp5rWK5+P/lYtmp7ypQ8hrWU86Xq6VT270yygc
Pv58+6/WjVkmX24bY4miHq/H7DB5UKs/0ZNJ+f8kB98UaQe/OyDtH4y3pTIHQykVq4K0Jc2+Fkye
AHFUn0jqQuwx90BxAREsaXW63qtNV+t8zACB3Yl3Pl6nl67i0mbhzAFphTLKBRoZsgO568/mUf08
i25xN32OT7lXBqMj/xh8Si9VhGthy2DuBDNhdjTD7twdNDCiudxotZsObH4Tc5jiKY3ggq9XwQzg
t9a9lgyX2wFYxzqw7tbJ5u3DbpkS1Ax/+x1zsvI005RCgANQPSYZ7XkNGB+UTFZnOFMxQouLHqGf
96OdZw5Z1kv5gswzwoWX/LR8qudBzWm/ezyBY/7zdz92vK2QufbMfNaITOMw6EIPUPiETEJ0B0po
X/QXF3kmTha3xbD7PNvsKnPrJU3ca0ucIl4ZjnkzuuRTfZc9t7cZYj+A/ClAF7ayePQCslyu1hvH
OjvG3BC9M0DLTTPtYrTN37WvfcnBq3vM4dZoAuo2hs7rxpE8KOY8oNnBCSo0aHzwhVke3LxQkkyW
Ea1bQD6oT80hgBHQ+FI8Eii8ELZ/1f39fVn620GYiwJ67zRy6kFP1bxAXRG5NGAvZxkNnjNNIfmN
OM5pZSvT1iANdSnhtBIRg2DDahtp8Se3K1hTaK+PjgQyrhs19Ik2YyNzPA1z9BnLxUYSx/teuyvZ
mGG8VSrUniwCdpCcowDdd/SC7PoEPKun+sCPOzrn/b2ba7/ZY1+CU9LmWk6wLIsATJgNtlweQBNm
k0V1q7gI/sQdN+bYqzWqc3XIsDyqIKSQ+ybQ3QUtEWsOIejBf2Du3W8KmiJg7gPKBL3h90mntkRV
1y1V5AttqGjfkny4H5fpqEXGnY6ZdyHPfXPlveX3ourGKJvpJkB0xQ0pTUTVVbZVbw57WwkqGRcY
fS8VjsDLWPZO+dYis61tYUBUj1qM0A3H5d2h1K55A2YsHmRYVH7+wWcExEUCS4ekAn/EpA2TYErN
OKK51XkjBZLZ8dF00YM50PXxlANffZCNYdBnsF4ZvelM8PuPWJeVksVmgwIbxjlaxfytN7KfCa1X
EbTWQGSAYwmWMeFRX6ZzZNRfOyTCmb3UZLLzUTOcai56b84bV4oByNCgr9TK4I8sl5UTAK9OL7wM
sDDasDLpP8x92uVoecidsvhz/5iYL1Imc6LQdQGZscDsRYUhcDGf1MXPLJuKNqpI0wRHP8c3o2Pd
6z5osTnufF2hoyaBcQB4iqLdWADVIJh9p2jagh69TVvFXZilthkAgBGSL71XfsoeTRdyn5ZH1RDQ
NkaqYq7/OjAyv4Iegc3zMU+UHJhv/AoKCk0c7ZSDfczRguIi2zRX0WObVyO5TsgYm4ybq/EUY37S
WODmUSDP9qLjXKEiVqIKIdvFV1SFSh5dzFWKxNikLrZd51KWcp7rix8bp7rMg8X6SrSF40ZXYZEx
wmS3kPSGTIgFI3JgHpXQPEy+deSju7gbyGS0c2WhjQSJKmygeiR3dNBFvZud+Te9zAQ3//5v4xJd
lwUkrQk4LRyWiYNNYdZDlkqLL4JPPQ6VsAd2Tf6xuKUruDxU2e6X2hhjPNKIRzFaBxibi/ZIahC/
Jm2g86byldeg8S78MYtivBA0YLPULvLiazqIGcwmudFLWQCvf3SZZ2RYBIDXgBhl4azDgJJcD1ro
FiPs6zSe61Q5YKTkW6Nbit0JSe5UOQYkyu5zQgzRMUl7aNr5MkXdlykGj7+ImfcV3O/uLC9QpEqr
o1Y3WtDXxk+96n21jL4lZAQfROYpkmGnMzkVw3Ccx/VlzdsLBiYeUkHpvTFNzlmSPM1Z9QANqBuh
AS6rTb7gqfmQFpBCSDvMixngjxhGwKpXsgDQuCbpS6VHT1mSju5gpdF5HXTr87zQVcrAcELJDW0d
rb1odY9akZpNbiRo56xvH0EhDYU+FDRtSDC9lON0IFF+22mFP0SDB5FntxAbx1CEZz2p3I4y+JIM
1Por7ggQMd2Ow6rY5ixPYI/BYI/UYex80l0tXm9zswviMddtApaJSBVNL5mLG2BKH6ZScqxh/bKq
/QM+ftimKjRwmtpWRJCLNisiYTK4eWfcgHXfy5qXLoLOXvckjvpzHI2OUoGlJh8wrip+GVIlSAdz
Rd25ABmQUHwxonyE4DVoNpdWusiyepHH5TIb/c1Eoru4M+6VZgjEIvnVmWhdFvUJij2uCWpTUZ0O
cpTaQ4PRlK62S2sI4iL7RLdHKxZsNzheI6CL1MdW+jTrwHYSMyCFDBeubGPObSmWzpJW2VVsAPt0
hvS2mwF4rxbWoVmAAFF1PMStoQvTqnLEZQWzPjgrLHQT2kPdLK6kT5mTlGWoR/ovcVE9sAF+bxX5
KEYZPtFamDaxen+MMUDYqedGmG/bpHYb07CBUvcm0nvZVIInPkIvaNVnMD0oT+mShvi/dp1aX9YO
pYKkPUaRdJJXhLGxfyQaXuWrXAHXI2chRpztRO4fVb2xS2116xpJu2HYtfa7nFB8A92vHQ/dt06c
nGg07bGNvdLofClG+KhrH6wfptNr5m3ZtJCFqn0pGg+xdZOs84O+ZEdxjE6t1J7apTyaM6h/+gbj
tHINFoE2/pLp+r1mTX4mL24+xz/EZIVXjKC2i6CTl9xmEOqILcudgOsW+m+yXjmjVHr1oJ5R+U68
Um4OkXYkogY2dKlzm1RIvRT8vdnafc8g0LAYcE/TKCd7NshnY5Jqt1tFvEl0xU/V9dimAJMQPDkF
2Wl63Taq2ibjN60l33NifR9WQ7DVVcW80npMO3K7mBBOXQEJyYTxVhmtU2kosa9H8+9WNyMXcAbD
kUx5xadXD1lR/2607nkQ1BYF28lBFy+YNclfyu4U9w1cbzCFOy1rHD2ewE6KfZ3wDPZJqkwHUSSN
10XNodeR1FVEDjC9d99pPci9heK8Wp1X1FVvd9C4d1Ihm4MuU49NomS2WnS+Vllfa016zuS0PZFG
qVylpE8+WRptbR1Ds9KdKlUUR80xb7NM6S3ITJysjX/UkRDSOUF1En+KDTkYaf8b5a9wVQVQe5iY
exsW7dyWE/E6Kw27frpDRflsyD3qMbnh9W3l9VMdpql1Fi3rcdHJQ5ESCGCJKF4Y1veokF8mWb8X
i+7bCHklH7PBA9i1kGjqffaQqJlbD8ZFHDEQCRGtW6hirm6paj+NhtwZZYXSe+qTePBNQb0HMFpH
nbPHGdb03NaGORAE4ZcZAbDTrKN5qPQ54jwHrx7wzF3DZB+ilIMeJkZ6uSZNUKEpV4gd9BYzd1l4
CKGryghMWSIY/lSNMhiy4NkoTccOA1qLLyw4yTWIfOAYx0ZLT2ufP+EwcTLIvdx8Y4+F0RorWHNW
AUvToTAwKqI9KpzRXpWzJFaGbBbTpRAHmIi75JkSQPfyY6kXdlZm922Vn8pYt/PEcNdKfKi16VRD
EbRIMTXYyl9B4gt5BclEZEbZfjSVYC2+t91iRyk6FSP5YqnDt3wsXtTReNQlTNToqT0hVBcLKJbj
r1UlHAdyH+uGp8mA5gEnCw6jQ5KRuxpvJrsqnvM4P4rGJYJmT9LGT0Mq/yznxM8SGRzhatCDFY6T
j9F8i01dLPCXvHLn65iXfJ/MYkxTi2YlQdAI+sNyQ+fFaaY53vBL2bt7vzHFpJo5GRQTc7mrX6cS
2pdr4pl69WDkaihn9VlKDCBd+pnLv3NVP3nvxRqbBBa50BoEXgwyIQ9ankCfqzYmZ/AG9ynITQwh
0TGgWcmra+6l8Ft3ZrJCSZHzpo9pCj+nYdQbiHlmC3CLugBbUxe+PlbnPIp/j9HEA6FdDx2+LlqV
8NCVgZ9imaIkyFqbqUz93ConhwhZqMfFoQQmZaii30pBldZ0pbB1s1l84LgSW+4xZMFxrv0dePsV
zFPYjBqknzlehJPTu/0ZlB/fVkAIMlciB/1Qe6MnuxLaGIAU+wIXMLAbTqAE8yodqWPu4L1rd0Aw
x6uOtyEg3chLQx3Nk48XyLPAePSsT7qKm2bxF9zyjkDKM1mb3/+bDaZgQYhegNUbqwDj93EuJ9zS
nz62cF29oc4CECbuT0lC9ZR5kw1ZrSidFuFKuW0WW+jBVmtPXvaiob+VB+Lt6qiDEz1Wlm3dFJf1
MwUTf/wTrsE1zE9gDqmw5qRMK/yEpfjdj5q9yIem+6Lp3/vkpew7L4s6jxg9ngqHjkudT//4VQwE
rJ+is/E2ZWtlCynbSJpMGMfoNh0VHENECDSu2qDgdzt41qhTbcoHBUoG2djDGj0UMua3GsgwgRLz
kIXLyeCUu67BhXRjweOo6bIiA6PNHALSRuCab7Cx0Y3sJE7h579acujGG+NBu4C72cM8vNdCqORh
nAPoLnz8XXcPiIrpDIz34XJ5hbhs1joZsWJOItZagl05nu8RhDhH8L8s8M0Es53WHHVlO2CBrWvc
Uj52MzBe22SorgIvGj+huHgw0RH8o9oT9Gj/XhyztbWmEDXLYFmt4TeYWbOLxwhghQUTay4wKT5v
N3eLNVuLTLxZ20ZOa4u6jlq72pyFSdverSY0kowsgNzioV+UO1GL8WxVBlcQyc9EHCDHUgu8LsHu
Xb5ZOxOV6nqMdI2e1+QgPCIPBz1R91JRPXVbQTfJ6732AqAlerKTHV30jpME/5evDs4qzCaKQP0z
8aIrOiUXK+QSjZdfkMZR2EHsqS+jo91LDtCr3gTCG/nEBwjTr3oVLDDj+x/LzK3eWf1kdig6oO0u
uYkIjgxM+J+siEQ8z+ZZYjy7SSBHvJhYI17hIKIBzMqNUC4/5ugAT+7q4bwmdvL0Jyf2bXmMU6OO
oQmDISBpEbr7edbuyn7i9EL275vNFjJu3AtaJ8t1umJZcQi++mD1kzt6fjI/vSmfBGSgcenUl9xt
byiQ4+MV/pdT9LZExnc1PUlIJOALLsf2oDvTrxElHeSEswcZPPCqujKP8Xb/etusmE2EICQEqUzs
avsc3VAUpeDJgK5ZAfFSnyfFdY0dfY35bwukadkm6qo9CDb7HI5jPILaB8Qx/XdAye9/db+ilxQN
gOnc3ltHIOhd0xPC7CD85CmR0C28OiSbVJ/JKMS+0IyIrneUiSOuA2i2ThG01ExIF6m8YLB7yWyM
MbHAEOclHem7olqhh7CcCjyKOS7DWw9z6Ke+SuaWmqAeOyeYxMvc+IbKuOYv0o0C6tvOrhHxuxNP
XXA3CGwWxwSBdQDxX0VgeWlkFHI6Wpcd3E6teSM510Bf6jUbS8yxEIpYwhwCLCnR8ESi8RvJpEuB
MptRjZ8KGfXMfH3MxeFCmu53ryxo0ULuRigk22xqDyM+bpOhAm7lR2XBE1mtPGk0H5ImfRkT5T6q
VR9SJBisrsjLx19n9y7a/HDmcKW1XnRQKl39Ujz04+gqmRx0TefGSFjBiOqUyF4/tngNBGP2ijlh
Rj4QaZRhUpPsFS5RHcsnLSyD5geaa04WjqBD5Q4Q0j96fagoKzzIszWRZTVqrVYyyIqwSdTxJRXU
Q4Q5em/uoVMvVyEZKzzZW2jKNx1P7IQG5A8ss9xGay/UvZJlq5+d9WAtke1Mn0HaEeQOpidwqgcn
CYHA5iY8+5FM/3vJ7GiMKU7lFJcFjnY8BcqSrbbai+GcqeDE0tEFsY16rfxV7PxhkkQbtCwI4np7
GAbiJANaI6V6gKS5o2XSMUkG2YMq0t2g6Zeu1s662YdtnkAKvBdNXsSgWNmrLUOby7DA03ENVJYM
VUz7CB+rhEAxNNq04TS3ui+J6HPFqPNCNgBakB7IJJ8/9s3daLgxzJyGJQJHg5XQy7UHFZ9Y25HG
7fTScPfR4hj3b6xuaOUE/qDf1IfaX0+R27jGPUVi0wl0HuPq/o39tiYWrjHHKs406tuvDzRKDtHc
lDTjxMxD4QGQzKvc7AbdjT3m+irBES3PBo73a50kv1NQmhqn8OMPdY3spEFkY4W5t+YONNaYRsSq
QA2l+PROAQF2qju15MS/2lB+pBqyYggacU2wzQtvfnc/K9n8AOZW0ydF15oGrkJRtPXdckMHFEeg
dsVPcsjjEeFaY24yrU6XZjTocpF24Y19Ss+T+41CRQuHN7exG7A2K2Oy2L6Wq1QV4KBmJB9mS0Kz
5ix2ObocK2cuaTcobywxuSzoZCZwptLQSMV/b9IA1WsMg3AHH3YzkI0d5nYW6zSVxBzfqvNEJ30g
qFJkrvpSe/ot+Uafm4ILuvYbLtJ6f30gPqCk94hazE6aTWaNKyF0fXGYPaeGM1UAW2uo3am+TGxs
7SOCPwAlIAUgATcroYfgOtS82Wf2VynLVNJHEKVSxC2GkH7UfvVLz2ztArHj2taCBWtfTuQYP0ao
c9pDSAIejOB66uT1pL79CGbzraUgkmLgRxSAPufH9pSfwVuIqRPuYA1vuUz0hnAZ5r/pclsXL0wM
ekWu9EAZCWjNjUfGvJ/GoDz6n4/LxPGimjVF7vFxO6+8AKRFgGW0nMalIy6ag7m2BG8EXnDdf7u/
WWXbPEUBIRiiIhCgZFo4yd3U2eUDcRPIFGs32WdUimRfdsen/is/h+J9SrYBlNRAsccNjP81OZDf
Q8AWSNv8NvI+Du/7B/bvvWXbDuYaK3JEw92wfFX729R6VsxPrUncnscU/l8i65spJo5LhiBmOT2j
/fPsCoAWVrg/KB9UcpLDPyvVbj4fG8fl0kyLCDkZHff4CzoJYFsQv8oM887/fiB/WxoTfhZouCwQ
f0MaZVxAGnBoKyOQc82B0vKPj78XJ9BpbKCZTJWsEk4e5dWRwjbUMJ0v8q/B/RWBLA76TnTYm/lY
SykbAAhiRQnGBj/3h/5ROcUT6uzxGU151Vc86COJJ+OFW/fgWWY+XLrqKBLTD9d5uIAxridc0tw2
vPU4nUu/PebADcaf9YeP9/W/BJm3BTOfcJYhjVqPMEuFwal34gJpwYTtjY6Ic742dpbb5IZXLN2r
MpkyVC3R/jIpuSGzXBDJobHZIIlbAjxaQJojf3XJQbDF1W7oCQnQTJ3c2EmftSdIRbqcZe9EcpiH
9h8q32jNsK+1epZ7pZFRZYLu2uToR+tER6XTAekVBfxy7e00crf22DdaKcSSFRuw12FKe7qkx/UB
+BVHxygo19aOJ72zxeTHoNSa01XF1po32WirJEgtzIlUN7qrgDDStoKp9EEW1QcFnzmEfjYmIXhn
m+77prjVrCk9WLA9+kBD9Z86lEXpU6BL7eQBhGJIhLj3P29vmTNbJbJVW3Rve18PTAGlWABrT+XB
Erw+4LZseCtkHHeuKmmRVliTb/SgVh06cFyiPgmIDMEUpnTzD7yH462vh3izq8Is67mhwqbRHkd0
peQOLXLLadcbKj2beNzXAE1kPvqMTLgVwQXYthEMToAkgzVT+lQ8FwfRU8HCREEIcRR2rhCImKrj
817sPM7f+RCTz0kKqlY9rQAPOCvaeQ3B5HXEvvJPyu6+Qk7AgJopCDPZeWVrVRWB4LD4AoRJzl1A
wcnz0bxdPZo+cg/mrutszDHpo5DGtUIq+hoB/nvBMBV9nid+HKyRJz6vHoYGEeQ/jnS7wWBjk0ki
5c4yFgA9V3/VYnuq1GNmPYJExZcVbtmNs5tsHaAzG7PoCHYTqYeC10AX9OHwPFVQ+QYjv89L4ejN
dOWjCmVBBTzGuuKkNKKSgOEKK2ubqXZqQX9uR/FboiicjsT+V3uzw5yFRq81YtBmVh8Nd+OcHZf0
28ffaC9FNOXNUhiPhyyUIKX0mTo2uAQNfw3ll1JCoq/6YghYMudVvHfpw56hqq8cOlct9XEw23XN
cOkbkt19FmSXXg8WOrKN6pSf2s+t/U/8f38j36wykXMsIcFYVbAKVmO30S6FIbqcjaSh/ton3kww
2UwiDHraz9hIxK3ZV/w4w6Sg6QJ+qAWii5k2kauYvX/A3kwy7pEkuraa0CnxE7loT0BJ3FgxVIdI
etdmSvZvtbPBqLj9cIyjNMvSkzil7yMrtDAyokV/gCp8Z4GJUWQdskLLKyxH0u1sah9S41Qpj0JV
gjqy8YXfH3+x/UP8tntMeFpHfUp7oMt9swSvYOyLax4QnuL43tDPdlGvyejm/iw6MDdIJqzQ10Na
nFAjcaSvot9KB+IJ4EUBTFDSnI+Xxjtlr5w5G6vlSjrToKeMEvLXKAlVAZFwedIZeNGdn4ob7R8M
Qe+8bMEJrWLeyMQj5oo4VzBJJhQDrFohTayjz3Lh9a5+/Kt+mDcHenHXFNPFzRp2E7GNaeaAI1/o
EjLBNL24lfN6ki506JymRLz3w/7mbmwxJx2o6GzM49fiCPQ3fNGTwtL50ZYIYujxqIn9p4+GjU3m
qMdVkzbaAjdCmB5dZNLgAUNyC16DwAwxCOlxHGg3YG7sMac9jSEYWLRY4+QYNqVwMOND4qeOaB4i
TPFTuuNsPHxslOc+zPlXIO0e/T/SrrRHTpzr/iIkwIDhK1BQS+9LOskXlJV93/n173Fn3jTt4iln
MjPSaKREdbF9fX3XcwodMnNCd0E9ek3ysZa9tlXsZowFK9y8/Trre4LKUqA9v48W1ABz5WnJUiNJ
emq0vVUmBznwLq9o+3VdSeFikjgaSQMidJi0K9N/U8vGNoBQJ4pGREvighElH2oSyrCfFvqSe1RZ
Mwz9qaIHfFsz3jaOu2lZIi1Vr7/mXTGQH2GWMPEY9EA/nhgBTXNEXaLyBfu4kYPBMb0JZUtf2bNo
MCMrLyuoRnKkNqpjH4xnFjuPfuIZrvYICBywoN1aPpIVwssgWjF39wJ9KDNNx76itp07YzqC1NQU
9Z9veQ+rBXL3rTIwSxSpLJEMEpVpsstYOJ6+6SOvRHDXa8kVReokiJD2BZhvlj3dEZ/lOdhs+n/V
Re5xHeS6rucRwjCM8S0dkcBqhngXltPjZc0Q6DzPfDzTcorNvF68oGweZ5Av2p0eumGR/s35GAry
cqjbGqrJracO+kXRZ+jAon+QtQejebm8DqZDZ97j2+/zWBOZDMxfGrPfrxEFkhdgAyIf1dhpK7pK
m37qShJn+MIgR/6JvJok1puYACINTUfhFetPaCnYA0Wx5+b1WQnkbOA4Ulp2GZaWYigtG69SU+CZ
ivaOs3s0tOJGG2AcpilFl5baXxdTf9OMIBOOaCyqIG7bdMy8AGMMbRRAfHlvi3r0N3ZL0yKURhnf
CWIZOCCafJWCV8SuY4w1kvxnojUuZicPEokPAGq7MZVRcI7stp4rzNtXcLeZln1sKVUDxY/0U5CN
xyhxst441NjoItLtsRfN8m/aYIquSpSmkZ22uHUvMrqhxwE/r/pgzgIIClJ6nnjwePNGr8RwC8vR
PJrJAOb0xuXZiP2U3GWh4DJvi9AxvYQOEuuMOLgMrJ5mJoxGh/mvzOjtqL+qe9W+fKVFUji9j9sI
3G8T1FIGdcSkPTfAdMgiYQch2/YzRQDDzP8vhtN+wBZgxrxgYu67qzq0u0MM5CWGPdS7mOPIbqL9
fAAWPFr6Lq9v816vBPOOgAXWr7HAQSmYXUHTh5Maf3VOQGMAMDm4c17Bp1avfj8ajZ4S3LQuOiXz
tzl9qPpPlxex1dwGLN/fMvgHpAsWIzRT3CNW9ksfUsOtbzCsdYMUcrjY8hdg4Bw0tLDo2bH6olNX
d4BVfj8WqH+eRDWtbdOy+hjONitKEeMffAxLIKBv+Sg94Htc6V5lwDv/nlSShfQrcZyGTssQ5SNb
O4bq3PGm8NidLhiG8j4S2Ojty/C2zZyWVipY1YsZV27RJccyP+dgssqSvwBgeLcgTiXlpmu6sIPC
tMNDoN3EyDtGxcNljXmdkDq/cG9LYUtdaWWAtjF0kDDrgUq8DDwLcgLHYwCcTfRGu9ENo6WJ3f6r
IpqCFKoH54iCELhHUR7nRW4xLcyMMIN/zCP3r0ES3u0mZ/CDSs6TTIVlIdXHCTjegXalAP/q8na+
BlqXtpOz99PUYf57wHZmPQAe85t4r30h++kFFRTwxgGswzVP0X7aLT+JU3ri4cNtM/Z2nJxnl6Uh
5lMo5BfZ1QiNNPtIsETRuWms6rDSGHNCwzOhUEsZDU4YGj4mQA5n7VTz09++n7/Xo3E2ZCQ1g9LA
qQVjbjc5EAOiHnQdIpBHwYXWONthFlaoSMxUzbkfTNdWcGca/81maJzNSOWuAbcKTiYNbsDZibn0
oxEK7L/wbDiTYYKscF5KrMOEM3Mgp+GE0fzH8Cl6QCwr5Mzaalhc3ym+a6omWpAAB4F14LcYfMJ8
THoNsA4/uakP+h8kxgTarfEmIyt7ZAIhDz3ZdiJLtj5/vHyBtzOcAN0FSxUIP+BPvdfuvlysrAqh
3YzfdHjq71lmKjwAmAKPpfJj3IsAHtVNh38lkTMZGuhU89iCRPZmyx+Gxx5BbHmonwMAWZFjf9An
tJuSQ4ENZWXCnz/Rfu/XtzBhoqvNdPDMeoEGCUxSbEySn6IrU6mcB7Nni2e4j5HTA7ECRpmB9CW7
+FbUZLN57VbyuPPUNNDSTAhGPT2avCC5y9LHJCwFF+9/HKlpmZZuAQCXcFL6oq5zK8EGMxRnhueN
3tMUAM6SP1yPtrnrX0QbuRlcmG8SOSUyjFlXASqAdZmtVxW6a42jXYLMs1ESpwZSRQgMJ5nsBbrL
rNT58b2J5TSJtoHW1RLEAr70qfdLHy3sR/3IUpzRTtjwsnkZLZXRUhls9pkzzeqQK5WOrkn02QDq
DdsKZtLoEXVfzKUBn/VWuhMOuasimZydlpa5i0kxsbvyiz7PHJ3mJUIDIcL+FwyOuSB7M64YRHjn
NBoyu1XoWJ8AOTQVosuyqbyr9XMG3Sg1a8ikkX2L7BR3rH2B7BM3dZabyVG90kO/j5BBamtUwASg
1O9d5yx8nHfWMraQWu6Yv5bugPSjfpps8tIDgcHLfzDNBhvjaXzlBzjp6IzP7fokxBMVHQXnOM60
i7rFxPEzTmYV7QzTV/2m2U27xs7daFd/FbFbbN/j1dK5e2wqmIBKZSyd0WoDbOmWghHSfAIorwe8
Qdme93810fZuu7mbTBOjKWgPmQy11PgwXjO01NEdbtpbyxVGTNt7qpvILxGWmeO8t5pqUT6PeN8M
VQNWR+2182iTIrgdpV63owQp4jL+VCi65irx4lK5W2yQwfmDZtxIkyLyJjafA5Af//M5PIuQMnfm
KKWwJ9EVQ/gDmHfMQvEjS66h8CUuDAnWz3MKNXVnmRVbf5INV8tUnfRGEQQ8IhGcBSkmROBWwMKA
QHKSErBZiqhTZNstWu0bZxnwy/HUMG8yAp+P6ijq676R6wWWUQa3nLALbzvutyyVtR8qJuZw3nst
4ziaoZp3vy7jcliA1px/PDS9nX2cMLel7RjCQU9f2UM6R09PoZu+NG7o0afLb9CmM7P6EO4JGoLZ
irUBH5K3HVA/6Iks2Um3aq8mpqCdRCSKuyyGlY2FVcB5yLPZ7qPWHuKHadB3E8oalxe1XSN9WxUf
8gAB3syyBaIyQEUhu6A5UeawBq7B/qeB64/qwOzUzt7zlVjuhcWAUzt1DfQobdB/KBErtUkYZXaV
ZzckIC9aIoJjFOwpHweFsHUBIiyEj9W9Oue2DjQwNLC5qTBds/16/tZYPhxacoLUwwTbMqWfKPkY
IIgEf9jlcxPJYLZgFalqbRhMow4ZY13lbt+RRyBIzE5XDYLU3v+48W+r4R5DY4bVbl+z6ORhhu8c
n1gZos4eGFf8/Ad0xUKJ3GOYD8nUmgme3182poVM2OZfNgZqIbYxItXgTEwbjIzVAjebGBO4pBp3
xGyfNDWeTnLvv50bZ0RIl5vopMbacu1joCeH3kDjx5j+Rymc/SB6aKLFHrdLw3zPSID78qVQB5Hp
2HpDCeClwB8JPF7Kc7vVSSKl+cx0kKnFPivgQWixy2ZdotlhSO9qKgp4RDI53ajlqUtH9m4DobZ2
GDyu5NAMYOumTUA/PO8BZHf5xDZ9s/UyOe2g7TAVAwtiWTNvMqCZFy8OIscWiFNo5m0wNfs3lbi1
SE5LVFkqi3yEyEF+MWVvnH9cXtOWp7D+fU4/2gz+rdxB4UtL9mqp8CZD1H0gOCi+mV3JpaGrDCxB
6Zx2Zx7LECj1kdfZOobOvOVvO6BXqzobNR5nGhfMJrJxgfAUHw13Oo7ur47yv2ouWkvjvK2SlHLY
qthDfRyUU9cpflgE91IP/s/a+lh2+VE2QgB5oilmzA3LpkklgV1aSx2JttdLCOSsLBTgcmwmydYf
xU5l9Sy0JoBbuwkfRY2DFSQfyRSAImB0ab23rM9RlroR2kjtupB3RPomd/vLerU1m2Wu5XPPUill
UqOaOALWugCQwZN5RY7B6Q96u0T6xT1L+jwMfRAzFQY6OoNWmSw8S4svY/wmHL0/YFBhLgnvshBM
gqAUqVv6GVl1lJIsiZjpnn1UR1zlqfimHjUnK0AsxWJjYL767E0E0RT1xZ1zWxDhQPcioLXU5Ney
6/uzDWcjWLJxZqaPeJVXXy8Ruu4BCIU5IAPJHpcyNLbYnrEDlSMBUmAnnsnZLKqsvoK/18WS1Mqi
4ytYakRjHXXPqR8DczpG9DijScUAtM1LdC3KJW6b4bfl87dblUhgRQSCBzCyTq5+VaNBMwaDdvw9
QTKkcERkFNuXCclCdA8gAFf4zn/NWuoaMHysS5LN4zBqXeOKTeQMvlihtxw6BuD2/8I4ky/nfaRM
jQynJ/isRd9CywYktSO4nswmnanwSghn90lvFnQGIj9WpB3TE5uaYM2XwPL1xV1u/+PEfi+J7/Wv
gZgs6+zEwi/SbXxqfwwvzdfkZ/FB84pjGtmAmtW//80KMTFmEWA1y2dE78mijK3BypcZhp0HyTEP
oOtFOhS9l6B2GhL3srzNU1uJ49wR1NVlZY5YGFMnn1BncZpa2cvzh8tS2K+cHdtKCueBRGXUGbUM
KaFqHLRmBunErov9cPx4WY5oNZwOxjlwtdMSm1ctxI0XP1gmtDx/uizk9aJeWg2nhAsJWynT2RFZ
tnGk+xDe1FIhsdf9gWvPtuZMmAYITcByU/OMsr2RsrifZRht0Fo4dQyk8tHP5fHQN7ckELltm5EL
RjR+S+Oev06iNfAY/kPksn3HVhK5Z3BcqkKJmCcX0H6n9PfxAppq8iWWiUurx6bw6PgSjPsSYcYY
mU5WYZLjUXCgm2qz+gbuEsgK2j9KtFqxFALDNpBsNlKBJ2GwIxDd/GkruehouVsxRYCsr3UE9D04
dN3JlL8BTftBHazZRvDjBYN6uLzQ7XUSy9AVin/POpHrBb1/AZybqK3tot/lE7wOXeA4i4RwbuUw
11PcsVaaOHnsjN1QvijEu7yOc5ZItJMQ7W0hnJco5x0dwEgwQkZ4QCJhnzbFXkkSb8ieFal1unje
G9AguTrIFubPxqMa3gaAQZYq1S2GSvAsbS8ZcDrgudF1jW/ZnOsASNFaMXmS9k2qB7sjhduLbCiz
KueG4LcQvm9To12CFilku/N53+do+dBKDPLW8odexUiT0d7PA7ntiSXI5InEcnkuquSFBIQg4pWx
gdHhG8T/tix1cM5+aICgTvsvgfnp8vEKtpPnB0vquA3nFCtVGzmyARxaAdhRm2ZDkILavn9vO8pp
ESimgMWiQ06Yh3aPUCe5msD7Bi5fwFdeXtL/MKxvsjjDuiixkY0jDKsGcjkwrNFVSkj9k7Qze+ou
qQvb5FUgVatkGAA5BUe7u47KYK83z4l2JyvXfevLlsgxEx0ZZ0HR/DXXsZUg0i9PGoYhWyO0rVgU
HLLulUtr4gzmQIoux+wBvD8KymN0ekuz5shTaE/BSz2n13LwvCSa2xm9wEvaDgt1DamiV8fsNce/
2s3A0gYQYYOpQT52h/G62/8/tIVovGhzI1eCuI3shh74akMhe5Z1TVPFpeOzXHQCbRQJ4fZRkeYl
agZUaksjvpVCbZ/RwbZEVKWbUgxmEmXQnZxBOlv5ghK0tuAaz5MzTl+WOHWJdn/5Ym0L0XQW32iU
8I2bYIWvwAweynCPMOgCFLg6/DyUf5e1AzL9P2L43s0IFcGsYB7CP1m72jddA7zMr1k7c/8HWTt2
0Ge6vpLI2d0hIeasWjijtgcJWfodhDo7JUEBORHd3e0w0TBlJAZAiWTwbTVt1HSzxGwTgxbQWi/H
nA2DFgCXa+eL8xDbEfhKHuelK6VJFl1ZRgb58wXMLSAwjGzFBtsLuhRYjwLIrQE50NndBIppUVf9
9sa+rZY9eKurXCxtTa3X12WR3ba5a2vZId2DgeaEy6q5aYF/L5PKXC/eEM9j0PWIHpM6ytE72T6l
8XzszflrNWI+IY8k1dPVRVSo3mxzJCu5nOYkyjxNbRBO2F7rm2Rn4Gv6OX8A1UEJr+Q68qpdl9kB
yItQ73Rn4K04w+c/YPlkYs4UGNgjjAsTkSzfr9QPoAmZNKZVNXD3V1OE2f7vJj8A1/BbGGc2pSUv
5GBA8mFIcqepQJ44iBL3ovVwRhPENNGQaTjOfz/3uWnUVqvhLkgx6FGGY0SirvheFo9VS+1WNJ2z
LQN4wEAVwPnwsOgykWe4qoR40vQjV1s31uJjMAEQ6PIlYH7NuRa8ieH8nryiU7DULIUiGXu47W5s
fLgsYfM+0zcJbKGr+2wUGBJMNRy9HmduQ3vwRmm2VcvoNhKpgGgxnJYpRYTZH2AvoF7EmtVQDnCX
wAHvjWWdanfaFUD81jDkcXmBm24qNQmjJ2UcKdx97uqxwAAOLlJIwS5k6d1BqQvNafLk+2iUbriU
AvdgE7aIrCSq77d0TKq5yrV68qzWwICgnGWOJUUvQ9lgolyxWBwg+4gLTqk2uYGhOnIH9BSj/xhh
prArpROyWJ/jUD4Sq9sFmeKmjEmHVJJgZzbPgw2AG2DyQ2qEu5J6V3cyCnioU8+tPSepZxAq4LXc
1K6VCO4qGno0g8IKz7DcKD+zNvBJbDp12TaOZci7ywe9ve8WwJpMU371Ad/ve1jUUhBEhKWm510J
IjUQb0XgWO8iO/kmfS19w2WDr9NNRR3yTL401ZUI+WfTLKw+gbuvmLkP0yxToWxgLwbKvDsDxrbr
utvLS918G1diuEubZpIcZhPE1JbsN6jqdGbjDwqAFM3yQVKpD9h3gVZvKstKJHd5AZgRqgVAjRA8
RHYeHmtTSKO9qSxAI5CRBLfQoMzdVC1Dy6Fq4PxGdJEWO+qNobOcOhs4u7EdP0Vf4Ni4ClCUhJzp
24t7k8zdWFNu1KZPIDmqNQ/Wwq3zj5dPbNtLXC2OvFfO2FRSq5kgonNZw1nrBIdmPwF1LwNHeCkI
9UTr4dSwwjRWkkvQDxXNDHKLzGBj7QUL2tJBho1MkWwH6wofOiCa7NFlAOuhoX2vd6qrLrANp70O
7kBYe9RqF4zvOC+kIDCDJT6yrZu2Es+HFLmUSmSKIR75d5sGZCcnyc7oWoGN3MrfgAFKR/8LIYhf
ORs59ZpehT12koCwkhiFXQ3JqUg/xg2Gr8yj0UTHxcgFe7t1ESyZguQPlsxCXPZeVzKwG1SlBF2Z
1MmlGmDR8mhfpcWjPIr6iDb10jIxDQCkO+TI+QWC1nSaI9OEqvhslq11lq/0uYCDa+zHUyvQy81E
wFoaU6qVt6FH8JUwrYsKQzR4VYaiaabux1bzMFro0A5jx12yW5LvVfFFoK5sz3hPCuTWBKMPqgHS
aG5Pc9MCMmQrsfLhuGOwrKAy/QWzAnj5W8DuCs5wM2W1Fsjdwb7KLXMcIZBNW/RfQuCAwN/BHP+y
0z8wjG3BAjeyO1BUMNuqCligsInvt3aWkrQJpGzyOgX0jRpxraHbUSXbtWG8U9LwajBCp0gtX0fC
87LsjUtiyQreXE3Gs62/bsXqVKsoTDStwF1U/cCvvOCg+GgmFMPqbcpRKVVZ6hoA+twZ9iV6T+sq
GL3p24RGRSSSFCe/wf/8iAB6K9HX4rssu6zUZ33vc4EtMDZMHq4lpCuGimZU/q6oOsIK/BFBtqQF
V1EXPKta4UpkvC4lk3gJ8qDmVQrWYH2fzdMLArtPVZEcmrHbxTVi9ORrVKWxkxTpY59MBzW0HNqi
bk4bW2v02Jbz2mmCGP6eDhpM3SOg1tQS6oAaCura7+piQQ5+NJNdFo35oZOrB9KTyu719Mog0bGC
0u3omP/Qs4o4PdTPGRMl8qMp174h+UftOinva8Ua7TDVYkAEgsZ1Cbv9YkV7Wpn+nOiIAdR7cwyv
MiV5qSplsVWQiCpl4+rFuItTcz8kqlt3ICrN8CF5rO3GvroOJrtJ5PvLerVhB9/tN2ctAhTqyMie
5RntvvpwB5cBOAsS2O4eBIK2NAvjMyAapQpIxPggwdRLbZzogARlIicHMyyyU6VZn9UsQxusOeq2
2o/ysZ8IhtssRCxJGTROUoUokYLSuJFIj552QDVUgwWPsx4KOwqar3PWhzsQO+kf6hG0tYnybMUY
XEyW6DqvlFNQAhpSRn+Zoy3GFXqX9iTXn63QBIpWv29j6anINfpF01LjQKI4h2iQlKTh/ERqekVy
8tTGY2pHpgx+2sHonTxo5ntLb5Ud0imVo4/jDm4NjOqSSMdcqvdLU95L04ABKHNsXaQw8ZckwLl1
w51FU9fI0EfRlYGtg0/OjyNAALYjmI+XdHaLcsx34FRWf+ZxXdwY8bQnY1V6JG/x08m3yweyMQ0D
0j+KNhtAvwKminJHT8C+S2QpkMEQ/NDGH/QFt4MWDvigc+lZLR5MkLUWymy3yk+pXPZB4I351dCA
tLULnDSPrmsNANQ1ZjgLNCIWYCEe2shJzelT3uZPlz/2XE3ffytTrpX5s0AjrIPdVvYkzD0iUkOq
So5KrwNw3mVBG3wDsOuKrDHcLhn8VZykhLZ0NqIYM0nmsNMjagPSFDzMT31auGpfOUtW2VEW3lpN
fydH99lg2NVI7aC/b62DTHNoAvWIjNAIrBnO5Y9j79n7B5Z9GzL8AF7B1/E5/kVRgymoM6CYgdUM
KG3AhhC0Im9KUNF4BUEqIRZn/uUS4AOTnCse/uN2GWaQJkARifaY/Qq3DkuleEjRMACHj6dSDPuG
oGmvV1+Hf1ivZ5RdyyM6u6Zd6aGSDqKYQuArnPuyiHdWItX3ClTWXRZq6aB6eEYdqlduBf4j4NUL
TmhTjKnhocbQsYxRCk5Ml1T5nMsqBhgWZ8H8Fp3DXafUoh1kcdrZDloMKtVUdIqM+Hs5Ua5VcdVO
WA6YHm3pK3AZwFIIM5dg3F5U8dnogMDmvUnjJ3l0q8iSsoS0+qf205wAUxm4oDhwYcYGPHGvvAqi
5s/XucoLS+SneUDanAfTAqFhpezLQHdkOFaI73adWu/M7EMdoCuw9BdQKslR4c1x5DQyQLNrxe4s
f64OkQIeeLKAdTq300WyrYq4uTzZy3jTWQVxcgnOYkr2xviFKsWxb6vZ7mLDi/K6sCc9e6jq7tMS
B66eg8Pg35fkiQxXmcB/lQ0gX+vcESL33hTpnAReXN0kyA7lQXcwtEjwvp8HH+/FGFyOX5VzOQc2
vAlWBuOo7RheMcoaVyqgRQFbJ1B/oTSmtys7rSWdNDYE0pTbwQ2BEC85xhXD/EzdwhdKO3sVuLVx
l7rIZ2Tvi9EARMi8az7VjCT0JTstR1gWn60uRlrqXjigdXb5OLHcJc9LEiLGasFgAmx/w8Ei0V6l
+8quvBUlu87sMSeK/flqP9PczJoxWgxPLwY7lz5r2dO/fFI4AVyaK0/iYsnSPEATEzzZ7lA2k8hW
nWWHORHsFFdr0KRlWkqpDRi6s4w+SIQV+W58Ln3y0B1Hz7SjfXvX3/1BO++ZNeYkc/Fak2XIi2rQ
xnYHGnHNaR2QmKs3/U7eFe70Qk4J0iY7/ZoNNlQhOlytA+7iTfs9OYpi1e1PAcI+ZsgNTSPcPmcE
JM9VUgTe0oOMvmk9OaeeMpSizWa6985qvi75Tc7ZZs/phAqT6dHOyXOXIeeUfng9EgcQtTJYd8Tb
fN5tyGRSOJFAhMOsismtrTEXdG3NCKA0fzgk38Kd6bIKqf6hexbdPWYUz5ZHNfhPFl5ZzLm+16V2
WFplBrcG61A+Mgpi4jMCYuGLdxaGsiVZiPJlE+QusNHv5YxW2nQZSSg0Z3Lzh+kpfUV2rAGljYj/
qOwwkvgYuvJJhKZ9zvsCya8dyrKC2T2g9L+XnBRAjdVJFrxm2M0P8X1/zXi8YmfAVHqD9k0kbK8r
Z/wq2trzeICTzB2jnExdaczU8sbOPCrarsi0xqsAn/vZ7HV6k9OQen2UfLfUag+35Cak3Ze5X9Af
3hfHyUwPRVh8yssS8PS5BTwPEu6qXL3XpUgCLxjyy21XK8qhQtnFHeLF+feGjB2XYjAHWed9SmS1
pbiiQC3tU8xKIeKiorbBczeIbdBKBPfcqINJylqWLNh99ARkd8RdQEnduvpx+mAd0SEvnMzdMp1r
iZwa6mNe1pkBPvpRGnd9OfpymaLpVPHlj0UmC/rozudUufVxqqdmNVlUi0lzzPvobjjQE2vIj53e
NSMX+IvI+YhKh+etFq9CAUiAnJphws18r+9hRYccXd0WusmNn1LmgaaYITRXLz28lPGq/I5e02yv
fQUNq0Bjtq+a+Vs0n9+usyCJDA2iNV/73FyVoTe58g5UGeBY+kXu1GVHZNn+oGeabSVvx3QdNozo
gH0/i+SCRWVEi4uOUX2C5NX8LbAUgee3JQI9qDphwT3rC3u/sWPedS3yIYFXg2Q0KxbHMOO/2cG1
DE5jFtnUokhZglfKwf4LahM+BoSe8mPgqgdGDRQdp88d8ifiXOzW1ViL5qwVFKlR6TwHrzEkAYJI
d0VctNni5JBccbIbgNPBwxVhs7wqBX9ya7ncAxuHJqiWFtjn7GD6yB+mDv2auGCR8Nub1h9OoAMB
H+HyHO20WxQLcWmKa9VmhZrqyEKz6ChMS289isg2YWBJQ+Ifr+L7ky7mKG9xDIgkckAqtgspd0EY
jx6R9M9UCyiSVjXi6tQ8NGqtOl2kUGcpsnRXlTKe6Wisdy3q5MjpNGAk7zvw1JpDcBxzNAWVveZf
NtTnWXvc+PXncjsINO0hqQOYmSVtvgVRTncS6i/zoCIT24G7O2wLvy092Uj2pn4g6Ja24/zJGqsf
lz+EbQt/klSmQPXRANOOCvr7bQuqjmpJzO6gqd1rabqfQFFfJ96/lgJiLpUlBND8Q3lPIgNTAPry
ygQcNciQxSCaDh4tvRBs6sZtMOCwAKScDQmc1dA6c1bGsJUTv1dCt0lgpwFO16D+ktWTPVUijhF2
RNzWoXCG0R88tcgI84tSkgGGJQtTPyvJfWXUboLitd1E1Y+6N0VAhltXjkFpASNIRebL4Pu06NTN
eZEuiT948UN66q+T63pHgaBS7wF55eSAzQlcDSyH1k21D69NN61B2KV9Y8hFGYB+NFv8bm3uwOqb
OCXuKm3pCaAPfUlVHAwz2prp59P3uBN19DCn4myrV4LYya+iJ6Cy0jxKw9hnsDWjnz1GbvWi+JKv
nSwgmB0ua+vGo/Fuq7mccB6msirVcep3betGA9g7dFHu6hWb4dKKuBd/ibNOSzDl4ZGsddXZtLMS
tz0MaieT1KeiSU6owd1acfqMv6bYwdR/7OVmH/WT2+gA30ciVhpyWwt0O9QCm9YoiMfSPUIQtP3Q
ido6+IMdOPCh3WgERLvm8LHSZxCoGW5X0EM/ALx/afxGQr6no7uynO1wQj29YoX0CE4/Kkd2lUme
hgs0ok6DLLybDZl7ea/Pm2nY5Xk7Wj6tNrRh14O6OfUX1NoMZ+zdvHeRbQ6e2k/pAQkqIKyowC18
Dl5it/0K+yF0+TaeDozaAD6OwghieItzElCRGUOUFgEqoIMKya6uxl1G7OhjvJtO86f8ig0ulh5e
Ff25HBxxoLWlb2v5nAMRdmHUlkkGXj/rLh2uk1H7i4D43Qq5x9GolDxQMZniy8foO/p4beBsPeg+
PRKQS4EOVnRfN5JD7+RxhqGWmjI0JKxIPupeg9vKELUsoEMDR/b5sgJt2aD15nGmIUlQLMv1KPYV
dCe3y9NS/jCtB6UWiDmfZYKe6iqqISYiUu2MpK9MECeriZH6qs+aCpvb1g8O5oHFBQyGtIKiItEm
cmvOu4Tfi+XHoC1Lb1olS/HIHIJjfcRDhsb5vfk9IHYHhwr0z476Qu8YmDNNbOmu+/Hv2ym5T+Bc
hLwLUJCvs9hPDuhpTJ3ST2SbPisPzWyzZsr5ZEYeql+Xz5WpJG8gV/v9mmRdmfx4koK5NHEpy6bE
oNiTWVe20Qmivc2b93aofEPBGJbpDFyb1Efvt5eh9jyLcFi2ksFrvXmNp1frMGg2dMAYg3G5n8Ca
otjK124/IgfVfIYn/BexCIaXNEwIINxBLwt3G2IV0FFqoMV+dFCPizs66O25IkhAMxjMGWCY1v0v
aGBhHLmxlZBsKgSQn3Aj+fxX3qdIcBZ6jCsv3SqxzSBTUkezQbaoegrURBz+bInEBWBdpVjsGT/q
2C+A2owgcjI7p7N0Z0g+XFbCrdND65mFGUwKB1gzOd1Hl69JTQ0z0O0u8DFtSk7mASSo7vgdKeI/
mLnYcHTeyeOyK4AVjdsYLRN+h7loR4P1hJl5mo7DLgZG316U7trewbflcS9fX6ZqZTZYHpkR9IB4
qkGl/vIWahtZxHdLYt+wugBTEGmhpGNJJKYgQZsm6gc9SvwG+CMzis4TI8xyW8rCwlWG+UNhZrcY
8HHTDqMm8YwZ2zo7SrP5rVDJTZotn4PSegyVzs971Y9q+apLzdyJRsmuw2lXg14B/f/X6KS35aG+
norkERVRL1IGu5WsE4YgdooaXQ+q/KM28tY2FQ2MJJh0X6Z9FFv2a1jYzW5pBHd6Uj5JveJ1Ril7
g0p3ud78vLw7G6+XiTQuMuJI+wDujlnB1eZgBiRBb+EAx3Yidlm191WACfVq9uWodi+LOi/qE3Sl
r2Sxb1nJaoaCFhkoznytNLrvumQlPp3r/kg7dFyk8rRH1t6WZLW0h6Q6GMHkL6FxiHPfyGv5WSqG
A1o90d0eP6ElOHENahwhUGCRt1Jh776Ss2CI76K2YHYESLMf6y/LFVoNtMwu3MRDtfUby6mbA/Ld
qphveePy4UKrSOEb6EC3+Lx6qbao1dc9AA9q2E0GxcxIE8oSbLEM+vkvLh/rH0f9miBlQfjy9TBV
qTLJC2x127vK2LjRdH/5yDfe0LUE3reeo1GtZwkLqjrdVlTEiYrhZOgWvyxmK5nxTg5vJdOhVoGB
H/vsvUnu6Gk6ocfIH3bWUbWBWvVdIG/zoN52jnJWsjEQpahlEftWG9ZHo1zgr1vVHqjTDcDN59tM
x2Cm2j+2ffwhtg5SUn0d5bQTLFs791DerZoznnI/1RpF1sYf05eg+Vx0z5eXKfp99uer+zoMiWmA
Vyv2+0hCj/8zrb5eFrAR97xbAGd8Sq3tg2qqf0XVv7ge/oS/ZSvFDKIuNG0iKQP/gO8Y1ekQ1AWK
JojeMedc2fKPxLTzye41dFMa8CE7Z1Z3ZeWaoT2foqOonLR5DQy80wo4UZAf5NQzDqKZZcDwAgXH
OL9rls9KKEgZiERwGtn3QSn3KthpZHC6SJiqJuNij7OoMWtTJVYr4VRu0tWybBSsRJ6uI1LaKS3s
yzqxVcc0VdCgsxISRpn4UkTVyfMYUQqnyhuuCi/3B2DVNkgixeIwcWs5K1l87aGhVtMBbRvL8fMP
xaE5sMw5fQ4P9F7zcs+8MXaC1W29t2uJnCrAVShyq4DEyrVua8Qv6Hn/B4U0z5xRcdurAE0h0mEQ
Yl2LRHMqMoBKNTUXM0a6EOX/xaWn5SrfFY/WDUNDljsGSwPBoghSdKB8N1ZLp1RLJtPywhv0zHnT
PtgzRpcYdSxh+LF1DVQ4y691LJSMucc7X5QizzBk7hUfGc1njweU3AT7q95VvWwXet9FszzsB7ko
8f9Iu64lu3Fk+UWMoDev9Me3V0svDKkl0XvPr7+Jo70jNpp7oNVsxMROxMyoDsBCoVCVlYm6jaIQ
MSBcXnRVFNRZYaTmOBBaFFoYzGiU5wbJG8YX1KpjOA/LFpU/zXzboYwOHLXyNufKJa5EV+7u4kh0
gvHHbT/dPBgCxl2QHUBRWqJCv1jN8xCL8JWqqJxkfi4U5nttezW/TZBPubpdYq1rNX4JEy9+yXaz
E/vpnk9s/vt8kR6CAnXk+Hu153YFJBNYMMStHjK+2m/b1E4OOQrychjg4vmSfwV01slh3UATuY+c
X6h6Fsfa1obi8aTJyOp4JMGUYxpVDWw6D4sDf67i0ayYQ46b6bUCEBtauIDpfkQ96lNjGJGooHEs
7yN91+e24qaOvhPuuZOy1wW7/0xI7XMbyDr203Hr6CkaaO0NoOk+ztcE4LSv2jxNvLz7hlMwjb0l
JHe33XIz0cNjG1kydO4w3EL5ZdVMqdikWeKls6nnTr1gwoUo1UMkR4AYg8Up7sAcx9j8diujlKdq
w8B3VVwnXjbEvb8MgW6V6cjSmmZZoXxy5AoM+kPfyBvmVHO5tEaKknL/85w13mDrDaT8UORGCY8w
vMHCEUR/QvcUoujOuMI3V4I5ZAk8GzxK2tQdJ01FnhcjbCjVYBba5wLEPLf94Bp/6LCLXh6mm1Bm
Ion4++CBFh+GjEfUDYApe9H3lQu6gk/gorgXDgrAVmg95fv5nLki6I9sxQvvxp14CM7JntsnuAaM
Y0Z0JXroWyBVYg0lboaX1a+ja6ZpUxVyRIo2M9SVWqv2qkfuQT8SkYPS7b9lX1j17q0mhr62SG05
F4ndHFS4GoiQg7pY5JqNvkWX6rH7VGH6UtmXNo/eiy2BP7PD6WeG883j//uL0OXSvJcKperwCzAh
kqrgu6u+R8BwQBHajoD+Dcx+l/1BCW7rCbFeOJWQdnlVtn3W/HpCoPOPyiZod5lP863Lam2Gijs6
D1UdVYWZSCztfJjtyEjBSP7Yqg98wUjlt4PcaiupeFNnhlxN4/VjDnbdmhhVNOU76b54yJz0MbOY
GRrJ/G6cpmvrYXUVI8wEgdLDX+X75pii7BD+4C/cieB3tc8SK4azrFEhKKmLbpI77KV6T4C7BNzU
+bWd78BqfWBhCJkng+qlGnHFITWDNcL5Xy8mesSoS2O6aC9LbuxwTgtChmYxB8x/FWZbmSmT5Jr5
QaloVTV6X4hQk0DrfAaBb7ofeBMa0SbnlS6aJmwwykeFGRLmf7vQdVdWX7TXQFUYkmPxS9entqZd
d1QuAKK69Q/Oqm1MFEmWelCQ+Qcmnr9+dmKBdD7OwFI/ggpKihbW+sLjRxAyLAITlc3FivyOWchi
bfCVUXi13CSYIdU5wIF5LxpM1KzhVaiTe0oD3nL0xVzmQ2P7jvvnArp+gJXFrsvreJDI2rz4PENy
UTATu/H7t8HBOwCT7jVjopgR6K640bVBtcvFSSM+VCVWKNyPkmgtxiksHlIQfuah8WB0TFggiZ43
AoNIRSJpKGPAWFC/S3axz32LIBLYObOd7vpdBVgXz5KO/Uj9TLkMlQRFqspxHOkHXE9KY0aY6r+K
mEl+L0P7lPASZZ3ZOMq+Bbv39yx0cX4cZtRgLZyKUeVUC1quk4iIQd8UnaTucX4RIH8aP8eoGAlQ
pooc7mcam6NN/ja00UdglhnJam9tPxW7slpDJkEiZfoCMkAoUy2H6RsaebtpD8SYle21z3HBbPmy
0he6AhPoc5cnyhR7+ukE4M5u8Svw2BVfletC/6oksopVdBFmauWwLgtcdyPUNqsn0VGwTh2tQg3D
1Ylfu0QVimmVBJ8beytRwQlItJRriGt3r7gXzpmd2PJ3icSL1DW+305Xt7p463AsUaUXJRPzXg1Q
6Bz3k83hQo8hVi2DFI4/stEcrGhIF1yqYgyLysCGVm/Ko/FGYlPpASo54qYTEQxZ+QMjFtLFghxi
zwMUU+EvylOhP7ERroxzIFFhqF/A1KjqFW4zzqkk/ps8euEM/AhmzxgfipHF0jKDASTM1Z6kXuK9
tNNPyVPqF/bgTw+NL90bXvsH8zHMz0XFGnBFBWWuziTWQFvEHT6JnBl8l06DA+QnD0aRhsW4yDRJ
B5Zu0lJOJv4IygYZFMb5D9RbkQuAOGHf+yKrp8baVioB4kUV1W8V2/r6Ao3R5olo7AXffxCL0tfh
ubCYuQcjyaTVnkRlUNOOJECN3TsLcA8tEImxJewxL8Zk+2D4J/3gDdVUDtQ2QX9BMpB6jBWuhFK2
OX0GWgbz5ibDSxm3E63wpFVSAZEGbGf+QiAdmLj7JfFJBBEaECcw66qsBZIftE4+BkjSFjoWyC9+
OPMY5KzMMshMoVB9xtoYLy2ZemlVWgFmqxxrC77MLxUm7szEDU+9ywPD0Xmlnd6hFWrFeMIzDLM2
lQoy4PctehHSlOTKb0wyVWI4jVPuxuMVPs6em2StlGz6alMjsNQutQGDRFVoRBsqNslkaHCsodft
hijGj58mjwQA1mOdEbBlKuIE+JIYNcbxr8ovXPaaFSIrjrIchgowhtr2Y6lGAZHwEMzZEmurhSxO
bqm76md8xJTSuXlIXVYdhBXYZCrQiPEs1xypvOipqXuyw6ERBobhFrrd5U5wIsg1A1zwL8+jQk33
1kssyVWL/fwVbPBePwx+6C0EKuCPPsdy1c3gRohoQB62wYAjBlU88wlZ5anYKa7gaw5/QSi10OKw
I49xMDaD98oa9S2h1yEWCkknSsHDAOf4FTO+CKagu59NgAamDKOjJAdmpRXbBe2VYepjGmqIfqOK
ZfIeP1scxsFdYKAO3UU6gnT/WbcbZ8H9XDiLk9vsU7Kdtf22T8t6cFwXQ4sd+AjM5DrDk+LrmO9f
LP7YXthQ9s0zuTJG5aNDwHO5omCxdf8mNW9jz7iDN0/k6s8nPrWKNnKmTlqW4c9fYpA48/p8KDsl
syDS5kJMk3H+GS6jU/eFFLRNKJbEQYVTMh076T6R/uV6qHtCrEc1MzJ45dScFOXLXBp+1htW0GTu
bf/ffHivNo66F3Ru+U8pRfZIf3jwG6cF59PfgHHQvfv/M61Tt0FT9UKaTchxjepUcIKX5A1jISwP
o6I+Pyf8Umdw53KpHUDvnUx3bm/VdvhdLYIKFUs6iSJXIOsiJ4Zw/7Un7qzbmWl4hdP8+Ltwv7JH
RQhhCENpaeFn2VFHZKguia09GF+qr+CsM/tvy+fb6xPJ7//waPxtj9ZWCNp5UeMaPa7kWL+gvXzm
DsJFvq9fjNCWHlsnPZOOW46XHZ6vevwMvivMeluZmUaOgrJQiGGZ2z9p+7G++klU3FCDmUgd4RwY
/gQtaVwGEMtyl71kPQKOzcwEt4t6K3tUHAHGEUAyAfaS3XQkxyEzOxwI0f+LIRh9dSDo6abMUIsM
QyqxB+AfhppUsxufGHvHiIn0lLfQGoI0hjChmMWO8HKAxBZKW7L5+RPnKRaZtP2r1Gu1fVQ0abXF
KKsyhceG8W7JFkssB1Y6QtKNW15KhZK4CZJeJJ+oCD1di3y1L00x+iakhEfoORDugrkz63Rk2WWd
DirATL0QKZEOu8FJXaC7pe4Fu9wnNofsBAhYFEeXn+n32m1OzHrdZjVnta1U4AHrb6+Duo0k76Hf
ROYMYgvRGh9+URGqF4KpSW0jMdPP6iG+GDvWd2WFPoMKRS03x5K0wJdGKz13O+UwoEwJ8V0oDO/I
EGz8qLPYMxkJClCr7+/0jmuVsAxRqFOugJ7ImnubgwOXaKUMGAP+d7EGTfj39vDmVFoompNdvvZS
hmPlDgcgtiE5gIqoUFqjL+0Yh/T2p9V5KuAI9TDzVY1PS/gseWjUL9/4He+WtsgkXyAO+t8Pjs5T
aUuWzMES8wjvXYrGNf9NkDA0Da5DtYdsyNvtdd2+jXWeyl9iSRETjvhLFeVWVWtmlzISd5YFKtQE
Q2aEFelZ6mDpq7q3NmGQM4u34ycglu/9IcvmJi1yrEE99VA+lR0FpYETZ4X7EUqJV08cTDLuQQrk
0k4EK7VglXZsa3fC93+3nVTswSyjhlmaHuiTKbCUfIGuUszIOMl+3fIOOsa0VcFnpCeAPN0KZ81c
ZGlXG+7thbCs0HGkNeq8jGElHiEhC/buHISVon3bCCNrgFrJ+y9XDakRBRKsyPdKb5EKYPqcWlA0
uuc8QCVM3mflhox1XVGCq/fH0A2SUF4rqxCQVbrD3ADKnzE8kmWEihVRtYxCKyCJHuPQzLVjUmOO
EywhjN0jceCGJ1zvgtVa8q6cCqnByVJMoC0ysz/pd+ojeYCTzl93YvFPsQL99XOuDOKZg9F2Au+Y
9/m5AjFHdphdQrBAUkqF5RyMMEgzGUxGkSQqwRmOVrErW7MvbJRuvA7cdvxgaj8zv7mPXeYNSj7O
rV2loonMT5NUkKomYfuRLQxcYKBccWa3AOqB5Y7/ZUslBVIgIEoGKcD7E7Dw9VxMCoC4IAPQ95I/
+Lg3S7Mk02KYtWVST21FY5UHGAoEEZDPoQe5WkVPSk2vEi/MUqD/MNC7/A3MfG2C8v6+L/o44FB0
g3Dt17xJdosCOxHPklPYGkXVVfADg0paAu0hPeQnZCBfU0n9SRDM5U1w8fJyp2+YjsJLJ/sp/JSP
lWfcsWr6JPLR/rG2SsVffRogvgiBNLw8gn3rpZ6E+XuRjRjZ8sO1HSoC8xhv7+sY72QZg7YjBLzs
wi4utZefUgtg2HO6C0szOUMTx5c+j3uIu8Yua61bLEDrLaYBHEoY/mc2ZxQKUwep/axM9thB4aEZ
tdesSvdpNx60MDgZYCeClglkYNVpF47FMTBAwszqjG1d9atNuY4JryNQUc+yPmLzc6ONnG5pf8qy
AgAhuGaXaWDNi2+RTegQtQJzDdhUPpJNCDWngmEYEbYBnq19mCKzP5f3hlt73GBmnA1qhD3BsgYH
8Zjdo6PTmeBqfsLEGDjBmpMBrFllscLw1u2y/lFUgMqDXOerRUWbhy9PhoriWSvZQrM4t6+XTTPg
2QCVm4C5PHpaBX/wbGS8DCQrhOTA1df7fSKclPrufzcD3lfIUCL8kV1+HwAh6yIFkQiykpq/z7T9
CKXdkrGSrRO7NkGd2CUKMs3gxgTX1nTsUSvo3eosM8F5m4dlbYc6sX2f601bIfnDyJ6bjCbYq3rE
h64xGxXcr0A6pagP81/A3XB7DzfzKFDtGQo+E2GxoV4McztwZVYUZLJoQWO/Ts3uEjqqHZ1VN9kv
z9wdqyoubt3OGsSYDDDO8picJe6zOokLV06y0MS/oF3xIbO7neRDQsSCxM5P7RDsBjzHBtLxwFCH
nbtXgBeQFER+g9k027rV1j+GOhLiwnMLoOwkEypfiuBCZhZzCzOLybH72j91JzbOfBPbtrZJOW6r
YpxKicHlI7yJlmSnD0D1BbIZZBj30CHOaUoeGIzBdFo4iJlDhtFeM37FJAGbg3Sr0kKUQa5qBEgj
qG9RzWquxQ3OEPqxr3nQvyZ68Ih+/mtoqPt2iHZQDrX1UreThUUcvrnzK9PUzvdCtwiZqCeeVCtm
G/7gCpYiyCZ0cr06aqPrXlHnMUWtKkTXxxGRkZVecenPBOqGRx46ox3YENuLAtBA7DL7TltXzto8
FT1ErpGaPkbG1NlTbxVPmOq3xWfBVwHo7nMLdbPxqPwBK9xmKQcMhjpo22RB/aBIJye1ZGTzDMNv
xY7Ab6FwgKLgiNTwr/l6YQwExODUVDEgQm10pU9cOcdigsyX4ENjR69MzKLYgtN43FPpM4LWVoKz
NkdtbBo0KUQjEbQi6IaaYNs7hU4OTKHNu/OOrbm3mWqv7VHhWe1SDvw95N70RrT0p8Ngza6Cydzm
Sg/MWN2W26ys0ciPsG5mTZWaBK+XwW7mA6q6PpgEi4PmycfUDRz+S3fPLoxvnce1Wao2JtZavbQj
6LHS5HUUjwaKrYyFbQV+oMjALAcFGxB/URbSBay2qdKm14VxF0xfLnblJjZmHAYzecmfAtN4Adve
RdgxLG+9d9eWiUOtrpw8gJoEL2JtsofHdKT7sY90GGEeheVccSqgqV1WSXdzPzGkpRJOJIVXqDOh
DLE2ZhPIzXK1dWSuxq2Oc8LY001f0UErQDh1QOdPxe8mGdNGUKvUq2NgPuq2h1TJ9AnUd84EMubb
u0j+LPr5oiNRQIdPgm4Ajark0yiO5ElOvCDZR+PrmF906dttE5vpyMoGDaXk4igRg7EGWc+RoNwL
F9TKAiohr6Q6AYkqX+BM5uDZ5j2xtko5Jngc5CWSsbLB7XbxOc0x/SFj6qX7Bh5Bw1n2ZJY2LMzu
Ib4TbfFT/en2sje/4u+dlSj3hLDh3HEN2CR6CJYCxGOGwuc2hNpg3Tj/uyUDwim8SOSVoI3z/iDo
bccHpVqBRDvk/Bh895nB37dSZBoJA+69+cZemyKLXp25Et9R4TOF9PWK3YJOW2nJdwB6W9M9oaBA
g/OgJhYL177lpGur1KmL465pjW5AFOtVW9B1t+Iru4lZiJltM7Ih4ZEB4S+6t6fUijIVMgJKkt93
Um7OEhSSlfvbH2vTLw1MXP6/FRJiVlvYQ1jG0PsY2dkxPUeiKUCxuK9NDmDOxSMTwcYDGD2u5yIW
0Cs1KkZ42TyP619A+cuoGkaugcEaKQxvZd/rh8DrPVJJmzHgB9BM7PasJ8lW3FybpPwmMrIe4+VI
Sfl5MYW5N8vaub2vEskP6Ei2NkE5SR1GU9nqyI+aIN1NkWhhADqyQbGrmX2AjEmK8PCKFMWse9kJ
W3CxRqUzhPqFn9VHiEn4jZzbamLshhb6WXLudm2xXxZxV4yLVQb1gQMbljXHAXRuSkeQ+tchyniz
SDgL89bHXjY+cQFIYJIGNKVKA0prvbtbkHUbjXpuI/Gs6gGDUI7pS1TOVMRVENY1fGkA1P+Vu4As
qP8CTT5gHOK94WCkbrHSo1A4w2wu4LTj2XWprcfGetupNGqo2iXLUoAw68aEyNIOQ4+gr5gOnJVB
8OeogHpk30NSorL0s3EMnpPEvv3hN9/Z//wCaMxSXYOy6/kx07AJBLEY+pAqEp1wL9vFS+OQc9Sc
uB2zErbpbbgvwQ6rQHSNrlMIhiIok4o5cdLkFC0MFdrTN8WPv6B0eyz8AfMojTV/Khd7YYWp7SC8
sk19dRRyO0nuW3i63RwJKXW3i0YAUlOvcSYnzIDThPQjs6DBWjL1paW2geEBxTYemlu6ph3KBcM+
yZNalG5Sd5cgzRhnejMg/7NQfNr3oZJruUIe0ZH0KjCOFvULVJPMcRgthgORm/hD5FiZoTIFoUy4
JAS5J+Lh6PwSRm6giEw09EKXNYZ7rUneskblBZKxSFonXaMvGTSUDm1rEkH10Mxc7txDS8yabZyX
L0FsNjG5Un1cqUyEDgmHt34GVSMCZ1WphDUWTUBRHOg+8Ho+K61VfSOyjPlgSk7lJRiYt/Jvt/eb
ZZm6ANM8Do1UwAaIBdh15giEvMHix8GASxdpkqIqGuvGI655a7HUjSeW/Vy0Ne4GorFZ7ktvEpz4
izqaKpjIm3N/Vz5i3PF7AyAU70ks7d7tC3flYNTtlyitpNQlCIHlk6qYyffmLnXi0Go5U0S5VjT7
yIzu8ZT4fnujmXapK7HKBH4uI3xjQmXRWtwj5EzRpiNTI6OdQ6vMYRWjWRtNhSZBDjBsbaC2ShAv
v7ohpFzwN88w8lr5FX3xdnkfGAw+imougxk+U3+0XPqYVCoDzryZsfw2Qfeim6AB5qKBlwpTbaY9
KomsiWrGXtG9ZyPLhbDuEN16KEjrVWrXgWHqMTLbdjGLVLTEpXCM/gvDKUg0+3gWIEEmQsQN7ObU
WWjVbolrCaS3KH+jOEzKZuru13x679+2tb2Hv01Rfl/V5dSFA0ypZXcHnupDWJVPt01sh1M8k0FU
THp/9FgZv3SVlA9a4ulfjMIcINPQPEFfjYTx3ONe1DvD6VFtbgdIVyKs8uD7Zj1PtjOQ1W8g+7BK
6ee2S0pxEQiPcOgTfFkMEbQpN8WnziHUYdFz8CB9vr3wzSi6skl9RkgOFs1kIKSVyeRoAxS6ldBK
1TcF7Jic4t02thVJgGMDeTzYynjpA3lGmI5BhnLzrxyLQGjjyQTpJ6bFByeDtzpIm1nvlI3bH1w4
xBjefiCcpFaYCxEnZ1KZem2a2guUnmWiOTBODmNtG9f/OzuUlw7qVOhzDg8a90uJMW0BBK2VgyFt
wrL9B0NgG+f+nT0qKitRsoijBnKm9Ge/J3pTGBuQzeaSuKVlWP1r+ESmw6P76cTu01yb4NTpf2ec
CtBxF2UVv+ApnYNC1Oud5DNUcLunCOXdAOjgoraGnxlQisjXWUF7q4L9zjYVtZsgWkYZ9I5e89o7
5Hqoag/KU9pVC0R/EMFh/nD7224EoLVFegQGFAfJUHZ40WeaBCHZN7X/cdsA41t+0IkQZHlQOZz8
oXnFcJ85cm86SNJrVLjECRwug2h24qfbNrcq1+9WRRx6FW4EyQBmXkWriTx49BqKacFuuV+sAIoc
hFfSZthjHES6nQiasbYXJrTTfs1ltlZR7oj0T4QhbGg+Fw63y0DZUDL0RjfeG++WSUVVpZHCJg2x
TEOCgsuAnk530ZL9GNy3Gmc16cvtZW6vEiRR0PYyoPxOvQIaSEl0XE7uRcS2IX1SG3DwZozqzxbp
Ixb12wr17Sa+TcCQJoKy5Zi+yI1pvEafAR4QzAhjaLIZiybJzaaXBuim/d9AZd9Zp5J+GeI0vUwK
aQ3XPIzR7OLSupOG8TAq6jdl5jAY0A+WKoZuroEAuJFcqViOqhpf8ARmKgRtZCLvfg31gedYjSal
RBYXioUdAfndQNZFagorm0VLKR+M+mUMoT/TcpaRxgyv3rg/3xkn7rA6RIkSZ+WQkfszny8pdNVM
Tg2sLpCOC5d58SyJ5r/zL+qaKTl5hOAA/EtSX1rw1IfBrh1TxqpYTkzdLWnITWpZ4AMX4QDRBs1C
ixfFIZ1hZmve4t3uUddIGKsZWFSwe/y+xtuxPTX+TAQELyxE3FaJ650l6tIQO1ErB0MGg9OleJoe
x2ejRXoFptTx+Zd+QvNS3zVfuh9a50ZO9syaEief5eOF+c+BpYdrqlkcmh664R7gVyaX1yZk4MwU
+VYZeLcdZAu4vF6qQUUgCTLEaaXCFKHHES7CHclmY5//SZJZ/XNqcc/tMT0u0C4Bsh1NZit8JLp/
scusDpAwdGvVVJgKhlxLuxQ/hWBJRas1l2+hZ1wv6sxjEbownJauu6OkNKoj2WIDtEOa8kWfPyUK
49Lc4nB5t7lUsGlHsKtXPBqw2dEAIx+eA06O1zhibl2aHHQ46t28w2yNy/nc9/TS74gCCKtsSIzc
2lYq6BTA7FRaXEMTLUrtEuSmGs/o0LD2kooyk5BPxgjtKq8F5EQuQAsjVY5mMO7K/5LK/T4VdJxJ
u24RFXyy0YrPIl5btVVaxScV5CGJLzKpDLbYWt99PSreiMtYazGxl6HrRDiZ5Ytuop4PvlaVAahn
HXgq4MgyJ0cCvhJaFb4K5bNaGM2Bg14wezTp9gVo0PXNLJqzFFJ/BDs6HMlM0gD1ksXK77L93yXf
El78BlBaEiiM3993yijVbS6Do3LUrOs4Uo96I8niktTn7eXEnpTedMXfFunkuzaKuSkCzK0IrW5l
ZWfVyovCs16JW9VwtMr/WRidgitFmIVjBo9HL20BMRPk9KCpZxHwSGeGGSgaArMGcoVIFP0NGuid
cSpOhqne8LWqkKgSfy0RKwmtzeIvgAO95RHmSjCv52rMNW8+OyQwXoOh6EpJ/f5jjh14wxcD7bRk
J7mQLTeAug9MQhM9WdEZ8MLQqi/VKfgWtUjPZ3/4fPuq2oxjK/vUcVT1rA3mHrzefQ12D256jmWO
cQw/vnKInBtKeyjsoAjwAZkQQkWNlyYVzPlg+RKzc211fp66IG70c1cKYzbD1AdACbGIw6ELgE4K
kkrdv8vYNNnEcYsrn0hPJ56vj2LpRF5W/J8ofX4sq1AWKfcZ+RCnUoVFoqMiArDiDD73Qsoqo92Y
4Zsk/0WxirJJvQFGCb1R3iCrRIlWPI2WAIFMJb3kGN8gQuVaDZw86w35wWFhFFhYTRZwUpUP9SNO
kDNBhKSkqy+9aYiHaNyX+ecxRltSjK1cxl/9wkhSxavgwbvrliCAoPsjgN8YZD40uGXQMIgIqj+M
5S0yqBrq5Fy0XXSRGqAHpU4vdqHezc4yTuc5iypLRpFAnCbAzwwdMO4FkJEuURoH/XLAJUcX0gai
lS9ybkrL8GUxQkhp4rNJ3ElqZX/ilCPkzL9GatuYRZ0EzlILL2XX6KZcQhNKTcXwruWECeDsebGH
pRScKmh8OSgTsxfD45IEb2GlPOay6DVR4yqp+omro5+BUKHtpWru0MavYQx0Y5Lt9SD3W7EfrToo
gMeeFgNyLwrf3WP/n8uaS51AAyVf0nKVV8WGVfR5ao1L2TrGUGRWo8iugOosFAY6MNgnqoAmuazv
+EqpXElJ1KM0qHiOyoifSYMMqQ3EsyAN/iKNoG3k2kdpNPyc6MukhRFf4FVJbgZtX3Nmp6ZaawKy
FO0qgz9C4SU9G4B038kJnzpTIqpun0fasah6zk0HRTblRIHM+lRops7Nk931Yn/Q9PTIc2lg1bOK
6J3H4FUu+uI8phClNzmxT+0p7E6x2O3GNO7cQdcMU5XnxM6zRXUMLSt9LhU5jCiIj5xYCLZc87Op
pbPiJaAqcflM8yJ5xhBymtf7UeigFRlGAAT1xagcFaXHfyVbydTbkVDwNiSe+ruxKpxaDsdTocX5
KQug174s6Smd+AduAk7RANPrOM+WGvSRHar5peJHJ2iCBd8cLCwVJ+2bIoUAYYZ5gIAbrGoKdtyM
aakht4RQ4M1BVNLnpNe+Q8cgQv0IImp51zxWS0uEWHvJDlCKOcoCAKBKLZzCNOHtuSyTnTrO02lM
Zil2omXhvDYJi9c5UFOUhNpWOnOato8W2Uvz1tPIY75dZt4S+gQO0Ry0aXrmy8UbouacDDPaDkrv
g2r9mROjxxn70CBhHSawsHZoVM4xfwlK6D4P5WJ1XAYoYzIiRuoBeu1Bo3tR0O8hH+in05RbhTzZ
s1pDF7vxqirZZ2Fpl9HwmANP6EZlw7m6nmdgzIhKq8pab64FbIwqxHZfDJXdtgLvJVMgoC/SW6q6
1FaTdJ/5YOzsFrd9lOPfUTtwhBnjuZGGR/CQoxo+99C+GoZTEQZ2MuR+GPFmt0iRzXPZnQhG7jgd
LoqaHdAgc9CoyKxpDiMvSeWjMGt2FokPIpSfxpL7FCfKS9gmr6EgQdQ3i9V9ImjTYPWaPjvilIV2
XJZHLggfgiG4gOzf0crUR1zY180C1uOsTXetwu+N0Di3UvgYBWVmBWJ+KcPR7YJw/qSOBf+jDNvh
XkzEwxxzpdVUgQ9JAT9ahMXkJi6xceXmDuDeOMJRgeadJGWuUFeGeftu/5hrA3II0CZmB3ARaiBP
f59cxMU8zf0wiQDvY7T5KxG7iAEpGJ86j9Ug+viOoGxRl5EeD2Nb1LCVIndSiLz3BD5WsE69ALeB
BxizVbNxx79bHPUMROktXxDwRahSj44Eyhm0igDFjTGdUKju8MAun358eV7XKOPqw3yAYtA4alXM
61CUZhGXPPbzJLlNbONdgYkQKUAVYzJJ4Q84nTvcHdo5a83goANXxETRfSzaUD+EytqUwagLYcAP
kb0MakS/eIPqOzZS5L+40O8lU4+NOFwao0pgiVSMhSshR7qL/GLPZij62NF4vyoaWS2p8aw0wXV7
EbeA457c2M/3RE1QBlU0pEM83WV/1q38FJ70zxpper0B1+eU8rCb7NozFJWJMjzwgiDPbIEHcpiD
qB9ybmqd1LHUG7mX2xD2CEpFwcTrIXQGk4ikZH7/NJz+YGs/vOAok9TpbPOBl5MWJgnvrfDEieac
QiMVxCeOsR8fowavjMJjFUlYfkqT7SmNCGW8GmbDc+DV+2DXu8Frgo4UC63wkcsLCwS3L8IcZAwh
KUL5qdzlRrkkCvHTCdozEBSGbHJuLrv8S4UeJ0RMIeXwjAfHowYt4APyw9uxduubruxfd2JVhM6y
AfIbDex30ozppMblOYmBESSHmsqB10u8HtWViYTHtJsewISiXgrxDt1O4G3i2Gn70IcwpSnjmXN7
UVtBXePxdJN4YNchhkAVh3oxa+Sw4HnEmT7Fo5y/+4UFaZHmhKBF+5PK2scBNJLrr4xSwU0Ms74z
KhhNdtFdhVHYp/wszG6f+sGJqNZJ/nQkYwLAOaWedjK6B0lH9msGoZNMV2BAZrHkVTZePe9+E+Ve
LcYl+X7GbwKE0J212ZYztJaEz0mGEd6gM1Gjc8RBZu3/hwrW+62gI2IUDipCPcz2M0Sv7WYng58k
sLNPi4fHA55cGeoDhEaIVcj9WIuhLFMv6BgS2pyQXS07sfSU1t9BjeISucAktw28aAcP+sfXxjr7
bv84gkdZpyKkXGRJjNce7zavdW5LjR0iE7s0x8ADieXUYCSxcDtfvhCeeac+BsElnw6CQ7T4mNGa
2KKO3frTX4XOV8dOHNRCaYk7gh8G00WRi68NllDCn/kHN/uHQiJZOUTkJAiUAStB30Vlpg1qWy34
4vtihw7WQTgTOnDhxOaY33QuDTk01HQFHpWC99nhpOsYTylm3o0Fxc2lgzQ9plJ3EGX/dhTZuHuw
pH/s0KFRLWa8X2XY6fPEXOLijhMhAA89ndtmtoPVyg7lsk1UydHMwQ6Y6yfECY7U0TClC/JT5A9F
9QejfBtRn3wrQVcJgO0DAiuZ8V6USwGFyUGzWuMhV1mqPVubt7ZAPuLK++KiatWmhfeJao46Vm/1
S73TZkbD6uM8PNxubYYK9OlSNloJEhC0M6z4awMd7GKHglJifVcKi/OVN2CxCVgodMDB8BMNCfEx
CG1IH3/G/GtzFgFA/J/ZJqifRF0DgV4XyTRjb9X8ewCSgrKWzTlgQbDJwujTvV44dQikPK5rECWA
PoxfPD2DSC2mqHaDntlQ0fLVVmTJfn+EmL1fF61ZmusxF3bg2kJtsgdq4E22WityoSpRWct5sjBa
7IZ/QUdCWaUOR15HzdwQT51eVQ2tSBAdQDK7yu3lBTeIy2xSbF2Yq32ln54Ad+UhT/ZV9oyLYTa2
2uBIFqRP4QmeNKKgjv/bE2nMP8joWdapdHcBik+vuat1GLXDe/Fzk9nFJ4B5WjDweZpXLWbicHZX
ugHvRMeB5VfXUa2PjqWqIv4HqgUazVh1ets2+Ccupilq3apfrnB0kDWq5jxa6pP4NL8RFmaiO9lD
mdlUdvsMsoWNx2q8bwZGFMH/+SnUSxlPH16IORKlUlP21H3ukGM8PfSvPLhvICXCCPhbDzlEk98G
SVBbBa1cacMKgRjZ0iNBScfmdZjErQ7/R9p17UiuI8svEiBHmVfZMu2m/cyLMFbee339Bnt2T6lZ
OsWeWSwudnEH6CxSyWQyMzIi+FE78mvyNbuh7IcmXwtyO1yeLDPhUpYEkIjgtsMzoNhnvZ08/p4C
MO1ltokf3aPL7nOdfStFWK+XiZ5lVbWSSlOExpl/hcflaNrxvoSICe1q8grw/xJATmtkAuOkiSQS
BlgbvDC258PgVHfpAfx16KJmII4xD5mb+Tz0xNYr+d1HZSJllaZmAxi6iFcr0E4DVDsMp/fm2Aqs
HBko7+24mQOuNpXNfbsorZqRbupym12BFxqZH2II/odGvC70kzsq7RSg7RmHfhs5oOEoMXJQ3sV3
5V3Cp2LYvur/2XU2MWurtE/nCT9HfzC/918pe5ThTHb+mH3Fow9BjLcBm64MbUxMZGOgF+Kf7w+R
EmEmDAAzpDOCcJW3kBwleLDjqcNJm6i7nAWqlR0m1+6IVBoLxEc90Td8WQOzCThXAZkFMTx4NSf7
N/k1+dxGlpTwy3hbWaikopkNKgQdZE+MW/XNoOCWhXnwveINtyDBsbTShmggpQCH4P2dOthxZg/p
B5SztvZYw9MWNxFSuDMqnKKUMCwkBTi49bhXKoAe0IIl0Z6zxRvx4d3LndniYhamBTQQtOAj2hAi
/UIb2rSYlRxM7sHZLNmtSxHM5ZeO5WQqGLbyiqtmnx7og6Vxo112GC2ej25dLe9WxlwtBKINJebn
fpcHKaeaKVrTTgcIR7GnaxWr5O3lxgPJVOiEtKkpMgiMmLsF45eJGBX67xpsZPf+cpT3yoHOOJHP
l7/bxpF/Z4q5TJpk7vu40aDsm94vOvlmzgA2XzaxFczf2WCujglojjwc3paDdiJ48KbqUFWOgIbl
2/hYZ3fgXB0/8e6srYz/nWHmFolN6b/7SH2S5qDAyhYPUe3WTxH4r2roWlIEhNTa9BxSdePmKXwI
7BEEm2LtCpDFejKEY//CC0gbAcHEdALljFI31D01MDkagO0o3txDnxeRwSrTFyMnolOPd5zd33Km
tS3mYIYhNCSEtFS8rnbUg3hNeWeWwTF9Y5d63DyMZ405mAUptWxSsTL6th9v/ve2H28/kCTQv8VE
dUzSAnQB7okNCQcV5K9qHAP2K/uA/bl0JkCAyiO6ExCo2Wn3C28rtw7L2iDjT6kuBVFRwqAAPoHx
5nGxJsu4orULrI+vj7e5PkA7THCibNAdTvNcl+oEcxRTkhhAXOW2+bQg7CSzjZ6L31cux1l4Jhln
0YuiVdUGJvXI0kDH1XyWdvQRlcsg5qTzJdxMj/7Fs4+4WiTrMAuUxg0DFimopIN0pJuRaxoXaDsk
Uh94BjdSAdOQNeDK6KE4uw5RayyLch6wQukeljWweyfQdi1us+o+bHVLTYeXy5u65TVwT9jSMHyA
+v37JKdA01vUkxLDnEB15UbupD3HMTeuePjIyQLz1WpVr+tQzyePEM0a5h9TpllBzinNb8Usg0jA
pxAC/hx2rkJS4oz0DQQ/ixl4CUNwQMutGp4xzbzrjw5Ksy4B3j6aL+ky5OCZ+6I3E63K0Ej2QqXs
/TBOHs0kBIp6BIxAvhl6c69KxnhMRQmK1aN3+WvRP37JOHPG6zmagTxsUCyZKrcS1X2R3asaQiZe
01EbWJetbd6N67Wa750DLc5SmrQWz8jf0GVa8C9tuUCT9beqKKDihd1xbv3N/GllVqOfYPV6Rabf
VU2lAI53oHQAnQwol/SJ3oAZGs0c9zxvkclIfhVIWet4hSOeMWe8kwdIwIjK4oFgE4NUGN2CNL3k
Jlzc6JmPMoaYVE3WI6HQdGBben10FrN/DnuwMgbLsapTDuLvzE8YU0yOltbKVGk1THXkh1zet+lT
1oZWa+4jfC+Ok5zFSMYWXfbqa6GG3aHsiwMRKTYtM5S2YANnQSVBJh/NW84tcBawGHPM+QNwK6tI
Ii/eIIS7vHwh+p+LjjAmmFOWhv0QKTJWRCM/VSeVHqXfSXVueIJfYzjij2utbybRcYAjUj5UJgzL
A7j49QnxSwBpcAd2c6FXj4X8cvlbbe/dyQoTiotOC6PYHERPaKfSGlTlJsqknBc1zi4xZi3MgUrT
ANxMwiji0pxA8zz6aFt9rh6o8Eb2SwN5irwLdGs+9siCLq/v7KqhllW8JU1MjhhQBH7viqkKleAY
L3kPivKOJPcALQOzpw0T4a2RY4nl4crBxCx2Kcpc0sP4q3osnBbMlN1uAGwBMLjglQou8+guzgtA
75enME4yqSBJiWlBhtwmj7q3gBgGFfkSPUCwknOTn01nOW0mS7pVL8uEOR1Yy7rImdt2N6MqcPl7
bZrQJNBqoiSICi17ljuZCGZLw5QWWwmk7DvOhP5myF0ZYE4yrku5DgYFNeAg/KRlP3QpPEjDS2A0
u8sr2fSHlSHG88p+aPtqUlHDWb4YAdi7zIMa1zyvO3u/UAc4WWErcnUySdK46MsbbkXF1RjssyNV
Xip8nioH59Ow1bYRzJzRlBKEii5LbKVNagsICx7l4fa2gSAMhU0UgXQmVFSRCqpK3MteMxyaebYC
sptDLsT/LGXDthFVl2QVzJug8GXcDGDnwlAWWNEEc7EALHPMbrnF91ocktbANci4F9ubvilkd9KN
mPPZtha5Ns84YRaDT6sA3MIT23S2slS4GxCbILGp/LzshFvfjIBJEfVn5MCmSH/I6iYeQaKkpy3t
J8eBq433YivvL1vYOk9rC8xdn2LeSlkqXfTS7jkuwVteH3LxWh15Tdfzshb9ZLoEqDu+nIa07P1S
zGYJFUFNgKe/ovMDLap2kBtRrjGRYn9ofoD6wLvMmjFI93a1d0lK+prUMDikIPaskul6juMnXDO+
2CUeEDj+5Z3cuiSJDlUYPJ9lGYip9/bSKAXPSgl7aRu7Y7KAuki6n6Xms9DEFSZQzGMlAWF+2ei/
bOs/Vtk5IpQKBzExYJVgT91mb3xNXcoxFs+e7DUH/rDCeS7/tq8ni8ydlYmkU3vgWFAmEGvgQ0GZ
I6OmLdnTjbCfI448CHeB8vttbcu5nKGCiG2dMZqFspIECAL69nYhgTm+v+XnoxunW0Vx3kRCSIFv
7PNBWwJILSu4YgSMPYTqQc5bxxh4j5SNyP/OCuOeA4jW40LFBE9/MHxyBaIC27iC4OkHUClbacY7
W0wYwZCUEQhaTzvH2Z3xNfEEW7+GSO4nefeBOtnGwXtnjQkpeWE05TQjZwOo3528PAOVDp2CNt3p
YOrOlWFCYKj5gProOd2NDMTp6ssx10IzqmLR9Phy0m34NbqDvJE9h7b6tXnMnMiLbcUfIydarDgA
LXTq6HsEvD+vpjM/grkcZLKkdSzhR8i+/IseD5ApNmhN0GE3kZua06jCRLl3S2aiDihihj5DE80T
jl1mo+cdfJE8DNDcFbeRl30LPKKjT2tJAN968rE//jlmfL1cIrJjmkoBWgjMBCye9knD165vqMCg
9Kl4np0SDP68etpW+DktGPaY8DNhlCbCIM7i1aDRvzKPtL7c1h+sL2+HAjB8g2EHhFDsIw7cGkts
RNjduM3sEPy0kHRoM24WSGPY+Uc8mWFiHDRStEadcT7JbXpPXYZCGsBd/rdAxLdPdjLHXMVZZDTQ
7Ia55Eq4ncEwbECR+L9BFelMbUu/+s4FFLHzeaeDt6FM1AuiVFzUGu9VPf1ShVdzcqVnvMi6kTTB
Q07LY6KdmgXBVPT4aPIn4ba7k3bhNXE1iyJDBj/3+IPrGznUO4NMwFvwdoxjYAi8UU6vSV/cyoZ4
NaeiX2QSh/ZlO7bSLEOSIOLDvodrMpZ1IAHLqJfFDWZLD0W93EHxeJeK2gNuSU52uL2V/5hjH8VC
n05lqSP/NGjTSh5Bmapw3lnnJck3bzzZYA60FvdJ0GESEZeTgUFAzMofWvBntTZY0wEylFMbw3Ol
YlVcFA9vdcyxqyupCOcBlhXxYYb6eCl/vZydbQfn09KYgzYpugAKJAEIsVSFx4MiYwKHg3GMl2+9
+K2fj5XAYwXd9sWTSeaAVRMGJPsQXywdxKuxk69kNT/idXKdDSO300p//3ncOhljTlqhR/k4hHhS
tq4Ctk7wVILxGqSRASJX8yQoFlcHYePhh6N2ssgcNaUdCwMUoShhoLSrQLJ9wmySiqZ/zaGKOEdr
U7dUEEdENPzwf0wukS5ZkCw9nGO0zczOn5srKX4DyFMmsOFXjC65i/I1Vxf1HOnFGGbyh36UqjGj
AwLBdSM75u04WwUoyKgsqrzPS8u4nX7Nva+4AGbz9EM2T8Rq0Uw2EUdCEqSSAdtN6jbx4gWACF0+
E5dNANz0Pp9XxTRWMplGZ/Aa1eaA+d+YEyQ3XmKrTyexKYIgj30FkWVcp6ngFBr6DcIIuo+vqpk7
Qda5S8Zja+ItiokkAmlIOylwlixSLTMk1rJ8urxt2zn8P58G8yPv900OgpaUC0xEe6qpWqAqn9vt
d9MvPXPPqxWdz96/c0J04d5bkzrRaGsDBRaq0i1eZx40AW6U68GlmbP4LbDDl8vr4+0gE0oETQDQ
sDBFz5S+BdPdHPIGbzZvztX+MZFDnAoiCRmcAgRQ7gQ5uDGs0B5FKwBAVSnjgVU3E52VOSZ81KOC
8TcB64lacjNozS+jI5+jCqOpl/dN4W0cEy4grpc0bW7iHdmOV4MqXFfBlQgGpsRsLSn/mgHBV82d
rSf3gvI1Ahw6+yRXz2pUgs69sqoM8uvh7JY1mtJStyMyIngqP2NeHKyrt6Z82wfBC1HnlyUUb1L0
1FIoC/VljmmdZjeNlaUMPCW5rSf/u/PLRCG5S4ymQwcPvmB1pdWgGE+jX/YNhD0YU0a3gTdqu3lR
n74WO09hjAHyqhIXWZMI13Nk5tCBBgfkVAWQstPFyC6L5XlS8v0iT7Nz+QtyPuDbg2dVp4ogfVOM
Bb1olNBOAMYM5sW+bOJ8lO/9cX4LLisbiOLATWdYX3LVu/EOgkxo8ga2PPny53G0flLhMSqOqO9r
aICMdjdxQjLvm779++oXCCC3lBJasQ1vxq/p26utcnE6QsSTGEAP3ruUc9zfAtzKXo4ZySnEve7l
kWr3AF8GMrjYFihkZC5vsov3BZnYtUw1yrQGbs0Y9PLj/CCA1eLyB9zM6lb+yQSvgFRGCUIk0at6
COMVt5J4n88PEngQL9vZfl2vDDFha5RrsWygkLJGb729rjOgt3iAuXM8MuOWTOya01CUZgXLolyd
FBgwYvzyJQaDgJ3a+d7w8Aq+Q3qOVAcaUPf6Xdza5h3PVTih+u3wrFwlBIXdqE04HIRcdZjFaQa3
HXkPX96N+kblt7Ki9vk0ygY95rbhd3spwDh/7tdOT8nyAPeOnfYbb2X/ksSqGqQpNcU4G6bKxLrM
tZIoeFt1++UHpbNpb5SdVAJo3kEGFNiubNrza4DbW3qyy/pr23X5QEfuGuVunm6a+pjID5ddddsE
pLVkUcGAMjsMksyFCiFD5JHmgEZWXtsyovas+petbB/tkxX676uvlmhCjXsVwAFVB4SbyrSafxcZ
TyaY6AHsWKhCOIs6hnoQXinhQgesRfcsQG7tA4M825HxZI/5NrUO7c1i0hRvBBjV+z3LoT3mdHZd
t5VkRyuVkYs8Nkocc3d5O/8lvpyMM/FFGORRlnJgPeQB6NBV9S7bfUDFbvN9qoLUjap3KedAeDMj
NdDNdPLT8AULc777wOsd+jxFZZ8/4UtLFWfv4ZM9dg4NYi9d3oVIkv6mNqluXgora0zhZJLbKO0N
dfFKYSgsM5PdSO/cNM73erczl2QnNIkzI17qvUcyUGUK2UPe4wkUeJ3o9iQFF9x1Cj04o/NqTXcX
vFsa4HwmmdhSc2NO41WKvxBV34rgZWl6K1c9df4spqAYlB4r7VfZQrsrV6zOBAGgCIkO6Ntl4ZOw
5G425JSGyFLrXUo0O6tFzk21efxXi2deXKpeGr9H/nJYKmPdDtKrYvzMcVfeFjOPrkgI23SkE2fN
a9E4CrSDlj2ESOzkBRRr2Yy5Blt2Kj+VbPn+sunNU7paHxN4mnlMSFajxRx2mq+2hp9VKKd3nTVm
lTtHAyfB2D6YK3tMFArCuA/zFq67gm1Lg4MH4AcO5ua2ElCOSaaogaSP2dZWlcUIUQB/XG4sWait
pldtSX0Mxl+Xd3G7mLKyxGxjopvo1Is4I7NP8cXSY/ZK/1t1JdyAcmene4VOwvBzm+33+soys6Gk
b/sAOARkFf9FWtY/U4B7KISuuCb7y+vkbSj999U1pWayGpAOTRFo1kM9/mEwJseccY2YGsfSZm0F
wGITqGZggFmla4DAwm4yUMA3Q5CZiSnYP58HZVckKLCnt2LL+YD0+5xF1JU5NkOkuL1Og7lgXKxa
gmpfyFkQz4L5fusqqHN1RKEWusYxlS/52PDO1mbR8rQIgyl5xXMTFQpdhCZPdj++GOpDUr/2oZcK
EoqLL2JZOnP+N+vSZYBkdGR/QLy/X1fSZX1bVcit5w60IoO0j9Xeu+x12/3WlQ3mdHWFYtRZijRP
DzHbbTVoqt5PgaWDT6S+JvfSPYicbqrWUnuQRGLabHgWIWjJw49uXgWrX8GctDgPRKMneFoqYeTm
CJXtBBh1wxMq2jxjKzPMGat0pQsLuqEElG1lVzgN7knRwBC/ygUjbjrlyhaTJmUoHDWEYrUGD6Hr
WQI8IHI0R3so92C2/sIf/uAtjjlnOjQjDTnCRdcvTxNK3ZkrQcaVl03zvhRz1kg26HUjYguNVIHU
YD26WrUQa0LR4bJncvaPfWzVKJUOWYTGS1w+a0LkVAqv7rZdUjl9orezsQq5RO/DNqOdOPNBMK0O
bvCZ3P5GS3e7BvI2D1roDBHaE4orgv/SMh8vr3H7hln9AiYFSmYN9J10zFNE3ran/LbGlfCkWQKa
nJnPxapuJtMrc0xAyUaZTGaMYyb7wafirgWnNcbYXsEReBXtkgNmWS6vj+MsMhNciGyYLchAaat4
sKIg9GZNcpKRU1fnWWGCh56lVWLSgoek7zpBt6votQf53P+3FCZ0oJg6KbKBrlUJLbvUyA5SFHgm
j5ubtxQmaADhVrcD5TVB8fmmrAdfAZv1nL9eXst2v1YHGBEsNxtjYmmXLGMc9ECc7PSHwRFeyS48
DFa1Mx50H4ymO/6bdXtlJ5OMpwMzkEGgFE9kcb5NtMUO29sw53VOt4slq4UxDm6YQjjgmU+7md1V
8ppSHYXgh/kVFKzfTbzFu5+laDWClXNajZurM8D/a2omprXfcthVJFkSLZDSBAdrCMKjHGROMwX3
vXzH+W50k85SqZUZJsTXvSENNXgrvPltBqf+Qgf9y6tx3/ixx0tIt4PTyhoT6oVWLJMkRk1U9ePd
Ur8NE5avILK1yxqwINTY/mp5miyBVI3OMNJdXu1inKsCUQEAw5Vp+JhZ8ZV79TG9mtzCHXcgc71s
bvOCwXz7/6wxJzoMM3C90m5cJkIKJgZhTxpxTGy7xckEc5x73GDZQGcDsvqz1B7feI7/WEWIFmBX
y2B8QpCiuegM5Bloe+RhYAWFed2gBVHPP6e2PIbzt8vbRn/zuQ+e1sR4RT4StRhwbSHN6PxJRLU3
vULxBgwy+a5uUs4Oboeq0/JYeRIp1PppIvSOTkE01n+CDO2LOTvCz+7X5Fb3y084fmKNPFAexzlY
qZIiJFoO8AAS0rl5UhflFnqifxUz/tlIk4mI+hiRrivh7XrxOVcALEleqoK3jn85xCcrTESERyhN
Q7kcKBt6VTu0DTzl0A2mnDoBhjE5h5h+/gvuYTJXvqoq8zIS1HT1eHT17CCO14lxo+uY3zPdRP6p
SveX/XHTIGVbwHwWLrSzJC5pkmigXWdaH1eO6H9iTvAD0lKbhUETdBQKoQS7BuP3fZDGwxxEb22V
d6DFj1RX3p52Z9t4ssa6PSSsSE+o/wU/oQjiZN/TQ/p7qPqNG+kvJsdpGFkZZCqRYhjNaQrGbC9E
PewQm69o2HrLfb4vKtrfa1Br5bU2NiPJyiRzANI8r0ohwhrLoHdB7W5N091EajdLvxkRR+2Uu6HM
OYiGQRYi2qINf2V70Z2/0Cn11sHQJ1UY4gMKt93SBB8y0TRdZSeSB2kMarNE6BcPga/sBFfyBZ/f
9d7ew5MZNvoLYaYNdA+btiJ2PqMrVeOIN9JOlIqjgVf05dO2/WYyTwaZY5Abop4JMY5bLXXzbaHn
hp0LfW2TEXM6GSVqJ0qiudGk3wNi8Awpv8zS8xJtcQi5W+GYqHYoluG+BgDYToQOysBReCiF2i+n
mvvCo1/1/Bj982vZoeXCmIRlllPJM0zRyfUKZ2hUfhUChNAW2apD83WoVbRNZLIzjP5HNgw7EuHZ
J9ecKLVZxUSbCwNVKGMQ440YbZXb9H3dii2FhCVIn55Fe3FSYsUNGEZCV3NmT68BHLhCUP4AKfjW
Zba2zWQ6QtuPRhXDdtdLV7IUfRk6Jedc1DwbTKqT6aWW1wtessgNfFA37Rqdc4S3LaBNKBGoTuJP
vM8OgfQ0ydTA88jyoECjopuqv1rDyQJzd8UI/UtPb+Rsegm670rBU6/bzGZk1Mv/twYmwy2zBoNa
Gl6R9DZOOrv5HH/qjp0VP2KGeR++1oUV33JVEbdOwdoq8/2DbDaqcEQjovPArO3Fbu4HVzHYiFQv
90Inf+HECPr32FO3tsf4gloN0hDQK1m51V+nfXNbPSROd1zuKRiY1FbxJQJROo8hh+cfTCgsAGWF
EDk8cNIDa0lfg/jr5XXxDLChr42DQk2pA6IA3IgZgomk/Ph/bKAt9d7Ji3YcMLCAbD4kUCPIiDcJ
GeccbV6Fp89zRqFWVjMSAeBz0a0eXRXqqjml6KfUW7IzqR8h5r/sELLI3PQTyEzkGjIXHlRxnkEH
4sS9oxY25j6TZ2ifTkDhgm9RhzLJTvD+vw1lokYxKFUlUb44A2zuVdpYKhjbLpvYuurX+8mEDYkY
2W9KPgyB+GkE4AvaEGF0KGvZm3odnVMIdLXS/xWsZHautGgiwPoM7Oncfok02a6z3r+8rs27fr0w
Jm4kU54NRYBoNSOHyd34oNnzMyimv4WVVxzjGDNgUI2a7Ey1ZHRB7v5cfQxJ6foHMIEETcYWg7q4
uCi4qNas7M70hgfKbzjYuq96YWJhRl0F5o2z8ssRUxaZWBIg2R+jHsl+DISNJ7qtrULTCSQkDejd
x8bls2VulQrWS2WCS4YSN8SA8Dl1CSSkUFjooFGLW46zMI4ZFiUZJHU9pPQ5LewGNMNbHxpuoKv8
3B2yzJK90ht36LrUpnPZLs8s87rIRaUowAOB1U0PBrlLlM/c9GCz9rfawbeX8CrDGuOoGSBGRatH
s9u2FjiH0gxSqoJLidp0EMw+mFDz8SufO2hw+WaQ3yLuyrRqxosZJHhkD57mV49gjXP1e/UW2Mhd
BuBb6JTu5f3cjuGgJ8fTwkAyyU61Ze3Y9EUwoSyyUw/pEQR51nxHacWgcLzjj+zJNEKfXemgXldM
jIDj/cucxJIEWa5HpeTlRTmA+n5ykmBSD3rb38kTSWxzaEE3Wvp6GHyNOmA1J2E+QhEMwP0mOyYh
xM9CNf8VzuGvuimBPM5qZxp1QLinxic1EBhh3nMi5PYmqaoGLgGQQsksXYKaV1m/FPgs0q2GOVI4
+62OcmnxRswNTSqOk9OgcLZHK3PMLUeUsgaCD06eoJLoIAl0lla1xJIAbo9Ky9RXGL7q0DW77Aub
18/KLHPDhbUSt7OGWNXnP4XI14XABc3lVSX6pfYrqzNbqLjut1UMQWz+Z2eZK4/0aiCnBQZkMbDa
7ClzMrmpZgtPeafgznhR37q0rzS4rE5Xk09VHXSx5AlEKByxzL0STwEXQyMHAwRj4DuIOIC+zXxF
NQC4RAamgrnmvUVihFEWZmhWAMd+FTa6E5ihB8CdamWCEP6dm/5jjY3JgGNMTVwjRZE/zXaHLmBu
6+58ixTJS9zQUTk0VJslQfm0ujcc0Wo/ly4zIcyFHLMSocNlxCAsFjF3MII1R8E7uJpbuzLF3gmT
wUdVaAb3LHHimH8ZbYbN1Q9hDowZDsCoVKEEwuY9veEXJ9YtySohx5WUd6b/Ee6DzU+LBySkffUN
Mj+iFI060Q7bUH0aaig0/jS60UoSXlK4eeOt7DAZRASu/F7WcdFO0ZNmFI6E+Ta05C8f/U3Il0xU
U4ElCPSxtK9qVlcTMXD2Kb3kWheDfwVsv10JAEPA60qUG4Y5FGliTP2EbBDckvfzM8SSckgXhX68
jx+Lm+5T5+P1ysOXb7rIyigTaMJB7hsB8D1PiRW8WHMTEmqgk+KE0M3IvbLCRJhJ6oZApMUZbYm+
CJClTAQ/fcoDBRLTgviYqBpv3mDbPU6byaTWYF6axhrUiV6GMSlLiY5lA955Y7jnOMhm7FytjL23
9UU3RdrDgwBUD5Ll/jrYg3Aeeg4Qv0QFADXJo5742gt/fGP7+l3ZZo6AIZR1LxRwGGFHc2hlV/pS
5VKr7T47BIHNYw3kLZYJ22WYlQEUJcGNHoJpMu+mp07ECFDfYfQYRbnZgYhnxnEdzodkYSpB1oqV
oqFmhCv+AXJbh240DvrIGxrfnD2QT5vJtjmWfIyWOcNBGO3eNTHFGh90qI7uF5SVM7RHtdKduCyC
vMUxAXos1ABksviCGFj8pb/Gx/6pfAKRoF99jWOHTv0ApLLjuCz9o2fX/WqlTJyJFdMcIJUgebVY
QInCtMwiseIEo1xpYfcQWUqjY41nUuu0w+RU3fNl+5sXhIYBWYiEbnCvZkukk4pOrmF6EnLlwJME
idRaY13tNIjXXja2ucErY8wGA9iqzwXIXpEyto4C4ZPIvFlUzblsZfuaWJlhtjSF0rRgSGAY+nP5
pO0VARBsiqBFM1gkRJFnJMtHrKiBSOkyR5Y+xE4ufru8ok0rhgwxUBNEzoARvb+LwBk6ZQlJcdIB
UiRPueB1Ke9S2N41g+A/pkRJZRkjYTcnmtYndPTg/eXKx+7xbLGNig4Sj7OUY0F/bmv7LXdaF/t2
DFNN6zIF3lB8B8OwJz0akddDx5JOb2mpTxUc8GKG9ipGNQdI4XxIz247oK1+BeP6YhENaqDhVwg7
w0+hKK+7ELEAhS3tgdDBDk5c2XaZf76mxpyBoTcM3WjpDusPpegOyesYeJe9cvvGM2Ud3WiN9noY
G1mYkNhYQHT1myBtJbCu2BHU1j0ulc4WLlleWWTyo3zoZL2VKLVWJ4ARfvGDbrHn2UydWosUK4pj
MNL3OphvauIkrWhxVry5qyv79N9XbwlUk0ozo3J/VLSzgWSwHx4oM1X5CHYqp8FQnPii8FQlt18w
K6tM9rR0aqcJCdp60VWxT4/xYV374Ko5bD52V9aYHKoCT2YXguXRy3scE82tY9Uhy5U8fE6kT1PX
WyTZxUruG/eczaXucnYTrgwzCVSSjxKyQ7jsb3eSZNSVAke5XgDFFuUPCLdxHZgJebWQVeqy6cBv
FvkOTP8gu0TIkoIb3IQa3hk7YhOYqUhUvO31we/Mnw1mysJsABV5Z2k0uhfokvHo6LZu+LVNxnvq
WOj6mPLt0TfnsBdUJKb+d/Cf6ztKjUDHyrLB5WF9N61KmioTsKqqGluMWoZA/+/zqZlf61Ip7Cma
PiGvu4q4GK2tU6kiL1NB1YiHIctjuOQzGFiCSPJmRXw1zOi+SSRwW/ZRxzn/W8+zlSGWutCQIUaS
hygLloEbdk+ywOMi3TzqawtM5VjG3JQ+prBAA0wHLRUIaAc7egLUAHxCPMrnzYsYaA1QyGtUvZTF
bUjxHJS1iYD252oUm7PTBOkLJBKpmCzrEvj/RkkxJRqwFES1KpI9qXoE7EQbLjckJy9gARoOZCFf
dZLdJkR/lsfwIDfpQ5GTg5BOuwlHzSrn+r7vWm+EaMddWdTfBVEzLblKvDYdMrsPIpnz1TfDxPqH
y++jfq9GyhAbM9Tt99oBI4dxaNFhrMEmh37wKYSB/LgcC2moexcnoGchKuhKEqSWoM1iAlO4QCWp
BgeC33dPDaaFw1J14rxNQC5hPC25+CkzyfNlk+eu994m+7TTiCaMfaIlfufo1jRYOcZ6U0gmD8/T
TeTyrvKzSMhYYxwdT8Y+Lcmc+PotQDy75jh6mpdx+e6lzZ0Esxp4ThEaFFaUIe/EpE3kIfEbp4Iy
GJpaP2TNGxe38mg1p3Hl0sq/S7VdK05S+uhCcxKx88yPrnT1C5icRWgxVZgUDX4BAi2wWLoICU2q
P1jk7uCKDjKlDwzzncVExiqTqaSVIGvBAKujPb8RFVQP0EaxtVs6Spy4eMravN4zzyRz0UjikkZy
3SU+oMbHJZGe6yB1OlSWOedx03VWG8omKDXKx2bUJj5FlVBx1wZ8Wh9QvT+rrzBbyOQjlUCInrcV
3UIoSgO6VP5UXhRMK3ogqEREVlw1h3Jj4S+6yzmLvK1kzn8ZCKUkl2WKJcrQZYrd6Rh/EksYnj0g
u5zoSxmgxsrZWM5ZYV9liRBLqJYriT8PHdinngt5chsBBBb5TWKUFul5mHTODrNPs14d0jhZzMQ3
8uMyvubhZMWVYElQoRIHbuOBhumzoHryG40J48DKqEBE1IlvvokTxYfl/uMtxO1wurLGPI6mSWsG
okSJL+yqPbSXAGiVIDlKCTIFPPcuO8wbnu58bajhKKBt0c5gwdNSkkk3Udo0vtDGQvegv6gwtQM3
oa/toQODfrdBT75FsZ/Vd/MziGQVzUqs+c+nG9/Ozem3MPssFDN6ARpCrj4Gv2oluMOUiguMvn95
zf+ywyc7zA6Dia2O6hZXCNRlXyFYeFQtcID6HcIbX438HB1CV4UMiaoUyeQMEA0W11orSiX2k30D
4fH0S32vY3sjrzkWv5qj4s+oEFaTVYIXZZo4az1LPN8bZ/HRVWjWcgOkqV8VED+uRkWyFp1XT94M
OqcVskMAWiaH8xznSAAqcpWWFYhOg+uskDkySTwzjHuMswzRuSaEe3S11fZfNAJ+GS57+9n7423H
FOCtdUVDp4iGntVLvQhAh4jPmPjFBJLqvnfnWAb1V14/lVmeOX/jinjU/c8ac1XIcVmJHcC/fuvi
SgJzNAls4lJoPqYOckv840lDZnXM/dBk5TgWYZ/4Si9ZSfis19+GnDcFvh1UTqti7wNBRLkjrYrE
L8P+G5mXe1XVE6toUl8rwA1fqJZCUrtuKrscOyRQVi9DG4mUidfMsaeqEeILaa/BMXUD4cvRaYF4
LvrqqU+Xlynr7qW5gk6J2h5ndXy8/EU2cwQC1QaAOETpDH+sT3Wj1gY+CM0R6JhEeUUl73gix9vn
8mSGSXlGsapSko2Jj5ElOxF7K5l5SOPz1wf91pAmpZxBWA9bZZv6egTdGqFpyG/yGwH4E9Qqm68J
5hQyP/zjVy4MQg9FMwigPVBjY45OqndmuoS4S7rxtQC1WqQN3uWv80Z1xF5XaxPMeclGVYkGM0z9
wZNAw5p4uWveTg5ScOhDL58WG1A0kLMKtnYlHVO/ddJHmrUCbGEXT/k3yBnu8OzaSz8u/66toLH+
WcyxklStgFIcbq5y2hWI8sWrDk1lgXdbb3nNygz70iIJWthGm4EtGFCVdsKUEjez4qyE7Z/JXW+k
ZRGl/hSAqksavG7RrVoTLYnwRoV5q2HieZwJhTRO+JbdAIAiuPR/Bj1vzGp7OVCdkXCQUFCid8oq
mkMPI1KEGm/TeVQ+p4W8L6T+Pu8qP1KKp8s+sPleg2wTkntJE/UzGT+MsrSz2eAZU1wpDz3iefk2
CgrUOvh0bEB3r3lQbrK5PEWGcAMFNZjs1+oFA5JY9ZJgwFB2u2g6GpCMqvrWFick+blEvlXKQKds
o+NUit/FRv8CiNn1IBWHMsruIErpCgYYlarhP6R9x3bcOtPtE3Et5jBl7KiWWlkTLlm2mXPm09+N
Pv93REN0w8d3ookG1QCBqkLVrr0b8CIp26HJz1w+7BHq3E6Pn1tZtXq/2Kp6FZhRNx2M0d+VcXeK
WkhvzT1kD4Q0NDm9eBpFSAXP3VEqwo0cRntd1mZT6edvUaik20qJd6U2QBIyfefHKbNFiX9qJ2kD
134KRPkGcP9t6Hf71Ji+i3K1033F7dokNo0emJNY5zfFxDNu7VcoJHFYi+2jTqA4+33MZyIcluu/
pQ/1loDftNjC2gZ3fAJs60xevAqrMP+1tUQZpjJQxYdKrSDgJdr6O3+6KM/523YnbzuP6B+rt8qx
fAdwxJ1Es7gl3Gh/gDtYPzyotELRXpe/NAelqkjjaUpJ7pE+5IU5AeSuoMabl5cEJAeJCRCAoF62
GBeFbOsXJ45m//8ZppPSMYjwLSdclAQMoF5uB05yzFGtJAS/wzNrrGPVzWBKWkXujeD0JaGrh3Ho
Cng0vXsXx1cZKOy/Ws+nBSoozQa4zVWI4qBU1OiW4pIaXx3gCMmu/8wemfuKMLqcnk97VLQZw0Sv
AUe7BPaX8FBuwU1UWOqrfphcCLiQh0Rgs4o0q+kEmTb/v32kk7oC9ERiZXDE6j8MlsIG4RfzEMVW
tLNTwxj7XX2lLe1RhT5FqYQOmFAfYGHBJQFeftUc6Q6DiM60yTnGR1zL+5bWKFfA+7wGoOYYe0pT
VRanFhHwFCDPBpDioHXqYA6GdlI5FYhdnyVMtWYb4yXQ+CJiUV9Aw/WoK6oSI10masQYYPUUL9zU
HusirAaopR3qnMqos0nRiCyF9AhUFIfU4Y7UTznQIEaCGTqogv/nsftfzyrdTtbKWGjnGBEqHQw3
LGd3TkAMouh5YPqCf9eo7RHcYR/Xb+TaS3H5MYlLWET9AL4nrhVckKSXCHldaHFTF5p9+Z/J0Mnq
FDSQZIMM29Fwb22Q5yHUcGrq3rB93THS2bm+lPVrtzBBfTQUufgoTvBia5zJ4XowO4Z2vueOIjQ+
IPOamKxjsuovFwYp7xIJiZwpoY+KUOy/F1Fwq0uhfX1R101A2ebX7yP3A98UCUz4U2YKxQfP1mtY
NYHWFOT5RPDnqFTip09djQAUJ141mRMKW5hPMbMK81ulM/7k7daLmPrXq/cLqd+/NknAXRy7yQhG
ACTDyAt+DpYPJSI7cUbeVCVobo8/48CsvQHjY4zNXD3swOgCqoyxji86lAOvlokUypEnTrKZ+U9i
V5phMTP84/o5XJihzuEw9FPc60oEXan4e8TJnNlUUmYaUepFefddKiBMr0lgrUuQr8lCP5lI6WZL
a+IPLmEC61mLpg4pSniJIczIXRSzt4tzMNla5ioQyRC85lBKnjKa/fkPFOFIGPiSunzuAi1iORe9
UvHQwMH7U981XrsvNKdxAbt1uG1T2PzbX1yUhTkqBqLzLedh0UWePIkWWsj2HP9nlDtxYQsTVOCL
wwog5rmPvBTBp8HbObQ/QP7uoCbpsWibLhWAr9unqXgfGaj50MN4aLYC7B3NkafdDw70s0D1BnZm
p/4WePJtY/sfOWK7mIGNnnF8RXI8r1mm72ajpkHPNxFiH6gjb7rH8Tl4FLfKXeCB4cCRzdlq3OLY
bzBv4wQYf6qPwUkMzPk2PmTPXcG4tOvXCUMumCDFhMsX8dAw1QI14ls0anftYUYj07dJz3R8wojP
n/D1rvrDhT3y/4VvqudOnEMZ628cIEZ38jvhWqgd3exQ3/J5QFRZtBVfIQLkZC1MUi5YHIwk4bmJ
bDmPXhTaQYEpQ72swAg3qwR9Gf748n0Xxqjv22ihkkE3hFTZCXq73QwuqauDaXl7/Uquv90Wlqgq
l9DpSsyrNXGEVngb7as3fMCD/o5jdINK8eDODpKpwm6f8saMb3jo/6Fv8zeF3EUup1OeIZfyuDU4
MfIq/lTy53F4FGJGFrUaz5Y2KNfAoRsDdkbcVuk+OBPUY3Xszak0ZXSEeDt2yh+scs3q5i5NUg9j
TdI7CHALEZ5S4mB3qonX4R1nFS/9PrESUFEc4mdhV55rK7KLfQG9oNE07Nq9/o3XosvyV1CXBQoH
I54BSOuGVIRqj5xu1I4DpC1ndGfWnNLSDnVDMDgxFGPER145VHbWH6Xhp5FBNivd9XgaS+ySMMsg
dUuyMq97PoTXmXbqTj8Kt9OueQ+t1IWOqqMH9ux19mDzB3HPGlBZxVMs10pdm6EPixgiccTh5dtx
O++n13xTbmRTQEccSNaTD1FXHWVpVtF09bm8tExlLnFZgfQ2DXyiMnWQ3GgfQTZWBsDA7DFSH4AB
3j+zahyXUiztj5ZGqQRFU+N+bgf4I4zS14EXNCZn6k/RXWYptfXRAS08oltuRhnRJXD4PZuifc3j
L34BXWWJc60vhhkeomif5vBVbdu/qeMsLVA+SMhkPcIIQOQJJ9K+kjbaOd3PO8KWYdgcg46BtRzK
GRUSmvydEvmA0EEvT8lsLmdYIIf/yiej+yVGDAU7XUcincqNWTb9Scnug0R2ZO3HdfdyKctes0T5
l6EYkpHPsHHqMYe4W7JrN+I22Co304/osXOTB3IjQrQAh309mMqtwVipRL7MtR9AOZ6+CoQRBDQk
NA9Ovy1uGvKudPOT+qo404u0i25zaEn2+8gKHoqtb0JJZqM60la7n1/BAvtgbOXz9U0h9//aT6Jc
04A+gxS2euQpBfj1A0XZRgHGATXVnaroqdTC++v2VnPR5emlbqgel5heHXE/op+Tpe94UEXKVgLg
sIFMkHtvnfidoIOYLdjVvOjTsES/flVMIRdSjHOmnS7v0o26JaQiuouuBKNlzrRFXVHVSCQ5yhFh
jHvw5gI9pt2kSHWHbeYyPfz1Lwhl8F9TTEkWo4iTJJJizgjf2E3CQJFYEsqDDsE+caVleIbkJv+d
TQ+ppiiAMIVXwC4r0W2eRpgwJmjANL+LNhWAKxNAgWz67VUftDBDnVF/BGFfWOPLZXNqT+XLf5/X
odZBBUlNz9IRHDCRhzbq7cALVhantswzrv9qaXW5XVREBN+2NmeCT64/tEmQmUNZ2Pmn/p57LIG9
9ZxusWvURZvzREr8iXjun8H7GDjZE3eqtyHpNRx1BOLOFhzjLjqEYLuNTO5OAIk0i3pi9Wx+/gY6
GCacMeRJio3V+dJWxPuELyGvNrnN9KOPvzE8y2qWtTBGXTpNLZrcJ93gwap0i/D4xJWjQrcedJKS
NSeoA4HGZ58eyzd22F/3awvr1DUcQ2PuOwPbrY9m4wCA6Mxbwqnek6eJF9/MO0JHw25LMC4HHT7F
UEr9vIfdKms3uTHYOYswaz2pWiyNiptgjEuNasQ1V0zVm54Qpe/lJ4JUC47aEepS9U3+bQTEMt3E
TiVYEXPEZTVFWPwAKm4qPSKUIGCN8da/qOwItgKBNwNqF4QQOt/FIOxiJrDki30JjQurlNsJiqir
wZyMF+cERbvqyIH1QD8VW8iOu+GOVU9c7YouvANd1K6lLOPrCZl6otnyZEJh/Xu5RbkPXkJ/qALM
9ZglGKlM3bdZtedV5NDSNuWZ1Bb1LknHPSWit5hNht6VXUMSNnBySHzs640fmgTJWu44u9nzm9Dz
z+IbyDWO1TPjFpOn5rVdp9wWuol8OFTYBtLvyr83d5GTWNGB8DonAtqizHrJdR8FMd5f46cfDD3n
o0ODFxLaJPZwLjF3SARcGk+3I8Ui/cS8/BPM93WHBawQZVkrwH2bAsBHBFwgy44HYXYUHZIMkaJU
rpoqkhPwB7Pl09YzlH8Pt0xnDUARZWquNCia34yHzvO3PeTwwOtPVOJYLcXrn1SmhWXTBlKXg4gd
Trfp7XBGn8/pkZIksJc7oWN8Zxyh6xdXpqVltToTxqBFvkBEo4GgSO1+o4ZQPKuQfxmyzSyfXPfB
mNX/9UNWglxnaqPi6oI6czxgCGg/nSJ0H0QrT7BawvA+OvGmhP8fK1MMzfYxcNvYBO8Qy48QW7+/
PzJPea0q1QtBJsWNPsjNvh/N1IdFvWa8QllmqJSp6IIK77YICB8Bb1wsLHjJkhfGhyR3/dpaKLc0
8kY56TFKCMJ9fWhu4q2467cK+t9IKE78i2ApHnAtKIkNGxa9PCN9wkDer99UCNWpLTkcWh41G3DH
nopdGJrNDcmp4ZC2A9Kn9E6qzemBzHnpb+Ujq+bJSBhlmnoH/FStrs44yEEz3LcKUD6+/lTE0U1d
1LFZ1O03LRNQ9py3QQkup1kcfqqTXJmMz7D6bP30FRdfsihiKwCvBhXxkBHYdM/SBp3yt/rnhLmG
ki1Ozri8lz1ZGEMWg+q9jsYreVN0pdvzZnAkFGmFGyd2UNrMmTqWReK+FhabGjBxtUacjw9kuCl1
fRuPprfRwdwGc46K+U2pZKptBAU6GvimZLgdHFz70Uys+Inzai89soQf1mvJGM8DkoEH0TM9TiV3
SVBPOtZ2oR/fBG/i7Xwze0Rlu7amfeVbrJT/Nwv8NEktMBkxQtARb0+mn4cb5InWcJttA4swvzFT
w3UX8WmNcr0dgHBiGBIACTqSZOgncgL4u9bOBad9Du4KMoQDTlTUdeTS8YV3aHMzrsf6+fn8CZTH
zfJYimPyClbvfK/B63vcCIDETuhAlJZ6ZlhbD6af1ijHmwZBngEPhOJ1YRY3kh1BZDEzg8MEeIcl
biJbhzIQo1u5Ht8+bVJ+mIiLhWmMU1SohVlWgD1Fr4xlraf4nyYodyslSj+ACsh3a5TGgieA8x6I
o5He8qcOIr2yW3uok98yrK57tn+t0uAqtZtFLY1R/RI+RmAVUKEGw7GXPjW3Jeq35nVrq81QUcTQ
sS4rhH2EWqMySbWqGxq5jOUDUWEdH2SrtIF0ciH5iGZoc4Aupge5bPHePxF6NQ7dFp7H1DcBCU0B
4wetl+g/fxD9POcMXxOiHCghGc3PYj9GZnUmKk+9lb8n3K7qLNHNCGUeI3lY70osDFOZb6hleiXo
l53gU+BYTZITojwvYT6vOBBKj9JSQLRRHlnp0WoHePERaF2LIEFtZwBRF0FBSsCyF1b/LJ1bU3wJ
LGS/rsbqga8/7BaLpeJLHOYl15Tk9tSm6Ole/Gq4SGJsdWs8GqldoRMs7rtnZhq8ergXdilHnE5+
nQ8T7PpH0ggWIL9b741js+U3f9UHBtsN4SNENVC8PDAXMbTyo3qoSYnuH5mLyOOOIdJddAs31y/R
b87spyXK2/K5Doa8GBCUts+tco46S0/DEE5fDl05iI/AbrQml6bWWHFWBViVmUf6nguCF2NOHmbf
j8xxjlmTkasecrF+yitHld4JfFTCkZTZRysD/jZ32vP1pa+GuoUNygtDUz1pwhqolFF7RPUsEt6E
4NYXwAwBTfheMJWJwTO5HspR2lVEUdAhL09d0zocgpzvcE2HHWnhqagHkMeM5hV2/MbKuFeXtzBG
wuziCPmiPsWRlpARoP5AYBKdOxzYY8KrX2phhrqNSSvPYk/qdAMPIWIdyAGeFaJX30YLE9TFK9Fd
VqUBIbq1xV2wgQr7j+hH/q17ma36Rt5HdsJjJpDlzFkLozKhfKr4Io/h2EB4cHNpA3jIhIBcNKMe
3d4c0zgpC7677sgXS6VuI1R1w0FXcEKMexAduNFGewYZlUtkI6BF+6BBymeb3PfeH2R+rF2mrpwg
JEUvVqRzZc6kD5qTbro1e8GD/HEpZLgqI9NbzVEWi6UuYNxAAleZsMNdF1n+sNM6wBsBpVTCghEg
WWujMoVWzyKQTMDS1ADoXTcmn3GOpDMaEgwr9PNS9POxynsEiEjHB+O+99Mbr7F8CONY0o9Htejz
oYwxPtrsoid1V7qhC53pj2RLwCzZCfoO3667yfUI8fmZ6BdkqY0Q9NVxMIiAQI/2mwS2nlsyij/Z
4+NFrM1jPdUZR+OSdSycl+yHczDxuPIg57OK6KGNMrMuwV4WMZO21bC+WB7lXTg5TnO/RVFkGN5r
FeJmd418bI0Ngto56M8iAO9mWd5wAqOMxzot5P+LJWZB7bdyiSVK/mkcnpJmGzPV0ImP/1LwgSKR
rgsglhJU6txH0CGY5g4nUr6bHACf8JRCXmxnW91NTqyAs76gf41pVOFXqLpa5AJcMjX7GcaDbQiN
k0us9G/9/H9aoWJo0wlZCOVAbBu8PjccmvL1+nlfb898bppGNnXxYYyqb8POILnXMXjKt4Kd2r4t
b4N3dZe7QAVDucpq1X+iAJJqj/t+/Qf8Jk34XCIVUmNQJyQ8aZ9CSxh6B07hkXnXMQV/Aal4Miv2
rA9H3QAj6RofKjxIbB8NwayeeEc5NI++LX4HES6CHW/r+4FnIr6Z66RugN5lcQMGdbJOqbN4p74P
3Qp5/L0BPdxeZLb2Weukguuopgo4Fws8HKqusjuMc9iGVr6BbIjlpBn3jtZcj7iY6yDG+pc1G9a6
qDhag/BWFntg2vEOhnocJzqxnVncE6FoEgDMCgQT8+gsoATJB674Fo3yLXURl74+kYs43ei85Pp9
YWfdSzm/ZnXIiN/rdbfPO/lFkL2QobhQYkMHyzhJrvhIVhjhVqCpkwJsjXYlyyS5ZVfWR0NTI8Pv
x3FMSdejEbypbU0fUPnQbs1Mdvr6I1fdlhn3mAulnU+CVEVWcPfnDzKeNj+QnrcomarZPoGAy8E9
/LuCrcoLkEwA76kiUZmfGkmQpa7huMlLIbfze98ez+H7O8okO8y/M7zb6r4urFGnlY9muWtIivuP
HhGEX4+wbJZPF2W+bcR45a0XKBb2qHPaDCnfgq2ZvB5mN3xFgeCIyXM0OyQg09LH/6x9QrAvn+bo
0Qp/UFJFnbG8CXMc/MEXDqrGgkOtuhdVNQwM2mFiRiNbvIhQ3JjUASa0CTJjtGdbMDExDWlgg2DS
bSb4atW9LKxR4SFo46hvM7gXPITeB4czu7vEUTDdMIHbO9zom8Q27FlhnJP1htHCLBUdmqYvi56g
eyRUognCrHtE4qkIVvuNIKkHvP5Iqyp/TFVL24pnbRvulL8qaGIwDsoQeK9/oXGU5aHwMZpE8PiT
06CsVlgyUFnA9uxZXc/VupakgdsfrBOSoNIOR+AmVF7ky2QqdrmzuMyVNplXYdZAeB+9eXZaVN3/
YIJ67TgtDVM+J9O0kesIkZBaWr5HXhTybQuYjfpC0htW3Fh1cSDzMGQNCtoocFEXsho5PUp5gcxv
1gcMbEdnAtsswc1wkz9Nh+CDDaxbnatY2KSZK0lBZogyYJlGt3sipWJ+W2yFI1s3Ye2yLA1R6ane
JsCjquiflJic64fYbOSnuHhn+NC1JHhphfpiEPgTfEVCoRmK7giHKnmSgUrcy7bxRt7XRwP0dgyT
JHunw+HSJOVzuj4NpS4GyQDYiiC9G+3EWw38PsmJdT5W8++lJcrfaJUWgxftgjsj3iYkgJ1XQbAe
prcALGKjFSlO/l65uee/D4DzxDZjqazdpTxPp4QCL4/6Pz2wGWyFzeRJBSmGIJ1qreQ+nHbh43Wj
qzaRJumoDoLGQKBisK8KiZD7ZD5WKa2qeNc7xbxuYS1fkxYWqLgbJOmY5jksZHloBtDfRZfPmUrJ
kozKVMof161dfvCX87IwR93yZJrUMq0wuXqsHHmHxuwGSOHoocJghgLwT+4JgzlpJpowwbfrpsX1
vcTLwSBcqyAR/TU8DmJXhW0OViIQlrihleyK9wi1SfSHE6ewOCs1FQyxOupLZWAECD2STbOPWqvg
TebTivVTqCdHnhkVKhk4y1lzSJr3UVKdlD80yfOURZbYgpeuOqDcMHOKmdWtNRm+aYRMVXVyN79+
i88NoQ7XLCoSSF0QWfjUFl4IUhZFo010GEO0cqHp57G0sdbvMBDM//sE1GFTIq1pmxmHTfaSs/GB
plT3PiO3DF1xi9zrpq8v6lHhTt4LR5xFVjBl/gDq+CnDAC8M/4vsfbS7xsScUAmCEpVkEc8AxzuD
m74Hs6u/xJv6EbReLLzwepj73AK6GSiUvZEEoM3D67a3k4jMnVn6K6HOjF5RiAfxNKtodqn9XfnO
NIPdUEYA3oHE1lONZldKtyOgo/HQ2BPnFtlgj+VH2tyG2IiIr+zrl249e1kslwpJggTmrgqNACw3
uyE1k6Qyk7fiR7tv7Pyd0D4WvZtAIIJhWGJcMRqwq3WR2DWECy54IoiF3O4SmwfmbyBYMV5Hh4X4
nOg1PleQO+Q24bF8zO8KwI0wruWK5/CYP/J7eSPaZHyU9fOIr7n2ScivX6Tq7dSLSseBJCbNT3Xu
CiMygpmlPrVWLUXk+N9tMyiHF6lNA7VrbIFWnqb5m5w8N/FoKeMr4xuzFkN5s6xVez4X8Y1b17jv
DxizNqNHw0LEmi0CrfSt2i0YZdLVKtFycZTzCiJZKPQKN5l0+Us381oz2RoeROqBYGA5bOKXrn0u
ym8NGNwMKi1KvJxLXyUj3EhC44KC4Sas6h565sVByo0XxrYy3LNB+apSUIMojuAp8kN9AM59g9Ed
jJMLFrk17Inmr0TkeKJ+7qhOI3RR6ovHXsZxQcs+ITKr0VneBTeCC5pWp90QadDbAW+c7h6gvDvD
G4EJ/4Oc/Pqyv3RDkypL9KnEaeJ3oNsmX7ZHmQP4dwGohRJoKtZdXC0FLBdO+ahmViOlzLDRilkf
ABDGOwBwbJOr/7CyytxpKmlOgFyRpQkGWztCBcfOt3jvVHvZI+gYtTLJwEpv+SftDoMGLcQ8zdkh
T1rWyq87CJ1G8OJEV2EQgA1UjmcnECsvLYpNGYc76IUx/PF1H6HT2F1QN8uzQIhe8uohiH+W0ykG
5v36jWHuK+WIQqku+CpHQjN+9Lbu6TvDLXZ1aGY/at2MIEmSWCDFnw6FLTbWeETZbNPlZsCGy601
j5YninJORTNn5UjQldMONO7QMkRpCfj2dMd+pjNSGp1WKY6knhNq/nKYZEz5hVadoDbYouIDSF7v
ZLe9kzuJ3TRABjb5hej4+ravdgKXq6UcVZdp/Nj1OEbjB4R8zGonbEDYBag7hAAeCEsBe2qEcZzo
nurIGXMYl6XvhtF7oqdmIzlad3d9XaulpsW66J7qqKpNYjTYWYK20b51iam5U4TxAZImxudmq3mz
0/5Eh26HOcrhOUEiwRqPUa/nMTrdZg3aVkqSEk8Fv9FtX+2O08SZnJSfirrc55phoqr4ALjrI9/F
275t3aY2IKKi7PgMM5eFujFC3VGM4m2uKi9CtBLVaa/Iga2rGHaJ0c4Z/ENbqB7fjFZSz4pZqv02
7yfHj9MNL7XHOsq+hZJhAQHqDVyzrbsC1LezG/dEVkTz2gZCbNngxblqK2W+D3V897w7dY28FbNk
L3c+UPrwaJK+V+Xujq9kgIOC8K5INVuacpsTpE3dZrbcaXeaoXtqJIIku/V0qfwGcsfbPpC865+W
kZZCNPPX/GsAlqmWM1zQxhkc4WFAgPEQaCzxI72ZbH1T3rRW7rGeoEyzVNqnBmpjNMYl0iD5P0Pm
1ZRA6yNj6qexq61o9j/YjTzWCaLSQMyxz2VeYK1dPFRmKYRHhctYra3rGZJ+WfkioQ1UsalLkjzU
tnHqKrRjmncw2IIAB3waJ/2jOIhueiOjN8KaqiLe5fe52RdeXmlo0yKMLokg0T3owY0SbjKXZYYR
Ky8QncUC03mWlUbEAv1odHS8FabMkYQXJl3ebyok/8vakbz/ejQTSAtAI/3idbrMbrfJTnwNnOmR
tJhA6uBUW8kySlT0WdkA45xcAs1ihVWVFmUxgbdsGiCuPHhSO9iMa8fI7WhG19LQpFIk7//gaXZ7
NLFijGClJhixL10eZt7OygguLn6xpiQW8TCBug7Kk21h6m94iHwrX+YX0jiIXe1cecOZcANAj1Sz
4wwcTdVD5v5/vsAhiPTrN5XiqAYDMM6ogtlg1CYhX0Q4mbJb9nVgvPYhj/irLUNODCkZscf8DkVK
s3kkLJaTq7vxHasmy8qcaTxqxA19WiVYV++iliM7wa41hbsWk8Coh9rdM+sdxnj16SKV4elt3zVC
B4OE6Kk5J+A66U3oTQGJBnJVFqMXSdOuuBaRSuOgW5sUAwdrgd85MRTJqjiy6gl4bQ0FOZ/FLM/c
TuqZqWpxMxrEU5MeKMBvF4kTs0NFFM8uDbhQZqa6fuc1UYF8na4I9OBKKmkVX8/ILriUN/XiKFWM
mYbfuLNPC9RxDETOV5AekiPSbnvdnCM0zAJHt4US2akC+vL6LjlVgjlsmBKB61nip20q8jUpeKLB
yY/CRPpWq0eJP6rpA8OlsXaQOpF5NLQqEhnylgvO6W3uRtDD5rfkgQzVpOf6kXnp1kPt56qoUxlk
nJBnxIkqF+7HxszeuLN462/6HQRXMXAU4ZgQWq6JBb/+TfHy0zR1QMsInQQ5RYOJlAgiSyuIBDG+
JWJ8aiUQx7oFEbjHQpCxtpiKiLGRZZlM8vCues/n0Zp41pglwwI9oDJOilTLGi56Eg2jWevi0yCz
IPUsG1QLMBNQ0yhJIh+iuVELRyFlNDh+8w779+vQSj5TMelFTUrLRN2hPUy73iZ0zdJZvZd2zXY+
lh7zMK6nRZ82qcgWg4szkCokDdxmdBW3Ae3TpnvlX/3SbFBfrdzpm6I5UC/qmAjNVe9sQMNQgwIB
gPPUsUiLIGz0oSDEwr4XWn2IJ752Lo5ARENAFgrRHzlq6dzArC2vfslPw3QJP8/8uZp80GSGI8aM
GxmUF7n0/bpfYdmgTksl8I1a+QZGWDQIPkTZVmGJ56zmzYtVUFWvZE5UsQt9w+V35JS0G8X7E1aZ
9ZC9sEOdkCqPsjH1AZiadtW75s6b4XW0dEzRVfd/AFdfzTAX1si+LhK+XlWzslXxbRrH9yRkdv4D
v0XVEsB8ols6Mz7T+hnUFBVjITwvKpQvDtUokOamxVFQQDWZAu4GBsGym9wi5DZcyHhlrXp+49Ma
5X7lXkJzv8D4i5Im6Bv5Fd4DpXEPui0IWOn6HmRIIKatfSYH/PqufhqmrpoylKUqVRgamU/5Vnwi
VEscYQUJASMkkYY5ubbqVj5XSjvk2RcFjPs3GL/0dzLQ7OOmgMqjZsqv6nffbZ0ZU8O17sSPrFHe
1ZRhYZi+d60S9iNhUg25b2oMjFHxU5k7+/rlXo+jCyvU3WuypkrqFsdGOBEQU25DB+0onzSPbCcZ
Qgy96xZZy6IuYZRV0cTHMKgYED5o7pXip6wy8GdrpxMsELKEGWjgeGhmFanleLT2wbWbV7zXDdIm
KNxOyPc66kG5KtlqarjXV7Ua8ZYmqQsBQghtGMiUmt6D64lUz+tTtOv3hiXdEYnO+Yn9wFo7mjIB
Y2k88mVNpO7CEOZpGDe4C1Wp3ah4M5tVFGqmog57UTMYba41Jy0LMhiMDR3DePSetroUV3Jek2ZI
AiY9eZttJSfcsYoba8dDBputphsqJGi/8InzPNCXInC0pXROk9d2/Ia3D6M6vzrEtDRCNnbhmqck
HPMeLS3wAhIMK5xIYuoVwHPZMToS9HyxnWcL+g4uUhjmBDu5UvRbDrLL0KqDIIgGhrpfrSuQQBA5
Hqmroo/3ndrG5tjVENU2fN0uawMipKOKvkcyWKov4LwWbiCBsk7NfzDO7Or5WfwQ6u5PFWTLtQKI
KZKlYTiuusvvwUdzGz8nB8ESnB7q7Waim63M8Dok9F3bAcoHtEE9KMYE4c6QO0ltZMYG8wHLMkH+
v/jETYtyrpjBBGFeBNEO6fZLscV/n3eCFW+AxHwIWSno6tld7Cf5/8JmkM1qz3EIilEHwEgXA/n1
U1L/YoZreXqos8sNqhQnaoWwYOzaULNHaBX4Aks5Z3UpEOOFqrKEiWK6Saa2QaS0I4grSw4UVMpb
UkLCWXtgHMDVm7CwQq2lSX2u0ltY8Y+kQCRWJhn+UTzJaVFIsVmgn9UKAILCv6uiciRFnNNMzzHP
IXsY2L1MzrjocFriSX8YrWorb5JTB0WQv3k2yppEaDlkEpWo887ngtoCOQXfmWqPAp8f2pApursa
yZdGqBOv9ZqhiEEAIAea9DPo6KSNceZPZLq+tcTn1GJp663m0xBh4EVVBivkF8XN3mgirQK5CZ7/
RNMUTBg/yIuHd9HlO7EqYKsI2YU1+q3j+7KcBVUInZp5tmONc/vsLI4BKJx5FKYiKxcmT1YgjBvw
LG+ymk98LpSGLQFe4TdNS4a9Y82tRqE0x0K8TZNRMZtBgU6rkJ6qTGLk2Gt3UAH3jYJsXlW/sIWJ
pWRAystAqjvhCZk/NxoAu8rd9Tu4FgOg24EkQhAVlGipYNRIUL6uQ5Rw2kLZqt2b0XdWFH60Bgu0
uuaQl4aoYJMGGp+WLQxNKg9uZtBUhUyiZNZiqHsW9bM2NAVidoyRZMk2vmnf4hM0DMGtxtvDvYpo
dj8woXyr32mxhdTFE3rgCcoE5RTBOM3hTaCopsJtrn+mVdelwINA0gFTFfjza2xJsomr0w4Q+HDb
o7yXNCZhmxSeo+N0Uu8BEoV88Ca9417n1+uW196VC8N0f3uaQlCbEISIBl46TYGZEraHH0jdNpHM
WObqVn6uku5zlzEqwyMpqvdFvSv7/iEoy02cTow3yGpnAmEArguKEJATogJBJge8McewEx/UXefN
G9KZANDo/AcDU2vOA44fkCYDVxlynb9+uVA3eLBW4HgQedAgMyswivUbov3WuLpJKJ+nZyIZzo53
q/zXiqxrkCzEhC10k341nVRoSYaka9B/zCd5JwB5aCZ7Abi4EIxXigdt+337FLwal9feH9RA1gK8
oiiqoBmCqnyRhSy0KZ2jCW9YUhjLnPg0B6Z0N7miHe6E15E1DLN6VhfmqHxCH/tR50iIgP6ok2yE
fXnQd9mGgKgkT9BswmAW2QZKFO71S7Lq3BaGqfPU8hl0cioZVVuIbiX6uzIy3PTa62u5keSQLVLL
TAqnDkht35WBJSI8SURNLN2xMtjVJEJRIXEE/TkZ2GjqsJal1AY5h9tOngTZnbAnFAv6ff9EkH6+
U2zE8/WdY1qk4oKkKhXo7QHZqX5mNzLQsZWXWLUTePPPYRs7BptQhkQB+vWxXCMVJXxjqkTAUUkf
aLQFG12D2/IbGdUkYnDpkc9MxhJXvZoK2VAFEFj+iwBk5nfZhOcu+qB3OcQmQaiXQSAYHMz+Jtj2
qCCB9OQHC969eiR11D40FS7gizBXZpRqltaIt4XwVsd3zdSwlkXOwpd9XFigbhtPppV1EvdE8MaC
DVwDqZJuqi+oHDGhFatPdmVhjLphs57H3cBhOaQhCSTbBkAEJ3cDxwDNgwyqcygx7v5ERXO1cb+0
TF09Tk5SRSovVwLD7qJTeaJkpq0pD1Yim5HVgloPX/UeAxrgYnPqDyXEBCyoEi3m7VwNJYtNoPx5
KciQAstI2NoKoc070DA8RpBtIVPUvunvky1o0yxjW/8dS+NiFzSKOyEVJmMKCAS4cQABtjqv33+o
ZvHQAuPMQpqtbrnKo6IlKEh+v0it5ShjzYaMkxX9HN2k8DSXQCcf0xizVYRUO3LxuC4BwpVfyp+z
ZewwsIMRz7+hf1n+DOrL99LY+lWOCSF+ODcZ3sFZYLbhj6T3WVdpLXAtLVEfVjSSHMoLSPWnHalW
5G4qOr5kYg5K+0bko3wMQQF3G3AWD27S/0fadS1HjiPbL2IESdC+0hXLybfU6hdGqw299/z6e6CZ
HVEo3sJs78MoYloRSgJIZCbSnPNw3T5tadVKODsQ3MYkEYwUywym3hqmATzpNyEBH8bQW2FWYoz2
6brAzWAWTgYHS0yMkynUYK68WZwNitKLSDyVGKuMvieN5kpdhWkrd5L8vizAGYOuplMOYLyhVSy1
fu7H52L8ohe5pfXcZ8OWqVx/DmPI6qUTqgmVC6Qh+swCOvI9elZpMblxZycYdtO3CIw51/eA/k3W
eK5lMvasyNshEvIcj5PqtQcBkdqUXpWGXlvUfxA6rCUxWqxrRTUnKUEAL0k3lVEf4165SQrVAaE9
sUdN+a3njYeWe47czRbDtWBGqYMSqXm1gbUabVpaAEejr7sC+K3t6RCgc58C87S6pX25vrObvSsr
ueworTwXpEkSWA/1cfIo6wtqUmprKaA8KJ3ZL/2AS9rIOU2VCZsUgs4ueUEBuEPqP3ltLWlxZsAL
7mKKkn9j/qpKGzhB2e6P2pDWi5U/XyUVZOGNWKY0pSV5FPMP6Ok7sqtuKlRveA6Ic1HYPJYax0mr
GXACgvpQVS9m8Mw5Ovq1l7dC13VCNB3pcSY0i81UCxrkHnZB5mBa6pRDZ0xbFBDslk7FhaXciqo1
zHj/Rxxd78oOtUI9Aw4LhMAUBb+47XzpgMLzkVfT2EyUreUw9g6ktTOyAgllW6OH1O+S2xCj0JqX
3/4Lldi056tVMeYspwxgkQZlDHWUogZMruR2gC6Zg+G0jmGZB6W0MM4JsE8wyB9pLfr6Kb6XRD+d
oqwoSBzT2VZJRBGHOcWhD9Vi7EUJjNKhL1nlt3yn3ihO+zW2DYT38xdchrf4MAMjxQT8KbCX3fge
ddwHwXQ6P3qZrPEsnsMDUs/LDpVIV7hrH6udEtgKns+Yc3bkt+xX7WNUzUSNxsBY3C2oxR5AVOeS
HyIqNuYr76JdxPDMmhhVEbSlIBIpJS9uvLD7Mk+eGb5c37eLIICKQIrABMSJjridcQktGZRUSGrJ
qyL5MRfKB72M0D2SG7I3FKBVnmez4RRKLy40I5LxDVI/t2kUSYifC91aRD9oJ15oQw/7QhlWq2K8
gIpljaVWSZ52pvzA+oA2rcAh5wURazIjlPvv0WKwKA1s0YCLEZF0Yaery6wY6qRXJE/cabsKGBVO
uSuO6FtpPTq2xbvdW5oBbD5Jgb/Ef6xRLFN1zmo0UXvd+FK1O0K+ii1HMy6ry+9L+pDBaN9ClLkY
S1Xy5oOxU+zxnBlW9paeKxdDELvpJvuWgduQd3QX1piRypgtVY6qdjQnyYuAw5/68QH8K46+o28M
vtV47yZnFWW9j4zZMse2K/Wwl7yAiL/yNHSmRDovKagKEyDcj9ri5UF1X0vTUVfyp7EwT3WTHfWs
uW8jzakAgl3kmh3Vqr/k6e9MCkLv+v28zBoy+8Fc0KELIjMOcQqRpr0Z4/KrLZJ9IyTEIUF4AGpC
bRV5/7MIw6c8MZ+IrPMSXBcOi/kC5r6OaWFQ1iE0HIPoojzE+EmphImPyW2ndig/chLai6v5o8+z
gFu2QgNwkCyiIggrxbwAp7xUqiqTYNXzE8nR3dMZHIXbvEkrCUwUFRTRMMo5btJUvGateJ4k0RNi
ToyxJQTPDkWkWVEJj8vPPr9ui76tQzgnfUIusj0R4uky775u7RU6JQyAfhPZBNjSZyGCGFR4vpYa
+Isk2B/JN0OrOIb7xVZAlyacggceCv+mRJqnlwhqjJeMzwPFYepxOjOCTjm0J2QoOOp/EVdA+UAo
8I8I9oL2I/orKyjfX7w50pP4TT4omN9/Rx0K0Xjm0WbHTv83Rp3eLdY6rIUzd2+UNT0u9BocyoAA
+ib9oPyimVPaqB2DWuasfC2fomPqjEeF1zbO21nmzkV9WmZ1ibNsAM+1OLlPX4YIS93eCazhvjrz
jnLTEq7XyrhMIi2tLM6p5tFc14T+/pf6Cyg43OVQRbZ06PfVrj8urzXi+7SweEH+5gUBfYShU4q/
C8ZsDbOMGI2BJi0K4JxS44tphDdE5HmX7W39EEN/v4q9lzDLYfFxD9GKYwc1AMt1XuKVtxL6+5WI
EiMFBIO4WElgPo6R8is3mt2iNzLvZmzFOGhJ/GfLmJvRmmE2iTQ4BGGNjT4GYDrYaoFedJqWM0Cf
JfE4VHm7x1wHMM6GIbDOJa/MZFvrnvTulXPbN9ekERhJWVdNgy04ioPWT2FAENZ471EUgPN38r5z
dQFUvrTTkudfLisB1L58SGQrjWUg9pWudZqnPoY3f83sdUfdjffD7/GUuaHHo7rddOhriYyZNjB3
aSQ6YlNxcJSDeKa9IMsAOLPMTz3eveKuj4ZbK3VESCP2Q9lJgKYY3eUkWREgIpebwaUsEDSBzUOm
2NT/1YYyrq7rcqGAPExCk1/lWFlR5xWE4+o27fJKBnuNo34CSzvURK1nuwPiXmEWVhtVNllke+JB
EnNPjLnSRjjKXYbKlUe0PbpcwN1jOHm/J4d5zz+x7f0DQ4cqKyZaEplLhn9Dy/80wn7gHZamCSaG
8t0iDfb1q7Z5lwGm+x8xjIMZx05PDfQQeJ0iFE7TZ+MuArQ7x0hRG3ThQHXAlumSqSsXqRWEDIsO
pjDoevS1KAy3bFw5rgHqxGuW2dbzlSRGJcJpnvs6VYE++hV8hi8pgtPAofXu6Tnzu92/eDps7uBK
IqMV4WiiMVUO8U5GwiEIbfQw22Hg0+Z+IBIfQCjlDDEvFqfX9dqGMkZ/UNq0qImJ6+z/RXsUOdqJ
0h4NWCLXOG6a49USGV0UuiJXM7hlj8DDuM3+neWO0gaqIE/20Cyx46VxNrV/JZFRS5SzpbwVFM3T
pEOW3oYCOqtCjpfhHRwT6YC2D+NjEZRS1ivLkF4k4l2/W5svZ91AtA/USlMU30sRK6NLCkrAKwz0
xTQCNgbVu3pwjc6Rvs1eYBWu+Na+pIDg4KGDXub8qDdbCWa2T07BzDBmMB50rl9D0kN4kB4oaA0Y
CSuL29pIX18X2rgSx+ykoiRGlYIcCzGjaMd4q+u4cLKTcqfPN4/sQxA7m51IsdFleCN4SpoHu3Tp
zjmZIpdzbJtSTBEQnGAxu6QxC4ROkNMQT8G6sik5Z2QXOtxzbk/opie2Hvuiz1N4eiIXW7iSSb9p
pSpjkOeLkcNujXlkmVpk5/WTMT6pwgmda3YR8MbGeGtkrZap1KXRy6pnZI+litzBwrP5l4U2qoSr
JTE2ShflUAtUbONSdPsiip6X1thnUeE3RWGJlVq7Q04at0ybB3Sv3Cyj7AuKDNDeSL3vu3xf9PM+
SPPXWTdHzhHzVs8YNDJVeaEJSC4tJoCrDYAL8UYpLwtBzOqZK6iAGXMxOlhotPt6sW5Jx3e38NdM
noEecKLwnMKW0TTAnaOLBp3DYscXonzsq2zBqrQeLNCD5hHBBA5K4w1p2FpFCfhzMX6IckyogjHe
78blWE4AWiTknCnari0XngHc0mpDRg8YKgIblD5AF5lSYaRabaeCK8qH6ZTfA+jDmWuHoANMO4aJ
VZ+qm/EWqXROaPNuDdg7tZbOxLxlLKZIm8EzzyJmQAVLejobtvat2lde4mkA7+odAA4aN+auOfAD
uE0NWItnIuC5b9SoHxbVy/Aww9tZAE2N5lCU1OaAFtSZa0M2z18x0WGuydTfMGa4z9pOWArEpyMw
XLTSXuRDVnPLjVuhh6FihofWC+CimbvTqWlTgW4KqdJfC0BDJT8SkP+juE76rz9hsMQ9Wotj7lFX
Iu3dk0T2QOBWWqEpnwo5OUtVqHpEH+/QQrzP0OJkL1GYOkPV7XIBr43GJBxt2j7O1bqZ3Y1FJKCS
KJJxobt9lXilndtoqMcje+5s0TL3A4/MgyeSxfUvSr0jYP9BiBU6LRqP0KaQgXcI2EsSIJeCIz/u
2jKMq91m+0WDsm77RJhVT4keU32//AG96+fzNJhL2YOdThErqE9/AHfTKT6MQEqmcSu/A5Q6mIv7
/3FiBnMBlQ4vgVzHiZWq+qBL4xn/6wFW1hMSg2N7L1F16bLAD0AMPG8AUcxox9QgdyxHWNaMfoMW
AwFgZU5DO3qNRlTFBdukPQD6rvZiB63MRmlRtPLkjFFZTGc71wOYTTvw8S1sD0KqJJpcTbB7srgj
yuRWfWuZWcKZENjWzpUYJoFRypOIejmWTEFIiJN46Pi1gHe5C7A40Z+N3vozk76SyWiPCPDrAMkn
alOnk5I6EuB6Y3uQHT3HJF31OB0LX/kRtVbS2GPslsQSwd/MrTJvBtir42brbkOqm5kwVPiOU/EE
xFKavMl+047q6j75xsvebN5K9IoDWJsYusoWFcVhTsikprqXR1+H/met8iautm6KiT8OJhQUWIBW
9jn6NMV6NMQglz0RXV9SN7iC+JoEX+HVOVZ0KyBYC2KseVFI6qQDucNTjK+5gBxUUfhpfyCFcKzj
p3TiXMttcahm4+2FkiwbEQ2JUooUl93De9lqQcMXq0+DhFx6JTt9B5L06uH61dtUDFP8kMgEvWI0
z5Nc44WyygZE8T4DFMN08y+Cvq27vpbHnFxf61mppZCXBm4M2sT5LBZfr69pUzkkGlBKtD+ALVpl
QRX0JCxlr178Mv4dDMauaXNrSBvvuqDLKSsYUXMlid6D1SNIM5QR9YdUfvcN6mnxpRtykM78jMbm
rq0E0d+vBOnlFJR5DEELaE72U9L7xswLfjddAqrmmiKjGQADXIx97NrSLEujkD1BV+x8KX4aYXGT
hsJODlH9azLBm8LcL6tCBIVNX9hR0d6UrXozT2CaIYmfj8haDaKfqPN5LpWfCdGcpKsPmYBgNSSP
RO92I2jSdpxT2LI2pmSIOvLuhkZYWjTDgM8EsiLcx1nbJYNN8wep3Vltb+Pd5jSHf2FPN3UMiU7M
qChI2LIjn8IUCkivQqb2Dc8XOw/t+jAVVr4T77rMmmVLdhJMZZ6S0uaORNNzYMMEcyWbubJTZyTa
nEG2+I4bCkohPA7oHGjEH3GgIcc1Wcx1DapCBw8yFA+ZNNofGGU2pUDOZjsFnl2cwW/yooHNLNR6
fYzNHecceNdAJ/WCL8lTchcfwZoJT/UanLTb6TlH5Z6+RbjB6+a2EgkPUtMkNFv9+Y7VcqeoPbAC
veREBzQl+Ej9huwin8+yetmgTw3HShYTFrQljC6ZsK2N07sEgLbLjnrk6WGyQwURuogObkAFtkcJ
wJI8BdrUXQUDOGg7MwkasT4v1Mi6OOqbSvcisX0Sl/AmAQTprEr+rP6RKV6JYgykXKoYhlWwp7N0
i/qK3VaqNSavc99zTDFvTYyBHAPSmn0DlrlUGaxO9HL5cUy+aOF/O09Oz221Hubq9Sj0mbrQyB5K
Had0KC05De4mYX/dom1a+5UU5tJJZtaW/dDDuKDjQi3tUf0pm7y5gU2rqdAsL2zmJT/RRMjYCiJ2
LFxu9SGxQu3b9VVse8eVBEbJ9UIwM03EMmSxvV8qTFzAUUSgYwb4h62K8Y+uUp7NNPqGTeQl83ir
Y3R8kuowSEQcVN2CthLJ7FCPnevru8QZfleGjx1klLsgadKEKtU5TfWiSDgbRuYkQRFaZiLa6L0a
nQzz+vihnyJd3mtG4zdjD+gpEzzuegvn2AC/Uj9W+XwokVSPCKYW1Pish/O+X9qFE8vy9oS5I0M3
an1fdNiTPr3rl8mRjdDl7MmmEUUFkOho8LtkgzKqbMhiGDdPvB9dwQKR+227G3foYtyDoiS29PvZ
aWwZQ+jHZN8jL/0nTw9aG/z7A9i3ZJJNTWqUULoOr61MEKyuyDjgLtuKrdIGBoM+ndkyCVZe6cVC
VPQTNHYVFCJmm4yfZS7cdqqcWEGq3TTR5IpqJh7JsKQcxSP04nx2yipB1IF2AzQMXz6vtEiYdGDX
pBgvCh+mp/YcKyDnqO6G07ijnIZI3J4m1DTiveJMSN+Bc/dWcPJj8ICYJDqDVm6/fBnfeI/djQf2
5+9irGPctkGsSviuBo39C0hD4nvzoQLybbcrztmZV+a7NJOfxTFmsk8kE8EoxCnitx40BwJunsIn
q7wMgT6LYcIRURUGszGomN1Ma1OHyUpBpK0BvDQ7BK7JcTGXT0CMiBMT878ELXcAL/nsnftunM0+
h1Up5t9iMzvA/NiJcnMCgKptpKkd5LV1/dJundsnkcy5qUsTyuMiyn+Xw2rzhMXG4KxYXLHDfGJm
yymnl3qj7v15mczhZaYEKAoDhoLuaoRMiCFgW//TBERbZhYeHfuGvnxaJnOQcr4szVjLyMxKfla/
RPldGHBMA/1q5mZ+EsFk1fAIUfISU62ehoY0c1F/mPKtLGBivG/2shH71w9uUxogpuhOyqbOcuXk
QJIr9MpQvVm4aeabvvqSC1YuQz+HX9clbdTGaKRGYHTw3kV0zGhlFU2x1uTK8nc74/hQ/aCVRuLQ
10An2jSdjtcASGNcjuTLWu1nyYxyBkQLdZKQBR3jkWwr1fxsKsltbTdaSkDlpgLdpLmpyrGwhlnj
bPDGU+SzcEZLhRHNvUrWi7gZkzOAJi/+1QMcPbLIoXDzx9DRHpafDa/b731wnFEjIPsqqIpQxDKg
ZXy2AaKKWbAeVQav8YJz/b0pLb2w0MvulucMU7zkJhreSSIaay6s+q4OwJ7Dc6QbjZWYoV99BBO+
dVMdhFIqABwUYLHf0XDzcwFT5y+8VDSr8t8nEqxuJz13NtA0M5s3kv2OCX1tE5gQzgjMzogwN+MV
dV5YJQHpSli5iwrWp4ZYXdAeB2LeDKHyHOXik9TUkxWLZYjosnbNNhWssskcEBzt4i7YSwNxFwBA
LZLhpPoS2qqaIw5RxtTKtUSygjB+6SqJl3LeuKHYQ9CmIFRQJSD/fD7IJMwiIZYW/W8r15+f4D58
OoO82Gj+tXMnOYxHg9eFu3FnQPyryhgKhm0APsFnsWJJxmFIDaSLZMzjqiGxCwKc6DF1x4Ecyj68
B6/toQjNEgtHvYFzZTc85lo82/yuhyQd0ZKu4yWdfg/9DI+yGwoUR9Efy9rNzukbR+JGRPRJInNh
zEoAAFcn6e+pfc2W/Pysupll7hS/sLmM7hsuWtXQ64tmT/Cdymz8h2YLcRHaluBUY78SEeogWYAc
TO+UqqvTjIEVAYuBWNNXEIxwlkrPjr0Wa+GMF+sCKRaWpgEVIlBCQI/2C2iixHvTj6U9+LWTLPYp
+Do+AZvlTv15XfaWNgOdBHE9RhvQq8/schnqYzGJkwaIPQB3tOGLQL6Wo/lFzw9Tw3k9bhTDkaFA
5zQBfg9As1gdBkRwTDANRbzQsCs0nFZecMDzCkNwAcaNI48qVB7gQZE8ALTeE3kNJ1sRyvoDWC02
WxXMGEjwQqeCnellGCEpd82x8slOAEb4GAC/4A/292PJLHIWKJBSRHsipiqbypMSLxp/FgJl84ys
Yqw4r8FNPVoJY8y7SZoMczdYHsURTg8g8PYojjDXjWwZA0NFd5eMzJqkX2SbWrHsgkQHW6dE3FRQ
XDQut2e5zly9QhNgNn9Nm8GwzbITrbLozkMn7Iy+Opd1zSmubK14/SXMe10oWjM1RIF4NQapuwS1
6fZ3hZkAAEgCXM8uhafceL1+ojQsYi/rWiQTNoVjTxYhUQmaYoe7JV5uRaKczcbkRdM0CLomhwmS
unYyyi7GJhc/sv23b5E9/kKTkKXdpk8UmpZPhHiZS8D7d3WqTGDULNo4VyAixThQONoITR9zrXr+
g80z3t9A6NwA+MFnLzaKGEsXs1jxhuo2VG6M6dguD9dFbF5yZEHpO+tdBqMTcJKUej1UPO1L/Wwc
ImBfll+k0DIedcBqF/fCHS+9vakSK4mMSmAWIYrbHBLVqnSKBLNoJQIXNBhzVrZ571ZyGJUYEhJP
nQY5FNOTMnhOvvZKjSZSIzu053EHcXgLY1RCCas+NEMIVM7IaYPs3Oy9FHySnUsBu6JDWFhAqODF
yls+aX2AjDtsw65qJiVTvKm7F5JvUFlfXm70VLdTtDNc39PNW7baUmpgVlU4vD0KIZ6wwgwUi3F3
G5UwzPX3yhj31wVd30oM5n4WlCnTWCD6Vrxc7x8jfXJEtf9mjCoPzOM9mXBhN/5Z0QVqYoVmpWEY
cMXSZxluAI85O3pTH1DE8nPVyX+pLjmIwJDpML1pzcfQM9zqK+bKy6PEWfLmc+PjIBWR8UcYwjfl
vIkUvHgwH3EHuGskkVqrBw8OinmusAvPo0d1l18Q2TRmq11gDE1N1AFDSdiFENlaNRmcGACB1090
I1kMg7mSwRgac86y1OwgQ56qg1rmL/nQHrW5c3qgVjrVpLqmNB0SdAA58Blo0YhLd1QQYo0xslp5
eF7a9m7uAPLS1/E9IG1vzFoDgtr4K1vMh8LgYcfzVJD+fqXrZW+MBmnpbY7OS7w3ks6qBV53BW/j
GRsVaXU1S2pjeGaMF570LFa8BzzVmgsFB5YYaMMJEHQ0JmQVO0WeSqHEIOl7rZS8CCgMG7fETizx
aD5dP+StdwHgvv8RxqhwHMqykcuV4hkEzCqBaI1R7MmJ2yJ1V4G6L2p4Q3s8iYzmJtUIMKIJEs3g
kKLeQIIT6e5HebS6rnXjjOtV6H5d209Gjeu61ArwQsB74X7O3ym0+eiZh+qeT95Lrek1UYwGio0A
YtAaa1N2zT4/dIi7KRUnD5FgowMGN3N1aqwSCmMbmFKivM8eNK+0VAG86JsAVBe5wR0Y3cqkfRLH
uEnSBEmZje/i5ANqPKJLXXOLsgF6YoCrNzqqXRaWpu74U+nvzFeXe4oRa5QOABjGtsbEU9Y3c0m9
pYdxBF/+Fbpqbqmu7BaPypfULVE9iO38NLlo9zvIL/VjeFu6pTMK9giq7evXZfP203nvvz+G0SVN
RYPXEOOAi6m2h+53X71eF7CtQR8CGA0ylGxOegU2N9tTEDywKOwk90+fOKuFMBrU5mNXdyUWghmu
U4cxu8FHCWYfgZIyd/5Fg8RmzLOSx6gQ0mIKcF8bhAe4hN0+/xYDEqY56mfjttyD+NyXfgLV5Y5H
RrH5JAf04j8HxsRaUi/oRrjQdTribFHahswZXmJ32uNB7lRHoMWDsTZ+nE8jSH34TYyb8ddKPj3v
lU9ahB4RrYHzJLfAwdd+6354DyI5kDi4vVeCYaGOMEAs7POX63p0CbFHXweyBpptkBbpCtsako3G
2OVVqmBkWQMwrHSUMCJnzS4oAR39QXHSffV9PCk/R08/DLvsS+uHb+Xb9Y/YfKqgXQMlR3SooOjI
nLppCkmaljj1xqn2sQ/2+coxXinGiLBTEda/6Xtug9vWFV3LZE5cLIxYznoYq+KkzRa6R8HME9Zo
mtUsyVafDUy5cQENNyPBtVDmmNFwbYTqjGPuMju4F5/Hm/msovHaRM+RgnfZCCRg2akfu8XiN5Rv
xT0r4WwLezuFgN8ZoeMRib4P+qxYSAD6pV55nOPcusRrQUxkIihjoQoRVmmcB0d8BpRraasY7rkb
Di14dgFB9YOOf2Y2GLgIr9lpo9cPGv2hTGxXuzCoI1FQ0EHbp9Igf9juAkf82RzpkKubYE4Y3Qng
+0PmIHTylwkUZKpTnIIbXg138wWy/hAmgimERZ4DCR5p8GZ3vql+0jsF3DtBsnvFQqrPFj3xBBb1
s/Ey3oKcD3gZGuBrXsw9ryNmy12sP4XxR7MYyuog4lMSXC9y/MtdJPyeuq3s/FoO45Y6RcnSOCpw
8kZom2pd2IOZvaip+DgLsjv0ky2mAE/Vq3k36OMXjt5tGVEThQGgPm3BSQpIw9V6CgUfD9qhvB9O
sOKeYLdeciOczV3uzFZWc2HfNzreqMJ9iGV8ZKOXItgzIDahXBIIejzgnLUYSRmQkqC0YvGd5AIF
NoVF4eVVt63Yh2zGctbG0iZqDCsWqb+V8jzOz5w93T7RDwGMmcyNKFYzHbfJyPvRNSLAyMVp6c/9
LDpSCfptUp3lPG6tdM4Tq2m0p+sfsO2gVrvLmMwQvN1xor0HlbR3EQW7+9jVj7IGtLjAp0OgjQ1N
BhhFendo7PyWTiRxnribke3qiNnWGyOr5RjdCYonwPvfEA/MfjjhwcfsvCd/fQfCusOoxa7YgcXn
+gZsFWrX6sViSpparw3VBA/9HwabBDr9g8LUUz5PPL24zETb1uKfM1eZx94Q5q2hCFBoOl7V7gA5
g+cJvwy7GXStd5UxkKEUL6ZMg8vBG8BUQqlz5TsjsaQX/Si9UCCrCizM2lE6I887n/77ZtFP91Zl
jWI8xmNr4FBzkoHpfbS06U6unKi95Zwg3S/2abJeJ2MVwyAtE82A9R1twQCeOs1FKY5iWiUoeyzF
5737NjMya4GMRQpb9IwiK6N4y218Ayjh2cn2OsYD096JUyt7pCwH4tfpe/GsY3iteWhsvIV8zqo5
poklIkziGSQsCS6ugt510KWcMU8s3uVglJJR0xecbDdzK4g8mYy1khOxMvsWGkXf8CUA1o195XYu
Daoae8ZgIHfefuNsKVgdQN2QHEHkyhjgKorlmIywj4AS8DAqfghQxou+RwCOMR2RV/3e8HCfpDHr
68FhgegRtkA76z+KO5AdHvMvwBQLvDQCqwEtzho3hWJpD5zDpH+YUeFPghkrXDTKJDRlr3hoQLiN
9jTtTvzEA6IuBWalCAPdDh0yR345ZkuZ16LZsHUwSzUxk4HGLki9xw6GApzKH3zMmrmSi+f8bNGV
l7fjsT7Kh/4g+i2n92nDIH76BCagDcRcryp6gdH2a0tZcIvWmidU/n4aAaDAZ7O+GyrpXu9CzeHs
+4ZCf5LMmuLZULtIhnoVpqXcj78pMyNlupwacCMMLpK5Hbc9hrdaxiy3hV72EU2ESfLiqT3SJcFL
IDyELeidgqdAbKyp+P4/rpPuw+r9q6EJUR4k2OJo37sAtHeH1gYVwy2MM6Yy1X1x5oXEW8mxT1vL
WGVlKWLMkGJrlXNxAuyvh36SvXb7F648r4GUc3ENxiJLoIQslgTCBjRJ62JkJyGA1TEvWfUcb7MV
MH1aF2ORMPzfJ6OArdRqjGA0wTchiV7xDkm9ZSSNFfcUwT6IfyKT+zpO5k4jaHIqx+AhAiZr0Idg
yKs9Ma8OZrXcZQX4kxtQJytR8KTHwNmsxnPVZrvr50/3+op5MRi7hnJsMpU1EgBkqJ1Wm2CwJdUP
xYgH0bYVc2iybBKRmO9JD+bU5aLrjBiojIhtYn9I7cprlaPk0ymjCulBJ3zs7PBpdsRT/EN+i1Iu
4PvWjV5/AKMJ/Zw2sgCuE0/VftVSg+4v//pe0vNl93ItgDn/KJSHcaY+cDJ2gXFKyG2meSWasbgV
CN5SmFML0KxWd/TUxoN5WyCSsetdjkbXWXGR/AXmjHnHI9jZsk3rxTF+SJpnY2413CPAa5y79GGO
Si8uz+G4n+XfIWYTkoqH4MPZT8JULAWzkuJwguuTBH0X1Kj8jjmKvnryirDdGcvp8fr5bfTgoznn
Q0UJ423ETAiTnrzbQhp+R8id0x5U+chtYNkKXtaSGO+CyelaUJaOenUZyb/CCRIrO9I6Ohrp77hB
xJYRlIF2S0yTtlixXQ9CqaaxYLyLw3xRsJPQ84Sw5W5ACNE7C5q98EwOvfjt+oZuqulKLONb8qpc
YiNHUiI30Aoz3fQ67422Zb7WC2OMyjDNtWG0ODGhPdRja6edX4fcRyhvHYzlqGsjFWYJ10277/YK
+slPf2Wzoof8Z+aikdTkztNtOsn1yhhj0ggSHmghYoHBK54qJDaQ0ziYAImobGHPy5hxpTEGpVei
TGgKSBsPwOX1wsN0P9kAyQI+g8llAd1qRdbWa2NsSdBh2k0XYSiB1hnZA9jQFh91ItCyGaOV2xX6
HWvcutKTajxZIgBP8mKQ6xcCdO2fox6lTwxCuhF3GxkypYhfc6BfoxgtPhSxwKXppLt34Rj+uQcX
fMNTOlAcQ+hPnFnRU3kT5xZNzoYuxmnQAngSPQO3Pr+l+B+8o92MSj42W2Z7IEJMZasZ5lC96FTW
ANGiudhH8hL7NCnagZgtkCzaeJ25xU6tbeUERgKn9//If6z2gIltJ5Ih7xjCf4CI7iD5jU9TG3gw
cHzw/6Nb6CjFoAtAmNnivAxQNGORcLKd11OCKuwyAfDUm/q2vBh3ZQdM2OWdqT4GvC5mflP1PP9J
mycU/OMjWPMeQDsGaaZ5eMDqghOkeCzRcZIhdZT4yxksVfafWNoPgezuZvKSKA1WnZP2Pptn9F2q
SutcF7LtHxG+SRIoE1HeZu6tXM9tJxEJtU9jeBYsc5kqSyfL26Agfi0wWYAn2dIdYxkDaxzR24b+
H9FsLDDoRiGlBt6iwF3/2uzFCc3R4S55pviStBdR/RczzVszTDjGD6FMPFBGgqJEk2h4+u0MUqjc
BekZODxoxXdGOtLhtfFtleM+CWT0Bo/bAmRQC81ppLVNKyjdW/GmNrZO3TRY6vrB4/a5b4ZZq1Uy
ugPUhR7j2y1NklEu9sgGWuie+CH4a9B/viCJLp6KQ5E6vJ73bbf6sb1MeJAJvVIuGlYb6flO0Uyb
9E8ctaEbdmF5FTCg6GBT1DHP9NnOd4I4yhmAND0BiL8YdQGzYe1ED8iX2yHXZ2/q6EoY40QbTOfX
C43KJyWyqv4xGb/L8sP/uCLmDnZTUScSOLnQ0kaL5VWBetZg9Y5k68/VjgfQfH1JhPWTRdtm3RBg
SYb52PWCNwcConDeoP0lURX4lTFe+/cxgQn58zHhYgPMtcDtpnjrRmYVt8NtCMCo6jfFs08deCaQ
R3F94/bqTFMCtjCoStjOlSWf67prRBxYhWmdEYXoSrZTjCZxzmzT/ysfchhFj7u5FMMEZzZ8DX+n
zypGZ+4Kbzk2R2nXg8r6UO/J8zhYJSqzPP+/bVNWwukmrBI8Qgx6mUGgDhE9u391V2C6Dp6Imk7l
2B95w6bbZnMlkQmXlToWF4MqzXwQD7Obu4uvP5BzuU/eIwsetztXHnPJ65AAxNbAChuHmunMyc/x
bgBTIa2d0FLz9eOkN+zCpqDzDxxBwBi86G8dxyRJiACtoaCWfzHB/psizXZMvpLDOANDqbookCGH
2uVesyb0/wCDpkW6uRExQct7lG7GxCt5jB8QgqIBXj+CFl3Nz4EYHCK8sCcliax2Krzre7gBI44b
vxLGXAkpJlOm9bD94iH21Rfaj6vDrZYYf+TF+lu9H59kMTegqap6CkuELbQ2QeeqKBZda1Nix84q
90AessQ3HT/51ER0Gdd0hbkKupI0bZBANcHVYvc1utUj0bq+lZvue7WTjPbrTS8mLdrevC7qHUPq
7U45yxLKA4PmkGl/XRhvPYyLA1lVL5uKjKudHdSptQx55ixn216t1sM4ODmdzKCToRmN81U5UJ99
FyMNQx+jYFblasf2g+FD3nvQu7KPjWLkoxm8+57JUWztgPcRhc3xxS+xi6TafkC5Q7WHCVHmeExv
edduO6pefQDj/MYgQhd+igVXvfI7FONTLQuYOA1DX13UhxZkf2maHSXQKnVD9vv6efJ2+90IrVav
wDWBBvP/SLuOJblhZPlFjKAHeaVpth+r0YwuDFl67/n1LzHaVVNoqqGnPekwEaoGUShfme/GTP8R
oF25EVwAP9ROlNn1Y+8F2BmzSm44z9Gjd5O+EGt0odHLNc4cDI7hdcRRNp2HaqLXSI74Vdv70V9s
H682tBZG5/1jLKQqE9BSxAxS5YdyVz0kwA3SASNqFx9U7FlSDQM7+UbZBZv0YR6t/KH05ANvQnVd
4ZCaKgBL0vBWmPvWJhVc1BE+uQJGeNltPPMcfvHvk4fpFLn6rnFGV3upP9NKT7CZ7+WckyKv2vmF
fMavlJXQAU9GgZ3XY0BE3tUELLNGZA1SwnvL9ChX5m8hinEpckXMuOsIdWGGJx0R1oESYHC6e773
WpsUAcOjYhJJlzFXyQL/qtoU66mp0gyRrtU3WNitHhpvPujAK/Gt4U48BN1fBJFrYyJLwawBkbVQ
VBJK4ad+QgcN6T4KK4Avt5MCQRZ67g4Fu1AfOQ+X3tL1p/113HcHu9DlODF9Tcpxi+MrQHcQYtHp
YAoim7r8QHk9Frl8XNZMpBKJNTODNMokCwjOT6MF13mMt6gP3vMc9rqCXo7GaI0hJlU8IZ/bNEq+
HeLMkYfw2BPVKlLOtPg79uWtr8iEIQ3xwVk3wp/FAfq8wKLw0Ft5yNLE1bGOrFRgozHUc17LVjVP
J0mNMFbZG9tI/qKbL3kRWEkHGzFpz1mH/Uihfaom8VhFYNo1wA8of5W6zJKiDm0/4gij/hLIutX3
hV0Myl5vDVfJB7uthgBxQXPwSePV8rBV284azMaWY0whj7I7AB9c6zHWV+mHBLTBhZlYnSofx/ax
qebnCeizMUij1cx0qjQGgTH5DpKyrVJiUDyOdrHwVTbabdBWNghpNtE8WKC3lP3nxDwlY8R586vR
8UJTmGBLbmSzykT6RXcabDqlwkVowqWjX3UgCzFMYNUVE7CwBDy6oSLbRBoxn8BFr+c9MSayiuIZ
kAcz6D1oVkqfNUZIG8wJ08mh/MQrkK6dCKwOwDEFbj3FXsGDXzzoGfjdeZwjVEz1xMHQh5OEGudu
ViNhAwimMjjk4H8U5kR9MZdDHMIeyx6NhDHRcKIUbjnaQcDJcRSvf6k2wpvmBHe8eZ1Vt7eUzYSO
RqxmiW7A+QpzqVuiGE1WIurPiSx+UsVhr07BrpAS3WrroLHEUQC0OLD4yy7bGoBnLNKssANBOMeg
Cwwj5WsfKk7aqNvJV7a1GHgc80q/BGsYlr+WuQ3SmJqh+FBjmnzR4cfCi7zuRBOwaGfWGGuatupZ
PfEGXlZLIQvBLBe8hFZBhx4eFVy9oAuJIly68Z3AoyUeOqgcbmuPm0KvKt9FMdiYBNC2ZdOEUHVM
moC8BLj5qLAWHoWfAHblQUmc8jsv8OV8YpU+v4XCB+AvFjMgOW5EJbPzamtqn8f+EesI1mBw7Dz3
qzIupVPJWGgTzEW/oU85cXPZJTGSTnho4PjZgHVTraC1srt/mBPWl/fJeJh+FpUJy7C4T+Bw1+In
nx9lrdkpuEOTsmmilsXixpptIpG0hHPOj8n5Z5GTnMQNpTT7i1BgLaZbSmMsb45YQGobXJvqiS8i
mKSRK9GY7pu85X271cqOoRsUuQyodIjuflcRI0l9xe/BctC4vSPbgzdvW4yfUfoIuMINd92c/n/X
r/4ij7msqm1EQ29hH9Nducsey00Bbuz3YS+ZViG5xbn1Z3eRxzjL2Ryzvg4gr0lTOykbO1V4g4s8
Ecx1AT7PUMLCxJHCAsSI7bQLahOggumw6Uj7mso9BIfeXPjndjI/Cwo56JUGEFK1fKoywb5tV69+
jQLw7AUzOuOAlA7oS75QJJ5UvonScZo5QHfXGsMIYLxMkkqTpIR55NGZxblx0sAJom3gttviiDgk
/SZyVw6vIh5GJOMqzKES6lHwI0/q630vPcr+XuwOkzo6NdFsEzw/IRdoZfU7Un4bU0HIcAXmlSiB
SUZVj706+lyLb2Hy8g/3tPj/WdtcJ2Irdh1KD+aTHwB0Wni8LeC66kG/2kIC87Q7EI+JQilHnmj0
T35RO/rkpcV5LkrbDEYnivKTBgZPgXA0hD6p3544I5d+2YXXIYgf8nrocbLolISd3bX7OZadfzod
YM/B1gtKTRajqwsDszc7nE71jD2tEVN8H+B6crnP1xUeyJ3/kcQuSEyxHEVJK8VeMdHJa8xQxE59
KF47Zzi2Nn90af37XeQx1Ys8SSKjCobYG5sAFH+akyhfyjji2InrutT7NV3EMAo4Z+C8IVIYe0oo
e0reuf4sH2fQv1uln36UVeLqmvSspyjnSqaTjvOzpGabKuxOxVz31u3rvJ5dZH4No6xZOoh1RK+z
mej01L34UPaWhIHo4lS2Vu1ixcmrULfJHxPfonVksrv9C3hfndFao9SBrTyXsddGqNE1j7NeWBOA
aG9Lob7g+m0YIrphhoGVXMY6Z2OpD+VIYg9sB8cYzf1S/J6r6n3nNxxJ6/brIokx04CJNnIMEfib
Lk4cvcNiTfb/hjF4v7OLCMYsp5oi64EGE1bLBTAMVLvoMexGCkusDEsVuvsp5Q6KrV/TL5nverQw
Lu04a2VMZWqW7qmTTdtRlYcymwGCG6xDKLYW2HxqFPq1btzbe+q1EDtMeqoK5hx7kg4GlhBAVEpi
yV1m60m5bTGbPz7eVpTrnf/fP+57pXUhESswGVBxYUX1+QQqXadBa0o6q/f+W/eh3UUWurfgBd8a
T284c+bk39MHHQNs3l8wjF2lEcxPYd5mE4J2tJtgAOMjRYdWHG1L87TeUq1ItsYfMmCCOqvby7wp
n1W/r1wum32To1HPuYk3qWKzSAESQOvS5RNemvQHC3+RQ5Vu8a31UMK8XKzF3jyJoSsp+WHuzaM5
kd7qx3lfKNHHchgObZPf4xW9qmNmjxkhTjulHPy86zIg862ZYDLVB12XI3Qk0sgKHim2j+Goz5S1
Ybjj054pvC/M2KPcDGW/zKDXWMXzdB+wwRFWiImxa9PsZKJrkAzBvUQyrBUHO4TP+7IwXoBEsS1M
ktpRmO56LXLUGhR3SXcE12lnkYYYVlIY+14LnFn1D2JSPEQmMnolHz9MiMOtUSCukdWHGMPwQlc/
NiGWuUI0AmbzwchjrGFqyFErE8XPSbKnkTcusGqFAfApU7hmE1j3v9+3mku17pMu8UK9d8O0Ld+S
VCZWOmifOrXhlZ1WTdZCGuPPUW4Ai1zXIn7ABwnJXjI1u/U54eS6Di+kyL+faRAmP8x6KE4Mv2Un
EarkkWue/S2Z7OqZdl14udyqTVxIZMyCEPVYAlcieMy2B+JTE587tT51tfQy6sFOICXgXpuEB8m0
+jUXNoHxa/hvDQFU9PCg/uR01a6QASocf71tfXlCGM/W6AR9rLlHjjN/TJJDpoWur6nb20Kua4W/
v3V24k4AqYBQUbuqP9D6V/yEDbtdhWA23NAFMMVWwOzmNgfK4cYLd66hBBjhjFYGQiIIgjIhO/AU
jOZ4YFZzkhPGCvVdZIP08FB8pwaeeMVG/tIcOsDAKh+SO95AHudLv4PmL0xvPJNM8XWY+Dg+CtJj
o/zoDU4+cl0XpUdVwddLZDoDxaJgT4LS6F1GQ7vNACtkBV8Gmy40VgnslN1i03lwhucG4PvoC77P
OvKGR1fN7OIXMFZ97GdMjfZIJjvAMyiKYFhiO50SP2+sQjAex9I4GiW8aynzihP02V8FLmA/QSym
oCzAMshJxug3EsgWvZ8VdjqZETqzV+yAYsgvcl5Vrt6/9EUa47CrLppTsVBjr3LLnbmhZMalG93X
mDDnjSGve8rFyahmLTRHzfwuTHu4rjyC+qoumCRRJsOmBVZwMXrInfKi5uzWl2TuMNbBda1nSMtA
KOxQzMloH5xaKzwDH3XTHXgb3NfzO8y3ZFzzOJVqqEQKtBZTZdGh+kCRLYxNe0rR7ORYonUtMRRM
HEsiCMsYYzA2s5pg5DH2yN379M6+3n4lHuX8KL2Cs3D6h4u7CGM8la8Cok4MJkR16ObKNjmEufV1
tPEyik3g8M62amBA3vrfozFeCrzoU1FNiKPbsDgCM9TGyq2rR+Lm9idcTbcWYhjNN9IiqjMJh+pA
rF0iYinVwr0tgncSRuFHLQX8iyzGXqO8xeOL1D2O4/NtEetFgcUxGCX3zUSXYgGxSm8CKKl6zJ1o
L2ToRHdOdi/szZdow1V0nvIxih7pAsDpNNwQJfjU7XhDHueH3o230za101fOCdef8UUfmPhB700z
77F07Qnb4FxTDLUZyO7Nps6c7tie/2JsgieRCSZ6g2DDukDO3742la2/dKfsJH6bsWqMXZVD7TV8
0Kl1O/zrkGxkQcxWNIocCU2863fD9xCgwmCas2sr//RPUeBFY9iNvlIGWXE/oowkYOeGFF+z6NQb
T3N9ilXRUtuEh81/BdrybhYvR2OsR9CEZmkKMFUUwCMHZtuwGRxsKHD73+s++yKIMRyiVpGmIDIy
MQy1yNM+HD/NRmSHwpOcPk/1UR+/c1STdzTGhrRiXxWZhChBK5rKmjXdzfQCqK0V1piG9HOSIfue
GqeUsn1dCh5HOn1m1/7tcl7GvHQl6ulFM6MC5wZb3dPd/FhjRRPDamDdHh9wp262Sb/zQqP1xGWh
QIzJqVrVF8sODxIZb/TYWBgu/k4bUCnYdd89OW/4ZT3uviQuLEY9JouVVFZhcDKkopi1IZ0XYQlj
Kx0Et3TFt7kGZJnk6uhd5tb8ufa4XbdVk3f5BSZz037b6a1qhihapzbFOExO4tNoN8dwC7CfDXdc
nCeOuVpNKLWx93Hg9EjDsgJhS2r1L3T+jd9xo//ZlR4tzsbcZ2DMbd+X0OJIfgv1u0IBhEfMAQK4
ngijVmAhhPEZk08myRzhC+Od9NQ6FGkUq3bW8JWg3zwC+pKPY0jv5PpcmozdLI0AmJYRWVezqoUJ
9DRKE4eEH+v+C+cFrl/TRQLjmio/7II2rFCRv+vcZFt5xE0AKUNRoPhd5vWKu3aRxrilusoKs+sQ
q9OZ7T6z42f9lO8EC+heGEywTezSDbIVpxbtc0sjzUGd2wemmnDji+pMGQYEElGjzvBSbeFjXSKe
XjCZfByNuLTLKni4LWxdLX8dl91anHNZjgIDyXZlxLYG7hizDFHx2d2WwjsSveJFUiLrAyBdTFQn
yhpDzcB7Ks1yA5ZdT+uzzW1R67Ha5QJ1xkHFJQkyYuLzJS8iFnoagEzBUaBwgOGfOgJ9XI3XzYvW
eAdkLBfasHEYjMilpSLa52BnFCLVBvCj1YQ5Rz1WHdLifIzVmoq8yA0FVqvsNKtEebHxv5gKoKy6
p2bivD36tG6pIj324t4ybe6G3EfBR6w6W85/6NVRB/WxpjuC9pYGvML2utNbnI0xJuqY5xOhWQlN
y8tvnddvpYcZdxZb/Xf+ggZP+RnLkqVASdVq5K5isk/KzyKotcvPHHXkWC+WzxkQrFosEJjkEgYL
kVnoqPeSN/8A6AxWhHhOnHMiwtgOIYFSmOoQIftXrQGbXcKcW6XGI9nj6AVhEuM6lOZAzBR0WrCd
iddmFfHneXhQlfsaVXnQe/1vH5Ew9sPoesDWhLioOK0/m2QAHbaRnv1w+hI2RrmpS4C5Cv0dlnHu
iZR6qpJ9nyuBuyHCuUt2KmjMBIDikyz2wmO+UwDiOt3TbTYA1m35OP5/iMcMcPBitRnwIMxDj/Wi
ngC2HnsTRp9lTIGmd+3heaqwdxns6sOAgbzyARvzhRM+cHs/64p0Ec68fF9rhMqo0SdtN/kOIMHb
SNgab7T+Cno2O/w0+bYaWLrLuejVpFC7iGUMgF4aZUJSGO9w95O2OtrTyf1sR4cYIodbdFmPXi7y
GAtgTmAca3U4pvqdVyQ4RG7/kbjliwGIgKfc0zmFR548JrpQpKkWgEGBllqhWVke24Xcch7LaoJ2
+YRsktsKnahF4EBGDEhxB1tkgn+1JcjREDbDxcy41mg53iRqIirglDur3HWelO8wzAhnAVotpNXY
4+GiePzBS/y6NLY4bgiC6re0bKzdDS+NlW9GjObpFiYT6AQE36iujwwtPikTUkzp7CtyQD9pioHR
trKk+aU0B7cafFtuDDuonKROrQ6IfLffA0ddFPr3hf+V+yqSFa3zN3OzrQzBKcKc8+J4t0j/vpDQ
NXIudyAn8uT5VENOicY6p7LJOwRjStpKnKoshqIkmmgJyWupvt3+Su912Osw5aIQjNWo2siIpQE5
+hi4A7DkgvPslJvxmRKB9Zql3uUhYAwUQLrEe7C+fBF2vFySd0bGjvS6LHZCjfivByhh+hID9Pr2
Gbk6yFgOQ8m6IlAQMoNjPLOAR+WNSW5L5XQkZf9RrsPvCondVqhcDOxsbgvnKAk7Gk5r4GDPRE8h
xUQJAGysEKyZTVtzzviH3OvXPbLD4IM667pOi1gxFtWPxcEHn+WLsjFedNUCDhGIc9RX8tCmVjNt
sDyHbJYXx69X4S9PnZ0N74cWSHH94GPIGMMlVoKhNhPLusRLUXflFQm50q4My5TPGSBTUbWrztiI
UZx5G34Z7QnsKn/BOcBxDSpjTqI+xEBHgiFYOjhCUX4VbD7zS7v0Qd94jipjU6K2DZJh7tA2Kbtz
k5Wn0ZgOXYSisllx5uuvNyvfKx4XlWGMSzIBLDPPIKt1MITYWA3qHJEl7sOjjP3uCrC7/hZDE11h
CbXVfy4fpiMmqsH8dPuFrLelFnrDmKA+6LWmJ/SJHCkDNFhQrPwwbWgTjNviWy1jL2QxxkbXhDby
0a9BltQecUigo1JZ+oa/I8x7+YzVKXQ/6spYwgZK+W0K7qS5sxJ9d/vbcWSwg6SBmQ6ki8XIw3j/
qyiI29ocd/4Q8opjnM/GomrXfiqagxAl3rQvd+QwAoFKt4pnGaSqvDTsD0WIX2rJ4mkLsoYVkwLW
Wj+duhdKdWw8B2D5sLQ9EO9QRcbm3f/2FRlTkk9i1ZcGTMnc7Mhk2pL/VID2/LaQa+D7358bC6Dd
G62O3UREQthgdgUEXEDwU2xAPXuCaGun5NmX8croWovwljg8zedpCv37IljJgRY3mQ0CvwIzx6kR
WYI+OISP/b6e3l5ujzEqejbW0Swg82p+0GVMcKVWWDaZYss8ly4CidTCZhKmCzEx7ugz5yK5usOY
klmr5lzIkCMoVvFCkQGSPR1q1Fw4Pbf8xI9veZ+VsSd9M5qk1hGgFe1jUWNrQHhqyMNtzeG4Ho0x
JBoB5h0I2BBneiD6RcQuvfPO8vJW+m1uuB62dtoXxNeLFvaq7hGeFOASb0GsMoTKqZEq0R6bhBMa
cQI/tn4qxmjbTxH8jwx4xljeSjzQF16MoMu/K30nTVhXGFBgV+7C+/IebLPCTrXoHBQS/9HqiXv7
pngnYgyJpA5BUyk+5JVvBsgPDIFrHVc7ehcHpjNxyCC2NeYjYUWaOlGsQaxwVaEKXsjgaSTI9Kv6
FObACwXmx6ZPFe/2Ade/KNiYFUUSNRWQrb9/0UQrk0FJEGaGkkPQ6hJPFHcjAADEZtrxGa5WVX8h
jjltKglFJIzvISWaaQAgfH/H3Mbseha0kMNYR6mSMtQaYR37V/HHXbJtwD4S7nXBku9Lt9qh6A5K
HmcC7qJoyUfAvrr8+HnVlCx+A2M5u7bHojk4lryw2yvDS2WAVpS3LLCe/y+EMAZSCMcgLIL6Z4sm
2ooGUHXmHviKEuAW9G28JzpnVo7+7CuzopuiqAE9Q7pakY4ncPcJoxB5U6899Eb5EBfzHohoO3OS
/k07f8li6zcgQyfGOCJ06Pa6p4HCQd9JHn3umGa3eb2m9Y7h5WRsFSdKkmkUJTxFM9m0gZODNAL8
a6pVfyH2OKGpANDKsgEmis8xM+uv4nJMxqwFnahosY9j/sxFjN1PxhFeyLB6c+A1UUE0pgP/m9GV
wTcFLVSgkLr4aarQrkP/fJ4yOzJ4RepV1V9IYrzonBViXCUxJJVfo/FUkV1S/1MIu5DBeFExb4G+
EU002wH0wiuwNzyKhqG4+WjxVrNXg6BfsgiLwEc0gFJrArKMSFOtrgMZwAiEp804vplGb03i022r
vOp2FuKYlkIm6OBSMBH1EN9wJVA1Fp1zW8LtCyIsHm2r652ZahjJqYSPqf6p8T/r8ufbItZdy+IU
jGuZa6WR0gkfTaw3xh5I3o7yGOzU2qHWlz9UwPtojGtpsForBz7K143cn3qKfhoVCedi1k3E4kz0
uy6ibl3OZz9vA/pSexnLZ6kTg8MYVfn4PGSoqSWUVe3Aq5TzbovxJHrfC3Je4migh7RE84fsfwDN
wT/F2ouzMeYhg2PuhwH3VTvg+QjgnvV76bGF0ZMAejqCso5XYeKdizETcpMKRqzD4FZJZPVFaJPq
USx4687rGyyLgzGWAsNDYeyrMK+C6A+WmAB+tCH3ihyfw5o4hjYe4rhBcFcCfRqZ6myFdbBLi/lB
9LXjPLefqiyrbVkxzorSJUCFqY9YxvuoT4OthMJZVIfEwjLfQ1MF2zkDpEaukM0MlNhB0+7rVH9N
U/OkSONdrlR3SlKcTD+1AWd+FqR+k/XSfpTrZ3MOcvv2C+S8CBYTya8mjNCmqGRXrfnQBf2EijP5
eFsG5wpZBKQhqECNQYfHM1NzDcHYlmG7N8aBU9taTwSJhkFIURQN8R1DaPHwan9OzbIqfGBHKJgA
RWlQ3zebaVOjzzF9LFrKpDje/8vZLjKZZ9fIWL4oGi3ygACXklM1fjRVjkFZ/3wXEcybI1qg5wpd
VSkmAVjDZbzVzfhQx9HIed3runARxDw15NCdlI5wKZOYnqdG2mtdwFlMW3eSFxHMMxsDcQIjBhxy
XqZPRm28hONwmMbqAEaTQ6SIHwLR5Gg45/OxLf4prk3V1wnaKX7qjZm5l5rZkgbC+XjXsGa01HPR
PrbHHxp5n81YuvPaTAqsqAQ1W93DgphflUR4SlsUesLh1TfCc5ijtCXLaE+XwgMx87uZKOchnOwg
lZ8GSRG92zrKexjsOAABD1Or0+qa/NAe83uKJESXcvyn6ohREcDJ87YceN9c+d0FDkZGUPWCJkmt
N5LWHvPAkuoft4/FUVfCOHPMFgCURkJaI0f7qn8WYoVzpev9lcWV0mMuDEo0gAtWCRCiCod5QwG3
gcK0k70cDKEVUIZE06qcqbCaZ0y0YgGKh8TEOyBjW8w46IsCtIqA3C6sjOzmgGOYqeW4StMW52Ms
S5PJAGoXUWTyzacCPDjkVZFaqx3fQvJy+67+EOj9eviEsS2plo1hVOIVqp78g0Lf6M8Ucw+zow/8
URDeuRgro2ARqiIxrIww3ivCBz87msGDOr8mKm+N8Bqv6PdXz1KviZ05KJqBT/gTfgrd9RCNdTvz
IszhlrOl/CgcEPnZAw/0bP2JmQDmMAnQF1hIbNGMNZKEReSVrekUQ28r4KcZnjnXtq6CFynMG8vn
Wg1BQPnzeOCrH3vrJ4Rh4wTfyARK0dhVeYAA6wULcpHKvLuyDBSRhPB4dDhfHLGyHgHMS9CgMDR8
Tm1jcm4f9Jp84/0eLyKZt9ZGWTT4BVSmdrIzWKGwLK/am8FLPomDJbxkQCN4TR9F6x0ZxDwKMDcW
d4Z9teOyODfzHgUjiQJBMiOPsvMCZtWjVFEgMd23Xre9feD3puL1278cmHmQTVD2gi4Af2ewJ5AJ
GPtin22ljQz+Z0DweLlTHvsdCAaAN1e7mQfUh/COkhvk52Izbcuzhp0uA5wzrTccQFWC2r7vZk4L
itnWBvgZl5qFp4nMm9YBLiUlCk3dgBo6nOlKe+YFO4qNXm30Az/x4Gkh28UXlXqIyhkSWwfWf4b5
jx1spWCkq/nW7FqPt0vLedFsN5/0ahAhqENs1EiWkQlWJ78U5vPte183jb+une3XB9hhS0rDQNWl
eSQmsaKss0zhMWxfxvn1tqj1gbyLOqtMFBAXWe2PQGGHimlfewVTeaI7hxbgXtGIPVB6F30DpG3p
c3mu0WPm9TZWv6chA2rGVA2Q5zAVkkbtmzomEN+Z5Xe1Sp9MoGRVYvl2+5j0oVw9pIUY+fcgoaqU
JqkjoEphsWbTT+ep/CAZ6ha0bxbyHGsIOve2wHVfupDIfFclGFVlJjDKEx4dNq6DB/lN+J7JIAeb
toCT4BxwvVe/kMc4gbKVhbiqMPNEfVz6LXN9NFRmO/vGJ9bk3Rn9+yLiqkUSDYmGj5khu/G7nOqn
00bfOF9w1ZgsTsRYexFUZ2ToKwx2nMQ9Jbb0HTU606dNx92FwaoHO/rIEco7G2PdY2CXhyqdeWo3
htcfgf8ESztuv5agAhS80YPecJLTdRMGUENDNWVAibLD1EXat4HWwqvhBZpWtE0xTt1a6lPnFPeo
sHn/Vh6/CGSTLTL6yph3yDT+Ew7ZdenMlRtuVIAuRSW6DfIXitn7ePvbvs/2Xj/CXwdlky+D1Nnc
ZhV138kZGASbtLDS5+wxwy6D6Rq72dPO73xSrranOM/hJ3GTY7CA58LXFevyOxhjAMKXcR4LVKsi
adrI6n0w8T7xuhYBmw+8TsABZZFhfVPFreY6tCgTrSBJLLO4L5GE3P6g69ksJPxXDBMehLo5R2SG
5oDgCNOBjRXt2486sEAEu7WiZwqeJX0XdhrnZa4b04tYxsu3WKDIww4Zl1mJ7oh9FGk+TsbXXvVU
8K8AIIRTHPiDLf0lkHXyXdTEco7OChSWghLlTv/lqwra+BSm9J9KtJdvyjp4IemFiQSQlXQ4mHo3
5Bi0Kt3bN8fRD9bBp1KSgBy2QbOvz3dzme8Sbb6Tco0jhvvhGCfUD0QYDbrrT3EFgsxqsHsy7sWN
YreJ9ReNN/pyrl/45aLoy1t4hi6ABwookBVm1b6pLh1h1h7ETeGIB/62P7X/t4TRj7wQFsxG7os5
qnqTAajlEowSvbHp5vle0GVOq3TdYlzOxbgiNSuiZqaJR1Ji+CL+WGgf/jeFYNzOEE11MFfUNEIZ
RKG1JNG3q9HnWQzeBTEWg/SD5KcJMuEY5ZE6tMKn4AT8c4qKgqm+u6Dybp9rvc8CmmINsL2meYWm
O85hN0Z1SjVQ2hjilhIKhUhXygm9FsFDPQ2pomfyGHFWH9hCLHNhedFVzdwiTK+GD4kKo9RiLk7j
FRZ4UphbM3MA0gsSRqqG6YNUfRS1R517Zev1rcVRmCsD2ZaI2dOQes3eydKtSNemQ4dgf8R/bWJL
KO1iF9iiJX7sDkCoPGnPt++Qd0rG3CsqZjCw3ZF4g/pcY1F1+NBqnBho9Slfzsg2OMreLPxYhr/U
BuLkpmKZhoYlBM3qDO4kGrV5V2ZjIYvJOFB0asoB273IUX9i7QFStt42jun1Z9HKT4RjO9YLuwuB
9E0u7JTRaXoM0jAfGOTmnbQBes0d5Z0i3oxAFn1GLh0rVyJj9lP0IqRagjVR7vyHaJvs28buY5QI
3mt5n1AG/Uh4aI0cLXn/TYtTNkXWjgk1kbJQHCRd8pS63KD17dxWxvWVgcXXpL9jIQcIgYmoEAy8
krt6p33BNQLJXT3yB77XnedCEmNDWqx3KG2M1z2BxdcE+gT2xtwJTW/aG+aVkdfzt4U0xpaIRNUA
BwGLNW70yaLF197STs1R+cBnxlx1ZwtZjEkRDDNIcxRfAcOQWZUPjhxQq9++J546MEajFhBhxzLq
/p2ufq7bzutm6dxGPDHrJcHLUd6t50IdRDBxT0ODtFf1/Mlq9voJFdZN7iR7+YVsiW+bSClQDLpv
MhtESFYWW5iN5paFeMryPse2+B1xK9VolqKZEkZWujNQGBTc+ew/kf3fTOZzLpAFDI3BGo/1FcRZ
6Fi7pZE6Qc7r064G+YsPy9gQM5IbMwwJhuRrS/qKLbiH4buZWbMnTRagt1x6rAK0DXRh5Z8SNMC4
AYobEG5XQPWVnuptJ+MtTM0xTTGVLfE2j9YdzkUC/cCL66rGrqi7KIDDqTLFIWMo2aGUHUS/+lLF
PQ+X6g8+/CKOMVp9UvQgRoN2NK7v9XeGboWlRVWkciRALyk23bft7krPt8c79bETLV5G+odA7PIT
GGvWaFPm5xLqUeNG/pFGoHIeYdCKY/8Sbgdn/EyBB2Vek2DdClyEMkat66RO0WsskOSJCIgEcEf1
mMRWeJvbf3h9FzmMQSsKMckmHfHD+Bo+U3AXw+k24w+siP4FlMX647sIY0xb3hp1pLV4GZIAcDjy
OW2/3radHAFsu4pg2102aLobpMNZzgVPDoYPt0VwLsZggqBpniUyhyYqzOa9OR+C8JFkPPQmngwm
7onzEUN9HYxU4yZn8uR7gwcYjnBDwG+RG87frbWuY11ebIfB2C2Ql3ZzXNKtz0EOjyQoQk8Oi3jf
RWL4qpulNllSpZpOpCH9CQzthQAtx9LmxJ383EQ5OG/TJ3kGORYgDr4NJEbzhRiNg+nuu6o0QWsv
EsmSfC20gOkPNvJJTZ1+KB5vXxBVouso9ZeSGYyBqqsh7KawRXdUAy9kUlu6vmu13dCh7FmA0GqW
bAn/3ha6Pm29+Hj0ShdmMU1zKQdOy896QXRoezuYQeXrqABO01zVal/6HwD31TLkiwFIQ2I36Te8
uQRqFG4dnbFUYiYmZq9iLhlOwA5ErODgWprkqJufUpEXtq4v/yyOzJgoLaor7Nth7qlx1X0aAZu1
suPc6t7o7hldvG7upsN0BKgul6Cc984ZqxVJfteECnAtNIHW0N608eH2ffIEMJYqTRGPJymUKAaS
eZh/k3nzrTzDy6Ir6wppqyBC+OWfZmQ287a3Src5ou8IGCOeevJ8mMlYrQI8ZalIz9O4c2EBHsOp
kdY/k0c0P59p01lwjMxKeOAD6/MDFx0xGUuWtb1iDhQzHLBlr9ln8Eih6VtvjWc6U4mt3n175pfp
17dAF1IZSyb5+dhENU477Gts2X1QvsoPnSsBHT50sK5cSnYEilqndWe3fAB6WVZiot3c/Y/PkcUv
G1V/RNMMgUOlZXYXY25VmdxCeYzUD3k7eP+TxpqMASqlMMtJCd8ak10soxtizs5tCX9IIH9ZVpMx
L3I55mVdG7CsqgjMJFHa+k12GgbJC0h6N/iD4hjGCOueNZ4aV/9U6TDhwA2J6EAq/t3CJm0YROkA
pxgGvUWq50E/54ICdLrKvn3O9bd/EcTorFwEQexT7MtUyXorm8UIUA6xe1vIupe6CGFUtGgxTNcl
OZ37Db0h63dBAqYUPbWyESRztYHlsV1sfr8tdJ0uAcXE/35DevSFl1Ka4j9ouZQyvAElRKpY1UNl
Rx9ASeGkjzva/igii/yovlUbCkcsdcBJb53Q4zPx8T7BlcZOQzanKHD2AcYvGqN4y9XkaGi9k6C7
BMB5N26xrkSMvODc8B80+fIdGE0u09DvhxQFiqhsH2of2MiJXLskwcCF/3+cfWlv3Lb39ScSQIqS
KL3VNrs94y123ghO3Gjfd33658j9P82Y1s9qgwIt0AC5Q4q8vMu55/insONvQ6o6kRrspGl1NPd/
uKff1oWHM0Chf/JSTCWq97Cc4TQ/E0f6lu5nDbPGjHflM7WGJ+Vn5eS7+pzeIub68fVJ+B8Pwu/f
ILygctcpE43fH+/4pnFnxR4wSdpoFJtNbxM7xYuwCnKZD/Xn+OS3UeFVHctwMPwcxBwzszgUj218
3gY58Yx7Sr632zU+n5WbLI6S17JXlr2Edi2qwE6CdrunrAB+/8cz/s+SxClyQ51oETVwFnNHmLvz
uKwd4i51T5o7HtY+2/9Ih3+bE3zTVBR6H0yIGqAY0MFfmLMyOXrAN1CusQLwKR9mDTxy7DPTfzZ2
yXOw8swsFzd+/wDBb8VETog0T/QptLDLlJt1tfXD3DTIgQcgWyjWQpcVLyGOmKMwlCaqirecD9Ti
lW7V9Knik+nXF9n4iyEvytZggfPt/+KYqoJjGttB5crMUBMlR57u6hd5OuprAMe1sym4IJoktUH7
eSMDoN7VzMz52rdaW4fgZzB5xKSIoxikgvVG6g7ER5+7fvYNuuJP19YiOJOmbQzD9+FODelV8l+G
1X79YnrFCWOawg2qElFUG1TGcdBpoCop31sPsRPGpleYXeiGjxEYuvQj36gAa5bffJz820m19Nye
ViKQRcTX1a8Qmy1K33UZlNThuM3iOB1BjBud619RZ4GP29Z2IPoh2xodpfBhpvNbA9DNn0s8ltfW
hQCIlZ2hpxq8WRARx9NOebz1k8qFDMcmCFZKEPMR/8qW4GcKzESGTIenVjGwgLjLDPzRbMnaJVh0
n9drEtxJknVZFc78OlliZTu4sj3ykjyyS1sCRiEGoG2FfWptE4UIKADbqF9gLnMzKhMaf3FldTED
e3Qm28MAHj1jtRy89OhdL1HwJlo5KBGg/H+/EN2Ok/cXAszNkEQArNM319KOtW8neJYcJIyROrNm
VpTfZn25H0J+LMlao/jzt5Pn1vRv0VDBvQRS1JMhl6BmCYgEutMuXvNZXKLeaQffJWsV0c99HsGe
4GUMUqqexCFS6t/MHBzejm34vkH79l/Q/n76aIItIVKJCeQQ0tBTXO0UnUuIEe87FH8Di5oz9wY/
+Q/TDZh/7XbHTrPY/ZxArxaeP7nVjz9CrGZi5C4K2nmD6f0sFzyTDieIYY5s09vB4d+wN39G1Akm
BR/Tlj0gDpC4d6vcpG5tjid/P7dckQNFWxk7vbrI2ZN88DSzRQ6FKUogF/QprRujccRIISw2z8bo
ziOXc23fr3cEdU5UJVaeqk/hhGBOcGxBRrrRK7GnZI8qyC0cHDiv4LX/q5sRzAh+LdV4rWHCUnFZ
hqnfBvxz/bCfptwpO31Tt3zlZfp05QVzglfDw8CrytdxXAfl4Beyq4CJZ6zXhvQ/4xAFO4IvgzBI
0w86dJDRq+O34OoAQHfGICovFTHL73xbnlB8hHzOwww09d0hMhV09Zwa+mTb/+znhB8j+Dk/GtSg
9bBo6FM03HdZlVt6PLlfZ0qLl/DqfApeLhlCORs6HBij7Q9VUJtKvIZp+4xGnFeig4FENwydoV+N
O3KVltdBPRpSD28jXzxwRD8FbxhEAfnofq5R+We9RRnSnKcQ/qQyKNgWdtHIdBLl8/3rrfbXFJrF
OTrLVnmZgECr7SC02ARFg7X5jM85sGBW3NY6SjONBCrMzp4Nmcuth+LgtIsB8tDszlHc4Ka6GTbJ
xXdRIdl2L19/189QD+EXCM+Jju/py3qISQtnxC/ILyUmUjrko++qTwN8T2x+bXLxll59ZuFR8RRo
DWstPrNhnBp1yxkx836tP/s5SP24LjHpnWot8AMWqa4/6zag6LnxH8Fa6M5PlzE/z0c5NOdYuT3w
8xpj78oSxXQ4hPjhNMT4rNqYmlrZmr7yNEG/8OuN/JSECksUnHijhX4ly/PhoeAoMRjmnnmgoE5f
luYQdHcFUS4NL9eQJouu4Pf3E1XCpHhKOQtwYprpSWpcSelX1rV2JsVkV/LJ0EYhFjZj/siJQs5T
skJrJg4cHmPoPv3Z83u1JsH1xF4OCoIAFsHnvJln36p3obf3OYF1dbC14yE4m35WFTI4rCVHzBw5
5YZEpgqw67u4PYpA89TZjbTyFi+dFkPhCiizCQUkQnA1BkvCGBE/NpWefT8wofVmqsNgecpTQAtT
8ddoepdWeW1Q8CxyDrV0dYxVtwi8vR8Wv9KiAFoolSbn63uwZkhwKCmnaezVMMSYvK1zAgWebrp4
HVmBtHxuDePCGdDzYAS7yHWx9j54Rp81GrYQwMLJnRspkav6JmR31G3olBffeQ8S3fyh2ue3fK9a
3Sm99+/XbuDnnqPwQ4SbPwSEplqGA4TbnVidjHZZgnlvsOsMmeaoXXBkmvZImvrECnbXRdmpjLWb
JpbO4PUIbdaGN5IKHlm9GBy9TVfCsAUHAR4ZQ9cxCMyYKg6iy3moY9C/V90oOBQUpCFBuPLF2RyA
C+HyBxNCYDlKfpSBexre/XU4NihCQAd2AmXZcFTR1/sZvMnAv0kALFZPvduG5hw/lMcQ98osH9rb
ueXV3q43ZBeTQQxsUE1jBrR3xQKNQpWqUep0fk0LAKTT7xDHNd8bwaAd+4N+5nwOfpsTKzHodoVh
RmEurtzWO3rhTUlqa5o00888qJQ9tsM+z1IrLwyzimJIboGhGFFouooy/lxJF36KkDJVgEszxZvv
BhBKoEGpT/kjOmN2B3Cxtg32LLf67VppbzEZvt4A4SL4beM1koq3qLc4NOgArjgpu87RwFO/xpm1
+Cpd2xLOnB6B5aGK4Wa873OkBMzc99D5WxA0Pzcn6bx6zcnnU/7h8wr5DABJXttNCLqTXbNL3Dnn
ns8Sasy7rz3owo39YGj2sFeRd1aMfkl6nKNmiqAl9sz9cCXhXLMgPHmJMqqkbqFI4cubHsQ6hU5X
ooY1C8L7BhJ6vSNdjqOQSgfAxOymKVYWsfjQXF034UVLlHxsZYZtSqNv45ybeLdV9uPrT/G5tyFc
JPE1A+y1nDx89B6jtOVdeteC766+hI5uYz5dujArceTGfFTcudrynwuDH62//7qrkxCM+SRldaLi
XcsOOTOOZZSao2xYhazvFUmxv17t5xakYE9wGzTpAb0rYY+AmHoueoC/B7N7ZLvWdVtMta6u7/uf
X61MKtI4nip8vDnV8rfhtn7l4MT+NbOLz42UY4vpUDPDRBjgGFBqCA7hbb5dWe7Cu4WLphOmM0WR
DTHFjZH61HFfGq538jaFm24K8Nd6/0rLdDlIuLIlXDmdtn3eFY3qotySOlXgTHaGuY/Uqn+CVdAO
d+ED24RnzV2Hvr+LTQjvM6Z15ik4SpDSq8JlpKOatqzDZiP78k6YWcBMobcxQgxKW8F5ZksDBxyA
1b0t7b1bajVWczJmYHzrGpDVAwbAho7LHt32FU+39E6BOErF/mOkSDFENArlAeVGCDfRBOoxDRB5
j0rGoN/nOYkq7RDe3Uq8nMysyO4ZKJgsjJac+NgEZj4YhqlxDkgoz9ZQJfPHEDYMP8uQ8S82N3iE
h6xIs1E1+KzYM6GiqeynTHO9wAe98sPKEVzIAxA6aRBDRpkFhNvCjQuqKR5pPCA6Q/IBnrMAxBvV
D8NJDvkuQt+UgmkBBcc7di7WLvvsuj4t8sq0sEitK73BVxC1xfqw6+Rpn3IQZCel0aOxUjWHSo0L
Ey/RXTWwbe/rgTlp6nPsGy9T6t2gTb+lkfGa1GQXt60dSPWPocvllV+54OQ/7I/wzLcT50nQtqpb
9XTXac9GvImyeM0RzEv9vBX/xMjizLaS+oWWprBSO8QizkzWFJ4Uu9xhJPXAVg79fNu+MCbOa6dG
mGRVCWN6fJ+GN0nagye8NWkUO1S+XzlfCy7uQ2gunK/Gkz15YDAW7Wah+hql0NEd3uH+wUpCtuTi
PthSsPArn96XPJ+8CLbGACXYDBESB4tJbM2j/tyKnubuWVKaZOs5f1B2/WBaCJnUlNRROcK7jjLb
0TB4zCSyi6rVqHPt2wlevO69Rs6694MSvs4CLhTSfd6LevP32FKEeGAuiP5nQkb47OscTnDggVLq
YRIgh5OqC26qFaUQOJ3WRHCWYuoPZoSISlcgBFd68AjBztug+nlf4BtKVnLgm8zJTtqPtUh3KeD4
YFEIr6jqA/AEom03y28btTL7oTAj8q0Dx/Ww7THKqueTG/I1COiif/+dE4tNLB31ZZoXMCvXb92I
JvJoYEQ3MCV9bVpwzZJw/1SZNlNPYKm1Jpc4tYV2wG76YYBkyNjkbnHy4GHW+klLHbPrbdUF117x
tBoMaI7Dn2n7CUc03XgPHR4TcE8f+q2yohgmL79i//hPEaWfJGnYjC3sRbv0tX+qXmorzgGpxdDU
xXD8HdAkU4L67t+jdq1Fn+mtDvKi4hI4DWibV3O1FYcu4u31QTfyyB/nDaBu6SM99HYaRENN2c1d
Q1ktWb4zXn/h1HXBAXlqRiISYQf4PYVTaDeQC39RbPZNulOdwJ4O+st0CB8lq0eA6SO+Grfxc3Bh
5+jIdsH3mph0pe6z7I4ZqmygIuHUeKdfvXLH3eTnUt9wAyG2dIvWKVDHzIWswUE5h5Ap8j2znPuZ
9r/pVc+u/tN2/LYtUjxE9dQVRawbLvNuWwRqnreWwi4GBgzkjxyFYkRpgq9SEi8HayMCp7LA5417
kyW/JoU4K+/nmhnBQQGSmAfVQDAvWqVbvVYqq1aD5kxUidmeRm+yIlDtuKkelVYpTa0L9yRuDv44
/VK7BPLJU1WYU9CtBSwrP0ssNQ0QpS/TbILfPPJnas9wWe8ltrr93JKbXrtNEJvyyi1ffh5+b/l7
+efqQGV1kFW5CqPvbWpX8qxJsdqNB3obA3gAlMqH2I6ilUr5UlUJUJV/vvR7le/KLB8aFEMw1OHW
haXsS6hF67Y6F+flP5GKnl9ahYPIFrV5VRHXGA3UNxqPokzelpasvtWI+r8+Uouf7sqC4Js9Oc9Q
+cdykhAl0H3Z3+va5msTS73bD6sQouZJTvHw6Lgc46Z1mEsfxktng1HGCiLX25H7CepdERjl1smI
Fh3v1eqEGNBo+ZTnKYPld0HQDOn8O//7bsYVrfEMLD07XCaYpNaoon7i5VGnpmmTTKZuMiJl1blZ
QpgDUQSJ4dNCwH76l683FvXcBcd2bVJwO0kah502UkA1dIJhkUjzHH3k2VEZhuA+NKrMTcokMnmC
NiNSIwew/cYqWtbbSR5RG4SHp8nznEpJS1sZi3MgYfZjklTcW53uvRFiJpUHj+YPGG2O6+aCxNlp
8nFft6ozpcU26HO7p7Fugl8BisMNf6NwRRAXsJKhHsyQ0cTOeAoVHlp7Fms63WwqA5g1baCbMeqz
V3Sl2L5lECJTev5X1QHu3bX0lVLI8FZ9fJvEnqv5qU1J4V/GEjP/Pc99S+79tzrK7gwpo2ZlxBge
joKzHtZ7o2Vu79WTk3v1k99GQOnU0P+TcnKS8/Q2rGUnMULwXAzkIep00F17zYV6+U2lFj8VFRpJ
2RSrZlSgUI0hjn0W9xe8aS7Ty8ZKk2ATxXSfd82DqkjcklHv33pwyq4OiOemDr3BhCCFXUqRW8b1
pUYJ2ipwNqw+UPclHfdhJWf4i8cX6vHeqvKpMhtf2WqStIsSpTUDlRJTq8PO1FiTWHmY/CUHUDJv
0tSwYo++BcMMxu/GYj8VeMz6sCE3NWSebqRRK3b92HV7KA/G9wVmQVxfSjJLylA/yftKslgib9ox
c4Z5fqCo1XSnqM1f2pj1W0zR+haoTWIrn4LSgUpPfCtRPrjqVP4lD3rr1Am5BEOxl4vmwcizp45z
tBVyIOHHMbqlSjsdGbjMpZBu23rY+IFnA31y7MaoNNusYyaLx/6QddGuG0Ooz4HdkOMIb/TKo88D
mPrcUJ+YHcsDh4yGDobNiQzHeiT0FIFAfBeG6ngYJCr5AODX9U4nrYehoXrah2XeObSCjlZfRU4D
dJ8dRG1sa3JMnDKr6FkZEhnoTMRaTb5tjQhFlPpXGycXUsdbnY5vAK4+Vjp1eWYciqo9eGPzqzXS
B4V4+4AMNxWZTmWF8kce3UKI4+eQqOdW8zFASMu3JIY0tRfgtUVBFgMTZp8UqpVnKvZmUjLbN6LB
wcCObhmdP7q6OpfSY++gsmRyxoye44APlu4Vxz6SrUGO78uwxlyHauRWEg03dZE6YZC6Kes2Rh3u
2IQq2JA6QBtt6qG1x5heUHD7rozS7cAqK9f0k1akgdl7CDd5zy5Vj1+lByjo0f4MJdZvBss6q5Q5
ZMG88s3zE7vIh11UFtte7t0KlEQmmEx8aGZqdzT3AndMo9dKajCdBeG5IS7UzUDrfRmpj5XmNVD1
Ks8jNXpLUytQ50dVuSuavHVkn+t3XGoDXJAY/dAS1zQ0tE0V6dSqat6b6hiyk1Zm/gZgk0tS1sGh
USKLsQx4m7hVJuRg2ROj2XwyvcpEhepVMbzWMfIgvE/bEsqPRlpqG0MxCtA0VMbkxEaWnzH+iEm2
qOEbCZTwshHv0k56LbxJNtVQ2eCvuNcT9TFTg5cu9r+DeYyaYOXY19rFN276MqYmIcMZMRU4Y8Lh
EEgq6B01/V4pZHYIgia3PUl6Jn7TPcaSB17Lri7BxhaUZjbmP1mV3gGnXVoIGHZdFhBL75obIk/w
zNId89PJJFEYO4RkHKC3PjBrpjZYrSLjNPUEoy7KVG7qLpDRdylqK1NztlHK4tmvM3xMEjXbMmMA
Vpe6O43FgabcIkNw8cPheUyU2ylif5Vy+b3XlB3xGIDgRojbGb3K4CfuuAcu9LC+Jx0PMIab/EUM
oLWp7//iPdim216/p7jReAO+VVVyA9jFM0LMeejotjSkQ2qA2zjL2c9B9fcKzRpLSUDKNcU7rVd2
6CKnDkbAzwxgdbw/o7zN/do3YwrK7Fw13vwGDoh7kGqj/DLpHI0Ej5VmGRsuyD0e9AY4K6bm0FxS
uj2OPVYZeJFZc3KMA4Nbnofxcm7o+D/+hLJ167XniVS12Uh5+81LivEZVOzSBkQk+p2PobwjBZ/X
tziTK5cjfrN4X5X2oPYgJG00bkpld8zyaStn5bdy6k2IoTvxYDijWjOLGjyyWVh8N8KytHoZpCNZ
IDskL394sn6aKg/8H34aOROlFyOtOARzpMzRdJBIxkxmJo6/b0vAakvAGPNM2TLeQoEpBKtvkb6x
kjuTDiCgntFTMTZ3Cva6p7liZjQKTa8yGjtrc1evMRye+F6G2b7cCVVQTpWjfg6U/kUrq7uxI4em
NHbVFNR2IbWQ7NFAlDuCjgEaLu40lSgrVP4WmrHQIVe1l7QCJSIfB7fw8OXh+LSdSmm7r0tjj7t6
qJX6G55C5I4QtmCZlu8Y7R4CRbobdb4xpvQgkZLehlw96mSwuQecSj4c0Cs8avFg+4nk1FNyZka3
ARYhxAwpB8DEuCtCBOqJsfVUUplp2Thy6G3lmEFqCJ36EE1acEUUvixZhqdVVmp0u5zwY8wpyAQk
7TnLmsqdPPVXpMc7v5MxU9FcIkDwN+Dh1u2IjIOplwEy3FBFXJ6CfrIgvdNJ03c+FsdW8Y9FZLz0
cO9WN4W3NQlQt9fkGylD1BBUW6MY9gkoZc1SbhytAF5ECodNLPfSgw/FSCRW2Vku8MJDQtKzWUHv
wSpit6F3j8J6uPdCrbLbqnqRvdhWdC2wo8mwep+YRlupdktiQMwU1S6UsbUHLXTzqoMk9kBfu1yv
zCT0LwaBZw9yo3GJkp11CTWnpB5eWD48EAVgrrLzrbonb6qavsLSf1ZNQt4B7i9NJZoMikkyZw1X
SU7Dc0WSACRxaX9f8V8sQPRXMFMuMpNkGCuBvEEXVHagHdGbcL6OapcSOx2LwFZRFYmBLCS5Xq5F
6E5FMsRRoJNOlAAIYbaXKih0FrGjM2k05Yy4YSS94DJYnOgY86qTV6PtTgWVVpLbpZLZdYgt/JqG
xUyRcoTYRb01msBSlKe2e6NrOKUldAjXua5yijSPKKJ0SRF1LZL6QH5PZ6c5r0ytOTWCaGFpZxu6
Nl27lPhd2xNqx3MQKYcNel1TltxWBYa3CoM7ePvXoLtLxZdrQ0K1mGms9j3No+gnSebE3dGo7K9P
zFIZHGRCFPtGdRXsbR9P65SnSRMQAuVDPTKhdIGVHIj2U5Ux/YQx4a+NLZ0Hg1OmoB0H1n2xRcYB
lgrLCWUHre0dzFdNMViZIvDOfPvaztL3ubYjJOYYv+VBGCCb9Mt0T1pu+Vnwxki5plqyYAdsvbhv
aDvroEQSzzfE5uMCXT83j5GRGZNuBSHIFHm91hRZqgBeWxJRtz7ygzZsIs1t3PQpffX2mSvdqDfR
t+JHtu3dcidvJeDlv1WbtVGDpcbuB9NC3RuThNjBfsBmhru5qaZYfoTZ2tyKLd8DPZ+0CRPrD/jH
ZUh2KrosG6pKQEIuHP0qZmUbFQNkpj3doirUdH7ScK30+JmlbLYyVx3gLRUmi54j6JOy48lEXYD2
6HPvMLt+zGzyNHP1ovi3ad3e9szhhjrheXhqLCgTWnT39Wld/rhXP0JwJ54eSoAb5pqL3HSwMfj3
NIIFKod6ALq4gHbOHFTpi3ZAIhqdJHfF+kKd58MWCBtdQoZLBo+q9o6LaR7ASbjtMGFc7+DVTmus
8kttog/WhKpLo2Zla7AWV4arxakjcuPWShZYsl6Xm4r43b4p1G2l+lY7Ft9kw1hpoy5eWVVHhUnB
y0REF+TTOGtqAteAyV8ra88N3FBQrQliLJSzQCPBqKoBi4JwULgzfV6iF4XikutPGJjuAhNUp9Y4
8H0xjJuGRFbRXVY+48JT8cGk4PNybfSHbJrDDm0H6WF7vJnlJ5LmJrTmGqGn/4lGAG4POhI4uoBW
EFSmPj4eHs9rRa+wmd70gIhkq/q+0yfNSpl16Xn/YEZ4owIKlEiYw8y40Tbz3AroyvbgxZ3J5ldB
5Es4sQ/WhNuY9Gmv8FDTMBbHfKd8mufi8s10p94ZN96bfN/CIeQv5S63Y9uw0eX8+kMuHdDrPRWv
IzDXqYbHC1LEfNoMHn1KORLADERBXxua/yKhsfNhncJNHPywS3mNqk1CMBgbfvMKYtNWtoia25E0
rCxr6XgajCkz5zoUJUSIN9DRAC6Vseyi/lVLgdVHa7HS0sYZCuMyjiJRoLT88TAOoAWVIwUWkh6z
KAzIM45aqbI2ZbN4PgC/p+B6Q2PBeO/YXsX3MhDKnp6h4CYdoG/s+Ifxu3qYttMB5BqFFbx6s4ht
CZUXvmNvqN6tsx4teWyIpXFcPMohYSR4lziP405LoVYNAkZHtmq8VYOZbefW/riK71v4cIasyoZG
gKoDMY5wTDxtGOZJXGQUSWknEwa2stevD+LCh/tgQYiidHmoM59S2R0L/qLGjV0y5ciHfOWhm++t
cN6vzYhgHcLbJCwQALuA7TuF8W1SIEjj3XRrwi3LGzbj1A2KXWPCOQy0GpUMT5VduboJjcciWusG
z59XXAgiTl0DjoRiplUw0E7y7JFL5r7rOz0GtmGh53CL8uRJufv603wm2JIhWI7vziCAYTBNfC5J
JbfakPcME0PRA7DSduDGl2arXlB/BKqweMwxNbQW7S4dCAXjijKGKRj/pKKspH3JQvQR3aR57vKd
J+UWM9akO5deFbgLquGV1lUZMJGP/iJEVaXPoQXzf/PlGAy0i8PfxADtYQ0l+3lJ2LvZ7eHWIvf5
FM2Wcu1Nhi67tfFNGx7i+pn5K2HkfE0+HovZBLJgxlVgQ8WLGpfhpDYD4UBuQHpqUxzmsa5iszoa
MHccv7IjXFeSN9mo5Rp3lUv6Okv5pe+kQjJIhSInXAVMvSM0v7An3tup8EOvrA3APYjxA4pxpyoq
im09UFQTWePwtt7EMSo+XldF277lKCCj4PuWaqhRNhJC+3FAr79LKVpSTeHG8dytqhwJXCBbpeWp
rUvVuZjw5UuK9nfmcyuo4FXV4aTpw4NUoNooJ5NvTlP91lPpZq7sBhrYcPxR0hyi1BDlG/mxU7ve
7DMEBG0z7ZSqf61bds7oiIFPWEFHCd2JtvurHNO/dL1+iUjws6u9G65rkO+ufBPqNrKZE3LDa7BF
VG1mVYN2VBWUaOoOxZoeNN5mqkn0JIEix4zbasURf/ZcGuUK0fAPbhcVNbgzLVT7UEbHPDA0Zyw7
q49fVvzJZ9/14ZCKSjMRur8FlynH09XZMnLJcK9Aix2iMifd+drW5/gGDlKGnC28Idr/XAikkqQL
1D7AOZX4th9RrcxzN2LFgXsECJN+xSsvXfBra8IzKdGozKOw19yov2c5saLKd3xltdK1dPmuzQiX
Ty1KnILYw+U7hU/FrnDB2uq0EOI+znAo6bw2trAQ7WAX4f1RtNHxfIpRFSa34xEeGqWnvX5Jb4gT
OzONWHrhN8otSNAxNBE4MeAbEEK11sCSSwdyTv25gTBLRWD30UVXPIhYXRDP5W2+HyK+TYbd14dk
zcL851fBXNijhFxlhuHKkFCn6NCxtn342sTCQ4NTfbWK+ehc2agVTS9rtEIBE0k91NhaS+egRPNK
2USn7y7vMDTKSuMIR/JDjRAxGkp/bwyrJLJLa1U1PA+UoXOEoaqPvyMOUxQaUhXAtiRv913KMrOs
I8/+erkrVt7hdVer5byrQRskA3YDeEDt6+bYrly1hXoJ6uq/F/I+xHhlQgYJsKzF+GjNz+al3wfn
GowtjFngh5nhka6BGXQgEy1luz4auLg8EByqBvTGtU8M6CBAB0ZCxyZKNerqzDgF4c+vN3AB8oPl
XZmYf8LV8irNj2vohs40UH+H99M2gyYX2w4IT0Z3tJOtdhgPq3nFggu7cv9EjFGiWtKpEimYIgCa
trmtPDQyU836g9X9fmSIIThKLYhoX+aAFc14Tjk22+GdOEAzOWZmZlwpiFIvM+f5GuJ7bXnC8cdL
kDG/hOFuOnNjq3OgW/3k+evlLR2P36tDTf3jt5PjRK2TCXsYjo3spJKylX1VXdnDNSNzfnh1QCRW
NpVXBVCdr/MNbcvcjNn08PVCPmdLH2MBwfWC6CVr8goLKYrboO23kvSkpW8UCJ2v7SxwvsyG0IpC
7Ir/itlMQHu4vOkd21ods4f8acBwAylNzOW9VPeSQ3Z0T47+fDTc6BGoRDO5aTbZX2sR+kKqM/8Q
/MMNFXdbfGwo10dJGb0ZZNvZKhCQ9S7egl0H4ntsb/wqUyurTfKwPhKw+EBcWxYuPEd3PKY+LEvb
+UkfDt62hXbKzJsMsd6Vw7NA4PFxncJzVCkN9E0N7e8LOLPrhI++Yg4p6DlTqwQ1im91UFOERo2J
VvLwB3kX7IPXjTLEE/TTnJTa13Sca0QYMcc+u+EeBKVW9Oq/j1uspZILQSDYfHUwInAkezhkH69K
3SZxQkPA4FQ01sMcTfVCM8dAd6qi3CZEt78+zQtwfSzuyp5wNbPUm0iLRxWHqHei0E7BPlE4PEAF
VrVSN/trjWFj0auhGAUdaw3uWRyMlxtSox4GcI1PT3UHaDjdacbLyqrmXy2kYIif/zEiYpSBqgMZ
CcODS/aYQb8BQMxu3fCsu8T8o1l/7OGVNeGbTRlG3v1ewiwnt6pd5uYbGTRoDZjtg8N6n2n53l+Z
Ez5ZqqQZDdn/fbL4LirMWedz2oRQR0ZKayZ75Ri6a99t0b9eWRX8a48XnujzIof6JOWYATJee/+o
/He2aWAQrjdT8C0jxFrLuvA1lytQMQ1naeQVjtplD361FMGhQL49YEWNI1j9TI4xeH6pOWzlXfYN
pF3VIbJBMXNsfs18BaWbzHQNxhs0XC/5j7Up4JW78P6lr97FXoqrok9xTOuaOQAnAVvr9uxx5TLM
ccJXl0HIK/VhhGhxiuUGu2g38wxPB9zyH+wwbCHTirCzuAO1pF0pZoJm4Yrx5Zuoo3WODcd9F/Y6
8sqRyin6wMFR23C3PhmYFFA3BL2If0GeRxaX+tvafIivNnQkE8Rb5q4zH6ctGyC/EwHD6sQsO4An
ODGbsHgC4PdBjxJMkcZr3dn5bH7e6d/mhZ3OK5+wfoB5mWQYSDipymVlOxefBxDO/P/tFIJRfTIS
tVBgoa/MYjcPdQ1Q+fVAsczR+i2eehBVg9p5s6YjvvzkXxkWglG/D8YsQVMHxcfw5n3y0NYfalfa
ANV2WAPXL9+Lf1YpggcMX2NBImOVEykB+UF3QgMqEnDyld1cvhm/7YiOuw2g+DXisR2eKfJbswG8
zkpBGAOkwI7fzdTRvjU8jvcscwBU2K6Yn//6L46LKjhytVeoD4QxysZHQLlPw7bZTxiTG07+qhLK
0juP7vGcLhE8i5gx+XgzylbyEmkoNGQx3gZggf1wQHy41Uxpk7r+bf5jZW0LN/GDPeEmMiVlZSUx
HWUY5iJERFDxLhb7R7sISypCNMyxz9CWjysLMmARxqL6Gw4wN5eS22LL9hpGTNbY3BbewA+mhLdJ
k71al2RFd0NohjM+uZKmH40ajs0YH77ewGVTwLEgsoU6gZiXVZmcRZSVqMGUnVnp/iZXdxUQhtOQ
rrjo9zKKcAyxqt+mhGPY9kmmjGOi42iMDhj+H+RNsevO5XZwmQtgr1tsR5fYYDkB/2IYmv+PtO9Y
khxXgvwimlGLK0UydWnVF1pXVRe1ViC/fh05u5PZKHZi9vVlLjXWkSACEUCEh7sFkRTNT28VT9wJ
j+KaVwflLZ3ZUINIqTyVcbBKkqc6ux1Js7MMaATxGXsX4gyu8zKGrtAqMr7ppQOtn42mgpXXgAmZ
vvlFHdWCOpHyVaJbT4XpeNcojkm2OTBg3H6Q+k5f5TLybRq5wKlG/9vpOy+MrVqHYB6Za2pF9c0t
2g3+P4KdfH6Ppcvo5SdkKb6mdFbMKpzARQSog+qMxx711h+U8z+aHX1l7iJvfFFLPuPVQib8zTDj
JaUCKBT07mlCArhcwF7hZahv4s0Aok7iqKvBq2+ByklXPP9cyoW/mWbCgNwJgCJAiwMXKn0rg6N7
sCW/3YcnqSLu83chS/xmjYncwkhUAdYCvGVAvONIuxhPi2jd3vChJEuVvN9sMVE7DKZ5qlXE0uBH
/4USJWi7ivV04iTcdl/iCqP4fvdmbLjKtrxjwdycUqErujTPTTis8Kqjbk/QETRdvETvTLt81J75
6ZfnQMxVqrPGMlUsrDXBvJWeEbvKQszcPGXVlxE9X4/mCxeN374rc3syM7nP1XBGpt+gjIHzCN4d
sO3wbhSLS6JobtBHI8ezxQMrr9QwmRE5I538HOsaeptW4Y1d/B4bFR7BcX5/fV3Lx//CIpM7Krzk
5UBHBKWc55gxxBlEjkDHJQXLAD0S0EF+kkP7utmFoX9Q6l2YZQ5/LGdV344tomjWP2mhtQbm1RVL
9aNru5+dYOz1GWCTodjX6Vyug9m86QwBc3RaabkYQAMldIhBySIAK51Y3+AxfQMIxD36qhBiCTG9
qQ8hRjFM8bNWiY2m3LbNozVQLKsiwnzn9cUsDBn/vhgmnKSd1RqTiW9IZ5uVXQc589EFCTdKFbya
If2nvqX6i+/GxJIKDzEhbFr0p+rQKUBrBVam66tZPMgXFpgIIhPJhIgALPQN2ESfpGpnBffXTSzf
ZS9sMMEijIa+lWiwoIRSAzAeuUNwWafkBqkL2W33uj3ekphAgfe5PmO8Fs6mQYYKhIlGEdpF+HXd
Cm9rmBARyyZmPuhJyotuPcm/RJOHn6Of/tvmAzIMiIphgfaV+Wx9nCZzNYpA7c6601qDLYYPs2qt
rZQLOaPn75spCpg3MDsvfsOZl7r2f136pAIUY6QYcAI7u8Xt8ibcSesc0aHezz6ktUrrSfLSFYCJ
t43PTdWLe3f+IexLUjOEMuutKgD2o32GuIWEojHltJ6MDb2eiGvlVofaxcv/sJcXVpl3ZYpuETHp
iSZ6Ydp5AH07IeNwE1Cvu/KJ2cdjUNFJ21TVVxgg7Vdamt+KCSZ1MjH+FRG9t8k87stE4XipsuhE
F0tjIq9IxeBQ0KGPBQLOe8sWEPpleauKhzbZQLurKm0dmtU0A/QrjAzJLrSmiIfwbNnzV/to3Y2v
U2xLXufFDni/M1uPbRl6g7y9XzxQF7+U/v2iFqSYxtQruAlj1sFwSLYpO5kT65RFE5oiG3ijAcPG
zqKUeoUB2zEyMO1ibsOh/FVBEabN6z16altDjV4ADPsSmkMJuAC+lQ6AbhCss7HXbCtQ3D6f7wZL
+TQ64wlYq0/N0jEQVowbo2xWmpwfh3wEOxHm40WyHcrcTSsQqTQkAxxbhuKA0KWz1ybGfNu0WFzY
6JM7TfX/P8AXHHEYptNBamJqGLr5/UOKekrvhQIgHJDmK/pfgpE7SsUJ6gt+9ZsR+veL3QJDYD7F
aoiZQXycEZqckBGDBNSnUv28fjYXJs5+Xw4TBi0SZro2lAaqLlDQ3iS9XfaUgvBBfxUhzhrdjWAh
5DGZL5BO/m6VSSKBYpapUGN9w6r9qT2MO9OjGibDo5ja41N5oPcl6OFOmADrkf6jdeP37yGPfGoh
HP72lZkkYwVdEGo9tlJJnkDSg9p67yYlj3iKfkEmNF1aYaVcrQEByFQ1fWWtdX921afslawmT/Xo
zTebwEM0e/9pBOfE7fPNMuRTdEsGplo2mfWVUj/1Op08VUGVCl4GZ3YVl3ZH4h2GZLz2DmUNUHUr
a4wie/VWWZc+FXqUnHEz3mDWEZx7D12NmlgIaGDhy7a6k/eVzx0q+ebtCtAKGEH4v/Jdp3fYhbcL
BjTczVSDEtlN4Kue9hLd0F+JGbZ5K8suLTyY9+oPrtTi99koxjDjhkJjNGVo1VQMGnI9Ju4zyeQI
ZuWmZJ2E7xh+tAUQFNTQ7jNxgRcEu+ofO52A+oIHDaN78dteMT+F2Stw0EtBmkG+q++geai9W8Pk
kHk/WzuljmxZihwFdAacwy9fN3pCj118+GhoarUH4YCfgEj5H552FVDkaC2uey4X2rdz8PsKWdh7
bebpbAGh4idkl6idHUFal5DNaL3QEXjOyr6VCRhjdOUXK9MrRUcxBi6l+smn/ovqH6p2uc9ae3gS
Pq8b42zdaUjtwlYlKJkSEjnxKVdv63cY6EPPY/23x+REw39hp1VjPFjUGQpv+zoDrbtkt08YlH3r
XlS7+Tq9oHcWmDPcv1sek/DiaAqzUopSvxrqjS4r67gY/aigLKRpf5NNxjZXi9wGKpVDc/UtPDN7
yCbBoen6RICgcNENqxDMO2GFxsOsrK+v7ztGkrHDpMCuyDHGHkyx373qW1ClO93LfD+CnMMj/arB
bY0GICWx5fvoqRNs9WBxUsT3dMj8AiYOFR3p5wHPUeqtM+pogmWH8CTLC9wZ1TsBMCvMaQoH4wuE
OU8BgCUxV/rqe/GC+RFMBCIlyBYKDN/7dTV7mhF0Nsak/bKvXs2M3GdB6uP++JZX/caoq/dptLxR
bdZ5Yj7hLgleBsCzcFVpN9d35/vE4e8/iwUkDjloBeQWgVH1yb5YDWv19DGgaMF5QnAtMe+USglS
MxKhjAfuxHtKQj379SbY/YfCIifunmiiL09yjjnjokB0kv1iQ4m2C1Q5KFjhv0zEcbIr2xHSQiFX
wgDLytvwpe7KnTzjiTtrpocRDuf6bunfGl3MbjHPjNzqQ1luIKCopLpujypcN+7DrTyBV7euh01f
t5i5QyGT1Ju0bV7V6jnJsk1eKps2COy+TY8yQd0sk90qHOj/Itm1pod2TTDbW4FpYy53GVQLRYls
wbCxHzEBp8BCWoJYQqigyN2Su7kojkEgu9JA7CjOFKfSu88CtC2IUoodDpaXgs5cl/y8QR9HTTyj
U51GtDxFU3LQsoTrLJZx6WlzPNwItCFkiEQEskK5UaS1GkwgqJqTVSoNtjZn96Mug5TLWk2xxfNJ
nqcwwbdRwAOlKDE8Ra5fk8o6zsb0ERPlZ0VADWtlePao0bovcw+1x86RiuFglOn/Eogl9IRkYI/B
NcC8cuV2jivU5BJ/1p8wogdNHNzOuWWSb89H6joXVhjXaadS1cBZjHAvZ28gZ9obIEG67p40jl65
ZJ2e8xfnLpQhQowwhYKzqqHCPZuvUhqSTQdqS1sJ5UdSRYeqVHmbuHwoACtDAUgDeJtJMASacLFO
temTTXuU1pGbOlRXUOXqVfzhQnu2xCQSSwJBmBLrNLBAJOGof1HNJumebOlAeH2bu+hRcpLX4raJ
Z5NM2lCzTCVJAAXmKK+ctsOlhH+bWz4F/9pgWYKbfoqbOsSy/lEGj71hJ992mNNUV8lWUezrXvK9
onoKYmdzTCKQcjmuI+hN+E3oEohORpnT+oKnyqe3WlU54pp3yVq+65xN0i9w4ZmqOYHZp4RGcimu
iQx70b5K3znrWs4EZyPMOdbEvAqMCalU3Opf6oFO8ACZ7spUZl23zY/JJan9H6goeYtjTrasIYCE
OW7+GryjBSnviFh9oDCdaZVIa+kLFyyXj/X/Q0I/r5cJnp0YINOJuNGofrjW1ibaoSaq4uI64RCu
L54BCYM2uqFYQJUwhgbVIp0e4mZupoCQ1O+y+HF96xa/4IUB5iqMieUAb/k69ot5/ChizbW6YTcl
4cPfmWEClaA1oGqWSOITsFHF0aOsYQYE+e+6le8Q5lOkP38uJkq1yFTgMJxw0wTYqFDFXZSCs2/S
tkZb3qihcB9kBUT7IIYAxsINMdqVFqereiKHmLROqHcbaFK+BAS01YMK8Wkt4nyH7z1t5hcyQa0n
ZlJ1Mt48ycY0neY2OfGlkK36GoNWj0vWyvEfti6vinmURRocVddFJ0XZs5k4Hvq9l/37ijQmpqWS
Hslo6Sa+ATpO4HLJhoLlql2FynO70YDywAQaQIi8JizHc9nCfKO2U58NI3JfFh6yTnmKSwM0YKPP
8Skau76l9vMJYdUXq2QqwlZHiuhWgOs8VisMIGz0fXRUsazml/B43R49CdfMMSEtKPtR0ES4cKFB
FAfYw2Kb6pptWoObqqVz3Rj1tmvGmPCCXrqEsRu4RwLtNErwIm0lL9nyRoN5W8UEmaQsVGU2kPYw
wb1Ku/mY4o7bdbxWDc8ME2Q6q4uBvMNOaWVpV9qhT5+G9OP6F/te1mbcnQkxzYxnSAYmWNwYRCde
y2jx3UUr3S03PYCNGE/qO5vnE8sv6AsfZKKGVkymGKnIr+P2x+j1P2Z09mZf+IF2BSiyo23ifFa8
Ujrna54eZBcXhymJ81icsWlVOthJdg8KRhtslryQzTPDhA85ldR60nE/oTUuBYBQABt6tzjShhUE
t0JXPzZcaNHifeX8PVnxnwZUrmD7xPc0Qzz8J2jgjO+qiOFxM1lx/IVznnUaXi4+ozg3mB/qsD6K
+lM9ZV3/Sg/hUw8y9fmnuk+8EXW1fjt/cuxywpbOxJFaA0t0gewGPx296QjxPGhlYvDds3yARdfz
G8ce/feuhBIW+KqMYInEnDpcNHK6CE+E6o3Kw4Cw3lFbDxNSw095zZNz5hllAksZ6YICWhr4qKS5
SbufJo3nnzJnXUxQCeKo0yT68Om3OpodUExzxM0InCYVgeFd1nnJlOVqgFI36cFLgRCGEU89s0vQ
qrhkjZ177VcTnfGk6LfwAY0zHtsY7yAyMQbiYWmLaR7kOUl3onGVd8kBGsfudT/hWGFxmWDWtcQs
F0B2XORrPSudvhO36cibHuQccBaY2ellN2kJqkW9DgREdgtiLzvIC1sDgev/sqBzCYMu+OJ8E6UU
gGLCKzXrRU8ufybytIoUcX3dynfw0intnM0wnh7VTT+jKpX66h1V3Yy3yj0eVra5ira8hv4fss3Z
FuPydTyFURcgdEBQSkGWUx3zVwYvHGziFD8t08nWkEzmOz9Nnd9DyNkuk1oNrewbuaUe6Ao3tAAF
HiUr8sBS7AoexqBem5/N7FHRusLhzQMu++XZNuP949SMmVAEeCYLiSNiGilLkOBBWX99H5cD1r9m
2L5YLuumGWaoupHZkh2zFCGJLimcwslyyjkbYVIq6jSyVig0FAvNpuvSfWIpfiHIXpqPGzIO/vU1
0U9zZdtOPYiLEwDyYNCFFRF9DHcbaY3xdJSg+HB13qdjEmle9tHY9PAOwMRcfTDcsudUI5fLM+dC
IdsHy0AjPjZtT6NvscmPvT/stEO+AUIdbRHL5TEsyryNYmJHBgaXDNJ3iT+s8iO0MSlrh1w4tGai
uOMvY1dCrjJCCgCh3bgWj41DJ1bAW+2hyym/c/uAvE/MBplOn60wQa5LQcJCteRQigV5ma1/QETI
FjaVW/IqmMvp9eyrTKyR0YrT5RzXI3qd7jaRAyX4HXiz/XoVP3DT67KrGpDIBD0WLiTsyQARu54P
OH6lB/GSfXw0VsAuSE5b25Hb2XBc5/QMTw5gPebChv/gX2fz9GNcnJQSlNpGYOHaOUAdepN6wr3u
anftSrdnD+z0rnR7/WSe9J++H82zQebMQIRA1YcZG6qM4rYLwQs7QObWhDBVOB0t0twU8bQ3teFI
chX6FrMvzpiItlpfV+rjFMu3chG9zmMorccW0qUpiNPjWQFDPZpYlTWBPlcNbSEyoAkR4o0vJ/ux
0bd6Ko2eoRX+iH5MMhframp9RcCVZhQOYYz4qjWg3AcYKyN+0GYFJ8j+IYGdl039/OI7p83c9Skt
R9KJffEZglgvuLXdyqDDAQolAAyuINCtsLmX7uUDdDbMHGipaAuzgU6hL+zSZxEFJKd2Ird6B18j
unAZtAm4UzzLietskjmzeYrwaw4VTOYAk/RfUfMFQRTeF10+pmcrzDE1E1lsZxDjQShDe9Y0ciM3
eK1JaeToMTRlTCNZyYTsIy3wejXfkFw5TIrwet2d//D2Pv8K5oJQWmOo9CBzxMUEN/EI/CACmtjz
ZJcbDUCi0FUPvCYE15eYi0EX6EVjTiNFtupbaB3t0l24DT4peariBLvObw7GG3ecd/n19u9KWWhX
HSUBKr/QBIlKedNnhm2JuWflYN+Mw/RlHECMEOeHOol/jEYMhQdlqtyqVgqH3hI5N1yOU1tM0CwG
8OWijYqgmTTgOitANcapIXJ82GLiYpFMnV6HSAK6gjHxREBHNPOKKeMw8PMWwkTDEIobYkss9LCG
zI4xp5BEf3tQWLXj2IpktSqR0jPLJivkdOUdwAJXaTDrhjTu83I2b01MxAmLMhAaE2vq58qN009T
51YwFncHElzgYAED3DeQ+QiIdRG3CGrTtnhsoNwCLgknmfAYCD4gLu1pYKB/kF94K1sulZ/tsrXr
EUp0cHJ8SrBfT88oJzwIx8EhHqhGx5t4xT1zi5eDC3uMn0shiEwj2kwCdPSrfo5zoKBKx/KSZzr1
AHz5W+OA1eJWxsAIb7GL79UL28wJCENIpZ8gbCag+noJhu0ycSDC4qlAjnKiKG+dzDEYQz2CCBEJ
Vs2rqdkRZgQA0qQ4cuku1dfSnfAz3BBPw84CHTGA31PgZZPF6HaxWurUF/k5jts4Fq0CZZsKbd2g
j1+MKlUBn2i3YmPVNrFS5JQ0vzEn8HVFnURsWTB/FLH1GU9KxolvXEdjzpCc5FIu6E2MEh2KLqCw
L1pceulsI9Dyuc2jzuN9fyZjS5nRtno/JX6AKfgUukZGv2kiv7TA1WtlbmfmTl/zCiKcQ6wxCbyN
Z0mDSlbix0T8lWqzayiRr1cqJ5IvF7AutpZJ0UVapLmWTempnNtjK3dGCT0rf7rFMYJTpSsh8QB5
A4uZatj5y3XfPkGOvl14wUhrAm6jQueEWWY3NX2VRLghtF52m2yA6NlAbelY4L+9n/vyw3Rb3v0z
NTe68uqfWkIERqPGVzxtq2h2c8xRdI6502fLu37+ZcyHGbsShKQmCgyU3kx9Ut51jGpAWaNDq1rx
2gfBjZ4q13rrQ1vZjDtedNOWI8zZPv19F2dOKCGzPIbYiWBsDVueizcrE/1kNPcBBiq6MLmzqgjE
ZLnbmIMHAcCVGKofoUEOEyQA8iabcO2HYHSRr0A2hCCVZ7tCNn8MUbFRO/SNCm0bFo0HCru3NFDX
Y9kfKqIMdlaqeCwkT30bHaZoWBlp4pERj53IfM3zcgPkzr4zIdETqLEbNebGUKcDyiMO+CS2pZk6
ZqOu4izYBU0P3lb0p8pia9YCBOeKVyOTtp2mQe6tdOpBxP2kJZxbw/Kr7exTbM1GaNK8AtSeviZ0
P3nL3Cw6vRaBQovt7hhtoWx13Y2XD+u/e8UCmo0uGIjQI/OJ01MvpI4CeEMz/u26mJwjEcgPDlEL
dKorAsDfOip4UAOgmcGgD75w7VMt1tfXRU/fldPJ4pnrvhH7bMJNYhihG4ieQIibbZ7fz2G2srKC
k+joibpmjckyWSePQqTTcqL2C1jwMbfTGUAAu6rClSD415fG9RImiUSYVu8FTcbXXGEEr9u0J/rj
HFNaeNxT/mNeU5W3PCaNVJCxSJoYl+ZQ3ITpx1gcx8zrZahCVjdzGHM+5jIA7OIUMJE1acy50Bpc
NJt22MuT4M9h4M+S/o72YOQ0mOluazxRhuJFGHrIADbpoVIMMEv1GzOR3uRWfb7+xTkB7TS7fBHQ
5C5pW0Kxg3nbO10L5Ftw2zSNHRc1b+3L9xVDhRyMaCrf5s8gy4ix5m4ArARlIxQfURcD0xklrird
6hdG0DbXl0Y987vnnu0xW0tGQsRRBEgkjNvMFoT5AKHfl+s2/uCwZyPMhoINNgV86hTWMB91W9z0
oDTsbBBnb7t7eSclnKDGWxSTAINYJHKHi64PPS57lp86nP/rS5IX4yYdnoP8iCxZLFSjScRZNHvk
WPWu2qi+6LT3+tZYBWiZGGuqDoI5yOfqKBygVB9vcAEAh1P9UnDZuBaXevE76N8vXBOldjOAb6JZ
Exe9lwzaa4WIzlnt8lXrwgoTcdS4UyCCKdBq9QDej85tfwKcsqXdQuUHrTd1DvkFRWaOcy5Hggu7
jHeGVj/PnYoobh6mL3M774Gc8iC2uY83GDgNUaue1oF3fWuXvfXCKOOt3TwF/VziSFBepdGXdoEr
3hrQN6B0mOIubXmPAt4eMu4qV2aSaGWHQTrI8XkQf0QbCjAPzG0AmNC42X2GWSYebwB3mcwtLdQK
yeoTBLVxW220PSVUpN2A+LM5cX72PB/inBgW5CHH0FKdw5A+fYgLkXmn/JU+Qf4WRVIQF/woHAAC
P69v5WLcPu8kK4EEOWYgmyoAaIw0c60qtUUoHE83RfV03Q5vafLvh1AjqGWXJrqYnQyJ6XawB+Eo
xJyWES/kfIN3lKEmBBDE9sO08WdU1KEJe9+b/aYuIQGeE7fImm2hdw96DLVJMfTQ8Xix9HQz6pMz
JbpDKgFSoYFndVAWTtGABy82WYmj9oInaWvno/4ugxwjNGZeAuBtBBOlmhY6VOYIbKl4p2wa1wRt
4IxjpXnibYypfckpoOfOe/zydoX+/SI0WrIFNYWywTOkjB5DAn71TN3NasjZF54ZJkalgS6qlSVE
/hA8VSpQnTs5frvuX8ufTwVpmKZBzYW9pIMJpYBWOq7PkIP2xNn8krPyUArzU5lLnIbuH0L92Rbj
y4Wohl1KkNjEwVW3zed0iJzsITU9/bbxxn0W2smurWz0NwCXur7MP4Sks216ObrYsUIslDKoTg9X
fZt78w6DLu1qdtoNpUBMnoKfHIPLe3c2yPhl0klS3GkoVQxJ8142+aOVBCPkUYMNUZN1pggbUimW
rYjTWm3DVy0kAX0r3sg9+PKhWIMHIvLQ9R/F+02M2+am2mWigeaYqpCbeIyhgVwHvSNoacHZa54l
xnPzri4rQYalqOpeg0Tx+7Y/plPAWdBy0QuCm//PfZmEOpSkrjulwsQKkEaKjN5z7n8Qp/k5PfJJ
bZeT6dkYk0wlJe7kmDa6G7AODIppayXPa3gmmMyZEJKC+ZykqN5OUGss77KHcEtncw1/8FvB4U8B
fNeIpJgcDN3IqDRZ6CczJgszU6D3hVWZP6YJ1xLKmT3YBSYp11FkD+vQNw7pY2KL9rgO8O50pr1s
T2suc9ni8+T8O9hmEbhfgSIY8DQjH8qrCIih5cV7aQtlaVBn/wceZloI//Y8ubDHFMrzPpaJbPWg
8wTotBWdqdbyo1xnG6HoH7NUKe0EsvaKmFU2aFo7DEChs3z9PC7v9r+fnu0YAUWmjpaM3FUS2Skj
iHrzwMR/OCBnE0zcS7Wwls1Bw/sy6RxTGN22ec/zwgWrj7sRUE2YBnQChleo8PTy+vryloPA2TYT
Ajstl9N4hGfVzbM234sEo5Uf103wviAT0cbSUrukATRgrotjKBQr0xy3100s92tVE8lRBYoJ5I+/
pw4zBddAJUDMd3RmcFxKj7EneIMTDygxQaQcvqnxSFRoJPnmmxcmmS9nJJUSgUQFr8zmaJSY5FI3
cn9fotlfK5ajTp37l2tkvmMJdjsBd0BcM1FFi9cJcHI4/JTPb96C824bB1xOxsWtu1gjkyIKiBpF
LcRA/Lb4qAA3F6d7zqIW5woNSN9Cu1MWEeN+37ioLMS5TlAboKPRdL6p8axtsf0PsDv6L33brwtL
TGaw9LFrSYCmW6Kne4ziPlYGWENQIdD1dl/2mImNJ98quj0eu4cuNGyCp5g2QIhXanYYXvJDaSzs
duiPkVA7xdxraJ7MGHMT+ltontkGMQ5d0R9iIXwLDJAoN+173A2ZW8vNbRmO9x1K0LoRukZauLXZ
O30hek0C2nxr3Odi+6QL6i4K0pVejLqdGGJrW6R9FCJsMxl2HenWcag7olFu2nq6lzr5kNX9OoiG
uyIhD2omfyRk3PYSRotSndealxcvodBEgJ4spGGkE3rh4nKW5XlophMCRf5l3SSb5FFF+woQekTe
Y3in7agGIIYhkiN9Jsu7+KZed2hi9uvwgddh4P0UxmcKK6mLYkQ5wsQ0dKdj4Lx9ambBFjLezMBi
dLxYNOMzvdZ3WjqiFkBaxQVBhpdgqr6aeTekxWN2YYZJ7y2mJpWBBuH0OdqgyeEpL6GneRhMKF1K
3cCf1lp+TZqossoSdKFUgwmYJOsTKcjoGDEuZbVnPdDC/GPrCF52Mz2Zm+lGvwHcBcQYgMA69dra
9M7E7bwvLvziV9C/XzhV2U51EFYonBvEPIjoi45N6XIizOK5v7DBhM0ZcDBLU+Etrdc/Q6JJ+QjX
CrD1Zu99zM7s6bv4E3ojtc0bG1tGUl9YZqLnLLdyOfZDCjiD7ACghfnbDyo0l3CB1MvsGxemmCPR
95kWm6fRMeQGq7TVZ/GruY1BvoE+i+EMngjVmuSOgisBKVhXIW6pPGDz8j3m4kcwp6W2giJUKMsK
WQW+teqfoHXyNq7QlFtBUkzivIp5vsMcmqGJ+toU4cERRhR68irqm+ueo3I8hx3ZliVSW1EJSpMg
0bYNUe4VcxAhNN09hqb5IuuRN4XGpg7AHh43IigRB6eWqrdQLnbx0Fe2NUMFM7Vuw0YFtz+EmCRA
2dSsdLOy8YfIcNIpdkLVcvJc8Lq08LJwuglVso5baDHqiTV5xJBNKDpqKAMm8SGooK/azOvWmN08
jnKXxCKYHZrxjcih5AkGCW1NiLel3Dq9Ctl4uXO1Nl6NVa061z/O8o0LenzgpIWQucz2KokyWVPU
4lhBtr78Obt0Cnt4j5/aj0LyLb9cZf5orDhGF3cEosegvIcar8ayEJRlGk291qZ+qb7OvS2DqxmF
RAQteVOSY7wfJpsSm5/QM5w4spgKLkwzzl0V1ZQrCbBpiv4xa7OTa7+agic3wVsf49NBMGFMjIIf
i6HwjOmlBKltREyQgNwW8cPffUzWvYVRbox4hLEOhI/KCuNpu/oAveoDJRenQ+YW1Q8R1tyy/mL+
Pn9KFhstV4nVYPT0H4DCeCT7eiutraP4phxmh8ozlEhIG14FmrOBpvx7rhlaoyakxgRqloIpY/7I
6s5uUVnhfNVFMxfXTGYL2zAyJSvuEl9S+nUaJi7KWk4fYKLFVFbJEPuh3DxqRuFCRwXEMpHlp6V2
HNR0bSZWAoI24Jz/7iedOPYusqyqGzirBrIrZm9bW4WgQumbn2WEJNi6FtQiZnLHL1osd2/OX0Jl
Hu+CNhWJWgP9RecRIVDhmZ+5b4AjlE6Sgn7isd8pnJC9nHIvbDKbHBmzRaocBYpi30DHbIBIRXqL
4PsfijLL6e7CFnOFUvuxAq4BbkwHCsDzc1IlpbItihff8NpSi2fmwhhzUyI5GvCVjFZYOdxn8osQ
Tm6XJPsMCuIcb6Gf6Mo7iSWCKHSij7mCO1nrpccZxKBuuK1d82Z0OzgPJOX/0h5zS8KU0oApagoS
hJQ9fVTkT1D39ohDGTM1rvYb53yekv7FYZATSUimBEVmeknRQGmLzgfG0cFgWTvpI65JXgF2rnfe
m2XxtnKxf0z6sPRoyjJA2f00xkBAGNold4CURpZrG8dEnqLJuzmqUc+l3F8Ug6b45aO65l5rOUth
0bKYMlYStYSd5kMFqvNWsOlDEI5/ZxkgOi2hxMsbp+F4P8v8oBpRq1oRjrWup6DSzr1pCsAoaSiH
LCPedYc8tVOufEeW7mESCmWMBmR62u2maKUMggVba5V6qIOscBNEg7TxovsQVPjxCpWfyeBF7OX1
/vvYFqkTXzipUICrKiSnnxDcKTcYLflJ0PxOXBPyXkW7Mrb/hV95+VF4foeKzFHMoIMZEAtBhoqM
YALhvVq1Np1siSFJBa48XOVr/ACEnqOKnnSHAWHLlX0eRJmehe8bcF4985hRCiOSpwQRSOozr40n
O5R7uwAELhSIW+Z3AoZBru/58m32YuXM8SwGnM+QnGK5tJopdWEBDS7dRYmdonPbBz4KfPkYnVfJ
HNc4MlpNoHj6yloX8k+I43G8iGPgRC104USZrkAhagZCVcoqJ5e+JhDEXv9syxHn3yWcsvGFhTCJ
wbPY48Gn+vNeWusnGfVsy404nONwysQXdkiXNlY5wi8bt9rHz8V+fKbzToIHdcYJqG7wvmSe4PI6
yH+4wZzXx2R4MKxp+mQhNWkP8wr00je4MCV29U5puya8MsQXabRzzqDicoI6G6XberFYc2qjgZSo
iGbkpS4+SO6bEIy6vnE8G0x8EcNy7mYBH7QecC3TVTtWscCUh3dfNHMuCLAX/SQ0ErM38UQ3J5QG
O0sAzcysA5Et3F9fz3KD7MKS/PtHAyw4VUlwah2DAvxjXoFkxpOfCLA06AQcI4iWrDWfwiPlfX9T
Hcx3NMp4QWSxln3xIxh3aVp16M0MjQ7Nnpz2SIk+Fd/a8u9Mi89EE8gzU9IBEmRv1nESNIOpIHTI
+nCAw/S22pYggyzcNpKgkpKur3/e5dG0C4PM580zOZqHAO9uCHjOtz3qkjomDnFV87ttIm8Bi8zB
3LKm1J+8sbjFZHBhmvmoY9O0EcmAjoq08A3MNINjTc0u7Ws0yC0HqrDQtK+er693Md5c2GSOYD90
jYEV4/umIeSHwaCNURDAJG2t+HXd0mnQ+1uuuzDFnMS0KoxqClBG6VwQIqs/KKFd66yyVfhDDVHa
oARQKOSghZX8IMfsvsC1I13xXhfL0IuLn8Fk/ihUUyIGCAjSQ+9RxVuU7sA3De7yFcVe8BrJvA/M
Zvh8nDuTAAyWR48FaTGG099Y+TYWtXfO913sIF8sjEnshiZFijRO//BOZZI904YZSlXWUce0rPHj
n35FfINBkfQ9IXZ2+Nu1MnneqsVZ6UoQhAjJj657iJvRFcW9GUXu9aVKyyfl34ocq8OsBFoYgfIY
gzdwpINU2fT+atnpLrspa3t6CzctxJl/Sh7x4xVvlcu35nM9kL1thGaUlsKAXFm95s/SCnUyCdQG
lBhY8HQXAvEEHVn5UwJedMYIev/OQzQuJ5t/l89eRoRKEoAdoh2NRNyKnf4gWFClTUNeLKQB5/uJ
PdthY2FvoIs5nlLN5HW3xSfVQCi+aJ/Z0BEAeWX1xWvcxYdlAmDR60B/RbhkaUZkq4JiQ4XTue46
PBNMvAOlRkxmylKOmU4ntgrH4BUbeZvDhDmwTxRGT6UBzPglzD8a8Q1c+vb1VSxf1y6+FBPEslgw
epEg/4Y/q820zY/JWwt1INMFbb65gUDxqn3hJX3ewphI1rWalps9UnFnPqVlZpsKZMYA17i+tP9D
2pUtuY0r2S9iBLiTr1wllVSq1a7yC8Mr933n189BeW6bgjiCb48fujvCEZ0CgUwkMk+ew7PCRLGg
B09MLWFllF0ymDLbrPPjVKbubTO8c8CEqkkP+qyscbSHRT228uKQKuWAzq6eDBKk0VYCO+wezbmI
QwY9DyrX0MNzaIbEH1a+DkeMHWZfhkHRmymvoYvyPDmClbsfo1RhC80ByvxhutIzho/s5Wd2Mv36
nV+yuEZSMr+A2bMqaebWyHooZLuG339tHhT0KgKHNuNke97rv9DXtfk4h227NC3UMUcNlh9mE/GG
XwAYhH7nCPEZN3fTxzq9K4tv9LU0uZqEQUCLpC9D78wRuJV44eq6LErX/cc+ixHLRTL0UwFRMpSh
kANPd7Wj+5QJAx0yh+d+H22mi2jMWGOKzJCHKUsTJUuoEtcQgnnX74SzBMXnyKNMZqOzfMKlN4LH
JnzGI56/2qtUnNo3AF2RIT8FeRrmnJWzSIQJrVdaNNDfKGg1vCMnvDnszjKe44fmoB/0T/mZlxZf
RQTGLnO6xNoIQXUL/UkzNyx9iKxsRNlZ4lWirhvLjB3mNFUQuWzDONah/mdRpfnYTdEp9+tDA++N
vOLO7x3c5yBUPyaPkVWhkcA7Ubc/sUnos2v1IJ7jflEjVYTsV9VaetA4AiTYovSUZJLVSSlvrpje
31cn6p8dNVmdZj2BzBdRJQ2RY0Q9Wr6Lnk1Qy6L8/cTX97xOvD++r67J0CtGS5MlM8xacUiDEovD
KHFvQbQZ1S4DCb+aaFYVBiDtMsqDHHW/IoJDNaUE7NNxbOVJ1Fm4dva3L4CrvJz5NUx0Bn09IWaD
tUOO9Kz16k6oj1E4WV3BG5m8umoYS4zfhHkpjA0Vag6NwOua0NPk19trkakLXG/kn0/LuMggCUKa
1xC2C78GP8cDAQij8cpPQH98Dyo78OWjCjHsYK+7mEX7ZfpAg6Cu6mhn3VUfISBmCydy1oHrBauw
By0HLmXytk43tK3+s/mMc5ViqaVTFJjeaAtn9OWgszd/0t+6/UIJxl3yNcNUDig9DgSkr5LTfJ1w
eUS7wZ2P03155tXZNmOKKRIdBP+KqbEqG6GmJmYP5Jsnk/uyfMqE52F8ub0pdEVXe7IywWSaXViL
stpFVBm128eH3wxufLfavv5XduhSVzEDzC6BaEIAzysqobTVzMxtIU+cRMRA12C4MSndVs1dYCxO
U/mcaAHmSiu7KRYryydP001XrYPHJc/ujb4H8i8tXTEvwATEm1XkfRDG48JMTqGsgG9OSWl/8yJT
6Spez12+egdTfzN1E7O6hqQBtXz5QfJwnCrALzVkI3icvcOzn5SH/HGKkCB7OgQz/cFSLKAqUCLr
77KDtiv3uDTP2n3phefEvov29efbZ2H7uP3zk1iCzrA3c3GEd3iNJO2qNncWxDyR8J4FvKWzDJ2T
IM9tTQN6mgmtlUWyP7fVvibtwTDy72AwxLqV4K6Py3s03w9xj/54MRyXovoshrNXxuRFGbSnYWxs
qCo4oWrupCVzgzo6pkK614E7D8LkOICvaG4h2thOnhwkj63UPklG5zaF8fjffzgM/QBHAE08WWS7
Q0VfpUuvQaQyBh15Qrw+iffx9PO2keuSKk7M2gpzMmtJnDNRDw3kcc0x3I331XOAlnrrB3sTXFjp
y+ghq3Py59CRdlSnN3jiFeDlrSOy/g3MLQF28kLqZwG5LFrs8YI0vjypXvokIAVJffEIjmNoMHSY
VMrRUX393aLSa2DcAhtqpA/w5/YoumFnh2fpTtjzOlW838dcMSB/01NlQZjJcDGH/anJIYla/Ksk
bP0ZGOdtOqhHobqMa7m3xhl5WOVNu17GuIMVePJjeGjufj8rQN54J31OP5NdZnMp567K2x8HwpAo
WFsRryCjktzhsTEiFaScaBTw+z3dU9w576NuviBAnPiPIeaSUGctF80poy+n0aVlZjoOOxwEIFVC
j8cLuZVdro3RLV7dFEuSxWlbIRHp2v0EVYokVA7JYjhq3thDILkcr+J9RMar2qYgRNAQ71taZsXK
4Flf6EHu7hRLtIO3cZ86qEMuboaZSF4qvXXbrBfL+NMCyGQxyLBO1USggud3LqUe4u7gVY2MOSqM
X2Ryv0Rxm+rAdIzu8oKy646KoE9u/wDdt/+eZJ0xx/iHbo61goa57kEe7CXXya9YVj+VYnonLhGP
y2Tb5f85nCxqLoe0L+YxP0ISyAz2tZX1H+yArTM7KdB6EBj9CyzVVrq82ji2kwZGH2iASwlSs7Mg
okUA6QuwfhgvCHIvYPZt7vk5FM8NWcBcXI9TCtgRBHyBKU6Xj7k9OiIuZlZ/FrhP+c2n0HqNTKEz
7lGnrwWskRyqwCLDMcOgoOyngdViyOCTEKPxwTup/8ct92c7mVgjZktoSAnu0qxxtF8YTTwVcA7t
0FRW5hn73+RcMmJPdYAEG66T/XCfe7zMm7e9TBAa1WKZcc9BdrrH+7krbaVKOTXeD5FBNvVef14m
8nTFsBCIBYOH9hdVqI2/mB7k3xY7ki3NhLQEGADOEIgC1fc4WPNL99o8Jk/m44zbXR+x7aaP8Yrs
kUesT83e+llMSKplWZL7CtLCEfGU5izhcSs2KExpDaeGygn0BhOTFLGI9aLEca60+FSp4IKtVeNn
NReYtROcMig5oX7z/bn+4ExUMmvBVKQCN4v4PXwSnRSXWXuv+cFBO3Se+tY51b78JLzhta/90kBs
AanM5xLif/u8c9N9uQ9f0hcQOX7CyMJrcm/iadrxiYK33gUKAYIbgAMFBQimfjYJapnm0aCjfhb4
lRfs4yPVSkaay63jbEVODQ03kxgolYnsjF6mN324UHbPBLWk2AwxSWnawxTvOVcs3Uj2RK3tMC49
N6DnqjCh65nPHQaSfrRIFlt3cEqXRLZki8fmODlwALf6XAP+Ou9lwxbvZ6/ugar6m5LsZhFNM1AV
lQwZH/qjDrDKMQxIci7zAvBf50SDlab76F0/Q2cXgK7YJ9+jp/moHYtPdIzW2M1HNNL5V/LGV5GJ
AnVClCpVBVoVl3mOuQBiac6AlbQu5dkvnP61OYMz74PYpDkoHiZDwHRpPvCwe1txXVHwWkFVwQBy
n71H5KyfFClC9vqb/Uu04kcDXCP0fRljSoBXEt66tyBWrhKJljE046NAvvraaVAAaNnD0cljfI+v
fMrpBMxs0RllcN/5t4/bRkp1YY0JK/OgKYMoFf9JqSiStN/zyZevm1uYtFiviokmekQSTW+Rdyh+
9YIGE3S9C8AuFYd87zCOeN8BjVj95Co0bOSra7PsmIewxMasBejXkENw6E9A5vrEmU5/keJs1F0v
LDGRKJJaUggJto3KyLRPv2VyF7t+UHb8LslW6e3CGv01q0NSmYGgLFqHuAdUvIhyW+K8RF6DuZnE
Gj4HP7TEmhI72Om+CpqhENgyA2pLjvYUfjZO4sOPuLCk8L+/oS5+E5MACfWgCvOAGk1RvgcttlM/
waMtQ1rcvP9x+9huZBwXtpggWWMAVVVjOGWTfOnBcaFM328b4B3YD7Dp6gtrZTomU/Rxctp7+TNI
bvVd6WPEz8OTvAUNZvdz5mpQblzyF8tikpxR7EqSSiZeyiUKSnJEvgXCaIOsQXFiUOEHesSpxWyE
1QuDTPqyyJizagWQdk9C5/Rd7IyCaJfxe91krmL6TfLA+az0EDC3G+iRURajxR8ise21uCyzWozQ
2OzwtNI+0RYqdGeOigcNt53JlUrZXN/KHOOVJBWI2vfYRaGdF2uB9AxUMYxhX3XxqRUaJzZLKBhi
koWzzM1osLLL+OdcGhiFbvAYWM4tIJ5ITT6kzyASg4WmXID5NfSZhteVPcb3slCPhqZFBg7osw/F
Bkdy84MBJXoXmCCq2L2fbNMnR/rYAv573FWO+t7bgTvxNpi3csYzMwM6FT04XH+/nZ3cnXY62KjR
pfaqE6/6sdUtvlg3kxZEbRpgvhnHicrSVl710JzBNwjOut+8zDM6pw261LxBnY2s/8Is46d9q0UB
AdDbq1S5skc1yq0xmvy0iz3MSdmcw0QP6S2fYZx0bgelTkw8fRC6PYwMgiM434tuinSAi4PibR+T
DxRz2oPiGQ6j+DUFSaaHILPw2AgeiaveJU5uV7v8aEKWB32l0BZP06vSWdypmo1k++IDM+mC2Syy
PI7YV+URA+VI98TPxr5/E20Ic9rRIfX4d+r18NWFDyE6Xd6pRRTgK4tYOk30mgdaopXhMsrdX9i6
/Zmh6H1pS1SKXsGkAvUSTEe4LeDgw12B67pw57uI0xO+RmnSlekYckXpUzY0lTlARlKEgkELTJ1D
n3JQUv4u4QEBKOHzcmc+mXYdQ68AuYq2o6NmoK0CXVX0yjtcm6m0KhL8MUWN6GwSL8Zji6I8YoP2
OjjAtaTgUw8gxT3ZumH3D/z7dDOZhlKUposq/lxBjUONFGOkYk9bt9p3D/q34c4Ej7To6iXCAu+t
sAXnQBT+Y44J+22qjmZRY1v1c+CLTp/dJ55u5/vqSYXmcQpCDipK5/T2AARjyJXt+aByZSPF2j5z
Dah1WE9VBvvkMAEoRLXI1F1yjt7K07DPHPQaLGx1eOwdOtWuPtAfIz2RXXWPtzkBn/a/iFy46WlP
VkK1gMV0KtOkBJ36ccxFr3mPD82uPAqHAqphNm9AdtN/8T7UJei7S4rCPpzkjpRBMqJg8YaZnw8W
8+Ng90e+mOJWcNLBmgreVCr8yrKndlrQ56lUa16oZw5ZkqMeql8VJeRgza5FmuG2azvMVTrVcl4B
ZqB5kq/5xMXM7T5DCJbcDPjmAQL2laVnVuH2u/FRfOds3VaEWhtnbtakzXslkIHQUfwU43j0Vu29
yW2s4sB/PfG+KHOfip1RkVpHzSMHFKc1PonZQdG+cFa0lXquV8REwUhRKlK0AFS0rv5dxkAMcHS2
fir3lG2Mrw5IryjWF9fmmJs0mtGVJWNFP2C4+w0VFHyJP8/IWxZzVTZtmAd51QVINTsn8Hs/cEQ8
Vu5bjLtlbsbVXb6m0rk8liwVKoh0Fyk3sbD+oDyKnvBmenKOKzryBkv4mR6rzDLtcF8ff9N1oBJ3
aO/InQ6yfl5DiOciGnOPLnD5MpsKjDhZhi/BcGzh1+wgxybfEbCEgG4XJfgHAi6tt2hwwmftiXOq
OEeXVcidClEBgK4OPAL2Fyt5aC0KkwRx1/f8jYbZBnJlEsfo1ut3dbRYLlUwlWRNIYBXrhEKKwIz
bGGazu118ZbFxB4wRHZ6X2BZvTpFdj73v4oyiSzICfLuCOp2N/yEhZAB6znHGoVSta7sYcQB1X0b
OwghMOVt9KJd4poPw8/R4p0djn9qTMxJq7IVDAl2B4+S0NPSkOIBY727/SF5e8VEHWMocyMyYAYU
mOcyLdFgN/3bJq7HPxmPZEKNVKi6WtfArILkyKZ44frLhNgm+xRuRRDbuDrbvFUxQafW5rkyCWo9
2qlHPyZ3R+XedFvQPZlgNPEER35vRs47iHNQWMANgRCoqRRN4A2lZDjACIH8KEtBjZctxCorgmnA
nPvApJ/uxulk0TfQHc2VRcT2IadwynsJqXp5+n0d5kcZoFIwfhBU1krw5nFOzmbyunJznckmc1Io
WiPR+x+Kar8VledzcMYkgBPc/7v0STKxaxL4+8FOc/kkGSQpodTKulccKXF4gvkpEHhbxRO/bbPV
tsR75I8t5sCGvRQoZECdi8II9B35GVZgcrZBqzo7hpeeM19ClcJ0xD1ujc+F+6/fe7qMP0hQVQUr
vlwwUUN5noscvVNg+c1vlAFuRvFb+wYOXc7R3d7KlS0m2KBzkQpCgPJ3cdTfFLf0VaCdAcqluMzE
FjgzuNupMLRC0a6i/Rq2V9VgxqcRygG5x4mCgPND8w2wsWP2N8SEWw6yMsVcFHPfzTqqhYFnZM/6
/L0mqpXGPGk1+nmuvHBlhNmqVizmXFArXPOj5Ge1/rMUYsHODUMCNXj+9XY43YwzK2PsXhWQMhwh
8OaNnfJ1qqIHIicuEUovKs2zrKq8ybfNi2hlj3W8tOz0gQJ9Fb/Z5+6wE/12L+14WIHtM6hAwBvs
hzLEe5lcKTOq3EDmRi+8KLBo+pvao6fSzhJQLdx+6eYVsTLHRK9IDJRAKvGAkNLAEZofac3DBHwM
5V0di5UJmhqvavQRyaNE1KkJrT2kGpVYFfNmNyzirijQCUkT8iQV5qFTzBMpc05Z5XpikV67GoZU
JCBT4WTMxtWaEMpSh+Zzkbd+vBjfl2GqbM1M1UfBrMB2q5Anc4CkVyBBDyqNd7nafo/M/mveBTPm
49XPRq35tWLeT0I+WakpcsLOdqquodiO9rhsXHVNQ5XE0yRjiGc8dKCnKRz07rHRsrW8yV6LNAtk
bScBeMhDdD87uZNiEON1cv+GA+V6CPvja/35LYxbhXnTCc0w/26QqZ7pTUcBlVoUgKg+zPIpya3m
8S8GmbZagPrqGzC7lBNjmfKu1b1oX+3zXXio3O4T7ZTzoCD/x3n4s0LmVpPKvKljQLnwXoesr1cf
wl3uxodhN0AUsXqKnqiuZXDPJ5redLXVEplsDEezH3t0kr1JQnU/ye1Sf7wdE3lrY+djUy0UBiFG
w5H2bUBz5PXKfavZkEqn3OHQi1lc9RVQm+QBinAjr7W4faH9WeHH3688XR0kORnrAHM8B0zlHpc7
8Z4qmognPshwM+NbmWLi1oyWQk0keHWsq66uP87tzyjMISd7ECiFtj7xyjyb983KIBPF5khMTJUe
UBCyZ1ZwkB1ARp1hN4OrY5dZxCtcYbSaU3bgnVjOufl4V6y+qoh1jkuJ8JBX824QdNcA4+Ltg7PZ
mVq530efdWWjiaNFmqsRZxPS7ZDdccOd8hq78Sk9mOiS/x41G1zIqLzlhSU/KARQLYgU83G5nEDw
EaBWvyQK8WyIA6w2Nu9lQBDqSnMy40sKCU0Jg0o5SE7l3mqlzuJ8gq3sxYAsrAldWAhgsPXCLJQk
oZewwZQkundVBxwwg0Uw3Djb6VOEoTTTDffBPtyXR/WggJ0leBZ/AY2JgjiP9ntry9e/hf796iMo
kMsq1TE1PB1TaFPwAJFB3nK3HGhtgknWAoIquJ7CgTpIpYhO7HafO6uwKIRs+lZ1gJsCPwNeOyAE
bOMp9VAfudf3CdBDUH87cyEgvBUz9460jGLaE/wcctDx+t7THlZnQYfRL/dAnexibhl+q3ay/gDM
jYO+VdDIfYMuwJTaOQhNjaQ59VHJjYpbkWNtiLlwsjbQMTKOzZxRIF4c8SV7m7zFMcG/ASikhOxO
wQQR9Gm5uSRvicyNo09LgbMOX6J73DyoxMp9KhmPPbTkg+xGbv+N+xbfXq5hypjPNSkG7/LsAlRf
YpoTd5CAsR+/t7XHckfrHSmAGcVnIC+hUj1j1I2Ps928fwABM4DKooPJ7OOYTOUwT/kMnESrO2MH
HDGB4jEgNP3wSxNLqxcbbzDNryBb31USL9GkVw6b536MyxiqJspA+zILj3tFSAUsHGOAAL/pd+a9
dAbaHr3QecfrFm526dbWGIfRZMMEmlfWUVMdXQE94Lq2qD5I+gLEm9Pf8WaBNx2UDgP97+oYd5F0
JW+SXMPqCCopyvtovnACMM8C4ydiryW9WGBF9A6aIW6FtHO6k3HTuMIp2EVP+Oe53xeH8a7dxZQC
EECUsrH+VbF4/WkZtxFnMzVERfqdRQWfoh+U57Cz0v2MyOSCqzy1TIcbATfvnz8f+ANavYr5bVXp
U1HDWSXV0o+TJ5q+jDHks+hkHrg/Zqs0U2oekZhXKNy8C1amGZeNalGDsCUWLKTHaVp2pVhYZf2k
dMTCS82eZJOTTW3GiJVBJnub6qbGRBsMVtOzGcp2TQLU5qIjkWar5+J8Nhuuqw2VmdzN7GVhjFWc
LHPXORPaSHbxbN51VNe0fBy+9Z7gU9Xi0ZmPys540ywJgmEfajNe/jn0eGhOnu/K1BNWW113WpyO
9HvT2aP2fnppT/qT7GPoFk0C4FW5ha1N15IkTVdUGTLSbKUpCUndgQnw94kuoPkbOc0dZrtxEzSP
qWfueWV7aXOHVxaZJYIitxZ6A0ssKbAqdxNHsKvcMu/HU3mSoSsygPQKFGae4eXPnZ8/F3b6bT6o
L41TQgeA9wU2b8LVz2FiM1F6vQ2VxPBk8DIH4z5LdhCv5uVUmy68ssLE5K7ulZK0BnJXiGlYur5U
bj72L4JS3ytL8lYo3eINBWSxc9EXZ/2xIIBdGUios7G2hr60QgW4DqM7tIlY7RZV93N6i2Hkdjjl
oyx6eaG4uZrsoth4LvsgsOb87XYU5i2BCfOCNsVhFOOkSCMmcKbZGZrnpgd198I7IjxLTLifjGWQ
0XUBONYkjtjHVjKemzazs39DA6AYq21h4vmiRDKYPrEmtJWdYdGtwHy//dVun3aJBSXFFaRbmgzH
K9Dl4zh5qabuqtzPIJ1DWp6C3bYxEDkQlZgEucZl9JDrcgwbAa6Vyi+p9pKKXl9GVh0d9DnfmfAr
RZacDPMg04jwjXn/rnOFUDoH0qsRf51HTizfjmbSn9/DBPNYr6aF1Pg905TvtARgi/iuNlRrEb4m
otsHs9V057l+QdUhN89auTi3P/5myRTz5v98ECa8Q5BAi4wWP4D4BNUcVPlOoNAFESOF4vPu6a1j
a2L6ThIVkQBYwjhIX5ck02PkQYI0yLshhCAupk3CTizsGBVDTkjZCtxra4yT5GKaicFAcyKljRxS
9L0dz+a/aUSsrTAOArIPSQgbvFC6GlPO5ESD9QJaN9/Ypdw5yq1BFYyI/PMFWbS/GkzCKMhwx2Q/
4P419hRbh0IjmA8/TwAl5PtkVxNsXWaj1GBXB5xs3pHZ8iGI3RnQT4SWIv596UOZgvkNscZvoHMA
2qcEoKv0kb44qVAo7Wp9oCI84cfto7pFGYG1/7HL3BBRRvI501oEPRtS2MBBAFq3h5QK1dprvkFb
ArRN/Tl7knbZa/0AmnAu+m3TXfEu0whAWCb9JZdLh4hsJS0qypCDl97T537k6O58XmzgXu4yn8c0
y7XHHGFAPyKzllEU/AA82yDs8+j5qh2s1W1OLecw0/8d+wpbL485yxFUuYdm1nGBiZVTC60zprKV
arE1LBiFosClRnNv7+pW0fxjEsjUTBO6VSxicoZRpRRp8QJsWMB6PdChK80RvmDqzovRr6S9m+rE
I9TcCA4XZpnD1M1lnZsClhoqqisGo6PknILylgUK0wMDhEKJTpjIugz9kKi0oxfPmE7JoKE8cb4d
dTRmu5B4/7FAf8EqFTZ0M08SUNR4A5jgRoj4YXJt+ZJqFWclW5eEiiYrUQ3cE9oVY1mb9aj6qQIY
1iN9B/D0aOlldFagfGapQ+vUIQBRqd4cSSu50gyxn1oKId8U2rfPysb1QRGJIjGhTQI+ECbwmJkY
K11tQrgIkHSMyz5U+LJpDo4NlXN1bFVDYEpDHQT8UjLI0i4/bQVGEtKOs4qWCniIADINdpgVQWz7
C6T0htdphCiagrWpRGfnXlN9GECBKsR+P1tKY5eu5qO18qokFrLsYRd9Ds7VU3HQPKgk8mlBaYbB
HKIL64zPk2CJIW5mmJ72GO1B3J9rYODLUJxvPeO8uIBHYW4eXP7yIbaje9C4gbmi46SAGwcZIVXE
6wq5JnaWycqCWCqJEIfgZUa9SUifurlwlGlwbh+frWOsEQkjjqAwwjuOBZWVpSHoTYvzk+y1A2Xo
oK849S9nSjfXtDLGOGc2A6mbIA31Mow1AbNsDQOmswceUfhGlLlYE3NQEXeiJBxEHNRWtLQaQg/j
p9ufbcOCLsqiRgeQMZjKvn/REuvKGIoSPsHRCDFiDiImzs7QM8acwQsTzLda5mAxSQ1wLAWStv6w
o6g4/ogtbyXMtxo1ZWmkTFI9ZQQPYPZTxY12+1t9VENurYS5VhQyD00zQLJpMoxj3YyFL8lT85Bn
bQXKOGH5ZarCUwMydyeuY83KZ+1bIY0tKPKHyjXLMEU8E7+QsH4oOvNHnyc/y7Q/5qp5B7ZPa6lm
G0LDfiRCGkmI8hQq8fNrIQpf0nmYrKYp79pS9dW6f4uT9pdaqO96qMSc3dryI11ExCeGZoqmyCLG
xnEctEbp6aSy+b17+S0uYoKm0/wUubx0cyPb1EVwYhm0JH6dHyR1NJahDo03IYVUUGtYJHkSVHzR
X7Whcy6YjUh8YYvZvQxjwsCdwlaRSt6sov4eas6ovxbl2YhlK6m41ayNKAH8GyG4Pomho8R0ec+Y
aSpMBoFyfOsKmY3Zc+MQgVScIrXExxJV3IfpKx8os21VM6kYL+ZmWLKSQCjmTkXE9bPqPU8fpvGr
oHBe2lvZuo7HvKwZyIAkQ2HvFSlOIYktxxDhlkFLCVEQ8AksDgTw6i8D+MvBUhljLCbaLSbmvDAX
Gd8L77zDs+Xxqx/BKuFklZkqBf0ROrgbG2CpVBL6t11+K4FdL5SVvgkWtAODhkC86yiAXApDKfEB
M2SuZqEAdNAxjZ17wp63sq2nwYVZeq+vkr8xzuOagMzY104zlEHjGU3WwKECbaBmQaOX3xHb6C5f
WGQSWgIgYZ1WwYdK2U5EkxNaSeCXig48r9hyw/WuMddB1s2KmM70ixp7AYKK5CBoX0b5qcPqYp4w
Nc0t2Ii9NsZ4IBWJThB2cERAS0tFSyKv2snItmYux99m4FzbYuLLICRiHIdm7NfovPjVDzx1oFgy
y1ajO6JLds3gcg4nzwGYB6uYLnJryvD0BI+4t+H4sUAQbod7yQTh+1/BoLaiC53CI4oCGjKJrfIU
QiTFnVxRlQ0COo/WinpLyK0Can4FmmzQ9sPAPtiN25K3l9sH549l+vcrnwj0BGrV9YflHHJ9Gjq3
CooDqW9+RQ8oi2zle70P0YTX9/zsYms0DgFc0SiLBybBrqKqKMb1sCRUnCncCd80G1D/SIAGNXqL
sd0ea2/qnek1yK1f031OQx7vYt5a//oXMDFBkJe+UPuYCt6JHlVq08ZH2tekDRnVF93iAKUIt3nT
ai5V6taL6WL1THRoxEEqy0QFecxRwx0m7wJwMy329KnzuQMVm+vEewn1J1HVRbYCVekgdM/UCGIY
33PoPzUQAUvpiClFdCuoGrt960jg8Hb+ji5me614p2Cv8f4GqfTlOSvFvFNrHWulO02J9jAMQ4EI
mBvjVfq3WBrA/QNIK8RkFJN8NItWZ3pKsrkvZMQntN9RYJSBNslP4el7cJZdDDd6dEdvB40t/11b
ZLwoahfAPilj/iB01pjpVjIpztCqnGSLZ4b5iGM3x5E4wVnx2D7KY7CXBW3ftjknEeGYYVvDxVJH
Zhthr0TxVyE+FUZlzQ0nB9jKUVdfTGber3rXNYAcQdjDKMAMFo92Pe0Gea8vIDoveVWQrZCuGJj1
VShSA8zEl4ePqE0jicDc+IGpnpuw/iYNYD65fQQ23zFrI8wVLAy11GQDVjSLRm8ZkLuCAtXog3wY
9EhiC7STRo56t+yFotm1oeBWtex0nf4y6PViJWW3M+T8JWvIc17VXjSrewC2v42d9kUaw9e502Rb
z4szALU7XQNQTR/BFr74ZZZ7uak8Gl1yBx6NU5jm30Cqs7+9us2UTTElimsmVB6ZjZNzkUUY3gbV
CUZeovdBcFDf1EML032vSwZhXWkXFqBKB3N72HKO/fanXRln9m8UgrEJAvA8UZxp9t5+BYDsIIZW
+DieJNfErGHzIN91O/MxfRifMdKQW9V9iCuTlp5S6AyZe/y3nxzUh9ufZctTVAUT9OBdpkUv5quo
wySUWhfFwEuIlqo8KUDoGRHnZH3c/my+Rc8uNFhQTdBZPn4Sk2EpsxL3hGlVkJ+JXejq1U5yn6Jk
mKCF0UJMKbSXGkMWXHrNzZ1XIUuNti8xZVFnYptpBOWyjFBzio768wRU0z2VM1WRnXzTnN4R7aix
M7c6Tbz+9ubHXRlmop3WNZWSBJBMHKBW1c3HWvm5lE+3N3Azv1ytjqW+JFMTNloNFTDiV3sTXHHV
rsfX/D2Sz4MFcK0xUS/PVDNp0Nv2p0LtvFbMIfzVv+pB+TpGhlPF1a7tZUcMjR2QgU8EpH54KM2c
87QVDddLZg7toDRqLdTwpqEI7KFJrSmX/58mGIcVlDGApDnkVNPh65S9NAIPsbr5llsvgom2ShiT
tsgamrdN4A4tnKZAzkipPCFi+Jg+c8GNm19NU1DP11T0Xdh3cTyP8rgkI2Ta3fZX9ADWUqBKlAdy
puNhEIrgQpPp8b7yes1AyxfpsYHIe3lpjVmUpHWBuhjgGK96+YVIlVVC+EMSJ+RvC6papUWQGXMc
Ynudf8wyW6cri1kpowxppnOxB5IfCtDpSdr3HlVsM8A3LT3dtsgzyOxkaQygJTZE6DY236Lxh5pz
nji8/z8NM6tskEhBn0bzBBGvah9A747k3JEjuhW3top5pNat1mVgOEK993GiiTVA7HSKijLYhh53
JnMzLq4OBvNAFYpYk1DapBrk3VE8anb6xdjH4Dwknvi1ssE/+MpLqbeyNRU5NerZuqESlfmGE8bp
wz4zEj/v+pc47/0xFm3TTB+kVtp3ueTcPhJbs8u6aqDjoKvghQHh6OWeCU20aImapX7wqvkYUfLa
E3o7owcq0QWlL4rEFDkZzuYxMZHcmGDFwddlviqUz6U811WELGK3KVrj1cxB7NJTcHVKVhaYRYGw
vw0bksd+KMlfh2r6NUzdk1qCqFZXeR2IjZc1XlkKoa9qbNsVq46pLWaTF2Xq47WnYn7+kY52faDi
XO1c7UI3tyPMlcCvBT87CA/yO2cLr32C/gBF1gGPlvSrXm6azmo9tRXiCDhRPeNAKSikvYku5Fdk
Znwu0Ov9o89KlE6QJKF5zDbE1BkqzwG0vv6jcA3GBTwsMDxBZZrmHQ93vkGfdGmPrn8VVozcUKKk
XlSA3SenA+25MVoYZ/C8zBHuw8P4aoKNZXLbhzayMEGnvoNdkVe92F6zSVCSBv77ClthVlMjtEsD
uC4aJqTr78eFN4h0HWywTKTeH9eeIrEo87TFsLmA2RBfAMdvjpqMXDp19ZlzWHhWmABqZuM4l5Wq
fuBjgEB2FNAVoKRPqaqTJ5DjOf0OiKfbVqm/Xfrj5dIYj9eyHHE7nlI/7nW7C1Vbnb5HwqM4ZZYe
jpYZ8SYvN7dr9S2ZABAUjZaaI1ZZEPkpNbuDOnPzoutIDaojlDxopAbehqXlVcNUH0NlAgXt6+ji
Sz5r4Pt7Ku6UZ/lAFVcrqDku7/3n8Nvtj8mxy9YMdDFqpqDSUDc05t4ymxb1naV7C1ultgyTvMzI
ZqzbJrc+J4i08fyiJFKAdVx6YLXIepgIyFTabLE7I3Y1rhj4RtkKn3Nlg9kyTYnnTo9N9QNNRCB2
h5YMBhv90os9nnbMxuuAGkP3R5ShaXOF61lisQ9HWcKCwEs2xQ6li81QEAzfgdbgtwm3nE5BARID
8Zqpg3nh8vsNpiFoqDsLHmgXrEmYHjoxflZDFF9v79P1vQfAzR877NEIArVUWhXL0qUFhACFo86S
CwntM3hGObneRunv0hbzwBq1TJl7FWtazglgKOhZa4fUHlDXHP+HtC/bjltXkv2h5lqcCb5yrCqp
SqMnvXDZsgyOADiBw9d30PveVplmi6fPed1DpQAmEsjMyAhMcjSx+82+/N9b8bBJ0Ou30dkFG/bq
xayKOmnZRBbF+P/PGaOF+zfc5ue6MrMch6sLp2mreU6KtIzzhkcDjlUJ9La7i5PeM7P8+yszpB/l
DPWXMjYmEMzinRRoTv9EZtxhH7vFRgr3576tgj7PKr3vSoSMNjRP+qn/DjHJs6ReiS6LnXhinxj+
73bcnxZXEQNVzZlIQIbRYBWQ/VlIFdy4i/8FgNLfyZuDQpwLGLiLkg0wmH/uIs95LrhBK6wNJZPy
p/oGuszu92k2QIVTfl9anO49jxZu9r0MYSswIknFS5YQQwPz3Z/GS1dQZg8K+FI4BNbywTNBd/Dx
x9uY4HV0B9N8po3XB7rxq+DRTOWYMD5XMdBeD/UYaMEii2JlIPCGwDe6uDy2Axt9K/sOEy6ZB3Tp
CXrfoRJYwcd/ytZWozqFFFlFvmA4q61GqV9SXWhV7GiKT4ubYUKqPPlUu1eLhy65L/b0bra2F1wp
wKxihh5Z0eqESAO09848kkivC2TgqZ8rbx8vaesM/u5dLD//t2hdmePa/M0u37KWerpMLqzir9Aa
3gGv/ob/rZ9ABLPHNvSPthTUhpLadIbSZ1toYYsEttG6+3LujrXoY1J0D/ZEoQSmzDHwg8dUkUGZ
gjBcSx+AaDxpVfKSjtwOctGEdERRsFCOSd0fnVQIz9bZg7THU57RYKgwMiAH9zZRrbAz7aBz+5Ml
7F9AasbTOB5tQL8w/5EfzLoOOwJxWasPijoBbFk/6bw5ZwXY2rh9P/XlYUxk1OrKN5MlPWCVqEJK
66CmXPMg7tV7Kde/Ek3EVqV+1ez+pVRAVpY19aURBu45oPLqpPOTIvteVtONloMNriP3o9qh+arn
O+MKm4kYsVwwT4JTCF3O1UHJrLR3kgTCT2kPcPXgLzKIbQwqduPH+GOpE6DL6OcWYCsWnrk0oF8+
9qWt2/fK/rpupUu3kW5ZuFHnAGzeX5riSeo9przz8D8ztLp6ZYZMwcbJiJzp3gIz+ihk6FSdZ7ps
5+bYOvFXXrvm/OLjWOcQSq1izPOgQcx83SyDGkOEcIjYEE9mU0eZslc23XyeXZtdLTBXqEZYD7OD
/88IOyBHoXm3SHiVsXv4eDe3gsy1Mf3PGI63IIS6KAT+zM59SJPykozNjuzTtmsagIlpCDLQPltF
zgygtL6TOYvtF/VUo6nSx5gWD+QXE7wDBYi+Zr/4CRXg80RAZrbXM11+/e/Y82599bS2UqeqZpCZ
gWciw0TaW4a2n9tDI6z4XOrK8d/YTqSvEIVxNuQFhTpppsEtaC/pt42WBVox7mSTmzH7ysLqNdOV
5mA7KcWAdFKB+HvS31Km/GB99uPjlWw6/5Wd1UcrMQhPgSHB7RMvvJ5VrMX1cZ+NbfPrXJlZfR3M
RptmOkLDtywtH7zUfu7euEYsNOExspeJb3S4AFdEFQOlG3D0/iXDZ5pdmwPtDEI9ZOKop+jV/TIo
Ml/AEOEnSqC9LMQuuu7vC9ZupgzXtpeTePXg5TZPiKzAWqjGZxKrZx57+fSYInXAbE4Zom0oj4W+
c7w3o/LVghdvujLKBEQIMJILyJTm/tCLIfP0pjvmFT2l1p5O6rZnvm/uyjNVN9FIVUONKslPg4E2
SZMFWfH8sVtuxqurBa3cspiEk+maUcWNJe/SlAdJxqOPTeytY+WSJuMV6t6Iv07PA5aYfmFV53wv
LG2H+WX8ZLmz0dddhXlBkrlkqBOjsFc+L3MMLiJhdr9Mae0nCttreje2CvMGilBmocLxDfuHTY+l
Gtv1Tpjf/jLvJlbZALdbOtkcb7zO6GNlqO45yR8//jLb3vxuYnWE9IIK4TK3iqv0SRqZL0Dm7t67
1ex9bGdD4WaJE++GVsemkcKmtIML9I0ngh60QW1cHhcAaR4IzTd7zzwWR/M4HxRf+WzFS8VLyb36
pq284ocZ8WC42SvCbjQr8EdZkNS1DBeQo3UqBPFd3mvQr40bRC7wvgWG6lmP0l/CMjs350Vq+ON9
2PbRd5Nr4i2a5a6i5AWLkzNIgxYWUKAhRNgH6UH7tB8jNy+DK3OrI2Eq7igFhQv1ppP7Qw8dAKW3
PIuRoB/1u1xrdhKTzWNxZXB1LCCYbHUl5AJAVMO/ZkoLYWLX8sms7HnU3sf7XaS4CsSG1ZeynXEA
oXQTzrdmqEH7ABWjXwsGIA3/hcbIct7+evdYlkuAF8G41DpfrUdVWLzrlrLHGLSPZcQ/pUEGDRgj
bKG2fPg3neXd4CpuptVYNHaGt096RBvmDN0Xr7olkHzBcBRYlj52zQ3yi+U0vFtb5Ttujv0UrrnE
Ap/4w4MMwG2KMUweL4K+faA+yVMavSLtu3MWAnn0LROPB9Ohx81vq3sn5Te5xQfbvQZ45F2uZJoA
oWuKLRdlF9XuTA6NTSMXdTTT0r5ZvTMDtNTEFcOF3ykxSyGBUUOcpmmm0+Cg5Fvo6OoMyUnpSOFZ
Ez8W9vzEgO32OkbvTJb/gHj1s6IJERSj82hOVe1blnx0MhlPDXNDdxCRbVuvajNfOjEeDN5+0ujs
qzVKhSz51CrWJ9FZDfC+tum1hnjVLW0MCNdBXTGrx2TqoirlB3NSPlUD+p80DZRKOQzVpPtSa8I5
d3+6jvJktMKK8rG7S5XmPu2h5tFI0POz4Smj4JoCAh4kY8bk0Sntgk50gKMT58tkizOdBsUrEk5v
1IKRG6DTvESFSGqD55jsJr9vxk+T7Xb+mNnZ11zUiqcMdThTSAkVDqpbQ3IWjD2BfMqf7T771Ewj
NKsKrYqKHh1HrXtKWR2C2Qe0NtX8aqtzBJZTz03GKWpcxdcSfnR68UlCRcfnVSkPvALQyaD1hZvj
gdTVWzVyfjvn6kOal4detAdbpeBX78SxIeatOTTscYC8OZ1qIKPS6WdD2t7HfGblqSQhXptVP1GV
A2QMgrdellZgPFUwspfrz3ZtZ6c5mV8Ia76zxvlOMuxs3TqKPzjEm9PyRQpj5xW4GeZsKCi6mHrT
IOv35yvQaTJmYrjfjmpDcN9q5hvTql97ZYg/PpSbpVZyZWgVT9HBQAXCgTRRF2hfIRUR8O7ODOwS
DcoS3o2yg53vdLs385Qrk6tnh2I4k5mmWJvVoUSm5ezY1+rnouSOVxfqkra3HhPjkRcPHy92+7L6
nwC03lRZ6klbjBmLHfpY5mCewXUM4bJS++VCOv1jW5tvq6vizuo9MhiN2gDGYIPUDTUz0sJBtbeP
Tfwvd/17AWn1fB86MrGUzCRKb9mxuMlO0/2SDGEc4rAvWLzpkVcLWj3jJXQfJ6cAJXXizD/HtpRe
PlePRjuyHZfcfDJeGVpdSniRZnUOWaLIyowHXIcWBuVBj+DSoHTlTuKw2cW7dv/V+9Qcc1GKBr6Y
Hptjc8f9Cpj32W8WgZudI73pfVduv/KIAkMcohMOErtSPIyoQ6tWHkl1um8FNb0u4T8/do/NfUT7
TsdwN0SU1uXFXhu1vGeJHRkjv80G6AnxytfoQbWdnUrmjqV1IdGtihZFN3wx0n1Sx8prixId8ztp
VOHHS9r0QQfjs2hdoK/2u1hw9SQrKqjJSy5B+V4O8YQ3PcUoMFfnnZLQ5nquzKw8MNG1VJ9cmLEw
bVwKNPxVEejZTca/fryeTZe4MrR6EU1QPNRnDbz2GLZpoHxZxyC/xiVvWRdJUU8p7b2lbTv8u8nf
lb+rLRzn0eEQufonZli3uNkuFaZ4/pWIsRkCr0yt7jCV0lrR1QSK0CMQaL0bgPE4+HgD90ysbq9U
5aUxDAUm/F3VI1l5w5K9Z+v2DXm1jNV11Q+Tq0kVNsqjEdUP01sRD9/A5oF5mJ551uDtERxu3o9X
BpdFX32iuhqqzCiQM7NbK2pjgrxVC/fj0c5hWuN3BubWpcjgCWZyT42bgtyl3cvHn2fTBMHcqoHs
1/pL+SqreQqwGe4Mu9JvmMgeE+nEoib/zo1xZWa1YU5DB6llMANjYZGaD9ZseJZT3gIsuBPqNh3u
ytSy4qtvY5RzIlwdpob8zWyem2HnibL3+0touvr9OZtGoS/CD5QgnU4dT8j/8JssMenaApjmpZ4s
PcrmlskbBwPDxeN/9tlX8dNQ1Hwh2gHjzHy0tEtXMJ/JvYmnDYpxpJNQGMfYvAVOkTWsj2pQ1IRi
Fony2Y1aZnl8Sh7nXPtcZtNNK5F3FA19nFIzlGgCjaS9OA6loFyzToWSXJq+fGZuedvmSUjMPTaZ
zciOu1cDib4GUPgqaGjpmIlcAhbLNQGYE6Xcz4pE9xsb+B30ppyhMcOPd327XH1lc3UM5GALqTO0
u804OfGX7IHd5eAYPIqbOtChIws0oAPcxk4evXlZXlldnQhHcbtEs2kR9+2r0ym+ToXfMs3Lk3rH
0lY0Wab7l8E9C53p1X1iNWYxpwl4+piqewa3/VRTfSV3/o2Xu7soEGKsBYJ9a4CGZfRpO9iYaqF5
/wmjiV+5Me4Bn7bcAzIyAIIQGyURe3Xxz1R1B+n2TqS1gzdoZlBZmOOddC9Xz12xh9TcvMKuzK3b
onZbDEaioM7fhlOYGsE/eN/MBXU6B8fJv6COuvmt3he4ZrWYXCXr+aziDuucYHSPEDc+K85ud2g5
RusSDmCTC8bD1DG9twpmujt1BWlhRruzoQNWn+aD9KTvNED2LjNeuxXdxcc+MrgKbSouZzBrDE6U
FE8CxAtp5PrDfD+GkCveHQPeOlrI/1ENBMYW2M3V0cpB46n3Do5WCtCTA25K+4RGJeivdhLyTTsG
hn/Bw4bztSbXGimRGcvRb9UymwadUt6DL/KFyDSqmmGnfrtnaxWkBkgzOH2OC65BQ3TkRpgwNM3b
5FOeoKLzcURcPsZfH+tqXav9S0e16BHzYafTdD+Rsvf1cRg85ljUH5vu2Rb2Y66CnfJju1sPOMzD
/c9+LntwdcW2lVoXiCCgEoveG7H7Uo57W7ly/pyNrtUTRHXwyE2WvC17MHyDl7FK9F8fL2jrVQJA
E04ZJo4AKl9FXm0eRNfaOGZWC+FEWftmuZMJbcaLKwv6n1smks7EIw5qYqZWPoK1LJJC+VqOrb7z
aTYkbgBnvTK0upiLrFfRw8MlufAtLlP9IAF2PJX5bYRgGP+jE0KBt1GOPFRPQ0gj5bY700ifvb2G
4rZ/EjS2F3AaRjL+XLRhm5IKudSIDLDmzcFcPI8q95zkqXAAROA/Pv6Km/WiZcz//9lb94YmTI1J
g2LtYP0H738Pbqg+Wogey9O/pWG27PS7tZXTAM88ggBrcZon8rC047qD2YDIZYDIOoub3btg20nf
7a1cSKXJPEsF9mS04NuLUAnpy0IWURzbo3jpb6bHnf3cvH2uVrjyJYohdUAEFrbFhznKDtqN4huP
CyeHFpo3++xymx2p6x1dxU4jM9oyE/biu/8wUlBIlkL4EoPV/nxeJiH2lrjpoehegqCKWIBfrCKo
6AtTy3pRxfpQef3c+zMaEYDMeKrER8zemqTydzZ184YFmxIMLuNB62e91thuXZXQfXIPJB4u82G6
N06NJ+P9Dd30mCtTK4+Z9QYNbwMB1IXglmkln+nYPn28nM2H3pWJlYs0M8kh6wuOU32c4rF7kuUc
KSKQ6tHV92aIN+8DDPiDKMZ03b9EJ7LSVnOOLxkNE3IfJYmMzgxUk/mJ1ex9JbLszV93q4uPBDUz
3UWD6s/YNRXoG2gQ9YiEjpuNdmHVtqE0dI9n4hs4L6KMNN7QFdFYuJ7Cn0s5+EBbIm9OP3P3TebQ
okgHT7VuTfJl5uyBzQDoodqhmxcqS7TS6GXQ7btp7jwuDQ+q7IGR6kEmT6AruTeSHyJjvsK+6m4d
MQVETU3m9WoX8vEbqZ/5WMeA0PpsqoPMdEGi+a1wLm6ZerOLGjllkSsOJoGYAzpeRdmHQ2dEY/ZT
t2svJfZ9pqv+xNVQTX4Z3WsqQNmQEP2oQdO2lj8TOaBHBDFB+1EKDPa3ptfMCvp65uhVA/Si1bn1
ZG4aUe8ykKqLEhcaGy+TndyoUxkadDxXzuTnkBTidg+KB8idt+xOVHbg2JlfUz1I9fHVJJiVccRx
AHm25Na578GnMEGAyNWSU1ZUfqs3D8SeH63Zvkvm1O9ksjQO0RjUHuREYtdOAnTnPfQvf4pxvO/l
eLHn6iYfWGgkaWCMn/J2PKEK9Lmqzds6Qz+mz15M0cUmWpiDRSM2jZHlFE94r3kVvlVRYGbPyfwq
/6qnN4TnHmEipG0WgAnNo/Vw5AM+9TBEmN06UqfzGrDHNI0euIZxTNj30s0PKiRYKxPQJiBPs3oI
1HG+DBSzcfyV5+rR6uZAON94/pjnk69J/q1S3UMi5lh2KYg8H/Vc9UpOD6T9DBZVD+TCEUlpgLaE
bxvsNnWy1mvq/HPrpH6raCEX1ZcqTZg3cAzNtLjKaQoEAY0TyXbw7xsvmWXKCsON6gLRdlaX+tgN
Cs8sFI/V9Ay1Qa9zQ1vfncXesbLuXTsLjQ1F4T8SICN6BWHthd25YYW2nT9lnhqAE6r2Bm8v2d/K
JBcKXhvZMQob4Jn889iPuaLnlo524XIFyXtuQcBBemw6jAtdNXr1c71Tr9oI0n9YXF16fAIGToFU
VjSJ9iEjdihR5v04SO+uahXMCsxkKFrDFxkM+mj60xnsb9+y31IcWY9xkz3KgM2vd7WLqwRhcqY6
1TXs4qh+4UbtOf1rurdvW+WgPzbur/QgKfuM/P5UEqPnLQpQAVAIlV/40+sgvc7PgpFHxt5DbO+D
LW+Kq+zHLi1QUOdQH6qqp9TE7Ec3Bh9/r+3tI8hGcLyQlKxeluBX7TUKnGRMeX/nMjCeuK+sG3bw
KlCB+fuOww6+21m9DxpV7WZZoK9lc/ZEJxBqqxXwAIoed3Xbh12ifCeDHgwMaphAD1fZcNOPJa4t
Qn1pGS+JrH6VoL0BH7HwOco6w+ycVAh4oioKLgCHH0dgt73ctp5KRr47Q1J4KEUGBhpBcwOaYDHr
iNFus1TTis+5TZ5Vot5IWwCqKdSzLiZU9TCBdphb93VS9M9KCUmrVI07a3YObubGdDJ915rcWO9Q
S56ONXVfMFYP7unmoalelckK7WGO1E49DCqkqRXEVav5oiXi4shq8MsRBx3ztQqtHoTWH0VhHWqj
PSlZHUu3eCNkjh1CI8t1f+aiOKaT+QUEjvFsKN+aRg2ckn5S5odiKoJpYL49cobxDwG6pcHHHX0y
eONXbvfiOv0XmxcnqYC3uenKY8vxbunSS15o56F2R29WvyYUxWoVya4yep2DYVnAjTvbPdUdJMsx
V9JQGqK/5dlOdTAouKnszj24RMYOSwLHEKcy435Scc8CVBB3X+sVVXVMkhbKJrz00gT8AQzq9UUP
Bqb5p+gGzatn9pwaxjnBdxwoD4k9PRQqs33e9AdeE+IX5Rj3Sn5LmRvw3Llky0i0+0t21Vvd9Y4H
yjXmj6rR+27jNv6M/jmeIzTkifoEPFSJ+60LLYUd0SQJ0qqDZmQaQz4ztIzs1cmLWErhgXTrAZzk
T8LOqAe2IU9PKDZX/FLF4HdDdejs9NDLV153IfLoMGuKO0HMQ21rP6aGB5pVnjLokel46qMI3d+3
U//E9OqnlbQxtDL9vlVdz2oKTCwQC8PVLRgGqVJIb2o57hJ+Vl0Sj3N2SNL+wQJ6SCFQOO60fOds
b8VizO1aC2WSgcLeb9Khq/AxOeOQ2nUGlv7f4mUy9ZYbxoiTVwu0TUqgP34cTLay4j8MruKk0zlc
w8iPEzUBKnrf9E8LF8IyoI/cptlFAWwlcX+YW4XHekBMsTmKQ/kRs8PjseY+fauDhVWw7j1V8+0Z
1+he4fJ32rR6r/9hdvUs6aA51CYEBRYQNp0nWp5yU+TnUcFYUUcuWmfHbjefpiEJXGlfSrzEp5Ec
geOM3UL9XvPqTlrjUXeykBWpj/Hg74bB48LYoxPbiO0QIH/PK1ZXYytNS3cqYKwJo58YQTVL9hdS
7aHst27HP+ysvvqkNmgwpGiyGnd2OCJ7F08giHcvbZR+1iMeObmXPvzfdRIcA91Q9K2QpNngBfvz
apzqjFfweEBbmkZ4eT9EAp7n7Tj0xhb+YWV1bU1Kpea2MmEAKmrAFAd2D7hY3CJjOAJO52lnRMtb
vtdk2Mg+DfCxgMhaW2ZL16V4lbCh0DHsHEndPWHCK/Mqor3OHT/Iydp5sG158x/GVodIGc1MqIBc
A7U2hAX1yK8RMyGZ949KuVGG7jl7Xqp4SBUCHVKXtUd3O19bR/mPv2J1phhBQosRQhK1wl+ENDFL
OEKypvLHh0XQLIXYYrj3dFx+c3WOr22ayyDzVXh0FFXIucQ0xQLZBfHz2YD6exPvSf3ufM11xVcZ
GsNKls49uBt+ZYgGAPLf0p6d2ybf+Zib78V3x1mzWVmi7xN3QnNKH6wboyIXO3F2cojNE6FBXsdG
H0Wz1FVQsUudYYgIh10qVXoYIPDnz40S9FTfG13fs7QKK2wcICFCdZy9qTnplYx4eqmRd+4c8SXN
+tsL3he08n8yOHlOl6SoIvanwXSe2wwsuE57UFteXERb3TRmXnsjb8+qnkYdqPoCNuXfiCOij/+U
ZUF//yWYnUOrG8jKde+oap22w9ABi6futpXPlnVo25NsoUU97DGY7JlaHOnK9Zmb5w2ZUS6veudC
0Laci/rWoTj2UK57MYu9ZHfbMd+XtnzrK3tG0lPS1cjkE6fOfGMQj/2wp2uzwaGIK0F7N7JyTYhK
58AlAysho7LyFW96gWCP4hmPzlmNcPz8HHhlFdFrjyNl01PR3kb6hKebvj7hQLVLvZQYbpP6L53+
SlkWNPouvnLTUa+qIavzACE2FSSVCJH/aC61eK+ff0t6FdBvFif1MPffPnbIza92ZXF1NFD6wah1
inWhGfDFlmrlD5CiCz82sh36r1LDVR2ESqMkjoLZbYg4nRPoBgFIL+8lSPEhyTIj4xuCUs+4p9Dp
hjP7IFojIo17oxn9vWRDuxcQNleNsi/yLB21+jUyEoj0mmFqAXXm/FBqQf0Z0o9hcaZvYM3I5ssi
kb4vc7xndLXVapnhpQaW8Fikj2DS9WxzJ25vvc1BAE5+a1Wg3rTmprZztamgHoRCCTqpDCIzFvU6
L//+r/aQNt31yt7qNPbjjIzYgb0a1HKZZ4ObjL6QgBFfbYIckAIa7FFyLD/5VwC9Mrk6IWXbJvm4
mCwHFzMep5KnfgoofLk3ha9tPh3A/ARAqW0BD7yyJNMsB2ES5v1dsGIeTSihVn5mXDCtkdw64Yhx
G83nQXqaEh/Uw1n88ZFZfv2vdS6CRABrEULWDQObGrwcKlxZzJJBkiO7ZKBogBKrOleBAymSj81t
LpYsvDsAC4M8aXVA8QjlIzrKUEcsG+7JSYKbrDJ8t1RirrpI9vkYFrb21SDV4WPL1lZvBLycro3F
Yp0QY/rz4mg7tZOtAZCIyroT753QFiaq14OfDRfbSFqPWJjqwp2SK43XY7C9qA6KTSdPmjNmd8rb
os/CIZ2DprdA+fpZUY6iurXqg9ta8TTnoGW9GxvXm6ZDl06B4KBOqbE2vem9uvxlqIk3pva3WTdj
DUu1eBLZFgk0k3ljEaXyyUBkUt3nqjqo01mFsCs2y7emETI4Mec07LID4+ZbnvCgczRPE6bXlw3+
/JesPJJWaPj9i143AUHTZShe0q5dJFpPGPQEMiYbMUdEnszqRTHwz9lTR78ZxffBxmsIA/B8kh5m
ur2UJl6HKo9SVaiboBdQyhBp6lcdxEVVwfGnfs9I9WUY7maFh8t/gY31OlMedV3zVEci3oAFyzKP
DohwCdDgyvAmB+2MuOQTU4llpQILIe5QyQb2KA1V6K2BURR9J3praS3aZNIby/wm7fgtKaXPewWa
z1BhU1FxEPqx7X8WNRQR07tef+xKLab0xcysG9ajZFLloZFavt4/OPTHoHaHVi0fzbQ8K4Jd9EaN
1OQ2aeRNC3afcUQbp3ZvbBccsayiwZRkqNuB+8YEBgtEKszL6se6f8gGcGc66BbYI5iPJh6XvepN
EGdsbMx/teMNz3+M9U2RP/RQeDH64sblDzZ6HcZoh/WoexmDEq/CMaaOJUjnVLbjYeh0n6Od5eSf
p+41y3/IGbqAHFNjqOAUc/JYVfcQWfIm8WxJmKvfcnydBnQpQkxvCi3PxnBRNMx7KL+sSguHCRNf
iYHzC1lOLcUZrv2E84MgY1DZF9MZbirdPlVDGTDgD1md3vSSPyqKEzL4rlK2HtpUZ2sWJxCDHI3q
lUn4lgW3np7dSoa6OwYcns/0xEsxVTr1LxkfH1hDwhRMtwUpvbyGjFB9KLGx0sH4Z9N6M3BSzaj6
dmueKMd8Jlin26QNWqIEUstPvL0MpYDf8F+qWv7gxhtpGjidDty4Fgy9eur6nyX2epgLX0e86IbJ
S40ejTftUCRga81A3G9IT8/aYEGUJiZ7HB1xS3rDp3VzS5rypA0dKreLL5ODqpehyofToLw2tbwZ
DDssElC35Yi75q0okyOKvh4DXXZpW74quidHzz2z0UHcDn4mWt7NWjkdi16NBFSNTnXbXRKUkm/m
Mn9xwIx7m4xFFU62rcUyG8eD5k6oqdKIlzL3eJodSOd2ATKCZwKJ0aDu2/JMCEgnDVa9aZLckQbN
4SIdL1aOxJl1d/NArLDuG/DGt9qN1afS67My1iQ8vapKHLbukFrsF9QIA6WswOanamjmZeBErGz0
Lbu8vsH1mXhSw0ASVYvQmGzV9QnN64s6Wt+pignJSpjDQRQGsDcTHw6VXqXCN0o4gOJWv2Y3b4PR
FIGdkQCKwb90BdoMeQVNNvrMePrI8T9OjtJ7SVmHWi2OWSM6L0uyO0erI+IWt5DyCcqxClPZ/6go
P3Uun72sd40g77kbkJS/GMp8aUj9RNXyrijrHIpJhvk9VQw0WAvr0ySLw5RAtG9wYu6WpkfV5h5f
0Ap0CkYGt8vfiKR3SpUfRTd/WW6VpABlFzCvGSN3umx+9L3+g/SQdpd5F9bTeMFs709dLz/pJHnO
dDPCHXnXUQDWMRM/UeuZHQZwyMUJhLHQa3Z81Sl/Ul6GSdceZs2IBnUOTVS2O825UBVx3xCWl+dw
W+i0Z6gf8ulEK9QUc8RQtw0wyeiTBVQ311CuHYzj8iNGjRPRjwFIGV5bk1k4scnn3hrP4HRDYEts
hBr9jvTKQ15mLw0rvhh54rM8e+sb82CNONNg2PGnBvvPtNarG9Rdpu6pbbsfSQaAHaYx7qpsNABe
n49a36GkWatxSt04b1lQNfmLIlCfZlZDvExLwkYlhQ/2W7Spk0PHxmfV6nGLCR2laxieEWhQH8Cp
B+lu1adhlbqRYrlnk4I1UmHsbmbqRe3aH3luxsXQ3muO9aUFWKBNkpgo+cI0ZBxdTYnsPLNu8ePF
gRbdQfYFdBdE86sea8cHQcvoAe9LfUMaQzgnHGgaaXdYH7+YRgHOAJYrUV3pPwYJQajZmfHnJxXC
O1qgXV8/swb0p4wnSqRylt+iZyPBKOM4XjombyUY1xRwlFBHOyaDzYI6QwmicM2LQYviBgoGl65D
A3eenk1Uon2jal/YWD4OzDyb4Lbyhpapz4UKNSWdg2qFqiRsJxBnDWl+cFxQRimjRXBxddwzJB6P
ipvX0dSQzKeQTcdT5MukGKNnjqavqMNjMuI8SBf/EtnB9JIIxKIZPSXD8TXopLXdGOVAV7QYMeat
/QQVtyNxXw23RlvrSaFzOCuN9FvUh/yZzA//BTnaoeXcRltYzF4i8rDvSDAO2Xko0PmqH90EoEFD
SWUgcha0DQ0w4fW9K/gZz10L3x/MIH0ajKkZ1XpVh+WIKenBQfOhDnrGAK9A0+zjZ9rGexQFcQ3Q
Yd2G9t667NQYYh5bCXAoM+pv88hPs1YzTxcaEA51hBb/Xo62Z3D1ItVdwYsuRQW+teWpVF0OGEr1
0FPjvhiSZ5ZAaejjFW5k+H+scEnfruoXo9J2dTPDYDfnzzbNvnUleWpNbScX3nhpX3cW1ihGTHoo
CiR1nEhgFsvrkIjipeDiDPdlZKIXKdryrqLF3bCrFLO9wPdW0aoW2g7cThMo6EZ289+sfVeP5EbS
7R+6BEgm7St9VZdpOz09L0SPY9J7Mslf/51s7UpVbKIoaS8gYIUdaKIymSYy4hj0qGY4XTRQFdwE
O608cy8H+EGpu5hHHFezOFPesVFlK8t/sXkDMrL2zL2KsKjYx5zDmWh8afzGM9dpAenbNSoUjmkQ
foeQv7pVSlsrO11FXCxGWosTQE34aNqx/NLvORwU8ow1B8IO9uCKjvF92uFesf/Nkvzriy2WZNfV
ahz3GOgkjIfJLA5zpPhl8y9Qd1ej4wvn4ouJYCcrcIbD6OrMrhJovaS6ncItEaqcyB1H5/aoVhcI
VPwQE8LmEHu9DtcoXa/hFgd+XoHaYGP80Oas2XjPrn8xWdR18F/glLXU5CWVOMisSkFKtRRqh37l
8XcWkFaVP9jZe/yzgSgJbghAOrZ0Qlb3GZwtoWALbMVn9WETeVFToUZZC6GdiuYhKtvnRMk2tsFK
JYRDF/8Msyi+pGFIDZOHSdoBZTRofLfM0pPeg2PpxuG/Rh67isUP64sVEposJ4RhTwtFex5baLUb
1bewm38MJhA/ck+/CVKqWHE8eGY/vOam9tRUstuo5D3vmz2j84mW4YPWyC6Bpqp3e0GtN8EvpmJR
WauR68m5gqkwMperngGT9It6te5GeFt4mTto9r/o+FzNCD/mL2bEiOGLa8wI2dadNQhvk2y4Q/WO
IsfGSt74zEsUumpUSjp0mPqejnaTwbQIZYYRFGFpU3hyrcuLTfnXJb/YmZI4hZVO+CWv1PeymB2Z
VJ3YPL7obb/PC+OpSer7Sabf6UQf6yg+T4W4l4Q5tfoWr0JNaTeaXZ+LcNhA8GvCT+L6rWhmX09z
2StxrdI49lUzai3BaP3GxJu9NAerJq+ioFmtCGmxQXGYSP0JPtSCjDQ03HdijOcv9Ea0b0bDfMiO
3LGp3apGfsz+VZlu8fsWFwNQnxD+lvGWznbhHm0/P4Ott+I1x63s5NMy4IG46KKh6XArVxeBJOQ7
U9VxeAtgfeMrkzqLInlM+ufbe+mzliUPBLsJtP3Qmf7kLwi1XmMAegfkx6caMOHf/alwYGNpzw/x
Ea4FjmHJTv40+MpBPGxzuPhO/TSff0U3FzlKA7hkNqhp6htJ50yZ7FTzroj9vH8gTWJpVbeRjX1u
jV8P11ws+TEm4RzFOtccjwLc6cfmPt0X31FQ6+40R/UBM/E6nw9U9vEECh+3zIo/H16LX7BY4k0v
tXqY5aDJJ9mDlLN9FA5eWoRvWpp/hd4iqoP616aGHlBsHEHwdaMRCU9GNq6Tzd+xWGFCBO7tWGcZ
5LREG/W1zE04W88rTtDvyR4yP9vIbj7ncQSJmgkpUWAGTVFbUuppXsizPk7cCYr1dhRAKdkZ77vM
EvwOt/MWf+jTvbwIt7gwSViOEdDGoN42P6oGQL3M11D8u71/toIsbkpdSpQyihhuyEK0MwByYEXg
JMmP21FWzp3rqVvceHrRd4LAYNmQh61oKUN8lnWGeqxu7so6v1PxELdBmu4cZONQBcND9vYP+JTD
LeZycf3JpJLrKe8yPx+S99koHKUKH26H2JjJpdtBVWV5ZKpl7KNoZdXa/UTfI32Dyvm5MXk9jqV7
piI2yhDSirsxCtwGakcC6umPeEZ/Vbzcg8jhhiLCZ0URRERRGg9p9JLhBLWYuS5XBjaDvYCIOhy7
W0sKFACNAE3fBs99kun/iKVxRuyarQ3WRzuJumZ6Rt1ldqcbX0SoufeG+jKgnGaRpsQxJ2WChYch
uFFgP9z+hGurBJhjMDtBfIEGLv/EF0nSPLAU+SuhECEP3/NqmKxKnX79bzEWu1qCmXw3KohBFMFG
UQvQmI0t/VlUl0+jYUJhWV+zgkkmtaraHtIJf7z8xkf5G8cvmV7mCa4i44yE/271NzrGn2U64WIC
lBhSH7iFfnZmQZslyiZAUvy5I8UxS1VmK5IgQhrGmG1qsrsJikV3Sps8SZL+s+UzjN96JGwKsWXE
70LTZmiTGfVdBGX0cq5zt5/0E3Q2KbL2/MhIdyrQaWvBR+kA20WNdC8X9Q88qw5zVd4L7eZTgl+o
1zc8hkS4HqwiSSD0Ly5cEd7JeTSiLEkPhq8e5uAPDql03NbgWrnSEAsrDHcMNFXg67RYf1ER5ZDg
06BQuO8c2U7vAFZ1ZW0328AT3v2LFj//XkDjYrHjTiMf2cbFghe6ajbjToHiEkAomnFU25fbq33t
zkQEA7hB6KQCurA4Pmo9JWbV0dJPdnEAatGb/EZOAziN0ORCM9y7HY5P0KePhaUHdDG2MBg61xPY
moVeAh8NyJ4o+CN0GjlK8WkotHnjPvn89OAzdxFpcaH1tRjqeWNSZB+hjxJzZELcPwVbc3BLxS5M
gJmR2Begm/3Tsh8PDOMeUHR0CRSgxRqJG5hJ5W1meg06KvpouKokOq20+UblU/VpKmEmBSgrqBOA
fV5PZTnocyYYseklh9GltpqeOVC7gtSKLfjMT+HJHlVuK3x48t3+imu3HPpGMoe7QNWcLPUzYjOr
EqLA9zY8DtThKreCXQXqkTsdomb2um2J9Pm5gllF4QUhsUg/KeJL2cimjkqwVixPWnbPYBjRmRHa
4huazJ/rPPzzmSZKLaaCD7gUfdB0NIcNHSgNAn4hHJUVOxL91uYvlkEHRgP8NTAE/MbfyibXvidg
mBDBBzwDrObF96wamPKJukF9JeFFfAJCPBmemyh7iFXxZ6yVTxsfcSvg4p0gkB6dXoKA4r64B144
CjQbcsWvggundAccB46JH9GWcLbKkGsXoIYLhAvHA/wGoOT12mXyOBqQeKP+gDYWvEwnZovQ/nvR
drpL3/X9fEz29Vt3jB0wPTeGTVb2jQTvRQUcQTgSfqztiyNVShNNnsIo9k2BnUIRIqOGNrghiuju
0Ce+lofelDbUUojxrKX9XSUVDHgkYRdLenD7t6w8FqENCPdobo8DfOxSI1CqzJ7kKEd8fIIaUmOx
RTxuG0rP+qP81rjMzSur843HGCCR++RhqwqwupMvfsFSO5AoKsu1Ar9A9rW9dEjAJ+RWveVudmWr
+ht4q7Ub4DLgYpkzYkJVr0linw7CEx1HlPSL9FeYg/10e3I/v/yv5nZZ6Unp2JuDgEpPz7gQL1r7
IQ1YuodHDfAacMum7UZ2ujU0vvIuVpZRKpMWNYiog4dcqQRhXiJADm6PaysKz5Evophm07SA08R+
TMp3acrsRgXFtc+f/7cwi2tMVOayTyQMxtQCFG+aLoTUbr/xjdZO9cvFsDgHoNVMtLjCWDr5fo5l
P+cSmX1ud/XGK2n1rNNUFLpQC8L5zv/8YtIy2vdt3mexXzVtA5NmyBXGWbynk/iQmd0vXa62oJOr
x8xFxEX+QcRSU0voRXy4ngoWBTTEMrC3uJr43+IG80RtmQ/AAfvPIS4SuTlqI30C9gqFp2bXI9WJ
d4onB1snxuq2Aj9IlaD/qYCJfD2TEF8O6xhOx36dBiyKntoextcQ9clUA8LOhi0AMvUvVuJFxMUi
mWeItEKFOfYNNh/mGoTNrATNvNuoV332jcXND6nnP0e2WCNznomgH+LprvgjIFWZ1T7qr3CMdXOX
Uz2SJ+3th4KT0fg6PNbUMhNrOKJeXJ713e0Br+6Kix+yWDpSm7MZYrWY4mQfCycaR7bUor00bc0s
Pyo+L5m/RrxYMiXwPjBowswOiQmBnQkGAptv3Y31stQ+C9MkbemAwbBW3bWpBu2iscdmUEULpomQ
PBel5qjIUe+jzXuOG/0rqJVf1K5y5aw4jTkkI/p0cqOu99p88Mt+ixS2VkC5/O5LrTSpTQGDnOD+
rDwADhekqErPSKGL/TbYWOY51acZhziIjqo3Lv2lxUAq0THW0dsA7Q2mBlwC6K62Ocw53IFvPAT8
xgfh4GsD6e8xkAC+CbZc+dZWlyzKpsSr/sYnTZlUi4kA1lTspwYJgF1UayB5NC25E0m90W1ZO3Uv
Qy12LqvCHDopI8rt8ddeHmyxAIjlqQMyU8uC23tm7VYEBUZGexQOgOgCXx9LJlXUXhpQtRnFwqJz
bTX1j9rckq9aXSsyHlswOkEMc1kAGCQRLsG6Bj6FX+xCwSUOdCzu8l2do6i/ddRuRlvMn9qXRaEV
relNcGzcm7zYALYyTG6NIPW29sHqDJpooMNwDGP4qH1cXJGxxMQYytG5L+itJWbEhzMNniGRd/tD
rRYc4H1pgF8MQgFkEa+/VCHFeSOEwr9TTV+dwstoi0eOogNnVndp6CX5c2J+F/Jzph6k+muVvYT1
aOmdsRfqE8neb49y7WQFHgFNL7B7MNbFLRlGSZZS0ia+odXWUJ9q8+12gPWBXURYrA1DZqlo5Cgz
cPH5fyYkvRlrcTOOIsnQWilM1CuL3fShCcXJCt0D7C6c2+NanThUhiRUBMEdWLYlNUXIJWOCSYkI
xLMY9zYcuTeOirVTCW9syGrpCoi6S64Ok2A6EiaN4KVx56TCvTicM+CK49FvYJB9ezirFUO0wIEY
wUMP630xdXUNte8WnRT4Aud2r/dPjcqdOIdABpQ7a0lQTL1HAdsvAGd3BLSQBHBR5AHA1Y1fsnb1
QONO1Exe7ftUOx+zJq0EeQ4/PuJ44ibu2iHfcbeC7XINP26X99xlsMXqbATKusTsI1/u60AP6UOb
Nt8HdZa8UmRH6JPs+1oH7bsD5Pr2ODX+Vy9Dq4B2wgB3zbEOzuv1TGOh9FUo4QoQDO/R2c7tsLiH
dEMGgocIE/k7WMfoL1LulrWd9TZsSIzXGv1+3B21JX9LY0jcQ4QhyJqAxXfoXCfP4hczsVsuyuS1
ug1aAQQu4gjwVr9JbBECfuMu7AdLkX5KiU17a5KfaGaN+WMeBi14F3P6ezbeYIbenczRGgo/J4kV
Va+5ZBcZwLuJNxl7lt71gEmjLy7Z5HljZlYnBjU0TV1zw+qK3pizCvWeOH0CdMGK80cGOSY6Df/i
VQdhGEWDYzq/jxfv4AzWkaOhT3jVCZh79K6cMgWLJWcWSi4bm3ntvLiMxf/84tYKzYpOvYhYUISx
JOW5/8fKmHgVQOeGQC4I9U6Uq64DmGzK5h4MMU8k5RdRg31qRaMvY6K5t7/O6klxEWiJy4l7IZVa
TnftNABy9L7wS4q2YR0dqrT1YlF2hzb7IlDltSyBUhQmb6Syp0xbRanVCxoVSLQ4TCQCyHWuRwzF
PKAmpgY8taDY/XVQQFMHGoD/GNuG6b0Ithw1QMsJPARMVMBa9qLolFpsnk9pJ5sbecdaenMZaJF2
MLXVyhLoMt8w4qewNQ81SY6Exhtrf209gnqG1N7QIYq87EblNaVxHXe4KoeXSB8tbvpxe6GsDQSq
S4rElS81eO5dfx6gqdo6QwHZk+qHtKh9Wnsgfzi3g6zdkSYq0TBKx6UlL+9IpIFmBpCY4TUAf0vy
OQbngd2J0bdpE977GQuIJXAZi78gL7cwmAfoHqOZkP+O3gd01WRXsgoKAy8r9yPUhEDn8cAwKr0+
0L5BCPP2UDfjLyYUHLMsbZQSTe0jbN94+/wt38u/RVcKTFc+T14m+5JLXdMh/camX51mYK9QAkfX
4VNXQ58Mo64H1fBM5TGZRvDGOseE/CwevU25VWxbW5rmRbDFPLdw9SvrJjK9Uj7DrcvOsy2F+NVE
8TLEYirDkXtnSP/J7f8/JKUXsZZKHHhaSDMhNT+mlD13X/rDSWXwhc2kdPVIxOEPzANBx+tTU0gK
ZTmJCgPf6T9HYmn/N9q/OxIvgy1yp05sYaOqdLkPDVG7By2VgSSXRlvAorU86TLMIjMdU5KOKhmh
3W68CLmn54kVqu5Uv97eXuur7q+pW6w6uYDtgiSgqSIxqkP9KzzNvbJlJrg1lsW6y1mf5+COQZmX
vKmp6RotlEz7u6baeNatL3D0rgGBwW79ZIfMYr1SpSJHtQydwb0ItZmPFzmKgsE2dnF16i6C8T+/
OBjTOc4nUPRMLxQFq2tD8Ba3Dr+VAwjkBh33PAg/Ol4o1yFiKLPH6kTwdUw50JLMAvgG6OPEZ+rT
TOSN425tH12F42+UixHVo8aM/sPyHspBXBmJgU3mzv5/fBC2MNUrV+VVuEUiSso0HkncYTSgewkd
5KFrQGu637dX+FaUxWea23yS0hYHESQobKMc3aF56bWH/y0I/xEXMzfEqWF2PZ7gkRx6tbjX+xe9
mDe+z8qCu5qvxckT5RNQ5xy6IGgQ8o19mMBvJC9r/carEItTR60mcRpyHe9hW7RlG2p/3Tfu+jad
mdtBP/cMS/HOuT13a1iQq6CLM6iQ0VjXef1ClW3FR4eVWa3vQX3B7lw9dGe3P/8rdOhV0MWZNInA
fKR1ZcJo0+vl2SoVak3p28bQ+BJevHYvoyxBjZEwVk2oYmjKEcRvYz/vMsfYgbbHZck/qpJb3Ym1
fEnHAQhpB/TR1E+Aw3ae5lEyUNsabRiQ2tzMJH3B4660zcfwwCaAB2jQ2CNQBHCU3HowrB3Bl+GX
iO4RPNaknDGvvBhFDvPdf/Fe2zfx2psMsQxRgwoKuEWf8IZ1DNUKHVtbO0727OiDDWVahxx7J7RA
Q92WF1u5yADllFBaBqhHVJe+RVMH6GupYnChDH5i+ZKahwxqpkq6BXPhB/undcMBEADVwHFkSWcS
5iFTMkgS8ous2v15kfHS8vaoVk9IPCRQe0ItDLCP68OrbXHJ9Aoqbrg+bZFUaBgmLhO+3N4Lq3N3
EWVxuSgCa4BMHAufJXJiR9Hg5DVAPODtxzaF98LGUbY1qMXlokp9kokhzJubBJS9UXA6KTyKZOtM
Xl+DF8NaXC8ZiikwOKY49Qeyg5ZfZbFefBRN8pNBWcQZmDg5UL12qaQGOeQlOkO4HzMNzGKF/HPh
MxTWwL0F9BZrR/1MReuYOKJ9gHzhPDiCNUPE+GNDgNhh0cnezoFWU4bLiIs7CQYPuZZQXHq8zk1g
mMhNVqHp+7csE1cPl8toi+tJTsu+gK8E5Br3fzwqpvs/7Bn/VaUbUwkMqaFDqBzTer0paphMy+0o
RyDnQ+UVYmO1tLFC1zYE2IqKqqFXL32qw3UyQxFWUlO/xkGcQTFAFkunbCBLPuX+7b23ljlAaodw
lKoB+sXisiu7rOt61qneqKrHNCG2nJCNW3xtvwEdB0weoL7oHy0OkVxErS8ZldRPAToumfxaaIOf
0Pzp9khW+EqoHV/EWRwjcgk+oS6ARIJE2GkhyPDc++VjayVeuOPcXKO0aq89zO9cwHu7PbvGxLiK
v1gXtO2VPNRYimL0eApn4Kf1/OcMj3SrIc0Zibw/cKFqXclfWd10G9UQ5UOZaXkzXI5/cd4IStQ1
4SiGKDke56x31Kg4CsI3PXursgQyERGkSKAC1glOMuNzQxIIyWJSPYstyKJO1e0rRQ6yt9R8kp4j
qCxo7Z7rKUVEtTO5gRJbIID0pSV2QQOTQY5KtqipoLIeoDlXjiK1MjOF4DJzJVx7VPkStpDOTqug
USDEMAVFz/aQlZjAysQdKc9CByUEMbbHdgaopxWPghG6VTg+djDW1BhpXZpIr1ovfxPyyEdZZfZr
FW8BtYffmzFA7SKXwpPRwVqilDXAuPMs8yjKyU4C+ryTwQhdCnNXajPVmZn8UIkxavRiAGmPEAYK
sWiTlO5MbT6LBcRkk1E+CJg9sy2UO1heO33YAa0ynTJGXnXo9IRTa4u5CHTn82T8gjg4XOqLOznM
36GIvYvz5BF1Nwt6SzuSxjaToeBh9odw1n0zgczimE2BxlSfMuh3QcNLAtIsPAoDzBgSzUqiCphY
r6CYHaX1ZgbN9EL1pVzyhUm4o/lPo8uDchJR1YN+FLIMx4wAuMrmuLbgTPFQzq2Tl+Jd2ZXPZc+O
XQJP4bBzo5ri6TH+LLrQJrp6LLskKEgBNRQKLy9tfBDqGYVCSIxEgpOLBeS1mduPNRSVpZ9y0zpy
l/Y2rGt8xuixLms/gU6ehv5APcBySZ3fc6N4V6GHLsW1i/ac1Y7+IBYPlRHdzSXbdUXkNkIRaHN/
gvWEF1XqMVQqt0vEQ1cAeJw2QaOKvi6A4AeVG2TFjsmeIaJcQGFlKm3U7p2Q5idCK0cPa6fQDxr8
DKHVsSukCEqBDO5/QPaY1eRKUfo8s+JXOWjngkhfmBQ+z8JvTTpJDNzBQ5RLTkvQPaSJlYonmmmH
fh6+9wyiYOxHlhNAzERv7g9SQTtPNJKnDBKdMNHws0k4ouLtzEL4PSnyA7DOoMXH8xe9ZEdtQC9Q
Qx4tQw0lg+ksJRYg0ceCDnvaQRKP/Kiin1SC9pF4H9PUacXCqcIZKo4q/h13JDaSUd4naWKTcBez
XS68dvddovvsoTYO4jmr7Ll8TBXBpnVti0Zoj98ikEwndzCdKdo3wr1B8R/sBJjDNOlTlPgTeSqK
Y127ESii6DpjhIdS2k/yjhkvg3pf6Ls2O2pR7Yi1R9XJJvPrmFoxe046m+U2pU7c/Yp0p8q8uoZ4
Dyi3mErxpYerCk2+pVA8KUzooEB/rTLsGpSTZobmpz3KkMEKocWlWObgGDhwhORrPbo9wFmhXatW
8Zambjq7TfytKwHRtcLyl2q8U0j0Jw6k+euitBQW46ec1DyEPIsAgb+3ormfBKcY3U4IUlTx0jdl
sNIE5jnvYQcRF6QxSIIsyNJYVPlGC6CgOUq5PJlzAEWaKHloRkhO7sb2O9Te4cQEOl4b2mEdBaWq
w5dGceE45NGoAaTKUd/bzMs0e2Tf6VetfxsGS4gHyC/BP/tYtJDGi1o7y07hGawcK6FeCyCOvqvJ
F1QbNcPq9UAoIrykvvfmfpZjKOg9EHZox8qqpGcmNTDSg25b5ZNisjIAhhrpoaf3mnLfzI8pszTD
UakrYdhqbKmhJRXBnEDI7r43j5CiV7r92O1qHTqnky8SdGZfpjraKVCwmtHMrCsno7htG18dznEO
tS9sNP2M48vqIWVDNi4fmd9ti7sHdVuga2R0BQkemNc5UTUqZQMCFu7ekcBosUkSCzaWDnRvn1tS
4TM1I/5oPEK5ficnymMpgpBNksMElDSbf/YVDuAI1w9l1S9ZYL//X5aJ9Wzm+BuLXvWTQoCYnm5J
ibmRaq2BB69++SJrgJ5VqjHQPvxEY+8jqQwrndP8JIO/v5Mz9XkcmjOR9N9yjyUNY0S4Kil8oXQu
NXECdEn1qBTpeyJAQU6sSojn0Rep6V6EhN3Be+k0lsopB7IV8Nh6q1+7lvUiZUNNE1ko4PgfT5CL
4hKEps0wqQWOO0BVczgD8ogz/QNn9Dcy+pVc8SraIsGAKqQYQpuV++QakzU/cySCbue75NHcywC7
R9t8g5VM+Cokzy0vBii3g2AMKVpM3RD/hgYaRAYJ2ktDIxbHsDALWx7ER2EczjKBORHJwHYrWmhj
ppFxl0qlDvnD5m2MxHcaiZsIybX5APFDgSQ9EvVPeBSYUqmNAFl6L/rNMYGthZcr1wYd72d7cv5W
mQGC9ys77TLooiRmhCQGdhxBC5AAPXmC8UGii3A55zYrEiwyAA5FStcGLGue2Qz75HJ6jSPiM6F+
r+Xol46DF06XO/i32WHauWwA5wgnviKfxyz2TGRSUSr4Gh0CnFDfzX7Gq7/DAWweUY47krI4iwlF
gQOWxbTFf2Y6qTwCugcPEeR1tM09uWxcNauhwCA/p+r4Y1C/Rnl3TvPeG8vuMPEjC7DNTJgc6E0G
JP7VgR/d1ARnFy5z8hOihk7ffB1EFRYaTdBWzz1wD2kNoHlzbhkyme7nlL+wbjhBodtSVBPynsyu
xnMewsUWYrcs0W0ZgpANPSkznMqMOejhWJlqzwY0JPtE/A2F43003BE67c36rMw4oDLlPu7Hvakw
uyeZPcCFrYUFDIlG10xhUgKFT02neyYU0AiLrS6braZJIbZXOTxIoysWhddsOkC4C9jfmfxU6vou
HrAppy+6qFpabtpK9APpAVQJn/NGB0xgROtGOw6SYRM22Tp7JjU9mDl5inKS2nhsOr2E/1Nu7lLy
WogQyNG1ZJeCrAzHGsGFRJqDDqRXI22qI9Ei5vAaG1yxdID0opS9jGr5O4V/yxBXMNXu8GplPoQF
nKhGGqK/DBC160XRrjBZA43OaQMWOa5CucPf2xGrHgV7wrtBnwcL/V4bvS1HY8XOqJKgbPP7WkAS
2iBbBSN1GjsPUHIoDmZ2aRbnLtaDRocsG0N/tq0B9fghFv1enu/m/gEOPuew+oGqk9X2dFf3zC2h
Htdg9zJZg7VT5JhwOsvFLwW0LHXYrejKW6XTM0RQLCyZFGs3i76wojuCoNpZRlK4QihbvdZ7EFd+
YtkPuc3PqA6eB12wzU6zqrayzOgXTNx2g6a5MTtLGrPnTv0aQ/oVuuX3Dc3sOK8DiEpBMKRAYnyf
NzAZrWSPCKlN2/QsTvU+CWc4pxfQ6mQ7bZrvYoM+a0MD6hHxVYjAqlVv9Y18oONXaCjuIu29V6Og
Y7pjSsNeR82VmYOPAkBoJcj0IfgIb93QVuffIT2VFdipTeWaJLfrMDkLEtmryquU4YVGWrxrhrd0
0GHDk9ukBzzJPHDd0QqV6rjIvF6MLAnYxUrTnQaePn39HTp8SPFA/w1fJ5icdWS0JiDoJugB3H6C
f7Rub6UBi6d+RKIKjkqcdeLAKuldOpPdaFc7DbVm6hiOAmYatCkPNfoGkJC1OdUBnhdBfaTnIpg8
0ckduBfZCXxOtVMH8RRUHr0tefoVKRkUIS7O7UXNQyZMlsZIT0Degt/7O2jbfvsCo6MXgOrc9oBl
5OcO2hm77GULw73WRoEvtQ6LWgVU8k/l23JS1aRFWQemOeRrFFniS55aJLc6CyYyjgj9pgC6Zcrj
7Q+zdo1KiEg0HlpcolrzbuqURIOBbQ94Rmg+RmAkhOZ3yFNupFNrBEEwMDE0ngyu8HWapiN98tFj
EO04kFMX10yGst9r6OCh4UFDJfWlX3ghhI/q7vYo10qOV8EXd+PQdWUuzxgm87oDzEusOVAfcR/A
rD1Fjv7PS2dX0RbLKG3bSkkStFzFYQigq7orC7oxotW8msgysHgiFMTkZQFeM3KhEWI89PBkPYlg
C3Oe3zl8KO57n7ewawdrFY4AmVucsqDzi+MWu3V9Ui9+wiJB7gZhoCGK2V4KrK3mq168VxNbw6MT
qo/etNtONFePkctRLyppahFXUtPWuhcN+rgDDQb2DpL6Y6hhfmbmM75moVZupua63w7Za92h2jcq
DfPkNmxwpXY7Xaje05EZ9qAMgku7aoKeMQMJWJA8oyW/SNlBAC48ofQUyKOK8tP8kkxw/oC6gi83
BvZk1fg0NHZmFaOgNj8m5fhbgds7FLwFXyijn9lYvqkCmP3IThXAGNzbi3mlagoon0aQPxlA/i6Z
2kWXwoC9bYGnNgXFKiK4jkEGwGW5sHForx5JUEWQ0bwCVhKV7escu66TsYeKJh4RvmgPwpGzwnMb
qcy7UN4R7ujtbKKr11JnwOyhHwqACXp0i4tCkmOaQwoeUgUQL3Ukx5Aqq/Rjm8ufJOnP6sRlf7Yg
6utL+SLqYilHM4ShkxSQ0MGLglS1+APGtPsmKHfcWrsugtvf0OBdh+V9SKCgxTUT+BNhcURoeVdM
URynPtGh0JCg8FP1aL2kcummE9jBkPGC7y1v/6CGSTnUYcYjIrX7Dv31aEaS+KrplQUEhNu3rQX2
vg057h7+uIJU8eICbHD1fI+CpieHw1E32DuO5p0J5eBOTB6jGYq2Yf1qcHtcjkNRGg2iwXIp2aGW
j07MXgcRtDwUB6ZM2StDGdQcyAYF8rIAPxWViQ5Ysx7GpXYvyh6e9DUk6Cc7FJoCBQv1MYThoaWa
JUSOjMyWS1CP5Q52gT8Au7JMNXbkCj5SjXhEOgh8ACZbVJxJTUDSJ7ZEkaUCuS+mqp2QcteboQ2W
t9XFsGFOSmdI2Y7EYVBXNaz3Gg96Sr9E2t/JKHtYw5id9Axbt1JQp003Kd5rK5SL8mjgM3zw+q93
BUhYDesbVPMH6RTJMVDiW9nSmmLBh+7Pf0MsVofQTOBRQMMcckOSJ1hqoL5CT/vEPe1GJ7wToEKB
vbcltrWWC+hcfAIwKBg8LK8UFiplhpJCCr119K8oHjZWi5QTGWl+7lJ5Q1eJX7k3dsCyMFSi2EoB
G4EEZpI6pITlLf43T38k6UEv8NZLu41beW14F1vuo2RyUTFQS3Vuk3zSPWWYvJCprimVp1z9oW2x
UeSNzf1x2lxECnOKHiHee15W6++4YfInsxUqNBRi2VbJdKep871Ww+KZ9SciTXtDa09akk7YX/N7
PRm/oVQ92eiT2qQSbJHiZSPEGXTushOdjAOZoZQEJoNeRA+9NOGVZWjHWaw2zqjVewaNOfyD8j/K
d9frfOxhs8k6yFdG/fgtTErRKsUyiMP59fZZuBVnkZs1ta5Ead1DCzyJvEzCy1ZlX7pcd2+HkdcW
nIJ2JhiScBEBnPt6PDVT1EmaOQ9pr3rlvj3W+xkiJ+ZLDKbQTj0JjyCseoqjo+hhQajXbfwYVo7o
oVj9vg6GTenetYME1HXZVHDBQut2cb023ZQPpQKjABqX3G98J5VsAxSymiZexuCb4mIpaiErhqFJ
Cx9VC7ie+yFaxUi3u7v2TXjUdvcoSImHBjzH0IaHrgOqjPm2ebuuDhSJCkRYTG5Xs8jaDCpPBm5Y
SMPSA34HgeKqCzLPo1rZirnnvLNpJwZb+enaLkSj/M+o/FddDB1QeAF+uzOKDv1ki7h1ZK58L75m
ymMOGs/t1bUGSPuA1iuSBp4A6ALX0ZRBjWctgsiM+FDt0JWww3tAzXeRBNjW6JTeGAwFhJM3wq7O
LAD9/4m6pGJniWg2CuthESOTQK+bJ23Svt4eGf/hy3P6ooC/TAJBHe3HuOVsb284FN4QxDvBl4NN
DBpPsW7FWazUtDZkmGLgWiWUfe91DQ1jArZvZcJHeC6E76jbQQBSlneTHu+1JDq2qPxayrRV9199
qF4OeHFOmE0lM7PGgLHj/do1HkSX4JyQf0q+CXQhL0WMQXpuN47b1a16GXdxDobQwYPDSsFLJMxJ
A46lTQpLvZvBWRj27PfomPsc0k+hHX8ZLRxN/8fadfbIjSvbXyRAOXxV6jDdk/MXwWOPlXOgpF//
Dse7bpmjHY7nPmBxF3sNuJoUWVWsOnWOm19wyXRpev3RV2COsT6YcTyiWw/uMDSRUE21UyT8tWxD
MWRT8Zh7QG3F2gMDNmDXlJVJBCpPYRadKXEEbFdj+ngvQTI3hzaQATkV8Wq0pINYVC9dBpYvlOXU
IjvKZEAS3Nl9IoPJ+iqIJHBUqJs2Sgu0MAGnUFNkycAWKN1wrWo/5in1pQqyocZFncwO6rpu0Eqb
Pv9WSheJUttl890gr3LXbcXC8KZK9+MWBe48RNOiQ/4btN/qAvzmIyiMdQneUXBU7XGQrklXXheW
XDszIbtJu2miDnLYwqbNz0UVmVkon+ndrZyja0pAZ+cbRbKTwPkGrjnU0FHXgu7SkF00PcpwUHkq
yfdGeYmEeN+ApAKsRM4UWtsZdWgVMl5N3Xghup0StCj6DCVOI/uJeO1EuXiUyHnShDs9U7dQSpLm
2o30HhJYBpjuZ7Q2jW60gw7FP1STG/jeUp/crEufmiqFYK38IEaiE8wmVAayHCVqaNUYhTcNAoSr
knQ3ta3Tg6TLNoXSGZVyS7TkCuPe0MnCX6tc0bp336E0B1Uwtde3RBceoK7hBeCWcdrph5aYvgr9
7JJ+XUAK7JEoqL005xKxHL2KbVGwXBLM1yoSzizuN5mBKfyu2VRYaqwBoVPlG5RMv2cRgB2G4ogQ
FO8bc1Pqw5OAmpgFXEVIUBHtEnesZ9/s7zEt6U5NivI0kkjpkBNypSkgfwohmB4Ixlk6zMcBiKly
nM/FofCsajvWyl0ZyTcYs7zE+JwfaKFTqMC76oNrRD8NMGZ10kTbkLdyFrkQ93CV8IeQ4UGiyp4G
4asYv6MzUjs1LBu5tSO3ldtBT0zOJj9SnlPlcSwzZHQJ7lDrQCkHsOFZUY+BpR4EIwdzkW4PLSjI
yUMyqHZiAbRiFrbazl5W6+4Yao6WkDOI1eCr19Dpgai88iJI0LwJnwdBdfLyLtO+E0yyZnKPqQLi
G9KFYVpoFeu7uIvPzEQ+BFkKpjMzOSQomZBLTI5+F9XOn6pHyap9NGi3kyBdF2F5ZrTh91iQn0qL
dN6A1EQMo4dxhsqAgk435HS0qsCHrMBhK09OBl1nyKAW01HLey8C82CvS2caOrdxR4kjoToy9J4e
JPdhpEMs7DIurO3Q9CE0aHDJjOu4rF+KKoVkC/hVlWhH2Z17sTro0LZsxOZ8sspzo5+vtNZ0m9R6
SgmUWqwZzafOUHHbCGau872V9BsZDOhKrriaNl+Jc3zWop0eWTK4wYPLWAwvgpEAvqPg4N3nLYjC
ivkgAAsw1NEuQYe3GK+V6EddJHhuPuZ1aOtW58zi6DVT+qDq94kZ9raqJxB50vKHAIlFO4rXhgj6
QeF1LidPBhEQOEKAHoUqkvxYdWD5KnJyUeOhSJsMY5Lt1dF0rV5EwyH8QRVxguE5Up96sDNBmItA
9hIzG0q875onAEBsXep3uYzeUpA5IVG8zMjQbcBWAaQDcUzg2iBHKd8XkPgK+ueqDl2QcdmyBt0u
XQXU4qUDcFQZ0QeY5U0Wnwd4U8cgSMdT6WpQaqeq8Zyse8MRLGC75dbTo9QRY83upatm+mlVhR0U
oW80zV3Zic+42XszH702Bc1C1/wwJ5QEdPHWmIXvw5AdcHR3qY5uXwK3kc2mY7RlsW9yuXxRO0jn
JYNEPEUgrTvpxb2SWaPdoNuXEBDHjHEImRy9qvahNL9CQgves8EM3aCjqxwGVWtnpQkBLUl9jZDU
ukTtiavFcPzppO5IR9y6rrZZW3nmaHzTNWx72J8ldSp7gmodghgNQQUtEzmwQEkPdwnfYLbijsSy
a+X9QyfnuDASqJ2q+iiZKU60easOI8WfPYJlHnS4bXae9j8bbJGGx1zTY94b4qQWjnowVsCyoerQ
XrS14Bnjs5RVblKhnYUiCsjCjeKQ4yRK5WSDr8BuJsWXIVUWV8DxjIcwpqJRftwIUEE6FlmDwnSG
BmLp5mYGRBKgeCCibi30wJKrcY6ekfU7CRQFTG08V0jjqrHyOPXmVhV0r+nr8zlI0P819/kovYkD
Zk3lljkQXfXgq5D3KmSIshmlP1cS7WGifjhfTYppR0J+P9WJ6qQGwCYWZuuF/r7M4h3tQzXoCRZ5
gbrn6FbNCMGsEAJF1qtWx+7cguvPBN0NnOqk1H5N83ytfDSjZ5H8HArhXNJKR9CqPdiDnDkYtyMw
YaI2I1xA8BS6VqRClQOJuhJEKA2lHmS1Ni3YzCWM1AfZ1mhCLzCOQn1rQomOlg7iwrhUhvyCrtWa
iFNqgmvWrZ1DdW82IKyUCl5RFU81Pl1WoIY0wRN0D5gvtxWl2w0ZoHamDJCRZKvFJfV1IpG/GaNs
j8BRWeK1qrdehVNbR7d1b14VU3A5kmEbmM2uQZM9Dh57/GuwQKsSgkogbzxw74K4E1TwQ7etEIGj
crgSwLAL7m2nQvfT6G+t8juJ0QGRMQOo3aTwAJqK19lENhXam2MATUXIt3VtsRUhkdiOr7qc3g2D
5tQJRiGL/AcqdHZUoPqnY/dBTTD0EJMTAbJQayctyXkoRd7QvYICw1EKoACin0NCtkk37sZJvW6h
E6Yg2zCNTWjlB1WdoCZHbBFCdW1VOnU8u0HY2KF1icohpCQOM35NVtZu3k7bBol3RGgPHjPK0W62
Bgc3/gBiSCDVdNQUQ0w3IFNSv0fJaA8Y0gLDtGOFxXmshm6dl0DAWU6l1mjp3lVoWc+g/YyURwxy
O2ExuFDfEuXC04oEuCcA7FLhroqljUGkzQQByRwuPQu/B+1Dk4pwdNCnR2FUzG/7EWBeggZEtplq
2TGty4xg8Dcn55VYoU8ebctZsNWu3iV5heBKQMppdWeh+LOQ9F2t6nB/4rZqwA9a6Xe5VDpdNl73
VuWN2ewpTe01+AlA1NhC3d+2UngTV2ilS2Fw0SvQqc+gNZcYZ1EI+U0VRVm5EEH9Ybga/rtDtjFC
4rDKExmakLI76k8xaRxRFA9hCDc+zH5VAp8C3VLoa+BQvEpV6mkzeveG1nh9huyo7yMwBYD33gr9
GhjhXJo3RvIoxBDds3ZGrG8U1HoBVQJaUPcMhEY10PZG/VOWsm9SXV42Skg97XkU9D7AKduqlw6Z
cqvk4OpqOwRNaBQ1Ig6+im5z4IxJ+NjJgFbMd1ZmOlpf3cSZsTeHZK9FSGL1n2rQHnVAJkA16XQC
UJim8KSYzUXf3g5l6+V6COBnaJexbJP+YcD3qqTZNnI0D8ABY20NDI9WleIbAnBhEzDIGYHEZACn
ogFDlwAgMAtQlif3dX9fNAeV9LY+wP+FQ3mWxIoLuU9HHGrItiVwqvDJyA0CULgROXPMYUAEH/dp
c51A068LEMWS6iUvyo1h4beJnZMEQGkmQNADOSkDXZigyDUjr66hHjmLDtJor4YA4zyYhwbxIQse
9XT26wwNJWSRfaYVTiTcChAOSfBikdXqVunVO4zZP/X19FjJvZd3DwaQjSGwz7nyAgWjrUCdmxEA
sHrTN890CDgvEWka1AYn2YVY4IWRQMJkNCFIh1oFnjjiT1nLDnphHst2uLQkMIn1gjfq8a5Mymvk
1fsmBeiq1G4MsTlWZr8Z68qR0x8dTfgTiCXMEL2rA1x1Yqt145QVdCAFcm/EAtJOZEI6PLycGU9h
Pzut9jjTpEchR3Ad+al8O809Tn/uVCDoKyso0InYHmHcTPp9L4vnsnxZxOqhlh4DXMCSKrMiFNhE
Cg8tUM3gubtu1clDDoeo1h5BFW0bw3AP93cMsm9trDqVKTgjQJqq8pJ2UERtIAMUFN+ErgcGqd2W
hnWOfhqA0j819WfeEryMlP1Ydc+NAPHSHhhWjCWUMbiRu+9G03tTB/wkwjL9sSoAGLk1vGKWGGlm
Il/HI0hDNaHcSknzaCLoGSnZxNIDEVJvEKAekkzKvu1ELyDWNsovP66kvCt00rcu6ByhDW9BqsZg
3rqCAt2HwIjzTQDx4rKBVnP7EsU8uZL39QtqBuV7A0M9EOp56+ot6l5pmkbVAD4JaJzidioJ6B5S
qbuQcdVAzXndiDXujiBZ6NVMR1mDliwI5OyxA7AlzIKbYRBwXqf8csyTZqfVAq+tuLoN6O0ZpqSD
+Pnt9y9+XyygcTXKeAzr+mORXqjjTaxzyp7v4Y90DxY2mK3O6sxSaxNTftEB6ShKKP9OFPKZj9+V
4BhTTMWEEGUy8zAAfxwYSKFFhGTw+8fn5v282J8m3uZbFjuGv73MCWraPhxNtptd85Wyc7euAqwP
hcQAGMOx+K4MRC1C9x60UiYIf2SmCyvGE4C7UmtCJV7yjW2NtAMYHdQx3WqTVpzK/OqBWBijNaLF
8gqzV1OTGmsxp+HIo76tonkTlYrGqZa+qwgzq2Lq0FGfF22dgoZnkIGWH9rZUVWMLcZRCQ8w1K6a
iemGs5NrxwMa7Rg2pQTy75TLjXqs2lkJKKxHdPA+9KyHcE81c0xMdtgUz6TsPja5tp1Li8x2aloF
Xb7MMnz07jF4s7eA0Ut5bHjvmmnYyqURdisnTckJFI/9BgNoc4bBKot4Y/w4Srwa4XuCTcYUU8eP
k1SZIZdj+qUqYHyj2EIu7tlI5soDgvSyRkXPawzpZ9RBgh2vTkfDrJ+gzNN52Slnad16YTFdzB1w
Plmg7EJZuR6F0TeGaofJ+KverDmss++7t8wPph9ocZ7jieQtYDMolhhO85ieA0Z2Ph2Hs9HCHepd
w3Sqa4i1exInvvCOGlNBL/KqjvuuEPwcs4emtalGi3NTVz3R8rMztXFNytqZVDjNBRQKJFfZ5nfh
nYGquAyyTPIC+rOPz/LqMQMKhA7Lisq7rgrBcGAxyyCuSvUzOX2tQM1pXRo6j+abhoM/qt7UMSyq
0IwPBylo1lod9UA90Auk2pfgeSLgi4uQp8ZQ581nLoMBvSEf2GTJbiD4qOBp3lHSTMqQ9HsQHcUC
ihCPfV4bbu14ALcgSiaURyA7yXw76D71RabDoIQHUIs5lYAnErrmeZYWmKjbgIS7hIyQ6eNNhbR8
OvYa6haQ7ualEO+RSfSDLdbCfDABr6h6rqBaBHlaku67nTw6GVBvGMUxQPVripcUJlQ+fHwaOetj
PxnGOzACNKGZSqRHPU6cVPHaIuLFXuqf3x2M09pYBFRO/Sppe1TOwWthnQW7vFZtTNv55jYG5gMT
3JxLtnqrF7upMhEjG/rahLA6TsZNsRt/SDYFP+l2nkMYI0XHiUf4QE/aRytkgkfRagWI24G2qrRk
K6TydihflcywDRSWx2ngLI/31Zj4MSEU1HOD1ZnpTY5mYq0Csx7efHw01hwVGKBVkNGLsqSxXdJM
NlHM6HPB14TY0+lI2Jg4avOA4b6vGAL8CCgdKE6xM+aBJGWlXImmrxB05vCortstZOmJvP3YzvuG
Nr1ilAvkH0PMtumKCSkpBckSJpMnJ832aEhuRrQDZcUbwQ2AV3t3JFte6vmWzL47HAu79HMuoic6
ZXptBAj3GIrs3L4/yM/ZTvQqH1LpW1S3R2f0tNGNW2/yQ6fa89GAq99y8U5jHKWAEVErLVWwquXb
UdqDydwJNBRMu6ePt/iNa4RdqqlgKA4dAUCwWY+MOn3VKAFEw2IhdMTMiB0hKdH0QAFVt5oHjLyc
l6MI4utExTQGkGCtCBheujNFVLLFrOyPg2xcxXOArg8Ag848DpODkqvmECCPd6JYU+22+KXRQXWX
4DGIBhSHD3z1pbVcA+PzBUU0kjhf4275AmcbjiQN1Nqb78dYzJ9HI4+KHLMWOPtUAEr18n3iBq58
kZ2PYIjDy/7jz/N+GoAxx+RTBNhNccjB1Q2Ooc4NNsF99ti5zU71ageFbKebdpi5xlUggBn6PBD5
e0wqY545hmVoSlOhGnS1k2f5sWeowMFSBZ/OaTD2xrnwa+nBcnOZD6mIsxW1ZgK8qKpdCNaU2nKV
cpzXf5yW0xdk47YQgSacEmu9jSX+5qj5HNkabwdZiOGcVq1cNPiAVJQvBJ+g4eUH4oYQCvvERCKN
ku9v8++1va194bjaWE9aUmNt1lbeE1BqQ/Rk/4uNmU81wttJFmMInlI0I8qQotnUzKZpAnoqDqZK
d+qWR7rGNcYEbJAfkCIQAaVqw+oOQlt2nk2Hdga5sdS6Yo4FW8KhGvtb4AIw41twyjmco8lWtELR
LIyohnmwbh/SIt4F6t9z2P95297C4eLrzdZshmUD3zLtJb89r4/Kdft98iVP3Ao/LI52zfoT8eTJ
3v58YS0iQq4WWhb4ugqQUfPUgd3Lp4ifVnPTTeu2RoJnAFrXX4C604Vi4kcGNA4sNWx6SYZ5risd
xSSqdzDu5q3hxbtflwL8H7xkdi2WLq0xqaVEZBDPgSP5LZmVX3vwUtrhnXKORhm0UxHNiY1JVGHH
e+ysJX1Lu8yJHTrQEhYyKHXTeGvIjVujN9IQlxMh6N/y7sov9pIe3MVnnGaxAYQZezlfqBvxW4uw
YLryDZWENs8AIeXt5qqLWdhjAuDcBH2XggHUJ1c0EBV+5GcPkFXxC6CzeFu4+ixY7iET/4RRkMaW
rg7xr4VgjvkNLCrQO9IgQuTPRz6/3uo9Vw3MTOuU0p4diijAIdDEqQrlMoBfwHCAYVqzHTgfbe3x
YZ6MsEFhkKugkHIZCXTbAGelxq9qiy5R3v8Ig+gQFRKnHETj5vsz8ntRbFgYRzG0ImD7fAm9RnJu
lEcZ3f8+u2sBatD1DedIrlVul8tjLlw7F2KvjMjH/omwdPA/ljBfl23FLfeI8Kwx10yaBxXdSfBa
LKxBzuRz8ZxzPNgwMDdDHJsp3lg56N/y6LueXHM2b/1+nb4Vc7+CnCKGB6Rc/5IC/xJUeONJ56az
6y7qZIy5XrIW95ZZIV8wVNCfoRicB8co1Dk+g2ZUHx0/JosMuzgOG3TUNoEQ+UOs6OBXyg6Rhal6
DJfWE2hYiH6Ra0XJuWfrScPiojEJpRCnSiICoeKLG31T5T7adJt/hHVUroYZ72wwiSXwpX2NKTY8
pTCwMiEJQo3r48PBscA2YSCZrsPZU9+bv3bzDQBlnC+12rhbXF226VILmhIGzVvCPzcoCapg4gPT
jlOPbu7lGwNjUY62T0fIgP+vF/mtCL+IZE2sh7Ouo4v1lYu8HlkgkmtB0kOB6BxzKJVYzgtxgk+0
3oi+6XOKcgBKDpUu4ZN9r366hTnmJKZVoglSA3MTcJVieazy84/PxvpZX1hgjh9QAAogqP/6wd+y
TtTrfuJlSL3quzt9smYynDr6RHpCQkhWRQfKuBsDgekLTniglI2fKh3z1mcy/UDMqwNiVeIlRR3j
L8pGSqL4GfkIri0mggVNP2PICDX/xi928Bu5F3qfF+RaTVAXe8lEsG5Qw3IMsJc96CG12Ku+y2/U
8yBG+lcbWIk/8xFXQ+fCMD20ixsXgQF07jIcyi/dOJ41JrKJKQmqPsMB7ffm5l8FEGNDQM7M82O8
HWXi2pSTujBrvG3A1Wr3050hokS1SVLC85e8a8B4EREI07AEDMBXofJAr8E29gSPXgNA/id8M95E
0WpN1Fx8M8aRYFQaTI40l6MFKFCsU/IKwcGs3q86EPJJ0S42BbcUxFsp414wgAep9wKHtHPBRX4p
pmBoBYXaFdgK7V5w+hfuu41zXlhKZnOKJBEAst/BW3fm7e9LyKsvcPyzxXiXoNenFOAppMgxsO/5
66z4HP+8mtidPpzF+BRSW50cQHrljXL2z9rMV5/YC2uMTyEiGUPa1PSzHWCe8U9KzUAuga8DUdDV
hJoyb3m8r8X4kkGXhWDOcbt/xdO/Es7g2WI8iaGVcxRSLaFFWoeZ1D2YyfnStLxgYDHOxDDLASM5
SJKjg7mhOnW/gDyf8VtvL78Pwio78NqU1qiDKz/whzRD12N4iXu87CUF0/TjbgCaEljhW0MYbqqQ
N6fJy4gsxrO0gwyS5/5tnbQbLMGd4Y6LF58O6bw7x7iUhmQoouF/0LBCL8cgXiUlLufWfey2oLH5
Z4gDaH0ysxg1NUN2Zt9AB2d8KAmcJeDS9nBdbXjja5hVX02N6PwlxGJANMNcPSgEyokg4NFhCcm2
zZpHaZZitxvCxLb0UDlilsUGG6HfWhiHkXNPnRInj7NdaN3KwHmb09OM6fBuFty077cg5HGgIOjI
OXROwASajpojWq95d0QUcOXsos4vEguUrlrvSaXuDAbGeIb82OVPqoZB1yhx5+BRDA7JrO/L2nJE
dXCiTsUsAOpEOnhWyfAaVI1vYjzEAEeXBTQ0BJoxNGZtOzKB4BJtB1XYhNW3IRgxLxCfK/2tGrZu
CVaurK7uTdB3NlA/IGF3qQXxkY7AifWPsLodM7CyA/WpyOhdJYfeajBMGTiZnrppiTxYKTfEDPZd
MLkILsfEyL4HZeM0Mf5/QwKRJogXMYc3S5hLvi/S6yy/mTELrdbCZhhrrwhkJ82BYsK8EnCVbji/
qjPYlAEQzgsIFWgvbRp58/xkKNAZly/modtJYCgNYwwNpT3mJShlS3MEXW7nmAk6p/2LlTzrzR3B
eA3m3Z1ymO05b7apDLkFovglaLfaHgojGKaorRDDOhCVAs4xCEEY1RZndP4nQS9G71+MtNllU7vR
IEtoJfdy3npibm4FQfBitfEyEdCvFFQKGGsTK8mJGkjyoFKYWbFtzoVDqtjB7J8IFHWCsY5Ufsas
6QWEQMB9LN/lXWhHdPwGs3gYTpoT4wqMZZ0KbGvTX4XJQY/AVArgdmH0ZzqY8LLkVcWYGd09MbvR
c8z35Oir5+IOMR1sYpIdjrUTN7ldgtITYioPpJM3VgMkLpn6ewxxY2J7CqlaTHGUm/J21MVnXRye
Il1NkGYJw3YW1MDvjPlZCc3Ol0bpx4Qps14WLlO1VDwxACNQD/rQzHrKxfwMW4lx4WjT4pkcQTgx
lWUbSoJnGih08xBorrS1K8zwRcHjoJW+mqYgHyM+AOxOI02+kGdb1Oh2oRF6k4iStTk5XXgR429R
U1ARBZf9YGJuKm5sa5qAya2Ouj7fjtqLZoWm00EL25EC3iN23aWd7j4TBcNQguBmjg4WqPfADvhT
4zVsVys22skAE/q0FD3aaALzzqQNYJDeDXVnZ/n3L3nNkxUm5CWDVTRabOFhcKQ9geFihh9yDJBV
oS3cOoXDTfbW/fTJIpNIW60WWlMRW34XuhRfCiIaCjBVccF3IqXd/cQbdj0jO9lkAp7ZqJgEo7DZ
f0ttC/0tbqmNbtn7yH4yxgQ76PmARzeMQeEd0JGfDO6nnJsrKa0R+4jJS8c4+8mWiupAgFqDivwv
2QX7SriNoFDkgiLLFv3SNacfsQsICufUrB5+XQWPPrTnUFZhltihdjRmVDz4jYJVcedt7FBWi9nB
AJDdYMzP5j6HVr+hDjwgkC8Qu3sraC2esJg0HUWFys8lyHPb1B22ynF0hE1wBplWV9IczhpXU8+F
PebMSJh1DHLQ3X4lzeWtjdnP2QqzXBVxPqlIBdWiWxaoeE9mesHenc/TwtgDE1nWGIZkLDbZrOxJ
Lu2iNnoQpzHCWIR0Vc/5w8c7uerIFvaYBxcmHHowBOPlDDigO0U3gompWH33sRHeougOL06HGpFZ
q+sm3yiDdm4qA4JxeTQszMtgrr1PuASKq7dusSj65wt7qWoVmJzBaez3rrn5Oxmh9dv2++S/cUcv
bOXof8+plMYb6OA1dhdiyKCZeEVF3gYy4aYlptZgZhUVZ8MBQ+w+uJ/BQuk1Oyp25eSbwWk6DBb6
uG7cgjDvhDBBqNKsWipChLoxiO6rWNmakww2cjCLfnxIVpGc4Hr714e8cSn9sZNxPQYY439TD4u3
wuxSaM08uBBadhsb2kV7qeC131dfCQZmYxTVRAXaZHZ2tERw75S14EuC25R3aoWhu+6+Gm7jEnOv
AXhjY/wAfeItdtWBLewyuzp2hhngB9EqHNXhPQldfaIIwbNFT9diYy1JJXJP4Cx/iWrFe3KJgU+U
bPkVv/VX+mJdjGPu1UpqS+HPpuOn24Bca6xrnopkbo3/xzBwWhlbB6sMUVEbC7a+EgbW64sLa4xf
ziqwKhT5DMLByAlf5L3qJb5wnm6EV3BUSUDjVhCo4aZ/q6FuYZVx1FkMYrK6gJ/5dSr/TkZ+HZS1
sMa4aSke1b4EPbpv1MDUVZDgUY7GsTxM7qeYHTnXwGIeBXgSAH9OcxSKpsbMXb2JN3rtDh5F9tT1
huPOeOYYz1IrEvhnoq/J5dKdepc1LHaS8SZtoRta273VjIqddoA8mDefGxs7/KKQFgUOLcyxDsXq
uorIkuVXU/0EYOIuKDHqqYC/HcUHDeP+kRuN4i3SRCfMiD+E5g1nc3kHlXEz49iK1tz9dp9/eVB5
n5JxM5oUll0VQqv1n0LnX5XA1xFhv3cXVKR/umsAXoa+nXEJKdozBeL5mUaIeP/Wh/rVXgj7HWVq
42zqx8uEWMGfhnUhUIGrQKUfGLTuUO9jD0SgNZQisk/o33J8N7Dyf1oL46lreyWijUS026D99kt0
+ctd38WOMo7GEtO6i6Yg3ohgq00hhCRJA++l9/GJVEXGuwxhXkpzivAgH9W91e9zD289V5Vc4o5Q
YeSmZdz9Y/yLIigjqdo3//K3g60cTw0tiz+/FQpNLRDl+FZA4g+uZf+C64LRTgS58ydKAh/7M1Vk
HAykVdUizn7H9cwd7eWji1cuoj//v92nKjLexDB1Q48LwPyt+UdkgIuqeUYkdBJhy7lhvEPCOJIw
F2MFAQ/lgAOS+NHN3MinjOcCJLUAgeTRuK6+TU7nngW4gWcRz5MOnkQiYN+xem807z9e0erjYGGB
cRlZIczQDsGg4dheEbCJBMS3QGj2sZH1l8HCCuMqojgBRbKJbSvU2QU9oCu2omOAH0MHbUwe3wkB
6uVkI3d+PKD+DRb03nKbmPf11k8lRnssVRfBXsm4ETkcC7lqQexIE4ip9iUbknkbyzwfPIryjKC2
dMlZ+fqBOZlkvIqSiyitfFWb/j8iz8ka41KgIB4Tk2ZIGL7+9cycroodAIQmgBe0Bg1tzko+Zvsv
hp6TZcbBhOKkjz3d2l9PlNNziK/7u34pTqYY35IIcqSLARbZyoJtglyy4s6Zrffw6BDYPyeFcSga
mYYyKKF/ninXE4SUgZMBHiFVrn8xnPI95vo9PBlkHIvUg5x+6lA2Usz6KkvHEhI/pjcX2vP/diB1
JjlpiiKPmi6hhT7ogeJp7FugHffeUONgoeGHufUbAKpejeLDcAT/DD3xqBXoTcLgV6rD/xFUT9ZY
T2N0mUHCryXtvJUx7gS8UrUU5VjZlx5b687rtDLGkwRxDjUmNJQAUP8PLXEelmP9TJ4sMt5E0cc2
kgskDbrlaSBhh6amM0mp/aUTeTLDuI4cU4KGGKHc/e8BWSB1fe4LeT1HPlljvAfY8ApLmrCNf08n
wj2MjBeZrHqWu/LNFn3VLTNkXtn5PzK807oYBwKJO6vLS+i2yWMZOkI/gEkoexRaQ3LaQAJDWXY5
KsZ1UxFgEfo23g1RdxfElcz7nJwNZjXvEyUJOqVGzvL/BWAxfi9aYXxLkQapgeTl38LY30Qd3sdU
GM9SKb3StgLWRctHf/cx19PZ07IYx6LCqbRBgCYeNG6duSidpPP14lKvvY+vHj3r79Pmkx3GpWhj
1WOUVcw34RgghRXtRKi3YfsUtbELmljOyaCn/SNrjDsJC0XpA4ITWqXhMa4Cf4JaIogCzQtTrx/C
OjyXUuvbxytcvxYIPZqhgJ7I1JjrboxQ3jR74FbUTbhFuKs3pvsW7hobECf5i6OeC4PMnde6Pobw
GgbcvhIUVg/Kwhhz6VsthRAgZDb9Vryl3KBDS2zwZjo12AP/t41k84ZZ6/uEzHRuEDoW+Tbxp3ED
+mYXXHdg11d5qiq8D6czV1sBnbQxdNO/TWX4zrfcq7GL/SdGMOnlfXc2TxupM5e7nfu61wxYK/Qt
lT9Cwhy4IDuEkq5Lx6MCzs1b9yaWDG0w/APpQuaKz1EuVa0mAVdItMIWJO0AkqTWA9HVPSot11Zg
XpWt8SrL+n5UhCOa3T3vi9L79m7NmBvUNUXEj2B3uO/ruh8a4KvKKH/OZu3OqAIIWYAuJRo6xSkK
6NuNlXIF1vgB8jAmxNW7osBkut47c28+Q2ToqoA4I+egrcaPxc9iPkWuQTFyrLEzv14StFv7C5/+
icYK3eWPtoD5Co3RdHNs4f6EPylYIvtOsRJg2gTZ46cGi3lbzjjcJEr6Jp+w5Wj6f0+CDErUZnKn
ml8DyUKhQZTQjYNyLOMYMjxeIgBx/709dCrjV3UOMH8uJGN9Vb+NsRE/LSwDslqo5TbJM2m+KR30
CoH5+vhc0F/8/lOdjDD+oAtnQSkaOgWqgtkyzjwFumDqWSioG/CXGmGNxxI3NV31r6dtZGP+VIqj
YRB8L7RtO5B+qU4oblKvdMDXITvg50SBvobICD+MrJ1MS4Q0mAF6Z0Agmbil9C24fzIst3JnX1du
gbjcVNvO69O7T6p1rd27pUUmcBWpVMUjRW7/fX6zWqdY2mKOZ47TglIrrf4bNxQj2zwVj8QJNvkW
9JAQs4WC50Y9fGJb17rFJ8MGW5qPWisaSIxt7YPgNYji81DIL+GiIQxd2FFIHrMx2xI5BBKPy8Ly
8SeF1h9O+KKLm8tWq0f0k/6m/ov3QGbZbYTqUwOUDe9NsHYvl4tlPGmKMaZRnqnB4rYUQSH62GSb
j2/lahxb2mA8qD6bOpCmsIHCcrX7WxYI3hYy/lNOQfddZ2hwgPc1g/RP5gcAF4hQLnBFFy9T/hzz
WtK6XB/d48VHEzM9KmvAtPw80y77ahydHFTGjS54iY5CGmgXwS4ccfS06DJYX7c0yryIW6vulZBq
TJhm61hgQI1LjoXVAtfSBONfMpKZ8UyDf3SgAzdd/dcDNx/7F4Ot0evG0GSQ2P1SXF9L55arY/yL
AfTqnIR0A/PLjNa50JtGOjeRGzCUn/GniTgfjK3TI5EK0yKHvUS8b8j9mMsO555xzuHbPVycw5mM
Rh9UOIeIRMTR99PzLwIbxa0hF5pSApsWMqFF9RmAJ+fTveXqC+Nqkko9oSDIL4SGdVu6aEAbFMxp
rIqtBI6lMsHwxldsrX+2ky3mnpV1Fs5SA1vy8yCDBTEbHMGmLR2QPbYv1mY+8o/Kf9y8k1Hm5oUD
SvQRhKewwK+Nh/yHjz5ZZCK7qQiyMdR0uA5tD7KZt3L+Ddz+XrPHZJ307eOTun5QT8aYq1dmGOWw
KK9FN0AXAijZwu8xx6DqP9DyhwDb94/NrWVolvjbHKuaFaZDKDcKPqGWRn5fdRBhh8T4YLiBEfKg
Zute5WSLHt3FNaiNVsWEDfaROKIzu9B0coMd+kcAc0eefv3xwta/GmgyKPEzvQmMNWhyZkOqdTic
g6vuxSNlf/g8EGt1bQtr9M8XawvxDoL+IK44FFRo56jeg2IADH6O6HefILBcfd5bC3tM3gC1X0XL
aYgbrP3gCnYHIn/fcpr5/2j7riVJdabbJyICECC4xVZVezP2hhiL956nP0s9e0/Tar7STO//XPVF
RXQiKZWZSrPWVXVsT3UgenDv6gme23jrWgS81bwfNzLFqBLIm6wF7UqGK9XVaba0U2WBiltwdCJh
nF0p50qVixpKyXIlOr0vvPCIIQ3gIIMAANBObNYzc9NFWGwRCeZsS9K3saYBvthvzcJWJqDUlwOY
Vg89uHzOr3E3ttzsJ2dTlDA0e0LAFZUyoo84RzyW3kuh+vW8mP1bsJHDmZMi6Wcdg17/d1HDsyze
i+sk1QHYB1moKQ4eGFuDMAWhPQkAkhODRlLUtfDUWvwqztsI5K44zdSubBQcl4Wkk6V/l70ILMzD
qXejQ+mudsgQeu4YlELkYTItRJirSTdvrN4CtdsAQiQ8j8ojUeZgAQKy09NIOcttrxfGJSt0KleJ
b4oimV3NMU0dDFwWSHf5l21jhCFIxtU4SBO7yW10SB0yvIOMyyqxe1D+egZAMeIr/VGgSUxTXm32
Ri6vsfkUFkW9WH4p0StkfuqbPFY+9WZ3KDDbBQwGxuUzg4MhcaqSfsLgF8Dl0vBhamuHDPVNV5C7
vpgLDB+G83Uyq58NWgoRspnde/WVlmLh2U9lCpjxl3Z46Aa5HE18pQxW23DVndpAdTuP2osJpCBg
W5lBSkWaT10Ismkj1W6NclDsZOjAVTIPMKDT5HZL/j2MTcUGr1EBNG/p2PfmZyNtXNPMQP2KiUhl
CEXAy/tXdfPpnNVDuw+4vwq4R4ZLQC5/tfT9wiV4UxXP2sjiDF02glXLACXSP1n258KPOEm4q68b
UZzerEa7YkIAoij9ISdBk30ZEgEoHvvac4fOGbnYUBWAYTIRs68DnnSUv0hD4ltmdOgsUQOAYD18
xKT15QDuDVi5BVg+7XJRf5v91SVuF2QBMFnR7Sldi02MSCpn6lKFlkmThWioKAC2bFZ2jiHHMToK
Lrng+lAujClHVZtAfP1v8fFv+872g/ln5eANJ05pWiKmh7+KnX8rbze43ohjD5pNlFaktIjqJUG0
W42+FKZH8IbcylLmz6X8lVb5XVyW3wVbyk7mjHJS3iJR0HZZEZbIWBWe41ArMP8AlkOkJpwNKaeq
Vft8RMPb7OfloxaeJENUYBDpCGc7UlVb4qiHs2MZ3dVVbDN7nwIle3Z0INO78UmOPgn2cDftuDk3
zoZ0iq6tdIBaYpjQHjLtECngBi2oPaWVn1OgFGiO1X4bU1EGW2BZKGdZiDGFZgGIPl/Lb/WiByvY
RSs/tilG6KXiIFglu1xnNIXHMlrqVquGCpqyjZ8sb/L/MH7S2defE8gZlSIBOkcFLxxoVyNCJsRr
rhLZaJzvrqvmc6yCrFLxEycCu8RtpviDvx661O3QEG0ckgf5Xr0aPDCJOigjuOQTRvXeyffxj+or
cu7f2neRbz3Kn2mJsfIAVBis7cZe7onuWCWoW/IrMBod0iPYyfCfQZz4QbCbgntncqYs7YE0rbDI
F+8/1h8ceRKom/4Qj2//PYYID68DFBZk/rW5THEP5GdcCtYWJgP+4JBfsPnP9pSBnXh8E+APZm1+
y+NWl5i9SsoOusKO7jfulfEE+ANGrz9ot97XzmeJzCxsbKeKDpk4ZXbsV5vR3xWUdzNLm+Vxhnoq
c3kpmKEewKq3VFGwgpNXoCD7d/t5QZxhjoHGEaYU6C3xpRFojvYu/8g8OVysL3koT7F79wRnLXpL
C5WFs9KqqYPcm110llDKdDv3swACe29xzYN6qMjbLMvzUjmTDQo8fYkXCOz6xC3RpswoXDOAdzBa
ZLymo/edWYIp0B912TajVbTV+y7jWT5nv8skytPMAkKz+dkEI/Nd+lA5UWDcDGA5O6SedSsKcEX6
w9nteQy7udAs1OaN1peLm8xSHIH6CNbEv3ZppxaJpWJP35yHFNzApwfE5gYqspqYCRv2e8sAnmAH
+Zz1mMillVgNSvuA6ai+VETQ2S24fU+R4WYxRllOEmreSLU0j6DjtYkB7dAvtbQElEYmOKx9R/db
/3i41LK1KPAN+jKIqXLdTfSSEhBN4h0NO1mGB3XVH3Mr0m/yXBUVinZTSs+WjAfTXhAraC0Dd+hW
8NibP/KPrFMCpKKYI3ZHsGN/lF0L3CJChDbRAXJGZlbg2COG5td2H0vlPkGG8D/eAM6qqIlMZ3TA
ACvDB6qp/pP6VaAe9aDSfzJc+T+A0N6PA5/PkbMjzZos+VBi2oJ52eIEq4nJaM2XD53AYoq0k7Mf
VWyBfCXVqD/nSugsRqw4c9cWfrWC/FGtW5Bep9Z/3E8e+oCSWcFYFSp8Y0QmO0ulC8MarxRjuun6
+kLt48t+NXyLFl4bKnCL6QoOcuDLgLJUcLICS8P3nBumBP6ZBl/SLMisJYdRxTBXb1PWzjXciDN5
/yP38ftgeczVsdPAuZzAGrychXtzr9omdFKZYd9YntqoG70P32hG/8cL93llXCRT9Lks52AWhNFm
AKUbNLPWjkEmI7z3QolcXDPggpSZ1hTB5Jh3JnpCkrsVA7HqU2pwOZj35PG8uggsjcpZmkIeCcDK
4QnTCG1f4Sf02QsUUiSBszQpilJA8cdQfds/5oOv5KJ33v67+fmUOMMCEJC2AK004gXQPqeNaQ/9
4tTDIrri+4+SZzmcXUnykQ6aApPJmvOeE8XDDTovBHsmulN8W5mRJBQzu0+UHwyo9jnHJ+5gE0W0
fCN536Sq0Yz/zF/3txFmdcMDaztk06yivhyRhvNtZS3RIrUocIN/ZY3+FjNZuJOcxWgBIp8g9/Zv
EWWzk+L5CkG8QDh7IUthDPAutFQCecwdH/E6SO7AcZ04S3sYXAJyg/QKRMvJg6iaojAdf50N+K2b
hLMb4Yh4VimlGHajTkCTaevf2mMBgp+wtlFHCbrjekL6RfFUW3ymggiNcDZESaMIpBQU0zkFYNjS
SntvKoBM08dycuLVCiKqADqviJFzGrOH8/ZLqL2ceVm6WerS9h99Wo/PAEcMIUS4z0xbzu0zZ2vm
dcXAaAiPYPz7dGf4luTqH3zL2BMNFwqMG+GMTgs2evSJQGC5flfbj3XjD/2Pv99CZD0YDZRmqSox
OBnFFJbtOmLkgr1NfqFis2FJ8kcGYMcdbIXxKXiSmIsedghPKumWrpodaaLkwM6WvZDAZcaoOUVq
VGdgSgkDNaZ2Z55ykKS/ZdMUFVuvgYNS47Pf0Hcdo5hP3uANpEy7a9pI4ywL7XWVxDlgTjuk2f3o
AAQQRmKSOLIZhPb1egVAFWGqY8fhAUfheYnsozbBVqtbICqb4yoAkKenOqWbnEKfBioAAUSIpzuW
E6LYwCkxFE3lKVPMNW3Ae7uA3qFJj8uoxXY4zp4aYvCODoKj29/L37L4x383FVKttiDdrKfcy9Ll
IMf1IaKrgDBlz9Nt18Q/+ZuVNFGSwq++0dPt2KYX8tjDYHNcxWSgX5sAdce4WliLjt042TslmNAe
2gd/ALfI/h9nC1/I4zyroZSGVpYElG4GEETNaf6WFEps11rkNWHp6ursjkqNOZlEjR2AVvcO+jr9
sC3cN13F5wPlLkfeAGF1Zuwt6bE/SpmT+iYS3fEKbiYwpKE+5AgE7l+MZ4HcxQCpeJnW0+/Ru78a
0xDJ4pxrtKDkHmWY+P41ErKJX8TeTSSL86WK1Et6Uz9DxfwV1cleI/wL/eF8qT7JgxJZuB/qFThT
bWDZArUCBBCAlV2c0pafho/EixSpLeftElIlJnrZWIPSLz7CCRHZU2PSH/ER7gWg22XymYERucY8
Yshwf99AKrBs/NNfH9JEoykwqcxW8SwtPxSt6hmkFuTFBMaaf/DHWqhUugSVBNXi+yRbHKPRT5NU
nsy+fvhvV41/8CtNVefhiN37ZUT/HSP+k+BuNzJ59kE8GGJprcM6ZcAKBGKxo5CvlVZ6gtUIdE/l
DEepYGK3YvQVACmitur8mhkYGIrKWxlWXugeZzy6WZv0YkJk9//HBfEoiP08zVLTw41bMch2p/ex
gxeISz2pBnwrw0V7C3brixVyRmSsS9VKKCBx41F+b47tcWkN12rVh1xvb6s++Wplg6damZ91fetJ
ffWpKTRRNlWkOZxJWZVRj4DKbvmEpn4Wke+DZYmilj0cme1K+ZRA32dmamlR6Msn8NjZ8uCituto
AOH9C4RJgUfgcwNhBnyCevntff7K0wniFz4zYJakVYBWBiKxGDVmNpGYnSzMCKWl92cpaYEdI1wA
QxJANWU9HgrxOPsZHV05xaggyS+kzhR0OQksM58ZmPtE7Y2M0RQknYORx7r5Cqoq+7x5EQnhrEub
VWSdaty+1uxtqT4C/NeJuuC8kL0H9ws95GyKDn7UOWGoPm95LYq8J+FCEiuOSUeGfyzYM/LAnySX
d3IoLxbGm5LKXIANA/sfF6NdZN+luHKl4UuoXSrTaA9lKziuPaK0FwI5szFV6CNWCpSXhpMRrO5/
KGILrvUT/cTmqRANfU3UHOgtfx+TiJ5BPFFrViqkoT08uHa1SaLrVwYSDH/W7SBaHfPCm9UhNE9T
kxmtv1+dwIRonAlBNiW1qMZSJ+Xo6Hnq0bRDun62jajx/9vF07hnTtEoEhIbT7bYDFbtkoH0mU9k
aYt2KeasYTfrxfOOoJfBAveIioZckLtzS9NIXeZkLrNAjfS7xhhOCgH4AUgYyim5apv8o2B5TNvP
yeOWh+6phU5WlQXVT9aalrupW6NpaQoYkHIHJELr/eQSJ7+LxIS0r67+01qB0WTiUae+6gFvurUp
U7NCh6tXAwO+9pWvNWheiivqMeB585DcqHab2aUjzCi+UlZONLdsUIGGayp3WcCYgVBVADPQH4/8
vwo/OVmcgyizqrDyFkcqHZ54bDBV3WBjmXcF6Ilz/kBfeSNOGOcn5miV1ZniPA3AUjcEAzVJ6ZRz
LrCiIjGcgzCQg4jrociCnjbXfSpdarXqY97y4vxqXl10bjWcc8A8ujYtS43b0CeZ09TdQS07NAJI
jAWmFTywXsWTEAYeAlWVTQzsyHw2TGq7ymwXphNVZY/mw1rf//1qNgL4FFgWgRxWJw0ous1btfpO
6kOpmbZORoEOvHZxL1fy5N43plgqVDAcZVMWZD9ZXcJyYhBCzShJNJ1XpXbvrV4KPrE2AOShJNCM
vUu9XSS7DRvZ+jLPZq5jF42is8P660Cukkm2VdRBMtM6KVT2/tuuchZzzoo11isFqpjUAJ0qv8eR
jo4pZdbtxUgEPTgCHeHbYhqzMwuV7SzwPz3ZjNyoGf+jCM5c0FWS9ZFtoF5+zMJ3YGY6v19PiQLe
5G9PiDMRZtNpo0QgANXugN7MbuxMnuKWl9l1/cg0xXRnJ74Ov0URqMgLH2zyonrkntfZfgJnPpSW
tJJMsY2j31yXPogCTlKgXfx1Twp3Dzjz0Wc0bJVsAtFCab0Djuqx7syLdSrtCmjI9Uwfzu/s7r2j
LI+um6qCP9yyjDisiprtLBt0QJ/3Y4tJB9UhbnYyXRA9sv5IzEuL61VPOSb+TLeSuZVSgqbkrIPZ
ZxyP/W3nhLemq1/kAPoBuozyU/FaZwKpfOGybMDwoREY6r17QTVdJwq1dFkzOJ0idCwx4sgONF1i
u8WYhW5qAhl7odFWBre7DdDDG6rDGVQ98TpTcpdJ95Yyeuzn4vNS5/750xQtid/SUs/GTOrzwEA1
V5s+9CJ3sC/AtFAgwFSayT+EdaXW8e+l0J/k+rKJZmKTPPp4fhF7F40ivvpXBvuGjTUO12wuhnnJ
AvlE/CHIgsGXgj6gx/NiFJEczmg1GVGyOI4kPDcGr+rsDji3aAmuAbdrlx/UWx2WpHIzv3xHRi++
ql2BfOZVXuv/8zo5/UtGRacZs8t5ezWh14XmtVOlk9O2k52sp9p6GIdbpOXcLpu8xKgEHncvHNpu
M6eawIKeDKA/6H6SHZtxucqaElR1tcDTvU5GwZ5RHbyFKH2qVOXxz3vDInosmwh+cMuXa/1rAVgg
NjaZ3YJm6yYP4uD8vu76CqrrJrGoYug6X6RWZ2JIc83iPDe7Hq7DwMBsw3hpwEuAEw5ECMQhOqBz
eie964PM7S6sw/lPYCf36mSfv4CvXBdLP6To2setBzl1qXxd4tIuS82h4yBSor1HwWaxlP2+uSwU
TA992Xd5YLboXqxSA3qcVyDTaEMU2OT+qCZpEMeWQ/KqdAwJ8ZNl/sflcuFTtjRSFUYmjEJp+kSK
/K6jqacWw6GOll604l2TutlcLnZqQBsgl6XFjpfabDCJvfwwRonOxdGrGUi1VzuYVPl+/kw1wZmy
3zcbLVW91obZjLBeGxHNT9pDp0miRM+uEEOlCoaNNBXQcC+FFItVDNbcI1SLYoeAE6UD0Pf5dbzO
yrELaaB2Tg0C5BC+HaHryrXrmhZdtXdGwACz9OvscgKUW+FOB9HT7n9IQ3CBar1iyXxOx4g6rSkl
IwO9rK2h2Q6tRvNhjmwJ3QkeYMqE4+L7W/gskFPGWNfmqonlPEga6lXqdQ+KTsEO7lpOStCFALhm
qvGPrtWkslYaTR6kR8U3nO5q/Toe+osa8NCqjRn/Gym1FUEEvL+Rz0L5h1gMTCBAt8EraoH2U/Wi
ExgfT5hiRvcdwqP780vcNWCYMbAUnQCOWuP0kLRqFMoRTm1ta1vvHxbrhHY1d5RFk9xPn/3KVCKO
AM48Brl1PndUx4OszYAnD6Rc9Q0VZLDqx8zIPSXVABlleGpzNAvLDiMqcBO7h7gRzN1ny6xIlC8a
bLRFvaS5VMIPUr+KVGXXWG2kcBvZr9YKslZ4AjVQ0AM8+2BRP8RAIpqdxTWOPfBlcsCiCHNFu7dg
I5eLLfLOKg20hhoAYZk8zcndEDHFZ8ubkaOKnK60w3vl03mdeSqwnjtKthcbC7kYFhK4ZiL5xc/q
fa26DPulCsg1MhOZE93VX5ULVKFs7Vt17B5zr7zSEW89NgJnJDpX8+VXSAU6PLIJ57qU3/rps9Lc
L9O38yt9zVrFTOhmd1lkuVlpIq2dhJwMi1CBGmIES+alrvaJcUGW19MxczUAkqW3ohKm4FD5/oCi
aK0IY4lZUFL6mSTx3Wp2j+eXJtg9vi9gTQfg6ydJHjTrFytFzx3pvSkn7nkpooVwNhqELoCIMEkW
JOQTaVpbXTuBlxNJ4IIEApSxWcmwVdoKAlm5tJc5Eyxi10Y+KwHfBKBZ0lpIHeKQHPBGne4YS2MD
rNSep7vzu7UfQm8kcUakWq1OAlAOIh5NPZhFcr3E2l1R65/TIvL1VHqvK+D3LvoPQ9U+qqT2jbkO
5sQ8mqMsyDeK9IOzK8NIpDkvB4SbyWy3CUjNR3Ahl4LTU9klPWNK+O6AwUxHeRxWqCGggRQkBaj1
GH5qkCb4AEOmfC0+N5ln3eeyLX9KgC+6eghePtDmHfirq86ZDnX9Jf2hpN75kxBpFWdb2qipaxRX
Qh9Ug06rD3YUih6l+1qFxxcqDAoGRl5djRU01woUlzWGY5DEpqOfxUdW2TAeJresAKMluSN5EM1S
7p/ss2DuxqCTMgfWFGxatg7O0tV3+pTfGtos2ELR+tgWb0ynsSh0VFIgbE66H03J5Sg1lQ2DamNW
Vki1yb75tRo9r4mteSNskVrNGtMoD+Q7EN5j8j0GkU3t9Z4UsKSSyOvuJhQYidI/Z8ddDiPWx5nM
OgvRmLAsYJhIbSDKEL5uh2Pux0L4CdQz9GHzzMddq2dpmMAeTE6J7ofOzsBb8ysJqrmsCrVeFbEt
6i/fVf5nqbr8cjPnsSsyWQ6RJJ9ye51LG7Gx4N6/rgC/XJnOvWYLRe9JVGZ5QB/aY+yUN+Gxt1dn
fV+59R/wgO+amc2SuMvWTKMZzVJu+H2YMpLsy7XD4IWSHYpcPSzy9Vx8fYMB2QjkLlmmmZVSrNAQ
c6xdU4ES6h/OS9jP525EcBesV4xEjmopC1JpQC4gAfNwZF2Eveo0gFIja3ubtSAUWOb1upEyt17T
S62XTZfKwIbuK3cOZbzjm3dLTzRH8G27yYrNt3H3cQ3reAWkCIpJXhigATjxWN2UgngPfXTC/N6u
RdtI465jvtBcngZsduetlW2egPQk2/Qr64WakFFsBgBC2eIpqV0LtxHLhcEKAOGNScEi9W4tUd2f
D0uOZmO0wSRqI+ocF+0o55GAp1qtJrK+gfWLW1SKbM2dT83l+r7/z4bnCWlkY0/ToerinEljDbHj
TXlb+mw3M0CS2QZ4mcsTqmbDhcg17drV5x3lSRVomPRmKSNclE8RUNCSoEe/triNYd/AEYPomL6l
xtPN2qwOHelGQrPS8BtJdokJ5lTyRp18lsGd11BJzTrmiK9j8qOMSxecGzdNO91WtR6MSvepn2ub
0NXPMgr7GoHuLUGQIQPScvLSPBE446cXwysHaT1/DveQiUmjGM2kotnsJrpezaO8Htoj3CRyaRNg
sO30vfWuc3sDM1kgq5XtSMzFu+ujnz+Bf9SgrN1K65LmQaTqDtC9LmhRXGuEXM6tecCL8gLdtp6m
0MulNF1rWE+DVgEhde5GkfPZfatvvoRzPvqyKLkZQbufZvJGG1zEbuHIx+gKu4FES+nBWHz6g1Gx
/Uv8+xT4LulRLRWzkJ7M4uItmb1+KC9yW7obg0hyRI/I/+EgAJuHMXNVt0zOLOp9tVaqjrKbFpin
/rZ9yG+GqxgAQDMQNxn7uHlQfiwHUXC0m8AyZRlpHkJBQc7TCpprJg9diqwZA5RiSXkGfScfF9/w
4ztRsLL7RN9K49zgKEezHHfISfdg8tSczslmZ14vx4PmIqN0WLCxiZ+Uwihpz+mYMrGgoTrIE/kH
dCaNtTJPKKdS68ssPRbrbTyKsOn2rsxWBhe2mGFY52iq19ENyAA4c988kvs1WJ0YWGPVB90VuO09
j8YeI4qOBi/EnJxHi+twLmmMl+6IeTJySL/pF0jnHMLjCNzb4lOi2Pk76dEQGKc9c7yVyplKa5yb
rmK58Dj6UoHXpdeEjdK7G7lZGGf+SNLGU0uNfxqlne5H4fR2fE0cYMm704Wo4LznxzYr4v1YpJfV
KJUrQjMin2pFf9BRJhm6yAdpkGyHC1LkM4qSXtxoH88foWAveRKbulXRbhLOyOfOk11mJ1KIRutF
EjidZKwj1TjUObqevg9S3dljYekCC71b2dtuIDvPjYde89yqUYJmilg+lpU9q3bzvrydPjeB5RVH
+jkK9CC8WTG7XMV2E4J3pA3eZEC3X8G2YvMVGPLswzyBuc4vV9cIsvshYKT1nQ9eWFsJyuvKXz5E
wi651w3OeBxt5TLTs5FrAhPSjIwBzz65D4wB1do0/6zr4zvd7GM7GnPdm0v9Yirjn7pqPrT6Ujvn
1WjXd2w/gfMdcbWYVlzDEnRedD9d1356035trkDZjTEsTG5/Xg7D1/7qbdZcRa8G0AFB08MT9QD+
u4xSMzYwtxdd5G50p90q19J94qDP06vvAFVS2+t3wWJ3TfmzUH6MojCjJR1DOCzmKNXMzWO7PyTO
6CW3ySNxVHv5GleOCIF319hupHJRSCrr8TyXSxK0Q5Cnn6SssSX1Y6KKuiF3s4rmRhB3Y2kcEW2M
0ZXIcNotW3NacLsASrk4xgcM4Jyso9De7hrAjUju/mqAdyPmihyTFkzvtdAjH5ML/cNgIBCgcCXE
Ud6111J2iFCLjISAEvvSKWD1AYrEepVf3p98qLW4LmMEIIY02OCodtZkvY/j/tRYKKbF1V0xN0fw
m7vnFWn/RJ/lco5sXNYxCile5HMdI3OISpMKsIXhpK6ilPReBGsSRSMKYjvL4GGR1y6Jq0wy0f6T
LWAqUfvs0MmdXdckAK+OyBjsmvyNNM4YUC3Na1C75DAGs5sdUNBFy+Sx9WpYAvNr9FAJZ7h2b+RG
IneCfYJhzHZA4ku1Cmfs4g8jKby0jUS11r2A3EQSD2oCcH35VZcTGrZqmT04taC6noLwOPisa2S8
+oPZaJY2459gW1mcNzFrU54xtI/HLaVo4Y0wjhyvft8b/tLHjjVGvrRoxzV51JYhOK+Yu4nErWzO
owCaHv4UXQ1PLx7Jxgzej+wdQhH5ZvGJF9/1qd18CK9F7/ndNN9WLqc5xdgPc6wRQBv7xE8HuwqA
S8i6gqQg98zIrtBhfBSsldmWc/vM6Y4ykdKQKFvrjeIDX8iNXc2Vv00u2gyDyBWVIfe99UaHuFuv
Shj4KGO89JeTdtK89VBekFPk5MjeizpTn0pN59bGLN8mMliUZM4tC/eCxOW10ffXeTF+i+LybpSs
oIjTy3aNDdswulNcru9C3XivKlnlyGs1O6qSflELNNXG662+kqBXUNJcMvkAjL7CNkP5fYmwFQ9u
nA2ND+dPZd+E/L5o/HQRjWYqkboy/EiRnWSZ7NoQ3WXmxl7vjQnyRlRTDExRvdybtY8btO085awk
eDmPUad1H0e0kjc3Yuy6XVvPuEh0wFMQwH28lNZiPGZRK3bqxY+6cWdyE2k/6CxK++0ajY0YTrmy
MI36FqgK/nJinru7ai8W9Om2wshLtB5Os0A9O62mDp+ZksjWrc+VodhxgdBnFmLd7h6UAVgZAwMF
IHPhjEK5jIYSzijW6A04ypQsewxl6wus0xG0C++atbobDO0jvqeA704bX+2MHDF+1AteGTtWkQAo
B2UVqlJNe0XBRSVa6ZGJSS2WpW4oaI969DJkF6k72+ADYJ0b83i5HCahXXy92y8lc7ttjJoxlQkG
4LLFq342tdciebG6kgnWF8MNm2MNmFN/BpOiKDvz+iK+kMx3FxlkAZWygYlGQ6rvKwv+rq1EiOKv
ZeD9sjlg7m7UVSQbg2ShdgxEJN1Heu3BulbuO185xYf0FP8ADcN588KuAX/3LZkCsEgHfSs1OIlJ
MSuh1iHyitTloouWD00I+PKmuE1i4zBMfWeDVNQ7L3PXuW2FcnczMpJO6iTkVH8TGDK61M4FXars
Zm7piMz/ntbgUaSjXZiAvplvoUp7E32wxgwYxyxc3DqL3dQy0HqJoSNM7iSisO/1psKWPslDDtFA
lfqlidMMhA0FiCAR9jGKY5Z9Sks7M25rNr8P7hUQB9lx5mYd+l09uQJXy/kdZqf28lTxAehbRGwG
FCCFT2a0Ul3Ic6zkgaKhZZsGcqh5g57akfxNJYl7XtjOcRI2G2DpwJ2hKrowXi43CgckLkvg670V
AJhdcn55W4HsGm2ceVShf7ECajVgo8ejctEeWCwmX4jSGHtaA+OGoTH0gmLwgztGKzSGtGKItWNU
OKXUeoXyMbfSYO3IG85rK0l9uaB8TelUE8BC19r3NpcPFcorKzmoyvRNFRGd7YRCOK7Nsrjj6o1i
zJYRGJK66jDc7XHwrCN5mDzJZg3ghZM4v7iCYnAZhJlv2Jpf0z8Yb9nJd+NLLEWGL0Hb66suUWMu
c22OS4aoUR6n6xfkwmJAwdfG9YU03oDXaZIXmozjhNUZ3cXDHNuAuVhk2B8Y4hyWKHYaOzHuS6Gc
DiH/3nezAU/JUggqQHmiUw0CL+Ilvih+37M6OmaLFRlBlanzlz5MOsUqygmucXyn4dWnRe9L5ZhR
r6lHB29ewbV//dKEP0SLtKzomPI1+JR3i98yyCuCrHjQu4tSvYure4FleR3EMRkm1gOWJ8B6cwGP
FcZtOOSK5Yd6/2WektwujeTLsA4fJjVCcjOmldMTsPz2BQrX6qwLQuP9NT7L57zjFKuJvso4PS1D
Kb4gtlVEdkYFeBa7BnS7TM4fjnNlkn7srTcDIe5Ztq1ALooa1TnqDZoWQTVWwbT0l1bRunOmusBx
fxSc4d6128h6lSPMakkLY1y7Bc30wKWK/8GlagZ0pTFcqkQ4gr57bCpz9qC8xtAvZ+GqaZiHhmKq
Q46mU6dUH0Y182V9FSUId5dGFKSckU/SEA2/NNvVDAIvQusiAPg3ckhgdCrUWPSQYbafd3Z4J/0W
wilHUwztPDNsRAbAkF08Y3L+CaLs7s5thHGKEWogNjNmQCZnueVk7feuH+1OiQWmY1f9fkvRefLs
pjDHRtYy4NxHjV00skun3OnnT4P5SaB8+5vHHkuajIw+n+5LSK1T8N2C++RKO1mdu17MFbxadVTd
QT+KO1t27T2GRmCvCAXaAx8LrfECIJIh/hdh7m8wfvaCPIzAKKj/o+qIMO+l9kW0kCRQWAPXPtYd
GqPd2SPF90puHCH84p5r2Yri4pMZ3IlNreSwF3L1PV+19/IoqU5MLcxV6P1VXxpHMsSayHSwFbxS
/c0KuXvcI9ScphGn9/fYI7uxiKHBlelENajFj8TVYVrNS57txiJi3Dz25a9X9lsaP/5mFVJjxRmk
KTcsLKAjAq/QXW5YfQwDcbEnwh/dNVXPy+OH4MDThtJZRIpA63JHU79Ls6DteV/zNxI4HcH05awP
jNT2F7biL81vbeMg7iIVHRY/oGVOBlhtGekPk8UCx9hlRJOmPd2I7/SuTdwkO9jvm9fGStMsjWQ8
/Mfwi5r8MMobNROBnu2vaCOEi3SmrmjUSIGqsxX9Qi5hE6Bs/8TZ0N3rvBHG+S2SFjQPayRR9Kl0
FukChAPOWMdopD4udLZn/UFghgVb+KQ7my0sp6aqqhRYmHhyAHKXoP3e7gIJrQS0CFZPufoDmqZd
4/G8yKcd38gEuE6ndQwb/Yn2Sr9ktFddA8ouMFEJuQaewAZfXeiNNM5U0TbP86Gt0yDKn7rSiTsf
9EMTjIf1mlyEx+VmPbHyXfIxc4eDchMCgQH1O686CLZ617JsPoQZgs2yNWmV0p5BeP8Crk2WJ8vy
F6Da+9HrRiJ3PxpdXZauwtJZU1iCNRu3yr3mhg+LW2FeMhRV1UTKxF0VeVR1rQZNQcByOSWYFuqs
P8xEdCV3gxSU05HIQYoLLVkvN1IdFbPOGANkmH8Yi5sZWE09OOHixhac2L6iPgviTiwe5kwqtX+u
/l/SE4hkcWelZaaxgg/uXyO9AcAVvrf3PA7F0x6IO+iLQqf7y/3LB3T4mjNg0VYNGYTqczgJHme7
ireVwEXGYxPWRcgQWv+vADkJ1GCzIi44zvtWB1csYrvo5y9IRZa1HB1kLX+BPr0l47yRxzdDhcVa
mkmBHTS7b/1wLa8/36B5GMRFqhBTNCwF/PKIZqqk/Qwb+c8G/g0e7P84rGdZ3K21Biqhr33FBDx1
erc95mgg81iGSZV81WevQNH27frU7fI4DZTkxYpnOf/1cmJQ/KNdHhRUGMfgD2KSvauFFKhpMIg3
dMxx2kEA1rFoJaRJSGY9sxYz6mtRFWTPNGGwWsX0saa/7jYMSZdo+Qp3SpPsoiqjy7yqL5ZovbQi
IxDoyF4KZiuLu2QFHbUuosjRsTHZGZQQFDycxFMvhB1Me2+1rSRuAyU5lNo4xuhYDuTxYj2x1mL6
TkFqTpNdyW1H7/zS9qIgy0AhkgGDGeiaeqn9gNUp87grygBYsE5UnixLsvumt+s+s+X4wzKLJi53
j20jkDP0qHZnVjOGRRBZlT1YsVsvxzb8SXTRyDjbKT4Y2a6Mu9faMAxWtWRRkJXaF3OY3Db90WiN
bVUPVLorE+LhZSKoXe2Z+61M7n6jHjh0cgYu5uj/sXZdy3HjWvCLWMUM8pVxZhQtWZa1LywHLXMG
49ffhuy1RhB3IGmvX12lMwAPGgcndBM5lBKMcqzF3ekPtokhxza4A223ihyrOkjOPyoYItpIzvkh
STHa5VzEYUpTkPJXgV3Qi6WIrvLC8FYoxKDHMHNAjHZ/eqXsA736gOjCQvZTU2yLjz1qjSZlv+B5
uI4J5GeatPSGuawcunRUlF/axK0jW5xXakuuj0sNMPn1lvonJHjLS2rzxB2Z4vxSanOj0lTcN2qV
7WcSXcVL5yfL6JplfKHGUyjNo4Bdattnjmxyfon0Qd4ZyZ877t0SSZsodmSP81G9ImZhJ7i02Xam
Z/9s56+HnOgi2Og21ZDhfHYUzkGzuKtju2wlWFsh2TrdqH+9km4FNVkeiNBa5KEcWJOy7bXVIFKQ
p7upLB173hWZKL+6YQTFIeS2TFPGdcczo+RK2fQEekeB2d8k6Nufg1kR5d433B82bEuD1iz0xwn3
vYbCgMJhYSMIYerIfzjka0xAvOFRuvE6e2GN+15JRNpZjkBuPrmjZ0l+A6XIjDiMcwLsMuyaE5W+
t/fweX3ch1oWAvY6nWJ+yf4Wj59r6UKudqfRamNGSkPRCa2AGF1RFPJ0Bo/enE1XouElAa+gaTRO
B9E7tLE6VrIflQOlszPJ4USui3h2bDOM0topTb/tvkvknlqzI+H21Y3znOTgsQxP/7LNxR/9MA7b
2q6BduOECyOBUqZ6ndgQM04097SRLYh5sXz2K46WL5npouQ9rDAxIXSirHgWZOleR/4mYvmvw0QF
Tx/RujhQU9ao0K0SGx7lB8WG3Ed9J3edL1jXBpS9WBd3NORZX3X4K8CF3BbQGWVy0Kv5meXZlr0Y
UjbarV+6EXc4OmtJjMRA2MLaJqLWMVuHgtQR3Whs7kqH6GfYXIheCWwR3FX7YpHc+VDSzJ6MLoVR
JCyM0qfj32mBGTMom47RjWBHN8Hm2R/5Sb5ptYdaaVF6/0BCe9MWmhZ0U0erHZ7gL73SHstyylWI
Obxf7GPTHVWNQbTOZPO4PcyyytTMFP08RXoeWWdSet+kAozZ/Ewqis0W9C1N6+kiPDpjSqSU5iLV
0LSKrqUOpMH0Qc5vuvxvZN4EoLERpito37Fs8PHJGm6FlxsX20vSrJoVo2vmVqMX+vK5RcNvUYtu
t633KQwR1Bs0XVdsfhAua2ro2+Isf6iyt0EjhdN1ZI2d9qMdnGqrVKacPcAPsqu7GBK+MMJk14Uf
CA3Qg2Cj7QmTcGh/4rwhHaROoTIcz1Rrn5bVpWaMO3lS96cP08aDwwDFkKmgg1hWMUz4cj3ohIwI
1bI0jC0FSomT3jmtWX7gxKKEpqJNBUQSssUX2RA7zrbU92mYdekdVLous6kqXNyBh7gDU1szPpS0
ujA760tRr/eDTnsBCm8u00JeASPXqCjydSlKDWoZ0D4LqwbMm3XpjLMiMLHlGljkHxt8NapP02Hu
hyINWReFFZdeNV9W45kqkzCitw3mbQl4nodV2Ee6gVGGjcYOMKVCcw9NJC+/4VK3Rh2ra4JpNS1Y
9+supmgexXv1kBzMyjvtMFsVqhfWuFtzQiIDujXqL2uM8F8fdr2nBtZuOutJcNraBia+MMZdntVs
NKSu9SSs88XJp9suu9AV0QZujPtpsIJzZqGTCP84kEf9ZlIqUO6A50R2Z+oDpBa/9dPL8gbMYi6T
blswHj+5+V4B/cBXxcfk3S4V/Y7txT7/DA5bhhzDOpR2aaj1B6n4XGWKH6mxYEfZ9c/d1JjFRmMT
bjRNfiVruFh5sYBYpQ4x2rvPZjMoWhAsDdrloBtoN5Z80hmC0G57f59tvuoZy/U1qgyaYvrCvIhl
sGbOYDOUaNAPhKIDu/xuT9aekOQTrozEVdfSbdMEcZmshtYKzmSDKFeLNvux3IWoEe21NLoZ0vhm
rLowGrJE8IO30OJoj/hCGxox55VAuyY0KKQlIgdFbYGFjYv4+CvwZbWGaux1CwurrnjqfNHGN3I0
+nS+iIfUOX2Gtm7IF8Y4jB8ksmAKBn41B4gIU1fbYa7SY0AIMULJm0Xfexsijr4329+jS3LNCWi1
CM7TP4DULE+SUNHZsmuXDwHSkTUO/jp1apShgEdL9XCIi5/U6LxmbBylu20jfa93eBk1UkCWEn73
4/Teir4jB4Z6b9utLOE72s0c9vLgloPsgp3JNbTcz9dM9CnZpzpxevkALiorPcHZZkg1emyQKj/U
7ugwtTbVy29FvbsbiIREvGyjD1pHeymf3B3mqZ0iq6shuPKJRpUzD5pDElHf7pa/vDDD+Utt1eYa
TVMcdrP1dTTSm3rUL/CEuW0yej6b2hkU/Q6KCTI2AzQwabQKMHHjvL+wz3nQGke0MVMdQ90qsKY9
i0QDcKJ95NzE0KR0TOMoDit0WZLxEKeWQ+f3h3JYBUEYh/EH1jj/8tRlSUUWUvV12PePUFB3yvnn
aWff4LrQji3wTYiRmUDxNypRjw+YKELhqdkZhpy8xYvO6IX0uT5LDtJngVF263Eu/8IodzlDj4Ha
eF7EmJHUAnl2x139g0U3GKqgiLoTkUbHtjP82UaNu4Vla7W7kcAZGl11kupnJ1RN2gCNFyvi8Bis
WFKxTiZ7oU/++LP4WuzRQ+6zOmhugLiU6VxniyvtFYGHbIWoSIXrNhQYDILpZM5F4klri4ySOCxN
aOwkkWMXC0bI5GAwjcrp1HFvT3Hvlt30QEfRi3DrEBwZ5+PjLK3kXKsXGJfB9Vt5dfepLXL3tLuI
jHDesqqxBMruFVd33wZ6VwbLemlVom6DLR85XgrnI6tZdsSyKTgS7bsVBE6jKuqb2Lq0Wb+qzvq2
FZDYcJEv1Rq5qFWbuT0UJC8YLyPY8NzqhlGGiJret5JGL6xxSaNJbleTzFny1H3SjCDNyQKmiVNV
mPfT3O4g7wY9PP2pGOjxB1tD46WhI+MJym4OdcEONJmTLddhbtP7ZcjO006/Qreiq06GoKymbES9
aM17tsUBcDq0SmZa2E2j9ZYbDKEGqZ/fUTBpP1R/j3/XILdmrOTRpXTeizQQN6+3Y+PcpyzmeS5L
8A2GHeYl5r3igKntqt6vF9NOJAiw6f5H6+S+Y2Tmij1bcozB9QFMjTQ7RPMiOGKbzg8JObBksIZZ
/rWEm5pararG4TR9i1rJmctCYGHb+Y9McOdriFMFNJAwwSYjLbo4Q4h6L4TlNFfPB0ecbdn0xSOD
HCQT2VanAb2DYZ2UtZek2VddwsOvn29jOohumK1UNwaE0e1OdILZT/5sxwsxoe0Jb2TLQ9dq4dWu
cjngHjUxY4LJPXJ++qhtuYWOQVMNYQEqQTzNuqk2I2KGGM9oSfocq22Ikum+KpeP3C/HdrhjZnRo
Jqv1NAnnLkabyGju8Nq8Mw16NoGPA/wQ0k1DitCe588k1e5OL3LLL7GnFlrUWesxn6qd8OigtZwn
oWz1bmxTR3xzb2Ra0JOOTDCa4NFkwRPy660WDdpoNKAWY20cUBJCS6JxsM6mXSkquQps8Y9mo1fr
AfIKzVOU8IQaZ//YEsYFGxEJeAgR5OsqBj1eQXHSoTt3rssOgZ0SaF4WLPGhkh3JN3+y+gsbJ031
HRTZvEmIjhtH74VtzmcKLZmUgcRNWBZOajqzN/9McwcjnqB2cotv5YNaO4wScLjvRTSwG8fihWkO
mOmgFjZ6oMGciyJJFA9oQrufu8k77Zdb+A8zaGcyUXyF3gYXk2SjTufWrNmXxOp+ew3I4c6qUOQ1
9uZuYnAN59zCICmfNmYyQ2oWtQk02Oozqx9Xp22z8147q9vGJfrqRebyXZ2W3dwZXjHNF/mQ7Qd9
2BuFUTt6tV7H1qVZ6DsDz66pmL0YQoaQnrV3GVI1JXiItPiaqCAMiSa3n+c9RVqszZPdpPys08eR
BJLaeLPSeXnBeoJszNBjTri1PFltQGFfu9WQOFKcfir1/NrMs7DtQKqdf0eGp7e/1YnlWjnUGdNm
LBywH7jWoPvzZId11rtZ1Vyn9kWUZo6enVcLdQpDOlukLKg1ElBzcIpshpA5cfS0+tJqXbBa8aU1
d4FmfRmrYietsrOoWaDUZFetK9qH8CcGcPRoHfpSQboyGkjzKQcjWZ2iC2b9W2lEgSWXzpB1rrUg
MYWD4qVNfJa0UmiB9F+q0+9Fif1LR9057Tib7smIAdDvx+pC7P+P0ihoPsrMEd8tlDvqLOXo2XXt
2nMnum23kMY8ssOdQKVfMl3uYWdylYAhDUM1O4yAar2oT2YjECPQSkKBG+0WFkKul2vqyyGzsmpt
EAsxW4U37qRvUgfmREhHgBQqTjwp7GQ387PQ+kDPM3LkuAefbnqTL3YYZT9UpgVIHXtQ6Juxs7ST
0yffT3+2zSN4ZIXdU0efbVilqpcVGdvZQJ4lux26uzwunTgWvRE2LjyED7jPDQyMYGEcroz2KrUt
CihhFn9P03Oz+vr+hRz/fS4KKzK9pkakNuFgTJ5ceTIgZB6/xZLgqtvaMIKxdwOvAAiz8CO3cmMX
fVcSrCO9a4EwM8SCNNMtqCw4UFuBFzm2xK2oq6BukDU2kt9gQEKXPSDFg/igA6IRPHKgOCuqi2+l
vl9Y5ALLNR3XDp0juN3K5CvV2osFFSJHSdrvE9hbHDuSAdDpJd7Fd3W8+gMZwiHTvAmpzAqJS7o2
e8MavzZF9ZBa+u1aDPtVQ/E2l/9abPX9DREvfiznuUmXa3ZPrSZUUG/sx+KrkWpfqk4VDDlt+u3R
9+ZwbQFHZFQv8Cs0wnj1fGkZQu2pLUg7/tAcpJEGzP9qijP4K1DDkwvBU7vvDuJATeS9XBChNLat
zisQLc6hMzeHS3yt2j+lKAlOn8YNGUE2kI4IzdI1PB949BqGgpHNLU2Yk/lmzozCyfXacCY6/Y10
xJc4BsgMev91IvljXbZ3WhzdItuTOq1kfo71BOSJrZE7qNLeoE4LSTMi70jbhqd/5tZ2oJyMfmDN
0kElxjl8aQ3RYDKAJ2njyrg1ayiqD+qPqhBV/rfc6OlFA80vFLP4uWF0OmOWoIElU9K/TnZ2U02l
YM+34mLcUzbCNuhQEj5FAUJ7CMBh/DVMotGbezUoyepBF87po8WJSwHevrrvVewYkrc2biZDxUjt
y4tjnOUph2h7GZaRcrZ06qEdpRpSL6p/+hO92jjODpckKLu+ikYV48laQ1JniVDuLFVhJIof+yK7
wxnhLvouiecZKmJYTFzfJRGUoBpNC5U8vmy0wW2yMVRMrXWbtX1/veulaYs14x9dwGrXdfIYg28g
g3B6Yr1sga/C9d1qLZw97h5OdNtoh4gNAppXVXaPW0Z0b72CM84Cf2/B/SuTjfAuoX54nmtULsQk
4a9cnjPFnV/bXkeSKEMZyuCKoL1XgPfG6py+k3ZkFTj865cRZ4y7cKDwqk5Zgy/1/u6qV7jEmeIu
nQ6RtNLJZRTMo3Yw5ztMKbn5FOa09U6fLsEp5mnPK12bQD8eodra9d+mpL6OZVw6qywImkTfiQML
I1dRY5VwiO35FrlbJ49at1LxAqKKU4lV09lnP3GcLQ4zWkChvTYYk/9NNlX8yA82ahUY20KxwheT
Tb2O1bgPxgEItWPDLBv4fFo8Mib3/Ix1TibFI0QCkJD+SOfkS4s2hxuLWmByLVqrULuCMrz9lTHH
QzrsvJk8C+w98q5w8/vTzvI608nZ5LADMW4KfhSsss4Oizt7xjnTBq6ygwZ6fPEa2Wc68RltDkgy
W0pWTBFLgWKpj9NUXDZVLDtjj6akiRp7KacHSsyH04sUnAi+ihzZurxQmtYh6dFrUo/VY6eZmN3B
bIsIKAWnwuYABSvS8oJtp7RjIuP63T/Ftd8i4/le9t7UyS/aWA5elMkakEAwk3Ao0EMjreioI8N0
Y0daDBGt0fTMOB9csP1U/unNfR0Wch7EgO/otouqpKzsCqMS9tOSlc9ANMORXaaK2DcB2sidLN+B
v5rVFBHx/Te446OweGnWxMpNLFd7lJLGWaqHGZoigkUyvzzltxz8SCudMkpjRpWoBW3sPOUNHnXw
uJZBAf6pUGBP5LIc+KwgbrGRtivDKrauinIJpnicnXix3Czqu1DLlm9RXP60dOuCatGFvSariwj7
dlG6myUxH8qRCB5NzOLrHUBkCLVedGTwKfxEbvqpzTFBaEjg2Upyx1yg9Wx/KrTSUUnhSmDEnwTh
77+g07NRzrekeVLURMME1UdYc15Xp588+dkad6XpdqOlcoI4ig390Ov4sF6SULl4w5QpQ/JTm8m5
UwntrywFP2NI2jS/MJMcXa9T5Faa5AxzGvl2td6PNXo1iioJqwKzJQL/2g7onpfK+Vfc0EKfmD+z
pb5zWn376v5ji9dTU6d1xKseo2kfJRZkIHtid3lxNa1qZbWyVNRYpxjlQRP6IT24/05vocgIQ4wj
2GsxVZj0Wp6GDU2XHa3jFDdYL5r7EVnhouG2j6N0nZcqROdhQHIE4L0gjttGmuevw37B0ToUawQF
Y9FgwMBoD3XHJii6EFnK/X/bLu5+QtM6OuhyA1XUbgVjX76j1fuZBF6eX4NDC2IVtVmZT2jxJCmp
PpFmyFeMFxB0POLZdNHX4QFDljC40cHgLIF2ENGSoYgOKvvNp3yZQwqMadQF2mZK5MbZlao4XeJY
cu8a2cO8Y1oCKlqDLUgafH+DZJUApngZNJXEelZlvwHx17NPO7xlFH47evnjhDxHgkRACR+n2MhJ
itxWtc/N6Tataw89MN5cNU6l/nXaHbfjtGeDXNhbd3OZ44mO2ko6Lm4vJzeglfw+QQrUbSrpMlei
76cN/stz4tkihxckprVeSwiT9Itodpq9DZplSJ2CrudORu+6mMzmXx63zxY57Iik1uqscfrI4/Y1
lfTT0bNZdQOEBmgYeokiaTo3SwPVGiQIWNyrfC4Kdw6MQNmZ0ycIuQTJrhzPEhRVTm/rNno92+XQ
y6ZFknagXQkaNXOQt2/Mzyn59N9scNCVKwvGuFOQ+A9QjGxl34xUR65FQ8DbWPK8Eg68ctmcB73E
jTzRzrVLjNs8nF7Gtss/G+DAqqM1ZFB6nLHMpr49/+iqsyT/24yJU0u5f9qW6LNwqCWZtSzVRgWF
dDxko/yy7PbQdjlt419O1POCuBjGmOyuN2zMhA+Hyf/KmEGW6xKNVGN4uziiZ8a/hKJ/rPFDf2Yi
VfEQ/aYE/IesrNy/kRqNnZfXsP9sjcOnEXVjmWZY20djJsEXe6ojHYUBHR2ToYAAWrBYt6NtHDRM
Y02qqNQrcHKVg4k4QWWf9LCSKJdqVLtLYbr/zSt4tfImmTD+pQFn5U+yK/uNeRX7puEaPkr4QZw9
xJ6oW0y0dez/j7au0ND0NrSwiL4gJ+2+tSYGdZSb0+sS7RwHD/EIJpCmwc4pJrp0ZdNVM9EMPbuB
TvkcBxBGtmBoAOQmH3tsiRbEQURdDW1bSiyl/ItQlpFWs1wBWaCwJXvDlZhQVmSSAwxzqSsKehrk
uuTUJ+nk1svj6a/0us/z5T3Id6jbHTHw/EZCeSHuhHQaxKbwhHRin7XXYSSk8PsHxgj4plfl9qPu
D2hoHGhIQzkvS/MEiO991Al8nm9SXzXNHEbIdyHJ/HWAIuP6kJj3gr0U+CNfb9QalUpV8YSB76fM
/Zdo6XnzmPMcneLZHqY1sj5E+Sq0xSFGMuhk0VhaY2w9/SBfxKBrV9BeE0KVVBgiCa1x0EGyIZrG
AVyC7y9yiO5kvrO0JZI0lwu+mXnx9FwhVyxpblywztm5vBYnlIWr43BkLqBGXxjYy1eZDCFh12uG
DO50cwASy4VMQbrNyMFYlFt5GHbtfD2Mdyh6FAETlbPRvYZcfWY4tSde7et2jpe/4JWOUAIB3YIi
ztbBhGyC3Bnka9PkDEF8oBEa9E0I+NZe58YeNVw1bNysYGK+3umjKQgl+YbCzmhmZOtBGm9Fxdks
qd8NDN6uCI3zzs6hjqYIInBR8KVzjyeKljxNHdYyVLueOpY+La5SyeHaTC4Y1G7HvjvYk37oJfA6
komcGyVUndOq3Z9et/B3cPFL38ilusjs4GLS2XrsXWsvPULBGGpewyrcZpFv6xwmJVqhqDNDwP//
yeXzu4NVmJW0Pt3+LHnSk9/JExOdSUieiFl02GE5EW7oHCzNNkkVqoE3MLcW5VxWpuQQR8W6K+Tx
x9zJ4GrQazWY64SeNZIdCSYyBBeYzgU7YDnCDFSLo1zNgdRcoYOjz4LT3iIywSGTikgXcx/Iey6Y
GpvyR8kARe8sOIrMBU7tIgdJ5YonMHhb7UCbKzdtDSdvdqeXIcJ0Pn87Y35gAUsD4+/+WFpNaJEL
ZEZtqK2I3Y8gGu5962B9+wWuhv5EMgm6cv/0GgW7aHD4gh5fK9UylkaQKAR9W1cpRcP1IuzgCUlk
I0Ui3Hw6zM9s17/eq2JuScHhMjjkgJ501kGAFDx+XdBWhzK7NqzCkY37vrzKjdgpQeh0eguF6+OC
GhuvRTBS481v76xw3rch8eeDgnufzXiLsiXs7Jxwez7VW2M4wRgV5O9qCnVza3Qy1XKIigb35ou+
3NilYIBF6JIcXtiy3tGmRv9B9MhYY63HP6yxGia3xAsUZdQMDj1MSZJSkqLehnIqe0moLehe2Esi
d5cfre41fruPLEccYwhgi0/6llFnz5mK455W13l5qbQBGW8EviJIb/D5Xr0t+saqccB7P7/U3dJX
7ulZ6qo/cMCd7m4RNTCxu+SEu/AdvsMSj2gHY+d7hRpbnAZNSQ7SUCFOKwQXi8hTTA5L9HottTx/
CoEZXP6m7v5VhUiWN1ykQot8VJKABb6z8XRRrthQPiwi6Ha1izfLELwe13wZhpocvCxrpFObpadY
VSLFWAMGyCR3HdHKDNoXB8+Yg1IJjqAA0niWGYrzTtIYkJZXP0dP7+7a+bLv0LEctNEF+SLwUMFb
2uSik06xU5K1IC38AMeX4PYxOWxRCiRCqhm5HdY2AdkIV4q8JBjGMzZmjnKLNznWIFqg4JibHL50
axshZMARfGJyZlxSFg3YIKDh10vA2jUQ9YnRReisXMDSQbJApeirYnaZhkBRuX0IyWjkS4LVR2+M
uEVEFEfzk9+dssiFNOLV9P44WuClvEIHGZS1tFiZJ4uK73pHDmXUH7LKeoi7yacK8ZLZ+tteJFHX
n2hfCQc78TJXacri919rPGZIrQ7iJ6DQHgc66yIbFW5ERLfI35VqqHlM+2R012yvuaCdFROBC44k
4UCHllE02REeDO//ikKP4YKZfO5bjE7g9n3iE/1Vq0OG5o2VOvZtTlxPhAObSVsKmaj4dktY7WcQ
aJnefABBwptCp9dssy/Bm2/zLhIzLtsOuTsznQIyq765RDdtXfr9rO0GU+7BwCafJ2Z0jU5ST5db
L7Hrs3S2MIQ2OsNQ7sbx55JG1wLIFQQFhEOkpqGrhUn1fzwYMuvOcv0snyJKYgi/MYdEU07UuCoQ
0r0f4p9aN098Yb4lvAY3riWZoJqWxjkNh9Z0wGEbNMlPjFkYjiGXmVOly+Ucpfdpjvqz3F7Jab1L
usVFieuTLFm3qbXsbHO+iuzlPCHFWaejI6RpVgcv6cxto2zX99nnZrW/6/msOWPT3MfL9GBlmBks
FKe0O9VpKs1HvmbwTKX0jFp+tPLHZCI/S1lzkP3cUbp4Cql9O9Y0V+nIZxXzQGt7ro0Qzpslrx3b
vRIrB5JJ4VhpzhTrTmG351JZBLl5Uw2Nm4zjrpP6T5jAy33a5YNX5fF1E8ufVCPaYaTwUBuR4siZ
6hjKfA2yAFRlUreVb7s6go40xkoIxGvXZd2TgvhUAs9KV6z7yqgDRaZnSqUfos5EryqujGHF/FQ5
BrRuKqdU2ssZIomG8c3KwIIk1vgQeCg/8JbN1LKLSn5SvGUJwOIHewU8Kd6+8ayKLHKobjU6Qf2Z
DybfowMjiAssDtdbdS3WCpzNmFzK+t3stavT56BvzV3tL9VGeGfM3nCbHDTB8RfZ5dB97RVaDx0u
zpUq91Vv+nWMgeB11AX9TqJjz0+1tpaVrB2GkjENzaKe3pnvDV8OKr8KM0HP5GZgxygPdOgyvx6Q
XGjXjdNaZWFK4nsqRZdmDX5kAWxubpyGsW4ZnZkmKC5xuRwVLvLMpGxEE9MfjgmGosRdWgdTzhTs
KfleT53MyXw7g6C3yPCmbz4b5vNCUILqB7DbQ6k0u2Wt46jA+5Jfj7cfpxZmN9eRRT4vZLZ2naRY
6u+a4QdEKDc/oS6D2xJfEfyuXGweDWO7KDpCx65X/Wz8ImdCtjqRCe7ei424rXIdZ/xoVSUqof9F
WpNt5NGqOJ9BpbBdY4rXjSbHaJu5UIrEiUSiI+x3v7rzno3wHRMtTW1KcjzY5PH7IvnxvFvrvxct
djQoxViCo7adLzmyxvmG1JiKOakLunQOGFFK/ebHgreUHaFVO/F0LzHwplnMNxBeb56/I8McRCsY
filWAg9pUgiwfjL6c1O0k9vB9pENDpTNPlHQO4EWJDBzTl0KcRPZMelZFv+gaetIU4BURm580WvL
NStM9xJXADKbsffRD+DQeVoW8CzE8FHEw/9ULFMF8XCxe8N7bRNZjqyxLT+CtHiYDFr+qnKxB7Hy
q5HzF/8OpjnFtYjtmPjIIheB07TPlZWt75/+tV8KDLrPypc6+OYDPcDb9A3VWdFaOYBB96giR/+l
02c7UQvyAxWCCaDr4ykQmm5IUkLRecHi3vdK0Yqs8UNNvTzHSjLjnciGIUf0roTr5ez2EGbIvdhD
0/tpT2Uf6hXoPC/O5mBAwepmZcXgRIcRVyfp5R/jhPnPtgmsrhSELK/5CBmMHhnjjn63yhpIstHt
MSx7Fk1ITt08kSmNTt7uZ7fdLxjJFqp2MJc4tUbmUkfHYyrswoxyKBVUJuRCwK9llxjDVs+jQfa1
UdTLtx0wHa2SO/vqjLRbnILu/gPvbrZjp5bGnXy77RUEoNjRD/nmJnQfrYw79WpDIRibQBzQvOv9
hvoswY4pMeUud01HDupgjW9ByiJw0W2wOTLLH/lpGrKFpU5YXl9rrnSfqVrm5o51SeSxl3qDI/+l
3aWBJTItOh5crGGDx6FQ6qQO9Qsm39aHseGltWv+7HwMl8My2dPWaVdhwWb7fjYIAmGIMEKfl1s0
2CZGiZbY6/9az/iXU/psmVvzUuNTJEyZMXdocFTBpE4f/B4NeMONshnVHa2XC7F0q4uXZMYhlQ/p
bonBVbTPEInMn0YfT2vbZ593Jf5p9NtOzD9b5QsrxNQ601xkPAYUR45880DOQPanObniYUBldsuf
xV82BgJFb4Htc/tnj/kCy9SneRsTyJvbHZ4hh+gLoq6AuOVoO6jhQ6jvQ43fRwvloHd9Gt1muhhJ
e0WrL73mp5qoIXIz6DmyweFsB60hQit8wi6owFYXlH4WWOflvi0Dxvz6Hz8dB7OLSXWV9iVk6Dvb
djtEyDoZKyeHKI+/6u1Ntyjgfh8jyWmkHF3VSHHUa3eGBqirFeySIAkX0elt9zsdbQCHxqqU5k3d
YiA520chqPav+m9NkF1BRwN5XgzVlF4TNof5Sw3gKFxT9MIUHCGTg2c5lXRlWPHAHJUfs9z7kiHi
NNm+AJ7dlgOliHRkGBQMcdlgyFGSKFS64jqNUk/wbdnfeX2tPdvhIEizpCi2U4CfjPEIyYm+yH8N
vurK5TU7J/MnE4LhSZ866k7oVpszPEffkMOhZazTqAYNwNMA0bjPrvQ9CTVfuhblUzf30pRNGw9l
ogPhX0YlSI1p5UANDEPZB2MF91totqITuQkzRzY4j4CMhzRKPWBmOFhhesY6/n8liMfwDZclO9+v
vtqRNc47wBpbWwsBpRyTRDYLhxETjjaY5NWvkC04pEEhYvLYfugdmeQcZegLUq7gTkaDmRFUqqv1
bnOmO6NvuCsmGx6rMP0u8E3RnnIOIhWzlktlFgV6SPd9DkI07WJ2QYJ2eFOAvv0gAAmhCqJw8AXx
0/grCA7AOayzKVt6bpX3VZAE8TnThpKNLzQk+w+t79keh6tzpUxGv84Weg26/ZOx9LrzZ986A4WO
Z4gUNLdbNE0CfkIo+r1mE6uyZapajVpBJqmtP0TKX5ZUX9p1e0aJ7sWM5X3sRsdspmtbVq+szNiD
u7F1Yqt25a69h0Cl5uhNBTZEg0qO1NaSY2SK4YFv6FNe6A3YC3PTOb1Lm1B79KOZkxw9KealNu1B
Q9xQJNOdlPdnVBsFF9xm6HlkgrtNMbser1XcWQiqb/JJdhqozOnzT10TjPaJ7HDfm7Esk2lmg7np
XZEXnk0ORZk4tZoIUF1kiAM8Syonuyh7hPFN4sTmtTGtoIUMNPvx9Lf5F1B49igO9fJ0AlUR1J/x
KDoKX98x17p5XR19Kg74UqnrbAxwlaEU5Z6e3lKCDEjzWY4vK9sWeN52eH5kjIM8Yykxr1PGbMJ1
8iGdka5OWj5l7Yg7+r10FbuN+wZ+l83o7sguh3s0kka5h2xr8DulxcYxUeJ9o2SkwBrfgkDrdCHd
DGvsYWtgVm29ZL1/5k6sFSn4enwLgp0qUHLLeytQyuHWmrU92Btv9BwFt2qxHpS09U/7J/Pz19fk
H/fkOw90RdLiXsXBVpThnMj17Yzm4bX+2HzS8wfjmd3UWZoiaPVIAbUdM3Gb/RAmAYSe170d0jD2
9JvT6xKdO77hYDDApUIooo3fnEO/mv6eyn2MkfgNPrkdcTxvJQcpGQqcJYSJMaHkD77egwq5DdU9
BKHKIHbBh4zEwH9cI4ctsZwkHaTJPo4t2yNSR5+RA5exNO2qIbiPO28oHLxtdmBgdur1K6nxOrYv
Zn/ayzuVOK3iLtlnGt2AclCwanadnXJZDnPqfG7JMKJXlUV26DF2q1vJTd3kMtuBfelBYE109jmk
sY1MogO7KP7vZ5/vM1DGcej1kiJAVtOgytC6UfZQ9cUwNgGzMBUlQAVXIF8Qb0Gong8tVlaNtyAo
9LoH846CWLfcZYHtd2bj1OC8FGdAn0QVT3xAi33go3iFALspVfA0RxcZSzjUsRP5/YHltOpD7Kdu
9kUK2TxOugSMSVic4BGgHl8nh+7kULc1dtqW8n3cnZcUdIa9IHgVGeFimdmq1aJuNbyAa1ToFh30
3UhtZ1S5E7io4EC8KoovRJOTAqthFOFTjcd+tKcH9sZHJV78/UTQypPUWSD2bbMK9j4a0jz9xVMe
w8FO38XllOoEtHiNNX8H1c8SRCUN7H5td+Pc7EmPYENrGseS1BJNMC3CEcnUwWsEjRijauJQarLe
R+pddXRJpvupG0cnzlftmxTXjbeuvekq84IxvmbSAzNp5E9WaWioHtnNAwQrBgdKYKtjl/LXue/P
ZTX2IErfu8MYXamrOvgQiUQzwv9o+7IluW2m2Rf6GUGC+y2XJnuZac2iWXTDkEYSCYL7Tj79SY5k
q4VpN+Txdy4c4QjLqgZYKBSqsjJjA8zfTZj35aGd5tuCAY+V0vhaohVxMlq4eqMAk9Mln3INfFpl
/TKp6WPfJxCio5tO0sJSoceJZEfomzglk+8NkA0Ts7xFonVfjr1blMptzDAO0I7KfpGsII2MK7uX
JGfWZwyRjM0mbbMwrc1bXLd+TebrsZ/2EgSywFLU3yi62rjmpF2l0fjYZ+OznVa7IdKZi2kXryzZ
fui7+7wd+82gJc+1wSKHFvRe4LKr77/5oFABgXSiRizocf8eAoyqY626Fu+HzfwdmJQWOWPsdyhy
Zrekd9F48erHyzbPhrsTk2ugP4k6KGv/5DwEKxV2ACfFyD3IDYP08OGypfMH5MQUF+Cwz6zsyU+N
4bXSATmLcAVWqOA3EOeM52/lE3vc6yyVlK5oIESGJo8VQA3qY/VCdpKDuUbFSTzdr2f0zxunMf+g
+7oevUtfkotypjEAQBNhnLBSEre2ZA8VOGfJIqfEg0ONXcHWno11J0vlkqxlYZpURdjabtNBEKfw
Jgx0+ksAggAvRis9vGxPtDouwyrUTmatAbhlgs1cAKarGYQv59RTEM7bQXQln00hT1bHxblpnOIq
zyV06oNqq3rLnl61G4zVB4oPrUp3EiU35+2ZlqlA1haintxudokFPZcEg3R4Rl0pG/nq5zvqxzCz
K5rUOl8+Mn/Z47azpoO8DsD+IGn7tzwcZ+/fE2PcZlbm0vdNAQCXUT6Y44YBjskmoajimv+98X9r
FVq2VEvR36qixYqO5yEqRka43r8YiMn8FbayBjNMUGX+YZ0xRS858TP362X3PF/kt3VIYIHd21J5
jum4IwwxGx/wL+jDj5MfN86X9ehrnmw7JcjN/vT0n/+iJz+A+6LVYNFEm4D8WwXjgRNAhzCgbo8J
BMiuhEUsOI/n268n9riPqpVD1S4KesydN3gDBI9yPLZmX/XUMHc7J0o+zhvZyzfpHAi999ynhuqS
DA1oQAdM/lPLlVoPFFRXwfBUfiY7dbPajANkqzfthgWd03v0QwklMHB8R/7lL322kb/qgBFD1qGx
w1deGa0TQkqgvtYuRJXjdQkBuf3PfpYo7J29wU6tcVFdmlspz6NstVZsFR37m2zWt6wJKNgfAdvX
Rxt/jE4NcpFIIXNagDMx2uQl80rovGr11dihkZ8dmAzeVwCJBRt6LgU5tch5rt7Ik9UlaOSTKyOQ
F5fjMFmu/mAK4ly8PbXJee+UECMuVrjZO+c8zt2Wp/a4p3KURlIqy5iEWPkV/m28FW3oenxOEiwQ
mJishh7HJjOPpLUdWuee4JtdXg/k4343oZogFe8srGcETnBtP3hTGB/WLtLUvrf98Gv/DF6trtGz
MRlWyoB3IVpEq1v/+8kGRrrc2IQa8A7SpUEl0U+1Re9QycINZjwwwEy9po/CTqPPCYt2HWn2fdl8
EezxuYLH6ZpXHz75FfM8KG0LCtv3IIZEtrgwM7dprKbZu9BJ63H+5wCDIPr7svS8SgYLDbrAzG2I
wVtHQwEmuJ99i+iiLRR9SC60VJNWJ7lKikC7GUpH37QBDVLoEHoQq/Lonah5e/YSPv1kXFgxLH0g
RYxLWAqLLd0vewU8JorbOOtr4z9b44PKoIMjqTLADwe2J2SphQy5YAgs5tvSa7vHPwibov3kIss4
/eUmPy2qM4XFbG8GxDONR/GL6vJtBHG7352FtHUU2QbiTFGRa0rJ3Vwru2a2rxLTgB64veuLQiRu
JTgLrwnA6bnLlSFuoD/7jnN3OVLD0X9fXieVcyFbaxIVQ0WI2m6XaIJQfc6E/KtQzFP+J0XV92aD
nuTS3ETTB9reXQ5T577Q6d/PuYTGYrm2CyiERP2iulQtWiCnIUM8LnkoDfOVFM1eVpXby1bPZmEn
ZnlALFMXPRor1Ex/EBb9YC38MxpBwQ7yYNgqyVTVbkZMSLdJ7zCSVN6QyEKA6Lmzdboizhdmu2vT
OlnBX4gda4pQumt360elQhQ7XnEkfBQ+tcZdLlY0NSSKUPq1JLl3FCnHuKldb2y7Odh4XHl2UW9S
y/LaeNnnxejonbwHc96xXYzrWF2+LtP0MFRW0NkZeFiX9lOt6jWEtof7VjZbr21MbzFjz5STIzXL
zhV8/jWQXvr56zc7OaO2MSqJZaxdLEh4or/jKtnVUIa23/lJDCInDTBMIjuRK/VbtRMcqfPv2b9q
ZjJPlj/EBiaPoRi1iepNr9+37VNFQ8ECzzrd3wUI2eZiu1ZSCjECvCdXb0hcFq7+ML4yc+Zeih6W
yCPO87afWOQOMh7P6QgINFBcWRb7Jesqr0gKv9fJV8LUY28qQVsMbsuiYMxT0Z6exVyeXJ2vD6GT
L5qiBhxFPaKuvEMryflJhtCC2g0XaORU0K4WkiGcjSKnRjk3kps5ZtUEo/++pyS0xeU9g2VMLK9g
6zRirTyrYmb8s+iZ03VxeU+bTzmAZJK0MY/WLtu24bwrr/tgCJUb5pa1Y7trSSR2M7/7KAWYaA1E
7nTujJz+Ai4TGpYiV8rZlDax9ZSjSl5MfjI/CQ7JGqT4KHBqhDskVSEvRU37dQhR2axKGWpYuub1
4JpB4WtfDAEpiSBzfdXwOHFRLTZGVpTgP+nGPZ2vLOuqNG+NRjRaee4iOFkVP/E1QCyUTCOSVv2o
bDS/DOTtjyQy31AhovxcnDk1xhXjY6gX0NIGbo3F93rxLdcEYMM1alz4RK+eerJnhlIPo5ZY0ibZ
AhcXQEIasVkM0BR8Gp4S14hoLWu5kQcJ+6T3qFYYg5d3o1NpuiDzEDg2z4yrto1hlj3qIwuVUVRM
HHRnbVEKKvoqXKyY665tClsGijmvUNBcKnk3Ecmz5exWj9KXvqmek1wBjXZXOYvKms2c60FijRsl
zr5HhfC6FbkkF0+aVO16vXl9ip6WL9boJWbdEr2iCBc7MobqDJtxv6aHdbaYTK/6niv7OSQmxa8a
ke9wUcReSGOUQx1thjYJ5VpT0cGj1yaVjrmWB/8tZBHulq2YZA1Fgp0EKZuGQWNjctbiJXVlK4Bw
6FHMyibaTp5NF7JNjWQPCMXvqp0IYjJPnzvRDsJzyd+VhH/LoCI4KTyFrpTbqZmmWJykf54Y7jVT
BFAU7h+XKms6NDdmFfXJ99TuRGmCyqUkxBg7c9GgVbKWlwFeMtwl/HtcQlheFhxslQs09lQMs5Lj
a62+MePRMTnro6NBviV+zAuK2YbKhRE7AaOe/msG7pSb5E/YddaDe+Hu4Wl0m+WvlDJWtr1SOorS
On1+TNn3ovsgGXeCoy3aSy6OpLoV0Xytia4dUXUDTAIL/uqIKkTYERX6JRdKbAMw5qyGvcj2zXHf
bOtdujG8pP+8YnXEUhivZ+nCfvK0uQQKKqmtLNGGZEXYoGJHk/veSjyFqYmztPNBNdK9lLSJQ/Rp
D3Lb3IkwuK5qjTsqw62izU5l9M6it16eoVlUp25ZzV7UsiAiw7FLQIGtSdeNNIGsxJi+LArZDQpE
3NOchZXe7fWGhil0iZzLX05wAfBEvBC0bsdlXg+4LjlW8YwylKNA9bu0F9HFLvARnoJXSWhu9DO+
2bSJQ8lyFjCf5PV2JXybrkH3pr2nkX2S32lc8IpnvFat84RWK2pWlPb/wxEHRz+B2j00cLl80lKG
hI0R9tK4OkFZ/6BaAexBPML2D8fgl8V1y08yTDUrzR7N11/h+Ufd5M9qQf8Qnn9Z4/aTyYy2cf/T
2qlahvgVdz7T/GWKuwk6Iql6ayM2k+alVcAQ2Hyym1mQkIiMcBdAn4w1gaQOghbNvCU5RNHGgF7s
5QN2PhD/WgkX94veboYa0KiNGmcB5K53BZEsry71ZJ/J6uSkGSU3+SjCOovWxuWR1ZTZKOOuvqjt
m+WOKN+E7Bzn049fK+NivjpNy6yOVh6UOjm0EvXyRXMvb57wSHFxPqpSw1bWctNKkY6YQXfMTej2
r7pIshuFiNTzYervZZlc2Z3VWgSYH9ptf08zGZgtklYIKGhohXQDoiXyYPsMmj12N6/gBfo4LMDv
SQyF1rsuT0HOFTt6BkFO5tfR7YSBGtpNvk5G//I2C5yFx9/LvZy1mBfCo0MBmde1FB+HRhSMRdvK
BY8Jym22vgaPd2Xi5/sYvz4iFz/yETqM4Ih9Tx/j9Un2NjX4ZYsPIwVZqqxTi8D6xDJngO5uAUY1
x7qW0CFOPoB2d1VdKwPDkyo3Lh0r9pdrLQNNpnUkG9Vf2Y1FJBaiWP2GENBa5qaL0F15KxAhzo5E
9xBPCBgvlTGDwV/azIb3SpqzXwUpYgWCFFPANiIciiDy8Dx/cZ7KJM9QWGHmB62pnYEIaQ5Wd7z0
UbnAk+ssy7sCSJcUXM3gM7QPXViDbQQVHFDwgg/LY5OAnla0izz0fgZCjlYxHKnzTBsdW7qz1pl7
/cZyFL8KZBGnschJePB9NRpxIxM0Qv49L8dZvL1K/j4lPN4+i1g1gOcIozBoXFGteW7yuXYzAJnU
dtphWPDKjihGVLXbSLO+R6MSLnK1RdUYlGfsg13Xh4pUL21UJf7Ymr5KMq9JtdZJgEtzLodD4Yfg
YpWlWLEd6fitkLRep6zZvg4k12r+UNJ6vYsv+JrFBSvaN8zKCd4WMakcs40PsbUj9VaqNmpmCWqS
glDPw/Qza5B78vqgHz52xrY3v9R6+B+3j0t55JjkcauiN///I9RbXKYjG3SYQEWWBqb9pVvYTokM
BzorgT0C8jiAcYnlXsLAD2lncC8q8BXRfnJJECTIdLkdUBcv2hspQuBPE5daz4IdFSSRPOFSOwxN
jhxxRVj+wFa/isaoYOxCBU1yX+biuGrGVNAQ3YgQh+dfiH8fXL7bLFttVowrV1A1Py4aWDp7EMdH
V7rofSgI6nyreYzLxWgU3CGVDFY+7RjrQrSd4KDx2vG6PrPUQsn/FSeah9kmza4S8oGBPcc4rKMq
tfzYYFY0cykVnDvR6riQwmhu592CFAskYc5ibtKcupedRPSduCjCsqq39RYEZEC+pcpDp5uOgeGQ
uUkEhgQub3P5TqWlNGFrlRPIzCQFtLfxLVW0GlEMtrkgUnRdWfcdNmwNIuP1siJrd3+slijITvm2
tlowYqcWrvv1Jly2p7QQ4kKBaAO5mLFo6mwar6dZ2Y36XQ1oqcK+XPYG0d1ucwmMZrSjlsU/8+1/
Ny58cT22zAMiE01KO81EA4rW31WZeaPyiDEpgdddPEAwwhVXElUDyr5MwM7YPmjjXRc9CDZsPYH/
eAvDwOoiJ7WUelwMe6GIP/9TWOzPuAp76+85sUeVkY2x/M4HkWj3uOAwZKlcYcgMRETMQjKrubVI
41ZkgYsKWZLNkgosZaDEtwmmb/CvnuALXTyk2DEuJOiICD+aw6M7eMWHPsgD427NjRvU1mpRK/ri
ZQFrXF5BlzxLlQVJYBL7K82aQjBWsc5U2G66bOMSQP8ful0dEfLzXY5+MM6FiLzWSN3M6LS+Rwrn
cqyANS5WWJjgKKdVquInkcFPNcH/QGTw90vAlnlcYxNPS5mbuD/+/avjcnEFtriooWmo5rC1mEMT
dx3Vyn1i+ZA9/7je9ukfaalcLD3AJBdHbPCzj1KMi+sdy1s/zIWY9br8kxiCgAXKWgtb+dfkDajx
VgmQFQ/SVpuVA5g04SrF8Wf1Z8GhfwU2ndjPajaVqYZMH/SVrxJDLjLS1k08w0vLD3awXInRNaKz
8UoHcmLUsMsuU1e13B+ZAYgwbn9gRP6obycIOq+shCfWtAHz72zEFq8dUP3wq6c7HsWZgXBtXNCJ
4qzIp1U14l39VtHauCjTVkNRpSnaVNkW6ehKpMBcMwvWjox2mMNWCwQRXHDH8iiiUopzPJdek7pV
Z+gnLa9+9VMiUIxvEG0oDygy4rYAAudnGvk/oao9CW2vRZATZ+kq4A3oqqW3uqZ+WMLBiUIziJw/
YWkRhW0eX4TrMGfpKg/4jkgjiGo8yKhudD2T2LuimiCd5FFGMpsnkBXBVKSjhZyGEljNWSlIJgSR
i+eam6rOoDJDzjpV0rGkbN/JghffWb7SU2fg0pVhyQszMfB5VqlPzfajbxN4YKD5WgaYZUsfIVuB
CfOqOogY+0Rr44IICMIIodP6ks6eQYvkWKJ6xPrLL1w7hIsbHci+MkUCdWZUNMRTJcNXjG6zDNHX
Tlm+CGKGyPO45KSfMhbNayfrf+/lPFwosYpksTCbsyZCKD6iiv3K6LSK9oi7t+tnuLCLPFpoqOV0
JjGLA9aloIFgTl4DlSo9zO0hK28FuyjwCR4rFCcR6tkMM+Ryq3+O2uKFmsrgDAO04BMLXpna+rFS
x1vox/iGVnhzy0ynrI2dOpNlkzK1cAS/SPBdeXHuhViZrreAejagfWlbB4SP99ad4hLH+AIyUoE1
ItjsdX9OIrMc9Wq8rPHrXReraG3cY6iVpJYSHSnKak09/DULBSU2oaS06IbjgUVjV7bdrL2WLv49
PlHkRlxoSUcdGAdzvQbiazMHx0Is/FJvTKiqaZsamHF1Ai5QPqfNujHLkJRUQffS+wt1khQZpQLq
qsVp/BH8x8DE+MXH6LPAQ958M1W1ZE0lGKmGecKTg5V60UbNaneFJubhEmqqt8rnRfs5xCiwwNqb
zH21pstgqbQ1HdQjXFRriaQoEHergvVyoLZXvKBxNvtQm6AQ5MYYdz6DdkiLtmgZerngbfvmhv3d
OP8Ck8EPnNqVhi0mizd04TyBWLoTMYOtt8Bv8Y2zsm74yZHrjEKTFIj1BVL3VOK9bDaZM7VB3w1O
stg+mYRzFGtr/q1FUyayZRMTPvS7xXLKca/HWJe1+Fp8jGjIIOxK7G9KtrfVwpPKQ78IIuv5Vf6y
yd3yurxk00JAMCajPaii9zDlkE9Pw2pCNwuMq1Aq/Nd9wteN/WWSO4SlklI57dQKpMrruEg6btYB
ZHnTuUO1QTzdXPbV897yyxx329OG5GPEYA6XlWermtsUpdv0kihEnz8Sv+xwR0JqKxWq67CzzjXp
GK70QW9AcPhjP1Wgn5GEne6xEVS2sieH+uiKmuavV84F/+H1iNikkLrVDBxKyXhJKzmMEu2jEveN
P8zD7Ex1+9Fu88WVVO1jLi9frLkKtb49NmPtM6bLDjROUmeZpcy1zPS4WAoI46txBTjrsdckiCmT
2jkSoHA43/JHJQ/jQipcU0bbRsvDFn8+0xbowFjhlE5bFqsiskyBu+rcobTSoe60eaqDhVkhiCSO
JZu/anrzTFJgGln9QhW1En3Zs6FV//vL8uLYSjGxyrQRWlt/9CHs7Ma76abeWvsxVLaXnfXs+kyw
1Bumqps2r5GdDo2+MIlVgV0V+Kd2LXwMZTha0VPVNC7ECwSLO3s6bMxnQ5AADCw86C+tIPoNOEIV
LCgq5cl+Gexj1DxeXtWbhHs98SdGyO+BjcZj0SfSgg1k8UazkK31TqLMm2UWgDRN89x6FFkxAOxG
bVrnQfpqPpcWGYsqKPSUBnpmfgXG/F4e7SBlptvG+0Zu/ESOtqDRcRiEwaXP+F820L0KMja7EYGA
fAYmLcp8u7rPJhzTYg8dPlcudoNxu0SN15pZGBMd8rD32nyfT8ztBsuv7KOZNm5ehPPyyaTPI9sR
o3bkRHGM9Gvc38od+oL1DRQB3dT+WFr38nJTy7o/QuyvNCdnsp6k7j7R74fphSwfKuOxba8VCBnS
QXeZrO469Gb78VtV6DhZmdNpV/hf8j5yBsNwUjlB+48BvrunNAptCVWQ7n5WPxkRZGUb+6aOZ0ea
w9iG1Kz0XSoHt+sbt6kNRyK7nt7l+uxK2kidukgPuQHMtdmZdIM/RL3BHANWtjh0lTMN36oR8moK
eCNWNND81Eh3w1Q6k667bdv7xVw4xpQ7uX7XFlBfo7PT0YequZp6yTUm3c8AEyAgERqTJw3kVp2l
XJE6dbrippsMV9ZvZO1RqxtPIrgcwNrIiutkeVRq3TX7J2l5yaJP1MqdIqr8bFz1ZFGzWypMsn5S
jR1hxOmiwo21+5wZoO4h2HTJa6vFbelXiJltevPQZHqQD4dWBl1ifE2rHJinYzc/SOmhnL629DOx
bnq9Oizd45z0ntTu7Tb1Tf2bXD5KuQxhicVRO+KW5NYuwNKTqU6sjYFWfW8oOyj5czZqTs5qR6Wf
GzVzC8Dvmod4NHwIR7sgw/cW9qzS3iNExZXQeT2a/bb+CaqDTlsWbt2WHlFThy53Y4dCb/Z1nPdj
nUPkPUzqxJHUR2XqsbXUMeX6Wc4fKO4TM31uQTwr19eldaBQwgIVnj2UXpZ/6jvVy1QfialLJXB+
JwfFZn5rPJoQOJ1Yso+yY69BxDrXPb1T/UF/zKXRL0DDk3ahXD1lZeUMTfOlHa6lplyc0QIjkj0c
cmsM5LjXb2V1ML05KydnLLUgopUzjqqEgUVoddF+FyfxzVSO1JOLj71yrOl9PRBXXyLHVCAw02e+
YfWBPqF5bQ+3tTw4WR87Ul9vlHn0KeQX6tZhoPJEo8Yx4466k5q7DcriOoEaq+J32kbtyaaQKXhu
5tCYMZgT35r6g64vfjzIbmtiFLeXEH4+NhgmaCOMf6X1+p604HoYhLZbR4u+9UvhkqV05uJjU7UO
lfpNH90pWexO8cM8VGE0YQYTc5izkWyrER+n+J7039Lmm6rcWAVx0ok5Sbn4S6+4vXpbWZoDRcBp
vjOmZ2V5XrLRbRcLVJYvmvSxN2tnKXZpNDizdazxkO6UDN9VciUrcyEVd9VLIPi1vo2t7s6JvZ0L
qAokWbgAfqstYOSXlIDlseJ06QKXm+wn1Ugepaza9zTbylT9TOv7RG7cIVd9e1J2lGBqabE/lBAu
9OL6ftY1dzHp1lQkxLfpmIKUgajL0VbHDYCdqdNIT51lVp6hRfips5ub7XVcPk+dvtNnFK8bKCyS
oQ3UusffnHQfGwgg07r15PjrsiRPshE5iq7cNFXjKZ30DUITh9iovaWWIBENipuh19wOr6IaNFvT
0sPi2DlaO7tKizk5S60dPTc2poFBUbmMXaguHol2SNXSGdMlcbr20CaTq8qDv2T9Abwrm6qW3LFR
HLU/GOVtbUH9xdpo+bUFIsuqZRtwQx1t60k2H01TvaKj7SWGHFSRFrB+T5nyIuXGrqpepsQAa0zq
A4wJ0Vhg2MaDwT7a0/fStP3URiJX0oBJfdh2cHNQ3rtDj2LcsYk+d3J5O06LywrZTWZoikeLWxcv
pTI6fTR51NwV9r5I8k0zfp1aJdDS57G/luZkT2p1F+GqqrTeL/sOfp5s6jTzMFeHr00xjYvTV2FI
XkmhPd8oXgXW1WBG0I4b3c+NAuxh9yAycfN+8WSMDksg6RwTN1dudPObNING0T7K422Sfq0ajCBW
n2JD2k/zR5OlOymaYgiuWM+VTT2jlh9QuvqSdI86jW03luzdmN7kypgDmkG/T2xyqaF9MDLzBqUg
3KwZeMPGbAd+zE0JuR+myAFdJgZ9+m5b9vrgaPLSoLUy7ltT/9qpimfGU+X1snZrlB3ZYghFcaWB
zjdkHr9MRYFTpG6jDEk1LqwPcQ00o9lCKr38MmfFgbVV72bR9GwuzaHXgRSPEUCzpL/rZvlgTcvV
kpDbiA67tpJ9JWlv7Cj/lDFjl5n1PtEtHDcEO6tmV900fGVJRODmLWRIrIWCmaykpSMPnT929e0y
Qry0i69jCe+itvjSSOSpZShOdohVI540XsekK72c7jGI7y5Rqnl6Hz+oI2JTP+QYZ6XJdcfoTu6j
G1oPugOc4HFYFtUC/1qf9dhS6wV08x8sKKU46ULDYljCdFWolpSrKWZbuU62KQDUY5z4g6I6Vku3
0Mzx8XPcgZRfJXO+0druWsnG4raZOwgVl4AoRkXiLtCy7qX+ZVYHzSO4/UhtRUHZziQ0qmqLM/xE
QVMKDhB80nS6Nmfztl7yb4qR+YM9SXvFBh4n6crEHUcC2s+k3+UQZ0gcC0oGuTNYVcCKKuyGzgTN
o7abC6jnRtIH2SiuIdlaXM+kU9zMkJ6TJs1czbLaziGGNePu7tV1sEhPgqIslk0cgXE1xptXKW81
UJwe4rF9wOxN4qF4s9Uk2x1ZsmF2BHBlHzJluqtm3Ix9VH3B2QaPBTXcZqDXCk13w2IcNZrttCT1
wHnpRxXd9nZsb0EprHgao6FWNZojdWqom8U1zVEy0aDNyVRHt0DV1jZIqIrFlxBMsuLTsMxObslO
Uzza6UNFFDB0J05Wf8eL6SpOt1PyKVVVB7RFrmwY7jykjllvZaV3a5UmzigrEHKGg4IEtx4PNm4B
krZuaYOCb1rsu6hpvUKX8LVGgmciA+cRvnRrzoGGTNH6jo13VdMIZi13lVnyyma/lIljsPso+04h
ijm21yu5iWXdpuVh1LXNEEMyusuhKKweZbl1a7psx2K4zpLbnLCHqHw0hr1pdw9Z8lBb7TX2x4ns
fVVqIWtlP55fYtveLtHg92nsmMm1PapOqs6bSO1DUOOGpPB0+bmcr8pRh5t/T0b88IhA8FR2yjZ2
QRblaDUEOyRy/X+rkKCEq7EKEtybOGaVkwIS4/xfx0iOghaKEHP1gebEUfXPGSSxW5JuEiW4/BY5
U59bXzsAI2soX5l818kgUw9BRgTuFpisOUV2uAieVCILHDImiefYHic7QmxXvZi1L/HS3v23Raw/
4aQ2NUU1yuEkAl9iOnwo5eapWj/vZRvnX1IW5Op0oHvwlvrdRmIQCEfadRWoY/OomFCtrepHZnaC
3Tr3NlQUyzIsDcyMKk8ImRuRoReTXAW9xR4SNd8NXQH8eIT0f7q/vKK3RCV4h57Y4mdjUoViltRA
gU3e6Rtkp9kGYmKT6VR+7+FG3dBub45gnhGYPbuTSOVRnrUhg80Ps5JUxq2C90SQ9S6VC6dfRyoY
6qT0qkZUawFBBKtZ6RVXQtPnShfKiWmu+AX6o1qiJkpC6hFSeKH1oXPGjRQYIRXOD4pWydW/ljnJ
pqqGKVu+1qzZbbLG6fpS4C7nDpeCWsUqgw11IR5ZJC8jYkaNekXCpLBO2E2LfEnwvdYDytfRTm1w
K8lRT9I1DS4p9bTGnWgqblG3o5d2C+76wfo6FPOtYiPrtjH32lT5U07qj4ZtNkebDILy5dnz8WvB
fLE7K7MmrQtsq8kOdcocSm9I3OPmEA7Ln/eVv7eWBxs1rMuaOsLWVvKiO5OSPaSlEaSg5R0b8qBa
FZilwM9BrG5r4QXtjZIqWOs5FyKKLkP/AxVwnJTfQ06toiimMgsKuQicmtOTB0N6uvxxz/nPqQku
crKqz9eJRhasElQyw2GUby9beEWB8O5DVFshpi6DF47Xo8fYTUeSbATR/lP2oX1o7rXPWu3ItRN5
xSM7jN6Yu3nldJ/w6swwq58Ibrizu/jLPl8GtgrkZYk0UfD13y/NY1SNTha9y1tOVslXYmvW69ls
Esx/l9EBMlBuPeGWkJyapfhX5iXlA1oHFK97SVTlEy2Q/O4mHe2BHEOpKliU8phX8JRGbfeN3X+6
/CVFdjh3HIpSamihsqAwXsZO3+jdFx3Px3cYOclHuIp2j+4nqU18raTWnUX5kGojctXPl4281ZjC
zXea9axLPUkYltKOlMLsM2hMKeClAA70yD7GQeslIQmzwHKLK5EbvmZSb86Bjmakqmq2oulcnwdg
/rwuQPb3SvRmblahx+gwfCnuWMj8PGj8fGs96WBCLq4k3S33sZDU8xVr8+YnGCqIxVVC1gL078tW
jJiacTYhTwJGDK8jiJYqd/aRuCjFernbPjd7BG7cw53T+fZuuu63YoKj15bvm19hoS2sgyAeuRTn
R7lO6Foew6/wwNSxyijWQROaV+s4wHj3B6ixc10EcmKQC3JErquomWcWmHdRYL6sy1VAsGcAGFfs
O39x05D9EDv23uFnKtrBCH2qrlh8BO/sujM6vTTAGRUFyQsK0xhN33dh50tB99B+HQARCUSD8Odi
+qlRbrntOI+qbaCw3fefaF3gtSGJ1rWGFP4TIn/TlLXXLROeZ0KagFWTZSTc0NpBf729wYMS6NTF
pc8kbMPLu7jmF2+MoSGjaMbayOdpyhOzs4uUAMnY6g30sEdUfiiKGCkZEzwLjYCR4Vkr2HXcFI0g
vXo754hAoZ7Y5vZSs2uzSiM7g68awcoQrbnlLr0nbgFtEQlzRtN31c12xJs3PVSqRKOx50IuekUY
X1ijBqAUvx9YOtC61iAoFDAr3U35EhpGhV64Jgi661/zZodPzHBpMYALOQSUYox8dH3tZFbtlMhs
pHRy9EnxWJUJ7ImWxWWUCtQYU6BcMP2R7+PMw/l0l0QVfLu3iL312/1aFU/yAr5kZuh5kgfkpjmM
uwEaMNvmDuVDL/uMxqEyO7O3SiiImEPO+uuJXe4KQ92vs+ceu4nCb6iExnberFobomMhXB9378fN
1Mu5SfPXDvvy/2i7jiXJkVz5RTSjFlfKVKVl94XW1YKaQa2+/nlU726xIjkZMz32bG12D2tTSIYA
EIDD3c1dFPz128qzvBbvpy4Q3eZKSL3hy+XreA5Rel9X3UQkw/MR6u3ModTCTCxV3Mf5rnPDoA86
EbVnuzhJDsJXgL7XZYObp9MSFQk+VLXgdD7b07KpHfJO0H0g3nZxCwrXSqs9PYnB8TSgsaEY49Nl
i5sedGWRWdlKLIAz1sHVUMR71Hftpog4HvScZoAuoqVAGBnkMgbawZ8/CvRRU9yOOpyake1CtbmK
FKnFoCSwBOoINlhJxBHVNZxYhdJxWI/liE7XXCiPvdDiFZL4vdU5IyZHMUzqzgQv9lT6MQl4voMq
wMss5Ndh973qWtSPROVEMBg8VzovkdpeKQMaEooo6xJLFdB2sZFMU5gH8T77tpxylziYcj/N30cX
koh+fsVDBGw+JxTrwyLjq6Y4mUDJmRYIPeGd9qDdUmIP82fudrsB+C7riUbXyUMLKfO5V473ucyu
yVEUikmDzxWDHNqr+i88zLwkML5KB4hcO/GBFwA2k6XV57IsAuqMCqjSm7qvX1EGQcm0KYq1dXHX
ntsHPovmpmv+WF6WRGBatLLXZgQ8IRtsQfxWa/fDsL98vbY9yMoIe7/qqtPUHss4H1DXf+h2kwMf
6TQ2FdGUeFwl1B+dRbeVNcZfZWpYdfIAP0mhqYDFHFFpxtCQ1/0Kbdk1F9fksKu+FyFYiyom2nAt
DF3VWORaVickVFuc0RwRoLpBZQs8ruQ2Pii8ldz6trUl/bMb6Qsxbiqhp2K5kq+d2qfpxQTPsOiX
AFWimMwDo9O/d+nL2IQkDtNSshBTrXypnVAyHupuOlZ69ZhOyc/Lx2Trsq2/jbnp8xx3CRKFIqjV
OSBRiA6PdHXZxPvAyKXvYS500xZCppg4G2OU3uQ1uqqylO9ztfOqJu5sc1R+WmJzm0Rd5w05xMGy
yIX6yVsyyTsMormRqTdodbb4r4nsqh4d4nKQatsIs4631zTOXfitbCEDct96OdW4NVlp9ribBgAf
aN9HS3LsY80XhPyINnkE/5//XMz4uaknzlXacg6rHWGLHNmQAzbQ4LTlw+uCdlytlo418viLNhMb
TVF1yMGj3G6y49tLI0X1PGPjqQJ0e90DeQG3N9kguPAX5BjFTfmkono0OVwWya0vXJtmz1yrCzm0
p5AJ5/IBGC0AKrIFcAJVu5a07KEXRb8eBwGAHTmyVYW8RlbpCbPxIs3dZKsAQbskrUZOBrTpUNY/
izmmaorSkiG+O5QOmvXDLtmbNrzXjuu6ti7dhyVMj352KGZq9rMB9kfgpoHslVztSJzMgb4JKp0+
8eParq54CTPPJpPg5XofZj0oxYM2uuvFwSkNHgHQlttafxUTcPoiEmpTw1fNKpS8CnEP8NGhlgYv
Ekae8+d9DRNu5ghC8Jn6fnrx5nf6K/SI0pvQHSBhFjk9OqSTw0tMNm3qGiIN0NIgLGTOh5lFRBNS
2JSm2rEA7BVKDkx5cwU/LLB1d4MMllYNsCDGr4K2+KaVuVOfO/G4u+yStz5FB9uiJCOhVCX2tW+W
QA+ERo6tAmjO0L4p1T+noUPuvTZBf8Kq+id2mOQKCzwo5mCcHRwEKARHVwrgTfv4HgxeV4SD0N9a
vLVB6nVWBgcyj3ImWYZfZfdqkWMSpwiEJj0JKQ/dfT5FiG8z0ECTLEsFCJf1nT1kKmRrhnYmJZIH
eC9A7WCv+oBD8mnJtpzl2hbjLFN1amM11g1/ro7xuARTDtZAhQfJpWeXDXtrK8zZrg3BzKQBX5QS
IGYszUvTL5H5LMfE1kPVUcXc1qTCv3wK6U//a6Oopn3esTjJzHJJC0iQjtqp7I61AaZCA7ryaeKP
krFTIU5+2eJmpv/xnQpLiQEC9DQPyYA0VRSPSqF7Yd959SIBYEte5rx9MwVTeFSEbHSiCY5kxIN4
jDUg/tSZc143H1nr38L4yyxsVFJnFT1FYMCTIWSnvU3HcG+gMwyaWx/5uivTB9ZbiVyHtxK8xWc8
6NDoaTMIcAGNW3wbgAX8Rsvl5l4R7ehJ+ArORKB5fwDEBx0RW73n7AP9tktbz3iHKU0bvTSw9SCp
vJ9cbZddhbtij1pRwA997yTYl6wxrkG0oC2RDqrup412nZL2XlVzA1KwxTNYFYhbQ5ZR6vrHekGj
XIjmr4mh9MDITK8U9Y+k+Fel5S+6mLyQSU7cRQIhsRbaYqeOt0Bp3rXysDM166BYYSCCYg+xAWCy
2k2T+qu+5I/mkAJUWBSWo4RDZbepft1BH/HyktIVO/tGSZGhcYmG/1nBP2qtJgwjaADULZrEUQca
8Ll/umzjHcl+yQizbVGPUnUUEloXEJ3xYDrpqbcb1wxUr3YE0HuARywQoKhB6wRAG/jlTrWz2xJ0
I/1uPmY8IMdmFmusvprZWTXTy6GdcIfUYHyuTvGt6syLnaFqrHnJY4RixWN/gxmAP4ifhqQjH0SM
Q1ueSaaiXC2NBFirABjv60qsnEmQvctrvbWfmI1Ao5+W/84KgH2UCF2ZKfA/k7kni1bbpMq+XLZB
V4fdThP01IhmhqiZZ90yjClI6QIfUIvGdZW1+9wqI2Bhwbp92dAmCsbUVdXAf1RVZptiZUn6pYf6
PF4bohPt4Ooo5cVvwdn2pnoq/qyMhKIfAD46ajtAQnyOLjIw/kU+gl1nAHc2cMJ15RPd0b9UaAsV
PimuBgCqX3h+dSuQrq0y4VoAO4SeF2mGunS0g4DJjtJfNugBXl7QzZ1bfRwTry2y9KpVhGmgDkgL
LFzAGFXOPuHl2Vt++uNzDDZEF4WSjOqk6X4ZeWYADjZ0MJMpGByq2y139p9cLIzRoN+lofSNZszn
TSuavs0rY0Y7wShdaTJdnXCQNpv3amWBcWEZwTNvGRvDl7Phm4VSL2hR3Mubs2nCkixd1tCQlFh4
maKgtNchVYWYkX5Vdb2f9PXzZRObyYP5YYOFlc1NvxSkhbtXatf09CvjZvZAo3gYdsux2UV7NF6G
Q/Uc2hCu/CPY1do44/4sDVT3TR0bPuqY16ZkeQRYIU2d/yA/XJuhh3OV0Udd3CptZFC27GsRSmNR
vDMa3QbNvjmDUcooOF598+6u1pQ5fA2SsSjXpSIY+mOTzw1YIMYvg1E/LphC7HJfwWGchyHiePrN
Su36O5kjCVwJxqwEEGvkJ6jTQQmCBNGTFKCa6Wc3Macat+k5Vh9J///VoiphKY/9OGM4QdEcfTG/
K3N3GvOM46Ak6l7PYsvKDn2urew0o0oUS40pAIEOMFKfXzuxb1x/L/YY9Q00kEYmN7xSPv2rl6wy
Tp8sYqHoOZYSyJzItsT6EbA6O89/YhKPE9N4C8l4+rxKqyGecFoyGWkrmU4lxlwt3fyXh5Lx9EpW
jKA6h5nfAQWAA0z18gMKZ7vYFgimQHIgSaBa2aRgkAEEfmrnfdjqd21l7mMUWy/7L84+sR0QqShT
vQELih+G2S9jqa6ifPCzmhySWOYsIO96sTTKelGYQNjDVXZ+8g0TCjvaS+rROivQCOEFsM0X5uoy
m6wTAUNHqgzYLzq4q7hgCfDlW4weOTQN0G55rTpOrGGJkEmfzs0cwhVjChCjjf3dqBX3l/eKc9BZ
/uNZIkNpaguyxDLMncFE1w9Kk9d6Gf7bnWJ8hmpMURpG1DddqQcLDfbjRFxMF4Lx3YgPfCIQ3qFn
vMWYjFkoq4nhj6X01ejCG2SwNgYXTiqJd2X8L+MZq627yKmMdwPyAqOdgrgU3vI+vi67xJZIjHGw
3uvieHAubx739DP+A0JspaQu2L35EAbopB4w4+CSPeVRilxeCZh3+lnm40qa0jCX6Yqiq6DSJ6AL
tSHIR8p+F1iuxXn0Uh977u41xUJCh2cvC93JzaSkjw3dL3r1LZPMIMVEqLCQzLbSeW8BhbqE2ePl
Fd1yXUhPaeUG6CwUAT8HtoEInZi2cF2NpPrQvbUXAZJs4rMxzt5lS9LW561NMQmQKcwkFXR4rtbT
D01qh1fJNcWgUFDjdK/eJCfzhtaI5p30hWOa/ml2ZdemGTeWETKAWp1Gt2cwS4BXX7qeHNPGVzv8
e7gJFV1bYzKgIszKWa8WE7BNyY9EDwO+z0rr5r7pTofyujfvpyuM7PLuxtb9X5tlcqEi1oS5AJMZ
amDtL+k1RevfTTzTFR/ChxBCE503u+auueK93jbLFhZUtnFyNYtyBnw+Q3PSJnNZy1BfB23g6Grv
QFUdM9LQ7JXuQRKEVhw6cLlj/Li8r5tfvDLMeNjZ0pZyrETdb0UTLudKz/CUiyIMtv8QypfLtjZd
z/orGfcaSpHcjlQUcRqPVJo08kBD8KubgRzRcIp4ud9WnFqbo7dplXFm6pSXkZ4ZGN/OJjvWx8cy
WzRP1Cpe5Za3ioxPHVUlM5JRMsFVtUBIVnrMXyf8L+i9fcFTZRCvqFCgB7E87+BsRfvVJ7Kvvtzq
ddDziKjUTuQrhFL32qTwnA7PBuPfRNBZqBnBEaGlmjCIjoU37Do7hkxc5yRueM+9hpu+5uNQGoyb
kyGEFIoFbkM4eeVe9eIHXMGbqbFnrCN/ETnnhIXW5W1XZHKIytqcHmqQHWWYHshrTmTafKCvt4px
aUsiWEojIDEzbsrH8na+1o5W9ri8ZUHtGoHsDtEedVq0jORd9mDsuZGYbtOZA18tKuNicM+zuMdg
mg917movXqWu8FtdxgQOm3f1NmPiyhjjVqJMlNJiga5VieHUNgVOUfguiFfLwBvF2o4UK0uMT5lN
ieRhihyqcweQS7eOSJz6adrVrg6kaenVsjfveCNtmycG5SgZU/qGfEakbsVil1kmspo2icCPlTlz
n95CBZZ3ZmjD62zPVnaYi5DWYz10OdIZsND/gi/zLHkKRgz9x2LxkADEq0mYcVMLL7JMl+OsN8/L
yjYT8EfTEjE331Of9k/59zbd58oUczWUaeiNCH0MfyagOOs1e5bRsDd8Nf46d5w3BW/r2GswlTJJ
YkP3zTHyIy12szIEfWMSXF4+6vHPds6U0Ao2NRUjCMyxDPNm1kslNfzYFB+FbnotLDVA/uSgsP/V
UNpgyONAqHmvzc2vW5llQl4tNkZbxTiYCma86tBtFiDu9JfL3yZrPDNMvDPNfhQh4AlAmlU/ox/i
R4slH3PIn+2NZT4lcdN609QYga4Ov7R0OJVN861plu+TWtyrev1DrzGEoU7iIRKMO8HI71sxDh2g
2p6Npe9spcaQ+1y+jaK567Nyl42g3A9DM/Fka/Db0RqdYs4XpyNmtpcnsXTMSpjRt0OCP9RF71mo
futVLNrV1O3TEAShwE4HeWF9V/M+6EPMME6iqoE1xxRdAFVSp1FA/2bNuTN1S4ACwfOYF5U3ZODR
gOMM91MZucZYHVUx/qEsrV3lNRzbN114jkDGU/c16Ay+ZIawT2WQJIy2XAAtlQZNp9jiLL3GhpLZ
taxXjjgYXxdTdTPZ/DFrDxFRj0s+OKK014GRcCZ1rr2QKA5oVJ+HKt5jLPmaFHVuq9UV6R+UKts1
TeKUmMPQwlt5SUdbKQpXVn9OaXOjhjdapn0Pqyc5DpDJ2rN4axWv+azsrWY8kKYNCvABl0MDKkij
scv8Ic+Oja6f6si8awU1sNSnZkws8KxkYH+pOyc3QJ5UKTtSmdd5+VC0kA4gxo0IdzSHb2YE4hB5
tut49vLhMamIPYCNxZgGhz67xk73NAHURPOyi+P5mBijnxggZJRSN1wqB6138AjUrhoPrmmB/Qm3
3yIZaBCKyEb/v7TjvAPpzi+daLeKBPhxa77khmarsfqoJept0olvoyT5c4kGLvkWN7GvZfeiHh/L
LLuRAfuJVDBE5OCUw8Sqlhov8xju1aJ7GmThS4FO7aAu11aHF+lQ2FMs7lWLeJX8OqqvSYMfrcng
s5q9NK7dTo9tcRSvh1TZQwTnGJcK6B9Nd0bKXnQ/lrK3TRBBpWm7T8EBpMOg2Qh2sXQOek/4V2db
6iMHswrHqcjARAEWJ8iukWwCCUcH1ULNHnWwVfUxmBDx2oFoZzMn+0gbrzqzfcxbsk/b/DRrwyGO
8v2gp6/CSL6abfmghssrihWu0YdB1SlHIhhfteJmzHX8yt7LSfLSEuGbVs2HfNDuNUF/SdNwl0A4
c4JepzlgVALapDYeXq+lGn8vsR9Jsly3pRzEVv4wZ1W1E1JhtpuOHFMdp3nWrGGvTJXCeYVtOxfV
AKaGMiSIjIfOxqXSwFNm+IRcL+NzRm5C4+6yB9tMaS0JrAIGaO5M9smuDpA+ViboKzf5t3l4IVbP
+YbNiLYywATuPFREEPsjyuQdOTVR+lTOAhSF2txNW0Wzm3B6u/xFm4UWa2WRCdc4yGkexQXQTkAN
gigtAC1R6lse3o7x4oHQKd/JL8b+slXeOjKBG9g3ubRAM4KtAhdcdSTF62UD21nz6rOYw5DM+ViT
NC0DkqkA54QAxuRzfGjGAoCcoekcHaRujW7i4Wq8jH2569raF9IKbC5T2AU5AKVqoVqnOM9voUPw
A2S5t2WH62Bf/qGbh3b1O5mEt9PBU6rStKKubsv5e2/c97xG5Xaqa2kieACBODzDG7aTZbaWABua
ZI8e9CkC9Yu2M/etmzzSAl7uzUfh8fJ3beYxHzZZBGIqdoI11piEQKjGWNXv9jV/2nALDwDYqwSq
YjTmKZ8v8qnVW53EmSVMs/C7qwGp1icVcfNm8HR0vAy3+5JfcSEIG3cUtR6QNILn1sKkKnNjFiUO
dasExaXxQCtaud8LP4fUoQOVdIqmrQ7iMXdGhCHJ4aECNi7OJ9vMxUmSLBdNCSnuGL7IMcja4ofL
+7ZVa/lkgVnQdrAyEBc1JYAw4i8qv5l41ctyWLz5gY9J3AJAfrLGHP9ZSruB1LDWyGCfU09SrLg6
nn1GewBng98soq1ijDTpWltLdJfzrbzVZJLtGKqfE1CdJcqiRPDqa8mmj1vVbk8SeravjV34PM93
/sAFJB9E14AlgH5aYc+rBUq2aJZwXsc27D1FGt6MuYXcZJu5Rds8Xv5AmrV/fkzAmKZAhx3uyUKR
8PPlsPLZ7IAIQns9iY/xAlrQVqlm21AxnqEOpV+3eCvN0s/LVjeOEDWLt7Wh6+CBZZU4UjnHKJ0J
30uVOH5rlesoRCrO31HiON/Dz8aYiLmo6dRlSlYGZfYkSYqtEB458uaW6fAxCvA/OsTlP69iGOt5
2iuDCaBHUR+SBDNIVSpKDoZrQLjH47Q+DwhAgYE+F40IHTwxbJOszbWiJaSEWEBFnCoZnLbSMEuj
e5c3aWvZJBUFYwPCTIbE7lFVtG0hC9QMeVvqh7DSncsGNk8BhsBBUoqmCt6yzLLNjRQ2idlYvhiA
ibD10cL0pWuqFmS0oCviXazND8LHqKqJ+WuRrYSbbUFEokMyTCKiJ86TLaoZJ1ZvHQQJLC4mroxO
Z7w/H4TEIFEqombkWxNUN0rdV2YMeZKruV58zuLRP8Xe3LUp+rWrsKaLY5bqEKv3NdmhnPj6ZLeQ
we3sUgoWr7/h8y6cB2ycO6D3AEbUoHl2hkREL6qxFFza33PQSTD6ug+a84DzZTw7zH2N1ZmMypCU
QH4O6Fe0V+bteNsdrSfLAVnhqbErx7wujuZV/bI8XLa9Qerx+RuZDWzlotNGAtsUbp8dCRx+7XRH
OomqXZcPww4Eklqg+zLSIXFHMAnydeEMZW10bPAbMOkO0jALDNBsgYfICqhP+xxC0756UKBHU72U
u/A2QzM1eyy95Ia8iHfcycPzohy1aiiyqhsSio9MVB/G1qyFFtf9dzsVmMmb7lDviR/5PFvvEMyz
s7uyRa/R6uwWxIAocA5bs5PvhV12PX+jgVVXbMNpjvin8kCirAXzKT5Ybn+wTvWbsK/fgALknjZ6
mi79FibCVzJgWND0ojs+0SpvQNvIwwEdiCByrcfL52vb5a2+nKmiNXI4TgqYP99XmerAoVEVtNCS
IJAGqHf/0hrjYCVFNLplgTUKjKLyiEJkd9DpoKjU/ErnITi3XJIsGpYqUm4PhNLP21rlBBS0ag1m
94fhRHMlmhjmdrbPfmAxkWz/weet7TEuMJ0GY1K198+jemWxE33FzJ5tBACBX2n7y9a2XLsMQRAw
XumybLK0V0o01Aqkli0/7WRQ1VYgwkwgOt+ZjrpwivNbAX5lih0MDXWhN5JSQ4+vGByheUyMAayy
b//qe9jZT0PP6hFFatNvs4dWvsLwEfihMxQROk6k4n0N4841FIf0OsFLHqK3LsK9vSyP0Kf6g2xl
vWbM2RMFPLnEtDL8KM4OBUFkB6iG2z7ccpJrK8yJ64xu0Cbz/TlAeaZQa3+BCCgub3ynccLA5nlT
MPYlKwpuE5scAQuniqbalQEI6fxwSYgbyVPogi0BL8dRmjjrt/UQkEFyApCADmYjtm6VLhDVaBvJ
8jtTd9KCIHf1J3LVgH+iLWZbr/7EN60NMscCouUYDdW03wJTope7wwso5RztQHxhL99fPuwbr0gV
9c6Pz2OOh2ZJGniqAfeKFvWb1IKqloDxLCd97PV94oAc+4iS08tcCndWWRyWoVg43ooeDTbOrH8B
c3T0UFzArZ4J/qB5MiiZI03hwG238ibZEumTwNQxK0Iv4iqqSrMmjks6IKoCfqXthl3vG4cu4M5U
8+ww0bsVjVBJM9jRgba6HR3hJtthIPaLeUJXw4v2ug0piN5VvMw3bmfeTm6u4+ormXgtgnpZFPS+
DKrvVJIJZGNPqkcC4dm08HAgbuzNPPjtBsAYp2dlk4naRQ0auKTDF7fe4ktos3f7Nghd9XHwJK+A
Nj2oeYLQ4wEuN8pyn+0y8RuFca1DMPgdv+nMnIEhdcheodeH6bXI7aE+JXDcNWd92eATA4g2yElo
+FOR/JJbNA1kwCU413EzU/hYUDb4gKO4DSfUVv3OH0DiobgomAMLHJA9cRFi+fgreirObt/KIONt
zFTrQatqGX6iHIzkukkNt0SvaBxKp0QfhPN5nBvCVlXUXCV5kUPOj6ruUuTAhKS28MhV5uC1vld3
xr6Hkl7m0y28bHtjbu7TmdEYPyO1ZJDzBmc1h8pD5aT7+GSdptc4UL+SY3Jt+OWDdd36kEpANf8R
SFtXC0CzcwfK9vpECbQSnwsQoat7afUZzzQrVmu14YgMF/dH9jLAsyjsxgJRbxnw5NM2+hV0BSgd
k4k2jMKmodLQ57nRtJaPYVcBTMg5lJY78HVj1lV0oeEENSdO8PyLi4oZPc0ErZvOYsy7VBsyOYoJ
SqJ0qEJ5i55S0MSICtJRimQUd+Z04mYj28v6YZU51DOpLIxJYqsbFwIg96WfBSpeTcDsOyKXtW+j
jk6X9cMaE0LjJUSLN1pwsF7LE+jYF2ilRp7lADxFXkWfel5ehr/lizCrjblEUzRlkc25c3nOZQMw
X8hkiI4hfYtb7lTnlidCfkUFDUFHprFVLohYtJlmWeZ/9Es/BKSbd1Vg3hdtJiJre8yeNXWhx1n0
P+3J5DDfFmiwDAF/9bi2mB0bgVcQCxL91rmcr5fdfEuLa+PfkMZ+Xyf2iq+/i3E7yjihZzvHoZ9h
ltuE2wPSE419B0z50lHwOrQ+pgKCHTZ5LFzBFe+Hn3B+Nsf5naOakP2sdpNxNN24zJIYl2mQPMe3
UNt7UHaKH+Phi6ndLyiNPcu+bOd30B7C8Cm/Qnb+vMfDcCUqrDCJghElFYjtoFAr7D7UPnUwu0Bb
lDsad+7oGGtMeqAVg7bUNeQ+U8vuUb0oPNn0wIT1tDgYGZcBCuU6urPr8tkky8FYKBpUXXrUUGlF
oQWwxEn9JCDlDeVEhJdLbnjB48wHMBbpk2yV1Q4alE80E0uaVAAGjHu14grgnflRxgRzJztFGSwj
xTr+kfoszxpzK4t4yXKzqVEjXp2R3z7gb8Ddz56RzLcx91KY4kZOCotyL4mg5W/tvvIhdySV75Rp
ZF//KDpH690UT39Olnde5mNsM7cxzOq0M6CzEhR6O7+gK5LuezoJOwk/lkwEhFICAsY0upsxJk8j
5JhsktZXplU+FsrY2l3eh36uDHtIPN4aRNNdzGICktQIumPNOvTN5ruiM0HptJDCVsv4Xu25naqz
Fz/zDcxjZwK/cptW2K3GL/chGGIxMVkelYOseR2/9M07G8zjJpTB9C1RcfU/OombZwOtPwWZErpx
7Nj6MPZSropJhPKg5OfW99IHHdCe7OfhACagxVGQo1bQXQt4bmTzTq8MM25SqoGsTcfK8s2MeNC7
tWuVw21O/8KncES3bWWBcY2V2UIYJ04jwHBuyvHQ5cXdLC2B1O/C+iZqeSj9Tbf4P3Nns+tlh1Gk
XkYxg07i6Q7AhBBW3OEN7CheihI2OE4vR7rzbOzTB6Ip89ktVvLURqaEJezn/e+rjYqkZJMgcYrl
1gqWK0gquByjlw8MFEM/G41nCExZQiNAXATvNjraAZ5xQcSjZnEiHBawx7lVf5J33JrD5jVcLTDj
NIVIMsaxQ6uQNoy1E4TZrqnL/Dvt4rOnIrOyjMdswkVdrFkpgiUt71MZW1cn7XNl1vW1MCkPZjck
EW83N+/96vMYT0nybugbZTsm/GHesLLG+rS4qTuAUqOghpJgkOxk2afzMsvgUjaguQPpLy8WXL7x
QBR8PjnamLRQ4ypDvzOgigZSQ2Pi0Qq/A4b++s4brHYKEapoGrIC0kea+mMiYMyMFU8XpmexkQ9T
2wWynp8SvU8dKAV2zuW7wftAxuGUuph1M8EBhd6VHUHVMAbz72UT29nlx76xiCkr7ztryWCDRgft
tOx+N8t/v1R4gwhnNYzP1+D9cbHKu0Zx6XtND3ENQMcbI9YRwUm0XY8Z0p4QO5K+z6TgORjOKr6v
wMqoIUKs25TjCNnKbx2Hdg7Mfe1OkA8CTnt4Etzi7fKqcq47Wy0AhHOsRyKAoXmYHRPCPvkMTiMq
H2dhtqrvg8vmuJtIl2D1ifosJV1eYhORDPX3ml+jaT84GvjqHIwmoGTKWVOOz34vXazshU1hyPEE
mHpGwBydPjamAZHb0q5akWNp+z2yOp+MX4mHStaL6N1JD67sSDICYYg6z3+eI3/63lpZZNxKFob9
HJYISBCROxTyVemnvn6ij1zSXv2J1AVzKZjEpUz6SZQ0+GkKTaDt206/Ml1pcLM9xS6Ju6X/wjkv
nMj3DmNd7V9WChJGcGDyn0c+3tl8Z9dd2apACC4SVJV86CLqh/5u2jXkYLwT8ADSxK/KnlcoPq8n
W33Ju9QqOqsV/PZgBhQHJl1LB+rP+K9lzj1/R36svg0zJVozCbRYtoiA7gmZ5iGd8UhNRgwC5LI9
TRIvLaRh+0JEkpmsJcsTotc9bJb6dFDa7qeoW3fFKD2FQj5do/kEod4ifxbN/klehjdJG0+alOxb
qXB7SXsZLIFzmng/iHE+Qv3fDS6iV7XYx3Vtq0vq/bsjyzJwibFWVbn4ns2oh+z432RtCARuLsOJ
UjLjcjKIUXZ1WpN3ypLfIGLJA40u55MuPydQA/3stPFOVYq4GnFOh8ybs6MKwsbM+hkXSHcxMBNN
e84S8r6LcTRQdU6UJkTjpazr/mdNOlAaKEBnZimg2fPQOroMedC+HoAMkFGMrbqGOFNtyOiuW8dF
A8/hQI4DRK4xmWSCx0jxxTYD8XFiSby0hOOhWE36IU06s6zhNazdP91u3rNHoQXA1S0uwliesgEP
LeqAk12xgOoVQod2nO1GvLaWK6iiKv8Y1/LZSynMW6uTOjLXggrg2wmyzHliRztlB62cr7riCEFD
62ycbJITtBX6Xlh9ZrYYRm1aYxoU1fyUYbTdI0vX221ufAvNTOblJNQPXfBTZ7BFQTfyeH6PMf8/
gfudRnP1gUovCNKi/ieVHa9B1+TqJyoYpe/4hXDOZVKoV1wZS2ZIKpoTDqgxgGv9NmlOMlheIr/P
bouhdpRO9DnX96wO/X5iNNRULCqlyEJNdUO0xrACP+fvOk6E56oR/K0aMD0J51v3YYlxgKJqNANw
O/RNQCOoZMfufEveF5IfQ7fDx4cxxg12pJnL0iDQ+cF8HRTRHSluHFLFnNP/F4nkhx3G+83zSIil
oMocn6q95b/996WT2hNiCO+ls33ZPqzR47M6Him4VaV5QIV5CA9J8X0JX9v2aiK85gSNrRd2iiVU
6KdKGOOGoLvdx64Czfq04eDG/iJ/+9+XGIyjWlJUTLNBwv7ggfhPbxXnMLBUClqL2khfNKFfhF4I
LRth+tVkE+dNwVs0JoPq1T4fpR59exAMOFITo4nUclga/yKmfKwakxSVUjnKBi3x0jpashNB645q
iJpAd2N0kSru4oPEo1/nbhXjk8a46hJIQn90AYjzu6Q1BPwuAG+rGCeRzHLU1h2+UMFYm9ns5OJu
Cn9c9nm8nWJ8gwypInM0cbyNyce0nJ23Py8b4O4T4xVQjBiTvoJXqHMXXM671nhXOZTLE2acfdmN
+iN/6bgbxXiHGNW+pFNhleKis2PqYm4AEKfQrg5lwAPf8Kyx3HgzRqUncNShv4YOG+RJ3Am9RABj
KAdqNPrcuup25P/f2WeBC42gVGGWIw6Hky0c1cNv8o4lADjECkzgFnjlCJ5vZynytCmC7EuMFgfd
wkyzkwOGFua9amNchkb/g6RykJSck8nS5FWV2ldQVEgwQRY7TXPM1F+ck8kJwibjQWYFUrFhiXA/
1O6MLpt1jDwMnw8u1hAUKLzXyHmz/XN6cTYBFJPOFPp3j2VannqY9pQNaCFeBFQGrkV0KEEGDCKK
yqXsl+1N7PF+A3cfGZ9iDjmZMtp8nu8Wv5ADCcM7VBRDNHaLRy3yTo6yncZ9nFXGw6iTXkKLBcUe
kLV+K8TphzRA/G9sc8+wgCcek0JyUEjXXE3VX81q3gul5PbJ2GP0XJ7sGfogfiuNDQQRR5DiKJDu
gLrCa1XUk51J6a4zjN1YNq+1uuyXWXxN23Y3VImTzNr8VCX5nVxkmWvGgt3PombnmdkfpVZ7I6Pp
tSplJlDTF5ALaZ7WY4aOjC2nqcVdc8YDKotAJlOHd9CvaJ6ezDu679oVLbDFM04ar2xPl/RCzsKC
kOtpKmpIz6GqHT3mIkQKZnANxJUrgphCyP/x9NTnY80y+oFdeykE6vza4mBFpWe0oFWoQUSw+3f3
1WLypGpUS2t6P7s67qvsiFf0vkYSyArpfeWtIs+rW8xzLv0/1q5sSW4cSX4RzXiDfOWVR923pBda
q1oiwfu+vn4dJXUXC8lJSOrdhzHb0VhFAgwEAhEe7qEMZv8RdyObnBokFwrgoLhrYaxyJW8UJbSi
m5LXXFEXO08zFh/sPXBTDssE7yOHPbAY0ugXLknBNWJzATCxrFwbGlySOlTtmGO+VX4jIGOZdoH7
C61IQVC3ufzJIvkQdim2NKt/9j8ly8HQUkDdpHzrf4rjrnBfuZg39fosmRq4+MFT8qP8O9xCxuKK
fUu0zRLf9mKhuJ5ob/mwp8mgzwjfEhBIwtk/ITfS9BNy0+pCyI3QX7k4k5LBkOzlzX/0o3EJXU6H
Jae/CIkT3J42l2FlGuL5xJ7nf1p1Pr+j0JH4+OArtVmGAvFPb108eCsmo/yf3spgU6Kr63wYVfhm
PdholkYvAPozJ93rjMOoPhTJVTd/LcPF+U+xTeF79HqLSY6R4tuxfgErvv4A/f1ak1BwI0He4eNW
ZllcRkMKa+xGkpyPBx/C3L4olrIj9r9vJEXmIk1fTF0B7Ud0YOTSk7NdVtgubZ5iIkJYiAxxAYYq
2WL1agdNhxz4bbNzjK53QxmwJP3lP34yLqyQxgotScKaMIZ1zGdwEevdm8SkBrapX+AiPoUrf7ho
ofnx8atVkwFVrgK5W0Fk8CvJhtvr5lHNiZulip+2VmB13aHO8wdIIV6rY+ZHyvQ4U/sxL+qn2JqX
3fktOP9AVU5a93VdN7EM9lmq6U4SAhwvgX/AFAzICL2VizTzbEQzpbg0VFxTuBllcBT/3OrC742D
uGJ2Kkj5cav5nj2NpXKUE42NApTPQMUCZQdu8PsKiIvBoZflITzQy/oS5JMQTxAl6ermLamr0FiG
qvvpyDbVwzhZwGIYjA3aPIlu3NoTugAkIrdq33f7vjAb0AeYthPn3eyMDb3vmu616e3JLWQ7fyjm
0a+p4WfWcFTj/rqyUEFoTPupseu7YYme2tryG53WThoNfxTKVr+eS5uUNJ4gkYnP9f8XylbWuFCG
alZEy0FJABOpc6ZIb++7oQmUvHGJKV3kifmshhiqwPRr7VVQyqR6WTnQV8wdJTdEqf7mpbj6NVyc
C3tb7nrW9t1AiQq7aNuJzcoaF+yk1siblmFS2U7fTIcftwYj5CiDo7jiejpQxU7Fyh4X8cKQmlRX
UXaw99YO/AVP1esPVltlb3nZ7KYHmeGQfiFvZKnLyf2xssyFPgvsYz8QA3iq68fwWb8yd6yRz1os
LvTonNnCOAxYeiIQ9YjOo3CfucSqxcStpKnYZ8ADv80Mkds+Fng4G/4w+6AYoAAtCI2KXImLehUE
ydJcgdH+OOHViDyZwTIa2BsHV0yzsR3y3reYD3lJp+Sy1SGfI43tjfRTFVXOPAFwvMxuNC7gvHup
zcQBHNg3yLXaIBF6NsrnkByH6sbOn1M5dfCjwYMouGW24QarX8a9+5hwu2Y0+GV/gKVgf+uMo73l
2KuuQhsv/VAzMAyrxWuXy8U//a1feH6JbHGhK1NQcJgownx4xUiNMehxw556jQsGKu/8Tb39Nljt
IReYar1STCOEN2mdWxxQYAEXk+RnF+hv+Yb5Ir5C2Yk8t5FcbDJi8HHGLKGV5WM6RX6o9ju5OQ70
i0x9weJEG8nFJSMG0WEyyJjp/v1WtsgWF4mmONVb9Qfm83fb5pu57OqbcWEnpYOegfQN5P7K0WzR
v64LEAU+RJGoby08YXysidKwyBkM8g9OmCCu8Wgl2axDvcxRD2z95oCoBrECL50+tZ7iqp50KMFM
+N/cg4cr6UWmFgPro7Az/XsDVZuZmw1gvgKFMhMQt48petor9rjYaOVJHShcG0M7TOU0uecXtGVE
l3UQVumaAq4n7mhFSjkWfQKqsWwKGlI5RfL1vIGt21ZXdIxHa0x6gIeGpE08GoupRLuouhjb66GG
4ufSOHJ9Ay7feREhZJl38aECq9F0kHRg2J9/Z0OVV++qWQ+DmMDJ7dgxB+KqUAUxzD2hz3q4W/JC
EBA3rzs2P6hCPZGcMifMnVqCFlWHGCXA1KgmOPP1PPmdZx7JXnFAO9hdVz5rbtApeBIjqzcfc7oN
jRDwhYPa1OQ8ZcFkegWBu3KXJYNjZkcd9GYj2IqNOfWwR04LVrwh9KX6e18C5A38Tz7dk+kqmYQi
Ilv+BGoo3Qb9ACQe+c/dLzO0AhMjAhorpRC4yDCRal81/S1jblIwLwZ8q93enPcx5qT8RzfAbW1a
JphZdB5rEUkzIp9mYorFuATVlmb7oXl33sTmusAZa6s6Hsv4v4+HsTSyXNdaQoHGuiKx5RZZKTiJ
mxkxfEgGg5xswn25wKlXWS31MVKTBvPwSeVoaCf0jir5dF/vLI98qYzAzr1Wx60uecvn8wt8K62f
bKIB4nULQoIEH+/jCou8Ls0mwsz0EDVPVlL2bkfjr2oP6fFwIsVlGuNhXmpm9QCO+MLTk6i9rKTS
Jxp83Uii4qhmIVol6LyUWh3IIDqOJO2i6/XbpAURcV3He42MD3oxPqgtuWmLNrtO5P4aPZrradF2
xTR+kSP6NMyqn0nVszY3wLONPrWrh7ZorkJNP1ZRq3kLhlq9JTeUQ0MbUDEq1YsVSa9mLhs7tZig
2WcXT3YaSm44ytQbtTB28qTFjk69n0OyyqF5ehvLxWumDIeMRId8Cm/DvP1cxs0xX+TPfW9+Ncbw
ztRrFadIRiVC1a+g97ajxLo0LfW+7cd7YKpvQjm5zeXxaqwNT9Uwtka627pNDnMkXUVaXLpQjC0O
2aKEbrk04LWK6X4pKugGxVTdm0NhOIUJbdA6jw+AKF3FIONzoqIXPQG0rQTA1BQZGq+yDp1X5uCr
ZNRGZBxB40iCITF7z6jUayss76hlRd5igse3QBVkljAWS2mxl1T9WU3mIM4N1zIlkG7ON1KOnns2
7XO8j4smCxaL9by0ysma+iqkEw449K6drKg8bG/olYZVuDOoM0ERbD30aTs4+WiFrjHRBF9BNdw4
bTxwbgRRFJWOZMmCVG5z+NDAfoHrD5R/hL9AiUnDtANXaZBlLqUHRjPRfG484sx+y+QBvRDMJS6D
eIRAFZFvbc0enuStYfsnRUvQXEK5G3c5RCq5/LwgemONzZjtEqv43hrlgdCkcAy9ckDC/e38Ud68
D9bGuG+NAs0EvUwItwxBpnqxK2EAG4kRQJJzDxq7DOwA44Wo5bQZhFcr5OKHpc/TNJsKyrKxY49g
Yll0JwTXgmBtWymfgThsghQAqDr+rpsGlYRqCUwEA2MUg1sFTPeZdZkME3eLSGtkc6RobY/9ntW5
SUFSnw057MHNwJyRqLYjlUn7Io0TkoyxjrymVI8WXRKvAUk2hElJIlozc46T0LxaM+c8nRxbS9TB
kWWtaCB/Oje+Xqr3g4z8Vhsy05GK5masuhzaBtKO1OaDHCmXtUrG+3a2ZMHP2XqNGUzm2JShrgzm
Tm5HphkyBSF2xDbah7SQH8y4vWkaaZeFkCdbplfBF9+8et/t8YBfu1AWK+xgL7JS856ETXHE4CNo
3kqoLVhyPh4i2hiOFk3Uj6IK5fnGzh2jIZmn1pLiyfVy0+tWcP5nbf8q29IQW/Af/ORsQRe9iroS
tLmD/UVXx9eIUO+8ic1akWFrqknAAaaAJ/fjTo910toqePHxvPkxU1pal/k3jEYFi597jekq0fGP
Xvdro9wDOEYGEje59eP99p+JeVEFXBvj0ioa20vcNTBWpiVuwqS/yYpEkB1ufSkTzB4EFF+aCW3u
j7vYJ3USaxo4heL4olQedGhrCL4TiwH8+YSwOQTHoW+uGTxxZl7m/RTW8g9A0zh4LF3r8c0AHcQE
kipEE2ydwPVdzsUDayrqcohBClXWmmM2sxNlr3b5PE6xHyq+YHFbQOa1Mc4JpSiblyxWKKYADa+X
7htpdNrQ9vL5r7Sv3GW5KZTExbNrf97w5mdbJSycHwIpm9FCAltamM9HCoXpXm9EB4x9+pMPpyGI
QTsL7DI89k2z86EsF/MH82f6NTkACPIXkw4GQAMDze0lMscFXFullxxFGcH2R3y3zZxqdbEMJVVp
RuH68tGeHyA6HUp39fKsmAJIsLH1AjdXi+S8ZUH87OLJBB38bLXHSm1qt+ilwoGIFrJ4KDyGUMcp
J+MitbvH2sKzg8GeMjn5Io/hqzKVhyXHQzrT6V9y/1cOZch4ip1Cy+6SLr+1kwoZFP5HYOYxnbgs
kFNpU+zGU0m9hQymI4fzoYK6ThxNx3HMbkpSVI5izbpjE303G7HfRfWrCromr+uM1FkGAlmvCrTJ
jWx/Guf+1ZCnu5Iuz0YCV9fDa2S43mzVliOhqGC0oYFBw6Xw6JhVjmTqNyPIDd3etF+kfHpVI0l0
4Ldd8/3TsX9ffboY7bTcxnRGMLZ/kaVw5kTUemaH6pxjcocuIdTWpx7pIggyBi+2NTREEhl6MbXg
CIiWwp2yZsbgTl8ga8vT+pK05de5HV7OH+RtRye2hlwcDE78u3bEkHC7gFwUtIc4xHVgd7ETyYZP
atzXUFE6b23z0sQj5x9zPHtdXulkskOY+5cWARBTDEUENl5ggAVZF+KuDtul08/1bpMrwNAyHHt5
1HHFTC9apDlNC7roXHMjQzRkvn2Y3y1xUcMOs8xEB8MKaL4Phy+5vY9oCOl4ULfl9tNkSgL/2GyY
Q3YWL0ZTNSzrrWqx8vXFzlBOY2EKSvTpXzJeTgwaT6wXaGMFOmgeYqEwMwtIJ7u5Msn2YGVStntN
ayGrAVxp53WHGBjvbq8/mM7iN8CTiDKezSPAGOGRINgo33FnLe1So0sTGgaJ9dfSj84ciapimydg
ZYE7ZFY3j4PKFpTFxqGw1T3A+J8jPU8gNJV6NhWVkjadZGWP/Z7VBrZ5GM4aiawgJ/KnGEsaimQf
DXEBmbPs73IGObxl/75YInI5NEf+3UfusyVRgzEaaQL/rjk/Snr7EpZS7bayMTmTQT8tSVpCxsc4
9qNxn2TSGFgFeAcH9dCU5jNpzMLR2mTyz4eDzZO5+lFc8jeltqIaI7Y+jIzbPmO1qemBdn0ApkhR
c0DgSDx4lY5lGiedFu+sxfiSG8mVMkQCIPtm7221ySe41TyXjGnAcTSqu+YQPjN5ZpDX2g9qUB2r
naibI1oSF256O006Gz2KIGwvF9QkB9FIx2YG9v59+LpICXHE0iALCSQ9vzLBOaTq7W6m8SdSom4h
dZ8lu8Pkj3Aft2PMv87Kw1XzmjRlQeEXI3E7rzlAwg0ZimcDdhSowXIlhssLggAPVy3VSq/UGmzO
qXkxS5MDlrqdbINM1rT8qrMFfv829nwSRA0INWD8kGgn+ipLIkERTEbNoLE6bS+PyheqJUhwp8bT
SXbdme2wK2R5cPo2lJ0sVOiRJDIEoisN5eVw1F1dbi7zOnZTmh3UIr2Y7Xan9cvBQglWJcm9GQ23
Sw5WgGRprmqaXabdILp9mH+drsJQFNZcAec6d3yT3CTNXIMltvXDnfWtda2D9C1zUGvw+0UMgtk2
ByUSRYcsFUqHHwMnsGGFXJMRszfljDFfrdybhp06plYf5AV336IfTQVkVWXdvlpDFzpNml00cpnd
n49a20kMimXo2pgoyfNtuVqXOyVO0QsAmyjwRmA3tl1tV10wXovIrVA6dUQV4v9h09AhLqGrcBnu
nSBlS5QiE4S8J+A4UJ2AviNAXXPitwGIwGrYbdxsF+uCb8yu15NPTFTVhjw51MdOykmUGnYSq8CP
6hey9DBk30Nzd347N6PYuwm+goRLr49QjrQC6Fq6uKCI0gsWsR2XIWYErlkTvQC+HDTFEmQ1Y/JD
0PZ35y43e+xMOukfa9xVm2I2BRsKytIfyJLfohDd/j5Qn2OaibLFF6GkaOnCnNbJmx6K4nUPqFvn
KCWT3fTcMXgvGHlEvriZwFgqqjZoSjP6+4/nELpDbRwS6ObWc/83OkmT03VZoPaW7BpW+UokGQU+
xRL0+ERWmRut0iYtWsqW2iHdpWp1tIqXJvpbTW+baHRImV0RoWbUZm0ZzaJ/l8m2fmUwr61Ym8DH
8MYVSi+WC+tSO4a/MsK4+RFRqlUUbCZo8bjAZsYFuCvkNt9BJ63NMCI2X7c783PqJiMYv1BGVp3y
RjqQv88fvG2z0NzTFEtB35T7jl1CdGpagNl30XVmfinzJ7sXIHq3Egg0AkzEbAbekrkbghaggE5K
ExNDdfJVnrIru28Ohhz7dTbspbh+NML0qyGFf51f2WaPZWWXh7iNkZZGhDAgMdCyS6hgCl7tbmgm
X2Ks14s0itrRsEMVw02K5Svtmm+LYu4n6A1PSnXslUlAUbG11XijASgiQ78Rlc6PvhRKNBqLXLKD
ihZOGx8ASHCGWDAovbnZKni1UTEjtsk/5SFonHRgNQux2RT8ND0ww3hbo+/QDPdFcruATA7Sy+d3
eutUkneb/Hs+y2hXLwNohbNMvi9S9WuWjkHOBLb6+mYu0fIZUsF9sbmXK5Pcc16Z0ZkEiboVmGPv
9uQ21SLc9CKoimhhXG6tTwtaBiU2M48J8gx5lwIv64ztsjML2TcJdKbaVN2f383N9zzYayAuyN66
UPP66CdmnOgydIBDPK7JeGEdl0PmWQcQ/02uhRpCIFaL2F7nu0X276sohxnJEvMwsAiQylUxWK7S
Q9CKXKqZ7KbtTUc/nV/i9td7t8dFBMz2QPrXKME5a0lPUdx42oT0KVpEO7l9GP61w4PPulJLIMGB
rGLeDQTgfoasDSMX1HGgRJ/bY+NHTwOYszK/Tt1fYM7aSlZh/Z8vybe3y25YljEK35MAlKx3P0a0
xBDMzZRjbY3z1lCXC4mwr/j7uEjRxnKhrO0jPYOsNUpOQXMoAqZiUh9+QRZ2q7OxXhJ33y8Viml9
njCZTfKczc2zNnRXVi95Zdb4VG2eyGi9REt10yzt83kfFS2R+fDqTERdbExZDlp7SNJgXHuAhvgt
hsEM64baF5XxCeXlP2EiI5D7AsGYbkCXmjPZSWQaOwW4zH81EST3FZIIpuO/aSJU7oMojdt8Uqxt
coWvURptBBvkqf9lRHOr5EMAANRxC9o61PM+7i2x6UxrNkzIqGNGyK2nYKpdvHFHfcnPMSuK7qlB
942Q05iFTv4lszbM+VNZtUbUK3g96ua1rCqObe7G6KI2vkaNfjjvP6cKgSi2EQ1PACgMI0nmD3/S
tHI1FsChArZ56PULhnwFHzbGFirTU3azlzjQoynFT2S2e6eLfDfMxYHGmJt5UfV/eI2WfQ6aY6bc
+mvETZsPq/VCua9Zj42kzK1lvS2UXIQHBbw5ja8G1gX1gOsBd7lgazfjKlB+UHqDDuKJJqllZEYf
1kgw/mTmaPNyfDfG1ww1u+hT0oO8aVQtp4CGRv85yT6D8t6tQ80xIDX+R6uD2wCFpFsqX1nQw35K
LBuioRtTRYFIn2QTgkXQFv/HGhcA1EWOlklFnMPI9BWyUtISL4sPdU8cO+1cW0kuljD5uym+ZUOD
/7dypqQMSjDMpgNgenXhGur1Un5B6akLLzNISYThVZQrzjKDX0bRgv+4O1x2ZNCynOcBv/fHLbfs
Byfck13o/Apz4XYuttodLjOKLIB0LRr9GJ39d2ZeeyNzgHiDeHR2MzVaGWTX0ura6Zc8k7Q0pTup
7j7ZsXoZtkPvZZIteIxsB35D0dDVwLcHwuOjocmeIXLSwcuUB3U5jL6EwXx93kX+/DeLFZX6C9Ss
m3F/ZZMLvxbAd8MUozWGGUbgvf+KwVHcmQDOlLMgRLC/dBIDV5a4qxRCqboEJT4rwIh8kIS3Y68J
LGy7xsoEd3DqcFRGk43Hlf7gdekTAUtwA0aXNn2K3ByDoqKj+qYNd25RnOsPpdRJsprnO9BiXHSl
pT1OlrqDhtWTNKtfJ6uFcEslPVLbPFqN6bWJtZPj1h0bUN/OUHGA4lVgk+qbYsd/51H6BQ3+Jykf
n5pZ9nStewaB5SNEkI9Jo97nXVM4S9vflIVSO3IFDG095K5US3cGGyAvQnc0Er/rimuzMIK+lOgl
3p6eaqR3mtTiNdZH91qs7zutiTxlVm/MMq3888FA3YjNeEqrxGTYUciUc8czH6WyyPP6BxU1Zpw6
1RkOQI7ucpfuwr31mH6rn9jAIOOdbFAtLRwbAFi/ucYHAiFkciWK3htp44dfxJ3fMpmkntYVBLmb
oGsV14ruDaPZqdorASS6XlrHDEUTURvODpumKiNxNFip6uNR7uSioFnRljuTNg6GUp04ETS1NvIm
A38XwwsmpHNOAFpGOC9Sb6lhUEF12tPtxDOm9pAMAI2rc76D0qHgdG0sCXkhULhsWAIaEdw29iQH
dLvFZI2BSZRseFb/qL20ssBXnMcY13paYUmsb5FeLPsa1XTiDr7m2qx+j3tNNGizsYvrRfEUpfKi
LZPFTNrNJ1AXhdJDqddelBterD6cPxmC/eO5SQ0llts6R1nPQi2xKhR3RmvwvIntvO/9G/FuF495
MzcEjAiMMGeqj4mXu/IDg2pnplfswtk7b1C0Jvbvq6sxBC+yVpQgREiK0km1+1G5P29gu2JIAP0G
lhVNPX40KW8jiUgKKnTqbvRl+QZUnfvw0Dl9YL0u2tEMiuO4FwpAb64LeR6mYiCEdyLqrTe5obYV
ymeNN7rWrrlNPDblvFN2qFnciAsFm/Zs1QDpKRI/yK1+3Ec1suKsnmAvCqM7qy0u5OxJsJEs4pzc
VFCpRbtItzCrwt1UCqQb9RqKNmAcYVRrPxlHfiNt2jpaKNPbeFJCMBsNuY9rgsJQahQdSE+htwVc
ewS8W6DUYO4uPs/W5/Or20rRVrb4B0GOlDDKDHBqmnEV2HUKIPPf3ShqD2/mF2szXImzxf1eRCGW
9A+P2Btd02/s4WZKaGnowmEPdUwncPdIWnaYQZdrlAEhNWT+JT/3u2Gv7bTv+qUaNIiJ9dfzO7nl
iWuD3IkeQ02lVQ2DoQbWbDp6BPqw501sfixWYpAhniRbfNdPolJeWHMLdUK1cOqYun30pR2+nzey
uY6VES4NGSypUmIJ67ClRxkvxFCUVWwaQCUBoDlCMFfB+YJqziVGRjqUhJvxTtLiuzFNRYS+G7kU
ntMK6yujua7xIGxoPQ0DIQMeglOQgIAvH75n+WVm3iXp7GJEan9+zzY/zLs5nmlX6sx5CA2Y64EW
BcNSkcRul/2Jg62McPtmRPoCbBGMzHPmhPVjNgliwWaVxyIKrkELo5TIVj4GHpp2YT1kKcqExU3X
3vXlsZR9y+gdKf2iL3cNiA3b6FJJP9H5SrMecuNZmq+mxfoTN1/9DO4k2SDki80CFTVV/aSSJzy7
pUrEdsI2iw/q66WyL7q6fyeznmOzAaY9u8TDwk+P5F4H9lqGlBQ5nHeOzXC+Wg73tmon2nT5jF0F
YMtJm28RKS+19lkfF5dMj+dtbZ6tlS3urupyk85LA1u9iSLv8imthbi7bROYo8B4qow8nbudiq5N
S4WgD8Eo6SA17NTjFUYfWw99Xgi4VUdQuM6fzi9r83yRf23y3U8lt6u0TNjzVLokJIdaToahAOL+
NyvcAZtQhytmw4h38Tg+gt3iOQ37HfrMggGRzVwTtWITwB90koFz/eh7rWRFI/5rHLM/IUxTNzwd
mAbUbAE/QyOVO9T9JI8xIG8IG7viMB2WvekBGO8xeI0kfNZvXrtra9zZrcZFHuYEefQbHJr1qCAG
weDQnUPtGzUIL36BYmfLJddGuQ1FWzNfiqlhmBHpxnTHqygFZqR8bb2kdXIvhh6e2gicZfsrrvaV
O9amhJ4Alf6wbruZQK2XyB3sBoRPhaZiX9mpK8sdtL13xO1HQLRQLbyb99BPP38atsLW2iKXB+Rz
j5kLSQGGQyE30Bv8HsYgpjIqzFjKmnqnK5MgJm8d8rVBLrCQAqPaFtXxAo8yzBnV+W1b2X9DKUeo
27YV/P+1BPoA1qlbB/9sDJWKacr+fnNxs5G5tsUFFYxiRwZl1QYV0RJs1z95X3+Np/ntKcxfaxiU
tMELYaNTq3PW2mjE22u00cusjYNFE8uNy8qXMKyJFjFI18xq8opC3U+S3jtptxA/J/ZLnSSaG2fV
UymVxzjSZddM+tKR5dn0q0Z7shOwESpKl0I1DMq/uaw/Jap5ny2SP8UYrFmi5lkmtd+axQX0nBxD
Wg6GuoBSsFRH77xbnqKYtI+Ky9y5M9p0XsYKisvkYbjU9s0Lu7fVy1w49nZ65jhL3JmL81qq5Bj6
49Pr6C9e6i8XqTsd00dI8aDiJiyJ8oGaM8cduKGKm6RochCwVHfguUu1VBSyTvyes8CdMFyhEC+a
0MV7oyL7wbze128cxL8QlU8uno/W+KJUN6uz3WVoN5yUVADcRUnFFnnGyTXwZhDPKoAHiYZO5cdj
bUVyqRfhxMbrwl0VlLvx1ri2rxS38Oe94Sk3iqCSeBKxmEG8L1FEBBxM5fG7WZtGNU3QTZOBdIYC
QQHBaJWIxgaNzXWBhdzColCH4NF0AHdZeqFZbF3dJcYFd3311I9u3nt2/ZCitA3EtZa4BLy8A253
DKR5qteB28EF5HtvAGr+Ml5kEMsuwVO0p4GaO+b9lLDqsfY5uetfGEMk6Tw5cvLYqaKjfK9exV8S
P3pQ/u4v8gsZf97RBFk++xofQhXbvNWqOHdXuhisoKNFgklNb2iN2eo01FxDQsRo1Kh0tXj4mkfd
F6ntVMFB2PxuyLuwl6gQAGn60VGUYSrmOkHrpl8eW3phmw+NLMI/bHr/ygb7qKs7JlFGS0sWYBH+
aXz+J7kNtpcrY1wCBDbOEJKxGAir9MWTKUpF0ehBP0rwybYj4soOF3sxHGG3RgUUYuvPPgkYCiD6
BjkyRw0yv3pSPp+P9ezPnbjIyhwXgGlpVU3UROWulj+V1V2eyAeqk32bFAKHOL2luQ3knDEDxRw4
aLCwP0A4b0bh1aq4MBUq4BMGPQzLPhhP3zuaWnylnCapbF2AwxLAk2UV83ScF8ZJH0Y9vPCPnhrs
3PDfS0dfBbVLoP1QdftorVbsYVEbaKWxSToFgwSo8sXgFUYawhgExGJ8mw6pY3VAiIKs/4SeI9Tq
BNPwOuNH13dKgMmFKwRAxziCVBjykaLZPYX5wckK8eaF1i+omU7IKJReNjGm0TE4CqPemh40zZ+C
N1mRLIi9zqnmG9PR0VoCqbeIHGTrOADsD3Uv9KBOOSDyaKqouphhQMOsdju7upQk46LQs4t0KB/O
H72tEImxDAvkZrp8ygVBp8UecqODYvNygNig1Fzr5u/m+/DNtQkumNiyEhuNibYYJjEW06/t72rx
6fwqNv1/bYPzyCLGLHkYgw6O5SCx9dbWsZ9YneItBxEqUYq2jYsjCrrGYHOsKKjBvoeVeW2aKPnY
Qv7urYxgvSwuhOgjXbpCbRgDnH5UwdahIDtlg7KNj3H7CFCO+EmwkyfoxY9fiy9xWotSUBqB8ZPJ
vr0PD4ipetknOTliKFcAyaHo8kkDGO9KEFRB+mOXTotT0u9UCqTl0ZR2yXwnWNPmNq5McXc0dOW7
ajQB1zXA7gm6pumhdnN31K4Ht0ePPbTA8CPiYTjty7GNXBnl7upwyCKpiOdot4DP2sodIitBmEZ+
DJ7rCl5ZYwI/gl65mqQ+nW6iTPebYnJVct8bkYCs4bRcw/0Y7gymU6FD0NQudkOQXtvOfIWqwnX7
arTOBB6KOpA+13Fwfte3N13H/UAwQIHg8vGSKPtRLZsOlH1yFCQaceRC1G/fPITauwWWmq1Sr3jW
aNI08CA7bB1J/WqaPpR2BMvYNsLIMomJ9wbfYaj0qK2KHEwGU0KPNfjWMJC8G2pRqrodwXTU5JGm
YuiET/6TpW2nKgceQscsnJvup73tNt9T1WE0IeCy+G0qCOYRK3tcBGsBhlnQb5eCYrA7J80sb84p
rrTC9M/7AXOtk3OOJjE6nBrmvPg6ctpGBYZCWecREAX0GTr5azFitGMUlFs3P5RhAVADAikTLaeP
3hBlkJe2JSjpFupzHV729NZUX88v5U0S+3Qt7za4TaPxkOtZjLKLp18ZzuTNz9R+Ade2V0YgiY18
08vDDkfK3oWggxDlBaIVcrfB2I7g9W1jiMNFuWP316A6dwZRZ4H9kTNL5HXiTMn+qQqupxAWSC2v
Dptgmb+AtdFpJMPFJQ7dAYGPbOblgBIw/DgUj8lb/rc6yrUiD4pqAibx+3n5ZlxameIuA01L8zoz
cMG1etBKsjNidETgJpv5MVENBTNTIC3l55n0JgVZ7Iw2xlKDuRUJyQhRBoxRDBiKmxn9vJis9Q2H
c/Ld3m3y80xa1/wUkNftNKCSBr6Jej8l0163ymNb0gujod402tco8vkttR6linhx0d611gTADbmg
Xf5I1e5A0jaGFAEAjop2BHgvmLLEQ0n4xZ6MyLOiOPfHyYwxnxUeikVTHNTObm1joL6m5/3u/FZu
fqzVqrhLpImruScheAnyKPStenRq49t5C5v+vrLAXSKhEY6xBS7PQIr10mnBsakt1UWjjJejGgdW
nPhKHV+aaXE4b3c74AOvYCHTJ6f8ICFJ9EHOkeVr5mHGlA8UdTBIUCRH7TjtxPnIZhhemWP/vjph
6UKb0lhALtiN9MnCAH+JmcF0sg4RZvLPL20zTq1McZE4niHCUI54U4A3d5mvRk3Mm3vawmbXFwau
QIusYoqfn8ZYKqUdJLZ7xfDwg4HTfIL0wQ5VyMD2KfQzIFV8FG/j5tosvOp1IA5O+Q9C2thZYS1S
0BR3eYvQb/uyJJpd3/T6lRHOJ5VUweWcwScp0EARve7oLKrwsD9xEi5spKeg8MLNzD/hQ1UCwxaG
IDCv1/taMNws+6R1qVseSq+aXJEc6NaKAMZk0hwm6gU8veZAKhU64+DPruX22pyMXYYA8/tetzbB
bZo0RwkKgcg3uwiTqtNeTXMHbDH/zQiL/KtTVA+SHnWpLAVmixqAcVAJtD8F7+WtiISGsUVkzIqe
MhdUszHlhgz0T1ZJHtIxwxj9Pj9GHTDCjc+ozNrw8fyygDve8IeVUb6Ib+u9BhIdGRcwkurD0Cgv
2TgsLpgiQayT3afpsDg0YZw/ZtjUTm5nyc7sksHpkuZZMobRmzUr8dUBJ2+s+tFvM/MyonIHDpDp
00RSTyPzk4Kcwh7qo26knzt9foy6+aUj+ouRV7dUtfw0jR7jLuvcqI9bb6wHv17Ki2XMj1YtexDK
6TyijI9NFF40dX8nLT14Sw371R6lz4Wc3piy5PUtHf+Ptetqrhtnlr+IVcwgXxlPUJYcX1j2WiaY
c/z1tyHvriiI38Gu9z6rSnMADgaDmZ5uN8e17ETz8EGu6OA0rfKzLuvULXv7R1r3k9u38nFprdrp
Gq312tnKnMGUnqVCf6C5HMxF8fMFVCabY8LGZR7QLLvT2uqcGneM1hh951b/qEiQXEyaHE9/6ctK
zIDqzbGS6wYw8/JDbVpho42oe4MrHhzfBfg9Ul9KUyDeuxzcrhVEweMrKcshBUQeVzLcx5HyCIK5
yJHG9laqVN0deqjGaNGjBGrkKWoKtwAbrGv00Q8pGiHalzzTVgvkcb1D+wDIjGVdnNJQbsGtZUG+
DPPjtja6UbOmYMpu1qvMxA2Dp8ZhRlpQy+NHQ5lPxBwWTyWAvNd54kRlfgIpy6OCXojTRDJ+QJk9
Toal4Yuko2eQCnuboCtttU5dROhCGOj+xDLI/8zKfsogrO0bGbh6pTH1xz4LpHh4iPTyRhobUJCX
+h9T3H9TiP2hl/ubNlXuzCz91CfjiBlFc/VGyY6dBaWiQbU6J8+ncyeD/Xaymi+J2oDKI7oGq21I
Z+VQjfZzTYrGmbTucZ0LiCfr+YFqgwcOvzumLxVR7bmvMeY5KQeQs6A/20dn0078bmhn15xJ2JTZ
85qOJ+iNXCk4drMCyl+lpsdYBj1eYh61vsQ7Oct+2DH9aCflFz0GOipqTchdJB7mZQ9GJYd5MbtL
XT/FhfyV7RNIqWyMQSYGCMKr6hFc5X7eIm/KKzPUB/Np1MDPPY3TQ2xkj3Jjt17dRp/trv5hoWl9
6Puuc0D/GxhElg7GMsAX8g4Y22UGz3VSFpBGR2/nchzYrbOajIxeBV07MHtcEEU4mq3CQGVXD1vo
QTYh9aYvQ1DfqA7G4sL4+2V7e0nJ1hwXTm01kgjpBymo0ZOy8pu4Oi/qDxuvqct29qLb1g67njZh
e1ZtEELluO208notQVORLRhpACvUWHgQMBJVW1hWyl+ueMOgEI/pjvfQKbTT5daSF1ZDe1v5p0KW
ud0vtrHFQ6bUoVgUQwNDdId63XTza3AydxifDwRZxYOazAMurO3lJbfZSjkbdC02YY+t7d8qeO59
NyAcbAyJgCcQA8Zvv1tXYlx6bC2UdQ30u/TPoCFxTBkknNJ9IWSk3VmZAnoiDUBSy8LYCOeMajGr
CBZ2HLIeyr9lKN6ryL2xxrlk3+kR6WeC71a7TKGMugmUMzCNMN+zmiREl8Wt+p0s7I1NbjtnANIY
yRBEU9SnhEwO8FT/PvV/Y4F7ZXR1Oq74jEnYtUG8fCF64US2iMD6ZUiD80EFRI5g18WMsoZHwFu3
kKQKuIDarkKqZFexnri2vtwVEhAOTeTnWepG+hIMqhS2TXIqrNTVMorEZfDp3J+akWKmuPucJz/q
Tr3ppsrLbMNL1Nqvpz/6eYQUhnpoyOoVQx3KpL8qEk8vuiub6kcWLJrsW9sKcj5WOLq0Iuabm1NV
mFWSDUYNxHeRIf9Onfos3+Ll7pnaFaXj6XI43PEDVCb+zjD5mR67W6VZMYHMLlAT12dIyIyfL1vY
WY9s4BYBWxQBBzJf9FMGO0H2ENdhubRg0P9G48Ex0/EmKRVHa5/NmHqXDe4lzYgRFtCPMrid3nFl
FzWtIxVVRinKMcH7ScqBhoLQ6C0ZzhWONLikLxvcfb9vLXKuXg/ERmh6AZeVR0bNtWn8i8Pu3pWy
tcYi5cZBhjbD+ANoJ/+/rpStLa7KGTVd3fUFinEJ0O3e4hc+cpf5QD6YkG1Ml38inihaHvu8m+VF
oJ6cyIjN1HOvPgKcBlkJM/Zmn9W+hd3dnUjPLpS/nIW/MyMjtbuWMjWnPyN9BrIBNo5tHsR9rt0b
emuNi1aW0q6Qq8LaOjy0q8LJoJFY1n7vlCAcRCVwOYkIMvbO99YiF02ARyHTKuEDzovm6e3imlMg
8H52GXIB680WcpflULVRCXpuxmaw0WXXri3AVCnSZqHC5V7hxVQx4QGiMcx+69yaUtB9J6sEfKUk
Q/hmpGjfSdctUX9rYRs73MKaoUnXSYIYDQgtT/FBOxRh5nYevZHCAiK7ImjZfhjZ2GPfcuv57QoJ
aEbJCKTBaVFuy6AIG08NRv1edWq3Owg+3O5J29jjcoCUdrk6k79wqvY59SRWmP5nOFUWA995ycYY
FyOlMiVRycZz5D5Qpo9DXYPay0kHUTAW2eGiY7WSokQNAUzIcda62dAcdaOGmnDrda0m6pztJaXg
ytWAvgUYxeKr+4NhSgDBGpgrnoinKyCeJ17T3o8lBI1SwT26i4LdGOPL+nmugcjBqBIAG1rExejI
HmP6Qcz7tBszQL2mshoa7k9uC+nSzt2gwC9kPXpYkuxmTBcBVm73CG8el1wgXIze0GUVLUekY7ey
nZ0mZfRb2XAELr4TmzBSKVsozxI8HXguMrWlgxKP8i98aAd2UXA92UwoTkLnzE394TCIRkr2jvEb
m9ydmQ5rWVaQWXsh7II+nRfdtYcO57gIpLtKsJE73wrGAAwxVAOihDznUmPq0WinGGCp7CKoTRnf
TNBM3TlQbyxwBzdZzSW2Ic8QqkaFetKR5KFcyc6YiBg9dr6VgRcXQ2jqeHTxiWJq9F0lLyrbtzWI
QsUDMuN6vbecxSu85dwJdo59Bi4gATzG2M00w8ZgJefllky1clwh6dfIt9KyOGDY9zJ4YKpiQvFs
2Kp/2Rff66NhKNVEzZuADxwqXXywqNqpUMtUr8PeY+id1ItnV9cccq7C0Zkf7M41lqs5daUK+Ln+
Z9Y4GgrLj6lnaWCAWIGnkyBoIR1W7QaE5/IBPSl0mBMv0Q7S5Jqd6OzsfHjDxClEcQ+CM+/4nYuo
hYh0PdOX3zv+yBnJFWZ7AAEdD7N6nF0pNEd3AVj48kbt2oVFlfE1KO+Yia3Z6uVGwj5NSe5qVgsy
5PqzXkOOSZpEVa6d4wPNiFdbnHMX8YrqsGzXoZJ9GHXMCENt6/Jq9sA/wHErOmiWNWD4eDQHmSZ4
u5WxbYzC8cd4FzBhOOWG9X/lHmMFwCwKqk67O7gxyUUgSRplwG0mcBKq+ccuNq/sPrmy08izDJGG
zl60Q9mRjQWCCNw0+LqMrZrdlJsrKEzq1lvH8jqen+d6AqKbKIcukw6q1YJFpL6nqV34sdIc1140
oLj3Fbe/gfuKaT/TdFITGsbyYUmTx1E1Hi5/RZEFLljYhdTVJF8BGytRMm7l3CnK7Md/s8F9Na3T
Ck0puyaUtAqeYTtqLQI97znGdqO4t1U/ZBUo1AGTovTBVucgSscArVVHoR//01r4XCUrMdZSdtiv
XseDan4Cx4J72cJe23freAaXQiREGxoSNQ3O1Qo4bhmgIh7rDh6LgKZXQXmNPsEYAhYpoANWd2CR
bwxzzw9SRrpar+xAd9YxQtDQMCWlDYWf5o0Hulg3Mxsf4xvf236s/QxTZw6kXe+TxfAXdfqmS8N3
9IUeIfoWosUBehgZVah8jBRBABf4LN8XT5Je1Y0Cp0Ip2sOs1Y5pDqKPwNbKX6Ibh3qZY9k8Wcxe
q7QpxkeYXIZ96tyU4gswTtLKi6nzO8/1N3vPPVkisCHk4wR76dEIOjenTuQNX6ZAD8BRBOVP77KT
7aSpb8xxgWVZypHmaU7DGuz0JO39mnaYlhFu417qQ1AlA5P0C66d/X2zjVki1aNtLFUY5WVQZ7aX
FQ+mZgZ2PH8G8BsInqW/y+XkJsMgnz0mj2RKZSfrwGJ3ecH7PgPCR6gck/fl1G6WaFlSsOdW9bPR
UVceROSH/+P4vJrgjk8EVimrr3vmMgy93x4Ln95Gh+KekdpqoeLap/KrHqT+dIg+iA7vfgB8Nc5t
dFotKfRTYoqNzl3MmH+JlciXY/CeVY3obOzUIeE8r7bYXm8+almuVg2+iybsivEaymFgHYzRtB7J
TbVkPuSe7xJQK1jK5EHYybfN9FFe14epqe7WLvLtas38Nus+2DkGHer6IZbnf60yxmhSNr+QO01T
roJ0pkHjISffWhq0xW8MfBlIdyEIjFaM8o7NG8JOs4KmXoMe4nzVhVm4nthJFdEt7BxTE7roQOYC
LWu/a9eAVEmSoG6JR1AeBxDk/aPUtSt5peG/PhxvzHAfVILibbOqGRLTKXdGy/IqVQn+mwnui6zF
OGOA1qKhgX455j6ATvhw2cILbysXst+sgotppoJnNgWdVpj8zG76o34j31uh7qO7/ADCgCA+Sa5B
AP4ZwxUl1+mQfL/8A3Y/FsiimPAIMM78M08yQchnmISGull9qEn1WZubxslJ+u2ynZ33HZ53f9vh
K7tyoU5VD1KRMFYK2W0kpAOqHheeSW3MPSb2VwxkXRlGNP7GuQceErQLoMtglSEuxlCr1OpILn+9
83QXzyWgqWa3xXWF+7F31KfsaDnjTRvK2iHu0KEK+y+X1763xyp7VgB4isElvoJjNMYUl1AmD+Us
gkpv92mpD5b9G9g0c2uFS1jLmWZmns9JuCxf5XJw7FjUrN8J13hXWNAZwagjxja542DkyVKSJq9C
iEu4YARBI6Dy19F2wcAseHXubtnGFHcsbGW1p8nM8BafoTYiY1qovqvTwr/8YfZ6vW9WxD0k5B5a
HcpqsiIHyAFc4Druu+vIG3Hg6Ll1Ibj6G8dtu4XcRzJTNSrHeE3CGZKZOb1FF93p7WfBstilzQcV
YAeJjVlAHVhCzucr3UiLKulB+1pft8dfjP+47Hpft0MMznuyoFi097WYNA0A/hg9BMfJ27s1VyNT
NrQR8i1zfyUloDmIuughrjpBPN6zgygCsCCiFabw2N83dzgd5D5JTaAO5iU6NkloqZnXa0Iu1r3t
25rhnA8XL5SRFNSiWjCXFcWpRuU/cdsJtfh8QQz+ne2D9pPOhlh0+T1RYFOZpcryWtpfR9WTYgNB
JDhPe4UBc2uDrXmzdSPeHlCrqxsolDwDVOe3ieGulRZEcwY617t6ipxIe1Kn/KpsB6dWgKG67JR7
wWP7AzifzLSyWfsJYzSGHj3STL0rq08V7R6sRpTT7kEm36yVywyaNCrl2qqAkUJpfiyd1NMNFxiE
MP+UuJNnBsuB/Gi9ZfU0QaTfSTLfWOYcVKnGZeo6WJZPeBCF/QFHLoAk9G+kPtu95Bx06nupowRm
atl2R0AJV3MWOczO2+PNUrjQCBi3PmYmbKy2I7sYfPLn7+Wn+aScGIIJdbJnUxBFhD7KBUe9xJqo
WrK3yOQjGrug/0YtFs9X/RDF4ucrczk+TG63kQtbow5AbxSjdMDoKtCOKIP+kBloR+iBhJlptCOg
jHb5FOxHsL+POp8GaWbVKYuBcdhW0t1I/Ty2qBmPQjLVnaLI9uPxWDBKkWksKT4elPxc6jbXLbro
ml+HorL93jz2G0tcXJHSbmgGFZbYHpZeGljedNdcm1/MI5vhNLCN9jEC8McVrlK0l1xEMQeqtmUC
XLlid04EVO1kmy5EmB7+2yfjoompGammpijfpo3mTskBqmnOvAgCx24msvHFl7r1Jj6rndZmNu6d
ULmdA1q48aELI3QeNLz6P7OWyz9ADAqO+EtNb2NzSbMos9i3AxTae2mNHU1PAv4BnRC0xyCt9XR5
K1nMuHDg+P6fPRfWUgEGHioLnrhAzYBoZL6LVe1cVo3ktGsuCJS78RgzzFBIxuzauyZWoetpbiUo
UEFWMdAOjH/0n7x497/eqx3+WNeq3jZFi0KNcTt6wDl198nXyGuhk5E8zabTlA65qw6XN/Pln77b
zY1RruQaJTSz2wFXOsYCjuUtIz8wQjNI73/rutkY4s54MlRd2eowpK8nu/tpaSIqt92TvDHAneSJ
tlEuEWzfCoS9mkCeFKKUpaANs58WbKxwBxlEpy3IdrGMF0JaNw3q7xS69ooLTfkQhO4YqnQbDNkg
VolaQAI/5E93Aiz1MhJU+kmnOGoBrdWCuDS9l8xQZpRy/XXd/E6uvFktlyNQ27D6yEK92e6GE0b1
njCocCgL4l/2wt20bmOGSxMaogCXA96nsCimgDay01lmYOUW6OM+Xba0Gzw2lrjswCAD8vIJt3Uc
X+Nt42jrndLGZ7VbvdaovcvGXp5Ilw4XlxuQbs4Gu38ppbP2cO7Nn8hN61tO7Jb3tlcIFieKIC91
2k0sblJzVVVWStfD8qm9Q+44X+kIxJHDhlJp42DKN1EE2Yjg4/GiQomRD4qxoC+UakD2k3W+kyCD
S0z1Xl0mQQFo97J5/XwqF0QgUD7TegSsdSTaGXpC10WeHS9/NIGHqFwYiRWl6PUEdft2bM5l91Ro
E+aheof00CFZqHPZmmhBfDhZ1mQCaT0SZEwTDcDa1SK6OEFY5GlK5TEZVFxgNCxBn20ujkqvlFxE
Bv3yXy54+ouw9MbzciOLGoIWGMIiaxopzpwEmQtJqSAPimsZjSqgHRhZafzYFQ7rLMmAOVSfpt75
DXikiXf9X9e1yj7w5qdodTvJ/UIhqC4t52Stw7yNRI8MWfTduDiSN1llpquKFNwEcKY17Z/1EB9o
rTqmER8MeThFGGyqSZ0fO238nOrRIZrN26qgH7vOBsW99LnNoUgEDqnrtu8CXUtOtT4kbtwunpHV
dwWYQPWhvNNWyAJm/X0TS9ShUx07Ju38ee4MZ2ykziXU+jDalh/T2IfEQrhWukeKBNpla3lnrOqp
nTS3qovbecnumrq+KZEhOrgi06vO1D+msfYNvFNXRqo+r0v8kWjZydbzY9QZf8zLcF9k2YOZ6x81
TJc5pI5Gp9WahyrNP9G6P0Yq8TAN4+IUPpNuRCtNCZCfUddmyh8NrTx7MidnKpPKVwcVIK04+wLM
kezMFrmr68ZpYzUgUX1OleE8t9KtXfS3srkGZtYd9Cj/FheUeq3ZfIwnpXcalFRAoUK+FvNkHOW4
uLKX6KdVZmjHrinx0gZS02Pt5RVUV9IcoIRqLYO5a1d3tMG1B86S20WiqxfXtSw4yaJzxsV6SFYl
SVYgbvRr97VZSlcrCh/cy4IERBCe+ElOFH9UOYsRAZvuoYPcUzmUmDOcvCY2nYWOgkXtpxyQcDF0
KMcRHgmCKcNGz/MoDnWj+5hMJ0UOB9NX0y8TCcy0OUtUcLL2z9WrQS7hiLvclmJbwwwLjQOSq85S
ad7lkLt/X72a4OLDOmJ4keKUhnaN0D62+mM+tIdSNm9pS34v+r4a4+JEMWp9NxWoAkLIqHEXMjPJ
IyvU1lUVfKp9/3u1xPmfJk1WDaAxQDvzoVtjt5Pul04EIBMY4TEgctOgT1ZJMFIm7qhpjj1ejWKd
CfboeHebGGgOgAbABHUZtxZ91Mq61eEFY6AFK8iuUXeeUXRrT/RklgJ/2HW5V2P8mpKxUpLZxCdC
w97V6U0//HHZ4XZLUqzzjkOEgrrNLydOqKL1ChL3Lp59G2O3tlb6owkizwSzu0e9KKFmZYRyc7BS
elCT4LL9vY+2Mc8vUNZjjAwYKHhnxU1XPGTlfUQFgNI95A7Gtf5eIo/cwSyGMg/Zyio48G5USQ3b
K2VHQv+Rictmniw7xXcrxpS5IP0UrU59e92TqLXRZ8J1nzW9o2tnkrDX35f/toVcUhjJk7LM69KE
ZaSE9nKd5sQpiWjK6T3vMzAa211krrpJXbqomkbTghkVLIiatx7K77VPHphWWOqN5/gEhEjPnpqY
YAZvVHqf3KbPlj+cSe3IYX1Vg9mhDZrvIsyMyIMN9hG2P6xItFljHswI+JLkhYCPfLAwMFTmIAFW
Uv+/7Td3DXTFonaDCkwH+ndhMWISvcjIWdHpj8t29u637YZzd0Gp9/mEVzXO/vKYlHdNlIK/Z3TX
GUxthnwYS/tAe5Ewxm4NYWuVuxTUrgE73Iz67Uu5cziA68+3IMO6+hjokT7mjh02AMvYniGardxD
rr7xMC6yNkB2poWi/+pK4UHwVT3J4JkFX56EMZgyetRAsiwssr6UivmAvlmxyUrNG/+xwP3UKTMe
IZBACprTS0DHw9RvT8uhWQQBXeStPB0JgajZMkU4RsiRPUjPueshQl1rCV6K14fLLvQ/1ob5ZTTd
IKfB90k1eyC1tSIAMQz4DKm/6LjcNkfrPB2U42Vb+7HOZmTHEN4BAvntNnaTKWVgX0EFyMbwq+lU
mj+YQnrg3UMBbkOETUNV3zViC6Buo1ZBJmHniqdndijZ2dkaazdfPoE/7HNaoA02FK499e6EHJvG
NNDANZiPqovjZLu6dDVKo5NNc9gYseA227uuyeuv428zKxk7JY2RgkgpCtwYOQKnw+Vd3i3bbE1w
25zbOXj1Fx2tv6s1MPCCNR7G7/KX7Lj66iEDOlGQuomWxF1h0kBX3UyxJDvDSVQgTmb8+wFk9IUh
emah7f2e4pzoSYSxGeTxa3+Y89LTxhtdAktf+TnJdTxZBRPI+xFuY4+LcGC4UJRGwYqYGHul3jJ5
ewaPn1mE676wilSEbmBge5YtyAd2N3NjmotwXTm2yARwdWhy/Vh35rWkEtHy2Ad5F84AgMOUAZh1
34mxJGkBKaCStuHiDn77VPhFWPvdFehJTrEXCRbE9uqSMbbgTezsDXWRYlS3Q7VCO5OOTzKdLciw
6F9nYj5gjgsgqET5jWemrSiYQIIcH4atuCNQJHGp6L0B0Kh2ylvFJbEeyMZHyAD74yrESrDrnF/i
1hp3ALQ0m4iWGEivrpSAusM1QNhBErZ+/ENF7hh7ADzfioDHe46yNcrldH3RrEQF6U64ypmTkuxA
pVLQ/943gUk1AnZrEOFy6UU/FGUD5Wz4YjU5a1S4vSn4Trt3HeYU/zbBnbRi7gpNwwsDN2sU9oiG
oeUB//arRVVUB9Guvcicvv9Wrwa584XX2hpFCQxWnXUGwCsG7xHqviCEHfxGKXwlWROnzOfP9jQc
CC3uZH3xB9rgPrD7R4AtnaRTXUkjo0MSoMuUpUFNSyo/zBaKghgyqWztUDWl7CWxcV3FEDO0zfar
3C69TzC7yziJni8H/L0Lb7OHfNncaNdqsrMG43CgxWETul0ghX0oYknbyxSgbclYUqFuYb+DzhJa
ymSwKzTQwfX8V6ZgnP5JprB3h+Hggp0X80mqbfFwQdClLaAFruuXjL0m14wSmXwYIBhFIR6BINXU
gji1k5y8sch5ot3NQ690sKjKy1Mx6Sc76h+KQiSwvHOm3pjh/A/hCrwqJK/DQi6uhtg69k0neH3s
f6jXzePT1XpYYzOFdt2fHwrV7PNy+88+1I7vYTngvQfkDZQFfHm+09GQUsif36kMsnA+0UMbGsfL
Lv4//OHVDveiGiYt6aIMdlhJxRiBxHmBqbQ+PQCmwpgU038v0AT25u3auPCHDHWe1h42WeO8OKwH
XXsp40Tnf5D177vf6wI59ysI1YyIGbOqULWu69lPhWogO3WpNwvifG+sbDLNYAF7wfTNR8WJjsCp
/G6qvzXF13kHHRpNCTu/1jx8iol9tUbq7MTLLLpA9s/T3/vGs8UMtaHN3QRDE1hKVeClpuxuPEx3
s9sde0zbB7GXzqIEit2t3CXyZnXchT+jJlUuI4wyBRKAmH6NT4JhzWtliLrGnqh3vndPvrHI3faR
qQ+zYSH2ptE1nBE8HSfJ7zwjf3zBxQhloHaytjf22LZvsjZSdoadIwBDeUH7Uq0pCmDzs0zLE1mH
p2lcnoaxF4Wt/U9pYdQaGHwTQ9dvbWpNSTC12aHjBcCW5EgrqkaZWy+Q0gAJkDOH8lnPBKNzIpvc
OhOzzqgSsSNRDl6ul15v/Z6Hvi6LnfzNVuYRsdqCXSzsOc+QaFF8pIHtqv0JvIZg0chdoYeKlsWF
Syqhcg8QIT5fej0MmqdEpehr7QeT12Vx0bEfEki4Vfhav7KBf3PJ7MfGV1NcbKymJa60sa3DJeuO
GjUOsTw9JQo5XL5k9u+yVzNceITAe2pFNcywV1/3ItTMgKvCBu8OMBFn6y874DF86xCqlHVjDdBS
qKkz+IdBRxnlf3S64o+24krL+pwR65FY5re+Tj50tvYYlQk4t6LY1UrthqTNbd+mtw0BFhs9Olmr
v0VKcYwocIeTGkwETJe0iQ/Kmj/lafezn2WAD7WjXpdhW6Tfklh1F63/3Lba3ZRGz8uEOn4LIHCm
m16K8a5Y64/jqAl297JLYqTg7aqppFfqmmJ31fVIZRXwQWF1kLnc+7D8urFcWG6aucmbBibYHF+Z
+NHsryCvW5+Ug+T2jqk/QFvX64krHUXw9f+Rc73a5oKXakBisWxfrgRIeGzKaGUoYiMQ7SQXszSY
An8Zy8PLzInij2y0/fJJEK6Gi1lyqiaSzA73r6Lgr8PdgLN6OohW8z+utted42KVaZRTJCeIVZ2v
BHkKBirruPzQX0amp0hMVrZ/eb/a4wLXmmaanOX4UqwZ0Kyn6uVpwZoB4I5g8y6DKOe/HL+gmf7W
9eUiX2Ulx27OEMookqs5R+MWVECCj7a7MGTbUCg2wOXB143XttebhcUvPXMWF9Jo9gHaaMF0h9a6
J4E2PhSBIne/nSJrmNiAGDweAFzITElNFgmzs2EhPSZ43IKaOIiqj516tpKveXRFWytYgOQt1c9l
8SBYL9s2/rhvjNtcHDXrPqrAv4uIoiZn6Bt9Hgn9oKnDOR2tYxJr8+clh7RLb02+VI2ZowEaFSx6
crdA21IDwZoy21caVBNbZbiKzU5QtNw9RNvfx0U8TensgloKvkeajS6YkR8rA9IHsa5gdkDG0BNe
mGc9lmaHrtXsSHPigYnt8+Vd2qlNAfT79xeyuZhIpEWpJBPUJTFFZcr8tMjnCXhqG/Xwy4b25Efe
WGLuuclz2mYubT1dMElgp26SV8/GIl8bCQ0qWjx0tHJBtoUSS3aTxrY3zMSf0HmXYuCCcR5+Fkbl
yk10bw3AUVZG/UOmiiiq7R2Q7V5wgXPS12KqZngra1w1MuYg/2I9wclndTpRbNs7+FuDXBiNi7hM
65eDL53U6Ytl/ByG4PK27w2vv9l2LnxmJLFmUF2CDBQJ5uKbrnG2ZWfInOYD6xpNgeWkZxMyeJ+R
QH+KvcUWbavIxbiACsceFnVEAFfT56GIvWFV3aoKaOTl61Gtvirt12mKXZPi8J3M+MtifBiGKwtI
48tbsVsk2G43F2etTE8yiT0g9HBqXNVvUExEOPwlCT+H9ESkUGByL+XYmuQCYLsoUpH3f2bB449V
CWrMy5FgrA9pAHUpjPF7LQrcnnQUOdf/iC9EI4aNgty7kdpGSXorNuDOf13S0XG9+VXmEdna/cQK
6ugK+i9E58s8UUzTIo2tOqysMwEhX4ryJ8WRTgfBe2x/URtLnDvXZISCaIKgXpvaKV5Q5Wkj3yzl
k6au12NrOzHArJIEcCYxAhVM6YIP+i5GMLwOdKCUP7WruXiZKnVUKwnw6B0YpPs7xljdn0zHcsAm
f/oH8yfvnlGcPS5qJjEZUAIF/+a/Z+N+d19yprjw168J1G4tCHek/fW0fLbIDThg+qb1KutrIQnu
nfd6wZw1LvYZI1hMdaspwrzGGHGDKQPJ+kFpe1vbrRTqZPEgXQOV7nm8jRrlozZNUO3pputsNPxB
H11FnYK6NE+5if5G2UShrKauaWe4LpoUlCcVKf2MZB8aXZI9GQQla2OuICBZTtpKPtqVVrnLMF3X
WuQU5vCVEtt6KqT0oHQNdWzMeKZScx4mckU6uzrncwQp4k4DUDozvAmqEs/xkP7UrL4HZHQZvCSH
Kh5InW5zkjeA3xunlXamM8Z4kY3GGaJKlSC2vLs8uA3kTkIz11Efj/BEUseuPN+vJtCr9HjZ31l8
epNDcUa42C31ayXNKphS0yObtsrQtJJC8bDm+0SRs8OF5llr5GqlWIx9sML52ITExxglFDBbV/JE
mKr3MBHOGheVM3DAE5mR2rLKbQ7QBvq3xKeWqwIEH7ROdKanPvVNIXRDED347r7RScsIrk9GPMtq
PYoK7dnIk6HGqrlAuyaBqJ8l2lgeuZbZq2VGjOpWDeuj7kdHOIlvh6yuBLUR57K3CFzS4IKjZEmN
butYXpY/Uw30dxDYGkEGc9nK/ppAnQJVPg3IRh5wqFdyH9FyKcNpNR8KVD0dkFu4kKkMxpUcR2U8
zaV5zurptivapzxfHlS0iC7/iN1gCf5U4EcsTUMH6m02m04LeGhTiDKk9vUoJw5yaDdJDnUzuGlN
ncYWvRbY3r07iRuD3HEnkZRaXQn+0bdS3RqEEsSSxSzUXzLGHXvdHPFyyroS7AHtNUDux2qVflze
wP2vaFsg27GxieD0ebuDLRtxWCU4S5GeGI5JuwKPnJunp+q4HMXaV++zP3boX+3xz8F+6SJzLS3p
7dnTrlfUjnH2xIIF72EiAIxChYQpMkBF9J3S9AostlUlRhEWFtV9XYIiUF9l3Qk3xx+oKV+hs31P
ZfqpaotnvWi78wrSvsfVgK48BLy+6Hm6YPBZ+1lQEMWlCY0FN8h7Yh3uB3JRF0BkWa5m/F82TK5c
LY0D8vIaaLLRHX3ptN5MgeZaGHO1vSV2UnDeGJ5IF3LPD7BLNoNhgGpU4cv6xWA2hblCb+S31L93
QpQhg2QHBJf4NO+0uOUBigoV03M2zOMvBri5d1n8RwO/AUNoc4TCodj79s3agBATnUCRmztQ4DxI
WiMG7TKNpGs1W28aC5JIpXp3+VDtnFus7tUM90EriEtIaQQsdJtAFjhKnE7z/5sF7tQWeWtUeQWo
bE+/G9l1KxZ328l4DVCkENDOQunL5AlMBjlbkOWj/KKlA2YX1tihSfLQ2HOEqDo3blbnV+qYf1im
4a4pkftIspDdTvQbuGA7TnIOv4RAH/NJ4yrBUSiOeKL+A4b9nYvkzXI5z5gWWykao4UuqrU4jVK7
q3I9ZzHw13cVWqLLIBpyeP+EYqdeA7rLMvGKeSfWW4+rniRFw5KQf7u4XX/cmOL8kao6XZEU4NIq
U7z57atmKkXY/J2c6s1yOI+0rHUZlB7iEvlx9gD2RTXP7Zo/m4LmgZ6q6N/intgG6uAwkME2jMjO
vck0VTITq0HYpIuN94AFYFw0JaIsZ3fvNlbY3zf1snhSmz7pkWH8RVSZkxOYSWUvB16+dSyszCJP
l0/3bpja2GR/39iExiFaMBW0X6U5GAnI7pXrpfh82ca+/8Hngb5jbGc8nVqZN5hI6qvfOVz7l8ur
LZ50gCqNHleYCQzS5ApXnOrpPjiG3f9j7cqao9a57S9ylS1P8qvH7k5CCCEJ5MUFHPA8z/71dykB
4gifVg7ffaB4oIrdkvekPaxFlHsrSMFyLKp4M8fAJU6Ymvx9tqezby6QKmnXDHGbBtL4ibQT6myJ
I4M/HSiAIv3YSQhfieKS7XxeqgLrShaWCe3Vl70uAAw3kEX8+GB+f8NLYtfONkfjtD5va5pMqSn9
rkQU4B15rnzAyjzhy4U5vnNXyem/1iURkC9Bi9CdGI+LtnrNBfakAEGWow3paK4UeooDxqM3ZG5/
tGCZhW/OytmBoVqLug6QPZIfMaKQ/tj2xEmB85mdsNZlz6SzTRF59dN697kTc1FHqhJVbypEPlaw
W4+MT6v7DKQp424GXHANGPMskBIA8y9u7xj9ReT2qa0KgXFEisVFpDHKLNmYkCL9VUK2G2o3V82F
iGlJtEED+znUigYFuSrBgZtfqKeiu+qFsJt7L398WOwWUA3cdn9A6OtyJNdTidinXDP4JDOqgHwF
uwHCnD24ipfJlzT/mAjnZf7F6b0I5o6pxCrJCXvt/Pc63m7g2JyRC4jyrMzGvOJGddMEUSCQMwpX
4ML33dzv0/A86+HQSKrUmEVAbsA4RvDAuRhjuwiQrLFtLoB3ZIk3AtnUlR9E0Kn/4tNfhDON2vjY
akD1raM/6dYZd1XsGpdsDe9NbmhfP1+kcW4Wg6aY9m/x4UZAvj1VUKTOHh3QrAKpWxQ+/kVN8CYG
+L6MqgXneEp9bWmn/qaSXy+Ud2wZTrkSl5Z3Yz3Duv0pivM2eS5jR0aW4M+Xz5p5F81+pQmKFvtq
8iKC8yRTpEaTYYCWpR3xjeoPsZ46k/FB0USwwLtnAX4icBVRjAGj5GuVyKk6xaZSJEESAQvKeIji
L0P8VaD0uwFwI4QLSCB+gGX1BdsSVH3DScDzpUbwG4bNkKAMht/1P0rktCFblcGc8wR9omBECCzd
AQHAWwPGcz1ZvphHZ69IgncBkImxHWVYfzBodGZbrJVilsF6y2JOCUYThpnUt0+UJrFH/+qIG4Gc
eS3K1A651EQBuWI88qbsRqdBA6iXCTz2oTm9wRXv+keKbTbMI2t4X3JaqclNZTYRIFrBXf+cW0vU
VuwK+JVj+B6rZ6c3ZBS7QdVCKQgVDuQWfIesBJkjYL2w880K6brsst4jViJ1ZGvYI3aFMyX7XnIj
kDPvhMb6YKjYiXpGckrwKlI+ZEfsuRykSxHO1p6hoynHgEmwiAVI+Nf2Jyl9VXYTQAfUvEI389Ms
f0mU1k5nEQzFroPcSuKOFTVKR6suCVEG1U7Zxa+X+VuKoKJDcXqSqnOYpB0CaK9+N60bYoFCA5Cc
ojmVPXUEXitFSQ9RBtDHr+8uwYlA4pygo9kc1qJ0ypiKwvWe50J5jdHCos4KmLfXItQ8DXOtf0Xp
u/geq2ccFiFk5N55tsK4TMcMu0ipFlIGs/EP2CPsoheCl+4ZEyP5QSVNR/zgH+BSb63d2mslNhiN
AFSnXnICherxuRYu8sK759kIY/++STdCaqH0blAQ20XrYZJmuI3+y3lHz66ET/y35+FUoCsUs0g1
SwKB5AMistvmna8mD0Q/hGl70IGqe14e+97n5HFGRKxVXeoI8oYKE49dD47FcfzRA+IH9PK13auN
aMRNJJHTwJBUxqiuDWjnMHxmFQc9/Jpo30JAyenSt/OHY5d17nCc/tWjBroEDTWnuSCBpowfshTA
9KsQE2IvMdx+NC7NHo181jBXg8QQxabTMxfh0Liynx9k4V7art8jCip2jGQKwM5c0ksia9biBhc4
JdStp8K0Z3kBBYPkdiGwlyNfa1ob7Wh7CP0u+3T+SnfTgq10Lkon06qOao4noXbFtiiS5YB44kWX
k8sIMw9iwszd8LWVyFzaxuryQtKyUEXazR6hzwS1E0z8bTVYoTTOxvuxyOMiRdr9N0/efVt4+ZSc
tUdSmnRxgmd+kRxW8P/EpmpPFZxZg5VlEa2R8GicrbekQAnWxEX2jWvaxJHB041UgJFmzsEbPtxu
rNkoKmfpabMOQ8ceulyL+2eb7Q2Fqf1o8HKfnMGHdSTRymrSpzknVh2SzCdOJQtLjvGjKmix7NsC
gANQvMRr4w+81EWx0mSRUZftIxeQ+Jfj0/q35USdR3xA+HjCDtmup3mRyBcxy2Zp0nhE0eK/5zyi
0z35oY3ddZZRTHrYwonkbu+2R+Vj5jE+Y0XzV4+iYiqq8+2G183hONcCgGnAcJZIF1Rq2EMVOZoh
KqWLRHC+RKYAriMr7k9vbhrrRxF+/hv3uDkD5z4mcPJF4Fuy/PVaKy/aY3aRu/SIJsTsULspfHEh
a7d1SzYiOSeSmEOEBpiOttGhd7HbaASm3wQYZ9bsxUf71sRk5+CvjoF833QnqKXow+17ls1P4DxL
2clpGYKn8mlmJzsoB9NLjpOrYlQ2Ec7s7KZIG2GcW5EXNkS6IqqH1nuq3kwJcDhKet02vjQ8THpu
n/+ku0nERhznU8oCW1EZgY82rcdqfa9qp3K8OS9CeH9cAmHUaVqtqHJjn60/FutP1CG2yqbJLpLA
0RMIFPgRfhEc4TaLCyV7bvfPl4AOPDD88eUyPwkLWXsVdKz7apjvAMsRoDlex2/gtpijYU0Icnlo
W8rXYr6eyfukUX1TfhcrnacDC7eiq3P+jNq+XGoRFSk7gAk4u4hSWk8qECKD7seouEUO7GI3Tezx
M3kkeJ06LQUgGTbhy0vjhH/xLa9e7PoQofVPbtXQ08FfTa9jgFI1ia3dakh2oNCg076WP3VHjE0F
QjvajZjA2fj1kzk7WoseDFoqai5PLtc4pZ9Y0QWbjS1c7psCym7E3EjkPk4lKWMfGnoaLCEm3Qu0
xLRjeFCCMUeZRzuIaLv3bfflgJwxzWjQy3mChzRBv0JvZ4xrfS2SezqBL7Zs/VoRlQPZjf3xBNic
j7MsmRTLOPcjyhHyfaFcWBqoRB+M+nBe19j/ckYKP8yXyWk9yrRHrazXPHnKH3M6PkCtg5osXpxJ
H0g2v6uVSmTGAn3hR/pAKNgDEQUjGJPpAI/uRL/k/hOwObYRkYCINXQ/fv7+fvxYn67XuiRnwDwd
lNKVes2RU1EEFWgkz/xIooZGygrXxJZgkwN2e1Ewlr613uRql/EpM0Wjiv+S6LwciovZwDxO66Vc
Qz/KvzNUX8RsX/Jk+TtraebAKBC5RNEtcp6pLPqurFpYQV36GFx3OlW04CiSwDmSvOubWqYYJaly
6V4vlGAAUqYgMP5L1Hq5N853FFSfpXr9/+wOkhdL1jnXkVYaWXQJNjYZbn18frtECiMZwqNT9IWE
OsH5jRKlHhk8XXhkmw4rf2OlFl11bzQdxtcJPDBxx0fgqngsjjWV6dADjiioKbGLtcQWmu4b+hdt
+XreW+22PjdXya//LVqmFAiOZaBdWbfDveakbg0aC/VoOasDXM4LUtiLeJ9SoJQGs/zNg2Il7RCl
bLxv1S2nrPH0zEQoQaI75PL7la0eShWG6xI9u5OV+hrrG3681A9xNIumjXbzC5WAgJ3VbDE99fo4
s5RGxizBitMp9XIrtrvsXm/hs4AeNXzRy8tS/Vingm/HXMMfkQajzpYuM2AdHq6qjzvaR0mGjUQs
8NSW3a2ap8/Cxv/up9qI4T7VsOZW1hvwHzlmZcajcrBMG0DS39QbliTKh1o6CN0wcxfnjsbdJyVL
R0MZibZOHEY3rnysvxlB+z532UimYTyNZMLy3mDt+5/y5VbZdWw0s+jGhIbUSLGQ2AAc0swu9SgE
zSp1lHLxcYggjvWLUUGSaq65KzDH3WR8c9lcOOiB4U6UMSwDvdMA5kKWurNTPUSgi0LsnQ5gggSm
OsjGbIPEn6usTY4kH1f8M+luBb9lN0Hb/BYucJCm1KulWYF0WuiLO0TWZ3CF38SN6knl5CrR6vaN
OtpYvLK7EaMptWrZQxre1MnoqVS/6zNiemVRP2RRHfsYcxXlyCID4ILOMqk9lVbMtaoJwBnBDNj4
VO5Fn4Tp2jld5ILNmGIjdyzQrtaC6JDOYGsGP3cwLO/YTohyFZ8U7f35mxddPBdwTGB55mOqo4as
x6WbW+SyKeN3nVRF/ryGQBxb1+tsIpFzXux+LHj54PwsfCpXCiZ8cFIGZYFY3gGiFd+XOAxK5WkV
BVQGfikMsMyDnLlhixnFxuSGNSa0HMEroAU/d+slx7pbIRLbU0ikRUC7uyNVcNa/PCe/3izpaQfH
iVxZQwddNmyMbX3VL7Mb82LEmqBDPuKV13zssXlDvZX4yy3WfP3s4fx1C/wqP+GeoGwxGCmuuVBr
x6pP6jILPui+fbAXJFp86DFzekSkQY6jKgUbbp9+1oolUAywmxbxIACr2Y206m85/JOnG+Mk7FcA
hSwJsVttmGzFmD9M6epXUiKMDfv39iKN0xZAl6emNcDq2ZpWlKKyWzmZEymXrKxG/Y6icV4nAoj+
/YD0IpQLghaolcImRSubebyGXKE4+TguwxEDXK4KRP3zqrHf19ncKPNJG4tY9CaemwiIxQSDjD8T
XHSRqiM9iB9y++7m5WzswjfCSJmbakGgiKEy2I0UNPFia/SqKRVbUm5p8VFwOIFa8rjaVmmVSkmf
HKrqUxVuJkbv4aebCe0scmU78kHoc16uSG+4cBaZWR2qC7aXMr05EHX0x4TcnxfxJyI8JkSJRgws
CmqAfuaxL5WWVEk6IyXr8rT3kEu8i+LeU/PpXabFtx2GbIBSMB01Mnxoug7Rqv6iyfU7rc3utVFx
wJLiN8pyPP+rdu9786O4ALaACGWucvbEVC6V9UJKHqghuNt9hd3I4FyNPC2LUo4mijkvCvvUTaJv
aAPufskXYXzFcp7NebYyHKgtKtSKKqcvv5y/MtF5eH6nXLboCswXhEIw8gYDVlyVD52bvNffknLu
xr/NeTjnMqgpVYwORYe/6TMKtIGnelK01AgB8IQHX5IfFM0KlrJ8p+m1L7jB3bRpcyjOq0SjhS2g
El6ldxlBdAwY2CvqAgUgw0RGfZIPhH4WiNxNnjci2dE3jizNSWcAFQh6gbE400/Qoiq/qoEUFL4s
2hZ+Gs36I2nZCOPcSSXXoH7SMXKE2bjFwV5Q6CxpCRTYakS9uJMjOwTZt1emGtbOs+rWqkMQDumu
ZU03Uxl/LKr849A0WKaQrmmtX5mpjGm+vjYAMz5lbjqqrZ2n8Xt9oH5rWd4qrIfuFzY2R2BBb3Nf
S7bMIGdZJD8ByIs3Y2KGUG8+mHds8Thd3rL8uBtrNiI5X5SvGXjm0wH588kIQOZ3V34Ca5MbO2n5
1IGe8ahUnbl4/4aX3b6ZGQDewPalovPLuWzcUBuX+dnMVKxvLcA4ekJwesMC135FTHuRxulH2WaF
PkrMgwB7tFfs3M+Ta+1pnFw+DNO9SCGFArmvWSnN3GMPD7HH6wqXbX5kQW+4gysFbaBVQohuoUDu
WwIBv1WLGv0C44rRn6mH7E6zpSugCGOJ3BLkmPs+/+U6uQCTWFjkBlMFKgLjwDa60/eZNAgBY3c9
iI4NAKB5UIoA/toiSoyWYR4JqQmbx88u1sP6zgwip/Klv7w+rIopssUMgt90nqRxTiyC6ZLOU33A
QefueJC+4wbhrvLB/btX1os8/nVH9X7NgBTFGrPPszPPA/IRVsXfME67G2Y20ribXLApWQ3sdbME
bBhP+cgmXNWDFDrUVQPFG1rvDWMmuya+kcpFUmC0pWHBpP6/RdKNMC5JH1ppXkhfhz6l79PZPA5m
5UgW8QRRbTeQbsRwgTTMVsMw+vR/GJ1hnoIPbSqGkjEIzTCC+G6p3IykKgY8dpagBKiqdld/m4GI
CBIDuBTk6T/L3uLvt6c0W8Gcz1QUCcDQFhK7vg/aDGkCxivxl+BC95RkK4VzlI0y4OVVgCzBuBru
s0NzZXrRkX5DagcwL6FLYb+Zv0xKVJAcGUQHwQanJalaZ+FE2Y73kZ4U7BUNQRekbnuRX0x+MdrE
XQ7yB7UUnHJHLDBCKUVLBlAKhC8OW3SeAAKKTnsp/yixxVEYlV/EQPSLy8P5+9zxzK8kcTanrU2Z
EoIBwynRjl0fUKUMzkvYe1YZWJLXAK1tWiZWtV675cGi0VCOSOxGFOFGYlf3ACo9AAbvY3Q0b2aA
EuBwt1Tw5t+7wq1UThvDoespcH2yoKreN5gW6I1/8iG356q3BefbMbhX5+M0so7NIpalLg/0WyNI
Puh+9xgBpBOAC7KvgzVXd5QTNnxPoqWpHXszVBB8Yzyf4XNpnNzUkkppGpM8KPsT3qdW1dplLOo/
7gFeQAogDogJjAXj6a21STPBk1uSOIMUBtVJ71nvTLMt/Ak/jljoMHxAr32oOkdYKdo/3otgTjM7
rZjGdgB0lR7bPbLMqbmwyPs2tlvAMx1ab/UsstrTrTj87dkEmkEqkkwNZCkapzoYliuBTIU9joGq
zhB+taxWoDO7Z9tI4D6dpNGolRQUvYvWN9fONpQYW31E4EX2v91GDJfjlV0RZZU5A+HJXX6Ei1MC
LCio/eq7Vdiw+E9h7oB6zjq1HzJfOOHIvg/nOo3tLXI539BOeZl3RgZo5f5yheOsrjIHGF9O/0Hc
iH+al/xDGpw0BqktBTionLZg5wh0G6WuY7N+dJXL7q4/FMf8kAtJ4Xc/3UYQFxEa4MKggNFlwaoo
jtVkAdE+pNT0zzuVXe9FDegeYo8FgqzXPjNTSL+2sorLy9HGyvPrXI49aYmOXag8nBe1Vy0xMIj5
WxZ3dYq19rMixQbe+rITXWSPgL+zzYC45aNoaoh98z++Enb5wEGEnOiPnaJ5HrV5lS3kIejGsHyE
JSNv0Ia960NqTi0gSoFphl+OQTstCZsizCGnP6Lt+Fhi3w0IpSDklF3wA9yan0MnvVyFpV/29fkD
bgVzFhdiUyHquqh4gqPGLBpoJbUU+4Szw95x+XdF0Gz6kz+dUAPDeAywihh/sh6ZpJ8moIEZvnHX
eVn9TvXZbK/lTDUiKyjUIzATiFzzzlc0FeaYkRlh9YgP6GGcRHOooP2vkthW5+pUWu0RnebLIkwc
EmsfAZ1h17UkcJo7bhkAjdhI05AU/QnRIUlmqpodngfpWBxk6TGtM1dgCjvG/UoE+wmbYEciAFFO
E1IVhhaLSx0CjPy65TtlAURe6yRu0tvkq/Bxt6M1r8Syn7URO5K4iJrmSSy4BtWg9McDQzClld0C
nfpGvBQquksuxPXaRIs6QtEym6bBiSr5Ws90YWa0EwJenYsLc2DBLIasejrX4lWVxyqxg99+iRxr
fgMwHvvvOON7JY4zvlrBLFasQRxZwfytvpPJciWbtTeqYNWuRNwVe7pCZJSdCHa6/4QdyENJ0wuC
agONpgBUo+CpH0vVadT6m0Ar964Rc7eEqJaO0hc/SKfgNWfJBcrzqfVVt95L1LQBDxu0euFm4Klf
6S2IvC7T3HISBUTpGHI4/wN2vCkyTDgYExuNO9uMgD+hnZxQv09Tt2nTb71J1sNQLQ7VQhGVoUgY
p5mppcjPcDVacYseD6iZND9WI2eahXPFO+qyPRanncBeW0dweln+rH8fhsZucgGe4F6N7dXF8QpZ
jsBBazVA76Bok4FNyPTU4HmavhRulu9eHCg2VR2jUcAx4vKtVIkruUnCOJD6zjWnO62XbRU0ceLV
0z19xMMDaLuYlbLUP/h3Vtmooip5xr34r2ANe55qK4z9mI1vbEvaN7oaA38yBQMjRQrZ+OfVey+c
wYLR85MNoCMY3MUlVlMsbSZRH1vkPxLL65bSUeindc0uqqi0s3m40mbR9Mtewoq2/m+pJptk2pwr
W5eZjtKMlmHX2+lwI+mfwu7e1G+k5DvVv4V5ZFPy4fxJdxVSxbahzhAuFYU/6lB15doA+dI3cs84
DTfzoa1OpmNhL5+urjjM7F7tizz+kFEsSeOqYJ9yKlIAweieNp36vHAa6d6IxkAD3mdChDM/O3Vg
c3NKk0ue63IFKUJpUtSBafBLP81guhYDbjw13PiYs5XFqac252uRWjr1JWwGXRbvWOOqcNbAOJbE
AxyAv/igQ7DzgB7IQX5IL1gWIUJc2LWRzTVzb5K+6k0gpsoUjTLiFM3NmMuuQHP2UhS85ggxLKyc
A3n8tbpW/djmEUMRe95XazBGxRowioOiw1swsveiq2oirDIESeyacEap1VM+D8TA3QWDNxV4/6MR
B7CDIJJs9VR6UXFTgLpDONG9byIAKkRVxbJ2lk2MmlbEmrHq/knxNS86rcHizx5GYxyxzxZK46Id
/IrWZSp9VtUE0Ae/LpWV9f9KTYB5jVKOqe7Muba9ucQjqg5L1NrVcoXpU+e8muzFINRMADPCFvlN
fkMor9N2SEvkROrSnBa5dnXSYYgw80pszJ0Xtdf/NLeyuOCqWGViVDlg4J4Gu1UM74JJlNEfpIi0
3nANYBNPIHIv8Om6gq6PZugG8N1eGwFmO0ktDSjmA2Vk8CwbKJKwcWIc1ROblBC9C3adi4H6HrpZ
iOio5r+WB95NVdYZXODTWipI4ECVYx3V2/poHhidGL1VHDzwPMvR2Z5IeJG4B1EdZ8+3bH8DZ4jG
sBQZHtNV0KePrfJlng/nL1Xw//OwU1NbalTCkKwPDmtMt/V2Mos0Ze9dYKh4lmsUS2t/ADBJmG+Z
QaFl/e5mkcfnjkh2om6+PHVEyvotDfM9r7mVzJt3rxUl8ILxzLLZCkxeXvWHBivGqHo8QdLmDhGx
2+26FJBJ6xrD/AEWFKekWgs+oKRFp/Bvumh7AX4rjH3dTRZjrMMolwnaoHk6fTNy6qaaelWHy4GU
IGA34+uYhE4Va6J+8p4lwkejMgZ+cHbS13ItgwDzdwRydmQwGp1saVyl674kkwrkZUzGlIBLTIar
3pxWu6L17WgoF2SpHga1v6+MvHBDvXiHZ82V1sW30qT5Csaey1q/revcqzUF+1/gGR1CDNBW+WfG
OzH09VVYV1dFNL9PLOUwjdQBWXJiZyo5lFZ6majFRd1OfrpQze1G1ZFK8yECXkUzTcDHKMuv5w1n
N4Pc3gGXeqxtVsutmgJJaixt0zgkGlx6+C1fFnttC7uWAgomnmL857zcPR+/Fcvpl6RGVjZKwBhD
0Uep0wOdgqSSbbMeBZ5hLwXYCuJ0q0u7uVTwyA0UtQbSNmARrXerKQqK+/ayUSUus5GNpMbGIpws
JnhkZwOm8LZ5TaE8zifMXVXG09oDGCYA/TUbLXlqy/be4rIcURN1+HYD5fYeuXfu0COcJQNSN4be
sLrJ8kRQ8B9A0nf97eZGubAl1f3So7qEnZN2utcwvJVLoz0aaNHSm3iaj+f1UaQmXIDS2jGSygq9
0sWo7XoB7Dm5rDVRzXOvSs6ywl8ehx/AwLOxqduZBRG2tZZdRAx86xfihijoCs7Ez9Qn85zKMkNs
kMv7kLqG8qCogqgoMGN+ir5YqRL2RC4Dy2qOGWlr1Ay03NMKuTqkHRGVQnYj4eb6OK8xGkvR58hx
oPUoUeuYl2GpmlqCtFd1gHx3sGJBaVx0h5z7iKWojiIZuShoXOw0uoKGtJZodVJ0i5zz6MtQ6ZM6
xi2uiiMvX+bJOkpYO+0r+3/ScovzGlUjJZ2Rwojz5HJtT810WycCfytUcc5RgMG+aamEAQAsZmqn
58XM0QD60XJ8A/rRvkZoGmr5eFeCvPB1CG8ieVykBAYFLh9AB6iXisuoC01nDR9YLiseld/Pp7Xf
IvlVh2wI4zGbc7Z8gIK+3T0WjQ1eZXLfPYJ2+A7+Y8TepOyahlN8bp3UWx5C2Z4eRMsj/xIDXn4I
l74gjyBtUmNe/HcMkDw6IhEFHgtiQBmJPq3gsvl17yGUqRSPCHJsBfan+X2j87sBYE/M+lIREsZu
Yri5as7em1BOh44laK2k965OBz+h6/smwoJqkR4Bt3Olk8ifQC923k72lRg4PpSV8yyFnxNdC1BW
Gh2aU8+gvP8FbXVvsgVkBgrU14A8rDS/VuHBwmZxSDGT2oJjD31njMQmh2fiCewXs42WyGlMIDKJ
Xoa7budFMB+MiJb3ER2w99vMA4Ie7VanHJbMnuf4G57nH87f6dOznS9yAVQTBMYGWBwMfmMbk7fD
UEs97IYkXjWBrGsoL0kFuFIS64tdSX3jNbUxOVZvPNDwOBP1Qe0bpze1QM8bj8z9ZdnjIVAWJyPG
7sZY1c5A11NoKClbP7xs+uh9IWteORWdTYYudvSwvlza8dDJiktoexeO9WSrOiZ5ZhBLBVgcvBso
1e1M10Z/JYWnETXQJgBREBPvyOYiAupdqKz3+lTigQDwnKbQLsLI+oFtdxcEWIldtLrTVak/5vVn
SR+v6kQ+9qv+KFfhMUP1N08KEEbS5XKsEwdsYYaddINsh5J0KiTpY9Uukr0Ucn/ojPpogPkyTSev
NVE9HqOPMS2OVba2mDgyfhhZ7luJdU3y7Hj+2+yt/TFCjd/fhtNBRY/jbhng035RjdPsfryILp+3
/moTc3GDfiWaV34aLvpDJVi3TUYt2UIX4LXqlxkGg6TRQilkNjOP5Its90v50OKkbh2mkZ2s02US
qo4VTYmbZ+OHCoBXoP0kN1EXDk4/a48K+HHsktRHNUmCPLYw4DMrlyawU2ydfEqwz9SiqNrY7dza
ukScLp9vCmt5qEMDHNrR5zFqKmeQ0XSWl+XY1WMQztOIBcsfZV98V5TmnyHMH1Upuq07/Qt2vO+m
slftpTb+IWO2ADqqPLTYOXDOf5Jd49xcDZd4oMMQNWmDzEpNrQml7mq09a6i7iipt6XWNQJxu3kO
pj1leDwFYZSL2tai55UmldijreP7rMXAevNNiv4ugduI4ZJ69Nz7scwHya9WIAirQWscsiF3ojkY
stSepG8yfaRqkCi5l9DcznORojON4jWOcagTMIzBh/EV6JAUainjWYHgjWLfJ+Wgm3aHYnCwuAQ1
P3v4moTu+S+5d7VbkVzSpdcptnnlBnTeq/muL81Aq6VrMA19Py9mN2Zt5XCfMNH0qTdmbLT+zf7V
bvKBaUwGBa0ByIlvFHbxlEZqLqfAqOreTVcxgPInnxXyu9s38PIx/8N/to20pyrGpkLU0zVTy1wF
EpK3eKjGxMTG/jvx1gPg9Vj1BEOEBOBiaD6dok/Z9SBIfdjdnZPPpVqWPKltFiHNrKb6i4J8gxby
RYu0rl/BFWAWp7/4ltvzclUZ1Ry0NdFAzvf/A+wH5u/fX5Iv9cUlXqTLECVBeBUBXRtgcUqEUSPl
lP0DdAUXTSfv/OmY6zp3mZxrK9HuN4HKDvYz0AEM3XWV/tU7e3smZpMbfZGseZ7DpmOrB9pJv1wP
v9DyxYx4u3a3lcXZd9Y2SxYR4Fr+kSsKySJEZsCZODVmtJgtHEsvrwpy2RkPs7ba5Rr0FPXLKgiH
f85/KpGZK5zDHowqldYYiiiBfjM7RCAaGny2D5MBiE742fZc5fYquTSEtmFulCVDzsU+2hUKCQzF
CjwnGbgwEwdpHQD1pcYWY03uDblujYDfJwVcXTiFCc6pXTH+TXV+n/qgsQEQu7N6jIATewHh97dx
yuzFpM2p+Y0jNDBDMNDi1GxeTPNSxN4HE/B7wD5AO6GY7kW5hcCbPWEjbKxjiI1xWaCy4AUinlkN
bg7q3GS8tcCRkOgCqgeRfTy9pzfS+qQDhBeB7/wLX8b88BnXQjjXAhrHIoORpAHKo/bYGnYKdiC6
JEeNnvDcwTr2VbGmNtUuskYIPs6GLc4J55yOpiZDNwBnIWgXoAzmpLSrhN5nEaiBVELcwSyDnhSP
aTFJ+AW55gpsdU+PgBTPshoM9Jv8RE1ZZVYIIJinGjReyzFobFiBLHPm7nL1QkC0ijz5033yR96K
5OIUkslsLIClEajoH4Ln5cKMXG2xhx/6LYpXi6dieLVwltommmfcqkWg105B0PCPnPotnfA9B7L9
PeyKNroWp5S2Uoc3JkCDFoetJBrP4AIg8cVUN0wqBleS8B523eRWLqd3aw/Ay6jBTmsceaz8/3Mo
hpFVlN48uKKtjd1y/FYgp2uyCShzgg6K3xv3anKXZD8yrXQnDB1NSW7LWeNOcefoRqBrhVPkKFNl
8cNf6NvWb3GBr2G95iiCz5TBIGysDvPSFvxW0rkpBh3EI8NCV8LFv6gsG6NjzF//PdTuftLt6bjI
l6hVHrfrT5xxxifxa6jiLVyPQmlc5MskZdVLGXf5N/3W/WiHjqdsKlg6wkLrazPBUsUS6xOrmh7Y
ZqZ2l3/K2Zaf97OXnR1lF71scclpzz4pVuDw+lLB/sPTgSglmcKpwzGX4kJfL2iHBQgRENtudDNk
aloK9mrROH99uMFqc1WhOBxGOp6Bw8hjfpQ98yKGL+rxxsc69JtOt6+fG9GcVerjtDZ6/dQkMzAz
Bg6SD4x+qn4LWc1egQCVtN/H5KyPqJ1qyS1kDaf6OMfBohxz65QBff+5KZdZp64/JoZX+ELvw9w6
7/a3snk7NOqxVcIoCmYstmNvOfPo0cDykU38yh9C8eLybmjdHJYzRtAkd0VHUQjOyndSbvrRZDmq
+SDTzpFD5SoKqaeDE5nWH8/7OKYr5w7KmWVNo7Qo0XwMzKEL5Li4jeJQ4EYF6vqEW7wJWYsFDAYt
H4DXDdTbuB2CNJTscfyglJqbh5Z7/kC71ebNp+PpIhI5NavSqqsAu6iB6ubXyY1xlMAvcGDzJOzB
Zx6lyZEEF7kbsLZyuUyhK7OZKH3HWIdYWO4cVBix2usu84XqFMDWKvJP548quljOyVVJnMmJKhVB
lKlXWYWSHflHLb/OBojutcQ7L0xk+hrTpM1nDGsg1A8NzBHVF+3UALP7iWz2jaQfAr3k17PHWkIL
SgmLIHycvOJDfWtGNtjnNHv8oXiVj7o4+D4KW3DGvQQTizMAGkWZECzZXBVkjpKwHBg/8Kr1o51b
9AC6VldZW1/OZ3ctNGzG9umha8cAMeC2tyo37TMPA8oHwS/ZP//LL+G0ScfOBIgTgZDOwqV6mbqr
zcLzZ099ExXz3oKUuT05p0up3g6ayRw7uDImsJHRAm2aBkNzpqPqF1bA+A9EyfVurNzcNqdRZVYW
bdZgAGKtOjwnNFebGoeOq3v+LvfjyMtVcjGrJeYSYWe9COR09SZghwLLzaXGx2kQkCMru9WLzYG4
iGX2gBuSVyB6WqglMEwBvBgYuAAe+M8AbrmttE9Jemu+AVD3X1zfy0m5qNU1aS/1k5YGde7Ip/6y
9pPH8aAUdn9a8SBhEO7Dx7/bYX2lPFzwyhu9WFUNs04MU5G1TV9mddrTG2Z1RIrDBS3V6kM0y9nO
c3I3mdhbv1xyQZK161uBJqjKFpboCF/9LaIOlG8yxo/U1TgVsmeNjYf6U1q+b0UjJruneRHFl35n
TU3n1EArFpD0GqD2i+t2EpHHiWRwjk0zpWg2rFnyQSAGqOMf4Np0cyrCY9g3gM1ROK/VqKpRDSYi
EmMrjj+XbtpgzL+349vmTsJfmGWhANzDjqcl/VgOon7v/iPDwog/SG7Zxg3nxZRMlfS8hv9mkwsq
EIodeqy+acja+mBaXdF2yp6TthjOEkb9TRkr1a9DojFbgPVn8F9LeZ8Oxxlds/Oua/dAGwn8KEYf
hX0d1+BbZxu6MT2FR/OOMU+hYSnbb0AN3fOVW3mcnqRJZqVFPP4faVfWJCfObH8REYBYX1mKWnrf
3PYLYY/Hkth3BL/+Hnq+cZfVTOGZ+9wdlUhKZaZyOQdwuNbBZcGYDHuRnRSHbdjkjZ2TGy1KR8nb
egb1DbdHr7N3GADyN7ZuaymSLihZPXbOAM7SBZHB8pMdRa0392okPENrx4MfTghMy/nzhthFxeWA
+nwHl5WfhUmOkSxAIbjN/+mdu5YOxJSJaVg2RkBQp/pVGtH6vjEUuO1/n3pcMyHugihmWHhPm3IS
Ny0o6FHVpoxEdc/F5979M+3Z1qGt7p6u28CKwuMdIy2/rqdRC2tMyRJEl59pXQViuqNtEcxzhGlH
P+eDNykHtBGgVzkxHy8f3apOQqS1TNKAInvZgLOTS5MhteZ2AbEZjkOKpwoI7C9LWFXJMwlSfMBT
UDoWFUresUUjJa58Zt507Xe3P1yWs+a80GzzcyWSVrR2J+xcR5Jw5oWnqVfEeWxVQIE+zeOwYaG2
Nk1y/XmXCMwS45Zx/YkML7W1sZRVrTtbimRi9YoxtxxQW3bb5kVJ8muVA43dMTbc/WrC6GzLiDRn
OJVJCvhrINn9lTASj3/BQYEtff82/PDbCaNVnXjPaevSAkksyqmwsECKZ5udZCEGzENFPBNWh5e1
Yt2ZvIuS11iM4FjtJnDDLK0BNuZs1fwrOkeQOOfB6KXa18vyPqwMSEZwjRivgEdegHF+vU967+aZ
KtwqArB42Fg/0GfqW8qXrHN2lwV90EFJkKSDWtaKAaYewW2HtCyK9aP1b7VckiAdUl2lOrAArDJy
lCzA+LenttHlNWxslnw2qSvawWAm1qAeMU0MJOv4B8D/fMbow2VJHxMVvy5GrqJMVK11kYnqzTEq
yyuPBdMdeA4CFeU4ZLXzrXfR4mp/8YmSxMXqn1nWglaq2mgWFpcLMHkj6eyZ9hSVbvw6W/FLXqpf
i5E+WXl2Qww87CsHw6/WArVfZ/++81H6mOVjzz5mqnWbCgfLH31tJw6aFx+mWzeKT+O+3epy2Fq4
FAxg3kVkQ/Mmy/a4tSPBvNcPXbigyCD5HPtVcPlwP1h+aXGSD5tndygSFQI74XpdHSWWwB7G/jDs
zeHbZVkfM0KSsEWnz3YyoZrjTNVUATfpfSfLw3yNNvWNfMhyhS9pkGRLtIbEU6WPVcR6x6f5V3WO
RrEb2j+Ba+NxsmVRPngdaWWSRSGz43BthEVxrBukP4gbcnNLNz6EbpIMyaZo3LammS9HFYyhOLT+
oof1oTmO+80LuCFLTsFaMP2GENi+NlxkLToPOpWjA53XDpe1Yt0YLzhrcKdgH5Cul6LGqR67RhVR
mgcOiY9KnG2Mtf2DBXuXIV0rIRqX2TUUb2mW+p8F026EPwWN+mbB7A2J6/rwLlC6VmpKWNZw6ENV
omP1IcFgMLAAL2/clgzpNuWFAtp1F2dE3T4Y4uceTH71uCFkc+ukizQoemMORb9YP2zVjNHtMlos
Uj3v9AAErpsWaUsfpKtUaXzuaIOta7vMM2bTY/TPyxv3sbf37Sa9n450k6yhQ8NBgpvEGvueg6+G
V6U/p5lfx+2RWHYgTHPPCztEmHBw0ayguSz1Kt31Lc3WPBHHTxtftG6G//4iJJJ/tYxmV2mKWBa9
gHR331WU5xRviSUVtJ/4C2YRmEaAIHzYuunrdvJdsPR+EtQesmZyqihuZxZUlpvsWnRmAufK3o8J
eEpt1GC4nvmXF7zo5gfzjDwIALYQ6AFb+Nf12qBwqbuqgYPv0UdEqKcrYLQlIQUr62VJ6wqsA3RA
c3RtMTG/iupZA/Db/O3uC6SoWx9j8w7YZpVo/I4e7n27Nbu0epbopQUagGvaAJr7VaBwMB0FRiyE
seIksmuj+4MV1CuzB863HiGrZvpMlGTXVMWY1Qqg6/8lNFlirg9HdiZL2seZEEWnBi7N8hioj2Kv
GMcuRH/rsQLmTjZuuLtVxTwTJ1k3MumjS1UsLS9veHLsizvFqP3CxFwdgOeSYUMh12OTM3mSnWv7
oiTZoib/PjZZtXBnoiQLZ2V8TGs2Yyeb4aBmZpRlylYEvXVa0gXjapYCgPZN6wF9Rr0CJMvTdxC3
7rJw3GauW/VF70uS44XaJVNadayOgCLMPZYVLzMQhQPX2MIp3hIk2SsX3sikDvZuToGNqh/GuPM0
/rphMzausLHs7lmgqhp6WQwmXOsSag1v5njpBVnMsQsy5Td8fFABbJvjdWt1tpGS8Zi1XldYj1u2
AOQbLswVDUcUuoIhBCZyjVhP3QD03dJ8uU5rx7ahiuR/BnKJ9cRpiSt/J9ZbNftnq5NsSGmAyg0g
zBUIzL8lyScdE6Rai+bDvt2w+htXTIaaTbNGYfa4rMlRPV6/ul3x/5Qg2YtO13irEFJFtYV2e6Um
nqJWzxt6uJz2BZtrSJYix8NMH9jiSv7ShuXlzb4tfbAJxoHw8v5PcevZAUlmw0JaJmYl9o0p+Qk4
bjsYXUxnpBvG/WPhcYnA3uXIZYpy+vuCJQdz1yRg1y4TTwDHCjP0C58zbw7GLgcVUOpt1WC29N2U
TUgCiDU3186d5nxTH+JTFm1FVxv6LlctLIuJOMnwtulA1wZaI9KBHrV0PI1uYRJvKLyMZTjMZimY
A01JDM0v4k9l93RZF9eXAmxZAhQiQJtLuzaVvaqPDa2jkgrMXd1XVnGsEowFiupwWdJHAI435XgX
JVnfQiFOO5pQQqNh94JYV3PV7np1ClgyBsqkRCKPPdbhLYdh9I1rvbVMyf6SXmQVJpIQdtiOV5mg
L/ha8ddm62avu7H3JS7HeeZgurQpnYEiuqkb85SLDOF3co15mo1DW9eKdzGSve30ZjSGFjvJaRcm
1mmytqBdt/Zr+fvZQgqD9Xk8Lwajd64AMskAjNj5NQUsjEq2bO7HpLukGZLRnbq67lQKo9uCmGf4
Pn/Xj4r30y9n3tLO/FvPpH8wGo6+QJeRZTTo13X2oCtps/RNMtqL9q0v9uL+95zkliwZ3U/tUysD
bVMVpS7mHzA069rK9TyaXjLrJwtUEPBoKMcXGtADnGI/mdvM1esPi5/LlaH+cj7j0dTjWN+j4fGu
RqYui7byPx+rDG+H+i5Luu7W6Ga5mSOTvbx9gcTVR5j8DaYmAIS1P+6NdOOKf2xdkgRKd5xntOt6
J0Yeo8HUfrFbJmm0BGFdyb2lDx+cUhhN3IrIFw356MvflyldecFHM5vH+C/dXd6h3cH4M9mlfh2Y
0TImqO87XwsbP3vecnnrZuBdtGQGrMqYEKTA2rS568fM8YQbXrbZWxIkM2ArsxCkh6Prm5s6vlbG
+8u/v3knpJuPkauY1+mbkowhP9Vv98+Nfid1vLUWKejKVLt2u3I5qDLzmvm5Z7vLi1l/Xbwfh2RL
3FEDQW/j4n6rpt+QL4YhPMo/p8mV0LQtZV8PIX8Kk3Hgho5C1+e0fnvKlK0HUrFdfi0eliByZN70
bQtjZ9meD3qOxgIwyQLD2f6AET+gYzc2oWygCN719ACqb6FnXpLBLUyftGYMLu/mumqcCZTOKwbE
/uSw/5nmv/Piv5er1rcWJx1dblO0fzVIlxnOcJ2ZYskQRvHQAcZgCGqg2Q45P8yaG+W1eax68Dpx
5Qgks0OVKqeCdqeRGDtSDieSzp4Tz7uZjH7P+6u21D21LEIb9cKMVn5J3QA4AEBcsLZi71Xb/r5f
8lvdyTW9qZcDWuzt37n9xbZvV2FWw5wzUVLQqKh8BuIozIIiiJ+2CtBwvxe09y9rwOp9OpMiOZDK
5njlLTmBpee/5MHM0Gqsf0mrag8E0MuyFkN2QbsNyXdQZ+oG3cKKWE99wR0vq0g4IaTvyZfLkrb2
bjFTZ5FVHcfZZDMLq3K+luIwZV+N9tP/T4TkF2reCDpQBLvCemmqU+Pe6WhjuSxjPWYzgFsKWGQk
fGV8AcsWXSqWUHdpq0oKnx0W6lCkRgEKlE9obo29xEMSuIm23N4/WIZ30ZJXMoHRbVFAub+Fi39b
hiVo23bvq97dRNcZgMIdzM3Kmi6SGN3ucBql3gNOJfZ4fpeN3wcHZXL6whzHn7a4TFZt0ZlISe1b
h4w6CGaryJxGbwBKjdtyr0SRU4SJnxZi6yCX3/ug+mfyJNVPx4ESlSy2D62FdveYBCwQD2C193l9
AKpuv3HVVv3wmTzpArBspNYosL5h/uT2z035sKGZq67xTICk/iA766s6c0tkz8e3ydDU8Lhv4RWh
e8anLNqqSa8n984ESvqotTnH6x/6uNC01Ef0p/kze+pAueTsObgUK+1xY4mrtv5MohQ2lXafiXlJ
uA27OKqP876aUPoYg+bIjkq75YnXN9RB05+J0QCQGvxqsgyWdv2EWhbuWxzZwxsJ+V+NItaAMZrt
dNWqiqBo7NgmcGg/tO/WtabMBTIQ0WA/9MYDbTf2b9UGn/2+tKBKmTA3OuD3x+kL8CACytHNA8Cl
jVNa3Tc0SaJLEo3Bloy6Oip2W6IW8Ne+/SxPgyLb/9++bT5GVt3YmUTJdlDH5klpoqq7vO+sr8Xr
vNMCe7jJo+lu0cdCv1XBGL+VXly3yNANFdxBoCuSe0JJWeqULz0MywP+PNe8bZHXbxuoigCiZIKZ
WkYR0x1SmdmEsGDRxrbxF14kZO/RLBcpFCB0/b63N05yVV/eRX7AD3OYVjKOl3vR6mFHAW5O7id1
y26tXmrXQq+c7mKoQO477XMzc9jS+vXvNxE9GBtWX4qu7XnpfHVhJKeSPalmYfimWX/OqQqcIk15
qpXUDhuSHUFAW3gYJfFNpw3GogFe/jLuTxwdrrAUD1NvvnZGzINyxsCpaLI/uhxoBBOQiXZVAZxh
V6lUX9HI15aXvV+AU6213ajOK+aZjX7MS16DVs2Y6bWbu2BkLgztQNWc7d00Tk8D52VgaHE4qc1J
UYzGLwVamJT8Rqurq5S1Oy1NnkYre47b7J7xqnhkriGaQFcatDLGbuWlymSgTcOIAVTolv2uU80F
RSuNJlMdrupx0h/6VJn9fO6LHVB0SaTG9QLTprPSNxz8lEEOHQC1PMIUFMFc90cNADcWC92327hE
WtZ2wibH60DR62sOfLtUGT8nVrXPtfFbXWgntUmOuSZAiKxM3ydtznw3iUOLpVcOOFW8cZxCQBod
qky7gs24aSz9pUT062Va33i0U6LSKb/11nRtD/SFUHJfkQkFrFocgUh669Tmq91YKKJaNMyoeNY1
47mtzOcEoPVao96nWqYENUsfXU0JrGncW3VV7HQFIxiDhmlWXlWfqJJ9wpsyHBI38RM7f01T9aVQ
rS/cih2PKdYczcV0W0zsD1JP084dhidDmXKP953PK+1oUA5uA0GNXaHUoWD6o27RIzjZbsBfj0YA
TEh4NGueraZVD1nifjJIs9cmtYMaNLcKcd2j1bmBlQ1awB3xzZrEnqgcOZvMeR7GIvU4Ha40az7O
lbIb6/5GAPIsMOAi0gGMNA5gUwqj8Ft3eu2AP3hdtVCxtMi430/siut4F2vgqGpKS/XTxMJnagfR
5+OpVxIHAz0JRoidq6HMr43avSnaintmTxpP7ZpXRzE/5XM1BmOvnPph/F4OhPkz119ZQq96QWLg
I5mhQowJra3kWovnK9bFe8MBsq7I4JTt+SmZCzcgAyA7tPm176wjF/1jPLRRWbFQZdrzZM+9N9X9
iDpJc+8maF+d3erY8PomzW1oLR11j5pq7NVD3ARNX+4Mpl+jwfuJDUMd5Il6N1pF5jdi0P00G+MQ
DMHHZKgnL+cVdtoudkmZB00mWlzf4r6tbMtT+7H0TCIArKOQ/UgLYE6aePKO7Q3Vpq9Mq146s7vt
mWsFdpkfs6kOrWJge6GpPfDnxh85Vex9U5h3iW58TkSae31qAsdYGKiDGweLD0eXNVFvAqi0TO5F
b7YnmlSzL+b81CZJc9ItkXg1cQavzJ0pmLUn1k27pgJdQELvG9pctxk9jF0J2N3EM9PRnw1+Q0Tv
xT3a2dvlnMpR+E1HrgBc/iNX4hMpSDBWIIbRs95X9RbXcL6qrfSqNRpMLpAvaCTcjyw9unG7r9tk
Z9d/uNgdBkhf5mT3VGPgolNFmDrkijCQiifJk6jIQSkKD3OhPqnuDfMqaxKvcD7H7uD1+mPHHrMO
poK+NCOwQkuQVPSFX7iF34+fdDoF+Nd2SsN5oB6LX8fsq7nccRsMqO31PDc+yXSv02+V/NlONM9G
F6yZZF7Vcj+ZEZJXqjeotW8PlTc5sTe1mVcm2V5X+Y2w8pDWJhS/9DvnuiH0h0n7EwKcEHMGe3N+
0JnwGJi3DKt/1SlYLaG9dwVnj+rkYiKrS2rkotlRGPyxmkxvGR3wTWbe1pWTeqU5RminCGlT4nxg
R/M4pApuiW4Ovp4Xd5odh8rMd5SSx8k2j13p7EolD/Tyyi3MI968gTPcOsVdyr7bpDtp+RMIIq5V
rtyzvPfzpgp7a68Pg89RerXbyaMwmQNKolDlAyEdtigJWaf5s3476sIf3KgbYIF8wW76eb5rAEsi
6gcbDhrrLwbuEX6fFGVoxP0+zu17awAAZvpk9XUQ25kP14Om2CR0CPLS87hsKuhS4Y6s3NpPShqI
mYJART3ORG19l5uvLTA8AWG5AxOP37Wq5WtqGWqGdiyRFPKsrLkHLt2LsGH4Mv3RtcpQd1QrmC2w
ZVtWswce503FyWdkCT91ZT75Agfrkak5xVP3GuvOd6NJedAy/oxEPfBegfim3tvzV3ivKyvvPgvd
fC0dANCqwrMbEkyJegU6m+thrq9Y86MzVc9lACjRoDIs301zF6QT9Tl+SFXdKLXHq8JI7l3e3Kbd
NVWT23q0T1p9qgrzoXenHRXsPm/IkSAi6NyXPGm83OE7ruVBwe67xNozu7vK+GvGSJSOVogBfqoZ
e9A2HIa2CZefS7NbuLIjSkgnG6flJF868GuXrPEUTMDmCXhwLBbYdXIQQxzqZXKsTXQpd38Y1uyJ
9oeaPJgUuFACxHejsss7O7BVhHZp42vtECqNHowNLhZP7mLbusndr1aaP89a+YlqyLcxAAp4bq8o
/gCGBWrlfpv/kSQGfIuyYKsebdsIgWh6GDW24wvDMtFOTmbtqK6EVk5x6cagVbojQfMa6zAyFmde
3UMdFRbOpPW04VVL56jJrpK0CHSe3asmYH6ayWcCaDAKCY0kPwCgc5e2Ly0GjRsQi4kxC6YSsKqG
67W6OBgV8efx2soRadgx+AAehhraCZ0yOuEJhnRDnnlO+qgL9zou9TtbkKDXMVSL+wdMJF+ZTwQZ
yrp/idtXOlKvn51A4cyjuhYw/n00kyPJy9sp+aKmvdeNJCRmE2pW541xehAGZtaTxzrm9y28wYA2
6qrQA3eevKJ3grgXHjBhvHIEmBH3+RT7eQUV1/GMSPltwyovG/WA9nnYw7xmceJ3WeWbxas1pch+
85DzCtb+2kXpB4lSAgttj3+YKg2LDrlQs/cMs/aAXuJPfenpdn5TiN4388IXoxOoeup1yh9d2yC3
iOFppw4GoXgM5SN9Uq/6/iEt011ZpCE3dggofaW5NcwyjHOO/Ktx3SNug/ENhgKOhHlj1cBE3dmt
DmD9B0eJA7OyAo2ah5gSz2ruDARzAh2jWuqGmpnvaMx3E9LqBnF8boN90dWR28WdK7465eRx4Obz
btwBJsDvsz9hL7yaKqGdzw8zI4dBMXYUtsSont2xDgf0Ws5Z4Ve4tC7BvxVFmIzIstDOVzN8sNH5
pMAshDUHk6qCYO97W7nAegSWE8/2YASDJcSg+PDFKuZDjKEQrQ2zLGrU8tqEjzIq56TX+UuhtDeW
rTzUXerNhr23EbojaoEutztzTMAimdxlJUfGtjmWpRl0OLRqrG7rDm2ypANCBfCcSlRey843dBwE
BCvIhc4WhbNRQuqw3VT/4SCwyQG+Nff1fh5Kv+1ab4KytfBFTdV80TjcWzHegh50XwOcts5YkEG9
+qzxmPWtHTW/6l/MfIw6KwHyx5+t+wxzfgWjtIt77Rpo30+XX+Jr7zcDT1MX5MDEUN9ymWc5V00V
aYtoqkJHHnCnyxd47aSrNh6Jq80v51KkJ5WrDWTg9K2WtTy+1S+gygmBtruM/JshcqIiHEmw3Vy2
tTqpeOEoVqkMYHOIkup1jl8xpGA2hnd5B9eSkmdrk1EDM5shLVmiGJNZiNOS0gdEjJ/ZVy5UTXNu
MS93Wd5qRuFcoJR4ZU1mTdOEhPxfj+G/pyJ+J8e7mlE4lyVlTRCOqbiiSPIOu7MxgmUQCnma3xmE
WkvTnAtcEkdn+qjXejy1KRL0ePU9VnpdeIM5RYrR7mzu/msqCZTFz4VJya7UMufK4m+ri6Oi34M1
INBulmwQV6Ile/efslDnEheFPVveBDp48AlCWUwP5Cl7vQ8W9g9ATC4dlrHn7NmxGPbGVv5kfVdt
XXcxBY3Rf0ksXu4tNRKojHqExzL8otovPWdIW/QROcZe46WAzY39QtlfVtb1C/guePmws/UmOtX6
iWfoqENe22tGxOoYRFCRc6i3eC3WMqMGcDL/XqOU+O3nIRN5D81JQKKr48nLtibHthYjWbECVNVG
QVDFbgRCDxWFMOwc32hO3RIimaxicmsNyFZVpOcVciDCs+wfnTsfLp/LPxiRn7sl5+1KalgYfIPq
v4/4LS2B8zXglTfKr2vFyrODkSlo5sZOM8uE8Seo+mOeccyvTO2lwiwv+39u3ltq70zdFMWcBwwv
VtHEnaCxd3H+rOfaljdbSxCeL0iyUU1tDEacwqssPaqu8YZ5CCgkdOpFCI/c3WZVb/lBuQ51LlCy
UzN38BKosIMDunda63OLplhys3B8tC3YRbaz1h8xPd8s47t6SAZjHJGd7xUsUUHkOpflI2Ym0ZBV
3QxtH+jx+JrF7Q4vEM/VjKs+M2/0Ob0nAxJVsxmVKpCRmB0iUgzNqd7nyPtZCv2zJOY3VHivMqNA
P+W8NYG8qdOSsVG0QRjIxPyV/pZKP+UUXL5BW1otmRsy52Vnxkh8Y2I8SovRZ2TwCnJtV6mXgkrj
srT1IOP9PCTTM/SqyXi6FOFbRN0tD9XmO1fJbVyBkqJ9LuetlrENM+RKZkghZiYmAcOdsZvSFV6x
ZPi3QqeNEwOcxa/uYZ51a+5mWKGlYDEf6PGtWKf5yWk6bRfrPgAI/qLUCHZ/lWYLzVZqFfrhlC8C
qaUYvZtu90i0W+QqPAtJhVQDy8Tj5aNb7/Y7q0hKW1lOw8QqC5oCmLSFd3OpyrRBhzuyS0K6q7cg
2pbfk60FCk1/F+blTnNhVqiRG5AHTBTfaT735XOWXJPitQc5Sfk1FVu6snqM5xKljc2QUjTn+Jf+
mmVe/HecyVokcy5KCkgpiFFqgpdbZA5/jjVStcaDhaO0N/m4VkPfc0mSlR8yC3mmFA2hC+NmM/8c
TEd+HMjnGEwvw8uKsnblUEfGVLAFVNQPeFpxzZEbd2HlZ/tgIA40X5utpsI1o3UmQsbRog5vS5sh
uFCVT60K5XjW6sxLXeJp/dPl1ayFY+eiJJ1okEyvsgE6kSsYWzKHUIu3+Eq2ViPpAtfAqCGWhxDK
NX6mmxg0SP0kjxKBgtnWrdpaj6QOc9ObzqgicreRPHSM1mu1rRGeNyD9jzf3pwa8tfGehS993olx
mqEBywz68B0+y/TeJjiRjd7haaKGS8M37w+/8/L6h1v8s5fBljya1qVp19ndf+mSW9/Md1GSO3Md
rg5qjs3M+w6ZwFdCleiy+v2D1X0XIVlds7aU1jHGpfOE7OaDOKXjEbls9IGARGh7eHNdF3+Kk5tO
7QoFmkGDLnIGboKOh1N2GqkZqRmKT+1GZ/XG9sndE42GUma8bJ9pXxNF88jYB5e3b90WvS9Hulqd
45Rz0kCCi057V0X2CjywZvzjspR1Y/4uRbpTqEaRWk8gpWvErtDv0rqO4uqzyLuN8Gltw94DaEOV
lmOQIs2JgtMxMHtX2blfTg+Xl7LaYr+w1KmoaRgYdpbsndarzVQWWIsBWEvFU2ag3ksve2OLoXnN
04PAaMH5dzBVLvd7CFsZO8CELU/e13Z4jtmesVsj/6SOFapoBJW4zdGFZRmyiToTKb8bgecHTFKC
4CJBjKu2ts/ZKyHXDosK8zZTvyh8HxelV241bq6e4PtS5Ueka6BmqE942SnqTasyv6Xmho6s2r/z
pUlKktV9xatloExuMtlGAFm7XueiJMXX2KB06TLvIrTvLHsY0i5ot7qet2QsO3rmTJpE7UvAvuPR
ODDk2e/soYx6Z6sTeXPXls84E9Pm1Kaocb/vGj3+7pjQ1oqk953Z1H2NRnvYWDRXOJwGKftW2Ztd
n8vmX1JxyQ9izNqi4BjA4ey0Xd/geT/sAUnRBu1BQYUAFIyO629Yj0W3LsmUHGKuKgmafSBzScfo
4V9QuOT+LaEA/qLL0tZ81bn2Sa7RmF3AOxV4ddHpizGji+EqpodGU4OEbYU0axb+XZQpP/BSDMlr
7TJZ0jUJGoGs04C88Uy7AJY0vLyqy9phyq+7bBqTqVuiwYRFaU4xOgkw+vj1spDlHD6cE9oWVVPF
jCFmPX7V9mlWTVtwBNAW/aT2e5ZUflsca9yy2uW+Mv0nkAbjTKB0i9PYoIq2dL79PbqwTOH93hSQ
vnZYQOw1AZRpWRaR+9ZNRe1sZ0jgwtLpxTKGL5lrzKfYaIPKmY5dkZ7EGN8OE7paxRh0iXuapvgU
9+nOqtMTAT1nbXanrFTCAqAmQq0btKwU+5iqYZrawaSzfV2XO62YT/poPP3rkwEBHfoeVQM4s5Z8
MiZge9wppri1Y/tDy7JvDi3ui0oJmqo6UD4896Z5d1nkik+CSGuhYDHAsyB3wLM5mafZ5ri0duIP
BIn1ckPdtiRILilNCj6iCxFYNXn64rhqNA4gGr68ig8PXcC4g3zTwaPTBXyLKu8ccdSh1kBoHbnm
6Mc4WtRweyvSCOjg8nbQgXLLDK+KbTtKUpH4jSP+KHr6GUXORyfutmK1D8VC+XsklbdyDOv0bcYi
tHzZvacdukABt9+uuI0PFmZAI94E/VUXoWHvX+be3yTDJ+oO6ClNXY6rMxBija0OyUkZ32c10pRN
mj3nLprALu+5fK5vggzXMQwQroJXTLLAYL+bxjJXYajA5ObhnXLD+/hwWcYbg9e5rZKEyKGaPczU
7dSCRdnQ300mvbZH9EwoZYyqD8AbRq25iV/UIlWeaWOhP6I3PoGeqvvuBtlVjXksk/7QJvowKRg8
TkA2OhoCE1x6t8+HTN2oEaxtiAZ+JAJ+D9cFgu6vdlVRWjqLVmPRmI93s0b2tr6l57LXW7bDNmzk
AIkJ7yKjrjHFmKa+1VlkE4CMGHeZq7z26YNh5lHrjo+XN1/2E7IwSYdHg1VqUlU8YsaPFpHlXmum
I3XMbxb9ouoHdLxsjfF/wBCQRUpbmJG6SauRMDxAxFUfOQfDQ274+BvML3KAJEuS4jCnaccGHS0c
PmkMLRTxq9YHwZif3gE+33cDugXN/lE7XBWDVCZ8E6BSddm1txajecGLJBJD+Vgo1Z7aW3GsHD0A
DP0XEZKl1bU5LWcG0jjmgESY+LSgQTGUGw/3jzoIN4Fmi4Ur1QT4sPRIjLVSnXtjoaZzbnoLfjXh
GBqtgn5SMMW/BRUtPw+XNRlIJKJZXQPYoDyX6oxaZbYmuOja6dYup/t0QMEmUSN3mo7AUt3XtnW7
kD5cVv0VfwKxqDIT2yEENk5apNtWaWNqGbrIkfEunkhQXltPKGp7aINDpcTb4sj4AG73ts4zgdLZ
FdymFY8hMDko+8nPbzDxGwynah/v0SYcOick7YJ/v0jHBpw90TSAfZsyOsJU9ZqCa5BHxrUVdXfa
PvULLFHz2Qnt/ztn64Egv7uxxnN5MkJCXCwZs2zOf8aBf0FhLpBFm0NbH40XZGmOZSPI1cmHuEar
ezFMeo61vaUyXutvdTjv+N6qrqjw3XBpkDAND2zcZeFt8Uq9JUp+dVu/SpdOsxeuBiQ0SFePEBkZ
SjjculWAGW6/CkXYzIANKK5jFure0odi7PEO3HDPKxfnlw2Qonz44hIpF7FsAN2TfQdaJLZXt7kY
VsyBY+uYntFBUeZoMoOPQ8Us1AIkuE2Q3qgvQA9pb7R9jGYQNM09pYc5rHfo9GThljq9IfL9ssl4
H2mqZdmWYzqOI1tUkNgLomt5ivem6pf7+H55d/I9uKBAFgnoLS8/zt94ZN/Xy+0NdM1zboHUcO34
7ucqiK/RBh66C6N6v9+4WB/2RPoy6fjdzmwLjISjRIbh2fGHvdNObug+myGFS8MASlAG2Rf2p7ox
e/yh4u1IcqUzd6fZqDULcrvA9uaAwYyYj/ShCYbA3LVRd7J95Rq9aleocXvZjemLP3+D/PaDp5O+
Qoob7JrTOZlwLui3isqX7pAelbBaaDOPU4Bpkp35rw2ZJFEKG+rKqnPdwLpRwX5aig01jGf2adH4
4p4HyZYh++BoJXlS8GD1eT9r/E3zgPc8e/TBCAWu2HTXBpo/3HdffsNaf7CektBF6c6SVITogy7Q
EovKbxokzq5rq7CnTVCb6PtKXib+ldH/I+26luNGluUXIQK2zSvsOA69EV8QFCXBNLwHvv4mqHOO
hpi5xJqI3Q1FLMVCu+rqqsrMHaseMnXlwj+PyhaWZ197YjmcDCL8Lki8ukfNaKpVF2mKAf31kNnF
426X0eC5SMY90gdOqDdvX5+m5Yt+uakX74xcJkg1KkHq8c4PrlCakO0G3Rs255OwGg0UXV/bO6u6
LAwuC4yE5YHGwlx4+m10R13w538bLGYGVnsdOquX8Jmf/jy5H7nJk8ktOz3pKdR+Pe062YpjY1eR
qTP0t/3WikbDs+EgLGUbwBLxXFyTqv6AHX7hRT9m48R+V6lSKoXYVjPCXzLpvrhpf5Fd9wNr6b5X
Tvhm7AQ6uN1kwz0VPXb9xvjWPIYrEde500BQDPJVDoQkZDWXzjySke6K5Sz1lApEP6Zf1cSNEfjd
f7245ydXhX4KYlc8jQ0FkqGft3JvFKU0FHnqdRCOMTUfaLReBXpFa1f7hWcn/3liNYA8tfkfzThP
SSjUGGNwK/wWSYqQ7O23+DMCyGQTtXuQaqx4pQ+hhTODRMYTVGEQBl1qWQG6EAWsxE08vWuucAr5
LrXeu20Gla4Wzck5epMZmF9TO70HNsTVN5kHLBluZnqztqsunCEMHhUdwmXKzrMQat2MwwA2KtxE
YJx2gESUTQFG5BLhc4CAa+0GON8+n+0tblyt0zO/ZmGGO0dkjpggXQyrG7It7aC49s0UKu9rAPBz
x/TZ5uK2lWrq90GP+TbCdiMawwU6yy1LDZSIYu1pd8bHwQxQVGAiOWSx5xOyuOIoAyeL5mOAtRPe
aO9JZ0ab0gvt956bWWU2zgit4uzViM212+48mPlseXHZBV3dU+SlMw9gn/eU5Heg4doVdXU/CAUo
jqkYVjbypbVEKhI4dwgLIJ23mNdOV7u+m9XFonawjGk4lCr/9nfdAMZ0YmL+hBOnh2Cy51wIzGY6
XRXKAKdbvXZT/S9Hsli0xFdkgL5aUFXIk6nztyp5+nocZxXbj23BdQV5PoBezx7jMiDLPo9QFata
CwJ2Tgls0QZslTML2y76gUKxtRrdXtr3BjwMEtRowz5z1UrZ81Zm47wVfS98QcM5M6kjHluwwuR2
EYDgNHyUbtbOuHH2pMMROLW7OONJkgZ4DJS5hy/73vTGhsQA4QRtcVMp+fBNRzoHXYtZaE5hcF3M
sBUWi30+kGuj49tWDh1oRNo8jDe5Xt7LEtvoBcRjiXQ9DRPQrIPZBGIzDcpG68W+icg+pcCkqWVn
NyW1BvFrjIUFGT/oixU/aJK3Zh7Gx0bK7oIBPYy9CFNzaoEGyWUF9MYDntJhs6sKvkUAA1Z8yFtY
8li7gRLs5r/NgP4UAAvNNI8sg4MCc1QB9BDAZNVdH9UceCzdMBVe6Cv+8owRa943p3O5OGPg7Uuk
SEwZ/HPvYJJKNEiY6mNsN8/1LZXNCZzJMoinZ2K94SreZVfSQ78X94YFAq1XOXLX2kHOEyAfXwSi
RrzZFVzNiyAzwewQDvIBeHBQh0PLMjw29/7oBY6w5i7haDgyerUegJ1HBPNM/LG7iAgmrusTq8cc
egzR9UTpRtWaeybrK/HNeUZpHh/gSUi16AZKPAtfwAQPDFXQzCOiAoqzNY7B2GagLyDX9dQ4htHF
d8AR8ytt6G8LjqbVfPSKMfjODPH9a69xHnJ+/pSFR+9rWgYJgi3kmqKN2EUelGoA2lijlLvonIg8
wxkgeAbN5MXU6ngb1HnBMhShe6c9jkfjO55obgZM+qGyMkvrzbXA49JqYjFVhWgKQZC3eCSFdEQD
S4LVzPj3qm1dmU9mW6yV1y/dUBD/IwaAGkhALKk80CGTa6oU5x7pHscwh8Zb7n69RBctIN2poJAg
G/py6nw5VOs6xc1BMqDAK2ieaGvvnEtTxf+YWD5zWNxBlTdsci+RuesDFFnU+qar1lzNxZEg/DUM
DiYNuuzIS6pKEaA4wPlSrnyKnmEAhb6eq4uuA/2mMvJPoC9iy5JXAQqLvsX58lJmiaPqRI7oHWhA
0iugXRXo4Qqb23LnlisPY3X2ksuIGwGZzjlTOFWXwqB09KFxBQQ6cmx97RY34XsLQgsb3mvajsLO
dyqYGzUzderHeeNHP8INfaqU1Kq81QTypefGybcsO6bbyg+MkgrQo96SHeSgtD0SMNbgaI/DW+qu
BgEXl/XP0Jd03Fk3p+yrembhKrYVyE1ABt5ZnaMD2g/4qxk6eG38g3DqdIiLAEAkcQzoPIOmYlht
5AL4yzq9+3ovXYhtKF5saH0jaJA4i6d0XM0smwVLBe3Qk9iNfFdPvQkaEgEYvbwmqHLpnQR7nKPo
D35uRLufA1GN93UrD0OGacSWtTMbTH7zO4l7uRvdrxX7z8vSaLM7Nbe4ZDu5VpRxDhc1U94V2/Sp
wsKpBGoFqQUA/XV8p3Ar3K3avXBQPtld3ARR0WqxP2GYM3FV9S16rfagDvJyO3LJdzA6mV+v4oXN
OUuLMtSlwWh6puXSRqSTDdwEHq3juykxNkGO+Ovv2zCAUECoAqejLP0apxNFMx/cJzcAuEDU2aRP
X1v44JlfuBe4TQYZVnWGNn+EFCevFLWpwDpDJ7S8VZH8WOdpBHh/aZdBY5ekd3mcHKYONaIa5DF9
2b2nKrsRHZgMq46PVtvUxMHDLXK7oCstKVU2gxY/tg1/BF8IoONa7ULYzQkM8pZK5U1dS3sies3s
pgR0IB3yUH4HXg8D54xpkRmBuULJomCObGvcR9N3tQ4kM4nAjCI4eaYV84ZcBi4yqd0uFftQnjIT
dTSQkpQ1ABsszvcd0jJgJcrlDZON3i4loO2ZjAAMgq/xylm+FH98mr95m5zMX6Blw6QOmD8pM4PS
GhNzvErs7jn+DmokXpnKW2GJ63rz9bJdivQ+mV1EehLzo1rLYLZ29J3sIP+iuqjWQ4GzviHP8c/h
29cGL/ms020y//+TYQ45a5O+QRhixP43NCwZdkok9HHhLvIbEG18be1COoAas+KboeqKQpZ3Hk9p
P0Yq9n1hDKZaHo1BNSEmbcfJFiKuK4fsrDMT7xQGzygjLSjjVbCMmtNMF61Uo0T5B+I5fqicrEM8
P0Dui+P2ydZiHqepHFgPFl+PXA22jKYAHJj78an1UMa7D3LTv9chw6PGVnkfvybemtNaHeviLggU
pSnYgLH+Vgr8o+iyzrJ3wUFy5EF1FH0hKK3JC1OjVozoCUOfoSD3Pm9BPhptv94mFzblJwuLm4aR
UEnGcG6plV8hKoLe+30GjwI0zcp+vBDGfjK0uFqw8YeJz9IPLV4y/ED6PWV/UxYQmxAmkIhSiIEe
s2VzmcpjIEdHNEzqwVVPbqJ6o4mVNrzL0/XHxMJVKawnQW5gQYJef5ZYHFhamzu0h2pHWIVras4X
zvCnAS08VFjAVoZcuMcCkHqQvvhFIwL0fqO/BsnkZWG5qnB/ccfhCkO1Fm0caOn47KR6XRic1JhD
w2S/AUEJUrTg8EPPDVxxaJhQ/LHVNcTTxd1xYnax0QM1H+Fd0JOcxMPkjbKeOWOrP2mjvIZuvbiC
J5YWG76qMxATgc/NkxtE/PQ5Dx/l8ZmK1dbCtSEtNnzKkCqQ0I/14SZ0dC71woEyvPAmT/IaLxXg
Hdpye63IumJ2+b6o0lpM6cyhnhghOHjQe2dshuzxa6+xskuWrwpVr9UuazCJeZ28spxti5q/fG1i
ZZ2W4j7txAXjCUxUWWdRHQUZpC8D5cilf5AlwMX1vy2/FPchkB4pQzkuPdojuFJM2VirCqytydJr
0KkakwC7O2tCO5B+Ipyy1O7X1xN2KYz6NI75K07iC7kATCsiUImb3iGnZnUyQihmo4nAA79RZqLC
fr+W6710F8KmzmTN4Ow8/9H6ULKFsl/5kWP+D6haN1Hj+Cug6su77n/GlpkQxegVEs8K5pGa70df
ciUwtn09iZdX6o+JRT+ZqqdlFFXzdZjd015xJXozssj52shyHGjDwQ2CApGMBCOaexY+lk4CmccI
LHldWz/HUXeX+GxaicjWbCwcKk2lYIJAM/jedKQ1OAiIo7W7Ys3E0pPqtWBpgGEYSLWL+iZUAvvr
iToL0ZcztfChvCx0NEgSULnG92Dps7VD5EgO+NLmQn+1m/ExKxZVHJLT4HJhcSnfQMO4HOpW8d1k
G2wacNdtyGGwauhAF+C+UIyVqGh5wy/NLfYbl0LeRHkTeJr/pjM8BMAS2YfcDYzANLrNvxzcPPgT
D9G00YSWGFSE+CbbYi53wvI31PPNDh0Lq77h4lSCgAjytwydfUtpWKQRWnT8+ODjECZa/O3a82Ob
gSB9cIoATRKrazdvuLO1OzG4OFcjaEv6eFACr3HnzaJb6viAdz8451MODaDfDcNdZrHS+QvDXeZO
PpYSlEeQJzAIQzvq58mdq6FR5OM4RKHVgn87dVTwKG/oIzEhKDhaf6HVaM3kfEJP1nPSs0SkYAZx
6x3z5vVMsZ6JOReDOi9aXdGzlxeGyGTwqBPwfQPBsezKIEqh5n1tBF67g7aKrT9m7/NES+bQQHEp
RCtfRzHbE+yH40a4a8nTCx7n1L62oPAwNEEjNdTgcZAC858LkPX9/RPyycLiPPYkrWsiSOCFh2w7
HiGEZE7HdFuZxW69MeEsq7iYT21xHkeuCKWZdNClgvEsiPGQndk6BIQa3RSpcDAkrwxvbQIXexSp
56GuBhgs031nq9bsT327ow+RNWf5mA9mrrW+hIujNCBtacxRgiYvqzC8hwoPazr0VEK0A4KUPQgp
QQjWgVPT9f9Kv/QFx4Nelj8GF35gqiFWzSc5QFN4th2204bYw663AzTRSH+/yXBexFNri5tW6WUh
qQlaaMJAdaV62LQtkleGXIGSspS/a2XWbEhUOrzvtUPhg2WzbX3pe2LoyTHsxqt4asNt0IO3aGWx
16ZhcT/XkAgYE1X13RbeATytu/EGlK9WZepoqP27Of+PWYB0H/r/0WFMl2gDSKAB0SCVSPckkwaU
UYTuOHlc279nrDrzXJ9YWRwYKB6A1U3HyoI+dUsSHQSllVmqP1X9O+29orkSskfUNXTTpVNzanVx
amq1itqeqYilohHs87c+e/h6qeYNubi4Pg1r/oATPy73gyGCFMeyb9xBvs3B98bAD10VK43Ha3YW
LwQi02GcakxflBMzGwsz81trSHWLgp796yGtzdniDGqQOIy7ApsvQOa7zZTHiiQr+uxro1kcvDpr
dBC7YdZYDXbu/uhXDxLrjmArXzF09spZbu7FSeo6IzdqTfNdvtF3AidpvhPmO/YvhBFrE7cIedFc
gSp9PN9xZu9Mdm1VOviHt9rVYEleRSH0QtS3fxKrne7AJeSjhJp51TBYpdUOcFob7gKBdgLq4h3D
Rb4Wqq0Mki6uWX0E8AqkZtgdsYZWlUI7KiMg1P9qC9KFs8gKIomowrHl8SEtJrOU1xDny9fi730B
BLOBBO0cEX0+tyHqV6xUYYE2t8b0La4OzfDyTwbxPxPLkAdKJNWoxwjxmuQ10wtLQQPTv7OwWIvA
78dSRnO6y30wKhcPfva3qU8/vPafMSwWIiKtAvokHJ8qsAewCqYAsnuSo6toGIJOBYo7/3CD/TG5
cNlUG5F9G6sMOVLVoVA/M3i+AiNdWXxt4bQpOpNr8GYj6T8rkFTUlNHAylfyEZcPyp9xLDw2UNIS
oxV8nAFac+Df7C6KV9b/cnyGjo//7OJlOmJQYrUHyg7nBK/CHjFvaJNDutX+kn9bG9DCaVPQ4Kfo
9/ZdLbui9Ch1aznzNQMLXy3CEEyCEzZbFFcmCfcKuf/6vPw/t8Gf+Vqc+noI4mYqMV9qZxdbvp+5
d5TOlt3ZU649edZWZ5mQAGJzBHcw3lxzSR4dK6QFakpYELV1Cs2ddc2+Ht7Ktl4iKn3C2mLScHKK
Iv05MYKCMloQ7dQPVwydtQN9eE+k2tB+DvQmMJyfvWcdotIAcI7v+q+9w3Y10EA0MEGLb6tuDLXe
Aq1na6O7PJ0nRhenNuxDuYO+CnJv4FNlP2uLbaWfiSl5idNOqy/ms3bw5RgX57fSaReCtRv9m4RJ
XjGzWyV6CsakeBg2gsagWu/YN06AbpsU5nZRCzQ6v8+r7EZPWO7mRgm9FSkQ16yNAreg/oqDOcsa
L79wEaglhAgZyL3fL945hzC/EhhSFmQzo1g2X++u+fSdRbon0788/qFAEnlEC5iP53v8FHOzA4tH
e8PZvbKmmnwxPjyxtfAEWpOPeZEg2pXV4c6IoP7a02s/LFxBtdD+elwXvc6JrYVPSCd0VUQxfEIa
1bepTiOzGqCT+rWRlQEtXYFKKMjzOVzBqPOXZmLodVZrBPIlP7CqXSmmziuxXCm0gqJFU59P6LJD
M8C7dkqSOvPkUph670Nj5U1VKoepb1OyRnB7afpOjS2WilWiyyQ/DIEeT8y0gN5BTFeuuUt+7dTE
YoWGyBilfo6rNVAttfeGsovo2jth9lhfzBlZ5Kd64D4QEc5RNOiAvMlO3hX0Z9e2Rj+SD9Eqluji
XXQyquWze6qCUG4z8G7MqLAU6UZ/Y+zmrr5+FV9yafedmlpEcaMmS1yrQ9zcaXaMh2PThsj7UQgS
De7X+/yiTzo1tbgZ8txntM0r5DUBi3A0VzEFmttxzQ63nVOhMI0ExtqT5FKtYe59/u+GJ/MePXmE
x9Rg6limmMrDnBpTVGvOjWlXs8VwRIy6drWvbPplfryNqQz1OqwdC+ZI5Rh1KxHqmoF5RU9GlFXQ
bENXHEIHIC7UWDfRM7lyqs6IX+br43TWFg69HIwJWkM+nOzOcAFIyCCY8xzsyM3kyW5/SO1xrwHK
FlzzQwRQsb5HJ+EKk86lO4UoGhTRgWtX0cT+eZhCVUcOMVskheLSBar6WIAjpBkrtxx0CAYXTjO2
K4mUizN7YnIxs3mQsTxVcbXoKDVwoMQl3Vk5Axf974mJxcSyym96glvLA+cm/jvY1NU23XPiw58o
lmGpz+lN8YTClLfGirBmeeGMeQEMGwgsERGMpaUbo1OFqllHvVnzNzashYEX/bJCUBCd0ZdAXixW
rwkkCQBSvHCiR/CG0PoAzZqVuZxd05lfPrGxONoslssabjL0ZHk3FyzEHLM7BPI723G7/vi8GPWB
ceV/Y1rsSD+aDKGOiKl+10n6u+J9QL2Eu8qG2f/22XtqeLEvUwK1RS1CeJVNiaM0qSlla/foxbD9
1MZiYyqq5k+dAhu9xTxVvtbsCUg2zdhTr5nTU3xbvINEzPqXa7jYleiWjhS5wBoq971VbVOgnpPv
lcO9zPkLlbXLB/zPCi6ihVE1Srlp50rXuJ1pKyZUZcy5xEXsOL/5i3WLy47sv0bJksCwZgEo4/sS
URAoUKZDf5VecRBfQAntFTrgjv6czn3YjgqZO2eNbHUe0P9/RNDE+fkY9kbZosEDt5/KQZoIBi4S
qBCgfJLFZBqaa9SQ/xNr9/zFeAkABLRN4xoBNOSzURK3ypCCTh2dnPOVG42bxJUc42qyfFy5/zDv
OJMU/dfgIoaRmUBhU8HBTCGCVTaeka7RuVwOI05MLPwZ8ymHCCLGJKP4lGb3oCTyqDW6EwRh0Tu3
XoC66EBPDC6cm57KUQXtQUBLq02aHDNVMzOyVt65uD1OjCw8WpdMCDJjBH+D8kshP5D4tAotN0HF
qAapWUxvVbxWQUAkcmlPnhhdeLMqH0QJ/mPu5kMBVURQ8dXQwbB9PR9AESi19tRUGHYEDTWiJFCJ
y+SDb0BKUyKHaiqu0pnXb9CeGcnQpKv6b6FQnaAp7tVAA/FW/01Kh10bJI1JpBaN+GVxrQ8Q25OK
klgF9ivoB8ufdZEc096AVNuUmnHe/kjSxOHheCcn6dvY6NRsuuIwGMFOFWjZ16SfbUdtEGI9+Ux7
NhS+C/tkFyv9oYyan2ng77SeIhYTw+iEU7KrixZyeHmyzROxGaJyE4XsJYXSlxUrNWg8VGj5dhW0
lPOOHv0AODDAUKdAfSlIvJsi3811cagK8W3IoeDD+m7DWSrspsuOok7emkguNgVPQlMtQPfady8g
y7wKx+5BabQXKUArmhTRH0A0NtD+zO6lvrtOqtQ3dToSd8zax6KntyzWZAgHDq9Sk/8QXXQYSO8k
tPMfpRIM2lKTvFG0Alk50gluAbph0HLyq6mjYO1Bz4DJQvaDC+1h1A1PC+uNjsaqHEGUVSJgHDKI
MwoBtjxSYrIqyTQA7mUM/c4xe0jYeNVBXFIe+tIyoPsajv4j7ZuNFtS3AZEfcsjgDE0eW7TIJjtv
isyuoOqFApev2RoXHRAY8vbr62jt0C0uwUoOAPbVc7A3ouk3jA3TwO5sutuvraw6k8WlF0FKi5DZ
X/0uPJVWbv23iDunZ9bKQGujWtx6kOxOW7ARI7NZHbJur/mHkK4E6/OZPbtn0EFC5k4AinLxZ5df
yxlJiwZpBT/hKJADxaI0ZphPVkPWsJkXc31gtwBNuorkNlmCttSpExFt8BxP44+wbzzGrmT95bDv
8uz9MbdYrEAjtRxSCTFD8BKrb7V0xbq1mtbl6ftjYzF9MZDXbaegIS7Tfw7QC00FQ1+4K4/fv955
l13vf+2A5PbzMnEl7g3U2pH9yQKzhLxmgVP5tYnLy0PAlDm3E51TZfipXsrjLEmre3hoaHbpMZsm
3iw7MRzDXTh4Xxu8+K4haMwCA5pKlI/DdvIcZjxT1aSmOEzpYyGB7S1SXblHMkizm2hceXtfXKgT
Y4tbmYxSxaQe8VQOPp7ooUlxYertto4q5+tR/T/T+GdY87Y8GVajp6TJ5vLN3LI0F6dPPcRqGH5x
Y5yMa3En+7pQhZFgXEn5n8BYYqZiBg6x8+mGe2y/nii5nA+is8wQV2QVvECfh5jpoRRDhHpGao2O
+gbShn3wSm6oFd5JO9UcJ5vcfT2rF0PxPxaXXfSqHiboPMVe0chjBKbySYrtQLjCeB3UXzxc8fMX
N8uJtUUcXJR514kCbj6oAIQeb6i4niphxv0qKOHiGTixtAiA8wgUmuB+zz2RvxN+yMrnvoV2ckBs
rkADGvhDvWdmVGcOr7X7AFyyIQS/3oMgtMvxJ2/7td07D+3sPjj5oEW4rOYNKpPAZPznhvs7rRXz
LvnK1OJIlhWJ01TAFOR1NlSXjlnLY6Ado4NWN/YA2aBA7n8O1bhW/14b4+KE8jpJjEDH8oaKre9+
Fww78lEw/At5zHkJz4YJcAm4ZjQF8L/FjA4Sa4GRwHsgNO5Y9dorr7TON1OU7OgIxj2aONVgWGEz
WRSssH7WWF8fncun9eQDFvPcljXw33EVev1usNHB8jp9b5C1mlUNtJ1qA7bc2Ooab8clv4S32wwi
1uEmlnGFEkaDqkXgk+80W48Du/bFylaFlMClHXRiZNmMMUUEBJp9jUYGjexbyb9jDK/zlMU7XgmE
xI2rNtNWEsnPGDLUIi1fRQA2UTFdqUm7JQ2xA7VHEgqi2yF9UGmegxbHv5V5ep0X4y5F840GPXiV
h9eBUludbmyjRjvmRPJGCdwvmZhuDV1sE8Pfy4ZhtTo4yqPgSlPbDUNTvNZsZXrsx26fA8fg8dzY
grMEP4d2PFDTxdAiMtpjClZeEZlEV+yEjlYW5q4egky2YJtWyK4IQJJIIDsdxyaBwGDQhM++/sgH
8WRU0bciJ/dlXjkFtN9NHSjhqui9zledcVT3Sf8NSfSdUeQguRoLF6qfbpP2IMqBiGScO6XUO0Ru
Xd3vzVA9klxzIryVzYaB5S0BgL/g/raU8ZRig5UmSLnEt+CrMEsS06eg7V7bunkkA2KeKd4mgbxD
v+6T0RQ2WFne/Qh0CuVE9oHUAh0vdWacjHdDR1qIwUf4t3OaBnSI+ZsRg3W5yPJvILxPATkWN4Tn
6N0cnWEanY7T21DFm6JQtwYLNjrwBhAecBopvSEqkAdZeKNm4QYa4t4gqp1K4bUNQ4MLqe5iShAw
yeNoUnV8STt0gffFvtMri4xbPQ2toCdXfZMic0b2Fch8tOyt4FB5V+IcLvaRN6DU9o/QRLorgUXi
k7LNojKzRAeejJBC7DkUlhyVpm7wWYvsIcRhHttpJ1W+J4rvqDV3MMVU049lamYBINv1JL3m8S0d
ZHCthvpGZcDwDddFfw3InWlMht2x56EAxV7Qou4BOqSus5Nm2mTobAG19G4aodetJRa6tR58rbN8
wLC6H9qQ3Ckx32iZsZdBLe/XkL5mpq7/otNkKdhadZxaRhsBGnmIo8dUfoqBHxRV/9AhaRDLjdnE
vZPJzR2RD0pVutAutFT8fFtv9Zy7NZfsZHArNQfwFVkwoA7Bdb736zctbs2gE07Z/pAKwMWJcFpA
nCIA7BNSmTyZxbCehPLYtpo59g99UZs9G5xGfzSwpZPaC2XfDQGy0CvdMcK7OsYjVlGsPFau1UEc
ovyqLAn4pAKzAPQyHb4JNm1yBYxAmnCV+rWJ6sAErZdljN+nFmx97bdG62z0BLmAeLsVRFzQ0ukV
emlSPbU1UVg0V+6a8K0i+rbFag41dOyhKKNFL/N6EspcNF/s9NJwuqaySfKjUXZpmYOqkzit0tty
0x21Ut/KwUumymaJrLwSPHUM0MwBNJTZE2R4zCE8dml0yPzEkmMA5pL3kWsHVqKE1smPPEdhS+pt
wQY3DRRLSPWtHP5Kas0CZYDts2ivx8SGUrXbjIbDeGUXVLZ4cUhL3WFh7GSBuquN2NGIl/e62+rZ
kWvDVoAtpgoBH0YXH5voCwFMtQPasQPjvS6BzpgKs2quIjlDj0O07bFo5bjP61fwsNtlje4H/Qcz
4q2g77Xmg3w2wQtRhuTxOFnp+KOosDwxtcOwN1M/3jAqbKXXPSoCU6THJGxuSilAb8xL6ufWhGY/
rTZsdYqQ9mEWbbr9oCtmkoO1qsONBBI28NCYoBdztSD2Iv+OV5MVcSk15UouzSp5LP3QhJogfmVn
4va1DCVFh35iRTqSNZlkQuzAZKXsFTFwseFVIk2HOGvMUa2OBWYOKh3YOMVOZpPtDzdJyG1JBrN1
JSwKuiMsix/eNjSzSvzuIL+R6J2Wg5GtqrcjU66z/kXtcocY12HZ3aXo/cKmwrltoIErm3rQOy3G
lclPet8jG56BeJ++tdVja+DRWRZ2HxG7KENkyX51SmwNQb+vksSMGGofcmxpcWZ1fmpPcnyd8Vc4
vG9GxI6xqnosGQ5aJ12DlzMwc03GJP6qGfJOoZOCZE3uHmhRmsFELFHWTjI+A0AOoQawRiSTBcGa
YyETqyknqLHsM5xSCtLDeKB22+jbAnMmd/5earWNmlzrrbBV9aaopV2m7ZMhuhal7uYqmEeKzgOS
56ilxmRnQr5T/Gan9BWqe76lDj/rTN/zxDeLCtRr2g10GODukXwKyp0BLYcki24z9s2Pcbvwe5T5
+0JzirqzKvokR8lLPrHOYqm/TeI8twoCsjLiplXgKEAB8z7eiHS4FWphwn2bdY8+ocDYYWF7jttL
vcJj0ey6won0/VC+NyGukgJQ4vEq7N+H2Hgm5UOJE2L0L8x/1Yt9XZJrv68hjIpP5I1JcbEqyE+B
Y92uhWxXkDAe1E3UV2DaQmeXYFZYhvjdW5r1T+UE9RFoTZv1kDlMKBu9Cl9ojBIBXKIaMLMMpB0k
qM2qBWOoodpgDLOJsRH8rkhRl2k4boIngYsX/UTm1DPUhiK0Q0LbRwGji3goYK/oW7PzuSnCGD8y
oJtamIb+U223kYox61KMvaDYopVn36+BtAupxfcAzqk2CPSWG1dPrscM4xCQbBY//DzbSwqS+P3t
2LynfHzGKkhZ/CrXkLaCfwz92pIJGHRCspFZ96r46H0f9+pITFLBxUntY1vfaEl0ncaHBNDFsX1G
RsnBUeHxL57fqpTieqfOCGrBLn9uGt3J4ayz4q72IaHSjXTXJPgdg5Px4rWN0q0/Uouq4tBPEZJN
mCuuv5Hqh97/4lF71WqvYBDbBpMMeVLDlIbvfKzMyU8wRfWtHwCtnTOOHCqxy1zZlt11AaqUrqoc
QYdNmhkONvBWQgtt0NyoNXOreNijucoi7abqI0+rpGtNhG7WNq99fx2qYOMw0M6ZczursAkbhKxR
gVNUmwYHvRDuCzxMaDzYZfSKBLZbS4apYcUaBtaq+tChY0yT3/rhCrwRuy57SLXnUpfA31A72pTt
aQ43noDtfZBfBbvO5lpggWCtr+yg5jufbPwEKZcGF1r/y0A1JAmD7dRSV+/D4xweDvwBhApmlRsC
f/PR9zunYE8j1q/rJwtoN8SyEib7VtZCM29AkD+nZ2Ox5fII+EvjlIU4JvQ6SUFyq3UuJDXuNC7B
JZV2V4WOX7xkw8soCrNtfjIOHAL6NSNwd8Bph3pqpUFgpb1mj/1o0fAJ8GNH5K9GqnljFVtR802D
9JtyO/W1kyvFlnUHOcalEo7mZKQbLeQvfUa9gdVWrsFvNdkNzyu0T7/4Pd0piXQlVQacn/hFpmcd
0PIIvoQ1wUFNwZiqFvaYQg6IPmu95pAxdaXg2se5jxAhReCAMDOcVuhNqWqEWpJsUVADpgDx8vJH
EmgmyQwz0tg2SlKnbTCYDKgnhiswlPapruM2mcB9VjnjkKJ3QCmsJvs/ls5jSW5kWaJfBDNosYUq
LVqLDYxsktAaSCDx9e/UvLsYGxsOya6CiIxw93Cn+0L3pCXnKWl4p42X2uJTKdsQJLIJxtwSIR76
YVIW4drtHeqHrvexlRi7EWOobpwf8mBfVYed6q47lcVDS41T0tCgCUIaikCphnjE8NJT0ijrn7Ni
PA0qrnt6cTK1b2kuJG2ZtzR9WabET6QeLkX1Ltoxsgh+mARJ6yQ2zT1tTcq7UHHsGy9C4RNZ1WFy
mzNeiI9HGdKQ2C7jT4pHVeodNuuzWG5JbQfzqvst/kuL/e4qU6DVFYdt9bzYGoDpbU2eE72IFiKe
1PKzNkrf6b2oT2+6vb4npI87PLnO3N+yDvsJqf7ZRkYIlfastnZbSUV1//W17afmEtUbGB8GZxo/
cXAIVhrUaLCnC0sAoWt3oadcsdIOFmcI18zCiuRqiTEYhdxlJd6S0qSNW4K8fbPH9eSBgdjsrMq9
MnhB0Zwztk3K7Gtm23nLbuuEj13rYWVsnSblL2soZiP9wlB8Yz4s7PRt259apaJWd1HfeESiWqR7
4Ra7pVtIfTH3htKFRk7XYha+1wnqvLOfgfMU9d8i7KBXn2Rz2TjeTOtb1LTBxR+zMIica4N8U3ja
Z6yxubR18qQJd+fk3kXmnxam6wWUTsNbXqnmWZXmSMLUsz4vx8URvpmoUaYYz1mdHx+DT9sVsd6/
VPN0T+nVNl6nmW6Ip19RNpp/gCHXi2DWok3fJ9QHNq3mdQ1bXXy2nRc0qekXDR+lyL6XjR03kR4x
vM8rF0FQ92mlw34R5ZvLcImz6I+VmX8r3T7q+a+Uu7KmKgftT2KcmubZrD70gu3HPo/T9qNpVAYC
CIJhuelJdlc9J1oTxlUPpqwZ/a5rlSCzXiaz/+kX/Xl0JoIa78XAzSUAXXGavSun9016fqpUvoWv
dzk8yXzZ9fq9Hn4zGpzmldciM2kQccKyCxHMxcVSp2DjyluiRnFGW28pFWwVr2Q/f9QYr9ipFw5T
Eebqck4n69ToSYh5VySTkckFVsuUV68xJA5W6LumzvnJTXowB2/b1CrI4BQ7Z7ybA0NrzuxWp+0p
3ZrIzsxwk8qJKKyoyay7tclTOg+Zr8g/2fo92rQovRs29XjoTTfq831nG69iHHxr0APZx+1iRQ87
TStrrv30KnsISsWll/zOE5b0mQSkQexa/6cmTM+wtb2j5qfUUVR/mXkjHve2KrTLpDyo1Q6OV7Y3
sc64lVGgs1IreHaSOwYGvY9SKFIMfS9rjLu6H+5WJgtf95Zh3zxyqBZmOPwdZfE0Vve2V3pmZ3bq
cXipSyXWOq6CWYVrfW1sa1ek25OTD4e2w51Qmy6rXn4O1rmZRLh5T3lRvVpe9kvfuqOhZe9bvf5Q
af8aA19GlNvBdKa/OOSH9fS8lZ8etbHpmBamwu78sXQCHt1b2rGAYn/ZTEFbofl2zyJ4fxiTLJxs
7ysR00EUF4mL/sRawuJarzlOla72rHMWiPVtMg4DTmoOB3+pq5c642TkwxOLy/RVRqadHFN7fMdp
NVSHT1k4waTVl4kZu0MLLIb6Oow/eU03q8dsXAXNbH2s1tVuKM4DpoJ2HsiVLerNfvLyjzpvdy4R
hpba71JxSbfkO03tQMrPNGWVvVn8wX1bO5sNB48SN4clRcSZ31ZOJ81D0p72wTbvR5U1U8fZLRwD
0rDCzLqkNB6tIqtQXdVzO4mjxvGtaO/FnO2deruLHhdMhWihzo5G4n0NsdCszIHSIQ3hMF2Z3kRS
hRg9h55TxzZXS2S/TZ21b+2kE3ss69PCaqHnfqpACHqav4yGfXWzeglsp/VLt+1Aato/W0GGQTod
7bm7VqK8AT47T7kFa7zMcLtOBOZzZM5khoJlblt5atxijxDInz2HU83eOYnH/EPP4xkHpbXPXmrH
s5IdrBK0p8+DrCjicavpD/pvkbpdmPN//bLSDt2k0Fyk+5TZ0mLvqVfp6sCtjFEyXhXie0p/j5ji
Wpy97LICWPSf0pjgxXt/aogiG+wQoOVn7C0XZI4J3ut/JOOH6VyEGF50e7NDzBT/JouInOzNM5tg
ztgnV8oYfZjfKst5lW5cJH/rRr89eiJD/zZpYnL5MTDCOiIPzQXgwpuiZlE5Obs+tPopnKR90Y3K
3/C5rLopTAfzWevdDmxiPThA9YMrT5qeCF9t8l2SXjtECsSw+nqi/AibOzfYrzoAC0ga7aXH+idY
3DheavVzYmnXLg2enlvzeNVH13fHInLh9uvEYvIrlS8tP5TW5K/aFSKXbPqWeCbedrWNOzfhl6Hx
FtUX3j1dMdKuSaCrb4OSR1P54sxdXKjLviQow50/eRMAnYaQU4oj7h+0eqg2ZMmNS/Towaxqt4Kt
/AcsccRP+QED44unH/SsOufy3rQ69clsscPudSuYGOL10r2At/tsXVwnAC7xp666l3z+HER+MnCM
4+0gE2aln75uuh711CdDVvuxFXuZ0Ph39t6uVydylOQpy/dNzoqItwIB9UYs+MNSnd6NLvsqOPRt
ndSPBqe5rlv8ioE5FQ1w065zXjpD4rcuH9ubYTuzy6vKnQ36VO029WzZX71wopzR5pFFTu/c/jbz
37W2Brp7NLYJHYUbYywdJ8N56SsO3M1fXS321JZ+601z3gh7JAG183PtGQw60KZ4NGY2KdPAyvBj
GC1fn5KLx/TnIL8wKcHtduyXT65lO80Rz+of8mtpn2YKGl5U+ewGLOOcmjoPiik99Jtyamax62dM
p7UtnLPqYKZm0IAqSCYdbcEgbOOhwLVzrX4llAggu7B2AZatfNdnJGbyQVQKkTedyL954qtPan2v
5ee44Z/e7Ku1Cx5/ztDEi528JvPmL44WWvNe6Ho4FFOg27RSgmO3xZVdBXhJstiYltjIfjSXt6jH
44KDqWFMH9QyGvXr0N4a57tsVUYSM+qT87y86Og88yx0+yzeNv24qNUOrMWfZiOgsgWOdbKcP6i2
bkI3AzmcRbc3pxE5UMpz/WqaR0MWe0Uz90muHf4DvVaGtvFlMdxIqfsqzJXitNTWmbcKhCUutfqc
LRPFcCpynpuK1u5NGVDjvFccGdt6Wb3yAKKy+Y1RBl75uZW/CiagST+TqW6YzJDiycOW3mmx8nS6
SJQc6/XoV6CA6HNipfwxSwA2MKCl/ib5AXBvDXJriQp2XJf255FysZn1YQZQ7XiUdPNpa+qzsj3r
AmgaW0i/UFbPp11YdCsekjyyjN9qv13UOolwtD6L9GrWuNtVN6dZw7XhQ3CVJy+NlPQ7sadAIAhO
tn8rvzL3i79Ig0PIoPM1r0pJkIf9Ztnj02Tstll5A4MPM8bPmpfT/chZKrPW/CITN1BK88Xeuhdh
VTz7gmV+hvxO99cOpez64EcAFDy+J1iZuv6yzW2nSdgHDc1X2hzsWkRK+1yBynVTectTym9KlZzJ
MSmA+/LcoHYV8ZTPKJKMU0vihwHC11h4YhX3DsRvM0ufyPeIF/tPqrZRXv7r88OmEU8iv/6HW/KN
dm6+hsVcHf4/h3kIPESS7rocHV0JPRpyKRvfUhUAtl0FfFKIOijX9WSub2zphJldnAwMRpNmDDDx
26ljGhnKFgsIhDHpX206CeaZjhl6WXfKqlLzt5fRTkRIbiNLHj+Cp271uPLpCLDb5ABBBXDm9FKk
cgLaIjPGbf5tLj2xZrffntHtWxvAP/0wXYXxaIhdGhenFMdFchQA8efKxX6cN+7aB6l7TDkuzWq9
zsb4utiHuR5jcmmDzQaXKJv6i5w8gNc1zBqTZIbldTIXainjR2f1LM/9NjdwHSW9WkN3qgl53aCv
l/pv1ryt+RDPBd2e/Ido5VhV74Q4H3OrCJKOBmUiY3NHzOdVTNbVUvqvsm4fzrYmpYM+QS1fVVsc
vdV5sa0kEpDQo1fe2Ygl2KGzPq0FO9UaoERM5JwoWaha+c1M00PecDKXS/FLGvVPWsvzUOB7kAn1
QzHMSHcavELzu9wKPwG3UdLUV7LOX5XEXzjL9Fz+qbb2xdOxKio/gM5DknvudW3OcZ0x3nDbUh+0
2vTHeXzXmvLstNt+ttyboR7N6UPl4cKVt8ZlEDRtg6ah2mQ11FSr33FN25etcvKc16EwLxNjGkdu
TfiwMv0lGxTb30/DhEEz4sJFzVef26J+MSbFH/V9PQNmO2dJHW03E53g68rRXOVvOh1aOo90Y78e
OMoDNve0NkiGL7VRw0a+GUTqqhtZNEbhBvpgxA27nUODwyRvQZMr57wGxq2hFTcNaKJEbdxvgVdf
XbMN06UGmAekEB+Omx9tbfVLOceE+v6HI0FwNQ1hfc5tVp/KCTBEzH6lDJExM00jE6lM9r2tNByU
b8XmiE7+dPxLB+aQtcljDumhK8GM6my8WkYbLpJICWEFy/JGGkhcFPoObyzfclk60stQBYxwO06H
zDi2681G5bU6S8xy3JlhnIt+TTX395hBDXT7zSbL0ZEXp/OOrgT2lTpDFNDp6hQfpVRii+hxd7ZO
mfeO4zjoYGeghTAop0r7K29/NcYSJnobzlLs9UUNmITCLbe43yuFU+xde/DFOIdteyfz/kTssq9b
xS9lENT1q+sxY4AGePl3VRpHtS5uDvTm1Gv39tFEZHXYldz7NvPn4qq6jHAk+RhmHqyPG6mv+rWx
yljtVMi0FOgZRmBL9inVpDJAlrOYrda4Bo6bNHGaKu2STzMPz0wLeDWsNZqhBTuvA4O/je4KEKMe
jLY/ZSKLgCQjVemOAyC3nlxru3gbuwsi2M8yW2lZta9yvucV3jHJ+5IlQa+lf7TMPSf28r2k3l60
C+4EFSMfxbPKblrSPpFDyVL05Ph9rodJ4cRg/leA89vg3de5ePVK66y3fBHFvkyZsjdH9e/ipSEh
a/9yIz9bSnlOpXLVsiHqs/Rp6ZfowYXOOE1V80iLD2+rva3z9wpWOMt/5vKAJbCsUNfjwED22FcR
1nvpZpG65dHWikiVeeTW7S4Zl4Pdp+fK7k5dju0zAR5j1cb1RsJnt/X+mM12sOSQmLUhNr/T05PQ
txfwqTbUBk7FXMsO6pRHczctfmrAmyfLkzXrv3WFbrHx/GltRVD1TmR2yRDZI2iZsuxXq1rCKUuv
j0hb6CFPCdDvvqte/51XmsHzmT7lbtEfbfgELdOTI3knx2RsI8bZl96cB4qTFWgZhlS6+mBx0P3W
R0CID68GlOhkLGfRRIw5NysnHKakSRgHMI40V0PPkLdVB7WRiAVscR5M9QOJ05sDOED8xy19xIPn
Uw/C0czfmV7/1c31OuLw53c2409WVB+c1AesQm5Ill+NB6maJsqnXskcol69G04WCX25CI8EXlFe
xpHRF/LgW8LKB4WY/uEg/rWZ2QoTOy37ZAXqtD2mghG4BCezyCzHj8yebz2USF2PO3N71OhqYyww
PD0Y2yRwle0CIHuQTXJoeyjC6cG14Ub6qTf9u7nqoaJrV3I90YTXIGoV0bGiW3Nf9ETIO+K7ULKb
EPPNENbNGdN4cMaTWxlPtiOz31IAMzPNwFvRqRHxFW2qvauX6q9n2vvacs/mbJ9VPvOcrEfV+iuK
Mlaa7tTmbRa0Zb2XqnsSaK9Jfn9/wLxKlmVBP5caZjtWoOqj7i+CWQxc64OrHc+qg0Fct54GWA5R
mfHmDG/TWEI/StfvchGalvWiwVqXqBrKRP+xzfpclivQIJh4nhX0c4PzB2Y4WBuUCHAQ4YjLHVP0
MbcdwkyH5XfXz5FrKaEANkjG9ah0EMIOovDKrnhDCp1ZUUc8aGBV56j/qpKfVwv9WIEMqI5H0jas
ZaX8drruRT7YKGOw3rotvalrHUEKHKpkdfwUkajT83cIK33RMvUf+fa9z3vVB/XWfS2FGmdwaKPQ
zxUKB07vZpdV2nTKug0zbfeh0hiyj7GCdCWUnb4s/zE2C7VCP1+SZbr2dv4tEjmFaie6QGwWichF
pRzAD17UaQHE7dpk7xWLftBy8+mhPC80ltcWC92HZ2PQL9/NvkQKMX0m+qfj9rt1K/bZKEPlAYrW
G0YbBe7XZmRvSbTW6LNgo7dOjdY1PZe9e2ly/VqCFNWV3E+Av+tiHGyD/Y7F9p0EE1memVz/A8Th
awtBX2p11DhuDG879E72q9DMYLbQ8hACeNIW5rpOLjGrBah1oENX89xTBpPZjjzGWrlqEPFmaOmk
njPftYoSFBsuCchEWAtErtcNxVlxvwU2OpaOYGFr3mYYyWJZcEbvlWhuAUG1wjyUGv9Uwzv0e+j0
y97p60Of/96S5aCazBOTc6uN7X2btte5QxgLdjziSOBM6YejF/g/aKjx1b8r6IVZAwJViXiSmXrS
MvuwinrXl+ylrxz4lBbemcPgZmD8LsCyvOUGqxNToxyEpDnNrHcH6Q7dB624Gptmcip6vr9R+5bM
ogwnr7ZHVZ+t17q1mCdd+zgJZbdZWtCJNJqsIeiBAS3Qyk62UVH1SO9Rw+Mm0FZbmJLF1XHsmlUa
K+LZqcpnw+g4N6nVojvZs/XjKFqkr97OAaiqxRjZQHZd2YYSHHpNDXRdFuoQAoirdW+n5g70/Kyb
fbQq+rFxl0BCA8nE9uXUofxgL5N6NdMeT3nlF10H14/Sju+HCT+ZJFU0dTIynRFSWwl5P29Iv3gv
wGzr2vBnnn1Gub3mZfEklqvG02hxHqXjFKxqeukH75poOtIwM0MAM11Ere9QUd31zQmLBlRJQcLZ
cNO5EJWnXfknQsmFLKgGXfieUxXzOT2ebNiClp+FVKAvAiCcSNHn//7UIidc6YyvXHRhmSq/kzWn
wJU7p13RlidXU3jvOKufvKkBIFvGvT09iM5/WS53iTnvOyevA7EWsbScsOmWb1I7Y28BDJ5l+02v
e58qfY0rj/CDzP5b1tmvRlt+NzbCxG0OtZ5S5fbXpAGRKJghQseDHE45BqBDqFLCQNrSDxvH/HCe
h26/9OlP7vK7ZfVWpOo5M1h+z024ud0qWEyX0vmZ7X1fw9rbe4Jvg2mpQk07wKJXaK7OlrHRaoEL
rgqH15I/yyR2DQfkNBrkfc6+V3B4o48fOIs1cAIDGvQnkTRR3fw1+zk0aCjZKd1l9W5t8iChitv9
vvVeEX2/UJ6CB42iZet59bx99WhtuizU+31NAEMyYPCGjMLFGVVPK9ASFpaVmbsEqGzeoDSgjd4q
7Svxir3B5s2SvhdmbE1EvE67rv5p61tRNbFT7boqC7oKk5aa3Yaqu8iiCqWzs0gXSZBClsy643zP
WCGa3iugU/fvUOxN61fZfA1pcSvU3Sb1YDUuqbICkexxHPKJ4gvr9SCmLBprcQJfOzXawXHfN/E2
9luYZ7dBIzjp2JZZiAiIBxwPJMpQGqjDsfdQHXB86Om/wea6a228VG8jsAMPk5XG45IAzhxaec/a
aZc8WJUKbWgNQe38NqyDsfxAjdgb/mcV2iGmmAJAiylrG9tQL8Cv5KXkPVuKi9kSII6+1LFDd6gi
zJigy+zAE53JzKOEmyEjt4OuQ3hpEBO0feQlCR/o1FQ8WhGBjTxV258mgwsbbmQewKH80sfnId+r
LbEqzbnmNCjajXSoV6X9VihjGWb4dGvxqnZB6/IbxxxtSQaNTrv4GF/S90dVWHLe1SHBMx83VO+S
izpMIIJL5VenjqDqnw1tNV+s5ch8aEK3D3fTAKc5O3Uo14HSlb/nbhUsleYXYx2Oxk/dAnOjB6v3
RcIXAy8T2alzXwbtWg510PZffUVSxO9NQ1H2/LiCDlZbi7zXrQNYtBeAuINzakEmNkYrBfCp2i6i
WP3H1XdpIHQteSgY6Zx/1w7pfsRieQOFibdS+2jdq71+DumtML41803PD0TTsHI4kiTzSD9cd5w+
sY5cJrs67nS1mlPf0BUkUrkR+31x5gpF4PeYy4uF9Zurnxdt20GT6jJhEAEjhTcU+u3xJYAN2aAI
Qe39HndpUf+Y2beFdKCoaWAzAlPwCBryoDP4zzLoCHysGCc2UnTKRm2D1fmjk4Cq8wXyf7lIAMZe
7R74mdzmbqeDrhdOEYj2UudO0Kl/s/GHb1XLy7B8A3psflV/PBBjK/8s0WV1xsnLpvODllbMNtpY
ctvWA2/zlG0nXvupgftrejRq4rWwlydFm2Ad1YBVwXs5fk0qJ8hKkS9CZ8wVAO3yYPZgjKtBSbfK
L16z61K9y4d0wIh7pBwksJmJGWFE3SYr5JMbdWCYOYGYq2dEUlH+Kdyn1kqA/d77+man17mH/p5e
hPZPHa6DwUi4gUQxjFS7zMt8bXh93KtBvk2t8ZJ1jq8oT6X27CQILmyoI7BivViCdMIhdDsMWFpJ
E7KuYMuItyBFiIlNraXg8bsj64Ux7AtHvSgZ3keQPW57NV4JwzvM7Y+nTHR9FEW0nHV97DgcEPKa
XtRKupIpdgH4cmxgV5YPc0RsM5JHtiHNia7EonA6h7HKjpV86nSuMrpW8boWoOvFfOLujQjP0GKc
S+W3jVX24v2eMxFX6jv67MD2EGlkyT2xN3ZBkzBbKWmA35YVTsBgDjrebLkV+XhX66eNgKvtX1/c
OYJRpp299Vj1Kc2TiQqJdrZEtbEbxj/DMp8mqoNqwq5lTwoqrGbcPRShBPqACiF2Ht0wcabAS5in
p2m/SMU3q+Y85fvCZRTDIz9sMYqYzISZEJKges/poj37eZDJkdegterD5sGeJMouQU6VX2YznoZ7
nX+UGMSXguECoVkZDxX63HnflK+ZxYOxkI8AnPWnbD7W8auYPuHzQge9yTB/5Hwzkb3kCG29NCaO
3jcMOzDSOnASlvUF4Bj1pjDvsJ6LYoRLK6B+987wT6uso6w4gev9ghY9vW/t+9QtkardcAoMAFLC
1YiV9pVCLrnqukvA67CXsoqz5qxpTqAnaeCqZ0fX/M2ImaN9Z+JWlWHpgT+Wfr7ercUN1baEVI+7
1PYBXejHg9FY/YTmcyYay1NkoFGj2dKq9Pu6ZvuhfCeiLVBZvKSdEzWBi6kAyFqCYmVJTVf3Y98H
IrtPy2+ElFE+CagGN1bdPHwILKwpzt1bD8SuFM2fehj3m5jCJKFrbM8mYIyqxTOqrdx5csSOq9sN
4ASsBPc/Wv4v1Xh39V9VejMWFqCeJYmVS84CkvWLs61VY3BXWe1aDagTPYQCPl/b284xP4b6Y5Gf
yAP8yRjCgnKlD59r9rIlJ2N4l/kdjSx/eNMTnkPqLxKd5klFV638uClPNNOexjW2vOeyfiGqQjQy
ePBE1IOuPFfynb/FaJKbwXrwVD2XTh9SzGg7gr5+UeRDs0pPCG6bsJAL/G5W5qloz9x4WgNmw5E5
L6fH+t+Ra/anBbfRhKN9Q1tEj9Cgvf3kLEeaqDG7DChdTQ4TiKN63+jVMesPHGP1gGTX+Laq6quy
Db9XdsQSI5BXo83VEM1PMXt3ArX2uBYkX9XMwyC15JIVZ5XQrexMr514By+pzsbGS7KT5GJxvDnO
58zAMylLYJgGAIfwXVPESx2XrhHkQkaW9yHGQ5sdbY9PbOzwnT/0qFea9d53u6V5sqB9XVHSTVzn
8UHvnQ1mYVehKy3tu2GNNLdtMNc3IndhM8C9GfBddhcKnKsdzz0lXbnXBedrE5iDQa/0BuMZMbWH
Wocb39Cgx/21QFMqJti3fB/Sr1ZRd9L+UiqX2F7vJDWI5G2XlKT5JR1NENqDUjlk/ZluTDd4AZGD
mXb1hD0inMpp0JJA0XkOCv0+WOl12URoWV+NZ8J/sNXKGny53F1jp4jfhdTOWgY0OVxMb3jvnB4f
+PmgdOphteso54tkRenL5mlGHqnPMLnJa+P99Urvwd8V8/eWPo/T+maunU+JLniCdFUeUthdFCic
eGdH82KpRaZZ/+YoFSMMdfYGOMBNHHaefKoqxS+tJtgULRgTOzIz5jIzC0wFOh8ySjNiJ7s+Cnnu
mGBKLaen9PFLQIQBwFMBEpAHvZoXBqmxY5pmO7jK7/PwuIPwSSAuQQ8aPYw90zrdOx0x3eomL1Jd
DrTEST+GuU13ac8Xe+IA1VEWtQvShwG4N+GxzU7cowcqMKVy58BTsEnbr4tPM6YNM59+imhP/AY9
UAYqirV34GlDqNC5pPKPtPSg8SxOvyEaCgEeilJ3fLAD60OfTbc1hqzIQcZ9s2xwc9M6zKg/Tr2C
whuHtY04Tkrr3U7MYMyuSK7QUD47Ls50E90ptVl2O82rfQ0lYJZ9T/beMO0Y6iZKtdATZ85jNgu4
GAo0hfk8GtDXrzA3Sn+zhy50jYfo3jm6o0L3JILMeRZ0FL2LhpAfsELd0kX13quN/91jUBjohgWH
HTIRLWn22cbBSovTaQniAs/ep9RWWd7T9pHXZR2nUfqjI/1Z/TB75hKAejAJlinawUO1QpfMDoE2
pMeN+1p5pj+INy1/MGqs5Xv7IsUVD4meTh3GSaKpKDmaBXXLcK5Yp1w1fHggXEhoc1655a69KxEh
aawCdImD3JGtRb0J15lXx6Mko8sa+9bv0i9VO5QmN7U1o8fv0JBULQRJaulrpp9bRwQLjmV5wb4G
hCKpLpKPXGihgt2QKv7DTfrOeMqNKlYdICgqHB2VRl7i4vxyt3Gnl1+TspvNLiq8MurK90V10Owd
jBrZiMFTCrnb7Gf5wGUy3JripXcDxqbAcYxoMHC8Ne8jchMXvgUxiQG8izWx70m4IPCwaVj/aaV3
K1WwYmplYxzaSZ4fqqoRecumMrPzRQdg1keT3oB/8znuS/E5aqMPGe+syqtmajereF8S85nbe7a1
bV9gA4IHLuJUdZdObxOTCyLcliaQfZuSc72s497dcR7sc3h4IH6ItW9ubSZR0q5QZbr7okzgivI9
ab8fg0Eu+NjFt2FnvjoO8SCms84bVw0JLM/esEmKhpBXLG6PimqnRISYZ39ntTuy7lVqPIj27kHW
IluwBuJOQAhqAw/g/ybTpvhwB1o4pAXFlsYrOMjYsbnkBFrLkrG+N81XF2XJLE+Ps4oq5WkpJfyn
ZmvcMuibiGzxVv/R5tIVbzOLXjWV/ml9rKrx1PX0FupwK1v7gCTFXfAlkx7LML/63A1lX4b58q2W
bYDXycHVd8WW32zZhnYRu1DbzrQH/MUrhNrJmdWmVlDnQ7DxHNuTed70GvmWS30EIlGQnIhoYYyp
SwLklXxXbS/SQ1EOCjADUaY5b80W9fTneYdIY715XLxMQ/Nl6btHQ9ttNWqfvWRRM2dW4fqN/W+z
MfxyK0LLfk97nZ8DT9q/LALLi2RFRtOEhoH53/+R9ibLdRtL1/a9/HNEoG8G/2T3DSlSJCVRmiAs
0ULf97j67wH9HnOriLPhI0d4pjBzVyErKytz5Vp+SX4Tr3qadTL/RxZOgHGGRGrGBUxz1Q/ysaqj
Nbfw7ZDqG1spd77+IyujnVqq0k5TdO/kEQ0YxWvAcVjJRtXA3ZXcIKEW3ck8G4YguQvU4talO1JW
3nNlKV8GsoCk0886vShV7VSQNlOruHxQmAZxNWcPb8wtqQfOQy2qk8YD/RbeDcmz4rh7ADT7MmdW
R4qKP2iGNhCz9NVNkH626fSBLFOq4o+8pCcaGRQCx1Ui8wqJgYe2iv9chf1Ol+/rulrVqndsg6Pv
U31w24PvA9YCJ5ko9FFVmqs/Y4l82btJHfQj289p9bkk+Q7+7MP2aFLnjIwfmqqeM4NdTG6C/DuT
6Qcne9IV47OsHvIBdcGPOa9xi/JOGB4anzd8mVE55AmsPw1OTxvE/EiO3RfZrZSqm8zkHQ6chmHJ
vSbf9PbjX8/kEVxglmdnI023pcyQgLNHnwcdjpOMn/jmSR7PxDevfHGK+qyCKtSy/LtNx7rlUq+p
9uehddRo9Q3ePRATz/g8UcxWvuVyiWQ7rWnWefKFzWyZrHB0beX0+SmRS0oi4a4nZ60/tl10KMEh
O84Xl2M9SA64m+KWI5m55dqmSjKgkEcigx52a/g3mqLwks0eO5c0eTodmretcm4eI7nJGc2qlU3C
W0lteJ1RWrPG2yb9w5KtI8+LjYunaYa+sxzarwpwzYEqugocyDxENcXh3vmmFAc9yj82Wv7Rbc5t
/2g71QugCg02CqijvxYhoK82YmA0yIZNk9tHxaYDNFIqtyPzLo2lD7Xmoxk35NOrVT3ywnpQgChM
gW3KT7k/Ze0pqNDMzY69xFUFbwzjoO7R0ew7p7Q/gJE7ISWk8c2o3QJ2isxnE3wkFHzGSZPz+xTE
/HSNdQzglmFzUDlsBhpHvbQ3uLHqD171YoNjcsv9OB5kJiAKeZcVoDPCdcIIBU4Tgm/L6GKmLaid
yjnQRrwh+6TeDsMYsKeap7PNM4U7N5f3XNppoZ4UDYUfvf+r7jwoBBXr2AKgD6wJBsM9NU2RHEpg
4dTstxGzaVJGoQQgn+1mhAjK8d33oJ9+VfyCjuo5MJN1DH4sZE5N85WT5ZREhV2T3DTUTlpki1pG
g6SKZphSnryMZBuE1/SqUhXeXcCMwvCjzfxaAPCMKUK1YxxR6cs/i0FK1rlXAhxQUM8pwrvWDR8N
36IewSsioLNBYT90N2ELm5mUB6CvA+UmMKutLdnMRMmf2yTGX9x7aSojyDKwGsU7wQr0R46+IaEv
f/CH6U2k2j/VIO7XesKbvWX8ZNX0dn40Jfe+j6qfoM0+xCozFOpU/EbgEk8D/4o4k5d2t7kSHXvF
PZjgW8fsk51Z66o8VOmJITiu3Cz7kg/SQZZDypFWeWhTKv9IKZ8VKklhPMGj04SyemkDenRRX1a0
aKCm6N2Bdr9pRhLExD21jvdcQOBM0SM7Wf6EqzTtP+XS8raq0kTrKACzUBXkAmtg7PRt7UPZU85C
/FN+oJoxcosCVfDgPgIntrU7a6AjoPNsoKRQEUJL6nd0l++ilpk6/j5TGmgpy8kLGJSjXO3ltqNk
fzCj5J7QXYIeUBmV60v9bkyi+1Gy9m11cgAvyllzI8vj1tZrXuPNrT00X10EXTRv+AK8KN6YKcSe
VLoSmckoNz8XAR3YMrrnNezQSlJgWuL/f6KazndZB6X8BU7ro6btzJHXFfxhxrivWnj0OnC6DPTG
jNnFTv8SDh9b7UdNLOLx7tEkG0uZ++pHOh0cX7nxCp8H48cJ3FLG+0DWV0XLPB2NWf5P3jFaIDH4
Eh2KPjxnHAXJe1Qd/dQHKe1EHxip+SVu5JOVuieeX5n1M9aBqCoMOlb3Vp3xWm7WKuOuPECtob5R
ghfaB1GcPWT1cxJTZ5eoLYcMrdn4EP13Qm9jams3upnKqUAJttTvNPOrpv+sgftn/X2avzCsfSNV
+5wXBnHO705pcBfaAxnXwYjrU5x/MvzbPnrOMmkrOeC0HkAxQAC4iqR+PYKzA4RbPDRqiz5QtOnr
Q5ad6LrvxlJjyJ17gtHX+rajwl0avBG0b45ZfFW8GFjph5YBMdd+rBvnAzDZY9iizgiCr/O6W6+n
TpCtSMBfhurFse7oH38qAG7o6c8wynajgfMkEl0FM1cOcTsN8pkN8NXRWWfWcHZCY28q7cC0AWDX
IivAbqreoeRKAW2k8OABZGcwmNfL3aZ0AD7pnXG0BuejW413jh5uQpi5CiZ0G9v+k1f0S1tmIDq7
+H5gZHRKoBrCMo9i2knqJ9Psb3nRpXF1dCckpOFYNkVToORd+ceoy9wGXfpdpf6kJHm1SaV0m9K+
GC3yDHfogPbeBrQG4+x741ZnIEc3Nl4UhTlN7DujgcG1Cs+RXkOkfZubKTSy/edomtkcRgAJ5aMh
uV+CIDmbta1vy8itQY0dSku7i6vyZpha/CVMbkxwxPnXqD5EjX6XGs22iKpPteejtdPumB5SzeAn
XT9udQoXsWqclTpIQT1I50Av4RlIPnPxjV7203D1fOUl7m3oVX/UPZmDaXylfGrQfQ+4YuqbwWlO
1FHcmGkqq2QQuzGeCpjsuuaQqMlnf6T1kbSkponh8RrVp7dy3dxbzVNVtOVmqMiRyoHByxr5cSrD
ef5QG9+jTH+Ss3wvRdFWtsZV5LRgrGJyjQKgpQUoPovir/loNrASUKK30y9jPh1gSD6o0kCncB85
jPNFP2XNe0o16bDAK/KeRsWRFVvj8+qqblI4+pUFqIzD1ndk+KIq1PX6Y7V2UcUxTkynHZbYMCdG
Fqa4vSw9vvz//58N/OZXUwJNTtJrceakFVk7OWrFMyqiv0y6ubq+pPd8Ivxey7Y0ndTRphb664p8
qwDMkEOePKbqbqDchmQoyBBJ3+kqb9HSf/RdZqbbZkk6SXlPl4JlVNRlE8YUQxfZ3S2vbcaoJOGW
T87Kh3RhAw0gpf8N6tIrbc0AIZfFEg/Oe2aaX40KBGm1JFVqXTYoIu/Gnb6mVfu9XoHpP6Un0OIP
1/d27hNerlDgjNIZkurSCvK3sfoouRSkIyAIjb5A86VMbDqip1yYMUWitCTKW1eqqciiJ0H54eRu
3KdyK+15bd2nt4v8Wwt7KFKmxrFXJJmCy4THAHnztbd1UOYeNlRfJr2MbOHQze2iaYBZUWwKCIo9
/fsFuZhGDx+NQqgZyS5WDcBBidaZCo74+sdS5pZ1aUekFSvMzMsa5jZDZFeDYjeJ0MhHa6/S2EXJ
cmkb1Tn/v7Qn8Df6ndqWWjQWe/cbg8wHHjkb/ejvvFt9G2/qLz79XOiKKDitkxvAoJAal+quz3ZL
4ojvmb+gWLnYX+FIDBmdP6Vgwksuadc9mETj3nsspOfr+7u0XOEw5AmVACeHzizrPk1vCJ0y1b+y
4AjnoPaY0NJJaHn/+EcpOSH0sbtu4ZVdSTxqF3vlCNEy7RQALw4iEbEahyhaR7dBBReLFv1ZJtxS
qsp4p2qByG2NbZ676xLQOl0l81vFx14h26qt3KziPTw+63kdA/oGNI5AC+WSfhO7qbrVe06w1dOe
S/vvzJVCfpRQKbcdymxaEJyrsgupBsHld31ps1HkcmnT8bg4ZnhjWyfKUMCp3W0lAjKYF77Sylw1
N5BY3KkLLJwzDOW/+J0jkoQBqQTvSHTs1srO/EP+Fh+l1cRPLq1rGcPTJcAA7HCulgLm3C1+udTJ
VS+WmuZOgNAC7YvJcn9UVtMtnh3H2+7gLASvBa93hODlpHFtNylBBfw/WOgfUuAcr3+4JQtC2Cr9
KnKZy8DrC8qO1t5vnq4bWIi/IoWpPxio2MVQx1nO3vOsVQyS280Wzu589IUR07FIRhyoqn79Jg6F
r9QwyFVfL5Xxxj7S1Sm3OpOd63Ifr5VmKRWYjXsXFgUvCCpFr+tJyFPfa7vK/Fpxkdk33Y6Xp/2g
N1CAAlXZO5twSXBbmfW/C8uCU7QobkRDgv+RCG//8j/zxjj9tv9dmBK8IxgouJUB/qePDElFuwI4
/XX3mPW/CwvCNSZLndfWw+Ax0AaDhX20aR79OwvCBRVKiHfVPXHdN8ddCiJGwguvm1Cmu+FdYL9Y
hXA7tX7SRobJPtGkGBikjarh1FG6LjNIrGwY3Bwe++dMjRcMvyfDJAi+2RVztzzqrFzKyKVclNRk
L/zT0dx122g0h6SPgRv/y70Uc7ecS8nIBtYJ6MTs9ra9RJk+Gy0uFqT+eo6zZFTRPuaGLMNvtn+Q
TJbjvlz/Wgsn1xRiRVfkjaTC8rCv0nNjK6uMFkznjiuISK4bWvBtUY+Hxm2d1yq7ZVr5AYnKdVlo
j9dNTM57xfFMIRZEPilvmPEKsvXnMS7vjegWDNIY1XT3KS4qC/fR0ucR4kGqIJ/ktYQegzp7Hj36
/ke9WrrZF+KbKYSEsswqz9fwAZAUJ+C83jZvX4pNt9FvYN6kBXF9C5fcQYgPahDmsTc9szLaYI5V
8JT8xnhzyZTudUNLgdsUokTax6Xh/5o4DHfO/p8E7oVFWUIyq6pKbhdoPFJZMT/Ubbh106lN0MZQ
/rnd8/WFLXiFJaS17hhI8pByoMb2UbO/2ShXLpmYzy9N3dQ0XnL0VgQb3WCVRZiQp7TIr05pBM99
a/gerCdxq+mxPxZLylDzZ+vNpBCLtL4fs2GADV3Wy51T1be6l209vd+abkrBAaTrqrDyz9f3cv7D
vRkVgpPe+qB00KnYK8h4gQDwKSTnfLExytwFx/8vt5YtwyuvGaZqC/6oK0HgtgMNW7rvm1gxt10x
nnTV+tZQ6YZnmYZxKd8kknnWte/Xlzl/FmgE644p6++Fh2N6+GPrQ9RPMZokZiqFDXfF8XdLYeab
qddX2UW+3mSpYnoZ8aQ17G2sOzuXGrVS9wuZ9NKSNMFFB+jZndGkuvf2Lvinx/u/2LJZFtU3Uxez
6gq9idrK6dT9asulkrj03pk93Uik/ceUEB+T2hoTtWAuyGly6KwYOWm1L0r3tOAQk2MLN5lqosOm
6dT0HMqXv978fur1bjm+cukzMOzfTwecKbjNuIVaJNrA07IgDzm3h5cWRb+oM4O2TdcG3DM5TIw7
pAd3jIiuEyrAi1J5cwHsF2uCd1RB1vTytL6JAV7S19P6zBsIpdelvJZXDIwsrW8mOfzFohC/6qHW
nMCBua/adtv2xf1jEg5THSx7aMhQJ+2ZCTnma2+TLEmyTou58jE1IYqFXToE4yRc+tfpBrl1/qen
e/EzTlnYxfGuJTOXo4ZIMskL//Uc+uvYpTCyX3fSpR0Vsq2gS5SuJ5jsE/WbH35rlGdLB2LVgnVT
lpKFhfMgalqHru1GPSgWvLMjJ9lO2hIwYv+nuu2fmiUC8rlHtGpa0COrus1/4ldL28LPo4Hl6Xvv
YB2ydbLunBN9vG2yi/eSuxAwZwLLL+aEDwc+tB24gAJam89w0U2DS26x4IlT1HjniBdLEr5Y1ql5
0OvYkKzbCJYqy0UJgW/GtAoAOd9jDGjB4ozmk/PLsqYb/sIfGTAOfMeL833NrObaDE2Jsfo4UTe5
U0XnsoNTwi/VP9TIOkQubA4SaoFZgCKVzRiIkSCeJqk5QH6Iv11wDYWsH5K+osccSDC1mevWieHZ
1tBQHOv0VgoyHehmqh58GXyxCatG0LngFfLGneAlTEM4jDSltets41gH0Za4j9dPxewJtOFZM5kI
hhZZvIwC2Q9TrXr1G4DyB+9UAq5fK2v9Bmhwvblubc5raG3phsodYehi0tJZfgHvDY8q19xVabqx
JSBw0YKRObe5MCLWghWtkIM+4E0gQbnedzTXqej4pnSO/edpVMX+kfs/rq9r9vRd2hQuCEnuUh/6
0qmBUB/H4lTQzpIfJyG5AlpKerrb6wan4yUeDUdGtlw3LUtVRdFRTa6NYWgpmXkNpef6WdIX/OI1
J79mQTgJcpsBbwnT4vXKA2q1baSfVvsnk0YWabu8CSfBcliGumDnMrSNJNgpom3/3VxY6bzLvK1U
eFCmJQ3KpuWRHAJtHpiedA0ma8b19f1csiLkSW3ql4XuToJtkX6b+tU3jua+9kCxX7cze9wuP5yQ
KdmFlA1BkxV7/SNUNmsuhnt46LcQnt8uCanO+gjDLnRZDUU2xCJ72UCm14ZKAO+VfC7y7gltifuF
5WhzfnhhY/oNF/HSKS34fyMuuikxqp946qMRZr8MO4XJxw3M1gtne+7ZozoXBqcPeWFQiVo7rnsO
93TNNXvU5m79A0MPm2IhXZj/UheWhAMQe1avgBz5nRfBrPcphuKYJlf3eyFKZrUhN+Q0J/4xr4Yj
eoNwEC0saN4d3owIGaVZlmHqphgZph5q8ikMFi7PpVVMvnLxaSwoooseysh9D5Y3OHkwldhh91sH
6GKvBI+LwfXq5vCaik9vz/9kp+VpGYahTJ/4XQy8sCU4W1RIqqS6ONuUCaOjgTLJIVgn9t657Qnt
crCZ1HsziDkWVrn0rQTfS/uS0YOS6kWN6lGXwm+zlOlMAe390mxTU6Gufi+Ep9WukvcSFvKhfWkm
bhAAbTsEn6FkjqH8MbNmohhfKA++3ktXzIrPttCwO1UaCH/+EU3zBzgaDv4dOhjNV2NvfVCfaMNs
qo10C/nstjuE62nAc93fTWIAS2JUc+8BR/l7B8QXv+SXQZZWdbZPNflW8YGzwdPCBHn45A5lviJ9
Mxe+6vwBebMonMDec1EpiHhYZXFxU/ftMR1htIfJ1liIkrMZkEpv2QagZlAh+vUkqnbQ1Uxk0bbz
P+XQVdHaJQ+pjx3jJVH1oXchN3q4fhPMru3CpHCB1m0u1b1EdKFCucodk1G+PxwYq69bmT+RF2aE
6xMay/AvTXl9r66ZRQGwvJqgQ/mwYWZora3tQ7ABtmwuvcenb/POcf82bMlCTbbMlNLibUAdCqBN
dO4PeQwDzmby02l6c9dZvyFQiI7UhUkhp+w1Sx9jg2Q5tw0QZwxtd72D7FAL6Un/YsGNCsC1gVx+
UHeGXnxANPom95ikXNjz2WCkoo6uGxPuTWxTQEYi49MclBhwTAQr9Go8S+v4DF/Srt4P352v2cJN
Mm/RdnSZ0QZVF9+yZSEpcig32b5Vso2dfavrl4U1zbvrm4XpF1zcVVoxjJoSjdl+ONVHn+k345Pp
EIycbbVBP0A55ECw8x0c6+HSds4fzjfTwqXSdr1UD04+gS2UnbKpPqGF8yHdMS+6mfLqch8dmZ9f
Bxs4yLfXlz27ak2lCq+zt7YIYbRjPS1jiQDUx3egC83xHBgLAIvZqHphYjpHFxvburmXWBklcM97
MuMGuv56pYI0ZcrFHKvj9fXM3s8XxoSMo0mGzK1H1oNq4xeKdLyvM+x5IHAaZgevG5v9bhfGBJeR
9KSQLJkmhr5vj8qZcfOdtpXP9sI3WtpA0T1ADbl2zUtSgbUbHrAbU//qdxKDzpLDYPYScGo+zb1Y
lpBqVN1Q2bJHF/o/sNb+MNz9Nqx1Uj7/2/2Ea4lJa1WOTR4LhX3vD48DTBFMpF//SrOl2ksjwkWE
vFSWjn/BdJUdpdoJyqd8aDjVk2g4GMWlUu3SBxOupNiCKhHGPG8flWCZ9Aoc985tPpUA5CNjAbiy
4IOvr6OL05VqvesYTHHsVcYH+g5smN3u6o4csUNSE8olvbuVjKW7b64gfLGlry50YTWW0sjVJqAC
Yn4IAbWBBUoQiQHZkDe+K210j+qmHT+0cv1HFlinV1qRf/dZXwswF78hKExXDpH3ek3Fp3KEVj46
a5TIGf5aTSChwl24hBa+66ujXVisCCxD2oF9GjUG5WXoikuv+Oh08jGUstOQMvX/L9coRJhG7xS/
6vCkdvfaZXhzXbBwU5dhsdQ/ReN3WY1m0MKjjuRQA/w1WltuOGq2yq5OXQZtA1f9JGO2IbK9NjYO
rvzp+hpnnx1vBsXWtttHNop8jFJLMtQdYQH/R8usPay20xXBwFlrRciv2W69tLkLSxX73AnKbKk+
FQ54Uuz7F4gyj7W3YkINqDTCIUth/L/Eob+31hIuQt/KtBCtuMlh3b0JvkxBjXvy2AnPW+Y38aTf
c31z52D1BNg3m8J9KFfwqMKjw7PRaIGoet5dYDnwoShIK0loosUUCx03+jga1tka0qMP95w05Nuh
gycpQFTq+u+Zv57ffo7gz3Xlx6YyNXd048wAEOIsLZzdA/PEv5crX6xcuDWrwApgjCUTmL6ug8gX
DZeMwa/99CIIT36+4MfT37tycCzh1pR4X7WMfE5S9fB6wDwCNb+lPl7fv0UfEi5MLymYOJpgstOq
gCDFm1/uMmZCFmLe0hcTLk810qEDbnjFoRy17yAvlxENMuO1hZzu9bVN3/7aBgqRZxzCutQjXLXw
/LUbf+jKavMbFnTVtKfpFoPRj19jm9HLkGX0xO8c6cgqgYdn6T0/u4YLC4ITlHpfdLE+3Yt9uZKL
P0dU7q6vYdbNdFNRZY0Hg2oJB9rOFJuWTwCaKn1EkwOSyHLdKZ+uG5lvXlxYEc5plFuOk6WcUwi2
tkgTRNvX2GiuGKffdeMm/J1vf2FP+DJg3r0ATtBsn8BSGlaQ+SSLdeLZi+bChvBt0L6oXLvg63f0
zcsKER5yBlPZ/ZgKdzCqUcVDCuwl2QSbZrX0zpp3jLfPJpzbztBhtYuIDlX+IYT7FwrohTR3yYJw
UOt8hN/Nz/x9moYMoesrXV7I+pYsCAe0VOyiKCdATBIclP57AW3idbebNwDce5oBU01dKG9IbVLl
1fTwSFCyTvz0q9Uyz3fdxnwE1d+MCLdwI0GLqni4wQQtz/pbmGRf+3IahBZUiuhcxQvPxLnZBkZ7
30wKZ7ZTlMhwPD5+Xh7lNazRqwANXSYbWvpmfrmGE2RkYqo8DWfo6K6vd2lPp3+/yFlty3ZDHbj3
3jPQSoIYLlhELS9uqXB6NY2CuSxzR0zY+VesD+ImYGFesT4lgJTFaZFpx97dFRc7Kpxli4mXKM/+
7xpMmwNyEaD16y1jZ8lhsrj0pFtco3CAw9LoJMonEyzF3Vcyj8gJz/RvH5EXSxTOc+UGTIAPHAYn
8aEFzxnyhzw99uV7N7Xu4S1YOBiv1e1reyoc70JhcjfvqP9DqPdhhJUm9PoeGfH2oSqrr1rNzLjs
QZsXdqgiwng1+kq08tGWX6lGdvL6ap8YMUPSagXtjr2RogSyp/i+jGx4n1sI7c0fmhHdaIZ/9vXo
S+WGDxD93+XAwyErAZYy1OcBUMR1/5+P+n+fPUOo0pr9SJyZ8AVjBESrZtSdh8SQwtPhp0cV0h7H
SxaO3OQKVzbSEMJYYJl4pkKcdAb04onEqfk0ZJ8h7murhXz6v1zUb8sTolkFkbVfTw0EL6sPEwWN
a3xh+npbV/2hpNXm2tZWqkvIPcJ05arDTZEMC+HNnmy8W6+hOg6McBYHXXCcttK0MtOpTxWZ96VI
y51R+KdRy+DOhCoh6NbVqD1MiV0Lg2es+Qet5m1HJfsMLniDpPML6M1zA01koMMR1kN2D8vYsE5d
iEDjxhigM2Q4N4WUK1Y2Om0fT5K2VUhcGfRtErsPI5ADI2nu+7Ffe+guZXAjmOhK8ryBXil5gmIL
JRVvS7Fz3fPsydXy44h+mxNG9+CCEa6t3GRVxPIxRSvZk6rnMExh3uzv0tb8YNTjMxTfKyUuPquo
K0Hss1Fs/TBa8UmDS0diKkQrbfgXGdgblGOnxztTeQiVaudCMu+rUDQFKmhcH24V80kJoI/2x4c+
NSnOK+irV98sXfqkNzDcyWhaym6+kF7NeuTbF3pXJEq9NNcawmUEWgl5+eHYMivh3YfFt+unbd4f
DVNXbU0B/GkJYdIG9lIVfervjQA6uuKLDyXoaN9qurfy632H+rKKlJL9DFG0CzvpdevTPfPeEd+M
CyGz7GIt575jmcrwI2vUL8yp77NeW3gSzV6pF2sU/F1GD0HT9BLN6gDWCxSC7KB6vr6S+Rrsmw1b
CFtN27iN5rKU6Ur9XzFYS1/NFiJWhZCsozfkRP+phLTn4QXpN5o5JPuLmfhs9fBicULQKiHZD1So
uPeyVm1VtH0KmEonMiaIt3bpWD0jPXXy3ORBC6NNLpW/M9wN2OxvR7GFhKwwcz0d6xDIzT44VMin
ZGsodjZT4SeMqBz+VvZ/YU9IwvI4y0wF7tP9EJ9HlY4rGmXXHWbeJx2w4ypkEZYupGBuKOkw9lcZ
ncHvDZKPqrWYOM+H+TcTQs6VW2NeBAPwrwn6oGzijQ67JqP+6JrvSbi01b9bkRBJPEePQlWmvWpB
367Lm+WMR5mNF6ZpaaYKbI6xBeLJRW5cJ7nnKQVu0K0RNVlXa9iwIThdq4/QyeyGQ/8VCd6lTvzc
pL8KrOdvq4L3x1Yro67Eld2kzVNsGjDbI7IL/7jX6ps0rI/SmD/ALXIXxdF9O6pbT1Vv1Ux5Dm3t
iy73T3kd7Ly4+NBCfMzfOMMxfrLk7Gy3w86quFVRgb7+Leaz34vfLByY2ArdADGCKftlQp2dSqIt
TNxrygE/og2x/M/rBtVZZ7swKJwYa5pAohaJbiMCyOWxB+6Oxsoa6RAMb/NtPgEpEeBcQTkOmx26
s9ti528Xa7azoeridwjnSkO5LR1sIF9TObw/og1ML6w4/iNs0ZI7Cgcs7jvLkjwc4/+K/fEGIIN5
06/B3sJ79vvl/ov1CafMkVPPGRFgvyz0oDK3cvavoX+pzjN/01zYE65o2MKUeFRBhOmV/wC/GFx4
FNxdyMAR0bO0fm3bjGFV0cl6VUlOKaH6h+u+NbvNlqwAkpWZktKF67uF7a0uJX5CVb5M0Gobhqc2
ffhXRsRnR6qXUWCr0yCniXjabd1vreSP6ybmDyVhRLYVXp7qa9nhInyp6WDK7USZM4UvYAN/HcrX
a+wfHcrJ/96lVxf2hG+H/EqTqPZAhdtwbxRkvewc0G+f/YBd93dSrAtTwjeCdtLzC+Q79pYEgkXq
PqQuPETX92/6uVeWowopltonhZrkAM9cVD/KojtKfSrf5zkyLJblFdvW6I+UW+UFs/Pu9/dXEycf
49H3Cz3kxCErdJLV7hMgm0dERxd2cP5jWfJU6tYcCIF+vdsaMwvdLgRTMiZPNnKfFrK6LkzMv1cV
BNP7H0NC1PL9IDa9qSNRWndGB/XpsMSN818c/c2EEKSi1HSdrAclMOFj/u/2gSuWfG38Nt0+lbfw
jebT74tFCa6uOTliVy5h/20eb/xQ/CNOkEVbgq/7VcHrDz3gvTmUHqSdCRS7cX2uOvsgWYx6JDLT
LgGaF3Jy9jQNVcSlWYV5l/x7f8XxiKZM08ROeLTZ8T2som64S/qFeDibn75tqEiVI/uOE0Tcbvto
/KRZO1teAlHN+rvN7CmR0IIyRMhQwqqvA6dqp4vlITUOJhIX6Df42afrQWP6GO+CxoUZIS9ptUp1
ZWaXoZ+iiA/Romr5ZyU5ZhniwdZGCZJt1yVP140urU04ywxpeoaMCNXelWXUMfY2ShQgVY+58/m6
IXXJ0vTvF1dK6ZaaEZpEDeeg7pFb2UYH43t5N5Hzn3hRlOf8gJLBM+q+H5LdcG4O5hZGyH18Cnb6
gsfMn/qLrRZOvduGaa7o/BblR3u0nvUtUl1b5yODUuvkB6neQvFg+nPvvyyT06psgWoUD0HiocbR
pjiQGj9aEP/KaOkW0iFU4Cvwfl7fZ/E02IRk2cFX4Q60Df01S7rY5tqRERQJbbj3leTRHx1o1VW/
21w3Ii5INCKciKGrG9nXTIzYjw7N6Gx8RgdzbdoPkqcubJ4YQURbwrHIc+a4IqiB9hCYrCL7XkG0
t0uery9oftdslevMAjIm1pbKOu57s2ZBvVo+OK36WXKWqsVz61AQs9UtHWplpl9+9X/FawuZ2iOS
PulLLH1EInodWQs1siUb6q82LGeI+sqx8v3o7Ds0QLLuwyjtr2/Vu8MzfRBQHA4KC9M4mJjkmlna
xAmg8ldwsoh5m8avl3ACSxbFjBd5xiiF4XqaDlN2rw2SCZkwTZu+ouz+QUtm2qjLEyusUayzJwg6
VIZDAqfv66OF7DhYiP6hYwQ7ao4BL4rd9U2d/XAKx9WZch0ICH/9cHHUROUQecU+sMcPTokSh6lA
DW8vnNs5N1cuzAj5QNlEnT5o1ICHPt/VDjoA4dIY7YIJMfVtFXRu246dC7Vm12kfgmFpGFi8SP76
Nn/vlZjlMljatJrBXrkISXt2t7KMZ9VPN3r0dP2jLC3l3WnSUclI2S3H/pSHziaOys1vWGCgEkUU
mxaHIdyJctKaljctBf2d27T278fGXjius7t1YWIK5Rf3Ae2MUEYfB0/OyrWupShf1DsfQY7e/nx9
MfPH9MKU4MR5M/pBp0WsxlnJa4jCj+FGC2FHhl9vOJagYZOlF8/sJ7owKTi06xUUGJqggHb6i+mq
CLEtFXQX9k/kzWpHWXVLBQsRcNN6p7Uvg//QmQtQ24V1iGxZdonalp1ixcvzcx2NpyZZsPCuIvl6
bFSuN96+mvyOf1cPixjBVbzZZAZg2Gou2vIrf4O+br2y79ptmm2Tjfx9aS50LlVQcHDoeDQyH3EI
W2IS3K4iB7PNJ9l8HDt9n0nf/OhngqzYdQec38S/Tb1Ls6oq1pMmKfZp9I2ftNLh6L5uYdYZpiE2
hxYUlXDhMJVc4PRLfT4Twoi5aa2aKEQBAI4hdQlcMf+9LmwJp2moRtvKElajf6MqXu0cZLIo2iFi
hNTlXiL0gSvy0ShZ2MXZq+jCrnCk0qEoingi+fXH4SaxI3Wttul9kkb/6xT0q0O+GRJPlpaa1GGn
yKT15zi5DfI7JVuAFS18L/FYSbLVMkZBRGpg9U2sL96ICjFqyVK0UBJ5B4YVFyPcFZWvSE40WcqJ
dSiQraacwTYmdtGYcrLP0OGjvw2qheR4aYFCIu4hqFsk0fRm7OJm4+geSs8FRMky6qehAhPsdf+f
PWGm6QBw1MkBNcH/+xrBRXAU5JeMxwfmdzVa6AbMrufCgOD0Po95JdHZxs44O/FNgLaKR88esaOF
lcx6+YUhwctjxDbjyCEspWa8GyRembW/U7t+e33DFszoQiGwgW1X0kbMONkkyr21ERWP76/bWNgz
Edo20PaOPHXqOCIHZqDLlbVf9SIFLCwteNv8DW9ptiY7jjlxuf+aTKTjWJujwzU11a4qiJCQ2UTn
d23tlS1SAel6qUmiTn/xXSLOK4NPZVFSFxfXu61V9VNnsN2ZJ+k5QfNibTk75mh31Sf4e1fNRt7o
Z++xXkf32U7Pjh2iZIvU1e86a6/nm+QcrRLNsSmL/7rysWlH37T4HdODoJQ348HYOV+0dpfcgqzY
pVt+wa26Se5QtFl7d85pOOZI15yXGtxzDqXKOmUEyO00RbzjnHRo+lzuuOOshzFHE9N+0OylYz7n
UZdGhMVSYPZHyW8Jm8phUCyUPputgRCRqecv/7vvMjMMhBHclm2JsGnbCdSkzmVedlXoMxfpPNhl
NKzjHMWcCBnT69ZmN+/C2rTui1y4DUY5tZKh2Bf5T8cZVwpE8jGKo79hxTIdRVYhkSe1/9WK56Gj
YMQeVO7jp1rWPtkl1CXh0kj97I2jXpiZYvXFYnxktGJEeErOovvR3TPczpwwgOOeQdkSjYGlUvlc
7FcpKwFznga9xROgjUmamf4Ih4hRPgY26WJcK/3uf987sit2zTKmIeDpC14sSuq1nLwwKacGNo1J
yMm1BOnAJSLPd73C6TibKiNjlkHCZon9Lblu6txxsFNtEfVb+7Tnkem5mYYso8eljOr19S4GMXAA
ODnj8YzCCuepdhJVKeCU2qcIx55UWPf9TQvy/U9w9od6G3z1nqS9uoo2gOqWQvbcZzPJ+alb6xMS
Qbjohv9H2nftyI5jy36RAInyr5RLpassb16EcluWEuXN199Q9T1d2aqc0uk5wAA9G93YK0mRi8vE
ilAgp5yMfD4momVsIwvyVpDCQoO9t7ub4T5c5TK5dMuQYRiYg5B0/GMRJOhRGOhckrC3eUxV4RnE
FhA2GFbu8vy3/NjTMyuLSCENK8a5kVWeIaSv3ZDeauUTVAlv1dS8neL/Jgs8X9NiF6OwzklatJUH
UJ0xBXbcNJBABgyzzd///Q04s7Ssn0R6MyV5XlReCShgAqnuSj4Iqb5yLH6eCgVVYlFUJTDA/ORI
7bKmlCEphUJQyLyybjfCGuv5zzcEESLSTFnCoJSJx+qfN1nL6jJO0HxCK9zYQUetoKxsntIpe26S
eGU1P3yhjoAEqwBRAgqTRF2CrtrSCLS6GqAf77QY8PFkO3LzN3QVONDvoaV/cu9fjxQtTM47fOap
xlpQ1CGsUg8jbhDHPTXDWsIuL074clELX6jKbSWl0JmCbM34wF3mgQ3uYcamYGQRGh2rFERzLHp+
o/6yh6gCXX8VLYSFvawoM6jTCglCnLkVmm41X/UUN9uulQR++MOlpcU7nEmxmBMxSLzKDPycANHf
5ldQrjyqRoynZYQOaOKMMjlqpmC1urgb4gmEKcmmmcV+0XFGSes2I9096dd4i5bHdvnTls6rIlUl
Sxl+mgqd+K7ZmpkJiUpy3Ya59/tN/0l69nWEvjd84cJ0FptyWGIbZvjRBJAFNuI5h07WDtLWvn7d
270vbgxH3LYUAN+RTvnKxVm66uVqF26t7xNNUtM49aB/ZXVVtGsMwGTkfC07XrGzLOCPJZOCrsZR
nnm0xhCam3QmqazBaCI/QKE9BcwK2cOa4MzyjVgsb1nFlzvDMCFYBMSwXFMB6rc9BNCFFkcruda0
cSV3XbO2KAFwNoZTN39OeL5N2inbIhDuUDw8CiHw4G0v/1k5P/Nf+MuFXfalC9An5QODuO6XroRV
HxqRJm8MmtamC6Shz/YzxYexA1PemFgqBOAt7hHurMYYK5dGXfhCYewwhTQNCeaeQB/rqk+t0/il
JzgAHcR+h7H5+Il7qw5rfkJ+W//CYUGTG2OMLU5V4o8P8iZyOwp5b6u6gUr5yl2dL8JvphYeS0Nc
B5hBnXhdkR9ZHEuUhflGzEWJ5r36HrUmJGXRPh6Du98/8vKhXh7h+dCdPTMiaVFY0uCUhf4xayqq
YFTmdwtf8dhva1u4obBqihzZbfqVSJhPZKu70wZSr38Y1NKOhgsZRwvL89eQy2t7unA+UqYHRpEa
CcR2ryXzvYfqLQpWRqfbdfgiqh9xs8IH9nMM6Z8Od1lxLIyorfoR57SyO1u8aZ56R3Q6wE5rJ/dn
8Km+k/bsWkDVTr1WnhrHfJn1J9G+gIg3LhFm6ddLCyuXZxko5ZooI4TQE8iayNda9hwqGFyRHmq2
9qFX/JO28E8TF6sylvGd8wba6FC9zGVgI6UTr3s7DVc60T8yrMXBXUpnxGIpQzMU3tDgVuPLm8A2
ndDXqLpt/fX7uba2hQdSS0UNq6hJPLPhdAg2XXkVaGyjSK1b9++/X5ifSJbFMVr4HTKJAmBVZuKp
V+QP9C19idDcbg8askjFwbSgnbmCkwE/DFb+8pkfqy0/5mBGXj88X+RUv1xebeGY2mDSx7HXUs8Q
rxIB4pdpcU+Ua5XXkZUbOebqmnhf9QQce1Vim5G4jw2QB2jCRh0yrxfvQ0gXT5AMbBXMqraQjE+u
lSF7KNSHLE2hPKp9dA1064MY8pjQjtNejOmPqo1UYU9p8VFDcvT33V1xeEtJjxwOQcglnnqgm3OM
VLxXjen6dxNrN27h8MBvxKDs2YNLsZfBA5Jsukw8stKP2Jqsy0rcs2Q8kaAo3+hSmnjS6EKE8iFv
dUdVifv7elasLGlO4gZYTF7jPKZEfYpbCBZGkJ5nFdikfzf0H/KsvyPWJa0JMK0p0Ys5JfHEP6KT
g5heNr6e3c5RrTqnEH36txXPhSPRF26rMLI+NWWegEZMcMaxwG1LPyOM5a3EwmtZybK4DXEzpWRq
k3rx6/wWYO53m9ndqfYKb5adLPeKmz5n10JP65Uz/zUk9/MWz9gjCJWitzingmevvC7ncis0eOVl
AllsxsanSphsLdIehUpzBlO5JZL8yDk/gZRvbd3zBv5mfOE7U70MTK1CEtBbOp1rYfltYDdU9WSH
XdUrqcDP6Ysv5/m91IXzLHpglDsdSwWN6QB2Q7YZ9jOsRzxkkFWARi/U1zGwDtaam+h1cIydgIL6
78f4sov5/gkLnymzVFZBt5RAGB7louuuWONdvuxgvg0sgrYW6oyKMWGNk/SIclSWHYSutRToDP++
kB/9mL/uxrehhSdTpyxjTdFirmwvv8cbdCee5UM+oj9M7HGj28Pa5NRlV/NtcBGz1aZYh8DJIccR
vThn3tAlPkjBfl/Wj6bPYlnLGphmxHLSaV3qkWui2Zk/2fA0YJ1wylfRmdmNUKu1Yz945zfdg8Ac
yUlBnvivdZH/eVKXOKMuS6BhxnEvgoHYfY95/KKjfG36f+Uwft2Xs6uPKbQmUOdaiIYUXzceWbpG
7/uTxnSxkIV34QU0dLMQwRHgvb1NPCB8IQKberojReCnmJk1E0cAht/5P37HhWep0C6Yqvm5YCO0
2CkbHdWkOgavh1vIqPTesAGnKUP1h4aVXXa0zS2TW4JKtXYewXJyay1VvZxz/H1+ycL7mAxKCJDf
S8AuqrrptgGtouQk27V0ce2jLjxMm+XxUMsxIowRdMJSuZsq6eb3zV25iWThY1QzzydljuaBWKWS
/DJOO2kVs305w/7eroV/kSZZLFkNT5mOVEOZ06TJR3hTHgP80eo/IR+3DT+Y6mTM1kHd8v8zpLUI
YM3NLQV/OsNM80ZHGNVb1X4OOyIbbaHYQnQNziDhJD//vrc/ur0LB7Qkjo76XpBrHen+3O1VNwJo
fz3oTqIip8L7zHKhzA+tFHQ+APE+zNT6uTd8osrz+++4eHMhuoW2swjxRmAu/hkXNEKpIX5XUk98
GS3Dk/fVbfDMLOmG7XU0/FDanvG2dWH/bveiAz6zu6zXKUkSBS3YXTxVsvOAKlYFNAs0eu30kFwZ
duqzEwq0fgzjk9N4A4I/7q199kuX6PxHLDoIpcLQiazS1ONpV9NKYG5pJHe/r/RimnpuZA6Oztwv
iUUh02U5RQ0WkkC3/UDn78t82RHA+7g+n34pNDi3t/DFY9ObmRpN84ud+9lJ3mc2+zSdzgpPgpfa
uRW+h6ut24uh7bnVeavPVlnnTTsJIbZycANPgiJeeyNhodBQ3Stf8rOiQUNXBbP0msNdO8LqwuNm
QmKgT43R98iX3mcKYnnDUV9KcXnFghouOqLQ0Fo7O5f8/PmCFw446ifCtbEJXHGruvXBdHpXcytv
tZNxyUGe21l4YV4NUp0aGWKEQ+MX1/PZ6fGitFfrUevqUV04YzAtqabGZ2cMzR4fImSSlR60ffKg
uCBOexP4ivdR5rO4TAzOF7fwPqU2GUYQ4dN1YxIDTRm6pcy27UiuzEDmtFVyT6i40yjRrmWpPQnV
n47nbiYFmz6XHuuk8MeQn4w23HSilNCsin3JSPbdqNl9W/uN0NssJXeBNGy7BDrMPL4SdH3fTKqL
yGFfl+2mqsGunHY+1+QPniU2iY2dITVeKpQ7cBhtgBiyRSY+ynEPcsnVxOzSK3u2BcuKYWgKJgbq
Q8wBOqIVbuaEV+mt6U0u7M4i75rLER3u/zWseX5/wCwPcit07Ym+nLCMjBTcpchTPCBMEBy1/RsG
uJ0V13fxjpwZWdwRSZ/yIBaSGNjp21Y+1AWk7DpUOSMGUpzXLknoqE20l4tt1ii+ZGa0ycB9Y6S0
jt4HsXIVch9DtGkIxH9PCLHYgMW9akmjkDCHw9IhpnSHjXdTr3wfnwQvc/LV6v7FAON8vxdXq1Kz
RAoC7Pc87lz9RdcgPmdwjaAJ0nZzKrWy+RcP1tnmL+5W30EfDvHx1wIL1a383K1EhDSt3T1UIw1u
Ba9wk8+11PeyO/62u8SPSYxN2TCHjTMcJHmOjyh1YPpNOmZ0+AO6Dau5F+y1Xvl/sKrp0IMBcAhT
w/98f8xATcmkjngE9vAkmjfZ1QdwKC1047yZqE6rfcNNbeF5DT94eZu/DS8ePq3XtZJEJuJ9bhyM
UNiNRrMr2387kvLXff02M/+Ms/c1MbWW6wKKllNegN93M5QEhFK91bC338/NxfKJIX1bWlxaTQoA
5ilQWqid4jU4gLmZ1l53NZM3ix8Z4AHmlj8oT3NgOG6KDbk21yKmi0/e2S9YXs28EMyxxglSMeQx
1xwEAECZr7ki7P2+2p/zy19u4Hu1i3uZ8nQgWg/3m/jlUd8EvnQ9y26QTXi1FqjMP/vHY0dEydCh
rGaqy2w/FEQ+FE0IlxvVBz3cGx2jRfFmCORa1pSVp/VyQHZmbRF2Cimwb1ME35u04wsn6l7PRCeZ
JgdCOc6kBNZQDjbXwmtwe1pRO7lJ2/ngg7LiVKRBeysLbJPHfwqxv13Z8rV9WFxVpYX+mW4i9O+t
3mmP/DZzDT+FXwrojFCTrK9Q/7TqmC4eq7MdWdzUojW0HMSwgCLEcATqIWIRFlr5pdY5oXpfF8CS
he+6lFiadL+y5nm3f/v2i+vbE7EzmF7OTnFyqxPPqebrVuEPnnBSdqtBxbyU38wt7jBga2VUF7hB
MyWW9om765pO4+hIqt1ZY7XerlZd177q4tJCI0OQ4jmXmgVlAJ9GiyChxVHt5iEtiRaH2OtdnL5d
dWis4Erwej88yU5MLAPUN/0mXfFjFyvextnnXtxsUTCyOOYInGfWn/YobRSAjfiNuJH93z/uxRfg
zNDioa00IU2YVqOfNEJ/JXoYkczL05pTvBgqf1tZFgyAMM1FFEf/+qQRukq36WEuoQueag1goVmt
YV8OWc4sLrJjMc5iLo4oUQCa5IQbacMsvuu2MxwexTx7bazzYrB4Zm7hsKQMWivKGGUAo6F4eGg2
zO99zDKvePyVc7rU4klUhQk6qfC8yeFNQzSnKwaqtMMGsxqWNI2v/6fD8SXQevZuK23UNyMGQbw6
ZQiDK68SUFpuH3+3cjlzO9u8hX9pWyXNiw6nY0SHpT6qm2Yz60eZ2+awDnqS1j7Vwr2UYCPFTsGT
zkMabU2Td2kPJ26bB6mioS+htArBnyuyUcF4dbVW+lxd7MLVTCpvCzGf9xTQakArrGkT4i7M0Gry
uGpt5XrLCz/CR1kL1OrLGqrLbrFF0xoEnm69R36JqpzsV4c1o2s2Fy5lwizPBMlqJP3xY95xGssf
vb7WQ1oxspwcaoYxIH0DfCnh5pU0NgqtxBgSLI38tHI6V+7ccsRGYimefEGazwuSgYfgT/0AAhLw
Rm9SAS5MssT98CLA/mEtOr98UmeKPEOHOP1yNlQS0jCVU5zUcRt4rRf4lROfmlWncvm9/dvMMucJ
WRSyTFADN49tDL1vOYtX5gy/+gY/n/RvEwtvrCb9kA5ZjkPf9nvQnOwEQbsdBrDExJFrhOUp7Ybr
iLEnIZH2QtKDYG/cTkpx04N0r9ACWqRYe1gdkEzvcjnYZTnbZ8MevK83bZ9vow6vMIvXQDqXg67v
n73w6l04hW0gofo517nlXYS2r0YNOrdE1jz72kdYxJVxW9YywaPvhSZx6rR1MEy1ErvOju23jzD/
hDNvzrqOj23Sxl4hXpH0XR8nq46OqTg5v9+Yy1fze9fmf39mJyWBnkFZV3VzUIxquJPiydBWPs3K
1TAXTnw0ukweZzDCF42oB0JYjNhVqyj2i4gOA8B5kMUomIhZTjQHVVQMjGUZ4jDRQmuO3Cd2irG6
3hY7ymxkWlAs+G+279vkwmUnml7KvYhYFOJcNmtRBI5f5YFbv1u5vIHfVhZOGnQhnR4KKryaILpE
Du2Yt9TMFWsIuD0oiYXMzq5YtWL2coL+vaHLimGvT4CJzpDquZSUf0wYtW8P3al9SYDJVaB11voY
ayIbEWViTHB77W5tf9e+6RJROIAMA7p7uGqzhGLmRleisAFFW2cZc4LhKc1Rf15Lny+3jM7WvXAl
YZ8ocjDAlcxgjggNo+BZfwsHCtkwAe0N4ia7/Ki9z0PrUCj3RwRCqHetpvGXS01nv2PhZ3gP5eGh
/MrlItBEu6D17OzJToHLU+zkobeTkAYFFTdrUcHKgdMW3qdXClMV2Fejo/Lnx0z2ZvraNTOXFyij
F6iCrkjBlf2n9ykFoSKY8p1b2DNYp0QH0Hn363ddpZKVozoafJofax3Ri977zOjCHQVa14PCsEdD
sClpylCTZte/39fLp/bMxCJubOKRi5EIOPBceJhLsGkIvtwGcXJA+Ta5Do5rNYeLgc+ZxYUjkmRW
Q+qBAM2m9nZRP+RRZKvGMdD/1P928vSrQHhmauGNCrHQs1xUYIonVBxEq+MN4kbJXdnEi0/Tt51l
HkqawkxYo+I74dS3Gs3uZIwq850GYKjf2wChRhT/Wz2UK1v5hbw+exIJBodYrQGkp3ig59IiQH4z
N7AnLzyEW8PuXUO2ioCWbr8x/isUFEbS/+dGyAvXM5a91oklFo3pjrvZ8PA256fEzq9Ld30Q9mKY
cWZu4WGEXJtKvcGxkWpkbwMUV+TGqlWkOFW/8ppcvnYgbAEjGegWlp48bGolKxu0/LIYdYSWUNBW
r5i4fGK+TSw3b5CLgqjAxI/keUp7mjT7ZFyj6bl8PL6NLLYsgXZZ1ygwkkzJsdRLi6tQies0r6iK
DUeL7/drsGZu4YrFoilSicBFqgXZaAlSFwXTqPrDoEu0q/TH362t7eD878/OfhNEE+vLFuBN9hzJ
lVUk99AvXgma1k7CwgHHSa1HeqKj+VsSS+YxLcpy5SSsmZh39WwdAPYVoRx3iZdn8aug8Gu1WqO4
/EFq85cf/D4IC5crMtL109zDbuxYozrELZCym5Jl3ugYXDf/8NBVNv+LmsjaN1r4X3CIhK3QA/dV
2eGraNXHeFd79afgzKLaxSmW6Xra+R9e6r8Xu8Rlaz1Jq7jEYhEKAv75p/6jFzSCrp7mTyodW6vD
Hx7msH5KVm7AxfUqCmbOdckwMBz7z2+JnBpMWAn8MakCuxY+VBnlJtBN/n7yL/dnzswsPmeaczPg
EsKCzG/89jDnj4NlIlMRN8JKin356JzZWnxCRa0ksA8U8xPT7StOyetc1FJo59TgTK99MaLrvv5y
mfVvq1Cg+edGMqnEXKoBq4mPXsR2NvpXUJLd5BgvXgU9XXRdZ/YWhQRFDQgXGq5BCS+W8ZDmkc30
OqIauIxspmSQ7lb46gt68eqrOigdNWnmH1zsbYqBVwkyM3NXUX0fnfpLxzi2gjuFiqjbIWJYQ85c
PKDfFpd3g/AQAjuzPxvkygnCkPJWpr3+Z+WAzq/Xj5LAmZnFdhLAsBszmBJPv+1sIIE8/tg/GXTC
nTPt1Xbl/Iz9Zm3xloK7XBIVBpxiFdqDG26izJpxtgoBKEhxc26l7lrkJYOCeMXq4nEtaqUPhphF
Hmeq6Y5dNXpl035KneGpCh/3UjgZVh9iCDMIBk+WjcLB7E9/ErTeUkwOAYiYd06SgZd8aAi7Bm0+
cqZBeg0r0RfE3BIijEDX4/ukEyvohd0knfTwnclPmfxRtj2nWT0BDqSLo80hjNy2/F5XMaQ+3jAt
VihJJyigCOpT3dTOSLTEEkTwGUMsSXEVLTrpUXBXMOE1IgEkmYilsAokn9EpK7ml1G8J6tdC8zTJ
Bz3gNySr7ULkVEE0OQyJLfHOUo3ouuzMVzEDcWaTl5gZr5NbdZDtVBwhh9heJQqjLbSRRCGylETz
jLA/1Bl7MYbmmXUT1ThzlKD4iFOho/KgX4VGvpm0tzgqnMlQXBOgJ1c2+9HpIMqOxmQYQf2dqwWd
Rv1qKIbXspMfZag9kY4/1trwwOK0oCAlcMwwPYyZ1lKlA8RCaXY8fZ2aaF9K3SafzG3MoHfS8w3o
ekOaBd17XpSjpQ7aaey7XRjWXjDlztQbtDOq98FMHKNV78SitUvy1pRJtpkS6bEc9X2VQxSv5o/q
JAT2UE2PUY2xigwkcblyFCSyTWto2NVvUVH7PC282NQcUQexdDieBv2PUBtWM2kAYbtCkG/6sbCr
pqVE6JwibqBgmR/IiIHJ8L0FyKEnaCwUb0VTbqUOLTUtlKBMm26TqnSqMdirBbvtWO7qbeTG+KhC
aNQg6hxop5kPvJG3ysBtomQ3Q3JVaftOT15SCdNnebZL02YLl3sAU/9IEcnddHm7bY3YnQZ1i8O+
GSvmiYl8GDR1o05okOey3tFhNEqrCjPwLuVWjsm3MGYZjVVzU/B7kZNbkCa78YCxGv1ODAwaiwCg
pAbWC+hEGt8rGJDO2hRiUiDb44Fox+Oj3D9oybOZjldFPU/6Jr489t7EiQUMgSUzE8h2HXjcgNhq
let2I+R+EkxQ/VHqfQgK70HRXBIfec99RCCWToYtj81tTzK7aQ2rDkM/F+QdSPcORQwpbFP2pmLy
tLDzce4gRaL6QfwBX+lmleJog3nFdPztXd0gi5zuwu5WbjG9ieFUrj1XueRxYiC4qO24T2wIPVlD
rF9rZbnVQDudADsgTONTUWFgOiBuZkpu3hNnkHKdNiN+TvkgaJLfRMyTktYjISh2h4L2OONt8VI2
6l0USDdgZvVKDazxRl8/JLLpBWHzYcr5lTCCgD2VaMMLa5iuoOkJ1aXSKcHFEbwNAP7IrdOVigVf
hZ0CbRfwDpFU+KkUeRXxAxBCMpKC8CTKaYL/PGACRUWFllV5O8bRgeOGNOVwjKRXTo6FbliikB9G
gi5FCwJxVjlVhrgqOlTGcwuxV4yEovy016fQHqWZr/GKFAcilDCcWkWxY+O11Ku2ARLFXLhLGhCH
ScyKJ2WH022VIYDN6XPVAtZe/BnGhyB8HY09CTiV+hFr6WnJuB1kIpXRQufRsTRqSyK4NvhUPe6a
AR6ARLhjk59pVxUoSLLe6Qvujuxu4D0dEtFXxddaHmkxVnSeH29a2S6T0NLSpwriNIUsOarm1t2t
krymOEdF8QA8pqNK1xxCr9CNpFIU2g3XKfiUrqDGvQuUZM/LhPYErx05JapIp1axjOkEpKrdJaKj
isO27RlkkAGtG0On6RSrkQMa9/fEwDSWmm0q7TUNNrxltlpEtmn0bqiD28zMraxXKVSNaIwqWjs+
yUA+6moGRxdh/z1TvOnN14A9aMFNgR8hAeHLh41ivBK88PHwGkZw79F1z6D7+FAFqEnGphMnulUR
iF7ivuhtaUe6TmOUmZJCoUGH7/sZTsyW03c2MjqIT0xF5oBjWXEwqfePQuez6aoJDVudWjCDX8vR
vdoC4BA8xBpKf+MLeBnw0IU0yXUrV7dirTtK+0b4rZxC7495evJqyCcCqtq6YRarEF16SQe+2iq9
rjVlY/AAf6/ohdNsEMRkUKg0zTvkY5T0N4axn89D1aR4Wu5Cg1PwuNKCC5QbaPNsghFwIjxSikhZ
tqvx74XGJ6Ibmx2NdHRijatGNG0CFrdRMCBZXu8L45iA39oQaCbcTcNuysAxxz+5MTn99NIUFW0b
2RtF8IKCIjqaVDx0Twp5qQfUeFOCxxvi75lg5ZrhZFLkcPG9ZZ+BNlh4EqzEILSa3qc+s2MRAM8I
040lJArxmonmnSlqVtkBWlz5hvAGsYZYk2kQHPksp47RUh2PbycMToJZYSHZNvpJzxP8P/Czj9Ku
zoyHXMWRHD5L8JQ2IncD+ZXg60ZYU/PYiY+J+t4ZyEZw4THqr+IM9wPbxEluZ1Nqt31xbNXBqquX
WOZW3bUOKd5ZeKtJt1p3pU7PEwcVzKuMvisur5cEupcPO9P4gxCI1nhUBGZumY7xoQ7anwmzzRCo
yuodkGU6ijEFHN0KpRej66iZijdD8RT12N3Y6wTIjhmF2xWJHwIHOykCZHtnkCJaYmxAXNDLdoyw
ox/eIhWxBNE2FXF7VbNyXLYqTKmI7qnsC/zBVE+p4QcwF7BDxhBgNCO4iUM/ziKLJfxerVMr1WCs
aayENLSGWmgj7nOm7ZSRU15B+TQYLWF8hEJrUh+0Adz3pLWb7nVqT2pw0iC5qwrboY1ok9yU6Ski
p3iAXMkdye/U/lnHsWauER3jbCeY9+Z0UyVgaixfB9ywonkR2+s2ZVZbwhGAoQTUybkguDF5Mfv3
cHppu4Kmwkltdoqizy61yI4sv6pZa2nkWpLvcy21KsiYTXvRfGXsRtHuwvG+0wAaxkGO80+IjdDc
2Giak42PorkfgxMKPlYSYfBgek2Y7tQ9OYzaThRGq5S2+E8isifacQgOdQJMIfDFKaI4s3rMhPlR
jsEHJ9tNqtt6Frqysoli1SvnPxYCCFclpzPlFw2jeilUiE0dZGp1Zavm4ITxQHVlsGNddqZStjK1
tlSpoUkggaIFnhwaLz1TvbQF+iho7VAG106zKxiiu75VbCFW3qMEjrkFeSwBVRyg7EmPUSjzFE0A
Jqvgt+ZXSiXRoL4tJLfIcmrAKYbtRx4VVtxjdCfstlV8HYISUiC7miEIqTUoiLzCw//RCYq1KcRv
u9FBRdqqCyhDFDYDJAvOYlAfiQAkcrwxjdtSuNKEmEbGqQK3mo5TagQfEiF2rYNlRUaILoD4IKhd
EmobNe/uBnNyudK1NI2n1BngkYYAxHrJbS1v43FCebRmNSWZ/N5oGVWVp5T4HV6AtN5OKgRNRdVB
1G1n464I41toxlhd/lyQV7XCuQtHT0RLfcokyMSHdtapVi74mHvFExHgJ7xlGAlL+c3UfFbGR2Fe
5SAl6FTVKhALtr1qRV3od1FPO/jGropPcRR7UnMzyrc8R7QoEGvU8e0QKCmI7XqN2aN26gMZPD4b
Q4ppzlNLRFVxwIsBFAhV8msZzkgPzFNggio0jhAbgoERAnf9eBTk+z57GbV9ND4kmC3OGycBOS+J
AAhLJ6fDHcgaYjHtSNq73ETzM8FhUt518jnVzFLlDzIceeBlcCylGdo85rRP1CuteqmL584Ah0KQ
0bTtQBUOLtkUPi+B68+sVnrOKh0es3UNcx8q1VZPHkmGOfLmxLUnWXgg5qE090ZwkPRD1eFZqe4z
pAtygkcIAUNsgMw6ghxd8xxWMS17KBSlr6nyked41oLoFSBJhANEd0KubPUmowDpupUUuLJ0bITm
hEgnHkpXjRK85J0TiE/ypNtQTLNk4S7WH3LtNUwKZ5ju+Rj6DHwWbQnz8xlVJcS5sq2zXS/hbGYG
lZv7YYyoNN6KaWjn7S3BQ8jD53G8SzVClRAqa2a3b/OQdu1phB6vmUXQ1a1o2iM4MnArFUiV8/Q0
GNuy3pDwg3MgobBuhGKO3oeoQseVMyTITfgpRigfgOlUwlCoCX/c82eSPGORnoxRhEl/Ium1rr2L
6gNUernwqrLHAudM5tep9g5i9RvEMJT1qMHJhZWxWw20NlntimmLuB1wT5O7ZMrsAAS9TMNNVGtX
zUHgJJc0B1V0iiBOHf4QOOAQT9bw2AzvAS+wwzGN409JTlxD+RCDFCnO4PJYsmqIWJfCh4BDPmHw
VRsQFfbcbpASo54DFmCNJvpLUZgWB72fVuGtxwcj6AtNkt0gGkxwJcXRsENQ6ibgTwxz9Gx6Sy4d
dM5xWRTKldJS4lOvIGQ1EYxIb/l4S6BICwgEFfh7SfwSKFZxbJ2I5daofsj5E8CClJn8qZRQNOP3
UhzfFiK767QKj6JEY0TjqpldqcMRGRhO00NdPXbBUzOImz591KbPGJBoI3uLpau0Ly2z6S0Tn6iq
EakwSlq0dMEP4cZdcYKqlj1y6UYO5Ss0Dnf9lG6a5LarChrPi8NtVsJHFsv+VIA6N6ysSuv8GIVn
hPKEinWzGepHMCI4UvIk60gxiy0CXHE8heA/qruwoMQ46CU5DpH2zGqkQyrcrAbQ5eCLqua0yF4Z
mXZVE4JMBzmFCK52JHwQO7dTvs9VxRnDz5FFVlTemkbkRRxQWOQLUpdZCZrlU79TMJdcS8Jem3Um
zBS8WooeoJtdF/+Ps/NajlxJkugXwQwJjVeIUmRRsyleYM0mG1prfP0e3LXdy67mstbmZWbszgyz
AGRGRnh4uP9UU74nJj6S/buY7pP0LQnZq5q9QbDOM9TMK5hoqKH1LLXsRHrgA8hemPFtMymOpWWX
cz66icqVVC67iEwRHcs7qcRFuyzclqGbKSXQhsiE4lPbVRubIBKboCICgRsz26jZfL9ws1XGAuJC
Bl3HjiBY9QStCdZLp71EZrTBYfJKWUp3bGOX0tvTx/LaqPV9kfbXouNFxMuN1TISAft4ni9kJXSz
5kL0d6WNj2xVeIbxVoeqq8v88Hlv58lliu/3Yls8z7LB8dozU96ZPMebqg228vRuJwH4ieok3KlN
89vm3xRU68p0oU4gxekvFfxp4xD15qXwgI0Sh55DxP/93pqSHeq8rrLMrqIpjhI3ujMWne40Ztg5
SkSdMo1W5FpiZOCY5DU7IH3uZ/Fdp5l3ffuuZncLSMOAIWJEY9xcSLF+5dpTSFU3Fj9jJKW4PqIJ
4/TJa5TJwbHg2WAGXtJ7N2fM1rERdNzMOko5mtV0/pTrKZLdhbKZsfR1StES3lT7ozOTjhxayEfL
yjewdGpHa+ddJSfXog3ShyAsw19dXJWBr0cdFaEkxzuCya+WEXhO+3xMlyIHW8175gwQWVxziAa9
bfys296ZurymUGm9kC0xWOWdTdevMtrnVJ8+Bl3yC8T0iLPadN1IyW91Dn8qpfxDBjAWRnVJr/5e
HvqDGuqbXKieHBheIJdXnIXYD+LiF/bFh6wwqQSyiTQqMet3o8xHv5in0dNGuz4UVXWdTdbsJWOp
bCIGozRZUP1SRXLOr5QuxhXSHPl1MxGpT2t1n41Js5PsyFe72A/zSuHbydeyaHZVMITukA/3dvMm
hpS5heIm1S3mGAq99EWR/i4TW3NRgSb0pX3h6GXyo69aRAG7+g4tV4t/AlNIlLddjbm6Vd9m8VBs
O7MbnKaob8XEu5yVpEHNKnkbcm07zbLlMnd6GZUKeuiSFniBHRzVuQV+Q4InRsONTEvNpJ9VQlAJ
4wtkZrahPDzEtsKts+zsenjKRzKnsoo/TEn7MZTocg31JiujXWfjPiNH5MhWfl03Yh+TpmW46DlR
2xyrWt3J0TGhZhBJ5iRwf0rSsdHY5UHmptqPeAQbzO8l60WwvSXiZKxtZDs/GjrbW7sJlMkXFP1p
te2U10EY3PEaVaKFoSiYpfbSV+BHS+YMNXcKZXpd2hQij9N4m8SoZQa/NQ5AS7yruUsxmryc7XYn
ZpkefO5XsQQQxYbDGqoAXrHDxFFDgjmQ1mLfd7rqdkCvTXo1a+8oC9SK6VXKrhiBY/XfHXOBRnOY
zRkE4UWhCpwGHLYF4MHg6EIFLa52MJ4zBy+qjZwXx6j4mSirRkAIG7n0EwIYDB2nEgQy/U4M8q22
REdZztB+uxmln5aeXqpoqzrJ8qzqG8N41YXlhmulFDwLCKJF59j9w+rz1wJ4s9dcreYxu+KnyDrK
HoXHDvl1jzmxLn7MRhp+Y7S3uJCTLnCCOfOy+Llp71q72lXVVhLJIVDM62JSkYF6KYaPdlA32SI5
cXUJnqba0XZO+01SyRs7y91a4ryrfNgg22ijyqEltqrN48Kr0Y0PTShel1OT2xVxEN36LGUL5pdj
kziBcl0b+I73pJPPJM2uOlDEx23ldPyv54AkoFr2WrRcJx1jxPzhIjWdEZnBoekumwx1Qy24C7n/
cGV2zHC+HvN2ciyl6d0oqt5SPY1Ig4s9qImq/6xFfwH7tKcoW3wpCLZ4nwJZq8D5ul/EMXec5HSS
Dcx2naU/4qlzZ1rmXf/SxpofzMMx0YtHPc7czixgToEWwREsw8GTpPj3khhPZiIzr4g/sqnc50Pp
zu24QWSPZKmzNqIb7szR2hsWsknz6ImeaZKodSbbwP6UayFMd+p0m4xim1MrN824Vcrn1u40vn2+
n8WyHSOQ81X5wT62srEx5hjot9q3ubTpxOwz2HIda7FXG6bfEDF1kL1MBY0zZR+69HUgZUdUbV0x
TBdd+FO17mbxMBXppohIq9PpfcU6B9iozaQfRyT3ZEV3AzBMITeXgT1xCpR91c9uY+ketpmIP3e/
ZJkbO++cKtHdrnuWUJu2ys4LNer4obgyRehohII5oSlCHVMWzaYLezI1zjpipz3QaaUiMgDaUymI
OGTLNh2jGy2E4xu8wd55nELjsouCK6l+JsxstSr0dTW7NCaDI/QSsX7Z/W67o66YXE3mTkTmRTiE
h6VvL7NOdtZaf6n6nS2llz3mjtrKHB84dNhlPRcSN58tX6R4fZtWz1VYhL/SGcp3da3L5ZvQdL9J
ENhoB+U+1Ap3yOKLfk4PupVeJI16MCr7IkgBFbXYn7P4RlYsbvegcKdQ2gtuywzQYta0j6Z4VbPX
fLD3JtieqgOhrchS+BLajWdh7a2l4FoWHK9JfevMamdX6DLqKqcr2Oe5alJAaDvCtyvK3C879bbK
s5t2zT3aciMlCCInDft5Hy+1I0P8BQ5zB+6BXrmZM/Rk8MzhIdks2wkwsR1+mlwkkvKgSz8i6KAi
e1ok1cu4c0JZPpRkXF32HjdAiKkfaA2hEjyjeZBV3vtYuICtlD2ma2vCnQPQm3j2u+ldaWPHrnns
JtuQYEPJm7cS+l2LfaNauWvVfPfkweDtZoDe1uB39kvQVHuNog15FSbra2cCGgjV2k2W2g+zx0Z+
U5vQ7bj7mX3L8aOdetdqbU+dQn9MZC9F6m+kwzVLvTNa0wFumVPUF+bUo9VnkCjdMkQvdNNpxudY
NZyG7tcgh15DMGjb0eEGOSx275ZysjOX2EGzHX8z1Q2lmwYLR1NdzasvRq4vq5T9wD4sEQgUu9q0
H/QBNPYiUQb+0oKA3l1LvTBy6vThMEL5XDPZVL0oVaR9qp/WaJBMvrVR5ZbRx5y8SZPtDea+qDDJ
sWJnFC9dqPlKhy492pvZclis+yS6tZQfVlC7qQJWH9+UcbhP219Jk2xa/RAjgaAuL6UgZqad1/Tg
piJl177m0MuKZKcIogwkW4gVFkQPKmxwWzuS3Dq6jhXFDZPKR+0vsa7z8bplFDkPRgxtSgcvtqm5
MoLLRfsQ092AKlESVZ4+bMs4cIyCg6g8SeSOUnffEGvlYKvINI4QaR+vBZ4SY6YT70ZHMd9VrrQs
ecnovE0ftok0rn61GPNm/UVW4k3xI1Y6bq/k1BG3cnNtG78iyzqi138w+6cqIb1Ybtv0OUoDNxaI
sFS3BqSDoTvWwT0ThJSxhSPSV0ULDrb8qFqvfTx59kLiSlvD5lJRjWynWpialvPVSB2tF++S1u4T
lcaQZfpV9TNvok0TqOSFsddPwlFxLY/CY9moO6MZHcYycSt9bi3rvaXySutnoymcvolubECCQJvc
lGoyQe23CD0B8JUP5o6Ep5DgSZBZtzlaFaO60ayPQia9YOoBT3RKsuV6kGWkoK9GzfLpYHpxDy40
125LfyboAq7020g/9nAddP0jTElRZNVHcn0r+uFCb27ScPYz9aIy2M9kArn0rlQvy2Q5iv42KxfS
LFE06499J32M0aVYULBRcGuxew9ReqdWXgoII0X7nFmqMy0RuWaMwFfqIMMFnmvdZsCwgQjuZKl1
7Xl2aN5wCJ962kFh1zgm5Xtdog9gUuVbw47Mhj7nWmNdlzT6hMybsX/HVesb3a9avGB04tllCVAf
unPzLGaaJoGBnO99m5WeyH/VxnsofkdgCJmaOmrU+/Z42U/HWn+vKOmSbnH7QXPiGoWG+aIZ6Ppp
oWNJsS8tTCrbt1JzqdvVRUTzXlee07HfRM1jNSKUhnKTGu208Gc/3tgrEJqMbhXzI4WgxJNAmnsw
s+ogpybMgad/mkIrOhLdmpC01CXa2c3R0EZHnWsnTxZfaak9q/YgB4Mb0RVKGmsny+HG5uEWNpKa
RxthSZ42LMABlcdEmrMQJFOqErwCnJ5MLCBtUeOA9DXwLT3/kdqZG8ayGwCEpGHuhOmDSXTRwgCk
wfR7BVBFARYO2SatDdz30U3POq+AERa3So5xWgGz3KqK8CLKRZHTsxmazaRIhyT+Tdve1XPpEOTV
Tu5sQifxQauA0trrqpcv5UH3Ouy6KlzORhXYpdLoMWX7hC6edZQzgFKCgz2HdKeQoJdvpng3KQqZ
DL3muvarqNx1nXUIRb2p9c7HRcizs8VPEsODIuXaxe8U1C7XEcpKDO4UWlu09DPT9APaX3okbo3Q
8HCocYqBgVik9aS48guR+3o/bxqg65GnjsetXsVuET0H9EpKGbmG5VGjaJbNFzmiLUS9Moq3kYdX
zGZvagrZ5/AjG8CZYHsMSK/3lAxrozLj+2RkI2Ey7BK186LgdQHHUyvZnQHKqggT5rrxcmhqofba
1IsT0Wmfh7cyoVbL6dYYREw2RGCDQi+ZK9bGU13vjFJ5V2Juqk4/RNKvUFocmfELUWH/mP2e0ruq
jbeWeY+fqzvZ0wrNAOC+LgaUrpBzxrHMQZPDhuSLKq4jezOSBzOFHCCtB2bx8mJXraEGZK7qK6dM
Qn8mDRcd45VT9ZroT5b6O1Eu5lzdFGzJhnM50ChJRskd46e6qK5E0G8LtlY9UtbX1dUA0aNv6a+A
cYq0c9X4XR7qCln6F6tvvZF6wiRBFwV4cS2cplU3SbE35UstzXZ5/BGsqvIjYZrc2lQZLMk+qrUE
aq27qqzdQTL8ZdB9JqCeuo5etc4IiFnRlu28oFVocV0GVkMyifplT6s0tJ91UfvpxMCmhkT18kEW
56Rcocb8ksa/Wv1eDXQwVelG2PkKwxG3jIsuKy8MQ/X0XHOlOAZKAdtP1Rt1mbdFtXiZMnvyXIAP
va5N1kD7rQk6hcGLXEDabl8bRdpy8yoSD17XzsLxnJd8u/CilrDcKCbcoIcomvwBH1ETTFOE7Oe1
oClqimmwHkEg5fRFFTp/A2WFrTopMzdtfi2ixO9SG49xFhYfrYSUzKyiBpj4Yum5QHV3wDMPuLmh
K0dypjcwF8Y7ZYi8fp5hdAAPG/Ft1hUbm6ZhMeCXABynGL9KuNeh8QuCp9spZATSh8rlbO6HkUZx
AF122SXk3OMKFyuBK8eV0+aAbdajXU0AK5IrqG7GJnZtLjdZXNMTzuT2n6ZMoD+N47aGDmKS5ovo
sWrl23xUNoW0zet8X7VIoA0PufGY28dSfWyT28i8M3mtgW1uBmNnpB9KLqAQ/CqHux7cJqO5Bd3b
HQNokpbhgpz5edG5VrXT1Wk3G1QPC1e2sS2C18TsfDlAo6t8o6FBgiBZH0pFMyIkQW35Y5V2F5gd
9dy2X1DIBeyozM2khRsuE6nBcYimYzJqThk/aPZbUihub42ugpgPnhpuT35nG9uxfk7EsNWj1xS0
saZdExncSfDkMiodnTuocNVW5T/aGKAemzAhCT9aWXmt9r3fN8OmNnZdbbtprmzMtPSLQtoxW7iD
AvKSTo/CvpNyQjvAtI36GKiimcN1ekb4iV710Rre9eCpqV05qjdizHfG+Gjo+zKormwCIdq/ni7Q
m5MfmxlIKsi8GtRJKlMvDwf+wAj3gF56Knul+hKYsVtOupehVaSE+Ubtm42ZPXUqOXSUefhBOVDk
3HymNRq+5kF6KYO7mXlLPhhsKpMgOvdOVZjbmBOW0PEWMpgmqXrO/RA2F6ZpQFgEFtZoOPWJP4L+
1TaZfJ8cdNVyzba4UFuiKKrMzlyFu0C+Aql244kbjFipyepAO45+4rhsNRBFOa83qSmD08mbSlpQ
chx+iJFSe6keirB8XCq4FiHZcxneWcW0yxk7VE387pIAsoK+Gxmx6iDALLHpBeLY9jmtDtmZzXdh
txf0XHZoqRL9hjdNezKN4b6imYjxsx9O+a8YP70+ln2IZBda3O9rUbjmqN1M+s1CHzHuyR+y66VR
/SbfNSrYfbxWrR3bjVaMBJpSHkJt3lSy4nb0B3Lg+4Fh4Twq79JB8sLkJQAn1PuFphbt2Q/cBR1J
Q0lQmLtMZ0C7mPaZ/Xue4VcRu2lEFClJR5dvm+QwVWgsFv3WVhErStHkK5PLQpWcMSWvSgdQbShv
qeoF0X0P185QaqelD1uTJARacJt0g6/V+kOs2uQasW83qFWtKSKJ+zKvSNg7HWvoiL3TANpXnbJN
jNgzlKM23kQQBfCpcfpJ27YR1JMkFbUzNhk1sbqXa3oG9Gs0GAYjClXU+nH+muNTWWU3kSpth76C
sge0AtDs2va0HQk5fYjKuPGADrSfBpKbtdFRMBmTAzi0i/hVaSoQG80GIfmLoV8H2VGk04W0boaY
ME90MsyEN9HQRi6pZ3M6kKIgj1DWmUYOdZGWl6J8bJLMk0OIS0V7jXP6kxnXHzW3PgXA4ixMd8eJ
scnpuiYwu4LWhZXlS7lxGcoTQNzsDlNw2cbkjAV8GJHsREJAmxVoyIALCy2vFjCwtOxdoc3wBFrX
MIBMypu2baFTwfuwNKfICPbSj1LpYMHxrjldQ9vfLci7CpAwYZA5ZSRqgebnQ3an0m+baguejKBj
Qp5i6DtGX+i2d2ymguahKfbluGzyyHjXlumSrgw75mfe605VKl5IR7dhFsegdRTPuwSySxhZcH7y
C0VKAYzEfduYdypWWpYhkLs3t1oW7Za2vlYxjtJpokcpsnocTlR/nSAjER9x06Occqy695K8eKun
easEstOOxn4YzAtpqNxRlp2iH8Gx5MOYATQs6qEf24vYgOxmN7skk2B5DbeI/OLVG1f3Mu9nymPX
KObfNIqzleLGNor8tr0JVbJXqfGSqoTW+Z5zTQyNvdPnZ6OsXjOUIqmKofHFbgvy5akhfWESIh1a
a2dfZkGNJn/lKrq40sZZPSxmfVkbiAYBLpQQXrIew8juONHbNSsmL2hM8ZU9m9ZWHJIXzpl4qK1l
m5A/VCPjWhE0uG46iLrzEtZIzd9EFp8Jbm63JPDU0XrRV9Qp9vT2YgEWrKfbjkJqNNP7cHrQFiQY
dFgKBW8SdzxHCFne4GtceCGvsCF51um7FaSftjzuo4q/vYhr3QhQIFCPSWdSk76rEmPWLfo4dAdH
ypYUxl1L/2egyxsllqsQbDGOcmRd8hZ53CDv/6CvFCK5v9TK9KHQOjcEi5Fo69BtcFu1eUg0u3Gy
kNermr/nQND4Ep6ppT+rtdZr6uA9gX0UhqQ4jeSZcu0ZYMH5vFfU6qfMfWrUe9oXYJPd4kUItiXj
fT5OW5MT3ESWX6awJppC+uiW4RCGASZrRaXD88t3cMymbdMERyVSB7czrLeeh/eHuE+8gHRiN+WG
7FQ6iOE4zhHUih6LpOg2n9oLY0qNvciVw8IN6E1DnNEnCB+0erlr9Xn8McVtua2l+T0uC4rcqH9X
hXxVDKScdZaJjdLN3WG0BS3CTg4dPSGjjqURWUM5uuuqZlMsQANhTwen1y4hutxaibLHj/GBiuUY
rN2EeqhQUdCqYTepy7HSDAD9lpPYjV5nzvz3QcOUIxbkbgH316ExSp9L6veSGN5JE2unz0nLFBA7
Nwn1xJUzcakW5iGclPooWhk4tlLQ2A9VfbxoY4iYZ0YCvrI5w8Dyf2YdzJPhsKzV4ZGurkE5URom
1Lgg9VQD4UY7HWIpQK5tJAfFOjPQ/49o+V/DAYZm6bqObi29V2j8n8arcjtc8FJlFGFVfZKuxQAP
CmXdjPlM1GfxsaUYQ818lfXt3MhHnOXcvOuXssbWp59wMkRWy20equlAtKOEQXFQ4ybluoddhYUv
aNyO1Oly1Q8iN/czCiR3fooe4wZXyvninPjHlxMgn37MyYiSvMiTbq9jcyutIEyvJPupHDdnPvaX
sxGfFjkZUBrGMo3LgbY54zs0gQ/42G7EzgzWhx7papBZefUeVgq6npXPJf/9+l/O1RiWYiN5qBvG
qaXE0ucildDI387BU1rAqknncyNYX27nT0ucbOeiwMyvtwXD/sGy09KOtEm/MzuKPJseGNTnTis/
RFvdlsDp3z/d18NRn9Y+2dKiGMsIO2ikOf9xUQLEuwU4PTQOQApT/udkJNeP9fcJ+vdtnmxfvRR1
NVi8TZ0aNrd/5PmNJe6N4mVYyTnkQt8/3td759/lTjbo1OlLN1Qo4WXpJhiCd6S4dzisciNad1ls
33+/2pdbBSNaBR6ErcunKjyRnGeVSf96q8FJIHUril/fLyC+3CmfVjiZTpJbaMFwgP5bmUJcxvg7
zqgid2f1kc49yslAUpx0c2SkaryN6I/EnQQCuT3zLOuf+GsrfHqWk12vKZ1eKDFvS4Los2jFZtba
Qz6kG6E0T5Naw1EOzcvJri8TVbuP5/4lb+IfErDbmR/ypYLOpx9ycgSCMS3kjlFLBibEQ9M2x0jX
jkodfKTwF2qqtaxONx1EkNEaHqXQOBfg1j3/3Ys4ORNLGQ+NUSIs0OFDVV7B3UagHosvbIXljeyt
ko3ZVt9//9TrOOB3i56cDLgrQAqazHTpNthWm2Entgpzu+dm287u2JPoHedppWcTA7TFpbqBSb43
j/W+IbZEZ7xWv7yLkCNU8UgWMg1OHvjT3cyjBJNRJmwn+UNr30MTC5XwjD2k+DKefFrk5FNR3E2M
LKxD8Ll6a9KMT7P+p6kVb5PaH5d+Mh15SI4DxO5I0N0jxbtmfA9s3wTNG6E8D/B6A/0yDejXff9B
v9aM+/TbTr6oyO3RauFBbJm08kFL91XkofOHtiueHOle29AeBjV1oQqSHMRv3y9/7vWffOcmQIQq
M5Y1YPyca5rb8jq4I9zvV/l6Htu2FS5jjILtU1XtMJ2SdJIK/DJf562xBWdt72grbwfcDvtNrPvl
w6qfkj99v676VbCyGQfQhWKC7ugn8bDKjKESJh9ed+Ir2qhWdTX2d6O6rW/L7Sqtajn5eyA8YOPj
tI2uZo9Ku/mJWp/w23v9sBzkTQcp0FcwnChc+Ywt4pcb8/PvOwmmAZMGo1momFsiDqp9wGJhugbZ
oi3+PrfqbXsZ7aDTG2+Rf04G+x89ktNI8nnpk4OnC5BeuyV84eyBbodHCuHBdfwtXVKLMHKx4fug
AmO+zjeSb7vmdvmhOLQiPHB7+FuHLnb/H3Hn3Ac7Oak5Pc6JcaBoOx7gI/hwACVH3HV+tEsO0eOM
Je/3O+SrCxMIS8C6MDRTsU9On0zRoFY9iU2VwA+W71AsPXPAv1xBkzXNsC1Dgax3EuCiSa26ZkKy
sOeN9b8Uadl8/wzrO/nrS35aQflzBbNuE2Ws2ETz8lOPETyd613HFAmjj2ee5UslAFszVYFVmmoL
9eR1DWMbDsY8QkoEfqEzgBcCCMbqWTaBUbA3PHo+5J/nduuX0paY4RgK3oO6pvyVo/VSrqmQltBc
BfzFDXG7Lgo7mEYfmqvntsWXUfnzeifvtDfTArNCjJtGpYJqIAfuYMCaRfq7r/ZyKX0kbeWbIXOP
rXjtevtiVIt9DQaXNP1O6kbY0jVUC82HIfkM13j7/Sf/MqB+/n0ngc3Io1aJVU6v0RAfKiTkZoDN
ottJUXGRNf2LDVhmqT0IXA/gGh2hMV4OcnRl6+pPE1rA1PVn/OW+VNa2DdNWNYB4/vUkopiWZmnV
quNdAp1AEXhgiA6FLKtyot/zTbAxbwe/wdU28eN7cfP9C1k33l9n4NPaJ3EjsmepGlbp08K86+qn
vmFYrHgBq/Jjdff9Ul+/e5PNL1MwoA508u7NWDNHc/VVgc1obDVXBW5yWhxILW+CxOdgjnZF9rc5
uym/KiNQFfnfhU9uC1lOjdA2Ua9eFTF6Lk+ByrH2/9AJ/DJmfVro5EuqTRmCoEnJlh0NxJoz3JKd
CVrrn/jrg31a4uSDJUNvxP1awEoZHT37IZgmkM1z2dVXdevnN3YSr0SIogJOKpR2S/Ii9PGQ5bkf
mKmrj/mVTvNktOZzVp1fbkVTw7vEVDRDtk5CRyG0Yk4CvtKY13Aw+0fa1lBAlH0CkSyJ1XNKVerX
r/LfBU/2Y9Jpmdar6O6Jod3qZuApabERQ34VxONGKu1XrYPSEuqHpIpv6ia5ttX+B/3PvRSqh7xN
nqx62JeD9gwy+1DTw5rGDGJC67attBESAwNQaud2+SHjIhPpDFxCwMtsZvXGKCggVtJQ7iy6Eg1U
2DCdP6pcHL4/c8r60v7cLgoWO4pqK7ZlIlp7siPDLmhNpgij7YLC4jYt4EtkiZG5ur5YW2O1pzEW
PXXm2tjLjX01IptHk4bWoZbONwYdMaw2r6pSo5eYDz/6kSk/UUYZTB/IMbLe7vMRtdg8P5fgffG7
DcFOkFXLslRLO/k2pcjibBFMuUzPwZbJCHyDIIQ4E7kUI7ZnItMXQKfyx2onAaIyyL3pskX/BAjD
pSu26x4qTBzTw3+bQJtbcRwfptf0XtmdW/3vbcjiwpSFQPUI+/eTTxR0iIHYK2E7Er3tZeXyBOTN
AJlh/Uehw2IShZQKg7YTyZyWcWkyHg7YgviCxlSU/j6nD99vuDX8/LnfZNs2/3eNUxs2mhpWpKxa
lnFJY5+Zo5xGafrSM2z0/UJfFfQYDhmmRbjAoeUkQgXqXOiTMq8xnUGVTbcbN9FOOZvnfgkYfl7n
pNAL+nli5nNZRUJlN7sRXrIZ3kx/tSuFwct8gPP9c32dsVlka7IhbFs/Lb2SpLCa0GR+pf0tuxBg
vPqDtHG1PINpf3bzfZ18rJZNim6QJp4KWo+jiuhIS28h2jeMmzMa5UbvjCiAyKg7+24JHfW2wFLe
Ny6Ko34m+/ji4LFd/l39VOdaDuqypvuA/BBzhIDNdzTkoJk600WMx86VwN6hvAxvpp/VXfIfqXnT
vZMVhUO3VtjKydEbksBu8p5rTkjMRs6J+mMYCijo2k1WoghSDwwR2tDPg7NOVn/Htz9XPrnG8e3O
9UwhU4DihnMz/pDXzW5AiKzc9E/6mbPyxSb+c7WTwxLZYa+Uggyz8ZYNKg8b5vp2v1aZUsYgbs8F
tC+qnT+XOzkz+SSrs1Kwp1Z59haET+zCV7gDjnpQvOzQfYRnzSXWCP1n3PlzyZPY1jWCC3j1gAkj
g/souUPv4P77k3lmiVOh0jnPVNMqWULKYOEZk1dn9rnD/zc2+8djnIqShilTWVjfrrjLAJq12lr/
SvfJrno8i1T+fe38udS6Qz8BiIkRxShmgVSWVY847lQUvtZljwY6H8pgu0pcXNT1dFm1wy0DnS/l
DHG1i+vbXpipL+ljf9kk9v77VyzOPf/JtU+vsWIhPdqa0qFvZa+wqq3I9KPO3EtkPA+hrNJnji+Q
/3QU5awW7frnv9lF6roFPr2TZYjlECkaLM7uZz9yISrfrdJ582a+TJzooJ3Lcs497kn8MaSqbtOJ
g7J+7gXjiYhRKO8fFx9Pevj+3f59M6/fW0fOUrNAIOyTVzvr+YxMF4hNDOua8ZeJWnfZLPRtvl/n
i5i+LmQLw0Dq2TaN04dKhDksyT/YnLWdr2DV++Gh2tG88dJdeNA8BjVWZyYKbeavoVv+B03jP3/B
SXC1sbsoOzg/xB/Qy/2MNjMyX9chTjN72HIpXGwvdifa1sku8cNN40n7/jBB5zxnPv5/hMJ/X8ZJ
5G3VourSGLxBOTL0sW+3tAQsFh984b4Ajp61Ef0ySnGjCVBbS1X+QXY/bWFbq+BYSBT0k/1Ywrwv
peLMB/4iQ+H1flri5JQwkKgn9OyDTee1P6pNtEFXxWdMmsz8vP3135Xon4ud7iaxMCrd8zxxG/tj
aBwZHtxaDFZnkg3jAA7iLHnf7+D/4wENpMpVyPck/3+GgULLI61T/7FGGn3roO6sfbyf/NWEpnKT
M42cf2L6X0FH+Xe1k0CcwrcJC2XVBKklb9AZkLKWW11Drgq5pJIBlGKAd2y+dsP4zpz/nk7iK3YO
h0kYbj/lG+Y4dtUojmUxMCyg/6zq+KAzNLuY4sJiMj2rS8KLaC7mJLzRU/29lTqEcGxvjqK3QjF+
LEN1hjnyZaz59EgnsUZWxsYq5y7GDDS+ljN1D7P0hmbNfcDo1ZmP9Te4s26Qf1/fyW60ZWiHxWp8
3a7zXnVm7ppSR6uj2SsxQyNL/yE1aH6higXVs5lG/8z6X94Zn9Y/2aBLPclJKHDrCn8oq9EUeJbt
/xdzZ7IcN7Il2F9Jyz1UGNwBR1u9Z9YxD5wHkeIGRlEU5nl0/E3/Rm/rx/qEMrNSYqqT9bo3tZSo
EBgRgPv1O5wzHOyX3zKsxuad6/38AT+dsWjI8f234NO2TFQ9lclJf4H7Zpmuy+iQ3r/QlLetDs24
Tl6td6L0d674FnwaD7IcgxFPgskQh/FaIbR75z399H45PWt4Pehyepsed5SfO1OLX4PJYhZrBNN0
LxpLtWpX2Y1kOnGZnZcP6uK99ozTd/OXR++7674JVCmter7nu9QY6BCz6L9Xwb0y53fe3ntXeROb
Jm2hzDI7yS3yy4EscwY+toveyfS8c5G38qWi00YJq4VkVgBSCy7EtPJo/v37L+qd7+ltNSERQe2Z
kSD5aDL7Od5lMWc2RgPbd+64967zZknMgnio6VtJt6pogL+1TGcUSzV2+07c/v07+vnRyHFdTsAS
aP3bHrc6HcVQdN8kIAwiYqRrDvVWrbr1vC7rVQgc5t0t+ifeCJas7655evvf7dEq1l6gzNMDdbCx
RthylW/prl1QRV2VG+Ki/vie7OQn5/wfr/kmELFqD7i2pDADAqLXNB1TDHpi8175y3gfXqUQKa9B
JaB3qT///Uf88zvzz0/4zUPWAcmsMrPipgHk4iTelqn/i0DJdx6An+/a332qbx4z2nD7MqpZRKYN
kNBVdll8q68R5RGZUGzT74UJP135/7zgt16Q777G0WzMtio4wzPMsgWJu4pW8qamlmeuhi3awfdO
Cz+9nnCkzRnMcsTbp89Ms1y1KU+Fddmvq71DP5S86B8BIZP4op/5vcPY6Sn7y+r43fXePIUtg+im
MyONOrV/+jQhnm4W/SI25ECP78LSf7qPf3e107v/7tMsRRewhJ20ePE+H84G+BiZvzMYD1S2WmaC
ieSXxH6vw+W99/gmehjknAlzOO08G7U91c2Ni/kC++WpPLSx3/kGT3fg332gpyflu7eomHqXeeGR
ztsGhxZD1ohRyX63CekneG2e9e8+yjfrSyhqJZogPyngh9W0r4KFtQJWCtyAwd9FtAE9dc5E8x0D
OSs21ad84x/shT7ml911uHpv6TmtLH/3rt+sPHlvJElnKJJPDh2sDPO76uX+MNmbv19mfn7U+u5d
v1lnpC59HRD7bU42nvwm3bnukhml7BJB774HPHwsnpiyWP79ZX9SYfnxw36z7ORh6Ogg57L1uti3
F6CZ2mV+Xz+V58ayRUw2LOu9c5/eSpqELuUyWfv7/9/f4W3WPQt6ryS+PUmn3a8U6q5gF54zJR7s
xB5uHHdZwhfr0anSmov6GDxn2/fy1vZPcxk0a7g24N5TKePHm7twTTNKG25u9fSIS8TKluYSAMAl
U1E7JC0F2U1Jk9+sF2KTbvJ2OR7VO9/FT54vCiU0i1DfkNZfuyyAD8LoauKtK82lw1iYz4SLQ2cK
w8rM0buHwCTNXL5z4/1kf/PpkaJ84zs2xKs3C1ecJcweeRglGPNjqv2RSv7Kh1b89/fZz7a3Hy7z
ZqWaxzKWQU2sClfEPVBaXtP8zqDMnrXqGN46+/+X69n0iZoemr2/VIsK4QfgSr6pQPqvkD/W84O4
i+/k0n2I310jftIbYPniz6u9vYN9NXlT7BMSia0FaOU6Ak+O+yC6JW18HB+T+oIZ+9X7Zj/r3Su/
Oez3qVXlzRzg9su+BkAbRtO/of0e9obuNyCEl1nlLP20X/TGQx6E515HZasLfYYyGaKZq6ewmm+d
WC4ioyUn3FiwVcNPpKPPan86hgWTu1gCLNsAXZ0vXcVMboq1KxzmlekbS9s8zVoDKfDl1jWYyrHC
Q+EwWjHVhxrwpVDRqmIENVFMOdiPFdxcy/1s5RiUZ+fGcDz4gfJ2MIP9zM3dzGItvHgVVeeBAsqp
X+gwXgZML81tCzTOWdIQtKXgeDnG9taepk3ijnRYMY7pXjt6+BJbX+au+hqqaNGCo+FxZ1K+W4kc
pjewrSHI1kV/luP3BD24yvxyNYDT03JnACBNQNNDHwl6QEy2vyhnQOweCIBUP4z+TQ8S1C+P7QSJ
2Utviuq10ME68+GCpMsTNC+FoD1BxwlCb22rYdsl055WnL0B7lQAOsqij4112Y5PRcUsrdE+n9Dr
3cRYNCyixbfb/99epv8RvpZXv+1P7T//nT+/lJVu4jDq3vzxn5f8Brdd8/ranT9X/3566X/+0x9f
+M/z+KUp2/Jr9/Zf/fAi/v/fr7967p5/+MO66OJOX/evjb55bfus+3YBftPTv/yv/vCX12//y52u
Xv/x60vZF93pfwsZnPr19x/tv/zjV2GTNvhuLThd4fcfXzznvPJ/Zl3Z/vLlNftlW2b/8b9+9uLX
57b7x6+O/KDo+7dofbJOpbPx9fe/dS3HsU4rse/RQkr0UZRNF/EC54PDUImtTvMCtkVb06+/tGX/
7Uf2B6YyLOqP5skP+Mfb/+GL+vOL+4XeGfg5Rdf+49fflvk/Aw44cN+6D31T0oPIwqXePNFxVXOj
C59CpmQyvdCuvbJ7E3RBp2HnAO2pe1BtMZAthsj05RQzrd033r0K3Wub8XDwAv1TAwqoE80XY25v
Uk69izKQn/smP/MHAbKSfhTQMj1YJoMVq8BcwkRrPO3mGcywQ4v7SzUM0Evt2bbup8Lvt1LWxYXE
wXoYnL69n6I8WJhYNj6mrZ9ny8kBCjfK3hyZ2E6ocggJbSP0x2FTSC9injmemK9u2dnyeqzuRQKA
Uw6xByE0KrtliW7na5f0CKUzp+hXDc6yE3hy9i+tLP3iDER+dhL5G08wxGVUEdgG2UHOqWymVoux
/tSYUH+FOWKjNq3+kDqBeYuUDOHTIECZDscsJVbV3rqrkXX07q7W3U5b6jxLp0+ABXZF6e+8uLd2
2RgqOJuBuHBzwE2IhT8NWXIrmvo6psdhIWza2lo3XDmVLC4bOMHgUNyW+uDgdS3ztWH10jow4hMZ
zWtLVO3esov0Y+XJCgLnyOzznAFKKcynie74+0BXt22ogb4OuXEmW+BbTn9bOvKC/p5VC0JYwA31
0/jRsJkB70J5a0nWnpnPHyJqKB9HF2RGP001wA9xWRap5CYYti3jZ5ukhUs/e5MFLhVYrG0G1TEZ
Ebt4dtAt/TiIzh2hcUSYYl7SVOrB9QsvMUWwMNUhbP2utrf/+ur0f11zflin/nYN+++4OhE9/dsf
T/9flqab1+o//vfnLH55/rY+LUtgAj+sbbz6t7XJUh9ch/lcWoeZZDPpuf1jfbKsD6xWioZiRWjD
7BKL0B/r0wca605JVdO2fCKFU4z7+/pkyA+mMFnRaMZ0YZ6cFrw/fs3/wiIlzB8PntIT0mOikkk3
lkGTWtmbs2CTNEWZNZg1KAGC+2BABVYVs8HeWRkL8xiZ7P2ew0h3qcJyCxKZLi0ZkMK/FVPTyHVs
0WO4bErmz2c96mTF8bkueaIs2P2zwaDiykgdxzlTbte2mxwc872Z2J5DO79/D+JmfEbWnh9q6XgC
LNzUQjlTKQhw2MJpepvoMuY0rLyAmQNsOlDng8DpQpCDaRkvcxSIaO9UllE1Q/0TL3WojWSdRGlb
AgE2jGnXtRn8q2lsxbqr4vkT0CZIKDMl1ngxWxpY5Rg2IAfC2girtUXXKAiePknSG7sXVr0rQ0C2
4A2ChPRYOMWgoy1bzGhuwja9hJkYnCW9M2XNUpaObYBDmRtGqxJXjhvJGNy4b5p8jLdVXCZ67baK
j7TI6lzAhAml3tUn8/EhmZndZZ7UKiqSYrVyk+RmaobORdw0xDUTiSZ7wVWYQHG4ZyC2YeBAyDQ7
6n6uGNSKDWjrSeLRybJwnTYdv6g2MmzwCEYRmbikJm8MLhyznmEPE+nFS6u3HW0sA+6/DIL9PERA
NFmLc+NxsOaqOnbsugZJT29sLL3k1hgSexG5jowQXFuVM4IgsgOVrutA9HEC22hWMMtdDC71CVHV
B2m0Lsz6JNVQ85TS056JZmqHRTeQzL+QTe6pS8UIRfpo0ggNxdhEP7R2+jqc75I4L7uX1LHY0yF9
pDh3FlwhrK7DVFkG0iR38O1lHXRm+QIIsMlfFPMH3TOnLVNuvDjy6xcxOG1+DnSb4NidM9RSWwKg
wNmmDq3qBxkmWb+pK9NoPg2umyVrkfTpCbuujPyWGapTfaPRQNcF2/e+R8ayi1sTbIjnpYN3qGG6
xrtgnloqySqbm11UFgXIlz4O2jP2YNcEjgL4cK+nsu7BF/aJe6gBGJRnOVu686WSiBFexkjRFSMH
A+R4F/mRvnGytM+PhiOT9HyKDCOFMmRn0T5rhyg/mE6v1F6NcVVsdRWgAlqYZaNGkFiKxHvTmg69
UlU7NhvbMbx57YxRavGNe11oXtVFZNTL2qnjx8iZ4Kk5gUOc6w/ZxJdoxHgSvI6U98oRvemNBM9S
O3vRhFRcAB2EchXnkl5RTyfsS2lWBfZdrAqwtMTHWiccMVTmJp/nym2sq1w52cxdaOTgG51Z08nV
dB3upKAtzsZhxhsWIZhcTRVzZEAX0/lj09K3gzDMG821cGrS4DqoIXcEM6qYoExAaYxlmX7JbZD3
C6VVhTy3H+bHoLCsz3EPjDg0akhLXT0HBzeqOwt72wx7pZWFsZL2aLfPylc1h+XZ7YCMeZEkVMi6
sCruwj5znW3YqyE/0vdbdx/9JujApbjI12D66WK4cnuRq12o04wVx6o6sfGatICOkAimFn1Rl2Jp
piM3viXRqK4TY7BLGFuJS8LUT6N8mVkJ1FNVBM4lwydkJlqXjsZdGQSZtSqCvvDOrbEr1L7tJxik
pZtAMiucXJVAPczCfcSxIxmhcNEPLOecD2Vpdx3uj97VgdrnU2Q+lEEvv9aem0+baI7b6UyZzSAA
osbg5OcYvPED82ty3pWjhsyQzkphOs77OFz3kazzc8clymF0oq5r2GIxsqNzropbqTFMTkOdlAAt
YKmkMFhBbkCizRNrpt0BAEhMJ32cTeMtX5LO94avG+B/LNccp5OTXE0mNktNjo8pO0YCbxyyDxGh
c9JDBJ/JtjtgDRxad0lphvVB+1ib0FuNRFcfA6ULxHM9LgBwWvVM92WBrG/D44xay+jyDi8p2Sgw
+E2d1pvZKAZ/lzHq7J6Hgw3Xuw9MWxwjBV9UTGwTa3i5/OYadk8MdmRqk2Udy1Jv41FkwyudPwgj
2sZNw2OcwM0C4KK4oGOMacXoXemNl3liu/pMONzUSxcqOvMEfMvWCc5mW2s31rxpA3PbiVhVuBDE
utFdM7znj1CiQ9VU3BSTEMepcz3IxzaKm/Kj6/TknaNe6P7jALTcvDKCbspXbTP5YGzVqZHWrJ2g
OxezXTlHUJLhY1NXDKIFWTDm0EZVZu2jRLbzwTEs+PhBbwv/jukxSLQcwvjwHBnnmATsxOghgGeh
dZBtbUbrSSWAV8GCFFhdrLLhDpppjfeXFCtDfZh03ZUXycSoN34Dg4E0EuQWEF9TVRPPK6yLeWH5
TRIf0kxwSE+c1Nb7GroLiYEyghc66FjV5z3UiXIlY69vz61MVA1WNUo0933exe0KPJz8igwhCtc5
iQ1nHTpcZm21RhXfBZZBW/vozqCIpoDRs31rxbJ9tXrHVIzwGFDzR2Gx4I66536zIwD+53zmQUhk
kDblNmxPnEekcN14wEXktSvLtAPro49MJ2YASE6pWEhrrOpzx8gVzh2TocuTJ2pARschOgzrlTZJ
iUQ4PWJIr7HPrrgaNYyPczBwJ4eH6Q8cUMyoYhI0H0vnt7Tc7+f0HyK7/zz8/0t5gv+GMTZWh78L
ss+fvzyHz+3Lc/N9aP3tRb/F1tL8IBhjo4vM9l0ibI/Y9rezv3A+WEr4tqKN3RT8lAv9HlsbxN2E
LUTixM+S9iCbvMAfwbUtP7i0OxOTU4IlLv+XYmuuUf15/KdmT8/ZKWd56j1zBWOzPyaiw1IaaA5D
teTx2jg75kk2xrbZvttAaX3rTn5zJdowOBdglJLiL537rV2bknyCxwl5AiAsEkjoEvpNHuP9obco
g1UXWo3sAXWhX6K5ugRObTBlwaqzVVMoOe1GI3vdUmaO89QUrvcM37x7NVgGE0KpboLoXtAftE39
E31RF6F3zNqg61dZk3fBpp981maja+CQZnY/d/dDMUXkxNJBB8SJdVrR5QnzR6tJs2NoDEOgQtuU
sc0smgU97GQXRZ7DW01HAvOqSEzs0hMzYQ8hMujuGEIyogRfyXHqpgUqqtEcFl7anOryyVBI85Q8
5Ee8V5mTgSAISayULItHZAuMOUFvWi8GDv0nfZxptim9fyKq4kM9Txn4wKHDNbKQ+ShIFkRB6sc8
ycLsB3+T1+Hkvs5xrbpk6URVjaIPdbknEUM1Ghp/53ZyFzcWOkogt2lanU+90aiDz34dHQa7cMz9
nJzEZDaLtP+CN6MrQf5EZdIcoqEovZ1XjVn6VJUOVDw/UkG30kk5DqtA6wAdgnLEdcd2B8nLdUmd
9vqj3w/pqqJFPFuPvc3BLLIanSL6EtDbEtuec+wHU3jupNm4m1NfH/AcNoegbg0ggr5dXZS15x/N
cOwBG0Z98qDHzrwLG3RUbhiord8azXJMyOouR0T0n9M8wlfSYRsziNQRkOiML25g6PepyAiqkAW4
PhauJP4kSq1QftSOCs4Ku5vPx6TCneQV8QXHiRDeWp0Xh2Gc7G5TxGrySU/jK7BqiZsym8cbzBPj
+eCkwWokRNlYmn8Y1JFz6vRoITAZhsSiVc7sRyuzmRljNZRUzxa8eoijYyT3tRTDZ8tFPgGOyfoo
Xfw8/VCJjxqDFE1YhSIWHaVIH5ry9MCgkrTgPjihwnNSSwtHR+Y3n+hbGyhZuX1x357ytwsyZHTp
Z003XIRNb69qNqINUV59MHLHvs4mwNuLyQqGknzfOF/MyomWvtn2t0nd6Cude8Syva7TA3wdZzXk
CstE5Wl/MSfa3zuDj4ehDK1iLTs3uZojaZ9zHETxWMIy4HHDmyfCeFgICxaPbffhKu5KQMpa1nTk
GdYq1bJSa99qG/iYxYSgxtJRjXbLRaRBnWDHZ83vMGkHm4IL8g/gbnXeJdp4UsVMWJrFhk9vRATG
1NYJfOG4G+P7HFsxUcVQOZBUzfHgGkqf4PjhVZFXAdNbNP8cA1Yff6ccmTIqEqvkU2cF0NLTyB6f
pBu1B9WQf10pXQ/AnHK3vom0M3XbYOhBSbn2GJ6bpQAxOU3BJQMomblsWt9wl1HagcYqWzm/Jn4I
qzXrsqFaNCkPLDMTCaxJWxl9cQVDZVyWY+8dhfawBxpNFKbPOpXUAkiyOpuwrOMvwpcDwLrSCzD2
EOntHAyax9zLmEo7bSswNZsuiJbsFwB0u75BathOUXLnyxIQpJsFLBVxiCK4FGcEwPFHyhjyylXf
JJM6iM/jqKlBvwa9uznl3rprV9A74HXdyHWZ9hhXMDKRTHuWphpoMULkmqQHndmnX1Gh7ImMcqdD
L4H8Nzlf0iBstoSGnCxmX/ZYlyOxT2TmXriIkD7Pp1Ccfh4SN5jcXrH+MR1nDv66lFZ0IbNUH7yT
10aqCglp0CLybhJvV6kJG0pmwPosC7+4yIa5v+hmo8oWUWxTJEosC2b74GFVhaXhG96S8elgG/qF
tZJO110UFpK9nPTjduZ4tzJFOUJgbn36XVoLr9EY+vu+cPOzqAutL1FGmkfaTrt1Yj1+bZg8OvfN
Bj+Y68XHgLUa6wgrU13xIy47D5e+IntZ2kBSp6qbjyH3y1FV1gtnIX6lcJ4OHnbUdBmhHARYmuNB
nc0Shu2cXUZJoeEenkZgo9m+9moYdSpLvQO6w+ZxUDGs8zJIN46exWq0inIpY9/YOWXigBsU7kss
Kktjt8NXO9ghKiM3DZBAGwi+3QgAtNkY4xUZdqYpp8mIH+0BWUte4v3mRHPqbufm7G072CRhyXpo
2ek1Sdri3suI5GUgo7tg9KYl62Z4P+jGJEXM94iMOlnOJp69USBl4JHMMKBAYnygvSDEsZVDGKNT
sdykvdNc2JHRH4TKhrs8YkA2S9HrLkZtpNC1HRCAXGs7+3ZDzgT1I0cfbXylCR+WVzRxIxkhzVey
F6shs+Un1z2B0HNOazd88upYk/ynWQJQ7HWeyXFti6nOoWrq7JGdARNgNZJM8lUABxyi+NmQFWLl
i8jfh+QcVwHapQXFzfhyku5wZmaq2ER+Y98SCzBkZHrxxp1KWuAnclE2EQBwF3s8w16NPRRkcXJX
VzHdTHVh7wZfZmvlQn+3VdQ+RVqln2NMhNCSPX9rhK2xbksH43bOgkKRwj4ffQCXFUK1hR7dYpP3
bXGjStHs8oliBRmf8BgGkGLmwHU2hgMPMWKducxNWR6dscYAZgDr4ViMVkrj3cjT4DmtRbKME/Mi
qzqONFIFTOtWEBU5tlxxzgI5OSpx15qo0eOBOZYQxjZe11BuSacRsxQnjn8aqZVbQv+2M+Q48I+m
K23O9roTMVN2VdLcCFcmIJRHc+dnifWEa1p9dgqZXw2C87E3j3Ld8Dmci456Qek4zQvpXwTzzTTA
AE9GZoQtd1W630hmU3ZFwUoeTTYi1AvJoQ/76LJzjfGafYInvG8NZDBxPe9JJAbHupyqmxJYwIZP
MN7UU9vsqT+Vz0ShkHszEQOi5CsX5eQvRecOV1g/51e/i9pNYpjDhmMTMU2msk3lgJGMnA53kNvD
5Be5D1KaNfgQ21R9a7NwQNNWih4kX3dn9gAOIUonC+9yOMvF3PsjzRpdNeAXq7nZXRNAAU94c+g7
lAXpaPbXpl9bZ0lXoBlpREibQJO5L3o07FvbLMhdxlP0aBvCW7NdjWvg2s0KIVt9Zc4ti0uszYa0
FJsiDmssr3XpqBdltjN7+zRuE+32R9Ps4mcOjON6Dv32Wg2g/+O06NcWMpHF7MbxLlKmefQrz9r0
ZQvUdwxnXutbj6pI6/PSsgS059k4G2cKTgu8SDnE9Vbi58x0e2MZuYalmA5Rvwvq2q6vhEw0fCjh
TgHWEsdcVaWFFrUm5RNuKTjZgDhzFZkA40nmrRNRBk+yyZJzoY1gFwaO8znK5/lpTitxrKypscFM
+9PHqnTTY6yTaGX7trwi5Dp1AyuwH6KI1x0Cn/VYVPamCqS6pv0AgkYmNc/4TG5zHY0N/vkg0rs2
Cp0tCclxPcb5+GARApE/xpVTKBy31JysjdmN6MZa09w6okl2Yz6YW10n4j7VYc3tEQYrFynndZfq
YRGbFVn8NneXY+2eRpAZynGcQd5oW7u8H+RGnoo5xERxesWGg1EXreDWjMkM5+THDi3TvqupNYdj
p/v4C+1ndy4M1FUeVOPa7Aw8CYmDHZfyJKJVGnNEa1nrrJ2Cmy7XTAeasmX8oXPWrgzRb7l1ftnG
tAGYcmjWUTl5K1Hn4drIR0WOHjb0UQCnPPMzu930mXTVQk99vmMNUkiiIgsVT27tFbRmloKwYEwf
VN02baxpN0xdN6xI4UrAx2XPsmDXKM56le1mVrht1pjVOS3b/ZPvNyOD8M7cPjezZb8YZltv2pjB
qZCKyLEA9HUMXB3uZG3ON1UG+DzNJlD5TkShQbrx3jOG4GuSBM7tgDULqwByczhvltfc5xO41WKW
+X5g2P2Ccg9Wr4wiEDoaQJ/NBFrVSFH7zbO97aey5dNvyWFa1BaTrMTB09gw17O+JYr07WE1Zif5
uYsUhvkO8+BBZ91DoJ/vAi9i3ZTExYCYXI+WD8Cuz2mYWvsgSuqtRBu28gzRbW1vOMFXekUUF6cP
uZkIzDZliFVuVGvllxiucmnLA58oe01iJFl2Y1EnQhrd+NHD6EZYAnRthdgYHOCRg2aaPU3NYuXM
jrPzlDIf9Gx/GuvIOrKVnoD0PiY8H5HBlcC9jujBJHUlJDxYoqlLxYe3TSZ23EUjG+OeBOx8XfPU
Sdpxcj6EzHMxG1HrSZ68thVXqoqGjzUgBAwpjLcVJBu2TCt5T94cdMeiCNt6b387pUpLu+s8L7Kn
QFQ5frY5myi5+VZ12UVdvvYsv9xblTR3wVjr5QR045VNoXpwvNm76OfQTTdT7HgPPkn1K2+O4K7X
FCO/BrHii2E7AY5VcxaL+CrW1GCqTTX62UM9dhL+QuMw2lghAqtWIWu8Tx0oU5vJ9GdKchGOzTJ0
t3XMCuzFNqTTwq40QcnJHpFpHR/8eoZVW2ZqvghqpLazU4f50vAFiHVB6hS/nxe/ZI4G0uXG6WWt
FcwJX6egyonWs110CpMKf44f8K2Xh7GmUkZjENFeVybVJxSgyU4FvnNlRbG7K+rJ2EwZsj9D9fGx
bDkB0/nTfs0TgdopcoEbG6p8cZk+O/OjJkjQ382ZzSGAW8JydHY3ZUl6tMsooPEglEcKtyokEZB2
FEk8fcbIcAiZu/MgYlR26p+T322uq27yYG90tsY2Ulf4vt2KRqa6HfGBgtfO6WkHK86tcygGzoS0
nZBs6KcAVFqY+OlFWnZ6SzIT4CKwCWlcVq2yusNQIYQEfF63x8FSwcKQkaASYlQ45/ppHbmi2Ddl
Zq071w9onpqRZWhW/GAeTrGhCM+GoAke5157AuEF08BNOZu3hm8aOxY3zp11RnZGkbWcWqxvaSL0
UVSVuvSI3SEdeSgBkyzWVyqccWdmnddu2QAmoCFuicFIpRMoMT/qYvZH7q6DX8XyauBx/0iIPj4a
fundNa6X75nPUS9NRjtWaIfTuiVC3CY1tcyx55godOzdhqO0dzUe1qvQ0v714DMbRn4BW6yT9jTM
e6G351YWHD0BLcu28ldh22NvpkSwtDiV0C7DSXhlnRaazsvGK1hWuAZKl8okfj/RPNPvADOgjruD
4bbc2cK1LjzhKnjkbiPo+XAchilEMaAbseUwXtO7gh9kYDbNSrPgzqUzepeQf7kppKG3mVUjbNau
P9PINkZfglhYZ12gKMgMw00T43rzs7JZtrXe4Y9VZJugqeAoFasWKdoiK91zE0uOX+bhaqT6tyo6
446qL6UySpk4G9yuWDSwDalCSvLEQxKeESeHa4IZLJVW7S4ikWVnaSvpo24nuN+lL5AxtMazlmjk
rDrE6EkWFNcWuaZ+Tz2xOUiS3OaKbAdQcy2I3Vd2KXRChmzEwNwMalrPxax27HqUK+u4SfZmVyl1
IF+Ow7ya7OsEddS8NE3IMtuRDQovBfk0jt1CIJDuMWd5YkjHpUnmsV92yWzdZz0caL8xDKTkvvbO
NFmgMysF67Cwq85jsqSwB/RowxDgBQv7ZlnOTZGuUirN/EXm30WiCq6toZ8QfI3U9mwKZgsEZzZn
HI8BEeEDRU08Tz/qPNZYqWMvgdOZJOC+rcGbznrsj1e2DrJHw5n4ZkczA8Xu13lZ7+y8mOfL0PX0
vU9RnxEvzj+fqU70dzo30QIJWhE+ss+KfIn5LbvRiYT00mtUWn4psdprMRMRx1VqzVcWRT6XrUWm
SONA2By6JILN007tXeeMAfeEW1NsS6gePUXSF1d5W49Hx3CbFycajbVn2MleWXmxHb2QSDBpwt2Q
J4gLKHtmTMZUsL9lFQm9NKgvbXSP7qTuM++FiD7dGTDpEBaECSI+nrWFQQfll352rY+JGQUzMW0c
35k9S/KUZ9DkO7SRqGfKiNRHPLhnSAHU0uhK84zTGPo6N3En3OJuTsa6m92yXjtIbx4N7ofuPGgR
jB16DN9qN3qjNNkNtOL7qAObxoawRJqa1l3XbozBd4Hkm05XYh5WKhoeS/o//I9eZ3AvK6AWjBf1
eAuwUQJaummFlU+3E1VL8ZCHGQHIqcRasgRXYcJ+pON8wOwWRfXFGNLbtMsmGgr2fUfx9ZA2uaBP
jvdqvHhVb2JxaclRhJ9iJ6otjyQdxwwyQJPjuZRZcxubgDP1zrUYTBVc5z2byC1FRtM6oxwYGQiw
GgpnSaROtHz0MDBhDdnlVwmclG6Vq4lTckmjxngw0sB2MEtYXotlpgimrLzP6mGILpTBmeMq6Brl
rkvwcw0joWPMf6uS1maXsB2ql3dJns7kDIKCXS3x7UIdwlEF0X5OU1YJXMij9VAZKYH0jF7l0RBR
nd91Awz8pR/+H9LObMltJOnSTwQz7MstAa65KVO7bmCSSkWA2FcCePr5QjV/FxnET4x6rMv6Js3k
jECEhy/Hz2mz4+e0JwFYj3Ft75pKx423g00NnsPZmOjkthxiPVEdtBSQmaEG2ltRtBVBdBZkoE9I
8dMG3AA8km37mWx4iA8gZ2uDXzsc+YdUJGnGk+9FhYUkAdOLp5eu6LLolXqJ4hz02lDzPWenGdco
VlYfYjVRwqAwK7vedpqmNQe0zPv0KczzdvqByp0H3bTXim90tIZOzQJ1Us7V3gEtH/p5F1r65sy/
HNGlTl37SR/IFF+M0qBGyhit6tWryqWhAqb3HE9ULDSiDtBA1qSp7702zPK3iqrOcVMoRvvlovP0
f7trl2BOHQCX1MyB2ofOkCATsI0bjmk7JUAB9hL64ZO2CQ/qx9QIgNmd3tX6CmWUwNkcD7jX3p/8
4kNYvjiAKtCOIxXylxiHtGugv2gsXf8WAem6GN8Zcy+NkhO/5exPGy1+033bP70kvrY9WmvlHBTv
Tuvyqdjd3wKB679uMl1bFTt0YZUOXIlCYYeeVWrCckoTR13a5OsJnduFSaMFZ3LZErxB6P8zUkyg
GsDM/N3cCgrjahsxxQIOKttSUQsgFIXTZZ8F0Wv2Yu6UYGmQRFtasISMM0960Tkx29ysm0/kd/oa
aWsoZ0s+cbg6MkEDb+U/bVygkPOg4flPCyZYhwSaPqToKV5scheboxu17IAZIU2sAONFIc77cP9L
SqMG/7PP/7EiDwyaUabFrviUzVrbRMbK2iEF/LHcZV/OmzEoAgttsF34DBP+guHblqg4Q/8allqi
oAjcqpswbL1H8mWtf+q20876MX2On84bb1u/tZ/0INtEB0BHS8NJC1v7e67lYmtjj3qcXmEbQgVq
ec2Kmj+ihQsTw0tWpFviFOOpcyBlhkcPsEv/l9f8rKPT6v4+Lm2jdE+cY+8SQGCEau/Wrrx3UUyB
0wUPDDzFNyqmh8dy03pRcN/u4sGRrgSTE4qnC8+jbsOn8e96b22Sdbx2nsNo1a4JLDatrz4s0dMY
wqHduh7m8V0TwhgU3q5vRakA2HML1iuIPqAW9tvHcjPskt24djZi3PW4JUp+m9YmA8z6HsGcrXKo
/WNgr42fxW+VinG3OCgq5vju/Srx94sDRf+YDlbCrxJzftB+b35T57yeAsUnK1sjcLg7P2ZBuTXf
7n+Gecf073ZITqIIR/SyG95MiuO+m3wqK3PpoopjemdtrhiSvVgbOR3A2BYTp/1xR3H4tKFYvUI4
8l3+OmyX/Z40Fv4/Luk/a5JnJSIjRnkRIAEuadqADN3QzT+u4YAMKJ9DSWwdUAdiTJTRwn8w7P+r
y/1fDvW/pqXn1KxGHjaD73jam8mqWdf7/iUNClgfUPum6vfsHIoA9PGSQ5JG/m/XLPmKmNDZGF02
uVmXRBEfoF0KMt9c9XTAA50nbWkC1ph3HP8uVXIc5Nj455SlHr/DgrxFuvQdYxWB6rvrOkC1navl
MI+fbwQvER1A5VXxracTlxxQMYpPa207Bs07GKJ96xcjCDDtACle8G7zZ4GBPxSfXHQ7TOm6h21B
0VKcBfM1+oDYz0jBMvadh3id+eEmfE+35Bm8GUzvDL/8PwBqZt3NhX3pYifkcWUUYV9cbPuTgO6Y
K3fVfMiCZLNIUjcb9FxYk25z2Q2gzEntfH1rRwSU0EAfQmXVPnRfq0cmdRA08pBp/IZW8MItn/Uj
/1qWZx1BE1F7O7POnjq7khz6cIlHTpJN+r9H/MKE9OAPvZWf6ZKxlYfoHdkSgepvNzn8BaZ/jRYY
u9pvBWsARR4Sm0O+TuDpX2Jenn2VYeg0ATtZpit7F6DUVa8Jj6mUFK2fxvrVij/dd8rzGYIH3hJW
BBMsmrRUCEJVo/YqYhsU4wG/r5hU3cFm+9Jtw6+I9W2rR2UrXFlM1HimbvzB3i1zTM+u9OJXSM5s
pI1D5ZVfMRUnopxPOgw2hvJrYa1A5G6fhwsrkueaTpHjViNWBE+OUuO5rM/uIQ/QieSeVk/Zlonz
D8a2fKt9FNm0J+27+aP9VL8V7539/d8y675diJdIioANMM5y/VTZRWMXal/gRf9G3GPokRyEjOjI
L6E1HfvHr1MGnQmXKFhi7ZFYAv853ZemJUdxsigEaqkwvaayukNXNrA/xEh+ZBt16bJKc+23xiQ/
oVYqGI0SY/3miD6xL2gBvfUpoOD83n2n76FnfNMD9bP9dv7AcP+7pR8gCU7c/ABbiglCtUWjteEH
/EMSiK96sfdpEB+cD4JfM3/X+PEBmsJ6RVq2cdb1OvlASLbLt9VOPRTr4sVe4LGYzYTh6YaERIO7
2GUW6ipMGZRIMcDT/eOpmXpXf/3zgmoHfWP4kJ8k5N9Lr+ic23ThB2eoU6WPIlNZg/ejW4Eukc9E
jT+4T3VfbhbO9JIJcf8uwq9jBRfjuf691fH387r8SyMYEgQ5hPbChSyTY8xFBpeLkm5RmNqajZQz
b273BnqT6iPFzvItZ3azdR+8jPoiquL3lzkXQF/alK6P14O6zAxsdvm0Ds33NtJ+2kdHezq1n2xr
gQpuaUul66MDiHA1cXo70/wJUmHP4Nfj/fXM+V4CFmaHEbpwbhiTm95t0/jEenL3Y60/O9OT0iy8
MnOO99KEWOXFwaiObVXUESZGJoGNgnotYshhi8rKEruiRJ/5+7qbIgKjgIn+HliTa1OFrmd2CfTS
Vw/HXRqc3iMxvmH6ZoMehLfOYEM2fFh7D7wz1Q/n69KTPefXLTDdpmXBMqQzm3ht34H4nx7zIJxr
8uzEq/qlLfaKbz8OhzPVH+Nj/i0dmBhZFQs6GDMnxWL2BxJdz7Zc6DuuDad6b4xJTrDg2g/l+Neo
/nX/mEgMGr931mJWnUjEQrLmBhiejZ6XnIr6tyffjU9CpaeFXkhQfTGgtAPKshBRz8UmtsmsKcwW
7KV6o5JT0Cc1j8T9KrwW1k/7MD3mgfUDWd2CnEMQ2qeC9SsLxh3TIT/tTfm6zMwyt26h0aO5NlIA
SHlKV/BYgoXyPOGtTUiOzHXFwoufIwQtG/FAL56gayan3/t8aU/mCyycHLX7REQpaDEbCUKuww8I
WFQ4WSyeLqMwHhkL2d//ujNOAKOQC+gWfVxPphC0laac+pJFxsbrGP3ypm6VgN64b2TGDTimytSs
YGc3blSP8lGFKiOLQhqNKgwebyn0dH0HYjNZuAs334wZCT4V0gf8H2+eTG9/okoILKqhGbuavmib
YT/tjlv6termd2KycDXkqydbk14EDbCd13pYOzabkZZv2igLOyd/HmHBcS0bhQOGMzSZZk9vs7QF
l8OA/BFwf45mSYP+3p8pHFikGcKKp3LniEhNmYrHyjWmmiIIHPP0O7U5BsAeBmepVjz7bS6tiN28
eAxsa8zhY51QJCaDV6HNXg8UqPu1NyKstIrWi5USOVWVlyU9CWY+9IqdsizR8aCq2ZKbfz8WsJUh
PYzCmEEENm3o73QvyWbRukhdLmtSsnUpKBq6tAc6IJYLbGXlHuqXcG88AZUf1nQBFgXWbsozsj0p
JDqDkO/iktXWQfvY762H5BUYnj/CYpVpK7rQC+HQjEEcoydePDJm/ic9PHV3yk2bAXWqM2yvfyxQ
Yzkct9arRtAHwswvt3+m3igOKvLyJi8s6iw60gPSGhua+2lSeyN8EcY7UqlXJ7Z/tW60cK9vHnPs
cN9ch5wRSpYb0u+i7rOqP/aDXzupF780dpqY3+x0sBinyJUhi9bMD3dRoFmpkz6YoQ7ZXrWdTtb3
xPsrBZtvf2lP2q/MTrzpWePv+gL78a1f4Adquo4ymgpdjC1FG15WhUewuYNfnRR0wPWy3Halk706
Exw/f+a8f+8F2SpMXRaxomzKMenmZ+CY/Lx6GtTHwoJxaLBW5SIDuvxKCEOOimaNxxiaqdrShWFu
JXWtshz8LEmC0WE8KgxBgZWPSp0H99c0s30ohzmGa8DERJleOkeTCkME+KHBD8d8lyknX3CzOOm0
vm9mxuWhyaSiIGd7OjGhzCoeDX1ZgS1U/f5Lvbd9Jqrfpm2xN3wg83708b6129cIY+SVtg55PFIy
UryiHmvVPp/g7wF1zCjFvj7ZC9s2cy+uTMgluO4UH0vFc1U8KlpHAJzXDO8cso/OOt91QbhKvpi7
clGN7+ZgWCRznslR54W6DQfBXrXAbFTUUiHBaRVmGsbWjxFRH0DY3t/D2xVKtqQnvTxBOk+js8eL
Zt8HBomevRWFQKoHAWD94Gg8Dp/MDeDGhaNycyKxS+KgWojXADORT4oBXGdIzan3u+Orm7+l6edE
XzgfEr8lh9BCdFpU0w2YBgn6JIet1LbtKvBmUJKxvoxuQNHPe6Av5TeQodbP6KMLDYWdAyhA2Q7P
4k1MH48Ukc8P/w9sm8JFXb2P0q8Rx/kiHNDsc+vq49hTti5Wxcpwd8mzSXcuCsxAeaWC/WivNJ/B
j4BBi/Nqly68XzfXRbIvvsiFfUBgJ6dN2I0p/daMB2/8fv8o3WQx8nZL/izv+rFVJwyk+6RZZevu
Y07VKQ+qrfmp+WV/oHn9eKJgXm+ZT/sLDhpzJYZMt/d/xk3RSf4Zkq9r9bqA8IyfMXBdI7/Z9vsc
cgT0ObixP/XH+sn6Wu3+P41K18ix8o7fJdb+mD17zd56FPJEnj8d9HFTgqva1Nv8yVkSDF36ppIL
5FUEUi62fEK2aeWa0FRRAFnwgjNX9fIayYXF9DyCsPIwkpR/91BI5PrXYVrkrRSX8c71kJ/dtmeK
wxXH87RP0C4mePyJ2iMQEkHouNTVEftyz5iIZS/ugnKE2s1QuYv9pt3/owom6IqXUtwlM5IDylpl
SCLhgASRb46aeLLXN+lhqcY+94EI20w4ReGJgtDuejVDG3VMP2rIP0zZ2siIV6DLsF1v4WbNPEsO
lVyCREMo7sngl5qpHOgkzN53MxgkOncDGnJFUAxF3qK0xtzOMSEDzZati9KI9IGq1o6mrOMDtUH5
yADZ6QnRMT+lhl349Y/EV75Fz8j+rHu89tLTNHepLm1LXy23jhPTkcJ2RmxRvNOYW1hwF0smxN8v
zl/X24y8DJgQtfp4Bxeg4CBXnoTeDaywwfiwiEoTOyYf+ctVSYfkCANAaYj71W+6NVIhJvLgdhA9
Zx9ICJcbXUsrlB6D0E7OaYuOkJ+6rc90DnN7S0TuwpHfW5Hk6JMB4GN9+r0i/W8xQvAz/FvIalCD
p79VPQ7fzZ+oaC93oG96PeKJudxLydvHkFQMhjGIpzx8rfd1AMvqbqCriOqfGxz3Y2BvjhDuVo/n
x6O/vLm3cbb0AyS/f9a6c3mmkPX7/JACn9+qJ2XdbfSYBGK1HJHOfE2KMqQqqFzYFJ2lw5PA74vf
gWoIcW0x7NQmS1nXTT2bPaWUbduqqLxSVJYyvDCJ87LoM8BDsOQbH/QDsdHrD/Xv8NBtiydnXcWr
k72K/9If9QclaJYKaTMrJGUxycc8chdbLgmdnUI12NIzoIbsWZD0F1vznbmqHqu96OgowSLKb+bB
u7Io+YA0NPJkHLA4fKkf9bVQk6jXxnZYG34WLINLZh4JxGA0A+YUiHVIbK9djlKUgzdORxiUil+K
+jODQxj2m/t+bc4G+rGmJ5IKlCskG8cUuDyT8oReXrgynEPtnfxuycjcl7owIpeNc6a/wKaQsXTF
+NU6Mi1vJ+aH+wuZeX7Qm1Q98QKJZ1VyLZDEeSZTgL3fMAhSe+/PmkrxVlsZahnEyWkTQgd7fr1v
89adkQ+ZOhZpbnAGpc1rEuryWZ/1vqZCuA+lCKxpDGJV6276dMw0/761GR92ZU6WKUw6G6oVKJJ8
91v8xgmMKWr9IygOJcHhtBH9+Xh8oLQlHqSl4ujtR+SyIdkLYpA1Qyd5fRqTChbvOE1IcaOPBUTZ
mpsG9xd4exavLYhfcPHEGnkRq0OHhcYaqCafV6ZQK2bE4s/NQFNsCnlSagWyZ3TMIg0Zs+Gr6W+q
sh/7bbjYTrhBXNkW7YoLI9JjipryOcydSLw3OWRFIJ3R5zRJbSC8fBWq6OegblbHL8nLUthwG/NR
x4GyHnpmAcyRu4z9ZB3dnlE3n1HKjQfbbwxH0gkhUmVJl2Hmexl0ZejLQnRq3FRXrcqwtXOiEyzU
SCE4grHrr7L84/4CGBQiSp4a6v46A/bXp6I7QnXHrGPrH9NxrxH5GKheRFCK3T8Vt/4DMxDLug6U
rYAfpLscWdZY1WemelI4iian36sQTZrI5BZ/hxbgPDt9PFf2wlGcyXyFVcekSgqTgCm3Efsi7XRP
Obcck43qd8/5Bp5i3/OVJ9D4h+iQ+ksg/NmPdmFRCoQSq6z0MaE6pdv9qoh/Gefvx+7z/b2cO/1X
y5I2c+ydeBjjoaXTHL9NG7DN2/Zlz8Hfm++9V2jLRcx8fHHf7tudOfoUaE1bhX4XhmD5DSidgWka
r2/9fnBO26qFXYK2VfPSthYSXammLKFlbiN0aqeGRlmY5cKBJjb7wmPZYTh5vJ+I7m2mjbVJQXnq
fyXAlWoqjNMCEH7GAV8Zk1zKMaz0jsGi1je9T95krjKlWN/fv5mzcWVBekMFlZ5rnLEQ1XvNGd9s
7RdsyR/vG7mZAsE1XlmRTiDzm3VUpFhh0NFX1wggBAz+lp81atBIOhlrZT/EC3s3czI4FVScLVom
XG/JJmDQ6ayZR0oVnXGGohhc26mZvna9A2sEc2MLT/Vt4wkpp0t70gVgGt6xJqYK/OFnD6sSNeiU
NIOOHsx1xIrxZqnVNbdA3dIE6TXd5Rtx0DSNut6AWQ1yqWo9Jtm2s6GGVsK1Yi5hH+acFkE/zR3c
CK01+dQbuXJ0R4demlCPytbaQ9muQDNTpA00v/hLBcN8DPRoc//c3B5O0QC2dMi1gQLdNLza6WRG
kwVcC3J4xrvfyvFb57QLDvn2jtnkS4YQuhfQDrn+rEdD4aWCSzYuqjdnZF411/84aLRd1fRcD5qB
3woLks+gnweZDQRgMCXDWZGrOrPyuhE9ndLQe2rqUHswtXCpz3O7ew6k6Z5p035BiFGuBCVOn3T6
yS38kHE2BtGheAj9gon3P/1IV2bkOagIthk1GZzCN1BG6UdGraaPlNAXvtLvf+a6joAZyMWQB+Uu
kztc7+GYF2c1gWzXzwp4b9I6KEtY36KIMfV9Z8VwDA7bqiwCu5629xc4470wTSkN+JSGPJQM32CA
1qzbjBXC+WijaAKLEbr22hvzOgZ9M+UA00W8WSpLzn6+C6uS/yqTjBSuxGpbQYhUFG/ZkWHIfPhT
wJ2NivTl6iS/lURAkGMVO/EJ/qiiXTfNE1MVC6n77S0Da0MOQdXA1gRh/vXnS6NTeZq8c+En/VuH
blUNd/bCZxLZiHRCOOk6EiIuEd0NnucI/6yuGvA414FG9J2t0d9W/I6RuHytfu4elsKquSVd2pM+
kDrCMKNFCbzR3efcPrTLwP+ZI+BZHqSk0LBQ2JHRe3aFBpfi6jnPZq2v0r2QtINu6CvcliPBwJP9
AfaVzbQGo/ur/pV9zTZwvwTDOzdbnrO5fW1+e0mTpJfqMrJg1x8wBq6e2Cfo686+95K9dVvl2d5P
x9Xw0K6E+DZ8YdRHnVXxeeGzygA0zqdwz/8xLG1zrOg2ZN5j7tsu6iMWc/yq9v7YZ+txSnbxyfyS
dP2PMk9fEyNeCPZm0m9sE6KjOwNCzJDLXXUH+WyVQxchhoTPKcz5ND4gXFw1Wzg3hl3MJKvy91lf
HUOQf0VQPp0/L/mB2Y2HDdxV6ZCqNASuN96ESKwqYafwq+r8quQxzOpeYJfq9hxr5yUvO3OHkPlx
HUcn/TLBeF0bgz/NhGKemVWk1oqVsnIeoveKb64m3/u7/RZzuha+7twRd4CXU+wyWKT8+hbHYsx0
E4P2kxALHp+yb1HA0NjTgKZ6vkaj+2kJkfD7qEqOAiY7gYAgLjRuJiHN0UirvGVHgeNtsufmOX5o
fG1XbIW+HxTmL9P36mVZnWx2qRdmpYPcnxQ3Ar7JCBICHDAeTe+MvPocIZ668BVnHNPV+qQTY0B+
7yBalPt9bP9M3PRTZLz/bz7bv2uRRxtPed1XvYuJ9BEOmcf2g/e5I9AI6p3y5AI7WsFfNsKJs/QU
i8xf/nQALqBHxsMDSxDn9yL7UpKhOqeIZdG9bvfKD0hqfOF8mnen1253f43ic9wzJXb5wlSinmml
ZZjqwkcjY3ASOKDlvAI5O0zpO5Ri1/+FPTAyVD0MkOJyuGaYA1AMpclhquj6gxdmJQSKfbzRGg3h
h9qwVkrmfO/OXrOAuJ9zMALb4WnAnKikSnc+hB4eag80mU8w9LbDtAkhIIUXz2dAduFkzu0pRR3R
BcWj4tmlPYW/Riu9NPe1ECCxXa2m6HPPcJenBINxCo7mtNB+mrtzlwalOwcaTgnNBoNlE7+LIhLP
AhmUqP9x/9vNupRLO9KVO1uVHkIBy5WDHe9NiJ5HwcSQz/Pp767Dp4jiR/TLXQ8/Cf3v255fouOQ
5or6ozy+U1ix3WtnTOuNJ/RAYsBASWbup/i4lFHMpIEOQCBRaRRv8k1CptRZqhknbJ39Hrn6Blak
VWOuwr0QSh4fYSJtfMaFlp7A2yUyICZCR8plM6PrheZN0NUdMWu/V6BJUtMcNqtk4S2atYJuHRV3
ZrAIU68PJw6tS1KUdv369Hakc2GAe8m0j3/6tcSs279G9GsjZTk1YadiBLpwv+0odseZn+lLjbrb
J+DajOQn7aNiQ/qPGRUJD6WJDtB2LvjHmYwMG5449cxvMWQs2fD6OA/1GoIcrW/jxxhy5E12cgCd
Nlr3aloDrU4lanZWiqAkifdfSueF+z/fTcQJ0ZIStDI3heIhJVq1cpbpkb9TCPxmdABAK20hDpw7
GZdmpI9mnfpYaU9iNyH0yhiFACLU1eofX2RK6qgpmswCmIYq76eDaEPTaXrmjy0ancPWPp6DKVpE
Swofe/2uXZuR3jWrC9E1GTGjRGSzG/NvyGN94+Tbf2lv/c7Yul/sl25vwBJ69pcaSrMbebFE8feL
N9VAdcgk3qOgUz51BgyFn0/WQmgytzzyTA4kZ4LqmHSL06JqIsvsGHIf4bze97DTZ+avzn2CS/b+
4ZspeVPVuTAlHQv8bX5Gn4sPtjVflRcy9HXzlOODHzy/XjtbuM39hAHOl/OiUPWMJ2a6iqI3gEl6
TjdQa2UoK4QQmsx3Hd99bb439JkmdRX/SiyfOUPBRs4UUgxJy+nP3eSVZWnVzsmq4kRr8Vph6ROw
BI6hbBMnXXAvMx7syozkXSxTrZo4Fmbyn+7w4Jy//vnXuzIg3YME+dXpKHZQlDRpIBg/svO+faiC
5rHINtPT6SAQGgmUnR9o8S5h24yl9UlXYRrTMVVL1ue4ZNTqaK/QVt/CJvg8qtV71xzXqdlDenvc
Qk0baE70XBwNPzGfohEQTaGuaIv7tWf6Rkstquv2Y2y/03okeEgPwxJFrS5/MM90k3LAgNOWQuGb
l+xD19vEcJ9rJ8dvIGeF0nnBjc1cQPbVNpl2otN621WrQHYqjAj5lpKYB8VEArnUFGdznj6f069t
MRrf739JEVtJDg2DPEQUO2EnkBtqkRIdh27kQ0Y0LIMMbSTOTLILwxD8bjj4TYmogXJys7WSmu72
vvEZj3ZlXAowIdY0Kr3AeG08JtoX3X6rrJf7JmZPCsMlOj1DVbPlKhACLMOgl1TBKRk/J8mEjuxp
4bLNruJ3M5SYzgNbc+2XO8MuM0stMn9yf0DkAn3tN4+hkvvrEFtx853EoAyJhkCVi4Nz4fzrARoF
VUwRpk73mI6fuoYKQ3TeutHj+3O3FBbPe8gLc9KXMUOtjSneiIpN9wkxvS/jx3it4Jjp/Jdv5Tf1
4bhYzpg9ihx9+oJkqTcILM9M3cFS0wwyELiLFHd1QgztdDb9Vo+eG7RJUqjVI61fyOB04XOvtxYY
DNQNtP4dBO7ksg0d3rBMKk6hIFuZAm3lIHGcBFoYZNa7oX0QskliMnWCyrncHAPrL9iRkTwrlmF3
M32w698i0s2Lz9wocHedut+/Rdv8zoRekif0bAL4ocHsm0sf+tbfXNuTjlVpOQgtkZn4+aS9jwtI
RoGRoF/qe2W+c6FRvH+KZ2Yxru1J5yrTMhfgA/ZELxOxHj99oR5rWgBRV+YKvQ7mf6fTqsr3SwXn
21uKZdAKgBUg3L0hajBLN1fdiFtapJ/j1jyoje1Xer0Q1ixZkb6f0mpIpeZY0aMnnRhxSHdm/2th
E2cOrICeMeHLob3NHVDQA1ZkcVHCsG0PFnGcj57SYD+mSt0LpnU4BowqZOQjUvvX85g3jw6guadT
1Tkfx7QqF+oEtz4Wp4TnExNlOpAkKWocIs1LvDDhNa7TZA30K9pHxbQ0CDxrhflA/DiNxhv0DGwv
LhyjQrayy9Rh5Zyi5hVJKGV/f3eXzIi/X9zAvhmOgz5BIE5w+v5caHzKblqq3N5WjYQbF7QhpF8Q
LUpPhmqcT8cW0Rp/gFl2dUbZ3DvGjzZlLPJBc+Hz3D4dyNNR/6YFTYXjFojWHe2s0migqpP2kqqj
fyJTD7Q8jldN6n05wje77ptz+McvFmY1sPQk7Iz+yafinHhN4XTCbPpQdeYhNp50Bxk2lBESM+g6
beHDzVw97NHK1x0KuDfY/cTODFfpHfrEXd8Hiu6Wj2MLJ3fqHY2v98/I3OfjoGskEGJUVi760adG
rgN2Zr8TyubD/gytf6d27426XHic5hwmM6H/mpIcSmNnRa06mGrWHi/gB33dbJlH8BwYglfOWsxT
uQg3mKsTg6MLbcfZHb2wLT0OLmPw8fGMbTXaJzlsIi2T/llwfy/n7hulN1IS+vtAJaVUxVWMKD62
GDlGT0XxXRsWvtX/soP/GpAu9DkvDEjLf+/gmWGpZM1kWN/4ybZdK9vmfY2+1CscHtAlLY1MzS4N
tBqgSRWmDRkih6yCGueJnvqTpvkeJPIJtCn3d2+mjiQq3gQtYtaQPqfkSfTJUyyXfMhHeQUvX+xa
C6JA9JYfsiR/gDznuGqhZ27N6e1YgkJdMD+3RL4cfBOwL5NIS0dkyDu0BPtaHM8SFFJwHnzRCbK2
4Cm7fRJM7vq8+y+ecupV/xqVgoimdROKaxiNlCcvtlYhDa96CfU6F4ppJgE3TP5UKuivXT8ESega
Rw8RH4bs4KhWvqhPFE6r4wFlqa3xnWNzLg9Lia0mPpcUi2KU+SOa1pT15ALMObeMPBtKsZ9QIVIJ
+Wo8ZE8jQxi/h3HBsu0GKyg/qrv8cNwsVZhmwBpUJC/Mi8jj4vGzFasCBYh5+1Xb5Oj+keq+KP60
VTfJV6L+9sELsgUvM/c8XdqU9jktjqDKvCL1s79T7d0xPaLb8GKWxUbLm/WfEpdCbwDdjeAsEWR4
5LvXCyzSwi2KMGOBkf0klO0zTfly/07MeM1LE/JAtTu0FhpkrGc8Z6vC6AJLgywrXCqg3RAbSkux
pKirK4fq5NV5CmLDWZ2/V5Nv+udtGlBofRe9aJ8BTtNgp5QBoeFGfxTEpRk51dN/cRuv1iudGbWB
0t45sV4V8v7e7FfW+WuoLtXk59w4ZpA9FJC92wQYWVfgeilf7jfVyDoNph/hidysPaCawvB9+1T/
ao+HpTdwxsFdmZV8jXVqEfroUp76FAlCDU5WrdvcPzBzt+7KhnQow6rHiSbYECR+Ypz3+OowsEZz
Vt+0W0oJztcl+OP8If3Pbv4eVbq46An5Qx/17CZs2MMK1NgWLp9DFg6v99c2awcPKi4cMbvsz4Sg
ptUdk9TvjRyFwzckMFdj6Cy8grNWgLnQSaHPdTMdGsdotWW2AjWYh8uq4u60KpphZxDeBvfXM3cc
DFYjeB6FPLPkrCYGJBwA6Imf9d42TseDVdl/3zcxMybmEcT+a0P8hotvY5uon0Nznfj2N1humJ0n
TT4FJmpWH4un47YtxSzEM90vMbUVvtXKYoF8bj/ZScEuCCcJ0fT1LzhNw9hWfcyhd/JdXk6o9ySP
Y+0teP7ZzRQPHWLXwM7k4IGODQSDjQsOFuKobHj2hv39rRS/U3pNaXwSVZL+MHAnP+F5dxqUpA5h
zHEh20rKjeVVe7WgdGbY1ecuQ9Y0ZqgkTJOFOsdMgnBlWPqEVWUhcX3GMJx/SPRBTW49QeiyQp9k
fX+J83v47xLFp7w4LErbDNSvsdSNH9VwFyV//Rf/vm3rLhB0knsZQOWYrd1YucfV0g8U58Bv1gsx
5Oxh45DhAlUgWjKswUm6EulALMC41SPMVR5f22hhFbMuljD5P0YkN65rttK7KUZqRoONTb6pobpG
sAJNpjV0DckqfRoWIPSLNqVblNZUGxWF4+29d74M7ycGoMOd+eKu4nfw7gbefikDnn0jL1Yp0xhA
Wj1AwY/Fam0eDGhcwlPgZavyB3PzKwOUod6u8icApIi83T8mM+O6OK1/N1ju/1dNib7NiXMoxr11
ML5gjRlpLfY54wlLnFGzh94B8Aa+E7VQGbVRukqqUSjF2Dnaq5n6dyMgjvdXNHssL2xIiTeZjUu3
DjGDYlC1nYXo06OlWBpKrmdjIQCYXw7xnOYJpjZPelTyOCmNKhK6CeoJJaG9s8yBI/4J2ROSzFAs
tBm8oQB67SYQLWpa1ebz1AEVmXin7RS/AiiYfBgDOp2L4xVzu0dphCk0Gllkp1JeaLhAzhE7w7UD
GSpNAlS9RuJs4VrPbdylFelWF1HTKqOKlSJjPKpCORdOq/vHYNYEJSxLVDgpPErfRkUzvFRrpJ3P
ufceGal3fWqt//9MiJ9w4cK7BJFYO9ZgfIiR3R2enaWxq7nXyGLgUOdLzLBaREhRTkk34RaggrS9
LyYap1MO8Xk1LLkBcY7kcyboGh3ghXRTZM4jKByrY9qOCXQgx53SoEHyzoNjSXQv+ubbEqJx7uNQ
Q2WsBnjHLeB26o5GP+kNyNMC5Xpy1qZb+DZzEcSlBckLeIPXmGPTivWIS9Puxo2gilrK+2djPltn
mlLnDfRc+ZmtqPo2fVpzzOhBWZs8GB6Evkjz9IYABSD8AqPe13QNFdfSJs4VOuAuZ7bXYKqdnyDu
8sX5U2wjAlaIbcEUo2i+xfvwsVzDOsi8bVEG5x9L5e+Z9iIgVLFOqg22R1Z3bbKoSrUrLcbIBG13
/SHZaav0pd2lQKWTd8ba/UGXLbh/y3ThDOSjeWHTE1D5i2UCumjSWsOmIE0aYYmHSOLDcRcRV387
Be1Du8/WPW6xCUZYV8otigcNxI7Tp6Jc5dlKO0J+uLQRc27S4d3UQW9TBJXdMg/KuTZafpPRJA8F
SsYofYfT4gDanPe/NCOl6I0RWfXYYUY8zkodCJpOylgIchL8lH6MKN/Cbgv/Lm02CQwgVY0XzWS0
9Hqzda1qa8TReG8YPnObaGW2mz7RKLt8z/6cKJqn01Ips8L7AOPpTavBiNukbO1EnGChAVBtuzem
+59/M7z57coY4YMvNuVWz1bHoH5aukE3XxFYAcMzeCAVGB2u73qx3bGp7ThsIIvNkvfniLJLZ/ut
ffrTXBozoswL2J/W0c1TlCAw15VuRKEsGoLEU/anyvGNsVv4dDdOFTO0R2Hlo1AGoEH6dKlRqS2z
OdSVoITsFXKlWl0wcetyyCyZ3+aBgEQDIhQpPGCAe0hipAXBmen+UGsByskHCKJXtUMJx5q2zvAR
cckn0/hhKd/TWFmfhiXCyNuQVfoRUvRQeiH65CM/Qj20j/8k2c4zImAHMb+wRE03c0a45DbhF/UJ
7aZOfwrjuDlnyGubVbP3hubLEdZftxyWhLlu3noWBcMLbzCkBrdglPxsm5M6EBpXJ/XR6g9pZvph
XaxKxIbvO9Q5SxSQNBVVEyovcn8vRX1S80JCSuRufxp2/oXjCFnWsX3PE7O/b2vmTOpU/mgn0sF0
PflM0mLJvbAUq7JQZK2VbBN2U7OwoNtXib1jSpKKvynE72Qs1IRuJeM0hJOCCj0wNj2qInGydeDG
XNk/p7U2ECmr8PcvGJ47G1T8+U8EADc897E5OhRasBtXEP0qaIZSDzla5fq/2ERxo6m2iH6wdLG9
8BwWoYOZiMkzZKJXLQX2+yZmV0K1gMBPAIvlbhTt7kJPjsfUr+xurSmnZ0DGH+rcWDgO82ZAWkEh
Q31H5i2ommPeZCrZfOkZhwJp39RRgwHNwPurmT11sMn+jxnJQehefG7A8ZPAJ+VunJA7UfUFE3OX
iByWygeta/rJUl5WnKEemTJMQEOy00ZiDtve911GB29JCWnJlH79Srm11SmVzh2KwzxyV0wFHruN
M4ZWeKiKJnb9KLMydaEQdhMHiCvFB7LE8C+9NOnM5Z1nZTHVQ/80EkPpmequtXgIpt75PJ3VxybN
FtDmM6sE1ytGnSnPgiKTDLpqq4VVgb5ieUKzqj3qrxEiIvZYf58qZYlqZWZ1BgxKYr4StrIbHZaY
zCqzTYx10Xl6y8r0dMhrI/4G5KDwK0+1V+0EEcv9UzljFGAe2/l/SLuuZblxZPlFjKA3rzTtjjc6
OtILQ3Mk0RMkSILm629CE7vTDfI2RtqH2ZlYRagaYKFQqMrKxCCQ6dkq99qzPNapFXOxB5wxpg37
ltYvo4eYyBYMO1XmLYSi2e/7KAYowV5ggaYQeargo3nrulmfYpWFQeAw5IkxIA7U+bHWR4mpjbVx
0VHUTrGpvLZzubbEnuep83KodJnTg+l0EVSujq3ZQZI4P+qLjINxDf3D9gFLaQNNpBkoQPPfc7aX
ltOY4NgDksrc56DzgvgLKBjHqH32eImQ7ZzAfICa8rsLcGfE0GeyP8tF0NadPOFXCHHGGN28HxXg
p7rI3S9hHRp4gYE59iu8CGiP780uG0GrD83biISVEtp4V3+M9VF5LF5kL9Gt1OxiS4RPYKTAj7kZ
toRCWOvvQp4CUD7vetdR9vLbpbzLtYuzkGmeZ6nNv4CWDf6EQixLXq6fl40ofr4gkQ8Jcr7TpHjY
XU9NAzrO/uAdrlv4dQIuXjvCIoTQCqw0yTMXJsagffMOvMJcHbpPyVcUdIDK2C9vA0gSSQiGtVP1
OT/JRrw2gh7e0RandgDf2ErOJdWglzRrBgARHv2uOUrpWwYkM5FNHV3WyiqjW9aQBnEqEzx2VunK
gFpip7QA4ilN1/pN7b0tivY0tODMIiXIJK5v7lZI0AENgtQIho1XesRmXCbW0MRl0OhvTM2jnk1h
O312Cnun5b/bkMJ35CQmGO/i5SsxHIymUThxDlt2xb6NGfqUvUn/IH7DCD4TvgE+mQgem1jfjbTm
Rsgjxub8CqO+c/GB3POGZrLnwEamdGGMf8uzAJe3ndOwGSXf3D3GUONl813221VYvmsYyuMkYOj0
inf8wLLJqicA72btKfFu7FGTuMDmIs4MCDdenBRWD+AwbryK7VDusyLmQUvAJmAluu5sMkv8z8+2
a/SMOdEgEBHY9QKhb9NPywORSbNsBaTz/RK+SeMp1DEqfBN9boI+fe3oH0S8cwPCrdbGTFfnGavQ
C93vstmvsjm8vlGbMeDskwhX1gT4Zd9zsKUy7PW8ivSB+Go5B7jXJemOzJJwH9WtS0oDkhwI3Z+n
7qlsMJWlPzlVJrGzFWcMC2RJaOCDnExMPWimVHk7WoB7QdW17Qt/SklYg0y0nI4ZBmGu79+Wo6H2
8Xd7HVM34idiIO13KUCJVoUstSThwn1haP5HM8JnMixqqHSAmZLPI9qPsdL7uirBqMrWInwhKEG5
mP6FkRgqEnUJTVztsch/d44HQeZsw8Q8ISs6NtY6jCjxdKv28U0FWML1b8J/p3iLn5sQ8lxM1zSa
rsADwIpW+LGhvGdO/sWrk4+47G6Tqo53ngaqIq39fN3wloufGxbSB88utTrlruehWMrip34gB90F
VLWQjSptW+J1Sp7yrtgKKCmTcWmwi53C9kk2RbQybiFMsZSyhrDMEv/zs0ia1KQlY4c19bN52zsM
crQvZWlAeOMPqifwjH/WJBwlfbFd2vDP5piRYWaBQh4HlfzRQUK7AkB2/tQzLpdTQeFTqwmiUOKl
JFDtKgN98WjoaQB6zM79g+iKcTs00NBABehN8ETTaBwMM+MzpaVa+XC8KC4/QB8w+4XeSmytIaf8
ZJ0ZE7xPV7JxIIwbuzWfjA+wPwUV9LehwKnnQJjzztpPc2cfyqfxswGhlui682/dhufmhZ21LSXD
FDB21jF+zv1dlv5JdDpbHrd/5oheUnmTUuPvByoTg0Ws+dmSKgmGTJe8AmQLEXIHvcvRdudI/WXM
wzapQ7c+Xt+qzSsKVBXgkAQmeTU1kjTUHZMSFmrIF/Z5/QN3iOsPcbnT+vojod3X6/Y2A/s/9kQk
a1WBnW4wYQ9QU78FZgTjmuCtlVjZ3rf/rkrEsXpNCkU1vm9GjdEz3QjMuJFs3BoY88vH/7Eh+Lg3
aXOKW5+DR7XdcrscmxcLkmYR18VpfC2Kb4DsBExL1hmSrU1wbszOViCshV0E5NAaOn+uZU6xaYK/
+8D2i6a72L1tVaNw25QHWpU+xhne7I25u+4H2ybwXMHfj0qXCKNTlli34oKbULJAa7+zREZQuHlb
gI0cs3kou68APfpkdbXV4U00TZ/H7FTkpc/ofU6+XV8IT3fEGx43H5I88DyvOf6NMU27qkFrqxmt
eZdXCkAXXroo3yCBNT90utl+ypsspZiUiuNUcoVsBlrM4uH+AOcoSHCFPElJWVFZBOMgY5Dcs9v2
zT7lX9w37RB/8QBEyzgLms189dUE+38hedn8uqHEtaO/wBt6YEJbzdmMRooWSo6188nLGGgGcoJ4
IYD9RjA8/AEXP04c9E9R+TU4M5J4hWGcFpdwOwNCarN88ee2zftAqToPMKC61RzZ8vgJXi0Pj2oQ
ujsopq9YvHNEddcYOIYag7PgL2x/oHMTePsWapCB7FxvRUZIkv7XmpDdOGncO3YDazquzP4nze+a
4q/rvrr9wc5sCHkNgC1qRyzYYLt4z5vacWg8ZwhYnC25/Us2rLR1Ns6XJDwVWIUJRDIxnA2lOA6Y
NeuU8ei097ndhrbxKVFlg1+yPRSOg93XgNKbMEiRRbnuDbMxPtBKbv/NyA8EMMZaeI8SDYHL659Y
+WhZ6S+/KF/NJSD9rtT84gk1TYg4ozmK6TlWRu2LXKV9q8GMeX3XwDw7ZDBQVbq0rVaM5M7EcQG3
wxtk2cBsMu/IqxE1gdza1naCXJ531QGJ9MSy0tguowKVIhyAsbtv4nxXDeNr0qbhdbfcitTnZgTP
74qCOpWOSG149FUv4kOd618t2twP4Em6bmprRSAnQmcZHUWOJbncvmTBHHM9IGJlmFsbSzOcFsef
q/f/zYq4oEpj7khhhfZWmIx/DZ4ZDYOM4Hqz0+B60KXkjMLr8ZV2ybNZSzFNZqMgDTpSwtpxT0ub
82Iqc/yuWiBPdlVKnhKVU26b1thTn9habUS0G+xvVmw0PrR2i/d0KdoqbEnSjHtzQZroo7PHyKEd
NGjWUOIlx85FxWS3VEoTAb/tyTTZNr4M2LpRPtbQr17P0htpScZMwcDKYrwVKqra819L70TXP8xG
QOKU4CpQcRxBKmKjSo9oqTPBiFU3BzVFi6CaB8XX8SjGyDLYi5WjmmX760Y3Uh3A/fDu4uq32ooW
fOitWlFjYEKc9mmoPpxJNse0Rvrxse+z9p3wtitosZS6lvCwTo8VC40Yoqh+AsXiPSeQal/HcNxl
t0OIgVsb/39Y1T70FK4vc+sDnv8IfpuePYrATEDg9Viml5tRrn2y1CoAQYLEisbXIlzKF2sVgi/Y
HqbK7bBWtS/gzKR7IKAiah3yuaBmhFM/BMQFoZXdZ49Oa35AXfEPXBWoRkyi4+2OBrtY1tNrazRo
h4lGqBo/Zcn0qaDjg6rVu+sbugb7I985syMSeSdjYbCYwo7zYJ/MoIryXRri9XzLif0yUAvLJrg2
m07nFgVH0qalb7Xx16jo7AY98WkLGF8XTSF5dg7VKXlqbuzb8d1LQQYBjRuu8CT7EZvX6/mPEBzJ
GQbHrVL8CC7bkoPOVIfqWh0mUba3X5z9eNvu/oU22MYpxVsO0CMAWThhjJAaTT2eEB3JcYY89Gur
zu+CFvypH/YAAKnzk+uR/UHGB0CjBuwR3g2A+gmXEXOmJikKADUw1XGaLVD7uvnJyGOJH/HbRjgx
FudrBi0ZSlqr+TLbnlyvYriN4hRZSzRPKQiFDK1X/7KdDs2iOp5smS7lxm5i6gbzPRbydGPFX6SW
tGKZgadQQTto0zTl14Y0kvItT3WEdcGGw2fmwGaAZ4EQcFKj6Ec2A+dia2mwmGiv2EZRH6y5309V
d3THwrdmcm/mVDYou7GlKOfzw4l6O+omwjkBeNuyErySA0ybQarv+4Jp7q7uQEn7B822C0vCYdDy
YshnPisQD1mQGLsuA1X75PrXQw3fKnErQeUBPn8wFmEIXsgqPaqYZV1jPUs6vNNm2SsxXgit/bLY
5JBZ1et1cxtXBaZgQC6AUiRYFMVJjoaiHLUogPkVXRzaoGkfU9OfF1mPb8MJL8wIzw9SL7TuUtxI
ted8Y+X8SDSghq8vZU2WYIMYEhcBIgYgV6sC2kzUtij4oE1WLX+lenWYluZ7DtKEJFX2xtDsUmbe
VIr9fZ40ycHe2kaAg9HpMQFNWqFqMfin09jBVwN4F2pM39xiAGPvJ8kCt3YRbVhORIw69YrYkCWd
CaIsWAEpguVz3dfWjZRv0wmDxAGmv7GlyU42drZxwDCAgeDBQyNvAl+e7QraclMPeYVgNujoJ2Na
BLrGvqhZ+q6RTnrTbvg/lCkN4MpA8wnuUuE8943NAC7GKVMOSxmQmx44lTTw/oJggYVZt4P1hDhp
vJGX8k523W1uL3oNv8C1a70kC0MUEB3BIE1vjdCYt327tZ+uf8JNPwHIVeVKkeAoEDazzhkB8x/A
VrNHd+ii+F3/hVbK/vet4BKDEBNwmsBWCOEYhQUlGamFmUu8DdAXnN3Zz5GD/m9WhDNtE8VmyQIr
DiE+mt1+iXR6ST9+3woKWri+dIidr2Qt7bzt46kFrFVN0kCdXxMg7lKwY1+3suXkaJvhAsMTG/8h
eF1KHOBbuNcZYIjsks4vwf9IhgYB/vcDLublOEIXiOA1nCIvWDJ1E45TV1QZl2ac8jDtzPjdcBZT
AnhZe5sGHhUwTXLGEROZx+XRdZRqop47YSamxPCcCbkUs/YTR/boWZ8bDv/k/FOA9WFeS9i8yVaM
2i5hpuNTZ7MBZl5Z+37LBHJBNOg0A8Ro4kTRXBtVzFKYGPos7OvvpSX5LFsGDOgP8SwJBWTxyCwL
QxcEaouBWh3mRIewjGzWbO1iqMpymDvU0VwO37/8GHhoD7nm8F2qfjCM7RrdD2JSn8mEOX5NV1xm
EDAEcDbXpURhShyf7cDWVqQZA0b2fZ4jejTCNkh35jHrovGx/owhxDA9qIfJDPXn66doowZ+aZrv
wdnD0ymXNO1rmG4j7wXGFwSGIEt8LkYLpoPQuluCujiiSmwFqv8vHiw6DFxbuxD5KC5IrSvxA/r3
BrIEmPmCplTi69PO2aMwB/07ySN40284bg0XIwqQYhWrUWjt1UqLdK0cQ1xraDjI3ibrGxGbyqeP
kJ/hk4ozqqwlbQuRciTXYAZLvM9od0EG1A1aBZjWQZLJb9Sl4TegokO0Bd5wNeKJJGqyyp4gU4Nu
FNj6QU7xYDznb1oABuBP/4KtmQch8ZNhLBrjiehfIL4LnyxRp66wWyzP3KtKRDGUkYZ2qJ0Ua/fv
nGTrIJrQyOBDrAACivNcc+3OJmgpkEV5s59B4HuqDs18P9uSrdyIvihLwzPQ9XJ5zL88DHNK3FxL
Kg7+93w9+dGjHA2so8QB9c3lcIg6F9hbP10Vmnt62mM5fchC9qruFzT3o+IEDvb8gR2S/XTKHivo
7JkHLaJ7FB9nX/Wtkx4WLzJX3ToNHO4ERSCMKAF0LSzZymidpvgthtuDc3Tx87aS3NRbp4F3evkz
ExRPYhjt9bHWbLzVA5V89MkNqT9NFNJjxa01mBJTG1UfFEFBfQaoKFK1FTh1VvNZV6aMz7GqgXYL
rGi3J3vezYOg0ZfhAXwLsh3ccpozk2Khqa3RBS5smFy8JezJe9d1YQryckmg5peNeOjwgACjJ+iW
sDzBNwsjTswaXOUYY7inSZv43pgBGj8l+zxpIkNrduU4Q0x5KJ7UMg9GIsM0b8YZLhIK0kqUJVaQ
G69qXIN6OPZtVL1ZHe6pDhXS5Fhre2VvH+p9ur++ZnPLORFfVLAtwntWsBtwqTgTYzyyFfN7rDSv
6WARP9FRfo2d5c7yHuqR3CozBVkglI6sp17/xAz0JJiF8WBjpyYW/Frxm3kINPwb+qPAw/2kTXJY
lJcObVbllqjf49SLcprtTPW2yapoVMdAo+yA+lLtm/rtokJwsGR+OqQBAy1u26k3rv5csXTnZYZf
6cPJyzRJIriZE/BqAtICPlMiVhWSTHVnJcZuz4HxYVO/fa4fTCzls/0yv3t3nI0fc8nFQ/qp//2y
iQZlTAg86qg9rWmA9GWZp1nDtscdSPUsFoBxKACtgyQOboz3wQ4yNySHHPAkIiXQzY2NjmCJhoOC
u+K+kIVEKaRUh+aZOSAj7meQhXqHlLKwrRg8voRodx7SJQ88KivjbMYOzL7/Yv7C9S2O1bCinNHg
woi0+gRh8swvv2ifvfvlif2kb83ztJ8P1efrDr6ZfZ2b5MnRWfaF8VSSOjUunPzWbYJpCMyf7AhV
vB2m35uA3kyYvteor+yzj/w0HGRje/rWTX5uX4j+sWFUwInD/hjYe2XGsDZKLmF/6N7x8b8U++TW
idgNBS+ndgfJn08DMGjQZjhc34at+/D8V/AwcL4LcUXwFuK7YELOaP4ytt6OgHTa0GSPxu0YdvaN
eTA/M4WWn6kSaLsE2nwT1+w0z1Zg5ZhPp+TWSH4kpu4vCQREUgfItOdlOHRxIznZW/fF+WqFjLsB
DLOoFfwEHXXy1PmhmJhlks6IbbR6cLh+QS9QmVyzOI0Vi/Nk4AP/KI/Qug0693HI9loD9rpmgqIZ
POxTqf9oUhl2aGuBKOehyc71ElbYocKsM+qBACbwwOAAVdE6v1Pij+sus+m550aEXVSbJrbTFkb6
3UD9qg3GnyAxd3bDnRIk++xoPsS3NFoi+8YIcjBn3PfgVZA/X2RrFW7lpcHTqeLyyyVGRdvOxVs9
A59eEV1f7qYZAJU4zQDkUUTRhKzK09HMchzKvvY770GZDmX17bqNdXtX01A2xMuIa/uaYkHFnZTR
bVIkGKD93zkN7tm69A0wNLSqHYB0xR89GVJ46+CDbhvpBAgkgU7iyz47jXgLV0CNx3ngsDbIJz0i
2Xw7qy+pdA568zicmxL8BdGlwLsFpkDb/MHpNnrQ8PrkSCBlzb5c38mNtAXlQiQsgJqgKiqmalAS
tNEZ5+Pj83g7aePLrDrH6yY2dg5JEeALfBgaYC7B75KqnUpdwcnuWoy0AdKY+oXtvkMkXPUH25GB
xzf8D6P+GGGxkI5h9lT4UOWosN6pUWxrLOO9a+37aRi/Lm4nc4itlACGMK+uodsGOjHhQirdRVmM
BtVW46GwffNpBAEnNAlqHyJLzwb182fowkofQVKzwg1ULnqZtDXMsnd6m3/XweuoBHZo7OtvUBE+
2DfVg2zOcnNLIX8AXknQca7ENQxipylLUIagBAQ3LaCuFpjtXVvybthyFM4/gWQKuRzKEpdHbKgx
UG64mNFp3TlUyqfaK/dL+rJkenjdI7fWgxIZcK+8orhiEKlnM+7bGsmcUioHjdW72fmOpE+ynK1z
DNLDf8wIJexq1nUS85wxP9qncV/tP6agvs8hSCh7121l4Jz2E0gXlB2QFQrlv5ESrRn4FzLxmgBN
m3dM6x3gQKfe70L2VuF/yB6j0HqYRl6o7K7v51Y6qkOMDv+A1pSDJS6/HNPHriVl+vdTdgmhTkgC
JcqC4hVDiWnExwNkiRjvZQhvzAuTQpAcqW5nQA/wzU0AWOgP4y490L1Mi3TLVfCggQ4GD2FQQbxc
mdV1plvGuGm0VnsFvPklzcvORw359foWbvk+7kzUb8F8hOl1YQcJIqK29LBDe/N5mKoXQKajmOAp
qY2/DY3jOGKY8KBiBoChcMwW6Hwo4ABAZ2Wp3mqnuiGa9pHbpQQ9ublzZ2aEOJXGeWmVBsxk7jtJ
f/Tzt1k217XpAw5nmvUQhVeyLAYoT2po/fA7GU8up+1bfygdEJ8XzefUIXdtDc0IpZ4+IQb8wfcC
MYWHR6EKlg+RKqLWRkUZIUUbFGqs7TIlfXHLasGLwyS+6YwyArKtzXQwMQ19dY7/FtGgmkn63nOR
EsxV7KvJT4rXrj6/XffBDUCOBv2LXxqx6I8it7p0doppl8Qz7DzQ996D/pO+On9LM5+IEcQPVqAf
yh/DjYw4fnNt/1gVJ0WsUXOL1oJVyyp3o6fvyiY7oMMpC1I8zxAihgEgAgD0oPjgk9qXq6sz8EAM
NqQajAe1v40xpVmpkXdT7uIj6JIxHYXWhcNoCMXYnZyoYWOVBnp8qIdZyIFWabGZMNeoS5YHEJP9
VBnzCwH+sKK15NSt4whqbigMA/qIxtyqBewm1IqVEtczdEiBs2DIk5egGxgYVe3JOzpOkya//SSG
SSiXAzmATHzVemJq442Mq5GqigpobxuXh7kv7pFHKF9bNoyL5F7dXOKZPaEQ0VomM5cFS5wbUFyg
q+5PLFt26EB2UVZav89gguUhQOCTQdxgBZkh+mIOGvgGg6LxprexT0xfH8p4V3gLxoFIKnv3by6P
M5FjjBgsNGK6jCqL54LUGAJNRmr/nFSrv2utQJvmEJwC3hBcP/Ob1sBYhTDGu0DioVDjzBlKHTBK
sOp4bxlYuAACd+oETOtlXN0RastC2aZFuKfNHRVmhVRF6dmMNwcwo2Xd+GblHWLFKIDvdNVw1JmM
Jnx97DC2wvVTUCXEA3/V2h1tJ12svA5uhtx4Ay/7mySXXD9FLwyIzJCKQjHgBLmUoIkBQRugwBgO
wMN9c8qpD3NjBmEkwCA/IROSt5Jvt1EhQsca7IVg/sLZA4bmMqLFhTeAlxpbOQYpJhFC9c26ydGL
LSEd5peLrx5k1Izr1QIeBGQh4idynNUruJ3HdoLKWwVp9ulogvZGSb8rxSfTISeWd0erkgHwNuYg
sDQMYTgAi6NvKPYniVa7vQaB4UBbHrX4yXMeunzy3TqLVPVH3S3BEh+c8blELKC6jM5w7T0wjjIG
WqOIbytuyLK2vNhssdx2+qqTFzc2MSgsIZ3aSJ4vjQjxLC/w8soIjDgv9Db+WRzGO7LP7thJAYoc
Ahz0DvXF66d+y3MuFibchXPr1vmgM8Dif5o/zYC+VJ+W+ykYGHQB2CcllA0Ire/eyzUKyWDlDT1q
mbCXATPHjMBTzGCpml1d15BqkVSHNh5el9b4Zz2v1VhTSYoR1mzg5bqqDjwDjNWgFxnMl04Ffx2C
nGNNIMGKd5X94/re8qVcphncuIcuJfwV6Cih3NGOqHVQByqsZq+cvEoLSowLXjexfSjObAgvyzyz
88G0YMO9GyNn1+6TvbEfw3/X0ZZaE8IMMVNjyhdYg57nt+klD5XA5FhpTJ+c5GXKjXLpxQaKbA3Q
z2vccoY562F4m3agtdsn4BjPj+kjAtyu/AUQh0qHGWZHNBzG2/lYPsnefetbCj8CfLCIrw7wTeJ7
rGowhKhT/IiOZL43v7NE9R0vAg2z5P7YdJczQ/yHnPkqlKIao3Eh2jlPle+Wj5n9+5xBpg5WSocT
AgAbvkLs2Kiq9BpuiWTJvyzABmWZHjRaFzHbO4KjXCJdsHFF8P4nSqXAoeNOEvyfdnaSmtOEfCmz
nrrqhJJzlEwzWp5V2KFUy8i8v34cNqI05nwAjwGfnoOuveCfSqV0mVk3cJjS9fUY1MzTc8mO141s
EK0hTfrFdgCKW6TxQsisbDracwNVW+Uw7dy9jjoKWM6cEPOVuyTSv2h761R3PiSiA0ybnSYQvv2b
qYkNfwGuz8FjECVHbSWaRrWxgMQK+geJNu8mZQgX7XB9pRuur0NXEruJVva6PuBZrDaSBFdPT8vT
on5UXR1ZRhxMTCpAt7kYII0RyoDBXE0sgL0ipx7IpQE5dp/It+IABESAQjHQzQFmfcNMPnTCnUEI
zzoHN//HJP9JZ+cN9/nSmA1Megf9xG7Lx/o23gOQ8MD+sp7VY3Fk39rH5kQe5MoTG+9rPADPbAv3
kokwGjMK2/ltfURHDZoyN+SHEg07/X28tXfsKxfa8iRPwq3LHngr6JYhU8Tki9gtGepOaxYPMtbm
E0iv9Eg7eJEFYn0+DRzfZLs4uu5AW18VYFounMNh+WJaChJavFAJzmOioGwTFGCS0nZAI9qt5B7c
8FQOQUbzAoOr6AYJ+4nxr2HJMjw6m7EYn1s9NQ8APOg3pM1tfxjt3yffQqoOJgM+P2ECVyKEAKC3
vTibQL5VzItzGHt92UGJdZSk9RsBlL/+0AkFXtgDcO3SQ0dmNXOJN0VAGuuGGfhKiXpo8s43lv3S
MX+RqVzyv/DySAD0iucmSuGAJ6MJdGnQLsYENPJ4cSaxMvp2WbzG0/IFRU/ZPN3aMYASRkyBIAYo
J1b8ql45dc5gQxVX7TSVAROiJu9K7CbP1/1vaz2o9ODNju4MliS8MOMqH8elwptW6xrA+YvRATcC
cc0f/ZT0kg759pL+sSUk70w3ktLMsaTOim0Sup5LvqPA5qmSoLxph88y4w2Lh7MIK6ziZCRzP+NW
hXxzH1ZFDp1oXKttdH3v1kcKn8jA5CyU1DecrzFnNvbLwscql6ielQnaWrV3M8fjeFySNJWY21zW
mTn+c86iMQqoGXVrLAuQPO1xqBXlOYstIpu92PSIMzOCh9cTMnaqwgwbbAWjamN6qvO52LV1K2vF
bK4IuQhKbypHrQvOp82YpnYcvOZI3TdOyJiiLj446FpJmrVtxwHVPgbvUHQTlpQUrPGqCh9qHrvl
vU9cmvpVDmxZeN0h+N8jBgeURf5rh0ersy9UTiobkw5bR6qTnmS+VTT7asGaunoEPMNwJY+3zXUh
uuom0m70XYQY21o5tbIG+zfii91hTmbaFYa0Sby5KhD2YaYLicAKP4U6e1aOJm7ikYHVDuISqt+g
6R9pnbG3naT0R7vNf7vvgqMFXn0wMLkQkhfDLO0nyjT+aFvonEZGhWTVLJXET8D/LLkYN/ydD6kh
o3IxDLJCPZPBGhfCaWttez54eX9XjO3NmGLI97pzbNhBGupimh+uvi6pQ0C0ykk/gqglGZ29pjiD
n/bgOp/i4ed1Sxu5E894/zHF/ebMD2muoWmrcMaP0HtISvDkZod2jyTVB/QDfPTou1SPut/spVjS
jZDoIrdwwSMB5PEKE4yzTHPT6cFgROq9006pXxrVZ2NyoyUvG594w0ubTg8seaJzu+/ADaW49afC
ZN/ridxzZpmwjSXXzob/uiiIwSWRpK8Rtg40Q7yqBDsIqx/Kpgyz7ANPLt8wWTAUEqT5RoHKcvnc
IQZwwKSxwohAJqsk0PnBXPGdS/3msTpBIAXysFoLDRgo2/wLQhJtnQTBJpYG2gt0RFdJUFrOmWXT
DJQXS753rST01A5PfrV/6F16cCsKkoUu9BQ15LJ/uf6QZtquM8eATWOUWPB2xzm2dgMFa6WT5Bcb
oHgXv8wEgQXeYeCZEGLUDDJcGyNpGFw3UQiZQcZQqr6nT3fJZN20vbFTXCT343RHWxp5ffaUZN0J
T5JXz/tQa+/gJt+bLge2ocuQpqY7p21fYxNKBB76bMUYDhUJ8cZWfJY2kiC0cY743AUSFuRhPL8U
7o0aiELLZkDjlJlvfLeSCJVjTBuDz0wJFJBHfcIMzT3Q+w+W5MKSWhZuEiXTqeuhCRfEX8lbApbA
Cs3ZCJgIeq/u+mgOy1P2IitYCxEK6wRchYMSgIkAYfKvt9FZ2DC0TKEGBbHsbCz3BUr5kHnNpyPN
4cnXI5RwcXFLIDBGAg3HAK+AOKsDcsVqhIKeHpSmF6ZjG00mlZSKhUMBE3jEefwg4sjjySz43TTb
C6XVNAedTm4Apvo8JFVkVtM3otdv8YL6CrVkNPdC9PtlE7T9GAxAER6JhlBc0UuwfiZ1MweFNt6X
3bT4jYpXJPqzkL80bSLZxfX34nZ4J4ojrVdiLT0zM8NtzSnIWeu7BLuYAskO/p7f+1jAhuEAWVB7
AKgJMwJClhaPaVVroLcNUgMDXGgM32oGk3wtcSmiDf3yxgIjncumFjbAXXCjY0A8H7JXjXmyS1h0
vF928Ik48YyBypBwojNiKIM5azSglXOTQPscQvCSryI6HjeBUAzko46/f9W8ZmDQMc1yoUGblXfU
0Y6Wo+wVMndRVfd7jSLLgLaDxOjWus6NCvu3uOmMkVoYBVPUc2blB6Ocnq+7gdgpgCrF5cKEE6VB
A7JqF9hwC+3Yzv2bYyRPKlPDogYLA4bey25neDdkXp70rHi5bl22QP7nZ7GJxR0husd3tTiY7hzQ
TMY8u2nBg3Itl3MCtI676JmFLKcp8GczxUREVudBCjjaXotpJxvWFopqv7aR10TBqQI4DER1Lu2A
JrUty6mhAaTrfZLexW1/anrz2NvAqJtzONAu1EbZdOTWAUOc5X15jN0gMbm0aoKZtYAeMw1YBrL1
+h3XaVS5sg7k1h6eWxGurdjShrkfYaVX1VMJHi6fgYrhD3z93IgQZWfTmmsthZG8Gw5NyT6copKk
cRtnmLMpejZmkJHNim2ANst1WqlWCy4O8mi6yXEaerpPR6LuiG486RNGIw205K/7uDg2wl3DRNkC
/X6UzXnqcfmRHLDKGYNVgjIFA4R2ebJnv4l93fY9JB3T4QMEgR+V9pgufvFleElPMpzghpNg8hOI
bTwoUUMQo2NaGWWfay4NzMXFvD0LSXqfVPRwfZniLYlVohmOSw+NFlROxDHTeSwrhRKMAzXMus/q
/jQ4yf3oGuAzd5q767Y2DhsgRFwLDlQgyDSEu6shKjF0EJ4E0D8xgzamfl8lO4zIRwZz7gq7ulds
5RPtmSzD2dpKPgcKqwDporx2+SmLvgZ8rM2A7tSTwQdk641NNPNJVX65vsKt3eQDwkD2445egS7p
MiczyzwERrM6ZQl5a/r5Ff24Pa3N99835eG7AV8AZNtqjBaQMxQ3Yp0GqOOFEza1y5SDq744yvG6
IeHFhnPAK0IadxPOVCsWxU1z0pyy6YYgwYBf2aWHWv/W28YxUZJIK2RzLesddDF6DIgNytV4RolM
IKmF+nvnlEOwEBtPwlxrT+1IekgmGmloKUa5v766tWtc2BMHS8H7tMxmX2Bksbqd8/tF36fZ9+sm
xPcD38HzNf26y88uM2hyKRpNYSO0HrJn+miEJRpvTgDCAS/gqOoklGH817EfJoH8QFsR3rHyeG3x
ampD/jgArdZNmY+HxE0iybJ4ADwrsP29LP68RskaoVJMsJNsTJyEZAMIblF/KrU9Jhp39QCR1am+
GfQpzBLoCeI5gFCS36lO80QL5S0nnWR/N9fKaV0QLJH6ilxNSm4oiqrkQ5CDcMVbUh9T2OH1tW56
yZkJ4SqlSbzEYCTBgKvNvuiV+5fStwdHr2VcTesIic92Zof/+ZmnTOYyovCFLcWAXj6bACZCgIs9
dPYYFsUXYHlYIeMQ3to9lCs4UQMEQFA6vzSZj7j+ak3pA634CtWHg+N1kiMmsWAIEsT2QJxM6xP4
InXSsLKcB7a4LLj+hdZJAuYV/lmGIYR4OpVD63QwYkx95MZpmIK139HLu0H9Os7HKssl7r/1qcDv
YuDWhMbfio1voNkQz5XXB1On4b23+G39uc8+96MboNENwk4oZva2pHomVrR+nblzq4IjdoZidWUZ
90hKQPicBR40TnfswAJnj6md72Twf1vV/m+bmKABi5yKOqaIUrDY1A2xjZUS4Fb9OcdkBCsXhGVL
dk9vBX8Umf9jyRE8JU6LqWAKOBKKxfg8FdahTLwT7tobMozH6/6ydaLPTQn+QsA0iE4EFpXVut/S
T4Vt+9Ykg+Buf6+zFQlPQa0pFhdSHT2A6ag9JDdgfAFMwLprb13fiABLv5NF/v/HJKfSQakFD2vh
cZHWxJiZgpUl2t6cIxXElOwzGNje3QEicHuAxEM5SHzzjoOcIOdvtLbYQ8DhaM2QRwrMr97DFE6v
7VMeTv9H2Zc1x41jWf+ViXpnD/fli+l+IJnMXaldtl8QsiWDKwiCIEHw13+Hqp4uK6VwTkVFMJwl
KUESwMVdzj1nEx7QOPdcXdNkeihOl+r1n7gm2IF/Dbqsp1/Mpfa0J4NlEmUUPVp2keTBcEU6m0B8
m+5qW2R/f9HAUi40ucAjAA/xfryShHkg+0Emg2ofAItfsXAEA2nQvPx+nM/2QWRBkQ1caOhuPHeC
vGpqcmVICTo0z4ilV6WN6lksS/Vl7MML4dVn5nnRkwVLCphJPvSUTWY3uOhjgCEb7mR+NMoL6dNL
339msiIQolkT4MVJr5+D9kpfyvJ/tpPB7w+g69JC9gHwNvgQScIakMls/fAV4HbIzpb1JdHTz5/i
r1HOlpqK5rBlPUbJuV41HmwGlsHvZ/2z1fzrg5xtXBv64G4542vHXrImG4a8NGGaDEgkcObkN7kl
86+hp51LnPSXnu1shnJzciNb49miXjwUdnhTCqkuhdOfeYuILwFs8Ja29XMvLQzzUjLFsXd0bGXT
tvoG5iseBzoBXRMsYVTG88vvX+g5WfDbyfXrmGcPZllQtbBsjClTd2eix1UDB7lub9okSoqE3NFr
EqsX+SrX5GSn5uYSePi8GPTnDcAEgzoNTEQf9BkaH2zFOcfaH7Pmqv4h3aRaka18Q6KyzcKX4z13
Y4Kce5Re8lk/NSLouloogdB9dX4OtKgrFZBex9gKGpzFjYicVSt4bDiXfK9PjxyUlP4z1Nl7ts1R
+gzpioQ+TyngOPoIarWUHt3YuJFzTH8Y6d8tjywx1a9DnrmtUA/rOJIXUNfwZILimjC/Mbhdv19A
n8/fXw/mnjkksz8Sg0AmLPGPY9o/kjBp+LocVmYXN0cJKHEUJjPUYZy1ESbT2t74t7+/gwuTeJ7u
t3LtV0aFG+jq6vsgqi6xRCnjxo/AzqMHL/v9cOdcscuCRSPn0psRemh1Oc+1FaqeFe9xovZW68VA
oqNlSDFYJP7SjKJI+rmjqaNnnnGS+3nslvxSoe8Te24j34d8zYJfRhbg/SELNeSgYRRg4rK7meUU
M2Rl7e+/f85PLB7GAB8t5NodeLRnphZtGZYSaFACawUiEvZA3Et50c+eAmUHZO6Qt/xYp9GuAYJi
dNIkgVyqDr5/kiwCYfc4WOnff5YIIlsoO+OBPrBxTbocwaE0SuRmQrq2a852XcUvYfs+e2OAtQCv
CFPmIx/6flYEn2YjB4ALNEVWPFlGbJAL1vqTpW7/OoL9fgST1aFkywhRUd5TgmqTbdnXKHTIOHcu
KbR/Oj2/PM5yWv3iOea2psJ1cNYyEaSmdoHFoDF2+ur3c3PegfC2n5CDAY0E6u0wWMt9/DIOxEkq
2TQ4WscM+eMgm6Fo3aUg2ANb+/8h7fNJWShccj7/GW95yb+MV826990R46kabn4NyHwLjSWwqU98
jCcTfLfzNwIgCK9B5yUvSR98ukh+Gf1sW3VWAVihh9EH/+vs3IfV/e9f56ezBmoWvMcl33RuGkJu
zbyj4Jub0OaV2cUjti+q/kEtLszbJwNB8h0esQf4GChDz5ZHy1pjlhYDe7RqNChinQdldcfGEs+/
f6BPXhjwDBBUQqbT+dim1bRTDWZ72AUgjXdNx0/BfKmY+0meAuQGaKpFHXypGJ+twIqb2mhnDBHJ
JzY++uLRkCgcsx+Cjiky/3FFmgtv75OnwpCLkghcPeBYz2yFCnVVGCWGRPbk6Opg7dNLLscnE+Q6
QEVAzww1tA8gwrCSVdG4FHnhFvKGXZSY+QClnEuV3M+HQYcpyFIWKOHZOvCcsDbH3kC9xxyaw4h6
+LroeHgCuVWR/u2lABfRWmo9AH58APYxNFx5JSqrIGP7zu37iV842j99lF++/8y81rqqfX9ZB2Aw
hNckqhzaa60Jdur6y++f5BNDjiYTsKjgaEWd+zxf1AsVgDEQVTke2mSLJqEtr2uZMb/6WXfR33eQ
XLTiLiIOWG9IYr43eK6O6OyzpQQ4rht2YCgTBoGZEuvCTv3s9f0yznkSk4aEewwU1QkF+eNmUO6d
TyZwXVjV5vdv7822vEuro6MEGQYoDQG0sjzb+ycyjZaFM1EdgD8k1XWAuKg1dcJoD5aGxn5uazas
AHsPrsLBPES0vHFzvlGgSUpDMlyAgnzYyrgRFMzg2SNBgDrQmUUnndBI8vdQUgm64ejw4bvMhbv+
/SN/WDAwFXDnF+5J0Mx/gM7QWQWDQGyYRPaAw34KN9r0wQQp1sVwEcr/wR6+DQaYOHp0QMR1vmAa
zxFy9sE3O9TRWtjT3g5GUMSV+ufUedcRRwZhKlyEjLS2498/54c1BHpziPaCdgO7HLn2s5dZOqM5
+E7NksLg8aQoQrH74CIz3PIt79fP0vIfgF0EbVbomlnu4hcXYPZnL1I9GseLBlI4w3wFiOh3CCGu
8opzAA5Lnfz+sT6uEQzowjjayCChYe/MSLY+cc2mI2iOGMEXCaAXYK1We2FbfPLuMAhAAIhPAAf5
kHozWzSV9BhkVmEVW2w6Mul96Ufx9PcfBmAkHCsLi8EHxQpGANsIpwCdTpa9lmX53Smdu78/BMo8
qLqbKJ6BAfn9BDWhx/ucAgDP+wZldh7dMW7UF46Tj3tqkSgLgNsGdA/EPGeD9E09OyJHLG40s7Ua
mmFnj+KhjurberAuQDM/mRuwDsN3RxUE8IzzLRX6eUMlSF1BEt/vOwPtg1WZx7Zkf3ucZWLQ1o5t
CyLu8+A0NGD+WgMqfEPtgr7OXM3BVzdEm+vfnR8HiMvFPiCjiLd3dqSoJggl9RzQSVgsNqdoBc2U
C4fxxy2DbBC0B96aFRfc5fsl0A59rW0G8tecmw/BBNKDYLwU4nwEsAA8ugTxYIVGNeBDLF+hX7A3
QtDTiMn8qlSz9fL+1fVg+azmUY/lvgIvZzlbT66exapm9DqwSjCK0SzypthzusPcdKeS1cWNXbJn
ALEurNEPbwECDGhUXuYT5D0fsCe2paux0bJMGmQBmTxoekm38YMtxAio9i4gGqQe8Sbev+dhDjxp
gnk7YU7RrB0DfU6DTM3S2k2WU4AGdfrbjilOyeVdo/KydGec7wWjLH1f8a5ESYJuip6A5VQlF3V1
zrn0AIUCXA27YemN9j62gTQ8GKqZFmUSPvCDOGhowdTpuOd7cAYU23zTnOqH4OX3++LDNl/2gwWq
L0B4UAk8BySNFe9nOyqLZIpIXIxu7A9damKfvA3z3z+m/0df2+s/j6r+X/+Dzz9arkVBc3n28V/H
4gcY+dqf8n+WP/vPr73/o3+d+Cu7k+L1VR6f+flvvvtDfP+/x0+f5fO7DysmC6lvhlehb1/7oZZv
g+BOl9/8v/7wv17fvuVe89d//vGjHZhcvg3SseyPf/9o+/LPPyLkRf/716//98+unhv82Vq8/ijg
lf75Vf/7+6/PvfznH3b0D8QfkGHzYdJDGA4sdPW6/MSK/gE5OLTHosfDQtPMkhFgrZD5P/9wrX8E
i8IZaO3gWqGjHfuvb4flR477D+TWvAX2iH2Hqon/x//e17sJ+mvC/osNzXULAFiPu1m20V8uR4CT
BjcFhPhCG7HUxc5cDtcZLQRjvhHTTsd14c/pDDfr1lVhSiJgNpmcwLdMAM+wdIOuiNG1UA1i98Kb
+jgiLIphAuWKOvmps/wpFYbGemYT3+QceXn+FMw6uODZnqVm/rxpvEw4nFA2Wl7Ee9vAarMXluY0
aRwHgqGNOjkMhzLVTezS114YEMbAMZA6obqmYaTidoLUmJtfImw4y9n8eSNhiEYVZDXA1OedRWaO
CYIPBvKruKzmIq2onsAAagrIFZhFgoazTdD5PyMFnm4jonLF2GSmXjT//GWx/XtSf53E9w7Dn3eB
7B4QIMB4AVx8NockJ6qnpKBJzXUHVUW+UsQ4Cm+OErehF2nJg/fGH1Eump+XBCyUBLBygJZ7//pH
4lCC1gOKU9YZrrhEOwdxn41RnIQhq5VlVy6kEqh/X5pVGw9Uf7fNkhzmXjZ7beGBfXPXKAW6vHTI
23JPcvuoXNBqBLXiK7CphSu71uamUlzHXdm/tGSKeW9ZW8vwkKhvZrLCsgKysrgdza7eikrK/cSj
R3OYjB3rOrqpygoak2VZ3Jkdupjtxt8X3Mq00V9REGmpsRuyIa+KzOrD4MCqo2hHsBKC44DfocVR
3yvow4bMCVd9mJODV0ePEqFjWlvNtVewGK10EQRFlBmToinS3Pf7VFgULe5k/Dl0LRTM+tsSa++6
U3KtcpseSVlaa5uptZ4mlpiFBeBfkN/J0gAZqDGDbysn1c4AWTKf1bFEW/9R6HFLaltulTdtDAOq
0Cpo1KauIZCpRL/2iZ6vGhdKVVVXRevadK6kmlTmWcVRmZW5cuPBmPJ9L0ClwMQYW4iEs9A2g3Ty
6X01tve1u1ahm689t/s2C7tZV4H3RAABi9Dq9Y0DbZn4ykcvFGUs1UAOxhEd7BWjxpjNXQiK/aGr
tqbdIV8U6L10IrYLKJ3TAIHMyZv4tRE2xVq2br+L+LCZQq3habJ56wTyAUpLZB8JckVaI88sLc2d
8FwVO6PXXPlRN4DrMLR3/ZMFjYJHPoTxgARw5vBI34FxN4+hC2vFOdjuV6EU963yzKtp5GjHN+x9
IHS5po6l1lUfkcQaSJE5pkE3XuDla7ekIJQtDJWNjIdrg9IvjT1qjO/9JNC03MFlNuIgbMeNGgDA
JqGFvq9I3Mjl4irji2sNj9oKux0ShDyxjCaKzWDkK0O30QXH9s35+NVOL3sOadMFMgE/HZR37/dc
ywK7KXhJE7ewVm4NVhxbjnvXJYkexzUy2O7eCWmXieBbwVsjNpuWXI21faMsmgxzo+5VMWzLMSqu
yT1HpXilQS5DcWmFCQr7ooYC/b3Z9wOspuHERjSbGzrzIzqli/1widXgLFWy2BDkTQFx8dGViqbC
c8IdE4n7XPUVmJ/Ap5m6OYuOxm2gIdEzdO6QyH4MUrvwtoaChmg4HlQwt2sjImTV8upCcOIuBuv9
y0Xbvgk+ZYCk8J+/GLxf4u66b+vCmjq8Na/WSEKhr3OSYbPVA+Un3UADya0s92AvlxxdE+CSNq2V
NLzBjWmbVSbIIOwMJAN8FzKRH3lp5yvhYF+r8JCXg/WDO+gipUMRXdMIh8FkJ0S5UNsd2/Ywl6aT
FcLdK2PQxxENhHdCdcZBgsUmFkXpPPTVNGeGZf4MnN6OobZNnmwK5KbBcn9dc0KeGO+/NnMrALLH
K/z98YLQ+eP7gaO/IJYhBQ5S7bNaKtbzFEIHC8ecNfdZadpbEtT9wZCGGVMr6CAI7dKFE918EKH3
o5jC6jUqvbQNW4VzQVpJI4EdJF2ntzP8hhr6rWvesfrk+g1JrTK07wsdPBmWZldCGtMttJ2bzCHz
HZ1NqJv43oZLFmB7Tey2Ixgx9GS4ri1LgyDtetArqV85OklPhlLBjaiZunLyKHv7VBH57EWNPgrp
W7HOfdif5a36BbEWGZQTy8sRYjvWENuONFcmHe1UhSSEZnnu39VqQpNbqVe2IiXWogifnZzfMNeZ
X6mgSamaeLaD4mZSzUnAY9mYk2Jrbgf6AIq1YluaVCWdCEEUguQVthpqVrO5OODK8xNrMvixMS1c
QvSSwDSbmTm6P9tyiM3QCCJIrNgsK6reTiKlWFwMcx0XUR3ekAptqJGK+HfL2ORorbjmdUuuKQ9K
iO3obcR6cfR5IY4AJO0N0ljQKXO7IyJxO+0tAQElH5winYFWSKgatTwIV41Nhowvr8eaIPsyF+6Q
AQVvP8jBvTGY699Fc9mljgkwvgHr3KGQrULwFN8ZZTtiZg3vtq2EfxtIaEGCcXuMPTn0MevLW0MW
4o6oOdyMISNxq7S4gf6JvqpJvSqA6otNm4sjSEbDG2QR9q1DrYe82IM/pN8HjuyR8MO/CtVfoosP
F/P53gIAhAwvHIW+RTjWhbv/zgL4qtedAZ7b0vPu8y7f9B1Q5XkV8U0LiusU9FLXU8XMGKyc0Ekw
KWYq6qPjHNmvynT5CoHFmMnSO5RiRu4u5zgsG5CIo3OJO/E4VGInXHo3k3F+csLhth20eePB8b5p
iv7aLqfmC7DabGOqHuctmXdFIessqNQQu0AypCAo8FcafZi3bxfQ9WehaPpTUKMhuudy74VjeKgH
SM+PTUhBQ5LAoM0vIIP0oMhXs9sx9/qUNZJmvf7aD7aIaznma9Cj5Jmirf7Wt8CiVgV/1KU5xwpc
Om5ph9sOwgd7S9hqH5XhY1DicPHrqN+y0GrQ+eE2masaLMaw8QAzrb0UUg/eqpxUvaWUuKtOD8O3
MbTBndg4j8RhzhaJa/Hn//eGHqG25T/Qxue7XI6XuEbP0I3LQQPSnCW8QYE9AAnK2cFZjUODjK4F
vbLeyVTRDk/+4B/JVMEMzU2+Irlitw0NoBsRUPtaaLDct4q420DErhDe2mWsTmwNzT8OTYO739tW
xH/L0nq39FD4B8MKuroX8YoPxtWBoGVOAhhXZRcr9KKGB2bY9Y5VZibgJsFnm0H3oyAXuS7tKi56
lz7JkhUwv/MDgNMbiK46u7eLyCdnx3BSpp2pTxWQ73uwtZB9GVZJSNpbr1+aWxnJHwIbFriACslh
rmlz9Os6C+FJx2EIvzjiXfVgV/60bpoAHtYJbFl8X9gANDbU7h51wNyEtu261A7YI2VUrXlUeBlE
skHjLJjz0IEgnUixJ3abo1VI4XCzG5GWkAXdvn16uwiPNpk3wIEjsKZJS0NrU/LavCc5XHS3ckkK
QglQDc5FlxTd1BxKz28OAwlkOkAa4xZU2ym1p2EH6ic79Ris2uCzJ6Pqvkk9+QlVgLgMVjAecrNX
2eSN6DmD85wsIndPbAp/FEExvRR+nvi14TzljjfteWXxpLYn5wkQMAa3Epkgbfc3woOYX6Q6iIop
s35gwXdj9DYBpDhkwOfbrsRar6KIbH1Arve+YZe7omtfPACJ0bZKrI1bEJbWOWoTnOAPhr6x1mgV
B7wAzH+rvKNuanaQU9DhlJJSeifN3XUBcqP9mOfW/u1fZvuEcqnYc+4XWYum5TXY3cH+ag/hBvkD
HjOnJ1DugN7n6EE+3HeG/I74w7FF8ETRXwoDUG4b2o/bKOzB3lo7dmLkRXHs0J6cVIG0cJI0P8eW
JRafBLx9Yu8MEBInELGv9iZa2jMgjexNUJXdseeKxzloD451Y+V7lN33bmdOJxyedVxN5TN0exfm
+ggwZu7+MMhw0xr8MY+aFoltIbZEEj9RZWjtQfxm79/+xdH1G8+NKZ+Mq4hM9IQpUCuDhpgG2T/l
5eQdIHNgxU3d2bfIs2VTO0Un3RanXku2L+so1W3F9z3a8KdYR5M8Ok2r1gYTr3MYyKMCKn7XM16v
qBvOLFb0R87iau6cl4J23+jekXRc62EC02M0uVdtl9vrwmjQTMgh4YzTGIWGa3g5iO7AlOWsKDI2
d/D/2QleROowfeP0uv0ekNaOzX4W17w080Me9HP69gPbvwZ9bTblvnNjCQvqCIs+ZV5wd0WRkN+I
bchUlE4tEyejpVGGvoEwjsAZkxCrKHY1KyY03s8667w62FAxj4t4pnVnkRz6Ot3srCxnJKsunM21
atomA3M8wQuoUYHRAop0NfXKbBSMpK6nvMRFsRBqb2Cu0OP8OtM66UxF7slomvtF/CPxB0Os/JYP
2AKhOknnCukk6+rtQz3abuywgic5WASvxqLytiovD3PF2LWCk3xVTQK6qSIKkt51aRrajbkxR673
phHoHZot4t5s/U3DoVOck2ncjSIH0kFqaws6tzZRZthueN6PcJ1pfTXZEU0Jwcp0y8CHzyJvGPS8
N3lEY5jsYWPyLoBwSO0jTmddxls0Pijfqn/qDSKccDWBD2DLG/0FArzBEVFRrEy69oqmX/NKdF8z
PG51qJj9AEE7Zz/951IrZJNkPfSpadanAsmfW6dk8uQ67JGGY/Psw77ERj2QOOjHPBWl0+37EFsu
Co0jVkl751qgDYaTDkPbcU+vOmJHyC/I6FC1wTezQD48bbXOZCXbbRF4p7myGJhkR3as/aZIbKea
j75NMYIPxxIqM96e5zjlbQ+OSTDspqDb551TbMIq+Pk2B9xDdiLCHKdcNPRmIM2mQtgyBeEXkxs6
oaKjq0nZP8O20vue0tTo7ccRecvdtFxkXURxVYP/1FQ02hRMe2tw0rSxoUBNXFfNi659FLXDqtxi
n1orjlnYunxQiLKD6TbUPdL4DEzmkfbSwGq6rZK8/xLhSC50eFsKePRTyZ2nkEEGvR9gF1znySkx
zY4pjW0FSCod52S0lfnIuuAKECN96r2ggMc9Xcve8O6pQ68o1yQde6t7yKN5F4V5u2p7087mQLRX
1nIBQJ/Fgj+ZZLSfyCyOCHtWhmHN+6Z2+bo1/TmrRvcHxA9QN2mHU4AT+aTeQv7SaVPDjxJLRuOh
qMtuZQytv5KsVAcnQtkMOjI3OAu6GCXKpLfJtA6ixoAY9njf+spcVdyS26DwkUvqx5XVWuLOpdax
NCpy46PmF2tkzbLA4nyPY4Pvp7r3sjmSDVqm860Gi8W19vNjZYV5OoNC4NDMhpmMCOPXgtdgps4P
tdvOK5oj+UnqTu4HVT3ZRidghKe6PFCti62c5Be/mH84xeh8KZoqtaKhzTxhsoR1Xn5DKCdwizhJ
S7y7RPcl2Qwi5MiiUcieeK11lHrwM2fwOUBq5T5sOjulUZGjuBvUx6IKd/C61DaAuA7WOGkQBxTP
xNNyB+gJu2WlPJmiDK6APm5W46QJehBHmUmvw7HEH3nh8W+F0d1MQsoNi7SxCyRQumOLduPeGPbR
pCZYh8hft1bh3NS+sa17jaSvyLvEIKBnkl13p5dj2veMfTk95TQInytHPtgAASE+7JHVwn6pvaDf
60H0R5SgYmQrddYXMswiIcwD8owqzvvAvHJJiOyWgLQ1hB+vZ7chKw9gWlazMOu6mu0kEECgasoj
EBHkw7Vsg2hnONzCTNjQznPFo8OfixD16H4cysxoI//GLICT9INhNUgD2SO3UodCzOFV7gHDO2Ff
fhcjT3zaw1SqWSGfwJC0YWX+4BPrGs0zNHFqVWZgLSrxRqBZV/uzgeRi5x5CIu+LQsOkIAYBG6HX
6tTqqzmdmmKHplAkJMBkEAdeH09+r3Zmrsq93+tsqPruQLuSXo/CNU69e4M1aH9BsoandQB/gkTG
deRo4+Ty28BhO84ic+3bM6qgA1uB4zS1ZzMEEV3efENwuLVkMaa2Jn5Gh5nvIPbxUjtzvnd6aBSD
lhTKIjM0Wtoy8oBIFsExt+h0F4Tq2IEca2W2IJpC5FLuTYhMLGwVdYYMyRyjMSu8QvVTIWYMy83E
8unYsBelwQUhG6OL3QGqG6Y1+7G0pIGjLih249xOJ2lUkLxz+yhGP55GJIA41cub+gpphunJ/9rN
AX8KkXK5misf/YjDTlnGmK+M3hnX/WROMXrVX31utVd1G2E5iFsaDdb+r0vQF2QjYaBK0ImsOguZ
NG4ODzT32QGUpAZo7RQkCCz2UlkTgevE6kMVdt+ace6TIjfGK0eOX30P2eDONRYOsLpZKzTzXr9d
QiPcuUUdIh6r7BM6S4U27KucldGpHPIfk23NWaAqAt/R2sjcc3cO1lXC+XBlWGALbrCNbypwCm0L
Mnw3GtFvvN74CSC1viZN9WK5zEgboxC7thViMzCowkYCNHyR5s29KURH4sgcDx330SE2Df666cLm
EBbUPRoW2M/zKZqvpGfouEW96Ai6kyFZsCuR12esbf1DMLPypjHttBSvIYDyHu6JNDjsKL1Ghr9d
m6NvrHH8OvtyNF1Undi33EIYbiD1teQ3uhRpGLKhOkTXq1vxtFTVtTYE7seuhmMwS3k7WjR+e5lK
5f4O5DHXlgzpCecZlDMBFZKR1/zIuyEuC8iqTo3G5g2FuB4ECLVy4R81yswaSMYv4WTJ1SStcQeM
s5OVNvUUAEBDkwUzUhsFyg/XU1vaSIBDVLl8gT5skQEy3iXm4DYxYMTtzuRz/nXYC1rOV3lHWDJP
7Yg8FF5D8NPWXXRyoxkNhu08HcAhOB2clsWWr9uN70j/tkVua2OPL9KdvSurb7KSgmmvtCMZI/rF
WRLk/nM5wtntE4Ii0deitczU4cqCNC/oQ1rqi+u3y1J8IVYjD27fRnsAAQ/9NPQn7rrtadwaYUsy
RGl3Q8fnR2/eghW2W6kOrkznUXtnGY6165d/9byuYlME02rWzXoo6+6a5z7/85J35b6UuTx1wBWh
Coi+C2H5RjaPjVzV4zWf/CqPez5sncl/Lvqg+hKpx5miVyr2vTajPlIIQw3h5sl1yI5Wotp0EQYc
fKTWC5+wF8c9QYuJPohu1KnNuuGmKNEP2vbdmLJxjlaBhUxDKUM/7SarRmzC6qzvzCZD1+9dteRg
ZtP9mrdAW0s3LLJA5vkxYgPWKk6HrpycQ9eVcjW48/gIR/yb4SIYhLgu858a3fNMTma1fvuoPAMd
yx7xruTYhfu2pfc0EDgRqNUmQ2ejtdcX6tDW9XPU8qT3G/HAK+jyUIR4seZSZK1RYxvYFet3RUNv
S1v1J8Cp65M+TWMV7os6CPY6b16DcgjXvdH9aOriZ58TxClVle/HKBiSxfFPOxv9LFMLQQdkFvxY
mPAP3dbdYVfbcGRM5xS5XReXHPEq4rcorYrcuQV5LXwKzrx7yzaeQTW60n7IksGs6zUJGpCNVzgC
3lyoUOYvdl6yTdCUYM3WLsu8uYnuOqSu1MzFY0fK6RoTewIXnHhsUHc6dhMCwrcforgTBaWT0skz
AV/p7urOL56akm6Mqgx3JTHDXV9FkJnWUxUDQjFeeXpE1rvPf4x9ZV6pmiJILhtkLCL7IGbDOqGC
lu9KYOdT0F3pL46FIGgulLeTPGDIWs963VT1DkOKAy/n8V4wH+YfbVVrl9T9qc7nflP6oOYkSE3v
C0fTVdGY1RfZ6zhy81sJAbYDkt/5Jgqm4KXz0JNetdBYKIby3lWaH8eZFVnPQgNNjF5wPTpjeO21
rNz5HL9voK03HpnoTuDIiCGAGSRjTsk2wLo6Gt3PsiT73C/tLIikd0PGAhSPZokALa+c3dull2Tc
BGG+hXA5uZk7tmfL36Cov8MMf0HHWL+ZJyQAvBEa7/EwzYlCVjEu9dihFN/Be/Lq9qSQLnwrYiHN
wmMuyupgDwTW3kDeojaadC6RtwNcBP3pQT7e0XwY70D/ltTVsGWoOz3aYgBKTFAnsYC/T+shaO47
w08jT/RPvCTDoQOAM0YQMCrhvZbVKqyG4hXZ5DHuaO3fGXOuM0YrRPQSmtWm3HdtY2101dxMnLwG
JDROo+s1t5oicdlMmVVxxL4DYAS+K29g8iHR62K93qApMU/ZgC/Wo+lAVhY5SnO5hI5CUDNG/tb/
/ySd13LcuBKGn4hVzOGWk7OytLpBSbYFgmDO5NOfb3Sqdmc1XlsekQTQ/aeWE4Z+W7QfhWRasht+
QioktynN0l1bL9WmVeSvDH3QHEdjIWO/thXz4a2nsVfLe97l1N9NvZylWVLU+Ga2azwmT/ui8W9t
QowrrWGyT4351VoQ1w7QgnKdO4oTpPfcE7n2DK405EyVE0VrUYRqk91r7GTong1bXJy5qM7kMFXn
SVcFpWDmvlp1MH+ELDwAjqV4mAoairK250+Vpn+9qqDsq704clR/bhKjuWSqOFvmIo71HPJilj+m
1ZQ7J+JUbMqt23f1pfOWDQDfgHAxsXaB8LyTPyTpplLz3xw4aoeefHwUhqIryaqDnTb9FWlIf/UD
o78CTCxrb3SzyxSlNK+ym17mqHwyBvelmUf3AR9G/9Jqf23nxvJej/SH+BVXS+eoM6d6ek47kx6k
6Hmip6tqB/OUJ5zI1GOfzE4Nzp4R5BsVmv9xBaxn5kUkfTReso6F7FpjckuqILn1Uq2YQppf6ijf
9zDpb+7YnBoA5h99B+QTnKqxYb9O01+Qzu/AmPydZSzSij07L68wqOUVzJ5rFdFuAYyNBcUYdFaz
S4Nab1Nk6jvTM7q1Zgc41okzf1TKjYcuEi/JfB0k2appkw0X6Xy1Y53/EbO7xB3ZhA+m9ai7zHtG
B5TF0vQPdWjtHDEwJOXOXDfoYvDj3RPc84JxQpKZQp09pMeQ9vj+QDcs/4/Oy5dtK1raJC+7NqjR
jmGtv0wrbR9r6ffbXJia9fDZ9aX3Okm9TWrLOxkB2BEXduPdQUwUIi9VNgYPKXqfleFzTQJQ4BOy
hyEGYOs2ehqXjSoyf5MxL/FQzTY4qwxBJGuOtxIh2P1dOWZ/2qJt13dN02b2lvA94bfGvjE11Jdu
HSe67GKjNaxLZATTO99KKxWH5tLEohbtNlGgT24DbKDtXq3BFZhXYXTe81TYxakpcLT2fX9XFrnm
KjGM5SBwgZ9bUfDoWNMUW13szU3+xx8MY2UVrndx8+wjsWFloqXt6T4Ja1rNDYAKYxf7i50PwwXh
WnlU/bxXQx9SjC6kX7RzsxlhdONcl84mczySyLh6VVT4QCVcwm4Ovwxj0i8MWOzeReA+dmUKivu7
UO4vCNE4CuToH6lhVnoqy382WtPYacr81Q6njFlwyZ8IRpKQpaXcT2NIxBhja8ekDz/CuvTj0DD0
MWidNg59dfWywroWVsrMXpfsRKE1u//kooqpW4JdOR4uvZFN745Txpy4m0Z+in6cry16nBhBjHsy
+QvDdByvHhTHRthreIQ+WUk/lMc8IjQxdMdtFszUi4reeHgPLGhAyKTu9PtVOhXpqc83Frs5D5Bj
x1M+6IeFQPTHsRL6Us/J1XACKtypMagQfWtNg19fJlU0Z+CN7T3P8q3Lm5fQVOaTPyn/AgktkPyo
fOMDte5ymwrWNrn7lpX4Lw60C9Tq8mB6s/dCVhRF/kjHhgTtmRv4Zg2u+TYIakOlYxmV3t+i0S4V
duJclyw6zjrCWCHD8s2ZIGQQ+vf3A7ZdGbUWp3IwmREW/qWkM148VEhbGbbFsUwLdq+gALGwnXxr
0yvyRAQIPab+pu3QeLGYcWmwBs2RYj/Pw23jOzxio9e+m+ScRzTI3ZBdyKcRj8wP6B5Uk8cEARqP
kZTfdp4kRz+Zxa3o3bfcHan2U/CwuJqRCrRpdDELS1ImJMYKV6vYdXOSvEQpzK7kx0miYTzMS88v
jcO7Yfdvg0rNcwI886K0Zo7N0KwqduCPJiiiqxDKfMkyH/VdX0+n37e4xf01Ka16p4LiMbGVefGM
3t42Mpl3bJ8rdcdlf18yV+x95fgbbkway7nN3biVinm5PA37kOBECtbmMwMx27llJl8lw4Li3ik5
xut655VeS6dyx5yjNoj7cKAVl+XwMDKx5QwBR4GMOHtvpWO5FWG0b1NvfhrtZI9qxt10S67/W4YB
Dm621mJw9VGrYdwx4FatstoNHyQJBIeB0Ilt6kbywufYYR3QcbuU+dMYRNVKG2a0zzpAKIidjRyq
+tRRo4hSru0sLc8MzzXjUQO8QMDODy2YaGxb84uW2n6mutl4lKLL6DbnrJmrXaBh9fH8pk81LtZz
y8bvjMvBD1LjmmNiOU+e/ZG3QXfW4wxYNH7+vonq8X2Zhv0yONbp98VwiVmvarM+Qk1dSsLe/3MT
903o4oHRjafKKPtHawIEZS5RlYbhq8iTNp7HxOFxa5IqZlDvsE+jpYs5MmBwDSMi+7FVe0ENUxZ+
/iZHQoVthi7HIzXCZfSNj0KYN9JY1V+ZLLd5aj89J3HWZer9kBFunemU3FW0SPHmhD/hbPDYGFOv
DpOPdsrKVLPDd+Y/IXeyoI7s6ehPSJm6vl4OtRuIuJ4a75leyF+3wzxuo/KVYRPZk7mYzfPSeCHl
11JvdRvWz6Z2TaQwZQDtVmyLcRzOzr24VjatjLy/KH5dylDtxF2K0Pq13I1TqmPvLlEIS0BVP3jS
ftreZsnw0Knm95elE8V9Gop47iq57zrhHae5WU7kRkYAKZEZd1x4ChkkC0HTQUqW7TFZAKJt/Fe0
FOX7suhooxwelF4p69x1rnlucP3ui6pGH8Gke+oJyuDmKHw6LgwY2dWpP4d0yc9+H3zWrp88e/eC
ofFDStbe1kdv1NE6r8AQ61D6x98Xr9PZuiMccf37JwbBw0iAxDgRbT1x9Ou8lOeW4NI1B89HbZHc
3k0ZLV4Wecde3qtt/Q6mmF0Z5LhwsSsvVnNyn/AY2BcDC3IAgp1F1t7wM+fChC3jEYtqzdOQ+sz2
KRkNnHvziv6/WlFmVI9KOwdooeXbKDR9UOD6t8Lx1Fkui72uIepjmvQJaM41n5DTobGnJ9oG/T9Q
+/mYjtWQMIJ03nlFcej75m63Ti+WEaSnxJgfnNZaNn1v+nsjD/v/evMi2lFR4ThyrZoo25sF5VGK
hOcB1n8517l5cRIld7lAMtwKq39Iwnz/y0APk0qPVgBiXgfPTo6losln2Gn64rMhLbYxG4GoW5bs
gJ1lxnqmDGqUu460/ZIbVvCFrP8k2pDnuurXVGf1f3mPiKpgVTY8GMfO7vJsT1FL3EweLEc/mKON
ORb1qg1HCc7fUOca09kHgNyWdB7HaqhauAUmnE9W1e36YmGsLVj6rdP0eYYG2mh76wEVqNoaZif2
g/ZeCR913pOoBk5m4uGRa/SvK+XemSz3Js1q33veh5u2494ukbCyEtg2zblaCVEMHOJlefXFcDFT
8sDyOXj+PTpCeu9VIr01U4v7o1PYwH31DHErCHZPJyLTciDY6+xaL5bs+sPvO9HY7ylb/VmOLkhc
LfXH/7+a/RdrauyHKESrSHaM3i0yEE/hWO+GhCyX3qmSv712+du66QgrU6xhbIoH9ux+Nczw3k5b
7Po7R5UU59EKcqRq3KteieEQhP25hzd/I/0pOUfaMWMjgHqscyyRZYC80O1g+qKUNaF1u2kdbW1G
EHygqOq76efx6Am3fKit4y+8yVya8px0Lox36b2JyHnTluPtWxsNUM11XYpzMEb+dZhK81ZQH98q
HfinzFPHIGUl9l1hnrJMeTibzOwt82ozXlIl/rNHhVJSzVTDS7tDHWHuJn7MbeQvy61wewL+B+up
GF37Iasb8ZpWT9RE3qaqEoQYTqqulPTdrh1xAP2+LSXCpg7n4s6aF+uZ7elnKhDpRVayrPvQNTZh
nw7/Ce7WLLLlu8but6LyKq5OW7srVzCPb7Et49BrSUvZe8WD4HRYK2ZMXVtJTko/DNcxrWHQ/O4h
CGZSSzpVrXVpy00z2WI9SuGcf188u3DPypTNrpjrLz31Yj9h5135dEy7YbLSd0+2iIMVQODv23rS
+6gAFjKGZ0bC539wt76PkTmutMTiE97LcVUv3edYFRRaDTPL0jB/CMT0H+S7wAFfFpcQmYK/tPNj
p9350QWIrXwK9yhqr1OGFCPLgnyXIVliOEXTxUGw6HN0f1E5Y7FFY3RoPRZx6aqLn0LzjrI/4I/j
3e9L1VD5Noy0bbugfoiAZzJTq1WZDONVZMHGtYJxF84Oo81mr950tWU/zZjpVgJXMxBexByrwrQ+
TVm+1kvU3yxb/PGLfLqk6D3WFpZqO+urF1cHZ2F29e33XV8ViCkMYm9HN5yPi+3HQWf3UOKugxAP
ndvWXWb/+PuSye6jkYz6GUaF4M2el50MEvSsXtuiwcl7glG7adqVvq2e3LxPn0S3nEanOgVj/toV
A3gtGPptUDBvRlYIksDD5DiatAilaY6kajdx3Vbzc0Gs1fMCOco8YzonZAzhM8yes1fd1PNcVfs0
CZ2ztdjDs7OgLnAL/9/SDdZ+UIYBu5yxc2mrhBLusjcjMxukhHX/Dct0KAnumIspg02kBtMzOS6/
X/2+lGKRFzqV1wFPxLbwhq3JUB6+n+S4NZ9CQ4J5FLLEgpnIf73Wz05PiRFarmK7u7N3aTWc8AwD
vPs5q5x3v7+eCdzfpR7ClULf9JTQY+6Npg7iwSsu0k6h8I3CfJrmACKg96qXLFDjSqRuvysKOwJW
DMYnwVVRuW2dZTKOTwPLjyzVS1EXxgEmjBNmgMcaqn9BkGMmM6Y1RV14Bp9DpGdK91H7zPZdcDzv
lg7yux+viezG3eDUZAZVubyVCmlf2y4DmvfwPHILL7bvq2PbLRL+djbOBbrLbeUThCtFVRE3BGmx
hRT7K+p5IHwlTPaZldUnIH04lc4ogebSadsHHYPQqqU/u/eXVtrmxpmQT4rG3eZDqQ5+GXZcA7At
q8k7K16csmFncAnacTNvG7aivmaWeEGHUN2ckZ3ObUBRxmT6aLpwOP4+WfDzhzzhA88Jy6zA1IxE
5v4l7RqDVswgKrZp6/B4V+rD52Hdz7kWlzww7F1Rco9/vwtgeb/znutT6SoQEAswaeWUk7P/fb9E
MOIjWbLIKgz2Pbea33TnvpDH6R3lMENpMa394tnAq+2AGLqmOsgLf5dUoRdbzJszMYCsAiv2i/A4
etG+hvzXvdwMaGviyhueIk5ExMAro9tBQgAh6IMukifi924Sw0UoYWY71i1+txylWj1bO3PRG70E
V42boZyDzdC8txNAwhla/mEyje8cdUWam7R2g3e22g8NITPPBXxWd0DCMUTO0R+IYkSrwjzTclWV
5MkFwwfanGPTbYYsuVkDYqz50wXgLSrvkLnGKhxOYbgZ/Q/V0uwj4iYNYaP1seqja7f0+9HKuO/d
P37EtXLdayhOcjkk3UdpfTqd/QAFyIaTbCzwy7mQp6j8zy00BicwkwikJanXwXjM1XjsUw0y8S0u
S7PX1bK1LHYbhglQCl4yQOFGvHmoaWEiZ65EYm1q+VzuAmq0hfajZpgC0io6bwbagP8PS/Dc1t+t
g8a4EcACYVxE/a4d/njNfAwOysp3ocX2SxA4VtRYTGZsRsnasKOH8O/ohUSBgpK9LurVtEjeVfs2
O1rRQZgCt7GxQya3UuMjPXvQL8fQ/VN85bOLvP/S58Vaj8yJno9h96md7hyRKdVy+zmmN03a/jGb
s4kWwH+aGb8duN1a4Q2NqufFnteJQa+KSNWBru686iINBloby64bDSpWxmpTNUx+fwws8uA1kQFo
xBZSGpIOZjsDAu5RvZlVuZnrYL9Y9ZaDY6XY/jutTx5jbLUVB1WzzZJi1Yl3YdkwQag3W5r4U5Ky
7/GjO6VcLYk6ZNGyQ/XImAwG7TrAmkKnm9QDmq1eFB7lkrwsmhRxgMkNrfaygDPHi5+nccpAujQB
+fTR2k3ZAQWTEfmfMNVnB8eEM9gyBhf7ModwUy9ksoeC0UTAc6m/8ulTYkN550I5/6TIZYwxzyLh
mVVqOHu/pyD0hvDVnsrDXOmH3LA3Yarw+bHCRo58/U+zWJBCXUHeSOuxacuMuPHsceUc+vl7VkgX
I3lbCnmx6vZrNNOdVvJ1NmFa5EUu3S7DoUJQu/D0Ps9Sa1XTV8qhPegexbmSW8kVLef0P58zbVr+
oRJ7McPklPXOU9NPa/Q9X8XAwVJOL1kk7St3Y7PY38kYQ6PwAwV2PIz9Fa3OWk3uQ9jdE5NavfEm
4pqKuNfGlfOh3LYc7IVRHqrG2JQzIlVkAaOTrutCb5GyjFiissdwEMckwJ1FsD0dOJAuJqE5OVal
tWb85iYNadA6QghF+Tz51UGNTP5Cr5MKHWsAOi0vNTNjarRtPpZlP0uP7ZSuhgFHYlRGR9SF+cSO
hUj8iDtiZ0JAgHgubxIuHXoF7y/DCKjAf1QpPT6C80mwAPdjuiglz6mxHNsk2gcm0LS3PLqoyQOC
pVXPFllEcgeTua/y5FBywLjjHlbviM9kazUFAqz5DdIYc2Dn7f0qXKfGkX8M/6vKXoZo3BU1UV1r
qoNYkdEwSbFqZRMbXvJTtgLZlfcw5QESuoxL1rNTexc0hk2M0PEZvEIa2aZR1PbWBN7UtVvpBUdm
lb1UC5IPIp5IrlqhF44zA5doTbiA5LtSj70rybzUBTF5S7FhG/Gy8HBlLhQMAGeLf3Ixs2eRWYzB
ljsFlWUSvWEuw8mZg7+ZaazD6b/J+yqb4ntcsgMhPHFgL+wtg/8jxbwdcoZaGcaJJXiD4iRK6x9g
Eao0axfVFba993kx3DhKhm3flH+086kHJtUOLnRQdVMqNCi0ohMK1K1ry0/QjZV0fHYmrxtWOmm3
Q1qX664XkF3gdTU7MY+tYrZ8BPQ9ROvAbjZV0XxHgLT7YWnOI1KJoC9WWWmD8kK+tGhw6tmIQ7vd
JElxcUrUOUa4CUSzL7xiM7b22rHz75EdCO33rpXMJXLw17rGNgHFYS/WVv0xCzo3OgW3Ss9G0Owj
aGqjWh5kWZ+ttHhtiuEhR2rH8j8ry3twEnPd2OXWmKz1UkxgWsE1D8x/mRvsdPosB2pnkQDXMEhF
EHksopMe5n3v2G9aN8wqRBA93VAhhnX4M5rRLpigT9twN/nezhqYk4bPNe5LWCU9VegSrQeXRVRb
1WEpi5+GT4zcPy48+Szz8aea3A27EN7dPv3GrVyuMeoAKxb20ZHR02IhXE1UDl+7Fk7NIg6Y7yIO
DRAgIQ3r0iEcs+1go43/+oAsOB96oPcohFMZh81wnP/JPAeB+a4fU5G9+UpRTrF/WWpnOd1RELGW
KgCAXEdxniCR9tmnDbRbQXmoK/WHUfTnpSamKLnm0l+FyYjyOnuJnGDt9fpQ6HqXmsa5tAW0dAOo
qsW2bNifHO0f2Xwfg/v0Xlo8aesNyNY/esHjbJnbygjfBrP5QiuoS3gLsTWF8aOt9lxVzcYjzcGb
/cduTNfeMu0zZ9qSlrCZk+rahqS+L6F5jLp6Vcx/PZuYVPEzOxijhmyn8uiiVbdTnbcdg/rmJ9Fz
lZZb0txvHQG4k8jXRvhkVfZeoO6NsyFHuUCsXE44bh28mjMm7vKa+4AeObbchTFxRnq2MZCMAl3u
HDxNhkTaN236iEUT9fkAITA/j4v138gUY7w97q1WJNf0UUIlITZpXhyysqcHquxpb8Px7Kz2JPvK
3wyKgjaHaVtb8pqAULbGwsdlkGQ0r0U17koNvZEGsasVMhykt9V3hx4SJG3j4TXAYmV7y7byOjsW
Tb31RvPgeeLe1OkVNvGLTIOVnX37dO+9Fuuqio6V/aqcMRaYThtZbOo8eE+oPwtWUMOJUvVvBZnU
pTQPhPhuZZ0QrGFu27bBx5BBSw83v5BPEwqaPij32ggeEQwjklYoedutV4+rBlzYNgkK0sVn5xH2
bhvpT+MKDtpoP1Z4pfTF9Jq41CBaSXnshqcsVE8MKz5JjfZHcuDhrUdileCHHDp1MXv57LroWjjP
+7YjxCEL/2UpZYgFShbnzN7c22g23NT8mYLqVS6e2vRNNR9a5CrrpRm/xoG7vMB/wa8F6Mp6XBZP
KiyOc28DZhUrmVAhia7Kdp2s4tnw1ibkAgJChyI0gZLGexFDLiaXIChP+VJfc1H/JbMSaGEqb9pQ
j9VE/GiQOW8Ey8R9Ueu4tpFbzcC+hSVi3XZyRULG0R35AmXP39Itn3NU2/EIoycn4xAmU7Vx6op2
pGUcYcQHmTN6CQXt7Qbt3dH94zfhNejNH7RXJfZRi/CCKWP3IpOYYdxWh4ihND/6SL6Kpvgwp/A5
K+PCGhBu8bxMBhtUhx1/Pc3ItErvlmbMEV3KdMKTXZxDZIuMwq4V6nhw+q6MZaP/oiWXq7cW+Ouu
+fpr+TogcOoYUQmtlYVTZ25hHvMZ/Ldx1Mr08hqVN41nYifExaBjucfRhgaEXot1Jwt2BUYjWH4L
OHM2Nkik3diyRrxKebPx0ZvapTPi2Sr5Pg2/2jTfQY7GnTjPte2ky9rMaSgz6W/IyzxIv/upUDeA
kVAAuZNMj1Bxkz1uK0t4aJIHCt2x+fDJFxkMVFIzqu6c82hMyFkORtNZGUMP4xq+R1IbCAYb8p6b
81xZ6Vo5TrvqqL6QcGi2HgEPZ8JnpfO0wcOZxpvatHdRkVPOz5G/SqA61lqQKZzptzuV7CymtYYR
/m8CBd8hjv/I+Muq+2ew5fLgkbwSe2P6TyXybsUY+p06Q6gbzPxNP5nZ7MZBcZgCKt158b7MuTk4
ZnP7JeIUIrtq8SzEyHD46rN13GKNlJkOYrTe5ma+5I2PGNBXVBp+mqyncd0MiiVZeM5qMbrvEm2+
cP/60yns1KsW8vb7J2CMs3gyTq7Mj6WffzFx9qme53OZunSGQHVKMkLNMu5SBwvNjmpCZos32xag
PgZNuNWm91P1DJmq/H2fTQeEG5RYwjvheAnAZIdd44wfky1nMFvrJcDsw/+eQwgr97WfAiRkdubE
ieVSuhn+viQSVFAkrVxAu5WprT+FLV/ueF3sW5a7VZC1fdf8ZcADMWUIwA8ZiinlOafQmh/t4sWc
uiU2Vb1py/CPKeh1s+jBNsz3LGCUa4PtYmUAsA1dfgx6rDu45fPYghb10RiMhEUTehXc5gGr+9A/
1cN9HmnkZSs8fnCsl7THCqkaFnYFXlKD83ZpfnBLQWkwvxvFGKyyyZ5gWpOLJ8p7JZIR+CeASlD+
5Wbxb5jJUSQH/qf0vyvbquLR8/p143R/A3dL1CMmPGvf6vQ1U/C7kDqfGrEzSgFEvaZjICJLOAUC
55v4PXDZ7pqWaBIiI2eowC3wITX7LGWlpdVGy6MqEYAgEInizF3wWCDOMgd9LZ3iEfKpjpXjfsqU
Z6Bq/dUwQSx6huut0MwPmkJZsAGQa7WsjJFazxn7r7T8Z2bVGHMCY3DFFRzXeO+gT3DXz8cyZ0js
DGEROsa4Mqx2WhmyXM+MDYnJEgjgD9YjS2xgH9CVk21BXWjEyXOCnHMIgKvfq4jizREd5n3m6ols
/so97xXeHPfQ8Ic6ZFot3w1cMF1PzajJIvo2zX9mwsRJdCrOVhheHpt1uB+zZOaDYb2pXVr1uvwK
C/+tw7tMdsewd2YqC2SfzL9dnFvvotbKX4Km3WSPysN+V7tsMVaSszG+lGny36D6t8h9HFpOTD//
0FqiDxkYsRB5KeVUkZPw0SJI6iixlfkQGB6YSMsw5SV9rzvraChwdnBlPOPQ801gnrvaDsARnVt1
/3dw9Mqeci8ucMb3CYywWXx5Pv176iTtJkrZk2eN3MMHmCFV5KEX3t0/dbMAdHVKR1O5+hHXcpKM
DEkL1nWXnZYJgSsiAMObPie8lWPUX7okPAqzPnghqoLAffA6ZmUx+1kZxXtk1iWS/fFgTTg+CCRI
xy+7wwszlHfP9iXp7+YSwv1WndOtF4aN3ZGFuM4x23p1/6lydSlsyJBm+GSXHDd5r5/IrUPn6CJS
imhhB/FfwmxFADJMvF3g8ezaaVwl4d6v3QddzCxww/1o2Pu6+c8YGv95/XwYh8cqNy5Thbsj9Z+T
3PjWaMoM73WwASAc64/AJDD6wzYQ0PEC9fU0gXjWDcxsg7+BGsJhzIdlvqThcrbF8oSf6pxgTIwn
k2ckTLnV1dLt28hZVyaKYiOlUS0qdz8GhBIbLPeWQ32i7R7JGRnxEPVzZXIag6r7yn3C1fKtM+9J
hyhsseOP8dhkhyJz7bVCsbiq1R9fwczLpR/X1dS9+WV7MyMi4kK//LDK5X1ILl3uP+VUifguDIdn
JWBgxP0nqgsmK7RK/nWtAvtuYmEjG/0dgUBYlizj2cogkAmIATJtP2h7UJUxd5qCQ65NkR26+ygs
QmyglZgLnFuvqu0/7v+lwn0z6h5MCfTM85/9qNz2vfWGXWsjvOR7cobPokiR1Tl6GxhoSMbRWBO5
Fg/leGZa9o/Bud/kJVueIOW2oMX4/RlkjlWz7B4lYsqsjW13uowDZ5S4X2eapGfZGAe3G27haF46
Jz3McqLzyL8bCgZzch6Ejfa16zZNQqWiLRIp8zJcYjTza6fm7AQkK9X4YuTlH4c7i7feE2IBw8JQ
zqH17Kru5jiaIJv7Mx16Q0bD1R87s4AfKN2VZ9PgOOY+rB9VZ5CFlpv/ICCOUVPsDaQ3oUyffFX/
od4ARlp+7ou8pfDKzA9GH6NrGHBNF4ruKvseB3kZQ+vPkCq9Lrsa/VRPn4hQoG53zEtBZo/BkxQa
AOu8u1U8b6ouvq2ekktkj+TEbPsOMMtazqWIQDLKU9l8qMViLtVioLNJk5fa5SFs3T/3z2gW9t9I
ia9CpAcShf4EtoP9iWZkshsjnnMLqwwjfXKHceJJuOpzOcVDlSB+pXZlI9Z/w2CjPDIhuF2umD5a
1z9yQ6+4bg/M7iWnrReUVuO0HRxzzRLfoeg+LguBHvIOy7mtdZ/7sV3AuVxTc+MThnX30v1siSd1
Kuwyg917gFjRxbs/0kGkqdRtFOL6MoUhNPMQy7wrdoWBCcEZbSbIeB69m3ebdPNj4SbDVWt/2BPc
GRliuyZgnrZRQZ24zrQiMeID9QJAYNF/OEH2M3mYHiz8wauuGdaYvOctcqppRa13GhDPwtGdbX86
26nAz+t4j04CdjyYo4+egfuT2ULFg9/dMjD2AXdN1aN9MwoSTmrBla9C82xqBjOzqxCWUoVnMRCX
o03gtWrE5tBRypZIfJh5F0c1d6EYicpqenSIdkXvMs3Geh5oOaZRfDfulG/AApTlF5uyYDDz5OXe
ZolgPtx66QFM0bm59NgrSzbk+paBPOgDDU60iapo3DrlqfBaIjrsi2z1g5c0X7YcBOPHu3ktP3GR
u7FwvbgxPAQEI7qH0cGv+T/Czms5cmPZol+EiCrYwmt7S+9fEJzRDLwpeODr7wJPXCPqhuZBjKE0
ITa7AVTmzr1X5gLcCiWK8rIfYW7clx2PogKVGUtbXrXsdMtvvbjqN21jF+t6XqPLucDO4ptcJXdD
B7kpcTRSl/2UZkrsu3hQu0bMC1qD9gpi4XPn2eZqKKXeeoyYz9aSgnAM91iWeXDqcqH2Yd7fRHPl
7CPNYeJJ2APaDnYVet/az49EG2iQMoHozzgQ+2Eb7x2MxEJ05bnRH1O6JBN66gO/4icZuXEcm/gc
jl1CZRcOSCcfQIl/9L7dc5Lwd+R0AJdibnVLUWdH3r2SgViL2SzWaSLPlT0CbZhIPY097nLEztF0
43Xuhr8SBqwrduuckxBdT/jjjeMzzLaYcvj83dRtPoORxk1jtKXEygPvl1RvjPh5cS/wYYy1EH28
ZgfhPreKhmxlHq88O/9wm+AFHy4R3nDexzTo+ykbFilB4XJj42/ZRLeWj/+ga+msKoVnguld9YBy
ZW67ZvrVFgDDImbPArWXtzVb95UaVpnUF0cbIy8t+Y3X7aSL4hCn2lplZDZWBYvU22bcTuOAgx5Q
yMqs4t8iJ6ehi2drck5U2/Titi63wXyTBKaxb43p1JQC41Y6vYRQV1Zjeuo7Cp8ioukymuoBXym2
NlJmmgsRxNDwXJOE4oToKVsWwAJ1NdlGd5+a6TE0abwMx+ftphUtyORE0FwiRqmYwympCtipHRBS
0gTBgS0WuPCz1wHDPtkR+eoyP7bhG/hhbGysCdBMCTuA8SAuF3ukS7G7YWUGNEXNsHHIAnijeyyq
4IIqdJX4tKvZC9d3bh83nFPpZxtMJ1NEZ9eKdrlgnm819yWZtsBSF71Ef/jhsl9UBHQ3p1vsrm4b
cZwgKom63bmciFbKo1KPpww5ob+N+qZZOSnAQhxojElO4+DVeMGI9USp3CTSfSNW/0PF7W/Kw3cW
SvwgT7B2CCnGMWOLmPFYP6X8+uIvj99tHYTZqesw+xVzRbgeqU2YZIxyXIteB9XGIfQ5YP+ADHCn
cZ2u23m9GM42X/81lvInoppeEbwMWyZgdciAPQfSiCvS3biwtWYxnNwwJo2FIXNeDqfCC3ksyWe8
oz9EaSabMLaObp18qlAkCHDvWVYfpC4uATsghVE/YSjb29SJrOO7asvazOn8mqTdq13rTUz3SJaV
3px2Gx/z+FhnxHuLMQEIl5xyRERug+HDC6N9QGrAtBGVWGKWnMvIXimm9Os+j0gYkTNa0TbALu1q
9zEvYrbieRsyoWLVaNLJJbeKbOpHcx7IUc3AiZRToJoMd02zBzQ589ezY9mnj2mRP9sm5kRjeQMH
C0c75y+MgoJHb/yZzZIpMJ5OkpbJ/Vxk921rvgT2fFCOvptlZaw681KlggvYbAhGleQgmN67A/9L
KdqXyf1p9p2/qlvvqakiDDkZ8xbbN6BUWOeAey4ALhigqXZNd+mL+LYqR47VcLq240Y02SPkvohf
LXtohu6k2+CMWIRz4cVPI8oDsjZO7L04w0c1x7eWW54NWz9VRXExQyLcVbczhpk3Y4De5Hn9J9tE
PmD70PslSDG14W8nhVpkqHhm2tjeNQJktUtRC9fDW6ZphlZ3VBHc421EjjfbRL2+nW2TLUqJeKnx
0fqO3BBxY6eeT3XMGjDljteZ2ndlfNgZhV5JtgSJfJVFI9Z+7my3cqjDxuA9UQAL5b01ZBy5s19Q
t+bTSr0XNlp8EkPBCnvutnhCB+fiXkZsOl45+GOZ7aHONcFDUvKYLsaLhpVx0r53T1Tnt9TVtVXT
T3A05Ly9p6RhPMc4B3dsZx28CJ+1zYZIQireJ4St56TveRwun6YjLbgKOn0B2MZMhQfASvGEQ+Qe
SPF41RPp7I+uC9tjFePECaD0AZabt0mwhYyqtgQ8WdaVq0NTJVeHEnzH1u59OUVnE8QuFz89Uo5L
VV8ybv8ERNUKCN64AUeBBrJTYXAzGsZp8FK0Z0++1SUZaJPRZPSRNs0tZXC6wlDGxRyrkzkwwuPk
5mh096aTP7sJvsAhuQMqs8EYcfdaFIakd63IxlU+3gmPPiwkoei3/Vsq7HprtuxaT2qd78Jp/sDx
/JQXecMg3/yZK0aIIFH51Fmk4wwlRYVy930FrGmwo20Z1C+AYPC1kdo7F0RCcO8aR+67/Vxo7oGQ
FVA9RxchMPTheVy5lvuTmOrWRvaSfnHwiRyVlsAaMH1qhUjrFiztXCK0rVXdWfG80amLJyEynxM7
pmxJwzfEqk9u2L0x2npL1pd9McaxtDx9tGX/2rlJchijmmSAqze4bM7hwG7yrMWk3/YMWWRSYphG
TiSyvppSixx3Yb7PgXrV9sWNmEjLLkP10Maj6jKCdgnlQ3VqpulOVVm08n3QfH10T2BvUZCDp7ne
+bP87VQDiQuHTy2fq31t1GevU69mcRs2XEIsgUdxEtwbOF1OZa+umadWeV9YIA3xmeSaR4Th9Dzj
Yoa+VnY1sng3lcV2hpRE79rcexOxa4djyNtMGN5XwvL2g3rOwhSGpsJW0Vbi08TQFKcVlUU4/Nad
t1ELRikUw7Myu+swNGuv56c4fpitpCfSleleeKoie9VWv3IVGZda6jeSJ9T9Zn/f5+4auGK5rYLw
deyyB9+Mz5ixznNC1RV1IO5N1jzUULnWHtcMllFExvA6VSZNZIKEkpvZz763iEGTAWC07YZ4MYEB
mO306M2ut/b1TV1F94PKSQU2L5qs15rQFNd1ma5mzBDkfNsP2DUfxrTV2J9XZKncoeYdYDnIpvUE
uT8Pv/dLIrON7/oXqvBLmKSHuY3KdZ2RZ8kAS5kGSjn5ouAEMpcTO6Cu+PrfyOx1SuUTqQRqdre8
zqH5u2NmsY6m/ANtAxDTcDPVVkd5T8YmHjQL1qwzrjy3IKVrjpJ3IZcPXigxvSJ4DOkZPhzMOMRs
Ks72EiEIrmI7hJ8YnzxnOpMjj9d9Sqggkwb2vASqT/galY1a9flpyAbyTvqVgeDtVBs/8LzRleBK
8l97kumR7z9gs/ocGu9nhZ9o9u2/wvfYpJk2JnQ3LUifWibEvHHv9umbxHsKjpHrwDPBCI/Nj5gD
HsN4fHazQW3xiQdreE3mITfKhEoK20q4SZLXVHNlxqb/FLoVJVW7dxrO18pk9CTt7q++UC/atSh4
YlNQS7q7rMcPmhLP6JrmB0j1g9HZm8bW910//mIgchUAYgD5HAxZMeKwKobT+uCY40OS1gUnDU2A
PXlnoSkgO3DDZNnGBwZqBl0YKTE8OxqDS+ak2dot3wuq/9HXnK0TaXBjX0QkVZTb8D4kmkPGqPbZ
SMccoSPZrbo2mdgTtk1WgAuzbSm7+FQzzB7oqA4irB5dnVnU5VmOJQg+1RBzWqsp2Zi92ay0QB7E
YLjhtT8URYlTsK4erKy8CUI2NBK/2ia9V66CzNggwzYbmRb1OvjhezizkgogMmDSiCK4vFapD5wi
dBZji3tTpjxVuIorirCCjOlUR7u5vDh+9TFWA5FCQbU+y/KIPsq8VkHD9ZkM501tbqeUh2rahn+5
Hf7sADbfys/vOu3Sb4Z4C8neM5Z2FKG4hjI+Sx/EsrZ41NYSlTdW4wPXGA8Lkw6G+469eVn70fcc
sWXKwWTalLNla5WMh7wf2rOvsevc1JpfMzRcvTd78ZPg9PKU6VOqSQgkwHaLMd60PYoiYDMKRMlK
yzh+ccA+MlU2+TUzrjcDP/YqsNw1PewhF8MvnvwQNcJ7KX1QQzkzC9rFcM7SU2gw0w5RvEjRJDPN
1zBz8wMgwgPcyStTmQMPiZLgx8oKmV7js6kohQN9OxaNsXNDj+2AMAd3onGbaws7eNVhpdrJpNuX
sQo3Y9uxuXaEYBbqmyH339pYRhs84U3s+FvplC3MQDVvauBxGZHBY2OxIzzBBiKjp9i3021SiE3h
8K4HhsCFk2qc1kr6SOVjgPtgbrYlIppfwF6g2DIgeHjoiaheuH7qp4yO/8zhsouc7NGAgLyXYont
zJ1x3zgB7DoZozYR1bKrJwtB6xxrQei7MLNtqhtScIk7HDqPayH2ypquz/6R9kO/VZZd0Qym0daO
GE2LILkw+CvVcE8B72+t0PmrLuZiW/Qh+ZBIPpiRPR3ahtuAYApU467DDm9XOOyymf5GhRDl6ttC
VkyHB9SFgOKO0dypUrlxw+FesQl4gpm29HbBdGsXjJcThjon6oFq67TghU1MaF4eP/U2AgY2eGcD
yEZuwjb0VrnsGa1KUGWmcaS0Wo1QeFYea2ZfsSp2SKtQovqI7aRjG+F9mebtEL2PWM1PqQT4S729
Trwq3Ab+PJ/xX6NipBkdh299RlYp1449vcdZyZo5pcZtJCaiLVN5do1NK+toX2Qdl3DoBFsQfQlc
rCh7JiHHhMNKwz2O+O4yKhAVWBODZNtWMJQAetBHtAR7GNDWd27uzKtKmtae3YbF0WggvmqGhc9K
z7veM2+MOct/82TawdWxP5OxhpRb6OEaFOnPuGatkBnxt02zRNA2R2Y9fmj951vsPjm5IAiDwKnY
8WakD5m+s8N6egu1evOt92b8rYGQXv5DNE31G3l9g5zvky0FXnFO40uvo/wI9xVJOS3VtvLa+Gwj
t2I5YPFEGpT6xfTy+zDq5brm/7WWlTZuv77go8+OUQp9jPjtCnu4+8zoqNrCx6qvjL8R6bTDpVDO
pwJe76WfbefOJIcMbCp9Eyz0M5rZvXhJhp0wk+OaxK91+foyJ16CVbbcFYH9ODXZ2oO+gs9Mz6/N
TJ84FF7xZCA3uFp1n/4dRu36Z7MUjE7QEvtV8wQYKgXTNQS/Bk/eBuQm7rvBP4LWnW7qAOxV0bxR
kGHQ713z2ai94PD1bWqZeg+6l+dhN9tHITlkTAtAO5V66+0Sp9GHyc0k8qhzFVOqj6Vbjdc+yBJW
gXTVpZgG8Gy2f8Q1hG+VeMt7m559mI7e0hYwq05Wji3UpVTgPz2OAyRDqvBBWsUhgamzcrTVn/Ee
OzzdivdGg64BSNLdyNm+923HuIYFIbhyHNOrbIYFxhhKZg5KXP0yAI9gBW9RAAUlTTOxqZK+2uQx
PXITqfCpYvmXnpvicxIY5XtFKMmsy/lGQKM+oZr2zL8idSYtgeE1YbsoMHOQv4Z3Zye5vs+q+Um6
LtSCjtOaDIPk4KrHZOtA5tyVJrab0Yiw2o2wQ0oTGaKzMuq9xNthqipvEz/p976RQD5TSOS+zv3b
buEXMjIhvlribPJbz9+DEHso7bbBL6dwZFaj3qS1hc8M+/qW5EDJQHxMIfyH9s/OKPMbywyym+F/
/hTmjX+k6PjPv7esbD4WLo9Ij8WF5ywn0m2JrHkd0DRT2SZ/+UyH2eCJrUCdU5AwWx7rC1ym7g6z
i70EDG72UGJ+2A66hc0dzDHwjcje+263n9wasRAszZRE45HWh7sRYYCTHxPbwhsdgOk8S5abiJEx
eR6ZryrAUBozvab7jNd1k7d3hFaqI3e9wAzzpIO2vLObCsFp4QSHydMYeh4/ic0pc8kvU/nlvaiB
jdrOiNe0rPg7Db4IkLRbgy7qmreotP6I1mpbAfPsIThlS0xqjG+StOG/lxGw+C7O1sE4Tjuvoacc
QMiERnJKOGjOjv+poxFAd+vETwEqoY0FhWnVUGyCbsZgPL46suSZ7o7Bzoe2hF4ki1sI4NuoFt1u
FJl3JQMcry05k3NLc9iuMCA0AhB/TF33VxRmZxKI08Gz8uFFjVCpqsmeQB7Pw4vjGO+gYWHcTX18
hFJWbxT9wPNUTgthrn31B2lsNabmvWIV5CsGSje1sTOK0V5bTu2sdAKbJbV9Eiamf6h8695Z4i5m
Vhb7sKf7aPx+WtcMI4gkTDAyhnCb8K/OfQPiMJngNya9MV28gCmODKYNM6HwZGrG60PWHltLJ7uv
jycdf+bWGN2ZcX7XlEFzY2asXkRCE48WD40NSwvLu2i4hh6WNBBomtwHPKeJovTA5D6cL5NdFfvB
MLGKjy8+wafHomOMEpJNPow2SopnpOMGAZ/Q4BDcNmPa74LC8PHfKdANQ9Zsu9DBd9UZ+b1ZD+cR
xzPtSMFMMPCuNsfRGD+H8OMeJrxKYJXNT+oi41nGvD5P1sdECGM/2pni46GdCaYPXW3AZEom5P8d
ABUulxkbfs5NtGQzK/NReNhZ5qY5AHgiO9q57n5EpD9aPs5DvGNyCgZyv/iNfCDShymcn30y53vh
jt4Z3aDf1Sn1d0UsI1OWv3bYOzHbTXx17eIt6FPr0WH/I7kskq6Bb+YXrariMo67uYq2Tg+At701
n2kLm+wyu9a4D43ePxXK9kmhFy0khmG8c4KKTIXrwuqjRcYUuamDhmfL0sbWGLLuB8Ib2D+mgglV
sTFDjYEUK1A0cq6x8XLrCKSGgCk1lpqpvEm1+Yi/Pt1/hZ6qAreO7aNZLXnfvvWa2wgUV2maiGmE
mSJrqvc9izEI2solVcoos509nPg2l0CZsdTBD6u9Q56Zqap7t5A9d67seXNbNADfR4MyrCjh6KlO
JkvyLnBVPJprzSx6SSO5XXpblIl3GCcU8bmj/LSz+giFrwZCWiNg4EQWB4/V2zAOcAv1uneYaafl
dlgYCybN2Nr1pH/6+hYX07GGN3nvONV48XLdXwtRRhcEyDUmzyAU7evUO9M1rPTyrgXiQjwn22mz
xP2ghnhjtlhgjILhjT1FA4liPmGSvv0+i7r+TEpiC9QneilLCDJ5CDOni63wxRyN31yIvNDFJhGG
2XAByyV2E9refYDlEbzRJF9YFHTUk9gHIw7uOvPSxzG+HUQJ8jvzsGeiYupL7vbFHhIoXUMDBg7E
PgRPsIgPMsjCK7PrxybksjLTcbqgqQzHjEIHs6KFjrHwpmh4dsqxeBINYF5n22K1WJel6xYnL7jm
Ln8RnYMNemh3Vu0gK8l6PBENN3ZMrG+DJdSFVGftGJf+/mIsdbo51AhRwonSV8VWB2Ocp6tXbjpp
hORCxmjHw+0SVwt2Wo+8Prqksguewcx7D/CKnSr0HwfBEZablfnQu9NtBYyOIwo1uyuhkil/J9g6
sukFsUvdcE0kJeC8uv00a6+8Naz2MEe8Xf38IxQgBV1FLr+fLPcYd+G+Xm7yaFIxAlvjHWyIwXe5
OgJ8PU/MqW403FxaUcNmARmr+CrqIWOgtXR65PAsbYenwrdAJ8WfcyOaVwyV+Dw7AGy5R9KndHGK
xeO5JHaM4SVr932LpGCPO34v6/rFpiFHHHDs4sQvPJvcnYyj69efYpsPD5nDTar4ubXj4iwQQzZY
SvIP6v9XBKXLxKSvnWw4fI7G8Naj1PKoDVPIBitlzOlphOLx2BWNx5WeIcrit24L6K0INzc6q2uO
h8mHdQP5ORzt9qarlHkz2iC9A38JqrGn4DHioT53NRMIBxxVi0i7clkp8uA2E4mVogMh1OQdTHFJ
ECIJ8k92WFzy4HNA6S79FnqJFxZs8VncMXGEE3c4J4bDD6DLVcsXrL8ZlIjeJQDCt2BFWKcyz/Ye
9wsU0Kz8/M/zdHmotmE5HgueyCsdw3tzSEduO0+5j6Q3oERY8UvuGA7DCetgM8TbuJMdniY/SYAf
qpvOSstLWbaYTTCioNJqwDqLlcUvfwWp7+ytuVcb1TdAVCVrZOJcPxWo9ZD+LUpfqAbYg4f08vVF
2gHh7UkxSHaL/lIFE1IZQ8/3uWJmVXfSupEV9ihSNe9T54j3CRvd2sPDm9UVXN/k60BMnP2Ase8u
izx2C6mheQMv+BJPSfJpq2jv1ul+cTw9KHgGbM7BFg719fHru3lJR45x+fT1HQxqoPHNc1XXw6qu
G00rXeTMKSumjVGhn7qk4GHskReL0GTuvdZlSLggpgx/qZnCTF5zO4p3VFApbrpc4c2qzr3dm881
6rKNcnrxI3e+Dkkqrjpz1Ro3RbtBVkoZ5mfpkxOJuy5W9i8W/GxoZAl/3vuuMX0mHfIqss4O0w15
XD0GzGXrmjdh+VJgiTiPGPeJVNXYw836/PUncJcUCfEIvJZ/zzqQ0np3odr9xrln2OZvwjs/GYAG
dxxbwSmIVHAtZPsKQE8spKjgOg5Ry2C3dLZg0ZJbYAbecR6ap2n5TmEEWPl20+/FgloS6fwXMmD5
4pjTkpSI3EPixelrVoEyAnSib+w2egZySfNpQGwfDdt7Y3P2M2U1cS5sKbEtjPtJCoYGCZ7F3Ld5
GcwDAghrudEEZxVl3UM09D+cxdQc27WDlzEV568v6fInw14sQlint5bfwlyeGVV4ZuMcnEJYz3Vm
xJtpFs7hi7dvJFWyyTG4H7KEtUzTqI8BxE0mhz43UJ47B3Ii8vLVQMiW+VJa6RL+/1y7HNNetmon
kVys3hkfJvAhoiXR2ORgqUTc3qdZmx4SlSR7EUgsh2P5WTiYRCeIHfcqdl4HhoErOTr2+zhlm7SN
oZ4EpTxp0+o37DRy3kdZYEgbuns5Seem5zpgpKH6RXDrdoQ5wlu/mcJr4vZrwSzw9utLruj/3cRH
8uyNX6nnsxaskN091Dq9aZW85Qq8UKhON0KnqHtskPkhGHSLDJ0uTaE/fpWmResBf2DlijHDsjKE
ecJHki/0f5T+fHpngfHxD0sd/r670jMxj3mukGx0YI+v53jfFqS5Q9Gzappl914g28NU5f2dv1wG
3dg+9CJrH4wu6PZGrI5sKv6Az37wmqw/xkWRnhmn32dLo8fyRclAjI/tf78tRdnTwFd/FdXJ0779
WQ3a3zju5J7tOvVvc8XsE26xcxwLpvutX6UEQcL0+vUn0fkU37HDLWrp/mTMCe1FkVx8er8HCsyf
NYfqPi47fwPhAoih7J4C/PXArwp1F3gwxSIoi+vceE7xU+Y8vY2iGYK1ss9tG1vPPR60rck0T/KE
uBZJZW2yMVGbf397v6+7sy1W/HrSptq0oX6Ib5tBh3oOosQBZgBtUB0cuzv5vvyNIGAQ+yDR+O8/
zfy+HIof51mCVYPUxy67O78th+qIDtNAsAatIE/yE379ymGH/c9SE2GKId8/TIMf7SO7/ahaDMiO
BfNy6re1rsJXphKhupsZ654qLa1jbGc/qzTDoxBm/jFx2LBj+tq5r+YxXSqNPyy2+lqtXGZTWBbL
EsrlQvRYJOu5UGBMyxPut8VNQ5IPHqOBfu238jLw5pzonCNWsd1RFAPeyXyL7p7PyzJ2vHcWVNfq
dSrL7spe2d2ccMjlo12vc8gFJApqY2e7jtzSlQeYXO6mTDjvgav1pmKh0VZnESk4u0+PNki+MBrj
vRfp36JhFuJgEl4PrWGu88BAQW04e0rXnhES2EiW6OZszJXPervGx5FlXWzTC15ci+W2pbuLc7Rf
C4FmSxW584dgQHAlZ9nppU6uoDhXRF7pEYSzyxsRMDZJrrZ0dmYUiWtsTtVuSOC81iV5TeFnLEvQ
PcF8SXT+368WnNnf1rnYFhIyE3Hl2JYQ8vtCzVSCOpIWQQ/LlTcWX5CeQh+ppIt3Iyk9kqmUqB0s
vFsTSNxBtBP1CdGkvFANTsBig/KkHzy2ae2DSjNrzBgN9pqetNE8+Kpx6u9a0Oa4QTBchtn8WnvJ
vCpYI7DpCgYsYHPdE6Vte0VpU0+hTFCYcZO6AIcJT5e3XdsWR6eu4z3OQv+5aapHcFXdzwz/pIk4
lt40cyLfcEGzZ3fW2Q8TE50JWqV3FhUhaIzrNCEzqMg8N33OrHpZkOeTNNtKuMN3RABvzTa0Vsgu
tNVNIB4S6cjbEc9FVW8i1cAaLMUZ8DIkVzM0TmqujFNvTSFUHOTEYVCMvgzln1yjE8d8iAfSBPky
IGNf1zZurHkD8aF+IHtXb2YCElYgJCjzvL3JWhMXTCxxNRBqzco7UzSXSMXVs+wC+dDW7hq5Tx17
C78QoYtbZnbxs6UNfTTNKEPBO6HnjHt25lD/RNZwgBRib4eQ8YRviIpznxBgyDPjMbZGrBQistk9
wJ+wJ3W3nMRqRRNxMJQqzuDU2vO/X2H291VVtmtZtpQuDz7hO/b3NcWVZckOwzkE6Vw8wSaWXw3f
toHrRYNBYrcb6oMFCJdgIAsPU5C2q5YWbZt0Olh3VujdlIZzjWHWxVP+Fs4YwdX8CUpjWnYFxV5+
GImvX6bW2MDMYQ7BYpiiFcHtyGaSXNjdxYhfLRn4dyTsrU77vGFiicpD0ors2PxoEoAV3gkqzpvh
QPPulY/4Aime8XEYbf/9/XCWZ9jfnnGutSzJZcWhALyuxLftp4J9PdCHcSv6GghoaPvTyRh6Mkq2
Z6yHcHjzJTaVIOoGIqvg7Sy8hDdYZc8u7OaLx1t90LIb0M371ygLJzx2wr7BwptsBAuswBCav1ry
A5AoAWOMGyfiY3aaqXrq3ZOw3BcCHQaReU6eWMjnZIOUKXdgwAxQr3fBDFYpyar7RHCzG5K0mo68
7JOQIlSplPUKOvUewvidoJx7DHw/JpIrk5vUjk6jsIvfiezUxmDk9Yclul/P/u/vm2WZPKsEu9+F
861IoVFNZBCkJREUZvI8nxoSzGH5oZtlA9bSAjhDHhwzKc4mz/krjdap/BwAvKe4ZxK1dqGWoEOq
4pkb9leZvCcUsWbkvGCnMNdDvyu6AopCK9UKzZRMrBf464o19BvFtqCTO5CkacQ084Y5AeYRYs1+
9+7UDT7skr1NU88uM8kLpJD+iN1lFQXBsSymlahbHnMgj7aT7Inx94CpApQDpnNWvvdj39wHUi1D
KPdHmVjdRZrZxrKZCArhFi+0HHdGKqu7wJKw1YoLwaHmoevjm4rWff3v16f8vt+LOoXHvCl9gbMK
wMlSLP6f5ZIpRkdhD2G1tkXcX8bei491Sl66Tf1zoWPic3aUM7sGLQqI91yG03DpWu8zKxNY7rFX
38usjtdBmTJvJC4BuXtwD7iH/7jn8f97pSxIWwpWILEUV39/pcwIGHcQFSUlEI3AbyJkqWid+4l8
Crzqc2A2cul04m3RNqwtadxjzRqaW38Wj27hdtty6DPknOSD4CnTnC5nUqwD6w/l3z+Ka95PZZo8
/9SyHt5dllX+n/czyImqBW1TruMZpJJwWAqUsiN5Ezbs0oxIQqyrnBzXHz7Fpcr7+92C0uaYinqT
f6T57SlTFa1dT/Ay+Fl6H8xlRF+K+AEJpbNZngND1t6ZfVbBYgEEV8yTebRH5x2aFbjXxjDRLght
/uFF/fPRZ8O08n2HV2QLz/5W3vVJWdfmBFgjcdtj5+numgLNP4aIQ9uJtSKHSHbjscqSFvurfRym
7vkPr+AfxbHLceS70nFMSylWuv79w2hbASMTfXKdJUQefcjXxNoCiB78KBtL1b60HaTPtD8ioHBs
RuMr/eahd1n3wnYx6w83m7N8DN8+Jp/rQijX83ypvi+6Vx2OGDOL2acSddfI7fW+SLuEnFbmvWc1
YHysMEdRxPkVGfQJdqF8BQMLvTyxnWtqzN4JkOurm/fZkR5GIkWk0c5lq4zLsPwMmyFinudDAHYa
2W1bGQd3Y/8inWhI6bUt60jBB+uOQagTPLROYfxW+to2dvTC+ra32RzBVywbbGjADJjKSXYZh+6t
WiTOry++B/Yldx22XMMzfKhV42+TObrLUA5uLNZorQoxxm+zheXRaLrh/CW5f30x4vaXrfLgMFhN
ePnD5/zPm86VlDScs7RDdEHfLn8ntWKSTRgVwmIoll2TW2u0mheFKegI0H3ekMDuV6au/EvJtvNg
GvNHcxkrq6hAJHmjh4jsQANyU/KquvTHv78+65+3pytdZSqYW5byONb+fh0aRQXJaqYl0KQLrsor
72fRdNto1PBjx46BRFuEmzpWf6FadTu1LPYemhqLyLJ4aKycfut21CYq74PbMlxC95TvX1+gUeP4
nUR5+Pq2LV9ikImWiX2f1d3hQ6je69ziPBqhz8Fe849xhVKX23N84wnvTHGiblAP/3Cpy3+0wa5r
mVKxIFXS5qnvdaBLuyTQIWKGWfmJB0Ry6wbavw6QnJO7iVzWIQhLNps3wQ00rCNrlJqztfy1Uc6f
BHjfiLTQ047Z/R8+i38WqFRkwnNd3JI2Sf5vu1RBMEAtIH2+7pgmXA2j8YGm40O22G7D3Wlujcge
L9yS89EHaLXRSJ5t8S5yWEEsL6ku0TzNl24Q1g1umgIoZmyva1fZV1BGzn9xdmY7biNbFv0iApyD
fJVEkZqlnJzpF8JlV3GeZ359L8qF7nKm4QQadS6R6TLqagxGnLP32qdlbE8nTPjbnJ1+lvdAjebx
a9z1s2NiAaWNEhkPYyOwrgIl3oADgR0jIKe2TNz+/Fx/c3M3DUNjB6UZGplx79NFq1rXG6Ys0Vqo
5poIPBrVrYouTRXSBZn3duxq+yGsoH2iczyMoRQClHlNMm3TRWVzJGZNOw9jizciQ+iCgIV0ViWy
Ln9+mOrHt0QQIC6zGRM8WnZ7v349shDBEp/KJT4eIwl7B/bj9dS+zD5zqow8jWAq1BsDFuWWxhkH
/yLZCBalVZ34j2yO6BEVBRR/KzHoacG40ad510GiBW3MxeBARhNXR71hE7/y5wd/jzb/dU3nC81p
h4O1rLKberf2SJFEEHgzIX6naw1qFkl4141PrS30IwanHxiOwLsgaExrovM48SunPKoI6Y5xdf75
sWgfv3QcCJjvcrfTZe7p71/IRE9sRW+BN9WnDKn0qkjt6WUI0D/YhjEA+cbiKBXpvrGU9NIHljjA
bX2RfZseaxypx6SyjJvdKUBERPADYI60M/N6yZsOZ0dVUmByVXe8583JM9+hQjXfYNges54DXSj6
6DXtZDLuNCgiSWWMxywz34DIilNX1jBn0QluZXIQt0HaMCL6fzx97qx85q3FwiC/23vhO0vSqs7S
da1af8+zIU5EFfseB2YFuosuwUO0y20NAOJmF6pOsujYf1FMpip+Z0RuUYZM9OtySQJHT9mH1qNk
TAzkjTfinNJTQmtk3UgRSKnl1yEqxD5KtO7BVJA3znImjpll1F6dooYMGrUUDux1h6N9qCvfBJkX
wyQfdbTkBWJd/ZNOoPi4P2ZrvJw279t5tj2/fosmHk4IEz5f+x3gyLm8JJUIXrFRpUctA6FvcXdz
fQNSFm/duFbL4hUMU3uS5wKNSZOScBWSp9COcfRq9w16ICM9hUu7LJ1sPASgug0Jm2JCECRWkMjj
yY4HvfVnmIhR9zwUiMWakogzdc0i65BCAsDf11TUsQHRWpli33KcCBtDlOLcSEG5JzwjABvVyY96
hisXeOu4DQaDRbe18nOgt/Q4QAXIpG9ITaC94G96I2r8qdd8EmPwqa2qomnQRir1LRJl6Vmo7Yau
WdxvzZMmJ2KXQDbbql1i7CeICaIItbdS803XTDqyW6Ys4ywWMoxkMujEYdLsjGzB4DpE1s8OL2AI
5sPucbEM5osdWT30B2V+VKRS3+DlN90/f4R/txSagps3nWONpru+7CT+c3zopoQARlWGtUtEpVH6
5i3v6x9yjqEvR3DjJsY1m9XSbeIxwRZKhIE+qjdIatqzxYCuy+s9llX/YYSdD6HZvqYEFR0KC7ne
gAPr/hsNx3n158f9mx2OwBtqWzhkNVV82NmC2cSM30FF1AAf1/gQtLFad1MTOIlcgmXkrfBywJU7
pTB2YQjloWmY5jTAaNeyZNqH5VexvI9J7//tWwNSjnYi0atWyTjH7LeOpw5Bk0oeQy+3wvU1fGKM
Mtjz8WlvMbMelMBKrsyAhyVidsQeoH7VonRmStEY+1rHufLnJ218aKYu23hZl7m7qhz57v3t/7xZ
jI6mTI/AfNoy4dgD7IZDRCLwqp+CzmmICtwxPotPlk/rxBrC29jrWHRr8cBkR97cI2bKJfEUUk8E
Ox6eOnGp8doaSG2OOLMdchuNQtFia16De44cUy6S02xg4WzxKQpHTep4N4zKX3qoNvSPgoYIpTUU
APLeQ68ZM0Yg4PD2fJarXdX3FUpT0bjT5JO3UMsqOxIIOnbIjtKUQ6K6rP5mG+uSVMRXrfeQychf
JHpJdNvwbyHq7D75vN/vju/unpYKy9LSDZX9sbbs7P/zEhp9A7HGyvO1GUcadxCSFWQlg5sbNuE1
ymkaDrQCgLYP8HekpHtE9BOTA9/nD3M3q6spKCfPlvroNqjYlhTUwZxNEqxzdSxoApG/sJ3IXd7q
xVAcVDVBKtD38bNV1/FWtuz50PdASexKKRT4ZUq4LQKGz/djDEZO2xn8XIUVbFsbxcfgfW8v15Ve
eKglv91/G2LVJuDUr9aZWDI3alnxCHjAv7U0jgKoXJ992X6zX7IF/VXdNjWgtOq7RSK20TkyE4dg
QPAOmtznrmhxZqiIE+6/5kXpGVHQXSt7YFWXLMORwOfuzDIzHZNWvJf34NpSOPtfsSnrtYw3uwD+
ke5SMZjnwEiGSzAf6BhDJmACTy+3uA7RFOAlqZ0iBpSGwH/cBTO5LbEskPhonzxJ5ePZnc25ajEd
MoRu6e/PdL1vmnmZaOg7Sn12wyQddmZkvk5G8caH4+f3Q+jTQ1T040YHFnQITH/c+wICDX7u+ZO9
9MdBmwkD2sbMwE4VW+D7huQoFVXE+sQZQEpddlPFoxKH0UWfscc3IUKrWKs9fZzkQ5hVb6WhnXpW
hVepG4/+3L123XSszVHnrmzrG6OviGxVdQQPNA4ZW07k5xJ43gx/QxSyvn6yUC0fiF+/ZZZisjHg
hTRMjj3v9qgmQXZ4Jic89h3MbpRZ1hYw/MNUDYBxwzQ8TyQnn3MSm39ejKAewJ6W1XoEC4UzgWjT
EKSCuKiaVn/hmfb7ClEYTCN+jTQDs+FsA4o8tIEOfJ+Y7q0Z5+JpBg9bAsd7lFNSbkZfqs6mpLzV
fms8tATKrCq7Ti/2zUCK/IWdfLE1VVXBwTK3m6bl646ombTWIMPLYj+RQTCcoyKf3FT6UqV9sQug
vK8TrTHZW5XdusytFqSoZN4SUnWDqCWcnnH7J4uW+XGbzRBNLK8mnweBG/TXRWs0zLockY2hCwY5
DIJjQZtKe/of0lUHY+HIodDXca4DZa9xSLGsNYd7VkkDKdT1Jzy5ndBxgspV6E0xqPelGSHNbXTV
5msqgZOWlD5iLTL/zcWMUjM7ZkZ/IBOr+RmViWyYrZZE0mDBXvrwf5dJywdiQG8do4CVlmXDWxsz
qasEnpR2iKznNuYsioXnTURQmsiY+8aohf6D1qcP1QBmmvwNjO2IhmKQfAeY4tU6RYbkSpoNEKsP
bPrA1mlEtx8nonXkutOcRLWwXJdhvuUYqZ4gfbMqsHtrIqaKU/U4g58l8haYwycrhfablYJBsmoi
ntLo9L0fsVhS7qPlYDm0FlPlpMU41Dq1P2vR2Du9mNQb2iNIBE5n4poDBVN2Q3WQSkIeJN4uUE3K
7PkTbpM5AY7cDkSnCcVR9REUJ/myeI5t+cj/b7YJ67LZFpMa3gSUEKOe40ujshSibA4eCXqAIokq
uikEzIgZKiqY1M96XR97iEsPyeAfy2CBfL9DTFrCEDN8DSiO7fRmWs1fcWaJt2rRj4SJLfZZGS1u
z2THxwyyJVLvfW11zV5oq7Hp0FhrXUg6TiecP68y5sfbEndxmwfHXQlqqvHuAELfHo4RuVPraojd
sMfp1bTS+GAQoXyQehh7kP8e7n8UiBKqaGSSb5Q27Cyi4CSVpkK2d6pd5EC9jOAQiFmJroql/1Mi
rYJ9nJrbhAHeSmG2vaq5ee2rUkCijf1TlbTKSpsl+9LLSnEaMeqvwzmbv9FU3ZNYl76ogyR7LYF+
K9/KvhHWO9605SIS8yu0z5CIjeElkcPvaFLzi0EaAJGHjIZSf0OCF6lIZYOWMreea1Ic9uQf1E5o
KoWXD32NptQKTkXU+qu0kd20LJbzc9d9ZRIanaGM7crYRMIWXCQl+OTIT5vhw9puK6YwdF4JRD3m
+08/X8KBezTgnmaqew8HFOexOpykUw1PKojUk5XY+THDCGARQuLoszTtxFiAVdejwVjJHGZV/dr1
A0DnqtK8cd5gEoNKl/fmViHK74dWKd9YsEd28ZhD5jJAo2nVKoykrnwcko09gxka5U57zk0cT2Fn
yz+0gexuIP9ru5NpGJiInBQmAGtzMRJkINVcq9UzJ1VxB5R9pbhNlWE9H8fyoeHlox+IuymAI0L+
hqfMPuPiZCaiMdchRLXQ5Y+M3ZfcmOHWIHPF/yBwbsh+s9E6+3tls5uLy1q/DT4z4Uo7ygEYv1XX
L9+ICKJQEgJFmSN54jSK7MnvC/9UkDWEcPYvM0tMkNeG8WBjUWRyPMP6nrzC6GQ6r0QQM8aFV9Oh
Lzmli58DcKBYke1Na7eLbbdgTovo01hMM+o6smIdG60Mzwu2FC7DOnIaOI9XxkDDNiNmap/A0M1Q
y0Es5WKGMuhfmXm00rTMqLC4v1hd/jq1vnLCsBsxvGw6N2MVX5v0ES/kvaLRLFT+Y7W6N2Dps3i1
MbDyOF1sSshbAPXAcZyTTZQq+b6bE2iZjVxt+3Iy3BELhKtnSnRW88rjw2YfteUSLRHto85HQUvz
aR/VRv+US54p4ysYQWQ+MSH5S3T0vPTO6zp2PMP/XhpZef3z8vKbDZit8o+x3HVlVP3vdr1yUqtx
05scKzPtRPo4rJA2FcSwjCSnNoRhGXE3viC2eyJLFmjyhIZHqqp/CvZZN52gmc3cQNkyjPw5CrQ9
oozyLwAuRPFioTX8l1aF376cuvRS/2THcJ+//boBYx7CMJDmnM75WLx77LE/LjaBsllnzGC3lsSH
pqwXkQw7hU0Xs3QrbCWWoOL+Ie7HiU17E2Jry230UCZOEm5AHfmHm5xAFmb+IsXwiOw+Wn6SgkFi
5VFSTy3V9FTlIyzzXiBzGidG2NnDn98I5Tdbc1vQUmZrzvH341gN1a2h0I3lnQij6WRpk7LzQ4bA
eAvC9Whb+a7O9fpGs0WGBgKHEHPsrkexcs4mZd/ZibhpfRWfR+aGa2JCZmZNSWixVyF4dWEF1fa3
LmkfwrCfz2jC5ycz5XhlmcRB81++yHGoHche0Q4JDKhVi8gPCw+/mn75N1iT/GBmlemEUtS5c1j8
I7BgX2v5XMsQF6syxxw1Bkd/UrNrPNes8IiikMJiCrAU9S8OzNtZksw3Y3wZunz0jKqxtppkxpAh
ejeX48aL1IQkv6FxWh0QDlPN7EIcpIbpTUATxY0Hh2qgxQq9qfKA3HSOajUowREu7ppQxYOI9qBA
DkpCVNRf89nSYNsHEjtHJdtola08io3c9dOjsvxc9XmLAqQ4ltmccpdEBkJAZ7In+iR/HCvgAMRd
oSeTsiXAQneIJ+m/5IuhiQHEIUFH7tg1FKBC0jnLFj9CBtFnQramY4pnf51F+QIot2tnJpZvQ2tR
PdD4u8540F1kRCNGCIVUJG0ev0GLX/WDgThgCiUyMAYmGlLYgQkU8bPeAPX886ftLkD45asj0CZw
BhSyypHXst5/daKqSCsVOpSu1v1uyOFTjNqXCib6Jk3yoHKxJw7uZFepp4hkYnzTp6/KgrpqVcyT
xUgHOAGRsCoMANFDPmTfErSPMuql70FtHFKEh/9IFuSeuAR9hVuKRfHQlMFECPCILJZ1dgNYoPOa
Ino2MLC/Ie4aV4zmjDN53urNSMqryM7wRea9zOgYJcjyY1i1815PfROui0yLyohJ7mpoytv0X11Q
UKWbZybB22Y1svKm8qWpmpmQHt/+qhmLM3M2QNyTBTLzod9bg6/tC2xc+UomremTzZv9oZfFy0xT
gakdIpNlkPrrmSYEfxZ3ght20RXP9IuzrST6xjHoetFkyYej0pKAWBT9ayfXPZPqcT7eL2ERYskK
b716HdVrUy/Xrr72wVVWLpRNUJVyGc6Vvm+Ci1DOtnIOMF1eGxNmBItYCJHAgKNWLfiAve2a4Tcp
lOA3AcFxjLau/8FgePAzGxtPmJi01yX9yt/+1lcd0um8HDZxxRRrKVN50MJHvV1KvZcwHpPsieqn
pyh7CqR/a66fff+p0Z/H+rnSn/P0hSr052x6oeL0pZbwNkAi+5JLLxREjZVUZ/1ARBIMQxvSw80O
C5coK/trlqFuxNj2auppuMWa0z51n7Z9VPnDuVNwyEAwi1pWVdFVvGuWKYZKEyJB266YCCT3pILj
pYMoOWSH0d5rvEj6gWsLmjo6+pjLyJlqjo10JJ3LOBA3WJenZl5qtE9mfqbHTunW2c/PfY7U8GJZ
GIku1IxR1L6U9qUqrjXb6vk63muer5a/VFndfJ+3AR7freVn5RYwl3BSXpMnE44LVLfsqWkzfacm
wVHCWwV52ax2QSnCS1AkaOANxS3UnURDbi8vsLu91O8FqfM+rEQ+80uFhJPYez89UFZ6SFByExKh
H8yKcPFj4B9LeSmNcIr8pOQnUFgTJCsMlemZAqarpufOPDfuoB3s5FKZ56m/iORSmpehv+QETpqX
JL1SUXqNh2shlgqHayauibi22Y0yx1ud3fRxKfLtWtVRx1tq3+TxZhYPsX1rlV492MR1JJ1Gj3WR
oLLaEI5ngd1PpLgnFslgQRJy4EJ0SW6qhCIj6OrBxWFBXumDkT9o91LyB8oXkMseLHHjU4bSDzOp
Lm56ckuHpeTk38qN689KjasdkTJzFfdr2F606Co1F10jEeyC4zGLLkl7TqJL1J6poOV0fO70U9ud
uJbdqUmWwpCDgMocjvq9Uphk9oH2IJXUh6g+hNGBIXE+7Id8nw57m2ig+BNZ+EeVDHooVAMKzT+O
kvZ7f0IWwA6rQx1ZpxoWj2GRWE7fyoMzYuJ4nKauPvuNzdNJjUcm6MSQLZq/eug6gid0guHpqSgo
Lg73P7pfCADSTrp2iCbDJgVeIBeHekGCXT/fQttqzlLXbSsFkXY4wUZMIccAECmmr2FTr00lsb7E
NQMMvpnR9m5EWv5cZKDop9YyPQ690c+/L7OxDs1mH6C83CaAi1e6KPvL/ZJj07tEvR64rdqYq6l4
ndlpnmutSq8YwPDAJN9NvUq/dGNT75rsE+HDx/3zMmRHI2ZqqJk15jTvVviGzF/E3sXamI2nOIlt
BEPzVl9waNHA0VWewMLMdYX/KT+Hed9whifnZCKFa8zGR9U0ni3DSG7Y3SKDA66WdI5edgasY7he
I4DiC7o8UouLT+5NyrKu/boFUFXE4AoqEgYeH464Fp3gostGKD9d2LntXHOXrNXnFPuKo+vYOJKs
NK9ktABPtoMXAzU6GA56m6LPWho9PYG/S6y2UPFxtUm9r5YkgT/vU9SPN1BGQLRlADzgMrDeD4Ni
MU+cKIAdtRMI4cLE4GIEVuB1MtwcuDTiPHV04dgjO4Ocx6BLimmdLGxp2CQSSYWvRpXV7qB0OrSZ
nryFITvGNup0dfLfANdc2mL+bP7yUabDh4LGGbpBJgnooN8pBpgtBXNTa9k6lmsfLxr4QMsgF6HR
UuL34G2uGbwOO6M95A00N7OaXKPS0YFmYjrmluTViPix3HTELA/cF//8on4UsPDw2JjoSKhRUH8Y
AszYoQmYhNsWdn75DPybaK2hjmkZ+IOjNxpyZI5+J98k0hCT2FntmSzGjcp40Zq+ylEH7NGnp1fo
JuNdUBmebVh0O0f1kxPexyYkj9ReVBfctu8izHffrozUq7GG7xlOyxJboUC2G5R5IjFqnGl6na4s
MWfbWmlV5GgESOGpwsPfwyKd1WX9RqawDJ+UTVv2+N5CIllrexInRVeXMYwFQqTrUSiEmSI7GbKc
c5ARuJ3IxgR9R1pxyLJeaOEwolZ85dHUY23TT4y5VCmyicIw8q0IOaJ88hb95nOvIflHbsjAWudU
+OsTl7OSzik6ujV97P7QFbFF1GVL41VeZZH2PUYsvMWWjL+ndwyfZ2ul4LP+/CDM36wQGosaOyBU
RB+FTikyLitVsgWoEW5lldAaCPVea9RLakoZ7GF70pLmiEnfkGw/LKFblDTxM1kQ30Pihn9Amtg3
xI8cGxnu5MAJl44w1FO11f8qyFy5IeqrLkvjZMUXST6MAXKlqc6GR7DaKLzbDetn6ZQ6ba+wmY64
mcuzHXQEKWZ426elXdKWHZkSUJKTFOdDWOHbgNe8s6xWvmqpZj9JVRmvNITvuKRj/0kIBi+NZhe7
+7/V5TZ2On8VtzmiLeGTnogx3GNtjL2APJGNP2riMofSMZDL6kVgl1GyUF4SZujRRcoD2pjTIENa
nOSs8hCS2A9mZU7Ic0ms+/MbguHj45ptMKuBCUHnQ+jv29TQaLuOhlMJ+gwxyhzYJ0tH/3f/qdS7
m6mxbV0q7ZEH7sgYpMZ2qS7dze2ut73R9vjstFuVSPF2qUFzbd+dtKXYO8FMJa+BYwt2mpK0PQUV
B9wF5TbRcCbr7W0sDz9LDg6atjfulRBy1+9RJVKRv9OUpQxlRyjP1GJz8xZ1reJRfusFnWf5NIcJ
hXdHzZ01Qphcs3H1xiW0sRAuCYozUhgO8pGH39UYveh73gN8JEVpR7Xhzjd287iro71lgCDdm9Ve
r/b9vOd4mFlLJVR3CNNDRLpSdxiCY6odKISyP6uaj1q5VDEfs/kooLOQCwqVJDtR4EliaHifvIX3
/cC7u66FQpM7LwvbMj/89YudN3FZTlBoUWw248UG/nKulH2I6gxrGI6qmFHKjU455rXC+qfptW3S
gTsP/Sg54jst9rGZktMVtNFj7P/Qwyo70U/NTvefpDSdDoEquJH7yd4sojcJ786jSQ7YJhSt/DBP
hrapyGTxKnYUt/KIezFfIV/8gleuuhaFqK5TY1deGNERFulQXYNAv8kTKG/dXhJDrc4kuK35Hsfl
fGkjSb4igAhXwi71N4xs6abMU9RCGeepOZpHa0PvQ1+1PFlQWxAKE90Tefusgq094cMWp1i0AkSM
bm6z2objgAAR3p7xLTYxmapYDDYaaeSru3JDwda74sje3ogk/4dAbfsaZzWKxaVZXWC5w3qaG4jM
gUU3vZp7+i2VybvGeplLLlG5zdpsEwGT0G5ANMBbaCJV22KChFvW491NtL64Kpn00s5m9j2yyu+o
faGHqT4vyWdbR/nDkAGPKWNvbjWGha3hLoL8j0wDgJakZ5lC9A4ZfLIbxMTXeQqLSOUhuGiiXUuC
EBCgaGdNS/nTrhQ7TOxWvMdqPTb7udnn/r5R9gDZq/zQD4cm59SKF3KTxsd5OOD0pUoSzuJjrx6t
ZqkqOM3qkSqrUxcsVSNYv1dfsZgtNd1LWyDzJ+Gf1PvV9olMOmXlGeiWZK8U8CflOZZOVFOeIwU9
4nkoz6V0oup7tdKJ6jm6mQQLOQ1/516DcqIm4vzCE+JNPTyZ4Umrl2uqH/37lRkHZStwZerSvAly
ut8mEcvrym6KW0bwF+HTU/xIxKe6AsSnXmej/FJqcLwOOb3M8tgFR7s8Cn6YjwYiY/vIl16yjva9
1Owk32sclm98PyzVDpzXlmrM05ic+X4t4UDmKTNPbXKOB7CVpAmf8uQcmafABKuy1A3pomWczHtJ
8XnJuxzWSn9SjdPcn8Z7TcZJE9yyT136b43iSFXpiRyGVhyRSKuopIulwuI4+Qdq8A+pspRfH6z6
ICICaaEh7DUOjZwV75UV+xnov7RL8BtrO6PbEXgUfUGnQt23oN7MmovLr/NKCKHcrTVX11xkS5/d
opYDz68LnCYr3OYErgf27O8l6qM890asdpzkTCFtsG3vaGzKx5hYqnuFcA0IasOotXjwliJhJsiW
Gn139okFcAvNDYelMFlL+KwjN4GkJi9ltts6307VViP5dmNqW13bQuL6WU0KcojMZ/hkLinswnSr
yDOQ7ZQeUcQ5cEcD/ZYXhYgylwrLfwsJHYWOvDV2ZrjHh5frsb0dZgmIrFrBpsiVHVUqO4jXSbuL
2l1geyERvTwdVLlgX1qvVLyJO2rqDb5LTb6bcmfT3IAnUizlhy5IOKqRt0a7JeMECl5EMPSWMngi
PC1ti23uZ3WNS83cC3lGs8JMwhrsJxjUofXpmYUN3W/eOPaahs5pS6CSfKe/qBSz1yUC6IiBoQO9
nmCVkKUNFjTYQHigtGoToOlUNtHAMHND7EDAUhrAz3S6zBkASzfOlDn0NylFd8bG0fSljHsJNma6
k0hOdq+CaF5AZvci9apjbZAcAVFbgs/kkIxH1YbTGmzDnd5YauTXlvwBGhfOwHgD8TRgaE6ruRMi
4wM7R9IticbahmKfTo3Nv9VHGwqKm62vVXtdycxwgECvFdhR9wogugdLMQ+Syo2VbFp5qfpepUQq
4MZPnJwM2gSL21Jz5Qw0UDimk0AxOOTZ0MSiJssBSlvyh1CFLae5l8L8I0JA4iz6B8uh6MBQ0b0C
y8FjT2n3Ii0c9WALccqBX0oyIqXGTo8IJnam2LFJmrU3BZKnaZPpGygs2oS0Z5MWm4jcvngT+2wZ
yOFdZ5B2llSXNaD6dMIevMZm7XsWIRIEGfK+Bps53ejVBkw4it0Y1ruyAWAEZFaFCyc2euCQzELN
92I6MzVO/pKgO2/oEzjE2DJ30yaHA1PKOzjxEjmBQZbOUnjcF5s7bxlvt7FUda98dhoDbLnTGU7T
LtXOZIY6UFiVe01M23D2Rk5rbaLIAcsTaEsppAuOm6FhZLVp802fY6rYIAqBMmvpKBPXtbxcF/3X
tFxzgQ6CROONzXY9IVp0E/dLNfKmIlTNWKqQ+Fd8LDcicaiJN3RYrgOlOvXgdPfryPuo8kggPPKo
lqrvRfsq4k2niWU5QJaomL8JSouw9WhrKo6uOLZwlN4RYN56R1bYQeFidYZyqe5ec+xY9gakJBLo
XN+k+kafNiSbt+2mJgCa/RvvK++uj8tsrezofmAm7uS13X/SHbhLAN8t4LqN9Mc08FbT0VJ/3aGW
U5lm4HNRqfkqLl5dDh/xhoePfq05/TBkHhkHIYIzS3YwnrA9aRTtVRK3ABmG77P7SrX5xnCwcC05
3Q1I59ykD9imQhJDmh5e/u+S4odYC/Fqi9eke806/jOvc/Bada9K8Krdiwww8Kd3AuoXKf1i6i/d
/EWrXyx9KV9/EfzsP1Ph9Gzv0/AWT89N+pxOz0Bshf5ENQ2Dg6cweIqDJ2t+xARo5I/iXpZ4CIel
4uFB029N8mDot0IjHQfQcVlkZC5HpvWYTBJRGYX/d2xG+TO5h16Nfu+KRAVpVNfG6xQf88Ofb6W/
6dgivGKMbmN+1el9vesiyX0DWNNfOl65uOglVq77ZUrJmylSpD7FgMB5nNQXuTRJ1GwN5VBV8Vtt
s0AT8qJtBnZIsgJasiG1iWSZJH6dAL9sLBLKdmmETgWaea1qytbwYZzHxZIeWGTyrUtntmJ2csiM
Ub7d/6jh15WAOUmqa2gzTLDINZFQdAkrsh6ncTRWLafg1I9fSFg3DoSG/fcSKZt8CXOfK2XVqwP7
UBJuMUoE+7qVrCerIzc17WvWEKhpG7CyntGU2XONuvuTD7j42NZgZoKblxE8qgHGcr9+wEdT9RO5
nvmAVxb3uUWkWYhm2hH4SY32LlN2s83+ZCn2LT8rgPpr43Vaiq0Lxb7FT5cr+xZKtzbdmc2L1P+7
c0EFGIktOxdKJxfnvnNh8xIny/6FfUs4/rtv6f0t+5b2Xj/3LWxdCg7AkdeNnlYumxYqNbyYKnfB
feviB/9uWhb/GwTWKJ+2sAahNYnweL8UEgJY36k65HXWJF06QGCnP39KxceWhEYvcREJYpCyscn8
+momRGu3oCFLMrFAkKS0VI8N0t3jZF17FIGg7srpNapnhLuidwPCWCA3W/PhfunqlDFInAzrCj6b
V1vRgE8InVmTqvq3VlXWJdDPjT4XnSsY8TD0xMzI9+FHmC5YrP/9o/uf13XtrwvAyc79XxBU+M+o
ToSJxNG2sXOY+x35HhaB1Yectw1v8oRS/9UGyLzO4vHFDuLvRWPEzhxP/mM3qCRoRDPTBmOw9gGU
F0bQ5rVXkcAksZw/q7mkH7p+yeOt8/xZRgp6sr6bDf2xorKTr2QWf/O7Kfs+tv6xpw//XKMsuBM3
yhxNl2TPwrMjFZlvqz4rjVrd7Cav/zHkSl4lOgqBxIBVjsCucco2K5/+/NZBT/q45UNyguZW5h3k
CPruvZNpMkqE2ZfrQVFL2tE6jTKhFhdMEV3hzIwA7E1lsvdz2MrXJNvfKxvJUnUwKVM1Y/lTVOEe
3M7DdkR6pS3VD1vb3loJhiBX2FsSvfQEha6r1a41LZWabnyvIfS6e0kGO2SPYtBEvPYweEbhafdq
Bg9RIIbKufCKwRsLryd/e1iu0eC1hRcMnh54JcLBAtOllxZ8VVzAMsO9QsNVR1cpJxiW0JzgpKNz
b9KLwcOrXQ2gae3ak6vWbma6xuQmphvdqw+99l516FnFUmXo9YOHC6Qd6AfgyVMLD0NxOXhTsRSN
lRR/cbFUzF/hSQSe1Hta4Nm9pwQe2K8R8Vvg9cHyQ2C4lK8vNSMFrFwoNAbQ+E2Biz1209gFd08l
FoHOS00EGeXbodsO4bYLOUt8Mhb6iAihrWhy75dNWyiq/Z60laYizftKBdTcIsOWs4QQgThrHxXm
VzlUWo90AOvRFLGE8GaOHpkxkCQxRJlnIC3dxxXym0Qluqamf/sVQuChMQGZhC2pZ5OYlUsYvNlk
CoGFnM7l1LdH2jvBKZy5HZWFHb7Kw8AbFBJKWbVKu/YVMHe9DPEB6qV5sZBe76umpS9m98lzYKXf
l//1dNLWTJHEBbExcU85J+ZOtkHF9vpeNUqic2kslZncHGTzm7IAr9PWIiYjYCGYw4nYmCnQ3gJD
+oHZoP2LSel1yKTvYWzMD8X/UHdmy3EjWbb9lbJ8Rzbmoa2rHmJCjBxESpT0AhMpyh3z5Bj/5v7G
fe0f64WQsjolVaduP16zYzAGKVLBIAJwP2fvtVO+1+6q9A7wqvYrn+7PrX44CgG3I+azSHKuM5A/
dYE84lEyv9N5OVO333fOJI8KnRUowPjBgT6ry2lXN8H8VIq4ossD2IEo5R5peJySX4S0qLZca49K
aHpXyhYGrwMhq3ciVvKyvzipRrqcsqJftK9+tuiCzrVsnFrs96HcX/Vsf3rekj9mhUMEgZrtgdab
hL0ec6admlXXRzCBsF3G5JDEbv8GKVcQGuVb+oH2PSmQ2i+4Nj8b/JBtB4i3TcxE3NZ/BHAZ6Tjb
6ZBqMA7xY2SyKi9uFb+gB/B3TmYVhGRDqY0DVe+TjCRTAOB5GE/4MTIA1MtMOrGWLO8uJXDFm1cQ
W02YaK17SFwnZus1Bx9UZt/7TVD9wgLDcu6nqzCEOa7Cug0c1/ypJaxEkbXFaIn1MEd6vRbwNRGO
atPG12sDn2YHfLNcpBCDbdLy4dBZ7DulS9zy9Qulg3IvzsFJEC24M3rPPc69VYPTKoNNUuQF5FZB
g2Gxs1nLAUFZe9vF82dyTJxd3XrqZA00y68fdcbwvhxaFbqKzKfSTZ6QyE6HriRwvKoQpsJuPNVl
H52U3QMAiZJh55I7Tas/C0C70q9bXT8s9Lw96t4OyXTuP5RlMJahqDR9ywzDIQOpcs4EFheMRlN6
IS2I5+vnpimpNtiF5GZeMMRj6eKyYBa29WVj3CR+BJh1ckk7kpa8q0Fur0XTk8SBuvru+rnOLINb
7Lla+8cnEnoGSBA8AjF8RY4se93I50pr8HtuOtr1kGE5uFW6YklLqss8bpPEq+71nERmXSdAMSlb
7mxde9Pg6D5Jy6jv4JYTfTcSZJ4F2k4po9vbUakeDYs0wL70cdc4r3FBLyWbQb43cTruh0D3Vjg4
rU0x9bSwHKOH/wlD37IWBK8KhaVKsh/gx3sZCadcxI4jYh1HzPZDHlnsxxPGXJmLiD/ViPpbqJGk
3ZGU15kmbM2AtYnbJu/dYfA2o0kTuWOqDzaU22Tq6Y+t34i7wtLMd3bwyXbc/G0Oj1rEkbVP7VYe
B5BXx+tHdOK/fVTldcDVt6+/emK8HKhDrSr/UFXzsC1aLILKVP0J/kJ36gC/nHKg5GTDzEFIlMgK
7l/yMcNLsusDNR3mlNUVBLgn3HaXXCZ4aqPeYpLYRmCG7Ck9khKiQ1uGfkwYc/OsBww+28m/meIE
kU5eqBufBcn1UT3l88avwUq5maYY0hk23hNHGSga7X4lG4TcGlwSJaZHT0dJgb/sTgU4WV13JhDI
bUum2myfSrafvVUORzB9w5Ed77ePzG4cjkXASczelRsuv+19r6r53u+MF81u7SPS6un+6+ezFnN8
GZyvj66fn+g3+bEixsSe0WGx31VBNt3F2GGOhsl9fHIxQnBnuw88D+S5wdBdWHV0TEVPVOOszyQY
ZBB6V/Hy2fj6WUlQT2ag2Lo6uj1SEcIJ3StTGEgrXw9tP+8KTYAwK50WYRZDOOxqqGotLQJVRMNY
59LGXHQkCrrqvTGEkndb93l7CXS2QeWg7wM18PuYT3Nk88K5plow4d6xrg/XB53+BXiFc9Cnzjb2
wl6W/4NB9Hg2fagnmb/VCrHjRu6/b7DF1VU8HHKNmTU7ykTUwQlTVNKvrp+aAQecr4cu/lgPPoTm
2u7l5koRHxa4fMsMsFiSvAaCaoKu+nbwl4d+QMJNndpD2I1zfVJ1+blbiKucmcW2JZRy6y7unKHx
iaPJ69sr9Zu5jhn2cW0jLSFrW2hQq13k1yvlVgZaHKDqvrTEQSEwWDGHqu50IqPjrOlvWEm/esAD
39QW8eJALttzSibYEcLBA0OKFrCXhxm2ANmVtBpAXouNcS7dIgz4D/ezSe6aTZrbJSiSmMacsZzn
ujWtkGYJBlcGXUpLYHmsu/mUEjR2nEn/A0YyoT9MmGQsH10PSKxZ1U7WTKfMe/K1uNgTJOpcfK1x
LnZhWsei7N/6hppPmuNhtGUTt8ZnNJ+8awClP5dkiLvmuyrPn2oX8blUZkr7NGILVtnISUd5ssq2
OeqqL9c2gJsNDDlCSFVEz0v5JKeQDsHapdRBQcV6gQPFqpFm1fW2Uxkp6h2WrsoRmDqAzSmA+Oi9
YRjRrfA25TgdrZywtogYnpu+6ssbzU7FjcfA2VgTct7NWrWVdJ12UdAiNR366pB4zENxz3h7CUxy
1dtGQOhq8+3QkfO1Qq4B4N6Z16MvmuVOIdW+zPMXe3kvJATRr1RZFXsSgdtb4eTkSrOyYIIi0XeI
5Nkb7Vd8HPaH3nY7Uhom+a6OD1HFX2PyvYmhWjZ/PWh51GhrJ/fXHu+BgxBVQqxstaQ/p/Dw5rI5
QaqMZie7QRfeORvbKjgp1s4qScdPQSwlEZWtvBM00INYc46VM0RvEGScjRasrqH1zg7S0ngzLiD6
aZrHjd+RuezP+iHyajjr/jistdQudmCm6s3klRM93Mi6pEl+MPJuornZvwYamzG7SsDnLgoLxCNv
DEswd0zs6FgKzEhAd7Zjgr8n7QhCM2wRP8B8Z5i0uB0K2UYPyG6e9TTxnh1RAA0WRBf3Abl+S6qJ
7ff+2YT8ualH4tZGqX+sVFB+bhub9HZPvs+ivttGLk7JzLHWJgoP/sAEX+S5hinon4eKDLpTUjk6
jfrE3TrCepldu3qwR9s6GBYpXCWhIiGOVv/UxZrHSW2+GQ3ksGXsobDF2bNnvSlWaZtM+1/sln+e
1hJAqntgGEz2yz9pL0ihcn3VkcokkWrdyMbc85LqGx32pB+XDEa6kwW5b833kpwaYB8AylMQ5wrI
wJgudZJ8JBS1W9d98FC25kcdP/gv1sFX9cD3vduAhTCcPNey6Mn8KJebAadEHvKzNatkGvxaduM6
BSdbhDCbvdvb0U7kaYDFtXc56/uTaRIDiYgmcMb2FgjedqJdsLZ69vIzBtytpJe7STOS82LSgwA5
ynxTGW/EGBKZosOiZ9Gf5yXxR/Fo805JPsNAg61gDStgkvFWV/ZnP4jAtPZLH79OGGOYJkLvAe5H
5p5lamDICfBu156kUV9Na5Tf837GAUGTIS5DuDZJ6Lt4vKbWDDEaTFujCs2YAZgni/cyyJgdO5yB
QLfhZm3dtn5rRONLVk36HqmAdbQjmObDVECxHYAcYFR7+Oszw/x5Ac8zdLngWi6iOtbw37fASmNW
PneNnH0ZFLjIyz5CtY1xBopNwYjAsRpU/Fb91PVFxYVhbm94zwWhtAqmRFkm3udjYKx228ZN0EfD
rT1IV3qhDgzyLg+mt4aNSdYRBln1+MvkTZfV8qbKau8X4hT3p9mtTyMI8zVudpcWqf3DCNAoMvju
qVesq9GwH0nfnK0vceDkD4lFbJVXxOmlirW7rnxh2ZmerwfTYBtNnLixdwe/v6vVl3QscCG1zmUc
DfKT8IRGtOqbyckOwWBuvCUvCcwP1jf8Cl4Z65vMUkQlzSCbQbpeHUTCND4Qo6Y/0mdmO4HV+Hnq
7qTPZcTIyESaocs/JDmJLnT+UEZk6gtOkGHX9pWxrSZp3uQt8TuW/pUtYdU+C+qBu3vuxfEjpNOw
LKeHNk/PSuvLozTj8R3B31tcL97bfEg/aI52F7eif7x68vroC1mX7S96LYbh/Lj183VMB55nA7VE
5/zTrMUXttCIQlwbzRbutWctFVwrhsXNXLhZKm92k73rtZ1u70ZtN+XhrO0sgkgVmYhLeWwc0n0O
qR9Fw3b2wzTdw0zK0z1eXspEotns6TYS2C1bLD17y9v7M9rrvZscPG8vWO15+yg5aN6ekv4+Tg+J
v+eGPm4yn1XFvvD3FXHOOl3afafvWR/yDqO8FsLqPmj3eIW0du8FYZftgyDUrmWaoYzCvl8K31N3
rV6GVDDvTHeHWppq1Q6I1SR2ikEu4LdtX0/khY56AAlVvZUizc9zW23KPqyvVZQhBS+75me5u/Z6
dKGlzrsq7caVjB2iZX27/TztPSLjfvGWd366G6DMhFjhckug823YP1CxSktMmpgCoJP1xdYvFphD
fSmvviCOCepLpC+yGJBhwrigjEmvVfWrtt3lwMoacs8vVXOpEcFkR0Rt8qKaS99cJvQw8jI2izBG
g4kuL9I+d905QeyJ57c7T3ycLZUBkmQxQgTUdII5NlXfSq+A9pyQAlJJv0gBqSk/flUDskxxmW9c
BYED87nsgBDQICV9EQS2+VJdvkcQqEWLGlANELzCyiP0Niw8Lrx7Pd5n9d4f9+64n52lBnkYK0aS
B3M86NcK6qPnHDyO9dGpj5WPOxYl6DFFjXetpDtRDC4y9AVnTZ16cVbi7FZLNeIMEbCaz8W1fP8M
b8hdlhlLjfnF9M89upz8ovJLk19qRDn5pRwuRX5Jh21MEsxwiYdLlpMucZFo+QiW7C9+f9GyS8Dq
GFgwb4bYPrcsR85lNjz61tmQODbOTXcW9nJUpNDzcbaU4fG0z5Z3GqaTwys9nXBnIRrt/1BCIoOk
0EMihkQGSXgxekgRHVBCfhVDDmy/yE77Qww5/6GE/LMY8p9KyHYIreybGBIlZA6P6qqETOms1v9U
Qn4VQ6KENIjCq76JId1/JYZs5iOeZZSQlEYiibXoIVFCoo5KrnpIpFG1+E4MOaOa8s/OteIZxNvF
8M9Ux8s+hfpzy6vOSw5hKb+ax02Jm/Ov32NXStF3ixneYh6dxYA+I4LXH8FzYM5zBROuWte5TIkS
8syHIg/kSo6VdyLCJblBfV1v21RWXHtGEhZNTMvdEvIO/Mq+RQpuERBZEWRk0csjP22E9TRmt0WA
kADSidjRIXU448ps1zpucDtJ8rBUKRrsLlyRRUC+Na5n++RpI4IKMi4vAR33Ko0Qws2i3+kaUCC9
L8uNm2vy3ewFEAnxgv5iXcdE7acbBakCC7+MUHAMPP7y9T81WxEoNnWiWoJO+s3XmpjLuJtCbGe2
KO8F+4dmG41brdm2WOknNM1LeekuuBZN5AGW+cQ+YBfZO0aFnrajbUVFMAGIBizo1YRxERZdCFuM
moywYQJghOa1kiAcuzDDSmiERRD63Gyu1QSh04WCzXQQgrJKzTA3Q/a6i35+6xf4XUIAB5QoQylD
1nSJDLFfZzKs3d3MtR8iwryL1VJo+Y1r1WLHDkDo2wzLMfMAfVvi7b1WxHzYh4a4VE48YbsUewaK
zG1HowvGzmk5AtqmiHWlymALmxr2VJ/sFEXTkvTZalclu0eQAaTPWWySzJ0R7KYUaFc4pGGXhmMT
9tdSDR2SsGnCYVqqm8L2esS7YThh0oSzE+ZTODphOi0fxH+UmDB3ENwWWvVSRh1OSTjXITgPClBx
7+8o5RO2tpuM3cA0vtuV5c7qdpZcCn5W7W2pxNhKqtpG3VYrl0qeSIhVAUK4pRqyiNWGQG2IDW29
MfoNY3dqdpeCOE5FzTYB/Efs77QlMo3qo+14LdVAkNyB3hibXWDvSAPR7J10lsJLIwTT21AWYSzC
hJPlWnUXFkUIOKG7VlOE+A8H1uZGOHVhYIRjEWpGOHMamKHdheSG+teaTIamK68IqeBaGhnd/Bec
IdcqXOR3u8olCW+H7PwmEbuBFUK+S9SOvlIF7dLdxu425SzploqvhRHI8zccNcbxSMDYDk9EDy81
9htbXyojXtzdNBAnr0W+V9xsY2urDVuSJrJg2yU7qk0YXi9VDzvNJPNyF5g7M9h55k4PdiMnSbDr
OU84JZqw49zgbCFjjctDCCSf9CGulGUT2k7YTN+qmkIK1NLghBmnDyfOtJS8lsa2qg6DMTTJFK9D
nWlgEk512HOOJFjMw84ngGPHldbHWOfv3A6j2a4oITGSerKULnfwMSmt2yK3ENU2YN/NaZIsRcwK
8m9Ka5eiVfCLK/ZPEkIE7RjhbI+LlMUW4gdlRTLlo9ZMuPhAwh49ICPnSgpy1vWRsAR346o6PV8/
HTMe//oRUtKxXeF3eTObZbf2W1b0ziDe1W0dXXqT/MiMVNn39mJCV27MKMHR7LXUPMQlftEcRv7U
k+VBGM2mN0ljn+ZRyJtrqpUjO0F3Y1PAYjq2QtJcbpW/clztg5+a3V0XJMWDlS009/lXo/WfATK+
4S3wbAZ7THZYJX5/wQ6aSGSJ5pHjbcoYgLzBLdaKhtB13Lfx8uj6KRPWJZQpKrWPUp76/ljaRz9f
ivja2Dz0SzTwwVMHN1vKC/ZFtxfmnkFMCqPPWcojeVgePCb41aFyDzuLlVhM2vxS/nx05+PsH2k/
D9mJ6rJT3510a6lAnOv67IlzWS/VBee8PrfBUllxicdLUlxaSMrVToyXaLho7lJpdhNfS9DW6m+i
9MZPG0m4uafBHhtNkLA0dzaw7rTqFImTkEtl9rHrj0N/9PJjkLPlOnR4kuGTxhsrO/jqwP7QDYjL
WKqEfVIvRR/Hd5Zy+fXkQRuXKt2DER9z95AzobjWmJ0I3e75Bf3j0J0MFjcdrbelKrzDNa3dsz2f
9fqYAOs55wUgnzMlxwsVFxdtyan9xS7hXwgsfDhmkJO4YzOx+gmLbUzFEFUZ6fP0uFAh9lrKIiW3
b2U0aJu+rKyHsdVKzK3QFVgCvXPRTc9+PN9FIDnflESIWIJg88ys2pDOoQJBCZdzgLS/HXGW3nbC
PBaO1z7Sv1SPrcaly2rVjTsXXLFiBMVYSfelN5dPfp3tks5+VU38rnQD8QibsSF7ZOkVRYq2Sfxa
5n3/XKBXnFzIHSMWqQXOQG9X1MZzmrUHx+aipgazvquA8K3nvtHw8dT5KtbGYpM6dvPI29Rl3T28
Kz31lgAJxmsmPWJan/gcZe0CZ7PUzewU1TouZueTH5U30noHOiNYEj27Y52Je9MfvNAz2RN2heXc
Tbk2bBojfkqLxrvgoUR63eDwrTT0Fl55mqA3YG4Y9HeNNI+gv13yAXOgTFOJsa+S7kdTwy0kJut2
0nvj1El9vLsekpqgwopO19a3IwItUtCDXVOc5DTpD21tPPH6DMepzxl4xg5a+tY4o554GN1JhxrR
go11fXtlcOlCTtcsUtouP1oDIAvRxc1D86WfgP/6YIDurgdtEtHRWidDPa+7yJ5PNMjsp8o9sQK2
35cqqo6TM/oIO0X8kZHOk17l2Y2S4y1IzopL6qBvTVoipMBDkdD75t6n5XgvIjpoUVoDJJFRJ9fc
JU0yn8yhLG7yyC1xcGBlrOzSfU//6tXQrOJlLKcjoT0CTLNzCXxcFX99M/gXO2RaLwvDVQcfZ2If
/P4KqLxec3OnJTZBTOZ9rNDJRDPGch+A5/tCN17mGa5XpSUORiNNf0hYPGZgkLeEW2j4I4Iw9qUA
WHZPGTmqTELQexopp/8+qOUhJmmm9jjfQyuKH7LS8D4aKabgUiPFWg1dcM845HWo/Itw3gbZu2h6
52XvEvEkr1WrJ8sFWL1UOxCdHebl+7R8rycfpuSDZbzvxw/qWs34gbtZxkVyaMsbry+bh9YJ7v76
dQNy/tNan2U+kk88zwARoW5//8INNXG5zoTtste128aV/W7SZzfsHWP44MNuJRMbvnLaGzBGxwxA
g0cP1OiPXXLXVD48noYIccMut5CUoZIpA17QBMRdxvLZ8ltxVyXCXAtEZrdt55HiWMB4bnQYio7j
nV3TGj84g+VC3TFXVc3rIT204oRHqjfC0z4GoGNYcbBzTcxcEa7qvEa4ZNezC9tUIzwpNdob21Xc
pqyKdWXZWHsnyo03TR49zCqxnjpz2udaob8Y/rOve2CK/Xki45qDKuvpnGeuR7a6mR8Sg7yuKY3f
oieWbwNxr+I8Y4dFjreZJmt3bIrboEMMXRCwuu7dDkyF4w4XPR7zM1P2tW3mr0R7jo9tHtehk3Jr
ZF5U7m1fE3cG78MVlEV0YTYWbfCyJ6ur5pfSLj/2CuIkbX3FKk/SaevaNmwWb/FG9tW609CrrpOs
IN4NHnxXTR/deCgxL9BIG1F1I6S9rkGuB9cwk1U6oJH81any45kCxgHzGF4b5hKkTy7txT/tCvnh
XTUETbe23bHeT5H2zu6HL3IGgkmofXdBEVESsRemgTusqw5hxl8/gZ/pB4xEWOvxFDhZudf9sC0V
5Ey2BpiHtRVHeBOEc1RejXFQtREgDiwHhUMzP6lYltZcuXxv2MQde2SISPVmMMWmJ0wbjYm/9bsP
ucLnmKE2sVlmD+IFLmYOF3Oq3nRzvv/rZ/5T+44nzSXJY3mG4sr7UeUmUWT2Bs7/NYtUpGouEKE4
j1adrztssa3PqBWmi9ZhrL7+v//2Mv67eC3vvrYv2n/8B49fympqYiHVDw//8VhiRsz/Y/mef/6b
77/jH5f4pSnb8ov6y38VvpY3n/LX9sd/9N1P5n//9uw2n9Sn7x5sCxWr6b57hRD52naZuj4Lfo/l
X/6/fvFvr9ef8jhVr3//7QUEtlp+mgAY+9u3Ly2xlItT+d/+/OO/fW15/n//7c1r9Z//9zmLXz79
bfOaMz34z/+jlgefX7O/LSDa8scf9fqpVX//zTJ+h/DnOAsAzkJAF3D+D6/LVwzzd4RUpCThQtO/
3XyKslHy7785v1sBuGFoW8QY2YDjODXaslu+pBnW77A2sT2QdmMAb3DM3/54zt/9af/7T/03Us/v
SkheLb/jD/MUnA0+ODdkcgB7kcnRx/r+/dn7ECeAZzDisqVWoYH16ij/Ys0R+6CZxQfp1kC2X6RC
hPFiG7VTHMs4Dz5Njui7fe8NTiwZnSUItFYM+1AvEmoy1IazjusoBoQ7Zm1VnYE+2uA1ddHyY+Mo
GD42UEGTT6OKDXM1Jk6rfZGaljbT2sgGndl4g4kcRTmDcVKXEc9x9XNMhTYCpVZZ9u0qEZqn30Wt
RWpiSraCNq4yMu+A/fetYY9rpxYVDo988J0KW4dpKKtflaLFqpOaCtswASld8dRJc6AhU0r4g6th
1JtqeE3TtG94ZKd14iI9aX1Ir55RuEm20nWtaNqV5tSWQXRoLdy62Gia3rGTrcdOTw3uVnNHJBLP
wo4zqBRC6cGKmNZAfOpGJ69BSdVunOBqZhlqokwKvNR+lYNJnC3SwxS8eWBIzahXjJgzclB7DzQL
+K9xHIYb4Jty/OyUPXzvlfJFId7IWAf1OVRlQ1aDSdMfoIRW2PZnx0UvtJ5MnVtGX7uWi1mpYxz+
0YOlX72MGi49jHB1bkdbJZVXvrPLUc0oVOM+OKfCLYenfkgkWMXc5Hf7zHg4nl6iOPKcl7Yto16u
YrfU2tOsXEPdRx2oCrGKDOLrMIozwJu3QZkbxgdvVnPRkCczNd67mYTZ9iwKO1Xo7ttWbNK6zMPA
GnzjjkgXb5DDqkC8ZrNoBmZ8rtKJFvPgk85eoQQzXf4OXRpP+9kXpXWyM5jwe2eojOD9EGlSmivo
MHlOGFWcQFu0Zz8ts23qsbRguyZ1zqwuaaqdNxipt7UN1/f2Rmf5WlgrEZD6B8NPnYSRVebJcOem
rDdBF1j5FqYqhFoFEG+C/tMMWSjnjt9/0wdVK9+mVS+cW40sQIPc17ouIVXLwmK+PYNYTT+O0Faw
ROdZ3X8hAzvx3mN+t1rcwENmVCBXbAZw9IexfpxlG9v80YWIneKxRJmJoc/05u6+DvIu2Q+z2+QE
tXuRuzLJMuUV1u0Ra4fTQwhL08D5qFTmj7s8xpLJDKPAcrK1LNdH1SaHzLvTAI3B+PE77cpZadPI
Xpe9jouILBu8ivmIwgnnQN/bkXHrTEPmnEQuPpu6lueofFEwHEZf9x1CT2PHPgSI7uQ28jkH1BoB
T9GRaqu0ILg1mlGV9z0TzOStTouBjPoqaspzDcfCvTNE6Yqe97OpoqPMhng8unbkFawZopxEv8xu
SJPmXFPFOXZUUGwB0oP5WVui1aK1PkwploU4SuFQs3XFrbRK6hogz7BID8vQJHjOo8erR1KtsQ45
8a3emhGa+MLp+q2Zae24tpWXpV86Nbv61snNRJAI0/uN99wOgHzNbcKbswMQUunlYsnUNMs/+HPS
omP2DfD6KQn2Gqc9axjTq15yk7Q/vKLEZLHWsBEqntQcVembMcj0gUWfkFX+yK5Qzem6Naa6tTda
rGPL5MSTLhksJIZ9ShBGWohnSi7e8yqIkGHXwAWcubkJ5jZrex6oigCVCPC6+9zUUdN9SStYcR/Z
P2lEG49GFqeYfIY0iPGcSS8+l20RFOTTG45w2o1LRpL+BH/QRYpYqdI2Sv7gLv/vioEJjL9VbuSm
+ywt1iI9v0ol3HY99aQ1o8syY9eD+GY0LtRS4ssNhPbRDHk83eSdq0fpsuryGPMaImFpirFzRteI
CqNadHXwbvTFF9lHOhtTYcQTAL7UcpNyBYK2Ip6ny6oi9cMmIq8PzOMwD228ckWugKuPJO0275KZ
7IoPhd4E7TFAvwSnr8mQDdDt9CZ2jAZIFFiLBLSPLS8HJ4QOozeppuDoor+YcacVSj5hW9OdkBzd
NngF4J07mzbqUx8BbasyGh5DFd3Hbt6nAd0FffQ+5KnS671HKHJ6T9+u8+471RY2ZlrEAVtnjOK9
q5POsW9JXUk3YylM9HYqEf4CjeOWsuEKP5NMS7hAt2vjUbXG2mXFp4GI9xtL4/owBPJNGyAutnct
IAm2Fdy/I23fGdfR86g0rdvgAsT2InWNPRm6n0Zrms1ka2bSo04jn9aDtRIovyOJxK7GulgnUmnt
0e9G1zjFtcndHEmn6mNWuajeymVj76VfgkGTolilljXiR0H6YrHgtZLqWKCS1EMHhcNwRLLAsoM3
szf0oef0wL1HT3Cl3I26FfMWmhTqgf1kEjV+Oxtp4aY7o42bAP37hDJAggvh/oTuwii3hUw0i5SO
OCY/xS5YUDXh2M9682nS6OichaunIBi6Ih9uFUEg2p1eBjQoVq6Vl+B8p6xIpvk0mnpbhX6Ww6Ve
GUKLYBPOWRqB1ew9fDVWWqEueuHvZiR3Wdk56gVDkSg6mkiJVX+Km4p2wcrGWuHjJuQu2n2M44B7
JGO8lB3hFPSD/KzMGIQAbzzUfJDV2H3wKNDGFKSWr1k5NzC+q5aXxjEZ3vHs/MQ8lKOEx1DF7P0e
Cs7TMV/1Wj2r9aoPNrR4Kn16u8BzPjdSJnWIaLgcOeFrPVhHtS3WoyZnPCLQ2IJ87bLFj2/0QUsy
Y91ktT1xl27iWv/Y6BrvdbS2RnQPgJHe/9QHrbfXM9GnSPX1orHeOuZMrhtAT98uznaD7gZRcpN7
GUsVmSbPnF1NzRIETeFAo6epSgeBZ5Nc3H40BBQYPCMQZLnyf5q5JGG67FB2sc+LreH9OLqzFq+6
FNVksar7LC8P9VTrzUfeSsQmOKbbGk9lGS27WmaJ3EShW2fx9KavWppYayi6/UE2elU8lcIZPDq8
Yz8tpFDZGf4BUaNBIuWYqyFhL+eXh9HMGEuu2MeSY56MXpLpK3581D/AoTcwC9W+3tsnpyqEc9Kl
lnpwApfkVIFGk1Va4dTyrqqGgosi+R51cD/mjVPceJrpazdOQ3bSHTfuxqvXg110wx08eVM/KWwR
FeuaoeFCyHAhLh5EUFk4uTktuz3XoI73d23lTX1x+jwbX9pSS5Kv+q7/1Z7ttnotHlTz+qoun6r/
D/ZbPhq1/3m/FX7Kn+NPf95ULf/+66Zq2QQhEWd+gzTJYvy+GJK+7qoQn/+OydOzaWU7eMSvVpVv
2yq+a2kD4G7BDcqmy2Iv9m1bxZd0iJM2EDi+DCLR/9/sqvBEfdf18HVwhYjKFgiWZaF2vBrY/9T1
gJ+oiArJ7lvdehwGCZh/gE8X1KZc12Zcb01jzFaIkj/oTXNIG3Vo+mkA7TNhD+rL56RNn0bdvNH9
CUijA4vI5n7RkzQSZSm7ASdeLtlbvzb30hEXYfrmykKNT1JSwU2CpdDKiaNh5efxc+2iLbSnRdZH
52rVafED5COuX65YBcLUV01jrYvBf2ap8MzGZ+PYwyfXVp9Tn3ebNnR7oqwIG8UTH6vgMR+VtRZO
TfwK63r7ZMtMD9nL2I+pS1DMyE74uYO6/CTtrLsdWvz/DpfNJxefeLOyNa26J4AjOFSDiD5EygLH
GpG/XWexmtdlRiSTPTd03ml+3MikmMmYC3q74pea5nlDghxOu8ahxWjKgXT0OYbAGWMYMTZVDmEj
DTzxVvaBdRc0Zrqq/El9EoMTkdkz0cWNoyzuN7WWKLEnost5X/4XdWey3TiWZdkvQiz0zRQAe4mk
qF4TLLXo+x5fnxuWURUymtKYXrOaeZiHOUgQeO/de8/ZR4+1N8kq+JTUULGtDBE1gAIUQep89p+B
yJM0ie8RGudXVVcNK8NAnsE5hplCKQO9tXth0h6MkVY8SXQK8Kc274D1iZH45jdCsA9lIbvRw8K/
9adeZJMg+YYMUEqSVxjGaWAX5OdVlFHQpwOL4sX2MYTvO6w26ND9bqcP+eCOpiZljqCRcZ9zcc5C
pg9ObDSuQ47NG2uAhaaL2EotTZfA/6n3wACDjRm25nMvxwazC5ZUPDhKOl2rtZgug4oBj9FF/SYH
d6Xa9A+tyC56gYygWuifC20sj3VQMxQ1RO0uI2xr0yHV3pS+JnO8GlvX83vOxDFQlkcS7ZXNqNI9
izS9OeDCDjawAXS3FaeEAVDKnBFhKNS7CrVFx3HQDmJm7rqfs80WQVGSn9FOG7me4usogZYdpVoP
aL6Od5MeRc9lOAqPRS1JbqtFuAqziLs65sB2a0177D1ZeNSAz3lu1E7WglSRfKPKo38cTF1+JCFr
DryO8xLLpFo+jlFp3HpJ4D2nyqg9K1amFbYW6d2G1HCdHaU0OAcTuCcEdqIizXGTrh++DAqCvcLj
REuCv9PZbaQOz2YXdeQ5xROi6tzSyJ8JjGmN/2taxAmTKFKHZy9yYa6wbdbYYhUOB6oSz1OFFJqL
hZ6VDSTy9hy0A44eWae+x0NrZW5fx8JDX5GO2MFatKvMkFDZqYqrlOlAmKzS3LIS1c+BArxEI5wI
75Ux3pu4L3e6OAffV0V2FJVUPrRF7V3H+WAckzBSF3mivlT4Iw8dFRyRcWETbvtqVBzT8CJPRbzn
q0uJFA0vawxpC6kS85doxJykvZLRbgs9r85SBCcGlbAAn8HD5vQ0hP1+LAtwWJpfZsg/Wv9TMMIn
VUwe+sDcaU36lZfEpCgeb3lFWIUIGYaBEjiXjDQWGWkaE+dkm1rhfDgWlVtOatx0s4ycuEZMOdA8
WkrQ5db5qIjvtSfHBzXNxD2tlZbXpMCXJHS9qybpG7yPT8Z2KSeeROMqVHspPVUcOol8Uj0dwLIK
SUKkmkgykfE3tv3axv1uLWu9GY90tmnlR5ANwo6HtOFkUZF1uuCcItHYGjybs7LxFdSVx0IYXRTf
/rCN4F7F5kwbEPraORB5ruoqzxtviBuQbWM5rWOHkyTwdKBMvLsXtBFneKVfu9Zvl6Mh+r1Xz4ui
9rE/3VRuPDnV03jC23DFkb5cRK61aBbaFp2aWS8CWJhOtYougLl+l2b8efmzUcEoKNBa+bYDZ+Gi
AcXUbFQlYMHdUD6jGlBWBdX8t0PFvxuivzVA/9yof/vKs27+20ZdYakLBmm8AaBJvefopr/4+wXO
eJh/fqsZ9fHtCp7ljVnHt+qdzmWNUp3smbGMazm1G3+Y0X2wlu1waV647PxT/UeY+OdVzwZ0xHNQ
eQXTDawpE8uUTpn963v9oxPn/24E8P/buXQ2P//lXNq+frxC8fv8fjSd/8q/j6a69C9RhGFuibqB
S43ckP97NOVf8cPMFnBF1lEezY/K/zma6v8CmMnfYlRAOU8Qw3+Optq/mByIMkZ2MNMYx41/cjSV
fp/czgliJhMF3mQ+o0SgztkDXyYk70oKEjx2XQJLXNhoudtsw2O2iF7Sx2+35oe365eE6NtjOF/N
oNmiMMLg6K3+IrN8e/hpvoYJuPfaJUrzatzqW1LWXNDYKxD5TutOi2oXX+VX00LfFavon80ef31X
xr4MXpizKHzj89lGLJZaCxrW7R24Z0dpHa/iTX1XrbRLA3GTguP7+/bfX5RRHaMU1WAefLZ2CY1V
9Z6OyJOetpMp1LQ+ntVUfwxJfTJUMqaleMmwbpWE3rYjczql/ZFDGi1kaGEBrKKD1pebgKm3UQyf
QVDczmkQNu0FVClW9FTqnqOI/V2SyBtaU+uyymEASN1t2CnkA7InKZ9MVp2GbqCc75I0cAv1ylc4
pY5f5B6DwXzsyy/LPIwcvRhp08rekUhDszd1sNXBazrV9QPqYhyNd1H30NCIlqWrRE3ssGO2YxHV
Wkd2WuMetAgUp3AGt1Zl+DGlg9yisNdJU90R82WLDJzpUbFxkOzVfZYeDsa9yekoIkvDFL6i4Cn1
C9cX8F3HryAHXKPOnTjHyxGEdtBPNhIvRkQtkklyC+1cLEl1vatQDNbyZxIFMJdNUphBa8D79u5F
KqqSbTH2xYPqv1s0LZvpDv2qKNFr5Jglgz4aCtuT8W2Yt426LarHwhvdvglIO8HEwTA9uhmje0FK
bZ9UeWvcFfos0w+JUivtkWnOGO+KQl0zXVlb/m2vcY02XFbohSpJhTHYPMuKwAH5OgWL13o37fDk
d/s2fU6KEKeZ5hD1qYfmyu+qqwBoL/p9Ef5BlX6FzGmafZ680I93BLVyEUT5VU1D9COe8gPM4JpU
FqkfnIZSTuBg2ogGjk6DjvAnndFlRE41yijbKBLuQb8w+4+BqO6ie0bXapGPlW618ILeW5qf6D9e
7W9P/NlCog5eFJc9L1e3hDqwmNZy48LTeC2XwkbjD9W9vzQvvNG/or7+uCjEN1Q7UMcwEf6+mYYB
Q7RBY/UyWhua4UnaFY/ouVdd4trSFmmxE6FuzZfIH+zWBh7mxLa10T4uLGtnu+uvt50mA9NbFmbm
pmdve4iJ0SvmRdR/bTZQtpbakv7lpt4DaGRn75fjsbxSHH0Xb6RFtcLs4frupS3+x19AVlUN0b3K
GNk8uxkgckYCLUQW14hCmCeMZF67EgCF0zOcatkZGMAQLbqkNHGkIbJBqLtjY7hZ+IFHILUv3JUf
thbj++eZT7PfFvvEqAcjtfg8UeWtIk7DaGDsofXfDKzImr4QY9gV1T09aiL0VLr1dxIdg3TMTiFE
K+Qg3iobuo2KIPIZCd09zYzwwgP05w9nSSgpyHhi9q4AV/v9I7ZppeCCV1pXqG6Gas4sGy9c4RdT
5vdHlEvgCGHuBQadFtDvl0gCqW7DWm7ZdDo3PpHXd/0O/2ajOeo6cy6lJTPy5L/3+/VMCyPtfN5Q
NQ4IZ5tcLlKhixj/3EYtVhVxzMQ1uYb3FSX3jZctTFrMOmtKjRpdC99Fw3PUHLCYp27D5koiXzdA
dzOIi4bVeFLMhdp+EmZY2bJYIdOvHiT9awrep7GknL+vggRfY7+RpvhgysVjLhYnEmEXYr6YRwdR
G7F1KNtqUhc9uM8pSlyj1wlJbVmOtQ2ytyQYHumYFUDt6l07Shi1WC1wZOTKCLc/J/ImdQgcg9nS
rCIPEdykf4Sh/DxCh/HkWX4sePR84a2dvFo96IkBVznhS+lQyKQlnhl2PGM71p/qzFoFXKAlFT2j
2DYzga00RDRmYD6OISbUW1nveGUiFAbIRhsyLAXIsmJ5kGNp18WvXkheS6y6OjL8kvA13wjcHL+x
VBrLXMZKlRPb9ZR6ADebg67vwzA6WFpCr27P7rBr4we//BijXVl8RMq69Tj4sPT3yUOdKk6Lkh9x
lBtE6lIAUKLKV3r1GY8dntCtn4GyCfay8JEmb6XyQQKNLdSvDJxFPaPxfReIm1br7cGvFh1fwouO
OZBzPW9tNUiZQla2n5lOjY09sZgdNsxuWyp60nBTATQr5NuKEX0jNmDcPicub4qq5RCkuTSLGYTK
tuuL4HlMdkiIszH5j8i0ZO2ravJ9PVhLJmt20LznSnXy24zwVwipwTAeOkYtVQoVzDclVxEUXmpY
N4HZb6ZIqHaNVoCOwAmkt+1N4ve3Rp6t6T68BIWyiWpGTvEpyP27Qe6JpuE+HAvzKObSa+/vDCLg
RxVbhRLTVZxdV8Uz/YO9GnTvdeattVCBrpzZWZlsmo6bMj0Y3GBVYv0bq0U/1pupg0SeSO7f174/
N0OiKQkCkXURvBOKnt9f+i4EpdDRsaDCOybkjQ7GkxXF/3yB/f0q56Wkl8cRirTGTcUBgoHvyP19
WGxLjRji8VBIr2hYMJwJp0aAchd7dFIquBWpa0SyzUzWSVPvRk+KZQUPegQHXuZPf78Pfy5G8yek
hJHYj1hnz+4DKmwNR7/RuHnho9O4mobnv1/gXHo6H+q5BMUEfjtZY3x+tt71UD5mD3vjgqY0+6uw
n6HF/YJjUDHImxGNCU0cp0je6uxoCAc0kg7nbbBQr4nw7gfeolJvya52MuFUgW+RstQJIDzJ9F3j
EbGv9D50TMV8i+O04dDKsrP4vo91J6blHQ2fJn1Os34g2m+BG4RFpV51BoA2+mwyu4kSYjc2iSF/
mXlpRJ0vjFwkGuRAILjjTapraIVjBmCrp9siOMQSkE9/CK60VrZ7TbVlRCtJeKcZL/TD8Aw/NJUE
SOd+FMqdif3C6GZyAomSAKCrNAFt0tvx9FkOkDWmhzHzHa1+6PuHkdcj4jygC8BZR0ZwWMMV8kBG
iVhXudCWZALaYzjy2mZ7FmVbjvNNzho9JrD522GpTgmv8bhqFH8fkmknd/VmJNH7wu85Hwp+375w
89OxxJ9MfaidOyjbKmzagH68C5Lbldx4EXCcsZmYbdQ1jdnNhcvNu+9fLiedeV60SfGnOivn3Vl0
xlfCXjaqrdv1Rl+qO2bj/y+nAVK3eFxVca5Az06KTKhQFSGychkUNBL+NqfZpNv0Xtpr2k75UhbF
xWJ0HmP9+R2RunJRGIlMoM4Wo4Z6sw1i3pBNtlHs8q1CfmBL7nxd+rkfHNlhWNnDm3/NIdByBsfY
Nqv2Md21VxpHVctFVO0UN94CiuWyXF/4CeZbfP4ToB7HCzu/ykgjf/94wsCfKyg9XXWF55rDOx1x
Du4oJS5c6afFiNJfYiGag7mMs3tfZlnaqQSHuRPSb5XZRqm8Xvgufx55ySUD/iGrLPsW//T7dxEB
N/l+JWFotOnuObUT3mRrcakssuvgn3Uqf617WBVmRejsXFPPftUsVcMYbVHrxvGH5j32UnPhVZzX
5vPf5fsF5tv57fheD3kutfPZOII6oZ5i9Fethkq7e/j7Tfvp8fx2BpfPdrGZ39GFSL8Bw+cuvDJ0
GRZlyQVm4Rn78Vfzx6JCZKgL8wSTwtlPk0D4SXoDa0vjzguLZE+PnFFcUrqXwVa/VA3/ua6Y369m
nq0rwKtzYGdcLdrAHnDhf5+EdgneYSEtxHWKof/CyjJ//N9/LS44u8+phQ0OHGfF35CNoyGq5Eer
K3+dLeG3rtQlHs8L79BZut1/30Yd5TICFpCr2i8H/LenIi0RupWZXLvlgq1sWW2M1mmO7QOm3YV/
P+w6B6UiVdymODEiIbp5cXEs8dODSbYaMYDs+0Bfzh8YuY5Eba62u6XwDmhxhZJtCWLpflwyhnBw
kqzwL19o6f20eHy/qPn729B4WpTLftG6jKgB/twEzcffXwP5p/cAux1J2oTAI/A/W57aroyZUXet
q3KwwPph62QNdF22U2tvo9fWI2ItguFfgDPL3bVBtgvKtdZ8MozkFWQsR38tXgJ+xAv+NkyhExAi
qJojJCXR1keMYXp+4ZmjoPzjqfu9uD1bI3DgWODOWO9IGQ80y5VSfhNgvxnsl8AqaUOQnFEF2kbQ
JAfZJL7wDCyQtaAn/eG16VXjBdsqGThQfWVqA49NJk6opyQay7WqQc6BKTOrbbv6Pku/InJWq+pW
nvEi07iJ2juJytIIVNfPPpQEy11Ft3XQHfTBC076Ng+wUygTHvEGrZx2ZaifFVETSUZQmGe5WRuu
vNwjr+ekI3AM0JCOQ/cZkBBaJl8YbZqnsiQ6A58WYZ52bz76ZIxkJd2smPIr8K/TfnLM4qvnEEVl
h8biZsTTr7aFG2JAyiyPc7ZnS9pJqxt0176rZtiiyADR6YUOk+YOxpdcNVdiQ1xPVoE+la4T9KCS
JhACT4ZK27RQ84mkEKsnArhXATSsajKvR9M8Mu5lhBwyeRzJ5gr3kYchXFFXOTg3h6ntW9DXdpoW
bq9Um/wEhxitUkpHICV1oMzuw57sq0p3Upm/RwGcFMmD0hvXFrAsRJAs9+lCxZqftaVTCNU6qioo
uRLXh64t6XjRe1eUaZGCdCMNL6Fuz2+Tbj+I8Eipks3sMIfjaoMTROgNPHEhyFCJeVRFgub8Kl6E
YeKU+i4gYyRPdfQnZL0SZ6iJKzF80hoowrHvagVKyMB8HArhymrj28kT+N/jIXs3FFt5Ggg6xJxp
W8jkhTknZeyXKkE7XRPyTeghZdOpI1RF5HA1wNkgxcII7+S8+8yS9roKgzVa6yNE+GPX6EvKxY0E
3EU18IHm+nrqMYOPIvewE6+MXFspUnPblm+qaWFv19eyJR4h2DummeD/nBliPHHJWwGXXNBv01Cy
aw5VmXffVRIeLPrd5IJg93AasjySttpV1asPXHHUH3orPQEgXMZTdKgBI8G0dvIodPXuNhi9DXL7
2vYFmWBzc1vXGPlHnixRvQrjcTOIoBizAzXGlsfScEQBBYthbSf1y+zvJt9YNoaOXI/8IfiNrWfS
guChopedIp6gWw1AoVlwpDlJXsGrW99EiWwD+bWHtNu0PTYnqwMGI9ll/ZRFn3lDmZQcJOC9GRmw
HBEyAYY9trYgHxyEmLau0FEQBVeS79vo1JcnumNuRzZRriQbtCW3KRjzoaQ3zqGCktUuAEYySsHc
PNoKQwyFrKE6qx1BLuyxpLuLzz4Y3wvo9tN0LyevgU7Vj1Km0R9E4lqaiDY+cIykcRouZamPXfXU
i6dAtRbeOKsZK+EYxPmzjHBGj0WEOsKb0nyWvAVKWO778VWVgn2nEMoTq0eWo01T+lR8L7kaOD54
jqpJX9QJAwgRTZhsNlarLPropTMLt4FRCBPcniLW4fEwJuImmJovIsE9nh0rYMATpU4SZk6oTcuh
PWYG6tyi/CqmOdjuC5awKxKTlFJlKTm9njQ0CO/OKbPCK70/ZdJVzjJrekBi8cwqhXRTxuZGlE6G
xDyLxJvJwJGWqetSTEPwtdeNIhyytD6k+D/l8a3IxRNqRNdMC1uCvoHPeZlZwd0ghodUIdkeXcxK
AmgO33dZDtKzWIgbA2xXqpU8yTdyZS3bSV62CbAn6ykP8Lrq+kakzwUclrZytp3yd+SkpEqZdplM
m7yLFvTG1g3zJvCgaXE1Na+GuMmLx6YKjn3R2mJ9ygbsIQH5RaAqYg+c6JtI7p5uPclSb5PrTj7z
CT+OEwwa867rhj5WU+9rXoukOQZgPBXlviu12zh/G62T2jxofu56IB+Z/5DAum4FzRXG1s6Ug2SE
TgRuwrAqtwpyt+sIpGR6kgFrwJTi0gNcSmaLTvd6Sq5xGzVjs+orCZTuzP0XGQsRM2lGESDoyBUy
9oYPXS/WfjJt0evZme8dW7V3Uh1h6F3g6Tij7g28MG361sYj2Qn0EUrBsaRhkbTHuOYZK7adfEjK
9rn2c2J23/GyuFPFuj/ITo+JYBDbhdgO2zS/KekMCEAMjKrZdkV2pZiFI4JMCTLBqVrDwT69rRTT
5vJhba4joTzUg2x3gD2wJ2JwYaZKbpTfM+mtIsvJlXLXytFJaaFu+9G2QdHshB5gt1lOFkbvcir2
jtaPD7W2UduPQekcLCyIeCmfuBUwG+T7VJD2oKLvalXAUqXOXOuHohBojDLybP1FWZr23GZIWVXE
HolDZtqi9aWKc3SLx4vcfgqJsin191Tb1Kq8LaJrq71Xta+06g4C+VCZ9yCrJ+ixSf2aAywMxWGR
FkiJvGChollUFI2Gh26jVrFln3aHp9/RrVljbnc6CfXUEEAzzohJ86/79rEPExA9t5oqfI1q/UL1
eSfPBD+MSUCeASMJLP/GNkVYxd++mXhN9URwowIH6Nw6t1q7Hq1nrX33PY+jmmFnpGNJFNR1159Q
6q+QAbnkEW21IriK6/xWa5jqZby7YUTPeNiOM7mf0aUnYt6srIdeIwoi7t0pDh00WovevCFDeGWV
dKejnng5REZVzikD6pnmJGNyVY39YpK6Zc5qoEjgRgRyKI4tS0hpkfIbQniLDlX6iDaelLEPwFLw
ZD8RkznkIC+rQD/oVXjT62B1kEiOcIwHnVGqn6AttVDfMzUK8G3obMjhvUqjWR9Ad8jor7gLGb+0
Xk4kwaH98utNQMNdLXL+PycvIVCnUIl5Gld+89UID7Ic87greysvF3RutehD5BMmLFNS5i0tFI5T
K+y9hkqMNbaRgjsrJnC+Ed58TzhJhew0PobXGcCW45KzUF5lwltavbet4IzkUUcs1Lq8l5HU6tnW
tEAwBenBx6+bq94hM1oZkIlP51iwPqd+NPhW1xotZNSRsknjs6ifBT8mUqdq9uASj5q/lxmkW/WT
bvSrXsBrx5stK/VGUT0V81VpOPhAdr44LCHLO0XOHRDMTVa3dhMSe1e+qI2yGP2ruONJEZst0IoL
x+4fSllqH1KAZhUFdK1zTMFUzKVnrbb0yOYajCEjGtFr5n7LfIlGVz39vTL5qfT5djntrJYN8Bz6
0kCBLpc1qZYmaCpj8/dL/Fm9/vaNtLPqVWrHzMzrmjbc1twq62bXLq2tvL6kKPtxGPf9q8zdx2/V
ayaqeoUGpaMV1i+0pcSVpv20nSvlxCnci22An/pB3683twm+Xa8RNU41/dC61mwsr19UQgXqyTYx
Qo3SQyA/pdgvMqb4AXKKv9/SH78rgvcZzIAg3vjVFvx27Yj+TetNDWmC79OyOeIecWvXO2jbefzM
infpej/18b5f76zX75WJDJyaPp6/nwUAZMesrFW27e2LV/qpR/z9SmcNAB2dlZhwZnWTKwg7627d
2JweVgALGKtfatn+9Ggi0jIRLqHTQnD1+0+IijXmqM5t7Gh2kDiwgqy1uix2/KGS/pUEAsYWGYP2
K/fo+6/lCzpxEkXjTgzsq/xzhFeapeHVP38oZNVQMYrTnMQ3fnbrqsiAcZLzQDICRam9psJw2ufB
kRxlIe+yi5orU/3hscBigWiHTgHf7Lz7LKj5KNciYhDm+Pu68jmQJNh7OS6DNhb0TyXkRNDnuOPq
bW3eDNqblwufc0pHzaYZChGnW8zbkXwrMvLNShIAGuQdmYqPshNxMoQOWVSObL4o+X1e7MX2RTRv
TXYrOdmUxM9UxE52wnSqOJdKueL0Idl4uSNMkT15h5JpoXrToAYSY0hzyXZ2UU40AlpSpCaPtT+4
iwnxA+OVDckqZTVPB+kmGcSHJh6vgbweRcwGDdKGStbWdVOUDFfF09BR61mIcOKxuKPQX6XwMBii
eycLfwU5JVtROM5nSYOPpPfWMVHkZaiNW+IdVp78UndkJk50t8bhJfWtrVIRtqK9DCJbZaDtKqFx
AtOzCdtDrYWvuRTcJubskkT7JuVwQcRkRjlaZhomBjyllgqVfiSBD7cronIwV+oOgpDTCV+e8YRV
dTMncgzWnRcoK9PkHlTJaqA0ouapk+RYY3zXsMHaotB+GPjyTA8tGU39TUuCecJHiGQOY5juw+yz
Ht9zfuFRq58nPYakZXwaybCaah3qDcfMXJgzJbyVTNFc6O+Mlpwqhw0QUOoZarxDub1Lil1q3PHN
5XEuVLkTGoNw88UkMC0NPxIYeVlGypQRO37W2JVCgP3otYSp91e94d2ZKpmt1dXUfqXTUSUhIKLn
EHLK8FrF7VTlQQ+EnTc8K4i9jZRQ7zkZVkp3lfjpa0DueqiRZbvIPWT9YEooV83EbioPjNdEfTpc
DcRb5s3TKEl2TkAvNUYub3z4zKQilU9aLrwbQ7mVm5eRwFkTg8Ugki0vbE2GbeYI6zOdNmapLXXO
8b0+0HnakQO30jyGczBRpUxzK7CTpXcSJwgf3roo9AWN+KrlXBY9mn1ue8CqBOU6wMuuW5rbNNWh
VbB/i7eK9dwqv75I6fGkePJWwjqj6/ezaiEE8QfqwPV1gwdX2QuliQBGx7EsgZElywRBt9wlG7EZ
Vn1t0IzHemRNx7KVHpTuXjKkmzRMP704swMlYRo50rNQ7Al+ON5YgjedRJPg6w5umna+nZjqY1ue
ckLayDaJavYgEnAM6OuJ1NqJl+OG+ogZOTYQN8WMUXaDgG5ol8l08KxgIY77Np5uKxwHQqfeyf5j
Q8bBRLcwbJJVS3QqsQ+rsDKoYwjYTcV856uPAblaEETBV9lBihImFlwB9o6te4rjhcdOCN2WI6we
Vi4V9V2tKHezL0NqgY7R8xFTedvL6bIyb0KDt2H4LKonTbwVy3xXmI2j8wjrMThOkWmuUe4ClSIH
ADgRvQl2CglkZwQCI5dTUqVPAtxDJkOYJ658pBDySOsrRYCVoSvs3q3hIY7hjAUvAHwo9seqAIaA
KX4g7cVnlKQPzGpzF7GFQq0tEf4mhe2uCF4m80aVPgb9kPLr5lQKSQ8hmK5O4r8qhNezaixSk6UU
WzohFAsve6vHiQl2uZQUmIccT/Gi6rkIeJLbqb11krppPNzS3UBR9lawSLb+XRXd4LtUstHW6xaz
2lendhuluAUBwE9NdYEAxxJLJwGbEEWPfX6im2SnYGoCBbD8Rwf0vLMew/rFx9XVxF/hDLO6Tiey
M+vTVJBr6R8no8BevMukzI6U5BoQVs6Lg8fdVnqdvhrwfz6N50uOICHtELVN2ZZuEzDoRz4UZYQh
sUZmOqDNUnGFXNtW5GOJLJiFFGE/GR1hoD9XWnuRSB72SB6b97H6kpq51A7WOWa8RLn3uuQ4jtqu
xl6LP/le1gI36hBS5tVS5HvMGlMl/ZgmvgjtALV5ZA12iUTD8JI5Vo45PG62VWpBo64I92L18JFW
52i+/Ig9xHOHATixcJRHWNfVbdcpexrvB7+ChancWj4NTUb61nNgqNj5q3WvVW89g3ldfAw9dAUd
+MH3GqiDwu0ZIXF4I9peDQmwQVvWEgHS942daSoNjte2KZEA31vZjg1pWxgxqwg/uArzt+SkFrTX
LGdbYWg/fEU9EStmAo8Y7HwSEGBRl2bJIZbNwGGrvZUjcGVwYY1WIx8CZ28CEU59Nc37yNg0YF9i
tFZErzm68RKVreODjLGaaTuG+NUbPOkjc13/WSjqhTk6k9peexlNHrGlidNTZqvmnYIbMMVQbNjA
KUg1rFbzJga0bSPMlehVZAIkIV6+tSPrJAN4p4kUV917bPSLpFSWUXfHuddmw1z4AfbH6cknU8rg
QdRY00K2dYMsuiCXFnWAVZd2WHHwO+M6QZwrp6s5F9AY32QmJSSckSmjUU5CUxBZ8s2EhWS4hhmy
9uk4++1zlJOHCsrYt3LU8xgzY0AQBTwuWq8WcTDdg+UjO+121vCBvW/d54SkcXsIQHMiwrTVghRr
L1mmHpa2GjImyuM8lRc+DYPWI8UX13v4LITbtnzMGT8MQJ3TY1ltBwKqRMIbe7AuNAEDAnVyP1gM
6inQ9iLJwSJACWmEXvgI3dmxEt9t0K0Y0np2sqNFnqa3fkDrkr4DOLP16SH/1dZ49JB9tdS8MpJq
8EOU1Hd4UnPps0acwibLzcPCvZQKGnW0J1oLPTcw+yr86mpW85zgzNNo1iBmP0WkIZPCjp3ivFRs
n7ajpeQLlY7UVHFky/17U+IpmEjsJtW0DzxbUPb+9DK3k42J+C/SkqdTOWxNcOcxHGICSRqP/nVR
uaGl7rPGWvmJN7cr3FhCsqGq9miZjmjWK2DXtglDE40rKnI7zz/Dtt+Yxs3IBZJA3wgjPetEJw3s
i24grCM+gV5RzccuDTu3nvnxtKdqK3CkBgG1tZaGl3wOZ2benoL8HWsa4dUjqMuVlE4kojMBSG6l
8EHoDbsbhslRUrqNwORUM1zLVbEWYmvtjRxDjGxjKI+qRltOYE7ivTQ0KWS/uvJaIqFMxe76G3aS
sNurxbMXMrjIZ3TJJ2OPo+G37lCpTlupMCWui4xDkPjSybeh/wSiB5V9ukhb6JZit2hCPgmP0hgR
eKq943W0Peta9stFTvK7YrSu3sfraVRJmUDS3l4LCJSsqOYwDGWTWSJwHV5pcngDdaEbO3888eio
tIgbpntV/FqzYFv8rgEi/WJ8tFgoQync1TlSQ6W4bvAa1Wq5bHha5e4zQnkYxkiwO99NRpFTAQKM
/CEws9VkxXNc2bGKZ6J1zOQy243Rcw46yVDfQ0+8EvTwVcTnFyinlN5TSbcdc4k7tKAaQUMX5teF
OumnqkUTJdzJEpJu83zGbFQkjU263vya32eH1OEEfaOjFMgv6RLmwfHvg3t0a9+udDZYNgozI/2P
wTIZXPvMDbf+Q7ERF7WTHAJX/ODPN6w89Gj95aVC+ofSVjaYomtgf2VcSmelbZuJiH0z1HlzaZtu
uzVhJJtmdUl3M9eU59/w+2XOhsSel3hih7/F1TNei+jGYCDGTqZwHvdQuV345X7oVskGrn6qTapc
BIG/1+tDOSgN7ptZ0dUvoufMLa+zx+QVgqkdLzk0XVRe/KSvIg8FIY4lymg+rbMr+lInVrIySwPc
fsErfBMcJ5e4wVV3kB0ighb0g0W3/OzWlqPbkpO76KtOwVZ05bX1jO/liXHrPllk9+Lu0r2Xfrj5
WMR0LKPcEFX/lSz+ra/QSWPoCxanj24pLcXY7j+jpbUYtt1CdKNF6OZuuCTV7HCx1fZDQ4O7b4ii
jOSMJuVZq01KtZQdnbsS9Lekd0TTRhRR6yrPSUx2E0QfJaEEPqQjaFIOk6jRZUIPlOXfH4cfvz74
BgAQULv+kKtobR7I0ZC2rsmgB5qAm3DYTFS63TPqJPk3KxHs4f/Az/vzUSdQ6T+XO3uZ/4u972qS
G1ea/UU8QW9e6dpOj9MY6YUxcvTe89ffRGtXw8bga+jovN592lhtqBpgoVCoysrU+kQBPReCNPhw
nMZ60cO76+th7urKADnSq8/ZAzqIKSoYSObnbulc5F+hFrv/k5FzSWdlBHR+IeTQC3AJgdFOqsDq
2seeCqqp62bO4EoqMKx3S6WqvjHYFARRx8cpzZMZIGvKwHJuOB2axBHGEyaANjTzSTBerttlhD2U
Q0H7jrIe2DhoqJQqjypE2AK0luLSV6PyNGsLnpHysYbcoCXrm65Cb6KJvl83y/p0a7PUgUhLqbHm
GqsFd0Zs4eI7JAOHvZttwtRw1nGjKCLlfp3Yz8I8wkSMWg46KNsFJAFltjz8zUrezVBO2I4FAB9q
1Ltitu+jGHTUC3o+i3PdCuvoYmT238XQ0NxEKlSwfMHVAfU6DMt3Jd+1KK5JEB7ozB/XbbHAV/CJ
d2OUK5bd2CKnw84R+FzrEPm1m/oBVJSFS6bskVpibgREIPbiaD/R4XIJMBYMXQvavV9lHnqQ+R2B
f8Z0r4qRMrpmmnSoOAO/07niJj/FBzyP7Z3heMINJPsw0VY4vNkx5pEgpKSGRgbIaNS1JjdNRfhc
XMFATbF7jLEBYMzASwl+qmBUUXdz+en6njOvJuPdKP2BDSuLBSvG1YQ9fAu3its+hV78FDvKZvIa
G9iaQ7TPbv6ioI9RPVmzFE0CnpHm4onLZY4NA2vNp9IzSzL3VKK0tU1QgiF1zAplXnGs95zVMrfY
sIDNxPWgGRL55qugKmdao2vAoQFx/1lTtS3KVF4KdZgQ+QkoQkK/VBUnne4WEK+NuQEJURCtKIJX
Yaq0HKBhiMwp0PPNHGYe56eRyEPHYbTHZSQKGlBwZ5Tf6qf1oJI2gnJGgnYDQZJtvRHQMcfwJmkK
jHi8cA72uT95zR7VKdIDzP0kMrYiQOucYOVy7csg6WjoyreDonpZVpzwnwFDWqBMEm1TQOiCfnDU
uvV7VdhEKLlW0ymzSoxbLA6G61AN1O/jyvLkanbnFBQ2aBNEeF8q/YwmPPJNAwizNrvtpXgHxfcN
CL/2mplACD7K8ciID0PWfVaFfFtZihMbzfNUSRuh0N3RmNw+1pw2I3UItJuMtPFSJXagHrm5/h3I
sj9sCygCwHUmYnBco/JIcLBZ41SKvVsB+IF5xzxOgHY44Vl83Q6rMwi/fzdEJeQgHQz7NoYhEuxy
D29E4QGsp3b1bO3z2wjqAJyshTGUiJzFRAGDBBdMIVBLS8xGV0oJFsmYRbjYkZPuwRVjA7shOdE2
94ub5fP1VTLeARcm6UUadZlGJeDr8/AQxoes+Hr972eGr/WaqAMdKOA/nFPpnPb//JJ9V53MNe8w
PgcKKDfahg7yWzt54j3azk/Pj27yvpfU6Ul6MTKzGYWI5Cg8Ti6kl/wU3dbpPtxYIeoyXntDOr24
qBywBxSeeMz9wBvvA2eb/OBNb/B2mVziq9BRjEOuyiF2eelMRxayxzKvOfcEK3BipFUCVzxedZik
pU30SxgqGJnB8N+23XR4pUZbfgP2fKl+2Nd3OwYpCayW0mF0QzANPFiA1XTJAy72tBOAfi4U/dxw
r51AV2pjlPMlvgERvKv7gDDt41sDD/fmCFJDzAwduqc/mBlixoXVD6Nyk6qUBDkg78sZGwBc2PI1
+B79LE6yW22EIz6vW91kTzMnyWN8WfQuFEkC2TH07OgcBIzDeW8IaMGCMAGNAmQ+yffrJ4jxYVVR
Qe1BgiCAgunryw0PemnA7D4ZMJkKzxi/LajYVsDq1IQHAti8WPumpjXn8mFs5oVRKizomhWO0FLE
s1TEIFz7qGm5I4pHJebVdcivp9xJldHzhgqKiQqPRp0MS2gGa2hwTM2bahc5EUrWrvCQHaBv7g2T
A1jz7vp2knhzzSCV/BuGmOMxg9a+HpyC6qkBUk+Obq/bYEGPLlZFHUYlt6ZRKAGgAefzcRgDD7rr
oBrZpfOPHAU9s06dZvkiDhB0gaiLhB4y5wdwtlWnTqmWp6E5oQGACSt5D2F4F7iWO0DgHWFjHuYt
b0CQ5aOrr0i/FftWAMV8GEKGDVflL/THn4zVMGh4IJ8C4AouFBRLUE66PAsoQo9QBsZZ6LsOjCP6
Vh9uU/HQyLeap8+PFZq9WhO5c6y41zeUdczXhimvqVDqngWdGA4w5ymDOZ83C33ObGnHRGoJxh1A
/cBmRPmMukypXgw4cvEzBh28yCn8yAUA6lbakwwTcD0+FwbZrys2acxagIGDJA5gs/ZmJ3+o9+ke
RJE2BD/8GeOO+R3mhNxyy3tHsVIrfMffa6WBbKOi9N0QWiipvuoYZozvBQcMkLeyn7uQ1XV7+2++
3rs5ktmv7ixomxdDM+M4VupzooLiBaDXs4X/z+sFwQ044v9N7HX4UVzyzZ7//1+sXqr0nzO/BpIw
DPJKeNX9S+qlKP/BODoYXvGQJik2CaC/VTxEvDfBUWsBCwXSLSK98Q/drKD+B/1mQgEGPRpMf8lg
9vsvVDwu7zhM2yNZMFH0xawjEeumlWLEAiyRgQhypqkC2H9YdnUbuRFkmcFLuFvtyd2vE7Xmy7u8
dP4xZRjAd6lkdbScj5ygZYpedGLrvb6dCPIjb+0qTZ7/NzNkxSs/70dNGaEUAZoPMXSjAdjfst3U
Jk+/Vya3x3vY+LgcKgwDJz9OBrETfJlcwSYz6Itb3bUg6Ou2UOQ8mq/BdvA0jBmOX7mDjbzNpGJx
2JtApBDrwL2dZrSAwKWFFpwDHfiN4okHAPT4E+kkRFxbMhWdtSRZ1HaCUfI0I2kvWarqlrvCKza8
bhf5yz4Yw5QqzgFhhYCbX3xH1DSGEmy6gGOkZu3PAGucBky3bQWpNXdLKkGhe5FBVxBMbpC1GScn
Y+0vGcpGjwYUehhmurRuCanZjH0BrApktsIxtaHnsasEHvL28ko9OxFoj3D8UYAFmaRMOSsGwzNL
CMDpK2gAHkxZdKc34+frB4JKxD4aoTw1M+dqrmUYAQYc/VUv3EM3wpV+/gL38mpmZ9Yg6sNdrIly
TTmIp1CxYG76NrkhpiNt6NTEh/QLFEp9DGxlJ6RFb5KH56b9B0yk5MtcM085adpNs16YMI+hh7fp
CPkNEBWCnqeU7cCWbei+CJybVWacC+RimopaIUHk0s4yJMKcgIwYEh9OcJ/ctQ/zjfGSKZ7yMj2W
G6CkPEhSfwGZCFidPgPLtdR26LYcj6VaJOQzq3g/AHmMQT400+g5csVoIILRAmdETuewA7Rhkx+F
TbKPOK0DKnMhltAwQA/TlEnfFIOxl4cDRMUQeqzRysdzNtwQbHzufNMwD9bYwNT5gssrZHyMBZcG
qZeYhRwNJCYwmOx+Taw3HspPPq8RSTzz0nVgBpqKuFlNHL3zQPvq6oiUMQPrP8zMCxBSCYRdZvAI
/5Agb1Ki/2cBpnH9aH6MMpcGiWOtDGql3ht6iYHgFE2YBCKWUftdKt+uG6Eqav98rtWyqM81Rh3A
9jqWpUK1XNsu29LRd8aN6ud+6OqgEeHdTuxlnVskmglIBHUEw8oSIBMDg2Dgt4X0bS4TtzW/XF8W
x4hFve6EclDlwYCRrnzNAbOXthW4ta/bkFgeAQYIlBzAk4A4TdVTwEQ+Du3Z08E5HtiGbIe4bZu7
wk9ciLQ7MmCLz/JrZTnFl/82Zf/14dbWKfeI5QltnxFLjJOfQPNGpsVb38ckRiMMF7/XR7kGVChr
q2nPriG8EiqI3k/vqj1/NIIRnS4tUUcYTUAErgaWimOwAbPdRtrUu9CpnP9uPujjphG/WZ2pGbPj
ZkjIQP+NFYTdAnxwG45rkK2hg8V666iruwC5ttypsNN61m2wIRTbmje/Lo7spi7Qgh7HHrmlr9mj
bnFpAdX/IJ0/Vf8m/1QbW/QwpecNXxuMtajoNoaxi7FR/nFmxvv1UqkbXQiUCJkYTFcK1BZQXXB1
FLAD+D+A2sZetiOPu70fM6NLf6FiSJAGIPEk/iJ9m2tH9lQPYkme4cS77JQ9ABHHZwshX+zKDtMR
RWoSsB0oMDmMmTcOwLujCmCioPl8/VMy8oWLtVlUVEksfRhS8ikbo5l9XRckEPiVXyEw4quQy3By
Eyiu7KXugEHWdOCYI6+2hgexhcBO3aZ+oLbA60G5TLGiEwjsn7M2egFb8jEIFH/EoPP138v7/hYV
h0LTLBd5Jr/XxSCGh36MUx0G4IISFNehhP5y3R7jaXW5P1RUStMW+rML7IF3zE9Cd0SzF/BRR3zN
Fju+I45HHlapb2E2CRJfBuesMX0PLNciSOIgrEwj+uapAH0ribt1vLjFsgMOn2OBtaWaDoAIxs8I
Guz856soFRhyp+tLENkiKpOgDIh2kBZw0bhwRRHxA4xTAcckY1FYDbg2LJQMTHB8XcZFZSiMuDHN
yK7FAvTS38Xh7vpnY7wzyH69W6DcpEwXq88hMm6rNyJmM5GA3nzrfs6gBOOfVaoKeg7zF8YoH9Ei
tbESzCT/s4HFLamegU/oDwq7rI8FeBocQRIBVgdx0uXWVU0tJcUMkSZk1rOt+fUGXGy28IVwj2Ve
7POeUFTf7p/FmRiQEzF4h14oZdAYBjTLBCXCgZs9oMD3ee4mn8C/qRylLZhJf6qgnqt3/e0CYYUW
kp83OB5nlF6h2n9w9zAiow7Cd5NAsJAJ0V1/qa6XXAeMB3dqecJsf71XDvFewCtSbT1yjQORCNaN
Q7nluBTjkoVhDVhJbLz2gRxTUNoGzAIwTGrqOirPumPuBmdx8KDyIAFf8ud+GSnRhUlq7wexqEGk
CJMd0NB2m4OGRq+CE+5fMHQqBqZfQEAyQQkn66xjoQTu9SUzj+lqxdRdayQVuI8SmJ8wvZGPN1o/
c8I5ywJKDWBONEHNpdI19k6a2qWNIdtrmJsJLRlNHDmhhvXiIAjXf03QJfU0G/UqtRBrfnHbRY4Y
OvmXCKRmhLg/wZlBL/S/3zeie0xo7oDXod/glqW0bUeo1dVl9FITZBZC6lw3wYwDeGTjmQ+8lWzq
2mUcADMMdNss7BxE3zoN+umesSVhGxgR9fnPqikUidqvUICpbELJSMgg6d5qqSYxcB4iBiy+SD6G
R6ttr6GRFe+7x3CPigpuDOWHvu1TxwCJ8pfpxx+Ma5OrgUqMyJMf8RbqD8YHoWdQxvRd2CzQM9pF
3yt/2g74jsNbt+E/eRjVI9yL77bo1nowthnGnLDH6IuA/AiDlY4s7cDt6RtOeQzCTbYtIDeZu+Ox
vusfQ26tgZzvK4s1qHsSIqIKYoCM4xEEu7oIIG5lONZyBArG7sDKdd2nmIfRwCgPSvm4k2mEmWSU
odrjcW7Xk3mY0Ku04ojjtswFrUxQDxULhMuW2pIYKnWbYDLsElwZVnE3awCgT8vu+oJYV4W1skaF
z0Y2oB1j4BwKGsaoE2dKIRxHegpcADWjKIQSFCgMZdJZsc5BaJVCjRFIYecalshDT9maO3B5+dme
9xKRWXcQRPnQH5FAMouodnnqI1GCiDEEu+GRotODp5/Q7AKIFjpCjklwt4R4BZrKBG8pYVb5BwhY
9NKtwp184J8P5qIhNghuUlI1pv0FQ0mRFkiIrKBuO7V4RkPZ6MRHuLAj+MoO5TSlJkDWV8IpQIaV
Aa4EzjpQRRon8U78lkAqzC/2/AYDo9qCIQBQ4EPrBnT0ZwmH9RcdUn0YU+imGdC8JFOH38BxJttp
XXzFTKYInTTttmm5cw8kL6VO/IVZKqwL1TTXUzRF5+eG3Pmkdw8qDOAVNo0TuzxlG1aebIhkWgj9
QNSL6Xfm2EulNQfI/cntaPj9ZkH9tLNBSempL7zVMQIMjAFLhzsRrNoalU8MTbS0rYAAg9rmQ5tq
jlZXHKYIhk9emCB/vvpsTVBBuRfj8uckjZSdyUHk+yT5DPRnkhQw0YEmHN7/oSGEUV2QHiApNq3c
r4XHuQENs8wDOVAQhPOFi3Eg9J0waiUCi0PVFeMlTJdRx4aRlBNTMNUIyqBH6UDuWsmLkOkOrq69
kVGY65GTEadhGDVGvKFUJDBU5FSyKjLRqo3APGF9ksoJ4+7OXGQelB+hKltycjSWX8jQGQWIW4Xq
Kd2NLSyrBjcUltkUGLdtoThRDzzwKM8GFUSmRlr6RCS+55DcJfEnKDYTNTjRxXtmcvT+bkoOvH3k
WaX20dLTBRcGrOZJ5WcthAmgK/Q3n+p98+hDVeIrNhk+VYhg3xWgXNBAnmqajqGIIFl7+9+sUedL
B1+7kvZYUBzetoMJIXnbAPnIsMt1g7Mwie2Ev1dGA+2hdC6PlQZbZM4vRasQjCiiCAoGZ/aB7fNS
4RAPd2ihLdBEmuya18TifLzzs38VS1DE6nVpOrsMBrDUo4KZis7GSD0iJLqJ0MXhZ3yMlAUH733N
5H5Y2czqoNYqAzZ7sEC20DgDB0K2mRX1pEMgnZONsXcYybwMzAVYdWgy7sxIwzLLYW3yU/QSis+Q
GsncEghnEI762VtxAgkn6JBveIVxVmpNcqXflsner9bZy0ov4KIg95z22nuIbqEjoo6wkcHVhUnm
Dfh3veFZWRyQWsj9IeVKCzJ3GmByHfMDSBLp2ZFhrGsV8jF4SBDecxOKJMOMidUODD2OEXKdmelM
CvjiiYqcBm2WywVbjRYKKbmYRrN6AQza6QeQBgiQmAgscPLGmpvHSOwDBQSfA1QnQNW+t3TzTgL/
nxVLnLEO5uJXv4YKGlpmADy34Nf0UfMln8SfZi09WrVyWjplcz1iMBeOhgohiNJEML9dLtxIU+jU
Z0ikcpDhNCO4YIfWv26CmcUQmJ5hypKMC5na3ADjeJ0anzPR/JR7E1pHmL9yZFtEc5sHXuNaozZP
DeRZBEUy8V1wrd5i5oioZaHlLmxAdTDa+gNneWSL6GwDIiFoBwNNDu8hr4LVYZHLNu80FSJuRmFp
oAtcapD7SEJr3IxqZ9Y2KEvHt0qc2gxE9EtquGmXVl9VEDyIoE1IpifO72G8QjARKIkyJrARq2jS
rwGUFVYw4RXSepPbfRpPZY06pOmSXGtu9tWGVy9m9T4vLFIfOA4bLcB6Eah6jJhgQlrzBdC1Oslj
8WI8TSZePJrT3QynYRP7PDQD67Csl0t971iSUPPokexhtvSAsdzbxNA/mRjCagbOlcdKK9eWqNs1
AMFyIMV46VQzOAQk4dhC8s/IY855YZtBAQWUR0gy6dA3t3GSooiKV2R5m2PiqFSfZ/Boc7yEY4W+
vqHWPXeY3vqVvGaBD7oQUjghtWHtR945zWRjOuLvSkRwlt/Lo+9tUBq18yCf3RP9cdLhHVAlsjbq
sOk23JuMt0zqxtYySROFAMskWUryCprnfrKL2+XrYJNCOABw0gMfhcIMQoDYIOBh4PIjriHFiOwM
WpRf+SwBFjUDSprga7uTt6CDAZ3H9c/JXOa7PfqhiInHRmpIcUjXDpIe2qka27n2dN0I86RpyAsM
VYb4HP1AzEGxEKUtTlplfJ2Mm8UU7LmtwOvCAxuw2nqglny3RJ00PU/kQeuxfREkQ13RA6HQiyQ5
2QukwYW3yUFnz67xcIRGGV7DEIYQbWl3fbGsixGAJbQxgEGFCirZ8VVUr6JiSFCXRotXllxrgEY9
t/bNDNQA1EInUAVXBl2wVdtKCxIDvtl6Krpgw+20jUjzMnoYdyLkmtP2bzJK1KR/W6TyOjStZANa
r7DYoKAAtnVwxYDcPHWCs1JuYEeHOvIW3e6c2OcJWpJbgL4n18apHcXUz5QrDYwbSfOcz6ormA9G
rn6bwLHTLJ+ufz7mgVitlPjy6vPlgVjjzsbextVzBjBOGm4Ha3avG2EeiJUR6t4TUf3VspgciHr8
JIudP6rLTomSb82ocmZkeOuhbjl9ySGXSPp8tQlqOLD4wWfdDOqs11fEalwY649EnbylAwZ8MBFI
Wk/yp+/gYiINdW0jebGE4emYSxfDWRhNCzGl09C3QMdAT7gFp+OuTlrQSfLGRXhWqDR36BQZSuVI
QcvalKdDk8RQOBuLiPBMSeVQ8Q4ayzNIaQZADBWTt3TFuVkktRsGwPWmb3KxUZ+HDrJNYGzxijdr
cYQZGVF5l3mtyOWxJY5An7K1ZbITK8cXTDmd5h6WNeGtTl6jRHTaLnVVKPa2AOVIoFTkuAxxiQ8W
8WaCSC00xaFIemkxtUSQ3IWwOEOLNPqc3YFrltDTEOgF2Fdw5d0aG3D0OLkL/QwePoIVp9Hv/W2d
OuiyDs0DFIJhHeznBaSfkZTxVsjc05UN6pzrUZFmE8nw4+f4tLjxQdnmG+jMDiBxSI+FbkMhaC8f
0E5/mHhQCd76qIOfVItZWSNsR7vgvvlEkPQkdWkxpQ6z3YaPi2adlfWOUiHAVJN5kgimRplflGoP
5k20Zf6merMyQicsk4hupa7BSOOq+2BvbGMwXYIRA0qobvdQ34IljDdVzFkXjaXKhAx8HBH8NOgh
BfCpqUCVqXOyBlY3BOM7GJEBKTGypDOga3X8oIPZ5VDjIy2g2Qn2qFRkPoF/ji6oBqA761ouT6SL
XYfGuBZag2hrfwCVl3HS92DxJ8lmcB/co1IEMnw7cMlAseyGlU28hIs8YT57V1aJ465W2pVTMgek
/pbtsjvzWXyC0GusO5hVNzadox6Eu8KZXahvKB4INxzTMVvOuWQdDdQT8A96opAlpoJ6Y6iQEBiw
7iII/WH5DI5qjgV2IWxlQr5cJCq30GGJ/7kO9QmDLJ3g5KmbPpGnkuyK2/Db+FIZDnBLO/XA6yiy
rpH1CkkGudpjRa3ipSlIHgzOaCLcUszHqAGdN1fxlJWcAadgGRA8VSHCRoU4UAXHXRHjCS/uywVS
Rvb43E8uqakaeLaArrJ5DsFPWaFUbjf8CgIrFV6bp6KcOjUT5JiRBbResMHbcFbPVRvQDYDQrHPM
xeW9DFm31toiFeWscpKDhHQ1ltKuF9PvBssGu2+km5g024cDaJhLbseI9T3XFQTKY7VU6oyKpMCt
N3tqfDOfDNCHo4lINrl5G3fgpY3Uwx8Ac1lnZW2ZcuQkAztiLWFnB7/YQbd73KRevqlJ7zLbqUeM
TfHHVlk+tbZJea81p8sUkhx88LvjrPtluZGfcwgXkkKD6Edg6gueokOBuQJuTOTZpqJTYrSNPHbY
aVDSu+UDUpJAt1OP1K3V2R+ehf20aW76r9GTwrsCyFbS+dB62VQ+VFvKoiQTlk24Agl/BwjlB3tC
iSPzekRH93r+xfQpDIsizwQoBNOelzFCBlVlEVRYKUQAnFrW3UyZNyb4VrOS071lXaDKyhLlQ7Ue
ROo8wlI2Jtt8AdLFylqI/Y5R711fk8RbFOU6i9kWELnAHpo3zQ6slY+an/mCp9wITxChsxu7uYFI
jvWJY5YVhtYrpLwmFaD1Uy1YoboZjiDoBtlpAhFIcIOA2hjaQyD456KIWPMOeHK9f0DKX9osqOeg
gFEZ2etsAS2NuX0nBMUtBou6pYCwErhcrbS7HzPOq5LZYlrbJt9hdcF0s5HMHRgeEJAUv+ucAPrR
0SOhJjM2406FLMB4199J43aE1A43h2A6lAkdbyCB0ehRqKify1XYjaQcUY3QNWhqU7KLPjO8oOW9
/8iHo8+kDtpOHe8EvFDOz97VOnPEoqGY0ebo8spJrdRWR16izlqMThhJgesDCo/upJSj2MX6BBPy
TXZcfCiv/ShuQT12o9riN0gUTJvUT3lyumch8g8LW1mlzuQQtkoYJEhqQeyu+cWn+VSjwVD+VHzd
6Z1i10P+qUHsc/PnJccbVMIEiOEEj6AW1tCPwNiC5XRQrFXB05ButcauoNDo1hBHQA8DJErtbbLn
Dqgwv8bqR1OnW8n+/dGdn7+VJxW/CzTlZ8GQFpcRHxDCrMeuPw51sIMCKhFFSt6o+/BB9mLMtaqP
yYn0qS1X8K+HERYOzMA4Pqb5dRnQbLqwV0qjAE0sPG5GR7iFtidkNaAZARV4eznou3gnvorfpC/9
D+OFXMEjwCItVLPuudOXrH2GPIphmJqhAwpD5TjtFHS9VWDV+pfeG46Y9MTrEZJqdh250BDF7BHv
MmJWbsFOg16iJmMaW6SCWV8XihiSRxZYRL1gP+G1tRdv8nsQQN8RuiPoMHhLa5udpx9AVLvj+RYL
BUvY8H7/ACqijUL4Tz0APJU+Kscb5ZCg7HNvdNBmFpwM00/gMT/Crw+5C908/fQ3UPSLn0Dl0vUo
FFJ4Lojg5G1M4Ow9sunJc4EXuwp5iz3vact8Aq5XTUVSNQrA8Jdj21uvfZYd1Rt/WCegwnfaTwhu
gpE39Hnaxax4tzZJOVcyG00N4T44l0SU4EY7bbe9ykmmmB4M+WkTBC+QS/qA5GrNVJzJuhZograT
4OYRJ6lhvthx//42QYWGIjESTSah4Ve6dk42vlonA092FMm/zF+F79fDA9cidUaKZa5M/dfHqmRX
fgOmw4HGgZ1iiOCIl8g9HzHG/ljvi6ROhSrMUGypsMg4lHbx8mlqtL2eS/b1lfGsUI7fIxEMGrKV
gIM6wbLPe8mW1L8AR6y/F+XqTT90A5Q64XfBHVaCMRRbbXdyrTvXF8MshQN5gjbUmUyMJhKO0OtV
xF+OMbnN9/4p8nFXesWpv6uceavyMHDM3VvZo65yESwWYvTL3vKKwCl7yzEDCeWB4H3KAT0SW3lr
uCPY3HVSt3GZ6kLQZthQDdoKTryVDlCUsInCBqlrAtb6d5fEaqXUkRPyWRBR0iSXRLErtwTzpwIJ
7Uxo472U95ELFWunOM1Hc2uWOz6Mi5lyrz8tdQKrzgDlF9nqKRqOliXbZStteiX0dPUhX7TnSlN2
ZgApAR4XDPMbv1eSLeobN0UoGqh8Ip7p0GK6GaanXvr6N367skF9T6sr/qlzDv7k4t0ErnpIuWwb
jF9BOO+F997lLYn6mPEigaieUCFM4smEKlCu3AX6/fU18WxQ36vPDchVkBHfyLIqt9GTx1jpW1tJ
Q++6IVbZYF2WpuKkEkKsryXzq3VYg2zOuocm5r4TZndKfsb15rox8pfRuTvgUIS4BniID+NVBdS9
MNBB2gqNdR9CrEuqZT8TUOZDAdm9bos1BQk5gd/G6EGrGoWtJJ+wMnVT7VSHTEFkNmaCjnxpBvLF
P6wLAGT0vUQ8tegBq2w0pHEgaecYBE4JjWlUo6+vhmeB8jkrCBZpISGrFcpx2eRm12Z20JXhf8+6
g4O0WgrleLkqpWJC7k0zqOws+ylCR+36UpiuvbJAeZw+V+oMtBom5jWI4IhqcGiCGnoueszxAN6e
UZdzI3W1pjVYCnArD6ma3rbQxLm+FnZms1oMdTeXOpQ/UJAHaMInD9ByozxIKKWgVE5m3jCqPAmY
uuNZZcxhXnwkKhONhgycT8S102cyS9y9qED2yCCo5U1IsNPs3+vD0O1luURs5X/cAcLL9wooeRen
AFg9xwM6eos/lZ9QJOK/XpkuAsZ2XRYNjPjSfY7Q0FOtavHlBvOplqFOXEKSjhOL2FnAyoh8uTRw
jUJPUsYmkts4hhrZVvAgzSaRapsT7YPc5nWQmOFvZZG6p8SknTPIUxOHbLZKWfoBaPn7QPCF+oHj
lzxTdLzoJrUfzjvoQz4tGpz0eXDnN/IcBh967caLXzyATPFJ4VWFmKdutUgqgFijGBo9aaaqGxkC
FNCMdpNHwjas+gBUxJ+BTOFip9nH0NJUCyo8hC2QOhB1UmhK2WFn88yudmC7nSHD6CQooKLfYdwX
pisf5W2/vb7L7KX+tqpQh6OSR0tuiQepBbLU8nsEUbT/zQJV6q6yFKqk5DNagQkFQgxSdN+uWyAB
6sPV9b5zCnUKgqWC4GMMC22jNLeLmR/GZIK6XbK35NhpTanwxXbkVGHZ5/t946iDoDWBpBvkc+Gy
cTLj8yg1doKpietL43mFQh0Cwisn9Qa+D5mXBQ0hNDV3ZNAaKEhn+WGi2nfPy/R5K6O8H53LIhFI
oj/1td1AZtVM7YgH9fo/Qtf7/lFXKAagJhmFV3LGFqzuDnOXYDec/WSxCW0Qf/qQfQ+s3IS6S0MF
Yn8ocp0PGFpbP0VoMj6AphLFNQyuA2gKHL3DVxrnnTDqegVrcBEaJFdYBsle2lOeP3F8hPfBqMiR
GINYnq+a9ifEPWcvD20JSneALrV+hnpZYI/o8rto53NvcdbiUDxHJQb/AD9B+Uo4YcauJAxn4r7q
yNMXX9F01dv8E8ZWHxpwuPC8k2kRMy5gGgVv44dh9bZG9EzIY6yAjnoQ7xMIqHL2k8QLOp4gAP9r
gh4RDHWo2Cgk/JNbFe05R082pIhAGNWsxLW+c+xxlkSPpIeVlqUFeb/8mqOLPamGPSgkYCBKPgQP
OrCyL9dtEl+/tkQ6ZFaLlBWEAicAlA/9m/ElCEEeGQRA9uTKaDfizNlV3iKpeClnkARFHMNRT6CE
qYa2mvN4C3kmyJ+v+kWNFkHtkxxwcWNuJBe0hSDDa15i8IksHo4ABN945R+eq1D+Py5KXErnTk67
dK9jZHplPH1u8/he1kZouMz7CEMVFWYwBVl7iE1J9Qcz6Th7e8Y105+TsIWLIFMh+EXqZ7SRGuTa
hJWbN9prArzHQ7otveIYHQd3co3BUTAnUG2l+8Ux9lGDUvpiOvMRirF86h5i69pvoQI7oG8DID74
LXEXu6r+2CEhHSUejIhnhQrmk0KYtEwMDOXhvZg+Q8cShYWv1w8Jy5/Wu0pF7iDKu6U0gD8NJiu3
u6qCVF3Vb/43I1TwVvs07lWwUiKP+BwFj0r0/frfz7xoV6ugQXsD5GuDSMP3IKXy4RPIqO7BKOcI
99kWw84b49N1e5wPQwP2ankqQHSC9ejZvlSaz/HyDaSlD9eNsJ4GYGoh7DYgyIfPX570XjeKoiE0
CXn93FgK5PxeG+i41tArvm6IuZqVITqklLlm6gkMDShcB0Hg92XTQ3WZW+khv/jDqVkZIj9kFbug
0RzrBsEeo9cpAE4FCkUIjUJdfAEer/7+B/NfvKVR51RPZG3JRlhMdvE2fFA9Monb+5Kj+xNe/hVq
yLzHI/NAqWjpg2dLApUP9RTIOqOIEmIyBtvyKD+Kk+Vf/15sb8cACOQTQDgJNZHLfawgpBvGAcpz
hM3j3KNOHeFM3wGRxx/ZxuJ1osj5/PDhMEKIfgOSEeND3axKIiNdgCBoIPqZtnb3vfzSPjXQ9hZt
QuNV7to70Za/wkvxKPnLury1+gGUiwbg0B7TAJtKXghhaEPcGhpAhoh/AWk4pijzY/wJQvcHsDim
XnXDS8iYbfr1D6C2XMySYAhIRZQQE8sOzELPGN0AaJofIKLGaxYz+wCWIQLFCjQCFFWo0C8Kg5oq
5BODGOZA+CgyVI4IIwUP78w8IStDVPyfh7gWQjJmq1enXDshOuf563V/ZeVhABGdhXVkcFtRe9ep
WlZoA9YylJ9VyJUPIhJN8T6sa1uYeCkYE6C1tkYd+cEQMsEgCVJ2NCS30DzRA0ALr5/qZw9o+jfg
fv/w7UW26sMpWa2T+mZCB9WPNDmfkvChAmt4a1vQqor8Du3uAQJtCyAGMYgPQHnqaiN3wIL5KSGo
gFkHFABBQnMZFpYYKnC1iDgeKwLoZ7aQp1pa3hQzM7yB6xHEazruOBpGsQzClFolFikOTw2GtMbg
83Vv4Rmgvp8890LdEYe0wvQ2FRbfFHg+T/6KDx9qtQb6QxWdGIQzXKRt9M6OW9XGgKKDefp7VXy8
vhrmN1mZoo5XMCym2ogwVQ1VIzm4z1vdLsYZl16WWnroXDfHilNIkEUAyoDzIq+7Sx/QxaGKcW38
Gu+UjoAvPWYHwrMINlgos3jXzTG+1YU1anVRbRhF2IPorIhOg2pssznmXD08C1TmOMkLmF8I0V8c
N0CNSE1qo/qR8G5UnkdQZoImMIZExWcanQyI2NfwYRlQhyKYJPGuxV2uOtMfccWx/UM1TPBXgwGM
hpF0Orx8bhEbJQyQavqmn14tHhctOyQSpnswAYABk8YLgAowCKUc6WpPBqEge9Ftyy/A/iIVerU2
pmlrb0uGqMhvEDBD/8oyeVquMj7DioPaQmpuz9PnPso3Q+P1peCKBsg5Gh5JHDsvWlmjMmYoFDZ5
SVKv/Hn0DL9Eetm66U5ySI9H+CtCBxNhVteg7A0VG3oeHnoUczxjwAxqwCpIlsQWbDbWEUQ3iTOO
0YsV6beZ0IA+vkHI15T0SyMgS+mm3fVTyHBegu1EpxasuJjMp5atR90UiYQsSLYMr9YaB607cJ+A
YjHhxhdGRwsaO+DiQl3qPAZ9+UFDMNkVc4UPuhijUyu3WT74fS5ANqF0wuQQDrUtYlYj4iG82YFN
lRG7wP6LC47ypLQpqiqfYZgMKEDnh+REKu7VaDtCz5OPfWYGnpU9alPbFiiMJca3Bc3Bc/cp9VoI
XgAw58zfQGE/fxI73N9gVbz+KbnLJD9rdWCmZKyshuQQ7Qy2OrJI5UZ6+FWWy25471jeIkl0WllT
2jDSkgmbahWoglc/G/mFsx5GADDxbvj92Yjvriz0YjVVTQLfVOxY2uh71VO+CqJdbsxdpWF6N/8k
HtNvkA7F4OCWY5t8IuqaR5sJbDVgqhA10O9e2o5Cteyn7uwyELV9kKAZYbqGI7+SxqF4kBLOO5p5
Dt/t0W2mUJlACUgo5oNSzbdmaoWboRaam7Sr+33ZiyKnO8OK6+sFKlTCJ07dWKXk8/0LEJTAbBU8
E3YyCSQ28ktg+oPu/D/SrmO7chzJ/kqf2rOH3syZ7gXNc5KebMrkhidTqaQn6Anin+Yr5sfmQlU9
eoI4QlX2skopBQFEBAJh7tV7KT7ZWjPrO9GCObaNYjTxBD3Nz72dveX438aDd2RbdCOgnxVGA3YO
Pn6KuGPnnXdJqEgig9XdxnwdHtrAuTPFuTATKJ3zpMHXxNlLAWLdpXtS6yvayALelRsa8dSbHCHG
6TvFikcOPgiO7ZexIy9uG/+s80p2mKva6oAg1AKkFtiiBG0tAEXUEr4eTFjcYFj5iddsCmTIVR3d
dfLGy7Xb0lXfBIoVAM+yu2yKIZAPIvFuLPRiPXCcMlxjm3Jr3nxujqu+5kScoKxFRUESwIFHsjEL
Z6NHtun2cwnrSnkiQlDKrmTD0vFgkd0q1WWb721ta2yMMAf9YrL3lsgBi+YI4LmIz1k8F3c8LpAD
PfGT+uB3Tj6Dn/SJz1tAhuUafP5UT1g0Fve1kfiz/VCzEfMy6A0bv0/UlPge2e4K90YFEEmrmxD3
m97kLyjTDrpkMHrV3k5WJdwV1LbGtGmhLg2d/UzNAzsBphLKKLGMFWdttvWdZgqXxgwUI1vnI5/m
Nj7oRVjetl/SkEOmNz7gmrb1kZO1Gfv6S3mQ3hqr9n6yTuEFVS/xZDkUSqRf29thXz5ru+Gsi1hQ
XU3gIP5Fvi9wDJ282gSNGTwlUZTx9dX2e3apQwiFtAEQqu/5kHIhu5ZX1eVEoKAuY524+Txhkbwa
N+3ZfqoBp+EFtk+j+Qd7+RNT2auR44lIQX88l7ruwBEKp818n4II7yqHx1FvQU28cx+yH9pP74Ln
ZNGN9dRt/92XqqhSStpY3gCVcmi97ZnxrbCU7ldsEK8r0F1ayIyIz6xWVzyq5NhUQwfHkk4BB9hL
Qv31+PBEhuDiigXckGB44QfHuRqBbhkNZ5zmlYCyTAYgx6+2D47sRJigln1i2MPIsYwnVtcPc1/b
564WJ0FaOaa/VE36YLZEj9TMbqUoYPxvfyZb0NCmm0YCjQE86U/j0t2aEUGedwCQJyA7AGF76GV5
+1W7P1msoJ+zNVdVZ0BDJud7aX6ZrZv0F9ppYOZvCiIoIVMA0+dWWNPgfHfni4ldNLKGMn3VTZ/I
ENxXbxegAGGvrmQKu7uiC6bqi2YG+kvFuYduKLxoucuqjYFSgQlQp+vcC9xNavnGfbEZkAqThOGr
H+SpQB/HIxX4lcIHuVoy90nCb8P6uVUoICt/NDm6UsaXz29/mRwhTmtLBFAzg5y6qP26A0CAHm9y
DLLVMk719bj7ZElCqAb8ZiD66dhja55RKCtM6hfxmG7jpL2Ne/VIc2VjVuoWXAuBycguteydgeab
lNg33Ww9z152RC5I1tHHbf+DyXjAP+PjbeaHUdK5MSzkTfEcsC9sMBpaZ/HeQ5gFqnAE4Zgn/3y/
15wDnBzQ0DiCPaAZ3kc5Wt661lRDmsqWbdUOD7o20cgkQCowUH01CmTNMkxufi51NWo9ESt2i4O+
1Wss/kDWL4aw23MWNgVNrsqFBhCTbCMb1+faKe7pqTghagVSe6dQ/n7VkMIpVRJS9Fnn7bxJRi1c
OkmMpa+KQ0EPVT2wUiJf835TxxjjHkRHBsu8MJ7Tu25PH/nArn5QfzqX5sG6ZJv8iuMSKt/c0a/v
XSPAcFu7Z6DuaH6JHw7dGm+fI9iUaQOqf2xxxuZWw8iisaM75wIY7xjMRavV1golh7sWlmimxwdT
ERB9GE+1darmgH/HDQo2Oi0kIDHnqPJjCNBA3W+CMpC97tYa5rDEN5HCPdMPo+aZKQ64/9nf90ew
tV+ml+jvgoI993fNobrsz2Th15qrwuwWprEBPAsWFsF0ClQ0OosX3FE+RiHovNJ+MD4m0Nx+vp8S
OWJCwqTupDYcpH8wjJuB4BEEFPEkpYGrMonmrimujpFiAxRHNpYmKG5Fp1khGvfynX2D2fmtmtg7
paj3uTVGTkfaX4i1dDD/APEamJ0Q+t5Q7NRpKtTgMT/b4w5TLJRyJJu3ootovgOWNKSgqPfqiE5e
cV5jz3bc4L1KRsd30yREBSf4/HxkIgTdy9OFuEWNRTDD8N3mLlZlSN1rU8/vViHs0zSxP/KJypl+
YHcGKK+co/WdfTev+CwCeKFHv3oaL7Mwjrpn2d2vrajFO/FcQ082cSDWQIcBKxxC3mWYRebTjZuD
43uA6PyMM+8ZfvE93f57Gyto49h6SWsCFATQGEvYZ2MQj1LsaO75hZvh3dIE3xjXaJWYeePU7w2U
WVS8mD84HKG6Y0P4+XrWIg4IcxBEIXqDefFo+WQfMzRAWHYLNIz4iwPc0Q4N+pjczjA0XlylR57s
A1/nrbTrgWvHxzW+iRUUlCq9OaYJXhvm1vyZGz5hW2rt7OLKBVp1aBzqiOlnS6OBkVo2OL5uG2+i
BcVNRn2hLgeYKpsnU238RJN1161K0F2AYuCKwwi34IVjBfMshoIDtGIUFZXH3JE5qdXte5MgdqXN
80KWgiegtb4ObOVnyb6mbJLoukyIEKFYDcvB8g4hXdqHjXVowMTpAa1JooGr6n6yFuHhaStmm7Y9
dgvcTt25t0kOQISdnznhC6IuScupbE2CuvdeZU82P3yr+ErSO2q5fgpQJsmS+Cd/0O6TJQnabVdT
grGNVwueIw0IakkSOBHKdYiXE3CRhRJ5si0UVHqI+TQFj24sBZDP9aba2ncMQHibAeA9MoC2tUDZ
Q9IPCDaofqDpTjiwcjGIWiWQBj6Iez47zZEesjvl4s/ha6we2Yk44ciSRPcaVIKwONW4SfLkUdOK
Y5soz5JNXHl2vFuWcGiTXYHSqXg9NBryskOV3eYbXvJg0RJv1DvvgPsFWV3v/N/eUuEA5wXMNynH
au3QcJyQM16gS8Pyweo23oJaR36wJYaw6qNOdlW4P8u6A0WBAxwiTaluJjreDXO2/3xHZRsq3JXq
MKO4wruzQCM0GehoNQHKOlvOXO4SFwi0h0VlhgeeMMt+MvJalzW0r1rh2xI/DDYhx0Q6rqcc1xdo
fpeAsgrsWx0ZrfxFluRZy5+dqo8IgGNk9shiHnLxhtAJWVb0Dpa+FhRP+WHcyRBoV40C3Xt4YADo
Bkha769tl5m9lnZ4rKYUkyNmk4IAlDl9uPSz7GG8qikckx+NWYBJFBc2OagrUX5Vt+5jQ54rW3YD
rApAEZV3toL3RSwXgah+THoL9wzhkFHa94TK+pDX5sDQ6vwmQrjKlJHUS81TCmgzPee2nYf0O38A
Ols9pKi/h7+SZnwnUvCSA1E1veQcxl1YHPMnbZfeesHyWB+TIL/2rqQv3FVrc0Dm4iJHg4eL4EKK
XB/6BaAEiKgSGhb2prxrsMK9s9GQgDeO8a3mnDHUw8EuVV7Ishn/zw6/iRf8Se54Q65UPMm5sR7V
NHAe26ONbXb3gJ0qg9zemHI22lUrOFmzYAWm2ltkenWb9m7W9+Y2A9JiHFZ56ICiKAnJuYaEgnyK
alWuiw5aQNiDCVvsreoHVrodv2/7urkanfFxytRja1V3nzvQVcNAry7wx5EqQGvMeyOPZ9AMWh1u
Pre8neafsfrj87+/lqIAK+ybAOHQtMWuM40zF3MIUnY+XC1fxhe680DmxiL1zm6BoiTTFNmihDOb
B10xC575sSpgQ+lfUs8IPl/WGhbZu2UJD6ixIGoCsH3+NiRQ9uK8Gw/IsaFX1/Rp5ztNkExoXBwC
9FfDXjZDFdqPaFIL5LArq5pyssPCU8BKMb448aRirapnlv4tsQHoQa2NZMWrAeCbGDF3qZGqrCse
I7kXoxNO43Y494jvbPCWi9qwPKI/uS4PyT7TQv0HmPqC5jCf2brkwpcs1hK8LKjTlXRCIOPryxPL
7pCvLqpfQKc4PVtLcKudioEBYmClOaiEyEzC3tUl+rN+lZ/sphBx1m03tgunal8ORRY4Gx4Fjo+c
gINeyEcQJAZh8Z+fvMBdYmAah1t5v7CjogEtwpXl0FaTNYDKBjELmC4NQ0w5JXM6q53yehmpgbFB
S82OnXUPxnGqD/0j7/+vo2IDtMttdTbhTpRli1bTDKcfICxSpVlqdBoWWY8oLyo+WGH7gL2+HJZN
A6ynKz3EMN2VHX1uGWsYMB4mnSw09mlwpGJ+Q7G9qjU5Y7h3O0eAl9p1O96mlUd/guaHuy7x2YdL
wQO3GCAQkT98f5IxWLAALQpZ02YKc8DQQZwdupdLGiVDND/zInQegQtHfZA+Abkj+SAbB+u44HID
Do1wV6SpmhC8AbldcAJu9gyyB0xMA4AcxAsR27PdovgcmKaHczd+qiHwCiTmv37IJ98gXCe9YaIK
ya9j86JBX/o5piiv881wtlxV50QHgu0QVOCklvX/SOUK+64ZlWJqCq/coA9Q2XGsnzaoXuJzwAsF
03EBqJ0qhXpeM1tuSf/acOGSqZEijquFZxKmNqwYBMYSr756PZ+KEC6Pxm7GDAgl6HFOA72M3K2z
YTtCt+whAblEcVU1Pot+aeQeTuL/ViYm9ws77/FwQiiH7uQJoG/zUADI1Z6ZtK167cIA84oKvdAc
pMIFRxvXtMw0a+GZzjkiwMbufPOeR3DG1/w4n0832QhOIJmtrM37gkD2TazgjJqsHBurB2O7eshu
zIBcF9faHRsiENf9jhXKAry6S0B2jkH1yAIVvTlZmGWbWf0TUDer183p5wimSwcbF86Ez+E99DrQ
dbQeD9UpaPf2rgbO5PZzlyjbdMFKO6qPHVMhDin8HVuuE+N+LmV+l/+RD+7oZIsFk+zirlkWHiE3
c3o2x8jqUX2jzqBJVX8B5On04a0LhqgRJzY1C+qqZLWPUeBAzyz/8y1bs/XTjJdgiARdlf1YwLG3
tXnF6nJX9DLnKREhGh3VkthSRogomv5icJ394LkyOJS1kz9ZhtjVy5LKbJUWh6IY9b6q6b5VivMl
NWV+i5vth8M/cSBCHEhJpZspap8wazWoryoMVJq3HAi2w1xseSFNvaxFv6cOS4gJFyu2447AT+IZ
c21GdKfvbR+t2Af5DK7MJ4vZkILFvMUWsmYgTWdIFEbt1om6n2wLuk3X18Nik7ZSHpf1AO5kSwWX
he6LP3g/eE0IiDLO3YhphT4oQKGW3xYXQxFwSkEauWzTNn/Caa4a9CvttwHeb0ME5HKRLgSPBnTH
K7TET1iN2MJIAOzbkYORs5fPDW41xwxwdLCM/y5OONIhbcxq5OS0WoKnaYVmtFL184cmar5pkY6q
EJslNr5mHKcShbvIKeLFdTkF5YhuWqCg+l4KHpdJhhfHHd9H23hbmHCQ1pInS8pdydgn0dRYO285
V+Z5O1ArYoWkcWfNqZyuia/55GlRZp49Wi6SvO4Qh0z9RnNZZm1VAjqCdBAXYiJdRIebZjfNFQsS
ijoHnAA6c1gTfa4LMhGCNzGZnjWaDovLMXg0DCQyckkufPXoLcDhmLoKPmARJQpjlJPh8BbOqQA3
YMfCNLMBtSsbwVldCDD/VRRa9Y8U9q2pZEmdgo8ErUxBUSwbp+qvP9+r9VjiRIZwGbbtlFvaCBnc
9TJUnioKx9CGnIhjsANZGX49lDqRJ9yMGgWeEEat+ZOHhtO+3Y4B3XiAITeDIhpdtJDSQ7rDNH3B
K8kbJ7J9jsszXMiiGsnmmrxJ+ETVp3hZytlCVGNoN5z0wFSLULK36yLQFQIABr5kwZqqoYwtjWFv
OckwX1+WHhwgmwC4l0VVOLR+mgSWtEK/qp02qKRNzFTwmsz7lel1V9atArEcocBEeDjA64K7khdI
MZH3Xf6QXT9VoOjDnkHo96HfmOhTspSA+3qtZZSYb0x3hRsx6BMALqdwHEPvofr6O5B/EkzU96Bl
yX4+07OnsQ8mEhSNtO64egOdfJRwJdBSMdRy0lG3V+LbxAHwEmogN8UIaIhFs2SxElfcD376RJqw
66ZVT2XuQLHL/bDv0RdX7G0AWMnCPtmiuM6dqC3Ysyd3mLDTpQqWKSRj7+MZ8/W5ihnaYnr8XINX
FfhkTYIC26Pn9ilvLBmUZOPqN1NCgs8lrD/FT0Tw9Z6sh9VVjgBB5cqqcghGTKee2coNz7yyANjy
10sb4RKKc7krWo0C354c4sxsRpu57wk8AC/3sfM8Rb4V0UrgPJBtgolOZ9veTb2fNkGsh3VEbke0
HEi5PVcLIaevOcERNYVRIzzEZ/BIrWV+n4GagO4GC01RqEZcG2CbiWRDCOvx0tviX9NgJ/s+0jy3
aw/qitbVcwclJ2B3ueEQ0X7DE9vyqQvpOgVz7A2a6soEiV24RPNNNwSAEg/dWxeDNDbXXszOSiP9
tegJaQJ0oaOYh4KI8Kzsawou7Rabi8zsTX8Ttz4JSGBcxFecXas7gqjNBrBjArQ+iWKv2c6pZOFi
rdV8gZfBci0fOFDY2D1KiL4Hbi0OjzZiGnwju9LWHP+pSPFuNVqQIvGJDG8BmjQGaS8dPQ6sRiWS
0Hc1ajiRZAs6Szt3NEsKq0XtEBU04wHzyAVgf/o9QEBRw4s+38w1p3cq7kNEl9g9GeHJnSI7qBlq
MfZLnV87haR1dA3rxjsVJOjoYtN8BLzw74eWnBWHbIuh/ai8lh2VbEXCbYHhDo6hirBDMW8W1Ql6
cw6o+WSRX6mVc+XHtAMGOvGMeO9fq0GtF8+FGg5qG9QVGn293eeHs2rYpyIEF54zc05o/urCNYw4
WmevxJrcf8f+dKM+5PIH/Lpxva1KMGuCW8lrZqyq089VFtj3GpwXSMFZNLmB/ryE0/bX6i7AnUIH
hW2hG1d80c5k6KhaIOrvKhW8X+OEKqDVySofa3EE2L6ApuWaqOKKEAquumQu5idw1dRnKngXXafZ
jc5PcDOD+qHwW+tet7tQcoQfPYdjGRzJEJlVNMAYwn6mpdW3nYfOG3MLbBPL87VzbcdTiknsq8/G
gQ9Px8dY5iO5Ob2Pmd6LFXykCbATk7gQu1g+BfBI+DuCVjeDcpGzq8cSP7KSjHkvUPCQmcnceOLr
zPfFcTzyQWNOHGIc0C2Lwn8KoqtGtreSRYoPDVePXa3iMuOL7IZDgRRo8xkzDnLyJ+rHKxf7uyWK
o38Ai/BoxsXNB+WyveFLBIFZpP3UEPzL0SkkmiOCYTjNiCokF1faN1S9UZbKX2qZh5EJEbylUzk9
abgQnsi65EQobUAfigNHZvYuhm/WFzmu5opbe7+R3AedREi52w6ex5VzCOPr1ATpS7t1Q2ObH+MR
MC6c9OWvtzqgNco0QYzpgsfJUwUzrDBtTCo+eL/03xVkBQvv6XND/+g3IYADlmqABQT3Mt/okzWp
GXUrxqkMHXKXAQ5mlAGsyQQId4GbWc2S8VGFNj5PSbHNrFlCbbR6LqdrEDapUAkbMeiG2AMzXtfZ
kUeu9QMgPNJ7/Rm4dMCyliLUryngqUzBUSlzY9UpTykZzr5cbkqLBGXqBE3ybCvJlmpXFEpveGcu
vW3HJhiXIwW6HOiCJYGX7DtE/5UxFd3oWHuCSZChaKKS/LRoKXFZ64fo6a5jmqiziSVwkiZtX7S4
gvpR8dus8uvh6+d6+NryK3p+D6RB/xLBP+FEEZu2aseBU4Dz6Fh3Q9cJ+yMm6F6sB3IBpKt9dc45
6OZbF2gso699yx6XHZGEe+u7+fYRgjXo7dBmbYqPoPnXBLDd5lJHbrf9fKkfIz1ucm9CBItg6dIS
Q0HsStH1lap+WuxyzCykhqR7VSZHMIss6bzZAKeYj1ml0Kg8n4DeNlNfFPbXMx14N4KJFCzYaMQF
zNP7s5sXK5sTAykIcxru3LS8nmv4KoMUoWY0T0mZfC+XKupUd5To5WteVdAaSAaUHHgTVRDdCWtE
r0thlDoizWnDk5VpwHZWFIfkugWcDsK/3u/D4cHY2S/lJb/Zra0ROPeIQiMc7pkBDmUnbJsADj2q
ZWm3FaN5922Ci1AXEDBlCfa/Bg1IgziqGiXh0qoEsDaCaQ1klaY4aAaka8tA6IkTBrlJYeAKimV1
S41/pbjD6E8EVbwBSEWQzr4/WzVurZkVWEUfKZcuTBDE3/fVsYrYd/upDYs7l/jVD4uiwL1I2zPX
FngqXNhCHW6W6Vx4vVi7NK/3SNFKbo8VkwfV4tv6BAcKyLIuz0DAAfy+docE7d6d+rAbjN1fNnpA
UmIkWQXeFKIEwbO4ReWZ/QITGUt3Q1UzGFUt8MwnWtz/e4IE7+Lobd/bDU8H2oDdHe5S9twARU/r
ZdQDK+4FK0JuF4xVOlqGhBBsyihQFmpsXAdEpdjr/Jm0m6TQdzTTJWa+qoMnorianNwNcU+HMdax
pnkAFVKiLGfAyOegR24JaCU96vNxm+bOzec7yTX7g+afSBWOLFVatUt5sUXJ4zt00lzE8VQg7+hF
qeodVD4W8LnAtUAGBgb8OpTBEJKJ78lS06bJ5H0VJMr3c5TtzAbtOl7QRf35fFeooJ6V5cNWt/ZE
JH+rnGyt10yTbYJrwZ+yczqeje4T8DLCSgEwvfPQxZXEY629t94tUdCaxtVKy2GQp+xG1ECSs/nY
Xue3fEye/iQ/+tv6Rdass+pEOEg5cHuAEC0OcRC1YF4NNiFfGbxNVdrncer+inWfiBBWRZec5g0/
ONy5gcLaQ6J6vrvYgK6Q1GPX/fGJKMEWrF4nasxFWZe8S606tF/AYB1ygBy25UOz5nn23AReKGPa
XHWUJ4IFcxiQmAB2BAQb+TcTxAUK2dJpkpiATIjgvUyvKxh57Sya60DNQVdq9RubSuDZZFKEO61Y
SBlT3i7VjIfFupq7u774i8GXAzBpzGUbmKDH9YLk0Hu70lg1tqXZce628ruedlqAMs3PGmD2gdsS
GeqHqOKv0kwk9ABlApAN8RVHwcli2JSgLVQflXNo/HBADNpJouNVKej/ReIcU+cf3JM6k65KdVTp
qdGqAaHVeJlk7vgXS+l8LWBt01CQtywU04VgcshaPe7nLPcdZ74YWRUm3dEz1OhzXyveXqIUwe+Z
bRW7ag0pMcl2HgI0ZdBDU0vDOrn9XBIPIE6vEVGS4BsAnoWn9wBJva74GhprteI8cZRdjKRySe2d
22y1H5+LFPVbFCn4CAA5twPtIVJtet92Ol9vHov5/nMha9pwek6ChnvGUtltAyF5VgWGhap9JpuC
XT0kDXiqiJuQYRWDJhTBjMFIISJJL4bBO6DDxvfcOpy18i868NcdO5Ek+J1cmarMqCApbuwtLZzD
oLHEn3rrW6FRyVN39XROZAnep2qc0a25rLKy9mZefvUU6xE9zxINXz0fEzun6+jF/cB/WFWj0aDl
MAc6jFNEHdOyL7nF1OvPtQB96Wv67YCw1AaOKTJUgn5nLsksU0+hB3quLIG+aNWhsa3ypmnU/MEk
XXvX5Un+U2GK8lXts/gSXeZDHlhmTJMone36h2bO6WPnLUFZKRFlBXnxir7Wwq6aURzLYgftWsjw
gJSsSxfgFVp9OrwMVg7GkRq7OYJ3xLAyjOVUIEJE316ZeomB+ew+V0sfbKTxNPoJqZWx8fOlyxGm
tkwvnzTCJmuTx/H8ra9dpvu0znQlcDSPOTdWNzB2yQhpqsekmHPrW5J7GUi1akfp5qAiWf+99FQ3
CRZ9zvrQjS0rqktzXHzW0MQMWDcudLN0Zrb4fYOCZJAtlKLR206XywJk3PdenyA1VIOsyD5jo5Lk
vtfkJmbWG2Yd254jsM+Km/jLRDFt1Nh6cRHneDrQ3mPeXo/tOcNYseaMkMXGJsw6gHcGs14M2Z6B
7qmIaAPQ7Y1qsxlkmw6iukivkgEUFXiWdmd9VZA7J0mdl452Yx5USWUr/mIrLWrcsYGbYEtLJx2D
rG4rGiegQW8SBUlrkmjucGOCni73kqDNO8A77imZe2B5IXsEYl6/KxSaVsGSODhO0NnGNlpei7hX
LoEvWcDVKhXVjvPSjwABMzDadAkinhYQf4zSbueNCuAwmx7vsatYm3vahEtl9uZX3lpT3iNnP8bJ
GR2bxAI9mJt2FvaY5h2NYs0ru96PjaRhe8Vj8WU3zizbukafmXtVKTB7WiuJ9mOaBs0Anlo2kx1Q
Ior62rQqd9yMNVoAQl409cLBKZeY+InaAcuoJI3+0+nTMrJLyyRbtfEqzKHYJK0vHKRWUBjpXN3F
dBZl80Ifi3aqKj3SFK/zWgBR0JZdKao7IS2oOg67ngqzUpILO6eu/sMlfV/jZgDjpjb4xTyWZmjr
GrDRDyA7nu4WHZwq52kzZz/wCGmR0BgVSwmqvumvDSeeqw3rSGlepEqt2ReITNoS6CmOsmxUjcJ/
ZuazApJ5wIsCRQ0Uyvm3MmZImKc99SICCFn7zFW8wY0csijTeewqixXkdHTMjWPnJkD8FLcARgrQ
KmbfzYzSQVpzzopd4+WpFRom6R2/ZxrJb/ECJRh5R1dNuzOywpk2pjqaRTQArmnZDUob46yLeOoD
u5mNzgfVgDPfmQ1bph1TaJ/+YIkxDy/MVAoWog/CrItAs6py3BK06BqHpHbQ5KIO5jz5UzyU2gaR
gusGnY1ZBx+xxTQebcrYct46hW35VaMwYDQ0zaKc9eU863fTYvb1Lm1iFuSc03w392jZDGKX1gac
wFJnPhxnmx2VqnMav200td0XcUyLoGmVsgr0ODZx6Q2xqmA2naTLeD97M6Zj63Jol9uiqyymRWM9
eM4Y9kWndpFT2S7ufw+tfYHuZEjnkCiZiDLQjZIbbmtagUfSbrrTpk5LF99auqQHfLk7jVe5S1Mn
HOLSc3xN6xqyaQ1XUfc29JuelcuUqKAqzWY4gG21aE0OtMp2aYZ4/7mzX72PXQ3JEvDsoMAr3Fyp
CwwwMEZCn4BwupzrKERaebmxekMSwHxoAnq9j08k8Uvn5FnqVLg2kNZDBHMYs6BbbjmTENthHueg
PrrPWh3ByOdLeZFn9dY8ESykg4imoK7KbzO1L5Cg3QzLl8/3cF0AJu4tzHaD8YD//GRllOh0pB58
vZo9Tug5A6VR8LmE1fjCfZPAf34iwdWnvjBMSJjs76Z7ZvUvdfX8uYh1RXgTIYRLhtZ1rHYhou8B
e9ZjILC7d6rzypG8osQUzKsagAcYsKV42gAO5f1ScIOChGKEHFahrdZDWTgHotZUhLmnIdlsbz5f
1urOgaID0GeYy7Y/TIYaepoWFCZdF+qmbsk2radwVnXJO+q9GAe9uwDksy0gyQFOACk0wYz0xCFN
XIw/aGpr6EVWuC8Zcq2Mg5yl1Rx9viih/svFcf4Oy0PIadreBzDEOFWypaq17xatY01/pFpOcUmV
k0seGjY6+XWBBlHrxouHWdmnPbFBT4j/VV9Phr0soZUskxVvO0p6ZfYb3A/eH+D0//FM/zN5IVe/
v4b6f/4X/vuZNIC5TtJB+M9/XmTPHenJz+G/+K/93z97/0v/vGxe6tuhe3kZLr414r9894v4+3/I
D78N3979B1L52bBcjy/dcvPSj+XwKgRfyv/ln/3h315e/8rd0rz847dnAl/O/1qSkfq3P360//GP
33g0/B+nf/6Pnx2/Vfi1aMhI8z///U38jZdv/fCP30zn7+ALMTjMFEorKljMf/vb/MJ/Yuh/xzP/
VUkt5Ak9HpPXpBvSf/ymmX/HhKprAzRQVUHPx/0LOqH4j4y/w22DsA9jyVwjACD127++7N0RvR3Z
3+qxuiJZPfT47de+gbeHLZ4VqoXWEB08cmDP0j+kA/JyoepgU+RhU7337rxkaYfFB2RLb9+mjTrH
5wZeUksX6C1lmRIq2ZzrbeTVRBuejMQoilAtO7eI8jKJoVOp7ir1F4oYCSXA1zAwAXiv7Y+/h4eg
L+0C4zVs7BoUfcL8NZycJ73NLzLm9tZxUlo9eVjG0VSMoKoS22VhMjVlBgKJESzbmj/reu9kW5Q6
YtqdWYBFTs1Lp9ZMGrY0hztWibOAaCn3JiO989yyztmh5vjwKTJuVpGb5ramyqCO1xOPBeOgBdFA
7h2tylS65tYogPjQ/6hBiVIaoF0ZRrdvIpfEo70cx6z20uEQxyVZHhOmOv0GT2ijOZu7tic7J507
dH8b5eSN/mDP+XDldXrD/NHuSLdTzM6srlJFJ/jDCIwnO/EpmjbzGBMujFgh81gzfPWoZ8RLQObW
Q2IjVYpq1y664+663NLnyEw66mzGxIoBMT3UBA+L0nXUJGr0vgytOM+UrZqZ8XRmaFNabRZTb344
0+CoOzVJavUhIcwx/Uabqv5hBsU3C3QEW96lrWI0BCiyveUeKt3qgDcxMieNzDxDqn6K3VqPEGbN
XuPPc6/aZdBpSoqJTZ1pM3LdXuYpV6llTJRESper1Rak6LO1yZhTNpuiVMi4jzGxr70oemPMX4dZ
Y3YDgkbCSBe0ANe1b8Azk+tRQQa7WbaIrOLlyOq2TXHuLffIIQMUpHFhQemmY9pWSRzUaMjkhQVr
UVFk7uzSO5YDoupdAWTZ4kVXKpcGBvOm+FKx8/iqygfy1WG2+WLTaiKIgVoLi+zMyXsyJ2xEgMcZ
/iDm8ABbjjQTICCNJiVo2SqStMXQhmvXIS2t+qmlagbEeCVZQGnQZ1oZAdm9ss/KfLId37Rardhk
Vlk1+9TMTLuOtDzpxmhMZ52koETWlmZvdQ6GgOJawZF3eHXH50Cm9shZ5vXmdKsyECuRB0JKUCjB
1ovJJ0WTvyjNoCl7ihOv/aIyWblrYlrqG8vNWf4D3eSTezVqXZz7QzcoMdKk8aCDWDdPsqNbtm3y
kzbu4G6RYsIdvODpY+ZB0uije2kO2oz+gCzGFE+QdBrKhczuvYEEw7S09KuRzDNB0xr8nrVVy8p0
wswwGvW+mOrlBWbvTgFxNTyo8VJP6BTYqeKloZVzeFA3XzJQlNlTluoq8hrUm0MzLkqQbs+eWznA
2+rietehHk3uULDWmrACWki/baCjyzHh2ODENzCjhSYep2hYOBcLeucqo5zLsNXrtPhf9r5kOW5j
XfNVHHfVvYADSCSmbWKqkVWcKW4QJCViSgAJIDE+2t32i/UHSj4mizyq4+hVR9ywLdmkqb8AJDL/
4RuWWp1Wva/UZqRjN+iadt8CYCpC2KFmBkux39iuM3MDPxDFMXiJNW/ip5SnBnko26iRsY/tub+0
zYpkqQvxDk1jLcgZcSgNJ64ecVnSfDK7oS02WQs1ioqpHTobfkHpOM0+irEZFxYZ5gvPrb2lVnr0
4uhihFdUKpQ+qPLKzIK250mC9Z/YQca7GOaSSYc7a6gTDBx4RcoULWcnyX0jE4AXWPM097skSYh2
0Rk5NY+zVKx6b4GmAaNM0ja3PeTLZDC3dNaCEipLEbRYa8C/0zjNdd+2YzLDJ7AeYXAEtyOgD7VU
cne2+XSXAsrduAO6KNwb+gmrq27RNACdhas3PUSoDFA+mioKJ4c2Ym8sQl4H0RDgYcYpB/Vd2si8
3XKqnSkkZltYQWt1uGKthheYXXbRzPKGzMXNpDRNHKA+4OrBkcmsHkSf9xWTc9P2m2aa4+hqbpMB
xKHe0aI1TB0nutOA4Rx2jkmr+A5YSqq7SpaUUUhQHH5P4JTFQb0hVV5u7MEYBOSczNbiHhwTX8s5
luODEaN+XNmaHhu+nCaiQifLGsdV1k1WFbYwuuHIqfRaqm6LTlBpYZ6ciXpNq3oGngVMjGZjqOhn
bic+T+lWyuxhnFSY4RSk2ZsdDr2wMCs7e8mtRlqhcOZ69rK4ywXT6zzPwsnodRVmVuj9wAaulZaT
h1WrthietdVYWzuLRuZ45CW3o5XaQwEbRPBedE51U9BuiB7rn90J82evwkKFUO6hwIomRmSWteYl
Qotv0Y4rl1Funj0RPuJfcd7g9WDUtFM0RN6aI7RonS4Y35omZQ5eEbQpmqoLskrET+pM0GKx3tot
lS6GMbBHffg5BfufhPG/CEUu9+8zxuun8o+79AW5548/pj/4U/tH2DyVT9/T8ql9n0W+/TE/00jF
1P7E8oYJHJBb8Ce3KVLCn3nk8i0IJ2CEj0STEg26X38nkkgXbR0/oSE5MO23YuhXIqmRP8HUxM/B
1Rp1LCDJ/ySRPKEOLGpj2IlVY5FLRjb5ySKuGSYOfaMm80pzQPNVvZdV5cUzqIb2uE2VeCWbOzHR
jRz4usLUcXCc8N09/JXbvs9lT6SAf32E5YpsXJH2iZpcSAvN3bYDT2Hf73L/Joeqk/dCD8p+8m4N
eA86Hgm1b2eiohZ4Nxn6FRXmUGia6bb2yVUpo31k4LjO4Fu8CMvoXropwoWVZwbmM5R03N/H+1hM
/wqHShBSYACTfiIfjtLpZGtPmTfEDVq52UE2naspakDzDnz+fyYw+zncSY+gi0zkIxLhJnFRYz+0
q57psEf+/UV9rKU/RzmppefBNMp4iQJtELevgamRkpHsHIbgY8Pjc5iTflRO8qLl4DR4lYbTugdl
U+PMNkAGKZsz9frXoVCjob0LQcOlgnzfvoF0iphKPmceT6tAa5MtnSEzVkJm/5x428fJ5K+LQgDs
DLaGbt7JvaN1ZJXFsiAWzs5CUByCZHXeZ/ME1vI5zsnNy0Y0clWUB16hFoc8Eb5T0CCn8AGuRDDo
1Y3sIz9K1VU8j75emF5lX5oi9WfznK7b13sNHKUhRonhsnY6lo+KfrBErGZetNcDyOruJUwDYH3L
yksennvhTjovvy7cwvgSf6Eh9/b9d524JrOLLG80WHxVR7Eu/Cqk63zXLlg96CwM6zw4x4s6wdd8
DnnSXgSYre+mGiEXPRzH8AWUfFGBXDr7eo0BF5S4ve1Zn4KlDfd3J+Bz0OUlfXedKid2mnAEpbA0
Q73EvcLlWyvUfaP7DzBLX67bd7f1ZGeRPbedvEc4+I+v9BX0IddKSFbG+vdbyxvj8XeXdfJ+5JxE
kzIhjrqxAkW+UaZRDLrabX44R/86d00n70hSS6gvL0tF3cQrbZWHQ0D/A7Lw12EsEwR0wGaBRPz4
pHojlr2tvj2peFVs8nDe0EBdneMkn+Byf60I2H1D0GPpo54asBRoc1eJhThJrz8q9IcF5QAZw21B
qFecmBtHz7ejUNZDWoWCf+tlto2q6NFqBSZEkYv31HVgvy6dPHD0mdWjtZnMFyMvPFKb7mDXW4wt
jwQ6IqPVhm2uePOAqkChrgMUwqCabjLdCEc9c9qczCX+ui5owQH7D9vaUzRs0SZVFxVG5qV3nd/f
ELBOrqHLGggfwhU1YVnLyC4Pyn3+/PvF+LYZny7GxbvC0dG7W1KVj09Ow0CuSyLc0Ylcduh+AyWF
YXYWZBgyq9hHUQw+C555Xf9jEYs3c8ONeB4mEYhFXB2flX4MDFEEGLiGZrWze7gpRhODgKeLZrSr
0BdIS7jV1DGRk3U1PkedvUsLsSNZdTT6HJu2eJF1CeMw+CNLjRHZbXsYvbTkTtHtm24YvIxjIGPW
66RR93YU+cQ0VvGYeHWzwNt1yP8CgG72l5aVoKgGAjtWWINh22zcx04RFHG5Nie8ZxXUWtCLjg17
Z2FmqOUUj3M34hYDV3djO12o5z3uuMDEVbkGI+cmgSjnnJjQbdW8tJ+ZM6hnsqcTJujPR//uAbx9
/90mJ0HO7LEoMm8WuuuoRzXe9DMPLNG6g/nNGrsDybgHuuC5wMuB/+nJ45kDdbVMjE4BUUU7g91P
6bKlTz6FCGk0MHJs3mxUJYjKIFj9fq0te81JQOwQ4DoBd0MwiDzZzolV9XKQCBhBgy/DO4Yp0hy1
q8y50XvDzfv0TMATudW3e2uZFJoY2HtMCFWc5DyagwrUGhCRhMqhM6HDxcyJDalbc2Y95Kt6H+20
sEiB2wfcvIvQ5VhV3xvQ8yL/nO7YckJ+uvp3n+XkBIX+9txmrY4XTe8gBpYzPT+DcPs6Apg0ugPv
X3L6QFUelSTlJjI8cjcBoJOBafL7J/hVnoMb+ncI8nG34LGmldoSAi6V4SI0UuyjoPWMDV3xvb4+
E+2LFfoh2snjE7qmGMkSTQ1h4e4Xfv0jvq09Gwpa7UH5dvZg/iJF/hDv5BHZE+dd0iCejSwOW4jq
jdvcnTfjnfNIoFYAQ/V1fl+c41p9UUB9CHvyXowipnDXQthZwowhwV7XgJEaLW6xZVjwM7NP8uUy
MWAAZSF3RGl+cle5hqZKyq3Ma/298dIH2rreLirLw0V1WYTlKiesuBV+GkKz3au+i025J1e/f7Jv
o8hPL8OyE4BhY6iYNH1cR4nptFJXl0tGeaUk26b+NtmR6xT5TaWjRM3yAwqWjVGtTTVUZ6C65CvX
phU3Gs9Mrgsbpu9Dt+5b9UomYOljsJ4aJuvrzu3K2k9QiWaxxpRIDx0BMD+svmuIOid1iZy5v5KG
gu/LUIU4mUj7tYwj7/dXuDyzzxdoL/vdQsw4hdznytzwPF5uMr3sCey8hu2Axtvvg3z9OmJe91eU
k9ex1yTvpG5nnnnZrI0tZLug+QPV2otlCzurqPTlOn0X7eShpX0j1KnENZn1XT/cGUXhDh2B+5VE
J79nENEHeHuFexw2GUYPlbMRJGZqDuxLMno2UX1DPlnxsMoyJwREjWXm45ytVXTgB5G5YxJ5hD6o
XDu3ay3Q3t89jJP3upcxmtEpPniDhkgRsyVBdfbteighnnmuOjsRxPt16Ly7TSevMyFRNSsYeXid
wRQItl2V38frfNXvCj8LzHXjj0BNMpW7g2cHAND9B5Xxl6vPBmhSM8ENUs3Tj2AUkVZFuODoESOw
lpXeYp3Uet1u3kQHzDA9PAT394vxi5jQJzPA9TXxXn/i7cS9mTi8a3NvtiaMUgo3hmSZmk5nwnyx
5nVANhacCySgTMAQPm4dlgA0jo4JR5Um10P+y8JX32h+DT9f71wR+vmyALjH9owLg+Pjp7YJxTal
aTHy445fN8DU6Pwen+7MCv2cGX0McrJACdRmHcVEDjgk3ZUEFHXkjV/kjzDUc3OAr2zsIP/0aSEi
JvYLbwXJ2GmuAClo0cUaIiYthGV16ja2ymran9uhvmjSIMOkNuSVnUVoQj0pdtVYJ+PUEnRhqRWa
vb0pe3ktgI2zCn09DUgE+9o1CkDuDOmqKLJiULFayfd1d7OMuicUWxFmIMAl7nU5X84CgwvueLMB
AwnjsgAnOZ51lGimR8d6VfOY1bNcVc39XL+a2c1cYbRzUbWDm9WKVylw1bKswKlb14gIAHffaXHX
0dhXUu6XZNi3VPWoGFxSXVNgGhuMvkqbMAk8QjOWbmc6rNPscCpt4Et/DGrvDpEI40GwnDu+wl8F
TECd0thSJ9/Kwdm2Ewe+cVtHth/FkmnNCMF7A37Cmmc4/comtZcRM1SdR/D1oUbXeYN9hZmKOxlP
83hbAgBpRVE4tuLVqeYbAHE2mMu6k/bcUG2TxTWjvNw7efQ9KmQwicqfUot1vRHSRA0jZ15JrG4m
FPHcLfgcSNAq0VHHdClJYGip5F7UauupLbx5Nu9s+MPAg9g3ZsX//Yr7omuFlWCgHw9C7dINP1kJ
MRnGqFeQAIsH4AVc2AhB/fHN4bzBeaVuz7U+vnqpIHmOzciENwyQ5B83CjQhZTMBzf1WWBn15HPt
eUox+deoLyjWwTidS1g/n5DY+QjagBQCoZ9NLuUMGPNAsVmklRMW1DioBbT4lKtMQqQ5Kl1IRHmR
TDwR154O37K2OXSlCCc998zyRValx4Vx5r4vBfzHw2/5TIt+JFxrUWieFPhVHRUOYOvYW7qdgA5Q
Nt/n8qLFbNuOVZTSr2N9+/sn/UVP4X1IkG1O7jwZywLdm8yDNK5nOY0HJ7810HgroMSB5n2Zq0NF
FD8uGhhNQlgDYm9Zs+rlZZVN28agrq3lfmsUG03vPcFtVsf3do5js54g4EU9J1eZ1RhI3TpPib/P
msMAC/LUzroX/Ir0ptcOdDPr8ZZHSijnNQWiNHUOUhDXdiChPTZeHT/RKbluMR9NrdZvwWbpLdXL
58ZPo2JbNSRAn2kDTkUwA6ubCXlPYR2NeTqLiuYyUfmNkkMXvLtGQ8zVU8sFwDcUOQpLkGNAyHL1
sggTFXPbNPILC3gFuNoDeKJF1EXfPKwM7uvtdGbDXU6Kf/+00Yr+eOutYq5lQ3Hrh3piCW53XJ6p
H76OgJQTfkto8H/KLco4JXWJ9ZTUtZth9A/o5O/XzwkXccmglvXzd4iTRmw3g8Y1WbgI6dlhEupQ
bpi9JgvyjeK33uzK1M22hPFH6D+eif25BERoYOMoJcYyJzl5W8AxHtthKY4qS3Vpei1TvLHGD6oB
bPev8erx5xN5Pxo8E+fUWarM9cIeTBRAYrpYtNv0IWJdVwcYnqx+Hwlc+i/WxJvxgw6eBrj2J9ck
iwxbUVbmXo1taIxVVhAlLIF8iEedNa18SBW5ozGByjwo6u2PKgNoAdyYTANgLnqIjQcd7QpCB+Ty
9ralD4WisH6e3IJrLuQI2EzRXa6kW+dF2DWRp8mtZr7kGWAyI7AaHP2O0ghmjAMLjnqhDtDe3cTp
ZWeA4S1bH7QZvxSxWy6lnFHtKqf2OqXyjFgFvON5FkA8mQZUqQamxK1HQNso9e/A8fu5ATGPbAjA
i/Rmu/DqNA7qMfI1Q7KYXKfWvW69dMrDaF1xcd1r03p0qDuMnMHnjTla4yfj7DllzzRRX8ToI6qQ
O9DH64R/U4BBnjAj6zBgHCU0WHTHV9U0TMzWnwGrpwaYK7xfWZ2+wF5JyWAW5lb4KnVe+xhOJgIc
eV3Z4kOFRsndJNOCyMgZ/leo28u7ihTQ861Wap0FdP6GHp0/iOFilMidU7lqm8R1nF0qUi9WJxZH
3MXw1U8q9UKFVKSgoHJk8F1oO9cak6Mg+rq1tX1jw3g4A2eTKnBOSdJb2BscuYwOot6m40NbQeXW
uJKZ9GOTsM4qXWMy110Ghs6QeOCUuGqrszimAdXiTVPY7sSlF8tsEw8ZRqCBTttwxF0qR+QZY9Rt
Eus7b+/zCZqHAAN5RjE//H4Jf7XlvFvApy+LUgxaT7Qi91rjYSqf7LPCcl+lCu8DnOyaXRcPupMi
gNUtmmQmcI4wYjvqi0pxCE4ZVQLAuezrwUOb0lPOyjF9VWS8j08+7tozxZgrGhHfKQ+tfYz7mpFz
/NcvwAhLGgBC2M9t4HQAbKtD6mglgjQxpiFq65Wj4SVT76qCMDPNWSPXGuhXSMu0OA+L5nYEVIvi
rHbKYCTEA7n098/1q1oOtQEMfgG/gJbvaZdk6IdhrEEX87jxQ2kPZrIuMhj9FLGX5jsMBrxMvEZ0
Uy2qgum5bulyU0+PyvfBT256V5vQDHB47iUjWclZY9KuL7g+uHE9XQq4ydqYGI0q3pEiWadN46my
9FQl8YG5DQatWjdpf+wdCtvv+aJMgbPDcavDIbbsulVTw8GvTtZAPblFnXnxmG6awfRSS8P2A72A
3gkkBbKwG4C2fRYrqtA7tUBeAw1NoNhCDc7bWbonND1TQH/1MmHOhDknkIVUPz0NBq1OgWRtYBda
+QV2eNCn/t8inL6uVZaDN6Qhgg6EruAT/nn+/cL56n0BnUJbZo0apARPTjSuESgBRUgQzApuM4oN
URJAdp1zmsFfzA908i7OqXmZbiQg0NmIY+8hkEhd+tTlgOCyxIBAQr8SqLM8uLVdYCCmlpjQib28
7XaLvN8/B4rgk+Bi8Wkc2/xkotQpZW4D64SUWiu8Pn0qAexOJTq05pn07utrfhfpNPnKzGlMBMqm
aTO5cRXibAS5fIFy5JvmWRRgFsEvw16Vd+2LuZMQPMJR8BjhKPhF3/jA3nifI325Y2GUAXEIgov7
NFUGXrMVYwu5p8EFDtkO462xa10cUisMf/fRYb4zXLIqQ+f775fXVwkoclvUjouLqQUky8f9uDU4
QNJQlfPMW2Dm6WuLlqFyhYxwGljv9q+jX73pEnUqAyjxXA76Uyz4ZGvSVd22YdStUV1dkHXvgQ9U
IEE1hw7nQUd8Q+QriQZJFz2YztE2m1CpbwDGYnl8kPazNjTMFCMzqOJrVssMkYZLahRRx4VYqpvK
cpPmpZujphKcuELsHQ1ya9RpN8gVgZ+60zT4fyk9m7tmw1uVqUSggdBuwSjYZjM4cZjVKehdgAa9
VpH9dM52AkZ4sKNgAFHZRAWQtd90o4RV7wgYvs4yGdIpctO8viekOo59temFuUETg439dlBstxTC
pRPQt7MeqqjHtNZYJ9mjlb7QDnleJEWgSRgFzuDOl4RpYDg3MrtA85FVVn0YIwjcRxuqQvHezPY1
V27HKr7QjcJzlA4KSNGrimZTlsNTl2QhEO6XUQO/4qY2V5qWb227WSfTBMTMBAJgaj0ZdXks1fo7
AMOwjDbkjZGTH/PgvLaKA4KADhJ53W0hGeRSAsxGbIkD5/prMvEfTl36AkRKO023Gm4hsY+0Ala1
GpERVm6UvTa0cuOJYqCjuRO+3I+121smc4wC9fi2HMFNfTYGSMnMM5tsZNZ45UatY4m0PaFspTEy
C/4SMWwhs1b6yPOhvFQHdpMyXT/G2mFIcjiqNWvbwayh6PYgkLOFqgwyCQDt4iIh2Ta272J4O+g6
+vbR3UzgeENTLzFup9p2o+QlBbNgiA230/RjDlOTypB+qReM5kdHAAWh/QC4fD10NpPVwEwKao1w
IE1IUb0DMa6YR4VibGzu6ED9JkJW3MOpIk+MK1F2wVw5l1Vhfy+QQjY5ynFtB9YTS1MkVYCBVwKd
tPFHYz4QtWVaEQdSvtIMM5uBP6Y5HooJd40ioQDSrwbnqNJsHxGoT+W2De9tNUxLoCtnrdgRbQ7N
Gsty3NFKuEMKNTFVeSaSb0A4C7LlpoGhsjKL+aLo+l2rmS4m7oyM1C/mLGbLmU3Vh6bQ0O57nQt0
2ORmQAouu6tJ20Z0YgQkCKxlOQ1eidImtRuvxSlvoe0DTsCao7iIZ9hdJjd6faUX/UoH+Yj33ya0
J7MMSP5kl0OgQ9QAGqElmTcPFppx/Zitx8xxayOEVrvfQ6qgHJ5mkIfzcTuWtctBe2i1GnMyCTS7
CfmywVehGpBCqZoLOyAEoKWmd5UcPobz9wynVWzdUYD9i202qW42IIgA4SUaNtOUgRhiMCu9JNMd
7e7At2CNngZFYbMSQHRzJEwvHTexLqrI9ozWWfFq1xF1C7C+HzVtYCk1jPtu53Q1DgDTWLiP2Ys2
j24K1wU9feUoJIDNj6D63vVQhJ0nL7NswMc01oBVk1SXCq/cJn+d0RspAbZP0JYTreUJ07mSsgbJ
CjDvyYaq+ZMExSu2Nlr9g2ccrZrSMztsdvplZz1FmGjML8ia/K2MVgVnTe3RgQBsDyp7DpZH9GLN
4WDdNM1FHBtomEJB0LpTLRE4GMDQaUSfNPJKdZGzcFUNvmoYFjY9ar7iZdCTfQJBohhCEDAkJxDZ
0dUOr+69Wm4FuOKqdqVW3wTZZbTb6iLFy2uviXzA2MCVbc+m6S6frufkRel2Zn89mcLPh9HLZtMf
sRslStBjBRI9JNY3q8rw9B+MCR0nBcs5gmaWsRopGlzGQTPxFYo8FRm6jIarOM78lk9Qejjkje45
QgSm+k1Jim09pyyn5RqMx7IAdsk+JrrtzlxnEZAPZH6JlOquUQVzANWxKgIiQbqdYxhOW8kBdEzX
wprrqtdWjYOIYAkYfIPRyG2SXg8Z8jqkjYB2P5AU+mggko15w2z6vZGviYx2famw2crPJJVfIBDB
ViQYZoFDSzD9OclLJKbWTVfEHE2h2GTpige2l9wb8HX5Jn0zaMLWDho0EsPf5wJfNGpwAGPchBkG
BibWSaoJ82o1gwwlFgxvXRX+IWZCkdjeJNo5N/Mvktr3keyTrmk9gxNTLpHMfDPj2LP0G12cac1+
gT1E1w6KvMCqIm3+pBcYTwrEZYcpB4CjSOG16ly8zG510x3PCzZ/GQsaMRpSVmhHkdOCMzb7Hoo0
Keh/rF8ceGDD4PjQv/absx47XzTeQXr+O9RJwpTBaz7r4Z7oof3ExqoEXO9KKBQOyzhDlDMp8leT
DHSuQbOmNgSrQLv+mJ6lJnSXQL9GP8IHUssI2lCuupfex+BTR0Ia+Wc9Hr5o4X1Y/MvaeQcSa5w8
nQEU54i4OO0Ufr6JwynQ/OrQ/SzK/4cD81+GihL/X03ahZT9gTV9k/5omqc/vv/4YyG+/Pjjf8Vg
cjdP//s9/+Xtj/jJf9GNP8EuITa8Phycq+ir/kV/0emfzmJEh44GQSZmGvjOLxq1rv3pmJatOUQD
mdrSbHSi/qJRa3+ivAMlRrcs08aczPon7BcotWJJ/F1DWASwGnwmjF0BAQA/51ON3A8d3vV8xKSw
W2fprm70i1hUz5CbAd2O8KCM0mOqm7ddZG9AfN5Yc7cXUI+i+RbyuiYDtv6bJTTLVUzo9ujjj2XO
OhXxjrqYK89A00eBloJyTh6VSJvQLQfrtpu4cNu6bNCXbHelYUDUw7ZcQusnQkMCS9hrJzu0edgI
b6BsEgHmoiaUfDaOQO85BMu3to8HaaJ9Yu1hRZAkO4xeu7BGcgaZZpBSARMF8RbUEkw7M8Zay0cm
w0uI8LARgjLUE93RyS8xG0qrqyjbpiKoK0x7PeSHdm6xOiT5ReMEDl3za34NuLfHD1H8Wt/q6lW9
N9AfB11aBT4PKdu84wFe8Xsl8qaaFY82ZjzXTcmKnN0oyBUqF5lmm/5ItKvyurHZTc0vKuUOWknM
sNFhj12UTnrlzowTsa+zEJo/IfBMrYKcI04xwgKEtZi9NR936L1Cf+eyUsKkC+rO2g4aA+3ObWGc
rAGNVUoCkIzbPUwvyqPyOL2ob7+rb78vvyZP8vXnr8kTeZGv5OWvv/rX7MkIMRJ+6V/pixGi7hsU
SO6APd63QTQFTljnIB2ja+yg1W8g8+t0uBVwUTzyi6yFQarDSPUNUGSktShGyQN/Atux7zjLbwYv
gST/Opd+QkKmudUa/hgjQCZx6ID0Fx3yAko7AdrLMC00q0MDePN8AAtDJ5f4syxAMFHepqyoDnaz
shZuLyAkGFPgF2TXCcS7Bu/b6No9BKA4Qy02b2r8NH7Pr0cXGN3OYc5j79IDA7zGte2nivolUptH
tDFXmXgh9gFlNEsmX1cBPXItC+VBoHNvOuI6E9DtUSBLj96gsKE30zF5jtTAaY9FurXKDfqD5TbS
PbFKOgwnkdOZ/CpWXuL2UJg7suZdEIf48Sq5G8erUX80ys3RVINMecBSjWkNFpHlarH0yIB2a4ZP
OFXBqMQe0OassDDG6teQLZgqN6UYgDZMH49Jt9J7YN9cKJbXil/igisjgBh7vR8T1YVuEkPtFRpg
nER7sQN3cwzQKpU7+/LRmBsMNzyKAcKhkRtACuMKLzUkxW5a5dj2MA+eFZCwvUw9Zj0bXpOb9GLv
BZ7NN/YrJigASlwMT3uFGQAzwB3ALSE8Ngdpcilar8fw/kL1k9ZrZ9/RdzDywDD00Cc+/kQy+Ubs
t5M/QsJXRhsO3HrxGqX3dgKbPQCNld3gUvk0KpHfohIFmjUkhsC0wmAGBiKLxHCdlm6Tqp41K5Aa
2HJ04LX0OYbM99hummyXy10ZL4DyndMIFimQ6J4DR/riqD6BCQYQCbmDqEt9VdSvuU1ZvIyqRh8j
repqNtGeE50HmLuwscEcgKcAW3pVfk+rLUlcCkK5C0w2q6TjalhSoBB/PwQxx0fDE4VI5VrzkEgX
KiTJHmHNifrohzMo9zILuLHiYj3p28LxoS6AATvSxHtqG7jSsFSDvLwr1TuV+6LfThf2E3jcrIWW
uKW4ZN4MfKuTnKk2GswDK4OOH9XpJiMu1Hr7eNftrfsB+6HGANO8BCoGf6OloLz9S3no9u3+7cv4
2s/vqNheAWAp2bxsaF3162+jdTHi26fwUBrW2Bjn7Xw/DSDVo8hUIYijebaEf5R9rOmFEbnahOZ0
oqeeMj63kGctW8wrMRgj94rqx9RLO7xTtQnXH46NzgIn4FkrIY+BdlmjuHG8jgV6TfgUVrlu0SgC
8xMdogJvwCYiQSLWjXFb+NHgD7aXTxbaIUAEwDb3Aeo/bQoREHGFu1pqbglTtHpgRox78wwIMCJ7
TsFmBzP9ZUTXOKAtM8wa4eHmiAc+mAH3yiDvMb0HqMV5MnfZczdgSNm6tN4n1YUZ31U4EyFA55Qr
4PUsC83wYL4QE8T9XGN2RzDvG+rJGQO5XnGjcfShS+oWcMexyexPOTlKy8Z/Z0ypnxrN8csNlCbC
FFgBYwTIxPEdaQTEmv2sigI+iNfY4K5AF4dQdH66ijly8HJyG2n5M07zbxlHqTcqI6N26qYGZjWd
eixk40Pow1XReJjnS/D2PTuGYw7sBe0OPQqqrdvSBPZIbLmpesYE8xAFXKmq8YfhdYh3NqZzyhDC
DCiHUH8SZM5R0bvCTzQKkkSMjWJKL1OjpL5iO/6YQm2icRSKFlO/Jc6hABclHhlovn5OqK+WtYeU
A/1uERds6OdAycNOGR8Nrb/IM203Gvxg8fEOmsjfSUl3MT0k5dNbavaPstT/30R7lhTs36efLqR7
mv/z3x9kfpaf+JltauafUDiECiFqNqrBk+Bf2ab959tEAL6fVIcMIDR9/pVtavqfqo26AUpXKhR6
TII/7i+u9Z8QPrVQASLVXLwxLPOfZJsmOc02QbKGZo+JMAAZATaxfP9dgZIRi0ANggS1UBfdvgaI
SVfkU4kKc7aKZMSQi2aml1ETx7Ch2yMg3ZBU6MMGDu+HPOKFxixoXUMDz4QpRM3KuNanMId4DlR4
OntOXqHwZxuQhYBaHyyOnL4f0OPIExh/YZCn+QOtquiiRWA0ubMRaovCtYY0nRqGSTpQW16vzvLV
SqBSsmsg0zBuZ0603jczfbRWSlv2+ialGfxBCzoO002eytwsWQT1QesRyjOw9bSiuUDzRacQWgvM
ASJETMMm3q4txezM56JI+vnSVOOCX80ReoobyKTETzWEWLUHAgHMaj+ZeVKuSTqPyW1KeNMHDcyd
aQngH1U4TkwIHhYXRh63E+axGUUfpprmMruGSKCImGJDqQb8meUIV7mqR+ixqrlAqogRa4w+pC10
vxv66GWIxtb0eq3OSmSYXVHa0lUgetPd/1/uzmM5cmTZtl+EY9BiCpXJTGpVLE5gJaG1xtffheoj
SDAf8/S9szfpNmvrqsgAAhEe7tvXJtub1vvBSICVQhIqq5KKY5N38q+R9EDCG2isojuG/TAWN3oa
kvuKq5xtLSuX6qFfaMhE9hSy0+iBJIawKmtllESXNL2Aebs4zuqVoBboj6RJVQMnBf2l4K8eJspw
Cdukqb5ZeZ7jvpsP3Yy0I1eDKyNN6zAiFNbhvrrmamj4VQ7jbL40jUbOLsdaabGiToah/qnGY01Y
3BkVkEt7RslR3wF7yRADF02povgqg1bZJ+rY6ndTtIQpOfgm/5lV+kKK2yAAq31tjgP96yyHbKpQ
aozcbdTWHK/nJQ/hdzZi2d4qZqWFP6IhVL8IxYD7ctIFhX6dxBFajLypGyglM4RdF45r2dy3SwxZ
xGqCjOSNJbShWytoO0A0dgMFlQkOKYIYs0SDrpd6dCkNyFbIb4f63SyD2nmdgszofDNX6yexEtX4
stHRkiPmkHLdNis8Ftnky6ByFqOU4LJ3c0rRhHTHl1lHSuuIoRoUfiONgbRXgnZIj0Uj9tN9HSva
jEEJx6rIKcy/Om9pLZPjLIa+4yb9YI2d3Q1yO91lYR4+K4XRdL5ktaiC1SKYJxufCTO8MOfUyEkg
roy+TBvnGCxsafHPXlXKq8CSyawK+kTE38/LcghT5nhrBtka3Inxol2wTcxrI1Y7AL91JIAfIkYP
uEH8lqDrdF6N4JuaaknPCPeqaVRpThPyVuG9kJI5zl0jWjsI4dxhF3UyxgOVFknfabGZxUDmpC7F
iDsl7xyUE9ET1VuUO3mjBuh440aOuPrGpjjQ/ZGkP4BxkSjvG6FG8ETpiDUQm/VCAQTOKUgr1BL2
oLLIqUJoA9G5JC3Z8tNShajiTtrOLeYlUQEXZYyqYrydyFrOXh9LOYJaqwj0O0EUq+QwAM1SPFpx
+XbB+c/ybVp1lXocuV3HF4HRNbLbAid/6XVkZ8QD7FFOFVGQOApDJzw2M8QiT8B3FFmPCZTnweIv
Lo7wZsPugly4BJJlDAu2kWqZBOOrPllwndpmkg0AXFmmXfOx5JE3mOYY/yjakM5MkuCh4Jix0M9H
iWwm9/yFbjknWeEqdr7AZ913mVqPrjAY9M2oFDoaYqEp/y4Wmc5STDUipmjkI7UjYZLJiQutIUJE
zpLpwD2SUocpFWsbGutE6YU5Q8RXND0dAlL52FptZu4kpZh/J9mUt04oB6hfcjQqFFXzjJjfzNlz
wRVMAiRYsUW0qenZRKw8d8pVjAvR/FQLZUMaIgyC6CKDC2c9F/wv1XMLnHlyQvCv7H5SAgd4ZoXK
fjIuAWHMGCVcvGtpiQYYYFlEM4auUC2BxxwcORDwsPRZ3lmxA3hcZyA7q0Qg56zIynRY6iQh676M
g+ypS6J3rpJkNXVhbRBy5GCNIVwks0LqoU4lA6GAoQ75FZIFZeEKqgQjhHZxzqnZJP0YRbtOsqZn
GG3NZduUY+9mekOeuVggrV2HaVaQmh2H3p2FVFYAJRpxRnqza/2larkvwNYKnyd9wuRbzcpWtoN4
Tk0XAWuGUrIsBVDVOIAke4DHxMttaumXkdG2V0IuzddjZsm+OkRAeGbOCi9t1N4Ns7o81ICesUIR
hGNfZa1rjKB8+qHRbU2fm4c+1prfKTCwFy3qqI5JCe4NHXF1XQp6BJJaeui1bLqiu0qFF9bLLHyR
ouWkxbS3FdUV/rzCs9aF8V5otOSx7GqEhNMUynftPBHIGvWqvCnzRXbTyFCuwGYO1EKsAohm/wvg
h06jLlr9pJGrXQHeydeiJLtuMiF8boO8zA+RXsboG9OguFaHGPRZL1YFlj98BBWixKwFAiZzm7aW
RKHIpuYGNHBzuGn7QCEP0dbIPFFa6DSH+YWo/Iyr8CVX8myn50LtV53O5hPMwVd8F9N7YSjN67KW
U22faN1drZTSJa9x+aEpIQcwdDequ3k1SJbf14Zy30QmorusQw4YtrH2HSHh7MzKTLk1CPTa6zUV
qHFIKXRA/e8KbaB76cCFIJPU5FAIeuy1SIQuBamRR6fpJvFXJg/BTog6hBoFWM4yKevDIPXFPmkG
7mDgu/S9IAfqRV9XyM/NsTZtzUhonqfFxR45sfdRaMySE+Msd5URJDR23ee0UIzyvBNLU3wp6FG5
K4A494icpvkqoxKU2PWQLL4mNg0d1hKaBaWqV0F2CM4kkHL1PhwKKldjD29aTgTDJRLs+Crbnmp4
udTxrT7n7KdZrTRfCyKjh6FRLJMfTClUWJLZlYRg0r2uMEhb6Qufoxc1TX9rigIv1SCfCC884Q5k
yHyhRUuKhHscX52F5lrnQIhq/Unvejqc9bDbE00t1PqWwmdKJC70xngwAotIq66tFNK8khCM6tgi
Nl6iytCmq6Q/DA2uQCgF1IFqpbXcglNZLuLKUv0Cgr3ktJkmHfQFpYQCupH2wqKX6YfL0di1QqzT
hjiR6mk0HYVFRSYj7Y3eE4aiuxQbFFm2Huopt+s6Fx8LSWiemoYsBVFwWXiFYZQ3wRAqFFzLPLBL
c8xItKzd+Sn7nOEaiTodizwQJleb4gG1hAF4/Fcfd6jarU43sBcScs2vKI+DIJPjJn6eJ6FAtNMk
3ExplIzTYJ+Fc3oRiwNkNHUZu8wWp0EiQ5GvliaT1bw0oOwqXgk5FqkqQd6No0p3H5y9iBb6pp1/
DkLX3nbqrFyleqws93rYAgeMZTPcJ3NHt38cCuqFUDcWHj1jVL+OhZT/iPI+IS/WFqnKRtshtbLy
aXEiXRFtqpEj19JxQD2v5a/IT7JdWRTFD7Vht1HLrvwNs12gx6YY89exFJJHWZ/rJ7OOxoeuSnJl
vI/h95VoCUv1pyLTR1RVRVdcBOqw3ErLeOgqtnuP2DL+BWmt/wVWUyh/Ly2tqy7ovCa5EsPJALQ/
mpme3veJEQ3Q74CSP9fD0uWXzTKW/Q/cEmVxjyK5ExxlWC/trAnBfAzqJGgvirgqa9jrwwLQvBDI
yyPNMyOHloz5Uc+6sCoeoyHSTTcmRcXVxTLJFhdTrrev0qS0zpB1grXTIHpIOz2Wqss8mlO6PYNi
eMzTVP6e9cPykuYEOzvInhM2E2WZ/oRZR3qiABYIlAmsd0XcJmhugPwx9IsQNT/7SjS/Sosg/DKH
Fg0jh3SU+DWYmR9ybPCN6XVOCjju+YP33D+U5puSIx8g3w4ejKh7KQ1jegK2Ved+lGvgn95chE+I
5ddSyrtaBpdbEFq0qaH3IxbcWs12wqxC4QPQceg9E2iKZC9Hwen96qjao4v+ad88qfefDyqv+s+3
BRQKNZKG1E4GZKZx6eTy/PZKGwVBJcYB6IUdstDouIiuzJGDBbQaOiiA6p3l1a7oa78RDWVeMl7S
1JMcxf059s77ujCmOGudCHY/pg+WJFFzev876klAo56xduabcS7XagJSldb+fLbvVaEfB1nfwJv7
e1w0Cu5FtRs3t0VwDKZfn//15+awSQ+I7HhLk6Lqj0K/B74CQ/UG/8GH/9soq8z7zSQMs5x0djg3
sw5z/6hkxz5+/HyETU37z3Oi6qsgwFzx4aK8eRkckCjjFbTAB82nLhV6qWPeRPv/qvV0XWCbBUhG
BfWfJSLs/8Dzrnulqca6cQffPCige5RdtJfPLq8Tb16lL0/XaaFYi5abYnbbQHEsxcytNJqRpiZ8
lS2cPD5/bB+/XwPV+dqMh3pDoZ/2/Yupo7aYSurl2QitpY/VW2kOfK4Pd1EunHtD60vePDVUzfQg
Y8yGBspa5/tmEZhJVMlytVbKk0fFJ1K9X9uGKjYJ27TDr9E9YiE/uype6i//i0ka8KxBDWJruV0a
GLooSgEJq2rZHzLrPjemb1P0ZYnPYN5PvTBapCRKxLw2a/vClAyfOYJzGgnJpquZnYH//XwmGybN
n1Wuvh1i3RrfPMM0lnTQSevWt5Jh4oN6oe1k93yL5qYB4ONA5C7fDhQkiZGkzGV0RCc8EgSuZqr5
Re0Xr+dbuU98T+9mtVkZSytWOtlBZrVqmdO1HOonh3Pb9dk5bbaILq+mJGeYlZQmuboDn84p9sau
8CLvrG3fiY2Vc8FYzyeF/uCtFEXN5BmgxaqQFqlx7RV32es0EO8qMGmlS09C6wi358Tom6buP6/t
3aib9TFZ9M+aKJWyi3RyF1eyE18eGHidZIOWLf1v/ObXv3TzYa/0+bWvdqVNipvzuNRlIN9USa0H
Unb0Ue4pL10IkSO6/43d/EYDvs4RaQcwZ11acQOivpFjYRjU6YtW/BEvxfv+F8lZAQ7ddU0D4ozG
f3iC7UuXx3yv3EoXn3+AH/dLxibkUZGAk5nefuIYzgwqeiYUk0gbm1o5EGH9Jqu82FpguZ+P9UEo
sk5UE00oIiCDqBJs1muv1lK0KPmfia5Wx5kvXFc3lCRhQWkcOfjICfb4/Rwv4kR89X7cTchBtpQ+
S8ZtPclH1XAljvvOtNNXSX6KX023dScvOWYonGKcWAWn+CUk19xYzv2Oj+cFP0MCFbs2p2M4u9mC
5ALZtNnkrlmmtEQixw+Pi6Hkr+Duu58yElKX85GcI5eUMzqyj/sRI8uyTiBh6ADYNqdiiK9Uq1Yl
I+M29BJzXSNZPtfDI7Dp/lfJgX09JkVLHU6d56s8NDLljEnxx6OEX0AjL4ws8qrAqd5vv3Dak1Q0
SxdXLN2m+CJRjrG6M4OcOE04pDiM4f1wMDPZzSh6LY5iXkKAaBa7MApj3+h557Z5OV01Uf+7SHrZ
JxOc2bFkpI1TyOV05kT7uE3SZAYsE+tMeio+nJnBKMVlpMeutFRkIRd9auudYY795M4LwGv/80/q
1GjrpwRiiThRsTZLirR1GgkFJ4Al11iHh8l8jSKapr5+NOii/Xywj3uFBXeX7ZjWPqhOf5rx35zV
YdJGesf6ratOvlKFIL4axYkmsjKmnaLHkuru8/FOTo74lzsJ6exVpvbuyFZZUKQZmVxSBWTfpvlY
a2lxZYZSc+YxflydzAxAyRr+EjWam8g0Csw5mJCEECQXu9qyYiLufPxbnq3rNs8gMJr4DFkdH715
QmBEnZC7Sk++uEvzwjdShZbkVDunJD754FanYLSwbOtrBfdtrEN+pDK6ERlJairHMRLER6zT5t9F
Pmu7z1/R+gren5TMCcg2QSgdckiXNyOZzTCbFj3s4Lf8ZhHrzim71AoBjhhcmWWFPnAl0qoz+9mJ
CTKeiFce92bW/mbYKKwxt6uw0YzqQ538SBbTJUflfT63E4vi3SDrj3iz3EUhkUDPg/FKA9c0f0CY
+vtbxbsBNq9p6pRwMkNIHGKCxQyJ470yhqjrSc6eeU0nvlxGIqRhb/pT1n8/lcwUo8VsYDONOe4b
qRPj2xmH37vg/vNHdvq9/GecTbSGDZ+mcwOjbbCwrYEa98+8ufl8iJNvBVXCimZF8LrVrqdBJMnU
Id2uLpPcDpFlHbi6nDuuTj6wN6NsNoQRm+CpZxRLpmdijHeZjLmdqV82zV9Wqn9LXfL/p3EUlkpv
3uwHDfRVuXzLv5Pg//VW9fznD/3TPEr8Bxk4GbQ/Owy+FiYr4Z/mUeI/sAQDykUbN7d9XMH+rUMR
JPEfKhrklezPDkvXMT/in0IUQdb/geiZ01kCQbuemn+L+v9+iWAcxQm4Nk2uSRrJpF/j/TclFVqq
aSP5dy1YEOOlOMlJ6AEyJ+nU/Zsnc/vXfvq2PfX9mv841BpYvtmJZJlU8iysqf4ZaLu+tiOZ03Lm
sr+Jzv8ahfoL5x/hk/rBtjqI+qLsKkOwq2R+IE/8s6e8RurYMeTpTphHnH6FB73vvg6idczK3BXK
Oeamkl6nQreXY8mveuVqDoZvf3/2ZKVYGgbaHnJU72cftHolxEEgUI/uLrNOvkn18cz+uLlJ/2vu
/x5j236Ny3AkYdOLUtVF4umCfPPBYqBVLv3QV/7y/vh/dhufep1vJqRtNhfVLDotsyzBpjBLl13d
XEHQe/n8oW1C4X/NCBoan4PEy9w8NUAGzWR1zGgCGtRYvbMKgIXs0FIdpNnRLVXT7+RdJvz8fODT
k/v3uPLmMmuF2Tz3EuPKivBk0T6Z6/mZlfr+lPkwtW0mgohAkOaZIQwElrRQemmb7yl6+Z/PZNMH
9nGczWnWyH07IfAR7PR59graLu04hR6DwhKWGGwTeIoAuNT4BoDqmaHXL/o/cdU/h6YFH8y/Ss5F
28T1qVn3SZ2ZvD1wIPbktjZ8EGphe5A314Nmd7mdXkD9dwYVMZvdn4t9Ts/9zQ9YX/ObLUcbwdGJ
ET9gvCsuMRS/rG4Cd7DNG/F29DEXd+KzAPlNHuTjpDcBVzdg1VVS87XptHbn6+AQrei2h+IGc0l7
chLdbu7Rl6NgE8/ezTeJpo+Dr9v9mwmPUlulUcrg4q5z+2fV0X/hnwqx0KMhAhmdl/qBd+Ytn/xW
3jzkzRGSFYsW4h0M/9edvfAIddgRnHjXePRI+KD+bs5lIP58Gp+tq81JUi9J3qYxs4R/8oyQv6pu
sJu7yx3DGfZ08ruxM3i0/WLrhO5X8dZ819mc3roFfPgRJM1lkxSQzkn+/lF3gjwHZqyzuGfpiyQJ
OFYPF4tqjE6pLL7RGKWTq9aXybTcSTtHnTj5zCH1Ydmjg+veJrxSHNLMFFYSxl75HuknRKPgTFx/
bojtvhFpFGIjhpDy0pcRyPXS/vOVsy6M7RMkBUssb6zVoW0iTemSKc8GGiuW4JvRUYXvLnXzzuz3
CxLzz4c6tdkSZQNAJe27RmLvX9Ygyd3QFwylmXQSdw/dQGFyOnMibvoc//r63oxibU6NnEq/YWWM
ou6ywJa9ZW852W+DUkB0yH3hLDp3U137OODmDLYsdLlByoB0ILj685o5Dy9Xv4/5+7nb+J+jdvu2
3k5usx7moh0QZjBW1Tuo9lrPsMXn+lUG0mu6o9+jjcVl75nOgpkEc+yf++rPvMJtkoh9fJqthvEl
5ddSCbRcP/TEkX9/nVBCpIqtGgaF7M1eVmF5GIlmx+Yt3Ma0uHWH7qxV0qkP6+0Ym93LjIsF4CdE
kbqClac/abiifz6LUx/W2xE2q93ogqUzcKa3m9XIND0G0m6gzEuz9oV4LndycjYSag6uKTqpu80T
0yujgWjYsubz61F/GgzrzGRO3VC4If17gM3jilBBCwpaDluoxKcSn0X2iQop+uCJY/T0+YM7eXi/
HWzz5PCUDNKwYjD9qbqk24gca9jaorceKuEuQNf6nBv78sLEWgSOyJfPhz/zLNXN/kEWG36SwrOs
6ruC3pMi+j8OsNkv9CWWtW4dIJEwSLGedKw7/m9TkN9vtAGeR+bcM0Iq5+uGHoblmRFO7rJv3pG6
iSpLvZKbSWOI7CLeE1C+RjfBpfFaXipetVM0R/r6+ZTWBbbd+N6Ot761NzFVbURlnluMZ0Wmbebz
boB9QbXLHmi5ClC2yOx9nw95MnDVSQ8YazlL5pr1fkypnsUqNhlz1TLgDPOwfK8623xsvNmFuzzS
MS9c6mcIb5sK01/HydtRN9FjKnUFUjBGTS5mj7AVFwHb8pUjzUxo5wrhKBOk+5NX+/JRjGx8o807
mhCsxDvr8XAyxnv7Wzb7iqa3fW+tCwnVu28+97+iwsbR2EN6Lveu7uI15QwOtCI/DC+HKz32zzv1
nTzz1qOA/Ai1TYgd719DAeSzsZaG7YB+v32/C1yrcSSQXo8KRHoeRugtjuR0O0SuyLoquyz23Xgm
EDt18L39EZv1l6paE6YTPyLBAriZfo6KjvnPOXjYuVE2K46sRWTm0jrKVAO8rtyhDWw6Pj5f2Cd3
OAoHcAGo4H0QpqWx2KrzwCgCcYKpfxfbMzvc6Wn8Z4Dt/iMAeREllo3U1/Yk+nSn0PhwpkK3rr0P
O8KbWWyWhdArS0lbJLmc5keiPKnTDZHIZTJf1YV1ZqhzD2zz8jWRTEe+DoVB5cXU97bRnwv0zz2y
zZsX1HbE4Jt3Mo5PSfnSG09hdg7YfzItt1aM/vXiN1vLKFVU2RLmIcACuNYd2kvS1Bv2YAvW8Ngb
v9QPsp9554Pkc09ws5EkQB2hCjE9o0OqDearPEcKPfUALXK1pHKpiX9QayFkzvTZYG5Vqdm1oNOM
OttlW5xZCicv92/H2URC9TDFc7geRKt4RXbYBb4DaXB0iAIrzyfbqWcOhHMT20RDYd9nKlpctj9Q
cEuOpyAOxJHQndngTp52bya2zbbVTdAHbUjUtfzoHZyLnrXMl72YmGtw5voqu8f69W8icP467N4O
uomFegnpdbjuFK1cXptGiWNatqtb+vQjFJFd6/39ne/tcJuNKamwRB9lhosRIY/zdWcV5x7jqYwE
nl2IBkgJoPjZfMhmNGmjWaxb+EWwA0G7l3bANneFc+4qduqTejvQ5mPOyqjMyoaBhhDXWhVMgHLu
ODqxxaJgViFJcfqSXNl8tbjoxYE2l4j3w5dBz21RfmhQ2Ne5Zcfd789fzYll/m6szXel6b1ayMU6
Vv5FLr6p1aOB98DnY2wk2X+W27tBNt8SCW55EmoG6dzFL73FBwrhZDeTnToZSxAoaOKF7v9ib38z
KozO9wGMnoXjMESMatDT0AFYyTkWByBsn8/uxIJ4N8zmW5LwSNeUimEm+dZIXyryuZ8PsK6ozYn7
boDN1xPKYZBjwRHY8WQ4VpZ5hqB5utk4aSjvPh/q89WAMvX9IzPnaenilqGa5k6kIWo29+NZO5lT
F03kalSy4WGZprhVUdFjMoZ1UQS2ebUqAi3YC5XsiUSzO+nQfCtdQIyiTWVg3mev5/b1Ezead4Nv
ggoppL+anmVel/Kchw+SRlgh3eD9VbRXfXZOcHPygeqIfDEWkVabj/cPlG7gSi8j+nCAPDmlCYww
ehH6i8/f2unv680omxVCqxeC4oxRisuo8xR0sbfEGJhckOnX4QEtzvLcHOqH87eEP8fTh8VpINdG
YwxX6s+F9c0FMTQDNbGkJLAl+EORG+xqD8PGqrmS3DXEGf0YeCPJf2BM2bfJy934bDZapmK8+USg
GliWBTUO2oGmwRV4/5i1OEmWgVXF5xGFxbdJNwXLDpXaHB/QHwXsoYohWJY3mzW4KqCIY1T4SZ2G
wc6i98twmowmT7saikoHKNLOUA7VPKSdOk0r2relLmh3DVJTid7UvugOmWDoy6MoS8GLkJct9+C5
ivJHgY9H8bo5VkWvlNqxmOzaSFoZo8wIM3Ka5iiTxyo0mYq+NXfQtUT+Bg6slw6isnTavbXMOVKY
GvkC+CNNqubyR0CvUEsYImAyq490OClLWEBgzxLBup0qIx5hM8Z0GfsDbtWY1MmdYXhGm8u8la7g
kk7sNB+EoLCU3YjL34VAJ20IQXW6WwTppRbIalolzEhFHXazFFg+gjTz0ipGIJ15+pNOo87r81T0
y7qfcSEmRT0ueutI0/DS0X1JP5fwxWosV6rxEyhk+VeqDRfVUjxB395xwbwgNr5t4vYm0hqQDsn4
iica/SP6LjXnJ6Upj3MfASFJdkFg3ImC5aSY81aafFmwkGf1S2M9xQNdvrl0GSSdowaDa8zEz4rw
bVFo8xSKnZyn/kjzeRvtWu0hTb7rtXAn9fjNJc+RAb1Jk9xRR1inxQM4+2GyY94cHGPh2MiPRSVf
5TomYTGeTW3uxX19AURmLq6lmjApmiFUWPtZccMKJK8E1nv6Flh3tXVv0s8m8wCFZymYsMjwFe1a
Ev2ul/gmLiT5uBqB1XbHN1nfCcZlPf5YCbLC6IXtxWI8dt2rKg92Me3oB1CbK5xgpp4eT9zgRiSe
v7u6tYNKQnzYUv11F1DJ2UL/52CSDUwv1OIqowMwjZycrWxMyQuIjZ1Lz0HKvd14StW9Ll/GAyQf
9XI0v6nx7dJ2zqIdAqAWy05ILiQD44iQKiR9D9LRUvfaUthz3u4XSK1BcF8nNNCHX0UtsEdQv0Fz
mI192sOGMY+BdVXpxV6Rbrq+8gXa8RKtht3kiNHRmnYaqYHMCmylcwXxhr7Wi7T9OgT3iViBy6el
MOiPU3BpNv1ORHmmDy/B9FuvuFM6qIMcs9530T43L1DygNEBqDmAWLrsje8IbAUcB5SVFqL4U/td
AHkcl703T9d6sCrL6dCNj7JM6ubWFLANK39U0ZFyTiBd0fFqtAeRaoi6H7NdyGGTHWbi0y7yab8T
gM5NviAfC4ADcHua/LIMaAx08uR2Hl6H/Hei7lrZXzD6laOfY/IaLi/QWqf5p9TQ+FeDMXs2G9rv
oQP17TeNxotlLUIvi6e1jzAl+HivDKWjIPqEN0A5XLR8RDNORVBOeOK0HIPbGNBm5PRC4iYArhLj
YvIrkpeKkGaFOwUbKD5rRxtIjQ0FbfK0eolg9OYYurFjVU8yXKocIFzxHY8TzGOUiWySZjhR+xB2
X0fFHdmItMifDFfIro32tWh+idohn4G/YnuYQFBKb0X5WpWPEk3QPPkg5mwZnKXaGfLTBMlhqA4j
ROoZRxT6QnUNbFRxMNkGtdspEBw9xRx5uIfgDaRXcVplptT+TS7u+uG6Ub9knd+2tAoSAGrDVT1g
dBvsctkNZuBfcJvjmzK7yeSfyXJDz5xq2DEPpYtKR+6uBcHng5GDx0X8PYmA8/rvBuF4+32kVz16
EppHebrME38U94p2WUUoXXYmFC7sm416L0dXcbzDyCYqH3HEdEjY2GV6uQbY1kgDpPI6FUd9dMxu
Z0AuLv2k2HUhg8ePxEZlcq3TQgpsS9Hvok65bySafbtdzr7d04d9nVS8ACm+BgvXB/i0We31GF7E
6he9vmdbyRYSTM2u7r5PcoNB1HfkJL8qHV9yAWLNdYeixKoTW2Iryf8ws197QGpCACKDtmAhv9XD
ZFdRhmra71CTtDKF0CZ7RpLvtGo/APSK5VdlLkAPP6UL7waueAikqohqX2qvQKTAAXgWo7soeBgz
mHxQEUPpCvYD6xbojLYraFpTghAWBvgQE2yhYbgzXSqtxaYJnw9JtlfolyMt+2x5cQrYusxsk6Ct
rS9mrHXUCdZKdi1YXkbMmkUkH7LlZtH061CEEJg/5CtAoVNSGgifpTCBTmG6Oc9rTBNv0WWHRJan
SiVtvS8UQO4adTwIM/g03pCRGI1jKNr9uDwrHJJql0FqCK6nqcezvXbS6aUXcSNguxzY0VTlwpy+
NHTSznL2vOCvNn0p6BiHoe3pxrUcgCbMHL2UX6zwZxtcJHX3xSiPUxbeaTigNdGVOAe2KN32gMFy
ncRD9jWCdJJbSv/FTJpgz+4yeepkwVcQcAuCmSKQGBZqqDxmoKjPyqhxq++X6GgKcgfDZqYvWHgY
8/wQ1+IdGA9ba4YffTdclbLstLRqRZoOmQx41kFPacxfpIdUHK/NwLxphvpJ6GTfHPAv7MJXQQl/
disYZRpibI3qrHcyYeE9w+I0hZFDNquu0Z0f+YOCYw20447LDo4MBirFIQlE3a1VdvqpPJACGPCQ
NKG7NEpxm5frSUd7gVeUOBvpU3JZ14vdAPTHDuDn2K9GRexviUy6tPTqoPm28FzHpXCESfmyyBWW
bMnlIBwGBUn2ciNLxzQPnqSO52Jk+2AG2BipvKEp/JmKyjHRK4KHBR+h9rKNr7uaR5BcA0Wx0/pb
W8hg/r4W8lMHElvwsxqtd2/35h55D9LbQ2l0tti0TmN4BUKP/leljHaVf2fXs7TbRflCT0h0YYI5
NIpfMmGE/kwLmRF/twym/Tz1oL5rp9O9tnTE4tsy+FbvRxp3IBj21uwK2p36YrQ4ZWdgZrR7wXzg
wANEnyqHcnxq74T4TqgepPgmnXfyj+J11JxY8GOYPFDzOViWfGfpxwg/yRnXGj97nukjYd8htRm7
snGbLX7Pq294hJoTFPeSdgs9On0wSUWnr4VxVE07Qgg2HSvzBshAqTvpXt0JhodjI1AYlt/Q+zKS
l6pE2ATnMbCj5qB7SrrD0mF+wXSKFv/WtKEaauZDiKE52e7nOIDD5y3soSu0HoVUss/Lg6F7C1B+
qQThkZKxbGzauDyiaknD+vJey55AkhcD9A5Ip2TFIukuUH9GPeR9L3P5/mSRn/ogS4d58oYmdxLN
5V7hgJ3R9V/w4sbWqaWvUXVXGN/K5liHUMzHr1XzNAID7YrvFes8uFfzi4TmTAGsOxretZ0Z5B+H
aWxr7Iny2H1ta82HtmJSa6tS1g+/lP/a8STpDUpU30jQiAB+bDzxih2kGgFz/Qr7b2Pg9PNlCnmq
pLQ6f0vg99D2brQPcucP/e0E1wFBWjw/yMur1e9H4Zi1L3UnOoXxq4xiJ9Nx+KSGqOewQ5PQxcrG
qRO+ZYtQKow8HeyQQJu3AaNmHo6t4Wj9HQDJsQih5JAM7mOXYJjQr012sKA0yYe3bh0D4KdX+uvQ
goESdnXpY+2hld74rJdesLgm1A9UkGAbcCaAws/XA+SBY43retdrWCjmkL9kWwZRklKpUdVHE9R5
aOJsAAy/jXqv1O5NkJQ0/7OhEpv1ftF/F4mUOVLhbAE03LXN4pFmuxCNXShcRaO0r2/CwVebnSp5
iXWclt30ZU5tKbqms2NYLlPVbdWIqZhkf/GeKPGtcHkJqrmTB8WJzNtO+GkmB+6nKQYSUIB2+lFt
9lhlJaObcyebuBW5oPRVNFv3ymv0oGa33eJipBIZ8OqfTWNf/xSXH0PmSDjAKgCW7AiOzehnT4Sc
Bd852WFACoMv4vhNqkSEo8WudrusnJQrNHcGsM//4ezMluNWliz7QwUzzMNrAkjkRCZnUXyBSaSI
eZ7x9b2gKusSQRqzb7+ca3aOriIRCER4uG9fG3zweGtk7+Xiw3E7lOfM2iVn3ofP1zDQeCQ80avX
oyDrtyFMSQpseASwE/pwEJhZO+xhBW/E+Trgm8ftC9YS++WTKFxnA0VBW8ifW44K7COFjE/Rk14k
lIbYMtwX735Iza4rcHC77n4Ch9Mrht1N87bXj/qp1+5Y1FBrxHwXgN4HALkBqCbPe+t5uE4AP/6x
5o1uuGbiqqYjlee2uQqkPepl7ZRL8DJcTX5IGw6tTfgDTojGLTTjbNsKzUGJPFCSA6pD/TnMfmkE
8rp/XViu2bnx6KhOdss6jMpTPXhVugtKmGlXqnTEKa63TsN0SmlzyN3FJKbYkyeBBsuHMlR3owpo
GEcJJ3oP22eTDQt7H8Nj2jlvkMtc6aGrMnniQxH/ABE7ZNd5cBPBAbvLAQV31/5PuX3J2XJecGYP
79Pm2o+OcXmoC45SPH1/qkAq5LOaHmZcMLnlhVhFpfO1eDRO1Ny5RjWcOuKmDNVtmj5IggOvFPMd
/mRVPlSt14ido81X7I71mzIcizsjuZKLbfQj1jEtOsSBPRc3/W0J0Dg/RhwQyVGs7RRk6HSojln8
Q+ZkewB0JYWeJDu1uG2CfZ3vwGwGV82f6b0r9pKw79nXqVE3D3gXVtkV7iMJrq0YiyT3oXyvBLDd
bDn6w18uHypgq7IdKk7sWZQWYFPzxZOpVF3F3yXijoOWIrM2n1V/J4o30rVfnMR9n+zN/NnQt33m
mvK1MbrNaTnUYNY2yUPcq5uCjtq2/KVXXso5SL5p1vnAReic7xmImHY8z9Y5NU7N+yL0yUYsDDdj
Q6TgyghiSyrM4HgFO5aOdb3XSVSQhBt2CWss2xIODLCmQ7sXUrfKd5IKBgrUr+HOfBB1lkEfDD1L
iDfZL5x+lA6nYzDHV6HO1xDjT6Pv5+JFHg+QWYMZszgbzC0U4P4tLvci0tD2KKuO/yRIAKk26U0v
nlr1sSVrTLQmOxK1ZuFBJipPHSF5NIU/Xbifh/cCG60OI6Az+6z00si4G03nGs4THxIcQ9G4i6rt
VN6ko2dqL4LoNP2vXrxO1T9qva0D1qY9PwbsprAEW03YBHhT/s5br4VDLW1F7HvEt4q/SyfhqnPB
dse7Bl+RUzM7zWF4wm8yuGaDbduzkt7BRBa6s5IpXgG/q2wyrv47w98pUWwH/o+u2U7VXVtfhewH
04MU0Lw+Penlozb8iZrHpPuJC4ww4LJAN2t2pQg/wQDGzUMU/IgFz0pfYnMnFxMV5AdglEl1b7CD
FnCqzLfmqhzeRuFYZHdq6/jBoQXHMxADdFZm4+GwmF+QQREaeG29Y4k3Fh9GsxlNgMS3jX8NlSJO
d+q9MTnYQQuFq7KATbrQAztNXvHds/XqRw7EUt7VbDGd+aorT/MAMAy8CjhqaxtpsGQclrBk/S6N
nR6ea/FUuKLGhRrC87ApngApa8m1nD0qHMbSPWxOvf6pcwuail3SHEUETvDNBQO10RFqfDude2Or
jPtguo37J7iiG5XkxiSfmuE+twAjyQCl7CjAgGxqNpN+0IIWrK/N26yCfVzs4mGjCH80apJ6fUzK
ozW7voVB6Ekrn/rr2OQOBZZ72VRvTa6pE1mDCMxwbbc56qcEwPeV9VwBY/qVJde+R6ajLe4ytncm
Atsh/U71KSns+u525oKbXPnqFjc9tCNegKknZ20048zndFw5XC7dCaf8G5eDLnKzfC/Vznwfc5z8
xrxKO/lAdtlXVQfzHt3cLcjzeKelmw4/W4udnzMOrEzuzsOxDF6rJqUL9xi3ywmglWx/zb7tPeWt
5i/EbDc7U1/Co8jOg53UnxGphHDH+xOeWLi3ShXkHiCnNhdR7VpNT13nxSGLeJMKD0vEnb10+h+/
s7t4O1bX+a+hORTNQ0r4Now3PbkpC9tFgu1rgNVjvV0kIaTJQPDJCtk4+HaYFrfw7fhugGz/qoKH
Jr3KxhvSUYWyk3vMU4VnaKZeKP+wppumi7YFwEL4mxtL30Mj5jxH2tzNnqofhfY5TO60eLtkriLQ
/Fxo3B7QBKI0M/+djjcqJ9iSMFXf4sCnKZjMSYU4R7Ur2eN7kbttHL0Nkzv510q7q2W3i/nYOehe
c7DdhZNkDjt7/jI+zUAR5E1jgRzZkrxSd+GPCsk6IxEih+pBEH6kgxP1O2ZOHD2rmwBxtYA0K05z
O9AdnODmwJGtW5XG+BsCoRppaOIqXIvqQ5TvS9JF9xnA86bfgcmbhH0iH83e1qATUKhXHrrcCV4m
U97r7VVHKlQpn6LQM7nAWyeVZGUqHbPR3/f1Y3OQB1CM1d48ajS84LwAsz19CaR7UwEJG5wrnxOV
DFEjXClhTdx8rVXkUzuIVKD0bKW5mywvTm90C7p7zMvG7z3nhAsOSXO/5IEX4dem1hy99jBnKntw
EZ1NLo5nKpBIFaDlbU3ejk9+4Iy0/89u9Np3UNTTjS/fNsFVqm8zf6+wtMZNDFJxPqTabZ7ckPxC
XEjMS6pOO/apK3Vupu6byPH5HaA0jX0RP/S/1BuV23m2bRZ4rTeH+yY9FmRebW77OuFstJsW/2VS
lhtA6JaFIspWsCImdRp6HTn9KrmGs1bL13P+TBLU6t9m0bOqp0G1ZcGRC0ePlu+SB4oq7OGuI3wS
6eXMbF96GrhVkaybMm2TvQkW1GH6SBqPnFdWXwmy4s4zQlzybIZvQtve+GxC9fRTI4lHdp5t5r3t
X+J5F1Y3HRdLPjv/HfFhpLntHy13OVgEAmrVNXNvud6G1wMB30NCnIZxxRgxD6ob4i/tE2813Ubk
IO2yB4kUmNkduVBJ2QyoFND2bvjB8hnLbVflJ1PjxvTcF7su4GbOTsa176rISCp5w0uNc1/lwM3X
7/D4m89wuwT/IcKkiuz7Jnkv8LJ4tcoze1OXeECe2FC1+qovj8LgjMlT1rhi7/WCq96rOErhr5g6
VAewzJO4aw0gfdGa2OEtShAxtdm9Kms7FU5V71XWoOEO8pkWZoMADb+HasslNEc3or3pI3Zpr3B9
7ayEuWlqTszuG4YQZdrEnsnoLnn+PsmdmPRmGZ9lbu8Nd8MAoGUhs3yzzdiFZLuk/KHrI0B8BI/y
hDOrgb+IgDudGl9L8fhbrTGF6sabgX9vinhBV1H1K1hKPjUN4Du10Q5WYvymhjPYXcvcakPne1rS
P0ZmbLgyfiZbrehiEJ4RoGgRa7jQTpJZ2kdJnXlTXMd3RZByK+jFklQuOI0+APEnZudoEqZD3sb8
vyzKJ3nHFSUVMMSu6yG8mrU4ODe+ytVMTRa7Q3mK8maviE1PVij2hy0OKclBHYq9JmIrIQX39PmZ
1wm+0nKQ3bRt2XuFpMtHVSRj7yuaxoYuPGgw2Aurt2O1EJx2EF2tmFwxrbaJDnbZsq5rDZa+WpiP
Bt+L0YeHMYvuBQOviqx2EoXjQCab32SsyzoRrwQhR+xHar4J9F2a9PI2S+KHTMJpIZv1M82bPztF
fYyb5pAr/r7Gy6+bSVImM3FvPOzh1h0j0fjTKks0kdTallbdHJM1xHetIrx2Qf8egf1jw41I0Vvi
wZpE/rvfZrtxrF87q063mTVQpLaCs9F0zQ/DqtJntdLzkxRyoxz63AR3mMV38AjhVMQ+t65h0ncx
f/AxFFgVejQMZ6WFqIcFTNU9mJEqLecE5UMnm8RiwCERNu1rMQhRcBqCeTAOmaLH6hPdFEV/N44S
70kib8/GJPv82ikdZOke4Ojoe6OVBt2xEMRSekRilnYK9olVXdwk9cT9xB+SKaBtxex/UyLA1TcW
JKwKELFgm2r4tWinaYLzIMLHzMIDJFF/92lM9/osNRxWliBpvwtqX90xEIsIF74mJLPaGxo2EvIc
Nac26oGEZJ017uZWzKd9r1kWZihajn5SLbREfK/heVBPqeeA+5KYFMOh0WWhc8E48O+nquiG8xCM
Tc5iXPbRXBpIdqVSUmLIF/RdSSnEBx4UWcwTMZdvkOyPRkU7LM2p6XEI6lmlV32qaxKTXdEG+mjP
ilgsd3W/HOQbRQ7z4SnM84zblmGNGf4j6dj7e2NmqewSY/LvIDPK0W+a6Ub8GcYBG8yWcm24iS3K
mQiSxw4XQAFUay/Z4RTVo5taSrGEIb7Pm+CQKhOSLGEposIjJzsqWUVyI8W6Yr9wPIXAzXBH4T4l
KJkW/pTKKB/vhkj26x+Bofppzd2obBrTzf2mfivqRPI9fNhJrOZRO1S7LO6b17lPm9GrczX600tx
/970ERVCtD0TnhL6KGJyl/VREe8VSxCwBWmxTsAasFXavnmDK6z0e7+VfOXNgAkrONZYCvoWOH4Z
4z9jCRDwFCOyhT5SO3uQ1cG0UzzbqK1rtRFt1VGIy6NSaCqWFr1QaPtal8qdVKfBuY9oQdpKZouq
URyIwvjHJG7NptVD2NyRRUJhYkXnW4kuRmBFWGticBMwQeSppxDFtcpKcPOsH0NvbocpP1rtLMcP
2ojv7LbOYpljrYnlaKtHsf+SRZKCB82k+S+m2Elv1aBx8mdRLo/bNGuowZfAQkwQOX5c7hZ2snzO
8wZoHYxc2skK2S4y/K+7LLLiox8lQubKVTpQCsjaNrJnANPEeX4kd26p+36/DYaBAD4e1al0+0L2
HZLp0XOVK8HvUpnSEYcTPyrsPkh1+W0AbV/9KkuZQoEp6oVvx0GLTFbs+V/X6uc8vbW6eEpfLWUm
vJ5VYPBeaEjCryJnqybBIIh3TZxEqp3WihbtcF/FxCCrhgxnoWCIKNxkVfWjmbq0P+b6SEYVgsw4
eQUP1LgFC7C46ZR8xklK7ZLAyecuQ7GQ0s9TSS3p24CfQXt4KnEF6XwpbTdCW7aWowUpiZY6Ftpx
G1aR/up3CsCfrBk0aTcUoh+SYS3YF5XW6J/FsMYTvUxj/6CPBSi9pK5nap2AUXmgGlwxpkd9u0/0
vsYkaJKuqXANqlMXStlhNjmT2NWyinVdxKgOvAaKZ+1kNVQcG9TxpHj1vDhCSmwgyk2qNnGwM2DC
z3iKqNGDJmQ6kVfVk1UWujqvOHVULdtEjajFti9mGL6wbZWTIzfZUvIureg5BTzbkVxHev4gC33Z
gbtODnIR9nulK7t5l4woMZ7qucIfDKR6SkXfaKeHvIedliTCrRX700sQh/O1Isqt/8dsLLrcsxEc
vGcECVZI2qippTOpvdRurZyjfafmaiff6s2Y57daYY4V9MxUm6vsoM6TJvwM6kkc35uFVH5uE8Uv
cVyacr6nJNO1gdqipf8eFXCSJzr9quUyHsytBB+4I4wt1Nqs0LqpxshVVONP6TdWFlYZ5l1C1L1o
9Otrd3ql4GCkZaIluBHfTv9sBF0THXuIuDW0I8UvWLnzILlaBw4d6HcMubZPDNIlTKeOQ0xLjDCX
VsZhnfoFN+oMy6jRFWULn1hfHrtFTVr4f9p2soodbGbYzT00OCxV85E0ReeLqWXL8UgxAvb1gAy0
h7m1qQD7TJu0bbPRFSQ5ndw4TyzyTYpvKDvA0CRdJcDL0ORDPBd3BQCncRe0Ph6iVZwNt0mgNslh
UiLgsXAd52KL/EMqUSNnbIuTYkXIGuIJkW3eDVkw4bacaCb5sGzRaUwBAsm3NjCzFuTyxJ8jZdHh
ikdiVq4m4US3+rKIabSO3pjWoP1l6nHQv9UGceQujy05KxD+YUvwZ/Apa2FXOhlJflto/ijO20yI
THVfVDPn00lWpkh7xWSEdHSeyZUBBCep46CiSBOazc9cqyCRUyXo8uEF7H7xFiS6ON/Gc9tT+cF/
pHSDtq2hVit529rWUETikxor8Xgb+BFpr6QylXhbLABVpzLkzvpJYVJajIoQMMUbAOwZyfhUi3EV
qn19cpqg6WLuRpkybVtJ1WO0Dz3wfz3KrR/YNZCis8TEwjSKZSZSf0zL/H4wYe7hY5ygaAJldizy
aJxs3WgwZs7pHkZoxy8IHViyomhbgULhSxpgRdpjZeIF0GlG+bucDVHeZAM4WSoQqa85ojTBHRdU
reUK2WIzuR/CoW881Z/JRrcTpHsMjpWmxZrKnPK7tlISC9B+EZj4GPPdn3ITsLPrh6M823rHy7GL
KelNGFv49LqsRop1iLaE0EVUZM6HsBEHyxXGsEMyas0UXfoQzP8JdWyueeYUGpmLeB8rKrFtx5qU
WkXaZ45QcZ0roYir3WAWlXBfzolq2mY+mCbCBikE4R+1GJtzUdex4Aayby8iS8OezD6kKBXnwmNn
hj3PIPZW9ztvhCLYQvfXDmUQ1lTdxblxglhG3+G38RIAsOedo7pWgvdG6vyBWMhAGOz4SZIPW0Hq
hNyVYdMXToSJV+haWfWk5iMPdRLyEWw1sVnamIjSilRWFv/AiS+RXLmZluKdgY2TUh5p5MXSr59L
nJnxUNADaHfBQCGkr83hVo9L0X8s2tE0qQ4PusSyCcT2vmvzUblr2sjA8BAgCPW4JAAYeDR1vcwe
TMDZvUtgkll3iZoO5g8ZmvVtXGrCNa7pao197yTFV3MYl+VraVVWTXWVJkuHlqlNqvAZ35VQrEjg
TiURVbANiloz3K4t1cTtRgFAliiqYo+JsZyre9BkU3MIAggTe9by5B8nQVMtlOeBiVlBkU9+upcS
gO7bhJOg8eYy9qVzKSatcO4MKOP7Ul18sMtBUu/KwCzfJi5mEwoD9T2Wh/t5ijU7jFqYoDKpD6Kv
bdphgLmjoUpK7K4KAmPXxUX3YKXFICGBiSrMiBMCym0x9R2F8MSvdLcLwpDbZjgK6vPANpPsaAOe
iyuuXEbtzZ0YYeIXwMCzNQVbA5fegHDeF6ZW67tsksgLd3rU5lz1DOVmEpS8PuK7RPF3nEtiJmHk
ez5iRaIbJ+KzBE3QYKhQPYKeW7dFwKvsOzGhnAoOapxc+uVqslgSv3bDCldL24qJqcnFqfXrYJQx
NecmRosWNZpc78Wuw/Y64yutHWkMk46X3mg/m75SZU8eBM18kbO0VBDATUlObrht0tZDLS1aTm02
Y0lMIKX5gTjKinZWhnOFhDAmTioXN4oExnuSTtpvrgA8uqB1CGZmvkHu5yBa8wnm9JSq+rTr1Gwk
ivVbIWq9Ups6K7UTzITI8c9zWL9iFxFnLyPSGzxxMKHvgk0VF1H7kOhSRU6ai4IuPOMI3vb3iqnw
19hJPQj9IyT9ktSiVGM++VaLeq7vY6NC7BBWg4r4sLfILMJrK+YzPsZity3SDtZHEU1xfzc1ZVzc
s+TKyhMLsUwexMKIR24XfiiXTqN1E5G2bjaoP2Rx5OLzXyVRmZ8sRYVlP59cnnby8bipzFMt8kc9
U1An+fa/OOL9uiYLsWE5420Q1jqfazZkKRhQNVMsDNhLHc49W6vgXBACf9bBIoSFTqcvBDxZW+tg
o0HphiSl+bl/Nj2S4BiluEurYCRvogfMMbZkSf5/hoTUZCzMRENfs33SEVOjYmnSShEab3U7rz3c
77azDWLkloLFn/+0AWNxol7QUP8z4Br0w37KRaVkQCSlAU40OChc6ldYN5P8HQKGtgahTMKraNWv
IEeV1RqLHlAtZrX1YG6rpKbztJuIaSLhnpanTiDzpUrXcg0Vf1Plcv3TEBs0HN9P71r7D91CVfkB
YDYsAEprOl+LJCbNeqL8GdmV4E8/K0CzdhhjT6nhYX/pZa57Gf4Oh7WfrKvwGiFwfdRRT6XIZ74M
hzxzyT/IIIkrO/N6ctcb0fQmh/z79lKjxpej4lFgiKSkwFSs1NtD1id9OxaMSo56kI6+/vb9LH7q
Hvv7XP+MsEzzPyr1hvhRG8QSxwjNjbLytySGiIdDhF1BbDhzhtPFHHe/aj+8DuTmNDfKXhH2LYLi
Ibo0x4vk/1/F/GpxrUEZXYqb1hCyuMRDtCteFoi15lkHEBKefvf9c697HRjKwmUPehSQRWgpq3Uc
F6KSV+yW+Hp4RVkeOim9tsLcEwRlP1T+QTYvIcjWrUv/PeLiH4gSHxDnqnVpAGctECXDjkpbx0KW
MolXM+Iw5Qkvlgvfxt/egtVM8nj/O9iqdwkpvCKOEoNRKjr5njzScuCjZMATDJUmIlr3Eu9nvVLX
j7ea0FlFn0uKCvFO2Z/yFtnn8J/2yml0UioqxFTTXF6ZtJrBKJ4KzYpi1MKNYeyVJMlOHNf1hX7K
9XtaRoHdgz2kCBie8T5+EHkzZGqSdz7lWPXFn35F4nMoJ1wXdXymrN33y3DdBLMebPX1yYVE+Gox
2IDyAM+YTUDKc6Au/P0wn4Bp63FWU9e2JlmXiXF6WbAbGXW4SK5m0PY5uhVKEaJ+B3TPC9vh0kq8
9ITrlVgW0mRQJsCoyBXOZOs5d5EPeGhrzHvJDuiSD87iJbDPJ2YBDwz4mzMKMKipG+umRz8v66qr
0I0szLtlVJQe8w55cYiz9Q4B6AY1Ftq3Bwxztuzl6n6Rnu0N5/uJX97fv9/h+mes3q9iJGEsJoNP
Fb+h4xyPuzfRaEVPzRPJCXzJ8L4f71PPLAOCOTSpnBB0AK9dHVMid0NNSHnuxlWe9ZC+rY2xrYg7
0g19ko3mxvqWGXe6C3v3+qtZjhFZkVVThJ+80Hk/fjUko6KaP4Gwx8zux9R/EPv6jxHaAw5BjfL4
Hz7l39Hoq1INEzApSfOPo2UEBH7d4Mwcn7C99+DKe7QFv/WHaRvuals8Xm7nWu9v6yGX//7POSmo
5hAGEUP6zWjX5CLlUroQXH05BCayGpDv5R2uPtLJUkstjWcVvAyqoVlXUR4W999P3frc+3vc/xM1
rWZO1WY1EcpWJZzHg6pX8XgZ5Gyb9NT0CfhG2x/yO/zhLjza+jv4O+w/Ucbq0fpWizGrJY6hqxrp
503V/rS0AnHOBQy1sg4h/g7EkmAxEnMzjR9fU1NGvtV1hGlB5mAQei2ThrjKjsa979FHc6gfkCXR
TmGnjrkXrtrKLptNRtrJDn9hkEZpXoKXX2/+X6wQ5C/mHp8RSxIhjC/sw9VvS1JuvrXgY3r+rrya
h+lFfzeeG3dyZXf6E75KOwpu7viOIDK9Q21eXpOFcVEJA2MsPd+9xE1e78xMlSFywPEVafSarnup
23kaw7ZHxp039W8f4+5u4NaYqeoFXMCnw2c90OoIKHwf2mzCQG1F+34SHwrFOse5cm+G9THTrR11
X9RPlYW1jGReGv2Lr+rDY652pmCpIhb0IW+mw+BCBvIQBAV/FubiTM8l4i3LMR6+/8i+H5JM4cdF
6GM/ReGIIWv5JtJ+NML8H++2APFFw4L1i4eSut7lp0hXfYEbA6hMEosIE3qaM0P0DoUE8I2+mu+f
5/NKgQ1PkQszDZTNoCw+Ps8chFJs0pG5GQNxFyTJTmvjjUZq/D8fho8DizCTbA9d0B+HyeqaGyNF
VoQ1npE1W1/+LYah8/0gX1x4lhyAouPUYIiqpa8ehgtl2Flyr23mmo4qxAY/O705VhQvhWzOj2oi
p45E55PVyz+iwSLZn77ORXRTRvF7YY2/vv85nzfGj79G/vjMbasmiWLSYTEig0yMcYM4YyvTgenT
+/X9UJ96oXVi1H+ffLX3j5Gm12TxmF+kZx4aWy6weOxhAKM6xT7+tTjABFvzwlv9/DFgH0XNle5j
2QSFsnqrVSLkXaWVPGGfBLSQ1A/YCFwiDXwxjYhLiPVwUtCI+FYvlX5kiq0tH0SSaEe5x89SQPs/
hmcs7y7cD74aSsZCzmQUMsDrSEcdAbLXGnrLQhVpIcSAsHht+5MU3Xz/uj5HVIRTuogXEYZEpNJW
85a1ua+lgaZShC4PfUvKysck3SGFdZ1FBMxzhkD5+yE/gSOX4WgYl+hW523J6wik1aivB73CmOrz
JDyV5tNie94Ip1FxTWroUxhw+Sq2yvDz+5E/LxKFcJ1cjqRiLQL//uNnEOuT2mJbqW4Un3osHXH5
RtaE8cLzyV/M6d+wYMmQQUNZr0VDaNWisSZ147QOWvs9rAM6cIOdtq1RvGzMveJpB/OZSnV30uxp
rx6rG5wmPB9S7NsF0PPy/v69GjDXUCREVguMIP6x+hrrWByGWea3jCX9LHJO42KHKpZSemEPE5ry
oYt3g1HR8Rno/ymPbxlclhZLRJxksBpZxWNNEChhaVaE63RtCu0vv73//oV+Iln8HQHjJwDPooKw
dzlT/omXx1YrM/rk1EVzDCeABmw5tJEJ2wsXlAaxyqmeMeUTtzgzMbuXEmd/kwHr6WU/+L/jL5/x
P+MPkZIncsITKh3FL5uiQL43tgv5PA/xqrblV8tDSu9GjrWvdhce/ot1xkYEC4cXzGJer7NWmtg6
wpSYg+JivcHx2gm37dEcvPGYXNEe4Ug2vQD3grCjT+n7wT8f1pxtEq68rHQMAdbnG4XQQQ1iTd4o
E9CVs9E9mpcww5+3QLY91HzcVXg+FtBqbrHeNRKkAZtcRaVrsYT1g9zUh1aNL5zWX44EuEJemD/6
Jx+CtovDShIZKZk1O7bKPSokgBkvla5ccF35Ii5QlmkD8PqXLSSuFqxs+GVfBzPzdi/ao4OWK3ZC
kNG0YAEO2EAMcC5dmr94VQaXZrjDWGASya12vYrvcux7DnoxoNdTEnYR9+b00rXyizn8MIr88W2Z
A2G2XjIK+gky8dO2oqmp11P8P+r9f7z2Pgy12tPgjIyZGTCUNlm0XNYbTf4lC5n3/Sifd06EbHxV
hNH4NZnrpDg4EjUTrEymke8w5YdQPA3JuNdGbm/xWSmvpvo/n8JlRE58KCqmxn3m4xSS/JaTbE5l
zmJoZLpxVRuxp8536CUuLPhP1BidrDSBvSZhUisrnxIpuZykcUcQSuY2fEjpFnj2H61zu2/swpYw
68bQTd5OAvLlDWWk69a7RHT+fBR/+AHG6vKS5pq+lOQQOMwK1jAR9KHqwhb1RZzxcYzVfMq5MYnp
8pCN24MIcaODZVMrMjzK0+5FaNjne7exZAQk3eLLJim42q5qEr2RLtHVl2Tven3D3mEn+SMaUEdC
E0T59NLjff7iljdocsPHSoxXuDpdc0FsTIROyJSBmKBJ2zUwIMSBwCY65iA9oiWou9b1/I+h3Rop
ncI47BpwCHokm50lXfhePlUDWFNs1xQhQQGRXFonHtAQ9U07IwXEeHFrYbULo2Vr2a0rOjrqfDgF
F/H/X00BfngmaVh2N8NYTQFrp4cEtzTZGsXvmVRT0NVvc48akTr899vBp5zn8nh41HBxZBPluF2N
NVh9MyUack3/UT0AzRJsEp6ufBauFqfa0UtoG9pcPOM/b94fR11lNYxcEDrJYFTZGx1KrjsN0gB3
qelG85a8tvojpgX3YlH588SaXMVV3ieauc9xVaOlA864DKt6+sHqNyLtJjTTnvsdiW0XLWwLmDrc
iKfL7/Tzvvtx6OWn/RNSpblp5sEALU712r2003GzRYvrNZeip+WU+Bi6mSJAUCrMOh5En4CF8BCl
CAfCZZxgR2QeO5at4w5d2nZ+kff41UP9O9jqoSBcqDlZsv95qGPkta6+FXeXdtUv4uHloVimFrk/
8M2rLc8vEknhajX/Bf2JBxRM5lN9HnF7hVjutF6HwGdPnMPy3VyqQnz9jP879ioCaORZygYoWn8n
NDksz6huk62x//5D/HxyfHzE1enf6cAtcpVhTJA9fXFMmvrSp35piOW//7MEyzoZaC5giMZFbG5P
jwT4+p5T0lVsc9tfDb/lS/H0Fyfyx8daBYa0N6RKNzFm5Urb/iahaW/aLzsMGURbdtLrlJJDcj8+
UuRqbrL7S/ztL59ZoVytkKvFZXQ1rVM0jnI8M35iDptJukGbc2FaP29lPOE/I6xmNTUaaUyWJxwb
4bYe813dAoxB2f/9+vgixP44zmom9VwJh1hfnuRpdGg09ILDwnKdlyqgrVKXurSVXJq61ccdJzVd
gn8fTCGKp/hNc+SFZ1oOl0+b1T9ztzp8qjwbmlnhmZbNSryKbrUaPhctCpv/XpWxK/zEbhcD6cHY
kDb9fvgvv+x/Rl8dQnoRIFXzGb2bcloEwlOWP8lcygqaIyXlVmlZri/fD/nFnJqaRqpGXzRNn4VU
aKcVKRxpKhyvEqAeVuA734/wxXL8MMLqrSUjfhIoM2ngS4LeSRHqb+tYNY+5POj33w+1/FWrt8f9
lSQMJUsyX+sbmARLTzSEZt4EKh2BZmRn1VVLW0EvXTq4v5q2f0da7cFpPQ+xFrc0A5dviXJvmRfS
hV9EQVyF/nmU1TaBJ65lmiED1I5wH+xyB1sCcR9vM7tyBod+t3ED5Vq/sP6/nkD2Jd4JW9M606FN
pg/hkwn0qzc5JbMDZbFT/khReWFRfLHSTV2ilkKtCg/O9aWPurdES9BCWRp1Gp2Vx1H0bw26TGmr
1h7lrieBF7aOPmQP3y8RZXkzn9aIZJgGrgv49K0vf6KvdsjYy3ljARGkwcbC+GN67Pf5frHXkZzl
KEA7dUWqYDs4ypN5lHeCp57zY/jUOSTVPf/OcMTjpe30i50Hs3HUSyqpb77G1W6aztGkgxOfN0Oc
CDsxN8v7DFDY66S1+TkMkZfCZMln+/vp+OqFQ2sVqTst3pXrTG1ASg1hZ8hZYentrSX9H9KubDlu
JEn+yli/Yxb3sTazD0ABdfEWSVF6gbEpEjeQuBLH168np1esygIrW1qzmYeWuiuQV2RkhIe7VF/N
7UAviS2j63mw0ad73uDp6w1WoHWp4zWFXcYjOWjnkCGSQTiaGA7oNND56oBJyEJvhRkAaXyFxozg
vMWlicXDDY9vGc8XiHgdBxmRKY9xJGNPF+kEbPocW/tulLurttTlt1jTh4tGRcX4N4yiJoUROsgw
8Lc8LTRUR80e0ukUvFSgQ2z0fQ96Hx2tnxkSYOetLXoL+8Acc1cHgRRYxiSZVjDHSONnYBlH9V0g
DRQQLCGbfs8f4kuRs1hy7DZm1tYg8uAAWH5sFP2KRq2gfwrEBwPY/GrLjYaernUKpoDz41vcpQeW
2N8fDK+bDXUgKiwxLiiijv6Mql6ff8+H2/OG3uN23jtAxhXwN7g/54TlF4ieOOxzeIf8on5MNrWf
XVUJSmtp4PismiDtHGQ1Ek9DbxQmVszxu3SxHH4At5INMPOJydxTCta4yN4kgymYzIVcOlKUB2Pk
1k3XBpy/AiboE3i46sfsDgxlnuSDilFfgUHZ727x5vUbYS5qcZseWubWEUJmf81ut1KC2MsDule/
da4Ljhw80qQV+iJFIdXSJj00yQV0cTb3lUTYgoJTQAKVXGeUbjL+OL9vhCPjIjeHaNGc1zAzQNoA
fDletgNqRfKpV2KjpBuyI5dCSPrSJcoY+lHeQ2UARfbjY5GVaH/K2dgatf7WI68dWe1jbRUvaMwL
QhAe53ax6/CmOj/YJRfusJI7zryGyiIXmkQ94OED26IklvyoeqBJemuUj2mh7iNg4xOR4u0J+s9E
WvjQIHcmSDnPRT/BIA1q4Ahiz9yZtue8GIDCxat61T+F185bZyKFOjxJt8UPPLwD0at7yQcdfgR3
arRknrpsxEfEk7Exu3gVT1vQd9WWoHKxuKgHs8udERoBUzGwwSKZelGAWbxnGqbCt9TS6w2TitZs
ZFEBgOczGHROkzYv3+0oYGrzawC0MyQRpbX2bDyE4Mj7ZUWJ/6zjh0n1eL8mfUPCSQJPpANAfzNt
0kwVXLvL5/BgVNzeVMais7UWo2IXoRb7zT290fao1rk5WJJBHQQaWsCvRJtDOJvcFkXXKVhJ2b3B
sO5y5eVfnLtojT67gFyl+9gHV1hdrc6fQ3V5q3zMJ7clnQZs5GkDo/p6Bg+Q47V3uk9BLPhqgMAA
hVmQtFVudwXCR5ZRYddV7k1rcmnu1Qvptr4fv/8NyVQ21JMr9GAJuA2stlPoIEXMvqq+YiXwoFj3
QfdIrrRHcAd42bUID718ND/mgfPxqMalY2ZhX/XS19K6VC16kfXUT5NGMOMLqXfmiT4scW6+n9DG
PLAdHF6au2yPQoevbrVb9alxOy+/RDL1/BIroiXmXLxtDpWWo7ULUoXhdxAtr7PNvAUuFxx7PuhY
L7TL6kJ5k3bggIpWzo/z1heNo1xrKDpynUjeHp9XQDxA41LAOKVVHJSaoW7QbngfDfNdQps/Bwe9
YG17XcedwAeq7Jie7CH2PADyE6kJHrkSayMyjwBw/ZUYJNfxNWggNyBOAEtR8RRfyatsJa00tMO6
7QYQqGvjHqx9ooTTAtYR633wHdx6z9BXUFUL34ETdtHiZYhSTwAyiHUsGPHSI+XQELfO4H1Q+0yG
oTkeQD4TzXdjD1RQpkCqaJaljVpLAmztsqv8GJvJVQahS97HBZtj+lQ9dz/AMYrEfOMb35WdsUv3
WZBfyiL0JvPwZ9b15C1mq2WfqLDZ4K3NtOsj39y2gbTO/WGjbc9v3+XTejBC7r6Z1Uq1EQKxmk6E
XBDC3MrTt+CGHVboB3lIhDHCskWIhLByLzByFnf9mHMRDkkOi6C3wvhAjuBVlwXQ+kyulzyIcgYL
lVdE8nh7oZqN3rwT5DzNtMS0SM7KEEpAbrQNGMDk63lnoh4QTiLvt+DZHRmBpoEKHSqwfLfglLZA
/4GyBqdyXIU7UDswRyR5I9QRh/sCxJc7UR/S0owiVS6jOREYFZBFcT7IrHI0JrJ8wRikNxCacMGg
AQy1b3jZStwWsPBaOLLG7RgD/dBlUSIdQorm1omGTR++zpJI7FZZOAZHZrhtogNOHEN3AO/ZHgMK
wStqQgikuhztQJav4vGbZT3l0FJQYDpzRFKTC9clqz6g3R2e1TlJ8oVxm6NZGptGgZBJCZklo248
UwFmBZSZgiO4OFLWvoKKhKGgZn98hRDUyayS6cuoa+R2fGVj+cUFWIIRjPy6DhbiS7SK/DTGYx1a
JcXtDN/p4qSEmDgkC9IWiHvD+HZ+WIsH4cAQtylVdUgsgJvhrdvUz6YdSKEEZ21xIx5Y4DbiTBtr
aDNYAEMTCEAGEDzv5+jL/28Y3DYcIn0qwdM0uQPoxk0FfOACD7yUTsGKsDscYzkFJjpJXmlRjmEk
byokPCIfdLh5djFJN+absSnW6P9H5GStcjznQP48eam6kytoi+e7fnN+sO8pN+7uOfoW7i6fRj02
DDalFrBg6oqAj3elDysagKhtZwFCmpJr3QiYDDT7sPmtghgLZKw8+tY9Ruhjh1QEmE6v8ueeItrL
gtITwRyXV/1jurjTYtIpmhq2IHGNpk7kmFrUP9GrLDiVy9v3pxmdu/nB7ZVB3Q8zUYPuP65enen5
/FwvGrAQMaIyjtTEe+hxkK+LVQvA5CKZwfOCzuOkSL7GYyWIJRa92IEN7pnBOP5SksHGpAwX4Brz
O6V4p/LtbFHOWmSKe19YFSjI7BamJKP4aproxSuydWS/hc3w8v+bOG6Ppn095bYKS+CUu6yS7Kob
RTEt+4mTY3Awb9weA0f9ZPY1TAyoCuty63fgDTKyNqBgUaxVkLUpgpO39DgGJNJRwY2CiwdtuMeX
gJ1bHVjDsK0NqEa4I8AmhVfu1WvTNXbgeLq1bkRQzKXg9sgktzuAVh51vNQmpIzUbCP7LVSdgS24
zq/U7RTIK+0h9oVJgKV9cjhObp+UnUMTmRlFN8EjkHBhtgFWGCU75Itv+8JDyybYBTSvEGI1lnK6
R+PlNg7t8r5xKBuv7jfbMqCb5AK0NldMGI9ckUcIHQKMkj40wiYD5iz4/XQ4aG4/4Q2XFEoOy1lS
fEevHAiwUzTkofrqV20eNE7zCiLvJ8lEUW3+jfIVA1aaBijsdMCzuBtMaxMH3IQwHrWN16PKm8yQ
e5KuJVFhYDHSPrTEXN6BS7MUsPXYCWjgDIjyxH150czAwEcXMth8B4iCg+AbPOhUmVeFYokO0NK9
cGicO0BzDcmxwobxMHNlI9Df6jsIYW3Kr+qLGq3LZ8UHwc5vtPoA63cwudwZiudymBx2bMeE0RTf
UvACn3d3i9E9LIC4wTEcA+t4PKv2CPmNJIIJUx2+S1UXaG2xNWXw5+eotnb6CgwyO5LZ6zTJvuQp
xgiiLA+MDr/eQYGxGoAbOmhwYH7q+ENKuxlA8Qb29DkyvpUJ3c5y+vA7g0XrBBIqiLqxXY9t4JzI
cq9jsGBt9scLumWYdDx/Uc+3HtWNyNEvb9kDe5xPMGe1RfMP7KXb/pkEINIGNmd+BPkxxBgEY1t0
fRZaCsG/gXcvX9YtNJATORZssadhf1fd0uvMTwNzBSGBlfKoXObfyYPI4YqMcht0lOMZQAwYHbMK
kgz5qi6vw+hPexBhUtlMnfi4g9FxKwfyrDBtIgRMoOHcqYBphsmwmskuVe8LtfSMSdCUtvhABMz2
53RyS+dkdoPeLhiUrPK+AZHuBH55R9nNJrgq83UDEi2nf66VCdzMzsZprwXLuRTAHdrnjkPRyEmu
suUcrxGQ+4A030JT9AZRMWpZqV+uRai45Qv7Y8Q8WUycdmg9St83ULiGzMlDdOtKXud+K9E+bQfl
pbCzZvl82GBpRYsI+rgNzvkQXbJz8DlN71ivasfKH6zuqW/ErSFLiUT0GOqwhmQqSxAdn30LHHsU
+pogXl6z1vVi3QY18KHEE556duWd7NUDS9zLsW4UJwLpDqTHLqGOoAX9OnuAipBn3UY31c3vFXWP
hsbdwVKNLsOJrZy+HnzdS59YSgiKGi65YpFWBiFc9U6wPxcP5MEgudt4sPVETglsJpCk6l2yJUHk
2z+63bgLL0YP7IU+4wGZ4FRNkRtf9DoHtrlto8idURdsKWW8Bn/EqDFtWXQ5fIuvzCcwpOPx6ndX
WSBM9olWlnN3GG7YtQkM4wbERJdQSkTD74iWJsOjr+3XWODUmVc7t5M4rzd1eufEbKA9kAG99bUs
QONkFW4Dfs+CigBv7AScs8a5vDLWFGCeYC3dFneFH25f+lV+13jEE11Wos3DOTeAZWIjL2Gpbe70
vANXOuSirNpP9Wk9gKl9CLOtYL+yPXE6OACtwLHGmki4418qlZPmBgI4GboTug9BzQt4OF9Fvwo0
PrBnEtd4BJ/ct0EEBl50rOAUQPsvcJFoueNWMc/mkoKhBCoZKyiIot0oW6fwdCG6FmsdnTPIxHUV
WBNEXEhLs6zjrYfXP9qn0d6FKTkImIHuUyATAOJ9u8G9Cb0MrTRWoxNfjdCASaDJYYaCFtylSbbA
8IQeXBXdOjyyz5ayfEypgfiqK0vIkxUoo7tp3aNlslcte3V+TZeuSBC7gFoKqfDTJrIioopDQDfr
zqoEhY0o3McZlGrOG1kMkG0N3F/I1KIxhsdYhWqbJ2aC1ZN3UC2F1AaIcd4x1sZbvw2/ijttlyYR
gC70+hi6hv5JbtmgjdFbRIVCgF2Hvj4jzMkh3ZiImF2WnChOArsJwWuGePh4d9C4VSXIbuK0O5BM
1++pfT9lLSiLBZHU0nAAMtTQK6YAIMc/MFop1yPTAXstKaGNbtjFtiDkizaJgvvT8aAOI6OVEK8Z
tJ3yhR+g7wh4YGEnDU0IqfXkPiwjejNqg/5sVWUg2BanzhLmQMSAUrQM+AYP25zCEC2LIURJs0eI
IG3qtXbl3CKx8DdE50/3OUyBPwzlAvTdgWLjeKWUSMsUkIEisxDLmynXoG0o/Xl+OAsmVGQjATm2
dRX7ji3igatoK4OG4wzJ3biZt/E077qGbs6bWFgfmMDGBl2oaQI0dWxCRcOFSSkoCEIVGefIAkO1
DA2g1gTNNZipc++8uaURmaxujq5qYGt4VwRmuaawC2i0J3W/tQfzBmSaIg7L0+sZSAQ4IBToHYyK
P0JNBk6JHqw/IGD6U6a3WQ69HtNeyfRhLn9jgVhDHjabqWI3cLPXg5XWMWvQmGj6mzO91aOIVWQh
RYjBHFhgE3qwBYjaTEpRwgJ7P5aAVQYztJEZySHejzLE5Rxf3AG3EJUfW+U2XmUoPSkZPQsqX7eV
uil6smeiRHkHMqEs3MklorvmC3QGz28P4XDZdj0YrjXOA1DXMEyDcG1rQYhG4HW2ZrEcxPmg2DR+
p+BWWAvMnnrD4/FysYCqdX2rpTALgfRgQk+JCpjQf8wCGaU9QjgXTMRi4NfiVj1YXT62I5MB5RXo
SlZRcUEphWxuAXHLya8gbKARUwRtUDF9x+EWxskYH01dQ4Msf/wayYojEMiwcTI4dOtBrDUDO7AD
nMEku8LIfMm7HNpj33OwnOY8j1Yd9SNI+Tx9pzLZ0tncNXbwwkrjEdjm3bi6IBYoZUU5kPfk+bmx
cmezzRI7c0zYBv11MNh7iPBRpNd/yFCygzKVDxUWVtBi7aROvhnRzodecMhxtrh6vRZlJgtN2qKv
Wt7gByvAnWc9t1tptLACNNCCBspd9k1jbpX3hkzFn+2bxHz+G2bZYM9NBnegS9CZg3gbk8F42BRo
yWde4rMm+9EH0bkFRK6YmmThLj7abNxZLhtCws7GUPNtsoEGWeQDa7Ktg/FVjE9Y3GgIBJGhVCwV
vdjHGy3VlU5VmwqLnanJKoOwVO86dquuu7rPLyIKISCBy1g4ShqYtRAMKuBAOTlKdQKqIqWAfmoT
MNa9EmnE+Cu0GNZ0Ld7MC3kvSGcgIARhgqLhf7yDGtQZ9GiQsknt6JVG9m2SNp5SapBstCHcC71N
SrIfESLvlSoRY5VJ8v0EicDzg15wk2jONPBWQovQKWihqsAEY4wpBHUkSLiTJpZXpADrDER8OsH8
LplC/xOQOzpozGUe6Kb1xtRqEGtDI31lQ1CleDCV+AF4H1GCe8EFg3TlwxDngluEv3YYwpABdher
jbzW7i8o5HhbY/BUq3TPT+HCs9NhPT6IvWX8/zQgVujQTjRCl9p3x3EhGNncZPt5I9+EX1Dgh9JK
9gMvpp1+J7C7EHlpiCSN9zYqUDFx7pDkfUmqNGGun6KPHyRF2U0csMQlIF+vk7UTJ/cWDqUGSBTo
eRD/6yes3nTO0B+nSoNLJXqtZmBozmwIgRvTA2lHXRDILo0PgwNVOusTwz489gBllUhMvgzxaymD
cRG6lWk7JL+xK/HeRN8ScOHqSbzXaErdlAoElozSuNf6YqdRzW0LAeZxae/DBOOrNG30vnHOrEwU
OwffxOCSrnFVio6eAXqwZn57fksIzPCooBk1pjxpMJg+g8K97Dby6NXQOT9vhZ0f7ubRDgZjsVvi
IAQYEwJO1ARWxuYpax+lVr9ykg7Qnbso+ToI0zpLe87U4J+QebCwHbi5g3ZjGFW9MbhSDKLBRnJH
CBLSvFrjchBshqUd50B04z11jR5BzpRRtLnWNAgaQ9sGRw8EFDVndX7ylpbowASf/IeMlDmYMkw4
EmRos0s8Nlyw9ATnrQgGwifhBiif9VaH4CC2ARJXyLo3JFFgf1oNd7TDkbDr9GAbRHiB5g3FSCDf
tdZ7+n2Wy2v0F65JawZ2Br9rdu2LNZBtRyqB8aU9cWibc31zbza9A4ESMAvuMmx0SWu8BiF9qVHB
TC56dwdkZO/5TDRVcvd0U5dN3YE6GRwtRo63hO4VG2UveQMSxS/mS3tfX0eBc/876/dhlLvCzMYo
pbRAoBWODnSKNyCKETjXBU5NB7k8UFGhT/T9/jpevn4wxsKCNqMr33Yr7Sm/aSHW5TYx2CFd+0d2
Mfpo0DWheKJ4Qi6Yhe15ZJvbOj14hOaxZLahZFOOz9UkAn4uLduRCW6HqGDZamgFEwyNOa6g5sx0
BBwv/DK+2cC63QKV+eXXuzOO55SN++BIKH0sKWbBYjqIEsU6CjbtndlCpU0W3P2LEwhniJwIiMRO
0khqEkIZ0EaIA9HB1WBeAP4qcPLLE3hggh3Bg7FApxZwBQMmutUclDfJPn7Jg3BVboZgWhUvyuuw
/52nFGLRj2FxZy0zQILdxhmSFMYTVPGeu6h5HSX1cpqr/WQCh4L6TwwpAK29GqtyXZkPg9pA+Vvy
f/n44TvA32PiWX2aQisgDzSNFcZutz8cxKdV/O28AXaRcFfokQFuo0jdTKg5wYACASwQIrsZHaFP
nWwruV1pHdRuuzdbF0HFlnYNpLgYRBVcYic0xWHW5VnXQ5puiFGPhRp0+Os9qHjSWKgYaiBdZula
7gYlcZvZlICjuAohUjCgcoByWvTnbJSxYIOeDAaWkO028FzT0Q7+3jF2sD97CAKistVBaLovIJOo
Eoh9h/b9+XU6TZuBPgHJTbxWwBsAFj3OjVgOMs+mXQHGkulfUkPy1PqNyirxTIhhj4PmD9OAWgUe
+bG2Ethmv320SWAbFRckccEmJZt8NKIQq4RoKXTKBz3Qd7qPsu+qmVbDiw2EW7mLgurreYsngR1g
ZYCtgahaY/BF3qAcQRcsSmvDjdPnxPhuSZd1/DpFFlNHdGtbEKyenAHYsA2wgSEkRj8Qn6fW9WYk
Q5WBWw4qdEESDTpIx9pVaYYPfWTtSgr9ySkh6AwyABE+P9LTZjMgNMFBBp4uC4nlk2LTPEPKryCT
DYrg4UaBaNc4x4Fl95sij3YSVTFcdDKalm9l3boERQ2I/1ZaeNdZ1doiEB9vm1XSUb+I9koo2ton
D9j3j0OeGz1hjC2d23TSZBtRW4y2W8davJMJgcKHBPXkWm/CwB4julZMqxf4vJOQSoUGBmjoWM0A
DBn84mdaOke6kSF72FU/VDncQY5uN0ZQrR1zp/bOz/9JFMyM4aVs2gaSHye1KtJohKJKYrlNr5SB
3sohtEEzbVNAD1VwhBcmk1GsYC41DcmEE0SuXUQZiDCgelrHY7xDkXTyEz3PY9chtO+83kTrFDpK
dVuELFL584t+OR1CLpBOUNF6zFumKRSaCYgUQVWczs6DkxGn2qJuW985oOUCc7IjzdC2LwpKoGNZ
AOHUjhAj8RJTyohnzEYFrnqoosiCkFY9idyZWjcIzZk/U0+5aQGfZVJzheZSB4SqukQ3RqHch3E6
eglJZMhWtiAQQFWi1gHtRVvLNcARuyGFGg2pdmXsrJTaMtdxZn2nieTFefRkZehRovMoiFJPN+Xx
l3JxcGc6aWLM+NJWvU9zHQqFBt4XEMPpzEQwK8umcN+jygQHyFfmjCGB4EIKU5Eqjf6YzmsjhGYA
042djFpQqz31fVgCdHixhADib75Wq+dTIYEhGGzvaoL4Os5RI5imnVaHultKNEhjGcCTUVpXQyWY
0lPTIIRFMdo04CRwp3Gvd1RY21gdAc5Qivh6MGPIwBn1RakaAZXTr3VV76e6uQaK48v5I3/64ECe
Co0xIN6Bdpl2Qmbam4aKHTYZblmnyMn33xVTuzOG8SoPm5Xdy16TOvu+RaXS+lHa7T1FgR6dKDWE
WMebHo5JsQTFk9MlZ4S1YECBG0LGkEepQpMwl200OoOY5ztFX5Cmg4Qyyj2gKQT3zUmwAneHdkIF
aUnGP8Y713lEqq4cGsiuZl+J9JSUT+cn9/T3GWkrIi4N/cus8HscrGtanFEtLAD7DzUF3qzW+n6r
KOlv3BLHhpjPO4i6ZqBOQmXCExFhOZpo++mqH4cHtTJSXxtlwZV0ekvAGMQDsUgATWOdjo0N2ZTT
ErKobqEY+X5WzPCmA0HP2ip1EcHAaRUHCpsQLUBMgFoa8uHcDPZx40zJALqidDs8KmjXBdvGQ7h6
MdDNarBiikjy8vRegiIJMvygBTMZOxd3yTcGJRD3JaormbpXdyR29TGuXGQ4t7oEAgU9HEWUEcxb
HgWU734fZNBINUKthI+4CrMok6pHxEUS58og9IYADQEgP7kwSvM1hqZf0TYisNvpIYMLBzJKAc8X
3qv8OGlim0Avw69aExlcvat9vWxWcQQaaDKr27jOwEcd36WZ7hMd8s15Ufo6QgFalh6V8RSijnkt
6Z0g1j3dW5YBRmHE1RqODRb8eG9JcdcWKiS43ZKCwjySpaAqQhIUsdoKfP3pSxrTzqQaoewElBgy
BMem7F6LJqgya+4KThdmdtpq3CRev4p+yLHfebJLXn+9/s0ZZctycFDrZMLVlcNo+F15UndagHIW
OOFlx02vFA+slX+DDuM04DkeKDenxpxXyajCJmsJlx+RA4n8DNxyetB2f6PyurSzWHsBtE3BmnOS
mbOMEaofbGfJrXqnR2Xt1SWU7u1i1LyJmFNw3seedniyKT2wxwUjwxTVUOGAvdaPbwBYH+egIl44
brTEzwNGgATIeOSOle9kKwMUPbOnzH55Ky7DLHgr9iloP8CBYtgobkspia2QLoFMA2OT7RjxCN0w
HDJ97m/qm/xWEuoBnt4wxxa5/WTSQu2GHBZlgmZteKu6+fUA4dgEt33ytI2kroAJRQrsKxR6twSJ
EZ9NLEB6xuR1b7NfB/Hu10EN7yv7MZ3cyiYq6ZumhmVWSYvDddPdMruJp+y0N00LiLbrvMktH0SX
gGhWuRtO1Y2JqiE8sl5ASx2lEyRMVue37ZIJ0AGC/l9mVyhfJQxbMqQScwR9QmO3jMfMjRW58c9b
OS1nYwoPzbDPOPA3eZ3JWsUOI1D/t4wX31yNO+CZoMwkZo5jO4G/yBjZIGIZNMMB+XJsLEaitZ1n
TFvUo11rMKCNeUnm2DXCC3M2BN23SzfFoTFuZHJNDT2bYKyiz9l0kyWvTOnr/PSduDKk4JFhQsKH
ESWfpCOsPjcgRIn64IBX8VWXZuFLaIza1gAB9i6ardAWGDwZ1LtBeE4dopeo6HIzGOFZqU0lDNoW
3dhAuadt7sm//NbgrHBTp8SFU7QEVvQ16xzI1tqaMcoILzv2tUf7gbPDucNCNqakBoMng9QlroZ+
wcxDHnWnBhG4M0pPhOE7OVOcPc4Z9vqQQYIZ9hS720vQvawjIQPJSbDGbKgIZ5E4YDBObkzoRiit
PoaN5qn3q7sY0rMrhoiWHg3iTT+qC3mlbkJP+aH+KZrPxc3BKDOAgNShhcB5JVR3J6cCH5Nra9L8
kDhxsY/0nqSeRvIo9s5v/cW5tBR0IyIYYzJox2c56sOJTomOrV8mLuRXY8Dzzls47RjGVEKYD7wc
eOWBMJnb7CZoBsoUqlW4s9yUuvXzDFESus//1MvAhJQv4OV7koFVSvsWPp+3vXSwkdxEtyUgBnhu
c8+KsszGQTaRI556XU22RtdEnmRbTRtkBbKjLthGk+rXZxTvTCTGdSB6IHPELV8fgponU3GmB72J
Vio05dcOdLm250e2sEmQ3EL4Aawsi+u5kbVyKc1ZAroOmUg7wJTuzGTezk75cN7MwvbQkSNhJMag
fjxBM8+zmkhjAi034DSe6VBc460hIudfOGqwAa8NHAhQBvx+hwgH1q/C66RsTdJ7kZIWrjZQkFgS
QC4TUJQD3tDYFb1WSgLM7PkRLk0k3p6M9wf/P+GoQX9OMkpRPrhVjQ6LuWvu27mD9KuRpaI0xGkO
BkoyePEwGmRkAE/kN5MojyNgtCkidLRxzyvdZ83VzVdca6Cqcd6YjEN4NYrS7QtDRPeDgiIK4Nun
NXTqgIGxAW+gm9DKl+vaHy3D06gIin4SFmB0KloPgX5HMHIS6lSlMmlqDTO2giZZsP7E0p+pqrmw
vppFKoeLc3lojbvckCOlSIfCGg2aC9XLNv1tsVM2kt8/KVBXUC7L2+L6L9f8Xy/jf0ev1c1/LrX2
f/6Ff36pyNQkER6ix//4P5fJS1O11Vv3L/af/fzXuH/rmryWX7rm9bW7fCb8v3n0H+L3/7K/eu6e
j/7BL7ukm27712a6e237vHs3gi9l/+bf/ct/vL7/yv1EXv/9x0vVlx37tSipyj/++qvtj3//8d45
8F+Hv//XX149F/jvgiRH7rl8bk/+m9fntvv3Hygi/BNgUQ3JRcSEaImCJx5e3/9GMf8JwUSktFnv
Jivk/fGPsmq6mNn8JzoxoBsJRgW8piwWBrVVz/5K/6eJ/Qp9Q6QqWUEEXvT/vu1olT5W7R9lX9xU
Sdm1//7j+ABIUMK03ivJ3MNCacA1FTqls7XNxHkawXp+h8aQPnJVsyCv5/3Isaf8sME9m8KszeQo
q+lFVXyJ86fI+KUr7ON3uSBndIbI7MfY3kuSrnhz3AVlnm3H3P5mprEIRPnZBLE/P3g2FI5Ko7g3
kwsr7EOoXFBWBDQbX+8mQSLq+Cb+GAZ/TPOkJbVGrL1mTjc5Vb+EiQWtKkN/kGwc3vNrcOyBPoxg
Hx0Og2o9eOT6EHM1m55Bn/oCHVhN4ivNq9GI1IaPr6sPI+qxkTlVbMnKVXsPNuQgqiE8hmxD2j/r
Yb+W6tnrtC/nR/PZjuKuduic9KVkdPbeImYXzIh1XRsvZMFcffbrrDp1sOSd07emSfDrgxXG6yS2
W3BitS/nP/2T/cTHPmmvqay2a+2NvtlNev2oESQcs1JQOfjs57nzTIdcUaQktPa6VV/n6rQddedW
ItUvtXf+XGGbO8pta4V62hvmXq+Gq7aV1mjjAm25Q4Lzs8PxAXwY4M601DoDiLQjcy+DoowR8uFY
UJeYT0V9Pypr+jhsE0EZ9JPdytNkpHKtDuVcmvu4NJUVmEWf7KS7jsPwDvWnL4CC2wAnirLNnxxy
mzvkUjh15UBCY2+EwMtHTf9iUXKnlhhmRyJBQveTQ85nstuZOrWWwUhVFftSKkYPbBkXyqAwZLm2
gsCniNH9s+FwJ71t0yHvBzYcDZ17ecUIlmx9XmV1eTm38tv53fDJQeQjeCUps8GuYKVD1tqdIrsF
1EIkC/nZj3OnHPdqFzc1dpoJ77sbU0BmDEkaVuc//ZNzaHFPnA5NN0CN4NNzWrtRijc/ynekFQGm
Ppl/izvmDiqSmkwSax91L6UJ9SMkzeb4qbWG4Pe+nzvoCF0HtZzgR8pKjzcqbTNUfwa86+VIRDfy
2RjYnx+42bKQoqGIHOxWdSrXUqTk0CGxGhctnOm6sX8tJfLTo1jcBS47g0bx6dbeCee1aUd3uYzk
8O/NEneq0yarnCiprf2YtauqLKtNVIFYk5UAf88Ad22DnTdGpB1Z+ySsbiG8/FBLAMDmbSHwGJ/4
QIs7x7Gkp0MxS+Y+jQsXSj+Xsdmsxwlt7Qa9ImHk6tPr+ZF8ctz48iUAcumkVmjIVtRCcocGrzs7
SgVdDJ9tJe4s01Qjijk45r5pgUog5HEewe9mNQpBH4goLPjkSPPIQakj04yUl7mfZeMxbOqnsTee
5xYn4/wMffb73JmeKqTXe7wE9kl3MRu4VfV2pdN5c/7XP5kikzvQcVtEBEVAc59bP8w0uR562S/G
yLXCX4NO/TxoJnees8yu0DeA77eU5llVQ+2bUtXJvSn3xDs/hs9miP35gceY+0ErZ4oVqOIQ/ZJa
Ga4qOqqrMVREg/jkCjW5Ew0wM/L2KQaRp3eTrbhSju4HFdmWUl+pqaio/9lAuGMNXGE06SYhF2CQ
UdYNMBFrDe0Ka8fMWkEWjKt7fCwHd7QjreukXjfyizDOa88ahyqYy7ogfgtS5W/VHA7fJrmtL/Ow
oLXvOCnUFx156gGKtRP72nGQ3T+/bFyd+eenaFy4XlgprVSpnPaGawTwj0gT393YqAa229CV3Xwt
qlpx5ccPS5wjmPoszLMElorcdZ7yb9luDlf2jeW3L9qbmbhd5CnpKvpTMLBP3CcP8VWatI6rCObs
S+s6Aoo/rVcUvfIudV/Sqwly0hFm3tP8eDN+P2/zEz+qcl6ibyfJMkHlisCCfDEiej9O7cP5n/5s
nVTORyhJlY0qrv09pJbuTK/wW29ErzZTzdE8BVqqjSeqbH5yzlTOWZSK2tjGUEx7dZSuOmLdTClY
0rvuybSJP3SmKMX+yUnj69BZU01m6GTTXquja70mD5Q2X6iGtsfzc8bp4vzccXz+vA2ReA7Ltrpo
Sm32ZysyQGBUtdns1UQFptxwSAU9cQuiGO4ws+6joSylbU1053Kkkn5Th4PjhpZdB2EG/KA1xw7Q
tFZf38jaUOyrAZTDshk2flhbbe0qkSVdEFq3ooaUT/YwLz1QOnRsIG/YXHSxVkYeMeNaA09QLz0Z
KP5k7liWDv5g6CwAgJrCrNbnZ+6TC0nlPC2RK6SSLXvcF+YTqb6DVtOvDW2HJmP/vAEOTfpzaQwu
Bs9wvTm1UeYXKJ0HqaFda+j912p1M2tgeWxVdGs7lxSzncXpTtIuO0AmJlUNnGZeg024c6Z1hnsY
aNe7sQTnn23EIjLDT7alwZ3iJHUSmwIfgTZxhe46vTa2I7A5F2khkc354b+Dpj5qjx/D504zskmZ
nEkkv5CdlHRXQ5hKkZfklrw1S6TuV6VjZIWrD1p3JaVxvxnmqEffLCboMaPRfGnlirobJNq/nf+g
T8b8rjNycHtnsdxaFNfKvpn2g167xH4aI9GDlOuH+Dna9/N58OtDaUptPibTvgdm+huCBNK4daJb
l5ra0StcQGMArsxs26B/Z10DGbyq0Uz+S5X4n8YNzpvFIbKbXUUywNR6xUuQMV/PoZr7fQXpm/Oz
934ulpaTTevBAIuOSBT6GuVF3ETZ9zLqCQRinb56Va06BzpU692iV0I/rhIa0LCRAx3SP2vrfzm7
suY6daX7i6gChBheGfbE9hQ7cewXyolPGCQQCDH++m/t1Hdv2Rxj6vopp/ZJEEitVqt79VqWJD8S
2ownyEe3/0DDwUDXgq5l6GHiHUiy0o7QR4XiKfezmtE4BZH4ndBl8rOypXXK6t5og8xT08ZcLcoT
/5ksNPq8/5DRbd0aIrdjrN+V3+Y8TP7wJ+u7+dQIP/FRzMqgAo3KrvK1o7YRgXx8aCJr/n7INrO7
xMoxZEWKnRpvErS8fb4sa09ebGSPzLkw6TTGo+v4o3VH+UZssfbgxe4diA4azszAK9M+0rJfULT6
0p0PkunvJ6MZ0QGdWOYYp/LaZBDhaq4F9Op682VEPc+VG6nCRSfLf9d5efGe2imrMzSqxcNfHhYe
Vrsi1L7VsYzEuTwWh3xXXDnHJnKjLaWStUm7/P5mj5BeKWA3LZwpzmMDLzBsiQKsHFZ08eCUggOW
E2xwLiGGW4Za/ycTt96wlQv5+MWB7n//4h0UXvXcKtnZlcIKbG7aV1Kb6o1M59rTl1cBYBvmrhDs
3EtlBcLhUU26rX7Myx76yC8tgnvK5FAroxJnXF13pNR9aO5ErSMjSW6o+zPpa7ipL97B6cJ3WBDI
hhZzKc4p5G5M3kSV5vpiU8N1JSpd1tmRfHYmza4RzMlDpp9VfgZnhOpLv5lfP/cXa6eytXAY1ZCP
SmG+zqU105dhps2+t2vj1CSzdqCa2fzk6Ok7G5OBDm7X4khEuyRWxoS/JxOxrxpZblwlVozaWriY
ahozu6FWddZVc+gsfot+hhdaebdQGt4KdBbY1P94AWDh3lu2WzcNzTopzkMwhhwikQg8dlbk7KCk
HrjhCCqQ4djv+728QhIQMkKfzzO5WMQHZmktjssEZU34OMTlKpwiuvuFNs99A7ivCP7p/cfz+ZoE
L9/vIXkcgYXCN/3719du40xYCXSsyzZ844VkIxTxRCHO5kDOedVLv+7YnWFudf6vbOcluDAZ64To
41ic06quX9CfU+2U6KwNZ7FmFQtnYdd6gogJrqiGzJ15Qpk6AATe7+wttYK16Vk4DI7MtQFYJDt3
2lAF3OqgVVxBi8I1xZZPWvuGhZvI5sYRRGKIgU5hn6cBGctIyduhu/3cvFYGIIuAokdjtt2Csfrc
pledbNGGXYHN0AhUZW4Y8NoICz+h6xoTysQnUL3YGSXUthCrmcjSJlWzcXddsaMlwZMEXLa1C8gn
AFt0NztAhvBy4+1XHCm5fNWbLTBkHlQKARuMNXeyQj7IYp8WxWnoojpzo05LtI1ocuX0IYtt3uLq
VBh2Xpx71Rxry9mXvD9OE4iqxswvIP4pajMayDxuzNnaPYNcJvPNl6UlejSZwYsz4uqz1Zrh7JkB
mr9Coyv2DHkLlfFAs9J9RouNyfybf/nAl5FFdOBMTpWmHpIlYDoIGaD8eQQx2mN73d9woKN+c1+H
iYTqBZ4mUP9U+87vIBibRDz44qYlC6+gkq6v2HRJ4VXTdUn1COQfh0po+8/304op/j093szqBPRy
W4y4GzZOJ+7bpm+P0pm2inFrT1+4A+aWJnE7Z4zR+u8r8xcptqjDVp78N/Z9897oZXOcGf1DsXJR
Y82fS+vl8wlZcZLGYvuDDriywAeFIL35Bzp4vvB+a+b9589e2ZzLrkLpEq5VintxzXV/IrVPkvhC
+NuXCuWAw9cGWXgAl7ZyLBJcjGxFoskAcUt/Tb1yN1kQGWNbNZO1T1lsfzErgsAZ6T0X91nP+126
dQDx7VDqNDIHsQGqWBvlsvpvVrlvAd8uZtiPUWvHcaYlcnvtWbL6tZpkxBuQO34+aStO/2/Q+G6g
tnJSMBbF1lQC0VKfhlbsrCQP2NbBtWawi33cNawYaUvHuJXAnWdlmMgNq/r7kh94qb+Qjrcvn/VV
nda4fFn75A90OYYrcdWGfeT9aR/cWNxvYVBWLpborXq/HAx9yW7dYqDsqEzIt8xnZ2eDgr8KQVey
d66SG3oqX91ds6v25dZt9jJBH3zdUpQGm7wzuxw2UFM7asB4pLT5kAC0XBddWPJ9arc704QcZkmP
tCruSfLjc5tYm1d94Qp4Zpe6luJzgXKad2AL3dlH/ZgeYYE+ygCbvQMrLke/WP+b9TPMoSvYBNPw
UgqI2K7JIWlgbZzTa+mrC/rx7dP7SRAoDA1j3BGp5b5sTSdAGiY/c1IkxxmYIoYozcofJdXGXd93
znFM226nT5YXWrQZdnmT9Fckt+qjIxKG/+L0clMe9qWeVGczI8CblWUdepPJsYFIGYJgSYNEAkh7
tu6fK+l+dMa+/wy7YrRvLSxGv5uC6lgf3X166PY8ZCccyvtLV8cAglMjAtX0oYrq/bBlgB/vXFD/
vB9Znz1QyHhI2zRQLvtZ3w5X7Dv0027Y0TmxJ37K7/thww2tmBwg5O/H6pI+oVIQOO99fugf9Kvi
3obFuT/dg7hB/LmlbrH2TYvAxgQBi+El+KakYGGfVdGQbpYCP/alQOi//4bhIoPigkggzs7jzt7T
n+xADunJPedHHXov3RGqtTf/G3nef265kFl8PxjtqqxOoZQdp/mVZrxIeyez18/3/4fbEjD/xVq0
eiN0zS2t2DOG/nGuXGOXWG1y6iuaPn4+xMeoO4yxWAdqlrXikzDi1mtr7KdqDqUt9UdzFHboJbzy
9VGaUGsmNci8AAtR+uQGcszIt8/f4MPFwgssFivJRd7ZtTfH6Dd8NAbnzq2cBiSR2m0ujA0XdPGX
//LgGGOxRoWRm5MpcyN2ZqyPIm6/a3G7DfthMiJctboHN+2h8E30eeMq/XFBFUMuTqpU91LReI0V
d47tHtuclj8NvSpuXCNvT7SYp+8AYD9NnszjppmQZ0Jjh3ddZegW5JDMvQMbhXkA0RcYfxNibtxd
VwxqmQzHrTXVitltYqohUCpI6DpZoA0Pn6/kh7ESWvcWpxVTqpSN0RsxJ380rQvAyOqbCmtpv5Ck
iD4f5ONbGEZZnFW8UDrrSDLGrpfftyRtQu7kh1p2d9Be2YOzNSol3wtpvGamZh4/H3Vt4ha+/wJM
NZOmM2KS2SJC2+BtZysNDIi820jNr41w+f3NEdx2tbDQ/DLHRNwM4kUzT95X12XhRuaqo85ca3C1
A9l3It+rsQlNJV5au0Lhtf9S6gUrs3AlU6V3BVG5Hiv7xbVup3bc61MVJuzn1xZh4SnQYTHBfFM9
tun04KBYPFXtQ8vt4PPHf3z04f0XXiJlClJk81yjjpjTEDys5dED0dG+MrP0LEFmfM5aRf4wIM2u
9bzR93ZRDnFaNsp3dT09FKScDp+/y5o1LLwHwHIjR38Gi20DCXQ5e2FdIO0t3f9NMOX/T61LF8l7
cwPR09hXns7iZjD2wmp3pHB+krmPDc/cutJc7OsDr2sv/IFrGxxN5EkTm8w8VR3hoQ6OlvDzGfow
+4MPWLiBssxUPWbaHNdIvEAHHFpG38BjsSPTw6g5vpBIOdMNy1hZjSW8zZiUl7i1Psd6PgSdm4W1
+WwOr59/yNrDFxu/MS3NcXOmx0PXRU6PIo2Wh6OTRV97/GLz22BKow6Z5hgMR8EAHbqJBWzYOE/W
toy92PI5aVhrNa2MszS3vzszrPbSK4tGXLfw+NVYthZUmrUp4mLq9y46EkLGZuW3U5JFbaH3oWm1
X3MP9sI9GKXZe5rI9JjIO7A5ganhTFP5RRNY+oaqwi1PIEoxoTfL2meUG/2u/OKbL3b7yPicKrfS
AenOjIikg3fVjZ5zyuzxf2Nc+O9+XwJiSjNlthrojP6cPkxy5qNU8TULWwJaqDcJt0pwIM9TFuY6
P0p3irXe2X1uwM6KG1mSHKuUQbcEzNRAcefTq6FaTwbmXLVTkKrWjMbRcp9mq/UgG1nbI5bFK0so
gVlpFrdk7JhPOmm7PlUZ3SWJM58muxiixhuSq1TAcfuOWZpR5ThN4M0k/1507ljuOcQkri2jb8NU
T/Wg6arpYNi9CyEP07ri+eC+JFaSPFmNTL4hBdVGVWXax543pZ9qg3cg/VgFIDHqQuW0XupLNRs8
GEvqBE0vElzeDTX8AG+cduhkJu401spDDQqrUFOCnybocn3zejVd+Jce6tJLo7qFLhdIHpMfPenl
EeFlHqBuqeFs8LJzU+vourc9lBJrxl6dwux24Pv1TiCqs//Mbl0kgaeLdo9u4vrgFPV0ZddOcZPM
QqDDfCQvo8MtyM+UyXwCBSEafq3SaYEJ7fPq/vO1XIn1l2AZr7Q0z5zUHGe80/xap9AFYQT9C6wo
gtTON64UaxazcKnQMJIGrZHO0AH9C2wJgmxe9l8pnRLwG78/Oe0ZMll2h4fPlblLpodZ4KYMjuhh
/P35JK29/cKnciMrRGMg1hwKB8woVHbnOnPGjavQyrlJF16ySAwBPpbBiJtZ78KuS/tonnKgVRtg
6FNLViGBXuCDO5WdAsPdlLx+7asWDjQD/6UxzBkaehhuWrxBz02tsWIjel6bs4UHJaTSTDKMTcy5
CRIDp71rGmfjkPs4fwWyhkWsBLmBtOatbGL03feR5I5xi47x+dbMjOyHXVvWMwDwVjSAi+KWT5oT
6EBOXetuUR0kgFg5qB0c6hd1puHNNDOePYRyAA7p1+hSkKFtJNYhGRp67fbFcJTZ1IVWMZqY/qTa
KpZdTP+DWGxZlWunFDdqimWf6beSQlGi+TFvpuJXtvWyEtcAgIaed2zrMs+ecdBfu1kJ0tSqPGei
3Dhl1sZYbjvPMZq8nhGD9akdMN2SgS6n4T6Zai+qqK5t8QKsbJBlxQ0kr8KuWxzGhchPaducBINI
E/Eg8QouOV8zW3DSaM9aN26kCi7h8AdLs4SFTDadbcntLuZt2visQ2VmqIUG4HB9ynnV+iZJQA8y
9uHnO3HFFJbYj5JYUla22SFmG8Ct46nrIsmhXpE3G/nKtQEuS/jmKpt1OJOacZrivNG6kHauGUiZ
2E+FodDo9bWPuIz9ZgxlkFp3x6yPveIbnebA9g5O324Ee2srsrA1NHIJIYEgO2WmwqqD+Ypem11k
Y2V69Ttvv3YaLsEcZq2DBMVVLOYXwXsQZOp57pcF9NP5VrPg2lIsvL0z6wPvp8E9WQhLqDxr/Fof
Ns6plR25lCg1CzvNexPISpgQmsj2rjH1oW0JFVjVtLESa++/8OtlTtzUQlQbTxDHrYQdN7YKksk5
fsmKlliOxnSm0ssnI2bJo2VDxQXBfW59/9rDL9b1xkSLklJRg9M6lrV3nUsCJqae/rBpvqUtvLIA
SxCHmppscrlhxaAx7/aT1z1AVLA7lxBXCU1vtDe281qKeAkAaNG/l0P7tIl1zXCe53oUHrppmHNt
TyXh/gi5g+9gsb7I+w0kSAcaWdxjEe3Q3/G1qVwED47rMR25HyBiQfQk9BQ6v7+YOW8Y2do8LoyM
ZNqQz5eFgp74C65cxhWFZPGOjqP7Ox2zLZe1Msy/OoZ0owECEOkQLjmLgL6VGk6Xvm5oDBPfyo+u
7Jhlk1DZGJrmptSIIcHhZ42KwKnsgwVqY67WHr9Iu1S5qlJdlO6p7Y0DM00DsIHKC8tJ6RuefW2a
Lr+/2Tada3AKgJVzMtDQaeX3pJZBT66GZMOc177g8vub5xdjL3vmUu+EqdqlbnVdezpoKvmGS1kJ
H5a9LV3eWtlYwuOKzELvnWLTUaVJ3vtMI9ph0EEpm/LRwi3VfkXfkLYxa2tfRd5/laaNhhKD8k6s
mh8Red1bs7gxvO7+8w24tiiLc2RKjKqzRmOObQ8wLssnZnnQyvppKP5Hyqn/ZiiWOKBKthwO3jBj
jvRu2Eg+HdqpTAO9y+aNyGftKxYbXVSlXc1F4Z60jPws3KYJoGDYXQjjD0Zd//l8qtYKFEtgEPh/
ctiXRPqm91sv0CcQpUO625/KQLMDrDg25OdDXeKRDyLHJVKoLo0hy1Afj9Oiu0Hvx5U7O3efP3pl
qpZAoSED6iVtW8RwENMWGdm5xTNJVSAK+rXF+Nsj8mYf1hAEt90BqSIungwjCyUdj3y6yostjOPa
Jyw2+jD1wqrLDAAhx+L+0ObgU5adAEpPD+wCshmfz9TaIlx+f/MdBhs5ejETqDnmCKdraoFl10q/
ff7wlW39N+/65uGiL0Go3tXJafZudKvyue5B8cP6miv82z/85ukJblEiHUb3pNj33MgOM2Q9mLfl
ktbmf3Fom3o+Gmivc09gVky+gX5hPjVOQs6qbfSDWwzJhiGtlB2XmKA6sQxU4Bv3ZNf90TKrf/ij
gBhONTYg8DG/xPfwb4UAfdb0cYZqSJyVTrpnycxC2fNp1xfzF8/WJdoHDYAN+i6z5CQwNz2YWzI2
RxpJN47ulVvNEuSDFGlvsnnCPFnTbnDOToF2E/M6VVe8F8AXb1xnV/bDEu1TAEEAgQYMM6bJXszG
dSmsp893w8pKL0U33ZQlQrjNFCeQg7jLZ5UfhGT5N6uHn6XD6OwdFM5+fD7YykGuL/Y1090e+nqD
hza44ltGq5gP7jmp55/O0BwAWkDRr2eFr4TacLlrX7c4wieea3yCjjaWnwBPxnBiyDkAWSaofJLv
Y5Ns4cvXVmhxmM+Jl2eyLubYaDUR5E77Rwz08fNZW3v2YtNP3E1UP6GMPZA2BcLU+OUZzkaSb8UZ
6ovjWzK0kxArm+OeaU80639N2fBYTvnGJeNjBgE0E10s4Y07nIE6lqpqgeSpCgN3f6quOan6XxX0
hq+pK9Kz2zEg0tKCnj02p1Cbgd2ZrJvOYIp1Q8hTZZENHOTh87n8eMOiuen9+2imnmXjAILbvGmG
sNa4e0dHUf9uOwrEsW6KGwLm8zT0SrGl7/WxDf5LFihVQ09ANMpPRe+KXYrO/N9TRbkeeKZgkV2g
Z3tG2WL/+Qd+fEJYy1h5ZHK2q2RwjmyaDraqz3pG7midRPZQ7T4fYsGz+5+wEjIH7yexn5g+V7Vy
jpA+RM0u6e38V+MJ8zDY0r6rJWvvOoeXp4LW411ZOnrhu+NooqxvgUFN0EoPVOKwXTEAVdIzaZ8r
VRVBadFhw+4+Nmv08b5/w66begjBSPOU5cCSdjx0tRuzYceNCbh86L+DRLD9vn98mnLHnZxkOo1T
cZ3mN21izn47s6hK6M6SFi7r8miY8xVoGQITTHqD96LXbOPQWfu4i6G92VMdy/tcGqZ5QokM7YEQ
w8MipJBc+Pzr1ux14cpQC8vt7CIG5oEi4QDx7mTHUEO71cGxgJ4ZI3WhhDD2G2DwNXtdOLd05Ckn
NuUnNRk4MoekSa+nqqdHbUwgWNUQfeOzPp41MBi/n7VR70uac1ueKlUgsyOJCJEGy8POEc6Gc1kZ
YnlLKbyeG62hy5NdaZPnD9zKw1IO4JlGQW4LM7s2yML2dEaMiRupPDnE+0EH88iTFAwp1A4/X/6V
BVneUiauAOOjVnMCYidI0MPAuRWQ9Gb2fnw+wNoHXAZ+Y76ydQoH3lWesEea+ftcej6p6y++/WXQ
Nw8vR5Q0uqGSJ112N41j9UdDpGBdMwg0ttItsrvLXP97/1t/T7s3o1DpzowPQ38aE9CImz9zdJfi
D5U+ObYejd6XcLDEWl5VPLfroAtY9icB5aXARkwWa0wxlLeaLRDGx8EFGL7fT9iQQBiuLRQ9Oo0J
RU3wCkX1YIoNJrG1py/W2irTmSNZXpy6i4e0U10/1GhZ29hva09fLHbf657WTgwCOwlDiZ9LcMBo
TrbhmVaSDtYyWrVc1aN9pHCORI6vchyprw/DNSvzXx2vXnB12THWP/Sz91po4LP/0u7QL0fOG9Mi
Vsug1JBXJ1dnUZunx5kUx9bYstyVzacvnPtkZ1BcUbQ4ld5k34wIi//01GhjkHm4G/O2NsTCo0OX
TJuoM7ZxRv9plPCnDFX3h6/NzsKJi752p4RodWyxuQC2GJRitSnZjbSZubEAHxsVWUasBCVnAbHx
Oq4y/SYz5b402UZu4GPXCpzD+7VN+9JWSPLL2FNVPNIuaEyQhJUs1J2t4tTK2y/h7azQNI0NqCtQ
gxs+eGdAQTNPG7v545UlS1x7302GuFApxfagUD1tUFRH62YNTAvfamFYG2JhnylSrcpVECVsxnyX
J/kxB5uiM4ityO1iKP/23LCP90vgkNTxegAPYwfI8CSbT7pzreFa6BbjbTW8pt70J3X7H1WxcdhB
wu7jEZc3DiKtcmaqxJ2X55DqG3Xl3QvWDGidFGZz2ylcg2cTPFD4m7rhz+Ok+ZMyu8RvDDNF+V+Z
T64Ogb8rq+ht4VsIJNtD6aGe7qdpX00gWSrKV53azehDAGbAPzHptYDGMRpZ0V96avMBufK+k9UB
yqQqbmnmBA4DvtOpWBOW6Pq7B8sxYPHDMM0nZBC1fe2BUZKWM/pumk6/JollHYcSrQrCqtrdZMsp
KAyy542kdyVDS13ZmeMjxO+83QRawWvpFeqBpTkYKxqEy0FNa48fnDIdAmZTEcrRHR+dgg1hixoO
ZIrIjW1l33pwiwZTN31rZ5cHfU60qHWyLMJnarux9kDWKQbo5CZiCmdwEhwwC70vxrIKgBRpd+gk
A+kUckgXKd157zJT36Hdw9rNGi19jWpZVFalF1LhugfNqXfVxE9Zx/m33O3+oQT6XjSdrpVGoHMx
gdZmtA0nmKvqcbCKH9owtqGERGUwoM60N3n2DCZ5MC54HUKAxD2yMhkDJJBLv6pt7hOkRgPeQHKE
m+dstCDvmonxLE3nijYM7G/M7Xync9NdnRjHHrsr7NFnH2VK/w7o4rNW4DWqqSv3jsP2kArKINmD
D8x114lKy9b8zObFzmybh2JMX7ua/fFADYFG8Qe9MKq9C9KNrk+/Q99yX1q55hcUMrTEgl6a6aoz
+HRt0NVIPVRjAq3XItnNqq5OBefA/3bJMD/oEOPwB8gsVaQCZ13WhMIrI68H+ktHbRT16shlMvQy
kAvl3is187uysqD7MPLWT/NUCzvQE/kzdYGToyroKfSdGyvbDUl9KFMnCbIKWltTMfiJN9yqyS33
A6/um9nqrs0eMtSl5o2B1LsnrxDFwYUcMyXzSdMLd1exdPKZg4Rhp+wDT73nwUEjGxNgQmz5z4uT
hRToM3Ttn1Jes10zZ8wXJB19R7VViBQwD0ErdV2OxiNzkx96WZwUHSLhkjYqvGRvWy0khgBO3kG0
Yw5I2aVhW0g7BLrRCVTe7BD4IfBoIWFjm2BHtaGZG9KevLDR+wMl7yc6EGTIs/QXn+2b2gNlYl/I
K6XEOWnyK5lnNzjqbR/36GNdoQuuJ9/a3ItnTv4ZJf9luml6BKN57XNbfXMb/cyt4sa0+CtAwU+Q
kj5jDhEcWnXgZBYFaJHMxy7p7j3Ig/pjOqFZpErOtBYvtnCuyWynocjF72JwjYNjtVg916sOJZHM
73nyKGwYpJhN6eumcgLmVGBZ9qynvDJPBZt7n3DQeNcsLQOrdg5mrkdJR1WkpeYvvbTvJRv3mZdd
tZ19DYWGc1Ik1e+yH/QIeohpCAa+3zKv6l2BqjDoBNAIl2olrIdI3xwvjM6GbvvG7D6UlSbDKi+e
ag5DEjk1/RkczZDgBmcfz53Q68lzZgwPXlfvk3bcJYUb57oDBCjKkBEBF8aRWyKPvI4VsGwlQtLV
Y5iWNMrdIVBtgSSd+9hamngstYr4nqSJD5zad4rOQOzcpHjpcpEFfDb1fd8X8K0C1s0YcjYGtNR9
UhgoRJlpZHlGLOhwuRoXJiyiZXsvSX90F9kH8KH/00vzduBDBoXPMo1aruBYU/tmckYr1Fj5WJct
oMll5s/oiQjqwflOM+t3aXRVWCZgQ8CRBXoXC6L3E8SjwqHnrwkZjjSTgBkm0NG1bHow5vpBaUIG
EqnIW0OrJzT/6TfFNLzoJatCT0qCRnFQNat51kIjcUCTV97ABd47RQGANG2FTwcL3DydjqMp5REr
Wedrg6kHEKa5GmuoxFStBujv7Amf9+qnpskfOtStmd3dQvda8ysPdeWiBO4UIHVw4RbNg901dA+h
pN/1OP1IHVXAKrnjm7kbQnHguSh5iIqSFVJaG76U7r0icifbTsZ51p6J1V2NU/qNgQ8Jkm2pnwz2
FNpIflvd+FhNBNMBrb6Gul3gKeNp1k3uQ9Aex1RBH6bEe66a4Tlx1NFKoISpNLPyvdx8yhOtBi/z
8DynRh0lQwEdMdX2R8LScGrtkwFtyXTuI2K3J6m3HJhUiAOpGR8lqH0j0E+U2qIJ7GyCcHbj3agS
jwf09ljPyPjoLivDiaBZFr2zkeghRp6n1RAhCfYPup7qyOxBYjnjBhFSNz1NtXp2UHL0uzH/gwMH
hHLdEPdebQFJ1uvB6DVligilpldTDdUMsHSkoXTNed+MHagG3IDmuBjisA1ckd0gALQhbQ/izBRw
5Tlhf2hWRLKbyrBCQkeUXQ6xcS8AzSb45vUHe3LwMiM0Q63xXEkJ+V0ifk7znO1sq2NBnzhVZEsq
Dvqk8QDdYFqkEDjssxJJO4iF6OBLxxkuZKWCWdN+Ka73Udt2ZVCOFvWtxq4h/TqmQYL+kh2h+l2V
Ej0shQTlXmXfJVVh+lKXIQKidF+qksCuWxXioM6frXnAuSWHMSSK3nNVmv5ol2CeFOxiGHxm1+Og
ultg16xYU5h9AXLQm8LW4SPa9lAU7fWM1kqYRT4+jP10pdVa5pfUluHcmX9Um0BLtIutLK+v9EHc
NHMp/E6oI5StwZ5nKzdoE/tXRezxaFKjvsL/N2ALxAlE6tgIiKY20gD/D6Vh4Gw20WXtDZZ5V7du
cVPUBgN1gp6ACVSIx06Wfw+wNGz60yBqv7RA5KblQHVqXh+qKTOxH7436k9Z8shpJu5XCsqjOC17
u7jrBO6gTmv4qUy008DSfdMCHmQS8cw6QPW8BkuqQKKCDCwnyUNLecDSEdlW9dq5xM/ZeF1BIKPR
x70pFfQgukYEg0OCulPXOctDNWcRrYuHVJ6R30BtdNjrWmUHc2LFNSiVK0OArcH4NVvVgc/GvlXF
LWkZIBJmVKPqOWVVnEgtQvv7mStI/1nK10kSzI3700I2epjkMyMAzql5ClwHSHzTSUOqw+fiuMoC
aWt7DxwgCOLSK1OrgSZJA67Jx2oodqisHhCghE2R3Aq9DGk+RkLYT/lg35Xu7xYuzDHyC14YNMG1
7qczu+rT7jybVPPR5A4JDPtOFCxwJhzLpBv93rK/d53pRVDRCu1i7o+c5yF4F65Y7YWTRp7Bs452
zryFHOT4T5YWVUArhKimHud57WvEO1VGGwKuK3x0UT7Li5w4jiY0UeS1qcJOa+7N3N6leXmwmqQJ
LQcREG36eKink8Z45oNI/yFrx3Bo28DqqlghuIKy3V2BsqWPEglOJLQQJFopfWbh+O1zcbD6Ryof
zV4/W30WAkvgRYoDSlmaE4rwPOGA2FJD7PWG7pqi4bu68ZzQbczj2NV0bze6u+/a1th7rXbuKpb9
SVKXX5U24SfRA8TsFeVVVzjpjhrdDP7L/mCbaGKb++YgedKG2dyjKJ/2AwsSQzOiRF26NWr+XTqg
yyxM7AtRvTAPZGRtY/l54V7NaE8arEz30c9Y+6o3Th38fZ3qoMMd+dNADCdMSvOFcBEYUy5DYWBG
0v/j7Lp64+aV6C8iIFKNelXZ7l3H3XkR7MSRqC5RhdSvv2fzlE/X6wWMAA5iICoUORzOnGKZLcIN
BoxZABdpM6q9Meg8s9vabiJ+TIY2kViURZD2oIEIF0G4BRw3YrKuQyPtLb9paqRVAEe88nqSD62p
3cCxUcYuu6Z/q0iVnwyD8XfMy3oL98ocs5Uk23Qo55OZV9khI6ZxEFkK1SWPS4TUuYVRbdqb4Iqo
JvnhpchoVQnJCjtD29zvnCYxN7CbsiPUHDuc0yYPu75ZoQ+zHZRs3vJGeVDck1V2lFRXq6FlBcwB
eyoOeWHM/W0OTsoYTQZoileKZZ8rmJvmknE3ECcn3YjTex/7ZTStuzxIw/LReUUq65t26OhvFYBQ
vP/vGTuGhBOyoAplArcMRAwCMUGSwrvw6xrQhSrKUlN+7vpzip90+3GCwoHGgla4iwSu7Uq3/dIN
FiU46vGRA4rX7tGrtpFgYKZxnDf1iC06FYj7X7/HhVLHkltX8dx10gmFpg6hbcIsmVPmO/P911f/
vIvzf0aUYJoYGZIWFFLi+z7JkHx+1NndueFRkbvv3WJRjEtRER3gEtHuKxr2TQtl51sino3ywbbo
lWLchTFaUuzc83I2aurt4GcZSSKBNvoom2/1voEC+O88dZVCPIev4M4bxXOMsB5Be/bV1NDB/HqA
PpfWMUHH+e8dKiOGmBFv423WyS4Lh5wmG2VadQeookLhbISy3q1t8J7DwkPkNzh6jdt88qY7+Bnw
GfkAVMLntCRIT8gccWeoflsUp94OCujIDBzDT+UUf2+wl+BzFxwa2FikFCjO3j5vzNCpL/sfcW19
LzBYiwkjJrsqG9ZCBhsNy4E8Wcmbqq9BgS9MFW8x1hB0M4ws0/Euk+McUpUngXaSD7dk1vcCj3eO
F/+U5sG9xy5XVaAwdGpN6/mnLhWEkvLhV1x019Quzx3qTwqU3vn1/rnJlJmjXZNB7hvrI5HlugM4
sIy1P+BsWCV54IDap+nj1xP0QpDwzlXkf25m0VKQ2kKQ6MZA33QsEFk4K7A+riyAz/tk5tKId3KE
SJIauGATeXnZWvgikC/slc/Yn5HSTTnJ1ddvcqHu7S3qxnxOEoGUpN3PJk7ddRymoJR/fekL28Hf
wu4/g5QYJQPJugDGvK5uxxZpS6kiVGFfZkV/fH2LS0+/WBhaAmdsWYCxy+7JFg+T+vP1dS+siaU7
3izHpIrhQHD2FTs6Hhy5ZfbgcHX79eUvTB++CKBQGYSgTR13MMFBFSc/AVsXzm0RSPpuudegiJfe
Ybmu6ej1rsDYKHaYyBOQLM1whXZ6YdiX6lOVldYZm3HpNL2lzsvVjZHSv+3TT5bxUlGlG1q4D7U6
3uaEsBfilTRixCNbQOWTddKkyCu6vo6yjjUro3c95aO+0W9rWMqsjAkY4Y56+kg8a2wDgUPvj7zT
0IAbFZBatpfdlsAZrAjN+1CCDRmNTuK+2rk7HMEQKQPsGMZNWvPsTgGe6DujiVNbzqYdswUM2Xtk
8qQqTrnZ09Bio/ZtmDGtETxT4MO9Ishay40cl4PukE+Fy8CysehHCeOPX8PsilXnSZi/zNCyhVNy
e2qgExhWHOolQZHPgxGii4PGqDOyW0K7/AGmHi1IDVatf1qxclAtgXxkmICItwVSyd0J1eq3vrTy
AL1h471CXRERoh5XsancD4PNqKhpMMUCpqpm47l9svGcjq5YwcqtUQEBg4PzuSQpZwaVo3o+QjG1
ilBV7u45/CdDqJ61wSzdeosSmVwPDlFHnPbcd+usbdrO/bBqUeuJ+AxyHawPoBA5w9XkgWghfhMH
5ZPcmfIbGD/Mr5YL3AInVZf4shJQtWZuDA0ps88SPz0bktRD196mgOWGHauGIXTjJD6mWngYYJrd
6QK1Dykt4fiiB1fcrRv3p2xL58a1i+4nrEuhturl08bzRpxj7Um+zzwdfzGvKNcs79KwhSTEg/Y8
HdI58XBkd9obVff2bZ6mc4DxL9cebNoe06Kbo87owbe3SzyYDUsKzCZDmjTMGzb4xuDGkSJxEpQZ
nwPJUeLjgO+vWoKHaLkwHk1tOv4E7bpjDNHUoKPEicA6RuXTKKuXzAFdnnXEfUoxqUKlB3FU3Ozq
EB2vcT1ZfYdDHkr5fDTVemzA14J1nLHWfcL2PeybQzuuB5gTsG4jlYcWDdx7UVHHVpG+DYbhnXdX
/tI4ZuoLKfna9hJk47KDxo7IniC2wp5Uhf/Gq+FBMVHeWnFW4fIukKQ2GmldAiOSvCrnM3PqNHaZ
DuFKCUXZ7lzNJnbSHhra4QTXlSqce3QQLH7r5cM7RqHfTSX81DF3zA0UT8lqakvyZDMYHtSu5n7n
VbHvYi0/YgamB0B+xswHjLKsA8DWjSpkpQQXX6K3azmlfd+oCZy10bT2MsmTveWMKUSURQGlY8vz
5Yi2FGcd6j9gZ0QDQ0srwy2eMpRn9srxNIwPGZl+VnxAtchjw3Pcet5WQ28Byb3IVhxSRM99I70j
3Cti1GFFcpJT1QL5hz6KAzO0nTc41Rrl2/RgwKE89CAds1a5rn0xU1jWt5V7KnIT1hVENeUTTRNy
7xIL+B8DRYpiZUMz5jSNLrgqclAvxOi7wHU786g6Ou5AJwTNEtMLsmfoGyiUilbWgJ7VACOzkEvk
SkSNOaoDQkbFOCSNT2FdD+WUTIDOYfdr3XIdDXpipyQtyz8wJEsD04ttUIbxfl3v8BDI+mrFcpVG
IMbJEzo6DAVG5EaaVM0ayu86QuWzC7yKTmvLrIqo9FqxMmwEtDzmRuSStgkq4thb7dowu1UGQKYq
IWuzlXPoTuh9qrkFbr83uneWsTycWalfJbbo14lnw52RWDnsbrLq4BmjuqVTDq3CCV2BtKDPSOj7
W9eDSlNMUHL2wdpEd81MxB5moTD8oWMcQA+cB3OHXnBc8D9drvkbrKKgFdvQdJVCLcB3zcJbM5Vt
Js/aw9m933dmN59UaTpr16YkSgf0etHf4OsUQjFrouDzyPEh/cypntNzOyNFZzgsyYgFXcaVXyLi
/U6sGV4g8KbxB5e5h6GGIAKgV1w/zpYu3oCcMVC1NtBDaVu0JhpXriqnEdtu7tottiK5QYqSVD5g
0y1s3KTD77w45x+1aU8BR+nyzahzsq6KCXVtk1irxJyrrVvBcVZ0HV3nbTEHseDGA3ykWhpYUmYb
C266YeqhkWi7lg1mkh1vppJABsIsrJe+H7PV0PT264D2Z9SM/fiYw1P2qRppvY1TDANcI82VPVAc
DpsBdlAWqtCjLZ1wRtdmQ4WZhWzCXtoylC5n5GxrNUHdOS2q3M+YTMIJVibYDvXk5/ANjg38fk7p
KcvKapOMqCm2Y2quawnRXZ5p7adV8gv0cciUWlMTadkxBFlP7KmB5sg8wPSHIlG4xboBy8dGBdYs
mvI+GbRz7gA9dzx9YYSLjSWzcl3BNXVP8Sn9ziQ0BB2s+N3pclr3RiL9DO6C7QQHF17UKmioNM5g
2xaeNXjINAMRQxu57aP4jBBeqwGtRkHvWG39Qof2NmngQ4AOkW/PTRYCIID/M6oRileabTnzxJoY
NjTr6rEKHDT1Il2zKmIdreFP1ZG1NMY+SIcaHfWh6O4yIItXVmJwVD+dKUxyNWM/8CQWUjKETeWs
FbxGb5wOUUGYcu3oxoRSX37vkXw+dtIjULl2Mp/lsMazsUtAlal/mUr0CXrV36YxWiw53DTArOQP
SQxrPVjnvHlj+ZTV3dpqrfdKJcJHDMPOC0EfpAjzBwwkWx8SY8+ZRm9pTGc0YXuor6Wz7KMyd72V
wlaNxk7/nvfpb3tUJWhLWGhUMBYlMaTHzOmH67n3LPPcjVW422RiN5wy7EJ5jJVX4omQzzzVncE3
KKzSTe1hhDyPVQGAA6DVMXRFeJ4UvoPC12PByHNLit7XSVsFXaxrIB7kHKBiWvsz9GVw6pc/p16/
xF1jBj02ycjpPTfIHHFKiPOCcvGrGvmzYs0LdWi5ie1RR6LUCIEa/jg+bY2P1pFp6JjOQ1wjinkI
vUdoBXtvucNQfK9ROHdH51ZMBRaX1d45TvySp5CbtBI09Swy4HaIUpC+tGTQTfa7Zxv1Onf5bz0M
AgeoBv6lUp48BgehKoMUqnS939rEVETEgWo+Yj8SuglvWakJjUWqwVlGQR3WTS7IeALWhJV9K0rx
Af2NyicuMCuqhfRSNzfHhkHk1yTZGNgdRx1DMxSPUlFvsSJwiiANXdNcoKVH0z+Fjv/wLHHQXKTY
1EY0JYYOaleG6T6mU7XhjQPXrRlc87G4B03QAMKGtdAMxmpnNG8jTLm3Ziji0HHH+dysvUuh/R9O
aIEGnoQgC9AbH+3MzSBNNDLdGoRC0QBbYSpv8MdmskLV5amf1uNTYxlTRAc0jzOBlIWkebtBvEAu
nLE/tvDmHbDTrzBKM1a5amYUPVW9cav4qTR46btTpyJCkkdt4N4DKnS+Q3oRjPyMsjWMKRydOAvh
bDEEFKkgJJINv4KTCTqp7g0YrgPA8hxVYW9w8TgtulMCCkMmmiEl/J26Wd1D6PydwArQt1y7jgYD
STLXAKFMkKfwVUFvKXqCuwY9zaAQXu9D6t8JJo+hplAr4hNvfidzOUQwue7Bu2tapNfiT2F2gHs5
yVvNiI3bA/LCxjmDChBEFhotVeTGZR3Ojpf5AJW8osUHXqbG1qcRbyIlcYIQhoZUFG3rj1RAd4kw
2zggBk8bho1j1dAMPf2M3Ut7bEMxwMdqYP30UU8MaQK0niCwVeMCSVnIh0l0B+gtQQO9BHYFdAKw
brrhmYv5mBUJJF5alNLawST3pZvW9xPJyb3kmOiisGK/oPzetVh6dNFMBIhIi1UqyXZObHaIz22X
vBarZuKJD5QnBKJjp1ihfI93H8jmzGn3ZSbfYVTZhUXb30ND0Iksmv2YGePnetlNUiLdQd2PbZOz
fEY8jk8tbOR9lY0/xajRUx8kxf+NvT1wf1lgoyXGreY41Sj71/lpBvsNx64e4d9OflSVhKSQp0rU
BeN3nroO9gH0Ltskw36Ik1KQS/LIWXXP8hQbzoD1N1RdHamhsn2nrHP8kO9Ic4otdZXrF1Px3jTy
qECN85PYgGML6aqV6KGYY5IeZokclgF1vlejgkSiZ1VBCu4+apEAw+iOHETK44hkxk8TbfRV06mT
lvkQkBhCJHaFlqvX0mQlker5I50QbiuVBcC2AVrVlzfdOM4r0NkgXG2mWzsHFySxkyGyZPnbm5sU
nh8QhIc+DENUhBXLmMTQzPUQQ6aujtHLycegQjU4HKvZQgjCtg9Sz6HxqjJSHJUZeIhB0jqO8zX2
aBGmykEggX0c/ATMFzJjJiejjRdg0A9zqwq4jhbpS8lbqNtNOc7DVvym4up2hgNdhK4Y0k1TnzJr
YgGRkA6zSEF8ZyLilo02kGuuyTdJD0tyb7J/ylIM+8yBjlo/0HHdjHigckzBWzbNeWXLsg2KcuBr
7Wa9Ty3INxLivibwiAzsrHzpa+Wh98wQDnBWHQDpWSu77UAiADiPNjiAybLmAUUNeO1WFEIqLb8B
TMXxZ6cAlDT30EFIETTzCqqEoimCAU6T+FHA39ezuh9WLV/dsZOnqh7EayHKbG3HlRWkeV3eomYx
BrFZF/f1aA2If23sjzWAOKxVZtSUeg4LmIOsdeNa2xHYvTXkwgdIDsYqGrj2Ikd3u96Q92XeIbba
1Ws869ui57PfDyOyCOQcW9cYX6a5vucKPctp7IxbiCV32NChQtF1cJdOi0JFlcyguVY1452ZAk3X
SHIWXUDjtYiR8uUW6h6WnMla1+g7QFpoegW+3FjVk8C+hWwei63MAMhwDcCZmn5tUlv5OtarXk96
z7LkdzVMU9SfP28V9/lNBkTEkwXw6bbB+QvCwQK+qZkCtK0AjCfX/d6zHBHaRf801RbzwSpof5Cp
ye6NyeVonxv3ep6yMG6QfJvwiUTKywkENLUChSbrfKHdER4E2BgrMZdA8OfvmcpenbPRoOyp+zh2
023XDX3QKBMCylo+wX8QPUKGYkRcoFtYZBAwEr0VbydtP0N8DsW2dEoBCBDlqiOcHehkuOgytml4
ttFNgknESb0puE2gg5OdgUeNiEfI4kg01ZOGwzPKsOg9LLTM2wl6loeiUeyUGVN/46Qwg/BxgoU8
ecxcTDqjh3X9Tpkg0oRQIVGPYnTFiwG9kk1WjdWqnKk4Gh381Ksm6rO1IMazazRYX3k1HBQvTNCH
nWLNTRxbdE6mAOQxSIYnrDlUSsYrYs817Mz7AjqBZb3KVA4ROA6tWC+dgI41mB0ZMAkKgcjvjjBY
7nFuK878bV2gao1+yYqSxAwHZ0KkQxKx4t15Y5u4d+6Zp+66aWv2Y+oNE51+WaEG0CRAOMws25Oy
Mk+yj+WqAw5+FyNAbAsjNgIck897MelDuHnkG5dA/NJzZhxjoKOwz3STP5Mij7H2RbVyUjT6Y9fq
9hbmfNjYdbopS7NZ2/rcQ5+LcW15KQprWQJQG6TJR2iuFGaIDWoIc2E00DwEbtavoVv5pNxKoA4j
5gPEO/hxRmoUJc2YB20m011bzd4d77W5I0Xd4nib1M/Yf6YAhCCFaNCl6ZtiBT3VFkAosddOgDsx
AZXzygWAb5KO38uSbVpT9FvHbgFjyt2xvZmrovphVV4dVow7dxSJ3UHYKvfp4EDhjEs7P0IB2sS/
s343DjgeazuhHxkMCX5kBAUrh5+LLQqQWxvLMhKG5yIwCSJWTp/x11jEeo1ADs+/HMUqq+EpsrC5
2mkYEADxm1mNHZRjH4dW7V1TsrtQQl5aNCaWKBl08Zs9Aa41Q3zCX5X4/XUR/NLFz7//pz0gBcTF
pGE2+1ncoZs3JSXqat8rsLvnwvU/1x5mNafz+dpufWrMOSDJyt0x582CCvjXT3+hBL7Ul65rZvTW
6LV7bZMd+tE3Fsp/X1/60sAsWjK0AK9v7km7p9ZBk7vSOPLpyphfeuoFin+epeUpkse7WGaHOe6f
uUFevn7qCy0rd9GKAS3YFRXkT3djKh6n5MxXZbeyHQofmmubGjB4q+TfY6kuBaM5AP06LVAAUF2C
syR6GzJwv6kgaC6lom27tPWEE/AuQ3ahRxGiHhCargH08hWMwYUv7CxaM7oeay1T5u3QZYLzLRBA
rjJvCnP+9fW3uHD9pbQp8LQGdHwHcydxhHHNHvX1OWjyayZcFxp79mLltow1MDfhdIceZb/t7Amn
LcOh0QhFqR3X9ndBDItVnBsJdm1Z2zvIZ/gWKsfnGGwX13Akl17D/G+QQIPPzFptMnhePvPpzoWy
ojTuRf693uRS3LTIXJ4MQlnI7ICijNt8k/X69XsfeLGObapryFoMbNczeDJMDmDnCrWCawN/IUws
7U2zGfiqfHagkeKUJ/QE7jjJo6+f/MKll/qlmYz7qTmzZVB/vXda5F7Nte956dKLrqo7gDiAMjLb
uZQCP4jtU5rk99ePfWGuLHUqFYgtrqagjkugjJvsVYojd38P5tv3Ln++7T/7lQE9+sQyMFfc8qe0
cFqhH9qDlLx1Dft1ISIsbUhzMGLBZaKQvi/QvtGQdnTeTXjJf/34F/rZ1vmL/PP4ppe4uY4Ha+dR
EA6cov05l+NDDdU/uL1DecNAafnrO136xos1m/Am1han866K38rJwQntewpBprXYddGdJdBftNnO
oHG/ylPUDz2ouJ/oCA3BUsQ4Fn39Chem0lL91ippB0gzwo6Uvzp2ZC6Sepzlkyuh4cK3WOrf9tpS
YA/DMZXyPpohNlVZP0fVhN3wS+s+/PodLt1k8cEbSpGLE8F2IKf5MnmAo9aemLOfwdEwZfEVnNlf
fNMnYABz8bWlWQ1jZ0l3C3VmkI+s0dylSawOVHrFLbqT7EdaZtCJgl2QgAskOBEOE/oA5OxEV5Aa
tU6GC1M8WDPQDe1qCp5Z5e3RGobnHCoDB7ty1H2VlNOxx8HvY2oKDqKTN5VHCAuiGh83TnNjNmxa
MU6ysBmbsQtwLkJlXzU539hxNkQJzL7x5sxGS7BC32gcmgTHB2FuO5h1jCtajPnWKyycIlHKj6+k
W5e+wGK6GsxUYDJkoBe589qZzdWsvbWsgIQoGl875veYq+Zio8llh9bATJt93RyJY6Ihi7bh+PH1
LLqwmM1FysgrFI/Ram/23AJjA30L2TVXtpkL8W6pb5m7iSROlrVgd9ydSXcTqC2jujIvL118sdEk
VV0AogGJ4ok8Z4OCQHaJMsWvrwfl0sXPH/yfWOq2FnzpPBBtaYlqeZ2v3TOsm3x87+qLjWbWM0QG
dTHvZiSePG6Cabzvpmu7zF+9vE8WLDu/1D8Pr6UG8IPPfCuA/y4C4aD0TIqkCUoXvTI778+vVamX
QWlj9mkZD7+FCZNvosGLrZO0vkFfiodNDsGxoUvgbmQTcWXruDCwS1/IZGzAw6hrY5fByBwq1vep
l+wsVj58PbIXFuRS+c0pq6lywdbZkSo9jCl0FWdb3OEQWvhUGR+y6b+3JJcOkACv5l6aWsYOmu5D
VONrRqlHdiC0XmHbXxiopfSbHjJ47Npk3pnpaIQq4ZDmSWowgjxZr78erM8lIpizRJABO2mWZtqP
B8Z67zW2QJsDw9V4GAo9pj7NUZhBoYd4P/suRoOw76YpsJSif76+/6d7MG6/mKepiGv07Frc3m6z
XwWHkg1BdhS6RZMerTSeoq/v8+mkwH0W+2Q+JClJBjkeGj29x4W6K1DXAklQv4LZhLZCVYRf3+jT
b4YbLXbKpDI1ujupPky0O7taVj360UW+cXCquXILen7o/1vcuMdyy9ECmy9t1SEBdWuOergT3EOt
mN1Anm5+9Lx0PNZnOqkWGX2pbZP9odTSh2HKSg76eWXccTD98F0peA1XkqlLA7zYn/iUAb8ae/oA
IA8omphQlYuWRUWSH7YqnpvUuQLB/lx4mjlLu7pEMtVZuk/3aKBtShDvCtiR6NIBSgUs0Mw9ZqW3
LvS2SP4krN98/Vkv3nWx1egeHdROQQkEB2yfzXBcJRxEXxBR3GKXGLA2amCikkINwD1xy75SPqMX
hnWJwjTgz9vVeZ7uUU2F2QAtUxpvMqYp2oYpaZ/FYLfhVJaGQP117jKQqBzrNYE15O8EXT6N1qgl
xo0wyLSre0pADkjGPmpHZzpyoa65k/zdV/5vSlrOUoQROKWkmmf4n6A7sOU/1Ev8ozw6O76u/TRo
g5T76ck9onIfAFv5is6gsyI7+QBz5ivz7y/G/7MnWKzw2YAsv9fiCXIfte4QlDf/pdiWfu2fHqK7
rfDfi1V1Uv768PoG3GEAs1zDf7tFLyZQQexDVzMSKxLCyufKNvfpKsWQLCJB7taW20oIBxrxoQP6
sbl29PorfvzZqy7WP1jNhEsHr0o2oP2GxLc3dZD4JPgApAEWy33EfebnIbQmYAZsXKn1XRzhxRI3
qkGDKwur2ymYV0OU+7DSOhsQ44+OMNMCjT/Ztg+BLfFdX0Z2iB4cPoD0qV+EIqqDZtPvhl/eT2C5
f8Ue7E58O0ij+MqIs3O++tnALPLY1Eo6BeyQ2neYAfQA2awVym5BF00YE3FI1k3k+LAbxz2TEJjY
r2PDp3uYZS/1dlr4JXFiDPjQ+U6RvZAIDMV+QsPz6+t/PpHspf5KTxxLdwY+d9a9xv2aTVeCC7v0
4Oeg80+SmMUDI3OOC4+/kicwmf3zXEL/6Sg28fonEC1+EkF2JRhC9cfcnT/WbjpkfnMjr0TVv/rz
///BbO/8ZP88Ae+g3xJzPIGNe8drFuWbNECbKOo38SE+wBQr7CLvxlhl8E7OIhLGEY/Mbb8agvL5
2kL9e4b67CkWScjkAjYK/xhM7B8QHVg3J5jpHsDAQRApMIFgJxLZd2zLts2m8t8AvgzSXX+DhsZO
ntgG6fTtNfnrvwKUnz3KIoq17agySTAgbhsqxK/kzoXDN7j8GJEG4je+95P8BCAuPdJA+14I1vxD
u7l2e/McQT67/SJmdWPlDnV1nhGhFbwM/uSLMA4A0vyd3SYbe/T1EVDevXiMV/wkD+ObtSrDeuXs
gWaFx/UYMZ+E177L53kOFtYizqlsLrhIsZxTHExO/UMDUPuzc+s+ous5HQAB+JDv9Mpi+KtI99mr
L6IbgEMe7Mdxs/nk3le35L28cQOgI1f2jh3wla8cGj5n1OGlFjGKjdZUOPQ82XZoG9+2x2ldr907
DOi9u56jdAMIqZ9FxRr43vW3AsiSRKMA5wDgBl81F20gAbiBgfCVkHshhPwfgaalAg5z509knmUN
oMLxopoOKE59JfhdyCxsvghShtsh44JZ275bAZMNKjv7YW/bTXIsN+a+fYRn7a8C56KTXIFB/p7f
WH6Fzby6ST/M7xTyLPhi/jdIgZIgobdN1b5AJdgEql1Kz8/y26w764heS6D/6vN/MgHdxWw3nIT0
ztn7HLIOL+ItObIdamkruidHNyI39Ta5Te+6Y7WLr2zol6aiu5jyI+kmDvA7LIB/4qwCXCd9sJ/L
H/Vj/Ao8LPKiqIVQ1jres0Pya9iY26+n46V9Z9mhdK1yBN0Hb5r78B+KT2rVh1MEjGt4Dv15MK2m
MD02f/JtuW3eoE9wx0LIsmBNXBNpu7ClLvuW5cyryqnxSYElfynL5Bjn16xVzUvXXpwUgDCdXZBT
1B4qFRHULpCIyvV0AxEgvwt/PqTYUUBEeAdY9YaH1V4iF0Xy6XcfRZTtqwg/I++2uLnWI/z0QGrZ
yxYnYqhTajYgpMOQHgBfF4pKrQym2LkSXS7dYLGHJ4Bb1nkPxydQoCa1M/iv9FoB5NJ2uCTiF9Cq
qdwMM3QIIFFyoqG9b1Zq662yk9o4IQDWN3SnMTmqG70pT86mu/mWCxTGbbETC93wrlX4jBNsQonx
WJK3+lv6Arj2IqKYkDsGyOccNakJgXA0JZsxKKF38/UCu7RxLon5ApjTDExstTdP9kv3YD0ZN8V9
t49X/ZP47T4BK0O/FxudRQhhcVk4c4Y7dbEIBeqLwJ9HMvnpEtMvU+9Knffz/gMGbLFpggIdQ8YJ
8+CFBT+pn4UPP29yHznrzbvYrd5rfyX8uzTE+QfOU4G3dlaAFPl/AC3DXvBn//SjCJ6+HtsLq3vJ
5xemguDYYCAHqlFstp0WiiDk7etrXzjY2Us+vyB2MQuNi9dR/ceELyx4TejaPULi6g5KUEe5bVdZ
ZIT2D7UbIztw9tn3FvGS568NnlZti+8IpTU/BZxRmT80s65kCZd2miUOIo4zx6Yz4m38qAMjGm7E
DqCubXwgHk7fY0TWxoGFFXKeog/13dfDeSEwLdERttbcMWut9iVbs+RBxACD0iulWXrp4ovw0AhA
xQqNARtX5DQe7D10Ax/5Qe3aW3yjnTi5YXvllHRpyi2ihYLP6JzZ58Hz0CYAZabIf389Qt7n6f4S
GQEjxgHwlPNLiLuqfrPIrWBZCEfoKIeO2lB9ONfOmp9rt1i2vQgUEFkdu9bFrdTJPOlds/X8GYt1
DIxTF8W/vn6fz6vZuMsiTgDECM6HxidvmvEw9kfW2j50LQNqmls6uytHpMB6oqFcXJPrvjAPljAK
uyK2ByEvtZfpTWO+2fRmnh6uvM15bD7JCJceoDOfynGm2FkhrGijmyidFx3/giiTn8cW5C3eixTo
fO+XnK+smEvjt0RXmJMEnypWas96HPwq4o8jcNdZF0CKyc8I2Vg59b30rb+KcLk0fovsgZQpK+oS
IY9CjSk2IWUIcbrHrwfwwsJZYi0qTijzXHwbyCBmASDX95IUV86Ll659/v0/lYuka2MwaCq+tZti
V5XgkprZlW3g0qUX611DvwVuijCnAIMXRJaKy6NNzfLKg/PzWvhsVi3OGTGf7RItFnfbg68HXKM1
BC7NSDA7NaiBLU8/BqKNFbcUX+d9bDzD75uthqIhJ/jJJQ/wQYEKqataa8tSCT1IKwaNlZg06ImV
4p80h2LtaMIohOboN+aQrqqUeMmGKr7rY+ru20qRrZWmzTF3RRcZ3plN4oAXzSXcyglwACtQNaC8
lFUC8pxx/tz33Njl1PM2sm2NW4w+oA75OKDcLdzNaHogQP6PszNpjlTHovAvIgIQk7YkOeLZriq7
NkRNRsxICBD8+j5ZK5deknQ4evGiHRWQaLga7rnfmSE5CmEDeQLRygQyOPCOVVaY31ADNGMj0I/8
OyoUWLNxhpQ+lR2Z7ryuzFGRVPm308zzB1+Y9guKI+YNuEPpXV6AexxZLIAcGSkWB+WeuRGJGt7q
48z5Ae2Hu6AEzoG7DEoSbHgAJnyY/B6KcxJMKIaSXEgwiNn4XVooNMU/cJwdKiQsG5Lscr6ZfPgE
ZcGg7kbYD+6YMsXr9aF/Ph1f6mQt3Kq2sw30EMaQM0dwjwXd+A21ZSjIeZkLJ7r+kqW5q0Vbr0BF
PYq+gyNscbHT9ErxAEYpCnbzZo35tfAdug2KR4MCe2WLHhNP+jvuse5g8hwCj6DpNwR0hR2rwLK5
/j1Ld0C6K0oxQ7c/G5V/ZI01wB1OBMgqoeLy3vSy5OiNwo7bHjUcSTYhnTEo1PRA4VKD8duBvpuJ
GfKJIQiKlVTXwuWKbuVq+6Nrpn6ZHLsGlYbnxF2IJOxrPWYHXlTtyuZsIdzoMiiUhec9LX0U4g8A
PUp1RP38SqxZGCC6BMp3EtYgWZkcmwkJM5BUUblE/rSBu9JhSw2kBWHLm7umVWVwRBGCgsGeGxe1
eBzafjO2bOXssfQNWjQuURjYwejWP8KKaSssFA6q/mChCPn6mFv6BC0ayyZFXsVoQNWrKViAYH98
LXvPA8qoNZ/g1OyvdMVSL2sBwXM84RslcAsEDKAqdfd2smbAsdRCWhgYfDBZOksFx8T1AKVN2/NN
oEf2gxmsWcac704uhDNdRQT2dMp5EVCsECOnqOc1nBsrH5uwoo0ROaJDQSfhBWxGxpqtXFMt9Izu
meuZM4ixk+EfLWy2EhRAUWsIzQI0RuPr9b5fOkTY56j3YRMxGG7toHSeHtvBTw5FAAwdG+EuFjYt
de8BFgFywAf1knRhhnIBBBuXH2ozl8PG8H1I5LISxfi4k7TUbT0r71MHDkfXhKiO4WEVNcFBncy7
IvGrI23MNfnCUl+e2/vDR9cBI3UNfP3R9rtHz6YWCi+9Q8Plt5nPt5MBExeh5pV1cGFs6jqokpZ5
Dc40IoTpHUuBerFB3XJi7a734NLjtQDkEUA4AcgIjmcdgvT/eGmyaaY1K++FOfv3VuxDS1EKarIs
KOxbpHzNBhnJalpziV365VrcASEXwnWZJEfpsy50rTyWzAfH1PG/f65ptIADxJGfzWVqHAnkcwoG
ajncbvExK3Fz6fdrQYeZAE3N4BUe+TSlG4JMURjYA/LeDQBtn/qCv5cZH5q/rAAunmEmdsxH49Fk
w/cSVhHg/qxcnS3EF92nV0ITDyPXyjiCgQ37ejh+PznNaJ3qlPevfjfzlUVy4ZD/V1ry4TMygNk8
IOuNY1CJV2YDGVXBBWE0qxnFzjIyYHYTjiOEybQt1uL1Qu/8lSV+eKcPKwtYu2Ln0gqIJmulUOQt
UGFs9OnnJvbfkPrhDQy1FjBzUBaGbR8q4HhHqBfbVVvUpQ/QJnYu0m7yAWqNC2CVK1e6oS3ZPenq
n9fH1sLU/rsD/fDzzVRlvO25hA2QMYSu3cLSOuifrj986cdrcxslWaINUHYbp/5rV1fh0MbTuLJm
2eeHXFiKdfVm5tFRggtiAV7bVccUUDfApAtwjgoXlHU3cbqdFxjTe1dNxl0+9/MGRHYO7eUo2QPx
BudhsqEVApKftScJUujOcAw7bMtquG8Aieo3KT2HC+mMFt2ILsCKi5MkfIauN87SdNACh2HlVKL0
eIpRU+6h1njYgaCwS+oauGOrDYFv+w3c2ds0rHnqXZaOOSCB/7vgmQatSzQLWqzp/Ru4QtcvkFy2
NAwmkz/BCRXV+1MvW6gbcMUSQpKBM1RCywCUJM9fiQL+wrKri0llKVInQH14nPjjpOC2mPkooS26
bIqSLnWh+7bF+xSQ4qeXAo4Vjr4FcxkqYL4B0+yDDQR9CAw8YBil35+C9mwEIPzb0Rdqg1DmhI3H
nE1WWfJ2VF72Qwmj+NFDWXpn+K76nno1INqzD7ef0u3b2JxyOm54ZzUoRScz3FjQ6ScvSfjRB9Zp
C/Ksh+2wrL6CfFDdcJuakdXK4psDN4jDwAASKlDuHzllDnhgbtggZ5/5cpVVfZN27cYNtjE7u21t
QH2UexIoct3aJnxGqnak+xEfvusyO9lMcw6jjk4WG2J34IRJt0LlrqyfsLzkBAXkJTQO8+Df1j2l
u9EwbTAfJLCmxURA6m/GOG+65jEDBWsrmnlMN7hsQmoAhMRy2rRtVbdHzicD94Jd9shZkdWhV4PD
H9ZqECsXn5fXEkeX0SqWSLekvRXTun0e2g7RxMsezYo9U3f6c33iXA5ZGCv/DmO430xDD6Vz3HIv
OXVO0W0zgv3O9acvxKy/GMoPAVG21OC9GiSKQgYbBhltEqaty7HpNj+p09I9qB1ZuLD3GEQszOm7
DPgJ90k1qHzTO8BJ0fXPuNwRrq6DpIMdtKmC+Qe33iCVDiESDaz3FGP/+vOXZrHWCUQBGtF6Z2J1
GRjRgOjpKfjcmJl/qouDrIOXmTffrr9r6Vu0k29iT8UI6k9w9IF7S60cwJ37sr3L+mItJl1eSnQr
P1y1UFkA4hZLLK4bBwCCZBr2FYNjXdMjP+DlP69/ydLg0vaiFKZaXAVIPohafPGK4oArFDgi2Sud
vvR4bUnBNdCY4xJPxQifeeRX+XyczMYBE78dV6bHuX//u+o6uqwcVY84Uqu+j5uZHtOG3lDX2F5v
nIVH6/JF2ZhZPftKxgb4p7/zpmZPZcnX7rCWnn4eyB/mdVsZnmmk8nwHH7wpOE9ZyaegCI6j87Ip
2DwmbrOt2E3zB4BtnzoKzZZYOwVf7lX4bP37yyXQjiCeCMDtsh9T326s4YbU88o8vjy3HB2SHaBm
frZrQRBMH9nw3MJFw/R/wbB25fn+5fGic7FxsEDpMAhyiENcRokDyS4kLiFoVIc2sx4MsXaKWepf
LUjYDuqJhImVRxBQSbzs5PVrcIGlb7D/7QDiFazBRYSMqwFUlJHYOfgowLW2irVbzvLvQVlPu+uT
4HJcBUNNe1c98wGUfivOFX9UqaRhY+G6p5yhATS8KiK290tQ6+v1ty19mRYwBLBullM4Vmw2mflI
ezBwy4B9d+hoHSB1gyJQdGZ0/V0LHaSL/2SbDbDdk1YcmPZtYpZIhXffrj96YYbo4r+G8MAQPiZg
TvrmMLJgPgJOatzSZKQrcW+hpXT1XyOKJLXmyYrVqG6BrMlC2yqPhaf2YmRP1PTW7hMuNhP5z+6m
Q54VtYo48KkU1ivSrKqHmnCycpO/9HRtlnQO50E7MExHFOEcGDcB8yvhP/eJfsBv1yaKkfRl3gHV
Fs/eb8vow4SVwBKzlQF0sZfxdG1qKPA9ZmK7Rdz3TBWhcJJ2H7h9dTt2TrdyWXTxUIZ36BOiIE7p
diNglWmT71Jg3iJpDeQtJVlzJyXNTjyVIEVlZiWfDS9ZMwC5nPAmkOP+O+9naRM2ecZfc8AsBQBw
oEUInlYSzllmHua6mX84hBSvDFr5iLAOjl82r4KV4X0x7BBHr2VykUjqvSlPTtWMRCQzktAU3UkN
/AaOnTNOCMoJR1W8XR8nl/NbeJ22GDc5wEgETP0Y02oKfQ7csyT0G4i5z15rTtuh8d/Am/2aAiSa
zvZtVrESXEsF00610tMLo0kvaEpQp157LKAnAaKrDIxwTABwhQHV9U+8uK7iC89//7DdKAmHijsn
53sV+ytyzRHuEo6WY4I7TlekPwtz2T9/2YdX+EiTpcTGXCbSPlRC3KI0Y43fsPTzz+/88Gzkq2Vv
N6WMmwK6C/FVzXSvrHuXlSsDbmnA62JmFM+dD3KIcw63YUSQzW/AeB4Fa3fMQqqjn7cJLG2NCh4q
Rv0pOyJHVza7EBVkjXP27e2DbOtUMnl2U2btxsl4s0xgbq/3/dLQ0gJVZvYBONgpjpDihYE52sFx
XjT1ysha6nYtRDViMDKAexHCg9cJDGkjeb/+sxcerGuRjTkDRRRM9xjkjh9A0N077rwyVBeGkw5Q
MtSUBYkthrig5muj2ic5V7DeqWkVtWP/ev33X1yiiaMLjEG2hwcEaWWctYB6YiAN3bnSGhVpzh82
rpRNLPStbv011ZS2OWd9DM/kEJaEUVG6mwEw5evfcDkTh3VAi4zU7fvK9nBhPaFUFsBb5hWhU1bk
ybRYeQc3NftEEsDhOLh1sGDguLGzvWHXlFx9FcI0oWIJ+uEbxuD8JYEV5cqgW1gfdFnmWLdWYACa
d/LshoV+6cd1Pt+VvfFNGeQL3P5mSIf7NfLKZf0pWkGLngXvE6PAlR+SQg4cb8EVfSKqtXEbCUnM
lPEtJA6IHMpAKqd2y/ckAfTI9Q79ND84wxPvqHVAbYv3Bfh+88V3yByOpVl9kRMVd1kF55O6zeeV
IbGwZ3C0H2vxbAiImclTIGdwQ6BKepAN9usQPk83WNT5Hux38U6kI17ANFxTpPwd1/85ihPnr+7/
Q4w2zCzltnAEMHakPsCeNTjw2Q6yDUAgfbGbwFkl2/PM27RzMvyyhizYpqhkv5Fe23w3uUFPRdoA
wVrnuf07cAPzkQek3igbLOFROeTRQUVCHBRG8wuuJgr0JL81s5BLgoLquVM9MKFpBvp8g/1CHnjw
NBdlK26J70zIhFkwSbdsZBWElXcHKPqyP46TlTiAO/lrwzI4VffweyhDrior8oENPUym1+2zRACf
4uUTfbGKcfoFSxdouszem2MWWN7Ra9wC+EfLKAHh7MYvFWj8sBqR/nYIWkCKWwvAdhMuZ3TEVbaX
VgL2y7AiJDA1OdUGl6DE5mPkwmYcCZsS5YTwFGu/eK0NY+HO6jYQFZqxY3nO56Kfrv8dPIDdJhRm
nvzODfMZvszZfa487Db6T07Pc0j/MBSmEilTC2xpMLSCOMi6Oxx8gP4d6C4z2ZEX6lk6bOVrlkKB
doQAbLlis2q604DtzBYmj68JXOYllU/TCNKswYdNNsOg/HpA/JtjvjDKdWkwPItYQxKWxskZ3g4v
Yd7B/NLNp/cA/rLjBnqs+h1u56kfprlVvIm5PqMjm/alh73EwWNWsIedpQn08wQ3BiRaHPEnk1l/
CMCaeRwzOt7aTt692VMF25qAO7+Q7Jh/NdwDpfr6RyysrHrKg9SeJ0WV1qfZbYsjgLfuibhwML3+
9MuLK9HPLEMxeRQpToBUMn9X4wgPnUQEsC9cSFbO15d/P9FPBwMtFfV5ymMYjDxnnnHr2p/SRRCi
nwQYbmvcjg0wV4SLQshYF1fjdGOm7sqCerlxHF3ujRJWyCI6tz8VcKJ4qejQRnNrG3cTh/WRhwKV
T75H25Vl2Aqwwe+xQHqgiYNy7O+55c5hP+fjhpWJ8eV6Z1/uClw2/jvTUdTl9fDmFie4uZJ7Ce3/
JpjL9tfnnq7tPhTxqrM6rj+Vs+vtRO3X9xZQDyuRY2GDpou6KzGVtEBi7cS8lu2R1rKfrQLOIo2y
sazbONNXRA0rZ8yFMKVrrkcAK5BRQdCFRdZRgCW1aTKIYNukfEpc86dy6dMc9J/R5hFHx921LVrN
gf0R2q2zDozCbJrmaRf5IstWDhVL36OF3T4NKm4VPj/JKUfmrsga42GaWuM9s8nMsJoV5oNqIODb
1bwW758bD9qFTiVK1+sMZKhIaghYFyFT2qX2w+cerh2TpjQpgWeRaSwF2YwzQznrmuzD+tvyF5aN
vwVcH1ZEeEnZY+7i4fF38DfgoYEKz99QsIEO4Ya3t9H3LNzx8PY1jqPbHf53fzzujrvbKLq9fbl/
qkCxOD6Fv/b7P/unP8c/Q/hHbm8e9sdjuD++HMPjn5sg3Gz3Zbi9O5222+2XwwH/eTs9bw6n/d1p
g+dEUXzY4N9sN6fNIb6NdrvX6PH8zzab6DWKDtHrgYVr1JGFqaXLk30/HQnMeMQJfLDyZ1NP8j7B
ySpyDcC9GeXe16CBo/JKsFs4BOnyZKBbEpZxE8r93NzJ2dq5wEFUxlot9+WyQexsz1/5ofO6ETfF
U+H5R7hx7FSG6g9YCI9ltYVd9GFip5mpB4F9red/6bLiaUzmXdY/9yVf+b6FRUNXIiO74gwjSDsI
5qV7r3xjem0to8KeoJAHGJJZ++szYKkdz3//8J3mZLcVsqb+MeNp2Hon2rzXa/FvYaHQSYlZppjN
2hwjgonsobCDYtvXnb0S8JZaSAsM3tCZbBSjf3TJE7fus4BHNH2cizU029INoY4ZdPPOQiqzdY+K
8rs8ryOc7bdFJuELwqNgQhF6AO48nEOqhqAMg0BwB8eJqUo+t2XTSYQ8myA0rXAT1ZR2mIj7nH27
3ucLM1VXEE+mNTqV3WJsAYK6d2DgsDU9NX7J8j6/SUXinExjGnfXX3ZZ8kOcv1VwH0YY84QgfU75
CdZzv1ibbEZu7kZ4DJDe/jXjyB6aM4wFoCNhIa9suc2HbK0ibWGM6LplSIvmQjZFdVKtx94Cq+YP
HamaGzoW/UteN2Rl/7swi3Tx8uihdFD6s380+Y4PPzNoeNr0eaUBz8vrhXXkLzrgQwMqCdevxufF
qZVwqwhhIVipQ1eV/RQOBGbTST/Dm8qsrbIJzaSQQ8gDi0NoCu/rP3bWwpiwHca95fmJu7n+mxZG
kC58M4e2TG0157hvIDcw4PrOsqkOh449qWxGvjCFldD1Ny207N+72w8f30HJ7Vnm1J7Af9437lxu
Zh+USMtr3q+/YOFTdEWa5zvQ5yuZnxqYE21xF1C+2DVRp4l585M0/Ro5aSXWdgUX32YH+kDxGO0Y
vOCGuMEN4QYJwh8uq1EBldxYzItUs5ZVvRh68Z7zhPjQbNAZoAzMGumptB8C/2sC86vrzXU5KuLJ
2oKBEjbgYcgAE3e4u/wGOQ+S4+JP95YBPndXvMGbNgF49Of1ty19xvnvHz6jkf1U2y1eRts3lT9L
99v1516MC/gIbSc7Jo5puefcghIHYHVwcVfhCuhbibzP9RdcvJDDC7TFKWhyI+9tUsZIn9+Prnwr
Sfouzkq90nGiNC2OHZLDTZk8Xn/fUkNpG1mKgm74I8kh7q371vqSmJ+af/gQ7VBpwn9ppA0GLHz/
igPwp2Vou6o/Jlz8uf7TF/pCl5bzsRQwiA2KuAIBdnCrOZZcde9uUPa3qBdcWwoWWkiXmCdABpuB
p5pYVvl24u6hculKhL4Yo2AxcJ7sH0Zpa1Ge2xYa3+zbZO/nhcI1QsldEOFoX68huuH/dGkhsAP9
DqfidmoVTtbHSStYbLRpckMSwZ6lSt1XqC3nuIYn5VG6afU1c0znK9TG3c+ghOF2VCmnBSkqr+Bl
SGHRdZuQAG6ZqZfccC5HaEgUmMEVB9p3wgVeTwszGjuW7k2IGgbY8CUBisgFDM9U2rUPXiZBB5Sc
/8qtaWg3hjmMR5UgpQVIURCOpqFu4Cxg3NSTQPVr0aQPlhLyceor/2HuXfN7reZigMOsDwiLsowg
cmUzvbGGigfoNNxtx5vxK7Mt34BPWRN8a3J4VQJla+7neRQ8NDomDumYAuWuAlrBcsxWd0i5tAcG
pNMPGFD2z13OKCCVnD1MOayWxwrrMirj8rhM0vo+mbB41m4G9nw3JbeNLZJNygfVYS0lftj2hR/W
8BzYV9zNNmwSP+q07R6zerS28FBqfzgD59sEgo8dJBMZ1g6Z7GtkKx+CVhqxCrg8NG7nHPuBtLDi
CmDTZ6IgGAu6843B5vYHNJe4GEiFHwlILUITSs9dN2T5xhoTsQPoDjbPhDWRFXjjDtfcMOkDp+gF
HGNcJYiZbuzcQX+ONs23oz1P2wS81cj2W3ebJ235bLZVtZlcEDlTz6/wYiM/9jm885JGiM1QweCS
JVazHSixH2jm2zs/UQDxpMLalkbbbgn8vXI6wLCpIU2kMBt3SAd1D6aq8lOuWH4P91W6RXlDFcGk
DdvivP8+wqXsXqoEqEPekN+BaMpXWST8d2uOfNuWU4/yYNqvpXEXZp+ulp1QLpykBR/iTt70BXBX
UoawWV1Z7xbChi6UJcwOwBvE3J7kL2U9Burr9ai39KvPf/8QM7rSJ5M11UhF0Dk9MCOzIm4w8+fY
wyjlk79dXz0FPMdsWcnYdt56iKyBaF3Z/12GFSIUaQsomQreTYNEGns778RxOGZxcyKxN96W8Cf+
EkQ88sJh2x2Hu+lZfRm+OD9N3Hz9Se+NY7L9utKIC6usLpodz7Jc+LUiy53f2Pkfs7FhdPycDiOc
TeqNZb7CwnylLZf6S1tgLSzZdWl4Q6x4G5ZGDoNnVM+rtbvby/cNaFBtnc1LQf3S9dGgpOdbaQXm
q0r76m6qHQ+2gi5otlMO+iHKvLYl41PUJIkR1f08hTi6zV8UTO72FpweV4Bolzeqvq6E7UuXDqkF
8UiAvKpoHmujj5piRpXlCwxOV4bR0ku0u97RdjsUmkCZ2TEPjfqzCljUdgho2U9MuZWeuyzzsOH+
++9Uk21qJ4FtdPGQ9PxYS97tQcOZN3k+dHtr7o2dNeH60kYu6Q41OgBJZv3awXDpC8+bng/TPB8G
IZMKggZYtt5ZVXc2b4UOfhbg93lWeqq8JroeUC4HKv8/KlocuaY0RxgcXDC0algWjn+uP3npG/Qw
wsREEgNhhDSFuvWtsoAFZ6aQo4Q1e4EBusXZrPxx/WWX55lPtcCCvEI29D6KwYSnsse0GfwY6is7
hv9lsHKvsvQ99r99UuW1nHhiyniqvSTks8NuaSeMe+7W1Q65WtT2oGTvk92ixY2RECJ4S4d4ZGZ2
kyjPOCgX9h+fay0tahQljAtqQDdgmes/mFODU4zHsYmGe/anXqArZqdggptWregpsB8l+SJ9sF2e
rz96oRt0xSwjvB7KuZYx6t4AfnuXw/vYPhLb+D9KFxcmhS6Z5ZN3BqgVWCCmstv0QqBKz87Yyhcs
jFW9NlwYJMhSYkEG5dURQOdhgfpL7KpWouPl1c3XC5lKIS3USeHHi6LvwlYOTzTPjp5nH0hhNvDf
7ZBvFvyhrJu164mLGR7b1+uaDA4ulaHYEMPvgof9uJ3n7bzN7uG8fb3TlzpEm94WF2M7dFCOtZUZ
SqTbrPz39Scv/XRtVmMuV9gJIv4x04RKftpnGT9UAETtUb7oRrnpnfioVjTMSz2vz2o2G9hMY+zW
dhPx6bFV/sZY+5KFvYCvZ9OFWfFcNm4fp0mqNpXRj7ikoPKmJl13xP572Pg8TzciS4NQYLd/b5Ie
DsHU5NHUlwPkV437wqlTrQzEy8Ay29eT7/65st9JaBdD6lyHzJ9PTZUdHGyBQsnz3yqju4bSjVFV
O1Y6+8GnM9xFjW7l/QutrSfobduenAxm3LEdPHvG3QiD++nx+qhZevQ5OH1YnzPPQ61giQGPCyY+
gs2y64IVde/lew1fl996Tj1NCVyrY5TA4eAtQif7xV1r46nhc2uLrl/tTd8lWdDSUyUeWlFFaR+s
TNOlZtEmk42B50NGQ0/e3OYhfKa3sCb5OXdr9UQLk1Wn7XbSzBQcr3Gq6lMAavLciTqa7V3XeYD1
DuRc3vij9Y3365284Bzh65DdvEAFOyhuMoa7ohOZau7v4D/fbge7qE82rhNuOiq6PQqFqo05ebgp
gJ5tl5vAG+FkDHA/8cZvRTCbKL0gBFoead+rtJpWNiQLI0VXvfJ+4E1H8yEuB7e/gT/X1qidEn7w
IB2Rmay8ZaHNXS30ikBWttEbEjzzAmjdNvJvc5jY1FGzBilfCO66TkoGOW8Abob61eruMsGPzKQr
A3Lhx+vqXdTKSwll6RD77IlXQJtaRdTjOELS+yBAzXK2tugufIOu4O1s00R1N1rJKU9ijLxiJYZd
ZgXYvq7adeRkweUaDz7je9tj8ZTGw4sV1VG5Y7sh9KJx1xwpfECcmyAW+3qzdvF5Wb6GN58n+YcY
V8FzBxhDKmN2Q+6hRDu6u3aHgzoLjbvsto27HXZFD3AzAHHZjtkp2dKXZkVvY/3NOPwne4W3nxv6
w9sLnLQQXxluwlHqQzYqycLhbIgJavjQDyGxrOCFwQ3+wYZDfYccEq1V2FQugAneyF/pABnQZi7y
6d5iBb+pmswn2wZlKtWmkGpkMGk3ptOA/38ay7bKwmCkQ2RXRvLbtVB13Atpb12/ggce0FW7wpPu
XgGwEGWwmowqHxzRKufmdrYsisNu0J1qTs27CtLMDXOM+kH5nf9OQHGPxdCS1ylg+c4hpfOQOj6L
XZKOuxwoLziXU/Zo2g4H81c4Y1gFSXAQEAh/qcEuPHIwOna8qN3ICMry3rNq9j6jyDs928pXe5YD
O1BORfbSkaZ3wtmUxW8qahbBmpEdg1xVsOvo3PGhcInxI0Gx2Y3NBytM3SqNsETKr6hyrLZj4OW/
s9qBEYpdD1965Q53uKhL4ZTteOFEUI1WIZf4HHQogSxqFJlbZSpPxTClEMJ7AjW7Y9kcrAAi4blp
5Y3hIEe7RTFBsi8hM37iUNpubd549z2a7Ra52xwF9sx+ckZXxKSfTA7Fe1YCz1nSELdExQ41fsY+
70ojZpUJ0+tS2rGpbHPDlEGPmWFYG165Q4qru97ZzkbTEdjai+Qb61N4Y3NJy0MyMdWGuDiGB1cb
TGoLV/nxFublxUtLgyAPSVmWMen4tyTHHXDbSvrTpCl83bEjgfHKMA9ROo/Galp7ISLpqj7o71NX
0CqPiUW6EaZLyikiDC78lMxL6+czPRSSb8mIux3M2f1REXqSgotwltm3qs8PBG6wPzOzsLqQ1tML
KALjoS/tbgOTzE/5pWD2aUHfh+c1ZbC3jX14v9ndK5fP19fUhR2CjtV2U9UEYmzIiecYmOVc/Owy
CwVS8MX83Au0LXZDsjoZO0FODpAhcV47tgy7OZ8ILDdJtf/cS7Tzs99Wc83mRsJO5jHLnssWWJ7m
6fqzF863ejkdQ7v4LqxAY7u/UbB7t7GbSCsDjlXFPp+q3fW3/B1vF+KrXq3BDF9ljUAPj7LLXkZY
Hd60SWUdW8TFQ0D5nCLG4t6yD2C0m/W1/TTDqfS1yy0VTY7IAQuCViAvEnk/COA/ys4Fhz1Nqr1p
tNWhmE1jM/HS21kcMNC2mpoXljnGfhZjdpQs9XdtFnT7QVCJcgN3DEsP28WeZsFOOlNzm/a1DOux
gGfMkOT7Yijr28zJ5GOH41rcQla9SbjTbOtOpXfE5+4pt4YgQoQe73y3M3aTzb0woKO5HXnDD7YZ
mMjBELXF9gxIUirXJFcXO8z5T+koKuXq0sIEjfsyBfum2JcNi3jn7ikg0N7883qHXYwbeIs2rnMJ
SOggSoTKyXlv5NRsfRQLUKqOsvFD1eFKWUJYGV5/28VpirdpA7wvsgQK2sKCVar3HQvoLVJHMJSw
nTWV1EKj6UdD029xMk0CKx7nJGrkfQnzCBPkB1B0NtT81G20859izblQARqOmCjcvvcTETELzg3s
bnbfOtqubFUWOkavxkTCsMLDXDPuCyyXbm7wKJNu7HLrB8kB1eLMgGlX6aycPC9uNPFJ58PAh30R
toIwbB2piBsrv2n64MBEvxI6lx6tbfjSrm57Vo5WXDTzdmRAfgOef308XTyq4Fdruzk7g7BoRl1N
XDe3hpNFuIAMzerP1L9ff/7CeNWPtHUwKgR+14odc4rToH+uKvs3ZdOKZnDp8fa/jT5MU9UzauPx
0t7YE3+WBdv3WbpS3LnU8NrcbhjJATvpZSwT/lb49lPJxbxygFgantpMJnWbCE4DHovZ2xgzRDfB
a4VtZt1Bk0rexVr5+UIT6YdRwFFZNXLkZID7fKkLzwqTXH1Lg2DN3GehkfSjnOt0Zn/OHsZZX90T
Wu3b1v1xffQsPfocpD7MqaEX0IsheR0nnf1FJfkN7d2V6LDULNp0NbHxMIQL+AI2vSFwFWC4/azB
WLz+wxemlX5EAw4haf1uwskZiEILd8h5fxgrrNpl1ZgH5mfVSmhYGEX6acwEjqvzi8mMs8I5CK/Z
zKoD96mGCAKXMFbocgW/i2zNSmOpQ7TtZ2f4JjPHhMO1DGctxcNpXkt9LH2JNpXbSdSYymDvNUZ7
wuUODgeG/Boo0NqJxzdjAztX6bcrl3mXZW+Oo5u7dEYedB2sDWPlAceU273ThNZgez+8M5i+c9Ww
HxIQ20swOH+XGTNhwZ7IrVkN+W5uXOhZPDp/vT5allpVCwUDssNT66BufZySO6frUF1Ko089Wt+0
QqiCynGc1+D0Q4YwCdT0oOx+1TYT8/A/e1XnP5XFZepUYhhQHj3we3f4Cl7iyvxZmJ16bbCkJOtN
jgebZhZ7g7lr2/GOi7Xr0IWxptcCo7QBzuAzseIuP07w6py7FvRjQOorhQ1osanLlaz7QhzQyzQF
6hkHTygkMNz0Edp8KyQ+il5LK/gV0LVQtvSS87D6ECWtwsaN9/k63W294H+cXclypLgW/SIiAAkE
W8jBmenZLtvljaIGGwECxCAxfP072W/jpo2J8KoiqqtFarqS7j1DzIoWti1pk2w82cNKsm2SlZC5
9J3Z5id4i9BmQCm3H6zXKfk5ZkGUuvUhcH9/vViXPjALAfBswzkLyYZTCzxnTAUN4eGu85Noldw6
7apK89J35sc6GBjQH8Z+s9NaJ5GxUYERHDp5Vj7wY+e7a84wC5fpuWWLJxkkl6DseEoAgigC76DC
51pMUeb/wTG/+3rUFqLHnL6XG+TAkWLBJizdMapC5ydUNovvbcS5TYugEgK+Q0tOmtkvRDW/8mF8
KezqO1kHcNzmB7wNwwaMvIvKWP3uuDlSTaO+scrxm3ZhCPT/3hyF9IYBaAZyoq4sLq06Jdsm0fWm
skuY7rlmuGgyB/6jiRgOVWv3tyIsAN9LVfHqaat+CRpnPIZhSL45W+eI92GzyrbCu8caySlgyWNX
QiHU99Y8YRbW9Zwy2ExJ42W9IadxyN5a3kLuhL7Upv/DOrpy4V76xCwGhAaJ+zztyYlk3buDoqXG
W7Sl9k+R8ZUja2HT0FkU0Kk1DY6tPCT6XquCxdoke1H+cUK4C5KVSLNwvvyDyP0wCyFydGB6G/cE
NipKQzEAo5GiK0F/qQOz4zzzqZ0IHzlRafM7Q6c7WVq/y9A/jLWK2x4Jz29t/DlBz6pgHFN5nJwS
H64Qk1HsyC1tvrc154S8ruLaZBqCBQz+fYlIN+P5z3SNYb4wA3M+XhBSoSl36ClMIPbZ5EV4qYHi
3XpWOnzvvJpT7ljuwqG24PRU5i3UbK8ZNFzs8EJUK6CBhXkms60cwjcnkGlRnKYgtXYJpEy21M7F
Feu77oJAt3ZXMRTpVmZ7acBmp3zTmhrSXQE9wYgo0slbIl+TaQ0WtHCGzJl9qJB1EKIDU555eRlT
+AWfuOd+z22C/uPI/GG3BcHgJsGEKA8Y7wD/3OSty8SLar2/tvmWHBClc3Kf4Q3YMQRPxU4KOHlV
dw68O2Jfk1hxq1oJ3gvRb87gA/fbGqEMPZ56z78PE/gb8fben9Kj1vX3FtWcy+d2Fof6ToFcjwIA
DE/TbO+EdpSaNx1/HTYWFtKcQxdQX7dZVTsnx+vSg9Y9HSBHG7ovQKpmP773jdm5njINkhex6xPQ
4VU0ABKz71P2XBeyXTmIlnpxnqKPa2pwrYpBUxL6LdNGDOxgfL6rnTXZwU+xWpTOWVEl1ECaJCfT
CSobdmR4JSOg6C9xjb/KHfunhxGMQju701W4Ni8LjxJ3tsEdc77/aoiYA5bR3AXhWQeyHRxx0AHr
XsNOTbdqaPGEUIEK3r6ep6Vvzo5zr5WDi6z+BNyGw6/SLgwuE6hHv6QDTFbjntTF1kext4z50Ppr
KealqZsd8FPQOoiOrjkh/QXbFzxU/JNP9coeXYjK/+g/fVgY1jR1uUVQP0m7LIMa0LQfoJfWtCjM
ElbdTUm1cswvdWN2zPssKRWiMj82fnDJTfoGs7U9OraWml3oyJxHlZShNzDCrCMwaQ+JJf5apbnn
7CmFzgxYBXr79RJY6MacR8VMUbb9AGYhTAEUv4Ouz/QtVh6lcx6VaOwUj5/JOhbh9RheGlzvZXpX
ypVL3EI0nhtxFIPlWiOE5Y4Sv9y+LKw8dpwbt/NXTtyFQ3Fuw+GjiqUBjMYEpM5PxYl7LiKsqWN+
PuzAQP07fuU1lES8hED0OkXhjjOVRIUr/5bWmqQ9+Qdi/Ul25h844oedoDK/5FXLs5ODaHxQ5dhu
qoCTOJN9cjdk3j0Q5nYkhvIHp3UVVzakh1vplnvXBe0tDJ3+0m7PwHYLjjoXUFx+FmNCYkGspwHp
hgNRcFmQuX0JZJyDkrEoIvxzCafL0dsknL7XWa0jjzZ3VUKqQ+ZLceJiDDZIR7twY/TOTg3kl8gk
LBdL85v2Ccw4s9B7IZ2tNnndSUDJiB+xzJMbyPNXNRAFDf5/gHrALaeuv8U/gopxR8soM8Hb5Cuc
lQ1EB+MqCFUEfR442k9NvXHHcIgHqKhsae23EaB8WSSrJj3KtBr2mdW8F7aWkTaB2DVtyXceaaHY
wfAQde3Qj0s8fIr4fGVFfQTmePdF2Hr3g2VZRcwNhV2x3/MryJfxGCmRto54pzrAB/IuEiOs9MIJ
foojZ3eD9LPXqbfF7RTW/d5MIErKuh0ijvV7FgsNH32durf5iDxg77lVhJKD1UadrFHAqmGrddNw
i3SRdmr24qZhe8y1wqUTKM6IQBXxSBgyWkkOsS5iFe8lqeAzSQyN4R/bHEXekKiuz54OAdmEhF6H
bnZU07Qrvfo94/rRNJA4zAL5POTah8QdoMraS9lLxTpgHdMyjFivUmAanGTXeZQfnDx/6CYJ8lqh
yL4Iuj9eB9vIxpRPNvz3oEzmPnjA4WwIUqa7UKcwj9QpzKsD48W5ldtRSBMspCGpo8olMLINqiGi
KntvSXcTJEUaewwknWAoVezX6VvoA3zJ6+6mLvRfiJJd6L4HqoRMOsqlevGs/l2g+hfXSZVvA0cJ
AfTJlIFxA3blrR2khG10m/Q/AcNGhtz2yTbvSn0jXa+741Y6wohTlNvRELZ1M6ahJAo9gwB2F1se
mp/92DQwCknyLUK0HXOZTcc+R/bQScfXTDX9iVqGgpwHBGcJ2ZQocLl9BPdHQucbahY9wV7PvMrs
PWVdE1klsQNFpwiapEjVGwBkTIhU1wQJPWweGKaFGS4blQufhazroZhXgy8PM4EraZVPMuQPxh/q
OBQ8iYWlvEh5wy/dldBYJUO29Ss2PjMb9phIe+grYO6sLdID1a/SEdPRhmzvBrjfPHbB3IlB32k3
YwDRg9wdu4cyc6GskHSwMgFboANUuOC2isau++tmpXsH+XVrUySjC9vcttp1FhR2uxB2Qi15DoLu
ldh5iG4FJPJVeT+ec22w7VBRaImXIOsfhZc++3ZWxwxdRLPl74DUB1vz5hJYo3qjvdyNraFo+20F
FskW9wbL3oPgCR18WKD2Im4KOo4bUyVZuw0dh2U7iDCGmArXwvqHKau85COZDhNyfABTO5X/zOCi
txdBUd3jMRWc7E6HW6VyPxaZQL5Upj753fqsvAiFL++8CVZiWzURdYDVqQspBqzfbQsIzqYfyuQI
7zzy4Ouhu9NmCK71BFEo7Upy0ZiwaKLSNTAalh0wRU/OWNC7EMK6csMcT5xqBMAdy7KYO1jDXgua
LSxBw3sPh8EfB3lQs/FHxuOi8/745ZRdsk7JAyIH0GSJq80N502z520gt4K54TZ3CwE2Zpo/Oczk
E0ivcCNghmS7Hve6x0HlDuQ8U/WTmXGiUYvE4VZAMqPbtqRRB8Ip2Qsr0KDLcDk9BQVKwrRG2Cqk
FHRj2XC7oqObx97AK/jg6Dv4E9BjA/venQu/97hHvjmJNGrKybYvCvLUWKW8mCaRHoXjI/yJfthm
ef6aBO2Fp4LrobeBpK7HbmulKPoE1Or2addnAMHDEqkaRHtwYbATezULYihEeJuO+wqDqh4F3HUx
AxaLsjG/4j3le9jUZlHAyx+hCMhRcK+ORVXc1zDa2Tu25W+YSfXGpPIZg9L/gASld3QQSjcDG19E
UoHEquG6mA7BM+xmymjQmf1bV7X9FLpQl/erszFhlW66AdHABpgxGnAw7voSciQwRgLuD2paceCm
fmyyur7rJ9O8B/mI/8ry5JJNmY/zTucv37u3zS4QWFf6XPtGKS6593nvxgFDNKr8H99rfna7hUME
Lc/+tCcR0qckgJq26MJzv8cVidN/LpifXE/mQh0uTaYuA2flON1gGYjb/mn85dZRfZX+GO6sV/cl
eOkfu7vuCjWx+687tXBjnBPuRe1XVKRBcHQgY7RppQl05OcT2J+USRFrkTsrj+yly/vsYdUB/yjE
5FrHWv/u/C5KHGtbpAXcvpLIUd+9u89eUtLOVdf1PVwkOl/scu2Fj7bVAosrrW+6L83Z2I4aRqR3
eXAsiu5WOcWVyIZX0ul7t3RWqvyfX4XpnJLdKYcIh7jBMc0OWfVSyrfJKlfmYant899/uAObIQHX
niDNGIj+wvXFlgqz73DofW9Bzd7sAySTBfPNeCrGJo0QyAFm7WzcsHj20po16OTnCs6U/oedTSYg
lxh83ZRVjzjWmsPZE1JyslGut2F2+QTs82nS/G4IigdCxgaOsV4XTQnBbZLJqDHfM06ic4p2KIa2
Jg2VKNMX3k62zrSVrZR3Vlfku1Am9crreuHxZc/Cm2ZpDUQAXr8UnllXDtRv4ipx+sev522p9Vl0
w9N96gtDDDZOjsvhe81W0lKfN0z+Q7OegAhtO8mP0M1Kbo1yp80Qpmsg5c9XMwnPaZyPqznkWW2N
jT4VvO9Aioecfdxqi19NtBgfvjM0ZM6uhiEMwcUoGZDV9sw+a7zygNO7+fu91mdpO4s3Ve06WMm+
9rpbUSt/j1KJfP9O6zBI+ff4eIFF2or35clusp+mdg4yXOP0fD709pzukQeWC7EUrMdK/bUAXYYv
ru2uVSk/XzX2HC5EHWh6QCY7PJYTHJ/bI5u+l2uz5/igztNDM7U5dKOqNvnBdeddeaTM/yaqEBdf
D/rSyMyOOjdkqm2oD9cL0sBJVAKW/zQ55lsB3J7j0u1BOz0jgh9zZqKJyEjgmaeCcCXH8/mNwJ7D
gOoszySyCeHRg/Q37NBRP78n/KEWZOX3L03tLNIQVjqt8JzplJzvoXjxjbu6oekK/Guh9Tm8xyeh
UBUs045Q39kkvl9FKNusUZwWJnaORK8NgZgDNNyPdt5GtvtiXDvCRXNl5D+/Idn/hfjUUuWVCI5V
Dk8o2GtORbfF2/WAFKGfPn5rbc6BPl06DJzmKIxO3dQcacqdzVTLapM5BV25xy5NwXn0PsTk1LYK
v3b78WQ7N+V0VUx/vvfTz9/70O7UprQqVIn7PZNny1T4cIfDdU7KlULT56l/e04fDACK4LBp40cO
Axx4YxdbvBcf+qLb6zEDxQcWDFBW3H3dmc8Zm9SeUwkdH0KyVYAD17zANbf5GT7jemIVkX9JxohH
6tp+HF4f1F2QRNPD19/8R4Pvvw8Me55i7VHin0aSNCe/hSBWpSvqbh144OooYy4/VmxonhgZwndZ
8fGVQmVqC8Nidi8GGJ5D203vshJ8+boOkUGC2r+Cm3ta1+/1UI54suTkjbugInWgMXQxFCi7m4JD
pgtJ0FTZp7BwvGsxhhpUJsQuE9cBAIUrm+fTycMZfS5bfVgcSOs6nueBwmb8elemeMxkpf9r6NM2
JmF+B+LDHvmIlZWytMJnIcxHhhoy5A0E3UhwlMK5LqQvVzqy0PYcvMR9uy9kDq32Qrcn2djPSTqu
XAYWAgwl/x4jWTmmLBNUUiHL/qxH4xyKJgljWTG1Sa1E3+VAXa90YyFUzjEryBl0HW/P1WdcywYz
RKPUG7kmILDU+uwuLFweCqiKwWR5ggpSWW1s+mS8ZOWEWmp9Nr1ISvslqrWoOBsGB70Qibbapv2+
cU23sv0/Xa54vsyWaxkomXmNBnbBH29p1znbrAFrmREcKCn7UzvpHontzdf7fqE/c+CKKoxlJhH0
eCy18qmXU7rTjR6Qtw/19L0tMUevWNaYSAqHmpM/HQjIfRVuDt/79eeLyoedXRZuYcqUIlCyv03w
2JavYu3Rs7Ah5niVMbMbklLcvXOn24dw1ouKMrGirOC//WBK0Qncgb7Xi9nh5XjGHieCOWhS6Ff4
uko2bQW0ii+Glei+EDjmiBWdst7Ar6k/pYl+S1PrlIEV+b0dMcerNCgMmRo01mOZQB+xqgApgcZi
Vt4zKny28pGlDsw2dUICDeozzU5+gqxo5d8SI+6+Hv3PuenYb7MtnUqUqwRPwWW1a34FqpXmkTkr
tFSTmPZE++PGwrT/mLpWyw3Rto0sc5jeNJZnDk1ppm0H+ZWXMuXFsaqQOc8CYkGtt8DdW9uqOEAv
Nrsf2krtM6lF3IW++/L1b1/YvXNBXQr9S6uzhgkqQlaOms8wbItKAZoLz/GVpfM5tsOea+mmxPbD
bApHuMXrZ829DPeBGoaEfXGZhKAr9qSI3GC4pb61Rts9795PriJzOMlIMxv5fDs4WtmrN8Cth75w
dZMnazH8c000ZGVmG65PYMDpC48hiZ7EUnhxYrXbxnaRy38iY71lSNEk1Qt0Ild2+FKPyCxOdWXa
EA8fpG69dayflU13GYdg48q1eql999/tOzpXPLP76WSr60mWh4lTMARPzPgrCaalD8z2H0lFm8Ok
p4Qa0+VZRLVyn1XgRLReWWVL7c/2YNaFmYY/T3BkKY0a8nv0wo1Lf9O62Hy9UxbC+RwfguJbxqsy
LwFvfE3aHxZ345Y1UWIPG+BCV6LUwnaco0PGhGbImGKvKP8P7lARp38DHBxf92DhWjDHhxQ1L6RN
2HhCCdrv/nRtu2sAEGy7xwb1Fyv98/VnlgbqPEMfjtSuaQF7SEBp1Yk6mHMwn0A4Bwnkte2yPFJW
ubKkFnfh7J4D5nWPnYj808Qk3aRp+s76Csko9iepkhdZ2g9JUp6SZPwJmZx+ZRQ/F+TH3j8P74f+
GUKQwPD74IgQsNWVvx81jYeu3LaQYECFK4+zIC02qcz8HfJBeMwkjV65CC2s8jlGJmCNw3lvlSfW
PwQwA8lTFmcjeM/ZmoDL0gqcRTZPemVOmVefypKBq+HBBqyz+ssKVqUrG2npC7NQVsOGrmeQljtO
g6VjalnDPmiVf92HbbryCcc9N/bJCTB3TSgn2NDZmWDHAkL0oMSX7cYP23EDIA25HuyRAnuik+1U
Qx0khgtwdQrGkOwzrb0LG+4h+5wJ8pLZVrnxTKHhlJa7UeEXKS7rpYg9bZwLq9A5TC1qir3jcRDW
BugftCydbtI+MBHtS74xZPBPtAGCY4BawKEcNIMAWFpetr6Px2MT8seJB+amGOv6wga361Frxu9H
t1UbkQXetguZOBSqCvfpZIEbzuo09o0LRyoIhG0aK/3NmdttwrrMDhNkz6D2HAbbAWiibZeUALsk
qYEUcqt/hJU1oWrdljCeYiBf5YMVp4MZn9qyFFsJ+8ldpZxkzwoNlEkG60afs/xgJQVaRW0gv4Yc
tPusZZj87qYgCyM1eeFblzv5AXbjyd4U+PkdDMIEgAuV2MEl0OxcuC3EvZjkkw2PyV2hYTmoQ7+8
1I0jtqTJ7ce0yZINE4V3J1q3vU/8km1zo8IL2Tfls/bDd8txuti1ai+2GonHd+KHkYD2xAVqTQzX
oR5mf7QksWcnxWEMlP+cjqz5BZVK8cSAe9mYLMmicLRvhAS0NBtkvpOedi8AzX2rg8S5kKIvLkoK
GYGyaLs4IFDUyV1gU1KoXW6aljhbSK6MD93YYb6dUTpRmgMFQQskur4RN1HKmEWzxK/EyCpPgSLp
oigPsHu2MbbbA8NDkwMDeuwaPI3mW5w/fG4WxgDkafQ0eRQaZckRsjMXvvEiYehKmPz0FEDz57//
ECWdRrm8SS2KKJkCB+VCGgOyemNcW6aKS2YosD5t9vD10H0aUvCx2ZHjdsLTvCPjaWB/UmOiYDyN
AL583fhSzJ3dXAwDa6o7n8ksAeEL/DIUzb3hQWVQ3ehq77tH/+wCU/dNw3zo3MElSd2KnN8mpnnK
k3r3rV7My/+oFJq2Zt140uq6ZbdlC+eJ4FUET183fz4ePom381J/qHXW9EL5xyZjt5WTPxLDf3+v
6dlKUroVgIoxD9aLVSzLY7Nq1bv0o2fLJicjx00FtouAPz1oWl+TsV05qD9dkdS2z3//YfmPsnAz
3DkgwqDO7uh13AIaWa8xN5daP3foQ+uezvXoBKiDdy60XUrgOYdkMwCH+PWILzU/O6G7KYd5dzVV
p4ni3BQCYCNo3wEzyTJr5YRe2FTzunYxepZVqtI/Gl7wSCTjO0W1OZMGBD2rvvheP+Y718qbvGGk
PFHyGPB7PAEHtjK/S0tntlsVbMjronCqk1GiuAlyPmRRy501lZtP38wIaLMJ7rwM+D8pGigxoEow
Qh1zi/e5t6s8YE2nbNj5ou6OQzawfaWUs9KpT+cdX53NeyJROh9GPZ6qsxPszQiTQs9buawvte3+
e8mSAHXioiv8o5uyC03K384Ev5tqTYh06biZTTUwzYW23DMyZPgBhSgkhf/KvgD+/cEO1pQAl7ow
m/OuPBeO66Y61al/pjH+Cqv6sqXen2+sVoANZud/7kw+4M5VfYJ46CUABvsa+nHR4A1/v27/0yWL
9mcHPgngHm1SFDESoa5z6v1wMuvx66YXRmauE105jTTSC4pT4zSRw147p4xqe2Vcln73LEobQ01F
CxcVPw1DEO7HGW++tyjnEtFNkxgn0CmyX9KP2nKCe20X+3Qtubz0y89//yFMJ6n2/MZQ8ETHorhy
inQ65ERYu68H/Txv/zlyMZ+z3Zo5CrggxYrTqBw/8kbrgiTiecyzoxNWW8Bp7cgHAvTrjy3N8Gz7
Inttt30SFtBvgXSOZDGE3yIHdOGvm1/YvnNVr75lfetLOZ0K240hjhyTgcOYDcKGkIog/rjymaVe
zHZwTcPWz/VgTimBNaXI++o29HAplfBG/vV1Tz6dc0rmPgITWDiTKlHvpC6SKmlhrj1LZJuvG//0
96Px2YIKJK/TIGT5CWqWfBMOVXKwnS7blsOYr7B4lz4xW1Uy7XmfWQq/X02xI+qN47hxp1ZG59M1
iw7MlpEHNkgJG3h0YHLBbABgOaJDeMkauEVbZPidNpxHlLaH743X7FTIcZUwYwqRCa5oDEW8rawe
/Frtv2798zsMCWerCa9FU0mUU09EDLFf3isGsD6Phl6ufGBhLuYngpX3agzcTCPlqGJiZ1FSAFFd
/P765y+s1Pl5ANNIZ4DsIEo6A5yHvNCXP7jFMCNfN78wOvMzIbfSPO8y0MWY/aTG9xCQ/657Enwt
x780OLNjwctYRQKlwQdUUJVtIWro+7dBZ63VmJeG5/zdD8FbYWyS1gr50cHoX09tP20tG57g3xud
2U62jBcwqGeALC8tULX0j1TSY19YG7ubfn7vE7OdrAH/qKgNOqA93bT2C63rvcnevMxbOX8+jdmU
BLO9TKFPNKowCY+AiZVRP2TXEzRxO4gXunW6FYV6/LofSxMx28S6HFjqMmAhptEH+6vy3Du7c9Nv
vRHIXOGxSUnHIRqGPcaGTd7acabeCNLUX//2hTGaA0danuYug3TwyQKd0e7+5uaq1L9K8ZL7ZOUT
nz4VYLQ8u9Z1iednoYUYV1FQhu2KwahjZO2N7UGUfcOyariywhK8lhaqdLCom9YIswvzMhd8DAa4
lrU1CLmVP+4JRDhxy1mZ8oW9PRd3VDqYMuW3/Bhq6xLWqEihi6SNILu0sv2Wfvtsc+O8NKq0gIEH
Rf5K++5vmA6uiBgu/fbzJz/EjVqLkk61lUMM2/XisWytDVxU3vOJWyuJwqUvzDa2ydsQCtEoQHD+
bHsmzia1SfK1+sbSkp1ta2xpWGSLLji6qvoDkhPkmB8KWOD5TmEiydqVGVjqxGxXC5cJr9P4TAKL
kSnMHqpKXbRjv1LPXOrF7GyuTODYWYBd4U23Mjwyv4j68gcNXyV8Zr7e2wsH3Fzp0eqV11HH40ct
nR1nrdhxu935bfsc8tzbfu8js91daRfUIIa5Hk0RBenVWSs4AMMgFWvdWJiIOYhbgl5Lm8QKkIn5
PToKZLAJLOOVB9bCPpvDuAunBYXMYJ+hRtFElnZeYLn89vXQLJT/yBzGzTnNZNmb4OhX8kK1BTL8
nZVGnQEDfqz3CIyxDbPKRMJlt6zXiFRLXZrt72zqVF6GJT25LlyLztMCXvnapWOBpUX+Kziu8ikD
lhCq1226b50mPMCEaXyUXiu2IumaGCy0dpfXQXkZSM/ZQVEXBmwMZSXgJot9WEzOzvcC0kdNDd4f
IQWQpolrwE8sk7VjbWkMZjECaA2LO8ylp6YeSNx3RQXZeCf4+/XELrU+Cw0jrz2uUPE69nh6JHkA
SvcakHNpz87CQgajUWXbbDhpN//V+LBs6CA+z2roZ5Py6eufv7Ch5iDxc9UR8ETcV6rxtRufSAE2
OX34uu2F99McIx5a9sQTG5dSqn83sGTFH7QzUULanfaeerPShYUZmIPF80rrxhOcH9NQv4z1cFKD
uxIRFmZgDhEnOXjayUBhjWM1EEiANXk8ZHLaegVJwFBVcu1etHACzLUgk8xOQdpR9MRtE+WOvGuD
8Qo2S7t+7A/jJHdfz8hSf85D+OG4d3qw5/EtHJcauidtKngkw8KLnMS88XQNZLk0IbMjH/RqT/QN
OuP4dCeHAr6La8CcpaZne7lqGifv6yE4ZgpIqYr2PVS76jWlq6XNMNtwyTiZQbs4v5LMvSEyvCE8
Pdgs3349+gvNz/HMFkkgROVDUKeT9s1YoNxM0kM+kvuvm1+4W8/lGCvbJU0Jo9kTnJkhXmpDkaTm
MQyRt6BS4LFv2+WmGwGVysI1x0vyf1X2/yT2KP7Dv5dUORmPqEkhK+mAQSlHJ3mq/YkeSnBN9sZk
4zbPcnny8z752aUZOJAjK35Czijc8rI2TYSkY7+zqPIeyyk1B1JMgP57kx5ewwQSrHmVNzdITUoV
O2nj3HiTP1xOvc6BYuPWibFivJKAEVywwSt2xs75IxFG792hSfeFxeqNSSq8MqYiePTDKtllQaMu
uWdbx8Dpwfl0BWKqI4PrMofM48jsSsR2r9WTMxTcibOkza9AXofv0ACVhjQfx1s1dm0TKx92BLCN
oc5R0KY/mm4UF9CyANwX7t3TNR0Dc81Jad6CMHGeRh1UByNT5x6spTqI6z5BHncqpIGfSM4vaumw
20J0+kLlEq7lfuO8QJRC7d2CQeOLZv1mgnPUvTcgNxtz34fFhGUHVrJNW1VtUXFPI7Ay8phyAeUr
+OlscKE5k5aEOnQBgzRK6I4/YBFgfggM9R4uEOl92hQVChA0czeKEiijUenFRc82MBp8APb6TYKL
vS/t5snJ3PRaevLkNo2ECwx8W4YR+gLSatV1PwXVhrdlnHJxqBLoUgkrnqQxhxJmnj+oW41boXQW
E0pILPFa2kiZTztWW7+t3LK24VTVW+1Vj8RKkyhsyP0UMoCDfTeyVNUBANK/QQbhHfjb6cEOVX6B
T07HxLZtoE7h3xBk7pU16F8el0GslXlwp+BUDfSHHeaQeRr9y8bF6SnhxROZTF21KUy/iNzDK+Vu
SMezuGgCq6kQli55IV/V0NCYN3iKAjMHAUXo2ezzsL2G3Z0ESdtuL5iTio0z5MFlZ9pKxyxV7vNY
Dt7RjKWJIZYTN6NtdhCULWMXb6CIpTl7dKoRaFnEliGzvVfCFFy2J9lteB7KE8xDgyjjcOHAOAFu
FMoC6jKhv5eyAYiGwbVi0ysBwn0ydLrdDJb0CQgLtdzaXml2wViJYz9wZ18G/nCoRQPZQVyatw08
hS5smKtuuGj8uOW1PNh9Xl8kgyqONkwlDwSI++1AIUMDY1n/yekcM0bd6Fr7tm1wQauIe8F5yqOm
UVUZdVXd3kO8L9gURRGevFIGAMi48ioPUnMblOELjM662MpVA+WlZjOmBDWcnGzKPnt06nxrOfmx
Es6PYYB2BDRS3isA/h5J7UDqwg7OYCT/fazKo9XyVzgSCrBufBb5JpBXSTocc5Ls8M5+qxiCqTuV
j07IdBxkILdUY3lBiY3fyPg2q4sLW5U/aVNetYZsRgFvI1FfQ+UHDkX+0a+DK5ol94KEvwY/fejs
8DYXo9w0/XihBC12ahymrSHjBWlacQ1yyNXIq52y1S+7GLZD2T44jF1ObvLSawPgE9ugbCIiUZZH
XN/CCOm+y447F8NQXdL0fxydW5OcOhKEf5EiQFwkXoG+X2bGc58Xwh77CCEEAgFC/PrN2beNjTi2
uxukqqysL9sLiv/THCWn0XQBsGOiHBP1LsSa5QjaKirRtAWpya9WkNvq6YlX2y9kMz+wKX3DIvx+
bhIEpoRPQe33HWv+cwt5ktF6JDJ6iBl57qN4RRx2dVvgnCBbta9C8TiHUpWO1cBnhPVNg4Gh2u6I
7cB9tYpjr0HI2LxF9l1lcpRS05GlsPaY6m/zYyAN1auc+F1t7SOe793m8J/0FOAU+QL6DWjyOKyA
qgWJCBDEA/60vV6GO+KN/ibMXqRmFDpzvfeBSvM1gIeNMVvlDZZ7cz55UU4qKwPv/phgRQTVeuu7
8RxJ2xb46mFFoy+UixuqYQmFgj2CrFHqTb+T2Hd5p8b31JNXZIh9hMbcVo5TUUX7miVflenuTRIO
eTzxf5jJPTdr+GIAYIFoj+eWTXxn+vFRZOxdJH6PsuXaJ4iesQKYZFjGisiTFh6gZF/zrJRYF+YI
lu4EnGxL94trdmhAJM0JSY8B4SfakTuyDh/pZt6TbAMUMHDfaQZcARax7gSJhHXg33vNZW7M+tg6
+xg2GaBqv2uOO2MY+KPrwn1NzXFp2uvWJXelxTUFnErU+BReBzC9i/RVx8MtaflrLaIbMjSwyo9j
CgNBBFOp+D2j2CfrU/6XRdHFMXoHzCcG3Ct5Dob5v3VNXwRODqmRdgfr62cWm2vDXZWnsXvoY/6r
RQAz67pn14H20iARp3EDQv7mBxXp15qEj9nA91uGZ5hXH7abrptWD6iPEaMTdB/VFoDBtD2mrrtF
W3cacAPnwIjthtjsA/zL6h4ZBH4aHyq6HFcRXOpI3rLEv0NaoQWShA4mq+BeHOQ3ohIfwq6762pp
rxQ4GoD+IaFjrs3uScSmc5rUwz6usTloo21AnDPATvPYPgOH+jZJiEzAO99D0ARxepkLlfjL4vZ9
ycCaG5BkU1JlnxK8Pt4iJLH7Y0DLfuISxGemGnp0gtO97ZLsuDJ21ynQV5AHROnb5i3clvkKgJc/
euX0oZmg+unUN7gFmCkAh9pybKDMOYCdN7PJ58THPo+64F+q8eQFAuiwWcs2TxhFoOv0bKw4hpj/
AM3QvcA16HMkJp0Tigc6a0o4LAosX74vqTljZRWBcSYJEEo/YvTIksM4jVj9GvFFk7ZBuNz2RJZ1
K2SAmLigO2eufUAb80Ki6B1os5fZu4tnE9yAag+nPu42/Zl0gHFZpz+8Hh43Rq4J0GAHuZhbv2El
rkf2U9lkEs1h2NwSMewaQBgw65wPK/aV1abaXAX+6CzQSAn/h2SnEuc63Uc0VnljFILKg/oi8TeH
ZjsNTN6lCkHWSt2BNtgwyaBo1oDQ5XypT3HVXVZgrwpEnv6K4a8cCfmHYg96uh9ejZIfmdheBNKj
H2bsDuPx8j/7osljzPRRRMM1G3DiIt64XHgDNNJgt10Ht8gZdRcu9uZVOf84brDbtvrkVvlqJe+K
QIT3FA+DWMO9dMvPSzp89dv4yvxy2ML2uAzk0zhEaQ4EdWDUiR1XZj6HbDhGiJmvjbtAZT62Ir1F
goHPlY1nR92FhtmLmpenJdA/OaN1i3VTKrFRJ1k+19G+suulD9rXsRnOP3Hlp7o21VeL+Dosednu
04xiP89e5x6uuJJm5K6a7NAl6b7S4lIN7n3tK5W7QVXFxvByjl22FSplRyZm+VLbQJ+4qVmeZa7a
h6aLdj7hODGyJoG7GH7ZpAPbqA0MLRuKnGkCvigKEH5WNnwmaxKehi6NcwCn6KMQdnwMTbMV2G/F
BLzBM7+sKRIWbbBiuUQAeuYGkruNfocBn49ra7q8jRC6mMAbV2yze6uCgQGZZj8pDJ0y0zSf07Et
gR6U5SoJzLM93vW2qboyHCdUMASPV9xsuEJNew/iCqbnFfaHHsba1qZA28nR5MpkJ9H3n1vkxh2v
x9+w9f8LFrriK/N6xzuy5dNEOTBQDod/EF8Mgz1gYOvTWOOoA3P6PYnU2xzhkVnwMmWikfkc1Y/T
j69V67TGi72wqwk2PFkm/SSZfun8AhDhPMLi22JNK5QRHDFh9IF2x8woFNUhXCDnwqd0Ttrute4b
CJYxxLhwEJ+zsTtlllODvHJw93Yhwpa3GaCukB+xdXfNdLYDJu3QNVUNoFS720xbQrPN2QxVzeFd
SxOZayi6ADCWEfiLC4lzbGf958Kt2039fE4Wc0i9f0vcdsioe09SINs48a/NkiIxB0nSfXonWXhD
wGqBo/+Q1eGNcfnKdJWUqPcuPBqnfEzwaXzbH2g3gG4245DjOoHBtG4Bj0uD96mqbZ78FDBqao9h
GtUIaUQqix2THWBHDw6giVzh9wF5D4lroVveZcX+ZFH7m7oBJ6vzu9mZ8LPfACroB9mUzmEnYd1G
ViLSLj1Vaon/rbYmIDfCYmwGMh19FfYHZtfp5IkAmd9ye8lohLs3QfrmY1D56d8axEA+evxGe66D
dI/cNPEqU5uspSMzOkMzj0fCp+FaMT1eFkV0OfXdhA4s2w5zIFmJEp5CpcWHNjgDC8djlw/ONwfU
zckzZrv9nUbZfLAJbY9ME38kgcAhuzQ/geFCH5GB6g9gUCOrZpZ9WsJPNb5siJ476YTzZ+Qm6Gcx
qbWYYGgoWyT3ltwCRcB7GrwmW1w/V7Gzu7TqsKY1bOySujbZCuR+0S8WuqqoJ+r3WzKxfUDCBcub
y0RPzVSNLyzg0zVqaHBjLAxK040G79eEdDOsBdwkXadymQZ3w+IfBlehil4GlPd3VDpmD8rO9onu
Kn3ArQOtCInrwS1c5Hbm8waXKJ19vliYYNBO2+MUYf6FehZLCKOb862lHHOYmP5I6Rl2A1AHnhbF
YF7F9xWvYj3PWEU8CRgfn308a1qwpVdIibfTdB0wlniQ2NM+Nl3TXyc+deiR+BTuQzxEjygrBEjn
yMYpQlrXJ3g1pkdwyiPwaKTLctlS+UJqvPcS3dIFvRkaPGPZzQe1Bap+gUNo1yUCndVSRTuZSn1u
lqQqEeypDkiSxwFKjTu3LgWzZE2qYqwQHhtabEEjjjbdc0P4cUOPtI+dt2+ykuNOZcPyksXd76TH
Ag93kjxbrTtQCsfscWHMX1FRbyXiVOHfWpqoTPga//JM1q9Q5ducMDUdcG5XeeT7ZSe4EXdGU7cb
flYQ2cLBuaSa/1pGOj+LfqKon+oAX/nSXZxY5Z92jpDf2BpzCHWn+rIPeY2LWWCBNAsijEoa4VCU
MGHwx9U9LbDwI4GMgi83Zvga1mSBLFj3dQcK6uQI6H5JlMMwEj67dko+ULrpGO/AjLIAbJGPHw7q
DTC90m6e4vWtHrKkgm1V/Bli8iYFMJgZVV+17tw+7bXLA2fubaNfI8cOdAmLTa4FfpWj61KKrSS7
4NLU3QOxbijiNfxRMGJXJg0etihhxw70yhCPVU4mdmNkGg5pN4en3oy3oI12ZGCgAI4jvwjSJihV
Ivc7HSW+Js8xiujT/t4RgN+p2LaS2gY3YgDTohnnYuyDl15mv5FEO8JTl4gdfD/wM8bjmCuHKTU0
lRX3ZIOM4nbMvXDnmfvfo8Kb6bOdt64vawbJBUSdR4QauyOimr4xFanzflzTPaiKEjdEe6+D9UtS
dHNoDYvKarwn8ySLZhE4TDuArDwnn3rxDsxaQAUlW+40EFMpK2C/hTgGOgxLiTSUPNbVg4jrcpL8
NOGUtS17QXkHEy4iPVE9FKjZXpHphp8SiaQQe6svG8l91+t90rYgmLr3cSYvwaw+vd3QKZkEwpvs
7XK0XfCRir60Q3oZtqDcwFDPu7h6SNNtylmE4gbMlOucRh9R638r5o/DJi/roJ6wdf3UenTrhvwU
40P1Ho9Jm6crf0yqcctB2FheZiCqHkb0JVhH7RC1g6zebhdx7Kpk6NKJ4Lest3wPGm53x+TmL7oQ
8gcMBVd28M5e2zHekNXuu73DlswT7r/hTBK3nPolZQ+m7eej7Gu82visOeloViSyWp5S4DtLHPvf
S7geZuJOdYzyZPHHba0L2wf7huh/rgue0iA9gPyq8m4GC3NLmxt2n4cS4ZcvxtbvwdLeoUWc/TYe
12gAz2GZ9S4Jwn8uaA/xKvfeqEdp+LYLGgq/nhT3MK41AL321sV4FJcQJNOJ6TKKNcTGBVptO05Z
zlXyYySERBt1fXgIhcUPEk5Xi0pkt3S4oTdssufhT0LrgGWkQg7cldCDEGYgf9icGwm3fRaZ/tVX
gNiwXjBgPIc3y3yWr5zdRsa/hMT7DtrtkC+k65+cS1gRK4kpwBwmuTU2gL/KfY29wto/wPnQnnY6
aE5BY15san6bSvzWKRKXVyiH/RhCjDLmjejhO0a03W1yFCzQJD5iFc0WwNHv+z5+Ih15zsJ4zl2M
IEAlii0Dq8KmsD1jMxI/w3ykI06IurVyZwbI7j7+mAHvBo/aAZu6+OhvwzEMoXGaQheUwEubIeZY
3lI425MhYnD1xBNCxZe4vxK0cudlxT4g3r7uDQhOjP+Eri4y8BAq23V672S0lBUKG+gvE7n1s1Z3
XH/dkVVhsIPRVs2QURYy49TizVJsKQER2M0BgM6VQiHTcICAp8bgtZgplsVGGr+F2PHcdhotOKQq
XveXbNqSlxlwIY4gMVrdE4xMEZYqYv/d6Hb+1Eix+W8mSfMbBIpuBO1Wgf7aWvNSqQorY4upyi5q
0wc7tMMhA076JZFTD+gda2/gt5ISdvvqGC0DntdlnAIwgNGysnwagu1l8wZxRnShchdKwIuLuk4H
sV8DRUoU7fHrShOImDLx/43OtSUcO+uHmof2OVo6XRUoJenDJmyN6HFJ1LUn8/CKegOaAzam8HzU
gf4dRH2ILTOq1fcmZ6BcobyfonUcoIZEw0PKmvEIPy7516HdL8ZEZzTvWSBO1JHxEI58/ap7nFBg
B0S7LmbRc9sQeyJjxKd8ANp4KZdKwOessVIeHBVr56aUCUn83ZKq2VUwWAGO3DbjM0mH44wi7A2y
yyDhkBr0wSeyeekotyAccPR31PJFl/3YpiVuw3iPzxiUaTiSa4yNPlcQmamxCFB/4Z8EWt8bwyhh
H3ZjegdCeZjyaaspaMcmXp/WUfnDQmj1zyqYcvVoakjcqIPKJKzxVrXUH1CZCkiaAHMXgFQ3F92P
kK2sRjsi18njVokHKfZRO7c7ipBxn+sg2s6zxFqr6sPk6LBFWzA7hDcO0M7V4Ir6068bpu51Hz9Y
7FXshqTrbn6qtyMhdsFPO/HD2E5ziXBYcGfU6EuFq26HAfjy6DufFrHsw0sAkGKh6pQfqLXZLXbE
/waLCe2NajotsZlGxj3Rsn8aeEZ3scOGfTFXXD0hyxY3rFdAUA22o4/DoKuyxnGXtwMiCfK0SqeT
mtn4FwMQc/LzSBBTACG+7lBwOt1tr6jxOQwWkvzyQ40qPmvEWs6T5iXCd8Wh6urgPG1zdxgQ0/WC
hxc51jaof8FsBSS1xb8AIOpVMCy187AtwgbWU+jJ5ANR7exj2aK1BNAETGxjaYdzlLp5h1TP+hHs
gPUvHZzEF1ibX45HGZq/lWFJVaK6kxbGd2Sz3ZEP3SHDymX8gxkW7Tfp/TkUw/AubTd+GxPIYw/O
ywFoOHcIDCjCHRSFvesBfmnRx/4JmO/iogXc6lRhdfeYYAH8WtdhjEVNXAyBDFA0onE+1NG6XlcG
4HDOuaSvYTC739je7H5XKGDwv0YQfZrULs/Yt9WHRXm2B+0ecm6LTYb3uB7rg+Xgc9OgQ4iRybZ3
xFKqMxnM9qLWYAhzxKVO8F0oFq7VyaIk+9VHmG+VcKJgcwaaZQiZpwmb19Ybs4BGjmx6Z2nUoq6J
ltzVGQLCW2qCPo8zQj/gu3Z875KYXMYxBh0r0bYtkeIu/jrSyM+gWseHIVTTix8mrLHWbvpDNTYE
eQ/aemJVu7cTHfIgbXg5LeFPhZixr9Y7zAgtMV7ubBdGyQNP5TI9UwiW9WeNFWI4S6YOOu6ql+ds
kAYq0o8E0iroc2uGcPp8HUmRQtvcNU2N7WJD5rrskR56qmj4w7/F54YoVVXtJW5/KkEMonLMoMhr
xsO1mIOFne0wjGDku27Ak9dmaJua6KEyOCAKAnu22AVu3XA/tGyOcrHI9Q9OPX8D2HzYL9n8h4fp
WGpAD3f4wlxOaqA5y0Qxy0EqjWRU4v/JAdRWj/Ni9UcTufgetBP5QdFGP+8VfSBVi5JksutjrTVW
bJct0elPrgxmjoSIX1YJ+GSmke7wOr2suHuPSUX/rsKDzqk/BqDJSglcUJEZBDiMbXhQU/+4WoyA
luiYsOUqog3CtcQauHSfy0oOSqOkqvQRBzEY8zx62dZ+gZ6g7gTm5ZsyAMQoqCYFBIwnMmS6BBbq
A3O1nQVkJ8CnyLd4liVY6V2RtT24afZfHKNgXqpawaiVbaWfq/+wUt1CAGJ73hlg9AUw6Fs8NVBQ
AXv2cCSgsU8THLGqK7ugQzhL2x7xp9uc0voajMOFtlSgJdjGHVjbj9VacxwDy4qscBruYgkYNeu3
7wVm6wVD5kJ59+wNTidByFOTDg1+OfrFLbuE0G/R1oEVPq/B3zZd0AvU0LT0ln0J9HxoNSocnpKI
At0droyeVIUX4bvRLQIVl1gVUV2jDB7eFh6ft5pEBWiOS4m38Q/mb20uMgw3ND8uwOLnWN/Gv9R0
Mt82hCfAgIFePXB1HvTj94orNIdHleQjjhXIXgjNmMYZ0SKqWo6eYCue9fUhiGGNSn180kL94t10
iwW9RYP4M06qy8MQxSG6fARKzNgzXxCGkW523LciCI/4gcXjhnf5MRJNcgrt7I/pOGCG4VEqDVH3
ZEWNsDVUOTtaE3VgNTTZOIwfZcNKG7ZBIcZ1LKmmWPqCrlXFAnY1iT8hTrPvYMWC+4qestwCukc+
ypjHW3Cuf+a+uE931md9gQF0immltaUmmMUmuvuLzhzN/LIhcKRzHoMOCOHYE+L5lC2lDRLgjFn6
t6/pQzXx+ZKuTfYisGy4QxpBh4Dm6Y0NK0YicBM0rfz2GUn3DTDep97KMG+CWWOI3g+n1pOmMATz
1E73/AHBFPMpzZbzNrBsyXsx/MN/qvLMxHDnoRvP8YGQLLD+P1BkbvahGmUJgFiCVb2Q7cHZI4Wp
fVJEANPvcKWfW0QhHf0WPM9csV2DwJKb5RGU2EQ9iDl97XwzHYN+jU5dt75X2C//mefOJYYfSSlp
YnDlQ4GVFIxUOgSuxLLJVEicvbtwNS9USWQNY7MG7sou3NWS2rKre9A86NCVbdRy9MjjjdEl22Np
TuRrZeMnXFllLHVWqD4lp57WC6KKV0w5DAe0PemuzdZjRB3gqaQzrQreVxY8PNJepqif8zqEE6GJ
N3ZM6+bL1CPsnXF6MFHfvQ6G1cdUC4oBqUhKBFzQogk6il9uzUBSMIcqrlyx9t3nILzJl2jz+ZYZ
TCg91r3AXoMwZLAqjcHoNxJXBeaT9onXSOLEm9Q9ZxtGgakd/+AnIsBV8BBaTfC5xnCHLxOLij7q
v9MqjMuhwc6vte0vquZXP/Ux1pniofA168vUYPVU1TMt2mqGer7CAyMSBaZ7jdcsifB9bAyjXFQj
r+iE1CUmVf+N1vSabN3H5uKfnjNCXE2X8UfTYB49qZ2JODlWSTztmsxA7rGY8GOavmHnBdMAqtZs
t/Ltk5tAX7dxq06CiukPYTPuHsabAqdhcw6qGE1+0KYFHmrE0fD1HdV3XywUkVQ9SxzuZPsQAiGH
27B/GJqthrCE96rakDq9hiY50BgU/CCUZRT0SCzRKHG1CRle3eA36p/+5omaHyXaCax1w+sCqelN
E7zgMdCX8Aq5v4Zt473vGn9oAwhfCDa6LiOSaBPB/gMkPX5YBAqjiDYR6gSJvtxjPjWMUYAZD35q
Yw3ag2mZymTqx2INIHok6Cxx7vycEKlAe9YHy8HD5rLbWPcHJMy0wJPzBTzwdJ0yrJ21kEKlVrps
yPwfowZPSooHq5tHdAD2BJDErcaLhttjmHYtDhQMq2j31vUYK+s4rMttEq/1Et9m6pFzbuG/T+L4
n0uB24nxz0MexwvA9HvearBiEMsWVLj0IZ+86hqhhn5TJFdJ8o2v4k/a4o3mHN22lPrbAK9SCaRH
xeofOJoQAgfyZrbR5oCEY4q30r9Z6HdyMm4XLWt9ULG5JwuQGy6Y92ROngJRXbDeq4u2NXKfrist
sRBNLn2vMWYJ8ZLHof/PR9N/9bpdB7BXS8QrTPAGmEit+TDJ8B9G7hN68yADRof2I33hohLAILkk
3OFPoA99YtO97yY09chhKZMNRTjJNnEIUhH2+7AG4C+PLDxOOD/G1SM4BlVaydQWXlFT9hc5z2Kf
Ykr9gmCM7SpFz45AN9cHFgRiZ7O4QZhPbX8zSpdrsMEkJ5N2evZYZT4PPQoxlFAVrMVqcOw8ypkj
znTg7dcazfE/Mo8TEo96OARI6HCh+8E2RZJC+bIGzzsuwqlDnz397TKlXbGwWHzh3Rj33rW6em6g
4UPZamR7nNZk+5q6CgOGJbHzKQvp0Ja6GedDZoC8wPB0Amtefzcgnl0cTXRp5oDeWKuDa6ot/cub
oXuCzmV3PG1g+Rkj/QczXXecPSivo+LDLp18eAyh65xoU/lcoTAsoY5l+ynuK/zCFsk7fVaxD0GG
9YippELEai8OcT9Ne+an7eAaE/1dx2U7AxhTP2zEzgcIE1jum2T0ueEu+Jbc1//NY4TpyuTMbnUE
iJeV90dJuvgZIXi2DJiGctfB0ZJnA2zRFdJkUOGFVhTastqUPN0IxnHVcOxGF2HMARcAqFVaDnBA
AEsL5LOU+/ZHWsNnInuWSX2buRg9uDK9bPLecHEfSVYjZkzafWgt/Rw6Uy2lsFlUZCNyqNBxbb8w
JW7BecFhCU1tSOghIuM4PwWYPGGLcAHrdrC9RsiphzUOtBage4PQcDwEskPJ03pxxhSLfLG+AxQo
SIi/wc0S/rAF6+dMYt6mbPwfXOHTf3hKfQ71eC0RpIRYsAHc3ExS6LitA47lZysvbtKfUgTh7xHX
80eqq7poI+v2E0S2l0yJDuk5ETx7tWxu2cLV84pC+8YzhB6j646PzWhloRPWHVrHyRVuzOYAA0JW
BHVfRrgwIxPbujQJIoQ8XF4P0J4Iht1JGh8X19O3dEgxg7Qjxks3GAqyH8V8hXs6gZShf2Scwed4
wyQUTludloxBZLBbu0uadTmIHxJQCJECcWVIe8snVbOTqFx2irU132SM7c43Mw6KNhjeKFvM00Rr
eurjbH6LV7c+KgYJnS0hrNTVCClTQUor/GziQ1LrHqX+Uu9SMyBjzfUwDLk5XU4BLvaiGqLm7+yV
vSxREF5VGNoXzV1drnhGd43v6bFfu7G0gEYhmWw62qU3pUsbXSTwkRak7dYdrEX+GVUijIiGjRNi
siWUZC8YMrhsdzcKF0w+sKj+r9JgyW8wN625YLApJlGATyU1fUzHlUJ3EGKfYbf/yv0PbFGQqXlJ
kxQMq1qOB2wG2NO6TK6QAhYjGQ3unm6gmAGGQg8SxPpnqhEMvHg17tIEWLNRmPEL8ZwhroVM3xNf
0x0alHY/QwjOebQ0uHlmuOpgEgIeh1RlmGFa7vjQHpEj0e9j+Ch+S5yUN+rRZeNVF5cOQsY+xt/5
CGOXxTHMXd47XHNzT0dThkBclpzJBVu7WwsHSr1+TVQgd2t1iNyCilvWPMZS7EggN4lkGUslYgCM
8IaifN7iAMca+ozffGj0tc4g4xhfa4FN5qCHk8+TIhRwD2P6M86gZdUcixSrKTrdoEFQmTxteOuu
3SCaX9EUxyhk+u0iEXqHafLUnq2SvkQ4R/yA9sZi7j/qfSy5+szgqbgoDkrBgpQ3YKonicF2EqMJ
wYRom5f6DxQinLS1H+snNM/qvmrdZCXyLRF4pybASdvEndZmHgt88fhanesO0NLg5FFqPjCcV5cs
7uPzXK/mkLCx/9Ia08Zw9O4axnBE5myq5YNk6NSDLJlOVGXrq7ciMki4AogghSnsX7rCm4nZIaLl
mHsIVbbADghlGKbVVWGmh0Q1ylFuR/MesStDTtuwUCs8KD4qeYzVA1NlTwSFiJMdiAwG53j4w7RF
mbuOZp8F6m65mA7dRA6IZ3lqsuWAx6TEqY1OYFjgEsUYkNoRSXTjbl7XM4PVbxOqjNRyFgrD6nba
jTM/Rw7amqcYBW8AKajrUAfDIWjIjzNao1o1J7EA/TVwXa5NdM8mnNQsIABCS5R2TKsn7LOhGpTp
I36hnxS7Bwp4Y4JpPwZ5kc5DEt2VaR9rFxQhWZ5VbZ6qDSMOMz0OETqVZDT3DGmxsCLJ+JRogXhE
PfO9bLK79nS8MBxiO4c42VOLWXFRkRpZfO1BSXlTQ+KKCj64KKpvNNZh3gfV++KmfRDxsVwdRCwM
DkHDSm7w74pTFbfLZcMoMIPpDXPb6Jii7oXPszBx/8oTGHFcREJgkKzYBwocOgv7FfpHxV/N2rNf
6RSyUw/879O66uh1SqogKwELGv4aSFWXAbYhuY9mBNajNzTrCtEE5l98P4o/sm5IdjAqhjlKNodw
HTEXEzzLxZhytjcKcz1Eo45ncNPaYsXLU65RhxY7mZQpYdBjh4ixdj8ZEZ91PEUnShkrtK7IobGZ
K0WCqWTQKtyNGk6WOsRAsh1+1s54ytfjUqVrAakDbNNhNdexgcs1QjNz9YN2uHNVBEm2US908l8G
iU/wQcA9B796+lpFs3nmCV3vwwYfwthjc0qifD8vS+rPVtdwUUL43oUhCu9FJ/EnJtTzSXA2Hyhh
7R9M1X/yuH9UFdtgzwrrNdEphMMN+mHs9xby2UPMLT4MekLso/L4NW4M3w3or0NMRv182GSboj6K
N0xekb5ZeEmXA/Q9lJzpSrdjOCw9bJXokXJMF8blqcX2wt/MD+FTI8MRE+VUX+VMYT5JF/W7lSv7
pXs6X7JMt9hjY1Nf0l7oKJfNBDojBpsty/Vo4zIdBd5FhkCT2/A/zs5kOW5c26I/9BhBgP00+06S
1VqqCUOWbfZ9z69/izVS8SozIzSoQXlAKkkABM7Ze23Vy8g/dPT1kIqEzox3Y9NpoHxjDAc4xRTJ
RfIXyDmJNlFSvTcUsTbumLxIQWubFukPx46AGVQ0PmynHW+00GCtSM283JQInln8mxFpe5sdlIBW
0qIfh/6Bqle0HYIRiEAxEGDMB33dIfxfdS6LbZzSkKuc3r7jYzeZSaWe3aQBp4JKRlhlC4e6Rjs0
ywCsX0SZSsiVn9XKbapV5R+bbzYaoMbd6nlMdJ5eke3WILEhRNUNbsvYTjeIjbNFZ9fuPzW56rht
zS11fCfA9hl2z+g0w99SjtEqCwisHUf6v5HWeAc/tf6SPfDA3xbuAj39J3CyhJpv7JwGRspdQYom
j0FD5rJSeP4fQWMNLxSefgS61ZG023A8qJpsN5ZKcbDHKNmrBGouIaJ7bP30Zo0zN173UddvBtf3
dkAQh3XcpTXFZyfejzYZfqiDNeRdo89nHAEvaXz+EwtMgS5gKPaCIKaDU/PHcnwu1kGX5i9NWqnr
Tgz9wYUbuFeG/sVqHWOTcF7YErwQL1FaPlGsR2xvs7V1VDW5TaJJ9jEa7j0i8PauiPr07yBRc0Vh
bS67YuxWpWXY2zTNWDB8zCYp29KlWSVIdXzPQNyfd1stGAgPUYnlpGdvPipNgDHbwYYMm+p9rDh/
wILjuJ3lktDDIbrNIqEtgc0WS6NtDAqdukbdYSzot/eBftd7pcW5PA3WHV6S6XDrfBRBAQLSiP6w
nWVTUUqj3Pfm0J70KkeUQB3mkYYgctG8TFdok5KdopOeqrQdlnEj8X9Y8Wgvw760li0FtJfSt5sH
q9TVnSrs8Cb/oE5sbmTOrLBLqiCmL7VTSYfxwWi8flHn+dEo6dym1RCzGtDbVzSfloZa9avaMvhT
CyAsXYZ6KyKjTeikd9ZhhzAg78SDN+3UjRC9lZow1Y1BPCMO3GSyeFDG6g0E0z2Iy/s8MTE+99Qu
4vgQoZwWY/5cKGi5qRvB6DPVozVq2a43VXWdCiJF7akZy/FDrM3KOWiV+GE0HSBK6f7tCmeT8JgW
kG69haVOJc5a2zL4HmLFfzIIR3BpjfPFDzKWXTb9TaUZNxB9gI/riAFBm7Y3Ws9WR9PHXWoryBxz
Y8dWMFnR9fV3mlk/ei1YnlhlNXeT0F5GVv9k5dofL0kfWxzv3jC5WOiZjPT6piWPRv5Y35vCMFdN
3Ps7gUyenAagqjiIaHgGPQRdJjuyK3nvodQWibk24gIgeC7D1WjGbypBZ4tAoQpi0eFbDAHtA4+0
t0pK5k3zqNCvXLhh7W8aTcbrYgA0maS2taKwpS2E5r0XTd1Q28j9RRemLqj1qRPOtC0aB2yFZvdr
TVNYQHK6Cl1bU9w1QEgOKMhem7Su130gwVq4wxsO2uGIOjhZtuXUciv9dJuSBryMKsPdtIbjUWq0
UEpBeeUo4uXTTEaez1fspvOVbmdVCBQKfFg7jgjZzkq1H3yrESOjMeBh2jcuUna0pp5yauDJbxLP
RsROi3IRBNFPWdegv1XtRamCnU6h+eDa8mcYoHopxPC7kvW7oWLcY5uL7QCBz5oNjLm38pQPOTEH
96GVPLmZ+eqRdQNmv0VEKq29Lr3bUSEU1E2lf1v3ZbqO+sKgrc9rMHzMk2Y3fUumLZlX9enCDJFM
luyCDrlfKws0CX/dWGfkoVdcofIc2TuE7qKu0Nd2UXDrhj4V+Rr9ltpqxZKmubr0EYqhiwjshejL
+1T3HuEO3SqK8Y/fBPdjRMB0C96cYOyS/QHF7kIgBZ2cRAaOh5NNPN8d+/vbXFeWmRm9jlHxxppU
UGQq9U3m9tUpMO2Y/Xz30IDMX0sIfTupqR57da2/Y0S+hU249gfzqfJHNCTmk1Yat87IusEERQ8a
DcdySPe1Z+7RbTzK1DohJuHPqSjDNhG9XNlX4SrqwzfEaTv0jdpKdka6yvz2NqwK+gNsGTaOo1JE
Dbr9qI0SOUGP2C0qOfBQW5VKbixr3iL9lYzDt12uS63/KHqXbora+/8wT6stdJi/KME3XWe/DJAS
aVj5d4pudBsEL+FCcqxbJJr+zEB4tk2GWaz2j4KelWv5dJAr80HJxic0x+6alsbKbATKZLBnJKuW
q84xXko1vXFrhNB5xp/oitjf4AtjzFspkTuQd4vIG/mhHt9F905vonBBCGa4dKT/2HlkLQtS5USz
MqXyLGuk+2a2MREj6BTFltaYvOeAi7tRX3NuZmGL8OjUmfXsT1yP2OaD7SLUQbrP/xX2XYJTDWFN
z74CEKoprB8uvoShVjdqo77wWLplKIxXp/e2vlPtcGatal/fo4BkHVCH10y4qE0hKS/b0bPZxLs3
ZeNwohmzbUZz70BrmW1HhRDYQg9yRCr7TJOS+mx/T5TQP6MZDSTKphETP/5LjoAChVejNlnEL1kW
3dGAxgKqUY30yGnmj/QPTPPfpWi3veinDzoiZT5yWIBMb5UaCB1jxKjrUJo0wQsO1Xnu8VGVhNci
dV6E0PNW8aCVS0QFNrK5nqp3kyg3YZjz7Yx4Wbp9hyi/pmhm/iyhUS8sdpI3qpL1d25n0JPxm2pt
6ZWy921JiSFxVNQiTb2ZiIurIrGdX2hkxC5wazRXhC8m1pAc2o5nXDlWvh7BOitFSFHYbbKDM9C/
jCjtgp2mHiMIdN5UgUo7Ly/+mCLp9EXixO6dMgbMd4+aRqXFKKPZttVM+cZQ7qqS8poI+/oGf8VD
lxC3rTj0ARF+vYSJzP4paXLt6YRDc3XFP0QbsEMYXQlJn8Esk6JfI0ARv5tMQY+U04PgEEpMNhX1
n6EWbSo2fHU+3ow5p44C+ZG0hnuth9zj6CtdYYCppNAvKPg9DYrY2AictkNXiQNFF/WUjgMwWcGO
NG0pJEmyEddUD7Vl6g7NWqD4lXm1RYb1WFjZvkiG+zilb1i57Ou0Hh9boDS3idAOCgelNaLCP6WC
YdPxvKem1H9JhVJgVOMsaqx+2Eii5ReqUr/5InRXkh750i8LaEB5EC5NG5Onb1TvoI0o9AbUXSsX
DrlQU7rs/RMl+Wg5WKwVtIbYxvW0qnOUbxvKDqvGH7tlEsXk2Ju0nDBWEG0uvfzgpNqeXtOAv8Lr
l/YozW1NU2qjYHAgk+2uMgLwmzYtzyn5sFFLhboJIjsn98VfP++msjfWV8/pvGUeeuXa6/HL4hGn
rEbUORgyQEy6KtB9gq+6J+l+KZtqG6XNjyHuzR8dzp5F4uvq0qButGoR5G8djAZPmd5oB5Uw5zXJ
8+XCkMoJ8sh+YEejmJ1cDT3WNbNABW8V7pY9923WBvo6MsebTOvviZn0D2ZUvdpxu1fgopP3NQmo
9g7S5N6N16YXHvNM91YqTSwWMQWVgm0+sVY+xI7+4KuZceCdpItc0/400ngd8iJcUV6/64X2klAs
2dCO+Zt6I5vYhHmN+D7IskdOWD8iW5xsh5J/xpK4yIZm45UE9ZkUyxcyrFteTvmGN453kCOessk2
VgWHyVEdf4RRRuUkD04cKW7qUh1WlS73SHb+Wl1HPSb7Q1cVUX7L56wIykffqfNFkrFPFl2wQ/BX
L6rEAIDZ/qa0PhmDPJ3Ci/dgKXTurbx/JpCEvla2BRZyYxqM2MikwKDcjKb9ZlW0pEkWpIZTKQuv
QZPqKeopVPv7FBYDWYPZaWj6gxK1KR1pCvHCcg6Bz/YoVWjIdC5x8VmtLiPV+i2C5i2d3qB06U5h
TZaDfh/EiM06We8Ek2RZjsqjzNS72hJPCFKeemegGy8G1Kf1YRJILgSU03GUp2EcluCcD1oendI+
FdifgMNSA8LkfiPMSeUfEx6tHQYW39IjnX1ouqNatJTS0gRtGrUkPQfvAnHsMazH3xgknyo9w8mV
9reNa35UpvMMyY19vpPdeiZBHZar3oSxR0XFmvwzt6Ulo9UwfbcSy4JtqdFBlynNKLsxDoRVI6es
uxT1vQgD46FAKrGBmNPtlNASi1QzqxczsvK73AuxeaGrQvjmIXYbLJ8TkZGs+xjBs16hUq/RA77Q
56hOphmKO9NV079KmTWgj9hOY1eebt3nIj7FoxX9kHz9P5RkLB5Ex2bL6BPld9U27cbLO3p8CQNM
z1JzrbQuDdM6pVJcRf5No+FrJrcAK7WJo33fFkazr9Bxb6xAM4jl6i1lM7ZhcDC1MknX1KhTH9/v
orrts8lqzH6FKnTwMNJym/TZ3qYtcm2JKbC/rVSLnm2o49ka1bLGHh8NBrcY/oohYC+ji+SYhbk4
/F+e2q1NRE5z9Ohl/SlThFALBAgst+EfDEG3oeu816ZlXaExncF96BOf4xOHI7KiIrbsRByHxDHJ
HvN/d6qeLQPUfrSx7QVHw+fLUIgzwAx9YlF8ulMwhvyYZuRO+A69tHkNO4zRl699hiaiz2giZSWE
0/FFOwY5uzykwEHMh51GDyNm2BocRa9gS86BM2ZAkVATtu11sj027mM6nAr3rguvANDEdI2v+BUz
okjfwQ+3e3uiMFVHhZSZdgzRZGtyGcT5KgwKwNXaAkXFViPAW/hssP0f6NN+XX6G537aDB8E4mIs
89hwDn7yXFqPpUrJ5Pf3Lj2jmfSaEle0HaKjzwpfphjayg8MHd97+fPYPrdXbEsjh+ngxfIQM72L
EAtfe1+Ih8t//pnR9T9RfdhVk84LvKMl/mjmb6sgPEbepe3T5cufmYLzlL5GRKZa90V8HAva800j
lrHa7CzpbQzTRvOtpsbye3eaTXZwZbBwAt87Dulfi0JbTWXDrdAQxRyOq++RIef5fWZXZoKAlu5Y
4NOq4xsq3QsnU6687DOriDab6QWhQeTg1CRF9/0GZsVa168FD56BRM2z+pBYGlnkG3Bpo+ZWC5Pf
Fgd4ZG8Ij0az4fuMVB8J5bVk4XOjSv53PURpZqNcH+ujKd5Ecafj60irl7Grrrzsc09qNp8pWArU
ZyUMTX0cb3yzpEaO/vv98lA6d/XZlPZqRIrsUu1D4jprU2/vnbC/Qh8+c2k5UYU+fSj6FvHTlHwH
g9CGzZCvFUJ0rjyUM4vcPIQqK3SayEA9Dja5g0u9FUdDus2aXevT5edy7gYzCFFZpKMNfq45ao2a
LHB4orQ0kmSRh/aPy3c4A1eS80ns4D3DqJ0c3WHw2Uq6/iNuWf/DpHC3VSliPDihWf7Ixty+GTMq
5ldm3pnxKqdf/Om1IN6p2tGEz2YPVElVqdxmUOHQnBbtKumuDlsxjaAvPoPzjMDKK+sKcYF76KXC
Firaam56UtQeLtz46qG6FVr84mTBusQScWVY/Euu/+qm2n9/HCqIVCqcq4+O1Wu3QdXlz3VrlBzP
0dGQR9nFB5emws6l7PcUQC/bxC4pXCXW82XcZBoOAwmK2+y7dYr8+86IFOAwwsEyzHYhX6nQ81TK
M133hv1CbqI8pMFLcZ/SvVX3AlnzoDyhnh9PuSPKWxuRO8Ko0juyI6aOQGoiNsS63+i4rW7l6A6P
SZdF1dJhy7v1UUat9ab7WQ+RfGybDsW6obKF7LridbQLBU94Z1MF7POUrUMmDP+EKoAyiNFF66bG
Et/3inOoqKv/omGgI9XWDHHKR5KII40Tv6fob7aOotRJ/PKn0ajmwRnl1HyOrXXmV+SC2Z66Tip1
2DtDF+w7LcsXHZHVy8xCIQlvxNuNwsNDIbp8j7NB2SlaFtbL3mryta2l5kk3tRq5tY5RjBl00mMP
01zAqEsW7M15Hgky661O6Wvj6ZG8saFvVKvLk+rraSvnUGafjCpIIDgHRwfNFxV4bHjew0htd3P5
Bl9/5Om//HeAIVFNZKlOUbwifhjoW1eUwPTnSDE/TMmx//Jdzs3R2TeFiD12py1vEr4tZYJ4qcV/
VPZbkXi+fINza/PsZ7Sq19oFvKsDDXV7T9VpePQB9V9Z+c/9+bOPCkmzpQN5gJW//TnkkBbAr7T5
Lxm9Xv7rv37L2jyLUlHyHKiaGI+GaH6MY7+NcWwtBmnef+/6087i0xLplJBq7J6/P7ETiEHjetL3
4tL53tVnn5YqA8YGRAG6ZPKzgthRJi++fuXa4t9j2BcroJjeyae/HRGqGsYSWeCY07wUidbcde1A
iJozAuFJWoQ/jrztjLLHTz+MP6O2rY9KE7ubshu052zUk+2o1cUvp2MGRxP6IqFGsGoQxQObMt1t
2LblidwoijskFpv3jpa5C1x11SGzNdrTJgyXzuqTFVUcfd9yMuWcXAbOLou69imHCU4hWlHvEbpI
yo2q+UdnIbxV8zDZiHYS4o/CXTpZpm2LSGSrcRzaYypx9ZYTCU+rKcx4qp8vdZsmHK6g8MaieEpr
o+5jEFO4uS3ZKJMMz92io8ei5FXhweWqW/o5PXAM86kOBbi+1HJAR+f46KR0Vjpgznd8UyOlyFDP
t8C73FdJnemI8tl4Fm4c3/WxjdCRYIJboanlTsA4OI2UH2Pk/YW2zRA+PHYjKz9yTSTcuOVR5Yj+
JwUv/VWJnPLW9Py4WOD6SHe2P0RLHyHdXZE6lNGGwoCc0WQPVlwTd5AX9fhk6/qY4ipVKXeMMt2i
thsf9IFQOVkISR3WlQdriH9hzHJRCJsihxyhJLsQ3eeLrEV2Y6Z5nNDQQU6MYhFUViMAziUFljKJ
Wq1ylXClSKfB3Ks4iGLUztlUqC0m/UmC6KnE2QmzhZ4kcgZDD6I1mmeq4EoPh0ILRQ4rKcQ/OVD3
caUbrxSD4aOJuKFQF/hYWwdnX5NOS/XKycmsp4vvJJlYGk0AxSp11ZOX2QAPFMozwtb9Ex6oapJN
FgusC7CfrQZ50Ui6ZB1X2jUW7tf7Lzkn32N4iqIRbOFRiZ7zNF2W0ZsnH6X6I1JvRUP607Wsg6/X
WjmH4AvsZ5YLdvA4wMpcEGkIQdH33i4vJmeSPuWcf58VBqJZA1qwTktylypDglTbgohV6saA1U01
T0S+pA9u7Jtr5Of5xlCK+iZH9IxeBAePbaF+8qxK27K3cD8aHVNvKnKcL1GS9VuKyOGJDri6Q2cr
lGWpDOBMpF6V4nsfu3moa+Z4Q+KBMjmYyItcSwGN5KOrhQ9wLa3szPdITG/m05poOP1gDMjADnr7
HEbdouHMEFNcJ6f88ls4E4qr/VsL+nSH2DSKkWFuH4TRPbWVeFd9bYf0+kNRy2whafqu8jbf26n4
2zApV4EVXDmmnxldxuxrQv+q1l2MpEcAFZK+C8bIxBqv7KfPfWhn+xB0MsWgpL59KNiH1JgiUnrv
IJmuPLZzl5/tQjC51PiR+RI28c8Eq59V3EpChL/5Tma7kGFU6s6PgE5ldnIXeMGdKOkmorp6qzsU
DkIvVuiX10VNjiVeBLtwv/VKtHnWpBEhSqio6YPMrQlUVXJv11N7uoL2/3fUfvGFn2dNggtNsDQJ
5+DK3D9qso1+4kX1nzJ/qkj7Poe5Js7lMrHxpmGMAdXnhvG+FBiEPeQ7b8ia2nWmBe73MpPU2RBU
jXjstGTqmRASTNtikSHWia6Wtr9eqDV1tqOh9EscaJPCQw+7eo1woF93seADMaBvSgqhb1Vj6A6V
UpqHWi2q4soAOrNqzDMspQ7oqKts+2DKJ5BWdYpJwD6ksvvm9WerUjZUva70SKqFWv60S3S8vn+U
RQiNsfvmm5kdhw1PNHaHFuxAy3VlFzlnbvQzkwX38hw794jkfxfWQSb0MEeThLdcydNlnhXtPcXu
4j2nAYknA4nQd1Yiac2XuTBTqa0CuT34tvVbVcp7fKjPg2P8uvxDvlxFufxsjDVpWHlKj3utL28S
/0UOH5ev++UKx3Wnf//8XYiwRvphBC+qQ1OIHrzDwO0W3zpocfnZELKGQYqkd6k9mioCUncpSlQ4
qbUpcIpd/gVfvmJuMVtF9RB+bw4b+OgMtzqeGnSaK4TUNIhfLt/gzKOfM8w7YkSKNuXRj4jSBuU+
6a/85ecuPDvFhRgeck3U9bHxxF5MW+kWEPTlP/rMU5kzypvCr/vGYzcLkkAz7vDZLpSyX5ZUCL93
g+nGnwYOh6TC6WItONaj+ciu96+e2Tu/ZK8dicfLtzj3fGZjM+960+/Yuh+5D0z1eNTQYbXfSm6R
1ryV1wsnyBR6ROAYgRsQKi6WDpixJ90x5fOIguc7aUDcZ7bEhQp6NIzs9VGDhJAqT3WG48q80ss7
95pn61uLUUKigYcn1dJzV+LsSbgeyKYINRqSmMvv4cwaoc92QSQAs7KZjFNZQk8F7II+CnPJ9y4+
m76eOnqqJdX6WDvwjMipVogxNtqVngfv37rDvG0nC3v0c5vTOZDeVTVstTKDhfBy+eJnXsC8ZScV
c0Q0W9THfNhQP4U6A2A/CTeXr35mBsw7dl1SDLBqWNvaACuzjmxUfKcCRjrb9Hs+TV8a/bFqIJQ5
psW9bf1QzV+Fu4+0K1efNlb/swPk6rOZq6EyH8CSMCyVDgZl7SCGcsr8kMWgEnWEnbtwKOvV5Yc0
LZdf3Wx6eJ9+CthVVMHUrI9aOdC+roZo7RvyN8gi7eS1nvFbA+K3tspEuzKjz72V2YzWojAhv4qG
mhfkAJKUQ2B530l45sHN5nMGmrHLTZ9KUpDvgsrYpDFm1PTamvd1z4Prz6ZyNYYQAwXDFeZmjg4c
YPwjatDqVFebzD95Ynn5nZxZMrTZrNYBnnYEcNfHLhy8RcIneSyqI6Woy5f/csctrXnnThpZVuVd
kR36JMd24SnEPQSGunXSSqz8sNGXupdqYOayDBXNmF3Jxvn3z/9iqM27er6paqWH/vuIFx3gn5bn
wx8bSs8TBhEoQcD3gqNfVe0GKaF/q6gI+dBZBw3pOZVyGCnnbaMC4aHlFQnoEFitKwRQzjteAuTm
WU3C8WjYcHO1MfhZp237HudJ/hajg/QWBViqGwPo6ipTMiw7QDCfOcABlqZYWqDmFcHr5cd7ZlET
s/NSUxutXnuDte/8+h7+EKrKfwZHnOLqypJ85v3Na8CQybK2qHpz36M82CkUcuG8cQ6sORwuY7gD
e0+jo+SCPeTF5s3Ht36XnP2uqLbgagjp7NVxVLe6mQVPvSzxM7V6IZ8HeARXHuCZ9W/eOg0BaxtV
K5x9RKX+Z1ngeh7UwH6sWiCqi4RUgADvtJVeOXGfmW3zg2BvakoT9qa990Ta4TiKQbsYLf1E3StM
+8ou4N816H8HP8Pyv+ss6TbB4KO+JQSB0rn7qwsxOI/e3oft6nVr15hEhH8N3CKYKZbSeRchQjcD
R3+6HUuiFpVjUFI3e5TFNgnzZdG8uPq6SfcD/g3duMOGAQ/0KY9/giNEm2st4vHK+/j6E2HOS6ld
DcGqMWA89Ga317v+w7boCIYNgZwixDE6xDYOO/XX5WF25nXMG9hOCBDXMER6sLzKvi9K+ExjqhAi
UTTq9974vHfdKtidKxJODlEOOMSUQZAvBJz1VeFK88pDO/czZp+5qgbQio/NOziu/44/A7+3oIBf
x+GVj8S5WTL72IVDZQM68u19CC1ODR4HS8f/DQzQe8G0cuUmZ9YyOfviCTsijqsxrH2OPniKy2xM
Ys1gLJi+feVr9LWgjs/R7GtnNqoayNLjh4z/0u9s7KkxsGyksjVNBdOMTlaKqLigSbIRTYD016+1
TREI9uxuFa1029R+Xx58ZzYn89ajhyu7czXF2iP2v2trDyW3851ijbT+zUT8tNGCLEUghPCNveYM
926fjcs6BMGqhP2Py3/7mRE3L7S7bV/gBp7QgX2y8Ed3kcdyMXbXGipnhsK8yq7Wulm2uC0m1uEy
j26m8Nq2TDd6+C2FIE9oNmV8dmrYYGN7P0bjvWEOK2GZd4HbEDkD8OzyQzr3gmezxmP7lqY2BOQu
dH5AC7pDbv1y+dLnnv9srkSkavQG/itc12hIknYdgHCy7dX3rj6bJSFmPbdrbI3pDkteNWkD3MR9
c+XqXydzSmte1A7ArYWGHel7U+YFkT7EZikbGrAY83WQRZh6zRQTFHFj8d7oveBHZmNv3zge/upF
K6FYqNJxc7iHgDxEhYnK61Cue0pKw7AqjU0DouHKgz7zDucVcteuGrfxddQ8ff7iqzZRdUbzcPkx
n1lV58VuM8llmgIxx5csN2qPwsZ9Q965LZQOs9Xz924yTbFPSwGZWRiObantdRJsWlt71SHLLdPQ
+IF9AFAF8KUrw/3cz5ke4ac71UFp+5oMrH1ZyvwVRUC9d/MMeIRTeh8Iw+ptksXhlRXuzAqhzuav
DvNaR+Sr7+3WyjekQmHvHGp9mVjaiFOvuvbBmCbU/26lLHU2h4taCRFLKdq+g6AMmDysgOgaZl3c
se/Fwima1LtzEhSzWOCQUynkLWwI2E2BgsJFu/wOz/3Y2WxHoSD6MXA1gCDGfQkhEHL3xi2sbZG2
37zFbMrDK6TpwcPbh4WBSktUH3UGjMHveoeDTnh/+Yd83dyUpjNt+z6NkTAwh0A1hLmXvUWHRxa+
+aFhCkRy44U9xyXTWKo4vzclcJiVpgXFY87hGPiInPyal/+KrxdP05kG8Kc/omu11PZCRd9nBMw8
Rl6ibJo6xElNttM/l29x9ofOpp1vwxPT847JMFhbYZLbp2lYZ+ttmP8o44/au8/wnYVN9lEU0ZVq
x9fDxHSm3/vpd2Wcl8pUUa19ZPQP/lC/CjvYwC4DbopU7vIPO/fsZpMcFJVR1K1NWEatHp04xHPv
YXCrdO/v924wm9jAyV1Iz3V7kqAavFNrHGvryqbl67XcdGZzGR2Ra7v4PU/p8JjlKlkX16JGzz2V
2QStBaicBMrgSW8eiv4wqFDLdpefx7mXOpuYTopBOoKbfQK8ApvxDi82jctw0RB28K072LPTIuor
NimAaE8aTqXxdwUWrK8+AtVdX76+nJ7v/66hGDH/Oy6hS4+uoWTtKY5I5rF9UEDVR0YiVw1TP48h
9obBjQ4zqsYkawFTsSZhbGyvGgxuXY6zXdjbDviPwCcZwwwdvWRNa2o10ui/8jdOj/Orv3G2JoCM
KoFk5d1JErT62haOsRqjLF5WCSU9YuHajUH6yjqwE9IVi0F9HzMPo1lo6ixT8dDedjE0a9ehco0k
x9CWdpPFL5S/wFA5lgtMoDd1Z6tXtvN0+U/+8nOrg0P771MtHLMSVozcnnQVAPiviVUuUp//pu/R
tYbCl6OPm8xGXyGbYOwyFN5u+27wtgisXFU1SarogS//jGkQ/M+D1+W8VmEYcQ/4V5D6LLJfOvmZ
lZMUmyRHdhTpxIfa5rAM0/ZKXfDLicrdZkPR1BuIN7GnHceWELVSSdaKC3AtgYh/ZSSdu8NsIOlD
xC4ImPyxAzTQDv0G8jRAjisv/ev3IZ3p3z8t8eBG8P2SSnCoCdpLsvfOfveMkx1eE1Cd++unf/90
/UiD+9rhzDqQrbqLB5BWUNG3Y9xdWYLP/f2zz8eo+BGgCZ6/qdAj5Km3J5sEnUXr+ZSaVKjJl0fV
ud8x+4oMYQJ8QEiQZ1FDqiwEfkhqZX/NSHPu8tNK9+kxdUXVweMPecl+2yzMtv9V295riA/28p//
9dyWzmxum8S9jWUonUNKZhJq21AnPdZ7z8Y/VnJlZ/uvh+mriTeb2pZvGqMakcljxpn6YGuafeN1
oHlCqBUno6Eu4YeWBnwbniApzWaLB62oFz4SsbXfCmPl00LdGoqi7sIQllTjW8nt4FRkmaRFuqw5
dOMgbZ7t0hiI7gOZ1ypFuvADT1m0qSd2hqGS6gYha2U0urmCbxPdFlBId1ngOv9EjYcGPqgSNfjW
zBTzmgVZBC36xqo42qBFDL0EbSy3QzKuLr+zr4e2mNcsUoSZdqf44F4I3AHXveiLZmOM+HyuOt3O
DLv5l9oPxjSTdgfd1kLTG5g41R0oc2kYbS7/hnM3mC2PGg4HZ2zd/ujpWrE1klDA2yoI7hgx0H/v
FrP10S5Rx2hkix3DSoKmYCyR+1yM+vby5c/MHHu2QEZD0EWpaeBGsJx0bYxtvDPDVjmksETJbxzz
fYw+6puPa3qMn5YBPW560jxZLXHPLPyiRDH3OuXgXv4pZ76M9mytDJK4CiurDo9Oscu0o5FH5Ei6
W48EI7d3jmXYX/kEn3vrs8XSbohzJYEQ455fR8QfFw/OqL2RcXrtwPX11IBT+N/n5AQ5CNiswjWg
fwzVcw73iQTAwLhy7vn6sKVLa/bSRyKFRIeV/KgnnfuLWMLkDZiE9xybScR2LbNlvpiUzY9ql5Bn
bNtr0mjIZglV8/nyuzr3C2cjIc75XkqbRzidVfOWLIcbo3tvxmu1lemdf7FYW7Ox4JjA/jLQrgfI
ZMeEzNbU6n9e/tPPzBhr9vaDuknjMTOsQzchZ2BuBv5LxdJro0Xyrh2Qvm5n84pmX8xK6ZMobcVw
rOLoXhlIbW3uLfu11ghPDj2ATRs44XbsXJk7Z4a0NfuAdmrXOUmN4LIHhwpAgpih/I/V+r8vP7Nz
r3v27YwEMUx5zjNrgCrXUGksDzTpeDKtp8s3OPNSzNmZzAxseuG5x5c/NJZdfNTix9G8A+MNDvHP
5VucWV7M2VofVGZCq6tgyKYIpUFjIWknLbkJ3ko1vu07kKlq8p1qnS7N2QJQDlDpaIWD/LVjYN8R
lR632AgTrF1LotvlH3TmnZuzVcDvFZ02ngLxwbl1472nPxAJ/71Lz6a3lHEZVhqbek8aEu7ZuM8J
SW707v3y9adp/MX0Nqd///QhobYVhIWHS8xnIXmKACnuVLjpV9bHcw9mNsMzjqpxofL0lcY92sDt
Wpm8wiW70uE8MxnM2dROO38soccOR5MUr73Z4eloFNpBqpaCVoZc8s2fMZvTWWsRPwWp6ZgJcj/A
LY80z8mpu7JknPsZszlt5lVvw+8H6QVUjqiUBcvHIhHRgj3x5bd85g7GbFKT7mdbsdazfastkH3x
ojbgOhlPofNy+QZnXrQxm9KWSOlXWGioY9P6x7O7lyyw7kaXk+73rj/9sE/DVFj/z9mVNMfJa9Ff
RJUkxLQFesR27NhxEm+oDF+YBAgx8+vf6az8FNNU9bYXqDXcK+nqDBK0OWZb52YBWAGC4fdVVUKP
TebORgsrgaCDnMtqoowoCfR93b5A4OtseeltMawDnI3lwjxqeRW1ZewbOEvVHizdqm+3DY0WY23p
ABwJTaEIArAkxKUF8FpLeDA6ytnhtibY/49+BpXNZOG0ilzvwbO+wOiytW7LP5YWWrN3wdZ4rgQ4
tYl9qNYuPrhFt9VcdNh37oghVR6pooLBkeGnAKtw3ljwl8j5IG/qgO+6BBduyXIby2T5ZE75A5nK
l7IBL4u4AKxIOD8OTRpYxXxbDuJahMVOCSRhIaAUFgNe68kYotGeme1yM93ACf/FnnzUJ22vpCgp
UKu252icuhwv3kUKswJRwNqlL16h/5b8gT7Uf56y6TmZIOgFHxMI+aJsDqyEA406kLiOs7TB6TGN
7MFKpHuyLbheZRCv+10mEiakcIaD4nU5P1ozNOFKNy4CHF6TsB3EVnVyJdfpuKq+aWAiV6XOWdYU
PiaNlNW9NzYeypNSfi1mGPhdj4q1hrStufWwcUKMPj5TmgZm0QA3PMGwHSXR4uW2FrTN2S4QD500
aJTaBjxuoa+YsTNgIL6T/7ypBV1xS8BVvjNnd45YL0Cz6gMBC/SR/7DY1+sNrGwMutAWdepkLAke
X2MJlydJ43PLLCM0e6vZXW9h7YCvg/TxLCp6K+NzVCmng6Y5ahIWaEn7pkWfMvg9Yk/F04U3ltm5
gNfTnkIZbSMq6SUFfhAzfxmt7zamYqaLWc2Tc7aX4kvNjRe3hagx5EmOggOcAsQifCctF84+/XlO
1Q+TAt3fNhu5f2XT0nkDCxNx5tlDE40QPN1LMDR3JO62iJNrOU5L+21bS2eGFFDU2t8yAxr6dQps
6acUknJ0mWGiWu9UsbEQ19aJtg/ATXSAT6oJaUc7PVWQNG6t4RUI8Y0dbG2g9COW8tQCvW7rjGfg
wjfgnXxReL5tm9HJA2lSA7c+93NkEQhHQ3FZei4cm7feKVbyjE4fUBIGI7PsMA2EmWEj4YMBi4Mk
FLSqQvCe99fjaK0ZLfv3NrQQoSuJGWgITAWgv1ncpfZXaLqF1xtYmWKdTtCgaFuBIjJHSfVfPbwV
Ah6a2Z/bvn1p810YQhreK2iBXDzj6Dyj2j6NPwlMJK9//bLHfhDkus6XO1oTpHeKOuobiGIXdFFg
CcJByoc/U3sEKaUL+twwn0ovLjeuNisLVtf/opAogGCPB7Y3X4rPiwLUJCcQ0r7eoZXI1ikEqq6s
sWvz+CzzAbriJjjE2IK/SweSsKi+p7CL2Dq5r3VEC+wOWrZqSSx+Bu7xsZMpPOlylJCv92NtzWph
PaHWkqPwzWEBkYZ8ZndpBaD7eO7jLWb6ZfV/MPU6iwAeTL0UKqujBh6On1gBQXYIbAR1DeuONoOa
Q2mL4/XOrIyUThyAtzQ1PWeRkeJmlErjTG258em1PVJHtUMIpm8h4VtHiv2Ja3FMoaHdlEOY1aYP
GJOvsstrktMFlXXbxv/3Sf5dRAJIYQ9gOJSRscSpB38svCeZxkJgCLZI+nR9yFZSig7cxbW88PD6
U8FYBI4P9VuajoHayilr86EtLk+MlBiuUGCnW997Mr/hzL+xblc+rQNwTcgqw2RAOWfT+TWRp9x4
vT4ea9+9JLB3g77MZlqqBjfNAnbJE4xLSbsxnStxoNM9BoOXcSOEDTB5/FaqRMACafQFfCygrJv9
Byfg/W1duIT6uy7UJYWwrIfNNHPTh5GwBP7IdAtDtDY+2jZBUaezC9wJIzBX/lO8+eNVW9vnSkrV
H+Fqy3RFb6BuKj11lHSKeGEcygpK5b35gKNoCLMVuJ7MGxG9svJ1FDH0fswMgAK8AzuQhSxe6t4M
4FFyfQ7WPs7+fw6aIl5EYeJE3eVvDupROTSyCTgbt31d2xFaNhnOLN0yAm9351WglJuguvQJbk+3
NaAFrrRFlRlwRjmjkB1MFP7l8HoCjeOmr+sY4kkt1ggaSh25xdeRw8jO/dbOWxvaygL9B/Sbzi6c
qts6suck82Nz/Apl7N31P74SwjroNwGgtERs1ZHB2LfYhv0pnOJgSNPDu7Yqo7ne0gpauxTpYhe4
XsG1l4BYni2N8WiJGdJNfGnrg532yWGC5+C+GxRKbLyrD6Ss+nBqL+Y6g2v8qr22v+kMRfWiJARS
2GyVM5TBZPVWD+ldAW7Cxhpbm6hL6LxLUzJvUg+cKkhpVM1+tGHH6Rq/r8/T2qcvv7/7tEgHpgob
r6+DGH7NsRdkOXwQrn975cD0D3i5HyYvG6FyMkNFoDbgR1f335v04hnW8I02VrKHDlwWWTd1FhS/
zi3MQwI15zSYXdj+SK/bivC1bmgpBK9gVg/3Wn7O6EsGaVNYjUA4/QWWEht9WGtASyEeVDpiU2K7
yyDnPidfFzic0/kp6x6vz8NlQ/73WAkvzf+fY7siC22w+qMyZ/U+mWFYWvdTfyZ8gJNtb+CeNzvZ
SbTC2VhVH88K1fFn8GTPOt6hR3ZlowD9h3i/oBt203BRHddcgAAi68ThZ8B6VDBPBbwj891gQGTJ
GqURXh+0tS5oRwObm31O6OURYAQUHrZ1D7mT3VWE3aTPwqkOY4ZzRs5QT8HbUS33rS3ulO0dbbhE
XP//Hwc29bTALgq2dLaJSyps2h4aW+66vjlc//Ta0GiPAF7j5eXgVQ0qhSBawr+ihzdTQeaN+V37
PPv/5Qqiedll3sLPF0t5NtQ+cJFhQj7f9ue1aIa8Azc9gVscsKSq/UPNfQ3frevf/njTo54WyLML
sgJK9PzcmE9C2YGE2UIM75r5R01uk1mmOjjKiiuRgVUwRcJJjv2YvMw1BYDMIRv1pZV1o6OY0xw1
1GogNOpM+lNBQtdPB2ejgLkys+5l3N5tNjBciuOZSAfqkOJTuZgxzFbzs5uYW7WTj4mPnOq4qNlw
29YTaQVIXgGDFZpO9wb36hBWN1PQJ7A0SaeiCwfTSCh4gnJ4FLZr3eH1IP9ko0ixU1QUW//m47wO
v5T/764Zu0OZlEAXTPx3zZ/N3gOs4c9ibOmoryw3HTkFE1RIK4P3D/I/zNSyJwkhMbx5B24Jm3pI
4F5f1GuTpkX7lFlNKhOPR1ZbQB0V9kaWn1kbp6a1IdJivU1GDqYwumCqM97SBX1oip9q/Hn9r699
XYv1eYRaCfQ8AcNtP2fsaDeuD3OUqfpy/fNrI6OFe0WrIUuN2I7iTDyWuEEOy9D4cdqcbvq+LoOp
SmDfhInByQYRGLkZ9u6PwmC3BaMug7mQVPXCzHnkVUMADHpA6wcLxk7X//vK2tSxcLUBz1VQpxn0
NowHc3F/l6Ir/M6j3p7YZg6nmy11v7WWLpP/LqkQNdqGYsqKPDrhTdfA0Q9lJoRB72R+w39c78/K
XDuX39+1koG7kafMtqNsno9pBVfyzsA7TLE4G2G2knd16Fs65Ra8vi/dSH4szrmwb0PqUx34JmeR
pA6UtqPMKqtTW5tir0xoAnFRprvrg7NS8aO61lzHIT8LJwEZCejZ/VZ1zeG21sFCvR//WwxIq/mG
waomwPs4+QRbtQlikhAv21KRWYlzHXU3Uxvm5HzkUWPgQURxSny8zD7BeBZyrtOf651cWwFaMimx
WySMtlZU5dyv4E3UQn0t9bYoCWvLWEsmBfye4s6qVZQm1HkyYPP9CP+Q7DRRuB3C7DCLQwtPfhsz
ttIZHXgn+2GZHDo5UQxLxba2j7EHAZB2y25lbUHoqDvC4EO+GA6PUHqBBnHtK3KQqGL3A0So4bYl
8lfbYfD42zpN/y19fXDJ0bF3uWlzKOB0TpTAb25xfrr0xwWgOsfPS/cAIhZxH6vsK2k+TbL3TeOr
PW5K2a5MnY7IE9VUsBg6whEfVEhyOJR15WuxwOCY1L+brtjD9zAScKCrq/bX5MI1GSDaFzmkp9rp
9kVbHIrFfHXhqnB9pa79n8ukv8tVvOuNOuYNjdxUhcWYfsus7JRU1YGx7GCU9ga1YiVj6Wi+AVTu
qS8qK8LaiaqkOrmUv1zvwdry1M4cIsc7N6gZdpTCB0UOcCKGuWj1+baPa2cOo6ji2ig7GsUGaO49
nvBGFJdRnrj++b+aYh+tRC1RgCJpSqtuysizzPoTdP7SQ52z7lTkth1C/dMLYMuVnWLDbF68upvD
GWDhwpddBwfDAkbEqDeI0B0IHEMF1MOOZpe4cPZS5u9xFtDIcrxsJ3hKniuXktclLbufNjXguDYC
VPZlgNHFZy4c+i3LC9gqeTn/2nqSHFwBJ0dj9OY9DCYNeEOmgryA2odS6AT/461qxsrq04VBO+g1
2IrNMqKVYd6P/WDMEOx3xbclycxH+P6KXUnwjrIx3GvNaYu94g1xHNODFqAzSGzK5amCkHrQGzFQ
IOi+UT1dn9e1nKYj65K5g9NaK1kUW4X3kHStvbMn1NtpK8hpSJqL52YLLyPCVRc49TDZEBsa0q11
tRYT2gZB8pGObVyTSJp54tsm+S+pk99mdiOlj+q4Tab46FjKtaK27YOyJ3BC4T65zcOBWlpIL4Wz
YFGSMaqJDeRPn8E3Oy2woC+g8q1UvHIQsPTQnroKbJJCRnM6Q7UXpd/JsP8sEJSFWw9ufNdXwkri
02GEclxK1504i9SSP8pY/qxsY4ulvLactVn2lFmlwyjGyDBRWMFj4KsyJGxsBxrUM/uWN/3upk7o
mELWyiETbjpEyp0eytgMVbLFSvz4dYrq6EGLkhZmEYD21e64a+cfsk2w/dnw03mFjvxOjVkg8LZ9
vR8rYaHryg41l7kyczOCLULksfhTlde/bAfWa9e/v9YZ7XqRSkGqLpFmxBLYONO0Gi0o0dTeTnoV
PHkcE+/aQ5oGHkjEftzZ89ZKWFnLOpittG3RWiUwmMvy0Nk7xZeXWrIjxVRd79nayF2W97tjgse5
Mw9l1oB49WQ7jwvEE6wt3ZKVkrOOFZtJrdya1yzqLHnwBuurlCSGfBrUeYv+l7nIN5ia/7zej5Vw
5FrQD6VtZHJKcU2m8i4du8spc6sff7GJH2zmutTsnC+S5WnGI1hp9wGzM3gID5zdW42xHJN0igP4
eVRh0+IBFvR5+J/G+WtcwKG7U0PxFFsT5AyGCwvThgkLfoPSUF7bPswC59chb6pTYilyUjEUZLy+
7GAI5dS7mXfuXlqwDLHA7QpMB+I/1SxgBG0brzCrJCe8PjyMbWeesoZ8Lx3ylsuZ7B0e3y00QzAX
BTnCFfu/JZFLUHrN64gndZ+aMvE5j6t9zuQYToN9Yy1K1/GsmkWSQlhj5AKAm+ycsete2jZXr2Bx
tXfTlKqD11Xl4fqUryxdXc3ThaxlnyRYusw04VrThQwHxHbeONiufF2H4cxJs7hOUTE42dEHq4Ht
UOLdQzvi9fqfXwlsHXrTt6XZxCMgdmp4bi5mwY4TtKige1v6sysBoeNvSm+AaaedzFEz9SxI5/g3
S8lWYWetxMq1HWoEFCMdZQJzaVGoPa/cbsbjHoxITBjq3PUpaYPcabzP0CZNHjtDGvuky4yQ2LL7
4k6DEUCPu/5821BqyTlWuV0vVkwiPkNfI7XHo0uG7mIK/TK1aoPVtbYcLr+/y5MxHuELq1A0yt0v
hcvhFP2awJ7reg9WthddN5FQZ6R4saYgDMIaCSZxNQt4BfOv/sEYvpRl/1xs4bLW+qGdwBJryWgn
KYKmt/9IVfyiaXdWS+VtnMRXcr4OwqounvcKyNfIHp32MOb1167z7j1v2BkyBQ9lbv+zR7mR9FfG
TYcI2UNXySQt+d9qjA1zkgkiaXlKfTkda+8RWvAX8duNSVo5lOnqsBDzj50GfO5oIEWQJ/WpTZzI
MKDgYtQ+pABuqciall6UYW7sViSRJDIBg4bp2Nkrewgzbml3fzj/+Pxl3t6t43L2iJyclkQNeaNt
lJO3adgo4/8Vlvxnm8S3LyP37tsjbMcMcUFvg155kHdFFjStb905xzJIdtWRfSpO8Sd4nKiHej/d
l5/6jdj8cGbQrpYAvIp7CRQkqogWFeiWGSB0YU8k6PZuNT3SkV3UqNxRbSyEDzMrmtNSgVvYbgeq
VgU0UfNjTKsfhpFuHTTXuqIdxwAYt73Ccth5HnL5WTQZlCYZB9h3SMb7RiV1mMJ79vl62llbC1ou
MDveeyl8KyM6FcvbTMah8ktVVABPNMnX622sdYj9/5qYSWNXrmuys0Er91B6qRV6JtIP76zpZNtp
9oK3E+/xtsa0oos591YxuQTc+/wLdTqfTjhlvi24KatN5b8PN27MvrbzKUgntSSvTNAvTMiB2i0/
iAwPpG7jQY0aO9v1rqw0o9/DeTkXQ7f0FJyi6gcxkdscdzjLlPyuYYl2vY0P06dp6WilvqGgwKuL
mTQDQKOG3uQ8Hj3zrXa+TDAfhM2b31c3eeqgscsCeZccnCoHRHo24ACqnNxH0n61FvmSWukW0Ghl
NeslJ2uxIXivchmlqjqMSzoEdsV+NV37dn201r6vhX3KwYtOBLhm3IXDKN7N8s+OdKvQqPotxaCV
zPJPcQmSkTDloOQ89HECdpv62XjxBtdu7e9rwT7EkK+2XI+diU2K03zhqMWq6wMPWgsbTXy492OK
tVhvEiGSvmnJWfbe965ih7ruUYZvMGSl3QWCt/u4g9Di9flYySx6AWYoG2XJgZAz/JI/5+7wG9aD
P/OR7JfWe4L5yMauttaMFu+jct224KqNODEfYlzw8FDy2nT9sZAk6JJ6K/N/LOxhWnotRoK6POXp
bEPGoQnhjsyd2m8dGQyq3WeA3KLqGLLUeRQA0XdtsYH0+Bg5iWa1AwGkozJrbgp2xtR8asyRfokH
ewgnRmD2N2f2S2Jajs9aS/5MshQXWdNRfgtCZkPoluT2yrrXyzeV08TKZGYTDW0TWuAFNPyWWxx6
px0NXAWVbTbyJqqz8Y8Nx1APzpqjs7E2VpK0Xp2ZYXOdNBYYkklbZvsFNq3p0AL566g/9WL8ur7O
VwJXJxsW3cR5Y811NHP5ubfH72Mpj0Y6blS01/qg5QWocvIiczOYCYLJQKCf2XZzAA8lv+w3duW1
DmhpgbsuwPU9hVNVMQA0aWTVqZ6dIYyb3trIPGtNaBs/Pmwoc4kBnoTNxkMiYkgQmmUZxHDV2Ug3
a01oeYDB0XEZzJ6fq+6baQNODOp7z7auTStf1wl9eKB2chU3MrKTMuzYeORzE7Jky9Nr7fNakI92
PzcwurTP5iR2SWL+Eq54s4DO3jitrGR+3RGoGcaFj1lhnUXuPMm4OlHHmILYSCKT818Vz+6QTzbm
eiUh66S+JZkH01MTiYoyU+FEh3Bg9LHLnS+zXP4kbrcRGCtJSXcLmkEYkLFn1xEfzRfulE+LYBt5
Y206tFO+hDpM7CoT7L4F1rZOXJ7czgTbVaEAdD1prP15LapJArFMGJUtUZOrQ06HU8GS4/VPr/15
LZxbNWcTX5Cs8cgH4uMRvrbwT926XK2tJC2Sk36SVdkSfL3t4echulfwB55QRgp7gaNihWXmj1DX
uq0vWlATMcFzfVIkSkR5gnl8WHfk7FGyERYrQ6XXEIupHMdE4LKtMFRdGkEJHjzX2+JAryDW0K8T
hYOnwLHOfJq8uUNzSN3nVNRBx+v99QFaCTa9iug4krGxs8yzm/LHHsZSY1sIuKDYfSgJUokAyuZ6
S2sHEV1FQY3CpYtAodVjvxZa7Wyze4nn4piW38rYORmJd/BEfF+a2SNvuh3Pp9sO9roxypDjygsL
JTBgiBOMlhswJw2GOgmvd2xlg9WLe2U6Vj1w5OY5zWLysCReE9La4kc+GNMejwLx4Xo7a4tNC/nC
jAeAx5V3Nj3vxSbxF54DawNE1MZSWEkpemWvG1k1thBRiBZz8u38bdNrb22AtJBfzF5lTm4A9MSa
7+WYugApePesHIaQTagmXx+e1fWlxXrjZbZTSpyjqFOETsmM3TAqI5hhi3OcCHOFX+H96FNb5vGO
lbHtM9KWO7VwXPA7s9ky41gZxr8V9Xf34A7ElGUSsYrKZrgf2+ycp/HGDK3kzr89f/dpypbR6Cfk
zswFzqkfv2c2AUw3yb/NhhdOFhc+csXGxWFluf29xrxrbBHKqEgpzDNKiscR/gqB0cX3OAe/XJ+v
lcyjE1ZLwT3T5eCliVzVocim5MWNFxAb4Vx2qiRtdxLS7xuxs7IEdQ+ZgqYsS8hMz3ZCStBurOFX
X0GBEE23ezvn1UY7azN06ey7QYPSbZ4wCJtGkGMNARALWrCI6SB90Yz7Oid+K9yNfLo2P5euvmsq
6XGhzIuSRPXwg9rewcDRHnjbja+vDdil1Xdf9zo46YkGX58JCUfV+p7T+0P8nGXzRtpc+/+X+HnX
Ak6TwuQkbcAS9Oaod6ryHvJGy/PcdHTjJLO2xLSMMKWtGdtZSc/dmBC/NCDikBfWs6LtXVkWcpc1
4udNi1lncOLRtjHsSbDzEH/yxiXMqk8OfMqGsvB78e16GysDphM5sz4rSFeiHgKX77fMaR8AIYlo
3W/BOVemXCdzEqAaMjHW81lBFl5VZZAOr2PLTrzcOHCvdUBbsRQmP2os4iyC489dW5lfs1FUgZeI
YX99hFZSr25Ix1rXjvNSLWeGUipEe47WNO6uf3ptcLTVijXZo/bsUgjqWaDCw0uxfUT22hvwkr/e
wspi1XmUqdsBTmF1LXgk6jh24xOAFfcsUScIWX/vS7VVh1prh/1/3KUeS0idLG0Ev1uYHn6lxuAz
IJvi9CecIjc6szYT2pZvFUsJUAvWKjSaflEVf5KDs7EvfYzQMy1dxt8xu8uRi6EuWE7n0plOOIQf
RG61IUnqBwREkEoaTZkz+ryYtmjUK+U7rvMrYzH3HjETdk7b/LHI46PRN6HNnzNDBLy8eDvI4yzg
fdQMEDHYes79eCC5zrGcFo81XWoi6Jv0Yenmz0k3bszRX0mLf5/zuE6xjJO2kO7iQUOc0OYA/Yj8
XLdiynesKvP7Pply4S+ll0sfTg9CBdbCh6hxO7qLYRpaBrXKjQLaK4XzKnmn3HDO7UX5QMSI0V86
lj91nZJD6HoERQ/ZL0VQdWLeuNp9HJFcpz5mpI4BP8LICM5ws35gYxNMHHK8G+n270Hko+HRztvD
VMfFNDoTlEYrFSbQbDmObsUeVZsmRzzW9CGp4v7VQ1kq93mXVUFVsmlPHei1xij0P5Vgx+5MIeNw
dBbAYw1S7h0ny2FmyNipinm78Vf/XjU++Kv6iyUrRDKZPfzujeOwn4P4QHZpUO7M4yTD8R5PMuES
3I138qF7EMfqiX0tPiX7LerYSkDyfyDiSdrVpndpvfdrAa06vxh3xrSr9xDWtKR/E9/Y5LY2IRDv
hxa6jXa499D0oY03Zzu8nnw/3pr4P7KvYpbT0BvwpYZD6IWAkRhGQG7bueHk/v8p1yhhjJjWDjnX
rH2a4i7zB5HsSV9+v/7v10Lh0qt3R6mKWF41jTjnkLqaIqNIRjgB9vaxtuz2EU7RW6qjK8nI1rK6
UKyq3RwTAH2W1zIhgTskG8WOtS5ouxLzLNkMxdTCctx7WGC5MFzQcMnsnRew2a8P08ok60YURQFD
gMrL6Vnl3b6yUAQgnfulbW9SWTC5Tgz2ciD13UXy88Dt59rMDgXfcsNaGXmdD+x5E3JLi8fVMp2a
t84d2ENfd0gqN42MTgfO2gkyM/NU4mSWP3fEuRvy8VltOqWtTK7OCE4WUjPszyNYb28TruR8fgTf
PsBD98ZW5mKhf5D/dEKwW1XJwIekjKT1u62Eb8JBseh/2u6dMdAjSqMbK4j91Xn9qCUt1HhuNiAy
QwCkKfnRXDxUMO96Vu4tPsNFOAvKakfTu6r5Dh3VWPySEM2HdMkOtnu+ucD6ID7yzPGrEuo6YezN
B9N9KXJxKKevRVbvJhfGIs3XfEjPXtoeTX6AA+TdODzHnEJpPHTc1lfiR9qcJUj5qCxJIkOr9IHx
2qP/j3EzYROSeOIBQ/UiMwFvIPow8GPWAC5LUHJLoMqhfIAofKm+1oTAfQEly9eLRD4P6+ZPTh4k
ofj0U4fLalnuF75fqvPEluNY7BzrGOOF0h1exuSPVS9PDl0CK0mCIjkuie0v7eQX3l3cyf0w/pHu
nk7jPp8rn1y40X/KYTnFY74jQoTe7IYWPPkawN/GV4DK/NEJp+m7R8Iiu8+a2edeKMc4SOQOwJJR
nKf5Uh5+JcuxyF6KugnG5Hvzmho4gfiJDGFFXJutbygV2rYRTALasDnzQd44wobZn+cytIdD6R45
GH0LJ0G+7HryLEChnsG9y8vfjRkCXus3MeQ8nxPlBrN1R8r7ij0z+mLhiJwbCcBgh2xU+665j2vo
qkHfjEw/WE73RdL4hnyScOH1ITFV5g5mbZ/aR9Rrk9E32UGRKWiSKLNPdVb5aA1HiKwOcVANRbez
8RxM5T1OrQzQhjp5nAfqlwUB07HZKbwe9KIMGr6DIJkPk6Ge/myte2XbewMbbrkU4ZhZYV9WQdqS
Pe4MPs2/SPki1QBHqDGUcGmmSxU00BjsncCZv/Nyn1XGjrdDoHCKau4apfxyvIunNwMabmn1uWG7
2nOgs7OfYKcwii9jGjnWM2IZUpejXxJsw/5Y4eqwVw56P72546OFkpTgNHBHvCrD08zOR7+FF1q9
3HemD08s+ZuLg4AU+TcoAlTeH2n8R7P/8Bo9gmTWDGGemrvrae3jqw7XoTxNnWeQHS67iKjlp+O5
L32D0zOn2Y9hVk8ZNX5cb+fjjYX9U0QfAIf26iU+0fm5iRN/EafU+Hzbty859d3ePiZlvlh0jk/O
9OxBfcNrfmf05/Vvfzw+TC+Mo4SUFUaXGCdI+CV4lefiJ5I+gOTwgHDYxiSsDc5lS3vXgQoKnY6j
6uSct98AgcWSbu/E5Dxf78LHGyPTxXI9XDJHD7popyVmB5Jb+4R6G6eqtT+uHUk6Quraau34NLQV
gOEjADuUPQ2C3+SJYzJdahCSQ0tWcAe+0+quBWTfrBq4vSrfQ57gpREqeRO0FS1phTBR08GCSkx8
SkkHjYEeHsOY5mXyuaz9Kt/SMVuZDL2kOwOhZUrWxidJqoe5TCM3r07X5/njIwTTC7jZ2MEzFoTa
k+sMLMhZ/pK3vQwNMznBnmqjkZUZ1+HGeWy6sqH4/3GGfQzwVuG42L7njVPK2vBooZxxLkhqs/g0
muxz2amzRcTh+vCs/fPL7++CzCkmu8Zt2MBg2G+N1c9I8E0eqFpu1T/W/vzl93ct8GZ08iYTyblN
FIocfc7vFyLUBih6bXq1qx3twZZwFhWfeG8cUCb0e/5YixEbNN2Y27UW9GgWJSQIObk4i5OAqR8e
BGIK9oCFdH0GPj6CMv25JM8yy6okj0+dyh9SU/0qRPeJlua9aYCSHY9fC1NtrKO1rmjRbCWuZ0NE
2z3JyT4zYz6MZfIZKmxPFnb+671ZWU96PZuTBU7n1IxP5cIAGlr8BSxqF/Ny/fMri0kvZUuvcRcO
WtrZHdmw6+w42zWwCdj4+sr46IXsCXQRAXq8OANnj8tAnXbDPrHt37M70bvcYvlNixYGP/8fEpAA
HHuhYoQExC+AkZgX9dXmmXXgLa3u6FClt1Wf2T/qh+UsPHOQydlqTg0UuRSuCMKPrY0H8r8QxH9v
NUwvnC+5upRWVHL+9u3Tydh9us8+8wM/RKMfB6U/B4iYoPajOPht+bVv+DxoD2lgB7A09fHK4bdh
G9Iz1DFf6xOMvO/m2pe+DJ6NsPd7//f1RbNSZ2JES0HSNUwyyDgDSrrwzvlct9BKTppkD8u04RwT
Yu1kCm1AnxoWRKjt8XKgdZbcvi2F6BX6Ggxju80wSiK/cyuw8R8n1vnOvOX+sHIc01UOXdANxt6z
k3PZN8dR9rnP+uIRdgB7q4/vi67b8shba0ir43hjwa2RGfk56R2oJwNEN58oJMdm38xcdpYuFCSo
Gp2v1yfu42j/R8ysmWPi2qxNzjWA1LXXn4e02pJt/PjbTH8MMJJW9oUakvNoJZ9JacDicQs4+XFG
/0dQEXKmgwUX1OwMN3nUi4gtgqTsIWaW9HvoTTk7ExKR+VKzm3LuP3KKEp4fXqawvHvP2eXZd7xZ
n1W7lUI+lk4x/xFU7KFrwNIFn19gGWinDdj5zn80aUHiqVC8wH1177QWrr/EPqg6xSOGW/6YuPm7
UqgalLHaKFZ/PGNUL4ZWrCkkyLXZuSlgyQBcKmTadtcX2sfr+h+xxYlmc5Z2TYbFMPhJB33QkfkW
qMJ8sUIj947Xm/l4c/xHdHGB7UeDskF2poDC99P4RDKQ3oZl4/Mfcy8xU9phSA4LYbBFxsJTLKDi
LRfszi36IC8v+r3FW9m9XB7sqovJ+NzvDN7D9vYmAQo0rm1qdta6fdoYGMN69mX7nQnrVCS3gWOo
XoIFCqhqC4tmZ1XN/9FG/Y+zK1uOk+e2T0SVkBjELdD05NmO7eSGyuAgJMQsEDz9Wf1f5fSXdlfl
NpUCN5K29rCG1PHKH5+vyt9v/f/KMpKKg6Qq1WFkM88cX4kkrxx6LwbB9hjSXGsquOwC0sg9b5eG
kGpWg7+yAy6a6Gs02OUJHo3lU0XnYIUciNI/Qzco+ph2nhwTzM74nkbN1CfSI63JAKxxyx0ERLov
zVj3awKV0DVlVqyPsPP211gw6d8MBVX7wqj2hlsO9UeN1MLgwguH57IfAifWYah/aqrGja3CCt23
IqA720z5Vki6/tBjq+91zXGPDG5ZZ17UiiEZo7VJQU0WcxrNJ0TERNnryFq50TVcRmdWTKnwpi6j
viQwvEGPtq7FuB3GZkpCTsk2qFgYR1b22dpT/ivsDNngaq7TxXfmCfSBvLwZhmo9RuEyZ2M1FwMk
e3uWQCeM7qnnTy9rq/VW1YWMV8zWEoBlYaPCWf2zF62+KfqVfJuKJjgYNvePnTTV99wLimMERUx0
4CLtbkNu6Hdetu4Gxnk86aU0m7rVs5uEXdNtmMiDNQYpPYfBQp1DGCQPChZXpjC3Pe/ahyAIsUHQ
Doo+vMmld1w4vxsIiyHJxSt6UIBSMxrvjojKT9YW9KylW5s55kEYvOVcsp+GQ+AsyWllH/hKp48G
lfzBVNGy71nHMiMsHP3GApT43hnE3vN8cafaYk4hmzCZRPl+WyQz2pKPecjhWeUMwVNpm/FRsbr9
5vlNneVuEb7b2YxVCo9ktH+7Wu9kPqgfERegv8nCQ0peqp6x1FXo9yqY8G3AwaYJDoFGR25u9SMN
IP3XjvCJDmAnPCRtLwb849LikicTV1DPWs0XB665XxqkrGnPlmqPbTqYuISsYhdDRWndDH23PI61
1A+QOhK/ShWQPWmiGalh3szAhonBTTEFRe9yxaZ+Lxc5J8UCqETi1G5w71a53ePaHA7cUdWdPzdj
EAvQz0B8EyUWXZdobrOxqVs0IYlA8T025vswTM1WRDKCrEEwuLiVlkHeQ720fAGDX6Xoy3Qq5gLf
NEZ6AU0e9B2HJKKw5qyDfr7NwUgU8TLWnthALkizTW7FvGwsajM0dLg3xmZQ4S6EbPXLqir7o7Xr
CkuOsf/oYb1axzVAK3UcNX6xCyUao0DLVi2U8QuwKWsy5VkJ6tWmMM18FKsvX3TEw5tCVf2DDKJg
SAZd92WGdkj7fWzD012qRvPb7w3MwF0eksxX0Af2HOpvIrfNnylZi73Ki/pbWczTDh4eX+VQ1/fj
pKedAsr/cWkc7wFKLuK+X+BYznrLNnYc2L4dqiYTOFdpPUqbeor5u6mhzdZrB3pfakH2yimnhOpR
bCt3WtIJ2s13dvK30+xUJMt17d+VZOp/cVVDOsL18+fWI3C6nSlQk3xdt/g7+VfkEU3mAwx4q0Gc
iNeaN4ln4OA9YtwPlc/IeM3BbUZgS8BBHbc5m+CoEYS1QHvaTlHKpjm6JZFpN1Chfe5auD+A1KEy
jm54xjESSPNl9MKkzSnclXpYlm2gjWQ2vBzubFmajwZKrLuCtr+7KGCbYhn0vMu7sts4nLJ9Z715
N4e1r4C+q/mjMJzeaZg1/O5yq7bOKuy+62lnkgWu1DezKdqPKPTnV74wc/SE1McybNdt6Hdyg8yp
w5xnUQcIH7ZQh57d27plSAeXiiQt7tAiHjFTvq9z1WYOys8dOMz8CXYH5MXzGdl5Uq/4P+2o3x2M
DVInN07WztW6IYXwwizPIz8NCC8hwwspPc5O7VJGIXaiBwfWf35BY6+HjG5m5x4tnQXh/6tbVuRL
ZK26FSUVW8un/M3FVr0VwtDDXDTdXbsssKmFq3ds8s5JuVmKbCxIu9FaqLvWgVhjN4TeBitcvkMd
lxyWgJksD0x3s/pF0MVKQuBq5NAqXwwFjKBtqxuIYpW3hhHEHpK77HGi0bILlOi2TiDCrGzDde+M
SqbGlWAQFKz5jndiQNAOkbqtEVG/RcJRj75XhNg2i10gyNvJF68aAhUHohngfdQ5B1535rmRbrcX
YV9kOiewYQuKEAP6IXrFxE8/dQgbj85gAX/Ew7MwsM7tQjWGLMPsxFYIWcdVGI5vk1ilTGxpZOJ6
4fBzCSnccHzJ307qvZlnZPE2zxVoRT7xNhbYl9sB4oFgnIfNbiaTBIR4nb7AwUVDFEwEh9ppug8I
upd31GvKr2ikqoMzzRTXaOFuFyQ5+2oWDO597rQB27fcDRFfwXxzrLkVs9Rb7hD/G+vkOGZOu9gO
UAmS347cmG9IwNoth6hqk65FHn7IMux3JcaNia5ceWdV3cOZuw2aR9eO0V3fYATmQi79lXDhOru+
GvmTtS3ko9fQ/2a8aX2dtUIILW2XaBFEr7T0fMAUiZjntOxClIK0ku/huALc44s5o8wSOGnoYaOm
km6I4/h7aMiLbS6cQmDU45EsgjBqOnP6S04lVD/1aZDAow7E6cH5mfe46uZwWefYDiUEFQID9AsM
J9OgHtHnBkUmGUSLkN9CwWEG9+Z5xdgpqws7HjCpb7OircWbV8EQAerK4x6aTBIiel6XgT7fbz3G
MGOiustkg0lei1TmfrX4lhzu70kNddLbGYRLk4nBVw+lT9uUI0YfFqCpjkb03QaX3+rEFZuQHnTT
YtZ4KoHUjUTu3iy4qDZzOcDF0GvQI88NtBSa8nTHIpNY7t3BQXRkwZycUpInC1ZSmhvIhDoWvnBI
IoLmAbw4kdYMaj9KKPm7cXI4ubhwiqEFxmK2D9rbanFYso6um8ec6/JuXGVEcfwAu/ypy2Hdctna
bTC0wW4RXXDvEbi+CMiw7PqxD/fF4lUIMMW0awIXmgh9OLm/TKGGe/gj4nSCGBltnGGpcZ2X5r3z
x1Nc8FW1GdBHIYlLquJGkCDMkHKA7TwJXW2s7SHsiuJsSBeKmTQlmN+uOe4ebZnfAGMs7LFdytpL
JvhzzukIPf73yVM1PN4QvkSs/IY9DAvyTN+H0WeyzsAHwcWuWX/lpivutHDmJBxbQKFnoDTreODS
bqqqLO/A3gQul+eu3iLJ6nUMFSUw1UdnmaNj64nEMahXq5ymo+gAXxwU31VtXTQJRbmsU+iBM5vl
JboBWdsir4rXxogiXQNNk1yFasvsVN4VXRB9LynJf6Gz1qShcpxUU2Ye0SEmO35quTQrDKDjli30
vkHBcsu8Qm3WUE5vdBxdrB/8CqvYCRS5K7FtvIQg7r/XcubPLgFJo4bN9kshx2bBV5Biq2C+kCKj
7B7wR4dHg7EVrPbyMnwl1FmbTQuZ6ffTjIOkge/oDTzZx/0S9iuM5Nf2wzOkRovRbd2P0UzB3ZJP
zen3G+fGZRJJei89twNQD0a9cSUiyKSEa7P1FyIO3eSwDfNqso0IVC3CaBGpQEBMR63EAdkwKuWo
cMeYAoNwD5Vd2yTSnZEZDd5sNR63sg/I9aubqlQvESuAFChcqEyyocB54K2PDW+8L4WYqToSd5qQ
A1bGSwmj+t5yBtGsHsWE8Fzax+0Syk3Zc+/L2LvoPZgDHGrIrhud6N2BpSs0Mju5Pha2Dd+rLrAJ
1HPYtp8AFYZUQvkUdvC4IJGwX31UTQ36MZqknVfarwGaynVc2mX9hdwI6sME9cA3T831V+tIGcQM
9/A9bMPYDRnd5UkPc70VvkufoE9ODkL7sktVkC/4iwSyZ68MgmTgyrn1807esYljmXq7Y77Yhmxo
7hzX4XdRpIatYzzMfXHm2JMcwyLFmGd86ganuYVh8PqGzeBtCpyTDDa24w6iyMsBhVaQIquuTzoA
Q9ba2W4G1Gw3xg556tklfJ0nszxUXJEHzI6mfRXNRdobjPmB9W8SVJtQ3QjL4q6huoJNc1QkPQqK
JGpom8DYd8n0Shjwd/Cf2BUI9V/AwSrulF71kyoAr6AWhkx5VJgNwq/Iuhp92xVjkleYM9AjNnt+
VIGJ3vteFYcIUjYp8ovuEHmyf2TVNG+bKcgPMmq81MG1llRdt+7FsBZfQ+EMz11dUxlHjOnduKIw
HuBhtY383v0RQmueJCSiY5jwoelfJuAJYIpGp3vkQ0EUMxEYN/aWAfCKGcVoFbAuwdDe4TFxQuS3
VqhAJQoSx1tR9hp6gJV747ScdGjJafeez6eMEefnFdpsXuZ08/BzrFnxw4w16gFjlua15WVxII70
gc4QNjQbbApxY0nf3IOpX+8YZN+Re7ro92xA3uegT/+vwj3ZMG/1gF1QRpNdUmILuNx1wHT0LjM/
ZNE2r4GhLXI2bpDO1W7ZS2RgtXA2PQozqKQT++TpupLbIdRrh9SmYa/Yf+urDf1Gxif+a55gau51
qLlNnnTOOEJJzBExr0W/t5FvEH3ndutY/EdqxlnG07Q2hwD+qvuuLmYEAB05N8PSQnqWQ28qKvL2
TbdQnaJh1yMx8Uh/WOoOko24nprvU+W6MUdIh4hd3kJoNfA3EtcMiI2BWSHpuroPFYlYYk6tQkNr
BzPGcrq3EgzLBIqWzQa36vodGnfyNhyltyMl9+6J6/LvA6Inxi/G3FXzNLaJyecmi0QvAGJaVuQX
XDuoYbXLJjS9C+ki7QMmOVEmdH6wUlkYSzkQ5UPfAvcyLVfMZcMaa5SYyK7fgorbBU7Q/YRRwACY
8YSOC4lJMMHliAbNnUVZkcwrr04Krn5sglYdZibIdmqk3rXKg3eHGHmMgk1DTZqtgHSHss34VOmd
qYflJ7MMZDsL+9pjAfeIjW9hZ2pX3mW9caMtQxDIRDgs77lFGoQ4CfgRmID0phqxsUoXbeqYribY
kWKF6LuSw3CPtLWBnJlLgeuS+K4iVA91YLhAUSIcmrAhZ98FdmmCvBakzxnTRemF3b5yMD+LJVHi
psqraeeqstpVhJontnT2wECyeOngt4b+ghfUG9IE79yKZhvqQWZsDt00jCjbUgj15Alx9AB/zn7C
9aSUB3RP52I3T2VW50X/AMhnuSVlVb5KX0PpWym5a4oCuGfPFIkOEaUb+C9sxmkMQbibl0NLbAVk
AexGUxSIJWw3KM9QdHeplqOfzGxsf0ch+FjxJPIyUyZnGNkMqDNskSv0CCZwptp2YbfeUJJH207s
rjSIiomolu6r39npkdqVAQk3Cg1zxgmYospMqS5ptDEo3PcRLsdDOdbFvi8HlZZ8gr8m6qnMRFHz
wxg+NxBbl+FLl/vsoWxm70sowxpNAR8xFMTbRGjpp7Vn1g/oKEL0h7S6v9HcKXZIr2gWGUftcLpt
2tphOpaKmTehyuC5FgxcgEayMMVAm6R8DEEGG624k0MYACvHw2e/W5o9+lP8LVj87i5QRXFwwZF8
DOBt/Q1Owu7b6ofBzgIv94FWHE/b3nN8CATRNTPQQs58QcQGhtcwoqjypXgNe20OLej+X4Si+qWf
vfbHGlK7DyerdmspMF+Vng86eug++RW64dXM+33dLXpHZOsnk2ncGyi+eHd9HYiUjUbcu1BIPFJt
EbSirrrjs0Xe0FRF9Q1HOr9b0KNOdUDqJu6CHgV5FKqjZivc2FkFIZhCtBtYaVpA5VeTTS2yxspv
PoK2ymMHncO7orZs66nQSytadl8jVNOZAz7eb+Xj3u16p8vULEuU7dwcpFyqeyb7Je1MaX44kTAw
3wn5kQQcVg0kRzK2Lh66J35ERqD+GvIU1Ybfswq97N5dQiAno15kVeGEr4Br6d0SLsFTZ2o/0bP2
2hjYGMjka7s2JIHKRP7coLj6XYpaPzlo+D+g6Ia0iPLa19CScocmJU0Aup42Ch24LJ/GYath5uvG
JPL8g1f2ykUFCnVqr2qm/YJKVSXltHa3QeHKbdgF5Y76Ch/O8ui5trpNdYGz3nYatV9V59DqKiAJ
G0iffFnBI3YRGdHmSkLN+AODFNo9aUB00cRlB0LYnKDWc/YCy5Ixt412re3Fwa98FKzugjVeg77e
ByXk4JY8DJDz2ALMn9ohad8Q3EFtx4FdRbbTd1zvp5mAqAAB6q/N0uaJX3ZAKVYFUJIAsrfxuCrv
C+8CvqnRyoFezVg/1MsKLciBEbWtCIbVdBgdIEWCPD61XN2YWQO5IEnBjyO+dFNYboVvOYyxbl0r
T7DKcXSSCh4PYLuvIqU0Egv8sjA7jNEHqTYL52RLunLattOMy7dz+JK0tmw3OIlrTCc+fGOBrN9m
i7TYdrT4lmthXso5KtCLc9pbY9xTeIcG8sQD9xZWxeYZt5tArR9W+xnNmJsQJTIAsk1Xj2gr2hqJ
WU138Gxo9+D626ynaHxHoDtkPndRA1rV/yBTheTHjDLOa10enVlFT3nYimcIGELUnVNlnusFkhZ3
rG+77RgBgmBymKwnHjwTv1ovrF+sg3PdjJ2+4W5dHGr0IR58Y8WLAyLNfQt/o70fOmVmfTZtdOmj
8V2rGktS14+raudtN8Cbpqpad9tGs/vUo437WisIfHNNzZt2Viw5/FrWrQ4n9UEdpNKofPkO3Zrh
xMZDpmEE+yL9dXlEnxrQTIoWzporkH5xR2/BqVuzqvfMtlc5/aFA1t0a06PtuvB2b4c+T1FxySc5
dcVN4SAtZR1Yybi8nVc5U/tQlielbqy3AOoZHsdZ5IUIkKZtkLK2KPRufYIdK3u3DDZIcOHu0OSm
SvzRBF819N/JAxxjwUusaZ2/ujOsyUJo27yjB7MAc1mjDtlWuACDjOGeefcXFrQ4yFPkJa7i07ub
q+ClZH4PWSdbyR/oOfrfsXzFF05q2MpxUYX3NDJmh33hfZEuZHli3gr2Sjw7HVvYNYu4ZuQ1XyeU
Yi3kfQNkesBl8GY3ALMNXiBZb4WqnYy1iu6XnOrfpiLBsVZeVaa0zIf9sELoP8Y5ZrtILcFLw337
3FigCrCVnLfJEA1KQheq2AsC9sgDNcMvzqpfBYHga9yufEXOOlBUNxilQ6Gh7cuHqJ3NV/AFFaDR
s/vbL6I58SHrdGUyfWG0do7fn1Zgc2oIvB0I9+/ZAmvHMY+aGCc3hAyPXdPPJ3iXBp/nMH70WMho
awdtpJmZA9SEO0AFaHUPc3GLUZQ7ZhUsBjbQE3Rit+lFKmXjICkUJ+ZdvsSBr6/NeMMTFuK/kJj/
2Hotk99jxFfog5wIf3b6DluZBCKbFukj0SlHwO5zJ5jeZAkTGgeUAJDgbH8L9Rr6MjDh3gFwGW4l
NljWtFGTLWplmzDQMpnqwccIY3SOCDIYDKKiwwXsLShgCfuqKrgE6pL4FmJHbrVbuqK/XUje0C38
JU45OqBm9aZBhQHgUTGMqDIGhMs1VPQbqkEXexP5z0MhB46XvgTjPHqHUBaz2naVjzaIwLhfYfga
G93YWPpy2C2FcN7AMG6266L0zh1dBxrV3rCp1zIC8l7WJ3VnWCENefVWeKp/MTCVTVoPRY+vJswC
JCW4Yar5xtRudF/4DmYoS15kKnDIZsQEbdctTD4GzoRav26CBMqqIq1wiyZFuF5TVbyAADg3S0Or
B03lUgD65WFnrC6r0tzJSwwyvHlTUUbSpdX1lWMRXdgiZ3P6xRlydy5ldWBsoF6yrkWYChPwezTj
0PmD8GaZTuhDk7gBYfKlAuLt6cpJOU3j/7Y7z6b0piNomnBaHQqfbdtBA+2PwRumoJme3+qabQvp
YPpMjqiZE+7pX25gr6B5LqAf+Bl4CExQXUDwXB68kU6PwxR+JavD9qph3pXveukNZ/jG2XcnSyEN
cABxTu4YlcjdcB8WG5LL/Jrc1wUYyrnt2gjBCXjHO81BdxQ83nDodxjTrl8+X6BLTz9hiv5Ay+LM
+otfBs3BrKJI3LkLngjV5goF+sIHOrdda4MeUyKDGZGLaaKCyQoKw5Jcg6W7lx5/ugb++ON7N4wa
CGw3B5qP+ofGlOTO11Z/aN7xNy052ws/YIkdJL838O45TgpiZqWkSybdoX9a5rrKBs7WfeiI9grd
98JhO7dmMyElEEdEA58O6+0Shb9V6LxAROLDX6MM3/eLHRDbZtAZtp8v4aWvcFraP77Cug6LGyLU
YUpEFZgsI014PZOYlvB/+rdXnAWQoht6UfsIIKCp18ArOr89ob7BuPQKQNW9cHGHZ2FiDTw0fQpR
HFpWBB8c0/qbPuKY48l+gvBwDlxK4C8l2qe4PSMSwhjaZ+4GCn4r/Ls9v0xKtBbQj1oX8wRG2rSf
APD/J5E093837x8fmIVRWDidBnwWZdc81LHXfBX1j3/7tGcxBL2wqkIWUR3Qv9VxGSj73XgrvVVR
tG4+f8WFM34u5A3gqTV6mYI9mgr3GIgcm657+LdHn4WP2aHQpmtxAjt0rRf20PRXaLYXMLTuuYS3
CYUSUCyrD7p0Sdb49Xzwpgazcr8fHwP49dSxmUG0Wy1SrqGC6rkKK/efAjs5345StDPaE5QeKrFs
hhljtEj26AJdc4k6fZ7/3orkfEfVnYpAIYZ3Zj8dbYumnldX03s+r/bYNUOdutVpKrBUSl8JShde
eI7Y7SMHIJWxDQ65B8e7okuASd7UEwARUCFlJWhUwTUa1d+PMiFn124RWMGb2RdH13Ew03ZaA0BE
BWC+JP4hGINrbqp/D3vkHFBbl9rIRXr2EDI3bdWM2t1szOJd4S789fE0OlfRgBLpHLW1rdFILH9b
4ryjvH6mwbWI+tdbAo8/OzglNSBOkU4cYXoEAFF+4Ew9zKPdNp16LLXc1EW/7fLg++fn9K+Lgted
0tA/QhgAK+VMF2IPOZQqMWxASQTHNWggrMFw5Rr6a5TBK06v/uMVBSnCytFQ5QmbxU/yMcwAVLrm
S/H3qx5PPy3TH09fuEYXsWD1ccTsN+tKrg4dzHViHaHDDnUN1JIAL0FtX5YUIwPuwH11XkgE7xng
G99Gm3t7xhr36Ied9049Dw33zz/tX48Wjc4Z70qi9wFkcH2sBM3mOo8b7UDlXSS2cffNerOCPPtv
bzrbM4CzRZjAEnOMgnHjBi2gPmDZom0G6OVBjvwNEMVrLKoL2/+8knYq+BjBy0QeTf7WD9t1eHLF
FXbChY1yXjwPk08Wgj7bMSyrG4zX3mwHPNHnn+jSn322TayMaqjul/5hHsXLWE5PpBS/vOmfDN2w
C08/6Y9dWNpgnPplqI9eG/6ugWbCFNI8OMhxQcbWH5//hgsb6hxV7TUhXVC0t0fpugm6RAtshEGF
RqeEsDVbGYejyZXr+8LnOsdQ+xUKcLYWGFNXY8rkUwcGNVyaPv8dF9b5HELNDVtRFvH6GClgwgdM
P9IF86rPH/73/ADH7mwpuB8OXC8BB06GTjd+gDKyRxt0o/yapgK992dvhaoLnxxnE8LWEsOlutt9
/vIL0ZSfpcPN7Govtw47jNWEUdyYDu3jwuGJBVWDz99wYWH4eT48Tehdrr0H7gGkGwbtObeBgjsr
LvEy/fwVl37E2T0N851q1BjcHQbDDwQMJR7s6eptaP9PQmFYorPUNi8CZ9YEkq2TgAZIbJWa07Cu
1NMS6Aajz8nGBTXTFVnNC5/sP3Xy2jf+yN3m2LeoZo3ZRFNw68zDv635f/zJJWjRgtAIPMa8A2A/
Km7WgrsbrNSyVS29RpA93cj/SQ1pdF4yC9dzAx+QygNrMIfUDcmgl/QSzd5+zJvHQFTzlR906UVn
9zWguIVkGIIcDCAicP3Kk0ki7VDVb6Lp1qn4NQ7lpRedFuyPoFkAjw4878RgIOI8dr06oEBOtJLf
bb28koL/25E5dywPAD/EJPdkSFp85wJVYq9iILWuXCwXgtm5bfmM3jkgh0gH+xLAJOUCCTldWYhL
G/fsrLeTWxmHYiFaLl4xsPaT0tSvbC6u5Q2XXnB20vkkOkDxIf7MpgjkT4xAGEBX/9LiwX49O+RB
xBoM/pg9FsMa+9bb+gA/m+BalLqQJ5/XrgvgXxIAveaIHeQDkDd2R6db3ltRY/YIedSUlVGVobFY
bCfbiCs/6kJsPPemkkYQZQEfP2Aou7PBDLY3AOFOqN9pCdjaPwXg8wqXUVNifGL7Yw7OS16aJi5D
8zBF9qcP3/DP33Fh254bUg18hErtBO1aaehz0NhbZct/yx3Opdx8wUNOuIkOOWuwq0gMiVdgTq9F
jUsX/LlYG6b2sDp1J3J0RPnFsgpcna76GP1uMwFHiuHzxmmrfbSYXVnSKzXMhZNyLtwGvNZQVkO4
Hi2oh3IM0KiudppdbViejvRfgvs5EZtWo0Jz/eRBtdb5oZhcsYOTQ/W4hMy753Lqn5nt/NsWoBMZ
q1DAN7Ch5JU4dfUAPeX6SkOLX/gzzgICPLf7AbkZpO2FTXyv32CSkzRg+UjQIGphT3i7K1GZnuLA
337yWXwwxLSRU88uxMBB0HbeIhfISt/GfoO5nB7iTgUbPZcZGcDvmYCqn/fai1DX3VPc49yQo2ij
BCst7FOl/8nNFpptp3Dz552UFwAHg/1+sP1J8bALAvoKohVPtJ54jLvEazefn8ALW+rc2oqRcQGo
Hi56nobbFB+6Dcb6X+fQ/Nvtce5mNQzhgPGJC3uutQ9TQqR84uOcp13H2yu9uAtB5NzPasyBDQYg
ApmiAq5v8ef9uObXOr+Xvs/p3/9YiaF2DFw5dX6YF/+jgz2ndO5Z+75iShdwlixW7gHz2BQDgRo2
oHqgjYwKpn5q3KpR/1su7J9++R9/ROsABSycZT1ibJlSYxPO7wfWQuvh2oa7kASd+437deXA4wxq
AMQFHC8I4wHAWBr8BuQj9lyTfb7ZLtxb/lkqAcP0htSldQ8zpNz8Vf3qTHUPwY17IKLklW/1P5n9
v5xo/yx6+B1vukL4/bEwxSTSrundjXZHBpe7UWHM6gCW+bsJLP8YRAd9BSv0oZ5n8eTXtYW2vZrn
DEx1tvciuMrNjUde9LzOXWxXVX8LQwPNzwi6pMkSOB7w1PBPp3YKf3/+iS7st3OvXkDB0XkrlxaO
liuIdmjFxqD4PIE8cK25e2ERzr02ZE8El46eD5Xx5/spXMH3V2rBaNfhX/KopFcW4tJ7TtH9j02b
FyFva9l3R8sYZNzLGwoYbadEBnLTlfThwq491wuDSt5aylXWRxoBzdJAJJY0jz1rXwhQ4wCx/fx8
TS685n8ahn/8EgNNdYCQ7Xiish28FmwKp2CwG8WNUYkTdJCQKxf86UD/Ze+eW5vlU6RhU81bCDyW
011fNutWTvk186ELe+vcwaySI3NgxgjjP6N3Bc9fagmhdUSzzz/ThQU/NycjAl25AnJMx5H2mwiq
VTkIiTXEEsHB+vwNl37A6c1/LIRbGBfNOTjPUJCrrYsYAnStBE3588df+vqn1/7xeJg/ubCxnOjB
BZ7wHjznaDMIWV7Jai49/fTvfzydS7BdIoDsjlZE3r7korsD/lE+fv63/31ESSOP/f/H94CPO3Sy
5BBGU73zKx2kTNsuK6be2wTWk3eND3C3cGwAaoFX7WmuKxAPQHYh1mlTr/o/zq6kSU5eCf4iIgRI
LFegV2ZfPb4Q4882+yYECH79y/a7jOWmiejTRMxBaomqUqlUmQkek2KAekBlivStQ+f3y+WftuA+
VIn6mt4YQ2WBZ1wiW84a13PBjx112x5YVatYWf+SaShRXwdK0wKJpnkcZ1f7SAQZQrS/DqGR5MOv
69ahpIoc7XJxKccuzJuH3DZ9VL02REdbdgOon75igwubpeqbgUakSI3CkkcgutHG+LOZ8iBDLd0B
u6Q9DCuOtDSLEpvlZCQ1GAqgcWmYwMrS8dbMpketTbe8RZu1Qz8ub9nCV1HlzhiglmSMwEYMHOEN
KnB3jgUAKOMr9+Cl4ZV4MNiMI3XtpyO3tO2YFKEL9gSgObeXf/3SLp2m/eKxlTMniaujnF4IFpCm
+YkGHRzHxfDT0LXeB9fTiocs5SymEhsmzdLKIUWh2/guvsmtddzKQ7/Tw2j0xA/rhT5b9/EDuYlC
Y/9c3Cava1wfSxuoBA0KwBh06TEvR09o8ZACUgLRnc3l7Tv9+DOHman4PaEoQtO268Mobt4i03iQ
c7nyZZaGVrzdAL+vmE2Uu0jR3rfd/ByLZq2UdvKBMz9bldcieZ2zpObyWDdDWLnG5wj2BbSz00er
GQMAJfMA7YOral5L0ylG5krXLsy+wrEwgnwi4w+1TPG6KgGIpX4azXdtKQPN4Eg3++OIlNUHsNuT
DvNzzQT+JfZtoGA5euKJbV63vaoSF+Sr6jTWZAN8b7ynlbEFpdXK0AsWp/KMQgwHyreAe4dkbgAs
MO8B1T1GDn26bHNLwys2F9N4pF0/92Elqsy3dfN1KoFtTErtypRTsTw0cZSmrZWYwP6vy/BVjCyI
WLaNJgDHtGSlLGEt2KBy1CRjHusV8AtIpcb/zJy+jQ0/AgH5bU7WPsSCC6kco3TUwKBJtQayQdPW
LDgQDGuiJUu1MZVk1BC0GnLC+xBE0v/xOQ0Tkb6iIgfUnePctmJ6NGPxwit9S+u88a769CrpqJYl
mdtBaSvs7SmwGv1Y5c2BWNN1VYY/edeXw0BLgaORUVSEI6lBFNlNPgg3rtI/NNw/bQVfBu+A6S60
SfRhL54a8OYY9UdJPy/vi34yzTMB7Q+R2ZfBYxCwis5CkO97EzojsUbco+BVtQGUdQpqQD29UavM
m7YbEr/JsuS+b6rqZylYsZL6LnilSvjHILiXjymuNRGIpD3egfNaohHS03PwpF1e5YI5qx1EUQlm
Gojg9aFBxjuQbxyL6SqBMMNVO4bcsi+HctbHcNZeAKXx5gQioWv6YAvhX20TomUyj4PelaFzIgat
CR5TPynVfNO9YeKYsrW2z/P746j9Qn0BUA8vXNCxFBLMEeNGZvVKFvanNvGvgTlqs5CWguNCVKhZ
zHrWB6Dhz303waXfQq3H572m34CNaNzb9mQe7dY29/nI2r2T5fGBkM7ZtC4XO9APzai0xtqPpCcG
MJ8svaVjf8IDleKZVMDeDACf703dtj1uR+Qg8qhA+z7Qbm0Gkg2W2M12jg0YmEytJ2aT6vEK26K6
mpMbZRONQ5cgG4iYBc74sfIhFLIy+Hk+QYyu5OJpKsRgokUndJv6pumnBuwidYSnijY/pDX9pQEz
GNHqF4BI28FhPwCUHPEwLWbPLDL0q7vt8+Vlnk138UNO//8SJ9oidaYK0KWQlPr3hrU3wi6R6ozA
ENbtj5aBU+byRGdPN0x0+v+XiVzTgnIcENGhBswOWvuqo9WzF20ymNdSsbKvZ2MOJjn9/8skLK/M
KhMQZbIy8P3Po/GS925QadXr5UWcdSiMf/r/l/FBbJPHhZnrsHLgkCaT3goJxdfLg/8Z5R+XwuhK
Yu42FkliE7gDBpbYwvA70P14xbZ8ZO/td4tCHHfjdj7rfP2HCK0DDcqb9mBszY2zh3zhXD9VcMTE
S5+rV/zhr+m4Jd648uuWttb4e+m4odK8cIQZFtQunvXUzW5riFCCTredm5UM6E9CeGYHVFL3sgfI
cWxAvcO5xkEdPwC5lDEKYgkniXeZ6yavjW0P09NsGPNTnoGqwz9RbtAgH110DGTQAAsQWGPQLoNm
jI1An4PWgTqgKWn0/mCJxN05ncm/lw5B0JjabvzIThhbNE3RqN5c/pILe/Xn3emLmRjgYgBqGIDv
JHttmx+UAu2Wrtyuz54dVFdTuNEVeSXGhIZxMgT2DIoulnpuB9gm23fsU49+X7UGNZ0D4XcUy3Gk
UBi9sQERJKO51wi/JjnAKhRTn7hdgBOFVIgGeIA61VQ0NCnKtVvo0iYpxkpsJrvSivDjQWLTd1AY
a4DzyIC9Dqe8CIi95rMLAeFP+vXlS8+dGAAKljTEMXdf5D3kZupreoewRcp1IHLdjln6aIX9VHmy
aj1iJl4rVuL+/8c542sqS7lBXRyqWsxCyDPGQYxyxEMkSHy08IaOSiWdfo6lJB8RQHigAQdNW+VB
JCV6qHS0UEuw4tyBEdfaAetX+1C4MXzK3TmGuvYkd808zAHVMxBr8BLqN1kaOyAfGWm1TRNIGCfW
SI+Q3U1u7azMAmiZonN+LuPPQqTTRnerbpfmM77dWDs41V2j2g5uZUEiRmuf5SDZllMmt8Cs2zug
wqERR8ACJJxKbKO+6Q+DTKdDB2YFNL3yPuBOJMNajvYdjqDqYGSl9AHFmY+8lcXR4lTfc+BNoXjY
9AEedKd7AnW+X6idv7F6GD9kA2CM1kR4+mNgLI5GqzzSycpdL2vBaacBnRwkbBi2nZgQjWPA2okt
+ztb9C3YI6Hxdyf0pnumHM/2ek/x80toHQEXDZK6ariLyXd3JgfgfqOAjIztOreENmAL7iLPZFYE
VHP8G6xu8R2dR5YG6LvsAtkDEimstgPbhhkF4K2jz4AsQw4eabfuD43oc98EqepnFzvxRgPP2EsL
YsXaM7mVTiBA53JjgliRBANpdL+0qAxGAfWfQVACAaG8fACqN7OCiM5dHGg2ILcrh8n5yyLV1cuB
GPquaLoGx4c1OPDJFKSPbJy+lVkamYHGdGCy0ZZHH1sNwvNe1VQuMMUgvliJ0OezEaK+ioCczwEb
uqGH+YloM/8vBWFOPYegvFtZ4dIESl5VQAvS1gdEIJnSez45d5md/yp12Hk1WStHwfncjVAlpTJs
jhdLMLmFzHyy4m8xNDdI1vkO/LOpVqLQ0jpOR9yXANfNHWPpjABXSbpp09mPiR5kLVDh6Aa5fNL8
uaz/G4lQIvx7jkTEwAvHNgU6o6cHnaMinYBP/3uV1smPaoj6R43r1nHio/CBCHY2eYHHOQ/ZADk6
KUByNYtMD/Ru82vUAoPTWnl5IKOU1x1WquBCXutiIJnTh/Y8go5SJ07YytzYTnVrP1zeg4WMQVVd
0Lqsollj13g3HXSQqIjMj0Xh+lk/rXFTn7cWXZVBcLVGWg6PoPDuDBvdLt6kVTLfAFu1b0goJOV4
Tr1uMYrNgDmujdMUVKCGK8hhrrn70E3QpeK6M79fnuK8WeqqmgHoc+zRrVE7aSHhEYAgwA3BCC2e
ACV2bsQ4iR+X51k439UKA2Jq0pid1YRtPyU+iE63Tu6sdYcuLeJUu/niW46luYh8Oq7QqABnovyJ
rufBG6HbnlXtWq1haQVKGmGhUdHSTu+/fZzhrh4fnCS7Loiq5YUOlHRZRAoMnQ/PVhZJD8RWIBmO
tCONhzy45hMQtdBggygyBYQKXl6jBq5ZYL0Ynd/Xja1EadA9CFwi8TzbJSV4tFLBt3bfGVfVSChR
4UccLSLchQhMiCdfdP7WjaDvtT7rv6TpzPsWB/idnKrhnlVgTora9r/ZAPUReKnJo5bONOgqYfzq
ZNP6WlezZ55kQJOa9vDSEM0KKBpqbjkY3kAGlJNfrtHbHqDYICwnGTn0AHD62mTPfh0xZvrCmEEV
2k1sQL0kzlf88Lx1ERUClTZFVepJD+XRbvhvMDqQ/Tn7y9/mPIkEdu805xf3qHp30Eoyd6Em2zvG
jAIkPV2tg7sV2KpDKQztUcRW/9viNlCquJZ3tzp3yXceNfZNYWrlzs6rbOP0+eSDoDGHKkfNPpjI
ktsmB20tqLzNY+VOUCxsgHDzu2zUUXun5QeeJ8og7gzpm8gQ78H72PttDxK5Uk/H3RxPICGuocgM
qV5QF6SGgxypLpsNkDjVwWEt9URdyJC2OYD+iCAPDkmytxxU42E1TvE9dBbMg5NaeqCbVXKEIun8
alJgHIYTg6WIGKhThMvBpcnzg5XE1W2eOdG+YLT3Cfp2DrUJjQbDTdlb3gIoadljvCmysq12LnKC
zUgmOXp110+Fb0Hf5Z32nDh+XgOeeJDCAfu52/Wt44mkdlF5Im+6XG8oPUWWf45z8x9YHA7kXkSz
OaGfpeiDNp3IDu0bMhAatQ89GAx9F4STuyGJo30kjOaxHCptxeXOH3KA0v1tM5FwRg743RiW1W+b
f4DpCBJkxJvSHjcBthL3liYx/p7EANV/PItpDHUY0wbUW+M9a9P6BVel/6ZaB6F1g66Yw2U3WPIw
5ZAQUUT5HLVjGMfQEndYr78O9lSu+O/5izJRVXetaZzAtmMDoDDaj6R1QbadHquIP412uhOF83si
08pCFnZNxSRWvInauJZ6aJKHCbqpQw1eYwk0rvOed2tSv+ePVKKKS/BkdqTMkErKiHxIUT5MFT3G
I5h3Wb4KHjmfrBEVh2gOsd7lsTGE3IRgu/E65BBmXUOVLg1+WtmXqNey1ImnrImOBUFTMmhka9BU
4L68kmwvmJNzmvbL8FHjRhZNQLGLoxq0frGzMdDpuuIYfxp8/3F9SlQAnDTrzCh5KkN9nNFjMlhy
AuGwboNpS5rfWKE7AaQI5a5IubHRGYirfQdX5r02R/GmNfHKBjldBnZNz6Dw2MGkfvE7myiUXKJ8
2jQTWFE9hpx/Y1SQmB2G0gYnXSHBxmiRJ96ZAmkO7zcSHGWRHO7GeAZJLUBlP/Kon30QDlQB4Vpx
4LmAJm+v4amhapvmW5xS/aNP8+wxdhi7sXKNHng25u8yi8DyjLZV7hUVt0DkVXeelH2XbpKWkxsL
PJQ2pHut/rFES/xhgLJB7aOSG31Did/diszR7uc6asjKHi88HRAV6NdFFjqfTUs7QhVgUzZ5UIsT
7EDbQhWIaOzVjt7jVB6HBp2LrxkUKHiWBpAIuRyOFgKGCgKUdQQq8ZqfzFP+0kkbZH0KsnG2A938
C+Wpr7lr6lRLAUOJfBYaI6PehJvNU7ZptWQDQnXo0f3IdQgu9b8ur+dk9+csVkmPu2omIEdsoyMl
UOOlkC1Gt4+Zrol6LqxBBQAajikBQSfaEb14kO/lnq4hh9WrffpHWmDlwrUQ9VQcIB5b3MZusIhG
O879HLD0xcyHQBPuitEt7JIKAOwB6GY452hoZP0nKfnozYI9RKfy+1WfwVaiHjgsB0fmeLiBqq7X
2iCehdZKFT9fHn3BaFX6G0tQLdHL2Tk6Ihr8AkIch7xPQpm330H9+FJpw4PR8ZUjdWmvlLSVNAQQ
5s6aw8lyb+o6f0D54EjG+sq1mH8HcKp3xpjEgAXUJ2Bx1oKyu/CrHDJIkOasO+h4y+66s0JlHNGa
tsZ9wpwRzbWADTYoqleqSgunkMo1UuPsKRlB5cpBnY/l9XPE7DU5xvMOrWL/cIOugWPq2zAru3ej
sN9zVKVXNmTBz1TgX0eoAQZyihY9B9olRtsESQ11AckjtjGFvKoWRFSgnwEcIXM1uw1LdLeEosqj
x6roOl+D0szK3Uo/par/hD30nihWVCd92mSEo+fc+ezTxyZ9sJzxxshiTyf6FkSXd7jaHWuAQAbr
BzHX2qHPOiKmPf2cL9nHpAHgXY0N8JLgv/KSyGtakN2DkjMBcf3sxdl4TbKJiZSzI7UdE8T7Fdpf
8lE/ER7nm4Fp5n84QiC0mcWaj1arNenJs9aMyZQzRBaiGfLBRldVG4FH1/VJu9b8ftbi0Ibi/r1h
veUWKIpi6KZ9KbKPEuq4tPZIrfuXI+PS+KcP9eWD9A246qsYjYh6m7NPbbDJnqWl9dsF2C8wgJFe
+R5ngyLWcTofv8xTGMQyZInmsATCZIWOjhdUoUY8m1xexsIXUGubJKJG7gigoJsBPOepvkm6+ppw
jl9+WtGXX15DQM3IwEsdWtTc9aLdZIPxihv0iieePuQZR1QLmSj/SeDnTw1s6WhtwbIeRM3ogaUb
SkEzoOmDre3yKAE9fM7XcF/nvdBRiXdQSrJBf16jRxcyB14SQ7wATQURHT/szgpZrts4VPTPy5/m
/JeHuPLf+5dUJ9qIeUYPUjP7BpppJ/NXEa+9tJ/fPketPzkg5q7LKOkhnHFs+W/LAj99KT0T/Jyj
nmxjkJuDvf+6lZyM74sl6E7aygqRM5yaH4W1ozHIgNeqtEufRInHRKcxGOMajM2gvflZhwwiJBAk
84xmz8SKlyxtlhJ9Y5dGYh5TFEe6H1H62+jNF05dXxbTPW8gPUYqT3RrBG9LK1IjMHQkGqlPIAaq
RONF6Lnw4j75r3SHoGrSAXc8eptX6cvlb3M2zzYctY6RjSkw5SaeHHB2+lLHadJHYJjVwEve43nD
vc4E1BrGWFkNXmabKoyFuQHh7t4+AWtSc6V6dT6MoS32bwtrMqgUoEkTGmqZ/Og1viOms728QUtD
KwF4qrSCM/C+h2Y7O89AdxqF1/V1dM0TmeGo/EmyYeVkI8cODfQSoF615xGqrCChv+7XK0G4MewJ
uxyJsJvM3djYAcSpXi8PvRCf1JJFUket65bxCH1MDjEQs5o20H8i2zEn8UoX8YJxqjd26ICg6N/l
YzhC6sSWJd7qOXRNvkOdDxWelXNq6QMrzp3LonIhb1KGWdztWeV+sA5E25f3aGlsxZfhu3SeUhD/
je3dLFJ0oqzFvfP5Byjo/7b4Pi1d0SYp4h7v7V05auNLm7rNRsf9bJ/W/ZoBLXxl9R4+Qbaj64gj
QohwtbcQY8hfQD8C8tXGyveXN2lhKf9cwl0EOja4Ihwq/mgMIqhIBsmDuHoCL8+Kmy18CPUe7rIo
zyb91I8+iZskEi9OPfy8/POXhj4t68vpZuRdIaGeAhlOKj1IGOIV6em6kRXn1fuomCYQ44XZiB5W
Cxo15nW+q9Lr1A4EUuteDKGW94CDQQIgKh+yTq4krUtbohzKKTftaiwIjEY0+4xZ31hUzisutRAT
1Ls15G6zCPCRIXRKyJtJspvrGCj1zLO0l9lYiQlLVq/4rVVzjkbbsQ8hpAKR3mnPav4dnP0rFr80
vOK8eQPFgbijQ8gM7lnc2UETzpOooV22m4Xh1ds2mNpoMaTIiTI3hUhZDeXEojDvSJRaV86gnLcg
eZCJBcWt0Ez4Rx1P+1xCJ4667cvlFSyEBJVNhwtohYgaK2DZ9DwW+n1nGNukLX5XjvZxeYoFG1XJ
dJwcUsTAQyLqGA9t0UJpuN9dHvm0Cf/eTByVSwcdUV1qGBhZ6t2zOMlZO8NTF8+7mZoQb7OPDgOW
9/JcC5mpyqtTuFBdSk4vKqAzQ1/1MO2oPiL5NdN7TluA8vLc61wLykYtX2PrWzIvxbsBP3BBYg6A
vyRl6sshhpBZNKNhuq7WlvUHO3duD42/g2qujVCgmHkXNjjnblmrTbc6HVA7GlK3fpepTfy+f4Qg
Dsr4IEOGenPmOvw+bgW0d0nj2jr0n2MLogR5IXZxBaoTiYuiEUDDJf9E5a+6H8hJTGEgVp34mTkj
5bUgjnOkZVfanlOyNVzski0rsaRDNdOacoCrzbRCKt/Rb/MYfQ5Dt9H4dQhPx1ICSid1E5gLzMHi
O7s6JtnPy+a18KlVZh0wsTt4OmIDWl3BygjpCRla5uflsRf2ReXS0W3C0XbKeWhnRg25wGoCmCON
GkpBndVZx7Kp+fbyVAu+rtLqzKlVAMAxAeSepV4lfltaurlu5NPivhz+zgDprlbHyGP7Sxofnb3y
WrT0i08f5Mu4qVaDk70d4ddztiEgZKtj6+HyT17a99OUX4c2oUrIYxygiWxwcvbmA1QP9iWsJ9Dj
tZf+pUmUGIGe6ETQOYuOVVrtOJkglEruIby0z91rt14JEXo1lhACQW9W0UXzHs8RxhHipWtX/j+w
gDMRSCXGSU20TQ+8xxcoe3t/Uj7YpWULMVYCyVKoN+MhHsWtcQN1Xsj2FbzdNhPE7Bgtm4Ouz5rX
Gk0FHWUNonTVScw2akrNT6TmAHps0Tt0PK81CCx5qeL9Sdq01J3BPu72bvSK9mMblZZO20NCmV3n
QSrVCthxORpmYnHkZSv8AjBIYBrmeiVfXLAWtalYn7K05CBJD4kx1N5YyZskdd8SdGMHUTcMK766
NMspo/xi+GbBcA7QAd0H+XejfEvF5Kf2biifLvvVgsuqTcXUjl1uajAYkP43w89uuuo1yXCoEgta
jrYGaWLgRrvN0PuRJPVKGre0I0ooqKaeR0Y7D2hCM54NgtanTHMh5N7dDZOzEuaXtkWJBFCLmglB
S0HoGuNL6k43tT68XN7xBbtXqVKMNI8BQUKQbGL+qDN3B+nuFyiLrtjLQm5FlYMbQrRuV8wENBNE
vCWmG7ZRdJfrEKgDAPlbMudoPct+GlD9XEnmlrZK8ePK1lOoU0CSlrR3ZfzbdPTrBlYhmVwQME93
AgNDHA4Nj8laZXfBgFQ0pg6QSEJJPYbQE/FyqKaNULmWSeDkKxWghS1RUZaR4BJnN3552T7R/sUd
1hBzC9dIFVVZTK4sZzqCS7P43k+lnxclWiSInzUa7jFyxcEWLFSFVVaDm8Ru140hhbjokNzo0Jlm
+c/L5r+0N6f/f4lnGSpXDTh/AbSFcoYbvQvt7fLAS3ujuGxFoZSO57MhLN3u2CHagNTWS8bPrmDB
EK0BxZd+vnJ+u5yDdBuNn+j2HJ+hA7shxpreyB/SlDOHt6m4rmOKscmmQYRRE2XUY11XQjYYyrHo
AWB+YnMnGCphB6NVoXqAanq3i5M23uRxmwWJ0eh7N647tOGzOdDQTbOZuAANfa9B4RY8cACwglkk
J5BwSozy1Ble2L8kh7I8rt3lNrJM9zDjZf4Wka/ZdQVuY30DXU60HxgnRBqEXpn76/LHWnBBlWmh
12IwU7gIgt2MszMzhsM0tKExy8+4X2ulXDBjlXCh6aCurnE4y5iab3zWPp20/5aWYiXQLtjbn4at
L4ZMDX2y6mYuQhKhtU4Q9oyWzTAy8meoL99V3dBfFwfVx3vbNnMJkFoPfTJIlvXTrjKTb5c/w4I1
qw/0okk0u09xES/GNhD6B4l+XB546fsqpgwh5HGeDQ23bYghQC6ykFDha1h/jDOePJd9wx4vT3T+
I9v/9PpMjEloY/ah7JOAaHIP8eigdFfKLeexSoatlhwNq5k6A6rioUn7BDy1NZi67O4krt0mHmFD
s4UYMzT7XBG/QLw62s09rR7sVBobk1F7D9E76RejAXS6TufN0CfjNtXiNeWmhW1WmSQrVzDTyToR
MqcyvcLtnrumewFL+GaQzUqae36HHZVLEvGBTJ0TdZgDSsX5cGunzRto6FZ6g843kRqOoVTlHKcF
RY3VoqorsVec5nQzQ28J2tfQSoFim6mjUT7XAceJRLUVc21voa+S/kjx9nQoE4jbVhKC4f3Miue4
K2ugvvEkXJEOXaVSszZ8HOJHObPxVc9msRmhM3tb96Xuo/1FBoPVmgdh494BEe3mDu+H/N7AvfsN
msxgIU6kXv1mnYhQywOtmajH4bacXUBkDQdIqp7bTRBxy9rqdWp6LBGBUb5nxB3dIBZDDZiV0W7N
2exuDPToH4aoTlJ0loIdAb9wLt+yzEzuizGpwCSLOotjFe6mjOPC14e6e4hT0t87UdpeWWNVW1dA
EYh6SInUmYp4M3XlNrYNrzHZSqT6E5LOnGBq/8owWZOVEpTQm5HkzKMamD/wJNIc3Xm0d3oJTUlc
TvFQ7/TVHQCT2YMBctKdG4GWn2fMubWKul/JB87arQkNnr8TjTIaBQiddTC7UejOPtTTc8ZfLwed
s6EfQ5/+/yX0o4fDaAoLSK52JMgvzB+TgSpQGw8nHasbRIA1nrKlNZz8/utEIPPsZ8S3Y5Xwx0Sa
r3glBojX3F1ex5+M7p/vhYWc5v0y/tzX0B0tyzFkaO4MG5JBDbypoz3E+5Dz2ZVbeG0LPmIJOOHd
DA5B4ZFe2s/2pJN3Fw9smudU1kksmdItmBn4jk7gGN7UwFmJnY1+/88kBYfuwZa1hjJZld1Gjh1v
IL2QbaTb2R+oy/Y3Hd64dqNju78bavBfQnBtA8F2+wD6s+E/EWclusXBlpNEBfHSjtjPl9e/9B2V
XDSHULdTF/kEwhwWGtH41M7ZpzUJH8DJ57Z2VszlbJTGLiuZKVRiczcC0WsIEZ03KaM9oE5BHWVP
Ws1WUvazBzmmUNLSdqziaG4NGWp1e4iIts+hqbPi1WdvlBhbOcudGEQ0fQSmOMudkn2L5MaCUgSI
Y+7N3tqXM3kB99MxFchJL3+Wpf1SbpSoMTGDxkUdDvybWdxwtNhl0AuX0a/L4y94lfrSNEZ0qlJA
kUJTH7oAL6ztq+vy6TC0zFg51RaWoDZ1ug5LhiqXJm7hBuie3vrkp+5kfhStibctrUEJQdVQzGmc
VnpIE/RVjs7wwOX0FAMNsWJR5x8zTFd9aorzKTenouRhVfhym94ZR+p3Ptg0NE/zqccnvwu0W1Af
bCPv+BwH0V35bm3Wpl8waPU5iiaTNKDXboQQ4pxeJ8NK94VlGmuKaQuer75AWXgiQKaUt8Cgm574
Rpxvs3kvoyIYf162saXfr/g8NCIMCxVwCvbKeTMV8pDV7kpCtjS04uuxwc1a9pkRdpQ/A8j61JI1
QZ4ls1VcPWtTvZgLDF1n5Hlw4NFDdbqfMUhPApTWrtjW0u4rDt60ExgfHDmFXQxepQYNXu8tSbXv
o1mZPoOK9m+m52s1kwVPUV+DMtqAJagE91YG3dY8/ZX3DAoPvy9/5oUNU5+DxFAmRgoMUmhomU+R
BGSZ9ArrvSxXPvafNPvMEa2+AjUG16tIM2FIPvWdt/GWQXHwVXgPoDPZ5D7fGx8Cj9jPZFsG2kH7
6N/r9/IHeZKZZwf2ofCvekA1XVWCAY32OZDEYCIqe7G3wXSNrGC41XIAUC/v5YJds9MH/JKMCAvP
AWgcNsM2dus7p7ekP7o93V83+mnWL6Onk23Z5RDj56PMEdfiOyokT9cNrfj6NDQ61LEzGjqwtINd
0eHF0qfoyiRQVVTQ2cCMHpjusByzI/LcX4Ac/4T+8Arb6ZJ/KD7fWJpEBx++awfSS9ZUENNpfTKs
6UEsDa/4ekuTErKrPXiHIra19R9aMvoN1Dmv2nr1haet9FIzIvAQThn7yQn0hVEUuzz0wg9Xn3fc
oqpNRFoWzj06tEfiNVPpQdVvJclZGl45wDmt2mrKOyMUGghyLXvjlMBv8cJcwxIsTXAKWV8M3mE6
Inlmm+EwGnvwFiVe2WZ35pR9XN6fhSCuPvBkHRj0Ib1rh9JmU1ClYHhKyUNtyMTTalkBfq6tJFML
gUEljOmtGEdSxFlIc7ME79QEzqI2fri8jKXBFedlTkZmW+YQQc7GYARnQuLGweWhTzfNM6FbfekR
kkNrHchWCMaKgwEOALMZQyuB9qtsn9oxepeQ8bs81cI5pL76xK7NXR2Sx+g5nZ23yQUCWlpQRnGm
ogg4uKc3l+c5f8M3Xaq4c8FLEiWJZYcMfn3IWwFCz7y0NqB5zvaQ/rEOsbD6fZ6Vxm1dNHpgm1m3
N5xmAAFYb77GerTWzrVggOr7kCXzuawccBIObLK3iT3UWzoP+a6d9PL7JEkO9G4qV2xwYYPVN6Ma
4vPAs+c0PEGBHTBz453cywUQv+ghury3S+tRIsJc2BN3bbQ4kN4KEjvxsmncObbmZ85vO/vvukmU
qJBDmXZOB0T7BrwFWf1N637MNPW57D1IFe8uT7LgU+oDUqvRyKqihIWF1Vu+aRWpZ0XtStf8kgmq
rJwyaUFQKOBWxMyFP7JZPNZlUj7lYjBuM8vVJg8NePGtU5joMS5tZ5taaQ5W2q69bbUCTQ5pmVcr
UXBpqUr46BxO+nFkNESf162U80tUDCufaiGAq9z6E2UleEq4ESYmFIIGGw8keJQzNxXIJq9p2DFd
9cVJi7Im60zk+9C4mfbJfFLMluSq2jxGV2IFYAN5q7Uw6BpsOFr0wcvfIklWvGXBIdWydCXyTERW
ii6Avtjw+naYUFvkP13z/bINL42vlA+HfpjrooajJO1LQm6ysdwRWoCfr105HZYmUNzdcGSlaYWG
rNHuD70NSKQ1988zTwODibUuDPf8EaQKHTQWBYMId8GMGUFnAj02GzsaDoBG4niG8vWgdV5uJswz
Srq9vG8LVmuc/v8l7ajrSGccstWhIyHoaxH7aGn2T1AwriTbS9t2csQv49u6VWd2g21DJDN9ZzK5
30TOs+GMW26Kl8uLWJpE8WoA5bIaZEMUDWzDL62uAyKBYxRib07TSm//0j4Zf68DohOm65hYB7Tt
vAR8n3U+eJytleIX4pJKrVuMKbG6UlRhlnfvOlAJLUUKe3l3liKwSngrxmLsWYOgN4n23ta0z7YY
v+FtYQBRA+Juj9f23NK/2bp7EBoINN3yGapIQd+ztRLhwvJUWly9SG2TOScr+x9nZ7IcKa6F4Sci
QiCQYMuQozPTU3moDWHXAAIxIxA8/f1dq2qucUbUpiO6qjtBQjo6OsP3w/t/cWvdvM5ASV5Zwyuf
fwnDLeEQahv0KCgZTQ+mhKJ9RQUa88DZFJ66Yt7XhrDY/6WSVUVnHJKea97YPfIGzjVd1I+f+MTx
XGbXRdslHSqYzKNVP5Xj2ektJCfuBXmu0zr8eg2s+LbL5HrJJycrR+BkB2QmSggGN5RtVeadiTAv
aTFdjIk9fv2olZ2yTLSTubSmWEGCLzebAX3jIg0l8IybmthXrsBrn2Kx3RXrx6TLB4ZP8V7wb6Nz
pQ5obR0t9nibxICnODk5jlJyf1J8vnPSPAtnt81AFiyuicGvzdDiCs+B4hVzg/c3cFVth40DbniS
XZn+tcW0OMU7z1SdLkd2ZEoEpln50zz4Ttz4ZvUAzl309Uf+06r/yZpdpg7TrJOxSHhxBPaVbiya
mKe+4959XSF2wOHzFBHypBJ850Gh4Il0nRVMsdMHiVbtP5qVJfqzcIZ4nmNU4AAY95156Tvn12qj
V9bCsiXedYpspB9850mmW0VP+QRG7EPTX0vtrqzhZU98X4w5ZB/w+/kgAunUvjX9/PrTrKyuZUu8
sqhLRC6to1mKAjPfO5tZdnUAEFF9xeCurLFlW3zVpDUHkhnqi0XrN8LyRUUfLDbti/FGX9VzXvsE
i21uD7GpKHedY2UgkWGihMps/B75DDO94k//KVr4bBUvdrxuai1TG0a9DjGAAwuKQ/eNvyO3uu8i
53YK7CiP5IO4c1/Jg3cyD+om28k7+b38zqzICL/+YmtrYWEPijJRhWihK+KQ8rGlbDepIfj6p9cW
w9IaQKK5Zz2xjk3jXWbiPRgQ+sV98sqbr0zg/2uYFIqUfeOCzJi0VQieZRn27ZDeK9nNgW1VzA7a
3m1CYTTVbQaRy5uOoXzT9aQ+ObmNwrc8r0PTUu0hTRPko4RbfMf/Me7RbScDUs+NbzRdlfqe65oB
ynr677ldjRsDGqOR401D6iOH7QSKdTIiPar8vp64zxff/wmojJo0wxDH5hHke8+KJqgc1PoV5eP/
9GH+j/JQ97qf2YikppnaF0CuNkymCMOYV27dny+p/+M6VNDKhgSWaR29Pi02jM/NNquId2X/f76q
/o/rUEgLWicVa4+FIL9qCRyyW0xn0pMfX0/+59cg+IX/dbYniXagjkl1NG3gfNEkme1Ny6QRz2or
FLW9jfvEjKg3mVht+unrh65NGf3vQxuK4N/ogmQ71uZ3iFT8NMW1bbI2Xwszg5+tCnvGLoQWjh1J
3hCIsRb5LRJo7fbrt197xMKGMPDYmCdSC41O+pQy6+LU9DT2+gq36XOL/38EhxJYXDTYYJ9zSiDq
ze6Zmf4AevllHJML/vz261GsPGZJcEjMhibQdWrR1WiKkDEP2o7daProOwulrp5Nr7gSCFqZryXM
oceOcE1moGi6VvdGp8MOzNmxEHdfD2TFfCwhlGbDDHNEfezRI9rv3BEy7q+uIX1S0Cumd20AH0/+
62Jd96XKSyhj4YsAQVIJ5xdxB2MzZdK7cm9cG8PHk/96AjeEPXk1ntD3cjgi2qlyKL04TmRW5XTw
wND/t+AQ2g/++6S4iTWpIANwcObnFM0nTsuAiUe3tSiuXN8/Hwtfcm4U43iGVWfHqaz3srcfhWMk
EKdhtxUR8soe/Hz18iXuZmg9Xek8mdFhVPlteUIcf9OKUwPMref++nphff7Z+dI0irI2mGdnUPJy
5vPUfpQzy3eTXiuE+fyeyJeEXhTfj63biunIDS5vYRA9y88/+P2snPswgzLpUxuXzrOQI71Wo/+5
tefewjoOPJ2LYR4Eru/OTeXNeWjE4dyPqM67swrxLfNwBg8IUf/TuubewlRmkpUJndL5mBMRfvSt
l/WDk7DA9NLo64+0NqKF1zXyZjaRHsyOlRhpBnBArV8EGo2RSTU+cDtuzk9DV05Hwymbd8uZ+n86
9vn/2U+OlE4LcgGy5tmBafOQ6O7x6zGtLLylwcxmSYfc6+Yj095u0P2exirEofxPd2++NJhxY4Nw
Bfb1AczPIK+3E0kD031Juisxg7XXX5jLZG5BZc8YP6A8/LaB3AFtoEUFaZmvZ+dzZN/HreS/Jgzk
5BboMTDOCqovSZ6eRaI2Rl1f0rzcVJbxmChgGLRb7GM6T4EymtdW9Vcmb8XwLCk5pUhaq+P5fIzh
e9/mdo/ri1U6m94RaEkHYGnXlXl7ZSGshBPB6vvvUCHuAFHBaXIPGQqvt24y9vs+88jWkEXpe2bp
nnoAEUMyjXTTegYNiUAPuo4HEOJFqf2ExqhPujLvH1vq/29wfEm8tVzoGFatOx2lg5pkJY45Mp4v
lY2LR1lC1NJjdbxljdVGqsitEDXk1yiNK6bSXZiReIrjdOyN6ai9i6upn+knSjx/yMbD0L0D+n/l
prBydC0hPIlRQY+nlPOxHSCMNQlcdqiEICkDj7URxT85LHyJ4KlGE6nZXrsH2twN5GcJbSgK3uTV
1oyVUSzLu5nr5bQVtXvQTAD9hXlKHJ9qVCIYv79eCp/774j0/HdZpk6ssiRV7kEk08Xj3c5V13qH
Vj71kn/bdxBj5dA0OSKsMr+yoRJ3JqD5oeG2qEQ0uvLNAqX2wKy5uabBtDZfC3vSGeAVANftHlrS
BNn05HW/627yPzSnvp6uFZuxbJUxY4iIJWLghxTyzLiqIx/TmW0QU7HJDJ4HsRfrzdePWpu+hcFw
mga6DcD6otXvOZ/1hbVTONs64FYSNJDVLjrzilP8uUQh5cvCagLTZBUNljGBoE44KK0DkU06SOOx
2LhoJN3ahMltZhnJ3VCm5ZEhnX6TNB9iZkOmdpZhyhedWDKYulFBT3hWKAe1PZ8wVt60o/AiORjD
diBGEegJmMy0TNXz1/O0toIXFqWrbF1aA1bwOAwPTVcjOZ3+WzkgX4J3RyEml+sB38BR2i9SZzMI
c0+ykl9ZT8z63BIvy7TRyIU9mRcQlkB+4VUSCxakM9hdXowi4HWShRkr2cWxsy5sgdAPk5lf5oFA
LV3P0FN3nSHymDC3mdJOwBRYKYO2mgj1dHloKpFcaNvXb0MR4y9oib8AAiqIXUt8r5hr72eWtxtw
oMCKq6oSTZiGERat1fvZkEO/ZSaQuJsFgnyldAIkCRn0JXM3Srq2uxu9REVolKqR/Uy5T3NaopWz
hcinmtMt/gvvGzVSqCGQnu1akYL04jh9Gdmp3UHJnKgGsicq9S2L6hnOfnVr0/ZOFtOPGCKB38uY
6J81N80RVF3D9E1KVDSWOQuI3bX6yhdYcXGWRewl6AbWxBvQKbvRL1mPTqEydMU1g7GyOpe4pCEH
P7cwqvZoUzkAD2yL6aZJi/zhnxb/sn7dpvjqPB3ZwcyTMzpZntOyu6Zuu/bqC2PK3bzNIWhiQc+y
6TcdGoIDMk3iive15vstq9MJ0Iogg7jVEd0ppyKHuk/WH7Kx2SsFUSe0YSCXhCvMNJENTsBdB3Hl
0DWuZT9XrKuzuGwUKXXSeWrmo6jGA6mmatf3uYyaOjlbjA7BPBsnYnB7+2/faWHMIX9tuhAm4Qej
RNXaxOY91JCvOCFrK/jDtPwVcag7T6h4hDZN70AZxhyCjv1W8loTwcqRyhbmtY/tLKvTlB/qAchs
Df1rZEfmaluCnn8fO2V15RBaG8Xig6SxAisqbvmB64ceFz0oPlzjia0MYVkcb5QuGkkSAIDSGRX+
4zsEiUMPRATkov/t5ZcV8jYhyjU0wTZs3BPv5VMWG1ARvaYAs7ITl+Xxfc/amju4+YJauWli+qal
+Pn1wlyZ9mXBOyks6Cx0bDqO8a2SZ89+EeXL1z+9cp9flrpLm8StWaOlu7JJOBokqgsZOnRHcbfL
qBdNWK6Tef/1w9bG8TF1f22CfBgcuyxwh2cg/jIIJg4Cnab619e/bv0p+P3kxuQsNjCMONo5XIB8
LC9tMQoxb/VMyimMY238ajtmPBDIVrGwsKAqG6BJuwFr3Gz3csjr7549p4CM7Wc9W9vCkd/nwrNO
HTfo1oMIGMOB3CnIpnaW6RsSOqu+AU1UMxIUKQ+fyS6v/aSh1ZlVhr6pYpJsR6t2Xz2irBBtJPlj
zkSyYV6XbAToRptszJPI9Qb3wlhjxn5jC5TX4TaPdwHxMahkoh/BEq4/omCvM6p+ntDHg/MbsrI2
0GvDOP9uSk/c6FaQc5x7Q2C7IL1Oikj0ftr1pksM1+8sne9wOay2OXLZr21F60AQNw1jZWQ71mf1
Dg7BD7Po3A3vc2tLrbnbaWL9zGcw36XZVT5K0PK9Ko3vitv6bqi43lAsnAd01j/HQ2NHiZGXv6sy
htvbGlVEETC80Erg34sJDO54gsg8U5jELoFbPKWT8UalzHzFIa8j2qpFq7xX+jOLSWTxdAoLAnUg
1UM9TM7p+KCk9R01nN5+snh3slNUkkOKDo0mpSr3LRp1Ajn1cMYEWFnTzKbArIufqSOTUJuq95OB
Z76ZgMYPqR5IlhNIuwC4ZxdR6VjlQTa8qj6kPxCZ9QZo1QUFcPqXdKqkBfoF0vx1l3mbIgN/1oSY
cIgktx3YWr7ZOetD6gBG6ctRQi/IybPOl7Xd7tKqmZ6zxOYRHaizZ1QBjVKjC9voR2r4FZi5m5nA
QNt2Ac/JhcN1yQ1Qbu22iS+D1OZmbJWK5loWZ5Wol56P016Lunwy4srcVGPe3Tf9OG7rho811F2k
fs9HGzIcTu1SqFvbKoLblkexlvP3zBh/U8mqW0iejoiqx532xejSiHG4p8KdXHiSUOYdpnje2DYp
/MZ1uhS6NJrfJo3KzqQe6oemdOxu44BHjZlInffa7jQMdh4X4Cs5w2shCrpBYRz8waozd1XWvkjN
vUOPbt5bezStcjvTdLxMRj2FSf0x4brHKhlkdzNmptgYSOsGLomhJ6ty99sgoNU0xLjBf9TStvl5
nLP+NnUL+TomSKbmzoj64VZZXcAbXezqSrgRKr3fmNO81qMqg6yo4qCEqOkhHlElInLb3EoAZ93A
iDs7qqwuhY+rbK8IvcwzH3usn9JPteb3kHCroLcxQgIwNOfhPmucdsOSog0VNmhY84damQa07+IM
DkNVyDs3ARWAyKrG6SIei5r0o99nSZ1HJZqMD1iy6M5CG0GQpC2/zavxebbYzEI37ZLLXNQgxKQG
bsLGzEiPvRRT5wZc0DTsOrtIQztHQj342l6uWONlx0qPqJ1dIVZ4aLiy/CrpzpJa3xCEuVb5t/aA
D7fuL3M/2txqVNNBbKVSb3kJPIJrWf5UWlf8tbXf/7j///X7UyMtZQvDOdCkmvzSGb0LsrfDJXNM
faWMYuVQX0LJCj2xJpnH7JjmNf/Rx8lc+F4/XaPkrY3g48//GoEgpttoYVbHxs6tKC7Qu94LLhCz
oP/6iMWZq0COp2zkzkHN3G84dOOGd2ZcK75bG8DixEV3h6tl4dgHidhXGr+KFOoB9pWgwdqPL3zm
uUYxp+XmkMgCz/IW1/xG+sJI4wBYKOf315vgY6184jIs21VomSC+RRA8sJwZLTFZ6x4g3679KWOW
3xX2hFOrIldaN1YetqyjZ5kD3TuHY0COVR9A7XyIEV0PlGBxlJDxsXKvfZe1m9Ny6iAcOpRZi8iq
AbHPTLsvmTF5vg1Aq5Xzo9Ulu5yoK6mZlWEtUY9DOytiOYN7SPIxqIbvLE/C0nsYmg5m9VoGcm0x
LK4entcTGxNlHMyu3ZWm1ojHdz9qRz/+00JY9vDAD+ljo0OMx64SvmHElRtUAWYPlSxmsFTHfOci
+rr7+mErNYZ82cTTMZpKKAKJo8PdeOsqy4L/4xLfcMFeaYUpPD9D5fQ3b27TG027YYt174VD245X
fPGVFbIkw03am1GsqeLD7L15/YPVuXcWCr88hnNdJncloDVfj3XtQR8Xvr9snJVIu2g1Tl8rdiuU
ZZcIXnbkbRprSDImW2yKb0XfxVeetrJMlg0/FRZ+rCnFoWYQdNE5OJcNL0l8kppN9PWAVs6EZdcP
In3AkbiZdzC4GapO7l0trnyUlUswXZhTWugsjSvMVZL195NhnWxjuol5+ZyZ6b9lC5eNNplG9ees
aXxAG+CNlZg72rmh48xXqhHWJmexTXENEIK1qHfw5jQCIOCOtdcQWCuTs+yzQTQa4aXB9A7ujGSc
LH00FgSMnJPsSrRr5d2X/CfbS1C97xL3UNd25E3iJ+/KawjJP+Xonxw01ofx/GsbuFZnOhLXrgOa
YIwArQrW2UlyGtKpyMM542+Nstsbp0XFC8DbcQCRiBh9srYVxkYstlVsxbvcbqpwZpqEX6/ktRld
bE0xlGbTfHwsQXlAdHyY6uktSadzX1rsyjNWNuSyC6cAI2c2a8oPQ4Mrl6wFuB198dyR+srpsxLB
+EMN+WtiESfqzKGFrKWbzo/NiJrLaqzPKoU6aAKF8kGMwVROD7mV//h61taCon8yNH89UVlOY3Yz
nqipGW+EN2wKiS+UOC/5x+WPecNjJ9UpcyHPPCK4kOvbNI6vsd3XJtT670JiCl3HDU3Zoe6Z45dp
7W1kRnFXAAzqyjdbOdCXLTveBwAhKbvqaJrlDdXufTG73w2gkDrP/Q55pWsXhLX1tzAWHTUrBNwl
zqCub/xR9488d5DfgoZi41xTelkZzLJBxzU4pKQrD4qDvYx9w57anwjG8rA2qXgCCGo4MdQSvFxZ
G+RPUuiTjb5s2ckawoG8HpNjM6MC21ceSsq2NWPUgSZLnqp9NRTDc6FU4fmV2QI7wvO4fKHT2N9m
FRtOSWn2R3zi7L5KLWdbgbi4h3dKnmblkN8C3+Cx9mr5VCUN1AlgDSxIE5up92Q4+eRue0XyO3Qj
d5CjMvNzxe0CbV1J9aot3qsorit7i1hVeVLxo2G/OVaF7rsyGiovFPp7UdhBUs8HwMf3ZjdGFPJZ
SEQFpfzWcwNAkSosh186abDeD+j0DmiO2/eU+F1LT26Nx1mBkRZ+ibxRCeHrxPvhURrm6oVDdM/Q
YsslsHquGVZW/1Q32bRFL/NDUlc/8jLzs+J9AHB0yi5xto+HV2vGfYJjirIc1L/fuVPsCCiqjCKQ
1EBtb0x8x/qBorQILYvRhHpsX2R8O7nt3tMJnHdLzL5idJP17sUaXwk1IFhhBjNP923iRTxtv3V0
2nL4Wsyi+6I1Djwrj7Ex+ghUPqLk4sHlz2VOfE7A4HvJZH0yeLoRhbvp0wQDHesH5Mo2eQ6mC62K
zZC/8iwOnOwVpeAHNIRLX8n5x1zROz6PQa/HnaydAxfy1muse7QPZxsBHGA5640antA8HxoKbWsC
YZVmQDEEybZ2+UYQiZJozoMeNU6Pc2XdNV3p4wrs97UTuNkcVfqU22+JLnxiFT6td9o6WjmK3NJD
KY1opud2QtBT36oi81v2SrzGzyfmC7z5oBFOOkNoKXW3uvF8t+H7GYizXEEI+2OK8g2f03DMHyrN
QyDa/MmYb6CXu2sHK8qKJLSR06hYjF6oJBhcFYA+vhVs9nWbBq0CVZALI2qnQ0t/C0pSyG039Vud
3dQ6Cfo0rPNjWV2s/MyleZrelfTNZz0iOQ3M2hmxH/tgncxdTZ8m3NTwyv4M7GEw2Cil+mmO2W8T
Eo/x/FiRLdz4QGCZorXUlwdER9F+n4rIaKAD8FzOvuUE8VMrzk4W1fGuuYB4aNY32jsMRlA/snJX
3Ivs2EJiFVz6NMDwTMvne7s56yzkaVAbD316YKg6R5dkH8wPEIjW5d1kg7iY+DEPquZcWkEz3lXQ
Ue9CAJ4j1WR+TOR+Roize+LP3DN22Cii/IB4uht7i+KdJ678xE7PnLWh+aLwz9S5pLei2rnek6V3
08Gxw0w5fusE0n6efhuJfiGd/t47WBkSygyoDoAGZTL43MR6LA6lcSfyNph078eAcjo9duSGJ8w3
yycyPqTzKb6YrPHn0ozQxBzhxrFFNLN87VAxiDiq+QOBMTRh72jBQ8qqoKl4hE3UzYe88Qu+L6p7
LnwPshNGGk5eBHNiK0yTT9xzSW6V3jfJAylvZnvj8TqQ1mNMz6AUi/GBFztVXXpXQEk8MAq/k+e+
CasODt1WFi9a3lSQGG7F3Qysg7bAwgBb/YL1lOrA83zEdSexJcZm3kFIMB2gFrBFOSJiyf29Qsy6
uvHGUB5KcwP9mKxRW0O/D8PWxCB/Zh8dMQ4QYvmOvKXzrjWj8k1XYZIFKM6139rfMUxiGxoC3MEA
Q/H4T7xbrjcTgEfGba8OhL0kxlmRyGV34BUUfTA8pW5UDjetuulRk5FsMjdwu73Bnlm6MSGvNNj3
jEDr8jQPLvqrT63aVfN+TCFgpG4TAFnrAylCByl6jo2Pk91BpUfRREAijNwvH2ntm8iYZANimXJb
WYAiijMUmDMKqG1/A73vYGDRbCCGboW5EXFoK1iw3yoQRu2n03OdfW/YXTy2YczrA3CggYHAvsPy
S02svUvoLi0GaL9A/jrG9i6OU/HLaB+r+q3jtt/H91JT/PYvUpxS9ZNo09epgNdBA68QfjekFwOV
mdA9rke5zQfs/AwdIL/GCso2bhsO1qumuxLppMJ6hqJeNObUJ63jZ8kUtEUfuuOtM08Ig3/roZxp
zq9SNKFbn0rU8EjzG3efekibDGWD1Mb92BdhbD+15ZNo9j3ZJg4LskYHTnVuUWXdDPERXifeDOG6
6WK33M9sByVGiS8hPMHK3JfZ5HvGu0z2hvzJUzT7iYB0fVDzXYlETtWnQdKSD0VzhVB4b7i7Cq1s
MV7cNm5iB2uPIP+MjEM6Rm3bh0zd8+GmIHmUqw4uqAhjEiA5AFR1H1T6UhIZTtiFnvHG2ngPadVN
XG4B2g5lsWnMKmBJhgj3vZzysJI74blh7SVRB1qOk5ZALUQDm9By2Pm2JiezRxm2Se9phgaV/lan
uOsKmwRpVgdskmhE35YIYwgnOcwMn3meWp/YzbbzHmzk3yarCmz0/IEe0jYECiDWtk+Gu56xAAqw
hT/mN3wYTxWOPasgoQeV1h76AHbRUL/NrB3y8v4wDQ8MLQwBz5J7GU+h0f3mU4ViRAhtIkOZK+zl
KaBz5vcUQfTO3TJlR/B7MCWp35KXmTT7CUtY2lVQke9IzmLR/xbuSyqTLXHAOhru6XDneO8fVHk1
cSSDx0gZ3/oR4iFDEvUA8lYkh9HlUcfvCI6mhNzEpLihVXmkhbMDH7ULEET/TcwiSmLAebsnWe4d
4oStOzzN2riL7RhYwfoiyxuvzcIE9q3E5ELPDX4SvAcLlkuXkF2IgxZ6Gu4Tivx9e5jsIDcj24Vi
lOP6PZgT/qytvZ3BuXIDa3hNMuSEsra9z/oJ7am1CjwbFdk9t8DoNtwbyeNo7tQ2Ru0m7n533MJX
bu1TgU5d8BHqO0++klSEqUl91f52DFAiExxGZR0k+UnET8SxwO48G+IW6ny+ld9SPL9uuwtiS37M
3GCq3c3AG8i6DGcrlq8tS+8w1+E4PHsz8+cW+6sZo97qo2Tuj+C9/8y7+kX1bYgsANJQKDqyvE2C
gsmW6IiTX1WZfMtJvtPcBRwY5eVD/7svXkTqmIGnjXOsWTCg+7d2zMiiMcZZnvu6PCEv+E6HaZ+X
FJgHwaOh0CcjHkIj6+5Bl98UYGa4KYBrYthCuHebddUll+PO6OWG0Xrfm0Xui9bYj50RSF7uiAM7
psRuaGB/ISRz+9F8F5Qp+4H8E42kO796to0cZ8l+Jw7kcmc1WCiTw7cDWLDc1Iz/IEWfbjUxnA0y
traP85T47jyp82ybuITDH84fuG7eYw/2AhxIgdUDd8vR6Mab3zMCF0DGAUe2Btw13zDQOwA3M8hQ
CRN4yZT6jGXbxOp2KrG3Y9I+gHCG4kM4CbgXpN10l80GXNnhbM/VEEEiBweYGWvfNIdbEGN+Mq/F
bo/rJBSlCFHbZcI1j72A2WQP0Z5ghmmtIJ4YZTE4v9wojChvcIrlLZKZqmVoJdT9bxuHTe7YuY8L
3U7YkCPIi+5EaU32FTF+6TGxApJP0k+EEwckQXt7imGEpHLsqOg6Gna58UTMEjdbhSBhTFVkf7Qv
AYG76VvvzrPrbxAbu+EVe0nhbM4tz8KxHHcqz36QdAb5xnlgbvXo9hDYmqC9XuAyPPWZG36E9307
w/ldSsA9Kzrce7UJApkXD1vKOD1huzxVCMlGdVNo6MLTX2mCXGcLkZVvbZuoEPQQhVZLeLwJk/EL
8IqWj74LgpTkwP1cDz+omZy17iDvlo/wglqkHB1N0LEwpF3oSYzSzQDhnjMFcYmsO+rC3Gc2PJyJ
gyAGQuRNUyQXBG92lDIcX0VzTKfB3kyY6zDh+s2bSIBr1M/YnaMMRrhp5rD3JIjz3bnIVcgztnVG
HtDUReEgxAX9BhfrAKmxjQDJsgDYco/2Sz/jzd0EmzdY8UY5EulQvdNKGruk0EbI6wLSz4MHfru0
HhrW3ntNfKpY+msCDr2p62iucBqwFlVFdV/jzJqzA/2guVg2QTxr/PCM4hqkLNEE3VzXoWixDucm
qwG0ZTeFQhwD8qe4lLoeIuz9dmoxLj79SFW6lWl/283tE7VdHzUVvqADmhlIeU/beGOp+HdjYHXl
LjzqblI7z4BaB9CaYIynkyN3rZO7oUJ9z96eC/7sYD/vWjC5b1rd1tvGStx93xbJMdM1Lo09K9IE
uXLe3oFM0qlIAbVwNKRrH2rXw8s4VfoKRZnkMR8J/da4BjwXpMMT00eFJdv00rZLv01yGTh2am6o
UbKTHSPM7FdNASNepsa71l79wzCm6gS8Sg80BUFR5ZgpeAFyCFPDGd+mviuj2BFWwM0Mqe6mEydU
bpBdIzt0zLaOvOCgn29dr5i2LRLJZ0sl1bnxXP4ghy6517mOizcA1OsMNzaNTHZVs2simyvhSrII
Fmt02VBm1+SYWnN/03siO9EUlaFfRzJWwmpkEWZyDLu3MyDxj6lwgoG/xNn7CKfDVjCUFg6G0QwH
M7vysJWYFlnUr81F0ns4rdDl0VNQWM81IjUDGjy+HsqfWOMnIRmyiDMVc1/0Gqn4I9prt2KnH6pD
fxlxn8xChGIDFBIG1ma6YRss1ENzIbtyq3YsuiaE9PnomPcxxX/FCx0wvVG1bDdHL30b6FvfCN+9
VqH5eXSLeR9Zl79+e4ASI5InqjmWXoO7ogggUlAFpo7vm4GgtAPn3deT+PlqY8tGRsciduU0kkBS
lEQaanrOVYzw5/PD/0he/DUGZ5AIAqI84mjMzXFq7tEre+ybK/mOzycIUKb/TlBiAinaG01/TDz3
UidynyNYMejiAkf3VnbXAO5/XvaTNbbE0MSF7qfK5vJYIOG1y7mk72U12OhRAkSE65F/A6US0Kuk
mWkwDSgr29Wy80ZfGi1/lNDcfEtEBay0ROK29iedeTT4H2dn0hwprkXhX0SExCDEFnIkPc/lDVEu
V4tRzCD069/JWlXxTBLhXbe7AxLNuvee75jYsmQAMzGypir6ujlgnflvc8isjpJJOF4YO7htio8O
90tXdhuIO2GSUGwvD5ave5TN5aKk54VRcWSEXUPf4gCS+rrq7ipWrWi2vx6MCGf8+xWxKnhOSt6e
MpiNo6D+HBega37aCyvfH3HYX8MRq7XmYlLtSYwTykpqXCWz5sok1SNF0q9CqBLSqwjZBed7q9/c
+wYH475Keo2vgRXaYFv4lvduJMF3+gKV+P+21QTlTs6cpg8j19vWkahRZ+Lua4geV1aGhSj+3Moj
5TKBU0HdokobEFmJXRGRIpmyZ9ANyv9cIE333/qSOZhHGa4w3CSuTlI5EscU4zExrLCs8933nj9b
S7MmxsEjx1LRKLUvYb4QkdfM/ZaXveXOsTudyYhdDGWJkgwHYSZ3+NH22UphydfzzZ0jd9xGu9Dq
YIeJp+7RjcRVXcU7ZBtWkroLPTzn7sD2AChL4lHgEaY+4AA8Ibzt3bXgLg3mqpRh6S2zSZ3wtsCk
hksW8jVwyoqO7cQ/TUf9pIXz8J0ehpr837kQRS1qhD1Xnyr+aXCARtsKc3n61kxjc4V5ZrUVKVAC
flI4rhc47fudVM+lG610w9eVFGyuJjdqGANxkNpOSXRT2d5uQNmx6z553rTpcCmX/cp7lvaI2YpR
F4MsYB8tTzp/j4R1lNn1BF83Y7qHR9vxck/8IfT9/37JvNmZbAIUeOA042HEqqchsSIf88+5prWw
fnsGyV6B9GluaYT77tR79bZPUZwOYagXjLmpQqI7GIPbZX9H3MylSIMhkouqbHZv2xp3KUQeXg2L
fC9TCUnnvwMHou6mkMB1hE7TPnlabQ1z2gEVddWhGPxyi3w9/NlchT6lVhLVBKuPYaitpMZVZveP
qWO8m0b983uvOHf4XztbltqMlK2nT3XfBDxpRuQnzNvadQ+osV4T9f5Z97/oWX7+wL/eEqksmYjq
gNAa+1fhMiR33PbnVCYfGcoM6rR7opm8pZ3Yx4TYKyvgwtyYi9S5k9s0qiGCL1PnJyjvNxIZsqKq
0k1nFVfIfH4UFVs5Up5Xi68+cLaK1IRDlF7B60w28pm450xv973sPuOzSx3sUc02StIez0Z0x57E
WweGV+sh3n95DCw1lPlv7/TCIygHbMywJtd1cRczeszcbXc2i6jszVCtWXcuNdJsEUl1FXWoaj0H
k5xrW4LJHhmflz9hYX3is6UjSyvEoSvUbOq0No/DZMgjKUX0ytqk3LWu1FtIZM3Hyy/7+jSIC9O/
7cXNHDbcoiSQXnLy2EatNM7aAjYEiUPHY0P49IhEN5hgtRp15iNg36zsJ+a5T74YaHNleefCDMtB
zDFETP5eJ276VvSpu00AXggMWlQb060niDNolcAHA8lVOUz5rodJig8AdALjv0ntO5wFuN9buXWy
dV62viUQlo913R0z5fETSevyZy8M+8qEGfvKKFtYzOaCTZv0BnMySB4rk8Ld+xNOSpDb3LZrJMCF
0TVXbFpRbA4I3+nQKaIhhOv1iDI/c61memGOzAWbJiSzBVUeQLumvWuRbozM18x+sHBxB4gKx3Ox
0sNfn9vY3Fsob+FdYGU4xFJ4yj+3pQMunDfBOyKGBOvy+F3oCXe25pc6aqQtsRqPyWuBShGTO1DO
9oigrq0oS2+YrfcUZoi49zJ9cswa0UWeQGRsP2IXwImBf3MDnvvDOXBEMsBNJ2FiR3RT5ynie07U
7bTTI8VGgXL6XnPN1nZRWQV4yyMJMyo2kL8cvTQ5JO3ga8e6u/yKhfoxRLH/XVLgQ9rAdrinoSyG
B0A+nsxObSdGjUOv3PTBSgYEaMuq2+UDzE+8xDLvLO3yTQm53Mp2uTDw3NkuYGQdovu9oKE9Rp8u
qrycqjYQNia7y9+4sETPndpGRE9LQwg3pB0NZPPE8HQL+rQEeYh0aL/5FbONIEfQG6f4mIAuDBmR
czChYydspRp0oYnmon+t3azqUSAbJllRbryzXa9TNdnWNfjaOrP0itlgK8UErWjsqDCvfkS6CjgM
AzJRrqzBf0JcX2wfbDbOInPMUYZFwWJKRMHOCSL5mphc/ywsxyObVvL6oxw9Nfl1r2xUu1gpdGga
Ca0GKTXHvS0z1/ydmdTeorKMvvK+hTo+0SRaUdcsff9sFDaN5aiqKuxQIDWJtFf+ijTKXqlpe3kU
Lj1/dgaRSS6zEeY2YWZbr2Y3Jj5JwC5z6cvl5y+sfGw2/rDF9gYhQ3qS1a1Mzf2EjQFH6y2PxMoX
LOxEc1U08sEtd2EacZJmDVv7aYcgSOSrAWURui78yU6hK7P0ytv+1Ch+MWLmEmkNd8WoMk0ajmN6
HEd3K2tn7zg/sUlBX3klreI251jXBzfINEqbkHdX5kusjnYDcdxY+7X1bhBzZXovNO9cUY2KDW6i
dFiFKdwRdzFJukNNmbUV52R6xu01Vu7CMHHO7//rwgKrr9SIJ6rDtEv2Deaf2UOOaRgrm/zCWvh/
EusElY8ps63QGR4N9ps5HLC090xTHwy1lbm+9AmzlSTHibjKYTp/GtMOjkdlJuTOHEx7DAxV8pXh
8XV/0PmxqHesaUCCVIRAfPlS7hBV9Ecb2NuV5eBPhPX/hx+dH4eQGDFhbdNU4SgNVPhF8AMJAJMj
ru9pl+1zpJ5x+mJ5bW+UsHBVaUaZpAcwl1zAQdPpp8l4Op5SK11r16VPnrUrmArehD1ZhtNA92DY
vtd2Zwappswf6SrKeOkts4XasUaWDQYKavOIQVcNMihRx9K4HaHL/M5KRf8PEGFFeRM1lQiJcxII
Zg9tMKFotxxfLj//6zFO5ythX1ZFC7KJCGGX2qEIZ3ztFWxxouZQ8nhX5f0aquXrgU7nC2In4J1D
RjsPwfdBWfBUPKWT/vRyvnZzOffsF2NwvgQmE83tLi7zkGfe3i2KO2ZHKyeKhW6er2cJH2F7Yo0i
LCP1DCtbEwW5GSp1dVLBv1uuJVOXXnP++1/LWdKQamoYRpPnqq2tnwYV7+kEv6uPy3291ELnrvnr
+U3nZiDBSRGq7N0hqB0e1/CVS507m20DhZ2HmvBkj/7Oo3uvfKH2ytqyMEDnaIgqZRA0eLUIWfnJ
NN8YXn4gHDWjyY3MVg72Sw0zO85YY1Kg/KAQYUYEpOQ0YKuEoq+jEHQusTSp21aiH9IwKyeJwqKG
khOD+dRBeKx9tFXDriI5Rfej8FASH7e8WBmzS980O+IA9lISGg1xWOmyvo4sqG9BkRC7y0NpocOt
+VAdlTKNZopD0yN+QdkN795QWfBw+ekLpuJ0LgZUUJdUvbIw4ZrCDD2e/GcaTrWTEWhYKD3qUELq
7pHPRjGxySWYahbClCgUbyRYjtlY3RrEDajlPQCpOqKKHfUlzsQekra5go4J5AArbJsKtTuNjYQO
lBI2MhUZT98cPUCO5KqgTuyrOk1+F0xtJiqBm7GcrQf8BGp2ne8J+ak9C1FVbVWC4sFR6ukScA1V
hZpkJJKddq3IYCGkCzT5bMoD+QAmMMTDsfnJTRSEAk8Gs3a0Dd1BBHHt2f1TXPRBKX5c7rqFYWef
p/Ffa8zQNdGIZT4JW5x9WwDuBFlzGluYSnNJvzelEx8EvqVDdb+VkR+FGvbKiTYoq0IKnHwwVuwV
VBaXv2RhiM/NKauusyLeWAlic8aBlnpXoPY0nsT31py5IyUBob4ubDwepVc7p46xr1j/Xf7lS30w
O5WM0VAgNTAlIVE/u+Z1JN+zAqNzN0rDM6oyps1Zig4/Jpq5qRMIiK07zIzeu/VgzDr4GdyMf7iD
gWxXCxXO5vI3LWwDc7l/Q11kWBpswV2DgochR9W8msRVbIzXVm20G6sZ45WOX2q+2cpJHINVKXys
w6yI/DKt4CeN5W7l4Qujaq5WT6oxhZ2Ehg4lVZiN/Z7i/tVUKxevhVaaq9PHpDMKVlcYs9za1Chr
h8GK9qts3JdNngakp2/f6o65CF2iPrWGb5pxpACQZr8TSFuYlfg0g4SkG1b6fKE0h84F2xTCWiYo
GstpJMoiUX2+acdM3zSjl96MQ5UHlI3eJiaowEcNz29m64/WwIrWtB2kO4DgDqkhIACxHnM25n5W
gb70vQaYzbEKpTjWONZogNRDhjXrq3sDdvchB3/1ZE9F/ygmRlZCwQsjco6fiKD1sOhA4hD6xOs+
64/T0K+MmKXxOIu0JIwMTpfj0Z6NgtbyQTefubsW+10ajrOZZMo0BhkIp4Q2PZigmPR6BE/rOeoR
bUE16OWeWGicubocvFUXHNE8CQeu9COqcQhEZ4h1HS8/fuEb5try3C3TqbOwoTXNfQxDbhndUy59
2/I2VboWiV96yfnvf+2aHHiM3DE1FlaUlEFOeZtHWYPmsq8rx3pM4m6lQGCht+dejgZqclMwuRNk
d+6SPg0cYMtgc7ByKDwf/r64gc0V46S3eArKGvZ+u/u09Ec8FJDtJCEl37zVzyXjRetCDDCp8+mi
OaKAWklcu6EjsLo1N/ClnpjN6yxTsDpWIgkZFDt79DJ/blWqThW44k8TisZHiJDk2kF3qcVmFw+R
J3kFK8ok7KPqKoa+xRvrn1aMmahQxn55AC/Nj9kM91KdeWD/G0ctG4IC1m5Ib60JvK7vPX42xx2z
mLrYHI2jHWe/KZSNCQHh4fKzF4brXAFuJ1nMCbA7R9dK31MW/YJzwY3y1kgqCy0zF3xbJbc1IF7R
sfL0xszoaWLFw/d++WxCt7FiDfRC0VHaziaH5s1WU+BV1v7y4xfGzbw21qQSepuCo2EEh+y839kZ
CHlGCS+tYhi+2frnXvlrUVK14TQ2ILHHqPvIPcgLUGCtf13+gKWePXfJX8+G9IPD4Z1ER5wTSSBK
Drh0WsJ1qlfRysBcesVsJqfQnXi4fBjHJnGOmW4QeYTkJfFW9oWFkDudF3/CkhYCryqzEG+y5O3U
T9nRRG5uV+PCddtpvLiNRBMMaio2AApYOK9O7g9SU5TI084YfGpkFqTeEyqcS5McR+byU6aqLPdT
L2YrK/7XY5zMy2t6q5qiMYNutKudadOaLPfPsLjLvfh1koPMPR68vujB7XFkWEDIt3O6ot3mEDMe
U2J0tySum53uGy4gbpR98J1X0nlRLFdRm6RwOQhtk13JBApPu6vfqSh/5ZG4UzS+6Yvp/vK7lkbQ
bGkbWVmMeaQQQineRSIhHrF3BlnJVy88/P9qYsU0dSz1BNiGsPMc+NCECuTMPWqmrZXQ2cKFeW5F
iaSQBeMqYRwzah2pgEthTLoPvCC0PesHRCGHBvbwZlxtL7fXwqo0L5Qda1QQw/I2OqrmoCMc96p3
q3hl8Ni4/PylJju/969Fo/UY7BcZnp9nHOfuIgt0LMPWy39efv7C3j+vlk24Fo7jYj8obMVCZ7TK
e2MY64MobXEYe1b5eT1YK+vHwsSc+zckgLCbWVGQk9H29xUn94721u7pXzcUmddcwHVUcdujuIFD
NwcgAEwt+gDmyt/aGMjcpqEyCbUaaDlPHWT/Tv4WuUbQ4YJ2uReWfvxs3UYIvC14b7hhb8Y3EVA8
fAKnQYmVrXNpUsx2nqK0jCbiSHhYZvMAGAgYpaZ1T6bmDu4AP7NC3wlr/GlTtXb+WpoVs+9huhLe
1JbGEYiY8YHZNYqGUrAifa+IzU1OoLf8TsOh3vDf6YHapw5uJibOHHlyZKjI9lksfri1983pPTtI
6nJyCMg/0bEruyNv6zfI1+Bok0AbaUfDNxNec8nXQDOVZh6SIJw/xuWb6vqdZI9Ig33rK8hc01Wp
yOuGDqmKNoJ8rDvwtrkBzw+Llb0ys/9EW/7/HkTm0i6G4IhVE4T2xuBNnNqHKHR3mRvAWSSqfXgt
bsp9vMt3EM/T1yzUBw9CNhpUD+0defJ+Iyvweo5ib5pQhgOcSB7hPHUir2t3qIWYMJkLwlJiwcag
xBXH4IDpdBGcKHI76X9Nrlm8eLqANtI0+l+yFHTwhaz5wTGK9v07gxTSg38HKRkb8P0qGR0N+4Gy
a1I9dc4KT2xhRf2/wvSm86TOMHJKM44Dhw/pL8FG9nL5h389jcm8kBzAGlhu21MEChQ41J2MwGbQ
+iYa4w+t41+XX7Kw9s1LyXN70IVNKuxwhdk8x6PWr8LJDfiFuIm3ssstvWN2NWGlKVVbT/zIhuTg
ta+wOg1Y7m0uf8FSM53//tceDVa/TBADYMdsnA6J1X+ounvxrOIRhSYrM3jhA+ZKuBHopyHqEd6m
QIMz2zjk9Z00q5VVdKF2l8wlcLgUpoMGaDEc84mgrDOCcFrSfgKCwhH1gQ+wSitR6X0Fty15LLym
uE5c4RxoAWV7RkYYubC+DkuS93dqADQTYTDTV0ycrSMAgjHM5KPCrNvBDy8+AR6WrbTL0vif7Wxl
nSLRI3A0hrHrh8jB5gaY/e5yty61+WwTA2SbDnaKSJ5dCYBfzoicpz5b098sDJq5PqaH9p5UtWMc
JSk+zE7ygyo70IYilr1HunRXxubX5zs2TyXTzDbA0J9UmMTXlo5uJQWOp4Hx0IBQ21o48uuWYs5s
FzaJqEY52GMIG3gS8tSc9hFVwzYHiP1bVwc2zylPcO1llhaIvLv9+JTHtdGDO4SAgI/CuX5lF/u6
T9jcwqUTYqSVWbYnG8e7bVomb8osTH/UIJnExsphbKFH5gnQGhFzHrNa4RJk2SdSgJcPpn17MNrI
xKUZbDQH2L+Vq/DSy8632L+WpqoBJrdKUZUGhcZudEBaAo607O7LIt22xtvlibL0kvPf/3qJzPM+
pqpK4Ld6z51Ho6qBksl9KWpfdGsr4Ncznc0zodVYZ21Uy+SEdehkjO4TLKJXun3p0edh/dfv1yyF
LZcDnZaO6FVi5SGMFFbWkKWmma1PxKgThE61Ql7ttagB3PrtagN1+Z8eXwMGLL1itkwBhJLatIdr
fe09iiTxk8LwmxbwcXI15O7KOrtwgGLzNGjF+j7HSdgOrRpHpx6/Hm5OPZQb7q4hIFVFgxVWdKg2
teyvBtdZ6ZqFGTlPgXZuzeCfHkdhlzfuhpugK5a1p7YcRyp4mbjF/vIQPs+H/z++gknz7xAYoiyu
s76zw8E1h0fMT3KNVp1gdWbZG5hhNygylogkE4utHEm8r984T4rCyxkv5C6KMhxl6sCTDj+MJJab
DEYHezjoWNtkyO0QFUzWr6qA193lL13qyXm+tIX+VsJP2gx1HT11no1CkDHZSpRL+2M0gQETvRil
dey9qACHsH25/NqFUTpPniK1bEFW04LIIAe9mXqUYXkcxK5+Sgu/tPNs2xRuv3KdXpjQ80od4vQU
Jrkw8LO77qrInG1brJX5LuRnAUL9d6T0Stp5bOJDktx3420O3suz2MLsYgOsi/iEoARc0Tt1k29h
kbGyiiyMznlOWIPLgjp21ZxGVPLsmjyPN3wC/qzyGqgUktIICAN8s5BGsjLfz1/zxXyYs73NBE4p
TeWUpxgnwyMrEn6FwG/sG/XoBZdHxMLUnid4E5jxwcLJomGesh8NccQh4bA0yq12N9DJXRkKSx8y
u3vFuWZUS3QXzd+pfpDtr7Zf6ZWlR8/WDOTkGsNWtj5xAxVGOoFTUiHBd4oIbHYvt9EfiPEX/TBP
9Dqs7WkhGYgpZt4CYxcX04fLHPmS5oNzAt4UBHzDm2wdaP4pOlL/gon3RiZVe2VbVb9LU06qTTXw
x4qb9buTVKA7GiNosb7TR2zTq9TYcIvADyev2pVfvdAwcyJzLwX0WiSnYWNw2O0heI3oPjFhehLH
K/fehcHzR6j915ZtASMLWywH4uBGB4PUmxoyQqf+Ce/J7eWmX/iIeR5OOzxKtAtudp6CNYU598F0
1O4aW6x5DSy94fxtf31DY5PY5QXDBBgzIAbt4lhV2U2s1kzqlp5//vtfz0dC2p7as48PFM3p0fCy
eGfi2BxYfFy7OC4stPNCAZolSGVBCH7KSv1qOeXLZNJvDqLzRvLXr3fFmIOe5ULEzljrt1SdPIuD
CApI17c6eF4XMFCD1BaBG64HZlSXl5sJt0eFIv7vPX7W+sSLcJbngpxGOoStoHtZIYZSs+9Vo7J5
WYA1ardP4YtxUs4DEuh5+VutMeMXBs4cGZ+ZKhb1IMmpF7V5hZLyZj+6+bTxhElX7iULp58/gYi/
ejelndd2ZeOFtp2wTQnDLJBDR+2FQA2l8GXJnzNsCIRQyL3szFsp/PmTMftiOZ2jeMomikqrg8FX
I8kB0q2jJu6DU7AgF83WA4UcFVV+1ABZ6qgMBulrGbyFz51Tehzs1nY9QBBqRqbjR6K4STx5LdJ+
p+3uULQG+NjYwB1zTUxGyR+y2lffOrv6SRuCOOUg2dIDRLhNk7pDxN/yInj9xu6P0uUKShULtXI7
SSu1i40eaFE3ZgqSWPgr5igwcYmfSmniSCMl/iMrIWVKankAcDDbMt486lpBW2JmxkmmZR86eZed
WAx5XOfyzh+txtwkcIXZ9ll8N3qRE7gcoIDEzX73ecO2lecVV1WeV0FKJSycu/YJNogPXW386EkD
5mxd3Tm8//Qa0EOhVdNwJyM66EdIZhSHoUlNnDczQl6BECfH1SPaSHMKWesNvqPgDdnZGvZ3ChDg
On5KY/oCdiQygrY1oOwcLAFsU4HlsE/RKOKTLLm2TZseda/BTo6h0igNT/l9X0KPPN0zL0+2iQHD
Rpnxgz245Z7R/CG1QW0dOn2MQFkI6mj4hQuf7RfD9EBruBCX8QC7gEkNuxjmtEewGqdrjkIbONJN
0YYh6rYZ7VocyYgamEbbe900d2XvfvZVLvzMFr/61Ptv1L3wrb54b2jW7BPXBXuL6gYRuJL5zVgO
uzwH16G1syIwq37aOoUuAkPnIbW7U88H5neZsA+1tCAAFHc5HLV3etKA5EHX7VtTBrixA5A8ycpf
cTW+9Vmjgg5ettskxz/JkV9bGbM2rpx+F9QD+hXgcRw7ryMHQlAgOdQuSWMDut8i2caCRPjmlvol
kJCbuoNzN7jc9QYk0Bjw1fIxi9Jdj5Tj1pMAotQGOgKe25MPs0a1sTK4NpSaQ25iq2xHUf909mN8
a53qk+rxtbA6NKaGTV96E3nmK4VqBKjT+ohrxoOazBgG0cN/ooGOlBOK4ZuyRzJ0H94wXfU5RPFg
Bb6DgX4P69xbUyXylEa5CMqewIgQ1WI+xF07GF/v7cpKNlkyPljC+a8s+nAqyJFl8QNMyodgtPW1
nMpHbxzehr4tA1GIaetBPxdUSfHCRjQMaFmbSfRHarKPJknv7YEcHDBKEbwyKcyBG0jHMuON5fAb
8QZBjjhGImciQStEGYO5c/P4SLT3nIu2ga63hH7cam97fLlfQEvpO5rCMMERt6bhXZHWDey0crdE
032VswJFFw1Q3DF97pPmVBsGQNcD2tvlxmPRTiQkidn7trRAhDW1t7W6oQpIBzR8lxo7xLTTY5aD
cptbVfnkVi100XnuAIpNKmSIQToXlgTitSrLs/gy2wgB90IuzyD5NIIxlS1S4FeBSk697sMu9K+x
wQXJLHO5LTvnZCfej6nsoG3pXD+aYKTJbedTgZi5tR2QEursNXane5lGoWhpg9BGcWvip2wdt/UC
Hk/HJEsOaakfhGFd2Xz8AYsK6qNI6KpFtRzAxinyOi2UID3IG9zc2Fnf7yYQ6nadasCZ6GrXN+BO
v0N7niSsT6wRkZOIg+texu1LlIwIOEKfcMh74H0JmrpoM1BCx3GnSA3kSUluHaTHNe1dv9KANBm4
nAELLkwfiSYYByB4gXQxkL7QVd42SjSA5WFRYGrag0aVBLnFrzmlQMkPFHnrmgwH8IxeMBTbva5c
GElLb9N6lOyiCCjZNhF1MKHAF5hyG6gNDhBGnOcAY+vyxtBO+pZNzaECyfNJ2uhaIkYcWamxHfLO
2UKFus/KQft5Y58GzgF+ctrxiWX06LnkroM6hxsVTLmT/ujaHfdFL14jZcoA3/Y8Uf7gwW0V7ovl
GAxC3+YmzQLmONeFxd5pYT7SXH4qI76SbnY0RAsSe4fVB9ZHH1UBL2ysdRhyI++PThq9EZS3Bz0M
WQ9mNbhYMywz6ID/OHgMkta2TuDsOQ4OzDqAKo0ruQEO+AMmsY1vdNljpjFKXaAG/LZP/4OFMVQt
cEBL877cwWVcgAVuvlhF8wwLD1xCuPtDD/Zbj8PMmXN967Yjgg+N+q/IUFOReslvFZsu0M524pds
gi/jEGk/HQHKr6h9tpWHXyPup6g2l9tWofIMOR9jY3PpbLRRwDECzhgRa68sAMhCp3XsQ49EPmhC
6hgl8VVKyxftlbdEkN7P2PQ7a9Vvwx4+tGofHQKKNe3SsOPphwICf09jWIqOEd+aGsR5EVt3xpj/
HLLivWLiZ200rd+RcS/bepuk5ueguxtY+L52Rf9E40b6Va9OMLeHJYWG2w4Ffg7jEca+ho5g8kJQ
fDO4Lyp1Eigrk9BJIKWPDSU32H69jS3Lt5hjrXCAggX72LyBrnTYNq1MgNbFtjqkKrTOrnYTrYYg
G4AQnrh6AIa29IWZvdcDtTFU5avQ8NSdyubZKmtjAxBNfhjq5tac3GePVC9xZI2+5Y77SfIQkBw4
IxB2hH1vusOR5I25ABdy9jwy8zlTCD128kbk7Q/LxKLalYUT1DDqRBUj+MgeOBh+NzQAzADuCw65
QnX+CHcsZUDaJioZxJG+tVT9YCZk2GH0eHsj0SZuQ/mnkQF2qzj+rRYSngY5OEPKFcM18aC5IHBb
9ROsJX6NJQL8fG6ckKYs/aQEu0s4Jc4hXN6B7S1BWYfB/OjJE00Jts8iPsLi4roZi3s3crxdW8fm
Nva64gCO4uCjlPcXtuhXixZ3cBwBYlphL44TD+6+6rWN9HPcw3VrqEW0cQfzXhtN4Zs6u6Nj9Wsi
o9yXtJTXWQVgTe/27smJgRNPKpAlXLjl3hV50x0GnCdgwmyRu6yB1UvBS7g5jnBNaLrmGqsZHA/a
5MYU40OS1c92FWehAdKBH1ngIHFM1I2wGuA3TWUjC1JMAa/YS8T5CBpoDmUfiRtx17hVeVSg9d8l
IzJ/btUgnZ/3033uRe1DQRLHzxDcRD2u3cM7xzjIVrVXcVqaOLdUw67tdP5burYH/r6R2rsGgpqg
1F35y0T9VjDGQ3NttO30Css8BENERm+r0YDV7yC8V0aNl8EY9R2LBlDBB2bWe9KX09GCdCkAsu2l
d8sDcftpJ1Xm7VJlmjcl7Gx3CTiocMwl+srzzGYbGZLsyrY3g1g5sHGmcAeoJSMb7WFZ4Erdw7M7
DRKzfVFlgWR4jCuEmcKMaDISeog7B+Byl4NxjuCxD/+zJChxSlZVZ19T6dDDOPDfKa+dbdPrn00y
Oj7Q2ziZ1a0IrI72OzftnhmpgEWnVbRjEUu2NhBe5x8FS29jZEek5LUf9UQGEmfpXQRp3k7WFP7A
SdOFZVx7O0PD4sGQQH5GpcgCOElHm8l1nH06TtgDB4a5XMECtTWMZNNC3HSQRknfK8T2rpg5kMA2
YGrhWiK/kmykz06rxAFIebhbO9S5cRUsNIRL4k1t8vxnkXtZt8+avnqltQPbTtuFd2s1eP9J8Oa2
jQ0niNGi/+UWDIHqLIK3VdTjmwsBnwZYrEF4WqQb6trRjpuFDpKRqiBy89/xWJuBkLYIU84+bFDb
cZKByQhzJvppSWLd2m72K6sgUFDlZOFehWFX7qamabEowl+kTnKcww1a4QgL5wZC0+yQJlG28UoF
h2lbBmMzqWObw92mswZzo6bcAADKsTalSOtrL2VZwE27OKgJJGlUlY9QesWuP0TT6Ec2xJdD0dDA
rCes0cRptmbJ0p1u2zfHS+6rooyDEaMLHiigu3s4lu/KDmMitsefLrAEG6HVXYObj1903Z1dYwZg
gQLoqqF+1HaPXS9ibK9Fsc3zst8kaf2YEVxtRGm0Ww6Y95XlwLa09ZoHlrhAg6sJm5Hp/LJTC/42
nas2kot42+U4mIzVCLPuyHgjRfNr8vCL2WA/0RQGL25a4P6na+B7eoTkc8HVxiEe7m5D9LuMuYXD
t4v/P6fTrp1w9u7hsr5F3AdrVdbCOQoGHW0r/iuG3tnhUxBhdPJjU7bGtusgU8pqOO7EeUvvUyQ/
g6nFUbYw3ezkDrwjQQfOyWZKVQnXIZDx8ZNan5sqvf8fZ2eyHCkORdEvIkIISaBtQk6k56lctSFc
5TKjADHD1/fNXrlpk0R4a0dAolnv3XeuDFAeXML1CcM1huXDlMTuZDj6Fm4BsedgGb0eghLYdwnW
VYGL/baZND8wx0o3JmXVHZbrYJPVPfxrsFBJAYPcJNQvdZ0ESH9Dc7XVBSG7tKdkB5HcFQnbdMsL
w9rF3fCRW1APEhI120oITOy2+oHzS7UXMlS7YizlDTim+cYBm2gTN+q9zGGFMgVwignBkkVGrHkc
dO+UG0ZgEh5J9suw2XDbcRj7RBO2MI4P/NF22aNmFjxfyqH0QDfCmxS0WQJSOZdk/dEYA+XmfHhM
CMwVMiuqNySZMnQo6z3WN90+lDmSunmYb4AeoXdRiG0JJJY78GmwjeHSSgeUYbdWioN/3LxoidLr
KXi0knFw+zx5sm3+JhTufjaK2nEbIMVDPlG8tIeLBMplYGZRdr9lVhSwHiESK1WhNk4mYXFiaOzX
0oruEssgfpkK7cJWEPfd1vjQLQLO0TTuGxtX9T4i1zWw+bsqrz4G0l6jZuJ3bsHlBH4yoZdYon4H
ALzzHLQ4LNJTdVMCQu8iU41+rZrCHXEXcIGwaXaUh92WE8ZcoyrVtmMlapTgr7CxAwD0u7asb3Nb
B5twpL/aqtReNOQwXSstSPdIeB5EyQupHQ0vqB7uhPBb5YDKwTMhplmyq6sAPmQNrrEGLFf2sL9F
vaXVGocqmwaMR/MFUgTnR5X2ySOD8/lBiMbZSscZcRJs0r0R4lCaCRZdq2HQOOZjAzOxY+1Ki9TP
Oar7bFdWYCnkZgXf3lINGGXgrhYIrfxCKD6Bp0AnHTeuiuAK8ujw70Ta7smEQtdFGA6bOQ+jAg6E
xfBaVQbdUTTjo1nnyB0OYM/kMGJ5DeskvkpJJR60ETunuqrGPQkm/pAEMOnNOBCsU5GWH1XexhN8
3uBbBDGu8u0uhzNJ4jDPrBt0C5yAIBeUZ9uD1tlOaVPtI9Qg77pQlX6bxt0p6yPEz8bChidTO0jX
rDn1k6jO5aarU2gBusYJS5hVBJPpjrJn95cDrAspgHktwpihFrNPEaV0eO03aY66kLSG2Zo+9hZ/
v/yOhfj2XHlfNM40jRjz/shwEtYdHI/YmrR06dmz9FEJI4yiGxPiF731oisbiynNTe/yD18I4c6V
9hrkP1zQtPTpgAS2NOHuBf+YDJurqLffe8Usvqg7J6TCzInfTYid4FaL2FFnvSKi/s0XzDIAuhuL
NFOO7Y+tne9SjoJKU+QJGMVD8S1ghPg3yfspDM1MBYshXBlPrDJ+xSb903Bn5dELCW8yy+4o7BmW
AVwDuHn8OcmK2wn0oXQqf5mWuJ7K6e/lXlhIDc/1+3AYQ0kF7WwAI3DxiI5p9SsgBzDzNxQ3kZHk
K+mYhdlGzqP4U0uFKZSTuuhMn9JiM5h/6n8NbhC8Gr9HghFzhxAREvzqGlE9UjZeotlOGX8dOK+k
SbQyoJa+YSZTU30XT4XS5inMftD212BHe57DgKdaK1Fb6oxZslnHQTUpFVq+zeNkC0geaMJT+iEC
8mTUnW90WEQQ/hhXMlhLQ2y2gowqS+HXhiRK2Af5SXNn3zLlCQBBNuVAUPBYsZWW+/pNfC4gl6RG
OlSOgEAOTHqQA8DVkaI2hCEAvi3aNrnRApaKl4f0193E51LyDB5cTAqOgFwv4IfagUvTUP3kgCYD
u8F+JXu/9Ennv38a0CR2qDTzMIAv7G1eOjB2avZDhJBGV3ukXlOtLb3l/I2f3hIMXWP0fVaeWPqh
o9de3DnNE85p/VoVNceD/p/l4XPlblBiBc5AQDhFVeGPAjkLRN1h4sqblUz70gtmE5+MstIj4aY/
WA7s0Fjw0thgIPJhreB1qYlm+jWeFzqWMO6DnVJoIf5fAF12dmDVcLJITkPbrCzISx8ym/25MbX9
kE2mrwNEDou+fphM2Pb2Ub6S8f16Q+dzmT/FYU+JHjzCzDSKY+sk5wwfQj2XZ8VSM80me9gh+o5r
OvEHFm5MjjqK5LWGgWLU/nJo/K1jA58L/stcGlzm8H1vgu62c+pX3BFg6juJlTPbQh/Mtf7Sgl6b
O3BNwGXTPyeY4A5x7MCGvtxGS4+fzenaBP6znUykWWFg5sDPJgMtqbWmlQ7+OovL56x4SqYgK+nk
+FwWbActVu/HMEV0NWJULmjWt3ZY7mLc8TbFkK95Dyz0+7yYFYf0LgiG0fFl91hARBoKj2PlHWH7
qQBD/V7DzSY5HVtdTCUEcxPCQgmC52X5VyMjdfnpC6hEPufEV2HX2hml0ONx61gosc9bw1VC/Mx5
c0W046IodJuA8WzkyVvfT3uuml0/vF9+/fkjvlgindnEl20ohnJkpp9wfYLn2RPyMWvi24W9ypnt
+EM1dRki8o4fpdXzwNQeYdKjE9fIPK+M6aX+n817yZ0a5kSwsoqBssI1DToJisyMweGIWCExgXDJ
96r2+JweHyMG0IxNMJ0Iq3bELJEmrF3H/gjUd98wuzO0fSqZrVlycuwUdp0pwN7DBq6DmzJ8vNzZ
C0vAnCCepywuiSmBxA7A2h6j4mzhC0/iiZrfI5ihOPa/e3oLXnQyxMN4QqQw21Ia36NKkAK2tibR
XfqG898/HRoU/AFqBWtJ39GGX2bDq5PYO9pMKzvJ0uNnk51NVpuXLZRtA2dXGQXlAOkduMvyj8td
sDBi7dmGXsTdRJAbrk5Bhoyw3chtWfLHvJKP0RBESHrAzPjym5a+ZDazQyhPRu2o5oSUCgwsbX9q
OLz/1Nvlxy8wqfkcDI7bGsLkedFAehbAJJ7iYJUaMjrYRXeserK3jeKlH5t3u23hhmsgpiw9ywlv
gX1HqBPRITk+VkX5cPnn/PvaLxYye7YUkIqAmwa1mp/Cs/4w8EghjYedqIBb5GPXW/F1bXXlXvZZ
dkhbCa/iWpi4HFj6F0JC1gNAO7CJMhriiyEwD5lp57ccFPfDoIbkthkAFrDabLjhMNZ1mxbRQQNB
m9sCbLBjlQrbneyoPDiARj5IVZFDAAfl2x5X9CswHTHFUngLG7UIrqUChVvqIb3qhg5AhLLtd07s
yGchBuW2kOdsszLv93FYcUQ7Rwi047xx6z4TbgVfudwNu5gh9A6Bte04tQ89BHvUDlBKdQzDTkM4
toe8CPcApIp3rOnbU2KAXDYKCX9bppqjDBk8jKM4dQNAtZ/zuK9+BL1pHwqEx7xOinLHzQmFahDA
n7NCjgeBDZgiSAhtL3fX14PTmgv0NHLPtU4A55/C6VeWwrPE0WRvBPCX+94LZvMMmAYjA1+R+lk8
ogEf4Se8gS/lytO/3jWtuUKvb6AAN1qT+lVK9ihM+BNn8Kz/3i+f75oR1UOZwCqEo5oxz+9b6+9Z
lXP54Us/fDZLnDBvmNGhWSRCypBd8FszR1jy8sO/3u+tuSo4bKjd2VUEVSrSxrQBt0RE6n007AOQ
aN8bOHNEj00Ns0ax6uRnTb/hUCEgtQnN3JoD3tfLszWPedWqzJCEY8Tvp2ZPhwZ6xwKlAxCCIe3Y
lStr51JDzTbJvm7b3kE6y7ec392UejRErAiJaFXIlYrAhUIWyzxPvE/bZOewtKoTyv2iSJGSC+tf
BNWqV4bdA/gyVmH+IDkoiVOWVMCYpgqqLaH6/eWB8HWox5orSSG0gAQJakR4Uoy7MoILfV+6vYlU
jtim5DH4HjLDmitH5WDTycwz6o+9gkwuBhHwWyclax4/D3IDyQ5ZA59PYeiNdfsNed4727DtlSZa
mIhzNMo5uZ/CzjQ8iY5DxW29sAY5vsvNv7C4zqOr0qRI36RhD2JCfVCCeQIp9lKSlSn4b2XN/7da
WK/9d2yRoixgNRRMPoqlUndIR3sXN9qC8MwOJg86R0E2tGmHh1FrSP5S1Xqy7YynyajVzpxEcLAN
y3maWEK8aELu3LWRNHNh91btwzwQLxDCmtdFEzGc4rn4EJCWHGJoUq8NaAivVWVEEODiPH7bJJn4
jQii/WzG9fhWDg4kKWmCzbR37A7FvLH8E04W/d7aTOekBB7iO6QRVr45IPeYGTtDfxDD2V3ut6+v
0HRex+7gMgsNhKX9UWPpRC0q8J1A59Xv+KI7LhtYNXcfOmQvl1/39VpH59GxuiylMZlU+8RUfsHT
u0DFz6yrjmkz7M2gkCvD8euhjjPDf4dL0vSJE5RB5bckPhRyuoN31d/Ln7D06Nkub/aDBrqZVz5w
s4ekdcimwfha+d1fTyM6L0IfFUw+zcSqfJLqtyEyrguid0WF6s7LP37p+bONvkF21e5p1vhGMsps
E9Z5v5UhxGbQhNHXy+9Y6uPZfm8SrFiMhsoHuCp9rUwD1BFFh0PaO90JiojwxCEIWomGfv0ya54G
CRyVQcFPaj/uWQ3NrHGbKfioGaa+gpnmTVyqlRd93XLWPBtSDGNsshaKnokmdzZgmPUod6VZv19u
tIXta87NgaKsbZHfrfzYgBChUOlZQMDudF744H7+liJOvVR2x8tvW2q12TDgJY06Elad3yXW/Sjs
53IoykNbZQPyteMvBvn2yvqy1GyzwTA0MB9UKINDvXAXejampVtZg7XhkVypXFmaj+eV7dOpwyQ6
VqRFy4kxym+sUkQPgk/Ow+WWWnr6ub8+PT2JEiOfJqn9qo1+2kl6tGGM+73JOA/udqU5ovaWZH7U
25WXwoJvY07U2Zk90jmXf/7XzU/n8V2TdgNBWMc+QnMXGfeyHbxBfw9uSJ3z6PrUNgUMyInTFdpn
FMy4qCBqW6O+0WtHO7m//PsXtqd5hBeIZQ0WkJ36Zp2mkavGQjx0ji03KMAGXdnMQkhT4jp3USLV
wGbNLOXKm5da7vz3Tx/HMpEGtjXax6qlb+WYPQdVhWkYrozapcefx9unxyPzSbET9goxH5QpJ30I
NYiET3skkzWgycLQnQd5DQ5Qbe8UHEATs9mGgej3dV8nK1y/873h/wcyOg/iDoVuo9ZK7GOWO9DT
3QaEbwxoq8S0MvOWXjBbo1CEbA+Vskq/7oZaYUW3+j+5XTvv3BTBngZOvL88xpbaabZEjaw1O6sz
M1+UTO8NGvAr1caZ962nz2O4PRK0FHFJ5AKTWmwplFcuM3u90gsLv33u8Vn1NAilDjIfur6bVPRP
0HquLB0L7T8P3MpYFE3SVconufVktol1FZoGVLEde6ttvpb1XZgH89jt2BQmWKVJ54PR2UJkGfwK
o/S1RAD/cvN/va/SOYWw7uySh4lj+HUT978ciAT35TjFf3TP0usCxJcbAdVXiHt2E62cfxbuwXSO
JtTQVDttW3YQQSFl0wbcdptweGd1cQL8egf7JH4YJsO3uPOnsfKXy1+6NBRm59K2owI6ARyt61bf
FnH6BBeflam41Ij0v4uVOSpI+IkNnpRVp66KzRzVUuH1VI8v2XSu45iuIJJbSQt/fTah8xivQjq1
105ZoZgs2iY1RNJdvpcxkHWo36uy74Wq6f9it7RuWrMA8LSR1UtoW2+hSu5VsOrcsfAZcwPILipj
YC+Myo8QUhtz4F8gXrWAR+qmJzP4XmgKBmX/7Rlj7GxWSXwFZIL31M7STZ/kDzwWH5cH1dJXnP/+
aZtKRitMIB1EK9kwySW5c2dI8840xVXToZCprtaMsxbWgf+5w6mgTRqGXh9zu9wnKPvZyi42d1ac
hSvFxkuvOP/907fkVVfUE2Paj1gFC6eOvFcI77hjtmbWstRY55n56QWiD1BtYqGxGKq1UWiJIghb
7diEbFeCotChXpOyLX3JbKqjQNeBNyVut1Bwa/FDmj9V9nS5wxeI0qBR/fcjUpQ1ZSgbggNRWKfX
2ahSwObHTuzGqG8/OksXXkPz5iFPS+s1mMT4gyeoHB5Yl/qtsp1Da3JU1hLJtjAUSFHADHlVaBvp
SQ/Ker/8KxcWpLkhXZBPeWgGAUJlsj3GlriBA/WTlTZXGQncshfX0WgYm8vvWmrs2fEA1RKDXTCb
+qip26sEVItJ7FH67H3r8f+zpHMcoikAgkfVVo+Zil64RokdyiD+XH7+wjY+d6STDtwGnbYIjhX9
a9sPlJ8l96ix/d6kmrvSOVDNksQCSlMVNzx7ysx7u//5vV9+/qJP0ykIA+zJEijZnuvMI1N3M+WI
VGSmvDeidi28ttQ+s1UhVWZOc5qg/bvY7ePAi5rfOi42RrLSAQvjh89WhbY0EeOahHGUnbzhhoEs
YKpOtVGtWQX9G+L+4ig+RwqKnBtkbKfgCMdEDRSbZV3ROApdaiOns1HxSLywZ8mfVvVgC2CMbSF1
To86MvT91PV8G8cTmN8GK793uZnjB+OUgnBook3b7Mfk3NPgWg9/Lw+KpcPVnDuo69gKaNuCZNwB
VIUto91gg7oGZfIYQUuNOgt2PQ45qmYkRO500sxdefN5df2qmWcLwcCMKapjzCRUzlrAcTbSuK+U
BOdmQFHJXV0E7BgxYf8ociiqNuACiJOYiNemjvyhbCoemeZrkoSFYTuHFoaFTGly7nPYDd1kmXVb
Z+QldxB/jqrD5Q9eesXsbDFYI8qmOXoxQDVHoVDg0j2WqJdANevlFyzsl3ObNiQFubTrM8tZmjf2
+M4MAUZhtyUojBLfPMHMMYV1mZKYaQ2vq3T6gXIa+0omKWpCShDBpu6ktT2tfM7CRJ97tSUSZbz5
GRqNg0yMelLwCESjdolF19j25yXjixE4t2vLOUTfhQNThzbl1TEOrMDN7eybN3p2Hvef1luEA82e
W1ZwHKvflfgboOiGmndFvxZ7Xuru2cmiBGo2MQOQ7aO0fYzCEAbUIOZ6fTz8JrHlo3yt210eWEs9
MQsdpPaUNFafGkdEolOvMCNUJ0812ZhjvMZfXDiBsNliYAMqXQ49vFVQXVVszFo9qbS7HqbkZHbR
A8xly6ZYEy4sNNycTBj3ecULyDiOqDVzWwuQx/4Pz/+GqFhiay4aC5N9DiGcIPzjuAVhs816F0S9
DcoCTe0W/fd8E6h1/rhPo8sCHENiRXGOpn20EAWuUa7bsW5lcV6YGXPAILQ9rW4n/Py8pUfedqg3
/Z73KzI7sx9O4a3rhKE8qigEGshJPJGIG5Fkj6jzbDe5MJ+/NWrnUMEBFdtizLEc0mLMngaO8vNz
ofePADySb8X96ZwiGOVVCrzL2VVQPsb8URXF0WrfYvobSOKVXWMhYjunCIaEwgg1obE/Ru0LJ5Gr
VX5gpkCHAyfpCJBjsqE5wHQ7W+n7hdluzWZ7EuVj3MewAcxAJUXRLSq9cRv55sNn81xKA9QXqG18
pd+nxnTNFt4lycrDFybdHCZYZlY3RT2sLMsMMeB0xyqCqnGxKco19/iFZWrOgwsss+pb1JYeqcSt
Qob2M7FQWnnmxRf0DjXe5iaV5d3lAfz1JCTzgLNGrRBtokD5FNSD69Cs5KGMyBpZ/OuBReYB57iA
eXxsUNgR2GNTbaCVUNeA3Zn7SunBU04XgezEs19Nm48u4WW/cpj9evUlc0VxU7WEJRDu+Yi0AK5g
jK2XBhH9aaBI+5BU7XC0y35N57D0stlwM7u+L7Qwhd8LeSwzey+Fh3TQ1rayYyRWpuhCP81D0nne
6yAQyXiyLNtCTazIXGge8pU15utBTeYhaWPqSmYbQBAOBQH64jfpHqdRbWRarcyahTaaB6ZR0j/U
7QDUpBrVVqWwfZHTRlWZrwuIF80VNdPSW2Y9gdomElKwSv1hFMOGW/JnJFHy3AX7rjxFGerYL0+a
hffM44S8ioKmbVBGEjfZjzhDINwRJ9k7OzAeYLE5rWwuC30+DxRGcWVzBE0sv80A3AnNdI8R8HD5
E5aeff60T1s7erbvelGiPqjTdIuieIBqbNNcieB/vbyTeWRQxZETFCk4RXE2XZOi8yoy3gYQ+H3v
x59f++nHC8N0iilt4xOSG7upcU4VNVbWw6Vffm6vT48mxCgc5DcGIKPz57KCB3hlXQdOuTJCF67C
RFj/fX7KhUrtiPd+OMA93Eq6vcytj8lWOQ7u+U1DcEAMocECMsDZGZGx8t6lETs7x0PHrAH2mwbf
NN4EgtpR+Wiy17OJgc6m/eVeEUsvmW3qYwnHp/EMRNOhjfBiUJQTJIUydctg6m/rYMw+OEra9zZA
DPukBaVrHBW/yvp2eBoNJd0MPiy+oFJCcdo2Xo7L5gHV+OFbD8Tx9hxJgkMcofd1DBdK3ZTGwcmG
utnUOUxPg7az7kObR25DU2cPGpG5MzXE5ALwtG1jmcKjUGvf9SATbAtHJ4fSjrcNz/+MkRx2PHPC
uzHOQW50pKgClD3IZA//ZvUa0oHsE9p0rm4yE8QaPQQn1vXhD4KqfriISNMD2X3a2RowQtsmo2dO
hdjLQIuHvLHsH5SI2I2tCuyWvrfcGBbee5M4ydaOTQd7htPBj36CYBxXFAMAub65htkNBh5MRLYr
vYMB9v97KMwv/zvwWlqHAJYPg6+H8Lm2o5MuS6A1ipuB5feXX7Ewd/h5d/k0d3g9qiYuh+gUdMzr
LLY368w12tC7/PilucNn094pWtB0Qrs9lVEPkItqropwZK4EjQghiePUZDcibj8SM9Kwdo/pSsst
DevZrlIYZJACVhwQ0NNTFVgWhAtInDeAQG2EsuKdipo1DdzCu+aR5XiCNaQeaHsKevZbjdZelaBU
OGaBaE6Wc3dE1PZya/6bTf1qQJyPn596K4Y4UtK4iU4A6mW4WeSlcu2ERnvI2KyDCoG2rNGSOwBj
+F+HwF6zBM5rL9MUi6LJjacaGsADCBbmgUCkf0u17p4BSXDukrYZHNcKnPZOdhEwdDIIYZWiI9bF
O7OgznYcU3sjwMVCsUHaglvSJR40Ould2NJpa1eMHTixQGY0QBTaZ6OTXsVxl+5Au7d9NvTWJm5b
pGnEVJ7AMiTXSlStcqVO+60jesBHmefYhleHVN0khhmeJm7HB2caUg+ojg4B6aQ/jDQcdq1qkm02
QCCUpfXgS1MUd0kXMVQxZHpH4+5nkk3xgVlBgaqYrNj3VlS4Cbg2x2qock/1ufJCZhW+xIrmEexN
GysEEKgZ2vA2CrMK8CmnBtLTCjcGUDu7VsbDykFkYRefx6lrSxhRQLP4FJvytgJ9EB7qK6N+6dGz
jaoZ0gCEsKY/ZWG3schzF8bffPJsLyJlBVYN4uuntgHQNlKAcHUsXDloLv3s2R4kgwQmKnXdn+R4
qoE7bLu1BjmvMl/Nl9ky0JCIGoZNo1Mi9H0ax4e0sW6hV/3ewWMeHM5CZk+VxuLZE/bW26HXEyfb
kAa1iisT/uvfz2bzvTEiKnJDdvB+Ce+HTl/Bn7zelJl6zlUMCu8Iu8fLb1poqXmMmAB2WNcJi05w
sfqhJ+NQGPQAaN/3Tn/z6DA1SE3CropOJBM1QEMl2CxAKK1oRheuQvOIsADbyE4LHqHIFYCt9leW
3yRY8cpyWBmhS61zHrmf1922FbCZw/Avig9VpLsRDMVV7IO9UCZM5hHhKAUTVtcs8IU5lgBMk8q4
62oZHBp46Nz1dVrgzG9H6Q4aeP2R9UZLjjUIze+o0+uAPGQSBpbYgcq/FnjLr3D8a2ooXwoGVczY
xK9j6/S/+oLhrpg7aerGiXA2iQ6VZ5TtmeSIPDRoIITdkcSwd2NB6cHWutwKgKyvwqkZ7oC5FneN
Y8anDIPyubTSYVenVnhnMyfc9TDT9jQjxqvNSfGWdnBBEg1BheV5lt7lQZlsu25oXqJMNSUqIXHT
ByczrW9kymOPjfCzic0KBQVRZOwYpylWxzj5mXGKlHerAtCiOtRQZIbI9zGdqhMb0/HWydJhL40x
+wtiqHEL+uZ4R2rgRDNQf7eWzuRmMgIwukfG7k2jBe23SDoI4pOwxh1E9zcJyVBAEKlqgho0UDsx
NumtoVq67UOmrsTYFj+HBlxSolT0QceaXllZ9ZI0SDDVwPDStL7uxjT0AG8nXmJMpVeTJNppRDJd
U5pwgy6cm9Cur0RQ5uC8Ta904MLLdPNYlG3pdmAlwv5mqDadA/IvbGIB8hsbJC8FmXY8LK4yXL83
VagOZjQdR64PGW+PChBl+JhN70XPr6NBP9dVFu8swQF5jVrlQWCTQdg8GDiV00dgoxvgfi2yqVKQ
cFUk75RE7RCz5atg6g8xeb7L65KhUo8CvjbG98YZ3WuiRNFNwvylShrAf5k+kdROXJbL0YtRcIzr
54jXVNAZI08mXVWOf0xV7ida/W1C/lOE+g5oAEQiUZiI4mQoF8P4SCmjnpCkBabYeGuQydmkPUiq
wTkIXk4CliJmhmMESwcvjvQtgN7MC43yTBwGNY2N1NoWMd+NoCGNiNlfYdH9A/zcg27zu1yXgYda
Tvw7oW9WV17B0+eJ1ax4SAh/q1ATAdhwpt2O5wQzrSG7MbfsD1Jlt5YIgYCnPXjLpALyxSgNtHEM
zIzNEESPDDcYc7ivdUJ7YL886gnw/mLMj3BTMA79mXXYKPkxjNIGkrd4sHPjVyHogIWouYKQ603y
7GGwShcOFc+grL+kLX+HHwCKtkh9Zeb2+0BADeSkkm4UgwzdENRyji3Zixbsy9wJEpez7CoootAz
GaIycDuHAEaYf9KxcM/Vfxtw7xNcq/QNorVHztIHo08OQ5r9AGwiQVS12oVaXqtsuiNj+TNX03XN
gKkuws7PLXQyasuurChNNvAoolsJJb7X2aHl4SBbeVbEbnQY/XY4fxgEfSpDdqw5YKRTWwAwZ13D
sxmWJynI490gj9Ang7UK0HgO+GwzXQuk0MoADrK8hV3kBK66PTxpbZ2aXG4DQFmdZHymCc4VpKRI
qAOAyUR+H9bDwYhwUwvYLpvS9wZ7icvrYkdLHW2smjxB+P5RJ+ZrdRawFiK1ALetMHy79LqyiwoE
VI2JwHuA8RTyq7oCw7ylFExi6cLccbqqAtnuBJx7PdJaHrPFI/BbXq7yCrTBAEzIwtzCY3HaJkS9
q0hd0YDcYKjmG1SnoTyYsR+hCrwgkDuZhnpTmOU+gGZrovTOGavXoh205zhwfKhLkORZiGrw85Ga
Fe+FTt8AAwBHlFMXlGsv48MOBVjkMFUoa22Q2yaA2iPrCaY00LMkU2AjC3bHODQ4iSrv8zASXo7r
Da4C4wHeRX+0lf2eGtx9+7KN3JRVbwhQPydWBkwc6kSQcRrekCIESV+F9jmgEe7ssz+eQwJcZ8Px
VprRscRKwaIErGE9oWY6gHNOUATXcSmRc52m49Cr8drOobjLaHMXlOOtYUkQT4l4KQ0MIJXL/k6P
fDPS8c4gEkxhiVYft3kAwqdFf4GOaT3WWTy8qdxC/8Qh2dQ0Aayz1yfdRX+GdHgIBN0nonFL3EmP
bRW8thggm3jU1wMWSOwkw4dBsmsR0ufeNCuX02A/Slz4exgZVoKfykA8MDWgOK0LzQ1uCs/xqBCN
1xMKinSmdk5vgp5uXLexeSoQuXBjbu4ELDquKEunrRlj3W5Ce1tOuB33bXWrYT/gcRUew1p6cQjX
RIW89wbEPyy+LXY/uHk4E5wcKvOqY847XNnvhokdseD8TjUQ8URnv522epGt/ZMwrrcsaPfwm3qG
1sCHhwLdM9Sab2rS3vJ0ICh640erRCiRV+Ohwe68yXXV7W1o0+BfgHoyEAFvaB2dJmlEm0hPbwHr
HzWRiadH6wgs7J0sNN0Ecf1Ke92gFyQExkq8wgH7iCMFPO06ckUkFj1BWuJxIB53qL/7a9XIIIqy
B3xf4evaVv41KwtJS2FcCzvep8505RjBewKB5KYjNc7uifPY8eg+naL7CnqiTRiMfgU8rVdaCncw
FFOfqqyU7jQ0DUpUg9sQowVSqdBy7TH6zTugPaYaO/zoGL2LxmfQREz3PYwyNl2bv9KYJU/GyJRb
RP1tqdgrn8qdQbtjgXE10HPh+6gFjHNijOoSYZ6OpGd0ce5s1BT8AFET1HgHIbueqGcqq5uwL66z
BDtaVTxEZbY1O8SHOqTjy3g6JBG3D6lqcA/k4s2O+ZPd9HulEgOWE0nqNiPg7RWcWDdOaW5NFTwo
iawCJrDLSGzCB7K4aUSmvRqENMDUSe9a/0Jky/ZceEyhqgEI3gVoctph8Aybbgx/DAY7sabegiVM
QAQu7pEZ80rN3kU3PGSRAXRbbzRuWrb/MPcly5HjWpa/8iz3yCIBEATL6tWCPspdrjkkRWxoMSg4
AQRBgOPf9G/0tn6sj8fL6opUpUJdb9VmaWGmdInupJPAveeeocHX3T0syJaVHR4+AA8sVQMHyIKN
pFhAifVS7yyo/IiVYI9tEX4xXBxbZ+6b4ey4WrD1NPV7WgvgcslumjD67uB8lZZTxFZgom9GPcB3
OYc5SoC0JpXxl8JBApL3GD0ZZHOIrkWpU/ewI23NdJqJUFelncO0zOAO6qKIbWhfXjWZ/UrnpNz0
WI3TONHtC49AhFjbMe9g+1y15X1WdVuImIFBeZc2Y3kF1em20P0TK8SzhTxlXS7LafDjU9vTeytw
+gHJ7kKu5Wrg4wcpk48VK8dVFiB3GzzR9SgR3eAqJEMiAR6pADb5DN/5UwPre9A6LishDrTzKDZK
H8Ewm4utQOzYkGZt1AjUP429bbIQ2S51g5tDarfLiW2vwaYWI5JUsFwiXATfkYVvH6IjBPnaMAl7
isrqLlt3Da57gdjTbBUQDg/8ZUBUSdR0FbikU3Y24wqXY9UGPFi5vkTCC3wlY73qUOI/SRibT2sB
TwoEM4yF2c3Vom9VNOgT5ay8q5FrfgLsY+4LC/+dmkTlHQ8BKsDbVbTwOycxzPJ5HSQ3apH2aaB5
exmwCtgrQ8Gy04T1NxVPxm+izpN2XRja2xW8p5d92IXdhbIExrJBuGTiGKNBH9M2yOJrtmChyRW4
sQh/mMfonjkCk3mDzfOxzIpkZRcIdZGLQoYw9R3uCTD9wqJeN1yASCYz5MSEbumvMrvASm2Gc9jN
gk/6FFmffP3nmtlXaAXrEa7krMFAQEWPZY1mZG7Kj5i/vee39Qbk9zqds4mCERFg2h4NGqKK8os5
Hu/Qp1wjKWdNOu7f6crfQEZes1/E3CIinAPGHMPgdvAcvNjAvXPsM4bwF9jIa7ZLHtuwJkDXDvyM
gc1NctYkwy55CuGIHnAIlednEw3vQJdvdNCveS+06GQbw5v/MPIH3EHwP7tO4Gr9T33frzkvWdbL
XPCxOVLewLQ5qVXxxFBTl2k32PKdccxbZ/AKKZ/nYgld0kwHaup1lV+2ZIAey2x+fQpvQBiv2S+5
ZYizLGp7TFTVXAmo7I7whCeXLptuqUrUOzgMfePOfU1+aWF1TDyak2Nw215cm3Z1zYL1hTCra9j4
Y3k/akTFI1kkBa8kXYUv9+Lpvr6/r3bZOyf61m3H/gyltKxfqOir9tj082pZXri8tGiTVXZfo8yA
T9I798RbF/TVGpAUjSpiJLgcJX2YsfDV9X6ADzAUq//kG7xCLUMPwMVMtj365FRNgA/4ao4uTaTf
eT7fOoFX2GUBZ/+qaFt8U7U132UMHMHnpb/mBruv7sl75n5vvM9rcowsKOydjDLAhj7CAOGKYe/t
60/jbJ9+fWu/8eD8N25M5NQCO/TmGNlgT3iMCquDa9JAEQH163f4YeHyF2vZj7v9J3zOxwN0ZfVk
juU0ZIeCdhoeSgFAfWycV3FcBGmWCLLu1CSRdlitHOTG2762+SYRZt6TH/UCLHKRhWKSyxrmyFe8
4G7964/31gU4X/mfPh3Az7gf8lEfh4DD8CIEnVDE38a4v/v18d94pH5clZ+Or6YRSjGkemCbBjN6
QAyJofldoN1lE9QfGpT2qiPvqV3fOJkflmE/vRnqNE3BPACk3hTDZwuo4b5sqdpYt7ynZf/LXQ+T
41d3viCjDDAcVEeyYKrVMXx2WwLZ+vXVYj8Gc391t5xP7adTQIaQrQcTdseu6vV9x4S4GrPKtqnN
5vlu0cM4pKgK2c7ZsIdVHyxTtw2lyUfMkOm9h31Wi8oRqn6PRKFrcy7GRohD4Rxfz9C3CZiorHu+
YAZTgJaFYWeuhv1oLf0AJw7kl8hQ2qtxsbCfb7oJXG8++zUy0NBhISvDu1XrAljL94iV2KvWIlUw
0dFwx9Bz3rZJ3KyquF9mFLMzbnGJfgOui0WYwCbHBeW2bXWxRcZHu2IlDz7h2ZOfyqTXj0MTuSeF
M/+WJa157LCGPHYLU+vOT0OfDjoBKNoGAaYY44RUKqKhnCT2EnmJ7TGYKwSgLC2/RDKelimlCOFc
wxA/BoyBgTxiCGji11GUIGvAjgHKlBpOal9txGokfRu1amAwfDnoGDFQRih4XrJCtXtGCXwjsyK4
K/tifkAiSbimyErbJzJ5ZjFaI1XWw0sDbjFcY3iyA0wy3eh6uUdY0dPI5uEANm2STuf2pynQjAc5
I3Bd6i+CBG8C6j5dZwLe/sgAQPDZogjwHxiGdQlj2zop1SpZmmGrK3OlgggVDzLd+UhuF9p0G5GM
dwirRVGkA7QmecVOYR016zAxF7FtEPredeEa1jTxqhhCuQ7C4LzyZJ+EUAhurMJykymCbL1aevgT
a7PBsBgxXnOLC7ywJ9LECI4i/lQI7PVkkOfkRna1cDnvGiS2pFp3SEsBrrKa0KIiEayLQUUHWo98
s36NIem47a0FEEjkt2Zuo3Tqox8nSF4W35QpTEH4akzKQznxGPhYgbBDF3m4DReoXoYIDlhzhzpp
BAyPrLGYXYhS3ig7eFBBSLYTkshNUYbfQATSn6q4yA8ocdUO2Q35uLLdJK8RobXcU4evZjKCXJa4
TSEg4mbflHzYBUH+Umke7HJfXU0Zv9bnOBYDSUfhMU8uOXJ6gpk3O5oDYAQ3ut7lFvMzEet451ww
pLLBfSNpBFu/EHwt2LRGYji0faA2PEGExFjrO+bECV+HQ+rQbE4LQn7OOtD8CfFf94ADp/2sibuJ
a4R7JkXOD8T0bbeaguxrbXWOcQ4cAGtJ5s9DMD07UrQXs5L0A+Q6mHYDBINX35RsMObHTB8PH19V
fdjCZc92tyRCxxx0vl95MSCxblDI4+yTZV9wSONUAuZnH2IrQericuGmKUppIZ6aWlXrrBxYClHv
IzM5YDI253ezBmzFErscmJj1muW63nWJCbF3LkjbitSTQ+u/oyhuEJdl1H2FJWilB4F/ZOFXCZaO
VI3li7HZHUmM29NWlqteVVEaQ420SpocDspR+zhn9qOordhnXQimuyBoO6mDm2fUxqd5zoBq1xOQ
2Nmek794eRAiho2fX7QFewNS66iK3OVkQ/7I7GKBmPUKKCTRtyZH8kLUVQuQPiTOxnqG0WAYIgUb
oyBE7SElRbdYQmrDh/PdjzF8bYfyJE1XYeIk+ZcRE7F0tkMNCX+I7HVmuk2+zM2pR3P/uWmBlTSq
hp9HPIBvoDhdTtBOV7eOT4iwQtgamIQ+D3s885TtmrlPzmbIdg+HtO/FOek4oDjnqs71Css4bHP4
GG7lYOVFN3Tk6ywTdQ2fxnozd1l1GDH9wNBjAiq2qmbQufnYqWYfZXK4KhXCkwGttC38IH11P4W0
rVOd1GZXepkhynIpHv1EkPJnFGxZBwPbOdH4HQJawzUTE3lxAwnNql9G5NvYlgLNXhA8SwLK9kMU
k89OFBMgO0w9HnQXtQJs/okXq8ZJv2ciVO2mQHSnSkNDmkvIFwLQm+FlvUrQOOKffLhhXgANYrGI
EfVJK3jxw4wKCTcj2pkOoHHOrjHcTD4F8RR++fUm+5dbOAtee0ACiIRmGWOWo22m24VZTNLmdxhL
P47xV9v3qw6iUEMSISHKHMVtd1nuXSpWW5de4Hn6CH9ou2a3yyE+kF2zuS8Oe/BV6qfpHc38G8XP
a2/IxmI0awbRHEk4pTECxpsrzd+rYt86+KuGYq46p5cCDWY/0TvH+mfZZUel3xNovcHrfp0cn3kn
eJCDfDNxv7GIJJY1uxpHvU0iYPKDv537MV3EO3rVN26A136RyB5L0B7hSvluxOLXLRiRKv6em9pb
Fe/5//9UwUlKR1MUYXuEldl+hCVdkt+MIbvJ5najzhFRs979+kZ+651e1Yqs70QLimADT197Nw71
Na/JI8rtje7qw4JIaBvYd8r4Nxqx186KdkBe0Qi/VvCrUfFFH1gGH/dRYXV6Tzn31ju8enLKZRZV
FpLhQDV84vMMMXNUw5wqmT7IHKmWv75kb0AMr/0Vi8HqtszVfEgQwVthA1BIEW1zzPG/ll22//Wb
vHUqrx4WZC0tAR+z6eA6JGgCpu1ohHmyOURmeecWfustXrUh0ook8xPiOJamWrV1sQFDYL0w2M8P
L78+ifCNR/51WlEVAoS1ugyO3TN7tlfLQ30Yqw02v/55+uyuD8lHrtPg06/f7Y0FIHj10KDgrWgX
Bu44ZUCR0wApbx4BXAHdl01cbWcEYO4YScBqVgzedejopv6dNfuN1eC1I6Y05VSOgY2h7YePgGD7
jNLPvz6rN+624Pzt/bQUhAjP5UUyikNZPNdH7T414BO06uj8P0fyeu2IOVPLRmjeMChoZuzNzQsd
wjrNbfbP7Sn/zVnPqwhJb+BIiuHT0Pt8h+xxsV9o1L8DXL71vb966pfAy7LMXHmsFxLvhj7s7hix
zW3b5wgxa0HLJtRQkB3nHvTIpF7/+GL+5ev0r/mLufnHjuz+/d/w81fTzph1Ia7+zz/++4PR+O/f
zn/zf3/n1a/sXszVZ/3iXv/Sn/4Gx/3jfdef/ec//bBpfOnn2/6lm+9eXK/8j+PjE55/8//1xb+9
/DgKAMGXv//21fSNPx8tL03z2x8vXXz7+29nEvO//Hz4P147f/6//3b30v7H//6iyq+f/7bC4Trz
+XuHHxrcz/84+n8e4uWz83//jca/cyEiLpMwEXEcnxHZ8eX8Ssh/55RRkWCaJKPgR+xGYzpf4KXw
9/ODGSccZkMxj88PlDPgXuJ4v1MaiTAIQhxM4LDst//8qH/6rv7ru/tb0+sbA59x9/ffwPjB8/Nf
VVZMJU8YrJUQsBOISOLIf36+kFNZTYtTO5MAr19zGJ0NzSle4jpcMUbiZaNbCJo3AdN9vbMeGPbO
eYRyt4BaQSnbOagJQJeXpNRIh6ZIdQdwmqtVxqKqPlUtrHqObZXXM5gxIWZm8UybHDG4usbk3BCV
fCmnZAENykhXHDiiY8kGBopBDPl0IYKNYnrMrwqg2vO116KoVzbzCEcXcY1wMESKuu+BJ2IrQ24u
4HK+6DU4zLJE2YOm43s4lWTCGE0O7TdfzRla3rZr5U1WlxV6cwQVa3cvh7oMNz6ASc/OLjg9ZPdO
ebKfw563V1XvbHJtExaVCCk2qiefW76UYjvmJh7Be8PEuELSR4iY5NDJrAcBoKyynUfPDRF+PGTD
PdiXrLoTo4AMYlUOpmE39TKWxUmpPKl8inoa+czVRBxfmR6GE19D385gj+iuQOQDAngVRr3xOKEw
mV2R3zEb+uIiXEDbPQFIjvCQg2XijhmHT8UdOFka+dEw5xrTHm6G8QfkWQ/upIOsCW6W2nH1slRd
COpgFqAFBTChUWdb0rsUDIIIM73cLMt10MtSr2ZGBrsdkrJy+9EwWlzpgrnkwTd6NBuXIW5nnZcN
CdDstn13AYAm61YCl2VcLT10hDvPOlbh03Yt+1R3yYSIBpchrxKR4kj6mWSflaesqbL+Qs5FgN6X
8An50ODdNAM8L2wAs5wM/26kQxYspOEdgoBHGVbhgalFgGVumkyup3ogMJ3jnUVDyCtZbPsOyZsX
eJwUKAIoXJZtjTxteWdVLx8mpFUh95IofJKkxKAf5IwQQ6vSI185HRUDa4+OiwPOl4XluGlLJK7c
FBaNLjaiHhZXSejOGzjAxlOcLFH7UMoMHFveWnMSpcWb5rMDJt1kXYCY49j7r0FTFDSVgMxC3Eyl
HPZSBFGewl/GxXBEz7sCzBAIDo7xQnoP++0RUISsqD37jNd9sJkrNo1A8uYW6pnGZl8jV+DFHnR4
2Pu5cGzAxO+m9aw1BU280xAPd8SpL4NQ5bMUCwAN+KGCtzaCcZRDw9w90yUYAIzXHp8tmMBrgweT
PUG4l32pbFSgue/znWxapJgSz9YwZ8IAOgerZNdDbwPpoCN5s4nnKbstYpG4m2iJm2+ldGEOp/ex
uSoAIhTrZQQdBo05ty+jCuSnntSFucLwO4g3Q+yKeB1ZE5e3sB1w/VNVTUj9RrDK2Oo1KFqlX3Fg
mdUGRyH516Hs43RsbLxGZzzl3/rWtnLj7SAA6pZJiyhcyUx9SigIn9d9FEf9IffFRDc2BrywSmBI
r/dYfjO7gkEir85RuaiLEjEh7prB8+WjhGdivGohUn/KyXBd2Vp1KcAR5NACs2CrcM5VfRk7xpoL
C+1Ed9FFc5GlQZtA6ZTHC4gJvsowL8Z9UBFoNOrEbySDU/Yum/oyeSBkUsFWVqOc0qqhrLgusd56
sDLGbjhpqDCSdRYq8KcKes7FHQF1Tim02eBQdaYm3WpBQJpcaTvAt5eiw6hWGOP34bbum8Cndd7k
0641bdNtxzoDmzgcdZs9ZQWuN9YMBefJLuOUrJsltv2ur2skB2reBvMKGdYkO44REt73WdFW6kK3
bXUHYKgzN+jR/XQCeYOWOTA6OELsepfpRKZRWRfdhxxECb6Dc3XAbkYTa7tvliQZLrHLy/CoAOVk
N5CEOLZXo8W+MIZdSzagScfxp5moCZudmasVgV0WULfQcA6EKlMDYLnG9fHOJgaqIwSH8/KywsPk
9iJnbfyQjd7RLTAXdQKNOhnXEsRUgESdjcUXjy9A7iJF5uhahgssxmzAE34L8yJbf5mjlvlvTuNG
81faJcDeVjOpsJqnWA6z5Q5qjlE/ipBqR8FYDcIHdNz5PmlUM28lnOqyTy3FOnsr4sz7o6cw799A
SUeaDbHRQudVZKLgG83zyO3OWNcMshkIGYe+yOt2304uLz4IF2CbApHCQdkTOcvJNhraaZHgO+rq
I6ShOjv0bBwJolqqoV8vWN8BYRobCAPpC1ED5g518bl3WGkQnD4BLWuWoBWnKJvrbluFSpN1AQrc
92UGJ2u3ZDkzO6iLxvipEbzS26yZzvBzXw7dJWB/UaWjnXl+H9Fh4Xt4HCv4dKBqYZdm8CFUe6g4
1L6f5BwitASjlQ085qWEtjsK821EbYAHqpvB/fOGF1c9vlV/TROw7VKAkNPHCOTpMo1tB7ivjoMJ
Cw4iKBZ12RtFwq2vGThI0pDcPIALT6ujMJE0R28FYY9YocPmcx6OgR/3hRlBRcxJnAFaprA1sqsW
qr0ZQEvI1RrTs5KtZecQCm1A9AQQBxrqSdRx6SAR4k12OU9BDeKl1EUPTnVX6bWBNVeeFohPjyGN
B4l412Of++aKLp/WsqQF2YSI+Ubqu+3FdzPr7BoWNiAqZEVJHpJZQLFlpJ7UNmczzY6VZnN9hM6v
7rd9n0e3satztoklHjtYGCBnaGW4rMvVQBMN/ZzFzRGlfIAr1VWSGFQvU2Sq8JM0wdLvIBQBydMv
zRnnN1AQzl94VhOk1g5hTKtthYr+HEI21fp6BBG72pahmNQ3QxYP1VhzBp5pA2ezVJYITL/lSU1c
hwk0bHvXbTUD7g+QtY0hCYfceXhimFEAYnYLsduirkn7AXkBqrlQqmjzEw1nW300PtD3brDo3y1t
SjAEYTX3nfCoLPEQxYx9QUDl5C9sbOYOxGcrEzz6gemLdORcj1jgplJ8CjKGbQQA8DTOD7myo/2I
8wKmLYlbxo0lOKsjIcb4yxpRUoh38yDMIrtkWQzISzuGTCGxrCYyTe0HaNBVuKl4XQx3CSqqEeZw
XRScqB3GZQ86mICn5Iho8Q2F7gbsOsQ6g/3u6yout7KOwqD9B4DyP+qcTuVX5MWb7/51X/SnVuq6
fWnufffy4k+f29e/+f9hBxUygClvt1DHssv70vn/+F9/6rt+/NU/uiYZoM1JoliEkNyyRJ4tmv7R
NYnkd9j4JWhYJJNSxGfk8Y+uiTO8JOIE7qwijmJ5Rqb+6JpY8jtu9pjFIQ0jUANY+D/pmv4M54hE
xkzG0DoKIfEm8rXJfF6GKoA0GVsaEtgutW6TzYL9bAWL0n7z04X5o2H7uUEL4/Ol+6lDO7+b5CFU
6RQsziCOXgsKZwKLyBap63tMBxvA0uBIbkqMHXcZOO571jpMZ4Xi5ArNT7+vER5+MbOx2PA5zw8L
ArIeFp/Ez5Pw03WfZVW8qTKfbaB3Di+8ohBuomLyp6qqu+86r1oLtcAYnOFDJDo5xLSB+18S94TM
D16uJocA7pWebLfTE/K9YQUcpKMo+XO1uPqzQ0CwTyGU97d9O5VnMUZCQG/rQEb1RqHKiQaSXTca
AyNj+FRgV6PY+Ra57ZWC8HnBONVja/0eBn18E5ZlDrftotkGVBsozT2/0CRAOYhi9NbEbXkriqDa
LC4Wtwugi1OnY/eECoqDOq2yDYx8MQnhoM9XkMrU6oEVsXl2xmLIRqy+1nUxFeuaUPccNyzZZTIA
Kx9d0tYY1d57eBatm16C3Z8YfUGghw1BqC+Cac+aM8+tDMl8X0Lj8jKhCkGybzfD0q4w4R3Mkh0o
97qR5brqh+Wz722DnGEaPSZdNELEouQ3P7HhIQAKualEklwPvAsf5Ez4SWHOBEK04Q166Dje+66q
NjpGckHW582Bjjx86aKqOcCT3KcLt2jIhatHzH58UX7LB4ZB9RRDDtKL+Ezhhyf6gNTeKqV1Xh0B
ShWQDc8hGhkNmD1CenpTg6qc9pNrHWjANHxOOtpvSZTFeVppV91SkBOPTCbDFssyBp0litydxXX4
XpoSG2qpR72KstJfjV3ioTQYcVWlYwRc1Opc2k/DE7zXEpB56yH6WgjXXLTYkS4YrxkHIZjBYIDM
NYqArgrD7wQOpAfQifu9rE34veWIA6NVjh0B+6JZ21j3xzypQxBe56yFkWFALuD85B98zyPw1k0L
BoPv5GZgcXClZNxtzNDHWw84FP1EVqFpClrXYiri5LYGx7dagyoUfkINlx3hipDB0AVxhc/AaKJh
3ys8KnKooMH2c+E2XHTgrBNZgqWhpQYDt7Pd2raWrmszYWxUzjXfjwny+1KshtAeLVPf7AMCEUgZ
a/5gc9x6VjXVaZmH5HnGt7vObTtBOgcVHcbH45ngD3+ANB94vR5nCqU0bIbulxqhg6mUw/xU2nZs
L+qOgEFeOGhEhOHlkWsUYsMAhQi67+CZcxfdEOBQPAXiNH4S4OXfZLaobuN4UEfM2pt9BUyiglSQ
6k0RadSNTQkEIZ4hwhADMbeZ7YcDiMz0shA1CllR8ZvGuO7Kib7cRZOpN7Vr/B7/L7ikKKguEVgR
PSu/kN1ssVAZ6/kpHpAEIECv3xXFUu6WJSx2Y1mxGzQS4ws4D2zVjCo5TWO0bKIxMbdFSOyjg8X/
kYAtUKULq+luGrPxSldxdWow7kgnA41MGlShvaX1MD3NUYRGB1ae+kOG4gjXEzPZfeIzsDSCqceM
NYf930ZaFOYREuK+o/kdL+EbAWUhZsvHrJ84sgg5Koi2fqr82N6EWKY+NNBCQICUg0ddhYPcENQ6
uKTjBPUQ7Ge2MkewRQE/3Q2dCPug6jJbLaS2qZvn/GpuaQuBb7isSVDPx5ypbC8DeJqmncuBAADp
8ptWD+aThAkbatICo3keAFwhSBdahwgbuUm6bD5NWVA9FhRU+bIoY1zx3nxg2BQPgzLhpYcZN9Yo
MHW+wRW+SClugKx1bCOK8/08kvgxNi3fTvi7Qw2CeKo9lccsyrrNhC1ly9HKQ3cQLP4K/qCzOEcf
VheSl9A+y8ojYSMr4xuKxGNoTsPkqoJ0SIEsD7MNUg12D38c4CkzF30KiQx5BjidbAKYNEDMlTTz
taPUreoCKWpr1GogI6O02kpVtpB5AEHYavBKNiH4IhdDXIy3eT26Q1LWdl2QBIqxMESKojXNruVZ
8oIsPLVC1Ze1oLIr9Cb1IPa5YmKLqKf2a9mbbtu3EdsLF0O2hn5eHjVQOpB9TPwlyaflFGkJAV7H
1hXK4rWEGPAuj9AZZD1Qb0g+w+uqF/QON1ly4m0GNYuDLRMW0tg0q7pHBZJOXqoLn4VzDWJZ4Q8R
d811S+fque3H6qUKEvFh4Y39BEALvhR8QMOVOmQI9athsf4AjWv0RFodneDQQNAlYti56X0pEARi
omNiquJmaBaSQB8orUMXQsVXo7PkDusnGppG9NkGT2RzxcclhFqznOeLvuq7W5j/liBkdSrZSqDq
m0bYAvcpGKd2GPJNbZXvsRVRulZ4rrdYvHo8coz6VOSerJBu025VAekyBSlkv3inH2U/Q6QuIYyz
CM60+bGYSnc9T2W4q00SXRUAhLc2Xz52ShugljA3ufUqKw4FKNWfG2vdjmpFL+zk+70eGcSHsYMI
YoDSIlVCzhvZ9eh3SJacwJYWOQhO9LxBRsGOLZN9KrnqIcUJ8AxR4kHVy9pDhViLHbScmKoz0u/J
ZIoPuW3IcUKG9SOSmsprrW1ytCEFDEOC7AkOZPWq1gwuZ1VS9MfBe3ZDtCMbEsEPxpeE1WlNJ/i1
OyvlQ14N8qPnY/1A6TKlwWwWvymCiC8rkIIg6FHB9KFsh7NASYEEK/sCUWdlxrsSblotFooeEk2E
mJbdrYg82cS8GuNUKj7uz5DTmkZM72AIA6msKEA+qKQRImX17K7EzGEfDhnztOyTQeSHbKIrCwlx
OgCWfRoFxg4QfLewyAjaMrouQ5mvi4S1264apxtFkESsYOaxhW0yqHwDrR8FRuoeSq4b52P7TS8G
XhJujNvHpIboRwF1zFdJxObbpMr5Ls40LdbIZMNzhUd53Z172pwruiOLlo9NPKLyULmx3/MQxm4F
pxbs3DoRFz0chZ9kZylCURt10j36yaJW+oQYunyd5TMGrlms4ouIZBDPQMVUvMQGGXOXBkgp9sy4
t8imSaJ6bWk1XkLIk4OONkclGEp1fgWWMdRMuQqhzuIIJY25U1+bWgARpTSr2rWigilgYt0ypgmo
Wk9oZh1APeYBwHKksY55las9enfogjjsnb6MEmLz0OXkc6aq4oQic1DpVAe92GjwDvUwi43AZd5N
OYcJmDLI1amg6j02njQPaBeLC6B04TMoPR6Ti2W5C5vE3kNTj53LjGhTbemS+wxDnhtwIYsXbPfj
FktGMa6Gziy7ogm6PUPNNQIGYuBY2BlNLbIB7SoCQr2hWpRfMTZgBugSZDhYysgl4FCyhrA53yGN
2mz6keu7trXkho2RAYA8sbW3qvtgR00/1F3NXqgPgN25yeYfSV7EX0BG4ytHOWCaSdPuEfGMxT18
a6NHGFVB6KmhI/9OeZ/sC/hD3SJtCRc5Eqy66qoEBXG9lBeky4qtzhp53fEFm1rhWLCHlBNiKCdm
tVlAFHrybeTWMJ6nFw2N8y3qhOSiK5ErjKydbq0WHX5B497eQq9Fr7kvyNceAbvFtgD+tHZ+aWM4
4bfgn2mb3yvTEJs2M+iZ+TxFK6iC1ZhW1DUnzRxYb6yrThjCtQ9FmyCstiaKXTLo4B/spNQN9OxN
vR54O+2HDszHECzUQ2CzYYtEpu4wKQLTx84tG1VGMExAXX2DIRpdg4kGsqANI3Q0lA7bEr43pxKh
qbe2I+oeFJbwPsoKtRmRQ7ceRtpgDLEMJK0xEeGrCfHON/NEp49llpMvcZfPt1JM47eW2PnQ53pY
27BA+VAM2aOZEoiN+RTI+7nqm3vGOmtXfvJ0C+rKuAa8qg7J/2HvPLbjVrJ0/Sp39bhQCy5gpjBp
mTQiRUmcYElJCd4G/NPfDzpVtyWq+/D2vMsMjnhEZAKBiL3//Rvsyw8tTFSsPVYFZpqyVsG6ijaD
E5mm+0Kmlu8MCvJjEPEo0DFfPCj6xIOVgxhfyNZpR5+5I2fg2qk37eAkGAbMtU07QFrkfsGiIYyT
2VWDWp0GEVZGJSfazDkpHkXbSxBKjEqRf6dm8uKs1jCTbFGIY673feSbia0JsGx4pq26RiGAHP4d
Stb0aWikzLdQ9WWpdS4MMYW9on0lvnM4rGuX3MpWDr5UZhyIes28SxZ3OszYR8zjZIZYm7wMbvYw
LNVT3un9nuavCdvSqW6VpG1GkonV5naRubJXlFJhdtVY925L7opEo/7caVPvzTF5TnkZiTAvN+6d
smRhqtiNT4RsctOmi+61pkvVN5PY4drudNFF313iVnMB+w10BtjlNEHXxV+MyXAOoll5Pqjl/bGv
xrulqO8xbI72WpEnL8MCQ3JJu/5OgdVc+zUBKpc8t9AP2EZ2Usqx5GXJrehEBQLrnOiB5JiC2ufw
jAmuBGcX+KKnToZkW2ygcYBo2HlspQUpbhrkhbOrLPZOt8jHJGrUzEeRCBUzqtuqpSZbjHUnGfON
MC/19dmiY+73aa1VN5iwj3ujNojZ1hz5I7IsKliXzWtGomglN+gr7Ucnl3m5fSqZhF1eQbQFPYw7
LNpq7VW0eTf7KBnJa176YWAFm8v42htmf0Olw9uNdVNFzTw23cc54RBK+AwD7vp2fpl7m/GoMg1Q
lBf0Mceys2FVUh7w66UZK8PJFpgtgBmoo+YjAaRlcXGNP1qzRrEE1yHDfWbiuYdmY63HwcnKL6Zu
Z5ZvV5M+oqBlpIR6ETs5QMbBUnDD0uUXpiDiruM1e43GjE8ukC7+mPK8S3dEFBooQ42x3jW9O7ae
aupJDGM/NQZ/QMd1a0SbAMXNJ/DldKBf9DUjtTaCqfGZuUTEfCoxFloEK2tu+qo2XlRtUe/p2Ux8
vdTmWW+IdiyUCnOBhrNOIKr/YDiD9tqs0RB2jTb7o1NHgWOVDaxgkZS+ztF6B63euc3TRON4iy15
Xyq6eYrcSfHArGov4z9g0Ka6qL47mVXNuNJx4dW7ruHjn2a3O0Yu+QXzw1g9lrGRKWFEyfS5T5KF
5lu3Ho0q157ySuk/s6yH24aPssuSrniJ9Sg/0qi3yNgRFuyHFK6Ja0zRg+PQgBIenbcPwGfteSyS
7LROVf8xHRrnVU9ldjNlUbWTWCuck1b23HjGWwuPjTRxcyxCw1FloNVW9jqKGTKb2UwnQ5jX3KEe
UJtROziMCYmfHePTMOLH5019MyFhZ+V1vJEgEXa1vKChJ71etOY9fZF5ye0yvTWLHh9HVRf1N6gw
fejCyPNbc11OMSeTny6zkXpD31WLZw16dQV5xxsVuuGurhptz8QmPRX4jJ2b2Kp2cbTKR7MkI3fE
yeZG2lX/XST6ELSGYn2NMIM9CZ1Gs1OZafjKHItLPQ0g3paKGZOX0b4dbMQAoaK3UeWZEC7u2F3c
u4L69bNrq81x1gxMXuZVU4JlzvrbhvLf8VzXErdZn+SPwhrgkunMaAMiHBbA7iieoP25Rl4HU2zl
/NCaDgyEuZSjZ4HtrBgAVvhaNqbadshBlxq8MAYGsdOyW3bZKKZnrHaKY6sv4/Oa2flNB1RzaocO
mxTV7tMcW4xo/qBWS3mXZeWYB4lROidoZeSHr3O9UwvTpNPuOhwyiLdjEhELX5F2ekTeUuwJBRRn
lT4x7K2l3ZtIVR8XrUyO02osT/h05MdMk+3LzJl6p2Egl7DL15RWUhcQfs3iU6Mmy8WZIaYQY6w9
qVhDYDxqJB8nhgIyyAFVAjx6zMYTzmrUuIBELdh/ZDswrfvm62gr9SPV3YqnQjp+6Xo8hjCsagqQ
TZtCMcUYqPTs2s6+Y2aZxfgLLNUesvryKamGH9tc+HltytRnuDiHWTf1QZaycRQmxh7It5kPM2S7
g4ad6UGflxkJtxq4WswM9gHQGCcMsjYDgg60G1kkhHkjifLylQpvcS0TN/EeHxlYltxrsIqeFi6R
8QcBwfPe1HNxNrRBHFrbnkNnwk1qwIjxY6vY8wNDyPFZIcvzAdvj5UgTY/oVw8xDvFLSiYxWMCy6
UvsIPZCIxCTBmjePcQW1GNIDnZZ6meEQw2FTRMMSkPnbfUKtRbwzlPX8Llnd8dInVvVN77XpbA6Z
zANhWHqQJJVyl8lyvHfXSVANduVtU9eWD3pPLpxqQbAkK/qGSCrMCowyhtcOEkmalH0ynEJ4mtsk
B+Q89g7HyPIhipR5P5EmxsCy0j9Za23fahQx+KVExcG2et3PpOHPixn5w7AkNxLZFTT+kZVmZfGp
kqb+2c3N+K7uqhfBNIq2fk73uAlgIQLk8tjJ3v0GKBo9KnUa7TK81O/qtiV2OhXiR14U4wPhHdEd
cFsd4kLRH7rOigFTBfqiRVjFoYnBBz0Z45ky1G0C0DPH6QsEnmoICjBv01fYFMNEyZSz63b5rVlb
9U7JC/srVtjmuou0er4xtBZHp3jtXgtRNHcLpAVflh1/xtB2NymmdcSCVH+y2A2faUuZ4bcppNuh
GJMb3alc3Fateps3To1zSfEFO5CsPKErGvsflamZO35jh2nFWJQBQamuD7lBxWkkb26Wriw3LsPy
IEfYSoo9Whd3tnJfjGtq7rRk0j9oEDrukEWheaFO0/0kGuxvKUnix3jJIpsNeipnf9E1iwEcMgvD
s3RTOzeQFMgDrHEBVawhkLnOGBQux45TVPWMYYBfz3G+6+cuPi7uOtww4swsr6UaDWujN8Nl6sbd
UCvLfloHUE5nKc+tQ6MvXdoh0U5LmAk42vraImqGhVouQVysRhe2o+7cCqnkO0OMqVcUtgZJeXHS
0evMqLzVIi3aJxk+YT40K51Tq7K+CQacfqkxfoSqb/lWCgEC4stS7JAnEQlnpaP6gbiufN9rfb4v
KGKeVOmYd7T0aF0bCPi6lyi5+lEmkhZzwq/xqqYRiANEAHxX47hOHmdHFGG+lPOrsg5r7/WijG6L
ZYVD1dfKJxg4WlC4in40i9b8LEeZ3bazqMIiG5zraCAIwUZo1k1/pKZ7UKCh4ICi6SofOrGjoFVb
7qFiq7j2rkv/LbWN6rHoo2I3GLPK+akvbdA3TXIq+kYLplXkPrYmc5gnumFxExNYw3omZukthdXt
XTVVUTGlreGPM6Kl85Rk8GvaaY3rgHO19NXKja9Vpg+PeppCh6onKR4cxTZC2S3Dx7FK3VsHGtY5
kvG0b5ttHoHKrpn5Jc1yS1hddVUnCxiUaIvnIW2jS6SwafioJVJkULPdf4mKxlrwh8FUTOFk+DBH
tJndFDVBPNaLTyUyfarZ/ggTx27Ya2r4eZ4uI+1BcyrzgSmVEUxwHUJbuuudmzdQsLSpvnVJPEgD
1qzr27lbfqlReB44vMqLKWol9a2VLsTHpIbjVmaCGL2WemHIy0PvWs4JcZHOn1nZjWgU68sIPSYY
8z79Plk1gM+iatWR2LPlse6BQQ5mOTi8bfyOH8DQWejClzquMLxwvhMRgiDVJXT74EyactFc3b1i
gCy/NV26HNfRJi0tmQzYXkr3Oe/xbIbhEz3i/ec6t67a6Jckk9Mxy3CjAeLJOP6XPHmIxMa202Ir
sMAe7vWkWP0i4mDz5TSRvE3JeRyFYo6B3VeUPbOzgSOOYwigqUTcue4wnic4qgGBdtoTGy3ziTKC
eIlAVWpzoMSLqD3KFglBzUVZlUVsbehF6xzDFks+cSfTwY+Tpje8Vt887Oe5QxOJQbRUd3nUx2fN
RptNwa5El3KVznBM4CFhqNRZ+g160OfZiaOzbUt7CPuCeGezi/PPCjSHm0glfKtsB0aFsC0Vr2JL
flWzCAuvehYP+pJmo8cMt0QFq9l7hNPTXTq22YWNCs8inAo+jKMlP8aDWz7Zgy2+MAaNcOoaSvMR
YpR5sCAYhrUy5eclTZpvSPQHf3ailc+jlp+aVTD37ett+BtJX2Y6NyoWaogVTA6+XTVfSz54iRVX
PnxoYz07dKqQ4VB01X2e1voTDM6VMiJTd7MSiTutV9JjZMRwJqrYwfF60XcFuclH/JQo/OMFYgpe
RVP0ccGjLkRCrd4VkWrt0com9wQxRlDdhHEZGrd+LDqyVbxEi3AqMoVIwJTpB/2ixqd5Lsxl8QY7
Vb+2psF8TDjxQVSFe3YdsrSbuRQ7mzHjt2Ic5JnqhsZgtLLzADvCa6y2u++iKL2dMqEfFlM399Kx
zXB2YHtkK/CnguXo3rXt4dNMeO+O+VEf0juhi3RFBXo3YQu+W521f7JGp3p07DyHBZlFNa5EmuZX
rjLRZBr9ngYMHmOsTtl90kf1FwAD6DzMX+h+iwzXyHZ2aBpw5YPg1A0dbj2YMqVdYtxLvE8eRBXF
IgB82ibWmeQhtEmQRtb8uekbA66CqZ/IUm8fMpAYCEGR0z0aapcGtqZYP9wm088pmNEtKLx5i3lw
capGQzC4XiinrVrNfzh9j7CjdF0cAGK4dRUlKsnaKYZYxTK3V7N0y08tByqG/o3S8TKMHCrZsGgH
pactDEGKky90YO1pydNql8jEfIBcKz/WBVaGOkaXTxxA2Y+y1zSIg4aD9pidIeYVgKAy65+HJrNO
6HKQz5rZkjymhETCXUFRbu0a6G6Kr+mZ+9B0q4Z7wKCKU220MIzor+UTFD7nAg+xP7jRaB+wH3Rv
FbWqzp0ojX2TpjMzEmBwrSm+g6ZTpyoFQwh2ZLzuBishAsGuA1GKI5B6p2PGAzIe49eCWRIYSkxb
8LWxR7cLlKnpzqquaHcii6PvCKHM27SJR9d3B3O+p962Xger1U+ROWj0aa1LEjaGBNFd2prTDwWi
EOxcDVx9UI1BIRZFIZ8vdoFhfbWYzFfBDnsg4mTA/hOGcmuM2l7LYoapSTmnvuzr4aLwAr4gExXs
eHnzebC15aRRtWRAKul0HycsT7ZBagl7iKxgtp32FTDT3olEdXb6jNeZUBftw8SY4NR0c3f3jxa9
e6InlrtnKmZ8UAtaag9zqezJXHvxOVmb7lr3+ZhTxtcwnrslwXdNM7Ck/oc+Q8Lt8iQ+WFDRHkVt
GSdUzuV5ncb2k4BIlqCnVarv02jnfpya0DmdNv5Yj+iKnGaKw0ZyRkXD+r0bxvqW+rCKaTaJXWdK
q/SPUCeZQ4PIE45TS9EEmH3qL8LQVBEI26h3kTrHd0pc6KFWL9NtC3X/MmdW9limWvJo4VPww0Qs
/DTC9tI5W7nl6dwUDzXMOfz8rC9cQGBJMMLfhAj8YXVqqk+7c6vd6Lgm4y6Z3KrlsELorhHqYzBw
6ZjrBrPW2fitldpGtyWcSQ5z9zhXyYCpJ4yyARAP+TrGp4AmPT3tZHz5B9TGMpYazuFtn5MGzpD8
LkPqCGKm6GFuGPFDHg/zjaa2w3coqqWfJnO9z1xQKLq6eZe2PdoJmJYLNqCTuBedOjzOW3A8o5t1
opdAl/yTxPO/RK//2GJW/nueF7BP9f3r/wmvw9e+7tKvxa8Sme2v/kX2Qu3C1Bb/Dtv5ya1S4Vv9
RfYS/ySjx6aA0WBzqb9JZIx/2g4gugthwdA1tDDInv5F9lL4fZw1jLxdFbNlZK//I7bXmzxQuB3A
KVzIUV1YZRhcbNK0XyRocdLZVjG+Lo0/Vfu43q+J1+6ND6OvM+lVj9g1vkDx+WvN/Kaq+pX49VOv
+5/CnL+uaqio23gHNQ7gjYT2y1UdZ43TvHk17vAATz9Qkfj2GT+b0LzLdkgdfMeLPPFxDtnPH+3j
L4/pv2Cd8Sh+oZz9ee03ortFcaMmbl/NfX+U+3w/7WBLHeQ70s6fauq/+4Zv7qstF6tbm1eaxCA9
FE+6P11wA4jDKGAOsatCzUd/cah3Y7gERdjsh/c+wO/Muj+/5hvFZD8W7lDIV6wVJVrfYXwwM3h2
1LLDx0ZrHxdp79p5oA8xd83Se21uKp7TlzF6DhcDFSmh46cQHIbuu+nGKPRVw2/qp6ab3kvVee+B
bD//ZTGshtPUWfe6nLYH0h+2B9K9ez9+F8L+63ZoYGU2JEpNfet6h9TByZLkNTNuooqkl+G1dXTP
ejf3FRbmn4vrl8tsP//lu4xVbCkqlzn2R7xAk13uAx4E4qPqpbts//cL+Y9312LXsFXYk6ZmC0K0
3rxFDN9h2DnXyZ/Cedcc21N9oeoJxxDn14sSRO+8te9e782bYwJRN419xad1gIYcUF4e0pO4xRUC
r/KvdfD/8RXZ6H67n+xNljD1jRqKHlBo289/uZ9x50ZCkdzPiASWw3pQfBnMP+JXNeh85d196Y2W
Wdg/LydgXAjTMEm5e3O5Xm8BS82rDR/nidXoG+fs0fX1O/2zfCIG0dcP7z7EP74hux/7vMOG7ujQ
bt9oFOG4qdRGV9qJq71DsOTblyFwPDxT/ery7iO0flcx2/COXUsThmDZcIAgt/z9hi5Tu3QDENhU
z9twNKVWq3p1uqn7xnxM11w8qApUH+NIkl41nu2eodeDwkgKXodOzYROayGub8mxGudgAHkES166
hjY/wQD8xlgFhKnUllqYZwvCuzG3lszT5iQKFSXXX3Hlnh6klNOhSEsyV0v8WbaZRnWZu0T/ZE/a
BDEk6d2nGdU19Z/EZx2f1Zsomgwkk/N8TdZ8vvSNWx6lK7/TzqCIa6vpNPRTL3ZOM1p7RD/ikje1
yclWME+hhygN/JBorR4BetqPuBRlT1k1lS/AV+RtM/mvfhSyaRm+GsUNqlf7ESTppSCscrP4HbFK
6dFd+ZaJT4MFNky5ugCDiHj8iHhyhg2rl6oHwt4frIExLRTgvLomU9K+FHPpnGNHx6ayRxVARwBl
CEGqG2cRNyhVzcBM02w4ZSa8xl1XNpCzRBE/geXgX25IZbh0GVTLZoJDoMgEK21J02Iv9goWWzfn
gsyINkBkpX1QDMNw2apNTGxwG6JHxjeH4RJW2BMOSllf58i1o5SNPjU+V2vXpfsY+imotlvfjkAW
r8VKeuxK3msox2717GqF5zf39etA3l3Y9n11xB6DKcQgENpJDNQnkZcPywoBJ7cXcW5xoLqRKWgV
oszExyiVmbxrX8cK/muqW1lQQ926ybXym+xI3h3m6qbC+hR7q+Im73jt4Dj5NYRaLx2TJUBrMrxE
i5Iw6V8gVbS1sh/F2B/dZFwZNCLrYpaTHrs8roltwJEIBUd7SfEf85EKqfBcGpz6V1sc3X6J77El
rK5DxNLq4toIk7LFAXwybN2bYlXDc8iJk30eWSnTydKuQuhFa+rrwsYmvx1r9w7jGfespFADeyZL
Pj0C3ADdBRoN39nkt/f/PwsJXlheV2vbl1SqSD7Bm9OxqSy9nxgyKF1/zGgO+YY+7re71Sq+Nmmz
c5C44jnNqHL0pfWO3cIfu8XPi1sGH0J1dUzO3+wWCc7ejJNoJvBS15lb3daZVb0TmrltOX9+Q+AO
XA0N1bTebEmZi2Q3KWKG6TSDuG6b2Mwt9ee/v49bufPmIpZrcAHTdDSNhInfv0mHSh12lePZbt6d
8XHMns3Vak+5Fqk3UNGIAYEcT/4N5iLvXHmr9P68MoAZCDlV/dsgNJktLT7rrkcEBmRLcWGEwS6h
3PbldBjX6J0ExN/rnJ/LBW2aIxxWC0322ziZzqmFm25slfqLotwV1kNhXKr08Pc3U/tzUUIssxCq
mCwMFBxvqlv69hXaV+8TuHjIQ8Sl/lXsswOI7DvL/8+1YVt8EZg5Lniq+jZYVRNDSfiO6as1NU1/
NpsGUd17wbc/VSa/PyJaLBdXKupDw8Q14PfFkcayXbZE2EikZDcsNlqQzSC7NfaTai2v2TohHDGa
ptppuZ2HvYxNZi1RjRhDsqw9uVpOElqlmkJamhJDAPNl3dcKBzrgRFqvAJspsg+XnCAWTEpUy1PZ
jO4X1bD3UR5pn0u8sP05F62fI7+HdRUN3wA+ISYNi3I2ejGHwh6GM8M794uKpOVb1WRZd5mqkcjX
2nQtxplmbD256Brh/DCZu3D0jGetKyDjY1kOx8rpu8+weaGPJ0MMWC/xKVwIyXUg/23UL7M9xEo4
OpFybBqjmhhxuvGPVpdq/c4qfVNKbsuUrhYTL6gNGkKnt4VWUeQ5sDjpIsG8wyjcN765t/jq++Tr
7LF3998zuv2vLsh771iC/6JservJJLk5wTlcfCJBAqZ8vnaYz6UPE9hbAmfXXZR3jHf+3G9o4VEM
oPGydUt7+x6O9dzMClkoznIEWN5xQgVO/qFK7gS694EcuL9/I//cqB2VlWtRs4IzWO6bF3I0Nb0x
Bs2vc8sz66dqeWeP/vPr8PshEmqUqhv08GaPrhIxsnpoWnV+P+7+Ix6elv1dSz7Z5lO3vpdi/7Ou
//2NdNBbGIJezWIc87a1iROTQSqhIm3Y3cRnygVfPUKc94WfhfH7df/vbRvLkRWo6S5gCno8FUbx
7xtAW6HMhi/vTydnb4aEkwVIrE6xD03h3xf7X8DsPzSL+/bfI2aXr0X/9VeU7Oe//y+YzPwn3Rdq
SBNDGF1jD/43TIaTjMapTVPmMBbUECf+P02kYf1TpWdi/wQrU1XD5Zj6tyZS/JPnqAtXEwJppIln
+//AScb4aWH+63qk9nFozkzkirTaoHm/LxAVrgb6OKX3kjpGCg08VjJgmwNpTbAn2ltTYsnpXDNH
R/UF4Sv5VCRX3XgQqmS0gESE0EZ1yBg4FIEm592E/JBptt+pz0Wdn1cnQeJl++Zpjj6CaXtbBic2
rr3vDF+b6dzk8BC/2iV2MKfovlLuxYItyKl4ioXpYYen8slclNqrX6JNUj9k5d0a3eGxgrmjN1a7
jEOKQDEV4B0Cw4JyEXczx/Ii7eMsD5Z7b26zAGoUgmmtKMbrUUEWZxAOYpDnEodWenRKxow6USJl
jUiQcAWfAB6fHscTxn1DnOVsIZxoOwLakHPNy267PYmCiJzMl6WhSRzzQ5TLE/kV+1ThKzgadfWh
Y56Xq+UuVeBrlZ+d/JvfAjUh/PYtJ/JqSOiK1fkQ9byYVA8Inn5EttWqw3e0LyqtBHI+L8qzwLEj
LxWTr06PDpM4Rn5ofqbdpNtno06OyDL80Y13IOF7rYkxxCALok1CY8abNvquzdrRNSe+/nqsFljT
hLo0MS4rCam89RLkMZUBlr55eh3amzjBj7enB0FA5pK+SyIL4ayGj+kl4Ajau6XzW4ns3uVDxARp
rwQG8zkV8TyTrqanhMJ8gp1ACpQvwkVqKN4+DsszAIN1u9Fs1FMtv9pDxqndIsRE9GTrzDafO3R/
ugIpcApK/VmQilRrz3ymymA2WBs+grLtU6Yi8hal9YmKRdN1VQD3COOAJUs+E+IHg7+3FmNIx+31
aFuYHQZ69sKq2tSbep0FqclsjoWaGxo8n/uuGUMTsR5pRnB5POZ+25+4+PWWM5ORTawh452lX0eG
ZwluoJPC5q18K1fNm+bnivJeQTs7IUlA0FLKdS/SBSccXGZ5LHLIAuT2eB1HHi5J4eyCM7gKg8AY
x+ApaMqDWTte173U8ln2Vy2RPlbyXmezIFheU2zsV7iPJZdRVeoJ5FiVqsPO0kIz+WDJvVKrgTIS
h6f6A/bpDRWyrn7p5Ym4EE9ZWTys3DXFhHdGuCFZtfSQzoTLdctc2npmUOqrruIpPAkMLfwqKwK1
uQ79bYuiZMufyp2j2z3n2EnY+AV2rAFIcp49I+Uni9lq96MxbyoPsnbIpiEdpUfcsOLyvDCRB3fy
8jQPOjEHK7yDup2D7Z5NrJXtn9OefzauDR8W4kugq1DYlSyYK8BjBmKb9+0CytLO/HyaCQFjrdj3
Vtf5g6J52Sr95ER8HZ4PECmuv2zi939tgr+C+fbb2uPn3igoYHWkpiZQ3e97owH10k16lFh68UPW
XQAHhcCVojB81G0eYX57Vj0CJX+otm/mINDVedWUgChqk8SYZp1xMdbIYNKO07LPAtKOZqvZwQfa
DbHpNZj6ZypMPEnES5Pvnfm+Uw8NqU09ITG1hlILCw630siSum4v2Tz/fAdk/YAIJbKhUZuqtzjQ
BCb8bZNrwQvkqM+mvS91gxBfXtWUmzg8R2i/CjQFkXo1sy9YhXA1UnZaBLlTd+3aBznrnpJdtxy4
mnudQnfFdsyzrDuZfCh7pKPz/u/v7htIkpNtO3l+ubtvQNfBXkrMhrm7a/GROWWb235pxCx/6K6Z
JEMI35H2h2HeKtntonD0mEsguxuRtu+0Yj9jTt6egSaebg62QbrJgfv7c65GRXHI8+Q5w18CcNZu
DFb7khAWdeTGCXe3CTeiE2EPuKlHS9DKexmFcatjex3WdQjLxzKDfNhL9axUAXZDevOQ13eAZ117
bYCNlCMEESX9ZBj73ILPZR0aLNeV4R27wu20fvNN6Pbo9yjNaZXfpjoYGSxsghdh5pu7zv029EUw
4GG12jc46/t//wC33vHPaxnUlERDmvjk/X7XOq0gF3QuB29Cv1Z4sNgKeH8DqmLP+SZj752rGW8B
AF2jEFItaiUAB6G9dS8GxpgV5C/wktlv1kw/2hGvFc52eaMd0eQEtbbs8vmKQ8BnRQlczoxJcUNl
fp4mSP9xHNbo7zpHu4U3QMdqcI4kZ10bLtsuX0n8ndf8GSsFrEdgDJmf1PLgpgkJfdkezZI/pf2r
ULRjlDx1aX9cXR0/FcZfc+fHpU7SnIabSnYvnelC8MDBrK7I7QNj2XUOm8X8YA7hCmtnjcN2uE4J
Hs/mUeVw3coIxUYmkiGXaPe5PPM/jtfLokbhtODOb0DZjNBjZYGpSc/WsqArSUAY4p1h3RvjhwgJ
olS+lKZ2RAl36Hnnl/aare1JLw5soT4rhUQzdPX2vQ7VJh2ZObDfp3zs7XjA6tCbRr5KRMI4J9/2
bePpSc+R0z6rtHU1xGICC/3tPGHL26oGlb+jbC8HCF6BnfO20XdRdxq+IdPPkfdm5B8idR+xbLEK
IOZJ9+Zkr3P4mQr60mFGtve6L/pPsr3v1108Nrssw4XBHsOGQyKm7lmqXYd4fJGwZlt8FXLhuWTT
5PdKQxgY3kN6TwlTMcPLX7bvtR0oZY3lBTepvYA2tA4VpJYGg8JD1b44Vos1FYbenHkLHO2tYCOK
KDDvhqX1kW+GBHNBhoVaTQFc88syqKFC8bF4q1BfcExiC+VBRTgaaUk2VndAwIo64JgtBJYb6TGR
zu1iKgdc2f1RMnmOg2F4MUba8po4HWwo+jQJ65hi0bb9SKIsPJhpBp8ffXK67Oqp2Gf1GBpxyx3e
q2LYr+XNitwu5lgZOTTB/w8W9vWOle7rkVL1xHGZWpef53LorK6/+XkkwqsoYCPrWcPMqqm/E0BA
khr+fvNNLOvDdlwbiD+38qjJ871SdYeJl2Y7kUR5zceduhaoCHD3z/r9UqKpIr6ueWhRGQ4UQrpg
LWbA+JVBqXgenSwgLPDYN/FToel+vi0I5XkB967kh1Gbb3DqDcC1LxjAe2vF8EReJ+ebTnWtKbEv
xY3t3ED09VPKWuebMQ2ob58qjA23KzjU1Cz8mg+HssRF1iGXbS13E9Usmu46zoMFYutk85fladsH
kO7tUb2Fiqnvh4zBRTvtjOXTVopQ3bjxEmxvZbqxHzFGaTjyjPaRFQBR5qAYHM2gYky1OQ4bnVoj
0WkI9CMRvTa9+7ZfIKEOKYtqe/55Wg1CCwSboOoeuqk9kBDhGz2MG96yjuUCc4il81TC7KWJsKHl
bj1G106hrV/zApCfT1FlmteMV8iRTJhigKuHQV63ImoykVxiN0dwHFV44qLpXXOPBAw46mMo15cc
d7mtKLaI08kXNewJsxmeoI6Sloqas7lW8lODV5kOq93oDnqFjAUFhNVrRySx9zKjGuD7jEqwCuT2
bjgiR9f7Yp9oeSAJaOpkdGjFIzIhXAqfy/Z2lzEx2366dRaSQQcSZVqYwBjHoIDWvW1UM9KJn40F
q2FrHVxOUbztD+hD/cqhmJOKZ+oPgnRa21KQv78qEVDIZ7fgJewfGFFoHZu0/W275wYDrCi/dhX7
PnUmLO5wRDNV5B3MsdgftOLOtunn2oXDaPXMVviFGzRFvifl1SdVmz6TjkUbQjWCF4/gtmYX65yX
aHipiYDFohS1KgXGSxHh4UUER5aUBx6rN0/PQ/ZRq36kMMymtEY8WwQIgoKGz6COI5KLQEA/x9DX
T7o16KsDmpKugYnoZy3+oPx/LptQ6c39DMWTCrKGx70OvgG5rW2qe7iRPrke/5e6M1uOHDu27Bfh
GubhNQDExAgyySSTmXyB5UTM84yvvwuU1BVERhGt6qc2k2QqVSlPADiDH3ffa7ueTPlLmOsRdHc3
k2MNgeuL+1q6L+OjF+yLhCzoTRL8UCfXUHae9xJqP+ne3viPDRHx/K1Ble90Okj9Tau+/ufHUq7b
WM2DJHyKe3wwGqiahrAloc69grNE3s3My77XCPLGnVomfMV+49VOpYwObZF2qQnbcj50xR1EFzE+
+dAcWr2i8nbuEkxJE0fGC0LDRQMWXbuppAigXEwpTz9nwQ86s/TwyWwf2Vl9ONCtHG8JD3c6m/Bv
sCUIJPGHeYQPaaf1jcC+6YGO9JonPKKH6LvA9swJ4LF8uKw21NayjZbnm0qboMmcsgRJsOs3dzpG
lB3Iw0Ms0VB+i8UxYAeeYg6C5k82tV8Mt8kbWzISBzngpgtxcTFPlmePIq8CL+N+NoN25sbnWKZx
kJS82tmxb9J8SYFRwH2a7lajOkhK6yLmexL88m72S5wm2aH3fUMIQ+t9uwVxhyptdKyMn9kG7pzv
KAUNCCVPUPrbQLEe8blwJIsuGdaUFgqumrGQ2P5Qy2DCl9pS8lIQ+DcBEqzg2AegWFJ+w1zCO1Uc
CEaVbKVKt1W+SOHE0rPv7QQltONqnkACWIDGBrbIjorLY3ozCDUbDO2gkFfwjrcTae9Nz5r8mMlz
y7sGOONF7b4Z8tOItS5W7TbyHx0eAfqSgaIAWAw77iJ7zKDVeK1tyQB92t5to3wje42t0VE9jTLh
QUU+uHYnAI1KptJ5SV6GTRJ9UpM+oxsim2RtZJ2GIYHTgWpziYqoz7utQSEauRRbR2MD1SFq4H/D
+lBKPs8DI2belIGGYLA+pAA/Ffw7hf6xHV5bciBi8rVW0kNA8DL7yvrsh3X8Kk1f03yvKI+CCCMJ
B3ZVeMQ4xAYeM3cnZwjplUlwsQvhg9Noqr3OE0Vmb5K816F/7GlgTFNcYNTWNuodIg07118nhGLz
KynY5yq06/N/11Ep7HUdiIf+qot4itRE3uFLJiIQtFS7AhKAfHQDOAVNvu35zIkqcSyCo7Tz3IhU
A4ofVO/zj5mcWWldoaKIAJoM1GeVFg9xME8Z5gO9F2wqnKFkmWp9ELz98wnpGoF3FBUUGVltBrhS
5PQ+ZjW4lROaMu2C0B0hcDQswDhqbUSb+77jh8aJg6JmE7LbCewOQa9x7XoBw+PAhd7Pm4RgaPzw
U4mxtjaom2re3nHmVrkSDmjXUu7u8z9m1ZodmjjuNKgIMW9C4e+2dFx38I1EbKunyn8A87DV9exl
nNjoPULjZquVr6PWn2uyUiHJgygFyqnKbAEcFqN8sqq7JEk3821fMQdQGM7gpSyJ2E3Iq02KsJ/l
7PBTDoIW3KS4jLdp5Urd2QqiL50/bsNoOwHuaZErTaH4EvYeu3rvRmPkzPmORmvPGfFYPT3oMXgm
jrPOJ+NEfi9Uv9QI2eagd04b1gocIuK8Jr/3kU97qrTDhnyvGDTEE3jGNUfxMACh5nSLQ7yr5tSW
4CTC5PZASaawdWiprpBJjS3huFjsA4JKjuwN/kk0WT/q0w3TQTT2Wh84bznIoTkCjbJriQwIUVqo
SDt6vGixcEp9dueljxwxUHkDLMEe+5/YH6vyoUv4BsGvehAPBgp+q+9hPM0JXfGkowydqlsLL7I5
Zg/iafNrMn7W/swPlg5zkAU5Yd9M8c6qExoHqtteqQ9TU+4CP/qiUENsA8FJs/Dh7Xb3X5UOHtdx
9P933MXd/z/QeoPE/t/XFVjj4CPfVRbm/8O/CgtwEyXSUlzdNFOk9Dc3/v2r/5bqgUorjG7qJAAo
lc9ZgH/DFiXzf0gPqLBluUpL3N2pF/27sCDJ/0PNci5FIO+gDoZd439RWLDkZeVJAnxIYzDtFTTz
zf96nx4Y0iztaoAlmwTTb7c2lPorqvrgS58V4jaZWxJGP6IdDSKtPenAMDaIjdj+cUkvnswYT+yk
k8rvSGr1z9PIxXqGIP2IUHbcxXnZcjkUOzuFvnKjZeJ0NtBNfkKkF332ZogI7R3yg+yrMpwapGjG
Y56zj2sh5QJR9UR3GKmIWYDEUTrjU6eWj0oNhH0TFbq5R8lV7TxUnedeSM99S+kRAWa49WZJKRac
xJFNiywyHl1daTUIY9xX8rF9RRokgXWCrSjPnmiZTGQvhpq5o5eFwNCqKGYM1kNVDuFhGoThliSK
fFKG6ZaGoenYtRZW45P2s/IV6cFEqe2mUajuQhO1XBCmxtEaSL8raAadmsr3ZtK4kiL40wDwKRQ5
NINcRE7zjkiHmd32BPMFhOlt2GRf5KBWTpomojvtA9jp7QTII85QaVtl+KiDW4lzLN4sZHWQI6Gm
qCa01gbFycZSGoqjWW/RUaep8KSIASK9qG9HKo6HKC1/qEbRP4pGkJB9DlCPYGfxXAC+3MC1FKHt
4WwyDpK264pGpzSQ+67Rhq+VGZEQC19gZrnk/RlcF9AX1kW3lcBCEjqlkEKmjIw/YrFtOskTSF41
PE9pFpE7oUEgiZWXNmvvosEkpa2lu6qqfmi17kRJO+65xyufk2FKjykElVtLCZXP4OAfp0SNoCPN
lthdJQa7MaM6GkTnaBaRaCM3ZyKnzC4EJBp5JmNIhqi/DlFeeq32qGltvlOkdLQLyXpoCwOzwdkO
Xa5eehl79Lb5RlDofdOETISClVknWH25DSWSnVbztrzYdF81Md2YqNkUg4BFMsPPvjZGZ5K0OJBF
pXigy1r/HNUTpC0QYdyRSkSmDvBinY9CNjnVc2XXeIAq6OykcGHkpgP1traFTqF4AAL1ISjU8hyI
hXgYRowBA0jMIESM/ms7yMkzkK4GC1YdzaE1lMpea8B0R/AeniUVmadUJrEjp1ROGkGpyUyFP/A9
OoM21D9DC8TGrQm6uyA2HmW2J4QczTfeeQAFy9e2opfnh2LIu73SxdvEi7mYTRl+nVV1RJTvu/wB
yEAEjlWqg7S8qVLe2uOYSjBFKLJg+j7x0fWzUivfsqEDPiBkG0POuxP8tl0ox7deSGa9V3zlFYIg
slFxSA+dSlHCohTuCmEuvk66VO4BzJoAu7PUslt6LrnOQqjaAJ0vB6RDyAOI2sxdioDvmyil1h27
lYBtYRJvg6C1tvABspuZa+uqvQZoCc37tirq4sYLK/ngcUO9SZOGbLwVeb+KkQpakxG/bCbItqdp
arlcefn0WBSh6kqIbve4+kZ7fAfCl7HBAGabKlrxG/vbWdU/dszKqZpY4t3QkqNrSN41SVYMuywR
Im6EUQmoJtZloXHpd4kNjvUYN8UAShf6NKUDqKeKAV+UOl7pktPm8pUVZvcoZTkXUx2PId2BOxPA
sBuq6BRmiv4sVJO3rwIxvY+TvAF2pvu/GmG0ZuQ23jRs5LtBwqx0kws6QQ61gq3SpMVdMgitG1In
2mqhJB6kuWlSnEEThSLeBTlXLDJf1k7N5fpLDOSoI3hV262CtHFb8jE+a2HW/8ohOuAuwB0c2F9g
wA+0/B/opIqD6FfdF8goXWWDUKie5CKdNl7SxIdKbaIHWRU73D6s32UZ6sbGg8d1iHEc3jT0P6JN
sxQiPINNORt/9MDj0LtWRfi5zqb+rrYGHpHUbSPBPsjKmihRKHwul4A11ARFcG2l9GLnwnBHCRwP
7Hxq3TZFW6spXIlVMUVMUGrsPEKSH7MSa1iSw+Z9OLGXADcXHygNNwA4J+NQl5N+YBsDzi/H9b4r
E/kuQPO0B0VK4DYGqNj6MK7uCznTHFUzk9PQkCCmBg2yrjMa9t0p32UilJqoi6KD3PiG25IMOgLg
SPApUCOvdDwg39pWzppg69dadJuZmfaIwQVrrIfo0LbqaNf5RCM04BdXBGl24AQ0yPnIwUGx2Eni
gGi09aV0I5mxT0gr880hbZ8MwmUyrqV+y7fzEWBHbO0g9115TH8KRaVsa3xsExvPUOE33e7FXkw7
kZ7pEMaOEpkqrFXsImdoGwWJ6ouHnwgtB11bfYIvy+ep+vYpynFkcDwAF4CZkuZHM4zDz7FRf+hh
ILyC5BvcguP63PlDmLjyYMa3Yw4XYTJk5aYygK8C+6v3fpQnZ9+kLXsi6Y/jKJRHz4OOZJSaY6re
vWjF57K40SIBGUM01u4gJslXBUD+fohKC4ZwJp5CTyo+G5bMrBeCTvgZ05R2kn3ZOpq1H7nGOIrn
JEjVHEhGbu26Dq6YYIk9eVfxWyC0dPSPRnwQWshUtSAJD7BHs9qWwVD/hi5LR2gVxcatoWba7QhH
5rX1RQte51RuKpSkdqP7z9GgB1tBmn1TWZd0Os8Ma4MMXKdVe9xqqruIfvKeH9won+Re4gYXJfIE
I6CnlyEU/BbKYVIzxZC9TBtJjNOHMklNSg9GZH7puiGBXahACZtKDHnZrU4molan5WJPMBGIsNo0
FQm5Gjimwg4lC5GOCJfbDha/1q4x+/zAVoRpRl3pOzAqoaOXYeFKg15tAY/RBpBDkt+USsmW2NA1
6G0Uso3HVLZG4jb6Nxt1DNRdqQCv3gK4CJ4HxLmZo7WG9tXyS+XQ867EndlCdLmdEXUpy0Kr7gSz
kb+qvTLoJCtM6YnG8/RLKTf1jiDTuCGkSBqKrEN4WzZCb0dqbcKgVvvTNATkN9LG4z2HzS4SWHcK
/NZTiRb0Mw4CpZMPAa6imjhBTslTQFyKGHwfM6w8aBOosJRXfU3d+VR+GtzLLaomhar4t2A5BWlf
hyFWGWZvjDd+ZQjSo9wRuNickQhSpcQUNopQsDXpcUjXfCxkMLYNKJQUE5FAzuhXGuRxo6Zlk0Vj
aFQLM0FO8n0ngFagzVeiltiE6VcdfHa5kU1D+ARJTn/JIJ4900Ve5glJkDwysYNRrC3d46l2UgU4
QNuOSbLVGp8/Uwjq7lsjS/kh5iXOTi/RNwmr6mcwXNWrPwjJGdoDR7FslPC+s6aQPxe1TtXawHzx
UxWoyRfMn4QQ216JEmgh9Yit0gIw5gZp3FBTDSIHnZImfNWlvvo6RT27Xu9j2hhH1jkl1fOJeaJ7
D0y0VNoTeWTzcaQ8wyTIna6JjC8dgdqLxoT4GtVS/NlHbwiGURwS4mKxPGlCHO20eqTwVqXNDfzX
0S2hMvdOWU3xN30wISCHVRvyyvWSrDbkctI1FnSwjW/1zZ1Ac1Y6V509PGlUn+YfDI2HL4GJFThR
VEdZEA+FfSQNub/FX6YzYAWxiW3irlF+RAX4zQ3eMOl5jMb4SQKO6blZSKu3q9acdxuZG85plMcY
a4lUVGB3p9OZrommOuIKpT0MJbhXHBrQYTpaEKAbzEP/E65Sikkwm8n7IaCbENF2O3XVDKwtWu73
ctH0z5SGDP3EahUfTamq731M0eEXxWJdsEFEU3UGfQWB3ZNU6aVq46Y7tpI2KN9FTMI4z+pIySiD
mkVgCHdZ6OW/xlb7jjqgsjXLm1xBZ+K3IOjvFD3jUhNIku+YdZPB7VGspHIAkMUarcGajCK7kx4N
CwsSH1KvuJM5Js/UncecX44RO9n/vPTxDo7hP4smsaylEcJsGip79CCQyHFLv4iOmZ+pXxKtyO7C
fOBMTAfNO/VSNN5WFo7Mjp4Q98b+TBaWyhYxig6uNKoHW6kaiqegoHI7TlCDq8pokjD3BBvsp/mQ
Z6Z3TMRuAuxV0s2ThGaF8lmoD9Auw9+epkNnqJU42icRqfVK8cZTPA5VmJNU9QMHoluK+RJ52A38
J/PW8Kvq1BpsUyTpKraA8Ezt4FTGYgh2cFJfgwyjdytpDdLnZcwSVAy6McrhyDUJCi1NYjA7giSv
X+hyUB/EVqtvJFqbyVe3KXGQmmaHiDb670IUldsMWNkP0wPBTkdaEt3Sjo+olBz5IWGlQFLIZPNA
YEiCWRGGbJdwC3FTrSeQj80RRymj5wYiCFShguxm6lr5Vx2V/VHrAiodYEef4VV72ymRh2PXBRXp
yAmMM40Y226A22KPUl6/llqBa0IJPykaSZJB5M8al7hYeMHROniiBFhUGwTh5jNGQgr2IFVxhA2r
7X1gPiQRE9Uv7ClV09sMzcqLBY442vqCrN2WZhu/NJMnOIJCymkjYO+5bzGhOrfoyg6Fksbf+wFq
fcYxQktd4t+yVkfMR3S9+BEp0txM3kiYgmVm/CWDRUuSLvaD0sZvLdpLjTw8GIFGQ45SpnWz6dSA
TnGmFLrVMqFcVqiCRTktDU99myaHvqPJAHs6k34po9g1Vle5uF33ro4h+7lFHkA1GZT6ofDSuasw
DPZlLYt3qJnkxyInW4pPHVUQS6PLdvA9ut6jWDxPkTjCosvb524M9ANtO8HdGEqeE2kQlrk1ZU45
KfI2m+GgBibdL9zNvE/+6BMt92pMrJKibZqEOT9uctTYKpAiqqLWs94b3WPTZ+Su+Xk01KiFXaL9
AbOayLdZr5N98NI6Dp0+1pXPat9BaBhSg+gyT60HREPlrRH74+eSS+iuG0D+C0nf7yOtllu7xL/6
UyKSctykSLLwW2u0/KekBJBO1YqwHkCWURyChnDuWA9x7t3RVRG0E+UKS7BO7VCY4p2ETAwzhLiv
KOPjrllSk5f1IJLdYtID/SFU6wlnBl1vx+1UBL66Rc9FObyW42F01VZoy51cJQ0NYVELQR2cXq9B
Mo4hoh6iBPP4QzAZSbGtOz2xAOcn/fdewWD5TkZ3njum6EF156kD1SRGVPQ9CuEqvcGALfLOY18A
RLxI1l3pH1u2jyHGEZFfYA5CF7aqLltrTe4J0gjdcRN1c+GkbFIwuPJ/KWT61yC6joRJpZN42f4/
8tZGUIwzSJo6eruX6pUuuGtPYWqWaCgo9umUnxvoL4SqGtzpSogNdYPRFNDtQWIXSkrr8PG7+qMb
jOeAFUDGEkEMwpiljClOCO2wPoI7gXxdLzd9ucnt8Ek9xCdxq29JOB2F7mA4/2BYSVM1HW2RpPyh
KvKEtrOaUKcEdqTlEumvQ7F4JzyojnlH8KOekLmctZWHXWp/5me9HHTROTUVYiaWPoOGzUkMjhos
jmrN5/nthV22Zy0HWTR2e4moTn4wP9mucZSt6pbnkr/I7XRXOrCLnO6LeTe4pIoQA3gPwi+6Q1Ze
7rIbbfkTFlNnKk0yfDE/Qb3XftZfyluaao9E32wk3qO0038KyUZ/VgnGHOvx47GXzWLz0LJOmxht
9GAqltNJmRpBEKyJoUtzq4JcwmrPViZlI04r6+Pax6RBas6nz8CLpQpuGnOs5/0RV/Bx21NYA7Qt
d8FK99vaIIs3icCgiU148gTVkkrfVVj+pIlj4LpmlisKpvmPWs4bDGzFOW+vImRazBufMqrit3Tq
K5V2iMyi2SZxT0uj/pALMRegrv4qVfG/6j9/y82Qrn4vOvtEXWQ7xtT2/S4TWV0fYlqkbqgFc/u3
xe8dvbDO2LvYHdjaTnJ9/aAkO4KplV162cb4NlMuRl4sxsaEN98HjJybsqNL3hNpUrIz+vexNO+s
0YIqFIV3nRysGD9f+6SI42B7WaquQGNcPLHRBmaPMGMjVXTwT9zwXaVYORyu7qoXgxiLIkwH58vy
aafcBKfGaQ7J1nO8k3WruempdxQ325Ek+bdB2t9/yysnBlupQhOqMWsoTeX9k9WYErcknChVw29Q
7XgWQ0w/LNdiP93QhO8USC++fbzer77NizHn33RxSsWGXrd1MT9ocpJpqgStaFMIXdm4rz4ZWiqc
P1BuyfJyrpBODAqRw7Zs+9vIKI5UTT5+DunadETVMx9JvME3e+nLB2kNP4GSy4M06PlQSBB+V1wO
t+Uu3AlPxJYRhIqHhn07daZgn9mrJIVru/blL1hsABpotbyd+AWkOPb0EE87xXtMk5+56dbBHlal
A77G0Y1jVSu7dVTF9Xf81wtYbHU4reQdCh5mih6yXcMrjVS6IVde89X5os71SX1uKV7KNDF0JnmT
EG7M+83k0MtaHIXJSXcdWk3tFWeJsyU8mO7Hw17b5ZSLURezVA8zT0pTRtUzWOfWcVRPUfLiNWvj
XH+Hfz3d/PQXq6EUcR6W56cTaQRLqfMlcb6ybf7NRP1rjMVaKIBbE7AzhvkE68hqbfJHzA4Y4K8k
Iqq93tvjN8NuHX3bosuFpLAGW1p7ysVE7RIfGRHcZRrK7qVUt7kTrkUwV4fQgOoYFNnBOlFjv3yR
eUorMkHxvBppfzudaxulhjPewaR0qt9rR9HVlacpJhQT/lM3F0dCC/Z4KFRG07BnoDWpsxD1FCpo
RjWs97g6De4o6CR4Pp6VV9fCX8Nai0MCl5oyyOcIv59I2PAxo+o3ftnOx6NcnfsXoyxeJZYxwcx3
pVkRPZRUARQp9F2RVHZlvX480h+S6PlIx6d4xotJSJUBib37aqLfmsSGFtGSU38RXayKtt5BeaCf
1JbOkVuc1z7cH6retxFxReZQAGCG7+P7EfsiIf9Gyxt7prIl7R3ddXu6pDbWLnFpFi6e1jBcVwMm
5WLExeSnYid5Rf/2jNJWtxOn+WFlB7q/2Z1Fh1bIbcLShIaurMyW1ZEXGzQWZpapFfOzYgzTbvQd
sCToX6Ow8xEp2BibOOO+h5j7LXz++MNeXY0Xz7xYH7gZ/vstlxq9bhU92eb2/2kEabEU4M+oEzdC
FSS4uB3DU1bo+49HuBZeX3y3NwDFxdbsUU8usEIhiO8+y5pICRCP3sDCz03zkR/g5paMu4+HlGRm
3zKkvxxz/vsXY1LEof5fzU8FwXYju9Kewoxr/kTH5tCgtrZpXg1h/vpMb4vlYjit7cXcaBiu+dm/
Br/M34GT2tZT4Dn+sXANYvnmrDzJN+Le+CZ9+/hZV6bI29ZwMXbp4cCizMuiUBtHotODHP7HI7xp
qD56m4vD1ZsGfcQJisP1KMkb9UuX2tOJzjjjhkw0DQ8745g6wT2ujwfvTnRSZ/zxpB1pN1WONCeC
Af6P8P5vI+5rW6tKcw+BKYpEbhTvv28nNmxKKYmmqfDrn9YomAj8/JB8ujh7l8TV2olxdUCoAnNS
y6R/YvEKQr/BUZCc16ZSXn00y+1k2hNR92gVK6fGtbMJMMP/GWmxsappQIaeahut5jcmCocKTfXg
rXzSqwvkcpTFZtrV2tRLMqOgsYb3vqFAubNs/1Fys3thNem09kyLDVRT85kfzGh6/QMbeS/JN525
QumYf/Fykl4+0WKrRBJRC1nCGAJpH6pk/og2xpMpl6jOiPTo4zVx9cSF2TlfY0ET/JG9S2WM1aqI
pIGJScnZlNHdJZMquvQI0rXSKGZ8pwmTiJI9yA6oSHCH7+scY/Z8EA4tdhR7YPyZmxlmt3LNvnoF
hiqKRgQSHeiSxZuwYp+Cx5yf6W1zNzmxm8muFdnNBnc4MJyabvc/jE/Sp4/fyNUV8teoy5jKnFpa
FudRSc7iSpgdFO95QiU1eGuJvrWRFsGO0DRNl47kL2QY8SJSdfAJldW6cSpsP36mq3NKBdkFxMJA
pLNY9do0eDI+PfRylO1jJxg45rTmVlLw5dTrdMJAUV0Z8eqzXYw4//2L3TwyrbbS56yQ2qUbrdWw
YYgOoVrt4HM/fPxwb/LRP1aMBkpLJptmQU55P5ZmCgrNiWTXalfZzk3yxDT6r+AuPPuuNjNc34CX
3W1/Fzv+dvrV7usf+ee1SPLqE//1K5RFAJIEU0lega08thInrjIn1bGAUsrQxXnKXNlc33J5Hzyz
spg72Ov0QjI/83ifHcJ9ez/fbmIb+NsDjfMH7LTJ1Xh2vZJivBouk+D4z7tWFgFJ0WNxm2vzuEdv
l+4j4oPCjW69DaBqmzLzyvZ0dcMFU2botEkDY1s8pjQYGS0KXHCyvhDcqoWxPUZIcWpw2e7H0+ha
/EE5CW28BmuFi+P7WWSm1DIpQ5IN9nzPrcPWOvnWbA338TBXN1wN3KXK86ggxBazNR5m7LLJhhsW
tCRPBlpEFC5edx8oxiFMgw68hPipU4u7mJautEWmiQ4gt7KvfpKLK+/3LWhdzCPU/FDTsL0n6a4u
dgb6MoVWHHjqgqTVTL3yj9LtuFXA/5Yr8fO1/fzdWIs9oasn2hhGxpqzi9O0be+HG8rYbvYgUU3Y
gryy47u1OtGVz/pu0EWAQFOjok0Tg4bNS5T/DINgZSleWffUv3SFCyvfUzYX86ZKFKs1WwaQrF0V
F25ShrahB84sDfl46lzZxUFjM8gMZdXU5czBGT7C7L0F1VffW5hJdk1C+xbSJC16TrFc+Hi0a7fF
y+GWB6GqVQBIc4aTd9Wp/F48VtB7bPPQ2dxTU7v+lW/RMO3+QW7o3bCL95noflZbLcOKw3jUVfWF
xvVwbdpf+WjvBllsYxbqpj6vGGTOlI7n9skkxohciEOgkRtb/xF/rmEIG5v0x8dv9co3ZFcWJV0j
4gfwpbzfZSqp0wb0RtywJEyn8Foe0saxBH2niD6yUHnlI17ZPxlOAdQ5U6n05eSUxq7BfYHhAuuQ
yU++eDuFXz5+orUhFq9yRCDWhXNsEUGnd4shTd16pHl0KIJ0ZYuW5zN0sVvxOAYIQpruaE5fnLFY
wRWTkfM4SMQfvLN4VLaZE94PICwQ8O4kY1NvBzfH3Os0lJvwc7vPV4JS9dov4HQwFFGhyvZ2Ll/E
Nbo/9NVkzt+v0IAOhJVyCKW4XTlmr75TmoHegnLFXC49bYhSpQqIQfExBECax797GZ9yanu7jz/e
lXWgS3OtZ9YVzXCy99NRxblHLkXWQW3CHSjRWqptocMgMZxRG1cQJ9KVDMq70eZfc/HysKkZERYx
Gv2d7gygF5676Sa/7/bqBlUhasmJNB9qSRwNb4KVR736Tg0DaC2dCsYfUOu2hqMipzVsMhx0tnUi
lE+N3mVOlgmrKMl5j1rOU1gu2IDpivGng0Gg5FJEPxr57UCTj3IxqjeS2SDPy+vJEVQr2ued522N
OK3OBfUqmmRQ34uBNa2cudceWoGCZKBZkEyq3O/fOGKe1C97hKQFgI5S3Lfyl4BG1Y8n0bU1cTnI
4lacecYk96yZjVB9oydJzrOV7fraLL0cYBEy9YbPF9V4nbTCfgrkuqAhsdsHtCliN1muzNL5D/vz
27Eg6NbXZBg571+Z4CXjSI2UwYqicQUvc/HamlnYd3FgfS8rGF6jL//w6LVaeY9vRcg/hpbw1xA1
KIF/hKDoCEKrFjVCUH96lUvkbfRNIhBvP2UTGISp1ck89NU3DR28a2XBDbeLe4jf3q5RpW9qgnev
TrMhaGRsX3BGug2DvEVRj7ZE1nsfeTyU7rRuz3gAufAz8Qcrwho5b1mtJDHeJtafj6LR5KwpJIHE
xScjiWiawsRtqCKqtOj8OtO+YjcbfQPetTwpdgMr37N7W7/9eDJe3WRkUmr/HnmZCJZrkR0av763
kekVl5z8HqwOcIWNZCt2dKNvg1t9i7T+zCm1MvjVhX8x+CJ4gdgzgAybL4EUJ71ju2v23ZGyJJR+
/eHjsa5FEtSxaQEgbKddZjFPNTMS8Xxj1TVhYSchXDdTdzQcFAHA1XrzDwIJiJbIQSFGw4xePJhH
JCPo00CiEoPxoh1uiqR/Ec30H2zSzH+LwhzITYhe7xdfgfJBgllG+QUQwpZGZYzJ5Kq+w3NBXZko
V9f5fAfj3+S/lnVkpkmuRRmbingsb+MjFJ0tbfbn1XLPtS1Yvhhn3j0vDr3SMIshpGFxI9wMW2mL
JnDrPca/VTq54k/5NnSCJ+Xw8dS4dksn1/PXsy2O9TLKjXCYn612RbvobAhL6YvXswjwhOOcOUVH
PV2Z+1fn48WYi8PdShVrSgrGnLzhFGrqbx26NM1BTmRV5xrrno+f8fprhZssonpWOd3ev1ZBk/0i
SCQuk15y8C3lkyKMx9qC+vLxONduyMRFULj1uVdMXN66JsUMqlAu2ZQxUMEtLye/3Dq4oReb6mmt
v/DaUSrPRWQZHyKJgvH7pwoyVoY3Mhj9r3RqFPUv2s7Ltelx7Ty9HGUxPTRfTq0xqmiccqGh2N0B
0/Fj+Vu51c4eAMID6dxdA49j+Cff7OLpFlMkTgvLFySerhxkJ4/G44RN9whW8eNPtvYSF0HPOHaa
HOkMYwjfVZ9sYJesjHBt8nHfB4Jo0PJGLeX9Z2px/OD+NmemrYSyXKveIyA6FLgRr80+mT9peY5e
hD5vN6KL3SMxlaEjcqenb9M5o1vTlr6JbcTotDHgNr/WfnKtnkL3EgUpQ7c0AweC90+Wds2AmJXb
XLfFPdkd9oU7btEubpCnO+3a0127EFyOtpgQdVk3yUSHPKNF47MMcsXTNv4e7YuDYeXXwrRr8VPr
Iz6/hbn1F/j6b+tv16bK5Q9YTBVKr9jC6PyArMXGvpLCz5aRP388Ha9l/N6900V8rIi5lOkag1SO
tJ1O2G5qJ2Wf7wR79pVSQzdw1zwKVr/jYoaOUmgMQsqY0UHNb+bCsWXzF5kb/hpP1W4t+X31Pc5p
BgweAEAtN0mOcyMqMq7FXgBAadKpxHWetBKZXx2Ejkua60BuK9Yi4hH6LgKlwyC5JOywIN4GyW7l
U81/xB/LjdIolTCqhsbS+Yhz06P/myGKfOM/+HtpHz6Rm9yYX8UtyJbdanRwdX1fDDj//Yv1XaeB
lCGGpnHId6pDtk3PDTnR9JQf8k/rn+ntVFw+H2VfvP/QH5rW21S9GE7RsTjwc5LP8ot3Nu8nJ7DT
e/Obd2pu8ifdaR3j2LziKbURb8I7Ab+glfTJ1XlpgY8lyFMNDu7F/mLKtEHr810Rh9qdiJcoPcIo
XmeKfvPbOqyuvWvv93K8xQ6jpBiPsNvNaw8qOtmiYe+dOnvu7gFNuHKwzn/Y4u0asga+FVGHpkIr
eP8x/Qr9YDwRAuV1eoc19ykdsMcY/V/BWNsrM/XKYjBkLBJp0wVyzGDvx0oTrxnwipqT6fD4cCss
ht8du7Wwy7dp/QxA77x2OFw59aDsUiKm+sOI6mKzbATsR6SQO4AGVt1v4O+pW2SkKymLaw92Ocpi
t0zRbKVRzChjDRG7U2A195nhr3XrXjl63j3MYoMsNFyo5H+1rWPFvQV4Yj2rQDoJTs7hDkgNYfKm
fazuR+O47u6w8pDLRKZZBziTZzxk33m/SfhjcUhX6z96kwiLNELkWQP0fop4hj4BaGAQYBBuD4a1
qtbW8/Up8dcQi+0r8PqqK+YW/KIFO+2Z0FVpJNUld2W2r42zWFkD6jWADsz2N41R68Q+JLZjvKsd
edtw3tgdvep0yN+uhSjXljTxHaE/Wfs/xU2jl4dKpvOA+FUbHdgy8WctP9Rtt7Kerz0gSZ8ZWC7O
th+LtaUaTZnpU6CRyQbfRtutJt8jUtt+/B6vjmLRbWRyUv+pmWrCLoGex9OUbQ2R4Wlsik0vZSuj
XLt+coL+Ncz8Ui9OGTH2Q6WZ09ficW7Qjkj0ohSiupIfEniubvG0Fn9c+0yXI/4vaefVIzeSbOFf
RIDevJJl28m0WmZeCLmh956//n6pwd3pYhHFlRbY1UsDE5XJyMjIiBPnLLavH4PBH4T2XZvX782w
ZFxXOypIsI2GvZGFbJlaxKfKaVojgAYC0vUGZXpnmt8iDx09BZIN0a2zhW5Y65pebOYiUGmMCUpG
KpbGDZZ/UV8EpEHyiofgrMD0qCF8ePqDpqnohIPVR4mXbvQicoDCy8y6aVljlu5suOXs/vcvE/on
GrHJAeJzDUkpmqpwGBKnRFG/VMbkKkyzWMPn2/5+HWYxIsYESObIG5fwgTGdmXeVSoMx9upDl9on
ctSNi0R41uWdf2liEQGZAJ7MoaoNt4YJNJTeBXW3L6wz1Yhd5+fu7fVcn1+MwUSsOCgwI0wn/v7q
YMHmEcN9EjHYJM87C5pCE6E/mEh/3wrcc2AuQF7YsMpdWpH81vEnrUFsovxhTQ8BY+5wvN22sZKJ
agr5H9J3SOxwwy0ieouIpaVP5EqDNx8UMbsJAwBzo++qvxhGODv7jk4egjZHGnlmS5Ty/Cc4bW7/
ipWnmfAKh+IOczMogC2+3lQN3CqSKKICf6ghcQBjG0F16zm/Jtd67RAdfv9wXdpcrJzI1Ft9pgAY
gP3uaS59830cwDVze2krfgnbPkIXoOgZZF4m2s0IYKHx6SWo1kwJRDfOUyadUtv6NOrjU5L4W8jS
Fd+kC8P8H2+nldkxp8kSo2vIn/KwOAdm/Lm1KFZsTWZfD6+YjPuKQjQDjlRfljAdhg3FlBe7F57L
82S6DJ7vpSdw0dqhugv2Nm8YqI8zb3iTOnvIIbb6C1fhf2F/4TFI13VBITpq8xwfxEUNXwsKExQP
YPm5/Qk317rwlMqRaA032DI6lTHY9jirf08xT7b4XQpdThC9y+GkVyBc62FSgQZh3wLfDHSTNlC9
n2MGr5MMxQrElux04xq8vpfERvzq7dCgNuxffZhXsUjP0qFoRJ+s2VMpAt/7IDTs0l3w034wjtMO
zBsItI3QtLr7r4wuQlMW2UaSTxhN0ueg7DxzVnZO+n226429F/+hi7AuVmeKZge5kooU22UMRG/Q
iTqIfX8BRP7RZIcR+bR1C16d0l9mKODRFLKcK0jP0BkFEq9EQfiVPDl+zuavo/lXDM32HGiH2+50
dUCxheyYGE1EAZA5m8slDTXsOw0wO9fqnF0o56hOjW4Hk/b/Zkbcya/8YlJN2EF7YUZmECra5+3b
XP7rf7MhlvrKhj4qedoGNlk5rKBRoXqx3XjGnG4s5TqRZcsolLBdloZo5jIrR7u4bzpaYu78vfva
vCs8f9e6xjuFKcP6GOy2+jZX6YrAJkABAzRJQw9y2Xoew85MO5CDLsDg4a90StWPVjh9v713q0YQ
tGPIijBKue5y71S5Um09wLO7En1qnofBvVx1iXfbyoqz0T3XISW1HEQglw/cOg0h8O/YuSE+GdPH
QPtoxhsR6OoFD3MGZxQmNwtxvivool23aH8XIjFGUE42pTtGJrR03pXcQYxr3g1oI9xe1HX0EeeG
a4eONjU0bbF1mR5WpRw11FEVCqldcgiMnva8thvjjebk9UcCp23QNhcCf0wDLIBOSm9XPEhZWy0Q
D134GTKfjcWsmQALDtkvL1vDWDpbLBtREZVUHiNrghkuPzKUtxFxxH5cBlGc7JUJ8RNeHVOlGBoZ
SQmOaWSgZv5Vl5hphUKigopKLTauhmu8IkXm19YWQcFBRh5iBKwNd3V3zD+IzAD2uw/xp+ShevDh
UoeyIjhsTV1fe/qlWeE0rxY5QsZbTMJsQrJlB+iuTMio2FuFiOvPRWJlA+LhTgK9tFQ066rY6Ua/
ZHVJPu6jpg7vatvaAkGv3OpIoNBUpTaLOtQVKU3Xa0aS9gwgFinDbdC1DTCDVhKvwAjRPQCnQ5Hv
dLkOyXuKA3pAb+zhx0BLw3YgFoN09/aJW1m1CMGU+1F2tsApX25uPsOTZJkRDSL5gdGInWKnW25z
hSk0WfErEwu3CYY6LysmYBA1AjDDN5yk6dSoaCgk1keY0Y6Kg55j3j7a3cf/bXELzylrgJMwUvJJ
EYKXIFH21a35qOsYyeIIxAbD1ET8JQynL20Nub+QiGVLB9hlPc13HqGy47WK1CEMs2RwG5nT9XkQ
JlH85W4x6ZcvQlc8FhD2i/2M5MepgSPPfxPWX2/v3OqykPylIscLBz26S7cY80SxHIauwRp02j4L
yu8WQEKzLVwpeIx9SKecrt8IZtcZoWHzRhRwA5GvGYvgX/MUifqxoibSVW4ADdkwlm+CUlDt2o9U
9s4RlMhw8W+Y/YVXugyiwi6q5rx2mAtYMlfkkjVGEKPzCTXjaQbA1U8BtLHvy/a5BY9d8czJUXIe
lHrjghDud2VYN1gtKAtKn4uzB7LOb5w6o7YL1/KxcorcpcZloC3Tt/vQUvoNx7lG90LNAZLpPwYX
J3EeA7sl5IgXBdprqXNUkKSDPsPZJw/JGUrC1PbGv83P6fvsh7ZH0wwA2W2/WvHdi1+wOJHz3DRV
HfILgDp5g/rcmc/msDXTct0DW6xz4UlQYc9Nz8gVpQ8I9Hf0Uu6cvWjpI0Vz3OpJXeNXhDWTVE+c
FeMK99rGTRD1RkFE714k63uqJ3fULL1Rs90ZGuAc2d2q/yEPT/7cbnzRaw+ifEQVSTUMWmLaMl9S
YIo3Ukcz3CiV873Pm+Nsjub4PoNj/xAHWbhRi7uSg0S3gAEw0PVUt8Foy8udlQWHXa9DtXIW+0pR
yfQU807Wd7q+K+7C5xwGPZebbTwh23IOHpmwARjrv43+Al19mOjxoonceFP6ToXdDy6zxpsLKkAU
EgIUi58na2OLVj6PSRwTwwC/0HXLdDyLNDnyUQ4gnEwt9L6Ok6P208rfW0WScQp07BySCti8Q/lR
1b4OsepseP31JXv5E0S0fZXB6Al0fdnATzBaa6ejbuakG8Cfa0kJBCVkmpQMcUJrC6/epYl8tM04
L0yDo60ckIcrXf1Fv9O9/GCfmeb0unO261PUsODwRBd2YpLtuDUEeR3A+Q0iu5HJJiD9WoSXem71
qh1xDr8w22NRk9RU3cQcvxSoFEwi+4zmM0PeuU+9W1XC0+3YsnIYBBUf1OZk9sTyhXmjbhvUAIDZ
a0wHncNg7A6dCZ5MCZRu15XSuPFVVx6vjPRyRbLdFgd/+YaQO6WtQ+iFKWE0X3vnrO3mE+Nzh7z6
Bab5g6YmH5kSIMBDTrzgBLz8yA3vMcGJbPLmM+GxzxlN0qwtusFrZ+XdqvBA1ikDUtNXL40QauLI
mkkvZK0+y5r2Ju+mjTCysnPYYMZKlL9NhlgX7Q+Qru1slyIxu2sf1P0MdqbZ+afpoO7ive8p59ue
ce2YwhxJN0OOYqpE/P3V+WvLsUYkiYvWKrlU9UKZaTPC0DRK+kHP1Ts5SVBwbx/iaUw2wo8IiJd3
PKbxEAWwOyR4y5oQzANtpOY5SY3PZHeDQNtpRg/i2ei64TiOdXGcqnALBri6XoeuNAo3zPIsHTPW
OyuD4FiUOaoD9Kh7PPh9ZJKNSgmww15N3tpp9LNAqPP2Rl+X+02W+8ry4sNSNxrhIGCn9Uco0b3h
GL37B5Rufxbzq7m3Ncy28ii9tLhwV5SeazpsWPRfnM4tz+Uh3GnQrKCEQ7QTY7MxYMviW/RtY6nX
KbIwzPVLwYKAt7x7raBRayrx+HCQHY0Y/mvA4vGn3NZS+FcV0lWkMRn5Gb7Nhj/AYV3dDRPVYonZ
WFczx0fHR+yVADJ69dh9Dmv7LWXJeuNiWHlvimzaoAXEP8w0Lr4I1IjMO6I2B1P6QRmO6dk4UMt/
6dXT0O3pqk0wiE6nCcGcYcP11wLJa8uLL2NEMpI/PZbtET3HEB2U/PPtb7CS0F4ubnHrTX3SN5WM
Cdihs6N/BN51tLywdes9ZMH70m25+koXgXgXpdvTbzNw4O2vV7hI4BWzLP1Jx/d6CPZInrPK7ZVK
QqvQ2djLlZQWU44N7ElgJBhrvgxhXeKMklwJN39UDvj4Ae0BYKMQ4+/+i0O1FrVeWVs+/7pciQK7
wFr72XIFhk25Lw/jB57pUNxZtYsedEGx3nm7NcK85jMkD8znWIIF1l68D2DmaKLU5t0ZAFwGnuU2
88bgzFpsfG1hkcH6EMCXTcbbIAZtLvoO3SE8ZQfrfNs1t8wsUj5YmjtkjH6ZESDH5CiGH7bxhr+y
1+X98no5C78Y02Ts2go71X4+qPv0EEng75D1RNFeMCEWsBgZb9EsbfNDuzU2ttI/o0v+7+daXjSF
Geph0GG9uev2wak5xo0HgYj1pNMl1A+IE8Z3IRy74649VJ+sD7f3eGvxS4ie0mql/+tbKs9d6InY
758R+Bnfl59ad/ZEqls+SmcZwq2Nz7vyqrhc+SK41Wnc9HPAyvUjYrJH+6wcizOShffRJoXR9Zv5
0tQiyKVR6DQoTnH0q49K8neaHuV865YQP/eGGy3LgOhP0lKKsNHuGkGDJSg1rUfEtr0eHsutBv31
CBmB87XfLFJ1s9ASI2x+7V50Qn72W75DGf1oHINzVniCGdG5yw5gOqdiZ77c9prrZ4KwTblO+QW9
+PXEfZUMdrEatGVP7jmqNaK3TVcc0GP4UhiohzWmlexum1u9gBlkoDXIC535lkXS7kByn/oy9qKP
KCej8zxUnrKjp77vEY1HCgfqPUix9pubvBpLXxle3Px57qhtrmBYaBsZB+OzaB4L3D+8vblyjN8r
++l+6w246qw0VWxDFEX0Jduf1GlRZeV8WSQlXHoi+056mZAuvL2pa1YcPiENCYiLrjAKIxd/1wRU
Xe1BOXaFtNNRPYydrdL1iqvQDYDdUudNCXhF7PArV2mYAM2lkdvIGhHyioyBR5ciDQ9JL/mPdZSp
G+DtVXugwihXwLt69U6ZxslIi55lTab+tqrkXVChI2vLiPsGG4/XNVNIV6AKw5OIPvzCOeyZuVtN
I//rq/ouRgtGT85aFcIm9PP2p1pJk6n4UVslQ2YM0FjsIeSZ9KeU2HD1hoGrIJdOVMdD146NI/Hm
EdGpholZI9tY39q7wKFMRWHeoVIFovry20ldNuWT06Gx+QDs/yzvk314yO8Ni+me4WB/Rr3e6xpv
i35ixTMpwij0tFkwbrPYV1937LazMNujAOE4iL41H8L47e09XTnZ1AEY3mSBHILle1auJimsgf25
tSp/7KQB4R+V2PInRhiH0wxiJVnn5QaWaemUGkJxkLdriLhXgMc2P5L4CItrh4X8a2PxkSrIeJhP
wgby7+gCIvyle4KIu9o1D6hXTc1um9R8xfMdJl8JHJRrr8ms0sCOKcQamjtOb+04dgODee7WdAP1
t1vMdM7/NbTkq+KZXHIR8ZXgQnmvBO3bqs83ktk1b4PDAsQJTWYxq7D4RsWkWSWO6M56JL+xGS07
TpaeUl3Io/1td1h7gYCe1kBqwGXEO3KROJfjmModKHjXfDczZMvNRUG3eRBjY39A2yhQB9CpMHXN
m5WtulxYHDdNbbVCM1zNPkP65XKbH4pU9sZy3vDztWIUNVPdYaDEFiiHxcK6yZazrscWDDXv/CM6
zzvnqTn0DPIi6LJNIi4OztLpNVgneTma/LtEf/ZS18ZJN2iuFZXOQw+t2V0gFYgIMubYfTMDjb4M
NZ2TJvvyu8GewvdhM5uQkaqo3FZC22jjy66dQgYtKWOAFMaPFpvdIzEmASYXpzA6jWB9djZc1eN+
OE/P+rfU+/1OO5AVSqYqhRnBRrw49Q5sfI0RseGpg4idpEzNAUoi89vtZa2dDY2Km6lSsiRJWLyM
ymjyM5Q+NdfQZ/tzZdb2HTcC9ZpgqIqNLVyzRawnsWTyisCy2EFLcqo+9YkpWjC/k/vmblJTKvBG
8uX310QdhwIA+Qh4qUVMNiennTr4LdypRSQwU8p613Zt8jCZ9UZpZW1FiLtScIArgJtssSK7gvRC
zRsILOYc6Pj3CBx0Im9VR7esiFj9KsEaOd0zYmIcBbSWo5hbU872lrTFn7JqhikuanXgOgBVXppB
bLsIo7IlEus5ctCxO01vTdQDfv/jAAL4j5VFpjNrVjtoDlvG1O8DUy3ftVR/SpGr+wMzJnSdoqCn
klhdLsYuUsuqODguM4gedHonaibnIdjid1+7JinOIzgE/IsBnUUBw0aKroHPmuOj+W/bwvcku/+K
BOxDUnbH2ytaNeVQpwZwAL/bUuCkM2kGmw6m0N76VGmIPiZm0HqKPzwMzbi/bWztPUYHE2Qpt/9K
z5QS/IhcE/cYKmN1wlxyo+5zrS/BGyD95s5xUCI7pI+PGqXZB7iDw13cVV/nPNBfSjQoHAj9G791
6dAEO3lUtY07fW03aKwaAiAkWqyLkyeh6KCNdJ3cOrF+MHjxl9ZN34eo+HsEGHR7L9bOBbhLQ6A8
eG4sr/QxkBDjNtj4bhj+imb/pao6350dZQtoLXxyeeXZBC10uMgdrrogeS2XYTWNrElRaMU9qcX7
vn5o8gJY7kbYXzVFVd4memkQUS3Cfhwr0ZxNAeD/SHortcMXGj3fTTl4MvmSh7BoDff2Jq4ZRPNE
FcGfqdvl94osKIQ6RdIo7Ge7tOBFFSq8S6Ei0e7NzY7/WoeFly8tXoHLgbdzEcukuE7aEvAk2cr0
d2a6VuE2Xnywd6hep3c17fXo90lCycbIlBUxRo3cmb64drJCKyYpY4lhbkO4OtFPMg7Z0G4czWt3
5OUrsj7xIBC6Y5eRTU0nJcmQvEWIrn5qIT0m6/O5E6R6K1RfP6BsOpcqkU0WvWp7Edy0yDA7ySDj
saX2W5TBLt8PW9iMdRugcwHvC4jpIjd3etuJ44y72hgmc59BAbWTQFBvRItr72MldFBBnhHTQGUs
9qzQ6skULyhZz/sAmQonfIQfbPg6Kl39RGh1Do09JRtW176U4FikAEOhB8OXVpUBsT6/IXBkTjDz
kNJ+IvWKQAasKxsham19XHQCtg3N2xXNVe6Tg2i6CFFB6MXRMTKeor7y0jlDgXXjWb1qS1ReRLmH
CRex6lfZSDX63aAo2Cra4KVz6rvaUMIdMrzHbEBuKHLqYWN1K7ANCkzQOsAMqILBXE4QkyQX6Jj2
GnVX5RB6zqcpRerYnfb2OxSmd0hc7y0vOSJ9sC+iXcRnRm/4aP7BwRNDgvAhiktnSS6hO41U6yhu
uXrpnOymYKgz2GXzsFFlXvUaEUNEeUsMuV/uL6X6oZIrcQsEveJN8lg/mPXMhFGZjx9uB2UR5S8v
HPYV9k/y11/vrIWD1lGjRWo8aYJaFdIH/xydmWM+bnV5Vj3mlZlFYKyqJg/shLs6C2V5r8Y2o3ST
lYLPGCna6eozuqdbcWXVpgCCODxXdbznchfzOovgPiV/ieAMO4ERjT0/Cio3qc2eqR27cUeleH97
O9diGakI5TtSaAA2i+1MUnifiP04SDW1B4Jy4Y0qmtW3ray8xPlqr8wstjMYgtSWYeT5hdvrz9OL
YNw26eTE9+ppG4x4XZoU1V0dyTIYKgxKMZc7Gev1DD8NERqIsNf2phs79i7SVdqbDH6q7w3t058s
8JXFRYQJlEBWygaL8l2def8AX8a7gUFM85C/g6XG2zAoduzqHAh6DqpDwEGW2VBXo8echjiodN/u
glN3NM/yuWGAD3aOzbbO6vn+19iSGFCypszWShE/h/ZLnZmwK7baU6L0G1FzpbbLasRTgaSETtLy
Pcc4ytz6Jc/tf1T0YIJPyLrc7Ei73/ZQr/fCfXNvDJu1m+vcXBiGDA1GEwFzE39/dUP4Y51lYUbe
ELX+YyY17+pxehIvGrdp/eeNb7diTDCUsURqYNdUfVUx9VJiEsMEpC9D6fwwgtngNAi2KIj2n8O9
7G7N+a98w9dGjUXWMidST02TGB2NmZv1PZM4b2x946CvROcLI4twIpX0y6KBldUZ4rX2XSiP6Dun
ZzOov81adaQh8wTN44bVFaA39cR/N3RZ0Y6lyo8nm7Wl5+qpo/X/ffZINLc5h7Y2cRGiB2fMM1vH
ELj17z7S3zv5JxBkwcQ+E7bBJP03ZF+r/sJDzqHnBzr/qoyXUAXyFW5xv6/hOpKKZwOpbE8b1BIp
3fT7n7gnHK4MB/CMvhrdC1Vn0KlC4Sl/5w8owO0MqJy02utlT7XgDQF7cEiPdHf0rXtidXtp4dIo
E0nosl5g+1Ub6z1BbcrGAGbONj7X9Ryd0bzeapOtXHycPcahAVdT1lvuqZP0wxz53EhRNDylRvqx
1oqNjVw7DBxyHVoSivio213GFLVxRvKITFRfBYLiv0WK/HpvLK4CnlT/2lncdm3kz/AlYEfQLEb7
vnXlnza4ROPU9Du1cuND5Anyyq59bFPktuA7AsvhmhupxJqXCk4/lWopoPVlWZb2AhSWSqK5cYAO
fBfvYmXa0Trc49Dehouufb1XtpbBbAoHU08abAndklh9Shzk7uwdzenDHHnVcCy0/Tb9wAq6gXzi
3yUai/CWoPhAlxiz/UE7SFAsZS85vdx9fT96GXmonh1q2fNlt/uUiR+wiYkUBpaf+vUPWORRqlJq
U1bzAyhG7PqzCHVM8njDeRuAtLbFsGVQiiCwko0uyi1F2Gq0tkoSjMB4nLt6FwTBbuMzri2HbhAM
I3T6QSuKjPj1rZvOiR0kVDz/WU5z7E8IvQJpV09bdHFroYWZV/Eio2NAf2ZhKgz9xqhEUPPNxyaa
nwpNvgc1vHEI1jIYehKCpE0GmHxVNHJGNQm1TLy4OPTw+SegUfblt5J33nis7Z15Gk75Zzn2tqrH
K208FOt54tLnEY3q5SN3cvIsykWVOk15dha8JcD7wLEpaWPyKW6b9i8uDZicrcraNczNumMd/0za
wH9Wof3cADysFGMvf80ioTIK2W4UcFxu/iBghtGdGF6N9+oZWO2O3GBfyW5T7LQPGy618p3ZdbTP
aW4zheksXMopTAoyFKNgrZv26riLBzeC2gIi34fabZ5Lx6veSJt0nCuHRZB+8uZgWue60RZYnElb
RmqsN35oebUbIvt4e2Er0VXMIqiQOIq6/fK+aoJZUaehN9wyGqVPjWQp36UBZK+kzfpZCestLoKV
FWGEmgGHhlPz6/u+OppVHXVd00xwisbQyzRjbd5nTWVuZG6rVoDvK4yVMN2yLLFOZTFZEoNtbtg2
9Ydq1utT0oXD6fberTwHBSyM962Ye6RGcXn28zSURjMcQapEY+EFCqoFsd9rD21T2a7qhPWJ+US6
O761xYi/9tWAhIt5C55PV4rLs1UPfqdKhLdu+B4qfXZQYuaTtBksnD1JG4duxfdJnAintKrody8r
yNbYRHqK3Cz9ydjTKatJdnZI7Q0ra4/5CzPio75yjQwlz1pqMTN+73eg/A5iEKDeS48Tuo/bj/mV
wrh9YU8s+5U9GbWZ2u+w1/t30cfyLLh1/UNgneKvQszuvxk+WEnd/nmIMvpLXWT5uh6aFCJkPzBd
rtv2BWL8DBa7qd7JZZ8+hb5pv8Awk+3GoNVO8tBsJacrbkN/m5KdSKVoBy8yRziCHJTZeHza1pi6
Sml9RvupdOPG/xYaysbMzprXgKaisk+t+frGUpWsi3qOplulo+JWQ/xiFNNLZiYb6fDKWbeBN1Dt
RV+AauTiBqaALc0lMxJuxgvxpdL84tz7UnK4fdZXV0MRTbBMiPnJ5VnXy9rqNb6cqeTGniqk9tjp
9O5jZ1I2stC1BXFPivFwlHWofl76pZUabSk7ueGC7HvrDP0zPbbz7dWspROAZP61ITzlte87fRjY
GTRs4UP/XX9MYi8/C0pi68n2D9MX5age0HA/bzH8rzmgGKeigUjHhtm7S7Mlk0ylVVTELWZddl1d
HU0j11xHbz4Goba7vci1TyY0wCwKdjKtvcU+dr5jj7oKkLDxY4hDq/iTnZvfmKXacPTVRXFB84R2
TMwtUgN7bqAGEXrVxnBPue5OM6m5yJHnN+HGZ1tbESkzCAvgW9dd0XAc41JH7oETW6R7K8redhL7
6GjNxtatLYmHOkVhwD1cMoutk1Q/qwqf+dNJqf4OLP1z3lQ+wDd9H5Vbvri2KHrXKv6u0EpYzhsN
dtCn9gi3Xd1DG6UZHW1158UE8O3+vj+QyRL0qcQxgbUIFOYQlxUdesNVm9zZZdoM6XAxF/dZWWzd
mL9eGIsHFZ0Etk/8Q2xa+ETqlGUe+8M/07XarjjO4UEeXH9k2mg6GGhFT6jEmZ4KcUDrZpszzGIt
V/aRTxfuDyRj+QGzoGumIcb+4PU7/WPJpkKR8M4KXLM4SJ4QjCt2euPBMpTZbpR40abM38rEA2ig
V79hEWOkREdwKeI3CMEZ86OYaTGO0l3zZpu2fs1fX5tabLdfhUUlieX2yQdZqt9qjNBbdgrctdzI
+VazBprNrIuKGTwzi3pnAvJursSXtd5Ih8H7Rz4kelECNHCFSmNbud2GzdXVvTK5uHuaPC7y2sRk
Oxeay1O92AHTVx5g+ijOkjH8dfucrJU9AUP8u8RFNaBK81prDezF5+J9x+NZ1AKKt9t1z5WbjvSV
ZjQRjV7D8ujbkzolMeTjbjlJ7Zsxy7MHLXP83w9mSDfR6RaNKNjjFs4x1/Hc1jbJshJozcnPq3nn
6GGxr3y5PdUJHDO392/lc0E0TvuZmgCw1yVc00Cx3WhT7BVOPbk2ooluZWaP8P8/FBIZxG1rK+ET
RLSiWGJUk/8volrZh4Megfd1YeEzH2JJ7w9d0xonNYNK4raplektoAmA1CnCAYaiHnB5fSfwY6dA
kITYH5wBD8pJNR8k5GxQVAqfyq+CqiGCt9sLH40v0d9Kt2F/banwVuDWCCcx3LjIHmDyzSyqOnjj
/HYuzb3M2C7zFn+woa+tCKd9lRpl+qR1wYyVvv5cjo07l7HrDz9ub+Wa5782Ipb6ykhdDW0NCIOc
oYLXotyDTtrw+q3NWkTfAcRZQcbKxAvQmyB9KtovnTFvGFm5Zsi6AUBAgCVKbQuH6GGDyiBoY6+Y
//d6M5He+HWdfkVIW38sJ7/39CqNHzKllfdB3W+RkK+tEfYIpj+5Y1UO3eUuWn1pDoUM+W6lZm9m
LTsyl+XZ2laGsnaghWogKzRsuI0WH6tMRrEehY9FycfaG4PjIThwMJr4022vWF0PkBUKFxpJ19LB
c1tJAeyynVJVPjc1r+1UKr04h+X8tiHlVwVkkSA4AkzORAgzPTz8LreurZ28LTqDqtk4TLEnFcTG
HWgqWdkFcTt5TjSp50kpgqcqVKXnpm1lL8is7j6ux/DJbi25dkEIFufRKQDywMGnqHtwweOPuh3t
tyDH1c/25EuFGxpD+Sa2VTQki8Y82aWcfo6ckgomVxqq9qYujfsknpT36qzYsVtUVfa10hMVdEuW
Wnulq7q7MomCJzuWlP3YjtI+UCB/N7PJ/uSbjfXTjkftsVKyyPKkSEvfQn8YkeQMCR21MJ7Hj3Zi
Jp2rFaP/Nq7V/JQhEfw5NWTqUP5o+2+nsp/3EgSjqZshG95ApZbr2l6Pzeg9GKzkoBVpfDeURfTY
qqH0fhxL52ykcesqaWcdSz/OeWEkafujsPP8A1Eyat1BHmHVo0Zkv9Vb2fnqpJ1yjlW9yd0uHoIX
REasR6WZuYRYxUM1RtH9FBgFf62gVoKMO7pTEfA6S35n/+1X5uxO3VR889Nwuou7AUFOi5Bfdprq
FSafz6hkaZd3Tn6vJ3JzH9Y5M7WlPyAI3jgkRAzf7c3CftamAfWxDkEVGDv7zxKzSR9lc4APSKXd
2BVi1IAiRVbtlLzdHB1dc3JqmuTfdMUp0C88z+7jsYwinrfa3OkPsSXPPzunT70gaMeNxOk6ylKY
o/xAs5GnO8XbSyePo4HPo0AEqMzUjxA1GfRvtw/S2mKAA1JUEdi2q4LOnJupM/UsRi+b+1wPH1rL
2qu9+nzbzK8QszyuZJvMPqCye03/3k5TrcwpUNQgdYtpX56zfXwYy334LLIzBp926anfo73AhJIb
eWKUuT2q9P1fkm/Fxq6uhcPXv0W93FWOShTNFb+FR+gj9el9Gn7qgh/luEU/tmoIyk2iF//jFX9p
iAqxEhXiZRhmiGaGhSXdB7M8nKFQhgnRGf7e2GRxXVxt8it7C3fh4WBCj4m9AerkFtj2G/uufDO6
5ll6KeG7eIcUG6xnO9GmjmMm1NVjcxcft2Rx14ozos76n3UvNhj+uF6VNH6HwHGEnnZPcBk/2ed6
3++jHwFNjiCnlY1A/O0NuD4ujKIAtEMcVFkZRQRADMNVTXmhaqS7WrCSadLG20Lk2pdbDGJfo4sl
BofQP1nk4mYSQ+3cciJV6VOXfOcygDA6cnVo3n11C/i20lcV1hCNEkA07u7FxR0qsJyq8sAlJ17B
cGEP3a4aIbpSf/pny5MP4b3EmHXnpsnO+rKFpbqODViHHZDlgjy6EntRktC38om1+qnLRCtdox99
uMXtuL7GV1YWziL7ljVAUiQo+oCd7hGimF01Pwz9o5B2VTzz4DyqB+GyFbTP0VbRXpzB5QcFyqGC
RAB0dFW9icaoKYqQlIXnRxR7mSqHn+LMDu76SpvfN+pgnQNFDY/yVKvPGZT0muf7wVZdceVVzjgI
opAgmwWK3174VZ6gbabnlmBXCE5a7qo/8y/pwSEipk/97JqSF7zZ7JpfZ7+XRu3L+BSVhjJnPUat
5/7B+aaE7vB+egwP2pPtfHQ8WH1QfoqD50zyrGEfbcLnVpqh/ADmuhBnAsRD7fvyB+Rp0vNK4weE
aMdwJfhfIpSSRCdU2dtvpp1oYmwhWDeNLlatq1VTjRVGhcNBovGcdbtUP+kxRAGjJyjZAyVxgzdb
x+n6Nrhc7CJvqIBIjBmTR27jFNUxHC0mtKNKY6LJqj6Fvlyn7u+GQwzyBoOXgPrE1ZRjJk+t1NcY
nG2fqZ+TGm6hua8D7qUFseRXr8A0DGMYRk2oZRojpw0VQMISfvnfVrHwESMdh7SysOHoAfWwxFWZ
aLxtYvXLvNqohUdkUYbKmtioMO8eHWM6l+VZMdGNVNLkt2srlzu2cIJIadOMFAnxTT17mR35LlLu
66mxcAr5j0wxW0KpgyHAJcxKD9UpC4GwuIXfP2rmVw6ha08O7OLjxr27ArEQq/rXlPCTV36QtKbK
SASmRD2RzkF56E+9V5yzH8rL9qj0mtcJCRKBH5OhwV2kOaU21I3Zsoe8DN7MQfh2soLDbY/YMrG4
lKrJ1GY7xERTKvsqqu/mqNr/gQm+CitAtoYx2ss9Q94evfeBImVuRvOHkgbF2U5jEsPbZlbDHeyQ
/29nmYT6aRMMWoMd+a4/B6UnP1ZHMTuVPtVP8f34KJ+CN9XGrbqWOUDUALgAVQANNOFibbJvOnbO
49QynOCx6zoYvPJE39MUaTaaVyvJJt04FQ4Ri5YIzEwL35vqQPODeRDhXIMPqle96Sut92NwJ/TZ
h532UkanbczbCroQQU9FiA3Bqs8LahGXlFEt5snpKR2NB9F7NL4Vx3Bn7a10nz1Yx9bZdZ+rMziD
o/IjfDC+JFvzqms+So+G4RLoRmAaWTiQXhVmnea0QFUnsVyzkd7Y6bCBQ/m1imV69MqIvnjCFLNU
0F5jxm9MPenZfPQnb8r2w99w4SJbre+y6l1incR9XR6t3YbrbqxwOXRVNymglZgVElbGTzXkZYxk
e+FXO/XKHD2Y1osOW3CxtbuAjENoURJjrpA3KQxmcV7RdAWL8jkr4jcz0oOaLGF5nP/garPFSwmF
I8Zblu0DP+PzSRLvFSWozGMZO+EZoK/64/Y2rh1GEnkQiwQBLsqFn6hZpCZJwWtsrJLx7LRdsivK
qTvPY7PFc7BqisYSOD/KmYxsX577vKjSdJaoJtR63J3Suew/NWWS30e5nW9UFFZNkVswFSFgAEso
yBgN4RyLgoIiBzCxjeaXOKuSfW1ZW6O8q5ZATNDloekPM8zlokCdZaY6BAQzCmuHzqDghQh9mRza
sSr+IGej2W+gLwfpCHWSxcdy7NDJ5ZxHXRy0xjkLDWsvZ9sKBStrUmQAUSA+eVkybnG5psYH0qWZ
fCjBF47gTd98oChsnLJjtZMPcf2z6WFahC9oo/Siic1axBNKIWwlry06dMtbrx7CSOrmDLBLkPQP
UuSodzqkN5oNA/6IyqcbFmYVudmkM+hbhfIbo2yk/2PuO5YrR7Ilf6Wt9ugBAnrsdS8grqROkknW
BsZMMhEBBGRA/9N8xfzYeDBrqnhxMURnvc3UppJGcW7oI/y47wqQrH4jOQMVpFrGJaJRNL8YbgLh
crsXT9lUAb5I7covYuHc6EkbX7dmSu/Vqc53hEFxUBGVFkwssxzZs4myljL1sT8Mqdr5cWewfVno
o99irtdkdRculI8jnr+/XRaxQXMw1Ui39t4IseSAOPGLVg83YrB7//PDLvfHfH6Rm0YRC3LMEp94
urCFETvjNOJYVABgvNSVQwIgo3KwV3I32yapCoCpjbJTY+X2wTQ6ZbVyf56EAqOKFIVCmW2hwbMw
s47HA3zNbhPv0BhevNXHzhcXxSZO/XoL7s7t50NeeqOACQMmArcA3JyzMduCaf3UynKvcj0FFrus
rkCyjs3MkCKJWehCbxsJp/t0sya2teRdSTyaAccDVb2znpDSAerVlKmun41ZPBgu8k2KU2Ruxb72
+e26+7vkbZ/YnIUrrLSZUjKMdzzw+58tddYXCOQBlNHv1t7DVWuzG0kjTKVaDGvokKU31K98umm8
vEdLnYn3d/XRX7qa/prRM/bAYXANFHNgDx1uQbNXvhthsXURmdtb8wBKpM06cSCRMzY/NfBTHSk3
j4K+PXu3uG4W+tDBX5XXIdtlt+5VGab32jfzClWJQ/Itg7OjgLG73E3otoPfERDQqkU+eP4GeHir
aO0FzwekNn99oNkSRzSaULLDB5IKrZI7MXVCYMDqo74Fxa/fPLhGMK0VjhcArKgx4MxCqgcQQWRe
Ti+PnBNa9ByhQt2M+rcimeLL1GLxNsnT9ErUBfKAWm5TJEkgKvRUNUp93Zdt+WahsLWBsMf46AB6
sRKKLTr4eC1QhsXxQjwxe6tcJ+V2IWWK6MWA9pIsLB5QRmMHiQKSjqdowHkKedQVt2lpNpBzBf5T
8njAv5YX3YegtolbJSvsSjKEAiJwM1CPX7PtgGbE6tk40ts1IcJVg3JTfDCoZdWQly4M8v1w4byQ
N0kMZz/YW1CC1tv19NvCJjsZ4Gxia525VCU1FMHAJ63lMTpK16JPeXBmBwuy7qiWoQQnaz+zg2V3
yHXwFJiR0bJan2TKA/o75TONiFpl+67RxUq8u2QREnFAbsFlAyvK7AFUldimCofFciziSy0vx1s7
4plfk6YIUzh4cAByI338/A1amErAamWyHM8AYsKZVT2yko6a0ClIDZwYr9B18PM66ppY79IWObEz
C6zVnjWTqsJOt2FTKJVsJHGZQAGi8CQTyvprs+C+4FYEQAKVFVDO6bNNKQo3J0MnIde8MjdKV2wc
xo9FWT920C8KPp/Ghbsf9P2glNEg+gBCIPlhPpyABHGKwkbH9CbXfrGVqPJELe6TliUru2RpvUBe
Ay5QpK0Qp8z2paJUWRLTxvJqcD55kT1cOdzc/fpgAPMhIF40UZSa3x8q69rIBOubZ6TmSybYtWKU
L7Re45hYKh2gYCD7UVDUBL/L7BiDo9VOnb60AMe0nKteQZYZnYyqczdANetgJOhqhMZUixIcsxy/
ygfVrwur2Fm5G3eeTUbtMEyGsZ3Q0f3reSBTtrAAQgpVMMBPTtfTUSBPwmNc3Tg2/Ct1KvfJjCYj
gVzANG0/n+6lg+8iFQLCBslzNQ9zizRKAWAAP1ACCTk/t1GVmwR7MoV1mdAKNBVQVVzZRQvbFWww
uhSyQjPrGQaFU0PRSpNB9zJqhr0YID4BSQQA50alrPu/Y0yy3mA6pWrYbC67RqMNF8h9J/ZlrUr5
nt97cy2AX/L2kNH6y8rsgul1Deg/DitSC1lyXjoXk+94JvgFcn/V15N/bfY8nFibPbGEcW7ZJawZ
22bfXxZ+5/FHBzdZDeEM5f7zDbJ0eZ5Ym11lSdQ4Tp/D2rCJ76o74UPb+V6SbVgb7W395lzcHR+m
cnYuwXI5FHoPc3Fzkdfl8wjFc93OV7L8S3lIlC3hrcHnQnPjHMIG6Tg6aQnMHAGtsK8JkE+eQG8f
2Db2sm0UAwyNCwYZJLJLtr9+YQOxiTQoQHhoyJknfKLBypMxhXHePo30NYJsamaylZh2cSI/GJm5
pYUU/MylkVJYR6hU/25R0CKJZi3Rs/AonAxmFunYWtQiKwE7XfRACaqfSO5+vgU/HwmwPaf3YWc0
WlSrsFBAlKbNRdAmT7E6rlhZ3uh/Thhyf6dmLDQkxkIKtbQ+u6pRV4V4xk20gWTCnocxqKjD/96w
ZpdGM/AEYi+wlxV4TDVkVFqIgyS/7mNhedBHD1zJOz3B6ajqMqcZM+Gqolq/cUfD9Hhhr6GRF14R
NEPCDgQ50PQ1b4eu8hZavRN8YjpeoQdhp/Uj9kHmUYUGAOVtPp+4xZUCIS4eLHDkoNtidgGC+7yu
B4h4weXP7vQdnusmiO516BBYm+4SvHb1r7/IssvbQGOHlGea5xeFkSnQeHWBj0uMbW65X2lc7Dry
60BQEB/ioQKmAZydwDWcrhX0G+oabVSgTnbEQYvMm7JvHrrIWEHjLJxY+BcuOkQQYoAcY3ZidT6W
U94iYlIV4evZzkRX4OcrtGgB2Jf3Kh0a8WeOIiH1ZMaujI8iVHRsEqU7k3f2r6+KiWD/TyuzGy4v
20QT8qnIaEL2LTKge/B1Z17M1GLlMl16L2BL5rGhV4cM8GxpDNa0hlHBJyuflGv3mt7wPWAQz1La
2AnqUBCPXvHH9F7s8a9wNchdiCdOzM9c/KmNQS6ALjAvfSyhfQa6XbAvWxBPSQZIYDSh9DXSDVvV
VF7o5oEb/mHcs5UsgK8YmAHDta4fG9ZfO+inxm/ciVzbVKA3bUZ6k4hU8SNl9IohXtlJC80Hpx9g
tshscobCcPEB1FtymdXgjAriK7QhQAiEBuAeGu7a75a9B9tRmG7cYLWlS94lM2cLcQhqWlIMBBHd
7K5J0NTBBqcF9CAOmgsoHHnRvom96Av/AdmTcNxV2cqQlw4Pkap9wJYC3DSPgLTRTutEa6DuMDKf
I9oSY7fy9Czku9HV/ZcJ+RE+RIwNbYXWKzDRbX6KG0nVIbJbe+EWF++jndmp0XJuN7EOO8le3zDA
y4HFvap85Gf85Kr7aiM/qQZK5TWDhx72eFVGdnEqEX+jLCT38HwqByMtDW7CITFYOoWFYXQB1ztr
+/lttxRLIpj5y8xsOqMMFSMjey+mD0F0qA56vaUbG7lXY5MFZrpFpi343Kacufm2RK8RZL6g6wAO
mZmzopPOiZwR1GbgpBOgHoDUOR1isevi6Ncbm2SjB+h4JeDCOcvSNOMAGmQFdG1TX7sXdu8+t47K
gBbVNC93WLIysqWrTtdsAqQ4mObPPPPY1JTIzPC4j321c6bWd3UQXI7YM+Pt53O4aAmNRaCkkawx
81eqFYXDRo6BlZl6rSlPigUpwLQNIrKqHS2XY75cuuSrxYkG0/w8o8cSKyoTQPbhsWChUA3AcELZ
N8g2YuVVXNyNKK+i3xUxNoY2O3RWjQRspAPML8Ix1O7FtvDdOxvg8Mhrr7Mv7s0qInLpjgRcCsw+
kpTijHzVdcrSAB/cTz5G4gtoCIKS1MX+JwH0m9Xj2sWy4G+CdfdPg/PqYO82NTd6GNSNb1NqPrTO
WwfVWuToD5bx8vkuWfI2pbYEkukAHJzTkY6kQN05gjMDquaNAckrGSPWoYayCj20Hvv6ub33lMR8
r3y0N7tNbGOixM7g1oBEQdioZBA/DdPKKw6IvC+m21FDsflnsB+FuDPRcnJcW9Kl6+XjZ5jtoVTR
mBHF+Aw8OjTTBQgL/Cxa61VbSpuczOzMq1HbWDaMYGZFOASyXhMF2l26Nzbqzg2Gm8/nVU7bZ9M6
82SqyFYHIZexyZKgtspgECt+9dKkyawdMKPo1j9jHrCtqUudRGpaFS4NqN0chKnskm6Vj31p+1sg
0kHmHJfJ2bNm10mDZkUZ/2jqo1mTr66R39nc/S5S9qMS6fbzmVtcJ2RKgIl1UU46y9i5Gdq4+gRN
hf3B/s52FYp6OA2jp0PTZR1LtHjgwB8CzSkg05Cgma0Uel77pkWnwnstPB4AU9kVKErbWx28iAe7
gM2/s98/mpx5mSnADsLAf+AFTSwfmCLhq7n9ezUmK7fzkucF7JksCkgU3Dz1o2h1DR5nIFUUMvRP
iWUVR6Si9EOWChrW06BtaQRWxtHIgYFr+RqT/9KTh2ogigQgJ0BxcHbiJheVEK2A+T6pN0WJPFfz
7I6lP7lrTVhLlsA1ooGpCNpGZ5CKWKHo+IrgExWt03pI725LG4C7IRo21UhXwrOlk+egGRQhrYRQ
zHkPqHB7+AxoR3BakvkaY+4+07oa1Kvj30hGATSJ860CjCm5/E9dZ2QUI9fsbcBo06TeEb2tNxCW
y68mt169H5euLDzkaCZHxCmf81NbRNKP6QpghOpBXCllUL1X9PvAQWE9gKDrlm9XgQtLbzlyKwS3
P3jB0BJ0ajMrCXpeVSD5ZDcU3nL4KpnPAM2QBdXy8teJ9KD0gGWTLbaydj57aBRrAGlfiuK5Drzt
1RAl2cOYJ0jhjFG61hi0cPZkbz6uZgsjO2tbBo94ljUqUD4scUvEIikNMi0NOdODJFO/ROiZ9FI3
e+mou3LqFw4DMBJINOPgAVY+n9Sx7vNRFAy5N61sPJa5r8CSTYCDKENQkmhtEcnCAwFyBVR1JFTt
vLjllmoyVJIDB4ynmd/Tp+oOmVnZbGDAl6Cb72xvb5Ndf5GH3ct4T3dF56fP/C577fc5Cl3btQTG
wgFFmALnCa3HEqU3u9KR7eo60jpSY9Lx7JhgohVINqgFW0sYLE41uE+A4wI/FFC2p/s3rXrL4i2g
clMOoGbBo99dLflWus2zGMVa2XxxWJDMlmpnAFXOO7cR89VFkuOARhkgYuiJSsNSK7KNgBew+fwR
XrgLJJG0rDLBu0CW8HRcWWqaisgq4FGxg29s6LzuErNnK4INSxsHboXs6QLREFJdp1aAQ1GUDkQW
qIwjauAquEfovuhNEElrfeuJNdXHpVHhLUQrEzRPz/vRxwmceXahInFsNz5Aap41PH4+b0v7AYUW
G0UeVJTPmgG1SUxmIp+BlqQboVkjao3Rk8PFXZXb279hC/wOIPImgL7Mi41prjR5myLdYebKl86m
X23SF56txAxMjnq0kidaHBlqtuh8w5125kpEwNUmUoUFqjzJwYyzZ6ccX2uzBpFsxVcusKWNjjSg
hBOBfxBO7um+qDozmdQBtpomvhojZ8/t+otZi4fPJ1C6WTMfHaE4gJCy+I9c6+ya4GLKQGKiwUxZ
v2ZDhrsy74IC+ptDDCDX2Gell6vF18+tLsERAeYFHTYKJUi9z0fXgrzZsdII/nThsavxUQboSqh+
YVDjNg9oZfnyd0jwsXIfbMqT8SEFV9IGPI+xiyI/78HYrqt3lkkfXT1Rws9Ht7RN0C2ITAoYH9D0
MTvSXedURiYkIwiJDxMxwow3nuLwoO/Hlarq0mn+aEp+lA9jGhhRRSW9aEqyzmOdcizzVV2zZSOy
6dTBKXPmZHJ125bIN5jIKY6apxi/mxC2+HzGljY7kAnguzF07ME5GKpQSBlPLAZ20+y6QIkNSH6V
HYARaA1cOcOLpiTVq1Q6hFs+O1dYHFOICOdKb5PLOgFPWGteg95+5VpfMgNMHrgSgf0Homzm1BVD
D5EyfBPXOt0CmoT3Q3/sol+XS4JimhRNQ+LJAUhuNhorHbROYxx89uZwraT0wq3pGtZiYTu/My4D
gwR6I7xSp3tMoXqfA8OOqiwzsp2lVqXqGUoumD+m5rCrlXT69vl2WLKIPlsw8pq67C2YefwWVRp9
VKFq5Vb9PhPjaxG5e7SuO77I2UqSYmGhsN/Q2iYXSZJlnI6uAAxA6xIoSVv2RK9VMFpLkL+214pe
XXmsFk0BnQZ4E9z9s04s1hWj0DkeKzDHgqcTWaSEfCk1svl89haOK9x7kI7CvUd2cC55OQk+xkUp
UAoEXYo36s7Bdqrp10+sDMUkWzw6+88yLzHJwC/+jnWIrwjPPOIcTPvx1weCoqmkMIeyxRkdkFMr
cdS1GEjWjc/Z5D6JnKz5k0uTBSQk0FFwYM9hmLYa16SQEASz6DxT56DA4CtTtWgC5Aj4D4JYiMxP
d1jC6jQzpI9i1d1bauZ3mlavNRfKvzF7xm3ngw35GT68A0pucIMm0sbtRDx7M+1SX9uOm/Kq3cvu
s79RDAG7NECJkvThHEfaDUkFrAvsgWgX8i7TeKn2yi08jJUtIN2P+bjAOAXWOqlwjO7F03GRgU9E
kRJ+ujZ8MRNxl5QYmsu/OVN/L8xxrY1wYa0QMyITBmoO4CvmmXxFNauf8vWymv/q8LG+qnWjdcJM
H7WvI5O8PVMyWDsLWISAgwnXsxKRTWjxVeI9GeN2QDtQzX8nthWHnx+Hs+sDyjaScQGKZCgNnTWt
tWUGdngb8YiIuieVDXdG0V/rSXb4RTO4OySBH3aqvEbmyBJXdJYYGKa8cJ0tenIv87iYvL5aU8he
wss7sh8WLdmyJ2a+tvBwm7yZkB4eQRqCiJw80txvL9ENc2FuDeYpP/pXrfLW+zUXnhc4nRILZsPn
OKtCgeY9GUmLzg3wYKExLkPiDJEQgbhtW6I0yiu++3xKl6qycJ0sxAzo1kT+eLaNXbtjTcphMYHC
R5N77nHqryT0bbpD8QsdP3QnrkcSNqkH8Yl8u+pfLZyjkw9ATs8R7yO0Buf4AGlbXdcaS3eCJoqv
xlLVLi/1UKjNa+KmTyNE7xBygMe0zOqnpHOx36lBUPPg33mS7NsYqNg0Kr7WoN5gKkk80Vs0bAnN
Pd7xOmhHCuUQw8lBg+oaV9rYPTI3D3ijv6ht+5CMcYh78iXVpys9jb8OAFF5Zgkz0ClUwKFHDlGX
PCPyf2kcNch5cVRFcee2fJ/bpt8akG+LK/KdaPzRyFVtm0+cQTPEcL24RdTXpNqDnuGAksF4lE6K
l2v0up3WuIjPJhSHUYqtW4Ayoy5mz9LXjBSxVYGnF3494wno7xN1Z8SFs59MUWce1zMCCHO61vqy
dAfg1gXFJrC1YPWabaSGGGBslCDKqRR+NPIAmDa/UX+5FxCjk2cTAmxAaqJh7HS7mEPbUSdCeDam
xHP7w+AKT4PTAg7wFXd8niEkAF3AF3J0UGrKi0AO+MPDZRmgXG2hb+q5ym1WdPupAFdv/jAVo6f2
ZEOTN1GuYefOIDbSKPQxgdDD8wUI/2wWoTCqlBaYBt87ZuKjzLeWO1kbpqGzEqDN4+u5qdnBS/Uy
assYplpX9UH65Jt6euA9gK56dWjr7m6K16AmS8E1EjtgCnKgQoueiNnqxWUxUJgFvNufNlwE9NUI
kwC0gEmoX7rb7sq1/P5rpq4s5XuuYPZYo50F4EBQTi0Q0UfMLEcis72yGczwOSrSU+wJEwfBTwHP
jjzJjjSqfpP7xrRi/exk4K0C4gT96Rg76uIzL6twmVUWQLl7Kki8kCryupJ6yvC0cpMvvR14gnH4
8XLh9ZhtHdLQyqgN9FHq1zTytMDesUN8aaDhKt33QXPV/N7vqnCNqWzN6nwXmYnGXQ6r1aBdu6kK
7qkvCYG3KuwVD2hxGmUPBOjwdalWeXoe66ofGsYRiedTtVeM7L4l1T4xzRWHdcnPgl+HkhxSQJI5
+9TMODYJz2WdBbokzovGrNFn6Lm++3y1lgaDYgdSChpilTONxdrJ3SxRwW8OZk08urWm7g2VpQdl
5FnwuanFAYEgVSbAUXGYoxVpXLU8iWHKNIVXgxpM8H7FxNImAFcBOkakEgmapk/nrBlBFJmqYGFw
R4E3OEeBqkjeqK7dpgV9+BvDsZFUlT3a6BqZrU9LJZGmieFU9Ja3bxEKG/8tA3MBsJQj5u4l9Tw3
LmoxeOAU9T+3sLD4SJwCsgzEP17quStvtcw0yAREh5F6IyXXddzsSEq2n1uZ3+/ww0Hsg+cEvAuI
HJzZooxye3Eb3TyOGW3g+wFz96yMaVA2/JIlfItdufKizMc1f1FmFuFeqCVTEBWbVuypcHnK7k4r
1xyNM5d1bkZu+A8Pc11VecMKPFzjoe0DARkqvgF7wfi7trPAygM4WhJ76U12T+DIAZWwrhvzngT+
+J7MP4KciQ8fYVKTrqMdPoKUgpJgFSXs/HyTXRrPziszAnUPTZ4XtNbCPA25X2/UoxsAy31ra556
F4X8ybiCl7+qRbbktHz0H+RJ/fDBxtKuSSejbYUPu0knu2p0AM+jgF2NxTUrIt+Nh7upHldugDW7
s4d9SG0NTGywK8MIgIN3/UYLjd0a89z8LpvP+8y3NaALG00UZgTcZytKvVVBpzNXYW5idr9QTUTY
w9LEodv0IRTGNBAwSJkvgI19a5fcxVjU3Nd+Mdsn7SIzBm5XaGqf66LUFMKUBUUNQEk7gJeV1gpT
kHFCXzim4ec3wxmo5t0WrmlZnMJLOq9NuZXkT5Q1jt4fgvQO/eC+4vOjCMBWGESx96s5GdhDjuS9
EVySYM4brBKjSl1XLhtorL9nRfwklKxCpjbZrwxs/hC9G0IlAC0N0GDGk3S6/TFzEJsuUeBLLtid
6veTJ5HhRkDvaIzWncPDf6LotHQhIQX4p9W5HgSqZFVipLAqOUYV5qUv4DKN4V+iPS4FB6QJnuwJ
8ObyRRJMjMe16Z3f9LNR2zPPT1RJ5yQ57Ku/K9FDnndbu278ujw6Ygpyt1l5WBYnGQlDMOJJTcB5
/b5TLeCG7AEnxE18VqBje3h2ogfmJJuV5ZQPxuyaRYINvL94ngBtfj+rH24zsFIPKFdhYECghKrl
5SDFwybyRimGW1+CCGXlZV5cSiTcUVCQRE9niV1U3Su10uQG2se7Ho9/7tlfKSp/5jYGb6LiNYdq
b+w6tfTSjZIGFfXc/RpkY+l8ysrnn59idov3CXDPTMUM8725MdpAE75sUre3dNfe8EP/VW9W7u93
KMR8qj+anF3gqtbXQxFh4FWIxJO1jbZ6YB+nXbTt9hytaBsaNJA3Se7E66FAcwk0D7k3hC0UD9dY
PomMGT77LLNbHrA0nimD3GBjWD0CrEJLz3yy0F4TBcgje5E3/FBsn11YF+5t5Kn31tHuvTWM6FIs
frIKs8skikpSN+kk9wLbkbefZxmAK+apx1X22qUz/GH+9VlhqSirBtBpGBs21kH84MQrrmQPqhPk
u/Epgw5eqPmmr3rrJBZnkE55f3y0Pbs/rJY2ZclhG4xDkH7Fgyf5acwtuQBP/XpX79rE6rOYEZGX
O5UU9owtv8mDYVeG6kYDWxZ4aVZehLVpnbmkqbBtSuQN0uRqSIQN4isLTD9j98Nt3NuOq7o3dKuN
5md5jvmMzl3UmhdmZcOssR3DPA7YUYo0D37yQnfwCA/a4NWXqyxOckN+cm7mlGR1p2jR+zqyHwnx
BNgtiBcfr6tthMuDPOloRdloP8wfJGD/ySt/1mwwH/Xs2mpraglWYF2LH/TeQFO4bA+HaUf3J+5J
t2l9M62NeXZvNTE6UHV5bxlbyW6YbtF/9zcki38ODZhnyTGI/832kVWmU801DC0XMDBVkLpfq/ct
RE84hX+ZmO2ZYkzTKk4krGb40iZxOMRPdFJXHjgi75GTPYJHBS8bGG1RSrLOKgxVZ9tG2YP+pA60
DXrK4GAGAxq/ELy8c305m3ST7fmE5Uo36w/smQM/Mz+72jNaJ47iwrzdfKV57ndds+Y0LJlAfxe6
rFDMBrx6Fpu5orEm3nM5QtlIAAagvXvVHVMfShgbctR6fw2GcH7cMaqPJmcbf0yNupm6d5MtOjQs
9GNGz/F28sG/DTmkCMQPa4/kuY8wsznb+GUqemFVsGldpi9g6niPQv3GU+udhTWM/NX3cG1iZ2un
mCzSTA1r1/sW9SnxnEOLqwUK8H2ALXOlBulm7U6TMzffrh9ndvYGKxWoq1DgATOLnnh2qkPbBDoX
VQK9vLVVXDQFHBEQ41IdcF70M4GAH4sO7mzhpru0gnqMHZujx1i3MeM16uJzHwfLhwy4DbY0cOCe
9V1nNtNIrWBg+QXdSuY7NawDa0t8ZKevpa8V14F+VTD4WCRQ9pDn2a1xp57f16efYd45ZYC0jVPn
fdvme+uHHshWtLF817Art/nv6yJ9S1sIVXnISLgEjQ/z0KEF4y5xOeYYQn2BwZ9zlBXfY4b/8X34
n/FbcfNzb4h//xe+/g6O1ZqBY2j25b+vy7f8S1O/vTWXL+V/yV/980dPf/Hfl+x7XYjiRzP/qZNf
wt//w37w0rycfBEi1dSMt+1bPd69iZY37wbwSeVP/qff/Mfb+1+5H8u3f/32vWjzRv61mBX5b398
a//6r9+AIf0QPsm//8c3r14y/N59ERdnP/72Ipp//ab9E3AYsE9JaQ/UtJAE/u0f/Zv8jqL+E31D
6GmWaBzsRVTWfvtHXtQNxW9p/4QjhkIb6l9ItL5nCUTRym9Z/wQhNTBqsnUFEG5bd377v+M+WaG/
VuwfeZvdFCxvhPzDp4cctQog8QEJghQ4WIwQLuP7H8I8oGG56SBn1/u2N12YR2cvW5CnyzhYje/W
TM1cT30k3TjBlGTLcY9QykBYrvnNVQIRlw+z/8cof2lUM5eBKkpP0ndT8U6+riOUpeqQbBp0apTA
JX1ubuYHnc2hPHkf5rBFv28Tp5JL8WcTN3AKm3q71qHxk2/qw4X8bkfiUND/jmI4ts6pHSC0QX6R
/FAJSB12Oq3VcLSrJigYrqpMVcZgytgwXaLUrthSQ6vQdqDLAs1lHYsJjTEO1F5q6IczNEqHei8U
aG4V7kUHw7GnGbU4gs2oedXsCl0tjNqPekTbgHVmugNWAdotjtH5Fi8Qf3PVuXaniqZe1dXKJh7H
KFREEW2silaHBin4zWAM1jHpAcBXwNsY9A2YdQRY6b1IaNVmFJobJNDdPppxNG1wSpKgivsUKWQT
iQZgjzcT6crbToHjzBwQTOcQ7Htjo6L94H3evVa5EW3RWa97WZSzwFDi6qpDRd+jkTKFzpAQvwZl
2b1VEnaTudObBcYw9H0YzUEtJ+swNX11oYh03Ea6Pl3kdjpckojQI0pdkGkwmj7b4x+EYZI5u9Zj
tQqNtB4OcWuag6cKoV6TCln3MOuR3ed1Vk63pEct4MHIBtbeVLmaFIEDyYTmctJ4PvhtLNDVkgiQ
9YZm5zJDeEqsWQ9oc6t/uDqou72KxE286XiRDmGt1wVIkXDzZX2YF6Wmh3qJZmkPnZp2sYf8SZfu
LDNGON5Og5I/Yea6JHCbonCB8gMV3dZKlPxrG1FlBAm4WbehHrXA8AxU1N+UZJiqjRFV5IeRpCA7
wfTH7FZplTGOQgjQ1e4YpPlAt6LVqvYiQ7qoD+qoirqLgaeqfjOyEgprRmW391wzU9DVtoDrhkOV
se1UjSoiWFJknXjVYiIij1PuXEOvy/KHAmnW0a0K36R2aRmbKrZNBu4dsw06djkleQTqWaMRP+JU
tODAbSPNh3BbcWM0eXxsrcz9YbYM/f1UG8MpilHoKCwQXaOOXqSXpNcgNlblRH9I4EY8WtRA0Eet
NL8vFPAqekbH2aNFqtjxEyKK3quK2rxxUgg/b7kAzTCWt6ZXbt6DSqfMTfNLNijdddpqRbHnhIyj
X7pKEmqJ2j+0nWkdqy6NnpoqAofhVJs7C5TPG6FD9a2qKojSjmb6aKtJ7pdtax/LiWtvedL234qM
Rw+l2vZH3jGkSfW0dbHvK75t87iB3oGOqrE6lSykow1SYI0CiTQ4OTlOCaEPrBKq7dl2nwqvRwMS
YDdYt28JNbu9nePmB1RaJDnY9R0l81jvVImfsGx4boAcDtxu5M9ZP9R3CB2joJicokZ6r0Jfc8zy
MfehEjeE3FLUrWuU4465ETQQshbJpx5cmc9wodzaS9DZEXaGAu6+qjR2vc6nwrOqIQFftd1v8JMq
Xhc9do6ABZHSU92sfFAVWj7VTqLeotA7PYyaMij4S0x8qYAhYB6jSeXHk9L6fTyqDRjqTH6R5wNo
AN3EKV6Rtyz7gKt9WnhK1467HmRK13HmWs+j5ipfMxIbT9yCWqpXpDG7QpXO3CDX2YaOXhk7a0qL
/TiOZGuzij2WI1e+kN5mwCegm+NNMFL7g5Ki9QBQwzhUo2asAqr2qu7bIhqI18eFOngOa7ptrhD6
RS278vug9e73JKHTpsDj3QWlIPXL0Gj9TQZKIxc1YLO+rKN8CPqOoYfPzrMbbhXGrYVDfSwATt/l
Guc+i1X1dlKcxBeliHY9UFTbvtKGcNCN4VhnpjiClJt+g/pgfCR6WX8zeWXcdrnC2x92ZnY3ZmP3
RwZVm6u+5KmPrUP9gWTxVe1MepiYY/OWNlF1Gzu1EbTdGG0Epf3rBBdh21ap2LaSXynVoBlldbq7
J6Jnm2roJ8QBmtA2pCqZZ47M+QKeLvp1Kuz2LotH0JbSKNIPtGnrL22tVk+Knhm/M81g4TC54iC6
glypnREdgJkkx2JwncucdlAD51m6KzPS3WV6l12O+lA+N7n73cBB9iE8B16SPs6GfeKAgMwrE8F9
o+700FVIlvrFaAOL2QCQWniT2Vn3tYp/jYlrB3pt6FeM5sW9nhiR6rsdrS4TVrS4JCr3+2h2QGlm
TFGLQDN4c5zcCC93rnd9YKQ2o15XJ+k2g4GgpwP2h+qwrzH0AEA9GVX2xsAR2Q2do/f4mmc7HmcX
RhSZYQTxyUujLpUQt0IFVwf+yN5M4zh01ST1TWgil1sFGKtjY5ogpCbMvTC1LA97N+nBXd817UtE
BYBWSupWT7kTR15dWfqLWTcESpTERLBARzbcKplZP6BxRvFEQ6dDPlbo5Ys1RXwFdMLamT3YSDQz
a2+NDto2Ns3bjdNY/GrQ1GkL6W41YIUO1H5sv5pCU3Zqp7rPtVMDKJOC62g7CgX9ydj30wXa1eim
tAd+59SN2Ls0JgCClbpE9WUCoXfuZPi+Su+EGlEfgpfsoA+x9SDiOj5SHlXXU+EMlm+YuUW8TMuV
o9FF5lvPeh1YsrizLgoNF7tXtQMD2ZsqQbQluuHELu1pjU80tUbsV6Ihj5WY2M6tBdoXq2zMX3VB
RbxXYmr/gUb7pbjm/xmtnEQ4n0Y//x/GNYC6fnB1z+Kaq//9v+K3+mNk8/4L/4e981iy29rS9Kt0
9BxqeDOFOzYdk0k3QVBJEd5teDx9f6BU9zLPYemUqqYVIUUoQkyuBLDNMr/5q7IxfnNQnwVxvJl/
YF9DWvxnZUNhAz0DCATUIJICihUy1b8qG1X7jQEhKeymVQjOTqcK+KuyoeiBNg4eh/IGdiUcsH9S
2TDjvChtUMnZmJrIKQPn3byW3qbLqWiXNG7rIIoLdTyVGe7tnpDXvPDKVmrNsBsi2cKtzo6HDymb
qHguyF71HvsPHVmfQHWENuY+ehVT/EWNsFi23EWuZLpaSinPk++UwloNNnSeOQck68RaIX0yWyI0
HKy+7nuzzJpz101qFi5rs1jnQcdHyDg6YGuThxZak/xHhd9kW4Vyk2DcslMWOPM7XVllEfZZNEdf
UmOexKc5WVZA5v0cDYniFcs6itGVYB4mAL+VdFjZJo0oMGaDGpE/t8LUAZ6Yw9LLvslRI6aDrSRY
AGrDKE9uatvdfNCEpeKUMXNP68D1S0OBJZSUTZHVbr5MeZHu19jstK+Chnqz8lROpOydvDPlh9xS
K/FkOPCxfLNZRsPnYBpeJ23Izd2y9o527gpZKrfsbIjcTjaMr61jrJWvz6I5GmsyM9wSaf801wtT
D70emPeNkhHFWPSkTu7JuI/24I1HKzoaQ1Z91yvbeSg6B5lvU+Nic8t8oBMl8ln/pFUGoPt2stbP
Dvnbs4hybJWdGKynmyV9f4oNO1EYrxnlBsQqi8zDPKJLw3iK8m+1iBWo/I3cfkfPo6vPdafm69cp
dzbhdgSeymo/RT1ZxHGZ204NY1Ne9Bfm3XkWZqO8ZO6kcPZxVclS/arFaiUFxdROQD4SBrYf8DIT
+CAaU4QTiOwIQylCO1KtZvH4m+a+OSVIVXNkKpNd2NZ7e8jz6Wx1ToysU9UP6DA/qXaJBXvIO9WG
+ruqDFZdHjjshjILrFgRReo3pCXKbkIwujlgRDIMzl1imN1w0uW2n60gEtVsK7tZhiuh7pymz1X1
cxprTr7el4W6ueygYGXXH7OG15I9F3NZT+ZZ7bKklO5p+/bQF6N2cepvtrKY0ns0JzibvwLXjTvu
gKoQDhZS+miK9NMy54Psy0o5FdKDJKoqn/dG36pjGippObRW0GojXiaeQ94x9Y9SLqtS9JAtaysX
58ZqrPVbNmTmgE9KUTaWPSqetlZIbZmAAteTbpSK3gX6EC35I1Y2ioTPUg875c7Cy9g4Wrmp9RBQ
7KIPnLUY+ve0/ADdeik86CywuVFFMM35OrahmhpRsSsdMU6WN6XrlJQ566ZJmOc3cTEjLRjjH4A6
mrq007dxkpf0ccrtuf/UVHWihXHXZNIJE5e6PBE+ZV1mC+4a9QHna9F95nUlnWs12chfoi1Wavrd
0sxIqIxI5t8n45xgB11JWvaw1GpT3qFr3cZ3sdGXaeEtsqUc2Wqw6WMzmvApXPJKBKh9kkvA4F+x
hIIlLnXqi9q2Iiq9JAKVGAdrb2Up48yRRtzDkHXjECpDZU4Hzcrw+HZprirma6qmWRnmw9zl56mN
sbGZkPJvljPM/gltMUNPBT4+QyO+mE052Xe4lcTKQ6dJIgPpLvE7oFWN2VSLeurgxmtfNPtynurv
lt4I+g0mZBGv1Kzx3q6bfk68xUkW5w4nEL2MPeYIavtJpKmkf07moVh3WC/lpdeOM54rPfWZHvy4
xf73Qv+/YA3/7kI/p7+nX9/c59uf//M+Vw36kSbdSpgoKviSjbzw533u/LZBt2ENypBV0JY1/t2o
1DTuen4I6XKOUvqb/77Nnd+wTiAFoKz58//+k9ucvufb2xzq0Ua+MvkN+D3Qo7uYudDELDK7RzWZ
i1SNlaBozCiRnxtMkrWl9OQ8Gh0zVJ2yrzV6+LrTKtW0k5S8qLRPSkkJHPmsMVUItHYwX3+s6cGb
v+PyXrQHp8qiKZxzDgUse8tRVoBdTJDXJgzsy1Lq3FjqGqt2C4nf4nVex07qqRDmUbnLtHxSVk9a
oy4GG7MMVWn4LXUWONw1f8ilTFEpE6n0+JEJzzuLP1tFq5eZQqSBltXKQzMhgDLRtIlFFUB9tL/k
qwJlr7NNZGGL1JS/2uAEOv0US0WNyZU+4hrkQb8elJ2DZdGE18Bkcqy7iTKuTemLIc+axh/02rLy
cLT7eB5CXWiDMrmo1+uD6hUyx/kHeux2/yQPOEbfx4oyjniSJVHVol6QWWb00ZjmdDW9wW5zgdG9
pdeGGpjqaE1WMMlxJX2RMnoGq0fnxYyNIDcz0a7BPJdDpp2i3kgU5WmdGj2VjsgNDmYVtoUqptTv
I2dYnyHM9EXip0VS1n+oY26Mr0Y35cu90qKt4fhxN1TLGqpD4sgfRE6ho4Uzi078UeWaNUxoPMRi
fh0de0ZrpGhpZgaqkGlc8emsvJNc1VoGaA1KrVatdpy4CaWPlWwtqPmj+zyAA56nbn0shbrYn7Bi
LGk2zZ0yW3hT600RY3tFNRY/iK4aunddj2T473gutM5ZwjTbOuOAOWjf4iTuAHlra5+tQdEl0rwG
Xa4vTeaOyphq9DfyYVBM5ncjXOBzlGtO/50bIypeCsi08Xpsx4UjL3TkpswFwPTGpqEqytlI3qUK
KqEL6Ws2c8LWpWo4fl84UKhEZxlV5hp5k8SfJezJaG9npTlUr4U96dofCZIR5ueJ9ljn+M2Yr+nq
zn0xtjibU7222WdJTVOaS9aiVCoMBmWeq8JTWSPJ2UrKfkGqxl605MjTFPOZ83tM4sO06WbRAtGN
CWoYjNC5MD4hrjEsCmPR1EnU3C9Sw+mkpyTFwiv+vDrtoNOv6WrwbcsQlAvS6I7bJLmzZI+1mYOX
jNw8wR61wzk7sSp5HDwsZdiUFZZqWmfdAk1fDXJNhi4W4xXmH5D+riQae6fWjC42t3l1dBevQbzv
duKUoE0CZuJbFSynWxoXVyAAQtK+h1cOxGyb8VxUJbbZq5ldxFjmBlB//MKn7IjQgPAQpUwKt8DV
FE9T3/acvfll/NzRmLjlxXAFOmI4v1mibyob0Kwgc72tjGifzk6NgDhTnykAiDDsaFO4szedM2zt
bzthbuOWnwYX5MVbvB88Z3KeK51wuZFEj7KG6ao7ioNgE2s2lICsOT4k98mpuUvif0hXJSKmlBwD
1qbUc6VOkPVO1Zk67iVFNXpDe57Ub3P37aer8xdTpu0tXTwVIil0OrkQEQK65IvRiBC1Kmh6xc29
KJ50cTCLp78PcYVu4DkgpG2qObD7HICRb79UtvZmK/pN2OjFiINtUj3tyt36TjHcIXWtI4wPf3Jv
jeouBlrb9wIrjL8hnCZWydWoOBbRWhuY/iFbdciP5U7bOcf/gizxNvF7+wbRHINUxINR8F9pnPV2
lsTDlADln1cfabL3far8ziDzIdq8nPJoCCMrcdUqeo6GdafUhu2Wwy21SJKXi1+C/gW6H0zUaBJc
PWw1VW0zb3qUwwhkisbh3KowKJ4XRGhUO/FNhHb//qteR7TAR7M+DbaCfMX7rcrUxgcJcYkBv2S9
vbdi8zjqsmvae5rQXivlwd8HvF6pBNxkDKA1clxeYnmFXE6RhlKrK6ODrH0aFwYz9i2q3WWChtIX
DT2orxs3lO1+MZ2U8jxflISPWUtT0I5ZqNCw+PvnuIIIbzGQ4EOPcvMl5J+328HIM83OxMSDHI0Q
9X/fwc7v9+FDE25+ycZd/0EJ+p2chs7jTdDP9WJFsBErNVPZeltX2301tBmlKktzh2P0hCfzMR/v
HNR8t1mv3e4Yod542F8FRIsLg2QE+aAqbcvop7EyTkPIAlb6ph8c7cqg3DX6rvPnACvKhzlDCP5/
GnA7Fn4K2PH1orQg4DahL8LxNGsH664+zLvqRTrrza0p/fUxY1kIhdBFZLBw7VYxrp0EN1xlHslw
RHH7T/qxCbPnFTH52JU+pIclHJi1nGN4PLE/Pd0C/v5ixcIEQ4iH4oLNeHnMOdOCzMhMfE1JPLl4
N0fPNz7hRQR6fuxxVBz5iGiroSfz9o1OWSwtXSkPXLQzxcNjuZfGUHxU3tVnEMVf57tiCurfbwTd
KqGfTlWC2lRrhEQAbSM5XgTt4SFVUcdjodJvPM++6pVBBYZc8obP8xO3PK6D8w7B/BvaZNcPiyEZ
mmR0XNHhA0359mGXkXa+3bIs1fhptj6bEFFvPNnFjtieDI0/eN+I/JE9Xb5OcKBqO0s6a4K8ZXus
9Ajizi0PmwL0rdVxefdeRdue96ftIAnNrJkZqm71Ks6K73zUfDY9oBXzFY7vB/HfyJSuYl68w1Fu
5iFviblBRDfUvTyBK9zQk2hB3huPhn/jlV4g764CXsAntxFvjTrs9krtnfG8hro3PtLkhTpDh9U4
inuGUTczwosL6a+o1PGco5uIy8VJUwpa5dHC8KiPa5yFd6mWozC3v/Fs20K/2AhwvzcuJntPxd/p
7QccmqyYnUpReJkTboNlkD9JQesvoRmav28p9t/H+8X6J9cErUw1gZ7P5eqM8zJB5lIF1Wt+0KO7
uryRDP7y77fBKZPYIq7rXHRAzFH0VsW95JZgMHvnsWsOf/8AV2CwbWyzzUwAnSEwyNn89oUxU5co
ZUeF6zXabQqltdeclGOxl2+yCS91XrYl8CbWttd/2l1zG9Xp1NBeVHdU954a6K27utJ9vOvC1Wvu
7X1qw++5eY3/4i0Sl4uHo5kp1GUfCRgSPUwQLSx4JezfDzvzcfms+7jChjixet3vgDZuvNZfhkTM
gtRFxgDvUhVZyvEcaJtOQUdbFy4g3niv7KXAQLq+L1ztu+ahG3nrW/5ii215Na0yhS96xdVerJkJ
gFMrEEsWLz5V/vqxgBR3pzx1Z9UXHkZapCy19d952J/iXlK4dT5rqS7EhSE6fyoeEcnnw34UJ+VJ
SrzuvcBT+h/nSj9W089RL1aupE+F2kpElZnen/SjHiQPzV7pznIIlu22cfYvbiLSFsSgNoHM7Yp/
u3rbqrYAiJTbKrIBDm/qzBFsofJQBcmxvXWQbb/924OM1is6KKDeyOOv9qXM7FLN0pidL0J7pwcb
tUNEwQg8+fazXa1WpAPpCVjITlO1XxFGG1MVOdN9mZndl6R4XvRbT3N15ZDDg35G2VpHTRs449t3
lzMJYZTVd24fVofVHx/6hPTPi75pXwqXDTF+bR9Sv0P5PQn/4U5UkXyg3qLmosVtXwmMlkOtG3MJ
cqILlNCud/rsdzvpPtq3Z6SlTMnvcAUJbnFEf1xnP38/wtqIDdC43f7jSj9sXUerlleofFsmHz2p
H+wP1sd8v+4zb/G26mXebyY1yxktce919hZo9O/qb+ZevBTH20SQy6Nhy7kVGbEr0m78NC4TRDli
KFdbSLjWsy9Juq9HeP4uN51dL6/fH2HQAYQIYqEqfqkWocdoOTDKan5ka9Vj5xZ+6dlna6cE40tx
kz/643Z6+5Z5rH/Huzx5+tZgitf+iLfdKB1MEHsMhvucJNGhUtv12NLJ+zbyil3ktWm47G/dLtdv
lrPW4RMzLNkMbS+OIdlQh2kZcTPuVAikvRViH7230/JGpvFji7x9VPIaSm2AFNiuXSXC46qLJbab
mhtFI01UTvldu4Mh6/wg2lTHTZPeDiBmKreulcvTgZ2L1ivXGPANtGwv146wFEnqLYaVHd0o9NrD
vhVuv089mokQbpqd3M7uLXrIL4KimcscEDsdHvqSWq6C2mzwWapcoTzO9UdJullr/yoConYO+Ruf
76q4b6tRqwSKZG76ffhuHhl6+qCQFMrQF/NT7atu/nD70rreIIhLogoja+Ra14z5VumdKcV3BTuP
4bsRdrhhr3Crg8pN9nloPd4knVyevHy8nwNekeUX+viI3qPJxvf7Or/Pv0Tf1G8N0NAzROegDMFz
F3/A9kk/3jh4bzzqJU2+SlZ74d+K1sJILZWF6R1qNbD2CSvv7Xfat38akCOe6wV6hbWpCF7mXM1q
VWmtA8gRoTjbx/xIj90i5RqD5Vw+TPvxFov7cpawWTVAIIRSRHOKvv6lg8J25aizBOZ5I8xv5lJo
35Ue8BGqqDaUDvK7G494mYMQkGHoJsCMnj+PenGPGmuaMQ8C2NuByg3SPR2bPTkloEev/y8Ir2x/
3Zsz5yLcRTuqylQnLhvCIeiPgxX62EJdSeXG19pAB4aJxv/w+S7Kt7xPKohhBLQeHFf3ut267/cG
t8f8cvtOvKr20RtAoozCAKgYE+vLM6aq08aeF1wrkc8zUvAewYBt10YfaXfmoeUo2EKL3S2uytXJ
Q1wGTxr3BSN32n1vs6GxlyMsfVr2IJhau34a1xujkF8sTCJsc4RtYWIqcHEpNQ2d/lhMJfIC5tOf
x4x8aPGsVIKMvtrNbHVbCG8Xytt427r9qbKT815OM+gTHGu2N4ZrKAcFO96y3NybwgVBEA0pDjK8
060K/OajbsfQT6GtZtYXezO83YZr6G/4NtNuOjabKbd5kh5vXYe3HnX7uD/Fg2QBhmAiXi7AwNA5
HTVEA1FNKMrvzrLLYuVGj+2SN8gpw8uF94VwGQzGK9X1Ml/A/mVE7P3tCTsvhaEDlepVf1WCZrdm
vnZDHOdXOwMLEzKNrfG99d3fPqRTZ70hS0wG9caLOvQprLD18NXq3dd0oAH+53FzK2m+HFJuT4pk
oA4adFu8V8MhVUtqtAIgrxtuc4ZY5cVH84B8tYc02M1d+IuVQ1lFI5phHj33K3VEc44tXZe26iM0
LX+TSpa4ie0HUvFNeeg2ef7qLt76Kz8FvDhO9dToxqkaQDEqD7op3JmsMV4f7OKWGPx1sngR6eIc
xWZKayEObY9W30vWns9HpiGQld2L75BDwoZ0WIQT1cg/PsG3KnIr9uC887QXKyc3yNxyjZeKWhij
Syx+In9roEo7Uo3Zdd7fiHdZJ2/Bfo53sR0XkyFNZBBv6w9398penEwYtdJR3ks3lPx/sSvexro4
t6Nphf2ibwvmNX6new0vddyPyAaHY7DNZWW3uOtuSX39J1G3VgACyfhYXpzlrYUPVTOjuwYxLP8q
A/fxilDyUi/HLL2mUUyFc8rurFtv9lerFe/Rf8W9ONMHiWlUg4Y8OAzXfvpTx7PekYc3+/ys7Rbi
ri/V7pbC5S+3pUmTfXOzRPX/soWbLNlgATxE/OZgIWnLVCrxm/18dJ6c3db0v2Vo+YtTh87gvwNe
mgyUUt2LXiGgso3bt+86nqIwFz62tUjv3Oy/b1vg7WX5Nt7FBxVKOetgXQsuZwSvEZvfO+9STp5s
k9rZNNpvZsbXeRyecxogOhOQH8PFi4jDGltOFtk5x0G0E/2B8nEvOs9B5WalBHAeEzfRdvlGfN/d
2J/b/rt42DehL1eRqTbGCMWfy2sNk8/MNO8m4FGwgLcWqHmqduq7GyGvKnI6HKpKscxAiq75Jb9Z
s9rG2BBbW+Hhp3sFw24GqaBd5LDYp75z8G8Vq1dddCYNb0JePOVaGhogqxV0LZI+Wx8iPTb7zYK1
2d3s8l4vn7exLk7YehtgFiOPt742B4kOi3TfbypNr8yH8XG++Wzb7/72CxKPrjKANHKBq05WjicC
1L15e53xXn/ZGpHq6ybOJ++Hjzfvj18+3U/RtlPpp/QKzJpQREu0ycMM7b2xT9Ar3sZh7XvBAPNW
vOtsbns4IK4kV5tB2sXLzEd17taGD6cLHLcUg9NnryRFe85hBoC3yayPcZE570ZJVW8lWb98sTRG
kU2hnPuT+/3zoxpZva7SlJO5zvCi3QGYD8abgaBNurv9IX+5LX4Kd7FGI8kabT0iXCH28rzXjE/G
LQjWllZcLhWNMRi2d+ovxtBxUZdUAYhMbEtFo3Sbwh9tjVsdqQtVHfJEZmJsbQ3VGbLFy3ZyqeLT
CfIyR81jKxO3S78PNhf1v/Ss/hc1jioEH+///YeMxBUNzKs7BC++/fF/7r6K72nxBj++/eSf+HFJ
BfCNlARNNGZOqIxo/K+/pC7s32ip6WwqnEGgfYEx/xchTJF/AzfE1HSzlqDFsNHI/iKE6b/hx0Da
SIODRJny1flHEPK3tw9UStrQ2MODDMTRh1L4ol8SA6jNO1l4xWFava0bPZ6GsLjfshcG0S+3Xe95
tjd7YAtJI2hrKjLnoOW+PdvPB5gYmTakNWzxMemn9+2k66vtqqaU2e8HoBROWBXQIU8md6ID0E0Z
S3En2XrmvK5JlkUqZPMYhrLPxNIYEAd1CjsRaiDHqilApyUFN+pZHUbpVS40bXCjpV5j2MGVJUDo
VjjKxL3tNL4GDV790otWLMGQpKgqJ03LPEKTS4NMACMI3JsqJ14PAJFk00dRVhvDcZpIo/M2oecT
yyPATcGAyjewRM4fnBws/Sdp0tv2vRxpc/SuyzqRB+aYiazFLAJ2HOx6WEig2B0zeiiMoraDAbwt
/pd5YhrjGUKx0fo0L3KIQpNk4quaanoPAWzz6OxWMM0nvbUb+zv6ZosxuFUkxuikMLywQ1OdtcHT
zG6yjpv8gH7oRllEe6imRX1flWuN4gIYNO1TNSVd8VHvukUe3dXpzQF8X1JzqfDx2j9mZ7RSIMxm
b9/FSdR3QTzAwd6b8hQxgoGgVx+hBmXS0U7txd41vVyv95KeLe/1qsuawptGaa2/JE4iAMoD0e72
VW2anORiTWe4uK0dh+geJes7HEGF5FX6qDW4Woy8BreqIlgNhY7xMZR5KSr33YA/sGfjPt7t0lWd
IcbF9aANh2EobClIBjvNzpKUJsbneI4+lik9CHeQdJxMlWgq7gYYOGhyWJKGKXRDZRY61Yy/SFXF
iYOKWoI9Zho1ELtpMKrRvhyFShbYFv3isnKkT1qWiPthmJPvE7oysl84kq08qaJpAL5MTvQMIl81
gmJUVK6nalVgjMtjN2LPNlE9j8gRM01LB9ZoJkfGp3hRI7hTimgo+lRIiW7f1AMyIpU2vHf0tJDc
YelWfW/gtKuGTTrYcPxyE+aC0kxpszfabjH2TYuo7rEZRDSfcN8pZn+s59J6qNrF0IN8RIPBq1uz
FKfKGgfdz1S1d3ZO58CNLhOIC2HVVU5zVzi0+90OcYwcqVh1/MPJ+pqWZuzMqCmYPdX4WtrY2dnQ
NUYva63cOcISrar9Wla1L5SZSBPozcq3rFmMQYfeeuc20yqXpzJGIWEvmmlI99UigSCNFLkY7hME
VeH123EzojheS8W5hN2h+7kadfBXJgXQmwmMv/Kseo7Xd6aSlWpY88s6QWRzGjyiMG1Xgd2IDF1K
0P1U7ZbVxW6lTLNzVKAXSN+rQs7o0FhaxTLmYxTbdC9pKS0i3fBM8P6CDTy2xnEplr66g4uYlF4m
YVrkVmIw2kCwP96l8Ro5n+C3jmEVZcWHFjGXNsAgLyXZK02rDyUDFYN7xa5X5mlOLb82oMobt4ka
LC30RGsXXFdU64MwSsxrZm2KB9fOq7L1dRQcqBxHc+yyc1IBX3hqylTFbaefHfWuiMz+lKZGFVHP
GhjP+HIkOTBakM0Y92WuTFqgJnFMD3M18mVv1WkOm7O3R7gVFSzXvb1uXJBcrXIl7IxEWF48wTrw
tVwD2qvbZRk9SupqF7uuLhLLLzTJyHcYH4yK340tB5Ayr+Jj40TSuOvZLZ91ay7Rf6113B3qWGE4
nilQ5KA6SjQXpAEhfLtL4tntGH0jQryq9uI3Qq6M0C7ndfXZypKyy/D8kjcpj157WYxC6oMsawuF
1qiViOe0GyQUarpCAShvd5l56PAlYIZn9rWy6wu1SM8adKYK5ozWpM/qvErFUYeK309uV0ZZF+aR
nSZn3kHzla5d9zLIHNNwUNWcyr1dV7ZvG1VL0Ax9LHmxjZ3Lw6pGOTqRcAT7sIjj4dskFSjyyHXS
Wywt7vPdgr9Mc4irspA8u5IFz5MKC/9mtJf5qkrZUCoXqiwQMMnqYZ917fJiRIOdfbCSKb4vwQEo
j2IqOsi9zuCMp6k1kjVA6KS41+VyKc8caeP7ZlaHyq1lm8Mqdqy18zmZBxsF2tyIja/wgdVXfZhk
hpuDJFt3AFxUcXJsrk9fafkA/pyVKJxpOXLfn6dVUQc/hspEP7iLFurdTmhKaERlJblSitZGgDqI
mXkN3N5jlvPDLmSZFbVM/K7yw5Ava3xUh76/y7kdtK8WFhgv0tykwrUbCi+fdwx/CIZvtXrWNCbi
gGqa+AO57ZpXCm2gCrol06awbfJI28+cvdwEpRRDGJbbjKkNqxqmWBM37a5u5Vp2ywZ/17s57aTM
T80Yco2Kv056dtp0hg5dL1j7OApiG8GPlO5/s1s4kVQ3/3l2CyfyD3HJiuQn/spqLZJQhkKbmybZ
gK2jt/YfWS2CBZBkGEujSQOyA6TDv7Ja+zeD0eMGo8FvEcfKrVH376yW9gtmHYgdMGzW9H+S1KLH
eJ1iopX9Aw8LvIzK/G2KqQ+Ottb96nG+VyNKWelgemVqLXsEiiQBW3tbNr0qDygidZp8yjUz/zAW
qr0za3PcF/lsfberon0f1VK3YyOM3+JObd5xaGQv8dJmj9oK67+A5twGDZn6AS4GeRQXApoCWH/v
N9WPD3jODl7cKzLCvsN8nNe03MdaatyPtj3uNGuRH6fYjsJYyN39QrZ6kJa1/t6JTHtV6x5X8HIm
xQBY3LmlbZVcu31k3Tntmj03tZwEc4kykxetU/tuEmidyfOofnSkav1jMZ31wCwUoTEjIklVJWNX
1a3YQ1dTB1fVpeiuGTDi6FOhHUvZqn1MxNRP0qAgbRNX65kN7WTuAOn9YVC1dXLjCOq6QJjb78wk
DZFm4jobjVJTyQkQcqknKQmNVuZ+niCrF/agfhCDLk6TlqkHu0LwuMLM4MmK5/wIw7LySOPqr4Pl
rM9w2Ze7MavlUzrb8mPRK9kJdc/BN/op1r1squOAOyoPelvEJNKVPD3wmsX7rLe0b2aGVoqL2D4N
CrOAJaiNlrcgovRkVYV6HPMmjVypQc/Hn9V4DiSsicLcrtPfC2FPezvXrc7VS2XxAP32p9GxZlS8
Z/R9oj5HBAr6964zJeGrpEcPwu66Q1nmdWDLEomTpY53KAhIT/liyWGaj+sLgINmL6+TrpxgUGYH
W0+XZ9Jq1oks9YgPy+nJBAX/cRksqJQVsmQn7q/FlxZTP0SG2u+zWZqe16nqEYMxnFCN8GRZ46Lx
Yqj1CBeXmniX5Dq2HkrT75U1xSgKnXLhpb068KfatPksZUPpzVMjPF0X6f2YKfKpsHPxscwL6dxn
/fgYxUtyyrY7ROvQrnK5Grudqjc0ejPbuBtVs9yVKr+eHWfR70uq2ILhDDxjdzaX9JxaLXSduNOb
75YArIpOT3QeElhtxQxYrWi6LFBhQJ7zxOmPwGwR5bMjKos5nauTGikIqTWTFoK/kJ8rR8x+nBTd
h74TcgKjc50GmD9l7vemIb3ryrpJ4HaK5J1SWfadJrXjq8B37bnr5hVBIrXbwauSvmymQ5qLU179
sWnk9AXFAjrVtjIctMZQ71AcUu6b0UkOLfJEZAZjtYvXTNnlc5q8DBZXjeos2l1mdWXYS+voKgUX
8yxpz6a5VDsyefNQMhfwYtNGwm3YiItOMu/UWm9B66m1epg0WfZrMpOgXd81Tded5BnPRiyxhofa
wvYum63obnSUPrBkQY9XkzWfdDIKbUmPg9rphKsb9DA5LykZy7LZzdmiuXJe5x9M2M3HdjWr165t
AW9owxTMdWv7Ehhsz6lL8V5eUMabUtt4IsEbXF1ddN+srIqCh3HQIcrXxhNIEgZpYqN4Lini3CHW
rbqaKEvEXZNh9rD7WA4lTn1smHXmc2TSjmOXSzyrioZu/FB8IAnJD+g6T7FrS3b92JWLgqt8WlZh
ns4wSBXRvTc6uLVuI8bhm1bxSqymRwRETVXdqzECbXyIs4mMMajsnNNS1J/SxaHYcdbFOUHdbcNN
1eLQoPMGES1zEL6aUQGkEeAYgky/W+pv+CBP0UEFhn43RC0evgr79V5k6vwyKg3qR1JmdsBg+/Y5
R2flnMMAprSycUFT67rbl4MpeVBfcbY00ny6n7QKmbTaiI7cDaMeSFWj3jUiGvazrja7lBaoV4kK
VfpIqA+NWNb3xlqqgTJZ0z7CDPIlsqJq3zqsUXeaJP1UFBpwG3VKH5U5STwxm4PfWU6ER2mzEdVx
qwKCWH1c7FitPTLHYS8PIHLWpBn8JlsSf+lF+TGT13s1UeOXvtWUva6kgCVNpfVMZSkeF6NbD2u1
1CT3+RTY7Zge1ElhoctO9RHnr6oLLbnJ0PxRMylzAR/BTUOjcjn3qwHLvrDlZyxtUAKZljyM58nx
6qyzAupm9R3iInFQohOwN01EScyxaf0Mkaqz3ZMD10Ur/VHFMhLhDcxpBWkBgPlyqHXo+UPcLtHJ
i2rxUg3S8LkWUfySpjJyxkUno6C2KFMRThqm1ehmWtGnpu0gXNlp+4WdVQR9ua5PQzmJwec0mia/
HQeqk8KZD9U0DSP88Pj/s3ceS3JjWbb9l56jDFpMAbjDtYdWE1iQQUJrefFP/RX9Y28hM6uKDFYX
rYbPrCdplmQw4IADF+ees/farXKw4z77gJDHdkMLzVVrJGv51lwGmjtjkkqJN4U2U8KkiOubvq0r
CDat+T1HnfjYZmXGV0rnySJpwTdUTP7IF6R6G0eL3bkpFvlrXjfNXd8U2Ws0sf8CuNanHt26xZtm
uIUuAEsC4bjT6+fJKooA5J/8JVSdahsX2nRIQ7oebqGamzY0jW2WDcu21nMYXgXMuitvafnWlMzy
3CRtf1IXbbwpFtmcXTz5BmlJ+fJWs6UM0rI3ntN84e6fh/bVrvIJgCeNFhWTKDJOiDCJJzWTtq86
TbgadMSG0IppDdPJ1a1tYLzXFTbx6o7og+Xg5H3yUWfV+GzT8Ej9uk5W3UZYJK9Fjs/fHeRKAVIU
hXetEzpvCdhCP0uH5k5Gh+2N8YJZwTJ50nNJ/uaMpboLc1V/HVUl9NXRNm8l0DiYQPQsOZGtAu2v
1q2NSnbuZlm04jSNThQgZG33WmxN3GTTcDsQesSLi4Rd0mdJSXDtSK8vkw7DxpWmpXqoxxaWoTNq
kTcWZnMcl3a4VYZ8PlbLOAvIFiPUt8YJxZfFnI27zuqqh9BsFsVj16fC5jHbKUicJcLKq0bxe9/b
w/B1qKqBcoCioeOpMiY2xHGPmsVyepCTYYPxfpFxtEBJ6F+FbBbkCaRiw7JfP4vZCPdVM48bUynE
QVSZ4tLs0b73lV0PN32s6pdKI+LW7SgjXzVOBmNfyJMMtjK+yjarQNwK26W2LdlyJQlrg2QmBLc2
RmYHZVJLAB9GpoSwBUe3i3MAmpMsh+yFLeWZvVxxN6OsXmvRuvH6tEy9QRUS0niJPWDd6EE6KLyz
nXxkfWRLvg2HiXKS1h+aVUavL32bhC+dmiPvgJ5F27MwTr2tt1cj1st7nZURmaLDlk2qpkBjGfKH
xYz2wpKgaiJttw+QAsNvS1yEz2B/5n2oT6nsCsUyv6lOHTkbp5wsdA9NFD0nZWx8oOhRuQzTMt5R
SQztuQCykbyWoZZGvcvEBldPZWX1zOtHYqtXN3F1btQk3sOcnE9yrsOF4um+jFFJA1PMj42TGk/a
yAK4LUrdIHwIvETMw8IKeQMrmBe6azhSpHpa02bZU5XX6bntge8B0ErDvdknOpIMKxqjU5fF1tsc
DdbLFBqzfOhBPVR3Wa4laEK1kfaf5QhV29I7oYBi3xPNMB9TvX6q61ic5yqZh8AWmVN7FAjqVVB7
AzoxpAjhjl4S3RoSWumLsZ3t08pt3eYa0KG5ULPhSBpjPnl0i/QQRlM++mU4lhtEUHrmp2KUMVBW
oxqkVhFSINtJ9m7aYzsiCpZVvyo6WutAWlDRhdrYkF4Tj9OrNU/p6KpDqkODDuOqH4/RhCQUIEHt
RnIa1mAnpSjyJruKniW7aG5gxSCPtVNLNp6bpKnmQ8v79kz50Un7XKad5NqqHl1NqY/4uN2gs9zg
1/IqDVprpTX2pgt5EbhqurS1C2A1+432RP155MVYgWkK8ihmC3BwYOh92vMhpRV11aKia91xPqre
+AAbdtd+sU/qS76bbobBk876ttqKL7fh3e/GpD/PDv88+kqxwM5EwjG72J93nAavkLjWDE+1L635
Tcm/LeL1hw34zZ9Dwh/53b/saU0cpGS2rlpMAAuf84wXSc2ptZC1zNEm4cuIut8c4JOu5I9zYCSD
BW09BxS7n84hzNpaU5LIjwEcNIc1BnfYWgGITS8lMvB3Y/Nfz4dpGMI5+Jg66ZmfJRexM4e8oSjt
+7M+7CNSR//99fp5cL2eDU42pmuYUU3nV9sBnWw7JDPdT0oY1dphVB+jMKjnM/0uXqf9b472SeDw
5+GY8XELIGBj5PppqpVI0HXbpgSZUu+Lw3hcJ/JSUB5+P6b+JMf55VCf+RexIlj7OFTznR019lsa
5atghKw8ionfZuX99nCftDHs9QQURLr69wLIKCPCyqP7uBLxq+E/T3/69fRoO/04HwTc0+nOAMQH
t+8ajcxkYL/K49Sd41e7f3+T/C8nB8QADbC+OtN/PtiQtYvWSKUfPY0+m/7cn4/cG6a7gI5zRxK/
fnfAXxcKi1nwPw/4Sb6hgPZQl6jy5ZqZK31vr7VJvJEcRPF4RU7j0wiOf/ktxmB9dv8pPPj7Rf3n
YT/NeXE00+mwSl8+RAvFBflpFGb7jg6xF73AFf9taJryr56/H090/fsfxBtGLmIbe4qf7+3vSeOx
i+5xOHwLT+uJ6qqbbupHHM79u9hn299e5vUm+Xy+SB+wlpnMv36BGDXTqOpaVvvpfj6tshHafZtm
35Ih9HsyzCf98XpxbSb18ChW7TE2/E83UYRPbGysxu/9cp/f0Gq85RHxR2/cFB998Puk9F+Xzp+P
9+kekvLJFJrJkDh/S9iwZn37u9Xs19sFcTPCG15lWCs19dPtgl8rNjpV+ONWJpGz9I0vIX7gNT+o
u1KR/k4E98mmxhUEgbSm2uMGJOEeus7PN4s1OlJVCqJl3uTD4k+XbMeNcz8+T6/6hJDTCIDsu9ng
ii/hxr7L334Xy/avPgCeMSJw0MoidPqs544KIJSWsmz0NWhwuyrlje2ayi6x6iiMNf0BoFewZsLB
UEu+4iWr3n9nElB/WRvWa21CGELhjcLrs5B1ol3damGzXbMeUzZdswu7ljwjndQ0lqiDTppwerf6
ZlSkl4Uvdgzd4rfp+B9XM58+yKcleKTbMYVWs83t3rOkyi1tUMG/FbOvr8SfnlGOovO8oCxfF8TP
OtYyzQ1ddIisEbKtksC5DWr1S9fhM4uv/Y7ox9OyYYqVTFtjfmhxDW3+09V//QQsEqgpICn94hYa
JgMWe99udVjynr6pAvirFSpIdl4BkuHgj8P93zTpv6hLf7jyv2ilzu/5+5D8JJFa/8GfwyQNZDYG
YJQ9FO1okGTWoj8VUpr6NwhYlIZ/LuOI2f4xSpLAb+KAYGBEt4ApFLuZf8ySJMX6Gw5tA6IBqbsG
qebKfzJNUn7eWBgs5/g88CPqyK3BQKwI0B9fZLUzLmFWYhCkSUWGeCyiSt1kQmvepKlqX4kAsICS
lJCsK7myvxDYakXbKdeK/He368+r8h+fRIUPrmPSdtZV4tMnSRLRmUXPHtXgxj2hIsrpNi/hdCfa
Iv/IizK7GyKw0K6SVjVh9FV3H6q9RjO6XBKvqMbxvoibZv/Dd/kvNibr9fzxQearWy8zY0C2XjzK
5Ez8fIWYsqeY8WkROzNZPB6AgGI56UibdmJaimco1NTc9JHmXUwfYZstYXlo0JHcTikaBnlU5SNt
4mrbWJC+RlPrmKL0wyFTInOz+kT39MhCdqZd7bNkEFskqppUDoQxm0pdkv0QKZoP6zTxFSVnZBBH
EvMqFBX9VcixcZMghD5PZilvS1U3AsJDonstl8JtzCAwcYHWlY89e/v7KZOSg6OJ7CSmFVdcVGlO
TS11PiRl3D1saAu+H7AsnKuopEuqdbpnVLG6NWul3BOAE7/Kkcli3RfzcTEbazc0zPW0BNGnl8oF
lZBJi+sEwZg/bXvak/ClmslFlEAFAfd7eCM6hybHoIbynSKHtuXBUuXNU0urfQwU9MsQjVjgKx2G
tZPNR7psDCW0fti3VWZ79NjMUw6hwRs6Y36Tm3CioLSU28ZorFMtBlr1sZz7YU4ffFwqNd+3Y2xu
py4lwEItrecSF467tHiq3HyRnYMxteV9VZtk0+STk3/IS68EupmqN5XRKvWNNncNvAI5qrry3JaV
RHOMyT+4chNREMavyhjizA3ruNOuY7ua/qFdJsZXJCEOEUKDTIzKH2MwW9874SzHb+TCmBPOeGFl
5a1sdnp5tZS6aF55/No/+snNmmfj1EsIoicrp9wfei3MjlilG6yXltr02lk3hZVetKUYDVphcwzb
o+qLYtMjCRPubOLWf47kiAiItkzRHHTpOE5HI134xy6xUI3jTebURdce3G3r9dzX8FEGeLfbuOqs
yBukxLyrmzoKHTczDHjg8aRpHiToKfbqeWZWwoD5Q1fK5La3p75+jWWMlMKu5RcTM+6jXFlCQl+l
xttiztrvRhxOAFdMBnquQQBgStRJlDIFG6X6EsUlEYfJVCYoxmbIJammAAYzCkv7rraWfqAwJOa7
iHPHLxs1O+ud2X+ETpTBMB/LEJ6CYtQvmpYx70Tgk2/gMigKQsZSvzTyDIBU7qDhQhfE+uXaVmTv
EBmrfmFnjo/CMA8UrWAWzkP3kqkNQSxitnjsKtOaDykzJ4q0Ma3FYTbk7Fssd84jeSb9tDFnhRp8
mQFmu01Pm5FnaZpytFpI3CTXLsYyuXb0trad1XcWyj+azTvA4wYUNMj+H0momYFhZummowHyuOQm
sVqFlH2XtBDjX46uaJMqsXmYjD65a0XFKlBr6iXT09hf8rR3mYAtF1oo6o6xUb4XKhEA7syUlYuw
aD1mXV3dG3HqnLpKr2/1brQuaAvaq2pF+n6Ey33LAFXa9yD3D0vHdBEkhdWcmwW9lVON/XNuJIy5
YhC+QTyRgWDqGT3vQkmXi0J4zNaJ02GfVkwDfBsgru+odX2I5V7yVNrVsq+ZM93YQk+3c96ztFvS
AiAtNSv7ULLA3k+JVn5NSrX9ALoXfUkj2TzWcxmNmzRa5tpfkycwVucLkCCN+a9w606I1tcrjVWO
mBtq58Ssb0RkxHuCFQqS6E19+ZKhdDunouje6pTpGxNayfETEZaqC1Qhfc3aSPXzLHcir4yiej/b
i/wITG3xB7WUd8i7qJamRnuL+JVUb47W2xsiG/LmWtCCTMEvhzWLcFF/LebBfrHSvCO2AVFB5EnI
IO8kGvVkxVQEbfsLcr9VkJpl157JKBDfSMyxW0aCIryY6V16hV3QQJdZCW86vbEubZM3894hkozF
VGhRcxiyvEanpTolU4w8U7faotUHkhbsLfOU8Ua1hvAbaZqwUOtoEsDYp4WUh0xCVly2tRxEYTag
FWAucgmzot/VUTe+tp1QPgqtDPet3mZX6sn6xmmlcb+IXNstiagnr1bh9jp8KXBsy1IZXfr49uh1
SE1MHugm/JaPdcnzzIveZkArSMfCZm2AFbWL6UluDWKJJqWmsZuQGfYiHHPpd7NN4leix8pT5nTa
UxJnxQH1l/RVRML2UAUmrMRl8j2e24knaw4PetPOV8cKk0sSScpmWMLlKmxjQg7YN1xP5nnm19pI
bS8iFrDxjFkDnpW00jMQaKlEWUK73ev1halAp+nch0UT1qXvrGA0ty4idDWaJKUT77zWYpLYpFhS
egYGmlv2ZdZwGxRhIMqlAhwsUjm6rRJFW4ArVbbNtWmXvWym5eD2ZpRH3OV5nfgZgGyUgnonH+bQ
HhBqZ/2t3cz2vGO4X2xTkbBoZEpWfIfzPDyFHQWba8lgpfumQissR9lC560mpA9ONW8gqTe6c9Zl
ytNiCGcTUxN813if3Qlbjr6gpjV39uzwCJHpKi93gjHiAaQBNuw+RE4yoxa9WJpZHJHH8tqK67oh
3iu3GJ9HRAPAwOg6x3GthhiD3VRzeD8chjIQY6VZT9GE4tpdQi3eKMybl8B2RHHTUxs8Oa0wH2cz
EVj5x0QpfNp6Q8xIbELDwRH7TScxY05zbQja2GHaHGsC+XWhZf5cTAJVL/nPzl5qkbDGCQvgoVFC
66bpG+Whq8bNqE2k4Tq94peUrff9VGW7QkL47ipdVEduTNVBcogppxvhMMZ06cZyY9hOLi4NFdEX
ZU7r+0nPM7qmCUOvkOY7ztGy1IPGGJCsGiK8l3tjlTwgxD/lsiOeUV0zkLKwKDmuWOUq0uRUDwUp
TOQXNUW7z4WItrY+8kOpXb4ZU1V8aQSDTY0Ka6eoUnHfJYOq+1rdx9sxKaZTLurlYHXQvcljyh+r
VHECptghL7kqHDu+JIpFQyj1W6Rm/TepFvl+EBnPtWrW8y5vMulhHMxR9QwEPHtVHaQnRSH52SON
zXxFheQ8FvQkLlqfpodhDplt9kXuRVktfE3MpMLjFHC1PDeRKDZr0q+UWMQpU1cejSiNbw2rDh+H
XrY/HCFV95lCwKMdZ9G9Y1WK5pnkRF1Jn+p9CaZ8oCgNDH0YxsU2r7TuTDY0ML6+kuVrkpbSoyRJ
sJ/7otYvkegZGDuZyJ/01iRNqkLh7kqKPfpDIps7lNrG3rEQ6Zfsk1BgFvEyf0H77VwYSaib2VKw
MKNNCb1iUphgdaN2COup+VYs9nBfs+thFSpRmHmxLY93c2k1F6nrrcVdsE28R5YpIcmqld4rR6hX
UhjNx2Ss4y18i2lLWp68JgfxonPNmWIX2wqtETzcIDeameZEPBjnRRbWpptVKXHZ7ltHsozbge2I
lGfYNQr7eSKU69LOMWFgli6Cap5Vn4e6ubKviM6OHPJQGQBuPKO15l1YWOG+wCAaiLSXN3LJwkPg
uvrVGGWdBTO1L5HVJr42avKj0M3CcVsqSNa8PjRveklu/SJqy2sYNlmA2rZO3YrMjVuKQumsydLo
1bltXGqQxKFrs4Ktwge6D1pax9+0YehuKskotqHc1te6ryQ3YtNzzPXBesWvZm6Rl1R7LCTa3qAK
fMgjFBE0tOszCrTuYkK/f6i0OtqndqzfDGZM9uRU2QwkKZ8qXmbNcG9XE0BbVSADk/XZIM9FakBO
Sm0SVHYV75XMbiWX8OLM1whJQ20R2v25TKvkociprFx5nM3abRl7P/FyQYsGVvoojepUEp2WDw84
+vRjP5jZs44r80YJBTkBAyrE1lrh/8VSm4tnaw1jWZWkzNpNJU40YUmceawlm1TQVD3Wap+s2xc1
Yo0b5m/S2DE+z1H7kK5CwoTVLO2LHWk6ILi0zPa21ZmbxNALwlJUuCFRhueiRSaImtjZtbm+nFqW
zGdkyQPiRcX8sOYyOeuUO15Esl+gTCYxFvJgXOLSqq6w95n/x6qCVkyz1W0aiyww+yU7LEYT38Kd
CSU3Zh6MxkqontwBnkLjs7xnWaKjdq4YD4UiGb6iHMh3ZWvjOqrN+qWOw+U5Eg4d3NnoN6OR4IWS
ZeOS1WZ6VC3WcKtZw23/8/7Q/3dhaQat2v9dR0zn53/+++fGDz//Z+NH/xsKXbh6towaDyfY2pP9
yxqnqH/DHaayLYc/g3PKptPx96w042/Y4tAWo/o1YIqtc8O/Z6XJhLVYdBNpIq/p0vQh/m7f+6uN
8Wcw979OgYYl+FNbYw194ZOtnnDiMcio1j+12ZF09tGQdVskKLKB0UGZpU1hpHl401iJE92FTl3I
dxYWJrhfUmFWH0UbReU+GaU5viWuUbXOI62adr8Ygzq/JWVaOrdkkpaRb00hwj068APKj9VK045Z
Om1NLCY21qkqVI5ImOP6JdOkuLsqoy6awevn2iHm0W6wdn3Y02w2EaYyM5FXM5rdZtsqMqfk2cia
sfErnAXhMVqSRr4LSRCqXpWqXWS/JAzMfOhTkgEDqwmfpkyZg74Ly62uKV+6Oe1Cf7YrkV1Stmji
uwWxAgSgiKZy2s2ammq8OGuIqJtpsVL2qaEmzfo2r+s+OkLvUro3HZn1EiyEtEovsx2PbEoTpVrE
uWqQYuUuBDxNea06qWpe6MBWjpdaJGc+ClOOxkuhF0N2GkKSs4JZ6FpECq0zKwG5Y6n2PEgEmmle
Ealx+rTu7MKd1fSW9qWo1UzfFQaepPc4GxxxGirDbJ+qidTbYxbnLXMDgmXE/WhzrSGZhSa5d20D
wkl4pRU5CSGrg0EObd8gGUOy0nZOeyHwS163QnWuqREJbNQGfaAtFgARt+qUJdN2nVWl9ULTgZi1
PV6FRP1qWjTQI5TRkdTsF7Bm8nXRdAIbtwllc4+aibDqxUWrUZGnhRswrNghEOZTUUCXVl26AyYU
YvM0lG62bw0j+ul0KQbCurBsTv3DCBVZviDaJmrGldrOzj4IamP/AaTSSfKLrInKKbe2huds60w1
Di4jQd5NZFiNsEYsJ/IMuJFdImXiUHVFllWUSIWxVDdyo6bGXu8NNWZHbSbLA2FjmfZl7htn6ij9
shm5O4kmZXtDxk1TXqUKCe1z2GKyum00J1UOw4Qzb6/MJP5A5hHWnN0b6jTWd0PvtNaWoi0kC3px
nEk7ywl9upNJ6DMSlE5l/nRtE2maL5Y9D/UmVEpz/J5FqiadBjlOEyPzQkkbEjZYVjXQF223pWRW
kDGCMpZ0Bf2JaU9YRV4GG2FgdBMPsZl3J6JYulxEnpYkcajYbidJSj9dR7UsSgtqD+ELmuw3xtjG
8j29EbWT573IY8SUemimYg+6UURfaBib4XukVGiw/AqSAsTtylz2U4oSihoxIwix7e16O1kOEnjP
5luZ36l6gRSreiZXhUchQfir3bb6dEv5zw3iT3pYNJ7oIntCvTxXbcXJiFrb5DjmrG+5RGrbtm2S
uLhXCiBLa7mXydpDlmKn2uT2UjlBnrNR/x5ZduO81IrZ5N9HqlTpaokoG7bsgfLizIZLzW4kKiqk
+22dKCpN66Y3zgLX+HDNZ2iHjwMDMe1BH2cibVxSoVr2fqldS2dC2dT0npB0bhl7Hs38pITjJH8k
DeomrFpVlo6HXIXc5ZshC9GZd602brD7KemZTaUiBVooyax+oqiTYzmZNeX6OCL2xynYGClyeLUQ
k29USRSUhFTtlqVM69GTJKF3d+Uimfqz2uN3eLaJebSvSj+k+XNTxZN9j3ag1ksXw6MkTqx68pjs
wlpCB0+qrTLeKdMg6otVyPawz1Kj787CYfm99qY1tO9aVFLvAlYs2ZBZfaFLZ1XqFuukTbZE5Wnw
RN4UIPbymzbuCvql6dTV0W3cDaP1QW92DB/tmETCQHVmw96iNFPNXZbmtk6gLFm6myiXSOAqC2XK
LjwmotgPWj1OEW7DktZGr2lV9GLINFwDI53SGdaCNYgbiw4HBVwCVvRSmNOUvZEwbYXkyiVG1V1H
NtKJp7Wk2e0xq6aST/dPNa6zmZMVPJbTYATd+tUPUx4dFk1bs+dwGtpri3T1PebgOfpjvmDM8iRD
q62rCNHu7Wr6cizePZuX+TAtSfJXCsf/zcT+i+GU+W9ro/v3coUH9P/z3+WPFdJf/+4vp5WpEihL
UhCTJ+SvCqkJ/yiSTGLmoP9AemD+wqR+xbj8VSQp9t+oWtZ0EwZFFEPr/P7vRRJ/BaLUIIGWAokB
2X8UKPtZP8OvJ8iOYBwQ7yDY9F80Y1ZaZCNNY7/bFJfFj2E+F4F9cm7Tnfxc/Q709vMAzP7laKsw
4gdNiaXObMkFR0PDDcAbDmHsk+C5q07CX7lAvxtRG+ug+4cR9Z8HtEyFERfCLuMP2cAPB1Slmn5S
1Gs+Nq/TuJKt1bveD4NyH266FcJY73tkSuP6RyDn2JwgjNJ26yi53UHU2XV+eSkgtIX8Tf40bpwL
yVK+7NOfGumRAuLik19w7fiW3x0mqqw/NxUkLP/rMtZaq9TPp8CNw63ApFujjv35mmWGoPPfD+s3
5LiOW2xS5A3VCnK8RfLkS7vkciyu9FYgqmSude88aO5Zeen3nHTgXNzkuOxsH+3D7TdqF06xCyJ+
R+xrHfTH3mXH5Uf7ar+erY5uSt/qL9WN7s6bVQDDJP1g0lz3Uw979OvxYyUg5h6kw99yDhnY/6tT
ZTC6CiS5Kz/PIeVJF8kiRs2nvTCA0KfNWgRleDDF2a437DhzFDqVq22nyyj7+vs6VHyXD7LwdAYk
e+W4KrJKv6IjAzQFRtFlSVdku3pI1gw0ZnD78aF6N9/C3C+JM1cfCuXcSRtbeKFwyRr39GnXOjsn
OoliF3/QdR8hUrwRpD4h6S5cUlWu/Enf+BkFi+rOQN++04Q2PvgA8jEO5g64zU6lK2v7uhe/JJBi
vnWTbwdx7Y5Acd+mZT/3JCd6QmwmeS+0g+5w13jAwvl7gYMLkAPiFY3ixjW7bcTkM7u3pqP+RtYR
mhEXXwmiuj4Q4qpZu0X1kdvwtRqX/pDtSXXsGremAHQddvXPODnGnbPJHrNDfV1OGMYOHZxDBuCX
8DA9NvzYpt5IF36+eBy+mTdEUjFfnDwmKk7viksVbRV+uePayT68HQAhNGj0vfqBF9YUhK+KP74M
B/Uge+JpYMRVfm+esrvmrpA2g3Cn7y2av+E7hp7E9ovFa6Ut01XDDsR32sjme2E899YhOXLhwuxg
hzQV3vnes9mfuf3IlO+gH7hz5XeAr4cNUfOjvl3abQE4MUOqG9T13pm2WbEzh9NY7+XGywo/Whvg
Xht+0VTXxOT4gWiO16A4x9RvhT9xeSVME9uoforjjbmK5H1L33R4qpRtBODTJzpZf894wAqPSWPX
IHFB13RX3BItXyuujTW6cgVGh1Pf7aKS/Rc9ips5DqQrq2jD+3tr0NtguEenlvuq8mTHK5Hay1iM
buzpHBUXSuWs54ve5d25s445TTPFdSbussmzvnLVLXtf1RdtZShueM7fjb0cIADcVbcrinc5rtjB
EMn3CYnlvZp743dGqoNvncuneTOROrT+QP6uecONQbK3tAnvybzdOmfk3gwlvGqvl6izCt1F+T/f
N7fVeTiLbwUOcjfcT6wToT88xvfJJkxdEyknVPmJ50rZTefisb7Ou8yLNsSPnOXHdLuietPr6pkJ
1NGPz80frLmVlFpuw1eeEgaCw4fOTWMScWMM71C20QyZOHPUt5Jqy8gOazhSu1nUh1E+95vZRY3g
WK5RKV6E6z1NPEW/qtGu8dX4o8XiYqeX0NrgAXBp+deLPzcB+Y3pJl58mRZ0xWb5Fb+pMZ+Sb7E4
2TcjbP5juSrLZ7c91kA1XPuB/Y18k7aueh8/iRzNu1ecyictaF46FFuCu8urn5ZD/jR9Hb46AAgi
F444nThXfPALaETLpScxXw6PbXVwNnpykcguH7aMLfnIgXQ2DsahBFBzl9OBT4h/cg4Od+oNLkkF
B9v2fTyTX8YsY3dQt1Jgs/rGd7U7sxy0JCju8F2yEY436YXBUl0GbEDsIUjiIIy+qKntCn3dnInA
ij1D6p+STvOkmeUkrj19yYJWXJVwkzqXwg6G6ZjVD5FzNe13bpdlE9N9iG7K4bHYIzm4Z3EKqmO8
aQ/DQ/le7tQbRGvKfib8OkacANKvfx61o+TXup+fm13xXH7NejfdATB9rHY1YLP7wtnpp+E+vY22
4Z16ia4YVqYvk8V/0nkvP+ceCeYPebA+adllOg7drmJC6RL/sJWac9UfreU8bgxGhUQFgAR5IV09
WJktG1lisQ9qstJyUtJd51tXPEj74aAfixPAPeYft0X/PL+pOwYPm/5dTwEe5n7CnvFu2mK4Gsa9
ekNDkiJ/Wb4OQXbMfUYkO8x9InB4bIxyD7Ii9bpNf9J8xlEm6ToRHy4ot5V9iu7kDSt1um134Y65
x/p2LcMbHg5PXBf7LdkkQfcik8ej3N4ROrQpuo39UJ1iHhDbT++jb/k1e0Sfz/+RfHZc4W8L3XsO
A2uj3C4dqRujV/IkrWpmxA434pt0MX1EzRvYmFtjEz3YL/Y1O3X6pk333Uli/UEZmwa9n72zqWmQ
ee5qj5tLPBt++DZfm94lG6XBHaN65WMciF17Fpk35pvIcbURfxDrgMNr0HHR31RAmxV3rj34LBrc
Fb9/J/udzaHsZ3S+3Py2QdThcxS/J+wdqCMUlmcVxuJxDTbjk5yVTbZ1fKQq2Xd83m4xPhVNIMNF
74BlbFN7k+JPvUZbHh1fRoXu+E6A+8KtPcOzd5Xki2lr46PD5pM9ZfcOavJ8P5JheAR54kroom71
CTURzngXQYhp0OLGpCSZ3KsMhaXAGHa5gj5a+pjTSysO+EbBBxJXbh2F5lfxpUEBD1ltBv6zaRQG
7q65+JK1IUMQv5GmYBv3Uns/djv56PjqRb8Ng+Q4AOV4qC595epn/EpjwFsk5DswtqEAvUQvxtcm
rL4k+HpNG1j2Jk8OtuLZ+CIlf8XN2Nv/R9157daOXVn0i9hgDq9MJyscZb0QisyZ3Axf34PXgFFd
NtroxwYKsF11y5KOyL1XmHPMWr+1u5eHyGMgSDKHY3j5W+0ziVdCDs6GwXa0R1t9J4CDqlQ47Ccz
5a46dPanUmc+M5KOeUV31ct9Xu3lzKtD56DxB5UH4nD5v5NftEB2cS541Nnao8lx9WZxT6x+zmW8
nBe+lqs74cTp81xUwRZId6v8WB9a6aOf3LS6c+tu31+xg3W3obLe2Skj0UDtxYfchwYCS9aALBM4
e9D0DpTQq18G1GrJVoyNnENfeHiwUsTs4CSfeoiFDyP35Ns2w5QCRvKcNIRl0nJX2BfDvJ2bPeXX
eG8/K/rzqB41+yDpQRRwoBDrS0Dw6qk7i1ukCpVQcnPq2kS6NPHOPk7RTZ1hbsADfd/mDyUbJLyH
2nCZpFfVvC+0Fyv5kuujCqh/mHf1XedxqeOx1Bnk8R6k4cit22B39jo/b4M8PqfC3bT806ez03bi
OX00kot47nnot0Sl8TESblH4w4Xy7LE5ItjwbOHO2Exr31n87DZ2IfOfpndkIxwwkicQQev+5NxO
vhYMl/mn2pkBUiF9xdx95W/yiVarzq7wRw4li7xcizuT75BcVIkX4mTtZk8Nc/MZPUZgXpni9V94
QyOmeNJt8swNyR3Jm5R5Whzk/RlAEXq74cIv5+0vK4B/Ixj8t02jgiwf8DqeLe3vevmiBnVgRxN1
On0T1cKuFfsuwL+CohnZGjK3//0L/kmF/JceCDkoiwT0ieQ//c8eKN6CsGlhNZhvfmt7I2SQIqyW
h3J15dEX3S0uiECwyPtdGxZm7vZhdJ4TPev2buah7Zrr9ozivtLL/xjk8XfZ958mE5/CP7+7rQn9
S5PZjOR7lBLfnYGWH9eJXz2qHxGrPW5XH+3eqXmD5Fj+sNHTqDCBFTSoD1lsedz5+uf0olOE9P/h
M4Nk/m+6KZ30QoUvD+X874a6Pu1tVYJh7RtucRgIqEBd8xCdbWbgAVP/6VQE034IkzsalS/72Z49
RB9AyZW9edD201U5yUHPNIAihq2h/gs5QnqQvfRUvte9Wx+LjPrW2/ZrZThVO6k/8OrriDfC6Vm3
/Hz14tJnzTLO7wkS93P07mjUP5+WOBlzWEeBXGxAtXsWtkjn3NJ6K2t/LGmJ3vHPDFlQ1WHd7tKM
iniiYov3anVY5JzCyjdFSJi78gNjuAs6GxY+p547IPOndq7ZwASaW5zHo9zRETcHDhBoHzsRNgi0
dt1dl4UbcgFTtXk09lZ1YMF55wRacQGQfqtIpwKxZ5gHVMYm7zJfHCj91Hxw+vdku20MZeKl2328
gaNNgrkWM/ac3LM/oiO3wRIkXxMV/1N74dgrXTy8HTKc2q0PBU3dqygoU4i4P0nyMb+kxwVzt+Ii
NSXQjILB2FVwNDx1z88k3Fz1tuvnYXksJ/J+KijOO8ezMMS8jADfyJK/3QDy08GAs5AeHK93Lhsc
7LQxwhlP2rfIxKhwmGAaW549wlCvPsdoJHTfueYTTPj8THCbFWb5vmc4kpzketj1l+hQveTNPRdC
Yl5qcCmxPjGxfk7GvdPwl1/uMz8i4thLjFvrKt1w7hFNYNO+gL4jCGXwY90H7ffCf7DEN6gncEY8
rrv8TD4THcUjO5VTQfmz9ZzqoxSsjt+HHVluzf3WulTywTBCZr/ZqdtJvvItFZ4CE1jH4qHv0Nj2
e/O+PnEZx+XOusuCibgyEbR33FG+dkDZAF3xHuVq9rNOAKZCFBBRe9T0o/IxnWlGGXjgWfFVsskp
RHaFtxH60H2684WCKvpT1KKcAUYy4aVBJYWJxJUXN2tui4O6o7yR84uozsmTfGpRF/FeoE4wjWuK
7PhzmxT1hwxGAk/dHru8de6YI5HGofuq5q5XPpEt9dBymyBHxky9v68e8jYcvvGP8NUP8DPtC8/t
QfrUnNA4876Z6HC0U8u3mLhEC3rT3XCSrhpG4JAO0PGQuEiZl+6isHoGlaQE/UNzxIaxa4yw2RMg
Fxo8GF/QeKNn5hzoyY7dmR4Z5EJKr/Ka7on9PZQ/RoQYa5+MdylTLuphnZmRPL5VZBG7hPko8EUf
1FfnKbWCUfFjyUXtE/8s33D97hx6niU0ylORvSCjJuo6K14l3DDvaEDD4aHe8aqIU9Yd19jfPvq4
C+kd/ISUMqpuhvbBlj18P7L9ElgVEx1dMwKOlmb5RuYHcFc0dN6MFKry8jQs/hwI5qm+zX6K47Tv
4zMCb/nTRGQlE+3itZ/xQ/PUeNY9LUJQXLhcfclnrLJ5ZT1EhQ/ZrjorIZ9K95rWvikHaX0kR9BJ
bxoYQBF/oQHk6T+UjL6cAyqsjTVH+qEJryUsQP+p/BgJRZN5kflMjUcTxe1bKX+myKhH2ismTr4w
/Kw4mfv+O31E5YG0Eh5eWJ7bs3VEBXY/7inNT/Jte1DddPCmk/S4nHTsLI0HYoZY9MLjEcQFd96e
rXWLOnlgLAW76eZ7gqm8lbjetM8/HQr1J40+crsHpxOP7rCjPmHLG/BmZO6v4H2iyztsf9D4nS/G
VtTsucCGUPmqvuhw65foqpEySlUUf+JSg5Nvvaq79JN9XjL6dnVA4nmU4kPc7h11Zzz3D/JL9lMH
yeP4afyaFK+th+Kwu1/2tsdUq95XmT/uQacG5jH/IG4r6rz1gRwMyv6zvBtP+A3u2Vwwu0hvm+yr
mA4RJeKpuSypn2rbhZl/DzdITdnV6vvsuBnKck+PKIiiwHCVr/kt9qJPAKHefyhA/ubs+nPF67Yh
E7pEoo32J8LgL1c81UcsNci0fQpb/UaERRnKv5vnabxo5ypszKPFoGUdzuWjTe5cGN2k/rzbMmaL
838cCf/dr/gv383fhA2O0+MqyMw/I2Gda5TAhC0uJfk07p1fZzfcDDvrHyaR/9Oe5/+btgXu+V9+
zf/ianoY0/Xjr5ubP3/+H3sbRYb7vMGdWY2oxBjpfMT/0LbgdtrgBA6hbSbeJuDO/9za6NZ/sZIh
34WOFs8lwvp/bm10479sFfM/UUjqBsoz1f+TtAV/1P8o7iyWNRrwHb4Na6vtZHP75395ILW0j1sl
VVV33YakMZoMe6iZ0678t2Icb1bpE5k+sic7IuvWBg1b6onpgU1hHCrfpPpjHAP8bSMVO2TVKTTC
huo65nSx1Gs2FAwuK+pmFlBBqzM1zdFG2tn8vFo5rWP6sAgz2s/1V7K2zPcE7Zk2qK89dpRD14y7
Kau5h+aFqqex6l0hk+EjF6jXWOcDkehMZ8frprlKyaGjj+uG9w1pOTiMCt3aKRTJUlfOnqgXhkCV
ZAQpi+xQlZA6CxOZdiXdAYUz9quy2WFagr/NdDj17AvGIr20sZKHQsolH40r8wxEtf4k1bS7avlU
iR76FstTt0K36gE7QjorZj9J4s49qUhQPaKeWLbH5SdogtspjuZdbM5gtladPHX1Bxl4wRk4GiiA
YF4zU9FylOINyDB1ZltiFtmP0MVXmU/DMdXfpPwM7xSVW2/JrjrYR2g46cOkwD1md0wtFDNOHhAN
JCpz7UbKP8e2Ufa2mF5nU2p2XbQc7BgBn9N3WFkyvrdCdVBTFmE79s9zhq0mphc0+dD7domPUz4w
QKEVH5r0KCcywww1upnzjPGvPlWeGNhCGEijEuFqkFHOhvWRqkz1ljV9iFsVAVHuXGRLG3wbyhMC
2MyflKIKTWkeIGY3ZuDY09PY2TSoTdS68sTiYdVm15zy/sqL5amGjSzSWG9zVexHsz7FJTEryOHt
YEk+9a5cglzRr3h96DsSLtgMonOpBemkhKUiJ34RV1qIB4RVjpY8RUpLGFw58QtPlZthGB67PlUD
oHmhEcdkmr22JKC5o9Yf0BzbIcIMwbyrfrD7+d2Go+I7ibACXc2PUlFTMKIU96JS7u+kbaFT0OzQ
LHkSasudmPV511qxCoDW2RwaExk/y40mJ/t2ixUFeJeE+ayiO+3sZKdNlR6I6aUZGd8DC0qwJ2WW
Z9hLe3R69UHRmuqmbeSbHpOWkulGUJukXMaTzoVMkZkWMITkfEp9tcLT1nbiJV20wkstRt+JHt/0
xqulzw8rMjxqXecpL4v53oitrxLrzTAmIyxbFgJaqfjtoDJO1ipyMtYqD7VRX0+zpd3LUvLeSvcq
ApJg6OVnVZTROZWnBwmCbN9U0ylZh8krOvNmqpCtGgOmHD66xjNf5YJ5uZhob4D2rb4xSgvV22Dv
p8O8Tgy1S+WUln3q9WJOcFfV1UW19L1SEveIKi8gA7MOoiTeRVWz3JdV7/BTEaVsYEBJuqvEk6P0
NHnlTCthGpHmyS0Ecck2d3W6vkWylu2kpn0Tq3nS817s9aG5t7L+Zy6HKojbWTs3xtqEypDH/qAn
dtBJ/Cq75axIenXHkzbwM8enta/qS8GkJkcs26wz7he6NnB6fmSybYyUnabBNO8qR/cV7ZuIuZxf
Z1Kf+t7ETodTjOkeZ8gQU7rNss2hGHeG105SHuDvOAAE/NTYJTlCHw6YW58yvYYSLC37QVlvjCij
dBjqQy/Dpk7KwJBgDRtsLOT5oxmlQLWRm1nqRCXDkQXtPN0PS+924Ha7bmiB89IorKnWhMijXsqs
+Uz4Vw4J6WV1fJtIouW1dyCgGuXtiiEPQ8Lwjp6QanZQNGRJdDeO4IC1I8NneZcs3dXoW07/XPPw
UaIsFiz9UfO2+bGcIZJJdkT3C+A0cJa5D3E32e7I3mM2MyIZt8RhbTsbJn5tyqBme2vUvi0FqpJZ
tFjO1sCKpuTIE5a4DBnB9Bn+guLXJ8X7RR+j+zi32Mdb/UVp52NaxmFu8cN0jtPtUluh8QBCmMBm
oPQUne+szDFm667rgE4mzg9aM+SFitG6qrV+gCYQAeFVRxT0IsALlrudmF+qaJ8sA1PNBg06CsVj
hUX1VpjSndXVDNobbFor7gNUlykffooEocghMdENQSQUO4PrMSqak8HfQMeeBEtPZGrWRWCtzDUA
t+PWxrwi628hbqdbX55Fx0I6QTjNcc+gvcJsKIF/FqofWXoHgCzi4cbv4UrW4DuUyZrRdYFRxBZQ
0I4tR78grrfGIInBPuVEcrtZazpvZvu1SCDJYnGBtildo2p67ySLwh0dnQsFdnjI6w2c7thnY0Uq
wD+D9Ngfdey6u2jZoUNhTACH1McPABOoH15tYz5wLPbQyLl/+0K6CmX63t53lctlLwbhRVhxduit
fSmlKZgV/bG0+yJc4vRiSTkkkMXRw0wgz4+l+pDqzE2XXrHcqNae66jiFVr6hi32lAXmWhV+z1iX
GekAn1OUfeEX7cBTVeqQ1etFcXuFt7leAAogmlSzhtWpmYpXrVt3VueNufWiooH15oy5dAcYte1o
CfF1s+LbfjCUk56+jGxwVoMIiMr4WLsprPRqxdIn/+RF6YGfgzVuT34NybKKFEDciHR2MuCkaEWP
mKrTc1Lb6nFBrQIVq/vBdjvtpxIpQWr8Zt2AXWTZC/6308At3/5BbeB8Q9u8ovAlLBG7PXtLLimc
zGPj80c/M2iVXb1KexVCxE1txydwwdQjWksHPFf3swLDHnWY4yrDsGukanxc4MG68iq1ocVSUrd4
XoEQD00ZXZDOsqHRyyCfQNuOTrlXpUmEnDWMlxTjgDeD0XW6Pizx/Cb4uNo+D7RF71xuYnhrKICL
SeWXF7UGgFlZ2akJNVE+YGOzPibOHrjyfcgcxyoYImH1DlZbfsJSycpiSo9Jr46BlNUF956JPyab
kl1ZKHercSFUcbvY23NrKALQkHqxS/vOWRL6M+ek9ba9m3qmn5lVRxxRuhaIhcnXui3AtguyHBw8
BVcjK6dT66QfCikUHj8v23AGYvTThR3NXrdyDxddTYVgfRjVGpPSkJfb/X+TzvJ8hIt3Jktj3tsL
5olkaQ/aVPI2Y0+3tFBVm/6Et2MzkszABEvJy6p5vphSfW6l/SpMYKab3nZeyS8ARYO5Ueemt8tB
cAwQ74WNkmn/ma98x7vIEdvQYlNa6bcr+4W+ZBGX9o23kAHjIuHD4IoLnoSB9EoK06MQ0ucIVe8w
rBIu1LKI8AAWrauL/q5ZNYcDDzu31P4SFGdfrUayQ6Dtql8tzGFEwvqN18/ttIVhGZKlJckvTn5O
FDs5pMAPXU2bvpN0vYOI8r1AnPeW2X4Zo6LaydUY5s2ERavpDyr5EPAkXwjBq15SSTzo1U5Ldsr2
lhYJGQBi2ZmRKfH7HL4Uo8cUXh4bx3hrbZsxd6b5JQ5dxLy219s4okoTnSjxF2DuV+VsWqyKeRvc
TK2YiUU13bB5rOspqPT4yZjInJhM/i3wrADRKm3fFKnidlyVevRuAjrzUe/OPq1PsJAzjySkZbMJ
wNuXUENBeubvYW/1cnPJTzaSc+o2BBJx3Htaw290AVCExXNHMVru6gqiYhzZH7AgG4+1RnVylEoN
aqhSYQOIwG3SODnrKUumuJzMvbkKb7W6BeWLnQQrJ+u1bUBQNsV4Kkc+IVPYcjB3RnzRpvU0yIV9
T0yZUR4I9MhP+oKcZ6rH3WxM9zgDEbyxeJwblFSCtIRIWxdkpdqXTKEorOrVNqUfB3s2RiXSxtP6
QxFte+z66raXC0ZA0XJuk+rTas1xl8nOHelQ5X6d2w8bX1yo6Mawm8flcTCk3N+s09MqB8M4rsc2
lfYVW/S1jOO7tm3VgKrkHgbE+5oLmMDNwr0EPCVqspumUB5EUfu6lRheFLPJKSdjQW5Kc5kp/cGZ
IZk2I7JSbrTU0r+3dpE8lFOr+/ispnsdXS5N0khHgxdrLysLnqmh563UvttKKm5MhRooUu+UYbVO
WZFa/pQOA4AYUAHYgN5KHnOXIHY5sIVksf1X3VZxOIVHftiCdV9jncFI+FbMImiZ+N6nNA/topXd
ccrvulre1w5L3qTukA0QeOE3xfrU8RjFQjZpfOXnhIQEP6owNExcTiNNs6vZpROslqc6ljgK+If5
0rb7tojeO4Ngol4MQJfFJykIZig1hO5OlaD9Q2OSayoVAcKFUUQ89ii50nFCaifWxI+NwOh74Y1V
9guSDGn6SRP5WVgM1IvZZn4vKiiOtgGImU1RAiUgxI/uJwgkWfASn04ld1xe4wzxBLhtHP/W/DLK
09Fa79WCY6/DLzuzHOYVhXeLxkHB9K/VShxC2r4l0KQ8RNpwMiyZ74JP3RjHCH0N3uuyMrszkR3P
NU8ydI+JN0liWpfjqsgMngt1jd4wkbZnPGYMDLYgmRZR3hpxig/NrQbi4TBHyKhU82rLyQs2T5oo
3QqbbrT9eh6OWwS8RjNZJMrOsGfJKwrSEGGYuUKyv2YJHccwFdgUK56EpviWYiFcmygXbyC/cel4
0LtiwxcoJ27uJ5Js+T64UUXXMyfvtQgq85Ig9krcxk6R6A+kLmW8sgEJu3giJCRfcpd/QRvPwpqd
jPGjMBjP1OEWMGsOrpBRyLwzjAklpISUhwoIvVGRncZOv61bA1xRKr925fjYpX3uoeOmphrNXyjZ
XAIFq/zCTF6liFV4VSP3MBBYF/HdUnFLy+bFrJzEH9vZ0wUKn67x8eVm+2aSNR7pU6EV/cmprfe8
vPbOTwVwtOung9mPnHgpnUYzrNsCbP3O+oKtka3pvtHB6Bh1hFItGpZRfoKc+93b2m/Jwa6uQIg7
Of/VIdvsMo3rOWFxguM95jSYvaabzkArwmoSa+ggupKlGcmCCSBjcB75uFcXZK3kKna7BZQUF11N
56COWP7FrF59Zc1ubcybdRNfp3mXOcZwUVv9WAnpe9GVN00i/ctY2SN02DIm5j1uv0THLo3Dphy+
Frn8AJcAspxl2KDwZjfvoGDuaiVLdzZLXQMWSYOmKJFCte9Oy4gMw5TYO6bOL510ik0qNj2M8g7G
1jLQx+aB9/J36KHCyqkQvmQPYVXW6Pwss/SitPzpZfNrwrPlVflL0fEbFouGcyAOq1iFwdVttSmX
tWasQzit0S8myi88Ae8toAK7Nh8ro4/oQNVDbiYH6kRSU6cOM3xGtSRpKN/iSAnWm77hZ82BZAUk
Wd0mS7EvUo7g1OyphLGA79UJXLnOxnqm6a3SJ8dOYRGl7ENADD0LEraCeRLfWMcKf9XxBJj9u9Zr
qFvUFoosO0eAD2zF8HUyJ5SCTDq3o2memYfhj9pM1cqTkNr3Trfv4i39SMrYtGlI59TBUv0s6r2+
4qUhVw1ktf5VVBhbSm0867J5J2AeIT3jTIgdFZAW/I9Cv23Vb0zbj7Ok5iHxmIE5LPp5wU291j2D
FhDAJkcCLgjkg8n4CG6tXI9dQVfEnDwg8QFxKvMXHew+u53sMBEo4akskFe7fVyLsnfzXFRh2RR3
hWm9c+3+FN1MJnWvs2c1Yny5KqiBRLE8sxuRF+FRLw9JOlHJ5rTcknSm7JLxZKBYi2HwWKI/zFAZ
Z9mTzAgytlw8E11BkzWuHwZsGoFh7cw8ijV1zhbeQqxgCPVYOOK4yFEDjQGaShNnJ8toh+MwYS+t
VqQN1vCe6B3CupSddKXx+7e0jSugRp9rEt2Ny05fm/GhKxHraLNeMk+oZ0KiCmwjKSQZkVEpRQqb
29RyJRUdKClPvzPXf1oWRytPr0k/IlJgcY4BSNrrcBUS7nw/wXbj2oKRkip313aO7ojTiAJLMHZq
jfpX47beZZ9toa5Hxn41Gnc5H4miVhAVqG3tnGOOqUpybstVnJ1ifLMQCWJe26zhlrIzq8esHUCH
c9gTK3DJs5MJ9yFIciSecFNe17nq3Gku0EN2FXEc0/Q7SNb7WpnXBOulp44PFfNWn7mOkq4vJYr4
vGGNqbfsRrbw33qwr07EIk9zprttNuR2s2b4qj3vlFLGV1Rx+UxyzypOIEGYE0Q5KpjJhdetMdBM
zcUCImBuAw66zm0cCW1VET8WEtFijODjYzXJD0AqmVpSoZMSFflRWmc0m53BElRV9oOk36fTS6I1
fj00RcgIXHhvdP3wHa16+vNcKYQB+kPes9jVTARToOatJblRgAWcq9ZiSpxN3C5jjS4046G069OI
If82zmm29UE32E/i9oNLUgdKVrGT1CzhG4QPeoUlIZ0i/mk/yKoaiG1AqOpT0E1xGpY5Nmt2aX0T
sSyWiXJxZmmArwEuMeqva5M8Kk56Ultyo9JKQqoW1yVI79SP8+pO0UTPwTnRZ2bdrp/gVpC39GxH
7VeZmC+rMoXzMpE3iPXNX+qSFDpkAS3DezXVedmFfqnLMO3sV8Y/rAzaK35N1qmW47Vtg6wBEJbJ
QM1VxXpNFeQL41bs2LfUKqyqNT1MJuXdVBhVrZWKkHlqfWtdZ6pnsXplor3mLbqr5EJWYf5oGYQo
4JOkl0LnVFm/87zRtGP7dVSih6VnsVZIqO0xkLk1Crmus4KmmWVfGm0qTjlc8dpVyiXuTfV2nctz
XLMFNEQZnwiRvIkYijaDUu+HzPrNF8WXWw40EwQIPZn0ssY9iG6FhfqUpPuye4Wd8K731UcDgV2I
tvNlSby1oxOqTgm8Z7K5jpV2oDu0jnNl/tTwMVCHCbKP5WQK0/TJgmgxmuMNbTtrzDo5MvFEJGxg
PJBWAPzr2h9X0ruClfvY1YmjCzXS8MJpIlmxgLu+6Jw8QkF0Q53UFOiw48RRPakorj3hx6dY2Ne8
tuBKjJQqOAs5a2a+Nx0D8FI3D0qsHpUmeVUGzG2tDs6sPmrVqa0FD+xk44HTllcZCokosu+2s60H
2ZJAUpK24HZMj/LYMX1+t4y/Mkyj6TChywlGnXAP7oyoyNozRGxUBTALfK3K8p01Wc+pIDK4irn7
bI60an3PZpAG0TLdxm2jAnYZn03Zlrlp55SLg1dei03kJhkTJVkaSTxP2QiI5hlqw7Sb1OS5z0oe
b6vPr6S6PPVV9zn/yokVdk0Ro3p+ahzSBbDE8WwoDUFrpQ0AnANRUbL+vnNM5LAyEoHYGU7OOL4A
ZEuPEs1goK5ZiNNOelnS+RTPAxCGuNbDSiK7Q+v1iTCQTeltYP0xpnJvzQCfCEtm/iIxQtfjcX4t
DZNVV/pRV9IejsrP2gNK4OnArxdJxFq27yWpCoy+ynPTKyFYjX1D9ugOjstwKW7wvxiICXtxH5VT
HRQxeIoiRlpa85FkpNp5uTaZbscYy23Yo+0xbD53YgoXo730a3RIyvoH43REY8ZzRUQlDopOQS07
9UgIHbJBgKNF1hBv6BfzWHUDkx4cfkXSRozpC8JDSQz1qg9YHPotmZOMgD5mAEAhyV+fRqZxdAlk
NUD8WBtpuC7aXEGpNGNUxrUJOC3M6bB0pjUNQkAf6/UvsxvJnYz6GNGKe2rGXFiW28WzCmbMqTKa
oalKODbN9kL4yUORMOaz/mBYEgS/cfes190XeZC6T0yDRjIdA5bWTle3zalT8rm5aSLO3Jk8r6hY
HjRRGQcjY8RoTpxBBHxabG3uG13cYrF+JGVocnFe02LWVXPU7ur0VperJWxUPCokKT3lpFYSE+kv
kN88o8G+0nMHw+JJfKeJ3oTEJF4SUeXVomwDRLt6xcs0U6WlClYaWf9OtzdYyzTSSDU8tDbgrxG7
L4f7IRkj7A6Z9ojfFWrwvL5oVtN67W+uNdfEaAlsRWGfU9B4Sm59Ts13tg3+pC33IUVJLVdXS5jM
+6sbVLxzq57Vurg2c/kjcP5UAwIUvgS2f7I+UovVpwYZTDYnxV00DDhOMbnpOg4eW2wyXJieODES
VdMIWqu6mG80IKq87yL7Z1SYKtAoL9UVt+hXa9YU61EoE7/imAv5P3A1EtJMq07/0gjwQ/IJb1lb
KQ56vfxIR/2VR3pZAJSr5CFqeI1kZQxSUX9EtjP4XW3fKA0KcYS+Jimrw/qpEHjTyNlNXSlwGMvp
t1hng7v9bl6ru94E19U4HL/kCR1siTynCblsz3amzwVKedGk+9zopLto+yEHvA7EWXJ12I7BadSs
z1Z0nAUUJAU0ICNstt5zIy/HmEgPQazNmonsOBDTsDCqvIx8ozuCTg4sEA9LaSUX3e7fZKcrwLfx
I05I0iUzcfyB3RCdfVojjRao1yZCnOq43wsnoozvDUYjfEoy87JT19nVqc9jnZF/VHuShgZEE3Xj
W32v0LpY/dEE/YYYWu/8vm0lpl8PSVx/2Iq9hq3WPmZWEsjmqt8YiwykQidV12Ish+Av73cyzP0D
i6BTnesXylVcMpkm7RBygRULEkPGOmznx26Zb4GX3W+Zmp5MLX5onfFuMsXbanvJgBjMSHqTMQ94
uVrjxeiNvVhZqcCXpKWqU6+eLOI/tzgKAnNY1Mc3OmZ02JgYQzQS1djSi7CTaT27kgRiUK7nOgNb
EcfWeFxAtFAqUG0xP9g3tWx6MmFdxNBea6UiG0AZFDxbLL1Joz1m2vAkJ9GRYkomfYS4nn62IZd3
874UloSMoVCpERN8Cct4QviwcBjxPi1cDSeKQcKjxgqSHcFdGSx0zOjsP6MksrAJqU/jXLM5yCEY
RlMMm48Gsp1nP7XV/ByrYktunfl3Wbq2E9GCtY28k76aLgaNmExqsyfiOr5xRk79WZWwepQPqUwa
XWfS4zdACAKFuDBUlPLnbFR1oFXsSFnbW3seij08Uq48UvkikgSOEgcJVfZeX0ol3MQFFjFQgVK3
xEWN7XOxWA9JOjyukkVEnpF8pi9tObBl1WDNLRt2MpbpuYv8U1dZDllNWm6cnDejh0XCORVh7WDl
2zdHZBHmtyL95gSMIoRGaWgv33h+0RQj9XSk9X3s7TgASIZWqtkloEe9KFnxGtQ+oD7jXseNqI0k
falDRgjUNONqjRHqZZSDY4ENwhHT91L+1m3+YxbzE+FXpCoJWHHRR0N9seasGs3WpMEdcaYmebcr
RH+VIz7oXkHwyQ7ouTSbD+K1yqPWI4M2xbEeEfGpI4Ry8EnrlsEL3kernyJVML4Gw+Sl7QtjGbpc
LX4mc/Y5N6xHKbc4QnIMHtE8H6xOS6ghswSeGwpqpCrxQc4kLvTO9ociLm8rdeB3xvUVKdrnaFvH
PDd/HH0lV3lAmZr09p5EEEY/PRNGXfL1bdxP5o9bzUUgG4Qx0LX4Tg7TYCLneL8aMsvWFX9LDVJJ
Ytg52CDkWqHyCK7mI3ndhHcDVQmUjZUVx+meEVSgJzN7kbb8b/bObLdupMvSr1Ko6+IPMjgDVTc6
s3Q0y/KRbgjZkjlPwQhOb9PP0i/WHzOz6rdkl12JvmqgkYlEZlo6PJxi2Hutb8EeNzo2bdmunmiX
t65/5lQxvf9W5VStgGIlmAG56M+9zStqZBbdWYJ6cocmPHRX3LBoFWzxOtDSP8/K5kyN0zcjbL/U
VGzPpGbl28cmjoQBc1Sq38paPLdEaFI3oeYawlWoqIzZ2Oiov3zRVXRLoejSgJC4m5qOWh2N/yai
qCa0Bie1yqwi3ftmTIMuJOWSTRK0Dn4YksbrUDbjuvTTryDdTPqwFaZiNL2JWRXHP/7Buqs4dr1E
yIuujlJSSWlXy+4iU8mbgDqFELnJ2Cg540al+lm48cESmX1MQxS5qfUWCqvYmlHlnrmaH3R6Wn7G
YOXHXNGVNQfq6PTJFBQb2jVzLg7Rc8pi+diWFS3z6IXVDPYUotXj2n0x0UoDy7lPagccuhxZmcRX
jc37mhJmhccIEyLjx6SfWs/fzj31pX561H6JByYY7uEOZ7cdN5zdz43KrPluaOor8rWA7pCbti3s
4M7pa+YcAeirAHO4sv34C+EGmp2zBDTLemk9L3kp7TBjKyVulMowhNK+jy/CgV/KKQHUuZfekN5J
kPTCrAqdet6kAZIH2eYXwsg/oyrKzse205vGm2nO+2zGwjlH4UwS1XqSIb5HaaNQjVhOusWtmmF0
5p79OmiPiikx3ls1ZFt61BTYx0toxTgRRga6FpBO6pM7VHLVes12yJs+W0xFZ9Gcx3sPFl9qj9vW
0gzKofs590smE8e8L2ysw4I11qHtKHy4/TZzq2ld0E9aEZRWAruT2HbSeP9SQEG9luVnY7ytqRf3
ENjWSTm9RiZ1pKKjlW6xdtFt+TWbjKsWI6ApE73pyepDjjvfwLLA2OFX7KnpueqJ8o6lkc0m6TUv
efEsc/TwQR1tm8K8bW3C/Roby5KE8Fn31GJ4RnmjzQERuI7xyRFaj/WmLW0M3E7aUZgmmmluSGqK
CgxWZtt/Jg/tQuV4p0IztlgFj/nF1DYbsr9u2J5+g1mS7sIUBSp1bkpUuEAYHxK4JkrgiZgvSnip
qMkitRGItXwcemBujty/x76FGKsR2a0SPX4pQReuB794RgNn76O5/qTGKwJN5W3e6nSnHRN3Q1C9
aDURsGBNLzOZfccsmuxVYzZnabNuWkOfpyLDUthRMF4Zy7aepJm93w/PtFTyrVYVNbtwvhTMqSZB
22d+Q8s0icAxRwoxf+OIbarMRz0Fb6NUqORRoqKp97OQczPQZJWks2GhcQ6uzJLLrp6fnNKlHBD5
w3k/GM2+rlJj3fcPzlJBTqujgXBkFcmJ9pRiBAE0RKsUs05XM9BJumURZQaf+nQRXtRWkj6zSaPA
6z5nMfC+WXl6a0xnrVmg50kwYoBCXqne/Qbp4dIoFCojWRxnv2KP5poXZLc7GcxKk6LQOsSKB5Xn
tgt77m8x7XWk0G4tbfR/q12CwxUYMqz8yHIMJ3wFj8g8ONzT3kXn5H1OSGsrapwanFe9sk3g5vZD
FlbHOZ6pnvc87OPSQM3lk9Eit/g3DUsLfBD1oNhDxTGCtuvZz/KYo9Vm+QcNhu6fGT9pSjjkzFOg
MNIvnZndl0FxQ5THdAYSbdHUlOd+ESPUYYeo6apDlvXZ9RAEXojxVpgFPv/qyczxP/whf/1bGt+H
uuTvf19+5yvNP+rzifoDwvbP/7pMv6KNqb+pX/7U7q2+eqHI/vGH3n0yPLe/vt2izn33H5uKCOHp
Vr/J6e6t08Wf3wJmxvKT/9M//Je3Pz7lYWre/uNfv9a6UsunxWn9jthiocb9JQNPyxSH64c47eWX
/hQLG84/Atu26eUvIBeLEBmsWP9JwvMhuRBnhlw4dIDrfwfCI4TbIieErBAEvAsm77/UwpbzD3gs
/G8hwJYQRvW31MK2+8EJxifhTUN+Yrv86/Jt3ouFYSIZg9kmV17mUNuAOBvKjbLBYlEJ6YL+G+mt
lUtJKndZXrQRXmeZzTSqcmL15rVCfrq0suiUQYyKkzZ76HPtUxzwuyp47NIheFJKg86unAy+4xiO
styZoN/DbcSEoV5rOWAMapq6bod1pGrt34WITlgOoiLDVeZabBx5A0R6ZbU2L6hNnChWDMDK6tbM
LaPdtH03IICSTendADPqV3B1ITwbbj1T1i+85rbvk3Fje1UwIlgJUTOuWRFC+bLkQgqmYRKBntJm
the1Nnvgr1NkJTFWb2qm5+gmbYhhzp/8sKqTOr4zyDNm5RfYpSBZgm8pobVe83/ZKEEe8AnRFc+Y
/zLZH11jNip366RB7Z7ioSS//GYmNcNpTuRYl419y7rZkeJYJaNoqCyaqAT6KzNWxqSAf+SGDAMu
e+JmPj4N26BW1Z+ViDdU8GBXbdwm2EFSm3TWrdS8uFhDLG7P0hbMpUMgs4SMldfURGXIItat4z75
Zi45j93Gac1KfdXCddWDw+AOVHOYx6DwsMQmllU/hq6Z9BlhVhCzmjUpDrrBaU0wG4pjZnUcUX1V
Ycuv5qY56pgGu+jN4HZIKp2t1eCiZtU29l0xVfVrmztPtB8GptvuyZNtdjJafyQitpiKCwuxHY6x
clEiUYnZl0On1wDV5YUbENUIvZ3IwTbDLJY33t4M22ltdxbiyCZvv7ZZnl/0ceIdeJ+iM9v1BTmc
Qet8NnpQaGeODrzPXqy9Q5M5to2Ep1pyA6o535C8HX1GXlQ+Ka41ZEDVxrcN3HJ8LlGhr1Iw4qQk
p2rr6qp+qqOmfgu6XKM7zmgul5KPRYEYsT1XLG9IbAOquyxMOcIurkSV7GPw+eMugjN25DpFAiRi
q+mzzd4pBb1Hrb9rsZoz6MFMGOhJ4f6coLwk5hBWN5llhhgRe4GkLcixCnakbFNqcTJza+VG4eKW
TgXbqtHfJhq29b4OemzjEZEJWop8n+YRar3B6SgDGVUAJjIW1VUnSZWIgKjd2KpkGQPZzr1qXJW1
l2lTkIgMpPjcsCKqOmOTIGTocgDSZwGYfWxCtEn8mBxkdKsQx1Z03NRFbkqzpbRWU7p0nFbt88Fx
7v1qJOHdl4E2LgLohaswbDBxl6PczhoHHMWApKb+5kxHe6wgYQS573ymFJQVaxaJ9JFLPdOK8xzY
B2Pjv+Vyii6i3NC3HTHhDzKfqXt2SD+Uw14OVajDHnnuzUNYpXl46GLP9DbK9ykeLBpTtr6DW60N
0Q/xLjc89ipCtBYxdGydceyzSn8zGyG2Mz2vowwrcsYcr/DRTtcw/Iwsy+1jEbsBChtPOfYhj4jy
OBudzp2/joC7adGrMDbtczFT17+cEWhXL62dDCGe1riosYC7WOj8QAbQMusQIWtLPzFD2pxz4fjD
EKlh3lNdupB69F1z1Q2j4X2L0mYwrgmmQb5tkY2QHUUKI3CidRECTRhqqrdFb4V7j2xk46nRw5Lx
GWc5DqC8i8rDSJPNPaaRF4rPA4emdD76udZbHqvxmwrMst63Rj5+8wlOHQEkQJo7zFI3Dnq7TETb
ybOj7hGyeXpKYgF/bpY2S2RDzo3akkgOmKfTimZFl80ohmuvAzDgMpB/9sFntmiUSwk3oSfQ5cyK
k6WtR4vzdegMShTK1FZxlhu1QPSVmiM8kIFNSzl6JXUUqw6fGc0Hqs6dgTY5NvTw6qe87auR6rOz
CXmFTjOw4LsgR4gxnyWB26fbGZRyuPZtw7r35kS89tlc3aP2ad5Clujg6lHHLoksdvQYCIsOm6Mr
Dy6UWzTUk1JHF4Sqxhj8ZIjukV19B5nxTID9DlEQZd7jyDqDuA7fjVL2l7RvV2VpKYrPIqK9SvaE
NzpXrHNR2LqDckJka4bnnQGnJRnWtQwEa7NulcVePsS+nKf1aO+YBCq1wkBjvQR5XVKD5i2Ra910
yrsMq85H/WD1k3dmJYmb7G3s+DTubMOh+GajVIVa6urb2popiMxhAPuRPzZEc+wYuiY6fbVnZOeN
yIZij4Qlcc+/Wwb9jAOwoMe+s+UD6iXOlH6OY3LVEJl9WFfookbg7AHr2S6izrsG5Fi29dbd8Nnf
AU/EzPjrA37gg9FjsIG4ea7w3CW06KOjXcy89dHUnWL0ldOIE+hvJjQFfxzBXrjErmX5hNl9SEKS
cdKTJknnbCGGXdK/STifJTaP2gkioPDwu6Q268M1/OGIH7x8dVIyJDXTCXwoAunVhKgcE7i/miG5
0tLdiv3vwvrC93ftzyO6wvZ9k2gsXyyrxe+sY4V0E+aj+WQ7zS71pV/guxedwDuWQz6yWwp7U18o
CjXIicPrsBtj9zeRUx/DJf/4Dk7oEU7IPzwu9fvv4Ey1G6nOPrEA2iTtQxgiOyW9j/IOJKH5SyDg
wBJurCj5ZFa+NzRyBtYQMWoXI1jnzU70b4PQvwFbiJ89YN9/rQ8BXURJM+4H4kTAzjYvoi8k1F4J
PGWkaFwPKr/yMC60+swf0qsi7RF6y3nTzDli8JG635U/gPxS5ppMM+jEMe2tVBAXPtDUJ3LAwftB
C+TvvxKuucTkBkFg/ZDCOzvg5KXlnEaDfhezeIuQ6//uCGx7vn9cQP5S456d02BPG0u9atZcvz7A
8oR/N4r88Sx8fwrLG/Ld81ij0HeAH55imW5Vgsk6vyfVZo/s/8/97X+LUvzZ3XUtEwo2Lt6QkN/3
B4pmVLpd5Z5my3SLTTQW8m6WFcaQv3s+vufhJcXq6eMCtT4823HU5b4fQWDMS3oNPnUj6pwBfifO
jb3Z77I+l2fy/eVbEhj5ym5oCd91P1w+N0wJB8jd0+QTJ5bHG0FlVbs4q+P+gj7mHP7ugD9eRg7I
wO8vlEZcsh8OyIw3OkIZp4kAIBaoLP4DiP2/voaLVfbHs/ruIMuX+O6hCBDFkx4XnWhRb0ASvCA4
z77OYDi/emfpDTQq45Ii4ya/D1bUwVbGbwfm353lh5nA9LCZaj86ZbyygfU4QSH89SlaH3blPPe+
F9IvY78u/ACg6/tTnMyh7aPZPKkS1YEjQ0SOfckIHPj5Qzu3SHlJINp4cfQkSDI72HbXX2HDffzN
1/jZiVJKX2oRTObsi95/jTJMDXdK7dPgZbt0RrzWFVAhyXfb9A18IqT8zOltBj8tHF5Hx4WoMsfZ
tkE3RH88Cc7ZYhrbX3+pn34nqLkoEgWh3B8XFuZQ+GZu+6fJKhTbJPchHsX9rw/x46jD/CfQnjnC
Ektt5P1ppzgT26DyTklvAXkJh1u2zftBGVAdS/ZBvz7YB3zAcqvfHezD05yGzaBF4Z1CgxpGABKg
dx/gSW9+fZSfXLV3R/nwyDLd263HUZIMydgcyxM39jeH+N2JLFf1u9fSoGNatKl38pO5QthQraHp
P2Fk3v/6TKyfHcciQsJmkWeTZPzhVBDLN3QLgtMAyceybpptdENk2UFuxs347MPZdze/XxhZPxl0
/O+P+uHsApkmk5cvR+3X6qHa9nt1hv7sqvmfpMD/5PV/d7AP04TVxlXF5eRg1pZNI1jMwwLcxS4B
fOc313P5rA9zxLtjfVjXVKIcSGMITlTyaCt+HUFS+PNTiL/QNe5+fet+9hB+fw0/TLKJ7WEy5VCx
5a1zlA5N9O3XB/jZoyF8qqyOLSBKex8OUCXUKZIueypjdVOGOEWm6jALtf31UX52Gjx6VGZDZvAf
hgc7633qA9DjzGab4CitGZ1/fYSfPuMsgJeAWw9E18fMbJN0T19UzRPK4WGD2O2TEa0IKAnPxANV
lYO5JlmOXNJp/evj/nj9AtMHl4MBX5C/8sN6YSByM+3DpwlV5+e2mItrlUFloLIbYhv/9bGs5Wa8
f/A4GMVxh/VpSAnmw3scWLTsxRA/Ry4aCzXdNWV7VZAUi61kZY7E43nJDdaolbI+k+KyiTsi00r7
pmw6yhU2Ng2WUKllfkXQtJ2N3zxJ1o83mW8XImby2e5ZKAHej2azl3pL5tJzmyGRSdpzFnOEwvg3
EU0W/Pngsr1hX0vGHI8boWGDozrlF1a1V/zmDf0A9Fh2ngH5865nC5aoIcjy99+FWXhqCGZ4zg7p
HvbnijoWCFF5+bvd308eu+VAIEMCh78IWn5/oCmZaknO7DOZ2dBlMR6tgBGfY4zcVPOZfAFGuV6Q
q79+EH7y0FFXYbEYhCHrHfPDc1DPMWmzkXquEJBKfZFmC9Hpd3T5H26nE9ie5zisYUybhcOHEXWo
yq5q+/LFv7e2uoBhN17AXTxHa6TgKbGUOfzutH68mBxyGYSoFVBPMz8unugduLI1mxdnF576+3pV
glH1F2DkBobwugG++NfS6G816f5nHbj/53A9Djfsv4+i+jR/ecM0q/73/3rXvBPLb/3Zh/MJVCDw
lInB5/n6C9cDr4cyDgoTC9MCTz1z/l8hCzB5yD7w/BDZlm9S7+GP/gpZsEkgX0pavuMRIRxwY/8O
ruf9IAj0x2eZaXIouPasZz4u9G3Vhz76jHRPZnIh1/SsyM8dWDtPtOMxgZ2RfJQ9VKih0l2GXm1j
BgGUuO8u1s2fY+6/VLpE4lqp7j/+9Y+yzj+H4uVbeFwFJk4cYiyo7A/EoC6fEZKEmDdjrbMayJ2v
JZBo26LQaSeGJJyoiduzfs4IJ0wGj01AOc/o6Spdi2v02iRlDxLt8s4M7VG+eJE0ke2HttCXI3I1
6zxKxvZIEl33zfGrGtd2bDfGPkZanP1mDlvWKx/PRdg42dm18AD4H84FPfOSAEgvL+rYtKAjZsRe
+LYCp4Ytv4ZVfCM77MK/voTMOB+Pi77UZ2yhCEntk2H6/dhZjzVdSKKldmQAQTusI+A/MBokETSH
xPWsdmWlPbLlWHemdYbiG6lJ0cT+vbBmmAEhpT4YSH6t8DMFeeF+rVx3Kk94atL62oqD1KInQsjf
ZvQLJ1sjWDK9vfRNI7zrJ1RV2Hjn4KXv69k+lrEDWMG2NdiXWrj1QFy53T+aLnH3ZzMkl+QiiB2C
lly/pzmWGFParlNoFMBTw2pASxohh9tIksXEed1b9XnZOxDZUgJmIyysNV0cOBEA8EOFeXnve3QC
Cc40EbsF5BL7C0ai6FexWSbG1ZzQLTuQ56rSVeHI8eBVaFLhlJMPvKHOTxACV1QDu8N3rfBV1fQl
fQZm35yCvaqjtrgiFNmkoq97K1/TVw2jy2zQpFPbU9jctHHvYwQOhhzxSogTBxYPZu5NTUyUXo3J
hJQzCXTmnyP0lepajH2HAJUWB66HuDUmCuX99OIbE83SMIvt7F6ASBrvCEU1CRnNe5rEodH1ly1p
t9NuBusTLh0lk/bBYJUwRYegjQ4GeVg0bFM96otYh+ohCmt9x+sXSQzAMXpgq7YVBN60d5GMT3X6
FLR1Y1+XUa6fR7MT0Y4HIKwOmSxLwjbGUMCOm6vJ3MalgS0mgCpExNfQ0xOyel0MfJg5e/LSg5V0
7QzBxOxpOynxDMBOZkTJKNT7L7Fl6e6+KCYNJhfdyAaCjnmMwFlBkK8jRLhBmyEq63SHSpkg1erZ
9gsBTNutPUosQ5DA4PMiZRBISp1hjYwi6tCsguGbwHoU5804YZ9id0x8AGVA8iUcaRVgpoNEmnuv
oynde36Pg7PxHDiOSV6rz7LpLYkmCZjMpvdUNOVn6AF7577uu/k2hLtQIz1VpDyTQ2fqhfuYFCi1
ZRPVAL/pq8O45GEka5cm6v1I3hiW5UwED2YphodIdMmJ/vXYXvX0QdWC92iiDbosOpiVLkSH97MW
yQZEmhPd2lCo5MGnjLFYFe0cMUEmJkQ+SdZ590QSl5KYGLk4TH0tqlsjDUNji7LPqPaViMdbYGBc
fURoAwFTyJ+jFYAKSa0kKOpyo7soobeZQpNZF9IB6COlA7S0gMxFwqoE3Ac+P1ZHvJD2uDG8oAHC
YUDH2Oa2N3cAgcLFE00sq95kbhde2X4Y387QcvyDodtiPO+JHjUfOtXnxI4PUaIhYCcOYBpHVveI
eclXbsuYHmPdubZ7RNJB0N/sRqLktTf0W2iWrly3MrGugX+4IG4aOqzrZOynZ0emut1CVoi+jtJJ
xGkOMZRuOrulG1bUo/aRqYbBCTDeQJxfFEpMepXXNGek5Xkj9qsQci22PiAOU2YMpIp3DM5VWJk3
UrtweYjviw+IsUY8a2UdyZsiHb0lf6Au4ukiCdh9r2hOD/c6GCb7FPGraA0hyimsItV0k9Oxuw6Z
opJ1XnTOvI0LnPAqtLrozOuVmzFzdbDm6C/a9Q6tHxLDElq1YqabBtLS+lrGN3x7D3Z6PeHBzS0b
tqdU3Qmx5UE19LPWRuFZHFVVp9RbFAlAz7S4GsZafPLbqrN3zHbkx8x+N8sdrfIajGyMldU2j6WA
q7SGiRSmB9MpsToL2Rg4GsrB0BuVu/1dGzqkQ9DTC8zd4JRJtW49jCY7Y5gygaU1QfsrVei3N2nv
CeJ2bdMHC9ZO0NDtUk/GYRijSmG7Kl4VkG7xiDc9iY651bXP/dA4ZDyIyHUubLEoQbxFFoBMeZ2b
JNBdtdY03uEHruOjonIMi91sWkgdom3keQ2gaucwrFcrQvGm4FgX9Qwnl2jV6CIMrQJoCI3uauPO
Rn1iX6XKo5ZDCPzdat3LgmTucNNbFU56E3UFEodu7nAY8UCYV7NkFAMimqUKCmmAN3lXG9zyL4BJ
zHmjh57EqY7pay0wSvpn9STb+coLRPbYu6FhndXt2Mw3WTtbxXVowvjbaLeAdGc4TV7h+gQkgl0j
1NltOynchJgOEBS6tQjROeQh7NYG89ajPbYhvCioBzyZPt6tCgTctZzdYdq0Cx6BAPIE4PihZ3HE
PM3oGoM79QrB0D4mlIV4ba5jkw3ICuGJe82s14W7scoztfWrrpy3OsJVwQuCquRM4oQYV1kSxbze
pdc/t4zoHQEmQXuvY/TdVB8JLTybsCgDyCsn8AtW2QGZYfLQxOc4iezBUflAay6RmQWPRWwjsxJt
YIImziuMSJg0IDbqREEtKRsJyoF4SCq1le/UOLqKuMV4ipvwm5U0bbYOkTTmuN0y0GnEPrrtPvL6
3EYh6hSg/8COqVU5JzPQYiQxkJOTQLYYrUvWJKNy+tFhURjVGXKRrNakpxeNRUJDPwSnaa7Nz17k
N889ok25L1GxE+cXIasglLstXlDQVXILelvhAGLYdzEpOE2yn/PWac9wA4fxJadhQlzquWn3CTiK
DuJDE9jjDf68tFWHuKlcOmxuKJGNYGuIXMTqzTgnzrRLvEpO5D7EEnCNKbHswVueO1KEiWcJXYbk
AbMW+mGqIFNXbIIc8AZ0tTDS6EQnlDZOvB5HlXgbXlOvCbZUBDTuSiIxe8fbhm4XKDwbbZvUiOxF
6vKkZXNXD8HlYJpaBDgHeqlvQ9TCMxK6RDR4hOSMKxnp1jBkzR2tTFHKl1xnlVvtWVIFvv2pGjpE
zrdOhEk5ua55AjFhIUAv8RLtERmYcwMtBL6UQeCEYUHLsJIqLNejKPqITBglzCtbu+g1ELdGau1V
sQv5uxQ18PK4qPpDH5JA/YA4TbsXDW23Gk3rGJY7iTDD3wZDk5IOUccyKjElunq4HXViAPbCjDYE
h9BQTEJjngYXcpiNT0HXor8o6Kn5ECZ0+jIgaoV1HesZbPMUmzWwiQ7Z0EJBi1c80S2oEuYMCHrW
LBygTpE8VzhaXxpd8BqU2klwkbCeI27Uq2N/C8WqYT9tpwA4DeJVx33qFkG1kyZkn+tmHiILDkZW
VWexNQXJFd7p9JaXKabn1YmxdO7maND8e6cC497kA8ARSW9Swx6SE0o0N0Gohc4wrJoVMxE8kSnv
8Khs3Mkv5YNn5Lq/yzGcyFPklOa1RBwUraVByvUVsABWYCruZ4Xkl76xvaumtDR2ThRP/oUUmCDX
RWER0FQKTZiIJerBwt3lDEAjsqqMDzlcg+umWaCBljuTwWQ7dRVQb8SZwiyOAg8Dg0B8iXzbtK/K
Qjv9Dht/m+yKqB2OvRom83XEQ3AV07demyqK38BJ1kStEKaevgZxQ5BLW/nZbTgMRrQLuzx0915g
tM52aCWLQEazAAzXaiTC1v4853DEzlTfNICZGgRqlyMW0uGT29cdmXHKEfqAjtzC5umP1VWq2VBc
wnIb8LFbcQ65Klazve4Xkxu4e4Ji8YxTisrOZ2KJnfsGiBzMCGIsa4D3UrfmI7c4dF585U7PpLuC
0O6GbrJp+ZcwFYkBN2C3JFZpHOxSTcARrKgWgDJgNpXqsfESe4IKHsVcWlOZI7QPJLWpv4tm9kAX
8VB04cMQGWG5TEN+EeWrZE4lajLCzTXcuNkvED3uQCfqkMyfsc9ex0EHi39raseDMmOE3LEuEqKw
UtQ5bTm56pztQ4XJH99tsraqrKtOqiuH4WgMgpyC1kjTbE+QsZWuCCrP3XN/8luxr0Xf+K+ZMy0r
FN07zTEAOHrnjPHosCTzjdfMHBDE+oUd4YG12pn0HY2yZ43efYJE68KnPrphC+irsQZvOBStxfgG
bmV29rkDQ2wzj0P6Vxn3/9ecqJKwxf/va073b9Vb/FK8g0Qvv/GX7tuy/oFYiN0FERuegxiEys8/
dd8uhUgReEvJAAEzFan/DPf0/uGF6A+IMqGJgQbmv8pOllgk4Y7AnLgUNszw71Sd/D9ENP+skiCz
9D36ud5CnXZ8MkA+VCssRIZmqdOjm6X5sC1cwz8pjsyutBUuTM9iOphWiDpzdIyO3rpogk1dCuuc
9VT8QG8WhMWIjQn1kzHqAbKHben9ZJqA6cIOiVQb2PeeJLZ8mtr+0LWugTAUV1IXvBoSdXk3qoJH
ty7P26RDpcfKvl5TXjknzyO9KbOuP+QxDv+z3mI3VMVRSzS64yQrBMs5TlqSvb/CNyO8akaYtVUN
GhtXGumbQ1DungUQFh+AscYDoq30c56W83FMUd6a41RcQSTlgxEpHNijAsJgU7ph7et8wlcxQ+zv
wv04NeNFH5KRXVvudBjqKL/WfMmtlWQeXMQMBrKXGoc0bd2tG1b9Jdtpc9uMw3TeJVH72U/65tXu
lQXc3+0PIxv6jR045sH0p5ghzLW2c6vH2ybriHsj09d6tNs53fkYk57DPLAPKo3lzhMxnNQ+7y5Z
xmXH2XL6dVgG3sYOx/AuSSbjGmxLDKuhsCrGnrRbl6oM1qM1hiu6BoQ1uYEk2SsoKtYa+ACA/U/h
RWTjrTObONhXLQpYZ2j1LlHpeCzHtLubHMO5T9iX7eNAQR5h+SqeYtcI7gyrEaeiIjE5TavgUPWF
d1R4DQ9lqZo1kJbiZSrgHMfMdF/nwJL7UebtBZsuj+QwaXaHoGvqu2YK/CNoTGb8tmuCkjmGSfMs
M3V4ZQYAtJykaklR0Gmzyglovh7Jk7/qnbA9huyktwC+669+lkwPkxLi2dM9iSq4RG+aSmYXEcb2
bNuqHhAxozYXzLQU1GVIv15b1+VhkAOayrL2pouyFe2b08pop8ao2YUYHtgmR0XKzlV5AXkuli+7
bT0p3PiyK3tShq6NQPs3MhjxAOWOSSmkZ3IjkMqoqiOMbv8ioQi0sTM3/srdhXyo2xCkB0TNPghs
ClNFcRHNmpJRO2Rv2TANRNekpbjLVV6DwCsd8zzyOoA1Vd4P7AJEd2R/ER21Q3CF8lpezAKRQNA0
1aUxV/inwBDsmWBh/PmduUMKnV66gap2EMOm9eQH6tKz4uhWjrOE0SfiXTwDrW683rpky1g/ex3h
k5nXmp9TPxG7Lov0ZWzp+oj6X+36wpLnrLxreA8zmr8s8etzlZXyqkh6dVCRSIh4y8fuNdMIxyGX
2MOnAM3KXcKr+ZiHecNm3yyxrPI+46ru2xmHb9m1QkAM6b2LdKi7bh1qvDY+6/0vqSAXexsOzeCv
za7UxqryJv+ShbN8jnQHG0wXUPcITBnsQxW3UIVilsxvYGHgrsQFJkprHpovJWr5hTCjqgvXH/IN
2N54U/R5UpGfGA9fY2SQmzxReAznzCe4lZujwB1QKmCbWE3ep3oSAQmcpo/OyJTV4+x1itpQCfGj
xPRPrguajSuvDKJ7PhbQnz846qFXJTLisoizy9iRFMtyvBorzzc18LbONLdLN/xmmv1h14wqm6gk
duaGzX23Saa0vqGfWJ+CpvPM68n252uZFv0Ve5boAhAW2wuU/yCHBipX8aq1UPqesWMmQtLnlRfY
y+r+Qs1hf1uyzqEOXUpbbBu3rd5SJya3t/LGb1VX9XdeYcgdL5a7k0k4svaBYHltp0nMR4W5o1bQ
+tSwaaxyvu944T51f+iguzYm9kVkhGaxtNBnjjGVnIjPEkUiu174qPF8AW4lpX1su8CO2pl92jqP
K9yQtZOP5zY9zesiK7uL1PXaJz9olrVugGsSnBV1H8C0t51qh2+YaYwvLlPHpyRnrEf9bR+pnbef
8Ah4+FJHx74NdCM+TXEJuS1pBcx8kQrSSNlr3wzSlCcAAh3ZTnN61IFyT/hBFTZqa8rOh6SuniI1
d5h4yaOCPIN6yezb/h5rgHVeypw4lTJN9zqOii+lEN6Gz27vWDfKAjh7L7Djd4PxOFuGTFbVGA73
DdaDJy6UxWgxzfLVgmjAhJrab/CgSJRMSblrxqS4rr1KXITeBIWTyPeD48d9uw6CqiD+JlVrIZZQ
v8bo1jPFrAvlkxtoZJX5f9g7k+W4kSyL/kpZ7VGG2YFFbwKIkWMwOGoDI5US5nnG1/eBsiqbhNgM
q+pt5yYXSqUHAIfD/b17z71QYp1lOazY4OM/DYz7SZ/6V2vU9e9tn+KSCpL0ew+9dF0mZQGIzCJs
NjLxspWxGh2TurUR6dTYMGNZ5D7ph6EvO30wquCV5aG70ZKGZB9lGAfmrIeOneNO/1CXSUg6Wcd+
wAn9yTqEQQP9JYnxMfO/G6TAoeqCYiCMav1SbX3IsJMNQgTFe3CastJC0IAZ/yYr0ohy4JSTk5Do
8rUCUgxoUSp+pj340DUekXyNiWA6JsQHtBvDoISFtag2SL+BAoj2Fz1Wi1dEsU9NFCl3ST3xVnhU
rW0WAh2SdpzWPt7pVJp2GUg0edNIcXAfq0rk1qEnvVlRPZgulbUkdBt8aT95w3ReLA2+1Uhdnmid
Khxu2APIOvvoCBwoNVn4BcHQ81uMigaK1sbya6LoE/hFUY23CFW76zYqy9qxcK+f2NGYt5KPqUx4
IWlT4Djr206M5lbWzByhQ6FCgChHXczf7iK8C9Wg0Q5jTCP7aFV8A79bY2zihsqxtlEWGWvwAeAI
5aF1Kk0mbcuXfCGtSoRsFvl+vZb3hylXhhMWufbJoHV4Q7We1qJvRLvA8KPTwJK34f21H1EWEFBe
wAftbY0IXqrTmJ7CIl535UgSag29JInZf7GH1FacSnws/526aWfSXt968brR85ICt2mUqzxqp8ZJ
/Gkyt/SiOnXXChMeZDJ60Q8vKnG/eqAtiUfDCwitDBmN6eihCZFB+GLAbFEhLXWge0o7C4uPvqag
6b3Ig9xvigb1P5Qmn1pOmNlXoCtllYTIkEDmuBQ2dD+SLi6NsJOJiw5RK2STZ+1CLcseMosuGDwT
76XASXEZmwpG/igaSZGOw6uklv0ShKVXFG6VTWRo0Jmj3kApfV7HoRoZ6kiVxMrsn4lmS3s1YsPM
2wYYqe068SLiSNpQTsl2g9Rnd3gQZOKxs0H+4ftK+RZ6dkTtVLSnFhfVVusgQ0L+o1qIm1frK5ZX
XgVXa/IczEpcQuirK7qbzhRIhIJOgZJdWJGmiOGKokqcX+TjJD9GU8/uyBrkfNh0FQXdTTJE7akr
iwJweKtJT1IA/4UNV+VlOAotK92UXTvuAZsn1lqRrTDYU2+PH0YaIDcitIIfkD3HGhP02AKJ1djR
Yv/XBgP3/eCLnRdmcKUzzOswEmRFyrdqMQWlQ3mZ47MZeyqvkmWqTx7uTiByIJiIXhV4vKFmVaGx
D80hytaaEXTWmiZXQEBHoLJdiCQB7g2f84EiEBTSqAPLZvtUjUC/z99j0hQs1cFyhKtDLvEgOFqk
E9+aNElxSnQ+kFh2WtMGoThzWEFK54+j0hG4ShEJZrBSURfcsJcir8bSYoOCGFVmY6UlAQ4fik6E
FQZTDzUnSqKeN13S6LgLlj9gRyqS9j70oSBb8aBbfJr9PqRUNXU3MiBOfaUXWMWA3wq1gw04QmE3
FL/jmaXRiDd86H94fIpJAutA+nCoECTxQe5W9jJ8cUy2zCsCCUEiAx5pM6XYl7SRXgQy632IeAAs
jammT+XkyW8jBIsZzMZG0QXLmIUumSCVfR/LHh+um7gJrB+BKgrMi/ywXlOnNacs3i4tHXcs7cpu
pLQKUU2omyFkW1WoYbnOJ9t7wPAekL3jSwYkJ9mnbFnXZACtNBvXEQw6iuFA/iSwVkkcXg5aY0yO
lsnZTad62iXe1+ly6ie2UNSlCAOB2cF/APrxF2cAAOeK97kBY1Uzb1eVgLlPUiymulU0dCJ0TUOC
U9lGbODxVLXgKgb8DFv+UiWcgseVPfrdHPOGrSgcdr0SpSdT0lprF8kCD1c9VDOehe0lguBVqGQy
r4XSs8mtWq288fo+sC6onjQlsD9anf0qrvC4xtf6mAWiAG0kQu3Gn7CyUaMBJW5rb10Hmpt9Ybeu
aVq/1A05N60M3CsTr11QsbeLcoiksm8k+zFp628Vjhrwmxa+4JHz/1ZMOWbeKeJ2eKC+4Lhmd6be
lhCmMzmfl8/yRxPatWtksJE0yeyutR4TtI05+lDFMjDyaNSiK9OXouu48yyArJK/weUXak4W6fpb
54fEHaIr2alh4b1mweTf6ampXESDQlZhGbKXomcUrgXl+S2UAPqHReSZT4nsobNjD3YL2lx9SEkK
ADQy9g/BMElEHtE7sXcc0bI/oIbxrVVRm8N1sAs4GJpA211Cs0/phWNjUbHyqlaW/VB1HVkFRBDx
oLc0wde0W5IzOq65LPGhbGErqNJMA1+QaiLDWWjFYkml9a7pt12Ub7oR0nZAhqoNVVKeMLkARr58
V9L5RBkzq3oX4+m0TUxrVinKSGP483eaZplrbnLdPJpE4jTWuK8IcmF/aW9b7E9nJCQLiRqOORRK
FoQAFYkaVpSFyq+WR78ZW/k4oGTDImT0hBwQ2nLmDi6Fjb+GESp3EGMISh9rofFTaiS4siEfURtl
gQtj1mER3xDKQjcUBcCl7BLWvv36Ni49Xf8c1FaQWVHa+s0NWFeK4XWVcoQY3zrgq/xdvU2vYMGv
hp/BzyB37XW8V9YcRPLLs4N/9hAp7P41+ELhrNqBbhqFctS3xjN1n/5qugiv/EtI3vvx0toFh+iK
nVlw9Z9cM5JNDfGKCi9kMXdMDacCm+0jCocc6q5TXKKk2FJGuSrWxLys6r3yWh2mB/qpZxSVn16w
ZiAZRcCKonPhXxiCAG3IpB5HoTl6+ZMGlYVTpY+MM1Kr+QqWbwcFo7/GmWf0u7cjNHKZw5xKiIHg
0xylb3Ba79lJndHifvZivB9mcSN91sIK3+9RwJo/tDmRSpliRGce16eDIOlDswlGB5z/x2uh7WT3
ma8d0+4tNd9s/8fXs+HTW/Xuf7+Yg7FptLoSaccCOldSlwwwpyr/M4nxf3WxLV0Kf75nhonda3ao
6vJiDRnp01VAi47WlbLR18OuW7WbHIEriAq3PbNe/aoR//b43w2mfrxlgn6xPWXacTbEJjdq7lA9
MOet7Mom0hy3MwFsHFy0B+9Ouv/6dn46w98NvZjhEnvB2oOcMUFbNABeWYcoAoDN4vL1OL8Ma19d
42KK59SgRc8NHY8RISHEyxPSC2xgTarsJt54znj39YDnLmwx16WJUgliJuJtb32fI3UD68fMVyYh
CV8P9PmV8RWYnV34zJay6yLlTQCwd2xciur+TtmljrpPSIbmA3Ak68r9P443X/n7xSLl06kxXuWK
79ZxXgqbXfsyr/pg1An3/Xq4+bn89tzeXd3idUYrEA6SrR3DaFhBqVyN/ZkXWvn0Sb0bYfFGc/4O
EqBhx/AROTkvW70dLuy1cMbn3pVd86JwfFJ0v76qz99vVKZUDWgc0fr/eBP7qbQbfdKPKXXY0rhF
SQT6K117SXcVDYIgXAyJ4ruUhOtUpPdAs87Mmo9yZdpGfLyRNf41/uJ1UDPoh7GtH2Orvg388eAl
/ibQZ/GSveq6aW0k/aan1fP1ZX96q9+NungpiAJqrZirRi1LEHm6o99PlQICeN88fD3SJ/tLQ2WH
gmhfhb663IO1ACTHKDWPauXJT/QdAOGr5MJjCERdJ+skCss9ucVfDzr//MVcRW6n63g9QYFT2Pn4
UE0clJ7eiqOG7dhpx7BYTxKE605VhjNL9jwnvxpp8fjkzESKKEyaAFLyhjUH7ZBPzoBLRVH5oYde
9lIFqYBtTrHw62v85BEicMfKLWSMpDQcP16j7JOCpVUWypc5qi9F75R06oNOuI7VAwz99wdj246n
yBTscpd+mS7UfH00bPh42joS3wPjgRLRwTCvvx7ms7tpinl7R3sX7sRijSGMi6JLZh/lDjEHyi5d
zbc0fE3XFOpT5o/3QW+cw1yosynh92c4b+psGVsQpIaPd5JqVD0MJErB0oWMV2/qmqWbEDjVAoM/
TVtUK9tCpVdRNpRuCdPkjHnRDda9lIxHz6q3seffjJ0gxVfzL+3xscKl3efFBlmZY49/VIp2gVkL
YBcRvFB+svxHYdPgtcNDj7CxJuxAQrHt289h8pJL3+3qkRSXVZaPB8TohC+Ea24GOG6bJEbZ6QDh
xli2KgLN+6Fx1K7C06Dfmw0ImZgeTBHv0+HV66CdQHGeaX5m2+/sobgpg+BhrKS7tFQ2zcAOlkew
UfmVBYJZWZbI9dOcIJF3JfjfKPhDLq5L9Rr55qEkdjLO0IRPir8Fh0+mJvp0K4YsKarsiVIO6Z35
kwCkXkZwBZ89I3qt1XA9FP6V6pEbM1AeN8B500hHOGgqhN4Kp6c+YFSPCvWtNEgugWjSvLTecnvQ
wFEAxdWRywXIl+qkoDqonPToIelG2E39rRIH3BtzI9P7Qq27M81mT4bAjUgJ9EGUZ2ViWwpx68sE
vnk8PiAyt7n3h0dvJQuQ4krKOutJDxhsFNPk6FV/iBGoV6/Gd16cU20oV3wa1jJJtpEHYb23b1TO
4/5wX6o/hYHSLWVkhV9qGDvV3w3KVSVe8oDLo+iavyDM2wSTvQaoi8TrUnSvWvDTVk6Sd1PWdEmL
XR2XFMoyxwperOI7B8nVGPDAZQT4mjTHtEH/lJJVQYdm2sXltAIBR6br6JaJfkcTkawo4ybN9UPT
aBt7Qmgetd8Q+xQOB14wmaG1VZpxS4F77SvbXiZAaS9nUMW02gmLqnWVmr1lkd2p1YsgoDr0va2v
nDBQE+DY7pvE21kY0tHqERimP2sBrFi6a5mgU8J8Qp5aXqXKm07urE95iuDiYz2crPi1nQWh6Oqj
qqV5RXIWFKDKAysri73ZUJLis1pU5Mr3dET49gTWjMsn8669JCcKUVJM0/CR3il8cILRwnoXzO0f
iSpPNuOJhoEaEsmSlrKrsvaW3hsQ8minmKSn0tAG/LCnDYDVRh0w1kfddkQK5QAAy0kRQ95cEJ29
CQie3nhk5filuUU0fqbS8dmXj5UZo5phzOSVRVkgCiQb1JF0zGQG7I2ufWjjpKO4jCSVJpcZlJB4
A/M/+PS9G3Vp1gkUan5F5x29yH4VpXIpNcMxmVibvl6pP9s3YZgFgEE4IKvmctGEVlYizPPviAF1
VSddgzjbfhfbbC0/nS03fHon34212Bh6vaLnwygd45/4HOYzPxkMb8POdvx71qnkWt90d3TPbsoz
m8PPthHvr3HxBE3CmWgc+nethLw82tkGKOcsPJ65k2dGsRb2qrGrKhqk/p18APIFT41UsFV8mO9n
tyZ0qd5Gh/H8Pf1s+/Du2qzF9sGQJKhqhkQJBwa/o134h/gBeLRjrWS33EQHf0O38Mz9XBo4582u
Qd3BmrVaIDyXgwpES4iv/btkn97Fa+/Wv/I2dHGx3hZbuHdXydW5ws3ZIeeP/7tDUuFZ5aQr/p04
YWWaYypM8Fn0VzfNTjkkePJZY53zp6VPb++7K13sQL2UKAk98u9oJZIGbaKnD8ccOPFIqx5M3Onr
OXRutMUuVFXHX7LfO+DXIN4VCgYcP6P4m5+gA/p6qM9OuTxDW7VkSjqKueT6RH1Q1uoQ3BGgu9GZ
OIgiAGhBrNs221Je/QcPkDVm9lGyiOoyHuqPD7Cp8ybp/PaOOCAXLg0bbLGZyzC0lUnMcos784Ks
jfXXV/nZisM1qrrJrhCT62JQLUH+oQ3iGKl5sKF5uI+17hbk6S1kzmecPd++Hm4J4Pn1Ymi2gb0C
wg+e2sVKg5UgqZMZ8ulMGjGCq2pPXtt2uvbuszfaovJtcpFf4m5Z4Rjc2NFaug2O55bZeZIsjzI6
TSBcLhZb/WUZ29JBNPe1dUyUWH6phMjvfYSA45kPx5lR7MVqZzRlDLXVOraq0hTo1NPwCr2Nd+aG
fj7KXCTG5E8lZrGl98TcffPsI9WmBz3QNuUsPfr6mS0ZAjyzjxNzsbJAIaS/ozR3yXQrK8hf6lWm
XPv9KS6kR7kSW1nNNpD83TPDzv/bj4+JZ2PRz+DbA+N4eRTT1Azi5RjfB/tqH6+Vp7530GWu9E26
0Yv1uddvsbIoMn0NsBywK7CZaebyJJ2O9qiMpXoKGuUqG8I7cK4YCPODAYz13A2dX6p3VzaPJUAW
KFwcrwHgwY9vuuwTvItV9BRxZfP0Z9e0geS9Ctbl7sxNXMyPX0Oh+GVXhhFdsZbzIyD9UWDAPenb
6FZelw4709vLrbXKb5MjFYMzV3ZutMX+RRgt7thWP9nizWcPbj9/fTWLEtKfF6NA9gM8jfv+t+bE
NKL1UPXTXDXObnAB7TmkH85RbT69iHejzH/+7kPamfjlZFk/YVc7toHyYE5lcOY+/WrgLGeA+m6M
eav0bow2sJRkVPRT81zsh42/q9otNjAXovBTTLKqW+z0m5E5QSiBvsMrwpIIhO/mPyBoMBXf/5D5
tXj3Q7ClRUXFD5nPqnF22SQ7Yt7OXO3yS/rnc1OpU8kztJw5/3EQQ2rKAhbfadiMa0s/ttt0Kx4m
p1hN1W3qhq58rmR0bsQllQBJYxb4hsa0H9eivppH7G8JInSs+moeMX76emZ+OiCVcFNAWUGwv/yu
gfxBzK7aJ47q0ya9Ux8IKBBP8bZaj64ZsGM49xFb7vd+3dR3IxqL70tjVX2FjffUuMXeuDEP3am8
ClyKyBvqIETHumRXntkSqfP7u5y278dc7hYmvamFbJ/sU7W3n7iVDvBBRA/mPb3JNc7hk9hiN+6u
iiuapY7sAP++J0evfpK3hUsWoPv1bf/sVdXwQejajKCg1f5xYtktXsUu9U55RBdWq0gQN+y3r4f4
/MkKlLzzUq3hiPk4RiiPcmwRJ6mg2S2bR3LNKqNZqbW5HUnOSoILij7f40RfBdlAZXIkCbM/9wJ9
ep3vfoP68TcMQWlhVvJ41uqBYIzqlmR1l/TJG0I478EVnm25fPI1pPOssD+zZAATy5XWjtSpjDP7
RBMa9QkhXdVbKO4aUsp+3d3/twD9XZlhMf+7BYgK049qEf0w/40/LUAkNdBGQHgw16FVwsh5Ef90
AKn8AZJ9tmSYwXXoUkz5fxmAtH9YFqQnTECsQ/Bk+Uv/BM/o/1AFmw6+mTicMWro+r9jAZo/Tv+z
Csy/avYZQfrlZ7CuLbdKuQ+v3iNVGuks6bwd+ZLaKsl6MF++MJJzHNdPRlPpMkIhNed/LcFigRKV
wBVymOfmG/o8+4jcuForEqT7dw/g9s8LeI+y+Tjnf12WKmO84n7zz2+lf7JfOxMbqAsfU98UFK2R
tnPE7PqkcDsDKdPXwy1AnYwn6Gjg1+IkMvuy7MXCMpa+b4+e79ZjaD1wJBwddB9Ud0RhX1E7y/f4
8bRDHUU0BT3LWo+hal7LQj23aVM/ngH//CHaPEE0RZPR+i72AJlF2vmEcA6dn7QfJy9a523ylCpy
u0WmRfRsipQyLbufTatH26wQD7iH/yh8nEMemcFBUpVEhU6pO7bltBV9UO9ywpRBLGv+Keh8qtXB
cF3ksMND5JxOZAwEsQXcUfIhrmMNCe7Xt/bTCwIHBhkM2MtvKGq/qXAKICeoxWiv0pgMyFgpyCg2
iwq9vW2rV4afq2dUIItj0j9vI61VlTeUI/VSBqKQONeNXow5V9c2WZfZB6HJ1UXjx/kNbBJzpQ1x
cLDqNNhGAGT20DzKu68v/Ld3hSnF0Bqrxoxt1+bv97vdXIPxQ07w8ZD43G27VNdu/XJsNyhp8/W/
PxJaOksgpyNvZPnlRXAmwm6M3CJQkViP8kBuUV60D4Gd9mee5sdd/5/3FZ0BXU7O6/AFF0dcO4qC
nhRBt6LKvJLblIKdLow55zRON/h9RkIM1ZLQCdyqCWrRqTt3YPv4+f3XL2AZhr8Mnmn5NWz0ABXm
ELu+BkJG8cvw4BPLdOYk/9mzg/rz1yDzj3j37DhA51bQxW5gqX8YrYIHvOt+Eil+DhD86Tgor8Dr
06u2tcXtHKJ+wt4ZuZZa2Hv4Pz+nUSH+cKLp9u9PkVl79a+BlpMxqVG/8hbKapEc2pgUTDwQ5ETa
NWi7M3Pk0yf0bqzFCYOwjlSRGMvHj3mht+SpaVJj5WeW7M9vna3Rt52xa0vdi2rXkp9EsUv6IhEN
0E9dnAmaOxe2z4z06ZxnviPDM3Wdl/rjZABWVOcqrxcORZgKqP7hkA3iWaPDZ9aHiYMhPaWvH9dv
nz/Wjl9gOnZ7FvvpxedI4j1rZzqYCa//NiAkFA5QDuOwiK4kmEVnPrafPTBQeFRANMpw9KI/XmAb
k16MfcYNZdgiaq0q+APCfP/1Jf0+COuGyaYHCS7I9GVxk74fyUYCeM8UTyt6a9Pz2Gjt6etBFjDS
eXVgFM4gs+hDBnm9uJQ8VlWpAhHUuJ1L/9ZRyNBZlwM7dIKzjS1l94O8U4GJd+sjRuWvR/99Ss6D
z5B+HXkNCvGP97GKBqpJXGI+Aj+DTCL9EHF6hpo+X8CH/R7VI7YnwOk4C9hc8McxvMYoeqsgyFY2
XCPUOzBliiPLw2xvKD3scubL1xf1+1ScB2QbplBnMVHYfhywVDsE7nHkiIlKj6Ks+oC6e26tdLIc
vh5p6WbnYlB5gDCcbyGDsrp/HMuIAw3ai7dCYpyZF1weqZfk5frNSdVzPCU2hpN4Z+OBvjczKC2r
CfPCVeplbU9sfJbeofQpBcgy7NWEFvnant5t8zA3PJMNaov8qDTETCSRNj21jWjQzMGQewxaosLN
qniQs2H6VpY6wa6dfRN30kMm4Z8Z+/YJ3MouKPt7cskCJyg1byVF8VFrg+42HQftxihaJw/VYzyZ
0P/8iVilJBUH4jXlrRH4kH4leuqRl5yENT6bBCqthF4qQOCKLNoMaRVQgvfwiOBkia/zPgEiRId7
h2eyvVJIHbzEVgknv/BtdBuZ4SJxSjA4d4lKpo4YcGR62FUR9pOh0fnpySorAB72WwvqpyZMvAd3
oeaPmpZ4a1kpqzsbl1HsWkN0kLT8pmtCaPRqn96ZuVwM1+OEf39Vt6QaCOK4NjD45Ov5gC+DX5Qw
JNSpPSi08kNvXZEY64K4iTYhZF0LS5CVeqAA+mtVjxEUjK5aociVslsbVywwGwdKYroHaLgB3bE2
u9K+kaIZwpzdI9DhQI/z/cIXirGRhAzKT8EdOrRl6ObkMV55ZXHpTykO7aw3V2WVbULf70l1J80l
aBPiPfPhG3YQbdO0yT1xUc9aZf6RFsmd2oI/mNlXbuBHtkPUwjrvRHcKkwhAnJaU2ffMTJObTJTl
Yf7opI5npJNLjP20Uapi09n8G0DKsyW1GfWzLiqclg0oOhduXxeTCqyOs0WryDJH89C4iABipB2E
KUq+RltXHDMAiSmc5LvMZZWEIGuptwn7eGOs1WuyfdrNYFvNtTqY32JV2E6oQT8gPGg8gLpTbibs
Ztte03+gl0AYE+Sti32wvylDoW0LMjbLvESOI4xTTSQwvT/l0pCSo+lFB2G2t2E/wNP2lQFGafdQ
pVDkpKS9mqTguhEx2lhr2qUgnzahlBo459QDooEn3dPuMZwpq6kXW1xCD1nkvUXjdMO2Vrru+ww0
Sxba/V0lpxcJZkC3qDFWdF3Yrds0fAxM9bUr9QC5kQ/Es7Yi8u/Ite1D7KFhr+FvyUJ9nxQKs2G4
x8R3h5zO3o9gqfCgFsCRqn0iMNuNc4Z9ivHaMXk1Vl2BdHLM86dRNg9parhp5x16MttdhdOjKpPh
rSRkicbVW5HZYB4nAu6J0HoO23SfeBX+SVDVuUjcrC82pFrrm5ZELpdl4mjBuMSo6UfXw9gp2yCF
V6GmIemodbojG0TaWL6F4aEXAbRJfGddWJ9CRbJuhDJDm3xNrda5Wr0FnfmzBBNyQz1gWE9WQSAO
Qa+KaKUN1oLWqYXC0VMmeLVArbEqTEl1rMj/4Rkwk3qbSrRotrqW3nd5+RCOxmbwiK2XRqRKWoNp
VPj202QHRBCTs+K2OoHAvpLGeN3UawEeiZXFIpFKB4klx+otO5o5i1hcNVn6WJQNNhg2nL2QNxgh
AVJ50Z6Cw92Q4C9LYPzgyfme+uYPMTQCWkjGY7TC27pVixVMDNg05TjuAfY9TU2nOk0dfLOKSVqX
jf8ohcbDFKk3nUlOveWn0XqYvVFTEmMk9xXLkdPaJZGcSFsv9N0x8L2TryaWA3jpqgrGwS2EQlhi
VrXXvaT8VLvOvK070a/7WHou+l5ZG1IR3oqyyJwpHwccPVa7KkcFT6o6T0FDTh4BvvYHVNIt9TNO
DRQ29OdJBdAKNuUt9JUE+xfASzBhF9y2C0mqmjUNfIq3bGOBMb1hd/xOkfciwdYPxM9QrkhSGp0J
ZuB6IG7NUVXeALDb2Uo2SlLEbaNH21qUZrFK+qT81rNebTJCXoER1jLKNRXkBI7o8JCh9Xi1y7B4
nvqmeCQRgZ1zojY3AzIpQhcHGJaOj7ERXnjjY6/TJLkOHKNBBTUQvv5qWoEF2rPJfoIwq38qnled
UKIF+65Ianz6ZXrfE8Z0EBQ4ronoRacVhpJPKGHLw1YMtb4yYS1s9EwONBjpYwaavon7n3rcp5PT
TqgU3b4kD51oQRG8WuTJPqJuh+aZiWzGrLS+dghiYCKurEued5URkVc4BXmWjVtiEd1pcfQScHR9
1jSIBFtZwuC7ykFxgIKqFBuUC+HW/ZBe5WHdTvGK8lLlH8Y+j5KTNkVm406QwNQ1yCQACzDzyvGQ
eVKS7hIv0wBX6v2YZFtTD3DNbcinjwlIHDKjgW47QRqwmj6lEJyUuaxdGkwT7yXyGyl0VBIBUUvm
Qo0fjVYOwidutB3syY4n6tPOsR4+SgaRVVdRpZq9Y5Sjb19nftPd+9rUfDfSNImYPJ2arQLVy27C
ZMC1T2wQgctx1BcKULOwuCeJjhBMkcqo0QqFVQEJsuQUdZnWh6ofCvNOT/AzbgaKJW+eZ5EtaA85
vi5fWF7taiqMT1zQRT+sJlnJhSMHCkJGFFJZdKH1HZWrvPYBX0Fms/VNPNYh40OxEm5V902+biLi
X681tj9wtTqQJNt+mCbpqQR4mxSrmAxXyJkwT9s9uOdAuvKi3De/lYZWwDqpLaRvvpxlmNqwYT17
Wh/ILuZti/CEmlyxriBxbx90uVpe9M2YoH9EbyJcoiarbE3jWB5ekz6o5KciJfd1XdRRo9z6YWZ5
uzKOG7QFtUbRb4VmNG6/57ZPKHvDkiKyVZRaGe8BIWPRug4R1jhJqWYpy9xArUuufeIUWqG3f9is
0h0WizKcyDRVh+LU2dWo7LXC0vNLc9LtE7/JmOWw0EFXWG7lyE2GIgv3iYzZdwUgw2JfF0d2fwAu
qU3gRyy+CCYQlEs1NboUdJAckPeVN/UAkLjuBjJz/HIaXCMR0bxoIPf92XZBiQ22qhBxWZHNAq+z
rU3IAR3Uiu+YmjUCyIrSKbcy/5oOZNRDm5RElbAW9kZ+pXfCQh+VEzftWHYFgJr/zs9WXpZ6wFUz
D7kiuwRfWQ2aip4Q8rP/2HZqPRxNv7IyMJRtCui5qzA9b+sO+s8ap2lbXam1IJwaDsxQxeM9pCKr
xSavdWn3OqlgmoSoFELYfEl/9e0+IgSogAXVjzmLnK6m5R9tkTdYdOxwip2+StMasKsJpxOCRHPB
9wovae3FI7+bpMhTlsXGy5SSFctnXNdfGrkCtGJQWyUsFZu0v2Jzad6UTZT9FE0yyIdoMtDlAr5k
MxL7VU5YhDlgajaDgpjwuAqbo6IVOvPU8vC+W6YMJLEyShfKr/LaTWTbrQbIf5YbBsLwr6wS9/W2
Nlrs4aKA8OJSOZCpDJpRF/8gFaTMXyXf6oEWE5YiiQuOQUN1ZAdXaq+1J1lxuIPtHgKjUad65Jfw
7TJaVE6morVuRCKlGJwZja0UB8tsR8LhYECObFCSKdS/NWEUl9vJRFI7QSKaGTOE/k5dhafLaAyo
L8AyvTSZK7F99RxMded9a3W91taAxG19l7e5JfJVZ0O1QCtQJnaZbSpYVPKPIW+U4KbTs1g3DtNU
jOLSDuEv/9TUIkqdlIRdvONGbRLRKik5eT6ezOzeBzazzlin7AoGPsZyJiebMeJUh2e4shMYIKMh
+dBKBq/VNfZb7GX0P1oQucnBj7sxvhVYOSynas1m2GZ12YA54t7iHhyHSeySUirNTSlPMVzkiCxP
kvPMUHms5UkNt42kt91P9s6ZNe8fOLdi9i9L8YKlT36uiaFVtsKcYDATPmpGzzqRqy3M6KgQa7VP
7HBH1ppO/qsc6KV205DAp1wkklGYt4EXFf2+mvJ2cj2Z7F1XDTstWZfEuFWXYFTlaqPAPphcOwIi
40iyGdhPJImyDR6npIM1LsshmBKWPPapMpxuNwaRz5lEDFWt3ROxkwd7c9IGm14jc4cTgqaYPuGR
DdTDsY9sddVSkdV3rdrq3zXRDP1rT142ol8hxmwDORfoRov3/SnRp1jbgmUYOM8m9E1DkorFlN30
UdP7Fwj5hfdCHuas3pcGuTgkmWnyDmTRhIVeMYPLMYMJRrvFKtWL2M6xD/haJQUzNFdRgRmmjf+s
+YhYB8uGUGyIyC+c2u/sbpfaM+u9xmaIrMEv1HrL6Whm90oqMC+/CBObI4tcTLZDRnOKX9oUyTFi
xYgdj8dwLbP7ILM4qnSQLY7iR2UbuJI9RExw4UEEK9zQC4KkdszAaLHdNbUuw71VxpRlG+osf5AW
Wr/ltDdmTzxQiEarESw+G7jenKTiR1mVcOHBked+uSnoiIRuWpYsRKCsd3naGeYbmqvoRyhpQf7c
R127Tei7AS1rbG9D0TG7CswxOVPmWTaL6MtQR7XYGaHo1mgbLQqCACTEAHrVifb+jnzYcgumzUHy
Pa3OB1b9VjajKkc1RAVLpcL6W/b3QpaPnJI/cCRqIcDAX0LE5b/qLv/f9/07MrJ3JSj3tXn92w9S
fJvx+jX98V9/f3pNkrD+2/g3qMdt9voBATn/zX8hIIX5jznuilYvXRxUJZSl/kJAWqSIIKYRtkCn
9ktb/M8OMBYM/ogiILgBDeUxmq+/WsASPWXkpTrP1YYtSWPs3wofmYv3/1MTpFyGEoLBqQfyA1Em
zCW8d90KXYDsAw5cP1S1tMaU4RFp20PCXWm18WIPm7Bq6zPvwMcy5J9DInIk04qCMaiDRZ1VHyyo
taZcP/g5lbb/Zu68litXjnT9RNgBbyIm5gJmGS4uen+D6Gaz4b3H058PlM6oCVJc2nM1EQppb7Gb
BRSqsrIyf+MLbpaLrqJrDtTCK9Gsn/74LifbwZ+HW7UvaACXJHFycy+N2m4U8/OqFzyzEjw8SK6+
H0pagXn+ORhlakqeFD01fdmSf0xnEqZTacVze59GxkYPdKdKDJIMtHvHEMqkVVyhAfMrNPw7K89C
RPNNIhwK8rqx730fkbvmXu80tNDz87m97RUVUfLgXjaDAzDYu7bk76DC/7Oo59eur9Glty6MorgV
yu4I02Yziun58ppNl75YhU5up3EfQ+BfrDZChphfpByRYj9G5MYoSO7H3tSclgJbkTYK9yjzDmjx
aMdV8yQO/p2GlC2W1rTOkdDJ6l2l8EP8F15UqXORQXyiuSAK4iXqXlTOWCip0DuFUj8G7UA3YND2
apI5g0hPmoKFSxDf9Rdy0UGMsnyc2W5lwfjBxf/ow3XODekBfwmvU0sMUmw1ky7MpjsCvn3KzegX
/P/zyuxF6FZePmqCXYhYmrTjZdEHB1qFt22ibzLkbh3MKTajFnt9qzl11j5lanBYSnr2jAAissBe
3KdX/QA1XQoezPZ3HvfHNETwKJOvuGzmasbc+6+hnJ7Lg4V3PL/z+3XyMTC/rxI8zxSOAfa+9Qk3
mick0IMyN/cjasu5Pz5oUfTz+yFWcKf3MegCIe5KMwMLyzU2tUVxqzAGvb3vdOFsakAcTMVVxI2s
VPKXuFPRfmyeFrdsVdQu/MQ/w7/ip17mJ7qhX+0IQ6W9LOKmqYFJWMHb4nAWWm6W7X2Dv33lxz+n
4RK/dXds5etY4BaWoXHIVfUOMv8tEOV9wt3aRJUb8ejffanvvp+XRT53FfAABwOGAiCiQqFezwuZ
mzEW/RA+6BnpSVg0PIElXS9+JwOa9htEe/zM2JSK6hSkGEiHa8dxN4V0CrOGljxFoJchjDaLhlVk
yMgadTNlt7m4zXuU9gN2yNyPXjQu7EpB3QUwUKGGoYvQycJvCR2ymRpeLChgRfOXhrmzdV9FfL16
1HWKlX0QO0VfULeaUUvTQmiPxl0oTw9Bwh6fUuwQ9J/FpVEj3z3hwZMN6lYuAm7y48Ok5OcDVo62
YEKFFOqnGjdRB1gPH73chX3qKmb51OpwJ82wmJwENt/YiQ9dxCu0kbkPk1az4/7u+zlXl6Tm4yFD
x4nuDH3q95bkKio2qHYUo1mHD5Q1ZAfL49bTlXwnQltNitmRqznfKlSObb7YZSIHblwBwePuShkM
pWulCX6n8d2gy6+Dop4larDtIa1mPZ+HwqRr5fMC5EP6r67xehIQRBLLCoxK4PRB+tiX6s5o9H00
Rr/9vN5pyUUYK9tcFZAzfit6HzJh8lNDmtNO5epWleeH0CTvJ36+z8PfSpbuioz//Nfyd16Lcqop
eLX//V8f/u0/s2/bvhVLJtKsf9WH39z89/uPg7diSWA+/Iv3nsxcd2/1dPPGefCPp/jnn/xPf/jP
lOhuKkmJXosub5ffhpbgRw82kQ/+7yF0N92P/NfHDGr5C//IoBTxL5MYiUa1aNEbpQ3//xMo2fwL
n25DFCFLWBDVLXb6/+RPf4EjXbqOi1SUpIkKadc/IXSC/BeOfPTjF8oISDQSkb+DoSNZ+ri4F+iM
qiFYT7IGvs2SV4u76EN/wo7lNs6L+VfbhSCThjA5i4u7mXLIPepxCENYenoR6mZxnc+TeRwkbfwp
5pxPfewrLvJ5YFKguF4kC7lTqDPxXIyC4g4lTvlONebhahEgoVhO6aKy7pr8lyAF8700BOFSSQqu
/bSbD2oraojTCSOxow+mzRRp9dGQKGwjM7gYMcsK12WCG3rLaObtjQacP5CuUrs0MF/ZJHOQPSYm
QpQwqcMSKYnc0F60uRngm06D6Kmp0VIIicPiUa4L8xBXWg2PozHDBzNX22s1aXME9uWx08GMIUBm
C0ZOuyYAVLb1BVFbiq34vUyBwD08T9ESG/SCTkwmyf1blBkxbTex6x6mwNQO6O1n+9kSEpRJY0X4
NQStf6zjQtl2tV+5IsF6r4+4U8MzVybd1frUUG0xpsSoEULEvt4guxwVttYbgLgD8L9HbsjJXsei
+LqOUeR1CiKf55ty81rVhbHvZFpUZjoLP1OznJ5QYocxHsjGW50UTWpT/ppQ5apqOjT8UhGLtKLe
qEmhUhYfa92BfDJnO7URs3k3VJrYXtCFW5pKWTynTp+mevcr1dAu95oMEF0xmY3s6VkVnpcYesSO
H9YGgns4cOl2jUwY8xNExmGcdfNSFka4zVFdVuf90HdQtptQOm/6QPdEyjxnM8K/z1xlDck2xCl8
1ils2cNc+8dKSYubxUlgJ6AMinrSgIBd2nXXSLbB3AwTo32IU74w0I0uiRzyBvMsyIWAXxzJN7jJ
hbRssVr1DCG33IHCtpeFnBb5NMp3EiooV7THw+dO19KbjA7fdcpd9DiVORrfaCofJF+OURCs6bwk
5lgfEYFvO7tIaFc4ZYFZyA4TxkayUTtBvHgU6x8I9aIWnKUQz9VokR/Ea8FwRUSbroNM0w+i0GOE
jsjlg5KU1SHPfe0ilAbhJajJbqZMjw/YkcTwA1Kx8L0EH0Db6LvxCjM69bbJpHCTRdiq14aeRXdo
ICq+l0qx/hjign41UzOS3UwP+AXqLJkhTWVN2JPBz7dZaZXxTaVTknWyWNI0p9LFkbZ9MtOibdq8
7DzkG6nnpPIozVtEC5J532tyPOznSY1bZ/RF+RExvZbKsZBPlJvFNnPaNB3oa6SWUTsDG3ErkRPu
EhqV937YWhtVSUWEQvtaSBDTBNULI3ysySG0wjHbqvbqqKkPWimke0yqy6VtEW8KMfE3Q1onxxJN
7W2hibLswV3zN2mHirNkCsbGmsx+U/LY1GKjYYEYoiMjqvNVO1TSD0p5xh1sxtzDpLI4Ax4jvWDc
RBmr8q09hahwNyCKe5bIlnCRToNAzRfhUoMbl1vlo4CaPvUeB1hhWrldY1RbhA7pHJlIVLa1kJ+b
cjC9AEE0H7vKmG9w6jFdcHrKIs8bbkohl26zqJ6cSCuzfSNN8+vfP5O/dUL9z47m/5OnLgfivz91
b9+m1/AtTd+aD7ULkb/0j5NX0/+SLXjPcFi5QwD+oTTwj9KFyk/YwYieaCb/wOXiXyev8hfMGUAD
HK+gyk2O4X+dvJL416JuowG6o1UikQv+nZNXWQ7WP7JK+LUA2EEHS9TpZfUTr5DqVkRfG6F5SXxU
pewy9xFgycbwTsqsF13sjSNg7XtxRl0DYWDdDTvrBalQ6oQ5ggsj+jNDIe87YTiYKQpmZqZe5A1H
jA/0q7zBkoWKuUDbO1WylwjhR78qAAKJt7MqvEhj95iw+EsjuwxlfmdMF7CeSuePT3L1j5f5E8q+
KhdqKqhy1LksxGAVznprLT45xXWQIvlKO75DaFmMryik7yZETalKHwBu71UJUx1NfYb37GIgcQJL
qCzlnz/nGBdo5DYtypVLkYosi5//Uc+I51ovUePG0bLFJ3L0ueVoyb4QiovECvb0ms+WOIPj2bka
WVz94zMFTqc56Nuy0J6rVD5YHFVTICG/0twFQXmQCVA5tdYs+RHn4UutR5ZN6YCjefoN0NSbpsAZ
reoJovOm8seLoAq5SImKp4fTS9UTs8Pf30/y+0t8fEmTMhTLksSQBbvWvYiQ98RVrQcoWVc7emg/
Rmxz7AajSLcajOAJK76JxhSV7XFGBj7czmPhdf1doYvuPGhuWm07VXBIY3cyHph2LZSsGrPHIJeT
PlTpEuNvXmEilcRJ7hjFRaQgEWbU26o0Nr55XVZPafRLbsMTn2/BvK1ejMsugh7wLBfQ9Qp/l5B/
IoTLi6VDfCwn616HDJGYmosFqSOn6CYE1rmS9idwhqsrNosWLyj2JSwPRv1EE9TLNIZ10iaOHp/1
2gPuJWzAeVOZ952Fwqilut9/wHeK3Po9/xjwE0swDwJRrxmQ49AFBPaay91WMX+2Vfg2Zf1eTtAw
HyHiS4G2U7tjn1WGg53stTQKaJr48EK4l9NOcn1YWZlouTJRoYrCHbihX0mYwXyLcB3r2g1gCRe5
b3IVXL2qFqhQ6WVTci9inWzXSnc1T09xQTfPGjZlNVxVguFoWeDNo7iZZHTbhRQN0l77kcYd4B7r
spSKrRiBiaxQAUYhxhfGE0Hk8x7+8DmUFSDYsMZGwzEarQwKWv2zjPe5PqnbtjtFvV6W03efQf4Y
LDDo8RN1YiAx+ynrhou+j43P8ImvvQ77y+oC4MleVRDK5b8/jkKLp2hjlcojDhH2CKAIKtH362ld
O3tfwJDw6dFQHUetazVjU1AgsGwCgsKyY1P2Z1bpjrv5ZkTQkmZ4YZ4J7qm5W2nyLpGe14LWRT1/
KZWtWSeIzaWzlTDmQrf08y1687jNef2OhG9w9daLMCktT6pVrIrx78MS+0xk0gh8n3jlM7wwGtPM
ZkQLKsqU58A0wDvXmzaztnVyQi5tJcKzvOWiNbl0vmDF8car2n9SIldIfxttJVR4tM1Cmkdx0ra2
xUbYn1LDWSG6P4+2BKo/Tq+57uEpFIwmjY/myGI0Sm/or3X9IuJepBv3gtXblfqrhvXZA56MNeOY
qdoBuNOuwhrLjnTJmWvhkCPt//0a+7xXPk7ECq5sgSiblI5HE8ojqY0DAsCzipvvB/m88/8cxBJX
tdegb/EWGpfZbji8kTTD6gq17pdc1k6cNCc+LLp0H6c6SABmqhZDaRNZSNv4OKvkxj2uxaD2fhnj
yxQcDK7tJnIy2lDftlG6+f5lTz7CKvyovli3s7y8bZocwlm8V0EhtzPLWtgLEEms4qEMr8F6YvBo
1+WJuf4iVWOyKXICMCNtpvT0cQYAaSEVNDN8uo922iF+l4nFfNDr35oTi0dePtzHSPtxrNWrBib9
GhABFMqP0mtyAU/d86leuqGrHBVwgsgiDa583gKHe1N34k7bfz/Xn6PGx/FXMbiK6kFPNMaPTRy7
2qb2ZsA8uYkBcl84USqdWl5fbhcZmuxiiCcr6xSt94EsGjMDYgt/phU2enOoK+Q7vJY34a7b67v/
QK7200nDjqHmQC+SaiH3oFX6VOYN3hNqFDnWkKDgMP7UW/UqzamgB1LoDEqMc4Zgj5F125ngY3r4
nzYl8NFJhOGYcqP+ftLXrRQyXpHrloheO/ZnqLevnmcIJXmkghU6fpHexEaH+XA6umiMb+YBg7i6
2OlmtRGlchtGJUWRbNsU4i4rcy9KNDfM+hPRfKV+QXyFzAtTme4pB/IikPVxyWNpqUdFU4SOIbae
2lFzVzTJ1UeKShh69L6ya2Yc0ZTSbjPUGiKwR+KNgIcDvr67Huf2ycQpC01CTQSb2uMultZbI5L2
/jhcpl0EIjqxE/EUoe3T6uWxudVwteI6akhrJYDJROE10EIUHnLMO/pn2iF0oeXgXsn/dlCgHrwQ
DQl9Klfmde5VCbhaNUZAI2LsLuYo3baT4NR9daVZz1jdXo0GVl9xsdUaldpU7X2/YrRP24bhWTVw
s9DsQEd0tWKiCml2qRoEW6y1QxtBs6RSivZqdB1ZrQOY6qIotU3UiLCyaTmJbbEhj3akSnaGBK9C
ycC4Qrin7+vmCoiI5waZy4kL8mCpdpIa+KWIaE7mBtJWu0YLrsxZc/VOoBndueDQKOE9xeKLb9xL
tMNS61GOXyNpdMDkYOXIOYHav2ba4Bw2veIZ7b2w4PyTbYzbTDVeDoV6F45HwejtBjh3OvFnKQKe
Ivx+3ucyqhP0YwFDsBzWkbsOfDEqxE7A0wUvy3x2Te0JQNMhmWRYIyk8l6tOLtworg/GONlQab0k
1847mDTff6/PiSff688nWcV1MItyl3U8yeCwsXs7dKBuuwlS6qNn6Ha7/fsnyWrE1Ra2xl4OmoYR
l4QMO5mGgj7MBdXRH+A0bPx9joINGLCH+NDVVIWdZHNSAeXTNXV5hmWhLkJen+mYM6D9PPVbwTYN
nFLwzHYlMOaJkLoWFtWKeOXHlxIGNXJ0EWfqHd7s2xQTZqVSbzPxDTDFBlSe3ZjZVhfME5/ki2ej
VEWMQ2WXUCeuvohS+Xkvop9mt4Gwn+fuIjYgSsXhPerceGcO7+Qtuf0nrurfqvh/ytws6hE0sJZb
7UJ8XOXJIQyOniMWegYAyFCJbcyNncKAzxScuKx/ESLQBdHA54qmiFTyKhFt+jSHmcVI4XQbDYOr
ioOdKMOJUb5a2TqEfHWRLBZRzFpFImg2oH1qC0nTQgTknvg//Pna6J+KCHOiKS4cv2l/YHXiQZU6
ZMN8qbTpE42wUwidZT1/yJzAetP4h/sLaQbc02pik0kaGyrw0fs1qz9XkWlw4k29S/ZUsgUUhU5J
26x8T5ZD8uOIq0sIihMz5lNYPS96gHzB4UGyy8v+oNryq7DFym7TbtEE5n9N52+Hk49Dr74tUGN8
HieGVrfRjqpma3fbYlvveqfap57uu8qJ6X1vdn6aXn2RMzHofXDR+5gRhJo5ZaWwJMGjdRflrdco
Z7kVbnFZdYUmdqaudgS13NSJ4arI6PbzTVW+Tc19F8E6yLvwLIvwC5YlxLN01Z5nBUnc7C7t0q06
zuzv4P77Ofq8/JkiuIzsbV2BxryaIpipQllmc0Qq0u0FXPD00KChGJ0II1+tAm69y8oDBMM5s7qK
VYYRFviXRU4bYKdGOtaXmQPg2a5C6CD7WP4ZJfnG6MeD1nRXVjpetFH/w4+qLa3sp9yqL1SgHHDM
/n5SudxYgCPhFkIBYp3kZi3g4HgsSOX3CtUpn76cC2Y4dlQ7uJs94wdslMhVKH2fWCufIysDU8XR
EeSlGrTWgxEiBYNNPQfB0vxkMbmJ1kAuNbcp7nKYWu6iAm5GYZ34EEvnfx0A+NZUH4hFKCOtEXoT
7njQVf2Q9BQeIyyvZlLORz1xp7Fzc7F3p7jaaeF0lQj9xkc/OrXoYA+piyfyBpPOa025xA3Tlq2H
AtcMBXM4tbmDya+1BTaZ2wFXwdQwPJxCH2Ow94EsYTg27OpQ3C8u8boyXdZKQPPwBpMeW88Lt6lv
ouH39+v61Guu4q2MnkbSq7xmCtAYmM124J5Un8wfvojry/EEEBLBC9gNxurWa9AKUOvawszbG5Dl
7baJautAmpM7OpTO8HN8/v69vrgELQOCbBZJ1rhvrw5kEbZQI9LGIYCr6A932wi9snlX7kji7fKs
vk+3py5e6ldL5o8hV0GtGGucN32G1E1K+LUAQfXUNpS/OJc+vNbyDH+UqgytL6vOYozxSSrs5GJ6
6Lb9QSBgt4+9Mzu+nXu1AzF470u25Ezn3W2OAvGJyT31pqtVA5i+bCAyhU7rDh6CDiyco7UUEwom
F49hmGoQLk6MutItej8hP7z7kgz98e4R2xGSOu8ub1Fzr235rNtVLCfOLGoa7SE66x8rTGPd6TyD
Ue+22xwZvmRT/eQwcYVTdaQvjgSw10ulgfsa+Phla/3xOJjH9xKuqMskKK/tXtn5z5Xhver2soG4
MWY/y+3JLOFzwsey/tega5XZZAYh2KQMGp5jnXreXI877QI6Z29zCmKjNL/hYkMj5dTA70WD1Yn9
YeDVBq50PEIHgUCRgcAeaIXgY7jVU9kpGsvR+lvMq90pP9TtLeI5KAe0O0y+QjWxhcLcY2F1FC2v
xZxTNh6r3No2009z9sI+c0S1sDGehmvGV9SMXYHzeYeigZDVltsLAM2N/jGpgJ3LzZOihNtkvFVw
kVBDvOeVV3UCczyIdor1a0xKaD1o1BXKGasG6pjxL40adRkD9ZPuZMzcxfOhNuEQ4bgArd1JdGwc
SwvX1XQnh0iuR8UR3prdDb+VbrwzZ+PmxNZZ5mk9j1wPRMRQqBRR3P64aswgafpafY9LohP/KpF8
js6rfX99OqWUlxj3eSyN2hS5BPjc1YYZLH8aUD/jDNsoG+Gx8zCpuB93EIbLTbxZrotaTZCowRK9
RS6k86N1dzIQLy/06SGI+5THlsz+/aD9Y5uAiwP0I/DCS6zQNo1T5naUeFhdho5auyg/b4cdgnIY
ehhYj52MVSfGV1cZlaDmpiSUS8TEfbqBRqUUM0h5vEVNGZPj5Jcm7+ld2yEmJkrTOaPub0AibeRo
cpFgYG1m14OBvUKSPX6/Fk492WpLlbLaDZ2gMQ0a2hOyel74eulM5P5Kors0WiI7buoTVYyvDvyl
h7MoNZkAL1YXmwbEfaVprIkp2xV1+ATVGtNWqnGSfhaad5Upucag7L5/0881d3TvqP+RNhLGkThc
ncYVzOyxkJXl+Pe3GFYEL+pepZ3T3dXO1DjWCYeKL9MNVhZQUE0WUYVbHcVsCB944VJ9pUtGi4zK
ob3YsSFk4QSv5fak29ZXh8GfA67O5cbQh36EKQk7kRHFhxDlZcN3aDL8Xg7l5DVfjAdOTev7NfTT
5rJUE5g6EBD9vQHwx+YS8lxX/Jl5nYBHwvzdQW/dZjX6H9J4rsnKoWwGNxEm0FzIz/SdrVQiwlLC
ZkRdpofzZvslGEhldCPgoCGUZxAwZ7PY2qHwLEuKVxQXvXY5Gg+jSUFSvzbU+Bg33VaTose2NI9l
nJ7hrnzZDMYeoqXnixMs3Mkt5snu1QPF5n2RzdvIj3GVmTO7biXKBtGhjwQ3Rf0slbNtIMh4dDXP
qti8DoW50aPfTfest/qOberO8uRC0TzXg+ZXAXc6FyZHGKJNM1t21CqHOKxzu4rE61qV3to4uypo
v9c+XMIIq5ssx39HvC4EtJrEV1SIHNSP3ZrSkGwVu3i5NyLFA3rvLpOLmxbapBqrrlHPO1+jCNFc
lrA9ZlN4ysAGhB2uzsEDjks3SAJuZAHEHv0UXzJ2c3mlN7ObyPExgsQPJpC6Z4G5d04Z9zXlT40a
s1I252k9u1lZXmbaL6vXvBkmrBhqTmLkTjXKHgBPXjlwc+nnKG3jcZGHeRr7wfPr+sdgyZcTsFM1
SC5Kk9ppqk9OZqG+Aaveq2ThotWFK72gFRyB0fXNO3E+ChN6Rol8JgfFQNG0PfbN5HYLDTNrPKWu
DhNhGAqDpyXFD78bXbzb4TSCY6kFbRuM6nYWUeqXUvtEUPicyyDHBKGMDUrLRl0LaZVWN8ihyZ1g
cAYEPo+LmFYIUoKTabHrSMtD4Ii7JsI78fuRP2/WjwMvgfmPXdOUkeije8JmrR+C9rKbb63uRJj9
3OZbhLOgsxhL4FtgWR/HmEUNKT9sE1E8+KGIt3r+IC9iRxlf2zo3Dc0VQLXqherV8YkL8xdXH4bm
rm5CGRRpt6yyc2Q/Nb4ar1e/n7jhr2Eb35YQ3mMburUnu/UI0uiklewXQffjuKt0Ixz6uK3RbnAQ
QtkmO+2xhW5xq5Nh0Nd4ExT71IVrJcG53AgWFASAeuaYy/paoK/0O7+UgvfconfHvbQrMaWEznbt
e9+vmC+WqoIa7QL/Mim1GqtcX8cJuShljuphEohAd/hl27JwORnX34/zOSXghUA8iiYHpQnn8+Oq
WbSn5A4vGUeCWtmXyVZB8WG2As/URtdKhutQzO+/H/LrV/vXkKvNEIItAxxNQiAj/FJkFw2ObULZ
2KZ2Ykssz/7xrPr4bus5nEFczQMDRWnrWhRRDT/yJA7JWNLdGOj99+/1xSaHRb2QiYDqKeQ7H6cy
Rzys6BOmcgJlZwa/e1+z/SA9sTC+WPQc+7R/UWIAmIPW8sdhlEQF+1hxAuPDYeK/U15iaEb8KnUu
wigku6cW/ef3+jjgKtMIe99q61nmIqae+eFFY2yj+pSd0VcXhz9fanmGPwIktJMCKhAvxTql09fv
UmBtaX45awhg+ZuJam064lNDuVWPxq0pZPvvP95XBQbEUfGLhvKsiWslR9qxjSR3tLDn+bcMDxWs
yPcDfP3daOLRbMWGHh7ux1es+rCIgSDRJH8hz7boYYVuB0bBo83oYDN52jnpq6I3ss5ItSngmj/3
k7NcrVMj5aX06/yq8np3dheDKkPdyx7VKW+5wftuRBVn9qLaa+5aZzEb33LZ/f7ltS+nF2OGBbxG
h8NYrSFU2AQsg8fQKeihky2YgeAI/mvfHK3+rfSLLVJEu1Zu3Xop9E7GLlHKu6z73Y6aOyNcnYS+
hzmNa8j5vldeG3kP924vdI0tV3e9EgHDP0ewzxYn4SoVKruZH83W5A7+OkuKLegC1t/0KgFThsW1
lTxpDTaJckWScREEEceyZlthv59L2Z6i0MtjzevQPJQMCMZGXh/8sveaoqL20J7VJK7fT88XZ/fS
DId1C4ICfd41gEIYW8QSdEQYe/VtygNXVq5mf9pXmexUqMD4Q3FZWvl1PaFmFnV/f+kz+ELph7kj
sj4/Lky06fSoRPTR0ZPbcKCcRkf8f/V+/xpi9fn1xJwbueT9GvVsLABtl9r52CVYNLUuIkBemA8v
+EDbqZruS3TuTgwv8wYfDwKmF2MFNAkoBIPN/PiGlWrkWazzhstlsLG7Y+H0tnQtb4oNt/Pn/81o
hk7fGJq9qK6dOkQ1igVTb5fRpE1jG4fqXnBelbP6rH471aL+IjaDuVnUgmEvIMy9Cipo3fnRoFXY
dxaNrQ/PcRc5hVY7J17p8zCoITCFigpiG7TGKkvAgD5OpYGWyOBEs2PtzO2SOle4qmd278S51zr6
Y+Bav74fd1kWH7/bx2FXmUIytX03aVnklJQoAukNdPiplflFMsKbwbvEvYD0bg1EyYPQV6eJIRaY
AXakF7qT35rPsSs4qHXJG//QgJ0SbOnEpvsMAV0ySY4BrKdA4hASP65JvSAKNDXZgtDGm7wcd4Ih
OaNQbhAQc/JmvtciNDZBtGTTVVjWnqAPG5VGZZyoj/OwGMB2EOK0G+zUHmVT8b6f+c9AvvfHM94b
43TD3tuGfxzIuq6WU4aErDNVmyyMb40cWas4QeCvr9CVFLRb9Kr2XJPJUNXFeZagNeZ7tRfvhUq8
KuToPrUuVD1xLAx3xTLwYunp+2fk+PhyfcADor6zWFas9vXYBRHyhMv6mOSdILVuF1h2MSQ/MrAy
qOadjX7FMXPEaOlX27b7tkMvr72t5naTqIKtir+jctxbuNMqBupJJuaySep1OVrOFjeJHplY+Od9
2l3h34bEEOu9Ofcnc1sl2Xk8KI5hbEvtaJW+I1nVwcxlZ4rBpYTZZWrGl+zb814qnKbrz0ot20aS
dpZrl2Sl2yyjNBJl2Us46l6cZ3T7F0D1fQs6va50pwmTja7Bf/OFy6anvJCgGRbjx6qJ4b1V5tep
f1dRNjaq8Kcs56jo5OW+Uqxrs3+NuvRWze4QD3Rmy9gm4bxFh46tmtuJlW4LMMTEXaA041llDBj8
Ug6nzBFHOl1w1AeTa8Tr4Goqbl7sSYy2ghqhi49VaIA68UQOtZf1/CaOyq2gTED2S8xz8ReLR8+f
Z48SykaQ5BfRSs/KcXTrYduGV3NQns3F+DAHumuqd31LDSX1LxODxuPQu73GVRFiSg37tAS0kgO3
QnZtrwhnmhk85EQ3ib+h+ReFoO0L5VqyqAh19213FmX4QIrVMcAfGBr/mRRBK05rMDB3MaJLU3Sr
TuJOQdVfl4JdB9M4gGSQCxgMoes6yb7TW7d9618H5g+xU+0BCEI7PkV9fRzbG02Gb/gamuZDrZwP
Ofi49HlWarxxfaRAwKqlGckiIBVB3yGZviut8Mj/pYOds7VEd2ZpsltLvEj0chuXtxJ0rymoHS29
l3UPEB56B6qTduimkcSM1uUkmq6UYnfRGHZM8iEmF5CSzB8I4tlI5zl9pNmhfxtl2rENkB2DMhvo
w3mp4FKt2GFZIh5ysFrTCYf2fRZb5crUr/ucQJLtu/KHANpaZLeKKYahxbkPFSJH9hZjg0TJ4Xnq
e/TMnCx5CuoGrbJ7q7hXSltC+4qpnOxQedPYF2ZSXqkZXa44Ct00lp8KeaO30pksz7aBKmWJHahv
WG7dCuddQMeeiFUIL4P+I0KANQ+GQyD423QA0jf5YKEBlnUHYWz2FZu3yxwtYSEloStWrAlE2Rr9
V1iwk2pEE+tHUc3PisHazElwbYHK7Kprqxa2GMVQ1X9BAW4j+9geW90uwxV5wGw2mcLfmVlcBnFy
QwZ1o7XzIq3yOCb5i6L4N77fSU4j9U6IRXqGvJdIo8iquk2ptFtsE87m5kcLCMOYtMuiFZy8emjS
OxPfzCa6z8LMGxY2xLC0jRx9Yc7j4FRk2v3yvd8fa4QSQuGt0A1Y57KrmRAZ/PwoivXWn/F9yoPj
EBQX8qR7CPFsSwqiCUuoHLNDbwR7BGIMjohR/D368BL04aas6n1M11Fu+z3GFQ4avXZqVM6QBxQB
j12fbRA9teu5vpAllHLK0cFY2g6DxBMWoeQpc/q534SSuGmRn2wUUHyx7pnqz6FuXFnkWB/qfS+r
djk8p1v0G0FFIhYydsaZFlQvsUTPj2rpUD6ErQ5DW4bfC9Q6uYdsjhpt7mVyfpYHwgHG7w6FRy8b
TS+tBhvHxWA+l/PnNCvPZymGAZ/eBxoSq2Z+rfU3SnuJcAEG3ST34LKKqrZnFf1vhZadST41UMJS
ogbW0+BGSr6Rjd85kM2wEN0GoTqwXBQyRGxZbidCG9Do81JFnKNSYDijOcZ1Mu2qbWZGx1zN7cmQ
z0L9WWDBZIl1FvALQ/GsKUs77KO3WZKZsmhfBXcBvWbFuCRww5ZjVc2XaKYhZxk994l5hW7jOZa0
LlqZ22mW3MF8XVw5UR44NGJoz5bvVPC1M7+6kXJ610Z6TrfEFfm5Dyhb0dCgQZSwEfSr3vC5ZMsk
xb8Us/05DDr8vx9DS4O3upbq3ltYfC017olvJjfs30lDfBzNQ6HZtf+PufNYjhzL0vSrlOUe1dDC
rKsWDsDdKZxaxgbGCJLQWuPRZjsv1h+Y2ZVO0IfeWWNjNrUoy7AI8gAXV5x7zi8UZR1Gz2onnUxa
uu4aaWPiEmAZNWt1LrJ7p53F3XqAYR15740JcTCgRdb3K1VA47zznCypN6PYIlN02iq8mVDveGGn
HsYTSwO1oSWuVftIREluKvzMUT73KuklRSd1FWWq00/Q+9WHdKyYARDWxsFNyxl3dWd4+Ez7o110
8cVQwV4amdg67aAguOuFeWKgTlCIO6XykC3NHbPozxF7dAxlDRET7ydgIrFHr/aYSP+BbtGcjP2Z
7Vifk7EQMKNCaZ80Otp6G0Tbgbb29C421BwU+zi69XD2p0oK4ndARaQPCvFeejXlmYAaKKUpxEA5
Qm6U+g74jiCf6kFylobDc1Hflc0pg7ry6pdhvkzoxpk+XFRyuPbBs2exDyw10Y+UAz8YZIuUW+EK
+q8HWxRi8rGOI3UuztXZI+B5WyzOG3D0WlHahnajckwMMrLomNGDW3YKFLMKYzdY9x0zQhv0daih
T/XUyZg6IXIfNGiMeaixe1djfhNVxcpq0QULVqN1gzEAv6NyAJ/ZnQwhRpgg4IwbS6jJmExHCQCX
oo469JMdVDeGp9tDODhe81JHTALkTBr6Hbn2IxR/1AFuUWe6b/BEG53ajSVflwhOMMIrmVM5Ea6i
9nJMf8gQyr7PQg+XhOGhgxej2fil05hacZPXBY24IOrO26HbBKX1MKXxeTP+tKLyxvT6uwG5XNAF
x26aB+5HfKw/Qy/y31Hl+gIWPLCz8TbNc+TDuU60w1NjXIfqu6DiITOMSLlgy21kjlmmjt9VDPTR
MTj4ILT9xRkwJ9KA+Lx+ImNSIhOVKrvJxTMpEq7MvjjRratA2WqhtYZRsRqrftWh1bkyO8HRwLMn
DZSZ6JiT4QEIAkt571EW96rSnHIJoVAK2hDpMi5vdZwjOpvfhAiDd6Bk4G5vW7XeqGpME7O8bpR6
B8ceWnWFBidppbyORs1FaWOFwMW5FdG3Gptzdbr5fuIcrE6boKlldIJAGS4etEVpevA99pwmexat
J9WrVmIGn5cjjkae832wj9bWl3U96xEAUJMoFSyu0pOAPHzSMSyN01QOCjMdVqn1SjFXpd1s63jN
TRTfjpvcAdpyrJlxoBBpABhHKYAiAgTLJZZz1gMjuSN6EdyMaKxbvnKF7LVTFvA5VFqV42NYTKhU
n+TBfUlf1DQ5Fdj6OzjqsdTbmSi6lYo8d3Ah9fHdrJDGLe4irHeBf8xX+0Cxg4flhjvXKYEML1ZV
PIWB1YhzoVYQAYwIK0ETHUzkjm0c8+9ZfhJ+O4Rs6D6gYhaHDmVErxeLkU/SPg6I6E5IgNXZeIo6
3nOPFUIoNieYWq2asrlUsElaqbK4ygB+fj81Dq3duSyNTj9wGSrTn9euEhaplmZ8m6Q9ySV9FctH
y0cH33SGYaIPSo9yeU9va/bwSqX8N6yD+gRIzqbu7WRcSe+jg1Ykmen6KFjuWMzFa7VyEGpZRMV5
dk2SnMTpJMARjTv7HHf33H+OFTkPVJIwWYT5zSGAVMyyjFrw/i3ycATsVDcBqICKlCgJdomo8/df
bF6ry4mDaefMFEOAg2b25y+G7EkxULigYOtdJd60ynptVdVnEkI0pJKDf8z77ABGHIg4hDq2VWgS
xrLKiBNfOnoC9dOZKTCDW2Qugy4uONfo9EkXXLlOAHdcVLYuueYxLt8Ml1q8LYKyiIxQ34cPsoRj
DwU6DjpmM7a4GdbxBVWN0EUt2Ukurrozw+7cfo1M8UbcCnfppXakta0f2KVZVujB8ggMwLLhWwlm
JZF0+jZOMSslOpPT9i6K2MHKJ+ywztIUMIeI9JXuB9eC0Z8WTXaBwOmj5b3Vo3TqD9z39H4VJfed
op8I+oSxi2q3Naig8TREB1oISOJnAImCEkWGcr/TJW9K2dip4mOM2XA7QrBVtk6jwD9L1WFXJ4Mt
xggM+ibA+LrgLpq8G6FwE0gpfGowd2LvlilC190V3dWieTaz4D7Jx0eh0/FzaRE21Eb+WYu5Dx70
FnDyiKtBmiP/lq3qwjtJh/sUsK9ce5fZmDsNF4ghefh+Eh8q3s2VT7Y//p9FMy/gvRTYjCcU/3UZ
zIufohAfbsb41BBKsGniykgSR0Of3HQRtUD4YrzWCtOpAW7RF6SEgXAlVA4tiGhVI3FVlPgl9o44
RG6rSOvYfEEHdm3mXCctcZOI5i8P7E5eSnZvmEe2z0PgB3AP6AbMOoDQlRbneG0mQuWnGauxA+MX
ZR4sihncB44mrE+VMVvpaYWls+EO3KiMqXQlMXZ7PV1hxOiOUnn3/cBKBzYiFChIxQC4WDzU4oGM
fmpTsURjEvoE5gUhPiTyeK5HV50/nQiphI91shZI6sVau9DF/nGMFMfjYhrJVAd74bYPsyPl5APN
TxNxcZ5lBuV95XvmYan7YZMIXMeTu9yaYNam94pBdpyYZ5DKLif5rmp7oLbWhRCZZ6VCd5t9xz4y
NsuKMZ8JcN7MU6bkT6d3MemSpLKwFKDa2QX3ALvRP1XJga5Na3KwkMqROCM78fUbwX+f+mNY+uW+
TXDan6QWH0AZzsLPMz72M7kyp9mNQ3pV5cFGgB6R2VttevFG9RJdq7+YYS7jzYOxt8IGbDEV1A8o
7Vr1SQpQvUxfkpBiPaU/toEjp9J8oO7v08toi6HNJQEqbEc0I7rxAgi30ZEAX3aMZYTFke4Vmdk0
EhH8WGGr06KbfrSeRDgvVAuuAt261dACNJXiqbDEtT9cRXntVhwK0bSacLcYJfXCCx6lVrQ7oVrL
TbjJfNQJuhdt+NWL1yN1dE9PnbpsHUvBPaKS7GRqcQS6K9JjBpzLVbp8mcVFW690nW4KL6NI55F5
M/bXU/5G5eb7CX8wyszzQyhL5n662AssMIYdXjNEoWbN5XWlm/dA+JxCvvw+0MG5vRdocb/wQXMO
FtgaChMJYPy7svBP0k5amWFP+Qecu3fk/JiTnC/TbS/gIgkyG+yReGkPxxVaB15hK1rhdtiFIYPI
htcC7sbWLj9mYnroPUlkYYrS34Wnv/hsWPx1Q9LoMHqqS0NADhX4ayk9WIgnZZlFv8bcfj+wX7AB
80Rhz6C8MPumal92DcHL07xQgUUg41Xq+abMX9XZ3csMtrn1EOrUZfP3yBrxSap+HQl+aJT3gy+2
kDrHBc8XgO6qm0i15dMesdEXGhZOdJnahbspKeueKHY793+LzbHc78ux8fHusyMFAAVASEt1DQWz
NLnSZA9VlOiGXKdEb7N6UpuHIozcZuicQNFOK7FSVgiZXo9F8ByGzRmmL0dYwoeGAQt1vOGBdZEP
LiabPuWeJ5eRR3sBPYnSX/uVCm533PYxuvJhdF3h2WbF8fr74T+weokKoGweglmx7PMGnnRNhEKo
alGAkBGHHxxdvNI7inJyfCSLMecP+Wk5UUj6oDxa5LpMtMVGkXUIomrgU1adnu66NNqBkHmSIuXN
jzpoLS1Vgco3X5GTW9G3uJxa7zYfcChNIb7bFk1YnK2KnZy8TCqVJuwFFalWNl4UzG1Ljf55nv4Y
EFfI5YFGEFU/9qSu0H40s/P7mDqCIV9IytytkVLU56ZNj2p2P97ncXeaThEGgdH5RIa1MntuPEYy
Up0xRDeZUpsqPspn2arBbTSWp12PMqvTa9nWSjsbdVK79AQy3R6xY2Pb4E6AGvcPT27dtqBcFrF7
TJ6bWbLjS5ZjFA9IrO3SqnrFRecmlmcJ/FXhUw+2pu1Y5dT0ERqsuvK0MSj1mxDDY+sMmMI2hatp
CcMmRFrIG4O1Be3g+/nwRYuLKooqy7DD1Y//fVR59k70SofzCVmYOwUghYZm7OTfmzrFU+xNL3vv
Tc8GpuadWmIimQBMlTj7WwSCR2Do3z/KskiyfJLFfo9TrdcAc4GSXLwls27wbLNlHtnjv+59i/dd
rDsgsKgU0oJeRUgXCT9917L1S33d7ILTY4ITh2MpKO+j4oOux5dL7tShW5zRn5sLBv0FoMqNuppl
kqr7Y6idr/va/F57sRbbqtrGlWTS60fcYlrLNj63bgqrMrSNTbJt7oMjQNiDH2sv3GIfMRP4zFFK
ODXJtklKQ/NVzI/JXH0R3ZmnBBchkKngJ+FOLz+WiDR1TMUCkW7B1doe/ygv/5niNboddc1FWgcR
7NrVKur985LVtatBoL76zoQ/Q7JnJtRLYEyUhyTItRWxNpOib1u8B62m3vmUxILMtFvrmA7hvLd9
3vt4cHOWWVEp3XDGft5mNcWsIyiuPHhLa8P8hSQwbHh5E/bNTj12lMiHolFHgJMMYgUBp+XHENXe
bDo+xhQ2lasOzabHSC4d77tUWQ+Tf4qkK20yhBfBPnpZdjbiYGnId32dbIZq7iPcSeAeC9y9AiRK
S5yxUukhGnrqlT9CK11JjbLN9PZ0krq/ynKaPzEwHOgTgM6+1qzNKKSpDZxuVbvxZBevs7CX7sQn
7RoOLKf0xnS/32a+nIAEBI8LeJXzCS7u4lgiixTGsZ6Mldi+WAoSN8RuVZDqpDvfR1KPhVrsaFbQ
D5KFuC7UHuPcSMR1RZFGDV+x1RAh8aGnqypcGqJ01wswjiM+lA/8QxfWkPBXanRlBMJVmeLESJk2
CH54qnLSI8Du078WjdSe2hF3g63gaWdSfhWZ9VkiGa6PTKufZGdTqdrzf5fZTZD/LAeEHFX80IDG
59RjQJ4WbfQLVYLHabJexBqj3Pr5yAB8WQUqIFAgcAo3dZ1K3+dV0I69rjZtoa7y7hyAAbeg/sgQ
H9qG9j/mYoPojMYYDJ0RHoKXdLg2AYHkT9+/xJdqzDxD92KYC/JlhqFBmWrEiE5aSCFIRZ3NzVx1
lb0MLic/vOxjNPHDrzU3NmaVoC9SyFM6JHgVErKQrtqcxmiCnsLrkff6crv+eK8/g8yzd+/kV5Km
r1uFICi7rnPLTt1gLXYnSNmuQBhNbmS5/dZojyy/L5Xf34fzz7CL9TcK6aAkMetv+NX8ol7iP0Lr
csNTKnAAqSCvda669q+AVtyP22OL/wsI8SO6qkGrBP3MBWBRMKHCpShj+vHS5qZ2qWSlL3StbFZF
fD9dUEE5Ce8UO18rNoiInXHy/aAfGnNuICiMU55U6Sp+HnO/Fvuh9CEJ9+W5NQJaH9V/Y0XsR1h8
1cxo6kRUGV6tt9DLkzdA0jaZlf7VyzmTx2Dnpv42CzctqQeehFeqIs+LQpW3caXchWXm9IGHXp9o
y1N/Fxt33w/dx33h85lKfkO9gTRg1nheFh6iNpe9JBjRIva5j3cgSVehKeLz01iUaKqXTEgf6ki5
Dw16kapGhbkaMjqtlngey69yNmzrdAJihkpfR4lm8PAnqJMtoLTeNrry0jQewgBmlHmbYrqOfjLG
BLq1i43oSa+ewj66GoUSg4famRu5RSrcm3Kw6QTVNT3jWIti3hoXL0tRk5saQOyPs+rzRFFLy0r0
GFkg7VbfGPJK2UZr4GOVXaOTsYaFiUDErDoinKg3IBHs0j2DjOR8P+RfmqwIWpMLk1eAc+c/l/mX
PGXF5BucGoWvrkL1Oh/IXgP0EtRqHUSJGwD1i6YrGXBnPYJdjG8Suot+WDh9nG3UCpXqzLBl8U3v
qksGbgBLbqmDLeNwMZdjv3/cAzv1p8ddCg9NCMZXMyONHW2ehHb1LN5PW8Ft19lLe17ctLdqbR9b
0h+K218+lUV/DtU0nP6W81JR46muGwZJBV7mBdFG6uvHRs0dP3NiDCBizd/gG1Jo3UYVLrFkXpkw
PlrN9pN7/JRnqJIu9aBjkS4cHuSM5kT31I+/ZORlTCWxp+QxJa3LrHiFYRZ21W/fD9uBLJtdDz00
hfyYa+Cy3RDp5ghAkBcw2mGnCNWKK59YvEGiA+65G+EXR+JNONxWxquejmvTRPVaRz8pTNwYoDY0
2zU+V6swhwoT0YLFhEftLlLwhn3JPAVe+v0DH/zO+w+8yKuASyO+HSoqOeNAIzZ0/XuP3RpmvGSD
1rPHs/pRPrIiDwT9nMzMW/vecUmSVEWmmYPmtaX1HLTZmlf1Gu3HdXTq2fkWK68je/nX0+JzyMVp
USlN79UIQ65iXbQbvNnwzTkylMtWKLWnTyna4riwMLyZ1IAULTiZUWrD1tuC0F7FTn2Ej3fsXRbH
fiiEviKEBJJpYo+YzVZ6e2y7+gAWLJcil9KPaga+octTqcQv2pRwdFmVsEik4Skv3yU5wJvuPjPo
L5s/ypp6PFKeU4uyihbiID0qzwr3HdMfwMpYWEa9ZYBnc9Nc9QFrN1TtEk68VQfn/OINSgW2NWlb
SbnKZ3gnuLA+KE8Rtz6RG3EbS/ka36RrnObFteKN7pRl52BZxS12R/dN0rhawZ1TL/sTwKPbpgy3
LeDXomrvIz93DKN3jOhOrWcP5pCbkIobcp+5ug/vmKM8tjQ6ktJ5P4QnQj3r/L+iHOB23mM1y7ZX
PYxG5iZ61HF85cc5LN96Vwd6teq7jvtccOGlkS3VOqWc/gIh0BWAeis8F0XHK0W3jUd7GMCiUs/q
62yt+R54gH7Vdm+euBWVwtZrwPfxud6zBrxLw3sTkzvfumrA1fn6WZMXTln9ktoZIn+HscVKmXux
lMno1LmCZ2HSs4v9H41GhQtgtJy/5cXPvgWkF+S2MD1G0VlVbMMC2QXt1ix2WfbQJ5g66ZqjtCcI
5TldyaLHiEgrBxB9su13oEbrp0CmbqdhZrTx1JRbsNsAHEPgXanTdUX7BWjyWmoxraLoZhWio+Wz
G7q3VgEGiuju+iatVRrjaXYrd+9N9FL2E6ZDka0AA8dbPgcMXKuTbYhnQvgD+xNF0G1P5wUjBgWy
0gc2X7sQNHklVT86qB6psQNSse4njzPhcZaETcGHqLAk5qk4RBgMNdWZChXb61/z6VIE06FLV+X0
y/cwtkd0qOBUzXEkwu3Z4D87ld33R6pKboanoDp6ji8Ocwbj1DOgNX8WxxsJGKOJVJg+qzYANk1L
V/SwKeuLVYzrWPzctE9K8D6owonScRwxy6f4UuvPcsVYGUi0tcyhJomAEEBiAXFrSlsTnHnP/TOt
H2lZr4TusmNwpP5YZvzBP/+8eFWga8bs0YtHyZdeZmd2JZjhAQap1Lc7KYsuhLBbZygvkkVo9ZU2
JfpdKLcBOLsKFaTiVDLNi8osUlcfulsxbK482bzqImnXWOWrEGgPwhCcNaLuWlprrkIFGgfaU/Gq
LfrS1psY7kOhg3YQkczxSapvVHF6kU7iJCT7V+D/pPXL/FArU63ktanDZBX8/ASCwtrQUNIU0s1E
MTjxfxjd6SDdmzG6VaHiytV4Cs5igO/VFVcoCDRZeIXvFOTtQWIRtW6omHaYmRtax64XtRkX9vAN
Hcls1SsC+acMg8K0M9RHNH5nZt5nZLJIdgz1/RTfB/HPicJ3iF1cU6b0x/jq/kWLM60Ac0VpntoZ
ThIw5Qy0QbhVqZ7K/LZwA/qRh5swO1UqBUZqvvHE6z58Aeazmoz2fBDoc8Xjpm9zt9Nqqtca8iGk
yeD7AJOsBg21Jfm0ovygDfEsSrvCV3yr55hzWaJbGKPdRtjgRK8ltPggf2/RNUzNnYLqNIVXtzdv
yKT1GhqJdmoovlP757PN7sxIQkfdUPDNxbyz8ayzRkJLaQAw3Sm7qhOepNY/RVVwQIQ8aJh+Betc
yUk2coFVGZ2oLS6/UopP0GkkbY1ycjLjWUw0dxDvjBjE7MBeTtehqi5l09glauN4jHKbR9tohJMR
7GI1t+MUrrvFHleAlTOxEkW/2ZdN26NwmDaQnXpGCJfiTZ3It60C61NBm70YN4rO7ZGGTVJGr1mv
b8pOOWsM0YmiwDEBwvvVtKrgknC7cUT4QXptuZEaX0OuGTT9bqon9tfI8Y34yUpIXI1wPSGzHuvN
KpSeRHRMVMp3YgRgnyEtQVNwVmDnoKy6CoMWPrORPSge1wP5Isj5U0oWOcV3GapMuWjacm+6hh46
kXmL2gTbVrUy54uMj4kR8ipjLV978mNt5DdyWjsZnmSZ17pyE9khawH4h5MaI3KZFzLCaA3C0Lm+
w5rE0TPd1cPzUXtP8EGh11KH75V4l8fyqmmmtYkumlqOjldvpOSsHzZauqvkd18XN3Iqn3jdiRTc
FCbPG3iroQg21nijtaGrZqXdznI3QWUn9TvF5bQxV3EGmw4ZUYlzSq2epFiiifcgJVfq8Dh5r5no
js0luEjWoMDUf/b8m1kHLTXOA7EG+HShIj4+edAhaeVqCKhVlzWVT8hQUfmq5I+p/pBNN7yLRSVt
BCfeNOoqia6F/l5B9W0icVGyij2yWMkePI4rqXqs2MD7FgF4s3WLZrI7WsdyKNsid1JPMJwkQChS
jJyBH8b3zo6Ki05t7Q4rOw80ljoz0BKQ6hDVEh+lzbheDwmezmWyTjw23QYOAx9L70UU4NIzaM9s
Rrct7ih1/xyWlKOy54wM3aDgW1VvCo8TxJfQ3eG8hWtNdguuyY2S3vQixLQbgFFAYieb6yXZxKay
Hj3DBOCN4Q9ePGJ6XWWNk2KYjMlVxHErmvjrPhfM3LC/7FVcLr2O0/JnReXdMi/K6lL3HuTyJJve
SvXcDM6UNnVSkyaeAughvRmNx4LsS5VQ5CXZyQbcJEN4Y+rtqPAx9J/icKdXr76UO5Zxapqbtmgd
00DYzI+donuqYpl8AEpW+UvCTsoXL2D/6N3TxDCLnL0VTjGdEW6lWHFk3T9TW5TUi3tIiHbdQOzS
TZSkUUPIrlNBcAJd2nSh/1xpggR/K7VzDIxUfdOIzwbYR0MKNor6nlnPmt+6OSZHsMHQbUdwK/W2
4xRvw3CC+kdHs8PXD101jbqxX2bbtG7WjYIXaSTayviQRxQKEbHWTIuGZ/PaCQP2y5W35twBIV7q
P8dBuRHT9EVuW1K7FjGFBrx0T9utitmMhyS+ChuP/Qmbt2KKb3whOmfvOwZtn8ujiyMXmRZOWxGB
EVxlFxcMKc2UMC3JlyOUU+tNh8fELPx4rDl1KPfnLKYATCyQI4vcn+6EMpVtR+pW6mS2/slkHGsj
zE+6fJP9EIsrIXQW+scFIdRdCyM/dvONchPf/1JXki06iHjheXDsGnro7rQfc1F8jkpJHJWKmMFJ
c1JvAgc/dqS1j4/fgZqpSg/2XwOoL0rQgSCXslISqXHGd9nNLuNN8K5F9q9ZCy53ul1hR1QzLZKf
f+cloRPo9O/p1X8pDqSjWSAlXVOIavDnrsXTwhuuJb90fDnbNEZEKQBCdOit89w6cmU8eOXej734
qIIuVVMpETuZbosOzk0VOE0+rmcfXUB5NobiD9Xkn+sBQP+sYuccHgQ67+pAyqyI7vd35a/dHGpg
cyGMMgnAjSVyxFDLvg/SipHgrqSGJ1XQAbtryKKTf+dWPgP4yYIpvyHu8rnWEOnVNBojobJz9rat
R7tB20guPc3t9+90oG3MS+1FWgyxJCeGP8lEqq0nXXSHCYZuc14ZOyMAcYrcWyG8l82L1he2rJ+R
/B+JLx9Yt/vxF2tI9NMoyen/UcpRnkja0ONOd9G7uM5cPMqPFTQPfsI/33apo6m1MrfB+RNicrWy
1PuoV+2u+xn4x77ghwTqcj/ae69lJcIMp8koSyLJ19Fddiesq/Nyi+i3HW5Tl8uuze3cdH6Na0hn
4aajS58+RRcgstY9hEW7No6s40P74/7zzN9hr3oVFJnVqAbjrMdQdOq7StZsgOVHonxhPc7lpP0w
c1l7L4xcon0Ymry2umlf2g1QLhgSkx0+y9vsr4u1fURTMS7CcwZ982UrNzJD3BtCohmXGHpQkgPQ
vRPsBlFOxU1+mDffT9YDzaO5Ck4zE9UXoi45R2AI6NiB0+Lt1OJiN4Ezcn0XO+4NhuXYdK9bunVA
Y21zHbjWs3DkkFMPnaP78RfFutowylD1+YhpYuHz9jbBENelezIZGN6XAbC9KSlsU6kcDQZfOT5Y
xksS/6qTdyveQEtyyb3F1nNasVs1KYWD0rOz9mbk0piRoXQUnbMweKxLVoc3cGVp813R0UeJB3v0
spWC7kJzrdfKasgN14iEzSgY25Z6WgIVb6IKpJKieIZxZD889t6L7dDPEdBLNWqHyNVH/vOgHqso
H1wdex92sQtyIRBHBHZZHcpp3NbbWv+pNeMRyMzhvRa9vxlrhdDash3eSRA+zIwo3HwNSo3viVPu
BJca8nCGYoF9XK7rAAJpnrF/hpxHdm896qbo+aVFBXnu8dYIB3VnEyJFiRteHvPDOPyR/gw1j/Fe
qCiMR2SSeTtEq+1CK0gMjkAm58+83FMRfAKMRs0HOehlhDiOmG8sv8y6DEHZNymKxtws6ODZhdxt
vl/th3LjffDCYk70U6LpUTlPuo/cuNkilrM+ntsdfqk/MRKLA1BW/EjESZ2Sdf4gUsyZhF3F/bos
upVGseP7dzo4Bfde6mOH2/tIQl9GmY8HMJftXXGiOP6pdOMTaW5creQnikIbyl3fBz20uPZjLlru
/dhOZqkSs5Dw4/LPcjTRLWn9fZCDJ89+FPnz9KuCASIyoOZVt+4cf2us02vvTrn2UMLLuWNffR/u
UCKxH21xznW6HIyhxzspwrU/Fo6Mikhkopug/1+2nT5atHtfTBzkMc3mSNZtdDed95tha9SrfKe5
5QmG3bNPgnGivX7/el8Y6Iu20EfLcC9qMAqdKU/zYt7EN4jFnAyniKHsjitBSkdDLQ41XW7+AAkl
3g9NfKwL7VTLqDNiDSDjMiKbL5K+qeW7xiOPQNfYo3yBNIvdVc+C7K/HvDvNkXexrJcwvJWye8P8
FQoqrWZsnyvqjiKt/LIHVNogxHihZhISWOZ2gMaPPZJjBaMTA2EUI2Wd0L8dwktjytBtmaib5beF
8phT1WnUW0XOXcu/1bx7MbwLR2pGwks8RCs6ou7M/kmExk3FazCKQAMUV6K/JORXUn5uqM/KmK+G
eJ1X+OD9EITwsYh7dDkUO8WHxZqQTmnKK0krbwADn3RFQg2h3+nFKwXrkz6b7DFs3LnnElnQi+gk
IEWzpvuxi1p9Vei+qxbJK6KMlIsQr1p5FpWNWBJyxxvqTS+VV23sv6Egum5z8I9o4fkmGMhceY6V
xwklEY3RDKf7vLwdab1U9EdGRT5Fl3abFflZOpZvR2bXvBa/buT/2vPkxXleiLXhDXPTcSZ/NncY
qWwqVznFkO4s2RxrcR4AMXxqcS7dCjqjLSVrYgXhjQCWAnUIOoEX1qVs16tpSxEOKYx4Y72gOtJz
nU5Pmq0u4UOcO7QF3e9f/dAhqUmSCjUeFzJQj593qcJslFDqeBZhbOw2psnUHkkSDx5bf0ZYYiAM
E8cYVSOCuqnw80B9939U0jmYC++9ibbY1RV/lBEBJs6MbY6uFGc2KS2vQ9dzNFfbjE7mFjt1PbeS
s6NS9UeGUVts9jItNyTcCB4jtR57uaMhJPj9lzp4Lu+N42KHLyqhUeX5pGzr86ASV7ov4xl467fv
gCm/D3X4VJ7JldZBPg5afmkdYy60an51jnmqbItwTfNR2gib6lRtcJTIIudIzINrcC/mYgh1cNDS
kBNzlpTU8YWLJoe0wNbJcTS8+I5My48T48ua34u3GM/UszQfcfY5nUruILE++z/1jYasm/2hZQnl
x4V0d964paOetA424Ov0Mtsdk00/nCfsPcc8tfZOtjYN/aqY9x792ttkziyZqzsS1rqKG97+Ufj8
j0/ehvU//5M//8qLsQr9oFn88Z+78FeFMex785/zj/3rn33+oX9eFm/ZbVO9vTW7l2L5Lz/9IL//
j/jOS/Py6Q+AfcNmvG7fqvHmDXHj5iOI/5bP//J/+pd/e/v4LXdj8faP337lbdbMv80P8+y3P/7q
5PUfv0kiC+Y/9n//H3958ZLycyd18vK3bd4nL9nrlx97e6mbf/wm4B/9dx2DRJ1pP+stkjf2b3/+
zUzkxkHuI9VncmZ51QT/+E38O5zf2b4NYdLZFQsjjt/+VmOH8PF3Bm7U/BWOhzMQDFmI3/77Ca9+
n4u/fxxG5I8//y1rMVPAnK/+x28Lcii/CKThXPg0EXhV0WdfTpW20kNRo2mZzMYuww8zxioUHy6r
xs6x764T9adeWdt+WElT/SQ1jZ1j29OUc93DM/t7rTob6gv0K1BVgoDuP4nqeWOMbkCvtBPD89bK
cKWodrSNIYZWboVyZE4L+GPg/x/Mwf/jTP3/cP4BKf9u/t397/+VvU37M+/jB36feZL0dw1ZEhF7
QnxAqVexF/0+84y/z5K+WK7QFBERqOAv/ph3Cn81/xCcc34K5hxT8o9pp4h/RysU2gU/OotccRr9
hVm3IGSBuERadYZ9f8xkDFEXB6tnxdgByAXAolPhsrxJqIgKtniJcJiLOtq6Pws2eyNzYJ7PF9k/
d+avARcnQZIiHCapBCzl0zweV2K+k5rXOIhsQz6Tu8n+Ptzn6+Af4dBmUHhHHB7kRb7foM8Q6EJK
rSoLkpXXWE+B6F+lavPXRHc+AqGVjBqECat2RtJ+3unR/0w8fYJ83+JSj2U7xE7bp4r1/et8vgn+
HgX5I4iOmgx05eN6s3eeiEYlWHpMlAJv71kvXIafKNMbxmb7+0gLHao/QskaOgyqikr/sn4U0PLX
jIBQaCzeiRd64sxXeDyTN/IrgAXjut2km19YWJ+k68z2bHrFxwroH5S1xWQBIc9DIAHPYywlNnAF
hgE4xDHEJru/xkHSLWim2+TS18AX7sdLY6M9oG8lNk7hzmrYOEUebVrMM/K7h1hszMCCzFFqeIj+
NLwYXSySHcNHWs86xdf3KAr64Bfee+V5Qu994bHjmAjmaHmHQEj25Ak7RXmy4mMZ54GF8WloFwtD
jLS6iEXizGhPEEsIcN/lmnJkvs5j893YLe5eGXpeeioRJVN0Kr6F0xzzbvmcOf8xTffGa1E4A6Xf
NpiMssDFzB7M3RA9Ddwrx+60oZX3/Zo49jaLNd7WVS90FbG00oSpGzkyRfnvQ3y+UH15nWXvtfdk
o5kMQgjS1SAm9hBpzhDfijUOdMKPoMD+dPj5fcgvM86kw6BZnE46mu9fOOp14CV+6ssp2B/ZKY01
3LlVoz1Oza/v43yZcZ/jGIu2MhuajkSlBCAdfwMETRuMTNr47t8IAv3VFNkcJU1cTOs0K9NJbQmi
gsmtBNmOWjRkEb7+Pswisec7zS+zF2cxsT0B98S0II5yCXLJlbbZY/AAItwFfGuLx8pyZAKfl9Ei
2mKSj22iWV1MNHkjPc3Rwg3FJaoGuGA54eWxM3pRyP/97XDToXFgIe2G38XnTaj0/ouz81qOG1nW
9RMhAt7cNtCNNvSkKEo3CI0MgIL35unPB62z1yZBBrHWvpmYGcVMNoCqrKzM3xjTDFgbsF8MdioF
KJJHoRc5/Q9b4h9EH+/VRvkit6rfNkoLpjHfQmhu/obVZtMKs8yabgKeUsvl/dBqXKCUHiTAaEan
Kgc8LMXfLGU6YsZ9yOfoRS7Ul8+/8kcr9tVreDfAneIcc2t+AmAoMGDtoeruQQMcP4/y/qTl6xqQ
xFAHQ031HY48aQqs3Y3lbV/RnrLdxVbYuenz3XiJ7+tLu8dW8RDVu+Q0XOGQ4zdfxf0WYP59Ibj6
EerbT44+moxvMz9ivtX90QOI7sJyAGhxAlTtLWbqm6f7R6v69XMvf/7qqOvZpnOjEZKRXnyT3SCF
oJ/Rvd8X1w4sGsSuTtY5u8JB/IDp5rV1XszNtnpkK9jH/1/rr97+6ng3Y2gqxsyvQFXy3MNLyDB0
p8v5bWSUbD2j577NuFzJ574PujrlpXQMi1wlqO5Xe/t+2oeX8haA4wmRLSy5zF39rP1IDqBgtx1x
V4PdJTjrCSMMEx1LU5bl1acGoSlQBmKIjJEL2Hzl0VCsFokM1Wu7ECnL4ahW7PYBQF3Wn3FI2Bmq
eumcmRqvpl3eHUYHJ9a49fFXN83C1e0APNxvyXo2GPKHYXUfabiUNJnXDxHKXKGXtUg+MKkt9d5t
7PagVQveEyX92ZexVxBQ5OoEbqjyaGoJ68FGZyvw0Pz0KmdLAefdF2ekzvjZ0bEnQ38HWaq3666a
B4ZgKmes6vde8AdNNpgoixW09ox0KjS37cHDunJYQpr0CxZaMlKVfwvdV0u9zEwIEjn1OkK64moY
wBfrZQEq4/NUsk5YOrdMQDwqWtD4A/JV3j5Zq+hKAVCRciu+IkeH6mMfb4xFPwxh055YbMIwCV+9
vHZK0RlMIba0Y4LipuS1ZXV0uof/7kH+LlGwSMg+4X76jpJsRBm+JhUHnohivwHmEKjosZvtRurl
q6+TEBxPA+6OjPkgiLN3PiGjYjaF0hs/szTswbUJOc+ekBRV5hs02MOvTTimMkIsafrQD4kByUye
wTEsgK3Yr4YSZgtjEG2+N6LZurXKpIdEUBVIiddzWuF4OUfJQ6BU2EDD5spCN8orcM6t3oa2K8a6
jaEnoiQLb6+PL1ExZrel1uXW4gc+1NrFsTMkpQHuZhnA6FaSLlEky1+1SVaA/zag+Y9m2E3SHrHN
5MqKcnTYAnxMrDqQjuAz5MwLukgcw6QGhFvlMe9yLJvkLpOd+ZIuVgOmmHpmXGP4aErNDwEu9VBl
reJp0xx7UsnoQAohE8RjDuglxbsc985qb9op9+kRTHijDsxWEvNnpUzRS4CRJ4waTYbjzO4rMxhN
5RDeln2oHZF+dALmItzXWwPcaWy3X6yujgyfYWoF3cjoZCS2R0kKD23ZOrY7tIUqjqozaFgjgJxi
xrVAYmr4BmenURGgi5no5QD11FLy6r6Be1OVhh36EzZzX+VS6jMQKEHYHrKgxJe1b2FsNrkt6kOR
tFJ8neQ1dhVFE5fWjegs7VvVstZKK0ldU8E1JY2T4F5rx+YP36l5UFUjRPFicLApGOohAdivl/f6
rMtX+TD+sioFAkubZDBW4YLZ9qicsRZA0HK2pwNeR2dTqm+aueC7kzMOQhEQAXqnuQ218XoccBNo
UTff5X3wbR4qP3DKJyk2eIZUlndqON1qFcZ/2YAedm2glKo0Bgh2dXwopgoL+Skf0RNugZg1xTyQ
RnMzl10ME9KDMPpq2rNmkO+cRhOp6zr/boy5OPUDPXjRqqAtp/YwqxUC5hVK03ILuMieTypOGm1b
7mOneS7MwDVw+cqWxCyp+Z/GkXtPbmXK7NLhPiwDzJHSdsaGZigPWtteB+0oXYir+aKh8w5lJUyC
Q9DEfgZbzS0a+17ui84T6fg1S4P6obP0kNeQobaoxuE5TIPRj0LzGBryT3SMf+hty8EgA9yOlPJk
l5jjWs3B7lD71Dt/ljrXLNVTMoVotGt+hip9WkunEXtRjhVFOgjdTrxW7a2TyCNczBP1+4wlaeYi
MZxysYPDxWd01UTxFbxqXK00p2tjFsLT6hyQOybtB7Mx1Zcq7m+6AOx9B9UFrL/sYCdU1d2d3FVe
5pheI4qryWKoqgXFXdbGZ7jIJyVLjhD2j6YReFloQv5QBLST6HrGrH7HtInJiKKqJ1ORateO8UdO
iuYf+rdwdLL0ONTWY51hfFtmQoF5NTHLsIdHpR/No6V0j2mZIuGJYDpWFxXwuyxrd8HU3dF4rjmA
rXlvSZJfTpPfhAEcw/7ZDHNU62f169AkpT8m/XiVglTf21kM1XX+TuvsGGVldypVLOwrSFxlyTxZ
b/V9HOHUYiRfC66lhd4/iHHyYqSny9B5TJMR75TAs4OFAxdc47DsKVIKRdue2Gr6LxmvvA7vES1H
sEgLWhDuxj/KzBi6cu4audb3qgbEq8ANx63KBiHDuT/HKSc3qfUhyuHSpbM4VL38mClQ3QKcP/MU
/qQqfWWd4toSj7dRnKdu3Wa3PNGLmkt+rJZ3NL+Pfcl8uoUeV9dN4EaZsDF1qJw9s8bnWcMORhbF
dSeprVuFSo3NcBSelKqVfLSI/Dozv/aYCDHZxy8pl023ttHKN9ohYvIbFTAhhpdUorKtxhQqeoTS
1BSU1b4JjOAiYWyrcrxdijySXZMUv880GxuY8VgZ42OfgdhMfhU1liidOXpGg2wUQhKumeLuROZU
ULQ4DlwJ94FVfJfgehdm8X2MqqMCfB/mOCJJ4YtdJvuqnX1bqOwSJYHxgPmzlDNXmKGopPOUk1/l
M2iZDs49+jdlTRlks/QlNNMiZ76ZDeuHlZGqBcyeur+Oknw+xIUN/bP8uohyjeH8tZYr8LRhGN1q
6Fruohn/toyG8wG6Wr1PcvlpTsBQA28qz3KGAB2GiBMNDmcvm4mftM61HMOsDBr5oZ/0YxlYl8nO
fzRmVAI4tH9NojgyrzzpQXYxeuWlqRBXrxPEi6fwecCMKrDjK70ab8oYpYAidW7tRHoJS43z0Crd
pJ5urCy55GP1JTPll0JxooNk5IekYqOryBqnu3YigZStcZs5AIEhIl7lEqSyWIpgwGSa25Qj97Ep
yvLlf/cwJ/KVWYV3FeZSehzBV5dGFImF3f/IsyK8T3kl9X60MB67FgOGXjvspDExaCbHK53J8Oos
Gtm62HkHoTMdqtDIUXKTsacW4T9dipxBm6nycxgNobZv5SlSzsI26mcbn6cYCkeo3NZSGvtWA6Yj
UiG/Gvmke6JBNK2puatnAuhJJJrhBhOdyVfzJohQk7RiSKt1zcKT+9TVC5G6VpTEvp5ltquYmB4B
py32aPvPSN3Z5fhNkRIomfKQ2C9Nl+PMLHA1Glpl2usWWs/qhM5yYgI5yUqru8m0RnxRjETBOzzN
9lY7yKdMNeMTRdNXBTQoUhhaXblzzRyryzLM5qM0FZc4tMrdWGm/ummCe5iHphLvAcQ5XibN8ffZ
caSvjqOjqhxrXfVlygINvmQ3xbsxQ3gv7ioIzXWABZU1DqhqhAs1UTX5CruY5u2MypQIEUDpbd2X
5hDP8lnDKKay6Wg34eRDAEpgNmMIJeo2uHWcpvuVtKL+FcQUhNizzfVDTCZ5UpzG9HWzHeHgZ13c
epJe5sgppiq1oWwlYwlmZoLcq7Yzhu3DjHzBoFIr1EwZIUPZP/OIXt4gsa6scXQVxfrVGVrrWjFE
unRQrtDIOYVSc9NPgA5Lc34oEmcRo03dsrR+ZrHpl4U6HNLJOcezrB9rjJ53jrD+UdMQxNsiLFiI
AbIUDAWg11Y7DnuGjvD47DA/ZZ2p414U6qdKkoK9VTltjKaq2Wu7UAz2LfMA5dGe7NQHBf1EDcGr
yX4FRncKZeuYdzhuDY5UHaOpDY7lmCu/5FQu7iFP3Ahd4Nph+3I+n0Rj+FCKIHmTCsrykDcoGOoM
/qv+VEqjSXe7fOqj+U+nkP/CoQPiPMS4dg3aoRllPFDaWrlvDJ275oRMIqdGfo7GFiZiBzMrHSTD
S3Ik4weow7Ih8HRnzA6lXX2aMwuBbbjtcYxnkW6P487mxrcftd7wHKMekbDunpWJvEg57Hdq+KLX
A5uqyIbTlM6/gX7fOnrsStnwwCXrYEcwIuLgeigVy5unJIY0MIuvRSajmJl/xyGhRL1evY0nKHX8
Bw0pv26OVp9gwSRPtyGqsqdW1msqEZiKGm5M0OypjKxrIZkNyp8pXrJRc29yguysvmC4EiJ7kvF8
E9ZTaZRf9/jTNU7lcdTeJnl6CLXUn0p82Cze0FyH+xEnsi7oWO7CvAZydq5CBxC2/ZzqJRzv8ncS
6t9BFJyrTrpV4BF5Zie6PWTexs+G4E4tih+RU9whPckwR+IK2ZCYvWFKzb2Vwu4ei6z0nKpv0Kus
wLtH3OjZJRDKlRG9rbKwr5WFp55mKid2VF6nAYx/vV9uijG8SpHtBlM5qkWJMma7mzV73zvQFHmA
b4pe4SI1iRawnBzvq8qRn5o6H3cSkzs3MAAsL3g4PThbZYQoX2ddVIhyj7E+hV5atFw1iqrDYCIf
8nszCYIfoWGQ4+0WAXmbozaloRIiZ9GqiOCLMRyg4Y7jsBuEA5hPtEWcuhH6aV4XZ5CaqAzyjE8d
RKS6apL+Sar0rhyxImx+zXV1drBirDRU/ZT8SO/IzWzjYg7VeajnPznSCtAeWr8WenPskkE5qFlm
+J2ZcssRGEeNuXpg1uWV8fhgxaZ20ZTpj4Zm3mDNCAQY9cmm6R93SOSmcld8RyxPuggZ3FGUKbjK
DUN9cIL5ZA3IosidEXuKPo83Y9b8yke09rOucXaxOs9umHBHm5vpZUJR3dmNvSVlO0TdEd83oh7j
DiUTVv8jDdGMuJD8BJZcVm4eZbPWIIJOS5JqqKp2pjkWgatFwP48Dk35H8rX4ttotyUyaxD0XSsQ
CnyexhwPHOUKlNV0MI5y0EzXc2S0V5moqa57xdyH4zgesgG/zZ1KrITuX29z5qpJ1p8otCvBja53
jq3MTdPsS9QRWkfgtFcGvi7nEEJTye5+N1ZZPc+QGmdXTGnwQytz2GEdsHoop4GJqEDcCYUN0+Ey
IOmBtK/KqN9zy5R2TmmaflFhA1nLQfoIXVE70X6dd3HTmzcoJMGWN/QJMnuEPjcSIv10LzNtQIQm
i6l52lagjKrz4Bg5yFN5N44K6lpYtadPNE5q1NOqxQu40YZnW4KmmsmNuBWWnr6kjNqvdbsOlgM4
PziFUG4bI5d+FxAj4RsPWW9Beu/SvRVphafbVYjN5GS3D7YM2sNquw4HVamtv0yqNmQU5K363Qpt
jpQx7rEQMFt9/CFHMQq1NTjeeKc3RflFUhvxNRRjcDUV1rirlfKukFABto2Jq27TfLGtWL84VjZe
d2mOZpCCWflJ4oa6F5rE9UXJnQYnkGFqL9TC8i+tLmyMzKOefNaMKpIkY8wOSplNdE10EydMg4Uz
yl6oJcqlNlLS6NTH12qlOcepsRxXz6PkSz046jEL88kLWX77uIjS2wIvB7eruVuYWWRfStwOS7eF
8n50attybbOg4giSIrrqhz6/MqpexXkmUjzRy7CoNWuo/qiJaZdnSQ/Tg5UjB2j24aBfLJ4lALUa
Sg90upNnOw64rE+xnsS7ASgMIo0T5azVO/lDUgxtunOs1uSab3LTONAVIDNH2E5OKFLJ2vdmHkNk
Egp8+ehwwEucI72IrkMcnAbXLIZS9YK0aNyhnvBsGYJfukZdEDQpTPO4aK47EQdfjKGi/Yk4m3zI
zKb6URs2ekJ9NO5NS1C35PLc/lK58zz1fZQ+Q7OOe1fmynyE+6T4Ad4cbFVUBK4alIKvm16PvbKd
yIXciPAdYrYw7SgDUeQskwbt0UG+cQIJgnHqSMe2qdQOn0eEI3ZxNFdXsaU4LrjcFB0WvcS2sh2S
iz4UiNdqqnZthDAgQC4v67PgX9A0tsJ/9MCSjlxujcAdzSG54htTio5Ne6OUc7Gv5BTiaGW3T2Yp
gtvKmsonxPbLn13VD8exV6Q7XYXDHLRgrYuoAcJpFPSW43jwe7LQ2bG66MUxY6bugWEw8KL8vKrT
Mr6dmikxdkJDwiZB7OOiqZJ824/4fSC4UhYo6zgCdFSpT1/TfKhpyjVS449xXXzD6AzTiCSKlJ3s
kDLpilnG92QW9lVRhwhgynob7QZEXB9HajNUyCzUrCnuuAuHQrHcohueS1kkh8Fu2t8FC+6C+KRe
ufB05esYxddih7Ri81Oos33RR2FjPzNa3XdSQvXcsYlv61zH51FKqiraB1oJv0qKm+ZIrSx7KkaC
UOk1qpM8Q/rJGYbvRaPLp9Bk9kWCUzzGm2TaNBbltzkvxicpt7KfiVOUxzEphbSrAKXMiP7Z00sf
BvbvUkt6bgtK+tQ13fClLdPxNsF/m/KlTofYM/XJyC9BwH05syvQ3lLK7d4oRfUUCT1HYGQp1RdR
r/bK4Kb3nFGevMR2h3xoWKWqNwpAPSaJje09mN1da3aWD02HQfyQordQ0LwhyRlJd62WbXSUa7t4
QeKfWtExgruaKtri+pjTv5EssY8tEZyMWo7OaiGne8PJy/tuzPvrJFB0TGyt6MGQ0hyJ7UZXoIwV
mGqFiW3/ihHsYlOZFGZFTJmNubBWX4lqcjo3VdSguZE6GkXOqIkbFbhgu5cSgc5/oCViPw0TVqx6
PjQ30NM6hKjlATPeNE1kGnUjDqtN5dCv6NvyGDHf+GMY1fAzQxEY3zF1lLNDhyIPXhWjwfmJUGGP
ecOsI1IQCu0pKJS5dVm1zPPqgLnpUeihRMbt7IITBxEHnPZatTKfyrnHXZd6X8SnOKkQuJuVnI/k
JBQQO7UrOApFLSWFP5bwBO+0kE/0KCm6oFuSz3VtntMQNf4rs6wz9TapKzXH15ZjP8KTpqpUcdBK
JebgwqZywEJ6oX0rj2nLHq/8tM0ty3NadBTS06AJJfzzeYdfed94fzuFWU3Q+RkIcy7QkFEBWZQz
gpElv0OL0zyUfoA0+HFrrL1MrV+DUZYhzOu5z/Lnr4cwRUPrXVuwFTL7Aob7bkShyR6zOx2/yAwd
R3Bh3uePuR6XLDFfD35WExlhUJPHAb4c6MTv0yG7RxzzwLV0Y16yxnAsYRbhavjrNtfaNdJfL/Im
0gRh6uUq3kZ0xka5hFcZJL9jas3PH+rdsPhf4RCBZjZqMrBefbsxr0XDMkwYX6Z3aIKxBlF0cuO7
9CjTNd6lbL9ztzGs+WiGRl3576Crzyeswioli6AGGFfTvuTOsPFcH32s1xFWsy0hjQlCGkQwk/BL
GVyUOb7QYXE/f3trxNLq5f3lOrxahhq08FTFQ3fXhelxOWRiB80QRJBa2cDtZeOtbTzTevJYBPE0
NzbRbOeO+1ctXUnlhnLCVojVGpfsuM7wx2bxVerjMA53k6CR1DTT/ecvbivOCi8wq+ZgzxpxFIEo
SvNkw1OgYP88yDvcyb8+D9oTqqHhm7ZWKWFK28TZkiV0vz3lt+0RpRq4mGIfesXGt3mHIvobi2kX
ewiUOWjgtxlJa+aJ+SNCX/TBQDXitr6LvPyy0AOk01b6W/lqWdo62uo7iUBtnWCJ1uyzmwGvssPw
pz5lx9QLPBpnyWN1qh/STWOCvwt6nXeR1Tcx8KFH9xd6/zrvDmGncRXgkj65oACO9S089p0gZPPC
iMe5Hvc/zqWb/oaDoqCksdv4oB8dNK/DryFhFJIjVlksz4N8Ng4a4KnQV3x6b3uxlzzl9Hm8D9MU
vjqAp9Ashtfy9pv2U2ZWTA9JImVzpzqnNp03luhWhNV3pOpS4xGzFm6mCOyZ9m0b/P78GT5emK8e
YrXV+rJHuWE5nAe395IjbfrogJYY69JI/AXt+3m8D3e2gz8hMtm2CUri7TuD/F/IRgg8ohuSvYK4
VEtJaUgbX+ZD4AdS3P8Os1oJSAWhhrigMJDm/JFc0kPuRQcUI87haYE5KbhSbxICPz4rXwVdnZV6
P4IhMJcEfD3sZ090uwR1ZclNd+Ztc6Lpu01Y23qdq5MS0e+2tJfX2ZTOfUijKk+MHyFiUJ9/tQ8P
sldPtjouW9sMuA0tr9O09saQc1U4ZtV4mOXCn8Yt09C/RcW7NPK/4awVfjTA5cI2l3Dm9xLf7D94
27r461ybd9Ft7KJRio30vGt96bRF6vxww72KvNrSPGdo90vlYSXyXqEpGJTNxrvcCrHa05T2QdEt
IZyGIXV4sOotE9utCKstrTS2VasRr09N6u+1ZN10mep/viA+rOlt8E2LSorDX1crAuUMvLZoVpA2
Rg+UPnp+fwrfQm9GQzXzT3zY+jIfbulXEdeEiJTxnxgWlsL/RBzFNzjryPpzHUVHBH2WxAu9rYT1
YYK0saTDC0NmJLJWh4gmLqIGd0LiDnudJ53lB8Q1PMdH7cK5t7ZS17K414v/dbxV6nJ0wCCiJt5S
lWiXxF/0IdLzfyBz89E6eR1pla+aeGqtNv/7ZLI7e5GrJToFvuUu6l8ltDR867cNhZYt9NnzrVKW
0oEFqiqiLkc0w+dwv8A+lX3H33rd/6UkeP2Mq3U6WHKAZ9ffZxwXP2Akxb7hX+Q6PsqAw7ftiB+8
VOTaF5yZgrTaOzGWhrGJEwgZBQXH/CvdQP9k46E+CrEQvWERU3y8c+MO46wtyCJip+D9ddQrpBXR
As3++9qDQvXfUdaEbyQHi3oKHMHwGvQ5rUwJ8dfPs4jx4ZMA37eRIoPstK7Am7TJ+x7c3E7NZoQN
+nzovxY5Ophx4iBlrST6CcgGM2/bKiav77LqG/CTZeoy9jsL4ULfEv2EK9qg3JVFa2Zu1FfGXaXg
Ardjdiq7hTbVV5HzbUFgdrRvbkVtm0ASclEH12o3dD2NlwBTPnQjhWt3uXIyGsku3QmB3JtIHxij
4OzTe3Wt3Gp2DHutbmjOSCWNxKlq61NsqCUidZ2Bor5sJ3D+NaM/xE4Mjk0wZNqVQVHfO7FtnpFd
jw/yIEA6hxrXwbqr4LXHdoaBpzRneydtxYuaGMERsYRmI7Gs3/UaMbo62nQrEfNkMu7TB7m/hfLV
nFRjyjZAox+lS5sPanOjwpzn3cEQNUEWyYMlSJfY2T0sSgHYuC6Mc3fbCW3Zvatc8jrY+kywLNy3
mKKLXYqWTnJuj8UVYlR+tXHt/aDngjMIexm3Ifh4fw/DV/d4Ixjwc1TZcF0hYaKYlrXXifwyLkat
+IVsFAgf1ZE2PGM2hYphnLW+V5S2oVmgq1C9SveDuwx4d43bHyc6Z+7iCa+hOXzYQsevlwdXxjdB
V2XJpFazkqgEHYp9ljRe2W3J6H8UAQiujT3O0tmxVsdNWoiEuQkJRVWz8SyY0ZwatbI3vtXfb/52
TSApqS6oaEQl9XcO8JOJ59Uk4eQyqfYuZEgoBJCV4dviomFg3gKMrLZUNze0jYT5QU30NvLqFap9
qlsMOPlu94v0gTmcwr1FS0HbIz4e/4zOm/f8pZJ7/ay6bFv4m5l0FWRzUTnnz18tzKjIy1r0HYXy
NeZ8sIWQXNrX+xlp0sSTPHtjZa73wSrcmrI2W3NiGAPhhPFrtP6UzTM4ksr+/vmpsN7Uf6MoMHkx
xyJ/rF3n9D6dFRETBbng45I/AESc5ON/Jx6LEBFJin4t1FreILzTVT4cptHOWg0B/io9KRTLDGi3
jrf3X+dNhPV6UOZUiSYixIugeN96RnQ2i6+fv631rlo/xqrY7+Q0aXqVIKZxSRDtV9py46u/S+l/
Q1DTaBzR8AbXPi7BbOW93RJCXJln2B5+cPqZ7uof7f+hP7DEWpRJMdGjtnmnUKprXeDYAyxuQ//T
d6WP8dKxHzcOqfcrDFr9wt+Gb8BsaN2MG/pCCzOLoz3S8iumNs1O78DQQNKxa+OYy9llcqTruE6t
jeT0/mMtgZduo4NugGmv9qvhdCJroj7bmdKfPvWBM3++GNbtALbL6/+/s7o44zMuJqVEdTuxoW8D
IFDnC6CljWbm39LvbdohDHIYFjMIeo2LnMHrtGPKERq1NYCOeq6D7OTUUw+Au0EGPjcWDNYPbKmZ
/nHe/CkdK7oyporJXFcCck+meXEPXHw5VCl3bVw493YTicdprDU/zlTnINX297TjzuUmnWkcm7xb
jEek5o9sTTdt0/zkx7lgWEHONEjtZ/gbYp9QDvglTMBUe6b0MVABr8QkZZ/0ceENjVq82KPt/NIn
sz0rBX6HjQw8HGCtQ08jqJ9UJdJ92WxCV83n7sDDD1dVVDM4n0bAUYwumVBn88abXAkwL0kIgydF
s7gvfGTIl9dZD2OBoeBSLQVngCflAVPjXYtG7gH3sYPMpQj6yJXt6g+fr5WPNgH4YKg9i7Cqub7B
O11uqxihpxAi6gysZlWMgOSHiqYEsE6E2SUTboE6mt0XynKghlI01xsb8YPUAhtZQ+UCqpqJNsUq
CUshdKlJt7DqxnFJd/ODhEeI23gLwz8v3K0iZzPeKiXPTZVZ/RJved/1U+Mn18nJ8ReuZepvifW+
Kwj4umRMLoEG07r3qlxTZDHMr/E5bfZ41bjxXhg+cqjobdRcXHYG9IkNOaSlhlrtzNcR15e2DOiC
g+ExCaB5kMWvGt9F2PLox7cgDevD5yvoo+dTNYVbIsKZCrXWKg/0uc7XFSyhxRsYy9BFq+sAjXVX
nKJLeV1sZLfNeEt6fVXu4H+gtFlMvOV94n+AHo7NcKFGsrD3u8tWvKUTsXqZbx5v1atOZYhvSfZ3
hzyMs713cg2zFoxQHECxcFZhtHz+Qj9I3zj4/ptx99cR7tXzZUZdiLZv0fyovtn9feUAR9woF7ZC
rDbcqAMAsBeoZqjJQErbvTZoJ316/D88iEO5wHHOBtBWC6PMrK4xJh4kqX43xl3f/2MGG4vhg6MU
cZT/DbFaC2CDZ9toCWFNoy80/ajNyVZB/8Fu4gk4qJfWH4TC5c9ffQ/oZ6HZVfUyRhv2KrC3wY/o
4h/6I3KgeyfzgL9Uv8pzcdtWu/++PqX7oslUKAhO4W+w+lKd0gAwxrBhQTa5uXOXDhsHwLspIemJ
2ZUCG3J5uHcuDY0m5t6pqLXEVTi7ga942X187i/pJcQD+IxS4aGudt1x6xrx7or2N7CNsBEXWUd9
p0ORllVfSCOtCHGiJbeLz/rJ8jmw/U1Fl2WhrbYwsAUktXVUA5HvWq2SyRCZDqxR/D1flgzM+SLz
6eg46gf52PfX/3Wfenm41yFXWQOAJoisJaQ4DXt5z6UdfKKLK9mhdUXiqZ7Y59fZ/2E3mDrfkDzM
XWZdohfDFCtjWwh6AzTLlKss+fb5jv5gu3FlZzODymAjrC9lIm3srFx0SWV6YyEkqHJL3uWDeuRN
hNWnSkAR2jgALb2cfwlMLtc+dfPa99GqfxNn9X3kqpRVu+dJhrPM7CI59lcVI8jDIrUhfQ+fjLNO
z27Tq+TdbJx18Sbuqq8/62mjTssb7OqD8ZifyoPwANpqu9LaFT+XSzs2PbtFVKTaV8f895YIwzu4
w/oHrLKZFsKgK3N+gPP4L9WHyNMels47hDn/89Wy9S1XPX443xhAlIQKi+dwtFxtfs76r/b0OGMJ
KDE4lPrA+zzk5nddftOrZG1FbQrfZGlgUdr1kNjgdfzU9zM9Eb/zEizfTdpB/4Hx+wdbg+a1jDDg
ggB75xZQl+CVusnBtdEedo72bZHq3Xi2pSxdpTFAHdZSSFrEWl9YAyWkBV1bywxKr3dLowedfj+4
nTxmUJvCVB8ce2+irYpkANhjAj+arnxxY6XRny610D+6keznSLU3Vsq7lhJXQTqCKibAiM+8uxHH
kV5GsyzyHf3p6zFQ7kwAepKWP4fz5mXr3Vv8GwtlR9TbsBRc2wVZNRDhNEy5mXqLvWvqOQXVI+If
+9af/lE2LW7eHT6reKtd0LWzMQ//irf0A1N8fPJ/IMS4i967caedPl8l7z4b4RCVtJc5CiOv9TBF
ziCm2Bav0kmFBe3NOqSt/EM48XmSjWOqNV8+j/c+o60CrjJaMbex1hgEXKR6l/cZOM/tV2wtoXhy
w+KoK33pyc52Ic4ZJ7j86RdF7D//Ee823/IbDMxzFGaz6rtmodUiABtrXHhaPd1JINaLH58HeH/p
WCIgHiKD3bLRjljnFUmG6RvjXGHsMJR3odKA3FLvlsSZ3g+7rfrhgweiIlP+eoEgB7m+U0EwCpo6
hYJaqPmuQ0V6nja23PtLMAyWRSlaB7Lk2FRHbzNlpDH37SF/4LG+LzmHwj3mYZgmgvpZtKm3DoMP
4xmYRWDczvPQ+XobT81jA6NTjBT7g13vlpScuJof3rHv3PiwObBffv6bZMnjvQ63vOFXBwGsEsWM
Q8LVL920y1VP3if7ZeYbodqO9dnL5P1HnhgfpJc3cVevNUGjzKry/3lMhKu564/n7DTge/wf4CG2
wq12nznGdikFqPAsFhwR2WU8tsccDCPi2Ed8+ja2wRqWoK/e6pJ9Xr3VQdiDJMc8nXyun7AYPsYn
/TBeS9sj+60HW6XNxlS7Lpp5MKZsFNCNGz0aN0v9nO/FdlX0rlRZPddqe6tWiDxEyXPpPlhqV/9j
upW/vMj8Gb3Lb7F0Pb1Ex9l2Nbd2pW14yQeHBPquDnI0qOJp7zpgsPViSbLx5EyvRiAYfX5f+Yvz
j3zVyFfyMdwG0nzwJd9EXN7/qy9p5HJayCFdoaVQ6m4qv7xMB/OQbFaBH5zt9E8YToGNpAmw1vS0
u2xCSoNHG4dHJ/AHzUHj4FTY3z5fmh98wUXT2UGz2Uanb10cJRgDVr2uk16Y+MENG4+jKY27Ygye
ZQnlmqk+l+3/Y++8luNGsm79KhN9jz7wJuKfuQBQlt6IRjcIUaLgfcI+/f9B3WeGLFawuufcnitJ
UWJtJpC5c5u113KYu87k0f/c9LHL4Z3tg2fpSPrcxplR/GrABfvWKz1nFT30K/j+11RuT9x2J+0d
uNK6rGXYu1irvoHv2avuAt9aBXe/5OkvHF89UQE54krRhTKdhdpfUaAHfL9VJNSbpAYCGteZhvAh
AzK/chIJ2o1lLuzEozxy8Wm/iG51BV1Zbtr3tsqim4uq5iBWzhVSezDTmZ4F/82m9hX1fvHZp4np
jtmE9taidgmNEx2n9zZbeVaqEpkcqmHGfDEwpkONZ9ZOLO3IU6TCr4B2tZj2tQ4xr2kdtyNU4YVb
hzdz9hQ0O6YUT/jnoyt5Y+PgNuhCuYZqGRuOwyDVuTLcn3g9R7wyi4Ck2kaKSTXkw61gBzMsksQl
xhX4GXUV71NP7DvQ/ztK9RvzxDM7FjTQxlcIU5aAnYP9/tUwm5ta6NQTpMRueBlsOnQwhTvBk0rU
cBr+cMSJIERpagtwi5d0iPKTe7ULmaJcDpbYLcI0fyhunkL3Hd0Kb8wcvCZNkZR2yEcq8gzsdkPp
htnXODnhED/W1+ipvF3MwVHKi1ktEpXFLLCY5mp5cCBw9s3FqdDuyFNjJIhJHXqoCw7+oEYpQCS0
Wcz0kbyfz2mmbPLzJfpI/p7CGW2yJb1WTP4CtTcIkkM3G49J5AjsDPvil2rWuHVW6g/4ZUjdiovT
EqzLL34QQ3JvUZ8Eh4NYpnnwBNOmNFuzwyCUWbv0JvdoeCtespW3xu7vHyxuKIr+FJrpfR/SiQcG
CgnQBf2RlaKy7M1gPjN3KYimJ/lel9/7YF0L0G4JxcmVPpTxGkeEjgYGH6kz1dVDFcjAtSTdyb3Y
2V3vfb60j/c/V4bKGbaWHhEO9v0R7p0oS6QadRwrhvYyO7Pm0DfnRyFOiH3+uuHfr4oJDJbFJllI
9g+3oRXkWhUZ8MrU1Ol1D66kXXEmHtMbezffdJrbbJnwnvwEzZjwDmLZWFmdgmF8LD/hOZCQMx0a
uuhGHv4OUWEO8MNB61Gvet/pNvF2Zo8am/w+uSxuraXFuEhq+Z8/4mNLf2f24GRYaaOVlobZJQdH
td03rhs/unbWJaMv6Spap1563nyDjM0jC/GjUyfzowd4v+yDa0GGdACWI+wvYJ3sHGl204WwZ6U8
2n6zCttd/402yWa85tGvh5vPV//Rm2Kc5rFMbgn3zaHTLhl2twDbQuNUXgbpGYL3+nyyivPRFbw3
cuCyZwb7rTBMafDAGDuAfVE2w7kKd+jp3P/IpQf3PdSdTCBA/S8f4kMYHO/USYprMmVlrfP2gCL0
qEepfrRH3lw7dakfe4C6AQ6KGIib/bDYkAWZYyd2uKwt3hqP5QXUk4OLho3LWLqbQvvpmatTwIMP
+EZWyBX7H6tLLPMmAdH6OtChKFr2DGxoK+0sL70e5rrzYb2EebLiIbN+0uqyEw+cBOhDeMKJ9gB9
HcIPFVGKWofDCasxbC3ueBetSdBBVFbgKyOGc072uU6ZPMhkk0pTujEyYOx4sjfWOqQPVPsj7xOe
S0oC/6U9m+vYItr8cB4kTZqSoDArtg+y657yCEdb7Zu/XF/zJbi0Tu2fj0EhvMLcy7ZmGmSwh/sV
0hItm3Kr5P5fVM+I1hZJ6Xyn+jzQ07MYx7wdwjmYUkCQor524G2mqodS2JgrgtBm5zxmd+JFf5aU
lTT5td/5Mr216ksHi43lNjdLK0X7gXrG33Y65Cf02WRYfpF5OfgdSgov/QioytX610F+zZO10Z6a
Efp4c5InvLFxcEKsQYYZycZG/LNRSbk82zhXCBE+X8nyLQcnwoCPHEJcUAdczwdBTm8UjTGldgX1
bnfT1/U2s/Mfn5v4MMrFWTfgoObbl+YINf73Zz2Pp7om34MfK3brnxMoGI25TGlloTWJHOKibbxb
iJizL4HsfW77iHOD8xphHfIuYMeHN7JiFeEMgqBCvBjNEuHAW/dk5bf/b0aWE/LGl5mTJuBNwKsk
aqddTo3ZvPSOJD8qiZSuPzd15HZYmq/qIiBEgsxLe2/LCujVzxYTcfqmoHEeeYnvoA2AjOTlf9Mn
XeqVbPLlRqI1c3i2M867FE9YW4RPgWb58xi5SzberwxvNj2E1DeGfX46pvkYUiyGdYWzBboZdML7
ZRKNG0YBFMYNLppduxFniwDLaYHco4/zF7weQLryh07Y21cXiqYpDQc7UAvxTKFjd9iQ5tNfdM4f
tyPLYlrBoIxCGnPYQWc2f5Dzsl7envNktT5sA9Gd6aPAuWbaZKuMEAP+hcT2+DLf2D3wJTCKlq1Q
WOaMfgXXwqbforF9s7QO/wLd/ccEg1UyKYHcy4KCOPQp46gX1oQAIICL1qa9vqgL5ASiIZgLsWrv
FcBiiMv+hbLxxzjtveWDy1aUaZCni+WGSHg5HeE+Y75e9U/Tixx/pghmkN3QS/yAb2KUQdRBQ/ou
AL4FsFiul4Mhr6Wf+jb0/35LyJCJBwl1OfqMTR+8wYDKhJFGPeybwbQ11dY39PD6hG/5eOPAKQJc
kQWp4FfsQz8Wt8VgDfBttSvnqm7XeQxHAZMSlPmD72PtwY7z1wrgy2t5fwm9N3zg1ArR/9J34bVx
U8dV85TVkACG8NVOhKJDHZxlpwTTP957mOTeUwHeMj93iKzq8S0WQvYVQr3lU6WXX4rs72ouUcN8
Z+LgcYIEMFHbxoStPYEaqyrNdfTHE+/s2DrQy7IWkB0Y3sMLboxDYZaGWdKZDC/Dbb6i0f6rXgoJ
tQc7cQGPcLj+LypzqERAlaeoEJlSpz3wz1nUqmOl4jIXAXNxt3QPl5i2uoXgyq+3JxZ5xG2+s3Zw
rO1cltK0w9qiJ2osDI8UH0OKj+gaPgxIhwCens6C1edmj1qFA5zxEOrC9iHtTTt0TgV1eekCRv9S
SGCFg3yFgMHJCciPux+9XkCGlGIAJBw2l+0hrJWsUwmgu/MpFS6Uu+CBTizmSNfAUMERsidpMhFA
LK7zTZBSosslNwrPUL2Z18o5fL9e6sGC/C30Kg/U/t8OvDCHp1o65ssA28EGIUKpGlngS0rp0Rp/
2NpPNXr+/P18BDORH4Nb5NkRJYDvW17gmyVJ1TLdswQJxbm2rvdMO3jCtd3yWpxEbh23RRy5lBl4
R4f+wmlHpUodbm77wtyjhXcBnOGC5qDPGOgJ/PaxV6URq/7b1oHjoJMFoZf9K0pgonGVfU/WUHCT
pJbP9uPpq+XIPn9n7sD7duoc1rFJkCcgOhuRd0pKX1Za9/O3dSQoYIvTSWLOAdDuYeAalAVMtrpU
4t9BSUmXU30rzMQLup816JHPbR25TyhEy1zNy1CXfLjXZ9jtu7kLoZtVf2Sm6hrxjckQbi+8PrjM
pxPv68jze2ft4HXVmt3EdYw1vZhfgN/Qemx8TTvVQTri6emDwGnMlJ/NUT7Y7WDsW00p9NJdWCaV
cqta4sSZPbbJSdS49zi7COYc8opVid7bIVxzhDTFDtJbfERwblCEFie7BsfCp7e2DqcUgjgykR3B
lnXX+/GWhvePcDcgqdZsHP8Uiv8DcQR38TtrB95PQHLXCRNr8l5ZV2vlTEpvlmB0QWEpCEleRDf2
5anZiGNv7M3jRLv1nX+CMlqzmQ/G5SaNW0F1r52iNji29d5aODi6EqkEfpaosLUe01BFIA0mwjQ9
NcR4pFrH48PpUWbW6YYcpmPUOtSmGFhJgyjnZLgNDH6lB/V6HFNYEt5SOvNOXSHHt8gbqwfXfots
zKguVoe9OLfWSy29WyeXoQd6+r8YC1q2yBtrB50KKyvCoaVC6OYPCwhDcefHeBPcAYrw/y3e/U67
+63+85G1MZ+8aP3ayP3SWD94c3IDfW0lICT4g1Ek84dhZ/sLwqVcw5N6UvDtI+ADe4wgOfRR8YuH
OZma12Iy9bIE+Ev+Bx+XuevW1V+oGXzcku8NHbw02t8pckfcJnJ2lzoPZXquFbefu/fjD4+ylUl5
AEWzw4LSmBpT12QsZvDKh/4cgrG9St/jF6FHwvbYfG7vY17Ekuh4Wwaqzryqg1gmLbrYKa2sdOuO
ScWuk6fLEq20lZ505daaSueEH/7oN97bO3iEAH0hpiixl/X7Jq09h3Tvv1gR484MHDrOx5p/bge6
mWnsvtpANqVgKCG2NlLleLE4gR45upY3lpbP38RoQ9+1ULBiCbZXl2nClVyL1eeLORIv8bzoLtrU
ihbKiQPnPkGUUxtmsWyHEaBf5vdbc0cB2IVwYjOcnaJ8O9Lmsyh5cwcvdTg6fQf7oYomo9cUGsNL
5k8w7aer8cW5lB6WXnRFix0qd4/J4hPLPLIN35k92BatPeVhLZULCJVJJEiImB2w3OJFvYKGwrP2
9Tq8a4QfPp6wu1xT77NzQO0EHFBRLOPShwAZQ5YcLWgJR9sVcomUyBR6JevONxme6bbKjxPmlmV8
Zm55DG92TE49Lh8tzM3fISWeWrfd4BhdxFIu6+8ccxh1LpdGZl358+AG306YP7JhdVoZZGKg1rQP
hH72Qogc2fivqVke88p6aYTbu/D0mm60ba9i+KXQUD5hddkyHxZNGu9QeGH0/RCOm3VBa06IybhW
5I5rQq8bQq8fg+YuspQ9kqAwZjxujevphCs94q1xaVx7JhsZPM3BNZRPZmnXOa6maJ+67Hut/wil
U2na8h0Ha3tn48AFzLAPG6nARuPHl6Pf32d+5Dugf52NgurlqXb4kSUhms1UIGNKRwbT20I3giAB
OE0Zze166ICgfdfCU1PLR1aFAQcuBCIi0owDJwBffEkbCDMo+xnfzX2xDvzqTKu8OnbnVQZ/qHT/
+SY5tjDD0on3uIqA9hwEKLaulaoTKqDCmxcZiqI8Zlnrz20c6dXYZM3yImqvg8Q77AY3ka72ahDm
rrwJkT+fd/CJkFT7C3ig8RZAVAqi39pJpwx/9DI2c/AW+5B83qE3+/7Yp1k4aGNMHXUBX4k7MJRw
Js4egm2+vD1F5nMkgsAaMBEVuO0C1Vie9Rsnk2p2oPRwldNfWII9TXZzagemCwPEOo7cU5Cv5dW8
PwLwHNCrhKt4wVAfRnupsPTArPPCTfPc+gnrSLuz6mHeGIo03EUIa0C0mWqXsWYU+7BDT+zEW/3o
1N7bPziCTE0IGWVjkIHIFa7yW3Gd+Yje+gZXiT8/mFuGNE5kxceXTLUEAB/tt8OCSSC1ctkHpPZ/
gOnEdlhHW3FyuvOj41xW9h8zy7Z68yJVrZ+gLscMLAprpQrPAiO/sEvmesYa6bLy7vMnedQcnVIE
1LkI0QZ6by7pJTWUJrqwHfxPinQ/horf1nuzuskn3fvc1sfzztKWeiAhJzQ4h7M8qWTIBZPHBaos
9prZr+uiCFZm9nc53miyvTNzcN9qsya6LMSM4Vx1Ld177eXzdXy80Kk4Lj08Ss+M+x56ylgbWnuc
eUVITm16NGNSuEMQmRF+nBvniZLtR7X5I+z8P+8SrPZf/8O/v5fVhJRRJA7++a+L+HtTtuVP8T/L
j/37v73/oX9dVa/FnWheX8XFt+rwf777Qb7/T/v+N/Ht3T9WhYjFdNO9ogb32naZ+GUkfC2X//lX
P/zH669vuZ+q13/+9r3sCrF8Wwj077c/P9r9+OdvvKs3j3/5/j8/vPyW83NMjqZx8e0f629t+eHH
Xr+1gm/4nWYBzXhUwGjvamDVfvvH8Lp8Ihm/s9dgLFxq3hpRiMlH6JyI6J+/KcbvNLngPOEDsgZ6
pb/9oy275SPn9wWbaZGJ2eBO8KvWb/93/dd/eME/Xg3P489/v02NCSkPvCXftfChMJhEzxlV4ANv
laUoH3W1CgKozLw4y3L5MogE8gixo+eov1FbgyxwBL2YGZ1EJKH2DPlAlyZ+2nYWfUMRyTxDAbGc
VznRFhx9vQ4JNqqyOwP5XejTlDy6S4ypN5B1y52rYTbVJ4V+BiQyUqXxXXDqQkJiNOquMboaCkHI
CYU3T6Nxo0ESuNMgBYQpnCsLviChG1fFpPQDEnNIjIKpRNGxb3T1uRXIntpZEwoEV1Dg8mG0RaQp
TVFJcaW5r196mEhIILrWvFF6LdvbxtgD8hrTBZaZA6iTouoJX4Zko4Zkux+GuRagaZSHz6XdAnpd
pJBuc10Jr6OgTAc37woZja9qQvhH1oJvTV5NrhFasN0Y9lBfT6ZTiodGqxPy567uJbHWtcoJDC8p
bNPr2j5OPK0Y+KvUoStkRLHy1YrsYHpQhpqJFGREfamt5SueojSiw2lK+ipoArPdiXCUXKOZqudR
DTPZbbIx3yMmGF4bSj3uQxHPV6pALsyttWK8zGiqulKdT/s5tB6soVBT9ETMzG9SRfKqelCQ21WZ
MWpbpUR6Z67PxlzJN0FpO1+adDafBXj+F8OUoKqJFGls3SKxprVaIIidBTKdIs1IyutOypqNNIhw
l6hKesWIsI2GUKGeJQ0iY31qADaL2/oxnI0699RhCl40KM4erFGJdlElBCpUwlZ342jU22pSHb4i
g3DTiBgs02um4EczjH4OVo5ADcMDXbOjMmA86OhRmvq6opTvqX2croEMmV4aZQjvIfaKGmrojO2P
qZ5k/C7CS84tOmWOibybqj6pvaPQgpWYadGl6CoF19W6vSTbpCNRZ6g+vA3muTK3MmptfX1eB8Fw
rsTNeIZSrL1O5kj2M7XJkQuO+6e6V8go4MT0YiU31rKqBreDVJDKhdVsvSZDGl+Yfd7f6Ak6vp2V
5ZsmdtKzth7G7wlKVT8SSQcOqKdMDBlC8lBPqTwFjaW7oYrLcyEH8grhamNVGL1Yl8VofGsNLVDc
yRHWt6bppGfEXcbzZHDCXTZZhHVRGG/SzLCfmQws1o2E3M2YN/A6TwgC9WqqruU2pD3VTOnKaOP+
pTE4bqWGIpkoEJVFNyV/TAwRXE9pI/tdqSPWlgba65y3yu2s542PUA9itpXKLFCcBfl511T1uT1L
ykXj8CyCUjW3jASXq6m2unNbUn9qslm7cd9oL00UpVd6ZQz7YDLkO06bvsIHVp6ZGClKWSh4Vyxh
ZSPmvamQRNvUzJKsYwpX9/QrnY2Vja2fmKgRRpZWrDNJdPe5gvq3GurJLg0r46fERvKFHHa7OKuc
tZkpwKGsFgks5vQvkmIGoDHEts9zqK6Rhxsuykzvr/pqJhSQo/rRaAbUmKwO9TB6bjsti5sL4XTD
PkI+SPOiQAmew9KUl4ncQRkvUENDXDDUkjKjlxlovjEa8Q/VzjsouGzHTxqz2EwInO4GoTXfw8KZ
fZGE1msKs8TDgDjphT7DYArnT3kl9Rq8W0VfJ5eV0zhb2+gSNk+dGpnt9VnSOYqbp4V2qUtGsC7b
tEVvbcovM6G267YT3Pw6mtogfbQc1zghtdUMyde4NsrVXCL7JKnO/L3P5zTEJcvdRZ3PrbOi7ZMN
viZ1suJKVpyXfijrEuK0avnYIwwJLSwkVpdponVXeqroQD2bshBu2HYATkOliWK/nPDVqxlAeXYl
0FG3LgptNK/Tss4itxOFZOZ42SoazrW6pvHrBZnUql9KPXQYF2+BnCG1rIm8decRSSMatkVVbOkY
j99MkTluoaXhrTPY+Us19LCkTUArvKgL4ksEXRRYT4aJek3l1K9F7Rg7W20QHxdZGNUQqqUxwxpV
TYNH6q2wXPVciD2GzITqQDRl/GrA7StPzyRzq2pBpO5DZcRK4BQAtJQQxV0/ynRzPaR5tRsUGU3i
LBFb1IUq/VJM1Vh6jNIlpi/B6nvrdJlzX+Zqe9tqpgRhmlXOuSfXIfT1MlzNrRuNmrkNBKpwselI
kZvx4bYLuaCaGD13KTKNb0Ye1F+lLpgbfYuPq3YCatzH2goEpMHIbLS+VuUZLOEDDOve5CjxbgyT
RPNQ46NBUhdlpK1NPXio+6bKPCdRIYmIIid5DmcIc1eWFVh16EFJJynfbTVJ5Z2wyqSakekymhRE
YS9F53ICuKVDNaZWqgs2aEGEHtvBMO6Cwiky/M8ojyunURAcRBhIgX26tkarucwmUQ+7bLbM8S6B
yVd5jeQisl7R9NHmc3nIC+mLkNBszON5OBdCn7eyYuY4EbQlvbGxUU0r5Ei7KOc5kdd9FpZnk9yY
tR/YqLBvCpFkwcYQdAvdWle17xYSfs9xYXec1SS5sNNS/WI7ZX0ddk7/BNG59KDKPPiVWU/lKogq
snJaBnMAQmCqLuewUX84qTQ3Xp+mxgssuOio60lbSXRW6zlzZTE3Z42hRQiEqyoz5KFW2pI7CQOa
yzSLmlthZFHq21qvPsC959yPxhwifR7Wg2tYokOZvNOiTctY4L5CtP25UhClcqm/q/NuhtwpW/dj
OK4tOQnXKYFktinUub6d4kDeTkEy3SVBEES+Xc+IV5oj7GNmPKq7YmIbGHUUP8VZ0p71Y0Zs3crN
SpcHa3KjUKDWpMySdgkIVr3NsjrYtDV6A/IcjfvMGcK7OrbLCynK6ielHrqnLLWyGwQi59RX2j57
EUNi3NTFAGHTqOSt5qXZiGZ4CpwXCdZFZs7M86r37LYHZx6WOdC/oBLncik5pad1sbLhDqgNP8uH
4QYdSQewiXCYgoy1qLhjki+H56wcc7+1UnxBrlT5zpynmdk0wi543bJQvUuzxnmiCFHtE6UM7wIB
DxxaaS0KQB23+86wUM2bW714tJLQwUfAbr1QUSeOPwVj+M1pJxqUQJhWCSHQd9YIwYFhR8a9Isxi
bSvw76P0EwW3BWCC78iLi5b73IZULpYUadfWTVVuAmHCM2k1DOWfJWHV3SZ1rgwoOYb6s7BMcZeO
unluDFFeM5czLB48V6zJm3UVYUF0CjSTPsE4E96KaPgyWGr6mnc5E6cOsp56rUcrsJzRz1gP7Fut
67I10fJ0pg6Nii5ygfJranX3slEivyVSG3ZFwIEXllKYD8GQd9uaU7TXzFlbpxB177rGzL8YRqZd
zMpov46K3viWE1uqu6hr7tpxkf/lZe3D0NbvbE2S3YL/6JoZ26Kl4XCfqa19K89pe5W2keEJtJm9
OdWnS8WogYNXleGm0yCtjd7KtoHTtI+jHNSQVsTSvuzCaFuYRuLnjgTLg4XMYRgZdMx62XkhTsku
ozxK1wk02mslASJnSDBPRJKh76tYylYTmFk3HIf9Ilo9tfFlgVbcqsjDhyrPCeMRU7D9oIhpeKeJ
ed6MRLV6MxmXRp9lr2og5MeZ1DBbQ9qhPKnWSJlvsuvmxe4k+yLhoni1a5XQtkNP76yu1PQpK6fp
FWQRtU57RJ+rKQISASOYrGabNp28GhQhwHnmwj7vgPJTDlVn8zWDB4h5IQV18p0mhdqL3jo6mofl
ACuSFNKPL9CTcifm0lYp6qD3iRnkX83SqS61VtZCb0ha6VvYEDn5emmVzwq6FglvyemvHC3sSojY
bfyNLQuTW9AYdrnZyFvCPGdh1JxfpwJHas6oK/jJEA+1O3e1uaqHpLuaRFH5eh9F5H8W1e9hHvYJ
7csrxKaaC4Vg/1IPk/wpUOWKw6GLtSxPSQa8OzKvcrlOV45RSeeWI00vZI32a6koyaZNlek8zwNC
uFZpXClB81iTeir9XBfxOdFq8Z0eYHudc95XgDHQcVVNdCGpyrp0BslMpETbQACkX5llZRNoQFWz
hqXN3hhFbj2Atpu+kGElPwXOwQ9bG7F1YRCy605q3FmBVF4gkSrfoEhagkQpjP3URB3XVdS3oyvX
U/clB/+zseCGf+6Dpl5bKP89IJ3sxK5Td87WkLr4GgGF/kENx57GRNn0uqfpTfjcEKuudAaNV2po
6GuRJdl6DhCcD2w5/kJZ0nEtxGzvwdDiuKdBX4UT0LYSvVg4dhG5t9sGB4YQY7FuYcQ9C0tkpTNd
GzzUdcO1PJXSWU5s/YxiurKbQjlchXpWbpwaTdVoEHfEXmhpKup40yEu+cOK4YZue1v6GhB8rnr0
cDcGS9lojaGuENTIzuirMiyGaL1vpg2I4NGwnuVMlUtfzRQzdPPIFK9qIw1fpTGXn1Qoe+9sNW6f
bDXKH6TJqXYyCXno9ujTPhVq1NwgCDzv+1hx7uZC0XNOnNGiQKnEd5kzpuuU/WC5Me2D59yKtbsk
aYxbq2ibr1owNteRKHS/JADZktaYz3XT8fYm6qcQBUem4rWBPTzBBzvtA10GB1F2DadOSp9Rfhq2
s2RKKyPSWq+ZRXRVql27CvOu246R2j7ATNU+Dqi4UgLI1IIxz9SC4MGx4P2yM/MuKqIOcdyqEoZb
GLPpa+qi8hdHWn2HlHHjUiibn1NJil7sQUtvU6RNX4iNCijmcAIre6oDXF3vZHQfAitEiHOaZVLy
tJB2OdLOMaTAo/NgtmqFplotMajXWkPyICRLutImu3iWrKh/Vm2OpuuMCZP4fJsKhLWSG8lbnC3E
eUboXBiVTKsqsKxirWBJAfyUtZ3bxZq5oVvYX4Fhtn27iuQL+mwpSUSTMNOm5ypXNCeiMT07o9N9
pgJq5ndRgmYLHNe4j+BSAAAJNsxYxXLLCf1VDvv/lcHfGL7+rDJIfTB+iWmH/lFm/FVLXH7iz6Kg
8fsyEMe8EcAvh1ldKtt/FAUV5XcGMRZwqsZUPF3g/9QEJcX8nXogsBKZut8iHkDt98+ioKTafObo
tOKWP6gxq3+nKshE57uq4NIVZSaSSvJCmQ3PxyHoA+LBvFdD9lAzFiF1gCJQGulCqaSuWI020rBQ
hw1Bsi5TY6ERE/THzh2AtY43pEM3eo6WjemuiTVLXo8d2uxnXCCRdJY5HYPtrtW3oJrFHdKaeaas
rDyUMvnOiUwtUuxtmcdlYPpqZCeZtp8Z0MRSZVJXG6AKjCToroespHNLuS7aMpIqkpWiTZ21Vay5
eomskBBWqE6A2Hak273X5mU4r4yglGxvMIcqu3AiK6dmoAWxuQZtXMzfo2IsfvSBgE+bO7pIbmJF
Uu8CWa0DNxhgb7lTar2pV8BSFzkIy2gtV4n57fdazlW7kqOhOs9aUaRnXRk5mo/Mdx3vrESy5cg1
E6GTB3R1zY1G7gYKL54QObEdYUeuUVeFBk/LYPxIwyyvtwFFNjBYet04+0qBO8ZVKQgp+Cmt4qHb
k/pkDqr1zMxa0dGtLiYmCOLaan5ELRwOq6zWhP6A8rBFSBEWCX+P5FRdqY1eI5XSlWLE5YZxJzNS
wY6aqva1kODq9s0yCgLEoNOAx+WK3AmdfRkX0cZE3vUpkKVgcuVBbrT7bsoH8tbBqvNt0DDvw0Rw
0PVf2nZ2Mqokkz2sYIaqlTVa3mj5TtxN9Qq4KDlKYieJvi6lWFCy1MbRGlzq5+H0vS4sMYduPGuq
8W2s+0G6q0Un69+1xNF+9MLaFb14QWS2HL0qCKPZQE+9myxLoMwaFHaZrsxYm4yr5di1W5sUrvdr
Zg8UN5QbufLLQI6pslChC50byRkKG4wsJOhf+hre5k3bNV1CNMnw2uyoTb3tbRMyMrebCtNpfH0C
VbOtG6uMfB5KmN3PaL1raHcgd3s3WlLB+6IMECNDTooNTW5lBa8znOj1w5BMkubVkpEMl9EcKfLX
qphlwHw4/VYG5cHwqnzPkqR51/WQSSAu3iQSxdU2LZpvcKHbKYXaOKqUV6sNp3ZjdGNLUF5njriJ
5HxQb2U1nBjO1LK2SaiNlgNzmXklkkZ2BykfFpr1QooXxhetyBkLsmJI35W+TtvXWclsG40oDmAf
UwbUkvFxks3G3s8Kugq0iPs5me6taXb0HYlmMzwFuRDNaizKsDF82OgLAJFD3wfT5TRrbXHHcE1M
nKPNdnzWdKFdssestN4VUjnYK1GbTbqxqiLdogo+Mq5fyInkllMoGCRKGBG41ckFUoDFcm1HNyMC
7dBTNVGjkZrCTHRmkoNG7pSWneS2msX3uUloqulXNQwMeTtCdB6gJ0e26MuhLomEsXUzMtDFiYY4
3RuBOhg+Rcmmrb3enIZxP6ZjZO2NzAyLs7Kn2H5em1Kg76m62+1ZLoLRepaEIRivaqdAuR3iMkvW
ilIzlKpJKWLW1Qhuajtboz2c2RI1eD+ulbRaS7pQ5r0x4nhfcWxDPLoz9Qx7Q69rBsEsRTpDVID4
7fs5GVpr1TpOZ7mJLCx7q41OPXtFlUvDa4D6RHXVT+0YnOfQ3UeIeQ2ZGVBHsqBbagqU1WC1iiYt
dYMk6er1UFjjVLiFNCfprdrTNmx8O7DNvPW7mq7G2rL78GmcRp1xwzRv6+u8ssv8gsahzULzTJ7X
dPe1xhWJoyI/r7RyfoHMwCx7DEBIBBdhxdZU0iRkTJ87zXH1oCYsqh1UlTytNEs4ZAgwicRElNu7
uh+n+ms+Scq4kiJVbtdR3BICq7C307HJhNMGoP7CcDwP1LYdkJ9KyydDKoWxVzIjmb447di90vaY
Zi8zRhupaWc2snNpWibF4ARF6vuqTaUu+hJaDrXCRfe9vndC08kVOkuZHfzs8lCINV0aypRjqMXO
CTDegdQAdygMI8tYARhyrusPPCNlbmdal5V44H1xPayGvbmPvJFi/u676f4ve+e1nDeSrdlX6Zh7
1MCbW5jf0Ygi5Uo3CLIkwtuEf5vzLPNis0CVIUG2/qqemzkRJ6qjIrokMmESmTv33t/6lsabf5P2
KyKCk7pxfBZsvFHW2zSX/z42UJrV9se2XnVRctgsIXhwml07XvNfxV4KoqM4Kh//hgJxrRD+1W/x
NBalTTpz6HRFG7XtYpFmbWGHCjm5Pfn17RBRUGAJyPgBkMvu5otzLaIvux1eD7he0LM2hLjMJOJr
Bkzpmyczc9T2dK6cBxevrYyvboyOYQXgBSfRJ3H8s3EMYQ9zL34fpzrFSF7G3RJMV+dN7DY987/f
07Oxtq0VhUxyUnZo7b60T5oP9gmtcdA9GMFqezhfRCrKsnN0szff3LNB17arZzcIPLFOWpVBNae5
lDhh8xUczszEl61br29s87K6KpRSXIF+zA77ZHrR++yqPqyKOTIPh3NYmJfl7D+GY9r/TnFf586z
WwqBPcH+IqYyp3dZvW8yi/31wZw+nbmtl/0iv48DA4WCOiSGVz2EqV1C7Y4NLOV8+TQGBn63qT9d
mMe1WbO4KXb1lXFGMqq+9bogMhGNI+6x4bC8vLc5M2Mr6Vilm2DaRcINv9aX06WzEx+LxrWuLY9Y
1Jv2Cj2M9p34ALXLTz+2Z7uANv1cP+792XVo6+Hh2TMe1JglveU67KuO4aeLzDNd/cuqbTvvX/zG
aPSHooUgWoATzvn85Wj5EikKM5VTKogWNUh31LoT8O7ybqVDNWe5m6+f8svx1g6bZ3cnT1adqOt4
0sHer9o98i5Xy615RxUsmA/ioNTuP55ML4fcvNgydGojbhkyhcReHoFAQxPSj/UjPpAegcw+Ds6h
SzYs4fUlmusZTzbfbqmk4BPXmS5FdMC2R5I5BDD+Ovg6tHWrHpX3HL2C/IDhg6FejJ/PdY6+seJx
AeuOsRozYaW9aSTXyoZGNouzxspOoaHzGHeU5ZHnz/4K+7Gv54hMr3t23HUlfbmqvxx3s9IKp4Cg
ljFuDDypvlEOtq/7JcrMFmXm2dFeHaTXx0yNlHYehN6vVF7tMIatajoRWqjkgAPlaopdHOej+tCf
W2lfL30vhtqKvPJs7vXJYqj80rnUT7qX9y5oMzo701vO7l7kTVd/4w5fL/Avh928xzxfDfFahl09
OxS/3yufh0PjV0cKMe/zq3MqrI0A4cfERV7Gc4W+CENlsx4sw1zVDhH6U4e88Op3UoiDESmHfbVL
J9f59Vy48UYwxfwkY2sRUGGIvJ2pTV85eGfQryQXd0mRBeVATZO4bqlzSks7S4WxrO05je6mc2v+
W++UHWZFC/1YAl8uRg4pWEsMnA6byd5JE7bqVrUv+2Osjf5/sAg9H2qzUWdNbNKDwlCdb+7rmyIQ
+xSYGWlNfzyOl+lpPJwVnb0xdxBlwcamyZM+t21n8EL1LR/zIXoSkzTX6x5aeIkXHdfQUfr1XLzz
1pqzisBo/KflGi7fJuCpR0H6Z+7We/wBUC++m4CMpL2N8MzxD9OZLXvT4f00WVdqEj3ywMWoYWwG
zPKyINXRrxkNkzqDtA/j/rulFcdoaL7kcP+9joJQWejAsqWejkKdwoxZnyylui+y4VthC8eLmv6K
8sWZnuGNzvD1tW1e+Jh1c066hariFUWZjtr6fkWTO57a+M5X5316SN+fa1R+HTaBJOIxOKtYnRe/
/vmzzbVtM+EMkYhcbNIoDctebOmuSkn/zGReN+nNIo+JEGWFta1+xfe8HKdopXKO6eN5WiQUcuf1
ziwf4hALkOzjdFsd80MjfRDjrjD36rBzzkK137rR5xewiSK0vh7Q3HIBXHZAw4fAhrUu5t3P7/N1
rAKL4ocpII2kKFpe3ibg7kI2Sv1Rnn9N7S+FcQ42+Hr5efH77U2kF2eFbgyN/ghHfj9dNrfFiT4A
xCRm780+YZhvHaN351b41+9uTYFzpCRGITTYcpCSeXBKdBGPVnxvyAkdnyO5tneq/bUMH+W6PDdV
Xr+pdTibhyezo0Cqe/kMp3ipWkRXjxrZr7INT9NEKVNpfK0hbVRKd1oe6IWB/c7RXL8VKpQStd/J
0TwFMfPP3+dG7bZ+k1wMVEvunliBMsDLi5mHzInVUH2c1MeBTG1TyXehWLwsia9zKcFcsXFlRGld
bvqlqvrhYB+rNPbFjJXODL2s/3zmgtYP5eWHxAVxBFYx0HyyY9hcUI0ZOWSSx/KL/j66Jaag1sV2
G38WX6ovyikELSQ/SN9Ihv/zgZHGY3pJjLj2R2++4D4OSZ4ayiP5fnpriV6s1NfkX2FDBpJT03t6
0aZX83Rt918GkthG8b2qj7N2pcYXhmSeuZo35siLi9l8zcXastfG6mOSfw4zy2sMqoPDuY/tjY+Z
QZD+yTBQ6PDerI2Ib6fKLpTHzpe96EL/np1WtrnJ/tt/S4P24zmdzFs3RTUJapRqkafa7k1WilVX
lLSPcXrbGld6/U5TzphkvTWdV+UGHxW3wyF58xJn0RfxNCaPo1ce1U+O8EMswTJ/TPHbXA+ry+JK
dmDYwXg4R1L/N2OvWz2w39efUr3UQswLncKeTVndm+gqNLBtEF73YAXZZSx20ydKLeir/DNT940X
yV3/NfL65882OXq3RBZN8aMBHRa7NY/WnOQEAgy50wQm/915U4M31mkSfXB/8fvgW91GqEUfplLU
Ot8X8PulLPlZknuLIx8LahY/v7l1R9msBysOEu0BYQ3My82OM5VkdIm/v/V1d1DigT7Xj1F0Kcmn
lbA+0YRvnwNlvHFSXeXGfw65PdfQNJ/Hce58U78abrh3ds2+PYRHDKRXFdm8az6U1xSzvMhXMcc4
Z27y6iMho03C2pZ1ulOhPm3uF9PWbFRS50GNYs/QD+R03Tlcziwvr1PFBMCrwplcHJQsfctQ0RJd
XQo9u59+M/dy0JxU2seP9aEOzDuDFUDd5UH7NXuHhelZwfHrG3w59OY4LJuFQtSZ3dOnM/mSW/o0
UkwY7gyu8GeflfQ/sBxhn9vc8Gafs3WJrrgwu1+tVNSPVO+op3nWXguGiRd57iUqr2btZrjNF9ll
lhY3VnYvAvxwaFmGx13cLh8WOOpXqV95axMKbVXucp/OfvhwPkl+7gI2a3ubJE1ui+w+l9tPy9Lc
yFzEoB7KxkSbmHqdMbpJ2H35+bf6ah3a3PU2shECYZ2S3asqHUIfqJacm7avgoPNAJvlvdPoMpWj
/H7Yhfvlg0bStfIobGkXKwC/C2Q/Nlw6PDvm09dzZ7nX2VAGX7dKy1b5Yl6VV8aOxoCmXKcQIKXL
8puietArT/NTESL3yzsxn7qDse+PxneVApHtNt90RKG7c/mB1wvUyyuxtlFyHnWm2af3K57NDKz6
vSBivXXwlc4vMsTllNtg+a1scmhx/vnJ9fpYu7mATQrGVvqoWqp1eod73b4IPwmSlsqtcmqvbd3r
Wq+6C6/PHd7fWjiePX9rs3DENG+ia8ru00wKqMdcJep3kYvPP5/Cr3fxza1tFgocUNTOctL7FcMQ
Xcgf5+/NFR6w/uorlZMDrqBN6v3ubPz51rfz/O42K8bApHtakS1apDFJDwTdEGdu7a2v5/kQmzVh
jmdHxm72fuldJ/JjzJWlIMXCDQLUh+p9phMjWVejvrAM24f54lyYcu79bVaHRGkGU+2ye0VAd8Zu
vG5iVw3PHebOfhybNYIuiLzHhPO+aYFPzSQIxfsVSbDi8Jyg+Kgex11zrK/tQ/7euVFvzzzjV4HR
ZvpsAndUNVKmFdn9WpqcP6Wlh3MQZiBLc8reJ/t5J/tt/UBQlt2dhQCt8/9FpLQZehs5VDbdRUl2
b7yDLO/1ETu6jrI/PYy0nGAx//M7PfM2tyf11pnTUY6z+zrCMUMpvbluT8I+x5U7N8pmoZE7YSDN
ZM2NIdlY19NQBHQw/vxOznwWWzDqVOFkXfLK7Cz2dJr7Ufu5szJ6WUWaELHJz0c7853bm/WlKCRT
LfkIjXDxZXsGgaL8P76ZzUoip5255Ep6n1TflHE3JJ+n/Nwxa73In0y1rXh9kuwi0djom4AbwVcX
3YNr362bzt+pabw5Cag+2nReg/nenhubXhTzWKf3S51eyWiy5Oqy7NSPP38vr5JA69fD+YLUA02S
rzBD0lgv0RIl9/I8eXaSuVqVnFSMe0xNuhzS8IpmruDnI745E2h6NKgxQiuRN98rh4BoSthEVcTQ
2Wh7lnb38wGebBdfvaa1S0LntP2k3H5xLrSVqrcT4gTTcPvsMEs3yRJYWC+jL4idfa26ax1MChp/
8dDZuW132UmBln226m+sU3/DC+/NW352QZvVsabpYMmt9J6MlDdqCM/q/c9v+XXxdn2Nz0bYPFTI
1LLVZ9l964d7uqXLXXdYQSPyJVCC8+5iby4df422XQTtdkDXJaX3hUADgKDKMTGhG22/iTkW/0Of
0h9nGNTvVIac1Vpje+gWFcJyetLYWzQCz3sBeBsqTZD0++mTCerwnLf6m2/r2XjrhvMsrZAYTT7r
WnJfTSYaHdMdCPV+/rre/LKfjbBZDNEIS/RkJve5Lp+08rqn0dXI5v9kxaXvl4TryvPZZhBmMD9Z
Gsb3bfMht74mycN/cg9//vpttsBcJFGMTnzfEB6GoIqrFUlqnIM0vv2k/hplsxGWRZnKdJncC9Qb
tXoryUYwtfc/v5PXxaP14/nrSRnbFy4hVl24lfi4fGk+NaarXGY0z1jUx4ZgQk0wuKuDeRzoZ1rX
3oqanmAoWPWRF9wmPTotNLW+SKhAGWYgTGun0bbnInxG+a+16u7n9/n6Wa75d5VykMza+wpeU9Z6
a85m/zWxZLbfj83kuKl9rhD3+pbWvPraVU/kbpBQevnxRIviLIU6fBVBH6xR6Bxo/nJIvBTrSBVm
fb2PdvGP1e9/1A//y2Cn+N9/YEdeYVGOIr8X//KqKnuuf1h/5of8QcJ/5BdI/tDMAfshhFjzNT/0
D/yR88tam2VGAOBX6T3/E4oiKfYv/HXMCRWD/Ooz8YPyCwlCmoNW2YSmw7P6J+KHV8k48nDrag4S
Gp+r1Qbv5VSRityOnEzL7joyGjB6jcDKs+5zGEXLrs/VwYsy51CJhr6KKh3cwhDUbEvgZEoMS2Ch
Fd+X1r+r0ansSng1jnYaYDN1FsW4fv/P4wm4a4Dh+TfYJ9ydtjYFfT6B7QA9cafKLQwmkX1ZGkbJ
kSX7I86aaS+Eb+Mx4C0T4Fh1uCzlYkJj2J9DXK7b+LMr4UmpVId4avSaohlxNiuVNillbsRxfAfk
gDAilgCDF2i+QSgLV9V/i5XqqsvSy3L9j8+m1s2PQZ4TbJ66zTZjG9gGgoqwWC5pi3v5ulA6CVUg
BLlrzAFbUXnYK1TOA5RfXiSNfoRofVcW+AFQE343xSWMw9l0vEETOOKs11OJ9D6Ol3ehutyYEl5H
7ZBrpOOq3AUmgkq5vUHsvexEN4zUrdvIa5BnIWzL/DnN0MjHWUBr9aOISunMzW2TXOuDNddgdO10
oRT6dLp+tudrupVFId/MbaOn8SnNhh3OKoOXhlzAUKmnCk417c7pQmMIF11p5SckG1eTIOPVNa1Y
W6ksIYKY/JS7dLln2F44NI33NDnLDumqmlAvGEfqBZF5JvzTXs8Lti/URXidIV1S9E1mbJLLhPb6
mCJmzVUPkvPBKWP1MuxAlVhOd4oFV27nnfDrcEb7Ho835TjmQSLRgrD+56hKaBqPpAMKCU9eQGjU
k/StBxhE+qeZPTrLhCexC7vjGDeesLWLUsEu1TTbFI7CIe5RkedLFXvMCZz59CnQQzk8Ia70WmcU
l1lrHVXa9HdPV9inYpfKUC9+Pkc3kRtv0USzRRcIhq0sUU9Jrmdv0YhHUch2LO5kGEsN2Jv8nMX8
uvxtvkCGAK1HBUiBsrdqw54Hh9AjFvw8ZHFnTFGzN4p3mVpKH6R5HLxCV31L7R7lXqctawhtz6Yj
vUgmvwEfcSziGdlHJQKaoIaPpc5PITi+YuG5yipBK4462K6SxcsuM5cuyESVH1tdktymB/Ty8we1
TdSvwjUkbDTLUPfF49Tc3MbgLK0htMa5XfoG9KKMrUwsd/sYIkUzsfSSDmw5pojCT7G57NZFNTUq
bVekpvAGo2qPxtQuO3UFi4zo6321qo1DZxl7XX54utZ/tLvD6eB/W5DZCwDa3wOj7b9XK1JMbH/V
ejV/wtT+P2GimXzF/37zD8R43yVl8nzrZwH7Y+/X1F8Utmj6TvENZ6KuaeMfW78m/4LGizDQsnV6
MWCl/bXzq8YvWCGvSGiah6jEmXxhf0ofiSWwxMVkQ8dQZw0N/tHu/+Sr/Gw/gTPK0ZyWRi6GJAeY
zJdfkhYNmlpPoeSapdW7DQyz9LBQ5LZcleX1KNHS6Tawp9xmKDDpsSMdby6lpMerl5TwIewa51E2
0mFvSGMKa6F0TD8Zl+w4wtPhr6tl0BlAI8AaZ26/dA9ZP8yeWceT2/e2eilW60uU5J1nAsHwUOVF
N/Mg7ug/UL1Zjivz2PRW5XxSKrnOPqSFGn5rE2WC9aLDSb1DwZeol2ii4isjx51TlowIiANwj+uo
tOhcSdruRm4Xmw0hSo3y3RDV2Od4UlQg61HRJCXfKs2uqtMKAiw9TXL42DMd6kLmjoMTgqXvRuWq
ipXmsjNDCRvATEu0X+mrS6N9kqlD7tbkIcugSDM79mPdGK+W1OrZgmttDH2svyvpQETe9Ndqsgiq
fmIsb2BDjMDVzHQX9nZ02QryJBKgLddMaBiTB6qEoyyJFQLen8pl2VVTXvtoGG6kqnWOehO3uttb
auq2anE3TbLxfmws/ULTpONidvddH0MYHpZlHyU5VpRSV+8S/u97rXLKXaxrRepOTkYuPi1ICvrd
rMOfaua4VT7btAgVH3W7k1MCGolHei2hsGmyHxv+P1pU/ttBEk3yBP9+Qfh6X2yV0OsP/DgKaNov
ZMJWgjCQT1okDT76H8uBqv5C/E2SgA+a/r21E+p3OKJk/6LCgKAfhj+HHG2tJ4s/VgPOCNQCVYXA
aW2HMA3zn6wGNJy/3FdNG44sFiqsUxxSWWc2q0FXz4D5dNxL2xyu4SHWtCTf9atn/Rrv2+B7wFJI
MtXHodJlr1c6fdB8u4TDfkIkEgFJY1ueFC+JLDVqvLaIivi6K0xaUso2C+2PiQOyCIy6tSTFY+IU
Rn2pa3jIHdoinefDMKZhvW+rBLpOYTW5uOhqtVD8etCsGNlzHImDgMEaBvYqHV7cgkDdacjn6RJQ
jNqR24tykON0J4dcdOK2ZeUUdyIvhfNQq3HFLzfbgtIhnZnl1dgBVnHLLCJP3cN69OdelpAkCL0a
dm0fFtFOHVp7fD8ahdV6bT/O9jucMKbEr23Uim4tww1STwWy51l7r9QDvgJuaCaM4VdSaWvFvivl
kdwFSw0c3stFS4f3w+IM3tyDNDw24Cerq7AbRbsC0rIVQRZByIraEdzWhBuB/NmoQTr4rTUBdnQ6
xV+mut9LUtl04CGGtLqsc2VxjiiU55AWU7UCmlgzzVBsjzkdawmnzKu6Hp3ity4WZR6Y9WJYn2J4
jPkuthPTvjKozesXpTOZsRejNsp3zrTi/0j82KQXqylFl5gXy9K6YVnpe62e7cVDsdxTh57zXDtY
lZLImPugdPBwqVHsEYxMP0L2iS351xlOlfCrSCmso5hTOXpvxjX0i0wZqvaUx2VewsOopBgCYzjq
uOso9hLoVtt0j2ME6yGQwrY3fCVMi+U66rvx06glQDYXpQdOpiuhWfwWJuvyjDcKmMtctVPlhk6T
sg2kPB8sTzNF1u/gg/Hs5bJUBpraCLfgb87pzQy1og66dlVzTuOIKlqp9bK7TkOnFwD9ZGCBRSY5
3yHRzjgzQ2NBdprltUXcllv1Eal6NgVQP7oJq/N0NR/laerCc0yATj7K/Lq6MmthdacsNnLVS6PJ
yVGbjOqUBmle2xcVfDS/ICq4rfoxVpCN06cYREmEfVxoliElUrmc+qNixHwL3ZRCxooJPOrGHYth
apF+AbtM+VClTqK4OTthMDSFNu04FM3GR5wTo+UGwplVBLOTT/NRaHnO5A3HfPHzIV/Um1Qesumk
9EOJcNRkU7kXsWJKOwB1hrZPxnayPkhql95mVOC0o9N25uRCgrTxtjTNxvLZjGZwaSlRx+iZUVO3
kI3UccXP55BXr4clgeJ4ZfWTpnhTWkcwuTJl6lwttGc7iJ1x0Oa9HA99cwPu08G9xGg1J8jqKqtu
LBB5U+/lnTIx1Zcsxu8dvZ02edmQ5t1DnERy75aJPiKpyaUaQgq3qPt6rPcEHBIJDW+CtcU5sFXS
5TTxyMQ7JSxQ+bpDpOEpmdEWtVzoqHhHjo+zBIVPZNVwZUeKhHbHSMEdKaNAnD0CO+ugJ88F5AVz
UsVhNlahhFYZ6vcuiULZ7esxj/ZKu8QQVpY5HOIrNuJe9pqikiRPGgV5+8iWw/JrXusyMh1YOQMk
G6H3Q9DYI+QVBQHyQ9HHFAMrCGdUbyVJ+SZ3MVgKq69LDj9WCsZS4cCSejIlH7A3cJeTZnZrpUs7
v53a6cGWK7P/MOXlkPt6rTlwbfKVqXPAwrd4p49QY4WSWuopzAFEBnNLWfKiGNvlPdi6+TRUjXOY
nSJOgrQKecUKbD4tTmU3TXG+dqFLOlEw9rHlsK4LUa9hoz5DqHP4Jbf4jrW1K0InxGBqVBfmpwn6
0Y+MePqQjbEmu02lLtNOLeKhzF0tVg2xW/gYfh3Sfu3LAssAPDaySss3pLqSDyx5hgMHKs1C2h2N
PrmNnWj+nomQqrcmp8Ag6NW0td/ipq4sakzJhJUtxfnqRrcWnT4RkdkItqc4kfVdMipFfQWbz7Zv
slhvMzfXo7Z3w1laJLBi5JX8sm1mOumNeVk11FWWfIuzFpBn3FrjjZUqU4w1R1p8out1+pobbaJf
KFFvOBetLQ/6xaQU03Ip1db0oWoKYNXEB9pynEery/c2HFAL+uNCn/PUqEp1Idg079pigcmrO0VW
+6EkmQLr9NEOTw2oBZ0ZaMaan02qPu4dqcxbd07JsftGh0CJRcCuPcla5q9RljfvWg4BdKLKdbgc
9XZkGkM648mCaJsbVyXZNBzlQavbC6ARlJEgTCRRoNYGdmNWAds0FzLkNDZzNqbKJri9r6VWCt9b
SWkW19IsZAE6RdOKxY2KuXZOpjorCOjnySx2ylIV/VWvOsI8JpKAazeOVWtf8YLa9iR1jTJ+gcMs
fYeymivHOgXX4S2ICqbLwpTXYFoa4CYP5Etzt0kWCRqf7EAdStiDbiyQpIY3jqUImtqkXK8bVdI+
iGkBrKpmBRDN0q6v6jiru+tqJYJ5DuxF8wOzfJoPYWg3nR/2VY98nVPJzPZhzHogwcnMr8ZIm0kh
idxZXBtstXooNKNrryRjxlN0ZkGY3Qlcih2EmZLox6ZZHJrYATGoQdjPdHTTRACSw87aOfTjac6U
g9ETiu3kPjWAyEkqHZCQ5XL0pZk1KK4wGjU8mFWm5J8gFoXOQcp0QSSmO41xGHo9jva6CvLqEzxi
U/5WsWa1D6HR6eHFCoAuAtNQwsYDy4GFYaE1IA9AAOL94JcI20O4v04a8G1jnmPpQ0TJw9GH1M1L
Iq7bWgXPZN+ZZZo2MgeHRjNm+BUQSzvQv0OrggMhgBhr+B6WkPrLLB/E9yybQ+laytMpPbS4ryV8
Onk84qjZENZimJMX5XAH1TaT/Dat4+Vz2MoGhE0zj3P81Ct5mfzFHgtMMG3+gvYunYceWgD7X23v
+7lnZ1Waxnbou9PhZ90qT3iXQeVBBNMT9kWTJ1O4SRTl+sfoCQ1DH2T7LWy1FstZCGlqQkwkSw+R
Emlfiie8TF9loGbyBJyUOz8haPRmMMxDM9h5eJONw9BezwKFMpgYTZs/G3Y2ii+FrnfFjqamWj0t
i8RaApBsYo8LVwSFvu5CbQ2888OcLHHqTX0tmrs5GYfqMY60sQm0Zun74z/P0fy9BMx/v0MXKZCf
HLqS4uH+of/+MgvDj/x57JI52pDjINNG7W1Ngvx+7AJNtRrcslMopFpw+vzr3AWVnrYInGtUFHRY
vFvPzl0c19YuDU5w+G1jm0Lzwx/1od+T+D/D0iP02Jy7rLWbfYX0AM+nsvNUpHmWMm1smNPOMKIx
qjKbU1DIV5Q2brnKM0kLy1Vs3/QhKb4gMkeju69G0ay46jRrAkWSEtbExZmU9HLU7AJjlUWrxHtd
jkCcWWY8d/t5zspmL2e6gjFJpZaF/BhVhqh3Qw1FGU1anPVBASC99ZvZnjOfaG2Sj3UnGTfssEoI
vLDDdypMu8i8YdnXa1a4GGTW1KpNvwsde6LIKFX6ENRdrCanOhryxk8A+ajeGM5spUmEvPUSIjJO
UosULtLVmkCe9w0IoRZYG4hcM+0BRat1iQ1GbRuteZCHIpH3CcF8zJIHZNXPilEK3SHMnHZvDLWh
s72GTXuUYik2vjjSyNFrKKbSCmoWkOrUTLBzA65DQf6dp7MMPD5Sk489dBbrEGdLmXtF2/HYUVCe
jASb3IQzoxtNRnZRScqpH2BZNbIqJq/hKPLN6WKDCoUmoUBqJ1U+UjdRixtIZuP0zpEqkN1qNk/p
LhrGOL0AAtkQIYL3Lev3rG5yeFE33ZD42uQYIxiloR6OIKIM2UcQNdEPaTXobHWZdRyuNLAspLfQ
l6NdQ7FXNmE99FJ9M6WJ6oaT4itmLHrgM43T7upW78IHjh+OC9u7cmu9vkgnqMCotlfmbijnGdzN
Irfi9t00WA6cMG3QjQ8Gb6u+aLJQnadAGP1QfygyK5ng/yxFtu/hFxpHrWF7CJqnUzTqzth+4IU7
kI8aldKHWz2du3W9Bg08PZ3Hx4hmM4iYndaYsps1DB6k1GnmfZrLicr+mhZRMLSmGI4j21zvQfy0
671Npq5m/0O0c5zTSasvpWjWlK+FNk7J6HfhYsQfpIYY2de6IouvFc7hCaGM5gDzwTlSrTnMymoV
7ZzcGrv9QltmLvmGMIT6qRhtUX0x1zzGxD5AToMkIXVQ1+w5FbiyWELcyOVUEwf9aZVuzLChJQk0
KNCC+WkpX56W9WHhBPxheFru2S1Y+ovebDpXxpVuLZRJ6UX5tFGYT5vGUGvWNySMWs5EfNpYRr3I
xEVph8B5ZTFk9tU8D8l0SlM6D49qvST1EaiH05y6Blqw4lIQNkTkzzpxsy/yQvSf2VQKkKy1NNS/
avqKwI8Ed31hOEjZboYMycNKPC5b9de8Fq39wITpHnVRdbo/ZWYHm6S2tek490mtfkn1Oc5O5AFm
K0hLDisg5DWFAB+G5siv5igh3WZxu4yQchtb3BJDKPXlvMxFu5/AEDcHOefH9npCwTvzarh6PPjJ
Woo9zLluvkgkTTQHpewU56YmeEvoCrOjap9bUdR+iwi0V7JyGZda0FpG9EUHLnnf6YKoBSSS/XFJ
tGbwHT0pRkhs4W23LMXiW8RTl9D4kuRkzvp6ummzSJ6OQq6N2gFu3QyL5fZFO8I1LcDIX9oYLTp7
Iw3L6H2l5EuJXwyNhRzBqrSfWPoSGttl8lSfrDYZY183E6BV09yOFRhngprWJBlmdP1R1FbnHMyE
iPkRoJmo34+OIqVYh2M290lKapK77kRbZLlHIU3EPrQahUyhA/N27aIEyf4/gUA3P2ElLVpd/n0g
cNd/+z//Vf7r2/f8X3d9+yIcWH/w93DA+AV2JBJPBdkab4gSyh/hgPYL5AH2YgNcFC1vGs0Qf3jU
qEQKJo42tNUgxHiyr/k9C8sP2auvjU2hhtQp//yTYICRXgQDlDS5BJKWtNmttSNqRPz5s2CgVGwA
wFP/qYLYOqYeThdT44LAs6GilvUgleuWMkwZTs0jaYWyUKRi9UqZNO297kgRnRxzuWLjjYTmb7Y2
yODGmFWfxlZI2iFLkhpLDGMQoCxjDuZ+wpqSe2olR/MIilzIOlJnchzFdQcmNfzV6nHkaFw2HJKB
HlDLcqkDSRogIO/LcDRh0MKmhX3sjkiP7H7lOuv4l3LAwiwAaw5zOOQZ8G2/cHSUbFiRLdLJztvO
uI2ssGjeNSLFuhvp2QTMfYJuJu3aJiGtE0n1oJDUSGMBqLLUC2+cxcLfDR24iwNV2cGCQptabZ7u
J6PTKneah0j2bU3prX1pVnb6G7CZcjiqMm5zUPvDMhjjLLF2RWnH+n2hVU0ftJKdYDKjL3lrkTbI
SNEYaOq1nG5HzHwOpqMIxI1OM0hB21ZqhTi5XRKaqOvE/AK/mcue5qTxC4FnKKulmPBbA2NZU9nl
uBh+i7K4DLlE3HNw/xHD4NfxEJkHTGqc7lJqIbNdJRHn/6MpV5MT1GM16bepYMG65ORGO3hbDrX8
DtuhCT9fEN33nDvaaBeOaWrd6aNF/43oB4IrMp2FtZPyKVb2Q5kosxcmWtvTyKGy1CiR3Wbv4Bq2
9dVQV6VySB0FVqQlh+2HdMSehfRmnGanqbSX3Fc0eR48g3zc3TiYVukVQMJSz+lto3ZjIWSMMmtl
jHcmDMVyZ4reTH2ZtU3ZtViadTtDFe3HJomp+Em5cLAwrZJhupFmdSjfrVz74dKJ6x4FXttTRcsT
vgpXJjF335cl5OpQkawbqbczgpwh6yAPopP39EZY6U4niT7ubK2m5KBGlEp+G0RVMJFgAzJ4rLV+
HhqprAfEb0n9qCeqsuw7EU3Z55k2Fwig/f9l70yW40a2NP1EKMM8bIFAzBGcSZEbGCmKABzzDPen
7y90q6xvp7VVWe97w1TKJJEMBtzP+ceaJL/QbvR1eCKWsM63Ssqc1KO0Wl0iJNvU0y8NC2n6JyFW
2jwOadcN+cZpl9u/rlTC4KuTyl4UoWYiy3Ait/Bz5yPn+xmJb6cRtIgS5Xn3gnxqvdmBAjE3dyhq
nQ+3LXNSWoVjFB4QuqyHcQtCpBEmDTjou1/upCniSN0q9wpUG3mx8GmmRAcPKit0HcGLTkw6RovB
GDx3k9KRgW1/7WRt8g9Z1mheC9svuFEloY/orqvKN9CH+I1uilgHf3CudYervmVgaVz7WCEiIYq6
AAn39h1lQ26s/CrIAl7ypdXkIS90XxWhq7W2sWyymScvjZNb8UdctcqwYDZKs5qfk7nIzHcpaqe+
dwgMb6gQb4P3tqjNu7SQKFYK3b7QFPDQZyrWHdnKU2lyc+6wRDSAXo5icJGdaYUOCVzhSJhnEPrw
kGRDB/aGpYdVYeGxzbUgbzZWLWd9U1BdNB3qkZ6FG76pmSFnXvGQVHbSxGWZ1h2v21AgJ1Ut0bw5
gffEFGkiXU4NkHkbiYDZKxIaMZ6Rb3T9u1j9eo0awlnpqvImBa2hLdmpV86kcy4HGaYAIVRBL6dv
12S+mkHF8GXTVDKuPBeEYAZWrDSnTfdaWiBJ4x5piRAbemPbSLX0x0YBRG4cE/EWyLw0oWsrW9nl
Zsqky1hlj5291TtD+I9uO03zSe/l6l0Tw+/XfavG1fzUUsdRe0F2A3F9ENoXsPFq3al5XbpXqi1E
s1WqtJcwMKBrdrXBM3BxYK+9neMm5dxGHEc6nj5zSm/AaW+38VQGMClyqdfiW9asUbE7rzXkwWQP
3CODvSb3JPAmxqlSQcBjbDJrfozQGiQy5QyJLymvThsvXovIMGxSX3iUusDm/BkHN/OvU2V3zpV0
1vaLI0CUh9nxEgevgKXXB0vNTRWPBe+XsJVQhTuR2kZJH1gpvEOZBuMcD0VZaO92P5AgSF193W9F
SoLzbsp8QDm4kf5KKVpaRpJzf4kob0CwB8Xd+FHXFMA2TU3H09ENWp/IXLaGZUOus6Uhc+SduGF9
ycSllBZzf83NxeaUi0Ld6YXvrSHXaZkgMVLtY5Yw5QEvMh2fiZz1x9gu+Pcjrc6TH0F+H2ItansM
+tf9NAEz7HFCuIOFwmKscsJT7Xy5nZpNB0g+eUyqeqfmT3+pFycsiyaYaS4RIGPmavISMLuodrs2
oi8iBXFvha1OUl5EU1CJ97MvVYCxbqZLIvcH7cc3tWq686ymuFhWV7Yk7da3Ig+GHb+ksImA2i+v
Hr2Nq2xJmGqvy+9FH3wtJqa09T8WejD9Y2mTPLozajV8JapJik3KpyZSpvWzmYiUof1MaN1zzsng
Z28t0zm1xvTzpCeWspRUmMTygx2x3zxjU4DOJKQepVWHzh3n4TqZVTJtpVMROELziNZhg0mn6kyz
fGttU2wz9i6bmrm4VkM6M0fjYB9O1iCC9RfR+2b9Myibrg/6zJaRmLyu1vnpsXdvfbUoDxLFtNdL
YFVuFyd+YzickY1vw05MpkWnwSTW6zTbyKr6ZuzflTWpabsu+t/IoloOB9cApNkNUFgYVqrWXGNV
mKaLYcW0+22iD1qzg6t1+r1ClE1ysZlnNk1TetnHtTVkadwMbtVE4O6CsGJb09OjtAf8ww09dNDJ
JuxTTOJssW7clCKWrfSzYqRrEKXjhuVuTmJtJNEeepZ32060/QgHEuQgQKoeFyv+/yvEv1YIsrn/
uxVi39TfU/85/Pvy8Pev/Gt50HzrJuny0CLrHmppZFr/tT1ofvAfFiwNbck6Mg0PevZ/rw8eRZbU
TiJt9f9rs/jP9cEw/4N8LqRX9A8il+Rm+H9aH5CQ/Ls0kggow6NfizbUW5wQ8q7/c3uAT5koXnJd
kI96N5HdbHf5hhaxbFl3wxrs6zTYDy0sHiPiTTtAtvUJmdPerk5THdwh+Xlop+JuMvI7Qttfud3o
05ovc/0QdH7MwuroVA764r4qZJyq/G1a5nenbx8tl4LXkq63iqROQ73bAQNB0X81/rTzehVTPbMd
zCE06tfcmXYFnH7tOVunwgqb53FlGdsx+9Ov/0PQzN8ApX9TuKGWRilKqTVgogsV/M9EzdwbFhOZ
Clot2dNa13vlWc3Mrnp7hS02v9OkBD5Z7EdJWd5FFXV9rzukFFCcedWE4W0McmOenMIIDuvc3AFf
vq6E9L8L3XlHa+tE/ItGJLUxe8Du5ofSGc0bga2o6DLuvITs+Z4wfzRlXf9oFNs0K5ejlTVny/ix
KjkffMO4p9BuOZm5HUljsI+rDJ5X6sqOPTjitUYN82gfyzHOGGgOiUtiuRossesdvvJ6phiRdk5r
UwdSO5ZzF7cCzDBwvAycKLGjYhymiENTMDYwFY309DxWbs4tL7TgQlR0cLEo13Egzq58LeeBXQ2m
dQyOnW6pYzL0+abvqG5Sdn/1Vnc+JOLmUvXmbuu24Bx0/FZ3ylCf5Fr7Z5MTPu45mHZpMRt386y+
nVX7sNzE+Gzk+Cv9FdSOc9LI4LXt/l8UCLrQ/3vDq32zK/zjp+1itAos3vqc6f80hw64EKosXRPa
wLAnrMUH+sAsmsgx4o6sFD2Z1UY23RoNZvPuUyQVFqL6CCb6FcqlfQyQNVG8MkRUn6QnJs4nsNKX
oZwGJh0b+nSsvbDr1Z/59ouGm/5qzJCG5hA8+Qt7hlEFXeilJnd16j7mCSF4kwy6zWCOcUuwy7ZV
LmJiHzJ7yKttU5EKb+uNsxlpOEKEWf1PBrS/Wuh/vCII0pGL8gzwnxum8e9wQsaEO+tBnu0Ycnk6
l3TYcCGlO5bQreb7MlqDPNjNgRzP+WAQvxLQP6B7+RVZyZbVstw1E5SkVg+boiV1a1ydLJ7Z6t7s
jB7FyTauSdW/9MhB44TK28Pi//YlqnOn553s9u3m347j/2RP/t0C8U/VNAq1m7aenmBSlogb/2dy
FPHqbumvwtlazRyVxXrSzD49JAuCocLCdB6gTlBWPm5MTZjRtOq7pVj3lBSSmoNEMzbF2mwZs3/R
rWScDTakQGf9NDp+7P/9l0qczT+cWLcvloh5mxmfrxfw4x/HcT00OB36FM12Srv9zWZDBfGOgBRW
X1ZR5ZnzCW4cLuHvLyvVtDxZ6xpTWG+faFstj1TXIDIax6O2rkgsHMHeXWsMC6VTb01DHtyejpF0
vNNHwE2AcpwcuhdDYjzYmtnsS0zyLBINZZh3qPKeFpL6wgwseGd586NIftJbE4FZls9s3bvAGA+i
z0XcNnNYD/ojFbV6Y76YltzW3ZAeRfmSyI5sdwPEXa36sW0xgWLN8aM+LVVo9RguhBj2hO7+SpX/
hZXlqU3wt1MN6cLArE+ZWF76HIuflifPs/vdQtCPxvAroR8J0Ovs5wlHWvksPO8yLSKP4cNeKG1w
tCFyO3OTe46NYRj+udJVJKql3ufLl2V3UVGnZ1493BDKVhGphF/prSJ38LR0E/CeXvX5KxuarV9R
GcHwT3jJUJyTdLwngu3i5zYBuWOeQCEgdNPsT7oo43XOl4Nhle/swSLq3DYn46VuQlFRz4ukAobi
V5dP5hexVHlIAsNX34mfufE+3SSIMx0ncKfu2rFSx37SNtKzZtrjuju70z9xZ2zqxqOMypR5aC9U
CvjzmkdW4Z8tpP4XNxj1SLfW53ZOtDgrh48WhWS4okakDc1lxzep3yA53R7rQ+WrET9PAxAUmoIs
D98YUdH1+ZNdtZuZ0+i0qL7bTGB9G9y8ZiisnA5QkfrnDqRv62clXFFGj56aKyqwy+VUmP3JVvrn
OGRPNQ6KY1Eb1r2id5qCRv2SCfmgp8zT9FwfkTFuyMt+6JJFRaup/Rpm43E2GwSEPJjEKexsopAe
mekFVNRdlT2AupCMMdZXv1vvKT4Euxj1gu+zKyEkLJorD0vtpDG/u4RyXdnAHFYieCTQSnJi/fF7
zLti5+ukhAudNjGH0LXW1eA/aD/YTjN6zF5p/OVxFJvZzR86zwPim1K5Fbl4EWP5XQOYbcbUMQ7I
2X9uok8aYqyoPTR98svRFyus119tS6dj7UEvmMtuoFCEkBRL3wx17tDI+DX3jr+RUuDbEaNEay5F
aPmdF9UB5T7s4jjWHDBCL91WwDBTUHzJGZSTQquNGoPPtVgezMA5JSMIVOW9G4SpnttRxnaDqQzN
pb6vAd+6rOEurmqkMfpDkZvrxqi3Xjk0bFNZcHFuZ7pT/q7zugdPKwW/I7b+kBshAlMZ58YCY5uQ
T98VwKN+0KJrac5aqR5wkBPAFQz3ZtXeG1oZRK5jP81eM+zkqpcHbeJH78npuLS02N6oNX3pnzpk
XyfZUsDW9ce02FfGmJ+kWbk3w5IdclN/5yuNQN1k/Jrrwo21Gj9QKt68ur9HCOaHmYl5hWUZ6WDW
37vLi56YfjRK+dEn8qFovJe2yu58b6ZGZsHg3rfvTlJ+gqwcSyhPnmrd24oBpI1+ub6WadzPxrTP
ad7Z0FWUR4GjXWg1OUxF38KAg270aXrxGBpveNq26Zaed41JHZ5/E++t6budiCc0/h+pCXxUzcWh
s8Z23yj9ZTSFdi1G696uXTes6D+0K2xZ/kIzrkgfPJityPWq5pJLPeCnlk73qAeMXWklx1ZVVhwk
SbXV23bcmgyF4Vz7JVD1oO8D4MPOT9yw9tILhGO2qQmdAzG1P2S5c+3x7S8wAyD3nTnq0TE1ShL1
9MNY1qfK0pfd5AD2Zx69krmogNj1G5BYuyGDKOMmMTuyTrJ41b0TrqSjKQGvm5T2NTg5WAW3DRGQ
pZsFyAEFQKzs/EHLvG8EZiLsqjEONkE63BwRS0QVFn0NehWEw8APWq39MbHEEiegDAxI+oWaqYNV
zz08V1tvplH8BH6/K5zmd9kBpU3TyDSsdMpBxxuwq3a9wk9CkGBzw2EpMBaIKxMoRCiciNr1fsOX
/qovzq/MQjhmyG7Z9br3mdbj2WyCL0XVMxgeaGFRZX4MLwAvXA7PSFwBOXgFFyMh4ML9HlrzBP9+
FsH8mNamExEYxrMK6Rz2Sf7g0BgdpkocWgeHXGlYF634qCmLDgtG7ZjAuHyzrLymZoP22VijJL3A
Gy8H+kJ+tGk9BjrKdkOA9nLcKj349FfqtKrxUuruF1IiM2RuOsw5f8LkoE2d1o76pXC2zM0bSPf3
Po/nNDWPbpY9pA2lyl62Ix9mCYvJelld5B08fHSRY/ac+3k7tjRrWuXzbDUb2nJ+LG+gSbM5zzQ5
8iwsd6UL59HbgOgeZX+Tqd/P5neeVFpkO+mZQN3PPpXxMqQ/fX7qFhkusMo8lpHjUioBO9yF6Ab4
QeeAKrI9sL6tUn/pvByZ9Kw9lePMoejO36JqxMOMMdGugkihgqR2T38JKkpR1URDz9L8rIC7oZ+T
XirA1QXR4pFFm7Xtot822hqZQNIdO7f4dtB/ZqIi0Wxved0XiXHPELPH2pwY5K3MxoCz1zz3LfkJ
lIRsGv0K4RjZuYFe/+haf5ANRcYjfzR2lwTSODtjnaFi0HSSkFbneDaK8djzPNEAkj5qVoWkAObC
c5nL0L8P60Ansr7r2Om280Dbk1X0lyD9bQXl+zqaVVwFVRX1uj0e67XbdKZYdsnS/qCY+wQxiDIe
5MgB4TLbYhtgygk5DtDSp/Xj4IuN7/ElePJ3I7etRutJ3UFLrW1Yucu7r5q3oZifigqezJbJxdOz
t66vGfneAoEZl4uwCZdWp05cMkGMe8tqljh3Zm5gk2vAdJodJXUZ6bGB2KQu+gBDvnqdkYZpLrHv
jkfDXsirQyV/j0rvqMskQErJ1YnV3I7swf0Yff7Pn7V+S2LKsy7bjZmytOgqfVuJpwxnOzhhRszi
vjtq+lXve0rJGaq8mvNyEp0VLRpYqWMbEZbxA9fQo+uqPwLmcSu6ab/QBBnaiESAKPE4lgJjBVAa
e/inlosyQvz/3N0qO4nOPgy05BoTqHnb6y/6okmu3Okts9TNTYAxRPPMO1m+TVPPV9lNu8RKH73F
RgorV97qzaOPFg/D2sVFWBq5AcPNGDQyZP87JHQlFbn8Cjznns6pZjfh6wb89i7moJ5kABhpYhSI
6o4KZcdzsK1wtPTkD9Fs1u5vPzDIAfpazZ/B1Q8GeQ/xUvVGlPS/Lb/392JceP+t69bRxSNU6Wmd
CkU6eqaiBQ2qeTN7Dgdl9F5kG9La+vixQsNHFOPU6WW082dVacCy5uMgnPtmHKydsK3NAquIHsUU
+yplgXXNS5fnJROd9+pS/cdDV9zgwqLjveio28pWx6lmnMCx2Tu6hFFs/PBTBNZ4iSN67XnMc+ur
Mm1YxjIZo6aoP1ovVrhnRa7mLTorgRvPJaKa0mVSnfeWLfTILSFFG+05WbRzpc1v+sKj7tMeECXe
+lSMySlROOJycpmM7ph75YvWDN+sSy9dim2Z0tCYWrmQ4pq+eiuyjPlTcr6tRjh63NNmZ963g3lZ
GhtqeSYb3rCKemNXBNxM63jV/PXLbPnGqxVpV5X3f6Len+1Q5SStmMwHxtZvuz/z4Oxr4XIfLpg2
xqBAmzn09w7IeOkaH+gzj0bWR+lS/5qUxKnjdgAVEm9K96uwix9fghIQ5X4emZvymw5lTPI/tJi8
lqx9PO34QVT2DcjNAg8xTphIaJUUKnt7v751jQxH7Ow2r0m1Lcbxd9ETdadVV+lStRf0ZHSm09SR
t6p2hdi3Ex6bMUDc5cz+p+XJs6jzu7oaH4DjnhrxkZaWgISVT0IaFEReKzv/wG34oYJp5wbTt5sZ
H8OY/EIzFzWltq18LSxLzH6D/Vl69R+IwLDq+jsJOITkj6EN++qxpoY7KmQeTXNKki8m892QGNCU
pfPgY02IpKeuEHrFRiEzjqxgPEmojO1YzenWyNwyKqrjgN9zl3jZRYePD62uv6fS92Awq6DmM77K
Oul3pf/KtEaqCxpm2aY+OnD+MpKur7VoMDHIXUJsQTRzK0cA3leZcz/MGeUTt/NkYQWOfGZgYswR
Yxe8v40xMrLqnGeI7MaMH/9cT3EgaB9JwKBswUZl4FlNrZbOeZwwG3rqflj/PvHlDJxbxRntOYFr
AZ1CNv1aFkRKJYv7ApZvUw6C4VJsR4+laqlaGo3Xg2UyZZqmfHbIU9t0xfLTeOsr4c9v7N3nmb7n
MDX0Rwvb/uiazbYo82eimp5Wy9n5lYNSzqJyGk1npBran/0Jmz5ycwb2DqBOGLuiZObvulVuiQaA
EOolldupTz7tV5Xfojfm5lcni4cgred4Mytd0fJMqstE1yQ0Doazz78v+uz1Z6Hd7HbFXWuO04a6
6DXqS/d3bruvE/JIzC18Y2xmGw6Lk/AmCQ3G4Wm45bGhhrwxy9e16YnD0Zyr6SJty/3bFpI/VGJ+
Ho3K3vSlefBH+ymjOznu9ezUoKsIq5anoKrsl3zgnk+ta4UBR2IvkaCILHk3Q2ElnpXr3sN5kEah
vegeD12dS9ZxTLEy8DbQenftkqI2MF6bJnuEZvw9NLYRy2zcD5048Jjegbd/FRqZR1I9ev5wl9oV
ikyunymhUXpctlNAhXtKUIfZXUbjqZANTe2J8dUIe68ExKSrs7HVASnSjlY/+IrhxllhYovioX6i
aBGTGYoLw9aiuVmPt8838zZSRfK41OlXn+WUi5KIRJxUVLLkaWn+M9OuvJHJBEw6Tm/SdMv90nZG
1NXfQ29xxrR9g9Uo3+MTva98go5ypG8a93JSHea2no+ctOdKqK8ZuQStf9lT4xhuJNzqgUzCV2go
jF5UV+AefzI958uwh02ufhcqxdowEpjhyfwHEjuGyBJhvja/RZG9m4tC4rE2+8rhuhAqmioP90Py
UoCUQe1eaTh8WaR1LavP0UJiFPjZT5dmO/JYNk1WHLyR8HnKbZlo7LdMrb+S9cWt0B+OWvmgSGAJ
zVHfeqgZK2e7DON59d1jsaRcwfiSIv1PY7Y/KAxyNsLlDNj+zoVPV4SgN3uuKfZC7MfINu5cmfL0
Nfy2mOezaedxs/CeyQacOVmR/Jmdwg/HpXsaxfKAK/zJWol4mIaV2ldnO7j2l5s3aZQ15jnLuWpx
KjxIOrFDycri32wFtfXV1O1xGfRzb8+veO1+U2bOsV8Xx/zt76dGQnMsJYrSyZLHQCzvRT/XUcY8
sH7hkONBvrVYpfN9Y7gO/hH5OvoWqBQzLi3qv8ZxPUqZzbEah70Y5Hm05jJqMrlfJUJra+bkL6vz
0rtpNC12pKfeH5xCyJFRLGQ+uTWEVTTMrb8EFkokyl/W7O9sYEtuwy2epB+gfdpaQUsASPCel+m0
WUbrKqsWeWZJp6pZ8Rh6wfwQvMsGR01hdj1OXBD6unEBcC0nRBeyuXXJQlwM76vXnFNiQVQrz1bB
6WyVCMaNLGkpFSXb13iw49IHM0IqAQa+gqsI6aH6MbYy58XrU32InTS7JFbDoockN5lou130NmwH
Nw0VbsQ+zwewEXsbyPogfWs727m/MZPT3BgpM4e8+qMV7IUu75M1nCdaV9vUeOvz9uwm66fdomqn
9ualtKoz3sLdUDfEIBvGDv2QjLzgrmYwGgqJWnX5wFTt7m3dfEXEoELD07ZBo1Gk5qKJq0ubRSMo
NqYHOWbZ+SvGNXRmY1qhfSgCJqu13Y7K9qPaNu7Z3ygJ62vj7OjZTl99+2EiqHnjK+8UeA0kiTNp
r0tpsGoo74nj0Nr2aTM9q8S4Lwz56Y++f4bWHh/R4IAF/bRlkD1VlZI8lPelXfJTSUjCHYYs288B
WrYZTf9bY9uYJGsqVaYJiX8r+XaTolYbkJppb01Bucf9cNuxcnbPctK+FUrbMGsy0DgdiD/M9Ky+
T8VOK9jHGfiZQzqre+50yGx/zPRd7XfdM1owbY8OI/bWhrB5q9M+uXfDNKvEd8rtY0y2ffCQ6Z48
enw5IS99mohzmQfyEXONe5598eRvkhJirKLrIl4hRIFNHOcsXIYOr62uabIufwo57xJTmGmIizQS
/ij3S2qIIyaBOEeL8UUxUwLCMOqPIAz+duUsO2V5GZxnKcEz6Vd+8U0QWIRU1tlyyyXO7joB0bQY
S8CKt6iHbjbkvgqmbm8VQnsoNdsJvcF0vxPuGw19w+1PGr2z3BvqMc3W6gBOpW0VDuLX3NfvOFqq
37qv7fW1QyDSSyAaz0h3adcgf9bLk54sHOeda0SOrDGxF05wJDMpBGopL8btw99fZaQnheyALisf
LGPaXhdfB3ilaFNdbWNyt6QCqHCoHq1mqq6YG8q7vx/wZVWs5NOJoIhqj5htCt1qMR7bEXn9MIif
PG3Mx8LS3qfUqc/zOnOuKTEceivnTcX5eEGw/vT3//5+kE52RxvRD5kUWqx4JXlOpu4EsgAvqOtY
HNLbh6F96lO/2GMzHJ5rSULo0rZbx6CnWYzU48F2Jg+UUGd7Wmd5a/O9JI7TPIFBwqzhvI+DyhQX
XxL+g+UsjTW/RjOFwT12kI/2YSn5KwR5CSRQPU+PKMy7vpiWWJP4FaHU5mORPrrarjGfevoIrlWx
0BJQWDQZ4yCBoqRB2F88ynTRqaaUht1rPhuS0rXHRokO2bUZbMumKX95wv3O+0xubY2JUzm8jYZu
0GLDI/BKDY+d1lsnrzc/4F4iuAvjwt2o35HVhv5/UNc5WxVWdBxtPrr8SCGhiV36es9JTnWOAcjt
FRi3STwKDkXgMF5l5Q5ECm1L3WXXyYk8f+zOcgB+bQNwtiYxN34DQM2D/ajl64jGrLqFmOUNPAJH
5qghR8JyERneMuzKhrMZ++qhWZ3hnvdmsik9L7aNm0Q/m/wrkq+g0X+1fuoe3dR2jhNZM7yZsgAR
KOcla7W/7zt56ABGT8gPKDZy2mejr60Xpo7QoVn4airNC9OUppvSM7Xr7NBhS/bLflkSamZNhzeL
7u8Vqtwrvbg/E23LYCQZgaZNlu1mBY5GlEFzdaruB6ltEeamN+8ATxnxRCd3VpCfyW7JT2tRHRZr
BJrvRurT0+5a1lq18bDrxRVzctsVxmPq3P995Lp1nS5dLzlMVxB06pSrI6fUQRNVHZMw04dWVT4y
/ne7rJvUycuwcKKi6nnXZeulDLodEQVUrvp2cExrHOb9otFMbdbissKyShDMU9pPR0KWknfArGOQ
s5O22uLF6J3o1hjakZ1Xn69BM776fXZr0Or/8Fo3J7U0ryNVqQd7Vd69xU1ysDBrh+16TttE/wrK
6V15fXNdkTdvMF/ICEZBOw79AA3ng4Gjv0zOye2DWZTylLHOTJKS0UCrtL1EZfbw90PhVL8NbnDa
2o+ZZYkHJKTelfK+kFqS/ry4Ik5XW0cj5nJvrc5xxvXZraSPpf57tahxB4Au1sBEjKDd0bBOaWHu
nZ1ksc6DMGlB8/1sLzAohwT0eLtlaI37TBd31dpfeSo41JfGv5AcNEYt6m0GUI7cFcxFtXYXBrk1
3fPuCJj3OhA8PBJxjRbybrCW882XgmrBsLF85OWx7YNoUXO+dVb0zhUEsW7Qm2za8iGX4Ln2dTGr
/Me9c+2hPhSFZsSsa020OumxS+rkGPS02LF/7VzDeM5s1XP7M2kmInHjbsmqyDRbYwdfw76IQ2iv
jcbPZHS/W0CjrW2RDcYm7R5Fbz+ZAdatynzU0XPv2PPJeNQuEA93RdNndD6JOBPtsPmbA9YcIHDd
XYA4MxoHHxfK2lpHm8+Hx54zjLcbpYhVc0VcvO2GIH9suIxtafEIWsbZwsYW5U27hDOcAtuD1RMt
1qJ/IXJg0brpaDU8RMF68FLgHa93OKmGfDuSHHBSrnHPc9fDTk3mdkWPfmmH/KMBr9jhfDd3jRju
E4dyezSpWK2X8dFIiodJlcfjyNuf7iHjtZRLFXNThzL1nlzLuusx84apwNQzM2QLDClr1dUbcwRM
siGg+Pzi0HWXWWOu4tlcqgJEZmqJOZlwbhVHy12y2NKhkedcPqh6gDALYjEQLKHA9odZPy36hBB9
HsqQSMKIzL467Jw/pQlYnfnFkXqOs4mw5Myi/IoTq8QAPAO7kQ94LhRpJ7cIh8e1qj5K8n9x2Qd/
hl482yIN3gL0iZspWSG9k0Juy2nt9ynJDcsyzjtlutljVwIVi3QszhW5AxvSBPezvfTnodUpTyB4
Qtlof91pdWN3Av3sUnTu5VjsR60yQ6Jvqrclm7SQSHmSDRLfuROpfq1okP2ztjQkgL4RB5o81+Vq
nUQbBJFoQE16NQwX20ZuamNYZhyGzQvyX0rtsVj7oWYbxSk16p9WILPIW1ffON2yHaa5/cO3+6YK
w35dRvux5Z0SMh+oi2MnQKfgRiinzZ1h6sk93S7gixjhgKLVBZi1K2uL82QtSShJBnufp/l8CBaS
jDlml4cRDno0OuiztSsui6adk0qqi+sVofLl0cZVwZxL+JRJSQusSx0PwRiP6NU3ZAFR7dENj5YX
mKHuz9MGUqEJB+GlGxfIkRnW/10FxZ+iHJkyBb42HudDZabObgnWOZZrcsJF0URzxaIyi9k+eklw
KFkzwNu0B7eia89DGYOPjggGkWym6ZYZ0ZIqIq3gxV+XuzkYd/+LvDNZbhxJt/SrlPUeaXBM7lj0
oklwFEXNQ2gDU0gKzDMc066frV+sP2ZWdUXWrVtZ2bvbnas0ywgxRTod7uc/5zttK/Xen0Li8xZH
UrqTd1E/NzcVvWlrg8uFaKdhZ6dq2phEylZF5iSHeUarFtp/J7i+IcLLccqmrynMmUfrXKzkZH8K
Brou6uY+q5edL4sPzyQbk08Hc6kelNe9bwxwF1yJYuCmM5uNXqa9tLhSd8Qc+f4W4zZmF0YXjIrt
YKScLOo63zbRFF0NsyLBwvmKL1Gy7gherLEqp3fk3dh4Bw5IzlTeJzM7UxsP/R4plK+gGViQLB1/
fLH6CpnXScRuie3rMEXeQf3/NqJL71PBcSupo5I3486b7OxU+wasw7p10ZcTzDEIAT3DkAbcy3qy
fbY2TF4e1TXpaB6107brUUfXGiLINlWbGkfNTgx+vGfes2nJ1O2cgqoIN0Lrjurq0JjtD1Ah5R4J
+41eru4qNvEt4B/gZN82Dx6O75V0L0/rjcbU95y53cHlPHNxLufrkSwCRyyDkyRD/skcn3TenwtZ
Mg4pFKFesWVHru9LW1frUjOwU4227gtz3g65Fe8SsP8BEKdXY8jmBxmnByfOzFOHZnK4nIPHT+GT
9c2Kyyl7HdVzueXduTKqMgzaAqnBoTcl9/A3T3F6MyPHrRq/6s72okBuUq9zTpMwkGR08AeX3lEm
1T7SS8NP29dN+TE5CK6meeMgFCsILU7hAYvLVUkVWNcHs6eoMEyYF6T2sfEpcq6jW0ZM0F3cixOJ
fbyyNOChitaF4TLRNZ3oGBfT848e0Mi6diwXLAv1QVXsJ7xb/DHhM0K2Mrahultn36ph3jE30VUf
8phhurTM8IPimTB0D40IZxXGTOkseu9yWVxXblwEKk/uuooZZ1frPKjcCSRX75Z8jd23tEm+uQn2
A6TD8GTL8tkwe+w76NGIN6uq4/6ZmebBYbS2NQtjSzVjt9Kj/HGJEa0xZ53HhYsyYkGI8t1HX+xD
w4ETqAwcGfaBTG5NhWw9IEaQuoLIMNgYHxO2VTJGhWgeUdaRyq3is+NAk/Z4LUl33cnQvCjQaFc9
zMxApv4+RKgAZscQCkgM6QzvYrkf9hUhDIQcJA7i52h8EdMDkIGko+K1TCOaSIzU28RRNQSZMzAn
rrBgPM0x31zlb/sKkg9WMDmGjxHm1YGIJtRWpoGX+W/WWH3Q5IE75FHQVJgF0+mtwEGftN/qsAFE
bg/2Cg5LtK50euPZO/hmb2iYL4nZ17h8Hqh6mLByuFeFWesVpwP50OQtOToPcBqHAjHp8RgWQHkm
G3vI1HxzJ4vpd5hvR7g+K+OSQG5h9u0m7Y/ryyyJKWu8x0/vBKQBYO7U8VPYk6a3J3U1WlS76qL+
VNg/EfP6as/799pC2cqH6bG5RANEAUWqcZPAD5P4Ok4q57hgjUBALq6SoUiPrT9d7BEUakyuseNQ
1xIdjOpTW7NIXTHO18BY44elHO+88JthxuN11a8X0j2HZsCZVQjQaiSgc7M5sMCYjIT+WnoXJcrg
KVZFn5OKHoyk577d9ytLhwS/VYhxIf/mDIzQhFMyjYw/Vbnv6X92+ulmcD59s7gbeyY9WaZemvDF
yk26mrvGhX4Q3s0ZoYEuYtSWxpICKJ9GU+7lHUGPtWNOt9kibpltppsyx7dqRvWh7OyHahic2+Ty
geRlZQWZEJQwK/FNu93MAna+UcHSgjpmCMJhEMhlRLjEP4Ag4vDUpdjZtEU9nktNau47VIPmOPdd
17vCVRZpzG3sn4oJqm2vYo+3laM8I45poCOsOw7ughkATSI2onuwJVhQsjJclc0VPVO3SZ0mK09G
6CXpZXxn0cGHwsQDfsiWKxbIIbWJKINvOpiNMnYoigs5qE4z13Rb2ZzX0dwysvGGex85E6U9DAYV
87yiOhGFYmZ70t/zDsdp0uHIaNJvTDEUiLT+CWcwKn/RHOSiX5vCeZRK0Vtpf5gIgAbXuw2jtWv8
pF+JHXLmybiPovoxwxLbvJF4Bt3ybPv3uV/k7ETmawXiUqX2jDEQfkWXNtiHWwdJ37S3NQY3LDnQ
FdJzZ3Qj5wTn4JWciOPFOpbRcE8kZTvW8+vcweRP5etcRR/NwtsDb+4HEtLbqIW1kWSarvxbEzOa
SwXC66SMNCDK2OC8ssyVMGx5TZT12HRutOZHdlsz08wsy/oMLycMOi/bZnGKLmK7+8v1+SSc5akb
q4njJRiGJGf+nHXvtZeaNw3xvFWroEmBkOBKsoSYNOriU9Wmf9dd3Hl8HbFeIwZh0Qx3pm18aJPj
uSd9Y2tZJoa9TuDLFuJTjtZ9nXuoGk6FkFJV82nioBVYBFvXKRVH6z5dxmtQAjdDG7qHOdGcbmnk
lT6ubCFEDxiP2iBCYO11pJG8Yv+O7d/eJ44ZP7j+ELg57lhmE/xvObjpwN/wHtGClUKQuyFF8lWJ
5ltmi3Nm4WcxJ2dj1twqjM75EKTP1r0iUpp8s61wemSCHnK/2qky8YNf2e818NeV6gQd8Qwmj9Tn
gp8SzQNXnORWl9Zr543jwR4a3EBJJsmdZvSvVs1Nnhw1g7G1WXjVJg5JyPemiwms7r9X4AV21ei/
zNIUpxoMwna0yED7eJEWs2822lFNUIrimPb29yRmRhYZ0FAlE+cjyI8rAs70Ns/+a8b3Z4tb/CGx
Imu7yGzZMsodlTrW3HhdNcwvuLnWsVX9X5Qh/P+ISyYc/5NF+j90JZzeq98Hay5//LdgDXGaX+AQ
e84FQer9FKvBe/ILbfJK8mE7wiNB839SNWB4CLiQGwOgLaCgEp35GxpV2L/4PCwoN5JQfX6lpv4J
Qo/4Nd9f/91Gb1iCLR900D/2c2dxVI7YdvNDs5Tl2vSr6dGLdIZzju/NW9Rb+XnAFvjBbHw8J6Oh
r21i33mQlsBBDmQziwkxT7rzWs/R9JYQNE5WNer1F+A8pi4mU2xGRqUVH6ZlcQOeYc4h0Q5nLacv
3Md6zsUTaQ229oyNEYGZkwlT2oKDO4brKj9PVitfzLodj2aWegEupeHcpI23J4Q9PnuujfUa2UjT
QQSu4gFfSvTowwU5tYmnN41nhWz4bZh9hA2QGVPPdb6PMIH9MPDM2XheZ/Nat5FBJ3eh7pcJY+26
Gnr3Gd4ght+obrpnqCEDMwFdOw92LG2xw9DJbKxGzX2oeSysUquXlGdlZXdKVWPf2aGf1RuVOuae
nKp/wuKsXmY1UocSK8+gBxrq/62XCv2Q213y3Exh84Y/b7xC2eu4WjXySuN3Aysk3fGhtEsAcDpp
oDGHxWj4XG4jzHQG8WXeDwvXa7HE10mlq+82hplwM8Kb3jmj6ecYyDtv6zYA36psmG8GJYp7GS7+
znfNemv5ZXU2tC82OmqQslEYGHuFZS1eE+BH96DwnGe7BLQW+QYdGvM01E+LMqavHLXvKmYf3gy1
RaAoFkgoI8NSI8tMjX8Y+qBwR/8GQyt80UZH9X1el87JcYti3xYcX3IxONdlVRN1R32/8/Om4lBf
XACscrnCvlaekkKLMjAKh+R1QoTrvsXadCYOCgbbw7u+9gqzITQ+ssRWPQGfrTaHadeNWpVbHsLF
kTFUGGSXUST5ombbMInaNIZt3Ua4sy9p0cHl+OLV/kGPmbNjCOc8Q5eMbittJW+2dvozZKAB5bgJ
uxXWkfiQNUa48csUQq+aevFsgen55MPBvODNqbPBMw9F0MHoug9FlW80eD5OJVaG18K2J+/WqZLx
yi18CVe0iD/I4VbIZVUSnqTU0Z7zoiBIn5dvibPYp8TL0ZGJga8B/ETn2hJJMHMnCKJc4+hCEzJS
SBg63C6NGx96bpM/TGTEr2aZlwPMylSjhbf9mkOLc/aSnLiawDEEZaYCre8l6VXuJdCNZ1UcnLqY
uclHbhUFVQfOYYTjBBzO5dS/JOMbyLfotagFc1+Ek0+2FOPBLsLmEeU8PTXtYD5Nwh2e0WISZuP5
8hUnWpl7HvTjxrYZ+eCSouvZMhCXsB3c03VvvqtqQI+OTILinFmzbc6ndoS3ke4zNxc3oGTKYAm7
/Nz3cYLiMIw0cKcjp+KFQO5Tt8QFunI97HvXmvRqcEe8yryD8eWiOcdqVYkStacfUeHmbryeUUzW
ttWlN3J20wP9FfVaDu2McjX69XuF6IhfIlP9bTpZ1pZUWTyg0isoqMTAbkFs0M6XqeZFp3O4k8DP
nph0tJtWEmgocsb/0KuSfGO2SuxIynEn4Yt5Y9mlw7hXpa9ZVWBYyBSz3HSEztQWeX4aau1uMD5R
+QKz9WoWuA2KTGVYjS+UDld2NwqQ7FlYuubmQobLGie6a/yw8U4LRs0vwFxh8RCWljzYhb08gmEo
bpkjxjsIQeT/zFbWAWFJzB5soquyrPXb1Hn2WdZe416SNdOtrwwPGzVcB2HCI6VBar6FHcWGF9rt
THEjA9yFe7Xodlhk8AlIFv7WVlXM/VonPuqSau8R1UqoG3Oz5SXzEzgF+6W0uuHY1VLuqiFJvuKx
GW67ek6fsjqloSXFebZKsHQb90Mh8K6VPSm3ym3LcN7k2jP3jOE89FbXk5gHfJqf67ERb/4UY7ft
mzI+eGx0N2RRWPFg1uqvojOSLQxQfXYUGYldMjbeVepF/cnheWivyE21d8jT7aGVk3igqHDcZ2Bl
z+AvR1xFkfMSToohpz055WM1t4gggLOn/dwSTXAz6GrVtMR0C0VT/X0couVUlrl/NxjOsGol35Ku
il4tL6weZI6uNk1OemPItthbYa7eppR0Cjc0EV23S+l+9JWyNlzNuTs6RnMtohZ/6JizLdVDm34A
qRwPpdEX6yrEKDuFc78tjVxh45/HfTzn/pMQYX8QMu7NDYKqenQToThT+9leayb2RjNDL8hzc9v2
mXmuvQyAL0BmLgAVnLdVRhnBVRVPcpdIDGKIGuknal+7xcmXvAg865csRPOgFkfidlnU5bYYGk9F
mJLFNe32PY9hvwquE2gLojyhdg/XVYRk142Wc2TmOKpVlivvOhpmm+2XPPGOYtzxW2wDmQiXOUaj
hsXzvYkV0E52WVpjdOYy0C0s6zyG7VSsYBZn5xnrwDaatNjbQF/WHqz2TKLdOlDzNumC9W+c6vhW
YN756itfco5OloXl2tg4eqXmUA6sWZIgDfHdJ9E8P/rIxPjcdX0ddyRBva6J75gzm0c1ttahcKIY
2auxkAPRFgZeaF3TV9SsetcB8eU36cny7QuiCDZNbcYLJJfFWF4sVwwvHV/ie3uUrNoZ8Ei7Yjoj
7iInduG30j9Ho21jHYVdte+EO0FJpP2CnucUOIQJ94KwKa2oWqdta6dB3oTWESZgc47LITykRgyo
NAubK6FoRqINGN8HjcT2WfkRWR+3H7hgIEOSwqiKk2NNBBhTc3mv7GQ55Brne+ZV9pttc5GIvGx8
bdLEvS3igk6ZKJyPUz0mMC5wmkM19wYBkKY19FFbhwz+Xr585hN+7Ktl1dcMRJoZfG9C7jpIMTCT
5qExF0a48RwVqfyIG4E+mds2E94wLU/SmMXGgKFGrCKDgo5dFL/42IzdSwxs4NQ4obePcwPEchh1
JRKlg2s5aivwFHQ5MobQxQ4qi7GPEJVOUeW5H51WnPtcHqu3zdQWV0oV5hVPtvRb0mNt7GE9j0xy
GnWsojm6znMZ7mXuzIExdfb1KIbo2EZlaPPYWnCw+5Mvr/Bz4bkHxo7BrZrVeSnT7GT2XvuodBY9
WjP6YG/G+nUI5/kwclx44VlWHlxYKogAY2bEK5spN4qEZDqlMFln66mb+pFBeojpmKX+xIkppfYp
z7Y1Cht7A0jM27ZnztMShluTKTISpvSqpNUKUAPDBPApgZhpAInbiy01697iPBwCuDXmyc1sdDXY
xGGACyS88SgUeemKan5pbEDNJCLtR6LlCfioLPTR+0gI7Pzcfg/VkO0BvL9A6d4AaMQazAcW1OlC
dKy3KvGozIzttraRsXTxnsQdkxZHcb4gahZv29KpT4uhmBNaiz3sYYkAovFYSaNlwyfph7L8yGcx
3MlJ5U/AOwjiWo66NruCZFWG/fBURaa6sU1NOcAQTt/zycDClFKVRWKzw9yZObNxRyNKet33jPox
u7rTyaFCiEDWIsFkD/jtU3zWZMHo3uKsR2on2SYM5TaRZZIX86BW8d3F0lth4bmtbBGe6oGKJIDb
ZpBjr9vA9WDm15TESleMMaZjJDzrPJCB3s7OpOsV9iX3oBQ6GFZfj24W3cn1aNj864y7eBYuR7R4
5CAWwp061FFGyrWOmtsQZ8CVV8bDbZqa4lzx5lXrGj4gOTUJoL6Ax/uM0UVeJZNjnGZibJ8laevA
YxK1Kdu0urLTC3pkLqy7AurVu2UO5YPyBaNroIbTtvR65LseWwrZSvSYO6eaeODOvbcuq8La69QO
n3HWtNDbAUg+eVSIHaQW4nry5+UVn0DxviBc7XpsTum6xg6zV4aumlWSDiwmX7vvC+DUvdtmxl0v
jOkTbkR6w0NNf6pRDZs2gsGgQGvvlNFHGI0Ac63DgqHdGLrD21iF9YH7Sv84UCCD4zNvb7l6ybNB
XDxZ8aVYNgVn7Z1LIBMqmpzKfTW4Lrc8OX2MsNB/0EwU3+lWVI8kIMdPLUiB2GDiTjX+eQZPlXj3
ar7HLrnEl5kZ9HV3uU2tkMbDdeoYchs6BcwbPB4Dzsw8GqFLR/BOl6nblpGMn4aoiu4Alfi7Renq
TBIue3dcA5aU0zk3Q4/pLEfZxvkiMWYJ1XzoyHGeTTHHb3qMjE8XQuLAPJaTYSXwF7e+hzWyseqN
j1eM/ZTNnFMWRnvICwx6xSXeaKdWuvXmyYaZiRBNMKlxrsZY9reNW7OAeW+c8yIM8Q6uI2Vqo6IP
8NNEWwZ8YOsZX/w150cGo4brZlsB8n+lUQvHtakLP3CB5XKgxhXaaDzVsNQcHozSMo9eGYlNLw1j
56OwPrI7QajyYxqJoiY/OUWKc93FBP3Dqer4k2LnxcN0h+K/csHRBSb1hc/Sq6vzDNLqJqygckPe
72caCzgxTd7ifWXhRLfHYk4hJmL+up3gd1r1pZXfhBrO3MaUHeEKKWZoUlFlnqyFqU7u80CqCZuv
8yRRkptX0T+PsFevBibB9jVXLjh/Kq9NzMhxuZ0xlAD5mNrbKnZDTb8HbUir1jRqUFaq3eSyT+6q
qTD6tUVoYVeZhvwxO5qTSVZOZAhN7NzQYA+wa1SgikrwLTOs79Ro9K91Eoa4tlzvPqQPI5C0XaAM
Yjc/VrUz3PRJ0RA8sPRxmRLnukqkhLs7L7DfHKjx7RZSfzWttFFxBptMkhzVYn8fs8GE4ll6frma
WwNiUV8UlwGu/hE7US/PQxOCRLRksedFVkZjqX11wXunh8LU/IqSEpC3ObMX4qLdEm1bi/0dbjC5
dSfVy43MMCEdSCWr69q4sNZAQBSMeXIbg1k5VFdsWTmeDkVGlW3POEzM3i6uoW7wb5wJewEwBfvZ
MrBHj1QHPIA4j7nASe/JzJrxOAJ0bjnSORyYM91Eb81ipj/AeUXfEweT3GbhxsYF3bg8EOr4kDSG
+WqQb7hPunkm8x3W9vNgp929ypjnc7ePIZ67iyEejFJitff6OWbqktcg2poev/Dag2MMg2rmjavQ
fV8GW3RfKX1OtBekZCaIxWWfOiJOVqMibw2/aR+A9c9kPMsMPcMphvqq9GL5Mc+ece3Kkn6WofXY
jsiE5B8hu+lVDJpoi5g8Ygqv+PAaL98R49TXA4/Rr8JPQpAiI7O5lU/ysKSNYbSttdT1RHCnTZng
hYDs8WvbxvINInzBCTGLvsVZ1R8naMmkI2V5T42L/4mplBsONoCYAGMM2L6t4+Q7Vi+6VrqYRGhp
qRdDiPoznT1Kxwyv0A9jqanzgA57sSI0Db0OVG1hRQrboSVM3yzfqUBtvC1z4+FJN4lrIdLUet6E
QDWeey3xmFqT3XzquGA3gDrI5JIADPqEHFz7yPejnPBacQRZxRBV9gU3ndfUNKb7wjMrWhkrVLGV
hQPlDvBGBz7ykvtLu0gkWyfW6rVpAEP7YTXNx9634XCCK6G3k3QirLrcgjMzIumf7HICc7VMhfgB
DDB/cZY+anZJlDFob5nmfnlywrbN4mkwM+bq1tZdIti+uPJ9ImrNt5UTjs3WoC6Ep3ZYIN+bIqvf
wu6CsUmaxMR1ZKmdV13wdk5ymepFcgmfqHeq3tIpsvZdOXhPGIrIbcpL0F4Q/akbO96CC/UZSTfe
cp6NMTtRV+m8wflEOF30ML20lkPdvM1E+TYvp/impD5i3nCtCjdlExLhEKOdEtuFMxCMceQY+IQE
3GaHlPLJEcrfZ4NFgNgbu8/QGo1dMyVEaP2F2JGXtEwDp9F6qgSNHRIkzmsIKfR9CGO1v9TonqDT
FRmBjEE/jnbn7ayhjc9tVze3HNHzDtcAxFEfUvhdLZwBz3BlbZO4utQsWcCLmFTMMYDP3rh384ry
mLQQa4JBzcabZIafaMzCrZMNkhKfroqPZSaxmcEZfOwMF38n6cjLVVbWLn6uZrA3ql/qdU6g9BFF
VG2zqlE/cEQaP1yZmDfG5DMZM0OS9jlBwU88LeaeC38SJN4UvtEIYe98b+6v6sjwdsxr51OLre/A
A5PHHUM7Sfw4rm8LWusuOQDjc6wTbtumZgTf2zXzw8lwH4S27deFnNFXVoXxNxvVZR/hFZ9DK/kA
oTAfHOpSXsmgJuxzQOZ5QADOhBCZzdf9Mob3svK8t7E17HQjdWEfQSEM3yHM+wEZiSEIQQBekJA5
4onf55BGEAI2vU7LH5lPXWU3kofh7G29ZbaC45kOqnlM4O1+unGNw6ScQ/MeJa0IsFxHuEtrjVg6
Qv47FWDg1pEr801dZjG0NexmZVF/rwzgiwItMlfFMUYVoRp3b8TL3poQDynM8/wdxUAl7YH8tvZI
qxBWxrp3qIfl7zFnHAueQz1PhEvdLLcSyE/qVUy98eVQ9/BeYdc5hBZP5p7NCdtFhbGmsAuHW3JS
JaeuIdy3xpTkfQPHUcRAPVy56eIMKF6U1oq+0bD7bgiyIKtSdXaQIq8d6F6ZTlqoGOi5YWU7sqrp
uI7LzN0Ueom5kjNOJJrfjyamJwTfC74DlDYNk0d7xDS4QmFTV0aUjyAjoP9va1pCCI947S2NFEa2
KuIwv55xE7OuYN/MjWfgLU6nQ1RCt9OpVU4r05/6T8iQpI5aOPlIAtAgV54BEgAxqEq2QIvVMYxm
457/h3ofco88Kk+XT/OykHJ2mfJSP4Zq0tfDxrOM/jajaIZTWVTuyxYuae9GBhpfjDlNS3zfhAUP
Y+TAyGmFvdGm1ZAkNO3rnITri9WR9+UcCmFbRCXk7a73H2tScE+SGuJTNKPJ8Kge3uuxEtuQg8Se
QsOkJizB0U+hrO0d2w+BlZTm6+xSbcS0ptswiYAf4np5cqI1SG/sLgM5SngZdXVID5mA3uhKp3sA
8qLPHqe4NYdU1p2TF9cKR87eB2a7qaRMSDsCLeCt5tmaXBgLqe3Q1jpkxS4cEsyro+XdYDrj20sn
zzUSHrOgwp5xKDDEXtne1D42DsYnlrKii4U9mexqKoftmNAD5DchZgWh4SAvBu62QPld+c5zvsB4
5ZAnDKg064ifOhk26VTjcfddN5iaklLPOZPOISVYYaxU7iYNnVmhfMz7KLupKin20egaVx5B1BGT
Jf7ou5GVee/oJJTrdnSqfJdx00x31CDZ3+me9m6apU5fi861p9WCMfuWq0u16adQens3a22sAslC
hIIiwedGzd7jzCmHIEvZOfchhJ5py4MwCwOVTP0rvKROrKXbtYA04ip9sqEIHZFyLr0V1A8cZup3
aTLKTCMOJiToD053y0JWmoQb6bByvmywRvjuTtgIOO9wYgbXQ/PB2prd4X7xB3kX+w68aAn96lzZ
rc7WxpyEKpic3Or3TlxPyQYkW1SsvRixknKBeaCrIA8NcYrQjqcgnMAfrGkTgPYZmfX8McUmPjKr
qW1U+qZqoNQm4cCpuwNvsWdaGO4q4kPR1XyZ2b/SF2H+MGsM9A+MsZUX8MmlT103Y6BMY2OBOtJa
9AHcdgjSyUfl4kbbC5aqgZdaFV+Y3e32LCKSUaseFXz8KEEJyJ1wZ84JI0ClL3OihS7QPmrwJueD
xEwecT7E5nNRXvEGwO3ioic/yLiMxdZT+CM2zaTZQhqlvT3sm6rdeJVBFwgCDQRnXPYWuUaGoiV4
ENDfREFVfax6g+tFtFjy2DijcWsvfbLNu9hL2PZVL76HVV/cm5mM9xYP4wcR+VCmwUQAtB46HrH8
2fmIc8p9a+s8/VxajSyYLu2tWi4lCNGyD/2quSDUGPFDnuYRSMt6f+Bxp68T17Q4sNLu3ROWvXDz
VWHEr52RYg/mRPs1OmSQNro32FdzpDAINOnQfEVjNJB+Kvx6Wvkk4FYKhW41FEjVs+nm7+mCJW+d
Mig4a5pMrqocn6iBY+oHsMf+plosqsGiadnFZusdLkWWcuuEFk5nY8le+cWcjb205PIXy7mJ2si9
kmaqX5Z+BkhrYVlA9zGMY6GLjEHtxF+eKv3eMzjtVlJZ6a7kSvOO6spxm4lH/gPPSfGtUuF8o5XA
Ui/s7mPuE72ta8/AlpeO8XXLzBZ7y+jdadAh29boOMr1XUNLJBd26wrjvn1fWLZ+6CfcaZ2jNCgx
rOxAVlTy6lkZxZHOBe8m5u6miEd1FVLKBskiY9rFZDNwGqk2rjJATbcC31zPzHiWc3vUY+8dYJoa
9Bkk7TYBCAwFcSZ0O+pqPlspUWOSNNO80iqdg5jMwhzwvtj3Gd9qoEIi5edaF7h6WnP5tdc+aedb
nFXNPsnK8ZnbIbY1C97BniBAtCGpYL1x+KcxoogxQoOq2VMlN3oksHIC4F1iD8zHDfPyZOvI6K2w
dXhPpADAnmVmX5x5LMsbL1swQYVd2t/2BpMF8mQsf0KljFYSQTangBa44uzhwZIYnWvyBEZQMyC5
MOsn51tVXHRDOWn3g54h3jQ4VxYX8E4dRRPjnk8LnZvEnqey5pObHHdjCfjirOYccPyvzok/VZ77
b1hM/gt1bbv2vySzEsn4y+P7mOQ/o1l//Tt/7XVwKMP10bM9JalYUn9v16V3V3j8QwEUIyv4Rn8H
s/5WvGsK35TcOzz7gk/8K5jVEr/wc8yLwUQ4KIqW/DNgVvF7MqW0bFfSFeUSwLJdfqK8dO/+VOsA
qjKzuKXauAWHjo2SP8Mxbcn89geX+riBIh77rWQOkGa9YHoZORNHlHrsRwwXrpE00ZaA7OLe//l1
9F+tD4ySDCVs/D5KcnHD+XOx5fzntSD/4/v8lfy8av7p3/9tFVn8pPGr6//7f7PkL8q2uGhYpmVh
ZzZZGn9rAzF/W1C+clhownSBAP911cAAdmh1x6Zk+d5vle9/xnj0e34kqwYTE2NIlwctfAusNb9f
NVNEVMuo+zf467W3cYbcw5LbYbjkpDUxzBNrdMuyPsQd1eGtzeZsN8LBV5ehBKr7LnOjPMR6Sb1T
+1Z1FTOh1ZhkrQws3x/mKCgX25Mf/+8vKcvCPPafL6EN+Jj3vur+8r/+Z/v+/av7y1NJMfzvzGy/
/oTfFpHr/UJLjCU8xfddmHxuf1tUrvjF8SXL1qRR06Jh5qetyPvF9HzXuvwdyehK/N3Nxi7lQXLg
JufDIvp1a/szi+oftiJelesTzjggd54nHIfV+/NWRHNCO3gLjlSOYtt6W+wY6e4oil75gV799C6R
KZijqvwdrdXmZ/3dNyd/fS08feaF1mpRXfMP+NnSzWKspKYToHmdo+Qak9XOC9AhjBusmGsjSNd/
8Iq8g//yFS///aeNNqNXJx1DXhElfz3Qn7VieLCat952+vo3Xu6PfsHLf//p5dLIdRa1UHTqXOtN
tO92xiZjULGmhHZT78L1fP8Hvx/bzr/8/VgmP79g7hE2m0BNBW0wBepY7CN4ColzhxV/h9l+LXcZ
LnsC8zgIT+1OBn/w+pfV8R8+UVriBQvZ9jDO//71k7b1RsezLu+voJXiC6FjFW1U0G2bQxR/b1dw
dv9wHV0e0f/yVf9hzXpTFNYTTbdBtZmh98drRkR+RGB1JfYUFQTmzfAjfK2P05M1b40nHcxBEfwb
H/c/ffd/+u0vG/ZPH7c9u5gBOGME864+uY/xQe2SfbcG6xags84343bZWPvmu7f5o/f9n78yzlie
e3xz/xHk7GsbA2LhXr5JXEovQvO34abZpUGy61feyj/+b9LObDlSJGu3T4QZzsxtAEFMighJoSlv
sMyUknmeefp/UXWTrcpTautz3V2JCBzHffv+1gqO5GoWsWf/2fnt7t8f+x8fgCH4GMC0EOipPt14
PiqBUmN9drN9fqxeI7/nz8i9ZBsfk9cCPbFLq+EGLZ35PN3J28JLt8nfXdX/T7q3+NPQ+/1v+LSG
ssHVLEvL39B6MCr37NZ30z2YlJ3MoLN5JIXz5XTy6Qv81wT2+zXXx/LbAx84K7JBjnHfp25r+DQ6
neAbuxg5XojJbGRXfcJY+MUktr5Dn98x+Ko0NjNLm5r4dKO9kDjYDDLdlSdzrT6v0Mf9vz9Q8aeJ
6/drfLoxnZa9Ep65/tc8CUjWre9Dj34LZ3T7K8n//+nh/XZPn5YyYapyVLLe03wY3OFUbWsnuGZH
4nc3+0BjlUv66u3f7/GLn1H5RN+uofO2Gphn4sRESginZMqy+f+7xKfvG4DDsUE0orsiz/ZpCLdL
5F8oDL56Un+9mr8NQcUIKZ7m3MY67A0n9ojAvaB8dYQHyuYovhoZf5prfxsZnw10RleDSSj+GhnF
XvZIDjrErR6pAW0zv9n++w/4x5faNNh8scqlVf8zsj+kCWYoJoxOdB0+jjUVHlDydKVGgqZPjQMr
TnDgMMKtVoP0fRltR0nI4/R0TjllRZ3A1hI6uPr26Ys/7B/LJNYrLNFYg2s4BezPL6HAA2eKln4r
Wgbc+iyOxp6Qia9tk4Nx/uJa/5hlPl3r08soaQXi3njQ3eLEIfC+9ocd/T2vvWtsUz5ksRt44qJ+
8aD/8Xp8uuinN7KZKNxAV2GWaeKd1ENNlJbbFzf2j1lmvQbfi3WtKdgQfboxfVFVUvDz3z8ih38u
yUZyzHywkGbss2/m/3JPbJdMwY4e58c6tn97V2iCndK5FjqYzmiT9WdbfEX1F+us8R+T83pL1KdY
0mqmwVL6Py8hV7HZTOCDXfkQHOj92cX79QsE3PSrKfMfL+KnK60P8LebwX011mXDlTpXvJrbZSdf
G08/0FTpZ19+cz6JFViqczVNoLxGXWPJsv3pUdGkDGc8tf7+IKyPav6lb6d9+6y6yy707TuIsP0J
ye1j+0P/4rGtQ+3zb6rxpqm0xK8HVp9natPWA+KZhqv56xo69cettm38L3/RP73Tv1/n03Rt0X06
pELS3WQ/nYTikE10Yfl5gDz/i6v9aaT8frVPgzGJyoDTbO6KOr3XXMWu2y2Hfp8/9rv/4TX7/Uqf
xuRgyNo0pFyJKMA23onduucBJ+KrDrlXJ3C+uN46Fv7teX0amdNaTJM41+Z37FiHhffdFUSfQwCD
zeTkcG7IsZwDhHaHKfiLa6+Ln39cW1U1lkWMF/3zWOkUi1MQkEdcO97BzSwP/AFedySJuhndYJN5
KRi8Dce5Xw2fP45SmrRZBhtEY+RPyzKZlncwV5HBGngdpd1uZFf5v46b367z6U006tQIgWxQhvbp
Vd8krHP/yyv9aYbRNNWkAWJ9ZNancSMtVRsMM3dEbttHV1A70y72dV9xR9kF8eT+L8/ut+t9GjfB
nMr0+a2/YOa03uIG40PqhR6xba98j/IjyOV168bxi/vVtf+xeVinN9hdbN6YXyjt/udkqqdDNlUV
h6R2c9dqZ1O92fnDF7f352twAC4o7rB6/zSN5bYdmeOY/T009V16byYOB8R7hIBb+KrfzCvp7h9f
XPRPz1Bn9USFet2Yfv7EBlTEaQ9O6DI8xDsZMZ+H7nNdxV9aoAgsq//9en96CX6/3Pq///ZRiupB
EbkZr/cIZmRHp+p/NVV/cZnPP6XK4XJjW1xGWzfY/t+XISX11Td2HXGfZxPiMBp6MJua51oG/P12
VKO0dfoo1ne6PNub3NtHWzDIbn3DUOp+vaFULA4O/vOSjH8qYbpFuU/IirEWln+/pGz2oy21wDqb
QgrCM6xrLpXRoOyLJTeRgOG9/dUsmcp5PRZA1vl1X3ybZiV9CUhiXEO9qWi2Zvx1JMSMGY2GaVrF
XVz38a0Dyl26XQQBgNbuAoTUZi7EBGjFSmua1rT1yAsnAD52TYZpXqa1/S2xkk4hdaFoPv03xYPZ
hmdmwHBXDKBYyGXohCWFmtwFQNwQGOfM/hujkQ0WJpL6YMbJszFYRwOOz96AZ34hz9nQgNnbHzIt
m14SG6DqIeN57GQyTwmT4UUL5vKW50yzm2TCPmXO3Bf9V7V1N/XLfgpbcCeLRAvjxDT1i1Z166dQ
wnZvUwbfwV8615rVbKel4Ex4MFW3HqfAmRqLvgzYDPoeU03/AMotAhxsHGtdV3y1QWSthg1Vg1Cf
3Spbg+ukqpyJNpbdqC4mB7IGHDu6TcmMWjXUTWvQRmYoxfigQ8D+XkdLhBQuGGrylpJEF31FPB9s
DFEkmEqyXk0oZoN8V7CaOqQzYmpK8bkPdC6DJKz3L/oQqH6gm4ZjgrBrsF8ou0JXY/x4hFOwQ1bJ
2i1EqMvmIatEFxWcj/swI/KZC232ORUYIH2GYXgYZlnze6mY4cFOZCKHMcHoqprWazN3i+JNpGlp
oeqEV6BGOEfIclbRwslUIoQQXbDPR5NTcnjsgBC16Rxno9hUatWfCqS2N4Ybw6LPrF0UV/ZTBwIb
5IX6IuMGOsbYnNHEKNRkNnM6AMvpJonEWDybJ7prIJfWEZ4zEo14m9awGc3HzVIdEqstoUkaot9p
oWW7uRUPLskZmqeAMJy1tiLsP4Qom0yCGl402ailLNBKC11VOzPgIKwKKf/luV4dMO2xN41rMjV1
xHGxmDIyHpzPbJgXe6fXQgrbHfHQIsC9MPGLO7RUA7uIZ3GfyZLTSnxz8oVUlCJvIaIEGytabkoz
77QiOwrgNXpEIKWUt0kG9JzEkjWsHS+5kycACGnZaqX615KE627UlKnW1Oe/2gkxJl1tfgeHJtWt
OS6ofTt6RAKXRqj9JJGWNBNXkJguFlmB0xy/BRq8hcZQ6Ziw7wY1exunfisZFSbxUM03aT2/DqCo
C/JebIqdrjTXlkerctNFwnGQOaLSgbkAEK6qH8MyPa7i50VwiriY1VFWy5K0VUJIyCRCBud92ymK
nwP0y22JVgI6yIfMbVtzO2LJ4yUhzyQHE2OKDjaG+0cb5F6hqK/aTDdsROWr6N+VKUXoOmV3xcq7
SPK7pFwGAE8Dw95U51PRy3djnf2igcyhakxmIVGOyqy+h3r6VmiTU5Xjd3XOTwV9lpBivo+VtdLf
Gw9Ay8Fs7I2iEVUUpPcS2NMTZ/tLal0klHZ7ANR3kaAVIbORr6KRGPLvw9S/mQWdfEoBhK+4xxvw
c0X0BcGqccH7G0zHiH81DBU4ZGJHPv8X0K8fpgR9JuwCP8gNIiHlfK9o6vciA9YfS9l2KiDG0R93
0OPx0k7mRc/Cwwi6DBTeLrLaBQQjniFaxICChfvYwI4wG8/YLfYk6G7AA0+dLlx6yL0sLOk2V+1j
FsQ49kYLBY0qg6GJJCfXA2Wb2iXguozMa9cFQNtBpYIBgTQ8G2G8b20YLClSpbM+CrgrhLd2SbAg
GFG0TJCHV2I4piJSL32SrlrsAZOIMj/VSmiferMsHKktFL8IwUZq4AoELPhN1eHmqGmm9Zda9qJB
1ZzBWrYSUjDowePFtHpCN5iqZeWhnvtyg+e+Ogi7e9UtmpUU+YJyXHhxJmFjkEv6q2UQ9vRUDA5s
t8zJyuCqtEAqbTt9mxWS5Gn6q8E77ZJ1zTxOo5arCnNg00j2E31m9ZnxVTh2AT8FSe5xiFUwOVGJ
SU35KNtpcpsJjY4oqg9DwP8gXrYqInq3IgtDj/bgjTJqCp0JIFCPJNS/47B7JSGaunoptYcRaDVP
kQPVhobD3JflUbgxmkBFkL2qRrI1QYbmQ4GRXkaSq6yzSjblW0nCTaxVCMWEaJ5Iufl0g2zNvnkN
lYVXHQvEJuqiascdiY2NjXxTS/ku7QjPmHK2M63p+9iTihorU9moBZFCwyC5txlzMR+X1ng0BxwX
XaaDKv/LUVI3+5ggXzXknKrY1Bjl7004vmEQgqe+aqgWYTzUeXAfdLTrNA293Y10iAvY2rP5ngb6
Wy4AWOu1p5btcz5ae2L526XQUlfKxP2Y1tsq6+4CKI4gE04SzdnCXCmOJFmT3uadK5rpGpTFvlii
XdWzsZJQKAVEbqpWey2Vet9X4gA69mOCHdmQqwITn9QvqzTeHfSE5HRAn1lB63BbdAou7uaQk+0o
44WktOIRZyKEYBP9w7TEwsMdVQMSA/0/dI3KSwXAS3XoPndo1X4qOoiIKdahqsjWWuviYWbgcwx8
ZmMYiZ/CV6BxSfY6QYJ3DpnnsSMog3rVe+2A/vFGMGtwk+zd0LKtGRbPnLbcAiU49JnKhjWfPhI9
+CkDWe7y4CbRmHlnQY/edMoAty4KH6eELiTCbHlYfye18j7xXJjln9uJBqBlICYDyNmtJ/YXpZ3i
/dY3xcLo6bJCceDs2/u6I2nH/9M1rLbA1tJuyex7s4m2T+EjCAXoJGwamWrRkuNFlCPXpUbvrn7A
RNjRqNnKm67myMMo9WM9WCcUDLvasp6WoX+ht/DVMtGB0KTgRgkx85iQHPH2kKC9m6gcJwwhUL54
+t40pmcULXhScv6bUfRnuvecWheOEVYnEfa7sNYyqAzhTmit5tZmTOYu/4iqdwrEW1XAFYpQm6JQ
6IM2gu2muet3TSzmgRj4zqxNdJLiLCGY3HR5saU9h5YvPrDQdGmzYvHYj5ZfIWooSPoV5k875ysB
H/dB6ZfXcFUS5wXN4V3zA+cdQbfYeGVa2HVNrzpC089aqI7rxBvSKptZHkve6bxYJh4xfh+ybeg/
RbIDp7VVTPMR8mjJFw3cIn/+LmoG5pfZJbzu1Tj/8iF3K01zi4JUWtvsI/oiY3kC1R3FRFVUSmHl
4nYKaflFQeSNECNVoudKTM9R2Xyj/c0fw9k6qFayxiv1Y8kx7S4t9KcKLy9d3LT3Kic1zk4EnN+J
Wb/Go7gXvfRNQhGz0VVoA/EQmG4MSUsnGTzZER5GxHM5woBCxr3c7EhmQFBMH3S1P6EL8MeivJnJ
fDFWBmyWLTShm7daDSy67PXJq5ue9rd6H5v0O05qTyffrKFzwmcFUOtBSeaj1ATH2KjZJATddkpq
v2hzV0Nyk4NYw+jFR7Y74kFclOZFBMuWENhR6rNth+S+HspnOmZYP7bzeBoKm0QJvYm7WIVUZbPm
0vg/zdWMLI1w6CwxsGJ7AFAMMIaUqKNpA0U+qC2OvIijTMCednt7m4Jj6i0UK2Hgh7OgSdMer/GQ
MTxp82aIbFtNi3f8RuBEy4VeTxOVY+UIqzrF8kA2QHsmFASFW68eOORyWqM8QwzfzUnwIdnLXm5Z
/1gNhwbt8hYH9fO4yH4LLpckIY6oaQXm2MUHva2Lm8jj2oxse63aPqGe+zAQoSaJmPguklvt7OVk
qpOMmay7gzl+azrhFhYO1iSxPeLwNyCq+zhv3mu2UCkY+ZH2cOBucQ76SneNIDjrkriLBezcJDqY
iIP6hX5EtM7hhrZG17TzN7QEI9yHnNZPQSAx19JN1tEE20TMH7bFGXgmdm2r3EuZeZJHQz4NsvpI
ataFN6M40gLCAcFT3ePaYmbiS0fncFCoj8ZI0hPJzdtcaQdK5fTYE1Yq0+o+rBc6ZqerBtRXJJZr
CPMXML8tS3rEd/ZQ7fBNB1tRJ2xSCuMOVAv06gnOba4PoYPYkK9+0NxndZjsGqJdZPk3OhkEaQir
j5Z5NmpSkKc4y4q/IPq6M8cUty1CFbkGnkUPf5FSe1DtyZ+WfIfK7iEmBe4YJt3bqYYIAZj1DN8x
ryTC8X2/YeWJvaHpL/OS03VKUlQlZh5ZJPNEvGzVavSLoNR3Bvs6EB/jWW3AksWRfFETHd2p1O7o
D3yLbAilnc0+aB5ZQ8gyRGhp9rsqCd3OrE+l2ionKxFPWq1D3R6Sa6HL73onN55K/DZF8VlY8TGL
1OhprNLF7RMoB/TcPpW0cAWphAsk+Fmp7bDThUIibhmp12Q9z5SAJ8kEKXZMwiom7YLsHbQXLE57
2osVQDRBivas2Gn9/G2YcZHw/RROX/f3JBDvtRQx6JDc5Hp6GHr5A+Tkh9rkjbPk6l2itPBGoydV
BrpPZlzbh7raPJRJBtuFCaeDQDA3rHbzMjQ9Mfd7usV2xjzvBrt6UKzal6L6RMhi14HA50PGc19K
E1KwwJcKcKE0soeCLm1fyVP1gynoMs4YszGR7WctMzYDBQ1Hl4PGzWhHLmIs0YnO7iPfTzEdSF3S
7Keq8emLj7w4YQKKaovcUAU8G2XSlKvnqOxuSty+KI14bBfllaMEIuwDpjCTwBKXPdIy6FlV/IDP
AFLljOZk0aKHRGLmobQBiUSV/MGY6O1KWlYqzewqVSD5U5o+N9MIRi+TPxAX6Kc8okQJgKRxVDI/
c7VAYYwBfRDCn3vFT0jTwIzAZiUZu5ldDt9q816BuYgg5xBYmTc22MwM4KLzra4LcMtPWqVuBjL1
hfUdciu5BaZEqjTXOOl22FAhVdbOrJOUk9edpnKQK0qjbUsgJ+RvlXInjozFrWaAGOoly3/IDRJ7
w8aLVT62xr3RH+Gm+wX/krGwIAX6OxM1GApPxZkn9aw9sptRvfXlm63uoeIcCli2gNMckxRarhSe
YiU5Ocunrl2e6cpXKDGUzXWqKaUH7eTM0fsgKvgYxhORJuA93b6dHpMB687wSrTb1wzWUTWK0/Fp
mZO9xHcHEfCWgsIuDOzrwhQ2wXpnLZVXbyZL3sJ+pZdpU7JkbrMHtqdurwHr1N0w/ZHDIUQ4AjSb
eaEooIgrHqDQbcOHLO7YvrXFVVjjq2JNR9iJaCAb7b4xSdUu9pNSCK4hWKlaM9Q/2RuA7VbWeS7g
mcmxyd6GtPXcKDgP2VyW1W4ER9Sl91CKTmqXtmerQEeTE6aMYO/DYDFiJ2b9OrQ9YiUOZNGgxs1F
H28j4F0eXDK9heW2yKMbCVJCIfk+I+WD5A3B3mao2Cr3gImN0bNa46mpf5Zd6uDVo189eG673m9q
xNAjIgiOf2visdKdIr0p40lY5tbCr4VSO6wuofWtkPbkFhwtuMTWN7ajcThsqjm6Emxjp9EAkZPQ
BcTtcL9G5gDgBOZzoerWJjOy9kU3y1uzyBQASdRcQEI48hA+kObonAQMzzWJhksxs9tNxk2ThCyK
5PoCpaCopmvUj7RrqNo7JzNXApJ72+g34Vg7LbpQ0u8jwYSlV33DXB5k+RjNHzN/29i2/jABqOCx
W9HkF9C5rea7lX+3M94pCx073S1SBk8X5Z2pyW5fJldbkq/9dAYMh0y2fsGFvI1I6CSpuAWpeWop
eYxk0DrmGWLeGSuQ2jSfAV+Q8DabJ6xVL7EBBUNG0WJ8I4/q4CQ+A+p8gINzQvnjoWt/TuT5flwM
ZF3BZQD+yWqgdevO4rAfHKZJmDuDFV/KQ08BNnop2llsehojNoGo38tSOavaKQRt24Z8d6IxzrFX
gagkDcNbMubMssJp8tkvo8wFy5zY/bHVi0M7Zz+WhKmrzSKIsNjEFwpF9c9QBoOk+KE93HTKbITA
6kL3CYliKSI+yk9D1Td1oAxPaKo7tXHbqYQTb56YYx1VxP3JLgywcmyq2TFNBiawFpuIOh3JHQ7U
IyQcBIVHNJwpINwOdYUvLPWn8jVItMfAHM+pTG0mz38p1JOadfhY/JkapbsN5ZPHUPAmoMzYAC67
mnF6m8X4SN8sYgF8GoV4auzisZG6Fyuj6XKyebMC2De5Nb8QdrrMkBRB+iChglvdJe03EBHpxlDC
HxAzMA3nm74dz2ialo2RQaRFGQogCfNdQWNzewUL8rMYFzwKE9Qj+HobUxDQxwO+73pcJn2Pj0Cy
fijJu6ZI22GWntLVKFbmFGeiDjuOwsJc8M/wnW2ei/FV9L/UHDV2NkVXVQ9ebXRt1BCf2AZDlxDX
wrDckfBaT+pdV35RP70M4jJO7wO0kShtn1SqCKb4Virjc12Qt67M96h5n3EBrqbyZo7vp0Y8pwgM
AyX6FaWUXO2VRagoKQi022Q/QEZ+Q8mACanXL73A+53/VOfqZmAq34wdlW0JBRQR9wyizosFntmZ
e+OhQ7FR2/a7bV1TS/kIAxHiyVjdoVS2zewZnS67pp7KrwIr0uqax0Kuz4iBNq3R+zoBYUQj2nvS
VVdeoOMIsULLfok0yTY0kz8lPVvZHrRktiakWjR9bfGIUPtB6ucHTMKezPpZsypqAyZVP9MOMWqQ
uWEpNE+sRknnHUa7ccoU8Q0EwrmuDm2SHJV0+FAstlyxtamCmcyQ7FAyNc8Vxbm4T12w1xTtCPUt
5etS4tpg8cXGJafPqbcu0LNdHd4eDXOA59EQyfr0Q45YhQ9LcCmkSxjKjoCXHUFfmg3ZI3x9nkLp
gnD1ZtvTRw7/Ar9h5gKiQ6Zo3+jre6ii5mcWZAzxMfaUOuAl4sdbnsEI7Ej+1NQeh12t5ffYBfiv
kUfCoDuwgijhTbPBp1zIO6Ip70mgPyxaehP6tc1/cVTsdvlOrpgKx5DtRhXpqKuTbVhSRdasZzp+
TFYlxRMffALE9G7OzYaAKOO6Ho+pdbWply8Cs3UeDVDrU5TDIVZLPXkOAhlSAgll0bzNaO+m2f6w
+ga1hXJR9NxfxeQsSHxQEC4pObeKxBbfyEukCF/lz8hW6rlBEXIo9hmlngYLbJbYPhwGT0mjD/LT
yrAhCFl6VHTFdhHok3OFTcQAZDKM2u/LEPwwWuUb9UCfBHvqZDnJzmQ4dNkYsnPl+4i/5A7E9DaL
4nlr6g3L0+jaJeVqs58VP9btbREPvmlH21ZWkHFNrEQJu1ujsSXmcyDgSvJO33RLfWclybYpQW4v
M/HX5TpV+n3d2N6SR/JWJNT6WYcpmvYkm3gvEiPdZY0d3VnScO2NYq9GCfuW5hZ1yRswRRiedZy6
mCxZHrIqqQxxzMrksKjj/TBPhyrH483K603S4MboPBYYVo9hsZyErh657rmsoaQBmX7KwpSNxsw6
lcO8aXoOyzR9FLGSQlLPz6IN+ephM0Q6tFVz6ywl9WFRoh0muEPWpi5n4ffl+t/WUPnRauo/gahQ
/Gi6+3SACbbR8PQYeup3nbKtenUrS2gVZW3LCmcrq5IDanJLHPISlenPMe9eZwFBvgsp9Hdg4jcR
5re9yTonqO2dvoT7gCx+ATSqG+eb0QS1PxF3p3Pr1Fkagzxi57/4+sqzJJiym1OOE0yTYatC0eN8
Q8W1OizcsemRPnQGig3GXEoowKttpeoUV+X4V6nOKGOz1p1UDjAzK/Iq2awcSqFbTrp8eWzWstGt
rMr3AdFlNI/oC82O9FwxTY6KLWIjDNg81fBDGkPkCbpJV4I6fAPDRLuH9FxBUNsA+rsscryHj/CB
p2VbclQFg73Nt1NfcCWRs1Ppu9W3BeJDpxaKKQNpGCKq0JtGVihsu3DnoDihZLYpM/VlKZEtjCVn
WomIDwatCcDF96KYHuu6Rlvetzt4GKdhgYQQDDADOl3/OcPrcznP2Mn68jNUwWXVqK7yvtrnGRvB
sbp0beLWiKjHdr4kbat6pb1+nbtqQx4VzBsHPRQGSO+bw/JdmrANdlHUu4US2O5UgJAppp7KaU88
I7FuHUgrTqMId5MdxmkqFmcQWr6tAguJKGvdqqquyqjbe72z5H1Wjk5FZUm2aqo0xexLGKj9EIJV
B3PAMyBS0hJFN2VfbqW1Do21cNcHVu2wo/Tyth85o5scZhRfWK1fQ+/CfQP4oqrEcREKePH6GpW4
Psq4ngicQ6HiTfmV98mbOoJhtLL3vLNb0PjBJVTVcyHNwL2bgIadvOGIwKCMQWKvvuCmZgcV3NEF
Jrx21m4t/2m4MHdkCqNZvOAju0ePaXBaXDTbaKmPLWFUJ5JRJRv4zXtAI/RJs+6j0L4F04u7bYg/
VFWFZITlYzKG14lUJroM1l4B3yaY+46EW3oOGo/fzrNU4yyIqG6ERqFCLcwLnfhuG5nPRgLXjNN1
JnqkwTl1+3Wov81yM4LfjK8q1K+nMeFsIjXhXOQs0QtTZ4dcxNXFiAcYQF3DLj/M2RKopK9EqBLX
hYZZnAnml8dx0X1ABJOfMDOxON2o5YRyBvAs+Bbwd0OaoD9BR1dSGHLGaLHvVT7lmTScpJpSmWgl
yLsW0AVUBq3NNyQGwlc095iFzGcEvyOUILvYorMBRdkUfiV0NA3jUPrg+O9wJ1FMooAxVh7NC37Z
WR+zXHKyE/3oQukjpTiddrOnjzU1GxNbhUqDboTJKv5JgG0vSmMklMFHUun3AqNdoao+7b7CNabB
AwRRcv4caR5Uvr2R6jdF2OjfZWdK2GSqs9fZSCmioXDbTK4cbbAVR6GLZqw5BApT7WmYi4c64bBK
T8dHU2SgCQWwv2rkNDNLh+kDtu78cwAi4LRoRTcgkgqPQyc3sIHltbbkGHJzK7AC1CrDSZ7Z+RsC
9yaObq3Z223L4VoAVp9NWRSYLzydq5QE73rOSRAK9HQf6WbCglx+SmDZbrN4uSvipUJPzTbGCun7
tlddTkJ7havNyuuCosadozx4CyR1C81BhSmBOzYlOa9GygMMaRUqS8CSlASRfbYCyXppY5llXwBi
k27BqlVvTYnCM6d5dmKqc/pBP6v5AgcihWRsLNEv3mHZs7EsUQEtDH+EvczBbKjcL4BXDw0nBoUo
XShhFSqT9KYGMdiECjqCDBw1IicySeYJ1dAxZnfncED3FrVx6hnqglFD1Vh7VAzJAMOmE6wugEmt
7nTR2nulCF2GsbfEladUFXxRFehjK1Nbp8/qJUvr11h0mKWVgWW9Pl0rKz1PgfojokVqG+sFG1J6
DAyKPoWpcoLOc1Tn6Y61PUWAhvOG4mGeynuz7GN3VDgpyroFw4EhpQebavDMqs2vR/a8YzHuc2li
TRf0u35Nx8eF+ZAEkGSKyLDAQZh3lj3fLQBwzJLyPE8CytiRfIWymaqgpcjRPjTGQg48qy6oA2T6
z0FANGr/KwhZso8L+W94yshvigycJRCfAiJyI8XM1IUJK201IA7ISBYdGY8c9rQmTPILoh7IEAFC
p04wJKWCeh3QidoDNCBxMDZw/NXBdGYLCAWk7H7oKoW1kGaAH5Hc/5QjRCPwUX4OIGQ2emocLTP5
nts4GhrERkmwr+PwtZKiuyQfT2XUJxs9nzxrifjoRl3pZXpP0QP0otG+W6io94Vm0BqZBC/BCHO0
lTkwGsWJatxy7qj6OV2XnWGvzcdO4Rx5oqliA2W8hGMwTp7IrOM0kv2vi9fYpK3IFUB7Oc2DdHew
2/5F1DV6+6l8TyRWauAeLymdGzqfmIa31W6wDAYw5ixW2RTpqQjEAaFDqdwDxKPMpi7iOqRR5hkt
TRlmOk1+EyjKfsBUjQL4fRpkcNTY3wM+SqDF28HB0l75EBoo7HWo2F5N9E1Mu0vs6hUURdmK7iar
u0xSFqxkW4SxzEOnUjTVqsdR6DhQg11RT57SNU+VYLklJI7phxrAAO+d1NwVlrYXTLjeAM+tGdKT
muDnzajMcR9eKTP+0ko+R30k3xGqvKcQfCw19hLgZehBZeFRSEN2y0Rwb3T6CbnnYzKNr0yUzmSP
CV4jFDI6p6ZpBDBjoEKY1FSEs44eokrhECGM7KdMVtj9h5RRschWwcodS11R9Nd+Cc+4jOpDzaou
nNld92wpEwon/CuHUigvYhKr35LT8hTT35DkfNsF5MBBDt4MzX5u6hYRm1U+GaVMj0kSHmMzPjYW
pVDoJCtt62UJFq/Q6l2dlAcoo3shgSUBReIqZatvkjQUSMKH5mXspIOVZOjshTgNPdCDQgG8rTbj
XvSU4vJOPtCvcBlr+o1CleYpS+PiSS33bj6Z0AZ1bmC2tLdOUvkV4370zSqeTtDvXjiL8tiw8jrY
MCXAEZ9yA6BmpPPFMCdKQAUdWiuqm9wzcOhzSKOJn+sGlL1QZlEJDaV2VBMshVTBlwwX87XOqJbK
GBAO6aSQIcnYdQTQKBDnfRf9dMrz4RDm4TeJIxMQK05L0w7MNHfsT8Mg30XhgxrNR1ncYr58o1V9
kwb7ZYFS7FSd/tSUyz356ruuhs/FJhSyThzPNFzor6Y8/eRLv9P0YqtFr0KytnPabEceM/oU+pRs
Ga+nua1YSQ367MmC93nExo1Cjr4VnFm7gG4Qp0ik5x4zGgfrbrJkp4wycWFblyVXLm3E0APwNiNM
au46+Welpeij48ci5LyAI7qAxWDrDWsdLVH3VY5GZqw3i+YX0euC6mFdPaRlf6dRRt3bZCE4s53v
TfU+G1AZQbHm+H6wPyYreYSpRo+pSOgfy3EDQZoRglMMuD0CYozTxPRULr15UjlgcxaTM75FfetF
o2wUBKpznr2qUcS8JoUwu2mQAkaYvJqchBVn0NDJJrHmZ0pb9IHD6KLYUPOhAsQFe47E0CBtBcoI
nRWybL/G2jN1t/OC0yAb6A6wJCcwh+eijUevbnE5KtYzE7yvJWnq5XO1r1uExu2MhCx7mYfh3QjE
PlQVRFvLQQbBWXB4KEdYnoz2/0g7ryW5laNbv9BBBLy57UabcRxHDs0NgmYT3ns8/fnALYk9Na0u
/ZsXki5GwewsZGVlZeVaCykBntzVVt0bjNAwIbExCwimk/mudLj+htl7LxphaGJssNYHisLvCgkn
qTSyl0MXxGRQ7qAHQCmcCX3Aaf6aKc5THXTLdhoRwwt4VGSQTQvv3bJCWY633iJ5cpNwQeeiyW6p
S3kfrpXlTqk8+y4teCTSwi9MBPw1WVrjLzGvD2OVQw1sKbe8dv5QU87Ars7q48J8hxMCnGrUsb4J
YA3eZ2HS7wdG/iDSUb9oS3uPtgJVuga9UlkpvAkuDCLS+tuqCgMU0EYNV0pjsA9o7VtokCa6dst4
5K5NnT1tuhYNHx6Vp3F6rPOZ18D8vd0h1eq1T3qkk5GX+tbs4S4INcPvXZRu1az06ZSSaLPxXetM
aGyyXZUUdeVGRavEdD+6BeS97vC5Knhl0ZkOCpGChmO7ix/UMrPf6104fmXEdXi2o/GljGiYxJbN
7CCTdlej2vW8UFFrE95cFSqeifsF4iA3f4HNjp3cdLwIDE8IULxjCHO8bvL+Ie4oddYrP4Sqz7zn
0p/WoEusYKKONwhSmT/a8rEvnavWygCVQx9nFt0ndMr2FtxhU2kerAYtT9Puyu95SLMDIejHtADd
5i2d4tJkmtzrxiqQ1IuhnmVqlxcL+9qYyOJB+aDTWiJF6UQn+0FtEI4LPYuXdnLjAAU0vZvISz5n
+dgcIy9vbw291LcMg912YfWSRChcxx7ldZEntGwdblw9qitJlh+hidBpGOveQUcxx6d1xPus1Si8
xK2y5waTEuPBzQOefiLnmS4e7MgpOhNxYn2xVR4W4YGLd06oMzlRehHX0xyi4prHgYi5jHSD8p2x
HbKifQeRDo/DBmXLZjRtkpIz0fd0a+fWLpR0P+uDdUf/iAtJbK9aWWhPNA0CCmqBcOR0kyndM8N2
71Ikw1GWGr6qQRvf9d2EADZjH0XsPOtKNd9HKGndL1Br+7HhRGjVob/Ra/1u1sOPMKbsgnzlv0t/
0Lta9vD2vCDPwpNE8r3UsgYpOEqykTnRzWDPXzIkobaOXvBir0TFoUELniuvi94ZVykanxBhTtNN
jTQLIh17PY7zvWk7zDdrScPgZc4UoGLvGKH2Gy/+kWXh5Ktq4m2VmAZqY/akzAoq/BF2tn0SN+91
NXscvOFraMa7CmgqwicGF55A3Y1LCDg2hw7Ztfr3w4CIYzyEjW/mSuOXJhgiLbiyPIilyhxFupCN
c+tG8VcIHJHzVqCP02JrvS8HzIi2vb0dpuyDWszf2tF5l3vzt7LyBho4JoDbno095OijRQi1b0C0
rW/3nXNoWmgX9TJZr3wu87ud9hH9R3A2avMlmqIPKHogd7Byfxejdw30aABrMyI7bFVcg5hN3jAL
PjCcZ3x1ofuraCJs2sV+57bdo16g2gC2xdt2cO8y42R/5f/8lUHfL0mvfmgn0zwmlnszVM1zttIV
lzolsuXO0FzaV8zC3xhjeQWTFkyoMToN7bB2PmrkWsp0twy8tDStdad5AUSfsFyVUChu55T5Y7Up
WuZUaXlo1uepq94jm/2TyVy0zUxoL6ruxzRWZXWTD22hJb4H/MZ75B9dRmvLs7yVTrRcYQJDWqdU
FI5/mNQWWgw6JZSj/pVNgd5G2/+XBVqm9oltMrdhFA+WOT/xUP9FhaByaxr2+8lwqvtUqR8Bwr5Q
lakonzNKnTdIXG/mzOWRGxhAr9TRbZkrN0Zr9Bt9obOfG97dNGt+qFTrgwuQLtfzUIDtHtqQtk3F
sybJs/+mZiZ6dWFLBq2Sb5MX3LC+zFjE2nVUTvGWp/8fbaTEHGWdsQt52NqGTjN+dlA0qngAr1BQ
IGJJbpdRI2/QhbDirLwBdA8AzqJ6LWCnko5h0HGKdb/bm4fh1tz2h/qQH5xdtQP8o++ZVfHVo3fl
y7D0mohV+2WZaQnV4Uqi6yLCo3fhLEQMRftFnFA/Qdb2LfKbIyN5G4YPdmzabXKtPPCu9f6yzyK0
RDQsII64nfdOsxqGoW3nqEBf3f8rePpvE7BtGBpMVRRir6EkLRIh8BWyqjfrosKHdgiuds7dtDO2
tMZ22aGXoH80EW0kWhQQYxwxU9bBDAr8J3+qr1cmhH4Pufw224VSMpezn84zTB0yJaA5tmCsqKyM
90AGF73sMQ8/M/G4bWGPZQ6pyD/ntPD+wQc7MSdggeZQ7Xm/xxw8hzwSPKztpcsWdBGA+mv5TkwI
MTFbpT4t1TqKeUUh4PN0sGO8g5GXI7sB/GTy0twwLdr72o5ScrzSb2SIJxGjJv6CFYp+gt9Kmasv
l5qojF2EIFLUkhLkQ8Iy8i+7ej5STlwVdryS6gVtFVwt2mMZun6gqT4kylzpP6MkD8zlnclkFHTA
2yn+mUX/LFJP7AswKy3yxsiOcLT6NG/DY38I/PGz+2zuu4Pnl8fL3p7d6yfGBFQcgPSEyS2cBbzJ
WATImQ+XDUg+myNAC7Owc9puxECf0JTq5vSwjAP0/2hiXDYk8cQRINK10yRZX7JsTlfvmZz2q3J3
2cIZABxnwe/FcoSsxZuBMS3DauJ+JR6Jrio0EX2mY65ht0Bp6Qa+ytt8+zdLwHKtX2nXzbt8H/oL
WCgpBPAtHO/1rxGSDFJMQEvyNU6U7IjuHQPr4GCSMkJF2uRZME2uL/v/izniFHMobEFHyDMgQdS8
YdjoF4WT+bU/uA/2D/WZRybrWtslOwW6h+hQfVoMSfoRaSZWwzqymPAwaLpur4SLp3u/ZR7I6AuO
izhariv70EYvNZOzPTSWEhfPRdGpJWHzz2arpGWSoL9DZ2xT7cNd4IMy9uGt3Zb+cCenZjp3Vpxa
FLb7CC+kjvCFziX2fTS1vgZJFHzMCAQBw+qOUd4dLvt4djE5eSn1oS3gP68Xk8s2Cpi8rvomimkB
tFvD4xDCaaE8XbZztnSCGwH8sg0VpekK4UIfhRe0Hi0jrvl7gGeDvimoYG7jY7FPfCBsvrJc2Z+c
nxF1+yb2ZZwa2tmPefID1tx0cmTQh/HCIkMlu91Zn5Zbc1dvy623s5+BCe6GD1j0L7t8LtlRJAKg
tiFeIVJfGyw6xtkij29Zzc8I7RjVw2R+vGzi7NdjbsdRgWsD5RfyKUDAzF1cTCgRcmLDOwuIbIZ2
PYhcCX/PL5ohcbvDSPofU0JGbUOrn5fVG61FiIL+11D7djtYDOaif+BWuc7dsfUeQjObvruxmx+y
JVM/zlFS7efWcr8MS6cebDodXMfhf2MsALp7NAtraAtRg7CSa6Tgx0yyhw2RvuJXtnAsF15UwL08
iL3+ChOPSqkdGTBDpW2/dwHacPBA4fOYhcP4YTIKraKpvDgHtRidvcKM0VM4qvmebld3XTP4vu16
RHloyTCX7fX1DskVQEBdCSw9V/UPVrkEwAIakLZ2QUh5c+wrZaj5Q8mQxKQ1yVHzwLDpDrNBbZqZ
f8HiTbfVdlBivBwNIj2r+stX6Ak9kzuCy3Z+7WvulJON5MRalymfCjgRec7ZGlvAEXsppZjOv/Um
HjwbtmoYCaBdEDJV68C/ieSoBr1D+s7ZT8e1hG5vw+3/gjc/W4YBbAdco1kQu4g5H2qlIHWXCfDh
9+Aw3IMZ3pAwkBDeMgsi50tbs95b536bExfSquluG5iDYSW9dbmHHpcj5HhXRvBsbP8XTr5zycJQ
ScFrkK5r+vrToZTZGkumoXLifFfsazV+MqbHy+FxLlmcmhCquzoMGfvReM4eabO5M9UBEEMDBXKk
Fl4um9IktkTSMhWltXUGYo2O7Iqh5qv2EPngrD8725jrqrVF6+86kuSos1FicETiBNdIS7xpOTUj
bNGsr8VY9LCSdDJ1fI+IIRwI4V5amp/38bc14URjoLcxAj4lwz0MXQI8OegjL711GH/uDe1blY/X
gIyPUWR+0bzmweYFlffqyufx/ZCBdmMgH/B+IGPhOhtJuooCOaPBumoKZ4KpL0z9FoEG39K4M2Hz
TJGofkAsYDv9tNidWfmUbSvJWXd+6U+sCmnWLJqsU/9tVdmg48t+6WAac/fIbEqKFu3c/mSb/MfH
NTmdnOWIdPzLxx561MkH/uNPkHhYh+RYHYCYShLr2S+tGx7dKMdiRYXSIdVI+UvItYX3VzosRRP5
ZQuePFplec2w/STZPetiienHgAhFtzwSK0221+45aqEtxdoxWImJvG8ro6F10HbNF0Xq2n/5cL9t
CVGszyX8ypBp+ei58qLyUuyHY7Obdl55QNFCzn8pUqKsZ9Spb8Ja8rDOtCZpHt/iI1wH8PQwCii9
D509C0/trN/0JER6u+c9ar0QrX6N5vXffi3AKK7/B2vnN93vVRQOjHCITWUwsLayGzLDnR47w8/g
5UJmDLA88xxb70W+mNKvJxwbHRoNw6yxmivlmMnszh7A41bbTu8GgkV26J/10lDXCgM2cWaiXq8p
1CcMqkURNXwYbBE7Do3kqBdHSfSf3W0nVoTN7WRJxTQUzbn+2uXkqJ/QGOWCDUnrofo591sks/bp
fXsjMXuuUPz7CgTzOcBiYSmHmvEE3lw0GIgYM79JDybklDrkw7Le1dmb86kl4SBOUKB3LVOBaXer
X4dH9zDvIH45hDtvV/vdLnnqth1fT3YfOR8svy55vzx0hZOhnsmbxojddodiUb6Fv+TXxUvdL972
f9gU5z/keqn8254QLlM2BKsGFit6mLf2tXvNXRaeLGXLQ5nPseyjcSf18mx+OXFSiJ42Ym4IZJsG
FRLgLkj4QPP8L/ll/Xfe5GhLoyfm2Ba6C8JHzNgjFrWB5mtxDZuJcqsUaEYp2hXitV8LM/GDxd0Y
bvMxLchvWXy0vVFyTqxJ5cJPsMTvWZvxwiQgx5LdviSt+z5cjOu0Tw7o7b0zq/zj5R3ydmUhfKem
AMuh0s02hZMCSbreTDNv8fPoMeoBks2I82jftPLBdp9iwGYs/PayyTPPHqtN9qOl00+C1PF1xrH0
0YytBlTzSl9K4G6R9ck/aEwnubfeY7PptvNNe1T2rvvecG5l+e4NratpYF6DIZPru0mvT0jrjouS
uYVAjj/sw+NwX94hfcFo98oMPR+TLZqUh+JOavVtaL22KjjduopmIcO7Oq3tzW22Bw4HK8HW3Of7
tttI7b3NfKs9YtjQYIBSxfcXrXPsvOF6xZaZbou9C0PssmUicS/j3z4bQXxO9rxpQ9kv7s00hPbK
wjGnd45IhVebJmUKRzc6i5l8Dc4fD3AYinnVpi0LWcPybdGImyfWhapK5c2z7aZQ5XYAVnif7SOf
wcfbv9fVeVD2l2NX5qywXbrGVAtGXxhTOEDnAheucVAO+V7a13pbLK5ukYTYHyaSC0Kh00HMkXeG
tfiwbWwXauHyg7VjwocIrWVn5NuM/tqWsB/KhDntfsLWuDVcKo5iH8AZvQFxtWEIv7xlAGADnY+8
Sj3/7X47KWyJJKozdF9XJ+8t+oflU3q9PjSZ3malyP8nvbvXjgrZHbBHbVbok/gTlM0wTm6ZxWUy
Y5Bdmy77RXZ9nd8moCsBNPlQNFzlE207hcBs4Qns98zuHBsqATQCJUbPtPJOndNV4VyORzVkYIPF
bHdsBJhE3q3had57u5XiMbtOvi47l54RLGNPDKdKzJ8pQ16bF7IAKspWR2MJHhJ/8M1tCxJku/Z/
6yv7BoCIlOb1bDr9zwaBDPv1GjvFnJhRakKD8HPeObA9xn/VvtVsoO2AoTP/dnnbn6nuXrsn7Htn
qDW0Cvmk82NwB3LR3KLmvS3vGIDVH7KX7GvwCXaHG/dJuZVYXv/l1/XAa8vC1cpUdfRL14W1NjVo
6dhAInI7v1R7xn78UTPvhh3jajt3d9nu21sBZg2yuaHCZsvN4PX6Jh3o1NbVFt8b4CX03jORyexh
srls5cydH9Up3dE9E75cKkohah0rTlUI5NfmzlKiZr1Z2WtXwYbE2s8+yJ8raaSe252nJgXP6OIk
Ve1la8Gs7aNtzqBA5EOH5P9Kr9+kF4NzH/DUnhCpbWmnSYyCOh8Q/Pb0tb4Or50dJGnLFsodILSI
kkhP/zV1ilFzalSI16mEk8UxMEpO/x79qG65wO7ia+VddxPsx0/Rk3ftHrPH8Lk+Xv6ib8vX1x9U
CNdC7bN5LHK8tb6hpt4Un9Fl7gGfMXK4vWxKtrDCGTkPlW7BaEGx3lYVs3bDKow8SSL07ELyCEN1
rLILPGEhraJTQE/hTxvaK6sJLLYOfQemugeYQjZlMgPDdkLZrl+D8M33OzErLGOdRIaeL5gd9oAY
btZmUXpLpQHzMXK4Eh/PVsTU//9xUlhJz+l1xt2xln3SH5H79anHIWbbgIJeiavXqoOtP32+/P3O
pRgoGRDA41lDhabndYoB1QXwPORRhUng6YHZRXSQYLq7b8dGNj5z3kOYdGnmqEjdic0+RQUe4XbY
6hmL3Bu+BwOYW4Ai5q5c/HQOAG4L01ej/hjvZWfVWT9PbAuriyCOZy59RDvHgOKKwVe/1lGdr1pZ
k8U4b4lCXNVAl6ji9EJc6A3KvKnmK4i4+2MZDPs5ArlCWMMm2BXF0Vh1mSG+Va67JhpvoDYt4IZE
CnU2repGCxBZjyAQY8K2jQ9ZWNVbJEt76DB6MHm9kW8BgMJ60MKH6zDrygDibB9CZ/1HKxcdGqsd
bptGKW4Xt2tvYzMdr5QBSp8lKbp90DswZIHQg6IkgGOWQYaHyyF1pkFI+rFMtEmZqFNdkcA418bR
05NY89N6vVR5y7Hlic8bDMbBlUO5zujnSzoibt75SxPfuvDDSdLS2Yxx8hOEKtNLGmaPWz43sANz
DxdUd6MzlvkhH+zgKoIH69pgkvjYqVMlyb3nT9Pfpn/pQ5y0R9sRiFBS/x3lqx5LaNgva/Ow/85w
ta/o9ou8NXPeKFOTPM7wKI4q4OttXFdmEVmBof463yg/YWqHYYge6bqrqjvZAXM263ueuYrVgfd2
hazhZLXJ/X1YB8UjeLe6Xa5Fu8tR9EtGRsy+pormJvdng/8RSoQBSH48Z7i0NijWYjb8ApJiAzTj
kH3UHg0mRdZeAcSOd8Z7Imof3stO8HNRxKshs0j0m8iOwh0C/b6mqp0FqvvMqt91CQgs5pmnfQiZ
w84AKwJzUrs8uLTFJPF7NleemhZqMnBtDqrus0qBVL/U0fCXuY22yT30RquCW1T+DJmoLKQd1F+r
+mbV19OAewI9uF+zWSfRO5RtHTYB06irJoW5Lfz6Q+vuXNM32puieXYptRm3ChgkUY/tNzW+Ly3E
g6+K+VpaI5675v86mP71U9avc/JT+sbyKFf5KcnVcGX2vo7U0N/k6552WH9BvPd8+7HZ1zfVnWws
+FwWpzkFb75u2BYvYq+NW3Xah4rWcBobNqDVeuulVz3s2JeD/GyAuSgOeEQZz1FCjLfQmkUB+Bi/
tpJvVtgB0Zuuvao/5or3BNnfrq6mH5dNntu6qMn+x6Tx2jG9g7dMdzEZ2+/b4IsxyVLv2ZU7MSCm
IhUAfRCO9KZbBxKvHNA9LJnhh8tunCtx1xc8l+aM5SCH+doNLZjscBwXVq68cX/W0MXk7acio0Dq
/0GFdGpJ+EaAt0HchFjSaFI0eb2t1b/Szt5f9uf8qv32R/gsShguXdRjZbTba8Wqb2qEl6ZKfb5s
5nzA/TYjfByg6npeFjOVNExLcVfeNAuIUcBzs4HasL3PgdZftij7UKvjJ7u4ToyyMjMszmG3hYMO
VukvafoUZ/dq//OyKdkaCjUeSHeFYX7aSZOR+3bmwMoPWtYwJB6t/8ybFHkSesLhZwJvTVobM4r3
vR9cBNO/rIhBFRzTn/kjJEANbjHolVi6DEA87JwMD8Ov48W7y2Zk/gi1UjP2rQKf52qmJBbAS7bf
Gu2ogum5bOjy93nTkmtt1NqzDn8aw4ZiDtK6YdykkWS/nq2Ffm/YN024QS1j6mrMqDHyPwzsfbai
/HuPmnHmuntnWnYmfGdz7/pLNnyNFmQvPOjrkYqXDIxcXlhmj16HvhF46dKv/hpQEo7N1wouPLN7
tExJwS2zI+QOOCiTIbaw0yof3TnnUvOQ1DBHmH8W+VziXjtUhYx6Li6RP8O0OoC2gBp6A6PARhuu
LofKGnP/fY8xj/LaUl1U6rJ4WLKqxyb/kCXdzjHrbawzDlQD1Uxv4ICW9OBly7j+/SRTxaFrAmZl
GQsrgiU4ptHw2VVb+BJlc9ayjSBkkAJmMiY9sdSBfbMC21/U+6BR/ihP6eI1DHbCcU5SrEASCMf/
Jx0uHU37bBqzZF/LFk5IIIXDfW+pMGQtPw24IU3tpes+LOXsXw6KNbwuBIV4s3ILxYPZGjshF+He
9jYZ3KSXTZz9MrSYeJpEU45m6OsYAPFaDPlCdbQo12YUgx6Eiz3Kd5etnHXkxIqwYO2YVfaoYyUn
KVlLBrIyQanyspGzB+9vI+K0WqpWizM4GPGUPbTHh3yieWzvPCO+yvT9ZVuSZRPHV+y8V5zIxtYM
Wr5Gi6UPc+g0/vDriOqNXmvXgZIxGassyA8G4aaKTWQ9RkmcnY3nk5UT8mkXZqZdlOvKJS4SQz0H
IvwRPPwjOXp53SSBID78u8MwdvDUsEWBxXZwmZiVrHcqc2b9dCdZrauDoFQ7nBlddYsKQ5EFm9i5
r4bHy67IQmD9HSd2gLAaqRFR9mfGiwXHZQc9UPL9so3zvlhMhag83XniWIbi2FoFhRRdHR0yMXj3
e3ivAuQDJtj+Lps6v3t+mxLuF1kSQfERcgDFykcLgqFWh9K5h4ngqTPL/WVbMreEOiEIHWMJ1t2j
ogdXN7e01Lf0GyIllISbzCkhsBHpGcwG3gc/ju+MCs6Avtt19bcx/dBmtWQTnY+H3wu4hv5JPBTB
bORKTTzAMAtHFpxmWrGJY1PynWRm1r+fmGkZzC+bNWHH5V+eecxhYJC+A6x3/TfnDjNH/w47IbRz
r4hTp2LZbK28MSHoDNRm76TKXVLF5IXgcxq0h6JyPqC7E0g+mSw2hFLBqPO+TwOWcRo572DKyrut
Dnw9tps//GDC0Zc3iwNRDSuZw9sHZcUGMRWkDWTzzLIPJpx9buIucLdhJoK9F4Weg1m5sL8XknWT
mBFbd5lKiUrrnVphcNCP6H1nrqCPqyVmJJ9HxMBEdhmadk1oKBDPZR+8SkMx7C5EPedyipC5o78O
c6st4CCD7NfPy58KpBaGBsUN8Ng/syLkh6Uy9MX4FWxTtAvGAfacOwCAu8tWZGsmZIYUAUK90fGl
q+4HCxQnJOiBfV+WkrEk2Zqtfz9JDS79w1JZ7+ljU0Ko9djZ1dZBGfHPvBGSg6IGydC6nEm1nW81
Lz9oUEBCaei76T86Yf+ThmwhFUwwWHdw2RHS8bhV7Y9awSzZ9POyO7JFE7JAU7mu3tjkm3SGvQId
H96ltkHVSGJAZkbIAlDCFIabsz27CA7clZQH6ScLZqQ/8kZE8UEt5GVNwpJpHN89WidtYwGPiyRm
JBEtDlAwod54obJ6Y02+2b6s+imz81217i+7I7MjZIHFcpOxHtfcCXt7T3mQW986hOmgPfozQ0Ii
gILQiNWUKMhXZYkW8kO0agPY12UgWUlFIkKd0c1zR2O9CVlMuPQKaIzlJTJnP+4+0rzbX/ZqTSwX
znFHSAhRbaOV0hANBvSB7aLc2bkqAUrJvtD695OcM3dlGE0zJiLEBCd1r3Z3Xf6clc+XPZGZEVKB
0SNktqBBA1cWhGrJ1xBe8LF3t+4YSSJBtmZCPgBkGXjGulFD0pvR/0jC95ddkWQCR8gEfVK3i6Pj
Sj0hWgvNzUKd2LVfLluRLJg4oD9Vfd3F66efB327TC+wTfqDeZPAdPNnhoR7AxPe02D+utr3zbaN
v8MjtAm65y6XnTuSdRNHi5PO8lJzPUWD8Su88FuDTkWXyt4hz62bBYLcgF8FJm0RHQrPYlrMbscI
jPU0KTDuuxGMdQjxqZlk2uYM9YkHOPi3KSGmgUHDtDi3sKu48b3a5dtRrQ51x4NL4UFryav3kwkk
ZkmWp7Tuv9nutIfH6msFSyrD8nCihfCAj/UBteHbsQVkMlbPVV7QNHc//N+/8ekvFfbEZC+6kqss
ipN/Npbv3kxHGZ5fZQ4l58q57GhpSOTqrmfzFCosiVv3/2rhzGnnJx6vgj8X61McPoyy3qfMkuBS
mCKjBAKPa1RIJsmP9aDSsSYlR9+sVoY9OB9Uv90StrxWzqXTtxjzrKc5e1friR+6T0yQ+5e/0/qj
xXx/snzi6Z+m2RA5FnYSL6CP82hZfwX6c4KSjNF1MFx9vGxO4pZYBVgTjBajgjkVfZQ0f0GoEgrh
mzj+/Gd2hCrASMyUGRDs1HO8C6zIn5d3VbPS+ctaiDKPhDJgDsqWAgpLGiTTrQPDpN5tywQGsVRy
CsgsrcfQybk59LqZlBOWsrzYeNFnfXoXWe/HUpPsqDW0LoWEUAJMdZ42GarlvmF3uzZBFwblvJj/
PqChQuJBbk3G6SRzbf37iWsqGALXnnHNgUFttt/Z6k/XvNWbf1ASnAa7kCvsBF1wc33XD4KHoHkY
1I66+q94/v5nwSckChegYt5WeDO1nxTrCinmw5h+VUmBl+2cO95O3RFyhF6hBg3/PBfrFAl1g0mC
4jktZfMXEitiWYAOp2HZIK7o7BB2KzVe8rQqr/2RL65QExhlA/3fej0ogq/F4O5UVEu12JZkO5kv
QlpQxzjuocKgUmOabraIaxfidyjvLzsjOSlc43U4p62R9cHaJorVaauQC1Lje20j1aA+p7Jgk9kS
sgJiNLBergfFZH83p7s+7rdT+aIZDBG4sldw2fKtfz/ZpoZdTXphYCulCbtYjd8gFVElL3+2ekIy
iHWPNvx6RiAItUQlvCfwjEI9GdVfZ1vSL5AkHnFIDyxKZ1QGX6pCQUrdqWGGtjfAjMiRxLfMkJAT
wrAx8qDAqbwyt86E/Bak1OX4EMWS1ZN9IyEpVHXmWMgIEXsmGuN0DRYvQbD45+VvJLHiCaNfdTsj
DG1R3mVIoMzFt9HL9mplS/aRzIqQFNTM8aZ6rawt2I4ddQV7qiipXXZF8mXE+bKqUvTWWHOCY7ZI
xKFd0IRQ6B/05p+0QE7ytUisYBqJ0bUV1zj+G4ghRL6z4xt1j6SbDK8ic0rICuGUK26/XrHC6t2k
PRkMxJj1vYHa6J8t3voFTzJCOoaRna0Hd4Wc7+zddrZ2SMqPdSOD+cgcWv9+Yqip28iNQGnylHXH
wAFMRz8nBH9MsOOXPZLFnFAjaKOHkn2Nobz8MUFe2ev6bnSqq8tW1vW/UGN5YjpohtgdYtYthHBf
W+DUXl4uW5D5IeSBjoElrVj3TqZQtc00KJN8GyBod9nM5fvDm3klYJGomgWrGdPeZLAeTxkk94ew
BbToHSt4OC/buxwHbwaX8tlVQ2+9V2Y9ZPQFQlcNbxf5e1S7JZbOLiAE+szmr7iyN3VP41l1tjDy
1dcPg9ts51HxEQ37J+F2YkVIcZWuG3OOArBvVz8m9VtVvyjhX5eXTOaI/nrrAFdXgiJfhYTKb0sb
bcb2gHamxI+z3+XED+O1kX7Op87LMDJ4Hyz7q4sotVVAfYSi1WVvZIaEzAZFWuUuHgsWoM1gpi+1
9lMdNbTCZQ89MkPrsp5knM6qmsKpMKS33+MFHZr4YJcJuieKxKOzFdzJ0q0/5MTQUIzo1g4Y0qwf
ZmNeT0gHedNT20KEk/aSxCPzSkhvyJhaAPExZi0P7fKox9/q6MYd/jDkhPSWA+FptJ5osNwPY/Rs
M7jTl7Uk5GRxLWQ4K5j/FQkLErpJBCgI0pZChsiSLJhY6ZRjbTbJuAb28lA3XxcFjnwHmAEic5cD
W+KOOK2dKqi+k3DIbJm6VRrQsjX8rbGsX/Hm5AFu5RlARcAtAF4Q/UGTSUOp1x7RTwvmQ98YN2MV
d5JnxbNGVq4qE7JNyGaEbBCFgW4sDhz+CCNlzmM2S8p2/c1irV6cGBCyQJVohaW0GGh36bvlNrU3
Fj2lbXy0oMozH5AbOsbbYQfbQr21mk39vt6bx+ixvYGJTbJ9Zb6uP/Vk+y6ak0y5y08xGXgw0Rgz
/8+jkIKzQoIYEYwM7SiaUMF6WMrrFCkT2Szp24FgwYaYFybVHPMaLwpz3CqWjhr4B0MP/YCGrYKy
ptZlV+iNHSZGo8bKvYJ1dJsqny9vgbfodeFXCHmjDbzctUd+hXtnXiMRBcHDcrB/WFAD2PvlQ7X1
/GZvXdm7y3Zl0SRkkoi5vDQy1k/IC2uEtE/HO4ujSWZn35RKr50TC4o+MEsuz1iJp/elZh2QkTs2
5YuamreRfjMG9uGyV29xSoJBobbI88RU+jUyU3cLc8xd41cDhAAUzxDZIOwC77wJm0xwY2ytR+WQ
AYIL9zKIkmRtxTeYIiizMVX4ETMK5br1zl0eKvqIl12VGRHyjdkF4EzXpXWmj0v7HHqIZ8vaEjIb
QsrJvDntxxkbrXqvJ98T5wYE6x/6sf6G01xihzWTbthoog9G9r6rvsep5H1ckq5cIZkoVWKptYYJ
O7OPEzR4kzSXyAJdyCWxmiylvcadej0vQPLaD9V9/cFMNrbvPnNpQ2X9Gnne5/B++Qz+6XIoyPwT
UkgM0TKyUhin5N2UNZgn6UDTW14oYWOJ+UKBywe9OY635+UT5FcPw1V3rx0jP/hhQAZxNXMPhhyq
Qxqq2xhXlx18y2Dy2rp4gufNHKHRgYcr5k/pNiveD232jXsE0CCno5UsqFiXBHZdMxGCOcdmNp6n
Yag2JaWP7PQRezD1YBt5uCZgWENdaIQKP7zOoPI5eF/qK/cmYTTNv7yKkhgVezHIYi92XvEJmSze
JWkfH5Yi2NcKuujpaAHErv08ZBr8stU18l9d+399OgPIuwYtoiNy3xjaYIaajtyxF09/mUUOC169
fMpH4BrdNNm3VljvLlv8L9Hy26T+OqXo06xOaOiMsMhr+3y3MiW3/rINIC+OdlIOkfVfu+SgkIgV
mBPLzBtHDvDQ2jdX+W6NzgIi4123rQ4y8PFbCLCwoGvwniRMe0kdW4lZUBOZczTrw6d2027zQ43e
61F1vsU9EGgLy7L4OXMauCqQSpCv4CBskW5DUwce/T0T6WvXQnVB70veFLT5yisa2bjEmVB14diy
AJF71OviE22v1lXbGN7oz3VPqgky1d3yJpMkGyNH3rNpvOUD2qxu6Jt1KiW7PW/d8kB62K4Dbdrr
FU4myx6S9Wi1NtZ3CNLDm+4+e24+zp+Nu+pleKmeSt+ESVH7IeMyOrvEkND+27JwUiU2YlthgI5o
udzP1W2pPnSVZKDirS6ACffCiQ3hqOqbuazbAu9WCLnzyXxBuPg6RJ9rs3LP5A/RTbMtvoxH9bE8
SgmjZUu7/v0keNuoqXsvwfhKmD69Hw/9XXk33GQfsxvrMX3fvp/e2R+zg/3BlCXcN5dawW3hANML
7m1OEIy+EzCFZ3xMwucePvNy2F/OPm8HVl4bEtEIhWV3Qxj+ih5E2W6Hq/6xv2vvlHfFx2CPytj1
tJtvm6f+uTn0R01Da1SScSVBZAk1sDE2ij3YBFGvP47VreK+K2UzDefKgdMgEokFEetU6mq9O7W7
7tZsNtmP+rq4j6JNh+brhlHnh/m2f69vIBuMfYSgL6/xucPTVWF/gBYTKixQ66/DKE40FyU5ZCDb
nQvZXw7JqRVurJ1HRa9/86RH55mCAHueY3jQKCKxIuR4XU2KKp2M0VdTbee50Kp4sjv12a92YkJw
qS+mVNNDa/TtdEbPZtGrXYQyGsK10yABoL5lYllD9MSWkOCKYYT5ftHXI0vb67vlqFcb9dmBh4S5
e9nGO1MAvDIm5DTw+L3nZKwdIt5XQwU7fRnfeOhQbpAzv4IzTVIsnt3oJ84J+a3QtZSyCueQ9rxD
7Pk4Ns1dMyE1Gry/HIayqBCSmefQbSpDPMsQYHfjv7JR9qp+rpR5tXhi1goC6GVRMYV3Q1uZSaFD
Cz9oEHjn++yulNzWz/UiXNW0V6IYTXMYLXu9rYIS8iEa86PfQPM+b+Kn/p0dwhkT7syr2k/eWT/b
H9UTwoDQhh0vr+XZ8D8xLdRsAFqyNA/XkES1uUu/eGV/KBZZP0JmRdjHcT4qk6LgoMOEoHLDxdwy
ny87cq4F8f9Ju7LluHEk+EWMIAHweuXR7G5dtizLll8YPnnfN79+E5rdEQVxGzP2g9cT4YjNLrBQ
KBSqMl8torCRFbxC6noDS/o1Opqs9Ih1Y8T1ryzuXSiq35HyhzHdlc0HtH5A4RRi6OB+yztnhgIn
hNT9JVE9Ky2PVoeQtrTrk2akvjbIphn38khL1cGvjdIo6Oio4Fp1q1Gj6PA7W2/24tqBCDUPBQVo
xVI0V34l3vpTzmi+uztfUMXx02pJizl+/gKz7iFxhOAnNKYhiQlh5ssfYjfuGBSMW3jIAq2/8K0Z
icZSTSpUuHTtTjHLOzaZd30Cmp68CeKlkXz3/TNpgyd8d/Bu1ZZScA323DUC/bBirs1PggqMqQfN
HzMn9mUZuRRTCOSKZRpjrcPGcXBmMJlqD+lB8SEPPB3YIfmcSEtbuyFvY6QQzHNt6vQ4h5Fj2Dvr
DKlQ//JX292hGwAheg/lwsKZW5QU4M7AmH2PdVR6WY607xwmaHwJ5+QSc6Smn8feglyxh2wNLFUk
cYqi/GHn46e6yn7VSyObe3yeQheuidASVQ1OWWWhWCHEVohd160RwjCzN/tfdTXEh3pSCBR0DXbF
1rY9tp2B8SBE/PtmRd7UDtLR/11/AQGdbhmQ2tF0Q/BR9PlA/lLLZxBPQwYsdopgBJdweMclYipP
OaWyh77dA2yLKHho2oJdLoxAtTu5yS0IRFGIpfcT3xA3v1W34VI0f5sneOdomSOpDZhnGIdcBQUY
anGX3XM3u99CCP5ZWxitMJALembsVI9gm+0ewSXsRo/25wnCtJCCgAq4z7w6O9L3vAIg34O7W2Tj
ScJRWbC2G1lTztAfts66DTb2OT3rSKwum7obqTcwQvzE00g+LQZgzPZEjZs1P0facB21tWQ2RmaO
4JOVHYZ1XGFjGPRBrz8N2XWkfrtsym7UMpG422BbAcWkkKjN80qbqAFEnDdXeqa4uPdLHGN3a4Fo
HVUIZE7EFiMKJjERUOwBjp58omBWDpJjdu6PIwQ7iqcFQsVtIGsQ2l+5F0jBEdCPpvdRBUi0Q9JD
o5bXcVmjcWMevMvrx9fnbex6ARJdYazN1ZjQiD8aVgsd8PhdjrT+iLHg90aLR+6uV45KBOnvy7DS
NRVcI1pBt0RW4HJlpeq+hOZQ+NA71Um9Bk93YP64jCdbT/7v2+LEMDS8JXv2qulri0bpIgyWSYLB
f/KlpRRDFOuSKY1GROD6iSH8M5TNL1uxf7tDysM1s1UubvbaDEzEtGG9wgxOaqxdc0mOHPoC8RU5
yjyQ54hvrNlACYeamhKWVBqgzBB/RoMLA/v9EGFWBPyjoGNJCtsZw9STmMg9+xKu4Pk4sJsqG4HL
AuOsOOl3TsI7upNXRk4f/HvGf35f3pgp+D9IF7u8y2ZetVrAfoh83c1cDaKrKrQwLpu264MbKO4/
Gx9EXpJYdgz/MLuzVX9dWOJ0/7pVRTBH8PPUJFFRp8CIWuNkgCLUQaP+/VStHy/bsp/zbIwRnL3M
jbiCsD1PN7rb8vCXws906gPZqu3fXC2G0jjK01D9Fnw+T7OomnpECt35jLWD1KlXucXN7Ni+9p5L
MmKGo/CmIxS6JTbyb//WFV+QhS2gdBXp7ALI6nl4REPTcfxkQzwsvYf022H4JCMs3o+JG0sF1yd4
xSmj9tlSZIu/DHc9hj84+2fzQLzlmMmaZ3bTgA2e4PvQ3KuLGKIhHknRcxY+k0zEPQNpuI5JYzCG
Gl9/a0VBkgxWb9MC1evrLaCxnEBb+Tnqq276g1sY/eQWhp+hPnMsZBbuB7EXPGHLmYNu5gvhK4rZ
wKDoYnZYEpo9YZ7FMDEqocZQZ8gQABwKYtpvZkOrwr1s8+4BC/rF/5ks7EjwJrO67rAj6fQBfD9O
PZxTxk5V9FVR1GPeyrz2+Qx467UvgMLODEmlWmEJQPWsEw931mvb+VL40MQCD33iqofWGe40V0X0
qUGoKru4yuwVsmhtKPRB5VEubR9AOu0oDMrAy3Hoj3bUYrJceibuHxgv9vIftAmrds0apnBAzl8L
vh6cidOhObUO+IGlpOIy64TKismWVlsqgHVU8csuc2liOGCcBlvQU13Prl3JaE12s4oX/xHfy0xl
VDuSA3HAsyoeH1BRkTWh7h9Mf6+gOMYIOi2rsSfcmFFQ8uxsvJuq+YpauuzM2I+nLzhCfCt5BaAw
gMO/VP/wV87HkPP1t3iXCtanyztvP1tCjcjEM6NmMJERJtYSBRRlzxfUyQcThBudy6vqVCGWyuix
d5dwAyUcFYUZ0gjj7LjpWJYzNz+G4djJJib3X2ZscBSjVZCXNoSdXatjrLEFd53ODwOcgmA0GF0Q
xDuaC/UuP3Qq6BSMiqP3d2Z7XmRcUrvn0+aCLCp4hWmuq1WIOzjn50YPMX9/777z13fwvH6T62nu
uf4WT9jZmtaUZqkDLxrv2wXqL3ouCc67ycUWQtjPLAR/WcMhuH5OtDrN4+JD9vvQg0zT+4le/IOZ
H62j4skO+71AsgEWnxJ1LVttAnlvkKehC9AAX7IWu2asOfVUu13ReGMiexraC5RbSMFHy7JtqtEG
ZHwKA8ZJ1a9KuA46GSD7rHuSzbe32bdowmbPGtNsSAe0zp89zG/5keHWx963zwWeooZjuDp/iMh/
0eYgaKuomSxeIkqvi0eup6X4oM3pz7zbsg7oU/btMuBecrG1UEgu5kRnc15hz4/okDkRCABcDzRM
XTMyl2vLMD7RUY098GH3DmOWLUF/JvgXz/ktvJBY1CPoh3qU3HHO08PyyD/o6Xv6CMkBZ/4or+7v
5hVbPCH6ME0fy3zB8vLozQUHes1tGtBIO539OF8V5xiSByEKjyeerCZG4g3SMLv7srH9EUJ2kalG
nIPRiV/XomMBk+d4crjELoYzDriUWvfrFGjQwpO+S/PdcWm5hWA0pfo4VhmQm9it0QkUnpYS91L1
UHn5F+mlR7Z7hLg0g21iXPvn3RMG6fcceq3mje4bjhKQIwld2RO1zJvEs9IoyLgu7TOgdjDc9ICZ
2FgPTLSdUxdaSR/qUS7OKLFS5FIzEpaYzfpfl2Ju5q9XsYfiDJfcOQxXUlEvHnMufEOD//smQuj6
TGk4AI8F9DDGDmRWjs3n1V19/uaqTc7lALGXFGycVbzthONIjLVAQTnS6utwNJ8wIXk3lUTS9iM5
Jg3BM5U1qvuIwCq7nx3wbbshmYLLlsg2vyH4Yz3TeihqYKz0Y6Z3flTOd7HRu8oY+7QaPk/9Y5VH
rhreaWgjTrvkqqnaxyGMA9CMo//wfRTmQax0rlKc2/Xz5V/HN/3bz6qjq8w2DAiLC5EQHKQJmg54
DbiuPpcKvWmG+qoLhyvVnhaH1np+uAz4fzIhi0F7BQUXIi65nYygGy//m8lW9zyz1O8T1w7a28L7
B5ns/id+wROWfyZpHaUEN/XJbR5Rsz9G7y1IvdSPXHcvOUABz5VYKEEUrx2E5lWSaEDklUb2iz8f
o8vedns/+kH9OtBTqXYqP0Defsa/jRSvIbaSmIzmHBI9ik6c5MdKQe9xFr3Xe1N25/k/Ae8FTYgF
RZum4EUFWufHD9FxCKqPCuJ58sCXtA6Ukyzj+z9n1wuikJ/EIBnPYv4RWTA0LsONHOpiE+Q+Jy9y
My//iE/pSXtY92PsC6qYpRhTVg8hUPmxzQvt0Zne/1Vo/yeuursX0Q6M3k7o0hpUSDIxa9MPeY9X
5FmvfbuAenpLnUT7Hquz0zSad9lNd710gyZ8xFXFoKTGH5giS2n9eErzG6NZrN8JsBsU4cM1ZpLx
mVNcEpTu0FCQ46kMDN6XTdmPKRpYjlXLsphtC6nNauR9o8T4ULxpYzzxmFJf8dsx9fntmMiuA7uO
scETjo0lr0dmdM1fjlG/47dx9d336vTcJBqYD39onhDCsihDFZcCjt8HwnPnzlfcPDtIj//IPP7p
30ST/5mnq6Ia7Fr2Vq2GcETlqjxNtwk0btVTcaJufU4Ov9O5bUHXGm+QIE6DfJXgiBBmixotUvmo
V3deXNSpD40LRi3mke/8qbi6+wdqk29YinH2bEEFvxzWQhlDfeUxevLHUwJ9y94fTm2gnyQfbzf5
3ZgnBJEkG4pOA/0LQtd4DWL5YA2aE0+55fLEu0kT0Q1q4b1f1USF2VBJWdUR1LuK9BPRP1ThTV5I
muFkEII1kLMw5qwGRB6XXquFDkUbq5rK9Mx2g9PGEjEtsfCsqiV4WipGPPWAQylx0miR2LI3Owon
QIULBSHMRYgP4JFdq3paA0W/y+7rdxAsa0+Zz6VVp9SzfjTf+Z2hOMTIys6huwTq1fhxviFXZSC9
8u+v68tPEbb42k9tpjT4KfNh8fVr1c/80IuC8hdBT6Pi6V77UXa88f/LN7v8xXpxCnGhcQ3RA0Dy
+yBXXqZBdyJHGcx+r8sGRzjWKsysljjVECzP6yE5JmfbXQN6jtzUjzxp8rUbmimB0JWpmwaqB7B6
c09R51lTQcqMYwAM4MQpbuNndT/11C5Q0MH3bANTRnnAw/2bldxgChaOpDUbPQZmzkZ/mEwnHX5C
493RCBToEKWbj5djyq6zbPCEiGmR2IhLipACfragKOiN3a7fDFvCAiqzSgiR7dR18wrqaQ8cSAfc
YUDooaPTu4rduJzc1Vghskkr/89ME+KLlo8Qx1CxlHSs0UqX5n5EYmS0meleBtq/lm0WkS/yxlGq
NVH0tcUi5tflQ3bsvuTfMY5wb3gDZo1Hd/B0d24c1VMdtUYPmGx4b/8bYo7HMNFyhqz8NXw+1YVW
LFhd06BoCFjJoabZR3OaZcnR7tWAvgAJzmkyLSsLomP2V+nOUYQms7D/hImaszIZsrxo96zTqUYM
Q0VXHxPqXGPUg1lPRx6GjoDH8hCeoOHqhU54Ja+p7Z4QGEOyQBKLsEmFlG9pFVzcKW7V4D2DrmJO
LVChdonstrqbk29ghExPj0JksLzIjZFpKFKrfnlID+E7rq0Z35ID8XhFNvRlw1Yy64TjoO+JphUl
usxGiJqdu97GSGcdy+LWft5sc5VofDP8LewBRsvaahTA8KGn9tQF6yd+Nyafeams/Ch735TiCf6R
aJ3aMcx0PN+Mzc8obZ/7T4m7HKoHPppHZeRXu89Y2sZAwUsyswkbSPnAS+6sQL2JzuqdGUQug2ay
NI/dPXk2WIKrLGExRRmKO/81znC141/GjY984lFu3G4OuwEUnKQA4YQ9In9BBAuDKZiP/dkO6jOo
Gn4rVv6NhNzydbAa6KxZpYlb3Jy72ocelyz0kgxB7Nm+vjrFZ+uh9Vc/vPrrMRKWyvbDW31bXitC
yq4SDX/bYlv+QM1cXSdr8hp2yL4SN7kqFi9Dx1Hn5be8zjqeMYbkjTd2UB2KCnejMZAn2LtTgpuf
IWYX4HmnI0gpJ4icz+BgX7RgOPfeXw8my7vhe5s7Cnmo8a43oDKqOrUrS6f2IsP2Fwjh3B7jtbU6
/AIF4yegeCT1v6b55EuNZcajr4kxT1XYpHjRLkOlxKAcMeNSdQySGEe8qY5PxpoMHy+fwruPiFsw
YYOmddMxI4/5TRozV1oNPZWTzR4pbtQ2eltW9UuL4dbQT53Mk3dG71aytvDCns0YjZeJT5aqZ0jY
tavxieFhlnnYR6R6WlBcqt1/4EZ7pwrmeAlcGdTYplghNFk1sL5J+PuTRq9T6xiO1NcPXWAh86ir
q2VA6ZA+9NrNXz9A+nbLv6GYsaLh3tT4uCKfa3q9oUcYPqQEoSMm2Ku9x19lIl9Bcav1LdsJnfZP
1vsFV8hcVzLQcYFsl9f8qr7SAyiOUFMz/dnVCqw1GBelsWu3225rqpDGUrWeFVo2/P4Nc9GlGAV6
wMuwshi122OwRRJyV7wPs16ZgcQfxDm7yji+g6ZmhHGX+Zze9656LF3TU1I8VN9IuzH3ija4McOj
LLT6q+JgDyXTbEKAgqPnA95o6DH0Ejw0BitqYIm0m2e3JLvFE6xdwPYXVxrwzLvOHJ0s/JAcuQOj
lhje9qjg6CB+Q202ko6d7qYRxEZF20Qnr4XHi9fe25IijeMKs1+sG9vemeLK+pANRmchGZwXTFKq
+TEqYhVsOtQOaNWETlxnho/UdA10dSm+xtmgy+RT9iIzVVXLpMxEp7whxE1dNUlsU/yqFOdPatyo
VeVcjpZ7N3aq8m44aMlDaltY8kjTwd+gdJjh7CooWczNfUzrh9xOPi+xddKU9JfVqj/adfrXDHg4
Eig/DXRGIC8vLnhDc9Oq6x7Dqi3kCvWSgReja0+t3j10pilrw9uNylD45rJ1eN03n7//5mqmxGGm
KXia8kIjHLyezfX9ZEYYGesHreuvDJayd9PQt1BWVe3Yt/GQGLqY5aMpVHmb4absuwLS60aGV22d
hIlkNGPvYkwJsxHA8Ycxwf1qPZ51fACMWVfvWPSA6mygFCdm3y1LjEAmJe7YuyrS5+Io7lUUOdBr
dx+SvuvwYoYhUKRbENhEBwGGT8/Uvvqu2k53mu5qV/ESmTT5rrcxuJSmUVA+iKMb+hKbC53B4NGy
9HaadAuSM2bqQ2fhpqxZ5kDK6x511HNfIBm87Oi7Fm+ghRXOowUaJzW2Up1cd/EHJQ/yQnJXpXvp
OkXviGlq2E+II69XFbUvdbEHbh6i9fgQu9V7+yr3aOjWtZd+Sm4gg+UUR3R+Isfk1CFtoHi8M7Ip
nfymn9z0o3plDniylI0P7GUHVCdMw3MGRYQSvneUYFZ2hB6tN6mnJv6locUez0C3ZPluZ2D5+Y2l
1nW8mkAZXjUN4QrYzrY+VgmmtWlN/NwK32tT/bOyNP8yzG5w3MAIwdGKabtSDSwplqk6FmmflCiU
1Kt2jwV46t+mCLnkkGqLohCY0vijpyM19tF27ihf9aDuOMnNWda5uHu93CIKPmSUFK8yCxBBwHSN
Ez8wb/lMSfOOHKXZxV5tBRQzJkpFKjPxyPXaX+cBwnmJDa9Y+vEm1q0DZeGxjprCTy3twZ6i41SC
drmv0V/URDckzf+15iE/Bf7+BXgXev0LJgijlk2B0ehhjvxcG54M1bovWP9bzZIU8/YYiMYQKsZC
XwORmQ0JG3Hc1GtXgzm2S2enVJrkGI+J8c62yuowaMV4VeWmBt66xorOWojqvbK0ja8P7Qr+4SFK
JS68V8i2NYviDxgMcDMSMskutELogfYLqiUGmu+R7Sg+xER+oR28vv8H8zXcTCFJf4UnHPcqK1pm
xt0CwiYr6G5zD3VJZzyj5/f9P8iTd/yLW0bRHQuGoTenzBjac6tlA6h0g+hYnSvM8tAgPmK+0ZN1
TO0coGiHBm8n6JJshiV9/X2HRu/aTC9hWNHdZGC6YrblplDAni3DWZTy1ojVp38df15BCmuJtnNj
nnXUDFTrna1/DjGM9WcAQhy1VyNRcwsAkVb53YCx8+EPTRBCaBcnCSlsIMxD7DGCZ7fqdNmGne8C
91ZRXgClKvxbCGcT7Za50nEkznUOiuu1N7xutVqnLED2piahjqHX4tSF0+Ey7t7OwksNNIoJZpR4
y/lrh1C0KilGBQmfYhxtZ/WK9/zusljBPyQL40sl7KxXeIKhql2GbdwAT4tGqBz+sNg7o+yRz9nH
lF2XmYm3joONCks2RKD7XoOVdX7L3qtwmzFJvMvm752NDAO4hoWE18J44mvrVauIhi6LkE9mzGWj
8dgu2v1liF2DNxCC71B1nKuMAMLUF0xBPMWmFdjVt1mRjpTsGoO8CjwpUIRHGem1MRE6n/pq5Mb4
yy/eED5V96HHaVJap3WL4n3uyqoZfH3efE08BBCV6mASEDkDSWXnIAJHPt6SHyx/DLVrqCFdXr+9
nYGryN8QQsTCCyYa+JIW6YtGg7K5G5QfI/hv12w9KGbojrVsK8ps4su8uQJRJVRLojc4AvPuUzUf
8lp7b2aSB3Bt1y10lAxAv8CwdoJZOSPxUM1AQTBxQXjr5rWXfxuPmRs/6v5f4x49HoZ/XF5NGaxg
nNH1zcwgqe3NoBpTy9rrq9Zd88g3O9nr13P3yBvn2JgobC6tHOyKLjARs/qgCoJ4TOmYOZglFbSw
Rj5YF75EmYNC1KHAicfZM9MVyWJ2SD8mH0BPAq6pv6phkdfKmlyl6y9sSytd2wWEYSDF8bSD0p1Q
nvKnOVhaH1WUowqSsNa8jlGCPMjuGLupK9usixByCSTU+34EtHrmH777CIpx9J9Tn1xJ6e3493z7
DXTcmIltUUYEM/u8GlPYidR1SIOMLUFZJV6zMt8MuxsCOfCBZUcLRF9cpsZrq5C6DIkfNNGvWmNo
//1J/dzSh+orkmlTVNygWZ9EZOAeUYxVQKLV9thiJh8v+/j+mWaAFRKh3VA1sRykxI3alzpu7XRh
GfRn58QfKvaIPmZ0SKb0p8VSX81GTBEO4WeU9DOvGAp+6MmKN3uhREdoBGkkpt7x1+tQ0hmKiZNd
RzUlNyenUudPVU2gyK7LgPburVsg4TNPdK161CZRJYrXm7RvfxpR/TAQw5+SMnSGNPYuL/FeUN7i
CS5sFlk6WjXwEnLOS+ZbeeVE+bdyXh2aLNADKQ6XAWUGCmcbLmBWaUxgzLfRmUO+Gsota9Zr2o7n
sYwkxu1/NVOlSJTRKi0OOS32OPdqa6LGmZxsyAyApMZbJ0nCR/Z2JgqTf6MI7wBpSEoSU6CA/LH8
yR9Fo6/GeQjShXphUB/iAzhb4hbjTtGpOinnLPYshw81yB/0d8vn29/Cr0ObI28g87hMBV620mvj
ffwuObZ3xRfjXX1U76BGeS5XPEkonn3U3/0G6zu4jtCuYCLxRQOi4LjR2KVTMuEab7D6rFnWo7o2
V2HWfr3sPrv+uoER/LWc1ozX2iYvXlFiAiuP6YNhuPLLJAXzUVtct0maugluR8FlYPtt/H11+RGA
zbEzZqPnl58zv7VmAQVVnrzTa8dlX8EI2yOrtXSu0dTixcn4sVRI64dDYbnViDLsZYPeIOGWgrvC
/xR5xIxPR99akdJF81hKnGr4QubYy6MPfwYiJEfDumaZoQCkCT/w1wKWo+U2lnH6ykzhO3Tj9XW0
qtRSIPZhQaUt1qG0qpbuNMmupzIY/u8bmLXT804hMCbLz2GSu+jhdHKZvhDfJ6/OeeGzCPsoRU/O
oM6wpe1Au0wzxy6iA8sx2iehrpcBCQ6tRsU4jSqAUIny1v4hGmqfqR8K6+GyC7wJj4JBgkfj4bDP
WrwuQNL1MdShHmKH3mUE2XfhW3fzXVjR15rSAaGofqY0dxMwcjBZA/llELxRvQZJGyNZchMfX1s+
zegXiK3RQTlRsikvfxQqUpq37dqRgX9927prq5tSw3Rj9X62Hv9kxaj4FkVqnSV9jxVTDP22V3tv
qcv3+iJ7zZNZI+z+iFbZYi6A6azbqDiude8W2rsK/J9/Zo6w/w1Q9jTKjG9jx/csexc3mdOmsnj5
Nhl95chUFbb/ZKtpnXPtIkr7Xxp4o0jy3SyKdzPeb2IrepwGNECQ0VtY/05Xw6+hNFmT+SBf742j
axO1jLDGL8CZ4JvGY5hWhyZ7+rPFFOJCWetk6TlI12SeWpWeua4YsbUOfwYjhIW0CzuzTwEzs9jF
cJm7RFB2tWVy8rIlE2KDrRiLQvjRkPapp8cojEFklTWKe9kavij/P2pT8XmxN3Q7AYEzQpCGNgGd
uhVpnBLKinZlOI2MieFySKXP99KNH8wZGt3TZ0GwRH9QpvDYLNPDZYMkW/d5M2wgijRVFLOAQbXx
2E+/DKWCGswxDq3TZRzJ9xGfqQc0aVYKPx3K8FvDkBVrg5OPsuY72ecRAoROhj4xC4IKRULPiU0P
xnAfm2eSZQ9FYsWScCRbOyFQxHlI0HALm1ao82S1Y5ffJx1MWJ1sKFy2eEI8GMpuBJsQgHLkO2R8
sjLVWUCLdvkTycwRAkKvVGneREAxhtWZxsJN6puw+FIOkpYAmTViRFhsE8oocLmSvlOyn4UZVIqs
+2MXA4e3ZoC8F8MNgi0oUagT6/k+ne6jDGxI5gfTfLy8XjIM0Y4oaUiEagbSkc6BrJ4zT1+rf0/q
zk+jjSVCYEvSIam1AZaMJuZ6VNvNQw1XdoktuxvnBUWcb9FL0PHkCVBImTilDsaF6RSqGBm1Q4dE
Mibb/ZWjKKnhDR3d78LKZVVnxnGCYD3hyNENkEVBtzysf0slFG0x/4MRlg7DNDo1Vp4uLJobG18h
husk3dNlL9jdNS8g4okwMjpmjQ4Qpei8ZrkpcCCsg+nKpzD2v9Hf5oinwZgPJCQLT+TZ56RNHcgV
u0uYeaz8osUy4kyZWeR1CjJPQxbqE8yKmse0PZvdr5S9J6tMumv3hNusnpA5zmmspTnPgzVjvDfX
9Mrq6efLH0i2bMKZkExFhpYNWFJDqToqbsPo52pXzrQ0Ti0VdJWBcc/fHKdGZKY24S5nxvf5dNuW
62Gy7uMZZenl/rJdkk30XC/fQDUdzQvoIOELQTtnAL11od3miSk5FGQo3OANSmmrxWTX3L31zgFD
8CG2GidVfl62ReYGQkAotCiyWAGUwq6/opjgsbiVvN/IHFoIBk2cKgQiYIg5WXhUxyNZU58qoBhN
Jc1SkhV7nqXarJhltOaaZABK0IkR9V8ilELa+eHygslAhFqkqdfGiNZNgGDas9IwH9hnDipzf/b1
n4UKNrYMdZ51IBwHjGU5YFAJuMQjGePTZWsku+Z5oGEDk3Rxw6IKrlyT3p1t0xns3ElbcGrk7xbt
42UwiSM8l3k3YIupgm7ThE3Erh0y3dAe9OX9qaskaq7cZ99cFV5C2/NA7QYHPbSJTWL4AYtu6BI7
83w3W9Spmw8J1NqUJjtetkuyh8TCbKzHhkJx0nl6oV8rZD23eCi6DCHzOiEYsHLQ0oZ7nRWvVwTd
pLU9HqdilUS2t81pzznP3ycdEcKBQVEP1SK+dGivaflUva+4jVcQTkuEhz4pf6fMJ4TgoDBt0QiD
A46J6moR1EnijzayOhLK2nkkSFQoL1nx3EcLd/UKLd8q+9CN6nFsriG2JNlTkm8lEmSYBDO/XQig
ZsFNy0xAWD46qJ5LIoRk64qEBBldTML4+VDlv8b6zhrQzj1/CfE8KxM2k62ckCp0xjrXSQOkcIBI
sdG6zPpK2YOe/lYp4WXjip3jbd9oOd6aAYSC+byCv9TG8An5szBE+ffbhIdujrRpNICCtjy/mB9A
C2vY4BeOFknJQuYIfF03QL1G62W1AARSxXOR4C5k0Os1lCXbss8jxIY8tJVOWRBWC/qwJquzWreZ
ETurInuSlgEJwSFpiV4w/tSA11m3Vj80aDLMQ9XNLRlHuGzlhKiwsjyO+hJIrI6dsWicyfgVJU+X
Y6pkA4lTcn2Z6XPE7w/N/MVQaica0Ds+fyqsezrKbsWSpRMnmdalT6ex4galH6zmZ4kxD4WUDjoc
JT4nAyKvfa5ZRqWc+FUl1X8aMWjIF81Zkx9EayVAkk8ktplqw6jM0CFDepouH6D1dqsuwy+FFbJ6
vQxHuESY1ZwlM38VKLvUxRyFQ8nq1ESXRFMZDP/3zV5dVrULQ37w5dXTvP5YwgVtU7+Vn4IfFv2r
NkMf+WsMtBBl0cjfBIY2OTCSxk6WdRjHUCWn+L4tLziCLcyoCmKVwMFsgtMZt4kGZqZUsnv4Fnyb
ZL2AcEfcLNhgTEWCZi1E0Yn46HaD/m3sjxUNWsuAJm2PItlkj/44597lbfu2J+g5R3lBFuLdoGRj
UfJXgqr8NZuQK8Bh0cZfaPaL9J/L5Qm6Bs60XvEZoMvIu+uqY9TUQsu4oYlDCKwJWZN3I8p0i+WF
UeokVeeukay4+XZmjRu4wRGW1urtomH9BF88dRjPnb/G5RdOBmxi1NSOFXfRQYYJtWHpFKLMQGFl
U6NLDK0E8Iwyp4JkjCdmtf5be21jn3COxIPVpuOAdSQl2on0TyWZXWuV5Ue7kXCDIpwhUY6lmhlQ
Eu19UnyiZeXFKH2Xoax6+5aj4/X3EudkaVyGmHQAknruMclBH6nRoZSHJvHCI34K6YTen/GfkIxD
A6gTD9806NJi6LB0ZWV4yRc0hdvpoqb4KRQ/JR7Up7wLT4XS38Tst54dX9bWFE4Z9BlrM6b6cXRq
5yX+bM4LKhSJkyuy6L97tdoACannWqsdpdwjy5agQUu7H4ZW8kovWzIhKs9NGVsx5Pw8SBQ7XZKA
y5Jh+WQqAbvZxsYS/jM28dJqVgy+LoCxE+bEpeawDGWd/mdqQSehnX/ndN6gCSFkHbNqLFagTexp
JdTR26/S9/rdQAwlaRxlEE6yidiIP9epPRp2pz735WIu3EnOhBOwQVlFOsPEPUo8bsD8CUVAHcIS
mPl/vXzLrNtrkVfgTjisUD1NfFzoyan32UE9dp+KT5cj/Z7bQYwEciQMo+8YKX2NNlqLMoCARvWy
AhOE+rc2lHUF7kWnLYIQA5lmxqOBF0Yvt/SnsPmcLXPQDsRd8UJ32RYZkhAHK8PoB5N/JRSp3FRd
faPWnQTL1yulfxlKsmyWcMUGcTx4UzQs2xx9zDGJ2UMd4ncQLGhsY/TQfDP+A29MqgW5jUcGyzNz
zWfhb1Qr+Vw6VQ1MGMHfXn/6irIMPRWR6q0ZTvZmKA/5GgcWqXAbbYPL1ryVG8XJsQETFyzNxnEl
NsBAYXhd3KKBY71OZr/+EL2vj/Gtcjau4tnB/1w1D+nVEDvdHekdaecz/y6vNhdyGq6whllOWAzV
ltc2W33ZTxZ43Tytsq2ndrCsg7auaIzRzLJwtKgoj1lm16c1hJrpvCjrLanm5tflxXh+r7n0K4RN
Z660VYoRv4Kz1/PRrsIdDvVtH/wGOYmBeVoLw8KY6tLE1upIBX1VSDSYO1efC326wlOmZNO92Ql8
RdGnSaHBp9uWLhwqZMy0Fl23YJCojC92ZL/v0kgC8WZfCxDCgbI2YQyJEhW8OnbWB0lXfdVL+mRF
GXKcopJ4qgxM8JBonVBkqGDPpNexm63N57FTTovZ4FuR8XTZE/iHfuMIm8UTHKFYFAOiRfg+ZFGc
rOydcr7uyPeUQLMrMyWWvT3FhHUUInHfqXNBZqAtXPPCg6Y7TjEzKH3wJ0oMk3mFEFu0sg/BQ4BV
HHAdK9T1rpZLWvEM78LiiTTvpkImXGRhTma045GlfX7skm7+PozreI0nOe1pwuqelbKCPMRAcldJ
lKpwksFOP13+jBKfecP9zlpl7lY4qNqwD3XTuyEdQJVDXKWXpHB83d7YbGFKAnUGiC4/8yFtciu7
mZhe1LCZBZw6+592Dr+9mHFXecERH5hSNkNvxgbO5Fq6gzIypAn+Q9p1LcmNK9kvYgQ9gVfaqmqr
NpJaLwypJdF7z6/fg557p1lobkGrfRnFhCKUBTCRPs+hCwVNCkvORi9RjDcsHoA8Cx77x9E4TjQX
2FMsKEhzAdHAQPvO0H9edTt8TbGs9gews7t6ujknF97XcOTDWgP1L/xGgv6+u22c2E8ANmghi4HI
P4A42n3zG5HauQvSI7KAmBXnG/3+Ogaw4UNlgTFd8gCc4s6fZbc+dZ0bXrVCbyC8Ws5WA0CiANP0
21eVHZAWIV8bfOOEOXQAYxn3lx/Fh2yDfUfwvgDyw1Q07Q1paqOqmFxMZ6vWgD04q4Gag+cnk51l
/nxZyq5RYyJQqMAYJZB2zq8TXkABR3KyYOy4CWtwMOv5UzlRy9VRrnOVNpK8VqpLp0ik2pOSIn9e
8DpRLFqA+yP4LXtHJgqlJhbSAZ/MW6SimJciNyH2PzwxCmg9wuPIeCfUAEkyICxRDnsQSGUKw9sE
wuJ3tiiOlUjOiSTNnBXtijF/HXTe9IpxTHbu4g6uwsC2HRHY9p7+4qoxVgOkTAy3cN44lZRhoIoE
eOgqsz43JjZ2jW79bjWKdNQbLTo1EihkLp9x75kycj+2GYmiIg8uidGkhZYUHzkLzUNm5X7VCyTs
69FGBKdHVQHt6sKM7WQkh+JbDO6O1VGc9eYPgKlEx+G8o9aPaVEwWRn46xibl51jwAv7frndjKiX
AOvREdrVXaGGTACRg4KeYXHfzVIxEFuW8YLdRtmxfKR7uRmEOKZObR2gxmD7kSpfFIHuPomNVC6c
GjO1KWT25Yzpa4fGUBVdNbEoxWTf5sML2AjhXoDZZRLb3FuweHan0JcEZb32i0K9DNUpWvX+ZWXc
W9LCavj7TXKqEg8JWc0GNwnQHeXOGuxJ98Ob5BarUuEnYlzlx/aoe6krOcl1MTR2BjwKzFinh9lj
bJvC1dFdA2DogCQCaAzq7dzxJ61Yc5ksCMG9FWjVGgiqioA6nc9iu/ZGlETt3/a7OO74nZInY7NA
3GDUqT2W5FST0QkN+dBXwKxTx0AySsE8p0gm92KsCIVqpQRmNaafsDRMpvFkYrsl9nRtMm1FblUN
U7+S5Kd10gvy5F23icTmv/fLr/4pjTotGgPMlk/6b0bto5R2+GK6VesmL3XkRCKkp73VO2jYu0Qu
BqrUdpmzClcMlINjHMx+8aCAxE1ypnv5sfdk1wSC7wAmBdHowB6g5plkLiCa63IsZx2S5SA/9tfN
7RSgyaB7HWwUcJi1IHzF0HtKnemuvQHPkCBo2DdS7wfngqNuNaqsjJE3SMtgXYdNVnpSNYnmtD4O
fyA2QV9DBXKPhiIA4VSYdoXRlm/Ul57mz0+ZV+m4XW/yGbq7NYdOHmhPl63GXo6wFclp8NpqI3gV
JrAOqY2jTb/q/LYwYgfYQZfl7IG1bc/Go1WZmpkaACpgCMmTR34PwRCdMmd2VL8Phs5JShuI665A
6K6Zf79QyimsTEkK0gGGKQ/ggjF8tvwqMN3ZMbtDXbyhdcXeAEoz57JcwaXye4ddvhr5UuCsfQy0
gCxowMwSZVeJKUi79k3A5nycXk4ajdDlBM1C65qtbflgEHKlb7D3oGteDsLrFJ2LPZNN7JxolrSA
NY2lef0x8VbZztprY/ndBNRbfBnc9kcClKPYSwf379zJ5qxcoCBn8lJTC8J7dzUe4hd0/uws6Ny6
+QxyMaz8ir6i6DlSdh2b4w5l1ahGjs/IMCHap8ZJAazU2xqgZt9Wm0W9oz2ch7M3wnlMfSR6RNn7
T4/90ejRpwaKlnKgDPjUiYF9odudoTtDX0J+OgtBg4X6xBmgLl2sVNLePvD0ucZj6W24sd8q8jAx
B8OuUTUJ8C5BdAt8ea5YjTVn2VhzZGKdshYuMcbIctq8jnqBFdg1AkBCA1IRRpsUPg6JpFbt1zfi
mDRzG0m1rexLMgg8xO7T2Ajhbs5Cv52YOmotCq2Wm7iktrJ+GlelPIxr/XTZvOwnBUQhiqmiAk94
W1pZw6SM5jC7UJQwMA7h8YtulyjU/g1aLNzQuyTOgBoVQFTlGpLYOKIE0BOfuAy6Lr6qBjBbC18A
8+MfQuaNPM7Ph+0wSGoKefIp/1mdYrdwdIhLXsrTH9R0diNUYgCgE/icSEA480nkMl2bFA+cJcY6
qh2VkwJRSrLZe2P1x0LU3Ni3KRuRnAmdaWKVPbPYDMg6iezYmQ8qBhmQjFu/mchFlGHtqv9GImc3
Q8WMdKwYoJY0fG8xK49lOrtfhWCsTBM+frn3u+SMZQqMJ1n9x3Tk94U3Hl6zo+rrh0iIoM9Cko+S
CPSSoSibfLGxj0vJUKLuHy/UBf1h8gGCIySkEYjha41aDDB58Nb/I6b0+0OLXqd6GA6Cx7yrhBSt
Th21GbQqOKPfq6lSt8yp/qOEiRc/UhAdzg7Lfs1UmHHv6gMFUqusAHxL4ytTExDMsq5BKA3M78Wb
1lrx1FAPmmgsBIb3rf/84UttRHHBJbbumyFUEH6VhpEcZIYKN5mDfKtYnXkcayIDpFJ5kgdzcMAy
kpymEZsWyVJlh75pv0vh1N9OjfqcrdEDHiq1taUyb8u2UJ2p7lB+LerMNaRURpfQ1B2jtJSADOFn
wAlmdramplMRQ3LMXmpsqiSvySLFRz3TFIAINr/6VC+8uKtMd5lV+RTXimqn2aAcDANbzpc/MnvV
Fy6Cr8CRJQ4B4ID8gSrFJ0Wv7vtMuLvN9OSjDHRmAYiJMhi/sFBOFVmKATLi3Gd9lM7RDvEjg2sa
fwOyxG+uWZgUe8IwaU+hgAaI7Ag6DJBczmbXlORdzHxEAf5w1P9LvwiK1HtdkLb0AXWl61oY2e9d
6FYmZ7lplxd1u+LRoNvmSPmvLEr9y5+MOWz+OrcSOEOdd0VhDRkk6Jb1kk1+3qTfFoJERR9yV44w
OiqCWduVCJh/HemfAbPGGYLJGrN16gmIQYoRNM9Eiq8lWao+53kDqNJFjebEnmYl9LB1N4qKCXtW
iG6Ec/HLPGurQkaLkYQofmyCVyz2WUeliQPGqTAJqUh3Y82tRM44ZLI+xeYCiXF7RALzVPtAwHdI
5gN6EB4K/OWXP+j/IhDPA6VwTaX8WkA8lqGWWAbrcGh+6SpXoUsdctcc9QN157+IB4Fy868w7lGU
iyUNdQ9hUmpdTTPonqOntmXIhp1AUffePUVki1FlwkJMTm1QFJnQAaezWyvTU7tiGTfuAKcjlxry
+TryrVzU7duNP7ciOWXpskaVdJ3V2rX40JjdqQi0Mvfz4UcVxk4YabYyeVOs3if9JPiKotNyWrOM
QwwEaogusGImxZWfZXrkgBP+RQUTKvBenMtasxfXb47KJynxmipVbuJR5tK3qLtPwL6+NC9hLiiP
7NpQjW1so1MCi8LZs0mKotpk1HAy7cmtjndhF3PVHuhQa8HlE+2/g40szrLRPlQiAyOfIDuid8kB
3SDE2A1WckBSxYgnLovbPRlaJBgW0sBVyzPytOBxytIQWZ5efEnGJ4r/itZBd7+RDiRoBnqvgCkF
pnyTpxNjQKJOkHu19LmOG1+SdKyLG04Ua4LDvAV9H7zCRhT3nQpzURvAEbAixIQi7ym8wR8eG1iQ
nrvKBgCb5hC/AE1VgmaQHUa26D53MwhM/P17Wu7zSdo0SE2MnxAfy6N50vzaV65Yd3j0Fnh7od1k
/97HI1sy6HKB+gvks/PbnfqotYqY9aLrNFAa426hONZlJdmtfKBD8F8h/BxWqGFgXmJDE+jHBuRm
BFcSkDYrZ0jtvkIzCF3Ka5Cu9nei7Oit33vheITLcMMxzcecTfH0LglWl/F6xiGWce0iOmCJh35r
jozEOZ5PZXjQasHB91/H+7k51e0I9trbAeemI07bpcpdWlVOvKgi9Jb9V7+5YU5zZ72lRoWp4f8w
h64HQ3ai68XXvAURryNCwt3tFWy/KKemjVGPWcqGT4CCHoA5McKQBui4g+nl1QKAkA+0VCf+NGmH
T0IIfFY4+vBJDY1amEdRgA/P7MXGHoxNMqGQAJtt0bUPQovkB+SSxqe5BWoN8oXims6JFdvFOK+u
ipFJuy/aUBDy7zqqzY/g3HKzRuAiC0245QY7M1HdAPGhRp+ovpbW1h8H8/lvntBGIOeUY3Mtx1xF
HBCHN/Wx9o+VQx15sO3sWKK8hv5t6v1l/xbDoP9eNmceeqsOyzbDZTPyc4CZqAgdkwijgxmWJRRv
AOOIsEzEjsJ9YCzwaBY4LwHOii3B8w9MC1NCFgjg/9bKJHelvZcUB2Ahv8bmGNtkmF7bZhTQRux8
T8tEPIcsncgY1eSulyRaRa2lBIpols3wL2TuPW3UBxu06PMXfazDq0ZLE5Gz3tFlCwVSE4i4lgJQ
SM5AtMCC7Cw9mdyyuRn0dbqhxtVcqbIzddNgq+Qwtkc1A9ekLoJp3XM0CERkxp0EwH+MXZ3fcm7I
kqH1EK0HE1g6Gd9Zh/ENjP6iHEyPwjyS/Xv8V93K4yyU2qzTHHZv8uJ7wGIc6i+dK6O2E58mcS9D
JI3ToQirKWH9j7Tilp1uPIGOD0aJkeSIvMyOmT+7Svb3G4uEcoNW0gFHK+TBzZfr1XDDbvQuW4Ad
R30mhDN76B7QFYaN4Zvfzzk4/6TMEq267slAZxLMisj3GcHF+UEKqtZrnAC2PV2wIj5/jaJccIqd
YI4NQP8rgTtFn5hmVjEJa6Z+atPGJvmTVJiHatSdy/fFfiuvb4zXG1PIGAI3+dCekiakSS+NbhgS
p1u652ygp0ruBY6AGcAPYkBAi+Qaiaeqc4qWptMAKCE0ctgEz3poD4tv+n83vYOR3Xc53KdZY63I
+xjUOazXaWnXksI6gg36nSjEtKn7h3C8uxqxEct9rylLkxiIjiAbQ1/AeMiHE8BDPfh5v8SqVTZi
vKxwEzG529773R6X86+0xPx4ljEw3tqRkXS+oRAnztRinKX6A58jOidn/2VwhY2rhXNmU3YvYx6q
jGuBpuzFTGefkPOlFJ6EUBMyQJy21jabsqhOoCeyx0NfAGvPHnyC2sj6K3sB8LzI1ey+vPcvyc+T
hHE+ZbIM6Z2n+NO36kGCa/FYS3ltbXkI8hUXuxzKV6HkPd9K4GDAnACvbvLrD1MdmoVhLcBA79Fy
uScYSVKxwmpgash0VvidpLnR9YfIAPy0r7ris+/ldbj591/AaVOuVWBKL2W4WQ3T0cEQx04xgSfQ
Z8VMYM3nNokfCisFm1lnT4BQ6ryYOBhac2JPlOG9waN8tBjvP4ZTtbkFskQMej5Gc6Lpnd149Vt0
1TxU3yW7Q8coulZfRkf2l6f0wVqcit516bXiML0XumXmdi/9Gk4p10quo4LganD5i51iEPCgHQhy
shzNKva2hQ2evWmf7dfgLXMlxxFZQ4jEC1hvE3yMIXwcrf6N+5T1/JOmc8fqippXenU318sfGpnd
F4EuKzhuTcsAk+S5tyNRjxndVAHvgtZlV1I6L5+ybrVOJUx6MMqx8hdVWIsAY1yVTTSqQYHACdR7
a5wooOrf0mDTjtS7Mb7NMRDNmk9TXWMGU/T6dh/fRiYXdmHmyBwaRrm2NtX6M0lMetvNsu5lPdUD
uQiL72tdrX/jezdCuZsdLTy2OINQI8wqe6izW+yTHfWhEm197tvUjSTOLZaFDqzpBWD8Vaw7lrEe
6mvMrjlsZMWqMduOrg86S3HxixR35t2Mxe7a6Q6XI4031J4Pb2jzIzgnWbZRa2otfoQeLB75rPR4
QhlmbKtb05l94KwUWChInOKY3RtO71mnHsvJWpDdS6vTt6AUFH30XW+G+jSa3gS8l7xmY+Be0qIB
9x+21XNHurtaN0UE0cxMfTg0CKJUArpZTF9wypwrSR0aOWQMwxiAh/VAF/m1HhY/Terbei7dOdR+
Xb7ovZAOTRugOWJp1PzAGJYsbbnMc4YcOFdukrbzNI0eylTzLovZu72tGE5782EesbQEMd2SX4Wt
cWpqo7Qvy9izPaBSV4AhZBCV8jlut4TKmoYRpmc1shxVq1RdcLxlP7VqVO7XoYpF6cNuvkcVU9Yx
bo4+NL8ZUWgjFvayCltfQXLLZsmyYHRWZ/aQzf9BYXgvLoYGYhEDO57oNXNvQmrNKixQxceb6LEz
xNr4w7ENRG/vbRWeV8OtHM61k3HIZS3Hx9LMOrP7WaU3aZSrQW325GsGMgnbtGbpdhqa6JhJ+XiU
lFm9srr4Z5uukRflgCdqyKycCI1MrzeK/lCV5FFBwd5PC6oEdRKD7msg8V2tTnpAp/EnKvnaPa21
b0iWQG9soG6oY5fOV9d5cepOSjBiPxSuoQMuPK57S/HrGrjxOl3MYCjx1yTWEQCFDapGFP/blhQI
0sNoOuaqycG06J2Tt9rzFA/PjYktXLWwHuO0nP1pyopj34bf8jxFE6gpG2eKu87uDXTaFqkFaUC/
vnTFpDphOA52VndA75VaxOogcot/pc38o+7i/lRi7z+xRw1Q9ga4q1DCykALozU9puWNdQIrjBoD
VLSl2XepKVX/svbvvDCoBAgGwUaD6XGTCzoYIeBQUkyul4txm7NANPp8WcJeQRQWGfu/mD7TsL/B
PeKQpnXaM5YW5mv1yJfZKDEBLzUQPwBeIqyj79imM3ns7zc1gMpA47gjkJck9WddGbCDOJystT0K
zrUrB/DcWEdB0wX4uedywI9XYOgeQUt8DQTOW8WOMbUofcYcn8NKgCFmjETljZ0QAnf4LpKroedL
kkdpCZHAAHUwJG6vmDFawtWpw68pEBovn3DHMp5J4/yKRCiwPhnDaWqVfgcy52IsH5aouVMt0X74
XncAlQFGdonlbPJhWKbTsrLt9BlZpqb/pHLsY/bOKUBw6lIZYcMUVbWzrNLXclgPpEa1IjSUQziW
wWwZrpkbyBzqK8y33Fuz9Xj5GnZ/G2bzYD1kkC/L/CDPguGkqgtHtq5jBtEc3q6hiuJcvtxGfXHq
5D61y7Vw5po+aFlxNUrZVb1onq60QaZln1sE9jbVDSxNNteXf9qeCgJBB64ENL0Uo93nKlipfURq
sDsBPew2AmenmoNMbR4FHlIkhTPs6yhJPQZmV1SKRt9sI9ug95UkWk/e07btWbhkLGnJWhhlgnma
/KBPeUDWr718E4X1/xWbSmebO6YKcEIYJWyVnd+ZZGZ9BIuI3UBrXIMQcH9gOat0v4l0//LX2XP0
Z6I4S7R0Q1SjxcT2AVmCnXjl6iIUZvulw1E+EO0oMhC7n2pzOE4hisKc5I5JxK4z8SP10ZzLwR/y
T4KT7bkNqmEEClRq6NrzFJmx0rcq/DJQ8a4H+ThfZyfzWF1rmEtiUyUa4hgxZtPeZgPZCuUOp1iD
tZirsbxtNvT3cmYDHAVLBgR0v8tj6oG6zb18zt1jAjAC5N8yKjL8YreRJaTX1GEFwVjZoemsXVet
aL1oJzxDreldBmdlDYpIycogg4SPcgpllFvfrB7G4mDMlVcRFrgIzMauS97K5FJRVaGltGiQadzp
qHslJ3LNmBZNv0dNXjhrvDOxenZC7sVNpAWS3QppbLY5fU1d4k6+7ievfzAjx345F4SCQh4jckjq
LQvg/OevG7OxZZG01YoicO+Hgel0N/OBtbW13NaxVilcmGKf55JA7vMpGtiCWgALo63dXq8ukq2D
9sBKRpVf/hLp4+7zBiMtapNoBVo69wJUYH1LdMohrFuPCyaQiC7BU07BZbUXieEMPoZMoqmhTMxM
rvuF9b/k6Ue6YpHxsqC9ASeCDOjfA3FGv6kMRVdqmMVIuWmXAiE+9eUx8ca4xt54dlqmq26cD3JM
/VyiAvvMbuvDp9sI52Pfbp5bAvAo5MedHbfZsV4sh7YScPZEQ457cxfbg/I139GUwyyfIat3h9zO
YChPtd+rGP57xXpJ5ytO95Ox+CEbuXzFeyHj5oYN7kGYDe2UyoLgMgOUf/ezq1W3zE071I6KGnmX
he3ay/cbNbjHkM7D2CoKhEX9a55jxHj8fVnArrFElVBTwUytYorl/HkPsVQhAGlXd8H+skW/a/Jr
LFdwqpjmthq7shbbmoQGbP89/FeqwvN1aWFZ9th5ZQZMzm1wZQRa7JpvoA3IYrKDkrSo0PZO/km0
F7Ivma0owqCBEJF7H2lsDGod4rz6AFbe5bTm13kppPveNZrkXQp3q3qfG3GKJf5/RgtQ+F7WEMVv
+UixQDyECXa+RIHKW2n54+P7VyYPJbgm+pjMKPK+devqu9DNUJVTPPEV7r5yilFtXUWBGTTj5ypD
GhA4VsxAN5IXYQQlLdETNkoPhIbOZeXcQ03BWPi7KO6tWWpCpiaFKHQKPiu+8oRFbIdFe/L1+LnF
dO8fIJjszC0gbQcMAyAwEETwCXxcL7lpDQibpVpJ7HaN2Y596IXhfIthQF8fK7+V1PuBJqAzN0XF
s70Qdyue/4wNytZ52kC8HpjoDpww64RBxyTQHwc3GTElJyoz7ZiYM4HcHZtziM6WkSKQViIA+Tfd
bBd6Zxwuf0qRFM6QlVqtTT2TooE1pjMaN0oN97KIvXD27CR8EFasBDzmkMFWrbHP5mLv8TF7pm/j
PCvIX0XRg1AiO/WmMlLGM1DedHwsBgFRVejkFlg8zO288/8xX92Pv3nnZ6dkFm4jU8G6YYziHBSk
CqMgldrmgIC6vJ8tUt6j65E+13lNr3TQYV7N8ZCXqLwRKsj5hCdnRmLzKyaqq+VKcdeNN3hoA8zH
9co8rpWHfqMNsK2DZnnVXzSZcHQk5gaaTJiD55QIKzHm0DHX+0/6pxz0l/oAWBYHvNp3oJb8cVmh
dgzdmThOn3o9hGfOEUshO3Nq8+ckAVhupnY/Pl0WtGfnziRxekRKQOs07GBYHrxHA/eEfd0fhhc9
aQ42le/ChzoIBZHFXspCZQyjoT9IkE3wnhAjfqsEHh/mo2BZAXGhVm9ATbrfBpPiZF8un3HH8bKm
AJZY0RWARecUpuzMLh0XurhR1+cOXUaX9kXhgPhNYAbYXXF+EL0AQOlgqUBllZxzzaR5jgm7ql3c
UGqzO4mU5XFapUJwfbtSLCyi6egRsRnCcynD0PQkaivAsKCOVhaeEYX25QsTSeCU3VqqKKYzJIxW
dhxzSuwYDlkgZFcLMGyKGSIGQaTxxRszbEaq9JDCLJiEpc4i8/LB11FzZfO1S39/+VR7b2orj7Ne
mE9cxthoFncZgXUyDFHpqaVmuqqxYEQD/MqiEII90g/qsDkgp3cLqZsulXBA+URt02mctXNQeQTO
t9uymblfVBIke/sf7v1KuWQPpApL1SU1qio1ni32VvVWBDy8l+ahwfYugwtj67EjS7bgVEvtsJHZ
2DduTcVGkow5F6FjFX00LpxN9VCvzAbSWBO4dFO/v/rVjZ+UBcYXgxT+dKgWoEV8FSEn7KRaOKXF
wnQoxodp2YmsSzXIoIrQi3YIRgBHY6BnWu3UyENb0wuCDSy9dC9r6F7f/Uwqp6K5NbR0LQeU/GKb
7UjITtY4qmM6xlUVlF9Gw5ZuNMC1gFctE4cU7Mt91Nf3M3P6GkUo3FctpK+5k6IPonqIYu6K5/FQ
fgl96WY6Vnftc+WLI999vX2XzOmtFU2W3KHL7RLzMW1fSfQiuNg9F7D9nJzSxhiOSSvaLfA4o6tc
s1XPIUBFGjF9dJSCrMRIksjN7cqE9rBpawv+jvuYjak3RF8mXKeOICG7J1Zmy5Zgwnr/OSLkUZnf
wUY+d3UAv4limVnRaT4M5GW1iGfmaGveDbFpzxWat9rLNDUgylMFBpw9vQ/qspHM3amRVi0pCkgm
U37TRAmxpXU9ATD8tu4wdadrrmYpP6psLQWGddcmAE7bVE3WYuIL1hXQRYCdCWi+WcP8pNUvt2Ue
vRSq9itvhA2T3awIe6X/SuNexZBEyOcjALzpwfCZYViOQDqojogmMG4SucIi5N5bUGWsBGOpDXvB
PE5Fr4VIENGQcpPvKEImdnLITmzZbHlNb1ev/5N4bM9RbUVyEYXaaUOl1UAdHH1p8dn8K/XWU87A
fjR0P5cvIuu614ZDyef9kFyEoSu9pjQhDjn7ij/2ju6YJ+YhY7c+hD97m6GdLdH1H9Qq2Fl4rd1K
ZnexyR7SJjJCM8JZmSVYvmMq78gc8vQkRmze09OtKPalN6ImCs7dKYWomnyr5KeiuFpH3S1TS/Ae
9nzVVg5naKR1mbu6wWXqkwkiUcWA2R6KaytLHvOWlnY1hp8u21ORjnJvAot0aQs8r8UFkOMzIWDo
1otemG6K7o8zbW2RE21l98e2ZJpbDYtAR620I890ewwcYLCvjByr+oPVg91Hv71SzrbJ/VpH1ITo
BaJ1R8HIhi9549tcT40qBQh9BC5qz1uo2GEHix02wEyDO2xhLD01U0SnTZNeV2X5Grfkd6JmorKu
SA53sgWjfXpWsiiYRF+roTx2vXWfjvThsobs6+T7cbi4rSU5xthUiOnV3murGpO/ceM0tfSUlI3i
L1HsXRa4WxbYXCAPF5HOqTSXIIF0rUc8bI9eTbqd/5idCZU0e77J3PRX8zdVga1MznDOJAHHHFhC
XUN5A/9MrrRDcQN+4tyJbxUv9RQRw+b+y7OoxdBTTaRN5zYFWBLUIBPi0kqu7pVUvVJ7S7BW/b8o
/7sMzm4tZWml6YBgKfyGAP+lBOOT02OyKn7zBxhLPOWp4OvtP/V3kUxrN6bSoFKJGAYiJTnEpNbU
2UNX3Qxp9q0AoInAXu4+AeBuKzraAJiU4oTJpAXtpbUifRij6bHLwSiRdUryojaTyIbtfq6NKM5Q
krjos2WBKEqejXZy+lS4cbZXNAamD9CCdQXYVvxI4ELnsQ01iMhKCaDTFCV+q89zd2m0Yw38dK9o
WzDYEhDEDdBPSgUR6O6nAxAUmzzTgY3DaUs9pFIhJ8hrpaI4NAtp7VjTG1sZa7daTdHA5e6FGirb
YQREKsbdzhWlWExpBBgUyz7JC2nLq7ASUnWxN/QhRHgLppH4YZOPO5GVy9XUSBGL+KJDAtoRTCbU
v9kkmGyPzN0IYz5mdC9J5DQyS422CBeg0K6v/wyX9FegD6zvVlvyDA8cmawyZh3N0EkeRZXk3Rvd
nJZT0VIheg7wV0QpVRQYS/2p7DHjdNk47744hNCUobRoH+hJ+kyvOqOFjLY/1cZzJt8b7fNfiCCy
AqRuBTm0zvm1ERSzWaLioy26T/tHI3/UFsGq0a6mb0RwPi0M9dRcFsBojGH8vTLG0W7b5jRJ+FQw
NQKYyt3P8i6MbzJXhtaUGYMLiUjhhCbW0lTRV9nr21EVA3rAzaGarPDDy9o8RkZhAWu5MFfp1DdR
ftURatg5aMEOVlNE3phmq7NUWu8MRlkCPapbFBEI065ybH4F9+VwyrzGjSLh6RZbwja01CS2htu9
rCC7bg1D7gBNRGYFN8k9ayJhlclimC/ADAPrl+6Mx+RE0dFTu0P0hk0psv5v3ph/15oMuDUg0yKf
43O5MClWLSfYZ9eDMNDc5iZrbPO+/lIEHRo2AFh2Wo+eSkxCB5k/XDUWkC+wLyVc7mdW8cPvIBog
11FnBagIH1yak76mBCNe2MLW3aZosK5RRBji7sHlJJeAd8wwnH+04nosbc3Ar8ylqrRsGhbldVVI
0/Hyt/io3NjKxm2jiYsk1+Afa7TWpRVbOmCnrcbr5wHkgN8vS9i5+nMR3GNNBhRDJyZirICrilqI
tFA3MwbPKGUv7Ct77oGtUKVPky57WfGFYqUGWE5eagHJMMyDUA/vktjvcsPGhjtgwVtnGq/H8Gem
iWh3PtoVRUVXwsBFYKtW5QchEI0ky1Q0ozuZ8hFNn+csLb14qP0E+GCXr+XjW9uKwms4d5/WGOpG
SNrRLZK4vY+a1DymMQW6ejQ3/+coi4mioGfSVQO2n/MrcoEhHyWrUW5TYnsAx964fsuX4PJ5dhQJ
EPjwKOgmUVPmh2ZbDCBHIXALEDem9pRcI3b9m2NsJHBPBwavbdcVx2hK0wbjlDOXmR1JIijIjxEA
bgvPgUlCK0RmH24TAJddtUiWMo2ubPWDrVmYZG30/H4w0FNt+peiTbyQzCIP8DFLO5fKfSNridJY
gal1Uff1rA6gMc1s5/kXKn0GN/zD5W/FXty5EToXxt2k1ciDtCbovqVHwy9O/cEA1IV4ZWBfJd5v
knMncp2QbAJnoVvkmg8uH5sUuiBD2hWBgFenGExk1d3zjzWZayRFiTyCo4AEMnLouS1/XL4skQju
FKDj0BmdzYjtXunTOk0nLVYO/z8RnIXsS7lTpAankItTGaNDVYvwc3bVCzgc2DxQFfRfOaVeAHFY
KCqU2uorcmfWFZnAL7Ik13EkA6+un4FCma554V8+2M6AHjRtI5dT61yLLAxrQ64aKL7p1Hc0v5mX
0I6ek2soHcCm8k9jlHmhUwgqArv2dSOZ0wwzBGoB6FtHANgMpxlQSEq4nJT69+UDst//4SUBmRkh
G5K+DwsWBvhZFBr3o9uZcXUV5211HHQKPizMiy/HMomzz5cF7nQZcKNI72SAPmACgp88DKvaHFKg
bwAdCDNJ3Q+6fiXp6kzLU9TlbjvBlZKgSEBfLJK8e6MbySy02RjGWO/MtcbyCKI2zZdLNylsxpWl
25lqk6/xVZQDfCQPsLfxV0dG/wZ+GWssPJRtRcpEriT2KaOHYrBOrXyotC9mA76h6KGabvUMPKXS
ZLMGr0D0rqU03kVzZaV+issKsOIQ/VV26NcCi66+4Q+to2CHHKx/RhBimd7tf6/e9ChGn9vpzLOv
/S6fu/OkK6xoTfB+Om/yNDRds/GF4VrKbuoR81QonuDAu9YOMEGAogMoo8JzOORDAdBQHdaOjQLk
L5o/BEUwg6wskN3yhLbyvXYUiNy1TRuRnPUjYRpHRgrrh/4x4+3RXMCMZE70qXGh18fpWscOopOg
w1MLPu+uRr9L5pOCaC1G0uXKCJrWxK6KA9Hvw6kRqe/HIga+oakjFUbKg30nZkM27ybRqySrOqgv
RiMZJkb6NXdjDGaamS8F9emvqGvOJXK2L1JWikQOEpXHwYsOJWbg+kP3Ffmj2wLZTzjJKzoh5yLn
tWjKNZ4RNlvYB48Oce50aFyBv8YIVm/B3JQQQXenb4UzspklDPjoqAxxL4MswCeTwgoB06xRTLVP
2m2sl8qXLlLyg9ImwO5qkq9w3D9qLHI7APwkV7EiD55lpU9rtYDnoYoWf+7m6sasm+kAjDNdoNrs
3Lx3MFUNFDdYIQe6I2c9oghLqFWVoAie/zJSIMFrma2p3/OMBkv/xZwECyh76rwVx12JmmbyAIDR
0TUTxPhY5MnbV2PQ/0af0fAF+jZ4ylSFBzvs07QiCCMQc302vlowEPFdie1nxUEC+1QHIgSPjyS3
GPMzMZf0thX/MUVNTcNsxv8h7buWJLeZZp+IEfTmlqbZZnq8v2GsG3rv+fQn0Xs+DRuDv7FaSZdS
THWBQKFQlZWp4GXRudJr8DQDqaa46t3oQeDejTbFARObQ+IEmwVqLMM9Ehnd4SEIGOC88x9BBSlt
tKBjQH6E8VA/i17rpHfJjeBUXh+D0kbfgEjkRuPApBh1kjOjdOUpT9TK6nTc9Se6TiDj4ztztE3w
mAl+vrFUl1eBZLRuiEUwneoYFwW1ArkeVrEKb+xwlPQCr7hD/lw99r7gpYJdJh7pzMquuJUSVKI4
O4qs3ZdjAqVbwhUAtjh6lFk0skhrRzzsZB2w4PDBKhtnUDEPG2DsPLPF5ntbR5zH5P+xtp9GyWFa
eWpJwTKWJT5osqt20Id3E3c6WGCviLbByx90u1kXq75ykroFmnaMjInYI/TNWmCn+/QXviT4VkFt
2B0zwAoO0tvlq5VpUwUIknAUIABRNs02B0jKgE0x8wdrtHOBh6xjhhyItkk6RAsBrKH2C1jvYzFJ
sEOrOvEUTLujXFh6YwLG78uusA2hfiErmFGRaHr4cM5SsM5kcAXJVx2Wd7KceYMRcV4N7G0B2mvI
GRCMqk7F0BBYM0xtJLCzx23tjMDwjOCC/P9CT6Borv5GGgiHbmWTXK+rrSgvRWLlGq4JlDTAHBuB
M0rf/UZeiFAk49VCmbtiZY76Zn2R9XWbwcVC/j6Mia0Flnv5YzEP9MoCdbaqYpzirIOFJLlP8qO1
KE9pd9QU2JpbR0xeiij1LptkZsrrRaT2upzmOh5GsPk/MZT8KQTVUr0b/HDz73HMkmyi86UC6QUg
Oj2fEVfiFM1V32OUrx1slAcgzyUOlWNWoGH4C8cQiaH9o2HUBlqs57tDEtJ2DKemPz0BiMpL2ruW
17rtTt5CXZKnQ8g6aGtz1DpiHFFuBAXmRCVwC3WQ3bm0Qm9u091lx1hpP9D7GuBcqMt/4bMfxyqL
lFKBX8F1VwoOksgSXEZPc/pYVgMPIsfMF9fmqIOtmBjxFDO1B+/0CMaMLnYtsKPF6SkV70BPFQM4
8KAHtrj998M1ZE4BpNcntoMv9dceIy+ZPoAyIza1dwtwchu9aE5HjJVqAgEISkHYkkWF2iVTLVl1
XGi9G6jYkNYPJRE2YI10JQGsGdBSazlNMWagXBuk9onVREozEIO/xzBAY+Ek34m2kg52SHRHXy7v
Fvb3A0oAFOkiZvbodnMy6qU86bBH0GIQq7SnK2kbbVLg8cqdbrc455GXORJnlzLI3AjHJnJPlLWR
EtFUU1W7qALA4wPG46VNWnpS9zBBZMkHvhK0bjbh2yK0xLOjpIeuBgq65XxZRrhGeQmaKIgzFuEM
Pj//kdD2dT0tvatH2h7to8ietOTu8urybFBXQlpo00Cqwq4RJY9FkT8uzV9kCsjhQVUqabhZVZqA
GLyrY4G+Otwo2n1ZJ6Fdt2Zit1bHKaayao6wRJrbQAwgTFOv31xKIfNkymCq3WFqDm+F0p9ER55f
YwEj5DPQ8emmC/dBz0f9s26hM9vUS3iGtlMthySooUZG6jUKsAtInRWv8vPv3MyZEawhWU/KgIAd
E8zO+d5QZ0UGShXfbWjL8bYcc+0KNH/iVZI3XPz/V3SLpBBWHvAZabiG6AwMat81sIZCD76W5kFa
pk0s4x1k5V5XFHdSXO5UOfo+yMFVobe8iXbW/kQTkbxKLIzo09FN65VlVHt8Uq3S/LQdrnWxfLh8
BBi0lRKCy6cNKqDF+iDocQYbZBSqaF2jtNMCfUq7fm/vy3uMHmyNo7hJb0GXFYZu2Ns47RvgVcHL
9+0PaDRJcYB6FZ39HmobL2KvNEuJ32M8dK2Xf0BvbZvvAbm8LRO3fQuvOo+AglOMEQ/3qG3seRLo
xOFLP4Day2aeyEse4geU47cIfeqejEIs1+O8+JeXnrWL1ytP0slV/ttGqZj0BQ6NNtbqfYoBoP0M
zkO3xwf59/2i9aLSY8tIsXRxNuBTkoUYcwUgsc45CRv5Ll+XDSTQomkgBtGNXTMwhIVMmLtW+o7h
yI2sDf7SvAzDdDv0hvc3S/dpjKowiYVpYU5YR7ZWDdJOB6ITrGxQAq+0KefchOwz+GmKSqBiqciV
RSEZRo7n+dDZMmpol71hhk+0p0jbBu08kY5nmgJdl6yFO4QEGhOe9vJCFMDKHbLQF26xg3nCVtao
xSPdjLoG/43bCiaarbm+n3MQ9+JBu63S6gnnvJqvJa14NMfpPYTEx391l1pSaJVO07SQH+C10Cud
tos/oUab2PmGD20jp+jLvlx5S+URmLSbF7PG2hIsnXIgFNfRVv6bZFdZf0IqlciXJu6gMo2oIR/7
KrcJ88flXcJ2BE8v2QTxDCQAz8NFE/Zjl+jI5GXlUEkfVvI4F7eVDOETEPxCcdEDX6Nz2SSr6wav
Pm1Sl4OAJxEUs2GTAOD7a+UQ+xmudTBb8hUVyVf/8qFQBZN0oHJA8EfZims9FvA0+l0OIEWIxE2P
qmv54Ee+qXnZEvMQKJoM8S2obwE1er6asyYI1dgExBoqutsWkArPgpAtapqY3+aBppnfDlm0jEwe
k1inV8U61C9GlqcxSOvJJiTil4qvA1DJhVmRX/1lDVd2qF0YlZ0pDSa86lzMGGPoywt2cMm2ZmTs
+c1fnq6VQWpTCmOlDWK4coxwMfHpQNkbcWWH2hyKMI2CJcMxQsc/HgP3h3CMtpU/brldHebOAIUl
6bsaaDZT4TEI+zKYi2UAtU5kCxrm0pvuJkbyIWlQSMNKCmpug8beniOwaqvx6+Uzx8wKVubp4Ji3
dTpAJNFtwMRYRq1tDe+qymP5ZS+oCSJdWcbrCqjD8/2f6zLhvsCHS3aoNStuuI8JhfFJNJqr4cdc
0n+MIUU4NzYALAANChhrpsIJcYdivnsftqlb5a+jNtwrxnDE5N5gaok9zykncDJ9BY0dJhMAlMMT
icro5LSbrTTqUa1Nat0GKse24vsuuZpActkZ92AJAFH+YOshmFrjgkdFyDSPWQlZliDfhrcZ7b02
GRgXRHMh1dJNgxJPWN+KSe30+XYoJNcwHqxIuk2Du8Gs3cubidXYgFHUwnU0YFUAT89XXm27vBYM
POOR3b8mAWb5at/cDQ7MN99EvAhDV+XQY7ASQR26NyYeTRBstKgY1AfC0uaS2buTUWVXcTSEkTMb
zZg6Q5t3jtV1md0XlcxJCYknVOgDnSaBeJ/keGmEadQqYzkbIYayFTyALRG8knddOdlBjxoNTqw+
89qcxJFLFqm1lbpulFtiMVf0HUTY7DAbOd/vFGxoGzLUR9DGMIBMOO2t1cWRpSm07JMW2acuY4BI
ntVbsIFGt0qx6EfoDYxPdTDlGEBvVOOmssppHwZLozlEaHwrZEBQCKaRPQ2JItpyIuaDPWhRPjhN
OWTbeGnCYwimNA1gjnhB2zprRl/NTNFPeg3j12G2AP6hSIsMJd4s8w0xB6d0KbYORGvKfWoZ5U8l
yxETpUAaj5i0Kl/CtPjRVdnwNusJKN6EOZ0Eewla/HkQnwo7cEbM1+illtftAjrOSCekO7qC468u
YbYbQr2J9xIe/rFdT20g2aIcQI6qH7TivhuM9t+/jFRyKAnfKU4JzZihG1GqqLPZuREGVDZZZ/X2
JCQl50zIjAioGuiEY6QP6JIvE8NinNVZPY4dEoDslvB0Fw/FLqgBG5i93g8AbrF8Y/HUreGDhLfz
+WO9jBTk7BdQN6geBWUHst/O1fSfTXZfDc+ieldZvzLFE4ofocQbh2PcYyoyTiB8wZv4tUWW9mY7
mFMPIkMhuMOCFLbZdqGjTjzSadbrCXM4YIQgWg/oGFDxdSwTKW/GoUPhi4xK1qBGJbTk+qbY/4Fy
GiNNPbNGpwejNgpdc7KW3hNryU3qa766Gd4F928S8DNrVDbQTNC7luSTtexWsknwJtiS9uYPGFFZ
X2y9jlRKjCoXaOYL2CJKMsPP5ib0MHbnhT+LzI62pOAiXyuPnAuKt5zUbZGrYFqzdBid8fRtHltn
OfzG5QYvf4ArYx3DtYtkCVbhVInNaiwkWFN94Qd5eXa24ht78xBz242sa//s01EHbpmKOpc62Ep2
Dbh+NuG+s8Nd/Li8/0HVjJH4nxmjqmaCYAZCmcEYqSCEOmqwuj/nD+FB2upkVrl2AstuvjX2/ID6
WWZXsZOghM8PMyzEyNkvoW7FfFSWKgvwSwh4AwBFP7/L/Rj1Z5JbinbolvynI9P7U1gFAzOhrj7/
rAMmkzTc/8T7BmrbANMV7oKnvuHEj+1P/nKzukCACpI4/tsgtWsNTVDkNjkZHD+W0kbNxske5J1+
IzmQc+UrfzDPJqYYoOgHQB1SgXMPBQPMz2poIHpDymcwezvq7vWccxeyRlaAM/20QrkVmrG8lJZO
1hEPgzdpk3ulb90XB8vr9p5xJ93nKElld+OL7sn76bbubF6yznYUrxIoSoHAimbmkrvWMoISjpbm
sJFqgOeVJ6nnRR1Wsgj2RjJ1pkKUQKPiAOa8QBFHSmDKDFKkQAdp3UFXQdAX13Zb6U+5irFHM3Pq
+TVomrcofB0q0y3x6LMWYdtUSBKSq2yMIs5ThZE7q+vfRcWModNKPECQOxtSl1+hN677UzfEx2oQ
GkxNQYp0bjAgwYnBX9ccNUeAZdBfxLyMSq9GmFSdnM6y5obP4bWEBnEL/FPW2OGxBbiMFCqSXyKv
XszobJ5bpXwd4zKaBLR4cN3U3+aP0UHCGZ/KPhaamzKEhB/VTX/Dx1B+zYTODVOxsi2jxEhUGBb3
pBhDKoKCz1doIr//PHU/N0MFQqlPp6mYFc0FzWxf2dMoAWMbKgHmdws98BdZnnhz5Yx5SmITR0dX
oUdu0qPQYmRocrssGu639F7ZDtt+Y+z1Az8NIpHg3DkIXWGoUAaEARV/mihUxyvPUPMe5c54QFpS
ipsJLzOHszFZx3Rlha6Lg9A1k7MEVoTCBkzOSZ+T22pTO4Bm33e4y1AyFo7qRrTjDZdZgZWYrG1T
eV5eq12UEaxL65XfCOuOck3EOBQv8wQuAPHrXsFyokBBJmElpLFUChsNySLlmIV0G2unRG8dgKx6
ciw6l7OgrM+GCT9MguIlAnUnquoz6uaUjoL4O8WLnGyjgkwLvemTsnPu6oFr3lfqf7RK4zljXcwJ
RBA41gfNJmOoiYvZF+SWNinuTiXSkL8Ae5FRxv85ShfxqhA6NKkOk3Umo8/xLjW1z1lLVtKxNkE2
0CqXLKM0nsJUIpcl4ZDEW+6g5SCqQKcBEVMbbW3HscjKXjUUq0+vVcgkkK+7sqgoAJ6oHZxa4qfA
J3dz7Gjpg7wJ/wBpztoq4ISHriM0mwE/pKIkyLvMBKVddCczSHUOb5327xsa58GKuoQXyxzMxJhJ
sPpdFAeY2pO3XKqnr8sGOxY49EANAap7hcqdlibLlWoaNUBQCbcBGPwqL8YwibBPbxLuZv8as4g1
A0pmmHYGDoM6YlM06INiAYdABLIyN3nIvbYl5It+jIsmvs3flqNoiy/FE/ex+HVHnpmm5zryPKxF
vWs1d/oxOzC+iaD3WL7mV5C88iyXN2r2NWhBVBs1eWhrQ7XNOL3L19sxMRSA1zIIjQ6hYxnQprf0
X5rWblOR19j4uhnPTVGfMOijqhGaWEcFTFFskOy8Dnr7fPl4sbKgtTvU6ZrR6W2rMNVdALDvVdU4
QNP4ocqH7V+YAVkpEnkUwnFbnx/ioULRLCyxanVmOUmTbbr5XYFU0X+zQu1CCbwysmDBSjHPV+Ng
vNRx9B1Qj5+XzTCTOBOCJib6JRKiIbVomtUnTQB8GoIgGoTQQsRF2W/ixMvnjbbv/MzvHZA5Bout
5zaPteRrtoxdsTJOBRCpTJOmx1i7G46xt+jPcXFjdi1qlxLg9N8ve8rcHStb5DCsNrupBi0qycSW
Pm/UqtlLyo+Rx53PM0LF3NCsF9RDTQ0jdqOTy4dRh5DKcHvZE0ZhgiybZmGGBUJjAPiduzLPk5lB
2Px33B2Pp5ksEFdHUE/jnVvGQxm2AHVFkwkjS+hAnNsCxYMaGUmIGgSqAYTGjJR3UicjN/9mPPBG
RxhoJthD3osigI5irkkFCmvJMoyhNjqyNhGcfqC7Fe/r93Cv39bQ/zVeUKz7NailA5Ga2xjwdjK9
MxyLY3sYCvHuLxpf+DnQnMSggARhN7r9UqKTGEXxhJhyot9IbprK6+zBI2DR1txwPizJEs+TcplQ
TBNGZjD4G3Ro0RvQpshir7qRnNrLbD6Ok5/KwgN+wa5boKMxPjchBLcUHo6S9ZnBeKOhyQG+BWwu
6jPH8iiDgslS3PkOBd9dsSkdfaccJ9DVIV3ecSEs5O/Rnq7tUScfpDBzGE+G4gpb05c9AySV9wUA
j5gutBt5L7uV3/F6+AyAJaL2ykkqBNQ4N3IZwsnkqs5sYVd6mGq5Gv3owXQXzW4+IEPrzgeus19f
Iud2qagAMSm0qQtTOTX1p0fyYm08/ZUwOMeuwosOjCTizEvqfjL0CGPH4D10a0DvVK/1SXyYHAHl
AMw58wuGZNW+fkoLmocYhEJMoqJR1AyZOdcBtk6suln+q6y2xvAwyo3DOR0cQ1/GqfUpn1JBwOfD
5JPoKQdl0zrtE9QlbGlGgTvxEtDw2rwROkZMl4BeFlEtRA8YDejzCAg6/0SQIJTgJsASDqovVaAa
RT/ysneMrPPMCrVHslCfMh08E24hNOCLMXAHD6D/A7GcOg37qlMTNy4E97JRBls0dubKN2qvhG1b
47KFb2Rqur3uHuZfpWO+Ia/5WNATBLdG4Mz3uMuCex5MgxkBVqapbaOMYKi1FDgs5O+GcQd9V86K
MgrZa+e+AhpBrKijSKUitdEs27A1UhbDm7UtAcyrbC9HQ4TnFdcoVXXoxarHdAhWVLtJYwfNyGbX
+gE4adU3FTge1PGlb+CJ5RR+WXUjfEiCp8ZsA0QpqdXUAaeuy7FVcW2Onna1bGW0mRRPfOGdBvZN
8WmJJsmMTCMKZrlR3Qp1FSLh6oHrKT4qftsTmTM3f+A+m1nXIspUuIdRr4d/1AmEsumiliWuRfIi
kwjOyyPEL+Av310+D8w9CfCrjOFsCwVVEshXOWKDPn5l1dgxUF7XQNQuO2bEr5syA8rKCpXitLEE
0LuIKs3yg6RUmZtPJ7HYcTM8V/cV7oTA460hzzPy31eexb1SqoIMm3Wf2lXxoSe8uRqeV9SNHqCT
nKQV1i6evfBb/Tx77XX1gJ2PGZNXIEZAhtDe8ou0PMeovRF2aSZAYRqOYQ5R6XO74AHsGY8UvPU+
NwUVmceqSdSZhJE2nGxVOFTGfWMsdpC2Tq08Xd6AjFY4YpaJOWZ0pzC/Q6MZZAwrdFaSkYCsAihX
QgMcEYsc5aCz+eGK6dvKHPXRBq3LtbYi5qTQnjOIS1uRF0eQ+8rANB/Em8vuncrXX3IFiNPiX+Dy
cMzOtyFmwoUZIALVbdrYl8d0dgq1u6sSLbJNs5wcY+q22KEvUitcBZFxVAo1coo+/gEI9w+A6hpH
N9q3QJoWkLYHV5BjX2yiVCYnwV4vk8yZ+8y0FwEVr7DsNmYBvitk1Y2jhlnmTPr4VovihxJVo11p
1W6ooVuK5AGMLNqoVP5lb9mhElMnUP3RkDzQoH0IFCtK1yMrImDOEUroV2TarHatOzW25cL+g74m
M9VcmaSun7Y0wmIMYVIEzwCeT375ZJ4GeZr7vwJ1YreurFHxUrAia5Q6WCNN6/a6uMHUPXTbZFd/
+feziOemqKBZJoqQNwFM9XOMAYsmtSVNmHkpA/OmWTlEhcmwNYxYLiLiECC4eAYNAPqOV/ywxTx4
K0PUwbOGPIotkJq6iSAea0GAvrF23ei5PwvzXSL2vPFwcv9/OXgre1SYLMopLrXp9KUwP32LcYsl
gu665YGX0I0O07dpATktgYjUh54/scB8k5BRUhmIQuA3KPPdKKhCrCLZm/cn+otNgFHgYZ9C4q/x
LVfkoLXYL72VPSpmZ0KoKT2Iyl3rQe+uCEtC+G66QM2l23IHsb8X2ZX/IJwy0Jpkl376ScW3ZmrF
LCJ242fzLti3vnFdo9w52ynUHjJvRG080XjvIuYVuDJK5X6LHIPPmGTSg4WphW2z07bBDmSG+Svg
e+XO2i+tzQc08Hyln2OpVUdJ0cFstut2yndZtQkaBxOtAyHWkjfEXUPk3CDsC/LT2RNOb5XINHGr
TZ0FqwTjpLjZJvX1RzK+iy7iFqXlyyGcfUz/+Z707GAuW9BRq5HN51XkR+GxWBaHwB3nVrLjoOI4
Rw7910P6aY2KcZ2pZWVewDdrSjAEDfGe6NtcNRyfWOXD9SaVqSAnjpYxzRLMFFfTlXUARa8Nih9H
eu5AEH15/XgH8VTuW30uqzfEekyxgKS8THJdzAFWttxvE1DDPi2YA8w3/baz7kuD4ybzQb3aKFTI
mfMiC7oaXmrysxxti+IbhoXd0EA1ZCo8Ybz7j55SIScQsxA0DrAX7TDk4AH9cGyf9DecR8zod370
HoS2xe0787ykAk4vzxj/MmB1KAanTn7FE0DAoKqNhMobtV1R8zhvuMeeijal1IUiZAzhZ2zjeatD
uDj01B3QJgmKwnekMGrsuKvLuUBoiKglhmJpirBKerUqAKLRJkbzFJy8IBQKNzLvApEZR5FMQmJ0
CiR2oIY9T1RlodDKLERirNwU4BolrHnK++9HJwBwnNuZFcBXxug8MQjFOKliGMviJLnFbLQsO8mg
JD0nvrCiGZ4VGIEmHWgA386dCvNJUwMFqkodpjiSsnUqILvr3hPimzzlFbRYwWxtjMpwGrWcl6LW
FXcKZ08xRlcy77jaVcyVQ81cOdFSWzRKYFSg5VsLMKJI10v/zSq+XT7V5DPTERnDev/8fbJNVuEr
r8USCDT8/SrJndGK3KaMbal5L6ejNhxUsHOqxfaySea6rUxSl8AiBL1hNDCZJcIuA4MJGoG+Bf6B
y2Z4K0fthTlRBn0aYaYVoec+vYWFyMtLeJ5QO2DUe6nTZpjAKDqGDjM7vyczgaEvHNsf0TVq/ADS
chtWJK5f+mRU3B9DJSuLAVZD02mCYwAxCXStINB9C9BlUzvC7AiVs3gyMEe8Sj/bNtGiVA0Qq5rU
dqnlWRJRxkUpHGrncqDY5fIUgCxiQuy//PmYa6sAMo9TrIHkg4pPJiRjCvCxK24xdiCAb3ptA8bn
6GBGJq+Oytwpn6bogl86ZYsVgXwNV8xr2Ui2avAEhZgZibkyQb1aVcHodJPsea3FCzlBr/u5iFFe
SfAV4w9LRzjUtE0VaE7BbYCznnxr29Q3Q78taGbinrE0XqRHTisatwCXumMSeSEY7CdRd8rexMaJ
d5c/Im9lqaNeRLpcmo2muKaFcVKI1cc5j/SQs0906pgPUg01z5h4Z/pSAA4w4S2tXi67wZiNQWN0
9fmog55p0L8xgBBDncP0o58yCF9TXNAW5nHL12K+IY8fgiRQwbIp2dLOuOUdPKab4NggPwMzcjSK
IbbCOJkLGdGs7dp9laoYRxhDwdfVsfMve8v8aCtTlLNLkJtLtig4eV1tW0W071reI4fnDRXCjFnt
EyWDN412JVWJK6qjE4kiJ4SwTx2AYRjFMlHrpg9216O1PcRIB4zYeA1BvoDGsNcq2avQjZIXy5Uf
axLqLJN5SML+l9GnvK4FOddfYvXqF1Dnvq2bTGkHrGUXh048Vo5SvxWt4Kixbsf1ewNVXRGJiWGB
7b1VPi5/SObbBOiTf/ynTn4TF2WiDjh+yW7M9uZdBJGcPTCV7lRhlnYGls0Sd2VMmmAexzQrnQVH
H8FVgIYNhD/neQVkYBp9TlEH7U6oitQrn6C9jqcCSWdBjvZX52Nlj9pRQaQsdTijdVpHmIE29fpq
mAsX47q8NWVG05Uh6hUk1gNmKEmPVtwbm8wtnQYDcRjkOvI8Yj181itIPXwUwOtlq0DXWV2ajZVZ
96IePKpy6Eqd9QCI/minvc7JBplHf+UcdelqjRSMswznTLU81sP4hqGV+8s7g3n0P03QHLUReEyh
eAETat7aRR/tQSDkijLHERbqi0jY/G//mdTBy+O4N8sYZki7MALSVba1KyImg1cjmIIMzIsd2hvx
BegvXtQhp+rLmV+Zpk4d6uyTovYwTbY+UW6vYpChETVGVFl1R3i8vKDsy2llj7pkxVFo8UTARhle
u9gGwk35YdmyF0O3V0dF0FSc6FuHuusPzJKgGJH5SWknPHE65str9SPoaxgjhxByg9ONGDmdktuZ
EUNAZQLS8oeGgZTLPnP2qUlFF/DOz/kA5g9XEeJXWZGOUOrJ/yq7B0TLwhjVSXHkPIRFRQTcoEJC
2GYBM6zuSIdgp12PG3GjOLKd3GV+yfGLfTg+TVJ+jYlaTuCRQ+3PrPZGE3pFWAMM9XB59ZhtG0De
/vGMCpZz0ncQqoNnpGY17Arw68aYRFNRa9APgPffXrbH84oKmWaQo2vawlxLGlYgnrGuIp5PzHes
jptGlTSg2OjpM6MUlVhOgHyKNeUlUIXWHoL8qAvBwRotEEEXIIaZ5mOQaG+XnWOWizBd8o9laufX
Vp6p0HsnkWb2jM14hIK91tkBjt4C6N402eKwSf4mR1sZpTZKkQ6LEc4winLqQyNY3+qU19xjn7FP
v6hNouo12t2oDbiDJv+SZojKCguvLsTeGZ82qJ2hSeqYqhFsNGntp/pto5WegfW7/ImYVoDcMshk
O1GrPz/IyyAWUUJuNSO+KopjVf9QW06Bi1m1B3nOPzaom7MTrKVNY+xxVcN85xKCjFvWdqBZ8jAz
Mztg+ZmBqepu9W5Jd1MwC69jaGHHZHnE8ZZ9uj9/Cj2pU6VaVSsK3NUewutgn+4DV971G/F1QaI3
bnXv8uoykTlAroAIE/8g2FJXraAWQomSDupggYVJxfSqyLVrlBxvhzJ6z6DOPZWQ4ih6e4H6wGXb
J3WcL3ftyjZ114oLeGfCEbabalnscoyO6VDeFUptuAKUNe2gKt+qMEjtedSve6vcLVp3ZxgL3jba
dZcab20vP9aoaNgoUXro3x2kVkfD3FBtjI5tokQx3aSafgB0WQIl3rwtWgqNnLm77ov+JpvM53gy
Ezfqaih/jOlHYkSgGq4h9dw8zWZ+PRvLbVaSX5ZJtiLoAJ2GamIvudm4XVSVm6FUgZ9CTYOzMuxd
gO0IuCJIDrDrzzc9dJn7xSiQ+4+O8gp/3RLh/XkCqbniTE/xTfr98qdgPrYsjNtBegCcPRCdPzco
xgEUYoxIc1PrQcbXtqw70o8Q1GUnB6D2gPa2VuS7WtEP6DdxBBZYwWptnNqDSRvVgxUlmlsCyaxA
VjWuOWSvZL3onba2QO20qJanpFBiWMh+xckIeprQW8K7KuSkANx1VM7XsdbS0iwbGEp22W33QBgO
WogKz4/8DicrMK59oq6ucjDLIJOIKTPdyfLiDuOTNvIcYqWGayvkV6xKzBDFjGS5gxWSiqehPfr1
u3Qw35B+YABD3dQY/ZG/CyP3TcgEf64tU2eg1qukjzVYJpO7wYcErpfMOcpe7Rte9VE9BzfZdf1T
tMGAvuOcBt7SUjdb1WZ6NCbYkMFxuir30U3TXQMcgCd35dcvyS+oCliPvKYOc4+CnQ5QHBHYepp/
Tw7If0D8hz5m/j1OtQMmAAH+sXaimbxyHCTb8Mt5WNmi1hZ8jN3cTnCQAGuLn9ND4grYqIuTYpD4
+AfcHzyD1IpijE0whhLOyXftR3ar4isS5FjfO/VOIVBJ97KHDKoBEjs/V5NKG8KlG9Oph4cmBnv9
ZVNex9egUBJ95CjYUWSiUottMndbu6kAmo47cUMEdbiIW57nVG6haJ0xdha2sYocwifCT5EbOwU2
MKqOf6IaRKLlhW9Lt+uqOAkHwcBSt4XkF7HsSPNPWcNqZ+qmVH8Q4cVRuC/U3ms6xb+87Mx8erXs
KhXKqyrIpaXGsmdXDcYYPqpd7oFn0al/KPPN4BGOaN6nZh7Wzy9NKxZZeYCqUQt/o+mlLO9jMHmr
E+eGYhbjoDuPp4IKqC8Ac+dhUGkCvZItAUgLxbS1uk7tBlxTTWxteiF3wH4MzTjQ7IdPkhHf9Ohu
50LiZMhY6nBTRfq9mJecHc68NFe/iDrCcQOpUyvFL4qjMfKkuOp3ZWmonA/KXNyVFercKlrVZ+KM
vEAtE7TJro30YVA5l/MJIP1lx+oaOPbBKgAcInVpqrWeITsLALt0Z69A/eqDFD0DwHRqr/dAnulg
0BRjf9WzNi/IgMCTi9cZ4HVhYqMCzB+XZz0IQPYvEQFMDI4oNKu62ahJB5F3QF2qwcmM0Yd2ip0K
CpZAsaflfYFQeTF3m14DTX0F8oA047xJGAuPX6CeBAkx2qVTG64b1Kw0wNzmQgTjUKuKMwjDvsA7
5PKBZewimDHI7AioG8APcL6vKzPK5K5RVFeuD0p67FsenIfEWerbnhmgtumcQPcaCqyqG2b9TadC
6UUOfaMwvV4RnyWQU4N/yr7s0//x9T6dojZt2hVBX4F2Ddd3UD8TeATm9Vy5e0UFzQ033Llo5rcC
uQKwg4TFncblC6loxEFrkoqM9sPYxPtEcjrzjkwdRFvxoPa3gZMK3AzpBGH7srYru9S5wfBImI8Y
ioRdqPeKW22j7cBwt1sOOU4IUTMM/eGjhrr6K9FT4GFeWa8Umahc4zmIkAgNofPNE0SlWLYY1oN9
0aluCRw1eSZPlAbaDf2Bx7lwgrN99ffTHuUvVL3RSQ7gr3mM7+fW7iEGQKbyqq0weXW2kT4UR4Sj
2Uk4Iga1TGgLt8bj32yvldvkTK1S4rhF26Rd4DaoTR3gvx/IGHy+A7u1X/g8p0l6cMln6oBOeLWP
UQOff5MYEDIZQv/AK0mxHi5n35I6p3lkLYU6wY64hyjziZTfhAJb44hbLuqO7ItLPlHnU7YGIZsg
X//7TXGQ7MQdbPGh3kF8LbF5K8h1jUoFiyLVsh6ye3ANJwRng9Tz5U0C1OnfVJLOlpHK9oK0qswa
zBrYG9qmu0Ed0Z4cZY8wYBcOrzTLDnSfO5FukaqtIaUlhq7gWbw1Xn5PWgc3+oYcQJ7qGSsHWvum
07mdmiwT0EyQx7sJ/OHREF3F2iwvOl6C+kaXHEg3lL0txU7KrZiy5tbObFOhplEbuImxL4Sa0+CA
g/SKaNQIfgLmwMLv0Bnh9YJYecmZUSreiCFYR7UKRskriQx7q2HpDNtqM4KxUC6dYNd4o1t44Rsh
1FR2Vvo8lE6/hYIa/j8Nc2c3XLIRYvPC2aERE0Y69mNFYiA4Vb0hsImObOUtHzMQ4+pLzGeI5Bmk
ApCgT7qg9TDYuKgHxdAmFrx+kz6Su1RAOs+LROTwX3KQCkRN2dYof2FP9+qDsBjfmz7/rujpt1mJ
P8zx5+VYzmq/nX1iKhR1AcZXI7Kvsp31aiG1tzaJ4AAf6wqh3XjiRjLsyqvBRz+E+2j0RNOOMZzD
1V3lhHm6yl1XkjXlAbwmaHXkKxiPlLz/HnppXi0hH6QphN4gQu/kxgfSAhcc/cFCXx+z3m+XV5eX
INBVxcaI8gUDyuTyUj/IW3s5cVzJGC0q/2C6lTW/JYsaBr1BSU1oCqgoYQRRkDaRiAQhy9+zKvo+
LoVdjAmS573eAOA8RHatLJsirTw5i5woEh3N3NfWS9QaUEpDcRiw0y5oUTUYbTyx3C43/DqcHLVG
4Wm5yoH8mJcfGcrl0gOyPjcva8hrtnaaPMt5YSuR7nLWkHlZamQczZBMGcwTOC+rbKNt1BFlUYlE
vsntr9t3UlP8f6R9V3PbSNP1L0IVcrhFJClSsqJl36AckXPGr//O0M+uwNG8HH3em/XWbpWbPeju
6elwDrGOOcMxcnNZ4l7v3G8jjg7y0SxqKQhM3f48+gFavNlOsttMeVT32Z6MTyuaU6wPSX/D83z2
dbaRTX0+ecyrHKeAaXF0bEvwxjU2KRItvuJVAuyFlxkw3yY6ykR41gPZSKQua1XrlzaJFzjdXH0N
m9wr9cHBpJEtFNIuUpHPmjwKR3bAeZN57sdsPqeu5c1sCDMcMMKTdg2deIocXaq8QjPtXJ7dGvRP
SoouZAik0WoIurp1wuU5jKMD9gHvMuwN9tJ4aDXpru67k1AlfmyJu+tWx3zRbH4lZQVZl2e1BURz
t9Lr0NXREXDrUMB7oioL77oo5isGJSMNNGxYwLLOacfmRDRLK1tpEQmEi+THr3Nl4+P7ydfsXDhS
Alw2McYvCBhF9z3O+DyhJF+nTd4CBDq2MXQTiFrUHRAr2jRHg0x+ALjZf9aPsQ8MVMfA4y33ikc+
qQUzLm4lUhmpJEVK2WDkzZ1fZyxjSDsUXxUsYZ1fTs9Yb+X08Jnp01YgZemRqYCWt4ZAkj7Jup1G
zyKghjABSSJJ0jtZ9Dz85F9rrPYiYAD/PVsaMmxQkgkPCwgujxF4Nfrdj9Xpb/nvF9b9uZVDGayS
YYIgSiFn9LHttSP43KqfHnghihUdt2KoCJWZVhH3iqS7mgIEWWWw+7S2BxFVhSTn+AXDBVEKAwCw
ouN5jTrUZdzvsy5qVSXBIKdUTvbQyQEwVD/hNuBd0gzz1+F+CgpdwIjEQ/5S0FxljVKahYLNoHqf
3aAf6g4+6KHPczKoGtxwYgvL+i8EUtaPCqAyzmOFMXTQO66uZIM8iUA4G1gjR0Ho77oPFxIp85em
WQSLO1Qk5k8k/qH+EdG9Snydt5zDyJgBj4r2A74acKLo4mHVKd1qqpDWkyX51hmC/sYAbCMB94wx
7+9xHwUMswT0FanhESSodxgwZtmvuZLqQAc6hPe9X91MTr1XvfFzfdO9yj+a/UcgWlnXNRA9LMAb
o8InmXRmEuUaGOubQXbNxQRjQzkVL1JcqndG3KDBEqfjsV5G0497MTl2YLa3K6GWnSoSs5e2WcT7
6/cI491w8WuoCFCl5qyO4yS7STrbYB7bR8a+1p6sHqvfdeNcF8Y88I3qlHO2yC1Rxh5lN45rp9UT
2yyqm35uHRnYX9dFMeMAABcwmgFcboyPX7pnbIZqKwD/yu1ijJ3M8rFZuqd8qHkAGeTvoW5BBBpw
wCog6dYxeHwpxwzBSiilqozKxfJSeEUQHbWDbMs3fEgmViXhQhbxoM2VX8SZpgkdZAFP/bj+UNAF
vCVM8cZttB8SuweavC0f+QswbJM1wBsDx4SKNFQLoDi6XkokHCbWc3WnO5Hnz3iwgtIrT39TnoGa
b9KoyJoqcTqrMaT92QrMXRPrPoLXoviEShf+nVuRJY+B9x/RkM5gVwp41i8PtqktbJUSiaNPqnjm
XgmsIHLkHZffjBnk4PMwGcBzKuf+6+YTxkYPtqwwJLrVx8WLHTKpRBBIUZ2856fqrEQCLKVv8sgt
tpG3mnNoANxaRt1jdGeAFmVBdQSc6w3vDBmZBAQZqKohIQQWCGWbSGXiOqxN+VxwJYVQBdwbfDo6
1q2LzQbAvWlovGj0iPM6FW2WdR0aXa110Mxuhy2C39cjB08E5dHK1EQtXjiYsx1RDQTy/NDtr0tg
zWjoWy2ow9INcTDMEVqcX4svBJlv3qn24DajTQANytvcIw2XfF995ohmxUUNAF146eNdDOKCS4PA
bsbYZAW0A88WiKvJ6vYQkLcxUKwcUhZMDzyHZj3eQBrwJpPKXNppVeW5hEw1EIElogARRtEdvQRz
Ut09aej8WJiiyI2bYWm/T9mzbghO2N5Lw0MLVtuE23linYGhadgXwBQm1kAppzDBLTRi0kF2rbh7
0LT6ts5mz2xkztXKDJtbOeR3bJyvm4SiivQOzvdIyAxz4GOIe+G0eimwynnZDMsBDR1cpSJBfodW
l8IkvZnCqmzAA7EPD8mh3WlnLkMuADvLPbZyqMMbqnYO27QlSZMZgJoBrOcWqg2E/hcRE2lazNsn
Ig5HR+etROoYjUEYLbGGRJKGgu0SlVQVwKjLUd39FT+MDHTtt3Ok7gK1rfQ1NSBNDcxDdx/9D0eh
+ZQfeB0dYvfXFKN8sUj6JB4KiGqX0otN9TZNsv2YS0ESzq40a7toxFuJEwCYp4koTYp9Cmb8KWe0
Ui3M1hV2ot3hTeutu/yz+Dg7hBR82Y08qA2WVaJLjvFILKOp74BfgRephd2UyG4vFnMAbNDKLhIp
DZay25WDPvjAcihcE0w8i7j8ja5AeQXkLAYBLBl57qVPlOEoNKnQkGA3YExd2omfBlBnSB52QF3u
jvL7u90Emh2wqgmpPMauKc+I9CyRtaTsz1G9etBfppNwmznkbhfmD0DBM+LLpUBKvRoIMR3W8XGJ
4N1iHnDr3kgBFotc/eYDqcR7x7+URjlGnjSR2ueQ1nntPhRMUPfldgmklhFwsklqj8YM6LRP/NYG
U08MCKBTDhhbwBVTkrHXNI2ZlBM9zzzMTi6Q/BPcbLmnYgbty3UXee+WoHXHux7zK5aooLR1aTXA
hVs6UZ/wDA1r9b6TJ9EDvxkwfkoDRZ91Mp+GDCSReZQou+uSWUdsAZbgzAiHvVdK0WqqpaKIwSQQ
S7Xua2uR2WFX6ZwQQP6Wy7DzP9p6zQBVDRBQL/WL276qlAz66SrqwyYwGAGv1x+jNnzK5G5yr+t0
Rop9J84EsA3oCggANGWlalTOQhMm/TkFzQs/G46Ao5tWJw7ao+zJswMcaEyJ6uqLmD2Dz4df5mL0
sqHy5jdQB4uCsBQbbYpKJXrZ8nNKriwAuESvfPA9trVuZFFRnRA3tEIPWeT5sob2cvqDDzd7qYgn
Ba+2xtWN+pww4bZtqgzmCr6G9BVIr+gsx7sJFVjeVKZMfvv7bwm8L9RogIj1LsmowrDssGiEcxRf
it3wrAr2NKGlPLjA7Ku+YM3VawDBmri5o2DQJHsgDBzGl8olEfcv4jv5rIaByQA83vDMv7TkprCm
2bBiHDVyEazBAmgaI4T7CJM0HyiHvb85L6VRcUEWMrVRrKh3lUfzPrpRAJkuBfoPMo/Kx/xjTO1c
SqPyOTBGN1iGg9vMvuT3j2TvFvBqjhXZ+qfezu0ZvUCMpH7H/BLEC6CR4KUnjIrj5U+gLrRxmAhr
ERQ+Tw80DmlFhoBaq9z1BbBy3B42w5SRu4K8AgQ/QEy36MhbWdm6jBbMSwfS4w4EnK55bBIQCn3k
hBnllEtp1Amv8xpFWgP1oCBgTTv06NHEwlgqHmKhbXxDchl8oJjyPk24FEudapwtTZm0EDuii0GY
KjsVQCY/COj98DO955Yc3pvtpTwq/i4SCcAx5HUe2rDYkT1kTnLUgvoBVIPcjjyj4nApjgq1+IL5
UPYQl6IlX9/NoN7RSEuImz1zJVGBNgo7TQ/PB+knD4Q1cjxUKNl+oPH0/l6+1IkKsaExGoNIjlD+
2rvCD/LRYlcG9DNojRO7BTHsX0R1iETtEgOCGJ+W6ZKUKK81RvGt7nyMSLZSn4R11beijwSb91XM
S2nUUY5CJzVoMna4o18lv/wJeAZhXN0Eq2E7yxtc01b9+bYOj0v0tc5/mt8j//7n/3eecPkbqEMG
lkGZLwp+A7nH5Nmekt1a3uvoox+iILclB53dusEAY1Ae2vuxwWQYr7PNaPhd/gbynNm82Oe8rIak
OZ8D6XjkrjF+0rObImjckbAIaHtR3Qkp9/HONLC3r033+7RGm5W2hNw+bfx2SW8MKfnFOd/3ad+F
bhZ1WYLf3Voq7Xy+ij8CFccxu2cw17rpC3m6t9Pd8KhOmFTg4WKQAHOZNFwKpu5NS54TaRgg2BD8
ov2mVJ/S/AdHOWZQ3RwgFcuNNDYnIYEM+YTFFUewcxdtHK/HPfURdgTG1XipExXEl2RaJbGAPDJe
IgCMqq1dUpYg28/lvSzya9TvU69LiVQYTyZNzJsKEm8K+88rqIp/E8OcXM3RZqc/1b+EaBd67n88
Wiqg59M/fkmyAKLqmjkRmLp6DEqLgDu+59kLozx6qSoVjaq2naV+hqokEoCN0fxV3Zso+aBeCPih
xRddKd6jg2Ro7gfuZ+Z9uTElKg6pZS0aSnz+tOfVvRzgxyhwGYHsZr0juBrngNm+T5qBso4WEk3z
KRtdO4oj5IWx+VI2xkM3YqLu+kfkyaC+obiUk5YQ41mkA7wRXFqyc10C49lDPtqbGtRHS3OUzVMd
IkY/2pUKpjP0PYEhnm8BUCW4vH6DxPaHN3nUZ2rKXgLIEOSRPEMxK0ea/FTf53cEAYSs/HafIit3
xOm2n20h5RKI8I6UuiqqoYwEKcbM22wAdaT9XAN+4fqRsuPmvxrSY8oWJqJbvYeGRSfeW92tqva3
ccpj9mWnwW8fjp5PjqX2f2KGw+CRrY+5/gytvNbOQE6CufLl0FSu9GkJrqv3f8TQN/2oeyEFcU+f
k3thBgGgYNd3YEwonAR8E4rXoirAfb6y3xcbValbQm6Bx923kCgeQA1tZ1//cez2mcsxxft6xH42
qUSbhtmCVTMSxNq9YB5GsbMt7Gij1zH5w974VdcAOO6eY48bP9kR7O1gqauiAMdcFhLXIBFbOZZ3
eF6QYfP1mc/o+b7Ae+H2dG1uWRVVKIiRqkGyyw5JcJ7AveF1N7jGQoWXtpAXI+sghwxwn3m9x9vY
B+o+qEqz8Zaf9HPiCz1anOaVmvWC2SEJ9ju9sgdL9RLlW5QfqzHhePr/YZimrlhoPICUiNJu0bpZ
K+bzoynZYZIOmzEa+qctHtncdgrbMN9kUYFzUdo6WmMUTVoyOPhFQ1+K7AmKe/B8OvFuDOKDzINt
Zr/VAE71j4JUtKyzvFAX5R8FEaMzQLEtR3H3F6skxCD/lUQDmA8C5hRSUrT4s2bUgzoKp0k4gvuH
5I4rjp14vomjsmqMfAKTV4Q4zV4cstc0/CJBBQSBGMWID9wpKfZL7U0eFTQ7qUL8kiGP1ML/sZVi
H9/UXPoh5g0naxqwhcEgZ9BopOKQQjMVolqACcHPbS35/0chxcd6E0FfcYIxhcVaouBTVqJXiUB8
6D9zbhlmMNyIoD6QYIqZqmBq+Hxg4YEQK442eUl3dx/oHjLNYSON+jxyFGLagtQI1WB60Xa16Gce
GV1Bfxlzy3f8tgznI+nUlSZEMRhNSeRYtfR2jIsbiWtyPJ2omyxVJslYKogQg+wFuR3a2PUuOWJg
wEM+vOcVmdnBcHOG1PUVimADCIlKLZml/0b2I8FC4CnfCn7FkRnlN7KoxFjtI6OdU8jqXQM8C9GZ
JTH2889T6mUnMhVB3sZW7dcnXomH9+XomF8beWIlEI35fbsqD8bMy8l5EqhIby3gACKTt27fnmox
3FntvOd4F882qLhuzkYutxKU6H5bu8X5wzGJaQ4U+10haIPsL/BNL0IGvRwTNRJA90h9cTrEAMRY
d/NDgQlwbLOduJbIiR0GFTvyaozMnFjiEjsgSN8VjuWlmD9zYflBeZI48+bMm/nNGOk9nFbXB1XK
8L3KBmWnQgTgtPSkR7XH+WjMOwTYIWiaaAbQ3CkHExvQQ0kq5Gi2fMB2zqG/IZWL9qEPuM+096N1
5w48WO3R/tNAmnSZBstaWutVNmC8R6yB7xDWxhxU4SqoNlZLK+y1A4n6vhOaapcKQ+1ifT95Fgat
MZzrSrPyVEwgyTpg8sCKTKPkjzO6nthMInkq2RTrMR7zEa45BpIHGm6SqBNQNFlVaEqD1ah0dVSR
NhLgH8AM+i3KqPU3dDWxjJF763Cn5lzYVGZ6tZVKGapcL1pk5JCa74H7cGp3i48pIzs+cLsJ5HvR
xbytJOqCm5cmFxYT50i6m1X3UvtF0PliZS+hnX3CLlCwfhtvM5/7AGAZ0lYwddFFkmI2AOwmgg07
xLADoVudjjl3WYFZydhKou67Pq8VdTag4p8M0hJt4dzhlJzkFXtcHKdnvmy24ihvHIBEnlrr2WIW
TwcJxqAiYcVs/0+yjhw6dclxBWZ9bSuR8kllGEY1ySCxdQHxOaHmi+ZJAmyQabQF81VO7BwLfrk9
/Ew6V0EBnjuBx6zebH8Cdfk1cT6Jafg/pSN0UI6WH/uGl2AmKbsVPDLcUfnRBIw67v4a9wNT9yKE
92phQjh5s4qAq1oOBaBAyVOySr/wczTy913zGfqS7OGfqgV5gvA8tr09l70TiVHQLYuXxgCJDqXd
9Wh3Zvu5IpJeMpDEWpt0lBbPWS+pdWhj7s+mnd2qXhWYpQO4uAKTO4Tbs9U/y3owZ14oe9oSDFjY
RjQOrv8iXmCkB/LLMJnbcTofOuARpfU2yncElYy0tbpytC1MzScYH7guljjPu3MANKqoWgSgj56o
SbJZrlNSnshBuhhq9S4qVTuZ/6ZUp2zEUOZsxlKxLguKgXlr2ZJeOHH0c26fr+vCttuNFMpu01Bp
o3CCFDGo92R0TznvBf9heOMmP6wsYasTZbXL0NYF6OrJnVI/absRNGCrs77Iuw/03Vhp5EYW/Wg3
WlFMmxCayQGAG48Aa0fMxZhwC1QUVCH/MgS8HeV5ZHlTnRvGMWu0FcqRndkCtAaD+dKg6ImFhkBU
7pLvnE/HSsW3ClLXpiAXStgvkEdmDaTCMaUTmaYwADeTm+6c76Y7/gwJ2+c2WlJ3Jrg3m0FFn9zt
fSwPnSmLtWKPRWGPDHsOqZP+4m5C8zSlbs9GGzbtEwkt1CS7AVkKGRGSHIBhPcbZLQ/LjOcZNCGZ
bKji0jVnzyiAXNQBJW9I7QGv/NQrsRn6H78mdYHKrYKahYSv2XgVXsRdgC2B8Cjd62iTyzvLDR/U
B45InodQEaYzFDx8amgYnsajASpAUmNq9oTxhjQ4uV0BYpBXAqdMxZokTKyszCCPNDj1F7I4MrwS
NkkwO37hfj+edlSsyfJWH1IijeArkK0EKXTCL+pT+dsgO0bBpPKGypl57Jtr0Hk62AzUZiTtqg5s
1yWSWLlR7b4A7AyhdCyDvHhQQ2c4hKecBxvPs1aFytYjCXiytQXZ6dG4I+Zj7lvDVgIZCEUAS+MB
BjMLKpvgo1DBp2zqQa0JPMP8Q/QAfL6TCvtcOffrZ4EH+cd8aG0Oloo54zAAToIIU4HaiOX8EtCY
j1qHHuoPFZNca2ZPT/0Leqm+Gdn1bHMTDd6XpQKQpLSAfSC2JOzEg+6R2ejCA+HW89RjQ1f28XJX
bT7sDfeUqTw+EutSiUnfmCzJDffJvf6JHDJ24TOHl9ZwTYiKQIZZRn2qnx1G8qPF7bBxRYb4U6Ae
fP/v96VChZ9lSZNKyFCoJc9aRHVfLlHlJqP0QIP6vPLeRJzoQy8paKM1Ih04n+Xwop0Jlsn7xPqN
N63HsxjmjYUlOWAWov/+biOin8cIeIUaAIfT+aayRKi4pIJ7PYAz3QKIkKKoq7A/ehWB4HVHJfo8
cAsy2ZgFSiAE8o5bb2Ge3EYOZRhtmQN8eoCcFBsBNUqnP9ZDsycoECjJ8e5BnjDKKlSzBtAxEaYG
i1fgYWF52oryGEF3KoM45Zwh2+o3ylGX0jDhWupFyCPIfe2nHDv3URA+krxC3HGBu1hvB1XG9zKx
GIo/qaMUuilrGnXFLW+VEuEoV4CTIMi9D0ylCKu+xZp7lWnJd5XVgNYF5DWO2Weik2Zr4cJbtGOT
9fODbs3fxD6SKvu6RRFl6Rsam5AYrJewMI/pevz/TQobRk04h9rYuVUXRd4CejxsDGTGDYh0seyZ
iwCdsuohfJzVpHi6Lpr5fN/Kpo5G6+Qmn8YJ2YgkO4247IEG4va9etdKqQw8luRODo0DoEtOlqT4
8dg+KoL8u1Czn4u83s+h8GlFFdeuxZxnIsTk3p8K+V4gxIS7Ub+sXcARIWYz6hag+ATeGmI/utIN
1ipBRoOGO6amVTIi+jervfgKQIP4RzLlDK1RiHq2QHLvqwfyys6wokJGJ8+DFFyEMfbnfxNH+UKU
aLFWpQui1jqn7tKFg6NKw16W0psZ5Wo1j24EZan/xuW3WlKZmtQtkZHp0LIF6Gxd2x1QGmaUEbpP
5md+qYbtgv8qea57bmy8ajtVWhIoCcCE70M6ADJ2sjDEjDDL8SbmWwmroGhQA9IIy6FUUtZ30yhk
EWJLBVZLTBiAMuxuCDBUjCeaWmCz8QNIoEz1NjJJfN2oN0rVJBfpOZ71x3Mi6q64HEi/C08JVEme
+cUoZr1xqyiVoPW5vFS9ppKrfPGk6JZA4ZGnrxzdYiAcbwnumgbxuXc+uVFTvVRTHtCD0jKo2bqr
P7t4nyHDjzHQPDrCiVxOxZ3lcik6WJeTCoxeGANBNaMjwRynlZSsCN8ZVt/7J9JG/JG/oCmFiVDe
XXF+YL5TUZWwY4jZAxlR4FJFMcujvotk3BW/Z1f2BliPM51xWsQDdjmP7Z4AmBtOO3xLnsoHwK0G
2j55ibnVa8beCMLQ5pdQAVAKTbXUW/wSggs1PcRPDTo7R8OvApDyiDh0mDcmRst7sHEonrCXT0Jt
89oETMPGvalo2PcCVQnlTKumVMqMMpuLEXYnya1TbzV2X86caEQM5/2pv4mh/KeVsBk4kGBvaNiU
Sxbb0ErehcI0Iw2ErNhgBdT2eb1t46NYPBYiRYMMkvnqTu6PnaM8nAEbAsBZ88ZzzqWudzq9yXtX
CrOAtGdpCHkx5hqX06La8nP4GyVT8iyO3fh7+Lig2+JOT/OzaPk5rjbOqTI29mBCm59Afb1CAPHL
auIn4P30Ww4yN/TkoH7qbDDu+lJkz/dYyok+SacF48Zc6ZwDPxv45sDzzKgXcYB0kinrTh/bEVjd
5DtSnu8rLhwzMzhtlKXCoZE0htb3+L5lPNygsfUJa/sYjQdzTDEaXzl5E083KhKWXaSvnQDdADTy
pHrRAc2AA6nBZ/4HqqpML9Ql07BMHc1Ik8pIiqSWymaS/hQd65/FA6BNPpFOb/Zzche3cOtn7s4Y
U8ONzHdpCcC32g4yJwecUOcC/08iUj4vJXMrcTxxVDoyYOrFaleII96Zf2mcyilvNIxq118nfiGF
1YPE6+2fA6XXNKpWX6txgDQCN1r+b4pN8voT9xiJi72LAhtJlAsmqKAIOiacz/Xi6RY7Wycygq54
RWzzRlU5ZkJDpmFxYunSErJUGfD8igLoz8w22sHjGD/79IC4AXA2TTQ1ytPEdqiEosWjoQd3/JqM
8yGKl72igoYPBFqYpf62VuJxAqFp0IUpp+DH7Ihhuv5f6ZTrDbESLWhAYZ7zBZhayYN+L+07z0SH
ASNa0ndCXQdHPMIhHex0WfdgNXaGAuVO3nGzE7DNLyHfYxPg5kYF5lePX9J5yivpAmTOfNACoOhi
3DN3BP/6uTMDHOEpkLCUbAFf7VLcsoyVLOiIORboIvFcG4s1KIQnAWvf1wUxJ8mBgfWPJPrqKvqu
AjECJLWveiB63X3i6SnQjcI7vEJRqC6/Jr5V2zwF2QcKAkRsAgPSRqPjXDNUxbDU5zS6ImA6bnI/
3owHguTfZlgT+7uosxFIBblcruJ6JhUj7W4+YqIQWZXwlTz0Ui+549IqMf0GdGaaZQAaAFsilx8w
inUFi3EKKem0BJ5uV3vJJ1Qxuetv7NxjI4m6MLoG7BKTitxRPQ0eKUyH7vSJ5ItN0AKLT/SnPUZa
vfw4gdGJW7oi/v8u5m2kU6c6WEqrrSP0BOjCi/qNZDukayRj1RKA+vzHJdMxNvIox5BrudcVrDi7
Zmk4Td865gpUSqASp1q+v+4azET1TRTdbVhaaQb9HUQN8e+y+NWsKydnY+mC4SrswYOOBM8QykbM
LLNScYLrGfnz3GFHS699dZm9vug4YZxVYMFMsCwhnqCvrlE3U482OwjvQgyprbeantzm6Ze5vBmi
Y5Un99dPjVnv28oit/8mUuqT3AA3FLJISR23oDeCs7XYl974i2/9rGtQM0HmgsE4jRD6XQqL88aM
uzZFm1K8naXpcS1d3Ugfr6vEE0LdQpOmFlaZQMgyHoVUeQBBYD8ZfyUEyMCAJbGAo0c50qpUA6A4
EsCJKfdD0T1bum82GkcIA9ULIcl8k0K5zwR2x8rUoQpZwMrdBkBpp2HFG4GE/Pl398P6pgWim3pp
5ESYwneMY6+614+TyKBDxuY30GMuVdTFErAvgH5az/tGSL1lBS6NZfl14zex5Pbl4ISW/npdKtPZ
3jSnS0XZGJWhmeN8M+WpUW+rNPs0YRZtKB6uy2Eby78nrFLmbxa91tUj5KTpQznkz2PlZS3vO/KU
ocwefE3jDEjSwe2UpzazfhfZrzqf7dbAG++6Osyq8fZrUcYfN8IQakQUmR0MwTOj27kvoI+k2+M3
Au9I2hSphjEgXoOZd5Lk/28CSTuJURaakDwqWGQHMPC4Nju157gEWwrKHcizSL+VOkpDzGMVTTKs
niyPTS0/df2hiNXn66fIE0IdYjIBdVgIERNR2q9C47FVfVEwX/6bEOq86gIthVmBJiVg+NLwMa5u
CsF8+m9CqDvLyK2s6iwIkZuXdVEe6nSHutV/1IRKacA3VFcZ8Hhcc3pOhv5pTvdqHv9HIVTAVfJM
aYaZfPj2XhHHJ2HdD0P8Nx/eksFtZgIgUqU5KAyz1mbTjAdXj+4XXXhMLVf9u/vpTQg9XY9iWlOM
K4TMxoModg9K5CuV9jdxbSOESiESVU6HKo0GV+tf40F6hJ/0qvTfjoseph9zU5CmBprUwp24VE9r
BN7hhuPxxNno+0eXFBGjlMiFdIO6A0tBAE+lDGcE+/R9XGcHrR45D1fiBVdEmOR1sAldQpvg9dbA
tlQxcSxludWn+amWNS/Te/e6QzLzrY06NLpqOljzOtf4MK3RrjYa5t8tbTik+rQ4nWV9rqTVFktj
Hy65X+Up6Zc7ljD/uP4rmAorhiSpmgyCCY0KcD0Y6LpKwLDGKrd2K39Tmpcsu9cUDlMgW9mNHCrG
KWUSpxZIRt1Rcus9GYFeH8w76zR72kfA+lh5s74RR9TefEepb7JBmCCuafvoSwWGiJtGEg2vU7Vh
pwp59aSqoRgITZNU+I/G4vd9ljlyBW+xQ2CA+1ViAm7BGEd/XVMMz2aj8HOtOwwtXf8ATKPe/FIq
ZNaFnuL2Jx8AF2abdl/zJP2LgAmMZ8C9AxMSrWvqG4uDEhdDAhFzeNKm17h/mNZf17VgYrnopM5k
QgxGO6jvO2ezLi6pROC6Zh9cA0A+8vqdcr8AVh3Vz/OQV+r2Xzhimae3EUt95zityzDSIRasVq7k
Gjet5WP+UXVFv/SSx0oH5xWv8sKTSX2xSBFL0QqBG1jonacCcUGPnetq8SRQN5wkr0B8XCFBKMFv
Z+w7meP1zCKOrpvYzgGZiarpVLLb6VYR6dNI3nqLp4Ce0DRfyHgsmVStelusPVXkKMXs+epgxoEh
6ho2lKjYSgilky7pejd6UQ8pCsaAWKu99NZ8lH2MMRymz7xElB11yMNMlBUAnNEsBwOApEpj7LFS
BgBwlFhQsDZuCVzFBLIs3mQTg4rNgg7kOaviZK13C2wWWJyGNR9cjDobXhZ3d7OpqJE7dmMYaF1b
HSIAdr2m+YoVX9ValKA2BT1oyuXULergC1l+MLVltpF3eHXbfZcTdXInXX821jAJrN4AgKRciJrT
T6ZyKFZMfRhaXOtOaFTgeBUmTurAiqKknQE0UPBUgbvuMopO/byCGKEe3AF09Gb8Oy72K/CEpNrt
NJ5XsR6XpgbuADJeg0kSyublfASg+ThCllEcVkw1ekLfe0shOoNVoQsmLYE5Y4XeTCKeYRJjpy/9
rWgqrwBt39oXA0SPvt7aht8EgqPalWyLLhmH5/bciCrv5KG7SfhIwYShUvLqdFmqpcCxjj6mYd3m
lGqnyXoJf2JoxkFZ2q0xMonKCB5OX0Q0PAzvenjhyNcoR5zzrFPTGPIlTD1k0exNeur1w/fefImS
YGg5ORVzXw6pBSa2QN1CNL40o06K81RSB6S5IdrxUnvMkMm5c6o4azzulbW6LVvBVou2dpZp9a8r
y7JhCzjdqiqDcw1o05fC8zSL5WLoBmwcNxjLG6fVNodF3cXmkAVFWww+gO14GyrMpi7gznHjooeN
8EOpXLVKLahTg7XcXfkKRj6vxsKV9tDbguUU2Or+TmZACKqjUvll6rYaz6YVho1ZhoECPZQ3dJMK
8EMa9+HYNmQ1vt6vLlBJwBf1B8i7uuOX85gXimWBzhjIoOQPSuE0LYu+0ityoWDLjRAtfMqOhJy1
dwo/8mUefw3LZ7fyqM+K7oSi9iLkET6s8Ld0rO9GTA+h0zo6H1is5YmjotOqy7GsyBBHZiHXwjE+
h3uCxKwepW98PEJyWHSA2CpHBQgzq7NhVgpSdSjQ2Yl6BTU9Q/mK3yDc6EkX8sbIGepJOto5SAVA
CASOpUsnEYdkqQq9xvTO7wW71wQLtN11r1bQfyQ5Z6gngcQM6SJiAphc6FwxXJvCXFE+T2GZHRAH
QYAY+wlagCFC7hjIn9sP9FtYJnohljJRs4nXQiXjbX9mv5oTGIAI1AGZjjee4mdenGfcaBfyKBON
+jBclD9qJjvpJjuD9fDpvlil4Qs5lG2auVbOi3TWK32SwQpa3ZLJmeLXgimg7wbuFNGdfvan9pDd
DZ/5P4CVZWFmF0jsOtIs4GdS1qPmypzVffkHWqpSavcP32uzj7PCVf9yg+1CImVBWr1MWtNB4vga
BpOGcTMyVQeGHOsVy0+AQ+ZlJ8xb5N/wBkyESwdpl7BvtQn+Xw+TreaJG8+5o2quku4nlbsOxMr/
3/wfJc5LaVFam8qqQlq8Vw+4Gb91p9CVghX+oe+UFz6OLEMg+lgghQc1Fw6WniDTUn1E3hn1rtX0
nT0u8k0Zq4l7/SZmVaQvpFB30joPliYZkDL74BWSHe04YCPlUXAePJQ2QCJpS6fxOXF5zwDWlN6F
YHJZbqoBoZBqizRAsBxIPkGuFgU7LW3CGgnkjIZAWJ8IaLblVh65TzoMpP7imRDTTbaHTLmJtGJE
UiS/goAXJbviPgbCdHPU/cy39jxwVeIB1BVyoTLlIVKEXtFKgDvAtNJ/t+LW3M9irnloxzUPnO/K
uj1ASYkhNgN9Gvzj8njnGq+EWQTCBdlek0FBnYOd1Mntaj8HAn99jW2sb+Ko2xF0qJihKSGOvF2L
wtZuSOuaNM6rn4QLk5/dsCL5RkG6KojxXUPOJUj8A2fxJ5LzgfNlRtKGj/avZnRFMOyLaFHDs4WI
jl6441PmVY4F3cQ8EL+Bv+q+wKC7dr96YupHCkb6nSEDSibPelg39PaHUJ6KoXNxWTtyxEruyuNt
UxxGU/LKTua9DRiBVQKXogl+IF1CBY6yUzXNhqxIsFdBKLOGb+pB8Y2bdZ94ArAJk8qWDiANNzFL
a/MwLlgeAq4SjCrrSFl1nQrpa5lZ09o02IIWSrcLI1vBot4wFLyoR4I17YlbOVQwl9VBqZoVcuKw
sMH35o+q7BSTZdeJ4cTCPR4Rdq0DHGY5lQ13oJanJfUlYxXlglZuO/dVDnBV3hLmTDJ1lfz8g9XL
rY4xw9xWXyrYlnU2WvEAfUmahcxO+Uwk/g/QtXR4wZ3xmMWL8u0zUlG1M9ZaTBeIC5PXQahf1bLc
p+FdWQxOWn7tlsnhRDve96QsFiQfEsq0ECgeEOvAyQJ43gCEGn574g2vnTPha7ZDpayDpuRjTpQj
+HO5tVfNwhnBICadIuUg5F/T5ssq22B9ILtgQYppf3HfK1/EqXH1bqdVN3pzSnRsDfJqXdyvTCW3
Vj7VxTjhlxG/7Z/GO7CVYgNncqPU/sCiHSsybr8ydcUMc75YSQMzJgdRScKfWVdsGanL52Vw5o/w
mDBD08ayqHtmXrNqbFQ8isoyugMUBEib1v/H2nctSXIj2f7KGt9jNrS4trNmGyp1luqqYvdLWLNY
jdBa/839lvtj9yCbw8pERifInrUx27WZItMDgMPd4eIcrbeTKdmQPNPdbJpKn6NcHJlsRXAgIE4l
JbY13hAKlqL45gOmiMH7027DF2OF2dPWKUA2gs6+26KXTD6yswpNzqJ3keVTypTJyomKHe5y2anJ
/JkQMCkZ4k5J3m5LWvKm55KYC5Tqco3SPSTRlnM66g509PVfUNHFi3q2IubyqGkm63HaQEVrtNmq
JRxlZvSrUm4ek6a9B1iXcZcQo0JOprfBCWvZdWFwXta8XWWuSVOlJB40rDXppVWgfpOD0SZI6itS
z7FLS5LOH2HMaqPWLEtJxZPIkrSjEbTrOEy3oAIEVVQ+8YjGloyuYaoG0sImJiLZ8kGQBYketQS9
p6LiGtK+b9+6FAPmOtqZta1Vmf5tlVnyYkhEg6dUNxUDuKaXEeYQtbKi5LiKgk7uMrXdS0n+VDf6
5raYpaly9NlZ6ChBNRTBLCNnyrVQJjI2sQza3ax1ihsH40NQtK+WXGzSzvB6zXJlEhM7z7J1Yiaf
b3/B0saefQAblERiPDSJmuEDGnS31vfSoO6tGXAFUm6LyadY/Iny4/mKWTzqSBuRowkgsBDy9YyB
nkn/CdhRTGlhNomWfpBgYgKtIkGxgKgJ0gPGYWxl24p5jWlL3kgWTTxfFaQhQCLGxFh52Q9BUgk1
WoTFbxRV23SJdMIlB/vcVp84Md1S6+6FPCaqktsgBmo95KWb9B7TySh5gh1YAQA6EB8oRWMQfTnR
PDjRXbrmAy0tpdTReQruO+TVaV8g4w81Icg6udNrt5TiozJYKzRd4OXaDKEdZRjCHXQUsw2yzwx9
a5DCWt1W04UnmIymVJS6aE1ZZkt5eZ8JfZRFiJ2jN8CH2iEKCP+eBOZEFWEM0rCHBFEufMs6qr3E
sSlLwGwXi2AOkUhhJCdjiPL01sw8gGJlI9I7WxpNAT5jrO0yX3Wh17/0kVPd8+uFC3f9Qj6Nec6y
ErKO0K5FQdTtC4wsBu1gwwe/zQButLOw+dUELWWTJpyTWwopL6Qy8XJoymXaVZBKAzc6eEs8FMxH
PKMzuzC8fP0dhJUyiBU75CW2FMnAuJtWPV73AyfoWLy4eGiC/08ywDdoMP4xGCc1JAIcifKUIuKh
UEL5azsB2QfIN26zva1US/Ydi/8Qx1wbjGs0fVHi3v4rUzGv87WBUbdpzSOoXL4iH6IYVwKnq2M8
A9rVyTPwWCLr16bSedZ7Kad9viA2MzE2fTfFE/aP9mxjDBZ9NYkDM+ucskqu+Hh7Axf8MG49ckRA
TUeWkK1wTwNou7UuqN0oKO7DPtjilh5ShTzcFrN8TmdymKspi3KPiwk5lEGQzi9TCHOKIfoXiK0W
DwppK+A6oLEMvv/yGoYiYN6mxKpRSYrSrQBqO79bUXYZJfPaYtfsNYwl8ZIP9PSZhx16+j+EMtqR
1mEpyxOE0hhYWiffOcm5Ux6L5/Uhhp3ol3OgLY8VxEgNkPx10ZuTQy2JHEu66A4RNUkGiNYBcGsy
qym0OqyUXKmhhVW+0uzEbnYUkKhbzXvspQO0x+LewHTJ7KEY+MTbzOVb8CGfjTCaMiWqUkP+CD4t
1YspxD5I+8jvFAyC3wC0eHhn4hjflAhlaUlUnAyyCQog0PnG9i8UHRc180wOcwvGqCqUiW5rDJzZ
/I4SoRHPAkp2fAzX5Srnw8nRL79SS4DpquhKMGG7GJdUVmEV6cNM1TLY0gR1C/B23U8f+DnVHxza
hyzGEeWKPrXxDFknW/ySYdQKTRd7YSXa9Yr4vDGypc2UgUxpgvcHsT3bLj4D4AjJVbl2zWgy1gOm
CtZhNiQbjuVacuoyiORALgSWWo2NjHrw1BqDMdJVic4ooycts/aU8d0ykBwBEsCWIg+KK13bgDGU
EzQt7qkMNkcRDNDwp+wi1TqaRaT+qXQKHAV9mbbAVm9t2tmFspHhjf2as2KqE6zOnMtkzlEN42EY
Jsg8gS0CrKopnB7pWhfRod+uQrLhJZ+WrJqMHisEnhRg2mCeuqYUjSX+Z3iHNnVw1n7e7rtG5iyM
J4UJTfJ6ksB2CtyGBrDdzWtiPZpFxXm0Lx+YCkcKj2qiC5e54tpASJEE2LzebzfDoTgUvVd/ozPq
E15jjv4o8RSUvraujutMInPFJSIEUt9qtZsFNW5aJ9zpoeJXXXzMp9w3i9AVtHRX1+ljhwZEjq7Q
PWOFw+lhaNXA5cBbDX8/C3mFxJoyFXRjWC4yW4AcFe08t8k29kvBmfqDhR4AqjT1cNBAcs0d9Kbb
eS0fY8kSep2BUnIlX9JDncqvQT0QOtLOHJx2S7EyZVt+7XkQWksqhMfZn+IYv5gIkl6LKcRZ0gva
rFoTacpM5m0qZ1Gsk1crM1dGuihKFR52mAgTjrQBVvF0CZjWvNrQkiFFHkbF3B6AT8ARfnmGaWum
dQ0MLrdUxvdCMZ60iIfcQC8we0wGJi9EIMShl1hkbgVykb0o5ciagdPJL8bmvq/qpxSkf13acGIX
euKsKExqYzlo06LwNZermQurFWOrBbDThFEo9UlQZNtMX6IhflQGxe3GnmOjl7bvXCCzfU2dleUs
dMgIzuCnijNnHNecW7akdiaiSzxngMKs6YzlmqxSMciANU3bfI+q2pHmQ0bHDvz6RXEycDfwijBL
w+hoHfgQyWxj0sqxaDQQeZodne3KcmhgVHt9im5Wb/CFVQZeOmUz856QS4uFp9Vp4Im1srrSNuYQ
txkSWGkwgb/dcooyRvGDB+O+pJKWLMOt0PcjqHgu9QTNH6khBshAVlq5B0e2a4Tzs2EmPqaEf6K3
DX2SH7KY+DLOCk0se8iSHwbP8MHIGr1RvAQ6KTEae1LwLMiSWT4XyNw3UkW1WNe00iGkpRMaSW5n
BEXnSLkrM/HbkPZADFeDdZTXd4JkujoYCMDv4AbIq/f1vI8EtI02AFZQQN3FUeaF+6LoFuz1KSOr
siFN1qqlWgEHxO2jcNcGv8WAAGwN3TUFa0vKGNDuoQ3WIbvuUTFOw1VGiCMF6AksCe9eLRhaFKoV
qmzIMWKw9VIHDKMNx2iQOkTHsqM65VPgvtFHafEXmIaWMiNnwgy24yiXtE4aNQhrLWsbai+dKR8N
Cc+ahNgF1j7KkZ9Z4yYUSzTsEE/QeXZk6VkHIHckOinIFm3gvVxvoAhZPncq8orgLRG/RRg3RkgZ
uurvyXpep6/FHq3DkSf/Rvut8meuUVmILC/kM0Yl0+LCIhXkB4cpPXFpq278VVrRODrxmx2vYW8p
GrsQyBywkCrh3NEF09J19WC+DxXIwlubkq+qeFVuuWAaCyp1LpHN98ulWMboh6etM8EqdJQ1IRtq
q2W/8MVyy3sp0wUw3u5CHGNZTK0YCyOCOHXV75FsW0UbYcUn9VgwlhdiGHvSWCYhVgsxCXDB9Xwz
Cfd6h16OsfiJ+PlCEhPN9p0ey+Z82j8TmRRtDXZQp7d7Su9+z68pnsKBWxtIrdVZAFvKeWdFsoKB
EsuyI6vyLIXYseVl8ieCNJ+hj+48fctgF4MythtMuczAt0njzq7ryp6tzhYt2ZG7HR33VcO1Rebn
iYhOoiu7Tmv8QEJardwo2mCXHY+Xdvn0AfFA+10M4B1dfrwWyHFjJBqNvs0t5RjAAMpR5mY+6c8w
e6ShJAiLAWIeCyMxl2KAktlUkwmLnYmWtBrrZnCUUE69NB4J3p+5kNgViOIOZq0VEsddLGiehtZi
4G+h715BJ/Ol7C7S2kQ3MVOZWQJeFGnd2EqtaocZuHKuFgTz6233tBB9YKhBQckcSQU6S3UpL0rF
eVAJrDSyCnJmZ5lQ+HPRJG5DLIOr7QvpGczxSQg/JAAfXlFJWcXUEaHSgB4A4PZx0zjBZrqrNuZu
WHPfiQvKgjcSsrwYtAUcH5vICOegNsPwj0QGpQBVChv/bxVsgCLgKSsz9WksKbjZLjjy3hhL8xMX
0pl9lTKrCgSjp4kM645WKXK0iivr/jc6mWOsaAcTmsL27WoQba7fWVDgC+GM+cqmLB07KhzXdYTs
+F6y4fdyNDUqK7VzAFpfO5PtoGeMJ5u364w9wzMlHyxlQJaqRE/z/Ouciej5nb2kvBvm1rRDdbBJ
ycPxXfL0FytmzJogiHpGYhz29zJCtZKQrvpO/p35euGS3zO0x+oxcDZ7H764EH/jHvlCYuLiG5ir
O/VRn40Tlk4zZ/M+2da7Fo0h2R2vq2ppVvVCEjUiZ0YcJMhoGsuw2pHiAoJFlHgGAsnViJQxwK3D
B92Ln7nrWzBNF1IZs9jrIJ2t6R6PfvdCu2RPUml7fvGJOOk2XxVeeuCKpT/LWOMLsYzRF5VUDVQq
Nt7opkMvkXlPuyuVVSfbFAzkOxBI1XATBUshLESjHk9TrrAjjDLXFTo5RLmlmUH0iE07AKT/Rrm2
1PogA1m++O22LebKY7Q4jHRgXdeQRzPKQrLHzFUO6gWQvlTHDIN8xu8cgXQB13v7sUBGZQGZb4gN
8LYxXtq7YQqB6R3tW+29STy2gFfJeEvkSWRUV8iqBLF6h0YHVG+xxAaGaXylk7tWeCBO6GUcB7cU
E18cIqO2kZAFcdhAIk0pn9ZYYRjhzzX+L0hkNLZLg6ADlARSdGjFj9V9iLpH9k7RvfPqSByg2n3i
nOOSF7dQbkSHEfXk7OxpCOyuAQ3lVFFPEocVeaDc6L3Xi3c4R+AE4v44HKlUHa+050wq9QVnZihO
s8IQ6obu7B/agzqB931vIZdekfnzvyeT7S/s83ZqZfkkc3RzgiuZrTAqdOKB16RDCw3isTEtLlPX
kVxDayxSoYwr16W4rVoDdn1Cw1RXzE4uKzy+yWUtPRPCuGwQTE2VIp/iBdGZjB3VmfE1gs78sSr5
kbOTizfxTCL9+9nppUkfd1FzkngyNlRi8kx1JlH3dB95Wro056WjT/3PjaQbfSaRVDHtxMNGUi2t
lC0GWU5rnHwpxgEaK7QBAIp1FT6XgNGkT2TeJ3C3mTF4iho2etL88QmisaMlSeHRAFkIbDo1eAXP
/NCDu7okZ4tmDB7YlrOoC09RweBBYYdV/9rak2+EBxqS/MyxojYoUdxZBdPZbNpFiIwMw9EVNbDp
RvHnT5EXutID5WLqv4R8/OWFgO9CHnM7mqYxYrSt00MNHvI9SvXCnrovyuWlCva8Q1bNicw1ceTc
xpyiy1HjhajrQj5zcbpSCZouPa23d+mYImUz1X3UCjccSQsXxsCDEGkkDbUD7PCl+uJ+NpFZ1DXa
iWafhvR0FEHdpAjnc6BOcIE8l+ShOoj7Ip+gShk3Mslo74S2orRGPJTwFJ9i0nfDCpMXTW8D6MIu
C4dXmly6IQAn+pDKGHUS12klg2HLFb9oTyUAREfItFuNhj2+uB5s7XfOvi44r3OJ7ENtGkYd8MVY
Z6DussnRwbJJkyBj5yeSm5v0neSKQHnj+a+FwBIFSzA4gIPDooTDl+fZVXEb4T/oBZoq2e+sOvGi
vozWtdL3mzmSwk2tx5PDWe3CE9hQJOC9If+KtKTBGMEqMMIqRXyADFa7Iakb+5Yn/hquJQ1PUd4S
lyJKQ0FhCJNJCpA92HQCAIuUEgCS1BqIdGRPAbB/5MDgeuBxBRiHx1ndks6ey2PvSCEooZRAHg0J
ZHFNiU1Ag+PlKex5jJY83lDikvKgK9c4VdrAT82UNYgWSC04cSs0PCe2Jr4VQWDP5NvtZdEzYWw4
Cr6AC8aM+YkT+lJTMBvYJKRHN5fQYEpErG3T5EG9LykjUNcl2BUJaDZsHqaF6NFs0SpjPgM+q8h3
Oa4efJOjo7PSk3RXeKcU6TEeelxE5KU9PJfNmFAjA/erMkN2Hj9jkv6tyBRkuKrV7U2kR89uIiZg
qN5TtmsW/CwF31nXDHDxpZgUDirpn81svq9meRsZE4/Lfgmrx8BhgXWIdrGA2ufyyPQyN0laSTBj
VrqTxBdJ+zbH91UUuGMTAQztoNWaPcfHtESCLb6brafK0jndmksBz8VHsLa0GGoyQF9cA7Pd4LuH
OZ0xcUVxgyIn1Hy5tKON7NMkVLWjCPt8Us/Fs/3YB7azTArQ65Xm+ATdPAozxm6CV8Cqc5zw0v04
22xWeWsjD6tahhArnr/Ik/CgijxAEt46GB0thg6I3QKarSR0PJhE82dp3Q+Td1tHeQuh5u0sQk2z
WidiBSlFhFCNyFnkDUWsf70tZSk5eK4XFv2MMzH93KVtMmK/KA1BGAFbJd+0gQ3eQTA86HbY2MEO
DGKAdghkl4/OsZQtA6IKmgYwJ3LK/V7KN2VwlEgaQv+mxitczFeq6YjlZJvJ7DUvdFyrOiSrYg8I
ugdpgo6i+E35F3nuaWm7YQpUbAade2BnN4Y5FIVAxEOZED9NAbrQFOvbW71U7zDORTB6E1lmGabW
6S1OaZoSbyBb9TMGZQXDD+SnuA6dDmX+PrQ16ZnIPu070fD4AS+W2B7VEuD3oq0qd5WyGQGeALAv
nsotBbDnX8joXNgWIXw0whBMh+DzaqHeI00+76tMCP1K0FUnma3MnZu0XRmyvI/TnNgk6O4jdXwN
xlkF50kX3nUxOLVixXTlNO88tWuPfWAqGwFDfl47S4kthKS3m7KKnaqaQWim6IGvImc52QD0JXbY
tkC+sfrcQUC2K4S2secKPTkFmvXsMe6DDabxO7cw1OhdILXuNZVo/d5JomuOlsDrIFi67uebwtyQ
LEUDtUY1g6aJaK6xrle18tXyKBYfsNYAMZZvyoR7GkvhL8JqJPww5nManby8GqhNBE0vAyDMeqL9
6ACS2byNTvuVEnrxW5EWHk+08QMrpdxzV8HgbEpl3RdTiYJWvUF1AAWtBsBuvFb+xVUBBE0Cv5UG
RFiWTrLW5agBlV6JRxptq0xAcpcdMlQiKEuO2to/A86PhX0IZOLAeJjLUOwgENlinF/mAQL0QLGb
aVdXmvBpXOk9ZqILoCijoxLBta4rbKm/qdt0kNXTCkW0NmBg4aC7dH3tSsCL9LZVWQqrL6Qx0cVg
Al1VCU7Lm9DgkvvjqwmXTjEb47/AUbvwZrgQx8QRoAOQE9OCmrQY8dygyXGTr+OXyS2QE+a24C4Y
ZUvFXKSBaJrC5jERtSHDJpo1mmPyNhXsgkR6YFtoe3xEO2RnF1lJ0KEUjrE9BEP3W62P+sM09Mln
ZJLFfTLM6VMfjMnXlgTaZ862L1gFC/ic6HsEOCH6aRhjHsRRpQ9BCX/xMjknInZ3KHyaYKA9lxow
UWwggnPi1iVvaWkAX0QQjP4szAFemoRgKqVoanP6ppl9Gc66LnMnvw+dUMSonPq59CgGrFp5eWIn
zWto3E9rbmfHgn6ffwTbZwFm0Gwc0FJ4elgVjxQvqHeSTQVrIXCxV65CdQ195ig/o3VGFWXgaV2u
OCcAf+tHEJaIiZGu6yyXVgoxA8eKQbfRtKV4f/tgr1QOsIkiJldwsHgdoDnpUl5Zq4Qotd648zgk
zgzu22NslQHPqVw9TiFG16ll19CtDM6GSzFdKhaYeYQYYU2dyryR1gGaY5QViNEPAhe159rqMvKY
bUS1XZ4CdBXiqT+iKfMlA0zHql0bgF3TNQ/X6idwkBiRjGHCmLEu5wlEKkZmp2ljty1vDuG6+sjI
YO6DjHRCbaSQIT90AAYstrVJC8vHeQtOG9Ch2KJN3MGw/76OnB0ey93QqckkBSOkTjJ6tZojGJI5
Eq57QC8XpjKpTJI2NekNiNBsI0UKM3TaJ3SHoYJPSzdHEmCqj47jBLxx3OvXKiOZMWwDxuwapYNk
Sj7Zb8rw1LVVvgS2jMSX6fGTX9dXnGIkAAcMcEeaKrLvQhDLTfNg9qUrddIboVjhIUgRK730NMJr
8L4y2yc8hg9ZzL5WadTnpTaUbllPTi/Na63VD8MYcp7bVLcvQgBGDLOJRplZ6IOGmIYYJkZBs/Ag
diWY5NrwLZL0ym6KuX+NlbDihPC8vWTMlz6poyFIHQT3rV1Nyjopfo2090ji+WZqMK5WiDl0zOdI
NNRhNtIysxgUJhAUx5lfjbk/1floz6WKJsrpcyjhzt++dNdj2nRPgXGoawB6NxBbXZpMoTJaQI8i
HM73YKlHvx19n1ablktzRo3G1dLOBDGHF+WAwo8nCBr94khHqTo/R2sXL4l/GgC7loPHL6b8DP2q
+V8eijQl8li6wRfrTvNTnzw2R7QOuNqxx6hfAIZwCovZAlAtnu34MXid1ryaxbW7o5v6r2+4KtGM
QS6SyEQ4F0VIdPe/1hGPan1RUTB9oBg4NxUwF5fHVhogtjFL7GYwGeJzQ7Rqo2VA3SwVNVgR3TS/
KrX8c3t7JpW5B3lQkFHMxNLVU7fzaMJrdq1d+WQRpDaKg35PR5UF9NPv0m2FZCZ4uqBHvKTCghnH
9poAjUVOAZk/FghGy/N5DolWwowXL/pWBqIBrdTQlqv6K5WauPyX3OKZYgBKtDQ0BV5NfKRjPskV
WutRTIBgOHzw6N6+i0tnSiduZdMCXILGglSWAZBewjjG7uY7UYvdMvmaqUcpG5ww4eFRLFlsOgRo
oJuAJlCZMKIy6lyU6gIWW82eKXas0+tgRbe6LOVZmCWrrUiwLBbV1SsgiKEZZjPLR5C1uvXekuF0
4f0oNi2tWJprtDQpTuoRXwcNO1dVrnIvMG+Au8JMBEBCQGLL3BMx0Oc6j6UC7+/sWPrBxjhYUJDS
MXmxJzWUrN05l8TcDXCkCHkiiIWrEFffZl6wEV5K4CiiElOvJG4owxNH1fUsw1gpRJsIphzQeU7j
GDDxolJJW/1/Bj0Vm4isgmid3gpXddFkimpjSoQC2UzyOIADXbyjQJ90Gwf+7V66aJS3ThExHSpD
PS9XZkaSDEACSAtaGRxh5gMmGTwKeCFu5okgeyeig4DneK/n+TWJ0gycyN7AEcG+iOYsqsdSL0s8
vyQ/I7a0jg61Z9oWhkzWvD6whZt+IYy5fRkgjtukgzDd6O3WtFa1kbgx4J9UIVuFVcHTzYUtBaYS
+n9pYy4sJnMLanSqJk0Aeag+rZBu9AQgIaFYv6IvW9OvcrtDXLO+bc4WYl5gv6DDWVaRoAV0InOQ
qMjqViQmiJq8fh9vKNH7vLY89cl60H2UCn2ef1owaqj1opSu4/+AEImJZVBCtLS2C5A0mdMjwqtj
LYSHojGfby9saTcVlFslXYIvQAfGpYIqsdaZhYbdLI1h1Yz38dS5tyVcp5+gjWhopqMtAC1WT3Wn
s9ttRRFSNAnGCdWVPtkUDxYvlDeAq+1jT3D//jgXxCFpiAo5UpVAlWJOSguLuQ1DRBNxE23KslDs
Zkruu0LytLk8Jsn4uUzRNaiZnqFVa8VqJ6fqck50v/CavvwKerxni57nIuulSi7xep99DRwHmWOB
dQhk0ZInIlDkQYUs7jJmOBUDUSLayFmIIilPmjQagQZN77x4qEY7czRP9GUXkKWE246wpDfn4phn
tZQGSjcZEBdWpY25IXuSHm/rDUcCm0Oa9SbSSQoJUjV/A8+Z01jk7baIpTt2tgi2otNraSH2DQ6p
KPtvKGnfjyo6YwRg2t+Ws2g9zgWxNqvTtLzvIEi7KzfSvjvE4GXdmyE8KiWRBNbrPICQ2b4tlreD
rBevkF8aIuxgDszstH7qSe3elnBdG6SXzUSMB82Dw7nyNHjW9bOGhdGSAIkdzJWDMhjJ5dazttFb
9TQfaAWEViMEv+KxXC0u8Ew643owh63MxnedFx0tsumTT7UROFAUWwi17rkx2EKoAtRsXDEwFlMs
W8Ze4k4D0qgLvtcmlH221dFSNbjxOn/geYCl5+yFLMYFiENRk2KELFpW6pFJb9eD321+hrUbSzpf
FaOfVp6NWptbJUaY4/tCPvSfaNXfQImgax7ET/xC/9LJaQARRAMwUA1FlvYZcMe5VRtYmpy/Ee1d
GT7dVszF30e3O+2mAO0B2wufy0VVCrpeuuKMCb9GfSBGc3dbxKKJRzIKg7LAZAOcBHO9iglMqRj9
prrfoVhrrGM3ew58im8V+cUdVx3oITBBuXUuj675zKWIpWnm2QR5f1QZ7SKxTxnh7bjK7nhvgCXb
eC6NcWB9oLcgR8QOkrbwegHdZkZim+rz7U1cSEZdrIlJcpfBpOuRjDXh2WM9B0UxrLWh2ehBIb82
TV/97VIYtNxULUNX6YHBbF3uoTb1FXZQLkBgpm4NhHAUOH0oMIhC6Vm5dRCqApdHhpqEAnAYCyCa
lMD6Ulw7ydI86AZ9bNAe0wiWfodqfoowgLYnjmTLzQtfn9ulSMYmdnIhyhhqwhCROlYerLY+2IGe
TNu0wkgTx8NcHx+EqSpFGEFMDIaRy/UBR7s2BdEEmP/0FAJure+MdSG/JLXxeFtPFsIbSMK7DdqC
cjeSwJeS2pzoaI5AOIz63ffhZFpIQ5I7AC89AQXFbXnX9oOKMyy0Jmt0RoERFw9JNvYx3m2ZRDBL
EzxUWnR/W8Ti3p2JYC7YiBYkZLXpimLVydTan0zL7mpzbUncIsi118JyMDCpgDEbKS+Zida6Dvxz
ZQu1n99EDGBhFPkdyA37cN2/c83U4tZ9yGIbZMNpVPJJQpbiRIS8TXZ0hl3/ZKwUoL4Im+KJV/Jc
8JMXq2PTvg3wByprxOqQr3ejHfWTwqHbiGueTVzWwrO1MX7SiKOuN4OT+aCJisap3qlPljzlnZ/v
WdxIA02cSAzCj7F9V1WPR3SmqoUrl78TQ3HCiJeku8bkhHdUAYBLcRORNmchFggxpbkotQJ5bMUH
sGiJ1As4xkewHpTe4Ir7/jCC4NwXPkWhnScuT1kWjdWf8q9QF0qhU6ImgXy52UfpWxlvgvzX29ds
SQTmozELA8gSQ2EbOeOoLuVKwE2ektexTf22juxYUzj24rpzi8YZH2JYwBJ9aGrFSgmeEp5+yPft
HumedfUwIy+h3ykH5Rg9t61NcO0698TShZqPP2zEXXwo1tE35fPtVS+klfE9MsrHeHcrsmoywck0
1sYY0e+hc2SyJ60pkb20th4BjfYluoe/W+UIlTccsdfJoEuxjN1MKnSjy1QshXQYn1I/DPEOjZAe
DfaDT9Ns8RfjPj/wJvWoV2MdLcrkJmC90FsNDodL9zBPg67gaVy4UiRWdi4RsAa1tgXOgES0Oxkt
PGBu5Di/a2xXeuYW7YWiKMhXuRMh7bQoV+H9Bif+lO0mFGHphE6U2EpkT4I3f6KZzN7WDq2Xj8/S
Af0vTuX/ldashTI3xv9h2QHShnAXbuVyA6qmtcQ5gNunGy9a9CEWHSIntyUHtxtdTbaMlLRZc/R+
4WV7IZfVe8HsqnGq6fWqbXkresg8wNyD6qv1kvtxVcBsHLhhFT1N9rTRAq4hYWUAq4ZV7rxoe11r
oGU5WEYpE52yOs6eunP4Hfun7NQtWYxG95E+1V0HWeCLf+tdmqDeoBZ3X+00W18ZviLaveREKzLu
TNme7JDbLbYUKOgSFA3dPMgjs0FWmEdKYc74AiJ+lpqHMLRsmRyVnBMbL10hJAEpnzBGMtGKfqlB
IBqrIeiUqo7W6RjEbqEom0Ac3/I6+TrJ6Vdr7IjHMRjUDl1v74dUJgoKVANUZgj38YiavPxztyqe
tcfKhe8BXaadvnNDIXoRbglkXgCTmoXlRAVaIkglglB/afKCOOg9ruwuNY+9Hh81rfu9IplmW1mi
uyHK9HYv1J8nVUZmOTJUGxTPiU2MNgYa/5C5QyxITjmPvMLIku86PxLm+ZBZZW8FJY5E0l6K/jPA
6QEcwLFiy9r1cQDMeyFJdXEwI8gQldwl4WRPCdL4ETpjhDXnrJecw/lyGBvVSOjQDunWi9t+o2+j
yemeW2RrdoGLLXWz+/ZBMj0RWYhXXqpo0VafyWajUhG4maNAyz7qKjuC6wNTDAXqvOmT9dj41ab2
Jlc5tetSxAsT/0k92mkKZi1Xc2/vw+KpgvoNxVERXbtsuRKQQCkxItxnS3vshnUXPZPx5baIhcYB
mOUzGcxWJ2piZmUFGY1Xbixw1tgYI1kJz5BHWaCj+xxoD4pTb4FUenr6BqhOxRrnibNsPD8+g+3b
KZSmicQcn4FeTFqsaZxkV98DX3o1fG5jZ7gfnWZPHBXo+XbtBB4gGXigkAtpGmyFivIb/DS1oYyC
ixUay4gGz0jneE90adJj6NMZfs2JAl9GnmvD2f1F/3Qmktn9uhprUS8QGNCgqxnt/Kl9nQDTKgFx
yjpSDpbkIVkB3A5UeBkeDuOnCpyxK56toxb7ytR9fAar85PSBQqQVWDq9BYxUWGPM28EZdn/q0j8
qkh04AHB2G+1NMw5mnCnKTuc6E1frMKmreHNr4EtbAPTzu547z26e9fL+hDJWHBxmtBrFOAqV2Ki
2LJg7AvJ+hrMkj0W5efCVHYkMbw0yGaOqVy0X7QUJ6KyhIZMJqY2KkMBOzh9rXQmsLbeenAMl4g0
dcR/Ic9YLtrlM2GMO56TTg21DsK6bXYEi7K0sxxhtPtXgApvq72I+atp3Yl2UXq3tXfRPGlgJEKC
G70G7GvaiuZoMGfcF6m8y8lnvV/lytO/J4Len7NMZkaMcLRyiAibT+ANsrX20TD/NoQkonNac6Q9
2Kdc/aUQEiSgOJ/wfC575V3U89AeVGvdt8a6HcSGY9MXMwNwogBMRM0RDcnMlcdoStyB3WhyK4+O
Wyce8cih39JOb36Nc0kRz4SxRdsRb1hjrsCzIoex9q2tQnFvxk26aU0Nwb/cgp21VTDA/vdP7Vwq
U46o5CjUiwEbqgIeRPgkq+AS5hX9ePt4+vuZanT1DAogArWn/BTYxcQ2qpXhBHc0X9oF7sQzkgv3
DABt6C0Fy4JO/fGlmgxDM4LZpancVBsPighAOX18bHLBh4J+9wv/+Tb+H/Je3H+3Uc1//xf++1tR
ghiTIDS8/K//fVe+w9rX7+/t4Wv5X/Rf/fMfZf7JQ/RWF03xrWX/qYt/Cb//h3z3a/v14r94OebB
p4fuvZ4e34Eq0J4E4EvpP/lX//gf76df+TSV7//85a3oMNqFXyNRkf/yx582v//zF03Etv7n+e//
8cfj1wz/3v/k7f/7v3Ub/f716l96/9q0//wF87X/AHYdxkbQvYUBOw0/N7zTvwhLf8qLug3xN138
hwJ8PQ3NWJivAFMGjGRTdKe/mdo/kJBB5hYFJhhr1Op++df3XZzUx8n9R95l9xiVbBss6MLnCPht
9GAgF8xoh07kHvikKjpICxj6TLDzDoG/xOsrozHIh0v7+HmqnGfanoyV0SuV0K1S8thrsh2ox6hS
7ca8G+fZnnqV91ynCfklQYybNvQQaLoC6VdZDnZ48YucvLQIgJv+Sa5MR9EKW9OPZTVwzOLl5fpY
F+O8hl6RoqaJu1UZkmOCvtGxMdZa2myyMnw906Q/Tur8ZH60dYwzVkezH0Iz7Vddra+scacZkYty
sD2gDiwVqqPpNcf+0Y9e2jvGW82NnBEpHxskzOp1WvduOvBM648WwZhUXWmSoFIGRIST6tay9YWI
jSOhVVqrpW+dBX4ZLeV0pvxIk5lSja5IQ5TP2C+zvCfol5r0u0H+buAu7Nv5Wfxgh1TG+YUERO9i
jd8m1lM8/yYSTmriB9+s0m07ux5pLmGykv6umD4VcAWZ4okWp4ngR7/N3OxgEtFYPOG3w3EnCo+j
8NornFa1H/00c6uLtCoLWcdPp8q+nR6VfEU0DpHvj3aaijzbkXkexFqWjWalK+CmVMghFcXV7Qv1
o69m7+w0zl0Ymc2qmPN1b34pMwlXljcY86NfZ65rNRp4rqJzdmVNSMrOxi4Wuk1qkJ/cF+aOBsQa
oirCz8fBJpiOpPy5W6MyFzRBMbn6/5x9V3OkPLf1L6KKHG6hu+ng9jhM8PiGmggIBCKDfv1Z+P3O
87b1WK3zdc3FVPlit9jaQWFprcodEdn2sci+jmY89amirshcImSkRknZUFLDJexxmg5F/gXqTtfn
UhImooBj1VNtogHcMWjAKDblxit+32ZZSMm0QdNNMgzaGR9q8iUvXq7blXQMS0jHdC783sR9UKyN
z1DfthhEVOrtQG+rUOJjOuaX9eDbcEhb4iFx721yX1XDJdMoEvP4TV4mbFh7eHDweuwyrI2Wfb3u
FZltIScrsDn0RknnOPM/1fR5mtpwaW4LbUvIyM4D9Q3VMe6l++kUL3XyyexvK4CWkI15OVlmt0Z2
mf5kjRsy+i03VIejskgRUnIJap+4OZYyhf25w4pscJ+G5VfRKvqCLHWErITsghckM9xiLFXECdta
Xbq5PpuSbi/ewkNhrTCMFEGoezg41q3XJdUePQOMpIHzNWDa/aTxWrHik3hJPPXqmMOs0sRn+P6z
DuYB65c1b5rl6fqXSOLSFLJVwwE5x+0iyuJoha7RhLhlDS1LRS8tM79+1GWXs+cZe00MnuRfXLbT
tcdlvC00386JL0zXxjibE32L+ic2PXhtH7bT43WvSEJHvEExWFcNfY9shYx1G6ZWdc4r8/m6bZlL
hGz1SWkCelDMccXvze6TP8R2tb9uWsBR/LNaFy9PsRFgQ14gXf0mAJW7Z9wjSD9nFV4kGYu2YZAG
Giv3afHyENRShSIbZF8k5LHFyQKlZMyElnxi+pc0iRlVhKcs+IUc1iqoPPUGJgKP0DcJ+zuaw5ba
eCYw3tZO3mCxF1Gk5xmu6YwSs+GwuEZmTeZtQxdJ43U/s806yVDd0nNfH7z5Z1VvdePH9amW+NwQ
8hZ4rT4ZJ1Qgl92T4mW0jl6gGLgk+N8ACRcuAROJliUuSgIhlhd6mVZu2npSrZVk1tcPurA+u5U+
aOD+jU2v2rQMKnn4kdt8sv7khenSL6hnjjZuHo3pbrTsfd3UO3dWbb3XPdAHu8e364kL8+NcJIwT
jDzp882SH+e6isblp9b/IHO+yaqfAQ7Pb/sS8/2XjJkzjfa4/pTxfWC7mrxyX7ETk/lfSFbdaWZe
LzBdOzsQ/RSqliizK2SqbWR8DhpEjaOdteHLbNzWxcXjWMPRuTUbCYpL9uSRo5Uq2qpkvKKi2QC6
a09nGO/o9pGV29E86grTktzUhdxs14crrdOCDN4mIck3TINClqdY7MnGLXRUgvciy7wu9ipN18yw
bvLhsS1GXbF6l41dSE9mdzk47REerPrUWls/2Q3jjSNfv+gif7oRa8kCZFBx3RabfnDxBmrYXc8X
mVOEnqoBJO4uDkzTMh6Xrdkpgk/SfkSNrKRM8SxhNMc4IFBh6U9m/lNfTqVKIElmXshFbS6zdl4r
7VCBvUL7xuwv7bwtqUo+UDaZQk4mPekBCeibGBwPGzfINt2C94s131z3+sfmQb/5fkKDucGLDgfe
6YHSmsivjrym48N12x+7Bvju97bH3AAHWmHhyir7Yae/S34ekk/ZjetSsPq8N18axG/6Ncy1/M4j
Oz3owyz4en3oHwcj0OLvbVd6OZf9AK97FrHitmraA3AnmaK4fNyFLPGaNk3I/6uzI/Bw4GeKfO3P
PAMWp91BjSJixclWnmvIvmT9+0XGeqbD8EIGXzK5LDLraWtZKrilLHaEjG04rhA06JfH9fDU13tG
vvX1TUsj8Oy+H3WPB3t4L0KbmC0F9MNJ6CxzxDNy0yrDEp9zBpM/gcGkxm6bW7s0gdQh1bdBktxU
cnDb8X70WjaZJCjyMbb4/TzuDOtMknuLqO4pJH4XFacXvZtJnsA5/rLsMs8LQWR6dPP/v6vn/92A
WCIiZkkCzUrMrItH+r3J9xp59lWkcrKRCym7cGpXqQHHeMv9XO8L+2lWbfdkpoWMDSyuOzSpmxhE
CmCmXCYnmunYPgVTpb9eLwqyn1j/fpFKfgE6VPwb4nw0Xseyiey0elzwXPC6eUm5FJ/KBi3k5pyg
7HC+noVlCgrkJjSKQ+YpVo2y4QvpuhhL1o4U9kf93qd3bntOVcc0MtNCurIgm7Q0G5t4GehW83lo
+vXeddLddc/IzAs91imZ35Ia5mfLv0vS/I9f6vvEsr9dNy8pkSJqNuumZdQs1sQ23n4AxxAVxs+b
LIs44Lw1WZ7moEP2u1+uAVJWc1JUsDVj/r2RwTuS97FoDS40OGuU9brPdw35XRsAc7MHiIT0qoyS
uMUTktWnZk593MXH01LocUe9aVP71dN1z0imVJSx5nYSsHaeh1j3xyb0PJJGDk+tTTl0qiW8zEXr
T1+kK3HHcuTpNMRBhZ7aG4dqdjatNT1PZh7jTZoKgS6gr/4pmCIt++TanZN4dRvbr+mTtRurkGRh
fk4Pzd0Asv1IB1lb0SnWDrJZEbI40MdJx6NoOA76ZCErliSsfXdzfVYEAPt/P0VIZCgbj5nlsjbW
H0fA5wsw+OORxj6/M6IWmMBqJRG/6dQGNCrvpyfL7JaOZdfH9szPE+FDaIy+o0gPmZeEDmzi7aLe
pRnWb0l6gjD8uVfyJEki1xVWzLSsa2qyso1z8zx1OKY/BJNidyXpAKIUT5cRwDHSpI+tzttYztcF
5yDmcMTd3PXplXhFRNfoIH3quM+gktKz0A+AAM1V9Ug29PXvF8nWudwEP0YL+hR68rI40Z3Qt+5S
tOLbhi4kszYEaa1PDYttcwz1NNkMwNFeNy0b+uqti6FXkIu2/Nmo4zmjoVH10eB/WYYTdVTMWrKI
EVKWQsDbdqHgHTf1H7aQkLl+OPcqsWDZpAop65ER+OVx7mPu/EqsB8AXrrtFZlfIT3uy/dJsYFfv
nqj2VCeKIJSVS/HRfu45+VIzGAbJwpY8WJt5D0bLsNvM21XES837I/G7SL5aBo3fE1DfxqX2OvYn
vpxTV/ERMtNC+82Be+Jt7mNXjhdUQxq62RNnX25yvIhyAgGhBrypxuKeWVHVQHjX9HbXTcuGLWQp
B24Kd0WcxS37blY/2v6pJKpXyDLb698v0gjK7kzP87SPl77ZG125G5lz5LqKvUMSjuKT467jS6dT
DB1X6VFZ0PuBurdt1xwhP43R4lVXwXTX/OrS5wTnRIl2bJUZKikwIlMYIZB3NEB3E5fm16Y8ZVkL
EYkcUMpge9u0Cqk6JIs2FBTROBBjSztvS9zlaPauImpkrheaqaNDOY11JcZPd9zd9Coa+7eLjg8W
sSJSaZ4ynrU9R8g8eiDVsKNyY4FvDxT1MYirIA4JgjOsOVQgU0mEigAmHawaNi8xD039lY1QEq+/
T6pLduGBwz8rJ5FcQB/0yc5tOGlVEXUjsmM42knedPRWjiHaRf2kWAIKzGL//S0hjRM86J7Au7X+
VhI7d8YerzfmqLxfpas61f2FZNZF3vdm7sqgLPBBVbsNmp2leo4is7v+/aJOOFPeGq0OuykupTjz
t6bDFXkgMy0kcl0MOG7UphZipneW+2jh3Oh6ggmA6P96XGiyjAWUGb2OxWqcPay6gW/KZA9vPHWh
Kj4lV7+g/HvvmiLTS3Af4VfIAXpLx37PjyvQOt2plI8kWyKRCJk0idXNFjDci9cdl2w5OjWLCU93
menGRQ2V4+v+WtfCHyS2iHhqtUm3KMeHrE9CV855K9ZiSFAouq9sm2IJ7bdp8Migqo3VUbC/KV61
KOiwguCRuys+JVH5UuxUPH6SqiFioZpiQa5VM/TUU3BV90ewYqxvhK47StIaRCSUlg+pP/trXPVe
2EH0fAzu+PyaZt+v25cNfv37RbJRv/TMyoZ9KzlryxK69JWo7vVltoVErupihlQ0bNfuqQKnf9ec
U/x3feCyjBMBUSxz3dSBdG8cPE+QSajj6jRghWhFxf9B60xSMERolFXZY4uOUMdLnoYDYZHlqjYs
siItvtypuAFgToEPmCBLt2ZBf8KJwAElI1ZJZsiGLzZmq7Na5lZtzNZ39dQ4ubPqWktiWkRHFe6i
Madc2lgLPmm4ARk31+dVZlfI3GSqqn7M4RVcXXvkMaUKjKXAgfZPhRZBUCbh7VIZYw/wNh434hRy
CK2dtys35pbsfLyyNHcG3QZt6O4QUwdNsTaSJLBInVUEZUD8NYI86Gu45YMJav45ffS023ZhIkJK
y4hrzA4+a+KHgG3bcn99HmTrFREehUsLMylqvKVYVVbWkx4vDVeC7pWNgkXDflYRdK0t8oNe8PY4
9qIEVRQbpXHCjFd1uER4gRkH9xzPLcsn/JCSbVUWV0KDBmkQLtRL/MrImygdcIbLVecDskx+e1d7
8QW0CobZbDAHK6ONuUqmH9mpPkBFc69iNpUNX8jkwUzbJCEuTmYCFOk2iXw3V6wWJWVaREdZaVPg
OgqeYfYvs9p4yV2d3gTfw2uh991Fa6G2Qcu0AfizDqfs2dWLqC1uNL6uYS68blljjcDRWayRLw3I
eudnOjxcD/51fB+EpIiOMvAmQOsNFDfL/e1S72Br1Z4m7ZcxS7faUuBJjurNhGRe3xYwFx8x18NY
tC2cn+ix1cRatb3+BbL2+Ha4cmG49S3NJD1WQNkhv/8PdRpuGe/fhI+Vb+RlC1IRLtV69ZjOLX4l
OffQmGpP045vq2MZqRi+JAvSt8+7+AwnH9rJ0HKImeAwO4XQZ3IqoUfWPE7d842eEhfVeZelZoHJ
5r/YgdKQPGtRu53/YiUxgE/A21z/HVlMCRnMwE/ZsQ4/k5l/S+PeyO9M9yHATZ5XgohEpU0nK9si
lApcOykZs6mP+117tyqk0mgVh18Jz9tIzXolKRoisqqsCiuzDcSt782fnKm5ow4OLUzVtMvMC7nN
odmb1BPBYY770k84ETXOo//1+kTIbK+d+iKkgqGoEjc3YHt5JfzJZ4/2jatpff3JC9Mmdk32kiCP
Wzc4ekMW6eZwl3lM1ZNlQ1+ryIV95lK3xr81qYO998k/Dudstzxkf3mkxda22JQxVZx5SQqTLmyV
db2HLt9iYk/m7gtsaMpv170vWQ+JaKupbQ26UBxNLOZnL9g1AOW0HO91VMs8mX0hm1s/gdRNgfg3
H/nLupjwnvTDsOORFRsxtILRk7P4xgt/UQ89ZXMOihT8WME/t9Ovtnlq+r/X/fTxVJsi7irRGuL4
HAmGJ61by+3O/gCJuzlR3CR9PL2mCL3S/NQGWgZn7NqA5wDGnUNvNCxkrs19Upkub+K87kIXilvO
ON625QOH+/vwt6AOxhiHuzMwuq+HgXxfxJjXrXtKlfoNMs8IOdzqXedNHn5k6HeBvRtUlVkge/nf
DQiUz96P3sz8JctSLKghzm1u5kNfhXg8TI/Jg7+hBw0nOS3Wu6uStRXRjbEW7CJ0n1R0XLKAEhK6
JNM4kh4z7mZ2lPbLMdOm0Jy5ojbJzAvr67bVtHZqUfroWNONmyw/lsRvdgGkn25ap/5LxXokxPab
FJUjCM5O862ev7Xj5+vJ9vFxFBiO308NT8uxtT34hhwsCC6uAkHrcZRqGy5pyhBZeW+flK41gdoF
9nMcY7OH4ggi25O7Utka22KXbgzVwdda5v69cv2XNDVctAKH8SUc7Gfmtov9z07sHXtElmoh83GF
NX0hw4OqygK3xsdk9paQXdU/cPdEGgWGSrJwNUXOX52Ndj5RmO9fpu1KgqhFPGZfV94jDYR8N024
LyS51vT9QNZGSg7jIT+20A4ytreeu5giUotZw2BW+oRc0+70aV8bin2JJMlEJj0Tr/+1mWLYBU83
GX2Z81WuVtE6JYVPVOrQV404UmGLCRazcPKbSG8KhbtlISM0ZYcNgGjqmFNobD7lmRcx0sZ01rZN
kG+vz6hs9EIKk6U0MhwyooAWNlDc7qENWkVLk+zvQWL4Pn2X3sgJ0R2ogIZg50TfSY/JflW3rWLV
MZFkZkW4VkX7oiI5hr8Ue559X/R7t7htXkWYFkjIxzzr/D4u8+rB5XynBUwxrxKniyAtWrs56Exx
8DHgJgvicSFH2Fyfz7WafFDIPCFDl9JvksxHNBbp40BIaHk7Z/rhON/K/KYV7r/0kRMGOWzDRsey
iwDogsxcwpJyxeGEzDPW+5Bx8twNigrLIN2nu9r0owRS39c9IwsVodPiEW3VNQaSSWf5pvB2jT1F
5qJwisy4kKneZHRGbS1N3PVPZv6gaXem//m2cQsZygfQdPeLjQy1f68Sv7adhxz4t+vWJQ4XUVfu
YAW5M2HgXP/mOiOEw43dbZbXDf3FpkvD6xBLK3FpSNI4Gc5UycK7TtgHIS6irVhpd4a3rgr+o2P9
HyU5ByJhJTQ5rRtXBK6waAbFODajLX4FClq4Cpv39u/ibgJ9YhXXqkd5sgrpCtlqVp62ZA5+ZGXt
y1dphdjbgkMcH5LdVsZEiTp7FSlue0wDFs8s22VFfH16JREv0sQxo/Wr3l3Qm9IzX+68nodtcmPj
c4Vc1XPfcnwfqLQRHMN5dcymIUyXE1FBcGWDF9LVrQvbIj4Gb8+RZbSRvdwZvSqlZMaFhB2qwWrs
0gfWU4M2TGFuaOM+e+WNJVJEXzljl/uBXuH81pp/BDSxolULW1EOJGMX9ZV0SBwaU72O3Tvx4iWH
MmXz7XrASCqNCL+qalCrzSX66aIfxvyQB4o6I1v5rqxal4Wm7M2Ru7hwjJ3nCvf75Q6ilqfsa31w
d8veYArPyIa/euyinHFtKhN0VhzZLls3O82zapW0trYPypkIwHK0sger/+qX46qhtepf86f15AUb
W0B0+Pfr7pe6SWitIyMTH3y4aTkaO7ybjd27HnywPaCBSVRvFb8iCyAhc8cGRCFER7kZd0nsRnzP
N11URzSaH/Vdta3+oB8oKtC6jPzIcUISQ7Oi0QnHT9m4Bl7pRqfd6jKVeUE+4J+DB5GROq2HFAsb
2C/vvE8p4gpqm0QPne3wdsoAgvM33dJ005xUT0kkGE68L3ofZV2yUC9f3r7JPnKgtuZ9AZLxcWvv
VkyMmvlbMk8iZstgDej0OyS6WZ8GoFv7KFUxLUgyRURsDb3VLZOGNbm2VFuCayDLzBVdWTZqIdX1
xQcSgiGGTeeksx0zPjfLTa94QKj33vNlvhT25KUsdiscNjivXv27VyFP1+F9EKn26qmL2mGWpNY6
jpLttS++/sLan5ax9zPFTbDM30Ji6w2du87usQeafnR2EkLJOFJksyTFbCGbmwJXtB1EH5BiyzaL
6tdsh9dC3bmOPGSBvase2zM4wgHq/uY9qFYsskkW8ppDro4wM8BBiXa0WBbx5Ks1KI7bZL4SerPb
+83gFD3AI9ZjZu19VzEHkhkWgVm8DNrEKBDzef+kea9681IVB1KpuHklLhFxWZ5LMo1aOMMr05Nv
3c8c788VbVl2yCbisOrcA8p1nWOc6Wxw8h+lc+S/af3i7Oh16kMV4Gtd+H+QBSImK8G+zun6Afhr
+3c7/0l6FhllH+XlHZ6oR5wO2+tR60l+R8xkvlR2PQ9tXIC9dAn7wRt+kNbKg9BuKLNCW+OQNmbG
knaKX5RElQgm6Uetm9zRAmKrXkLbechrFeBPNvFC5cidYE5HFxPPgHPSXmpnb7Pn626SmRbLxgj8
mqNj3qfgGx6+RmWTh8qaJDMuFI55qHPTNDSccDg703nQ+2MwPl4f9xthz0dxJNQHYvfTMtF0iJut
hr5sH4Ft3rV7GlerWO19Ds5zfdNG5DU4gm/9nNzfeBUgMo0XnreMWYMfLoM4c84+XnCpmDxkjV/E
haU2lLiwHFgfb1i/6D2OiD8Fkf3Mo+mO7IsNtLZvjFVhWz7nvodVBqZ9Se4b9nlULpdkSbCm40WT
AwZ8yN3p7QtWfaoCstPYzUbzEhYPK4u3d7j1E4RVQNFCNtxsMQ9DsOXkQC1Fc/goaB3XtYWM6Jiv
W87QV+fJiPP5xfuR3nKWuFoW0iFZ5qLWU7M6j/NzYj0tyeZ6LnzUdla7QioYTR+MTGuqs9dTEhnE
/NnYNolcI+fhmKaBYh0gc4zQNf0umeqC2PRsE2RZM8SF6eyHflZ8hcS82DzNLGl50NHqPNdWFPgH
NvCwV901S1wktk4NuHUIjLLqrJlTlPH7Kamjxn4iw42DF8KeTEmzkMKozwkwKeafoP/dqU66ZH4R
4rybWJA6wVKfi2Lv5Z9dP3ZdRRH9KFkROCKdo9kOTV14OgKSTYeBTodUhQv6qPuultdfvCgDgYcD
hLQp4e9miTT/aC3nxe5C7uxmFS+ZbEqFPHXcvqmCea7OrjdtW/oyYCc7fum0L9eTSvYFQrIO6VRo
TjJWZ8fals2G9FCJ8TeZcWeqCs1Hy+rVR0LaQuLZo2ViemDlhQTdZIZ4aXRPF7Lpk3vCoNEyQzzE
UxUJ2fcI2es2mtGbOtzV48qUPZDulH0bxy+e6gRDEqZi6xqQXoRVS3WuDf2BLumh7otPZpkrDkgk
oSpyPOp0zpO+RoIBDl/P98YtSGxMgghsJg7hUAS2PSCxjy076r6ii8jGK2StMWg1hH/1+mwEPE7M
5THlKnCxzPQ6Axe5ZbVDDaUuXp9nI4vM8rtm3uhjIWnzpvMsm7leXBXZyezqT3nnhtezSTZmIVl9
zc5pg5duZ9vHXZfpngw2bW4zLSQqkG6pN9KmPuPd67Yvpl1Hbnl2vQaHkKFGjucpg4UqlrlFqJd7
l2dRpW0dTXGQIfOKkJOsZX6tN6gAjBsRdCu3ZqB6iyQxLeKSbWZNUzkM1XkZ659lE/ys7VvghfCK
iEumnVk0I0WjLvMv1N9W7BdLFREoKSIiZyNpu9l3dFKdefqDFI++tuOm4m7uw5PPddhCRjYtM+o5
1ek5Oxi79dmCFnXfnXh91VdGt5DFrj8i5CapLa4FKcrUlH9bXuu8DIkKsS3pdyImuTQ8Uus2fBNw
6NW0sdHnUWL/NlUk8TL7QopaY+FXKOD1mSU88iCn7Gdh55DQS55uStS3ibmoW9QGjcEyY5mKTTfw
9+ND4ZiFSrRe0t7e7tYujDcmLyjWpFicamPU1bFZ3elg1zb/Gtrf68OX+UdI1t7gPOdNXp9LoF/b
4EtPjJh1P3vVTemH14CIHRF8vBCfgcWYV+f1RpNvIPF0woYZ95lVrNozfXjMs/6GsO9zzJmW/ogk
YL/Wo3m2I9Ds7HAaEq4/BP23h+vOkpQfkeAxHQqN95BDO1vQgvXvrT/XzUrHv07OxTS7NS30dub0
XAZh14bVAVvkjb+pSVguIT1gx688+ZfUIhGOTOrKKjuKcDWbnyY/zg4L8/Lz9e+QxJK+uu3iM8xq
TmuXYRosvd0Sez82v/IWgELVEwzZ2IVcpi7jVjVZFHtY8icIoElHnB9sUd2CycwLLbfDi47K9hCp
SdGFxjBByrsJs2JWLBZkpVoX+i6kTpYFQgT03FCcR/pQHq3j9pTx/bLD9fVNWLw1GYSMZtNIcfhV
0nOfVQ/g9P2S2eMUBSSL3Er1uv/jmYY21/uZdsGvboGsFnWp9r+N8wQwPj8C3/LNM1S0Ex/nGrRT
3//E3PTEL9Zcq53+5xhoEdE71Qro45mG+NB72wtkhheWIQk4dm9GB/aJJSLm7pYscERE8rJoCSkS
ZEELIe5aj9ruITW/zrdgEyBsL/JALqOVVYuNWtGPBJonWqgtwb4euWL0MtcIOWzhLWIZjDM9a+SO
mRB2m6NKRTAtixohf6cMCEgrw0lRlRUnHiwPBZ++ao2xdytjc935sqgRczgjfHFc8LYPjXt2e+tT
kPy9zbKQveWwNCTAc99z0gOriLP9qVDcr8jGLCSsZdbpVI2Y0UU/z/49RCevj1gylSLCOPGHsitG
LB4c64mQJ5zTRdWiWNJKxizyPeLQz+R9C9uD8WgAYHXL/RiiWwQSe26Z0ZbCLg+OlbaZwSOpOpiQ
uWONyovu5Ps9TsmcGgsRc5Onv9Pm81KpHm7L3LH+5oVtvXaGAa+fsC9xtPnBqJn3UmdZpphISd6I
0GFXS51yaFPIcNM/OR6I9Ttaf8/Ll+thIulLjoggxvK1n8cc5s14xAqt2tSRFjUv5q7elXG7u/4r
Mu8LiYkHINi6FQY9B+OpsD5bOFAcVBKOMv8IqemgCppswq6Q5V3kpXihN2DPzB48othlyQYvZKg5
kGaynIydDaPf2pYTFm25nbIluu4bSfSIWGLTM4ukq3GMwHUvHnGx1Ba/brMsNNE614qcJ6jmVfrD
a57tUgEokI1YaKAttW3d8zz0fxuUqZp1ZyaqV80SX/8LP+yAPD0fcKbteiTK+kgPjgGU+67748Or
KNQXEUKcc8A2jRbWm62RQliZYqE9hvMj+Vp+nTbO/+FJxMdbN0ckeNTAEdEVHVzUZk/B8M2ArKf+
NeVtqKteD8kmQWinBsjWimWpcGIxmXVwBFBsKeIlG1pFX5JsS6DC+L6qEVLmI56o4u7CCNFJP2lh
Bo4if+PNW323vhpW3Z5/CEdap0XI4MSatB6kxGgnR5AAjnUInEpxP8VkE2zTu/oubzfFGBrQmAYy
KVLtrmWVzxPyOkhbJye1T8/kbtqu8LT07N6Rv/Wh3lVxrvoZSUSLMGTAV3KvCxqs+x2oKvP6YGTW
5yVxFK1YUv1EAkgfyZgnBWYpL4Cr6+/6ag5t869pKKqTbPhCrk9dxnVtPYOoqiQucrqh+vhVt247
d8OG5X2QJfnQ8c7o0BgG1NRF39tdf2iUB2Sy0a9/v+jMUMWpyDIVcP5Cw2Z5KXUtbKDxdb2eSFJQ
BCBrje/xtId1vzppZZyq5JNkdoXU5rQ0KRsmeq4L9jD6XgTxB0Uvk5kWkjrzdbIEZleduxqokZbb
3zSc5193h8zZQhqP3QRh5R63MbP+ty6PWFgA4HzbAsIVcnUoIJnQ69iz6TXjZsQXvf0S2HVH973m
BIpckjhHxB83qKj/OQQ2dcvYLm0xRX6f3rhKFAHIGVTsrcbFHbzbjae6mo8O/Xnd8bJxCzlqBl1a
6J2Lfky1IpwYOHHR+xSzKjMuZGgDsYE2NVBgyub72A9Rr+W3pY8jJKfpFHiCuub+HHzi9kHXVJ1r
DWYRRoN+IuKOfQdKAC54g95OxVfGg4Jsup2OcxYorpNoiW9zu5CmA87tuslm9EyNYA4HnxshePAf
rhuXdSeRApKlNQWbErbL/WZlsyo32c48GLG5o3gdWt8YOWLKLgOf88CAp9ptmkIJa3999LKgEdI1
m1i6kAxr8oE2Yzjlmh1pjvnrJuMikpjnBNxzAyISF3uxHRSnxlIpykhKmIgdbkCn4C1djm43ANEd
8E25OJ8Grhi4bEkl4odL3UnoBLjs25y6Ubkr9dA+QClza26KnTGFXBU9awx+kAK2kLVQJs0SmuCX
2p0fm1u+709GsBmjabMmAU4Enc/XJ0Oy0BXBxR206yfQimPtNtVn4OJ0SKlNYeWVbhgAncipkmh8
jZ2PPmmNtYtebudGlXYMe8iy1duwKW0GyXc72dq4YduUen8Gish/SkfzdzbiFWw/54okWX320Q8L
ed4suDHlOTZoVZXHs84holH+GvxX6rHNdSfKwm4tZBef1ntACel5jWO3yd/3SYeGP0e21d5WqEQs
FRYppV+uqyCnB/0CGTRna7DqxtWKyBDZdZULQhZEgMHKcrOA3Smi/W2H/pCBf++ZZoEQTRFg0uek
DPPsaFtbI3u87nXJvIr4KasClDaYsbQtlwfa/5yWPurpplSBRyQ1UEQfp1qO6yKChf88QYjRH85F
q8I4SeJFxBunVYd1hImR1/V9N2xYjZP+20JRhE+xwjR5nVOYru5zGprZvVJ7TTZqIYFr35p0w4Fp
OuanOtHAVz9/aQJD0XNk5oU0ZX6X6t6C2u2m/WPbVHfEyc5ZrmKlk5kXcjS1Zo14vKfn1Dml/gbg
r4BH1wNRZlrowqk+9kyzYboDU30DTFb/1+CKxZDMttCJaTmOc9bgeHnwqLN1evp3xrlE6M3zl+uD
lzU1ESRlZoPhtAyjXx7Hl/ZgbRqA7Jtfc5Q+rFeXKsigJJ1EsBSul6p5Aazp3BsmdoldVNVJeP0T
1vOwDwq8iJdiyUgL3MIiU9n0u2rNHZvcneGNr2yycd3+UFiGohJLuqXI/ah7SVJbjVaevaaKp5mG
wRRE1kS3y3QyWb+9/j2SwiaC9peZcbBlGW5M7QWvn/nWbq0oX6xNsqjwWh/j/Jx/cUGCkZ8XE7ao
bHT12PG6py5znHuNTfVdYRWfmZGMoa+1NDIM6/v1z5JFgJDg/ujVeE+IG1Rca0Sl6298duMph6ig
m+mshsgZbu3qtNq1S3ni7S/HzhTzIRu4kN9j49a2biBDID9pH/2cD7tMH19v84qY4G3qzgMcfTao
W0YOSRwsvFinSA3J0EXIVWDaBiUU89wEUcUPuq1IBEmIiniruQCYouiRzRwotLTE+d5jUgMHrGjt
smGv+XexoPK8NpgyhmET/0uSHjXr83VnS6qpiLcq9a6hgeGXELH0Qld7atM5dFUnujLj698vBj3w
hthAtiEITT+0izwyUr41G5WEoMzlq68uzKP5jlinO/w0EgbqzeDFS0EXp9sRnYl9Y7gIKeoVuCYl
KdY8wzhsG+qfcbOvOIeQDV/ov6ZrtMFomfwEvrvTaODmfhwP3PAfutx4vm12hTydW7Ng6PH8RH19
o1HtpSqNUx64ipiXBaWQqfYcZNCjt/jJz4KY1vqRJTdWGBFmZaaO1SIW0cHAKexTfTNw1aWJZNQi
umruzXm0HJuf2sT51hjLGFECFN11j8uMC3kK0kgKsUmDn9CZPtN8CkIc6gU3Gl8j6SLgZz+ooUWG
bY89JsHBJF6wJ02tSifZ0MVsNax2SgKUGK6ZL8OSPOfKgUsKgYikClJamf/D2Zdsy4kz3T4RayEQ
IKaQSTanddrH3YRlu2zR96J7+rvxNzmlSqXun1MGAYSikUI7dqToaX8YmvJzVtcfx9R7K2ddLVX1
5ZKTVnHX59kKpbcdcYPaoW5QxImmwKz6dslNcyh4qiwT5pJWB76I0HTHX4yVp/sMRnJR2kw4jvv4
9tJeHjqz/rws5X3uKSOn5qFincjhQ8Sib41YHuhy3xGZyoCp1bV4wuoYNdT4CYR1ARs/36MOKsOk
mD+1njlTwKSKcxK/urr0fH0VqQyRir15KqwUB0yDG2AQF0E8tmGdLLvbn31990hlkBTPLK/ocged
NA7YB7I+XOohEDYLcwAGh2w65KIJXB0DqOpntufv4kBcW06XbjdwY+cEgpIgdrOgXS+3/0UlffOy
d9KTZaFFDAjPU7e8DnGw1qjAV3dZO/UlT00AmZh6HzcquXmyl6N533aXyrNy87L2Rcpw4Fl6LywS
b+f0ICj3hCZVK1C/1Je8dGg62ow9yr/gi30tijE06z/jlASZI16mNttz57K4p9X5Qv27wg6V+Ro7
ExOpTYY60cpe8jLg9ILX3V7g6xsPKgOpStysoCaCMj9frB24vwN7caKqJYfK0vVMqF4hATWS2ajG
uF/gbnPl7uauXcMyr3/4RvPFGp1Gc72lsFT5rtVcjSXtDUBDC0ApsUZB3AMB/OW2lq4nFSrzPaXc
8ZIunpeHpqjKADQpTmgO7j3zi0HUIwPDaLr4glQwWM87dvap83ZMN3lZ8eEyuyRZqI+7VpyfOkxe
BhmEDpauWlMp6lRFSnDWx25+KmnIrDSwYjRQ7Emq4ZNTrKYMC2tjx+G0cMonqzy4w4twfzr+79tr
qRIthR1URa3MdaGSdXoY/e8zjtsx0xziVbKl/cEoaNK4Bc7CHsv6aElncz+VbNmn9trub3++oiJF
mRR+6jErq9TFO+o/1h9+3AhD2ynIT5h09sIiPYG76l+kDf3Sx3YSm3hPY/1jrkFsJoGp435SyJZR
YXQ2p7qvYT5FfyxsEG7sFx2LjUq0FG346rJ2qoD4m/0nO3tply4wyh+3da/wJplasi5JXaMLAKYj
MnBjJvlP2zXT6D7hm6u9S7WlS/I5GfHhdHor0jjIE93wV5VKtufvJQvDnlCgwb1fhuuLNatObZP8
w4xW46wqtWzP38mnSzsx2qMKy3vj4BUJ2aVloWuyUQmX3HUyKwfX/ailYPT6UB0W3SXudgj7b1mU
ygCwvq5ouRhQCkcES7pzYb4N1WtuPrfkvvZ7KiO/srzKV7fPcDNlvtLmrbT+uJlu0624QacyvmtE
WZ1NI0VWPc4Iv7gENUJ+an5sA6GqUEccrDAdGd+15BbxZg9Z1fPYfjS90xKPF0wa0yRtxeLK+K6F
xHOLPlNsXjdU+6d2eL3Ll2SqSVQN7TlxGrSC992+TShmWWWai5hrmc8lllwbXqsVo5U2FhMvexvE
88J+xPyAV2n2Y9cUvomXzD3GrsjwDFDSgMjPdB8dY5/rbhtVXy4lp1QUedU1mKZsGFHByiDpktDh
Hwiz9v93rW/fLmUm3/Z9X8TbDBb/1FXHbL3DSja5UiayWTJa7sZIuqQjxqoJ9I61llGHt7/66n4e
4uUqcEfGpio3FqAdy79wEA+a9j91c57505gcLevkvmm28desfXuRnJpE5gOTiQVw3zoWaKvYV4G/
m1ypzgQgRIzuMYwNHaPm5Ib52T31UfpEAxRaMS7Rf70HK7C9SE5RqzcTXm4/4Ea0eWzjY1s8orld
Y/sq/Uh5yu98UvAJLHGd+ZxVDw3XHDQVPvVXb+/y08BHdMmXGMxXlj2sfg6q7vPqakLNtnhyHtl0
Ijls5scinZakP1TMXOeTWY8d+y7atfWq3TAV1dgHjYHqyINdxllXBUO8OpZuQLpy6SWf9viMayIB
lY2/ABtJPtnR+GJjSoSBid0HGm0NoommgqTSouTdXpVze2VgBbfMJzZ9EMYQzMkvjQ+qhEsuPuVu
b+EydyMzMz46X2lIggJTRa1T+2jvy0+YDaHtElVYmVxNJkWDnVWaCgwnuBD2Mcn3t/9BJVfy7q7k
CbESRD++UABowOvj9YXmnlslW/LwDuMUcOBKxAG9ghQ1AF3z+9VdBKzXlDx6KYmFm2aEDvKyocQx
yefIT2BL/v8anqRIPHJfbh+nCahp4X+5O56nof4iTHvXxdaJTvd0PW7/sSnunYs3Y1EWbY5XrOlb
RY9r9oVTTcJXmKY8GWimdsXbnoLa3DqY4yewQZa1JrH9vRm/Ejzk6UCzM3cOy8EhW7Kw24k9QYfS
tI//0D3fp0/iaxwtkb03H+KwfDCDKnAfPScwd9l+etCRo13tT9hUJ/n1PGRpPc8YsvD1q3voTsmn
9Ag6tv16rgLwsSXP2yCtNNJN01BZsuToJMltN6uRy8X4RppjNeR3JQ8iV6Hbzi78ioI90CKE7zzU
d1GnYdoR09v3/XeliFyLBpGNYa4F+peWsxnSEHOWnqeI7K3jfQyXRC5KZ9ZIczHCFJL+5FlHJ9GY
ryJFELkc7ViJZZc5+N02qK0RFJgkhImQe38/hyQUr6Z2ZuN1RyFy926RgJ7OYTCksfoGHGHT/Epm
Xc31utkQeZjQbFEc12wME6oel30fVNHWx5eGS7QNkO3Ar6u7pla9SErnZm6uuKAGs7ufZ2a2a81y
GA9OvfD7NslErk4X5TyUlrdtkucH4Z9TXV1I9eGSG5dpPhQjhfaTyTllCYlmbt+V2YhcfhZm3a/x
5lp1DUbDHtPRMqHZfCtsRi4/m3W9Gm0JblHX+Viknyb6SCcdJ7rK8uVG3jWJkXlazHSbwulP9brx
WaNWtmsxm3NnApI8HXXjTBR5lMgl3GnJ+JpSnArNAzvYGNS1vLrYfm+NZICt7O7ZYRC5mDuDu6Ht
thmXtKbHBoMIGdMtsWodtufv8qcYMZqBuvh+m1/cecfJZ6Gb4nd9g0zkUm5K+xEsmdi7jMbsPHR2
158AOP7T9U0c2BiOt5uaxtstK9XdKyn+RW5cGibaF6AAbw+sA/Xbw1R9mydNMFU4mTw8IfbRe5G5
eXvw+q8JPbn9h7tWVp6bUDDPSPoes1kmPu/sZt6VVRbdFn1980VcKS70dZyzecYnt80SpNPLVD22
yWXFTc9t+Qptyx3WGS0GXudwslz8EM2bZzwy467zMuoQ/zbKvk8nFvd+d2hH55Jb4+vQTKkm8CjU
IlfRuVWXfPChcX/8kk6P6Xgy0pPtfrxPKdIux8m4l4zEbDG84zPNfvr183DflHkil84rL8ckYB+i
DfiR+Sc3doO4zwrloUyGv7Ki8XAyssmfuPghTE3cunpl4RIi181Ny2AmQzfkofsq9uxMgjb0nvnj
xsfPjs1Bt5VVmKLcXj2VFoBZm2qcMsrEZ7pGxfz19oIqikREbq62pgwTO0b8QvEYH5wjO6FRIrBD
nPa0Q9pUn78FnXcxuJnmypkZXgGmvZ84DJ8Wth7HRTfeRGHxnrSzKVwwO/sLsjgzwGWbBku7n/u9
M+41Gtq88soOWS6oD7GXFM2S4Vx9Mv9gTBMm4uR4C5qpcVzRbjIVEViuqU+9k068xlsEpkG1mbWr
Maf99h+o9C85rZ15iWOkGLBtx2e7Pk/o26s0nAIK3ctl9GoFXjmdcIZ0+qd+/LCyZ94ea7u878vl
MjqvexaTdqsCOWzv5O45zuponXJN1lMoRq6m962XWWDGbA5W9jHFnOXqM5ui2zpXKWZ7/s7my6l2
uiTpMIx9MKcXhgrpnhR29pAvRfexcpZGswAKs5Ev8CdSMpDAQUO585H2p0Q3+EOlGslmcCE4DbxE
ds3tb4X1lhd1kA+WZlkVHy137OLWDgTIeQZPAohomjnIA3/cVrtK8rZXe6f2ZZnA+rHlJ06bwIL0
GUMK7xMtlarsumJt0hjdATex6zHGZfu3rksc+06dSAaTzrTrC+yDD84SGfV+1u2ttz+/Er3kdt2U
t16d8LQ9CPJtnvtgJkXQg/F0FJcB4/hKLU5208O1F21L8k71IxohXGtGvdirs30VZ2ApzYuAAmed
Ugo02nRPAzKSriPF+4kPsRiaAXsQ46lPv/NOs7dRHavk3l22DpVbxFiC4jH9sU3wWTHt6FA/to9k
bx6dU3UwL/fZkrR3He0pyfJybg5VhvsSn+984NvuEy05Ls605Vjl0A5ICMTwUlDNnlUR0OT23blo
TaC1YP4demyzxvgZc8sM+44EI9qINKV4hfvKjbxAHtG06/DxDcPM9bLa5ZbuhKMwT7mJdyowEqNc
OWivrM+T9WKte3uqgpSdaK25jVG9QfJgkdIkKRaYj1j2BT3NoJDxPtjTWzZpQDiqJdhi9TsPs6aU
LWOfYCS304SFODnTowA3jVdo4A6KmC9PBSIg6Ld5kvYHzBk0gz6nIgQTR4nbEO/OyC9PNMDUeDe2
rRiG34HDcm5DMf+6bfcq7Vv/Vk7N49pfVvChZtsYzeI01+AUBxVeH1X0Tv1IXptSv/Tc1MA+CnPW
+QM3vhu6NK5SveS1i4v7/Cy1MFOzGIO4/sHMIVzIcF9MkNtxzbnwGxzbmkPM+bkDO2Ba6JrWFB4r
d+MWJYbdTf4munlFcYXYmmCsWE65DXetTbsxfGzNyvTLQMNVPE/+nzb/PqR3Jly5G7ez69pwCNy1
7Ml+AIzNFTqKccVqyt24RtcK26mhFFa/Gs4TTd8mXZJSiZayrE8zkRWbmXvd00APXn6MB415+9cT
uC3lVWTrmgzOtgN5sSNUtR7Sk3fW3wP8JZ6+skGwJQ/1vIykpgf5w45EfdCH2yQ+vp8D8yNmMEfZ
dx7pDsyqsqU80AALMI0jxbv6vfi8YYj8H/3Xv1QiD84u1mw2lW+RvBaj4GsfJePtLbja3RhLwn43
fLYCMzB2OiYqxT0WkTt1HTJ4Zkrwluqr+4Efp0OKK7RL/GqE5MMaNkHY/tNh9F/+5XYgVW2D5JZd
u2J+ZfXQHfnovXhfvSjdJ7s0pDsDSFiUBqyjbkSPwpjlDl5Rz9hvbRmzYsfS/511YbJo6hoq0VIy
Bud6Oc7b/OOkrXH43eUgoHeMwOpnsnx1a0yx+nBbXaoXbc/fJeVOULAPGfgHnh/T/EDyc6sDTqpE
S75eCcEcbzMvSj5Y1kNW/Ra69gdV5UqGY5FOWH3T4nznZGOUGHbgMrHPvVeT/2Na1n6y2mAZ2kA4
buhTJ1i8l379eVtjipQhd+1aZGgxqRubvATTdWpWBP49UyNwMpBxWl6aNx7b9r6++XNcQyI0Gy/V
Qkh+DoALw5gLHG26KZ2Cmnjmycnqn/HYOPvbOlGth4zVKl3aA6GFT+/3C27LW5QkguaB7sa9vc8j
93nUAQoU08qIDNYa1sIyxwVWNYVrlB+NX+YTJonitINLpGfr1fxFvwIp9mmbJmoe3Yv14Lze/kfF
ustornGa/YLEcElvSQIez+e2iDVOqFSf5O5WYfdeIqA+cZ72/xu5O2XBELgBkG4PtAx0/QGqn5Dc
3SRxmrcN5sFXxkvckiD1jfs2aX/D8btAwtOuXWI37w+E+GC5pHH7jCc6VLAiuf9V3Dvp5oAKGsYP
WseOs8BaRTCsgNPmJKxnzKrLnib2yfV1Q3dVL5MyfdG204gxV7jsJ595dVrNNsyXLOSoyRoN+PFT
sMyN4W2rUtQ3/ta13/3YbGYizZrOOvq03Hl9Ax5Z45hUQAAM7FLy9NDPy+n2q1RrL4WBLC5We8nx
W3Wb72oxP3m17uyoEC1jt9g6d4nVC+tYMe/QLuTRrXRXuIrFkDuBY4uO1uSN1tEAOWZljDtMbhyH
Z7Dm7VhVHVYMdTB1pL6qd227+XeLES/jZPQF3jUuc8CKj5PxcYnnYG3cg2d9rcZvI9GcDxTLLuO7
5mbgrQFu8qNJl7NAjdL8x8vTSxE/z96Xpb3zeCMjvGjqF6xpeus4++UHBwCfoKHL79vmRDa7ubIh
lrFdlONmZFoa69jG6OwSM8BSY5TOM3qOaCi8NHDMrwS0Ur6h6yBUmZm0xY9dXpLcgrOI3ARttOjq
cFx1mDvFkU3GfOG61DVSYpJjnYGaFYYQJCs/tv70kJW1E8yGDmmiSMcysMtxKz9pmbscV+68lflk
n7jbVwf0bfWaYpdKT5Knc5ShDNsHrynPq49WmT07S6mJV9e1ZMpwrprmjXBHAKFMKtjw25qqujT2
/uCTMX7whcusD30Kauyv4LXsvUyTXK6rzJRRXjb3rKpkeKtl+r96k6Zhu3IzLKqJH29b8/XilCnD
vOoGLRtirJej1ZdG+pJXTmocG3SKeB97YyHmDwEwt63L9+Sq65jyjW6LjmOrnOb25OYsWsDIY7YX
t3L2IOgMuZ+HOen2VmyESWafVnHn2snXveAwbYqlzttTY7loxcT83ik5km4IiBsZLtdgwq4bnynf
9lbEWUnN0vLUOIl48HPmP/sjCLJur5PCEv5z3+ssxZKmpD5N/Imzz061p7ou/+vR35TZs0vBbNKm
vDulvhnZc3zAVABMKozRfpDtuD2d0vwb1w0ZV2z5TPnaV/C+stjqt6etnLCxMrbDSxoKAKCyvZ/t
RBwSzcZVcc435Rvg3PXAXNsu0BlAhn+n+9JX+8n/vhFqo/K1v29lNlt/lzzFOPt+SvLmlA6D+1zH
9XqeGPb9NprbNGFAYVoyZNJKUrRuVqZ7tHHK/+UaNgOHZYaYrQluKvmb0b37hUb4uPRkjntE/cvY
Lzkod4o8HjWmq5K+PX8nPalXasejB4iYmTCKprmxmy5OCsoK3TQh1Ruk/NhjwlzDPcM9Ornf/7Ic
M8dez8l/3l7g63sWU0ZIGmiDXBrSF6fK++m2/pG48a6lwBVU+c5omhdQ4uxuv0mVZCRTYmsaNyhU
F6eU+XY445L+q2c09rOfWk5Yxn4FPvCJazD8iogioyg7A4ijlNXVqXfN32BitiLHyU5LaemIMBUv
kLGUdtavWbpCb9bgffL84dXfDuBjoVGWYtFlNGWTY+j7ZHXVaZjKKqCiSsJ0QkPN7aVQfby8JUbT
bkvmODsNdn5iY/Eyg6ssY5bmTKISLx18fctFiyoI009ja+3TMT8S3A112aLJ6irdbK9953I1Lg6Y
a7f5yewaA9RZNkrxPrvPcGQAZW1M/ZT5Fb59aKPWz/bdlB3Wbtrf1rzq2yVnbuJlatwuy0/xys8J
YdGUcU2cU2nd+rdast4kXkfz/CTMLio6+61deJDQQtM+oRIvua8wU0RpVuQw+PpgrN7j2KzhMOgM
XiVe2t0KH8M0erPczNEL66E45PMczbi1vEvvMpBvcclqNL3DUSOLAcd3Yz8cMy+/Q/WOb8pGU/al
yDhbGHKjXQTMFGEHnqKAiT76v3/+9gLJbPpKFEljU++MOb95aHUkDscpExrlXNP9Jl2ynBpTVm0b
g23P3oqeGLEeso4cJje9I5Zt4iXLKcq6MOYl9s4jJtEGaStIUNu6+89rDrUJl+ymW9fJt5uRnSEW
VRxv/TXR8cttrSv0IhvNWIjRbvzJ+xJjUtJosciFfhbznh4/fLp8Xhj6pBym3mRnZMaHxfgMyr5z
tzT32aR8LlipNTRVtrKzh2tbjKuKkmTe+715p3gpxi9ubXa1B/FCDAHGxkTA4GIaVn5HCtl0sy3J
uxjPs8QobRceZYpyT/z4KR0ylLdGjUmqVnazpnfic95mLq9mdk4w2toq89cuFdHc6wqb186d29dL
7upmtpkXTYavT5MD56aBaS15GS6N7T8ZaMS6bZ4K0//PCQDlphzla3bGdZ99XPrcD4ceHJi3pav+
QfJah+QjX3GaOXvYKxzcH5gOnAZFApp5E+BizTqoXiJ5bw8ui8ZPCu+LWJzfhT3sjAS1WAGgltHz
w+0fubbvxGLIcFC+GsPQcsHObgWedzvuAyHEQzuwRzbV301haDxCsRwyLnTCIMuKWlgOjFJGa3tW
efwwxAst97f/49pOffsPadM2daKN675l59iZ9hkTYTJWkV134Vr/8Yc6KBxfsyqqP5F8W3DPFuDb
Y2fHsfvQMOIynHWed7XAuP2G5NkFLvgw365jZ8pJxNbzaExfq7wNHJLuXJoGXfuDLPMnoeUXVult
+8t3vu5l4AUxq8I7GhULHfdiChPjC3+S4jedH+ZhiG4vj0ppks+D1asuhFd5x8QB83vlhr2vAygp
opXcsIIi3LSgrdC+tOthLtKgmj6UupKFSrbk5oZwDeLmtX1xTOpHwhLpCa0auAtj4ud9ipF8fLUt
a+Yu3tC05bEslt26/rhLsgzZTcB+PKxxbl/6kkVVOuzaUVNrvVY1gpHKA3ZoPuRx2hf2ZVzcn0W5
njqbndJpOMyrE6y+dZkb9iXLm9+3f0Rhoo7k2nzqS575+BHR5AFxUP7Ig6X8gUmhYdx9NEiriekK
G3Ukx65xi9d3KX6LTTvPBjxbE2JVTi0Dejs3G1vfsOIzxyrU6XTo6z7g7Qr+wrdycI4xoMN58a3U
sauoFCb5dFw2PIPhxmcWi92CytqU/YKhIbl+c0sSWHmi2YeoNCZ5NffoYq0crlfXfhpgy5YGY67t
4lA4nwzuTdLEKZpNupNHtnP0158O4+BrPndj+TANjzm6mdxne0BnB66Le/IxK75YjHy4bXWKxOhI
rj+L0Xe6GYGxm3Cta7wsND0sdXlszR0uAW6/Q/WHkvN7aCsDPHECh2J/KcRzVr/atabLQCFaBv8O
jDGcdkd6aZ2H2or8NrJ07b0q0ZvZvUsZ6N0hIMxc6CUfHuPxVFT/0PEepDhCi4z5Tda4yN2O0Yvh
nXLvM9cN11JspeQxPQAy9LnjCXophvNiHJy9597VC7t986and/pwPT767uDRC03c3dikuEZdd7cN
5Gode5Mtu7JZtWYHR7gkj1kaNCdxmI/r89AF877eVYc7D1syyHfIigIdazBEUA+Vy6GoHgbdUNer
Vf/tF6TzM0lSgm5e/EL1ddh1+IPyMPMgfVwiihFb8X59va0rlVlKDusDaV02ZIbF83JnVctT32Sh
XVJNhUcR6+TpO4nVmb2ZuPRCaBHNRXVuBt1hVKUiGe2bxaJDC8AKC/q+hN2pihJMSy0epl/GYdOQ
bo6awglk5O/QLamN2U7OxcOt+JIHQKMzYuk5CVXypURNGtvwqEHpZbCzgK7HGWCVxXosRk1IVqyw
jP+1kiJljYnA48xRbkWtEbmtJkcrVlfG/zIDNZisR3zICT/39vqhS3RAcZVoyYUbkIeOxIDodt0v
6aGZ7ku+Mvh3LSuaVhnk9i6W8Mh0TDCqmCOjfhfHFIXvDQgGLwLILPRf8ADjDr0DJrUh4rhvt/1V
ZS2Sv2adOyTDphevfsIsngkHtNn+SN1Pt8VfbZNF3LGl5IpSdUvMOnUuQxQf6H4+DueNoaMJp0AH
WlYsrYzz5UkLPKEJhxo4+cTzsTyw1mii2z+gsHYZ1MsHy8wtBzEZuCKfBUl2LI3dbdEK1cso3i41
UBiJN9NJv3jrrmnsgA8hmy+3xau+fHvtu4S4YkBpXAsY0Ji8ZQMgCzNI8n7clq1S+fbOd7KB5Ctq
I7URKnun3vGUVjsf7fL3Cd9e+k64tYxzHW8uNWAMsuu1oTV9vi1ZpXFpp8xyJxf9ROBTzRN4pkFE
EbTOPnN0IxhUKpeSLFCI9tAJbPfsJfINCuEvNNNc4qpkS4465NVs8Q5h162fCdmv1Ws3aSK6Si2S
j6ZGm7pAVNFLCiJFI9kX5clofgkdHFsVymSMLi5lBjYsWNCmOzanJsp2eWj8dpYQdc0dmj32t1dX
+R5pS7wSylfTgYr4Z+Pj1opBv4lv5MP/2hAxCfX2axQLIcNxrdhjZVJgm2CQRwLEd/qmbZlXuJVM
p0ia2B5qG5snHx1k44ey+3j7k1Vyt19551GiKDP0jsFdE/F1LcsdiXVdsirJsq8OrElzAWWUqPEh
Nuqq0yq5kqdWWd6hyxwmE5e71TwIFt2nCclDRecsY9vBQyt+4OkD1X2vyigk7+Tj7GTO6MAo+Ns4
nNGsFxi6I7hKtuSewGs6PLaxoXMxCjboTFIFDsWsudbTbKoVL/gPiHaw8rrePt5eX5fkM1r//Emz
o1OJll0SrUuDGGB5VXcc452dna07N4umtM/lTbM0GFwN0RjV7izk61h1mgyk+uotUL7zl3jy8nlq
YNVTdszFriDnhexvG6BK9Pb8nWijM/qyqnGAofEXMKAEfvOZjr9uy1Y4jYyL5YvLZ6fCsT33G+R6
eE6nm3SlSBEy5+GauZSOLtaxNI+W92hNPAQIZ3F1JAGqfaIMguXpZC9JjdBnWGG15YiIHzC/ZEOK
5Th83VaQ6ognI2DhP6ZLauyJpnN8aKL5wQaP/dEF/VcFShLyGv++/SLVSkguyzhaEqoZ4Qt8JJ51
8sbjHXIZ2JP/bT2Z6+RZ1yJTr/1+xYDje3AZDuRKbjpyu8aUGlhOn5/7OjL9Jz/VlKmvZ2XIlvy0
Hebe7VZ88xiRyN7VQKqEbrCGoPg/1g/F19uauepXeIvksijgi2LhiGGJdyJxYIDpSzcR5epiQrTk
suhddszeg8sKu34unfjBNX7e/miV5O35u2BAFoZhvxTmSFmY0IOly0ZXWxG39ZTSp5haMF+W0Dl9
cj9YYR/YD/lT/Nj+WsP+lEf8Zf12+w+uNqdub5ISKnMzL+577LnMw4puKLBQ+bv408iDfjftNt8l
U2jyoNMBslUqkxJtC77hFtMI6cUaskONcXsda3e3/0UlWnJasO+Yle1iNTBjK7UiputRU5imDMOz
BEDqpQH7qc1P8Z8UF1eZjmJ483u5EwLalyF4vKfMEMwjF5YWn+Y6ieJq7wgyA8n27Ld5gCaVnk8a
T76aA/AyyZG7HozZ6bbUZYURLCyY5ufYfhw73WiBTc61n5FcuEgng2c1gqYVv8bpa+PakWd+wkDV
0Eu4Zo1V75B8eR1M7qXgY8ZafMDVD2czhif9AvKkw6XGbTNSqWkzr3dOXZaGY8wuI5dlfQKdBW7B
d10ejKnuF1TmJPl2lydTygfEajI/N+1ubX/muo2gKlbLKCvgMzhGKfrk0qA0GTqRfcR1iwjEjkaI
Gjt6ua0ihafJaKvKop1Xg+Dxwqqh/GH71fBqxKCfuC1dtQCSH5M2qcwsRojoxi/AEmGiVIAiQiui
2+IVHy8jrtiMinaVY31T5LH6+5ro0CyKhZWxVsxPnGzKsMeyTCdCF1Mb09Okax5WKEWGWvl24uRJ
heBWpqe5DO3hT2+cSa9BpKp0sr31vc23WQWt4FjlrM+OSfaJe0/PEiKcDLJaHRwFXb9HXs8exXRy
5u+FjqpLZe1y34WJOzRLYJ7SBeCUF36sIsDKd3MSznv09h10R+RtD3UlrMlAqzUWc9luhVxS+RHu
TZ1mP64FTJIBCxCSu05aUJSUiNvU7Lt6RVgAjbDf/6FGGFea86EiaMoUe4bZ2esIB71U3omxvajs
Y9lXe3Medokw79vayuNrDFO4Lhvx/ZkzgdI+PjE33d/lsTK6KjFqvvqUWxe/JE8TL1hE3YxqwoHC
sWRI1dw2mC3VQDncf154FvC6CebvCfc06UThWjKkao7b7ciy1Sy77BMZnSUoSKELOSrhkt8mtp/6
cTeRf9yqQuHf74EfMNd7pUvJ1gYazEhsm/zD3J6FbsvGoBp1FzqKaCmT+iIFVpjrig2/6Y3OOVky
A5g5f3hCjTTd3Wc3UqbN5iZnboKlxSnOFSdxD6U4YpqMlWrReh2vbWFdUndn0KjX8RyrTFHeG9se
X3nqQyVZHzhWIDDca2ahfw8j/fbdUmIVXUVce3LYua4Erui6NnQs7G7uUrYMlGqGKe/mMgdsya+z
nd0O3pPPG13S/ltCvRKFZbRUXRCvpRyXRCjMHf93vWtc2I7t7Et8BO8siPudKdClFoVx/gcs5adg
P01hnN5AAmE1Rz7SiBbp621dKRZaxkgVllXX2WwiIAtnN3RdAFLnJFic4Vhzft9uX4ZLCaNvOtPC
L6RWHczDnkxzCB7qutPIV4QeZ3v+bsvgOOXIm46ws+2UP4x4mAJ0O2sYmVTqlxwX0YayknXknyXO
h8iKEx6KdbIid2l1VFXXS0kM81b//f2tadcMzeBI63/vZwugBbxw/bCZUhn5uy66vdSqX5F82uO8
tJYZr0mGI/DGAWv3nLzdlq1aAsmfSdyx1KI4cG0eN8XeybTuKnMyXwY+lb0VW/4848rH/+FUpxT0
wkX2+a7PlskOSyP2sokt2UOW4Sw9OL4XgFBCI1yhbxn6ZJkAmsUEm/DWdY+xFz90S3agvS4OKVQu
I6Dm0TMHkuD86S31C6/JLytLP91WiyIoyACoBhff2INbqP7CU+M/fTIEA+8Ct97dlq/69O35O4cl
LBG4PEFAqNxfvHlydXz0KrmSsxaOJarZ3Or46Novpy/snvZHpCsZ8uRxJzHybec0gsADXT1r8skZ
f9xWhkrZkltOrjB79ILBvrnYxejcbEW4ZG+rrYlgKqVIrslHKzNtF26/piUBwNasdxPIR+76eBno
5Oe+mfuGnz0Qmjtj0Pw/zq5kSVJc2X4RZmKGLRADkUNlZg1ZVRusqwcQMwKB4Ovfoe0uslWhkL3Y
xkIoXD5J7n6O1XsiqsVgHFxnMUskDNS4z8XIzU4eE6G55HAxDBR0cxt7lXffLV8GOqyyze+575UP
o+ulnkHeCDETNH4cMdR5uk9O++F/0Hiys7UxB3dPuwyntzEoOkzoNm+sCadz5XGW3P6M4qzlrqet
mjgwkms8vo+/+vqfTld3V627//5h+6KDG5tbYGeDrr08bPbwbRYYYb9v05LV9lBPYPiX5UPvr0Hx
2HdAS/6rdLfevO9JQa6Fc6Opfc9sEF9XD6Md28EsdbCeCuP99y37g2Byl1peixbXh77CyBkdXgK3
+NGWU1LlhrhTPaX0wKKVYRZeB8Vnibd+d8g/lhmbxl3jFphFl/yP0Xh1aM09emQcsMrlUbleCh02
vSIEyi1boyPaxaiGvfb+UHRpZz3ehcwHlyy3arm8IP1oIoaM1ecFg+g17uP0LlZjLL4/wHw4Vq+Z
mtxYsO+p+Er9SKC217Oft9VdIRO5V2vrs6UH8inKk+DUbt5EA/IajSWplpa8jIHZL4xkMdzass80
7xOrCTGseOfi+0c/yMQGkykCFfRk7p/y7g8zfC6m+wz0N97bvCptu6ug4cF45AZ5ovQesLhdTSTn
smDYt25beMS5fOzEseGatxSVqCWjXK2GAl8WGrJyI2KNkwI9KGrGSfNOpvArMowiGbJtwcA22tvz
E9jJoqYzIpd9A//74T4tlLICDLM6bWijrFc5fP0VzHnx7PtD+2vMjfDzXZ+Qe7WWfg0mE1TYb2UA
1u6cp1tZHcdG9xiqiEkyiCImoSjsFHZUZk+1/RNlqvu2vT9dftDzprCm1duQ0tTr5ERNv9SR1RdW
jEfR5nj7E6qtS+F0oC0PLAMBqbIuxP/m6uAdFVrz7wXzw9bnlpNiIyV6EsL34O/OXCJRpUv1envX
qtUllQfxdZvXLXY9GVtsmWNc5c4UtUX9QHv/7b5vSMHIa+wBcBrQGVIXUVc/WPQlaLpo1k3RXB/d
CsJ/f/8gImavgeX7Gcbzmjxe2xOffxDXTWlrx/b8dRgOjrtFpUs1eZ/ipOV+qBkDdG0f+PYbwO45
P5s6HADFWciIgtvmmlnFQvvNdw5B9ne/1TEAsBomNO5Btb5kBMYm+pqOu5jo42A+bdMWESu2dLFE
JZb9sx9OwSiWzLSmtnhwpjDHyu0aiWy9z+/IgIH1SmbuWdBTTtK2/8ynQ6cbH1XtWzLcurIACorW
yrdwwbhRD/TsRgdspggov7VFOdRdi3r3CVufFIv91Hl1PDvF8bZhqXYuGe8IevC6BB3Ig1XOf3A7
nI920Ad3arlktYyNjlvahv1WbEeveO6c+/ICIgUpl9RDvgZt9UD89rxVuCYB/sZKbkvkep9YgIaT
/yoh93PLGxbsej5iRAfdRMCwyx+RpSYrgK00yft1uaPV4b8foUs35sCCwu0+q4ef4Eqlz2Fgzned
Kkp1/129QoKHUNJVD4BL/OyFy5aUYO2Obgvoug/AI/1/F3endsG45J7wzQ8bSbYJbOPjsTb+ur28
SjK7IXzwAbO14krZYHkrzGNqGefZ0mGgqpbef/+w9Djl5TBYrv1GjTwuWpo0ro4OS1HpxX3pv2vn
bWEw3yzwxjSHkbFusdH0P6z6bfLQG5Bfghb09f7riiHWZgvjYtQR2F/3D8hk//tdkolaMA8en7d/
+9sbG+1oy+88Csl+7TFYSVehrow6NumA0B44rxbogjRB/dpxeCaR67HDYBbFuJAOJffPZfYy3dOy
hHXlYiyvgxJ4KQvADol/sMwn4piRV4m4FcXJrrzIb4yozHX+QvEv5Ops03gmMC+NIW2nPO5L9tke
sq//f1PY/4hkxsTl7tS52ZDaA5aeM4CTFYfbS19Tm31pyYiNrVkInQDRyBaLx1XGyz/mohuiatt0
IwH7LuV62P6J/dMfrC0bLH+egh1zcvrq+uQ58OpDA9wRz+9TX1sxvGp4+2cko3aDDJgjvtul3P13
braLm9j45kRdShJy1vX1qv6MZN7MMDbPnQRLlwmE0NZ2oac8XW2M99NacyQqRZIsmQtHoAXCZulk
TTGIH1+tlt0RMHcZSYY8B5yIwvW7tLYL3BfryNZNDijFL8Viqwfi9mpg6XE9ZKf2mB+miBVx+W1I
m2N+DDVj7gqqDSIXb9d6c4s6CHDMl/7RPY4nu4zNN++lPQOHP7ai/FN5Gc8sqZ+I5sKnOA+5ntuU
eMFGLtSlaM4FjEmVbEJzi7+aYuA85OKtM2RiQYGpS4uUpfZjmWRJdg5Py2c9N4lq95KBL+U8UsfG
J2j4LMYXonvyvdYPum9dsmpWB6axCqzrnHYetupkn8wDO+l4R5Sikcy59Rp8YII+FY9zMqVgwXgL
PmEUJb5fNJItd/3oeZmVdSkbz+X4bOpeCK5eInfZSBZcZ43l4JWdpWHrRGvvPEx1fi7nLSoGPAYZ
bhLgwbDq/vJdoXl829PFKz5WBq+YyIAk21xZitociioPbWYfA2JF1M2j0PiLMl3Ho+rYJTMvyIpb
fjux1CP1wxhmcUGRRjV2nFVgDyDvXdPGvbVqsmOVFsjF3b6urdE2cETzcT3sHf3rElWPS2Kjox9o
l7djoOI/yVVeqzadbDJwXAMgbUAxeGiIceChFw+g/hu2Pytup0RLmKowSLnsy/KyHuhgdKnlJ5t/
5Lpc/993sys6IBd8e7zY5Uud9yl59aMtmaeYHsIDjbvHNWkSnthxAwSJMmJxnuge2VSqLpeCnbn3
ZgAasjSwgggIQKv7GtAJ08UkmozxcRGfLedc5vn320el0HMZHmNq7VU4W8bSmhUHw3gqza/Zvwzu
L17+YuU6hkZFlJfhMcygCdGsULJUWOzsF8ajg76sPghOC/m85otu3EOp3pKjmHo2LQUNu3S9mMed
UgaV9F290dZ6YTo6GdWfkYK+ETR2gSZulhZ5i2mVORLbFlfliLG+8WFi91zG4fRkvAxAh7Um6r0s
dWueFAgMoMRKb5+6wmTkKnLWTSPNRpx6NXqnee2fg1zXU6laele0D8mpM00+Dxzor212P0UXvGN4
XbNrhVuRy8Z9V4x86fsxdagTe+0/3bA+9X51MK0fVvsa4jbboH/5toQUlEEo2P/3f1Anr0tWuTD+
MW9WIMfM9s7HPFZj+IW2husHUY7LZvnmmr2oX9ehM9j3fPbq5tvGqrZ7BSRpnfGoCalDs3j0O2p+
2ujiWp9nMY45woidObYTOWtjbOAYmwPPKp/Lsmgo3kMzK0croGG2iV3gDeyetk7olFyvdjO/nbwh
m9J2zB8yZ4jXTpew7nnKFW9pS/mFS8PZaGZvSrdiPbg28gobbtLINQei0ispt6iFiVbaBTu3Zjjj
ZjosYX68fdaqpSWn0deNuZmLMaXhEiZ5wdJmqjQJqWppyVUUQTN5eeVOabfSQ5+RIw0tTShXLS0l
Dqa1ZqZp+Ni1h6kkp4znLExuC0RxlHKpF+kGaoIOjnLNlqRkTdI5/WnpdbQZquUlFwESNrRM9Lum
5MUDMM6PbVA8DdpaskIwcr3XBXiGVQI+I12L5VQ7y8m0e41gduO/ouOW5BTGsbHzpjE5kMeX96kj
kelgtGFuvjas0GiMSjj77x/857INObCksXuSLQfwI6UucCxNXmt8qGr5XWgfljdNsbhbvfE0qzE1
tVbsaRUiWbpO192gkr5kpx7SvHzcHByuZSR4hgITlnG4rZaKuCuT6KHzuiwwyDylFS0AiwQOP+5H
NvOORe/HvqnjIlGJSLLZbHItQR2fp2zdksFDWGfzQ2jc0/wEF2xJdtuYeL4pXDqnLhueSA9aArNK
haBxjYG224JSnIFcCAZ/0uj1QNNJTTSHipKDuO2emR7sXi4CV+baLniNnXdY/2g2tj97e44tUr/e
t/P96D+o50p74g1tOadhUwJ1P3t0PX4HCMu+c8l2C1+4Y1aFPBU7AXYFnjx3fR3N+nx75wrllBuT
OO0sx62gNUbnsAcUsc1jHvp/zOXUJYU7ZzHKWHdSdsi0eQOrGtu1S7ghw//uknaN23HTdUcr1F+u
aUMjA9PeOE/zsjmtBkGn1RJnJDzdlpPChf773PXhhOtlc8Zi249hHKwYKdTF6skW1WjZ3UIdmYDq
I5IJ57m1mECZ5SmSnWfhsJjS9kW0dsQyXUutSkySGS/oYs6oCUZy5IiPJkY1mnB4WWtH4+sUJizX
sW1/w6CiaeEU3MJBcrj6SVXWutqGanUpAreb11TBasDFbd2FNu6PjrW625FCMDK2B7NtTJwxh6f+
1n4CB98D6L0unjO93NYf1fKSGTNHOL2f7d6ZOwdigIHYEAevvzOLlWvZ9hrSzhvnOSVt4x6Wlm1x
zerykczbPaNJcEQy1IexOLbXWBhKEj64ooqNx/Ua/n2fdKToC0aBpcl8SKd1qtMYBOfRRqg0dBjh
KuFLmXJIA6dpVxivaZdHaytfqwIgHGaveRhWLS+Z7RI6goV+xlPaI3Pj9Kmb/YTb+bf7hCObrGk1
xbAhJem9GlxjkTdVVdlEzlCV4DbjK1K7VhOBr/4TEN7tV9gPXs4xCtT/2TrjMmSkBrEuDZB5RK+j
ebnq37C8ZL/MbmnoDmJOnWk9O3kRbfb4wtg3ffvC9ZcUfEKKxB7oLgJRbVMq8AA6b+Zjlok3kAJ/
nzYjWkgJ6ZVH0yGxWxTRiMLE7TO66pnwWcm83cEXzLcJrh7N9rSY85uJpqrbS+/C+S15x9L7WX04
k5FNVr2MAkuvedIuL2tVR5NJ4wKYC5XjR/Oii8+q09//3McvTUG7OhVyYDaRb0AMeuJmmxqe7o1Q
dfqSkZO+IpnLkQeTsngZ5+bTxtfYcleA3M+DJp1RnYNk6SjJbe1qrPsVsHuwRf8AmKzk9jmopCNZ
Oa6tTW1tcLHB2BycgUc+mm/yvNIUtFQ7l6x8drO6NgZoUEiKx6LYnorF0/gnxdIyGshU4NmG+tCg
zlsOZrcdy77SCEW1tGTR/YT26mrkc5pZPnjweJj4VOheshUKI6N/8K4Z64LRBS+I2WmrvDLZxvni
suW9ccP326d6Nf8F2aZkuDb3eBuU4wy+wOb7ZA9/ePVbQJwjLYyn1tLZsEJ3AsmGxVaY+SYW3A+s
9cUrSLqx7uTO9zAVefgT++l8MFyncybugmgDxpqf2SYOGeEnAM8fbsvo6gMmlpcMFymdjwYc6E9F
zZPNnsLiB2/QazyGEQnFYew/tWF4vP0tlaQkA25Df3QRq+e04MVhKOlj4/xT1ZvGPahWl2yYBGVl
lOgnSsuWPIh8jkhXPIajrxGUSpkkG84oes8qA8okli4x5/DBKuZzH4bnyWGvusccxX/4HQwkJ4ub
wQ91S37JxXIs8+ad29br7QO4OrYMZZIxQQoPcWzZHdHmlFE4L19tZl8wtfUAlP94MoDwXKKRzOT+
GTMbwF4C6KgtzJdqaB/WrQS1Z1pmvUagCvciQ4hMK/p8nRbuHIOdT10onrlja8KqamnJ8Kkwc2KO
yEWGIWDnUoivNWl0pI6qM9p//2CQnNlkZmy3d2Ydat+9VIb1us32H7fPSOEYZRQRNMAZpl/6yPb9
LDaq8iAQm+IiWx+cutaBkyvyDhlEZN0q0+YbQbI203gbxcHJRobUaTkwYzlQ134K3VKHrKgSmGT2
s9vl9RpAqZfS5V8GoxZHUCUuUKVJ97qk+oRk+1M3DACYMuBZguE1y8YvWVuc80aH2K/SJ8n2h612
K29heB+Dr484XbcT7Yr+dPvEFZuXW9jMrvIdDJWLdOjqJ1E4h6nMHoWrq9mplpfC+ML8OSwNLG/0
1jGj3QPmqNK21SUgquV3f/nBHKzN/5+t5fmRmJ9DGmfjy23BKMQu963RsXVEYwwirSwemWX1J2do
qby9tmrb++8fts1r2lp0QixywCFGVnLKKvA+gfzy9vKqre+/f1g+683aFHQU6dwX564NvxOe6S5y
qrWlkG0A0reyLQQ6c7TMfzhFPjBtQffz9s5VgpGsNTBr4q8l8g1U+OK+ZXEo0PdfbfflAHJ3Wmf6
RTi71ZKaXvnTckdy6R3+bs/UvC8NkFFFtn7OXQB9iDSspzApZrad13KecKWutf2/u91fubbJ/Wk0
mErwFfUCicwCYF4zRvkUVdUhDqw/Sxc9EsMQLbOf2tN43x1U7k9rqyYwUMgUqUtDzNvQEIlT4d9n
C3KH2mw45kgJE2lNDdw929WMhrxCtdT3bc3+FWmmDDHiePPsUI8g3W/bE4brI5Rgwrgp7NPkbTGv
nYfVH0libCbT/ClFHJV716aigdn1xpIGO3BhKJIclb22TgIdgrrCDGXEEcusurY18IE+G/qorEGW
JDzvrnonCV3JyFubTmTOS5F2/rpGJOd9RLkDIFuUrzVlPdV7itzCttS4CFXrgnNf2bk1J4ya/CrN
7RBOeIHygoPgj531dR3xafHXbe+iOhUpUI9EIEoHgqdDvo3OD8AsZSgTi8D3gPTGJzN8WBffGr/e
/priiOR2lYa7WdlisCgltfvTBPFivPiL7jlcodJyw4oxlDZw0G2Sji1LrPzd50tsjXVSAeyT11/p
vMQT9Pv2P7neg0VCGflgmB3wXuYhSW13jPwMva+UnYtqjDYQTcNpRRZIfm0PgHMAMbn9TcVZyb0t
zQrRkcaaU69uLetlHWiw440OqG5WvOl7PyqNOrPH+0Km3KzRD2u/+MCGS8HCaYzndXKb5uKLhWsS
a4UyuFISRwHmT5ZpRkjeuTZJmxiAAr0tKcXScgdjUHl1wcWwphUhOAq0T85rbIZFoSuA/csGcCXi
yO2LrQtA+B0BJy3ZeamXuAyChC7hwQIsNy++cXdIDJyLQAdjC8zl9a+sIO8YUzsWxrkHrGc366YC
FWovtzZiPC0f7dwSqWMsUVeU4JOlcdms0Va9G+CK67oqLoR/X7og9zuK1pqC0rVFuga0iEiR53G7
iTpCq+aqUfPrXe0klNsbjczzMJU8rWnQ+M+LcJKhC+O+8i4WOvX83DkDz/5xDH9VG0ClFhLXlo5q
Rnmsu0J9SBPBcW/Wfi3gQ8ZfdfUJZR0W5ezNAyMsQkJE5vJctuzQonWpCt2k33hE/E+5/8ukn40s
sw9Z7WjeKFXnKgUc2rV7CwwkjUbZqCzbaKj6pG6qOAzzZJz7qJiDiN378i2j6dRub6GptF9T1wkO
Xvvuu3iAyIDQ7lSPAnALYLpLbhun6o9JIadfjHk1nXFNh6LBlNBP2ytO5rjERkZeubVGlPxamknj
CRTZs8zfBHQde/JHg6RGFZwXzDyhJrE+EjPTdAwoLu4yjVPljiI0RA4MeGZGbbhGzLMBVNjGhtfH
1D8F9p1JoQwJ4uGEKsOldmqRCdyW5NVr3S9g+vjnrlORUUF606bA3CmsFE2NT5b1w3T/aPhyQA9W
1JsY5tn7AAfd84AqesrdY6DTCHt/plZKV5IUNuDEhz9yzFdlLIwsIqKpTivQ2OMNVONUFBFBBg8B
8iDlwqjRU26tsONCkGQyvR+3ZadQgt+6yQBTWZeLY6Ytkpl8+RGwILIGNwL+e1T0b6TSAUQo3jzl
3jJR0qZFmmZi3Kp7HsTXcM0Ohle9ivw75tU0JqMS1W5KH3xg4xhWhWlDG33YRkLd8bT6w9ttQV0f
JCKhDCqSZ9baDr3Y0sykxlymbgA3h5fhxvLZUzmblffDDmuvsKN6dNHXHA3luKCYaLpmOayIZY7D
C4Dk+Yt1yPpZtG28iS0L/vTmdpyfiXCZ4+GxvLIC5H95W726blfocEv+7W+5EvXljgvs0vDMANbu
RnOCQfO4TJo4PDhReNqJIoc7sBPxKiwDCfRTgydGTEKnXZM49rOhA1pQqI/cdtF5BLjWo1Om+QgC
oiyMRkTQubrUxWvNA42lXSUn2He/p68f9GcjJsJIDU+yxPwwpea5+lr+qh9qsHDYwF0WSzxqLkwK
TZUbMYSFyRjbssuUNk48BMOxbitNnnOV+GD/F/s3P/wLi/hBPuM+kbqf/DBqv4Sfxj9GDHcYsfmc
OZiljLLIOgeaqqEq55GRBubJcsQKKro0eMqf3aN5Bob3s/FEku5Ij36iMb89d7imv9Z//1Qxzjzj
bY0/9ZmB5jwdT1livbg/i+cRA4NGEn65/aH9qK99RwrxJYDm2ebgO0H7tzNe7P6d9Q+i0DxDKjVM
ujkYNKsLuML//Y38zPE37Gf7Z/e4HaYYL2RJ937PH/kNjsAvegD9jH2VevA+YZsO/JwNr2uwaYzl
uqB+QyIQQ+0bW471t3mInGmOcvvbGry2niaJvG7xv2ERdJlFy5wOVRpwIKjsPTlpQI65ga6GRRP8
VH9h//2DoSwWqMecFZ/w6RufX9sJYXs4ZLrYet3GAcT63+UD8CmNId5yUnfEXTpzEsPTFYpVO5dM
3CdhZ68Wli76Lw2JSS1iK/taAdnptvJczz1/G4X3Az5uWxNMF1q+AySVdF+4oYkQqqWlGoLJQtPB
8Pt0YV128vPyLNbuNBQ6qLXrkvlt9t0cwNQUtD52Dn7Z7lzZf1Z4jCq+3ScXSWN6r/A5nebyMvPw
qz81SZivb4OzHW4vf13nfxt9tz0u3Cpzpwue5KOyfRLV0zouEW2fuHtX4Plt7D0LPbPo2qG6GBMr
06wTXVwY4azxb9dVnnjSzQ+d9wsa/KE3XrPFdoa+9XzQ5Haqg5UCgJf1LWfNBJJWniXEyi5g5P3U
F2OE54k/b4tfpZqS73dFL3LC+urSmOXFr1Gbb02UZe972iFyOcEyuUPnwZkgejBZ8vLEBl0dR6E4
chUh44OouIuls/K82A920Ud5CFKBy6YFQVHIXy4bBEZriI7y6TLW5gncsBgNpN/tLI+ngf59l/zl
4gEF3GhJy56nfR1WeXhkeQbOz42gPds+Oy7nk05eCj2VH/CADuoA6g1eIhx+TACKNwjRmLBCTPL7
nZhmy20ZTLhc27gu+8jF6xLNv3nzt9tCUhy1/HyHlgHH6NHJcxkYPZChjHrv5BtuNGGYieqaR65f
C4n8MsdKXol+16c8t6c4nIdLjw72cA4P9Vw8VVv70HXb6fYfUlid/C5XBfPY9TW+tTRFxMFTMY2/
1uCuEE/kB7muYQYpGQ56f4zrwy+9MKJi/UpsDUKGSlBSIM5c5jUAo4fhNQ+160UmOw3zK2ff7f5v
Z/nrtoQU2iqPF6+OX1t5vk6Xdeq/WXVVRYxZuSbUq/RJ8qucFgOQT7F4sJ3Doj9grDLyzVPJPzUB
Pd/+A6ojlhxrvaENoc0hpXIJvxDSPNYCSSObdMRTKgFJWXVVt3kIrBt+mcI5CfzlU4BSw11bl6uN
nQ8mAJCEw1PQRye/NNajlgsvvHrV+A0So6SG1U8EmVC3thEQq6LSO5n0S0jfcwp+OjctdJjdCvnL
9cVm2KZh8fAlmj8Fc+oHz5m4K00ncnERmEkj77b9T7ApsuqXtfnk8QFsKgnT3QQUpyvXFt0Bgd9s
5l39/8Tra7yGd03dEiLDYBQDKPscC4fLsvkgquBoaCOyYtNySY+Ixt0xNqoLWDFfx95/JXT7elsl
VUtLGTQZnXxyiIEky8qAjl5iVpvmlQ7dQhHA5FLdNC05pRv8AWA5T9xrkYF6Pxr7l89RpLn9BxTq
KA+fo1Xjf06T+MtLaSxH3rhfFl/HpKxafv/9w7UOQOjM6KkJbV+7wxyYpzxrXuhU3RdS5OJiWfbb
iGdTxMbBLCMzXw4io4dxy39gpuDzbQmpjljKo40upAMBxu2lmEawkjaPYadrAladr+TvJ3cNGgf9
cpe+bR8qB1FRLCfmBy9ee2dEl9/7HbsYOrQV4QAW+skULwhfXxkQh++TjeTsmen6LW9Lfhk5PZTh
cK6m4HB7aYXmyG/7pFyp8MaCX8phSXk+giDHfMazr+YKo1peMlxMLvm8siB6bi+P9jYlUyDSNtT1
X6uW3yP8B70XpOJFBprEy1ZnD0tLXtGRkSOWE02uo1p/16gP62dA5XRAQYIbQNjHtm8f22ZKUD+4
72Zq7Z/9sHzgtwN4JbD9Ifie19OxHnR4oqqN71b2YWW3G2caVA2/2A57n1Gcaebg50TJfSmCjAle
9FlAsw5yCTcvngMrdh0XrD7hnVojGWxY4Fra7cc65vMh9H00RbYPi7ZYq/AHMjR4LobQ9Y1wujjt
C7EeduZv20yb6vt9JiVZ61IZQTbXCFZD/435r3R4oqVGHxVOUp4Dn+tx3sLdEQyuccqd5skNgvuO
VJ4DH9sa6oJOqcuAdlE/QC9t8+dKdQRWqo1LhrrVU9D3HkW6mvFHr1gxfNYfb4tbcZryGLi3mC3F
BPh0KfgYnhcvBBHixtYkN7zhLPLc1BSPVX9BMlZj2cgajBVA9cbvQNdLPJNp1F218v77B2MdjWAu
zBXCYda3pRTx4OlerFUry0EVQ9jAkYQbACBK1C5b3HWjRuwKDyOPfedWJyzXhwtoN+u8WIADMy30
6upAFVQ7l+5PucjDlWQtv4ixOFqe8Zkb4X0vdv+WuT+I2w3AluKFELfnFX/2EMqwgnjntjIqpCLX
HLeB8YBPPb842Xqox3cm+ufa07FTKIQilxo9oC/5BehLL5WwvwzOCDCsUZPiqTYuGahL7JpnJi41
LGieQk+8sI0d1ynTXIdVO9+N94PMZ2MCDrCB45xYcQTV69FriuQ+kUt2iQTGy10LIh+6KVkhFCvL
IowW3afncmnR7srVzxt4c9MkX9yx/e7n048mc95v714lGMlC620mdhjAqzQMYKNZ4M8JhohqjTqq
VpcCqU0N1ozlUF/W3JhjO29plLFNV6FUeF4i2WhPG3/KOkgeEwAvfj/Hrun+tXkEycasOVzVH5Bi
qdXRuS3XvL5gxKp+rnvq/WpsAkCt29K/pvUuhrqlfwBg0Xlrg7a+FLVxIH5xDOcMPaA6AamWl3bv
bpMf4LWsvtQohzUVKAmtFfjiOipd1fLhf41KhJM5sGngl3lwH9lip3ntxjW5CwMcwpFyd+6OHQ/Q
fHCxAYTRldUz7qx3yl3yNtbm5aB4YnDBU3nBPRUdpcGRrfegGuzHKnkbEXptAA5jfsm39YEIcprm
/q0TiyYTUMl9//2DMyvZvI68rKuL1VTbcPDWduoTh5F2egqBlq3ru7qm+/u/2H//8BnG8WZQ7f8i
M+YL84ox5uVdqE774pLfYfYcdn0z88tie4+u2TYx2M51aCQqAUlup5865gxNX19aJo6mTxMfD/d8
1vXzXvM72Ls8tQ1KEEoLjJBcJr8BF0BzsgZRRNVaHnrAX93lGQJJ+Scn7+oyrPnFBDT6aclYGdV1
+BdhHj/d9wXJBrJlBdR0hYIVCqwn4Esc3N4+9l6vibj7RuWujl1Ikg3YVdi6Q42IOwPr2edRV44H
n7zaIuG9iDxrOd7+GwotlQe43ZBzr6gnfgG4TeIP9HmpmjvPQDKAlfe91Q9wQFlfAczhn6VoYkdL
iL3L+ZqAJAtoBVjtFg7v6QKX11nQ0bbVrwPtoiE0X2zHSG7LR2ELgWQLs4eeCHPEMZtN8Dfl4WtP
23io5zK+b30phPUeWlJYFTQoNLhJu1YJ7cakoL5medXxSiHMM3LmY7SEX9oxPG7h+GD7urqhYml5
XHubc8cp/Ky55OGS5P4aZ76ukVi1tGS9AwdxFl+gOSxvIiMEJGpuaMxW4XzkwWvWO/bKjKy8hE3g
fCO2af1tY0bgucxbELwutRuYGtGrviRZsFGZZlMKKGg/BDFrq1Pv1u+dNzz2gms6U1RykiJZaK4O
ER0+UXrsPLIOk0uBc2dyJc9ij3Rrw0AgyLfCTohRJEEgnqug1JRhVHuX7LfitB+GwUd6wjKMzfaN
iIrS0ZyyanHJaneyyM7LEXvXrkkLNNbwWQdIpTpWyWArUUw2UJ04Go38b+E6greJfeecnvxt1miO
aveS0ZYd8fIm2PAs6ovnIQueZqarnSqWlset3cnvMUTpVZfcDEceFaIe/rbdwfly25sphCNThHB7
nkQN9qmLua6Y39+O1thEk6jerYBl9yWfMlfIWnlkZQOkU3TkEILcbTG+0DDQvOkq/L08du0Ay2cK
JwGtz6pkcMlhBOTVitbn2wJSLS9ZLMvJOgadzS8cVNj9VrxOtIst4x6KFmQNMkVIhycdYpZ9f2my
wQgjlnP2zch9cZ+/kZulDLqiB8X7P86+ozlyXOn2FzGCDjRbmjKSSt0qqbs1d8NoM01P0ICg+fXf
4dz7IqoxQuEFN1pogQITmYlEmnNMvHb5Gq5VfZ6MQZG/lGmOYLHV3LB61Jz6gZZ5HzUZ9Gf0e+fE
5uFXPmC0b5/8Bev1mNe7GHofH/zZech7LRgT90LdSeF3ZF8hWC6rDDfJPSzvYHa80F5KWzt3zRDC
oOP7HyAJe8S+qcaYWD0B1hLdgmbIXO0JYxtfbCtCWilqkt/3f0TyGWLnVNkDKW2YE9y/Rv7SNy9L
418tNOWW6La4/wsSOxAbp/q+o1mVkwbBw/Lg2/3R5daza1aKy0W2/PZhN2+vujPsjKHp5wFwr2fX
1V+tNg9WR5Vs/3CkBnYmzlc3Zjm1nOGc7TYfwoSBDM/wuRlxawS0hzX+3ur0QTc0FwdNSVFi8G/3
5SY7mc2v33xYk9i5bnoET+O0jJj2UjXZw4JXGvKtiqhdpmDCvVzbnWs7g4eofQR4fpaZASzyOLT0
AZAC8USVMCySq0hsknB5knZamfIHXrN320uacCDG3/vEJJg58CjBHVtg7SSpolYrNnyfJBy9/n1B
Z9j935DpmGDrhQGUGPAYwZXnc+AiSMXEcMDHPcOfUDGxLY+ZM1pHO9hgOXTH1nCDKq1jU+8VjlAi
fbEpb/WAC0pMaHDh/Kp9P5xaTXHFyVbeFOtGRcfMr3KWl/ShR3k3XO0uBVmCshNDYgBi792KeZ25
9RDZGcyNJm8+AXK3CXqPnP11+nr/ZGVfsJ34zRdQ2pksMRFhpC47zE4Zd3zfBSqyezh8KNhs4VD5
WsW0JxfTJ5/3bVqw20pbnJoQHSl6jPSVLih4qOo5tiUkP3hqi+Oqhd9zmzO7fvDSOShmcMyNJKyT
q6vbQea+g84x8FZVR7lM+ILppnZrmbxBCNnnrA9Gf2ziXGtVFTWZ+ghGW3Pf7Vt/GR/oig62JD/a
dn7kKJmOxrKjyAvDFfuoNABy+11uwC8kyzdXG4ugztzj/UOW+BwRCGH0cgPsE2nzAFqayKpx7TO0
xOy9lcVOqgRNJKTQIB1oE+C4swOtMNGfNGu6xzc4niccrrXRnE+eQS9DE5sl8OKj+3L5UGmwrnCs
/VjmtVcu9NLST7P9Xu2p2BHHE3McudEOeZ1M9ALuF/dAutrEC5vs6eneVhfSHABRMfzC8TA1weKl
PHiqdrIPr3CsK3hgXtmZ03SQho42TeSzy/yZeM9OdaCJwo99qIf4hc28bjxkXjRL5hGdXvJkjIzs
mJIffaHKD0sO0xXc7zBkHuMYibmUehNY7LujajeSLbz9/2bXXrkS5M2T5lJYLCaaFWrrnlgA8hCc
7zIjaDI6rNzOSCLpp5m0ge4pUsEyYQtPo9UsQHxaY/GcHQosbJRwt6oSo2xxwSLbxs+W2vWby+S+
6qDPsv+j6Yp9y8QtGOWqaW6OChe9WPST6V+AqHDf2CVbFnMYvmlh2sKDfrQMBLT2KUVemauQnCWb
FjMYBGhMaTVA2PWCIb4+jfNxUCQuPpxohr2LmQuNzRpidcgauPHei/ewTYRmepCf5yXQjsUD/dEf
9olIsM/eN4lXMLe59PkXxw5S9zzvIefZPkKwztFh0wqUtOZiw/KXeBp3blkwToA70KZnWnPpmueE
hsx7Lse9ghfMM9fTpc7t0Xo09cR+Q7en8Ty25hSW6MoM9CLHFOVGHmPPxX94Z7xQPXvIy7ENTSeZ
w6xfC8VGZMolWDKry0yfGihA4dUR2HOjaleP6XYsgh2D/SBrUDVtLiufAYOcxv2iK3b94Xj2trZg
yMWSNBz8gc3F+7I8tGfjfY3KOIv8cDgUwF56XyLzNCqchsS4xfxGPqDtETVB3OTrZ7CE92DYU7WC
SKQvZjWKcQVwBIf0G+5eoG6gqOF78g2OJ6YzSs+0TC3Brl3z91y80e6lpdddpiyOc+CxYLhax9ij
kbWvVW6+gC38hOTDPrMTMxnaAiRfy8XZDmnxykpk3bzkdUxUoYjM54mDHBXjTW8bmyeK6u/kAALA
CDo/P6yhc9AfnWv57b6YZIcrmDjzMBfRoxfkUo5PxHvtLIU+ytYVTNaiLXjjDCiNab3PiP+e3XZx
FC+FzRv/610FrRFsFrgaFtW9FRDgiBp4ejTYyQADLyB69slEsFtAQdISEyPNBaGO7jwtZE+KyPHE
1ETrDWvflzN79PPksadGMAzdIzNwheXvQNjfJ3kxQ1Gak+t3rY2Lxn9dQYaqateUSF2cFOzmrZGN
4IanVo3Ue2yCVapcn5vx7b7UJR5MzFBU6DgD4D2nl8kk4QTcKDoZEU/29MvBGYvzgaszV2bmmM2F
WD8X7br213VU6KNE18XsRFHwvKdsW7r47o7+2TVU7yiZTATrNNniOwOZYZ2YskZ5InV+MJXvlZ2n
YKGjr+t9YRvNhTlL0GUXo/zd+d+Jqt4nE4pgpMtYDBh4SOklJXpkjXbkVb7iYpVJRbDPSqcE6PnY
eeN9r9In3OAgjIjva6HM8YppiNltW81Yse/+HVwXgRHQL36I9oj6DP6r2I/Wz/d/SPIRYkqCtDqv
hxkf4TZtYOcXr+ahElFMInwxIbEwi2FyBrdTS7KAY15vVlFYy1betOnmLUhJzpqCYuU+fWTlK3MV
kYBU7pucbhY269yYqnbFhfHCo/RknLzIeO5jL1jjIk4jTfE7sv1v/7/5mcVxAA/tW5AMxi4XZGlW
jyvcu8SgRBg3Bzn+dfE79mjWDNju04V0VrxmgF+1VJR+st0LNmuntQUYedzWXAfty49S29EGDeco
znE5OTiutAynypPvs/ZO9c/z8n5fzz9EDdrWFqy1qZhWzhr2rJ2Slw01qH30XtdQj7Zj3UMlgx8R
57k87muNUWdIkNFnjFgwZOWT8bgA2eH+V0gEL0KzrSZPmt6Ai9erGITJ87wv1BBR2Tyy2nVaIMzz
ijmg5hNfX/ZtWLDTzLWrYZqwMDXbB+K5YWUVij1LPJc4vgU0S+CIbE8mj/CTVthxs+LOc1QkLzJR
b/+/sVDGXSC3m9CXHrDwHeXhNO0hp9m0RLxOkfxYzS2obp3fTXqx+i/3hS2TiGCWIzApTace2KPL
7IPT/6qn9gRkrn3XnTi35TZWmqJeSUGvcMUjySTA+WxUb3yJ0xJZPIfeWdy1R5xel680/TRqD5X+
Zcr3+RVxcKtK0sxCt3lzMZZDhcloMyoMRSpVoibi4Na0VLlVOtDClCa/0tFkAWxJEdBJzvMf5NVb
FczXeTaSzZu4j6jfIHd9MrmqP0zmEMXJrYloOqULVmeHMV6jOqZhebRfzQM9pAftsEslRRpPd+m8
lNgY6k7n/zTjc7o867bigSFRmX8Qz26kU5dNO+nbk3E0edCkj1n/yE0aLLsKoQ5IOv90AMuUrTod
YaWL7ZzHInusiui+UP4R8QcvR3F6K+t8M6GbuzWP41cjsh7bNbL/InHy+mSFVqyzwKuDwVUYriym
+QdD/VZSJC3ZkEBS/skkQXKs4+zgvemfWDzHgIA/qgYuZCciXLHlDBIjY8ZnEUBIz7N7WnsrdrgW
OLqrOHSJSYgTXnzllb6sC/Jk7L31x6DqsiBXFY5li3t/nnhGNJpmGHu7WJYTD70etphHYfYS3j92
iXh098/lXcPWKsPCMWi1F5YO5o2PwCgJfHefKxLBJBMGfA9fx8vVWY5jf+Z7mH5xXYnQkeVk1UNW
wzd79BcAjwv/2UwU7kHiPcXxLlrwoeMLCnRakUVowIgMJUnbJtUPbExEiQQBwQiUe+za8o5d8XkF
FmqaYOIlZq7qLS/bvXDfIhdMYMrYfVYfUA6dVJQ9H5IbbBIXHq2FC7goj0JTsrN3tKL0AWgn5z4o
ozTa1biOnxBslblGx9Amhr2n32twm/bvA1X0Akr8jSuyddJM09s8hR2VX2capKetUMLDgQbWgxXW
UX5QfcTHFuWKM1KNXaygwgG9lJ8+tkB+8L/VBlDPVVRcH6uQK3J2jqNB/WX1l0egtFxn6+8EhXRH
Kx71wgv8VHURf+x10Gn0p1ugS1p02WYDs+EeKXB8F3M8dq2qj122/Pb/G+fPkiI3i83rpMOPrIB4
8LBVPapka2+GcbO2QVneAl57Qws8LBTKmZIgB0jufX/5sXm54pCU1mDGuW6QQUxHK7Bc4PCoMIRk
KwuGy6i2dByoHpek+ubVzptPVSCoMokIlutbfZubNrwOcCsijTXhMjVX2s/RfZFsN9G/nZrrC1ab
DSxx/AkK34M7gVhfEwPADEu0FknQzPECrIb7vyP5DHHGy0oxh9zYE2rWxktJomHAmJRiaYlRiaNd
tBoXs80ZvSz5OSeBOfJgco8JMrhDrfgJScXLFQk66WJrdY6e5Av9PcV2aARFxH440fRuHzDrEm5+
NP12X1KSExEHvVZMMfG6QvyfMPLJssYvSQ2Kjo3MhJpmpFk8njJ+vP9bslPZ/n9jbkWaoHtuMwgz
m4M+N6KZMczFNQrlkliFyNY5VaC6y4CKcunpJ7bir+I4ZCKy/ty2P+gZz3OkMmvjDZWvc9J+SejF
aIbHjofuHqRU4rjipJc+88xPp4FekvK1ReURVQe6K0pxxban0qDEz11kXSbySmkWM7Bn3j9RmcgF
ezaStl06UK5cmuzo2hdefr2/rkRTxManFmDJSTMhvTjRY62nAXHCIvt5f23JnsW2p8Sjk09QsH5c
6hZznwjGg8Icftxf/EO8ahyj2PzkjisfUdD0ji59y6tzoQN13fzFii/L/BdL25jU4PnkX5Lki1+U
gVl8aW0FrrjEMYlNUaQckom1iFpGJwk9/eTpXzPzyKo0UCqSxBLE1ijm9G5Zd+NWHdeaqE2GwDeM
z422vtK+Oxe+FS95Fd+XpOyYtv/fOIuRmklR9qgeunMa2MR7d4hytky2tmDRrTt2eGvgFUZNNJU+
eEwROcrWFe7lwvWztLZxBKgHRfq6RnOhMAjZysK9bM1F6Q+GuzwCZCey7Crq8Hi8L2hZuOsKRjw0
FrHnfgt3+8A8ekc7nk/e2zQG9ZN96I9JqKrVSD5C7JyaWwfAqQUiRVY3AKtwDrapaguSOAyxbyrT
GWjubPj+tP2FDhdk9vIgs1T4e7KNbyZ3o4uDaeajhqbGy1i/9ltD9rKr3dhxxXkvsNm2DNNjcKCN
P4VJydagdl2FOm4R+AfRltgr5aXoZiY6tq2xM2d/5/254KCqUrE/yJbfpHUjlSohje4NcKQubYO1
PfkA1W312J0U8bPsTAUrZXpneaA8Q1dLpQeGn8cMEC1OufNh4QjGujKboRt4RoWyvTTOZRjeq1Rx
LUpyk67YDgW6w1lLUcm6rJ9YtHEvkDpYX8rzZk/uuVYkTGQCEgy3xSU2zPlKL3bi85D5axaaGLgO
oa9TpHAOEtUXG6LchFrlMuOJZL0yK1xpYIdNlKD5ilQRmEW0YxWnB0OhsLLAV+yR6tLBHdrt14w0
rs5GHgxBhV9LDtPBzcLq6xKxMItV+T6J/MS2qb6easd24TR0mwYTmb50jR4Uy/h6X3Yy0W12c2Mf
3awbPOtaigG/JWpRQ+ucfRUYV2ybsrTaXHkP3U0nOxrcMiz6XYVdV2yYaiw9544DoyYLNty1oTMo
XhoyaQvm3LpzMk/eltBKWFBWVWCvIFzz/9onbMGaGYiWMWmKS8zQs6dVt74xXYWFIdu4cPcCp0in
k4NnC+fflupccYChpQqNl+mIYMJmppHRnOH/gX37nvk5D+3aVk2bSBYXG6VGy/F6kJniSeE548EG
i+Gnvp5VrWmyuEHskMo25h8ysO2VuoRblqwOyzA906clQpIs2mmlYsPUqDct6w08hpM6DVLNCjiJ
mOqOkYlIsNGpzQyDzfiGAZN6I00xRxnfV0iJ1oiNUuBNJNzeuv3taUgDPltNMPt+FfoWVz1MJRG/
2DA1muNgTX3uA8jtpI2oqCdpABYYaGcZ5qpck+SWF7HU3XVw0B+IIMLokzFsB8M5rkXfnJal/+Hl
efJ5n7gE+63Au9AQgoOYm084BkYe5zm8v7RMTIL9LmleOomBlhjPInHvTM9VYUXz4pwtN3+wS9Vs
rOzABVPGwpPRlnD3E3msy2gaHlqVu5ecgdhM1a8gnJ4JSp25s0Q2SZ+dvsHcvj8E/aCruBolpiB2
UlkzbUHYjTRHW7QYaOhin6g6zWRLC/EzJpUzSx9wrWcsOXKyvvK9GQgRGrvzABrUAubtYhZgTT90
pUJpZFveTvnm8jazXpsmNkIfMQ2wrOlZa+19cYGIhz35erICTBeeYaiC1GvCNvv7vqZLVFBsndLr
BHBBHCMvXfVYTw88D+n4e9/Sgn0yJ694yqAdI3FO9vQ9maxPTJW6kAlbsFDegb3PWCCREay9Zo+Z
6U71upWJRLDKdZmrzGqQSQIF4Umbs6jWvHfwNCsifcnyYsOUVVNuJUtBL16D7s/2OxBOgqF6uS9z
/+P3m9gtRWpI3Xe7Lbs2fzfKjbqnSAMGknverY95jxwtppECbVIx3cvib7GPyu/LBDQ8FfJuD+m1
GsPuqx0OYXZwIpSLaB/RsxmVh2Gn8ITL11v1MaWZDUNIlpA01dfKXGLHmRXik53N9v8bE2btmmcA
PMUcInlMWDQx8N0rvINs6U2Rb5bmA/bugGfhUq2fC4L9PxBVK5v0DKw/114BQGKzAmuDUbT8aj6A
ezJwWeCcyzyY8AQLsxNaHs6+IuCXfYpg2HpfLSWm5PAp5u/V+8uvjzbb9z4VO64comEOzMT5cnbi
PToF2qfV//u+bUhchthw5TNHIy3p4Z+JAcJoI3ZrFRm6RCJitxXnY+XkDryowTBbAKa4FPmHRK/2
6Y7YcZUboH+kGmzMMpzArQ9lyQEap3hPSFyG2HJVppSaqEwgWqv0r0nLTjWhL73NI92pfjh6dhzr
rY6NDov7xyCJrcQmLDPV13bQEJm47VvPXofqx+CnwZJ8KqZU8ROSk/7HTm5srSZVmmBIFJ/kFEFi
/UzIzoUFI9ZWl1djiciWm1m4laN4q6JckKmQYMOgG2ltH0PbsGGE5MscFmsTuebbPqELJtsUec8T
1PQvmp6FczUffGt+Mfo1rLQ1Ntm6zz2LbVc6mnWJbbeYbHBPmf0pTT5VKn4d2ZkKtzKpO2aaM5zO
oH22vU+ZKlCWrCu2V/WG06MzpNyGX2wjLoCmd5hmXRXGeh/fxyKAtl4BO2DqDe+I6C10gZ6l82/g
ZIoNywjIbIRVp6qUSsxKbLUiTW21+ubdamP8m3Qs9LQK8f57njXP1GwUCVaZtIT7N80p4KMt1zv6
axuXXv7Wlb2i9VP2AZth3BitVVd5Ntpwcnx4qN1D4vbBQFAuoodBV82Oy7a//f/mN5J85iPREPqT
4cHlh8TadyOKnVc1qVd/LKD3PL3OwxEY3kHdK3yOxDHogulWrCs7gGbguaJftPnJSR7MUfGClolD
CKJReUS1nsP1LxMKi1YJwm3V6Kps14K5UqcoymmFO8P4VzT11g9/Ii/9misuLUk/qSM2XOlFklJS
4LE1vbBojMlB+9aFKXAGIv2cgb821o7mKS9D5ST0xw9qR2y8Ssli6WAJQvSwzH8PQxVrLX648k5o
4jjcd9IfH4cjNl9ZK635tICT1AMdMuDYdGX7vWzzgtma7gAorH4LffRvnvnT916t8rlCofn+xiV5
PUek4V2LQasKI6n/aawmh23Wun10wx6nwI5JrAo8pb8j2C8yAvbc9hX6PS9b0TF/cc7r1TiiyS5u
j9rbrLALSTHGEfuwGpSnhoykSCB+mQ/pqTnw0/DXEK1xFS+nPUxIxHF8wbDdCRxX8Bo4FONrb8Y2
ffEnxT0s0yTBsBuyVuswIY0LhtWgI1mcd/t6xB2xH8vKTXceciy95rGtHZRMfR87DEfsv8pLklk8
RbagKOiT7WknY+liWIHCtiQW8K8eLA46sXKGsNkQ187nlayBoT13O0N0AKr8ebNUDSNc23K3I0gM
e+erb0M8wPi/b2Cy3Qv2W8LVNYWJliunONn8lBc8GACUY+7hooYqipjavELHZFZB39emAG9AZACs
qVLpuUQZxSarDPmBzt+GdNP2M/qRuQqa6eOAAfNtf4pcK0HU1G9G6hpfnea1sd81sIunWqTkR//4
aYSxpT9/wfBZY4G6CQ6ZHnyEtDM3DpmbH9op7gz9yeKgnnUnxZUmO2PBZllu9iX4KutL455XvwyY
8x/d/G3T9/sqJLMv4UKeSTrX7YC0kzO2Ue/rZTA6XZhM+xJyjth/1YxjTRkwqS+2rZ8TXQu7QpWQ
kxy02H7VOPrgZACuvyQdDfkarctFT79XNO6YwuFLVFRsweLT5GVOAiIaPC50PC5Uw5GS3i50a/yp
Qd5GlKiv/1wkgMR3HtqD9lz8AHobfdIPzqE9Do8q0nfZN2wHfxPbDsQEyB1p6KV03djouhPyxKr7
XWIIIrJ2lzhLlaAehe58/5PfR/YXgwVbSb+Pp4g+zXH3qfpCQv61O2TxTr8hQlRlLZuLYRuTp8iQ
gllgm2VXfJBMVoJhE5uTjA+IV0rfOvLROSaNwoolZuYKVox2nNz0EvSJJcYQD1YXJQMJ+lplCrLl
BSvW/IKOc4blZ1CQozyeB6Q6e16rsAPJ8mK7FQWmKQDycc52DZILwOmlWvfZL2yFD5K4OLHlqlkq
bSOvR9DefPa7t9b7y22LANRv912cLGwT4arsunFsJCCw/SOKy+EA/AD3i/Gw2RneAXRfcCU2YHE0
P/Ma3YwXt0yGg81RPs2A6q147klUU+zAqqAvltutWN12AgB+RDbGeO7LR3a620/eeAgUxdH5P8OP
MsQPxvrYIstEd9FyOM6/kLYngNc2KTSztspDjeT5mu2CgMfSgrWWvK5Hn2Pppj/31lnZly+Th2Cr
zDBbDTchhgT9hyyPWvMESsz7opa9VEQEqrxYTarZ8DCA6hpj57d7SmM/Lmmgj6GBx8p4GhQpGclX
iO1WXTvwKi3xS7qlRw5vwqS4GioaNZlJie1Vi102Te5g9eIJDcqH9VSG/pf6DO7sQxKqLEr2CULw
zJoKoEXudsH3P/Txr9J8KlSVU9nSwgU8arTICMDLLtn6uTXjvH1zVT3ysqW3/9+Y01B3RVOnuHDN
4WrTgzVcaa5QH9nSgqXORs/spN8aA+rfo5YCD/PKVJg5Eicssom3U+vlI0D8kZk5lWXsTX1g64HP
3u5rvmzrgrHSicC7eFaNTHOPKVgS8KEP20SF7CvbvWCzfJrn1Vuxe6NKQ1ApjqCvTOmnpVcUoCTu
lwgXrAmWsLHvESbneKxMr76x70TFxqq51rVh6vX6Ypi/5jJsvddqD3ktHm9iU1WDidoqqbDlsiSP
mID4u06rJ5SkFBKRSFxspmK5URDiImcKApSDlUfe+OLYPC5z1ZCwRGNE+CmNG2OxbnGeWTwsmPLR
nkBAv0sZxY4qbSgWwkxIXV/MsPS/9pwFJlEkrCWqIvZS4emZaStHitMGmyc1tUOmZML7B/7lX33Y
xBYLit2Y2W1Wr9a3YaGB7/8oaRVamgnMnCqoAOA/NKjsa04wos5otSzIujkYl8vauefOak91ArrY
tTiZ6fMIpP8uL5+NPHlyaHcAeVPYpG7op6+zZYUl9eKOdg+a14W5mUdkdlVTnh/KB9/g/ekfTbQY
M0DbTN84debYNhPtkU59sifljtWFO2O0QMOdul3x3LsFQJbWQ+n+LEo3vq84sr1vxnDj28kKJlLq
9MWzqX1zUwMd9rs6LLHvzQpuVm5sW/MmAyuPsx24aCHM20yh7R+TPGDt7Wtu1mZWkfB5ocXz1LKf
CxiQg4Zl5Ykb7XPjtw861YrQd/0TgLL1KC1XFU7sh89D/K6QicHIuYEWrT7PAs+mWWDwdw0wpCzD
+7BgESg1D3P1y9dUd4DscIQrxven3OTgscAollEOqLf3SWh4aasIkz+OefA5wh2TGqbeMn3A+ji+
g5XVAfeWz6ZRB7k/H7SURXVrgRiuiDM+hmb77hFTcYQf+kL8tHD9eAtCoWHN7eu6NmcHk9FGWV0y
ZcQrkZxY7KxaYpalV9nXubWfSqMLPaJix/rwmiC2WOnkY9MA0As7nximWnsPiq2BYaJbg7ZRjcrJ
ti/YPFJAHlDCOxvhVh/l9RxOuSoDKltaMHhjbfHwXWv7OtRkyYJ2IF0feoC6+b7LoYiIEobpa4tR
6NZV1zQrD0ZMNQE3JzFU5fHNqX5wYYiwEjzJDYtQS88CrTYaxHQY06Ug+PUKqzU+2TxZ7J8WnYqs
Cmk39AZG/NxxVAHufvzrlphdr+wx1Uc/IVe7Sg9zPgVll8dLVuB+yg52vTyZvFU88j8+KEtMtK8F
4K6p3zqos54y77mhivvk43VtsYQLIiqWVQh1rhQDMZ+rtZ2/59y0DvuOX3BZ6dDgCVtV5FosTh90
FKybzpTSfbeVCJ7hOyYwCQbs3fCs5rEb3BpRVF8q8h0SnyTiZvhWN5a1lpGrhVkXl/PLNAFYpFwV
CY+Pl7fESm6h9xktHArB0+ptSl2gw2yel6lGnj4+WHBb/3kprl67eJWXkyuf0QoJMNIEc+rcVFwW
st0LLslKCLIIJSFXz29DXQeUlKsd3ClVTOjKlhfcEikMjXhd6VzJCLLZxj7PzvuQqsg5JDedJdZt
rdT3dAYqmusQsycjqiLvvL7MoX2oD2lkXu/rvvRXtpO5CUtmYwRgCT7kf79SxuVRfx1RTWVHX/kr
smMWYpA6a6acYMDwWs4bZmjfmWE/qC4e2TEI5tu6ORh27MK5prkf1s3PhvTnMVExpEm2LgIqkJqa
tDO2Q2ZI9zlmALx6RTwhW3r7oBvRGy0uspk7MK6EHZqEP+utKmkj8/nCqQLBs16Qm3SurQuEJM8K
2gq5oQFNv41/MMY8HGvVQIlE/GKlzye2llKGn+Ltp9EH/BWaFNmu7CKxxCJf7qVdTTfFYZy+153e
hbbd9/vcg4ijwBa30ijPnSvtpgPzvAdvsaKJFoq3uUwwQrhoZ1muewsuwxLzgkm6nuvJDOqi26c9
Yk2v15jrFOviXLXcDgZMAdeJqpAhUUyxptd5U9mC8BG4iosTgg0n4vPbfXcjW1nwyJlPsqIEndR1
XM1oM9TSS6L7S0vELVbzVhCRtl052Vev+zmhaTXv3txElZ2X7VswVUDX+s2UefbVGZcT9ceDu/OG
Fat3hlkZtoW5zWvefc6WMqDJd3Rx7NNwsUpnDbrOMIllX/EEjHhfPwIqN8hqVSJdJnLB88IxJv52
wV5r86U0gLXETplS5LLFhYee64OW0jFG+1rxKQAf07EChQpaZhS1QNmJCtape7U/aWNiX9P6nCfX
LF0UMpfdqP+q082N2xoJVt7ubTusDuVxfgEL96nEve2+7dJ2sVpnDAkFO3xKrnrigU6xOvtEx/St
asZOInyxWAeY7KrtEsO+LsbFGv4eACX6+/7Gt+Do328hSyzQjY5VT/O42FfXK8/M6MNV90+DVQar
vwuVmFhilc61dKteXcTzpCcY4vHjOlWlQ6WHu6nTzZ1tde6sJcT/7+EiKMPhmq//v4cr/RUhXsLE
PG9m+38qZIAehZ3mFxbrETvuVyHBejmK4KCMQOztJd/c7BNnV99RvNdk6iPa7gx6+57AqTltHtZO
VExzmOvRfQ36uG8D5yuYbpeY6AG3nf93BnmMBsBDFw3RBseQRt3JU1yxks8Qq3d9rtPGLXAMJUbY
6sfhV71cFd+wCfkDMxBLdwXNdMN3V9xWbhpaCw275dVCF4rmPCbTX9y1oyX5XrfueUC3ka2zl/u/
K/si4f61p9zzfGLhi5woc14mO0z0XUkUS2SWmdBh52YMd00P7IrixFSYVBKHIWIj2Frr6r7m2tdu
QmLcr0+mSd883j32zrwvUhNBEqYVY4Xr1NtXsJkHlT88GqDzoSNXXDUyoQvWzEoEsSnDG72rTg67
5HnEdmGhElCs/umOmqZYndwy7evYO8e2XE/GmhwKJUCUbOeCHXuc05RUmn0lyVvG0bCRnwgp4n26
KJhxQ5YEtSsde+djUKRVoI00zth/7q8uURuxpqdXIIfsCqiNBYRM3DPxMM7fkqk4rEmyLznyr9qe
VlBvXHBJFgsLmXOhUxs4quSCJD4RK3t646QeN+F7LK0K0GMR4BEa3BeN5FTFml6pzRXXc8QOjTkE
rQU0tjdD+7xv7e03b+5HbndbMzUO1ejeSvLDTAJv2JduEUt6ZQUEBnNA5ICHJt3eO/lR3WQru3JF
XAQgNzVThTGjm2yLdRkj7bhdKYZCOrJDFcy16meAqm3m6iTP5kqCmakwJmUrC5ZKGgCzFwsce+K8
WzbqqcqQR6YtgpnydQS8I0eYAEIWDugLPQkqTxEMStYWgRDsdOjpaNn21R9Oef5cNGrPKBGICH+g
AbnO5hRLz3rUrudCyciySfSDm1skkenJVNJ2xML2Mb8aEWCsTt1PFjuH8jCrZjZkctmc2o0VWWvn
WImN38iYFmaaGY3I7s5VqUjTy5TdEqzULObcH8f2v0k/NN78L+m3pRZ95RNFdgLb/28+wtZysmgJ
wjRrMSLMJcRN8fO+k5GtLFyo2goUK9b35Aog+WgEpmmR/bq/skzwgoEWJp154sOM0HJWgo3QQuZ1
UDFWSMUuGOmoU4faKcyfH/7J6OLxsOVa/yt287rvEwR7RU7LTIykQblHixvNDlo8s9CMsGtxER+h
rxpXT8oa+Tg7RCjzf6Rd2ZakNpD9Is5hR7wCuVBZXUtW9VL9wmm72hKIRezL18/FbZ8py6nEk/PK
gyRCCikUunEva0KvuO3OILMj1ECt58RHMoEmD9X0DVFSs/X+ppjVf9MgQJm+qdYLoX/ANlP64a0B
mCl5qjn4s9XaMIg+jjvTa55qvQQpKGr7rxtckciVVWWY5y+DNuLQqxn7ls4/hDPuoapyBB37MZs/
+eymKnkHZ9A/vRXAsyLzOzxTmX2yb9syooyfMkqi6/+hmgLJZZOaaxaEdhEDtyLSEwBivGmHh/zw
tuYlv50sx8qTBtNg+/p+NknsjfO+TceNC8JlBnxYR/LchvY+rcWfV072ZGHT93faT+dg7PRjchv4
xJIpEIqmquuU1M6ZNSKYqiZsrHpjFSk2TBmx5Bi2zhg4z84tmPFAERFlw42Wl4FErF90G0RVztnv
67CsvoGyNnJRwHLTvMpAomJuRSmy9SBEal7z7aineTTwrVSCYlXKdAd9Zzm+m2OvrLwqQMolKnM7
HKYtpjmV2dduP5yA/tyC6pLh+sR8A4DrcspEEpYkAbrgunlUHazfP3SQJrXh9wLH1WSZwdxlYTq/
X2/5MkbasWTYUNL1Rd+tlu8i+25ljalCLezucEv7kyLyJuE5dCM5Lum423Yd/oAsa9ag2mKzU1lG
ctiUZf5S6WjXXULiHYatbISqXel0HdueLg4khM7ZMLxRYvlB2tpv122uaFsGAPlahfS2Ay9NwAa2
2BYA0Tc+df0LAORVGsQ4YQ6jq/eVD9auwg4nSMrcNnIprdSMutlhg//P1lb4pywhU2jl2Ns+HMgW
fRk2lZ9BIppBTL0ltwD0HUuG/tQs7xdvzc2Yw32HDaDWfqRkCymumtD1+wf3NEHCXFczksWAV0YL
55GebglZKdIbMiJm0GbKyXqTRLgaatAQpbr2IuoTSmyeb5tTyTMhGOHY7ZrdEMaT4ddBlm7pmKjG
LvlmCVWyrmwwdhOiFG37nS/scZmLAGQfN86q5KVJC+buMsV6NEHS4tdJEUze+Azt5Z/XbXN5XZoy
LMYgbe+MXsteekJDZjyIHGxhyefrja9O8+8LpiljYhKNeOOQa/QFhfuRhaPU5264OEnYLZ9bYGmv
96L6BcllHVcsAkWt7MUe7rkPxtn+u4dymNsal6Jib7Kn2ckr9jLSWkOx7FA9Ln32DhXZLdTBZdcy
ZXDMYNEl6wvGXlyeAYeZ3FdZuXERUTUtee3E57H2HNh/9OZQUHAs5WxjXSriSFPmLsjsxhp7oxGf
Z2uMfOtsulXA5z4gfQQWiL0DZF5rgEEQ6qjFj9vmQvJjHwVCpDLd5K8rm12E/bhhKdVKlRzZbjVP
z50lQQY3iYAo3y+CRF7qHivdAMOcEd32B5I3297QaH7dVS92vpSHzgITAytm8Ec3/tZLz+UtyZQJ
DjLLACG8YMm5cE4GELJAy9TAg2RbCZfVIhd8WsZgkmmmfaO3Mw0q8POka3E6S5aDoH40F33ozOWx
QInVsICRY8S9K7+JWsExZUSmNrhUJwAvvORJ9slrRj/OSAcRGlRG6MxMv1yfIYXLyCCpamk5cxK3
einmNG32zZzoztFOOm8LyafqYN3FPpyk/ZT7AIzp1QsXY3e2Oma9ANE0bIQvir1QJkHoBO/MtDDM
M9HniBbv/eDtB55uLF/V2KWr78BJXw5QycVRTSH+kwGF5VPQS91mesm9F5YPpOocE9hl69gViNEh
xnNb05J7Q7KO57Ojk/NiuoGOCoE0uynSNYnk0bVpaQPBXfSlnHkTVgB6vJhCn79eH7d/2dlkZBTv
SA9iWmKcvXoMJmcHTrsgZUAY5CloOVjgT1nYd8mGlRRbhwyW4gNrKndAbwP0TIzxC6SFUF77XA1b
JGiKtKEpEyA4JqrTLGF5fz5N/G+2doVo0ohvGE3hAzJ8yvZEQbzFMs8VLh+cv7Mm3dXuFoL/chrL
lJVmisHhum1a5Jx1Nkj07KOHpDapXx3Gztpghnl1GybJlPFUemImVtdn/l/HnVaH2RaqQeHIMprK
MYApAbEttonqi9Y9lNpND1sISf+5ufm1nuVpk/tnb/zauM+FeC3Nl+uuoJpVyYVtj4+tO07+eaUT
Ke6XNKTORiyjalryYYaKiV+jnq03yGhFRPtk0tsgPKaModIKvhDSwyQV0daWjRvBQaYMnJqKdNQo
a8h54OeUFuGobWGmFMtDxkzlC3WWVKv9M5SpA5N5O0puy56aMmhqrkaLkxowtZHHc99Hjn5sPbFx
Pikm8l9wqYYNxVSl5llz9PexQxna0PV50Ljkx02L0F0N9uHwLgpoo7uQ8DsbuM9AL8v7UXVb1W2q
wUuHq0+shVtgFD177dE2H/Bq0NtbQdvqfxeCNpnawC7SaUY5DvnrSXjFGf39XLO97yqOD1lahk9L
jsKyGsYZjRAkPUGNsmzRJRErtzZfBWDKlAFThl9USeJ6uAJEUXdv7vJI2wX6S7ez8WhJo+K2I0SG
S3mZhuftbPTPdXE0aPEg5iQsTLG/vopUx6AMmSIkWZhA+fqf06HvVujd+g+gSD1ug+IU0yFryEwA
VQ+V1uGg6o17u0N1PCdf+3YMDF3fXf8RxZKVgVKmbizZOONCNlWPmfdWtNsPXUobrX1+cDVzLlxW
2Zjpv2tGVhv9DYzbwp4qe5EcOrGZQN3tgIneFQ+/EK6/akbWypStXlRmkjybZ0bTWi5Wk64fdXDp
4NVO77bw3KrGpSMXISK3U1TFnb3ePHiNeG88A4+9+vH6FCstJJ27eru4ZWqkGuah/2JF1YGHpRPY
AQmgqXcsx43gX/Ub0hkstKSwpsEha7DjWSAG2g52VL8gA6jqypl6bmGZNhF/+Dvq/HvL2JpkxZkp
Q6g8h1etO8FOQGnoXkxuRDiY/4JPVTV2VW750mbxCyG6NXqljdZd5IO7IfRPbOGZ/nnar1iQlYBl
NII8MEIzEge32ZhmlZUkr9Z6x5odaAsBCn9I2H3Cn68vU1W7kh+PmifsrjJgJGRf8yLfU49s7Naq
piXvzUWWaWs4dOY2IAgVCyFttnHhUmSdbMl3RYGU1tzZ8N2pDEdhxFQcHN0+mtCs7BO+u802kgcL
B5JcfWGQ89SlBQsccKylYd61ye/X21e4ri25bqnnCZnWlY/AZRiy/9f2JuOqlqHqNWJn2hlp8OfB
Q3bazd2vmZ9uFR8pRi+jq4ZRnxMoDJOz44gDQx1P7fy05iy6yTYyxIpUFhGMu4j+82PT/qegTjVw
yWOhVlzOjC0I0hMeWBkPufWHYdcbA1esehlXBdgHWyxw150LG7mGxWhJ0Bfp03WrqHYbWWgGcq3G
0Ov+r8N9jeL+DoBWiOJWEKfsRfJcvIInPsWT/gWQ0s2HuyX5MIVUE9MtzPAAkXm+OHiPhCpGKzY2
TNUsS85LqGtUPnGSFVf4V+ywXZikmmTJc3vS84rXBNE0nPhuTPP+c63xLc1EResywmq0O8Md8ah3
7m2Cas05GjYrk1RNr8mZD6dVN1it5pQa3AqSM/Vihc64BW1TGFxGWJnaoLdWhfw5djN4LCtvv4bJ
EKseDEeux7DXrDHtuuy7P69hvyqUt45ylW3WH/tgG4el46CXJqKd+WSN3w3rtjuRDKvKcIdcdIGV
WNhQjfDzT8bId+XCXq7vCYrriik5a9JYTeHmcNYs0Vso5EKYJWtellHsgdndcCbVjmBKzjpRTc+h
WfZr3/k73P9ViL6NFlX2IvlsMqc67WakCP95dfn/lM2ZMsbKoN1S+p31590rhzAjeL7SMdsITFS/
IMOsaq+tC8L++oX/XakrvhM34Y0VpVipMuAqAfrPpLRLzunSBxyQaQNcK9dXk/IH1pDrgxdYaTJV
g7D/noO17uzvjMftPyAdwWkuUn9okSfz6LxbkvQ+97To+g8otqF/8TdNf4J+Cu0MJgCb8BDZX4LY
87bG1wn5YBzX4V1vQh7sbCcPouKBZjyDnmFj7ahGLjky7Vo6UEsj/4c8lqppyX2tOS14gfD1vAxe
hHL3EJyxIZ+6G20u+a1bTUs7USTcWQrGVYjsmfFoUL4nzN5iM1AteenEXXQ8YDs40f9c8tas30OZ
cQPZqbhMyJgrW3dam9ZVcq7xnsiOdKI9DfuhbfGKWYNyF6AURwdZ8JhuyfBc/hlDfmrupxQaTsLz
zrzzggKYvSV9v75AFe5ryK/MpTEyu82wNQx7Ea+MIcNxfpwg6vxfalguLydDflH2HDDUdwUuLv89
53DJNK7uy+KPWitIV2vCjCsOVO08DNBxKlm24b+Xzsq19fWHPviv7feGlrd0ihuWmidPz4r7ITeG
I9xhfNFm1/p8fRouPT+iH/lMzsayE9XUOLFZk2heOZSz92FIAwo2zLxIglR/p/wWZO/ameTcWZp3
ide2TlwVogjGHNDYzCq2LsGqX5F8u/JMzeNT7cRFXwRJ0oalDtw/+5I53zgp0NN+2KQ/U0yPfDQ3
aU5tayJ2DPJvstzTGYCJNxwUXvJYZiKDWiL3NKOLr0/SpVUMu8lH9cgWuySGZseOaA+AvIcavHzx
zd315hUrWT6kuQuyqrygTgyp159j9YnVWzTdl15S14FLR7TbOeMCBn87zvGS7S0nPhzr/Fz5B88F
3fWX68O/uJOsvUhndJt0Bpn82YjZ/bBv4nLPP3V34/6XXvsWh7xqDtbvHxyyIC24RWYkcHwQZc72
gzF9Z9Pbxh+oZmD9/qFxK21117YLI3ZeGvjesT8kkf7kfF/ucHEIm5Du/deNrtYzWn4nWo0lnd1z
soBdu9WMOIuHmD8nb+vvPDkHd8/urDGwi2BLx+EiKnvtSnL3ZkbaaJzQlYiW/QJigBWVneztwD9U
e7rfOnAv4tTWfiTHT9NeVMuCftqdsV/z1+0Y5ifnUIIdmw0bTqLYXWQ+xRFFCFXDrSyu5hKCa1+L
5bUx88CDupI1uJHbHMb0FuZ2Vycy8M4GFXRJXZLG3J4jY/YPBdtK+igmhchaQWOSJg01GjOewzmE
vGfIn7WdHUxhEog7cag3QpWLz3jrP0iTIpLSr9uiNbGk+z/IXYsVbT61v/PY3P+3FX15jyGyjBBN
CmJD9zGLvWp81Y1jnyxPVvE+IZULNY59123laS6vAFAP/NNJvYoudofC1Zh0BWgXwabLH7PWDeri
bRJpYJO7hb5f99JLgR6MJ8dGdoc0rldbLNZpG/cljQa722d9Fxj5e+flG0ta4ThEjo4MBPGjY8B0
hUYPHgRHyfiZe35AqhK14Zgo1uCa/q2df6+1b9f/TLUuZPTdQgAPmDvso2CWjnDtxGbtisDb9dEc
FZH2VobAHW70dXmvI7IYUe8l/egJ9KWL0PgmYjsso+novmsi5K/sqB/dDVDM5XCAyJi8WRNGn6wd
aWMZlmZo8yLIrFc73SCIvnz4EJm2LO8gLOY3aN/U7muyY+29viVEqmpa2qQX3WSZa6Rwn4EVYVkz
E7LggxlNdVltzYPCRWXusoIZk1PTdj3ePlm//9oMrAfz5at1gKwbzjc/eveiZCN0VjmPdAHTB+4k
c53zWE+LmIL1egF9cFFZ4WB+q7bQxJdPbCLD9hIB6WjW4vpYa0+z/6nckqJSrCQZoNcQ7qZDUaWx
XnpfsuS76MSntOr+KLstFnbVyKWYjE+Fkfi8Z7E5m1Fi85PXb6nlXqSNxr4l4/Kc0mKek9s4uAZ6
N9MmKL1D45vQBhn242I8FPZPHTA9Wm6piCpWrwzVAxQa2s6Zx+IxbQ7AEpwYK76PlrURWqpstX7/
EJfxJtGBixpp7CXVUa+zr8WwbByQqqalOEwT1BZj6dPYShIIeUxM2wmnuQUmtU6E5NVD6qWox0po
nHRpZAJDXfvLoUn4jYOXDvcE99HJqyYzntL2kfvlfZU8b+zZKrtI3gvxPiqK2vsrFO4Qza+hcPWt
ul920AqJ/Kj6er0rRU8ybC/pnYS000TjGtI1FTDOqfV0W8vrPvhh2bBRt1BcgGWTTU6kdc5OS8qN
zU11ZsvAPWD/F1QlUzNmyHRXkZEPqOzp+q6vjkWT595zh9xQuyN+ZdgHQOOEfch6JvyT7Qt7PAqv
0Lz4+m+qYkkZ6VfMOs9pR4x4sf4wizxYumZnmT90Zw4IFNE1UHcX4x9V4gZDzve644XOZvpXsVHK
QEAntYWY3IXFIPI+zqYWLNR+ZZp2WKwt/jRVF5L3FxNH6g5bWoxKoEPrD/eaVx8mu971bbcROChi
SlnryCsNYHqmLo87vwu0JLC0kz3RMEueGusV4nFkk4FTcSrK+MDRzKxx1uo8LtPvizuGZtqHZVfs
+uJ+BM329RWhcilpXyj7cUhL2ubxWOef6OhMgTEjurveuOp0kZGBet/xBeInyTFj7Nhk9m5EKRjV
zEPT1Me8eunFGOLg309+vb/epeJ4kUGCIHvJE5cbNC4BvqUjLn4Z2fvQvbiteWmfgN5vzVNBtNjQ
l8VOQ7xKVuCNnHIIQDdRO1tUe7vek2JiZKRg4xgNiuhMGrOuPDXcOPr+lpeobLR6z4fNzhudYa4W
2CgtedSP+s7pfreh/3HbwNdeP7TeQMMr17WcxmRpQ50Xod9ssRAp3FsmUgOL+uDpY0HjxvucdvsC
ENYkJUHq3sKRgEPYkY74MZkawe2axpQ4oXD6sDftjZWj8GaZSs20akCJV7MI/87Tn4zhgXVPA2Vh
S7fcTbVkJF+2DK2vBYTYYiMjAYXKvL283zan0hHv25oOXrOKxuPkAXNbRLiDbthFMWgZB8i4PpVL
n7BYQ1CVmm5YoBz1+qgV61xG//G6BHLb0LSjM2V7BuZ0p8lDfdoqnFGNXArLoabh6XyhaWyD8Bpq
IcHg3ZZ2J/+iUEvAoZgJioU+sGhJWVSLrZdAhQ/Jskh09vp8LD0ep64ecPerpj/Pzau9la1UGWX9
/sH79coT4EZIsbfYvQjmjMw7x+fNDUUh8E+ZRQ3Uwrk5JbALQTUaTquwsqfILW+RBl2bl2JwUsJx
lnrhMYTjggKEZB0K66+vRZVdJN8sy4bWhtakccbKh7aaPrXzsNG0IiKRoX4DFX4OfsMmzqouHhcg
XSF4lcx95NZ6WKVZOKXZS2dsrU3FApLBf2BIKbJmSrRj4iIVacw7zarLIF+S0OX1FoBaYS4ZAEgY
oyb3eBULawI1IUGKaYsXUtW05LbDwEvKTEM7zkadByMff5u4v/VarWpcOlqd1tG9xsMCZVV7qFZo
ubEFxlY1LZ2rWmbkQDMzGvdmGdW1t+PklnIorHsZ+WctbjbYPbivW4fvmZmHPtuqH1UkkizpRDVy
v5uEuybhi4z7S1hh/4WKyJBDaZyjFt2FZEllD18dO+feS11pbXFLXff6V5LLQVCe1G6Kv2rs/mCB
qiyDvEJXio27lMoPpDPRq2utqA00nw9hph3EsEpE7YfkfNOGIUMYdU4GP4Eue5wQSGUUhhuOmZbu
rjeuGLuMAux7rc1LJK1ic4rd8cjJD9qFra9txP2q5qUoufZbbxQCzfsagN/O0RX3s/2e2Bu8AApP
kNGA1UjzmVBYvoaiSzC4OfTw9FtYcrBqZDggZzx12brzZBa4EdkjQtkbrSI7MM1QCVeyKqaJexxN
72kWEPDzpmAatw53RcQjwwEJHm79pqtEXE3ibjGyoBValPnORkClMrzkzM3YlQWopat4GurIT7Q7
r/duO9lloAEbPUhZriMvBj/Ou2En2HiAfMmNtpf2Am7Z/VB5GPkqNGT5zx01otEpIlfbohJT2Uba
Dhp7aOf1RSG2IQ4ZOtQdg6zZgv4p5lWGE6Sd1iEdWIu4R4l/1uwcpw9s5/36ZqBqXPLWIkNypDKb
PAZ2aLCitlwyL7JA6lCfqpwjlrjejcJAMrIgoVbfkDlN4hyJTe5N+6KbNmZXlWKT8QQTMwuaJCyJ
SZsdpuEuybTA09lhBmVytTS7hJ54e8LrUtTVeXTb/0ju3GlkBgMbF7GZNCfP1R7y5cf1llUTslrw
QwxtQMLAaMssiXEMJyFxwfYoNEsP/WUL5aHqQXLkHtfawU8x9jl/6f0v3JiCnP1+ffSqeTb/OXqz
I2wynVzE6TS1geMZR+Frr7e1LblxWflFAmkNEXcl7v5jlX51ulvkkrDxy3ABnkxEy1OEB6bxaRTP
3haj7yV7OMSTcwppW6feVEHhaSidMoBotBGAIObrdYNcmsi1ccnY61sg4cXCTzreg+2s2LEpPenj
tLve/EWgztq+ZPDJGLIEvE3ueQyNvRumYHaJugBXC0ghTGPoRNf7UdlI2jy9oZv0GsVPd7XmsJBn
M2gVxnmr0FrRupxiQDl+ZbZI7JxnAf4jQOTK0t15Vh8uwx99beMMBpSxfp9YHzaOFoE+gto0yG/C
6BNPTkMkJl+Ao6vdc0MHEkBosIjSlM0B9Oe3EmOqP5TuNE1pWUwjKTsxzw4BzY9aZKZvmho5FdGY
dOoXC/JnVdejaQCBkq0nL9Wo10X9YZ8bu6UwRsuGYaCLMEIm3Gy2wNSXIlCsW3vt8kPTrBWDKEsd
lLxpGUxzFrjl597E8+zWfV7heHImQvMnUAW1TXJHJno3FMY94/1Xv9pSUr90bVrHL/u1awxja2fs
ZOnLvrS1sM2fmJEHVd7ftf5v5ngTATA6khzczbU6YxVWjqebQWpNse19FYv5aSbTziHf2mJLiEr1
R5KLa7bu1n5aspOWQC4um3dCIxFPHbyjiCBxgFUetySSFJMvZygGs8u6uiX8pAkHnKtG9crnQdv5
Xl08evO0gfBQ/JCcouAJACSm1sBythnYIHitFuCiHRFOoweWBR5ktb+xDV/K8GA1yAWLNuvzpXEK
dFX7Ea1+ps1nDdUlRYr7A7J4bPpU3IT4XftajfrBc5rB0dO8nSDt58+gnjf7bl8b2fT9+m6iMprk
8m7Se16n5+w0gZdggihHq5Vh2/pRXQ6BX/5m0Zu0yfAf0g6gV7WWGxX+wzUOvn8y832abLylq35C
ip4q0U7MsVp2ai0nNAcvNNv8Me9EJLr72fytQMhz3VqKTUbOAUCiqRIDq9lJJxM7TrXlHVmb5+GQ
J1spT1UXkv+now9ivdkALXo1dnXYL5COD7qlGb7jLZBv4boUvchlEGXjW5oxpfzkZE6zM00oGUx1
roflRI2Nc0rRhSXtL33n9J0xY0NORuPRtMTRmNNH2x4P16dCcVbJGZN07FG5lEMOEWrLZtQU7BWc
7250vXHF2GVuer+Y6ZwK1z0vPogWdLrHJTtosy0Egqp5KTool7oyUjvz3uvegkxCnbAHQ5/9oBvm
cSPGUnUh7RptmS4GX/9Ab3jAyx5gxB9Dv3V7V7W+fv+wJ6UJGIpyJ+ensfUg5NYHjQks52ZyQNW8
tFXUTsPBalfwk0E+LR4qKOo6Ys5t61Iu12j12R4rg/NT0Yu9bdOTVqVBS4sbDS8FClOWLUWaYey1
u1/8MVh+QrrvxqH/a28AfYNw0bZnUBzPz5z+0N2NfI/KnyR3TdxO6M6CKU3Eu6PVu7nodtedaV3V
MlweB5icK9EqI3PdCqPWWgYRsk9p9tvcHNdQcIvBVbFe5OqL3p/qrPXRQz+XkYNkSeH0922ypReu
+gHJXXVPmwyjz/ipMl5dFyf8EiTGTzxE682WzobC+nK+ZEjcUhNLyU+l9TTqYF4ctq4LKtus3z+4
qpgGk0yoEDqtWEJC7yq0PvDfrk+tatiSo+qZD07eDosmHT671gulT9fbVV1z5RIL3EJQwojqppPN
gxnjPoAgN+IhhI66L1bYHLLDRker61xanJK7GktR2YAs9I9c+NXBcpt7N5lO6wNelC/MCNya7Q1L
2/G0Rak4GJCWLWk+RVAsl1zMHWOJ72IfspK7cYyRXg0mcerTrfNXNTeSQ6No2Bywh/ITIYB9APHu
gN74utUUa0pml8+YSTqqIXrIJhcJDi/SSHs0sq27oiKc0yV/yy0/rxvD6R/z5htncTK8+s5zMX1t
HsZxC/2hsI7MNK8VzPfZjAXGfe8t7eDIWuV/u24eVduSy2Ut5aWYkv6xTc1garJDrdHoetMqy69d
fvBmbpQdnkHc/nGYn5BZGHgb3CahQLx/Ucx7SzXjKRnbnD+dvcIAa634fH3YivuSLnnZoDk9xDAM
791tcGX2+53fstAt2mPpOmFuHbI5C6l7kzI0fkQ6JlFsOS4eh5EKHQWZY36f4EKYL97L9Z9RTa/k
WGnd2tAuwuo3yKPv3o3aTZGDK5PMFxPJNJrD/ik/FtmDibvFtHG4X142rkwx3zu27w0ZdrmOdIHN
PiUF6kWSDQCmqnHJXemE0soFUKdHQnmUsuqQW0NgZ1vwgMtrx/WlSFartakedd17H6B5Uoo6dCy6
B4oo7Ktib4JDbJyirBcb9+HLk+vKPPM1FEE5H4h19HLzJdfbu9neehRR2Uny3RlSndC3psMjq0kA
au5wSM27GsUJ15elqnn5EjxnedWgsvM9AUzVenXqOSmg5t6WU3FgOjBA/v56R5e3Z6g7/nMPysxe
aIWJCXFqKwQjydHXvWDQoGuG4iCgXADK37huryvo34ezKxfAUbzoj93UtY/e2D4Cp7PTE/swpF1Y
WOOx2Xw4UllOcmiEpUvquq51rKAhESaa8YryZz/Ik+r1usUUHchlb83k58zN4X54G4h0Ou2Wonxc
GN1db16xZuVSN62rMjDGTeS9Erb14tYoRwutybX7jfYvvuY5xJWL3HILaAda1FY8oaKNt+82JFMC
YXpd4HEjLFgJKqcmagztD7dcjuZk3HSQunKhGxk9zqyytWJjyne89O/nYUtP4iLwfv2nda4+nKQz
r6hrTY0Va2IMoIhdlS8jindHPD80ff6lt9gL0X+Kwgqyajj2pftMnS0qZdWESTuBSMTQUzGXp2UI
B/0O9J23LQRpC6DChDbdgnZ7w31tfNoDAKNt3flVg5bcvnSXrstyvTwBB30/J9mrWxo/bhu3dGD3
Rl15peNXb8NShrnv70R+C4B4nWbJt0Ej4NgOMB5IdOHRwZz6JgCFwkbeUWESuYJt4AL4YQMmMbFG
XliWlD/dvHI3dr/LFwRXrmNrOYGSjUPFW9ew/Th84p0WTe3e2dKSVuyuMs28mQtT79tUvLkNjU33
q+FmoWm2kGTlO4Pa0fW5Vex9cj1baljDIFDfdBrIxO9SkJJzxvpH16Z/3NaB5MgtIC/Cs9bfmMqA
aZ9BHBMU7ev1xhXBh8wub/CZjQS45be5fOqrw4AH9KmETsh3n0Tu/Hsz3hagyVTzXr+AtL0X4g1s
vsGAl1BIGuBFlMTXf+PPTMiFk1QuZitRDY8QYC7efNymaSMedf6VZjzQudj7/jsjx0YUkW84YQKi
KYA0eor8Nq1Cz2FRlqM2f4pSsvXOeLEMBV7pSQ7vAt9Z1KmO4eDFJAU97mK1gd+dJlyCfWjjCEuP
8kaPPPAAb1hgbfqSBaSNgIk5R0Uf1mG7m6JfVcx6jMfTKN2z2yIwuRqOaOAOEgm68Pzs5Ps8GJh9
n+VbOaKLdd+wmkxlX7M2a+ayLd/K5Umzsv1sP3nlw5I8uLQPKesDo4iJf++yk830sMFFQmfP182n
8GK5ZG7KqWlqBZzMInjPbsjOTOhx2AwpFRupXAWXCZ7qo7V050pfAr+y9hSYqusjVzUtbQ+DB4Br
Wo3VW5k7BxvhKauSG5teu/wQQlTT2HlNmlYnnr/k2j3i0utDVhlbOsaHKUtNK82qk+50+6b3o7Et
zyC8vd66yiDSOW4PePcRNkadDNbXMiE7IZat4jXVyCW/FoTrRrYY1dukN4Gra09a2QUUz5bXh65q
XvJhTlG5hHpF8aZlAw1mjQU0t/+op62g8M93vAubhFysRgvNzwzqdGePsDtfPBuuvSvKH9SjR+rn
u955nqf+hIJp3HfsAOmSx9YvQZkyDz/Tro4Tvwtz/Vg7S2Bmj6AzKrowI81bqe+AOgpMepgdsV96
II68nBzqDlDWQs+fWcYfQBy1EZUorCTz5idmUzqeibgh4Xm2K5vxtzEDoMasmmwD76uIHORSOCMd
IW/aWNUbddrQdKrAgV6gpr/R5Ae7DaXlyqz5JeJBrVl3HDLY0dD7X81NYl3Foe6shvvgt1MDNBGZ
je6skU+sau4aB7LW4oUjpzDkL0bBg4LcGH/KFXJ4Prd9e0Fo2y7JtNNHvzzgurwF5ldNtbRT2Ive
WJ6G1vUSIrw/KxBE9u83+ZoMZCt6M9XSEatoqfUvear/zqzqE+7dL9ebVwS3Mo5tBdPgQoGR10sZ
VM5DtUxBU++n/ratwpG2isYtnWpusBPR/OtI6tCdXzSIt940eBm/NpeL70FUtXpbIBohWucApGLQ
9ewBajMbSRbFLi1j1MToMQK37c5jA7LwztXdoFic36+PX7FsZLL8uqvNoers8s3LPgMiFUx+aOo/
rretGvg64R+cyylTger5qTuTpDICZ+TIqOjF0/9wdiXdkerM8hdxDhLzFqgJt+22e7hdveHc2wOD
xIwA8etfVK/c+qziPDZeeCFUqUwNmZER+wZXIhcCDrk72Qv8vSmGKLOnLGoMZ6td8w9t6DvbvwpS
65upNspRwujzd7Mv4mmS0YygKruY2jzp5MM4zrFRQbvxOKZOWKxHl66R2GT2uXnnexNQ4tl0ymb1
Mmt8ddwyBB1iIvMxbIYhGrqXgX+eXHoA30K8bpHS+5rvKXeBbhh8axxEcy2cb4I8VkEf9vXPxnwq
l4ts94W6imhDw/mcibZDqI/lKSjAjtZ853hMEWerA06XzFE77gwCNS2H2uNrX11z85jb2ZGS4GBB
1rGa+8NUAc44fG57B30AfUTleqjd4nTfJ/8QFr6zaCq6zUkh55UZq3VxizVynTIy6AdbPFLU6O36
ta0ulg94R492HnHsB3SlDlWcVyev/jS2MszzRPQ0RDkqAqgsvj8nTYCrULiMmQaSE7jHuO5DUHye
uxd33tg7NBu3Cn3rqz6vobOHK95qxazP40Z8Y21CxMZLQ7N//A/czZutsiwmec3Qxu90XmhOv/cZ
Rdk8ypzPti9neTXqa2X89IyPzrRz0rcf82bTK9w676a2kte1bFGfMCNQTW2cNbqlVLYEg5Be+Klo
Hqg5nSs2A804fSrmDZtoNgAV0DbXZrEENrfQXLUeF/PokfmUVyBOgFoCuFKj1tgq6ur8RnkaTIVp
z0Sa43WUDy6IM8z0u8FAa2RtFG50OQUVbzb3dpDnDrXQEl984gWUlP9r0ibOQeRr9V5E+MVffozo
wL3vTbrvqQA06UDjcCot61KPVtwWcSB+GQIoU85/N8tDvpwn07iY5S4aYd9VIWl5k5O2ZyAdLEvy
ucuyn7RYvt3/KZqQU9v3lqKrnX6oZtzfoY8HUYax2CrF6oa+ecObwBgHdxLSEfKKTpHQq9xT4Kz7
7gJUCWevIHMKjPd8LbPTOHzMm43HjW7KSixX1eCiGzOYr3n+ZAQ0HplzvG9nzbNJRZ4ttStLz8fI
YvwXJdLWfrb7Z0v8W+zECrtq017WpoTby0KuS4VrVwbhWW/L33VmUeK3SgWIDmVNrkHrn60sfw3s
fN+D9X+YgG0XgsIoW12NlUWF7XxYrRfD2GL+1Ww8KvysESCZA1snudbBI1pUIbYR+VB8llt8GZoN
WgWf0YYRp6wFuWbdE94EoVde1n4LDaxxGbVHjy1zWlf5RK5W+2iy2G6+LGYTtihU1cMGbF43fyVE
KTqyccTM5Aqa+xSVQ/bNFlvgM53tlRh1xg7UbNBCvpbSjUhdPeaO+K/Jhtix5RYzgW7+Srw6jbXY
jA6Yf0VOzeI92F0ZT9VW8VM3vHL+EofQ3m4RUjT9ZC5tWAu0Tm8pNerso9y/ubTMdoU29LXgScGe
cFdcQfXbfLm/32hCVkWY+dKprKwYybXPzJO3Tmec5sd9QyvP60msIFYHVu2KRvgwyL2nUdb7Zv0/
0PQcWSuno+bVHqywdqB6tO5pCUYCXcWtycWSU4DGzSux3HAQVlxtrqTG1ipmjbTMNdbKJVdT+DHP
nHhmOzcYFaomPGtaewAurvlKz0YO7sfJfizdrceTxgfNm+O/OaKBzSpJvkpy7XzfjCsR/JA0NSM7
tV8tZtcbDqP7ihKlfVfZTmo7OJmGb1mHVuMpdCbA63/f90fNPqli1wYbLzDaNci4ujy2gCtzElp8
kT4I9bbuBbpPKLEK7i+A0rPWvAL1Go3BKYMChpdGzq9xK2els5F6xBoZBAYhwH5tGIuNaTrWVvrD
JqhYy61l0LmpErdDmWUD9kpyRXnJQk+Ai6IRwYlyfxXe3ysdFcEG7HcJOgIEgZM1R5ka/3TMjLJq
i6VcN/ztEfPGU4GkZC3pYB9ir+cx+M92lwPlw8aF/n3TOMFt3d+M3sxGPy8MHtrP9JBy5+J63s6h
bwv+ZmiQYgwdtym5ciT80z44dMVWo67OJkr0zlSCNkSYJha0Dc0lbkgeWvx0fz11JlGC1vKRJPRK
G1ebtjrNaf+5dfhGwft9X3dUfvZg4DNFBdi8DvLZaGPmf126H0G5Re2hm7kSrI2P/SYwVhwibooX
swwD/s99m+gMrgTpCvWlxePEvFLH/bI2VWSx8r/F2spB6uyiBmidChPq2bcbk/xtoAfPymzADMix
ZFuIDI1tVDSazTraEuqUD2n3s2bpJRu2CHnf3yIdFYiWT0y4S4rrXjA3Me1+muVTCn9Ep1aUTRvP
Pt03bv9/E0vlEjS5T+CTPfvedccsPa/1b5tFNNj1GsE14e8PZMLLAKLCPpD348XNSVKDBt9hy769
QMWdTauwrXGd6dX0zUjWfhRspoo0vqNSqMNDXD8PMLQ3/bNMRznj5KCRuYev2/EdlUHdFisxpzkw
rw6jaG1qDm3x+35M6SauROuaZfmYyQynkj2FJRcn362ejPbfgXuv+76gRm1ay4b5KFEu1XM9Rp0x
QqD2xMwv+4ZXoraqnTGtiGdeLcfFad2eYb4wz6pL3fj/3f+EJmpVrBm1HGBhmY8iK2njylgOgbvV
zqEbWjlXx2XuPWOC+UHiJEKTdl5U1vavffNW4jU3gLT0PG5eBYQ4zHZCBWALRqSbtxKpg1+jUXmt
zSsXRrSkaYQyQLxv1sqx2kuPskbk5Dq0BNU9dmZy602sOUBUSFndNo3LZljb6vzI98pDUEObhm29
V3VGUd6rhXDXehng6SA4jJCjPJSb6h26oZUwderAEmBVyr8A7h8PcwnK9WLfrqgCwhwog4xWXeEh
7IVlXX0Gs/vXfSuphOZQWGigLznMXdDLZJKDiQv1/aHfT547Kt6rMKjo0AKIu1dfIJHtR9Z48Kvu
lLYvs/mP2Wwdqxq7q7gvbLq4zPQ4sKvKPlmkeKgCcrr/E3RDK9Hpy4XZwsNPINy/SN97AYR8Vx7V
UTFdFNS9tIZ+8TVzy3+oeCHr8HPfpJXgXNtB0nVanWsFzZhiBZHEtEXsoLPH7f9vbhdeZtemWcIe
acaPjWklTjce789aU6R0VKJyMvo0yz08IIu0C5vchaNH3grGBTPq1iUCKdFhtc5t/SSCIkK9znc2
Dr/bYv5vgdJRecszExzzvVzBcZfKH3J+Thv56IFUZ2j4oQf/9/3f977pTJXdsWgsD5qKpEroTEHy
1UBnhXDONrCVutGVMA6AsJ5Xy6uSafXdpBtWwBZAKRL8uD/59zdlUy3moOGwMYU18qStrxDtbZGe
F8sWWdz71xtTLd1QkeczYWaV9J0XF9lnZKF+yRrkTZnYCGPdF5QwLlNXdEY/VcCslQfbi0vncaVm
WG89ejTWVzkYeUNShwdzlQzihxhBSMFNOmzsorqxlWi2m7oy3DytktztY+Z8BY3zPo9UyReLuRnR
QGJUILHKInDWXqxyq5Sjm7T19z4BsjOU/tKWJ1YzD7FZnS3R0fi+L+rGVo7ZaSYLqc2xSqpVgFwB
bye+levTDa1cg01vzuU4DzwpJfCIzsTK0HDprg3fVMs4VSM9k2dwQg4pn8DgF97N+0yi1nCQAHUd
AHHg3z04rAkNu3mn+6nlGzYB+F5wuF878gNaUg+gSN3nf2rxxkIj3DCD3TsJwCJidPapXcWGQTQB
r/IF+IvBDXeFaxceP3X02VhxEHonWW9st7rxlaA0Smfux+o2PkmsIvbyIOyMx9Xf1wtp/oG4vzln
5zFLWx9V7rPVyO+jwZ5rRlwUEnY6+p8z+M34KUNzUu44iKGp/FfmgOLko/x1Pz41Z8UfzoI3YxO/
JAwUriX6tk5N9sP3z/jaxmaoG1sJ0NrvPZozWSVLaZ19n5chW+uHwvCsnR9Qz9FpBBTJh08KtFkx
iCUNbvqxHuSGX2o2GLV4Q1ximtLJWOIbxaXJP5Z82vBI3cjKI9V3irY0J1wvCNTvYlnUSW/ZWxgu
3eDK+ekb2WKUJswumdWHLR+aQ5UFzb59QC3g2GbayxJkA4lsvq4M6kIbmSrdrJUgDSrfEC54chKQ
dEe0m06e3Z53+bh5++QbHwemeCS5d7tQCH4wveyxWptYdls5Nt3MleOTDU7dSb/DOdRBqycU6Cd+
zfvCPt6fvW545QQtjNEOFg6Dc3Tpg2DugtbRfSMr8VmuQV4MBmfJjfUL/VTog9mXGDRNNTLHFQnH
Hj1yPiQjB9EDfEI2YufdXcUL1LoMtaa6axpEJWQJrFCs1RFb7qPvTl/uW+Xd0wLjK7HZMEjBF31a
Joa3PtMCtI71wCLudyEJ5Ibldb9BCdEVTHWZx50+kcDtuS8Beenlt33Tv/2sN86epnKRIl/IOZNm
3Jv/FFI8MJOeUrGrUwgGUiKV5DRNV9Q8ktFbjwPaDnxa7dkEMLQSqabdrp4s2ZAEhh2xWuKBYe3Z
tzC0EqWiHNaVW3Cbgj9B5A1E1FW8z+JKgObdUs1GnrNkJF9zK+a3B3EW72LTdzBxJUrNjHPLH7wy
mWwbhf4x5ZAamCCc3Tf5Cbx0W0wIOp9UQnai1hK4LZ5FVTE/tXbwCVyKx9xY9i2tWqgBcW0NORsc
ecsyFsmC7syL4exiMfECtVbTmzZdTNsvkzW3Q4JURJn/vr+4GquobAEAEXrEwss/YaMXQUjogJ7F
eNlUrdMNr0Sr6FbPx2bAElG4r8T90ffBP+P6cn/u754csIoSqGWdBmtrwiotqY9mZR4hSfV139BK
oAqJupLfYTWd4gDvP/j2VhJPZxElTg20cXeyw/Y7AJlgcxotQ3HsxmVfsPpKsHJWDV7n5RR9beZl
lCm68/mjdMaQZe5hn22UgHWIR8uuXasE5/ZXpEvIg0GZ3LjL6NZUiVJpSbc0b9s79kkzbnMkDTOj
MjdaqzWjq3WZ3gkyuFHPkmBOWXbMBiEhzzoISvkGsln3BeV0BYNDw7xBkHNlLd05yyoZpyaYy++b
/hY2/5Mc9IL/YQEA02U21BM515P1LHCBtBr27+RDaSDbsP/thH7vC0rAgpukX52S90nRfHWqyJ4/
1/OHzvwItqON36AJAFXCNnPX1jVFNiSz8KLRIwcQTCdT12wssc5Et4V5cz8A+g+VN2cgZ0v634vh
32VtokA0/0HhIL6/CLolViK4aZq28nqch8EM3RcCdvSomOlWxUk3uhLAwSpBY4o+1CRFHoy7Bbh9
t8g0daZRAtedik5MwOUkdfCFIGE6tC90QGPr3pVVYxcHn4dqOUxv5V/NJTtkxAXuJ9h3w1ErOIAw
jt48Yd8JJF+jcSRLtGRs4yzReKVatrFqZyhbsEkleVNGuLyGpkmiVIjjLp9RW/JLj9GV07JOaj8N
jWo6WNUuljkvUEs3Y2BCVFWOuJ7V9mu+pgdcvF/Sbiv5o/FHVXcWrD7S89MAicJm/LY6zUNVbqHU
NXuNe/vkm1BdV1aPc2WUiYQua2cYX1jRfPQmCO/4BYodqRXfN75ubZWAhT5CMHeFXyWQCwLSxX7O
1yrM1y1EvCas1IrNIDPqC+KTs0jtB8PJnn2ouVVD/xRw+WXfL1AiNx0Xiv7Snpyl2ZwcI3hZeR7V
qblxd9X9AiVwTbmmI5J8qBis/KHNQMmyFi9eDlkTHF+7foHarN9Dx9Ye2o6cWT7/ZgYyw6v3lKdb
YpUaL1Xb6M2iBhmci61nIdkvaYAFgG8henVDK29Z5qZ5FaAtIfEJKJpuiZu02cDV6Ya+rcebAABI
tZxIgfweANn/lGKuwloO/903+O3C8c5BrvbNj8yQbTakPRoWi7g1mwyCSutpctmhB19LF4A0r4Fo
wf2P6X7I7f9vfsjcdmU7cbdKTL/1D6tX9nGelRs9D7rBlfB1/KKEwPiE8xZ0WQ+C4XIlyK4mZQ99
p3/PvE49WYHrvk+W2g/ZbB+HgB3uG0UTVWrXPBlSsBsBqJrMt6Tw75QMYQs2m2brXa6zixK19WJA
8stbWdLxbgozNg0XLiAHfX/2mtHVtnnm9l1Oa2ya0ptf3NWPZt/YObRyR84yMyhs2yRnl69JtXTX
dbH3+YraLM9GcwILlIWICn4sFn+x+uaf+/bQHCKqkktAK883A5cnfXvh7T+EH0jw6/7QOlPfPvkm
enLfyQMgvTH0+lXS7HEYh0/7Rr598c3IVPC2SFMPudXy6szWo2OTz/dH1plDCcrSrcsyG32euOxT
Wj6V5MXtNyatiRtVvYW7ci54hTX0mmerAADCCS2JjNlWc6tu6sph6ptCzihygSLAnGOSmz9kC0Ej
souU1AvU9va8pDiNSoslzRx8W3F1iorcMk+7zK62r9fS9XIH5X0kmEYQqfbgB7ODSE5g7tn3ASU2
nWAZhTMMLElNGmWeEQs/jxxmxvuGVw7Trq/myaHIflDTouclX6cHYdhVbDvV1mVGE01qT3o5dcGM
PrOb/Z+Xdn2Y/fHj/cnrRlbidOpa2gkQeyWOlYMITcYi2CPvhySoqreSsqXO5zUARGEuPvrAM55l
Wrcb2fj3u58xuhKsdLWZE4x+nRhG8JBDLiqr/yPgm00hDZzPInRoFk9ExP6wh2UYH1ROVe52tgN5
P+wOsxfOhTFHbTWdvXEfDgUfUGKYBpD5kxxuavXT6zI5XrSwZqu4o9kg1OZ02tWeV6NWn4zFH63I
or3sY+rxAhW7RGfmU8fLq8RFwxz114tJxId1yH/ed1HN1FX0UtV1FvLmFOmb+mEmDzSDhNe+NVUb
zy1MegJ9Bq4bS3dggfWSSURw4H/bN/PbafDmqAJE0DbccWbJNGU8QjuhOI7znCZOLbdEtDQHi9qE
PvIlCKb5z2n4oaWHFYoB9g0PIDb2ztsm9s6VW4UwQRm6Rjo9qxLhHlt0gVTgfgBFqmhC5m2J3Wj2
ILUtfXWKzM+dDs9x9sUx+mNJ6b5bmdqO7uGSTXEzw7ELFENo9tw6IB/CD/eXVzdvJWBLv+hXtBfj
4LIhKAqqBxDBxfuGVu7BbeFPtGhQWc/px8oJ4mbaytpo3lAqkolJtK44OSZN+9eVxtI/kOGpCB7n
/nGt/r0/e03EqpAmwxJc9FC4SdZhOfmLbYZO2Ye8QTfk/Q9oLK8Cm8rCCebRxXUHzKvBGVg4KCh6
6G2bo33jK4E75OlaZT5KPE4x/SBG89Wo5p0ZxT/cT282BWItzdA62C3Z6H52reIUiB+pdLdajP+M
807EqsimxUpxdmSEgv6DF9/7APSN/ljxwyxBdTqACDxeRN5FfKDfpVmRCBS/IqQ8/4l2HR7VUwHs
bOd/X213V0eAh2Ps720QsutN43uIwn75aTS8AilEukvZD2Mrp3Jp+JZVcVhz7S49jQIQHpLmYd0k
V9B5mhLjfV/abVEzQDjz9rVceRXB7dZ9G8ifu80bV5C8tam02j4Z2xCKX5Et1w0H1hwLKgxqXKfG
odAwOfug8Axvn7Aa7zsP+Ik7+cbhqfuGcq2mdupUrQvTB+uxQ+PLsh7a7OcmNZhueOVaLevcJFOL
GCTka9+dRzDzkvZjv9msptmkVFCUOTlytayhT1wIRvhZJMrnMtjihNC4jdrTLiurDQZqs4Sm00s7
yQeai63njM4wt2++8ZpmwNp6HlwygFYmgwxamLXLMav6Qzs7W5BxnXWUmJX5KnoQtbKkN9LqzDIC
2YtqKh6NEQwduzZZVZMlK6wWl+qOJVJ22F2hWYOOcIvP7d4PKLFbsJozhnMoGXDJC2s3WA7+0v++
P3udgZQTWopZMq8ZkQmDXg2lhyFHhnmXtiAYeW7EoW+WmDdBMc3lgnpiAVbKujnb7hb7rubh5KtY
qXL0BGLLMM/O1EVZxqAC4rNwdFwssPeYurgQrEVkVHXiVru6WvB7lFgGw4NPUOLFhWDsQO3VPzO3
2qiNvr8OvqrOQkfhesAgARwA3tkYOFUeBTUIO27KsvH9pX4/4HwVPFX7kkOzD69vRk9c/GzJZwEx
xk3Bzff3Cl8FUI29TalTUBhHOGB6nCMUrDdCTGccJYqpkYtbemJI7Jkdlqw/kxGJ846d7xtGN3Pl
8O2Rtp6LIR8eKhcJgC+DHIfqwR0owNr7PqBEMCmMMq+qGqahPk51UAmv4ZJ27L99wysxzPni2b1R
0rO9kDYqG2OK55ptddJrrKOipxYQaYq5xboOVVeFlEFRSSynXTNXwVMWMkKS1jhflmANvdz7WhuA
mO8bWwnWqTUhShd4KL428y8TGfNzxrx8VzIbCPu/d7bBM3hT9IF5Npr+6zQtKRI13d6Z38LgzbY5
G6OBBIrJk6ltQwbSXRpsoVR0i3n7/5uhJ8qZMdswuJvNp9KuLrZh7LS3EqQzIHbZYiFVXjcmBIbK
z83Ev+xbSvr3rL0RlR8Keq1zScE72Ddtd5wWewvKr7OJEp1LB7o055bjz6QP3Zoqmma+b1dXVVNy
wurFagorSYkJsNF07KV8Hli1cXhrZq5iprgXGKk3YzVlbv/L2PzTIehEuG9zzZ6rqqbQoh9kUCCN
J4Ud+yDvTW3jCP2zfd6iwqVYwJsOz116dizbeWX1lH9qxSo2qreao04VS0l5YY1Q6iDndgSt1jAd
Uq/7amYP0zJf95lHidHmpnwLvDM5O9J4ZP2HeW1+y6HemP/72Q2o1//t8HShkxG4ePcwJCSPo++I
qG87ND8Ru43dYc2jgM/funnqNlZb50lK8BbzSmVVjfg5JPuvFiUJobK2Eb23Dfd/X/LIkP/9YxxS
gVVqxb3DblnYTTElP83iSw3+ra3dWLfcSgR3y1i1woY6Oemrs794R9BFJA19ld4uGnEPWoh//wZA
72wyZTY5pwMZrkjzzV3Y88V/2eVNKn7KEYNroYcc5hdd3IMEfVjIE9A2G8Nr7KMiqDzmGaZ724bc
jD9Z3hCilf+ThcoCbbcqdxoHUlFUEior7tAggVvXU3OY0On6vDrrVllasxmpQCqymMznGc5yWbph
m82/UjEeSDNsVGF0wyvBPCyyrYMRmZ1RZBFr6texFBFzhw0Mj842t/+/OXSpD22BFKwMaAIKwinz
jznbQpjphlbitpvZyPpqwlUBwOU57l2jSE9Gm8p/9zmmErv9JL12WbshWY3hiATAD1rax6axN3Iv
720NoBFU8zvZXDnu6lXtxcg8P+o8dgzAmTl3A4QkRHf2hy3Nn/dW+PYhJckzAmbtFHPdXtZCxCmy
PLUQUU62OjzezVbexlcumwVIdMGHuIqLT6cwbb9Kdsq96kKKPJ7L7LVO24/O2kc2shti4WcH1fkh
LY4uKaLWzw///8W6TeIW/m/8jE3gwUQdpbusELpBYWOJQNzXhZmzJfars6ISJwWpuCVto7tkrXUE
+0Is8iJpq60K9HvOfJu/Eid9NvQlEADiMuAqDW2dJBfuhqPpZq7EydKDXLa38v5itk2EyzWKudbB
51u4e93wSpgsQ0tXL4Xlq7o4dwWPuAzOEL+M9y2scr4ZwmkpIML9xbBlyOvyAYm5eM7b077hlcPN
5P1akjrrL5YwYq9tTznPT2Kzi/Bdwg7XRB/R336ZQjJw8iqsay3JEw0+0BG6mt5LYD9k6bPpFFGO
vt+BPXlm4hqJIbb6xt9fFXSh/P3dSk62n1KsCqiwYjfID5UxHbJ6SxzgXTnP2+9Sgn7tcxvy2k56
aer2SMog4QCopY4EH+QpaCHYVH2g0xDWi3kCQCG6v1jvBwlAxX//qHIIGsosO710Ew+L2Y0WkW4M
rbPX7f9v9o9ytDw6uXV/WcDaCD7dD0hUHCvS73IzwG/+Ht7qjBbkohi+RQ/smNrx6vNYpNVhn2GU
EDdbv7eGmfcXt52WkAXSeZnKhey4ItzWWolwC+TRaZl12ED8KemB/S8K50TtLdvoVlWJcJmteUec
bLrw3gmH7NfYbPEy6BZVCe5mwmFo9LD6Cir9yq7DGeTdIu33+YyaHUrR4j2RARsrpAifvWCJ0zH7
FFRb18o/BTD18QC7/0+GKOvSGv2q/aW3p1dXzBEe66di5q9VVp8HO//q+N+KW88j+D1GJj631Nnn
rmr7HeNpafdB1V9SHHYEPBlzPh1d6KXtclc1g2R0WUAEg0NZnqwhTGQb4Nvt9lC23MymhHIFZgVI
E+UT0DHdweTLufS2MPUaV1XZEclA0QINeNuFLW5cFcEXZPE2Tun3nr23WSsh7EIGamXDIi60eTL4
c9kbUU3xTizq0LI/2eawkZZ57z10+44SzIYzrjbt2/7i9bgtW8GJQlLGQU65sPONJ5fOSmpA26ud
eeApuUD9Li8/t1tUsppwVjNKjtngDedgXA8dJdMvFoDmfN8Wp2aTVrt0zG6d+4sT9J/5uHwYZuds
LNVxl8OrCSU+DUPnWfCbApBLEBWEprfV9qUxippMotloQlXTF5fGClJoviKB2kautYIgu/SsUR7u
/wLdZ5Sjd/HbjqfF2F9mmb4O3Dq5pX9ZjT05GHil2n0HlHtZr2UzQqW7+pVC+zTMvPXz/alr3FFN
KJWpNeD9nxuXavZzH2qKa1FWKDENZZnu+4TaMtRM3pS5Yw6Pr+nBEPN5KfcQf8AyKuNbYzRGl7s+
LBOsEZjl4gDuc98wtzvoO+eL2iHUNRUQx643Xqb8S2E34QTcbinARY5SB+qJefapBa/c/W9pFsFV
9gSTLTJI82K8SJCQhh3IvZ+mYtoC1+qu2a5y0lfO2CN+zfScMsNBFxtQALTKX9OujyajeyjTuQ7t
GQVwJH7ybAnR8kPjrJ2iwvVf7/9CXYQoGzhbui4VZT1eMpPGBNu3WMujHWzFueZ8UDOJoyVHv7AQ
IXledaHXr0hMOxGg/wca2IfJzGI3s3cGu7JYQdc4TWa246UYb03g41H2SxKUbGM31FlKWSySLs5k
yGy8GH5WH4KOPVsBupKLHtIY99dC523Kq2vqx6YLSDVeunz0o9UZxwgp9x31r1tEKk8rcIjNnkEC
rMRETyMlJy7NjXlrFlnNJGbcI2KeEOys+cF5A53wIKzbJTS4f1wWYPC2RPt0oa9s50XJMo781njx
2W9Cv5rex1aOcW2Bijz7ZsyfOSDY+5bi5gRvHlaiLgtRDyl8yS+h+rzE7rR1Qf6D8X1nA1O79xa0
ZORDY9aX4FN/qQ5rmMdehMvZoYmMyI14XHwJIv51OdwUup0Lxd/xhA3g1J+G8/2f9weT994cFG8Q
tBuWoWyC80zaD6T1w1GCpiJj4+ecs2tBy0vpFecxXXgo7X4Npek+97z9MhXgHRXtVnrqtnDvTUN5
jxfFMFZz6QRnbo+fWFOUYbHQE/WXx0x6O0gE4PiqnK7XFYFPujU45yC6ei7GmryY01DuqPvcRlcc
xUgX4q/SQu4os65NNT4VHf/Wdm0ZVq33KYDMoVmiXfD+smk2CFVSdymCXFRQ/rrMdX8EB97RT7cy
3prQcpRzADRgZtrKUiCj5MST8Zyyr7bXh9SzI3ucQxwSoWT1vuhS+wSdHN0MMkd01aZ7MMr2RMat
mrZmL1L7BFHKqGxbYpsbahn6S+wheUSzOvTqkz1CSXDrgqP7jnIaeMUCYYsc3+mL78QdwsoAsrX4
LMivoP3Yip1XcLVxsCsrbxytNAALAMQzbNd1P7ie9Ddebxp/UqV2y2oQwqP4EVL0cYMWcYfLjdNS
k1/31ObB1Gt8cL8xDi48iB7KsCVp7kIcaBlyGVyEaY3G92qumLgunHoPRkYyEo6ENnVUZZ0FoBO6
s4zu+1CPCxdJC0oqZ4hHMI9lTyUURvlGqeddWBoiWO1FlBbIXdoUQQVtuhUrmWbAWNl+BBFliEtP
YT9Poe0Oj3zdepVoYs1W9gyZZUE9d/higTwFt/MQXblR180Hc4RqufGJzFVUrP/d3zM01xZV2Zd3
KEBDfHLCteUxsD4IqwwDf+P9qfMfZdNIeUM7B6jvSzMGz25gfwj6rfYP3bTp3wdwLldeGmCouLA6
D2X7haOfOwuu922im7dyU2zbKQfyBfPOCnIMeh9CWz/vj6z1JmVfaMjYSp/C3I7xsiyfWmcNGf9p
Fx9FMR0b+4PbnHljbgSZ5neoDYx9PXg9RIynS7XKUz7n4dj4G0Nr7K/q6LY3EnNOWvNCrP5susvJ
qj4206/7VtJsnqqSrlcNTbOKxrxYDlRd3Vcb/B1WgJY5+YmSNVrF5/vf0f2I27XjzS1uWANRg57P
vDi3coKXo/+yiiU0v+8PrzP/7bNvhvd9QoFaxfAAvMd4aJxovcWyobPQ7ZNvhm7ymbXQ/BYX5vkn
f1rDOj8FzfCJQTmBYqErsbEUmr1I7WZkojIN2iARAzw9RAIgENK9jhM/09QGmc0c2uzz7G69BnXr
oQS1NCoheDCYl241TrVtPs1LCY7NreF166GENbWHApgbkZ6ZP3mRNNbvsxh23lnUPsbeWTvoQPXF
ZQ3aLsoNh4QdM7YQbRrLqJ2MAsG2QIKkuIDqPQutgN3UyUj7f5xdSZOjOrP9RUQwI7Z4ds3V1d11
vSF6ZBASgwCBfv07/lZ1dUsmHlsv0iKVmZJyOCdxs2lpPsegHX2aMbTtWLV1hQ9wWZdMLcYCMLv9
etsVTOvXLvJONwH8q1c2qvXzzmEZBmGKPbqjT+vEa44MikE0lIy2ffJTuQszusNA7Hlw8nWFA32W
0QcmSYPcrzzFnbuL0hJw6V3Sgkp93eo1Z64Iwh1ra3kqG3HwRXvI0G8pvaWCjmljtVN4Di03U00n
T1Oa3flB9+yqNTN7uBvpY4yhPfLYmXL3VPvpponcJLXonfs8+cOp7Z5UtwZc9vo/mudOseuCjws0
JSF4Diy76ZLQEksze1cj+eSRqaOzT7LtvGL05YkM2Y6DTtZX9V6ibUtk7pqxG3yAPtzoBiIWtA3k
aRzjbdhVJxnEC8ZpOAr0mUY34qAlZ548DfRvaz91w24a/sqi2Ui8CsKFm5xBR/pcoxS+k1vKck4+
hj8f0Z/ubcFz1ZzALwvOPk5+3PYEg6nq4O1AI3R8P3Yl8vH2NgexEGd0e1u0IQLp042+rVQDnh55
Akbmnqvo6NvhpuFr2rauG6z5sJIk7oADJk9NMD/HHubB3HHdNUKfUvTribI8glLyEp1O/ryx7SWz
NClFO3BbUCZPbQjb4TLeeni/9+DXlOBova1zk9VobqvCuAqrKJSnzK2Ttr2fu3brIAW/hqD5qnTt
Mm37Qx5ME/a0Tnv0sNFjPea7EbQ3t5dvsEa9ly3kc9syheXnLDh0mdrl9c91kq++/OH65pVDU3k5
JAeqSBQobvJ5yVoMW6r3rc1qrgsuU3maQ+/QU3nHuNjM7bigE5P461Z/WDlGRzIfWFfTiSp/603R
PR7cCS+chde2Sfz19w/iQxfzDI4HW28H79Fxq2OVxYcoX8rKmHZU89IuayxGWSRBwDGjOfF70HsL
ejFJ1g5ZJP4ZRwcMJPvuMU+Ley+vF0SbdKI56ezVmFQH3tppdMMEON/bBp2OtVyZY7U1J2UBQQYj
xdFUq4e43/WplZTgdczkGpBNeKkO3w5Q+FnyGOsHns4u4gBqBcPPbT/6XDWh3odmi06NooPWZdvs
7SZ8tFW7HdOlitHnmxrq7WbCY24mRT6dwCOCSc2tbRXH2ws3Sdbuw6NNU5KWkBxJ68kHy0KSOcGq
4BLq/WQxpX3PWcxOktjeny6P3XRbM1KS7e21fx7VQ33qsJxbVFWmtjqFQhYYAO27/eTF3vVBZaPX
us9W3TmQHvp3LIjzsYqnAKEmwJigk22IBMc8gd96q0peoY7iTqs5tIHuUZ7SfOhewBdRoLUvdf2F
LJJJT5rfel2WBTEeIyffLWMbPHi+M3fINLsWpU/WPFQsSPjgRniy394Yk1Fpnhwou2SYM3NOYyGB
g0J4gOLm6KTFkruZ/kA7b8vc6eyBcudUjB5OclAlPPoRWXpMGPSlN5659lQBmIY5JxHZ+7J5ioOz
zdydOy+cLSb52qHbULuWQDdiJ6S00acYuKFv733gL7NTVnpT8yWoxnANx19oh3qv2dQp5KqraT4B
iXaXynhnsSVwBkPQ0/vMfFCySScu2pPr5F25Aakl6fdlGI7Dtsxtuq5FOdSR4XrUkNKqt4KTx914
27u5PDRzjXx3AXiT/7/BgjdXb5/wAO5cNehxABHi22DJY8eKhdjxmaVeJWuWWnBL5E0GluuKgEFh
9kB3HdsyWbVsvUDL7TkmDQXRdY3ibxyRPavKhbP+MxvFunVoVVllMvBQE/8njx/yYguChg3nZ9l8
X7dy7djpVTUUbT3b/zR9tM364c5eTGKYVn79/cPNrZr8PPeB93CUTV/ku8yNsyAD/GmKLq5d3mZV
9+pxUBRsb3+J6e+uzvHh7zKfyL4YZHnJyis23y5q3IQCbM1ZuokaLEivpc4sJl1ujeVlCtykqXM8
jZYoXT9z4Osma3fFeswiOTGwdKs4BdUlPUSle3ZLteJucRWvnTs5420KSL4IzLzlZvQFBt/Jt9ta
N61cP2GQmkEmYKKXujz7HD06dMNlveBWJuGaz7okrYnqZnqJwUcIUJW22Fr5UnbTYC96oVSkeZqJ
sCkvRV+hjf9cRS/Kf58w/35bMwZz0UulvefmIdqkykvkhInN+JF72e62aINe9EppnvrMnhrwRHeo
zXV5tXPB0e2U80L+yLRyzXGDWpVASYC5hKpGY3GJGurvdQu/ftAHH/VyNG+wvKhQo30MxkPH5mQK
nm/L/qwuASPXy5bKs8dpzAbsZyoT8GhjPocn4dgmg/PlSkwt3zyM2d/+L5OGNH8FKNVouQKGKdpi
k/KfKfIwtyVf466eerx+heaqJJ8AL3fVfeWoLZBNkjkgR+HSe9uiO9ReFrbYZEGa28aM864Je3px
LZm4/V641kZZr7e/wSRcc1sZO8LKKwin2XfmxQkgZ1yvW1CQQfV6BROjDnNQUUIvfcmTpgw3qogW
dtWwbr2COXgEuLG5Sy95/si9S1FsK3flDUEvYKaiV04VDvRiBb/KMd5Mo1i5as1bK1EpQURAL35O
t0B23kXBsOvR+XB7M0361lzWRpK3sNqYXmaEdWB1b4NhCU3XJPr6+4doABoATPD3fnkJm8csmvZN
uMRRaNpJzT+VQ1yZeRG9tD043ILgPoy/9lG3cEk1nBw6vCo6cAmNqtI9RbjJNxMiDGAPSVHfAxN8
d1vrpg/Q/LP1ApsRv6oucxjsndAdMCCR7y0p1rmoXpu0OwdwShSmbgH/1J/FBj41J868hMJsUJFe
nYz4TGo8OekltfOHrG53V7zeJiqehrZed6nRq5OpGMOm/l8gID+dvHieOrKQBTAoX4daHUaQTYMF
BtcORU9liEyMzx76aeWtRieIHobR5h2Nw2MV1NvACY+kEVtVLY3BGk4QvTSJ29fUN8yil6Y/TPGT
N+6JuynmR7JE8WNwWx1nlQ7D0IITAFe+Ok+oO28qeylVbRKt+W2dYbIyj/Pq0lbOTiFLkS+hbZi0
op2rIHOkflcW/inuy73rXObaP1PvVyR/qlWzlTi79Zok66LZA9ZWeLSkdS3pHdiUo3lkXihpm3xK
O1a7FmCcpGzoJSi+uuODEza4PAFBfeH+ZNC9XpDsG58TW9HqArigtwmg+AkGbhbCzadNTlCNXpL0
crcikteIB0rsPB+UUH/84mc7fQeRVujc2/QJHXrJ7dhp+pCrCXw4VpoePaKO21SXFKWrABePMKrW
nbV6NbIuYjTuDtgCQR4tuvEoOi+ihQSFIero5ci6aNOChW11YYXaMOZ8D9JvyKmui2l6NbIJhKyb
pg+Pjmc9RJa6y1znEeX4Bds0LV5z3Bm49aKQlF548xBV70X7MJYLLacm0ZrnzhjToWMQl5c4uxPj
S1SegnYJKsvgUv+b+v5gKjQNVAUqMdz4yntcIyl7nejJ4gs7aog5ejHSSlu7GFOrvAzzqRb7rLlv
/EvvgQ3i221LN6hGL0eqwAsAakXdkyJjemBF+z5k2XCXzWIJwsn0D3qGdAjcoY/T8pK6b1n/RKKv
Kv27bvGam45jJ906CKoLBZnSwPp91BWJb6/CpSSBDpSR1REHuLMMj7Ir5cMclf5zmvH+cHvxhq3V
QVPRLVamER/YRUUoZb+r/G2Sv13/L+mn3e1/MEQxHSgjiNpsGDl3T6WXY1qliuNzmU5LxUmD4dua
v2LuKS1bLwyO1ZSSZIzFnSWbN+aU+yxdqgqZvkBz3CmIhyELkC8bGFgIRJDknG9vK8e0fO167MUY
R6KRKi8sfQxmkeT9fSBfsyUaG5PVaydtVvtFaNdYuZLfHfEl7J3EWiJQ/lwrvl6gTEnXgQGqY5cU
AJEpOkx5vM5Zfb04SbO+DHMPy47F+1x+c9GrJMhSe/XnKvd1IIxojjoZd2jmGvsDsd/dIE5A+cpq
Z9XR6us1SpUFXY65BXrnd/3B83+0rXsYpqW2ls/91dcrlGBBbHuMa5cX6Y2omB89+t5cO1D4Phu/
3bZJ08Zef/9wlrjTDPJXUOldnDHcDXTc+/0SK+jn9ujrZUkO5XMnLMuLrZ7aBjkhjCS77cJ1yaQa
zU1ZahfEpzO/ONYliMIkBEtIGB765puzdE6Z/kJzV9TZLDXMgl0YqA1C0PN5LU0wnZyM9PvIX2/r
36QkzWmrgvXgz5PsQmaxo/K+iq0k99uFcGz4BL0UCWKJjvARAZ/A/j32HtX1RsxIHE/Nbhz6/e1v
MNyTfR0Ko6AlCUrkXy8MI4oBV6fBa6Gpk1v2YP2utkCQB6zO9wH9jrf/0eDWelUyxdRcgWlrhLro
MLFNN2bbbgK7zpJ8g1fopcnZTWu3xhDmXZcPW5tPm25Y07oTEF/Hv8gKNRLFRnbpKEnQh7spm6Vg
Z7AlHf+idizbGmkFnxjRAafUTqGmhNrngjGZlK6dvrJHTztHAeyOKHF23jJ0aIbBcCDRutqDr4Nf
gIYuJSSLyj+cei+i885iWCqzmVSj+bKFGqFw44hdppwkDrI5pA+SOHe36+xR8+I67Tzk7Kby4uZu
EoHyIf81RzSRw9JEpGH9OgKGU5Eumhr8AUPxoZ5emjRDdmThxm+wdh3/wrOppZwAZ0A111sRTUfa
OusUo+NfBFlZgwwDei+7tzTvMV/7LQx2bBgX5JuWfrXVD8dXVKs8xN0PN1qbbtth+EKDRaIPk+zr
XnyQPUmXRFWMs53M6ELxhSoTVVtLd1mT9OvvH6SHM+rM3KLlpSfxNyVwwAN86u22OZqsRfPUCcO6
LeeUXwr2N1Lb1vuVDqvetb4OdGDxdk6nAhcqMZMtI10ig1/cXVdHAi7qv5XCxTU1yhS948VXgFsU
UTKp18zrdzzzt7d1c30D/rdU5et4qcIvpzgnjF9GcZ6ro/S+y/6hts7h8OhVC4e6YW910NROlDO6
WaT1RlvQpoX5rnSXUuwm0drTthtYlrfUae8aJg4AO3pNy6X4brAaHd7Abse8iklL71L/3RXg4t7X
3rTuwNZhUqXNZ8/lkl8U+YEhUG7VSYxbFbHXDD/gWNUZp71R0Zxag/1auy9sfi+L7w4maMYlto5P
IUyu8q/78cFdi2gc0p5Dft69k/EB2ADvKJ/uWNH/QbEgcWe6LUN1CtGonOX5KS/KDQGJ/G2bNe2M
5s+1DZKwQsTs0kxfYoLLKK0TNa5i8cCnuf/+tDKs3Yr7A/aG2kmMftx+XioamKxV82eA4wYcpFH2
a9Y+MwANxtkq7kMsWjtxW79oJ0wO2q+SvDdyfAhp9HBb2YY7s94VJYZ+bLgzWm9KHGP2zpA/IhhE
rN8Hr9je/gvDTUrvjmrBu8M7V9ivDQGnpb3L4goPDHbwFulxTB9x/f2DufqFCzyuccIJQB5BubcJ
yTegc22dbD9P624NOt6Erca0Yv7U3FnFFCANRud9XthLDmcweR1vovTnPsI4Lr9QCfIsWiVl/8O2
f67Tv+bMlhCii1WH61qH4cD85PgPafuS9l9uizdY/X/6okpg8Qkfa5fCwqNkOoxNt2CcJtGar2Jm
QdrUw7M3ilki+N4NVsYYHVCizlRVSSvgFz7fseLRjw9kCQTdtJear8YlTq3xGvxZQUEL62wcVyWO
tZSDMZzoeksU4W4pcw/xawToPCHuvg+93VwESVvyQ54Ve+a6CzV0g/r17qiGK+HUHH9V+y+sGSF9
WihFmCRrDhv7GLllwXi1mT9e6ewwOH64bY0G7eu4D57jcGmjq+iS9zsAFeV8Z/sLoq+L++QupQM8
VJlPbZ46zV1XiifwWO6dMToGEf2b12JnqyVGJdMXXHX2IZhlQRUApRymOYB/UPRyV2FKQmbDQiAz
RGNfO12zEZ9QuXDXMfrVls8ju/O635n8dVv9puSI3hvlD23m1E3EL1N3Gup7JxaJnX+b86+go8/z
3wEwl5qFwGP6Eu247Vg8DUFe1xeuvqSq3PrpE8/++GLlK9TXHNlifdxnPSsvfvEgrSKh6AAQ/sIV
0eABeosU3vqAj2wn3P1biQkJNN1hnoxTq1yaPTf9gXZ1bjMKaBPu8UvL3K01qp1Mp5eFTb5q+BNP
0BulfLuYQsJi5EYe5C7YF+fcO/rJuHN289Hnx9v/YvoA7bGLNHlXoYYAQ53DDUsjKP/PbckGD/Ou
v3/wsBlN8k2YyuauBJVKa7ONZU8vVimeb4s3Lfz6+wfxVT+3QVTT+qLyep9b/X3JlshgDCav4zqQ
ysbY1GjxS+VkgK95JuTBj598urCxJvHaeQv0mnzwLbf8E1VsbNDOW6fRsRtzln/DBKvqn52R9fbC
LnyuJk8HmZ1o1Dexw4OT1dchQB4HkdSFWoJbNknXPqXO3DKb8z448aJ7IRjt2wxdvO4N4REt8uRE
lTMJMWTRVfN7kaZyI3Oy1IX4uXV6OrKsK0rQt7Z5cBoRLFtp72mYJrVQ+9vW+bl4X6cFvzK0jLmo
6otkR9f53qF7uF/YUZNoLWCyKYwiq2T1Zah/sSyJ2yqhK3P7erNaTEideQPhF0JhJ9NJWi/F9CXv
NrRfyPV8bjG+3qvWTL0TRMVYX0jzo5kAmxcVu1Uq13vVojBOs4I09SWu9p3PEvDLpOHbbdmGS4ne
qIaca5/NJa8vUfCrTack5G9hd8ybe8yDrzuq9GY1oMP7aeTkzV3G5aNMOejtxMons96nZrkghBgC
UVxoPZ7CmG69oV4YHDNYo04DPkkGnAunqy+Z94YZ3wSIXJytTN7rEBoDYLypD2SaC2p+G/T5v9Oi
/Xp7R012qAUXEduWn1dFc9cGbyL94Sz16Jjkat7p0zwXDYL7Ham+9MPX1l+4yxv0rPekkdCPROpA
7lhcZPTMhjZh8UKwMqxZb0mLqVX0FgYx7wbvUIPofmkOwbTmqzd9OKIH0qu6BQjKKW9F+RDLut90
jh1/LQoA3dzexvjzO5LehhYODaCQwBj7hw7zngTjhvHqQGvgqBYtpv/uAPdUT2rhpWZ4FOp9aflc
Wg5Ps/pidz9D/qUa/ij+OyTHqjqM0/vtDzJcDvTuNLzxwVowINIAErOM/1H8bDmHGoyLt8UbApmO
lwGSEOJHJWzImp+HeNM7/ZbGGe4Fx7hfAm03mZN2KfDQQK2aUdWX2VcD3iXjcwD+1IUP+JSGBElT
vVGtr4NyTCdZ31lO1wb5ZgwoyEaTxu2vDF9oxu03UUWsN6cOp1Mjy2bPZ1FYX3CTDu1zOfj2j9uq
/HynPL18No6Ol4a9lV9GZNpU+sIZeoCdZ9kebsv/3Hs8vYJWWQBMVa1XX1hYow3B2jIpk04tTTOY
LEELVKWop2yw5/rSir2PTJ461bJLhuqNrs2f6015LStSFnAHU7J29oeje9xLhyaJ+xqklkt9AgZj
06mugJ7sKMsbfYBnFWHikRHHMiiQN2v2wNcBQ3Ixgu09jPxTw0D9RKxHqcShLKeV4q+m9SFAYtyu
9kRo+afAbzAZx8uvMOVmwzDUtuAunxuRr3fn8UKVDbdd/MMkOFhFav/oNHm1RyPw0si1aQeuv3/4
iCoOhCgVY3dl2Mti0xOOvoawFBinWrcJ3r//IPXiKK4ixCx/fnLQGKCqL1b2d51sLVahmKAAZCGC
0ySqHSgIkwmwougaXVi6STfaLQPjxKGdhiGs08rbTeM19S7m1rxSuubCUUb8jkDnKDu2GG2wd1az
hAj1vwP0v8kHT2/Ocyfhz0HO6Z+ojrdBz18a9H84c3WWVXykkXvyqnGHuv6jlWM6cgj3qhD3led8
jXzv1I338yoipYB4ei9fhFiB6dc8PCpwge2z3ncSryxi9FF67sItwhDK9Y6+QHpDSkLQQIHQ99dA
5sdY5Q9TPCZk5X3T05v6RlpaYZCmwXFwxmYvOkqPkeX+XGPFnt7TB+wrGxTkTXjMAx+dUXSuNuDM
mvdB2F1u/4NJQ5qT117m+IMHP1FpdmwqdQRuzcZthzMGeFb15QMU5d9u7mGq3EKHQXgc++HIcncz
K+8py7qFPf7cFT2d0moG96LMyBic/HoGNys5jg5/ua0ck2jNy8OaTVnaq+BUdEG3UXbDN8KXCw8s
k3DNyceuSLNB4IFlzX+UlYHEZA1hHBxLb+Qb8DivBlWHJ0mdg6RR4mUghW+r/W2tfH70eHoDn1fb
8YhJmvDI7fgtG6KzCPqHrF2Dv31dvfa46GiaMpAatHeew9Izj4a4SLwxXarYmlZ/dYQPp9rU8LFJ
gbN7kflDzI9N/Vj5328r5vNnhKd366lMli4bp/qShnuJWZ+xeimtexHusmzeiGkhJhjsRm/cu56/
QenH9aUL8HaOK/DriHYN20YAUEDN4ofBdqN8ENW57KInGwSjkazXXHshWrP3aRIx4JgIPacueF1s
t223VuO2+4z1wYJlfhrMwBZ2fUx+2NvWR2ZRWVN1zsviawS+llK5Z9F1Z4lS0+09/tR88BfXvf/w
Fyz0ZZo5oOQObPKaBRj9jubwoan9VYUH/IFm/rlToOIgSvscSyfhLdvmdA21IDZXL8K3FeusmVN2
5o6/iSgqfPaq2SuIvqrrg1oizjHEZOXsDML1JLD744xXQdunu9ta/9TmIf76+0fxRFXO5PXVmThx
B4A/50RJvTSGYtpS7XxyLNqongEeA8iuj54jDyVBcTL215ywWLv777XPZRTRhjjjsR1+oPc4Yfwf
Ue6DJb4kk2o0j6VWFnLHveZE5RQhPTKS8B+K0s/XdZrXvBaXwmiapXKOWVG2GDNk1Y6PZOFm8GnA
jIhejMcszuS6yhuPkQAMOd+ya+tkCcJcXm+Kbkf9pZKbITDopfiqk2LsRAsYXVduSlDmqiCpyVdr
XLgoGExIRysZSeZ7od+wswqcNCnaAaC96BxMBqtdw7QE5/1PZZ7GtRrnlJ491W9oaics/BmQeXt7
m00fcP39g4MVlAOHPLR9YAlNd9L+VrkHohaUY7BQHbUEQ+yZK6KenSdL7TD2f5/mS+NAJtGa66bp
7DpkcoszE+WhK1W2YS6+4bZOTMI1x61Tx1NVVLvHqiX3VT0+M9Eu8bWZZOteW/SYzSm69twI72IX
xZ2q0qXuRpNszWUVQZYxi4Lx2Lf29eaEvH23cMAaROtl97BWtU8c7h7LNn7Ey2QzeNOC6P+VXP7z
MAVppnaySq+QLksVtq8X71aoDlbYbazuXbBXR7ToAM0Tv3p15peKsF1dPk4WTebiLlOPdfwqHGCT
Z/4e43cxOKu99DtnYGmSwA5i/4z1j8p/XmUUeu0+8zw5utSh5xz8UG4IolilNrdFX0/4zxRwDV4f
fJCkoAAC3e8IsIRuY7MvGfvpFj8x1b/Jlpr3DW6ul+4dKhDKO5+ekVtPuPqpAG8wjm+3128Ist7V
aD6sHwkuz0pDWZ3dyL6UmdwGZfyU+cMhn/+5/Q8m89PcHUxnorKCrDqPVRVugMy4pW26FEsMh5EO
eWIVbdZFgGM8W546piTegVZw9FXSpd9VkD6G2cqP0Fy/FFzFcx6NxwpY3CEBnxldSqiZ9KN5vuxQ
KwXefXVmfQ/Iwn5LwLRyW/UGy9ELyCwLGzoNxDmyGFTCaGhuxvjU+vTPOvGa8zekGHkU2/Rs8SCp
VPnkqWbDh2ChE9JgmnoJ2RHx4PllUZ1b4RybIL2Tgb3zUvIStkvkJCYFad4bhjxkfYTnjWDAV5Pq
R29XfSK9pehg2Fu9jMwy16+ycmzPoN/cizY7BEuIZZ/y3uFqoVeR5ZCGjSrT8YgX7LaO3yP5Ow07
N4kFWJi6n1YMJrwUmIxFjwZV8SUTw6Z0BEiTl+YzTbrT/BocVsUItGR65mj5ycrfPm5pTrDO3/Ra
M0U/iCRicI4FXlMgsEjnBGPbC4ZliNk6HopbRACdTdv2rOxHJ+aJGI4ZMBzUL396XecZmk9jAsVi
Edokz64YXVQQmqeirtq7CrH2ePsfDJalV6D9khKnajJ5VGO+bYi3j9ulIXaTaM2tB951rWUx5whw
9r/OMNZbjNGtvOfo9AxMtr0lQ+kcgRiDMfChcBPVyLXSNX8OHKmok5biXE/ge/QbUW856C8XwqlJ
MVdP+HBW9taUNkONrLtTtfkumGn+6HVjuvCuMoQ7vdZstymey6x3jtKuv2ZIGneCfAntcj8sXlZM
H6C5LNhkyVhNTXDO6iJpONsKdxUCTQS+KE03OUgQrYh053h6tqp9keJG6O5v27rBX/Ui85wKj6ai
Dc7cugzkrrrejulflb93TbBwjbsmmz65xumQKKUMeFOEXXAumj5xMNjZe8jaD9+8dN7N7QvN/5HD
Eoy9YRf0QqzTVAN6nfPqDNgb/s0tpvnVCdPpcFtZJuma98apDMde4Uvo/DVuh80wLVWhDAFfL7/W
DHWf2MEWu/bT4D877mEu324v2mD7OigKB8Jhkwnanb3wK/PvCOZIR/k1Fys9Vy+8unUOnkUQnJ1L
G9BmXvo4ymFNRSAiOh6KV4c1wFSRsrTaclOC71qNcntbKyaFa+7axWkXFFEOn7JexulOBTypwwUz
MWlc81cVCCdySmiE9q/BfB/af/LqOEWrxuuhFe2+bPd5F5SD1Z2zsTx7+V0XuAuHt8m+taMVbRFZ
009pdx6LFi20bvubuMXCO/HzQBPpZdY445bvjNjLye6SuEEf7ROYk5Oc3YXOuiMq0guocEehJtD4
ngMwMyeKi31Bot+3DeZz3UR65TTOU6eM5hibKuakB7CebMsFM//cFiO9Yhq4lcjA2d6dA7A4d07S
UaAeL10lr7Hpv9E30iumjeXR0mmLDkjNj46lEk/+zkASy1maZNab1cwLtmPa36vePhzgVuEHDCzK
3Tl0zqicskoB2OlPXN9X9lIjj2kLNJ9VQRA46KgTZ8/tsw2dM3szkGpVC2YU6WXTmllxlYPS7Ryl
4a96TvlGtnzdQzSKNZ91CSn9tIXPqmiwt5xkUwKMjFW3G7wK/636sM9kG3uIN110dJyfTDwF3ePQ
fF9l+HrxtCi5M4HKrDvnqnyVURgmLRnDhWvf56Ey0kundcACmvFanEVNAAsTHCY1P0lrePHGVS3B
UaSXT9H8ZVcFpeLMm/ZBRORhKBYeUqbFX3//YPJd3oZFLQKEBPBuOl34EE/tfWGnSRs4L7eVbwgN
egWVk8lCC0grzq7sX9PmzsuK575Z1SMJ1Wg+SzBg7DpOH5zHgW+q/hj1j2UvEkXPhf/19geYdKT5
LEBPWTsplDAK4W58+xiTcePYD+DWuy3fEBN01JO+nio09w3B2eXsVDN5ulJu3hZt0r3ms02O4Ei6
AUAHoDVMZ5II4PhNzhIWgUkzmtd2YOH16uuB0oF4PIueq4bidnxXpOtOFb1rE0g2ogtEjveaCL2k
r/w35SqJ0a12ZVDT+zZrivGy0IZnpb69q1uxBWXF7rbuDcrRkU/6jHRonUao7+rwC7I8W8W6OWlj
pK9da+GZb9jf6PrfH9zXqoAU6IfUP1cjfbrmqJx4+qaGpYZEw4EYXf/2g/jM8mbHqUf7PHr3lk2T
kr4L9R2jG0kr1oyYRFGk+a8caVCqCU9yVnt7FRVJJbyFsU7T6jW/vVKyhF3PPdSvs73FH4B+/b3m
ebQTZbYp2bgKDxyfoN2VXR7kXToH7bnmzb4k/ta3F77AEBl0NJQs7h2Bc7c7O2ROZjptaLVk+Cbl
aK4707mbeVvb5xSYZl59sqd3En8F5H23LgWFLPW/jQeoVjPYO2A8SsybACRs87x0ITToJdQesSnz
CvTFBu65GJttWahjyJdwogx60TFQ6joOo1GFLi5oE26xauv5YuPwv+GcH0J/CajLEBt0NJTCHboh
BOj9eS4FslyvwThtJorGpXWGo4OhuEVfRrKCfJEHd4VDTtUSmrNJ9Zq/9oR1wi4wTy+c9r1LvZ91
tq5PKQo1f5VM+PaI0ZZzDSZGDHVuUdzf3o7FhjipI5wgz676dMQdhDUCVZT6wY2mMrGipUEHk1a0
cxaF3z5tCQ6qoetI4rdxsZ9mtZRZ+XyMIor+02Y15nbZo6ETrZBRYlsBuqr3eBPth8xLQl8ds7LZ
OPRx6uSuI39vq8z0p3rjVaomDGtEsTiPGdsM1e+W/K3jb5yGm3jmWweJtqLYeDkQmuqlNJthm/RG
LNudrDxwM/8s2wgPVJaMdvDc56umkCMk2P8dkZBbBvEMC6ozHbwEHTxXjIgFAzMYgN6GNVUz456C
w00yTnwSbxgShLc3wiRaO4QBINiGaTZ651J6T3PgvaRtvyD6c2gCaOT6nx8P+Ki2HRd842eAnG9a
lu2ZqEF//TBkv+rmSZL5OW2e0mLhJWD6Es3BVeRkXm77eEH6f/+Ps+taklQHsl9EBMIIeIVy0GZ6
pnt6zAsx7gqPMBLm6/fU3diIvppWEctrPahEKp1SJ08Ofn3xmyy+LSOd4ighOOg7EKcHdpX01myF
M2UsnODHDwXmrhxu/4XGZav0KGIsA2Lj0SkJgs+NfUnzNhzZ14lszdLSnoUSkZ0y6CfBcZMJeHFE
g3nYlgBR4bF6nYdjHfxg9LWV8mB2W+QdmuNQkVoYlUSzys8QhFw/FJMAJ/8Wl4xuaSVAYxrV3LQ+
7holkA51Vv/JnC34vG5pxYhRnXXpgCCUNFMZ+eyPZNmGNWiUSEVjickR1Qqy4KSpl3vhLed5RAEo
DV5vK5Bu44odt8IcSDCifjJZlTwP1DWTxm83vLVu8evvbwwZL70DqGjgJJacnMvB+UBIcdi3b8Vq
XTMPnCo1bZT2smO+sCV06opvyFy3b8Vwx8aZDKvEBSYVdUzNCXPexsLcubgSlVOOF4nChlDWhR+r
Vrz2NXvaJxTFWEuZURcd1H3i9+MvurpFWMxy36VOBWTxkoNTAqwniQXVHuo2JtOHlXr7jlOFZAU9
0PKkxs6Xpkfjyeds3iJW1GAOPBVHNZql1/otH+/yV/4in4pDG40haFbniERWWBw9I9z6Cl12Yl/d
9BuFx8SSbiEj/mtJyImf5kt+v0Y8tEK8vG4EFY1uqsCqfKl70AItfdLl6ZGV86WgW7gk3dLX39/s
XlY0s9AnjEJt7p5Nsp5EvRFjNfcXlQ6FEuItmKOA47XlA+ZP/Ki94lyN/NM4FXFdp+WGbWmcpYqs
cjMrEABo2kmeji9Da4Ug6Xyop60mL93yiukaMoP1jq6dTLwCYbU4jGPwPFTl79vmq5OSar51lwe+
iclaVSVDpz2P3fNY33nVs4e5xrf/4t8u7XdeLVR0lQcE6CB8aKgb0jM5Ad94Xp7WCLibCAPP4i3i
FY2kVI6OcuTukqPIl8ypPBhldshz8tB3W/3hmrRHRVkJa2auYaGKhWG95RVkEwGt9z0n1bHz08Nt
Uek+QbHlklb9anuznfAVnYLo0Z/7VztbNogAdKtff39ja7lZkkA0jp2YAM/BR4V0ti6lv8VkojFl
FWgFxqqynSQ0tRfBATOAT167D2njqXQdbVtwE9wuSHVyHjmVf+6WrT5gnVCUuCvpYGeCTmDYdtOo
Z8UBsw/xZLpFyqQTimK+Eqkf+pdQeiPwb2BafCCDebqtLLqlFdPN0aWWTcRDOmJ+WRv/2Fv5hr/X
yETFTPFhGdgkoYa9SY+5MCOvCCKjEBse81r3escfqMQdbZ0J4baekxjUiboiHupLMUwRhvMe1jUm
w/cFdE+3ZaT7EiVHHoa8n7J0xciewThURf1Y4MLbMWsjQdH4hL94PIypGUx0RyWA4EVTyw6p3zzN
sxX5efbl9hfo/kIx2qEerGadqZ3gwYjTFYNo763m6zj4OyV01a43TkFQf25sB1brgoS/RymgbdrQ
YFt08Nd7zntnbf93+Y5ari9QXUiG8nmtP8vyhc1fOxmEaWqE/hazoMYUVFCVR3uDU2nZ1wpNyILm
OPTyeFv+uqUVA+Y52An8AvIJAK3kjhfJbqstRbe0YsBl6YLMK4NXm8GSg46deYzyIP15e98azVfB
U7nXzXa1UEAFShZScd+YP2TzfHttTdKgslcsHA3DOZxE4rUfO3DGAvTYkme/+zAHu1iyPU/FUAle
OOOMQkAyuob5rSzQI5EbYsI0vjYIs8zcqf4qoApbLxyggd1kLSSgVANGFryUzQaMQnPAKpqKpTO4
mBucgWHJz65ln3Nna5qAbunr72/MlrPMp91iOEk7fSBzdi59dyNL0K2sWGxLR2eYJ29Isik7kMr8
7a7Tt9t6o9NJJdbC11QY2rAOic9zJCAo+C925HTt4fbyup0rphrkzOgbZx7val7hNWEtfXG2DYtt
vSH/G//ecWamYrBtgDfpCb2gd1MUfMie1kNz8PxT951G+REsN90hOKNaVRytLwzJ7UO+Rev7vr1R
FW7Vy8pzegm5zc6ndXn109ge7xsP/UC7XkmoirVqs2awvax2EtuzPlrriMFK5bjxdP3+qVAVa1VZ
BqbGgHAuaXMGB2oBibM1Vkm3tJIuG6lM+9TEtr21PfilOPrp1ijp98MuVZFWM4DdvCgnWEElHoWw
jz0fkzkgd7nMdkVeGly/6o0J09xHacptUHXsyZG7OXiY8v7SGO5GcvK+tVGVmSJYrRKw5c5JxnwN
UUs5kQE9ZWSLAFonIcWYa0NUDUtbN/Hrx6qJUIqMZB4XgFrdtmbd9hVrXoGst1DsMS9w0HdFJj+g
AHF003lDLd9PTKiKsyK26bncxxDZrv5TjTEvSJhPzxk9EfZsTfvsSoVboSN9BejHsJPMoWiXRRFr
34Qgj6pgqwHj5Z1y5k6CdvWIpdWRpMuG5DVmpYKsKodiZrLE4xOsNSxcEdr8x+0z1a2sGCyGUCw9
+s+dhPEhFH4ZFeXWRUujLiq4ClBRDJX3kUytxfQzMD5YVpWFnr9xkLrVFVv1QOpiAHnpJBL9yQRI
cdF1p8wbzrflolFGle4WeY4k0u9kYgVfRtA5Tf4aj/0nY/5clCIWW9xv/+bDfwcwqgKs8qAovXrq
ZeIXa+S0a1RU5UnwNjLXpPBEeO284sI6mDMJBY9b/+X29+nEp9gyxwVGyC5dL77hAc6fkW+N47Sf
7Q5tpvv+QQnNdc7cthbQ2ToPoiFDqo5Ba8661S2tcXYq/spcu8qd/NS8DF31ULp+ZC3kPivz40y2
sgvdX1x140048Ebayc7GI5THMB2k7Y9GkT+5FQ0Lf3q9LSRNHqECsQKK+sbU4m22Hu4D6+iBbrbs
YjahM63cOAfdXygWvgy+jYni+ArbQf80JWHX+eemAwogz0M0nD7d/hKNI1HxWEaKuZVN7+NLgulo
Cv6932zo152DYuqNtFtu+bhLWhk509KKArMjIRhdD7VVfbm9fY09eEqOzeaRk7UwzIuwDYwumg6V
l+KhvDndXv79AgtVcVhrW1uplUtAQWfvXDV2VNX3rSiiKss+2dbHLv9GvK0wrTsJxbQpGeEZXWtM
WA930sovmITw8/Zn6JZWbFosYFoOLGdMRk+cBRdHb+kPu5ZWIVlW7pcYqmKPSWZigGvN7jwpd+H4
6F+QLJnjxj27QCLOwWdBOrTJVu5Wu4jGvFRQ1jBn6//iEGdy39QyzJYMAKGvpAWtxe99olEsWLTU
oqKb3aRyWGigJ3oc7Y2MVHOgKhiL+INhZ6kNqzXNQ9bYx3QTMqWxKHUoVS8Wa/QkShKN3T2aefnE
JT3Lvt/IFnXLKwaLy5HMWpIPd561Hji7Xz0eemJDz3WLW//1/JXEyMHUQ3Cpey8K6BgZdPxgZ7tm
JQDSr1ioa/TuIubGTDoUKLkYQ2r2+zJFFY7VE5lyg85DwkCJFTJ3AR6c2xtOUuOI/4JdDdmc03Ue
k7L9nbc/iuGnMUf11olqUi4VYeV3vV0Z5b9+K79U2X1ji6iRnxcgn7M5ao19gDiqQq3sdZ5AkB7g
ItmK4Qe4r3yw/zho1dwIuBrlUV+9vLVE57d7bcVaHjHq2rFfi612Uo25qi9eVVvaE+5gVlJNXtw6
RmRNfKMy9p70qUnVbN01e0xvao05zs05EhkLie2FFHMr+vWzkb6uIHf+/3uz6x9dv+1NVmX0a2Hx
IMUfVel9T/szGaodOch1acUnGLhveFYJuuZ0duhzsMr6w7L2zkat7N13/evyildYJ1B3ZQIimos2
TNkQV3IKvf5LxbtENgXakv/xyIMPHLRELndbWu9Cr65/qvgKnv7fn/bCeajnzzVGCs/DPy7lSEPN
iJYynDDraTNdfE/Frv+nhPiSUMOeSmuOGRApoe3mFM9A8te+r1Gz9tXuLGK2/Rrb/hpZg40BZ3+y
ZQllm0W8XKOJ/XBrBh49tuEP3wvP+By1iWK0ueSWiz/s0zaa6SeLLSdR/XALK6wdsnFIGpmpWXzD
V6dz4cNj2Uj6hXEajKGTS/bnttTecyjXb1Dif+f5FTcANY2tJi1fWZel31zWkhL198zbOBmN+avp
+8LausegiBV3jzmybRo6y4szBMeqBwIhf+hEs6OYff0YxfydfCJy6es+NprWsZ4kM9L0k00s1m38
ge7EFSdgB2iXLhxix5bRHdDbdUFbxQMr68irvWPZtVv3Kt2hK96gq2aRynbsYytg4ncxekV27ooM
E1pun7pufcXwSdP4mDmd9jEx2RgJl4qQ+3Trxfe9UH49BsXMzVVIe6mWNB47lj3NufPBK/I0mfKa
HKfe/7zrG9Sk3mw63+araccF8xJzoCw0hf96e23NF6hZfeu10p+dwgU70HJpQOPTFNUrFX4k23LH
xQFCUnN7H4NTy6nNxthtbPKVr8z7NRvS/rjvAxSzhooGtfQDO3ZqIdB4VWAET/kzc7IHVvPzvv+4
upQ3wZY2XRa4JsiKLVZ8c+v50ubeb5rJE7KtffFczfO9ALPFTTmB8zpld1ckSOpuNZy/i1O6HoBq
y2RhpeycIWZr7D37Z+dYnPxD2V+C7/JoHcqTv8/Y1CaMeRE26OUCgczhs8F/peXOM1aMuM5WWdIV
63YAr7v+GLL8UsDE2vHl9gHr8gM14Q9SafSZwD/Mclou5SzTGMw0fRv2gSW/Zu7cRIFfcjesDe6A
ny8Au0xNNjuMNV5KvRL4ZWP4A4BGcZ7Z7GMNuqdHkG9vvTlf1VStjuL81SvBuk6ZaVo9je3G+GCO
5Dhg4NPa/3Nbdrq9XyPIG+Oog8wjI8Xe6Xjf5rhI7riaXnetGLaXVg3ewUYaB8H8SNf2tzT9+gDm
6cPtfb8LZr3+gWLV/VqnjpPTLp7Re8cmARLT9Tibh3XG+GUDLDDSOcz9s+H8IRU5G+VFenNYiT3A
6OvfX+X5Rm6rEcgKgKE0rvIAt25rLMT4YQjcYNxR27/+gWL2xMSclSWTNG7R1Swx1d4lMvGsbON8
dOeuRO7ZGQhjw+ChoG+bYU9NEQaF2DMc+Lp5xeQ7Y1han1DU6tuzW19W4LS28GWaJM1VgrYrnXHo
7d6L06zFkNrZOKxZ/sTs4lSu7BvmxIVjuwdcic9QOzDKfqw6Y1y9eBZA7qfdQQj/vvMLkGJutfho
zkFlyQXSRjImcZOVkvbroe9oycMyA0BgIzRp3IdKkws23B5l+8WLmxntkZm/vDbFdDa7ne5J7cqo
iS1MMkBGlVfGlqhPDqa75DnfCEq67StmLisDtA3Ugp6uALNVlXigPboF5nzZKR/FkIOynZ2ejTJu
SL5cjGUQp36mWSS8fjrc9lW6M1ZM2QnGcmgRWaFGrAibxcsQBsHAsm91xdYwFzot3XYO4mUFpW3Z
fcj9rRnumvRSHSfbzKPjX1OCmDrWQ9WYESqjh9HiP/pVRrt2rzZTFEM9d6ThXryU1UUszgNGXu5T
HbWTQoJPQWTVGsQgtr0URnfJVvfYka0qo0Yz1W4Kmhqr2WNucByY1beimA6Z0T7JoY73CUYJoGVJ
KZxB68VcdA+9abz0zNhIiDX6qDZOuJ434SEdvl+sfR4GDO321NhDJwKf+Rcj7boOAZ8ojZty/ejU
6bcWcb9stmj2dHtXbMmrM9sB630Xl8EUVmyKcFnbMFPNpVltmciN1M/QUR7EGH2ZRxneVO8N3ncf
fA/Q2SwtrePsl19vn65OeRSjtYNqwLQtE1Kamn94OdBIBOxbVaEbZ98fKGFy7k1wx1h+EHt8PucE
VXwRhIzvGQCDU1abJ0jHVxcv5zRG42uYmVXUFls4j/eeCa9LXwP/m8zKzesKc1qya8DiElR+5tjj
2YpaKMrlYZE53K1Dn8tu/pg2RLbPVWn05BW823R52iU7tcLMRYFBaMyA2wPtWRu4B9+rHxqjO+1b
XrFsu8f9xHGmMfboJ2L+HIYHvjWIU6NWKmHtXK6iJiZ2Dqbgg92yoxHwkI5bZD665a9G+eZozIwQ
083nMXZIEtQv7fKY7mkbvZ66YtemOftz68EgMGnlgNNNmnanu1PJaHu8cxoAB3so61nVhwyjDD+W
wk/3OVNLseRmXcd1Aa10TJAXjkUarnKL3kVnCYoN4zI5YdAcptK7qGBM5z4lYN9q8sCw/wRgp6iL
yFo7yymABRgq+Qm9wrz/bXQtTzfeQzTOVp3Rmc5Vz2c2s2QZrf7QGDnq1XW5QSmmW1xRJr82pmkc
oavN2oW2Kf8p5Lp1/9CtrWjTmpkcHJ2EgZS7fSzBhxAaAdti+9LEiX9hTG+sABMJMs9cshQI8wGv
/3LAq3Gay5AtaF5CNwcNc15spde62sa/DzFv/k2MGGw4pjZL0jILaX4ZmH2siyfMwbab6VT6D/Uw
H9psD1oZdvjvNt78HXjeHMlnfFxbjx/RpQL8YdDsoWK7Ln5V9DeLl05v16iuDrFZAEAEZFft/6rK
JGA7c2G1h2eQedZ3ORSWVuuXaincyFkAobztt3VKddWHN7ufPW6wsW6HeOn+mTD3OSu22lF0KysR
AS+lqV9zlsazt4zOEaRIrrwLOmltNSHqnu3UvgtUz80q60ZYsoMBqzXvD2v6IuzmIxErZj+MoAr8
BJ68s8cfabnPe6j9GJ3oJkzXc2GELvlA/O5M0IZ6+yg0gUjtwwhItzimyVjSuajy8KYBiUFzzEwh
N/5AcyJqA4Y5ToCbmHKOVwnqtDS3/AMgY1sPD7rVr5/1RpMyAMLtHKjGZACTTtDUHyhvNryqpjyi
8tk23DJWAMTT2JLkw2DGS+oeFnM9gWs8mt1Dt2yZmu4IFBdbdBbAJyAGixkO4gEs3dahb0x5mrx6
D3gW7sK0/iumvAWXRJOmLMl7eob6nkzDuLcqerytRLpTUCK3xQmIS0eU8LICkKXaP2Iy2k71USI3
eFvbdvVZBgSKTcKppsPFRYVw18ZdtfGisqalLmmKMouowlk0J1ruy+tdteWid1MaEIwwT8w0OIzy
Z70JynlfX1y14WItwCzDKmxaGkFEvSDkxHmSdIuK8Ooq/66SuyrBrVFKO7VTLA/LwjCozy1zQuFc
ZL7xDKbb/vX3NyaLDuWJARaZJ/4kIsdv7327uACUvHP5q46+Wd5xx7lfDOLFvSePXe+fMzR38Gav
xqjGWrQ0daa8wLGWX/q0/o4x319uW5FOMIqRpgFGwnRD5sedAUhta5wc0l86w951WXJVVls7BXNi
gTloicF+9oI/+OurafKNIrhu74qZlm6/zJ4QeUKcIqTDye4/Df3HXXJRmywywxvQrnOtHZv8jKaO
4zI0LwbdQ0pK0eup3JIBT5H1JIsikYQA9u8cUTuLbu/8fb/oqo0WaU4FlAW6OPfst11WVdjPW9Pn
dGsrmQ6zTAz8rmcPfIYmOfA+J8cy38Pgc5WJYqN17gAM39VpnJPy2ExDjJrARljV7VuxTxQALJkP
CKt2O3YxSKy6D2yajF0FBwxg/a/1W40xcmFXflwUxsV1+gMYQk52vtU1plFzFbPV89Sgjd8UiTDq
0zQ6YY/8LydbFXSdbJQ4WmL6qjHUZpHMjQQsi4Y03brH6XauGKixELymlhCMSzC3ieVRCW336U7B
qEisIA1k0BVVlrizB3xleqzH+jIH9eW2Ib1/f8ez73+PtWoXDLFa1yIp7PpQN0NoFU/VPCJhvcKW
PhvOsy9e9/2VcjepazOrBYwrGetvFZ7dsu6YLejYoZ+Z+Yi+nZBkWwNfNcetIrGcFANa1qYtEsdY
Dnj3jsfc3LAD3dKKAQdjBWYyNhegMP/F8/Rj4xvPt+WjW/n6+5v4WleiA01K5wPZaX+xViEiWWwO
ltFoqdo3saDPrenpUiRZPv7DVkwawTy8Xx5G+2x45PeTelftnDDN3GXjSorEAseL15BDlU+oNQ2h
2X4DMcU0kPi2mHRfophy14/pnAe2FxfXceFedpmW8dkatxAmuuUVc/Zrzw4MS+AURH7ihX3o4ZB4
uXWN1uSAKtKKOZ0xdxxGUJOXLrssphuO89Etft4Wjm551ZwXipbhPPdj0fEfmJYTVax6aLLm5LRb
r8EaAalgK1OQfs6M0o/NFDWRAAMWM68lOOqtYZK6b7j+/sYOwLMjCtAW+3ENZAFleNtonpqsD0Hg
fbotJY2lqd0UKcbLlu1wPYTgbp2qH/46bqGmddJRjJg6HhrCc7jrCkUSNwUJrbved3Z9vr1z3fJK
FHZLux2yrvZii2YPlUUv+ehHvrfFoqQTjJIogz43s9Zy9mPgwzB5t8iaQzXuae9B6qN2U0xovBUs
o8iresDWZQkCwKUzssNtyby3ddf7C8yz1oW99BnIqMc2u7TgaQ3RG7r1qKBb/Hocb1SS5MVcsh7t
NxOm7xjN+JijVH973+8F4Ou+r3/5ZunaGdIyJ+mAWeRoBMkGM7EcFjlCnrt2PnlyZpFFB4yK2SLI
fc9RX/9QUaHS69vCd6vhrhLuI0nZce7csy3XI96yPgGu9Mkr9pFP4SXqv9/GsorikYqTxKtfCkCE
MGf0eFtquo9QgkBuSqfiGP6dlETEdfDsirup+z6mU8jq4lCSHVfeq6yUYEByywxmjg+gmGBOfnfi
aKS/bn/Bu0VzrK0Cd6q0E4iZDUEj3XjM1jJy+7OV/vYzE0/R39jwtcqfxfDP7X/TKLAK4SkEWmkQ
jPFn7p8GpI3obNqI++95pOtnKFldZvQB4ZiGnNjuH2EakcEi5u4pQl4XV0KBVQy2xQI8rbIG47qo
fRRWt4Fd00lEMWnLabjv+D1Jcn+IApcdc+qF+4StmLRBMB5tHuEtwLYzRXXAZGg0W/UA3b5V8zUL
0JsLB4v3PFxpdQaxw46weJW2Yq5mUKaiKwIwvpsPy8QiAFM2JKJTEsVcWypwOaq5hR7zL916bAcU
M6eNEr5ubcVGs9aCcL3GSgQNlwCTSdsoIDsKR5CIivzxazA8FothJtl4TsXByC/zdLytJJptq8gf
Q1btSilEsoBEgFl5mC6P1dYoLY17VHE/Rmeib66G3fjpfcq+8var4Z2uk1UK+Z1Ov/d9gWKcDBid
xrIZntnlM6hdUOMdgo005+o81ErpVe5Xob0JihlPUz8PiJM0ortL+98lS67jDUqRHfnycnv7GkNS
QUAEdOsOt1c3IXQ8Dmb9benkhtpcJfDe9hUbbYtxlkMPG22m53y+rOUQUsyA3WrA1O1csVOjMWqX
EQi+X05Vd7a3ZgTo1lWstHLnznEGE731wgNOAKlJaHnB821x6/RdMVPe97Vl1BlBB/PLCLSw9+xt
9Y5p9q0CfSy3NbLAwdKDIQ69Yx+dTeSobmlVx0vDHAIH0a2Z7zCWi46X29LQKLgKgrEK06Tcx5bL
9tFGK4bzjInKGMQgt+4hGhVUKUUZb0cQoOAPFpeHbH6Z4dJF7LsbBqpbXtFw2jkIQY5EYpQeB3Iy
OzAgFndBuTWF7l+gwjsm9BcgxsqDtRrQQWvcyVMfNyd5WZ4wWuk4RihVH26fgkYnVVyMW3rDVOHF
Fy7gs8PvfJKF1RZFofYLFIVf+rnK8XJtJeXreO8cWeLfg++/jEnUHpbLaG+EVo0mqXgFBpakVlq1
TEqzuUjc+G1XinBq+Zl7U9zlW/cr3f9cQ80bl7wGUw9sVSWTvBpCTJxm+WuK96vhSurzdddxqIOb
04Gs3uhBZ801e1jA4dsMeVSPe5AdCCoq5Si4h+u6xpkkBtqN+1dr6sHVdu/L19u717gKFYhU1MIo
0T2EHGcoH4dqiXx3Hz8wVec2Y+NFbps1BcN9HsmJI2fdervS7VoxZAMcu7S0FxNvkq+F89UtdkpD
iVETBTC7qHGbbf27wZtPZOUbrlPjelSwUW1I6qaskYkzfOqWhJF/LH4YnH3ZpIotMgUFhGYRNPE4
oEWYRvdrID9vK4juxqcCXCqXWbIRwzXlK8MmOLv+wwR/YHzzkFjmE1rnZFxkv27/m6auoCJbkLSi
p8JczUtzLeyzr01OPzK/OVJiIapnoWH8yciyEdw1WqRiXURdGJjxsJpJT395Njjz+NaUK93KVy14
43bs0q7MALRCSVFggEHoThvdx7p1lQyzW+rOHcFRlNAxGNAE7hyHTny+LXqNq1TxLR0fq3SaO8xF
Y1YojUPQJENhhoSf1i2eIo0RmIrZltNEQN/YwdmA7gy0J8tPPp6scaPsoROOYrxuVRn5ZBdXAG00
zKdh2HjL1q2rJJipJP1EM5iuOaaHaZLRuEXGr1tZCbaYqGr2PgsQOpolbHvz1MzVYc9p/oVksbsx
sHoCYdDiS+k81XQJgfgW62FEs97tv3g/D/kL0cLSzDIQrdE713onL++egrk9p0a554nS9f7CtRBD
+rbZQO4Nj000tzZe5O+cQ/cXqgVlFBMTjEqSjOLM05fMevGmByZOt0Xz/sG6KpvoBF6ICv03Mhm7
9I4vQOJWWy+r73tIV2URHeYmHQVDVGXNI6YkYtg0PwQOO/IpPbnrMWuXg8HZRsKs+w7FYGfHchtp
2qASmn4CAP/JGZqNrEm3smKsljTKtMG1LSlm/3EquyVqWbnvSvgXtKVtGopgde1HN7yjaOY/wTR8
un2y73bHXrVSsVlS2sINWrCqFvf5D/skztmhv0xP60dxyC79Q3osv9z+p/edpavCXLregcnNkH3a
n4LxgYLPFThlQTdSBs0BqDAXNwta0RnwPe4c3IEK4o6Z+y7Nf8FcitSt7VFi59765HrfFpQ/il0+
3vWVwFrTZnKn6qo23I5SR/5yTPv1trzfpQPAyaoglyJbU5nlDMH1wf/ILsPZOKaX4SueNy7lKTi0
G5mgTvDX39/kBmhswyRB8KwlhuOB69Y9FsvW4F3d0oq5mqsled8E5sVff6Ap/7td0y1nrEkDXRXq
UrhFPbHWJclaD4eJfTXGNOY1+oZsJyTEDQVB79AMxp2ft49DE11UZiJCuiJ1Ri6TyQniIBNPeOW7
K4stiKr/brHLVYmI/LLgPh3QbcNtcV/3v2sOMLL3w11Z4mThEGzkDv9e0/6uCLgqEMaf5qp1wRqT
UFmFNqZ8+QWJuPsLjXzh4s+nbAINklmFvIh5/txjwLALDpmaZmEzXXLU325LU+NMVMBMVplmOoB9
Kcn8z2P2TXhnKhIpP95eXaN3KkORmc6mt3ajTFxAnyoX9eagf9q3tGLwdOkNh/mo7snVQuvghPHp
fC42Ul7dvq+698YU4QPS0l9MlJv4L1Z54dRtdbJotFflIfLx6opKMLQXE67G6ZebR2z+dVsi/17N
31MpxcoL3tukzXtxZz00MY2+Dw94BoqmU/2SPJYHdti6xOi+QQnRIKddQJ6GTCPo8Whfh8N6Wuu9
iytJ9dSD9xBVeJJYxSUXB7DrSrnxNq07VSVCr63vB76BV8NA3JnGdwestxuSv375O5JXYTDlUkxF
Uywo2R7JiUbFafzZX9azONCTeVn3vU26KvVQIPIVU2xS1JybxAPEI6PPJt2wVI0fUGEwo784/Vza
8Kq0epnH5Y/FMbaV9mkeFbzeqrppNIcqRouJvaCXGuAP0qUNp8k7EXRD57uwVAjUKhBmqEZWD2Lp
7oIG/CD2N2NF40215Sp1m7+q1RunULSIO9UI83L5S8di3uRhY3y6rUEa1VQZh2hTTk5vIn0BLyra
tLKXft1KTHVLK9ba2iW8F8FtaXbz0FldvMztgaFe5a3YqtNlq8NTxLAS1PMpkVHO5mifQBRbhXdx
LQtE2IkJXj4nPVn9ViOTRh4qddA6CcNuZkQ8a6wiXpGoXOXh9qY1uYPKG8Rma8lLcCliFot1WKrn
umDHzgTZv0tDy/9VANd9+480qqhyiToWbXGVRIGqlmtIva+y/VW1W0SimoukyiNkkW4aaT/OF9FO
zUFU/E8ty0O5jK8Lb4wDmPtl1KcoN+fVvhdGV2UWcsbAzBYHGbbbPPDh0TYvlo32nX03GhWTFHT+
2PEFftMe7AgB4My6rblfuoNQQm7vZD3JplYmnQ20Sx7aZeywaeOU3y+8uSreyEvzfBHENBPpW5eA
pgdaf+c2wMypGc0B25CO7hMUIyauVTrBNaq4AAWQE4gqqX/ap6aKEVMPnSRy7cSdV39Yrahjnwy6
zz+ocCOvM2pbolaT2Nw61nV2qvs9zHLwaiq4aHA6WgcFtRJmnQV5bvjnXdJQoUUNWEUaD8RiiUfu
re4TkXiU7owNXdF4NRVaNM1mKeZ17e78eQ0NuB9f5BtLaxTEuf7+Ju4F1eij+SKzEid4dPKnsrg3
9jE7u871a94s7RRs7t3SoslU/VPhoXv8JtcPfA+P4vUgFeMES39FXBM3U1GAwta6cGdrDq7GRf4F
LfJmXonrHVTy5q7kc9wawZHO5jkIeFRiyvo6pqdirHcqu2KioqtrMMmX5JLCTAdLnmi2s5Cn8g0N
05iWYhlRN3H/h7MvWY4bZ7p9IkZwAKctyaoSqcG2LNstbRjddpsgOIDgTD79f+qLu1DDQiEuvbMW
ICqBzAQSJ895WPI6LtpdkwwV20YGGw2NHdSuh7Me2cq7Ddr2i0NOALtrKpCq4a85+N3WqXp7mlAk
+V+ddpu+sDVpPQ2WTvHW7cp4I9pQe4FYD3b843Qq7qy7Js4fmoctaZJW+1qv8FhZrtkTa964OK7e
15AKI0N9akyd1rziMC/jjZai/n+nyTH8VC3pOkJxw/nS4Kp2O5Kppi657WxvZr50uKNRHHOMdNJV
wFRrKjlsNZt5683+nHUgAPfJ38UoonB4OzZp+78bxqF2QJYciyrqr675Ras3pDKG5JybaEsqdoTH
SdQxXuUBqjY0+VMRZhwpf4KIpCq2FUObWYldWFzcCyR57nS9IYqZy0Cj0R4MQoULNFDlnazqh+tS
zcQVCykTCkGOKu+7csILENoGQvRCzeb8mLudZniFXWS2oL6uSr6H8H2HDbEPJS2TPwHZHE1sjW2Q
9jfLr805tm3sq4+9izOBE5ilH2ANGhOP8zbIcnXXeVW9RkZNjXsoKB+n6T68c63IOjt17JzbhJ3D
eGV3+28HEvFdTDUBU7XaktP2A9tHa7HEvUdmiLRtJzZ4muK7arklvy1aPlvcRxKxg6c2PNP1rZ6P
nU5l4JQtjHmue9wDl65/2+zt62QComOOfx8KCjJkqhgXl9KtnDNq/FOtPCk6Q5OzFYd3W/LdaS6o
s9Y4IvTWdBnoX6bhfA6L8TGsyAX0nZ9vz19heRkuBY7fylpGHIPz+e+ucCO3/d2j5n57cMWOkald
Qn9buCfMOZuaPl7C+txZQ3Js6KvV3nlVybehQ08O0GS8vhcWnsropgkOqllLDjuZHWgl0X+ZFUt5
NlmQQN0nvT1r1RufDIoyjXIucwvTXmKc8ZI6YYnrR3yJSLQkfdTH7aOhw0Sonp1kmJRRdLU9mEhY
3ZBfHHHxxF+i/rGTtDZfqvVru/+Vjy+18WwHn3ziaLatynqSK7ONg03JdlB+vTZXPNrs4KpI2Te3
3UV0NapQEOh5GubpPggMjQ+rfEBKwHyomVlRpLGdv0ADMeJGRtjr7RVXjS15sd9uFZ7+GA76dI9c
QIEG04pxOdQ8+akez2QMlcPCZQpzDzBEZreRbS6fueOktedE7lokAfytJgbEsvkadXZ+CCzkylgq
t5t43fs+0qffLtFajaBubnSvEIoNJGOnDLIZ41yV8Gz66FrfGvLt9kooamsyPdBSjHi0tDGuoBAY
KkS0chEbtRdXbDk14pFuvmarKtZcFmvubTMnIOmeUVowPnlGH0H19ROEIjTDX+PQB28FMpyqE60N
1Q54Qrj+yOmvkH8X7WNxDOvkykiqZmhaEQoktLyDdE5LjO92oSPHU6Q0mRzILlCP9WwUwB16Em06
g/bF5a90bE7dwYdqU/LlCqLQPXoEEX7sNtk3kGTxL7f3j2pVJU+eCWgqsN2n+5LfT/PJWN6q4lCQ
IDI5UMjLLjRdbJg2D576rrsUrve5rXSQ6I89isgEQaFlc7ZvcFe8CfRxvfZN5Fq75q77sVmIzBFE
Ajeo65YBmD6mXllH5ZhuB0vtRGYIWmxuluHs43Qy/jOMQ+xOpiZNKZIjkYFU9rC0BRmwnFuWX2zo
M+xNVDxsZ/RV44aUx/uvI9uGyKgqHgCfaznXtS3/9iCH3dG/2u2v22OrFlbKtSNpp3Dpwj3zrhTq
pE0CbelYtaxSul2hItutgWdmq+dFgpRZaEJRjuuqRqrhJTftjM5lNMfCenMF2cEyWYx/BEhUbtvl
4whJZCTVtk7DRPPr5FFJ49Wv0gufJtZE09xr7kIfXyCJDKGyOs8Zmh4PNWa5XFa8zkDJz3LK2HWr
u4aeHH+NQUx8OvRzZEDVgG6SKehgLDqBjy9bzeLcbpcB7Z+3x1dsI5k8aB3sJQ8CxIfOAdP5Xa27
W6jGvS7PuzO609r1RBnmjZSOakyHOo9OH0Y19HVfvRvac3rb6ish7jc/GYyLYWlyq2rc69/fjWsv
jlu1FpnQ4OxEeUdP0CbXnP0VW14mDCogQshcaFXdjXv+FaSUUYP3qdnUEe+pZi45LLPYZK/binKm
8U8RiJiUupO3auKSr46la6/9HEwZKb507a+B3O1HOM5cn8hYKbdy98kB/ec9yruxnZMLuNiPraQM
jxr3eXIHqE9nfX1m3cnXlUYV1pDxTks9NjOEYvBkbfqnbr6vdifG/VlzY1ZUjskfgCc25p1HrssI
tr0UGNCze7K+oCp1HuPynGuynyJAynxADZCCQYtm/swjQLQb/0KtKKqcxM2fb0eUjw96RFZlc4qR
ODOxUM9xzzZlkW2kS/DJEXERFKfbn1BaSnLV3jDMTeyw1HwmWXVXnZoLSfvf5Nyci/OuOZkpvEqm
CcpdI6xtxxzuq3z8bgGcG032okM+qraS5LK8WmZ/hMQNxK0m3BPcbw44jnhlaU5mqrlLfjsJKHra
Y+dn1vhltpAzrFITyv5Xg/rzCkJkFbYBFU238fiMXkTvy34m8fbYPmwnEnuZF/OLl2znqgS8KHLi
/W37caw/kcgoqY7YpcgB0rkP2I+5PHvXvoNVYy3FYsjYKFG2wT4ADph5fR1Vy+s4NVG5/7y9WRX+
IIOjnNm3/QXyQPesNqNaeMncenE7ssvq/Rh5qPE61U+Q8i0bQRm5j1gVz7xw+xyaFxSwjv2A6yff
5cUAVm/bBgGD5VkHwab5e208UDMetBA4RUiS5djIgoK8NbHxfi22p85tH4KeggUXGnbimHwxkTFS
KxjXVzqE650ZlD9Hb1mjbT72OERkITZcm3NuA9V4b3TrGTzBl67V4Y1Uyyr5ccAK2g8udibjXTQu
Veb59LtBq5fbS6saXrrXlhUF74eLWM2g0dNCqMEfPJQ8a02qUQwvo6VmSGFt2xSaWVWNSelvUH5d
72rfSA7NXkZMmSNvChdis1k1ohEprJYpartKnFbW6OotiqItkcFSrgHE++QBzNtZUHiPjahNilN/
1/xVPeDKcn1iOQqNJTJ2SoxOmDMOc7HwERhBa3hm1em2qRQeJmOkTK+e2opbE8rBtXWaeGMmviVo
FOYtUmZf6erOiruRjJaaIKwYunVg3jnFc96DpYL8aPK33jdB6/GPWf9lDINmbylXxvlvWKIih6kG
1PTs2U7G/rGhJTzkq7nerTNJDbJH697iBRjqX+Ma8fG37//YS83TiSKoy+iq2ayZHxYeXN4k30Cb
nq6W+dkK/aRlTTpPOs0ilTkl96e87Rd/cacstEEdXVnhX+ZUXCiODEFNUxR3vo2VczLmTbNNFMeG
PzienLJcGuYOeFUxI7euEi50nIiKoWXMVV04gAWaePbf6/PiPQS6PkrVWVBGXDlzXXJ0OIB0Ce1e
y5rWVw1wtFD1b1BigLDKP8bwtPwSc363LbvGTgp3ktFY8zTMXk+x98rZifieVfMLoc/jqqtQfVyv
JjIgC6rmjSnARwx9sCZu+PQjqJrLvm6RawPzjPSS9cWmKWeoFuYavN+l94p6ouuwMtloi3tRmlHr
6ggeVUNf//5uaIpgPKG2AKQpea0sGhtrp7krXSf3wSFURmeVbdihY7syM/R2n8cujJhRX/xd1+eq
Ci4yRmvdBdunDmUR7xuDwVMHj3XNI2DzC4+2hEVV0sY6sQeVlSQn95nlLi7o1TIK1vz2cwjZpNtB
X2UkKbu7xgoxuAADj91LLb7626dFpxWhGFrGZ42bS0AMijMhcYYMmPwL2/klGBZNcFeYRCaEqlnr
hNxGZh+JjaBOYgDFNUZRDX2N6O/2ZCG8kUw4L4DnhOAtyOZ95HfOsVdvIuOyWFiXrXCQwgloQfza
SYztYGFTxmWB6p/gEQtHwWrnj8L0MxusIGZXXpixfL+9YRTpRqaBcnA7WYrAsLIVHFwckr/28L0z
CMIpIDEsKsCvSaGPcPtjqoWQ8ne/BVZJbd+887b6efYZ9JJ12CRF+JSV4fZucxbwigO7aYOVxXl0
h/WhZ38Vm5PU3LtjYXs69hsk14UQdujVJMBj6F7+7efmgrdQnKBvD676FZL70qoO+bDv/H4e3CKB
Ruvnzu8TUeY4qbMuwUarosU5+FAk47lc0HquonaG+84N82gtl3/J2OjCtWKtZUgXaQtuzB1yjO28
zOaruT/fNpEiDMlYriJw0M2/XcOQ65+GrjqD9z1bBt3tS5HmZfiWKQzXcKwBZfEmNPBUMYukMaf1
y1rOj7tVNRqy+o9+xZUMVlrovbbnDYJgATpfUc+qiiQXS2rbOn6tj34FhpdvYXbuhCVboExJcG6c
IEi9LOHLaDrnYdH18ih+gXwTK3zbFc0GEmFGnEeS89iCKqiwO03NSTW8FLMHuoBI2APTL6rI8Qad
1w5H06U88sZyNdDVcO9SQreUZj9Sm2UQJEmb+mvXf3VMq4oD0Jtrgp1qDa6/7N0nim1rRdGAEXzp
vCcKKTAc5egUs5prTPSRh11/w/Xv7z4ADItjWK0dpoB84NFuQ4tcZVa63KNaAClW+/7elEx0RsrK
bow6Qu7Y2r1sru7aqDKP/d/ZN/m4lWOLFWAkZFE9uwkfuyruKxKbXIcp/yi7XU0kBWvRO8EAZ2C4
TP3qEeNsLIIZohPJr0Fw8dluzDiYdSzJKotJPt21a+HtVVtCF7G8hKy7QBocr1W63KAwmHybMlej
HqkJmWXP3x/G/GfbJXa+PxuVTkr4owsujCXfqhZGiqGYseI0/2SEr4B/RkR8WWkGnTnNIU9hIvkS
ZYH7Pa9NbqSbkcfmWCeW4DFot8///7nh+guupnvnEYblErzNCCNF90ZsCSMW0NMKtG8Qqtlf//5u
eBfYam+iAx43zDaBGmY0WsNpGnXXZdXwkj9vnigKi8D+wY4HIJsl+0KSLdSxqKmGlxy6nUZQrjIC
Zn/fP1mL/+AZdbTxVlNQV21PyZ+DYgzXdoGSRmOu8ZwHidFAs07UwxlNngew1df1ldyZ+nboU9ei
QL/1SRcMr6Vv/769dRTBVO5rmcwtGMswKDIQh/2zlCskUpxe12ylML18dTJYuVqNiZUd6yHG7SyZ
yjzOfd3bmGLu8tWJdiIPOqPH8G1VRQ7xX7tNBzpXjS3l4dydZpeuM/Z8yR48UadQFtEkSJVVJG8N
p52SscW0S159d1fctL1APC02/XJ7SVXjX//+zl0rKwAT0FhRUEWXl5JCx7KDLli3axg5VJa5/v3d
8P3cFHTyAyM1J0j1MDPpvfl8bOaSq5ZgjhfFWtJs9F17ciLoRI/iZXaaonw1h301NcBOhc/KlybI
vRlDj+J8Goh/V/T/ufyp31784uftn6GykOSuVuf6Y4h/aWWEvxxR/F3WgSaRqIaWcq03G80+zzA+
b8N4AvlbC83VQ7OWb0VmMdPWqv3rthn4OS/MV1Dh6Lh6FXtSvhUZUNQtjYEV16L8iS8k8sfyfhzN
YxtHvhxtvPfGJRyC1EaNbM29BD/mlOMic9s0qtlLHmvmo82gOFyADxxlOAoe/bEAa6Mu1qiGv/79
nUdBONzyfJEbaT7jURkQdRNvR9QIk9uzV+wZmRPYC72NNjmhWSVcYIFDsZQXt7/KJh8bX/LaueEt
H3lXZf4QPKGNH7oqjBy0vJRdIZtmW9A7pZlfdvFeDue17KPc0FVtP6o7ILHKbS0TaRoOMjL0ojUs
Nfr17BlrRNHaOdDwW91m5jpqQo5qjSXH9avQYk4AlSePLTHHva7aQ8COdcr0iogm97dYgz24G8G9
emi9tMQTZ2zhpEmL4gtKzLoyluI3yH0uRbUOljn32EgczKX+Ujl31ULLhO/LERAWFkTmAi4MiwVo
kTJSQpfYLEhSjG605keQFdfhJUf2c98CA4+H1AupTLehmTO/LRCBOOQIctdL0NtzPU5wBIgm15BS
m5oYj0uapKIy/tW73wWJurNY2QdAGEEIKKJbfVdvfbxriQpVw0tO7HBeLKzE8GZJL75RP9kOHI3P
B00j+bGo99BYJjdI+eQ/eZM/RF05HLSMlG4ne4QQb4WpTyYaKKs9WWYr8qgOg6myjOS5fAJMraqQ
cnfHOy0hUNSuHYnlCNMltqTc2bJzVrd7CKcCruK+oNa9sY/HsqLcvzKM+ZjXDTHSrmvuUPb5NM/T
v+Zs/ri93RWGkTtYLL8lYBrG8LlrfuaWfwZ44KUzXE1aUQ0v+SrraTVU/kazZhR3fjWc2VKkrakD
dymyoty9wl1joa3wgjRs2kvu1VlulAdnLrlqV9al761LkI5emI1FF+XWVWdV9/CiMozkqis0bV1o
n4QpKneJaYjzXNHL2B1RKLluSMlVbWe3J2trwxQcbA8792LiGw9D7V9u7xpFppI7V8LSAYseiENS
kw33/WRHm1/cN5CTEyDPuf0J1dJKHjsPXJhBAANdr+RVP19acqTvxjP/aGHpheW5nc/CdLYFUqw4
jZPQGObjWf/RvsI8YRvCrcJ08bZkta3TVh9zpT+aV2wQUEEYAjafZ0jR14BXlfUTyBvubtv74yX9
o32lmCoDogc9SHoHP3FCyBDM0E/0Erb/dewDV094l/uWCvQPTSBC1GQfKJgX8fg0FmfhHiqv/NG7
srZ13wQEiwpM0nkIJtRKZ3bs7kBCyVuHyuzqYoLt6WL94+TWqS3Mf7dBV+lV2V7y1r3uTZCCw1tn
97msPkPgLZq2h1yXQlSbUsqtvlm7llNhaRdgdutlTofpmBrjH90rg1VCE91vi2xCb8lQ9WnnH+ma
hpfKbSu1cIqu7KEe1MzD0KfCHZb+snugcTjmq3KrCmtrbxwbmKVqqoS51gV63ZqhP47uRO5SaSZa
9f0wIHhRkFHXPMElJYFERnzblVTDS1m16vjmG7grp/M2DV8qSo03Wpnut3Zhw/fbn/DhlTJg5Wp9
yVu5EAC5rkWRocHykg9bBNDrc+vlcQfymT6oDtWhSHDdsu+CAso3DsWptcxM4PmFZwDNsze6Gp1i
38tdLKPBHNsqAwpZ2zGBpMLZ155rVENLHruiOAQ6QHiszcn2unluRcA60wwHiCCu1pc81ilp0Qcg
4sjQGBa75h6PHJj4UGj2jyLeyK0s7WARNw8MmrW0zNjuPs2LfT8G3UNXu6fb+0dhILmlZRa+z5p5
EykLivZ13Ub7jYZhruHgUI1+LQW82zbGiEPl6MxrOvXh/jRyyLzXpG40c1e4l9zXUrjhXoAYLUz9
kMZdWN55HeoWs3ksOMgNLdBeKl0God+sa+wz97bY2ts7A1R0ty2vmv317+9s47MxaMeGdhkICM6t
vTy6BUg4cDe5PbzK9Ne/vxt+HAmonAIMv05b7OBuSYWZ3B5aNXMpy+buENi8xNA5tMAMiB43vnHe
1oNRU1a5XifmLLZhhSnfiwTh887xIexR6WavMozks2azUlA0o+exWbYyzne81rbc+3bMNNJpGHVo
BtKHsst6IzShk2oYkTeFiV1Nmk2pmL3crrI3PQ383cWJ3hhiYRrp7K2aGK9YVrlbZWCLx1D/46CN
HLKGtv9sGzuB9OpYrJT7VdAGY6MoDdNMRnFhnQmOh+7nbk5fb1teZRgp19YD3i+sDrP3g2fo9kU0
17UDKKKwTOA7k93Y7NDkGd2txHOXqLXHKt5MH5e24vft2X9cGyVypwp1G9wYOOVZwL/P1mfqfBu8
hzLPbJBrlmN0+yMfAxX+6FWhUMHsq6noMncgZ76lhlF8c4z90dgbsOmEUQPVK0GbY7Ff7l4JW2rY
jcDDzFZaoIfBSfzR7IdjKtpEZvmt2TQ31ojltnEqiVpWkdMyjLolV20myY1RLs67ra95htYnJ2K8
57EzWToWJsXoMnCKVF27sZ51WdfZZ2L7lw0dMreXWLFXZcCUBcGVPfdLDvWy8TxPeN6v9++CVJ9W
4r3e/oQiTMidKwtzq601DLhDP2JZReS3/B+Rb8/Hhpf8WCw2dMC9lWekGe+2yT+PHK2AYk1uD6+y
/fVXvUuLRb/aUz8i+ruQmsTj8KfB9DRwO5Xtr598NzTZIWlWDjvPBr+LFtAqc4rDZnVpG41pFEFC
VhWn1mwXJZAt2V48U/tzOKGwOzz3TWYtaSGOxVG5A8WcXXMyGhhoHF562/3MLP5y2/TWNcN+cFeR
gVJrSezZHJomy+stKpzqS2W/OOPXHhwH67hHbGsyntdns/rSjP/e/qZqTSRHdiuOFqVuqrLdIOil
aeNia770nhsvfnBsR8mQKQoHXoMcUdVp56hd95e2t77dnr1is8pgqca2wGgZ5DzzTC9lVvE9Z4Ym
GysMI4OkbGsMoVcTcOydEeTNwpjQmZqDudhgr01t61hLVZ+5/v2dT/RtAIHRZuBZPYjzWLCYzd6n
cPMu/tBrfonKSJJHD3jtqNDjiYcgnj8wL3zM24P3L5kJ2N+2vITKIrYlDNI031mTp3aLA5Kv659T
pGS530Qwfxr9BS7hUBZvoXUP6TNUUc247ZvTuk/R0D7Oo67arDKV/d/VaFF7AClHz7N2pKfaD089
YIq3t+rV2h/4toya4miUKomDVbDHKS6BK6sAiu8sHQOcah9Jfjy5m7FvDvZRALlSRMFoCj6Ny99b
rSl6KqYvg6dyBkFKK0ecCI0qm9oCnIv0oTCOwT2IDJ6yAxpaO3pKs7nPL5BE+xwyduye9wctcDmu
0MbCHjWrLYxCf9nOk+iPQUn+6DsRDpvATYGJuwG/w9ki4aV9rh3dsqrMLvtuMwmxmwSX1Ks+eHh9
KvaTydIJUKqGv/rBu+jjNADr8nGBNCT/7ASvZHsSug2jcCVHugPvYhlq9Im2GW2mhBWoHs5HiLVR
VJIBU00JgSKv3lvIupLInfrzVugeD1QGke6+vdgh4ihCmpm1/9T6XpwL85WL6tjlVKYGBn8cKZxu
a6GsxBNqVmem3SkKe8uAKS6KxanBr5XNzYvniTNfDm4SGS2Vh+jaB2VflwWsCiJBl+8dh7KSvWkJ
WBQ1Whkw1VO2Ob1H2ix0nq3utSpoVBXPxP+5sp+Hoq/cUBI4FgV14tqC7hltGDnKtLM47/mkSbGq
HyC5aUWrApqiMH5TZXXZRHnxa27vDfd1IJqzs+JoK8OmQGVRUm/Ani+tl5nEo3FP/Re6fSqdxPF1
OUq1hySfnQAwavsRyZY41bfa4VBOK5ofx1ZASq0uxLDX3b/uz4U+jOhQ8Uoz7nddA7XCcf/ATq0d
naYNC0yW6uSszX1tksRgU3p79qoFltKrFfLRETXK+0HnnB2juSwAxlXUyoK9/OE5XnXslCAjpwxw
99qzZSMgdyxaChaFDY2CQ3wfiJwyZqq0t251OgTl1flVbC+t9a3epsgede2jilWQAVNuZ/U22zF9
o3usvce1++kdoWu8Tl06KLfEtqd1w9Auea7aZ3t74tPn24urODvJSKkmXLvVaz3MevnqkIdW/Bjb
IeoPxh6ZERg/xvWDAkZvnQfT+grKp6nRbEuFw/6PZ/Fd/q4FqXPqIyoY7Vu+BzEZdO+hqpWU3LUo
LdZ0RikyIbp731vOi2F/Jr54uW1y1fBSni0gltmASKLLWhsk9l4Zo6kvnWwda7pqRSV3DUi3QMai
K7NCNOiwMOGq3ksnqsQ2iuT2L1CYXkZKTbirj63pAWYwrhfHLb71FT+2H2Wk1DaZYBQiE45O7etS
3XPhRmKMKf92bObXGPdu0+QLq2wGAo/MJ2Xo3a34D38Ih1YcaX/H7pZJf8Ny5qAn9dESt5tl1Oe2
HeU7+W1AcfRYmJThUoYDrFcurCZzIUXr0X/ZaqZOf/C5Veb6pW2zLbMJ+zsliYRRx8Fy1DRShl0a
VENKB2612/6d0ZUna5sj0B9qXig+ZKa+ml5yWwHGK7dhyOB0dBPBu7PP/zIqnnQjjYp+wae8B4Om
TZdrIpDCkWUAVWCFbuMzu8k6Ts89+oxoPiXCtU6396qqJGZKntw6frmOgjdZ0Hzuya8qJKeqm06Q
7rgPZ/7YMnCOVP6zGNdTV28a3/44fDgyNTAtubtD4aHJ/Cb4lxAcWfqLZxMeOY7usefj8OHI9MD9
vOT+fo2vM6FJ44RvtlfonjFUY0sOHk7d1qGC22RFE8blsv7yd+v19np8vNxosv9v7KDBjKszRbcr
QcvgFNLT4uyJy6rzseGvn30XmoBYrshKoBBcYzcttnln4IWzdXVIHNXsrwZ7N3wRMPCX7EWeLvaW
dIOfCjFcGrZrZq+yu+Tcxu6MhNhdk1XQwVmfF93RRzWu5NRbFfoD81qBltZr56yJThLb2nT4UNXo
Uiqu8nUORYVZt9b2VlNeJm6z64jIVJ4kue/urtNKgSfJDFTkRzSbgt1oejCXQ9c6R4ZWBdzJ935j
Igt3hkaeYErmbX4y19k7lGgcGVpl1lUQWBXqL7xdLqy2kh18rKFWDvmjDekGjgzQAMvr1F2ZJt4G
/jPs0h7Kp339/bYvfXRluY59XZJ3m30pyOzwHKIHLSXD5xBV7HizxO+w76vE68zlRNZgim9/S/U7
JL/te7ODHqfN33zxpVi6iLMzKzXPpKrfITltY1ai8RrC37bmd0E+z80jhFYLaGuMnWb2H92tr5aS
/HZZAmts2wVfmJcHi+dpFZhJYc5nu/N+WAT66J51d9tQHznb9VOSK4+j17lDSN00GHlcF25ibroT
e4h1lQvM16ElPw63YMvHoCnfytwHiKhMzNb4vVr240iWTzMYsry+OHXcfb79S1RLLnm2axt1vtkr
f+NDeXaaPZl2VMtKnYqmYngZxoF32gkQFxhqmklisS02JjthVEetqVgHGcpRL9zaWW7yt6r+wfDY
BmCHJmJ8FPGwDDKKo2HjdJU2oW9QrF7c5Ko+wtwnMWi8QWUXyauFNSx2t5duWnj8u08q8Ouxc7e6
mgOkavaSI1s5AQQ/r8s3S7TPoDn4vBTr3dz9S6mukqL6guTOc9iALtJDyNsMNwrMdLOhymOjAH2g
3H+1v+TMzm41TmBh/BWv7+O0n8iseQJR7RnJd31jdwWUp9zU86xv5ejscWjaRxpvrtOWvLcR1B/H
rS3fOm9NzHA6NxCZP+SpMssNmoMa0i/Y68vIMrFDMXYDs/KBAyHmLUM11q0w8nLy3LTzpqfJIp/8
1v1EUC+4PXeFzWW4xsRXp9jABJo6IMz/EpbLcAEt0PDt9uiKvSgjNeiSo4vbdflbSUycZuOlI5EV
fh0OKSPCONfvvkvBZsFoTZ3JTUdW09g0fDOpHY+e+mVrDhA+XO0vOexsNVODhkdk+ZmdqqCNB88n
ESj0IKcXHmKRwkcknwWSax+geeSihWWZvtY2db8svNNhzFVrLHmsx/wggJyxl5qVIeKWAiksQl+T
cBVZUUZrTLU/2hXYjO9R3I4X9x/KnsuujYzROYW5A3GK2Ou+3t5NitD8B3pjKkabmNhNk8VBMvQK
VckoZJrArBpcSrckdz1vNWcvxWkdvHnNM2t/Wm6gsZLijPUHRMPkAkQKOL+Z/hDvbflSOy6QCHZk
tW3Wu4OuMVix1DJeY+Z9UxfD4EGuwxHJbrTFJXCFjto9+PgEJEM2CnMaGMqh/C0YH4rSiYb8GWRG
kROe1vw5b46g0+ByMr8N+HyNziE4kJY8j2rXfLAnX/OOpLKP5M0W33GKzms3LSf2s3N8mpj7Sk+3
96dq8Ovf30UjMuwjUszQ3q/UWaK53H/1REcKrBpb8uE23zawBlAvbfLif1LWexfXPKBHCn5Xm0u5
167WxptBTwU83eYmYWHXD2JdrdOMDXrQ9lIGxpEkHHID6R3dtU4izNEfI9QKiI7nT+VjkgfPTmHs
UEB10TZm3IUFiCdAf7UC0VLP4L8adIxeCieQgRoeckFHoVWWogJ73kTpR5STpAnKO4Zq5o4VsVmt
yc6KoCSjNsy65m4vOi/1G2hcFWj62llZPzqkrDVhT5GhZfBGPzhduPT4Ar5yqcABu/bhj7JgJyNw
kttuofoRUpJ2BhKuyJlu6vtAtPT2crfjvSOt83z5ffsLCueQCURtuytwk4RzbALK8SC4q+52oztC
wgLXkLlDBZpuVhBVkrTZhRXPIAd5Koihe0lRzV1ybOiz56L0/ODVcH8tAaj5Qh3RmWpkyaXxwOGJ
fmiMV0aXZPPWu63RoThUQ0uujK6yGq8/dfeGF44fu+e8dCX/9/ZaqnaL5MUeEy4RC2Y9gd7XzNlF
+OeA5LoUphheRnFMsx/mVrl7aKAUTjqYAJxbPUr5fe/oWkAVxpHhHENtGmD5Ddw0BBlZ0s6TZ0PK
aZ+W9LaFFC4rgzlcT4wFOhlwI9isxJ/9N5IbRVR4flTMOFHc/ogiysl4DpHbhAU2jkNhy94KwIlz
o4oXb2lxOfPbJ5S2eBLOdaFBX6iW5fr396mzGma3WbjxOoRF7JX41OLFhpbeSzX8daneDZ+j+8je
INSYDk7bx1s303T1vQCdMa19+j/OvmQ5bpzp9okYAYLzlmTNkmzZst3SBuFutwHOMzg8/T3V30Y/
LBRu1MoOLUBWIjORTJw857bBdLuuxLEIF3wl1J31ug5o8LYsXXNTq0a3tBLIVb5mtb+ifqe8f5tE
7+5wBdWk9723EsolA9jaz2rrVQxgg5uaKEw6dzOVFbpXV6J5Qbk1hTVK9o2HsTXLtINg3V0vriI5
vC3vt4DD4JnnAuje7Ht6Z8ZXURwReGtbXo/IQcJ55RSXPLlsTDTdGl9UIRwVtMH8ZYSrVxv9loVN
cRwcfMhcob4GV9QUQiqSox3rkizrIN6q6MeS7TDJUDjD9Ya7MUH0NSlIBXRQe8GwUw+nKXrg6An9
QcIJvkMxj1S93N5e3Y+4etS7kO0sHyrb/ije2ipP/Qg8VlCkqFMoe3XivqSjgjuou0AhAFLqryEu
wUIrPNmSn9w6vK+T+J+sw7tfkC+RDEPaW69ImzuPjqlHZewRafB/nR8pgesVQC35E5w0d0UMudIf
YhnjrLtLMRfwPSVyJWDnjR0W3YWTGUreHsTP6H5iS7AYvFTz/iq+I7T9pnX9oME48afVj5f8a2Di
JNYcXiq+Y15awmecUBerGA5k/BRVParCYQdSNMgT4q+f7/JRlRKHFxDjo32LMCi+Qgs+Wh9a0AtG
9GWui+T2IzQJVIV6VBgvdkqC0lbYET36G8HVZwZdI4OPagJZxXnUM8e9EsEmBITHzP9rk3sMMuxC
Zvi80L2+EsWubKeQgMbwtfBIulb1ReTyeJ9llAPXkTwE64MITpawx91ke9NrFY2m9KPzTuXMXQsn
wPcdtjZ00C3LsjSy19QN7yHRwzeFiuqoBeuGabxmN2/c1fUS8+YOdpPrykrcdmNUOx7Idt4wYgx6
3ex7OQZf77E4VVEb2Zo7IytQ2HobH9s49IF2TPjMpaFB8LHNqQrZgByV04Wbx9/a0Tt6Ie51xvBS
UZPG5YdQFy8Eie7/PVJA0ulsjhX2uAL4IqA6NoVpMb/Y0/+QO1l0HRc5MgxMQzp2f9tkH59iVIVz
ZBmomZvZ4W+bBdDyfLTyZ3L9X/RSCcMjPg5hqko+t2E/Q0Z3Ck5RtraPLKzmlPAmO9YhlM77zP33
vl+iRDKzw4nlcza81d3J4wfSvdXz25DtCIBPt5/wca6gKnWOZJ0YRL9Zr3b3amVbUt/FwXHdeCWY
u2mcx6ke2reeyRSx8UB4f1cWopFyChOMq8MCiImiDV4CQsaYOI4hHnQGUUJ5ia75TMBfRSsTt2lO
a2BSTtCEmorrAIfOai8bLFLQbB8Kb19xK5a+ZbCKxidVVMckaV/gqtM/2hMGiyV/aorhW91Cg3IW
leHw1VhHZc5hk5whdL5Yr9Fox51npSAOMBy6Outcf9a7yq0ZA9GBE6N9w3d84jlN4tdhggsyw/K6
N78+9t3ytGpxt+l27VtTWFcVmksRMhOeRmf56zPfrV0VZIvcAhvLSA1JJ2DPh3OeP67y1+0g1ZlG
OXXrYAqzDGjrN2uqd81AUttqPotsMfQ2dMsrkUr9obMtwvgbK3540y+7+16Lf+57czVSJ4/6kCHk
b9Q+ktXaudXe7kyMxLqzRSXK8Svgub06qy5i3V8VjvmuSLi7W3ZNmj/nh9s/QbO5KlWO1Zetv/mR
9coyFlv9AVSVyeTtwtlw16mxvqoCPbFsJKKTgO1NGBC0Vzcu2/56KvYmOkDdE5QjOJrGlliWE5wq
d9rJct5xb30u/NmQMXUGUgI34FNtSwbxiCCcL5XXHjG+nJYYYCO+bdgDTfCqItCTLCHIlnXTW01s
iHu3u3k0xa5uaSV2Jcah80UswUkQv3mEcIgbW4SPhlJcZ3olctdo5B46k9UlaEYoLfq030kPmldF
FNG7oCFUBV81bQ6aVyiIn8oIut5OfwyJqU2ue3sletthXIAZjyALsiyv7ebXSUCbDffwnqmBp3uC
ctoWOVREQeSLCG7JN0usCVgBHwNP3pf0VbwV7hublXF4PsOt3d5tCvnU15R/u50ZNC+vwq2IvWFE
tgzxMUSpAz0TjH2tZf7cRbMJs68JLRV2tTRdXzno/YJJzt/xctnNlp3FZW8fxzUs7ysBfSV+M4fV
IZbzjiIXDaRPm+ooSmkC8GniS6XRGbYIVwtQrzn6nvwNicX16BSi293eAd3iSvBuo5QDb5h3nCUa
y7VrySSsc0M9pVtcjV3fzZeAj9aJRl+l82k2yU/p1lWO215uLguIY536sj+v3nak231HiQq3Qibe
xmHcoKvEDpv8BwSHdfj7tqV1nqgEKnNci+QhjMHtx55+mwYSV/YXYZsIdzVGURFXocujTtbQAinC
Nu6Ik+Du8j7/VtFWfjCM4ZJBuWcSIpk2suuHyeB/mgygQq24nGu/r1aIAtHnpu9i5yex/rptcJ1B
lKiE7ko7Wk3Lz4NdxUsYHoauMJwYmu9jFV21ARbfrWEHPRr6wNl3Aob8YQTtdh2jRW4wuu4Z15/1
riTmzlwOE27hjnPmr6dhdRa06YhM89zJ91XWjCd/2kwFjs5WSqRawcowrYptWLziAL24AWPcRvyN
bnE1XIU9gLrsusft766iO9BppLe3+MO5Jnwi/4Gt8hvheGEHI1W/pHVu631Q2PGU1ymLmqPon6y8
jEvLuy+hqXLM4LiIMO4zDGerG0/C5buhMvS/NHHwB9KqANQqnwZ+nrNnTAWdHf4S1P19NZQKr2KQ
s2073oBp1pWxZfeJi2/Por1HGguboOKrlrqTjd1gf0vKh9ie/ur87u+hM3WKNO6j4qrKol+y3AY4
rMi3H5s3vDZBbrhK0S193Y13MZb3Qw6OU6SIPvh7nKfvYjM1HTXZXmXACYthpNBeAe18jpFhcWHz
X27zSrz7ynlXidc+j9qZoi4+uUuVoIza11VmOAJ1NlGi1XXyAi1HqLJaVVjE2RLN4HZoDelet7hS
D4+9xfxhhbRF31jPnI2JM/t3mkQ5Xy34CfiSEEHD3Bw2e/7c1Nt9S6vYKTYHTFRtz88eC+g5nKcx
zovVJO+iSfQqWmqpl7bwbbhKT0VS2p9Z860rCUTFv2bh/nae1HijCpdym37xyP/UsNDXqh9Dcan5
Y7kYvl81u6qKLE9RVo40BNjYsfzi4osGt4Vz0W6h4SjUvb4Spn3k25XtlNbJdjK0o3cW/bSRR24q
+nSvf/37uyyw+R5AXe3IzzQXh2ypnu12MASTbm+VOI1w2yOaXGDpqXh2e3QS87Hb4tGCQJCwt/Y4
kzY0ZHndz1ADt7L62QkkAoDwNO9A9+T+vO0+msPJUaLWJlWR+YDrnJqF7bPtGcTEyViZ+ge63VUC
l22CbFCy4+dyG5M6AMMZj8vmX8dE6Kt5exU71YfM41loWSeneymyLHG6X/1kus7WGF1FTTViAW/t
klsoxpAkV8fbYj7U327bXbf41aveOeZAaBsFUCU7MW5/nnj0FHDToJPOKNfNeLc0tFX5YknQn7tO
8wTYSOxMLcaaTYQfuje/Pvbd8hi9dNbOyYJjG4YvuW95iRMVzf4+s1wf+m5xItEsCNclPC4i/Glf
P3kC0kpDFOkMo0RsM5QAROOW9ny9B8CQZxy0FESm2+6+d1eCtLEYuBxpGRybJn9wMca+F6N07jSM
EqdumK+lNcEZHVwtl3SNMfRhOAJ1ZlGCVDpD11ghNjTqxmLvSh/MqG0E/VnLTW9bRpMGVGBUX0sc
s8BAn3zhFbG3ZTHnzaVtgqe2vGcCHpWqipCCpHpHNxcGCrzvlYtR8tU0T6KxjwqPWkt8FhdVDRWj
1X6oRutKjX2oZtOEuiaeVGwUhOBZ7xGOvoRNceGFico6vO/uQgVFdcTt+sBGkmm49ddcdEFMN7HG
spvc5PbOhojLPydQqUp0E/l9I8CHhI/LKk+s/ms/PLnNS+4cqHscbFMTTrcDSuBOjZQiDPE7KImO
LMoO+fXfzBQAuh1QA7dpF0jQYgfA4I4qzToUa2WILU2R8N/lzLt8ljtWNHdVgc6QXyWem0zsix19
zvkLGQxJTffySvQWHcuraAa5B8R7DhlvH4LWpIOgMbuKh2rcrg4DgpBaw3lHtiauR4o7cFPpp7GN
iokqXBBrjSOK4y174CQJyr/c/hMRDzR/vu2cGtOoYKhp9KKgEHjANeM4coq33NRb1XUnVBSUg6lc
DqFi/zgGLO7lkzcUr2EVQpLps00vjOAqTPS7ghJDnazbi+vf3zkShXx3HhZwJDbW/AGULzQWhOEJ
dTkafFWTpVUOHHynODwnMwOtzgJBMmsX9v1D4YsEA1wGZ9U9QgnkrpZ0GxmEvIET3Im1ORJZ/iOj
KJ6q2tC/0xlKCebJ7jjIMovgWGUY8nYBtIBsZ7+A5Lg38azrfoVyFiNXW7QJN3aKWhQRzIc0n+t7
/Z4urLzkQWYZNkT3U9TQbopm2uYBSirkVAcvW32Iqp+3Q+PjpW0VOOVmmdctHazkN/Pez9YzpB2P
ESZibi//ceTZKm6K+FPTgJ0PQp3Dntv7LdzdsW7g0uvPeRcFIqpDhhmA9WjNrP3cZS7/SWRlYi75
0ChY/fpr3q1ujTnuSGzLPvfs0yqcmLu/fdd0W/WhSbC44vrlVHjLZi3LMavWKYrlVMu/yyjL+v19
plH8PhvbKcBdubyM7LFdHoyF54fOjvdWnD0gIwQ7qAuTr1E6RvM+6yVPLBZcWuIFhuymM47i6RMH
+V9eefZZRtayb+VSPm4YLfh2l2nU8nOaR9l5Dpku7XIZ6yfb9LGi8Re15BzommW0s6fLnJ3W5iD7
v7Povt1Ua06CplTurqS/jK38FKF+TmzWmSivNVuqVpyUyzqqRrz3Ig4LeUFX3Vv2mwkS8h+a/I+a
MHDVqnNlNsv45PYXiKAlvQApWfjdH07z5iTjklo+vo2W1G9SGzMGZf73fXusxC4Y1VvKgV+9iG0P
IAeTho34zygf/Rolbrslr8W40unCAPSPtn01grAny5Oe/cqG7IiSIg56KMUXApfcXtwMJyAcwSzA
YqdI+/WeCy/YVInuQbTtYOclwZZVMZU1ZJa54eJDu19KhGM8uAgrZvcQf30hgNTbk3NaMQ/rOAv4
an5v1jMGPO2tj2eHxPNqatDrokeJeaibVQCjsumSu+CJuizklRXPt51Bs7RauIbFiFv0oCAXy/17
255YKDAsZqgvPvziCVy1aqVZV6+j29F/x7UMncex7Mv1XDO/iYpUAi1sPQs59MEz9dtNHAParZuJ
KVaTJdV6FrwsY+YPrY3DOkvCctybe13RR99x+FXXVPHu6ONBsbDegQ/M6B1D+pP7Iu2qR2ixxpHz
A4TY1FQ8fYxLw6Oum/buUXaUCVEzOV7WMzu0++rAjtGBxsBtp6aDXGcoJRl0jhiHYZ3GS5FTyB51
2TidfUsQ0/eobn0lJ/gYcsmydh4vDojl7X1oAvzoQlHlchwwHstGEkyXMW2qlB+dI751y9jpY3tX
7aPUMmW1a5B9kNVUtD+ja+MDlTZdyJlfhoO1K78jcSV1Ehm64zoTKdE99AUo+CtnO2cB9BSKSjQx
2bLvt+P748X/IGuM+JRj7sTBAca/8Oz7ZJI40tj/D4rGsXcnsHNh4T61PtlpscN58qPfuXv5GKXe
y31vf/0efhcAa0OccClDcrYGmcgC7byC3FN3B39wNdrRtoDkATRU0cpoPHvS2s+suIfA0sPqSuSG
9bowsBmQS9j/6viXXJhw9h/naye67vM7i1Qz3RYo/U2XAAyp1cliu87UHvmwyYB3VkKVo73GxcSH
y7oe7SJp6i98/TwOcWAEc+heXjmaVx+cbuU82uexIa88CD5Pbf622sFdgeSocH7LnwgvgI0/jxP/
5fbVd+KYpjJ1YaTEqOjXzOf9Zp+X/iWMHtfG4IUai6hQ/nFji089bKfbPyzeThSPBTN8EmteWYXx
W8xqezQ/yFly+4nNUYzLH8PgmW5pJSxbsjbo50T4+mv5UxDwDYQ+zV13SYETKudr5rEqc2yYBBJk
1vqJmeAfH5/bGOH/v5FDM4oLmAYvfa21l+Fr5QafM/Fto69T6ycL7UB7NKW389b1Xf88MxxV73ax
raqZx84+d9SNmVtC/wQdlm2s9mGIOuH2Q3S7oMarX4oVms84lmp5jvIl9u3oTt9RAtUNVhCVYfDt
3BftCJh35x+mmd01/I0dVqpop68XJxt7+1xBqLpdnce5NxEu6wyvxKnNAw80B4hTkYWxA3W5fj12
+bd5+X2XzVUQPzA3XQAkKjlTAQROQ5KyLu4LKhW/X5ZTJB0MXJ6XJjiQeU2yoN3ffmtNllGJVO3F
cueKwioF6I1ICsnA4R5pIhx0Ko9qxYusmnp4ij/+My1dslV3MXFgZSVeUWBg4GtiNpAsn6BUmpSW
u7vPHNeAeneG2my1vZzjnS3xJawflvpXWdxX7/7Jlorhyt7pkWXoAuUdW3wSi7wvKFWAvgM14cUT
hX2ul4tdXWqTiJjOO5Rw9HEXu1QM5qj94wBK7PXzYKrSdUsr4RgCd+jIDq9ctU9DscVy21HHlEY0
i6ug/EZkrBCrbZ+5Rd7Q8N9tK/0+ZybM/39MAh8kcRWWLxxAoDfcN57pwd6D8+pQHIYxlcmc0lSc
7TxmgyGTax+lHKiL0/dzy0v7vH0dU3aYDiINvsyv9NOc2jty3EwsW/81xT76Tde8+c71c4AQJKvw
m6CUntBkSLJdeKqeraeMH9lx3ZO0wMhNas9xZQK7aVKyCtzPuQhba0HRV01+OhOCiaflF69eGs81
6QZoTkJV/rYh3drjQ51chuLHWHz1TbN+mpJBZUv1Gz8MbG+YL83ys6THaXke5GUrcH/4sPqfmu7H
7Xyke33ltHXImE0dCcg5E9VBtOBvmebp9fbaWtdSoru0ceFZttjx7eua/G+4rT+SrzKxDuWO7x1D
Iat9jhLqDC1uzxlwfHlfyxdv3x3CtLzYzzgY9hDyOlDDKakJehXf77fW0F9H8s8+L49l0yWtjeJn
MhWJuuWvrax38VGHVVFnBbXPpO6OGf9ht+1P0rmGDK4zkorzr4aucrIJ+dA9OPtqJ/blD5yXzmFN
m/18FIfIRFuv+x1KnFfczmqniMh5LntwgU/fIlCsOoIZduGalz5IIyry3+eyLGUJVpdZuEnVTfHa
fNskqCdAChjeRT8U/MGrWjrubBUExgIjHK0eFlPXXRNuqg6unXFuCYlky5c2JT0/BJXprltndiWS
BacOZPHQVCjX6httB+uv3uqf1i5cDFBtTTJVkf4iAiOvbHNy7pvuFGzzI262U6uo04F3hr3VmUcJ
5DIDmCmU10AOca/HfxbhnU6povtdv13kdE0RnX2cMZYz8EM0esntRKd5bRXd32+d7D0X1cC8YjxH
MBbtGiBZDatr7K6C+yFvNiNysfpKn0ObJ33+te6+zIOJsU0TUCq6n5YuLUUJxwnKIfWEFy+4N8dV
vwegafXahWNmSEEf9+Qd9+q57xLc1LayDgZ7PZfl2xI+tuGrXT9Z3gtvj/U9Ekr4JlBR/7QbmhLE
N/Y5n+vLdcxZ5qNhH3S7rHzzrvVYz3mOnOBt9t8AEpy9pTNc7ui2WIldp5894Ra4vQ36+Uc+tkfM
en1qM+8Z99H3hZaqchvWgV0HHgLA74C3sLd0qydTCamzjBK2duNF4Zr718rO/ovsyj0Ndn46pe6+
2kMhDyO9e+u+Pps6CCBbSkUjkITI4qctJQ/ZWBuW1twhOuoYAGWzaHiDnzEn1wJVJPmneUo9UCQ+
jrEfU/yaHnLl6WKojzS7rs4E0Eg4VdHCoajtJcLbkfC3hbEd00eEZlfUmYBh831MP6O0c+ac4gZ5
/BHiwjq9K+WpzKm+lU1z2MNW23IZyHdOv9237vXHvMsRwcSlYDbWtcW6y8vp0GZ3tgtU3VsydH7R
R+hERJbvxhB8duLAlXdRfwSOKn0LBGFDmpzIC7EeqjK1mu9Da7C15mRXwf9zCyl4VzhI0E2Vx0D+
Rmnor29usNT3pTZV/bbbRqsMcbF4noojC/9d6p+3d1NztKjA/6zNxoKT1j4zyfYdVGltKC3iqEmG
il2syjXg1TQGUkcA8BGDSc3FX89dnZ8al/4o6+kTHUyzprr7JpU41S0Yxr28Xl6W/bzzk+7QX7KH
dX/9PGbJneWVSpyKcSy7bymyQWmHX5Zl2BW8S/NVHEpG97e3Q5NwVFxWX5Decn1nPXv082j/bOiD
t5wwgG44BzQJRwVmbXY2dq1jywtnX8VAk7lZDCvrNlg5egkuEqewcOQlI8eufgj4o1G2RfddRJWz
d4YUrRVU8rq5zr47Q7Pl6L15B2fXHlgynZ3Pt22vM47yLSyCyppIiAuiDPaPwmpXhqZWgc46yvEL
omBmZbO3nn2vTjNMQs+Y/LQ6x1CcaJZXcVmLXZQedNnRo3PQi3dE5j1WpdfEUcjuTM0qRIuPVVRG
V8hE1Nux5bFUWL9vm12DY3BUiBbtQgzaTEhtcl88tfvluD1PKYurNEvvrElUoNayAMoarPCgza3S
wqe7FYS4t19fZ/vr398dh34pC6+Um7yEdbumg1+Fu1WuTRxERb67/QiNY6qzAUGLSdOBU3lxiyNZ
DtI0sqnLmv8F3Lt3t6K+K4vru0MXgx+nQ5UUyYivi+RaFkapCcKgSWr/Pf7dY2p368cGPKRngEhi
ke8z8Z2DpoZ9v20e3fJK3FYlGifS79CVmdm+yH5F3QJK3Ow14Pa3+56ghG+7hnwB8Si+72Zvl+VT
AoLHNnYDP7Y6KJbffohml1Ws1RZkzCFdhe7PmAH21iVlf+/SSt9qFmGATh/Sfi2IBLIu+CG71dSI
0VQQKphqDdy17kI0kwB8Bocg6EwS133I8jpp6y+3TaPZYRVUtdUe31iZbWe//1tmu605B1AOzwxF
vi4BqUAqdGU8uxvRvK0f0PSOu0SkLbrd1/PlLo6jwFFHAsB26W0hxSNk9xyWVVyJw+w/37aOJgMR
5eidZmJN4PGyobOYx7J/LNw56UyCLbrFlbN3WDq3dVd4peRf6BDz7K0yoRt0Dq/EbbjVIQDzsAkF
QgsQw+meSWvYWolWdxPDmDno0vKo2neLE/tNaFj6Y2v8QZPKWQdqIQvWmGn4OUTztOr8r7Qnu9s7
+bFF/mBJJXkTEat05aWb2pMM2b8ud4wtgKs7/NmV/YMilQ2BUzUU7z7swJS5K9MmsRK2L+PuVO3/
P1r9V8/46DnXIH6X7flaDbYvR3lp+N6vnvhcxVZZp0V4gdpWLFF1VvJAML6YtZ8GE3eh5ij7gyp1
srnVQdALtflfY3q9yAgh0xPbX8bf7p4e1/vw9VQFWA3AJbR5BN9CM4DVkNk17LzOsZQYXgPfqvNr
DIf4JpXRmx/xy7yshqNFk+H+YEnt5WKXfYdQm8/tyU3KdDmSU3MKLzxlyX2+q0RzGXmL9HiNM7I6
OM7blBl62v9VOR/5kxLOth8FQcXQL5wT6K7iUpLvaJ56A8oUO8HIWMKeLNOgkCYAVcBVCS2Ybsyw
vZ79O2vIPotMHQLdysoRbDncifLmGn0F3/ccl4ZQFr/L8ipbar4tWdA0sDwUcXcsw1dpeefKSiiT
GQP7AKBt0FE5ee68l8S6z99VuFXQiKgnEWo2t+Rx26YDFTHuKm4b5GrTDzxGxVfNbctGx2LtxYuK
euwSD0z9so+z3A2e13wjiTfl9qeqrLfq0nlAnxt+lG6PlSBuy27emIM9pmt46de/o/Uu3paAhsop
DPgFNGwqOVzaoX8A/BpIjNHw0jpjKXHr50xacw/vEfWQOj3UYKbHsT5z7wvz/wl9QxTrTKMEMTgC
NtAGB6jgoChRkO9zuHy+vdmazKliroaBRSRj8NEcg+WQxjhVs9gFRBzvW16JWwLwRbAMHI3zMUob
R+6J0+98z3Tp9XHxTFXsFfNBMS0HC01aiLZLP0v9cnmR3E+JD0TgZpLD0JhfxWF5fshp3+H7d+jY
Q7SKRzAs35f3VSAW2HFF6YbWdl7ZtGvrKqWuiQdCZ5zrr3lXSYgBfYY8K9Aer8T3XGKLw/apj/Lz
lPmXpm5NpZHOhZS4zcuglpLAOg37EQTPAztPvqFg1BleCdyiF0zyCn7fl/Lz0GSHLb9LPiKgqma1
F6xi9a+dW1IG3qXp3TDu2tlOb/v9x59cNFACFhLGm9O00j7b8kexpMx3k+wfu/xye3WNxVVwVhvY
Pq7CATvpBtym/CB9WgeGfKaxuIrLkqyQkRhmeamYqPeDWPlu6VrDBZTGI1Wm1K3M3H6kDjmv4dcg
+Nfy65izR9t9ZriUvW0ajeFVntTByTEJ5WXk7LbfhZU4/kseXNbir9ur66opFW8lHbvCxC/29Qr4
KV9Ecv3a9Z14O1Sn7uSiIGx+3H6UbiOuf38XvUNdWfkmgeySU/6Ur2A99kw20rmPErDeNtcSTOK4
YqzO0zAkY/uQU5MI+ceMBAH1lZhdBXSG27yYL+5BPlQ7drIPdO8f752qoiqBai7LOhjtdr5gbGgR
j61xAFHnO0rQQu+ot8WGhbdP237FPci2v16SZrvrh577KcQnV3yFW93eYJ0vqWirqq0azhY8zouz
p0jE/anaLRf/hXW4Wfb35DjF0tCj0TiTyq5KQFzSwmwIvCJK1pI/b11muJrSLX2N9Xd+Wk5juTm0
mTG1OdaQ+Cls8asBUPS+5VVIRQsphogU+BzeSkzwp/epxgZUhVH4rijwR6APx/4k2EXehwanKmti
hVqZbitOLBluB5JFJ5DGoyoxoas1LqqK0S5VIIK1HOdLOx1y8KwAE5bZIAgwjT18mBq8SAX6eFUf
eGMR2YdgzJY9W+so5dkYXCzPZ4YMrXuE4jBbv+KACSz7wOj8OWNVMhQggeypc09FhZ9wNd07h7TZ
MGCGZmsep5wmgIqBqLg3LP2h9bH09Se9W3pdoAcbbFX+aPvbkZX/wPn/9rtPS+/dU+/gAUrSn62x
snlY0EM+F0U89dZv3ka/b+ebDwMVaytZnzf92PnZAsXN6JscZBpEUXp7Zd2OKhk/XFi3DQHLHqUl
fufucAGT4hkdf4PD6F5c+cTqyp73S9jmj5VsdrMYExZaBnvr3lzJ+D4fgYFcYBOx2enQD8cl96G8
fFfXwotULI/PVtFTVuSPkI/2dhUtxyOfo9zgjRq7qGieAoogFiQvssfIRzdH+LvRMzFKRHDoP1oA
eHElRoU30WUQnX3o5vWYF3VM6dfBW2NHuMeq+OZhniuYDTWV7mco8drnkNvxtp4e6Fi689nxO/Zz
HGVvYk7Qra8ELZjG6CAqmAn9iwNYIHdWZprvvprjIzNdH/kuH1TT4g5TBs9ElY8xsU6eOpvHvjhY
5J7jDxuhBC0Z5gydnqsHkSWuiiWpUIPcjlqdXZSodcFd5uajyB97r0pbMaaW9e/tlTVRpcJ5RgB1
s2nAjvazSK3a37fdv/Oy3en2SswGNYSfuqFEOqDFXm7iGRwfp7teXEXzCC8PZw7ux8PEl7jox/3Y
lgmT8z3NEC9SUTzFmnO50YkeBpkfCK4nN7Z9dWvTXZPmdFJBPL5jkWzkI5BwrEzo7KdV0V9aMPUv
BU9vG0j3CCVW7W7tNrTa6cEfpkRAUpk00YPjvorMRJSr8R0VwTO6RI5Z7sBGYnyQ7rcxn/esMlG9
aXxeBfA0k0MgrzNj5qjw2ZJkBAMJ8ZJFwsT+qDOQEq9DYLtOLRCvnkPjbj7J6l+7vRSmcR/d+ysx
2zhDMDuNM18KAq2HeOKMRvsacoym+k/3AOWs9cK+9kuvoodwCPeeHR0nZmora5IlVeIWuFbCOgxk
H6Zsy5PcHs9tvj1Oq3OZA3cfQeD9to9qfoKK5mElEDEN2KjBC1XMqVgm63NbBtbn26trNlgF8gTB
1OWNg1+Rl95hWkiS0yyxS/bIl/5w+xG6H6Acvl5eRhXQeNiDKT8V5XbaJDHYRvf2Svw2IIrrLQf+
nwmZXsmEpBCnOcj3BXe+3H77/+iVPjgUVdolVnpLRbbKu7SQiMum9kfQLY+lK35GuZc6dvfFKexd
z92/aYkJObSFt879Z7K3ZG2spGZ3Xet4kYr6WZoKir/5Wv3K0RNKSBAFSdZVv2//SE19pCJ/ajG4
LpOtdyF9CDYvJ4X8w2Zle+HkD1GXpXR8ofNoYPr5+HIWP0WJ+qj15j5fpXehtHkSq5MG64VP66Mz
F2nTtUkXyXQIltS2QS05FMdSDLvbv1Pniko6KCt/ZFuGD56yWv8K7f7H7JmmJXVLK+mgKCJuS4nD
sLWm5zKir61tYrLVnCEqFMiLYCO+4Bi3WQGB7OxMfcjOue59x7jKvIQBoXC08wyFk8VOPfsHalj7
Kbtr1MaLVDxQOTISbQ6ECQtWHv4fZ1fSJDnKLH+RzCQBWq6SMrNSVdn79HaR9UzPgDa0r7/+eX6n
GqZI7OnSbVYHRAYRAQQe7jlbommsDRPXmFzFAZEaXQwIi+K27wEIhO0nmguDo+hMfv/7q5MwWJvB
cbpj1vPshhHxt/czpR9cNn855IgqAEgSO5tyBwePQTj8DDUyBxWD5q/Hg2uyoooA8ghtGOSeqhte
ky6oZyXN4qUWz09yO3gJUQmVQius/GFt3QstOxGHvjtdvA0w8cc/QLewSpjag0O9Co/8N2v14hZv
2Fkto8dD62yjhGnekBJvLqK+NXZ5Xvo98kb5tXGGyEzG+vbsg/9wgPZtZW8TZi/REdGJIm7aQ1fL
QKX/XIKm2+ZhqW/g3MKJ2EnQLW+wi27SyiZtD77Ptmalz8Vi+V28QNEkOy0Odj7DB/5HbPnffTRQ
BZKnBqoCy2oh1Yf8IoP9E8i/r3PXRoVFb0FbnhlZLoy1Z14NL6xsLwvvToW1lZHM7LOPQkbel7EY
5ndbzZLAz4ES4//ko2EL1BlAiXig5tCKBkLCi12WSZd1cT8ewluyQEUJhSQTTr2jKsPoPODGO4Vx
5zambkDdxMm/UxVpi+BOGONeGsdOimk7m3W0386CgaqmjGIAToFLUN4m4LFPjb/VL0ICTrKQnCSP
41E3eyXUKbGFQ7ywvFVExB6Vl9xzTseGVkJ99Jd5qcLdvVSy/c5556PxWNaGwTWmUaFBlNJlJtJ2
LzM0VgjoeP17D2l+SAaQBSofE3Q7BcE/BOnbX67jciHlYhmqAm9fXAIVIES6zlqsCibv9pu1J6L4
ssqvnZ20tcnhdV+4J9/Xu6fnNKEP4sZb4FVJVZ9bAMDqOUbr9+Aa9v6383igIoa8btx7C62jt7zh
uJiehulLk/9qeWFIVxq/VEFDAZesrRevvK2D21wCL9t/2m7JDUdg3eyVmA1DHpAC+8RtFuSjv4Zn
O7SSXAy/iiAzfEL3A9x/r8EEpmiHLEPzu8+tPHGm/h/gSn48jiyd8ytBG4Z9g5v1Ut08Ml2nPEhs
n8YZXw9t/0GgBG5nsc7aJIYXdZNy0Zz5/PnQxFV0UMOcgXkeWJC7ooT2IL3IcTyjOmNIChqbq6xM
dityCmH74kbElEVVJj9nfDJMXRNTKjRozrK68sRELqjN8vqJF3+5Wx9x9rQSQ8OxxilVVBDayp25
R2/5xQ3bPM7W4eNq2VPqtIKeKytrDI6pcR4VIbTl/c5Jhsy5Vmg+kPmL2xTvAmn9PrbE97V5lXum
glVgU0TBred17ASRRdo425PHg+sWWIlbCWHlubMwOLi3Xoph+yIq61jCUQmbLBcnRq/H0CjZJj7j
Jzp/ODZpJVqnZeWBV2Nk3nsX9DV8psbSjm4tlUhd0FPTrCgNXjLWxlvgJy0KzXCfY+ZWcUFi3W3H
qjD8ZFWXsB8vXd8fM7eKC4KwtwPixx3X0tovolyA0wuKm8csruKC7JxmIGHYCdyku0Li9LmDyPTj
xQzgxm+colU8EM6oXWNzFxfH1YocFGLdYvjDy4a4J8v3HmIJQ5sfwvtCkvy+6q9CiVeC863zyAW0
v996MrQnaR9rv8bgSpwOQQOcacDIpZ7Fu7XZz763v+uXQy2WGF6J1MZd/WzyMfw+oPtumyaZ0NL/
0xXVUQ9SNlif7dUyhBl9poWgTlQ54J49cVBUmjg5NflYxQXNNOwH3OQJMkKd7s6cuDjn+Kz8KP1D
vTGwkhK/TAbrvpP7IkDDPSr6nseLNxh2LE2yVPFAMxhF2QrWX5yeIOfiTtd8OURsy3C/+bdnhsvk
1jv4fi/N7sZd66e14DHHk/HjINPNXLkMd004kp4B8D+4vvjTYoQNiV37jgnmqwlidl/xV4EFwl/e
DhRmb1FxK7PpmjH51Bbead1YH5PpE2lNvcC6n6LEcF2PfhGIjFzw8nreXYLrbWhIoRr/ZEoENwWb
0DtLyEV2RYfSt9N7UdXS8tM+yelbTj2T2JPuNyix3OL+380rp89OUPkO6uqu+DtfZntNji23Esm5
aH2rq2GjFe3A1U5jj3mGdK05takUTJngdRAA8XV2air/hB7WluRt2ae77LoPAW37J3Rmt4aTlc5O
SjSXdebtfoE13ss6DmYC7k4TJlrjsSobk+cHHK6EoZv8Wzn+uXffPPvrRL5u/WcT/ENjKhWqVXM6
Cjcbi5uAkitOcaCSFpHHPwF6F2aHeDNYoFIzQaWty228o9wkCeOVLOc9mz8+9iLNWUjFadmgTbUc
hqHZ/Fk4JQirPrX8n2NjK1HsTGId1h1jr9lFlrelw8XxkPoBTKKEMdh10Q/QEPvcZ+5sRXfdOTfK
WUF+PZ67xitVnBZUYrYaBHnFzc9ovAThuS5NxSOdVyqBC/nvYYccNbmEk/zUF4NALTEjkWWXPvg2
h1/UL75LaeKx031NOUePLjjlwTeNqgbaGL3mXePNUY3iTJ0/dXVznh1DfUb3HSWMw7ULwVu4FDc+
/6pFWrlN7NOUyveQkohCakrfGn9VwVzZlndFG9x3hF0+1fsXvKRchDR5lW70+497tcWB8omN4yDI
JXPYeeBbNDXrhRS5Ia9qnEoFdHkNxM3WEntP1QYxz6bzZJsgD7qhlc15t9halXhp/R2GRWSH/ftt
6T4dCgWVg6kZun7tuxJGsfI5mutgj7uxPji4Esdz60mUDJvytuE2EPrkli+2AVaoM4myAaMYk4Mu
adh+O+4nlPGjoJ9PxyyiRHAVVnwsOKcXf/82sCyi1cFMr4K2nBXHf0iMbr/nvnnyxUdWHGopAa+h
Ep9yyTlb7IJceNf8aNbpZ+iWhjXURI0K2MrsZuJgFdp+u9uStEt92Rf73HkmyIpmHVXAFg8ph+o4
osZtqyaRLTBVi7N20eO11E1eOTWHO0ipvFZsv+UArTGfRCGb3nPPNfQM6oZX4tJu7HDpRYeXgsXN
rh7nv61+IvGSLSZVec2BVsVqbbSV3K9G7K80iy12zawC1IpoHB8NP0FzxFHhWtQKN4oCJOoZGRmv
Ymd1xOgLo4OV+L4znyC5Z1gL3UorEWuHfNnrKnCBe2fRuANYyN1jqVelX9oXXIzmPQRmrg1AyoPy
4NMczCZ2Zt0qK5usV01V6VCUTqi9BZGT4RzoAAeczHlhItDWfUKJX+r3pWdZqHMG/m4neFO9uKwE
XDRcL4cCQUVsLY3N5OzD+CU0zWhpJ/P9/+BgVUyFbOV4Q63YguFtSMsPY/eu6E0Kdhq3UbmXinWz
B1r45OLzJQlYdR7mg1ZXOZeCrFqanjeoX9sjED5dHA7lqS/s5JjN74v96rxRtWVgtTLA3SdDIxXu
uO6Am8RiupxofEZFX7m02Tqor+DGznr6yWMccnEyhyht3trV6fFPeJuWgQUqCgv1DAro0+o9t7z/
a7anHM/h9XUd0Jzb+OU1o/ZLs2ZXe5ZjFFZOH0E+8lhmUiFZGUUaddqtf0H/NFrja55fyULpdbX6
PGL5xi7ozu+P3VP/9/tfrVVY4JRi2bX3DBq08vsiLPJs181muIe9TVsPMyrxXeV55UJ8vbgFYOn0
dp5AvSgpt+0c9O9WxzkDknTiPIgaIqIOEnZVxhPP+6OYPskBgDPSRY7/9fGSauJJRW65rJdowsvC
l6m0ftLW/+Xv34+NrJyv3doKZjoCySY8Lyp2mYzG0qnm/qEitkpvrTm2PtyRly62EK1lnkcdb85r
18ei+N35hmfEELH5Ri1bxW/tAjR+xb0ZYAreddbndXvJ8iqqNnTRznGz/gbo3rAdajZeldJpsPeO
g4UNd1B/TgA/KecmWt33A8kjezRxHmqODyqma+R15Y9UFretas9iBZHucg3/7mrDtVDnS8qWvufe
BvXS+/Cud10Ee+kbU3VHl3lUONfk0Q7IKDxcLkt3mtpnN4OExXobaH4Z3K+tfeJbmYjxB8sO0YSB
xVjZ50EHv/kFLvA30bGo7N4F1a8G75nBCOXtp8cholsPJQ+AAAjPCg4+kQfvMkB19x+Tm7gm8v+3
R0dz2b83nBYPDK4945Yuip9B82IHN39/Ksjnx3N/OzR8FekV7mJ0xSyWS4VXTDY5Ub5+7BvIFeZh
PJE9KZpfLWBajz+m+ynKwd2lgQNq2kXcCquJnb2LoVJ5ne2ra3Jd3Qfuf3+V8AEwzXBWpKAlGPEB
i1dR0Ky3UrbolaxM7Mlvx7ivquiB5muDJiial+aqSKb1Ws7f2hlc1tg4B8ML+dsh6KtALtKuAEPL
XdzYFJ4JxJFabBiP1+DtA4av6umVK3GaLQcVRwPRW56TiHEvClpTbtLN3P33ClhzGcod3LS3jJzZ
N8cEU9IkDl9V0etmqGngOUPccJq+0NP6JJ+a6110NE+OHb38UAljTgtoGLQDvDOAvEDiZT/bIHls
dI1fqiCutgNJJx70xc1ZPo/dt3xdwQoUFXwyBNbbVLXMV2Fcs+tsc0nxge3iXVAHA6UmO83xHpMY
W+kpMHxH4zwqoqsQ0E2z6l7c7PJJQjgZhdagMBw03uY/wG9QgrdvOzpudPeepYT+Yld9CTqWlu6Q
QOn029hb8TaRn0GwJmG+fHi8Lprsp4K7hn2keZjh90xsf8n7HnxQebT1V4d9pMXPaXWS/Nht1ldx
XuBqLUorY+zZKp0fgmyg2WntYy2JfkD+HXVh6JWOvUlxAy1RQpvpyQqPdQXhMvnvoT3Oimn2MTTb
P9jWx6ExbJqaRKHK7f1vX96rRqAGsiWshvYGRD0fr6rOS5VAppnMfH8o81sbVpH3N5vqiPz9eGhN
S4mvArt4T/OF5xgbB8jpxJ8GiGKFcb9FW3IXM/ANCUNjHRXgNbsDQ/7HZ/yd/5iIuK6zCVCqG1rZ
hO0ZyGYRTuKWrzTxMwieNIeqt76K65L5IPjSYUnvBAWt/c3fybfHZtfN+b7Sr/b1ZZMFVKc9OGE+
xFbVJ0L8Pjby/YuvRnaBVWgmPCLc+uB9zy5ud9AWSkS69UqLYfWxzeLp6Ny1034B76jh5qkzhxKT
AIy6017M4mZNF2K9tCZmFc3JRqV28qErQtYaO6AdutZ55P4H0lh/VE22JjXLPnvjduiK4assT0O7
100zheJG5mA4hQP3L/Mivx5aUhXMtRRdsYqmFTc6zDtaamYZB+ireTy4ZidX4VzdWocOWNXFzQsX
PE/8mbEPG3zSC45ZRkV01ROgf9mEk5+bt1007OvnbjZxoLzlNh40qpXI950Q6MclC69s6JJycsCR
Ohum/VbKvQ+t7N15FYhlKUR2DdGg0/AgIUN9Gn3TuUM3cyX+a7+d17YuO9A2OqewkC/LdkRD+T5z
JQHMdC4Kt6d12ojhmeVOsk756f/vK/ehlRxAssJhro9Zi3VNaF+VkbVA/2PxL5XDD9wU7t9QUsG6
SScDhKhOydTYkeVVt4zvhtORzurK1XkZ3XFpplmmbh6cnY0+easJ9a7zF2WLdi3WujudZIo34chB
Ud8O/vSoIfdqBlf3aHCMo5ku92rIEvwtcNAq6ybqjZ3qbyVJWFzdmiurtKoaTF1pFoDRc+uaKKu3
8zY7YGywLpyXJr4fjflVILbvuK1LRixtUMjPsgp5hJr55bFr6sZW4rXgtb34LpaWzd8zxzqXmWM4
1715jL/bR4lVlELK1vOCEgq54OECQ9HWSjTejlHJP1VBEW/zpbV5nEsTPlK33EoEtx7oREq2yFR2
H+Xw7LYfe3YsAnwlghs7k+vIRJcufR/XArrQe2M4pOpWQAncDq2kXs0x6zv36dptV8lnQ9n7rT3q
vgJq3PKqyiCuXKcuCiHlJXRyUJd97Mcfx3xHid1e+BXUs+GXDcDSyJgnbzYkM83E1Z278IMhoxkC
l1bN74l/nC2viMLhLEzblMbo6u699rbEa0fWpnTyLnnWfAZ3tCHp6IZWNtdmLaZCFJj7wlb3d9WX
w5NftNm3xzbX+LiKxpYhGlWye9KR9l1hsXg/d33Cp/zTseGVmCUy7506qEE5OBSnzFqfcjSbQSfa
kG10s1cidADUoFmYRNN3O8d0xTtuxyPLN12WdG6jROm+rC44BPY2HSv7xNzw0tL2D+pukRjFX8cM
pERrtdgQCLPDNg3XaYxqXKJid2s++/U6J4+/oPMfJWh5W7VW3fh1ynJ2xaPuZWWfj42sxCskaRmx
vaBNbb/ZIygVlnHJ8iP1RCQbFXxNXNcp5Qy/79n00sm/HBxBnL065jkq/roJ63ofISCQOn39dzb6
P/q9+b0s0hC0GsdUlW+zvRmm3fXbtAyAl0UvbuaPp3EzVYo1a6rCr9sxK7LWs2UKshYwdzjnmpkE
AXQzVyJ29WfRTCWSsD2Sk4/7Ew2mD9QdDTdMTUipkOsCsPF677GJC7AwTq19ps0Ndeg4bw1OqZu/
ErNNXW1DMSEloPMm5v2WoPiayG46PfZ53fyVeKU5geJ9AMCzDOw8AiVv0lfbj6Cu4zAwySMFKBGo
r4p3z1ci1mN2sU5DCBuNTtSVf8lli/rwW+t+cUS6Q/322E9RwrcIOxdsS/gpYf1+dmyOW+c/O+1+
Vn5/PvQFFXPdZW7b9vdttwzfBWWCXs5o7L5SYz1OEwb/AVyXozdy+741euPZGkRs9SbWUN3Qyq7L
sgzCxovbppv1LqPi1NpHiCewuirKusTalmGITYU5H3DvSQbrSAHuPrISutu9SubuVZcG8vNi89vs
mRrwNEGlIqz7KQvyooarOLV1Grz1OZdFQgvXkBR0w6sx2wiAHSE5nBLQ9VTRtqODx6fLMET74rmG
ZwDNiqrQVbK3rA1mXJqdPY/aCpv4FB5LCioHrBBtPXlWWENTqCujTuTPpWy+B6tIAns/wDt4X1wl
Kbi521QDycrUaYaLDJvTXJruzBrLUCURjAIdHOFe99e8ByjxWy6IlN/QctNONH6cCDRfUJHabQ4F
Fyeru3Ru2s+bA0hWtvFfx8a+Z9FXhVZ04eV52Qd1mtV8SlZ7J9fcd0xELm++D8LuKk5bVsMytKKr
0xUZTDYkHqmItuX9MgdRBX6szfEiB7dPb7eSrDYJP9/TzBtbgCqki+UoKRUwGJUf9vpcCz+q5fsm
P7mcRcfsdl+rV3Yr/R3MJAOv0rzjJ6+Dpnq5GeLhzceMu9GUgObAleFlB0YTtvOSSyy3874flxiK
ozEwzbGX26feWeOlRtuhB972kCWPf5UmlaiauA2fbNLufXZdvCCSkHXMWB7xdTQMr3NkNQq5FaIG
jHXx6jHxRuz6pUnTSLPrq6BsK7TnzAZz75VZ07nNfzWUAR4nTp4/o6vuC6u3Y79BhWj73kSs1Zp4
ClUrEk2ybU8AzwnDnq9ZABWhDSZBiPfsQwa5rx2tvPV58tyoLE0yDhorqZSaS8eccvEXXCjpDHaf
a15VUWbXCeW/6i2P/MmwJWkWWpXG7Wq+DVkw3VcDjPP1EJHMhJLUHCFVkDYprXHNJ/hQh1bzdnOu
xVa8X7f8ZMvdBE7SrcL9Z70O7oI5VsPm7Cqke8obmXhDdfK4qYdbZx0lvnvUr7buXoDeINIx5VNc
B38fil8Vm926S1OWG84wwIbh9bZ+BzQpGqxNHb062yvxm3UbzQQuf+mCftuPRZhNCbfqCeKvRQDZ
JoB6H/8MnYGULbXjVsvFCjetanYNApF2wuQ+mq1BxWbTtnWH0G26tO7GSIYXi+wpBYHkuGyn0URN
rrGTitBGb3LA/P4O1R36xEJbsufsycg/WuTIexS2CBWo3fEBpHpLh4WmTozU98Vl9Nsh46tA7R20
RrM7yA634+oLaBl39NPR5di2qZJp0jr0R1v2OGRX7Ud/p300baOJDVcTtipI25KyW9Ye3k99O+52
91u4+lFJC8Mbo254JWwL2WyrDzhMujprtI380lduJGyT2qNueOVuvJa9U2YLTONBt3MCtjOzflr8
97FFVSJ3pf3khg2yZg4BARFSCAua6Dx181aCdZraya1CmKUP/pDur0Z8Ck1q9JqhVfg0DTte+RRe
XkDDtAwTUGpgXQ0m0QSpSntJnWFcugGZoG1ws56ohBBmZqVyc0kk/Oby2PC6r9zz0OutpMuhOZf1
PO2a8a8GZP/byt+B//9SBqZDtmZTV2HUlHdeVQxYgM7+iHN0BCGQqJpA0rxcvezXVhmKcrpfcl+k
V78EbVYLxOjxmd35W7ZPRY+rppsMo+GRQZPzVfR0Z3WttO4eWrXfvVCkW0ENKk26kZW43cCLJxYb
xcpgKC0eFyFeqyPQca9fHi+xzkuVwG3AkxJ0zlynHsSzT4Owm6gg9/vgHhyhI0W6V9HSNppoV99u
i1T6HvKDfLZaEfmsSx7/Ap2FlBAOCV6mSJcXKKrca3Erc1YnWkfbtAJvu85/dHLbzdqrvcfahnkd
T7R92l3ry7jaEfHyr0d+wn+0csMptIeBYNcaOtyX6HDZRxPS+23r/Ecpd3I2u95LaEu5QeVFvBjs
GKSLvx7P+23ncVVWTFxNRbH7cB4G1uXMmRJqTy9D03x+PLxu7krQdnmIB5J76aAOmo/DhssEGV1T
k6Fu7vePvsoIqHO7duC5IKeBpBdold+5i52ysjlUs3FVSDTaoyuA0jfE1dITsH4EY+KE4giFDFQm
VW7LauxpKEpst3X71R//2dovk0l9WGcXZbPNc3/1NwtDL1AbEUOdiAZK39w2gHp00aREqztUuVvI
madj7/7K2rXHBdelCUDSKK2MjBvy/dvbiquCo/MJDSELH7E/yvcli0guEjSVj/1fTvEX5LQNB0KN
rVSENNgZ6imY4f/CWk9U9GfHWk5kNBHEa/xfxVYVjrP5E0VtdNvFu4U6X6rKxLaim/l9eV55f+GB
zsjqsK2whn7K7P0nm/2oHanB+3XD3//+angh2Wj7M9AC+yROhQiTjFtPc+UYhtc4kYqv6sQg7RWY
vPTOI2ahEbkM3lPxaRBHsM+ILxVllbtzsW/8nnmQNHe/ewIRiAFIoTONsuGWAwONyUx5WtPhRML6
WhVL7NTs/Dhn6oZXwrcHjUJvC2wlIXpvipxFfB+fZz8zWF43vBK+dRH4jqwkT+et/zTyIvGc8Etf
mPKaZmFVlFW9jb4lS1yCxNRF+fzDcd8H8gepTTyFmumrOKvSBSrBvZ/T/BzFC7bF82ZFcmwNV3/d
8Op5eSbdXNk1T/OwSvwalFj7dgaxvuE4rskHKhba2puMVwSH/gwYVBykkr028YboZn7/+6uALR2H
7AXD0HMZPDXtpwJKLzX58NgndfNWttoQehPgIsPhG4qjt76vvKQcG/ugUZQD8rR2WRPuQ5cyyytP
zpTR85hZhhOIzh+VYJWDvdASbFeAOcw/iy6M8AZcR3mXXYfKdPHXWUeJWGdpIMc8Yqua1ikmVfZx
CkLD9HWrqkQrsf3BIcHGU7+7M6JvfANewGokrc+QDi+XYzlHhVhVFW1d1sxwnna4DHgtnQsas9n0
xKYxkAqw4mIrAqBpreswBN3f4E2vRSTBYHLIOVVwdLgXbtAwr047i+/R0pFfjXWEig/biIqwauWy
4Omoa9JyHd4BbfLSOJ+OzVqJ1w3sX+3gtU26Vk1qdyCb2PxjSUzltqwbsbmSLahyeUuyTUHk3/83
Eu9pfFLlthxsZq2zmHBmEsH3gYFcyXU/ZMFgOPjphlciFp0RvdXSuU/B5XKaVutHs3zfiAmprxtd
idXO2kVVzGuXSib+4cL9su/US0JrNDX16XxdidgMYJ6pLvGiCbIuKNdk4PLj3WjYvDWDq7AqyUoJ
oTNceSzQxqK/wKrsGc3RkpsKpBrzqA+ms0cgVr/dGQKr5j0v61Mu5x+b3xqqLJpDvfoyKr0ZypPr
0Ke8TP3qpfJukt7yHtWcdwCnRociS8UK4CSWT2K3kDOXLgrcJm02bqjl6MxzX5dXm+w4jx5Ebqce
qJsmGmj2TICdC2h+ejxzzfAqro1VOQkAG8LRr8jiUrgJwduVxU2IHt3wyuGm3ecddScHrlmBRCQA
i2U7R1u1G/KwZnFVXBtDu6H07Q0VZOFFcv6wFx/r9uPaPPfrx634+NhEugi4/7ZXK1CW9rKvZMfj
VT9E6Ok7k8J0J9ENrSxuHm4jDTqkho6AhISEnnuuPV4nxyaunHLCMhxEXrZ9KsMl3voO1WTT47Nu
4krGdEISoMkOhocC9lkWXlx6plOlbmglXToCtMjLhmtgjbrWsomnkfoHc5mSKOdqI5w5uMDK3PoM
OoYhKu3w22Njh/CG/yIwXBW7RpqBdRL0pmkY/GqHW5D/7qyr2H562R+0Ta3py+PPaAJKhbBZxQrx
tbrrU7fCbjgut5LQeA3FIUi9q7KFbluWlUGx9KmHSzIBva3nGg4fuonfT8uvo0h6GdsC5LF1vFTh
OYdo+nrsdqzi2PKAQrXFKXog3uef9bwHJxCqvnC8jh873ahwNhCoDrgy4HxA/D8y8plNv2RhuObo
zKLEqEQpFOJMGJq7qdU/D/11W4/tHCrKTO6sLfcNFheER+6IpqzmQ7WZqh2aW46KLwv7fnGLCY5o
CRmFKEn4tErGBs3IjTSsqyYTqDizshceuIRgmxq4k3WAEvt0sKCiAsyWqgs3KCj2aTP/KmQXe/Jn
edDuqqpzV2zu4jawO4dyqzP9IwYSFbVJVeoth4ECrfrky1vB0IgpvHSA/lsUbtN+moj8XnmTicPh
rZW9f0FxyQZcUovnQQA8B2QwaYKNnddlKhN7lH404ur59DiVvbW89+8oe0jAgCQixeqlDZAD8pJJ
0u9Pq7So4eSnG1/ZSDJcXws0AJTXSjQv4+q/WJaJSVZnImUjcb0SNFoV8dKwIiRq5qF4Hns4p2+t
v8ksbcP7u+YXqK/BU5HZGcQxGHCizXUQXh8t4XiITyHEu8W/E3JeumPp1zZJbV6KKxn64MWGpU6P
F/d+wFO3QyyuSqm1jkOFloY+TKtQ/CHHLrZ3+5Q75cs4Az0I9ajHn3mzye/+nfsKvd5WXFIXwG6U
1xW7OUHvI5iVvDsZsifjriYxt8XJD7/2YEl4/EXdmtzj8tUHOzYFJAfxBQjN+z+ZJ1iE93oTF6Ru
8PvfXw3OBBMoYq7l1RH5H3tleXG1idkw8/8B9t5aEyWwa8fP3Nzyi6vbknOAKiPYpKPQHc4u37/Z
2fpU0OFnIKdo8mnUg4qs32RCRB0vSxXz6Us+VrgdBy+WJy8BGqgKase+O34CY1PSzXvSyy3K2BqF
ZIt3Xzx5yx57PTekC03iUxm78pUVbRjC8NNc9Ge01bsnaxjxPHk/fj5eW90nlIzBCjsbPNmG6TgF
f/sLfWkt8gQ6G0NC0sWEkjWqDpwGoMbx02EKr2ReopoXF4YXdOrxPx3bNxwp3nYiR+XpWidpgXyP
kXTluYxZ2PMI8hGbIeLethE69f/tom3Be39efNjI/TRnlEcC73J09PtDa+Cor5TZ7kLXe8pY2izZ
ucGLOfe7s7WaFF40CcNR+ZumlgTrwESYQlQmECxGjupBf7My4dEG6kwBWT4PbpW17zwJzcJ/5qB1
6zhz8r0ekkx6i2U43egMqXgD8XZXclLRNF/R2xF6PFpr0cQ9XsQfe7PGD9TnTG9qKZczUjCur05E
J+pcSJ1Xx9ZJfcZE05F0Rh74qbznVn9fT8DK/FqlZ8hWb2+xjvqOac3OVKMT0Uv3xZoiSZdvBa8+
BNvWxQ3lx5xZZYvwJ1HwDE8NaePWC8g5xCefQ2Qj5N7BD9wX/1VC51mLwz3lfsogUhS5S/0X5/U5
E6aDiG6N739/NX7oro7VVXaY9mX9Z50Dj5pDUM+wBG/nK0d90GytYGFONoWpT5x49ejT6Nrv/FU+
DQAm0BqcrI8dVRMJKnWEyNel98qWpn01JC1r0NHaP4W7f3ANlKyOMnFb4g0jTHndXut+PIN6FY0l
vQGcoLOSEseF9Lp1cNwQIEnyPqydz3xy33kje3JJFpX5ZKqTapZafeZ0JAjzsmwJ07qm4B5Z5RZ3
jqmjSje4ktV9jkLIygc/nQLbSsZ83SFbvcK1DEusiWaVQmJB3aUcdhqmXQbWhRngirZ54gtL+uLg
xqE+dFJIivZ5kXlp3oKhAoza8SIzKKFaht37bor/np4clU6CCD5AIngL03bt4moo78fLp6W1k8wa
EzRg3TEpfz0OCN1qKFFNrSVvSd9R4Oty69QGfRi1XvDt8eC6pSD/ThllXTVkkkgZPtnPWbgBntYl
uGeeGyjePv6EJqBVZb9utIAMmUMvDYLyCQT2eNdrTkX1+/HoOuso8dzPeW97Vs7SbGrCdB/37EMO
Gvs/H4+um7sSznh4t6RHLBD+LVn37EGD5gM0jdjz3Nbhz8ef0KyA+vQZ1j5l/J6QLNTcw678vUxZ
KqctgZ6UqRte943/4+xKmiPFmegvIgIEEuIKtdjY5bbd7vVCzPR0swnEKpZf/736Th6NVURwrUOi
SmWmpFze0xwaPGclZiEli5tCLSFAkNhh4VUTlg3JIoG+0PPt/2JQl14JLYiNullDYarLOslDXnlp
dgnSOuMRY+NAN5zPsOf6GHgnXSWCmrN4pl8qPwnxBtt3j6GaO/SLZbGphq0OPVgK+LPVs/u13KqL
GraBkn87WzMtmDdsch4Xi/MUFEtUzeunKajQWLaLgjVw9Olv9MXNzJ8WP3YpryNVJiTE7Nfdru2l
mjdMLQLFWDg8liD1UjFdB3SO88QPVJz1hdiDQUMDR695i7EsSdukbtxOqCsc/NLqi7ACoWG/LyLp
xI4dEAALyXHFAN06C5caYEwgpkHbezrt6eu7/gctaPsqEU0yWm5cuHgDD8p9VQ6fI7QfvN3eC4MP
6EXwIs9lwYLrfxhTMYbZ7NA4dci4BV9kkq/ZKle18Nd28uKEKvvr4NIudnI6bfiZSboWtTFTNou2
W/24acEkUAw1Dddyq7PB4GZMM1O3ctgCFAQeu2T+vDb9X03JIjkmPxqidtSOsL16Hdx2sgA1XofF
QKiK/UXFpb2nmHYVrcVqZLbLrG0nPyYt+oRwm1Cy3PBfg9Z1XJEiR1vTUuJS1DZFSGwSBuNGpcig
cr30mk80FTND2CmrogtrIe5dn7zN1fo3x7j2bYs3feN66Lx73QBbEtWtibCYetlfhFh3rts8CjWE
qMhumKXh/NLLdiITozUg0RZjpiHs8zvaDCHxN574Bu3rxTrmAv4tKFoeJ37/lASzFSnXnw63lWMS
fn2PvFPOvDYgyRtxcFnJQg+T3wBxTG1mhw2vGh11ghLPspYcepldtMjGYFAa5+/YZKJ+7Vu+trdL
XREfNwQWCzSDup1vhSpZ9yAUwKP0gp1KhrItLOhm6rtora/AgeXGc89gkzq5n28lfhIUGEohY30F
j3Ib+ugKlYVVMxTHwt6F2XP9D1o4nrkviiW1/TggyolKgU3mrN+ye1MeTK/fAR+CeeB84zFZ7fGg
yLQekjwBRA0ayKNgpOlhVaR4qtC5GyazL09l029BTJl0qIVrYFsvqxhGihoWzV4xYIvE22r5h2K1
hlCWZAvuy/AdvcpHVokicAd3LggoNsY0vxtWpLfrpTx6dKsgZ/BDvdwHKBJMnIw+x8Eg8gPg0FQ4
NNnGU8EkXHNy4g02p1ntxSCRHx6ptQYk9GDvWykeQ/jTu6MWi/c17zmP7YK81gM/CrrETSJPu5xc
74ua8jyYFwW2Ylu47T3Y2OZDz5M/+4RfdfYuAIrSo/ngI5OL3N2lbG15AEDXFgKJSTHaswAHzVK5
XoWEyDD+hV7yY8rSBzQevt5eu0m85tzoy+klLYogtgNxJkMR9oHzOXObfce+TgVIKSC723zisSjX
Bt38wLWQ0t56MpncSnNfybO1VDmSRX6WumGT8J8qp5+HRrxVzN0ofRq+oYNOlBWVErNcPG6gKVCK
DXd+3zVRW8sT3aSKNgVBHXyip24dLKoO4kJS78nx/UtVd8PRQzrsmtKh4VwHIuqbH9X8lfjplnGZ
/pzm1Z1XLkVeWjxeCeYs5GXNsldSVGEy7P3C9cvvfcOrWk85AukRSn53pX1XyTkLMTH4BG6tDSMz
/QvtBE/WMkuzOkUlqK3fpiSPc2o9eqBRG4V1uu0mhvCn0wdyXqVzCZKJuEIZrv4uR+v7PsGae3M1
JSWWHyCuOiIC33Z2sFNro53YtGrNudFmUKOFAoHJ73wnVK71nUzp1ivNEDmI9o4iyVK0jc1J7KnM
esoXe477Ajzt/tJ0h33K0fx7dNzZDRr4d9VJJKRmWg1pCDRRtU/5OiIF5UUghpX56F/r/+paBuC9
OUlQrN+1fB2Lwp8XoZx6Za/TikRwioJ9SCWYtW9LN+hfx6EQtfDcoVoD5EKcJ99JfrVrgM4qfr4t
3nDv1rEouAcegOQaW0tFMIdV1CfBhkeVr/9YSXBMxq0rmMFGdViKLltBv9njZJ6m8mfwe5bjxuaa
9HP94LvI4/lkUWvWoeJFlmePFi9tiVEGuTMi6M1JuKao0h8DGvuON4beVHZHPq07awh6SxKG/VfR
CyQpahUcXH+4A33CXVPuaffFlf7/mGHvdTP0VgdcClyHMEJ/LpmqAbY81s+3TccQj/9/yL2T3tuZ
WF20i2O0o70LpHNQNn+eyr8oHs63v2DYW70fKSW+os3YsXj0h1cHzcS9Nb7k/VYXvUk8/7fp1Arw
rT1QO2KLWRdCkmjI+4chazdWbzB5vSUpa4I1d1qk3b25LaKc+8kBOM/fbqvGJFw7cEu15HJZBvYa
8PQ3sHC80KPtX7dlm/Ry/f3dxqK/velEglTLPMwPheM/5sX6LGT99z7xmsfSRaQEuMU0FjY7Lr19
qnsgucotBFTT6rWjtk9rFx7UomGRymNpLY9Fvh7ZZP+zb/XaYauUX/g1Zl7iFrEyTbqXNJ0AcTtv
3ENN+6odty6v3MaXKYsr2/kk3PnHVDQbod4kWj9m3cVH2hudnCx13yyHPVrtn9s6uTrMf0uVtt4B
VE2gc+8Iij8jcE5JTo8ZL+4HlzyMWflQBuiNpuz37U99vLu23g4kAzE60hVo4hRsOsq8/iFI0dwt
1rwvcWwH15PynfV7syopaEqRoSPVY+3NMmIDbub7lq+5bSICq1xnxEy0JD6sXnVmQ/3KymrXTdDW
GfpyJHW9Ksc1s/Nz61Tl/S8nc7YIgE27rPmtVdWzAjxEEIPkfI4b6vx2A0eeCr/4lPDkmz+Kb3bm
bn3NtNGaGysflB5IqwVxjxws+qCebBQvVbZVKPvYGUDr8+9dlu1CRQB+r28eV6Ej1EMy5Bu1Q9PK
NRfuqsAlSYoalpNfYTeng99byDpax9sm9PGxa+tsfbnfVYAL83isMht0nml1xERrilEtFOP6ated
1tZ7udalGyhuPhzvlSl2PBBJJ43aM3FKA1tv5WrrmuRtiVQgJs3G06SGb2naZRunrkE9eh/XnFRA
MOaeH6cqj8bcOpPM+z6BhaoS9ffbO2CwHb2LC1RFfS1UgPeKn36jy2qHsvWqfRFCZ+ajXdf2al45
pjc7vKLtg2M5QA2yN9TzoXFSZLz/bfez3YuirgZwRA3yiIx7SFp6lwY7yf70uicipRhckE4/WoE6
AEjykLtfdigdC9eiz0Jc9NksGUgqvbQPK7CIRJ5KNk5dk1a0YMPR1W1xBhbJxrVOGCg5ZD3/TPNy
46ZsEq8FmznpukElaFSoiAKjivhkA/S1s7ceoCbxWsBxnKFbWQDxa/0pyD759YO3xSv74fMQWtfu
DGROCjSJJ+klDdKI0FPRfPPc1zl5xojD7X01LF6vcyqUkNrStTKQ1T6X8yFZH0i658JDfb3OibIJ
eNUbbj0Otu2FmJGZwtb5tW/Z2i0h6LyMst5KL3jAHWZAu1PCw5a5G1HAoHe92unMtT92JbaUuq9l
hQ4IEKlXn4oZJF1b7fmmT1w35N09p2vtFI26iARN74Bg6cTdp8zxkBM8ZlvvT9Peaj6ruqXygx57
O4D2OLMuV074dvl8ewc+jMLYXc1ni6QciZTgApzkc5G/MW+j4GaSqzkrUDpID5IoEN1RYFzO6nEu
t2AcTPrQHBUjBWgN7UBumRWgoOz99Gw1bh3mIKLasJsAm/efmziUovnrIHMxKgaWvsGunsdMkQeR
e82by7vk7F1RummaWbHMLXlofbl1Zf7wzMVb87qad6Y0igWAMm6aX0p2ChSg8wDlC3YzuhE+DTvy
n7I2SCCSoYAZBfyeBZelOd62IMN26MOnAlGTN+6aPC6u96zGz0XDLukWULBp0dpBK+vSZ3MygxPU
a74r5meHsurb0+2Vm4Rf/9E7hXv+UnuLEhDePgnwrqX2Vm+0SfL193eSF8VnyjtI7pKLNf/t1K+3
V/zh4wEmonnrklkMbengprT6+tjM33IKOLXvSdYDbvQp3+KuMJi/XsNuPRcAwEubX1aUt9DKape/
lPIivEoiq25O0j6J3ttwNZPRa86c2GipA+k3rNLJw9kqD5geiFrG76plq+JhYrfWJ1KRl5UO4O3y
Sy3fJvGZAkKl/C7q6pV6xaMvS9CuPAXT29CKsxsEDz6ZN66JBjPQK9kFUOnawsbhkPX0R+6HShZ/
3zYEk+SrgbwzMAtYD6wBCPtlCkQVtcIXEc2DfbFbx/YYBnvshmb1zqSDbuY1yq2tyGoIFnrlupEs
cDANAl7bqTuhcLdYzr3HdpVAqK8Xrr1GDdUsFQy3bUJSkiNqLId9Ctc8mg+USpdDJ6z97Y7ewZ6D
6LZkg0/rLAoUXSkDrcf8UgzZIQPo5dp97+lh7Lyj8L+1W6VZk+bJvy1GzpjtoyOYijPvl/ebllk4
kI04ahKt+XDVu9lQUhzIdXC/Zm+TdSBbw+Qm0dpJbNW9GgvbxUnM7DeUX7+tVh85Xr1xtzVEH71e
7c+SDv71BAAyro8Y2qpw5bJ5BJXxdM7TxXu5vceGv6FXrGt7qFIHBCMX9FFg4NVmn/wc1Nlu73y5
/QFDPNAJE+Z8SAeHq/Ti8XqOSZ1YEUO6f8NETdKv6nsXbShhXKFRswDPPe5ZwHnsxLwh2rQDV429
Ey1GWiZzjjdjOf/0gIA0BCEqfzbZF8r0UnQ/JAtxRn6luk790GbyjyucjU01LV07jPMJY6eFB9me
fBrzJ+IsL2NyWJJgQ77JaDSPtVPSSdljTwEzGq8SDOCNephStqc1lvp6SZoGmSDJWCMV0ABlbfSC
P+PAd5qj5rZiXYOhLXwwgRMUbbhTTyfHdrbeXAbF6JVokG0NCyEEbwtu/0avvoeIYLsPrmXt6oCi
vl6MrpfWkXkCGu2qyFRUN9YTqmjZhsmblq89egF3MvWkU+5ZJtOxICIqxxokqPNxVyjQa9H25JJa
TDS7jPUfPtvHLAg2zkDDSaVXn9MMo+I1KEzwLPoTdMFhXENqj8eyHo9T5mG6o9nntTpahqwD26s5
NFQqdh799W4FztJt7ZiUrzltNyxzMi547zbLTMOuRncS+qGyaK7SXdOdMB7NbyfbASqdGtJL4K2f
5j69T3eVbSBZO2h9Z2r46szumSfsrp/su4ySQ2nvGg6GeM1rxzqgpKpH90z5fLTK5hyIICqTrbuf
4RTR69BBPqBS311TAja7t7pZhNyqP+/aVh0WwxkAipSXLL30mRfxv2RQHopyw+xN69b8FfAKjY2J
bKwbw0yh3wQAu5PzuPFGMBikDoXh02zumwZ76qV5FhZreemqpga9HLc3TN60/uuX3x2xU7tk6JKC
bjwqQ0po1E5bjagm0dff34kOYJAJ7BCnd8F/jBj3DruCb7EbGc5XW3PVtEvS2R4cPKJZGTY/BCbi
lHVcp402f5PiNTdtrVx4ToJTpKnbi+zSQ2OJ7+j02Kl1zVcnMjSe12P1vP1qT91d5+18Vdqam3YO
Iy5hUDqGfh/k1NyR5MttL/pY40yvQKuRD3zoYSmFMwqA5qnQ9sdnZ2g/OZsIVB+bDNNLz8zKMhQg
quKiKMBGgXqBynBfbnGMfLypTC87g+C0aNKqhEEOrIuGwpaRmHl2aPJ8DzQzpUxnQkAfhM8d8M+d
KaDQxlHmYZLzrbuBaQc0X12KZvLWPrje43tATBRflpyeV1s9qbw93t5kk4o0n10xiD7I0nHP+ZQe
uvRn5WankWxNKJj+gOa0Ttm0RXINNuVgOYdedKEt6sMgcAEkjYxu/wWTDWmuO1RNiQZ7aGke6WEA
FrSfbjUKmkRrblulSAq2bEkvHJkuS8yPwIzaULxJtOa3juJsSBRPL6TK72RxIdLedZVnep05G7O8
oStvH+2RLMd+FfOFgr5437r1QnPgS1DSJ8g1rcr+wmVNDjnzrMPtrTRYo15odh0O++jn9FL/P/tR
hnZFjnWx1fRu0LleZLYW4g85WgnOc+9GFVjyknXL0k2ir//o3dlH2i7tnQIjVn5Rv6Ik+ZIOQ7HP
wHXWg8WtO2vlIPdduoofRNp9WvnKd51MTAcIATxcbwceh05kgEJSdwQI8cbF3eD9/8EECao+Xya8
+3rhHVoeHFfCT3Y6P7QZ23gVm9SuOejC7Dyt2AQHzTJkbNzImpKdWtccVJDO7sgA3ydCHShFhKy3
ziXDqnUYkGHFHIQN9u0Lm4Y33+2HsB/I1tycwYd0qoM2AV4NAI/SSz4mr8zungYhnqudD0qmo4CA
ONGdfeCnnTuAtQF4J+qrLQJF08qvdvTOhyoHmebWg70Q8W2yp68uHJ/yZaMoblK65qGTWCQRvn89
6UgE9R/5zkwz86+ffLfwsm4W2yUejrnqa7uwaFW78J8o87UDNBFoVQQls3eune7YJN2DY82n27HW
pA/92GyS1Ja+m16qvHmYJ2A/ZcmuVwzzNa8M/HzIxxb6kIhZ84V5OYi3N9pKTMvW3NIHXZblI4yd
KykujsOfU7nllgb70zE9FBkUni9QdtX+zbJ4TqZw6fcdyjqXgSWkuiLTueegTiNrdU603tcfxHT4
DkwNe0PSOOnFQqN7IN2jkn/vMhG9sYn7HQEnFM5LgJsc0m46BuvO6Ko3NQHWbF3LFPqoUcBtqB/x
reEFg4HoTU3uQgHk7mIXA3c49JhLactxo0BgMhDNGycZtHZfX9/ObvY6l+X9KIvn0d5k8DUtXXNJ
TyycrBS2nRG8bj0v9JGm3reVmkuSrC6DAkOnZxBuRQmZIoLsxT7Rmkc2xTr50kJgndO1DcHvWqCn
NNnT+EmZ3spkodOldNIRcaR+GstwmD+xLXc3aFtvZfIHyjxnhHV36Bzjk4oY3bpoGgxFh2zIRF3g
QnhVyVhcrMa/FHXwwrNqQymmlWsHZY4qoZLXGOh1/+SJPIA6Yt+hQLVDsgQKd0AY2NiCtChBN7l8
Lmeo/bahmLRy/TvvjsmB92zyBuwlCLwveU4iwGZ/BVbjzrVr3lnXYLviQLU/A/EkaqbgXBRqIzt0
Vex/W4CYDgFkOy1lDFx/5yrF7HYazSvSlX0sd8Eow8o173RFPSnftzF6OdKj6zXP45gcbyvdtHTN
O9Pas1S7jtajXZIvJXpgg8X5RJu/lC83rNHwBb1TyS14l6YrTnvQcD6TYogcNHoOa3Ws6Bac9f9z
2h9sgN6uhDyOGtMGN+bWUpE1TOC6BRYgeaHpo3CXw0DSQzW78VDe03zjxDb9LS3Rm7UWstIV9mS2
4snhADR8trtzxrLDro3R0TnQn9aOC0+Sx7wFMnpynoIAEehY1RuXMEOQ0BH1G8GQYRiw8atQoUWm
U515G0s3ib7+/s6RLRcZo3Jarcdpfln79W0h6q/bSjFJ1nzYrWQhAF6BY2oKwrVIT3RJo9uiTfup
Ha6czV3SuAPaqHM7VNPXqgB/cnXq3A03MC1d8+HaLvnazbCXoQ9O6dz9kEnzfHvpJtGaD6PcbqW0
xVbOPdDHwCzPK3HaJVpvSkLWt8FDFAq3VpCXiCGah62c98cFQqaDarggFxFKISVC6HLCzORvXsxf
AE+S4zvWOfX50bbsfcrXm5RID7CnQDLv7PvVX4B4dENFnK/7VHQ1qHfWvjhpnhfTitf64J4W0oZM
bCEZGzZWb1FCaWdqJYaRz3iYnl0BiLmUHfat+vrJd6tOk2FVuV9Yj76Vqfu2sfJzWiYbF+FrDPwg
HOtdSq6ddmXJF+uxmhqM5MzfS7kk0QSanSPh6nUgm2y9Jg1pXiubsW6Ym+JkLIYfqht+JcFWBdJw
HdEBNopqKh0Ag+P+d32CEBk1jn+0p13T2ZS5mtMGUnWYeSMwm+qBsnhz2uT/leMPlK+3KQUFS7lU
ENyIqHgLTsXJiry3XIbpszrX5z1Exqhs6F1KS2WvGCJQ1iPPbXEAz/Z8XFtn15wwpGunq+Mqn3rD
Ne4AGNWeL2iHOtpAYLpt/IZYTzSXdQsQy4MZzDsXBNM4wVPXHItaRrncyGwarJJo1+SqWdEWukze
2Qad4pnYOT+w1dmCTDNJ11y3BA+71w4zXJend06QHhI8UG4rxnSRIvoBO0019UDJ8jh3A9A+Wrs7
tGlXx3MVtD+8xZOX1g9olK7TGE9Jg4aRtbLOuaRb7TqmP6c5dM75qEQJ6525/OkMdhk6ibWFr2xw
ab2LqViateI5rMrl5WGg/plWVryicnlbeybxmkvzYZE+JVh77qmYsQD4jfVdWcvDbfEG1eidTL6T
Nf3gICPHuyoEHP/B8v2doq9n9LvTQCqnUQUYBR4p8JtF4oGE8fe+RWuO7LW49jgdnrpTYEdBOgGB
L7O2zNWkEc2PM39IiqWWyWPb/0I2/rwGO7OfevcSJiusdQwc6zEph789ILCHlpeqjaumadnX399p
O3GGppqL2nokw1y8rMwpIz9dt7KrJumaCzcMSXI3s9zzsDqRmJJjx7fwT02iNeeUrBGAZoRohndo
Jf/mTrHxGjG4jt6s1C8tTZUXYC7Ez4MjeKpZaMuAf2Js2ln40BuWPAfMyF3ZJI/dVN8DNinn1ZPl
tvt8X+9XAoytu2YM9ynVe0fAV8WEOv+s7lbW0qAfvWXJFtUyAlAkeRxIH9Z2ES6eOFn7gAgp03Ez
7CDpvTxwrcesDgYwp9c/wMx3uB0BTEvXnFTOXdlZAvOM1jJEafq7S+U/81p+vy3dYJL29avvfEmO
/pwnA64hBbgQxxBMQcPXYkb/623xpsVfP/tOPBWSTrTlyWMmeBkCWPilUkUduVX7+fYHTOvXvBVd
eq3rFMR6HGvyUFXZL4tnW+2LhmuOTqdTV16wAF0VKYRJfl3z/B4kIfeNv/zdLruwemA42qtWiLbH
y8pDKEvEOZnWT2uyNXAVQMUf3GP1ziVgWSg5TEiAuBj0AVQp4NPdiLjDaXIvyIO/5B37nIOS6PY+
fLzRWPO/N5o7Are2rE4evWQ4VU55X5anlm3lwE3StfMVMNegBxZon56b4bOdu5/9pY/rJdnIP5rE
a4cs0LyUlQ1IuPSj+uxZNELJ+4dK+MZ5ZRKveTBD6zFohpbkUaTyFCx/7LF96sjWANnHVkp1AI3J
A/woCnXJY6EA9zTT9sGqxVPGxk9lsaUg0zd0N7Z715UZrsxj6lpR5TV9mHeqPM6eG4QsoD9uG9HH
zkwDzZkbVwX2yJl7XjMr7Gv5c0rLX7dFm/6BdvRaZC4w/oSra5F/8ZyLV1m4Xa7hPG7BT5g+oHny
2I79uPh4s5DGLqNFluq0Nr4X2WgWiJx5i4f7o8+A+lxPDciACgs4niDylOyihuzUWnXEWvmdFVud
5x+Z6/UTmqqoXAgntCjjnngFwI3tS1qOQejWyjve3oyP9vn6BU1Xvp3U1+IQyELXzzj37ya1p8/0
Kll7QmDkrR5SmWXxujqHwhkOlRLH2tvyZMPC9dzAKhKR1RLsuE7dRGPtRkm65wmBlev5gAw9yGOu
li5uLTuSGbtTQ7+jNeMqWgtv9ZCLwp7nLubUvqdz+West1AoTAq5mum7870KgjxtJpCEzvQr9YdH
4ONuNCIYrFDPAfgDWnamAOSpAJd6CWjxWebqxRrl620TNPiRPquEZmfqT+naxcCyi5r5n975I9wX
tQUjYBKvRbLBa2ff6dMsTvLq3rX7sHDaFh3VRdTm6u/bf8GkIc1PS2dOXFaCiNjLh7s5r54nYMKN
efJyW7xpazUnXZkFZp1m6GIACINookAjIj/dFm1auealtj8PRdFD+U0uY+E+5333OOS/bws3rFt/
5jtLP5R9BXJs5vZAcACV2OjtuM3CkfRJJbdPl6YXV2qsoH22qje3Lr/Yck9/1lW65qYu4SlyytAK
65mM6lG9zaWNs6PdwnQxaUZzVoF3iw1EkS4us+zcjMt5oVv9D4Yd1d/7Y+qMnX21d6suoqZN7ru0
jYALvWEwBnfSZ5RoK1bPnqH4In2V9n2BtFa7zmEN5ObbRnPVsX5Zvupe81cOxS/INSL6OuUTQ/oi
AsliHYL3OMY8YOn7e+aVrh/SnFYsDDeDEbE4q5bvyzr/M4ktTF3THmgO29j90GZoX40Lzo+TNZ+D
gZ2Lyd5p/JrTzn43+FZAa0xH9ocsoGCGt9KTtzb74o2eAajGaR09ABXGTZY85CR5Y/MWxeD1mfDB
7uqvf2DGkEEQKN3NvpAVmZdXJ/tE+KdG3C092zAhg3fpOYBmsIXd1jjAGzaEXdPGimafb1unYWf1
saVcDBl1Kqy/Sp479Ww7f8otNnuTaq6ffHeAZ41q7MyD0SyNw8KWqk8jbZAPBAVgGXxBd0pcO1uv
CJOGrr+/+xZoBiQm0hioJob1WAZWGtKu3sqtmXSkeXDSl4k3p7yOC295ZuUczk77vZv3UInAb/Vc
gGqknJeOVPFq8/ZgFXg3uF2yEd5Mm6B5Lq9o64wE0YczO1qT9NjIBEia43EJqjAF+jn4Vza82BDo
9KwAU4V07QSHTN2+dMVbrcZwBRgon8PmcNtYP97l/3Dreu6Uj+hUk/Fw9QM/ODpcbrzTP178f4h1
xSTR796QLl6r7A7NBi9zkp1cr4iyHudwtvGVjw8bRx9rWsYZt8MSlpS3+RGMqqG7Fp/t5c/oNRv7
bVLR9cvvHMHPQNYLUp00XhJyKVz5BEj94z7ta/5cLl5fNAJR1OfVS1fTXyuVb7dF//959t8w6gTX
v/Nu2YFXsIpa9nQvG+zvz6VsM+ckBEnppaZZjwkntFnN3pdRVoG9REpxah0Xmo3r195hY/7qydwD
v8U6EtKcS4tIUGi2TGV5PCZsFaAEHSsrjRCRZIXmzLrF7CdrqiXyGbH4GyadkMYiS9uNkZuvDJws
Y6Wmf2YM6Ln10V57OcuwEpW7nFcxjiVse3Zk+QTEDFf8yexZ1Rtq/jja/If3tXXVIpy0kDFA1GM8
VX5m4A3w7GZHvwWSgvpox1DnVek5QAWnnXy0VnVRYt6orZpWrsUab5J8akqRx4vyDutQHXrcwW1b
3N02EpN47ZbAnHnEHRMiiw7k4wAoHYGBihntDd80iNczRO1aI+M7I3PQLH8qX3zO5feV9xsGbnJL
7W52xSFgLPVxTXC8Y8HmL7PFN1BuTTFF0zpnE5tHh+GY9adjBbrxyu3PLJsOw1ocbmvetHpN832O
Ds1EYfXtXB6btXmsOn/DZgyi9ZE37iSdU9spQOqFqM9VYhGgWW7W4w260Ufe0K+ZCmB7gErPknd9
+8pyFc7KPTZqQ/kGo9HH3tC75NIiGKt4kUCdFTW72J5/Bmfjrpufo8+9TVMxoB8iV/e8TwEn507C
n++9IJVbuUWT/q9/7F3gbUWd5PYE/atsuJ+5uljJuOFQJtHX39+JJqOFwWxV5YBfLiT4yYmKFptV
G5oxaF6fxOpAxDHzqszjQOZnwZxj02PSIRfH2yZvsBx9FssKilI51+PDqqxPbHKPvLfPKq3OAJ/d
+AemT1yvIu/0s1SJLLMEgZ44P7j7mU4/J3Ig41YnjUlB18++E08Ur2uPdnnsuMhWzE79RK9YRY70
vt1WkekD19/ffcDnHivUipPEat5Y+3N2foBWZ0M3Jtma7XBQnAJRXuD4qH+r9ltKf03TP7eXbTBL
fTCrqFOrBCM5TilMBqPm8ZLU2b5gpjMvLwUHF6zXCmS2q/Lgk2YFm6H8fnvdJpVocT5gSlVLg3Vf
SbzlXEUk8e7nrDruE6/FeIC5OTz3qyoexQxGFcSaFCMhOT3dFm8wdn1Cq5zGZsK1qo67SRz9jNyp
BcxL/Rjmi7sRiw0b+59BraJYF7rgH2QFOfVp8lSpPSPfuDTpg1o1bo92Ba6i2K7GNupIOoJidg/a
3VW45qi1t9bNHNh1bFFfPvDJs6tQBpn7clvzJrVobtpbqk84X2qArtdlNCscHUvnbxWyDVapz2yt
CeIjrpNV7AGYvuvFl7qazsrdwsgwidee3mpJl5G1VGBigJ76vEO3Z3+0na3Zb5N48u8Q1jnjlA6J
18er9ZPkv/r8i1283Va7SbTmrqyenJLm6M+rXfbs2uoeSfsXHiwbNQzTrmruOhNrHhsgRMUuVV8r
Nz8DXe+4a+X64FZqryodKtqjEvUDWemwEJ+FtXUqGeKAPrqVuU7lOh02tABcP7ruQz9nkQ+LB3zv
Yd/6tXNVWflsddLvY49+X8c/+fzNnn/tE625Kml9Une8G+KB/B5x2Fniz9ru6URAHNAnuCxlgdR4
ZX1c1XnogSkzGP+aNq8DBoPROdxlpmjBaYH6YlJd1ko91Gsf7dOK5qR5IphQaZvFzFkOrMginox3
xbRs7KfJZDQnpUnfUED6DrETXFZyZFYfZuS8yJ0hTB/hqkUx8s6CvdAAGDa2fQRjzsHxtmibTIrX
PLVVOU8bwtJYpe7/OLuSJjlxJvqLiGARCF2hlu6qdtturzMXhe2ZD5DYEQj49d+rObXlVhHBpQ99
UIlUZiqVy3t/izKkj7Ueyo07z+JlzAku4lLZDwX2XohvfiaSuvmHgy7u/rladm6ObtEl5HrKmvqS
6Y4lVb1UKVvnz/sWN6w01GDzHuKbleoqibrygOaDffpozmcFEVpxXcBjIMvmHSsRnmTVAl5iz2Q/
7NQcz6r7JZYhgVjmdTwtzXTu3GhfjGcyJ4P1T7K6yZHgXMV3Qppzm5Uf9LoFpGDTFsNQ40aJCbxn
4sLaaU5127Up7tTl5FfDVjLb9hOGsUZsxbQy5kUv2fq+mdxkkE9zvfXmsymkcaf2qwI4pwYhdhkW
H3OfPkV6K9CwLW1YaeNXDQCU2HDhOccjLLoIzv6+r+kW/2UOasWx3xchuM4u5fKs8nMZ14nOfkTL
smGmFpGb01qKyxDRhov7GqCrZdikGogT6HXdWN62fcNQfW9C9bWAZCb6yKM0iv83rqex3XhEWuRu
AkmTVRFVLRCOv8wAtBtSXe28T80RrdBRrHN0Bw/T/rpRRuTOh2gLp9cmlNvnvHr7RrNoxsFfxEWT
8QDWyMdx1n8VOng/+91WK9N/1fk3kuJmQ9YAks4u4g5eHUWOwn0aLSJ0/wafbK0f+9p11ybR+ZBF
34d45F6V+MUwRU6itC6yU0cDtwkSvIWK5TKoYqo/13O1osGf8oAOXjoJh7fvyhw08zlIF+Jq3Yrx
LAppznI0WRZwPQh14Ww8qKBMlm5JY/2/++Zk0xjDw9SgQRyR1xgu4H1P8zw/LNnX+yvbDtVwL14V
+RkPowaUcOKv3P3mCf6+4et5IlvpPNsvGF4GwLy14KU3XAY2quMSx7+WGQSOovBacDksw/n+h9gO
gP2unUtbykAWOQ6g+dqp9w77NtKN16Rt6Vud8ZXiSzpkitJaXVr682ZUfvGFb8aotsUNV6M4Bxh8
DsWhyPI3efxzHpt0LfqN9Ixt+dupvNp7wCdnyQQ8WcG/kfGvWX6SekN1bEvf/v9qafRkdaJsKnFR
aJCIF5HOffdAUc69f6AWnTdbyro5Kt0l47hCtJforjsMm70Ftp0bMUE5ClG2NczJ0fURFO7v8ma4
+tMe+jcES75hrSGYnkuNwOPiSZGGYHt2SP/IK7oR/9oEYxoUxmQLEq/DhamwTdwA/G8ANNmiRLGs
bvZ7cSraGi/t4RILP1HlkvjzP7sO1Gz3GnkVizEoFBrs/GREHLbme4ZpIHGz1yuc3HnMy1Jc1lgd
23L+n9d0x3Ik+xIPJix1rIsKyJ840Ebkn+VcfVHOHlyF284NI4pvQwXCwc5lHqUdcvkJ8MHTgq5P
w1Dsi7DNdq9+beo68nCkIv5C5M+4+LJM+3yA2eil6TgWo8CLplnLaxSSpPC9z73ew+R6k45hSQ20
RPAVPiDo53dcl8no0e9juzVlYdN14/IDC+rQLCDxunDdHsp4PHTjvvYlzxzv6mvHbzkgtC6U/hMR
jfh0D4AoZGI2doFY0vFULhWev3kasf79VGUf7luo5ao2G7ta4MxlhIa4i+gEPJTyyZlYyprsJOs9
6Pq33RvXHaq2QceGXlzcKBufiyobPi6Ls1PTzc4u5HmrGAkfyGb207XxHhv5Q7vZ6b54LNeGOdzV
e02L3KxbXVq3ObTtdMxplWbgA7+/vEUb3dv/X92nmKdoHcXX6lIF9AgYgWOxbGU1bDs3LryorH1/
jqCNQyeTBUk8ttQJhow2nku25Q0zrQECRnKmoTdL/dSu7BOGoT5mlO+78MyproXMVMQSGu9Rkfjc
S/062pc2Mfu3Wk8svHFacam1f25Jfl49gH3kZJfG/EGLvEzS6VuyKFDYsgdZTJdx9THtvUUB87bc
/6BCzruw98LCQyGiEE/M9U4gu/44SLkRUr+tkH/yINOBxF0Ja5rhDto4+8ZWd+NGte385oFe6brf
Oq0/RZW6ADAyKd2fVdMmOdmafrVt/Parr1aP5+GGlIZIA++mxF/VlWXjrngaWLO/Lz30TTeHoNZD
O6pzagRNRRucVBYf9vgA12zIIVEDJAumq0vWLt+8dRyTBmTmu8z0D8ZjqtEsnTkLHIws3zXy1q/E
fvk12wFBhZQxM27TsAn7SXmzurDpk+ufJbgGOfsB+uCd2zfi3rwPFO29QVzyojwUoGQkaPippi3o
MYtKml05qEYOg+dj+6T8n4/INCizJN7E+LCtbr4h/aaqhQ8Xqb2/Cud/zvy3nv69rzO2pY0rtSKy
AfIAnEzvybMb8Uu+dEflhBtewLa8YarBXONpHcHJDM76KQzj01IggPTXjY4Z2/K3/7+y1WluCwYU
CVSCAy9dY6Ckjn+vcfywTzaGuTIZqHDoi/qiRHguS++wOuW5yPf1LbomHHXT5q6IkM9D1r1Pq7k6
kbk89mO763Zyzb5F7a20HPNWXSqnvXAnPKxN/r2asx/7hGMY7Fg3RKCFtLrEGXmYmuE0YaKfRVtF
oJuC/JnKc2PDXtFiUrMhgl6O7nDslibx1HysJ/bYrltjZxblMRuibnMIOhpwjayhTj0nPjSUoEG6
3gg8bMubRtvHmT8gOkV3tzjMM0mpo05oQdlw9rblDcMtgsZHe+Qtr8SipMwJmsadJfWqeqfDp4bp
+t3qVhNqw5cK/PMLRUJSlJdQbFEUWw6YGqZbDKNU3YQm/rbRP936W7bk174qP6iMbhjAzUzfUCET
qhqPSj+TNEcHzbwINIiA97vzyi+71N9sioppNtC6iNXFQZpGNPGzvJXnN5XHJh0jKCaB1KFDsPwa
RHjUA+pAq4Mep7SKwn2+00SuBqWPWgBdjStrqpK27dHDJBIh94X1mGb73TVnaxZP7OY813BOFpof
s6XGDEW4ES+8pf5AODDLIKsgoqWtri/e2J2yAGgKnXMg/RZWoG15UzvpONddLOoL+oOPUTgBKzC+
xu56vK89bx3vbffGzbLwUI2tJ8dLSF6keq7cx3otU7fduLje0vzb8saLbQz8Aepejpes6w8lH56i
udpxod+WNhQzpzngwGg4ImcTPTXu3+Pif/C87/fFYtu3cacUc92oOcLiilYHAcn3/VZty7a0oY5e
tM4iAijDJVNFgr2nPdvKwll0xRxEZ5G/+tJzqosfj+wjiwQ9FarXaRE13caB2n7CuEt4jsmNfEJv
VMh4oqrhxFl1CMDCfV/utuWNuyQbm35dAT94cab5RlfzCBAXYFttZYVtyxs3CV18sFuusFUVyHg8
iaVyhlMdOVX+pF23dk/3v8JyxOaUek2KHmncpbyUrVskcpXPYdNvAdXZvuH2o68izSyvy8qL+/HS
uSgYymrBn/hQzN1GOGXxCCZYnSizKpDIgFyoyp+oJw/hHHyLQ5Ws7Rbg9e00zfsQpmtWFiLG6QSI
sekCyJxrHH9f8vFxIuBec9zxoJetRjubpAwjVjT2F6j+dAkiDXChKC2C9dCzLWwG2/KGIc94fs65
g68I6HpuA/5uAOSYKIbjfSWynINZwQiason62+5RE0xpvCaTBGBA/zx03+7/wM1k3zgFs5ARBOPQ
DXKZLmqRaVP1J7cbv+e8wHhRdVzyJ38Ivtz/Jct5m3WNMqvb0Q/nCU+7rxnmCdDyz70nb/kyIBi9
/xMWkzNrGyvR3TzxbrpMS/eXwwFYvYpxKwC1HcVNA16ZHGinmzkOp+lSyOyks/YJDfqf0LOVeiz8
en//tp8wrJohHsm7aZ0uAOU4zoo/YFQ+T/pMXIhaP9//DZuMjMu4W0m9EInPcPv+3VjV5z7aGhi2
LW1exvPIp1JjadBAHOI5vy5rf76/a4uZmSB2POhc6q2wA86e2/F/ufop8j2zCnBEZnlDEqokrYrx
gunOI0ZSPiwKXEzE2zBhy9bNGgcVuilRB58uco7x8OrBTBAcAdy2I4mH3Zt1jiIr3ZZE43QhvX4K
CDtTwt7lWbBz+Zs1v9J6Lfs+91yAbq5udCmBjhf3zftgk4XQJpybJbxavi59wKIyWGw96UTG5Bg0
n5xuF9UJZHP71der55PTqULBuZX0F8ozVTqi8WfD2di2bhgr7fsxgDeeLqg9XP0Mk7pMPgbjFkC1
bXnDTuvZBR394iDvm/WHop0xMD2rU9/kWyGo7QcMa0UZheVFjpNtwjDFnGpSZTwFfPSGeCzOwCx0
ZN7CGn6TPefsSML1HPKtCpBtaePOpZi4B9jYiKB/GlO3L485n5M9fiY2sercQEul0ZJ/8X3/rzJa
0WTZoP8p3qJTeFvoscm6ifRmlbcOrDXS8lkUYw9GmKA6rhPdqhe8fYfE5og6ePzCJnKYurjSUWkV
jDWUnqBzOZLhU4hBlY3ztX2JYblArfb1NPRwDPlyDGb/ikJCAmLF4/2DsH3G7WdfmS4dVy4j4eK2
BbFngISJHN+1rE1aoLPd/4W3tSg2qx+8XPKprGBgKDalfAhR/fA3lrbJxrRdUXqcSGyei28IEBOn
vm5myG3bNsy2clijZ4ery7LUD+hET5BN2rhkbUsboXK8BEPucmwbYcjjhNQg9/bUJkMWM9NkVc+l
78PPk4L/AHHueSFjAdCrrRmDt4PL2Cx45KKLpPKi6TIXgJOvNTtQvR4XdJGn4VQ9BXzeSFNZZGRO
JAOiawjlhFRJ7HTnsAu+RBXZwGKzqLw5i4xRkQ5YiiisZlqcHQd0NEF/9iOZtpG/YVUWxTTHkfsq
ChpWw2gxDJC0KAiFPkn64Nt9i7J9gGGzWkQh8HRWTKqx6DrR/GPjeSDM5YeJyo08m038t/+/cgsO
xoapjHHOxTw890jxd8PG5m2iMWw2DtegWUqsrDGGr4cq8Vh1irNmn0swyx++LLKxcHG4vA5OwLk9
Lp141tEe2BDYV2yYLvCpxgaRLR7TUfheMPbDHaedgjFMl7F1VNmQI9XAW5G4UUBOQooqwTulOuxS
HLP0EQHY3Q9XuGKEZ5fFq9JQF+8x9HjUYhdxF4vNeXAvXBkNOkRrUx5+1bl7mGqyKxsWm7ycOavn
vvd8GFUeXiPycQr58zJsTTdZNN6seyj0dKieII4iMZ+PuVb8JKdsT2sX9MYse8g8QBs6x/NftOGT
O9PvflfvGJu4LW2YqizaHlM2UEnqgg2gYAfikr8Hqt/F4Z4Og9tPGDabReEwliKYLg5F9zwfT0XD
N949NrEb12zU8TxSzJsuuQd2hjx2D1pmeiN2si1uWGufN0z0C5SxUp138HI+HrUCsdk+azIMtsUM
EjLi0McZc9RyAmyUbj93bE0imW2ovOUDzGnwynHyDjlUJCoq/+RF5TsRbw3yWPywOQU+eQDn6gA7
fqk0e4wFKmVz/0J35uswz//7BZLHbIpp5SLq09e1fKeaD4v8eF/uNqEYEXEXME50ePPBnn9oshZ4
IvkWcuVte3+m6WKTtDOXRYOEGcKOtSzOcmAAD2g+KV0+LSs9u8hq3v8Em/Bvn/bqeh2Dcp49BXcw
zdGxXRChTRw4fnsmnWCvkWGvdVM1PS0gIY/kP8qZnTuQNM5c7ty9YbMBgFUboinyT5qPqY6Wf1VE
m0TVANW5Lx/bERuGC+VhATqaRszi94lXgNnN3cLqti1tWG0PHOiwzfEy7JQ8Nqg+i2yLON5yquZA
uPABhuKMONVsJP/Mefk1oOWBqq3ODsvOzZHwzKGkogwmFYjpJPgIoPp8X7hnsnkWZUsn6mhk18sq
5VQ/utO6c2nDWucwj/wIpdTLSKDiwj0EZDnu0hJzEDwWMVflLY0bcnmYe1DqxcuGittkffv/KwPV
gbO24G9Tlzh2hsOQgZWlJ7sIH1gcGubJmdACXkZd8ma8sIo+UrLFy2JTQcM0AXZadGULabfzfAKr
wSGPpodu8Pbd1uYIOJezytsYFeYlyL2EOAolHj/8377jNCwT6E2kcwOYj8rhTPjw4BW7mL5YbI5/
T1XvNlMDjwUIsBTK/hJ7W+UWi6aYw98DPJQkaEy9dOHKD0MD8mtZ0Z/3RWI5TmLcogAMGJGwlXjN
LG5aor17UCAfDfPT/eVtezdsUwIcI5tLVGhLzLAnFeAxDng77XTi5vx32btgwG6RQeGAAW3H8Rca
4feZpzn/PaFLrPEnBC99A4TBLgy9A8k3AzubWAz7FMuEFMFE4LLa0E+zkujEwcjjxt1mO1PDROXY
L0vYQxc99msk2ZVF3/xSbqRNbif3RvxCjItzKHsyjhqva5BEkGSMkSssgBPZzP9Gcguc0yYew05r
36mHtsJvOECiA0fYKfI21N2ysjkBPnh1Na0ZbAkTvd9J3JOUi3mfd/lj+ptV41r2uCwEz+pjAL6O
J6QPt2DQbDs3DbXpc503WF0v7FdW8zPweDbeABZ9MVueop5FAYaUUf8YdJ+yhQOMgJF0LId9XsCc
/65r5bjRiL3LPPsSEf7Jg8LvcjBmw1MUCu1Mt3bOjKHwES5enjTNFruOTeaGmbJiZorOAbIZtfNv
XtTVya+HrbKQxZDMhieHdnWzYDLwgvpQc+xc9YVzMZzQofek851uzCThCALwn0xdO1589s1BnrYL
993TJgdHUfFAqwDRRV7mB83GkxurD/eP1KKOZtuTznkcUok9c/AXZUnh/Frl8f7SlgM1+TcKwplH
Hf/W/fgUiC4N151hkUm/0WGQX9cBwWkuKHP4gOCLgug61lt9g7ad37ToVbjIlzzPRorQJSx8lrBg
QH6Kfd0nldtBvFqb8XKlq8Q1qiuG3JHTOUcS0K1Je8uD15yYDqJSdWGFnXcVXlnSQQ55eQHH3GMv
+akAhPr9j7BpjWGra5FltEUZEdQqE3rp/x0jflbzlrHaPsK4UvuMiGXlCjopKz+R9ZD0PXlelv4b
G4AfPe9BtMG72gRsKFa3K9YOTqFbZPWEWExfhC93NI7fFjeuVQ4QZsn8W/43RpoKTOa1Vz9UC924
Riwq+keH0yBkkEfICZRhvybAkQ4TwsMNp2BbPP5dR9G2HzK88XpwraAdOoov/pxtVGssmmO2M82N
Rv5LaVAq9OyExMZjJkjii52ZGLOVaXZr7Fyz5qL1mGJs6tqzOOm7+Hxf722CMYy392VJRp8ARboL
6w59cZTpwypktwVVZLmnzDltH1kBBWVvL1L78XGUojnHXre808oN0NEUb00l/ucq34gszaltHnic
FpjKQN7EL8unroqD5jp4zRTJpCJrn8/gFnR7lyThQLzlqjDJPL/zYxUxH4OvsgMfwFS0Y/ZMHRBH
vzhEqRDBKSD0XsKKr+1hJW0JpIyllNzNE6+aRjklvKwlQm9vXfowBoyLmuerXwCbjaSso3H0g5Ra
yM89EG4RSoMqkARJqdEHvSt9Qc0BNSA1DBFTiGAk76cUCELZibr7EgHI3fxuNi3IdduoAMHD4s6Y
UydFkdzsco/qUbNUq/sFM138li7KcNeBAaB9CTPl7IowqFmfBRr8wESAZi4vzh8D5rXppNx1Y+tv
2zw1K7RKo0LLFbKwBeh3kq4rwyTKmieQRu861djECBjHMpjzvgEEgcqX8mVA8aF/iKmPoGOH8FEm
N062nPy17ggLXiZgkfg/gl112fiP+vsQNnMRelHwQpdvVVg/R2W/MV37Nm82ljZ8eC1huytGu17c
j+MRIKJn+iz6JDz7B/eBb/VTv+mu8BvGOwn+ggKfJSyu7lzrEGB2NR41H8HlMZZguOoXHp/DcWH7
eg7xe4b/jQufMK/jwYsaHltE2MJNJdkovP3nY/9wiVj85vRfRWYVhR8XNSS2ipdglcnY/BJjEoGP
MUBTRx3KBz9aEpm1xyx8CachzWLx6I98w0r+09a3ft8MquogDkAWO34n5+kJDdfH7IvzNTxHp+pT
mfZ7cFJCfKURXE1tOepAlJhYWR+87lyKx6k53beSN+0cSxvZCq+IBwBiOsHLQkFZJb4H89+s2AhJ
bJpmWGAzLXPTExzOuD4uxddCR+lQJ4BqPNzf+5s3OxSZ/X74bOJ9Td0G69OgP1S6WD+3VRB+2re6
YYzjNLaqwwARVu+SMcwPVG5No9s2bpggHiYS8wtUfe8VRqd0dKzGrX4si8z/qKFHPOyWdiEvuDKr
S0Ca+JCX43Tl4UgTScBXdV86Nym8ofhmNb12inLISnzCrXzmhS95/DHs1XnUV4+ly7xVRrN9jmHf
HkeScXFpdnV9ecoH5+R3OkvGHnByWb2rigw9Mow47zvGg2yAg5CnMTgtHMVAesUXbsjKZmO3j3vl
pBrlzFx5cBJj84FkD37+pXVe7h+DZWkTxn0ArEbe1VF2XcXypCX52GTO0Q+2iERtimp4h2qYMsF7
h7wszbUNr+NWBdC2bcMzjDXhhYw5eemDXyI4VL2XMLERWFjWNgv2hBPuzTXDnv3howYTfCL9nzKK
DvclbhGJWbT33MBbFgKJ1+taHp1oUAfad+vp/uq2zRueARQdXoWxhfyK55VOhqh4BFdenLhDvfGW
sxiUieDuN/UCZNVaXB1MnT3AiOdzNaAaE+n6R+f2+b7gyyzil7NSUxwU/DLp6ispvS/c5w/3RWQ7
gNv/X1kTmFZxpeh2eQw6lL6G/hCG4rhvacMR9AugT3ke4Gy5lknRriMQ7Npip+YYt3jhkawIbhdK
W9Sow+Z99synagv15b8Zjjc8cmTYqpuXM5Klkl189aOTPvCCLh0ATjDwlA6Bn5TzD9Y+EUBZ3JeV
TZFMEx4j0IMhgHwZnGzFzdKLw9p7Yk0AIr+m2aLnravGFhabRX3tdZ5HaMNAcMLPzfgkw+EQ4Znq
sC7pmyYFEFCSRQ+C9TD1Yp8Gm6V+EJUP9VIu4UvvqGR20Wlbqn33gVnqrzDIOOa84hiTQYebVslC
nCdKnA0ttviQ0LhuVpotaApsACiikeFb9GVwxamN841XisX+zJJ/WGLefvX65bFAmsaR65m7W9eN
beeGaYt1CeZ+yJ1L4IYP9Vq8X4MpdZoteGDb8oZ5Y/ipF56snYugGR4hIVeJUxUPgro7JW9YeNyN
Ws+6yK9jzs6SL2kwB89LLjYuB4vJmaV/nbNcgR5UXkkGjZfZiiJdcSyjuEqWdSsbbfsRw66DABxU
+iakwvE/a02SJmSAX5EP0SZFieUczFYAXfhBIfrKAQq0egSB4UGH0Yd1nDYSfrbljcC99THQ5jI+
Pwqki7xiOHmtd8S07Z60C16cxhU98EX3LdpLX0Ykiauyed92/UboYjEtEw2etN5SIGoJX0r3a06H
a0j7j/e9tW3lm6xeXZpo5GJuxlt55UvTqCddInH3PE7RvNUIZBO6YbrxuDZtFsb8oghQx4Zp/loD
4+wAPoHv97/Adr8Rw3olmQsQiczsQqv66oQgECBlunTuqfCypI1FusoomYAA5c8/7/+k7ZsMcx4b
qUqRNQ7g35ozceIHtWSPwPPZOO2bwrxxYZuNAmuD/gBHIZIsq/Uxmg/A+nuI8C0UOZ963qq72U7e
sGcxBLrusoi8TGWckOJMh62shGVls1XAV1RTzDOGL1VEkoCgTSNjh/uSty1tmDAPvYniys+vIXxq
EoKB5Ki4FhtXu8XFBYYFEzR/BbzunAvw7YE0nn30myB1AaQUecM+J2F2DKB5Mm90tvILG0jbJZKz
dkz8Um1xx99SHG/ojtkwsADRNiQty67gFjmU6oHUK1BknJRAf7jWSY6fm+cN07PJ63ZKr5wHMs+u
E8SzvC6+wJUP3Ky5mo6EgClZspd9J25Y99iH4+oQPPR9gDWlWjTNmRVkK+Ky6ZNhyUCUadqe4E0o
mTrV1XrSy9ZLx+IkzAaCPGrKzud4ypaOuLK5e6kmBgQVd0NXLU7CbCMQSNSuUw0cKCcvvsQO0s0D
mBOmMkF/QZLRjevBcsJmR0HZcjDwzRluZK6uBDBulSqPHemTaKo2vJ0tVWq2FoxqcPJhgaD8j8Ev
9Vie4sfoifwip+qEe+J4X42sv2LYdiCFoq2LjIU68HOUNmehEvFzSvUhODqPxdaku0Wh/JsgX5mE
TybiTLdTb5A0zwoKFMwNOVks28RS0ciKqGmIs+s4O0kQOuk6PROkolwU+agq0NlYo+NjZ0hs9h40
fVHdWoKcSzR0D1OvjgVCMtm05/vHcfPXb7gpE1ulAPJUDZxs8qLZh9ZLBHkchiZh8hMpTqW3aw4Y
2XHDujNA8lSKMX4phwak2OupxFwbqau0Kd2NzgDbeRuPawqMfBB15eV1zZsOZ1KLokl92mcbr2mL
FzE7D0LVBvVUIY/aAO3zALhSlvRDmx/ASr817235BLP7oOOCelk1IstZg+u88uf6YSSi2ndHmOAq
Sjq0KXQpr87qcfQfqDTM8sewiBuUnHd1J6FWYRh3WPmFEG0jr+B6c5Ky7L8h4tzqYLHJxzBp9IT2
5VSo6KWS0vkSR4iUE0cE1XS4bwu29W9H/8pl5FrEnePG+VWhXKud+lRt0SpblMdsQIi1q8LAa/Nr
TRlmpfNPLRIjQ7wz42m2HYBdvgirQoQvNR6fJwaUjGc2t8GGi7BcPWYd2HfWvBZkjl66yjvSRV54
wP7VDtp66uHLfcn/t9M33NB/iaVXou/WUoqpwReQMwb4D825eNfTpDtMRwynPmDUfv3n/i/ZTsII
toFyxtegpChH+v8olMyX+q9SFMmuxU10laIG6ylxZfjidhhOBTvOVLxztya6LDs3sVVCRmsP64cv
U/8ulGDZmdI6/7Vv44bZBv2kVbtC8xu2oAS41E0SVT1PwwpYvfd/wmJcJoJ8Fk7t2AdcXtd2LtNm
GQ7CBXzU/cVtsrn9/5X6eKpb16yKyQvBuDTLE8TaMWYv7i9u2/nt/68Wd2i+DDGDboYE+EdodqeA
VLy/tOX2dY2YumI3ZAkt8Eiovyryr9tSZIH/ARL2GfwDqRvQnZ/g//4Jq7d0c0sUfL8fOO+LKaM0
WRR+9P5n2MRv3L1LK7IlWFG/7woNuvh28gAEUQAZ1duHVYLnjGG3CEsFFUNVXJkOD3LQx24MD27m
P9z/gpui/+l/qAm1QvHSZ7wY5DXonTEheIEHTQe+6PG5F+y8VFvEGG9LipqQK6LpXb8TQLak5Unp
J1qkXJ3uf8LbaoohVOOM0Wjk1gvSCJhpRN50HUEqlvIgn7YwemwyMq7fmsqhaAZ4Nxm4KOnk52oJ
ftBcHVEASzEm87LvOwxbRn4FvakzvqP2D1IcyVYvgk30hhlHng492enyGvfFAwnrd7F0jmrYehW8
bcrUBJiPka+QzIELqpCOCjp19RpxKEv5WMXdaYrYI5rl/7ovIdtBGNaMAY24JfGELDNZfqowSrxQ
n8qy/EyX5aFctxpPbAplWHXJCS0LYEhdm9Gp0lrNbjr4qOvf/wjbcRgGXYUCUwkuLuJGDZee5p/r
tU97Um/lvt6OWv7o7OMatU0ubsftLacil8e4zk9x2aaKb2GgWwRkNoOtoFgIp2aRVyWK+WEGNgXG
CPjGIVvkYzaBheNAZ357Mkk2vVtIMSRuzQ7gX9jw2W+/YtEE+ru7EIXjkPXWDyrWHugr0zEussMk
hmSaMQ5F/449ldQjPd0/bZuoDKOu3QItqlMHlWUY/ZvatFNbUIg2QRl2DQwftbQaDzOJSXc0JufH
pg8B05THu4IjamLRM935eCQjeA95/w28ng+eK78IQBncF40lbQ4I0N9PQjWF5w0NggCBlPnssqRp
AfjiB0klskNQ8yT3gOsYdAnCv43ftB2HYdoDGpVVnvvhi6LnSh6UeLz/LRbPZCLT54sHHpxaZtd2
7Y9dEjP+dV7CI5hUzsXCNjZvOXCzqaz3iD+3Pg5ci29yAddnn0x84/KxfICJzDIHupNRjAJeXzX5
icloTrmDikUWLEW6OJN6ZHKpD7ukZWK1uIPnrEvnySt6Bx9FXjxW/pJ23XfS6M9ZtlWTtJy12W8m
lyKbl0pGLxQD4BjYfuh1uPMkDKsGKaRfBW4dvTg47h5YV9JVaT+7G1eEbee3/78KvCOK2Ctb3fAF
b86CP6hdEyqAyAl+XzcPMOpEA8SSQeUmDmmTCQZ3/0htWzZsealIRGvaQCJjOrNrK573rWsYbIw0
Xeg22LIPJI8sb9OyGTe2bLkITDB6JIGKcGya4ipzdRCrTPETJ7f6muMucMj0fXTeudFW07pFPmbr
Vy+49ua8La4YY3jukB1vs60kiMV0zbavMuAZSD3q4hq6X8chSCZ0bBbeeqAgK4s3LmXb9m+//Uoj
VQNnsOosevGjq6P+afwfu47X7PmKiiBuaazltcjYp8Bz1SFb8y2YR9umDSuN1Og2Ddoorj7w1QoV
J2v27f62LZ44uv3iK3FQlotC+i6elQWGp506n9OqifwXp9+iRrbt3TDVOajiqgCG5EsXiUOFoaZg
F7l4GNPIMFXQe9U6rnGWQ1OmPGMPc0ZSv2C78sXUbPaqyslxilveHnR/L8ShfcL49H/SrqQ5Upzb
/iJFIIEYtpCT0+UqO13zhqhRiFlMQvz6d7JW1Spj4su36EU7uhOQrq6ke89wWEz//baxt87PJSNZ
S2flX/ARu+LaZBckho/YxoV4ZeBtRBcfPZ3VFYJGj8OPCi508cS3QBQrYWMDtybu1K3oMamLf0Lx
fAQXIN3EI6+9uLVEgbGbYMmZ+Re3YAfgicDXvEmbGfgR68g8Vk4LmtCC876sH0NCAKeL3tWy2t80
ozZsa07VHOYa17pmLL5ljbvrdPtpatrd6z+/kh/5dcD+WqwiUM3gaYml1B3GYg8rg7eOB6rsnCzj
bTsrtWsQyOzBqCDcCRPKeucZ+E61801nDRpZg++EYuAKYlx3raBeTGQP80yf+LvO7c3GI14OHSil
/3eEXIeqXLBMnLOiT8Cs20GNbmOTfTnkqa3vGqB327alys5lPR+XfkpgOl7EEBX4+Prkrr26lSdp
AKaZP1NxnkbnHKZ+PI9boNiX44ZGVp6s2hBJsWfkbvHgW8zKuGdZ7FVJNu0y8vP1179O4r/lN2oT
CAv43Pt5lwvoH0kVC6/dmUbtxFhXt3L9QmrTzZpq6nq0baNTPqK4ZCAn65qG3hY7NpEwi0J01FJK
7hyiY/Sk0ABbjjcNjl1mKD0YjS+4ip/Gq8x8WLk6MXJIH5lf/TZLoZ5ef8xKCNkFh7QQc9U2NDwt
RCauUp8iuDNvhP/LxTH6T7FBzPCOHTE6sniW2ZNp35Te0R9o7Ppvjb/xAX9asS9Ekc1jU80yg8gm
g5OHO2i8mKKJ+9yF4TNfnJ9dX/sHX4ftQaup+uQ7QXacnFJ/GAkfH3XjfIPe6pBINlKUWrJC7NSg
AWEPMnHvZ7P/KAlXl9mE/caSXRuT6zz8lY8XEkAvZwj4qe3mA8m+OcBBAOMRKyc/UYFOA/nx+sSu
5B67flFnU8Rn4pI7qAyOwzu3OtL88fWfXosZKzc0HIhFAPwwr52EmIDoS+Y8wQ7Gv0mMNaQ2+Y1B
8KNXpgtORk7NscelDUdYVACSuerKRxcxuwHqWBsk6zg19mQizbCIs5FlFMRBVfBuXxOQgeNME7aV
JlYSnV27GFGan3H9TO8cNoHXXcai8c5jBd3jUG6ki5U5sUsYvXHdwPgqOHHNxc4raHgG9lPub5px
u2YxSWeoxQj8ES5b+fsuJaFKKh2W7kamWJkHu1oRwnYhHEKa3qGQ97uWxZtUiB+kKzYCdmUzs0lx
hcxrNus2OOmiPfDwnHnZk+rqXyqk+5H0W43glbVty81GTdPLXDXRqQug404F7RKJAtJMFI170rsn
MokDB5NlY9TWwsra/rUMSiYX5JKqnoM9IqBLiiBtDlyPPCboRmw8Zy22rPWOG2oDBrQOT52q3Ids
winPVdz9/nps/QG6vJDAbds9EGSqwDGdui+8JggBFYaEdzJGWtx5sqrfZNDgf8dmTpo4py1PZk8z
CHRww5+BKKvuaor/KaVO+8kUZOljCYzlmYQGAlweDy/NYqSbjKHOblwLVs6Q3TyJqAr5aSjrOC3a
d+HQP78+FC8XZahdJxHOUnQRRafCc/qnEVta35D7BRb1cUMD/zxO5g00zLwdjWaxe/2RK3Nr108Q
ljrN2JSfc1z2SCCS7jYji5DaOreImd7jjSF3qR78t65Z5rhwxfguKostZeqVvGFXUIqFj13dDtnZ
KO/U9upcO+rk5v5N12Fqs+W0IprNeZlBq/45aIbYq2/SicXYXKfjr2OATzPaRO1E7kaw5o4AM7kJ
UB6oRsAGaGNm14LJyg4QnfFSMIwK8M4+lO7HIbjk7okOHyr3d+O94dPG+WslCdkFFUMaP1JC52dw
4Cv33kOrcKlOXv/7tvik/x2oyWvbhvsqP3PyzvPDkw623D5X6GvUtxZyV41RWoBEfp/dtXfOh/zg
7yYeT/urqsNcJze9v11R6XsfnlF0gMv2ItTR67v2EFZbzm8r+5pdUvECDttxAwtv40ED0wXb73Fm
Zhd4cUs3UtJKn4rapLg6j6YqEll0qhYOkaFfzfh9MF6SV0NSy/4h8sd9kwE3NG8QYVcSkl1ugSAu
dHEnX93naRGr9j3bsgBdCVS70BJ5NQipQ6ruoc7zBN1NEDGnnd+pux6yYa9P9soBwC62VMCiaq8A
ISVQ5X4Z+UkLBpNg734qhjdtERf+Fkdl7WOsxa373B8BxiihKhUeuHJiUQO9NUfYGLvbhBYot7Z9
1ShdOw1CVwDXFhRFosfb1BAot1Z1wxf4cF8DN+gfCkxF65wC/UT059fnYWVb4NbKhi1z53shVvZY
v20QnWDOxeNtVHD6D0vO6SE4sUTq3ivr/A3l7feMCLEHZ0VvZO6VybV1czVMvYOUkwLbDjm36FZV
eb+v8+Zn7YqbcNOg7Pw3rUrXeBEbYF8txXCaaoqtv7ztTmWT5VrIWrUdwXFO1nudf+zot8a5rQlM
bd1cMcLaBeCL4uz1Bg2NBoQOE08q2li/K7nH1s4V3IWkWoS+4+wJ3Mj5leh/2z5gs+TkZHzTC1bA
1PKhg8U0Ic7GeK+9tLVMS94j0rOoOxdyyuOsC34RDhrqTSvJ5sJVU64iH+548KDo4hRHw9bAAFRu
3fvW3t1aqDQY61EJIeETcVlGCkZosXF0W0kBNgmOzLXbwCimu4cPRbpbFNx02FiiV1K0W1O69ojr
LvDXGW6QJGBaptl5SsN9TcFED6ANxbcaeCtZwGbDjbIyVZU5+bmXdz0QxVW9c8wnyrfq3muvf33u
X69feqHycpZ292LwUF5p019VO5rdEgZb/ntrX3B98l9P8OaG5k3F8vNUL3dZVT2OBASplpFY0HLr
JL1yBrJ1dB2punCuy/6kBKyYpiVuAOzmZXDna2+P+/br62DtKdZ+W5J2aAy0niDtejepLnaojmvn
PRRkYkg935b3bWHdqTaEoVSZn+v2vZSnqP5IypPYoiauzbe15/IWiun59abXFu9AZYp9/ausvr0+
PGu/ba1jB1UhaTQuAZOXxz75VY4fZv7p9d9eyRE2B27qmkpEfinPdfYYUAiX3NTVpzbvrXQjDhIu
3J6csY5FHuxzkm6k5JVzoK2pCyU63xkNogWtVNA/Y8L2PVOxYx5Z9wDs7G3J2Sa7ZVnHF5rT/Nwt
PowoWxzI8zcD21KoXvsKa/l2/TgFQO/jZme+ZvyNlD8VfSO934V+nMzn2yb3Oul/pQhDIl9mZSHP
Q52LmHWdcydLrh9f//WVsLRpblpPlBEfX8Dqmsc5OZZtle9wrLi8/vtroWltvegtZLAKmrtT77Zx
0It9IdyNXLCScGw9XdcDoKoedXkOXYiae09l+SsfylhVh3Y6vf72a6NjLVpZaZA/5qk8D0N+iaRI
AsoToreuKCuDY/Pa/HJSge4wtbIWB9dL0WTZGPaVfcXmtPGm9mYoqMkz0+akVfhk6uiNXLI70954
C7UZbSVo4aoHAPo+JfMHXbU9OJ79j9fHfW1grI0XBbZyqgSixizlWxBYvqZtsHGsXxsZa8mC5uQV
WZTLc1Q798wF9b9BT2nIH7qQbwTmStTYpDZW6mpoVFPCYmqMs7p/dmZ9onCzu21wrI125H0WlC7i
PtPOF8eJvoroJpO8kNqMtoZGUdOqWp5F5cZz2MZc4kruHW97cWt7dTqDcc8x9JNhR+kWd6m4DetM
/5Rm/kqSdZ62nS7r8gz3it/tsJx67eyzPN8QDlqZUZu/5ou56afS4NiRQp2q1fusz+KIsY2j00q4
2ww2wpvRhHUlz1mIrXAAVS5xtwH/ay9/zZ9/jU3Kdahag1/vTHUy7vTODT7XZny+aVJt+ho4myGQ
UBHOCFP6kzWQlncLtO9u+3FrsYppSEtThdhfPVRA2qRVG+qrK1nAuc7EX2Pi12FWaoGTjcp0sOuL
UYJ1zYYjJXI4LIFf72/7AGutovQ4iCXC6FQ9mEd+sVfL1kV/7ROsnVU4hRENJznOBepjD+WJjpiz
5G7sc/7z9bdfixx7wTL0cUYHmQYC3bvCPVZTsyu3FKfWgt7aW4lElx+mmaiv1B/rJt053lYWe/mX
HZuzlqdZn+beJM9E6bsSMl9utwW2Wqn1OjZPrdJkdtpwlGeTNTwue1xy8pFXEHSrzcfWg45b1UTZ
vverItZeBFF1l/o35U/HBpFVLfpcPJhx4GH1aaLkXtxmiRQ6NogMLdkurAQmI/d+auLHhbOFDVyb
DGsJ60kpFvHrncod9kIMRz4Mu1vC07GxY1M9GhDvkJVnrZIh8BNvGE85dL9e//m1N7fWbjSPddFQ
bIZ9JQ46gkwyuU3g27GhYwb+zmPU4sJWBlFSM/fObbc8A14+FTs2YqypQZ2QJkOBztyjGHrws7cC
civS3TnDVld97RnW0qXtguJREfSnDiL8mYLBjY4F/2GqQwnJxtdH/+X05ti4sbSJIFc2yuKsghEI
uyaZQ/lG59k+bG+y1Q0dGz+W514/A5hToSUautADZEucByW/aVN3bNiY6wSzD8AqVAHMt3mWD8VS
bRzuV4bfBo31jhC6QEv9pIdvtXrXVsO+4N/h3JcM5jaOo2NDxqaCT6wKqgr68wQqlf67ubitZezY
wufjwIoKmFUMux6+tlKRY1eI2+rTmLf/buxS0CwXFO9dl1PsKejPZjcVQxybjUbNQvIIJbpzMQVJ
WhRvaVhuQOJfLiM4NpirKwncu4lfnXV5nGpx4oWfEJnGIU1clt1TsRWTL2/oTmgtXBySKZtTDL03
B+du6Ps4K7xdw4NoI2eurFobxqVnY6KlrYpzZuZfaTEcAOt6V/Y/q6y76UTl2CiuKfXDvne76hwB
JdmlzR5+6hspZ2V0bAgXgHOum8q2gM/je2fokym7izy1sVmt7CY2fisYTOEGLoa+YF/rpQTOeUvQ
ae21r3//6yzbQxyHaA8mgKJ16fswD1SeTAQyZHCiyegWyX3t/a9//+spOQcIMLhSHQIOw8QszkZe
PDtek/KNI/lKVrPJZ6UPl3Oll+rsMOgseYk3PpDy1wgz0i0B6ZVlZiuOUzrA+2LJq/PA/BgWe+Db
PvTsJ4hX8ZI9tcNNl0XHBmuhjrMMykeEClocPGV23pKnSZZlW4SFtamwVjG8gID2RBI9SyoPYTjt
3G6rvr4SSza8qnR9Djo4klzoqf08esduag/tvMV2XkkPNpQKdqRd79ct8k/Qf3ENAAaaPI64Uqhq
KwOtfcE1vP6KU4MaO5Fegw0gO9aTiavyyeNPN51JbCxVnjWmJpAuOLeMnfplikNBTh6rE8a2AOFr
r28t5pbNrl9nPWIUnGdIzu3rNHqKCMoNr3/CSuzYqKppaX2yVDjz8MbZu32QoH22kT7XftraeuEg
5frQ0qrOkEWKy5wcppDsXn/rtbhh/53UYsimCTfnCo6t70e9b6QTl+2h2RI5eRkH5tiUNI4+GEtH
1t97R/dQH6aTe1z2w7HfqCKvDYy1XiOvXBgQmUgIJTCvisVqkz7zpzL3LzLUscFTBejX1C/w6t2O
Hjy4uIR39f248w7dMdptCSCuBKUNouIdUC6qw0My/p25X5gI43IrJaz9trVedZuO3dIodnJUsc+y
Jfaj+e2obpOOc2yslMx4xuEMVMHM/mNGzY46/UZMrr24tVJTWfku59c0Xy04eKs3ZVGi48nD6rb1
ZEOl2jRt/aWcr7n4vdLBYQjIbQFpW4i3EEGvio6oczueoki3MCgOp40Es7JUbUhUOimPyRnDkodl
HOlnIc51NCVmy7JuZTHZuKhhgd8sQU0Blx9zgmXTTkZbXLS1n7bWqedwOM3VCgepq66LMgu648W0
BVZYiRcbFAWVIOCTPKc6K79/arLngCHLTFtktJV3twFR0dTMQIr49BRkwcEIfmw2cTkrM2oDocpp
WpjB0fIkJr6nYnoqgIGA3tEYV+0WRGFtcK7P/mvXblC3FHUV0hOtxrdz964BGxCQ1o2lupLfbUwU
6jgGQptefz+17yP2uEx93C41ZEPuq/5UBO/FuNHVXpuF69//+gxgo/IiMLo6wxUpgXfRXdVN+9e3
wLWftnbXqSTUiBJrlqfvlKt26kbpLcezNteB8qjTFUKny9vTxKEu6E0fF3e+LdnY+Ki5qOUA/BU9
QSX5CHL2Dv4ax9fHZC0yrQXLGz6ETY8x8YJnCq+Q+TPmM6w3Xnzl1218VFTohspFshMZvQeVe6cq
L+JmcGQs6xtPq7aveIiFtbihwthLtMXATkFP4oQ8sRE0K4FvA6QmcIBHf8TUmq4VCdSRH2GHugt0
fx5T2EW2+Cd0vIfZ3doU18bMXseVoLIbsGfVRH9DW+sIdvWH1PeTW1XhHVs/vBCTMCIc2Aka9E3s
yICD0iNu6zg5NlaKT4UB7R4nS6K84CFN4RE6BvVtJDHHtRZxGTKgaCihJ790h3fFCJLVVAfd4abl
YIOjWJRnKFF7AAqXTlxwsPyX/Jk3z00ArObrj3gxT3Nmdyq7GR66i4jCS1+NVRIN/BnEeXGnfHBI
X3/CyydaPMI6EELkn4M3l0WXfl++d3fqWCQyir2YJmxnTrXeOF2tfYkVqSyFZcXE8BiUsT32Vsod
Vvnrn3D9iX/O5PiC6yP/2gWM48Bp1pTRJS2WPcpt+S7S5uCnQeJnYbrx/msPsbYaSYrAY0OXXkSU
uOGX6w1xZseUdrvXP2JtfKxQHeqx8it/TC9TeGqzd3l58vvH13/6xa0M42NvOEbW9ZK66SXg+yB6
pFumjauhY/Urh3Bq9Fx5eOeDvLi75VQkADX9v0PH2nbSZgbjn+Ix1w5I/zart0Pn5VEH3OK/oUP5
IDk41uR/iMqV0aF26zIotDNOaUYu85/RyQ9FkgexHy+JCylhYA5en92XA/MfqYsMKLuI5ZjdShS7
QE1A96WnDGZn2tDD649YG6Xro/9aYMs8jGqsBLk0MoNzMKRM1GMwb1FUXg7Pf9QufNNkDHbR6aVQ
RJ6ahWXdbjJ5dJNpOP9H8oJ0PGMpBDsuE1VJq8sTkTPUC8TGsWVtcKyFO4+RZBLHuP8hhNZGxlq4
k/YkQ60kuERQw+rd7AAS9Ua6Wftpa+lGIpJZdh2UUC5JoFm8zFvyMWsBaS3XBerlaTunGBBGzLHP
8ndOoCHw0gNrU9B0CxqwMu52V44JhbbrKMll8CCE/IBecZhvbCgrg2M341ooLarUzNUX3+GZA6eU
OWQPEa8ifuMDrg/+a0FJHrmsG2V4GfMo8WHgU1QbXLW1UbGiURfuonsNGUJVL0nOxd5tTTyorWSz
NjJWRMIQNRpyXC8uLZvuwtndCce9cUysiAxYFaV9hDSQ0SHJveGQL1uNprW3tiKyMDNOmdGcXtpo
Ip9EWvjBWTgV3bq5rAy63YWbRavdWqTp/xCKaz8d/jdSSm/yYQ6kUyi5l4kizW6WDNDwZvd6Zl9Z
q3YLru5aX0woBFwi+KoS4GrCBYaixRe5eb68HiP/PZyBE/7fD8BJFYpvaepfZErdXRt1NZwXFeBf
Y53FYyirxM+LYuNz1kbr+ve/1pUzZgymQBO99G3evy1CMHRhYpZe6mY2X14fsbVHXGPsr0e0dWCg
QQTNMBj1kmMuRRUHIS8ePdWJjR19JVztzpzI53QMq9aHU/IcZrE7VQpreNDV3W2fYC3iIVpQR9Vw
pGldqBI6FC7AfjyEN1GAOf2nH0dqKVINEXY/ixLaP1WmfBN13i7vC9itj5fbPsJa0+MMNSJYmEJp
X7WHpRnemjY9Vov4+PrPrywMuzEHjnfkBTAIvgAzHkNQ8C7Phz0Li2NBy0+vP2JlZdjNuR6lDtLq
mV+iNiNdbJxSnERE+6PTTcGZt6r42DqsvO2YYksfpAPw+3DD9S6ZM0DJNwUVCSTRr4aly0bYrqwM
u1vHAt7nJfO9izuOJ3hvvxXd+BZs5o0JX1kVtvIBC7Ne5wa65vXk6H3hSXVI0+GWTiP/R/xggrlu
2JgMCq+ue/Syn1novg81jXG52dje1kbH2phzNY6Mthh/3U7hr9LJ6T7TtRGJ25dqoxz6h0XyQrK1
lQ/YRAUZnHGBNGsvk8B5DuR7Mi5x6j4r1+zc8ewPX8oQvArlx1WxL92vLdlrqP12xhwHxnaDN987
Y7PnIkiEt8RSPIx8S3T1D1fhpfez9viwL2SDdZVeuGG/UIj7SsPsTb80+5xDub8a764M7ESr+qPj
hnuBEnJCZjeGfMZOu+6H1g/vIG3/UHH38PoafBlfiom30giEm6qhX2j7zaW6VbtmzpqjW2rzu49c
8oWowsMulZXk8wxD1Ts5ZvIhpdW8hdZcuyTa/cQgK1vmYW1+hU/RG9rXF8ebkzbQB0/yAx/8HWdV
QqL54zKVSdXN+7TZUuNYWVB2l3GcAzZOQ1V+x3Hi1FZgH4Q63GLprv24VVWCDQquGAP2RMifBaqP
8RkU2EVo7m6gPlayp91o9JwwdSvUokWMXeBt4ekvjKR3Ve3EKe92dbrlmLT2IdaRwrSO9CuSQiFp
9AO/fFDTDAJa3A4DH769HoQrj7DbJaTGZkMyF1t95bMHr3XO2ZYw7lp82/zxsGsIcVM46sSAdlEQ
nuYy5t6QOAwea65+qnzxXPDKTWR7J8pyY1mtJDu7lQqB0mpoA+iLxI73OW0PTnT2oo3Tyx+vtheS
iN1NbTTPW6fXs4i7sol1Pcf+t6m7Z9UvbwjOo5vDqnmfuXfUeZ+z927+PR/qfeiUyeIcs0IlRXfK
RFITimLAt2GrN7IyiXYfdmjB9GrmDm8lux+ORq1H3LqWrKzZLH2ZLxL0gzii4zGEIuCkg41Ne+21
rfw3l5XXjEvoXMUFou9Dg9pLUw0mfj2y//DfXpgruwnbtRN0eGRI8fMRvYTiPa9wPtA+rqWwtvHL
H8TVBz2U944LblITonlRwOK2CYeEjdV9KGtsU9G9oerCGnmLhjmndu/WWTyxCAYAHLb3eRGHHpI1
2btOodGxEaMro2q3cFnEagkoIFSyAqKy7xQmrCyZvHTeConVdX09t/51DZkVT+u6T/ENdPFg8JVV
AdnRwSShCo+wLZpPBUwI97kvo31j0jEhgzi+PqlrH2edZGTucr+QkK2MozFP3+PIp74GgtCNsXtZ
BAnTY11PeJgtTUYMwfRocZXVjRn74rDn1nHjyEENiUT38JohkYgnxvavf9RKxrK7prkcXd63tMti
qM57cWDc/gBDGLWDbGG4sRr+GHO+tBqsxeZCjGd0FoaHBEBURQtJXEqSWqCtNoEYWXWxN+1VOB+l
fg7L914ETkv5XrBfjfcxglGfKg9w/Wj9D9I9cYj3oIAxm2QSCc0eXx+Glbm1e7CVyCNalQ7ecKDB
5yZPD3O+uRdFiM0XPt9uvhrsRdBU1PhxFT3W5nnIoJJXvHMxDl37wKZLkF3q9mn2PnR5HyuXxVH+
o/M+h/rscLSCaX/Iyo+vf+h1nbz0Ltb5JKJNGUyzwbs0S70rgzTWIuG0hC7SxmyvRJTt66w66pZe
dX2CGatYQ2TZdeJGbuywa+9/fepf67+rFZoZY4dFMizzc8/ur67aTT4Cx7hlN7d2NrV7swJyjd0C
XZ4rXbc7Ny6gV6KBAYw+BCN8ySZzmJqf5TwmZtaJbs7BJhtibeysFLM0kgXL4qDHVlcHAbFhPsdq
+vn61K/FuJVf4AsDF8yh0lC2nVydxr4JI3jcZMUWUX7tAdZ+neVVGcwsAP2nC8SX3IEKdlBAOuy2
17eSSEZdz8U5A78Oj5vYn8cd41vdeOr+IXO9sDBsbQuvDtVMNOhR2gl1Ozg7QN0X41BMPloEkew0
5FnkWCI//9As9yDk1O9HtXjhjP+GUwUF0/QXU8qps3AXdHJwnF/SQMeWPqQekGSZPLZuSwf5GZ0C
7Y9f0lk0bha3YeYF0XHM+Cx4vPAq65dE+1E+PMCocamaszBpHzSJKGjNRVJGSkFRUylS5dnOh1JJ
8KmfHFSb4sUre/Swg6jMsz5uIhbybJdTzbIHd0FprYvRaorQqizKMGp+kXnIzRs20LkrjtGYNV4O
GLCeZbSDe2mFEmUdUKg5Xv+lf1uxkYnD4DUReVeCE+f4n0N3rOs7R+f52J3cSTvoh9JFT79mPDn/
IMcmNReP9Tz8PdIUetwj5EMYZL+7ridaxG4Nxcs9YMhoC3oQXFFgo4TSwDFAGfd+NMTLintYeabZ
smsdmqMSDH0N52cBQA7MsgrHG91vlGN7QToD+j08ttEyFEvMvC4ogqSiromOvIMyTXG4bt5VQiVy
vYkbM04fAxW14SkaQyd9u7RNJFjsD07N7rJRT/mRwUxmOPhhaYo2zmHHZR4aZVj0xq04ZK53LWGj
SXRNo3KMTeBV85eFaNw8Yt4xL7xzy2FK31TZGMiveYpzrBvLtBJZdejhHYf7tFNL0p+kQn3kQ96q
nH6iftcsCdQnewcCE6VMx6MzN+0Ica2prJuEd50PPESLcOpFjKJCGyYU5AvyVXdUgvoLmpOA0InL
B2Z+R0FO8hIcS9W2h3FiV+147jV8gpKF608PNbow1UD2TWWm8iMAPMpnMTpYC84bQ1tcCMBIVJ/y
nPniM0BKTqF2Q+mX5HGiKH9eWgFJ8UPOXf4t7DwPYZ+zDJzslpkrKlBlYVHclwIHeHBcQgoC35U0
BYG8huTDGaRr1zmOblcEl6wbJ/KlynJWJJ7W0nssobpBvN0Aeev84ouxpfeF6sG3ha9ixpYPgJ/I
9D6FLnjxo4tIPn1YoiX38eZppsCOJblR090YLimwTp3ThTB2Ip3f+omaxVw+9s7C1WEpgjo9EaKA
Qiu5LwcZs4qM6tJDLSn4nUcp9C2uF+DGedMGbljRWEFMYDkbks+gQEOOESvtCXCLaHo/8kC/GzK/
OIO+4vcH3eRq+UUi6VQJy8XEPl8NpwpIR02af6wCHpXf04iLHKTGqZ0ccfKiLC0BRNGBKZOJhRD8
iltYt+k9nDFFF0MBLKQH0sAVUMYqcObpk194ZTvvWBCWUY917dPwwS1K2p+MnvSl5ain/6y8TuYX
XdGi3xXtEniHtIf92DkN88K7kzkhNWSeJRl/FG1A+AnecLl+X06R3xzLPqrIsOcRmaqLyHxaf9Eh
G8c7PxvD6SjbukKlamqHOYRyFVBlzGmLfdF1XbPT0IeDlnsh2rdG1Q50kauxPsyRlMh781IIw+Nw
hB32B166HiTTaAWw1cW9JokP4GwzamKTV4H3bNJrgS9G8bMzp74euTl4DOa4Hxx8VbuHtmo6TzuO
vuiAQ2UoFsiLKV80P916JuHTDKkA9qS4mdSXNMREgS+DvvJuGMslTPdqcK9VQqpKWFmztIDLGIQS
ipzFZaFFeqALYcEj1Iwjgk5RU8FGosjdrGGxA7wbTH1CyLyRN1Ptjuo3GyY+TbhWEkIgVbL4u8GX
enmXDmz47OeoA46xUm4RnZ1+we0BRXb9DgRRrLa4CTpk3+MC0hAM5vsW6TzfTcHioyRbe0ToB10Q
0v3GBBMzwaMORRMIFlRNjyPllAUttPiirlFOGAccQs7lm1ZGdZ4daGjayD2mfpA6j1CCYRL6CaCS
g/wnvNwA3RxgWiArjTtIe5xTwh6gD1yC7e+zou6cZJGQxd87pp7dOpmziOP/TCOWNTophaLpc98N
IFzXgbMELNERyhQovWia82kvmrwL0zNwPqJP42IACXnvkbl0+0S6g6F3qZpQw/KqjLgHJ5yG+a6C
i/OU7vwCmotHLOU0muJoridYeeoR1kwP8AsYktQpnGe/c82ZODMHviTMOH2fYzvzoKIzZT6M6UBE
MU8Iw0E90agTAqZXvpeeADCD+hwvZA8ag+xz+TClzQJexhI5JY21yR14YCtvqVmSj6kx5y7lmTyr
NKDuuV5GUd1jXrP8aaaT4QpizdIMv0MvGIruUEQ0h4m2bpHwYh0Au5aYLA9m8FXa/yPsS5or5YFl
fxERAgkhtgzHc9tu293+vCHcEyAJxCCBpF//0nf54kbcfbftcxClqsyszBO7hBEmSD293nXqwvbM
OhCcWNHeyfA0FA4pRalEq/DLSWP7sbZc4TuraR/puVeMj5n6OcS1G4FdeRmeeWJX2Q5WNLAJxZqi
EPJxRVQ4hMc2yBwP6Dx1/jvu+27awDvZ/ZpZSKZ7OG5l7HGalFdYe7bmhD90THop23TqDcIbEGqe
bLerO4DCYLX7pOsnETxVX5l8qudbkw3JjF4k1bve3hRyHBbdLoKO3F0dfRe3tUVJFV9BytO83xZk
3I+hNtZs/fwn3ekZmvXoVvsDy9H4F9Vw5DqVlc5LlcyYFQEfYPwxCMJ+zyHGnP+4c0dbVaHrGA7Z
0LMfnGsVVSfP2nEdadLsQEH1H6RNnZ+LpWVxbXanKzRr58MwWZZ2qNma9WO1lf183BMRJWauIWE5
S5BaHcwIiEb1wyu1J7yYohdHbJAkxYK/ypDCHuil57hVrza6ZMt6KalMFcxrhQjwNaTWWfteRIJ4
W/xBzGa/hEZNlQ06gvy4Oegs5HTDwjTjuUyRd5hs3YJvBV9lUU5lTcrBFlCm9GEY0ms5Dbzrmn7Y
sFfPow38cUZKy1FlRb8Wtwvbi/1pG7siq45JdjAPXQeqxr/7HmkeGoFCJO+zmHPxIAqYXxR1XDG4
DPfQjYtTtl8QlWLXtoA6tG/nKQ9XHayuvmWaWf8gSLad6UUAVLbJvYXeMPtm50wczwSRFktEPgws
C25MN5eT+wWHxP1o3S7MGqtecElTBGnClHp9pqWAU1St8rHPnrC8JSjCl3UGC9HaAoja3rYNXfD1
ugd57yehM1ZvaDEN4FoUkCyvZ2RcHNfIS533tofOg+WtZJrxHymIjK6ritNxk9S5gclYqM2wJDij
YlvFXmLxjKxkaVTm5m2rdZplR7zG5bBiQDU5+pscsZLob5GfkW9r1Q0KiFKE5xeMgy1LYl40y46u
TkLCjOA80wwnGsOiGUo90bdE4MQ9bXtJ0C+d44yqLM4wx7WdCKBtXBcZN/HBMXR8d5ln4AHsnm6x
qHAS+uEE+jHN3Vqvc5nMj3gmMvzO8L7uy6Wc7Ql/VUgN0y9RdTl7PF/Diq14Q8zYzn8PWq7pD3Rx
vP+GVpuNvze9ncnz7vOpuEsppxiWSrud540sRDHJeksjyIMGNVZ2BRYfunRu7BFOxupghw622Aky
7gdebSFl8ZuCNdNRAjwHpfFIBy8SWLwyEX1sc3Ao9IEX4djveFraDKVWbxhGatfDz5I0GmstSCQR
B9uO+H1XSI2KLyXZaH6VQK2X/1hpCoLpOi36clnxzvfCwbzaOjq+8knjbr+Jmifm+qDoz4Auw3Kf
YhWET/COuhkLuKHwiwz6JPs1vB/T7KsrtuyFx0Jv/QXjC2NttiY2fNenceQf16jmr2i/zwF4E+kO
kjRYn916eu/0qFXLSSjk2OQjX2Ce09NsNBIih4X0bqzdjmmZ3KIp3ZK0ylKv+dVeLGq57c00T49D
wnXmG56tUIbWCAc3xa+oFBZ96v7LYvOCC68j0zWitXs0EfNBsz1W+1QEBfdrMk8tKYg67VWiI1k/
lzHBYZ1dR9Z7J0ezpQuqk9M7rKUzne3ZNFRqSHL5TaWHyF9307n+3WAB0N5MXbEnH2ycBRCMpFwF
KE92zhbTXxTnrptkx+7tUX+9MhwpmV1XDq9wYEzV0I6mS+31ptQ6vMF+9AuJ6Gg29Q/ZtsgBQDyZ
hvGFBj6wf5jHwLu2abrsMa953GXUjZ93BoS0cGW+oM8prB8DDhURdoZMPO312mLL0tgHWP+N22ep
vcCkVBrqs2YKyZi/5WVasOuTbWDU0buo4bwkuz/9w+y12NcbO+PKwWZswqiuhBixrUbPc0rabjSF
/k4M6Wu0mWqq4e6WcEQQHZtTupIBIcK42dcyzPSBIAAP3b4vvYp9vewUkTxn0QPrgSnCEj/6Ba5n
SzOl22I/0dHt4WjtqinUdnvZodew07hk19nkh3lD9HSXgafsczSUYyXVNOgmHMiIItWupync94k4
SJOortQYGaXX7gfTNjF/D/jK9n8tOkv9eZ47c+9mK5X9IQ9rzc8kh7b/ttg6hOFdSihG1SP0bW59
i34p9aXHm7v5724YLLvf1iiOpAqTPIq/WDta3nc9xI3dwmy0k3d9XMZzhP82Gq9fxIpnpJ98wbH7
tOJtIqOyNzJMHZjnbib91lXzMGYnuNficP7CrSXb3Mo95+5FmwW5JvVGsmyZ7g80nwcEpnam/ob7
ATfgDRJdpFpQbwo2lku1DG6RP2OXCZm0o3KjNzehD7y/TVJF15cx6kVvbQnOJPkgp8Ni0JXICi6e
13llvmsLTOQg6SWKaBmb6HdBlns+TU7aawJIAPuuSCFBUu0V26SI5Q3abj0n0MObAYnBxUly2wwW
5edSjBnmMVccWfoPFqkjBbI+yinZ8UaFAbORg41TUro/tKMhXNLDcDRVM00OSFHTYcrHtnPQ4GDa
OCyGu2on2Sp+BieyaoZ6Hfjk/MHwt2xDfQ6lnXw1FFCEzHXJ8PH3rxt+PO/Rlbp7S9i4vPhsdMVj
rlLVt0mpQco06pCAIfoD3Pxrsh2ZuT39KR8LfW6XJGJOSses26uUOK6bcWTueCOHXT2rLEa/hkAv
sn33i5iLhnj1kuvB3iJvjWXvwwhkpOq7yTWcsa01UuC1Fuy0871nRtsnszDoS6tpL9jqYBsu4j42
YUs38ndA2HpgVZ+srvJzyPIWmqquOyoyRSyPnhQdIL0aR01mhMOk4yK+d+vJdXr7NUw5WY+HKC2/
jptD1XrZOU40Iu0IdsVYm+IcoWtKAwCX/MaZiCu/Odd0VygMFHq6OpUxI6aBE8Im10uGSYiibz1H
QX8thifzt6E8EDlfrbaAMhknaPRd3wbhhPaVmbfCfNmzGtla1+XQeHRBz+Wbchiq/y0UniuXYg39
+s+eVMFfnyQ6L/6bM0JibDs7d0VoI/R1Ct8AxSIkyKc1niire8b3QdXkILk5akAfu5eX4CP817+r
EFN/r3KG8ak+1gEZI5A6lNEg34UYOUj9kg8Rp6NnCGTfkPR3jdEpC8etUvO8YcZLjxM2EoNC+Hmt
/AxUZhJFdhvTbJ/yCipsG5tpZ/vvPI1q/wbrD+DGOGjnbZZIzpGfQZZvXAJbnLaC2wzJFzTPPgTo
Dt8/FgIJkW1WjKW6H/N1Vzfa0GPp6oNTaSqgPVa2FEK5aWqEDAVH9sCxjNkPji8ECIjgiUbojx/R
LmngUzCQjRUrMtSw9vBo4T+0OdP1LjuHVF8Uolv+YhmmUxfUTy6qKT/yi0d6EobwjfPxT0/n+QPA
2hjuTxLTE0MMrlT+BhAOCCkWiEfn/mJY0PrTmRVhNouyM764c0zW9ixRNE3lAJP1fcP7WbmbrDys
XG7HDX2DrcOez7/WaNHQ3AKu9NN+lScQ4MZ6BKxDlz+lMisAtA63fRdfCKAIx554JpKobpIzZPsn
pkqS2qd85oC0aljq5HjT5/FIy3850gi4BZ2ysrkeR6IbPsbwk+/7sr+o3kXSt2fks7sJ8cyXZtzy
7MzaYzwyT5olO5ehgYci4NHG7V6DNZ3xeDD6poad+Gl7B6hQ1HnuXZ69zOijhx86oVyHijO7Ibuu
L3oRn9c4YLpqAMDHmCGiaDBp0vK9j/AiyXaC27FOUx0H1pwuFNvDztSx3hhC5uMTeOUqKCIzho09
f+URgSh2SV+gTK42su5OGp7K12QGnPqe23hMYzPbcXSPyVji6TVUJcfpm96rY2o4bOuXX4gtMfKq
SL3BRL6IMjN3CAI8UP9tkXLRoqh3h7sgUGmVoU2jX+cdn0jZEXKkLV9adPVrxLPMiJ2+4Bh5+OFe
zREL4BU16cT6BgGN1HmgGYZzUpNlwQ40am3mEAeJEz3lqF5sl4/lEdlwZ84jmlApQCvHhbERjxBT
WOh/cDrR8Uoi3TtczpNjmaU6Erba9mR4ZG1qdxWfBh0G0JA7FkTi5eyl8HlFKRxHb0702YDGwrJu
5UWZCfdxWZb9A/FOhLsRQXoCwYgmEds3fKl8u4Z/yyR+ldLIXdcGM9pCK0SV5skfRLn6sdXLlpcz
/FEXFBvkZX4pDWv0w/1pqxJZo4AyiAZoSK68kXz7mZe93eGAfK6qfKcQAqNZJT0Ne4X7maxQHeMy
Cme1OwA5d94ITp8Fha8mKMnYDaNuu62L6U+1zsB1mqGz47G08H/sWQI8bxn89T5ok93va0eXJyns
eHJ4Ng75aPE9i/l4UDRHxoo6SkRHNztJQpbWRVg29JJY2Ek4bTFOqZ5cERgh8Q3NWu/43uCdVvLn
QKDMfJPz1nXTK+Kt93OtMBGODq/fgQb6b7ROwRRlojBagBrmnK9U7tlXLjVM6MyaCNiNpKMM6BrH
Al5obQA6IWVTQMi6pY9wSGP+Ayb16fksJVX2Dg+DMYyYjkz9faH0KH5h7DkxBCGKMj9fGHIhh5sx
CqpQ/3MMRP9yYgvlGyq402edU7meaQ3EvZzWKlqfha0u0CymwEWRyIS4BmDca3gsEUlK/iEmdncP
KNLwQwDTNNkngn59v0Hy+5w9D34r85cMjt9G1IBNusI1M9y/i1cQH3K7kJnzo5rGffM7JJQbsncn
mOTxa92XefYgVrRI7sKXI4pmT9VKWVtCcEufZULOo2j6ZMRCX4VLSvdFFfyg4Ya+bejrf8xjQc03
n49Hfz/B6rD8geYLc3xdAufrblJnUzq2+JV5+rscT1/YKyD72/wxBfA1D0t/DKY94Lhufdu7gZ0f
zoG80HWC7LTum0NXQS5KkvhIj6QwFZrMDnwCEIt3b9f+vVTwPWtnhRoOCNen+3eIrItlRmHaz6sz
IezS553dtvejg1f5Whe7d2tL5j3o3/M2nWt26SXM9cs76viAsJZzXydvXjrXleV05UJ0DE0VR/1s
z06O+i/LFmmXHxuCpccAy/CJjW+mp3v53SC9Wv7VQ7+WfzpBj/K/2YN3uGK0UMtTnH3IP3gUgV3l
PaoHnIYoLbd4e0jJgXFZdezpxSJgcHvv9zzh9SbPML6OOLAcE0KhXfJ6DLs6bnePxQ/0ThliwuoE
1ElyPYRUZhL7Ag5LJ1AkzHJBp1XAfb8KhzLhU2UYPm4U2v+C3yQ2VyytYHlE8l/A2yi56yfjxI8e
ABXowCQturL+ul2fxwJn/RGknrcbbviQH1eQG0j3yLEmQveWsMMdVbdyDn84XIsPOH5OAchVNnzm
VFMfG2NSkyDB9EwetNrN4+rs8fp1/cHOIsbHApGqiuCi5QInFJQw4+GaSxfRP4wSTrLV0I+l/AqH
WDS7QyST3O7oYqhpsoUdNVlt6L5auHyBwE1aMS81NbHMHgBNzAENH2AD9gwiKe2eheNlhPUSvr3+
funm45QViAxqfxOJ2yA059e+F5Il594u/+SCPJ8/QMwDv6DmJPShyKiafhF8DJc2I568dC8b7iL+
OcSotxRr8lsv2oLSocuvApvHiCSaaSiXj6O30hRX+zkGaCT9UABzzl3vYVkm94QgvzoHmIHxGdpb
htUV/RUQWWUDPNnelgU+BaYOgDBW3Nmgd8EJpEkJVsTGbYKML3apgwBWTLMkbbpCp9Y4ZAPLJten
Wh/B9s7mrtdnQVBcMCOzi4S73vktmfOluIqjg3FXherkRa1Xji64T08GJNhgm+JBZYui7CoFLUih
JWKHlyC51p3FskLBgYsKlklK9wBojXu0U1oAfWQZ0e43XKnAvlQwBMsMiObeGp1dkQIjs26yWODm
es66lM3mqhjMqGGVOlmqPzd4VABCdjYfsxYHmC/qATsepXwWkc0Tpg2CtbMKLYyegD3l0PdgMgT2
s8LlAukbNtvTT8QplGBiUQwM2oM16fFRq913ExI0LBs8WnCb2AJMX4ehAKMBoM0eZPNBxGJrp6YV
YztAKWtvI1iu+Xs/5tYuDWQFbvkxjH1CxxoZnovyjyPJTtkDeD0iKlUksgxQYvC91Gcz7/jPf+HG
Q4yuRlhzuQYbANZfd3k/JJUHkTyFi7RR4P5cw8H+J+9GUgwK84bf3xDkl+Sf9ATYDUsvlx3IiYhG
THwFFXnatWhHbEX/nfVKe4EjTCk7my/n8aWhlJTjemXE1gNNK/HeVCloOnZJRDzn2xLDmJ0uQJxX
KP0qAchsaVARxu4VuHE5v4J0owO4hMnrrrs3ruDTTdIdHfvrU5+YF8spz4qayiLx+8UtuOLetTSe
3ros58jiPbvVuL4CslCkd1YA979DEjz2EDtcyOO3lBzDcpVC+kwwDMzpcQVuZ/AtMVsmbtAXhvkG
ZMbJ7xnkLdMtAjV9DllAT8XPLDIYSVQlLUuf3gOcGnD45LRsFEPVjh2CO5/wY/uGiKVdJPUBMY4D
CZVFeP4EFAL745SAkK7NCMi/GQRo1vFCgP5+/X68hDsgylRa6ys0STs6IlioKP8LsACc/9EQe+7Z
tZaHOJ8i3I/VjeCdjff2ONUhIPvBhzWVWVMxuyvLiilthVP5e4mX5ftg+1ncD+diPhlN88s4BLxG
/Qb6sFoxB6/3u7D6N2KBydEe5Z5Pz9xLRtsJkgLTAiDvpydreHRLNWJET2SNC2xE/rcJBhlk6ACx
vzKIdh+TZOmrAa0Y2HxsFSyZqkYGfGppe72Uy29hOgmnKAg8ssXUTluSPU0qKBjRnAxCP1FJhDWI
z1BSsf/KtCefBNJifj8I7Mksqvg/9Dop+Z9tuv9NU/P/LfHNnA1yHQX6V5qKNTOwJlMqBc/4paqZ
cDeOCpqN7Fh6FIQCxTEtNoAEADy4BKFBN/KMxVlT/tTQVSh5sxSYggNUdGZ2n0WqxRdtB9+XOF/0
uFJIBn23Y09gc65Ip0b7uYiqDQuEfTcW/XT85iAdSZcnil2gib8SbIMJ3PuCztNv0/cZppQUm53F
e8+WqBhS2JXSWZvZqZh1Rbhbhpd8kglN75G/a9KhdZxgqkL1JLI4q6yTK0gozJfjtrfdgl76c2Ia
gMkN5oJl+AVOkiImkGAiwsgBNsmTVy0Wtt6oPKKvBu+BncF3yspQPhKQ1OGCY2IEbCqPXGokp0gP
xqQCgZYjZQajGD9rkIkAI+vJEIG/eXEwtej/7egw5qI99glY4R1YuFG9JeC3R9eCdo6rqwmXZ+yv
TsKU81DOrKA1XoiaqUiw+jWE3JXtPJ+iixeysnB+Dw4rekNTrp4aWsNv3vivZVisUZYXEMpSyOty
gqc9dp7RGIL76DDC0lrG8rT9NxFKoEf1uXAQdXg9x36XDzrxZv1wSTJI1y4kn+bsassGjI3XXdi2
YqyU2Mf8qHQ68qS8dh2yWVMYxJcpy64Lp7WPTwnYHvGeoPXLuwfbndoVP5aZFv3wpId5SqfrBI6r
1GJgAxJ8YXSO83dd9FMRP8KE95ks1TGXp1KIq0qgaDge0iR2Pfb9WZ9vD54JBpEGMelqTA3Zpk1e
DuhSYZBujBdIsTHn9oRJEvNpuyyeZkulFs5MCiXQqEv8s8MlbwsA5c5Wcwks54L43YP/BnQQ17dl
jSS966zNaKgywF/hW4pEb/ZZ5DzFLtb6JQupfHpin78G/KAxaini1+PtOFJ0hVCXMD7FKjKPF5p7
WryUAU8XFMGSq+H27BIKISPJi3Jt0TwlCI3b1g2iBKR/rfn0c+aYnh9i6mgYarn6DaWlZHnPxWUy
0wTOfQIbP1cM983501o6pL+QvAxXBOzNahFOII4xS3AseULzj7T3U/8XzKrxj7kv0XxV+4rqdU/Z
zpPv5Ur3+BvMQGp/9jBD2/9SwRb2ngLOI+hjlWehaAKGr6OWW++Te/CjpL/Hh+X0N1MgJa5TV4Ix
qFOkAq4F9Ag61x8lnS27Qa6QyGPTDWQBtbIw7CdDZTtnxTM0WGKegB5btpFb0kkVnja3FPMHeILc
PfuN6x2JG71yr5NfE//nlHO6/QHY8AXFaHyLoDQ8TO36f0I6uv61ag/+lsZimn7JpRTIuV6nLEI3
N4NC9jdJuVk4dvaj9Oln4VKP73Ui567eBzoH8nEi9G186ldDOqwf5Gl5QLjEQne+EsBL9Fp36H9j
PalxmGFzmQxTloNYs9rd+IGO/gkO3dL1lxLQRv8jF2uR/Uk77lSNH8URfB7CQVhsE94xe1YqwDH5
ATUgL9QVpFuxuIYlV1R/6Co1ejUHmmmGEbcv5mf8KDcnsLrCJxFgaX05v+FDn2hRzxRtEarwOEdx
RTuMRRfYTnr1N6pkWq6ZFYv7PRFNB+gAIUa5COjvDIKz2ZyE1rgjgwaMJyTL2TUgHow3tzLRcgOH
Lb3N69yfXczuD8+GOX/gVJEMPTXMMoaLDUUUvIncq+L+2JYsExePp0eAdbmpQ3xHBv4TJRh1etzG
mD5C6PrlCniOGPSqzhQFWLdsL2Pxtq6757bSpOu637hkAKGsJ1H55xJPF79D2rGEP3YFZHFUruhW
L9qwAkN85FBc5c0Eg2v6H/qSgBupoPDXMhdfmB2ahgIakCy0y5rM+g1u74Ajm7hQlrwZadavsk1E
uXxz4JvjVezgZD03iADFSNAm+NnsHpz5QAEp8X5j9mb3Vqt/AIZ6+uLZ0g844wSiuxt8aZR/nibJ
IsQBzGztiENIfuuRDyuEAvEwc4WwSxav8Yafx8/0C2zK6g2DlmicBybVaMi3kqUCEArlWC2RP6Nn
pE/JTb7s2A1AQ1RsJfZi7AAFKRAeyBjX+0kjo/Q7X0K3Pn0BFdAInDmXz2mOWM3XiZWHb458JO6/
oVvE+MdAlcV/BzJ188O8bGt3V4SEuheORQfyXyyRegjhqF/S54iC0LUdQzf1BDQd96ztigJXIQgn
ymssGn3FLxCamrcxBWH9xrchF1fBbBJep2Wf++hAIiNNUdcuqliikvdl+U/b3kZd7eiT6E2mlcg+
536BjhfRGujkcOsPIDk3SLzY/epP5n70SvQBaipThKxJvCzG79sksHYAuAklsdkhYpO/zn7KhW7V
6vn0hoLaw9lutqW7HUx55g9LMiXkA/gOiDk24c7GgPeFtSxtouHeBCmkWDpe27M4LKtW5VLsOC3A
oC643e2y1ZsFG/fo13PdHu0XB3Y9WDpB/Z6jvTt/4kNr8QQBxul/bmkyO1drvPDobQm2cEIzM7Xa
mw4ABITrZZJCusGB4kwPW1kc414bOCWH93wO0XwAqSvQKfZxGkzVzTg2/3VD4OfrGj3c7lsxnREI
fNl5dHIVcWKLj+O0TQ/D4PDdh2Sb7affDih7KzOsWCupTiCd6YNbwpY8xBmSkv9WgpRbXeMtNdcd
AIb+GUpBU7xuHjMj/oTOLz/BOHXkustQGy/+2EVoJMVS2WXqxDS+Hcm8QNFjO/anz/PuFs55qELQ
xj3qIn0aBmXiq3OBBMwcofzVGSkxxg94P56Uh2wVHeilK9Nv+zLcZACSG4jWEw23ceC+33dYyfv7
AImwuaPzcWQ3cypuVvBZStboX6KQzYnxPx0rDrfK9FJCPIcIyqNc1Yce0TG9ldJTlJp00HxFTH2X
LEw1IAAEsA0gJ2p9hmjD5XeIgaCda8FHzeNjL8HBP8YYWPZMw7YYyBBOveXodxR1rYacprisnmAb
vwRAVwXgZcI1BvFcq63ZiAXj23PL0VpUtMPq2ccZXDhcxTR2ij9tb+yAreiMYG1K7EuRXWG0wdHF
esHRQUqZOlJ038a+UNioAhLtjIMyCl6wlc1SUN5zYl0FjcURbqchM+cdmnqetoCU8uR2pYfp7kKe
UHSbGQA3rC0h3aKKYdpNBUkr0KABYkhWK0S891/t/TnfnRnDvxEdRN4QIkKmcQUMCwYoJ5TsOH7b
Brfe9gChVxRtQYoIigNjbJzvui91IwPKUzjz4iGUS/7AOcnlrDUnxI2yGtezpGcl5sjDf5bG7jwu
Pa4CdM1y3ULxD+CHOt4NmTf7WAxQne/Vjr0I+I7iZYOZRXpqNtyUHQY/JILAhd5PV6kJGmrXHmmm
UGbnIPfMK9l3jU0EWOAzZxuhIA0BZme6A20RtuoBO7SW7SOUG1ptE3ihhfFIFrgOLQf/i5+P++tm
K1AOn/MBOQZfu4LSx39GbSp+KKw+upeVI3C6bxIoj55X3MjHN67MMtJ/AIByXTZeQzT4T6RBmSZC
6nm8bblNtoeRh2lBr4N1kv4NUkGoYGQOB04J1DXu03IH7hF/NTKnebc9OkM8pM2pxfAhoScdkX/a
XZEZ9VxDusAs+zhHd/K0NpAy+m85Zlckr2ZgjAz0lFhQs9Xh5nV+obCvAskQNPYcfA3sH9A6MrPB
GH3fUcRGVpueQQGGJ29dRqocosSvoNgUNOvLCHmcfsAxgC4KjGK/6LQWShfQ6xzBhHhLN7tJf5sG
vgVI6nUS5nqGvk6zmhS4IcY63QREYjVU6mofGo8CvwOmMjOdvoSxIhXfodcAzXYpF935lwOUF+su
Iy5PuBl2sHV7dQxHpi7BToE6EcUZ6fVkFQ8f4I28nStvExSZag06qisJ2JN9gsNUEXAeAEPsGw9J
GLDTDvX7Vt7yjRcLJgSsxbAmkF75v7OfcAhzUx45wJFkgjIhlMDti8YBQee/0pTjLtkAx5xHtWEr
IoQ3kRRFApMCC3H8f/muxyJtIp3B3mB/x6fiB9i8yb5Cj8GGB4zVnhfVipf6fQjdBPO1mSrRPVMi
nUe5phu0jnsOW79rPJN0KNq4Q6EHYiqu6vgHGDcnF6gE1xK28KN3kdV637r5ChdPBPiADpkO/4+z
81iOXGey8LvMehhBbxazKZYTpZJptd8w2l167/n08/HOLNT4xWJEbXVvo8AEMgFknjzHoexdwxqw
Cxupa76F4VBo3Ym6k9/+mureieKjbpVZjzRHVqqd/tEPMpWDSW2Z9ZlKk2Z8ikb04R/oHdZid47r
TH/UFPzskbaD3DibABBSL+kqKz0NRUNyYqdKGRWa3WD4pvMztnxelrvekWXCVjelGWe/Mpi19KcB
0QosoZRpSzhRTazU9N7kPRPUZ0QqVVi/69Saf8tWBAtYCFud3ez1iqON+/lMHv0ugIAfeYska8b6
tZqGUvrl9At8amcC0LZlNwopiudUe5Kif+B/MsYTfUMzkG9qaVP3OQMvFfUg+vOMZ2CxIDA+R2Vg
oKEDaLsu7EPsDwOZ4C7ynV2UpW30mSKhCieWrpqd8gJzttp5qV5ps+vzzOnthy7CIvSzVA39hIe6
4fQFzxTVych7fQEzlLsuV8LprrLzyvmFjBepqXMF0GxK4MWq2so/cm2dw4ciDVSLZv6kNnTenA0k
Bc3Xusub4SHhPq5/Bi3BM1spJ836w6SqPHHHJFbkyLWZAzGCNEFBA1TbAh+BKN+hSWF8cuTYsMIl
sVDrWLLqdcc8ZKYVGdMdgEo7+0SqoKj3ttRL2be+ra30T1uR3c7vWjlQtXRvt+y7F5whdU7ckPTq
heJlX9S7lH6P4BXW1yA09n4/G6BtTb3pNX0XctvtAhB6ZN9J4JoSTwEK4VEqRXsnnVM4W/1kQcLu
wCy3WQjZtk9IcFVfqiRQuEHZKIpLZKd9+D7rh9qmiV3imWXulaYMRusU0ZdZok7n65LcnnHCYjwN
BviBwDUDM6X9pTBK5bcxkSd6LQM/mr2sDXx92HV91kbmPuZuJZ/amOD5XVZrv+MZF0ixouzzSbOd
n0lhltU96XaDbHMVpnVKA7BCmvMuTUsNdaHJ5loBTFam5WcnWVJZlIcsjoyheGmxQayDjm+L7Enm
ktiMLhweUn6ZuQdRXx3zVpIawENqLRmHorLi6jC3eMbiNHLZ0wnQ6kF/4cE9xrSnJKYTdKci91P5
3OGKxgf6tNRB20dTJ9WPmjMDOtnzvB6SBz3RZ/lQB2gnAuCfiyLoeN1wwn2mP0YvL/4U+PIPBb33
TgLvDIwBiKAt9zQxDUa1FJLqKu/0vdVlI7BmqluW7aq5MivRQ2DIde2/hDZ46tBF5zREbSOR/MTJ
znZl1I5yaCoyiNnBbieOXk6hPDcPc2w508vcyVr8j5amONuu4Mbv/Kl0+hRoOEoXWJ4GNJFr2oje
Q1K7le1I1K/AS6n5jjuJFd2lsR61wZ3WjnWTHOxC501CNjUZ/Y+2XOTpUel5HPZ76i5mfg/GblRe
ZVMv829TVssyD0uDVM38NGdQuwAOMkjc0hKAplnzFCUOCZ8oGpXZLanKU4WR9CBODLcJKKxwB3OG
utl15I3t30Nq5TbVKSro8++Zm1D1BLcYoeth5t/Xhwq2bmAQZVPTusZVuW36TwOgoTzbKUEmN4U7
96AazAMPBF++WxDCxh9rhGXOPqWzoU1fc3WwSY6TLlb8Xw1PLwndBTsddArUQUSPFXUoelyfer8t
4MTpVaeZ4MWfzLmIj7QetkGw09XARC0QHh5rBphm0WD3ZPiRRYGisLumTS5JOCZgHCJGAqcADAFc
woFeDuQAd4OcjSSAtNKQH4smH61PWk6F3tzrTmO1FJ2nYlZxiYhXObCr1nfy5BS1ZLTCRxovSNYe
6qKV5Pk+L2fIg4GB+JpzT2U0deaTA+m4RtagsUw5PWSqKanNg9KalCj5wEntPScj+eXsglY3hsyN
OUc7CmfKEFf5Q8/1x0/c1DIN87kpgCQUwBmkkMJjoDq1r1DkbLnR7Sj82pBEgyJN/dK1oR+ROpcm
iLxNvuihlOXBgU4Rlc2uDFHKirERR2PfjLKpxi5p9XSiMlyDepJ2EuIp2QKvW2rfC5oW6A2QU1mp
LlpD6QklS9jYYMfsajlO4eZtDR88wpyyo+iAUxrOMzWO0xdeN4VJRyVsFIAkzECbMpLMsTMDTlDz
AV5TG3Rc8o9VkZjiqThWZVFBzajMtg3dRq4E7hjgz/7rRJG+/e6EVd/m+yqNc+MJQJmh7J1ucsgu
lTStpZ/NTIcL/OCkfaIBH/Mhv+ufm76su5/lWOs2uRKqxKmnAO0qeLHPCLkUey2YLDo+7EGlb/aS
N9bA+63XyBsvIBr7G8JG5UtbZw2SPjXOrgxuyX/miTmVbV/5LtmHPm72tUzxg6JsQlE7crnU2AnO
wlOmoxe0avLB62XcGU6bYWqmhzKko7Dcl2NQh1/40drn38Sj8zJQlRukQ28ZSTDuOfnU9js3SVKr
OyUaW5V1MhVZwmcGSw0z3opB4YDUDCf1MoG7HmyyIKHPGdaoKpgacLJG/g913lwzjjQS6mCUFVtX
UHFv66Lov9eFGrZn2gmbJt8XfZTa0i7JSL5/ijL+N9iEYj2TAJWFJGV/mwYsHjxnRgrJEvWiJaEg
d5USxy41yCbuXGV29OkX8D9de3IqsD4faHuS05lqAmjhPzxR2VK7UC6G5hl8EkjPPW0vQ/Ay0WQA
Zto2qix8InEA6QrJ4xDsZuMPanrhiVVGtG2OhTTTgyiRJCRgz4TZu2bQauNTNumNMRwMCmhhv7dh
G7HPAB2aMaAvIybtfIB427EiNxt9epDHxllSZWRVcQWY8IP4Pom4xaZ3aE+f9cSDOmuf1QOXiR1W
6aXnfABh+5SQLC9epop3NckQUgvBzqcPxvmc2KTVFsqIgAMMCE8/paQe1c6pf7e1Lcf3SkvjSXDK
mkrN74OiBr0C075c2UGJUFE6a/VTmvip0dByB5rLl/dJCjIMuImppFFB0w1+3u/1HPoicA6Tz3An
owdPIkFCks+L8gCHDq85yyEhBNq+8Ru13XWzGUQpVakpcexxH2NozfnVUzNEovMQALxA9493bau0
PXxgauFQC3OU3Gmdw2Altfk9MHsyvffUSoFafzYaKgExajAy740PFEt9OQr/uaHXHvir0Mk/jjLp
W4XmBic2X2brERm/DZ7Wd+mrGFno4pcdCjMYq/UgoVgK67TERX7zTzg1P6NxmBBfruxbKH64ky90
HL9+fEDjvvmf/1L+O5DCPKaCWntkZ2QSHxploS7StnSR32U7YHihuBkVRROged16Vk9WSOoi0tjm
cBOpIKMLPB01CMM+BTIK9UQMcyhQjF2pFUDU4S3eKNCufcBCsfHGPtxiYOOVm9arBrAcelWUx9zu
+42FXszwH7VfPkAg6lCrXDUIPKVHQcYwDkGpRdM+UEOe7LqZxx9brEbiDmqxDPBD6hQbXIDvUmg4
li181TBZLQ+OsaNrInWoNvrNEfaOuyAiEXDdOd7/MkhO/7YbScpOddq+86Qom77TY4ewtyqld61i
m641Gx4P4/CpGG/TisCUywK+WShzHOmw4HRGh4/ISokAMOdMj/v1z1nbBgLnSCWlfg31UOvpKbpS
E6/z59Kc4w3J0bXR1b/nPuudUdAC2Xl0lcmexTZ4HMlS7K/PfSWayEKcUtNmyIcAQI+qdog+UzQG
5aCn4+iqTjW4PXfYDXamte8Q4tbYZmB0yd56E5DuA54YfswUpd5wlndZbRxLpOOXqajyyI06bx4A
2/r9S5wP2Y5HzT1Fg6/XbbXiGCItf60kE+zSJTmFmFxslBbNHhX63+mSr7/tF4SYBfSwDM0h77zE
BFeb8xI5VAr4rcRKN86lNTsJzp2pYSr1EBB6Eo3zoHboH1CHQwDUoEm1dOPcWDOU4N9WW8wZnCTL
llXvLOWDOvlf5ttUiVnqZYO9cWbJtsDs6lqLco3uGlPjzWZ4uG7/NesInqwlhRVOoVx7o9T1gGht
MuDD50TNwOC5ZdR2xT8h/GzVy/WfW7OT4NqmA/BWsfk5uiY9ugP3PKnvkfrZWIb3PQ5g6t+GCucF
T0gPnZdr07M1OKdCVTaGXpm5KN6sZ+YMTLhqPVpgolMHq8ipjOn6MJr8JlF3jiHBOHR/2VS8itaT
9dKV8vwpSMONULSyzKKKsylVfhJXZutlTXwHMjfaa7DNyIXxONtqvWGiNesL8S43Q240/VTToVda
H+IhUYlJcbXxCSuji8TxMelkOgHSzotpIyAvRxqat80kdefrW3Nt/OXofuNkWQ1EApBl6yFh23px
Ist7szCrjTi3NroQ5+iq8SEZslsPaHRw1i0y+KDx1A23WhtdiHF0PwKMlnrzzrD8gj6b2KfGVIRb
ou4ru8cSolsLthIsNkeNAZjHq+jUhAUniB4o3dNCbTU/r6/AiotZy9e9WYGIdFgULJt0tE35aEtB
vh8hO8qjLYrNNTMJwW7WtKIbBuJo2dcjsDgwFHE0bpDsrg0ueC/gZ52GJAZXKvVQWNlzRK3sumHW
7C9cWaoaWFLR6jwbhpD2K+OyKJf1c/5C/mWDcntt9oLvUr0mB9VIhLcmkI+RRKOPLqnqbbtfZIiP
SecZvcQZ3MQ62fbimWaD29xWZIavE2py8C8wtN9EH9MiS1pA15myYfoVu4hU8Epj2RCQWZwoPe9x
qQof6dzcGPv9m6glksAPpFIcGgF4ry2KjI1Ps2C3a61q7/iSN4Tah5t2j0gGn7WmihAvxs+65BCM
6QNJ1G+D73+3wmhjfVc811ys99Zzo3SmRcKpvLpXAVrSo6nW58yXNoZfWwTBb5UibNKyTVuvMAFm
AZNrv1uOWr5et8/a6Orfk29zJQ5ojqy8sc/GU05P9QGA+MaptWYZwXU1istTPemVl/GypDDrNQYt
rUZ8W9ARKdlNua4KvSl5j0Mog+wXlEHV/rpZVmYusq07pJrqkMZ7D2TJCW6ER2uQSIs3n64PvxLT
REZ1quNkEEF4e4MB61Af98dCnR6BfvwzIIF6/TdWVtYQDt2+75SyBY3rBUnZXaZE60HBW069ceoq
yw75z3wFyNq/d84cUunXYIfx2npy1fJZgogoiL6XVvsC8c5BUV5k9WfR0aVqKycb/ONtn7Ws2Btv
C9s8VcJ5VL00mF6l1M4e6qA0b8uFiHTkuS13fWNydLUabyWN3NE+prMB5k95i5VzuVG9ZzbBnask
CyK7m1XSotNXnQa+XafW9yT66QRravgILEQW1FjOftxmL8HBpXkG/95PHBGlel/YjQG5RKC51wdf
28eCg1sWKWtf5oAY5Es+/+yUyMuylzbcOoD+zZ++Zy3xZCZV3/Yyly9quzr9exUUFVF3ArLjRXJ5
DucIGbsMvJitUxqbTBqftyRaV/xHZCQf+rwLql4hzaMWj4AojjTE32Y2kVc8pyJUg2/lVQ4UmCOw
a2Rg7D/U9uv1ZXHe32O64PpTACt1B8eoF9DBe6jM5J+mGE6NPSs72sTu+4JqcuhUR7PoNk7zNWMJ
wYDbvDL4NER6ztK7R8NgD89nfdstR5Q9aG26HCyaCDx0grIPVFvoxaGCsbEYa1Nf/v4moBRDV9Pz
A99HkD0OUFjx0D1dX4a1kQVXD2IZRlSJB3kZSgfDANWQPt82suDU8ThQ36yc1oNIhjpx/BzU0oY5
VlxaF1za1saR0it0o0sPrBqeJxmYefba9xuLuXKy6oJHQ1uWjDKlZC8h+/vBzs36GNeafJbNdCPi
rfyCSE3u2KgLSWRvPEf9J0BSSo3Mxwxs9sYBtDb8Etjf7JdxHMDx5BhId77K6LH0Bti7Of9008qK
wtAKKBwFqC4XjzAYDw61dhdak9veOSLTeKgi5K7BN+SFefCo0D4D7cF4Y45IlH9OQy0BV0pqGQqM
z1o7f9S6aK9SFL9umDWzC24apVPeh3rce5B7eXoGbluTPuZOtBHAVp4jmuCrPR3nVTnJHDSW7gbK
XRY98j3uPO6b7njbFwhOS2erMw8BGLWpMp5887Evsyc9vC0hrglua85hJE8S1pciumsd1R31Otul
KW0Lg/Hz+gesxDNNcF1YeoxyhiXYU2c5OoJ5LI7RpI8bfrUyusgnDrmzQRFX6byxbgHdNI+UjDaG
Xtk7quCyDcKIui6ToJ6VBNCVDaVK8NEZp8N1u6yETFU8bucUKZKcrelEBoQm4TkypIfIpMfS3HqP
rBlHOF/hGM1C7iK9pw+15jq9Bi9OuvVGXjPP8vc3EU2Z4XeNorz3JL08QdB8rML8marBbVFHFTx3
qCHoSQuJ3KUd/Axy8LARNY7rpl+zi+C2AOANI/PT3qOj8zNEIlza4+Dr9bHXzCL4a4oig72Qw3ly
mN2N+cdJqz+aUGzfNrrgsKoPfFKLeugssvRihmCq/eC+NMoNw6xNXvBVSa/9KhqXPWlAf9JHIF6N
qYbnxD7cNH9luXu+2TRxbWV09TfUWO3yC6hl8AJO9TwDB9m4iKws7b9KQW9+ALWawJg0trxFY4Qb
JqXjpqH8cn32a4MLLhtVfm+XEtnWItHaHxD0an8ave1u2/GK4K2Q7bZpEbK2ciElO2eqmn02W+1G
NFubu+CuVDrLGJbuzqvMITpkJUwt+ZL4u26ZlYNQWX71jdmNvkjpVBp6iFnGs+LHz71/B5jiEYrV
cheO3cZLe+0jBMd1dGW5wnPeAhu+A/YOtZ98uv4Fa0MLfturWUvTIOdsBBkO9PzQBn26PvKabQSf
BaVdglkfe8+gwpkvQEkYgWz1bp4MgDijunGWr/2M4LuW0tLgB9zUcyhRZRbNyYPzZZS1uyrL/oEI
aOM+smInEe6Txl1amNA38PABzabTv3yo9Xyr5rMSgES0DwUBI8ynrPciugWNxrgb7fkVAqmN8LM2
+cV2b7YpvF9zZgNS99Rm+oxIJJQh1Vbhf21swX1pwalzM4dpSJqd2DV9+yEZuUxd30PLIO9kNESY
D6JVmt3T0OQV4JJrVLKBRNZfyo4WmRy84vUfWdlBIgBGh5vARmai98CvZvAcQIJZqp/MFhiplL3W
Wr4RRtcWWfDi2omUJJLiZuFiRwtLCX5ROcxAe+hb6bK1tRCcWbJTxSm1HhiJodyPYfUM8+r+upHW
Ji9489RBaDTkcg9VaOY500L96/xQTGMj+b02c8GLQRZDTeQn4BXU4snpgKxDofHt+tTfH9sU4S92
VJOa8nWca3LCUxLoyqm1YFW6bXThuiwDJc8hb+u9WjG+6QaU8k3ebFyq3t/+piP4ba/1qTxpHI2D
qdyD0T2a+eg1tGWZdN/dNn3BfVX6rlGH5zqbGvb3jI2/s6XhFkVAx3SWvfQ27FjOSDMZp2OkmifF
yAbusvZtAA5TRLoA7JczOuu4Ehr6zxp6Dte0+1sXVXDVVIsym8sOLwgUQ8D35j+buu024s37rmQ6
gpcm6hAoWW5iFhn84tIjFBsf9djYWNH3w5npCJ4aAj2WIedpvND+AbYbsPZwIr9JZ3kKYeBW0Fxz
KsFhfRNmhrzBQgDI45+AVY0PcwVt8/VduWIiW7gvy7EtgYBVes+Gb+LSFB28aFYTHyJJLY/Xf2Ll
A2zBb/V5hNhemgZPL+O72tSOqvP9+shrkxe8FpK2ki4xTJNnw+8Zuj6DA2aXleFG9mVt5oLL2gVZ
Fz3hxgNo04CJqU2ekZMoN0Z/v4pg6mKF1qK1ZKALO79IzdJHph79IfNy/2nQUq9KiyejpQRdF26i
Hgx/q+z/rs34UcHh4mKuAzXOsotpxFBOVnBFfIjQ57m+Iu+6BKMLHhfSkUPnx5hdVKM9qmAf4YnP
Fi64wKFtbuOS/m6w5kcEvyN9TecnjYMXgCL5H78ozPsyn9pvaH7F9yEAyQ3feL+WyA8JrteDbx85
HaFZSN3yTtvHR+cwPzrfx0Oxj47h6brN1n5GrOrWCES1YZ5nl/ZYPsAPcCrP9WHYa26yp9C38TEr
6y7Wdk0pGixoNjGa/tkIv9UljOfD740vWCz/H7dHUxeLugVMM35X6hmtirv6DvXiY/6FJ/izui9P
1UbqYNVMgjeGsVxbMn1PF+k8Ho1jc5Jc/6idNLd1pb21v/4pS1B670sW8705SaMcrgsoVvJLCneR
Ex5LelChHXP99PuUj/tq/nX9d9aWYwk5b35HDaKcagkkjoVOB2Gv7cwMBRy12nCRteEFLx962+cV
1bMg7cKZOCof4GibjqlCL+v1D1DWfkJwdXSa4CzS+QJ6z6zX+WgdefVD2LwL7uRfMMe6sKLcvHsF
l29HOtDHucwuhq1/g72DtqNWfZaXxsvrn7MSuAzB1asmCmYDsbhLbtuHEk6RivLMNCoQLGenxiw3
bt8rRhOrt1o/0kSa8zM9OK5sOPfRF7/fiCPvnlamLpZv51GCfXOe8otidbSeIngCETWqDdcNtBJ0
xeKtU7YJvAfED3iDd4WM7EhdIl1/sp2NLbs2fcG9q7ZOyykc80s0J8fAgcmu+nB96msjL4vxxtfY
JXaaG3N2mZTvRKmd1g3720ZefvHNyIEttXFnsy2b/DT45zzciHUrUUgX3Dea+hqOuSa/0G6MJOYU
e+2Magfd+9E4P4UTnOG2/uP6N6xtScGP0bkJ0ZvhG8LmHFZfrPZhMF+uD71meMFr56DKfXkiRKiA
OhOo2ja2yoqzisVa8PFaZlRtdtGkgk7Pg6o9l6j3BZAmmhvJrrXTRizXIuQX6xYvn0t/BMW1Tw79
OXgwd+qxPaWnacNlV2wvKkrnjipJ4Neh8pUzKHaKPbxdyFRuZaPWhl/s92Z7OibpZBgnssvCUzR/
gDNhF3e3vPVpPxXc1bChRiW1vrAQN56d2q6Opvn1bbN2tIg12wwRC9/pMEt7tE/OV7gM92g87pKH
6bk+hOf6FBw3E8trNhJcmObM0TCaLr+o5Ks5Tqzx21Rs3PBX9r9YvU3QkShh3Vli5t1kPDft63UD
rc1ZcNk2r0bFgKX+UnU/ZPIrkvG1Kr9cH3ttzoLPBpaFJB8qOvgWtItN55KK2jhj16YtnLHwNU1m
Zyoc4qoFBZN8cHrnSYrl/fWZr72nxFKtndDdk5SYO36wT/Nd5IEWOenHbC/t/Y1PWAsLYs2W/jH4
bpezZEzdyUWk60U6tF4CMeChPll3zsYBoCyR/p17qFi8Vdo4cNRazS6D1x3Gh/woHSRCw1FxTSKQ
fxhvc2NVcGMHlroZ/ZX8EkiPSSgfpKnZWI6VC4O67II3wUfTS0Wqx46NZP3jSJbLU3pXDvqua258
yooVXHhYqQwn3NWjKNmrGZwYiI9Nk7VxV1vxBHVZmjcfELW1wSsJT9DzQ6t4MBBd36dr4wreayRy
Bdkr41bs0dGzxq29ubjoe3tGcN3GUbSFcoh7DmjKu+6UneTf5qt6LI7BUd/INK5uTMGJafaFKjQJ
8gt9s90OHpZTeLQep+fws3pMITzf+YebzCRWclWo5uF09LlblRMI3oU87cZAJNZwfckOBqfnG0bH
gzUugw+9UD/dNm3hzIXlq2uhruU6ZfCIr7uznygbHrVme7GAm6IYF/UWVI3TS/S5vCuPxQnqgzvn
8n8Jia0gt7JB/z2W3258Ux/hZw3zC5Jad2btNAi8Kx+um2clKoh13AIlgFw2WFXEjndZoXuTHHlx
DcMT2gAb94e1+QuOO+XBADEHV7c0hAh4SIsXB0qg4/UPWDnE/j0Y3hgnLxTwTAZ3qjGAruVzPJ+V
fqM+vza04L9x1ah5U2tc1zKUM+TwDMTg2MXDxq15zSyC5yrIKqJYWOcXJ/gxIB2VwKh03SZrG1Os
2RZtzE1w2ZjxQ/RB/VS5kiu/wna1R7zii3RrFkAs3nLuwmihcO/pU0iTHozq0TQ2rmorthd5GuAN
hLl3Zs/4zYcG4jASozrgkQ37LCZ+JzLLwinb9H43xgoPoUHLnsqwzw8JJ4vbxS2ERLaqn9Iy+Gqj
c3ZA7X1GejW5qX/VhIX770MMQh+aRkL2VFtqbpTRUA9/5vWvWjPZss/eeIIKFxVc91y34DpWdmhT
frGMsN6juPT7+g+sbFhZ8OM5SEKrh1jq0k3NQSqQ0Njo0Fmbufr3zOcp9nUf8eZLMF/UcTfJf/r2
xqEFHw5RGgrb0swuSlAP6G+MJ73PgkPa27+uG2Vt7oIXzwgsVK3KxTAeXk2IB3ukJbYySMsZ9Z/b
FH2Ov+0CVY7axrytLzUMUUOKVnrrf7AGiFIJF6Oz9bR+/56CJsbfP1PaMM93Eetq7Pq96jbufC7P
1kk7RMetZPH7Wwd98L9/IqjNxJQAaF2c+RmRJaD/r9fNvzaw4MlZh1avbnDHGpAPwS4QlxeQPru3
jS54a2xnUzUs5ZNkNv7oof0HDsqNW+fa2i4f9MZbexiZUMVibZXyEpfQEj/UxefkV9P9vj719/el
5gjOSqNwVlmSvjhrvh/8elfp9Y841Dbsvja84LJ1jxpUZVqE/pr0Y3rWUHuXm42D9/1LiSYWctFV
+/8zvTZ+9fpTHnuFhtbn9+uWWRtd8NiwGuNMldnuXHBibaEDObcwiiKjd338FdOIJdxeqXJ0zXho
NXVygDLiSU9JvVvKbRtHLN9mVVk7k8KNzSlpzenhStXNM3naozFoO826qSnT1GzBYysEPXV7CZyJ
8nH6rvnGrrI33rgr1xO0jv7e+20wZRWEjRyCewi/CDjFJ8dt9s5J3SMud1Y2HoxrC7H8/Y2LWXDX
FQh9Zhdb+2j7v2p7b/e3eZdIouHnkTShOphd5OCrMX5Iuw91sDH0EgDeCfoiiQZytK2hAFe+KEvz
y/20FcvWrCF4rN44o5yMTHmEqz16NJRTfxtyns0inLJOGWZ10hPeQ0v+KOn+o+2Me1Im+9s8SvDY
qIiq3AFGc1l01UqIwjXl1Kk/bhpc5MzIUbyDj45AWSuf6VLQ5m/9VtlgJdJYwsEKAy90xjlDy018
Qs8KJWD7a9/Bf4uS1G3R5l+NqDeb3G7yrBxQSkHyB4x4B9f0wXA2tuLa/AU/zesiyuRqOVyVAimL
i0qvFxyvirqVvFjZ6yJphtrbgZbSb0QgUI6mW52sD/mX8oAk/KO8y90UvuANM60kCjWROAOxHPP/
Lgr1XvfkQ7o3ij3ky27ynHuhvpOO13eTsnKuW8K5204oW8nOkvR5mdx5rzzUr/1ddJDcyO0P9iuq
QsV+urcft7gd1oKpJfj1BKF/qdb4XnNQjuVz4o27MXah4HV1MpON4jYb79V/uQTfiUyW4OXxNDlI
hQ/jfbxwOE6vzWDvHOTTB116CJEZjMcLKS+3zMNf1425tj0Ev1c01CoHZBTvkSFyswieVbXeCClr
HyPSbSg28G/N5GOaLjqWWY1iXH0paOwspwqWTfKjc7zPjebjIBfuTZ8j0nD0vW2bhcZPWv2U7/JW
id1BMz5eH3x5E7yzOCIJhwPvaogG/HgfpS1qlk91ouzQED42U+Kaw2MPfxT0n1u7fFmB935NiAzm
4GRJk+njPRTopzkpdk39qAa1WxCB0io60vm4d2YPGrmNX1zZCiJBh12HVgP58XgvdTL82rNSn0ru
VBsXztXdsPzsmyiKPoeiox8QPBhhch/a/i5CHRzVOZiCIep1DLLl2slszwlSltfXa+2DhDiBAnLo
6D45T21+NLpP87hxPVwbVwgHaYDU0mgxbhweovg0VIfr8125PoggLx352NTQo/yiQ+XdpgRNRJ/9
cSPdszZrwdMHx4Bclk6ASx3u5+xOCzbqNiuzFqFcbS0VCbgYIH2qfZDr56AMD5K2cY9dCfUihKsE
4dFFEDZfWtLseVN5oVTcqYH0EBuDW9gbplk7uUQw1xApCLNmXNwqhF1O+gFSVFf6HNz1hwXOZe2v
r+/KCog8HTqKZA4s11yDnCPMm5Z/4wosK/PGs5wksjUQoOybQdrlenOnQPKiTFtdPGsLvHzOm+FD
JB/olVi2pSm/KHnumZ22hyf0Ni81BC91aiCH6VL2S5RTVByt8cbriCG4KSpF/582Wk7tjDWVtZ2+
G/bLkjbn6Mv1RV2zjnBiSy23Q6teFnU8xoiLn4Hj3jay4LDUtRAKXDblQtKvXzL7Th828lErkxYx
WVFTNehSc6Ep/V0mnawfmnm4PumVPS4ispC8M5R0rMiJVMEhr/VT5m+1+6/EAhGO1RcK8nUOyVdn
Dt180t3eSl7zLLZ3VnoPc/vWHWzZH+8cvLpw8E4+kFHT/hcG45+yQ3GKf84vw3E8pIf8lG9h3NeW
YPn7G6+SkbnUFKkCuhYh8pSi+RY7j9Bpbxzma8MLTlvWWjBQhuNhLkO3O0bxTwXV35wE3vV1XrkL
iXAtM3MKVK/K4tIb/SGBdj1QbRfE4iGvauSTp13Sf87SrRbXxfTvLYngylGWBYG9FBOgdkfL1m3N
F9W6Q7Dv+sesxX+RagMCBifN4jLngt8/mO6C6tTvwh/hGTE3V954iq0tieDPOgId6EzzER0t9WOS
PWtheJJU6XD9I1Y8T0RvVWTXekWhSheO+qHpc+SqPl0feWXiImRLQex8LHzyVLrxtam+t8oFHe/b
hl58/Y0X0KqfqLnPpPvu1HdHpz5OW5iDlT0jorUsFJezED2dSxok9wgDurC+PjSqgs6Av79t9ovB
3sweQZMeDStIQSr4MGD+U75Byd8eYYnfiEVra7r8/c0PRJNFo93MnVmhR/2s0GaZ7hQt0jYWdm14
4egFlrIIJ7OwXWbuumI8Okm3kRhcs77osVGAPm8AwL+aw8dcT91WT/dNEJ7HzXvJ2uyFk9cnYKaK
THG3mUd3DlUUOW67koj0GoWhx7magUXVrPMse1q8sduXpNQ7YUxEa6HLm9m1SphJ8sx34zY6mYb+
edBf7AGqh7wB1YZu5/W9uXJaiqitqEQMC3pX4PBlgYwu0EXqlf59Z5puo8McYmyC0FaWWsRtyXGv
W1MkcdSE7be+Lk5a+jxILW+6r9c/ZS3/IiK2mimvdASys4uFCOnePpVHHqlY69OSgMmA+iRfrv/S
2qcIDo2AchkPCgvfqql9Co0HZMVqFqqBczPYYqlc2bcihquHm7jq2iK/GABuHydHqp+SKdo4ZNYG
F1wadUcztEKuFVNytsKjKu2vW2blDFAFf54tRHRj2VkqOg8mgHI0saby9frYa3MWHblE9UddYE9h
KR+UcfqVNt3G1llbUOHMDZHsaJ2QGGGn7TmE6LuG9TWeUZ4x/Z83zV4EbSX56Fuhwk0rbc7SdLk1
yyAitmiFHmKpojkg1sOd379Gt0GktX/Tqm8OFdRRohIMNqfWVO7THl3LQkP5LNsIciuBR0Rs+TVi
eb1DTwbaGaBD20lHRdP62U2ltktH5bvUdxtVxpU9KYK26tYpZaixaRlAmC/WVM+K6tcUzYaNELqC
rtVE5NZsIy+CYiCguaN/yo/ZCVmb7GHYk14+R7dBz7R/g96b5cijeA4GBKbBlNhf7EwmUe5s5XxW
tr+I3Ap1ne7QceDAMSJoZ5DezHTg/CUCinASbCz42jII7pv1aTVAVpJfLP2373/m0Y3Mn7OxBmuD
Cw6MApWi2gVXrEZ5QTEP5TFvSl6ue+7K2CKEK5T6MjICcPB2nZV3/8vZlSzJyTPbJyJCiHkL1NDV
brs9frY3hEcEiEFMAp7+Hu6qf7lVimBVEbUQkFJmSqmT58zzHJ3yyPdi6FSZ6tG6R+w7gReTW3Go
FpQjJredA3FyWdmcWDt9atvwy/1v0MROFcSFajfIupqmferddYtdGyo+ECo8OPi+rF68vRNAwBGa
TgC+hslqXSz7fP+ldVbZ/38xbrGCsQUTC5nHUD76gJWHbfl2sA7WfVXODQ5x3ayVeO26f97a6ubb
JgkonbWV7BoS0ROL5rheWMuTCAGyD3uDF+mGVhKsNayB44WYyKIS77p5fsrl831r60ZW/LOBYASz
yX61W8ufHa8/0eDgVoYo3im2zJshW4wL7z2FhE4KJbJDjk9VYBaIiMZ+dIF0t7rsMvvedXGWB7s3
ZanXlyBVAVkt9ELFOO1A+vJq1+fA/WrNp/v21g29J8YXq7uqI2YxF0HXG1ZIFIqUjuwkhYlUQze8
4pR+iR4Dp9yHz3/U3WfW/gkOCSz4VOXUaEFdP9kDqu1LIx+a7ffIg4cOpGXNFB20zb5GX9gG2sR1
2y4we2fd6PqVVQ9B+/m+2V9f5lRFYwECvUXAo2BbEw1JF0Ynv7ANa1E3tOKbPkpd7uC7qIAXzjfS
Algwh9bfY6+teCe6NNuFedgujZV3KQS5yVEeOsbSSPFOu4XWNuSSEQeRGvIQhLqZ6TigsYgKwFrq
hrczzmVPOfpQ4Ehp7x46DICV9H9XyMjaZrGHjD/x8OoWb6rZkHN0b6x4Zb9ApcqdcIAZPJI07Qgh
1B+HZlCFWk3U48SqcHxpIceKHftpqUztPnSfqn8rBlQVbKtFXkDSV8jHZpdbFX99EZzQUXYK/A+y
8tMCXBPQkUupZ50a9ytA15dhAwDdmR+a3ErcGYrnjn2ayJy24XuXGoo7Olvu/7/w4nobFz7LiD9F
rdXGHr4+hZ66YQFo4psKzgIhsdvNkYNNx1j2sevLD5UoPndWlB6bLsWZPTItcga692kca0hv9z1E
0EPpGq4SdaZR3LlybMBO0Zb+RCnURUVZZ29LyLMe2iTQUPFoYbGsAdna3rq26/WOzZoDkNjO5fW+
bTS2V4FaZSiq1QMxx9NWJ+P8xfLOdWU4ieuGVvy6lvnANgfhmRSgJHPHNSlceaV5eKjwQVWQ1ihc
InDuRBGhRJfl4r/x+kNJK/JVJyT9bIWF3ORtCfzz4gPlEfELxIIN2eV1ZATGV9wpEKIWg8P6G7Hn
K8vejfmbKvsbuBnUY6NU5M/e9C0Tppjy6kTgacoe1iXlBp130B/V0ZQK+p0R69Gd5yPehdEV79og
lAw6GtiKiuLq+LCTMHHT7Cvln1iIoRXXQsl0njqRQ0ajRe8UbpycMJkdDtFz/0bGjz7pDEtJZyHF
y9xtgDq9QDBvB9IlBbRAQSlZnIvWRNCt+RLVzaowz4LAAXeZDxBUV1vnemS/A+4/2c70GBTkC1SW
DN/yajyKfBUfWXVkxu1NgflwpwmFmOK/cWmf70eLPXW+MiGqy22RkxHoEoNIK2qffbE9en53sV1Q
sQ1l9ogdsCF17zvb156z//8i3eDaDBQ4Lpe3bRCPRRbGFTLZGkW3KjM1kmqmXEVJVnMtencBn6g9
dyevseO2sN41fWUAP+m+QPHwZqlr7jiDxFGUPjVkiNFheG3ZeuIga7w/GbovUNya2FkboVlS3rzN
fZqDLWlEBG37zNQtpltIimNnXTPyUoAtEyLag/M0SVxev/GsQJho5V+/hMVSVfzbiUg9QBld3MC/
nATk2a7eVcXj7H5xs+bURO1pqr7XzhpjQZ+oUa1Y912Ks9PeQpFspj7qP0y0STMPPErZxMEje39i
NHOvoiDRWWqPnE/yxvLi1o51DDHuW0uctMON+bFHKLm1QBmF+BLLC5rEZ7HNMe+8nxkEzfPa4Oqa
1aVCH3nJOnDhthChL3IWu1X+XfjTlrbFcKSWG/mqCFlG/FJswyJvth98Db327PgI7dDLOd83kSbk
quBGaChPK1TbMQtLf1roFy7fgjoh6Tr/kgcX4JvS+8/Rzbbi6XmQ11s7zvI2dtHZE9a5rPqP0ezG
xD3oiSqdXc4b25oyhMNJWH+8Yv5PduOR+2bMguLkG+fdAIFoeQsGLFTG/SCdp8XEIPsqZgSjKw4e
WY1D6wBaW5bVJ01XJZP7icxTiivJBmFkFJAx7TpDV6JuIhS/noXH0YKKT6kK/rYPqnf9WrxzRvcj
PVYWQGF4/84XeUlSCN+vkH6/Cdu2UsvuvUcy082wkjSBSYU+WlXrDRY6KsH9as1vvLZ03/Tl1B6L
SirikYCENPAozJO7xbs1BOyRy5++k8V+XhkOK5oZUOGOWwZVaJfCFRbccIooOHn9dPag9+ByE9pM
E5a8/f8XM9Azh3pDjkcUojtXkrzj/HcvTYga3QcovjxGmeNVFlLq7IkCKqxiOUtW25/l4svE58OP
+yFDN9FK5vZQMsjzHlPRZtZnSeo+DTDxhtSg2aOpIMhQ4pDrD9iPC4KWiOB7I/w+Dgf2gVdoA2Zg
vDYsKN1XKM49QShtqRZQntphx66lRKvi1FyPWUjx5W2uaV0QKW/riuYHP+tztPpMrsFEmkWkgiGH
2s42kmP0mVYX4YqYBttlEibD6IZXkvMKtbexBy3Vzcu6fnnw+mz+4JSMT5dpksHfQxZylKWadUtk
d3Mnb7XfF2BvXJ6DZjndH1t3PlU5nQBUnAcP6nu3QThxP4Ipt63OUFoBFMm9th576DlN0CRzC9fo
2H5DxXrCC9CV7WfbrcizUzXTN9Gan1q/MHySZrGqEM/ObrqSV4gbArAhHJquTXSovBSBGPR/Q9K2
Ri61OluC85oloxehoW4xZGeNL7vKJLfQFeJkIJjk5pk6bcyrT7UEzi96cEeD3XWGUWKR4NhPAIyB
oxauiHOPpe5SpfeXkc4PlL2Fm89h63SIRCCye+tv65Xi1wpMama6N1fiTxGyaBs9stzaafwsh2WK
Hbr8vP/qmo2LSr7Xe2Kt5LAuN7aNyez/rvkvgJ4Se3LTwAfnhxxiPk0GO2lm+R8cZ4jLgGJ/mI0G
nwkX6dVAYtGL8xY8t8tgKOFqPknFdMoaIvJ8kcttaus3FunjYkEldy7ioPNRURw/C+tTW5l03zWT
4+zf+iJPR4Vsba9v5C0cavG2G6fwwWe+ScBYG6D2BP5i+DajyzKNCFD5QJMcaMCs+yLp2QmaOGf5
MzTuY4tNiTeamIV136M4uZgaUXk+vscKZMIj+8LJIURs5DuKm0Bhc4Boa26DiCJIuy24DgKUvKXJ
TTTnIFWdbGogc+u2OMj1YG/vQtBPjO2DM2wPlLa3Wq5vwLhuKknoVrKStiGr6zk8QlKammfs7yvr
T0d+eNZzOQ/HUvc/gEqW2y3dEK4qv3/wo6+91z7WqyGnvg47jHwVQuk3g+tPeQ1OEKeMXbdOlopc
gqJOcMyO7VrEOQE7Zm6dpJudHDCXM4889GV1vh91NAFTxVVG3PXyggILxGbSnO2oBL8wm+qztYyG
nadmMai4ynXK8roOu+U2L28dPsf+3MalTxPbIYnFr2FeGaKNxl9UYrzG9dtadmBXcdxxSwduLw+y
WrjBULrR9/9fuD+4IES2hs0K+ZzuLP3s0XaPSV/5KiFevThW1NFiuZUTuUEo6Xl2TJ3rOuMrjg6k
ZgZpIbx1Zcm4Kz4My3UV39fBuwb2V+mY1A50j1HyIlsD1kOXGWR+2ZvO+7XSKV69LJ7Ep4C8W0z8
9Jp08v/3ly+moPVEG1UrXGXIRIyDXyr4GJORxLX/s2nD82j9yUzZWDPdKuBy8SmpspIvt66pwb03
WH8jI+Be43Mq6NJqGTRKRQmKQijIZ8y5EHtM1sxP77v0npBeqWSr0MsCdblsPybdAkte0Ud6GQjU
bnq0e4Ik9HL/GZqpUPGXqy+dfKSYii4P49bzEpmjWdj24435cRYBQhc+UmHCGOgMpmTCZVuw33Lg
IPVaPPKxTh2neNdEh3AGka8iMClKBl47hMutCWt+ckd7TVCm/e+YpZTN7hbRYqY5PJC1n0QJ5QHy
LgdZvGsXMbCBydj+razOMPM6OyneHq6ts/Qr327jwE6NVZxkM6Sd5AeHV7w8EIRko2hhp9x573TZ
w7T2p41nhgire3slk1thu7ikbrdbPwQpFVmM/u234yRP9ydC49EqEJN6jbDcHHmIdOwZ/AaXgBzi
7oh8lT9vQqkUitV7/QONw6E1n4XrP4/1QcOo8EvZRdbqA8Fzy6zhmVcOmnrFJZLrsWlVSfTGzM6L
mUOXqVzs1LVIkrfNY7hl8X27a8KRypTnztPYOKReUFfZfjiMp64nUiJaHqNKZPgE3dzu/7/IDDIc
ACDNHRQayyxKcRfinotOHKzdqHx5YZ6TbgxC+yacJi12nXX/mnkmp9XZR3HaZeErgzgiFk8/xg1O
eWS046BKw+Db/QnQ+BVR3HYrx5ZMIR4QlN9z6+/QfcqOykyp2EwadLNT15F9a+zxUZbV26z0DOvm
9df2VGxmVEQgQ+vw2hD3vqz28oll1ZlVpnLf6+cGT8VmyrIWzRRg+Dn46XupI79k7G3pfgt9U1R4
fVF6KldeHWVut654wmp5cVk46ZQfusfyon0pvVzugm7+7CEfQmPqHPRLnNn+Iw6ihuSus/z+/4vh
I/RtjBbuHG7u4Ka0WK9WyZ6zYD10aeKpume8thy/abD9qfwBbWI2CDogJRsV4sQ7qzy4epS0a9GA
W20tkKtE87gIj165mNCdIIlpfeqmV/HbbmvyIPNQix4cviYlTtC4NOYmGZjXd9SeSp3nc4Kksm95
ArQ+s1HGHrtwyF66zu9xCiBxl94PDjo3UJKuL6EmGHaYjKkH75TzaXOuBJVphy1xQw2JXWOpf3Cc
czgsoFPCCbCjP6Ysms+DP5ro0HWD7wZ8sVi33JM91F+W22hzMB+DWSzxA2pYqhpPUMnzypAXJMtC
HP2x8UnYhFvvcHC+Owzn9Pv2172+4sqUBGM92Ui+XtE/jtjxJNzvTXdLusEVR3ZZUBUeaezbnNEy
WUAQ+rBZzZgee/X9qS8s73nCcxcHt91Nb70jbfm0dod4CyJPhY/1YdCFQ4TVv/hgMvXZOep40tgH
XVfFj2UWX+YQHLJQTskQgei5aVbDWteUCT0VQGbRrKNS5MvNX9frVvs/BFJXNYRvBHMeUew52RFL
Q7tN/Wo2HDF006z4sNNY60obnFXJlqdjkJ9wTj4WRlUQmT3Z1A9muO6CNw8LiLOt0bWT7aGSjacC
x4ImhBYfx0Qwdzwtor304Ic+tDpV3NjQk6CWPjbNYx3McbTkPeg75sLw4prAEChuu23EWxye7QiM
8W/ZbWfu0CdamWTGNDOqIsUEBMtI6WJ4PvsDmBLdj05TFQfnVPHblmc+3hob8lwWP50+fIRubRwV
xHTrr7ONknqD2S1zDhe7tUKee39K/MI6tbw/3Z9Y3fBK3q0ndNqOFQq+fjmmpYXq+8TSqTS1BOlM
r+yWyzaqu2nfW5WW9w0XCmMqN1Ea3l03uOKpVpZ3o+gZdiVAWiRZPVcPrrWaBA/3xfdv4cdTQWB9
XpVWOMIy4KyJK/G8iMuAQvJSGa4GdeMrqZaOXjmii5rcmtlJ2Wyd+oo/N0WVjH1n8FrN5KoQMJAJ
+LzzcbEJjaW4xxl0EX0K0QTD0tfYXwWATT5tliInqLKO5FYFwyfIPhgigs44+xe9yIYAVwSBrPd4
g7tqkr9DoycabdtzNJh04nUvv///4gmlDQKuPIBfFV2/Pbsdad67OFgbTPN6H3LkqZd1wGSRoqld
XERYWyKDNRXFH2r9JrvKKKDoeYvd1faljb5B5z2978qazacKMltmgs7PFbPt1n/q+tkdn0b7PQ2v
0/zn/gN0JlNihU0aurn7TXM9/s5wrbpMpoZq3UJVwkQEgd+RzDMBbIefo3E+dS5JssJ0wa9bTUqg
IKK0kXsHuJq7pTmuFcEa8TCAPTOzTLJOmkeowLIae3B03sI2gAxDsvTkeVsc9L+gU29YURrjq9gy
7Pod2m7Y2grK3oaL/3Pphs+H5lUFlmHHTNYRSleQEh/eyiFzTiUr8mPHXxVSlvNpDHsHQWIU5Avk
N+Imn96FkUmFTbNyVDhZTgI04Pl4d/Dn/w6K8lQGIfC6lqmDQTe+EiaWIMRdMV/IrXSCi7CtUxTK
kzXX5/um1w2vZHcQHg1BY1NyC4sKzJR5QGOA4caEetuhzm0wRipeW4TSg0gjLMR5c6mki2K5eI8u
teuxL1BcN3R47wK/Tm4Wm8/QSL9kC7241Xg6NrziuuhZdOlgYe/GquBsW+H7wf/d8eEIqV7kqTgy
kK0VfTnjeGETZ998QlxMpiwyKetpgoLKrBcxQYp+xZnOK8hpCKN45e5j0w+nNTNd2GsWkIq6coKl
AgEx4g7FDV44d4lP6NVZgmPrU0VdtYGdhcJFKTgK8qvL6pOz+A/cMZUbdG+///8yCTvTOlELb8/7
BZFz+rbk05m6paHgoCn7qOirgS1dWTO63oppg6jBX2foYw69nNmaoWVjxVt1cCukcutFI3R5qh7L
FP1+LOHSZvGwiM/3fSB6fSfqKh685VZAMm6vN4qb2iH/2o99nFU/QzYkJapXjOaJlY+GPKOzmeLP
No2CLBqd9Va2Ofr9vjlhli4Ut6rDw8S6mEMA+v5X6eZe8WyrZ2guJD69bUuQ1rUVl9Bf9UbTBZVm
eBWTlRUM9UPX2/FL04+xFV+cJZqTEm34BkNpErIKkKp7tBXS0gJUZiqKN8XEnP96UNIa2o90r7+H
lBeegc54q14DHJxWGw159va92bK02ALTNOvefn/ui/GjiVsZc3F2Ip7PYiE8EXc9rkvuz61udCVr
DrSt7GCx6Q00vee66d7Zbm/ojtMZRsmYUgaiDlnu3Mp5OUMK9VY2WwJ5RUMzsG54xdf8YRgsm4X0
1nMZoi18elxkX6PikR279/VUOFcVjJFreQCy9igCCV7G42afgsU7duZTifDWCJj3MkTvUmGTtOz5
GZ1GaVCZCK81KU2Fb9nh6FfZ6ju3aBwAuy5wiZStv3vqplm+GZKO7hnKyVgIK5uHjNCb75ZJGaJh
ZvtCF5byrf10f33qnrAfoV6s/gyd3hLyHFhEtXzwmJfUVvM40+wsuanoqnvE/v+LRzDmya5esZAW
In4RyT/IhcT94vznB+XX+1+hWav/QLTQPy0z6dKbk+VX6bHfVdh/qHP747HhFSfeIK4YusGGaZAt
FN/q89h6j9RqT8eGVxzZDnHqWOoIc7CUX51w/tyFxEmGYj3mCCr9XdnWnVtbmOOh5R+68b96ZY82
M+nGaCIcVdKkBAxU4tRPb5MEi9nsDjR1lu0YWNX7B5u1BVnuNphZNkafx8GVSWcZlZg0r66CsXjp
rm3ZIPF2Ufi9IVUZz03049CkqmCsAVlxG/bobLnsSzk4n1vWXb3pEK955KlgLBZYgeOix+cWZtj7
2PQR5LzAu5sQ1jrLKD7rwuo20OG4bRhRv43m4EvlCxMjjcZbVeq72iFuxUILK8YKL3lRpM7EP0zh
of4In6o19GgKpey8rXlq5uD3KtwpzsX86f6svg6rxeD7N70IZjMtxgFxH4R3T9PJOTvXOskv3WlL
nITGxflQGQiP2eflxWMsf2VAKIErgwxvlur9lv0XTe/vf8Kr1sfQSrTZGtbXIcEXZNVtyoqY0pQv
R+Iwxlb3DFNdQL6egCGpeQcKjim6lCZiqlezCIZWwozgjdUPE7hJsuijDL8EVR7b1QO0aQ0btVdr
hhhf2YRnDFAlO6vapyWsLnaWpS31HmayJG2ZP+JUb4j1ms9Qa+k07CMX5BiQTOo/LNFlccB7l8XO
MTUFqkrI5DXJGRc7j9RYraB9/d6VIorLoTdUozWLR62jh1FZETKtoMsFaUIr0hriMbkpLrx64PKp
WkUfQnBSCwtT3K7olw/ni3SDR1tGD7VAsRJNJN5g2nq+Gt/wKMWNSbNAMIaAK6aWC06/hUS3SsRM
N2G60RXv5WtrLxPD6KA7S1bwPbSNiX1DN7Tivf4QFiAGt/gT7ey/XlFMcRuZAL66sRXvnWheSzGD
QLiYRv+zbXvuZ8JNk6sbXPHfyqlduwJLwlMUhSQB5KS5WhKI2ENBzVe8157pyho7h0RpGX0OBrFn
8r+kNpX2NC+v1rRDey6yRoIxDDty7zS7jnPChtZQm9FEnn/q2a3nBN4uUdqv1RvXsm8sC97i4JgU
E7l2pqfoMpda2w68TWa+gFSJewlvuzLEUMbL+yWxE+ckr3YXH5MKoGqdu6l9ymcPD9q6T/b025Hp
UB3LXWqNGxRPUSZ8RE/f/lQ3H+j2PB9jx6TePvUvM25UchsoLtDkLe+q8ORnhvKFbukoDitzavtt
AGtkZYHLU37CZBuCsW5oxV/zIJzz/boO5M1PXTAkzXDoqt2nnuKsXHp8DErwr7vMvuQ++qH9/Arz
GHKtdi0q7kqmqoiCndyPvZlO+XW4WEn36D1NqXuuzlFaGy6WNQZSi9pjKEXFtwLbEfpFTt9EbyiN
6N5fLWeLgACTMeD9h9OSWpjXEzs7b/2P45c8GS/ln/XDobD2T0278SboxpT1U2N9L3/13RgPB9X6
qFrQrkY/D4qdLm1Xda6u+a27kvNxTWeqNhMzIiCOFO4MxSMPH1dBh7hdy2NE4FStaNNOZEERgUl0
4lBjq1K7B/A7MDitJiSrRewZicktGDgzV6voEtaC74Z0nyLGwDABCpngGDubT9WCdhiNEx8YRCx6
EH/X4xsBOVd5TGiYqsIwUuajw+y8fWLiU89x0/W0tYaFqdnGqk3FZHTQbrZA+mQsTpR+pO176Ira
RriGxnHVknUlOrTOB0iJQzZfonK7FJ0hZmr2mCoaQUZZE+UZdKns/iu4eQPvyaMPbOSxLE55Z6JN
0JhHrYi7dejjshTT2nLQwhSxX24xBdCtuxyKC6o8TJVFwqk3bKaW9W0uIdwCpWpxBASOWVS2xhsy
SrtMEIwN11NTj0n2c84DQ+B/9f4GY+/z/SLJzn2zLB0F5fIcviuC2AdfhS3fWMOHyuYxmcAycT1m
ICXr5tsoCWQZsB9c+ri0YylkPJtwx5pDkNrlXDC0Hefgen3qAEAb/e2WL+IJ9wiGJapbPErytZeq
r13c3YNE9qFw3+LADr6Wp4yYKBt1zqUkXwZuHt+1sXhQf49HzHDZGaKCxjBqSbx1vXkMVtBYogCT
1ja/8eiR+KbjiSYoqx3N3lBIy7V8JN3qY1b+dCo7EU4Rd+5bdAGf7q8b3TP2/18sUPT2LH1X7kSc
1ErYFrwJcNnoiPxCyzopGmHYQGimQO1drmsXlGQCrOY2biXI51J+uv/6ugnY/3/x+iPr8gHy2/VT
nceEvh2aWEoDQED3yvv/L4bOAHsFoB9Dy7qIHeFe/NJOj7214qxsDOuMV/txOaifgcwekyKClqXD
PWqYVt3L0/99+ahiDNdWiPphPr6h/sxjziLDXkHjrmr9m4isrpb9+LYbJtwhbm5SdzFoo45ZR3FX
S9hBQ2YYvq1OAQN6EWJgKz92blYr4M4Uge63oNDYcMl71n1zHfGbuCbsnybZqjXwAg2pYG5CFLY4
PfnzDxtLnSQd6BQy9zQfgvX4VC2FNyjz9ii4YLNQfrHl971fxjLxzep2+mpDsp2t+dgXKMRmn7On
/qE5Q5bomXzkX9xzf8lTk3aTZoGqJfGqIFPTr6jbldbPRcgyjlrbtBnRBAW1Ddkmi4zCAcEmXB+Y
/cyXD+1kSLO611Y8d/JcbjOGtRktzYPld+k0meqxurdWXLaXkMxc9/O4ZX3vnJPXVTHKjvddSuOy
/w9VfRHLdvBmsYDr9cmrsQVkpyXgl9l+zyyDWXTvrrgsaGImtuzCKYXXXCePf6R5G0Prx5A9NMOr
HcfQm7UrIlFSQDo8r1UQ45r+3FeuIRxrJvWfruO16mdZIFjiiB7bcW2ZwoFuYCW5UhEwEhV4765d
Lo3dp4P3+/6EatK22mrccMl8ud875EMwvvHRDi9m9iPi6DYLOtandmcC0+i+YZ+TF0undacNtPE4
drphsdLUq63h88aiyNQYoxt////F+FkX9l3fQ7VJQkAd/BBTEYvt430r6daN4q1IqnXYhDiVCP53
gzxc87Yw6Yjphla8NRq2CIAl5JF83iDVdK3KNu5M6us6mygb4hHyedyasW5WNHZWPj9BoiS+bxLd
0IqnUmcCmLi3mid/AJl1NEPE2RR2X1+TttpnXGd+5vU2tpJNabML6WkZy2j+bpOcx3PPo2dvYYY6
1+t51lZ7jsMo6EhdQZJottzLaq2nPI/noT1V3q+u6dP2mMyPrXYej1ZQB8W630p6lJFTG3DEt6WI
WlMZX2ezPWC/WP01baGpsfY41259LHv/C/HaN3NEzluL/oHJM3Xxvj7ttqoVI5y1bFk17OfnX6RI
XWbYq+nG3f9/8f5MdNtWrfCwmou/GQjpzqwmh/BMvq1qxIxtIIeow/UM5dlXO7POGSY9FQh4933h
dR+2I8WHHZo1xdxDeQoU2eBsS4rei7lzvj+4zjKKD4NubHE6KCA9ye3UZKfJRI2sG1dx4EmQERwu
GBedluAO5yaCI40x1N7iHK3wbJYddOGm+XM91W/sdvRBn2A6hOvG3135xUoBCt1ePAZjO/afopvi
YODxlpvWt8aP1P5iQkZclqOM8OQ4Hxr3wUdhzhM8Htpr47PToRlVlWPAk8Rtv0F5N18LP0VjrXed
e0f+d3/017doIFv7X/vQLAB4pukR0jLos3zrhvpEWdqaOO1fL0TZqmqFjQu3rRcRtEK6NXFWkUz+
2SV/2BjEZfRf1T907TGvUluOIfuQjUGBqgVfqmRhp2pdoD96aCdoqw3HUdF5NgRNUad2dt70uOzB
cWpivNYtUcVl174YggVa3BCu9S5zCd1aEPvKlhmOnhrPVeVgZnBfVdLDTqekw3me6lvJTM6lGVrt
Lg7cwFqyELNL60tbPDbVsSWvthWj3NdvfYBXru3wI42wdFjdmO7cdC+9+/KLiFB1I5+dOcR9DOyR
9+6pqAxZSeNLKiBK8EEE4QRzyLL8FjrLtWizCwVtZjOEhn2UZq2osChr6+kUQiDtaQAw58ob+tUR
9XKSUn64Hw901tn/f2GdqZd1YwUAdQlX2pe1jvIkB9mZ4fV1oys744wUgVf6BQ5s1prUvEscIyeA
zjJKVq0jDtugXfZpc1nqOzgIksr+AdqfQ2dNW8VFZQNd+6bGFaEk0dX1o7htQeduifSY3ZX8Wjtj
65QCJZxoRrU+YY7VW/G8gVju/vga86h4qHGtw9L2GG702wwd0XM85g2OPPn88/74mplVAVFVN7jD
FCHPjuEmE7mOTYL+lIMvr7hsMTYd2UokKVlVXyRkQEm2xHNtYj/UZHEVD2V5bgN9WtjeJ3XZJpsI
wJHQDe1HkS0sJjWx/grH1Bmqm4j9/xcO1ogSxBEgtXmKaJ32kRXnbp1ai6n9XTe86r+C1M2U4+iw
Zdt0FZX8C5DBr9bPXMMZSPcA1YUtXjVjhpNc4JYx+xXUv0PTNL8u7uLbqrIEmFPnjhUQnd7eDSzp
Hrpze3FTV6TzqU3ZKTvdX6u6T1ASblBGIyDD2OALnseywqXnUx4ZwoTODxQ/luUcoIa8279/yMN3
wjk2roqMkmtnb45EPWS2bqV9M+qQata+Copy+sWrxwgICzr8qPgKepwg2ar2ahE3XtpjhxIVEsUX
tk3jfk27CP4rqPZKmrGrXvcBezJ+4U9uszG5VCiN8oA9VA35jSosBCqEhF5I3/3IveVY7lIxURb6
+lpfLsDSgAQ3RFtU4RvKpJr1qEKigsrOiiKCebbwM/fKZGKxZJ/ur3XNevQUdwU9UdhuLc5Xi1VO
MWXjj41vBj/Sja2kXLegnhyIA1BFW+dvi77bHhq7/HbsxRUn7UtvwPU7EkrZ11eP5WfLCIvSvbfi
o9bYjiTHRcBTaA1eQnj+UI/SRMil2QSqWKh69Qq2ImM9CdKkg3wqOcAsXRdnJvZ93QOUE21f2CWd
NhTVB0QvgLQhfR6DKj1jBmfVrMZ/sFAzLjcjH1vM1XmfFWM8TwBtGJuUdKMr7hqtdtSCaw1v78v3
Xu/9iqIy6X3TjYDOOPtjX0QD1jk+cSW2r9kyQEetiVHlem/14F2YTRIFmtWjAqIg57MI20e9cQDH
FZAUQ3B2vPZIryGYbBV3XZcI7D4UhxMJjvL6Q2vduEn6+HWCEIytuCv2ehvDJg1btHP34KT5rbm2
DzQmsZUe6iLCIxSn5W5V+qgg78eTri2TaEh5NHDT/kBnecVv15GCc7yH5cMpP9E8/21LYji6aYZW
gVAWZ/2aezi6raHtQKsYGLrMsw17Y82aV7FQZbgBSZ7v8R3ShJUXxQXEp0vffT4UKVUQVEb7ORD7
dqad8iIu4FTX3ufCEA50llEcdihHW3T5Hiwd5zIswSUof91/b51ZFF/12Dy6nKPuIWt2YZA+96vl
Udj5wRffP+hlKFj/j7MraZIcZZa/SGZIoO0q5VZZS1ev09MXWc90jwRa0C6hX/88v3epYYrETKcy
qwMiISIIAg/3LZ5Ji5MvLueko90B+jeWVMCQc+haN2KDoH2+Ihnj8iXazkv5d942SSA/UO4f7y+O
adk1Z43pVGdFg8piGcdtcx5Y7+JGlTXzvndf93/8d2+WZ11pGY/g8XzmeEkKi4M//JQ2ZPr/nrz/
w2QVuPrLKXWQK60dwvBwxDPhT5lmh/ycP9y6t/j3Jo0P7i4Ml6u/odZ5n7VhhR74LnpB7D92nCQQ
Mk3jfe1Qrs7dzIYRcnA3wXhve8Drb3upo6/UBjkxnFb6c2q1AKQXzjhqW+UeaPVxwGseD//y42/3
jcjgYTp1c7DwWpX/K35HH1DDWdynYV+biUs073J84c0Nq2E+ITmtWZOgKeR8f9Ym09cOkZyARUFG
gCltFTpYBOJNwNmn+2MbVlzvVV9ZXssuwnWn3D4o/8UFKs9ZDnOxq8UYOq23Ovgbrxr6zYv42gLx
sHSPUReUKZt80ImVlphpWBsdm0d5pUIUcwFSQsfcluWHLLBhRg3GoiuJKBc68fENrLF642P/S9X8
XGc/7y+7Ad4D0sl/rwsJmjViFcczzGeV5pfmlB3C44auGHYSR+cg992S9f50B8xz07Dcku/+b0Hr
tAsnS8g3rY5m7xAx3iIe3QKN65+W4eRCga+Vv+8vj2lXtayvmUHs0Qt6S5se5+aR2+B4pklrh4hq
FcszeCnqZkOCSc+gvQVWcd+kNTfNShS76wyDIzzWSe3Kf5icd46tZXqBCNU6C6QGEyQW+ABhVFCG
7Jq2jsRzi74IylsWvBVbk3AkxClbbfQ/ho3UgXgihKE3Hop7Bc3+iKDyegAuz0a8ZBr8lo28iS1u
46uVFZi5V7SvXRcewF5wuL8ohrCoo+9alUUeB3kB2lk9dey66YvfDWOCdv02RX5pWXrTV25m+uYH
8G5uaObcKijek+8/Fc2v2L04jiUVMBi7Dr/ztjn0XRcJTQuakOAnR3kSeib318c0tuagfkCEWigO
ahQLkqw+4CRVZF/6/r9i6JtVwavc6i4Bksmt8s5lVCxJJzYbLY5p4pqTkskNaxWgorpGHwi5+KBz
cmx37XftEdQIt/+/mXg94JmIRL53BanoegmcakuKtbA14L47c4yuLTkXYGfvF0qvapgflZoOTi8e
BsfZs6MY3vv35OnYVLz1PHCwCXl1ZZdMPH5ZwWa2w2AwvLbuvmCrR25UI91YvLDusfPm18bdp2jm
67l766i1CXIFqqZQfgtG9xsBHUs4uV93TV7P3pEEg/YLzbfXfFaHYGB4C5SpJ2xNX++GgdjXc3aw
0bTZCFzlNeuBZwi2wxLEPwBqvcbZYLnOG4xHz9rxdlZXoiyx/A0/yKY+sqx42HJlMR6D5et5e9d2
K5vXil1nIOUOPB/GtCLcJrhimvzt/2/8Ku74QAIJjhc61pelCi4k98HBLCw5kml4zW2XcFGVT+FY
YPI5LnOWZl13iBubIJ1pbTS/9ScUaCB9SK8tQLNQlTpSV1ouBibD0Xy2Iblg8W1hIpQ8IaJ+yFZx
yemnYN4VLmGamtsCOxi58QoWnB7UrW4rL0u0XWJiA1HdbgH/uRZjeC2tCSEifCMPBSFLUPAU1EwI
Oy3ufN46ZknUZch1liZPh3pdgZKRjeVkfH9LmI6Q7PJtgaIbAjUrw5e+Ka7t3FvinGlorRgtqriW
7ujhF1X+1QPVsCd3PRrFTAdBOnOVzURW8GGfnKOWJW4jLUfu+4bEdP2VOdpCQAhbdh3j9QUPpahv
k2954CVhFJ/ux1DTwmhOHEhVizgCEWffnBzHTfrc9lptGvn2/zfhYfBcZ43yGwtgvaVCqWSmtpT+
/dDAdORjnBERDnWJuAb2bjnJh9Ln31BE2OdeTEc+ct/JFCErQk/VfWCxOnAW/D1aMd3vluVgMZr3
KiUm2YA89DpD36yU8wv0M/AEXp7Hpb76W26p0Zs+o3kxJJtX3tVg3pzVHw576PmX1v8OucoEBCT3
jcdgnzooMhtBOVAP+CGyb4sUDl0lUSa+5MAeH+ZotRwEBkOKNN8txjwHXxZoaEkO1m7CUQopBbEc
kbdB/hvqmI6MdGNnLQFbxEv1Ig9s/tA4oLcCNHKef7YgmJl2vTjETEdHLkOXg/Whw4/oB3ouvfrP
AJLFh337oDkx3sGqfBw5u3Z8+7V4HaBi5BtujC90rzfrAMm6xJN120B5k2/BYZ7VKeqj4/3Zm/ZX
O4lzNjkdJg+a2xLGnzhKuA9KhNMeTCRWXjuN5yJnPej/6FW6zcWt+I+es3MFabV9s9ed2fehCddG
INMD0V0luw+5ZytPmxZGc+C1pTWahbDmIeMfvVgetjayhH1DBNURka1o8mDIB3bt+RSkolGvAy4x
h3ZuLZmtIfjo0Mg5AqZ+Vh0E2wbU7PnXgXwPB/6YhdcNQqr3l970I27ffnPCNFnmiEUiTJczVBxp
VuTJGLqQkl8backbTJ+4Rb43n5giyevZR+wRgzhmVH4Ra350YlsANeywDpNE8SJDtWHE7Y7ILu36
mRzq2dssYcE0+dtX30yeu+MWVRsud5OkIHn2rrIKDzTg5/vLb9pizW+bNpYIAtK9DuBeWxoFedzP
fb4kKovTqN13v2Y6hVyTtfGyyIFeKQQQFrDkV0vwMDo2FIHpR2juS7lqNznATmcUYQh5nuI+WfPy
sLE/c2vrj2kjNEceFVqX/R7bXIrxIsP5VBTkc6RCSwgyDK9jJvOl80XNQC2ZhdF5GftDNmdfnNIm
NWU45XXIZE3QBKIEqCVRurpu4S+IiP+Mwn88P9pnpzqJ3BJsLRkWMIYuQfe9Ra801Gu+u8Mu9rWY
6bDJtQoApOYKFgS4W5uLp3Aa94VRnTaOL75fgFIeGxtCZbys5Xjg2ealo2DhzsXRnFh0YgRHOyI1
HqHXdBbNVycu2wf4nS2M3kZ6JwXS1VEkbqnSmcVtf2/3Ljn4UNgMlCULNY2uHb8Q5oizPIdxjmQg
Z88R4NKKGsspY7J8zXvLfqrFWtUUEBr60PI28b3pYVsqS4QzDa/5raQclFohrnYEWOqNiITx8lEh
Ut8PoIbhdaxkGzdo3ROo/rSu81zHxZ8VXdMqtolAmYbX8mZ3Hse8bzm9+r13rhg9DCr6EVe2Aopp
+FtEfXO6kK1382idQGgLMSJ39ZKADKeF7yt8Mp01rguqYkSlHMU9GXwifX0dGrRD+cT/dH/xDVFN
h0ly3gUdOoqwOpX84C/V0aHzT9HKFIVoS3QwmL6Ol/QGdxhUAF7buSnzMZlIXEQpytHuzp+gHcCh
qngvO1i/17VP5cIfashxT95yKTP65f4qGY5HXSKlddkU+xOuLVzFzbEWaOf3qa9Stxn/UjXuSswD
B/z9b5mWS3NmjkJ0IQR2PGoGkgxMzAfqDbaHUdPomi9XPlfguMZ+Q8LtWWw56BQDYHnuT91gTDqY
kqGxvKg7eHLA8uEQleVHrwYU0cf2n2Tv2o4bw2/Qaea8yQmjqMVlVdZTcMgK0YFNlH+9/xsM/qzj
KfkEQTpA3XGJFOLXOM9f+hUwrcIq6GNao9v/38SLjE25rBfcwxbhViggskfp9DJxu+I1F4WlImFa
oduPe/MRvMXkC6CU7nUtN5LO8I+k7obGss0G0U2mYypzSNOBGxYpbz4OL7D/tMz+APHWZZTsPCMD
7iagBvwLd3d1rsVMx1kOgvOqoAEDlr55QPvdcSK/7m+3aaW0czmMldO7Ln4Ki5xHL5g+AhJtWSaT
Jf3Hkb0mnqFKfUVd5Rg5xXFjwzVXNn4XkyFpnszCpljCAfnK2IrnylGA9IQv0MQ7FsM+tVymwywb
Sp2AChRUfOHXMimBxpkPQYaSmiXWGcpOOtTSnx3fGcbpdrVnz4pfq224bkWQlGWblkuWzJm0bIZh
n3XUpSORPfbb6F6jUfXnuQj+oiScLTcP0+CaT29+ycvRn/H4KTpnSzgEC14IH0ZLemfYaZ16LlMD
A8x1welDp4eePOVVvSWuAqJFiY+73EBnoNtWLnzVwVa9sHxuMoqm6Nn/6/7Ypulr5/PC/GiBVK5/
VXmRevl8Zdn2dUSVYgYI5f4nTHakefHg07guELevJIKEz1amcfiDqDz1cYUNmh9S/X3/OwaX1qVZ
2tFxwibDT3HLOp3Af4Zm3aQr9mmtQk3y32E7DHxIXrNOXTck2LFbn3nOr7MzWPL499+zmI52Wyoo
Himcw9dyBZQGzxG8e627n1vYoHcIiYBoEkzB4tqmj2lp9+L1q4QCjHvN6HTsSX0ZvTYVIGBbVHwA
U0xa5f/UwPPt2hgdDRc5TdS0lKIEH0wPYmAvqqwOnHJL9DDsu46H6/sNwAAoIF7n2b+orfqwosLZ
LuHn+7M3xA8dBwexdjbjBs2uU1T+I/L519Btlthhmvntk28yAQgxB3iYkzgllu4h9qqj78S/Ai/f
08YfM0/zbT9SKD66G06IKn4p3DjtZvEilp0HkC7R0jUhqYcZNZc+H6HVPnRV5CWCMGZr7zSlMjpN
HaD9dFldmOkGjroK1B48+HPs56PowcY2N8e1/9Y6eeJttidY04ZoPu70ZOQZQSk1V9kpR5NUMdMH
r98sPm4YXsfLOWjBKumC/Xa97dTO9aHD0zh1bGUYg6XqiLlw4f0k15pdY78Pj4QIevZ61/Y6ZDgp
dMo6yNDHzrwSduXj+LQNS1ov0adVzQl3d1b8deicmIuBy+nmasGa0iBMp8E75YGNCsH0C27b8sbd
fOFMKohK/9rQIM0L7HAPvUgGDm/y836sMG2w5tB93ktofmCNAme4rM2Qtm775NPWErZNP0Bz6IBs
YRiNPja4nK5qWg4e9FDE9Hec2UK1yYS0s3qmXhOBNJNd12D7lCv6GtjON9PIWsI9BFkQywxJTE3k
X7ynj8S3IS5Nq655bcaHvI4j3ArXOLiidH3IoSvEe9vF2TD8fyBcQ1aEco3ZdZsLlBf6h4Kqs4uX
/fs2Y9hUHcK1zAUI1Khz29T+2jR+spD8s9/9zq3nr+kLWhWsXYJxDIMct+Zp6RM86aZTVv9RbuJE
s2DfGa/DuFaU8rtluh3CoMiHvkd3kpI8eoJaxjeYj95+4fRrtc0tfkMTxkvSLlGQoNPAUv817bDm
ti0umq7bOvQ6L80nMbjp6KyfhsqWbRkKVERzW1lNbegMWBuITPwQg3ckqrhImn9oJy+lhe3wMm2z
5rvoR3SQThTsOqjytOUbqJP8Z3SKp022Wg4w0y7oTlxPjsod5V+jpfwal5C2CSpv5yuajuhqwCQA
9VI4wtKIB4oO6zLqXnPo3t/3s/d3gerILV6hb94jxXaVizxTR1xiIFqaHHTSUQyBi8hS3Xl/F6jO
a1eCDsEBF7x/lcOnuExl/cEPHqlj2YD3LZXqQK4ubJysDiQ2wJ0Tp53OixOnExen+2v0/v5SHczl
BGzOGN4pcIXKRNI4Gxg8eJ9bduD9zpWY6hR2UNMEJj4Cuo0NbXnttnrCdVz8w7YtPs2E0rTayv7c
QP8scfz1e4b7LlLiWqYs4+spdKdg5zJqDt85Qxh0G/OvCyggfLqcceu9BKK3lBxMu6Q5PAet58bD
0b/GlUx672ujPnDnz/tbZBpb83Jv8L3Z9WBfqovTkcWfkWIctoZ+vj+8yQI0D4d0MG7pDFukiiWG
okw/HcfQpsBgmrt2UMvAlysga4AhKqiOtHQ8F7SAnJ5Hhh+7pq+jvZTntn7djKhFgo2KHXMnvymV
BZljS8EMP0EHerFZxLFLcQ4NaPV0uu1UtfUnf2lsRTfT+Lfo9SZHlaFY0HXfsGvhigvvmsMyricu
bZU20/C3qPVm+DEe5SwqjiAo4wo3/sFPIDi7HarI1p5mMCCdBK9FR11UrMS/9ot49rL6IgYbR4Zp
8prX4r4pxOKvt4t+n+Bmiz6JP7lrU9kwTVxz2nYQZKo67CxvwnTY2iMNbAAO09Caz6qSMtyUIbsL
mok2Txib5O9wmoRNrda0MJrTunTri6irgRqexrPM+o8u95Ip3CesSXXWO8ctZTwswOhssbh0sitO
rPbyfaFYR3k1ceDQDGT0OC/z01xFECkbTsqx4dwNS6NjvFS+VJmIZv/qFyT1FH9A93ayzLbuBdPw
mruWG4sGZ3Nx9QAfY0jjM5pWD15n03AzDa+56+pn2bY05YYC0QCCKxekAc1jG82v96Olafjb/99E
A39aSEACVHBIMX1o6uIBwlyXNrRpjtwW4b+gDRpq/ro5DCRp+cyuZMpBBNEM9Ij+xvF1cgQ5smbI
piTwZie9/2MMiZeuEbqMRYT+7Gq7LkC4TMjnerZ9zpHMgzV93+mi47zKOppWRXETLLLg6OfVpeC2
ZmdDiNAp8coyVmSSQCl0ebGlsRsuieuonT6mnbv1CqbTcEPU96oOujJug7w0RstQtIsBPKY6uuum
UxHiTr9eq4G4ySrYkMyqtNzODEujY7vQBbqtDco017j2jrHXnOq52bcwOqpr9MuOZnhdufY9ZcV3
L6a8PWYTle5TlMfc1m1q8DP92boIRV6DhRCFp2a69hKP7mvw4HW2i9P71Xyqq6LNm4wASkZpJSoj
mWSbaI91C3w48VtU5xxaHuatxL7Psv8i6s1Ghmr4Vf/BrLGRZB58HLDE+pDLz2XkPahgPNx3Z9Po
Wmxi0dgPQdwGV7/rnlX3c1i9C8gFLVcR0+haaJo8OndNhI0nMkvGAND69idxuuO+uWupBHHpQJu5
Cq6Ki6fGmVLusuda2HJQQ6TTqf2IGrylVSEwO1X03GXDuaumqwMWUNLZNERM66NlFJPIAPpquuA6
TNmn2P9ZAeDUKwtHm2n+Wjjii1tluF8CLiidY1SzjxMrHmamjt5U7rsl6bA1Z2F52HiZf63G6aKY
PIVOcHGKcZ/56Ex/3cqdUlZIuEI+gNNVnTqvP3Kx76mR6hx/UeeWfeegUK1KmeKd4DyMUZpH065n
J6rD1oToUXOM8C5US/97UWYf0Vv1uDTOaZf166g1XPIBP1lhOz4JoHU6AdeXH1tn/Xp/eIP16Ig1
NpNqlK5Q15yoE0pESVWNR69uL5FVVNhg/TrRX4yMN869MrhSGl/9gULLTD4synYdMA2vXQfcDqwG
TOKO7ZbRAykCpL3Zr5A6x/sLZBpe813VVOVQrkWAAou4ull/6JBWBPFiOTNN6695bzOBMa8buLpm
EsqbngPy3mJO8mX40M/Nt10/Qceq8amr87ZFxXRp66d+cnFYFkdSFpazxZBR6Bi1OK43oNEB5m7r
+dRTXgBODzKC+3N/d33A16QF/wXiWsxtwOYT1YDrZ33/4hbZzx4PKTT/fv8T784fn9AMCFnoOggB
eoZ1dCF3MCfNTkI+vWmXuFmVYxubZ7RR/eFDUxgMfRa7edcsMWnNbgjQRDJzQVvjUfTgOYAerqr8
SBabDsf74xO9vrvUfZFnEyg9XDRisIy8Rp73G4Rfe64XAdHrukvkZzLOQF5FSfOAKlDiuutXEMJ/
8LnlWHx/V4le2wU6s21LYNGf0bL4GND6QHNbgcA09M1W31z0ppHPcvCw9sUEPyLjsez3EZEQvaYb
kzKnnIGmsB+/43U4jdbPTOUAiX3cY+skvv2kN1MPiwaoG3KTJ6GsLx7DkkDFZe7X0lZxe99fid6o
G7aEeaIDIXaYyVS1Vdq0IFRi362StqbF17zVCwdaeK2CKljTAsPjXorQhpAwDa2F+glavAPUK6FO
5WyXOlAf5WortpmG1tw1o4GiS4RulDBahiMelpx0ycY9V7qA6GVaRzau3HosSQg+wcb1U5H9c99c
wvdqDhhZQzZFJJP+prLqmYUiLcovW/3LJ89rfCwDi0GavnD7/xuDhPggpxXu0M8bGBTStRvcx1kt
NaAi0JOLxJJBpN5bDvd/jiGo6S25MQD/K4qpoC5sXvssEfwPq1SGYYP1Qi0w/3FBaujSl331JWw5
WPh9mwa4waf0Tty2dGc10xh0lBkea/MnRr7124fNVhYzTV07Yt058FmR55AiZd3f4LL/njX7yEuJ
3okLKGfDARGpnwUu1AeWDcNfymvHb/u2U/PXNRPQVokynIEdGoEG1IL9Bqi7kduKYKaV0bzWX4K2
AOstNK6jzrlA4qxAZ81i61IzWKNeq91CJ/O2AScUpywp3JdavG5yX+pB9ErtTDJ3jFYQt1XzeVke
cxtRiGnSmr+u7rRlSPGgPAgFkRDFl8Gbzv1OsQmiC5X0GchxVgki3bJFkbNgi//sTf2u9tiA6M23
jE4bbzJQ5UVAhbLfHsmTcN2VqBK9PAuq9yBoAyz4Sn9z308K//ui/lH7dMWIXo8Na+H79QIVaBX7
idcth2bpd+kmgELp3yE4axn6GWPQfAmPJyFPhmFIHf5630cNLqRXYsUclWLmWBav5pdw7Q7AFX+5
P7Th6Ag178zwKFx3IYfw1+am0QYFLf/sj1+nNk9Dd8/lHtX7W5HwzfE09IME3gOaEk1OUpU3fy4I
BMvY7ktS9WLssJVLzCOQaoe8rY7gpQ2uY1h1lrU3+KreSgKKdFwob5yTjICFtoJmc7JNlnPbcCbp
lN1rHi7ZNMBR++EaLFB+dZKmeBCOLTjeMoz/vHbgjVaL7R0ILamqByTCdf634uQlqlEPp/wRtagP
ffFF7utFxhZrEW1px77wY2gFsO2hGyE/w9No+nXfRA3Wrxd1PRcAavAPgek5q7IEyO04QVXx7/uD
G7ZXb0UullGhZIyJA9Y5NleoyIUWzzKNfPs5b6x+7oK5U0GIk2mtPqELP91CdQUr0WHfxLWEA43l
Dgg5cacvy8tQXFbn1SoRYFpwLZb5Fa6rfskQ4cGtdvJYfeTSyc775q3ZZBl0IqYC8+5ZeUYbZlL7
YNGobZU+Azc1Hgv/vezo8KN1G+OSsH5QfSJeWdql66P36nyrn5xz9EgukeXGYNhgvaB7I6tfmg5R
WbTNP6SKTqoefxQefbi/UIZd0Au6febGavHxQ7AZJ1lHaentC2l6LbdEuSBXNxGbjvwJOfGgd5Nu
tOCM3gdUBUSv5KJjt6MeKt3PEJcNk5vUt0zLFPyuy8k5i2N+sq2Paflv/3/rXy4pa4eDAB5E5MnE
/mzAd5etlj4F0+Lf/v9mcMVZN5MJZ4ob/XDy7dQUriVRMI2s+S0HTGEjI4oTdTFfKxS2ki5CZ/B9
m3n32Q2Lr3mugNigRKUbzgUxSZAxlfiCeB3H9Ygwd/AjBvkc8cfS8p/3v2c4wHzNmYNpGVjpg3+0
a34FvwNwUIRbWjNLqDAtlebK+eTP2cgRKjb/78b/buX3N9moXsvFi+pWqxUDj3+z881E63P0lD+g
qQNCVNXZP9xfHcP89ZquWqMp2kpcOaeKJnTyDrK3aZcb1D6I/n7LGt6M5BZG0SWVnZvTetleSp6s
x+rIT8Fx3w+4bfsbLwhkwfpGgO68UPVfdVVCYUis+4QaCdP8F9SUcZzdFD17TsJT5gxfHLbwnTO/
bcmbma9d04eRi9Joo0BBXm7PPTQQ7i+KweaZZpUjtNZiOsDmy8JzL2VZL4moPLA8Ruv21EXz7/uf
uS3DO7mb3kvbjnGtWIiaztD3BzF9o8NTFe07APQ2WsmAZwW5PWLQDZTl+UkNqNC8U8WS6L2zFJU/
7kOd57mFDE1Wog3rOlvfOQ1ORTWbrOUkkBDi1HVvDw2ReKLTPhE2ovfN1gsXce8g6KMn/TsqISKR
oPjet52aQYLzA7QckJh8XvwWqfFfaiyOwXbaN7h2psyeko5ykLAxsZxYEz8FTVKCOvL+6AaDp9qh
4tLYaYMIKx64w0fPCx42SP6AZ3RNiopYlse0q9pBskTD7JDxdodrx/pQRI6f0s7Wbm1yJc1j45bX
q08RaUCjrLyXCfwD07f7a2OYt94iCx6ycJ0yZDsbzZEkRCe/szV5Gmata0HAWLz/l+DIV58f3AA1
uR7wz3DllgTT9AHtzlYHcVN1HR7W5unMw2MwHIntOdm0LLqTiqxt+iWXz6DbFV8iukFywletJfE2
jX77QW+Ce04zwXuFC+G4eZeO52CZtpE6GWzdu33yzdD+7M9LBr2TZ7b+qMZ0Dr/MqG53riVfMs1c
c1S21lsw8gGu5K3NoVsjdaxah1iyP9OGao6aUTB1uWhtfq7K/lc3dOe4JJ9dtljigGl4zUd504Dt
ChCc52WMPuPmA9ZSoDVPlE67KOcD4mmOyh30tnIf6Suygaes4EjrHUuRyDB5vc+1mquBOWNHHsdm
Uoeu5WuyZNx5WpzOBpEx2I7e6xo3st/kyuVzxUUaZge/6ZPQ+yJsq3Pzy3cyAr3bNe6C1pM3rSLA
SkHf66jjtrE/qjF6bEtQrctI7iL9CYje9CqjSTUz8GLPBRCaFyJKvqVk8+rFYqgGN3A1BxazalsC
oVmcKCyJmDgCI7vPSHXVgpENWd1XKNcBDuV9HHnQflCCzIkXIwffFfP/d6t4EyNKNw5ACpIj9fYr
fgDeMHhoIWlkWRtTZq9LF4iOOQtEGeWvEJrofiVOBOwEETrl2W/SXrz1b1U9eRAWlr5n+aRpOzTH
DgtA6fKylM9tJNaD33cCcgnlLmAI+V8j/ZvVirYx7mSPvY7i8ABu1hekhr93bYTeBbs2oYBADQ7f
eeuzMslpzb+vzmCDVxiWRe+CdcM1rudJyGdJIzSFNYdVWdbEEIx0/YJmQA0TBHm4QpDLWOAZpc3i
F6ZscCjT8NrpC0raXnp9gYnLHPXw55W7Z2ExftPYt/+/2c68bsKaFzh7O3GB2ggLf4aTJUSb1vv2
/zdDe2UHGDfHtAu8+y7JarFu04zpv4ftHQX7zrGNGSmeQat7JWx8LEGWct8ITcN7/x4e3BVjTgbM
egV/KwMELZ8O0z7BK6Jjn4YWfbol3tme46JOGS5q1bYvE9GhT0ATVY5EmH8eQLJD2q8czbn3F+Td
bfRjHfSULbnbDBFyv8F55cXX0FY4e/d4xbi3R4435hEV+YheKLz0Tl2ZgAxW4aEtys+E7TE/jK+l
wzfFOxbfACATmOsbUZzZtIsYH0NrDtmjrcRZPCxJk9fp6ImkGvmJlbbEzLTimk+CGwHNDg3iYLOh
TD9I2V/wYGjbz3cNHJPX3JJ4RcG6AOs+D4UCQ9KcrMX0pVi2X/vsRfNPsS19oeYZ40OINIla/0+n
t9Q5TAuj+WZNwVHPXUy9EMWfnDRf1GpLYd5NxrAq2pnpAq8cqepmLVn+Iwv9Q1GoAwS8not2PIAH
7bhvcbSMeAtJOecOUnrHmytInKrqqGovtLiqYWt1zFMRFRuITev5Q5/P1Yp36yzs6h8rut+aV/AA
qf7L/V/xblnaj3VAgurXNg4b7p0ZOGw8dOGIcYNWgIy+dU1xGJj6UNT8VAXrPpPSIQphyOiaZ613
zifggbvu5K42yhmDSekIhQYv8GDRU97ZgQYZeD2mjJ7uL5JpM7T4tjot7RYlvXNX9p/rNkvcMLs9
zCyX++Mb4qcu2VBhWx3aRO5ZVcWnIq6hgCyvI/DYSJksZ6HpE1qcC2NGmNMJ79xPK/ZZfqn98Nzw
MAWximWVDOuvQ8TQ67b5VRe6Z/Brf59EWCcrrSyPPqYduH3zzQlTR3UvCcHlPyRuWrf1yQnbRGTN
Pl+OtEDHwXMNxCuGl2jTgwLqVxqVlkcl08JrgU7UldqaDVfPaeqcg6/c1zavXmWYfW6L0hIsTCuv
RbwJL/xlCKKKZ/D4n6e2ndNumvOda6PFual1gohMPQpGdcQSf0O7ZMBs11nDvuoYMcmmSZYVBh/y
NVHVJ9G+5txij6bQpnktbTPuhuHsnYWQfjoCx1zHj1Ev/pjG6hce+/6YcDzEu0giEEi1HCXenFWt
AwJbzAeRKGdN4lb+NQobX4tppTQTdf3J4wNfvbM7AnzVBYm/bonE3/shyDS8ZqaVGvyglIw+yipO
t6265FIcOnfXvQero1mo7OKl6MGE/HjryszRYeX0/Ng2thq14cjXoVJtMYHz3aX0UUjxwumW5Ch/
96P4HWR10kmb5rXhMzpaCjVNDxLX4B6fgdw59nXzKvraSyJS/BP61eNaD/t8TsdNeTEJ1jjHUbbG
JbQdw+w3OjS/79ppHQ9EG5lx1LS880ans6rX1PPqg/JtJRiDIemQoK3ho0MJDEmB4dT3irME8WWQ
2zhnTMPf/v/mIAhjOYO4DoYkQNfJOpIG8V/BxNL7a2PaYO2YyQFR6cTSIBsKlkPVdEnXQr+7Z0dV
tUdR21oaDfFa1yegHmjxt3z0zuGk5oe4X8VjhRB1/zcYDhy933OYIZJVZEhWGrbg1tumU+SiXOv/
Lhtkdvu+obmzojx2yxDBzq/9p3gsr8D1HHnYXSEwcLj/CdNWaMeOytgyrxKfqLLulWwfp6p/oAuU
B7Px2Epl+YphJ3SgENoyUfJfiXhuiIuX+qAkZ1rh9nr/N7xPSenHOlColRwE4VW2PIIT9Ftc+4cu
5mcyjy1UxdztdeL1S+2Ny9FxA2i1tJCauf9hgw3oMCI2F826jrV4pvEHt/oYrS8OaDJ2qZTiV92+
+sYHG8f3snGV4pl446e68U9gWX8itY0PybQnmotHFLSaXYXho25MRsZTYkPUGoKH3gyag8pe1lWO
JHjsHsa1P0e9Sqtl5wVEbwSVc6+qyUdkDRYG4WwfbLlo/bW99ZqWRTuh2yLocCj8H2dXtls3DmS/
SACpXa9a7ibHju2s/SJ00mntK7Xy6+cogwHcjHk50FtgIBRvsapYJE+dUxYf+lkP6mQ9zRY7GAVC
OBOueWzequIDGGdOE5JqSr7ed0TZpIUodvO08NYOFq8m6ntTDx6MQ2qMFkQH/+uFiVMarVZnKO+2
5VO9dAggRn8dmLZniAAYvaBFWrX6BmHc5oqyC+wIw/T52Ni7qd5ET5dYRUcNSGA6aFW9kC3JnjdI
7CiK3nddHDMXykSe0YmWU7Xd1rqMuWF/tnI0AcyqSw/Z8IITts1YUEiw2LecsJuTXOuBBFWh4sF/
11swecEPc525nlVBVarPwR00saV7XTVeK07ZsrkLvgh4HUFzwN7pvFoRLbsom+poSPTo/rq+m3M9
9Hr/d11Rfeac1yWumTMv0GgfdEv3s+nbM7GU7ZOSnyCig2Ytc8ZMA9/XwNIP+lgEGlQbHJL9vP8T
JPYX0UG4DkDj9wrngbLsS2L1X0amqkpkMxf2jKTXILaYg2KBUTdkjgNan+1jZTSHHj9g/f27b6Kq
9IxRI1phg+1LCykdL7RjvnuUY0Ek1a9NLWfLAAqH3FyeOc/9eR1f1rxS1GwywwtRq+deanRut920
ZH1MIRQJElZFKSAzvBCxuZayKkkxdDunVycBqVKfnLdlDo+5jBCyrt6Cit4Gz32jgybImB5srz8W
ryKFfpdnudOMk7mLoV9mLY2qzbtC8f7YzEV80FZBBbGqdp5VzejCqtQTf4DIo+LaR2J2ESKUTNDw
Su2dBrgEfRiOv39TgKAb7VCPtmeILPlAN9EpB97xtpIGTCjGE9NcBcWwbOpCqI7r5DpzDcNoqx3x
fg4Ayzhx6FEe8hiRIX9izaItW8pB1WO2rt8ZhbFdioxs4/n+B2Tz34PsTSqwvdSslxTikF7RnJeq
AA98FXWTqg6TDS/E6kzsasgyDD/p2qcqmQLs56d+VclXy4YX4pUCpT8x3LDddLAKJxPx+3y90EJ1
rJINL8RrWetJVuMWHtosLXjrW9+u1/OEN937tpckMhEmBA7Wrk+2hN503fjO1vLb7NilIklKpi7i
hBLaYgfvXbB1jsvXydD8rq4qvyoTRekkmbsIEsL9uFNWOtjMcR5/zPMGlBAq5Ihs6P2Q+8Yls1JH
x/SGkMI9ggtYlrOe0d6nuNCRDS7Eq+GlXe0MsAu0CNKTlZi5D4mZRGF12ej7aryZelNYCKMV/th7
G0Qh11NTHIwkERDEzLrvcZUAXiRtLvHmMWV+RjQ3cDdVTSZzGSFWc7KSJEmwbbvDcurH+kRNcsUj
tSJTymwjxOpWZ8uycndDUbOVIBlNdf2yOc6kogKXjS8Eq1dWOTVcUF/VtPs6NqbltxSiRPdDVWYb
oRwuFqM0atqASjNdQ8DOQwiMRUlnH4smEQGUeGU3dhsWd9iK4mMxGfzCEnaoQ8EzRAAQCJjdJJ8G
/ebMMA91V/dR6w7qGkA96r8+n215aToaTNMt4+sAGvbOshSbk2RJReb7xljt1Woh5JENWsi4FpX8
3/vruYf7HxhEmEQI1A41XWsuyDHMND9qdhYULn2hPXrf2mO65rjF/a9dXO6tg5e0e1HTgR/NAyEB
6Y6xZYpESKxO7JmCFfRmF+al1UhcDNZBVxTCVJtIv2gabG7X1aMxzd9IeuiuCkYXIpQz1+r6PbGn
zDC/eZXZ/ZV21cF5CxGaFsB54vYTvlKyJ07tXzT3jiBqPF1EAi24C96ABUKV0TE7qgZCTpOe/n3f
E9/PLLoIB+o9u+YTAyFdz9bPOqoAP8uTwW9JoXqTlH1BCFDHHcDy2eML+tieq8yMxrE4H60EdBEU
ZIw13UgKzQ5gevuo6g12mlhypOUephfitNhm10gLnJjqhcVAGnoXh3ro0ischdvIjCNE6UgTSH+t
A7lpQ3bC9dLPwbEfDC9RUSC9n8LAcvrfLNAOKWhBqwHU13mvPbV0dp8zzmdFvfF+GtM9IViHlpol
QUq+WVbuL6yBnCaEZt1b26uYLGT2EWJ2His62gvCimZTqDFcundaHbh6+eO++8vsI4QtXvud3s43
/aYnJOB9GqVcxXqy+/efOV7/AxW0FuM21Vy/1exHWf5svK+z8awbF2NQVDQS64uESEkxTau5Yu54
5QxY8RWMxbOZBHw9Jomri1CXNiVOSxdsIXrRPreu1vtjVquuhGWz3//+plbNFjK2GZkdqFtD8cVq
imBZ2tznlvuxszxF3SRZXhHmQmeD91s7Obd1nj+D0uIFNCv/HPIckQhJnxxtTepOvxmsDymQFgM5
VjDpIsKlR52UNAkKJnPn36CmxX61VpofU3fTRSKkjfN1YgZ3bmM/8XM/rE9ebgzX+2ZxJV4vBCwu
PxatnQ3ntkyWc8Wm0oRdDnqCoQKB8eCWP5pFZ1FDzWNcxbpIYZ9mWY1XKFyz8jZp0EuH59RfQ6Wv
0UZTVT+4xI1E5Mvi7NdOLtSb13r7q8c/fMSG6gfIBt8t+SYQhoVCRT5FZZxVmv1prXC8ymeoaNxf
D9nowu679ai0a4bFNtF25OeJZ0TOCsa3Y6MLQWzrbmHXBGc2Ug5pOJdlenHHylWMLkkRIv6QaGDu
TnYuXsiWnPTxi27xl5r+5FYW3Z++ZHf5A4U4gSOG78WmZaw+bz1AUnQosE8Hhxc235VkCwRdMDxv
60ta6UEDvDKtD8FOPV3kSspaazV5j71xbTOnCsosqY3IctaNBZVpDIcYUjxdvK0HcY9jzQQ6Cw1P
f5Cy/GAwDUnvUHsIht8d94375wyde1q92dBg09yn3ANUP0hSHVdG99dYFgBCQqp76nh8GckN3Elh
PQwPm64i6ZANLRQPxUAtqEFjaFA3nAedPGhkCg/NWkQv1QAg6omHpGBUzXhesFP+2DxCjt3m6CJm
CRJ3GWc5t27FsNjX3nLY02QAhjXNEJ26/wsksSVCl/Ka0aolDFTIXv3YJetHNqw33tiHHhx0EboE
beNlAFk6Ms/cvRgteE8r7cmeVDciktQj8hkVOl0ZGzG8niSPw7KAkGl9BRg6rHVLUb5JvMfe//7G
8Z2u6Ze+whrUrVsG/UirCx4qVdWn7AcIuUf3wB6AmhZXOk3xUtW5FyASftiD0YIopfh5f41lP0Go
/8e+7k3iTsbNzlKNnz2Su8xfao2pSDLfryao2EySFckylrPn3Yg1n0bbOBHvm7Fsp2ypnvKxDztm
Hjrpoffwv6uR5GQnPzOdW9HMIOoopudt0Zybk1qHPqDbQh5y624lDpmgHOCUJ0C8w2TRQtdRnbIl
pw2Rr2lFtZVqRkZu6aIXYcrN4vtYOvTXBkxTsIB67R/iDdWxdReRWImHxzggRfb7nwW7zYIq+9fk
ZManQ24lIrESI50JoAu4AwLxvu9M3H7cRpcfyxwi3krrQPJKXAsLkaRni30i2njNuaqhRRISIt6q
LR19SiusQzXn/GXA7cor1TJVRSRJqn8Q8GtomOnWlt5slz/Y/eQDmXjpM8W1nmx0ISONZFnSzIKc
+9IOQUEe+tYItmP6s7oIuNqWYsr51EGRaIK858XcwM7u62xqVDqi78+einc1Gu59Ne6Uzm2zQA2e
pyu6SnooVq85lJ7vO6bsE4KBummeCzZq9o0WtecbJThIcKNio64rZkW5IvuEkLe7BG2nNE3wCcco
fHe20dxdgQJs6I/lIZHbau11zhsXi5xSEs70R6GlQZe/3jeQzPuFJDfZ2q5T3dq3LJ3XeHNS4ytJ
OhLdH/192+iWUG+1w1BXRWFAvKFZrkAyQCc2+0hmFWJcMrwIUhvxtg1dzN64FUluBsm05ifL0cdg
hE6l4hdIdmWRygonb5ZbhQn72OkYsHaFyl2TB021vwOWRCUjI1kGkdWq0CxzLZhj3ED4mAda6rQB
MBMqfgzZ6MJWqXtObrIFGhobaFRzYkSMtN/ur7DMPvvSvKmJSNtoQw/u7xth7NFt2BcLsmXAUgZe
r3ojla2yEMOmid4wUKnasM00n7x0zP1UW83QMTKVBNH7UGJPF4F9rGW0aUvLvYE/+Aew11/WXD8x
Pj96zRyxIolNl74WHIfBTtWFIPtZQik2gT4EPByGe6O5dslq8sNdi2jwPAVXjGx4IbCXckL3gU7d
26j3j3h9v+BQ9dABQHds3YXILorV6nH7kXxs2Q+2PLVWFvbWv9kxsjEcMgW8X1eN3tKj5Q064mUV
dvrQnsAK5Aa8Xp9bOnnnQz9DhPw1Zl/NaJ2xb6TGZYuRMVwMzrfU9W6NR46VLyLujzPdLpPKhv96
3r/QiwJiVOsGHzoEihiULLXIDJYxC539JqCXZeqMDx1xfhXV3IelsR3iw8NqCHvclNq7dBnCoxns
9JyOAzm3eq9qvpKkJ5FnqzWZ3ScJHoS8tHraxibxXc1xgvsrLBtciAPWDGnucWxwY1VPpy3FcWSb
uvD+4C6y3DsvBiKIbvJcDe/wuX2zq/zCtCIAQw04trbITMwzhP5ORk5f7n9KssgioA7UjXZpT1By
ypcySkYSdLyN7EalWycxk4iooxoAUXap4VFeR4NdXXj9GVQJdXRs8sKd5tD0Fh1zLMJsWWMIZMqn
RM/qs55+Pja+sMFlhE2e1sM4YPgLO7zI12YZ5JBRuD+8zDj7mrzZ5NIxmWhvIEtMufNvnVbf7Dz5
cn9o2bLun3wz9FgUbjdgbSHRa0c4w7rQJtI7VzFx2ehC3DazqxW4toD810hy33DTf3Yd97ZyqeID
Msvo/50+hHhq2lsF0uVm2X5T4akPnXX/3LeNbHAhdPEmsI3ANXu3YjXChFvnyVEB9WRDC9uXDQlO
MKHUGJp4XwYy1L7WHnz9F5F0usXQHrxl3s10qzponTL1J14otvV9/3sn44gwOpuszGqzyoNEb/c1
71g8t03ulzT97jkge2p52Dv9OfeOYet0kXsLjbzDCIIt74aHuS9prgHSmChzs8Q9RbotvSiqwRtG
+7aU1IgqwybBBH6pyM2Hg4+WIuMWb62hzXBMeGKNs1nfeGpqxtnSuUldf0w9mmU+nEFjiuPUu7/I
0cXLhMTCnVSj57jU4V1IZ/bKBrDirLPiOPs+RxbG37/7Jl1onpWNg5Pw22RNEQhEPpqmi+NCFZrr
EgE7e9O2NNzs5qlKyDdiTS/3I/HdKh+f3cPozWebcrNYBxQxbp8vm31axu+L+UJQxNwf/t1oxPBC
mgLGhy11N1G8i6QBqORCqIAqhpYtiJCgDE9H1/hWkThpvsz/tHm8VooKWDZpITtVdmODM1Gf443l
IKCb8xWq0zkfVQhCmc2FFMUNK3PTvCA3B5KuLmgxii65rl0btK7qOeR9PmhHFw/QEPRiFBG4xPR1
DqE/Ccr4LNw7DQL9VJ9SJZ+y5LeIp+jcxvnTax0CidfS8DdndAJ9nV3oNG3/GjgC3XcjyVqLh2hs
FbzPNJPcTFADZt72RL0ZLz0qoJvsR+x/fxMESbX0g20O/FItYO6z3II+o/yrnoFiWtCzvqo2bdl3
BMeqrWSFMtk4xkl1BtBi6M7Lx0Ulh/vurTNWXPAqG7yts6aNS2y7r/nwWGdRXZzz5olmvw4twh8H
NzvzcvRmjmiPe8lrPIxfCqqA1UkMIx7WUks33RWtjjfbnC9Q/w4ze/loTmlQu3Z4f/aSoP7jrLYZ
MxiLMfuk+YcBgellCt/8vUH/sXE7unhI25rcmIp1mGPrlZ/0aA7NIAvSqDw7wXLigREMwRLq/nB2
FD/lfUEIfFHYKwqqWaWDhvt4e06exys718EQJxfbzx5BDf7/ECSQGW3/+5vA4DiJ6AOkKuPJeKbt
P1ujODi/e7rCDxC3hZSaBTHxqqAvPxwWZyikxuTjMkJKxwpnVSPUb37J91ZG2CK0AQe4tIOdxpAE
+t8MKVC/2k80GPzxs/H9vmNJcpMhBLXlbcmwJvgtE8RN2wXk5iD6a16ODS4EdQuUYJb1fIlJH4zT
v2BktlRKPZJ8IR47y2RJakg6jXHVda+Qm431hsTOXIZ1R3ALOh8pax1dPH6iG3jgIKSdY3JLbuxc
no2zeapuk8KTJNYX+7maep28KpvmmNXMn5PT3pmuz//et77E/XVhX5hBL1DZ6UxvtJ598LxEqGcU
MSwbWgjhGp2iYCiFWUrXibTFinJD1bn47kECFheCdtDTNCOQ4YihunudzkioJ3Ydz0xhcVlpoQvB
iybR0kgnjG+e2ws/5RcaD/F4m0K8YZy18NDlMH6GELwb65LFbFElWSiCgXH/UhubbxSTquCWeY4Q
t4P5f2YawyWi4XUvkLpLHuwZ+3E4e2GtaGmUJDuxtwuyBGa76bDXABVebsbueGrcR4AfM46r7kKF
wpB4lHg47fDY44x0AB00u6J/0pkVe7Ns3P1nvdkDwAg0GqONCGsMLbDcCeoKfXA/vn6fNd9J0OIZ
dE1Jt7UdTGN/KD4ZJ+ZXYXnOIzBK+mPEo+zRCMYgi7xPiu/ta/ve94SAzhxSQXCyWmJzlxipo/q8
FT7NAhM1cRKpFlwSgOLJNG/LxizXcQ+Q9MLO48U60wikGdH9XyEplsT2L7RotiXQKhBv3BocHXwr
9fB4e2lyRcaWbZsiG/TomrO2LPhAcd2VZOY4+0HP5KSH28W6pl/v/wqZWwnhzbauz+aFzfFifK+b
p4wryjFJWP8+X79xV8sY81GvyyXmW9X6pZle8XA4+HY+n+9P/PcyvudEwp7cQQZ1cRssb6FBZ+DR
spdg6aFTk1wsM3Kdj3n/l1cBgwYI/nZJtb/Jzvzbfb7/dcnPE9vDtNpgeTfi55XzZ3O9Dd0X3Eff
H1qyImJvWJZ4fBvnGSuSPJrL69qe7o8rKTTErjBet3nTQ0EvxhXTNH7u+Xmbnpn7mXFFkSRzWLE5
rO4KWvUtUlT1gFT+wC/GI7qv/7aC7lwFqqiWfmVfkjeeNTrlqlkV7ON+4CfrxC9awE71NUV9D850
VUqUJA+xV2wrk85rcvwWsO2c1hNeBR7rFxrmURZaSIxlYD7xf83WbxGN9OP9FZJ9U9jRraJqur7E
N4vrLrw0X7pIO49nVY0mqxiIEOu0LuuiWjC+DQqeIntsxt4fzEu+xLm7BIb3sRiDBTdb05MG4bPC
Vt0+yX6XsMVPfGk9c/dochuu5W28QErmNJ6d632zyRxbSASVNznEKFJcbtlT6oOcJu4oBy0Cp34G
BQyDZ4qS6/2gp2LXmcaccbMT2I+mL6Xlp+NZUz1hvh/0VOw5G8y2S3sPQxvGg9N85Cplh9/V5p9Z
8g+4YNo76eR5C/y4/VlpgT1zfxiilnxKHRu32p9W78ycE94s0LPhm8w9rcni93oXGevPonyttUs3
vmTlh6VGK78++kv+0B/qWEeXmFAGtFXZ5u7E59izunPZuJdeKd4s8fU/oE85AVFAzjb43Nk8r6Fz
Kp6Kr9bZ9fWQXNJQVQTI1m3/+5tkZELXPXFTpwffZLn53F30MwOhsiILyUYXEoI2M3RO9xW9dYMN
TEbi/dVx1V2ebGwxGYCvvkI3f39pWt0+03p5MDdX1UUgG1yI+GIxp3nZVhIv5Mx5CFLd+6H+fs1F
PSHUnRbCd6iBMW5ahgTSaGn+YZqNJ+eQfoJDxQ41HU+bG8kw8XECwmYtT4s1+JajkiiV2EXsT6t6
d82T1O0u8/JNG+tbkx56E8PE9+T4xhEnEB0w6iXdZe3ym+m1ZmjjOie6b3bZtIVAZbRgXdanJO7d
MAM5RqsoEmXjClu57Qwe0buNxMbohVNnv+bppPAU2dD739/Yo6kqkzAnI7FL6FNd8OtU/3XfGBIf
FFvRNq1E45mBSReQOnZM+lhCOyszR91nhqE47El2GrEfjaWp6WYd1CTc8XOa+rX3K/MUaymbvhCa
zshSahlDe1nQD5YGrDN90/VTlaSy5AGNis1nWT6aQzI5uOD9aw7zS382Uh8UQvapPCWBrjobSZZX
bD9r6mWBhCe+wqJCD4drBz7zMtxrJgI55CAN5uo8mn6h8CbJejjC4Tsr59xaoc0Tr7g+sF708UOZ
K6pm2dBC4JZr3ZXrZo9xCkX69oEAAmwc0j1xqMiOb7m1V6MddkTJX1+mUo+25Pl+EMjsv/+aN+FV
dkVZznXfXcy6/NI7ReWj9Hi9P7bMIkLo9i4dKOuzPq4r9PXzrHHCbi0dvyHJ5/tfeP8qCLDh/84+
65uxTRbWXVwQRpbopK6z29L1oan/29menw8q/KzMTMIma7ZkAKZy7C5dhRhb51M6qtpx3i+qqUhJ
bZtrqjlT0sVD4p0nQz+hR/ZnWvDL0iTnYXX8yjS/aJwp3FT2S4SdVy87x61rRIDW6lFSTsBsqqC5
kvX+o7GLuwMDu9AQaylkW5+d3J6cUDdyvf++pAQw4PuLLvkFYoPXRorKAz3PGOeaF2nV/Klv6mPp
Wmzs6gdeWJbeQgycftemx1TPgnr9eX/aknUWu7rWreGt1lRrbGqktn0oFJCzt2xLUPC+Pu0aQZY/
6i4Per3wgtxzp9P9D0sO2lRs+DJIDrTAWBBcYM8PdtCeh4v1V33Vw+w2+So6b8l2JLZ8jVaGh7sU
H1l7kBncuHFNl1e0BN3/DTLXEgJ96ft5WVt3jbX56zw8GxWYDyvFsVPmT0JsM7Y01Kr5Fq/WBiqA
IsqK7uDQwh7d4zjO8jSfYm1YT95CQm1VHGGliyrEcbPSjFJu89jLfBDxf7QuWTjGWeW3V4KTkWrD
lBhHbIfKux4kYfpunOlmkO9OrUhDkgUV+6D6xjXtdM23mOKeor1o2kOvojaSHRnFLqguQw3dFRaP
sykwvtGw31+Pg87ybb/9tD8cH3y6oSKIieIz2tziS+R5ipLNZ0EeadF4w1kD0NxLFqmeqGXm2v/+
ZptubadeBw0fmrMfK39apktl9op8Knn+piJmaWLodKMVXIlFxjf22JyykBQ+eV2DNQJk4LX55Xy6
H8YyrxXxS07ZVBTS6jxeT/RkBwVk1W0owgdzZJ868P+F978j81ohpMe2nXVI6PF4cR8H19eoolqS
LYMQzwm0v6o2x6kyJR+4eyqSj5XqWeg37+Q7FzxiBxBuH8zW3EwsMZTbtTZw82LcaxgQEZSnss6L
8i8KEk/+bUFP8/jYdlXpfNO0BbolgWXVNZvRS50TLcpnHMVuE1jcSxKYE7iAT1rW9etLVw0L0f3W
Rt+75U9ao9UpVCk0Wrb4rwOIDaO5L6vVCLpiI1YXbV5hJV+Nvmfsuk2rlahApTI/EOFUxJsL27bg
coAsAN1RnZwX3fDNJ3TiR8slUfUkSfxARFNVEP8e5/0z3hBmdWSpeANk44q1ftrnfVKtPNaXvxkf
/OqQDrVDzX13fRPnw1A0FiRoeGxPnwc7qjE2mlDvB4XU6EISqXs37wtz4bHx6k0+MNrnNkClwaL+
Wh0GuVBzN9qb35DlJTEzfebY9J6b9rFR3drKjC7UAHndZEZbYfqa9SFhUcIUZ1DZuEKyqAqtmMqu
5jGdAze5psPrfXtLkoUpJIsxH4qx0DY4H4Wc+BB0888EXFL3B5dNWtj+XdcuXK1GInXJdWAvJVM8
rkvGFUFpJqmJjQdLGHk7rcXNWBUHb0n1KyLSAP8EJo2yPeABcLh0FwdvuNvl4PXtH2g0d8lN9MXw
eOwoOOd5bsZWSVQCnjKjCFHJsx3rZmH0yvuwZBevUniIbFwhIEc+WAMQ+5h18VCYJ+fXfd+QFUAi
74jTFcnkOQWPp5t9JhE7Y0P/qH+CkLJvRB0EdxROKMsoIu7Mm1zQPaclVvVsn/WIXvLz9s8QLaGB
tZ1V50qZmYQAtWyTUoi7YDcfH7w6Jjw8aCchQmtWlQVxMTDkZN1nHrKAX5KwBYTh2bjRKLupmqtl
l2li+1PeZ1NVLRXy+vMWNSG9QHX3WXt2L8uFf1T8mt0c7xQQIgDNsjuDLPr+jQ/u78XwIuuDdSZh
eUrDTBHHkrUQ4Wdu0usrS/GRZL3Vc7DminFlriQCz3RvZXzhGBgiF1Pk/oa28efh3x2AWZ0PFgQi
Am3cFjuhE77S2OclPU+qt35JrhfJxFNj2MCfpSGStduG4pxcLJVkmdQy+1K82U+LadsyMhZjbNuO
9y3dH3cI6j3iRuXW9+u5NDcy/5jXCSKNa1d0L15dzmUfGFVH6Mca1wnVCyO1Rg9pHDhUBKytBTRA
TXNaY54Mf7O8eBpJ+bVOVTdU0h8sxPtWTKvHNlRt9o4q2hF35JU+20/2CefagBzb9nUh+K1tGHrm
AaMJ1aCgcr4n7s+DgSjszeVqTEDNtARZcQ9Ejt0OWlH+DmxIQ5VioSzJi/i0wk0M1nZ4GJl/8ilI
L83Jvep4Kf9bezZxR++FqsQiCXmxkQpaQrmXNTmJK+OhbJ5MGinstFv6nYQlotVKwIpsMH7gEfBG
T2a0XtyHKUxgpyzKFBd6e0H+3ieEnbtnNppDSIeHKdZfF3vW/Jkkp3RwAq8yohXN3vd/i8xGwk7u
kW3NRmdd45knZaxDjcYgWnLsFkkEqOn6llmkwI9wejTOsDyYU0uxBrJ5CzV11TBrXSptiGunvGgO
NP6yQZHRJSnxd3S/SVtpvTmJablDPA2GX3yz2fexV4SuLEOIoLS+2ezU03DZ6DV+dzXCFEge+xN/
1k9tqIUq7QyZcYQ4ht6xQecWdve2n5v3T1LQ8JC3iKAzZwP3T8d3r8z64pzRcfXLtFFpH0gML+LO
mGbzvEjoGlf9p9HRfH0IQZitKPlkg++B9mZVK9ZMHSS6GM4dz9AM7Jp4ShRWkQ0txGpXbZPhwSPj
Fu0LJA9091edR8csvn/zzbR1yNhPdd2iCdS7WL0dDug8Pzby7jxvRrYyNmxdWbO44G046FNkNIc4
ah0qUpFP5ebUmmHrMfbXwGjzMBtUNB4S1xYRZE0LynfPXPs4GapkO6MZv37gBdOMg1YRNtd669hK
QLYN+AXIhDQ9rFIVv59s4yNCWHrJvNQbx4nX6q+JG3m4AC8Al59/MOPrYpd+00RG8tCOW7CZ175Q
Kd387rX9cy8hImosNRxAz6tyiLN1+VppnwbTjWavvLYmjWetO9d1H5hO+TWx9NOk0WBc7FCvtVcH
F3oQQtaemkbVq7u77XtTEZ6xnS5xVtYXLPacS0PhcrF7iLrPISItHfQ/jUYv4M8afdgKoHFPR+KE
iBixMeGVU6XYaSY+9UHuaDUaQV3FQVqyIRCRIKtIIUk4Lymi8Lo3H4D3IXQf7CfztDceOEfEv2Ea
IdQnu8Pb6QCnbuscj9jhCtbo4VD7OAYXd2JvpBTdnyxuoPiC8yIAbgP4e44ZX6ioobPTVoaDkHGd
0OvOZqsoe94vr4gnhPm6OBWexjGuOZza9QGAZJe6Qb3FTfHj/sxlni4EO+uTcqYLzGI131dvDTY8
sLj/3h/7/SRIRIzYxkzWbQUeFWsdXeDbTrOpcHZJjiIiPgype9Q7ipsFhDzaz0M0MP6lBaZf/W//
ohrfLLGPCBfroEhfdhBPwKvBS8tcf60ua/P5vn1kYwsbMrc73mQ1DsuQKPXT4bHBzchmv9wfXGb8
/aNv9k0IWo5DZ2DixAtsLKoqSGXjCkFKx6zdtByTpgsBuXL7mC2qC/T9d7+TdUXAWJc50MNyW1wD
JpWfmlbh28b2cdC0cGo1laSxbP5CqFqehn6XFE9XyL+zdcYL6TF7C6GKBxertvc7wdH74Fhnk3y8
P67MSYQAndN1HDiDpwPaExQ/weeudaoy//0DIhHBYT1vAUjKMLZ5htRhd1ov5Gr7NJif1S+rEnuL
iDDOuYWOKVxMz2XrsxEdASrCN1kScIRauTDbGlyBMLmRoot5TwL8hxuaPlrJjaAO81D1Oiz7DUKg
Al7bW0uC38DH9jRA348f415ziMhTviamlpXVgHCC+IhlLeBZN4aHprY/3Xcf2dT3v79JA7WdWlqX
4pGEjf2lz9sHvqqujSWeKYLD9H4Bha6FofOk9zX2bSO2z1W+KZu3EKZ9zkYPWqLAtjELfD6TtszO
A+igvVYRr7LZC/Hq1qOxrZ2NZu7p5vWv2/Y4KA8WsrGFmE3nPCfOikbxiV9q+3HlH8rm26H1FDFg
zqqxalsTFldj3X+AikTzi9PEVmQEycRF6FdprRlPnQETL70AkkT+4j0lKpyUZElF8JenL17bEwxe
LF+hs2WXCpyxpEgSgV+zOVO7L3H2NPiy0O9j7gG6tCZe4kQ82fhwyRzNKy8M/FPHrrmJiPgC87bF
2paxeMM1sH7Ft4+trhCtMwomHcUYiwf3vDZX85Dwt0NsofgdbW5Wqw7Tj5n1MNTGQ5Mfu6wmthCo
FQjVjLrtWVzS5wYsU3M3gDTnoD8KQTpAl4APu515deogsQAWj0xRQkqKDZH0ejCWguJydIiHfvGp
/jdAyz5dQ5YpuHIlT1JERHbN6KpxxtapLjNEXrr+tuQg5ete6/WVTK6faOgq2ozQmC8b7b4cch8R
9FUnaT0U0HO4uK31P5xdSXPjOLP8RYggsZDgldRmS2736nHPhTG9keAG7tuvf6nvXTwYQ4zQwRcf
CiJQVQAKWZmfCI27cHFVHt42bpkwE/WleTtzrmRxmuKP+bLTV1W46Vs8/bxt3pIdTKhXOTbd2PQw
L0j7Dy26i9CbLzyWc47JVbWAXEhAaaQ4ZTl9yPwqGjkNCT/N8ns7lGEBnGsDTZYk/haw+zzXxHz5
rhhlp7AUavxZk2a/LABrlhsFa0uaNlFea+toHTcwPlQfB1AAO9/5XeyLvmNSPJeir1w/D656Aqi4
qBYS7Vt1U0ueFkYwL0uswfwL0zr+COlrqK/t/PKs8n+4vks6Fr/e2HjBW5CpYb3++uDZBw92/mUa
Ns7hFv80EVVJDHaoMYbpZg2rYLewjSu+za5RamraoUgbH3YlFwe51Mc52VIbt7gJN87HaZXUAxcw
PfoPIzuV8WN133uMY+KogiWY66CMixNlyw5n47CfVXRXIuDXr3lzYi1E3oNoHL+aJ15IMzytp3/u
s2zsrhKy5YRffdtry4u+Hp/Gu3SxfMdkbXZU6Q3rnJangv3BjnUsyi3iFdsiGvsr9wqRpi7BItIX
LzklIO1d8k/3TYgRkRX15kpqlDlV2kBmq4TAR8bU4T7jRiwOzEv0usBFagX5sW4O2ijv2q3d9fr5
79QKTByVivGYwQq8k/Djsr9i7pNv0/fxSlyFPvMq2931DSaqqmmU1waeKk8il6Fyge1ct85N7wO2
HBNRJWkyat1m5akDGKPcj6f5kRwpCCtu/3IL6NgxWb70FLt1CQXHU7dEUI/fdeFwLI/JkX9xfgZH
ulOHLZS2xUNNdq91cBRvOCraaeH/Wvrk2NPp4zqKjXxgM29EbdM5UH3QWIOC/XL1qQn+qcTG8lqO
NCa8yilSX6gUNbKaHMpp3zc/NIqgn2+vgGW7M7mkeT7EbuXhapAH5KWuh9CZSFiS9nGY3cvUb8l6
XKfhvUAwYjibdOVVPs7fDkeD4uju1mGL28E2PUYEO46zjuUA0zgSHNXII1HonSvc8zx9v2uOTEhV
mgyLX+e4l7Tuj7lOoz5P0aNzTugYym5LVsX2eGFiqsZB5q6P8+UZ2t31Q7nPDsGeA60379keejob
zmQ78JsIK0kK6nsjPob+P6wm2Xu7oQDGv9irw334MMcEWCV1t8yKI6xliieYYj75VG30AFk8ycRY
kTjDC8ZQlShZnGn8uWIbl1qLG5n8XmORSl66eNYhaxoFMixcPyTBh2q+83cbl1vQdyra0rI8QTgh
ZJj81bmPV8AxOb1cN68mpdATinedSR39ZOPQZ8kNJjZKZ/k0QwoD+8qYP0+s2zXNq6T7bgJIlfy+
HVu25TSilzGIf9Yyy09lo6OB5Wc33ULRW0yb0Ci6CH+deZ6f+FiGa3kh/layv55638lmJhbKmVRA
aIFHlnT5Mq11mHfFMfW/l5BZ6uV+EVuN+rZxjKNxoV3PgQSie/YF/Z13zZ6oBq8N5GluIXlF/MjJ
/7lrGUxmaVH1AQsIc8+kcL/2cZbtMuXfh2BwTOYuNma0432QnRrGooCKKM/SjQOEbY2v/39zDJ/K
NRtXCAmcgOOLWhA8LLzd3Z4SS0L4Xz3/jell9Flf+F5+AvPF8JhA6xhtgU0dpi4d9+3c6ePtcWyf
YByd+xhtv0UgslOdjod8ci+Ubl1SLAFsAqSgapkRPXnZaWjKZ4mH07BQ898Ni0gGUY1YbRRFbG5q
xvDo9zJeM3oO0PfuplAecZ5ZPuqQ51+F54TI1htrYpkrEzIVB3plMw9SJNHp61T7y47OaxzeXgjL
Z5iIKZCypLNfyvSUNfJzLJssqro88prZjbwhd3Z16X4mfnm6PZrtU4zYbjPqB7GM01O7IIN4jT8e
85WzjYmyOK/J3VWPQJt4JFGnfvYeIVgbxVP2Fw/kXrvLfaHnXE/Cb+KDzllL6sVPT7lI45CJ6nEe
ys3WsOvB8J0UaxJ2tTxX8Tx76QmFhzwc5/KjO6dTqBkJ0V/+EmRNEGYt70KoFu+cnL723P94e2UC
y9DGTk3YXCVj4SQn1fQhntHSGlS3AWDIkMhMwrxpQxdylrfHsnmBEfxMxG2gkiU5pVTHn+nUyr/S
hvQbUBWbFxinbj62fiMDjiXCJStcsnWvYncJoTEWFf1d8rY+jtv/9oOgLFlFsjk99bFe93yV/CEJ
+q03gXfvVV5gwq1Q/mZDQHt1ytL2Y1N4u7Uavtb3Xdtg/poL3jjxoKasJ06dnlLNPy9r8UwTtP3n
3sah0vbrjSDX3Pd87ev01LXFBxRY3XCWWZTNjbORs2wDXFf+ze9PKpJUeYHpoa56HtZlv5bivBRb
xdB3UyKmx4hxr6lV38osRX14DWnahqtLz3O1hG5xXBNo2Q/ZRiDYPuQaIG8+xA8SljhOhq4wr3xK
BrzyZyQPBVP3ZCt8iRHUtfZl4gwMfuRSGfpVRsIgu6uIBONGFOeEDM6QOQpxBmhCnfws1F0v4zBt
hHDN5pRo0IWcPUgxR40Y5qhos5fb2cc26Uborskc46E9ACAsAVvcUn2CavKRqy3807vJzQtMZFXW
l4tcux6orSSOSDO8EJZ9uv3L381sMG3EbVNmvBi9FJBLJ8nCQJa/odfn7DxIVRKyRe9l8X4TVQXl
PK/PKQbBi9Jzz8oTGMkPRKGNU6wnd13DrFIbmfr92z8+yAhkvlZjnJclDuBO9acp6k9yPo1p/aAm
tm/i/qmK29Ok3b9iNh0HqV8DXMRuT+X7NTgMbQQ5YACijKHjfmaEP1R48Vugyen6IJQonlbnm8x0
6Or0tciTQysvFfRSS7C4kLsgoRjeiPx+rcGLi+LxeewSIAeJxtUmVluqIBYXN9Fa60orkXPtojqU
/Pa1fBAt+kzq+vftybP5oRH5qc/cpWC1e1Z+/mcG4UPqJ2soi2anPLm7Pca75xFMkJECBpxKM+gR
4xbIxRiVyo2WdDmypvqygEyMLs1DX6gPfNw6B9umzMgKaCRL8oa5PeDM37Ty9zL7pqq7sKJeYIK5
9MT7pi/kFYL/3FRD2OCqmU8vU/5HbIFFLWnHxHK13KFVcMW1eOVxzp/0ViuLJR2YQK6YO8RNryEK
1fR4t0jvqRUV0H/lmocd5QQAbC++kKL7fnvdbd9hpIQArFmcgYnujK7CL6uL1mAIPpGN/fbdqyHW
wQj6gTSFTCvan4UXZCEHFZFU3ge/Bi/lTE/Fcue+7hvR7WWj344N68+++7nNXp0B7bvpxuHHNkHG
ni5d5i/tlVZv9U+DA0rU0+2JtwSAbwS1R9tZeRWCeilBhuE6c71DM6L7AM8VGz/dNoQR03rJk2bQ
AjIRYg/CSwddlOnG9cW2skb4lrOvi2u95VyqvxgUFjg64cWjGIaoC+7bfU14F7Z1r6zpdVF93M0I
CQnEQGf6Xcx39dN4gQnxYq2zgH8JaSLo9tP8qpu/bi+txWVMdFe7aOnSGvOepjrsez9k4xYu2Gba
CNfRG3OeZzA90Eds2C3duEPY7BqRSng1V05y9fJB7umQ7pNyPd43G9ch3xy61xiYtBwKk2B1p6dA
LJ8DuqVkbfvVRmy66EnVOLJiE5n+qoKP41bnmc2uEZuJbJqUr7CbBB+y/jdVW0+118j7T8EBHmdE
5OAUflCqykVLe3Dy8va16MfjuFQPTU6iNO4+xvW0D0j8wSvTLizBtHvfGhjhim6g2m8Iks2o6gly
KNoNhTN/vW3ckgtMdFcS1LnfByDJ61ka4lS3qKOe/pp6PCJu9ZDZhrjulm98SEBtfXShGnfO6499
B3gS+5Anx3bS4TT+uv0VljU3MV0g0GdZQ/EVo/PTn4dQbN46bZaNmJWAw1c5wY8Hd+13l5aRnNjW
xFiOhiacq/YY2r8rcJpyKg6iap+XOk7D1WtCBdzFxj5iG+T6YW9mP+OQQQA8CpDJ8QzJO8JUlAfH
Zvhz38wbUexV6eQlS9Cfm0CNEfP7Hq0l/obnW/ZAE8Q1DHXdNhIT1Mw6DFq+a5PXrNQbF37LqdnE
cc2uXHNKBvfc9P0LOEN3Sec8TlOzS1zoDNC/M9LvPHcLdmiLAiOK01WBI9vp3DPI6z8FTrobufNh
7NovkrU4WdUbCdsyZSa8q9VqHdIckTDznxl/DtofTryxzdhuoCZLlggyWgx1457loveagkAQBR60
4u6COQEQ1H+dwV7IOQuLLDiCrubUT+OGF1vC0ISAtXwsgG6EF+N2wA/O6gbHgA1f7vJhEwSGvqiW
t1BpPru964Q5E9+pAgvgbeOWdTdhYNBFKXI0qJDjCJrWbvi7kupA4mA//y39ra5l2xhGjEMMmvtk
xhhVXh3RFN0xGTHBDl5PdoW7hZWzrr8R67HmaQbiueGcMfBtcChjyIfsB4RF9YO7d06A6d6esuvG
8M5Gy+m/U1aZs3jFhXw4A7T0o/D/bh3nUg9yl5ckWqfgYUGZ//ZINrcytvR0ZCDQLTFSMVZ/eNz9
iYONq5ktDo1wH+iU+zMQP+cSaJlM7VC4ixK+kRctOd0EjY26Y4KMy3Beg+TUy2Tc01q9xmMTlm2y
kdgtH2BCxjIx0DJ1MDWUHxLxJa4/ifX19qzbTF/d+M2WlAwJ6vUplO9G75doAVfP9+uwv23bsqIm
XIyVbtvV0PpEH1IfAZe2dwJyn7OY+DDc7dAmKHAhJoF3QKH4mHdbZ1bbjBgBLPGCiDddXJfKUZ3S
Qu7nUh7aut3I3JadzsSHycL1FtRDcRtrXp34Q1p+9fS3bPiHogG3PMv5831zb8RtMzIqymLG1an2
SX0uaDV5Dy6qa9PuvgGMcNUrNBnT6+L2RX3NctVLxbYoR22OYwTsyrpl8a9zBPzQAKJMfwo96mws
gGV9TXxYnSZO0pT44XpU53h1woCvFzRSbDi9zfw1kb4JKDFNugbW+Cop2UULEad8nsKlvesd1wtM
QJjw4kbF166b2K9D1U07f9p6GrT98muGe/PLp7YTddqtCNcWe0pTHGMy7vAlG4nSZv76/zfmV7aw
yZ3hkUutTiqNP8hMPMyJ/njbH23mjbAV9Vzkc4LnC6eT3+cZGO+6y9qwzectWmXbCMaWG4C9pgfE
CsXQCoXdBY/d/0tr8/72B1ic3sSFFRwEMIuDLjwRtMfVz76wnmzJYV6d751d3MSGkYyTdsyy9tyB
R6UWXZgt+AvKfdXTqFjK0JF3McLAQY3YrdohKbMJ9dyYxYeRtdFCM8hdxBuzZFkEEybmSC5raEn2
Z+b1+6FzDjOtTrWkG/cQyyKYWLFAAiXBBcKrSaF63dRPIH3Y+OWWg6HJnNVOAIwQDWBwH4SOw3cl
SFzZ3B8XFIh4tYFbtA1ixLBXN+BGbGvw7Hefp+pjEA9h6yQHd5Hhmmxdn95HpXqBCRELZhSKp6wA
U8yUR0DtPWWCgqTrB/P5TmWfkUWewKEajsGL6rcOopZzlkmopQFXaYcqQfrg8jzO06NW5KGevQ+N
3sIr2XzLCHA5sqDTE7nWF4b9mNT7nnV7t+4PdwX4/47ybxKgo1ncE8E7EFEvngipSIskYovgG7xp
Nt81dmQls2J2NKqw0+DqMGUqDSe9Yds2NUZUT7On/TUr+nMwJpFQwfdR4vVPxD9vT41lcU2k2DIl
fFkVzJM2QM+IDCudPqYFj1iybMy+5dxl4sVQos755OJMAU8KKxdaBMHXLAvCvgER3xiEwLtDoTLY
eiG++sw7GdcUfCQ6iX2yolyS5F8gV+fK4dmt5S7h1TGd6Dktd7W8kH7ZizrY11J+WII7a5QmmiyH
Pu1aZZ5+qkGUOMjgkC7+xrHb4gYmimzFBg6W8YSdK14c3Hk4+J4HxOW6kSItHmzCyKAg3xFwONFz
luNYNi1h0Gysh83BjNDW3RTnJCvYWazDRUoH9CXqQlIeBeouvh4P2ln/Pt8Ug240sGEMfe7Th2Dq
HmN5FyQXpo3IFmL0vUYrdlZ986dDD140Tvm9v9sIbdmjg63vcnZuu+ypHdxDV209sliqFNLEg+Wu
EzdusuinAEp34VVtWB+9XZ+igUFEarNN4n23lCYujEA/vCTjDI/nP4videJZ2MbJhs+/75TSJNfy
B6cEIwX0QHTbfxNp+dQmWwpF73ulNPm1sPOvaT32eDMuyXOTtge37j743Uuntzi2bTNz/f/bPacA
2L0KesxM81TGKmy+N96ne3I2gImG6UnIya87FISFr8OVLiHJ/aeGxCfcJKLbY9jm3gjbuF/XZdbp
cG5bAFm6LF9DCAQebxu3zY0RsKIRFNjhUT/5mX7EA3I0zOy5aO7b7qWJBetTwMTlWOunUT/7ztdx
q/T3/hFPmjKMNIPD6Br+uBTg7ubndcwhN5hFLf8uNp3e4pkmGMzPlqrnCzyToJmEZn4kK7AarN2H
gGy12Lx/J5EmKMzRgc7aNUHlifb72WsjvbTYDV98dZL9SyXuuhdKExZGqzx3XY7c0OiXMQ0d9lNu
keFavNNEgVXcXUcoSuqnFICAej9tqmtf8/p/Dw/SxHgxnIVGwUj1JMIlAsV5CKYmkO/TXX3cOiT8
78L03hhm+HZI+cuKMehxPdD9VQOnOzRRehCfeTjsvEP7VERojQT3/H13N/kfdNfop5mLzqGnAhfo
mp94Wkf9ltKEJZpN1UbRNyL1XRfhNn1Z6zacnacl2Sggv7vQQpghl3Y9LYpl5MearJHnDE9et0VC
/m40C2EGWk8D12vniVyKYv6du+Vj2qqz1NOPtoe2yubVxvIFZrBp0Lek/TDxY1KUDyRY9kW6sQ28
O+/4gOuHvdlhcKKmHR1Byu6NKko1Xt9HuZtnsr8jScP8NUG9MZ9en+nyKudgTO8eZ1yVQdm6d/1m
d5/561e9MT+440hzUqDhu493s4K8Bduz8p/bxm2Tfv3/G+N5uQylqEt+FGzeTcnvudtquHg3d2JW
zH2xa8plmRdyGfISfWWjc5D+dJ4UGu6nIJKl+1dZdIf7vsLYJit0HGexwAI7egkhVrSDMvvG9m7z
nWv+ezNBkgwdmnXhlSizn3q3iaZJ/l0Ewcbi2ubfONn2VOGdr8jJJUvG7oGW1Xgag+o+4yY0ssia
NiskckLvB1PYJssYsnQL32JZXxMU6Reg4V7JSi5uX+zT9EiX17lIw3JYogGoBPfL7aW1JB8TI8md
YE2TtkqfYvfZL9fvesDrWD2zlxa8uAfR+FtvKpaVMLVQx5bOIJkYyaUMahLOweLsVSL6+9zIREfS
lBJwejjxZfaqab9k3aeyz5ZdzrZE7m0///r/N36a947wPLrEFwG1wUwUEVXO5/uWwIhkr5lmUBuk
yZMbpOJQkeq5K5D5symZIq+V3rOY7nrqw6OJEciTbAuvUSUWAWTM4QJewKgY6DcKytDw9sdY4tmU
RW0dD/JJVZ08BStaFsX6x0mXLERr5p0LbQS0ytzW6ZMqeaLoLDuoBBVNponYexn6pG5/giUkTLDk
MpG1qOchedIVgMKFx8KU0sdEiFPSQGk63ZLhsUyVCZl08qGKASpNnqaVHaVb7YZcP1O+Ue6wWTc2
5Y5MVdsvWfI0F+5fVcIPuJ5EUPQ93p4km3ljU245E12tKnJxoGgVrkFaHJ2e/Zac3vWKADLG68hv
Io6TNRmx6SRPaLF9dv1fXjC/8oHeuchGPE+pGlUKhfanuhenpmkeSSEfiqV7gJzvP7iYbAxjSRsm
Q56/VqvTjpofG3/acRAIAOp+XySYDHmMFDkQTA0WmKiPcm0PccqOYl2+3l7gd69/mH5jY2Y+Xroa
hkDr1z7KprBCHXPx9vHm+73Ng4xIduupicuJIVNAQzfiVU5Bs1yd0rrYcFHLDmpiKWU8T+5ScXIB
xwhevNDqmMhP1STPDU8OTj4dunXrWmNZZpMhrwooNME6D8eMsdoLQE1df9lYZss6mFhK0ZS5zLgg
FwASAHPwzrjJRpnSh2qzTGFZCZMjL24n3rDJ4Ue/8vM9ZWAu9Ktm3Ptuv0VLZBvCCGa3XiqqF8aP
xOt1tELPaedN/WufkK2sbRvBCOjBl1Dpg0jqsdLx95X7MYhxUJCq0uzPXQFhsuNpXA0Cel2IoMYR
rI2m6sLQmdjnG6AEmw9RI9+tXZr1CSMXpgBk0QpdfQ16LHe3f73NuhHOZebEAxlxnCRL/CUd6XOp
t8CAtpk3AjkTeLVeA+w0jcoyTEsqIjer5x0Frd1GKFuCwIRRjpM/zsvskIsWc7kjpTz587ondQGm
7UZtcCtapui/eEo9dwG0hS5LUnxIEjRvgp/ortk38ZKzGjvoJrvk0q314wIBnDZ4uc/ydcbe7JJ9
LEnTCfxo7pEX6mq+6yFUvrF7WVbWBEuyfGrShHg+oO7plwGqYdoHzmeqN14UbRN+/f+b397UCRh2
XCd58pfqM2PDr7FwP9+eFpvDGGfqzoFILrSkyWWSXcSz9gEvizsZ6y9BR/7cHsI2OUa89mhoVd2A
Xy9GBNTHhHXhGP++z7YRrdmi2hLUkOTi0VTssrr51K69+oCnt7sUpITgRtDW0Hz3gwXlA5qnwSEA
BeUTSPLv6/QSwoREEu13YzJR3F6Ty5B0L2rMf9yeGovTmEBIVo3gRslQLXN7BrG0suifs5R6u/us
+/92Sc1WPQ0dwokUwn1sY1U8oJ8H9+7b5t99gca0GNHqjYm/TJVix7JVkcPHMOkPsR8fx7R8yNc5
DNRPBXTt7cFsM3V13DfhlcRj0WQrBltn9lgM42vt6w2Mic309f9vTLsjnRYPMtRPHlges7WIWNlv
rIAlrExwJGjICy66jFykVxwL//Ooxr/qbotU0PbDjaAtQIUw9p1C1Yx1nxIJQoGgYneW5JgRtT0B
VEGqhB6FU/xaXLoD2dxOTs7XJohD6tJj7Gz1mNlmyQhftfZxW/a8veCeF3rz10kBMDF/ustxTHhk
jCnRfsrZkQVS/clF0l5JrNZyw/z72CEhTOK8fk0ntSRee+FpD8ZbEZVNfUjIB5d+c+f8kwMRnXFC
AQRFCc429hrLhmCCJquxqKuuTelxQVv8PyPOJ2ixmnkImYRfDkiJNwLc4l8mj97CSVmxSfvnFPjV
I0peIEDF4SXZ2Bds5o2Qjq90pz6X/nmRxPtQulC/XoFV/nJ73W1zdB31TVSX0P2bySzZkSzJF9W9
+Lnc+0V/SZKt6XGv/vmfJycsvbEvC1otkyR0vPR4oM/wBqTGzyNw1vobBYtfj/KyR35U8a/bH2Sb
LiPaA1BBNTpr+GUu9KFcyk+qazYy4HVDeO9DjFjPaghRTuD9vdTOhY7OMWcTgCRRm/DdOuvD7d9v
ucGaQMo86QefFBgkhwAX8HUCj1pQxHutx29XabmKb1w9LOOYiMqaowoVrxO/oJtnN9G/JdqCSTPu
gJQJeQsVtGre3f4iy4qY4MqswAN+7bv8Us3Ev2qS1CFPtogxLLurCa+UQCG5bHb4RU9/+215Wvm6
lyWLUrLiEPJhod8CAC5vf4glVkz+PZk5dVsPTFxWkYY+1Oo02IGb+lHdPVVGrHszTQIxoKaTq37f
DG0TXdvn71yH6/q8CfXCF77AlVxcJMk/DW03oERLt3CaNncygpxXDoScWl9cIAcc9VxHZS9/paBf
QR5MEudprbZ4HW3uZAR47Q55NXcLv6wt9Kerbl6iCiqaG8nc9h1GjHOXyHjyfH5xJ70rvQNLv9ee
c+jFK0ueoUu5sRY2VzL28mCt+grafexYx30YaHqoqxkCdeVDzd2NL7n6zDvZygRXuomoXZ7E9Ogw
B5Jg30QWAJT9z+1QsCyCCatktQNVHSURCujvUeWUhEM2fr3PtnEeX0vtOdJBmHFaTtBESfpj0hIv
um3dNi3XFXkTBSkTMzAumPmp/FNML1cS9GT5edu2bVaM8GWDGLSsEL4Bn3euX4Ry7h9um7Y4jImR
nPRSjj0h9Fjo4NADVddMxbNI3APuLofbQ9g2alPEtEYzrh4GLCpxfzHnS9E3oZS7OP2Zg59Vz1+q
rIg6Wd8XAiZwso3juqboJDiCfepLP02nUmVfa/WJiq2eTNtSG7E8DdBKLQgiYK5RbdZaf5eFD3a3
ufmzMWNXS+/FmBHGpTdyb54S78L5tOvmf8A7AyR+1JE0bAvA7vT3fHlJp09BfJeohuAmtDKuBZ77
c09cCij8RH67qr0oqvu2CFBN/js4Oq5nqvJAXIaMR1W2HpqVb8Td+7HBTTxlHoPtcmpndvR56oW8
0r9HDyCG2wthM24EdaH06gwcT2ptwkaQQ3vV5z6r2g3r78ceNwn2tAC52xg4SBnVL1CX56mK4iAP
G3cjmdrsX7/qTUqC8lbgVD5jx9HZUdKF/bSb0rDJ7+KvhM+wf9sHzB7M67mL3x9Mu4ANe+X8uG/e
zb14rvg0KcyM06mDYsuH1B0Pt02/H7zcxFFCbb4IiqTDhbTXOzrGXx3QjXl0vHPOjch1atTV1obC
Y6AF7aKbOS1xE81YGHvdxvXT4pQmxmtIFprIPvDPw0KCZ5oSWoVgYXVfbk+QzbwRq3hIg5q1j7lH
teTQ98OhJ1svmBaHNMFdPs950xLEatavTpT7ZOdn6SvxvVPibSnK2H7+dew3Tp8nslTawQIEfDgO
CY3GfIul3+I6Jo6yTEo+1AVK2Jm3PncSobpW7Dubvbtwgdwkw/OcxqEraL+OPTiBszkCcevuvjU1
IjUeHRIPvsCkAHHoFv6DKPz9faaNUNXrNIMf2WPHJXtycnUUk3O6bdk23cY2W1Xl2oCwEwXOxkfH
SxkO3vqQuFsMJDZHMSI1GQQdcCxhR6rSVwc9CyDm3wJVW2ybaK7elW0+9Jod4SX7IJ4jFy/St2fF
ZtoIT2BdxyZpYbpsXpK1243uXUoygpvwrc4rqKedCkmXkq+dqlIIXG/hLm2/2ojKNc7jxCfIumsb
7EoynDq+tYvaTF/d503A+6BEWVZ0sxwb3ra7qXGanevKjce29/kxMSnXUd9Yr3M1tH0/k0sdcLUu
JzT11VUCJt+BzN+yVo1ut0uXkjgnnqMn7Ie3tLNbHNRSeOWHIQiGcleONUmcSNblDA6gok7X4ksG
jFHX3lWc56bKqZS9UrGnnN/+xJgXLQIF+h34buO7WrkxCUaMQ8dzGhup1J81z7PlRfgLpbuqrtPq
ZXIV+BBvu7Yl4E28l+/MYux8kf5ZAt3t1TJP38oEaMiE0OTX7SFszmIEfTy7up+63P/TOlV6yMnc
PtGStvflQhPtJbKliaEN6P8BXAQlhL4U+6Hvlo18aPntJsaLOm7QTwFa0cFjk9OP6F7BkavEC8Rd
UiKCm/x4buYOEo+QGMDrAFyuiunUVem4sbq2n2+kgDqTcZ0GqQZracfUY5AP7Redk/hwe2X/1y38
3zsT/w/GixaKDDMFe4Qv/xHqcz1PUQMdAreo/k6F04dpPHz1IFCg+1dUKMOAiF3QCboXCVIeWo1v
/w7bZ17//yZh+HVzxZhz5Ig6KXZDXe0qdwvg/H5RkpsIMKp1zwOQlMED1F9LrSMaL6jkJYd6GsI4
+JGoFCqRd8mQwx2MqJ9oikeBEYflsEjLSJTzzs+3bFtC3USEof+NFQrbVxKSFqzcfiiyY+u/3F6C
q0e95wlGkOM1eoiDkcC4kl98/sxKFQJKCJTwbfuWJTbBYE3ruECLxLAvnDUi0wpity2JpvffAriJ
/io6J85XP4bIlByHUM3f1Owcu/Y10RqiHVsKEbYvMEphy1xULuHXUdK+/Mbj7CNzt6jvLE5qIsCY
o1FzbAq8c7fBoyyAZGB73/tUsTKKUflxfwuyVbSwDXX1rjexRtTICjzB4qQiUiecOwEmOTcSw6+S
xyGgaOGcPk19vJF/bUtjRDbVeUcrr0jSMK7cfanLUKbQ5vI+ZnF5oPNWb7GlXMZNcNjqOqJgtM+e
SKGOBSdRG9DQp/M+o3sJR6ucugpnPpyrVm4cKq+Hx3cixmTjW5M2Tp2EZk8y656qYtmnJP6pPQ9A
Xx7pSX1N1Fb/h/XzjGN90TXCcZTq0pBBjb31ySFjH2XLwy4n6KQXB+260Yz3Wrfa6p10r/ec977P
yAh93zlujAcj8GDqTzWo7JhcINj+wW+8QxmkKBvVYSDOMZi8+vqlEyycsmHjCGlxGxNv5kx88mbJ
FzztdK730jsl26mg7fdtNy4ztOTw2kf1MG14qSWzmsgz1a1KkNLHcN46vlInfowT8bUqg43qg+1z
rv9/E3OzLP6PuS9bshvHkvyVtnxnNrhga+sqsyF599hDUkh6oUlKBQkSBEGA+9/Mt8yPjYcqZyoV
XUpN59NYPiiliEvykuDBOX78uCeezwWOX2l3FhU6Mr48RGLZteBfYub+Jwy6H53nVboQ2MHUAuJW
CISYE9XLktN62M1SfAzQUcQMU/7nwfxH53kVQ5pqWUwXxjjPuk7XFL1Qu6rrviDXy8zTksjDXzvP
q+ihN792QTvhPA66SB9t3SmkJkF1s4aNzplv2E2U/FTQ8Uff6lXBbwNhByhv42yla3dxAZtaHx8h
tXw2C+imlXrz59/q5er/xYv1Ws9Pj2b1rn9Z3FHY0sO8gWnKrfkJIPKDjTx5FSpWiQ3Dy3bDazu8
ZKWBhMWsy6uADmmHhuyff4cf7CKv6WtqLhLTj8ohrndomo3oTkCidetMBm5S7rZ+V233gfhLAgA0
eU1nK2KlZFx39nr9sMCX5y9C7P+Fy7YEGgQtHJbv1g/ir43gJK8tYCXWJkxCA3D5wNEaMoykfay6
bcu2zv5s7/nRhvCayDYRPOVgTcgDYdNHaPfnXvb5VMIBZq3U58oraHBVO0HMQdD6ZwZvP1i4rxX/
5kqAhTSG5MFtM+Rhe/YuFF2V//mK+kEMjl9O+ocYCXsvt2w8Jg9tGOuUUnuKE3+3dN1PVuyPLv7V
2x31NoEcACEPFMO+qajhGTea7ScbyA9ygdemsNEwIZBvNXmQDqXEYMe84+ocjXWbyUZsGWCzfIzJ
X9Ipw+vw6h0PIdJpos2Thy7yMKero75U+9EI+ebPn8UPl9ervZ8ONOrFMJOHxckhhQ/TnC1lDQaE
rW8KHyKl2p6lbYNDGNspDbefjWT94CG9Zr4l0IsryDwVV6YqPyi50hTx+C+CXq9pb5EhUd+Ms7xa
JezI4mGjx3mjwU/2qh9d+suu8of1SxLcs4aZ4orDg/IAmEF/dtpuP6E7/ejor3b2Dg2XUA8z3DJG
KOc0FvMP5fzX2PFQ1/7+0qnEqGZpcfBu6ddDzVq3g+LY6c/X0o+u/OXf/3BfNsWkgp8hDs5UeCV7
k3xoqPE/gfF+tFJfE9rc2pe+tr64EkZ+jtc2dzS+hv3Qu5jLx4it98VYP/RGvF0i/bOF9INQ9Vom
kLGqkU0UF1fTGp+jXsH3tsAM3iK//rVb9ur17oI4mJfY0aey6MELGtdHBSr9/Z8f/Aeh6jWnzWC2
zhd1Wz7aBn+8tU3Qy/1SFnRFh0MNtnqbWOKSHaVNEC4Zpv8Xf/fnp/7X9y1+3UYkTk/zFhb0YSzf
DBsk8czz8FP58h8d/FXImr2d24p27GEq6xzNyr2RFFYb408i/L9exvHrBmIvgmpSccUeRnBl26I6
19Xv6Ne/f1n+o/za3f0j9fN//0/8/UtnV6fKanj117/f2q/mcXBfvw7Xn+x/vnz0//7q9x/8+7X6
4jrfPQ+vf+u7D+H4v58//zR8+u4vEJZUsGAdv7r14asf9fDtBLjSl9/8f/3hv339dpQ3q/36t1++
dKMZXo5Wqs788vuPTr/97Rfstf/+x6P//qObTy0+9T+ey08GDKX/9T9ff+brJz/87Ree/AplmpiG
SUKSCOk2VvL89eUnjPxKQ04lD2GChdzjJaIbSEBVOKP4FW1qQgmPSBSiLYjn6DuQTP72SyR/jTk+
IkMeSR7DVeCX/3Nt3z2jfz6zfzNje9cpM/i//UK/JYn/TONhLxWxKEkk2DFRLIH4vQrNNSUrwehh
sTMO6jxZu+DtTXVHGrOr6AQD4t0ybtsMw+N5Rhj/AmX12E/Im0NRfGkplzaL+t7aN/XYaf2B9ZjY
xl3fyj7TpiUkdXBRg8eYhaDZcSmbegJPF7TgGTk9yJbw3A665VmKmrEHh4nd6k7GlKnUiIKTj+BY
U/bAIALW4TdN2O6QOXYm1bEJk/MaJMLfgh4oUtKGz3LcStrhhEnacOndWxjFV8GpcnwS2OV9HO3G
OTAEyCAqmLwAJiZTRYFegYThNnk20EPfbg0Gw8xTvMik/ARyWqVKNH3LcbnmXs3LWdug1ZnTIjE3
EARk9R3rEzLvSMA7e68xzLKmVdLN+P+22qqzrULV5iIWs9vrIBrlDkBiqVNFhC93hjoPlboIoohx
Xbbzoa0SS/M4bJy450SF0TXM0spMJ6QKchg0lM0HKPMVw6GblqD9usWY7LkqEs/ULWtFu+ViTNx0
XAnKzasJn60fJ1HRMRe4o82+Glm7ACRdwt+qxCdhTl/4KHtd6tlkihMMYm/4nY9FSCN1x4KxiK9J
VxFy7gYzjCdNYBOQsYEYnbZcaIx5unlpU4MJI9gk44Y/Q/+yKPK2tB1Djagi9rFa/QIRIrBR0eYG
XBFtWUOmsN/BS6iocjxvE8NkD97Bl9KpZQBOE69lrmbsvLcrhKSGvMPq80fe9MyndG5CdwiSsK8+
N3QdPc9KGnN3FDLCvETqvUqmPO7jjX8KaWxUpuvGJ8c5irq3jRngV6LdDHsIB+WEJWNBFT4IpAxT
GkFMocxUD4dmGAFvEcuURq94F68mnKF8M1uWbnxeXM6WtQGyOTFC7xGyNdlJldjMvDRr95YkfNJp
70rrMsWK4slTTLzsOlSYZud4tY0H3Dr3sTVb1RzZCr865hSGehyRI9Jw0/gOEhRkLfKkkEl4ck0i
wn0LWxd3QGufjzngioJBXLbo/L6M5rqCxeuo7J01CYkh/FBNNk9s2eDfF+vulJ4Xn3sqK3uU1jXd
wfXb+jjB3H25COvw3lANedmDpZZ0kJtWizqVdAU9PZFBnUWYF34TwvGVpQFGx3t4w2shLnhQpHnu
q/gBDz3GOCvRS5XTEWKJaQ172+KgCoTA1I9TlHxYOgW9zABVlzuTSIMWyxhS8ANMi2FXNQhkoVlI
oE74phxW/nWb50m9TZiMQ51WhHG8iFBjnkAo38po3xJe8bRYOA/SBAbRxQ1pejjSNG7DaBQ1i+pv
tRPTvNtAX/UAAOMi3KN55psbsa3jkLFNhJCfnZ38aLWHt5vuvShSbQayHNqCw/jb4z5vFzKw2e2E
biaznyB32Ow477o4b7yhNxQ2wSp1EOVsT0ZpkKEHtKVqpHII7jnmuolHKc0sx1SumdssGNeCZt6W
JfANOs0iWxEzm50wDX4fg3sQdY3gtJxc5pCu9lo1q+92Vspye4C5j3dP9htXz/dje1M35fx5Coh6
G671PLxo9SY8dUvCT6YP+JfEJuY3BoH13yIf2i99DU2WvEEMl7uakGpI+2oU/T6ZwIO+gnOG6XfY
qco643PTf4hBxiBpjbWprxwzuLnJUkAiDuBl1xxUrJc1jYWnIkvsCOI04pX72HcYBUxX3ib6IKJ2
NBDlCX2bcr0wjOvPiy0fase24WGsRsQoGaNtR0S4TGjMxgOONYOSACdm4YdcNWM1PQ4IeC0chtAa
jqN01VG/pWVVsv4Uy3JmGWErZoeX0dHpOV4g/bBkpWI1jGuBVc3ssS5KEd1MNGzD/QoHXVhMQw04
aRHYhzA8DkNN5tsevBaw2eeYi6OTQODPBDryw872mkb5kii1PVRujmF+3QZDuYd2OlnOVDdhcYzk
MkuYZJoWKlCGjZCCjaDVi7Yda4JWnmqnMRYfKWPHrGVbhLdgm+b3G/VLe7YCQfy29VWTcZhP5/Uc
lTGG+UZ4Q4VJlOT1yoYBW4VWde7XvqswvNEsYK+4sdWpxGtV7qMgHte07kcagmoZ8SAzZasRdRma
vCmvtO0PZI4TmSXog6ucB3QD7qKplQdYLPT2E3g39brroRo35203hG+DsIatU1dh9AX60mYpD/E4
u+lC8bL1V20ZztUJpBHnMj+65F3Rlt3nZeUCjkftOEMFQHnnPk92BodVK9JGWVA5y7NpoMJmXdR2
aud0XcXXdQGu6JmGHiMdGdylm/BzV4QwKQxkCRtSHxMcJd1mFI6wcYts19fpGIWFOcI2XLk9TVrX
gYc0YCRrjoaV7rByN5HTYkiK/div49MC96EHODT1En3NkqMvYDcGMN6KXg9ZhcU5HHq475oT9vR2
3tfw5/Jpx3sVfi4hsAOraD/I5kSDiE8nwNTxfPYvg6ofJX4FyY6TvDmZriH6qzK9ro9Cr92aKy6N
Os8QzGnyPpzZfIKPSCyPYxUEGICMwlXexqoULg/gyOPO/TYWw5Peurg/23EJCo0n0PvuaJoSPkNR
nPR8y5KGd+8XA0z+hsfwOYAfdBCujyMEALDOBh8O8K8Hz1TAjWhQm2wy3TE6lAjQ1dR/GOCrhtXS
kokNj4usqU07H/hgv4YaMzapsGFRPSpL1hC97B6XUg6QH3nwgZzlse5jdIca72BEKpr61LNmwpYo
jQVwaiLbYAOhBLbt98VkYhhJvxRhCN1jQ68nFDrdDla+EaS9JfkmHA9X6xQtVf/ARSW3287zZj0L
F7arSUmS4A70fKVmvxoWylvvF9hSNSYITGrmMGaHTkl8Gc1eMlyIgLi42gUJQKUzouogb8Oh6auT
Ya4JsbUnVXD0Y6kh21Lh0CdDWWm+1Gunogh284N7F4LGdRdVdmDYREq8sKJX0W8zl2pvu20cdx3r
aXdDq4C1kDYhrT5OtRgdlg/W1c6ItS5SwwYb5pJpgZPqNnrqmPeYb9DSiGvvMcqZ2homv3u8k914
IwszikOC464YZ5xbkUPppYyfWoJodNoidLIOHW/D+rHraByB0qsr2//GJb77E9n87KF6zTHWh5Hm
hS5XohCc37iZm8Kmdha9yAzz1XKeaenHvNQoBn2+aCvbmwAd1e62LjUyyXzcOlaoPGamcQ9j6MZ6
P3bTLF824BaemEUzYuoB8yVTq98qq5q4fTCJEOs1Wh1lf2hYO1b3RMth2Es8zuIMJacIuVONKaFc
LW4d5SWGjMrUv3M0qJb2uWJkC+orubKeFZ8k4TWP96SPZLP/Vpj9tyrUH9ad39Wqf1rH/n9YoQJF
+JMKdfvqPn9S66sKFZ/5R4VKya+Cw61bEA4vdEleWB//qFCT5FfOYgh9JXFCRERekNrfK9Qk/FW+
jM5I2BcQVLEvAnO/V6goXmMZSYr/wBtjFMf7b1So38bu/lmgcgijJRH0VQlwYugb09ccxXobon6c
imgX1eJDsXl2a+fGZNhhdj2GosfSHJGQZTUtMLwFaR6zjU0up/GpFI1NI1k+WWXrjJUL1AG1j979
4V7+XlH/sYL+voX0++VFRIYU83Nx/K3//AeAUABXxnCdjHbbUt8Bc5b3IILdrLMtMqrrQxT581pA
PEhHP5NQf6nMv7sxHDa+5OU2QwZYAhT4HpqMlqSgFg4fO9I9i4WkY3c/VzqHffQ/3pvvgJ0/fsWQ
fGNSfXcuEVImoggWni9l2OuRCz2qQYQ9t7ukk22dhWJp3g/xsFbZi0pYvmCY8YxhGHfVz7x/SjbB
1rRQ1KLAxmAo+4Q5yqmHn8rYnEIMVuziZHLnFeqk+x5F1TEcys9TScZsliUqTaKDC8wH5TUdZXsk
NuLraU1kdI+y06bbNPn7ULrusSDUXxKkkpjbCyvyCfxsbF5dBMmvbFthoKw6HmWg06wX1RXbsR1m
9nacO//c8pY8tmvt9hCxFdUOAn162E/gIAxpHST1c6jK9eNEnfo8N1Ru+yRAnaTrkbZ7Xi1h3vou
cekgmDeZWez6PA/NsCs1qjyQRkNILEreHys0/u7R7PL7gXuiwCFd6JPYNnbAJp/shi1cvgSln7Mx
saxMZbP1azYTHR0w38JydEpsnxNSdx6tdzUGe1dM614gBcikNstZbNxl41rpvQu38tG0wYsrCJmG
tJRbsEMNbnYGJkvvKccs0VhLdlt/Q1dEPJanKRztR+9q9KdVLG6LNVA7xOIxr4BVXS11MGe+otWe
+SWBMM/iDmKpvwJFECBvgVI+pUib+ycNjj+msQWPxCkIYlvtElGYj9gL7ZMTdfNbuPTmwzZxdqbU
z3u2ja5E7lrVCrnc6FPbd6M9cRA/90PPyFUnFEVyUpOqPYwShh22MIHOmq3iN+A6IHleXIVchvIB
+77D9BI6Yh1A7QPgFYxnVSQuxh0acprkxMpe5NOykDDtgHSU+SSnNmuKbtqXYk2+vsQ4jFkV6A2B
tsRffgaqWu4mWaKeWVW5Q1K1BBmKCr6mID3A7DQ04gCgAMI2K8QGpBDPKOPrO9HDD0d6+ImZebY7
EZXqOEoyfKYRaz/5KYp37Ujs3eon9ziFQ9aIMatam/ZRBwkMFDwvLg9hOrRVr9Jm7OOHrp9VviW0
vfjRLPtaxdNRDU1wjSoWbcYoCO9JINyF2FI+Jp0vMxcqdcA4BDtqRP0rCz2Mw6zAh9sxaDUzrCMB
c78wafJCt8hfyq54DAAZIDOU6z1EDjaMyExfDQuaPFZFl9eaqsdADuWFdMXaZIl2YDA4FT35AQQv
8DXoPrYbT8ew7y8JYepdsvLuuKCX+NS1ACCocL+VXJnjgm7DHcQnMPUUAVq6LmChnMI1k+8m6Ehm
yVTSc1xztkG8oUy2E3J4m+xbm8CSt4y60O1W1+Jhw/5E3/pxHe/qCMhr2tQeFxYvawlBC01hz+em
94mYiutiLoPLopLuUKNXfhm7uTxCT889hcABs5oHqFi6hNT5WFCabiC63HAWIqd/kbBIaRG7A5Fa
5Bsm824bWPcWuyLeGBycNs2mPTS2i/MaoiGUW4AAF3BN1XzisdJ41G0Q/IaiI9F5UPNwZ+reP3RT
ET4Ks6EiGn0IRmrRAPNY1j6+HQZnHxyvp3LXJEDf4bwaY6Z6U31z0sEE1VYQjavnZVggq4blOd1X
LaDWFoKonxvQtd1xVCBQ7/BR12Zuk2sCLd8BtcHom+hDiRslL74oN3ZqRBOJoy7DrrmqeTmZ1Pdb
Fd1tBFpcX5aypCUePuKxODSQl/7AarxnL6XUTc0VMkkdRicZu0CdqLVFdyFLjXi/BN30CPcmPADU
aRjNN0qV76wJBdhOVdTewiaq40/F0vsPU7mUR8c3uO9WqqdXHS+WR7JuEWIw10ffeyxDDdfTIBr0
3nQBqkPQDC+TtQmIICOH9t5ofXmafRLfmcQFV5NtxNu+VuJBaJXcbbUCSmdn8FRaP/nPLFDyGkui
+xBZqzNQpuYbzrVLLZ2atMEs5H4CJHaLjtwapqVJYpX6xZlHaLLU75CU+rshjOscrkUSIg2YWD6X
LAgfSyLtGc4Rah8vy/xMYQ56DVsbdsVV/LbFfShveTS0d7q38xneyfMFdOvpdo17E6WEhvS2h2VG
SlC1pG6oxX5W4Yg0mgCdsCzhH+ZO6C8WcrrAdjDaOsQFyeuiqPembuUOYqMyXYM+fA8YQmFJw/Cg
TlvUdRdq1RJnQeOLvQOGkXM/bvdEGpkhIw8uwVo3qETiER621D5KDNGCfbp2w02PvY6nbYTSGxTj
1QI6LpFsYRt6O2PRPra66rAkO2VTYsb63q9evjMGnKa4KItLb1S15V0EGqNcXHxag9VeATfGpDFV
boRj8Wqnq1XrNoE8RCDfDai674KKurtND6ZBIOEaYE/kHeSiZzrF0BOkEOODulJ3U3bwW+/RH5mz
0nj5RgALvoRAr87xjPChtzERBzwYocEmJG0OGF9BLAlCBRfTcBtDBUPwO0Zcdz3ALO1rMQ7yISjn
7UMUOpLZbRa5FLo/yAbNPdgYhNjO6iSPWgpYtcOwxeBLTNjHQg/QZgEcVaKgz0de96doCeb96oNm
txoPM905WHc1vFf2ZRk2v60U4EVcWWA/aK+ja8Kh682mu3mNgJ833ZDLErBEo7HXAbyo8yEQwVUz
Vfaw9Zs5TSW8hSPkOTlce1naVjZ6qE0S7eeOALSmYJdVMVbDxOo2XYoovvEuabJp0fMVsLsOxqUt
MgjZbTtsW0FeMSsO21TpnY3m4i4pQ52V2r5vVgwAYMcY9qGf+c6opd1DJwH6/sJ0wIcE9Px9GOyC
thgyzaTN56FElQzrmgfYaibpVsXdCUI5er+0bM2rWehclErmGKNG4EMxW+cwsm7A1e/LXOrtDYIa
uTd181n5qD/4zXdZHfeuSQWG4hB5XljEWzCRdICuEJJ7V+dKu/ECL151AJEu2jHddBlvFW5d5Mzz
3LfTQxgl4d5YsUJdw8JCLkG97utZniM6jzm8/fQZ/TBYRvB4OQ2yZjlpfJv1TEVvoJKDmF6EFVzu
QMjdcxPKFHjYdsHEjUe7YxzOVODObGid5AkL9WEpqb5ogtxmDGe6X1tfpFWg5QMaTX2GZbrkazTS
A63skq0SugFGEEznsliJq9BUL1bVYf0WY0bjXSKC4SNGS7rHpS1afizYZt4wsY02FcmyfkByU117
a4MvSDnpbgnAJLjo0JK7tZ37KZ2qwehjm5Qott0MkHCqY36EIceY2q6pL6NBz+7cq8VY0N1W+wYo
hHa7sEUP4bAqofocLaJq2zWGxscIkXq/4IX0GSCV4j7Wc1giN4SXfa4SGu2rUgFpbPr1ZCa+tdkM
zTm5K8NEf5RzExz7ZALkysSMkTtUEmi+maTs3oJKWrz1IqjvXbHW941EcZomvVxvV2fpdd8srYOZ
LzKzQRWYr430cJewBqZeqrFXBC85AFwvHpwi5WHq1hWvRju3L29Kv7dRFL41rjB7DiDyIuHMl8a8
q3ZbOU+7EDofOZzmywsS7epQLTGAUUaX3zRhZ9i5PC0JIi5yekiarsvmHsfF+rdqq9HBSvrZX7E+
sLtQfGOR0lAdAiSJJzMG7ZkAkL0jVrWfxoKs70uxlSdAL5Bnw7a1G7fBZ2wMILsQbluO3BIWk1NT
XQ20928rdBq7tBnMiGZWXF8Ca+RhQ1cuA5ZaAVRuvdthnskhtBb9cWDFtNsIWih6EOM5jKGknLp+
RVEC2Nnez/1S3rKFy8OAtfvg8FLt5NIXID2RBtjXyFdQUpsY9cq0VSDVr3Wr2mxZ6JiBnkph0J0k
x2BpGHDgogVtoIEo5zqS6j3EXoM7rEp9ALGxuAG0UM27wKASql8YwpKZ0qRqjoPnEtd7mIEUgi68
iPcYuWyuhwo2wbWT4tQsA5RK0f1NAbiOB8DV/U1hWv51Rur0wKgndVb1UXKKOs+u6wBFSbHY5Sjn
AS+7bmj/BX5+9a2bWHO3GDrBKNiXWOdA4TuTFygtfVa60N0C7hu2TE42yXnhYTMRzvPNWnE80ckx
dGSB/i13XFVoQCJP69AiMPKk2br2u7i0/k6hkLOpi/mSKQioNWjbFsMVQ9f5wgIu0MDCHGBmej68
i4cSlEw1DnnRB2ZL4RtOjjNteJ2umyiPEW501ha1+8LqYpG5iV39FHWUnKbVTSc4LrHTYjVqhHYY
ZA5DazjYQkmht8jThT/FU9h86rdefQpmGT9Ixjocg3eHoYB858x6m4dLBSS+mtGuDRmcsNGMQ7OL
JSVK6AbA4IMTfrvoRZRvYH2yvcDrIQWUrwf2vFJAyJmZ3PCljk38KYFYNEBDWoFI3E3bPaVoWIDj
E4CFCKeZ04is6d1IOLR5xTocmqGIQyAykbxjnJqnbh6q8yRddBuKwV0tyMrfzEL0V7VrVrh6FRMK
/Aau8J+2sFY7PhqTa7v2h4C74VH24eeF9+19UpYGmdfaX4Oi6t50qEQO69xH5y6wGFNCuunUPkSx
jDlqVYgbNbT6Maz5s2fYUDYcp4O/CEb20mBy1Y6bLTrKFYQE3UA1USSDO2JCZj4Fg233NabVxnSZ
erxRI2fFsYnR+SktgY4McOtdndj43IHOcdeOxXxJahK2aWuUydBpQcNvm5De1wWUF6aqD75ExTw/
wPLcpTALqVlWi7a9mwd0w/IykP6IRz1/TqCa7dORcnVSddssCOONyGgP1v1owi9qklB08Gw9CpgV
vNeoKi7CeASMDteGHSYM9qMMgsuG1ZRtHq2PSFQce7SjWcR7gj5H27sTbwp+S9A7QP3dt8Wl9SvL
S+rI+wZId8omXhw9WuaPig71qWBj/LzAzBKZKd9QuPu2rnGzzfyhkh1AeNZYe9dRW94LBN/rMXY8
B3bQd1kwcRjogqTBP1WNUjQbu9WcRTOLO9Q92ztSc76PtgT5xtQF267m1N2guQO1sqGab1eW9GdT
4dHqeJsAPUNHX9cLukITJznCuEaqYdgbj8z2rQYinoqg3DIVzjBl5KO9NMbS2ybi8sEtkEjaRVEh
xhR0liJnmAHQaR2yYc+DPjgtbqQs6wZAJi/clm7POg0AvRwIZnCWIC+SCSSWzsAwC/pzIEBofdrG
djlgQsvfSu0QoRfo3Ka2ZcUJhMfummnZXpSqkRKWbDjUDgl7ypNtOZHSLsBcQv1FbvNwSdZQvkXj
j35WZIQO3OSaN+gsVw+rauntMNZDWmi/3mJsJfg0N2hoi60SqG1dOJ+KohrRQLbVtUObDDEJUAZN
td7oHu0ppOhAWNYZEEPdnkLs97C6hTtmsS0f0LFa9go6GGm/DJ8b5+cr0ADm3TAW6hQS0Z62VtkT
2k7kul35sAtG9HKHsOqhVssBs7hNf3FtHNxBKhcjBiMulD2Vug9GrO+iwrh327ZhOsY11MdMZ+Rd
HzXIgX0QklSMfXfRLbDAliNbatDSQ2ud8A8gJ/RpV/agIYWkRjEvUD/GCYgHL/ye4+qb+rhOVXIN
rRMK7g0r88RXa04rtIWgd0se4ROdYPQzmtMWizfKUWIHI7rYpqnTaIrUkibDyI50gLHzgEhgckam
pEDTqMQugFxleEc0Ak6KZAgNRUrtmg8i7itsGUv5JeYKHLogwpdwwyxOQ1QsILfQjaL5wrcTGF0E
0ayH2UBl4j4thG+eRB2IfbxFNt94Q66h87Y1ucEI2WO0GQb1zcAnt0iu4GeFqgFi/E30NLcSSWdX
VRtNWQ+INVvqhaA3qKrrEMT4O+kT/bUmmt43Vdw8FzBV6FOksPajWwQmuXgEyBA7L827BWhlMjQg
J6xO1nb35yD4t6GAV/gwmvqgskEKmEf/BaQP5DgMaFgBi56DEBQkG+9AloCAg6zq5sb8b/bObDdu
LFvTr9LoeyY4D5cdHIIRmiXLln1DyE4n53nm05+P4aqEREcpkAc4QDfQF5UowJneQXIPa6/1/98y
ZuuRpuYFsqlB8yI9TpEKLeJ1NeR3VOmdUW2LHXFBR1vKcZ+NQgw8VJJrez2S7+S60JxJFNqnWZj0
A4Wo8TCTqGzxxA7hX0Ebd3dFEORX3TyTfZUK+hdZ1jWN+Xxy2j/1AemAMM69OzZMxxGZ8x5Senbo
a2RUH78I+UTPevcmKH0otBilAKyYmrkF7oeVNNJvkFJfXQo8mBaNN4keJkcjHVlp6N7nV+7UqavK
RXNTy/3wOWnraN8WwvJDzi0McbW43i/JB6u3eNamh6TKy32UjtkxWIT5mArwiHaRtvDXSfyAz3qT
ld8t0mFPoVzl3K/SWbgih8qtEu3fvB+QV3GtlNcdbE2yP4OQUmR7UpDFJ1Gjf03Tkq5YiWXYgZol
fxm1KnxC9ENHWQUJMlKtKHGTWh+OamYUN1FiVu4wyaYLT5LIvJtlG7kANVQMhQ8iaeKjqkokjMYR
dwdX5FH90ZP0WXvVVrdKrWdkOAdl+XNRs/6Yh211jIIxeUaBHkn2HMxUNyGRTc+NZRmHPC6MTykd
BvaSMmne0GclZ+FEYqxC43JdWGm670lheYWcIeBC1kW9eYnDJ4t2a1/0FXnIUWo55EnUWzFEPeOI
iZlVDkWtvvKacBg91Vqyn+R0q5tWyUw3q9ddk7NIcwxzLL6TQV08YYqWKyrMxClGqhlXmZoA+imb
AblMo+4VZVS8iIQzT13ofiOU+gFppUGkSejaJYNyYFvpb3NtFp6IabnK1kXRPBdQMmypGTpXpXMt
6fBlvqp1wE2iVsq7lkFAd08k6OoxKb52ZtnRZQEwkkRfkJ8GnRxfyrqS9qFmJZQYFNmbBch/9MwO
/K5R6W+uTNkTm9B8pddSdK1nGaUEM/FJ60+P+dTI970yj66lxwHqBPlljLCXU9GT412u5NE1VijT
DsU43ct5ZT0hU86vE+QjdjCo0r6xCv220VPLj/TSOnQkoeedJINtbHkh9Neuq8d5DJCZCJN8QAlI
XyK1lIKfuSLmB1WK6ZgpNJlTp91wXws6mavImKgrmMokfwuGbnhoQqafa1Vz5Yt05/tT5zoJDEHj
AtYGEz0rJ3V0tUI0r6SWVmzkzvustq1wVkg7y2a8m0fUWlJZ5K9C28d+lcjtZ/7Thg7qhfqtWmZl
X+YSTQdIIcnXhpjnz2yy91ZeBF42I7VI5zm+Sqs4ONaDwO6ems2dLOSxbaaLKNl1RxohRf31TY4S
7IoKadWXSDaCz1XdTbtFbcx7Fdbqd7rF/IVHHZXQx1vOpjUuFUhLpQRrqeRvgZVIW/IMSTD8ZWIk
u9IT14194QWH9utky17mkuS5sMFdGs3cCNW7cFpg7TEalTXlST6qNH40HTyAs8dJ611qO7sWMd9v
pzycjOQMzbpGlXXjexqJC8mKlLSXDCPSKf3EgYwir3kgJx1RUDQ7J1oA9H/8Ts+OyniqohiSKW/x
KnmfRAn5T0AR4oQEZfQESoQmwpHVzY5Z4uPRNqSZf33BN8NtTCaKKbSJFPFOO693FS91p1WpsjOd
1pFscIN30WTn3z8e9L0T4NeYa02XAr4omr81JY4V7v6lWshu3TSHiV5/sXaJsX92rkimYUqqrmsq
RfL3FWopN1H5dozRuqOr2plHqTHw0HzvM7d41h8/fqLTXNjOlTfDnUw2b0rxVZ5IgrEON9qSJ31a
fMGlKnQM7dkhFDsKnz4e7+wbRDJvriJVkfX3/ukQlbW6qmWyG2TVtVrE+yjsvnw8xG8lfpY2q/rv
IdY/f/NEgVyUlRXniAuGF3YkWzTmVyUtnxu9umAM+U3GwEjy6X8mjjx9Cz+W2qWx5gHIgdUk5AIA
pHyj7rVmK8oXNZP22iB2wHOC0J1b+RJr8dxjgnEUAXpLIqfUZp40Kc0G0oL5P6rzlWCscV5wN5ii
12b/jNX6a9q/GUrZbF9VPSoKAnA2y1i/R1PqcKTtjHD+8+MPd25u6IBlwftalm5sTbRLT90thxDq
BuG009qfuX738QDn1pYqy5CZTENXJWU7+5qEGmOfqZKbHAZHcmi8lOwte7Kpl3p9fHEfXifzZm2p
MrswMYskmahx389EcgUGHtRAclE47Ko+34k9SmvjwpLa+OBOn+fdMPL7YVp6cbQa0s/1qQ7FU+T8
yA9cE/bRBZTB+df35nk254qUwDuaMwYSj8MBH3jkdLvJrg+SG7nh06XGXpfe3jpd3qxjXvTSFTGj
NUq4q4Wf8fREKvnCMXJmEBTlEsorhWPrt5vHIBMg5QTdbo0c0qYgMNmNIWa2NgSifWH2ra9nMx3e
jYX66+0DUUyoBBRVIq9P81AvhC6XCelh+Ut2AKaBM2/t/sLjnftkMll6k92Jgxnj0vsxKwpuhlr0
62kieYZHJoaCpe7MHh/Rt4j9gktPuU7qzVO+i6zWMOHNZ1PUJq+x0MicxzvUmW65Vw8mHcCJdGLv
Ev7n3Nx/N9r2ncZmsKDykSnHWVhJht7UXxEgoR3qSDpiziKtlSGEvW8TGjeMpIifpVZbLm0sZ7Yu
TZY5tRXqY6opblb6INN8rmtb0e2c4iA55G/IiNqYLg7zgQIchbMvyaUXfSbeYu+nIEM0wrhbilpM
PaQtsoHppO3oRbWfHNUWMY/6qV38RX5g9nSv2msHyHDTBTfnmYPv7dDG5kBYDHJBZdWLrhK9VrWu
OIXpBc0nIZ/34MPL3dBTLx8OH6+fc8+riEgnWaVI+LYHXtVEyB6bAtPQHJJ475p7SexfKTzy7XHa
1f0lMtO52AhdMOo97t4IPX87kGhA3uU1NiV1j6w+pw/Xz8jR/xxyd3Zyp9NxwVxcsedmEkoxlfAd
3ebvkMLZ7CnHR4wZSBiLzDZ/DfuwukCLOTsKZAVLFWVuptuES8ztP9fHSqQhefIAkeRhdeN8/LnO
7azKmyE2K9OMCU+MuGYISCFBT2s6BHbjJZXluQfRZLydvDKuptsQrIBOjzERvUHnjK50nbqRp/7Z
e5ItHGU/dGrfuOA6X3/2ZnvTLR3XJ9kqWSSK2GxvSVYkfZxBmRqkXTOrdquGdlc/FR36mOSvphv2
H7/HM9PeWOfBelPViTPX9/xmPw0yJP0ZpiF3TDr0OiT1pprKoyLex2X5Cf3Bl38+HqehJqGSN9A1
b8dDPlPDL5ndsI7aRytSCje3xmHf4CPEjEeTTaGSU/fjQc+dU4gGZRyHhoEoaeu1jjpj0gWZUaND
c9CuEye3u91iBy/dvrAvbZ1nXunbwazN9iUhsAwsg8Ewvf/I1KzeWRmtjIcheCTQeoj6S81wzqwF
k1TDKuw2FU7hzTvVlzqr2rrmPpfVd7Ql3M/a4tdacmFVn3suFOncrdiyGGv98zdTZSk1PbHw8LnU
rfZKsdS7WequR2G60jvtK96Hf9bb4hR5WiI6DUhkGoyLLbNrSHtrkapgdIcU82C+eEkvIwDtSJpe
mB9n1vnbkbTNJxNpiFXiVhyJY2aXSoknCv6S79DN2Ci73PZ77JXFhQPn3KR8N+hmrc/kD2edQqXb
OLMrObGLNQyfraN6zd7SbM35+CHPnKrvhtvEaomWxhMKhdFVlqdA+jKUtiaMt3I9OX32KZc/YWa6
MOLpzNzsZu+GXEPWNzMmoF9giMOT+hXbJ8Zdl6i03oVHJd9pbnKXfEUGQD5ApQDiiAdjz7XCplJg
l3+l4k7Zhd40HC6tznPH7rsftc6FNz8qj6iWVet7GO01A9LyswQ7tRtX9Ao39PQLq+bM4nw33GZx
LtQsS9FgOCF8lOCrD9QAeum/cZt5N8omKzHXehIbqTBS4kl8tWXLSbvdPFwa5vycZQeVZVFUMchv
nmauggpyr/Xvl0ee+Lm5ap36kHtBvrv0rc6+uzejbZ+qr4ZCoCDvNro7kp8fepzApnlhIZ5JdVji
m1G2+1oiEJytz1Rm+rVJKNEflvHAxn0pjF9X2G/LAYuOREBhrInM9zPPHKpY6QamwnpbimzJL9SD
ZUOu9odnbfAvvb3zH+vNeJuZrphiHETrrgZriei9tVHRxPvBFva5l6k789KVYf39Hz3fZnK0XVDT
DI4XOf0QbclRqXH+1B3cBV6GYnDYoe+4sMP87kQiUiJb+vcr3cwQjqtYlxqGHLzoXv/c3uCzQJBx
SF3h0XDBwu55uQ9V5F+itpyoNh897GbWdDE24HSdNZMnee0uc2Q3d6P7docgzxPvzYNhR6/9df8E
sm6kl8uFJz+7NN48+Cb+tQajpBLC8E2vfqKp6VURP4VBc6kD9DpFPnrK9VB5s1mitcwgGzCFgqQ9
Bs2NZFyC858axH0wxBb81xgtJbv1Reo3sx36hRO6jT/RxpPMGU6OI5Jsf7yyUHntL1UyzkTbloSR
TSErKP4ebUsY9WPLYGik5ssxKyVkCGjtKt38ni2JM/eLPUvC68fn8AaN/SuseTvq9iBOcdNaE6Ny
77vFxmQrfvgg2OMPc6fYuZOlu9C5uBec2+TeDrrZe8JwMrEq8CG5zksespp0n2tO5Bj22opip7hP
xbdidJPnSzmiSwNvNiE5LlFzKOtE1VDhapGvTTdmKThyGTx8/GJPuLXtTHr7jJv9R88rUajXz9k5
kmd+lmDZ3mIGqlNHIM13xeZHD8S96XRcsEuHFqiBsZNvKwrczhL91New6xB/MS4cL+eW0Ntftdmi
0M2XtdTx5gVr2dVDgKcmuDDEmciceQywaM0zUjvarFJREgIkigzRi/6UXImWqze6n7cPXZLsP37J
Z5frm7G2FR2E470ixIzFIfYiuoXTThSHndopP+UHvE52ke5V0yseYif5eWkan9v1ZM0iXaKS9v6N
Ll/nfRhR8JvcCkOGJcdOmMf7Bj7Mxw957pO9HWbzyXDdhblsMkwAimXeVfE82kOj4tv+b4yDZdTS
ZcMElrJZlEY208hBrSbXkn7G6YKJ5kLwefZ8REz39wib1Rd2Qo5YjBHM59nWj4UXecF4rL5It3PB
/jq56A/diHuOsFv6C7Py97eoidSOTB2eFvXaLV2+nqduUVI0hHKxT8vQWebM+fj9Sb9vLu+H2Gyl
5YJMdpAZoreDG8kD6eyGR8vV3NHjdr/rbPHKulhv/30SMiiFHvJarGtm4vszMapQ8ncq4Nue3KfQ
HXoDHflwIRF05pqiSeR1ycmQ+iXe3mxmhWbpwDXIoWlP+jGysZ58GQokEki51mPC6316312Yj2ci
xveDbiY+ag8pFtuSzOud5FnecGXZtdM7iGzt1NEupHnP1NhBsFEu04mHdTx8mxBKj7pp1vJUJIRq
UG5+kUd/rfkgvPEktkv9KfWCx38FTv+fOPC/ZYoDLID/TB04tNlr+79u4j/H1/ktTO9f/+Ev9IDA
7eQPqnDMbhX23Aof+Dd74NcfYfinJoK1Xgd59zd8QDb/YJqy1GVNs1AXrInEf+PxzD8kS9NIavI3
muRstX8CH9ic8jD4LGaKSFYI8zIZ4G3ZU1JjC9WRHn4NGd8GtvSD5zgsg3KlZCgRlcex1g+SDk+4
N8pbfVKxZEtYoR5reX7Cy+uWVXUbSKKnC9qhrQQfHtW3yVh+SNXoWUPs1QUWoqr3Cil41bpVB2aJ
l1b3+43r10OYumgw68U13bvJ/UCJBf0hDTxEJlK9EsvPQyIgp8qdMGxv0zq76iXzTrD4Q+z7TmcN
xzEPlJ08fhFk+SZL9c/wkH6hYP8HlsZ/RHasY/3Nl/y/AxXJrvKfl8T/afKfRUwE/4s6uaIl+fd/
rQRV/wPBKNlilW/EhF5RG/+CcCh/qKohKcAeLQxQAH7+XgdAOFgdqmERiEGBgMvw9zoAwmGqZE1g
dGDR4c5h/ZN1wETZ3M1ONVdOVxYUNBBF3xx+jd52s2D0pCfRwti0I5v8WZ1N3yrLzNVq/C5QZEv8
4GiWZ1cuxdam3oNDKVrklzrShCsdf1ZjT4aQ3PdqLINKk8O7uo67o9wpykGuCLHQb07WcxP36eqT
WC0EeQUdPAXqewOYLnxoA6G805UCd3E5SNFLlveTX6fycj0WoM/IQuFTEFbHAqKdBD4RLoZ6ne2I
OnFqRsHyUqxuh0gwrSvpZIGYsdvfVrmV70NZ0FXwXLgleomGouLqoBhW9XBe5PVtOOaqi18wcIyT
6SJqUvnKNDrxBYrg4IpmdKtVi+LAqvqs64noJUYJ283SMHIEepIctJO9Iz85PUBf+9PJ/iHgIrzH
84kpJBNH6SBlEUAzDPAuwID5togrEHUnN0m+GkuK1WJizqHxlwBf76ZaHSjDDMm3E4XEq+fCcEPK
t/cCDqXblekCDc4cco/KmMLDNPENBmH1RpXU4RCO2GAqNZgfTU0mVwrhxwuztJDsbnXMqEktvySr
k0Y+mWrKk8EGVkyC8eLku4HLuc9WL87QmPVNQoEe07w8f18UxNr56uCBK1egtcXVk1ZR9trHkY6E
9mT7qbQCS0Yl1AdNHgU3YpZjiZLb5z5WI3sM5ehIgaX4kq4+ouxkKcIm1e2DRintYXUcBXo9HOKx
VD6N0CPu9JMrafUnRSerkra6llRjSZ65s0h3mjprpdut/ibeM1Yn/WR7isARfmpPXqjVFWWcDFLT
ySwlr76peHVQRdFg1Ds1AKpYRkt1bWlyTjakUh/nSItfF/hMr62IMauvEOrv4ASufq1wsbCp5DV1
e3GaP2GZV16NUEu+QJWeMX2t/i+wfbmNFTvyR0XCHqauTrEA2RVwgNU/lqhl95xX2fwqy6mJuY3+
cvS7wXOWmPV4P8nD8qNdLWlonRlZDav2HtctnrV5ta9Vq5HNPHnaqtXeNp6cbpA0cL1hlBlvzdUK
twBamWF6JON9KNbNnXByzZUnBx0ue9x088lZpwxZdr+sdrs47Zbvo67GlLaikQWDoNg3lFB9zeRA
PRhonBMM2or6KAeS8bNZbX0Nsm54kJa+A7YmePDsrAO0GbwAc5XdyJpg0qULO7JQYBiMxwI+IqYY
bIRCktP4KsuD1xEmpu6mq+NwFnv4gqsLMTbz6KXI0pwW6HgUw3m1K06rc9HUR+1qXt2My8nYaFTT
SSC/Gh7xuCL41qz2O+J0EoZCPtWupivD45zQAgSFxHBlKqvHqByy+/ZkqpzKBDuYJi/9UVxdl/3q
vwxWJ2aJPxOGB+7M5GTUVAaYa2GNe9NafZxpOvR+fDJ3tqvPU4mN8Hrs+mZXV/2C9BrJ+bA6QyWh
FNwFgPZONZrwQDpMfumKsXmVVldpEpXFsYHNcZhWz2kFjwz/cJ5hUFw9qbMmrWbG1am6rJ7VyBiU
v6xwinaWKPXHHsgFe4z4czabT0mh2wH8GaaBSSU2mMveoWpp2ktlVtemKaH9y4GmKEYkH3pwu7AF
aWlIkyc60K2uWtrSyQxj1V69em7Hk/02y5V+nxUF4MNSlJbnzBzngxwryq4dUEiKUDPcYhDVJ83M
J1eypP4+LTLxZs6n8bYtC/OAfSLY0SOW7XHuzdehXdJHXZ36O9YAFyxRkA9wxur7upqnfYfl5Aar
uvonqvLYS7qs+hKgnrgXVRBRdYQfgiY/ZQOVTqOxQVTIR+4H7WrRRcdD1/BnaZyXA6VF+Uoq8xWC
ahXNnxbMqZ0ujQvmtTxnzS157SXaMB71zspc9NaTvYSCDuEwD9Hry9G+CWq8V4kE3lUYx2+UTidX
r5XpplSD+NqYgGfsxqitbi0sZuluLETaVyWtUeEYCwawpIkoXI1DFRymKZcPiMh1r220ztMBoaG+
HDGmq2olPU5DKmOhCnD2lHJmgkNEaLKH46r97OfEIv8rjAR2c4JHdm71Kdu1ep5+K5O4nn2ykwtf
LorxT0joDUQ3nDDTwP8TJqdpCjA3k4QlG4yGcRXIU/gM4DD5OsJN8BXDGn42fV8/iv2Sf88mWXrV
BcildIuS1fza6tv6ygROeVSUtrgOG1m8gwMXHiVBKUzQR1L5PCujfN0YAb5xLELzU2SFuo+kvTik
4lxVV0Ek94o9ZU17l0xT+gq+1byh5VcELtMqbuAxSTi3FdFRDNHw1dWDIbcB/aMwEd6jxV3wDyyi
E7Vq4+RFp+3FKIjcYNaq5840gte8jgqwmWRCnCZIEAKMaNUUGKUuZ93y1ZDlziHQ+j7kbbrLCMcV
F5BSRoYrHP0ZMOaNYPbK05gvnM5JaWKLAepjNQLgjagUPg1BBvsvlatOtg3gnOypNKN4DJrc+CGj
F72uxXVL78psDxVqeS5Y1B6GXtUvGlCLvZw3B70qWrj2FWgUKWpUR4sTiQZI/djboZFMn5IBSl7b
q5gJrWHMHkCIp6M7I529SRdJ9kuwiR6/PbHrqVluQwintgGcz5cajUgiLKMHCB3TVyUzwh9NJ4KJ
CLTc1jVR8bOMepSaTvq92YkrhqePSKRadWDBZ47m+a7p66hxo6jOPA2U33cgjIpvLHS+3tH3ZLXx
Vfq+ruJ6Dyqjca1ugsHPkvM1VcDFqKFM5esX+1rQrM9GawUOzNXuphgHop9pglIdF/JdPerVXWVK
HRiitIHbYeY/Ok1Q2+t+mMuHYPXiTKsrZ8nG6C6LDNa+NmYVzsLGdKssr2/CIcl/CqJEbuZk9FlO
pp/lZABqUkO5ReBvOWg4MA6q6fAFq2P8YNEPbb/Ecfwjkc35Nta7npwLZ09WgWgoSde36KRgOg8E
pNfZak2qV5NSsdqVppNzSTm5mMLV0AT8vIJxhskpMnPxT54b91mimtVtTjBxDb9W+zFVXX7dVpJ8
WypZpO1EU2uOyhDm3xvDnF+bDkmYoZmmG66uq2mYpjuVOpTfYiZ1p5M9S1mdWoXcCJ+s1b0FYZnI
1QiXfRGY2teszKF4CV32IIWi8L1f/V/JyQqG3xVbmLQ6xIqTWUxafWOCtFrIzNVNpq2+smgZtM86
dlGs5JEODUM25PkYrm60ePWlLW0xPZSrV6062dakk4WNnWT5EVpV5oXpvHyBP1/fWKvrLV/9b/ov
K1ylxsdh9ceRlsIpB2b02+l29T9wxfx/jfe49gn5z/fM3WsRZq9//myjt1fN9b/5dde05D9I/+q6
SCJYWamOXOZ+3TVN8w+RRMeKfPwbBfkv4KO8XlDRbZncRUWQ22vPpn/nXGhksOrcTdKHGmXCf8Z7
3Nw0wXkTEaH4YRzdRJCzuWnmoTzrkWDF/qwnAMXr+Jnr3y43BBenWkhrbbh+hThNbh9w2+Acv2jH
WXOqb0o7qkHsJqJOQ1pvSviONr+gAL5PtFLgNQ5MQNKS5ea0CnvoWgAiugIcvZhp7w2cx22tIgdF
20GbVwx1N7UaFWFJ+P7m693/Gvktf3FTOTz9Ht45unsFow5i//c5YLk1xx5oGdQIsyq9IjOAVsUW
zjSpPoB5/S6qFdCkPr5UTdsm9NeBEVUq6GMBwDFhNnVf+A/zUuly7HcOSBREF814sBYVVxlqzJ01
5p+UDhzHqAOOUnK/GsaXJtDVHfdewOIDTscouZr7fnh++viNrMnaN18I6eBaRUUGzVQRwYJu3kgv
AuFfrT4r4abfwdwWrpW+CtxcUiUgTSHG1uZis7htNeo0qk62ESca2r7fvoOSqjpW3SUn4TAWuz7o
dfqWCYbbWfNLov2k5UUBT8TM3bzmkrvo0svQVV+1TIy/TCKADoW2AseiGvdmubRHaNugsPL8Ehb0
t5/JTDGRwoq8GIn8pbkpw2iQFcYM5p4vjQOIHTXD/Az2W6ftya7JWhz9WfGjHf1wHsmvcEe97ZRv
k2VCOg9D4zZ1Rj2KHNgJ5k2lXnWaZHoff71tLv7Xi6Syxi5jkZS01oTlm0K/JYi1MYlG7hsBmB8j
/wboAZhTBk507NXeFgXBGVSlIhqvUq8Oy09rg9mnYek/iWov3EihdaF8dP4n6chSNd4ZKayNKA8G
xRThB8l9wqUvtAGQjopVP7QgBggXIUWYYj3YCv1QfHUJvk5t9GIqJeonrfLUuHxiv7xQsDjV47Zz
nK9HvhYFNS0ONi8p1HQJfrte+gHmH6cppQ7EbE2CgtZ8TitZ1c1AELgDjDTs1Ew3fnR1CPQDrl80
N39y8UxBnKZT012DaYTsY2jysbICxQcdmNjQ8W67MAj9VY/raCbpnghTicvTdRSNs5eA3fFZqo5p
Cb5Gos/Evoi65hCRKbcJqciDxOnkZp2a2TRTUAGY4BYjiG79JZNA9kR9CzAiVb1JZmPS6V22y+Mo
sKsoTq9EOf8iyaVwT+IENG8nDEcBZM1UpONxWf9hBU3m0tWJsDI0paup3Lfmot1phSZ4kz4HMJg0
3W5air9UdWR4UTEcxunVLPT5jsbGhdPl7N1gy261Qh0PQyaL9qTVoCOi/Ess1Jf6cyukWt9tSciL
FQoVlB3Is/PPzQRKx0FjQ5Bqvx6Hn7rR1w4bKuYbGCGHsCIsD5YY5t7oTMqs+5ZWKfeErf2hNZ0x
/ywL5Zd07o19naoE3M0D3MrO56hMibv18VoYFmc0Y8ORAQ/ukE9TTK3TiPSJ9gJXtqhpYjqYzM6l
yrudXgq+lact1D2Vk6EaKE1UftANkLqkGvljaohPSUfP2wsLe3N2U1ZeXRyrGRn5M5iLzUuIS42m
TZnISzAj2pPXQu7EsTfXr1oNBa+TVZu2J1S6zeprTbeRC93lTpq2t0uG4U0NfRZdh0zy3trm4Baa
zuTO1rd+VFWJJ5nDdNfp8p76SnJswnYfNUl1W/XTrpgNHKihqT7qi3EVtmQ30iiiQ4yId32hp48H
w5BYw6yOgtjPh0FJn6tx/m5YSWa3xUuhJNrelIT2Ja5revFp9DSqw69YPfaK2lu+nC17NSmdqOjq
R1lppQu16JP8+e2TrgcgcRstGcjyS8Rs73dQQFHc56289K2Ik3hRxWdKuKTdx/kOHh0SV1l4mQEz
VNhBXmBq1KTGGsMu1O6lnqvp81RyV46bPyfaue4Hqwpv07bmhDfT8HukRDQEWRZrIqCRfUWNjgE4
ietBko7w05KbXAzBbFN928GaM/bk7fodfNjBMUkdu6Gcyo9lShszbljf1yuTmUkqVCE94F9IUi9b
50baxsZBwamfLeJRjorJrlJL9dSp7mxATjd0VgrolCOCY4A2JF+rS7ufK0A9pVF5FEN2QliiuEvM
2P94Dp8LLXip6BhkqpGAzd+/WWjVlBMKAVgtpn2P/yc7klRo9jy2uk8ecp+wQV2YuPJagdt+Ti5B
hDTUcoilt58zmlkOc1X6ChTF781spkCxguqplulbU5NKTrtQ2itsGJBxhQF0a+MvSYieqtK+9J00
H+LK0MiFcAJMUfZZUIGftskwuOrYK7u8lsvryLxQVzy5sja/mg4SKh5XSUGls42Tc0qeDQ2iUr8B
NoifQjcOYZksLmRi8uQzrv2rUW2o78jBspssNXeGYA69qosMf05geUkzCB3yDAdjFtwig3JXWiLZ
sqC9q6XQsxoldVH7pyb6zsEJINJexcp8jEGSghCb7xuVG7WkwpvKCKooGnlqZS03U169ZFFzZY2V
cm0Za8aXSso+N8mrRHp6mGlx4OGbqG0jLvVjpaxtS/rMGxa5hk6d+IQnGSlQmIdprd4PQYIntKha
PoBSO+kSiDuyguqaHRYpp1aqu4xtuMuSUbbR/t4peGivzKgI8GLUhMUzQpF8SL9Go5UjTS2DG+Z0
ewC2KLsXJu+6w20/iQXWkk14jdu3EXvVdRJNhuLcTy3ly2AYuafpOUr3QF1Tzh0fAFNPrSQV9RV4
QgMlx2sNRImt5MGnaGlqN4PnYYuVAC9WmCGMx+OyG0tD2RWhLu2hTlfOAETOEYREcGqVR9aX9qYX
uwL68VNgTcWVCqdklyhdTuqRdD4JUP1IO7lB0jjwO4AkMfxmVxcygA5BL1IiowtXmkm6o2nAnKw2
pt9VN5J9Sne0j7SpMR6HgH5oo26K+6gTYd3XCejAVgPW1Sj6Z6UKvZQ+azs6gBivsF2vKYaYu7bJ
mlsDALot1aN6S5zh0wtguKdL604vyuxWiM2nRhAEu6PXmB3OleUlclrbk2ldq9ok+hCjjAbs5cef
aQ3dfvtKhkYJkis1oqXNchcG2mPRkTHz6XbGAAlqqR5Sq2iy0odYv7CjbSMTzgqJMwLslEKAy/36
/Y5mQh0EXllmfo3n2J57PH9CSmbfwNXmBbrM+UEO6Ya/JHCSlvvUxw97ZkOlk6EprTcSotjT3vcm
2Dem9c7UMLySl+HNVH8eZ8qoksKOr8KkNy+GYlvN63q94LpsrkADmd1pq2bKp7V1StvSloXGrVdS
/C2OrHtj1MU7gkaIwEWT7OMMXoNumMBmiYajoD1aY8nZVBodjXuGx8W8pMjfaEkwZPOzMBbpHNgW
sdHW9ImXyhLhG+d+Ng7J9aKOtpY2o72Ic38IB0yLwxSO11paA2mPAvhqzE6v5L5DblYijKAV+uLs
9VFqjlU6erk+dddyJwUA+Ir7pNIjF3Eafmhrqr7SKUZ7LC0S57IIx5QechPt08cLM+vsm+bCRDZJ
o4Xkbxc5YdThlYtp5dP70e46Vq/eKfUuwYV6pBQHtD1rDkIC3MuAhOuUcIqcmuZwbiFlN+QYBS9s
lMq2ir6+sBNKZ45U8CY6Ri4OJwgnm1uwnOspdRmz8pVIeVAE4ZqMwbXaioQqVrNfdDO/2vmwc2G7
mFJ2afT1b9+scLJX+poMo1GipW9GJ6Fat3UuV35XN8FN30+2UqrKFV/B4hq1z8lsibnGh7ZsgV7V
x9CYSroZNZXbVFbqSDHt1z9ehqdZv/1JBhGjbpC+4L1sflJtpjABSaz7RQE7u1JaWlyBtMlCE8Tk
8GJSbbuOw7u+mYwb9pMCqUYWQPt6CLvs2ijGyslqxQMBcYS8GNAdfIz39fhfhJ3HcuRIlkW/CGbQ
YgsVmgxqsYFlJZmAQzi0/Po5kTaL7pyaqs0setKKZATg/sS993jruYC+UqSNehqMbT03Gn7feXwZ
u+TfLC1/96E6NFkMvB0ciH9WSfS2yTS5VrM3M/AGK4d4vg7pRVoALcvmUo8WVOnb+CDv6qMJg4G2
EySA3vVLSFxrQpKz+vDPn+rfzQ147FFNkm5zk1j90XK4N9tw2/MGdI4CSJk4IR9YbOHjJar39TC6
fDSlCEvVE8HcWLe5YT8FmrowVGNe/9DNaqBvihv+8+91u0H+/LI9T3ew07usV/4cHjRaTyk/u/Xe
IXYizJlXhI2sDuVEhVJ1b3KkwYfU8i+Dnb/5qfptdqohMMbB/NvG8h9HfYXAwdrIJWe01LysBL2d
HbuoQqNUvLCwc6q6BRFrym7tn//aPweVt6NVVzmIdKZzGhuXP76FkkNcaZSZc2j+SyFB4gwPo/Tt
sjWPWmqxFRy7IqbN27FpIUS5WNUg60dORBrlNDV1BhyDGqRc+YG6td+dkv/bgfA3lzC1B60pai2P
McEfnTHSBxhpCwmzYNauSd9sYaE1is8W2Atwm3n7ahrFs9kTVK3KYTeSAT/ow3ZYpuk0l9I4k8Z8
VwDdPdSS+a+jkzxXV6kIZ8X+8c+f5t9UJzqKd/Ko+ESJv/qjXlA4vVGKyG6P8E8J10U9Zo0WrZg4
5sn9t+ifP1XAv7+6W89OjBmxct6fT+pk5AicC/qZzs2GYEQjtpcAA0NlvMvYr4lCuXcBGzF4jzfZ
LAeCN4O2HKd/+4JuI+M/3hgT4DKRjZzYiOpuz/Z/PLuGrfaDCV6c4e6is9K1j6iJj53REW9G/gY5
ziqlmgn+PZ2uGYWtry/GcExxKERpVmr/UiL+zat0O+cYNOsMJJll/PevgxyV3Hq9KPe6FGm4TNtr
izSOyVuWQpW7y1Pvp6cW/0tI+39JT3/zlFqMKjkw2BtQs/0xV1/VdpCrvpZ7uVUU2e72YK/GX7gG
7jvbg1DSg2JQNGidC6/XPz911v/9i0kIoxEDJkZZzM35339xJVJlVpek22ftWgUJKtSg9eZwXTNk
beX6MZX042Irfpj9Da5KJqpn5cZxKWeIjin9Ydb0RYxfZQxZO6Ju/Sxx87Gxcco7nUeKzlntd00L
89RMbPVHigACudQiH1fCZ/2+rBO/svvpdbOPs/HTakVgg38m6MFJ99BtLaabRoJ7ogPVWtgu5Wtu
X9w2ebPyrtqzs8IuaupXQuuvoHbKmFRp2xejdB8QzCF/UxVeW6s9Q5Fu3qjqjEFCYKz5N1oOnUBX
TF+XECTdGX6K8fXPH+/v5/e/n28Ww7dSTdVRhGr2Hw9Ua669tTL92yuT/cbqvqMGzw9N5pFqVxBH
PPVyvKpaAz/qUlhT9TBJqDm1MM3QrW+Kk97BViVJPR/bzTpmxLOUee8SIF5dJeXuAf6IEhDiqVPH
jsQ6r7QYtZzS2EiaM/0HF6Pbfy5GcdnkeJ+KG/1jypOg0kAllzAod1me0ORXUDd5v0NbkNAK3AhJ
R9f7KZRy9BCrt0cUs0tT5aM1TeVcJ/OFfN1tN9v/uv6yKBf/z6FAyqemOywDVYPm8o+aydv0IYHd
Ue81QZHhCK9BiMisb/OOaJ6evMUSj7UmlXsB9KDrQSqoo0cIJZszUlY/Vs/zrbx3Xo3Jmk9DZpMy
WaPHS8cs2Zuz1qMpvbcIw+R0Z0CxzstH7h4z2ygZ0dKQerP1WnjiZClpeUrFe0tu6rX+rqnw70u0
ZZGdqlOUduVXPtM4k+/iO41DQeF2J1BFe/J6nYh8RcDGNSHy+oyz2cv27jRGVOeXUizraVSrT2N2
Ef4gVh2J6zaWKUEDnl8aVB7M7sxql2hp5Kz9c+dtGFG04qVVy+elNq7Mph+9RaV1btrIbFr90ZXA
uLvKu89dw58sHMeKFRij8pY0bnpOmvlXKrPN70ZYX3I2d66J+x5eCNyOYgbraUI/aLfvRrH4TdSU
xFwB0LROGjuY7eGvTV0sf05kqNit2Pf52jMMtx97OCHBNPKAfHVeooTp0v1aS+Vn0pHqbCW7Iit/
NU72a0oHEuzZLfha24eyu8kKFb1AYNxxaihDTXh4dW6hYobtj6aQaVRW7ncOsylxqmhYCkhGc/Jg
JoSzck0nUUZZE6CheRpRkYRlOV+rpmOu0tsvhltPHB4bwAnAvvnggTsfwWQ53wY6rogVQg0znAB3
hZTQtFdhClhPsOUOSeXeme74WjQ2+CdvdKlbGQi65gzbrkywwWsiEna9mzjBQBr+xtvM76mzlqzD
vzN2RmdR6y8MMiPSuk8TscFh7+ZekGAPCO2J6Y2t2l9iIggcslJDA6mE6toLdjUEA88qdX6ntEWw
MgXG/QYPuAN2k2ZuIBSt51iGETdjUJvwe/lu1e3WfLMuxVCjqdXVUFPanz2woaO+kJzquFvgMO0N
NDBTjkEQwpC3x7EAS6Bbwm/I4qtL0nQ2Q+uvc3n1uqI7L+k0HNLBPs+5IJ/f3kTYr93BLS39ulre
GVWtPPZr6l4IaoIDi4wgqmzyXddMIZXfaCJp1Ps0034ZiBnOer7e5DItwehKPp0Wyr09Cs2jli8G
GtL2DR2THbkoDvxBG0CZGDogh0l7biEORkyKw4xRPkiF+adRN+9jg1THGvQ6ZGWIpXV18fGugBea
avRCCBL7tVn90TRJyoPoI9C2BF7VfpmdfkoEEDY1fZgJtN5Xad4HBBV3ERrNlIihO8/91KtEMEN0
73i604D015IesVl5zGCTG5MDOt7eJa78Sg12dfnGTTPLISrmYg0E+CTdse+Mhm8zVciRWtEtexs5
uOYzrB4ZiBQnVw2Z0jNaprJDZ6HRnqJmzcy7uu2vOUFAkdHpD3Y6fsNyPpf9ctcO64eWeXeK1hFR
mqZ1nM6v7Bnjoc1fHKNB0VuelR5v7zKP6U5zxBQnKWn4VY82oNpnqf6DKao4zOW61/V3tGQGpAv6
Xz0f/U6hSdBE9rPCBO07BoK1mj+jIAqtc5N7z9n4X2WGqHHkdGj6w4pRnAvbPZlOc5+5MmY32PvY
cZVANetDB1yROGA7MJySLlb2J426zjIbnSljaeM/tJ4IKHEutMpnRrwitDXeHW9wrmXjWrFaifvx
Yi96HurZNodarz4Pv8EvjpLeUB0+F6wJBAnUj6Umh0136ktRz1e9uT3eG9nE9nSHIPjdWNx9lSAa
m7JbMHAGZ238qdmIblkXnppFOVNyGfA6ZprT27e0TVf4cu+qe0vslvlPV2ELM5swljP1IRNxlhnB
oKQxSBsZZHKKnaY8ggE8a+Zf5K3UPmf2X53OiZz3VYbefxBBTh2PAhAxKxSBDzK9z7rKGsuuASsk
puUPnT6FabKUYU9tRKi4BPBLZ7BPabSoWyAZVIUgyTJNAd6b3RGE9PtKAHJZ6DvL5NsSWv3tWajZ
NC9wNnHlaroScVUF7Nlf7JJ3/GVb+dbLOrA9HYYj+zZ27FUID/x560CiFRQ/01Z85QZoQNMRflvD
bNWs6aBPWXUYNuqBrnV8zXM/ZrN8Kgz7GRNosLbaNZ1Z+I0U7kSQ+B3Lb5/puq8yDcjAfvk1O5u2
+gnbDv6rq24gQOpnVt85Rg2LN7SgBskZ4YTqbL+gAJz2EzrJ0l2M0Lk9eY0jj1uThWXVV+epbbgS
Vu/gKUlYgwDh1uk0uPfoBHpMK8pkfIOt+Nma4xsV7LMC2Sag6mO4R6q5shF9pXJjqJY4Mz8nYq7Q
97kB3XFYDp4r3720fjRpc/xRPGQjgXiKJSyOWEwcalUE9Zg9rx1gDc0O3IRn4fZJE5fJvzDeSN0a
fLlNgs92fm7G6pXmBRKJyE+i0X1TKi/1goqBCfNPWxN7DgGU1kv3bFl8h4h0P8XqgIpzLqy4Pmcv
33Uem+mK37xZ1ZPLgQ9PCKd1gkbXOHXrTKru0n8mZv+2KrA/ewhkvZd9bAW3TH7NERX4RlM8AcTF
19CoGGDyO2vybed2xypsF1sZsUv3uAmWqG2RAjcLlBH9q3XseMJM5DRkug948NA6Gc95VtDga/yr
hDN8vuu2zT0bJj8tTSgEJuAkFcgI33DLbCeMYi81Ms9NptzEdhzg3Y2k1eiXtl5eR21+4T1s+cuy
3dQtZ+U3Ulh9sLRt35tqvABL8420/qXLlUuWQq7RuCmdwsfYMAbDRkjhhjVhNboLTLLRh5YX6FU2
xg5qaFz+yo7Ijteshs7CpMoO2rnwG1N5SEGBuEP1tEzZ28iANkp4nfwZCwxTofbRk4sa9OQz+q42
f4F5P7WYSCyU2FAEQC+VGeu8iejrHPoWtqI1h2eCTCJzcsZ4HvdFNuX+khq57zUZmvFZfOE9wX6T
OHRP63GWLBELPEi7pkYD7xLuWNpHfWg0/i05Po07UAwsDpnm5W7Usw67A2dmKzMid5D1y2EMRkeS
m2TTkleu+2l6L43iFoFjKoVPMY1DZ8taWAIR6Ud3idu9bcA+UCPzNYr1jSb7cdsWogk8ZMLTwDJY
W3DVF3De8WNuEAWqLi56CJ9o34OqqE+5sx3d1L0W6xDPDUdvla9/ofUvD5mEL+o2HS6UfupCN6+9
YNQpwbFrlHG9lYe8cb7HDlTUOBDcbc0LJFuVYgsNcJAJUC2Td8t8dHCrWFg7kP77iHKzeESJHPSe
mEPAetoldXMVf8UL++87XCWXutjMSOV+ybKV78qW826CmidSGW02oguCzYyDalAcFOyTtHUZI0VT
/TVbikgAZgkWe654E5IrVsssQP8jDthIwXZR+LZaj7+tIrZaLVmVL0uCUzO/drK5cWIbDeQsSICF
OiugnLg0lTqfbsXVUO9v9jtOoonVJSUOxZjhts1DR/Q+2/aWL7PTHxFBzejvyXLWG3AJS+vt7CEP
24aSul7nhntTPUDVQwLfSaaYpXOqG0LRmoJlaa7eKcgwNXhhfrImcFUatC4m3badXjFU2f7I4T2v
O/Qw3alLeNV5bWU6fVps1U9bfZvAD9yTXs9mUU12pj0teJ/0L2HQQPd5+JsSt9jOW5Hdmq4JTqaR
GndroXy1SxJtqfFXWn/WUx13ZA75zSCfgFZpvq7IRzuvYhRRVNXWq0qPGcjxZTLnh0GsWdRaymEc
yg9v+pGPFEpK17xkOiG2nK1xth1zLEU+Q7ea/+a8U0V2D5vr4Hh11C+QA9k1+VTL32YZqwZgugxF
QJRe9ewHcBXvxJBsZMqpPvOdmqQcNOn2lcwJdd0NNkgquUW35S2bX84t5XM+UEbM1K7dpl8mL0OB
4rrvvD18IaeuyY71KE/D2CnhVuc3X9eKxbhBG6RygimG3zbqMwpJqsvc+IR5EOMAei/d5DE3rK8R
JG3QKF2od1xMi2l9CdT9VSJJsKxOqq1E6lYD3in2dd7epwj+/ETKj9T1WkIg7xbFxqJiFju5iZ+J
Jl/4OO/m36OQPrQhVd7lVvs41RtneStBxW1SQufpTd8o84soXd3fkskNskFjLW4wyTP0B1eR38BC
oJp6GQ5RD8FWkl6nnrOM8cwGqCFq++SbUTXrclt77XPzQU2Vnd5QR0ILflIrRe5cnC5RIQqXi1tl
FucevYrOv6MW8XuR8Osx0Jiao6soL2u9WyBdtfCaGMRnjHYtPZDN/SRZ4Jvbl7skR3UVBw+fBwAq
HEK0+jFFwaVPV8XXauVtK9RAcWoCXEjHx+f2tM067ZqDSMNrvtZiOmypDRfU5WpQvI8EF8KhTcBT
FpkHjFDgsdbl42a4TjhC/Lp1F7eEwdyJbGocKbe4WbYxsr2da3PA8kJDp9lizcseRxfSBZYlmwPR
/nYdCIuLU9xtmQnS3NlO3mQJKAG24vnMdhR/RMnMgMm932z5hAjqYI/9d6KxTSy17GI07q/RHES4
5MiI7z3ba5iitGYIlefYNX1y7kqjCEbkAIXRnRV6vWKy9xiotrNZQw1kTxSvnMr87JTi0jNPiBYl
HtGcSVa1ZCcbPIvRW29bynvSwJWmWmgO0gySUu7Z3Gs7Z6AHVXy8TN/maP7AL2JEmECPpSaeXY//
dL2mbxBRzHAeeW8467qnIYGH3CeSZWluv2lSHJXBei70CaQPozJfm1YEQ539U9msr67KzFCuxQr+
y/nOGy2ssVWF49aqIaZiiqje+5DZjaHnWwCBoazofQy0fAA0rrSoLBvlAMaUUV9ZImziRJ/TjmLQ
cetLkhvrvu7zt9nhUuzKD67LeNvqJ4sUqXmxgkaYow8HLve1fiQQj0ep2V5ZcFtAMk2aV04T4PTi
7DUcSprAL+bS1wKHeSlMgmVHc/3BXFfs8EzEiuwWvxrJq1hxA4vhser0S2UBOykTLwmmYhv3rWU9
etUYarJIQk54wHuUHRl00bywIll4P1rayDBtBy3kcHpoUsYIDiOnZqFJW0W6R65h+qniaEx0yZxN
b1AvYFQi1d7EYJNPeMYt7VAx0l47RfbTztpvdK8d++qG+q7jeh6MeHDV51Xich1MHYHBWq+QU6Ue
36CD7XyeG7qm6aZTY3jTxwxdKu7B/KCvLlye0togBVpN0Pb5E+SkJYKV2fly4W+yJoElPM0fHZbe
d5su34uqc3zPsdpAqNaJS5aMPlCDs4DVq3YFS642Zbikf2+GXYQevTNadeOeew65TRmmblnEOInc
W6FOReBSFmQT7r0OvHDfAQeSFAE9DRWeZYb+yH+tOFH0/uT2d0kKMtpyOXuzkkDLnLkwO4DyTSTj
L50MEW2Ry04RuhKlWLZib1aRwc2NX7G1iU1mbmm+madRYGsFE6bwQ7fryGlNe26E67BdJmJcsTCa
jE15x7Qm+9LyDLHGSDOYix6hIdKeXbGc6YKaY2O213LDJp729GvEpdd3RlY96V3dP4r65zRIYDsd
aLJUgpC3rOqYKfMe3yGgdWXrAyObrpUs5QFTsxfI3n6SMz2PqswQe1NEB8JKfA5hmLYg6itcvHvQ
7E8ZoyMmUHof9j3aKMuYGMHQBxZB9Zg50qSwaAB/Fg3kQPz2UabyzHqT6z6tw7hT9cUOhzUP5nlh
qCbJ905c5UnwhOSaQZnPZhw1BuUj4qBq0o8YsdwA2TU49Er7ykT6V7tpDzPo+hgsTH6vNmxdIZfu
Brdv/U/i0w8E0r51yt6tj1pR2y+uMxAATL8XY10NaMU23+Q5g4KkPaxl9+lyFsXFSuE5Dn0W1OkS
OxxczWwwO9HWY99T9WTOR9KK50y0EXBSK1BmxwvzGR+ISLnDk046vtsaVoT/QG5eFUw3SvtU2XeT
yveAeunbVZqjJifP98TKNdWV+0SxzHNZt3zW2UxeYVV0D3ZvAi1T06NOdXde9GCaRqDLyZgEkIVN
xrrGu6Lq0aqX1Xl2elaFY/7hKUaPS3U95ZB4A3RAz7x4y91cPk8eOYz47RN/ybyXzVEZKHsHCI4I
rQf7gdl1GaOXBh3NeGa3Yv7M5vbVwdIAdpmBozKmU9BpEjlt/llrHPaWUY5BO5iBg64oUmoi5Nxu
viCb0vYkdopLI+4mWQy7TObPKL2WaAFDvXMbbbfodOyA3QBHiDzOVoaxZl8DzysRFpgp5hKzfyqF
h6rO0QlZTA36GUkn7NFj1wXl+WSuyM/63IcKdXU9uHzV0ocjtugAYWgW6CotgpF4HbPL5rFZXTDx
cHzCjjQ6DIaDHet5+5apcVElZjxim9dHSlxh2AOnE8pJK0+OBF8zw2ArkaKu7pfVOGcjegiG1DcR
oWYTe8bDwdLZe+QIjnI1YatNQ3tYDsyMrDOc0HrB7aro8r5emgAh8kdCrfzkSswYoxzulmE8pWZB
U8nwVjPGcz1hziA5wbxkN5dzuqRx2Q6HyS77cF4RoOWlwpEAkiUW5r2oxDstQBsv6CYhqE23l+6H
gsnYT/VkZc3v8eBYBRsXjdSCtIK/azcIokfhz9r6OuvlnebalJzl4gRslWML3emRE+PIXs2IlgJ6
zrbt2Y8/q8M9OLsjrkJ9l9K3FM5MP4b9NbUfqMrwwZizPLldeVEZ6QpBd8vr7RU13bvRGuHWi5NE
j8qMduEh6lKY7ri7z0O2HNUiXBtmTF1PhdUgTg5z3X6v6nx9gtYpzJxZUytfvW7gdLao07fytdEn
82ySrEOtpgWTROvUu74zOMbRcct3Iobjleo1MQhdaIQdTXLbbeVY7gdnI6Qr6xDom879SIeLKzZO
VDU5u8qOTZXmVzTKvqlYO4FDJ9DrEtPsajAqs6hmTGf97KA0RblsiRdYUCXrTO0tUeG+LaYnbOcA
GtfhdaoHrJoqg07buLbaCXXj51JOMMTL6T75KCozjzvUvrE2bvlVKMV4sEvzu0WTzo6mpLpzDXmc
GFcpKAVJIYkq5lORavBU61rZ7NbW2qcM1NspS/fOyLvtqekrWQCk+k9NF2vtMID5LPbTqLsXL58T
8jzWjRO9TQ8Ytbjb2FfTiaW0IWZyBIm+b1N+hLvNH2Zvi1NeubGd5cwjgYr6a7r1caWTgJJ0r2AU
e0uMD6J23pqMLyaZ63uCMqZjpwCtWJyXtcpNFJRGE2Ykhhz6tg1xjjQsYXQtIj087BSMe0abHaYk
USMiOSM5In8yvJxxX3EaC6hr1KwPY7LpQa2MZ9VskUhWSnGiH995pULNU5WzL6ztk/155NWU+nmi
X1LdYTaaUSy6QxO2c83Fl23xJN27mkjfUZf9EdcTdfikJ/u5r99SzapOskIqz7pS6ToyobFvB64c
I9GlXWz1pgxmJcGWjTs59Wh0KNDV6zjnVKS/AeTmTLzDoB3URGEWgYohtqBv+gsmL6Q9i+3XYvmh
ltU3y203VruNxCh2yE6ueBdbS6ZzyRZl6xBkbRCQR2fVLpaOybFVuVlMQc2GF0jd2ezBqkHrL4Ic
gUtXEVXTeGvU8e2wzYptC2hmt2hM7UTnozIi2VS0zPVoKFu3ITOEZRdrjQcHFKNVNnHGpNOBZ3qc
vNsujMSagNXLfBT8MbvMtK6r3dU7vTdF4PAgMiyBST1Iu48mYfahIZmt27Rmw7jJOyW7iWxHblKK
mFfvsmUToTdLLkk7Xf2OE+wm9W2i2ZLXMSHvCpBbF42ScfrEBHHjVS4QKBG3YDz3lfwBcD6PXJ1c
rTXJaYfZm7rT/dy599Y4mJGl1AcHCl28biTel+I+zZr1YCjpO0ayOhY5k0e3NLp4yVSCDdCuCUv+
SjIBVxqKNi0IY+BMX88AWy84CROUwGgFFLdeIjWbp/PWUIEhaD0v2irQomT+NrTDFS7h4M8EsLAC
JrPBnJRA2JkRpzAR+QodxlDSsaOhnpcL67vlIqX1pPYObaNF7Lpty/vf/2dVy+I+3Q3lkkWI51uO
9y3k7dMeU9dp79txe2fzUV1Io4AXlFVWXKp5H5pM7IfOUHdCGWRAalmGyQg7ADYyVoMpZTx9AWvG
zX0uRyIsCANVg7H3QF4OZC5O2hqvNTtz+iarUrxjnpGwBCM2CWouI8wEP0GKw35YFCqiRHKb8tjd
1JGzdGp0k6yjOp2hoQEx8cDKMlScaufVjXGgkArabCHW1GwEgL6ujfnODb9gPKeM1otgG8CaSnlK
hzSu6s44siPSX7ovs+/qyLQB7DSakka4onrdPdblwBq8WC5tDqLcqx1fNTOH627Tr+qafVaY2inZ
nHgF/XxSOPi2pCdq0rktsmerD1X7jWedu8nt9vrYMq+CVO+jIQjKcDbqx0V1IVWSeBFoNZdi0qK3
rNqCT0oqO6P0fqm9F1Dm76Z6vOBhsc6J8TAx/NstgvGv65kiBFLW7UyjYOLVAs7I5PpJrXbeespl
o+t+8gck4aTk+3ltusNcjK85g/ZjDr3VJSElnGZkXYpKMZOayw2+0RpHRGBHcNp3wiIuIa8MnZIH
oKPucaNhH6EGbE+j4TVRXxfMMnJ+LKMfkNRnUNZ0oNtDXslfOneBn/aZHlbLrasuT8zUHs02q4Oh
H8+uAE2O2OGTPQFwz5wIhIqG1Z3tV3vJaqzEJFwN6VPqZIRCdbUez916tE2IzEM9RHSheNacV1Gt
TIkmU6Hl40QllsM3cu15bhI9Sk3vHb1w1KbeEom8Vhhz8ccMMt9iooE5qWSBGEGPRTNo/OdtLxr6
Abs3eyCldLY9MRv3VYbEU4N/zSAf4ZFZMSD2jJRT2PhKJy3CXev4QO6dsKrtd42nzl+pSQMngz5L
o+b3shrJ8xIHVehsStvmw3GeyxVoWqrIDV+Bcswy78Epx2UHsqBie5KEo5dcnByXHZo1MFoFD1dK
1a7k8qnGjtS77VHTvUcEJ0Fdec5dP34btfflkkrhf5QQcUXuXqqG0oDa4UJCzJ1aZwxQJCuKkpOF
hiHycvPcKdsbX94WGMv8DrL2sSssukpGhv5KNoo/U/lBdQ6qeTuqQ/soG/b6Ffs86BHsQ9vitTOq
I3eKd1ynPC6M+p129zkXYJNXM9N96LwXfEWPqp1OD2XDWpZs1Bkbjg9ib73Zt+Ex564TsQcb/bSk
m5e1Rjs4uCG5JFzV8g1I83e+lHd9q9Oc6Rni9YJJt1FHjaJpxPHy+4ipFuducLyodu757Rso1wwC
946TqkdxO6DZEZ7ZR2VRb66OD3P4zZ4xQbqmOGdsf6yeyhHet0cLY710qU7yoKueJgp0knfuJmGd
YKtOT8Ygrsn8kHfLGjA/xDvUbC9TwYpoateHnmuryxB89VUZNEmbB3V+luxufemMCj9oPhOOhp13
ZICu95Ft8wONYWYmXjYfc6O/EdLGpMpxv7o1IXxNH48mEWvRwEBuku18XIX6OpMIxX/duiIuTCPC
fU7pSD2ROMlzhYltmIh5lqU2xlkndqXx6/evx7vf+DkHE/eydx0l0oqtKb1ntkgYsG0dHU8Xe4o1
89mJpzYVFjDfh7UdYmVyeYJzpgXunP/YjI2mRConVTG2uDVc1o9mo+6KAmy6NrFgspM9WVYEtzyn
WEoiIOjsSuqdvel2hCKDXhmfU1r+VJccDLXivKvlkaKXBDIs4phteKs0uma0CC6e580R4YT+b9A/
uNqdoHemX0npDSeQOxRw7sOqMsYz2tM88/LASoPfzZcL1Yf+q3khOU9H4SZzgl8suesa/aVgRcli
fmqqC5GBH4lLClSi58dssw5SGZkYt8xEyh/a1J4qW37rorBO3ZyFEn/lsSzJeFEa9wdzzG1oStJU
3uWkeHFfzeR0deKR2VHPSIEXhHSRL1kO1on/120kgMjHlGhmXSw+DLuCkfmbas1MEEebQU9O+OBW
HHOxdLG0y2/DMbtdRVgOkwoSam/7xU372bis7gHWXPmMLb+rnuZkujcnydjmFhi0VRY1prOzG+2t
XsQLJKpL0g3fWc4EzlXLbxZaVxDQ7PtaJlt1TaFcrglbffmk5PoWrpYdVbXxvSgR/idZJ1NMdAqd
Qg0NsVEfynI6pa7dcdl3zyjoXjDgYXfrCI4hvIxaB5xMWv8gEKyODF0+M9n0xxlOOllOoa4za/Xo
2dFovYvqeeE1Zen2zon2OaEp4r4h8kepp53V63cjOTA36O4vTftUNdr9nnMb6DYyApUEL39SVAzx
2tFE8rTqeLX6qG7JalrbcO5NFlnz8q7I6VJa/a5Nyl95fpP5ETE8F7Ue9En6lrtbHbp0Jow/VtLu
dNRWLYL5tMsX9gpLVLkFGlBZs1CyWt5ZNQDM++BW45Njidg2frRsME7LiGPaRYDjeWRdzcO7OVPK
N3bRcABIZGETIyUW4VSwtuOgOWRgzAqb7mEr9kW3TGGv8VnDAY2ILEv51Uq/KnIS47YP4WRhQpl3
3ahkSyWDtOlp1zbPtTtL1w5ZrZNSRg8+pY7iI3Bpj1Z7wpjpBWTzqcQAwhAx81kN17SeeXOTp8pL
WEaZ79OkFHH9NKk6jypiNKqz0DCQisyruquNtPUrq380dNbTxCpmHFQuYQ1ZK3yFrfU8eEm8Cawz
Kq1eoWSspR1CrVpcVQu2bmwPgpfsf0g6ryY5kTSK/iIigMS+FpQ37Y36hZC6JWxiM3G/fk/NPuzE
zsSMpK6CzM/cey5KNN1JhDOmcSUFcue4RUb3ZTuxUHhHJ0pEoBYX8OMj69z12esqHg6+TRqr99FB
T1SFcry0bQUGOmDnsgKV3LgZirm0RhBkb7SfQSRB97LN6jDySnZ4Rg4YDUEuhwjgpnhYR6aHuJU3
QRKiLOh+MUHYc62KLZt53qZyHeJ1lb+TxDu4dxlPE74X7cmHxnawXpfKKuNBCRfAFvQhs8kP2DvW
vV/YL3VjnpnQRqM5/25NG9nSUH6pGQFENlOKg+tgdzIaL+16Z7NpfQqa6ncz9xQcnnxzO/1ac5hs
u0LwZ7Gdv5VjAj3qkHmr/EtYKs5Bouwt2TdIP+294yx8r0P6NI7Ve996RTyn3bwpvRwJYKAvObr9
JSWszULglfVB3HvLG1x5WhFv7Y+OO3wPZQq2hgl/q1HJho9uwgkbAo4626PNBzqquG3zV5UNO7vs
r0x/eObHYitw1TZ+4DDJc/WWIYbciaA4OtxyUEXGh65QNy72M05vBjQ+u+AVGCpXRh+Fuvu7OGGx
GWx5VRZiGFcJteu6to2yWXHklJTEXvjVZaztcj8vEZHNb/0U5nHg3gzi1fZI33knqrzaEDYOO4Jj
wk5KQozonnd51nMamNT1WZVGRq+HaCkR7SkAZSmDO97gj8o9tB4iiUUrlyKr3g21829Cjlcs44uj
uHnWpWRjrN6EWLYC9ipOaSryELjaeBcUiuj+PzZc/cZ24RPXHBFJaH2bWJm6cUAd6KGxKbgSUFD6
Ly6xcpnwCliQ/U+gknPnhe5hmHl65MWnHOe+6x5HbH+xiTe5QH7zklfWjbsyJv0uNn1m2Bk9lZTF
VazBZzZZHwa6EErBihKh/WPP9JWKpWMHoJDr37vkU5/vuP6oVq8oYJoI6+y51+V8suYTL+wYhQVf
p2HcKXUjJ7uVeF92gurZOdquc0vpjvPkyfYVgjCfgWdrGAw1/HfHaNkRDNlT5TJTXuyUWvO17dZb
WxhnYB5xW4Q3vYhnp0jQb3QJaeX3e0v7l6wqMfQS1juzH68G3Kza4W6EGIcOJE8iu6uRqfQ/FXLC
TYJjLWprzhKNSXZntBmNduirre8lkSfSv5hCMPULNWyroH0rnIwoD8aoUdCodJ8z+bb5VLjMWl5z
L4PlWu6ZC4mtXWXfyMs9avmu2wUGAWu1Efy4BvJ5YfjxnPO781LnR9v+65cWBVat7c1vGKPi2I17
IIF9lCffNYVy0DeU+6YH/K7edk1gR4bjGtu2kHE7Dkz5kBubuNJgMa4QWJmRjiGjfbMuz8oY+CeG
ZnvVKaJPNH8ip6penNRlylRZtK3SiZfabPnjDWdT9eTt8DyUHev37Na19+s02dXJxIbZHG7OCsKx
lfPXKJaHsHEOuQ94L9FXe0x/MM17bP5NzNMpq4GcuRE2ga/RH7+cgSWOL98qypP7RzLFZeVsh9V5
XYYGGZNfCnLnJLK61H/sBx+hncHyx3M0h6N5dQo68DoZsQpb404U4Q/Q313a2RSVaPuahqkRuXws
tgg+G9zPrMViRnTzfhnMU5U6e6Zh6cYch9hG0k1xvZ3D9svNykdf0JpWS/hdTDz+phxI30PbjqAa
zpZcHlJ7fUNbu2yyWr4uSDo7bcSuD2KSfZmASsSzVjNab6vYcea9dgkGHhir+kYXUy5/jhTjDCEn
vlNrgwjF22nXrKOa0fnOHYHD8TTinbtYXn9t4EWyyEs/TSz+rSF+rIHNn1WwojTDlFgV97Vtpheh
Zy6LUUcgtX/UOH510Je5UM+eATkRoTCjmEj1PRPy0Y1X235PnJbUVZTypI4/gVo2NimhMZt6FMNG
oqZaKoaGK+Oc2iUR01z69VB4/Mw+ss4hLR90wWBEKfW6lAw/XWwL92pdBT301MZlioWeyU3dNyfZ
lp5VbjvpftsFu2ZNYLYnl0ev5toG4CujqlDciqVEmzenT0aBNAgNzgMVmMHl1b532mOirOePPhPf
olIfXYkJwjbaaZOFIW3ccI/GZQOHk5NRo51f0zJrWFKttyFLCnrXhVtwHf71VYcrI5kAPvsUJHhE
dwRDX1zpHbSNHLhg2XxJ7ls3PDCtVx1Z+HBecH8dFzv7qNmqbrpe72Y0bJ1AlO803k8ZMv0yFP/I
IE0kyHrrVoQj5g01fw7rBfNWjrJOPU1AKQEQ+JxKTO6WTuDpcdurmgk6BE4R9bssdwWehaSN7NTn
7C3LGOvezgVTi4wJAiJGgU/oN3BnS9ISdd3G1IN8Epm1qwNz3qmWQZ/n7Ke1+xh7u44lmqvsPn8r
x2DZY9+MxoT9xPLO9+1vRGJ78ehnuIjS+tspXLEXHgi1Ban4LrDqS2vos+MlHnVUcUJ7fptzNLmJ
Q8OJX18kQbBzSfpJkAh0OU2bMonBWQ61QMesxuXChrvmgetfhGXfZbIWNfMqH3VT9hFesRElCoE2
fWVt59Thz7Pym3MyWiUw85nvITJWPlbHW4O45N0m1xBewdCN22UZ/Thz111WfwSZmPfNgqjEtRLK
RvR2Zll/2XXoxw3FK39YVCrWmG+1vCtP0BU2Pl6DJBzfDPkPerS9M33zQzbOtmracJM0RbpLl+6o
itJg3GvcxkG89GbyJtf/TDkEio/t+G/RznvTMfUM+/4fKLYI1rXzSVsdeT28H0FDOjNROMCgPjCQ
5wMrkZLVjEQ2a9f+0ynSCRsksr06LA8Y+lhwi9k591uLgLVjYiJLbYFHxtaULadqrf54Y/UmpQ3U
w5xO/Vvzaow4NIwCYEx9H9uk7Yy0rk8AThswG3yEfnk6Ig8fEbyP0/xsN317KeZflV7WOGVzt+lW
65ey+zWmtSsjdw3+wCdGv4tJbFe6BKa7wLn5ZvoiGnp710/2w5rxHXfK+euYwHjZPM07Mef0wQRr
GS7xL3LG1dmsLyg3K0xdMUO1+wY9QXSRCIDObIA8Bpdd7v5bDSpaQNU2lVCDotOOy9LTcauT3TDq
f5I9z6GE74KQ5EMJKlocvaeRAImdBT8m8s3iJFjiPFMCf2OuSDeGCz0GSQe0ksFAQldlTAYhv1uC
yFvvvMrwl1GW3yUfiJ4NwpMswS+YMzOcNHiuRYnDknLnANHXu0WHb+wcTub0UkyTxZlIO2HUn41y
jE1mrn0k8xIP//So7FUATUDkPDA32jXY4my4ottcp3C9hgYmMYTVooUI3mOjymvJamf0OVvk0VxD
JtlT/5ZL4OcMIWLlsePraDJz40uacW6ukF38ftkblYoNwerJbtdjr1yHNtf89Mvxk94XfU6XyMhA
aHCARX43sPSMHbpjUq34bBDCx1T1X1lR//LWstvAPHIjq6g+tNl6sSfTliGnYVDLcBlMojsC2/2w
kxr1XO3x61p7WEhU/l5Wx7V4yp3y/oE579W8/KFtRPg6tMGOj/xiMPI6m8L5Rye380L0cIql1ORc
xl72+1w1CKzcba6Wi5et/yYP10boyg9imJe7++gNNAJgaQ1wypcOszkLUknxooig9Wpkb+AqqIlh
OrgqZYYCcmqr+UVjz6xTELX1xJFhf9bsRh1B46vN/i1p9OeaZRffncsYG98eJdVnYjW/3GRI4AIa
UYsOUWA1jVY8jtt6GKY4N4hpEr9tWy6HbLW/Ju0+T+CY7wpQfn+L2pIYh3idl0OSmc95oNxjO8/M
8UjoZS+4weJiQujJYrMdHsxmMeCvsB9yV96wtPFLdFhlcWrN+dWqkZFaifXu5300KH782cM2xQbi
lenpvh1YWxtjl2zy0T1mrdzni5abYEZ6I9K+P/miefPK4QD+otrOVYjo4DwK+4rFtdvzcizxWnts
SkV56q1uO0zsMjwrtkHGI2KjETZgqLXrT1Xd3yqcIE2VU6cmWh2UPX1V6Ssspm8nGDDOjKqIMOye
HJN5WYZ46KJNmdzvgRSv0HADw5uhed2xqWp2c7/8QBBUCHI5o/S5F+7VLIwKKwyTIiuDW0X8EQuS
xcy3neBTZ4fkxWHd/B1B3r2SeNzHa8dUwHdGVrq5jzR1WvcdsGVc0lTFc/816wFHa8MYUCfGdCdO
LlHrWtx4AY8oAMe3OtDXMNYmJeyU6ODowNM5Aya+lMmanIXG7wm4HHiTuemcsDpYczNETqfWiyCh
twHaBO1c/PjBFBzWMruOKTv7vgndrWZMDBtnZpVk1KwucZPhPFonOuPgeyLpYOuV5jVgd7LJoLxG
7syAoJtSLlWu372bpkDntQQ6qaA3zxLQaudfzSwjoqEwKd6y0TyjHDuYJbKAJZTHxXD/WgklU+Vw
PueCTlpVG4RE2ZYpac9uAl13KVMnCrsK6ACOoaw1aLDSPlr9pt0ntjAoNpyNRkP3WAn3l5vfZ3vy
plp0y37rfCKi/EdY+JFtE6f2KLE/sU7dD1BWmDOjKOt9a9emCDKYGxl67Q/NvO6Ad7gXPJrP3b04
RMXxNTWkdgBNvCfUyXP7rPWQHuX9cXFL81YqLrzSoih0JkNuCYdASBla8QSZAEajvCYO102+MkXK
neju122WjzI1hkiPFTvZJf9sKlHv13lG49WZ19Yc+02Y+nxr4RMVBD5aaCO65z725wJvh8Rr2IDU
9+uR4VZ9pBKnQxjm37VTRH6BFJ354ykZ3FccTw7Z3vIp9adPJdllMUojgsFR3LOyj/s63JFWgujX
JK/DHgaGKa+tewOq866NlhYuSHFvs+YV9a1a8Imj/6ZXMVhTzyDONpwfn5ltg+pgDVkj/4/NYLeW
+a9hwuQzzzzjyD+Sh1L1b1kbPo2l58ZaSPxm184PrkP5h+h45OgoGtQgH1o7u+HixVwdmGbcjWV4
QjjA0VEcpeIDzyvY66j8GSksLDGnrI+a1mHS600bSrORgVlAreTtcvIEbOeABgowmLc81Cl9d7aG
fwaLsSDQgJyhjLMZsuyl5oWI68KWDIbSwzA1TozkUlLd3msJEydG7j8vavkMEcJGkEyraLLr7aS6
K7JyjMx5SOW/2gwh7eSMAN/cDrUgfm3i9Td9bKgtEuUq+wPmn/uF1wlbNl8dAlmSQv3+gVLxby2y
6pirD6jx4PUFkxZ6+vsm9pfMsV1nUJMLpb9H9LSlMVEh+79ArH+HbQuhVlqHpW6/TWDnG+RMLiVI
9XcOLcAld41SU5fwvwBv2uPeXpOtcgoYtsx+B15LpoLj40CAlCE3eaff0k7CQaTPEuODQWvnzv6D
nQ7HiR7xLlx/4vJ6komHZzrbZUqhgKcqpjX2JF1xB6jXtdN9XWOXV+sv0EA8HPxwNCOvk5vfqtYG
5eQZH559bFr2somD5KUR8l+Zr0hb9HIdh7A/W2L+Hq3yOKC9YtKs/s5VQU0kmDut1TfWELktaSCj
WrLEdyx5KlztwWAKx63WfLbz1UC+zm8delFIwsNMe13LgIGnIZO49l9oPDxWnBAqvBU/WJg+Fq7l
RggzmAvdzQEc2fnsHtyODVQl6wciih+r2TUP/vCDyzbhxy0mnCCm/oQpgRDG5Pbj7Eecx79kAoWf
huyFhOhi03PE+eVE6KTGFSIYXI1LGi+OZnRg/KkW+WlIxgd5Pr92IbBh0/3KHf+5RiPPQhF9vVz+
Sk0L7VZnLzkRvyoJpYmxffPgYcTfdGb2y2GvuLF1j8fIwfmXiXNapFt63l9e6D1qzwMpGB4XL/1Z
F9pjJrFuLfsoKYuzF/pRP5fPosnU1u48mu8q3XjTo+d1pwR/z+b+6DAxm/ZViHRN8BwzN41nQ/nb
GSfIZtDzvVlMOuTSy4/T2SbqLNS3WX5WadvHLI3TyJv/MOHedLp8R1FWsmbI/+msZt+xIjJ2s2Of
Iqxd8ge8rWy8GfuRIBOyJ+DaQWO7IER3gr0p/WeFMncnbNCB3V0BggDUTldrMy1ESIzyZ0oqnAmy
Zv3sZD26gh2uD2v65N7YqFAx58enkDlTtzNRzDNW/4d/+59l7FthIoX17hI695oggNwsc/2Fz+hp
9piTJ0hipua1SzwvysR9L9XjWekMv0STijcYeD83YjP8bfrJihG3HEzKxNiGRgxnnOykvlieuyNO
vBG06IqIK7ReRNq+Vb9Hr02jpmEC6g4cY2Pv4jlmJFUt/s1KSVRaRPK0LPVntyYPPEVjTPsqty1N
qA67Ogpt6t0x7XAZEIrR2uxzp5U0axOdAZPNgucEacR8l35kVnP0TP9vSZT9ph05QQnW2VU62N25
IJhqO5pnTZaUm/3O1YqfKVjGqJ6eprDPYqqRW9cYv+bO+xvmJYCAxioxUehY2eZT762YeVsdd56z
6zM+jhUrTtpZTJMmvZ0GVOGrTSQBb7rzhCbgKWn4CEde1SXjGLW65hio+TZjUuSrCusrLeDI6gMg
ExZgkmOg7dFN+9NP4nY0FLoP+LGvBokJ85CUu2xesf+1jyZZBIjhGQYV4WdOlPB5Ro1eDCwgVU+f
aP5WXvk3C1h4zc7OtOBKrr8XHFbavnLW+7sRJgGdq5vhS+65iXgGw443vBJTCBONtHfLW8AKfBeM
DjdLl71jbmU+yQb+/lv7nv3e1v5lcgd/u3AaRHMaPk7QAZFeHf2MliALgaFaQ3jmZsswXWV/RID9
ALxIKhD+cCKch1K2O7dim2tPauv29UEN5k17Aqtb/eYDL0W+PuB5YQjOipAp9oBG1DfVn4KeE5fJ
m2/C5etd+x3i56G0lYpJE5m3fCErzstdr/gpae8O+Io3/NwEWpfjFY1N938iyuAees363wlKEH/d
Wzta5PXiYaGunD/A6vJZBKuFxCCSHbXCOKmnYGizrXMnhpADhPW7pn0JVG7Gk4f8onTw+aU43GW4
RVDE0tDxnhoxE/metSQLEVZFQRN+SgZum8AtUjwVe9b3+R5tKrgOfKYIo+woQHi50IhLA+W8XWPq
qSFBeM3VbvN/ZbP8RbZ/kw4mn7SKUIwPNzXq52ooHoLao9DCNRfyPm+EbcmNg58budL9dUe4POW7
1q9oS4Xqtvx4mE5cBGmiYWe/XLslPAWmbPcMdKB0b5Jg3SZN+ndJ2Av76fzu5Fnc9PgXJaqBaSn2
HEePlQMUNRhvqOpjtI8PudGThebv00ZWpK75rOMEf/6Bgpb2hXAlAbhnLA/CaJGeD427HXysIl1Z
IxJ2f7PVUZCTbJZvU9VvfaRI+VKouFua8DDaFC2wIPGBWQlYzhyHjOfCAZbSiEN22mBX6k1bC5if
tltss+5n9NbfATtrkkj+WsLuN7Q9CIRcEGNBx7sBmYxir8fLsfhZ1E8q20INCX2+DAu5bkz3LgFz
0Qa0rvPXUiUS4ML79BaMtCjv+r2JhfHWoHX3Kn/kug2K7QIUWxppeBRpzY64Qha0DGtyrHR567DA
xmzNLgNHV2oZ8tq0NiIuL8hOU++Mz1mFFddg1UA3GG6Nzhz2sEOObQe7IGy7MF4GOEeuNt7XSTLa
7OSHkuP6JhD2cGTInEQeo7UJi2WMtrMH9ZEXxcnIZfIZngP4DvtSJ85pOQVVXL70QvS/qyJ4zLUs
zsmfEdoFjmWsochlrOPksm52jIcZlHErDcREdVJtMfbsUGmlF92FkQJhcHIG10Ieklnb2i1ujZYV
DAVWchleW3A0H5mGo8wHLyjTjQfhMum2mvohFeDnAj1mESx3uWektJY9W6+cG6ha0Uhks4mS1ROQ
eFPU4ZbVHnGn/0GzH/Jnct/o1SHKsGouO1PyiWmHlKgny3LbS4o5LNYQyQGmBcXZ9apX5dKiz+j2
ZVM+gMvnb+b5ua/r6ZXMBKJ9VnQ/IE6R6ufecPYz72rS+VwQXkWNmxrXKqTmYXQqzn2n4rnVfwSk
6DnBghZIJvr9KM1bb1OAInjiUkwx5uNhKCNkxuvVNmkpjHV509PTHWFTFs7HCg74hREBFuUpvMhO
8rQ7xh6HaR73PrYoQ5XzPmMDPdv2Gi1KqktjOd8pKY8HQ5RkIDaJc2lQAG1k4DyKHmrKR+alwxPL
lGzb2dW4JUkBxos2q5cMyXxdupgS8rB+nmmLuwq0hWt54dme2aX63cxHMAzZubEkJ+n0mtPFPFSr
79wwMZwMHb6uvIbnlVFbZSWHik02dGE00TpBZ4y7Uj/2+IuxhrG4wpj0uyhIA3LHGagukV+TROJz
B11CHyKicmBggvybZYsjbl4lOsoQZltogG5IKhImUMl3oL/cjtPBCNWpoY/cNEMbHs0AhBbqyZSc
vYq9uzdMt9pzX/O+Ti7SyofIT7NffcF6CCg/PdsKFmvxA37NwWGoNiDZHHp3P7gMJjIY+Gwhl0/w
JI8EGlbnUKlIJAxyjNuEO7gprWlvJUgvSS/6HuX6pGW3XoqGc17lkpC6RWxzpNT9DOYpC3gkbcNf
jqlH6AeLW+Br/wBodSevZrarqRT3VjNLlPjzZ98kxYOLX203u/UAF6Gpgq0IanXAPYvm2fa7Z/pW
5q4OBMbBrP/AJ5k4nsPgtlsN8w/knPpcQ3IqnFpEEIWGvQz1HSxNXnVrf8KNek9sVCBE2l0mvovH
RCaMKzKrjpfm7n4IOGGTPHW2aXfhtTcnmrtymY3HsMaQZQ79eSyzG1VYcquSSw5O4AIjrDznFNt8
v94BC2xsmdlXMlUvqcZQBO4awoVLRIYk3c+s6ERyU78Lsx/PmfWpFosQVmvSH6UAr1CaCdZeJvJ+
Qk9i2uoKoHVb4zeOULipoxcW9GdNe6obV19H5cxPbp1Rz4D2ymbK8T6ky8Q5y66+nSA0OKwoa9MZ
L2PrH7gO7as1BcMzFvQj2qmTzYxTrFbzdQ+G83/5wTfeI+fBNKASQI6zDuNUlA8MGAvolFs370O2
3jNvau3+AIvuDqEgYI/6/Tlx6/oyIbqBIdFFktHme2i0IOAGY439plz27rT6D4HJAwkDxgI4s87x
2A9/R8f6YOEeHN2qb2IrYMqek2257wuEXiuK7BaJS7C06QNysx+V1Nbe9sprq9b0wV9+etswn4zG
imudCbpf5gxZo61zb5DzIymBN6u8e7qa5onh4M8iRfU8GyldWriMGIsmxM32zihT/FKqeG1DKC1d
OCAIN8AGcHdy45zq8q9cy+JA4VdgBzTqW7me07ujNXAVQhjq300t0ukWFu25NMZ31lnjIQ+cvVnI
8HQPy+SGTSQdWxGJakVyAKhRUdR1PHL7f6WaN3UvmAAWP+0wTWfPzCmJVeDvm4TRXiaM6YE4vH+m
16vr5ArzFcID/pNVMA1P7cM9JeXoQjraMLqkXvR6VoxCLkfLgN+1mKtFtBxKerfCIMi+NPYS5LIO
ApioZKgfj4UjHjxy/pYxe14IVsUfg3AUNTMlebknpIby+v9DTYZ9d0GqNaTYdPtkY9nsvBlO3TAf
yl0QwO4ELjAR2GC85fdV6hp0PTo47jKlHPOigofBB+UCaQq6aP6k/DF8+O9ZIX7cPv7n5HS1ixLL
eLMH/g9Ijd/cSDuIKUFEmqbYsf7+YwvOKktZmsBKfzqZAh1llk1M5huUpUuGPFZwC4VpdUT0XVGF
rvfd1bycyAUh6CyI0fmI9wb702reBSgQNl80oupxFM/p4tvflEat3Y4npyXrxIQlBiKOZ3t1wvU3
eMx7KkKq2e3Lv0OIJb8fAQx5vdU/VUvx3q31pllNOGVs5iOv1b8KMX8UOsEJ2fgvU5C5p3VFmuBN
3ygR/4CDMvcWO5YNCvdyW1TWcFyn4rBa0j3hV7b2ahK/5qLH0uc3JyqGNU5a82XSmPyszm0ufsDo
1ZpstQ2c9MOeyeIRDQMkW7K2klilfNAhWL2mIaLaHDaqZIyySq/YF+Qrw1lpXzMSLQ9dkyjGUbJH
P7aE5//+gil1OzXQl+0wFW+9ZqBXVmN+kUlzaisbz6CBDkOuSb8dZ5IDTHNo+V1a71ga7OOSwkFr
qmykjSqcT6N1tFGnHBIvZ31356GQ8CloDxyBhpgJLfx/uWFS/OZVBZrMOX/Ug7JIazIYh1j151xN
wd4JfpTH1YJ6BWweocPh1LuYCsi76piDLrUierbFLNPx3x3KOn9RldGSf1H+WnptPHYthydpsBc9
1i9k5t2FubNDHE2u2Jo95qDT0mwtz7aqv4NgNo+1lYJQYe46DuNhCIEPFCNMPJEykSfiujkQ87QP
mS7flsHuUOUF89lTrLCcMT0PGdrrTlnVabS7f5zZuhrLN0c32a6e6U+UE57m1PrrhCjtWTG5URK2
5MurmXFrc5uTYHws0YfizN53YcFmesGzC6MQUQty/5ScgkPWuV+JSiXDatO8ZsivyafZWRW+VxKj
ywjBdlYB/ceiFS6Q/Xp91w7VZ8RRAV/4Q2mG8TxnX8ryPwyfJQyRJXgUU4p6lQbdgxzHD4B9dAju
jhy28Y8fosNB01K9SqyeNL5WevLM5lJomol0kN6To05slzHY9cVF6vHbm6bfdQUolEny9Ijaex7V
+DpRzy5dP0+YKq1X3dYewWWuuOhpPBcDunkCgyYgM1q8VuOpY0yNVmFAZkXo60MScOdi27e2rpOD
KLR6O/YTmNIYJNHlz6b3UOOtimbcJsVYCsa+toEu1QvONKR/LFAjU6PDYz139OTauIfLGNnvIUAp
g06N9z3zrwOyLBA7X5lM3mul+r2jg/FYuawCLd9D+x8ADq8EJ48XEl80+/sZHShaqk7i4SuJfX0y
lxW0u8ugO+g9bz8s9VYtyo1HBpa3qRSPcsqdF+D3rGOn9dKkA2XhepSd78fhas2Pyg2anQ0YEYED
Ei6//BLUCreVJBaqOle/u3CUcVHAJRq4hEl6Nh8mE+lus9zP8ZFA3AA/GLVUegqtbAcc5nGaMgQl
xUKq6MhUqMfZYiRef2G5duo9w4spe7tT0EETtV0po9Kkvc0XClU8I91FF3mzFxa/rdNaTF2HrrqA
9Ug3gJ3kHnoCIppZtI/A0rrHucRd66f2i6WRdTgFzgedJ/kZ+h2357II1AileUbTqIFrWo/j2MiT
qJ/KemnOqXm3cXX6vsBXe9ORMyGztUK4/OpnZNypEh2WX3lfblPg+SqGE8Fw8cKw/UiA5X6VhTzT
CvO4mNWH6cMIcMvyANK/Rg7PUuBePHhrfaKVN48kYYmdo+VvabnVxXOFdTQmaz9ObDhBLrGA9Gby
iVr8Zzg7501Vo5AR4UVr+HKuSm55yIuHyIO4PfxxVxqqIO7DVLNusNa4FYQR0kjhFOxoLpT/W4v8
hdGQ3q2ZinrWT1csrU+uYzavlJW4aa0L0hhEFG2N6KrW7WFW7VutCZzylpATz0qyc9a0Pzmm+M3s
QdAYSb++lMJ/YmCQnqRn/mKLwCTVzC7FUnWvno1tAFl8s5jToTLkSY4drVDa3pbEugWD8r6X8lKh
ZLXLlYVyenWkGs7jqh4xZkOHmOwPZoGHmkFXiceT+T9A395zj7M/PRACc2664rguYbdPqXgjvIc+
HcRZsA3lQdH2ybTGQ2Fb+klSpCrfehmq0T1ZS3kUmibGmgSG9yy9yNIF3zdSZchZDk8e0gN87BqZ
RoJ5rw1hIhjhVnNGgJUKl+t/fxF2acQ0ferglAdPAmybPWhPgIyzkytT3lXJ2KXIplcv6cFcDMem
IHLN7K3l6qVmgXs57+gFWR10HbKoRCwXrON7u0SuFnjpcquEOR4tPmAH3SK+JZdX2W7y639/Sfp+
n1TedKQQkZeiXlFCkRrP8qYma6Hwj1Lit5eLXKJApzOj9+oRe0Ny1oV+M71BXJJ8vC7k6B0cRrUH
8qD+mc7g76sZPP5KuG6szKJ7Z3DLReifddqGX1p3yyblv8h9eU7UXVjMBnZ3zz+EwAy1uIUKPndU
ltN92AygYIsGlMm8E1iXwSVfcKnak93KntEwfFQHezieLICIBsUmHukpytkbZv1ySZBajFPaxOic
BZychuT0GoZOkoavDqzVl9KwtrjBP5ENgCDFeXXqAzAn/obAC/NmGUx3piCwN8tKjkeCIJTDh77d
u5viR+c0Vkn5bM0iBSU5Dgy8AB84QAwXl3+dijxl0vw/zs5sOW7lStev4tj3cGMeItq+IKtYKM6k
SE03CGpvCfOQmIGn7w9qnzaVFgonKsKxwxQlJJCZK4e1/sHACkUoyRXchmg3puaLXdovE7zsy2gy
w+t4ufyrQ3nj1VqMMIGqXeUm3Gk9r8KdO9Y3nj2UGHDHf8XRdZLjVnpRoOzjZKjbxU6jHjm2it2C
BLWKeT9b5svsDdMHd+KeTC3ZfnQayPdB3R0DkMqHzh2nz42avqCOrj3Z+g2UnuY6EGiPkv0Tfmqz
QEXV2F+aNegx9qYRCJoGndn2omuSwyFUK8S6PXgPn1UNbMvIvgkeBucTkhOPbQ4LaVe58X0uxuhD
M3QDEnBI/TbGBPLYA6ZLtvQvbvya76lQehqrK3a6SF5J/oO4y7PuYwXa6I5H+LpV/oDhll4h6LYA
DsrxPiseSDCLHYrcBFLSz/Wus1UguPbCArEyjLgHNAaAI11PIoYUaS6cAMjjV+pEeaafg09Dtji+
ighh/xwmqd7wH9Vxxk9cdHlguY96sz3oyZi/mJSUhoipVap0btpR7ckqBwRnmKDF02lotS4OXiVM
rNBtyzvOAIDZD3XZgslAcAWAez9/7ScTylr/Mms47EXk927baZHImcCyJICbA+rYeyx08MWc2nRX
YI992aE5eR1kIb6gI9oIUGmv5wDiIZBz/NmCGi6t9zRFhvalqq6a3q6/evNQw2BQcWUzyuZrjdCW
C+Pe0VCnSRBtu4wSZItCYxzhtWrWV0jsyCD27pOKgfWVPiOjNHYxaSqr1DFVsbFc1yr7M/wzkdbi
C0K43dFy0E0ZsV0yuHKw1TozlwEBtNylLNFphF+rjJzKquC7jomYgy47GYHRPmaRAyo+yx6nIq8e
kOxXn8LQvCKNcuVZQfUSDi237gV3JsDdJsJJnhUoE4UeJGhyUa1tXwD86V9QsL+h5O68aLny0ezU
T56uNI9AmFBPgfNTNLpzbEuQpVrgJTdVg3hnaGEwa43ibs4M5XUBwV22pvu9nhwV++i+2yWFhdOZ
piFOOHQfcjgmnEfZ9aZEuY/jiEWiSW7HIYFpChj83lXZFjW3Bs03QyczYcvPf1q6rl1qaCZ9GWr4
1jH7UJyW6CxhzLivkRu4hGgB0iIJpo86CiOgohpFix5+/sebvI+BBiaYCqy601W8lNhcfQVEKycZ
d4e0IJUtoAvXKQWEhwBpbxxxg+Mw4FgAuykB8QAaQqEMvK/6dDhiYHt0qUA9ExVkSLg8US6i4F56
AAgp4R9aA71DpSM+em6CR3tCfUbvv4NQaj5UETp91JuuQzPWd+ZQiS+4GFCzcx1k6VqdEyI8JzF0
7nUTzwpC1N87x8q+xVGM5+cideR0xuDb2D1cVWUCe7NRxD5Wqr9IczTXQ4rnONi9/jFEpmhvQdo6
gAOB8p/q5SvTHz1e62UycmU/2gTj2HUjcR6lRy0rzScNBtFFopveAcCRfqcjttSbpXejuteGORl3
1Fmr21mffC+2gGW57KGhYtxFRvtm4QPxQv0MdouYbqe58HbGpHlHrpXQakf725Q4xpUaDs/OQLfp
tiBZmEOsdfrum70kdOoCAQg3wRbAmpCNc9ACuWxFPj42zp2h5+KmByUNmpWTQ0SWDbjPKwfpP3OY
NIc655SI4oJGJfYhFiZCbkgH7fRafTAFaWkODVRpsQhs39rvsTUAKOey9+R049GmOH3XI0x0oTaP
ZaSjpaTYYC809K6aJn5CSWLy9aoACwQbmIvqvTaFqII1gtuIhZOchtBUGXnfLbOwn3sWYQBjVB+B
9FyodYB0E8fOq1lt+/tYb4YbrY8eizL5KwvRXZ9MlxMKN2YoghPAgVrdJ8BBd5YRH/OyInOfNGzC
oAIMYVJBHd0DeMkBNGmGY9+ch1dl3PlYV4LAM5Jsuvqpww+fS9y2aBNRh4PKCWbhunKxG50CLoDw
JZ+LLnm11NF78YCHkpqvTY7LTUc1X1cBUGiA11C+BB8yklnbQRhb8GnQuJ060h9BwvisrtGu4ScS
4dUPZF+SmxY4yoXd6dELuSQNbj3yiaqW3ruOFXDvivIr+O77jjrczzOOqyMggL0eZTd1Nm6UWoB+
Wv4f4r2fuqFJ/KvZYUUfNMStFYX9Ss2QxOigRF6rHNs5NARUieAu9jF4Ft2iLJEGSN16aNdpdXkH
o6S59gyd4VSPqCbkz7pRYsthtg86EqEQ7OC1zkbsd6q4r370VfKtHdFLdswIgJFW3yj9BLWcV7ku
7P6K7K0fVkrz2eqB0imzgeq/xWpahV1x3eXFXi+7/jEaYgWOfwJ5HDRObKCBqczXs44GjReVzqVW
zcF1GZDPbUzkaLACm6/DzoHkOpP1bd2EnGVNNjiBTqdzRngraqAm7Vi+UUIobkGoiCuFxOhtTNjc
JKpqXel9XT1DQT+6ufjWIs/yp8jvUpb8F1W1n5BcjR9GLfgagAQ9YnTxSSmrFuZS2xwTpPt3fY8u
QlzXDjkJdBGsWm3uO80TT45u/AWCXXtRg+aIuUh5ZRTC3sdl677036fZsn0nyuILTSley6KbX4Ed
wBwr27tZScsru5nDDYMV7T+9ThyLi5aNi7iBTZIneZ3QeYqqum7hWzr0QGEuWnAVyfu01sVOtNMn
dw5RjzbDZ5j6nBrn5nPCefiyWw6pHkSAWy7NVMGrzEE0DDJgB+qm19BVYW3/ad7xX7/4sjT//G9+
/rOsuFaEUSv9+M+7+M+6bMof7X8v/+z//tqv/+ifh+/l/RvpwZN/6aXM+Z/8V355LK3/6+12b+3b
Lz/sizZup6eObff5e9Nl7c9XCL+Xy9/8//3l377/fMrLVH3/xx9/ImXaLk/Dgbz441+/Ov71jz90
vAT/6/3j//W75RP/8cfd9Fbkb7X8D76/Ne0//sCh7O/kSXSMZDTDdrTFY3H4vvzG0/mF7pqGZxi4
DpmLH2JR1m1Ee+7fLdNxbZffU/rkgPbH35qyW37l/R1dO4p1DvOcVcFy7T/+34s9/q/Nyv8OGP3w
r5//VnT5I2abbfOPP351MlOwqXLQP8cI6lePG3hFY20ILtu1naEUUqb55wqb2Xhjbi+P+bfXy78f
L9mVFEkVQhFKMUgLk+oWQQUW92xCP2XXF57Wbjj2/Grs+O9WpMCJ9NLpq8aplsBhVc8at/0c5SU4
/KoBdeF3wpqtxxZNv3Tju9a6TbL30sfEKm0xl36kePANB12rbiL4e/Pu3fz5zbBIpoH//qTFTPCd
+ZNokzoys6n0x7T2er/tNLvxLXOuvig9nL/FRGz4DpknfFEyGObGbLeweqsoqY6qqdcfT7/G2mdK
HmEKgA/TNDvh9xV3iksrKeFj4w6ab1lyrswPV3L2ivrWwsjDwWY4NHrkHl3tR5IJ17y0UXYbN6bH
WiOSj9NYgWOPbK5s3OkoylRR5j5wXAfUmdfDvOE4t9JVruTS3LZcjq2oFJiaa/2DK6rh0ZoL/eb0
QKx9wmIL9G46lHHV9m29ICjq2HxNJ/hPhwSNcJNENWy2w+lW1r5haf1dK2roRbrtBiW5sra/moVF
lSMr4ufznr60+u7pyPIWkAaSyqfq3z0JrYJnGjm1Xe9PP1/yAP2/mHGlZUCD/2RO7P++TT17wNDJ
mtRjrYSBsQc2DoYeJfGSAwjkQpK3FlQjXYkiEC2eE6s3Vo6w2J7UKKw6zgPVeNEqrctJT03tcOMV
f93p//2G0rIxxSUQc4eFKphdBW+5Um2iPfdFM6dap3jlVzxPQkAcQYFPtO2AB9mjGqLPGx6Rv5pI
/bt5aVGxTITE8FMXvl3WLofLwHwCDoC4+GRXNwqp1m+nR2JtHknLRocIbJoMCWS7Miyec2VxiwCw
Wbnnrb6OtGqEcTWnpOMqP0MoB8sQrchfMdV2N1a9lWBzpPWiHexuxARQ+AM1NESnreSDAov+T07j
+cZqsdaEtFp0Wlhn0EqFr3CMBy0HtOsKHT5Q70nkOOeFsyMtGtlcO3i7upWPAlMMB8oyqFqkOczy
jXFY+4rlz99FNJstl5SA7QHXSq3ZA1ITlNdzTK4v0lhNPp2eTWutSOsGkm/mlDmYrFL7Q1hzUDrN
pdY49Nn92KBdsbFLLKP7m6OKI60enTe1TtCqhW86w0Id08y0/eBgBOHcFdQfpstAx4LyChgGEOE+
I6l75lyQFoU+UoVmANP27T4uXpxYQ6uGq6HwUJsIkXw43YvLoP/u86TYB/Y4tKMxYEGFrCEX/Inr
orJHaTDHYA+984m0l91OX0+3trICONIKgI1vpQcUG/2uqdxiH1QN7POZVMTrWc+XHcRHPOUMs8TN
uE45WEPnbMq/zEwN3Y3eWnl/2bUe5nulFCKu/NjzYmAtNhpCdrZlyryyDdhS9Jcjyie1ChVk0OgS
cBmhFqNsAAzMec1mc7b9NG6spTafVO4Nag/uBGbKG7b2gZWI+mky+C5uC53ygwYB0leq3vscIOr3
F7oQOJ7krats7DVrPSitDbYC1l3UE2dynGbR558Hk8Kj4/w4PQHWulBaFAqQBapj5MJ3YzwALlGi
ML19CByOnG0ZZwuJJYZiGAQuhg9dOqVfnMA2/jzd+Eos2dJSEY1xOgmTg4YaaHq+A1AaRX6Sgrx5
ijH9VT44UVuWz6cbW+tIaXmoFD0MnCJjKpr5/I3MSfiq1iM0o9OPX+bcb9YFW1oX0P9SYjG2wm+z
SaGiCv0eOSoEltEZEeVrZscbu9HapJOWhBzzn446beW7KGu0e2PsO0R1SoEiG9m4ud2d/p6VZizp
bDBZOayNuqe7VPCVnSNeW/BaWA9lZzYgnQ6MLEgQEGbwIeEg+WCrGvg7w+vz6DAPbfrt9GesDIsl
LRG6IBMbUxryKUvlxasWGRi2hWVOYa6F/OVczZRrQQoXJnWZ002uTDRrme3vVoXcjfXS0Difq4lW
PJNuxT1G7XE/3ZhpayMjrQhAfRJKjtxhqgkLiwt0CEFcuBXSP9S0R9N6PO8zls979xlhRnmpDbQK
O0X8Q73Ghn7WierMj5BCv8zrnGo80Yikn3GD8TUcATAaL+UES+z0B6z1kxTwgd3GFG64rtoFxgyY
som91Q4flCZur063sDbSUsxHmukKBYMtvxrRl6kd3MVqEWobT197fynQeyI678OaAWgM40ZnNcky
CFiI1W+dnlfe35RiPFJ04eUIY/hxGom3HChvCYUmLj6e1T2y8bYryoZb78i5OZ/Kh9JSpr3w0Pu8
OP34ldA2pdC2Z0WrdC6YfjwNP+YgKdEja4BMj3g3tsFdoUQPpxvSlh7/zdpuShE9FSkshrJgnIvk
cdbjz24wXelu/dikw23V57hI6D/YRCH0IiO/8XlrgyOFOVKWAfkWj8xVEl97ifJtBuZw+oNWZpYp
hXZrNi2mkKwgkWNiXuIhia+h+npRUxHaiO+la37XZVJ8dyOoDPA6JWip4WDBHNy1RmPDIfd2lW2K
L6c/ZK2PpBBvS6UHIk8fuZGKQjfQ14u4zMXu9NPXvkEKb8fr49qoOOqXAuF8BVlA9FKTHYMNO9qD
nHS6mbXRkOK8QMS3x+6BGwWoP8TVqPY+CG4YoPE1tUvPm06GFOsKcO4GOR6UF916rw8dKuOc/s8b
bUPay4VRuU7U6IxD+FBp800xGRcQj6gRNxtjsTLShhTsePSaPSCcyoe2DTcM+PDYo+5v14N/ehTW
MsWGFOSuJaBBiLr0lXxWkBVFJLhGexLx2wJTCOwbng2UCx/cBkk3Skw2PLDWg9fbjJ9Ov8HaJ0oB
j4mcpdVFSci01cSiXzbP3QQE7/TTV1ZLY2n13XauOWPXlxmTGai/8hAmoAxQc6GeiPKEh6IqcjPm
l2oeoe6dbnDtc6QVYIo63I8i7Hn1VMPkAWpaUl1AjvfOvO8bUvBbtQPNe1liPLtVLpLAKvdljB61
lbjD4bxvkFaACGpRhA80aXXXRkCwzr2Lpi3CjcBfGxIp8FtKrXWCTh4fMCcfcmgLQQvnRxPdoZiK
b+lCBzr9HSsrmS4Ff1WNDqy8hrGIJpbjYQad5xjDbRua4evIgWJ/up2V3I8urQOlqUZeNoz0F1Iw
Pup89QV3lc+FCZCy9Z5mMaFpK1prI2JWVs6lqPh+TudNb6C3CZo+iqsElAQeGRP+Yu7wqog2aM6b
BLq0MMxKn/ZJSOeNyuhegps2jy7Fxo11ZyVMdCnq28aM8P9lihH7zlVVld3Ra+Gunx6QtR6Soh5g
SW94BQtz2KF+2BW1teNGFPmOO24dIteakOJcV6CXGRoLy2TG2q1NfeARzTm88jI053enP2Otk6RQ
RzkVD7EJFaOmgeUdcs3dI3jTbHQSzIbfn1Z0Kc4rVwdGmzaFr2de8dRbIS0lXernqjvf6mnXIHmJ
46s3I4UnigzZT1DJl3jpxm8j4oeLbSuiiDvh1ECX09pY2Oq5YSJaLlBmLRN3ITC3wfACVBKfCDcF
+GUl6bUzV91rFiNRFKj9eBNnJogTp9H/BE5Sv/b1EFrYuxs6ygmoXKB45yXqJW6DARXZTOnvYj2C
1JFVs4MKSIiOyKXLgei66EwI9ynVrmv4+vO1Hrjlg2biwwi3B9kwMJGIbWpt/hnclPEQDcGMU5et
/MDAFIkcPGXsp0lHtX5vVmmGtKiDaPQo2o/dPJbgdULdfkiHOXsNJ+srmt7qtzKNYUej3PA1nyL3
k95Cs1YbKwSASV7CKkDz84EcAi0vwOlzUP0ordsDBSb1prTV9OjamWtxJUcU0Zhn/RmgPmr9ml29
2omOFkSsjAM5KrSeIbNTyoWNZMAHNh18H2I7sS5sGz1MfJNdJEaQs2/tH0EFWkXPk05H4NvF6MFI
AvtxMEv3KrPK6Ak9EbwZp9hwP+Y2aLSjEnklpul9Hnwv2zjaygesBIgmrR9jY5rubFa5j7rdvFMK
Z3HS88K9oTTtxvlr7fDys5T3bncvvBRhyUbNcI8yFOsaNiDGC/PsZOKghqNGcQy4pXHUO3wDD4kb
QHkuZ2UY/WgqR+YsypezsfEyy6bym6O/Lm1rVTMaqQ5m3ccnt31pCz2+J4H5Fgw1zO5YxRKpGtB8
hAYivPugRt9tY5db62hpl5tIHRT4NJc+XsEqnJdQAHuDupgnWbOxWq81IW1wVjEAXE7j0p+bVqAr
F+rTzqDS+cVtUHs+8zukba2pVUgDRlpACkVmVocq9Ffo5TgsIymzVaVZWVE1aWNAe91Set3M/Nnu
VB2BJ6dDlqhzqy9nrdiatCvgohT3CEQhFqK6KRwcF7WOCIDp6aevTDFN2g8mNJIHZ9JTQNjWp0Bf
3G8GT+xaN8wv9WwRusvU7qpZfswSSCenW13rM2mXCEwlblGFzHxE2UIIfVN9sJCU2tiFltH9Tdj8
TD68C2F4XIottA50Ch6iI2C0pP0rHoT2FAnDhCs2oEMloIkPG324MpVVKVqUQIyZoc+Nb46pmqAy
KXoXU7LUxWcdHZKPZ/WZKgWMZsUD8MGo8RF5sm6CzMkeF4/Tb6efviyhv+kzVYqUKDNHy/UiPPGs
EB2XHvw2trEpfkRplzg4R1YJckGn21rLAqnSOl6AOcSRM1PgaevIzRkV5TiUhOcsehuz6BWl+asx
Lqtjx2l3MNun082uTDp1Gb5302LW4KdF5RhwJchQBQ6RjhexW2981NokkJaB1Gq8GEPf2lfh3qC8
nruhtYd87mFfkwdBudHMat8Zv35FW6Gh48VV7ZuQoW8G5BfFGzzGqLpxYX0EaNaTAb7KcMPCxy2G
3Hsc0VdKHrtorOeNl1im3H9OFlfGSFU2/CQKc6Vf1ErzNZ7nTL1wRBTuUQwmr7Do+6S23V5BrTHH
jaBeGz1poVI4t6J83ER+KIT5gqAVik7eVmytzX55PSpjg+uciGCnoISawsXeQTiK9x0F91jxPp2e
gGtTRNrOrSbuLKc2Qj+FEWxiVxK1X6CqDuauDHLz+pxGXE9ajNy2s3SyBN7BjEvaEJmBuDb0HNRy
y93pJn4/FAh9/DoFtQEGHRrPHs7xRf/RNgwFtrjnbOx3vx8L15NWojEPdMdU0uAQOJr1uS8BHXHu
16FSDHj1oeZPgrXa+JLfj4jrSQuRJ+w+dRXVPYgittE24vSrgDTHkwPB+NOd9fvNyJXhrJoBlKGt
ILuOamDF352e4vk1yKNiOChqAdlckMnvjuPA2eS8Fpdhe7fONXmYJsLrkY9R8LYsGgRYLqAOgRpA
9Zc9CV9F/DINz8Y1/nSLaxNCWpMgSURZZCXKoUkB9GD00rfVZY7on7axw641IAV/VI8BSlcs2Hgn
wHw0waGl+PaJfN5oYG0iSAsAvlJ6jVVIcAA728JFS2FcRN144yb9eQuY60nRLyy9TMYpp5METsxN
P2m7xNW3ABwrPbRAud8POiR8x1Y9+DYQ6D9h58QGZw/FRsZz7eFSSM79GA+6ORW+AlnqwZqGxU3M
czb6fu3pUhCmVHtwgSRloDgJUj+e6vltq2kbc3MFg+m6y5C/CwekSHJLDbBf70I7/9w6inmJ9+N4
4aWgsSPBWXByRrCNBlQvu9L0m3LOvGsn6RO/dePaj8cUa3oPEYZw2lgTli/73f659MS7VzKEpSLO
5uY+6UOP4HSC4Vurx+FTqqX29z6MU3tjp16Z1zIA1UWqCdlXkjAV4qGXURi4d46qmfjwxsFZxWHY
w79+DIIzngKMhhSPid8Gxf/2NhtU/SUMcdU4vb6sfYUUnSRlABuwcvrmQCKmdewCKHCm+mjwdxtD
sjYJpegM9EF1ITxgRFoAA7kqMgRVoOoXqPOe/oaVMZcRonndWWif0ABWt4hG9LbhKxyXLissLR+y
Ei7z6XZWPkSGiiYxbMFcCdBpTmuETmG/DgL1ezTNNnpqZTAcaTEoMU/v7Ai6WD/bOJxEqHp1maOR
yc3RXDv9EWttLJ34LkDIb1W2nQWxH0xJcdWppprtlGGyJrRcbfvtvEaWxt814tShQ0ovYES0MgKX
YRdJvNOdxenRCF3D2Z1uZm1Alj9/14wpgJjoeEn6uH+gGo5KBuYLjnvmaEhbb2qbWVii8+JbbuLe
tvC9H7gnak9ZIuzP532AFOB6741oGdAE3MQ3HNDii1CYd+c9W4rsDNacrTs5fmBNUz26o4ucH+pp
5y1NMuZzGEEuNrUds5fjCYBCGbpw2KkpsLC9RMPf6KyPkKGfSWji2VIpsW+rEWr7qeviwFQohrtV
sl1ZO/4D+zkOGPFYbuQHofnmNXODMVNya47j/dCP+sZW8ftMkCtDQFG4cd0JUgpfYdzP2vB9KLAz
xeZhJ1ztU6PozkWYfDCV+eV0r63EuAz5rNKey2u00EERac5QOdWMG9UM26/q1J8Hy3dtOcRVS89q
hSrNOGPqMgezc9Bqdz6e/oKVyLalyB71BErtECLsUGqKryFF51N4Njb6Z208pMgOFUcL7SykwjQL
D/eJEZWO6zjqzG+tBsQYEd4ofkKUwvs65ZqKI+Pkkqz3T3/a2uBIMd8ihl8hkhb6SLKOR73ulae2
7+ObIkyc19NNLCfT3xyCZJinZtS9hexuBHSm3deu870YceMJp/bNQyHvYkrIZpvohJ8ZpNIGj608
oBaSMj6VEORpNcQfvQn+8nmPl0GeZaYYqpMxAxQz8W4spKZxuQrKDdzUyiXSkk73YyAQO6zK0M9T
7bEe80erwSA3VI3P0ex8Khpzo52VYZcxnpU9tmgXkAcpFbvEUrRuL9SAPAhscrHRUWtNSFt73k1t
jAkF1/sChMaF7eXBfSQUDBXw4WmMM1tZWn+36damqSPe3ZBqUVXhO1PZoO7n5XiSdFPWbBwgVuLf
kuIfIfiqN2x0YCwDm7u5EbfGMJ2HGnYtKfwdytl4JXbKgSoU3tkC+f7cxFpyCjbib+3t9V+7CGGS
3k5cGtCbEp10Ta1xhRjFecdQS9rY66waei1RMBuKRXxrjLN6FHjgbOxVa+8uBXM+htkMecs7dG2O
T5812QA+MHI5vTKtPF0GcyKoa1EpKkLfaMsfbplhU2prW7nTtYdLoawneHFPSqMccNCODlWAaImj
Iup4+tVXoktGchoCV0KcXdDsQeYYxBV6G2Kn5BF32zZy8q3C5NpHSEFMcXAeYNGQy7ANhH3RpNqX
aCOddyg0peDt4PQaXoK4lZMkyT5ovfAw5HpxXoJUhmxq7thi0RywANWCQ4HVJ+2InI3odTw72RY2
pujaSEjxG+Kj2Uct65w9OT/CHl8OvdLuKpRhN5a4tTGQ4peRxSlZYK1TJ4hzaC22XZj6nUekc00p
fuMi6YVSUSypbRw+UrNDm83yKuQNjfbx9Fxd+wApiJ25dbM4QeZ6qAby0331qZla7bzul0GaZYWX
Vo3o9kFo4auGzJKJhiTitt9Ov/vK6MowzaArATJ5WegjL4KbDpjGG85gsz/20xZWeq0J6Z7tTWU7
L4pRB6Obn6KpuFaxncyQIDpv/sgoTdxYU9uIYyTkUJu+Lat8wqq4XnwRTnfRyvAaUhQLPFChpbA7
inS0PiK5ZD23Aoe+856+tPpugy9MROXGCOW4qJ7DWyfHRzPqgBSffvrKhcuQgjd3p2EaR/ZGpcBq
A4AQRaHKGS8RiSlCrdxYidZ6SIpgvdDNQYtxHRbIGIB8rxJxEcbTqJ45AlIM6ymSQHles8MXaXwM
4vRumOP46rwukqI3HultDCCVAw59wwUej+CrAvupZ0W6RFrj8+lWVoJAhlvqlZsoWKkvk0htv5SV
ljV3TR7p7q3F1WeLcbYyEDLYMskqox9QRT1krBaXAzrYpEqdcWOYVw7vMrbS9hDMg/NDT1mtebRQ
HH8SMRZUiJDv8c5KX4XmBhsH+JVLlYywtHIkmfE+WxzT43hXKWl97YFjOjpkwfe2VgxHFF8mhK4L
YyMQV0JFRl1OBUshvnfBwbTsZ8ug1tRm4RWmWY+xZ26hbtcGaPnzd9GOCo2aejk1Qd2NEV/rtHiX
oX+2MZXXni5Fu4EVZ4ZTu3LoW+RwkwZzYJykjY0j2drTpSgvh0Cgkt7y9LpyDoEN8avPjOz+dICs
PV2KcQAudeUKSm9GEVrjgYxygcmcEzjJRpJjBXDgyiC0EBGKCGVn9qGg/9KV3qfWw0bJU3CwGCbf
RCBrVw06EqDJtRqMP05/1krM/BSmejfgYhClN0eBcoC3VdZAVKHtXLdhijxzkkcmzlCWY2BwOVmj
vvGhK0uNJh3MWw9/4iIelEOk9+0jUoqDr5qKeNbyeoufshIrmrSlG21szKQgPYw9MsykrVbH6jgP
GvsL2pPG/VDM9Ub/rVW9ZKikcHGdSGZOD6Uq7OhZTHqd7sH4Y65eqSJ/DBS0o49lWlQYew1OlV80
KASO+JlB/D+EOTWw/ZQWav8coqKJvZUdYTUFzmQTNbUyc2U4ToA46FA6lnfAtgr7GA0TJPbyLULh
ymiqS6vvJtA4tZgeB4t4qdHdKm10g7XD9YSl2en5ufLyMkq0biaSpSFeOTnA/681evNYmTpt+fH0
41dyfzKmEJX7UMOhxTu0obo3Z/Nb7SgUKJKXZF7sUbXgqS2m6l6J+/My5TLI0MROoI9MERwao/gw
R+O97Yn7QeD8c/qD1vpLWgQN6uh5lbfeIfTgGenWnB0UxWs2nr4y2D+xvO8GWwAub0JQ7YdxFngQ
u092pjxxs95K8K89XzrroNhlDROGGYdAZM8IKh4VpN2tQGwE68rjZfzgELdA3N2Uc1rQ2YtFWILI
EWa9o6jORGjI4EF76OOxxeAVof7mz1hnItn1xvFm7e2lRa3tDUvtOlYaJXCNvYORhd+bBfbmkxdu
zM6VdVPGC5Y9enSBWnAZHSLnxRrU2DccxXvEWvkbAs9bxfKVTUeVzwFlkDVFBRooVENtPwoM/YBy
llgAxu1eT2B06mG3ta+uRIQqRYQbRYEw64rkYRVpX3TDyb+JOHA2Dh1rgyIdC5KgoU6nwxCwoFLv
UJqeL8kllocZl6v9WSH9kwHyLug8J8S6bAjcQ2Xa1YuJMd6DSlbocPrpvx8LR4ax6bZZDIXCrKpn
gVhH1RWeP4Z1QxY37HcpxhqYJk+OsrGC/H40HBnSlit6l+Y9IRja9nSox4oVMDPLja76eYb4z1qH
I2Pa4p4i8BBivd6q2JhifJpZRyzSx+9zSs3gKgmnR12t9vakxY+eIZzwqEcBlvCjN+nRAVLbnw6u
A/VtUmGi7SmajdWebXbtbp5rTMeaxjU3XvX3E8eREXEJVrxdNebugTJp/GkQifcBKGtDor7BO+b0
2K61sfz5u5kzjgpK5bETHPLY7K48E7eh0Sz6vVA2MUVrTSzj/K4JrNzCZJh7QnmI48vQC+/rwfmh
h8nGsfv3K5IjC6OmrlnNFi7YB7MO932GMykJlPki7funDkGG3emOWpuV0hqR9tocuAlJDkfDuyO1
xnKvxpbYSJGtPV1aI/rWSTR8joIDqQ7OEnmofghURzyffve1AJb2TOrrhRNUnYeLVXJpoTZ8EYe2
czE683QRcxFqtHDjsLTyHTIa2XFDI85Hlm0HidM3NQ5b/Fqi4MPp71h7unQt6MxyUBBD5TtC96Nl
VeNDF7jRy+mHr0wjWaKxQv1bzTW2ZTvSb6ZiuDUM/aaDdzYE5ha0ce0DlrbfhUJjK6XiThy9cATU
rxzkr+7GubNeT3/B2tOlWEYDRtfVhKOXZ5jpIU+i6qKqAm9/+ukrYewurb5793HuFcusOqCsQd9+
MtCbfNPnTrkRtYJ52HltSLu+Epez3Qyei3dQnR3LHMe00So7rGLQqz+vCTmO82AqysJyyZVl16iW
700t++LkYqOX1sZACuTB1KxqwJLlkGHKdRNmbXYMqlTduBevzVEpkF2oIMJOOXw5yFdfjyii3g0o
NB1zbQLsQiLJ29jyVwZbRsgNCWVUR8lJ6YbNWz7g3q6qt5BdtkDEv79UOTIyrsPZEfnilNW0qory
craAr1/EwnKKQ1GlnncJ3S62joyPWl8FsAwwgC8qcg2nJ8HKKMk1fLzOTEsbI7wFdU6XXj4ptzkG
M4/nPX1Zht9Figg8I00i0zksKMydwCQAv5pU29ixV+aAjPnz7IB0Qo39W4h34EXeOFxTxhaTFnt8
GUkvnvUNsjqk0uHjFygzivt1Vb8N7TT76txPG/eUtW9Ypt27HspHbYwdlyA0lewYJiMmWY7iexkM
pNDEj+v0N6y1Iq1YU6/ouZlSVdHD4qEevFc8j++rQH/pMoB/p9tYmUmyLqQS2b2n16SrzdwT+1IE
9qH26nrjaLP2dGmxmkt71uqgYbES4UgJPNf3kR1/PO/VpaUKAs9g53rrHPohb/BHyOMsAfiBQOdG
/6+9vbRahUM/4YrXuYeoHwPcaRpxiPK0fTnr9WWkX6VkdT/rwj10mA3eWulc7O1eO08d1ZFhfmQ3
xzB1QDUMURlfJXGP40eDTe957y6tELhENp1nM65WjZmO3VT6YdF33Sg8rMx7Gc3XFKiP127oHrCm
ejQyrb9oau/OdNLucrK9/+Hs23rj1L23PxES+MDhFphhMmnSJmnTdt+gNm3BYI62AfvTv09+0ivt
zb+TkXJVqa1mBuy1vLzWc/j+vkfYhzBTqDbkFBVTqZqvwVjTh9WM45Ukd+H82cP5ZoreBdzVQ3Dp
vQ1uDPWce8BBvlpFzVeOuAu7cy/TSHzjr6NfI8OpmCo4gW/1c9gJwB/f94J2sesr3B0Vo2ERr5up
4P8IB8cU+Mf5yv6/9Ip24UvLOogYfJjhxWT4d8cGdrJtXN2Mm6se3n6ES1+xC2Bd6YmBC4GjBmfv
k2ECPj/wtMvhknoNeXphFf4PVi9iiYgpLgywpZ7SZlUK7mfjtc7zpU9/jZB/nTNLj8ymXk8AWkUH
XBz+Idy3V9b3QpTxXQAw2JfJZsPNee20qeA7TeobESymGDYNz58EVuTvWoU9tG2pTOv8EQ+BJvfJ
btEBHrzfk47+fPvjL70j+t931JYwRtOtw9UTwqHPXR83zVHHZJZXzvrXy9lf+i18FwfK9XL1GvSm
wojkngff8Xh7mZz8jpn1ScYWZq7BOwuvXUgETTUDVhpGaBrStkupN8MoyPa1779zKXYBEcENSXQD
7ifTFkzpUneFDeLDVobvS6p7tBvbaL8aGyEaNvRj8jrRQEVB4Je9z5kCph7/XWzTzrHUc4zCK1r6
FK7yUVYn5po41oV8sUe8tRQombhCMGPYXWcmbr9ZH1ZtoI5fef8XYm4vWaioaUaY1sUFjdjj1qvl
2EOhf9AhvfGsf+XsuRAQe8jb1GroSMC9rtDOA4lqBknNL2E68Xa4/W/q95d42GPeytWGsitXDB7b
pK4gj8eh6bRVkR3TMIBiz20MN7IPAC3DvkH2MdQl+kmGz+OYePMf0BvIt2odIf1asni8aYCEeWFs
ToJDnKzd+3gy0R7qAd7vqmM4PBSxtzqYILN4S9dtXa/xGy684j3Iw7YsdDNtONpEMFZPY9/y70YG
nX94+yVf2oi7nDZ1hi6dg19YP4CXmkdYP/h78T406RTBUeTKEXDhMdgutXGIAm6gdKFdAYvOLyUl
y/fOwUD9fQ+xy2bxjN5vVRHE6lTfY8ugYUfFbS3049uff+nX75KZstYLR9XHhS9tCM2PsHuGBzK9
kvYvfPoe9BfDfCbwgRcqapi3JVmSNNWajWvkkiuBdOkLdqlMmJDIEWI7BdpPyW8UhvZz3NPly9sv
58IO2iszyiZaHXQlk2K08Xim6+QflqYDvLCMw/ddsfegvxIyO+An1GjXlW2lQegBMBv+kHBNf9/2
3KP+LMFMLgFnvxigiFJEG5wd+k5cU7+49IZe1+VftVU1RUlbwu65GFqYUFcUlwyYftbXxDdfr0J/
SZN72F/iS2Iiv+dFMLibsEzGrJakiObpXHeqyutxfV+RuxdcpHW/VUvp8QK0+bXoPAw/Wsb8j4q7
6Z2baRfJ3dp4TsgZx/oqly988YI2lWJKYDTjNu/b2zs2ufDCduEslYtoXa9RAbtGfgN/Y/ab6Fn5
2bhEBy/R4FKvT2B2lek6dM3x7S+9EIR7PB08HIBFifGlfrRhOEsnnVFvvDbOvvBIewTdxCa2kVeo
mQ6eS+kgFaVPSY3W9sIOkDbPI1xt5+AqRvPCjt7D56QljVXwUSwYg8NDuugVkqLeHHVQS43Ylax+
6Y3twsYZuEBXG8gYbJDLUcRqPvGRrP+8vR7/04r6S9iQ3ckXYwzMljgOi8Ga1HD/aNcuU/KHlTqF
t2YaG3aryXjjZpUO1fwBY633wdQjsjsNO4dr3NpEr19tA0wJaJLCwQIiVmou37nddoEUWiHHOWZh
AUF9+CIz+qtsk/epBkV7cJ3QdBqohnut6eR0gCqmyuallCkOlSv3kwv7eY+kG7eBWQ3FpYLyMp0q
eYTf7pgOHK6MxIf3znafuDgX9FoL4tJu2OPoUDjquYahb4H+VRsWsvX74dAYMY4pdd7WZAIm8WXa
jk3iILY/DxtsUh34cqHfDV/WljQgna1+ad8F1Yr2oDuJy34Hpj1ajiHAfXAKrTNcPa9pdl4IrT3O
joNyAZRcHRbTOh9x0D23TF1pqV366NeU8a/DDrTiZHEcvVIZbvYAsaMlU2q9ht/+nyLnX6J2jzEL
/X6yzKEUA4ctNofYtl31HZp/EHCJof47pUZ4waewErOXlhEryxuYAUVr6tezH6Ve6PleBq+ugOfC
KRIc5zqBPl0rCNfn2dntp0/jKPdI+ImXGuagDlXqkK2QmAwPbyeeC7lzD1qbBQBlnoh5MczTKSjl
s9i2Oh0Iv7aXL63ALruIIfLDpGGvX2BeAixzip7I+whC0R601r626ioXcugcKegTxi+dq56SIH55
++Vc+u37oznScHSdca1fYq7A253X3JP+NWJ1+PeDfw9ZQxeQBNE8hwVsIfRHNIfaOt0gKZsPkFg7
2K5K3pd998A1LlQTOR6hUloY+Tlh+uhnLa2wJ99+TTur2//vQBfthe/AEwUmFlIWRUVgcXnweG9k
FgDR+TmAWsp9t0nLbmWne/3Vm0VTHaQj/X0TInPlcA2BtAoHSMfCMcnGXqbhKN2n8Itc4G491l0M
qVSUxDm8lVQIgxG7XiM4XVqB17//V3bwalIJVnJeaC2eXzf/6/aJqmVK62Z5331qD9HdqtI50ZOo
aEEMcvB7ConJGPH0NW+DC5t0j9Id6JIAuIl+tdIMQr6oeG5kTeiVo+/Sp+/qkqRdKpi4+LxwaC1C
li7pz9Dbbd450N0j+Cy0/XDUvd42/aZ6WccZPS30kv1rqg8X0pu/KzwibCW9rBvHmcWidJ1e8QMy
StKg9N85E9pj+CAuDb5RqMOihF83TVeoEn2vx7J91ygx3IP4bATnvVZpLEBXTTe05jqLQt1fQYX+
fXnDPWZvhKeSv2nFQWCj+uw2LU9Y8Pdhr2Bq/N/4gvOc7IErZsUYsDovvYTnsfPfd5EN9zC7WMGT
RvfYOxRyfTWUqpuuSsnQi+rcchP+eTu5/X0H/c+q+d85AiB4B8Yd5mWGTMsTqyL/MSJWvEDoruqv
HMKvrY//W0aEyevq/CsPQQkSYO4WCRqO5j9QzEkohvoDtIJd1zJUdjX/bZJKfDPRGixXvvPSyu8C
G2A4jNlxNhdrUtdT1gVQAEfJPLPfb7+3v+fWMNmd+94y9bjrYxIIz8MpTmejOM2Yc8mvMBrYZwuQ
wvPb33RphXYxDlot7kr1jKZkK/S9QEXzTwgk7WPZhv07g3BXCLQ8jMppJJgJeqG54ejpYbQWtFcm
mhceYA++6+NR2c4neIC153NWL2t5D3Gz+J8Ytf6VM/rCFttr24F+IkK4hnIsdxOByB5W7k89EMZS
7kYb3VSukuXdOuOHpA7QpGtW0Be2wR6dJ+OGYmNZpK+KfQzH4V7LKHc4FFEPN1X29g64sJfhmf6f
+IE9YJyIfkXPKQySj7Qz7DhKfg3Oe+nTX5ftX9GZMNZhJ6OCdSaoP8SsCk6m5u3h7d/+935ZuIfn
1arblr4PaGH7yGQGOqPnkCXBEfbZ5jDrpDwmcdm8L1T2UnaUhY3tIcoO6MgobVbXYthy6JAKCOwC
lnHNqujSht7H/moNxOsrWsQIxlfdjSfaSpmJLX5fPMa7kJes4q6pFlrMXNibsREjTHDYNXW2Swu+
i/ZSlltggp4V/tCOx3YBiDxa/en49oJf+PQ9RG+E7j68eiUrXimTU0rEEnzeYHZ8jchz6fN3/fV2
hNirV+Hza/rIXNTdMxcP7+oDhHsMG1AQKqirBmXmvIRAHrHf6tXo+H0vZhfFaHhDAWhGpbMK19wG
rRDg0g/hlZ9+Ic6iXRQvw7YF/YK+tK+GzmVN2boY6LXBIRgYs/wY+Tr5Wi9E/3z7cS4QFsLodYH+
lTfKMhTGBTEtWiOGGLh2A2UGNFm9JX3tV92ZIe5gP0Bg0ajykRpYYECVFXZB+SAMW1IGNwJ1IDXu
SmmyktBmTQjBchQGM6xky8aH0hNYo/Qcd7r+/faPvrB5wn3kirlHKwPW8yAJ6YMtfZ7Lbnqf5Em4
B93VDZSW4NdKizXCoC/dxr7VaTg09n3XCQAT/vvKlcSYqvNXJB7dzPkUKJZ5fb/l73o50S7rkIZ5
g+PYMG4lywmkyO6Bd+37zHHCvdCeXOMIulE+KaBtM+Uw59Dn3mF80srmmtjahSJgD71bR1z6p4ER
tPHaj9YwgMyIuAtn9bnsgSHs2EKO49V5/IVTYA/FowYwpDDqaQFBHXqzGo9kW8m6U4ynulI5vaaG
vxTOe729pcHkZIZiPMDHSRdlrG/Hr4lfDlNG+wYCgswP1bVD7dJ37dKTgoSOMh0Nip5Lk8d+xzO/
I/aOwgbhZ7xQe2WXXXptu0QVVrpstjIihXJOY4QBZRGdxomqaTZqqZb3Zds9Ug+G8XpRr9ttxYj3
BO+NMq+BLbnyEJfyyO520RkfBCxF/cLr4jirWRjlWJtr4N1LS7ELRKm2SoUY4Rewv+ohKGIflL+s
OdwiMCi9JgJ/6RF2VYD0ZKRg60Nw8d7YF7D3hywq6fDlXblkj5+zcd2ybvCDIpyb5cvIZHPXbt01
p7gLh90eJ7/0cbu5QQVFnMwidaNGl1ErrzSppyr/s19PywKCuldeoUpeeFd7zTtBCbfNsuL71hWQ
BGa6DGNmfWXgfmG59xbGK2dwoWx0ULRayAML2e0k+XHltU2jCBDQ963ILu6sruJYbmNQTF41PVn4
Gn/kar3WI70Q1Xsw4DwArBN1eAYrrbjbhBff+kNguxSsovehf8K93J0D62KDqw1B2V2xx2rW8m4M
CfnxvvezO1trEy8j6ha/gEW7PHbodeVB3V7zQ7j0fnYhTXFoB0Bz+8WmeneUSSJVusy2PMNsBCSJ
9z3CPqRtDG2ywPjFKoMyD+GfduvY8j7vPFzS/lt8RHyuFNABAZiGbPxaea7/Arre1VbphTe0hwDG
68CHZSgRY3yd4U3GVb7CDA4kwMa/cq36+5wz3OMAI97gYtuvWGJvjL4MqEmzbZmqNPTW5dYTtIfl
mt+e1bi0Xwy115Cml55sd7JGnqxG0SEXCvh4kHSeJv4zsYGusw3mddvh7cW/kEX28MCaKa+C/BeO
JEvtTRCs4uCBvXJcXTUf+kWbKw3/C7l3jxN0oglwnfD8Imhh0XhyHYxuQRzvTXsoTdRPB+gSNASC
wK8l6tuPdiH9st1p20IZbxn73i8EHDXROoKalzb1fHzfp+8C30XREvvVq/j/pqqPg/KCZ2ntemXP
Xfrtu8A3oqugAydIEURmPky8/glbTnflxVxa813A82kiCvxfxMwQjcXme8mp61sHXmIU30NE6n2C
8eEeNDf1YCKQriLF3DH0zyY7vEqhX2t0U/6/Bs1fCt29Vp4X934HHV9SbLSq/vhs5eipxto20kDs
Qqr2o5jQTrjhW7ts6TZbiyvu5An3VPZKLrmty9n/yNcoIZmd+245QMN1A7wPN+IygyIKXCMaxSf1
NQFv009D27Al9z3TpBukFXRd+xmLwSVYm+9qtrdlVHa3a0LLh5ga+wAvJZX1c7Rkw1Jv6RxPLQ62
MUi9eFxTUHLOm1Dfg8nf0j6p2qytlykLuX0ZWw8WijNbz6FLBkDyhzv0dbY8wRgrL9vytDJTp17r
TWnYDSXs1CJy6BO4OA5WZgPQuIvqvw7c945tO/5a6LpB6r4FJ9GrHsTqfvdT+WqMFzxzO/+Gy+VX
rv0vmqxh1hLj0sXXaxb4LMwGvX7oFYEMW8C6owcCNCfwvwXMt8+qhp+XwfsU1nTO+yX8BMdVnc7N
fG+m4LEN+Bc5QmuEExShcgx5NkcTzJhDf82qwf501TadPX/7FoMieYgSmHXqoP8Sy/a5TtqPC/79
ALvVOd/IthSj7pNskpb2aWsNjOq8dkipWO1zpRUpKoYTpanM3Vbyp1Js3k0NLWP08GlKQv+hSYxM
IdL9pYcVaja4uMJUdZryOOJeqpbZOw6VfRkM1KEF84fU+KEGgqU6m2QTqYggEKfoz4aXK+Tdye+h
ZA8+6/i9N5gzKiQBZTIK8Iegv33iTdBYkbLQS3JbjttZmuQMZ+8XLt0vT7Gbue1osTEdpyKUcPgu
Hck3FKYpuE0DHnFYsrluf8xNHORmYTadSqjUwbeoueki6Kajsc9PMGTpzvWm6jwQYjtQ2n6PRP1B
9SpOQx3wlHPYcDBS/1lr1qYNkdWDqcZHiEM1wCDyLm11NKUDhtBp1Ey/oNBkcz3K5RBJ/8sYLVuG
ZdtgtNma1CbDdtqUKTEgVHFOjZR5gKtdqhv9TLh5msr5I/cCQHo1erSIoxizXAAmTFw/VfB4xHha
tTl30MT2IQ5cVE4/BZAVS4cZanVD7aZ0jAL9gdn5DkH1Oxr9U1RFcTa/UvwX2DalPk3IwVP9kpJe
f5asw/0pGF8M5z/A3UJbyPAhgxgq9IYJVtFU8fel79Sh99vgMKJFkQlWDylb238mksAv1jPotEwu
VUGnEXT9bzbgngcU8f3MgodFxjDcXNyNrZY+S6L2A2fJEWIx7a2bSZVxis5kuXi3tpbuNDv1sVX1
o/PYowsRNhj898XgIeH5U/8rqAwFZLifj4OKUdsOPOORTo5eWJs88BqXrRLopXGsvCyU7kWTpU3B
xYQqf9R+0pP/RUTJw0isPnTwnUxrpKfM+ACNrArob1VpdgzL4Zea1waY1RnYmFFw+KaxJZNQOUmd
6auMWDB3Y2LJiY6izgfL6qO2xmYBLAZupiCc4fxp/czr2H0X1nUqw+hlsOGznkqwTyDUjZ1iTLpA
XKYIGERhk3gTT2gn8fNoPCXS2Qd1ZKSJ/zUAevbrXDZwLQ3KAPoj8zSLhwSujyzjoyLfBJeNAlpK
h3dWxfNZGNocFaAkj/OEbGN83S1ZxNDDziIoPtfp4oXVEeFf2Yz6i/fcLLDjjio6V1gGMhcy2Nhp
hLLs2Z8G/6RgVXJcaMNw4oT4FaUz7txur17xZYAEugFCcRMypp+4bec5S0pwzQggkui8jXb44I8z
eo2i4oKldAVGKYU6bXLvm7794+qa3+oRmI1UDdFQDDCYzBm+VqQmpPUtN0ScFk0ikwa4kn/yKAu+
d/WiboHb7/4k9VQ9zPHIn4Iqbhy8sIPgoUqUve8pqtks5mP3wOLK+8Xsunyu+jXC6sbeR+5EW6yw
YalwxvHmVllAuNN+7O1dNLdquBthyAUrHh52XqoJpR+SSK8nRcUmj5Wn6Clx2p6IUe7zEifmi4b9
8QfPghSfwvSxCdOu2sp8Jq9eFqPlrjvMJJ5+R1A6N2ktthHa+RYig5spn7xX/isyxH298pdJA4LS
TarLApk06ajHF1tO62M7bqCEUGVS4vvzpxFebmfoBN2BaWlTSrYiDsnXUtKnGBsohfjfjMMLzwSn
tD4fzfTsEUFySNyg562w/3jcf3O19+KwkW5ZpR5M0wM5BVHnz61fYpOEkTjDg6NMYYVDDqMf+Gln
QZZAGn/kbXQuOXkG89Ic4w5qycL29ixUNKbTyptMTbDXlRNm8iBzb0i7Yv4E/DTLOTCuGY68H6oR
H1sPXetwjsYMQOHg1rIZlp9x6DLKh4dmgKFlN0wAwfcYVlWTf89DMuAsR7BO8Lm8GSJ5r2FLCi5H
+XnTvINhNTkwtPhzbUaOA3yZM+KETYnqX1SVgO5qwyYzdlmQ1DuN8x+XEOmpoqODyIZw8lIYqd5L
p6usbKWXYWTupS4BP60b6Bchrcqcj/JiMFt3M9TTD0yGYUhVYeDZoTpJLdXFGqLwn2LlMsF5nK0w
QMuBV/48WnDLG+mgG+bLH7FYYBk96OowNsEzRGDbtA4CCWxxz/KVrz2apcmSdd78jy6DX5AOqFLV
Wpsns3cK+RjDab5tct0ACQhdwucO2kjpIMmjH9DhDGIF4KOa27uwkzFOWtpYiAX1X6tId3i0OTrW
G12P4zC2Twz41tTpreiq3j8uON+AMSnvFqBSf2+rm1Mc8v4JwIT66JExPE6z5KeyJh56+OC0JGHc
ySxWY3SsfA1PRjjpVDk8tkWDLG+b8WFoPcTFJFaM6Dp4CbR3fKD9fIrBWz8K9xouuBe+Op3bin+i
mz+N4AxATTLjrYoescmWnBAV39AkeL26i/7X4qbmJqx7dwIS1R7sWs0//LAes2iIzad4YfRMShGf
rHDDzZRw9+RTwj4qsg2PJXx6m5Ro7v0shRoet4CV99DlDI9eMtXfenBlT3DLLB/huqtzjX7HxzKp
+9/QOqgPXT25uzih+haSixUUhSaMm/uyG7PSbxKZzmRFhhhj9zRQBiW3uO9uF7usCscybMRX5ye3
flX6BYR91sMK8eUHa8Wam0Q6hsw4mTvsdfJNVa36XI2ob0bZoBJv6Apqnh0RwmH93ARz86SdJIdu
sTHYsVRmWBXUfU2PrtisBnobe44fdcsDbFm73VVqLHNDw/7LEoj4LAdeizTmNTgsOMk/DJUYxdHR
oc2rpoozGpUkA0GzyaEhVh0hBsUx8ibmQFxLb7qEjAdR6x9j6ZUvvdm2F7lWeE8VJYcQ5rQ/k3BN
PiboCGJnmPaLhl/N49y18zFOyuHQJn1dCN2O+es63/Ww8EJlEfUAiJbeSW31dJKTAYuNzZDZoeF6
BoNZothxgLBiSH6oYW+aoeTZ8nns2DP1XXi7IHbzWNHhflz0lAtPr5hDdMEnDaR+pl4F6Uy7RsAJ
hiQ3Ueg9JBEPT1JjCpW6PkHKrMqSPCuhk+kEQR64vutQrweY+koBJ9NobNOkVv7XUEPNKHUgkN41
TeSdO7+RYB2O/pqScqk+NW7lD5ggm19s0/7zGnB6K7eg/LGRMvhKhJ8Ez4JXAxq+VhI4ACgrvH+i
Fi/zOAW27DPPU5r80ySBtLnYkvpnHQzLeCeCcRwPgwVLEMrEUPXLRM29b7B5LSXuJ1X7VdDWAw+i
QtPmHCzckwdRmb5MUaxTltO2MtsZ21xOZxrDfDQjc19zPx1p2fxhAOcglXstGIeyjoQ9wX7SZ6lK
+FznyoJxjzqVjNNhDRIwINqhrjLDzEROcC+AToeBp3P/m7TwPr9Vi23KkyyXwEvFIpZ/Ividfmwj
zcEVn5YmvK2YDd1x3rygSQXqvjqdLRuXh8UxYr5r9Ma3DIgS1ElDr3RzE/dDEqSrF3UKUE2CM6uH
iRqMJsUrcW+KoxZcxKrCFQl+86Of263csP1aLMGjh2MICrX1DHcF0OKTvghUHf2SEFRfM5Apg+GD
JcBB5CWrk+7MTBv358HT8Zj2nRfoLBnd5O5ZGdAW9M8h+TAEEwpDsc2GPTBJwWSFyw+uDC7hGqdm
pIXfHbxZNRjGSs89JVPfwSeBU8y1Y8qcOQqPBuy4hNv2CMq+R38ClYqRNOET/LBhz8uaQ4fyfTiO
bPPah8abMEfpt6Ys82EOQgGr+6mZsoUs4VwMwUiHn35jtI8Kk9IAVw8nfPMI0TzanNt5FBjvTFCI
OccmCFDGrRC2fbKt3OLz7FVBV0xWTViEphPNdtMnkgU3pRx1fI82QCSCVKqVJNmarJ5KDcWypcAR
hTBqtM1Q4/rZzb/qMbL9neVcu3sS9rAQT51f1/Yn7WlTZ6UXIyF4/RzE57bqTZwm3MD2FlP/ZoIe
DtL7gWwaNwMfMhht2nq1PE2krABMR5kAm8e1M8hdUB4uD5J4QI3iJERUVmLBObysmPw9uYr63rdX
m2x6NCRAMe23DcW1147skykNhT4yxhcpX724vKOWEZnXPfLGaVBuXVIMxbsWu71ZsalElYQHOzfK
Q7eD98NNDCiy/7OEzcsdbztfpRSuwCicYq5rPNMIPSIng8QefbhCEVz6g15ge7tkWtJwMsmK6B2h
tYHMv4xHFWj9Rwm+/NQzlJTzFZK15anpAQu/DwePxGdCoO6XAc2/LSnKOLp9gP+XC3JPjXV/J5aO
ayhIxLK76XXZBQezLbSHido8mueosQH9QhRFDsNpvtpsUVXsw0pTRtUZ7X3IGzMPfxxKiJ+TD1Xt
Dw+qTTDXxHWzVEecyrj3UWra5q7xrBedDQquBpIGLZzAEYLRcgOWnPlcKhl+9US11OjUEMWzxS8x
jMjg4VGpI27So31xS03ZPYan9fgbRiGB+Q3Rdfy8Ab5pBxJ7iXghTvY/Ao77YQ4ilKYp36xb7icf
/LGP3Qa0X6bCOPY+wf53VnlcCiNQUvk9huVgJlscBoThXAD6Gx2mbWjAMVpVX+UWtQxSgRG1+AR9
jHb+VvkQcTmLvhp/bk0ixAPryQQXQz7r7jD0vdRZbMvBnl2s2wALNbcSRE9haWrJSt29K8fVFkvX
W+8sQ9t+nSqhq4dlnReaGrOu4w32Dh1T60RS5/Az4dshcOuwFmRqgz90rP3faonx/7oARWKBu52K
PsyRCiRu3ytykeuM4XfTAp7GjeF68M8jdZu7YXM7L0eflV5/hx0T8EeMHAx6V+CKs8zwcGWHkEzC
5O3q4y5PEer/wGlW2d++D7jv5xqgJpeifdyyIqZhAk3EyECpfZEy9AF08hX0i9u6m2+Z7mOXB4GO
xCFct1F94KFxIqMh8+IbSbrQhyzeEJNiDBZcBhI0b3Dz8NTqjjVs/X6FSq5DzsZhZjiDTC0/YMat
6Vlto0YMO5xXufFkyw9l5OrkoPUwmAKNOYNUX/IWux5yr3Vaj2pjh7iZk+0AyseESwJEHbwUEwV/
To1EG/YWlQGrP1QtrhRZM6+Ly33jMXYACNG7XyYpRJFUoKOkg3A1JpWAIapU9X7Y3KJqHvUJ10Km
ioUOtc0lMj5uYtFWiVvRM9fmntiIQ7esL//41PPWQ9hMpM/F0MrvkjfVM8i6Q5DVdiB/ohoItbRb
TKPzqY7olNdmpQ/gMEy/X/8SdS/8JasDr2uvzUM2VN8iKMsGqQtD/l0zv51vNlKHYz7baUHuraUX
jBmXiv4Bq3/lhwUzuBnX+BJdNUJrVEfoC1b97QaZgu4YadM0hVJ8FGdoLIVYFNiNGpKZctDiOERJ
Hbq0QRjVh0VBqOfx1aejvpkrqCch5YbV/GASmDdlGAoF4Z3bBrCKKqs2D6CHzacgUOhOLuSMizCP
8jnC8x4V5GxRgsfdjPuTgPISNiDsUSAlPbnncWlqmLXjxh+mnmAb/2duwXT8RCFFuB0ZZGraJ2BU
g6hCqwzaB9kstHmMmgEwJM6hXfRZNryZT7ICFeqwJFI2N/MEBctfAa/i4JxAZBjEp6Brm2+wupbd
Efk5RMtx7gmk6BGQw8GrGp/lzWqG6iMOMNhGN54XD30KOVXoyqMAwcD/QwnY6ppZ2FogMJImmV76
gYbDyW2R2EBsGdxwCxHFjb5mQlt3WYjja05xqI8iTVBt4uBuhmZ9wHWT4B/KBsOZY4dm4kdUdEN1
nNFi0qnR22DzKQQ+/qZGtRicmddH03lAZ5WdOyKCE/yn1QcJKdr+ZpA9co8h1OH6OYHJeaB9AGOh
aeQUQ4eBl/1Jz6qNgIce+NNq3Yg6Xf4/js5kOU5kC8NPREQyw5ahBqmqNMuyNoRku4FknpKEp7+f
7qajIzrclqog85x/7CoPgMWdgTsqlWWRlFY1J57puECtaz2Of2d3EUbCp1lmTzTXARW2neO+dFjy
O64QUM4UnUVuHiBOZ05FvGMyIX+snO7WoM8+Sq7T4lrRaOuwnJaDH5GQvIc3NywHxN+b2S9RHwYq
sXNrvadPY22iuVu70zCF5l8QcfEIuO1/WM3WeVye65DqalCk2dfD/vQz5HbRVrQIlUoPVNpv5/Cp
GLa1i7LeBzwunYpiUrd4Dl3PJuBFbH/8Nsg/uFbUvaQT7zUzTMGIW7bDsd/3gXlSTnvGAk2MoWzM
/GAZhZ/CVlZXsXbZHHEq8fY6nPk0ls3G/WiuUvzgj1WRjnUmv+WwgpFU2+xfio7El7hcDBf4MNMi
bTKxTNyxoUgxQC/vjWm1C0vR6L7XE9hFphB9pnKURurP03hX8b1CPgSj4OHJQhj7SdJBS5Csfxhc
vbJbU9KD52laHjbbGt6yqtkPLhhFe1dlOUHt5rKALDmG9RHmy94epqGpYR6KKbBYCjS4sBVYy8bE
E2wnb2cVe+qdZrhzzYy9uBPy1egymkeMUj5m7WyctWHxGIZBe82r1aUsxAuwNE6rrzjzWuvmlDAI
uTLFF61Qy3FVWK5/juw3KbWb7JDf9+7eyYvF38tZ0xcv/qDtJ7pGsk8xdv+1fVDEanX0EoXkwp+G
TQk74gJcwX/XkEPC8ElQtrmk4NDeqt2BIy6EtxDzNajLLi3/e/RGDpyqdw9h7kzf9dxOn8vQ5nez
U8x/az8AideBNeNkZQOKdNDqq8+S8kWQrsWZqdexPmxTgw+ZSNHcji1/7rck37FpMbQOixNtyrX2
aNjMojgvZVAHaTtmej139NyvB9b5P3Iv32TpjCk+O/tmensdxCZerLRHWM8kyL528PtuFumOBdKP
eN8s8OFtfQn2vPrQtl0n4UwEVR6o4oXM6Pa/Hg7mT7DP1t+23hledS0qriR3TMQw1exItRrPxSqe
58CA5C3tPxYX9RXxGJxz6Wy/7KocYzGGE7kIzpLUtt3TutSEsbka2Zvtlz/tt9W2p+O2kBpYEEcF
a6Si3QBZ8muvP9W1HQIsUL3Lj+scNItaGrbZZy+2DDJwDQ5a7CXgUVkfuH/nD8xIzC9o+m/5np18
7YpUaGoJXGOvItUsmPNrX32KKjcuio+tmsV6X4ttPS1LOy4pjgEDpog2vH8/EsFvi1DxdMJSmE4T
nWZz0LkHzzDEELlt4P/BLeyFdI+O3YEzxklHw1kuC+U558HvwsNcDihHWt+J4SH501ld3VWlZ9x5
SzCdYd/M09YQxaWZtEjZ0V5i1UH25vXhcg6F6fFauizlnhv+oUO79SPu3v2jMuydZjiqOfjD+1+7
5bAyW5YXH4IjComwjqAgdyaG2Uh2pomjKFhOZ7ufHj3hyPO07BMFMJq30aich5ZiqRqeLeiPFIjp
qCFZs0EI0e3PjPBu0vITp8uqioKt3TAe22FQ90GY2x9LsSz3BUtWrBtDRms1s0BbstV/9mBfTy29
NRfDMr4bU/rvSmX6tZ3yp8ARC6Z+qK+u1CU7EF1QJT/Ti6jd/Ly5/RAHYzMc+mHoP0D3g8fNLboP
SJ/JSQLlcq9QoJl44+w16eCqSbx2suFZEmqsj4FvBynxG0WChLsltdMNxpRhykmVMdjPc+2GCdbN
9q6Qy87MGZaRbH2ThJkfPCObBqgcRyf9btm3uc+XpKnX6gYo2R4LszUTM9RfOVPBleb64nGvlJ3g
M1hOxWjptGlZbVrTCGN/KL6zzb4V08AOY1Z2XHW6imuKo35CufOjY2VNMs6yWmgt90GK2wxgEUx9
g9kQVshCZ6x8jYnjFO6fdTCKa1hX1t2ceasF7PwD+q9WdrCQFiclhBw/Wpl5sVpG+Xf0ij3y7Ll6
X0eLcwmG6Wz7c/avkOZ0T5hDfzcUPwwcjg/n3d+0DU+kWOVjv8/JZM5Wc7/qnwZfV9foRlg7n0Vr
Ox+u6/cLuySW/di3aZ7QpfVqyu6lcRma4wC0CJC7HBTFURLexdccL1HfEjcb5TZhXpHZDwuRGDXx
z9uSj3+patjvLSWrZNCdt8D0TdTQA7ycx8DOaK7erUOh6nMglvnF8ET4bm759F1KuLaB8TQJiEw6
rntjYOwrx2u38DLiUmzvG8fwz80iCx6SGYKjApJ5cUK75ic06Lms+V+j8RiHNKs96L2gm9Lcyl/I
ZQoPq6GdDSIw8O/aIgwBIwxppwHxr5+dY5J7RjlX7IJUElHhGzde9DHygfL/7I4hXobW9k6OwUE4
rmt4p+iBOMws8ve7bfhXYL/p2m0TJJNVnShszWNi2/Yv0LkiFYuSj8Ku35rGrO+0HCq48mn9HIf6
CZ88LFc/UpaF1ubYtYY6M5FtMsrN3TvI3XnrOBciaQ/ZaVw4sJZQWb+LujHftmo1CGzvqw/PkfWx
rU2TyRhWAwHa9pUJYf8nvODfTHQzzMUw+MlPtgKsTgi3HsrmsLRiutamux5cOqri0G3s28IJz+3U
5eIk5VQnCGawO9Wh1x+DnyadVsjufifP7YxEJP8MAbmeVOmR0zws1ae2Z3Vslbu9BKvX3+3mbKSy
LfuHsJ+MZOsERuUqTKqp3FO/K5EZhfKDrqEsQuhRJoHBy2qVGmC4YK62bOk/IDHUh6xY82udhd++
Z7dPfvcDMoXWsN4bue/dV0sF8Qdu8+SU/XpQUoHxl8Ju4o6ROy3ynm/Wq12yWh3OQTA6EDVMV1NK
tMH0F0+UdTPC0DgsXlknMtRIlpmI70LX9Cgm8Pd3E3aObU4Gl4LI9ve+CDraeI3Upv0saaywuVgm
aQf8JXb+pw2CHau4/aVk3966tX5qxOY8SItumhGs6QJd4KZjsxYnx83cdzqWwk93n7LbVkFONuXQ
nXFR7lcqq4s7lJdmKkSbIjHxHyWzYGoYnTqaLbdjZI1YgUULrdIt2e+GGo1Lp3T3txsBWrQjwVza
agRKVEW6O62ZriP0X1vMy4G9OLuwcfqnCYTxwHvB3Q8QdR6Kdfunh4XwxHF379cGGlu23OcidxAF
DIt3duuthTEpD2rY6sPYjPbBQbT1UU4zwJMM3h2vCk/YjvQNJX2Y7NUoo2FBd4NKAdaGVMzgoFAc
Mjdu6goQ2d0qW04nI8ire3CKIpqWumeN7mveB9LUOtTM8RQqGAdvz5OGyrPfwwg1MpZdnVgZAxCB
BGa8bmAKBbfLxTPDt5psbwQ403gxIBJeckVpZwQUuFysIpQX3e9f/lgYBLpk//mbmXajXT+btrkT
uQXXYVjCjZrdbA6oP0Dpd+awopgOusz0afTU19CHA3DeZMVwVutx33vvhsvCAAerVH3aO8dIx937
w0sjySLW/SWcxHJi/1oZJar6CLrsvBjQUWec8NAHtf9RudR8ZnjXWR2oUlQWnuNNbOPZrH+IjQ3a
ROu1BdNwlyhj1X9tGmuKPEbTc8gaGy9gB99gR9DFdCF8+FVQvW8/3vRCEMeSVZNxz8oRnF1m4qdV
5eZ55GA60M2JmsZg0byqOZRPNXbXD18v5WNd0oE5/iiusnxoz9Dh9bUchwczVPidhv3XwCCQgnDm
cTO6xmnOwtvkbeEBqcyfpfTXROR18W4wdTxUxJsdqhEuU/u1utNQBKeycD5yk1c/mxZlEQNTNQmk
d58Egc09VMz1P4RX47Fw4aiMYJ5Pm7FyTWBozDMGXAQD+9+lqz2b6APp35VB2EbrLuW/vYcDM7ui
TVeHIDLPmuuDCZ3JJCIlpzubgbFu+VnYKKBqgBjJElu0D6tnA03nnopRb03gdLYfl2bbX9rMHS+j
rLPzppU+ChWQHd8WeOxwCF8w2vVR4NBib3qWjlVumEc2EfG4BxQIra7n9ZEPiPCxSuhov26NRBft
r32zqj++0ITihMrJ78WwBmAj0xOqFj/y6qxM/Mz9Z2uilDzL349TXupEzhxzdVAzlLbzdNiFHg9O
Fv7uAxRJowzX2GDXAsrql4fl5zfVZfsrKDtxCAiAeg6aLLxOuzfG3jxDuJW7exdu4rfLqgQ2OgEw
ZM1Z4H+OJ6O8kR/JhGn2c2I3K8AoCa5MZ+1HEzDOLvv4OoI5JnoFxUK8vydZWzZfZAh2D0GfZ9Ee
KP0uK8LvTdsu76rN6M51UP2zPJUzeHtvMnSt1Le1jQYlGBK7B8mZrE6kVo8SryX25qKz5WSQvv3U
0kKXkMksubJ41VaRb0g4OEyUImDGK0KbX4c1A3a1ir1eFaewskxuF6u62IYGZjG5x4UwiS1z5b/J
NFTsyiB/NgXnJ4FVaOsy7S+HHR9ZMnUjHCk1b8mONOncoGOIgVq9qK2b7m76SZyaeo2eD84lAmlu
z+1aL8dW0h4xjT1Gm5Z8l0IUz+SxGehG2vFeu464zFrln5YV8kfVANw2EibeOnl2WCsve18a3DJZ
VpCE6c7z08I1fpcbzecQwu3O847voqx5s3ZRJ/3gehAwQX1fG9a3p91ftgfbo3PXjEwLZSqCgzQM
MyRryJ+5K4yeXKbWVHfCsb0H3PP+VbmVdaUQvojLWTxN0lNnB5VhUoZhl2yj097PAqDCWbSMMJUu
1N0rcI4cLbpTNRb3ZO1FITQaAgnRnsF2UQqZRAzaJitq7k8qFQ6qgpamUG9tPzOJDgGtm4hypCdR
jkIiUtgjYgP/O4Nkk1+ncgkvkkvwQXqVeyp0tn6Ijpgi2A6ze/hpgY2WsVEeh1MDkNm7y/7mi5IN
LVdWCgoixgvCu/AR8RgiDNMaCQzM1tPO630Hgbc9kqRRoJwUB7QM47XNs/+UNPNXpDhu4i9chsoy
5X1B7RJEIzlz+azH55LYx3jqSdaeC0MfwDazC6SlGTkuvFppGt/5BOCn1o6tXudtRyRRqxvkUqSr
IsT4Xvhln6HRhnOx5GXsFvNTOfKFSdG8VevsHGWJSp6joP7J1fuCv5Cx5xn3QcM2Bf2P1d7BVaU/
yx/pxuKp+VgMRR3zqdXQvq6D6FN+/zCuMVXzNle99xmsw7cD13oLPNkwgPb3nm/elpF0JrfXUV31
b5u9P+1kkSXWisTFDsaDb8y/Jl+8DUKRyaUZM7bdeOy3HeNS3UJkh+1y45GyYQZsO3Y77187DuVx
DAwzdmyAcHoR56hFFnmUU3FtdPnLX1mNdtUPke943T9BkeGF2ZceTHQYNzsYGpZfRL0fASbX11bX
s0DpGrKeVRj7FXfaL3Oap2MwqOHk1mWYwqi4Jz2GQVwZiDAQbCIpj/dqL/92ZU9m8l6sRuzANx6N
GYh0H/PFvIkZtnRk4/kPWr2/Dg1TQStsr4oyY+2T8P9yMRt1VTGrkWLBaoRycrwE2ZgF/uHmYKq9
P3+GIoAPnhfWg61VzwIV4Rf5dvXXmI8/V73y7scc1A0BYGbcbV1jM9xsaDOVOTn/QppH/uvyju6v
DlUwF5in3s0GAwaHjEEZvTEtlkg467tDFmYOtL4iZsE2Wv2lqLQ6BXSGkRvnb2enUOh0vH3ST3Pv
DRD163BYnao6ZnsuYubK+gLUaV2lXsvTto4NI3Y1oWqmiqQ9mHbm/YfCoTzPFUSX9PrxTYXlcpKG
jwyl5Wgdq9B+6hjl7/SEw3OdujVx9ka9eqvYgCj5u5LA5VU1UPW/j+5W/IVdJApENqEAyCQk/heU
TftGyWT/Lgo3TO3FkcnSGeu9EKKfo26t9qjP++mvCvd+jLxZbObB3kokYxTC7ns6oVIleKwqhybK
28w/4e2Y/tC6AWrL11mxRLOMMUkUV1Yz496gB/ICJlkjWJOzhax7D62vLSRqGLmqXAlxqsqHzINS
5NbpkVkwcN6KYLaODTm+z/kwCT9xiUYGUZLgHGy7VhQUbf2OGmlo4eb9mWV8I+7usu2dCGMgni5E
rlG16wkirfvSuajfu1As1xKlAcvdjjSWVEnQ1BgaEj22NzT+mjbuFkKFuP5w7zQzWwvknZlHYpgL
WJ1ChHVayDqf46EZnO1drMy8UajN3I83QJu02hqGwoJXbY6dvrIBdV3pHExrVQvLSdX9QdnqDz+x
zRZrQO8vRSzWdaGQKJ+9LqnauUx35kCgn3pmU2AoXk6Ds3SP2eT6KUyjfesaOKxzttNyF/cIE7zr
IgCmGU0J+Tt0XivCaJzC6i5scx5gbcMKpF6rAMNsKgklA/MKb80La/yWAIDNc5UVoKZjy5cST+A+
Khnq3u0SbIsqOKyUhy6Hn0nvcTI7J0yH0R4fEbqH53nK/S5p9bg3McoXI0ykaUARW6qsbcbJufxy
KEZxo54BvE23OtAr4pZ9w0IgvSk8+2Xp+WRBY1zlA6n7bMg43sbQ/oO0dK6eSuCxLULGYzn3W9B5
VozEzFEprWxZEytfgm/N3SwXWL6xQf4G9LvfyqXqxhMS+1pHAGp8ThnnuE48r7Ozt7mzpuxFt8HW
/S5ko+wGkcJay4PXwhp+wLHq5eiXDEMzzfPbII/tXllBkqm2fJd5PTx2xPq8lm3h15EBan8bjZKf
knOVUckNCr9JGrMD1rYHPb7DE9llAuo57mdFm0gfN9tcfEzStLJ4oONF3Q1rMW6JaLQPtR2uk/wD
zes4T2Qpiv7BzkRWH1d0YETQT0YNf+B5SDYplfwhSlYr4DLN9I+ce2Nqpy2z398cvYnvtavKY2EM
TmJag0X67PxcNQW/SS7kKQvbJiFmZ371kYcmszk8sXDre4+Il3R09MTAMT3JqssQpge5xhjgtge9
SBG1aF0T2o1BYflBY/Dj7rZrk4Giajba/igefdBub24RExuYM7xxCqOtf7ubeuJCrE6lpezXyXH1
naPy4GGiTAHz3oCiac+GY967HLmLPb/tQGwQ0vpzEQjA8gphclusRRJAvyLL1EZUBJY8VgQ3/cyI
ZL5VXfcCD8W46ajqSZtGn6BHUIfAL/ZE151xXZ0epYaLGXtV2CkNjeyEaaI7CCkzSl99h9nVH63t
NrNfPOThvK5pOPjmb6hKwQnbQWNZWT98zHJT5x41CMGQxjBc0EkaY9yirLZiBvQukcsUpEbARoAT
hsMuqocs/0TiOV7Kiq0PRZG53kJnGxDe62X8VwogcxNlpRkvYVCamF1qDAV1OWpEPKbmmgin9WBP
rvUQwmaAU/JAwc+ql9yd5lR1dNbgm3HQ/tfy1VqG/Dx6W3Met979W3UWQ6HV9g/tVvSXDC3Wi+cK
794qFLfGatUTlxoLS2Qqpy8OXen0JOpZ6kDbNwsbMjrKqglxZ/yHh/vUvlWxVgXdfj9qtX86I5BW
5G5bqCOCObNEQuOduQynlF3l3bW8bEhGb6Gijs6977FCktP3s/niMHmyHy1+YmqXvFofJbWbi+Dd
B5U/WiUFdNtcPmeh8Un8SQUlVxUHsnRvTcf8sW+7f3YItT1wMp59ZG8JcY5ZKkAu2fI6vrzuwR/l
xVatSKVAQCjbFQGbKOd7NglsEabvsrHaX11ZIuvvrPrYqamPpDM9hk63JHsvZeKphcCbJbjuLRPz
EOb1nQx8Lx5mb0uMefIx8fS3YLGuCIfSvrbb0z5Xp7FYE+kj/OvGyb6RU/LYtoipKfJ6r4vGIai3
M39Rt/a1wfVHjuqD2FAFCinffYXnXFODQM2U7vUvhEVXb9qP7tL6Z9foL7PrvQUIW0ld0iNUT3Hl
ed/AoFu8RGNuRVtmjicbjClbljwJbJm6a/26GNX3WAimMwgR2srAS4uz5RaXbEJwhRftCv/sR/lg
inPQb3SNcdTNERyhn5BL4kBcOWlmlzOjnvH4o0NF984rhi/ZHobz0hfFa+l1N3ufl5gi3Co27Vwy
n3RPmcbs1eUFfCjffKTBWqFHpqKJ5OCUqTMg6xu44aC1cvswTT+nj1uJ8sqE89U4JbgZt0oKe6dQ
oU0+SDR7ml31BrcV8LuTqbt2dK59t34FZtknebj9DlEJFhCncNO5fS7DHZRv9d1DW4wYOIYe3MIp
h3iDFT5DwtvpHhRNusyYsey19/+GLcSWr/H+ENtr35N21T9RNDC/erkE7VK6TMh/WZJidTZUquFV
dtvOy+7k4fsSuu+9XVMqwdK0HFDPXJQw+zfDr6/B1uQxGquQrmZP/N68tf8ugnxlKmvNK/R1LS94
JzgLoaQvfueCDBuMilu2yYOVIe6fsQFsU/1rCgf9iO8H8hjtQqy93L3TtjJPdmhvnyun/yskWp7I
Adw+LK2HBVcVNNgqotnxB2jp0kJg2eMgGoovBmyMYPlUlM+jIUwcaUj+p9YvdLy2yJrvgRRgC8fl
e0azeOdg55uVExwyaSGwGpcnifSCay54Y3ZFLmIgRK9L3nUfpj/3tuXkrMP0tx2t/dRb+Rmf29Vh
bzmZVlHfJIIS9GC/ZVe9iaz/XXX5fYtE6BiiKr6Szrwk4NEqCZZu+82HZx53BurEaOYfv04/G3dD
tXRLJDbXunYWpsWi4i31mw0BH5qH4oJfnFdyHrA2zg6ibN+2kq0O3VNlrO5lCPzuArPNlF8s8x+/
F/nZmLzuv93l+fCswLv5nEgxlinzgPS6iCtlOOCRS3+p12X/V/qTHInBBs6DpPSQOIRZcRc4svxU
LZkT7UJtU9Pa3UcjORA9v4I1c//Du5Dfb762/oP613ddkdWnlm0R2SSZ3TZhiKdZF1XsUhNzm6An
+SsD91wa2BYxZuR1NFHWefFVxrIjysb5VNbOzFFQ+3rM5imQ1wYXSx3TRS7+a3YftM1p1mF51tVo
IhyRYfium8l98ynvLaOh67drZzTqFMI0lsdqAA+CPhflo+WE7TcPTl7f+53tP+d+rj2Uhi5Guoyc
tsVbsWz85KfcZ3rwLoSQmU8C5X4Xt43WBBOVYk3csB0wEHjGd+dRr6sxUGzsW7lbkd1kN49l3RSf
Mzv1SSm1/5v2dbhUYSWXhI09+KXKvRdHWWwbIINEE6uE/2jx0E7RKhfwMYU1gXnYdF5RgIVu3LW7
iSwN+o9ZrRhc8IJxuFmo7F4rA+DFnvr6gk9hOoPVoB7DO3UdMsu47hXtM2NRDhlmt7HVBzMrvKQX
xjTymfvWM0Onp2k0CcvfLsrp+9oR07ls3e1okXSNMmcO7Csi3ubJXoI2CYYVc8Pc2Vdj9M0LIyq6
hJKQBNQriGNWvJLY88PptWXATQrzB9UTIugfe/SKVbz2ykumZa7j3bIgF+YSwt7dfjsW+9+kh/m9
LALj4G7yxze1Bk+SzZcVx4YsWbHLH9pa/ye9oXyqQ8y7UIpZ/0+aPdPEhJqeaZ5sjFwMV9Nyyju3
qPWdO4wusUIOrrqs01fb2o0Dz0iVul6ATHnf7WQmcOZd1httjtz/DxDRL645lSeUvDuynHIyT5Vw
FO5VYHhU2X+E0wKyFKxju1uvcaDA9AaMGJFZey8C837UqwG/3wr6MthW/oqwxz1X+W69ENii0mlA
AW+uao5VbUIeFQ7+BMYh3Mn9lqKVs1nW+BxG4IUfpQJw3sBvxlbO/sBx/aps0SRFRwnpnKNkZzbv
GHm8/GxCsXJoAKjalmWdqQIGSPC2Oc4Qqz6Opqu3CKGJ+ZdrSB+mmvYIdxkBMQ2WdNq1NXtF/Qjm
GxxYzMjchwNCO7giugi9SzkBug1FEf6hd+4HFcv0JRwLFflWBjNLk/KBnBWmdA/qu9iXW7NvJWJe
j+GBaJ+Exh/JXh5CsJZm9oBeY4355ovjUohLLscHCGcJHIoCS04TI78X2C/OD6FXN+V/ivUmanVF
oLkqTF7HqTxuqrEjgWklngXSJpTSZppjQOQfmXfrO6tBMhn6t7Uy38JQ+XGHyupx5eP7RPvxn/1j
UWlzVjuzFI/KbYuD7yP1AxcC+mRjicyB1OhJqTyViDZZGAIDpMTfHjwSMTu5o6HFmDn8mDUmc90j
mpLdaBQ89k4NNldLdWWeaKIxX4ngXU+eRoqWu8jzzCE8jbrij9ksoo77U1KvnSttTmXcK4yezkB0
aOb0XB+9/x8HAcVOjW7+NW6gjs7u/WUeHh8Gu+Tj3AFacFvM9yrH3TxW4pGqluA0d8FwLsusioK+
G1h3rYmrHrlXYCO9we7EQASL0xp1xuPlTuatRgN4lOh540pvMHg//eTlSo6R3vuPaml+OpYYIZvW
eZ1ZAXlAPHlcwzKEwEGHu7Mi39Em90FCYRhzud0DQS/85nmbIE5oUt+kQQb7X8PAb0Pi0x51k4ge
v4rF8EumlNm9t/11eCai0Xjgat5O5biMbLjDjIoxdzkMVuRbLcLgmV39iHfvKUAvdG+4QQ1SXzsM
vyXrH8jruVlV+6yRVy25cNmSOCPCGUR22R079vBCRMxHJflcLvIEfHRHPygM3t5Q2L88sTUxXAdv
ettp2HpsA30vWiC43f9U4VadVpqIbjuC5WddqyUxqIS6edpvDyTM0k3KogaUUE/8q/YUXqsGbXdW
bDGFHdVNC50zuMk2sQK9k5ky2ycSjF6WfTITocOffILOvToY5mIUzeDGFj421vribiibK9qpB7fq
60M55fmxzsyHqhmuBmq22DZxxgW642IEnDlPAnnXVgbzLwtrHERDMyEHa+RJO6UfKT/bHmTWSVyf
LWPhukQlCk5ONqFSTu3r2v6A/yhrpxHhTNtU/v28+9brXLA21IpS37nsoYa2H8N01QFtjy2AsjSW
IyjVfBxRZT22Hgkn0plVJM3lAXXxL2M1RDrVmREhRZuuNp974jvNXWcXv1C9T7HQqK97l3Fk3OYb
oNv+MgV+f5nIeOyt6VN74XCoMPcCu1HhoifQz9yhKz6zmD4yDg13RyeGL+RZc4TGQuo3qi2/3ZJb
3Ct0f0D2otK2atTRrotr5jh2ugTui5svis0jPHmVU6d7FYqDyLucr2N4c3z+e0+Hcdi0v8YKVebq
Wls6ghW4Poa5gVqB1EaVcvK3qkRjWzXnbCqmN1/ZH/u4V+gZ4B5aZ0Z8qcK/Jv3IjHJmGzs+D962
V/jb8ffiDq85IsK8P/VOCB5Wli+21uOXdNo7zyq3L4xa1X1WWfmdackgwU1Ijm03fvVmZbG4uSNs
62Y/0CuhvkfdVYedFfO3rG113+J5OHQYE1/qEcecOyLKzg2BSsZ2LdwYzgM5AVDcIcwfJHxks6dx
U+EWdBYztjz7gd2iIXcBlFBReI036eRlziOxp8w7+tgL6yk35gMn4x2y8PdxKi6m5I5DO1fGU4/s
2OdTR1o3p/jb/+S6rbhEm5+bSkWBWU0J9+oNay6qUyFvFmEXLHIcrH0mMMlq45rtKunzOQ0LhdNk
MW40l7vp/5g70+W4kSxLv0pZ/kc2FncsbV1l1oh9YTBISdTyB0YpKez7jreZZ5kXmw+h7CoyUkn2
ZJuNTVmlzLSQTiAcDvd7z/lO29UUZRsd86S/MacIJV7Sfjd5AwPisIbVyF5zOfDcu8TD60vHjn7D
OcXBPgFHi+0QPkgSa/lKa8b4HIbNMUltZoBgVvkKNwKv6pdy0j+wFn6RdFLXXuvg4QsUsazNFiUW
x1skp2m45j0+0e+M/ZXvO25UF8bJMQIagZr/AbMFD0nSTgc7Nt8Zxdhv/HG801DaAXTIUfVM9Byn
OE44smM/L0otO7B3K2d7TZJTcvS6h7AlOKDWERFo+oRqeyg/22H9HZwIPlkkmLbSonBIPP84eRhA
USdNC8yPeH9KUm9Jw0m2IjOHReunKq1ANjBpgjFFm3LkTQiFXCNXQ3pb9YfAnyIqedOJY9i8deqi
hYcWfSVxTrtqbRyTxq/cIKaHaY5KscgwQrhUrd/nuaG5jaefCWJHepJQc4ylwIVDiW7hp8Fnn+57
SEU7HtCql8oi5Ny1smPbXiNQzxYyTZ+8fHqYHDNZEyYyN3ySWxHqJYLQAqldjI41lJhIHa+kjatP
a01Mw60Tj+YiYNv0UBlTuyiUzuPpGv2lUdLutarYXsNAKQ501nQXH765LioM9DR5sRA6+mH0K+uA
sqCnURaEaxVdIKtS/7Xsew+j2ZBsDNE8dHFyLiknuh1FsdmNH251vXzMbfVDELRYEvtgWgDlTJjV
tLJHdeZm1B/sxqpWluiw+sxC/ULnXJ2mbJLS6cHuAUBwwiMFwlPo0Eu12kworYjUjCgxiy5lj1YV
k9gkaY0GGH+gYyyVkd2CO8QTD4miJeFtYKl8iIFhJt9wXdZfqGRlFS136QNOHa0DniFWQPyR2reQ
Nb1bVoao0o3Sloq2HKlP5Ru9VJH9+J0CccaunIbelcwib9f7QQtKNg6tAI3OUPI5KkblbKRsc+ck
el8OB02ruofeY/q+j80OuYmeeI3p5qbhtWv65GFNx8GZeNSon5vUm1VEX6g/wreY33+CVrrOwvNa
qRm6xeHaVEpk4o6jjl9tfFTfX+dC/Qm26zoHb1SmYRhUiVdam1L0UUN3pG5HKlGQj2+AvbWZMfUz
7tE89jOGrp/oHb5dVG6hKlRty6Y60ph1FLkWIwI+sD15WJHBl5nhI5v94lvVlKNJTc/T05tJa9Ni
A65luHv9iv8EJ2XMN/rZT0O0A480taeNl+fsv5ySF5vsv6Vm93kyxjc4e3/CD7sO0FPYUsQ2bfhN
mYmU7aPnPegUa0I38QXe3CKKeca1Eu356xf1Z7PkCu/lB6UVI0WdNtjcKF4oybRsRaW/+2vf/Qrv
palGT3u2mjZZW5pLjjxiq6p5+Abf68+m4BXfi92A6uuRyb3qaJChOVXxE1HstCzvLT77n9ye60jV
pHJy1UZYssk1JyW7DB+Kzp4wCt7gUv/JnLqOVFUyLcMQh1cxKO8Cvd3GoliObMd65a1Ezz+ZUPr8
589mLU2UBD5XOsFvM76VHj1B7aQ8GPq6DKv8r00ifb66Z2MgX27RQRAKXcUmNYhRKiudrsD29Un0
Z1dwtQoMsDlkoUYTm7O51S3rfDMCqtigmBiXstI80CJlsfprg1095DF6yVA2fCB1J0kwVPG6tJAR
9qPvh2u7SDNKV53/g373b9+Gf/ef8vOPpaz+x3/w+2/U3KrQD5qr3/7jJvxW5XX+vfmP+cv++c9e
ftE/3ucp/7/+Jy++gm/8+8DLx+bxxW9WdJ+b8a59qsb7JyrAzeW78yPO//K/+5d/e7p8l/dj8fT3
X2CFZc383Vj7sl9+/6vdb3//xeZT+rfn3/73vzs9pnzZ+/Cpqh7rv/0ne9vqMXmq/zb+7T+z5n//
r6oJv/Hn6+ox+/ZUP9bX3/LpsW7+/otl/WpSLhPSwP+qgXFm1eqf5r+R6q+0VAU1YWS9Blta4NdZ
XjXB339RDOtXyxaaqVIwxDJqznzwOm8vfyecXy3NwYzHAQwDvkMQw3/98C8+vn99nH/L2vSchygD
//6L/nJFghAADU+3UTfjh1ZNJGAvH4iq9DD6qPW4jfXPsijGT13hLxxl2ipjbW7TzulJ9ZPFtsFD
fGDh8g45Tfal8Hvl4+StTDyUeacPZ6eOvgYBuX+Brw6IC4SyDSztQeiY39qgFLvGrJfRAPDHmKKP
zz6R3y/qxUW8fN5sqlumbjqGISUXYunXF0G/yrD0kmrjmClfbGd6F3UDauYyXNb0Hh78pHIrrIQi
d6y16KLxLG15sBC6H9VJUDPxy23HOzhYRvj+VoNvRLddRfJvhtybBqDhY1qZ2vcpNqQoR8kyJgh1
OzWSRLPHGu4R9Q2CsPjDFUkSxg1YMqpDf12/hnPajpUGuFG7dSKybE/uoLWSt35jTauSg+lHquE0
xcND1byz2yQ/Z1q1MQrktoPIY1SSOBLzMXM4yjfUtWa43uXPSEqmdZNaN6R5BNsAi/8MmDK2bPS+
NlMt13TPDdfALoQdqPRvdLU5IBiMz9Ks91HzdQS/+OBgI9hgigEX4yhHOhbNCsd6ulAo/W6zkixO
mWjok5kH6zoUXILOsaWYbE2lAYUgN23kt9cngDCYpf/adjEBJG8zG02d5liW7lxn7FZhUGZdVQ1r
RE8b3/bujZjj/rBsvBLUVGSn5zGKHzAPgNSMYRoNmpMt46g3txgssWTLL37rt1/Mvnk0RsPY9eKc
NYN3KqJKO1WVG09+fWu3OM06/BcPcBiB3oXtbddDN8uYayOAvc6s1oh0onNhdkelippFUYf+pu4p
UzSa2XEkl44L4KK9NTLoVvSxFKwGoQ5gIqy/hEluv7HduORdPr8vQlVNC2gEUQg290W92nc0SjIA
zshNpGOAqJWivY/BXjqKUu3K7DvuFn+Te09FXfvHEOjEkgwRfzUpXn42msKB7C65NK8i4VzJVvN/
r39uV9tl6JP8fLZwhMb/KJhep/3IUq+qkMroViVWYGnVxbtOqnStpNGcNA3ilCUoQcoKG1IGoP2m
1yw2mFnWRnee6b8BBb9eC/lpNBs6i2pJx0AncY2aLzrUUGpPXResm9gDTk4WOrIjN6FRtnYoAX+I
UXXKGORhmASY0MpbOr3TKbbqBzWlTz6O+Js9RGQHXeXUjZYmPJhJCzSp6/fAVzuI13ZKrUGhBqJG
GY9RSm3TUrS3buzL5IT5xmqOykvCuVwSzZOXy7pd9wNOHcPbpphP8AdG8MJ6q5UfZoUlZBwEAmCN
elNfadhK3Myka+DQ8VEXgZpQEqGbt/J7OWNMcgtBgM42I49mYqom34h0064f3svPatkqDy+Vfet6
kg5d3BuGJ7xZuh0sJlCxgDbqbN8YMCb8p8FIOLW1/qGLAY0EHShNn1lC8AqG+w49wOtz8rLNfPnM
6Hg9DMk7VuiCifDy1tWOL0GX0JpxaFkR2DlGKzTQT3XdA+KJBtCxMWy9SJ0OPjDEVdJM8X60jJ2m
YuWaESoVUstooY3k+wrIgns81vqHNhW//9bwpHbLSlzvjZBs5ELxdUghE47BME7X4ECr4wBd+I2r
ms8vV1eF0caSuq7xcnOuJwQuUfvH3B4o/W+auB9x6iYxgo9+7rTWxedmGu2TNVSbMr3P/KA68lKR
hwjxFK42ijQVeGi/L4BKNdg8qogs30KMw7mwiOUYJ/WIvP2trEgM9FcbFGYy+yPJTslmpaDtdzWT
Rx/A7OQ1yvbHG8T2smg/YK9ChpI8aDCO1qqgHWR10LhwQmogFvtD7jgDUbR4SNow1I5eGJxJLHR2
MpIPJsW6I9wjVIhD0O3qmG42UfaIY8zCX5dm/s3AN0dLJcAMkqh7xJlknAMLSOLxE5LbRUvy4KK1
gN8JL2HPnYUQDOpTY/TfxPz+nJsrG2Eg623UCZOD8oD7X2yaUlGWQIjTdR1wnjEhv2wuuwxklOZO
G6W2y50aLswQAWAa7xVziN5pNBWx6VAAy+y1zQ7oMKj19xAbEVAGY4WY2F4VGUZxPQY1IfRm3Zpj
hog2ZVL25NdqvpnBWPX0ld76csliIM6Tp8qDMz4JTCf7qKXBN50MA23WZW8ES/ljgRRxTfsHuqRp
bFuhlKvG6Xsa2EBYkfDUd/QIaGUGyiEcUrlUNQl/JfXg+3TNI3PKnUCu3QPAAJiIge+yvLfB+CCp
v+mRYd9cpo4lA2ddeZ6/JoRhcBH3mrteK2A75XV2QIswOy86yIGmDvocNd8BAco663H7zR/wkPDA
+Kpj7TyKsKyvPRbH4BCjgXkQAOHdPK7s42Vs1Ymibd9qj4XaEBt8mR7SL+jP1QOKxviuig1wi5Y/
3kgr+c32RnuZlZBeNA+LUJ4/XO7ZxLZnI/zI2AaSUC8f9wZyUxSTbVJ/uGy4THo7C2/cWEoD9bgH
uhzM3ykdkyU9RCBsvdVTfzbFcrRacQaVvVeEdLNSnagA6saS9pa2Y0+Cy9Hj/ZfXOgXXwA4PfowY
oIjwHygeibsiDs9O0ctDoaCp0eXcwZn1owBxsuWkt989zofrGiDpNmicBeyEpjE2AGjDO5OWRRoZ
xUnWNWCY+GFwuv6MwQsG2jx/8eLLG7OHhDWO/BwV9MQd+5XlZTfwr10eJc52XUPLuJFJx6JXz9Kp
1vOnPXXmW8iVB1Qq1j6203AX+tqjrwbZWU9F6iJYZQ9lzsDsqjA/J/4GKd6WSVme+IxHlLXSm2uu
ffJgkwKHLLCYbrU4+DiA/TiJEYaub84kyGRswVz7j6lWZ+cQPIpLfX06lNnYPuApxtWIasQvOg9w
G3EHScOioHXxFg071BoPE6Jm0G3qfbEsLHmuJFfgJ5pxunwxaoDcbaw2O5b1rcy2JjSPdyqiJuRJ
2lpkaKmyrqvX3VCES72kySqKxKMzz0fvZ8bOz2qOEMjZeW2ElTsmPGBJo3/SwzVY3afBSR9aZZAw
FFHS9iZ7bRJyd3nBv1VL0WMbHbwNDjM4Toq5vazbNPwjWDKiWuYYTiTkhY8ttE3XzDJlf3mkLlt8
AloOCPC/Bz62pTkq8d3o2QOilBgPf4NsUNFvDTo7jT7lH8HSueS65cewJRilLqv6FqKO69DtLBbR
GIyPpezfiTIFJaSNgDM9kzdGlTbKCTCx5dLpegj0YWqBbHMsEmkGG2DS0Xo0yQ7M67TzxVQd0ylf
QGWxl4o4ZaFdkZY8bzFjGtBoxXkRqlaFjG/Umw02royvrtsfl8S5WtvVkIMgYdkcc0wTCy4OpLQb
tAWy5+a+Rs4EOFOd5RnD4Jo1XZ18KJKVnYrhx+fux3G092MFak4yygNSY34ZTHkA/oclhk81nqzg
lub04rKQBGr/IcIYu7z8gKnlT65OEtUJbTocgwaxH4rd5eUwVg28sVsdxbVufOiE9hFTdOGCpGi/
JLvK6VbT1Kp3Y1t276yIrjKzQV2MU49Yx7arO7ubmkOgKOYCaNiq8Cy676RCLUNNpmdeLotsPl9X
hFCmk8xPlU5f2aMlTZ/6ltc6q2OdO/tgTD5cXtgtLCi3M+p0A3Q1/4h16amer/hycKnrkmWw85DQ
tPGIlGsw7gPn5JWyOvZq98EJlWk3eFW9ArcZILlGO9G0ibIdWzteiryL11htdELjXRS8+q2GhGUR
FDh+e8S/aazcFagCNlpTBujozgpaszUdi2h3eZgBNE10odp6rfX2e+nTKk5oy3/pAjlbHNWvE3AW
GlbAiQWg2cwzbXxinLdqY8xPam0voA2G+5SGRICa7TNg9KfLG9Sb1OhYKAUPdVdMR/pvzY/P7XJH
BjzUa0hb4ubyZobWu/LUqd7ZPqr4wkr3vdcEX/vYWnuFsYFAcOhHz/vcW2brijjYJkF7TyPeexIK
XgIe6dL27pww0vZtW0dby+AB7OikHL74fe7gDJ4/2QEl4hKLfnLTSmefybq6c9r6FBaecUgnYW+U
BUJ1DSxu2djZyfdVTtiFtotTyVpaVewg29QOANYCtUa7O+2izjHOZqaki8DS1a/oheMDGMF3qEaD
o+IPeFhoW4Mf8Q6JN3kHLNgb2A3jrldH+8fWojJn/W7dLBTWobMeEnRVxt6XfrSKzwohDG6oRk+Z
/IZZRHsvakt7XzfdQe9VdVlECVpRzthubkUAaecX5GVBrTHW7xvelXhQk2pTqyq9+EAP96AOFpd/
4adayLTJQY6p0UbthmxpYU59hzOEgOv5XUBt6evl8afg4h2UmAMISuWbyy+2UrWbH0flnKOAG6Zl
Ma61Wx2FmlAPdaNuCJMwSjdDyrbqEYQtTR8WWgHlyfX8vD+KG/0cjgGPTtUvPM3ODgmI7lXXZmKN
qykUEcaihv7dFGcZTMDk8+Vlr9gBojjh38g58N5QsMDpdblWRIyXsAiK5VQbKQSrIbkZ036dTWBD
cTGSLZ9vVE4AO4gE+Sors0PvIfLUmnAZl0NIyxMENnaqNXGF6rwTa2aCVoII1zA55rZUbBR5y7Yc
R2GKXhgmsbLPvW64y/pIhG5xqtpBRdTv5/S3leyYo+nj7YtAeVKt75cHQhUzdE9PFBRcAW6teQFI
Jqs6pakvbxTrS09A9zugiIg1UvGY1R1QPGbAMsUwRS9fO5cT4pSURq7bZfCBgUR3mF3bj7lucYBF
s7wusyQ4OloarLRwFHtdhcDR6/54jiD9ohrLkrMzZfdK15efyZaXq/F768fBnmijYpfV2g30SP9Y
1c3vE+my+Ux6Qi1CcFGIFUIi1ru6Pg7cQW4YH2ainQEdBqsG3YEr+CQXlp7mpxK18BZaVsaGu/nQ
8emCaW6+jC1fpBdjeiaZkDKNSJcWL9abaN4flmqV3bE3RixlyXzlOfIdCPSNHNNPVi3KndDGTwkk
wN0gp09R0hhHvcnkEtcBx09yb3f2FJm7qjE1Nyw4HXUyOOO0j1d6r8G6rAGz0WMNbrIINzyVkzVm
XmUTNnY1G32aVVwmKbmtH35MGewJ96xCMKRISUAYp60539tUFzGxh9iG5p5avRY4sPadx89SaspS
YnG6uTxgGZq3mzLxVypFloMt7mhV+zcRyJeFAPeHACtCEzwV05LOuv85CkAd1kDsF6VPyxtFpXMb
4Lw66YVygIof3bEhcYeiw2nTHhwL03FVfg9ZG+4vv8xKeyVSt3ks/PPEQfhYFbc85OpawXO8RQUq
H6TQt1JLvg3IIk9QR90fk0JUBpsZVljeztGS7ie+vtgPZ29svxOVxJNQ9cUJDXlmLi5PYQC8EhXJ
5N9cfhnw5gFFQ9rhAUVYRH6UfgNzaq9E7SlruxvVe8xW+ziOq9Mw0l7ghXFAitkcRVq8s82623Bn
nWql6mbv1jVSoiGsas4VenwIdB2NUT66kKCsmXIahh+qcQ2pMXKl0qU3ZaOqB5w87GTacslURbhD
zYfntA72XjwvbI0TfirT5rMCYgoiZRmuLrXDyy+8RIabVMrkYdQ1seulBOJoRmt/LNnV5oHmlg56
HQEdYNnofrVXpAfZfl6HPaVF1ahyve6UW5QNMUgly7IfI2q5OBxCLel2SgodNqmM8s6oqs6NG9ls
i8h8rNQu2Y9oi0AhymWPqdMt1DTdsFWzUNGxK7bi4l5Ipb8xccFfXrng5gAdJ/34SQQRq3cbHCCh
yIOS5Fg609rVA0N1PfYth1htBMi5bh9bKb5aQ+mXhkDwnjTVp8GPrJORJKfB77+IufxctAghFGB1
Z6JRNiMSnkUCXe6gcdD0o+x7GXTDOYIBoOEmLhn4tq8oxaN9geQZhyN7y2GFI29f96iu6gmoRtM3
R9khjs98C0F0hVForl77fRMsCjC+C9YrgfxXHVZs62bsTDtu0VhQejOi/FiadbVtPae6Ux2QwfxX
JhlUwCp4x9IlAJwv7RiLHIzxu1or7CUPKB0BpZpW8ESGrqjY/QfTIbCqs6QrMLptXwULpfWQfWNu
YU/IHubHoDcJ8vP3PrSMr6bqw+8Tjn8DiIyf1gkL7Cgwa8vL7POjeSq33/0LdnJiR6+pNraj2lDv
rdo2d6pFphIiJuhnEGkWIFpbt2+R0PdKViwmpblP8snfq14Tr0yEOIuROAgeN2nulT5X2IcDd7BE
bO1CbVJ3n1NgoSc8dsOiGVOW0lr3VyLFTCJzr0ce5hcbo7TFhyLjFjoU0bENyyP207m5Qp040tvK
RYsmj/Z8LsVom0TDuMwika68+aXpV9neUspqacNFXIUKn7P48WjXBNgQ9NKmhP6AlmoSj5qj6an3
lwNDNncy8rnU5AEaAQ9QfCKgBtAJ2vQFUkSURGG1FY4abz0bAyh5RtPMXa0XDsgR/FDBNg+UaD3G
5t7KPXsjHLBxVWwd0z6DZMrpghuSf1KwMC6T+Tyi0n85YOw/jdJnQ8fm943CvPHHcpyAWkjNU+rE
C1PkellkBLNt64B74p0BsG2nD7j+itrhVJC0O7SLJ3sSxTuZfIr6yrursnxbzdUNE+z8pZFTlk6z
5EU6bMvJXJlDV+9ANobIEQcHUWFzoxhdfqOjA8vwWi09KI/g36z2HrrGMu/H6i5Mnc9JMvmHIQWx
9t8o68q5MPey4igMy5K2rlFNB6d8VbjDUjkIX7bJTsF2ueyVtqHWjA+rLbCphywa9/CjD5e+Yl2Z
yJE9PV+q8YB1EuYyh0lEej8OOUP5sdQqb99oBGQ4YLT3VRqetZiQnCxIkGnNhUq/tZ9iU4Snqe+P
kAS3GOuNGwie/UEo1W2ntNVRj/R6gzgerqbs9GOZT53bEezhl7yuOVIYh5jo1FMHyi10rGmLwFZz
0yavNnBu48W/NqWeaTluK0AEKNo4HtSuGLmSxnNDwI+0CpRxxVgAIszx9lLI/X/WgH/Rsf/TTv7/
h216bZaF/Xmf/vA4PaISpzH/orl/+aofrXjb+tWgx2CZlDLB79CL/69WvDB/hRxHa06YNuU12uv/
bMVL+asQukbv3nZo4mtzz+j3TrxQf8VxQhdId9gx6BqNgv+LRvw8xrPHxVIpcVu0+vnp6NZJTb8S
IBUKMOF+6DHNrrxNl7tyrW211B3utTsSlRoXZ8MCaMxGLv2PYeZqvz27W+cfz+XzHvpLWc/vwwtj
7qSiPAAi+nJBSiXpByMHjPWgJ9SLUbCTeoHMuB3uXx/o5bIwD4SYz6FDysJn02mZ78MzBY7Z6wR0
cGxY5yBDP1qGAWmG1WNs3ujjvOyg/xhHYHsRjq0J6gxz1+nZOEqNb8rsPQrEetTfdOyX3GkazbNd
jvDvImXY+T612Ncv7mXb7cegUmis7JZpG6p1NWgh9LQMpy5d271cSwW5KpzJBT/Knhw0f07eWYbB
ePf6oD+7Uhu/vCMYUNBBe3mlMDWBqDUFdxSK2JaDIufPVmcb2xrS26t1GHyAGFc+vD6q9rIxY6km
yhSHF6Fm0LSZu+4vh63szktTtjvrYGdvsOJb6slYDttiFZywcQafSJ1awBZ54w5fT5+rUY2rF+dA
/U3xdEblulZF2Cx1Z/36hV3fTkYQqC54PXNHubqr26nUUY+6BapvnPhIy2H1F+/KbhBHB+oEQTEt
qjd09W3x5fVxf3JluP01i/clLw5rliU9n7Cq6B0PG3myphriH2JntPZd3ytvTJbr53y+Og5fPICW
85PJkg5k5LZsldZGqhffYemNvyFak3sNIzSIcfKG35gnP7udNtoMB+0TuqXrdY1WREEEgxavzdCJ
5ScnxSHrDrlRybUFPToEpxeX6xTpUXF+/YZeqQsuM5SF1FJ11RDSQlHz8o6K0kmGPh3IjyqXkHON
dbwiYI/z+ntlU9/6y/yNJuv108+9lTz4XCjaLF40V0t4NajegOMqhifdkx5ZKrjY7/D8xf05qDTd
2WhB5fV7AwO2RXuPg+rH16/46sMl/0c1DQoDOsIx1oHrH8CwiCTq2M0jga9oaha0+IsYAFAmS2OH
zVJ/Y429mrKaZB5p8ziSXrlgLXh5g4PA7kCTIOPXSQ2MYO/Y8VsSkT9c0jyEzTe3BDtJ3o4vh8hT
8nIqPxjWjWP7K02Fvj30c7Wp2quK9sbDcbWkzdeD6ApZHlT12XN1taQ1tEhtwFwNmTpn+MSUFO81
XsWvf0g/uWnPB9GuV7C4TCn0MkhsfOqC27Io31gir3YSP65CQPrA+YgW7jrfeyA8Vdpl0qxN8cmu
kKZ46m2GGLuFfpOEPkKjEg1D/8ZlXT3n89xTdYMFEz6XsIlSeflB1QPcYF1XprVTmNEn2H1E/pmV
7jaTCkm0aJxtrhvt8vV7+dag12ummlt6pME5NGuqWwTsbeM03euxeYpImCGiqXz3+oB/mCHzy06q
PGEozizbvpohlGibsVd4wnLy04PpSAwkgKA3Erl/PohlotLgXpoXndKzrUsySNPHy0WoVdjdgZxc
0XbeJRB7/8K1mBq7FcFQjnP1iY2NivYEM9K6AyJMtpD+sUx1hfOZ9+PM8kIz/Hxv+dPreTbQ/EQ8
u57cNuDM2oIoF3A4KGfUE4rTyFVsvf4Lk1A+G+lqPoTRxGdWN8N6TIuzTE3okz1WuZrRuokjISKL
7V+4iZaGcJYUVVaMqyUQ8lzWMxeYEMnHeOg2bXNHSWL1+iA/m+bsm/85yJUkacoJQakhs69Heqrr
NglvgFfEtwYN+G7A1JU6mCpfH/LqXXZ5nJ8PeTXRlYRmHqbiifIzdNlIybdGrUNnKL+3jbpVu/KO
QNv/0WVq6tX7szCiLAutdFjnU7bFgHpqa7DucWR+hAkFJgvt6OsX+bOJiTwSWRSvL/Z7Vx/eWBSZ
HyWkx+H0g2V1G8K6LO3P/7NBrj484uMyM5hnP6xQbKzWwi6ABzjhGzfvDy9KVqbn13L9gQE/RVwb
qzi2WsjN0T6w/PeZQranbf2FVffZUPrVG8xovIqgBYbCQTW5Vg0LBybyWosKTHbmOscf+fot/Mm1
mbxaDIT0GhvXi0bs2QIyL0uDbXQT1BcnU9wepK/jIt+13xdtYz8SGDBNb8z/P7yl59ObpXEKMDXD
Rrz/cs1SxyKfHLIlaF9DHMvaKtnWalK9cScvL/t/Fcms+TFjGKTPlCQ0iXPu5TB14zh263XjuoRF
ZiRfCHtzZb0sbWfZk/Zkd/Aw9DUd4jf2CD9ZUV6MO9/xZ3fUsuJKr7qBfDmygNfkA+VLUheaU6kA
E47aRFsYtvXx9U/xp2OiQURYS90TK/3LMQvFE3Vr9CMnf7HVAIbmGeqvRCyKcNvYD68PxuGXb/fi
1pqg6eZ9IxNGcJa7Gq4exjjFwyw2iqeU/Vb6cCIQcZAc6xzJEQinm0ybkJRB1nRUV0lBo5H6LehL
qYPnTXc9HK54RV9lZn5TTiBBkeNYXR5bE6X3B5vsE5B/ml/hoWbfUz8VGSYQeK5x7TwFgsizvdNF
NswS+mRjdK5qxdFcEuvhWywl7BvCbhqnGH5jH4dWzlZLX1vpmqLrxBdlpEW4Ikmz92EDZ+pWM6LK
OwyzzOAu8Ho2OaNQfXunAyJtH0BAzYty2NDgjhUHgorbGPVofPMTmDHLDj8nAjLd9uJjPEnfuMP4
g6SIym9NRdVWyS3+MMD7nsYtgPFs/KroGhDiZRRESkwtgxbHB7IctO43WGZaWLpVYKZktxt+oXCa
MyMjd85+GQ/qvraBlaERSAf7UZVVAlCqjtvqa6DaDZoZmjQ1TW2SzdllOfrXWnTlsEPORdYaNVk2
O2ulhTEJJZjiPOL9vjD6OHHxzQUz6a4rq+4bhnDTHA91iel4g52/KW8iT9Gzg+cMFekGFqSoQq6K
IRp0Y9E3ZZo/jCXaz3jRGVVZbMrKN28jCQPP4Qu/WGFsNvcdEoWHVtMNZxekIiGfkGpy6uuunqhB
/VgMBnZHl4QjlHp4UWiEEWXZqOKQ26BUj0ozjL1wcyhiYjP5pua9l1HecCW2J9mLIqKF9UQqajlk
QCAz0yIXkqKiTSfTpGZE72/I1AdzFJO1yIhjyw4xG6dqS+iIKndTK8iZgZbLEhktggAXyEQwUFdz
c3qgzOpvyAJTsQ3m4MV3WStayCGJ5g/lIg0GP3kHqZv8JCHzYWt0qpZvTZ1IlRD6DjEx50FLbW9D
G8dsT21pS/jiU2BWH3sC28dDReze9C4UfjV971LwjXPGcq5gj0RQ0qkoBlQfdQqNNc00b9DYd/22
Lzu1+WbIRDGOgxkXuAaRingfGdwhYsxOJxpzfoPidRlWAAs6Fyqv45xQzXneLRCzDJf8mIyaGi+a
CU98tE0U2oWS1CCkJedcJ7tjZSgddB2EE6nmuKpOk0RBF4b/hHC4soLOUuSapPseq31LyT4QcsID
nYpo8u4iZMQ2uQrhoOqFq/WlA4IC/hqsB9dhbyxDvIE59CY3ty3FLwkc8EfVXpUmAXJ76H3w5+wO
DlboKoBqi7WO2Sgi1BSQfjjz2TN94xVtHJ+1NkdoYljEzyJsyMn4hgNEG7b7NJAr7izTqk+BDvjU
DUakRCJLCOPjkunYtkNjryl14O9yhd+l0bEhr6C4gW4QJBtr4gTxCU+hCoqoFxGNC4dVUTtMqrTV
D0B4Ku+mGIp4fK9TnjDX42R3DZcXBbLc9L4XZAsI8dOMtBiH5hhlhPbegdwcCYtuyRbKiZNh+ymW
vkiFvyxzQLIwzAGcfSkQriEf1Qotg9SvZ9qZrlxvQUAEM0IA2Zjf9k2FRiRQPCk/jjoh9WDESC3a
IpKHKmdYQNneDxWurmyB26MaF9NEFGeyEkofx6AP0ym5r42BAMW8d+AoI32kSQnYJMY2TdumImzg
PfkmRg+quCxVxGoMhbKbHIRipB88SYVUXYCRsyorePL9gGbglHKBnauqgTMQNEC24BZKdNxtZddz
Yl14VjulS5zLSTKL8s1SYPvXpFh2Lfjf2/9D3XklyY1k23YqPQGUQbkD+EUgZEak1j8wMgW01pjD
G8gbx53YW2B1v65MsplWH/ejrazMyGIWQwBwP37O3mvXAr4s6CVw5KRH6WHgnztjpIePPfrH8mXK
KiVZKVaM2X+lKWnueJOtRwDRGJjXLtIRMjAd0oWgj/CcK+gCL6fUh7xyprfEEDanIGdacVs3QSXs
8xLFLqIFBsq+mu/iIU5kib9ABNNtVCaE3EezUWGX1eNM3ueqwTG4rFWj31TBEBbfFnMN9/tsSvgf
ZgX+cVcLJ67fFrQzKxgOpTC6sGQB2uEW+QNCmZ6cnGchwcu3W5SAYArg9uH12hmRpgFwcohu2/NZ
gJPUAmYCBLJcH9ZjVufVczvVnXFGXyIaTnMoWEcMvPAFQg28W9va18BLitTpwQjyZDnngA715j43
1ApBS9osygT8ihryAoJekp1V2/mykGeG82QoSG7IyhlaGNzCZLKrg34nmy+ObZA/vTkZiBwnmxiQ
PvNNp3Etu++ni0nkkGryNEXcUQxCMTxGfp1y9FN/fCBJB4EWiSNLPCC4/ppKQBijtY763urRhEqT
8T5XfAqv/SnK7AdHlKPm9Vo5DI9+rqjB0RS92V2axQD5vAkAgZ5nuaY2R4Ti1nuM6BzqgNFwfNz0
Re7DhrHLJWhHL7oou7K1MsqOE0Hg+Qr4x5jtypYFaAP7txjuYVa2k7pCNa+Ne6tyZvvoS/iad8j2
0AWrmWWkr3rgp9OzYMSRXCo9rP2VOigKYVqodYGFiqGGCGZUZfimGwEwcnxNqgOBP4O2hqKcJClP
55loV1DZY+fdQeJsXeWod5wLERLLcWrLOCdOHZZYEbhaEA/a3Zjm1vgW+kGfPEyOXsmDEylVt2BX
HKW5VVpzzI4qFVSZrgxo0THcqrhtlH0eZ0n2GkaznRzboYrrh5RkHeRzQHfKx2m0oQmCHTRNYOWt
Vdl7Qyvi4CzK0BJAtqjDfuN0dZ2vDCdfElvygC2yVrIaS4Uu1Ty87lVlUXfraRG/mlwgvGOmBM0N
2j8DQ8bCS0TLLZLy3EDIlkXtu5TzoJavoT1N4Q4hqjWy/0whtFzQgAhwp8k3FskTZMwtcFz8lOhW
Sz8Di1TOwnOctBi3bY2kDG9a3CjKesyVcPjejqyTYPgIY6ldO0/o3HoBGVswiYdKNbfVUtkkweAf
BzuHQFsmZlIsCdG66R8ZO/TJTTE3NpkwGRzH7RAacYc3KoCcd2hUA+1aoBKTtYVPUwk0DmmlHpzY
tIdDqPdFM0E6E1MAF3AUBnL6uO6ehshBcAMUCTPPkNeZ7cXYdh6kjx1+O5TzkB+YfqTBpp0Jp34e
Mva3h7QSVbdBlR9FR/qKebG2EtBI3uQEY7IuFGgnN8D3pbbkXkbWJdKq3EZYRPAUmdUO1LK1D/l0
uORbyxPEjyr/J4ydqZtOxJY6/bEibwl9cVc5K0LVsvZaCFAmO1EGc3mLhiArrmF41IudZ7SLZyJ3
sXcOLNDRXStHu7+Dvxo2SM8So1kLJvYIC8sRSZgnWZsiL5JiJuLAUomnnk2rbfhMcfuWojeez8O8
oXFIbLhibVo1i1AIglUenqpBdfpNbVkmKjgBW34d5X2ib+05n4d92iYd/NvUilttoxWUHGdlZGrl
FR5D7LedgLSxt0hqLi/qmezlXUOhROAeXLFKeOCLLLG2OiLrnssK1rRckQQbo9oKWqV5tnPDjy8j
fxhKFB4xnJ9ldjmmblY5kfnecLgCMArnJSq2bYg10qGJJznsT4yN0mtzkKIPtnNFruVhDkJTffa1
sNGOinRGU91Ysy6GGcorsajz2hmCkQC+VDWxdBWGUTb3ATkh6dUQRHJ+GpMeeRDTCkD/q64tBv9M
UGHF+4ESFCSkIgPniFpz6u+EVqcKqoeGEIbLKI8HeYlQXwt39VAN1W5AnoOojGj2hq+79qeXGGUW
eta5Q0SrdaIQ53rS4wcZO4P022FgBaUeaosRlbMk6FrWsU/6HjttcbJZIbsXiTR82FZVJvTEtYiy
ddZKSG7A2xRFI6jfYea0NrvDxIeD00SuHfqgxBEHJYm16W5gMa42/qT57YpJRxg8VpquBgf0f36+
gZCX9Rcj/FOiTqgSu25dssU4O+rr0rquYiurb5s6lvYZrFyobQjURTXtMAFXyN60QqJAnXSd9IXU
tAb9rJ/zWN8Dr+rrl8Zo0mFrBJ3ue4FUOvOZgIsy2ymNAdiPbSgmEJckrZEcJuiqVbCbO6nqhYvI
oYJrRADZQHUGiRlp19iM+WWZaVN6TiAg1pJVm5dkdzYJ87FbgvFweLpG1WGS2eSjUfgeAzdoRbGM
+uyaPGkodK2thqBuB7/jmMrgnvWjFLLcllUfmqcuaRYJosHlgNxHKZEgec6JghAE7pIryYlruNJl
0To4w0enKk99UnfRWQdAu3pWQ4jp1IPgLm+qNpyqb8AhK7HPiljqMFtti3jwhIrYK5O8bjwiBSsS
jcLMJ2UMbpmt7EkJSOCL1i1gzzIbeYE5I0mNCXtkIxFtZke5LGKr772m1I2LKA4xAoJejrutSOOu
OmSKhm+7NYdhXrdi1nLyujIdgAan+iF4b8bY1wjeZEBZryiDG+usI+F53CfJrHabKcKHeggNp9Te
QD7NyY2a203or8Z5smoETUkaLoJFn/PKFGoO/DZBtfM+ar2MhAsqUi2OmWONZKI2fikPOhtYRpiE
HmXRY28Sm7YpqXeyN2yZNmJrlHomZO4WZ1qxTsOyawDGwv9+tojjg2CljrOJ5BXEOhMP6PLVQ1jr
OB05pmBags1vAPyH505yo/9cpdYM02HI7D5fBb6hzpuYRNrsZVzAoLWLUXwIo1OBNW0yjonM9Nab
mKuKva2Epn3MKnbhXU3OTY7XwAbeQZtq4jYiGoZr67Wl3Ya7UrL3ejxTtCZcY1AsksKtEDNp5iai
nwn/DfwkRooJtoTu8bQEZpQeh++seQlNVuSDX1QRKWlwa+R5aAGPfcOJqopvo1Hm817kQWMTFUoE
ebgtEl1yELVjx2pOJHLkoK8UhbXUw9dIDeVmhJacx0rFDWkkfXgbWhkZFezejuaNnIbTR1vnclVe
j2BFuUkKkShAZjXNL92k1wl2nMu6m8+rqrT65zYlSXKvByynm5kYgwB9B2Yrb0Sd2l+PVU8aWU5g
ODDiEVx+uxn8fLKfGdMO16PUKY2yHEDUrVPA9bipHMVXEYRExP+glkVMex+bQ6hRnggZmscB5iG+
7CayNQ0AYh1rbi1TicczohtxLU2OswtJdK5Hj+4XalozdzKOjZxva+cbYRrQQNcIHURzEbfcO7s8
Z8/ZNSFqGHoZUxedFyHZ9ht1LHxrBbI1xwrLjXnwhYLxCN+dMzwMxJVZFJ5QSR/63KizrRZHis1A
OfXNI5ED/eBpYKfbLatGoZzFJG/aK+I0zMHL7RZN8gTD198oZcJ5sxzGUls3iOWs17by/fzoO0Nh
ea0RkxtIQKKnN7gNNs0oannf9KPT4DbDdrWue+LcHoBqobgWyBbbggcqoQRcVbFi+oA6NCP6lpI1
zKFzAMgPFVHXaNkRRBkVCFNKum4+hIauVBYeKD+eECco0D57c9trpD8YgTq9I6Np0R8GfkfTIqhp
ALm4/Yf4WVog8TrOa4x7rtJarZ37icgzHJplbVbKeQb8kk4ZeVaAmwd7YDydmWQtQHAFWqqtJ6IC
rROR79W4HjVjqJ9GXWaEfze9XnfDxleCzPg++1Y7E/pusdjg+7DKRq6IrITgDz5eEfSbEk28QGcp
W9K0GxsPg1cWHemxliQrGAdpqtdG77J9Csidud63JQaOIgym63yC5fI6S4SY8JOtrt7HSZkFB87E
MlrzwNDKD/HdkjdddqpGxNqIiIuk6E4hZxj+M0dI6642lLo9kP6eZfe9FhE/VRFZ1SzZq7lDhmia
xHM7nRX455PkbM6CPGxuqFfj4rusMXR6xCu3YeIltRa2uHE6peVaxjEdnk06mSYxBqxr+Rq3Yycf
AGWKEPxTPpd7GluyOuugK1mKtStARJKjEFT9MllWu6Ju/Ec9BSYu7wm7ghJzoJpXTec+llNQBi9O
lUsVhyaKcgKCZ9HX3ZXMJLL0tTAzmZUPqpxER/BDrfQRNgBbFpp8Ncc+rOzNMLahXI9KKmiCGEiP
pmIrQ26x8VCWvkNKMIzvpnNz358ICgZ1rQETRcJP+HIah4zQ8CPOoQk9q+1Req8H+u7y2if0La5d
BIu20eydxhLjZWroalO6A39TjSWpsdCGcwVoUNpOay9ZnhihsX8aVX6rtiyxO1mDyLe2OQM75/ZH
F/1/QW16Ub7lN2399taevpX/BdSnhYn3n9WkbvdZSLr8/J86Ukf/A54GsgrVRKSliX8jnWz7D/TO
1Oo0iXk2GCv+fx2pbv8Bv9s20CKpC71p0Sr9U0eqyz8kOjr+kQtzBPXQ39GRUr59mHvQmTcXqYwq
P42SAj/3zbEVSCACJI6upXJ+XHEoxwBuRzUCRMgB+AWWUFiAMXbigq3FRhUZGctfRELjvR2qFjar
phDvbTTq9z4UAUJYE6NrCBIYxPc2p7dKLJLVwxSZ+Wshxqup8zRqZfg86LW8BvqvkuKc1IQsZE58
6QCSJvsW9Ie60oxOi6ALKcE706eZiAyNyIYjPoSZZMDSwqmkYo3SXCtkOrIK8si0vDmNS1jtNpZX
EL+0p13cPKRk2mkyYAEmCsg/1gpA97VFJ+uO7gTk0tpyyrUyT/TpGljqAjSB05c0mOkd4auvxsYz
nLTZcZ6TW2OW+SnUxvS5l8F0AEHBcWbQI9QCc5vQzcX74mJ0Lb5zXHcuyKUB/xqmQ+tS5neO29rg
bysrI0NaI1kqoKufFW8Znf7jXDi1Z5lllGzTiPMs/TnnucmV5o2I6eAkY906DwrDuba0NL3ze53M
wGqg/WwSh5zQCrPyi1lA8GdLiYAeS1KvqOCqhzZVxaFK4xoaeSrjxelRPRN7210TWTXeqoFDQBVc
IGtDEmn1XYYlS5mZdnDh6LOubKcghUKNm2swp1T7AVvc5dwunVM0KdUFC50J8sdWyQuKUA7lhMHt
geoqjYs5YZRuJ2vxosuYjLopxkNWS5DoBQNc0jaKYBfGzrRuZg2Sgew6hKCNgqFZszVCFWDCHmDL
c7QRmcKHpD9l4ObCU4szgVMKYSARKSfH2MDL7algHuXKGeGjZqMp3pOpzhov4miu78JE9wl5NGX7
AP1OJDsKbozRdMM0czWHlXGBeM3svT4jxHJdQ+b71qa6ZTN6ionJwoY3nOVhpp0oxKmcLFbfgzXX
QGZM6vPCs4MohfFB0NITrkjzNuKEPW9RjoEKp+PTHDRFC96xAaFjpFh2gG8oVay1q0Zkhr42Kz2M
1hbXEFK+pTNfKksFZ2+YEsRmLHdyRxeITCg9vUpFZF1H0DWAaxPx1LiR0EwOoWq3r3Qfv2TQVuYu
D9VoX02ARbpCD98yg0+3glnRv9SdNTwYNr0dAvaorAdCl9q14bT9I60rXDhOgYz3MeOH5ZZKmeOD
VIv224APWCP1ga7pmrqPQEWcz/UFjWei6ApfW+jtIWyRLfvM+IK1O91LrCnEf4CWurTTGe9KniDq
CdnxaamX2At1QxQXMFbovAPJWM4cCV1Dwt/W+thg42PXFTC5BpxFE6ffnZMPxr6HYeiRiUOYVmQE
2nNrMztbDRlm83WpCqMi6kolZCHXpyOlLUEOKaP/EyynMlmloQYhn7mUsy7IpxKu1peBF/Q+wdUU
CpdtGk8nKjM9XaX5wjjuQj+5dqyWfXtRExK2maEZ0oxMHGOFATEAqtTeVBxvL8MY8PPKVsvi2RlJ
gnT1qsuuJGOBbTBL3sxAwUrLVNlrSl8zxMlhdTSjYZ2r9hRdgGThQKphHyGr0p+u4Xnc6cGptSlX
CuE3d6XN89lTiLAcjom2JV55ePv7m/ivaYwfzCDbt2JBHjb/BZs3sLDf7d63b1DDcOVExT9cfoEl
JHop/vH6lv7j4uV//u+3vPjH//yf/JX/9ldm44+/85/QRh0/CMYlUIKa9oPa+C+niKX9oWNqMqCa
AApD1oxE6V/QRvGHBuqR2HX8Zaj2fuz+/4I2WrhI0K9gRWDNRWr396wiiw7q38oGWxcsUoyhdVYk
qg3kSx+FFAnZD0NKuLenM8lUV31iwpR4MpYoFbjRTFRdNfxOoe7a6eNfvsdfuESMRfbyu5f+JGYS
nUruiB43nNnaVejXW38E/A9m256Sk+ZXRw4SOyblK05nm5E2/VQ924ayIzeXcR3lQpCB8sj3lEHr
gPp2Uir2mGpna/OWCHUv0GYEApHb9eUmnZ3NpGhntLr3zky0qb4LzMhD/kxac7RB0nU2jhV4D53n
SWzD6PL3H/aTJeef3/NyJ6BF0Kyf6HSd1RDQYeeNZxPRofjQ4NRujXSGRJVHy/gu0grWk0TATtiV
ubEb81RH9kHhuDZ1hwKLI4gVs6Z11FVfoOq0X94CiIeWak9IdouPtwCzm4bMt7LxOsIJCmPaKgbK
ivh15D2BRl5wWKDrFVcmT3YffqGN+uWrg+5bPC5AQxFKf3z1DPaFYUZV4wl6GHV4HU+QPNrBZdqh
s7waZufCMWfryNy0Ur569aWQ/XwPoiDSVRM+JmaGT/dgFiXFXFLHcggiiI4wuLqMtrikbxnrrjJ8
PqjSNpEM101JZwDUYTfZRzJjvAQLIp7nL6RUPwrrT+/HMaXDRaBtYMvPZGTYDRg9kS14qiAYemoU
0+0vypBeo2jZ0Ft9+GYQFVSZKp1rxrCM3kdX8wkdqsiBgNPtEbpzSaP6jbqmICJJA9mdACPpXkHI
zytRkrkR5+puZGN1OiZqWUN2QZBNd1bI78JpFKu6YrSmf0vqYK/O414rTDj99QoEvod8ZFt1hAIy
a30bUqbWgTK9pz5O06lGEETbWhYNNSbmuVUx6Otwsu6tsn0KZ6m4II5CN7C6c3Bqg8cWhXRhfFIa
M1jppG426diuYsf+nk714Goz5U9PdiEH1/4QKYuceJy/AgZ+FJL9eC4dISgXl0eTr/7T7UesVOnr
MWfqOPjGyNQd2u9KfYLfFVqnqLwT4W0V2W5dvQS3uvWiNXemfRXdKOACf79AmBzaPt+JjoAbp2Me
XHQVy5//RUUHTKewe0a9FK7hZVISlQCQ8YV17aDGzuyCZmKoO3XbmjSbpTh6UbvsMcNrmskHvZ5e
x1r7Ruf1Zkk8xtR/DGMwudHLODgXedpMBGrJXVmL3TzYx9qQl4FxMWjqcQCG2MnsmpPLjpHaOV1j
2gbtLeRjknCGYFX1FIaRTzBprT0pxvBctMM1h8YvdOrLrvvT55c6k3u0upSsn1chmCYT1luj8QYy
kgZJPFIznZsBEhiQuawfcH6mbd9FHrSYVVNf5AVRHcG8Cupm8/tLoS9qvs8PITIYE8OfajMG+XRP
YHUmyHCEMRzR55vyeTUE3feewBMyhs81q13MHN0pUZunse0uCVvdovhbzdm0n5G2rOqCdWouAXCo
48qNEbbA5wejFF7TMV0vCobfv1/xi43UgVtrIeVANG5anxbwMMVVE6fcOi0qK9BoEDJ65zzVzbVa
ig3l5ao17Bszs773qn2TOERTKKTNwhB0GZwB60Tm0ABpQoo2+/CSLLSIwbRKGiRoOQw6hnnQ+8hR
BJFwFc3yjvy+haQ2nZymXOtZ5NHPPWNSty10YAYsFXbYrERVXlaF/t1s+g0noXOZ2c/oJmhEM5Sk
SeWiJ7lTzOgpnZxv4O1uijRdqypanLwKLscm3aInGeFSgOxUAJ/R+SKrBZBDUrR0NK3wVsmOQZF/
YTDgZvvp8uOl10wME7iFqAA+yXXB8fS1rAm0q8ZsHZk4XOZBeCNd9zFgCU1zEk8IF9k6E/y7/J5x
LvvkghZhZFu4p4pwe+AJ2raTZGZW9WVnJHeaweeLo1c1ZQ4zUXEkKSc/x6gORT8Bq42eQ6d8UVsM
s5amnE369Bwzi4xsEspK0Ax9vtPq+nwW8onq6HVsx/uWdF6IFA+h3t72W8tMt2F2qCzjTBglnVxe
IhGQHFATDP5jqWFUYyTvAh8+SXLWRuo52BPUdcsuZ1npGfiLC8hxiz7SPPm2vUeBdZZp5SVKgjuC
SzgTpq9lpF5k13GvXpuFcZ9r8GolHQ1hxm5higtc7YTKKNfgCDyfbSOc0mutGd6V8lLatGhz481c
gg4JY7kLHPFE1M7aIe7TInmviZ1zEiSfqn2WGJfA1jjqKt7yb5mb33o+bZRlJ8Xvr7pcfvHI/3Dw
fnzk6ZdhW1ENQOg/bwNmALU0tUWLbqDdZnOfu04YAEJPCG9LVag3/c3k3Nij+SqQpFRyemAYREep
KQ5lWLwHsbmV1YxxNcyMVdE0B4r7YxjU5t4qdzTZXaOF7JXXaQ8ZqnoajGKf+ApSBv9OQS3VFtO9
2pMxj1qhk76rqcVTnDnfoXkcIytdScW6TgYGYSY5jetGGAfmASS/Zi2bQqme+2F6ofcYZlsy9vQq
MzwcmFfceO7UKis4Qw+DyRz49+vOD3/shy+N8wc3ri0N9N8YeD+tO37na2pVVK0nHOuxj1Ruu2ZP
oTu4lVmtlU5IRtXxc+/HoRcuNVb1asKwdfK9MOqtvoSHaf7J1IMLILCOop/IgiLAeHq00yZ06VWQ
YN6fWWFMEWy99N3wTsgMd2yUXqSO9VWF/tMG9OPTYNvDhswy+pnYbCjGyFGwZlYpmlVmAwQi0gUE
D4tOvIE6NmkbpJq235KfN7p+ZIA3JuSYqdXvv9afVnPeB91gHJAqN6L4/D5UOZaFD8HRqx1AFjmx
gyMFWkILj94M8qtYRRLZf2W/1JaL9fliYvLjpMrB0uQwyJ//pf7IGR622Plbr2vLS1X05wOfrref
TZqgAxYC6P77SpEb+lYbRk5s5V6albcQ518z5THP7e3vv4ZPnnAqM74HSApU5XJhev/Q5P/lDQk/
rog4giHkxEdVPQ2QCxBqbkJRe8N40O3oAI92nTY1ufCNRwMGuCl7q3JMm/KLHfYz+3x5LxTlnN9h
N+Cdcj4VZ7FaD2hduSYoIUkCNYkeo6eZbSGA4imqDkM5IugpD6VImeEDPVDkTV0Fx6oMbpwsWKO9
75Tyi0VL/uKSsWIBmeCGtXF+fLpkid/MtZwIcE6biuatZGjnWLXmmuNV1qSkeNkidcNhg/+PGadt
v09Mq8WQkRlumZWL3/CI23ktYf2DXXnvx/aQqWpFXxYukUY0vdLToo+08DXN+JtUeTdW9Fd7LTVc
pbDP2zi7EjMyNHIwZe2FI+DcRHyXk/pG2inTPL1ambnvkUpEnD1+3jM51zvUQ0wTJ88c7Tfc5Xc+
agI3LybDTUBpOVOOUgPeTq2Jk2bCrDN68S70gm5/4KF8PEFsR/Ruk6xmkGKPHcNtwunSSat0rQuw
96mCnkr/wt/4i8fDhjUhWR54Ok1mKx8fDyMzqEparQM4ZK6yMtt3KunZFv1u5vt73YCeUwZbwzih
69ymtEBrbfAYdl6hVlolhbn/4ulYDqYfHlepOo7J6utw5TEWfTq4iqjNLXQls8deteJr2qDAd0dG
qwxjgnGtsrhGCsFixxytu3VrNxNQHDRf8XPTPmrVmRG8fvGOflo/f7wjDlIaeSOOVD9/Q2E6jVJD
yjdad6F/F1LekFQaHfxgZxenkPFCEpzVzho0VnDM8+svXv7nZxRzlVQtAjwAqGBc/vT6Wpqn3Pz2
7KmcFO2634/gHDRO2W7il4y+1YGESvmIseRSjtOdD75SdMpOzuN11o9XxNseaDmT2BEuWMXDhQ7C
L03Fjril7aRGT7nIdmzi2yECrGtOmzInCy+avSVZI+yjVdgQGp9PXowdOpcESjXO0R/iVRLpXkiG
Yt3XF21q3VVZt+9y5QrO7FZpsyvYh+9pBwxTQNyo2gsqNsZUr6rfXMiWl4ZeGuTjNsnRk6naHZOp
TW7kz+hgz+bhESL2tQHbtydFUrcnrwq7e4En0JqRIqknUqdXVXU7DtZtNaCUaMtvZZdypiUQu7pA
Q02MIH5WEiKLvPCw5XcuLiMEvYVvUsT6V4jnbyrWfDDCw9mIYtLVG/UlUtQHIDPkHleHkESU2Y9w
oFT2Wi9wlJStGa5aicxE1+5JjRuwjeAdjEvfBaOurgyFklcWPOgKotG67y7mnglY010X6bgV47cc
JBtmgFV2aU4wvpkcfHGz/NxnWW4WmBXcrLgB6Lh8fJxlnVBOaSQlCyM33FpVCp6VnGiTCOXyuIj0
SVpg9ukt9e26zaN3mxVosMc9KLdq1YkeqlQrSWGzmNJxaOEkE3pKpZER2N2MRc8RWUEw0oCV56sq
g8y99Xs7WvpJF7ZiHUJF7PBqfY+7naE1t4BACNnVHuwk6PDM6TdJAp8yby+hvYdeb+Mm6XTzgJTh
HMk8aEPSFmjDnBfOSLVl55VbtEQxl6lzqEi3DRQbJG2EVNB3bpqeK2X4eB2iNPK0aXyk2erV9XBm
aJykSC93Oy09Ct04ZUxntTzxqlS4hhrtBpOhbuDAQIx2s6IjSechlmdtAaDaJu+2AvrptM6rDcba
9dvxfKr776C4WJpPtSxuE5X50tT261KMKly/5JnBFBCvXZfVa2R/RwQIK3IGOYLSA54QvdfKdAu1
mlFo0nuRyAJkqFq9Cuxr3yDcHUvYCc72W+fsl0IkHGhLGaE3+6GnFae0v1EcDpEBEvJkvEZv5MHt
2AUSnBnOvTUA6ktAoeu5N3dgWM6wfoGcdi6tLjGw33E8wnuxgpcbupbB71BPPQvbYQpu0ZRspnvW
vTVhh/CUx23f85E79e7cIqQPcvoTOsPJVfMInfJ0mizcQ6OqHJEJHYUR7KaCrcxT5vzcSApPloSF
teUOhu8qiv0nA8MXnTrrDf/Byc+d2xrHgJVF69juHsPIfPzxAPwvaDH+iyY5JvXRf5ZhrMIoZdj1
Z4zXktW1/PifMxpFAu2isGMZoHGFJWTJ6fgzWUvhKMC8hWQsDPO0pZBo/HtKozGKYfvlwMB8gHKd
3uK/hjRC/sHPOjS1dR1HOMCavyPE+LjZL3wxzqUMkTC8YuX7ybNsxYHO5B55Duhh+RB2fkmKcKLm
MDicqcjgQIn7IszGZaWqKQX/8j1d/llU/GfkgkRQojt8GNphFJo/NCUfTgbmiEUtHethj4ms4dhK
E6sCc3+DCtz6quhfStZ/lzXLa1HRCHyHkuO48dMnbQRqsxIo7D4bilBwrvXDy5mCvPIaX0p0CJOM
bwsT+fSB2Gox7dSgYkJQqqTVbX7/sT92hn+8FYTJDkQ2CE4wlD5tEU4XkgTe5f2+DU1tBU8Jffrg
hG98bGyGpaWuFCOz/94w5serEhOji8XBbTkcxz5uTEmbyqjKkhmiK0uQF+E/fQ96NPyuNrUpvX67
jPa1gQeYaU0OukobiudO1EW7CSdCqr+49j/q2k8XhDwnW4CRExRLnzkKjWzbuVc7HEPUXORSFVF0
XrdobUPifIj19YzaLuO1EvTZWZ12HacCxDedmwxgOq/MqCUiYAyN+mbK7Swk5XcwH8sAU8eTkKOy
UvvOgn+P/8//TtPAJ3lZn2axC/QyukxJWsixSAYj24E19anXxCRfr4YEcZ0nqjjscVXG4jKj5doy
tpiZf6So5hkmTRGJS2GYLIu0MGFtMVzPSsCtGiGisZ84r2E3FaT5pkX4iATC9N0+c7J3URrKXZ5I
BPvpvOvS6gL5/nVRKIgYa4zMOyWVDlB8pHf6RYxGclgVgY3gNUpL85lAmehGy4hIIg5aI4La7iK1
v8CNXXSbCAmYvu/mVE2QU1Q+Z2dHdDtLr7PUc3Khmjd/6w5mPQPC50jyAnmEmfIujc6/nKAnfbbK
rFPnvaJnlMRmCR5Xxx1M6EO4lUrY7evECr7on/7isTF4cgUPL/00FsCPL9pWQOucmrERBg7jvg2k
vaoa2/fiKEZgY43GYS4r+4vb9PMCybIh9AWwwEdlkP6ZnDLMoWYmSavu8cEpEPMECNEtRnXCn1My
kmi6V8yRZ20WiISQRr38/ov+OEX88dAysGB4abOAqWDCPn5mZNxzP/mTuu9pTx4yvJ03Df7Gm3Fq
/dXvX+oTiOzP11qabYxIlun/Z6CPIs3EnKQ57/XSxtevMzU+N1O7uZsgTEhOonFxqFhHq2NTSrHT
oyD3GeuFlB8lCT94YLow/yo39FffPxNchz7Nsk98xjEgdtHsgcBYGnt2e2VMpbMb09QQbkTi4ZtD
uE/qGmM5YHhGaPWnJuU/IoE+jc5+fCU0QbjXwaWB2fjMZqvYoJjkCGIN7NnAXZMq7IwJ9rHebTBM
lrRjhjxcGeXgv2ct1tAVxbkPb3+K4rtK8zn06GHXKF4rUJjBzGbBcHvLIcq8rHyb4kzYbzRV88qL
G61ifl+UwYS8racsbJUsQ28TkViwbiNDIYvPJEaeLmXACCEo/PmQzlgZ3A6CMqniheTXmoXyh4JZ
8f11V+sdomypMMQlmD5dQ01AC87pjVkH6m15PgClBrOF8PCux0LcuGFnF84Xj9Cvbiws+7RqTSTC
ulA/7TwQCayxmrtu79DasM+MMKH/qFjssW2emO26HWPYFoYzsoBOzGwTIsKbpVHbjWN/S6bvvPfV
Xv/++/v9Yzf0z2uLLhVdggF4T5ifOD5DF9dETqrqfmhmhseqllmbpqdutp8NdbxWWmcfVdq3Rgxf
Efg+8VT+fGnasHA/pc5m/FkaM4bg/pP/R9mZ7ciJbFH0i5CYIV6TJMeaB1e5XpDLA/MQQDB9/V34
vthpy6WWWrpS97XJJCHixDl7rw0c4VjCXjk4pS2/DePQ8wPpulOTFjNUQyjN2XFuiiYznGCtbGgI
wYWLDv++CxcjSddDowB8BCmugUqCc+u6Av2ylDe4FgW7bXmQmbzCmXVUCGTtiNj0Qqd1YE3jmV2S
CWAuOHo7zVOXRTdYRbc1BB8kRtlG6d1RWfyYAAwr06xwly5XHHH3XSPI+aVzmvYfLQtokX4r5/7/
sdnGQFPTxgWE+fvHtk3CQXBdlAcjN/EIqCuGmI+FrsOF8TwOw72mgjEt3shuSkIa/UEqCL+U5Nnh
uGXJkBSzkeucOo8UjrxneG0woifgaosF1seiU19xbDsYTnwQRYUI1j1bqfc+C+sZYxKRV459EE55
hVXjigueR3c8ZSh0TmMnb8k/2Y2lpWGxiuBvIJ7bTCbJGnJWHklV7s5ziyscUYe4NO+cNkEciCck
aFh8g7qFVV8Y+HNM60cSGfZN47CieAyAtw0GHEQD8aaZ/UfSZ+7t0b/XG/pPYsrRA6fTbWPpL9SR
cm+PnbE3SfPe4pr+AXsLpr2PeQLo0ob8oqu4qY5V1D805XxIcJ8egFyA8gH/BLNomIET+DUel/G9
FdFV0s6fpekHxVJ/tojj8mpnZ3bTmWzW69iWuzwqr2srudUiBAV6moQ4QG9b6dynuvEK/G7vF/EH
D+6FvMfF/Asc1KQE4dzCIUlfn5BfHlzcgmZWpF52ctG5dZvRMOONA3H8MJNqSfpFOYQG2p69oafT
Xkn0wJ2Fq3TA9fSBwoCD2q9HCz4Jgb7WehpDds2hbf3vv3yS1GRQb4FHOS04N53AsUHuCOlaY0A5
lG0wWVQfnCD+vCLfnfWUKQbrqedfXBH6gOPnQCHIioKKtFmk2zNqFZl6GYeOgL+lyz7aCv/yHVkc
LMN2IMiaf7S1iDAc2loljEes/lHF6Eg3Dk387KPN4vdm78+flYHpqmZjNWPXvWi2jiopHV+pgjAZ
70WPxvqQFSAg0krIAC13S49PN45FZb/50nyMZKHOnT01Gy+3Brmxaz0nDITkon8vkxebxfqwUeZS
ga31Eafmi9qzs6SLdVLiaJ+K+FH304hcP9XcznqCxRnQjTpWpTCPEXMT5LoYfqoPPsGFjOX/N4bT
K/BvsJWcYi+e96XRu7bAZc7znvivSMLN5xZzrEdTvmjvkDrrt0usbPdRNGCg9pFIGhSN3RR/aTPJ
ISYTg6dz41pZBnM/YTf+9y362wsJaJxajWoZyd9lfe6BFsKwobITiXT3RjMM01aZMXKPdBxJD9a0
qGJQb+bajqolf4RUgJlr8jTa9nX5wcz1b08RmthVZMHQner591fS04Z5abMpPVFQKXKiU20sdv5c
z+0HP8vlPrQ+GLA+PP5hR/8DFD4YyWSngnDNdG7xdo/rt3a1trxdLCt+zaZWuyUTThy0pm7Df9/w
tfb/5QD9c9nhQeAoRhOFJ2P9778sO3VC9mIJcufUiDSCokMGMfVz+jh2mbfT8XgwqmfQ/O+LruXA
7xflpoINpvXIvPKPySDWBLdoRr4v8S8t6CNdL9kVLAIPMed88AX/ci2xQu1pj1GZGJenzDxbwxax
dpxqb2K0OKfKeTYrrYDa0A0Iz/79zf58ZFjFV9edxYnWc39qoX65nV6WlkZi+skpZt4D+MFeJ1t+
hdjgP1+I3h5TX46xcLtZS3//3dpWmI3pFMmJdzYvt+Y8F/dxW4zW9t9f6C+bBBpuoKkmGlh6Ohdr
lrvYjFiKKTkJjiN7s/c0okbrOczwVOBpjdMPXoW/PI+rtA2GHRKUP7dBz1vqOCEBg+wbIz64eVze
xTm1FkgGseXgXpG1pD6itv75/tE8YrfghOgwPb/sIkULTJXItpKT7O3pnMTYq1MbDZnv4OcwIRfP
+OKDvDKtD/ppFxdGFafzApBbrtPB1a3Ltw/6G3d3mqMD7CRJQ8i2s30xSXm2FysNRJVFW4gyzveJ
eeYHP+zFe/H/S3N04QO4HFwu9QuaNmZFg4+G++lXxz4i+IkGhPs8VtlH3/Jvl1q7Hj4Hj/VpvTgk
OXNteMSaiYOaxgrCUOWeismSO2+EwvHvx/WvlwIP6qNh5zlabYm/Lmc+SAqarwUB2ybpcOANhyVB
HzLoJpyzSnwki73Y0X/eRN9bh8rwF60/9NDY/MEniiY69DQNv0S5YykKmtnemH3iQUyb2yNcQjIj
pSmjc9vBUPxgHfjbF0b3gZGeb80x7KINPJUlws4ii6BBg0WodHot21KbxAMJauia/vvdpXJhKWVF
5W1ZV79fV7ekwq9Gj+vQQYK4ZtRmn5LK90CtFV/+faW/vRiUbvyABjEB7uW0vK7seZRm6R8Gvarm
w1RRDh+Eu6y2wdjNjyjVpmiTK05MQZ1UhQz/ff2LZWj9YVkLKB1XjD//Y/7+Tc2lW/EXyoci0OgH
JxLuYwOzbgtjw2OWSVZg2qjm+t8XvVhrf14UPRENOmQcfPmLixYZrKyE7scBK5W/wt+LLa3R7MZo
Sgk/cEk+WGvXn+uXbfjn9XwXKDDHdgMXz4VAp1uRTq1fawdr9jSHFK+qHoOENFf9Axn7Xx5STL+Y
J1hPcA5ctioaqazRBP5ycCe9e6kLNsiXws39x7b2IuPh33fxL+8kO9ZaY5uMuBBc/P7TtRGECXqA
2qGNEu9xaGS1zUtxNbqds3capMLMKIgojucoLHG8fLCi//ngALg1afKRAsFGsrqmfn1FareHTRnN
2oG5PuzCtNAYFGP5j/utayPNDR3kwT+6WYse/+vX5kdkBvZTM4D2Zv1gv7ybUewUOXWUechAS29i
XKrZtNEw7tUQwqNmCcwUetpmhhLRb4gEWYor3Zjl8p9fHL4/SiQKWdyP7C+/f4yhr7MBgap2kMKT
IYZHt9nQCXYCe+4JizT6Yl8xujr++8v/+SRzVQoiZ61UqL4urloS2zblBfsoBwokmFALmuU5jeBl
3f37Qn8+yVxoxfL51ChUKBdlV0UWuQEpheXW9Md2m5qOqPf1JOKvXp5H8j+vt8i/qY85EDmrkuri
apGhaeSzLdpBE61xouWu7SdHNduocj6qJ/9ceyhZmRKYnLtQkF0aTWyFVqjsfJgjGkgGl5rhBV6t
u6+cVN2rxfY+WBL+dj2PrYRfjL6j8C72LavyoliOrX0gSUQSAx0pv9oUpgZYiOFdgoNdNIv44H7+
5aJUWSwLJpTrtWf7+8PZN3XJ7jU6B9o8JNtMg0/2MFSovHxCWsrUSTZl231Qkvz8W39ZZplzoT2m
xCJsa60trXWv++XN5LMkCYYj49gYmfXdHGLv05J0zrxVsw4uC4Rq/10oDPkbQU7TG7cdPRNTQQgY
sIyGc96IZcBqREchUG5PsnJPH3+TDk7/ltRSN2+SOumw+CP/AnFslOxOSeZ0Kwpx9r/S0qDZV4+1
/m5BCLmFQdpTv8eD6iCoFuhBZFnSfBVOfCW6UrzYWI7sLW3+5L/N3taB39pxAilBA39VMf9+I4iF
amE0WMRuu47aZtM4n2KtYEFwIKBVstMBwejpB7f/4jdfL6pz+GP4AvKKlfniomOhKpFSmR5TbU1k
JeeO5mle7EqyvrczGqsPNvGLFeLn9ViGGQfYBp3FS9C+DXvZ6AefL6khvxxiY7hGjtduIWCZu38v
RutH//3BouDjCAhYibKatvvv9zNuV95iTz+mTPXc2SUZk20ywKBFbWn5RY/sUtFb6rltTzyIkyX7
wjY064P7e7H00q9ksqVzfoBzTqdEXCy9tVlieDez6Kh52nyfIIH0N5lATvzBdX4O6S6/rU8SCSc0
vqx/+RqNTllps2brx0npORDWyiB9G7AX9Zg0UOQyYtM5pC2pR+6RC/h1V5leX4VumjT5lomY/5AZ
fldvrcWfPtgWLm8CDxkcFErVVazHD2Fd/BI0D+1KusZRgvJAjcFEZoalOfiv//7FOZT+7VJ0UC06
eKRa8Yj9fqms1EhjZhU/UobkxMsi4GXGxck/7OrmGfB2vofHPm6jqLTu0wGkRGNoadjD/YIwvpgn
qETGZqIU2YHzGQMdm2MIWX3as3QO4USJfbuIvNgbfvYw+9IJSNtEjGqOwIF8i3zaJLa9V5BzWF4t
v/ZeNaWZhzou+yMJTOV5gMf8guAl3fel3u4c4cvtpMc2hOARvv/gvvdxOQAmaIcwtTBx5e3q1xpL
bT4O87jc+aLw6C+0yx0jWXGsjcnE3TAM97E9QkYRtY8BaVSnKSvk/WBZr1E9Am+iQekfSuKUb33E
tsjyZwNIskUEXgud6EpGpgTAZjgyHCi/AkLAtHfdV8nOHWosXLHrbkeF4Ltf9NHcYAiVMKBtETjK
4DxHl/SzGffxVwOQGn1i3V11dC2EcTxN94m1TCiYaWke59mrayLBh2o/zZ63o42sCNwYxydZC1ig
pRE318rSkENO8MHBQwwLOc+gad+qprCfwEIPIafKaIdyAnZuw84YJr5D7jA5DWFte9V9ak3aSTI1
fx88Kc6xZtQ7JZLpwS7T4lolxiEiYnlvpvp0Wxaw0ESZiQfL6uEpl9RHInKZzadRXe+gqq8DHWlV
2zIq213ng6zC0VQ+9po1nzQhXgFlD9+9yTRuNUt0eK/zpufw7izC2vSF8Q22l/dOsoCG3d353o7w
H2zN/lRVcf9jTKRzw4ujf0q8VoUGs+PruHHyZlMMsfrKI3HCVWr/UBD8PnW6GKMt6JV07zjL+KlK
neY5smwmU7oBNF3ad64TpcN27oocP1uRJmKjTYt7ow8Cr3pZuj+AeuAwgGmIksCHRjxWSxHEtvEN
hh9d7gy7CHF+w+d2rNB6i3wOmQqBG1t0bwvqjkFLI7ytXdACXYrUpl9o3mquzAGKzONKse68L6PR
P3mmNacb5miEPyfeV6hx2BuIhVqG7UiBOm4mpifxYKISproL7Aj5tYyL+QyB1NxCIHc2ugc0YOKs
/tltZzMLQEnb2wrR1oQtCnxeRTENTdAymyHsvaEZUPty2MagZQb2KPhuObHLlZzno4zaF57vBLaw
A1yMqqYeWn3P/Ls6mV5sPmd23J94r7Kj21Sf/X6KaIJaV45mwjTQI2BlwrtJW/WczfxAbeGdjKGM
r+aGzwlbUL6UzJrxRdRfoghqjNM0vHG6X7gb3WjswFU1dKGyULSPpjYOnHTBRhFhANhD0m4/JX0a
XdVZ62hBk5hAYTExEVPuay+G5F6hHwRrnS+EJOhwKU1JP0PTBcPXCZEMqQQddopS1ckOAXezLWT6
BTB89uo70RBtYF637ib14vlVRDFZAcrJaKbVJC2jTx3yazYvNyDiHEw6SLUS15Iz3kFnhxM60ltE
2h4BWiHbwS/O6dy7dzyBeMlzapGqGLvAnC352W89JCq9OWxL8olQNsbZvUUn4DDZI3DmYdBpDtT5
WYkGXyrz8JMvIJ2YRjp/Tcbx6xQlycFq2hp0QN2+tY6ebSvA20guvPHLoBsTUouMGRVtiZ2aWn+T
tNx84LnA4IeWEi1AFgb8NpvdW3zh+cZXMPG6NueeGtkUkE/njjsDTGKxZcIDv1olWbwb7dq4M5oo
IybAaeSNhRv3RlMgCJlz1d0BZVBLrtfgMCJuPo169MbtKiHpu+qLNqrlPOsFmFMlu1DEtRcqpBRH
Nx/zgInmtKN1439BPDeeGPR/Lo06XiHZPkEcCyGLWRxJgqlwPbC25cFoWCO1SDoZe4419SbX8ulq
zrzijsGTvulJmQ/cypiPNnEigSKp9YoHH1MrWxYQrwkEVamhUDara87SpzjRIHwWGJ79DNBGVQxA
I0nswSzPTRmhiE6Jlm692GohUlY7cN4CkjASva61JoTNRrQDx6eH+oy1cjLj/EAHvA/ESIMgzqW9
RyXY3CLLZTQcz1iFYgeSX1fERWAoCU0IjPq+FaUTTnghNjz14w1PpDw6gEw3cIT4aPhJ/dDODO+6
JMMeOChtHJUtFcHwjOzZmjDglikeHGfYm1BAt41Xpz8Ks/Su0NHIqxHlHYE19p2RevfeADY5Wbh0
ybQw7Gei58rRWt70cgFNxZZ8AxJNvFkT/rfJb0mI0MxPPeMffPhddMxYoVHHTN2uV/wSJCFEG1Eo
N9AGrlQ4X5bGfNNn74cLHzG0vPab2+NxAuzqBSN5jpNf5jLo+7Z6bz1mlspuPkt3yEPYGeY2MsTn
uRziYNDEVwdG+3XXONa9a+IOLGPd2Q1WuTNjvz50s6jPtaf9KNnDb6ax/+Hwkp8tjzLGFEm9l4Yc
Aq1I3tilozdTAQ0MprEduIl18Z6NS4eR13fCBKnqlgKn3+gDpKcW2lCo+T0LunAbvLv5vambJApD
mw+k5bz2fn+HTqELZOo8ZdKJwrkwT1GZwe0GgDhsPRCWN0VePJQ4EoKIJIidFBnh3bZXHg3MNuep
mZ/cip1nHnE+MsTk3lqRHXiNKF+T0vWOcur1e3OyUCwYUHOjAX1wPju47ucRa4lvPzjm8FA18iVr
NEhw4KjYjEtvswJbV2HieWaqmQdUrjxoSBlvtQznepuo/jSOAyBY3vItWyJf09Gwts5zWIninsaF
G86pjtfNKObAIwIhRDxUbqeRV0FvrgxPe63TplmtyutW094vcunOs1UIMMF0avRsst6NLLaCzkAH
1mbOl7kVCFWUY+0bVUebrmFzqfQswfAu1JFFlmysBhIEqztuE/cshXEgPucHKPx0w5gqP1fKeQWs
zZNmZN+1vvouXI6eRj0PQZ2aw31r1EdzrIYAKnMUeLX1ZKjZ+KrLHAe5n8kQj3sfKFpeR1lgV6YY
CFm/ZugAi7uJ40zD35BS19fruqC8T81Q2uyYHINdN0dh4GHjIfwMcYOrrGMm8pdOb+JrcPNvLqLa
vZmMcpeY0zt8NcqbWnSbvISHmkaLdaOGmH9HEO5OsaGsdyLZcrz9rOyq23PuqA9zNX0nIkFsWEST
RwM/VpfaKnTJepWVGZ/aUWvZsJdr15Pgdmvbxm69PJZMDjb+KI8whjDJFABQ51bLN2lb3YjFeBpp
qG6U1IwA0DgvEHnui4l+ZxGE0aQCdXLmp1i9cPv6hpwDqdNBmCqwmaONygFvfliXrJjJGKVnTefS
Rje3Z0CmhHX0tK3iVtlBqrT3xiLnyHKH+C7KQea7tu9yTVN/yDlZ8/dqsI8X9dholkceByrvSvJ3
LPXwWOfCDJjkoWjIJ+S6TcbtG60ztb0W4n6ptrXWfM4q1hBlUPQvE+sngRv2lxgN7ClLSVYqzUjQ
TZ/5i+La4mnghfI4yL/5UyuOvCFR0MvsuYzkcGMTMfNV+sS9tUtyr4vmpWRzDlrln5teWYFTY3cy
lNmGnqzuPExeQSdMpIzLamSx+wcSZfygHb0OdGHPbLvxzuNUX48TXTUX2ymR41rnhksvoc5qgqLb
hRMwOFoSDvWktrGvgarwCi2gbPYOYzNmmw4Q4VYx69lmZdrdoI3gi3ZpfFSO+O7G5vce8dXGnT0T
eCC0Nnpt7Y3bF/KNA/Wsb+l9WS9wik8ELkyhT/AQBs5y45WNKTfYjNsQ6UUZABZkixFVhDZuGozH
VjOrQz6pfoPYhcieylQT+Jo8z7ZrWbeZtMzYjg2ZO6jnkX22jbAJ5iMHydG70eRnYLAbcFz+YeU9
iviOa0T4u67i0nudmg7Ck4NnCW74RhIHFwwVf7OvFsUXJinCL5R9Ay23AlzVnu3UnkLsxiTLMEQM
kHvVVxzFIIMniR/4REAcZVpA4x/uE6CzmzRX5pb4ymhXd87XSjQPElkdFA/nxW9keePZ2jcA8nfZ
jHOvRDV9mLvxrQTD/DRH9nWr5mXDKCUeNhp9fTJeNRO0PZ8I+zByVxT9W0uPTim5IFdtNg5BUvT3
vqncsKZFB+XKYtevsD5KEmoDw16Wk2f3j5q2POdJdgOYl8t6efbYdZLzDBDKKXBFZFz5aVvc2wDY
ef6Nl7Zp93Ohxi/SG53rQo+TM2+PHcJXJ4jF61C7dQjvNobgo9UxuZxDilK/B1u+hexUB0q6cu8y
EMESya9nD9YMMbEgP8Z0tNtSOLBOFPUXP3a99/3+JYpSQA1i8XZaT+W8dEZEIUhMR1WU2pVZi7NJ
cUjtFLPmEJYVxAu+zdoH5yUnwz7jZ7iG21rempyv28TMnyrNam8HW6LptZEHW0m0wp87iiJKvsmr
P5WoKohWtN5Eo7FQWYa6SWs7tBrXfS7GeAg6F6BlkcdpUGRr8SmiSp2iIi22qZ74lF0e/KKJwAs/
KdUNhgJ/t2jRE+hJJgQiTkKJnzEUdSaOWg2VIU6EAlHIAabx8Y66kfPWZIkIRoJI4IRPfjg0XXm/
9Eu572eYqXGXxUGfLyJIJnkwx/xHqbSwbt0BG/dIOFjMemWZreJIAjNaUvlRknmcNGjcbiMTzsgw
ZH04TeMUwi4G4jArnLpgDo9mQchJ7GZvaNajHYeSq3Zgs/FIStnky5Ts9Np9y8AjBSSUuOy3A4tG
58JfJM9nS0+i3rIe/9BqhcPQEWlAhtp9qUpQsSxjjtfeeqi9ryoX+S4c/LPM0x/5AtcMA5K80TOS
QObK7XGkLif2b29jaMw8p2iB5mxJFcS0fTaO61mgtTirzEo8mHH2VUWq2uoduNlFRO94GGM+X2Js
TUqeeIS7w1X1UNrYLm1MEaFROTdxCxUzcgq6w6LogZwmrPdwo7GTZLybrlnsFtgGqcPZznfpoVh1
7jDgxniTd/287dVCCDJmklsJCbQGzL23ZXXjSVnsWnNusD0bZ9WzGFpd95LY2VWVpJ9Yjf0rKWl1
UBGwO/TqvlnaF8xrYmOYSc5+xtdUtUX2QwMRqgAU2zQssa0pNlMkHrBN2wGhA5/LKVfBPFrUN1o6
B6YW5ac81rWjVUacuSvs1GVlOVDsRL6tXULP6jx+GV22y2Rq34d2Jh4IRfKG2lrs+LD3nYqbfWJr
92R4JHtHOGDwiOA65mkdPSDG19nzR+NIRc0xtHLsZ20mDZ1wk/uJ7fhF0fI5Smd27vuBx1DhIKJP
VaKzpzV4BoFKlaROHZ7+Xd03bpDTFAs0EoqCrNMT6pVS666nLl9PSjaA38IiycSGaJKa4i2Z4ykg
sQyNseph1qiBEa5Dm2FMnfW5d6v9MGoPFRl50wzZtmQRf6bMuCO/4+uU+Ve2zorPQ/akhMzDXPrv
fhxxYHeTz5VevUN9hJZTERpQTCjAWGLrkzG58SYqe6z7vrrWHQ7nbp2pU9vgtPU7VQZxUz8rxc7U
61MXLvGUHMa61B8ti45wvEKSwKW2YaMSsYt8qtS5ifQrf2RXNRhT9G2nNowrrwGDxfvCnGtmAjBi
6Au+QLDXru3B6w7MmCnrEC8Gs2eZ7JsWh1lnbgKPdMG9KoR1VyTmIxjgm3m23a01Y9pOqs/C7wWe
Y/PNSAkYnAvrvQTxsMk5wiPb0JA01i3NsBzSXO1Mgh7h0B1lYnbXcapxSsjhYxXii651w6aYy0NE
688q4/QwLHMcts70bXDrV2IsUra1/h76P83HsVfbRcvcB6OctV3amuWe6DWabJ5dhw4w2EBvu7vK
40kr2no6ufbghNHcHyOF3XvqszuyfwSALkcPF57fR3cuXkk+jJGDN9/MEVQYrYv6fiaf8Fal1SsE
rjzQ/eHWpH25iRHDblQxnPycIhFG/bzF/CP2Xmbcm7D42RArWMeyvlG98bUjPCZ07JZ5E+1r3r/s
JUOLrpgdb8jcJGUldT8JzT3HTvXMFvKNDteNplFUSMRqB046zJ5R+5zjwVFHb/Li7YJB8qQ1lLBD
a7zkvvHZl629IaiBVRcavQbfFijFVLXjcwxq6patBod/Ab9g6mwTEVZThm1pZqFUo7hrSWg7aX7C
b4hXrNOzbKeq2Ty6CxiFtF3SK5iMN6M3LSH8ZfenG8HMtH6rVRywcXlt81iTxKpkO9fWiMcQ1Tsp
BMl2dKnlIoPSUCdihGowe2iTzt3kEoaLkS/Qu3v7ayFq2jG9kexJ2Wl3zA6joBSjwcGgte5YgbNt
ZkyPWN7H05wQXGal/nvusUbPtbavRcnxurnNlvITiBoYuq4EPeYSEFan38WcxZvE0kbq806GJIp1
e80GB0o2y8yf1e/7dP4xoS8MELNTGZQcrK1cAfcArRaMjk0GGp5GMNCSHD3HeyLzjehMd3lox5ZH
PNOWg5gAQ4kuk5wsSeDKaV1vJ1jmYaQyaMjVm1WT5AO7ud1MFlUQeWING1dO+2dBWJCXy10cifvR
HZZrpaX2VTKX8sg35RasXf7WN6DS1dGtJtcEjNF6JTIQvlxlOttKWW9TkbSwyXQ/EE5kA7Y0zQNq
ijULoifDwk9eCUNMDqnMpofZiyXHN0vdJXZORw7P2ZH4zPkKW/F8Y8ZAGefBbgJ07D4lpZfuyBr5
xPLzxYtzM+i89NmBTLrvFvmMrwqXDncGpFjl4ZcRrMVEmdRP89ylW62dxivbHcvAG/ujVpU4O4CQ
041YXjVjWm4WF3MFDrWMctT9Ql3yaNQEYEzE4oXuOM7grwdtW3I621Q6jYEyG7pbS3g1MQYL42wQ
cqfU9Ca2VfDmOeRlfcQAA8zTX32jdxPJm0HajFeeJEujnRo6tdaNTLRil1Fn7NDrlWQFZsUCtSRL
XnI10FFz/B6lUD5NwdhyFZ0AX36CeZ4eOxqt516LG+JQ2ghqQJ881TGdK06wxWOZRgxpUlcPez8l
Cot4DZjiPFiu61bHpGXgnFVpcaBzH922hOpy4rTXqbxsZECa00KXjLDRwGjclq6old2yDzqUV4O3
n0Z9OMQtU6iwxlL6Pcvt6tpESfqJJpfO/2eU14AhfpAO2d4kTv0ijbl5mQeTbvfSJDBlbcBrkp6U
gtG/TCZJFUJ+ZyioBwmawSBNgVfYELG2RBgX/WYQGTwZsrO66ZQBDNlPyQwGiwHY11hv7NeRt2wX
u1H8utCooVUcI/nCxpP172lrX9semECOg8mZ9Kru3FSmHghVk76nedEL2Y0E9lrVtNxPdqKRobyY
DxHJFsbGYOZ3KKeYWpxUr7cen/MppoeAQGwensas7m6Yh/phUYNYN+hrHaI2WglAWb2NR9nd2mkz
fOYMVcAem9TJLCqEi1mCSGjEkFvmKj+xyixhXPo0yUvtB5lfBQFGhL3pZprs0axyUCwdCMJxTU0z
klEcIhnQdj1RczgKZHqVO7p6GvOkp3+RxOeEyvmoRqsgqbZ+LcGahY4kGppytgvzhfoDXYZ9V0RD
StjeAn+DrBKNkhyXj1G7z3S3tSOCYVQ9bslO7NfFbhROeqoGh1TcyMifQMMoOlA2RiA66p+9iQ5x
pLpjKfB3kdCIzjVlGFlo8ju2Riv07UEDRqnRdLAqA5in+2TU2MGskhY5xek3u9FZQApXBY2ikCcE
BFKFiS5v0Txzn7udgeGpIZDQS4uTmNDGJH3rbvFE8SileJGMSOt3dAzMQ8Gd3S44w4/SXZajTrc+
sK2K3vhioLmPPZasyXDpEjfWyq9LbwwM3uRA2IC1lOEeU6Ysn6Apxmvnj76IRtzOJvHrPOz5g3t9
NiRHOZHuF11mh9gadR7x1Q7lFOan2NTK7UB/jfNPv954Ud3Znamt4akQCoeRRbkk+VOM/leqIbnB
EAzxZu0tk9Pc3ZnmoB/iweYkkOvTWQxLdjYwoT1BTYVDLCu5y8y1uouc5ZkYiz7U8jQmC651r3py
yiDaWMkHIoS/6B0Q8yNmIy0KGsGl1SYZ8zifgBAeC2lhTMtlBnGROKjF3lLz2fcfDMBXOcGFCgC1
AXIoG7wU4sz14/wiptGbnPRbezCOnUwHIiATVC3oP4MliiQkZsO5Y0sm09RlQ9c5NvUtZKd/f4YL
id+q8PAQTNv8jKs29FLiNtU1L4IRW8fJivXdSGv/MHGYvLEnkj+UXXJGhinzgXTpL1oPRCrwOvAv
I3FzLsb+7uD3cCcy+zh5wGuq1myPBH0ROLEsPdOKhjS1dzuKibWIoRlNuPPK5kO33F9uPkYA7j4a
HoSVlz7quo+E05kGvZw249JksetlWFvezDko06ydcNhoGRi4j8yTK8iOFK1u2KIziD64HZcqCFwW
+FX408g8cXVfyseSdO7QlvXJqY5r/M257WjAsfE9/0ftOvpjBDYovFFcoHmzL83bDPi6Ar5KjNpA
yyS6qkX7mgnSYOJCfv/3c3WpVLq41KWXOF6GUqPvGJ/YU+nGVA7nng5N54YIE1L16kL/QGR9aSH+
+eXgyqCmWf0/6Kx/f5mMNF0Ssoe14zSXRhDPpR/WiPKgMdF6Hyw44imBVkywkzmce8BSiYz9D4SA
F0pvPgMeBH5BhD0sHjiQLj7DwnGyz9hUoMzEW5EodPNpXRydbDRJbE3Hb9koa0zNc/eBUuun2e3X
teTnpa0VXLPydP+A3uck7SFUqtdLa8vJTdsxJHQ7RlJg0zupmUn3DdixWBqv1LEpbSQAUwo3eW+5
3g41UoFqZZppUKXRea74uaJuVd21lfuB+Olykf3/J8Xlg8aKZ/GnKOiXVa8mf8/siB0+igENCJnS
iumO0z2jRck+WM//fAr5PTCi8XajzPSsiwU2ta0O1NCoHVXkEKI2Nm4eNhASjoy3tE9IAwFP//u5
v1xP/8fZee1WbmRR9IsIMIfXm3mlVm51eCHaHUgWcy7W18+i/NKiBF14YMCeAeyuy1ThnL3Xfrk4
ZEA+bARsOC8u7b8ujnJax6av0EI0P7R35kSjw48lnMIluDVnUCHLaHaBmPjuZSLTc5Fpk1SxwJH+
XkemxhhJJyL+tCtr+1Ne5NU+DthDVHYx/PDN/sK69d41GqgBWTrwByOzXQ030R1sDRWfq3qpqhHn
KZ6NUY7VEQYfpSHh8HPIydbLC7bi9z4vnHa4NnT8aHRuXg/cUQOIRTwlZ9KtOTFmkTz75BMTYEDW
3m4cNbJpogS0g0Vr8uPn+naO9kBS8Vj1AM0elNTXQzuprlcNI4RwJ3rItBSDt/TFi/Y/rsfL+/P3
OKs3tukHFkdDaqGvNGuP7FJDypDUoarH4QCy7wsmGfeCEO+9D5KMAHR2jkHKmbl6fWqB4qjXqvhc
THQvE6n9TM0++xzXmn3he1yDL14mSGSz7DN0LA1vWYBLfBBJ6FpIXQ/Ar096dNbpN00GTNRK3OaB
UOLsB0IVeeiINrvRelIBKLXoJBlBy//4mb573Xg4QBPSTeZVfv1MXdcUZlZn8ZkORnanaE59Grxs
vuU8l+w/Huq9T8ZDK2ijtIc4vLZS2kWvmIsgBZpiLA9566SHyAKa0Hud2CJ4WmKtWPQ/HnS9zeJd
AlaLeMuDrb/QiV5fX5w25Bq6VRROUGjIXQaey81GQtSWcsk6hJOSDfUXU/UmTcreCD8e/p1PZpkB
ec6LGRF29evhO3+gtewroCHIvhCflb72mEsKQRfu7TuPEbk/zh88a6wq5urTxOCOGS6ivVp3Hkps
q21uyFLlHOKY8dPHl7TcsdUiy/exTEHob1lVlp/y1+yOXEgLfHjYoeb283CQ/mD+U02x+tRbHLSB
VrXikiT5zZCWwwIMZMCAuYTeePWS6lXcY5qkmzQ1/Nk0E+rflTG5wabKnf5TO/vzhbfmze1kQI/9
qI2hfok9XM0Gntdp8zCiT0Asnff7vG41knRKQus25GEQdPLxLX3zZSyICB7bYklnXlifBbyy6s05
S/0wKP3qHpdI3W8sM8/usWlgdOxsNd4ZZQ/75uNx36wlL+NSsaCFaQJwWL01czPY/sg+MkR0Ta1d
wp2r6zL+lBK8R3iKBiszt+pzpnfz6eOR32IBGNr1mAWwPSwIxNVblJRDrXzoQmTCEQbRXu+cjpIb
Z0G0UZAgrgK9Qf+UwX+dLk0J7121z5zATOSaurM+amARo4WL0DOc7QEQClzciEqthyrGR+353dMr
FAJRSmgSpUr8DRdME29mJK4cOACicp62Df389fdjKmue0oR3K21ld9eh1XlM+6xh1c4d2r6uF/th
IY3F1iCTNOyKLvvy8c1/ucJXnzDOIkS4psNnjFxqrby3Y5ZUuw7csOzL3N3GweQ+Op0j5q1C7Dtu
fdUTjUVxDPJrVATuydRbMrC0RkfNUtB23msGbZ28TvpHjIDGISlVt5O1rr6hpCDVTpOteWybwHwk
Ba95yKVHZ62zNOcf5Jk6akjEg5vOr5ujWqA2AENid2MPemxsLE8i/mTo+AE95/irC0TmbifqKzTH
ayMPNaVNYRLNFl1cOi6HPBgXsR/tFrXL+rkIbg2KW5vOdXDkuFUsyDbOZfE00aumglxTUXKtYenU
WPmt3vdluTMU2o+tRaRJsxF1Rgp6lvmdc+0paf2aIo2dnKpS8khS5KhyGzM/nhG6ZVs8Nu0JoAS0
xGl0qWNm0x0poNpeVFQoZ7jKdwgwUOP1+nxEO1Sc56Ysv8AIMY9ppdlf0Qbj8zDTfKuPvfmp7cBq
bsqagOFtSYHnQLSLc2Gj/GZJshxvsc9gUHLxwq4JOZUPp6Foc4tDEocCtDs5PJ5gurBNfQmBWb1j
bFJZ8xAKejBSlp/x1zJhaOCznKFCPx/4dRYSL6U0gMUNETpRm5mfDVBjP/s2KouNaUrvHgeRN2wL
IUWxSQe7+8NiUr+ESXruoaXs3u6kTFAwuLFPRaZDo54Q4uD+8lg4vknd6o19C3Aq2HRkZ/3K81ZD
xRlJCFng2ajBEQY/NHuUDDqYMZXPD6CK5hutnet/6I3EP81aRr8bhwDtvaGXHmfjIZXkf4qaegTL
of6dHr3/04sK9SXKWmIcgySvJXD2LBtPGS/JPsPQ/YAglIwbtHTWl4ze4B+vHWv9IMVsi61A4Jns
OmJdITnn/UyEllXmN/T+TErz7D++12WADdEnGZXgxvxONMMXWu7+YQx8dZOadmt8c33hPkYWPKa9
A4jC2HoAEO9dFDgFuWmW4ObUdX2LLlZVW7OngXTVuTYEsaitnLApCKmkZ9HQXRUYCOrdx5PLy8y9
evA+SzU+RuZWsECrxdqfKivQEiiQFWsKhof4c6eb1HJSaNwoJlX9HCOuw58RZ6SOTffUoFuraI+l
haLNKlsI5igNnj/+Ve/sIPglAAQo+ZiLBfz12+g0rQHllDC+MRqGmUJXopdbNYxZs7dmZWtIYBtZ
Xljk3vnSoM2wxYJJpZvg6leDemUWj2VrhUSktth0yrgG5SdxBnx8ce/sVgJ6JbihMJeSqbi6OAyC
TWcOygkFVQC4Kw4Wn6A3TzLrggv38S1viD00Ln5KpdxPzi6rdduCHRbZWePgvhPmo6UFiN6L7Buu
fu+7U5jVrid096R1ToyaUeP7bYffU2DhSLJ76zkxnPaIgG+8MKe9XdK5AYC26LksyK11OSXJyGV0
Usk0U/eSAF2QDeg6gOP76cwak07tFd00zlO931x4yG9rbrCfcLGx+abwAAl4VQkwycwLoknPOGHU
qTwRnVBWZ1Mf8gHxZoT3RBa5/7VH+w4UDyeJ8eAuJYPPQeMH8f6/vglwOgGQUM/1kVesF3atYNoX
yDzI3AXzuGk63bvxXaQ8R2Ls9fnCaG+3rYBXA9fjxmMO57N6/X7zWAcf1Foedsi3zthAzB0iA3Hy
8pL+69DTB6XtduHA+t6g9CZw4C5lvsBerSsj3qhaiDYPI3J9D0HaxT/k4CcHre6CHQpCdpMQ4C+8
X+8+ZDSEgBm5WPTIywv412qGXIxt1FDkod70PwNaj3vbQW5GCCICJ3wyGwTA3k4LkvKKmHLzpKxW
Xti1vfeOs2nl9EM3bqkfvP4JSJ48WUxdHqoIQP1AlOTR87Rsa/Xudzcvor0Tg2Cxqrm4cIZdZYku
zzfgpEfuh8Et51kvk+tfF+8XIhubuClC10+Vf0wzINVGXhVfqrG27sepRSVce2087hO7GUxqQtlw
69uF/WUGvIbyoqVYtnWRq50iS8UsxUY6tjwnV8fvWBNTEKIgduudlpTNJR/8O7eN/bbHXnf5LIBt
vP7xadBmqu+tImxjrFTOGFs4NYQ9nMtIOlFIfpa6ZseQ3AzGXFz4QN6uOpjS2WJjwyf0kaXn9dio
LcoxRbgc+qArEnwyfYz6TScFe2+lU/EnzvLyEujk7fGCytxiUgB3skxLy/fz18NKfNXZaPqzsOtI
gLdQZxxzVC8HNlrqzlCQnnRLizHMGN+8ILYePp6A/OWbf736c8mcbYgSXg6U1mo2rFLLTzgsFDCg
nexXhciAr0Tr/IeqadTJs7z4Pi5y45FWnP/kRx7aVLfsmj9RNceHIXVbeShto0XdltZkLFjY2rdd
V7keYTNlfJ9Ws3HWwQFc+0ZdE0k9WFeObNrnuezKZ8Bn0UOjSzrbU9R8Roiuvpj0IsIscWUYL6Ji
+seJfYrI1tkZoHT3FOKZl73eyA92r5wbmUTWT7PrvBMNfdIulSgEiJrKUduyaIzbkui0H4nT0aIT
Gvi2jU6Y9x/O6gbpYmr0r5VRFLdzP9Fz9tIxwAzbBsOJNAbP3dRe4Y1bAuRLRANFBV82Mdo5Oxh5
qkMnZUP1OS1E98Avk9+bCP/OdqzbbFcu5LVTY/XxtYxL+wRYuLo2Ob3eUAmVTwCak32WVzT4sXRc
GUYy3LSoS/DhWx59/IBAE8WB8qH2rf6KvC+sGbHTWScX4/MX3cQiuhENmtWia9u7VPS4Jz5+Ld55
KSm9sReiGOfYkCJfv5Q6dXROlJkIYYp6hM+70q7JesyjX66JbUYs2r9qb5e0Yrc4oirtrFFMukSR
fPfd5LWkrqMvsQarXyE7Q3ZSd4swCOa4gL6MIgwdg4+zlHPCJZT9OwuV48Kyp59JnANcjNfXXCCv
SRXJMuxJOEFX+ugegggYpUrlLlFkpUR1ZV6YcN5wexkNLgJL8QKm5n+upuol290vpJOGwstMttOz
HE91SeF1gyYUfd6QjPLO4PCkjujx3IZ0lzJ2noMM+tLBGabK+RS0tn1XcKqPqB6WZXQ07MhKNnVT
95+ipM+MrYGX2kQabmNV4KOAV9BHxlCHnqVpuCwqL7tQMnnnwVEsobnjUIsDz7Va+mhXFjNJhFMo
JF484ZvuUYoaeUeR/x8UNTYWbOhAPTCHrXGVWtIRYmazIpm2MsPeF/Vdwib3ZAS5uLCgrzcVNKl0
yOokL5hQfvgwVu8jHgqrbmSbho7dQchN5cwhDWDK9MXJktK8GjIRG9tewNHFgJtRjIE34sDkzmPt
58cf6GqVfPkpFtBKED/kK74BOjGGrMw2TUKnQZP3u8xaY3rALTbiqoyEana2yvMYjamw/6RT3bgX
XtzVE34Z315Ycgtkg7bWaqUEjmdhN5UwnsaUpJ7BDa6ctKh2reqjS5WJ1yvUy1Csyig9WKfYja/Q
DrURyNlkKg0djyYlMITCdjZxo7u33aicJPTMpDB2WZ0Sa/rxTX73gVNvXGD6VAJo/b6eEoastaza
CbSTsLvuxoi98hgEhELNgyzuJr6hMO3NdNvGdrKnwk69QKhL+Mz3njQd8mXzjAwCoc/r36D5Fsx3
6eC/Eb3zq09E/SRHzIFHXEJOtBtmh9LfQOmD2Dm3tZMLOK1VbBpJvbz0bCld/kFhhgCF1+Nn5NuM
tV8moem62rhVjeF2e9r5tbzu2oFamTc7MbNLpsFWILC+Y/cUuWVP3rHZPFN5c8QdlKtM31QymoZj
X9sVlszCxfaj0opMez0QWvv140e32sm9/GrfdxAoGZSs0cq8/tVuHi/UESumX+/ox8FSbbHp61la
O39yGgKkI6lduFPvfRILO3aZyWntrIe08lkDceHHYVOiRqZMWm8EteubAEb8haFWy/PL1S3tB5P1
yiDmYXV1lvS6oUb3GDLhZ3TFLKRyRtnuU6MuPwGWHNk12dDKPbIAzLR3L+g2lo/7rz3jMrwPiN1g
92dRlV0XZ2qZLNlCOhTCZDm1WkKXoLLHiGjBj5/iO7d0KfwTwubSioMC/PopDpCQx65IotMwFNp3
TdnJb8oCSlCFBg28/3iw9950n+YfH7pNV5nm3+vRIPm3Jj6x4CQdvTxUeo5iPkrmrsRZnOFQQlxl
o/lPfeu5k1pzRw1DS7bItSr/OHqF/UezuuyudlVj71LbiMtTOaGa2ZqCRfgEO+XS/PQiD1o/CGo6
CwjNZHJY/+JySLNKkbtxGslboqY+mMUnouuQnEdSFuWpkkb2oLd561+l1eKpzzqmLlwtOgq9yKaP
sJXjfOiIKSPajGip79a/CEK4fAXw81HPt005BLhUsJC4V+YoYvCzjgVJJOsGxz1Xiuw7dJpieKq4
8ieCvYNLlKV1hfLlfaPdtcRcUbcghvn1g5l9LzWyVgSnmJyDhywlPXBsKF0lUURu6jDfgBvptgK3
Plan0drNjekdIOXKYz3Fi7qcVL7a4hGMbhNeeGmWrcybR0BRfqH+cW5cN6dGQmQ0S2uguGb+cFfZ
8D2agO2O0g0sxfJH3sQjWtz5Vx1nd4KC7v/xiXBQ9SHoo8h8s0ceCZ9C0OEgW0675gQOGH+vVxrO
IfDS2Pt/BkN6Cc2ZK+Vvrx9EN7BQRiWUP/plwrtulZ0FhP1COdumepNe+vxXk/ii8/w3WQuIJEi8
9dIXKcUsRp8rDFK9/WxLffrc2aQ47SAZTosqb2z0C1e4PgQsQyIqoW5DnggVlPVpXBGc6nuZy05y
tnAC6QvNIC+25pCBbEeYvO3EfyWAc9ag0r3oObivKCpXK2w7ZV5PcL0RsgzG535KKn3nYryLNoAP
ypmkGEQfm86YJ+fC1mq1jnCDX4+8On3EtVUPelkZ4Sg6EmKTPLkqxj49klzSPUwB0CmvSbwjvs5y
zzx8iWb79maTIkNHixcJRByryevXKcMd1/R1Y4V6Uucnzr5ib5VTv+mmtP/eOgYBjASOHj7+Yldr
yss1k7lHRZIqE+e81WTiq6wQXiutUOkWiyVWms/2nOd3FOCt/7YJ+XcodKvAQImrY6zX19fmKu3G
trNCCmrynn/N2ZYBS2UuERKmggP/x5e2WpdfxmNF5rrYFVDBWm/K63EycwK9oDTo0VKv84ISBWek
XUoxeO+9WQr3HDwWXL69emNLt3K7tIn1UCuWYFSSL+/rcqYjPNvBPbaQYp8vNk9W9fYEr/dSUsc7
12mwFaVHSWOD12c1vKYyFwKjZ4Q4DrGgAqGSqKAjF1fkxzf0nReUiY5DBwUqzlhrHnApBrKn085G
/5ja00FyJ6uTiYLw0FWFI/apNtTuLoWO0W8/HvmdSySkmEgUinJsgdZvqVL2IFyi6niUNhnbMsqL
n+ZoF9/++zA+52b41SgbuGWv31Azbnonbul4ZWz06L6AsJpPtfR158L1vJ3K2aouMmOHjZVJI/v1
QL6l965XmW5ot06PUxsDJxQTBg2guhugtGZfGvnu46t7b9CA50dZhzkd3f7rQV2kvPD2Ki+Ujtlc
5fnYPuWJT5Jf5o3Zgzb1pn5hxNVhDX2MR5INOHkeHVvIdQ2p0yM9G3MtPg+WhsF06ftC1Pnhaka7
MRQssjw1Tvh+7PG/vqkMzIacrhqZMS7xeq8vNRIEcSnpg2TyUUGXok12hBpqR5XVzWE0h+RU+qBX
Pr6/b6bSZVC+Q04gfB884NeDOnoTd9RE0NTaAjyenCsFoceNuqNXaRQDPh6NAgt/3l97rZe7C7mR
+jwqTHo7q+c5zsLHM6giHN15SvmrHKDiok920ruGyeK5Nijm7jg0oM52awX1zcz7oTwacUG8mzvM
lliod1G3pfbpQ6Wec4q1tTSm59kJWqy0LT5uVlv1NExNA8ylG4M/uqyd0HIbO9kEVkx+jVfr/tmY
EXnabmuWu2RMJ7GbKo09CWZg8EuanZMTN81dMe2UraJP6aiN3S61CvW7AQxIlnJdZdsG8OBEpSbN
+h0hxp69ccdEx1HUmeJTJ0z5o+gJ8+Fsh9GFXOFao6LkloBxBpFQA/Y7o4WMCJ3grh9cA9N/wAU6
9VhuauBWwSagOpNtS2wi1bZAw/sNQEDf7MtFL7FtEjHmm8Y35Dc2JU0UUtJxH5QuA8KmkGc/0gDS
ow0hL3jNqkq5xT9xPECqo5VhPjnu3FQ7guwpw1QTKLHKV9I4zbM+fEvjWjKsw3b3KFzBnpglwen2
iRggblRkgSP6SECeb/HVRbdNNdpfs1xMz4i4ev86SuGQHUSJGAXXalk+5+3k26FI4pScaj3yfwQU
1O5BjgVLKrgjUzhuxnyfc9E6Ng3EMZyEOyM7FUZHsKBhkiiJfW20s88waGtn02YYVg96X0P+S5wL
p+M3sw6z9tLcxiTgccfWh7J6FpXK21IL8YqbxySYvKdpcKuzM3T9nu1AcmGX8Uaax6SzGMDYKlMH
dVmUX3+GLZjCJMttQp1mzb2xZJqG09Q+6cHcX0VF9Wfg+BmaQTEeROCdozrt913q9xdmoHemvkUH
DmHz3zP0agZKtcx0xmFMzzDUovYYz3rZXyVmUn0CWanijeWU1Q+wY/EvU81edGH0d246xR7uO7kl
Ji6N1T0YzGqwWo/YFzJoxLOykuQr/LuEt7ymi7dJCCX8fmk6ejsboapfNkEu1TGUKq9ve9S2lRWX
bXqu8wavIy5InPJI/K3U0XYerui9ZR1VRbJZjaV9yOABfvwL3rtmrpSZl/g81tXVHe+QLCob0UY4
w1/b6aqEtmpScN/aqHNvhRVVF44L7w2IRwnFK581/fzVFec+YPnBn+OzYyZ/SKvEKhrY1XXekNea
KdBDH1/fey82qzc6cF5wdrQv5dm/WqM8Pt3rhaeFxBFOQCRavZn3Y+5r31tM69cNjBl6ZhoOGXpT
GvFiXgaieG+TcnYD9NJN9x//oHevn4b+csc5bK/3nYWR1brR1vHZBa900OJmOiFr/GYIQDuAOTDk
fTzem00glixq6y/mCsoL1qqNkudBYw7mwHhd3SsYrAM7XKjDqXPhwtaF7mVlZV/GbOVip6RiuhrJ
s+KeBFUAsjOkwmTf5n70DfEoNJp4MPMw6ftAHSw1iD9j1M3ZNrZyrL211EX5XzeKyLgBy3AkpNTP
r1q91DOwAReaUHqGdKvE1klyanGj7Y6/C9Ch1K6ipqkujPnO1OWiFUEEh8CWo+FqTMr3LLYiSc66
jOJph69ezzd1YC5e7CWQbeKbIO0sjj8LkuGmCzf/nbeK6QNICB101MXrULrWIu7SH434nPjln753
sn07cQan7ugAh4kuRYW+91XhFOZ1WrCZLl261/MWWMEioi0fnwOAZbcZYVoJiksLnINjmRuIK+a2
UXB2SsqJ28aULKlihgA6dcWlD3xVPFteO+QWNvpw/nqboVVAjGxQdcTnqWpnNDlZC/mmKyBCMNN/
BVRk3FOJkPeQ31S5i3GpwNEnhEFceARvXgDuw5KORBWV5h4t4Ne3xFZuJOI6csOgt9pDQfLbtYRP
sjMKNupADlHYzxVAt7Hp0wvf+Nuh+bzZ0iIHRCNlr79xJpERLoH0wpq59aGeS0BBrhlF2SbWFdu5
omcJ2BZJaQM2TdLpwqv/9iRPh98IdMTF7FpYRVZXPpWzncwu50xVKRjE0VdV584/zqzdornksOu1
+gGGb02Qo7zUcV/+8Ff7eVolfw++3Ju/5vemm+E9ELcaBlMyg0TXRoYQmYNHf6B3kVy41vV0ihIM
PRmtNKpsGGHWt3oGdNSA0fSQXRb+HWE/2aOmZvPCS73+nF9G8RDTUki0llLi64tSo+ITkoYHSt0v
iZLvqE5s+6ClFTMIq3iMWbv+j5fIYKfpLX4ie7FIvB4zspO4FKPthIMtzPtUJkW00/MpbWF04RM/
eLLqHqG60IRTIITj/+ggxhjChMLkRTOYfciLBvWv5+jHrkb4sXDCnlaHzU6kyPVtQRfd2goW+IdO
lwWx7kOsyX2XSPPu42XyvdeI5RhbDOYfDEervR9S864Due2EtjaOP2JXBz3mxFXrY5So1XDhGPq2
JsQcQT+UGeNFWbhaKsl4mEFnSidsC5WfJsdNrguRwjOCPrevEvmlzrAXfHyF6zd3ucEU3LGAUA7y
OPy+fr5+nBZm3EUONUsvj7ay0YgfGUkeyy5MhO9d3KIfNNDHv0yFrwcCfxVHbs1ATjcC2y7BCRB9
bsW3U5EBk5GN8QRfI/v68eW9Nwkt2SxExvEOMwu9HrUFmVcUpBbQrE2fOQDrW64N7hABjjtjauqn
tkOgOlXVsMUe6F14oMy2b9Yh12MZQvHNNtOnYrSa/0UbOdT2LSs0W6s7oDsaTuNopzQ1CvETYwDl
MKh0ZCjlfTM/adQT7kvkeWevdPxx4/mNSjeLXHznGENwJKFNPeET8spNUnrZlXBB2G4q6OCoTgcc
OV6iX81e0HwdBNDlfRPlzxmsz096JwIIaojUCnfMEW+QpM76K685AHsTbCExP9P37OVWIuqmtltN
Wc0qv/EA9X+OeuCVG7v0SxujQENCh29q/Xfhjrj8yEP3D/Nga7tIG//RVTvfkZJVQQ0rXQnD3i1N
mJDEARcbpOFi2JCg4kOJMxoixAcRFNMBVpHZICuKi/o0TDJF6zYSVwP6IQbp06GYpOBAybsG7xjL
KzNzpgj6v4tGZJiJ2WnLLD0XyhTpvs6xshEzpLlfVGySPVFRTrlOJJZMXD0RYMcp1kDOxN4wPapC
wgxD6TZiDzIT+SnoMzrCIN3JkBE+zDqRTPEN/Wcg1LJPOnFskFvNhzgQ6sawCo3tzZRdq0ZK9wiI
2o53+RC5w8EeuvQHWtPmMS1nrD5wtM1tJRNuY+I57edxjNIOwGAAyiflowPDrMziaQSuArvOJ7DR
57y1LZXofwotAYTUpn3xLAk1v1EOFJ1iLPJbcqnmhjpLof8yZJbcZqNT/fDszr6Py0qk16SJm6FT
WczWwwgtvSVDcAveBGNR0sL9U7lShHm7EGKjRjvY9aQ/GyZ19xRR6cBHKvM9OSvcB3Pse+LNAm9P
Xl6A5NmvywfJKwI/DP+Es0sHTD0b00o70o7rRiOuQ8jiuzl7CeSESuxrR5kw/wdUb41lf+ko+oVN
5ka3ld0ueOAkJ1ch9crtRGQHOc2NMo9l6fo/E5XZd17u+cWxiHrvsYP8Brdx0L46utKuRtFkNQ0J
EQGp1AMKO5mdRumO32rCJyRKALUCNMOfzDuFeSQqIglu5jzKFeDVVrWHHgk3YDvbEmGqB+Vv3iuU
zIae3XrTkp9h5cL7WlVVhqpTSPurVZIjtTHBkkK1BHPG1zPmSErrqNe3WBcnEp4Sy1fWccq98tmN
08Ha6PWQHtBU+mANZYylEoqt96PSmvwunevx3p6j4HtmjfbP0s8IszAab/il2REIqMQsxvwwODqo
Irtj486nsRkmmlm8ZO1vM0esikamJEh86uzinPHefzHMbjxhEklvSFzP7oUPem4ja7c8SF2rvmUp
eLZOd7X7VLhxsunmCvxtQKcOGH+711KiUwzozIe0C2qIcuwwd2z1pgctXXaOlcEpovPZxd3qmq7u
JzW47U71czqfelmrKwsdb7or+ii77zoj3ZoWptlg0KnUdTwqUEJi0rst+1PBftiIsy/0kjj2iQEU
9ln6bvY1F0IrN77dzaHvFTMMzCA4R+RBQLGFCGY2fUE4grRH+xynJaEDpNScEy/zttmsJUc/RTxm
JYV2AjGYMrc4U70poTQc2crlp8ywi59GpwNui0wR/I6lbm84li5ODZixD3pqeQcOEUUAuMHJnA2L
1vilotkWFg11kaDsfxdkHe+MQRf/4OUiQUNPsyBk3+lvfC9yMbjp1aEO8IoRiVhBIQWxoUwA2ktb
D06zM1zp0kvAsKXVMwK1/GBFhrj3p6E5YZNrdjWqTGiiy7EZZlWiTYeaD2tHDx2VQoJkluVBFESU
xP0XJ4i942gN47YERIU+OGnIUAGYWPJy7qq6dk5UPdsQh29t45izST2op1k82p0Wh9S9uj2E1pNq
s+Q6ycfopLM+R6TUDvFVRBmFKSG1oam7L4VdvPubfsjTmxQe322Ale++kqO4Sj0AyIIMmX2BcnQz
DbECnZcQ44lyaJOao7kbLAKbomjWt5YDQHSjoW/WADk6k9zNrSE3qeOW29QDezZm0fTodyp4jOrS
uq+Jsb1maoxCvbOyE5wv/m8po59agp1nDIg0dyZ3wtg/FNWmkTruA9moo4GG4Uc2t8xIjainbdrr
dchCO35aFJ4b3ax1ipb2iNhJT78b+eA9JUxxtOAsG2lc4ps3hUvmiJFPXI01EEUQzPxFXrqhPRQ2
XMcikDqU3767yXXFYzJGA4Z2Wp1YkwHI6c70FA+6cRaVcL+ziw/MWyMBp3f2kqb8NctOP/ZjPSy7
Sj1+WBQhxzZpZDintnvSMfBrhUi2GlCyI65339xMulnsTVitO+J+/MdZyj7f8tXm+1p6+B5hZ7HV
iTgg/NYTU50nHUq451XlgXDI5rvKAw7g/URtD155t2uYPT976TT2u85t3GA/tQ0fGv9BQrBUFQU/
MtSIfPaGj/DWrMxtRB3gq4jxMQ48G3ubTUV6bNoSJYyvkhvVF5gi+1yrtq2R2GQB6KC65DxnrH9x
iUTdcymtt8o99YgBvsxNNuy8JK0eybMwnmc4FGBL4sgyiL+Ky32f2oRxDGReeLM3/VQkXJ4SVEW/
69zTd34VpI8JMWmAz5NOHbKm+qR1GfuKyCn9jeVNnXkA+xjcsZ83hs1s9WWout471nPe0EyJQGth
2xqAeS849Ukq8TQ4XY4gaY7dez3piIdV+oh2uvQFPRbbBJuHy0PsNDTWf1Idn1XGeWTjW+JPxlFp
Y6Sx+oxwjqV2MmlH+I4DVg4C0pbVEhbSYETPo95AsR5VUx4Ra9NHAHRyTCc2O1MrjYrV1FH/zLyW
J1Mqe68krTdfVLRngPED5K788T51q+SzMUTxvqkimxAk7XPtoaPfOi0pac5QiI2csu5HkNXfMi8g
SmBS1l7zZPbLy3qPXVquxBnbTnJWbj1s9Al3iqn8qg8V7PjDhEwioG2kZkKFHPZ/ZoRk/Ej0hL+E
hautN5jaTTxbpHb4nvDh2bcsx/HU7jvVcR/ixnuE98tzGHOj+cIUZSQ7Nx2iXdcoLB8UkshtZVNB
XhL9jXajJQ25YTpTILBNzXlQZHOfZpCt/Liyb7dlHVgH8Kgd7lnTdootsEIv23dNkjehXXjaeaGm
7bLcsX9NgLBPsosILHA4GlszVc4eEf5mBEK5ty1F2oQ+my3b3GwOVWoWt8Cvi7PtJTTfjNxHf1Y0
KGELRSXBJctFVW1x5tdqM3V3rdmbqQveT1XdPdllD3nf/5P7dfTYzt0d5a70GRUIvTt8pXmH3L8U
x6kdm0NdDKreL+jXAzbI8k4E8qme2+lnArgKaxTSVrlRORaqzZRAK/cmtrZqmuwbWErgCCk49LsS
2zlyCD8eSZ5wUqB4tlTbSmSixlDQupCVY2l9YpcvWE3Tz520spDEoL0+Tp86q4JompTFFXgk6ES9
m90y57P8VZl3tOi/7mpNe4rr+CFoY5wAxqNlRyYtwUlsgcVnrP/pjzFzTraJ+o+CywP9KtblAcIs
NcCdiNprfFXFbq6JQ+OU39+QZsULLPX+jiLcozTNHfsre1/28Yl6xufcN+5478QxHlNoob6znSqP
4zblutqxd71X3PPd38vMBteSWr8Ne/rmGdoPnw3U1pSyu4bTwWOBe0Rd0X6Go/g/ys6jR3rk2KK/
iAC92ZLlbXu3Idp8TW8yaZLkr3+nZiWNBA3eRsAIM91dVazMiBs37glCUZXygcoGGIXtxixBk5p0
BSNcMUR0s0jXWAEucj/f4upvOAjr3xiTK8bhxV0B3oN+wHaUBdykj/V628bjm2a5vzSyQdgHkC21
Zl9yWEFAWMq11aRnIp9GuFG39d7+xVHWCDEEr17hk6WprDt7DAqCd8GNkEWWLGJfaZVYT9ZksPbP
dFQHleoN1pYoA7h7fb42khsUrZq+iTR9ojB6pJS7E33SE4uerhf4n7uxy4/u4r1TkB0pF1rqAtYi
YjY2V26taSujtZzzxDd2A40ov86YioiWT7uwa6w2Ktr54sYgv6beIew0vfhieoTCQxljlo+2Xn47
S40Vl6iKlU9O3s0Lqod64adcfq25UpN81zOvWMH6sDgT3F3uGq/t4Fysrt2qbOTrEfCRCY8K3Zmm
ZddlA1dY4b4BYflc0vyDNDJMDCXrufjl75RWMp2dcrWDREVAsj2f82EMItnWRLsT5sWnVISEZ7CM
NVB3ZYLYKVgeL3o8X+qJ3YjUobIY7PSR7UKC28i/D11l1Aeh9+5KF4a+WcyOfUO/cclcJ914sPUN
Ywq4Xvooj0ZNjkXVsSIOkeiYsOfQ2P5hxGNy7LP2hjmrYVP0iX0omqD5QqmLyczI4Q66JZNhcoLX
U1J91Fr9pzI4gAn/TO5gqQ/hSNqPV2HfppHBepMrNs/1OLjr2FgzfEL3E4gCZv1rBGrj6DyHXRzs
h1Z9C7fPw5QL/TCY/rUXy42fVp3ShgNN9TkAPRTudVeS+kzknooCU3vyl5HrtTbtY1cZh65Tl86u
33sj6RnmjeQf6FzcsTcXr5qKixeZFvgGPP/ZtojbJM3+KVHJd2FXnx1mDfg1/Cpa0/vKWR6USTyG
OZL/WBlmuNTilAxesyZSj+B0izG4X5VtFCR4f1mX5U/0gmblkmpFIW7fk2paYiD2H2IBkycJutcM
Zva275b2KpbeJ9e8KS990pwXY/mo2GKHpWP9ISVCwtOY2Z32fSBhKdmcWvusufQJiJRyC/LM3qQW
aDcw8m7Y64sdzWQhi4Roqc6C0DUazpvycUYoHPuhZtvLR5v4RHakqRHFLY2wbYERyZarKppTPntH
itCV1QX3PYN3ZIXip+V57Qh229rjgOsZFkBYyVjfmEYnr5kxNdfK4KpPyibfB2077jxajw3Ehv5q
uW313NtY+HPixUipNYafGs02mgIZJ6RxB+Wata09eMEclFeVfMiKgpUsMnBR/Xap+gbqdnaXN5gO
Ypn/gDYxXq3Gl5HoIdh1WjvvEKG2qjBemyr7otXq90YyrUGM7AtzBkJCKj8EiiGUvXE/NbcPL0nv
24pyNsVPsdHsrty6yvrMs/5e66UFt7h4yPS6+tEK8dMq3lKZJoRV9G2+kmSNk1JDzAR63v0c12vC
Hp41sTDj0vJtW/JgaiS8a43NPyTvI4uFolv60IOIhkywtLvO6ufQoGImJoNBJLZcrColHCyWSkn4
pTZJNe3QpmJL/M6L27tXR+vv4LKtWNlhKl3Ev3Uz5VloK/xP2Ti++Jp3NCpQDUTzHqULdySdLp7P
5kI6x19tbh28iqfXmof8OW34QmpJ9jSX+d3YiXydjjO7JuyNhmxJbFU9UDkOapv37TmeqOiVkb4M
PO86xw+zStLFy047mLBU8WRpj42v3dWNQ9422fVuA5isqZ6KvGOZi2ekruGLzoW5b0Xw5msj7NQx
oAx2Ppq4uGOKs63aduu50wsmpMOkxjNn15cajRUF+gHL6UHmULg89QreZwRyp+9mP17Z/vIw+uSe
O2KKbAgnImOYlCWEJSfKO1aqeiksBcKmCJB8suPIVl+Wat+mJwySbbstNrlsI0V+9oZkazjtwTab
XyQtYHploS6p153MdPnVM9IMNYuSeY7bi2mBYunIEu+aJ6OsnJBsp3TL1CJfeZlGqvHtuZXBcmw1
xoCy5X217eLYAHYaTJxkzH1Zfc4+UIy3Reqzz1ut28RhrlHQoirb/rhN6WHYJmd8FmdX4DkHKfAg
eZrCJCg3cYZ2RyD2yh21Y5khu4yBcVNyGhzqyRfh51SQzmytAn8ggx+JxpopDyA4hHkerEz2ZVep
Kh+SnlPIzcpTakwKVTS4NJ7c2SPveNbtTaen1ajeqt6/78r4DAIQE0gO6kk2dzPiZaHFx0KkdyJ2
z/oyHjzlv7B0/SS68rLE6DvO+DzMoC2lnm9xinlcWPlr47YH1sxfG0EIik0kEq+qOQbZ8rPMziGf
TMVXrPjsrfS+AFhCgg7Oq4bNfl+84NC9iQN7FouJ3BjsLyNJNrOK5aHvy3thWi8x8gGRq3lIFt22
1NmOZg82xLC4R5D7lC3df5rqf7iDn1yjOKdDi9RpsWTtAKehMHsZKrnjpPvqRgV+BIMfOU7mhgOV
AGQBRlK5YDJ97KOoI1YUaM6PKeonfMfrPHafU/oAP4/bcPI7M6zjljMl7YKoc1qFamWXJxAorFzA
QLPiI1n/GosF0xWk0kesV82R6xiQaRGf4qoFz1DsKPQpYxRnthfEEWu6z2CjLktGYq0IZtxdDbU/
S0IpqI9kPXajxzVExZDERURkYnw0aLK4ApL+2JoNm9UafC+2obkjy1PQctxMnqXWnhSHZO7fWA5/
TEYy9auFvGst5XuEXXzj9XBoxoQBulecnLF6yma1N9ulu2vyOd1Oib/RUvfaZybAsSnYBIrHxND7
aSNtlIZAazd+or+6FEMuf9XWbYP94vb3qQjojjJjBlxuvfVaPaxwJpth7GcUWgSfR8rEBzO0sg9N
I8mJYpPVA86FtRNUJUH507hJlf3CthA3ZcPDNAbtKfZ0uBGDTguhj2nkcYQhoiUnfSrxHrgue6TQ
Zlyv/YMuY0ZZ7RylNR3lOK4b19x3uB9XzbBMdzkuvzfpOewF0mJFJKyP61xLyPfX4w2uxCXk+bO2
uZzru3HR7pO4WT5S6c+rJXPKXeIQ40UvqzQrtCBCXdu4scnIhzLqUzo/asrK7saJ/RK+3mUQLiM7
X1HKSDVM9crZ1HnVnEdNumum9MtTbhOaU5GNtHZne458EoWerRstdXbJyUf8NeFytAaIxHn4atMC
PIGN9bIPCJcz8ObaXfyQcHzpU5rdLQbfM9H5iBOmC8WvS4bkiSQDCG0ECdK03YMkOnPVTVDysg2d
xsUvlbt27abe6jzE4IeH9eID0nH0lg4y99DdkGUxZLbjNu9inN3mDyqg4HaGG97cQn09khjIJ5na
p5smd8MH4mEzyXpqs5oAqJL9/3jyQseOD3bcH2mzgQG1+n0pur/yeo8sX72PXXxftDHaqip2BtAI
IM4NcRq4OgaIruHcaheSCBqi8mFYOe29OxXX3FygQ9k+x/StGmr1M/ILAwab3kQi6s+fRp2/ahbg
sTI379houPbIHCtHGAd8uifmpIAfffXetmhhQJfOM0CdbTX7hA3Z6VsuwcHmFul9zXzSUTJD1rVH
nm3zrcJA2Nj9xhLxhYnqIZbOg1jUSWbDjrPhlpbjdFsW/osjBGXcGFYTG9HYxE5kD/4STRnmVJXA
yrTLcYay4UMlSo0vr5SPEjKikUvEbVnUK2bUK40WV1baE4Xy72z2z7UaV8bs5ZTttYiq0ro6ybJx
5mLtF8NWlwp0WUk0whSTJpGzaDBf6FE/sP4xMjNjcU/ucxEZgNqq1nqoELVXi6iCc+IPW2a0JxtF
ZaVLH+yWPhHTaPFiW65mM4vXViEeZaOvZ3CWITOzfam5qBKNdykz9WeuvAs0C8T58ThIUyFfz+Iw
DZXNyMfVjomq6c0odqyVlBCghqZqN72tN6el1PM7gVeUL7j7MYyV/jawpQkQ1bIesn5kVtcS7o1p
s7tIYkHD1oinV+qtZZ3pAz+JhKTzLGuwKL3uhMNsQ5XsdG2jI7yu0pYPLi8sCwht+ujltJVV0yfR
NCXfCEqc7WM6bXVXPYhCUkvnRo7anbySdMDpt2gXbv00UqXMQr/gqYtBo1noSMg1bFnOJndFKA3b
vU6D6p6T4VYkS1A+I0IonzPCNusorN5hTIvSW5KTh6SxitPY3poTD9fQlqtimcY7ZY4a5UVjb3RY
ju+LBBVHcC/PiS2Trbu4zro0Sv3gQBbY+M6Sv/XOtJxLLSgPQ8YjWtsIKIL0NUqzyQiDgdV7iwnG
uaEbfjSFEFFJWQ7gnAZ2wXUfrLtBwNMtkxw/W0fWIBUWHJXfnLtYeNDEZq/UV5lWgXf04GxMJReV
5rE177PmuG5I+6UpdAm9LYoPRhGMwmEfF1DgO2en+yqgw7FopwQB7c7MoA7cL4d3Wz9m5MSs467w
uBa1FyAB8lI1afY0NJP2SNxQ9kSMZxFh5NA3AtY9HsYmjQg3p7IZEB0j06nmbe26NNdMw9c2zCa6
X+iT8UyxZclSu8uBvr0lY9HtxsTJWdZCWx6yxtoSzDuuktp774OOWMwcZYw0NXeV9J1H1J43XJzJ
c8AxmgWB24hFgEZ4Tjz9GwZ3uilkax2Eq/co1UytZ7d+Mc3ZRPMYmg3BvKimKRCXDWNnUur6rgiX
1CpXI/BBEvO7fDzbse6tb26vsK1wwE4G53YSm1WEzb3aprP2R1BG7R1g0SvlOmj/mZvfpYlDB+Em
771ue9eKKTcLE3QdU18zUvOsM5r4sNX0+M21tGWjxnE3ItcwY9OeJBFbK/h22MHxY7x0ECnrlcZm
5il3+yYctZoyRh0bg9CrMvdXwnY3veac3KWqyDnr1r1NeqehUqb4sr96lbutuvpi1Pxol6mum+dr
c6jXJafzRmWLiHxLomZkOOV9vTmoFuhpqY/HpTBrciCzkw7kN/RY+LUgLq+gE8uw79jSdsYxWUE0
4pFUFuVPzyzFnYY3phZwyNvgawFfL6TzvbjpS2E209pzx7Pu5icZg7LGhX8KGvWTdZYMobEdZ6Mg
mDDVSVa0sDl3FSvhOVRrm8FymNoIYyK9KS0lMMD47DjNXsNtj/CG0KlNDEVmtwcdZR/jti/XnBj3
lbCO0ql5oh2E9n7c0BLw3My3h6elVu+MfF+QhkBSYDpR99tyQ/BjxqE+3aNpim8iWe+gNDvrrI8Z
CMr+jzCYSvO2Y8z60UW77YJup6fZJu2p/4PFPrOaTANZPaRE+6I9pHpkAGcBnPKR9eUD5cUjqFSM
Bi2nqIQAZC38bXpZrsmDUNGg5InOznuzVexxxrgeRwm1beaVfSQ9PKNSQTco3PyQq25aJU17b3jV
XdnXK9trnwCjb1Qc7DqZn0ubiW2qi8uA5S2023qf9y7IT2dt6+NWt4M0augxosWTDYtL1VtmWD86
QSca7b1TccSy2+dgofDPVoc63cF79uz8BUljHxcZWbluc8fMkd3gXHwY03ApSff3PHVYdPl12+7Z
yMHzQg61rZXQJ5VdbTECb7AepL6+aUXphUDvsGOayzrnwT8nlBZr246zcHA1ANydPJZ+8wpEc1x7
Ng3JbT5RVy0RMdp25s/s6w4YcNlBXh8ehDa6IXfkPdTIF9vinS7zB0xcdyKvfrUJSSaW4Ou6DHW/
6E+5T5UWZA0fqAe70IYGE9U2d0Fa159jIva1Wfs7J6ZpjD25rn2jXMM9/7Ck9YnLh2eyEDAGR/Y0
mhxDfKHMvRDVaaxLhrJszoAPpint/H5fxXpkSp/FFYWBThJFzoVTgIGXw2Vp7ZW3KK4pS/W7bqQf
dZ3ppefMSZRP4A3tbli64tRNkHrS7qk18ifydyI3V/uEr6Ahgk3bFTb/ElMl/u2NJe0zLW2DtaZe
jxMUQtCH7P/r1cGvmk/pGqcCZtMsF/OQwIq7sdb3RKFdJiO9z8BGUe1uytGiv2dIRCBsFs40uZHp
trATy2uX8w9UjX9GU0OGurHVJ2JzfTjBViMPDaoSzrj1Mt/eH8e6Zll2rdD/Ob3IAkucnebXn1VZ
HukF0A5GtR1ke74tRofCiO/Rjz6FGK915W/FTJGiTU9IXF8gkT69uWLHhg6wyNNdasDpZarLZCx4
XtS4N2vz4NfegaP1s52tG37bg0RYX+PaNW6eo2U1+MlrMmgIIvCqc8s69jcgUuObKyvWvsu4eyWi
gMIKUYMVHQCP2XBOed1q4nRapMlUrJ/0qG/6N4k/sPGH34LIlKgcZHOZvTleK8dgYuwBUatApAaV
uE8dnCqp1NaLUWyLBEyEq+SdibvlNDftNeiT6kpgw6soPL50LpaAQA37lAFLoPl31kI/Nru4M5L4
qGNiMBP1R89GaGaFOgeFs5HttPPcakeCrx7NmXufmv2eNEaeviB9MYWEEKUWJLPUWasKtNfQ+8uh
dsZPxltoC7DrstF4C9JmpLUgtFL0jJjMLp6f+I44m8LXHmQyUHrPVciXigmfNXy3TcK+PA91iwnJ
mevnoAs+oCCLNSHs7Op2piBZP3U3s0cbje3/WXeHX71rX7qs2MQtp6BVe2dyBV/SxHv1mhzHhous
P2tgyukg6Y5543nzaI+toxBciZjsr/OSIOuL+p3FhiBiEeoBT8adGes/gTdfiN84E/mXRLbnv2g2
zDdr4eysNYwtjhJYS+Jn3en5dHv/UR8pOdnxwfSQBMFbgJp68WgGmNEH1Oz5k9O6J38St3h+mUVB
gZsrY5jX9/OfzpEnHJl/hGsCGe2ql8xX24DwLzN0nHE7NPVRFwmfJQ4dY1sMxqfrNB9uTl3U+RgW
JCpq6NrWKmmZGsVmPMD/Iv6hV6Qu8PdbU8Mm6/w6COPTpot2PIz8XqHTCmfGR0FMUOtCK0SvebdG
vhAQ/wLITRzHhVbWa03P05UgqT5MR0RXLp0j+f0Hw+72xoJu05XtvmvEj5Ukd17NnFFqA6GtcJUn
O6jWxQRqz0aWL8dbPcD2AsfyjFite0h09kEX6SbrNQ47cwoZ6z5msxOKXrzbcF79nJla2tjGYZ6w
DgHTGlhcM7qI6TeAvcnLmINTVMyN+tSC5kLX92E0w7epJW8sosGmDfwsYs+03QjBFNbNwXCT0Ayr
sP4oU4w/GTaZYFD0bDZ+tLyvdpUPLdtRqNiDKbZO7LDYwoMKW4vw72p6zUqW45pu2XLhS5CS/I8v
hzPizEs5OL9uMB7cYo6qpPrtDbyBc5EbEaXjSuT+PkgXKH60jHXvvA9ZuUYnMQ6lNX06TCrWQPZ2
mInYjDSQx7L0oSf/KUysYU+fdE5S98efs5cpINIvVhaEbe2zX1S/KkEp4qTcxQ2DENpSKMnutAv0
dG13rAcacbdpuIcWVsFKkolW1ZwMFNXc5ggwJ7dE/h6T/IPu4oiFaK959blmvWEFLlZj/XJc68P8
NOGAAPRXHXRIuZkbYMtIFyK/BwuEJqsMqH2g2FuhHhadO5deJNsis2/o67+5bnaBkdZRJRBdEum9
JjZzaMudzrK1n0ojmcPcAWmOXP/QcgIfsIlwWTDMBFuIvlDZtEUaE2PkEP1spl59JWHnfu7Gbkcp
tbPL/FGRtl521nzQOTv2k5i33Pe/bcKXRmbWehFs/XLjXGfmLKEIpkPsmq/EHLxz/95y6gFgzhb5
2M2FcLKHWpYlA6okIJvdIcjHf1ysMjs0Rc23iZtUZ0NlnVHlRQaVXl4UDwTG/nJHrv22fNGzxQih
kXyqAv2/rhU7d2mwaiZ1zPkxYc9lpwytXnFNfwHYgY0+YiOaGabYDHYjAn0+GMdXaxKbmE9PDHyz
pbqUPTIWBsrfJhvjlcFHju0sQHTx05VOe0+P/oCGguA2YH4zIFP2XD0IrBl62vQqJPjl0q5vwRn8
0TN9PT5We3ObnAMFxw6kT3fKze61PMYhBdHbIo8hqXR8G5IxmCZf61ZyaMbxpcevEOqIMOHojL9t
q5NPmd2xT323mOnZzgdjld12PUnRd9fGzMTRid8ryO07vcZaQijWpcCrGLIlzdqc9UC0p3sYVGrj
B3a57jomdya2Mb6evCZo1xEJNieCT/eGTI7zkn6Y/uDcGOOoW8ICTlqq5zj2OvbozfEkJpw0MSed
ZSQaFrupXuEXQsON0ZDsYMKL6kcQP/qo8PNd2wYTp4hrIr8EK8DLa7U487bFPHIwCJWMSHw6BkJ/
yGbmiQWHOjFDu2T2X/nKHRxSPako3Tuz7b4tS7sI29hxdQU7b3JWU4s1RE3dJb9hb7OEw0RvvK0H
RCxi0EdSqM1e4gCJgEJJK3h+ZHFzpCDkDy5sZJjn0hugHo/OuxnncQiyBHthk3URaVcoNrNNOKpD
UspUowF0DVqBxjNvDemW9Qc0QCjQ5iQPxqKvjQHsZmZsqVlXyVzwZ7fDFUatQA4vg3Paasu9KZZ7
gG9apAsw93p2B/10m9s302jlfrdYWXcFfvIwVelzsKRDVCIAZQI/bOo+1aO17gsr3VtEiRCy2O37
Gvhsas/fS5zSbXmrMq8+PCTPME+Gh9RmhGHi0VDdcKCKK8Mst9fCY1YVGChzBj/ZPjVieBxEcZgz
bUe20LU2jKtc2EqrRjZnK3dNej0dofUBHo4COJ72PVUhlzZ1zgCqXcP9U6IMDRxMfT3dMVy4Lwd8
BIOXW+ENe1vzh7VUvxG9wsWs3ACAwXwAqvgrDfMisccTkpZuDbP4CHp1qUfGAzwjImx4vLMgZVOn
CXZpgViVMaK5pZGFlhXQJdwGhhwd4gwxABiqbIcjS28UEK5Z4rk2rxqg9nC0hm1iMTgkcmPjVqa1
otzYjn76Gev52cjw69BX4E4MfqSPntgonBaMa7cpnVPUIrU9E+AwR70wtz0yxFAZzGWX5IuAzlNt
CxW5QY9lLfa2tNEbHXR02ONRxpd/wmvtrPF78f/UE5ZKeSLLX30mo5IwJHE6abFt7NlCdCO7a9aD
8n5r2V4LXZyDutgNjn6oek4Dc7TfTVUXm0k17aazjBJ7T41a2Yn2asE3ZtbffjBXXMeVf986rPfN
0nosuOnO5qT9Ynx7NIPu3iiyk8phh9ZlazxoxAr6qn/B9MkTGFAn2u7EcTfrn40l70arztdoAAfl
xluWfo9xwbvodnN+bK30GR/gGCbJWK5Hk+ABt4Df0PrZaWr4sjCUhZsRJH8qu4TgUOo2zmO4rWUv
kSwUkFyxUNEkpfzjjTmLQ/1C1xXb2VcfO8MmdkSzK6V5qhCQMMhhNanmOqLIjLB/3DntxHqct6w1
zd52sbkO2NKkrHBczk0u1tqi5GmTZotITBCvEu8AuBkL9KiXGvh0CAz0lTUR2UaMDwS39Kn3XChT
RXcTcAKVrTM/jYY+eMIdH4RGYXSrRAdKMrrtEuVGZeyKnM47IDNa4p0JleY/NXb2afbNRuT8J804
PjsNroeY3MRbDZTh7/BRY8qG2apvX5VlXHR2zHEc6KubXMejsonnyTt0PVg8uqE174KKWJV18CKQ
zuTp1RW40hIOpnowBdYbNUEjLHtj66VUqo5ZDzdfyXPR6Q91R09JOqYV2YSuhwyRgJukWC806yT8
gtxOjXLQWNo/U1Y8jLX2J1A4epuCbQSf6eemosRsLeO3xQFTpOpd6f2XkuUzq0FpOOPhWhJg0rPx
BVSD9s4MvnHnAY0Hk5COPSxl3lijnT9Y4rZwndbBBoozQcKBx+QcX+JBxHysI20vEPb2fbGBzZtZ
85M5/hOQlzemMDx8TBNHluhwSnOUO/r8YcXlfrQy1L60/TSbgAFSOyQ/7Ar3oTPZvyhg7c6ZxSeo
7z1W/nc7Ez+Z5RyGoDl3pruzi+zoJ+YDjYW5XZDQbvfkjgUY+v+5fca8QdMTW8820fGUpUo/xX26
TQL/oDht6dKafWZpD5YVr/peH8M5QJT0x+Y7nosvi/e0amysRaPauJr+4A/ujm21/cgYHnAz+oWQ
HmmxOa4+bdWRoMcJVvzkXdAD4M4J+qGwZbW7XQEX+cqKCqp57lenkj0VQE8FE1KruWUgCY4Un343
1qqRERpeDU0aJc5aGIojjPkspp1kz2sTjBOdShVfS6K2wkWnv9RwKABkr6OxZbzclj8K4W2Jm0er
54dpfnclqhmwcvKeiebQB1Q1zH/3C1bRK8lkr6g/kQaFbtNO+RBNPfYM+CNVFI/dUR/GLbkoSCty
wrU23SBC1o4HVUVxIFd5bX72sXuQmn8N6M5Dd/Z2M4d4aGr48HPgK7oRt1FnG6Q+C3GULUgXEzO0
gTa/ytv80N2kx0JiOCKm4GyTlx6WHkYKmC2fLQNGO63OlqOdqb2nfW4jByNubOuZicBgJ1wexkym
GkLrgEORA42gnuxAZ6i+zWxS29gskqc+SMZIOkWOh9x8kN10UdkkKSzjG2cbu0JBTltr7MWIZrz0
sjhPmlR3UhpBAe2a10UC0nyY7GmIRFl5m9YNugjffczQlW0Zngu9/cml7W1S8ByRF6fmNxH63rkU
FZmDeo5LqUoeS2SIHV2NZL5tyi2JSsmKLPx0HztBvpUynR6CIitOeNL6YKU6REzWeXOmFsZAQOfU
WPo6sQXNvT5wmC9Y0nO9YTuKOVy+SiUqV8Koc+94Uj2ji6arMTGtV2+M80PpNJgyJVa91DTFe7qk
1V4N/bjvMloJYXY9aPkaiE4ZO0djVPnCLxkbbJtVI/Bkd8WRVJ3JiQCjFd/STui3yoQhZ5s3n0sh
q808Wmx7yb7bkpguvpsYv/YtiRykfWbFzHu99K4oWQfMzN6OWE3Jj6XAt02D5bJLRioqMO/cwfWY
3rQz4kIwKkzeWtzCR/p4ss9idr6CWssjn+D7Q1kXGM5Jobrg3Ucn69wP3677zRLEFpFQRoeh1CKC
n0jCPrIrVmejZnSm3WxYX05Q2wdNqOqoK9HzXHXk4CpbVfSKtz2FrunrrezmMeJUYJhuuc0JKcBb
t8jce0RJSamejowLsTUiIU6PJQOZtc19CNVRJTuko2qbg22AkUfE46O7dOx1dKK/87EsUEuDeyL0
3n4o2GrZFAUEFVrDDkl9vE1rhuzHXQRmBzVqPbdHytHkMGRbJTb+POQn+0EtXXcU0yLv68zyI4tk
Uh7OJrloC4OcIk4TlCPY2qFXlphKnBIfcNP0l5kYgos3Tj9Trpcnz2r8m8uCmi8tF6aODrKmacs7
5STqahfaRL8TV3WIRn7bryYZl9kOLuq/BlaHNqZtDEknHICVL4Z/0NFEV+x3NZyG4/SllS0iRIG6
aQcsotX2MG8stSwkbEI0eR+dHCf4UGOa1nzGwKSmyj9a4cpniyHkJh2KR69lBiEzezktrPs/zrwG
yJEZ397/vUZqmOyJ/m2fHJoOoQIsAxMX//c1ztamjilT4cK9KBZijvwh3hI/7FPgTlbTXTE5jKeZ
QMILwUnDjtOse6KqC15MkorOih7A+Ic/6b+sJrMUrXs2BnnDJ6rl3zdbbcrxyqVI3gsSDI6iEHa2
JgnB3ttZvyT/sMj6316/hSZEHpfhkpf59/y/1sX50TW1v8/JMeCTtpP0rUsEVqrSGxvngxB7cT94
mvrBvOEzDu6Y19Rj7j/2RdLSxM8B6Lb//aH8fR2e1WW+9kQL6A7RZJZ++8z+ZTecdJakd7rB3wPk
QRUmm+m+7Q0W48e8o4xg56X5J0rif7zpvk6WhuM4ukVoDAvh//4rXczrJoA61BtfInqT+RBpiNr3
nfTi7f/z1d1+Fa/KIrfD8XXnttn8r69uQDxMuoJdhGBOd7oo1cH36m5dUg/sB0T4fwgX+I9F8L9+
H5EwPFNgQ/7++2juDGpRpzz42VR+Su71ezbd63/YAr9FFPzb9+j2W3g1Jvu2rqP/tS79L68KkxXf
onYpaVmm5r7F/BwJPi30RLLspgpjacVceDs4ebz53++ncdu0/o9fTRIq6Vl/LfP/bbu+rmWyJCDl
DgCv69Ow4CMuQMJs7GTiQtAJxyjkqJ/1ttF3Sr9NydnWy25qJcmsQ1IcfOBO//AI/8d6+u3tCFgP
Z0H9Rqr+23p6lfRBRSQpS5t+bGzjOLVXEzins+E0a4thw2ypjWjEyu9+///vBlGCvmUahBt4+t+T
vURWeQRwZuUhyTscz25fsmQ0VRtWpD/EbLN9Qjp7VGkK69EyZOsy/z/Kzmw3bpxbo08kQNTM25qr
PDu24/hGyNSi5nl8+rOU/1zEslGFoNHobjQQliiR3Nz72+vLHApX2Drc0/SNT4lRJhfe0CeT4epQ
NNC2AUCScl7vf30bjQ0Rp6yz5FTpbf2gKGDfy0DrnhEafFNN8aZJvUNPi0d5BNPjwpv4ZGVDDLEM
Yza0BlW0GNxKqO6GOGWcklF411nTTbuIjWdvVP6l5/zju7P4El2BTAGcKqgnrJTeP2jVwQRowp4v
inuRvXacQbsS4dhSgQQ7uLMw/9yR57Nv095RLnCmMjWe7SKAfG+UdXCsxyncBiSE9gbNIzRSWgSN
DSxqOp3j3CCIjDraMdIo31mOILxRXvEDSTSgcQR58YH0p7vLiRCeKRM71/QjBNWFd/mB9gDxhtoO
wEoiC0xPFtPpTWYWczNIToXWNFc9//U1KVJKe86gP+ton/DB1PoLW+YfGshyYsFL8EUD/jXMpS+W
0xLN9dKPTx2+Dlx/g3AnAqfbdg1JO14nmo8x5/LIkVTsNNuJjiOVu19Gw53EtDPnVq+Ip4nkjAtf
1yfbHjNhQvYghgCjtTg30hpXlaYxQ9K3TX+XzC2xUatMbj39vAFxdEOpCLC8pAv5wkL/AKDgTXhQ
kGf2BqNbiy1mMEvRVraMTy2dHusO65SdofX/uQYIZtLm1lWEw8O2rxsAzdXK6sILzMKPC2vG6M7s
C0/Hj1AuPvakN7HyMhPj6NS+qb01vkd6txexD3FEjV/OP+3HwZhjG3gKf8HicBaDiTHsdHoZvSOd
3MguuqRC/UGVRo9r9+X8UB+/cIYiAjFnRx8Liu/7RRxxK8+xpwBigIpvBzTDvq+70NxlhV99p0Gj
2ZHMu2gk8PGURs9ns11jIkl11VisK82cZDoA+DjSeZGgF6XJ2YoGBCPGDMpomvonl+jyOaBIeooE
xb8OODyS+ARlQ2nh9dV1/UpUQ3GB3/dx4sFmMRGQ+1BMsbO9nw1EojnZWGrpXuOWt4pyFCdnX2S3
jk00duGb/jj1lkFvElA5jk1omIvBQmR/idPqLl+QmL6bssz3umHXzio24u5L4Rr+fWw49Gidf+Of
PKOhu4gssCMhw+7M//+v8wmLL320jMk90n7mbsZeOY9dWde7tkmzC9vnx6OQJ/xjmAv/UUKOez8U
faKdaO2KUqddW+vGR/uVpp5F4qaqbzGSomPXS+P7oCIDPhmZeWEj/fiVocchzGXHMtivlsjLScsN
PHML7ahVsjr2RkhjpiUQn5yf0I+7osXtRRfUCQjLoOS8f0pKOk3R6DjVT3QtghEuveStwmrhP9Op
HdgTUM2/iz42vts0yv0zNpq9kPucycjzrc5bDC6q2u1Np5dHty5v3LwLdwUZ80NsJP6u6t0L6+Mj
B2jeem0J+ojB8JKav+m/Ph5ZyrJwya+CbkUHRvckPYB9TSN4lauT1cVik8byuzmY6R6/yPSrIf30
wnTPe8P705GfwOkz+3SyOS49aMc6ynv0lvwEzOheo8R7dEbRvdKXWa2nDIPl82/3k+Uyv1x9Xqms
GXMRb1sT+zDFOMn3g9HUnKcff7QkP7/0adr8Pj/WJx+sw/1cZ2F6OIEuI6qoRxU9Z/1YmlK7tisq
GlZQdBe4rMsJtDHjIPHAP2zJ9cVabPnS0wyZ2yI+Aarsnipwzxsqns4uHgI0vl58kaA3f4N/vzFg
qqjqyZwhIJuj0sVun0mMiFuqYsdqmAycRaea7g40ZVlJnzdb1TSnsfuvVMA7PAnpP/umwZzZKaVa
nYQ8hqSGO4qbAGjLiIlh0siDwa0mJi2apy8BfwRN6W1nV+BokvaeQm33SqXNMNcJMefBREJ51Xt6
+VXog+XfgHXq61MoahvOc9pSph6R43lGREY6iOhpXyNbVhFgGTu/jXvRPjJjNWkqv0/JvTaJ9xS6
7pSt4XzZ1AiN3jiFdl6/TtjfPSVyyveDTuvDaQyQ8FGb8v3kyuxE2e4n6tcNriy8fWIUI47WzUCN
eFWgV6eGSn98soM3FbxyGE8o1aVbAas1sxAIvLSqF9AEWg2SKByGY9XFOT5bTof7jgkMap1VWfBY
k9mjnalOaxQVlpX9JpFDZlZPjPFXVdH6vg2LDv2StDrMGpH2MuXAsUpkUXHzoiOFrOkwoBK3Dkd0
hEmWhb+MnhTNph7a7hfqsuIAgXO80TLP9lY1l7PqYPZu8mWOE5BJV0Knf6NrrWIfYa+AhFj1d9zJ
sME8v1iWhwtfFUuSy4fnwnV2lrZbmDXXk51IqrvahLbqBBYt2fNF060X0y7dTxE9MWEbUF8ry393
z2Vwskjw0DjYYAq+3wexSUfAWDTjEZPI9uR1o7nNEhHvMEKVO4AQ7o2G2ANdcYw20VTDc2pm1vP5
CfiQzfozAxjfczfh3CEr9/5HFKDEGT4bjw1ECyQfxkxkKM1djIKD2kL1Q1SyfPPGnGMedcNe1rh0
VqNrXyW22V9w3FpGM//7MXheAUGd9+blrqJPE1BYmoeyRht/WB64k0AvX2geUBtENu46KEd54Tha
7s3zmGy6s/s5VjR4tbyfgFZFsPThLR9hBDUF3WawxcBqCxdlHebQF06CD/vmPBqbGJk6NiVjabLU
5YktJ89iupvWewCT7+5EjWJASapsZeM0F64cYs59LvZN0yYwhEeDYwIZjvePByak7SMJOSoq2Xh8
VhdJaITDjYmfVZk6N24dPMrG4T48udvcavelV1+yiPhsjnH3wO13vuuToX3/I6qE96mLcTrakZnf
Ofmgb3oxqJuAKszD+Q/6swnmKsLhjrsAkqn5HPkruPD1ghxxrnQazrs+31Wxk8t7NQQS2mLVZNWa
en/4en7MTx6P9AVnAV7Y4Cr1xRz3Xc8+7ITYGVlRv/a6qYAkMimaL9FqnR/qQ+pu/lw9Am9uPO4c
mS7GaoKO4nbVTASKGt5JVNqyU4BmhkJ11H0DQOE/um7tnhyZOHdk7cpH0C7O106fwvvErPufXiS7
H+d/1B/a6vIjk6QCBAkc2GfLq1gBxk0zu3A6hhPNxTcSKS8WkiKdvtkaNJYVPZhxeaT0HqtTERMc
rjpv7iPR+9j8abk2fBMuqdThs7ZOkxMJQmGv697Q5MbOcRlGCGK2xkFzsUVE9R1oHNsibuVWc2Ba
nvRg7GhStcUz6GJHR8JlNw/RWE/WxtRsr1gTwXDFP//Qn64sSQLV0iW3XmL+919agNOK3YtpOuLO
4V6HoO1o+eiC+lc5ON5adVUJomtqUD0YPyy3o2xW8dukr4WH87/ks11TchPm8iAt4rL5kPvrkzfL
2m7D2mP2Oz7Q23oMPXed1lN1E2M+sXNK+pAfXQ7cCzvnJ4cndxauuvjNs3G6i51TS3VY8RgSHXPR
uV+GnkZ3rOyoW9PN8RBZqr8aTCfcQ6eI9oOJCOT8Y3+20tlR2EnJ6RAcLq4RNcAdIMb2dGywLt2n
oVvgl2wap8SXrxpl4/X54T55WpPbisvSY5o5sd/PcpIKvYtiiz2MIvahozJ2QnASH1REZcuqnEMS
1TSCEnmu7JYi+/nRP2wxMH+5PtgE3bxgrqPvR/fIIjYp1q9H3HAFckkqoCmG5beKrOru/FAf5pWh
yIdjh+RC6yYoej/U4NfYQCIhOSJwTsFCDD2CGLRTFFjRW+Vj8a/vkaWDxSaZQIu0mHQXO3ZRaJ4H
paE4hmh7tjX794bOj+HaqPLy0fCD8cIW+mG5zJaaHIhsn2BwdXexgxY2WSO4Rsg+9UDuYydAERqZ
z2YQOSCs3O/akPtP56f0k7c3H0mGQXmSM9hcrJQmQkdj2EkORGdwDmFWNicZGGhNNa19Pj/Uh9u1
PT8eNpVzXojAeWmVaJXWZIuwyo/SVC+prXePVm5Xe9Rt1q1Jn+qqH8HK8HPNG3sq6J9DEXThcT8s
FX4CtgJ/btc2V/zFzkgYopwxGZNjbg7ja1Pm4b3KQp9+Bh+xWcnGZGuSLvDIyV79XE8vHEcfY9p5
/NnQ3HawDjGXcHCrrK1ptCo4dAOEd2SotKHZQ7EpR59OQGMctDsZT9NdkyZus6J6DCKtAoFiD0F2
H3hGeMli4rP37xLhC9T1Avb5okBdDnSohg0T4lmp3PmpTIwVNYDpgfZ69/uFD2BeL+8O4/lezvub
LxU2if/F9x0pqY+lzgcwaGb+Mjjtj9EYORSHEthzYtJ0KJBSSQGmRBRww5toEusszGBXVD00jPM/
Z5HYIg9KogebclIEFDrND59jltKKNfr2odUHesBgfRwDJ6WRYkTqjw1itB3bxtzV9oTy6fzQy+9g
Hpv9cs5LO8KxHGOxZWd5FhueilxYOJ4FpXCwsIOySVZgRxVU7NGtrMsO7kPOdXMIog5NtJBiN3Ts
CyqsbklGxP+WOJlrHmyv7MqS/YANb7E2qEl1KZoi6zAFCQQQQBHes20GLUrUQJR0NlfdJfu55ZbA
mMJycdxAIYGNOMvi/Y4e0ZlPpGVDG0sccdXXTuAB3Sb/tYGEro1r4Dw9XbOsGDqqYtHdj7gIhfea
r7Xb869ksRD+PD0e2+yDZHAsfWloPthJMqbVhCx9avTvdhBrdNS05Q5rW+ff7pL/G2q+ac2HJnWf
xUOPahgaoSrzMEkn3Q2yhGtBBWyXyeBRlaqnc2MY/u1o+TPR3CWh1s4vGXn4+4lG7Ijyq3bGQ2SU
xbXXmNUTlF4DtkUOrrNvqy9+ONJx96+TirkH4m6+LDZ+QqH3o0JATxGtabxe9sLf45DIr6FWJV/T
MbzkCfnx/b0fahGGOBm8bNUqVAGEtruKTM5tp4RzKDDX+EfjpT+TOVeE2TEdSvPLFCMC8NEE+zgd
yDYg2Bscs/7q5RhE0gg0fRsqyvP/FvnMI6I7oDTHbOoEWouIcrLtQswKqoMrYLQFiM73vttqD7qj
d4eW3NulHerD5shiZBPw/sQjWFAuBuTESIaWFv1DEAYZvWEaWtuNiNxwpNV31P/zkcm1u1rT6mjd
VYA/LyzHRajHA2NspfOoBhcZNCiL8YGzeI3VGO3BgYeFAVDRG7sp7MNnZHSmBRrDpbHm3z5WBpnT
/ix+ctRkXOYp+euyogmZKtoK80OlW+GhEW6xCQjItlMstH98nVzIyexwGM71FFoIF6duOiZu7MN8
PnAZp8HFcnL7q0/PrbgxvNDtD4AVUGaff7zlG7UhezEWNwSMb4m+FmsxQYcZF0Hv70VJUR+qB13n
kHPFpA6ckfIxqAfgq7THmvHKLYe6vPBGlwsUMBoyivlWOt9LsTp6P71jN2ik1nRr50Br2ULWHDZA
h+tdXFv/mNTxCK5oNuWSYOOnxMVo8SZpNEF7YEtrZ3mgkd28Uc90i8X/kYvWL9y9lt8pQwkd8xHe
o5jndTGrwIW6oW9SaxdUXXuNZ4K9S2FnrfOxrK8sWbkXzo4Ps0gARdxKXcgz5qh9Md7g4+AYtHIW
Vg7aLsGoZGPSO7FrOW0ufKR/0gR/hWsehXNp0H1rc/+ZF+FiGh0Xb/EM+uPezAz6d0NBwqb4Dm3v
2YrRsmiaQ3fp5FwRvCB4g2wXAviZxI5K0s8ASDl6+B6LyCYdLnzKy0kgPCFYsDmkCR74quf//9dK
zTtu/q5CUEnCRVjoGHuE+G8JSgP9maO9uGSv8yFcY8r/7Ak63oZzoLzYjVw011WKZeI+Q1i5Nc3p
NMR6uzFo9IH3Nj7JSgM/rt2qoL9uhYZnRFuAIq2zC3mNP0/29yuZZSIcPKwfCvkkmxZP3hOl1A1o
8mOlvGSrSfe2iPC9w13oGNb3rQaNwcgOlhm/NjRNopTbaUly06buMXaaNTURAZNe/JzxxPGQAo8b
DrBY1uWQPGsWHc50vgRODYWqv3SgLN6ZSxYGd1ryW/NmPl+p378zvTJD7hVKHk2cTn6D1KKnq/Sz
67S3vp3f6P4kGv+apP8NRT4J/bHDbW95djRaaOqwG73jlId2veJc9WnDaSvATnle9I+xk0YJxlpQ
42laUcHPzJiy/9Cdl+o2or1yhtV2MDJClPDPMqUrcUULgoE/hLRK2rxtYX3JVeFd5d7gHXgj0YVI
/INEilTqXPOgsMiWyEGxiNbqJANKHnbuMcsKaE5eQ/d+YjnJdqocOg+Cql1Xo0dzZwSTw8X/cy2T
LN16sN/XxeD/CBKv2jfJ4P1jCpuXSCIEo+j5TTofFh66esvvRM1L7Hpx5+gp9L62HfZtyfXZSLNL
nqKffDRsc7ZHap578wdB89SahQ4K2juq/zUOTkO7V6UH3rT17Z/nP5vlXeT/PxvEcOzn6IbdRQRZ
Ah60XDl4x9Qoo0d0cfhENxFewZqKtyqfJswRgJhu2AQVSkAHEbvhThe2tg9Z9HmKSaIhFeduiuZ0
uU4sKzFbmNjHzDJijH888dw5MGCcKnAOpiG1NQmMfOcMZX8/za0XHpSFlQbJ/kCIll3xd7s5PzPz
7rZYT/NewwGH4lM4ywxfqRw4f20oj17ZOq9c8L271M+A3FlBfUhSVW6bwSi25wf986CLUckZs1+g
ERQUvxZrwFMOJN0R6VZjxBnm0qL1dg4Qg69mNE0PdZi2v8FdNViHJGV4pU+wbLdBMprXEULLO1wM
8J7vyyG8DkqpP4Qo28NVnJsOJaVIvNkqCL6rmI8CuJ7Qnwhq03QHP85V+yxEW/AwjLFvHhFbx8lm
6CGxfpXJCLQuDcKkWgd8mtPKqgoaZMZgVG86oq0blKRwuoVeYmsulNEfFYnotyKBxQOcgx0QWL4x
OjdFVIXuBvcT199ZoVveoG0E+U3G8y6i5su25I9qXBUcI92qVTLST3WRgXEtSJvdt3HQPI6Vi3DM
oQskXWV0zVkPtUU7yKnvIstix6jhgUX08IHmGcrw1tf86ldrTpmzcZrKuKS6+mzxSJSkBFU2dxSC
vPfbe9CIFjiSJo+CveAgh5BOWgHNKVATHZO18O8rKZKbagzFrvOltvUn8c8iRuIVig0SdTDpFfPP
b/wrLMA7gnfW0zzlxaGLh4LNHrqWs5rgFGR1fely+9k5QwaJPBYBDU2nS+NOU6jSl3HqHxGZtVcG
bky/japQ2O8A2Fg3ru9tW81m7bZWTH0lKE09XZtTW89kUWe6L8wyp31XwUREdJAa3TpAafBqUz0L
1hSOnNl8W3VQNEa32fe8RnFht1ncCeYtDwU3sRRZAQyk9cU9JKuq1EyNhnAiANdH5sUNXmOJGSk1
2awv15k/WsBNq9x5o9sGGuz5Nf7p8KTVuXERz5J9ef/ReM1Y1CTC5NGoQrrBBcd0mKoArXWvb5ME
4iicmWSL3tq6MPLHLc2jZkHNGXkB+e1lLRasqPKD0pPHRiQT7d6BgkpheXl93dfKIemnQVHApcek
mnH+mT8dmYiaNBNbKr0x759ZDlPJdHb+sYJicsW7zvflVECMq8x26/id9dCYENrOD7q4pfCeCYcc
/G0t/kFksUi8inLw2iyt/SMFThBCqnO9hykxoSoqL8WRIrs7P97HF0vUxWbAJZ5IHAHD+4eETx83
Fv3roFb97rvW5c5PfG9AMoOq1Feu6NQEN6eXbwZNfd6Fh/0YNHhkLshd4CDsukRQ7wcvoHUPEdLM
IxqgHGxCHzzC+JAnNw/9C4Hah6EIZKl00xkyKzRQKb4fKk/HGttpWjNVBkEfdzibzr7EVSAD9aF4
OT+py9oFKVnq+IRdfyRBbHDvB5N5WYFTKeKToZqq3Xg+0Mqtww2tpRexie75ntsv3uhXX03f6h8G
skQXdEGfPS6Za3ZYJhi9+mKThyFj2yHtyScvz/xrK9QhXsw5ttrAhOz8w85/1LvTn4fllquzRLm5
imXd3ihaQe9ETQtSJsK3QNjAkQeaKbILH8uH5cg4aJ0oR0nuumhp309q2uhertU0I1Q6zJrMK8JN
oCT+MxPY4miofmei6i+M+dk0kqdDAMklbq5lvh8zr0yEafEQn1SZWHdN0nuvyWiAvbWclCar8xP5
6WDI0DmluMKTe3k/WCF7VWDGl5ycEOzstmhU+OaZtnLX9AfnFyo8n32iLHfOYGIB0vrzPvTXCex0
1dSK3ohPuW7ChcIL7IsVYIuaDRVqsbbytvBuYtprQbTQiO9fuB5/2HZ4mZwiZKuQHPCwi4nNkDHK
0aCfBU51e9Vk9EaFcK73WuDmdI30/SoWUm2DEde587P8yWdkkmvinfK5cnVYbLB4F4W+pgf5qQA+
oK06FuhhRBOCz+FUlcmmH0QHug/zptfzA38IvLgqktLjbs0Zqs8J2/dT7kPgbCKtFcjsMTFaRVlZ
HRMdzi7XS1pAJRJmgneYWf2EBS9IoB0WmerCxvDZ48M6554muHaTcXv/I6gBYLBk0pZI3y/A30az
NnSimvsxpss0qWduWEO32oVHn6OTxR5Bfph7EndR0qjLq1KM2289abQpRp4THqlug/vnCgO2Uz1Q
t/efmrB5MKzM2g9eHz6CkaJnrLPuz/+MD2erR3ernJtMEEx+zMiZnc3M2/hNGb0bhZsy0fXniV0R
oKAjEK+CdDcvPPkn0428hQqqiX4HLeJiTcNg6wWYmPQUGn7zq7YKb6XpervtYU0cJjX5q0yO5fH8
c342qM1VnHIH12P+7f07ljkM2MDv0pOM6NudBDYxIOaaE2gh+FuaYR89p9YO5wf95BhAh8pZwwbN
vziLDSUBjdOEiUjBU5h08o/1yG7ca0X7dH4c848kaPEx2UhK6ORFH2CaSzViRlcQfV6pov3d0ym9
iwFSbEKZEbY8bDJIIUMOZKiCyuYEhQOljaaddWIjaU78XqP508v9XT741n9eCnFtbQw9MxT41rdE
t/0ru8AXr9ZF7sI/GsVb4NjtPbQGfApYWP22q4LigGFre0XfYVytQyge/8lu5roGU1wDy0nyMQLO
6bQvZh9iwIQ53cGzC+2kIl/j9ietRw+Fhc0t18W3qMZi9mT7dbVraxUiIRcJzU9VmV2lDY7yw9Al
gLIpi/+gGtk+e5VCCAbPH2SPZavkd5OF7naEFfVUlnW5HxWAlW0DDGjXYNSq73NRDXQqleYPFFT1
AKXkD/oQh9eTNoZRv1X4lWqwXCaWpN8PIC+GzIVNnGgQdFdtP0potZHXf/NSPxpXYLu8X05nYVbT
WiNwrNqOoaJ4o36cssTeKNdRz1Pr+1cdQcfGGVW/ySWcTuos+Ib5fhM9CFl5X0Ac1hCS8ZHfgY5p
nnKYnA9NNdqYYqHuwJXD6AFGQYOsj1RMHFg8s5oeSJUT/R7bqrqebQ3cjcK/6z4Di/EN0pvcGUar
rQcSm/pWxY2JdZrVP/VdAuLH79wQyJU7hc7eczUPOouDgSQo2SR98ZO2O44jgc6LV+BBledopRqo
Mk81zOwjEvj2HhiW/5r2RbjmcS1YFgmegZ3mHUcSceu+MdyTze51T8eauXdCazhpoWiP2ILT1KQh
IagRMgrwO1kzpOQ68o4lSQMUzoCIBZ7aoUFXkft+H0PpzDOARWFV1+BGfN6HPw3hPnVzoPptrhWQ
+dJhC820fMiwpHpQfYajUUvzgreW9pw5dRMv/Vr3Zl1sc1dCdiTzXmMjh+EKarqK66QLUs3cdNHU
5yu7sJqrQLPlncID9OAMs2+2E/hYPirws6WtD/syjJO3sgyqR21q+2vqLckpE0GxZ+3Vv2xzmB7V
mHbXphKw1JIkHWZS1aCLrWbZcDPtsFcPss9GCi+ljnLG8yqYwMbUOcegFUO9qTUX1HcYiivyu7Z7
n48tHJuCm+F27PwswldXNDf9EDn1ycQFY9XmVvGmrEldkwOANc6X/xW8GeeZ0/gkjr1CNbdW5ooH
mWKph3gj0G/sqsrfuEsaySPV45nyT3cCl9rJSZ/7upJHZZPMWRVt2d3S3ifNLd5JvcAJy4zi2RLA
B6tGP8KmZDexnwrDa4GqQ8x38WSbXPXFbwv/GEKWhFADAwpgmy83Ysh7a61A15Ff6vUJx+zSfBql
x3ncdHR9CGTcbREP0Rp8UXTlFnZrrsq8r3dVXaBnDRPX3lLUhjdNbgZRajDIk0h1xLChN26VpSY+
wqYhh+Ulz2Hh4gFl2AYRueH3TwQfwSOMxRIHxCQRB82kWWU1pBmwxqGw1omZ0hqe5cbs5eakpxqi
5UMb45cOuRiFV6L6es2HBFkXL5U7BgLGPg4q4dMso/yahvvqLfDHHGoS8PXntOS0z90UWzbaeerq
AJcnuKpcga1WqZtq1QZYQT60o42lodVkFhnyQRzpS49vjNKh+1FoUJastngO4s4E+gsDnXsxbiqm
TF79oSi2obLglkS2d+f4LjZmJGoPgej1cK+12XRQvhvhFqaJXWbidQcl2DG+tynFcQgNr0XrZrvA
jCdQUn0EvkvkpnsNXCmEMwVqt8vKbGf35bjFpZz+0GbISC1jZPtEnAEwRkX4LqyaIEESF2lRfuXE
zdrvsTjDKd0tsFwHqhgMK2roeDmhDEhO8Mxjc11kbXfIwIZ5m5x0EmZpbYqej+acAhuqhhIdzoAY
X2QTTpSUNwhHN1bVOFc4UdU7l6DhbkAOf8BRMbyFYeeeGpX5r6qtORRANXGCtdz6oL7rvYtlDx3q
dEOHHplMUM8rnC7LtUNAlqwqxF9P5eBaV1Oi2Rvhdf5Nq4tsL4D3gyMT9h4mSPlAlT99DvKeKkbj
u/+ZbuI804Hk3OlT7jxAz5ViI0LX+JGYenvQXXz98k5LXjSnixxuMD7NeWmpkVQI2sh7Ircy7Gkr
sg8AGgIiPixN12TgumjNZUxdCPo/ifxmLSEFWQIGirGLu6NPGCDxdobO4CbwwHVA2mPXtJhKihr/
qNFEX34+TPkkBmNEbqtoQ5HTLPN1AUUAjEj1BO6RFu6N3Bq3fVaWX2DcpMfR65wbvAUvFWGQZxof
I21UatTVbTKsc5T/PvbrpJNUquoBBVjTRo0sX3P81tfiZ1fBoMAz49jbxU3XdM9izPB+8F403KIG
Iz9psXrQQHD1xnDjTRCSjPwm6/TfRCN3iOCeWzAtfSpnNcuvnggQDiqkwMyXvzHvfhtd59rK2qMe
lGiGirtRGMkec7SEGD850Kb4DW9uMOLjm4994FZHVAXUjK5mKFlXYz5tcZQBx5zVdzSMHsMwu4sD
7ak2/WtS5dvIlF+qWr8yxsiAPdpuTCeBG1V3X7NEPtRYGKS2WhesrRVmEri75TfcAG793NxJeJZ1
ZdPWiz1qxGKyLNz2hnxPp9p1mrtPUdH9Mt32VFFNzKR93SbNwdFAT07Ff7IoT2YbrlOUbKkE8c51
/Jufu8UaE/MHGxCqWxvH0R1/6uX4RUYDcm73tZTTb4zefpZarOPLWd0VuE+vI8c+lsHUrEIvuGPj
AIJSPAoMZcZIXEFvzVYawOR8qohv3PE0AeXFUP15wkyo1eqtauDZxSPQuFBrrkxNHNJaXTvduI1o
URlb6yYt2yM+R/2mMb3rvvSwlsPINarxIrNq/K3S2QkIBLreTuwLcK0BVfKrpr1ygl02QMGR0CdH
t3usRbLBR3Gr92C8Gkv7JnBfnG0zmGezPLV2+do1L31hbhPpfym47q592py2JM9XTUWIolmHQY/f
JvwXRglGPqUUInG8Nnx2nCDLNnY2I93Kn2MvtlELC7eJs690j+nX3FpxOwyESawGYMPokpca7nXv
aCvBbwUJma9Ja9wUYZSvmt6803yQuEEFp6xKb+Mm/A6IRYKrTeLtMJqHEQNqn1vAMLcneXqNN7Fr
PbgjFkic56emjI4AFsvNGKfPsc4fFc+4C0CGtMRvfDgLdZXghBfUz6EzYaUxralJ/jDctlx3bvuA
qfG16rW30Or+61znV6C0fa3nv8ZMW2dDckPHqY0Oy3ppMZsjafRGs8ORTrHTXO+iW3I/uDgiYcJ1
iwIVrHse3kwqv0KZoqCpwnqlaKH6YTcqmXGpiW+wi9u0bXCwxHCsOyjVpdjWQ3+KJ2iMaXaf9+pX
VscvNpFo05nf6B68HxN9i3Dwp9Sinai6HUX3Q2lTZE8nfaNBrO4VPAmMvixb2wV0OcEVbbZSG8YV
dbuNJwag58CBhbXR2mqXe7DgSFLxo8jaavF1RbxSpv0XX417zwuO2NTtDSM92U2x9m2sNKBoRtF8
zAzrUcP61ahvPW16Gtv+iMnttqk8dxWjpsJmdO21iHgn3vKYWT81J7rL9OZVes0pKI3nEkAbCIRp
Db4lWBGG7jv6S8GVXlu02TlZ841241NpDL97m/7DLrjyzXhn0ETkt0D/4vEX+rStwiQA7fJviG33
miV/cnatq8r9bo1OjKcIZitcnH+PXvkKiXcvG/eoxd19GQKIiQoKdBSH9Gl8qhODjjdl3Bmu2o0s
tFWalo9jjLpEmtxVYuDtwsluTQvXMJXe2rQcJQPd8R3XTQrXRV2djKx783y5jmKMKFlf2my6J2og
gFn15AOs9Ybq1s7b2zQMn0JfnFTYf7VzYwem8bFxUxDqOLpE0NbNCK+JBJdwwH42uOi+3/pNvzX0
/D+3HvDv0w6qYY/1EgqzhrYnsL/tfXVIR4tGW3Efw4gEXvRAJR1yv98ZsIPNzaSwP3Wj7FCO2SEa
oruiqLapP2xNvT+kQZyuO9FcGW3y7DvMigd2H1XuKvOCa1Uz9VYIA7p2sBZlL71JxvwuTLgDBXC8
V7w66g76BHq6pacQz/CNYWCO3uSPYRofNfi5GJkHxCgD1sRD/uiUOpBF/ViE6pCHySvNzdQptR8E
bESsXfykOmNtqHZvmPV2xMQHMNGKl7zX0uE2EsZWDNXeLuG6DsY1YGobP0trLc1kN/XZXIhee0Yr
VpbI6EiG1ijd8qHxra2G+ajSBG5ZXofXX/EztPv7UrN3nkpPTpNeT21wF1DCJNOZrKFwAW6v0y9F
nMl1Lq2D25TrPKiPSrGFYED2oLL+hwCArWgzXHU9tE9L118k6sU255PVQcJb+J+J+joIzQdTlHvS
xl8UhkIrBfMWdjrXNUXL1sqoTL7B0tkZYbOjM+GRmBjyVHCvh2rPobiLTQOjhOxu9MMvXe3uGtk8
+F3xIvV6h1P595F7JJBCHAbS61r6z7GW0QYOijebsje7lf229LS9VsPNDJqDUB4A9LE9Dbr3UzpD
eArwMrDN6FvF97Pyhhz252TzM7PkIYjN33ahs18ZWCeiPyMjMxTPsgUKBAHvNUqjQ5jrOz3Jbuct
rarMa9fL9v/H0XksR44kQfSLYAYtriigtCSL8gIj2SQ0EjIhvn5ezWHN1nZ2uskqIDPCw8MfyU1B
/UgMHh7XRaI4K7WOnjIN9qSp3Rfb2GN9NFaNgrcu4lbEXxYKHAD43Xad5rxnavJcNeR8cI1DLX6g
SopwLnRgeXpD3YwPzckJ+m+a+nPkQLeXKSyc9iat+NCX/JLqdHiQaME/B7kuTzWBcRasd94DMoib
S2R3XFEDefBjz+IaBzDr9Ps0UlFihrOhI/JJU74Q4r1pH0nN49j/oFPsallRn+T9KYmND1Bl1yaR
7zSUuB1K+bY0JMtMcQSawDrjfrJXCIVshjGysvNipWlQjXqLeEoHftCUGUE1o7PFonHDrCJAkxvp
1Ir85PVAXB6795mWhUqZUsjDX1MNNO3utRR5EHXqn+464dR7h7ahEx1bTgJDvQjpfrjafOlK85UE
z9zHqPpqje4lb9JtN7DZ25Y7e2ZxLe13UdZKcioV1K04WDiR86I+Dqnx3FUKgn7KdV25dpAs/cER
NV59fU2m54YIzzc+P/7yKJyi+CAK6HaavEVm/Ns+pg5IYR1dJSOLdazKZ8IgCT+eXvUhARaVdyeN
E1l0UziRiWAuw5Yf/Fo3+WFygWTWPA3D4v7KqH5Z7P6zQYMCE/nHGRCoXd2T5czK1kS+p0GEsKbM
17zPeT0aSgNP2ZqCUIg0G3ZFT14tzFk76fUt8SGBpJxT2MsLIw3QY5FnoesVz8Uk3w17JlaUdOi6
mD4BFu6E4p64aELsupucPtS3jML1Z3AZwh7ZnKYMY8E28WseGJ91kWvUc4oiIhz60Q0JPAhnqx58
TU9qX1gempUhbgB2p2PV0DKPrhGvvX7+HPv83DnOB8sW606DD9jG73XcFICQJNyEBH/gJACKJ69d
21PtKdMujaxX00h+hp6kci3eNAbPEvR3KPDxtqP+7VX+vkKaYUFGhGp214Sg+qod9lIzTjExEpeK
MhnkQhWU1ZCseVMATffZV1R7my6WJyWmwB/SXy/3PmZB/UDYu+fbtXqrXHb+CfBew0oF6sRF5EzJ
KnNB5S2wMhEh/FxOP4KEf33w3pzHGUyjuevz6cE5LTVfU5LX2uvxYTj6H2vR28dGkEor4vPGcNDC
UIU59mAjk+O+KEUcuJm4trFxs63s5mikfFut8EtdbOdm6MKScCvgKvm9TdOTKGBKVy4mwQffguLl
M+2at7oSG7ZHrz3+OSDv49YwCGIX7XiTtBABU2Ry5wfycwEx9fP4Q1QsgkjPJlCiQvl8uJs861BN
1k6UDSvN4+skyrWtFoFduRvZ5kelJn43A0bJC7+sEs0KiHN9VvP6hdQPZ5XaamA2NKosP95dvdwR
U7vSH2iRKb92WbKjzSNVf4Fw2RtvOtViODta7uee2OdzeovaUoSJYtyrqjxlY7x/QAY1hsJBoxRm
4OburujIf29U7dxVJOm4mbl3gG+Afr+UHsi1Jbslakx5hnFmUc0vFiLvthPfjdH2dRLJAwaIMHFy
kAGYR+59Te6a1QyFLxf97JRACD2WpVaWM4LeRG8tbeubniD3S6L3IMA3IHZ5NDXYqV3essqjjoHZ
O5/w8taDmThB5KQ7K5XHiIhhVMqvQudCd43u0zQQZq1h2pq8M90cPxWtsxczMc59XT+xp3eR+kIQ
BUFW5awR8bxYVxuUsJXxBhLjux4mRzmbduat3bJ6d0qt3ZP9C2R0ikP66JMQlOkiO016a/pLW/0p
/Hy5mbn+ZKklM+AUFGulhESWbknL32TVPU/r11Ql5rsB1T6LJmQ4RGyzQTmIzeREem0fmnNigQ92
8q/WZGFVcX3WY3OqavHXJ+pFiY12bfdL5+uDAxa5CeyRfBY3rq+5bEqa22zdKNLxARlc1KQg6cSK
A+5lnEhC4x5KTQKY7UudceYBCXG64V1YJVNG8VnU0GwMnUlGrPRrO4+KwCMQX7HyIZhE8yNdYGUG
OVVKD2WMDfC4779G3OPsY7PgyKiKL1BPSySvlD8svozxdGX76zdL8yAxi60Jxshoh3Uv3buzRDsa
d/FYYABzrUTPzRKfMqEe2esqMcSpR6npgbBSfqlcvk0aKBwmMiSdDQ3RMaVCZjxi/Mpu9LAuncgv
WYEM+qw/ZfN8MRIdho0m1olRHjIejjmjWU3Fh1AQ4lUNJhtCmy4hgfTqG83VZYhT+6exzetgUasZ
xDRS4rqEmltKyTiWyPWlBcq5nGnVA8PMkmOaGSGORwLwk7BJExraFk5n9ZkxNM5bVwKTSRQGQAl5
0gold7aJEGMDbwHA4yLPVW1/FpN7SGyTSgeIXC+tgLMxmNkB97rkrTIUiTaa/QwOd2u10IgoJFIW
ZKZWsqGL7d+Fov2YEqQkoGlYvMttiAm9mJoL5uYz/L0VUc37YonJ0J3P6Qzzw2rmd7gAR71qNyYJ
8gT8rRWwqsbSJltnfjxRszscvSX/KFzrnxWR71xMwL+c2CuDPrUD3VU/UG0pgOVqaICj8LIXXkW2
fOUdmSN8p5HhMDIjGx4F05bqHhjALUtnuZ5boNFWfFx4qEgOdu4oA5Q+2nzXeNpxFbXg6Nw8YDUA
MdOqfNFkW01R7qTxHqQLooHU1s920A6q7b2WMmK10CCfqTXsg66kh76J4vCRQ+C4wyab4mNJPB2a
/FEvh7+u12EBOOZLalWwgNy9wlkI7PYfhqJ2NTXITBXPkVFh/WQVo2/J7K+cYmt3lKRgwpKT6Euw
W/HCBTxPp1FJ3nXF+rVM+W11dGaGUE9IpNuh9XKytXkiOpfjKl93iXJr3OqW6fhAJ8Ndp1YN20eH
5qXMTwqSFdl7QWOKYWf0ArK7/sxtVAb2kARFpyx+aU4nvFJHc5jWgrClhWka+Rv5KkvEj+YIHTS2
8zpk2gMBeORK4HjuG/wLkNUAlaufFaL3amg1aLnDA3kHrNZ1GBw2Fl1DTKTCI/nI6ip8jfkGjWTN
O3NOIuNnxr/L8A9wapb8klDCv1tCS9YT60NpjTU+22e713zVxnfY9QMPoqr/2XFL4JTO1aXAK4im
C+z4itVgFEE5vXVqTy0bNcpOindjFNaK/fwTu05BNDCLmrTq5hSLQnqW7gZTHv1TU+BbwGb9gX2A
MIPSQwVY23s7Nn4lRYjfJ/oemjjAaTf5VPICoFLL4jmkH7qOgaakhitWzQ+kwJCXQfXQwQmc2kp9
hC8QPXt6PZ+mtrd8c7R5/TprZdljtiqgDgcV6/phZXt3ZS4AqJgInx5gbrvIHgsG7ED1BXAnYimN
OmdGVPc/NH6nxdWeM1gRECVcwHYTFe8k7kMyT6FmVTdOHdNPDfEFvGzLoIX5NBudfkqepm9pw9Ew
5e5/ndGygo6qe4whPHI7c6xCFX28JxmE2cRtXtq5p4WuxCoT1NyEd7ONLw6KYSPWDPaTg13wUc+e
O9u48XD80+f0UNt9YA60Fnqph0NUHk1THotI7NjSCyqA32ri4ErXLurUvo5GQuOp37S+2pFs8zKV
xZtTxkyim/SdLdWzvqBICEvZdhoWIWc8Ey9xn2MOp6aj4eeZowQOXRVtnaEyGDnHrxd9kzr9fUR7
q0T76vD3tknNtLN1Tmo2sMWW/0uTPONAXX6zCGIPlIW0IBwaDLytKDio3XMGxo2hQmjk0L6sCkS7
2hw6DSiYA3rPa9xnDUCNU0yrnLFswZ2GcsHfE9MOzVAQc7rikXDkVdPoz2WlXKaaATihalutaX9K
ucwBRiQlcCoNSOtMUhZWvQIiIEByp2Csy4B5zb9D0O6wiLWXOb/RAjXcjerCJ8gDUhRSraG+d30W
TJJ869kZ70mk34l7LFaNXhxd2T1lSnp6+KmLfDxYESWq0Fh1TQjYq9V+Dy33QnzFByl5q8mcn5Kh
uCeLE1SD8+RxP2jC2wPCPFa6dhgSGdp6vtOGQlvbGm2Al+xBlb/MJookoXGI+Zr51WQWpBMQqnXB
hC+T/4/OQUdoBcMw+FCVmb6TWbCtW9iwpA4ZPl/a/8UA8Ax487E5vzFM2tQyxZbO0pwzRtR7hb3R
J+dQePyvueFcDczrJPWRmjKC7K4JANYRpm3F2TrpeIuX7KmvWUHx8oPeevupZUpvWZdUFc+R2f7p
evRaOvVBCPNcl/OlHCaUeStweFVHHEDWwnp/By2BiejWTsWaBao3NY6D2pBHdJlVih170oe/xsYw
Vi/TW6ZCfmsc6x4/IGujMLFyWyT8zQNwlYlBFmR0rhvFnGF6ihhGQhbrjK4dGk4qZbi8zPfgY7xF
aotdBoiCqZbbuJU4ImoWWuqJeYb0bqPFHFSHwKGKmPqCgtynnoMiWalkBKoKbgCFljeFpP0I4lTa
Q2uaZ21ggpCafBhT90kYPeVL/1EiavdSIRt8Ns6xiHaOxy8NGFxkUVgQfYcmZf7LXbPeW0Vlwv3r
D1q7bGKX4vIRZOpBf/UZ5IyhZzA2TuQtSfrTPICzFM0lMdCPZW35da78qF71ECzjvdIpL7VS/0MH
O5sRqUISXnSNxiNb0gylrl9yXtusXnYwJdFCxgMJ4RpwI3xqKRiVsSELpH9huhyv5jgx/bJGHSjF
ZZ4pm1vjX68iIlZdvUsmb0uxvMlIcMCq4941JSIwW7w5qvkSTYy0J2E9sbm/kRVlfWqFTua9SOH9
DUb2XTCfAoix1RZ3JLd7Nikt0p3WRz+mXp3VKFZXZpHfC1ZOYB3L73ygbtSWT2mBaUFBm3DXJYl6
AkwYlo5+Vpr0TaTJbfGStZRsH2ZmV4F3LD7dLvtrl+XVNrgtCzRrAWFicijBqnL7MMgtSrx9vBlp
S92u/uJp2URjA1dtnvOwknpAQM1LmVabckhwUD4y+BOl+CKdZc9NVq8yL+Vxia2dJ6BcUP9dcSDB
TbIf3C01XrWJmEPZ1fsqsZm1wJPV9Png2jGochYxBuR9wg+VAP3v0+gk7JQq3TN6uci+XkdJhI7Y
dztlMj142/JfP9nQxPTHRgJ4v8XcaXp6SUQh11nNxMyCezJ5AQL5JYfuGFcuW6MtNGVjvUzavtVJ
d4jAgGBYC4dSrMcKVCUypCVTjydoPmh1sl8yZYXxdzOar5hFb41K/zO3WxtkNGFO2zkuv1tFbktd
DzPTWUnL+4GdS3nVOFiOHFQyz7tgCDyn5vDDtPp1VL5qV0NW4lDlQzswCTeIDPJYc55Tx7c6J4SI
fcwxWXAHPIKE3I0AjdhzzeJKgmDlebc4rbZ1h3AoaX5IZ7m3sDPVUVlnwIB8NjgC18tOmAhOGA65
xCDFUFCVSfKKG2kt+xkevfWGB/XUUAUJinwIcP9oFD7c0T170M8c9zEe6zetB7EcWxccshg7i5Ks
qwySZtV+8eb/aFJ+E6PFM5ivhjjedHVRrfhwVV93sw+bVyDX7B0BTHcuPX9Yyo3WFmHlLdfIgduS
ZGu8Otux0q6SMUtjdcdEx9wxcEm6beAoRUDaENtlydroiH/XifCU2Ly67McSwKLSEY9F+p0U7n5Y
pq++/FfnTux7ivmqZtXKRD6iHUlfZSGYlxRnjxInQnyplzyQdX6wUL3iaDnO0OiNcQz0tl2p3RCC
bH2DbrdOUn3dpeNpwekAjPt1ga6cKsAPgZmDHa9XrYgAtC/Gkw21qyux1I36zDUT+ZagaDIqa4ti
w0XujMfI81bgyI2wSRjhOkN2sEfWs8GOez3l7YJusGTaCYpGqJIK58TDm6XUu36udjoONTtVn6N4
+uuVkuMwB/sF52h+r+r4xG6uRkyOGY6zdh4X/Umky8mxGDcQCU7MNdwsF6i8kxxG1TmzONNCwGYv
KVOAw3lvyTyscFWtOCduXf4dVcoZHSDqxhC3ynPuaMco+a1G/aBnJdlEtKd6r9wGSMczjSEzsU9L
fUGOmK6jwUnTdtbBcPJttOyNtixXi0fCTl9fQZeFtHXMZsZ3CsmUK5DmdGj6D0YPzRqfTueLxDnr
Gf05g4nYzf+mwf0swJnvK5GtFRBWSH57cEsrazZPXmlfQQE/NYZy0u2C46WvrkXUn+NM/JIWe7Vn
uSlYuc2IemU0I39gABMgOVycxl2zq76PCoGf6kPMLCc3MjSk9a5YDhE3tOzeTAyPZw13pzN/EOqR
0qadnN19OqdPsU15oyg0WANnUxFo/atQDO5LF11DrZ1Vo1IGt0r/rLviZVSj99SOTws7fYlZXyfX
e15G5QkYzVa6+bHTWPEZGZILZTsn+qlL4heCca4Gkrhu1EdLH+8DhXhTDyutbi/kFPpZ4uZQjLT1
YM8X7KH7BQpbbKF4o/eoDQEqqgiRUNJAtz7YbL6aVgvTHoZq7wa56F7ypX9R9fxpqUE9SWeP8Mso
pH6esxghJH5hbjL7nhg+ersOK5IR5ppABgw4qyZOtl1cPzMl43hT8xuHYKiMjJ4ngx07qiM8JyTb
xhgI+8h706pCbMyEMwzut34kWzLAR7pPMOGbrWd9Y4ZkH00ip4eli1UlT2b3JCKXYnOk8ogyazw4
RvOw39Eb5UnJF4uIzIwPaW0+zOiJc0Ghgbjpdt135zr/ZsU7UKiGwNMsnIaPrUgzOTq1HkRS+coX
azcK195SkX8Ng3WOJjQDFldaEt1Alc6k5JU2jwRqsV5bJ5hncJC96mkxvG055k99Ea1IhIIR0OV7
8kK3rZmukE83TtR3GBhq4KN6FbAY80SuyFWttM2swPsaQcrN6GI2y5+KUj0XaRbatfXkwV2T0QAH
StkQz27ccHnhJIIPGbDrs4R1leHR8NzG7wmoYtp96Fp9XeUVgwDFb2xwr8IEDiYD4tqenDmm0DDC
tu63ws6fIxu5uZkCK+2vcSULwqXiA8zfNlSNMRxLTnvRQDRrRZltxmLA7lunqXcoiXm56aw33yWh
k7sCM95GdRl28IkuWbC4bZXza3D7MarhZ8OuRguNFeX/vRHXLBLfnD18eVKmyZe5YFn3I8fhlWvm
/tvTAHPh5I3Lem1nM8xzdusqM1rLXO7RaE5uQtqwzpxiNDcxL2r5o5jKLteyddvisjD0t9Zs5kA1
m3eNzV9TUAp1DA/0NL6wsn5U2gSkFIa/7rVHdKu86A0/VMApErLy5fc9cNi6viq4sRJPv+pWCYGz
YeyAXGMPzGxrf+nsjZFqu8JxVo9CuauH29BzamlDQqVqXO1mDLX4k3wR4KTI/m28mW0RYiU6e0rJ
cA9XQ4KeqRXlTg7JPbM2ND7MtkqeKCWHDjyS3FuTW41vq2P2OJjfUHeRF7NjY+QXGpsQqvQxLa2d
3k2kRyvXvOF6aQyyZ4sZpPckc4JMPcMnZGhPIFfnN5V2zh++vNylCyNQcybVepaQDqxrPy2XzvJ2
KrRDdVzIvOSZFETa1I7d+LWO7dc9YMn6R9NwnbEbDEqxrhV5FhVfpPUQnms320Us8nolFpsyPzEC
XwLNqOiA6Ub1OntLc+Wu6BqI9XJVZOmh4D3zE6F+Kq7kCaBwX/IeurT9DpXW9WMtuei5GcixPsfe
vI7z7rq4PYOsRKxGx9t6ywP3zrRWn+hV6V8Net8Ja4zMKdRIg65dxcMcPuyQRaZfjn0a174qzb82
lk63SsE4pr6r5fG/MlLMP7TM8rdx+xwORDudLOfBQo3GOX8fk6qd/XiOnN+OjMutaUcx+Domle2n
HFz+uzKSGbeqKq0+lxSKJycTjgyWyrGLA3ldNn5kRVn2mqz1vVYo1EuS7B2xSUd3YkgIVCNYyPl+
lTFbh7736xLgP1+j0t7AwNuaUfRbe69FmwY1mvpSujtnZIxmQcuGjQ08cO7P9kIJ0g7mtCoTPoRJ
/qHS/7PFcIdByUCz7Q9USae8b15V7Mt4apFvEqjTyXypYCKoBJlwdeCvtzWEQIeMlKaeQihtYKbN
wCF3gvjxTWPLAD916BgAwBfvSUPW1cyeF8dQ12yGDWyaoxTNC2NAQVxwo347CD9+pjubvOQGy/oL
uWJYR73xMJjDK2c7ok6zxW1e4ZLTyQ4f21OsKt+MPLpVBOh5IrmJJebNwGE8K0ygVdrpFv8V5OBL
vZghw18POb/80mb1o4HENTMJkO5YrrB7/rSTvMIg/ElirQyTwTqgyyImxX8ew91eDP5YxauFZTNu
lxB3MN+mScrgEjQ1DGUvOjsJB7m7IHF347GV3aVZaIFAfvqsNK5Qldd4PoOGwTTmVibtBu3TvHmQ
R2mm73G8nFvNeCNlditK78AKVqhV9Rcpk58zuM2iLc68Qf9afMJMjg03xIfuu06+ieboVkzKS9y3
+znh5EnnvoWEnsEVrf2BEU/Tul+Toq/tNN3ZOe2ao90TV3k1zJiqJH7it9qy1LpKSExUaYk6s1qP
Cyl+Wf9TVJCQZ/s4Im5zTXOxFVcckQaaSbxP64a9Cc0vx2TjVhFRf1kTEuwSNF519qx6w5bEhp2u
56nmfumy+DAKSusSEztqgZyxIagD++H8FSUC/tBccDUH3HDZOR55gQt66kTIQM/7rT7KQJPIbBb1
hG3Zp7lSf43Ypdhm0F2Roe4Z51LhEOYFmLUmaJiuM/MMRrd8IVWd6Wm3s7va9J2ejyKud4WBFdDE
xG4yQDaE9tL07D6kbkqvZLaHbOnUIMkljX9knrGJrouB40ehQStib5/h8+kWjN/FsLJVvD9l9Mlv
9VpNJX4PppKLc0T5uUOl3qEiX+cuXeUOtuQGE2CBTN1ESYp6gwWD1Y7jgE3BW7yba0QfOYuFadyG
EXhLVud/SZgSiDVscbIRB2notDw26Ws8TfNtNl1cg8oKQOkuHr2DWw4hnmYGJ6gOLodzOeuHfDGC
kldihRvEPS4CQR+I4Fi3B7stj6kBx2vElUgQvZkVL26dzUw1uirsYg+nyWN0lcLMXMqAlJZdypTI
Z4FqM0/YU5L41k3ul1pWG0xMK80Yb9wf67FrAom1Q6FX4bTHVTWBM53lJUIBkO6pU6qrlC4LjA4v
r7utezfUC4Kn3Vh7cwtO9ihTwnlZQpvulq24F8r6cDTKk9NeWd261yIDeI0pkir+YZfC+CS42noq
2SW2xnVdWzicBunbCH06ixyM0i6erO+xWkFBTrqVNjEijLxbM3LvDZO16hPuIOmW69rM6F+9S6S8
C9vZiCjFetNsaTPTgPW9dTvP9xFPzNIz2Io9dSzoo8nBWDVmxhqMwrZBOxcb4iAvBHTs01jdlnYD
qBo1CKgP7GRub1Qg/iNd0jW0vTW5n6mn3YxBCXAy7ocBs2A0hFlXyNWip2/s16zrTG4xHAXTEF9N
YYSjbn03DQZzD/dgr1De9s22ZpaQYhmcjA8XHrhfxvwJk54FTBDOcmLwkY1d0BoToiHcZjSlpmg5
JVR/mtJdbc3rdnQ3DaoMt3AwsWATq9OLo43Mouvum7HWxpQkEbXN2wKoZxUz57KoFyQUey/OVih/
u2qK4C1mQSOVdzMzn5GgoIiPQeQVG48a0tStleTTt6LkI6FiZAUBa9ggtsnDaldSBnuyOTKlwSg7
/JQtVrshm6+zm66HLIc6K+4FvZ8vW2hiAM1idTwBZVqpbXsho+tpmciJ1tKNnFyNw7Y2GTCrKI33
djA+LW36BkI++xKVRe1KrMLpXbOac8OeBvbNCL+74Sx80fHZq5VrNlt/E6axVa1UpF0s87kh6pVO
lbdmtKudOtgHUZsbmTqHqtP+OS7xVPnDIPtwkkYy3hREdSJsUA/h4yqY4TBzJZqWVFZVrW9kWb9V
eh/mTbVvs26X8s+Y2J4KtT0TArnuNRDv4/gvS40N1+iqZ2FInbPtmOKic7y69ceZGW3lFgdvcK96
9DDfUvvIfj+afecbhnyeZfzhZISwSnuHPrfXKEZIZPmslGZgXqKgYeneW2OZ1yqBpNJFyNHDIWXV
rqiHLx3UF6E6MUnKvMxxjwNw5I2eBjMooVX4SKLfOb6f1QiD2bczIK1CUBC4DZ/Tow8ZRkAsWrWL
9WhrI+fyU9+Z8HxLG13d6SS3lEYRjSG/ZV9dyY17iTy6spT2PXWTQ2VM12xAaioAiHf6kSSZI8sk
dB5WghJY26epdqOVXrDWWGnKve3zj8HymMHEh05HGUDOfkofay5ae3O7eKVawy0aBlrKjhckwmGR
xBHzawlOemHmPaEDkcmurp12ULfJw9LXJ8rB7DBGLlibug6LYQPQbt1N8bMxujQKMmmDWjxgsIY5
b6La2rSYUXHOYMdv/gqG13NSjH43D+VKa8xDQiSk30wdw2hOeWrEvdd6cmV1glYSi4clxb8lU/+c
8cn2cGng3eP3cO5WoT9T/xxjM/8T1Xg2jQfstgy9TtJtm38ZpGuy0Tm8cAykIsMTiOet1eY6bLDM
mbI66Hrbr2Uah53X/iaQdXxywbgsYiv2XaKLMRMGMT8a/5/5xZ77LnT76iin6mXObQ9Bzwl7xFXu
LkieytQ/qvpbpY8XC19RLeyYGdq4BxJQbIiVOnjJjADpnpgRr5RSoQTluy1rdAjTkPnK6PP9SHi3
v/T9mhT9Q8sdw0zorHOSRWyG0klNrMtVaz2PzlqkfuaxWQWYqTZTN7xO0kXr9D4JdAjHztjLIqWk
XPCDQO4MiqH7hwrCqLCI9xLgotCWadWmYmvXGg77NHp4xfC5tpXHZp/DXuVj9JUSkMVQaZM49fts
lK9Oy/CyEPpTRo1b1PmLOWaBZCeET3JXlQbw0uW5GiwzqO1SXecZgxNCRh3yYAxBKDJj15XSF499
nnajFOPjWzdwJbNgJZlmj95zppO02CTIjEn5bXCHY7MKU7qk3C1WBLj+JOV4IpBgndnZk+RPURlS
D0u/VvT2PmrZb5+0OytuTlE+X5you9gJ4Xm2daMYZMKvc9NqNmVxHA758K+W81/Vp5tuzM/VnD2N
DW5606nfHIZlhYagRjpBoPNZc3SdEsYzAw7pfpzvLKusq25cz1rMopLgdU0y9bu1xUlNyxuTyqCf
85sRF3xbYp/29YZJKAqcelgy5y13LYKACsy0Znx4dEDRbFxaHPxNq37oXsqTNH440nyxuR3cZTyJ
GiJbq9wJ7zmpvfsXYf66LiYz1iL+IYhgt6AwFrI9Twm/mbo0vuoOKTurGe6+2TLRO2ous+rZk+0R
jOe4K1UeEExbOglow8s4NiIkMnLNXjJrpQJnuomhryt/Y36csB/7vaiSjRLVB7uzz7mrHBVsOVmj
4H+wmp0ei49mJmY9XfKtZeo3WDMj1gSGl0vtMcFU5VfPj6k+VgTtUhy0hlAgr3b/SgJpmYx8dep0
JbnmS1nGhT4zV9GwJrEzMso9veXsX5okLJccJ1VvvpMMPPq94tjBQOuaFMnaVOM/ltiOU178imyA
ENYYL5XGjozChCtTtesYs8tXsYVsNJHhdxLHRo0z0lq+aVhfKlM8J6rQA6Ubr5Gh/Jtn87UYJiqh
3Nr0TCbnufvrBLL8oJpvtQGaFy3IbgXbkS0b2lVzjyp88HP/XHa0+GzwwMFo+nBJ2IJgO2cKidqC
KqvbP7KUl8oz3mOnUrdqzvQoaZd3sxzOTTRuxky8iVIJiyn/ZgeFL0/pszXR9b9u5d1zlu44rNOA
pIQTdJbNopb7yGqDNNFeBln8DJ2DXyDalXKQ6yWzQold51mruZM6vDnMcpp163pyV0IMD+tJbif0
CkuvqjCdKLCjVsw+++T70XWVADAr8onTYDRJXbYfhLnXzf4pTYxAGyeHLSEtBNXL8dX+LeO4aaSj
4+Nm+RsLPGQ4FLhlXyfYZhwOBhpwk6sxSvgJGvyerbU1C8dXGyOw5vZ5ceK3ziWgryZsyG8HudGF
XCu1x/HKzqXeVvyR4zblnkd7fBUmOcZVS6v3H2fnsVs5kq3rd7njSyCCQQbJwZ1sv+VTXjkh0tJ7
z6c/H3UnqS1BQp1GdaNQhc7gDgZXLPMbUHUH/j/jwUXzeq8hK1F7JH+rUeeIz0eATgBrlmNrEtTb
56YJzgUMXgbf9VncJdshsGEwzpctIHPfZJ5XhDS3JjC+SLcB8xe/0ZLHq7q4yph2DHX/ZKFNRx7D
Tvljfjb4yaUc+z23f7LJgNygfIBRcPUnXlA/zrBzapxmS1VS4nBdE9Ycl8mC9hGcs9MmOQe++WwX
7hUeKr+FPbnkzc5ZVvrjxgy86hzQK/rIlGwhJIGocJZuGzJWhjbPZTY8TVl7Y7ZqH6vuNkn6TZ6k
Vzqb+CZGOn/pnZON6zSgNx5FG+SvW1AJZK8xAw83aBjHSTLUUoHNVMYqEsBzYDA/Waa/qzJ1oTLm
xwygaMHtTNCXTHvdYxKGt05glrtYzM0dWAsTMmxK+CLyFJx5vvdu01nqQhTJgTK52eXovgNtbMG2
AVbbTFV7mcS0/FonHjfL3+QmBV/rHwqKNGbnMZZfGg6tU/2GoH+mLWfbG+GhMmObJFgdagmiIAr7
M9Bu3i4a+5Xohwehq28Op3hlRUw+RRT8ipW7mZA5s5bARtPju0fnz2zN+wAZNhQI8vwA2XBY2XGX
A9hNfrhTeOOimEkzC5hrZ83XvjfcFqVxbU20e4xZE/a8c0eUBaDBYZvbIE7GaL5KHeuSjtVqwr0u
tMR1EMhzlByhvqFlEJVztQ7MsVqXeI2bCcJ/JDxX3jisRqqsMQmvEesHD86MGEi81eWHAiDnGOUP
eWqskBU9RKLey3Q8h8jx1LQMxPBKPXfMcWlqHyoDtotdXzWdvxNWzSvp932Y3OTahawCVGgdBg2U
oxl+jTKvI4ADHO7kUc8MgubBfrJqsMVwB24QaPS3poTWkNnJz9hDBlTpTq9VSAZbN+GukuMGf5gd
kI+HRhbwmLW463W5vDlQVVPKN1rvUV2Fa161DMktNC6c4Ieji6Oc0kM/M/dNwo7sCIYX4rsOI8we
fKiauluEpoNNmgSPFIzXuVNeRBjvUhoaF72d/mXokK7HGUZnCV2h55KF1u8MbrhxK2thiOaHbAZo
7va3mLy2ZyphXkhk2nF/7ksZ3ZVtA8LUssQRdAbfrijCHaQAg1YOM3Y/NA+Jz48gZePohbpc69y+
YC+Pdi33dtLeu+3YbjMQIC5KwKU5URaZF2BYfluieVYT/W+zhKWTNOJZpT7PSbBVpKV+Ft1PYC3W
E+ibxJJ7x6aSRSJ1lzEfnTGD0Mr6roFzRqL5pvvCXPUZ6r1MffpgaegN7bD22vpXUQKZ9v15NyIb
T00alKvcCNoV4K5hZdA8qfvuMq+MkYLApK8Dt5TIO4KemlWE3LvKb+Ki/GOV3FkR0791HgZ6HSTT
tB9aMk1t9S821++qZRTTSQewMAKlblJfZ3wlRcBlTsfzubecuzycSQK757klIxhcvJC7m2BhztZB
ewWLtNuIIdvKJNkDtEcgM1JQSZn1xc1jnrtQhPoz3x8fVefsEnrvTt8CRTLTFyc0ro0YbWPwcNoc
L+wx+tXl0UU7TQcfXiug+8sJawDEqO2zQCz74WR7eFPzzgyy71gj7UVmXBRMNPYhqQD4vP5BAPpe
VzXSjRgj/7RjeahyKLLh9ByP/abz+n7bxKJaVWH8OLXjZS5AMVoJwp0G4rHEoR8YoPz2gwI0WTf9
sUf1ROr3PTAnNGSG6LKv+0MUy7t+Uckei+E3s64Ont/4V4wKDpn1UDlk0wN8JdqE5WUFsQYG3fnU
h7AbDKi2Tg3nS9QUKtlyYP3hqjH7LeK8T22fXLai3AdNf10mxbiOJxEDSjV88COULX5pmWv0zIHq
VLvKngBE9T8EqL+M2ZDN5b2tcv8G+0kOtawhjzpI0ZsDUJ7KCh/SUt1jH/4cm2JPD3k/8nQyXWB0
YemvyT2gfszyMVTxuDIhUTJP2ltDesH0iNFlaFB3LNgpjIauQZXQxBj3syWvezu+aDJRbxoQnfT9
z6Vv3gqPSrVrJFlIoc+8PLkfrI4Uaypv5ybcR75zhU/vPsyAoNWlBhnEwMie5nWbuN+gGp2hzU6j
ygnOwyrea6m+j2bubJErvE6ASYM9pUHhDek3t/wTFkBrEAJ5USHs5hpEMCWvHaNvbM80OpI/npVn
G1GIWx9S9TrpLC6oAoAIduIbb4Gt9NzmtU+mqRs657gV5k58o6h7mF2BpXIT70Dr52wavPspz59M
zXjSTzaICxwmwTUTlwhO5oKBTl0+42y5CqV5ZjfGahTWjZ6RTvBocKd8eb38OVnZ+eyhvGKp76rR
h8KSvycnexwj8bfyUXjI+6smji+MbH7O3e6G83VncHXYVXwhPIwq6BPOcBkSr7tpGi7b2Qivxk7+
qgabd9ocpMkwO/dfQpvBuxTzTQ3YZuU51t8gIhZQrVNhnANxAxgtGFB3ByYAZ1FDPMRghnYyOLq5
ZCqTbJsCUjOk71WTeRujlr9UH1z6TGjH4WdHuDeL9JJU8sFxsxuku/nmmoJxmXfXtQbqeOW1ttSa
6pCmFF1Je+6e/TQnMcgODOo2o+fcBPqPV2TXePkdZEcXamb3FelfWMFGdof+qTDlTU2dkvmQoMf8
exS0lyYUbJiaDWBLhlcN7RiUF+x1kEGprdvvsZNvUXW896N+z9z9kp5NsMTAS6R571Sl7iuvqFZB
XN0Y03RHjj6uowonF9Qq6HvAMbV0eYNqxE2eDj9dho3Ciq99X+5QvGAg7UBVwvshxXpv3CUdc+K6
uVCtc81ZuQhKuQ9MHZ27fo/WQDR0u2rMHjJuAycp98pstoAH1rOTbNuw+u3PNW/cH+601ZK7BPXv
DFiscvvL3uzh+TGJdGV5Ng4A0cv+SoMZ2w7EJRJhGgcAvWQ5XqRhs8Ft9AYHcxoZoQaD5H03aM8a
tXmrrApN+xHuvcWoONRgevSjxJFksbC67EVgrgJnPguRMV4j4PCj7ZJDapf0fE3A1OinF2Zy7Xbc
AME0rAMfZGcWXcC3WKM5AmgC6kgEHKOY3R+9UZwVPYZQDZl91Y9bT7Y/u5IeEYRKJBqCdp8F4bXj
NtdIuq/0VPwNIFRxwrBIjeVwobv+XvH4iFPTBoQH2qpztzO3dUyXKtAJZNDqAKcdOiNCfWF1V1ME
8CdcyIS4UJnf7dbehSq4hBe9VWTEqwH+ghsvshQI663amkQ2zn82S3uDawnwVIiYKbIXgffsDdHT
mBnXKZbL8P6OaIAwQGfm409XgKmemXueC2c4a10aEQsqKCCeV902YOSXpoBbUaZdQfE8Ihn9q5L5
TnTWnqbjjc3QT9TSW9vDsgFJsmn6+CyRwybuw0MS+7D17OtacrlPTbNVnhOAerV2RmjfJmn3BGPv
CZb4MbRkidfxcAX96CAzZ1NpJOOYkicmLHXu88fK9td9xfnNUvqi3ooz/Cwq40+HFkbYhFvO5YyX
cw/VCmNqhrPHyodZnIlbs4TnUY606yeOzZShhkJiMucbp6XrKgq597LyyMIv3pjCvaimywXsV2Fh
E3u/Y2f664iIuVpw2VgSmTA4tM58PpriecyssyhzASSpg49kUFsA1w3H8zimmiuTDBSY/UNL3tvM
kzs53jCpcMFdDORYZWeeeRDFFn36dQJmAmwxaOzGBXvmDjy+0V70Ct0w0rjZza4ETx0wB7b66Lqw
NTHKII5762not68QwEZM65J5qWMW36bcpMylYK2bfuMzJlZ1iCdD95T4zrdOBXdtovYGwyCJ6tfc
tyDICyJO9hurt4eiSPbp6NxgsXOc5oH62Mh+IzFgP/FFh4/+DO/cHB9cktZV0KRy3erxpqo4qg4z
Gtcrtxh8b4OY+WpU8umRUnNy8x5kgnimKET9QFwtLARkSo5BLcAomhvbgwOuQ1jqYiCCJhtdeS9d
mt7HU8CYintNVAk77zcrssMrLGmtsTzEEm/Hzoe7M9/kxrwfy+nH1E9HbyEaw7EHztBC2c67p0ha
FNbWus6tL7QuP5AyRfRQoI3PnBdF+uXf//pxG+VB8//+j/y/EXViqoWVnE3gudalorlOn17e5TXB
4HOhnZOlXFsI5D4cW0hISRZt0LdLGY2NDl4dGAfZDuiE+KZvv0S5CSAzmCWl9eerncj6/P/VpPD4
lGh3ed6JtGLiDcw2aOIcCkcYm86Nu63XAmmKg+paDcDNyQ2+UHM8EVZ8XVK7OJksut8IIp0IKwok
UoohHfyDPVtwZ9Blp9fmK8RT15//NrmoIP0jrPi6EjrQKEvj1MIVuvz4f95ah0AS6lmufzCBRtOI
SgzzTzYuUAMsfNDzDcuCejwyre4qJL3FTipX6lqoxpsvOoeZNQIR2qVqLnN3+O+vWVuCLReWjSDb
qScSAP/YdSoG/EUj6/vMjUYGVll81RvV9IWSpTpRK33dB9e2INJo9Wpf+nYf+EdgxweGOa4Zw/WI
gbUREEeXkUIFI7zeA0vnZCHULyA0ZWa/t4c620dpBduvH2hIROkQ3nL+xh3zSUA5Pv46w96VYcas
QGTFvVMp+dTEk76K8ZdsNrYh7YFSFtCdEUBw3QxZU/9kPJBE6zERxTkdLyZ3QvVIrQTgZikRPG+W
ND1hWXxxyNVHR84jz7ctKRffv0Vk6p+DAFVz7pvKMRYO4lRcVKKcHwLbZmaZ0x9165hLooN5rOD2
ejGCYEn0y05LxrH0myqGyKVQALVgLl6No24J433A7BZwT5dvPc7zg+NNkUf2Vea3heA728lpiI9R
OxVbbJ+7iyrx6kvDYlNWZWV3MwhT9PoZSLpxcnBmtz9vBu1fSGqAFrw0qiGijQH8JBNhafv5d3Ei
HrYcB425GQK2tmUhqH3yWRQNo2w8Po0DsifFeTnnfXltVEiqHcbI87MtpQr50udrfhBnFi++168Q
uTJ5KuPlRBU65hFr5hlOWLY5u8E6ifo6WxgDFGjJgAjFdgwMwImfL/1BQIV/i+kpWmkef9ZyOP55
+UMIflVZXsg4UyW3FhgPeudqetZBIb44aB8txe5a6DJKNL1PjexH7jNLDjIi+crKl3hMuz8ORPxg
E6vI+kL89zVCnEQ3jYWAFlJxBrAqefu7UDEMtdBWeMxQ085oq7sGciNF7fya3NpFdaMBODGS8p2H
UYy9oxNOxyaQ07eiheXeML6lSA/RkAgSU353SyQ4DnOBhNZA3Y0sTaYfEAmnEzh0Xv0Nh0Pzeqii
+FfQI/V6aNDC06QGrYGjrIG1xGM5tNWmUZF9mat52AjXLK9mWgEUTroNL6ps/sGEGU2QjHHM2vCp
+Vtt1kcjqP2tj1vHMt8tD0ODCy24NY69pbL6CA3G9BdoIXO+kog1210GYX1U4flc2YxqE/QMyX8k
5nGjJ/iGaWIsYkVGeqHEKC+4uqsjUoXAvCM+TMAgGbVbFqMNZoIpeIGVmF05aeu+TGZu7D3d1eeG
WxpPiKjBFImbUF0OlRm+BHAUwCMabg2WU3Wo7n9+UD+6r1Dy1hoDA+Sc3dcw9s9JHa1wxIdXRMfO
8RBqmKo+xsSMDSg2kVG4+SH02v4ZZGy9j0bByKDLLadFV6oNzIOJI1QJy6eMfqUxLpxffEVLInB6
2rhLl/SHbAFrhbenLdN9VBRjEh9r+v7lzrHLxNvr1DUf87gvm4OyBjFcpVE9c2pQB9x9sTcf3GFI
Atke7SHN6On1jvtnb4RyRqB1kKW8lL512TTqR+x0ahMNSu4sqmsUqWhbVqP3Zyo5EFFpdNzn/VdG
4CdXyaufBSrNFqJoyiU0nexD01ch8HfHOVYtGKB4duHTMVW2xy9+8EkoWdZBapHOkGbapvEufLvf
ngnqtzMT/FHyavwOm5ApEEhLiMOWKB4+31zzZHNfF2M1oQXOGZL9fbvYNLsdCrl4uzW9DwKhG6f0
CtnksxqNKCNsul9RJxtUQbTyUDvSzjlSBO3Pqkegd+PHQ5ls0n4qfvVDaMd7CQH1jwle4ywLRLuI
MQQAStOs6leh1nT4Z6+Zbz//BR/tlglkTkrblOzXyQ9A4KOZ7BDrqoiM4id6STIE2DIPzz5Bsv7i
Oz35FF53y0T9HPsNHJwd9+RCSWU0DB6OjMcxDXpaBlmD7ZGvYZ9m2Ln9kiiLhIg5xQDP87nsLv/7
T7W4QTVmySYWkycZO1SJaGhc3OxCHSSXsU05nEfF2Kx8W01fiOu/P+wY8ywC99ycJg6ay7b/89EN
cWaYDjcqDMXRepnnCa4xTXPUhT7/TfIkJWFLqQVMZQs+cPyY7RMTA3Qai9wbc310wFLCH01Mj1Yf
Ftlwn+NUj0BwAkh5Abgb6ujKhEPapFCQBse4H+NIcyHQvoPc7tdIUmUjsOQMBWn6sSKZm1+fP+37
98/D8tpdaSMrINTJG6g4v77uLfsIN7vZY9WMUzidcZBakPJ6C+LOkNrz3kzAyn++MhkaO/5PGKaG
YVqG4D/+zTa+Ic6ykf+8ERGZycD4FEWTRPhXYQtHqbFon9A4HfKlSYiEVtXXye86rWykkmXIpM80
TaTNRasX6vqkTHJ0mf+Ow1i/GIOc9cYK0GFgABWAiDaEL+y15XrVDz307nXs2lB/kL5tgFT7Djbh
vEFmUm4WDrRFRJfF54bTyquszkxv1RghjVgY0D5Uo9QARMtwYgJt1yb3sWN26kB7BB3BFiJWtQ6h
Uw9r4ZBUL3AHyGNm2JtnM2ou8TdRgCJax6p22hXlcn8jbJgUqvYwn+GSAo/loI/1py1Keq0W8+cX
U3aLqp/j+eFaNRWkHdOO/YupNpH7DOJkpqnVmMYWJI+a9jR7y4nRVwjgipxDBtdVqqanWcQAlctM
XtKidbx1Y1fOr6JGAnGVj21z2TWwbTcGQSBay8TvanKhDMl11KS6e6QNOnz6kFqEm6EctS+zbj5P
spB+12z3U3O0ujg6W0BnxVYNo3kt4oGxtx/HIFoHZqYtyEoE0laYE05/DeWDS7LKduEfUSP/5lmy
82S0GMh3dK0vuhlz2XYimWPAS0d4UtL/Aw+3rMDGWbS4Zw1VaDtEkuy6qRLA6F1qZk8AB+rLnGQ7
XusM/hJeoqPItlZshJdJjkPMrlBuke4ozRjryi5xUc+HV3xnMMgHecMst1spt0HTy7byct4kTYyQ
Vq0GwKYGuguwUvveOxNOGSKB2QbNL61oFKEqrYbnz7+K02+CCh+vTa5jpeGcYdjw9psgH0WcyIww
7PHmYG/VMvpmCvmUkrR9UbS/C1N0K6DcYkEBbwKX35OVUHPOMtuiF+W7snU2WeoyO2oHAHZVXaYP
bdvkX2T5r/6uJx+8tp0lxXfUYih6EoKtZAqtcar9oxFm4Nv7uESM0gZ/ufJzP7JB3trTOYBy2D/R
GGV/HAS1H6js9dNQDthxuNZIpx1kmo8Yca393aB8X29UXFbPo2v6/80k2LG5KHCLctgo5JSUOEmP
ZgHgiRI6O6bZhNYuGQ5t1shc9MmtnIb552/+pKokGnrW6x2oMIYiFp/cxGMZoH5eZjGjLaaTpir0
UVd0ODIgXhcxevS/gTWb958v+s5piEV5HQq7BRINfXopJtzNyISn0Vnn1sCV4RGg5ROKFcoX0ZYR
BKwFI3D/+L6dHuErJuefL//uTmZrXQxmXSBVLh2kE6ch7TZT5nLfHEk4tHXE6AHZyJFOw1dW86+O
vidHj8aQTXsKEyyTBtLb7ypFpL1CrNo/guygDWz3UKoB9IJsfUEQZPQw5kvTcm3OEaJEgws2fUe2
hBasRvhu2Lqzyl/s1MUGILMcgWRgj+Q2qkRh8JWV1gffJU0sahMpNJfZaYmfz3ZQm3YSnOXoxe+b
pEA9uRrGEIQb0fwYySzvv6iHPliSkIMJNOrtJnt0+l2Wfs/MFpUqhIDEOczu5oJ58fytTK16VXrK
/2K996fOBoxFu5JUjG7taW3o5QGTxNkPzhS8Y3puJbX+LOvrYlDPwDm7lWOP5boNuBgGqHubzw/d
R2FoSQLpIdIvwhj3JOfJh05Ld0RJzUM85AzwAbKwbTwzNvbQyAnS6dBqX+3DPIk3cdHB50P6bTcm
wJMRSM6u0pSBMxy59ZRlK2SgVsj/xt8+f8hXG7p/D6wtHRM5bakE/yU2nNRMtO1cMSI+c4zxT74s
wgp4COxDq0CQQWZ3mZ6sctX2gQq2BlBiYGWllT7ZqZfdKpqUdDr6grEhZj3NdTgRU1ZhopNNMvb1
3yhVY3sIO8aDmRUxfi2F9UAPBvEh6MemXa2BviOF2AboDhrFVdhZoJWSIC8lUQBH1gs37Urnz+DO
IelraZArlWpMfmAu4ULuIDUQtBK9tFqn3hAkOEMOdBjMeDQfO52a97Xrck0jTe+4G5r2VbQ27cFC
DCqN8z9j6qA/DHQkfEkemDbuVBeYu2QYgVta47x3R3gmq9Iq87tw2Q9Ahyl2TZo8gyFngCW3Iaef
McxMe1u0bbiIZdR4LlQlCQmgXIlgkB/OyRWIYVXuMxXXiEP4QdBuo6F0kdEe0NEBQ5uJfOlVgJmc
6Pp6MJ6HGtOgYZw2KjfTH3hxsLeFB8kU+dYbu5o6Zz1CLkSSXGTO5axGWX1RXZxGzOVYKCpbvlUQ
1N7pp9obWtah0v6xnWoGdlgrNdDsM334/PjJpcg8PX6KNMSlv0r+6ZzcfbXX4KZBVDi29uDHWxJB
ZrZGQIOd6Z5d+eX1OPrmIyP34DFqJhOZxi6b4F2oRF8vdpUMJqDHI4jx+YO9z48c0xJa073RlI3y
5MaIdNl1aZ2gzaSD7AEt8xw8WgUzecrj7ou9Pr2Rl712pEmcEIoa9fTOiKy66CGfGbSJinAbC8Tp
nGiS22Ry6kNYgrOKY6rlz3/ghztP6qFpS1FGylenun+qorwUZNJxYRzhkpb3CJggNVTSP3kKhWvR
gGcYmvfoRrt+kV6nQhrX9qAL6KPV8HuqEpzpPn8g8/R2eN0G7jSMw10Xs7TlqPzzQIbv1rhzhpRp
LjxRZVlopmSdP+GRDqrwSnDuh200j+6jGYXed1inIxZHSI8gWzN6Rb1KoryGpGUM9VkBId9dYZiC
HTtynnOym4UIokeZhOpBUCT/rPIsnnZRH5lIOju5CWA3ImuHp9z99HWeyLUdupiGf/4jPzpWKNx5
2uXGpXuk3v5GjKyGgbzBALobd9BxYWMi928ZD0jAgnL8fLGPzpWLvR8GJJgGu+bJ/RP4Oi5S2+b+
kYO5ko1+CUzEyMk3/dUwELTxqHb2/4s1aa/Txxc4jp5ml503O40XcudFhWfu5UJo7V0/3kFc8p9B
d3r3czHlt58v+sHJIY9Z8gpBraHFyckhaRUzIhnuEZy7dcn8kThd8kvzgSIL7lTzxY88zSs4qUsy
aTEf4W+ZBL99i96oVIagLXcmZOBNNfj2VvSjfeP4AtSY7Ip1pdAOcMYmPyIu8b84RLh12rSyHIsg
JZbt+OdDabt6iPuebhbXAYKCMABW4DiGPeZ14RcWnR/tLFHJsgTJu/BO5878qGBIoWof8yEHLtrV
etqMkQuJTcWImDbgWT9/lfKDi4cygZRUWGC/33mSKjUSjOl+whHU8S4xG9S3bGAPFOYV0motXFId
9vhVxiGcKNls5xqnOJCpiPqjEv+tEIm/MzuUCL94sOXTPLmplOPwydLUwz38tR33z677ukaDSmMK
VqRg12XqxxCnzWadVqWJ7RQ09NadPWr1MgZYOPQIpoRyh2/VzOHP5LqDObL7/Jk+eDuOQ6ikspba
pMP/9iC4ARUpSKz0jAzPvmIaVFyMrWOMND86+0VHAdqWn6+4hIyTTSCjpmdEr5Z3dJoWdHjHGHaH
8Go9SggMozELyuWSXH/foIl8rUxM3WmsBckLcQ5cz+fLv448T9ZnoGHzAiThhen021/c4J7hA9bC
QxQ43+2ggugqNYmkSdcFe6TRgL2ODIryVVNQQKMvZQlv09RTeIVWRvyVsee7s8pn6FqEHnvxc+WZ
3j7NqJj8mZNWRwM9xW7TNJSh64ncvfgi4Ly7NoDbLlMuMnQmDpSVbxfKVJ54U5+ZR6A7w4a+xbRX
NpMbPyrM4+db/O4NK752ThO9E94wNebbpQANGfgDQvnjlsLLQ+oYp8UJkHza1MfCccMD8JfhW08H
7r/ejTRoCWtMCbg9yEpOfiQ7gFMgY9NjMnXo1TW9Bd2UaQmqLl6DMuN/PcosR4hRXIxKQvo4CeKT
NyUNSt10HhjGrevSRYmmS41tgjzunoRj2mHUmO6aKp7uP9/i9zGOpal+QcMs6Rc/+O0e9zLSSZ6X
7bGoWx/pOdPXGI5UQ/kdPRJIxV1To/AC2gUhHTcJ8DyYbTT4UJnzq63h2N2jGHL8Akz0EQbktZX3
xRO+P288IJ1BPjHAH9Zpt37SOfaQXdMeUyS6tlAyrUOaCvxeAu1+0fz64LzZxFTeAXUoKJOT85b7
Is7GFGvyyqnmll5QbPxoKwRMtG7MtZOjF+3JEFJZYPey+u9nwOVHKu0ACuAJTjKkAVy7DzhYoI6J
NrIwqavwbzLxiRUlklEp7PXCQhPZM79yyv1gh7lDmEjQm2BWZJ+cvqjWhpWkasYUtG12QWuaWP4t
Ykl1Lv/7d0V/UVDHCFqh74A8TjJwTfvGdBwns3buW5i/4yVYx/hX2WT9y+dn+/3r9KhhaL6CjVvy
25OQGDlWD0hxTo66k/sCaNi25B1iWenB2pSomaugGn+mMPY+X/d9OcMph8RKwuDxQm1tvf2mVF5D
uGEUgXZxk8aPMAcWychmRgpgG2YzvV+vRiqRHnUHFa3iAXCsBCyfQkK9ahIMUwC4oW/7xea/llFv
biyea2nwestmsDMnR6xrI22VvT8cPatGeFNUWb0NHatEgDiDdovKflnXyFKWCwa9b/HianNf3dpY
4zrfP9+j9++GNI5DB9uIPJkC5O0WVSbNRQ0m5dgwJLwZ4Hu9jOOUr/tQSkQDR/tlcAcgdT7A7c9X
fpeoLCuCnGLSTKORJuzblUnQp8AOWRkRiH43wjuFJudGz4MPtrxBHeGL0/DhL2WwsYA0AQWcVj7+
7EZ+1LTtcaq0d9cj6LgCtGeTosl2vmWgStYiEZhbZ6r4Cqr5wW+VbPKSFfDKhToJaIYBbwJJhO6I
uqi4iLygvSPZrWBCm4aRbDByLr0vwthHS9JwBiBqcm+Tl73dXjT80iJpouloW374m3EWUv7lVJwF
bexeSRc1zc9f57vRM6hISRYOnkiSqoNwfrsgciMEml6PR6F8IztLixatJiGawT3UgVuSeHldMSzS
OnI6H5VXLoSuKu3h2U6t0o+VU4Rw0rspyr+5gxUgvE5XXENBwyl1o3xHTv85gwK6R+buesRaWp0n
J1AhhVdGaTkegxxrgwLKwi6O3Kc59esvLrTlT3r7wS+zeHJTnO5pqZ72VZrQn5BYjsejcgN6WZ5T
QN1QjUBF7PO3sGQJpws5guhCBrHgE9XJSwAf17uzPx2LXOjDgKDRzhrK6LzohHfdlkm5znjKp88X
fQd7WV69A8ZGEGiJaac1BxoA7VRW1XTMI9MMN4kn1XRTVZbwL7TdmuOTEv5sIwUTqehMy7Ty0IS2
8ocihHm30s6kbie/U2D24xGncTFlRCAmv1Wzw4hogu9UwkErtDehPuB28mVRHZqu3bYOvkp1X0Gb
JzvImeBt2YQkm2nY2x1s+KlhNKr+2Ckd99cDJGS5qnoxepdRGljtlWNMATK6cYTMsl/X1HN+NxaY
aEydgemNJfJgMUMCQ4ZU6zgiz2rn0be+JYfYVqnwnoawghBt+3Hq0s4zQtwjGOVgAbyy8aRU56Kp
8uZAC0s0Bw+eJX65HY3fB2NwUIfsOsS9vziep4A55n/Ef3D35HYLNuy0ji0xROEhRYhViBe/zIHW
9zgvRy1UeFT9AH7aezhi6EH7qQGhr0QQ8CnCb+N8wBbiDKpqD/ixjv8jamaZR/Mfvk0QGkzPTg6z
rSLsaWyscqsibB+hScPNL3g3xRc3w/v7eFkImBgYdhAhDKTfvvNOgPkupw6CV5FeBTSaASZbVv7M
HFR/76aqmfE3qfpvFRB/fVB+uaXF/kUwelcALO+AM0AHiY43keIkYLdpjm6e5YRnfjG0D/yPupOI
n0rkZlL9O8Tc1YA/PPbXfRHWP7K5xqHJNYzfud2Hv8PJl391mlgvAB0Q2vr8A19C97/fBI9GFUZg
8KhnbfcULGM30g8GgadfpexiM4SqQIXJEcggmsNX9fPpvbWsRe28tP8V5I3TeyuDnmzM3hydeaTh
x9Y3gVdYcJrbdPLuclvdf/HTPliPmpYG8/IXTtAn256nTllXdklcKhfqm9slyW83wVpi1dHSRPCz
VeGEZi3MROyH0sAE55GN+Kv4kw1AVMOTQo11bNb4Ojv3SeviQpNPUYfqdh1w6TZ9D84DZg2Q1w4u
6Lk3d1JCsHY6YwVoaHoO63Gq9rB1oZj6tj03u6K1bDLUoJ+ydeukgqgXwoRflchMImfUFsP1mPV4
kLhBNDzM4wykBn2p/LuVtnmxkiqws82MlIqEuodexaoWRCp0nHqPf2LVjb/rwjD7EdDehtjH/PXY
eDnqpmGUFDDUPbencaKyFlRojuRkJ230nNy5GjS/StQ3zjRktzo3ZLSdwQd9CWNb8qGTA0fT33W1
x7CFouEkQfb72G4GM9BHC0lTNNBjrX6UgixqLfIwUSthBYxdxtT1uoOTJmWPjm8GjDobMVT+4oRY
p4kjJxKqA61HCN/MpE6BAj4DRY97SR8xADHrMzlbTKMUmhjASGvs8jLGoo1j5PtuyBSU+XSqqm3J
wE/taOBAf0RuHBWQnujh/PSyoZePBsYO3+16KEeE0iK67kq0o/gJ8VSib4rE34h+hT9vOFkJUj9V
+Aicz4OXrOdUQQdzh2Rrg5pxACHNMeNqs5N3zogYykGhyxd90ykokU1dd5PYODZhYgO3N/TXlp9I
+/v/UHYeS24rWbt9IkTAZQKYkgBoylJlpQlCJZWAhPfu6e/CuZNfJYUqetCD7jh9WCTBNHt/e63O
rIaMucIq+dEOSp/9rBRZdzKofGB/Z1TiTlEAUKGtKWRFulktA2MuhGZ9vAxd9Yu07mIsnywyf9Tx
+JypIxJIJCVh2/Ljcay2mJul44kjAx/69RLHup9bajjKdXyMisg4rnZqhsKAWwPxbICdQW9mjcbP
nr4/VwSO6BwHXRYfyhzeh20no726KrVop4q/9Djx2zlCma3WAUizWov7fy9AH09s7Dzbidl2t8Ei
mkAfzhsQtFXSzC5CpLWv4H4t2q7v8GDqMsPDqkQTdML+9e/X/POJ3l7ToytiE75l8ft9v4MENRRG
pNFVG+Ms1JMG9Fptlfct3b9NEzgGg0eWzpzQT/37lf/6bmlm0Srh7M23/fsr5xrvrYTFe+LemSMX
hAVUMAscVMAZ9+XKuIOkDPJJ+fLj6Xv7iLmacBqmrrLtKr+/qJAL1/ypjc9JbmsmRBfmUPeaZ66f
PTl/7OEU8LaT43bl4t2R7v/9lXIZZWJZ0gTGad2g6PP4HfcZaMnSSr/Nc+fsljrfXhtiTWm3m04T
DCShB3IQa6soOcUS6DZV6n9/7B+/8P/+ru1jd6nh2UJ++ML7xO7aLQF37koFbWFwlqBDa/PQoQE4
umMFIHVK3ihJ6J+darbazv9dybdXZp90uWY53rae//6J0KholcMic+ZRsy9LWo4BARwNs5ZT+Khn
AB6By8+TDXpbr24QKaxyqrA+eeK3l/njz6BBYTiCPV5+DHs3SVf2g2WoM9WY6qWW47so15kCQCRO
wls+nbL4uIH997YdwpuCxASdsg8X/mQWUYGWlBtCjD09kZAOltyGOjSM4AxdEp4lojQ86SNOhGYg
0rOo5JMvnUf8z3dt8tRTznS40dNo+P3DH/SFqCBJ4LMD6/Rqpth6ILNh7zyqivBhXKQ4+ThB3bDy
ZM9YSu/PEH39SqMrgk6DDQQtZAB5w/mROA2AAhvDY7W2Hd4/yHYCdjCglGw+J/G0iQBA+SgNynmf
FWmw9jVlWq2vz3oqrF29es0hifOfuXRmPxJs6w4RLBokKfIW2UPRX3lAiSGu59JaKmuXDHVy2xCz
DKKsSvBt6yPTgIiqCAHzlxNFg1+YayR601xEqIYijG2Lpdl+lGlfl1jhhEvsBQFYFT8U+oiiCuhF
OCqSlJmXQbfCvb5n4aEOp1Xy2Y5pTGclElBCy+Z9qrhzLAhOUuHClk7y/GL3tHb1nnksTmvWMY0T
55x2rY4bMp52ZYtKMaeK4TfGBNtjiu1nsy4hVzhtCAzS9ctkNvY8n+sxbWtoaXYN3iiXsfqqtNW6
NkbUN3wrEHfNofxiKmNMAxReEXT3PtlrTIrdN+mU7eeiBToD4Lbbm45Wh4U2IbyYqLd0TjEQF9/A
xONKM7aQ2lWXERWjDUq0rUjMYK0aBupdoOSUFqGH4qU7UuDW7tulSl8tYJAjLifBdL+tKyuwPaAm
W7YbuFKMNHQFaxjly/snC9S2qX74gbJo2owX0nahHPNhG6S5MyfNAqwSwOH66mnM0u34jlzCNcJW
4OSTjYM0ywE5UTfWQ3ep4rJy7pOVttGGGFugJUeWPvjSHYS1VyIaIF/apf4DUmR3ibBxV4SzB+zh
ox1tmgWDq5LvGeWMkMG2F275TWwRK9dT1JTxfEksGwul7HjuyNfH0ZtRLiQuDWctX6PJXJE+av3M
A8HaCiBrxGKuhqHnNk+LETabko8ZcKAN+5uCGijQgCx7RoY9/RCvy1TvOa/xNSLB9jo+V0arz3pu
j3G4GNDn9onVFRgU6MnMp27uy7dF5Y9wAJ23SJtjzNO0xuYADkR8zSRt+TAtmgm/aio1uSdrbm3v
BxKZPwvOjGSWG73fwykUj20HnJyhiqGA4TMu15EbYW1Jbbc4m7103vLVAcDTOaNWPMzLpgHkBClv
gO+5UVAlCg8HsKfxmhO8XR2IC3m4L+BmydBRol/uUmf6gkL0ZMOs78N/Pycfzw+sq9vWCv6MezJJ
yQ/nh8WQWbXGBSuapkUHw6l/zLjgd1pf9aD2YFoRsR0/ec2/lAcYEOIcSA+BMjC72e/LKOz0ojKS
OT47FVCSWWB9smp41JJM/iViniOw1n4KzXJ0LtA/s8OUgbf+9xv/yw5uEgX//z8QahQflvImAcmE
5iY+e2aVcckoNa8+MUshrlbBEoqmdWYy3+qj+NqhnpZ/to//ZUOjOkIT2BAca/6YljKruYoywMLn
VhbOG7tbkDsRI0SaiK6IR/W/GoS3D2NnwnZzRdlftzb9Ff/fH8LHOgTf/tYtISdMXY7E+ofjVZfL
1mAXz8/wDM8Fzfd7C5g31LEoefn3K/2R2f7vpZgRogzoUfn4WI3hSBB1Io2Lc9tU4oZVEVEiwNM1
DnpjEG+F7LNpz5R6Xx8z6q3kY5URv3hjWtwlnPUBPzCkEXojLA/WXsyh8EhS1AL//jP/9oFQT+Yw
L+hqsH7+/mT2VTfIZajys4gi91KRUQu2XkuwzHBqPzlO/OWnZ3Ex4xkw6Cpwmvv9tfTWceiMeMQs
3KkO4miq76w6R2XpCoitDs4I0ur9JyVAwlp/bgzcFDjD2PTGmYf48LLxWLIEGiI9i3rs3qzadW9H
ORU/Ep6vr8z7x4/GijaEIK13NCt4v7bZz0Htgfip66U5Rg3Tzjth9Tahoc4jRK9PuuVbRVoAji91
8+fkUvPwFkwaqPC4czcFjGfw3TW6bNOkCCqnqLjheY5D5aGX37XzkPwcWG9/jLmWVYFm16Z+ns05
gXNdWSPrhGWchiQfYSJFOFhjLI10m9zMup2hDF6NYNVu0wV+lmFu5C5riXv0f+10nrAFUPq2pviV
cSJ1cpPYuyGhN3/t9URcYoa6n2vUtlyWKDYwIVR1HW34sQFwkon5yWmagY1CFgfUO8QD8j7JXluz
RB9sLGT3bYUi12c8vHuegIgZNLtyjMlkzJFheSK/E+AdnlRpW/er42TfWgq8p0Q3OJyy3+jHfKSj
ss+0xnyYlQGOgqnxpt4RcqN2TEvraHlknrF+Rd+2qM91mrpUw2MVcd41OjCUenoGHdGE7NLjE4Pa
nBv7rnJXED/gE0dMod9Lo82SkD54lP20FmbEbUk7vEk7PImFBzgXDBBSiJ0ipxvfslVOe25Wls8Q
OrYp0wQ0/u9f2R+VCZ4vqrLkELaLK7eY7fDyf2Je9ZJbRFyj8uxAMDmLfNIwB40Dp2l66D9dpUqH
0tnKIDnft/hmR71o99WG6qdINfRyOP77D/rbb4JFmNoEgSfKFB82A5spsGTLxZ6hU7P0ULTqntig
Voezrt5+NhSyLSK/H80INPHL5wJBMoYV4Pd33+o5tYI6ys5aW9TypBWuu+5dfW3l/7zC4Aig90JO
1N1yEB/e1qToSg5tmZ8zMjdQLbwxbvw120B6tcZoJLKKLL5b197s/+eNhbdIR57SM9EW+TG8qUEu
aPUhzc9zjJTdxXuy63Q9D6U+a5/Ue/7cyB2XV6LaLJkSZ9bqw6e51spW3QaTMwZ1U7u9eanAtj/r
Zi4emFhYfjEHR02Lq8L8ycTTnys4ny+P8jZSxlSH/mG3WMiOr7A9+CKNiVNwMmBEyqMkmLmX7K0I
6JOtYLv9r88qLyq3IWvG4Wn5f/jtzHbTW6mdZWcW7AIUatf+ImG/vGhW+dn84l8OarwWKUByYvr2
GH24dQNByXNhptk509PkNHfIXqmomsderPVBjA6jbe0q9zp34osHNPzcDNFnxabtIf34a6GDw8vz
ObtcqX//fjMqi3q98DfUGtGWfTYaIOJmTuI7Onx0BewlH7NPfjh/e01m9rfaDpOCnFZ+f00vre2S
jSc996ODR6suqLHuqkHa2BAjWWEehe7/yWv+h0X5+EYZUKRnIg2P1LP5+4s2cd1bjT1n56hJGI+J
KCA+t6buMaw4lxZKmoz7C/g27q9vQPzul6mFl5zow4M9A2jiTqmmzdQaNw8qRS6OQAKSW2GbRXYW
rcie+9zTH11CnB7YW1oWMf+WH7XWMh41GHM0Bf9+UP8LgPzxhpg5MTlmEDP++M3VpMirridHOsdj
gVh1bXhg6gW9la/SDElXPhXMDHd91p6guBnfOsawDb/vxuUKxBf9obiHAJSoggYc86U91G+vzeJ9
l0z63Vxpw/sQR/QwWs628z5WS/Y2pKl5mxl5DjUqHZyTNZhMS2k6L+Lrnl1dJ4W0MYRHMvpkyfsz
r0G0bZtDI8FNeRTaw+/fXyu0cQsM5shX0vV1mBL36HkFze5J9T3TyBoAqn2Rg6HfLQnt7l2bZ+oW
V21xtEcruUs33lhgZmJ1vkuhKUDfdWudrbmmMfXvr+avP2wuYA7LiCTpKz484FUseg0lbAEi3WzC
omiA9NWD/OVxqNgKiLhLljql1uqV+9pOqlDZw2fB6r/+ESyanEFdHnpaN79/YJlN85czGbdkVbL1
TxDzZwRq+5k7i58IL99EwsYr6ZcR5SBaHpuiavjvT+JvS7jHZBBDmlsS8+OsSOdF3tpDXj93W+PR
aW1cE43a3N3zWzeUaPtElP/v2waxRNASgmQsFdwPD4oYbGwqQ16cZZFHpd94sY2eunYgHYua0UXF
8TjbIPd0Rf/9bv8yiOgyZMCwFZsWG8jHMAZziFVbqaw4O5EFm7fh3bVHamHy0c0WrtyT3WTrqWsa
EJ9FGZvfKlVyFls4xPRIJdVSHjKwK1/6yF1SxOx1BOAiH2yAoCPV7h3BHOpwJNzaHzIV46OGbm/w
+wHcii+9WPzagAp+qzmRL9tcwzDV02bc11ODwGDK4vZcEKt/ycqivU5IBl8rWclfdAGyt75NNcDi
brHqZ9fNjJ+KxvohKx2zRf83eA/bXhtv6kdmKdVk18xDNjI14LE7boq7IAfG0MOmosc1wZDQl8xT
+5xpS7VjleWkC0OqRLuIjxQveYM5TE+dApT70kyYM8Qscr9qo+UrTd2SKToGbeajZD4Ra6i2ufvi
CYAT81AdBbClKc0xjDUrP0eGkULhjPP2NFZFP+/nHtLETaNH8mfKpBLQsUZOz2Jt9F+1l7n1kUiT
FCfHbMQ3PDYYtlgBymxfl6X8aTUUJnCYL4RH5GilOafVKPny7+fE+K8H+2Ht3gBslGdsk27Px1OV
LRYSzzYJDltO1jUcZ9Ofe2UHVgHTnX5H+9DIgWKzgQJPGEo92dHqwKt36+RQcaK8nXMx+dxb0BbB
TA+mnsyZro/Z3Yxt96YfmvyKwMKKVpM2u6e69GzlLhMoGU45l2AQfokMVERtvY+z44UN4aEr1n5u
KZ3tXCdViVhr1EmVenoTTr1gBA3WxcnU2irM7N5hPAU7FO6IqqPEg68kMl0SihL0zx7EPUiWOM4w
ijSeB1xogr7bjOK89rP9ltYtX6mM7APVF+oyQpjcf2EQ0+FAftm2djibG4d7YrrtITHT9DbRc++Q
gsEMV2VqMJTXorunQj5CunWgIC9LclrzxakPLU1QX2syd5cQlvMxgMXX2J7666SDIdu0SCMAQ1fU
5Ovsesz0knnxxeD/bIznPCl/VVr8Pg5Jd3Tq6T1RCmAhRc+zagv9Gpk8Q5v6YB40HQ7xWCcWv2IK
qBhNOl8jbrYzZjoTS2NrAUCqeRdHwK81LmGnpC9WhJoUYYQ19kfHnstggXUcpPGAQzxHhwpEcbrV
K7bWaYmwaumzSXneac5LbczJgV+5uKTzqm7Z1jvfbTFl5hmrvG8XvQIgHTOqwggXm7lYBp1P03Ug
PE5S7mdn4Eeb56q5yWwo+TJ1jCOnSjoO9iitAOfWlhMTHajRgv3TaJfpMOo0i/wmFgKMs7QPDndZ
vzVX3F76rPOhjx6l31V3Xx2g+vuV88PeojkaRIaOPkeuu3XuSArQAeFUshWUJ8f9ZHvZlvLff0Yu
MB6LYQtwBQ6Hg9+3uCaahQe0GSpxtmrirKSx+sSwZsvPKD+QdNObvoUIg9TtsE7DMoZdOzi/Pvk1
E8r9/e8guQjK0+V8wmmeu+fHbQ6Svj5RjZBHg3nf3QguZgeX5FhZSEbc6soU3S1xEFoum6VazuIq
XqvHgqUbOiYVMH4i3RLqGku+95WMzle9olWE1/tsMYR1O2OQjC1u650unuL42Tay14pguBLJ0dbW
YCSRyJGzenXsKaTvv2MalqUOBnqrVfophZOcZeJWIbbvu5/u3J2szrh0Vnmq62ITEu2ZAQqg+vwQ
rf4NrAsUq212BOADA8zt+mDrRe0zgiKCIs+u6m0ZHqf0bdArFcx6+0i6JYg7cTEs5JRF/gsUEIew
EgI2gABmm5PlOsm8c76UF5OBfG4W+Dmx0s1yPc9FcS1USXhWnqNav/aqDmGDc8ljEdpmG+aNW8Am
AnMisgwettkAxI2wRzqMR17FYtsM8uwLGlYL5rARlIyjl7SK1xVSspV96zKMAFV1GsUaWKI49eni
l+I1cfNjorCTU5fer5H9QvTxRsb6RQEkB/q+z9A5Ta4+77zeeHY6iuYK4wEUjv3Ypk8EXb5aaxtk
5uj3XnGEc40UytFRvqSs4rZ50nTlp0tiHUViv5hI2CnRWYhTzDUgw1vtVZucvU4Dy6LfkuFqyIiM
9bFLxi+MMjb7JXe+jDq+i5bJnhDagssi6GwBk4uhawsW12Td5zZF/aLMzo1Nj2xc1jB3o/5A/piB
Nmd67ubkddDElc6WuhtQy53MUYITLym/rZU93WdQ5w0y7Hi17/PceFja6bas1ui0bIcBZguaHX7G
W4FGnLMhQPMmOVagnNJVC7oshylUogeH7XY2ycHt9FJ2YY0+c2+ZeWAwJQsChpaYURe/VsBDQeea
z05mvuqavFZ5dSzctt5nQv+1jg5r9fQ1cqunHu1c5emXlblnw4t9Kcez23pnyd/OpCK5NGggBP5h
UTOQG5TZIgNVoble2qfcir/M8aB86pgsv4pOogaZHmbOukAGWwSKt/mWW6a9K3t+pazXYL9l+yIm
XKhzdZDKHr9wTItDpH0DZdbix+RNJq9iq5Co4vaAEbec3PTQNrq5t2CvtV12b0zRmQoTHS93/R47
BW5qnPF7kSGBgVUfeNY874clxgXS03vNIzS6a6ntKcgFTmsxb9in+LMd4HLeBniv20uyJl5QOMZG
3e019NM4ydltXociyfb6MDTXlhi1Y7NG+Oy9Xr+KtFbeGqsJXjdbGXofNrcafeNF19ejANtB2tem
ulvFXO4xL/sUfvKQDbU+enrLMa8FQtU6y5te4UsfBh5+x53ujUK9Inu4S9z+LIzCF+B/8YzzP2gd
rez1WVmx329mwEh3nkW6NuGSLx28WwQF5CYuhr3MuymO+mCe3exdd+MnIaDrzjim9ukQP9gEkd1J
MoqMjreZf+UqubiyRmyHr8MurR81MHG7EehJ6PgEnFp+xGnen5KyNgMTxKufcLrZeVI92rlhM82s
kkNW6/dDGtVHZ6IhatTdymGGggZp7XCojEtRpScqiL8as8JPkKY7wyh+Yvf2qyK5rNVwHWfGJh2Q
+0kJe68zauGDDEWIku+1RgWVlSPlyHqsgbCNoyK9rpbqZi1wq9Yc3ogpWreKGvQubxx7N/aut5t0
PrkS1ilr8I+yRi4bDelLJ5zXqqbl21mPHtydk4vAekSoFLuMPyRm4xe8+M5kJ0gMPPN122E7iilq
TjZCGCtF5laydyAqGwKRVe6NFPVxjJiSj23MtOqcRaDADBwcfeJccUT/kfcLVGxxspox84fW/tk7
4wGO52EiCYrwIYKZChry1BTgRhateuuilE0jOuQyPyFAI1qKB6bq4/TSJNMeCdNNuXCOjuhktM29
WzYwRdxjt473loXnssNOakuyDM6qgSod30hMPnrp+NBGa3PuUNhTeJKlb2nd4wxm9cBgTQ1+hIXI
RooBD+6K7M0lj9RJyPWbMcGrdgSLWr9GV+scf3ea+ozNvjuXjv1Sjoz1MpZR7VcvKkOmnMmYll27
L3UESoQY7hX1krTJrlXsvRQuXWsWUnr8p5mHY5eU6rs1mgmElOY+UUtgtdWDay1HtoNjK817q7Vf
hKbd2/1yy4/ylcnOr6NjPFYg8dDKOdetQnm+ll/6yqDXIPIwF+pqqs17Yrkvw9AFvYbVIK/7isUt
ufZq5HHLKm2/Gs3QNKcDKTiAENzNuB3pKpyd8osqurDNnZ+JHeGiE/HRxBi2q6bly9x5cziMYLmz
5kq6/VWetO5+mGzGzFvjbV3058E2b7mENTsSNtjMXPmqZ/ajVpEHHQ1+5uvgTLsYyN3Ophyxq2c9
8r3W8E4bkXVfrdzd814lr6IkP01HhvLruJAEyhyQcEWW7r2kpnZWeQPcua3JUc+Fydl4QzNCoMcl
hsLFx0YHpi1D5Zk18xhChE6+mkVl70TqRudkLoGvWxz+gdbtCJ2McEeNR8NJcFPCldq1E555F6N6
aKcsisRpUoTJ7k/wZpilNIk4cUxC7vidv0p1TEEa7ERXz1d50+GfiuoFI0SvoakyUSfhdhz2du/e
G8zjh7KonzniwQey7Eez6p7NNrYIqwLBaTweFqstXpQz35ldfaGHNm5RsLu0y4ZdC8RlH1mcdJlJ
FMD3yMTMFBtpAeB+SNzU9nGkGDdtzn9t4uSq17Vrq9ZfxoicdmIa19U0CN/K5eqXE/+czE6ZY982
jbg30Hc07npDAPGKuY67Dm9VrNe3WqzdybreqqXDzhPJU5cT5VG5Edi9+B6jMqaPezQVtpGiBHeU
j/ZwRbnlzi7j0EymdIesLDnkSxUSxzmAMmyorHfPsoh+croxglgX3xur+iLSFndJ+jJo+S2XuDt3
qb7KyIR4aby3dXTOVP7eehyDtA4FcSyPZM0PdRyHAILBCXKh0LwB21jbfmU9ercavMSWtzznNk+U
awxc98r+nDXUKFbDeF75o6jt58TPkRrRplZ7S6DuNurpW2w3b0ui+EpXN0RDeOB6+T5AfNmbRjqH
dN/k3nCKLfV9zlz3izl7V5ExvpdeOQXZlOi3Jm1Y8EZAzNyBhwBiXTAk8008NAmt8uTVIALHgKUd
ElpH5QxdM3RHyWbkmeRFhuPCYXmc2MlyEuoaYZ4dbroiWEgk7Sy19ie9FN8XT/2kvPOlLwemI9sY
8KYynsbBE/72wO4w2nS7bsHqMM48BwbhF6vE49GNUrw01Qp1yhy/RkPG2LRVXwMxvzAC/gUwyG2j
tdui4YBfIzTF4J5+jPPphLiP8kuBNbogHFlYyzmpzGinFudk0Aw1pfzikEqjIERJY8Kaq6/zKfUm
Ht1m6fe95jWhs1CeZikqD3FOlEdo0Q/iQXxI0eKCmc6eCfrcM3Z5YiEPG6O77Wbjl1pW9EzbrLdk
CbhJHONnsyjvWKuB2pC5WGG9IDdkQKDc5Q537Azu+hTjtmDuHxVDF03+1MUh3wR2uSZ/Fg4eEQuB
5o7tEB5IT6WIRJTaEdu4baX31cu1l7r1HuJhXhk9GA4mTkDSBsjIV9c4te30EsHsuo2zHHJ2t250
jeamSUzfGlzuCdn6WFN32XkWdtC8cs8SYLhpcMvpW5SmBrqZaJRDSPC72EZIxztpjNpeytw49Jb5
jlWQCS+7kuhV7Dv6pylFEmncmE4K2BTtoeXQHReld+AT7HbI/1IaBh4H9WR4JQSGbihPSTHJCWmi
S5nJQTS/cADqMv0X4wmXdsEHCFs4OSRWf8xm2e4q6m7MFPbHac6fEMW9N4Mtg7lz9bAAzoEzR940
BeozxBanFh8ftdweKdzAfGrEU23Z6hIPBOpzQTpal70eVHppnDpNOnzlXAcqNSWvKjPRy2t2595a
Eh9gtxBznDmlXgvsq1RcPDd6yRtp3G98wr3qknhzosRHWi60VEgrfLPqSTevNXYgb19VaXKIZ4lq
FfgHVhHzfc2cn4o5kVAVUXnoI8IFjHZoL7FWmz6Xc/2y8ZVfiRlPhzzNzEOeZGuQgqrcqR6ur0Xh
L0AvP15FHjainVkYxs08zYpLleGO5X7iinFH9WsIMocw4c4dZtdP+mH6mvQmflikRxozfRrex5Q5
kps6idyjXo/jZZSdVd3NcuZQnpvmeG+QeLjTRRXTuYnfBf+OfZb361NROupOamPyIESX72Nu4t8s
FOdPMcbDEfP0OuzzCJeNXWfpgUnl6WgyERJWWqTu1ZBU2NJEeUD1vByqejX5wGP5pVWxE1olgUtq
qMXZdlE9WoUhz21JMctuYy9MvKkLqLs9CpBpnOUZ6RrNWJ0N4SW/LLPffKrD+GiUMRbpnEvxsZ6b
7g5AxBS0jJVT7psdh9uKNt8Y5BkZ1OewOPbeq9AptnY1odgau3AwkYK48J/cH2RUPoouqkMrkZS7
hlWjfQLU7GhSWw1MPaZwTZr4uBQaQ1+FVZzYSfHjOLEIlkSKoO2Zn8+SZQiGjnVTcxi/0Rfvu80t
9uQs3uC7ZRtzJ83G3WpSUAZOVh25DCN9dFFNdYkruOutFu49Qht5V+W7peqbUKhiPDjULP3O1sjU
Dp570GtbHVjGrWcYoF04cJq+B9rOjGdMzlTN5XjKCX37Ngve2WhMXKFVDpsXhuJLspo25x25XFwQ
fpcEpEZDoZkqhElQ46SBwbp3nKTby2bsrwblWiEmXnU9zLF98qa6296qvAfL6DaQp+t1P5eUGdZ+
IEbDkZk7Tzo0X1eV2CE0lvRGuWN+iBp76tlDWMxZKIgqunMSZJtqvSM2hHquKzlipeVwnksOMCV1
ma/YTrOTcAr7ROZZC51OIxhjzPE31TdoqTsp5oDp+AIEIFPLQwNsMInSM2P7vpg1Y9crjOtzE11Y
zkjb2v6qrdertjykfXGaPJe1PJvuOCK8uWbzVGXyhTlZzvT4zqP0RU7rLyQml24x1kCP3GdtxcOg
uVdFnbphqnEbgcbwoqXm08zoG6MS0xcaNc+l6/VU4eIne5JhNWkXLhctu+N0UNADzFYzdx0/KNQR
5S85sv4qK2Te9J1BoMdK05/XND0bbY10T91Ad/tB8jeY8uZ+6TyfIFcSppT8GUOpSr+eaysY8+rJ
XLXDTBPI1cx7OruhlBz/4sILohQaNnzK0OE4Cioj+5YXWyZvzP2iNq65z9yNcfk1NwhzZ81GW71T
/LT0HvvEwL9+F48JSxBPq0YDyWzmq3m1j066HMzegJq14pdW0n3SVrScbWWcwO6eF1k8yr4KCHmT
ZJjn01BFV3ZrArhe1VFZzbujcx2R9MEn/vBmNed9v4rvrVveLqvnr0rDxyXKhjQYe1+LqoizJsB9
NEaGGX2LJxpE1HRa3JvgJn1z8J69TL+JW6qCEf0vMc0veUGt3PMmXCh0oVbQJLpVHBvVvVcx9kLL
vG5pEgbK1CnZTNPZWJzHsUieHQtO9Ra/1eI5iIRzo5vTtcPAu+q678ZoFPtBcfwvF57X2JHvCOGv
rGrylcGFQiCopO6g1QS+DDTFVUhe76l1+59eYZ2GYb5pBy4Eq32fcCHcOWMChNzgPZZu7vLJONst
Rv2QVV9d6VVTh41dPoJXQo6bDu2pBm25a7lG7lFiZMeqdTEtcjVBLxRmHIrnoeGCC55dUJmqq/tq
xl7vLIi2p0q7IUFKGj91mRlwzq1lM/UhjuzBL7iQ0r1D62mIYz9rGaKExQlrPErOZpQr9hIKklFR
IJ91xiAbiyN4jjDJZp+G243VN2czrqcdypvdHBlXNb8MDuy4lGduBsw/vhYNc3b6FLqWemkn/TFu
k6/OAq29WIvDJLogWTg8aFZ2KDMi2W1dMdaYlIw8et2lL0zfsXqudVxqe1XSYpA05POKm2cWeIO4
rJwKhqoJBjaQDkF2b8eKqW1V7JfVYtExx1fqX3dtZgRFv/oJTdl9JZ0frsgeIq97dDQEn50byMl4
MZ3hJxX/86DRMJrK2xXpXdbEX9w5D8eSlTJhXpW/d3oQ6fSe5gCJ00S7ckZ3c7kjFOykTXWZvgTm
tm9xvNxrMUrC1L6GbxWMQ37PuP1NV+tPGktJmhuXOZpR37k3Iqm+N3p6cItmCXqxGCxZuMmkXVi+
tu1JtCtftooJA1NHUAb2Xiu0/eDVP9rMDS1l3i2R82ZEbdCqPOU+v964nPIPUPo9v849WhSjd1cX
5Tc4Bzzjc0FQLG3vyc2uMLjwZVZjdt1vgS4mGC6avr5Sd7vpUYywuDfjbezlF0D2ZTC2DMZIHc0y
4Md9i/THVFnrExBLjt3UMZlSpufU4aBeLW+IFl8BOQy+PUxIC9KMvgsqaUbsI3nblHF+zJYYwK/3
4nra96UXAX7Hl9bVXvIoDwcvnpk649DeU1IsG/fGNJnEbQzx7kGkpLhul77M22910p4mK8W70YKq
Tf7TL/0/ys5suW0l7bJPhAgkZtySIAkOEjValm4QtiwDSMxAJqan/xdPd0RX+a8oR1/URdU5ZZkQ
mPkNe69ts10KuHqRRPoch7b2KElFzRsMY7wFXrnVhb1vUpRPo9c9mQ4ftOSwtdtzknmbwDB/FwyN
N67yL1bf/q5ZpaXj8Gqa5r4NyQ8LSR0yM3p79cNQnJNZ81AS5r0JlIN92BE7Zv/X3MiWXbvml9zP
ejyEPjZZ9nJ5eiod8duCMrsJFnRBZX616iT2kuQzaYshapb1IQ/yu1EYJ7iq+6CHvJvSWlUyPFKc
/gjTNQprKu8i3Bgr7gJCiBQcrtaY3wpVnUPyC/oGakcTnMmgVrgI2qsISRHmA08lUnAfWUhIAHpr
xaZO4j4Pd2RM8S/bwNZpRaZG7dxVPGW3OytlduPghGzdY7Vmp9Fq9gh3d4Hv/nIz0tO6emGIXx20
qqOZSbfu71WqH2QlLlY6fmX18pWZTVSJoIrAau5bU8c1cKFi4ybQzEPSUF1iyuryM3OJXVst96QR
rEfp6j6Z7C6GsjE2LC1iNXnXhpBXJsXeS+PatIfJehGLvCPz8eDzd+79gUPdzb8vJXkRhclWhID5
30PQHga7OFf0f+CDt6opzjkSgY2nJyuq1pKh+CC2oVPdGQ2aMKdtLsCPN+KmYFiwteyR8aZxma0s
+RI9HMc5uHglqmQRtDsYStdMNfGKu5BHbb0lNl85k+qk9SVlW/c8+fJOLMk3xu57OtafqexPMCpC
zt3yyxny+4Jmins6YhKzCw1xybG78KtlIiPTCPcgQ+jkWyIw+qQOKypnI6r552gxdzJag1pD8ZDs
A7EPVydPrqbfX0K3vvNmTzxpXsu6UDi63qa1uzi5vRWjGfvus9kbr2bhbdZ0OS1WsXPol9aGxRVL
493Y+G8Yfm/CDHkdyox35pbXakdhQagotV9IuOpKxtucInCb9HftMZs0pydUmiBp/c08dkfwJPNm
NJ3vTsf/u67SqE9fMSzsTa97GRbzKfc7SdZ3eoBjxylk7FdriRHSHKGyPHHbPiXl8u6GxAOQeD/O
NP25fFVOe5gzjzgadoU+am1CeueCjnAs//8CEW4LzxAlFt4nPC3Ii26K339RGJtIanRoFH5cTVMW
B4odYWX2myTM5W7ubPsvCM8/tUz8POpirgduEhPNvfmHlqnP66UnUqA6Gplv9HEYFAy8FeDIcJe5
pjb2po29bAepvLu2oa78i8MKk7FvVeR/MzH8oS/m7+IiqrqteUF1Od6fuipDFG3AETDF09I6Ix4v
U58m/PPyb4q3P6S3/+cHwd8BLgE7EUv/vz9kgrZXmGrjFLdFx2SeNDCVF3TDc/MwVYzVDMPaVbjm
GB1fHb5IXcvMKZi6uAzEqe58nsq6fF/q6kdTluFF6+LnXzbf/3vvjX4ztHC4+I7rgMD797/h6mRl
QhakEWNlVdVJtEYwXfJChj0jvPYO99bF1J7L1E/mjcTBZ/s0vUsSKnQXM/zTDap/Nf0ND/OHiff/
/oacfzLDsF79GcdXTKwRWfFNMdOZajcG+E42q5Itu1ijwgtnesdFA8gZOsZvLcMo1Pv98FFBLv+L
evoPpes/f5Mb4RYfCIQAUsP//QF1qzHlFvznOFcBMlrEoJ2Ke7EExqGnm8KEmoDX2Pz3X8t/em98
vMMmwnTEM//YA/7ly5k2nAm8vlNcaydPDwGDfDa1QqwfqupkTgWR20aEgxM5Sx2k7V8U1P/7x/tY
qAkMIKYIVJX9h/iRGZGW6NraeFlucse207qKKj/Plr1t5k0SyX7s7gDJkwaQ2TMBHv/94/+HZ47l
7pbXcrPgAMr692cezga2X7+Z49SZ1hft6+zmKKmY+LrdD8Lk9N88P//pBzqOhYabk4mwuj9+yabn
Vj4qF76nfh1cdSvznTuvSWzkkszRwPD3DXieLQqRezso5TYji3YjGPUwPTW5h13Duwtaa+GCy0Bp
z8av//5A/sOBReDn//v73f75v7wP9tIG6yyLKSa+Su7TdRwZyLJS/MuP+fOQ9nFcYDhBx45R4IbB
/+MXHyh0Lnzz8B1SOkWkR1d7FknmQ1Z2+UEbujkZoVTbUhdy16/TuikFgoK/vPx/ek1ufwmE5TdZ
fcB//qRyKNnQKMwKRcLsDPtQJvSv1Vht5xXO1X9/rn+86P98XhdfAodbgHnvz2iOLskr7OIFiWy1
Jx8GtWBkbWnEqG7GfVF6+34wyQDP/fYvp8p/+owBmngMNTc++Z8GT8lYvbFm1nNjVpn+JmmV65wI
ryEiCAAJ0RT//XMSo/GPo+RflVY81hvkCRuIw8Qm+JP1WUpwLMLLwyOW20njGPfLA3i0McX1LJeT
yLTWW1Ml86GuCjPSxkKEuo2CjQXYCpfeIkEmJ1+sG+k7mkmIeEAztTGDgmyZ0slfG8lA3HcrcfBA
qdynsDguYx70z2plt4uKuHsc6nJNN2tYoYhIBmfAqGg1v4eySDDclLr5JegSqPVXBwaV0TOoMexd
0pXJdi2sdo+KRb6P0MCvme5bG0F70+ooq5xqwE2SOwcyeUeQRH1CSil9BztkJP/PLOWS+7Y21K26
LpIfYyiL+6EjVhXOz8RwfkxaRLktroNl3zVDdqYsyO7ybiXDbkzUHaEkItYr3U2gAoeqPR2axzb3
cjLZeuNwM/HtMOWGh9kNypd1cL5kllCGJ2wpTUsZ+cZgYXmG87Y+k3CGgjBvUmatFUtZI2lv/5Vh
FmKtfd7ReoXKKu6lR0AxQqJnY03CWFPHbIEf+V82xrBjX6zqswjXCYIJTSri/mSjZpc8wRFOjwHd
5ZcjXefbUvvuo7nW9g9ytpa7YC28x4EA0F1pIBWQIAa2gjbnF5HDrRFLpNFxaRnjM/hleUZZPH8O
pj8e7RF+6aZb++a30w3GFT4Pu/IwoBVjpnbJ2k49J0k304AFiGJK9TU2rh/pFJIcZxW7odELDwnx
xXS7hnupJ8s9O4vtX0arxSQ/E0AXybalFFRYAGx/KvbuDIiHAVN6hWbVsBqAV5nnqoxG9nLPSZ22
19Ko7HuH6f0bK/UbMA27Xpk1oj4kuV5PQ6WdlxHT0xv6zencUIM9rCXlfj/bGrCz1W2xhVSnOtQv
Q26lR8efeqRmYu6iupqybU8Zsucmko84NN0IL9gIOHMNohwU12YcaAZHy2RzWSfygXtcGM9F2xJG
0xMnfC2WXuyavi93BX9O5Cdy2DDYbnY6D72nLBQ9y7yiQq/bO+XRCQPGMKzh6PMy+SrM1mY4ygnk
MzbdZNWYDZtUNM3DAi7wfBMUf1uGqv7lVk6z9eahj5pMeodKZOmWSo0go8WFsqR6N90EIvUPWeJ2
ryjD7NfUlz3taVbcpzzeB3f2xfs4MtWqrF7S58wj+r6wRpwCU2YTJixoGT8kaHkkFEJoAtta++uP
oRqY5vgjEi8cN8cVEyX55CELax/J8dafp6m56xysArN035x1MJl8BtuW6n87DBUj3RY3acpIuzRQ
miTB5Md8BYAqhOhr5sSg4USCufX+SWFu3OdkyD4KEy1qUwUZ+C22yC7DSKrv59YiiL7rWpAcw5BA
sDDGywqOIe7JlorWxUrZKtfBCYUIT70k5G7HyRd+KLCW97ktlRlVo9JPIRhQ9txdBpVBDsHT4tfG
a567xmdhI7bdERpuvwABE9NWo0S5r/Jw5fVdTEdsRTgGu6Xy3SOFqeNvPTBd3SZs1gyJ4pDDDyEt
SFbRTaOV7gOVTQMKHg89GY+L+WRj5L+muh3upLP8qBZDH83eVftV8tAIWe93UMnbO9w5mUOIXzOL
B1Mu3XNA+OZ019SWk17Yf4Xmr5v3q44Ni5XxnbQb1zJJI5lNSx4xNi2q5i/ith7jdz+9hp0wry5R
HAiPVbb8cFpiE5dQGVvOOXtEwYLgKkodKz3IofM2hYswulYjwh0bC+9dWnLR7OppcglFCQt9kHO/
bH0r9T8RlOgXjcCXTbsuX/AbuF+qH8FoSAQjOuiICfBKT26Dvlz36yJwuHIvPmR96b40vtfu8fvP
z7klur0KW70rM9RU421gbpl294MavMaG4tTokRwhP0vm/1ut+ELj0yiPbe/rfFN7Y0KoiiU8dhmG
QcIY0XtYGMqMsYsnSy7DZcw3nT/l0VqV5iVAg830EyMMW8KEIWLl6OZdFso7TkY9nMbe60/0joho
mCzGgSQtsu0s9ZLRScJ2EW2J6HU2PidRo/vOU7oV2fq8y+FMEpMFZPFaWMvwmmjjPtAWQtzeEyhV
AhAc5oa5RXhc8aH9NCajKG7JVJBFJss73EL7rm5RhR8VoeinGhADGVd8+2SRmgrBvNGenCllJW12
3VNZhOVdoOrijgmDFbepbb9Jgi+/iRk9NueeTlb23UPLMsTEFaBbZ/2GM2w9kjald95A2Q9IqH5Y
ub9e+oA7h7BW49w3vo/OJ5hfU8dI4hnnyOugXS51e2RlKcErBTcBczpF7tDzP5ezEVzGMMsfA6mN
g9uXy5MwhMN6O9HHuRZZLGUtuRLS5qVlXRgNdTPtXZYOUVrW8i0PB2Pn1o08WcRbnIivC+J5MNoF
w4kDVYS8JjZ9wCn3VjEs+SbRIi83pKIGjDOLMOoHlV9tsRiP2eBM+SYDGPIj5CBG1sfvMr+9HOJ7
Rg7xkThyxi5sYIfbNrg6+IR6b+CKlO0+4Vt7WYdqQgNfVTEYAr4Go3knpjS9GGVtXfvbdLVpWjRP
S1dGVtokvA1IIstqdrc8jDzykubFxsp9laXlvebVYsej7My3bJH9vneWAd5r2TwNisYvYF3wpIBH
vrUw8bZhXSV3BFRxMt+MADYs6a2olLwQ9eXuybydntZ0Tp/SsvxMp2K9snXxn26YFXQAk4NtaSye
3bbtvy9QPe5uGexRX3Tus7Sa9eCQksP1WZg/2SCgbrbz9kiAjIpNsbA8RXC7QDiiNYrtDkjfstTW
Pkx9Rs1D6G2bgrhIDD9M+zVuJ8PObt+lKTzrBaeCntJgOzcjzuOyqV+wdf0O6xC9GdE8McuabOek
RR2tIOpfzDlxb7ppAPzIMrd9m5k0WCnbNMbwD5WJ2LREjLgD/AsRsmYXUpjTwCy0rr5Ciyn3XOn2
iEvW2StbuYhLVPkjobRhilSWOxJmrY1VI60eVphci/aK24LQYRjq9vMpGKb0YKMUZTGI8/+azXgO
OosLp6O2243Q7ViKWV9F4TM58k2DLb7rHpzaMs+e2YuPBgwKxZuptx04z05GRUcwAtaHbi+C1T4h
iTZjx+6NawuwAy1PPSnPOzSI8DB8JrP34asXw/4KwHa1Y+nsGoDE0Til8uANK+uPurSHgDO4bUBr
K8yh8MtLNnR5B7V6shvjCS1L9lCwJN27KQqdiT3NTrVYFBLEt3B3Rn/raN//HKVf3pm9UtsKT8xD
OiZJBIURkpY71+bRrFi6kcVYXEiq9LcrBc59o+Z+P3uDfx5rZTebxfH7L4e7kWJiqesHS4zr52p7
6wsvsPfKbqk5u0aQndZi1vdFqQPm7VaXv8OYlZfSaocf2hbNETlF97NwORnxh8EWgTx/U5x3JM25
GycT+bewMTGDLr2LJbVgKrTEFnfkhW6AC9ZJfNPc6CostmNXWR7H6ZzeDd7IeLtAGb/zChg2VusW
7zIo1+8WrvctgbvmNyOtiIUyZvuz82Z+lpEjXTTNfMS3tEg3DhsjuC7GhB5jtFR15ybK3/FPuMFQ
4X2kleMdQ52kx5Kgrp2n+voifGld/cWwY95xJ15q13k3csBjfVp47wtyrWGv2NQ9CK6+Z7Yi+ooL
iOA+w7LjHgX3XTdM4tRpoc6BMXOcacsmrBCFzb3Ex/HT1p2LL3bomkNXGv4hzSY08J1GjWxn/vhY
ayxTST7zGcx+BnJRhz6iczUN/cMKZf5MJrR5pwzeWbTsYvpYhgEadOthRQxq2e0o6k2MQa35kPpt
RmeC7qjAV7cVRls/tGzoX/LeNg7JUljvJXL67Tiocd5kU7LsCsSmdzrxrctKE4/WwnJ+ZGl/CxAe
Fdqjhr4PIOJ0HHwUF+Vc9B92mM/BpnbRh/MxOOBJIrDzTbMsCxL5qddw2NtuJyd8DTMvcVy13YpY
LK0v60QoY2mW05OrpvDJy/xp3/tl/laNzRhZjjdlaDOsEfESwqF9P1bunWj86VEwwmNXaIWcMe7i
im9KzmJnM2FFAExq4halWg/5gxPaIwAVdHYxsMesi2yEYlvk0eDK4ezBUHg0NAPSlHjHRxZtebwY
4/gz06np7ywfZZtwEr7maRgaHD5meSyoFPotYun5m2V1YVyz1NkjJa4Pjh6SU5dXEyJ94LiZJPgv
Yntwi4EUsvpAI8DSJl3Grt+munbBf5iodEQ/Nms8OZ4NEYeNzoPSSgIPngTBLBkoXkY0RBP9XgMH
5qtRLesnuyQEKFZgufgFyoHmtFS8+KLLglPgzukxg5eM7WDyfWiFY46VkF1c7SfjtbGz9qhCtbyl
Zlq8GV434ZIhCGtjYXQ9LOuS7lKmGBdUdgvnRwV/nN1X1OiZ+XbJhk6kufWryCz2n7PVf/Z1U50X
5iAvWT6UR+1lKrKyVe0Vu92zdit5KHGOXbuVewJh5C/dNrMLRKfHD1B58GutZX5Ih1DsW9+edoRv
JDFzvJUuVFUzFqY5xYriT+FnmxOBcZslNFvQqJRXeH8EfiYk2R4A+NK5bweCsVvLvwnT5k9tVmqb
dIiVuV+s7gsucXomlEcg/sSQgunarg8css6Zz4DuzvaNeF0HbDYZC2L8k/VdT0gJlmxdoY/PeIcN
19n1Sf8zTBQwxDmzP5mG9Af2xUaE8EhGQi9e5JN4HiW3wcaAJmQ7rMHjTGMOrDCoz81CNdyEtf2K
rPGngDL6aBVd+1Jjkflm9FbwMpar+FzZwKDHp01K+bBb4WQa5Uyevd0Agl90k+ZBqHA4p7Dm0o1r
LuvOp6mNkGqvOcLzKudL3/kEB2N8mAI+bgkv9SiVLz+GyRYxgq/0m5jC/sPHv/wErKq9QwNccXjD
Ud7UTale8YTUfjSvovgKbMO8GKPhPuam4XwAiqCGCeFu4phk41eBVLwDMq+aDS5iQQc5wQUa55JU
QioCMfEtKKeCRLvKJw0HqK2/s0MIG5lrT58cvwv6oc46r9bqvNROYewNZHI0nstgPULR4V90vP6+
qTVbR1qVaFhGJG3eslya2Wb9Nemu5/C28u9mBteHdWVyqRL6fgTF32RwM5tbhnMgFS4FwzN+L+FV
7XqPocOcNe9tzcJxdIl1HYaLQyW76dzpLWD0RMa3c1OeFCIqmBFHOPXCfa+ddLNI+UB7x9VSiI/S
0uaGwFnuO413u2juh7V+TMv0s9Jw8KnGfHLEN6wBnqxgukKTWreUNtjeulmzpWSl5GgLJAD+gQiZ
27QzeLGrBId2Ng4H9lJ6a02Lve1LpC1LWFOVjfVu8tyVZk+ww0AmvukkJzEK5Jr+fr3mLjbEUAYf
AeVeDN0q3OOj7Q8hG2WzXp/J45OR5Wcop5XPmbT2Z/gBz7boXnNpf5PpKJBD5AkqaX7PHJhxIoN3
Xfe/szYBG1QVaBbCAVhmW7+kIc96qr/Ib0DmbOhz26foH+eP1sN2Wjgr0MJUFjuEia+qR/HjlBqj
HsEHiK2yYQ8t8BNOIdBBY/xs++K+JSUXx05RoamxDpUU4NKQS22mqfgeeum4xdFb7thAQ+TiIDp0
OtOQPNv3pSlfKXQjvJf8AcEUbmEzkFnksmxPLiQk/PbSOWEBkN/O4eJb30BMp6Zc0JkaVIpCYMHJ
5C8EiHR20+ptrNFXm8qTV2WsgpWziXZNu/42tRhXFbrG2NCi0XbL+thVCKGNefw5DukdUTEZeoMC
CdXAWYWWBXcZ6zdcCkNzCefwux8Qi2V07ML6RnJs+drtf9ZTscRYVsX3YSnarzEJahDgrY5zj6/5
xq+VY2/Bro2vje80DCGNYu91oROAEbc8zJM5trCibrALls1BouM+B9ZEjgjqYjiu2rPPa77a115O
SrKaB3swguM5BTow8aVkydcsqnE7Jqt5cTNJf9vWfvmALk5ERO+KaPJk9wt8GZVZ485vIfCAc72G
KwnJXj68LKmv4pbG7JJp5HbuWOrn0ciLEeFvqa4WYRRbe5pAQTHrVQr3Z22cVktbH15pj+d5MZzv
vPi43Azf01vQAuI4eV0LW7Qz4npZs8PUqj4SIb8uM1TVrug672XU83KPKDVkvh0s93rk4pNmVmCL
q3JEWNP8qNMcbHRnh09+sAQbkAwAEKqMUle35rurMi7YEdR6FRANiGjMcn6l0oSQahjoiBbMWAE5
r1uE7ieWKgTo1YVBgSUeKYR+5qq4gz0RN4kPx1IMtBXJ2SavPdeI74fRqDd1bb93GQYlowq9jQrE
k608hi2ZiyVjcn77RvA1OtK7OC4jJ9exAJ0t+l16MtkQe/89dyfGEHWTQmNwMHM30wFrt0DFyfCs
Vc5rmiHFlWn9tsxARlYvKI92UrzP4zLvcfQIrHEw2C1/ghWQSbF3eEaLNpg6B+vJdLrsQIa8gRIH
LinWoGsSlLQbqn33Fa6noK/27eS8ml322FeUo0bGvD4fbr7CGFtZLAf36KK7w3ETkw3BBy6mp0Dw
LakCC3M+3lu0tBAf13dfqGeV21dTlT0W6fxOOeHdNKaPwDOIuWm8h4pDbwvZbozCbhpMTuQQT3Sa
cw0Tb7w3R/2rKLvvYmiZFhsdDvumf6ks9a5oVoIhy/ZLIIcoJJmHgM3e3xklNWLQsOIwVNezgdUW
6LdSUKR1X2QCJ9vOdgE0SvNpbe3s4LgNFiSq2kYs+8wvrX3Gdxk9Q2tTnZgFgjn6T//eaAzngufX
f7fKOnnAyIOkt0dk4oTaQfffeTsQLDBfjIBNd6JenCrr97XdoechV4zZef2UWCbm6mZUG2WGe26b
D6WSNxJC/W3nk4M0NumVCvrBWlDAGOt8KH2Gj0VCN5jjr9wO7PcjfPUBjwLwK7VTPf8Cou3cZfDg
Xmnd8JCsuYk2yHUJF1DzS+MtzVk12jiXoXKfGVuJuxK8CIYotWDbmgq/faaOYkySyGTPBCvdDzjH
dwHa7rjTCyOSOU9wiQ2fE8YihMFiQ65jv/U9IRBKLScHpw/GkdLl8qUkajJ/ebOCOjxWM4hE0DgD
O2mkYh6rHjyhRKxXOcREZwRoL2gIUaJW9xNZJREqgTOKc2rmYd0XtndXevyBRlMX+PAKdNxZ1SJH
s74PCictfBO9bzL6BiIKOHhzJv5K1eZeeBP7IVSNNwAqDWoTbtHEsaoiCuIoqvZ5WNevWjUfyPcP
CoTLkzVoLEoV2ruiFshQgW1s7MBA75Nok6FSebUYrbFDm548w0ZhbYbpufPy8yjAL0uLvpJt7A8m
iOlr2Nf1vg4GNE8kN2T7OWOwK7NsjVOjfq+n3j6P5TIjAi2/bDdMD6KiJJ2WVER1Od0mGeOydbUq
zygdmYF6vd5DBubmcaZn4h2DaJhcLDZI2KLU86dXTFTdKzAqtXeNNj0oNVbMeEGEQICptyUTsd2C
63Rbcxg8MobyEZnBAy6bLl6G5KPDRXbOJ+9lUX0arShXaSdqjg4KvadxsfQNFGC/l6MFeqLMfiRW
21OYuURwzIOM5oYhu4CcHwny+lKf9XsQlB2i1OYuVCkmm3x6Ea7B5m+sr1nJR/IyaXGZiq+gKbsD
6/jgEPCpj2tfpjuGg5yHyvs1DpZ3wVFcbYqA8ImaWICXkJUpZ1oFk9y/hUOn/u956L6sgeku+VkE
7VrzcGV7+lG4lbFXllhOPWvqA3TkszeNyRN0LoJovcmLqL+HWPRS77FMEJSZKwRlEyAOrrtgp62y
2wLXwrCEORRHBKtWD8TTsdW3IzEHmT00OBFX16UsrsKH/jZjIgRSbM2M2ILScQ5h0fEykkRyww6x
UquD70hO35EwNIC6O4PCJGNgB/WeESdXAVeW3tFg5ZHyWFwFEFZ2yrXCnV+sH+xK6dx0Px/46DaP
yZKHzveHA7ijZG832c1k4p15/5etSGrxug7utJ9bHW5o4cyzCoqsYRnWlDtXpCbPDsFyOKNWko07
xINsml9G09Oe59UdWU4iqqDRx2xI+mPZFt5hYfCF46Eq47EnLR3QJH6tKb+wbq3iPGh+hVhbGXcl
kon9raL1cAZlqRxBj5Mu5jElYdJgz7ELYRWvzXDuMrih0Bv1XROE30PkXdt+yscoDfC0+2YzHHKj
fTIkJ9OGzUIfV0KW29pv2BfJOotVrvqjR3BDxoHhpQEo6xuFXnjZjlSH5cH3ivzQ2lbGT/JwkC90
xdh7Xjxe/YMRlF+zT76BuzY4uiu0wAiW252EUP87dKv6lNtIiltFQHOWpmLjrQSY4XJDB+5yUZEa
NZ/S2V3up9F515Y1g6HjdddTX0TZCrmN1tGmRhgXb48YSMUyCfKLGCyGdSZ+p7Gg78BPA/LGUevj
tAT6vA6ldWdWwnytMJqBa2/rfW4z33EKr97j10bdqcnZ2gtNvi4Qq2XnNLZ6ANNPDY6AMVIJuYVG
lwZnPTWfolvTFPJs070ySGxz3ug23br9OuIKZHENUz63o5UFM4BVF5yJxWi1BpOCEcxbd46Bql53
Zv5QB4GB/oCirBXwG/x61r85g8v3ZS5MHKVlfw182RxRiszM5lp1qOhjj3TW9THtpP2aL47zDsyO
MXTqJYfWZFOERbNj52bcuPxYaXeMC7g+fMvbeZ1RRowEir0f4AMp4GbtgHjzSDVas0kiw2ODy/sE
qus48qWPZGFnW6Ax/qYJeElMJ5yPXmCzpVwwL0s7HMgUrBpuZEgFzAOm8MfiLqyvs6Y6JvgvNrUs
56hEubTNzaK55RiobcCK6jGjjYt6F99+avMiy9qryeBBBJuK8YHBXr+R4zzs8I308UKpcHDKxDkx
D+yjClsqdz1JtIk3dhHBNfcj0TsIerWedla7jIzIBLUsxfaJjrZ5XLHUbyj7mTz0Ar6hbUy3s5gF
wRGoUB7TD2Ux3jyGyZUfYrrz+jgbKc1TSLwcr15616P5Bik8F+jDcVtNukcM3Q6cxD6JE52Q5k/G
K9l2BSPH+eLAtLBX+PNcuodwXKqnlc1uNI1LvvOVpU9Y6OaTXt3lnMusi6es7y4I4eUZdaEjCBvA
7iZabhluWuCFEzKTrArEZsxGsRu0Xo6o7zPMsGnJlqdwNma29CHHeE+DTxI9Jm7ZEV8wlLsyL0fm
Gl1VPbjINp57r+33rSPDs7Q1JeKk4L6UVOWcyh6KGCxKGc5d5Ng22v+YyaiU2GD7V66N9lsyyfro
YqO6kMK3Piyl27/1Wdbt0ZeL+3odaUh1133OhXYOM+D073JAJgFQrj63VTieLD3JJwu64afpPRoK
+SmdSN09pGHlUiAs1bIrQ92dkcd6b66bpI/JXPI+FIGFKgG5yYffBNQUxcJaQo+3ft6xqy0o5/5q
rZ75Fgiz2vkW4m1Lev6RGb54pEspaBSCLv/ZTCU+K6mcGLudvGssEz+IO48P3VLoe7pq/0wPQbT9
DMsDJBhL+mvH0OhDVtZwamuHVi7QXgQpxd65CaUg4BineisMPcN7uC2sQJVZF7ejZ9WDTE9FJdZr
77jDbxuvyVNlSOqIYs6De2VYyTc3KRaaSe3DT0VkR+utg6S5MHkZf5gJtgSKNdG+q3zoTq412x+l
h3Qldxi+j425PpALVr54mtjabsizGEhojSbf0FdSrpbIWRF6EZaB1wCiZl8d+9Ewnpjq1T+qcuSJ
L267xKrt23gC1nlfqmq8FyM2urCX6ftkDvKbq6vmhJB+vYxDXnwNniGZZrL9QwJIUUb0gWGgXViS
AA8WvgSE6vZEmJwwroB+4L7x9f7ZD/ZytYN68TYCMt1TUtfM/udsfrTrFZpRDS8bUhsic1N4dxUC
/icSqtxntAk2neKg2L/q9b7jO3ky2MlHDOHV0Vs5rKbWsU9r8j8UnceSq8gWRb+ICLyZCpBXlcqb
SUa5iyfxCXz9XZq9ju5XTpB5zN5rl2yJ1mBqPurG4bEIKM4p/3G/nTuR10eNAuy1Xl1xrEHbPem9
Nr1JxE6Y+C1QhmM34JK2jacWfwbjs6zt6FKl+1HqDSp5NanHbloVnynChe062dm+QEDKaLHMvgJW
D+e2cYaTQR+rzYoCVxvMHTtVUlkav2IMkTuPpiVwWXMjvlCHlH98mM2eZLn+weS2CNjMlYzeBzNp
z55p2hh5vOHIMVY9IVbJaDXHAnNMOhAz4Q1Fu+WDz/ZJc1vDy2FKn2rmUrHUx4VXuRnbZcdjLA4c
KNOeYQ4kG4qMH01M9ZmKRdSUiyaHQMpw28yM5AgXtftAvS9PQVZlL+3iZdgF5iIupV08cEVRNHu1
C02kbmiUHM8ZHuXir6exdLWv0jKX76yV2bHxCuNQ+7C7s8LWtotn5/upCXJA7BaXT76in5SO96cX
lbo0maPvtKI38BGzSYsI6GJ3aQ7zx6i3pL6lLmJ4s0uvNQOeEwILK9mMUKqo4ZX/nbiVeeQQLDBN
33aZnW6Vj7NfI2oSwqKCy4LPhiP0tJhGcrFm19g0nbF+AZ6z4iRp+NwNkT+NJPS8LiB0XxXJJ/eW
meTBjXlTvwXWon8XozbQeLQE5jb6vB6Tvh/eDb9NYFUhP1iWESpgr94RDCObVTnkp7YprFdrGLiu
R9REgrkK7kIA5qfOcIDSmpWb7fTRcbE+2T2nRVexhdOXzI6cdLZMrmdD3+n9lFxA0sifFcGQwwAt
C9rQTCxoULbK4Yasotv1owqOZEev8PD4pCLQrYzsMtec97n0/QjM6BwaVppECObKO2c15ZtDcgfM
zcl8GRInj1OKtveRVItnKbLlq0YZ8rFAGtxh23cf13WW8aBq81euiB8ZkxgllalZnwOr0h5MZCnv
LirZ4zygWgGa5HDueEK7Cjg08TpB1FCGNe0tD1A/4y19HwCPv5vYxuyNPkdNHQRJKMQQHDo2hJ9V
brUPxPKNX1oryCMaLP24UrtFtUl3Wi1iitrVWiKddnY/eliZfWZxXPg07WM1dHfZMGN5EXbAadiN
p8xMk6+qbeGeED9EtdXAUPIa/+RRrELK8pOzzzURdX4BOcE0rBKeG1xeTI8OXEVft7Z919cXfyI3
gXLfDwgj6p0Y06v7Y+faem19s7m6nt1dPNJuIJu0yclje0NBWBKTxGZSvK8SKw9hcMG28m9eU1a1
EKvt1mh3+MDNg9/ay6O+ukz+xVCzunGZjlydHpg3TmC2JBwMjwPSPTY21qB2s8awmy3WxOqnrGEu
UJ499Y2jXdK+mC6DQaCkQ4IARE6vJOUyUN1nkKqFJqjvWA950kNSgrWHnY9vLOdy1fKLx/IFGmom
dkIl3XUAktBvEETy+NstLnL1jgQdqFYdBDsXdhsSR81/1eFIvyGMc88J8eYny09hhWSiXr5F5rYn
ft8gUgzKSNa0fY0Xpvaf5ISKy81dvNUTdcgu7WoF8mRUX7Il2GKcdfnSLIX1hJphPWZTwZo/EFhH
4cd1O8oEyFaD9O+KBsUHAqrkbHtMAGzVefCdYDlwO+YskR3dgkPWgH3Reg2pW+nPseYoxC9aV+t0
B5nsQ1Fazred5oD9Ar95xOBQH+lYkWemU21vE0ndmhcyEKzVB/k48vFvGmY0TAIM1nZ0aXME8JJJ
yIQB9PayvsxrUV8qBzkLkjJyl31iAO9Ur60n0ZrJZUWX+eSunRfgoRbJDxMdxPS61dj/cOjooZ+0
xFEpSSEez7nX7THuaGdZ2bfRfLFiCUmKqvnKWVgyDq208zz284Ob18Vf4Pv9KdP0ZtOqiTG2kwQR
18eNVMUYNbQzw59DF0beHl/utO8A/F57U9kcOlwOV8TZ5GemXeVv/GJutpreVz8BgLcvvHpM/snQ
cPDRI5Lf9DYy+bAmrQnKiZqKfz7unsfVq61TDzXt3FTauGNSNz54ueNTqTEyAdXpCP/DE4MRAdYs
yVlVOQwevLGHoRpg+rA/BcdtjuWL3bRi4IYtlkPWMnaYvc58N3E4fQldK49pG/B0t+3KNKAmoeNX
jKSnMbxVQII7UTLSGhFwMpNLp+NAENoYNtj/yJyf5tS49Jae48Qd3GTZFl2SjIceSjoMrCLPToK9
sjibKBJ+PexRnAXKBGOg3/RoIYECAjYmhv/sZCZ10B+NjFcFSJZT29/CXAiP2tgFD1RUuE7vbVs2
Pul1Xaz5NixJ69hLmT88kj2oJTF7cWTRCIy7ddvk/fKs3Gm2oWksJRNUuO8w41Y2y7G9+KAd4UV1
5XYtiS6LwP3NMF1qr00Oie6z/a5zbxhYxrYYACuHTngjOwa+3ATghl9sZ6i+7b6otV3iBJN1WbzW
G7cGJB4SPfjDqzPvKnA7hHXieeZlsPeD2XfWplhBPkYj3piZBeOwJBc2/YgMWA4Isafz6rARozti
fla5ojvlrbd+Ks69/qws5qE3GQaanXRUSp1l0xDzmSxaM8fsyuilvDGAJgBXtLo2hgtJYhloHXd0
ly2qZLAPfcgwBVUWy1YAhpSuqfHSgJi0YeGOBVTgsqhx+Y6VAyamhLR+cgmYWlHQ1ugA/BJzB/Es
eDyBv2RKnezCtOuw60A/nFSA4nTbN/nE5rM3YWvm09SI+175PlOSStfTiLVrC90gLYv8iHDUoGuE
WidAc7CRjDUSU1ln8kyTgWCNyG+aETkF3OseTF5dkAf2ojNeeBTIHYHBGKpjJUEJcacTvtz90xf4
QyFiRguV3tKihAT6ZHRB2EySewhgGitLQyswKIjcxVNZrpCR2Xw4nX7UJPGeG4vowz8UnuW6WYxs
MRDVjTVyMaIKEuZMPf7QNIDzELqplX5WmYuWLNMEqncqpzwgGxNmWaQjtCkjo2YfHY/kmQWhOTuW
Fup5yTU3uA7y1XUpGeGVKu+NbZ4W1UeXdIgGBFLOgvC6LG/kiz9NBWD6sTU1RUyPP1r8FAZAYUrb
ksbOoxZkAsgh571bqWrf+1L17MVN9OG3m6kx2O/2TH+FJ+tznSjzdWwqO4jXXJNeWOVDle4yRjc9
+9MalhQcLxgp3KEUxxnTIw5c2S//lKl1Oed5qXQE2sNnYXK4QHu+cYoNw5Xtgz4itodeApXtzmTH
b8+H+bYWVaHpLWRF3vRBC1RetiiDtepQ+HK7BjLlNTxCQAlmQH20plMSjbKS5s6bcdVsVOP6TQhJ
1XoTHYitbdkEwcCdMUB7K93BNeIgaFB9Awph2I43uFv3AxvPU1CS7bUd3dkiZG7VF30PgaXw2fSI
0T2liFkJ3YOgw+icltlGWEYdVUBYtFWw6qjK+97Ltq6WjFOs8qAQW1IpRb5Ne6Ut7yRykMHhz7WP
jM70pSNQ6GcsnXT+fN6rXGtmw44SoKxq1CyA2Ovea8PVaTzxSxISPa1VCTQROuncehxQ8FlHZHQw
xZj30xUECCqYsMIRUadqzXzS6sZ86DI3XJDrYN9DyJb4vPtG3YCQvrXumBNszHRFa7Ay0wyz+QUA
ygQjUP7GBo0aHNSUS+3goD1cX2bmqAUlStNh7Of/kj4OkGuMg28Jxh6oZjJ3m69Ce8dmPf/jb2a2
715u6khzMdmCAalQLrpsrKfVekDv1qRvpKD3/WV18xRioT2POd8qtZCOaFpenYDTTZDCSr0nxBG+
c5f+Fe4yLMBXulTekZ05rR+D4zg0cFbPb1jIRPaM1kyLu4jBEYvnHFXULnUnQ/1Yq+oD+n1aWiDh
Q4Ar4kgUvZrOml5kEzoOwR5QF7kRmboGvBv/KgVAaNTMNb8XPr7nYKb8OYB6kQGyFJfB8VQKy//F
Ps9RR7Gnfwb4vF/0fECDieYs0+PEFuD5BzB6X+jSCfgSblowHtcMt9oXrLrso6EajT1NQS8bt/x5
tY1X2k7+OWiDVsX5sEom8l7DRqK4eWZCTfONadNUbuto6ILaVP9bZGqWkZod5YQpCsX2PDNLMdhm
Eje98aAI3sQ1TmXuLTgJ3knBcvdPukoCdXSZt9c7BcLtPvO0FPh3m6/EDfToKLET1RTcUqKOgfau
ZhdBxs3JEgT15B8CcqB+m9WF0WuobLS3axEY/8aVXRl4II/hMdXN3H40ViKd3QjGhWGerexvNGpN
EaELyiXAwa5pPipybHD1KbM265cKHOsU+Wa76ncaWauK8K8gAJuw5i782kLgWCgNrxifqi5wtScm
qRywXVM031lH5c2iQsj8gXkPgtjBZ92zQdU6wvQmHyCnDF1wCll9Dy+xC+afxK/tUqH6rQ2mVUrj
HyLC6Aw7NJkzD7vAnXrimoJ1HiNntJclzt1bx5KsiczCNNXq6c5EpUpSICOjghAvaGFHyzJV+VDm
HtxV+mP5o8j7UxtTY60R50ywENy2bFvCqaQf5CmdXe8StNMEPQEuIWrltvN85KyEop98jGPwJj1t
ZF1SsBQMMbCZGXbJYhwPSCcpY1gY4bSIlQFQLILrVcOIZMIad2UV6MjjECxGnPN6wV5gNMhc7e0p
j5qM4AWCOWtBdaQnPDQtC3L4EUszZCeyyAvUMXWwFNfUcMTy0Acmj2a96hNL2az77iRhDzBjZ1ql
DmGoFU5V1iaRGspm+rBKmfaRBcQQBpBudH2EkqSfwwkmchNLJ1/mT61HlwxRlBo67qvCbrc6ZCAK
f0lUDXS0SUMu5hTNv5TV0yvRppWKZO+7RJTMnetHhWfNEy7YG8dBVg5eEEanHKdsqvXiMKO7nkLc
hggMA211it+SEab25/ZJnn2zqe1y/lNGNOqh1ira+IXZaAdCqwH9f5laD606L05vPYBjZWQeNCtT
0Q6tbbEF7pb++aaJGyCbegF1p8S9zEyxstnFTFJ130ObdBNLXZGw3sBgGgAuIYEeaLGQ69GbRP1s
+cr46JNKePsysRqxhZHGmkQFWvDmjqM/RTklDIYsZOPfubUkKWcpHJ4Lxh9hhDUrMTLbOyqhHTG6
ScUHUAuWAzXVG2KCSonTTIIijoVG18QL/ZPXHEAC6O9ozAfzc8ETHcT0/oAZVqOvtKMmQFVs0HPq
T2VZs5xJIOxqLmJST3jqqSf/6ltVjvfLldw/+baLvqOpsnHZuPgI4OEG6rx2PWLUOlugSbQsJBv0
0q7xPhZ9+Tqm2TxHhlmszUb2CdI0aTvJP7Gi5964QUv1Z9ar2nelhaCrldPVLPP6Nacr21p05lVM
f8fntRTtLz9G9lSM+IBAeTmzzRVc4oxYFi7aRXUC3baROJEsBgG0UFlImet57rLQYwGJtBfdMuLa
SmNrMs6drW+y0RIlIGOK2YMVYMqNebBuGwdbtLuMfgphS8btJ3z3UkDTYda5Mu/i5641+LfBsn7K
KuDLuU6bXGFiV0ygksS12OaMw3eZi/KN8blf36ONRhuyBlDQN7phw8lGxr3uRrvWfy07SF4H35t/
ZYf26oig3ro3BuFu/dTsqdWWZuFRtbXXvHWHXTu0+tFthSxCQQvaRzS8WrLFRCq6Q9WtwU4bbZQg
czlq19Upm0dUfGXEmFxnYXvDY9cSZcYaaGjcdH7B7WyPYPQNZRwY3xfHyim730IEMrZtpW17326+
+F8hS1f2Fdu8XTe2x59WQLulHmCmBWH54oALtBGM3Fa93fIwlO6GXixatC9k1rD+JWL7V47wfeKe
KyRY6b2Di66i0yiVeU6n+agvlymRd2IR+75gHx3kT2uSQX1B5Nb1oIVBhQav7kiGB2QDEozZC66n
PmsRQ7WRg9FWql/HLg4MwrbwALfZTFPNmqsbgLsVH8VQnJs23Tbl/Zyhw+h9NrMyDKS1Y5PwnjtX
W0PHmiGydMG6Nd2PFHUFeNT6a2x2DEn64Y/lU+EGr7kotoM/H1r13llUecUS+6MG7MV8ygWxM90K
qrZ44NGPs2KJhnLOcMWV8DK9twl9U9cguV4h6iPsb7yt1jO0ndo9fMmnMdVYV+dhpf35Qc3ORyDU
hWHLuFRbAgQdpdxkPTaG/t6l+SoarNCpOJqt/TgE8yuO42+Lqhn5NXD20YgX9xPSBxqd9DrMXwXl
S44UZuh+hfUSDC6EewtqLZHcFEXh6pFyk48MgNptOr70DIE97SJlvckMGnQlNZDZMMjUOuHxBZIR
VI81GoiNGlSorwMfuYl+WlZRhxyGiSFMtwVUjxcijz/TPAMW9sgSQxVcz9uAu8u+dra16fM7DB2E
z6hNCzytyr2NZwElQY1I+qbKeGnWB2t6NwxUlYUW6aoMA3YjHtA28mo47Hcu+mK8o6iywSvJ78BO
+UfyVtwJJd+KpXFri1ckEQEJjDTi7pnxlY5Do4WumCVPrl8jVuKtmHknEJB5APHUtlz2wkbXUGlX
U+XffQ+HybSsW7w6e0h+uok9NIEhQNuLFa0byn80T8p70kFh30K80Fhm0n6fO7JHau9Up/q1tiH9
BPez8ynNo5x/Fc5tIh5ayFQpKT9CP+CVnlqqgWMG95d0MtxZm4aPexlx7ydMzQegPXdGk1/9kcga
Whx65XE8290JZ6lIPmu+Dk/7Cycrw1s/khaX2WRx+A2YhPmUktMwHIzvlNusD1pc2s2/KT+tTBYs
rL01q/h62wa7JDsXz0vhRajELPPBRZ6ndX9a8aWJD8vddeI+herFv3coXtEWLPcst8vgqSTrEsc1
i+/cJcRpg6ig0mOCjVfWKPOpKXesf1br0LJGq75XM8y1s9ZebXff9WELOtQ4EE9k9FcoIZuFWyZ5
5LYwrHsZXFB7ueJvRQjmQRVkMPshjZ2A6JW/yuXVaa7L/LquUMro9e94BwJjw8nr5jFQutnZ48tH
FfNWNveyfGVh0/VnQsawh8XZJwb5vkV+FPIZZPap5bx37H++dwW/upG6EWWsfrMGf/rFqTXavZhN
HE5kkE8Lfpe+iR226ww0cfDVBG/ILSef5eyLDI4/dIASXNVoGlzXGQKEH4wzenNcYW7vlocMUU76
YJuIamw7Jl0Rw7FCPc15Om3pYLqNDRLH17JP59JXwy87041moH3IvAFZwmOasHiB44gMuriUTXps
Wn5T8C/XmqI0kd2u4z8O2jbyhXhMO++wwmidje6+Sh8MpCgSNvkCA5Bibi+tH4aBDIVmuvbmPWNe
zvUS2Rku1aUVG4V1lzPou5mNtzSnOCqTc6f9Np4bkz7UFw4eiCQyNXc3MXbzBAuiNrRkuZ2BzaU2
cRvgbpFLTrHOyLnkhTYaZ9e29dbQk98mmzCm6hH9J9v3/KB5LEFTFzO8OKRziRXKOHn+D57NSJAp
UggvZtG4pcZ9VFNzdox820szrOpuJ0fjOhgoe1L3oGfmK7KgW1UeMveLRm5VpkCs/PjTDwIHTR/O
yxBlK9JAA70HIQNA+AedeaC5HAzeRReIMMdVmE7noaQ0w/Zg1G/QkTczeQNQjSKbspF7dWuQdUQA
XGjb43Zmk7qOPxiUD67+15Ia1ZEvkIRNqU/rXi9mOAsCPExwuxYKFvRryUPb4cwAfYcW2tt26ZwW
DzPhbqhNiAAwIn2Y8fs7eun4V2shveiZ5rzVw0ADQo5rYEm0mJVBobYcyEm3T9B5tZ9BpvX/dGtg
KdLkMOIujVjr7q4mKWc+aVOJfN9pkd2igsptvfzB4NnIg5FIom4w4vXWLk28BAQrOYwaUTuY5Qp8
vioAFcDHWWkIVJMJE1rjIzUKJgSYXquvHJlEhKEsiTsipm0TFRdOK2VM3O1OxNP1lNnQYcf1Ug48
3Wl+ixskzchdmdW08ssYzWec1/taIZEJVu+lDtThZuOp26aM4EHCTSDl6FaIUTFXkIzyW8ZYa6A0
Qz+jqolzq/UFQ2V6hWmoQoC4ceLjeCoCaw9R7FwmevujBR3niLB/O/0mP5qzszT9R7ap5I0S9ewm
r7MfPDbUymEDXQWLFN4tv2/acPTphRQqp2TScQtoz4k2Hrt5eNAQrDuaodFY6ns1mHGvu+9D0Qxw
df0y9KybJoeEomDpbjEK9pnsRbplC/mbbvWfflZ8OqiyNlmNt026xqFCfEjFbJwdf/juTDdKG3gK
4zIevYpa1pxcpGQJSkOya/tDHYC1qHHbYRB9GbP0pTTtd4e9Ma6OjuwBvz3jMAAIjRQIDnByZPb3
N/aS9tO/IGgf2DkYMM+t6jXzwH/bhgMwbuoO7E/5/HMAkGypGFI81ZYdISaAJzHZm24B81wwLDgi
f6AlbtK7SmMDYnf3WWp9NY4eD4ZH0vW0l625H1l4bbKmuwpj+NRzgvywQEjjnLrWntL1M5Xjlv0o
EuTxJ6m12NK82Bv9NxAPaLFq9PqPTAg+nRuIb8ZSbZPd46k41YP7UWbvvMWhwkNi5uAhAmJXvTUi
TnGDBh/r6XzP1JAwhmU4JGXATfgZlNN+WgTDF+cRNVG4confVoADUAoaL51B5QgA16znk+liHZoz
GS58CEhwafDdyHdJyVDX3NHv7e6HSTioOX4CReKMErFXL3euFF+mY+M5JYqVRVcoTefP4Llk9dts
cnFgtYOOrIm89KAvB9d7z4cJDQwKcesTaSUzrZz4PY9CBBsM/NyYaWc0LP8qU4UNqjjkK4+ccbcF
e4ijMSYreoe0+aLEO16xrV+YoePO21w9T9j0Wm86Fvyi9g0u7Ee1tre9KxRP0tGmUNrsvJF+uRoh
CP4BZKFr+uBwtiz543bYeuDB6n7HBC9c5KM/ffeYYLFuQH4Otfo9MbYe0VYsJuCdbBM0Igg66vGy
uO8NRRx4nNCUpyR4r1OPjMZ9BbB2poYk8TD0K46OfneD2rrWhyP27c0KKK7MlsObzcpy38U0heN0
tDM90sqLq+lHibFB6+wr1BRkUocAkLqt5vcVd5fQ1vvaIHBh3joBNVa1PknmzLl6c7zubmQ4gHwx
xEsWuzhSk8nG0DTtWw/JGJbE2+85fADMIysqfVzc5XngSaDhwofPF6mc536GUzKgM7fqnafJqGuN
oyRps2LSrTcQIvLn0vyt8Ega7AgJctDNs0Au1X1mjDmWF62+Iw6ipFv0fVRpSAPYRELVJEHCidyc
wJdsjRQBPwnr8wZzVzo+d80ZTNIlAKU7K2jkSDdobFVzZ5qHVGZfeIfechNdYGk9eFIei7y5o82f
4LYsLa9reiF7g+KJDqN8Z8Pu9a+Z3C/+jzfugx6towz+bipgkd7PBqaYXm1rzQ6txt94VHb9et9I
tqCeIKOFv0aD0BDpRF2d0sk/jsabRQmNDisGCREXOrvA4i5FEsVeLHDHuNOBWO+D5ow+n21rja8n
jVAlu9ahN67Z8JGsd0neRu0C6yFxxIGh92PXlIwWuQPReRO/KVIQIOyHXDq5u8SKEcDj0YfaGTSQ
tb/b7MVjRAnoe1CsEewvxRqp91gvzAgRSGb2qw3VHzSksXxw118lP7r1oW5oLrjsR+4M5L9veXE2
UVzMT+C+gABFU75lc6i3u9R8IjIpYbY5UA+/1oyUyb5SYSsfEa/Mxsi0KwJNCgDElzH5wjkmaAN2
0bmvTs4UJ4RMAvMfzjPME68E2BQ178q78K98GKX4ptLhfu2PQXFgsZbqJ6JMi+Ts4cjI8vsqv9Yd
f430157fhuxf/tqrUOEqMiMyPx3xbvW/rOUH50QXv/VdC1VkBDwjUA998aDZ8aReqwTL/K5Yt4vx
PQ04OmP0UpubkzwJq+y+cc0DiATf6o7zvJntN6Dc/fJTWxfGHGXLmHEnkn1exbP/odajTDCiQoy6
8P7q2k5z+dj4mNFnvLTmq8nWu2cxiIEwNnNu7J3tXM1iB79V3dLq4oDC0n2T5gmFps+lY3PqNx+l
350ZjoUNHYE4VtnXtBJh1pGyufeGT7+4q6pXJF1QfUPoeagMYxQic4cjR19IGngRzWeu/pg/6HJk
tnaZOUCmEp6KxJgyudquodxsmqs+xoZxTLF69Na6ZZYepsW/G5Q1283NX7Ps5vxg2q+QhRkCGjB/
Fr7fv5pps1Nc6/LQ2kHoFl8Jgo6+JqRkrU/ABjezcTFEXHYnnALUkje2QYpMHvWn+jIWsi3WsAvO
M6pIj7IDmjz5i9UOL6gbfPWstLLyXI97Z/l0aK/kdNFQny1AkhsnRCgXY06vJCQZTJ6ZTo7DI77c
ktDRfLn3iEkcf/tm2BLCsfOoWZf0DgEXEu0t4+cIAQSTgnNpvfWBxxe7DmpCFwVZOOc6WJj7qks6
H9v2oj/b6t9N04xBiZCBmJqlne/APQ3lGg74LDv2C2ank2Tl4RIYXhpgD3ZO9Oe27BwUV0ncl3bE
SI+MCYJxeGpngKgjpBuyOOK6/kcUDwFMLEemfWk1FwsevrfsNNAhqrUxXf0hDd6ZSx77iEL8Cq9C
Cdy/oZFEZ691Z9M+EDi70UkHKkGVGWg9oe/hDPlK9ZVVScE1hQklvyszMlj6NLuXBrtGp9r5hNdy
jTFlkvGSrOes7raKhFVON+1fzgett0jO64/E9p+t7BNT1wbF1SkYRvLSWLsv6pbqtF9QlArKega6
/KUja7H3vlEfMoMnW9pRUZ4NJmZYy4f8TQveRaVtCCLd97daCb3V2qm/YgSVr4ZtOi9Pi1Viaocn
1fMGd24fLnSiqSADrH10W58Tmd4lMU+IxDhdkEHoT0ixgILgNE2bMNOCaPG/Ovs5oetmF8gPhj4X
QxyNEkZ1UITcIK4SIGvkAQvOMcVqanlii6lw50zVVhiP5OxxLwxsTN3o5kBHoMMmliu9NYmM4Jar
YCALuS2T4FJbOzu9C4zDACWIRRNf6x5EE4m9JgBudoE4SQhLtiGtEtCrE4AYGEeP8JY1303BPvGI
sUvWB81/MPT1y0ag0K8XL7gnXDmxYN/M5E22h6w/4lGn9P5U2XulXqTcglBcKcRN8y5QfxYIbj+Z
N87obxbyrVPxbCzvBnOEdSyOeitfJH78dQ4+EP6jlv/rnH+JQ25gd21We1dowda2072FPr0o8ns/
oVEwuCtxQ8/0dC2HJ8nhGxv6WZKrWK1iwxAxsgZ8BvYbLF7MlMxD8I9OyNl7tMjtScmvonpbGOVW
+r1m7hNqkULeJ8xybo5v8BebjuQZgM0Hcs6uDS/nzZApcDvoDYUISnrSoiK/op0inzBHCSVmHz4s
+Z3MSyzOUr+NMyyNPcXi8MOa+WDN/nPiEYYV3E82wWcI0P2l3bkk2lgswPTlhYSKSFJzLlQxRAjs
qkxELYNicDEha9LIGsdtWXWExxJ1pNshLJWap6gLlgeP8albtI8dZiObk8LTyQP49qsB8QnFh48f
smYqoOXbVX9g8QN1/yqX5xnilCu0iAST3Wwth4Shcsv4QOvdXbZcibDMl4/c5tv1/HXTN6M7E8q4
W0n1lAVhWZrJdzJPFSRA1ll7Y34N5kef0qUn3XwtjrRUEeQImFTGXrKQbQVNNx6G7gAAZF9700V2
bz32wOyAFBn7BycU/QLBHXvCpfUxDXtClz3aSMAZMLd5VbK9A5aEVAxc/swQvxvzg2gV4oWwlX6C
Mu6yAwcGe19c+PC6b1sjDS0pezE89oSWpeVMme9Rgsteu+qGuZd8m6IZj1D93+GKuZt66E+D11/M
2ntIuuSuMd2XNHNMhhE9YZQpdhuEOw9zPUSelpG1w1jcwxULEsLb9IV1xWyJKNAH/szJhqV7sYku
oD3zLDPfMGS/m0d6LW/9S4dkvxAmhXHvA10s2SSa957c3CboH7Dwr2I3Ly44N2XvNKc6zpKJqFHZ
O4fxWUbEawpWPqmJSsHNbnQuZz/mZcYSD0FPq6+PNiYO+y1zMUcasmXd2S5H4+YJW1uMUhbyKg0j
XMH24CZU00lCxlONURsuS8GMZeNlMF91nQWDZrrEMaz+fUOcxR5PFo8/uu/Y67pPSTr9BmIRAyLS
jHP9n8EYbTTm53yu97c+Wyz6MZ+Ta9/kDzr+KjngBwKKBdbeZ0nk07z1JgKQAIXKxOQHGest9MB9
yPPswc5BeMBsjJ12RBKgjN3UFdcOhMHWYOIN6VxFthVcq5LJsuk3DyKvUENWFmsht8ILgpeSqKxX
U6LKqQif3phWUB/I7X1NmZuBip9vfH5UVc4iGR9IXq+u5Pwe17aKG63fJ4n53PfIQFrLf6kzbFlz
8JgZ6oss3S/ibcGPifxeFuVrBicbn05/dVrOcWHJ4yjK7xpHllwoe6WBmZI3mJTUaLDp3YLmw8+t
f84AaS0fv4EB4aTPSDgt13unkwH2bVqisv0xaFo7jakFVC5ucfPbYXokO/WyLqxbKtP8Tph6hUuq
XtBbQhH3cXlMb42o7hDh/OW2Zx+nmcPJhYYkUpusmv8cnddys9gaRJ+IKuIGbgUC5WBLcrihHH6T
c+bpZ2mu5lTNGdsK7NBf92qVKXJsUlxcj8m/CnypTPgVn/VLFcu/QRlfFtPeTqq5g2RzwgPoglb8
BdlzDoYY92535aDeIC5X5cockfTwYWFhk3XcfoPlYbfY10VggNJhBoWDUzjYgMC1gca0e9kfpuWt
qu1v/TkgzmZ0EhSSvN5EzZR64N5eJwV1QK4NBFpAFm3f7ypkXqp2yJGYaeRIU8AdmDTaSiu6E60L
ox+Ny37Jq5OZaEw8nx4C6OtbDAFAPKz2blJK5EQaxvPJoCSg6ihYhcYIBeMtWQwvGq11VZknuDhb
VbIfmPy2QuKLYjOpSPiKhqpCNLLnrBNX70lDDWyIei8p7UccTRsIcadlZNWqlOfMxHgXhYUZLCVI
wRVaHIyZTkJTXUPk/VPwHA4TKVlsGTTCt9QYGKGPVTxeDTZnoTQp/oAIbs3K9jGH/xWJfqn0/oZ/
gzt8OF2VkuwYPCQUAEEWsSXgahdHgM0MMKlQwW62ntjMebhvoWqtAaUOKxqlBkeK1XvageMDrBk6
eLJQRNvpK271RzgXN0kP7k3Vtrs66ff6snwEXbMbws63ctUTzxhxtDwV/8BXY+tz0K2KDiFi/g2s
GLsiLGsY3jA0e0L16yZPfmAkHqIRhxMztARMnK1WX2VFVdCgy381qpqThEh8aoaDzxCRjVImcS+D
jbQC9vXGcJtrbEt1UVw9GFD/SxLpyyz6l3aGttXR3fUmtXrKwZUnQwtbb4mU96JRdpgDjKOV9qRo
8GI4rSjv/J1OodAkx6ONPheQS9WKG2Cx+yzqfbRI97Ze7szQLzjuS4r4Fn+asFFSlw2HqaSLqWgv
irlwpmF9Jhr8r+PCsrIYuGjhtK0UWHMFFGDuECgQ4AfosYjja5x02MS6YIvf4h2fkcz2or4wKgW4
0l7I5h/GUb3PqvBEBrMWumxlhnuRDN9py+kaBCvD7/7eTMLtOazAG8Z2PMl7RVdpRcqlbQRtFm5P
4xomf74kOYpcbKayA+LLYQuj+Dqx7b06SFshpN96AUBrcAPOu4G/YuY+QZoXcvU+10axii0UJ+Rm
egYH/YV2p8LF64K4M7U3/YmWDQinsCtUV8WcNhobTRlX3HfIYc+DutAdOhzbwXjtVUwYzQDwFc9L
TNGTtG9DDLk57QuaiPbktYiiSN9LyFe+Vu0LRWaqNwd15SZJeCN59w6f472z6/deYWMZGXpKrYnh
Px93lCrRF2lsjDB1sXtQ0kJkkk7Eyp1hJTq61F3UvHrr6WxfmZ2+68r5jImeNIDt6zoP8rMAhXZZ
RuxBeAtQ4xl92T/NgAdETb+oxvCXqfrKw/gmWeaOijzaRwLOikpnoXbxEeaD9i+fhw/2KXRtlEoG
NZ2nmVzlQ3M9VM23gpbRhQWRi3w7M0AtDXmLp/RV65J5VcTl3qqr2VukH5hNSA6AQhVmMKhx6MEr
QrjbtkjIYx4CgBLJdFW5pLe6eejJGSdsvZIhkdlvt42UbywBGrIOUPNgfMS6Q3oJtrLsRkW1C0gW
GrH2M9Vt4tFe6z7FQ0iGqzDh/krXXx1DU9X6H1zZnkS9IiSWDORHYZ/iurgK2giRZv5J5d2wiGpz
iI6XYF2ZpkfMwInhN03ZD30SXB97YCgqXzgcRJmEu/oPX7Abx40/pcxLCp6fsCCHY0wM9I/Yqk4k
Gd5sJipWCGiJTqTY0BDXZFEzSE7ulaSh9mF+8jsdlpbWhy9iecaJep+dcnQE3l5Tzl2Fw3GIxhIy
UFlBV8OC9aJExnZqmn1TeFZNhUWyeBA7XViESC1M0NQbLGg2zQ/J/IVr5na2dkkW7VWTEHmFCm9f
+GZf0xRmf5uW4pp1tqv0nJFgeyl64lQkcG2EroU/WLAiZyHIIdO4a/nfQsdsp30grl+t8aEWhLwX
Lic9yyDqLO54rxMtyxwVfVKgrSMre0tGDwAXyMEZmZ0NOkE5baeVSkFowfAa5JczI4bMl4R1Afpl
p1g4KFjHhpZzSuSaM4NH9U9Z/ioQQgjpmGlm8TXJJ5H0TtG/l6VCNeJ9SYBYfkqaJxVMPHOaauuJ
xLEKj6z0AwFzgcc+UXPkZnxr42vfK3u54TrMEQC2tSPJCJBxjWG4PUJLRRQxvMBsjgO3bzkoTwq1
p+DAOELWxc4uorcshw5SayaOy2z5mrMZs2Z8XmiUskP7AfThO0a4lvtmD8b2NYshEoTtddDUXaey
yTJ4lYsT/ZQMu6k0T5iedqZ+kIj3FqDUkoqGAn0DXk1YwlXZEzI6kIh9lCGKpZ6DH58+8+kzkpN1
wmRyEr+B6fU9q12U+hXm974l1R3HThdlbgzypi3pPw+QU+ngzeHixRb27epsdhC9JbHH/+njr/Z7
SmELPrRyzL18LN0BWyB75rbihXZhejXD6BRMGMeUxI2H4bejS0VeNAbVpnEJM83VW90vDfpeMBxL
/RXCKu4wqNWUm41p4ZdxvyUNQ9ccUsM8Wvdyko9ToeNStM48p9vQilUuhcEVO/9TtXLK7BLDtLKz
5NLZ41eI6BAkLxY2BCYtuL7+8QkK7kV9diRbdhpj867Ptyp5TfPvQP8sCBp0yEgjYk9U4Aca00M5
IAzmyjFNeV6U/ouzp8cVdy9Pxyh9zPDvc0biFCtXm6BodpoAXlifG+sxZy8q5NEqv8iD5s6h4OKb
+gpzlhRDQmSJjVEaV4PBBNfKbDjazQ/biZtENoY87RAnP+H01vTdra/kq908D5IB7LN7M8T7VLlk
NoY12Sy+kPrPEFnniC6jxWA2L+OvleYdx/QXsEWMSAhnmFnqCupQyb5w4PkisWyM3zITSHaNda0V
n1QJIBhHG8zNPvcqaBjRS2KWm1RDq1wE998UU3gHr9aSmKLhbCb8DucLvSTFvB4rxrMcA2SdyeKy
LmaFLYFvi1y8xvm/Yuk3w1igtiA5ium6UGFoi59kZEnXRzcz1tnU+FiV/w1mdp1xAlR9RNUK+8HC
5IVmiGncdBGHDVwVAyMYRX4zkSgwrlKV9ZdY8Za4zqDJayZgCHftGlUFLxKKEnB+zPNwXHqHoSl5
LEjHOMTFAc4cNtpdbGyTrHWLaNdFX3a3B/PCrsRoCs07G3dWQm8sI7Imf5gQp1RbWZs6/gkl8WHO
18oXc8+IIyXp9wGzkM7dIuDLH4cOWxtNsNZ67PEAFLpT9/E6n/B5VMytBNYMsEnKByN8ftBbQiOb
IZn7pLwnEOVbm+5VMPJvlslrH7iMMoTYQHy5ZXSM9V3gBhZxpFhWnbSbvVJMtBqn4zEEgwKJZiNx
tdGTXWXonta+zulrQk5Myq4Ro/7gSzTnxLqKtvKS4Z9dUHMko/3qd715p4g66f1R3zTccaEdrUGf
ISAS/bHg8cyCN0J88qRqcfBQg9klvLZd7B9igryZZv1BrRZdtCXtd0JepxzPyxxJi5TErRjgI5Sl
POymHPRcUfenxSJRZ3T1Niify8DsxqniJ2r9qxpMLM3XMftrxmOnktAjxg4AsfoOZnrMOkYZ0b7T
1j0vm96LHzTiAkzip4otJWUHtNuBK4rhkF9yJrrKFPa4VtrDWCMfsZUzl+PJGO5Jy2JhBRVsjH5Y
+KJb0/eLEqjsmrhkZeaIcp7eB/xsy2aZNuP4D67QqtDXWbifqhsXKsTu1vweUldhwqJQpnZiGmkh
vSaO0R46/XMo/Aif2+w1V25HK7iLq1H/autvSXOgOw0DyxDLcOXkoUf4PQMVLfltejOmE2RD5oH9
zUayNPRXS9vieZ1DMhFOEuyS5thoiN/XfvTGYSuMb3XaWUy3Bq9SvjoLGyqhCwtxOHso2XIqkzMg
uIGxTVjsY4sUaAiZ4qPCjcWcjEREA6XH9rom4ZH+EzNNhB+giOnzhGQ66RcpOZgS2Do36FAGFdUr
uLAMu7naUp/ADuXJmg+AerQ87idKA7rhgu8IyE6GRs7EXLr0xJn+4QwqcVjapJmX7LNkukb6yFfH
r0o5gfc/TZUrDY7Gk5g01yS/63he6Dnud0qNRg9p6sZTxTwX7bDhibozIGuqaRuqRxRdWgN11oV+
nSdnWJmgE+L+LD/bAxSnmr8CkgvVme+hI3EBlT4i9SCmbxJqUGMYqkxr4glrVfx1Nco8iwsKZWP4
Ffx55KJOrp+m2m1RYVTjhfW3ATVXV+u96KRtsqTrORvPWapcI+lVBm0bi7vdvqksjwClKVJX14js
4AAqqVz1ELWG/M/WPhs6lae3SnkP+cpbNl4AsvIw0/ZGc8mNtQ4/VPFLnBTLSw1xUduMk6eoO5Sb
QaS+EbOPDAh52gu79QuZcnvhETzk2adCKwbLZfeCHKROe05OXK1b5VQzC0D4zjdy71f7XBCS3wqV
oox+PWFFRZeH4l4RBtmVDYYQYk9OUm0N3uzuKBhI8eGYGC7JcfszbHegDQwYGldGgciSqzV50Csj
e91MjIt3sXoyowN0x8rGWuqFQIZSZ25Jc2/M4jA3R7UEMPIMF7vUN5rRgzGiAeyF01gP4QkIR+LN
/bGaVykRxOTW6Ucj/hjVV4vnu9zqEGJmRoo/AtQiK9oMVnPkc3CS7oaDgGbQVl9l+lEoj6j7M780
HPwkWi0BmPqXTHKE+zC95aWXaEf031XNbEtbIwAzNFTDNcmIrt3Ql9i8aMy9CbAYjLc8lZaI9GTP
PyyaHBdGStMZbsX/FOsWMddsXkiqx+lN/RxlN8u/W/UlKX3DOjyZFCxPA0IIOs3GUve09MbpDsc0
lm5aQBmXgkdgooSL3jWmgxlcjP7AeJl9lfUe6tpODsmk7mttXfxx2CYBqrV7youTAfS3n4FuI+3d
+FW85YKkNPswx2A6HRTEiixAzNo1YB5w3M1rKflpK3oNfNui1tnP6xezO6lgjvFbQqINnf7JuSb8
0WPUs65VvtXHN+rYFfkjF7gX14QnqEHVS8QcHEscBdh2iX0GOy1/qWnvtCg4xO52ZGVPl31hvpfW
VVUPdJ/Ww5rK6czgN+KGPUztlUc6xxGrnPuCCdO6Eh5FzkPlzMURCkeveJyG4LMa8baQIEVBtj5G
MefqVckYTcWZf+Iiqs0XbUTlYqZFS+q+w1Y7cDB1DIYXHQO4lWG9SfVWhsU3bYJ+I1Q/0Cj2oYli
RToTw77lRL2DCY8pOhtto2NbBZyxDSiEgm4y7RLKUy3yb4igPqgKijHAUXKeo7F7Mz6fIu6ihN6w
EbF2FGgnf/jUnkETp6kXD1lpwdQHOaY5BGJac/bClPIe6se5o1zlT4YAycGmI0moI8VxH1+F3Xuh
nVT7xTLZ7bbBdJS1H23sPabvDuTIhPcC2CzZBcWX1JRgSZqfOv3eQXtdgOjJkXYAU7vplmUP+8sx
km3WbVqIigF2+45BZCobbqZop0Ttv0Tbb4KSToJYftHkmbqbfI1EeCw7an0IOx/GynrhZPRccqpf
PQepK5RqZ0ZK44PFYO5v8fbI4XJvO271tjL+9aXkjbpMbkZrK2d8QoODJnoGMUYOZ+TMrGjwsynw
cm3Go1puZ5wp9nNGOSWryTJ+LQ5jCafMOSm4zR0HO/ZMWEPNua0tmNsV7UpX0ZGHIIxCDzP6wG/U
X+qcMoh8BUgtkt6eAsdkufoTWEA9h5dkO7i6kvRq0+LL1DFNC5qB77a2V+J3nU8W1zLGWXwT9RYX
v6w5ZI7ZdA9WdZT1Xy06ms2vLt2Lmkt54XZsMvNfOP2bim8MEQDlF2mF0xO/SMn7y32HI+5uGp3G
WdZIou9PgMboYvkC1awX3CS8ANtXuIlvDfPSxMHrLH8jo/B1AgNvxK9YeIPiGgFBMM7LI+4YFXtq
7kBgHSs8bB7nmwAgEG9Yse5wl/0QwTJ6Rxyx0sIgLVfVWnwUs4OgL4gD/cn7+JsCWxzh0d1CKFIc
/GSNuW+QIh/Dle8dPw5zVfMZmJy7rxw+UQ4oaeaRyurD8zhgAshwq7vkiXIbdnuuFMwlYvL2+xDI
a7iR8CHtp3DDYUhB3KOd3Z2TbYSjZOFj9/p/LApYMKij6l0OHAZAynor0bbxNICDZpCPySu2O+Au
HDHnl/wPJ5uJvloCHOLbjpS1Is3E05rcpN/gKBcuQLhxV3EXlF45yKg4Pg7JgfvRwmbfYmpZAaKK
geGvwtP0Sf2DD+/D4iUBEd2GCjoKLW+Xajr1lD3b5Oo31vf0kT2w1goH+/VXi9msWCX+uANTCFew
+MyxT0cOZAeu+eI4b7N7z2s2v8boSNcXVxbGz/OyyWKWw02BMYfJCjUBJ9Jl0Ta7wImCNt3hmn9P
/qnNgexDXGw1OpgFg3BvJvxuU1TnZupG2dG+Zmzox0oescSFyWeKi/5klJfJty8QpVWOy9+kSQbC
33fF8jo8tKioGncs5JmXqfeYi5fsArhza7AxwO+28eSo5/QmXN4v+83eqH+kh+s/YgrL4vILuzP2
aMxCI7nWCwcEjLfKa/EZcEyhCHyfb4vvkFv1b/SKzUEHtHEMfzHGROhD/CGTa2GsY7x4wbQxyxdA
b6R5q1VwtqGq/0wnk9U2A1CyYmMDac7tVNPeml0nnIXDuLnHw6FiXQGKo6zmG1GEwbgke2yHCo47
pIVoq1I0rTJ4dTAYjQBKwQcc+PK2Bpyzm1mtrfjRxGTj9lF2XfpTPq6WR/PNP0JsTs3DmByO1NVD
Hf32AjAi91Ss3cIf2/3AqN1J9XPJKMqhayhECOZYXK6ecNcXHeub33n5yd4wuMYczAMiSSuSbviD
9mLd+RH0OQAv6xZ2wbgy39tv8x9TRQbfrwSjajzz7FuAsTHa0COj4F/fJPV9uMIRVEoPYQzyfJSu
bdbjF2bt8Xy2fzL7K31JhzOVz3a+okiA9AvkUwfl6I8dnmNVsWbyW5g7Tg71JwK0/Q04M0c4D3cE
VpEkV8s7oScp/Ktjr5p3klc/pud1Ee//St9Pkx8Ol97Aj+5Emzzz4vbY8tPCrTgxP5ztGAvEvsRj
ui1/Ywl7mpNiNr2xQ1u3+Fbs81/1vfmm9o94gPojiDJgVL+PihfxqG8RkFuyFnDxGCFQi7cILspO
nqmuqTwJB/6Y7I38vQYHrc+sWoYnS5B/Aa+Qu3Uagm2x9Ser8JKMk6UxLxNMB3ko2naNi9eaaf+e
HmhRLLmnIvI0RCY4x3b/W7EZjtjpqVJozM/B0JDSvkkMcbbzSerCXHtUAXNA5FsU7ZVID0lKt1aC
gtZtzYKM+8WMbwwIq+JY0Oo28WX/0dqTRpu2rZWnLEndJveN4CBZr/wPs/0nN9YKoig4wS+9OECL
cUVnc7rk0sbDrXA9cREBCnWnNB73Lzj/Hw2AR2L25dqqjDc7NmiBsL716S+LfgvcKJL2auiQA/Iv
g76oxNeVk9TdFs2DnioxrnyS3VF/9B2oyiNcAM41P/0GSwp5BlZOTHVcHYYUSTh/nr7qh94DHin+
4XoEbHUrMCp31h/MH1ohUz/t6AMPwD0Qfhm5SA4/sLdBDAZ+1HCZ5dyd7C2yeQvep5m702A/stYC
udA9KuHG54zXzzXnUOc3S9WYpj+PnIB/u3uEO2sk45ChcYP7abWNPG2mhrQXLgtJ4aboP9GV1ImE
Glj8+cToqWFP5V/ruAqziVWM+5x5GYqdvoBthfLby5uCayqIOAzoGf2NzS0ZltP0BFe31XukZAc6
AAcuMqpRvjZSss5L+vh0rL5g/hRGw5qOkG/n60x8ZiCDQ+zuAyjYpeWnxolnKVd9OnSy9GhVTq1j
fIxV1Qn0PfAGhgDtBjoLl/d8H6h8sYdF2ZKGd6dhIU3bkc0BAzMm0JMtHis6vwLMbWxy/aFD0KQb
jyNjdkyFvls66aVuG5x2LDUkR9w6SDC5y1XPfys+dOKUdsXZjYm7gFNI/TATRo4omLp8ovUyaJ/l
E8DKExBtbIdBhXO90NpblusI35bZ1a8JN7pSkp0ZSIM+WHSf02gAHROIFVoV7ifYIjLZn4iRHQ7z
hvVWFed+/tbZSaQENx3sOVPGn0eIVSYHZtKz0yPzopBy1GGiofWcv80xfzdCzSuiYqMov33Dr5V0
gfd5/G0tDi+JxLGps9/C5EOEHKCreFON4ijZeDf4QlXJsrNHPVtHtnQr4/ZG2c4D8rMTEskltsJD
xqi0lNhIA9ARUUcyrFOI/GekjrGWF7VMchYgj/WLqR718ulNjJVjU8ZEOnjQ5NZv8mYX2jURXlgj
qbbvoKHLEiY7nsumMzD9zAhtxS+9MCR+0HStwBv72LESBu5c2wG3XgAx6PCC6hvUhW1DeQYraU6A
wYaeMiw7S7J21pLsZG266yo8vkA/dkG7tbVsI8xqY08qWEnlNBWtuwB5pg6XYBnmGFIPAGbfMRS6
sB85OrDPV/VjCWZvShWmStzCsZgyZFHAMM3cukztVdDCBSwltTpubfah7fKfcDhm6VtGofnYv4Q5
BpwqPcDQA6CNhg06nFmuOp5KndNUrDMzw08Yx7rEShlOvqEpGNg1DciBzn0nipKzUUXKNoUtv5rV
4ZEHnZuhKdvydB16oojNxAEMqv7U4p8jsNFDhOCn2udn1YqK6d6yHrn6j1XAa0PTTSNmqjmj4DfC
Mo7VFTutzzcM3ldAKt9inDoatSppye1lPoXztVavSSiBTMQ0uIieZ1lhHElEnBa+Ey4KTndVCRP7
ZKMrJjWgbiIGfW9wUab5hqelogtiainWtIAlrfIanztJeVorKZVaKW3om0PzFkz5TlbmffVMChgh
6vJoqySyhEWSqrj3hf1DP8o2zlI/yz4Fr7c1FF/jUc0KVBbhSWSdxkyBP04tSyfj7Clw9vRP3axT
DlVMg5wxCWpY2+onViSbmO3ia2FsOAA8PnPUGJ/krOo16bg1c/0FMEjLVWGnV3s4BQZXQQucBNXs
Kwk9qwsH4jXS3s57goELZvHht03EtdWomO36dcuRUYJZGzQt7gtrHUGqX1kqK1NPqTT033oXcK2y
YvOoxNI2a/Wj3sXHIMyPI++3+QjC7shUDpUbYxSvktnJuUv0m6n2DzCL9ymhKdv8ymJ0oSpjE7NW
z5TGQt1AwVvGpFKQpaSs6Kdr8hd7sd/0PPhXRqNX1fhDsLzv8LJeAJzDPqpuCvy8BmqMCelQwYtc
q7jLl9aRFW1d9+I0o/viMOcUgQeOuBh3dSyXyq+MUj4FOGeMH6gtDTRyiANrA/lRyk18tfa+Mm5c
+NZBxRPazfBGlYHk5mBIzzEXVJ4COb9xVTzDNGudxzn3VRMs+6hDMogOocppj/odtxW5P4jodQQU
gz3iIfJkS7Pvb8rNLZkpbORjkwY06xZ1Dajze2Fbm8FaXhoc8pmJR5jkKx1fZ5WpZ4O63NL6MUfl
a6GQ8QVUJM0UfkSvUjX98DXZZQr3rAIQW3uV2rHjnJyeJQmiKgMXCyhaSSp4jlYNUQOF+afFojFP
N2rR1j2m0KD0ZzVGqFa9Xo44i2sctWzWGok0AGExezwBLPFrS/JTAj9TF6z6kiN9Sv+JTrKNs1z0
iIkiGuW+jz9Ez5A0/7CJPYrqmE9fsnWaxm8pP9AVzBOlbDLCNpCC/YKbMx69TWUhajBLweLo6Iy2
rKH0okHsEv0N/tUc0aWlluRReKvxOXEBDLHGA6paRaHE5ZyVgiZe7HAck9gRY4sAO4GEgC3HMt4E
YgL72y4rmw27n1tXFyOvXJKDbjHOmOcCsu/4tVN5L1B2UsANqZp+Jz0W9KrXr4BQnw/EeoSqKAzb
nyPNDY1upaUWBLcqfqHkEeQrWftVyRlrAgEULWAGJjJ1FadvJSdnGzcHjYQZLK2TYbZuVFcnmfck
sXHZsyIy7ljZyIlEDjGFpC90PLgG3ObJLq4lhgvDfppNEmj8kxfL8f55XAx+U5g9TDPGvuhX1HxC
WksX4AH/iPluElvbcWTb1yrNQuqyHqKn0q4ypGfrTRktsaWK+YgXeT0yDkvnmaoyHJWUBAlaiSJ5
l/Voqopp71oUEdGOW1wIUO/lXUQIcSxVj0M5EZ6Z097Q/nvODhmnuLV9jE1WMMY6hWAWXWav2Szt
NaU8drX9ltbJYxnn7TR0bqMk5wqBfEjGo0D3M2SoNz0wUtLa6ZLdTcX6HmKO5lZ3t2DYqFwjRnya
mRbtLbO6hlX+QgHW1kQvFcm4y4J0W0xsWlHnpGpnuDnGhFYVfhKwDlo1p+/W2mI72bVd5aYMy/gr
IJGbtJK4lNk+4PTukzjDBj5sYpoWZdaXuei3ESNbAhUHyAIAtcyLUMcPA+ILCdHxyIjiaRcL0uBD
SBXu4TTbi0FlxBPmO/pKOWml/SNP8GKTb6zh2Dc4D6H9YZj/CJ+SetX+qzjl2chp/488ZvIH0WaI
AifslC0oAziZCHgpKF0cFyJRd8sTX7GUr5n507Z8pinMAq5OYfcl4+dP+98l5Old+IJgoiB1N9sf
DffFZ+HyXDNxL/GFwnqObu0z6rfAr4G0g5nHozSaZC1Qhw7tj0G8OiH2oxxTIcKPRQUSld9TDxWM
01fbVys8gn7U0VvFO6h30Vaip9uxhpYy7JyrDb4pu+YAqZ+spzXhguvOmevqIwiQ3SxImSQMY22b
t8LVq3+p8p2j6CgETWA5sJCmNNEIFbQqMQQElyEydpbgL4wGTjTIiZYrjEZf1cjiGbT8r7yR+fJP
sX2pBvGzKFF1z/BqPea0Uq4Nvp1LXOazo83D5NXz3J5yehRdTiE6jq0Ro2g96qfWMJlIDmb4ZgUm
znaztz81aHEoFQtcbwV32ChU6gf4hgGDeXpRJIKjmE4ibL2pMuo7o6lMer5xLL7kJW9EA/l/O1Xx
22BxfQfiwoU2i0NfbdWzQfZ5nYtFbDIIr6dE0odP7F4M87sGBT1Z1KPaoQtpQVnshohtwWztkCus
zrU9nAbU33Y/lZgejeVaROEjEvSRzY14gxytrHlv2Fg0+ipw69qg89X+PgI0xhoO+mq9lBS9Gakq
1gqVQq/mwupgt212yGZD80ZRPZvSTQs0UQSZEavXfKxN+bFUyacqWM+mrjVuwzwtLiVkYqdN1Jfl
rb7Rs5AzHRdJDy04YIhizkwfBrZqW4tR4rRGC4k+BeIQUa11igElUveCPVIPaYRJpjk4yOb0k5i1
pqyUJ0rVSsK3fhAMwqWl4KaGMDTA8WJPaztjY9OFuGq7XhAaqqt1oOSjo0FEJDwPGayIJuFTKZqz
oGqKuJlpQM7QED2qXCGTPKqmP0MwJpTAjvoNiKszOXSJZJ5iwnSlWIhAev8KCQjTVC416BYYUG2/
CZVhJ6UhK6ykpz6GweoOoDq7NEtKuh2rNWokjSTBxaam2amWNvD12J5glEwBubmszd3MbHhSygCS
WmPf04D8fM1MfJ3WMe9BMtScWCZiV61mUZhgQArK2q6BeDAuNdY0wtZaYJUne4rjwdM79mIMuIRF
Zo5DBIkHVppAWSvLhBbEp7/jdelewKGPfSb84heQ7AVh7BhsTes0jr/bLkUAsoCo0eiwpyql/4mx
BH+k7cAvrPgPuTVXH3WgpVDuu5oevU7jCxdlm1wWsLx7baCnhhzKUs3jKwsA+kiY12e+yiOtTQOw
HBicq1bu3omQ1yuL8q21bFXdYSbXyzhLoArKKsfuqMK01mjNuWPvWwft0z/XJD96FpnfSaIA0pBF
9TqzzONk5XpfzXG50wDGw6JUpW0xwt3KBlpxBxCmGMgG2YfjjjILzHL+sLu0vRVSbOxphgLwxS7J
C5w1Vr+J2CwlHJovVca071MsncaU5T9W3mZnurODPZZ9IvZ6OyceRg3s6fTxfAShgfBYwz59tyW+
JMZotQiIcYldzlIJCS1EXGKSDm95VyteHzOfnvuBYHKZskXPOrdrJeWlys34OQXERBfYvXcRRaFj
0W28p6Dbl2bjSK720GuT5luL+bxKhflPrEqEwOP2c0y4Q4l4mFexZoMCCfn/ZtFs823ANcBVbBWE
TbrqmqE4zcAfV2PSf0xafBCQYllRehwzlDUeAGWRfI8ZYOVEAohDgwzrx0vfmjw7LIqktKTir5+Z
0NBWQOLO6o3jQI/2lg9gB6Vzn6JDqTV9lMJ8BRwPJTi8CzJ6YwLOeqhgTzz95JSHvmJU+Qwz+Weq
xKtWmY8xyI7N0kPzlrPQ15EGfvMqzq8ltFWC9fz5cz5ia2kD26F4Tziard1Sus9dE7DvCiRj5FS4
StygUD+C2B4hLnADyEOlc6o+/9BC8z0AcZOZZUQc05gwrz3rMwBLrIKmQKHWRj7ewWqlVSR63456
TKR1Is5qHlnHwiKxbhbjiynPEjw5zF+DQg7d6jk9jSmumJSGJn7ZtKoVZq29Fn/AMf6jdCBHbW2Y
mEflwvVcDz1bAVSiG3DiOMMvDlUEzwASE02hmWuKYBuvJdOyrufEPNY2UymeFNmhByraGF0HDMoc
3jplaP0h4mgxzHRp1XH5BU+ipTawgOMPBJrwe/aVqLRrNV2LD6vgW9PKfLSZzIdsU+HUAJETzWGo
Q5l8WlHjqDDP8NCW/aRL7FnA/3xtmA0YOwYh37H8t4xLt2LJfiXLb/jL2GeHaUTWX+B4bNCLqKXm
sqYESu0q86J+DWZhs4dOoHWiMEDVX2D8BFAhYjpuHLraFXcZcKGm1n8cncdy7DYURL+IVSABpq0m
B82MwlPasBSZcwL59T70wivbkiYQuKH7tF0wj4ochldZbXwlk/yShTdth7S/D2b7Kc/mTVU6zzmS
/1uNyWhvigELve2Pm9nukOHO3p6FondE18Y1HEZ7ApZ4WMHTMuG2faAt0nrOmqAkEsArz1Nnflpm
tMGWUTLb9WFghsNnT4r1XWmB8Qi74rFi5ibpHu4o4gYqJwt2kt0BThNIbQS53IeuYDksl9yfMAz5
gsIbWA1GRp+QjXsmoN+BT0cjx/JsWMaPUM0zhpEOWR0hHQxXiq3Iw4fI5jAItEYaHnrvQYs1cdZR
z14R0RGo7ZCEMw/4GPmIqI3sGz4NINPmAuBgzYpnSd85CiIgKNIPMZIYbEC/8GymUog0C0AzTUzn
YKKxBZV88yvqWpX3N8I3vDvHJK2v87rPFqX+uuv0P9cX4R4WU74Cs5bgmkZKy44YSdKE+btM8LST
UvSNlN2HrRSQ0FHVeg3Q/4R7mMEXRAo0nEnZXDJ78f9FI5w8e4jv0Idf03Ii5sPsbr5N+49oirHS
6LwKZ6AmqjRHj/tXYdVYZXlu77iGGpDV3XMq4WTlkytW6Dvx4Q8hj4+HVgsdOwr/BEhTtZwN05ji
aqlU8tMTzY0Ig1gdo57LPQ6jpS9Nv8Rs5Z9ibj/ijnPXLnEKAGqP94U3nsje46SrCgTQHp/FMOS0
bpU6J+yTT6MLSgeR7b+YXX7omAYdSW1cDcAqfIfchQesk+RkzN5mFt4t0cNvE+sX2biMOAqWi3F5
oZySbLPnR9sxPkYeylVq6j8rss8E9Z0L4NtxYf6ijhTPUWsgHKoQG6meVSdnwlc5FOYuI9gBogWB
jg7DmdXEr/6rKsugg8ZNkBv2g0yioyMY3wfG4hboHuah5PHLQ/IqK9K2VJIA/e7ISZn01W0QPY19
x/bcmd9lQ3sskD6zAfUfeizVMNjthnWzpvmfJpRolsuIWukP22GVFJEBPJB8xUiSCmT0zjOcepSY
yByEHK5FQlBEitqEwJVXF8PpfhjET1ZHb/x+gSocTmdfOwfDtl6coK1YtPjWRjnGKxqH7F5p9PJy
chdc0Sy5QuEuDBwv4FCSf+EY0u/oxwizfxyET77oeWmc9LHSPqGLNn27XfvlCzmN6V6pNN3kwTwd
PWgUD6qt7Zuf9NPVTmnoaqGPoOThh7p/puyIDqjh0UBbYPEDj6n7dZyCvBWzbNbSm1iqdH0O2DXu
aGyD4N7wKu9Iy+tuW4HIdlRjt7IWNyEiTEzpczQWF8cYqAwWk549VNgDrWNPCKB0qtci8tGg2cV7
JLNwa2Zds+ld1kngjbIHf4yrExFh04paakVYHA0HZ7ftsqPnm2xvnYnPry9iNtgtxWcVpR/C8fU6
yqxqDcMNwi6JgJ5oIUUJ4ZL+5EEWS6OleA3fbOr42hA/U8tGFXYJ66Rcw3dZ0o24owt3l0XhNi8v
lgtSFklZx5fP1a/g6c6OxbcPAXDnl1xn3ime6gMOm2nTRdO1TcujSTepZMLmmqMpzp1z1zXPDhaK
1nvxZf85zcY1RDwyaIm4UN/sedplNrm7U4mfYk4+hnhmdV3uWre4LHzg0SZWokkpsdRU7VoTPpSV
QAzR//N0rmM5/xu4/flDKHbQTUNSouzPp3o7JNGHjNIjyMHnsL1WWJJbsSW3aR3WLU4qc9V3R42c
YLaJ443YCAJgaK3NpJm5m92vh0hOigcNiqMMfogzA274OEzI3pjlwfSA470x858Eip/vgvlq3ovq
Ke2KU0ESo3LfoTqtAtO5iYEiQ/+yzbuM0Z+WLLinak19uevzdmW45Qld9b1v3XfsjgtvazA5M8N8
R4XLat49lz0+mRcIPcgNcRyt7e4rl7uq2lEVXqL8hb1/osIPy/7u1WdHuF8mP4CTriDmM5YncM1I
XxOwaEZPfz7qNRFuXyYzlIBlz1S4t4ZuQGb0LZt2kCtNRHUq91X70tikAwZim7KidRD/aGTjor/5
2cmiucuQQxIbRG+e/dNgVVStLgU8pTKXZ2rfVY6xqcOyDUBuVTuQLngUOPsOmHrvNCrIaKQ6hWEp
atpOAbHI7He2uU/pQg269wDxmj4Rd8APIrrYO0TWAev0wpO/hvbTZD6nPKeiarCYG8tLQ2dSHSuw
H3N6MWqkJsCJ4peyd+nKEqbGX20fIBntzzzmzAwBZst5EzhqF9TmSi6Telth1FxYt4j9KPBqF4cI
HJsZuTt3cwghDlT+qkaPSlYcewTkUMavO28aE4fJzhueUv84E3Pv5T+pz6yyiviKgEvTTySi8Zrp
9iiGUia88OoxEr0vLP8Co5zVmgAscOCmR8XyOg8+x/kFM9UJmhPDcsR+qnovSdxs2F0MWXhQpFzN
dGbom3I+nqvMgq0x1tvKbyHUfWlCIkMy2BKGe65z7Ipr0F7dkYFQ6t55LBMT3nMr28Xi5ganrB9Z
RDyP0z3wY+Q/TwHnu+WHvPLxUHEAufnHnPJabO/klPAvyfc2XgE/r9PmYlTglNC3iOKbQPIVqbV3
CeQwVXanWXD/2J9GRTXlZFufvAjtGfezuvmwFebyHZZK7z111KfphJ1/+gK+vs1KlHTqTwT064wu
B8jhwyLDg99DAXqaUxaWOcMpaImOzUXFvj9w3kmwRg+T7iRfQLd/9idzXSURnVv4/1QTzC/ozW+K
iEsp2FpZwPbyxU1yN7jRNumSt66p0CwOH6nbrjLX3GixJXbbRqUGR8eU7c6L+WqTSWEBtbB71FM0
2XE8HufpR/cv0j1WkgFs6NyPywyEPETTgWbWsI/m/E3bcDuofs8GgrMHKbnzDX771uWYxficDOcn
18+EF7BEflIWtfL8kA9oBtQ74MM7bBDrcegfyaOyBdxGHhoirt4szqU64WWU+W6uD/148bAQmu5v
I919I1K0pD2CLNw2DcKL0rgwMVgLZqszol3UFQRAs4Ua0dqpY+0pIvoABJt0RwGHYnk2hdqEUXuX
mHpHXsUBTDxckWlNzuDdwIgwRhxhZsZJda8RboZR/2msjl4bveBv3rbSwArOuaH+pfnBVU8jlH83
JNG6aZmC2uyCwnU5gJtAP0EACmoGSkKqspGFCUJxaqyyYSiauA9DB8ejvI/bJxe4WeXdumrcASa9
Cz0GlwbwuZKpGvJdZ/rpxwmeCXIpM/4nYoKr5wjFVID3ornLg/d+NFeRZj5Ia2mJepsqJhdueMRZ
TBogmJLKOEBYfszcHgOIf8DEyyiCJA7prAr7Lbbye2EsnEkqnRbVU/tt8/szNk2GeAv8Zt/VUKg4
/JLwl839XsIkSK320Ln/GvBjaZOd5/GZNDNivH8RdpgmF1Sxr5liqAZt+E35+9Z9smgyc5ygIwM6
Zp6hfQBEESTndDgFADPliZyZXh3IpE8RBKlrl/+MybuwbiFyIp+i1b6vB1wzzNUQ4+ZYvoADxQ86
+K3iJzv80S2hgc26oNlSH/g8/RAtHeNzZv3u9DVZiIPkZ4ZNtiYp5JYk75OFBvuftM8Rw2g58U08
eh4eEA47V/+5RBLOLBs2fXnp67MPJwtKmnpG7yPTY+XtTbaR3tOsX8fxOQ6Q9fBRE47sA9uDS/TY
hW9994bt+S6sn/pxeJbepQx+UeyQlnA3TTBIaLRoR/ClKZC+bEr9S0HE4vQ1OPyoVzoCmRuwSXYs
AKb6uQp+FnBWheAtgcCeHuppnaIoHgeqLAri2vDYMxaXHh9dP+0q0+YcoeiLUApMH9X4YplksuaP
cbvW5APXyR5aMf+apBBnXxRf7cQ88tpCYB3oaChgKU7Ho/TIYeGTw6RhDObRC4217ev9xN6ZA6xf
KlEiSvmG04QfwnwzmahWkZye/AT180MW/JqAogEbj+Kgun3j/RsbrEjrehm14AS7Ge7N8rYosnS1
5zsmOoASWIumoyB5xc/+KePbzT4FIptg02HVZOaNKatLuYroFWumROl4EeI5Q0CUes9Ey65N/CBW
ibKSOY+on3zzpSnTfQWEWuRvCppvejUpQKY9BWHBbRWH51ijp85ONuvpudvF6bdl7nv9G7mAe3J+
EjxdM5LvA4K1PCEBq+YYqat4Xfp01HZVH8YaxTeYkZNdsLVNh3LvR2gjy7gp19WYwp5G6pqG/oEi
N8WdAunM7Z90yLAnEJD3/0duxDbBx6TahChW406sFeHDMQPKLIlvrZFtmLzBB6H0Qp2AotAcxoYt
tAJJgHoDOCS94FozceYDRtevjgq5UhJ8RK6/q1yE2A31sg0XyEsIjUsQ2WD+6xDN0qocjQoXQmvD
FcQMI7zrSJ/t2U908MwEvkNnfki8cTtk5iYMxMmwkalEzj6Os6Ogl/FddZun6H7QA3JlZAe0LmvL
+7bndzI1GKmER6BxzzmaKdOcdk4rdiQK7gdWnisT9W45YCUb4i35w4xOpw0MU5KWaNuDgyXyk4AS
5sUny4IsUMxrQIErDiVY0e0qLzdC2Hfe7JDuE23HuXzwo08SDPilv/UoLl7z46IUDphXyDbx4AV6
eHOnE4y1N6A2K6JuGTsXjwJLQmy2bynVmde/2rOPDHG+aun8qxLzjIH2zurLTyHYqto+QWOI+I3R
INo55W1TY/MWkZourH7tCnZn47vm0W6sekub9exDO2HKtK61C6uXcPmxDHaZsogQnFc5wLpY7gJ4
WVn+Qu1EusrAEL3Z55rYY/wUVf0vt6ptUOBMQhpmQQDAi8BugpJTttcxqC9t6VxsVmmCy8lB28wM
7LGLnxKDf0xazOYfn+FmeSy87o84dhAN0yNAg6NVVZuZCyoo3Z1t1fsqHDULH/kqE+dEBtS6Fm8h
79vk1WuRNEc1/RHtRtzHqsq7h56nJLStX4HaE1Y0IMDUXEPYWYM5uROI4JD0bHoTKpJ56bFylCX8
ERXsHNsBJYN3B+2yqLlqSpZAXXyuUHDmPk03PSniK6QzDKrShLOsGp/IR2fyba4sJdlQZ0QudRsC
b4ifDgYCAet1M4W7prdeNeJGwWQOgQI6ZoSwHjVEb7ybuH9RXh6dMKGaw4YThv+yZbzgG+uFEcsd
tecNXMWDc/GAXKkIj85AEoOiryX3gjwkkuxOZGjdNYSJOI1zaQBe6otp84DmwE6cbRT82SmGgfmf
azRbJBrbiLFDDkjSDeanGApH2fV7gVjLk4+KA2Wg+Gpg4+ZBs3bix2no91ZLQHCXv+F5ZURMrQQ2
aGpZD3DqQW9nEU8+6Lfnf/pBc0kRU4N/HmnrOwTcFOce1ETOjM1SzTdjS8X2QuQytjq2IRw1VEqa
AV/D/xcG8Kv5Qhee2MiE2ke+VXEM4AnJbmxjBiHDPe92oPpWcSVeReVtErx7NegK8odWxRhuJQJ2
gm6svV9mHd9/BBEeZM0AgW/tXmQN8G9CexE1wX3sqHPUZdS+IKgQthC7QPTBe4dgFLyHhOQuYEis
K1meSj97JNDqNkzevkwBfJgBA4vqIWsZBkfNlGP7tsSdZZFF4MHem60SYdBfGvOpd9rq2A+XP1lE
WOBDXcLx4xD3q4xkLUqptIVE6z4GFOZ+qVjLFrsQL3DoEeFJK4es0dHnSP3p/jSiytfsKrOrjZsZ
nRKzVADr0V5G/1oDMvaIFyq+79RzWj2pFtvJsr7aN6xTPTR7Tfzmj9FtEG9V8RvJZSHX3+cO8umy
vc9L5zp5MXz7TcANmzTh2ZmwiLakLWRXi7/Gy8QOIOqGiSHWvPQyhWrjecep/7Nc3BvTR6GQhZny
sRiYvjveLiUDB8dGujDSwuko1XSfxwYktISXuUQWhD+N0T6aRBnC/FGtexhY2N25ERKHGm3JtWhO
Q/RQBd668RWnFcVr6RkJE12EuulPnsfvgBY2ERZJm1E+YoYPy0hfxjJ8SH17B0zugPSFK9l9t/pm
VeZErWeSUFG0dB0xJm9EBUGmMrGS6lOSVpveaY5ORWZ5enLaYyDIyJm7xzqGKMlsRvSH0OEWFcw3
HY00GTpr2dQPzjjRtwBTxlOda4NnGtd1h/7VfAgwxBVVcg5KKB5x8B7I4GoK7JlesNaNPHii2Obd
/Aj/AW1lskWcvdM4QR36Jr8NQIocu76nVkEbnqEDDZ88Qdp5+8b6DDUBHyFPcozgZI7+9QydM4W3
jkg5wjQ2WfXpAgUYKf1D99pTVmaBAXLrWravQ7AZIPDbryOs44A1i+bWr5FlBtl72V+d7LXljVMu
vbm39ZKP0X/LwRma0AaNlQ9Bp2ovyrwOcHErF6mz/Zxa/4izg2r4VqUGG8rXicKo7XmnbLz9iPWp
vMpplUyffowJ/auZjn5vrdimIb3eTOWHbq8xFBK3JKX4FrYhwlPgWwcruw+Dh9q8kfqGTxAiM1Yc
9AoxstzZeE28a+A+thgTWpN5Xa/WVYA4y72aPJnNEK2xixO2sia3hsgu+sohXUVo40CCg4W0gcmw
WGbS3ZMZFvAXj/Mr3qOVxoiI7LLq9hrZla/+wuEf7d3A6BgUCfgo1HveH5DlwWPpQd0j353c2Rji
N0S8xHNHMf/QkSITHlFV3xm02BKcIBUXQ8O+uS8CrJC8MY53DOIKPCelXRIGwG2hWONde+kXyDeK
6vTUGt8BuV0hMoc7klX5uL+L6sE2bm16zwb6rtGHWZRoYwF3QCFklH+X2jDlbLjAdHwM26R+JC6P
CnVcmzAEQbJK7wh7N3Ye7ekInkQtFtBkNelh25MyP9zCySPSj4MJ1CGa41VHzGu41GtgeQvXWXct
MjqW+b77UkTOeqFuOTO/GkjtEG1LisTQ/4IYLL01AtK8uapxI2W/6TUErVU9G21+h93XJiS6Sj6X
Pd+fCziI1t8dFmyTVVyi2cLD2ZEl9lL77NbXybwAoCwKt/uOgGcwvADV91FXxI+tDdKL5Wf0Z4au
52IbGuOfwo0nKHyoIxFf6iTc9bGLsEH+2nhHc704aoenPnzI8H9UzpdKWNQSEeAwICsHcQizb+HB
ItQNScXJOjICkoryQxu2B1LbUKv1h5l7vVATGnTyVSgucMWiOWGu0/DsYsPik8ir/iRAJRXyqJax
YqFuKQleqY0xuPgXax9fTUk2h97mfGYs/Jf13cbAioFdb9WUmpC9mYUE61L03AEIRgfzb4uKI6Yu
GvjKG8NHW763WfI5pM0uVfeD/eop8n1iXG7yZlvd2pj2GbzEiqzdrvjtBf6Y4k9AmPRJQQLJdKPE
WbGIfHTB7coJk5tasgNNMIDZOtSKBd/Ac8lR6VN44Y6Klth35hOj/sEBMEXsTXz33i3+EbkOaAGn
CZBfg+/9pHBAvGYeICFmXZl1P+Q4secfxWy99pZCnRdfPmayAfMBRCkkSKNAIQgFccw2HUuDGftP
/srFV7btqWtHuH3RKVwSR5dZm/zpGVoRIsbVyxlMlZ9X9gvh6KcJAN6kVgBREV49gOq5s9Vrm9sP
TeWx23mQ6lk3LLRZUozpc+d8jQj6mjK6r6hJY86OQGEiBOw0jT+O82tWL0n3S6WYIUoaCTmoBJF5
/i2NuNuqpU967+Xf6BpnyRZTl08OEQkO1i9JQGMQU4U3nw7CsApPARuQKn8aoBoGhr8GMBwU7nZy
EPqj3vCjezv5TkNgBotLbzq7zUNufFdsD0J7l1OJd9QY4yZ0wAmgznIlwPh0I8qHgfO1okDsqEb7
99oqjsh2nufhWhk3IiheuezvEHhQhWIkgr7R8TdkL1Eu0NQs8S58Mr54S6aAG4cprXhq4w/0anez
ctHSfGnC3RuGcx74maja+C37iph8j4DZ174f78H+ZT57g1fhXxRGDwtzt0EdCwK5mOdNnNAme1Bi
yI+2mcVY2N38qb5NyYjueETvNzKml3cJbUelGSlSCCxay8F5MZkVYsv1mIRM+bVHCO8Xt9xDx6eg
A2Axq5sQb3qGcXaVehF3ImvzzPxoMN0S0vBQBM8VoYweq0yTn4Gcr9HZziNWBSEbY+1Db/Ph5tuu
wzCkmYaQdDWNf4DRGAR/RrL/G7tmaxjWwQ5ZOkzMRtCVN+jc0V2vzOp3DBnT+x9u9WJwo3CVH7U6
S0SkCrtvrg6j9e5n71kEZ8tz21XYd2cE7+xBzt38Nli/jUejtLwPxDdQCq7yCXN/+dhwYzcYgBIi
nTJVbVoZ8J+Vy0e/yVzrWs7Z2e6CbTUOmzaUd5V8sa3mlbDOu2p2d4SAUVyjIiW7zJySV9ZirBj0
Bnn91i71dSacxqYqcpMXU89nd3jXYv4OGsxYrYAN8Ju6703/AUbwZIVfRsgTG53YCRrVo2dgZLT/
ETsMskZvGsxfJQrNcibkunTutXzJGjLnyseQMYThB4ckrzcK2FbLAkTEatvCy0yoO6thr6fxXfBI
2MIDFf8T+nJD0jOCg6+cIZaftdSb0boKj1L+Ld90s3vv426tpnKjbZhVYbiyjH5dj0uEsM2Hx+pp
ULuKAoJdNAkaPCIwie/7al9jFEDDcEIBgGgU1Qe42mTGUxR/zWwhciydiRdeXLSSdQK8zX5WDJjC
ZfNKIjqKdxebXUNj17bFR1wb8C/YV8H0RY9I7dE6GADkrl6GCE4JUzsa8Q/gTSiSH78FlaDNq5UY
b9C39kbMzs/xo9skk0WCRmrb8APMd5MGOzjC9HMQNOGr1I25X1SeYCV9yoxkZiTPgzgofXF8uLy0
VLmadngLQPe3K2TH7EKL18Kat576yKcngauc6Nqd6X0wOz4MbFbK7iKwbmb0+DnvCeppg42ysWf/
fZCQT60ofJ2L9MUgPD7MTeLhqDiNYjMtOqHsufMfzRgFAOvqqHtvyp8Sq4SuxsPYnlxy7uj+EEGR
B1BBZ2pwEUelZGjrnEjY2xemBTDaOcwQN/K8O2R4K/LK+y7bBPNJ9yxrqbfpSIddRzO3QOk/mG22
R3WI2ZmJgeza/ysQivp0IKYtu/hRcE5kvnUziAN0hcD7WRCPqBVZxbA0JteUd1Lfy54T1qwtHKVz
/StK6+bXuFIGcHS0vvXZWRB5Rc5lGwE/0O4uJ8cKYRvukvp1UuVpGGaLE7tL9r1IJVE5BdZpFxdu
MwANZjN/RWy4id2KiI7oEgqfSXP80+XTvVcuazQC6ExRPsdjfowr8Ew5ErpSXKSrXUTI4i+dq2hf
syiymuQUxSXi7TCAORY8DxhBOTlcfEbRn0BNvfaHZhuq+UjWDbEV/j0pv0jK0MC1OuSEl9Mp7jpI
zU1wQprxPXlY/Sw/QaXe/qQG8vASbqdjlV+INj9ahzvUm6DOZ3WPrI/mbWCxHPmMBiHPIAqZ+xcy
M25ZQ2BgEUi6v2qdR+XJgZOz1sR0YnTjuinIYiqLG4sArunaQPWpcViN3L9tCStNGsY78l3SlhJ9
C/ORqWKBlGSs6frtnAE1TpbEhO7bGNekpbqU1IBb7mFjXZjxc2WyX22t7tpp+Nrw3ltURYp8iNR1
UCTl90rJ1wnAJEmBmrCuadv17mGU/WE09HES4k80+nuOrStpltfc8U4KMmLGcMIMCKFtgremJ2mw
905Scsco0SH0N69po9/jRj4phGuAmvHANQIJbIqGBvl6UMf3SlTPyia/XvF8+QTC8f0vFuQBI5OJ
qD3H+SRYfh0M9sYbKzCBRKxKrrhWc9Aw40fvEtH4jFn6W0gq+DqeWV8XpU3t1Z3Hielo5ad7cyCj
JpnsF98Ia8bD1rbC7IyqD5yLsc4IUb6rlXXC8PMWJwmmV1CvPIdE4ZXaJXwiOPsgD216Y1lM6PQL
t9oJWAa+3+57z/skK4ugQYWRvT6CW/YRo5Nz2+QvJrPOzIwlfEDv1ppcG4pFk1H4rPOzHGGj5Lyy
BT0ERA7Tc4l1ahdNXsUiU/TBq3ayTRk/1TzUaE4bBFzDG1KGfyZB22bqXyGybSvpbWsB2SNe+Isk
Boj86IrxXRbMtxZWAnBHrw2PFlt9+nBUe/6mCDtwHOm6+r+HA9ebOHA/YgWYI4vXqhRvM3tS8L7c
0rZGgtG0lVp3lf8ZLG6+ksk0jM52Y+XFEakUeT7YZiYEe/mkTnGEiop9MBkf1QaQNjQlhBtxG/4V
ksrbqplQKf8+EtVPOWnsOj41D75KfGRDcYtHFoje0uXUhf+rrOw7QqyAcP+NrOUDocv3rY3ct2WC
CP3pe5hyvZnd/mpBbJX9pe78nZt42HAUiNGCXoRo3tYFQOEMLIfB2ivLy7dF6RCfFtB/gd5XNSLg
PPUxSUN40Ex0LL4bOH89nwEIjxjSbGuTS4JKJP5GNMiQtYK3avbAVTH3qyMTAMC0DXwwCML517r+
Sy7mk8XnqSM6HLfN64PP3IOaFoxjmM9c69mHTYy2iTzTd+xzbwhiK4jFiLt8o1T265r1H54ccAYz
5KLYoYFzq2aHLykinqh+qLvm0/DjndXkP0iFX7WgDec++UyafivnASum/DAscdXRcqnk+dJojfeM
467VzO0vCuPV68mO60PjMvpcUKVd/PlN9eBPKHMn5nNroyoENLLxabmL+GfbjWIbOsHLOKOJJlUH
2d6TBQ8SkOf0C0tlGdSCnO4bSSYN785Mgg69HYv+hutjG6usW0/Ct1ZdAkh7GLhLpfLAVwXuCzpS
QqA9u3y3azxHremEW5WO326BxV9PNsyCglVzGHsHW9FyJxpcSWFFAq+gzY+OX7wk/orF+ELaloII
lJ6azt1YjFPNUiJN8UvE84BdG7RKM+cQI2Lb0w/VDOnPQwsCwNwiscTgaQiCnkQVTEjjNCpSFSy4
B7iOwgSISts/k0pUI3jmqxXklBVyyTiaLNzZMf2x3aUO7Ock2hPtKe+mvmcSWJ67IdCbKEYaUSCl
Ao7oriVTwNEov4xaA7qk6tPiTpkzSyd0HDhM8PStQofDfK4ZajOTSO1NIeIflFgI1xnQQdpiMnHn
ElKAouxYMI/UBubPlD1+4NvIgLhdc/NYdTVU5cHBY7GxZYBIKs+QUVLJUaIfaZWJGBBBG3vI6NN5
2JpmwjzS7Cz/t50l3SrWkuRW4gzcmK6RTEebgRlc0SqDEKs9Pb44fs8JEMZ+bn+naZoVO9wWjsHO
o1LBiT94ui6S50ue1F/CYWPnFQi7tYc1X7iGuxUa18RUNo+9GjpzM5IodKwG49l0iAIEYdDJjyop
rGddkkZfFTL+zTPb+qQayG+RHoadUB2k/R75aRbBFWlbukuJ6CVKeJN62dORO4woCqNTWyshDYvH
8S+eGbJV1vL4jrbHSSuBuJs84kOSjGesd6fcq5OrU7SQaUwOibitmECwIsLWDeox8FNGzFno8yex
vesGYbMNNp2NhYHyIor42w5gQFSpXCC5RH0brhEA5iM108+4v1MHahn6phJbd59/FqkhV0WW46z1
x26nC0ud+kD3K8+lnrTiiN1aOwzFh5qR5RbScGEDIUiaRtIkywSRvjT5FDyC0FdaO90jnInys1Yy
PAeus0AZTYDDWJkOvbJRc9sJSXBxUAP5E8OLKQkfGORjb/U70XNARCHmedwyhhswL7TV86yLq2HH
TNFj84QZ9R9gqFWnOpwNdKojFBVrrJ9mzzwTfqtIyCSFKNbwTho60jL1eNP7bBvlw2uW1nTyhgGS
NjhVRJa0YOha0oMV5+B6avy3NoG0YLDEXfwz3FIzILbkEpvBrpsW4EHFFHCOfIA1MJhySx8KDPRh
k7x3C2BBj+vO9J5qjCFmO70XvMXrcaE0IcfHKIhHXkYcIVyVd0llrsyM6YgzZ1czHl4DA0p4n8TH
wSJdMyR/ApSjSz8GJjIHe9sP2J8ayVJAVpzobO4ePEtvLbO8BloCUUJ8y67JObSleMWbQukS0dLJ
bj4Pdo2c2WZsUIjpmPKnaNc+W0FxbJ3wi13qxLYsv4WdZPNeYqBsqHnGIsd4U6v9TERUlhtPNvLm
wjHIhBhhjpQFwK+52kSVevaN4TAl0z/G7LvAZfmn3DW5xDA0BiY/rv0l3XyPqeXWONl3m0pyE0iu
T2PnTLQEUgVKNeUchpa8s6Yi4SM7xrJ9ll1ySLP6JEsMkAnLNUOg9I3S7iEnXXZkrmLHTNQ9KGAI
F+bBve8SBNhd9ut0Oe3hvNe623GUo4lPH1RtbLp63Pd19lSM+KwgJ1SgwPyZjScyyIxhWc4Ia+X7
7nMnVXfn49pgYxOxsklYzAAAtWxIrKk9DNvZZrlniwTYUWw3h1An9yFwJooo+FjkEzAR5nUzPnHX
Bfb5tJjOyIZxCyh4sPgyB5Fe/Za9NW5IyDYCNUYcVFhmkxF7LjSC3nEOKf8BMaH+psJOqJA9kvrI
gCBNPpK+/kq66WkY/RmYekGFGzP+1lACNxKvchrIhcWo6mPuCAaEPn2yb4ANJgSHmCEGNip1iiMH
2IeroYPWDFJWUUslnFqUhrMVfHS5kxzryoBGXvksOEPGr8pVQLgD8nLqmdnP0L82HX8RCipupGnM
1kx2v/veM9aNo9wDwHMsHrgMaFwZU4oUSDNH1SeefHJQ4FnYKGQ9vwdK4+F4koPQC7z6WcfjvSsb
vbLLGFVVFdlgMSr2HstonIkc056PxiEoxnZo9biNM7vbdtp5nEwCe/w62HpDYzFydchZc28z2WVp
bQPmpumxMky0FhkgKOni0DrEk3e1h/84OoslybEsiH6RzMSwjRAFY+JGllApZtbX91HvZsZ6uqqy
JL37/Lofn3xalPb9Iu6bPCeQV6z92PPBjLN/k9ovW6PDAs7/TEMH5WBsxHwWRrcaMx1rsPGd6Iev
NOJJU5gOy6rfJVrlSBQAgVPIAEvAmG80g+9RSCkyhrHemL8Ffb6183TEuBPhmUDha5FZ2A5iaR6i
8UOSUwzZybnhT3mtQy05a3BdqogWHGXcSXSDstVW1t482WRHUAnbQVNflJqfj9FWlS3mEkR8LkDt
GP/UKdIr2HknzKM7EpeGZs18uMTJNW04Z7uRLcGYaa2zMJAjv6LOJRFGoUDD0Jc0fIvGBvvMqD2T
OX/tlQ4yFx/kRrL2VDH8SwdaKVtynkHLr5gk/wop+yAFcW5a6bDUjFtxnWOYm0n69XJHjjKZnbLp
KeDI1jv4jh6Mu8G3ZXWvwJiA9+JBgdDXRe0vv9q7lpsPpUPQIAWuidY/hbUYjVvbPsJdqVlneaK/
R+r4C0Ky5qNvSN48lJd4anepKBwAy4h7a5r/qYrm96yJ6VKkV6EVnbFNvMYgAzYLmdeuSqyQQT5H
HCbY/89c4keXys8UxmGnRTusozbRezxmyR9CHU5f4xml9G4JVMBgXDi14fQpTX3AFBzdZA3Dmg7L
s6+JlUuAe8NCYUvf+YNcEuQpjxY0Fi4S/Hh4j8MOJJVu7ORB8MCjfFH+85Hi9iUsDqUsgPagTAOp
K+iFC5YlQ9a+Rbl9K1dyYM1ujoLFDzDi3pJV7mRY7OUrYD1L+NWoFHqwWAAn/tnhqlgMcWf1kNnU
bvCIQjTIvRG/VeDEXaFAfUbnYgTr0ZYbxiAfKRZ2l4XHtAiGc8JMHnTivmgwUtQ1wTgcLcE1X+Ya
+S7RfWIwCOgkqoCkBFCLV4sVLicEYt7RrV6LLwYNJTkLCR3CwlCk3pALSMeaetENTXNCK/wnMkGi
23tdt/ZBRcdcbfyJEI+IfTW09McqeWiL+G8OJQKM6V9X/9Pj6DDE/b2asqs4gTWSTHy9/JRcEX+t
uGQfWmx5BZ5XpkXsuvByIzC7MTSqfxGFoQPikVzjjxnrXclKwtKBpC7MTpnpFnh5K9Ix6sx3Xiye
g4hftFD9in7LpU1f9SR4LroWAFuwzrxCAKrpFsT6qkbiJUOzZqepXOpc5FbLNT1Dooub9ot62hVK
4YzcBMYs/ygN7NkKYASet2vWa/t6Uj/ClgKOBQEym2M6RNnoF9WXMLcGorkAk8Xal4kCNjeIjlHJ
ikNN3TRhPGZzigCO707YtOq/Ajymhqewego97l2wAANBTUn9HLLxUUfzoxCmO7dcHopSe2q16Taq
/GokFI8JZClGzuam1+1lUhxhIHbSBd2L3GvP1lT2gTqvWU2qYhQHnf3H5OuniFDVVZp0iaQZFnar
UJx2UjZ7IhUMJiVnmLPwTre7zFTJsMCILjmeqtQ6CVm7r1rNJia1j6C11Hm/B7R0nLjDTfgCu7Vy
Pp35t1oUVtJgjl9ljvGpsQcAAU+3Cot5U+LrGlr+onEJNSr9ZPV89CahtTM2MaIE+abAoacLwGNL
aRcGrLlr09bM4K7T9OLMMV70TKtsHTPFKGlHKWESnjlr4nzxVd6Hjtq4KTNe5QiA1YK7nL4jIFs2
8SGbrA33NW2rh/UHccIth643aO19LYI1wn9J+kaUnaRRu+21LwklnR+KE+BAl0I+wzK6Lsbyxqjs
sRJBtYTDm9Z2t4Htm0hQoYAyU5YTWCZuEejQ+x5R3ASTPcYjz1hGXI8iAApEut2YIKGP4g/ZPjeE
15lbIZ+pwh+q0pEldJvpGuPMCtB5FphACwDwRlgx1LpnNVjwmxD8Oi6Ghq4B9OrJjGunMMR/SEtc
W8lbEfAV9rEMm25K438k+d5qvVDp1ZMFp0+zjzYXQqdM49cgIdA6RQi2yMVoTCMbakOx7mLZgvol
TDrVsJEjWpCsYvwaiyK65nSpCknN+TBT7EDuEW8pIdSpWSg3sL5qo/FbcXKKZf7ITdZcLf8KFlL8
PsdMJoQc1KcoEXdCJt+HCsrBOJd4Ypl2FINzuxSwY0S1UN/JZ0N7QPCmmDKMos95SGGi50jJ8Gls
Za2orgT8m0JJYilIEFuigsaUShVukhZcy2zxCHddVPI+G7AVBnEvPKYplFphKqbjEIObKfHaZXFT
+ECfdpYFf4vWcqXFgCqIVcedBxAjbv/KLL2813cS0YZtA3t6KkgkSkN6aXjuXElgQTSQbralrI/3
3MX/8gjvRNAXodeOqeCjM+LaM7KfZBhuSH3MjClKdK2IA31HsY5Be+j8MAO7tQQDE2OeUjA4aLsK
l49dEjLf6DxbG1lhd03kpUY2rkzGDST8OqX5aSSGwGjcMkyvIwX2toiin7TzmXIVEj1KtcvFk8Dl
NX/t6lOoeIsRELBm9Zi/0FW/qbmFlAz4Y8+GfWXcnmcETGbKFVTUY0ifk7+aNTyImACKY9D8NNEB
jBdB3Z+e+qq2BsnFma3d4YABFLha7U3BNEVHnW0S8eqk75So6zjd5fYWgfVD8Kn0ndHuAeAM8xtV
ZFV1obmLO+hM0i/7nEYX1OOisss6RRpnYEXH4qUSMUy/p7KTRT+DcMIZUYPtpVrCrM5h8yJk63/y
hfGFCjFNAo7e8DQRHHkDlJVVjLzG0SDvkIURf5aosjMRJyYstfpSPlhk4Y4QM8zRtkBHCuRGqIUh
Az+GJ0eJromCAIKaQKBdkXDVbObbfCCdkvI9f6EDUp13OThWqCSaTz9HmHk1m8LGHXSHn3y/00rs
uE7dHMfIT375P3Z0MM3eQmZR31bVCzv/eQ3Gk5n1tYqicLczDom4D0njGv54jEl2WNwFtvkfuE6Q
ghqXI8FuIxvuL4PuQPcpiBqtPBr6LiOWmnjUlLBriIqPtVVAIO6QnMaG+vMn42VCSZ/1qydPrceC
fNY7SO3xGd6SyuadtRPNQNlDvShUUDCZYojRbCY5FtnwOmSa26+AyUDc9/E1BBKxfLd0ErKKkN0M
A41sU1tEiog/vtEwzx0h6xpwEuTprlN9l6KRcQVqrcscf0uqh5rdFxtlcKJ8ohvYqfVT0nx2r+pD
ii6ReKN+fbyysZpe9GzLa84B0/gCfvmYY+sY4TJjY5Q7CyG3Cb6DC5E2194nOgCw66AWNDlI1Te4
Wll6rJdTd1UIO8B9qd9SvhnDv1R/kJPedhWpc6XB78PWhl/02defeXGX9ItosNOOf6Ye51x1ChI+
vbYR42BhfHSKyV4EBLutNju0OUnsDsnKxXfwVG96eVJ/RiiKGKhlXAnbmkw0CLiZK+FbQVo7Ahu+
Td9YNy2hnd9H0ROrn/mVNBVHQp7j+GMhRQQdKcvunt1bY9EYCzB6o/72J51jrNzilNJ4rnfF4LNO
AZUiDjZ/e1BySZazRVDw5rm8jeJfC56UONVktwZpS3pCXDhjpDsXMI2YT6lUBm9DhrXh9HG417eF
K2Bdtacf670kEMHlWT1hDAKHjG5r/RoX3pHh3/oeviqQRPCgeZhpJWvT3wPcLJ+smGqoqoQTOxv/
PtF+y/SUK9RloDViwF6av05XT3Y5vbOejmcbRwDgskf6Xac7/V/xRs7LzC/JeT3Z+Q7iTuFfSQ0d
Te9/7QvUdRX3vGUXfxHNyhwFFKw++cvCgtV2dvWKJbhv9yTE2KI9KHNHyxoNDmYe5/2Iw+tVwKay
2Ej9SeR0uPCwmxhYLQH7ugIlkN8WXh+MLLwiFzJeAsx+3Lqjk4BhHglH4sU7RF+Ujeg66C+bRgPm
bHV2s4eAavEGbgaUEqXMrWCjYlLYWIcu6i7aK/Q5PDVoW1uT1T8ItlsU2PGxIbApHnjghfYrjvZc
k5sIyP42OrI8LB0VXz8w7HJf0xVdf863afC1mFIQZ2W191vW4Rh+eTwYlUTBj+ifV7Gucz0/4Iph
cEnAVDI1weLBYgFra9nghfy0PsLIXXsQAIOkNBXbMKHaO3B7LBUzxCsHb/aK0c6dwbJzhydueaol
7zZPGXonKRq3k21y9LroztFWp9GoIEHxhj6ivAkvXckfYQ8TTDNwRlIPzAxxBAYPLuScWQi+nthe
2vEopzdt9qofOKBE2kqYTTiWy71MVYGOjRQ3zSY7DuuvLFdHykgr2FdgjjYmaOr18RDGJ00kbAd4
6cPD9K3SPh9scURrCfEgfEkb4YhbCRflkNjFTyEf1E/4ZGnqZ7or8fREW6Ll2Bjj73qxl3f+7WD+
JsKLsdP9oNcA22te8KG12q403QXT/jdNh9m0XSCB7LXat9QzfiPUA37FlIdlXodvRnpExKPe+uoR
PHPF6P5WvBOtIhaJj1flROKoqY8MG2uEpd1Fw0XteDoUul9UbxqoA66/YwidOs45oJqmY96MJy+K
ppxBm9Iqj+16/DSE3xJPbMfnhZP7CAgvVwmRrVhkXAas/BLNQVozrv0f+yFA6thI1OxvlHcS8fgm
+IOo4mn9TcBEu45f54oLW0OOgETZW177xgc9YA7FhPla2LoZ6LwTT0r9lHiFRe5eV6W6mm8Kdl32
cZIjRpx52LpuBe5qqmR4rPIVZows6fWjF1xoslubakq/A1eD2zvAEMmjfxMDX4d2GHMJ+mjNj1k/
5tNeyPe15lTZceayqGE/4pn+kkiGGnt+PsknazKSTUSTQKFRA832qUbT/5VIxHAFiimaLF2BurdK
vYZ4UXnSK/Gu0fM23QtlN0lO1G/yeY+Uc45jP0bbV9Qvic+lNlz15DDHZ4GTq5u/W4Ua+v7ZmQpy
0lpo4NCXYwSOktJhdShO437tjngoyk8Nu0XYaux9SIHmG+kdsTF/FV+YIHReTzjKp/AvJYYFGb3b
8zBUf+BeqvCk/iKJFQiC5PRXmsFGJEzAtIVK9aLih/ql2ageXTXaI7LSLUHWdl0HcV+f2Y9sKuT9
3G7u45v1J8BMby+h5RqP4NzSiVsd47eydSFblSxir5Z5DpWN2uM43fAQEODogLO0h6rzivq27CCq
p+pOXi5pbivZC8lDsbsPsGNe02DXmjyRHjQ3pSLI6gqHgRoqDEygL3Mn/EbbmnfE/gqG2Jd+dqVX
ST/obBGSw3rNkv24fO1hKYMI+Y0XEBjbgsDE7FIRs/B4aV7dn9J+z8bB1E6FdCybQ/tBKEzFMgan
gD1DCGZ9Cxqgk1/L8VM0Hxj8o24/M/R2n/L7EnA8pQ/Z2lcaN6JD0vOIPgZYMtFrM7y27/xetOrH
gBoi/uXXQV0/3UDR2HSPjaNxlLuYl9MN6U0UWJZ6y0uonYiFIvh3rD7kZ0m08IIblQHJ+CLxonwZ
wd2gCeei0V8nvFX9Hpif3Ozk45LZSQfv4gQCVvjNMn7T/1rD5fFYwXsCETkmyVDei8sJEsVGkc/q
2hK83Cfw5tWbGt9yTEEmNPj9kJ4UPrAdf4T8qzQvsfnSnGd4NHxqFKYsfm/8rnuCKuwgZ0A5VAiO
38G/etG3mAFV7Vhkh7rbVUKzkV7N9VaBvnwsjB9WgJwsNEhOydGUj4a6J3EYlyW2cLi++2Y4SXwc
uOinAD+bS8+yvnBRjNHgZ9PFmC73LvDjmEdG/yjr90nfTxSGJA7Np1gVwUAo8pM8UsZpNODjkyAX
esX0UkRb5ib4EtVgr34E+Wmyqo1fQwAChm1h0wIyMLsRVAb1l+Q2pQAsOzmdyEg0qT98DdaZiZmI
FJ72kaDtgg8R3oyNfzTH5WsRCbjoMSFjW1KvpXaQQVtiFEerCNufqsv9WN6X2OLnZXiPiPbJyW4K
D9ZC/ArtvXsvUUbmS4Inrf9i44z+2rBOcUkYr2w2aZ/IPkZPsiyxIl+lpttU1rZ6JS/MvIzvk1UI
2PBPw/gG2D1wzer2GtqKWPMdSE/aegehauJR4KpTfg35XFWY/u2M/5FRRT4ygresc8qvNrqqkPqp
qjDmfYY9BSMBgvar9WoY2wbLaMkh7ccPHqyB5C2MHE4XmYJjZvd4+OzCb9aawI70s8UwuFgPQ3pO
1Zk0lPbPIINIIGrH12pYgMGJR/WPxWzJHRBiOKEhVuu8Sjp3xy73snuduPCOSR2w5+WgkWKv4A3H
Njs96sIDk8U8Jq2Oa3fiWyYgNQtQbP5AtY4Lv8KVUluDQ+6nNG7kkWWSCt1RonCC9hz5ONO4saZ4
vKV6JU5NbQeGLIZD7STNzGXyF7OtbHhMKzCYwvdC+FtEFyQ/rb3UrJRPpgU5uUjJWQ34E1CxgoA4
XabwB9AI1QGt9Npbdys46gz7WNa5YxsJpbdPmbhvAGQzKF/E6JW6e76KL0adOq0kbdvqyRyoGId6
PsPSTjEwS/P3KpIlMTxvIFprlSjt4CXq5J3dptJwizpQ2qBAPgjeS6I5sxOLtiK5eWwzFwov9G9t
mF1Xt0A4MqSxrPPmjyF58oFSI6COM6Y4npJ+UwanPPikVRWzjWXYWXseFFBGbM/eR05cnj3YThqj
GSiV+iSo+/lHbuCDHVJhPzFzULca2gAgzAeXiKU7T5yT2B60h6psY37A4jexVsqE5+Y2pX5JnCiU
IOPYVW6LwMef9HeZ05uIpCxKx1a2Gc3D+I7iMoTvonSmuWNQLpQotBLX3OITnQr5GrwOhnxEfb0n
2CtmPj7QTY8W67RvSEhyaxFKAj5b2GkfgzhlEO8vIl3fGPaRRFu7Kt4mtM2yQU5VIgbTmSn8NMW+
KlFYg6d06f5aOgPz4VStWMQH6+0Hno5z1VwnwTeqp5T3lCtRmDR648g2qa/ctPhoIr9haqE11pOG
bjOCtV19zCP16cICwqLC1MFHv1CMbc2rUhv1tqi7Y0aBodk+NQBcVvMlWwvnBVT2/NBi+MA9XdzU
4LMI4osiFX4oKXaFPmlCZ9/oZn2bE1q650eqfhmaaa9LaLEScJ1kJ70jT77GlbEEmQ3BwF8tIHw+
r8PkXe8OowS+UrqqBCRjIqdgSjugfGRWFjL/YUEiTXo1mv4vBN6WzRdV+qqnM3XBRse9YNkJQ77L
GHss1rnWuez90CCmSUPOKNuVSNw5Fv+EaOEtC36yvPeoZHcs+uXkKr1X86VS4O8GBj1OJUZFyUYG
2+jKm16rF7UfnzO4yE2bNN961rM2nm/EXHnmuWpXfY/ht2EBJdb57xBVu7SIMi7f2lsSp5SYRRm3
Byp9JV3/FEPtFZwT19H0dcJMj+NG9dpK3i1wZQYTO3QU8DUHY9Q1x8xcM/TRK1tMCphGgrSzrH4o
gngVysDtpy49qP0kbpW+RAVBaqur6kfsl0vfA7uxTOqhxlGRXZZ28msPjTFLOjz+FBGxDCgi+pAH
RsjbbLb+2hIcMEeSZ0k3KdanTI4OQOiuwji4AmZ2rcnhibTeiKciRK4Xu0PPU6x944mhiBvCAJuq
nzE65WLFa5c6RJpqTkkYU3Xuzg184H0BRZaICCHgrCk2E2J7lqd+vBrLj3q35+wCJOIEuJZn8RYZ
dvAdSuKxX026sBBY3iKftrtKpRrxQu2KJCFjwoBYtiPdTnP3lUyas8BjkGEY2U3x1bNZITuoXQvx
LIwPY3jRhY9RuGSCV6S00dzY3df6JTIP2eD0+KBWNo7PZaMqX5b5Ws73JXHjpLKX9tkGuxQ7+gSG
PP+i7gnT0l4mMEbfJ2y58p5yDyz1YVdKFvx61quYGGhRYpEipNeY61gqutBOMKW9t8jaE82th5w1
q3ZRtEOh7niPe6bi9Q/mTWyZlBjU/mO2Hk1/z5LBL9RHg4w2eUrt6vOhNb/a7m0RHJAzscBf7gGY
dyw6iSmCZfhHmJ6BwI96BNx/41HDD46VS/yxcPmaOxEWGcdmOwIjc5dha/HfLeUY0LdqJDu9tnO8
ntCh3fqLnr4HK8xoQ0nzZ/0H+uVevbMDAh6tn+rKE0ZPvWG0RIDZwQH600/ifrro+/GuiRvu7Z9J
sqV33SVYPe3LV9iL2a5z47f5pj2qnXRER7wC1bL7D+Ym3mP9g3ae9+BZHsgmmNv6G2egPYOnoLvS
Tg9gZL/TE+udB6yeN+rePfEARNwp//AU2cwsWCsu46uhbGUG4C1eovYvap2I4Y6upZy+VLv8QztB
110ILW6xS3xC/aTk0rrHJ0k95SAKksPwrSP7ueZP8qWcCPZtR7u45zYdCo6xTouQBG+do5x6O75W
9+xzPHBPdIkMOMkjeKa+csAste9fSb4IFxPFc1+f0IJf1N/aVmayIhyKyz098kjYGG5tc4MsdJxP
0hFU3pauonhDgzxCsadSLTUdiu8YAM8Tfdl8ssEBLY8gEX7n343NKfsQrsZv807lZ7cT/8E55vOo
bQnf70j8PDQfDektuRGLI0J97mzAgm5V7Zm9iOoZPqVfc/Dgt8mgFHwx9h5ypA0ckVf1AkaydbUb
4x8dKgXIfzh1P+HT+GQLuiWY/xI9TLstLtQZ7fMdMLi/8BnP7vwuu43HS+aWJ3FXOVDC8+qJuIlE
G1zq63gcXXNjMlLorrUff6cTGjfkUr4LXncqP2L88LgMD2PkUDpWcNJudLfc0+Zt84b22+pcXwla
XHXIGfUWY+XOOFBnojnNUXgwk/HXWm7TrXRe0RI//LS1VX4NHuY7x/yxO5k/1XkBDEULyYaWO9t6
Sc4SG0j0g03APsbRThRJXoRPVAWNQjhaWG6IlOgua+b42MDYdhCdAXfgPVn4UXmkIZ3uqNi4MyOb
2OLWcvuX3F+oe/aKt9pGbiQ1Wx6pKdW5JZzn14W5GlGUEdxuz/GdDh6H4fK1/tERP1wUtDc6Gn+W
99IXvdGJPvS/+avd1idWEWy9qoPwKpxCR/+cLqwn7fkzdmI/+oHp6y02pjOX0Vza1zv9kJ3KQ01Y
aMMPZA9ra2+cSz9/HXaZzeHrMUzxJ93S1uNx3UKaS755R8+U4djJbUlszNqyH3JEH8On5DR4O7e0
ae8wIbNdZ7vyb+IH7mS//Z3+S0dGIK2/lvfpCDyLpeWnaf+YF8XD8OmvLjRncayb8iq7ayUM7qEH
nnxEjk3NNXVLrFHdafdoZ95w+S3vLL7hvb0r78ojPPOY1ncC8eB0FT+m/dKHZqm4ii0deDcwre6T
c7prnGmj2ZgEMB+5hRs9IHz5VFg6kR39MXGxW2STtxe88Jk/s1d+obu4N/kwaW7matfZa/3a520+
Ve/Gsdghd5y6D+uXjzkq4mxsqbZ2q18EeLt5TLvqkW/NZ+gA1IAijQGaG9uLuaOc/m9tLNjGjuXQ
pxZvGN1cxCKCQh6vMMTXc3Op77ET2EyKTNlYGTFC9Pb4M14tZ/ANByzNb+kTkHqvnjxYaMj9ZrpK
yHTHbJeeiQm52jeopANyoh/sMEphy96gfOpO74TrftZv623qj2tMercQr+E5lshunybZERx+TixC
sfu9Z5/N5lo8NHo47dBj1qAeDomwuhJ/GY+Rr3P9+SWUktBdavM8c9IzqbIj+jT4x8GZRI5aHKpd
WburarUf3trhZAyvNIuh8CK2B0+0jng/HeJ/pUcm+zM8kd4FinxneDZt8YIsz1WLf/Aj++4O6s4w
Ns0h8PnbQtY9CTfkYS7O9F/gRGe3sB39zOe3rv2TR1eWWWwTPMb5dRO5vHwT4DViZ+LncWbtcQae
yQ/9sbixX3uCUyFDMuwf9F2wo/Qi9OgN41gB19L60IeWPUn29jWVPQ4H453jlBvbBAYEv5dms7vr
X3peNMHBBCWrjroX92TqacbAtsVniBY7AsUhGuxuOGh3nrXiEO4k/F0uvg0RWBL3O4SkP36c0CbC
yIHWtC+c4Z+AWjz4IzKxtM08VOPVr2TPdm5PNWLZJnLgaX3zkG852DbDt7XNELK/yqcJ/Xk/vbZX
Y097Ymxhfdmmd6V1ql3DJRgT0TaHhaqfdMOhu/xCEh7LLp88+Ylj3ocODdi7Pq0SIKcH62F127U2
lJCIhxfx1pEfCgUhGxZw7uLjWU5fkJURRpmVvfCLjyKC93t5rq7To/3UKb/gb8l0ZP4ZYaMi6pzk
XXAUiBNhYP8u3qRD8hiRjbcj74PMq78jUPHBFbsftoT2rb/+l0sjaXcZ2bbzcSchv9scDC1tHh4X
3xhLDRH8Hd4hr1Z8Q3KnxMk8bS1LOPOR45HZN7fhzJGBfriT7e6T6xJv6vSorhZ7iy9NYgm2kZko
+q8x28wOLtTsmr+q+zB0cTYkWDQJCb9G6y96p1IqV/fgRrm+oq1tiktJ7cFpfCm3OOdeAmWjnYtL
dNGv7Ut+YufGWjF/Yd+F/WWqPb6nyHziNT4amc29797dJyfcolxFnuqh23xgX9nVR1zBJIE80cX/
o9mzn18Llsxba8cj7kJDxk/qQqsepm3lTV4q2uJbfyBnOa9D04ZGEyaCl2zf78rncOOq++w5DqkW
5eB7lZw3Tpr74lZH5RKxN3IlPpuLPzI7blMei4Xlikyd/Kb6td4AsgTRfsaWdcvvBignmtVTu71x
yEP5uSADbjqGjply6G2MyBJuufd6aKbLka8z2tAPw9pW8MGlrr9MyblSnqijXo9uBaXhhfnGQdTh
kyd4vA97zTN/YHcd1xIXsnrP6Wz+kj/DtzVDazwa9+ibj4PmqPQKbdIDWGq7O2QuuBR8NEy5n3AL
XWXP9Us2mTkg9LF8v1ZebqtYkX0ehOUFaQAyD0xBNmeUjDzjHYVJPnfp2CaWyff4YDGtbEvFQRHI
0dCBh2wsmsA29UH0CBW4nISRJ1y7FzLv+NQwUBBsAC0osVHfAKmX3sJ15OBTtiPB7Et0GJ8CfOeb
lC8flW75C9SdzWjz7+89ODU34P9f83p0NhdynAfoQngimTEgmm14CCF08TNyJ58PSE5PzNp0y72B
7SpiVPBDyw3OSUnatb/xe7F46jegH4GPwpJ9B0iGK5aTbSjG3/wmzvxrWb+nB/a/BvWvhoOOaTCx
o9E3B6t3IgwoIlsDe5i8yTgiXAPpHThV37JoB5WfLSILp7jHbGcnfJBeRlYnfnNGLe4Kj7Lg+X2B
jssaPreHP+mv5H1+YkqEnQKJgKBDxZeXC9l2zQVQoU2JUnRdULV5NSS2R2svb59uaSO608ervzN2
1smRimQ6N3pqUm/Y/zmOhq+A+Zt0+ztQ5bjaTyziydgbyoOUvkrRKtxPw3wX212MQTriPq9kTNb5
nge6QVibg3LfkytSJMiLOcekTEeXOe2aBp2K/ZVWGRvU8+IeWSe0kXJEqybCwQIFyJA2SVu6WLXw
PBb3YPT4r1n8PRQ/+ORnKjaLPylimixtokKVfDJUMnQb/q8zxthaeYVHSUT1mGTXuD230zmeb+Xy
jrazzQo/Fv5SDZOZA95VGGAhC55Zc0CxZ8MSziKnfrNa0ubsIjRqrilZ00xXY6MtzdXP0vUvAySC
vH0ECMNqiNEggxMi5V4KZaume7MX/laHS23Nj3DSYZRJmxxG2cAKEZ8acqr6HmWkIJarzEzU+mPD
dYusTnceWAhSDuSVYvMhUpa3sdIpIlOT6YhXBESUEZ+jZiU/s2jsS7H6tJT6c1kQ7Borx6+E8zCX
6MwmfHSIxHaviJ0nr7IpDplQpitgNuldNekin9FPW4tEVTssGj4JTCaWUJ2VFojinOLTFHvlVzTg
fhmTIrjgT+8gk7btJHtwpHhJ4144U5ip/GUK/3SSVecC7mheT7+CCCRRiEkTRMG7WbVvhUj5stC9
DAG1rK1GmDSSS0gnEiSKfDgmtIVWtCXFCg5XTWvwK8b6l5Gz8i3N0StxeG0mdQH6NHccdCYuB2XM
nR5qSxBFxpfesBUT57S36TIr7HrQHwGlGqBMBs4E0mNax0jWkwKZiWSqrfYtjO2qgEqYPqkWisdr
xs+eED8VpuNeFIVbonNKkY7z+5ngVrPMOE4CjmMzSPYLPtepNCmoNG+pmn3nMmpIkCqfA/2QQtLd
tGo+LKCK9CRE/NMCjKD6PGGV5BtQknk7Z5FeHUw9Ao03tFRfx6ytLGufUqEWNOZ3QtZXokBlkoZ/
qjK+pdIAzVlEzE2EB0D+vdWizOQAYFbcz4TFaH3/BuzWIcunEL9HttRwG9Gxo89WIzC8ABHuRGk3
aX8VP6Y2/htCOPIc6EK/IifQ/LVH2WV05oZ8o7pLpHJilkA4Mw5cHqqEzVjaaWgv11nj/q5Lm0xW
dmP8qYR0I9WVP1gDpM2Pnr6xWPsWKYnpJssfJw1jK3gGiF/xwiWDXWcoXhXhMzc5CjthL8LrSVsL
W2RA6L0mJ/CbmMgERCJmNh1py2arXjmyxMk0/ipJws+yCUzL5L2EfaIZvB6lhw97E3FDEZCDqr50
iDFCedG5NrLL77L7zHoSYyROfxRgVBxsYBYYbBWPpdEs9pBQuWeE2yz19fBflfEJTwS+wvUjnSdG
nnNem/68HErJldh+VyJOJDSDapeQyRDZHYfBW8MnRWaLkrA9EXI0LO0LKNFLHawAOgvAXVD/KWbC
D2EheyCXtVfV/cVIocjUsVJusTC/11nCVsS88G07tdPsN7NwGqmhJ/qWHHOhvii6YHdyd0jaditp
0UOeMI1yWIa0m+V59D5r8iuuSKwT01sl9Z/Eh/l0M1tk5ltXk+Au/i+VYtvAGYDcfctUeotHEAxg
aQ8FEam2EGmcJj89HdIZIqK5C5hJAvCDQa8xFB2K5gxNWC2eC8Rwa8hcFfonbiI9/J25EwnrVwLP
aRZZX4ZZfxm8gL3xExIT0qA/UNp3jlVIW0w22Bap2zpJAe//kFLQxwAZ1eesvtb8BjLt0VCEieOf
SzEAW1W7kpzKO4wrrLRT4WMiVwQOlfjMTk/5O2QvvajLdVh5uhBuF4ZjiryRYIlI0uKyqSJjawi0
PQ81FXmoYiU35ETyawNHiu6HOvE9yItacWrI43HnKPpXcHFuWSlQenYBl5tA+Q1y66BjOhD1k8RF
JGPdtvQ0GP9kJZlivgL/cXQey40jURD8IkQAaNgrHeidRLkLQpQ0De/9129iL3uamZVIoPuZqqz8
baYhVbRt8dAtJfrDeGg5ganOq7OKSC8kPlvTPiOu1qbi7k0Ztbnz3FY+CjFfi3ewQEokVmX6JVgN
UImlj66GVkGLy2jQ6ti4XtQOLUVJijr1c/dpBli+m4fK1sAmrbpVeWKDHek27BJBd15Guozs2NO1
CUbRvL56wEo0FYTKfGrccwqKZE3sU1ZXifUWxUg0OFvi/k+3wCebl3kxW6A2nRPIsQvT68qSyUTC
cKV5jbGIKBS3it1+6WBDlT5dCo1CIoFBzb5jeMmCfTLkrxpxi76rb6MeYUHO1yJYl+D/3+fwqero
W2N6yChMD35UwLl2dOspGQazQ29/UphBQV5gFr4TdHV2Xl1qCIyDzDDAgYFk0Tjk17GL8Ao99cnT
kMUp8jMUQAubs9PArWhPcFrXaglbzPlIBrnCmAAuw+S9GxlYxeWE7Zn8MhVbnFEq4AcYqhbzzsTv
1k1Fmmg37UqbG4dlYvuSRtW1H9GhYggpZPDlGJRPivWuGy2etQJxhRmeYurHrtXxwuGXOhNtx2mk
wA2cZf0Sf1m8anqNJX/WQ+HR5TEvaHiwKqPNDaNDPjj7Iu7fNN39BB3ghakzLdwU23SeMlIJkI9l
4VtsZNDOsGOC7WYpicljG8U+7OWPsie+wbQJRA62STEeQXK8GNn404bF0zDFTss4m2FzL2A6Huyi
U1e927xWNs41rGyGLN+DuHr2Pu2kboYblfoyB2DS0C1M/VeM6mFmsmYkTJCTQFKDmtVrk3zEgvER
2A5EHNUVqAD5tK8uyiBMu/cGMlYRMHGN6hAp7pGQMCQwsyXIAm6oCdiaP3RAlaCnq0KA9NCKMM2e
uynj7X2awb9KGKeI9W6BY94dTFyvlGEw9pviEyAt0rRyBbiAvnjVc4lwZmU8RH5EssDWJsUocX4m
kFSqeB0SxKINpxUdR4nuA+9jczf4AOVmbPbINXB3EAtM0kXTbgrnNrUvlriH/l9ADBcXGvBMlq0m
5vwd81pwv4PE6I8wCySgxkaHdd/e4L2c87UBrO1j1yNA3kd+xNgrupS4gc0P1UV75AHoW9RUcAMl
LWrR6QKDg88UjJbfZVRdLA2i18k5R8ZFMnGmYtIHuNGXkT3S5L7DJPIFWCLCkedY+X54zSVggtSl
/li2I+jPKylrVCmrrkCWvK/9Y+Z6JC3gocjZNaK1HV4zDt2MdaSxTz+sdA/mvi+OsQuHdhlw/U/P
yvqdin0GiJWuflMyPkQhoTM8/kZb0AR7OhZbfxtgDJpLpdwY5iVmJ8A+wfIMYDIOOCveLMvyFH5P
KVeO+A2h66Mx1TyWhkZL7kG8jtujL44Efa9t/WDmD6IIFk1OsIB7MJT3yrjHIyb/rdYQXnQAJNvX
/3SGuFlKqCPKl8BC+Qo3KePxYeECi8rlNm4m2GnxDKR152rV57sxl9pw6JQvTJcze3nc9HyIHJgj
Wlyz3yI+mqgrS4oeVnQBqwMO8eKnRKhJRznRJeRbGpkaplrip6ssv2isDuJjGGx1mqeUfFPCF/F2
Y6z5rgEXVsxd3RbDrbEiuHiFYWzRV+c6MZa0TOyUleGvDyj9/XMo8STPFQniG6JtLZ4FuBzDRk7r
VH9NobEean4MCnV6O3AoC/R5YofSkGe6HXnzGPnVa2U49+bB7g+qOeNJQSJT1aRvYqf+i75Am/g3
VMBGgOYGTtjO2Aen6SNEHXTGzuPGuKfOeDrGM9wenQk1qgpkkOU2nrYAd6wtLqqSHpoRfApfidkv
Hw8/tuFNV6TGsYfIsd0jxqa0tFfOv3SfvWPqIFoUFR8EgGjdFff+aa5iC4nc2q63jfbGz4MGCLEp
p4NOFfGFd9oJPaKtsDA4EmvCov7NEL2s6GQtjz/CIM3hY2TyCj5z2tXQy/BN4xEi9WlRuZ5fLFNl
jZuByLpTQnIAHvF6OX7Ka3vWfqqL8wuWnUXyIzzx7Si3HLFhdiG87Wb9K1pI08x/gz8ETARNHdFk
Io6YLmA9ml16E1yzHrYjd615wwf8W3OlXTWYlcwojki+GQmPE5L5L3beU7Wb+XpZ8qUol9RZGem6
aNem6RGWOiHiJ5P+X08IgfqZxXtdPyY5ZeDCVvcztYpyeTGcdHxsS5d9DbHAKaw5j9W5XE1ICJin
MDT+IlW7+EQ02Chr0pRRCLmLWT4wrACia8p3SjghePFyQdSTBBe54ZCV6ZYYQXjje07TGUC6n53t
5wquI+rSdf4RKOswPmby1JibKt5Hmaco10q9EG/OMCLmZPI9pFpQvxp2v9Az3obPuUJhZZfsQPTp
9CQqhSNB12fM1Wg7cxIOHM/5EuZdcCie1RF1CgGoIAXX7pbEaQrKiFAJz/oXSI/3hAUKBFuWEcHV
fCEiWS4JfPC0j1n4/cP+x/nrntpR2RUrZkgJTmuG6AyU5Ed8Cf/5N3qu+h/VvoMW3yC3YkkKZu4x
8IbMwVfdR4v6D+EmnRrxfhgFrZ3YN09BmDYUv2jja8tUINDlGEFfooDg+mnfODHjvcmK4VlSvpCx
fp+ooeMVoKNd9Vn+cTuajO+fwTdRmh6iqlvwSCH0/wu2wa3c1L+tukDSC0v9qt79CyBaiLhn1BMM
6crPcSt2DvK9NfGN6i3aZgTvLvlp7HW6CymLsYvJNa2Reet32aP7dg5kjTERd1F6LBACcq4QOkNy
9fC0LvVOnnAYULo6pOHxz581PrcTizr3Lq7OI5iphewDtFuMoXQpt2LLX0ABU85DUzIYiQqlmKUR
8/SL+IDw9sZkhf/7dNS20x2BnfOev1an9K/n6vJMjBBM72GL/sDme2SHZk2Lt8VhTHzwU7JwyyCx
94tmzUfxNTykp5y0U/+03FX0xTeqvbiv8LytfAcX4Mir6l/rDXVFeCCe70YVEnw3d/op11q27wPz
V46E6ZGw9Rwx96yNrY+QVBzih83dSuPOA8CzaJyM/UCrhokC5/KakjvhAF3xjnY/KNGYM5CnAX/Q
Z7m5NUg02DvXPjya05IYxE2yt6/+tmV9Ve6r1+KSnvjdD2wMag4OdK4Xns4Icka+wITDKYoeFVX3
hdjzXfgM3jDBztJT/5Nljo7yez8ewwsrBGUZHOppVf+AEoPcf2q+raeCEJTr4pNEp2lbPBkpI+MS
1Ubzsu/+A3dxgMS4XOe36neGNO9d3GbYTq7DbApcIMAOTwkZZ1Cy/VPwW2zsc3NxrkoM8GrJNqwe
NySy8sgzNwcMONkrJXwVVGnMqn77Z8zBxVHLvJ3oikeAVn/Rkm1LJLaPks3DTqPBvlmEgGmdPbNT
pq0WY8bCo1AV40rmd/RYRfaazg8OI45FMd6bmDZxC6FiRQIuCUrleIRKE/bOQjD1B0+GBb/Vbkm3
rPDWBERhdQJZtee6WwS+sXu3Oq+ofvpww4ZClhsVBcKD2OtFYHAU72PnkRZ/kOv8YsA3AVRrg2Jn
cjyAMasu/IFWG5Ubs+frTlbEn8/uNSYxLHLjlYk7qT1bwV83q1Ugl37JaWcEl5kI3CmI6WbdtGfV
J5OA7wxFKaUV43P3Ve1ehPaAwG6kJz/x2uRDyzgjOAyDUw1nG4Jct0utS4hLoOXWHKp72UaUIyuN
oTUTsoXRmuuhVRk14VZjF8T+ZjSQFv+D3uvZZbnCjT3kbKE6SkdGuUV8xS0rWezpGlFFLUY6FCKs
AZO7rxRUQyfDfof+gITzpLj3qo3OLZF+WvPQxCvIuZjZaJYx/mA20eDqEHRlih+g01h38gcwSzYc
bLVepaJf5aRV9BXq4pEuW5T4EbRi2f7RltmJN9LNVZ5ZYuXehY1H/NDwTqQAd66kWkPNjTFnzVQ7
fDo5YrAPR9sqNQz0tT6uKwaZc44B74D1rZqvGUZm32upxOurEW2RTCUqN3r60t66Z2xtKcQHdR2y
wmLr1gxQ+Eg3YhEhT355cLmMneqYazdtQmrKwm8GruHBswSnZw6MHbl2yMoLJDk5rcHI0Zf5vxPJ
D4GRrnp+UezinJUspkgBJ+Z5n9afAlK6mayKcFqDhvcahz7czraqS54TWZwJ+oWmeMpqXzC3bc+K
cRUQIZD5VtnK/5l9Fz9jumG294MfFZg5t7W5oyv0Na/+Go74gSB+Y5RDmpGnaEq85ua+IrD3mZ3N
ExNPIKoOV8qu2qgksryxuuaFK/8pH8QrZLcMbxYEA+eFKjX5cq0VL/3IsoqG8YroEbMNP3i0C3js
mOb+8YqzzXkZyBx90KsAUmE2iW2JXJjZqLWQp/qY3Np99JA48ijjDtRSyMDKXeO1W0aMoSBQG8z4
rh5xAUN0QFFhvw3v2E/SnXIXDMTx+jykvnK/JJbE27wv3xYeVfhwVrfmyrjhPeyUBVcaGAt8lZ61
zw/GnkULtoV1a3oqwTbnduN/dB46zQHY1Is8sOpCpJhRQeJsmHW+7A0mCoHswAoKFORevuXv6JXi
Z4Hbx5KL4Q8VAUZ/bQWghy7DXzAwisOlekuPiMzqH/Z26afBZuTavHVecppzy5CsMaJxFqSl+WtU
Ygh0W7YJB+fc/HTwPc/O2vB0dYuqu8b1u0gedb3h2iDuqeba/y49jPYYhC7MmlmXVrjRx2VxRVez
K7hc3jjjJp71G4maYJwidOietYYCisCLK2lfb7MjnIT6yfNge8aL9ZOeZoMkJLgW4Yb+pP2LjI17
yrJ1/8EooFlYN/FJOsOd537DiR52mK7wPMzrHPR7+5y5ylo/dV6I4m4h0d3CT1/1H3DukQR7/sHJ
V8lROUav40m2K56sfN0MS/9ByX8rQFdcmrO/kVdYkTSSu/rswNxYli/GKeb+fxbnEM3zMryxHoyP
5p4MOQyW+BYvHRCHT9I+oBBtWFUp25LN/EL/xzac7MGdv0J8c4uuWnPoXlQC7JftETOi8ohP/38I
nzqdNaXH9D7sgkuLx3Dd7IMfRlGsz41bsh0ZgS/r/dQDPF3WWDcYlcRXqs/mYRIvBE6akucRiQPI
DojXosCk4LUOq+VN8MDHGf11t+ScbNHnMiaALFbyGnbjTeTmtTEI/mPUE1AamlAB89I5O9PkxZjD
I7wMofy04Nn0pXFUUST4juaJeHiUxin0b3WhbML5D5dsG036w9Df6PQcdh4fFXhVjkRILkAWotxz
2jcdIOSY73Ss3B00jobScehYoHaSQh8qbi+qs6Pbb45MNn6BlCKmnYWOlm+SgIt1UV1LWihgWfPy
03LWBaNHdBzBvsdPCW0XT6GtJWwEPq2IIA8eumhTqYhtjyEPRr/uIdOhKUo/gnwrzXOb2HgSOCBp
q2pCR1bt3XY83bhFiLOCdNPR+k34ANwLTWScrkO6I5PrbTVmchMXb3nF6LfYV/VeVWiODtCgRL0L
2rVaP7DfF/rSZD4HF0XhcSpWTqngjwfAvI3DPZaB3mSSfVcNcA1kUly65OIURJZ056DcDyqDiv1o
YdIDgb3UHwisqbpn6aq2BNhRAayndzQO6bDLZ3jaLUTXhYgRmLk/0C7ZO8X2wDGuC38/B7/UEkWx
h7Qa4ACRriMrAHpdZrR1xq4AcS4u6iXIisT3smmDoX5DwCjUzg+IEW6yoYikkcLIx+BBp0ByCc88
InE24tnVMs052GzjHfdcT1CVF6b8ltoNU0/JsjVNCc04GBTwrjcwcUBow5Skr55JdFQEnkDsVaK8
YdovwDn0/SNGQUcYRWxtQnXrEu/qRGQdbG0QuJvWZRykCdSlItZ/W3ckKaJZhQ6g3ywwvHjOOGCb
AAldQRyTUrvn5Yn8jGWLxNp3WesMqWC/EhLgOq98jeCn0ixz5Ws66xn4tiE4A620+EWN8jtMGp1c
07r5afupeFYKKH2pSPc3IXbg6fp5tet73oqod+NrrteEZcTGQ1ZjuOtaYqltW4IvsGoftSzL3jEq
/qJxNDC1dyYwKEOCnB6pzG1TkgJWGiZGryLNP4jI8T11IAGsyscSWxOM0Dki3N0ERDG81AMLyLCo
tN8hbSvyfFuC6zQKxFY1uo0uSyQwIRauJFaJmLNb57VpRgz3OSgRrQyb65DmnHep0krmmQ2REJqu
G0c77WW/CG3U1WDF3V1X5kDwpzyAMO8itBE27Zc/8CyYjSCnNlTHiW08x3+rT8pbmmrzdCuH5MYQ
0MZ6nbTBRxx1KfmKff3WRJVKzzjazkYQ0La2+8S5RKWZQk5KbGzjBoj42na+wjrhlrGNQt2FKUmG
gRUyyCsyjShYx6ypRZMsjpxD0+bMyMxcv1RWg2AJwDFjWqZV3KMOQyZ9CG+R7ybXRBASYmlCyZcS
3h1br9rYElXOBqCVWJoHknz6EB79EGnZi5p2TA56BnKyxUPbzOhIPW7GXeEGUJzM8QEoeQi51DoA
FWmav7ZDaNOQafRSY8xog7iD8hA0QuWHarP8Q09i8LdmXOOTF0aHWjAb77lWoPBXQQYzqM6yH0Xy
SCIuGAL+AXWmLg2mUpdebrj2MxzG5Cr7BtfNWECC1qOYmqRQXarr0Y5eGiuhzSoE8R5APNTyqzKV
2RRp2Nsaqrybq1QJWuFSNCSC/oT/4DyJm5Rztyx7HI5+uwOF4uBUZw31VstSYfCYAMvTnRaz74TP
MU0s6zRmdfiYJPGPyRD/+mr/M5YsT6XRiBfSoJjOV3m0Enl7F0GnHybfaRX8lEWZrkjJ6dGWR5wW
WWzNFD9SUT8zg/XapJHWW0UNYIZB4XelPIxydTvqWlnvQwIJjpAlOa2iCGwq7U88MkDQ82TtOA5X
qSEY/gU1eyq4hvpVMQv/luUF875yKsd7wJO8rtWGlNAGJ7I/AUZiXwtwsGe1CIr6ne+OjYwK0nqX
KEBOmB6LDZml/qp2sugaFK5PImgC/ikbJfF63bM02KjAD2TtmrvNpognVF+gbAYiz17VEHps7EOI
5/GvgKzMSYVmrZ67sQ4vlQTmYOe9y8Q9JtJDtzLSoUemDrIW06nMx2SO0SY2h0THowIXGVOYO3vQ
+yE+dCrfvDta4tnXWvbUfElevGYxdcOQQjJvWcx6ajdJtoQNcT1aHbLlViEYTuWguBLILs+2mvSn
PrK1fQoDH3MpJjwjrHtP8csaPSavmzCdfl9Y5MLVltMdRKW0ZyL2mlenFjm6lVC3D67bt+juRzyF
cLBQvlCr+joha0zuTEA1IKRIfgNaJ/xCZxho+B+jBjRJHTQGEDY9tWbHDolj1vxnyEh6olKAp8CL
fdPI+FvqPTgIMpIYqfUuyYrhKJBREsRR7WrW8gB0o+TuNuHwAj2udrkcWx6gCgFJkecUDG00W3WK
QN915Iaj2iO72tbr/N4UuTyrE9oZn83wamCDducG0LyuBfsOu5d0kbbTdp0eorsCR2vsEyvsNzLu
jFNWDMb3YOjIN10bX3U/yXWWjv0zqkae6jzwbebWVYcMTzjUnbk93TsxVSerHSHKjhkaqdiMaata
bes0teMg00AHYpZ1ei6THHD5KOE3FMlsNOtTLKuaUiWntB+YMOGmBCcDNDLapiVSvamH7xgaBpEJ
hQo9LDTkZ5qPjFEH/SMYEn8dE+S1HtURFYvfYd9NgrDEJIxwvhMGpIwOXkRT1XD4pC73HJ0MErMR
2tKibGSMK3qK4EApHUWiC8TC1+cowbgQaAwD95oHSkHbEqb9vTQlyrXe4ORsEqIe+5gYMy4JCsGK
kW03+g4SuyAPYX2T2ABqsWBcVybKRRSdxc6eHHQRN8gQUJCMg0z+qibM4w2QrX4bWCnMj5wcN7PI
g5uiWmh6LZLjbMMfaHUa2C9cIRL01ZAb7zCNZiyN5TANaqJiWOtdEJ8GK3BR1SSsege3sA5UuQVm
5zy5UMOwvaxJE+50k32IFcNCk53JIjLudRY61EvtddTUxIYgX9eeG9TNpk5UXIMpZIC0I+ZxCdsd
4oA9sqtcAHCiy1NisDddENEqQ/1FHR0rSGvCykIi6Oul1wust20F6AtpQw6YgGlMhM7q6FcS6Vov
pdfHXeGVFWReQgQUTqkRuZ8+sEJ1Y95KmWAx6osJ7zkSlpBRW+oEJwei8zrtBdaATtbHrGuxjOd1
cYSAzas5kcZLrnmvfie5f4e/FT+Ebxs/hLc3H0Dfg52qwOkPTOpvSUng+Rrao1Jt+bvCYWnomgEO
/oRABDx88KUXWg0QbhGTVhUsqlwvIba2waOKMhPjS9CXB61ygzfdl/96dFBzaYY/MUn406XL+kyG
/WdjmKPi2aKnU7dYoIyk+iQ49i3GZFI+ozbMNjKKQk8jbWYT2Q4T4qiCzKWrnfsgmsndV6L6cszG
PZIuKrdGF3RHwwrxYbUuyxImIpb0H2E5OYxdHJcE0kY4mNmGFG1B12v6ShuqWenounzSeTN2R1FE
3a9e864uSy0hxmZAD/KHyCpau4X9FQVmuWr7HnSa2pl00xwvZxFObr71YSHhBIzJo2w6tj4quKQo
wNHV0GAYK9ReXHTUHiwIdTyKbVukR38S9cYocvWa57DnWO6Fiae7xFBOEgJv4iQsPNOB5ImlX2m6
FwUsPfU6cHaM2GyDkDcN8aY0k25XDyYmmgJJeR6l7WVAg7SwCpIiebz7G7Bh/VbqTevZMov2dtcz
yoh6WpEqmB5FUaS8GGnUY97qR2ThCDvbvCEH1o1D8jEif60apru2oI0D/dOVo+8CI8kiP9jWpu1c
o4yFGPSrfDMAld7w3c8bhLj50qyhBY4hze0UMijRHbNni5Mph8mAWWGNOR/8aFk/hFHlb0aSw8fK
BuOfEZXiTERX6qHaSb7qgYlQYsjuxAWte1oN0MpJ4m5V9FW6d/s68aa6b16tZER0HAzN0gSDis5p
cE+qrcX71Kjjg1awVLXbnrENqeQ1xfcwbQKpQynGnvlu9fj0fOLpljwe3cuk9d+l2YtVpmTGM82i
eG8JU9ub1dzmGPxeYOLsp2IyDyx1B6noZOmSSG23XsuKxKVSBzRTKeAxRGyUq97ULbJnyrkV0Imf
Rte4jHJFAyPW+xeOD0QoERpl7K6oISJSGIcoVh7qIFy0a3Xy3sXEDMaaoxwGPc5uE0TAJSkWLxJR
zKFRg2AtRCy38WgrB5UI10096rTUZWIZ760bBB9Euw6vCSI1T3Ec+xmEIznh0vW3vJJwaUXBV9UN
qHCbIR23bjH6fzAdtYtVzUtuN2sBCZXx3kEWuxntzmbCXtDtMxZ4zSqT7EBd9Kwc9NbgSS6HgWuF
Tf6YRVzoQdEZT1dG1iWbTF7zgN04eZ50vlgalYubVzWxTSkMwCl1kKyiBlOViebRgvYKDqVmz6PK
IGHRWFXKPTMB8yPFiO117TIJREfTH4ZWH0HfmjN6UgxoKfAru2bZHIISXWpkhv7eUuq3MRiLUy/D
gbbfnmxY20G3yxIQakEAvlLVjH4Dy10nxTKhjBr77IeibY+2koi7bFvJ9tr6ove6KgSV3paDcyPR
bIRDkf12WaWse3tyfuMskZ4KWvRQBb22Z2byYvlKcldac9h2SU4brHGj38LGTZ99FDdMSl00VQUN
a8kUt/mrgiZAsGs7TOLrPPyo7Aj2Ao3wN2cL8BHVz84+Xdg7j860svlKMTkYPcoyY7bNGGm3J4Sy
OEYkBqwampQPkeT2YchDVvkU9iOi3gKMkTviUy26eS3iaPNor6V6Yu9hWdfSLKPXgJar5VncmE0Y
4HzW/Fc/whehGL5B9q5eXCZN0XdDm8qzUbisqyK1AmKkQvQY5HTwJ415FqGdYDqi9N0x1Mlk/6kO
96DJhw/LoU2xxJR7fYnzrTVmoMooNOZshnyfLIsEnI6odVDYrOIKhfVYqCGD9HUmbWVtbACvYUxy
LG1bGTmhYZoa/Ek/JCksrMEAiar5x9cuaLagVpWVYP1ntwmzlzLG8e4yhC6Js1gGjkl6qmVIhGhZ
+WHUSryN1MkghFtyXRbm9KNo2fhal6xIM1EAMTfz6ZZZcPvxWTediUBVBSQzTB3rUCsH2qX59fiS
pLq9L1pXv3JxnvXCHP45ceqfHJi5zMZHFQ0vZYsYW1b/Q4wwfENtkGwYbhEpGmoY5dGOJ3eesRqB
/PQ3JIi9APliVJ3IAtGnAJME8tljHrrj3XJSVpBqFpB6A6yja3375Heh8ZEOfXaIei042WqnbaO8
QKYZpXM4AZWBuXJGklt7MurXdmtXB1W0HAINqk+R8xtW5lh9OkMZAWudJcSm7+NQFoB8OZEZG4ww
QJj4K46t/3R9K1+hXFvvbmO6l7aRQHxmyXZWd+UbRZbp1WWHg8+1TZcQIiN/CMcIz6pApNUGElJp
FlSbvmqDTRmr09YVJmYa2LxFvlK6AgSTEyX5h9PXBfKjTHxznjNwKQt9V8Z4Q8oEcwVwCcbKjcaF
i/4X87eBZzeYjN+MRnA5JiQFRkNv7arRx6WXVT+xzJ1VO5TgCGXTPxWDcNI4osbn+IWWVgMQ8guH
p9qd2HxaiJPqhsWzXozU13ZyAFft/llqYD4UV28PvlNVGFygYpD3Rcol3zIsHIvJmqop4pi4MsXw
mgwQOmZKKFDvhqWXIIKtaNyfKDbFgRGEvSPXAWOr45KcUV86N3hJze5PhNWvOmk8GuS0FVXcQ9ND
NzPlqEJdlqZWLL20UZe53W6GivvRToiSBHO9UDuJZ0xsqNSXCcyrQcTv6WSzsFdJi4NCSZgqEg/O
po2jTq+kPVBIVMPRqkYQOUV7y5T2O3dRuuTWxpY4C6dA3PKkhTrXU1tQRpXrro8IwOrreG2xpNGY
qxm1f7aIlK/j+NUkFGApGnRDY+ZfmjD78XVErTyIrTm96ITdWBqHmeJApFH3CaxivsLhqATjEbQC
lDpjS7jY2sfAYVYIPk2FStDZORZp6xFeTF3faHa5w7fw6stw17gMxwrtvbXwnU7uTjkPSBWlEm57
VC8UO8Q9IJbQHS9UtFM8tVw9/bGzkXrWrBzGhHj2GLnUaDY0Qay4AoiIfnf1i/ReplgWR1ZvrNgM
lskF76hoxa1pjG2mlgclwS1oV4zWXcieyCZsj1cayxDIE3KGztbA8S4C/aAW0yM2TDSF0dK3zCfq
RI+mZulOzUs+t2gOWysbO0kwblpEvwYGNiY2G+YI7bcdOEtYwDtGX1Swsy7E7y8NrgGRNJc0aPc0
gS+aqP4sU15jhAVqgoV8SO76JCXuUh97qIEV1/3qgxp3QYTHqAGKqqmXaV6guX8imNF45a5NOrBG
16gRHlmNeJYZr250kFUyaD0FFVMBvxhZr87su4NBKjprbw0kIhkP8nkC9QpGssayoVjNSUWR51rT
zhbsNMnq6F4ZV8DUMHgD3NWAZmL60Mz3Wn1aGVFESBT3UGqU9Ng4a0gXMDO3Lenr3bS16Cs6e415
hCUX2ZfYRTQmDenwN1S/FUw1+5ZkD4CRintwCG4g2DiQ0EYN56tCTWSgY2pK8RmwLFYzFxLKtEga
oJEEaqrx5LnkyKbqV+gQlvmpR0ygrduUQhZbqeq2kWvyixZW8k0BjUrsUmivOuuBiAl0ssZSpav3
nCAPalfS74qfHKxp+FMW39bEBTFcogKDhcJrW2iINuADP2OdzVVXsDWOtpOafuqQRSni123lI/s2
vAjZncTby9ibmoRQtqXZMxlwWVgN6T8lbNZsSlUJzxL1OGOavWu2R81HIsjaOP8MSE0PYZaxVe3v
OWAUqh/tnYN+ERLOWwwFxTNrAEB1g0m2UPnUtf5U4ZkfJKrCnkHkZHsWqm4GXpGO1KyfHW1luw1T
auB5w4HG1ZDnYAD79gT+7WHDWWkgGDsfVcZ8nyUzlfrbQbfhK6ykDeMSBT92j7cI5YNzmdEWcxRA
08/ceFj4VFsy+xaTvs/AgEi2t07ue3oaC09tSzbg7oaSBEW03HIqpRxEDDDrKvubSuM8huB+8BOd
JF+nabW7EPKw5fTfIawFP9JXvsJyE5md3YasV0NiRXmHbR/LAVleAUOMmGuIcTXtc8s154OIM0h3
cH3GBghkMMUOIy4e3dynbraz9f7sUsL3k1ilKgpwu6XGT8cPgR1rcBwm1fqJWMPPSdNPbugcXBVH
bD11u9btN03A0GDkb+vyK3U1fobY/KQzvk4z4o+bFIES0+4Wwf6SAl2sncIyDpJseLhJzhsZ7+jW
zAbkDuUzZnDjM6hBE8WJQUMycVBqpYIdlI0GmNipwGyZ+NOB3OJ5Vky3HSz9Bqesk4G1Dq2Tbjtc
lZb+amizOtTqEFRxP3amsBfK6FcIzcyD1dQsr83q3CfECMrOWXQdNVdqpNvGsdkylxViSsIM5ugh
jr0BiFqYgABxygl6r/U9qtHWoWHJBAbowLwpg/SKsWcLxdwoHMTsFXqUWAmdnuM1sE0Gs4ELs5Pu
ye+cYCezEkJ6c/NzmG9V89H1oHCHeHzLbHESRbP3SRWk+YS/L/ym5vYw15xMP7kWXVzpXJsxuLdu
fehMgqaYiWxrQMFhww5OFeKqR8oucuN1QLNOxbA1lfLMrOEobCRVIUnNpG/aeYm0s8CAWfjy6cNU
7SH9qCL6TIz0VXbiLSJYYzFkjWepxVY02JX8YWsZ4ZHUthWztZVF8ohqZJ895QXPaX41gBT+x9GZ
LTeqbFv0i4hIIOle1feWLPcvhO3ypock6fn6M3RebpyI611VliBzNXOOOWE4UBl+IrfMd6Qa770e
0C111PJxd9Vev8rs6dz3qMsxCLU8O9wnAYLTzAcJyKUU9OHG5t7N2XimDzWL5aFJIo+SsQn5yfnL
GOFurtQ9ritMI8LdswPY+TxWC6Off/y54tOyXyqLuXhI6LeI7JJJrMMMMVxZIxkptL280Xah/qHV
QWBtRxt2LxuSNF/mTh1ozG+z8iHwIUqWjLRdXJkpKGHXcu6jcE+ZgzPEJDJSBRcSiLd2n+77FAqW
rk6Ng5BAxduiAChHhUF/tXeLct9kROyU8Gaa+ZHw+yAGNCGLLv0aB4xjJ9Q09czwWFlffeKdqfw2
DM6+mUkvc9v6pYLauc30GubRLghYcTIBWjd5/mNzfDl2vQpC86BjdAkhi5gGfDt1fQVg19YP4G7X
/vlBdnfA8I2hQPY935TFD/pc80RpkrRerQdinQ6ZBL0ZMEXkVlNPRHOhER2zm19Wv8lENqDR67uJ
ho1GKF71k/2gcla7Lo8/DAenSyqCg+Ug8iO8eyQia9H4lNq5WFMRrqlVjoYx7POIxOCSJyUj542O
/9syCFAi525PjCA1j0lae1bfCM+hIBLoBWBos1bbm170kw8Yq/ChcZcV1aqKin95Ol/oUF8Lr3tW
TYj/2oBSNuCE8BL0zjEDilyRiEZo3C7OzIVqrsGE4TUaYAfZ8jZT0CungtbAQWZbH445/TeX5TXP
UPiSirGr0nIEO6l/rP6xVZrsAwm6B7/Rr04ayrPSkD8k279l7DAR0R1D1CiM1XbgJOEDmdaZ4Duy
GSZh7GOQ0HQpfaQ+WsF4bhO5qmxkJd5k7eopoSrx/T8SvHJCrzj8WZAh7cCR0SQk+WnzyWlFvx5m
55LFKZ0t+/Px0fo64jMI4EQFEQzmyOF6I4dyWES2B9uxOppezv5PDbexYGAuEuPQ1RV6DxOoUYSw
1Ieq3aTsfTWmgVRCtw8LYxvMHMh1Za0t6D/kFJ0TBhScPk30TC9j/gxzx5XZ8OuWGYtUD24KPKMs
SnomX+op792X1BNbLKksHfrhmwnf02gGeMQiI17R+nB3J6pdliJ9x9a7NBPIVcSfT1Gwdjz14/L6
uZG1IYP1I0XaJcXw7OP9Wcb2mG8UIyCwp0N7dgP89ymGaaflT0s9Bi+YNNjR+7yq83j0BfJRWT++
zsk5D8bD2jxg3YpBOQzp+K5TYawKN7mOOaCqLD7TfvzKIvkw5ZQt+wo9cE2ln0kCafj/9Hb6W1jl
f2OjA0bA/W/rN1fbwYdAKByfl/TJeFAUtA84tzU89aHcGRMucPIowS6hoqW4hnkw6zuTg/PUDMai
8BgBPRCg5TTgjpnnm2MLhP7td6fcdsdMy+Q/6J/yHM1HNtls16ddOABak0y6wgh9ouou48gtLs3k
s4S2aBhoNmR95oF9ijLzrcpqyNmWcTGj2aTTmc/kLJY/RotYjcSGPfuiFfi2TYUsU2sfwYk7H3sL
U2bjBDMAvH6bjeLQWubRxJIoAAXTdL/YBtCqkCPc0ujBk8rvcQAXP4UR/fCBoUZFyamD+WQY+S7E
R9q4OCYpZSYn2woDc2qhpz8mUmvbmTcy8U1u6ccodkyZ9hgSm5DMbpS+hxrLSz67/0gpfWoque9j
8E9uTCWUew8z94RjoPKBJtA7gxUBRJLFnbUyRtaL2ky/lUlLbJjCfwpmRhPsQ3EbZN9hrwC5NfJO
fPrRg0+31FQ42ThsPWIPmCHDVp0e2HKreXM8ZJ2z7F9LImZ08+D71w5eDBsjA+PUpefid+99bzMn
oj/z1nuryEeNljbxOtU4NDSEVZCKuTkka8dFcNzMjT5WZbOXbAvrLgSAkxnHwgKb6QTFXx66V4Pp
7baV4WeKuIdk52s4t6/G4yiqpvadDOS9j4iDJ+6JBQNHQZC8YdgE1iGC5EakxC/GNnhL2NqbHnF8
0ZI1msEUIS+xmonUKYLbGAeHUA8fsi1/9MPL3tK7lqo5svy/zhBVobeNJ5Hbh4RS1VFsuy2F9Udc
wiz/YRtzbFrmO5q5BdzBOAHt14R6lSBgzir8m3p64jB7+PBNSMYyv0Uc4AsXw5kZRScRPKyENSIf
Zb3qwL8HIwlmBAVYKPPmFlGlMhTWhhZRabULmvaoa/GeDs5v3iR7I4QZOaXveQHxxzc4oAvrV2Cb
UtgsW9+5GCSrshLetcNwCPNx53XuF87xta6ML+U21ZPbehkKnTb6aEwwzSY010XqPVbKsKZGYi6y
bl20JjxFojVTCzU1dI/AZaRel3LD9Al9Y9vhYsTKFvfBj9vrf0YgJyLw+Le7NUB2WlLWVMjiIAXI
peHYwB4Zv3c+GmJ/luuGXbaX1y8qcF4pfaDItEODNGuEB5SjqSOpYGGTTyiD8ugX3ZFtkbmIiSuF
EPBcaffiu/NTrhEvDkX0W6Aq1KOAEAeGE9eVoixA+kDbgyOIjesxwDRrFtGrgzpQ+DgOU+vDl9Tw
efww1ZhMrgL02QPzr9QxVnVKLBF5Aolrs0nSz2kH355Iv6LlBE+xSOJPNr8j3Jl5GqF59Zd2R/aM
9i+VU3wTl/RVmd6WUeOvHDyQjf5XmZqXae7WM0VMotBj+fHFdwCXanWzjfrVjt4y3wJiim3JN3+S
DrL7xO3WVfeWPDhPTB5RW+NONO1BBMNRoeOrABaGRFcb0t5XRX1z84dvDDumxHY9j0wR+vo5MaZb
gMBHE2eAmmRNAssyBS0zoUvqg2Zl0ctpHpzYTja0pVumbbyo8cUS6rPNnRPRo9sZz2akJOFyxlE3
0zvj1Q9vxCmW0dPSCKLGMIgXG+KzXUkMKzn0mcS7CEIRQ6JpGjp/FenlPGJJNOpbqkcbkaixz3T2
PSXhb2OzAk4SkBNusEi79m0Gm12U1a7vKYLNnpa4VBiD6uFo2OaZvg9HSB/ccDAPywFTbqEV615H
EhYo7tkj/6KKTt1onfNBHGSCJlfAJYuj/UCVzlrjJezxl5cIQ5YJBoa+aa4mZ0Zhxa8TzqdRUJYE
j027KzgvXawnwvSIA9G4cExAQM3DRKfYZu1ZE61RCPH78XSP5lRvCG5OtgEs/TLPYFxj9LFV9pYy
wxEOFeHIg4LMCJ/jkBNp2noxH0MaP7OWSfd5azdbu/XPwoGBVbt5/ZHyr7exQQ0klR3dDorfJDBU
qDnazyn/zLhGbe9gilE9J1I2lhJFN41/YDp/3BDJIZdg+8uElHe73XcKUTDhnDlDCuPxmRt3+j2S
JSLRH1pPLrSlTrNdY8lEeQS714nIngiqtZaCniZm7vN/SZGU5d1r8WPnpjp6JnVkm2bfBvE4cuxx
gXmwfTwbHG5D3+CQlJ1xT+muvPcN/Zp8RpnHCKxDXtVNmLKYDu5lkn7aaCOSJAOwgfUihCyDEZaG
XFFOzc10ngy9JdAHFQRXSsC9Ng7tV9cNr2Sf7GL6uawf9i4DiWGyw3vi5bt8nv7GesB96DNnSduA
sU+FBLRtkbU/dPVieh19SzNSdt9NPwab0UcnVDkXpxztS+2xrU+xLLMcN0EoTQBP5shACJy+pho5
ZlFbh7zGwOSb+Dgn76urnIvt9btkqk45phTfz05cuvDtU1AsCQyXKJ7/xWlQLAn4ci7DCEKPd+BA
tnyyzkvce2Vg7KIR6mDr5CdLANWxyvwyI6UC67CNBHtehoqLSjL0YuLXuPmXbElgbnzzMObOM/f8
k5swxCxRCWwMHRiH1M+JGA5gLLZm8cayT+1j6V5JRbLYweN4l6o9p0T2EEa57bL5M0b/w0GMucHS
VrMKbMxi+RiMG8cwloFwwTa1GuC9+6z0tHoE3Es7gGfTmGu7xt+umJ/Go3MpWvkemN1rgGk3YnWw
SZBVNigbydQ+UuxRFPaUWlrLXewhm/a6GN62iYId0irm8glvAW201iTcdgV9YUVGmBJHPyjrL6Qv
K9PBcUW289JqVX5lXeJu4XjsQ8zDHg6gKahv3Bhf1GufoxlRAwT3kp/2Da/Y14Hf4yVhHW0SjcnZ
zkrU4f/YLLpxHCVkPdnRLa8ipI6G8jexyhVeZDRsvc/E2B1FtWRfQJ02PTdZOxzrxK032tLvmY2v
KzNinDhI3kme/qvpMcAFkSlUZTmRuiX5TgONc1grYlcTgq/YZrKZR5gMKBmzUb5BV7sWDWqADoiz
593rmpoz6ytnFzfBm3ZxqMUBmhGYCXt7Euu6T/+yhh1LEw2Ag4ubzNkiUPpgk8DPqqx7ijyMHqFe
qRqGjLR7DkOFY9ideIGLJuWTRjZ6i4aQP5rQydnTNz8jBifN9rPdv/oCM1idW9+6RUuRlRsEh3hs
pfHqZd57BdatK8jL8Kv21XLUHs7ItJJ6OFiqeaSqFznwk7ZcubY6e0F3rTq2NaOLQz3LKMW1dl7G
bHjxnYjUptyN4YqaJ99lluVZAi6k56pVMftfxcy5N1Uc3n3j3xPh3ksj3RpsG5KIWQftKb3bMO1K
z0ejPaDWHbvwgwNtHTNnx4tBJrHmN0W00t5yYT7FQ39xmX0RJWWfuk60hCwV45EWKABY03gk6pbf
pW/ttcXYXnIp8NvYlzLAhF4SHBFoe83fqvcsoq0ziqdvJxg/IsuCfB3OW0LfvbXHjnhlxlTKc39y
8fyQiy0YIqkBHSjH0H42eoOyU0GW5903Zx1sZnf+b04+qim45mBiEndkoTIzwfeJhkXrwlDEccRu
SDk+4rE7OIwNdM2Ss8RsXRX+h5oxRadR+mlSgoo48bni+xe6xJ2Tg9SeGlBzgTOvs4fnK46H6Klw
mmzrGQKA2wzNsYh9GxyGPM4wnX2I6JQI4omyaztz3IIrJ6uQKQwbNhTWFCTpFloEZx3JH1XmroPS
BSRRFcWykkhr0wLnClNKSvUIyWxsvueGfDGb7lX/f9BuRm/jlBz9UL42ZhpsRaL3aQZ7MjzNFSxP
RgdRkE4rWuvmPx/cuizVvc8xJAbSZorWXGrbhz2EqnyRBxysgWf8eV6PXZhEn1Arxtns9JsUYVqE
fPEcJS41Q8iUZyzNECS3bFmXWS5yZf6DoGP9aUvrr+WLWFhh+KUqMH4BNsLEvXRdBq4b06F20nej
MlukEmDYigc9kWC/bebO30TavqSjx8PBhRUHfOtj9emVmFmcGG+yftyng/Q4UokWiGNmWpIFgTNH
h/iRIh4WCO2w0U393amjXazLXRPEX6plKcOa9zrEIxJ9c2BhaEiI2dZJ+dF7wS5uWxio2+usYuTo
1a+9X/rkLyTmup2GXf046TxkpeUA0RBx3VI5AcpeayM8A2IVQvRINlsr9h7Gic4iHS5mKlDqeTfx
xaZZBlZmgm3XNPe+Hc4JxhSnKu52afA9F69tMz2VnkfkX4lxMUnZ0cMwX+RkcsMqNA+tnIiKhwkV
wl8ZnY80d57KB/3Hx4ahYf5VdX/lTD8qCf3DJhIq8geUvXjxvMneZZUf3SZTAgWWLxnZinzX0BGd
+eCT45PRW0U+VkczLo99V3ibWueb2eRPEteJJEij+DGMCfw3O2gLjfaqyiHNSCsgFsMfnzNEjN1U
rSe7ITIsBJKa9cgDdRcmS1LHf1O/fkNG9sOnjiYr22UpsAIQ11kQvaad17KMQVinmGCExXtDiEg7
EO6nvNeJlRGeHil3j16hy8ZtqtO9MTY5h5F96TJxsyp+xbKzKDI4/hjAIhFmtpihkAWx4E4qW1kg
YZ5L5mervnWfzeb/EG9yCyfYDJWCckrxQHmwc8ghLiOKJ8ZIV9+c6BJp5HwzP8RAv11nxgdnbUPE
M3HkvDP0+EA/l4HkMlakHpNrE9jlEoE3ArIBizzeMgeEEEKsjSvpynyZrsKRH56b+GcuNKBQtlQR
iItmGNaNLZZewDZGw2swPb0J1PBX5v8awAvS8jaq1/vaAGXaRteW4bz09crveINnVKPSu7KDwoIq
JIUaj2uLWoi0CnHsWB8lU7sPbVx5Q9J/eFl+6SZUiiV1B/ONaFtH83911G8kcvTeioh4JEY0raPv
3oxxfNdlvk4NMhzqnpGJ6hhD1rniPGNR6SE65pqFofiv1LyzdYljWzZQJrUJQb/H21t1zbr0PeLD
8IB2UDPCPjhXtf4yzMcYKjYPlkeFmemztBjA2QJ+sS+ZcZm1CY3GaQ5jEl5my3iVitd58lflyOS2
AEXgjaQ2jyzXva+6PyYRSbBdXih8jhJ4x8GGODCUtzaZVqih9IBDujvTg2MBo7oFy9r33+Y0qn8q
rvxf1DqSZNDB2Axo+5iy6O4vT+L0GbkrjW0UZhG5b04FcxZ/CYC23O/vOTKbdTaExltTVtNP7qeY
e0VhNKciNMRXimbg6IzzuB851S5Wn7SvozUCN56bemmoAp5Ib1uYP02B50pWPcnNrVmtzSSEDu1g
BQ9EGO6hJHFnxJhyK4f9kJ8DzuiTvrvOWHDWqUZj3gXlf8KR2Zpl5oS1t41/y8rBX1ahMGy6Ajpz
axLPEnfvTQH81hjXiY+TJI0JsCxJxV5KIwAJ12sMVFNVXfuGWiHqNLopaG+WAd9kYNTM8D8ag/dk
TD9a5HOn1NeYsY2J5hSfDFtN+Bns+pIdH4jL4plPu0Elzj0WI0fummg6dvMsYF+kpNlW+JTyR5Rz
mUANqQrqJsuBhBcRgM0Zo2AapqpF/1EzUvP5DxdFQBCgqx2bh3CoCVYkjqfrHCaZLPVp3MyHdCDO
kzWfz5/j+PNVDKYdn1z78Wd3RkBHDfXPywLY+pURQf0URpJNy3aYp0skuUoRU8P0oRDy4eoxQnDT
B+lSGPSLCODIv207gWRBfBqc0kVInTgZjGvrxwql9ahMNFMQ1TEQN/1NQ+71NisZ+ct0Fp9qpI5g
5lFdpsJ8Thq7XWet95QM6stCFp/39j5ovUsPqrPvYkTblfeLcwd3j2TqpeZ4j4DyJSyIVYgwSIz2
cK2KvtrQncD60CTZJVixO7/A4S4/HSQDk1Am6+fiShfxO/nsUkAJEiKlSLV2suiSOOM+TOBudtY9
n8P7LNOvIO0ogttdHOX3xEe8R8B5tjHbfqf7mAu6XHPLJFuBwjQW1ob+6KTwx2lfvZU+HBHPP1sZ
sSs928ZpqJ5mBJ7oaj8K27oKs/xzEUBhNKpvsq3ps2rOe/9ez4zeU9N6CzOJtMq66BLUUGZRJAwJ
+4Gmu7GLm9+roNnbiY9GxwpfG7RuBFTBoQbckQQNoPjJntYlBdoqlMHNMIxw6ynvPpjsVOnr3rJo
XPeN9T70BMEkzb2kjFp0Np5nkXPipxH5cQmS2ZPDDImLiT3+nODLSZRvoUvo1SILUZEM5TP3yCJk
XWOS7qydCvGJxWrXerxhVZgyhMWoU/aUoIOz9sj60qrgi5YnI+sCalxjiQL2X+SLH44S/7HNtTYx
EadxB7nW6m+GrUHoiITNmCm6e+Z0EKHi9NUAOzIidBfs/+hTU0yoHno7TASrfObJNBMT/S2ZS0XX
jW9Z5jF5byRoedM6eFHlbflMdlnQ/0dqcX2qvfZ5IM6RsWOzQuMFSUFvYHLulCSeAPPZKoUtKUuD
2VAKAszgkQqSlqlKv08sf5Ur+SmG+IIelXKjdPdtlvcXlKdLnIMBS2OiMx8dXCnQ2kUBf2Hey1Xz
CCSLUu+C1w5xuVHGW1Glf1PESRC3A7iuDs9ra0dLf4abkeNA8CZKogo92OCKL9np/zpJrc2Jp4+9
Gf43OfLqR0xA8EFixJwfxnu7sFeOUHB5QVvMvfxIXP5Uuzw7fo8/PqoWSTuujMAE+2GZH4GJksS1
0DKTzVJ4/HXEtrYmh38evXZOS5My7OMcg1QQn8OHohTw6jrMwXnXmXtr02Rjj9WaafznoEYIQjV+
6MGtaSsaNRwo/tc9QvI5x+IgJC67ihmZIQx3V0elYBbTirsZGqiYqrJ7shre+lw87BBmc0k5uGp2
A0MxL2MeUzJTFlRRa6GtpUW2jFO1d8cBfOETfyR5CjrmKCxhlqbIThqJlTKjHyedTmWo2JyZmzSx
YYB++tA2WntXh91f5dfp0mZzUDG05ea+5thOeb9ABQY/GcKWVlytGUY6WVpzmZ4lqlNfflWUVGkE
cCrwAa04j3BL0CvgwFlREoP7MWEERAS+LyUueQh/k18/oQlbUxat2xZGQuguUtfctN5/rUHcofWr
lXyRaIhS95sdzOPQjVxIAPJQKncDC/FSDZiPYYwYHlpja4RjiiiGLWAXkt9BLBrGCG4DWNwjLHng
U1MJ6toZT20BBEuCc+ApUhXHQUcIld2eIh2z0a9XScyUFltnDFuAoVhAnKcdmKcaEVM4fHtk9FFx
LCwK4dgFMsuPVX347U0ltyhOdQerc4uiL0Aga9V6pWW/npRJroD8GQzK/YA7VNjrvtLXBjQBT+um
wMuR1e2iT4ulY2kAwM/8zuyCVxVGc0RfTffPAq6F6fEhI9/U0LKw+Cw8X2zicoXKHToUeEq6BFTv
6I/Ewc2IRerdfeNuE/+FXRj7sGnjlQ4DnHGdw/1uXz2HDYZ6rR20/hZiknmFmY1i+SxK9RpPy0Tz
mFpEFYGQYbUeMBKwDkWM/SB6Qsz78LhyGcA0gdVMuVaCDUHJrOaXevhShHdJXOvTjEqdvw517sbO
DfJNjffQqd4jqEXRgzvDqRU17hLs4SakDmDduSV6G5099kywFW1ubvzgE5vc7pHI7VbGt6tOEIcN
Lo+JHVgk3YtEEZZBB5lxd+bSguoLxZDFQ4UglPwnSG3O0i5aJAokKNWvksRBdkoVWbLRzCc6Z5ey
FdA33W9u523hXZxpP/lHE6qcjbLV7aBtwYhj9YSpOSAzOB0udZHtUz2z02AIE+9b+8ucgabMxT6d
u2MzCUYn6Ko+QhYvDtlL3sHoGL2vAnQb2fSS83bCCHGxMFjq0EIB9V/0fPGhe3jEdedwW5GjuPWl
1mJZswuVw2eQvqmy4/pZpurVxOjhsVMmtdLbziA2MvEzwYji8XvAiYAMRKQCBTUOhmdOGdE/NpfE
kPV62zysrOR6mW+mLCFAHyOwmLK6VVCZUDu05b+cxD6+sPzxDIcgy+BN/9ebzzEVpw36DBbrkj2k
7l7CmDYHMJY2HuJeYOecfl0NU/IPIdcCvdZiLgaW2A9ERbn1oZpr0FsW/CLsejj3o2U5mtR43ZPr
iVugnPPYd8d+7I5x8jfTPDTpvBoTiFhcRjjdSMKNrgnCPQN/A27ibZ8/jy5JhSnLfOcSRTxFNHZo
GHjGkdgRWZr5HSNX3MwA4BxxS+AJ8yrn8i8FrzDJk4TILCy9VugoAto+a/K2aoggnk3PQRfsG4PL
vXmOVEKaFozVhJUnOOGC+GcjN77KMdip4k69ftYtIB1m1S18irhnj/qWp/9UZKLkdySxwSnFmR28
TT4QLyRB29blpgL5jPS03bOiOszR8DGo4q9o5BonNBDZ6OyFwDDHlykhqgzTk4GGDSnJeR7+T0dM
QsUkHhIMo8hoAgzm/lGMLEb1VyXmwm6YQ5nDcorjH93YGyPO/qKhOkkbYDQfCW3QAr3dWbig2pG7
zONwHVOmH069RE/PAOSvt4dTnbzr5s+Y5TFDKTGi20U2Qqyp2I3o6oo4Ok62v3Y1e8fkX22gRxvw
ztrFJfIJgkkoVILmx2/j4wA0t2cUY3fpvzmdNpJwZL/4MtsW4li2ctt9kPc7A3KEIx5iZshQlvkW
wPpr+y9KmOMcBzubEiNOFelk4drCgMyvxb9CPBSbLkVvbGODvSkjXVvp8wRSzGP6rQfsON2fYrFt
le5GOf9G5yfn+pecEM58ZdT5DPVYRc95LLZjdaYi4eJgT+2/dgi28/6jLC6YxUabONFV2W5q5s48
/BfLPrs5eguItb1xMwDWyHZezNkD4joeGYrDs6gWs//frF9F9ZTl3zrG60ganZ2s4hH87a1g30BI
kKZszSH2uwylKuaTQXzyoVYnUAbhb6iXGaaTH7DFRYZsu2usZcusPpsQvIuEsHKFxDgkMdfcdoL1
kx+A94KwGyE3BhEBdxcRn78c8XMspGbAF3YpvG74kjRWaN93tZ+zvq/ZVdh7h+Jzprpe4kWANw/u
IqbSDgYogWx/qLz96J8PoLtrb4Lmn0ZhgX7Fo0R3vtPou0i+y5yRbqIWDnPqMgXOsq2CUwibuHEe
ya5QPaaeGmtEK9Q4TzV+XHQlisVOwFedYTsDlxcBcSETttVfbQjsRGRbmQU3U7MujFP9G5NsMrnZ
08PGzTtUO9MK8xeuOBYSlOEVvIiFapNd6qMkY5Ou8VTPkAEqSDbxHDzb9sZLf9jTQe8srkqJDSiE
tc8cQwb94cGYFuanOf4XEwZj479GmuuP+wiUS20fMMGuZnSdeEc4injlewjOJKExQ9s0BRLl3lyG
otsMaCAk6AQDN4BiyGeG71EE31oGxDXipqJ3w5ZishWlWk3fO5ftR6EBofV6R2ol0zU7JGjMTdgr
KX5aIXdpXYuFfjHfvWCigUw/ZU/GLtoRa6TBtPxiGZMuyre1jsc/KcJ/Gu1RzSfgiF8yEOFKvRT2
a96h/gacYMSXzLUXRdjvx+JJ1cc5eQs4yGKwNKUPUS6DkUrlhf296ccFc8Jyoit56S1Y1RagNr5l
upLlyCDJSxnRwSwNtHsGxVO0QO5gAuBPbcme1w9bo9l+9RrqQGATjSLw3ZGOm4XnoW2emuJTI56Z
VXMySZMeo7uq0tfCGDbIxMHubX1uOuy6m7TO8CkR0yANxKLM1pIddiH2ufYmc+J/BiOwXqIEEcHW
cNgy+sWasyQFnGh9KyupYFr18b2Bq2BHxb10i3OLk89j+OWK9O5318Yi97gER4n/CD3gOUT/g23s
pMRH50NOjqyb6vQ5FS+j/c+mCG/qdy1w0/rXJv3AyMZ4dJ2ro2yTa0e4sZMaW1M6W6fFFEkLkRBI
mD3SjBzj1EcEAvJdTKQFG6n8MCvemrT5DZtkw2SPLIA8eB1QB9Pgb0GZANinjoyYlRBoYePSLi9q
vs+IjPqxejIIYGtqc134fbkIGZP1fbwyk2vUvZfhf4jxWutYCpLVUmI0sZj1XrOh7F/1YB9m8WTL
OwNEXvthn1TtWqCS711jB5x+IwtzK71p1bPkQOtQkUpyalGoaz98n1JjI2axd5hiVvXfVH+jwFln
mM0aazroTLC1+Giju1ecHuVuhKhuHojgJcQQ/abBCw4vU0r08m1yLCLaMw3rVfPSzTQqMqDuQ/IH
mWQhoTKo6BcB/IrNEj7LFDErk/fheeyRijGGK+xTSxKVdP5N8y8U/b3sSXZC2tHGbw2pJDniSY9V
houRIJnZCzYNdzzwhEZo+gf0/57mn0wmUHf2IBCVjwAdP9lmXveUunBix7za29F9hoam+e6mmgpO
vCoQVYX4bgn1w+ni3WbmgDZDy43ps/z+KzLwo+2b8AA3TV+WeOrHs99Fe4aO/ATg3fIpKbzz0NxA
1lOgLTT87C5/nmveTRv6JRRvD/0oCuRsZKI44Dzam6xKOAo8jF/eN0mas5XtYwNDTobhwxsxDctF
adYvZpXgMWs3mLqWGvmFKy5kJOOo1f41EucMmyfJSM0Hr3ro8M2sDe/N5X0TI6sfYsOMk59+Vfqz
ocOyFKwrrr6623TNjwCiRik0MAqPuaMotsILpYDq3+lsWkYRKCFhCkxIgY9o3gRrTvSvELL534xs
AjYXOLlqkPM+moogxJuGa7D2FHjtdmMgOWUQeGhdookwWI7NM2O8ZQz00mMK3BukGRXursTogJcc
GyHNTZhdBQQLU1yb6KHWjlEixZvMpdsAFe80P/SsOr7W6oqHcl2T6C2gWYlNxeuk+IPd8iVynhCk
weltoEpxmUfD4yk4Oj5aBbhK/Lw0TkRIONZRKvjEk9z0PL8oalPet/RijzBhrGxTGuuZsTsksaFE
GXoMm3ubHfpqjffCKU8uqmZESiCVn+lGVu20HUWxtZsbmwJZfJt8NjGq9oG/ViLwkiYZ3KhYJ5Yv
hBEvG0pcY3jLq0umqY/afoVsfp8Wj5hXdgjWdzjTgsiZDen72JaboD7M0IVnhitxSb6fh79mIKk3
4Bfkw8tLdORc8k6Orl+RBnYk9IUV3i7gkSjzgPOwWnaIYGOUjCQKmF7/l8dHIapNz3J5Ql2fZ1AF
cB+AbDN9QkCykeV/apMmEJ1q51lV+5aMHZ3A7y3lrS0KrGSkNVFi50DsQ7kXKFxGp4BrNF1No8Nf
2yIDHc/RtMoedgOBB+e7HYM9FuSNxYVNamViBCsn5AsNI4DDM3is7gWo0NpI0DtLn4vdGy7U0wvb
4YInt0rsmshhXf0y1R8ordhLLmrIqcIZV7GNIxv4QQ6OXNgYe3AjCeJ8MChwT+vlMM5fHtG1U0Fa
E1uQMA2eEuecha//BwC1sNDnmgBjubbUuz2jR6D2Db1jwWTeivhsx+6S0qOXEhrOU6meALVYBN2Q
aoma8OASQxDgT01x9bBA3SIdXDF0/B9H59XVOBIG0V+kc5Ra4RVnG2OwyS86wICkVmplqX/9Xu3r
ziwMRurwVdUtHsF7AXIftIAYvDOHAsi5+ZkBPw1L2cUWVzcGTqaB5U1uBBg13JZlT/2FjcFr2jZx
/R1rgw/oiP/BBKrTTAXFVTjDiCBAYZcjL5k4e55I1kQqQkbx8b0X5gzd87p9mMp0aUUZm4cmN+jA
yvJfCEAfaSSHTbHURicFzjsDN+QKuAC2iJHxGsYVMrUOy2ziLth587mrxeM0gkFSEY0oIbzAFmHH
bxO8c9hIOrKtVmfuMMouWn9wMqfogxQ3nZEoKl3u7HonPQo3PkjcDWFPlyhMGuCLIXV3ZlJcMO3x
wqXH3u93bjhynHRhNjq6u0x65k1qSJ6GzQzl38N+OaT6JEVOlKOoaQW0VbnpC+OTwc6+Ekx458UK
MHv0h8U+B02qxk0P1b8zHSJmqiDUBcqFaZodHYrlTmnYJ9sSx8Sev4yZyZdPiXbvuF8+2VbscRy5
GKIVbNgEQibiJrkCsmof7YoVq8jWifs1QGi2hmjtYGWuuNuSC6JcVDmPCJUXuwrfpylGs8F2kztm
ghU9ga5rYP/Vi5A9zj8Bc0qCCmLejuH4w0D1NQyC7yiZO3xFGDSDJeOl8dFlWDtXcchEGbPBA6mE
C1c965uHgbbznLawuGk/696DjkHMLKzp0hwxmgR9RsdZFy6nIrIGDU4MNORcQyDP3HZtusZrDQse
cSat/XOVmD/Io7uWW6yPA6p0bXAsajum6XPtGWwShDioOXEtpjSkX6ZIHBJc444PHQK3rAwupgHR
sAxeJkq+8KSTycB3CPwnMSmbNjhs6fhBFO6pHx5TEguu4oVd4kHWYLLYYZ/vpvo2RbjyiUr5aCjG
v4QebcPL9wzZv7rGhNwJpgynaHAFk2cz3ut2QeDALJRr3+PJDEZa4fzuPYr87QAvDlO0jfiINRcG
o08bhCMlhuj5cRD+1YaznxTibOTci5l3J/kLUYvDmEGKMAZOilhmnemBK9U6bdqTLZ5N2Bq4PGlQ
oGIBx0vKBZ6EHicRByGKC1f4mdXVIXeTXTWrV0E0L2dLnBZRvXUPgHmIqjFUB4Ipuf61rb8ZFUmj
PKIzLMENa6+LJQ0bTkx3bjQpcRLs13ac7jNKXbgacmIZ73te2qpmZuNtDH4bge1v5vZ16K5d/AJN
ICSVzLUwKi9iOs3po92eG2DSOXipikklVUWzB4Uf0RaJdQubYVdjM8/w51gMGqeCYEkIhx4/s4Rt
60GSFgy3BvdLQcOoXy1ccZHXbnD6bOoxP2sOi7nxvXAfAxwmzXiSTMAR2O/sAgw+Dsa2HHczVS/c
/0+q+RqNbuNFX17LskBQF46bTjkcygg48t5iDENzBJchXBQ9JL4EN0Mh5k/N8NilQ7Nfgh4kr8qK
d7XZpk1GvQ2Q0W6ZGy2WfsJYbUeIKOH2wyC3NLZWFF7BLfHs6uQtN7tLQWpoeaNLTV5xQQAF5YEn
8dCY/XNJaFqgBhf+uMeufgrmfwoG+FD/YZe/8yDWagXnpaauFC24JRGd9VCOsLxaimXInDY0xqzS
kpfG3lu47Wvbf1LhEljR6tGtd3P3Padv9UjCuwsejJRg4yXgUUtbD9u2ez/1n1l6SeBfY8i8k6Ld
hHHHN5u2ljfsC2kCQ+7WgnifgwACSIbAQb/qRfgat0sjnls6fMocKL1g/Nc49D5PVQv0N45Prqt2
cef8jjLHIWneSz99bRWNojnxxCxibavtXq/7qdhNtsuMubbgXHBwrGaOS6ylzNHGI+iNW6e8s8Ld
kDDUkuDXwz7fu5P882FjspD71zyaHgNoc3HU2auEqISBzQiPs3lOaot0pmOwBpgbk1R5wlzWzCt0
o2GjBWy1ZKYce8lTOPeOUMSkja8QAgszIY4+aVqb4C7yE7hITk5pukNh4rSdlcfMQPC1scLeQdqA
tJz3ZyK6YuVl5kBYChKWayrYwbRVhJN7HJatNbDx42fK+Bdb497tOprusw0ApABzBjJMWidvhBm/
VeQuOJBPz15sfNp/yyFyrgYriCjBghIiUCkBtUWsfzbxXJrBGkylXcDQeiZFsRdl81kLiJnOzN/J
42dvwkhURH8qHo9NL3Bfs+aOtPqk8bxvQb73pfMqivhSJ2Q4I++7czpSadVLVg1fYPOmQ99FtNya
9aVSXwZD3UqM/MoxN5IZ9Xj7GZxVsOJH+1JmtJZZAJLj+UHPxa3C6CNy+tuVvfVVsmqn6RrzyyfE
uI4kh0gzANCrFv69hafNcuQOJWibdGqrXPbM3Hqyg7YnysMEP09wHuR1+Wnn0Ada99RMVAjIZLwq
BlKYgOKL8Jzn1EhPFqwhJy7PQ62WsR8iGywKk7F6FZHWkfZj13skP4wNot3RiKu/jj6FMIh3Ji+6
xEXJ2J5xXhKhjPMoG6se9zkSHUBJv6C2uyZI6dXExoPiV3v9lwL7mWYjFWyRVkDdYTLXSEp9l36Y
DqTphhU6lI91HyJq5nraCCuHSiDGp3rA7G92FBgV0qkPht1vi2xGmuyrt8Rhd5PNtiLRuqrMJTwl
oOGq5UCfd/0H1jSMfxhYdzDL7usxJC+bfUcGyPsEj5fOKGJ1Gu2f85Trl6vaXWxQWWBE7uMcAc6N
lvIjugu3eobr4jvUJFb1pR2siWubPfNV8Xy2CQfx2rPWBG3JokNemg2DW6DLlJjnTnb3ZVN8zm5y
IDuPDjO+h4iJUdy+5Rkt6gamQHJNR1HIAX0gZG0ydo1P42cUk5TvA+fPE84ldZpHPAnuG1/g6ues
AWOhrtYE1Cshssm8FbywU1g5PQgEnYc625T2UO4Hq/mmA/Kcq+KfnaiTHdtnx5rddR5a2S7AuSm7
4o18zLHz/WVqt2z7wx/2t23s2R/eZGA98O6rDqVmUtGWzP6W6Nxao7l6gThNyjpNDZxio3ootPgz
B/+pHaJja9cfgc3p10haGwA816xxNN5YO3ZBMwKYSo4RXHLXLF6boOUBgCyo/fTBTNMvp5gZknpr
i9oLQ3qHIW93ucmkz4+wTQr5Pg98gnnp4mwPHBCUcf0PjZrU8KK6WI+N1TcPfp2ew97b+ab9CVik
IIYkP/EgHadYrQ3XWqDPd0NEwCZ+CQYqNUNMonUld/h+1u2Q7VPAzmGF6Z961KqeP3BVrYsoerWd
pS4hOFKzSZLaZVogI+SEgrlM1BjrJLHvKeC7gY+0V14TrgtFQ03PSgjg9xHf4JmmSfQWznmDArQg
K73PQ+5vlQV1nsOCI7NTG+YjuPjiOrXdwwwJ3fCWIFsJlTds22014ZkjF1WwBJt/fkeuQiEVkmkg
6GaYVBpYsLeBKuKu9ViRlQdePwbPnM/XeQIb06cnpeQtreR5TtqjP/jLVBfmioe648/hQ5K4LyAU
6D/vrVuRDA+9CU3ddTeVm+x73+P0oVZWmJ4bk6KiMTbRQmBicSRNP4XfYC1i60slo0dH4ResZwuv
QkbURVsP3ajOeZTma+KEoJZChyO/HaRrrKEUgDjufNS+8c/ogwY0Q/c4hj7/DBv+GuEpOaR8DlV9
76bcdW1NE8hASB/38a0R46sz0j9RQTdeYQP8Ijd3hht49mS3tIT2366F1Jq3+jXz6vcS+bpK6MEA
MPKUuikWGWvdKRT73PZOfVhZG4tVFeIbxvgpkFgkZfZjCrpBhDNuYkVOKzOLs9H1+CNRtXAVEJZw
S2FvgMNxHajfRzxkTLQR6oz5J1b+MaV/YZ96c4O+62TbMV96UblNyNJ7wbVabxrmATh4Mobd5hew
WWoMRNy94O4fVnjG+TlI7aytCp1q7mnCqhpSZYbxnhQNK9Cs71WL2ZRX7K6ERbcif8eq4iTNjnfh
JVWcmyxGDsga2WVyp8d64uxVCbzmnjMczCYhNWbsWfgOQdA86YjKuQBZF7DTUpzDx3XwMiJCGSbH
jciJazeEELc9RBB2gO7UzDSDO9Pawke+8mZxbIws3rRammtCT0vhTHydIj+lmqlnBor05GDL2OC0
hODDuya8BjtvSG1L1z0nqc+Z3IdLwOVMxiOgAyGuNh3JwuA61iI/33VFvOtG5HBSLRwkPY5fMd8j
iZmFWhHTYNpynTtzRBxPq/FFjHig+Y7vokGpwyyxi0warZJ+npGPWvMs44JGK2m6N+0klBstcysG
RtEjnmxOMOlvwx0xCxyQyOrMPkB7eQqS0NEtTAJggSXfzZZlvq1Co1ywhO9Stx0/YPkWJEhiqUsx
dGjrYudFExHaOISLNXr23WAOr26l2fkH6hjiAX2Ws/2Yg6Uz76O+2AdW76Orc4WNBMxGhDtJ/LgK
LulULjn6UV3jwdi56Qj0SY//rNT+0gnIkkJL1hM+GGucbhMLV1v7MSwOtlVbybPCEvIKaoflfPR5
EF3Nn1GGEGN7x/YtX4TpvEyQMZDo8A0Kq/ibJLAWCyIcLxVaXWwgD4Rj3a/YKbiA1xwTmoEm6grp
w2Q7uhNDQW269dGEFNr4BTzIqQnewqB7KStfbsmi3HdVAdRgLt5IIZy0O+4sUT77VrPL8+g58+Zn
t9QP8VBdB/JKLtxZyLYfYOYutRBbI6bv2hoR2H0j2NQeqNKoJqvpB09xG+27stqWZnKb3YWTkuGN
lMFDQ8q5CDlTwRffjlPDcsSeV3PPI2rwBz3VWGHqvyjavaOBrXnU2b73LJw2I3P9LDhAtj2VFqAM
xGc2l1xuk3rRSZbo8hQbPjn/kFEfpbYzH36Y0Uw2LAmT3nnAQvoYGuNPkxQlEwdxMSsfQym3Rygg
2Q+lolxWGTvUvXXyAX4FJDMAGGuGZtF26uEXu1xOHNYdkux/KTsNmZLim1zTo4yiD2ekuDBoJYuw
/9sGzQW86Av4c45l7r0XkYlNS0absbpkGayRIXicZpq6QNbTRGjjuefZIymD/cACRDmlDYN422X9
KxxsCGok+BCjWkYm/tPA4JVvW8WEMtuR7+f8Igf8UUWC2pFzA3TmcI+yexBzcm7y4WoFgoQXJ3Nk
iFWR0OeDI++pdrOTW+XF3s2p/vSG+YxXt6TT1LzBQth59nAA5v9Y6vmnLud3jsx8MliIUOHHiBaL
AlhnOa8cKzFOiuWG86kwxkeTzPA7vN741gMH3jdLO0BYI52kqa44TlOuvJ0smNdQm4t7x8puc+HI
hzLNmlXVIxR1ATSsBCQzmMjL3PfuxmOMwrLDnW8ymewYITuONghWUty9i1rzJTWLL0ESiyxxy3Vf
mb/Y3FEIRHeo2pGx3dTshRDVbaCWmcwfSWgl6WDsh7xj9mfS9tmq5hCq4H1MTBBlOd5bWKx7r+Yq
xCRz1dZom70V3mRLIinFaHKX5dN9rccl6Z/jOQ0/wsRnn/G2k4t/Jm+BA+llbaZ3HFkoeLMd/1Ev
i5Zh/WMO9aiCGSJKEtIK34x8h3S4kpo/SWO8RqV5ilzxwJj+M57MFw51rGwEv3obRU/Dj4vIkd+p
mUnkrMW37ijggMJ6hgHyj6Tua1NyBCkokhob6w14CTpKTOlHELV/Zc5k7A4cZAK1KXOP8zB8J34g
NmxS/R6T83qklJK3dKL1qp83BkSuIe59FltkMfaF9i62CAu0dscMfXRwilD5INdGp2CXufV9WZen
NAQCIZiWcrqFs1HO7mfB7WzTQqlhxi+5wHCtqmtNEsPDSTsE82dUUPvJn5PVo7kmELsmxN0GgfGD
3eZd8pODgHmBkPDgQtEzbHvcTyVbLWD87SgZRya8Qv3M7j4FYAfKF0tnVLTB1SuU/+AJLse4v7hA
PkdRzxJLE0vaPIPBIJhmM/WJjceee560+7OZB58WjAAkISD90JXWbmRdndJ8Uo5LO8WsNhEnbwTL
5tHL6KMZzV89x0wZTBy6UG8sZD8dU7+XeQe/dVFJ5pec8TsnX4YvUs8X33dvY7+UFhjRL5MxZv/k
G73O+wy6ccNnsMsCIDtu8MgScJeWNrHB2oq3MFe6e5zUT1ONmDfhldgwk6b0qkmNU98x2ggDoqs1
A6RtZ2PNQiZUu0Lr54y3Lw/xPfSSoGDszRfmVwLIGWSsrMGE5BTYnDzH7O5MQ807yNzkD8LoTRow
U8oQH0fH8xB5HqkPO995dNQunBm2sEOTNbvBgBevLf0VjP7JDa4i4ehcpt7nAN57HfC67F1ohxyk
loVPgSU00fkgu9PSBVwhlseIYCJHLEZuBJzR3Ux2liTXxhHUH9AU2M05YbjJBzaWJKSMSdmbp86t
/ecuaSacXyy3Az4azqDKZJJZYM63nXA1mVhUjHEpDmsQVoh/82QtSmj4UwonWhl4D23l3hMlfG8s
s8CI3fyibxNoI9NfZZjZ0vhU8DCsEoeJbtsT3bdBmTi83wRH5cqIuZBGufeRUUe9Alt6SOCFUnHG
hyYwRPGaU9SRxmJrY2fiY1QrDjFYDHCHrLEEi03XZM6xw+Wbm+0/Tyb/TDdf+PS3Jqbvm7+7dZt+
K5mvNCmFau1S2TCMm9li8c2cm6Wx044q+mfnHGSNfKGkBdEumHAEgJ0lUWfgOAjSRSB2SYsk49In
1Lr4iXGUuezHnacxuRlAlyY6CtGvF5jSwq9RW/qc8QyWC6XKnq46pBJpEs9yBmpiR7yFEoodfDKY
qeU+dZ3HpEk3arSvZa9+8CofIcTiFVPlZ9ua8/L4/ckGxSSh+YVKPp2F+3KgWDQJrHKv2ux1qvQx
rLu32Jl++543OxPhDZD/pRhbao7SBCtLo1di+B+OyBGvratnOiG4P3ZbgcI6paitJBQgwQTVFrXy
r6WTmX8j92SKiVKOsiate1Dr90SMUaPZhzfRqH5KdvtVipJ/LYrpPs39Eo4XzTzgFH5AcT+Tb/wD
f/Pdj21Ew51zqE0PlnRIU4tU53Cs9okst1zGuYZ24qE0fSgTYafOtYiapyQxz2CwLkXSQPOMmwO7
1NpJG4ZnfG3iQ7euw707p+kCyP9JbSPaVIFz8LE/o2eYPPFB+y/k2jlPGBa9HpW/nLiw0wrWdLRp
4pNbcklvfnzuR/vEGIcDusnPENEfDtNf7fPRW3Aj4YlRp30IInqq576hoDErxD0GWVZ/P7xKEAgk
n1mDJtJJLWClB8Mr650jsHM6lvUa+PXTnM2MwSkKh1HHo6HR4yhbcn8MN7yCS992g3sE3cFcHFfZ
fskuaUbb2yJCHgyxMroVhME0YyJiw0cDkGUXHYVW1tvcOJ/BgCUqr8UlMIwPZdQWQ03VbTNEjLtU
Vl8w5FPUjAwzJ2HUeLwaU/bqJ/NdrYKDw6Fak+Yl5RfdZFw/p0LvhNl/pa79NVMGgXosmOe7P3JK
rph/rvRVvKlyOIG5oAk6MVdBBjxS0rU7601HuCzjyyYmzh4tdmGRrmvFMT8fiAQ1Q3rthU1MsQQe
IjatWZ/Kad75EaqDPcxMyYkntpFDb23z1Q0JqLWYu5Ee0fBAU/VSvwaTfYysCQNLar9r6GyFE22S
ItxlqX6VUXb1E7qtyu/AwHAs/JPO5GVmjDn6dPD08Fon7xaDe4SERfuez+ZI/2Kusf+Gu5Y3NFLd
p9nzItrU0BkcJhEHMcrQJaXYIhGa5ewjLWJJijsE+x9z/CKexZGzOxgtmVFwuQRQjmwedGBWNNv3
56qYL3K2maKqN50yFi/YfhDY66rYK6elnLz/DAJ5H+rsqqipinxxFKm56ehNz7Py1FNDwEHjkFPS
0dT2W4YK21JMZDINpoq2/U31bwZDGyXtKWSsqyTdZVT9zosgneX0o6Gd7VRgbauSa5sdeNfewiNg
U385G8kl0vFbUvX7giW6LugHbgm3KucoBw75JnyAwDG3dfVnVV8VyNIqzs5jhv+rrSVvIE/qpqr8
c+jbW9lbP/M8bX3OboHP/ba2Gro/IzpvuMG2+V8fuPsqyRhnLSP+V24ad51yrzmmrAp9ItVPIYOT
qKbHlweUWMNj3fZbLxj2VTdt2sojrztjJnVX9Wi/zNW0VsWQr42e3MZSN+50L5SxvaXpfLHS8KWK
03OExZvl9yGkihvJF1KNAT9EHoNUbaiwuUVJCPRgIW+wJlObltNhoDpKR0VvXfpmnvay4D7mTGyJ
GZxaW2ytAfmLHokHw0atManVnhL9XVAkZ2NEAcOEObNJmlWU1t+ssQ86ZDzRTnwOvj//yXz6FYmf
g/cywCBJGrDrFKN9AQcphnd97tAQDg5BRLISeXjyQxAB9VQ9MUYOt9kwnA0RfGpVNCuyP9egIH1s
4zuM8upprvDbx1SIcph02TeRVAwHqkYDIdyPQWfqVr/zOHz10AZoa9hys8IfPhN6BBxJ/4504cKa
covosJ0KufEknjHo5mcquNK10YBXUAzS/KS/cGW46011DDH1CcSj3itOklB6EBUH+Mknp6LzDdSU
3YO+cKDYUotBIKekYUUKtYZEjy2YcEcKm/yuTuJ34Mpsq6ZnMyw3+JsuirybwSrCl82U2oQywbAh
ondihtoeUrLRWTWpFpB7GYHs52UV1kwv72wP/qQ7c3iZnQBH1fRic9ZpLKyUujhyAbgs8zLpEzOb
Qp+MULvlTHFsDYhEiF+dg/9L1uCzqZMy13JijJe1/B8cxLq1mytQmTD4MTBFJqXDVmOfs4nrU8O8
pXaojsoxZRrs5IQ4xKlZosqlGREk4u6JF3BI75VtnWI98glT1zyVB49bx2Toe7tZGtLdF2v2XiLP
PuUtdgEdoqPqqlljG0DHcobdkFEmi6MAIVPUtMF51bB3uuaPWC74whJPQm2yG9pbeG73Qz08FAIC
RE8thG6WOAX6VurZl6bzb4lGDIpqfUDI2E9gv5kXbhmZUCfhnAapy03ghWhMdvEL72LVe4iLcn41
8XN0RhKvXRwyaQP8Hr8RyurKj8D2p3oL3u+so/bRp+nXd/UXotTeCqpXON89qeLmYI/yuQu6X3BW
eL7NiJJynKw8Tuzg2Ba9E81Sm87sv/OJIzjmuFumAQxPzt+YJB8hTnOvEDvOd1TPZ02xNufwFPp0
oUfDsXWAS1bec2OiCPXDu+VBu3Bb+yXW073jpJCR/MPSJNb5fXPX0kCBU9A6t2UT8M9Y/GQOTYBp
bVzMoMdqH1cfUeb8xG2yaLZLj6Hyr0x8olVrtTtCeFw4Mjiujn50zPIKuu27qvixakYqG2/APsMV
4hb61VPXZsV2LL3rAAwBjaCMLzEdP47DcuynENhIULhuSraO4if00vJ7bvJfI+TfL0Ni8GB6iQwu
MmIl23XpJbusnTcoMKC0sptgeGLkWF8n3IdjQQjhr11uQ27YvAvkVi+ZT2ZR37qW0yB34CcXAlkH
Otq2DWjhGRmubN7XctiSZzi2Xv2Az/lWuthREq6m+FiQCvSG4izmJmqnYEhwNsZmWRQlgk++zgAB
TpzCV30DEzdxVj4ylBzqY5uwypFO209JdfQrfVWu9S6t4ezyl6YQGbd2P2p+l5UXIqxGTzIrLgmR
Gj2On3qifqkXJRdPd3YxCYRP3FU/xtzdmh3+wrnBdNCjzkvbvZlLJFC0b33jbfKW3DhViTgvCHw5
GQdf+5TaDrZGpsFJ7D4g7L7acfXoBOKdajiIaHSrT0wBsUxn0bSDEv2Tj+ERNMCjFScE7up7w85f
tOSYFxnXCtesPyMsTMWRofPeE+PjUA7XSDR76KJHh9YZFbNy4LmZOqoyjLg4zON4kAyswt5mn6B/
cLRvwi0xe/QME7pjr1yqUZKjkeCbMJtrC72jLIwvmqE+FEMHky4BD1gksnW07P+ojSL74NByU0P+
aI3xLRvhjfRu8diV5TrJqlWN61BW5m8XQp8VrQN5C8spVkp4jWwNFlMznMoeDXgzVcHMtPCQdJBw
/eyDYA8BzaHjbcJIACOtkuOu4cEptHcfW/45ieZHxyNbJfy/OA9/eqQO5Hbx5A3oRVQzuBhPMpfT
FpnA0KQ3DgBjBTEa9NGDOcb3iIBL8/U/Q01PFqZXykZOuudfoMd4XeGUq+NpqW7cJBnBBOoTcXAn
MGFVdJ/zPd04QtubnkBa72qi8WXAYGSIdjqbbm6EgDC06jB2/rkv3TPoxi+J/hZyz66c9GQ47X2m
QmMpucFSMt57cbL3BxCogdpFmfHsmDwyMf23KekvgCV3I7PGu4xNKuYag2mfbiEpqUyvNqIzAKHp
eYARHz3jexY7K4aElC1IMKvWHm2NyWHCNhDVKYBYNmfsVcGRGGLKxKJ41T6KehjSoYKV32AJwnKw
8aOM4Q00qtrtLQQNKg4GQ78hn57milGUHFHBpns1Ots5n98m030LJvnIVGedpOP93IwbswTTRZMi
fW04hUGG+XPKzZ0LH8ZauK0BrXyg0TK6BNBv3FfRLXOFFH9RCMhzU+UCxObAKGhdFW56gQimFmwj
FHkp0g/QBdV6DubmgscipukJ44Jj44f08L6ffLgFKxPb9qOG9XHPiGIJe03yA29t8GNXGMk16/Yv
7Xg2UrJNziX3hmAdj3L+CDzyX3YfsHgof4niFk4LXUN3zka7LPBCEeH3Qa/cl1kgjsDHvMto+uZb
7CYRRfKNHRCAm8ELxBioFMAR3FS8BbGwiCYM880rUe+pKPcEY22iNNh7Z3iBnOw1t6eQDBv389Zh
9NMYK2h7qzqbXsldbGt8ownherPrLkH6ZNHX3XvmxcQ+qh11MENij+N7XiE99Av0F8OPuzQkQQbn
v00RnJ+xvgtT9Bh832Ao2IGiuxGI5eLE5uqGZSxsP7jQYMl298SK0fvtra55YTsmEBgwisIDR1zc
hYN51xeM+UJnTZPhpaRP3DMpGVTFqxHLE5G6o5sXhyECocw73Bsj5y5xkt70WYzAo1r3ceANi/0X
FcTHtEa2G1kvIcxSE7idu78205sSNAT6GVoEbYhMpbqI6urhmzV8LzjGtuyTefsp8C3k4Sv8yq0J
5cUXzguWrHUbdr/amu+VWzzFijyeTjf0ad1ooVsvwzIS/3vR90z+43M9/ikz3bdWB0hkWlnNGfvK
SmgKJSqq0auQ0yRC+R3msNNMoTImzbsgGunzgSStvFUgb9BLmPTRMKqqjZMSrBPhPV7MFYITVrMp
O9tG8SLqVhyjgQ3FMH15Isa9lXJ+zwDavgw55axKmYvBheggsQUmyASGu3k+25U+u059kilYgRFT
K8+jI2/Kwx7s5G8udoCTbDNJg2hSnPFF9bsoMU2enpirHnIFZrKpfQpw2jFoz7/HNP8NARGB4JkQ
oG0O/ASw78aJljUYFsZN1v3wrYciQZ4fTmOZHrTnzqcms/sNns0L13je1uUj8RJHAtZtnpukHr+C
qv2y2+HHnvxb04CeTXq0jjkmwoZF1hvdX8acBLoGkAmWSaOcxy3Xqgg7+36XP9dxXu/sARpVQgHF
kokLouGGhHLwBSVrTdDhvAwCb3gIjTB5xg1ifAbj6B3NvnitHZG9BwaOErbe6pTkVCrp0gakansA
EFn0HVPW6yJR3rHrqh/qrK62ofCaBCI/yHTyXtC0f2Fy/8vNPATgKaFchhFNyLSctRXhf5JS5ZFJ
8HhqOIYfVFGWkNPJByH+eJ/GOGSMVGM44HqhC7NNSszw5P3VPIGeVmJirBkBscfH8F2lNL/DFTix
b6oVBL0/iOLeG/cIvnpeBfd9oH/ydPpLK/LKgXopHYqpWB6wp02cZ3kVdwbWvX0x9caHrhOx99K6
pUor685B3Y5PTRJSitzb6apqmNlLm62xqma8ZXH4Az2PkFjqcxfhUDEzzqZiIPfAEFYuySDPFM1j
GbTdxQHKvCoqrndJBfZHDVN6ptcl3cUe7CA3O9aVZuZQL4Axr7TmryIof01liUvWN829DMen0XEd
7AdZ8Rc4I6vVZDUIhg7O/XpAk3NiwhKehZ1TS558IbCg6DpeYhb4cKrawp0x0icJ4ZjxVFWdPH5t
bIeoZZVmxfArkDaAmNot/V89UlmIVmrJeoud2yYVbrUv6CzehvpFwP91w7A4DIuE2GbsXnTtBsSy
w4MVWWpTQtC8ys7uD35IeRtD3lsqXbomYlAK/BlvZJ28tHr86EPCOF1kW4/CJCLoggLhODr0Gxm2
Pfkztz81sgDsYbXFfI6BEm+TOTkRpsaRAlsCrHuvz4FyuzU22S/fEPnD7JtAcRNTvgShSHm8OkkN
nf1WL/zwXjfze6PzBr4eyyWYArxJkaYOkhgSB8hIn60WF1lucnWfHQyqU8gDpBKg3SI6OW1hQ87P
yfP2zjMMX2TO2oXqVlCy7cW6/epKyZFjZrIw+5HzHGjSYBA3NQPG8Jp0i9gTwuc06Yg6WBplx524
1FnG7K/wHS1LJnGJmvFPY2NNocgeAAGY1F1CYGvdlFTUemNrEdgAnt9Y483ET0LXZdB3/yIfNwzk
oHKJQDeE+u36OeZouC+NRG2odfwGrB5SdlJD+8k4//Z+7W8Su0jvyDrPDOu4NHpxjacD3+SuU05x
VnOQbAOrFfjhqs8Y7izs+oCKJT2wJCcFR/SwGS5ezZBQizbdmFke30JIixtrohEzNXDLBrQV3PGr
XWeeCO8as/vwuvISlgzwSptcPJCSfu/b438cncey67YWRL+IVSQAkuBUOZysE++EdSJzAjO/3kse
vMGzq3xtiQKxe3evllAxlXd2cqfYZw6uuNAXZPAbjTUnSeGZN2whkgmg6pC5/zoVyUPaLs17sZQ9
XmXz4XtqB5vjPBQ5+6+MX6YT3Axj82FJ5P48YidYWaSPM1hQR+3QA9naOFEGaIMrxLV7q0xZaQXV
n79ADR+Blq1YPzt3Xt0/d9iLDnmdHvFvMR4RRgcqBl9ER/3TuOAoRoj6xXP4XjfmXVr6mVH1wsJA
rCq0Hczx4KCGmf5wO/MAdpJ4GuUVBNxH5hviZoHMl0Dg669MAzMvm1xwJ23LidbQAfQgVL9mpwCZ
IE1Ycqf454EtYuLt6WW0NZldExM+GXJ9GlROYeL1+oyjfFUVJrlROLFXjILulwglJJ25hRmw0PED
JUtssVGxSHU61g/TG5/SbS2xkg4Cn31QKEJDVYETVLXBj2dRvRs615eiRpNfZrc5Bd2CWyVLk5Pn
zP84NsKV3fBvB7XOem95JxNoL9dyigl31dWa8qMLm5DXBgTIWvNsAx+YPxgAWf6W80dnVd42mpFV
EmSoUxQzfwjJ1FtcmwpzVOoAvWWtJmgbc0JjrQ3FdruU+hFN095F1GzwRCp2l0YeK18WW2vixYNK
5eEGc7hlV/QYxVgJKDAii6L165CMy0EqdeQOxlPSzXdYLWqyytAq63Zhg1eBMW/7B9xPNwnX8z2O
9/7Qpfg/tRcZngpl7cKC2xzNF9xF07EAos1NKbATZ8eZ4d5QtD7uujbQQAaWSB3LKqxusmgQ+2rq
fWowcqwFdT2D9saUc8wTwrupLXD6WfwNf/JZsY2x99oT7Ccj6gYHlLaJzjKP9VgAAwr7lV/tfJcQ
mqkKQiU4K3ZD4IYnf6mWbWSnrIgd++zrgArPYIrI6sRYB3CzO1fd+Msdr37yKPt2cjZmnFHD1jGF
3Lm6nfdwnPnK6QiHyS+xuZLO4NlI+vbJcgkeCoSd3J8ePPIqEHxKFnB9ASYss5W6y7V0f2u3aI54
X7s1iRWCWtlSbBhbyUNMo8KzFOTHpZ6TJydcfuo+JVaIW/R5HJb40bMbXkzmOmrFfWhzWuAShgCZ
7BsmLW79pCoay+aeHtCx5Scexhp/HN7VRKtv1ZR0dES9+ydV9+2INN6nbQivhjKXFU3KcD1hrzHc
OJrla5qfZQBtJS/5v2mCk4m2K7OddYZiJ7IxPmUt7axeU6hdDe1rldLysiVSkbx4dQuaMXUJ1TnB
axxLyquAPgjGuKsxaM7DvZWByIc3Ti0GJwnNZju7gIWb8LZgeEzf2r6CZV4NRPpKvJ2ERj+GxqYD
3PLdl0FottCBjSLM0LfSfp1wQwNz1QMNXMLmk5o3JsOmI/LgRfj+IZRvvUZWG4Cc1KsNVX9yxuDD
q8PhU9Zg27XwflxWyZR/uBc70u8z+KYVN7gX7MkuEDOIm3LKeKVgIL+lBBYJjS6h1dSTrWarLQ+k
26z7Lmp+nSv1uXB1euTPeuyj5JFWSDY3iq2fIEZ/YQxtd14eH2ik+9IaOW0YgGOk0gFEmMf8UMgN
R4OT/yVFNB1VGV5cJFtgRSwNFOB5OrHm8ULLJ/Bb4E3HIpzIc2tACjX8cBy+4m5ou/fSdqCIDQB9
StAVPCRfXjKyZWKAxcmnYMzTobHBxv2qlwmqatKMeCsk5tSJTT5VbwZqhLieZ2n0Mgf6hKQ2YglL
64MpaFyrAg4Gv/LuJl7wRUlGZZ6IMVSmiTmNsVBgs2HVnfe7OYses8D/DikmxYewQC/OQk7SxiGf
5eldpcrmgJJebRnUQZcqatW6IXxytRMihNCEOBm/5I02UrUj5vG9c9oHalVdFD2lj9NCg1FWkMhq
SAVujE8QL5c1duOJu2ClQ2tbuhOwR9ka/0MnC1JtkUU3IIL5zQKee61c09F9pF+WsVGreTJgZcuS
n2ZUmvdshFzO2ns61XxzHwKH0sKSlRdfGLGh7ypumHZfVZfKhXVCESWOpik6A+ZTnEkli3kTYquU
4RnK6sll6/62YM0G4tAy/rg/xN2oKO/sOw4Myj0UWbUcS2TLe5XbFEonHcJz8GyHjIw5wPsjfFnI
BjFNmEBmy1Oski+bbvDHaSFzLEx/wbAN7ai3UcNk8ZwNNXcPMcLyGUObJUec/JNyDHcIEiycrjHd
rM4D8pgAVTIvzl99hDjqucbN7Iy3DIBfTsgCPeGtB1TnqhEMEymcegpPRZlXpKO8+zTPvpXkauNP
DaJeGrM4aiMjcHXHqAJVXTNd27y6LChla5G6/jeMkH9GOzgq5ydkP3NQMp82lDbAleWYu2vG9qvJ
44+in6PHuOxovXH62yLtvlNXPJdJ/GebktofaG8h8Z110PUkfZIfp/MuXW4/2kVFgdFQ3HHxvjrO
+cJYTN0XmFuOaL08Yra3Y1HOQqhoAoqPa/fkRd43L55oT1wcixyXsU0YwI1o8+m1R0kP4uVB+M4t
4H2C0yM8jMp9rQf/vfTB3sw5IOXRv/X8ETc1tudVN+PONr5Po4AVwnIL8/IziwnwxiwqEtN4v2JQ
45H/qVU8T5Ri8yIBZXCtcnJT8WhF+bAv59LAILMJ2rsFRUJ2cp1u2bqguJj6EDod6O98qsoTJAbv
aEHdP8xLTdmutWQkV0Ps3EQls/2MzzxFplp3VgmqQwhCzs6ENuMQblB1MJ2cavqoKu8fmsVfIqhv
vOJZhIit+4GbrdtdYa4pZgdea2L7v1WaNtK95eLscHM2LFHqlSSTyR/ZQ/+eFUQ3iXiNc/CoZ33H
hxVuWO1fjYPBT1C1p/+BuIlTPXnUtLGaBCIwJO0nRpR4PZmO/kUzPFaZ/+OX1H8IGZEQm5vmwbIN
+1CBspLX7sW6VnsmxsUiTjHdEYe288S3zCAj3PhAa9EhhtW/HmjdwHif4gsXdr+eK7HsymmaLhGu
HNbsKlljNkfZ0Naj0oG966e2ohyK30GVN5/YkKqXZCnxcuN3QbGhKVREAxxSHTTHBBtvs4JsnLza
Wa/hG1vqRFDZ+QwyuDmurni1a39+GUZMTSuHnsRN5LXTU0guZGUVbCaYVdlv2uC0lPI4nqYrR1d4
gFE9z+oPU04NGXKtvGDgEFuXDNbmygDcWACZyWRgLYHxxjYw5HBJrAKLYTw37gPq9iPprQnHOdnt
IMadXbIfW5nKFr8Lfq+7dGxJ/sDJZSvXSGiAalAZn0MdWkDF6R4KpGXBH0HY+56jdu/2rvtpOfXE
r7l9MB05GNTMlp2Pd+1S45RrNd6QIK0STpW+XHhPuS3CMQ8afx+8UOnPl4xhlEgmDtkYCz8VduVw
acxCRrApMWiaiO9DZWJ4jGgYYuOY38aGyj57juwL3lCKMiILds1cESadUuvJ66lyTp2ipryJjWW+
xB2vkqHZsT9mn9H7BNioE1iz6n9u6V/YSuFBKJLMO6qD+W8loP5gCps9Goa1rYaBg6XBzhKwj2ix
nmEfDO7nIDuUsj0r23/tyg5YYIsfV6hF71MbAgHMRj65BGxC68LDYf5mWjZVthmvHPbiOncXHvYI
407Qftzm2FJbwM+UStVU3fSyD/co7c4eu9sdI37xlDC9b8YCCGURzi+TrxtMgHS08OvdyDDzDqMn
ipPQ1+OGCDZRpQop1wUBu9KB9+N7lLwM1VUkdzD7NAEW+0yPZ580BPUCmMgaP41YX4PtdIX6pRTU
u4GNTSMKhUSwmZ1bt7XDfd0o9Yw+yu9Tqd0icQ5WZFRPZJOWxyTpPyyRvJUWWQtNugSdnkMB9cd6
oFB32hUKWSFH+loVQPVZugpYzqKnKTYiHCJc3nZjEy+bqG0EbUmkhgjHpODboz/Lo9FC+pZ/w8+f
voIYrqOfBu8aiZklC/0ryCP6toUSTCyRP6GSy1sasj/iW8TFNkf9Tc4OBFGk/Jlq/RQqeenr1EZm
KnKS66l1dqMImUN0Fs7tIMHz49fnWXSfo+N6+IiAo/PB9hCF46+8IXhvou47brJ604YTPajs1B56
r6lupA6uhAlVnmPptQc7s8GYuhhSMsvpWIhI4FkW6+9hyfp93zTKRe107fPY2cVOi4LCYLecd7U1
N88tecxti0qxLkvGyLoHv5ti6UvkDBAp6MjS11g0rL6glmkai7PKuyMFJCbFf5TIGyF80A2xUuKx
HnoHlEyFVOhlXIBJaPYfoWO6R7f0qmsFR7BtJDSMMqoG9uZRfrArz39XlkuaRhj7vsqt9oTvtjxM
WdsdS9BExPtGvS640uJmwLfWJ25wb+JCQ3ms/EuaWv2zb6viGNKEumc7Em1l42k6RPP4hQtkv+dt
zFUF17yNU6Hru/dZwqbLcE3CEgkp951aPAqqrfZh5bDVJbJz6Jvk+uJpMEIgZW876stCL6c2eDG/
ZRtbO+MBL5kjJEpL8HFP15squW79kJrpKmXxpDEEFzdzrSbsNyQzBY3Hm9JE710DkihzSXzxr6CO
qCNgI0qCUXmxEE9MqucyiPQ2mZfXwase0tyqIe+4ISCClt5B9mMkPQRSwFDOW/aI7qYcqbiqO6TA
ggDr7OMpnfNmo60uxN0JVR4w5tOs3c9hxMxFWR4ZBkKGEIOGx2HSxznov+1Et+tO6ntTM4iMut5A
Dc5eTWcFj6FPBCjqRgygum050MCvdojWe8t2rpxRDCQ8+exK7bb5ygdsPWDckZKcNNtFvDugMBHE
I+jU7/IxsbadbuNdwdx85Q0lIFjC5qZdRHXxBne+62gfcPHVMPATU7VgtUxSSeoqRX2X6Si45FRj
cDuMtPxHJwp3Co/eF0IQeLX/SNaab96RwAk1Hp9dNNBdQwbbcZ/1mOD3CsmNWdsB6E0HXHdeEHes
IH/GDhqzKW3JC9FJS4gTDmndvyz0iu0lUaRDGE7PKlok4OilvAjRZrBiKAnaV8b6P1EiD7xJxq1X
19GZcc0FWWKFt7bAUpYEmbvJ+uG+IfG3rlkNnPCiZIdwGhZeIAMFiAk52RC5eeV0dvXaKkNqzvJ7
vn3cAp7FN0ZzDLoOhs773AvDbWGDEfZL8PNWigzrdtwQosoiA+Py6w2Ex57OYr2fCCCsTmicbe0o
+9Ea2WLTJZEcdDoCkONtIX+pmOlfu07+lVrztPZJf56s9Kp3IFLroB02beaLdcMnupNWSEVwUVBT
BxkCQSjuir2I/PqeKBKZ4A4jLJfrlMBUExN1lfGxps9gY5e8APmnviVxnLPL8PqzAt9KQKu+xb4R
riwd2yfhZTC7XMffhQ5v3dbu6MdN0aOCwH+e1HCjtOx/C8uP74vZ0y9tW0DLtFoHrkpOPy3OwBjb
FswcMtaUECdTFG8jJDzNB0u8oR44CwlZeXuk2hi2pHdH9Z23yw1dGhYT7m1ctw4Ul06elSEAlmQB
0I4wfxyUJJ1OXQ8OuGg91MkzFt0LKTq2nqAJqNzIE74qy6bJ0OjlJqpFu1Ku+U2m+k8EdXRDJ/3t
TH3ABdfkvOaim299kOIAOfpDlLV3YUTwWLGb3dqtwuo0ZwkLrEVvhQpmukVtgr4ORqocfW7D+r85
5BMMfIc94GYBxPxI0591Fa2dAsaT3Z1iN2U06MVp6sIX1hIQRrLUx+xD4yGfyyN+9i+hUBvSzs6O
SZQ91Znw3hgmcPdf6TVGRfWxKwZn1bKA5boY7KwWqHVIPRXngR9uF6O/YPJTyy3VdmKV8oYiFO+V
37Z7Ilek6Hykdk2ot/KviTZTth+Bkhbl5pY8Z7H/B5cr3XEy31BS/J0VvnMIlh7QJPiev9oNf3lM
mUnVLQ0H8d4Z6Yf3TP7ZhIjnDDc28a2l3+dxOh74XOq9RH6kaM4tDzysI/oPO1xwVnrtBwE70paj
FFfQvJEUMWwKD8ZEOwPfVlC6Xdns4BfVe2sMu81Uz+GrTHqqswac4KOtLXLdrf2UGkWGgfcYBuS2
KB+aYHjIy5AfAcczAYvy0LggWCwn/+y69B8EzJwUHocLy5l2U5UutU509LwMtYtbYGiqUzIbdW4i
49IaBw8r98Dng//49WPX3dcJKiq9PuY0zU2/KRDIr7NRt2la3DED9cM3LvnAfRXxs0yvoNp+ivUl
lUvF7Vx+1jgCjiIjDmByCLijXXAfZNXgeEV+tnRiA9gCER/NxMFK/UbPK2mbKSexM5fO2aWfazOH
2j9XY8wWL2roCQ+wz6b1OEB2KbZex4/N9lCruZZC5669Gw85ntC3fyij7kl64YBTM//wZhIO41DX
GwJbT1EQqo0uGVvnPH/NdQsA2q+/JlV9GhBtjF/Jg+saQAs5Cqt7pdmk3xAn+rWOQdwOE/1abqZ+
xyD5ExZ0QDZ790kTwucC5P5kNeihiyEaB7Ir2mdApcHBQ+cbFkMzDu0nFCZM79wDnwFcfaix1/sE
vyvLPqgkKYoLGwHWFAlCHVqDMjsFWfEo8TWvqOhF5w8Q+3s/OGfe1QfP9vpQhdj67KXGAJh34V1l
UjJZMcwXu2miXdsm4KShNFglY0whH0UskFxFgmW2lW8Znn+hcPYCHMJWUZCOn+iBI9v7ieqPGxI9
ZCw00G/jg2JszR4UxV09jV/kqACMgJimwJEtVVl1303v8pGyx8H8PByLLN+6Injxy0adQlfxZw3I
lp3Cae9RKajCqyHsFlldHYy6GvHbwN+EC99mOeWvMbrjh56jmt0shn6feN166YOHqBMBw1QuvrNF
PgVUQz1zu9BvlAH5OzUgys90E21xrrScmVR3j354m+qi3YBjoTYiUq/shcgfijrYMBbgy2jz4Hnx
5FtEyGOlIprLnREzTdZkxTnpmFKboOGJYwdzY0vsl6nNiSlkX96obLynqIILA7qSxwmNv1LjVoR1
stTdbxl0zVGzMNkFmQGS59lM1631DzvFFRMMCwItEqdNBmct5HkmHElMObQp9u2xCg3ucpPoCNtP
CrfLc196mr0t0Y530kaqCO2Eyl7Rv0BbetOpBP0R8M9kwl52SxBON153pehCPNhl5dyt6PX4GkT5
ELsZYKKKK0GjvPFQWJo4XYPLWyygeSmbaBL/5LvIpVj2091ShV90SbOh5GLArIEBrppYcVtclddN
w32fwZePoRqLZ26tSBgJWbtsMidaXZJT2ydvEHF/KgtGjmOrJ2qB7CfuHQT1qVSgOwBqjYM1WXbt
/BQo76fgRkWPCe+2ORTXfuZm+KgnZN2IxAGGeZqnqPESPO4eAWrjwUbMyI8Q/sAMk1qoW1lhbTmR
2d67nX3RHomXybLqhve0GTel5haBXyR/aBS8yWgZJIhIA6TIfsgMOjbojO04Dm+mig8ycp8YZOj6
nnN5njKCcENXZhufCMq9lze/7ozhxReVt7asgEW//G4rrvTKpqqjZZHhZvrF7iIBH9wlnpMzz+eB
7xMbrKN1VgKjWcqbkPwFjr7iYb72DpVWPeLaqgcWcyhcja/PeWWOxsuTHXLErhxaa8tqsNhBXZ5W
cQc0TlxrSnUen0RSgj9MGohcGaIC5ou3uS+/AKxsC98PH1y//memBYNThDZz0n5KRWSCCD0HmC2a
KS2PqgYEsDT9cqiDCIBYMJXmgSGfXWaXFlRR2OPXGMTtrUOhOGZkZT6NQknnRC//LQatN4+gGjMJ
Ye0J0r8BSxFsG5BSeV51G01dDz+zsj2k5Gt2dIFyLyiq4MyAPhyUMeboQOqirQ7LcFk67zY3HAoU
y78+qWI4NfgcCzt2Xic1h+8Ja6n1XBAE6aTJD6No5R0jOoWJBRUUdYybr4gSCy6fb7Ezbe3HNBUY
R+0++pCs9ZyoeZb+lU1uaBGMDdjYyZoNYDeGrAkp9wB+hApt06ZbpHt308TiLpb9u0zLS47OtRZY
us9jE5GBSyd9mEgDbbMEDl6iUv/c8e+2mUTg0BPsQhrm1AFs8WuhTWxYOZaHQBTVudZsocuYd13W
hx99TyONTGyc3xnl6UVOFQ3fg6MN3Yc2y8eCPPqKph91P1ByAtHGOAeRdp/VkrmnBCcYQQ/3TrVt
iTxjVy/s0c4O+0yuc116kYme7jKHC3TcBfGhiFWF3Yf8sSPYRXYqkLtkagl6pfJelsl4juZW7yc4
p/S/+J/8gGE9hqiXHbmggSSQ8OMDCvynnPQTJu0nX0Q/xiK41yyiRI4F/GMvNL9dB/+8IwYhivBr
6qmdibPGuR+hpR1tf3pigP5mXp02ck7x7LtyS0GLdXQwT23jpTvYQXyXxBw7aNPpjeVlvwuPzM4W
FdDxsuhPGHPw5GUtOXYkJ7zQeFNHmOUxvNK33hPyPrYS+sOY47oo7TaRyoP7lPU354OTPbVXlxxy
IxYZh1x6xKW9EUNHP1ME+mmA4nFLMyIv1RhsbmPYxpPpoDIhfXFc+1FF6iHD4r+FPeKuqjE8TgJk
roayBWSFfWjkSevARpCmZ93eiEY9L+n4FmoOqnZckiMOO2yHkLt54077OlA8M6HkBtVw6yi6ejsF
5YUSe/pEMBBf964oW4L303i9Jte5/6Wr0GdNHp+o7rsWjRG17SM8+zbr27rpKPXFMhKEzrPqwrOX
TaeqZv3f5XQZIIzlqzbEyDFG5P8duqQCX9M2mGj/ZGndrcXY3GPGctAm5j3rzJsRAYs6RmLf7dhd
ZJCp7QgsYV26yftgm4uXVfON3wTQY/z2R1QWOYmrYRWdM92XC5JcV3d/1cCGabYFaAJWx4izoKgr
/Nvrbg4o8gnj6X70xn07JfNNFc2P6Sw/MAiifoZ4DHwPWGBW9vx0U4DjEcRxZNuOlb375HrVS+rb
T3GFoZrDDgZk7194YrBX+HV9zyzMiMFFDX0XNwiYWJvQ5shfA2ywcVrNNc74/6Cm3liI6+usnrfT
0DCg1vW4Dq1KHno5H21ys6vE7dAUsQqfs5pQ8DRhxcSBdF0YstCPbAZHI98blpz8Z1ZvDlSTK34k
Wc+N5R8yw/FcQhlYMcfT4INKvWLndlUA1XHK1EvWGah1BVcuI+AFJcCUNkGO2updzQx5/VFBMkCs
FcwNSfsI3huZgDBZwAPJ2mIhIE1Ofp9fDUF+Kr+V62CZGQwwCdt970357ZDXXueKY0bLaF/3zRM7
jXdPLninl9xep255BnRPLmicN12O1XApfQHhHWNRSBxcelNGuw7akBdYt5Nqv6o8uGM3gqPWMTdm
GXEXZtN9pbvizqtoE6UNhE0aa2uaI/+NYfFRhc597YCWkYvmEM6KkxUCESXxIbas+BGuOvKdBGCg
ni89z5HWv5Mwd1GW8FcicE9DDL50kNO+iFRJiqQ5uFxNaOegnsM139LPnlPWPZTBO79DJ9E2nS82
q6QeF5fXYA9uLDTMGtKOXmtb4cazKGQqhGHlsIyvYMpu6cb+aDX5qGZie3i1Rg1z5B2MV78s0IkQ
AbkJFDEFy4qmEY8qRS/umm0/6wMVG/B2BUdimwRbEpcPJsa8Di3+VMfO89JYzS3SNBRB6s8cnkh+
mGft2//KnoxjEY33CXEG15tBCWNuIyoJZxV6DjYgnw0HPovJ9DnjYQI3NPSqfexQ64PhwaH3gHta
bY/3tRV/JKN5NV4EETLBE5BO/V+d92+e71x0tDwDQXsl6XxD3qDYAJW7WAum2EGjJS7V7B4KR7O5
CBN5tNz+ziTe3oj4M+hLfod+0x1l3NFZ5Yjn6Oq/wtiJNmSSP0RKyjss6No+t/Jfm/ORH1vBXsHT
ERcNFRHEsPvbuG2/a5O8cc5+joKL+lIVSNOw1zNaZBSq7yGJga5z1BM+4QfUp/zJDm5A8l2UKQ/2
G9NSuEmbvKeDZKB/PPeruzSJLDwv1GjG7JGPEfLzqSHftCH+RXF1xkbDN92MCdu5Qy67Nar/tOfk
ggOWFore32aeR1a/p69NCVeuMeJutfaPOlXJQ6Vs7yThPu3J48DrD9g6lriB6cnMgj27ghbDec8Q
I+Y3AMZ/Tg+jyKmOcxtZ+wX2+4G4kbd2lhgVCSlSDdczHnboKUx9osKV17NEdX/soUUKcb0Xg2Ge
cbpLN54O/tUoV/dDab2U+G822ej89KTHsfrklx7X8H0g8T+oAuDjMqv3LkaowR87v3Vx+gomDAUw
Kzwg+/D/JGmEOkzPIc7HTQHdYdPHxE7YB3NuZRp1PZ6CdpVXbvUb4TGi1oZF3xLfps6szo4ubxv0
e57Z7lR7ozxqVslMa7S5jR1eDb+f+leVFIe5gMWUhPI0+pLOrmtd4fUrFJPjr4fOhgASt1t2mdQs
gsX1Zv+iuuaLbkH6y2JTPyx1g7bS0aiJ8YVVsy1vbDHtkoE6qMmlO20kCr2y2hg2x+h6N7Xu2w8u
UoegS+vvNu8NBfbx9Dg4Pg4/Vck3sfQ0Z0l/OSU43/fYioMPzkx8ga0Zy8viWPkeFgH7LdPgAUqo
Jyg7gn1eqnKARBAzI/wsO6gokP1r0zyjo1FphyURda5Q+Os9vrPayHmXS02PvNPptwwQwm0LKYgK
YMwIlrAfGZnb76nukfGyVFT/vMkR22xyvsfCNpsmE2R+a+pU88lTL14cZsdgVPWvybC3UiLxTC2l
fTJIJCuG5+UX/QDDxcTipmYRACnCxcZv8tj7cAvh33DdB3zL5zRtwhkop9vU3xQeX22XkCoZEKF4
VrQNjoq4bzzPz1FeZWefLcKN5Ur9iL8b6KtVEYKrbCfB+BNln87EViKuJKz9BuRFIfrgXsU87Cvh
TghjrNJRCP3YxpXXt/2vlwvyF+FgqvHEJMhtVQ4/aS/9S5kyjg3j5GH7oaK46pMFxxeZqRQuHDoT
O6GeyBZqM6WzPJgOKDSMYl7KLXiC2GauQm4kM4ExF3OIk9RUUdSG37p/tYSrQtDSnM+PlB1G/3iB
+LhtWYCV1Epmko4bn/3uzqbuL65Yhyk7MkCoSqKPytqwSoX0fc3Ad9ajZNX/IK6luYM/08lZ1wdd
+NfcnBVDrCh699bMNv7G6FoKbzt/ssV8USpXYwWad9o191hSxCpYLOb2kWzAqqiZBhgVFxKdvdPv
DNWMG8YZfa2jLICrEpDYVTHYqqBNGNwD3DTcvec0vm9Li+E0TpativJpxfu74uNF7AugkBFcIqlO
poa3+rMFKTKSBQlp1KZzFrFT4HyxQIiV2WqWM+v3IniJ/KD/nOeS20rCbW+JrzvhJjnN9fLaEesn
dnwsdYBeHwXogov5KOlrxW3d3Fa6eDORp49hEAcffeQw5yiCAg/U2uKxQ/PlCHbi5Ee2xBpl1oXs
vE12hCLI1ADlh4JGt7JIjMgfcJUYOl2BaXXMV2NLu18bh9+t23dPE15hSo/o+l077VQcbLhi/WcO
EhMq7FzBjPabYqz2ZSABCvb4xS6dmWMuJ81DBgaOm21XbOqeExi6B1HNhU6AsZjS7dBRI1m2WYB/
ML8NOk9sQJfsTRzBYI3JBbPppywnEneV9kD3GnjxqoMhKiv31k4UPMXCQu5P7nPF/DHWkB6NkC8i
trFjx1ls8dqlEAXzHTg2wfqOq2/LOtoI0oDYtaael0nevhVJx5TbIk2CH6gNM0Yfk/YErtfyLUH8
d1sWJZ0HmVd5jSH22WZfUDhugJEiA3u288RGZ36eTNhjZ/S+Bjt4I2CDCTJgbGIB2V/JDyMBSjbi
im0KwF7b20BdMMjN6l3V47Esca81urk0Ap2y55vgB1m0B2eAwUjMeyQnTVS3kXhOFoXdTY0sDyM+
a0A3AWm9nOEZpkHgX8NI0MzdjgJ5tiktMTX0gfgQ8ZxYdkz2M5jbTYT4gFAETEDjM9z2dQMwkOgS
PPqw3vV9/myS7h4AzUz5LjHXkNmZMgleogSiHoeQW4a+ijZzneMiHUeuEAr/UGuxTeDkqmF/kVhN
j9Hi3OfWQLQB31ebE4XL2uqrcgx9QL7/VHLOggc+l7lH2XM68pSpqr32IF2XUulXz3S81nX9y1bP
2cSCl6qhPSEW83A/jvlnlud/GJm2veNxe8L6jZk06RfRraEcl3i0bElbbr00hMzQNpdPkZg0AAwr
FsgJtcs8MGVEpZgZGn3JGI3VNkgLXIlBi3V3i+NtvkBeQcRtZKFuUUxoSOKErd+8tKdJSqsuwBmF
T7x9WOzCgJHJ7fEd211L2BfYZIpbKR0xC5Y84GkgKRwoaHaDs6Dymd0avrP10HBwNU58sePef3Dc
5GeS8qWeugeGGJcXr3Kx6/CKFjXu9TrIYcbqny5h3TH4Kv+MdIuzp8tfZanHdW05xdme1fWGhgk2
ug6KqmVZkSO7rBf42Hdu406vARehI0AAnFwd0zXqJUJSGVpfpT2QEpBk6faTIBtGeLkCzsYq80hI
I6L1iI5oFKjJohZ+pKqEjZDP3pYeLHPvGXaO5GrTTQ/VcEVEgIrGBOcp3srkHdBw/ikFPd54K20i
urg8NO6DVZFi8EsC3BuuT745lXX+JPISskLVqH/swzLq4Xr+w0Na+2SoAJq5FQc/ig1DmFXn8E8j
Ea5c1vo77msp8OqiupV8Aj/cBp1f37T+nrrpZUe9UvSbSW/+HsMgenAm3Bq5Szcxe3F3rxtNfgdp
hEpwFlb82kYv2Mosym8T3IAfHSGWR0Sd5uKOTrdWccGW16/8sqVHFs7GzmG+/o+j81iOHAeC6Bcx
giBor+2duuXdhTFy9J4Azdfv4x4nYnZWakMUsjJfvvjWTOkhomO782mTBzwcu+1DWdTd8xQH5c1n
EYgfYiAO5fRV9hjyiHnjHWxvpkyWM6hDUGgyw9nVsYWjqTIL2h5CjwOnTpksmn4GFa9yYd1mt8eb
VtMXbK0KC7DC3M+N3oiF7FlYgXUCd0FR8TgD4C8cg71RC6U7zrrTTMhgpZTBoyj3Y+xqsBsdjeGp
VoPNVb6Nzj4vItw5bq/hEEQ7B37sqi+Tj0rXsFkWGHtULHz15SLlqjFfxxnMolKZ3tlrYLslA4Jy
mlRqL4V/JwjfICci588i5YZRypehpjk1ZRknc63wHCMAqVaTkZL4xRP00dqN6SSIERJTzSU/T8dg
5Y885DyDMQDQ4II2x20xxPWxcQFgyIXYVwh7oDwGm3f7/1XSzf0/E4//xqmiB0D6NPFF2Rt0Cqrj
UuqikqRiSDYWeiPL0oRUycyXgFV3XKwht0OJnaqOfoOkRhvuH1Q5BZgZBnZyHhtNit5xjoc17eze
TNV3kNjBM2Vw5We5LK7KpZrDG7OvqZye/Y79oSpf02LISbP0vDyOscQs2+/SRAZAk4nIwTJfF7EB
Stjgy+F5+T2P8ffW7U7pTMzXn2Lk4k5jYreKJ9cvX+eiJmWeRP0WL+VwCXIAwZ7iSymcfi/62FgH
GdZPrl/xi2Wp1yGirxS1YT0K8ca0rjgcRRad8oqwAwvKrDgKI2RjrrhY77mg59fAX0hcHXpF2lf+
TmUWYOBctxcQDeNaGTy3+WLWnwWWe9pneTgMVvFjVxE82Wl4CInS4WdV/8IQaamY7eAeOGXyQDFx
s9Fj+pyWcMRYL0EtXKK6A3ecQ2wP4d5s+NX9ZPHlVyNyuOvpfQTzYR3H/KzCYA/ENYTdeCVYpk7W
PUaZpznoKalp53ZPAXOw0rL/rUrjp3Rg2LgefM4o4bPGDMSYlYfn0J+o0VKnwmOO9wooMOlg/cM1
gdCbF59NQlywNSdrXYfz2zA6WOWaZxY7EEjs6E8jfQNBLyhdH7R1ddIeyQys79ZvjGOlXGNnGcaz
H+KfHXx2l6Nc8MqWlWznoL5GnrNAnjM6LCx6GDQPwR5/qmNBJx5j/ePSZQlkkUynG5DVTDpujuZg
vYTsrtjuDa/hWDxTC+XwvrEYdrL6r5i7uyZE9/L9/AErSMulkxJPSnj3upsocRu5Z9nY6SgeG+gP
wpmqPPFP2EFzmPCNk9yOv0tRAXAXwgXfVr76qmj3wu8GYlZ4xIeACsAmIthfh4hWnBbcqj2q5j1k
KTzNpE2rVnz2XsKtaaSMK/vLQolrH7fbCRskzOIQPIdwjKtjV7c+JeVf+i54PImIvgCabVL8mU/1
nzGF8EZZsmPosQIYm9PRrbLo2HrRX640MLVKwQ0F//lQGRqsd2inXPqH4dA3UK2KGRkrTvL0rPMp
PSQKXRgQKTCNsFbQPuBMrnvT4y0QZXAguH8KonBcASS2eBC3Ps6v4t1peioSmsbas+4T6PVEXYv2
fo6c8ur13vfc8h0otFx4BQEycPPnZ9yn8Oq+J2FzH3eWeZniwmWGaph97Bqf9MpwNV7DVrWfTEeE
x13L+SGt4H1GQCUJoLNcr4Zm2OITmU5UzWMH5X5MP20W3HPLRF3ntko2UUiWWMI7Zaivu7KpzM1U
LqUpKVmHZLHQxl3wVk/RYq1E0SW8HV3dhAtQS6CBiJH7ht8vu/ZJre/TQeWXwU6efI83I8dWc/TN
5kMPpWLl6qHahXG+HpIgv5WubLBt001P3Nr818Q01Fiu5T4k3vhhlBr/R8MuqukPiqcM21l+Yhhw
tHbwVY6kF2/6ykRYc4KBO7pGqmUinvdZxCGT90PDhTx274MhJlNE3ezBNAzr1aU1/ODiE1gVSf0z
DAtjtnS8ow6K74oqiDU04IeaiH/WBl8O26kt4xbP6UKiHmcTdpncX7t2+4vNEten3cLt1nlzKTJs
0sEInAxhra2WMqXlXjNO2lrjM4lRWmc8Mw0IO+BNxhJWnjdOzYNVTMWrJYcDin4E+EQXD7FhuR/c
qauNbtrpYJFNfbDH7q+vsegGTdPsWxmxSIxrH2QgLQSKgdXMiFIZmR2vmVC/uJ50K2d0f6aG5vGE
T942kcZ76yXJ0ZXuP5s9JlAAfz56fHa3I+aJzegG/+iq+u6jhL4VD7XSww2Fyla/um0qL4XjD1tH
LfN1Rxa0jeRwkr2ffJK+21pRj/0+mNvN0NbDPnbNryIHigGUuTkGXend2DicoZfS9uQZ4V6FSFed
Gwu85pN3zjPDWNmSS74coi9fOZh5neEdi/iD0/jeoeHLtecd8wB+leIURjFWIMzjuEi/tPa/UKDZ
lUz09wRdX1094bAjMvz3AKHrxuq9PyZGAwFMxeFvbMfD1fU6vCvD0G+Yrt01bd2a8UfHcAUGum8K
dhgJ4YbdMPkX2Qu+4i6dCwkOMu6pRumSzaNhRG8SfkTw6UgmdWmRVbZsAQ5zPgEEPUiKXQnmn6U1
PpSG8xYElZsdjcAVS5v2INU9H4JbMAX7FE8ShXCwkqb4yS4W5rGxz8v0Yhvxs1nJm8jcahNRIzck
0NCFxTNHVcYt5txeFSMQYpj24zA/Iiki52PbjJNXizoVt6w42GxyDz7uVQdM/hI0gEXexWgIUwJH
wAXQEAZsQ7pCPy4EixqeOoixCA1aBI/ZHH/6s3WSC+p4RkZo+OLnPU24pfjxM76KMAzWVQ4VG7qu
O5vbKNX3Tp18ioykVdw+M9KxFSvHF2qpDmPBIg5TGI/hajvTLCuBxeL+tU+OY26zKn4PVP/vf/YM
LjnyZ1qlbDUjIKYcbNw7439qcjsMHR4xTPh0TmBeNbsqqBo+pZnSvPp5dZmxrG/wW6M94sRbL5bY
73IMuXDE+uy4rDkjDtgVRhGshsws+07XBJRLDIOfyJCUa3cT5Fonvad3/NbTH60B4SMImKu67se9
pweMEJJd7zu74L/WzQ5Fwjw3z+qDAPa+6uWpDrKPstXPVlkcMpYWHvw5IEHRq0VMNhNcaovCOxZm
eBy0/2rVBahkExiQHnJ4GFk6bl08uweOX4YIBoCVMCfjXlThA8b22+yo74kCugPRtpTOspFnuHru
TE/yvpJnBGF/77SFWDmSdRLE5D/IztAEiYLt7c42Vw5g8zWbpz0+F7GZnKTZklROd0NSP5KI4y8l
X15WvNDQFe5wUPELzky09X1UEc6gSQr6fkYSrEqJ0E2UkW8oy6ExoJ/c7wh0zhtP6DPGrRv2zBgw
rPuJEmlefEjIhRx/XJR6O69rsmmUNHkodCbKoK+9w5xbH4me3x0NCUXjDDE849ctfMRLt/4z6yjc
IqTCgVW8JoaY4BMn7YNqo782jZ5V4bEmD95MuoTXC1tOhssJwjdtZdMdnQ64MgKsZhtpssdEyCPT
P5PkM8pvQhHFZtJcizMxPBUpy2VewSfwaAbfEHNvUnDdTtxBmAheo6glldf+ixKC3QSi+dlDrKMD
U/DajLuzaavvuvfcFcnHP0MREXCa9HlMOJlttdg7Eyhgk3pzxJTtHGeE88m1cwNVHA8KoasYZYgo
QnqH4b2EesNISyfyQzWNxBEKLCfCtlhbDcuPk9lPxGkBZHc7lS+Ds1N1+yRBUA1r29lOrJkeydbC
uQjyd5PwYuRXKDViXhtO+1YJ+ypsZ+e4bU1YTN+Iwd4lHXcuGM908zlsMBueOqmwyWuGJeUaE/GO
qveOnmq2Qa+595jwz/orFo0nSa6UrMd7bDnb3PBPwrEYWJsBTZmHXOwtdrl6ZGtomTf2nddpNh6V
KrcW4xj5dH6+8cUI4YzokMOMp/EnGQP9aE8sGTEKs7dRAb+8MraewQJQ9BaoQ5GTsC3bkxT1dRoQ
Su3x3EjgJ0P5QpLvyVXFJjPsGohri4cVMoc1hwc6A9UmcrLu3In0MawsLH7NyDnPLCzUfPHrUq6H
rL2E+YSPsSLWNsRXxTxgeBBnvIUClUbzv6aFIeYb4W7oABwUWX2fmMljG1gP7AIRqrE4Fej99hA/
0rSw9fBuriyln8LU/y6U5A3Kfqhd/Em6/qMArtDF8p6s0a0LODwCEPVOQHmuQY6spbyt5XeVE6os
IzOOhHLti4x+iuBswrbgM3p1YozaeZ5eSRovxkFWLlNu3vncbPeUYW8G+Odbj4xbN/s3l1pLWr62
cWg8zanwObo7PvLVd618OmcDzFGzyZ7ams4yts9FSYo+4SISJsM+L9I/dwZIqIInBrU31/VeTHf6
Jamyo8XbWuMAmdfzCKLQDKt3WfW42dr2O7Cd7t/sJYxxoBb5ZaJ93gh5kLDLN41k69HXUXxFTJVH
OehXsHA7nePp6ARfVcuMbpJ7OedaA7c8LZ41IrvTEGbQQ7yksdwLPZDRRrH9BdISnCPZPXpGzspc
JscWPXhdewFV9LF35XcDDFm131ZEA0A6/noTWz2Qv+226bxfk9wJSaXH1OE/tsc3ZwS/jhvpgBNl
X2lzT3Hsl2k4hCbyb74bl3GcIWDx3hUIkWtZBQ/KjLND1sfbtpF7g4AVUaaX2Q1fm6b9SqLApzQw
e3EH++qKGppEqu5Ms6Q/sJ/O+E3/EoxyeBwsOG5NvbWEfpnm7Avq4S0ksbD02iDsSe8MKOQ+b6aB
CTZ9TbjI4JZJrjnRgylCGykt9cYXkO4Gf7i2ZsUdborv496hKYWnLz0qnynSCQb/+JhV47Whv9cv
FbqZqR9Nlx1OmKlPAU57zZXgc5TOnxdA7w3gKJ9DonOOiRcwn+uTMgvquvhMrRo7fZt7arEZE7ex
6fsreGMD8lOF6YtqgYhhsQPc3p0MF+tcXxKDTtwIkSJmITJe7d5gNZYEH7z5xcrE/5xggPf8+l4z
OmDkGKkExj7hwVLwLQPmmlu/gymgT49oU1kbHA2xdZfq7KVH5KT4AWgY4I4HcP9rmSRAQy3IuOUp
asd/oaRN0XHN+0kN59iS96Ni6RH3B8DnP4sUSjNYj9vEqa6DkW6LTh8ZZDZC5F8R0y9vemmQCscd
ElhUaIDHYKClWQp9ITpqc6TCpO2eolFAvx9wTqjmkk7Bd1YlTEmS4G3wnkgW1HJ68nwK8KwhOER+
uucTMt7GwEwPbiuNddQl4RrI5tc8Lt4+O2l2BW/GDgSPswqQ0tciLwq8vpDLJq/fNZnCGcUAPMzY
8NLyzqz8t1A0uw6OBNcQhl9uohuQ2xupeFGbcN7YuJW3mDZ2UV++Nnn1UtA5vc6C8sU3kWedKj6J
AMJRk75hecJGFTlwExC8smbeTWEFMYfqE3sqdwSU620Nyw6MzhWz6L/OqdbjRL2oPxkXWfPlS7W+
AqdD8/E8XrsEi7MgchDkit4HiPzAMG4hAnOvMSPnTX0GFpyvQ9+R56aIzvbooELm856E8L+qxw6B
94oKCD//iYJsq0f5ZhViw0Y1XA+YyFYTrVAkfFW681rxQm4fh1PJ+9n7l0zYhxrAEM759GQ3ZXwX
BbSjORMYEKNQgDT4zw0P+AnKKkSseedVwcYD1usl/AKqYCmSF+ptiPJtOOWcYy4F9JXPsyp3ugee
xHRbLAXcHVGKzaDlWULUWblSgA5qfK6TC2KaYEde/aQjRHK/+8iS+Eg47iwdDczcp1ipx9iLF4oC
q8B0M9CpuNkSKrEnh9XjSvoTD87s3xDPL/GkiJYwCK3SpfMgFNY5NAQpUv+Z7trj3HnxcQIO3Y/h
+4w5Bvi0Cnd4KLC49tRCIDVvsqQ4+Z34yzqO8zI89qXxlleNpKkQG2224GNU6vNjgqwetXtzA27a
MJEDt3kEYnMMDPcdf+6ZveyDhxtiXer5RXTeBIMqfRYQPkqmWuKbJ1Q+XALCY9tVVpsRv4ssYw/A
q34Gu0SaeTLuhAiOdu80G9FrpPD4mLLXLyZqJeKAi1iSOzjLG/+M6+lq1+I3sKybXVVf/UxqOyRY
WBSdvR4M98BhdrFr7jXF8DyHoTjM/w/3AJzmWv3Dp0DbpT9hYeWvQsslK0/na3Nt5NL/gp0VMcnc
0DHx0OQlKfriN+SSNKSIMx3ZzzJKn7TvfgC0wQGro8chjc9DzGwWqPbF7/odyudjgp9v2/bsx/C9
/vCJYd8LJNaV8iTK/MUUKYsGj1nSSlsgiHTATiox9/5cw5TGH2NIjEJsv8sVlWqHWecXr6bPOUB1
9Lh/arRgbg7h4wysnRYXToSeDwyv42FO/V88p6+1zC6h4Zw61hYMeHiBrJpLIbRATBF98lprHNDT
QHUvGA/U6pbADKZvNlEB4qAQB6rMv2UesU3NWBYOjKXYR23CmBt2ihBUyksgxEPhT1+RU19pVvit
2d5xZ002CVZvCwS7CJ073E1YvsviB65EvZrImLml9ZT6DS3MKqDkZDFGA+HqB7itDHrnUVcXkToX
QRHEXHJFdFIsrUlzrFO6gKdWPzFqPwy+ODS19xDZBXw4pogMiMOQYlDN+FeraKSy1KcWo03irzbw
jpkVPzqZPnkQyfY0u3FDnNN/kaj4ERJ5xs94NG1SqG3kNOsRmvJ6BHaVBVP93QZc6GKBxI1gccbg
o+9iQftL7uov0bCFjRZIYVPUch+0GcbZVp3Zk/yOunyDfEXOotI+00p8kp3rgTWyr4DL/bWdTH9e
3oXnwrP3dtY9E/QHK59RsICYbpxYx8ZrFEuK8QzGpX4aT05CA2YcnG207L60UHxpL0jgBK6MeXzu
RX9DCOdp06UH26iAdBr9n4mPqQ+zHUyPA9LEKwDxdpUaOPS4w3wklXm1Fpi/WNYtaextZyk/Oyyo
Kia2i3Uwcrp7w+hfWM7date4KG/pGqB4sVXdF6TW36a3sTDZmsJq8vhAWw58Dqa1aQRPph+OOyqc
OVwT+xqyjxV5+ydMHLkBveOroW5ugTmZK4tOtSTgulum+Z1KF9Q6AP0iOQ1d+aUd319bZh0ciZW0
2KJijjxnzbv9ii1lNyj7V/lFvnNVFe5gtz7khdtizyVDFxE25O6PLp7Aa18TH6XjOOwh9zU8fL36
UcftC+5BaA5DVNFRUjkYVNFg2DFsBtvho8sTgEqDeY/YW+Kdg10s8b3vxlzswyKAWEs1tyzKk0e4
PhAGiQIKjlhZbHiCrke3/1GZm217Fkg7FscwluC57RszxLXjgdyH5M5JDRyo/l8UW84k+6bq+KkK
y2tHJXMv5V7O5o7ChHaTBSN4BfPbkjzJ48H8yQRbFE8HwBxVu+d6eusW4LjhHem+nFmfkB8e0mjv
dVhIYpFsR6uHTUDycmvil1yD+hzWOiFRU8xhtBscgiYW37M6opBxatMDWv9L0mX0TI7pTpvWDhHm
vQqcsxnlm24aXueMNtFKPFhR8RJY0y8H60swTV9ZZmEN1baznyU0ZgETVIX2Rcf51nf+f/6W5ZaU
jsIfiwUn1Ayuaf3M14s5pO/JPPkEhNR5MJr7IahJ32RwLizrIy2h3WHuuZJL3+VFyHxHC1eclZfM
8T5KM3vyLTM+4fdn6ivj+zyTN3YSD70NHZLDattzuK5m39jlo70P++rT6JlIrfgvdp27LLY5GfV+
LovLmJkgagiuAAHw/umcPj6yfKJi6pP5A/blDQ1QR8o6Hk0d4KKyfjvJqT/m2FYW74Bw85MlvPdw
Gg6DqG5OrmsOVranJl2+RVH0B6gsm6rBSO2Qkc3a/jkI2xtu0D1cMskeK2NLmAHFiZG91j4+2HvR
qH2G06VKzXuzhzhk9WcVV/+Mrrl3RgcvJ9k5qjnpCMREPBQXROc/OrM2OkwvQw87xnOjp7YT9cqb
zY+woQl8KQRFXX3PMc3Oo/uuU1HfNN9tMstISVxOGcmJaZM1o1EhF4ifFnsDtAzP+bQwK/MbbKkD
PGor/ukocVwndp2tvay5zSjdeNM4onhWnb1C7lXcfk3KxfzoCkhTRe2gMnCfi8BucBqNa21ZzzGi
nFXHWx4g8b53YV9Td+CwpGN54d1j9A43g0lKl+ACSPkml+tcUQSh0rDDPzPliMnEhPxgPuWm62Ag
a3fckYDsokGGfvzlNvWeFf0MYazRd9Okr9jUDfpTuWJYgW8vycNXM7XNXaDhqtbKejBZCR6d0Idv
Cb3juXGTs9nJL2OUZ6OYaPItQVSUEw/juAZJ5hUtOxt8pFN7YaxCsI03LhE/d5p3joGPTlp7Fnxf
Uxv/UqmS4vLiyZGCPPGJzK80sjJo0te0qsdj0Po3mCd0pPP/yazpEDcT4vQQParMhGxABJZRl25e
t1vKnWGvpyG0hrAyzqURHpNxJmrg0muEogsDNb432/HRt4Nj4FNF1lf5OWTSX7cz8TSgeG/xhHzS
ausxg0CfV9OnH863RFmf+J0PBTmmFZ2F6XoS3dOQGW+GjUhtK95RanzB27ikGsMo/DJZWeEth5sa
9UsrKwAv/Hjq0IKh3BLU5eQnGM/yAVtpU1GomQuaQobwy0stl07OJbDlEgWbQyB8rWd94FOmGyWy
7nDu76CKVOtqIYiTxRq5m3UsRtq+2+jKfpqgZmxagwYiTNU+hk9c9vUT92FAFrx03eguSHU32o+1
+wKu9hNXBHdP953k9Jctyl9/jgiw8tcbJnfZfrCYRcCkAjWsg0edR59zgVlFUXXnLh/lKuyfKaB4
CVBa6VKiP6rzoNsT4dhkM3CodqxpY7DDnTZ6pMTgr/FZ0E0xXouA+6PfIX12rB4jP7uAaOxJR7NG
kbxFltmPRC/6UzjSA98hM+jSZxlcDyevY1coZc4Z3/5iu8Gbozm7ZsVlqPZGItRNP4CWh80+0LXk
G81DOXLWjbFINxRSbBqzofM1TElGOTVmKbydWyhY27ytXl2pUFG9Zju404/Z6bexGIdVCWeTEXQx
EbRwuRuThwFmFbHGpmFiFBNIBrLay2z8E1ICyKDuJAFXbk3uVzQRnE9H7tBKh/iG/IRGDQrM1mON
j2Q2808jNo9dCOwZfs5U9q+DisE06nKPMH2rHPNq2z0DqTndHNtD8q/Qfl2KIZD478LBQjwkGYL+
zNVI3duNRJZIFR8dKgjTfnibEkmeXbPCk73x6bYsEiEyblB59o0FhSAoTiUIV3K3AX2EpX1qtHmi
PnxbNPMd14MXXcbs9jkxMWrPe4sQAB7Wh7JxoM53oDIjEl9zbv/Vo3UiADChS8x3bO2ABnnOKi29
NwzXuGXi4D2KyrsZaZdqCkxApndp/DbaQ8v/lEwxkyjStdubL6LCeSmIGfpYJ+m6iU6wWQ7jHL5l
VYfiRXGGJ1BP/ZOCyrlSQxhtZNBtQNOR08oo1Asbekf6HUPYDwGwiScqV3SjiLZD5e1bj9Sp31Nw
2+buU4z9lGUjPw+a7GqGxwPtABUeHbXlLWQv3aL2dtp8Dezm20kn/RgmNP/WKrjDcAgMEu61a34Q
aN9Najz4LnfN3ghPQSPhGLORgW+a4mhA/2rnc0WnBlYmSrycGdhvojjk8eut/Dz7LWv/0cg1RXVq
uIs6+ef1wY7eqwMdDVebfUxfEEZW7EIHXVH8rejqKMX8Ssuu5IUWPyLrnmylx4ttEcXtTaNete4k
n7ukeu1bXiFH+9wzgC0wPDVrbvgPbouon0HOdTz1Qx33xwxnhyS/xf4TW5fJ59rqeRLFQwYLq3Pu
oWAfA5qeAo98u1D+b1Sw2Q9nakIB5RtO+DYa+j6hmAj9FJPG2BwprH5C3Is3TS4u0s/eMORi056q
T78RT/xjEsZh9y+lJiOyaJ2gEuI8cGIk7nRvO6x2G29OoNQXb1agfyUITpKSI6BSuYBgSucbNDLJ
puLcN8I49Q62DyxzzXYU2ZcZcyuaLBgMKdtr7ILZMZoQzOsBr3U0dCya/PytLdJ3z0qGR5tc5a4L
kvDQNRidvJKvnlWiMkcTpEZroLt1sYddCrSIQzxw5hp1+QYh/x48zG1IMlSmpJn2phUF3BV7/9DO
dv9pKCyFi5ouvK7hemvm56jjBekE3FPQyd9M6qTyEwALSSAjKhhUt4UobcARqcW+7YD6TKk4qgG6
R0V49YrUWe06yU9rpIrEOc/AI0i66hKxINjhbwFJPpXNv9gOY9w95gsKt7wDL9HsbdpMRwBs83Nf
C4O9qCR4XhXCOuSTI1mF05R5pP+keBVpjx45e18dyTQQLs4JhlnI9X4YtjFW7Hdo1NYZdN508IK+
fa+doXtoee8fKS5V9GmK5snWc7nXDkW16dCRJwvSa4p8BSuNxgHcDU82q+dbocuakiOflSrpam7T
QHL5fAqDHF+J1avQN1UxUeYT7W9B0BUHzVV6hcf1LRdu9+gr9QeX93sAKbPXthsfw5SbJEsX42TN
RnVHsVi4LWW/D53pl2p1/AKpepONpFaVuxFt4PEbyQbSpDWR6BkqOe2gaNGNk78oeJ2Ys0uSlO1z
jbpCfgaYowaPt209YikV5BeR8NxK+k2Wy/e8m6p9r5xoTWHGHu4ru8DRFotHsfE2vdvJcu0m0Q9t
k90JwwU1WraJaGcFIU4XZbePumG68WOieHFeyotNrHsbWtDNhBP2x8wpzUfKzOuN73XQn1nJvFZx
MCOn0hE80AbDaM9J3dbp/GikGfCwvHo1Afus3MINEN1cLnA0NrXIffFrOI83ncrnkA4wWu4QXDHy
U4UoW+SS3sDGK4UDHyplBgpcDHAOEqDdVt9QtFnNdHrk8PI5F8bwiXMcxkaPraJP0IznbCgvqnbT
F4egMmYRzcQjjVtWMNTEyhTgK4p3GH4c92ZzNibIZmAeY2Kl1D5gsuOjUCxsYS2+7cnEUAEcE9VS
hXdjyTGclUO/nyZGuDyL2JD2OZzeQBytKQWM0KmTFkgjzZCFhK30XmgWSnNr4Epx508ydUBwdHKF
GkCvkHC+QgkqZAzkfJKs9onvmFmyryEs3Lm5Im3sv2Rm4mw8nMv7IUSDD42RtVw5DLti1sPKi2Iu
pbNtMeG7tFb59YtbybNJmH1bl91T3hWfBFfnOzB4rzUJpo01e0DsbVhmuTCzF5mMzW70++QeKJ+5
HVrYFjWJskOOmLn3kgAscUjqwXbsLwcc9dazwHlIbYc/8AaDvRHB3+/Y0TZgHK6eDSGoQ1JDDkDU
GCFCcqLzUquc+vCYP+IwOJExfjeL7rma5mdPVi9Z4+i90RYN6m2q6Pnk1m+XboAKQSVHlI2PXWs2
m9iVV8vT4iqUSQ9SIsjAG9SgdVV+NFovO5gdM2BA0wIJcAZE5U2cXMUABRGzdIr9scVZQ5nM2mKb
gxIi2Re1jBVZCOkpjidw2+qxwDbi02dQRHi23TQxMNlz7OGDKuiudeE/xPVzFDnQuAWzMAF59dBJ
55FDO9vSElTiz25u/LxLOJOJYh4e6zo/5OAb1zJNj2ZYTgxCLPZCUN5nH3zaundA0AQ12onrmlii
BH62g7S13DpmH/JH/VAAytoWckFtq5xaG1e9oZ5Od0NazYekyvW6TsLnsfMpjDVpAJkWK/2c9svD
hhVh2ZD2b1NqjTk5/Q2HXE96r+f7qaih3WLuWQA8qfE2cqIxxYvqMsmWfSeGfQYnarTm+hFeans2
NdkTYuVPFPNyJ26FvUL6oK6vkJAHPSLEDFws2xSPIJf7Nqa3kUZDHKYsdNuTBjK2DuL+F0pvdaia
qFw3YfotOt0cjMCwYLP5/dWStrnurZLybyd5khGQtiikP9X1K/2Ze8YHoUbnDOcpOxjsqmgoszAA
+UkB+HRAWMYsyZ+VkWLH9A1Sejxc2iryXsTEHFPA8x4zd14jNy/VsVVzmWNNK2UKPcFpWHXydKZ3
jpF57J4SnMDvntsKauxNwvVlOV0k1KUNj8d8WwWQk4d0tl4Ip9hfyPveO2Dhv5r7yIGpLDmSXzCP
QsPkwGnc3PqEwibo5lCNCgtDKClvIiJYP/VHOnAf2gPG8C6aKfQbSJBucJ1ahADKpqUSwM8kF06X
D58bOeEnO0Hx7IZk65hevViTIuBSjTdHvMkSYDUe8vBOBZotQGZI/OCRS3GY9oxjNifdHfvJgL1H
4MP0UYFLJbSNDJe6Qj5xLRl+BNDJBz/KedMtYAxcblPAc6pz3/22Zws4yP5f7acTG+02ex010n5s
9v2DUWXuqZlbG2eUR/I3HUOHC7/JhrEvJZfw1Mrbk2dMP1ZiiyM1Uz3os4n2vQ4kFTnxaviuWqhJ
Nat4kig9NXA0xHv3QTfiWpJB+64Ln39dCggQ1GkTgjVqZj/ZFQMzKzA5215EtJjWvG4ZICiGYOwB
sby2gB9eioartAOi5Oon7h/5OX8X1zb1AabLvcG3uCG2LD7xOdDYxTQRpSC6XGbPzTAbzraJk181
1r8O8dtjLH3ClL3WD6Iz7hDY1ENiog65Jbsr2DLFTmaMs0TMvusJokNcBqxfAtZBIWVB66DR48dc
RfKND9x/nJ3Hkt1KlmV/JS3HBWuHAw4HyjprcLUISRUkJzBKaK3x9b3AmjBuhMW115mWk+TjwwXg
cHHO3mtD0FTBvBc4uA7UkIIDH1Ef7FpBtAfbYPbwMKh3NKnrrTmkagfbxD+UWeDsbBAnaCYtarCJ
31B+HdXnCYX5Fxwj2S2WHE69hldAQcG7cEwHNzq2NexOp46iQz0SC8E0HyyAcLDCn92kNs492auP
Q1vSTIBVB82EKQW4F1cjAiwcyweKeQ7cVzntB1r5j8qonDufEXSnqE6uOzA7vOjh3Jddfy6VDr/T
LEeCViEaTLtmup87LkzJKRWnVvckwM3CAnyFxGxJ9qUGWxQzs1bRcXx20zl/aAqHw/ek2FW7+Exa
R3HKLshSApDoHMewges3BcEPLJfRcbCCjyOBzkeHDN93Taj4CzPHJqS6PEIxESoo9XhjDAE7vX6k
tpEWWbhnCFDvUoHJVqehWirjyVy0+cM5s6v6frHzgnTDsKc5Jmg01Pc0eQl4kroOt4meidJq6gQp
gYcTw7cDdS4Zhcy1hhpP3ZSyq4WafIrdqL/tWvno4OVcz4MsOf5ihTCBD7MLwcY8CmlvlURYFNqC
dh/1XezOLYaOytJQ5DtyeNemlfVn2E7Rymf/j5pStfSu8gxV7oCRxi8nyZgyXOfsiF6egXqynASC
vX6WpVAVQhFw6mnFWJFxMpviDpI8jH8DqfzZJPd+3VnQ0wUVS7aysf1Ex9N/kK0ZUfFp8fz4FEuI
yLWTdcNOiu4JCmlkC5041JiX+02f4mNdkUXiuHtOpTYxWagN+EQbsnXRnkFPbPjaYoQVq8C0vBvN
gk7YIqCM5lxMKer0EeNphbtRQZKFkJQnB6fCN8CiWBjtnm3EuPsvMhDbYoBWjzg3AzI0Fx8rxOQj
zLoCyPGmj5tftZE/NWq4jUrmiDkhxyQnGZpYy8Q8ETPOnBHqvqJ8P8v+8d//+j//839/jP8d/Coe
inSi4vCvvMseiihvm//8W/37X+X//r/Hn//5t6Nt7dETdrWSwhGu1C5//uPbu4gp+D//Nv+LAaIG
dMcxw1wmt9MSGXOmLqJyaoExCdVvX81+eTV6QK5Ni9JSHHkvrhbGE0CLDB8rSYUCvUZUkHFPSiHN
87cv5Ly8kG0KBX3Ls4QwpXh+W12PiHxIVHQKbDMk/MSM3XwfWUyuK3Oquk+1GMP3b1/ytSdpSrLL
TQqXpudeXLLKOsDcZRSfWGzQR5FWRdOPTqn3Pak0uRdvX+2VG3Q0o1II4bHlEcuf//XebOo3qZIy
BtSsvJXdj7j4I3ZLaLW9dQexffP29fQrD9Qml1My0iXNYuv59TIcYIERFRFNdZIoTAMFZkCFHCF6
9EEHuEh04nSHt69pvvZIlQP0xrU87aENeX5Rgq9Qe7dGfOpD+sX7RipQ1BgCMbhuHZGoJzyWwTeJ
+BSEcrIwDdBzB/cBpYhzNUTyB7VGwnhqThkagRlucvYqsfvtys98ZVTbDi8BPKFlO0KZz39mPI6c
mcw0OZFv2G6LIU539O+oDWd0PvgQNG3/uD9UpmNv0JgQItYjknQ9dvbM2whIxlxtMsB+u7d/2Gvv
jIWQl2YjeNXOxeOTUET0HIzxKcJI+AR1NLqpvVGVq7YpZ/MuDJ0c3r0dUYV9+8KvvjhX2Z62pXRs
dpzPn0iP3INunYvDNbcSaowlVXNhngbVQZ2tlph4oGnnxGAbUaBrx5gqiByzs0+WCqlEBmwqHZvS
oZEW3ZUPR6rlti+mPCVMlBIU1pkivIvHQupIO1phH57S2GGhm7wAX95Cf6Xzxnw/2z1AryH+xKk1
uzFxzrQb5Lmwy6Ua029j0Np70BH9o6tqVNcS7QZWQbcvKfZ7BniSxngnqTidRjcpnko1CViPGG8P
sWkFvy1MGR9ExIawdewFGBy7nJ9a+JaWY+7zVi1IjLH51mSkG1WQjL5L7QABSUet30c260xiTmQ7
OFb6oAr8IjEYAfQ1cENg7bBRadqG/VDv5eLcYsjeyzD4Vs410iCD7ORpUthA66q6Z0NNlpeDo8JC
dH9Qbgjfo6xUgsTCzIP3WVE59xzRS5QTVXHsW118SmZYjDUd5c9OPsVfa+2VPyJBuhrQIOM2tuPg
gKobWQz+lX7TzYneKc6sB3v29c1ANhsnXmVvmpzoSs+fh5OopLlxXcy1g40aJwEaejNj/qBVZJkI
AiTmR3D5ZXIIyoRgOKOt3wvwOvilQRgER1M6PQt3I8DdAaOS1RY7S/GRico4SL0Y8WtH/pqGBomu
IKXXofvtx3urHqZphX04OeFdU19Lu8I2CpoQrji8E0TevbWrugZRJ6eSR7up40eEbciMfIegVUaD
vSoGCbMEcsktsTf+B0+k3WYolbhN65wP23KDsSQuvao/eZQmqO9gB/82GEX/2ZlKDSsPeHPalONP
gQM1oHhcY5Bn34PAOu3OHKvjvQPRY4M0Rm7BOejfCR7fQ51myMvIhnuvCkmbtZ8JWuuBJmEbD/R8
ayfj9L4Y1XA32LVizxSlX4DomWczgUSA6xY7rhG76Tsx9sFDIxMy5EuQNmsj78AgcOblIJLFTX4k
OXRA7uUnWxQAyamVSWPsByUzmPPYbFm987lFcLYUtjX+uVVc0xBbuXODNMaIekG7hxRPSl+5t3H6
KifeBqalcp0U10dergfDGA6+E7jzxmzn4TOF3e4m8nwksRQA0aqFctsiuyZ0mGhNapHO5KxTP22b
bUdsxU51U7bTZup86MAS3htNPR+xB7rHrq/mH3UuoVMZIylyuCW7nY9/5d7vdbHNRm/JkHTBJqyS
2orwHbWBwS4W8AtVLs9O6FcPZPKAkbPxbs7qXOTecJuVk/+9mBoyNBKCL3JimG5hpvr7SYOljVB7
epD+JbnmCWwK6JKl5EyiO3ovEUj1m8bOWIaMMJuemgaZeFI6i6fZCfU6wD93Z2cB5CN/ihT5REba
LaWPzvuRNYgVk6rNd4rJguHSJUda5vYB/+xwFyVqfAoFN2R3SnyZB8AhGxxP7h2FjPYHZtgmWbud
T1HaKsfdhHuG9l1CMM4gJ48waRwUYeIHt0ZIc5whM/6WZlU7V5byV5YiJTRrpMRFyyH1YrviAQjN
szaJTtJP4mTTYrUATOw+RR7wCLuvzae4ocvy9jL0Yl1eNpqWIyxk1B47hYvdZp1pA/zU6B0dlApA
z1pZ+vvRD73fb1/HXBb4ZyvKciH2s0h4lNSWc3F3hMvoBrmzd2Qz3+46qQDzBuWnKui8m2Y0H7Qc
i5OEvXsfRPF3UxJrNPLR/9MtGr8CNyabEPZKjtLy+aILytYNhnlAopB67buyRviTFOV306VBYc5R
fyIURl15xC/eKxoBx3YBgrPL5hhxsfXBga84AgYezRi+I05giBIQZOyrBCuxZJ+z8e3ZXl953i9f
rBJU2YXU1JfYki5//tfmlz5C7AUi9oiLnIrwdiY0jM+6TlM8PjRW9CFtjeq9MaREqqPMrukFjHZF
enmB02xPZSR/H7goMTQHr7Pwm8C+8lhebFxdxTugWYMDxqPhefFYOo7ZCUGBy8E/ireMDqanTLq3
weTJD28/DO/F2FOe7XkW2/zl1HF5pBp0jKQ8MpyjFyOzsDFtrnr26vinO6TjE2JpDu7mkl1Wm3ce
sPXHt69/+S4Up0dT8zocTfGPfdXzd9E7Lue9wPIPeLHYxiaNEHpj1VVwZU/52nWAAyoGm8M4ty4e
KRlESTnDMD7EAI6SFQggkqv9CrDtlftZ/kV/f8yKU5Wn+ZptF9eTJy4+o9hwOrdwmvxE196FB2+V
WG6UH8nzqAISSqhJqnsLWzbLO3Pal0kF3ZPvN/HHVqt+cQ2N0VOQ4P9ehRHaoFVfsG9b54bB7D/S
myQvZWjdd5NP88C0tFyCPzjimxh+2BBWzNt0jgHYDVh/MXt+bdq5eSSBmvJJVQ3pF6a8OdlWfe3d
oVNxlsScnBTEJMjO8ah86soG/9kEhXaAaZdsXHELWywQTtmS6xy4V+b2y8HOA1OSty8lhkzHdC8e
WJibgDZDSXDc1Ala4k2xiw0ZLNt7deWM/efEd/FytDQl5ELtcqzRF3v3KPLCovHdDIqd2T929OPQ
76Exkg2KTIlUgI0VJeslGIomo6seif0Lr4yQV38Ey4q0EI5x197F9BOAD6TSDCRxxsxhrArddGcZ
GH68ywgDRrsNAZ/6SZPSz24haJDSYdot7Q5azPdvj9Y/hYzLB4JZT0is3R4nrWWC/msqpK7dd6BR
0pONstSdP1au1Z7rsSMycfrT18p/dFK3N4ST9avcojoYZUAPBiw9T/b8fqnbpmuPFAUSlDgFOSQk
5ChmDQ/T9Ns/1VxWwcufagtkxHRILKbui3cHRAZT7UR+Lt0Sfefpcm96SbKVNhQN2y1IxB6JGih7
gqetFCMHmDasgyJW7Cb5AzdhKs2aVt9xG9narOOrx9ZlpL74hZLkaoE0ydOX6/jA0qGCCs0mnN13
VmOlnMAInc/CIf1OOJgBYS6N3plZ/9uXifG5siFLAfFxbmHBBlce1+XKqlg6lOnxrKjQSU9ezKsd
sagE3vsB+JtgvjOEn93mgjwLwHbJzkZss4nAxu3ffkfW5dmYb5k9BF0U6krLCrt8638NJ5W2qqxL
Pz1R2Ca9pUKuuTSAShBDYoit94QnmfRDbJLDnCpBDtY2HAbWNmJh/x2V8+ED0kh9M5IOA6AucWr3
iMAn+A0LFL2ykTbJT9dUkburOXWUWE6xuKBu9/EiDyQFszMN0p9ha8P2J8v9LmlSQn5iiunIxljb
sCbO07AaiVP5/vadvzY4FdMYtlRPUlK7GJxZNyH8NzHEpDLojoIpdskgcOHK6Oa4BLZc2cO8fL1U
4bGcYaRwlgX8YssI1GBq2pA5hPiu9L0AkgVPha+hm2EU0dH4StP+Wj3ocquwvFyF3JgNkwQcc7mE
uihXx14afIDxHN14uo5PeGy8Ve4B4U5RlW7CVOPnqmzrsbOQUb39iF+s4Cze3lIiozsAZtG5KAoZ
TWe4qWDuLqZkgJHiI5GfWLCulUZfuQ5bQ8E0Q3XbduXFtj/tafc2+ZyfZkBqhKb3Li5rsyUg+Mo7
fLnwAS5QbPMwtXqcwC/m3jKh2o+tPz+B0WKbxdkJ37dBd3DXOYGON28/vpdvT1EwZ+LkfxTzzIur
TYFib2SJ6OSB7ja3vmrUmS65/cFqMxiMcm5m6zEdUIStcP37X8D7kTj79m9YHt3zCVIpanomi6+y
2I3J59MDEReRQA2XnTghtis8d81+IuyXtDNEulVvj1sxL0fLngjwt6/8yqKrHJNdNbVuV+OSv/hA
HXL+LMfmYfd6pshawomMOasjemnxc/bOV+B+nzGKhQiAwnqXSJFfeQGvvO7lU2VDT9S9xvf+/ObR
zlktq3B8qjPHOrthma/pXrXf6wxa89t3+9q7duE5WCyXnHDExadi5oB8bDeIT+Q7wPAw6W5u08z6
HfSl/mH0xGvnqcIpyTg55Blb/rcv/8prdjxkCVpqpO7USJ/faTT5UGNqMznFGDOrdWpW+DMQjhGG
YTbVbzP04wc7kRhS21x3T//44lpoczlQSq6tLsYYIbB9xiqEyiWlt7HPHd+5R0Ub/2pR5gLUA8z5
SLwhuStmOtbVlSf/ch1QHGboHdk2BQO+7+e37jZZTbddJKeQmiqKUWvhCSGUSX9BguveEcjU3Lx9
v68MK2oTVOmZmx0G18W7xrZi51nk0xMLAvG1DZX3bexsCEsq9ufbt6/1ytTItTQNqqUFx+R4cXcZ
rEnHY1xh12oBtQka6zdBbdOzfftCr92UpfggPY+oc21eXKiei67NGx8TTkVwnY02ac3BytiSl1Pv
377Ua2+MHorgAKwc6KgX42WoDY8YReRMQx+myyJK07YKk/bgoP3ZEstUX5mKlon2YhLUNProhi1F
H+FeLN1UGDCeYVU5yVEam4KuPjuYyoKPnvo7qtDss0fIj2/f5cuLumTUuHSLxPJR2Mub/WtjFmVt
NHuEVZ4SYm2DVSFamllNk4FdSI1Ofh8IU0MOB/tnvnLll6/SxVZqelS3WOss++L5hkOgxxL5/Wky
EusuqMEBVbbTPQyDZ1wZNa9M8h5NaIdEepMygfYuDvkAGoDgLuNz+U5+OKaNXr7xrd9ZbbSnjlq2
vxaB9stDpmwMtxmfcL3FZxH/ePtps+d/8ZI9dkuaKZiZiL3KxS/pMVR3gzD4Kl2ipziKBwTjjBK7
mYVjye8KlnuSHUwavKQHQb2bwnqxAYZiLeB+3MCb+OpzftyXHRGosYUCA1ehXLVhYp/mCnam4O/z
BvvhFHK+ODuqTshjA7wsqt65i2Ki6kHMLambzEBgFcetF+XJL7Jc0QfOvX9yq8A/dHDsNlhUXMQ7
lX+boqjaLgWuTViZDXY9JJvwXoeHHDfdCrd7e6pSTsRkKIUfCAlMzqnfo4gYOTRj6nd/Wd1YrUPm
o60Q9rSrLDvZEiqVHsj59g6zDj43iDnRropy6yk57mff8yh1h+5jQuEYhwKQPmQ/mro/efQm4p8T
zLX4HHZ2kW9nXWecXsxwTQndAiDufROEnD1EhSLB0nfTc2MgjU0dUigC0VZ0zvDsEZbAgdGPurUR
VrjF0WX8kqESu8jukZhO5DvUadLuYjhIu4mgjXf0mhgeSUTHS9k1pJUOTIYy7WPT1uMHrBBiN5pI
qGWIKGYslbVDH4I+nslCucW0QtrNG9LkQ3VeDvcUZA/iaMfpKmTM6KLEClJotEYHRR4EPSOiaqLq
djRRTRYhD68OEw+EzmjdTWUHlJpoNVDkYwjYCQTUXU1zBrSoT5/IFEhHDBhVayuwJ6oJnanf49oh
FCsQ4jh6/Sdj5AYV8ZL3KKBCcrHaaQvoqjp0pTsdyoFzUyXy5qb4k37l6WDnJ4m+T+LWPIpe+Yjk
BwWRy8e9k1CNgJBY39oxwpUCI+aGPkB/75EEA0DW+VBr/FJFZiSHxijbA0kK3XtsE+HvdqjJca9s
QkzjwiLIrjPl+36KHgawFe/AAcZnkRLyGpUTlbKJClXUfncbzz91CfCCMAEa1MeeuS8VmSgrNnvT
SoRQS6pJQvYPYQw3USOOUzDkoAhEuQ5yvnGsmrh5RtIixECf0mkrfVYjqHiEHIV9RAtX7YLOirZ4
CKw9LL1sFTkJUR2OA1tyGOCqJGL8bFKk3ajJxaamRPVlqmvvBhQGoPHEg26ZlV5Iq0fIT2HuTMeY
NskmmTI8V3Eb3CQ+xW2ehvqoUbWt20CgORpDiwwOEkt1XU6HWXnGTYQFAGxq2dx59SiOtLv1vogK
fSsY1ABZ3Pm+S8kKZowLMlJG59FPx+rODNpq40emjemxjTYl7NJjWYbVuSvNYW3XctpWaFyXDBq9
65v4S1KguB9N04K35ha/csMj5EXIu5wzypmu1Q8cx8NptqrmnFb8o66FEMGo3Xw72XaLql03WMu8
iQxrp0m3sTno23w0oieic5xb1+vKne4tcxcwNT7CfKvuqOWRJ58xC47T/BS5g/GNppc8jFbBvBRm
2fswijTjGvzbrKzyTNiIfYgl3p7cDd3bXnbTPU4sk+6nLD+jIy0BiNEQruoGIVtofMlL+2cTt18q
ID53RkqWYMuT5BlmuDqmxS5sNOaG6MLwpsltb+uKXF+r7L1cZL2lQeVxzmIrQa3q+SIboyoDR8HK
7rVTfjO1zoiRu0g3k9VMN1Wrs/3YD8n57bXmhViCioPpov1wKDqzN7s8V9QauKGDofDUtMr65HHi
tFYOuRs+vGaKHrcRkXTi2IIxO6Wpg56uLCIBpSjBHbQYXJi5UxH/tEJlfIwxyKKQ6U3vWj3qxTYA
MTydNKoVAoWL+LNg/rUBQRDaJ7kRY9R0yYViQWojcaQlVpdwlUevPL39VCzntZfhuewGnD/HXXWx
L5ZykHXWoqigcc4sH2PM/YgOnd5sjgdNFBqcntsxvlRGbFQPHQtDTqZ/lGVXzShNw8xdZVMkn5IY
zvra7iVR8o2HIbTOfqTG8EtEsBlXjTRId7LALvlm+S0owHa0U2vuOVwCxIBP/QV0FYkPaT59NLsq
v80yw6bF1k8r06yWAJekQOunxHAeXc85mpS61ggcfmTA57aa/TYrja6w/kMWHuuhOaa0aEn4JlQz
yAqTGtj0uwsmBeDMSMgSyzMPNgUO0Mcit39StrVuBj32pEIaxs7xC+pxcO9W+ACic9OU9LcrUmC2
LoJPck4scCIWCV4EHSJL0S5RrNIqC/zPsYAGBOXGR06xpsY7HJuQKJkmnrtNnDSL+TZu7yozbj7x
lPO1JZIfcFwnsCZEdpI+xjKaWS6WUeO3NhIs+KFF5gVus0enl3jZWlQ7Xd0B3Qn7+dGLaakTgol1
k7QitI5OtJUICTbdQMIiBP/qnOLa3fmp4W/AGBvkQshmU43yd5ADjXBnB7YZrjxs4Y5Lo6RMz+iK
q22JWWuNHNYlYAz+UZyAve4cj0ySuaioC48eeXNF369NUREhEdOs3xCCntzIALz0ylJ+uW76oL0Z
Q5Vvw6SHljkLdZPrFgR615u7uAYp1/HXCe8LOQkCqNjaWBsQsvv2dq4WKCNgkiP9ewPomcj27FcG
pNHl+HEY2+idU5BrxKNP3k1VGd0RRdju+4lkKKzz9r4ysuSTr4AJeC465EhhyU5yjFZwGmElJlBm
Y4GYvIqEsWucAhreEptBwIxGoxIAhg2nAaNk2O/h+xk3dTSLB6OF6NtjFKLhWZoPIkFyW4RwRWIy
e8j9yZJ32PYdsMVa3HmpxAFhaIpWmTATABSYMxzQSB2v0GjhbMxk+wCGrtOj1WOhTG33y4x/ekWQ
DFCWZNK8lsGNN0gpss9Z5QAXngu9jkA44kdxiYDMW2TK2A5sgj+ZVND2yAp2nhY3Qx0a3zCS8jKy
qGe6CvNQFeAJlyWa9uF0iqu2/ZhpAozNGb9TBGoYmwiO9d4wzX1oB86xmifvLrNabCgqNbZz69jr
UAfRUQJwxVnBJiaSRbrW1jidjWRmp2WDtgv5pvCMGMEhCHrzYBC6vAKO2uHG9TK+IUm6hF2lXytI
DOSqeuXTFOjkmEYJ7HpD4gKqI4wqmkbyfVvzl+2MpqfVEgOicEPtwFKAi2aOh55GTtJGc8GVGaag
E9ogl+leIKuNVuhy/Zzk6WW5rLPlQEewmHNkEdfwBzUCmbqcj/mMCZ+GLlGLXeB/VDOBbhpcR7oa
3UEg6KtLwAWdptAuCC8px4A4l8n66MXjFyiFdJxm4gg+66rDQFLCU/4cNqJ5x2qdnRuSajcjNAhY
OTGCc50zfpgyh40XeAOqBZFta5MglGFu+IhUOn9TXaK/NbM3/o5Fg8hFImGesQtuk4w44qwX8zaX
JYR515afcmjpOyVDAYSNXJeRuuYGt9OHylbGei5Baa6KTJo4F0AY0ukbdlNCQnaWyc+EJ7ibOSdA
Ka7M+kSngLcPK3Dvx124DoiaXc9Gg5RBk9byUztEz5rSB7dKpMdTX48/a7+Pt1jN55XsPeMrkhhv
j2yp2mOUSj4tnvGjIxP1oNzYfWiIgAIhVthgCGHeBbaDQCrw3a0Vjswm3lhuB0PKX3HVK+K88Arv
3Fp0B6ucsKrHdXFDVBeJPwY2KbNuqX4W6L2389hy0UglGzlWIa647mtg13C7INCCAfK/TlgW4QDY
+YlxX+yrtPJ3NrWtVaPwJBYuTefJMrg1K2jR19HqEZWAiWiX/Z3RAK828P0hB2vnewOL+IOBU5CA
Ew041Ulj8lfKOf2cgA+5Uv34U+N9Xv6gQWIt7UbXMy3pXpR2XE+io+5b49gQCfshD/BVM39WnwAU
jj9mE/f85MfoN32TwWNyZiOIZ9wphAqrHpnYx7f3Ca/sEmhn0L6mCU3Vzrn4NXGHKc2bZ9CN2vKP
hpjALHC+0NjNKnnXtVb3DroRAdxvX/aV8gDlUdoLGlmTQvL9fKfoT2xXa9dgoqyl/l0FDlGeWe53
a87tX8bUsFBe2N+TGJlc5IFG/+dXB9XmWQjzKEV5FyUZG0NYPLtDcKpKYuCL0Ri3ao464CFVVzwV
4F9XKJ8yEkKap6FqxiuX/1O9uxwCSFtQnytLUBO6eOgG4qVRN1l4InHMNTZ51cW/7Ni17wJpQRIx
3ebcQAW9Y1UT4V2vu/Q9hS1yMDqne8wDTKtMzaSOe/bUfaiFOUQkQqEdzLxMfTbbAHrv2w/sxeaV
Fo1Fuw1FPAJ9ffmDrVqCVW8tII6EgN35FO++8dF1O9eL5JWH88qlJEPD9BSCdaDblyMjRJqV2ORl
9EgVtyZyvg8SxBmxZJ2ze/uuXlY+aQ+jqjPRXNi8hYth4AuMqKAeghO6jPkmsCJj5+lO7th9coJQ
Pc/57Qv+KfxfvniH1hP/5ZQkL782M0iwCTqef4ydLiBHD3MFgy5TXXyGIZB+h/UOc8ltDczi+Mum
8GiYVefsoZGDRUKw2K8b7eeUn9351glM/Z2QCWSYysRJBeI1mGfy6GUBestph2iLCpJC+BD2iwK6
dTiwBkonJ74vjDI21QSIpHDtga8QvLTxq4n4liqzJtjGVWkPm7rWCw/AmO2bYCj9ndB9pIAmsaNb
jYAX3rcDqzRm7pREGizDREo4oyJOaXBheAaouH9DcO0+p2WYE3nVRgh3G0/Ouwz32AdfcIJdU2zA
qE4IVV/sHFAqGnRZXL7z47y+D8zCAUYrRtOFRzSUFEVip3hyxdj+DjuUPldmw+XDu3w/Lm0TCrYa
Ud5l44Z2vcu7QPFYiQq1N11ssafDo2BY1HJfCmdgUVfTeehHeaV2+9q4d21OiFrDgcRT9HxGhMDn
uM2Y+kekEZQ01IBvf+7b7RiTv3dlGL52lw4VYiTxksLNRXsK7kyPKBEuAzt2Ayx2VBx0y6VoA9jH
ty/1QtrJ4Zy1xbXIKINmSE34+W0B0vFVi67xGPiLHEuj/3ZM+A1zwhDyrL5AKwB7uvU5WLJDpvvo
k6pRZ5xb3/4lS4H/4tVaiHxoiimO30z+z39I38gBkCuUzjIr5s+se/hI+rkC4vWProOGVDFBUgEx
qcB5zCvPryOJg5iU0/To+bzmO3uRHMezKK9MXRcDdbkKT1VAWcCbwmy5jKa/qgk4I2YPa157oJ1H
Dy9xm+IoS2feOU3RnUZJsq5mBT2RRhFcGT0XO4bl0ijkXJdR6jJg7Yu6QhBKNOOh7A8JO7NPmP3i
TeqW8X7C/vFVY0n7FpTGcOXDvBQ//bkqzVSqPDQWmTgvrlr65Sxckl0PWg0te1CZ93AGPGTzft93
NwS9ek+er/qPyyL2RNJ9BlOtq7zPzDkEVoEltmhJYthtaXGTHOiDWa66CEr2269/GUZ/DbM/v5MV
XVDtod3kyovlKyhVgMsR5f9AOOkH123J5hw1asS4TsU2DrLqPnDhheLYcVdg/bwrgrZXrs9KbSIz
wJvDA7sswfkdBJCx6KkslgRpZl2UFZs8mOabya3Z1aaOu1TlrGnsjlWR9fama8v4mlTlYjJbngKY
AZv+s+mws7zsv2cDINTS0bi8rRC8kRtqzTEO0B7STJ8A3ivf3Gs3DcKSxZqu92Ile/41lA6O4oh0
goM7iuod0QnefQ/kciNKLe/oZ+Ltpo6Es3huzvX1huaLj9GzUSFhk2M7gYT38vK1VJGZ5YZD9Twt
Sa2YrbWCZAWn1wkfoLCMP+iJuNsZocPhymh7eWmktkhJmAxQ6iA6eH7nPnXqpus972DYvqgPuBqn
4hi0TRw9OKFblF8DPXEIqsLarH+mloREivT6PCh4chzmNYZd3FLpAc39IA8kM87FfgxJbT97qmrE
I/+A3LP8Z/WpyzB7UESXsWq/pxM+Yoj6vkWZ30K8hyFdHxuyBCTNNQsbXxrRaF3LPp6eCg/OoJi6
n6OBLmED2HC0D35Ywdw0XZ3m+8YRJQGsjvxp2YpTo2yAxa2jVuS/EmUE5RYNPkxd0nf7pZKvjU2k
ox40VxM205HIDdpVimAX2zkVjXs0smg5/y6MvVvMXyVVtWzn2tmHOTS3ZTmfVPw1JSCHkI+xI50m
NgH5u/2Eyl/VLqi0vuPQCn6638xZHJXn3oZsBWTI1d8x5nmPGhfktyay5efcmp0PMPjCn6Qlsjsr
YWFj0EIcfeyUHT6BEG1CNpS9nZIbZFYGn55yJBwUvJnrcg4h2udzFNxQOFcE2Qe6Kg5GwwI5Emd2
r0GAZkfb7qr3Mxmx9NVcq2e/hWnu3pV0bD6O9AJv4W0D7gHGTv/r7QH24kNmI0TnmmBkxrWDROD5
+KqLIfOCrPXJ/nEJz+uq+BC7OGIMwHpX6vivXIrlhG4xxwvkYHL587+WtDQoi5I4FPeQUyPa5nlt
3o9+Yh0DbGZXVs+LjT+eC/ZsaPhcTjNsCi6P4Ohv8BUMpKqmqTTuqQGOq0i4/clrvAadrHVN9vVi
fuJ6Dq1we/FTc8a+WBTKFCNpb4SaXqOKPvRdEWEeVeFDnaFRpR9ZB3eUTax9ghPjk4Jxde389toN
M0+wtWXVZnFYppG/ni1KDDOKek8fPNkDqKy8CF1QC+4vl3I3uG78/e1h8+r1lvMNlYU/LYjn15sa
+BNdzbskrVXtNHmqhzR2qXlRCKO+47jbt6/3Yk/CA2bYUMZw5aK0uBim/kwCSUJW2cGpGrM+ZvFC
2x/HMP1VjXn0u1MySPck1c7XqjmvDVrsG6B7pEQ1+KcJ89eDRY1TgTYUGvk3wuoi9wkHShOfoAF7
/vn2Pb56KQ7EFFuAQGh5sbEkxTWretdyD00vxTkyvWodpwOdgb78h26zP98H6wmNMmqNeEUuNu1h
2tKsm1z3EAGDHhDoh9mHyB7BAEYOTdx6aO1iTTtAx1fe4ysfCp5im3M/1gR26RcfCuEGox4iyCvV
iCoSpgmBt7qub+rCAXVWRxSRJYVVQzT1JvBb/c9mO6pRHthLzioee3iBheX5sLWBPbdskpB3MdqO
yiHZKS2M6NBIy9+8/TYvvpA/l2ILz8xKHUi/EHhJtsg6kz2GPppKROtljv2QCgurvh+bH0qU/f8f
F2Rvxy26yKWZz5/fm9eHha9AWp88NTkr0y/Ve49czZUavQ6JSzleeZUXn+SfG0QizYtcdLVU255f
b+nig2yNopMTVsCzLPOjbBN8FKrLIRJFpCG0vbpyNLn4RJZrAsVAm0cMgIX26OIToTnSo6Em+8cu
6+A+FSBFNlaYICwKra66tut85RU6aB2VRHEvqOdefCVQSEaz9el2l9M43wo5ydMcd/7esRq0tVi6
f7w9ZMxlG/vX2eLP7fHdmyjnKF0iBH/+SIvRdFrP6eITrvISkaP0qYr4Rfr/ODuPHbeRLQw/EQHm
sBUltSS723bbbocN4cicyWJ4+vuVZmNRgoi+i0nAzJSqWOGEP1CsSmbje4ymaraNWoHMdzmO4m8a
q9NPlPKSjzrasFCU67B81yM2NK2s+yIK/e+HcWxkJ96iGSW/yz+3oO3MsGhLIJj8K9NDyCP40Lgg
molmkGIBOfUcxZ6yC/Oh+Xt/TRYXxnlkCoJwJyXrAMj65ciRJzA+xhIbwX+nemnC7Nc4I+TlaiPI
5hLVyToiylPNwdklzVyvhN+35g3bBUwzoRGHarEDWtEYPOxTfJqm5LdWO8KfpDvTprai+W2JGuKm
0+NwRzq0psJw43Sh6wHPTiXdAIq6eNBzJxpmkJOcroHGo4YA0dY04uJQ27WNcHZJf9up1oCbN44X
41mAKGWy4ZxrPf98ZoQm+9rI+MzdnGTpgRa+/rlpu9HahmYGLub+p70xRZnCmoRNBCxw1S4/rQKB
p22IVE5gkBRUZdV2i0bteAR4AnMsB6KEkuu3+2Oema+LI+ZwvgwCCVWTYy8GxTsnQ+IrlVgS7yOI
SYGNvdK7ONhEeCfWdI3RRzYdAWJCZJQI8yRQBfJjmouiYWLGJwEws/TBILlf6O8jD3f/F964dKiN
m3RS0SSBOrfYcujmOWXRT1JvKLZpjoDRFXj5VfaAiUejP6IPQTfj1WNSi6duAqgbnuIS9YyUsVBM
G+2asjdBOwnPQBDciKVhTuO3rvP5/nA3thlhh6xeSFKesTzTveGWZYJ+xwkcjXEs0HH161JgcKUi
nn9/qGVZSd4fpAKOrKbxyeEBXH5vDTKYl+gFsGAl1w4itYOnEYe3bdMJWsfCsDc13Yq3fYQKYu/p
SGo0dfmQtiB4yCxz8rHibzfSdQykQVjXJSuH4MZa0CygIqxLOBWVlMvfh36qYVUoBp08XInha3rj
PvXSeZtS/lm5zORUF1vfI8+D+EOJDMCy/Cn/nO4xyarJ7RyaYnxsYzOqFcqjdkA9cSXKujGQo8PF
QULGcHnH5J3+z0CqkU/RaEIRyNCs/+w1NcGkNWciWFm78y++mJGrArmWBT8+Ljo2+uVAg6bGiALp
+WkqsEIzZ/JuxaQ+kSLX7Juz6DEycvyxfZ5ygLfKjO/b2wFhvdp3cwd95zJyUyyDsAO5v+uWZ5j6
M6h+WeqnPmy4y+oY+uGxBcowP8G8TY8TmB9JvY0xgZ6iR7v00k/3x1tuovN4kG098Ofc3kutK4cv
iY5dl+O86yJkEWpj6Pk28h3xRqkr4Fv3h1u+isCA2bNSN4sOJxn2Ys+iUIFKRpFEpyCA/Ng5jX4Q
idnuw8x2Npi3YkcgwuxY8Uzt7o+8jAbkRHmF4Z7KmjjCSZcfHP0arSo0GHKK17cfRgt3+rDAPTyJ
vGfqhyZC3eCPJ6zOPuqp27163owOh4KtRhmSv16OrgILnemX5SdVDUv74BV9h8Uk1/V72GD9+w5b
za/pKPBkc3rNeX9/6jdgBdwOsjvLvqKlbiyOL6+ojsK9mtPIN/WNw0MFkglF5SEOX0wbSRZbthaN
HrcPrHxHEM+eeBROmn51vdJcY0Cdg99/zx49fdlfOpdZ6DAt+ZnYdxWWq0AFdhUDlm/fpZJEWOpd
tgODlxobfYpcjByoI9bbpGkS3XetaXo0kWbxntwCQeuxRxvXCJpk9ivDGl8SmDnBPm+HGcEk4ss3
KBm4ne9Iin8DVGsblToFSm9EVB0UtTvUmxiRzeM4ldZzlGmUWtiwuOhQVhJAeWOjxN4AbynTN1ov
/Kl4jaL6pjE0j0KKKb71jAgpzcyNw1Oa4uvzvSgyQqwB8NwBPzn1yTYbw/C1kMrEPjhbFxkIy+1z
odu4sUyIGuyB+GsnEQ7lN5r86sg74YkMCLxrvOtSA73iIA2jhyC0tHaDfHOaH/Qp174oIMY/5GhH
dyDMsH7eDCKZ9ytbZnkRn7+RiUICW1amS4sgkkpD4IIgzU5JMlO87V39EXfckeZnMVAVTVyqYgP6
vp2DpXbed1gQx95mbKMUzz5XwHS3kLlKX307koLzCpFScT9Szbk8Rp6X8SQDpj5RvceerBYlClGx
86XpGw11YbNYWYbrS4PxiN7py6NAx71xOR4uZiDtqMudWq9Daqu0H8A3bOfa3I1NWT64U2M9mkFr
HmsLvNrKJ5D/86tjwkLT8EUsAzjK5eCiVegH69Cm5xyfyIKDuG+Z92cY3PGWrdLtW7NSyaHi1p+B
d38f8tx8hziW+7rqqyP3Aj0EIIJkcLCqF5fXaI5K2Su8ETSirWMd1vNR00Lb11JrWoEmX78PmqpL
PUKoxUQ2y5tqGMYQ4lxTnKa2UrDPno1TlYNx84CJY5nciINb4k5UxM7x/mpfv4NcjlJ+kaI2SdOS
m4he/JxYvBAnN270NwUAj22SgVd1XaCM94e6fuIZypINKcB6pKaLNxCGjt6Tn2OH0qT6HwoC8wvi
ZKgaq9Pwq3XK1WzpXB5f7iT4yxJQRITuGosPiANZ25SVATscOXccGczcmfFh6Vx8L5H5B98y1VOy
LfVafCcciuJNBkXqETA2jA8HmqHl19CD/0JVKx7ppdnNVonNEsPDSKtiPN3aELR8Yu4hLZrlNk10
+6kKW/MHJgmxtdFBm/6lqO8+607irjQ1b60muS6Kc4S114IhJdLoyBbzspJm2cgqW9yxGRjUpHa9
N5bRVcPKuby+E4DDcSCxzUI+kfLO4lhWBShyl0CibRAbbwaw21BY9WNnJLhbuMqPYGhyIMkOkM3G
U1eme+tehnlsyIKyrL8uPmUAUWsozYTNU2XWj071Rg5Hi7vu9v4mXWbYtInJ5aHfn0tmXEGXsyS9
rAsFlPWp6sevzjDTMGum+CExneChjroUeHxhP9wf83puMjiy2acULSiyLuZWGkILuqyXeitDZW+G
KNZ/wxNJP/4fw9DsIHGiN0th6HJqlHGjvBvj7ETVE9SviWU54k5mJuqVe/P6MmM+6H2AGaJ4TLZ6
OVDseoUpSgWqt9u3/kTZjTZz2e0DHCuwJkDFNHAJAwMPd4r7U7zeo4xMlAuQlFK5oy/erb7vvYmG
FRKMAKs5zR5JTOVM6i6dQpxHHFSQR7go+yQxXF/U5mp6JbfH5Y0DvkX2PQi3qSwvu2hoh+V2gs0q
t3duY2CbB/saB+CdwD3Or+y4AX42cAl1YzX9sCHBor+MBPz9Vbi1n7gRaGtRD5Ox9+X6Uycx8BPT
klPUBE2OQo8+fDBVvI1WopKrZJLDInVtELbhYAIfkj/kn6w1KKF8KwRAp15gw2wgJDpk6rTlWbUf
HWzad0o6TZDNaHAVmBri+Yc0Z1tUqK6r5Xstxneug2MGrnB2VnbCjXMsE0mJ0OTM0h+6/GmdUBrM
akss72nQKtuW7OdZ04aKVF5V+2+wVDUIKJh4Zv/P4tuUaiiZoRV9lchCInHrinp7HApggHVmgdYX
ddQ+3f/It7Y6E7N4u6EzAdm8nGBb854qUZucpsFBLl1o9jw/Qjsww0PuhMEbC58ASjOVXX5K5zne
uxpWr/d/wg0gGzOEeKCS3REkLufq1UQVmulGp34S+a6FihwLqz1OEIb8tgGzluS94kOoxZfWCwa/
7KkOgrz8fP933Nrv4D2ojhnQgwnULpfCrNsCDVorOVk9H3iHxn9l7ia4LMHKt73qNpw3PPUCEHNw
5tCbuRypoUEFgQEdCbxjMO5D/eztOMYm6U7x3RCO2AyT4TwkqvWidWLckPTDzykxTBtN9DwSd3Bf
7k/9OgrgBHoS3yMLC4a6OIFuTSheKRx1V9GnT0Zt4j+ie9k2RMTtnZFTRXr9eFDkWWVKefgML8Yb
WkSOtQqJ8GKE25EFrg0zXAt2LaSbQw0Ue+UY3wjhwD2gdU/lghf5CiuZ0R2fAR+kpzDrcx9uEh6D
yvysTvFPuNxvUgP5/L4ZH0kG3k55KnZIRBwsZXoTq9rfLJiPreN0W8vEGasu28OsQTXGpuT9kEC2
i6VWWFMRDiqViZ1AxR5NLUzm7y/aDQkCOYkzNpAWAV2qy22jmEofB4mbnsZSMvU1FcRl5MVvhwr9
IF3QJdmU84CkWzTgKouy8NZzhlfCVshmLAC8EhplGhI0uMhsK30Iw0ald1CFZe1uER3Qs71o5qHf
TLYyNiuTXuxM2S9H7YWusSRbAmFZ7JTSDBQhNDSTTREoX4qi6B4VksXPOn4WVG4xKbq/yIsL/zye
TNXoQusyg1qM14VpPUKYUQ4qKjI7mFjJmxJt/mdjhqkYYB7xYmYoet4fdFlh+m9UygSycguGxV1U
mEKC7azoGuWgDXAQfUUzyo+BFmlPSZvV3yGJw6Et8bbZ2G3XhIQhaHT5gmKJvVG12Y32cKaGcWXp
FzmdSwQjX2PZApQo/mUjbI6VtkqaGqsUyvtA2rLZbHdzIIw/jhIHrwQInJeAMgH4CzAfdB8Wt2+G
e3sd22pwCIs4+2LbAmsEWhMvPfrDKxNbBJbnodD4gyNC6wV5wsWb55hJN2OhoxymKc0/diNSyqxl
kPtmXbSfZ8foTgnGKzu01dYKuLe2F0JRtNE5QwR2i6Ez1ANFmyLXV4S5sU1EnO4GL++/9XhZ+a1d
YWyUVuHKw7YkxZwn7FpgigGLI9KyRK6q8IfrvpnDY6I0vQ4lDQ8fqIbI40Ein4w3WZQijJ1ALkZs
sRvmAbFtPUz3Qz8N36MgQxTPm3K0Pli2oqR5IzWkESMi8Ad2y38alr2LFQ59u+j7/aNx6/wDPwVI
SjeWg7lYsABnZ3ewLOUQobd+aqfc2tuYksGvBodZzDQf7o+3vGTPux4UEI8g6HqEjxb3GxAVaBuO
hki7qb5XE2FvS6G7n4FbDI94IuKf5SXppg26d2a/Fgnry9nKI0fIR3uUJjAt98U9kAxAMIu4U4AY
B+hqiaRC76A1O+sLESJV9VHgdLPHRSv85eEb7B1ASWjzZzo+PFlY99Tv8Vbd2k7Ru0fkdYXYlmE8
YmfZunON3xB75BTBD8LvE1LsAEYzFfPOmGqAy31kDX+zQRu0XWYm5s9CH213PzYC6477a7w8BHKW
ABUA2Tscgas7FppJ7jYlv76NQ/SmdRG4JjaB5mjg+xqO2Grak/sFPWlFX/u6i6Lg+euSINPxs1BT
uNLO8YAgNRHB8EF0+RT4aetk34aiielITW78uTd6Be17FgG8qTeMPzM9b6h1D2L61SAjslKNuPW5
6aB5qkGOAbt5cedFGXIWM5yYg4tERbqpqnE89iX2gHB80g025M6KyNatK53ZcZQQyOMqWEQQHUEn
PgCRd5j6zHsOZ635E7fzjLHBMK0c3MVQsv1L9ZsqBK8ZN92Sj4Vn0lyBHE9Pdgnmskwb82lGg/th
QuhypVCw2E/noWRFkM8JSol5XcZF00jHIJtI0vD9jHdu6Uynec5qH7dwFFf60kEBKVRfuZXOgRBH
VYqx8Q1hul2OCoWsVMpqiMkEM5znvEdqr5JNG2dbtZuzXY9Em6psHa/+2uw6MNUrkco50vq3SCBX
mPo6dTmyCLRR9csfkPe9UPPcA7MUhoR+RIY4X/dl4yJ7UYnpUy9a50ucFjU2eFS9dPT9e7AMSR0m
GMKb4R+3mN0nq0YFddOaqqxE6uPwe6wMr9iYNlHwBl2H/I2FP/dTiExcvsVhSv3kxjUFS7Pr5w6T
gkg8OVGCORkSHKJCuyfGuDJujKL1nZQ+06brY/cZ7Hj8SKxXpjvhhtoDzguotiCFrrzEI7CHXaSC
LN2IoAiBfARFKx6sYsIVa85RW931EQgMnHVtBk7GtKz3Qe/WBh1QxftBRTV5TwDffLh/TS1Op9xW
YCUcLnvJOgKXc7m+IXDz0oHkc4qHEa81N5/xgEW0oiwLZ58phbPyQZepOOMh6U0shci3Sp9X/p5/
yiAE9YMR2YFyzMYMC9bSih48xJZ2/Rh4h6yTnvapI94gqzzu0sqNXu5Pd/nyyfmC0ZReCIRfNmi/
y/GJzULwQF5Id2isKz9GJD7fYBGGwJCIVQxqh8jSt0EiFQMUlKiibVVzro8ReqnWSlliEaKdf8u/
uJjFke5Du6hSDfBIYpjNoa2C/F2vobZk1xjcikLFLjUqo6+NFa/5gN24t2RWI6UIZQ9lmZuLdmyJ
8svoFIlW4Gvft+nGnnFarZKxX5mlTCYWJ5h2icTjcHxlrfFyxZsMi8cKLBttbTt9b3da+aMKh3Dl
0r8aRZLZpAyhRLogCSf33T/7irOYAslHxCfAhuWppACP6W802mtQxauyBjEaSAhKtRJf5F6Jj1d1
hPdWLgnvCcLIbBotequD5Wy27Lg+xuAqmx5dFJqKB1eU80vUYJmsGUX2RW3yWdt4usCgt9A7GgD3
9/bVR6XUAqCP7wlsQvIlL5eA3ipasNBlTy40po+8I+jRQFH73IZKtL8/1Fn9+uKjnsfCBYB01WYZ
Ftdy5IyjmQUUj7Gy1P4kdIhOWpJ0uBU2peXjMtcQYfQe5lp2roASrp3efhN4efRTd9vpJ2a188nG
MDvyrc7J3lcEe6g4EhQWVBb0KCK8E+NvTPjERxyk3ZJSuNr/cY2UIrHmTc6XHO1Zz1fbQdU2jtGE
EMO03j5pbYX+bmBhDvrai4viKpUcMDD0uiGlLlbXbUU0VFOfnowJvVm0WrKy20wE6ClyhFivbuwp
bMYtxYH2xcO/6NecpdXz/WVfptBEzPwIiYnhVbR4kRe3Z4zy3UyJC4AyzMOdmnd/4IGUL+A23nUZ
BoU5uJqNDv7qoZbggUTXvwxtiQ9PXK7JyS93myyRcIuzFuQPkmp/udvGoOlx1qbtTX5pYh2MXC7C
5NmQfXEy4Ocr2ez1aBRGCKYtUlpYx84ipmvFRBinQzmGoCdN37lGkKSqcHjZNqGy1hS4NRpeHvR4
5XVy1ZQRbdMFeE4rR12vQ9VvrD6zj/HcZLinNdShVh6lMyLx39ME5hmteY6sxAFLE5vLtewpPwtX
C5Wjmo/qi1ZjMAYMsz9wgY3fomIicVEhypa72LKrn6Oulnguj9HbOCmBozReFrxPMVjE8CKzo98T
mqkcBwh24HhGku5NMOZJtTUqBfdUXDy65yjggtpowPkrTL8Bw77+cyFwDipEfirqkYvrwSsHJcqG
LjphTZifYDLbTzjGQN0jF1sZahlQsHYcSoPwkHYdjfLF85KqOmp0bhkcc9w793ONHqg+zsMWezLM
x1Ut3Dp9Nx0VUZd7RZAg3j+SN4Y/w0wl5pG4wlmcyKzuamOSyhaTJk1XayQrSyTJat1+r6BU8ESH
u438Fj0xW4aKUfa2sMLVUvPVxcAq8C6x2ETJsoWz+Bl9H4elO+Fo63RoXnrEb8lX9JNj30sirBtw
MztY9mjuO0iLH8dybBAdzLu9EJ62vb8gVw8kP0VCrmlvnzPQcwT2z0vsYOKQwHR1jyOyLN4WDDa3
gVcizov+SGy5p9jWx9iHjWPhUgwrsXvw8Ng9FkOXovI4xwC90smp3jZKkCUrbRhTbofFUaPyRhwi
v5ZBEHR51IIWprvL3jiNtekNe2FQiXSzIfyoj13u7eoqayEJ0RZ9mPLA+D0RpRLCO3pG+lBm4d82
1udvvRqMGa6OrvheiaoeYDc6ZXKYWmv+kI9ziKXz4AZwTXNyXTer4heEgSmtGti4456AjDuqPBgn
B9sK6NvPjpTxXUVcgCZTbBUCc70hTPbgeKa/Ko0jifpScazsGo2NjaF2DdaiSb0P2AUo7kcHsOSP
sk/mT0IxKse3S6eOVl6/GzeiIZGmPECyI+4tbqjZLdAl6BT3qA+IXvEKpViid7146411u1Y/vLWF
YHEB+pPMGKlCfvmReiC0dlHqCuoleoT/NtUD7XNkfsLTp/nuDcYY+VpfGDi6zL1mbTENQWvEy8jQ
dpo3TFh29OGXTh8pAd3f3PIYLXcPEQ+/CmAOMcAiWyI9wTTZCcMTxNbgIexMfKdxKSlypNhR8Vx7
9daGW8QcHj6K+tQoynFQ1HJvaXW+w+cm/z30OETbY7RWM77xldFTgv5/roijP3C57mkOFoUWLH1f
IK77VuTkpsNkVzSU8jU7hSuqhLy4kYwihJQKFEBYLwfDjHCKG3bqabD1gpp/jGOQVplvEOWzfIil
lo8Kw6cW3cZDnKYpybqlYW4G3Djr5D8iN4VForW2BsukTP4sG6YrzXDJx18KMOAgBejcK0OQH0BA
NmFtONM+r60mPJRjMX1Tw3D4HJuN/stsDWtYeU5ufQGq5tRdeNHweFhcT6KAv100TXiypwEvRy15
qfOo/wIvf/x0fytfZcJyoqw7ERxKNRTqF0Npg22XSUp7rfTm6THhnkZYF9HbwKMj4muuUj/SMey3
kZ2ouyg2nJOpJ2tiIHKQiwMlaw5gzoBL8Yyjz3m5Cco+HMsQWv0Rl8bO3ai0hx6nDoXC3f3ZyrR+
OY7NvUVbQL6QS5Bm06tukkWZesz0NC02BixJhAfcKCFfKz8MSds9cNTs5/ujXp1fZgebjRBIWq6o
y8dGHxUTpXDk7tR27E89Pg4bQ1fsfdY6sY+odPLa6wksLjAKJMEAupFyL85viRtJpJRKg8yWk+4J
OY1diH3uoQmM3PdUTvNr58cOkjknEB4E+ZdhnjPoheaUc3fMc6f5WpRap2682kSYB4063yjifqVa
dXU8pLUi1y71VvJXXvHL7TKKmUe3dJpjhYDZsAE/ZBabdnbnh6whxn3to8eLh9q/7MiQcYGZuBzN
cKQzQ2V1xxKq5qcEM+TPQ2chiJtY08r+vLp15ONKm4AjyXejCnU51FjVuNMXFpoqCthyFOljyzvk
c+J8TwRU+E2HZNWHBHz6Dzoba0iw621K+iZ5Lh4bla+pXw6uDrqgxhR1x2yKvsU6ItdFOWAlyG38
TFFnXonBbg/nYYkNBoP2yOLMd3mgQ5kK2qNtIpEhpdvRy0WK3PCqB0VY3XjKLNiYx/t79fqmoc6J
MgRXngcJftl6xa2v6s2ga46C4Kr3kWkGoYpFT7sm4HQ9PZAX4ITpLEqyjLu4VyfcKdyET3esFANr
3h7j3ieCOJDKYsh3tIb1168nGD4K9FykXHFLNUKjR72m7bv6qFZGH23G0dAeswGGmZE1eAXbFKnv
L+U1lk3yriQyWdYQEXJaTFE30qZN47E+DgjDHOxIAURTGD9EjAtybih/uzb8Qlu6wZAdVRRlLGjO
jaLfIfSCDks5Z6VfEKIds9zVV4PH6zuCKgHLLivaoG+dxY8rzKZO9RRiFDKQwQNWCPq7rhuwereS
aBvOhvBzfVAxVZ7zt9HoQSnKW3MTh5rlN6L/zZ2SfLaFl72zCm1N7uF6b3Bfsma09SRif7n1LZyx
0AaFvFRPXnJw0X6gSWCgzKl3qr6zskTs73+qG7v+/PrQEJfGuM7iCoPlqpi1rqVHC0vkPwCRon03
G2vmbWes6OXzSsgCHQ3gOFEYBaHLGyROafhXCNIeo96pnsDvRKiQGkEBDTDLYLzWUTkj2YP/AmLa
RhAOvlLSf92UFWKND7rZuj9HDZlWIyTAinP7Xd2iqvwwzAZMO6WKeoxkqsbJ0AYq02CH9rqrHar2
/zlKUBdom8o8h/7hYh5UgkY3iKrkWJhl5ZOzf4b75m2JoECiiNWo5Kp4gLiJdFQlBKL2Q8P4ctng
N3iDo4/JUSlluoyrRVFItxNIKoc8j/PHfNJC3zGV8HtW5rv7W+M6AJejc0fJRimbY1nDtSIB8BYl
omOcKEO/DaBUxH7rDbPyPNRZHjx1c4VJMorKU/HsUMRHrNfSsgG6Y9Gpe6tX04+oLaFrTjyjiL3t
TpV43YP/HzyHMpx0kAatuATS47Ayd1MugoNThfNb10nmD6Iz6/1sz+7KUVmEiOehKLBCUCYyhs6z
eIIDLc7mWhmCwzxiAdiZVvkopPREMVWtb5kd4tV9l73OfOq/QennyiyXYuoS+ZHF2A92Yg4OQ1+U
xgaMgI56feR178s47X+/7oufR+PBBRwD8JuAZvHQFxaOzCYb+qAjNEHD2J0y2x9E672orcCShTq+
/RVJiqbYNMmoYpertPk7Lxqr3M9w63D2fdLDQikso7Z93VHMNduBZSHrv58o8RJI4tCkW6rUNAZ6
9L3WeIc6qcHfzKH6bUqoZ6kaSL8QqcljFyLPlQ2o68cNj7c22tG7tsi1Yyd4YlZWTH70fy62/34O
eFFuBMm0XbafQYdMURBO3mEYimTXOF3wMPeYUUZJrILp0IMjbvWjr+IT50M8m/ZCKTUf+fm/7aSV
26Ccm5V2mryClr9IYinYoAaP/nkB/ymvGVHZNxjzeAdEgEX1JoYta+KSqdbOTrRzMKycipvDQe2y
uYz4Y1maLoU9BuUgvENpzg7EUys72tT9j2pUW//PYiO+wszAQ0pMxeV1aACvUtMZVe14civhl0ab
zv7g9MG70ClCx59cffyCSL9R78JIxJ/UGtrltitNQ6DiqIXqDnIWZsSxVYfWyjos0+XzTpD0XMJ0
GO5E65c/zmucvJlNmtT0H9VqO6iVCLcgGocXoqzY3kxZbH3ttGJ61hCSmzZANeaZ7peTayvrdOOT
QAqgQEGaYEmo7+UvgdhD4NAH9gE21U8AzMPb2dIxcoDc/Prbl8QcGzBuRIBMS6Z9qrvwU9PEOQRa
4PlDVUwPrc5DFFTjGlzKvt7WF5OSk/5nW3eJCUwI186D0dNAxO1k8D2R9Cenc/qNhh3Cyve8NR48
c1j9hGOkPou95uRmalOItQ9hXrknb+4Qfh8S84vaKdNBYP6z8tGWNU25fyg9UNSUpnWE6rIw/c8E
G4LRgianfei0zi42/KsG4kmOmiR7EWpGs7WKeDOEqvO+K0JdvNHQQ7W27uwAQtVHA24KiH7l5xRY
ycv9S+7Gwwcild48JCDS6iUu3ovFWM12bh9ywwo/j3gdNBvh1vNjUeXeIxoM1l6PI8VYKR7c2MYS
zESngPWwgOBeLgiVH2/S7NRlG1fOMcCdTM4Twf25XJPpuPWx0ZxBlYXanpTwvRwKUKhSO3rPDBPL
eppJ2zZ6jINEHMB0Giw4yvdX9MbUuL2oBGO1i4jrcjwVHzBnyBr3kJhCe5cxezgHxYTuo+qsJH+L
EFJuK5DjYJdhWCCVsNxWYRzOmDe4nJtZjxTiRxOKVBOkzSerTFssTibD+ttij51tbJc+9SaNwjF+
XdXyvx9BJAmxBLYqf7lcX70etdAKE+T6YowgafaHyl/LbBpnYwqx6o66+JqEZ+gTsGtkFo8n47IT
3+ZWhZIV1s2xCzGsSlFC3KmC3GST2GP+3I2NsbLIN0YkSsZ1l3tQ99AUupxfhrpnE2hWegKJZe/I
IdXDhLMI6hd9/1ZPW33lsrg5ngw6KLe7xtVHnUusUuw2zyBk0fzddhhjRzBo1f4HWrvJTzecVHPl
Ey4ugfOiksCpNghNCkFL2Wm7T/U565F/MPQSRxGy1w+DCNt3IDu+YiCRQxwJ1gArN6ZJMQYso27R
LQaNfLmsRhQ61uzBU3WaAdcnp8me9NlSH4WW1IeaIvzrbpzzHKlTkk4QXZpXaM1iDtLBdur81Iex
OKViDD6p6JZv89EEcnf/CrixnkC7gFZJLDoc/MWW8WYl1JUJ184yp5VSIOC584Iw/ILaLUizgM6U
Vmpr53BxGcgJktGxY2QPhwhK3kv/vDGdIawUJGF2cpyKi7UMOX4+jqhm7yNWQ8uu1YtMSF8/jcZO
7aJRFOWw2lfmflXM5GfAqZQ0M+q1VIkuf4YgoyinJEEXouvHb46aS3fsiUevaSfn25ho9bs5czD4
q701mt2NLUUiTYUPBJjJt168smwaNPtakZ2MeqLmE9RGtHdF02MXKfJfA+nuylFdXPXnJadPwzFF
qoTi9GJAiOWFanfMtc/z8knrB65fCL2wDNPcdX/e31TXKbtcWUquSFvokv+8CP2cmY6Z3TJaYSvD
m3DExHMrejM9BkNPxAxFE7YDyZ3xHWPo7FBkpAs+btrKIw65tvFgTzmPRDoGrQVcWNjRykV5a9fz
oAPTRb4HkP9i15vTnISZiUX31MYaVmqOs2vGnx0gy3nTKu14spMG2t39Vbn1CeDZcz0jD0CCLH/U
P7vemMdKITNMT2YPkDctkhIDTXUSB0jw8Zr20jIPOH9woKtAR+lQWzTPLkeLI2AA6HqkJw0/7mNP
KZvsz5QuVkF9TDoRbWbTaBFwqwYcsOYYny6j//X6GYMXIocHcy6VPy5/Q8mODrBuyU64vLSo0sRe
8QtocOILoB3+/bFuThiVUdhwRK4U+RaDTWk0eXGb5ScNx1jUrsbqCDaJaU5iCtnlVHSzUbf2eY/K
3ZACki4mNXhdneS86ryHdKws5ny1sXDi1vBu41yHaiDQlICdHvq2Vai+V7TpymDLIsR/o0lYI41+
mjHLiNiIpswotIbLWyPrrwah7TBLiQ5YlSoPY1zmD85cwjip5OQRwYm3il4OpwKVyn0bNfnHlU9w
a4cD65NoNBoK7LvL742cOMsMK/7kWnFwUKu63/d0p/dDEL2Ht4RQ5uC129RKatBcpbeZBzP5gZQU
jrye7JeLpngwW7Do+GuucRdvXfY2Tw7pIW1HGrmXv22OakOvXYM3p8Chz0RN6S31FPe9IIfbzD1O
XY2IB/QglP/jEJA1UJPg3iV7WRx7hOXKKpnZlxgqzm/5OxTe7WE61DxpK2fg1vpDaJNdQHnollVI
Ra27Ng1FeiopVP5KrR6TL1I8DoEZt9qat5U8UP9UeNh9VAIlHB/CBdnY0tuqmZuI8RTkO6LKrLdd
79op+iiztzbQ1adDaoUmBLUdtFfBjy1WMCTmbfJhmo/zbMQHzcP2jZAhejcq4cANGllvoxYYhglF
YOXKvpqiHFlqJvFnhB+WG9qLo1KLYsc64tQOkBWrMvOn1mvV/zNDJii71FI/fQlb0hPaWCH61scm
y3G3VZ0dDuE/B6NMMJNmc+5rN2q2QZDYryM9oZ9GCVlWWsntZHq2OLFTEsRWTh3oWKK3i2WqG+n1
tlWzUMHUcMQOEMekfA2VfX1vMSrjIgxIa1UywS/PIj6CdLKVxj72iDIrG5RLjF0GgMTZFE3tZqeu
DLv8EAeGNuwGbvWTZvcT79eQ1sMmqjqB3twQYKm8cn/JO+BiR8vfhRct3wDcFLDAy99VJCgtwEy3
j1GjGActK6Rg4/Rkk+4/6jVNwwQ/Goofk7ZBPU3zw2lytvd/w9URlj8BoAKN2bO7zuKDWDYcHjOc
7GOIYTqbW+uPUOJqfy6NNazJVQzKUJwo7gsOMWiFxY1Icc6d0I6xjwBpxt3sKi3drqr90EEw/ozV
1bDCDLt1mBCPAZYHo5uu7CIEVSId089UN451ko7kFX06frKKQjzcX0G5QsuPSAEUnABcLGK7xbS0
PG9nYzQZxsFp9SFvVWurTqF4FmZThA8tkCjjK/J1RrJTwd6OW7RVvD/3f8ONpUVilIIK2Q0na6k4
V3d8LYyuzCME3qbfCc9SsjejNWOXO/R2O72rE6U/3h/zxs6xqGpIQiVpBRCCy82L0AGYuBrr+qaC
SAoptsfEa7btLwPAtef7Y10H+OiZgqyXJtgGorLLRaYt7LVDH1pHRVHaFo2xzB79SI2dyR+brJl3
lRbo6p+8Hd0DJeLkl4fYHLossVVNHzD3GLUXa0js8ICBN/Y9JF3aGjj+xnaTOqBUa8nbZfvwcj16
ryijdEycI91rcBsC3b9vE1ZwawIi5q2PTdRDVAGMHGjK4sh2BQDi1q4xezYTRxSbccYLZ4PwfP6+
7Tw1wpE86pBEsxBT2WaR4dbbyounelcqhf27Co2w3SKGGn3VVGG33PyEydsM3EcCKAPEyzbQAYP5
SIYRtOcT148/JA5e1k2kOXD/5h5dCc2q+/GTadTh27qnPrqPrLSO/bJwLVKaQIO3P+JsVzw4aW82
m7pDD2wXUC5tNmOggC4Y2gwyIE7GRWH9bofY+GInka1vSqwzjE1eAkw/zv/j7Dx25FaWLfpFBOjN
lKZce6uWJoQsk94zmfz6t0qjq1JDjfOGBwdQNV1mZMTeay/5ZOyInO2GeCn04E1jzv1spH4xnRCM
uE6ol0tlfVDmvvNBn4+tCLeQ/9E2uNj+V7STfGepe7T1pv2R5pabDGnOzTF526ipsiMwzea4DN0S
40sPPliR36k+kFl6DBagebE9X/y8oQhRdTud98gzrkwtM3aBO4y7Us3kYc9qjv1xInm3/lC98s5u
BI2GE+q5lwcI5mK9rJlfzSuiryNrf36oUkMSMFUZT4D6hz2wLXE/+6W2YzU1QBIJOzZIJEr+/aG/
s6hw45kDIASh5XZZHxiW8IJicM2jP1HTR90iC7UvqsJaT0vj6vUHBez5Xv6xdp8xUnjvEAWydtM3
vfhmzaxW6FrrU2E6PXlGLgbxqy1whmNrreSslyJdUJqi3/vgIf91nWiloZey9yO2D+gF/fnDSLBR
UtR4QCxGVnZUkKPMfE6bCJSeGtQwH9zWv6+TKQbbLpvhuRdwWQC5g2lWDYLVU819fcyNrJiPVTNq
RJ00U3FPRnt1WAzjQ9gRNqy/7jC/fBaGIxekyrncJUjMy7EVkL8he6NNgLeofWBWVSxTbzx6SscZ
hnhh31rW8lPzhyWejOVzoVbneWjr7WhvHMwsaQ5xSbRs6JRG8GgWM3FCo9tMW2i5pXkks8+/Hdph
vKOW8qJWd6sb08jyp0oX1RNR6TYJXKlMWKK2U2M3w7ei8o1Ejkpd1UEJtGcFpzbW6ktRkmrgLekt
404jzu35ZDt9Ec/DakdbXpyhsZMVDWqxQqPu7c9ba2ixMQxmPIyafjQGbDXrpNLjUJNUWLqBFltb
3z/M85qT0mMpAS/Yl0Oy1F5FYTdoPajsuntpWe2jzFv6MDNFmYcmXdKfWNqAcjnTEq1pRRr1rFHF
dM5MfH3nnZhHQY5sCUfQpT2GVFzyBWVt85L6Q3kOSCxGhsSLOuWN6+Rhh+Fyd84QlbFeNHoMdzeP
cungk1hGi5s8SuNWaGX3IgG/RWu7rdE05XqEaUiRMtn0L1pbGDezgjekB1l7zLuBaN8UlelBb6tu
B7/lV4a940ZtmnGolZc+cojpCTc15YIFzzcevcXafklf9bHklbyx6QWiqCDEO9IQO4Paz1o9Ltwa
18naP826Ka6kZaxflZzrWDn1/CqLSX4TnMtOpk6+JbPwc0+TVyN1yylqaTKEbl6OR6BPknS6FT8+
dsBrXbbt0zRuKiIHJ13DjuiwvV3n+n4rGwaOdebk915nrslgAdLmgOaFs1Vm1x4REDtjafy9wwp4
KvNxfqTPVOJTGZc4d+xfGclQR38VzjF16/okViiPTpZfa7KqY90prKOdOkG01PoYNoZqvnXDOLzV
E/e8R/KHjKncQr+mKyCcqYuszvfCLq+RRFYr0vMiKx/Z37szIUJ0B3dqfs4Wy4SB75o9mr8zV2me
BKS43mcTm+ayaP53S3PsGf/8VCPp7GZJCq+9vGispjHcpOCh8oLaptXuMbYhGjthoZMPXWv3J5fi
nFjHfrn1VZ4mxjR8VTq6kxbGVagPRXGchxzWlJ83u608b4bVqscU1zJcvLq54zNc9v74G4Cg67HI
MQAtvd/cVVa93g2pIFHN2xzM5XnX3i2rYyXNouDxuufsoyqlRZhjEdKD0WH9NWvwEVlZxrmmTz+X
hdyTMpPbK8L/ISJPd4yNylkP7QhAkKPzV2xM+A+0ee8KPM/O2q33pjS1nWek272V2fot2fHfReG/
irJt9iqDRF11I32jzKh3EwsBkPpyXCINF8YJhrFGSYNzrWz07HsJvQe3YOrFc9pMiavLLx1C2ces
8sHWlfagQf46K6OmSVzZqeeFmrOZSdtr9AMxyWLQMKwwM1jpEPzFpIO/MJu1E9xQVZRm3dccuVEe
lv6ywn2hYdgWYr4uIGCzAjXVAR37VIC6zV+KsSXie+5lNGlWQUy8Sm+DopDf3EDma+SMvpYQ/D7G
i6HkLi+as+k6JRF7EFnclYUbYVzK71eN7FYEoMBf12y0OLaM/s6exp82tq17uy6QGATmHDed9Wnw
U+Pb1pTpnajzNLQ03bhyfSB99VJ4UE7HNQqy6k3afsN2Rq6TcJSF8bKcd5lmODdux+nezKwpmvOt
3ssg74+Qg9Ho2PwjWlB2iXKy9REgZHG3GXm5z/ByJeYo0iZsysVPCOAZT4u3Go+zsdBVlOmwE1a/
YaJrLbIApywqc1PGjpNv/KfJilH0VEqZnUfG2D94QF/CYc5IK9DFoxOs5oAbVJsemy5zknH02x9+
sViPs8fbacq8O7IvFlGvaXbSg1s/Vdb5M6T89L5kUs5RRlTydTbBEp9Lu7nGquoeGviQ4GSaCQDz
bCROI1/ahno4bHU0pt6U2ZErNvOgN4g46lwMO3oSxa6Wbh5bdpofODdMMYIl+2qdeUnsTYwnfMNg
PYLUTlx33XaaHGWoW1N+qCvTOnSz5sdQMvVTNdXtDYO06no0ON+AS1THYVrSeEMCdbBqQ/Kf6zc+
5/Mz4rXacGXvOwddG1YyqDuWPqC2JaejM9oB/1+lP9mSph6qz41sSDU+AhfKw4He5i716+LgdqsX
FcQ7PlFF4ZlV0EXIGStUaBayjX2tU1bUsVQfrAmm/BZYCzBT2e9km3OWyFuri9y81eKt0OWtz8Ac
bR2zZCbYWli1jp7Q4bTjemGgo3qmc5rDfRtFQaimsSmEIuYvZ0OI2AiofpbdWi1obTHtPDUNL0sB
icBAXBJxIG52PfPdcFBU7Etro58zlPE2LEGdNLl8MqaluWaW/cornt9vWTk9+9aYIx7Xqp3LpOZ+
MJo2Se2t2gUT1NEeLW4k8tV/gBOjX+fjUjzatTG+TQ1+FtXk6sSc3kjDDgPcYXGyrktMtyziRur5
nqHBClElLdlaWanmdvROrWs1b9VamG8cgSEIoghmiuGtUtyjmxCf3NzOYmceVCwlO3qJhjseOP4m
Mi+HfV0ExOHWAENu3WAyQ7uywKiaPk5LY3kWtuhv8lbZydTx9vhsslfrhqeyA7cULu457Djj0lY6
jwdJ8+ZQpwy60X+DZOrRdl35cNN+2KvRnGZ9aXap6td91jb2JzEN0KsNXewKCug9AxhSqRcC2C08
h5jRS+B0+joOnKD6goqhF4Efu6OJwTT3Fjyi8/AQjHr5QnFo3GvFkF1tWeqERLk3uyrIAoAjqonY
5eckqDQIVe7WXRUS1+XkldNRjLq8D4RLlSLlEq9EjrK29ib21NGMOLF7j6h0/J0jCu0wliR1oK6v
D6jdVQKH34lJcOjQpbHOjJTed3DUmxut7rR7aVU1B/mlDQnemGPXmq1Qt7caTzUcI8D/fmxmGFLc
WS+OhU6CqG+mRoQ+ftiRSG9el5gtP3WZ3cRQtutj6Qnzdlgpf7oFC3CL3ODJVQ5/WpC29z29lsQn
4H2fr9N2jgdYIsvcMGzKLYS9Q6yIWltgmYoM5qyogZBJO0vQs2pJOTrkJ21GELtrTl5a37lkCcmK
jkxZ7VkDprczsi3K+s4JtcGcdoFe2Q9pX5cxyTvd06LAqlT9SuvXstlWSIqN+sVFzdpA4/XIoT/Y
Zbu84H8zrmhw5GbYAEjEGtfJu4KzxE6uW5cw9oVA5HSGCutuzaJlKK23ZRnFnrl3W4KHcOVVLdNl
J5tNnNAlbgxDoHKWaz7FVUof2CHiMVlah1a7YY2PJuXGTVmZ/r3spLhiIWgji28gaeWYhmNvjKQ+
LNlXN2f3DM3KTm/sXniUVeMLyHY8eiqo0/3QbttOMBiijKqcQz0Y+Uk42nL0OnReoTL92YgGWnhR
bm0sONtsPi++l93xTi97ifDyerUXXg5P+aeZuWACh4bchKWbD5k2FwXoKZF96jTUaguDur1Ajh0W
0xlyooMaEGujJ5Up2t3sOl2obz7aEVz/NOgKLj9winTPbVE3IPTtOyYpbehlHpv8NupJoDfBZxbU
dIvhfYwRLvr2CNRpADzKyU35GckR7KrA/Sp5gOFnctYZsr1WF+7B0Db/EUaWHVKBbUmNhfelNM9n
h6ziHZzFcN2TcQLpaWXdYlTtH4Va+qhzXFmGqdhY5biNd7lJeoUVjPOzYeaBgMY7rYfeG0ZCPKYN
G8Cq9u5QagffGqqvrSZlXJWTszemsrrZtM2KW1XBDwRzCqy5VfFs1O7T6iw4XdN+2HlQF3Zl162H
KW1e51Enac4e/Cv/7LFVjmp2RICnZLkWBTUZrRh7qcdf1TDNjP+cInEXoT9ptkU/ys/vMEf4h7T2
5q+u1aYxDDd7l4pUhfMGZgpGVatF2zCNB9UTMMWJ4WdbB+7en1Eyt5lwkrp1RSJZMmLk3FliyWX6
KlfCupgVFmEwtdszG7T5TJt++SRrdvhqmeW9DXbjTnj2IOLtDFlY9OZ+2kDMuW5l712ieG80lPsv
2eKaBwVmmHWoTjnWpcV+lW73oE0YIWU7WYkqdSfCjHrXN+3Uxu1YiGNdWtZ9WxYGaUsm6g139qOp
qjg2ptly1RVdFxsjZ8XWaprvHJ+CaFOifRoMFExiwYid204aBjmOq6BALCU1AqzDbfotkdPfyrK3
t4PXBPVeiGUJt0BAoiln74N+hPVXD5MpPb4+eM9n9Sctpz/7H5sn1Sr6NT8xbQb5vXYed9JTnhYO
DXn3ZC47dR5Vtem+UDyUnFJAsj+ZKsvq18xy8glEca9n4aoqle3RG8nxMGNgo4fTrXMRuarN272L
CPC1KoVx1Sit+0oYjg1yARyijc7R8fNk7vv5IVjl6EeiNKGMkYgCgks5w7DvaC/fEQsXvKaU7X28
CWW8el2qPMzmnkyjvlwzjKuz0X6UcvF3d4h2FAC9M3qcycVl+jiIFbtozytU4TrZXu+a9s2fpHab
z0hG/vMQCr8ovEmGcud0PjJr/nwUc+uTrg5u7YTIW2w0j6l562C2b0Rf6McCw9EdRe3mhLOqprDA
gxzPMpi+/sfGH38F6Who+oDvEsN30XwchgFQjuEB1CtUgIfGKgRzusDfuZx5/rsIDV2MjWYCvx4V
4qV+Gx7XDKQKZUwv1+IKMN3ih5IZecU6HHRw5xZz+znUhqo+aPv9NSPgKhlH0W/EWsTfcPHacxLY
PNbD8oQtcf7OxETFAxi7DxrY7/4Kqisb06rJfOBiMrMtOkQe1UMY7xbjwXWkfzO5ctj/5ydGQ483
Bz4wUOhLxuNosGMyEMlPMEv1e9nb80FZ63zjq9T/4La9o7Uh7pZLMc/wFLQ2l7MVvl6ps1WdUIdP
bdK0jrpysVz9KocJ0+pmNd0xrwGLR4sLYyYMMpe0uQlx3ff/ftHndAYGmQYQBPPi1lqpbgiab4Ke
ky++U7PoY9KtHXWu5a3B879/7J2uLd8lbH6mEHRQLycBs3QNOjLsj8tsWsuVdFdjizy/tl6nxq6q
yCQ+8RXt3fr279/9e17O6swggLcHSR2y5YvbrXSleqtOxcmd9CdhtmNUV8DKAkMVR3fUrAgVhv1U
uHP6UxRTd3RWmR1yeiwheLL0o8yzv28DGgzcJYCMbM4rlyhGrTKI7lpkeuzH2dxjIJVJV+RraLgj
jSdHVLs0G6YPhsd/JVgyejn7muj00TAPmHT+uSx6o5cZjMPTYzlb/b7evA6HqMJzYCNvmQMxvLjr
6O5MwxBxPRdOWOh1G1vpAqNND34UjqWFta/ZUVCClErNId/9+yn9NaY6/4H01m24WGA5govZhWhq
EJldlx6dzjJvkHdOP+VWGgkHXOcutWvtbcRXeyyQROZMB730A03j35sUGBpwa4z0DWSll6Y5R3DM
h/IUHJdVc3bLZOj4VtNhvLXp3nxAMXzvWglRPH8FARSS34zr/5EyEkwxYUwHZjU0DKJoSllVVLib
nmhakN9b09ongnngkWGnG21r8BHU7e/5MzebrZGJDWEUmMvON+N//gBHpkDP2cCObfWLfMdxH3Cq
BTlrqKjpnNesAtrpegRVSDvXX0kZV9GscQpkKO+Hs/SzG3QCH+zc7z0A9K4sDiwNwK0utkx9URL7
iIbVrl6rOdQXvXgOBJT8yNSgJXzwup23pj9HZWfNNlFmbCwMrS6nzlIvs8kYoDx0SEZOauj1197u
ZUJ0b5lswjY/2MQujUHIvVh6AhcTkuWd08cvF6G+z8rALOGwQEWf9sVU4AcvzFrREjH8gqMKxMn5
mhIKSYdjNFTRTeWafaQzdABnmy3Wp8AsGk7wVU5f899f32/D5eX9YE55xrOAs8Ya/ecbUcsaqU5q
p5zDJD+XM8FuIpJ7AeUyC9JeqGJ7O/KKwOoY+bTt2+oX/qfK7XM/afVipCWwltawN6d+JNZnMBsz
Sqf1/HYTo1Yl2DdzWAmUpveu6AxKXZS0D+QU+3c2ze2TByZri5mE2/YHu+176y3is/PWDnQBxvCf
V5bRgTLsIU2PxE1pu04JbZ8VrfYgXPd18gGL+Pr2X0Opzw8brhKfGDUgpLYLTUM+eam7DFl+qoD2
HSGajgkpUzR+nS29S4dmjTKWmv/HhSKaPRfaLuv05RI/jes22kFBSHHVjselMwmvXBf3s+YOQShc
v9yTQPxRqNB7S9n53HPODeVnL1VJUC8MaRKGDcyjvC5ascVdbru7fLXM67F1lqvaXL3njojXaPC8
j/bSdyopHq2HsgEXBK1T5/zw/2chI6K230wEIic7LYpzqP103sw4SVFDsVl4QRkxJNTuNqzud9sE
kA08z0cJMO+tXOewGXi0BDEgW/rzj6irijNAxulv2XrAhwIuxlcTle7eskT5QcX2N5SDV4tDlHOm
lNpoRy/WkWFqhDH3Q35a/bpK7E5A8BqtH6gcyUIUaX3N3mje5rn7Ja2DV6XpEFp9ukp5YCxJpoYz
ko5Oj9TK4YP3773bgIcU9DtlK4oL+8/bkG8NNlILs8HSmEU0yPPSTQO5gJ/aF8UHBc07P3a2R5+1
U0gO/kKkNmUOasKFz5u65nK3uIX5tazRSmMh3p7+vTa+Uz+eNRWoN1BwcMS6hFkzN0rB+C3ZOUmj
3lWD+1nfyJVXJM/TPjHWPXjpNF5HA+fN1k70MoI2EkTbxiRwfqRree/Czws0hTD3GHvAn3eZ6YJM
7YrzbXqmVgfMFD5Da5gioys+wjC9822zGeC0QOMKbMW6eK/VRrqhObh827al7qZsnSJWLYVKSQBd
nzonWtJz0ohdDSFF1Xr/wX1/Z+VGYcHqiSf/rHS9/LgnTpWD4vd5s4pj641uAnZHhRPzvETR0YnO
zmnmrf2nGXtn1BnWvD+rrmIPSu9pHfI2crWRl93hjc9SMZHYrT5Sxr9TSQQgh84lI0sgtp0/H4gp
2T/62qSTtm5zkjqEkozQekNNETHmlfZHp5nzv3exUwfIuGEnsJcBJb14Kq2tljoAsXwaFjcL6y2o
o2l1y32/SPcAa09GC11ElkGKuXHRRGKugf7w70fz1zWfyZ8k3KC+sUyoZxfX3G+6JbQi9Y62Et4Q
mnoXKHr46fBDNxqf7m0xwsj+92/+9TacRU3UhWcqMlXUZUtlXum7Z7hkj8zHgutatI/raK4xwo5f
bcvsw12l+eXfP/nOZZ4vEtcDZwNUPxffmmd32rAyxGcHr5ZfNCemz5BU0ycfqtGNpyoxJP/+wfM/
+Mez5RqpSc9dFZYZEN9/vks4uAh/noPg6EAK2kOqK37Ujag+//tXfuMFL34GSR6rB0ppEByXVioq
Mty0K1nFajG0dFfa3rTtO9uXc5K3AyN8fWPiFI6dv4yvuT98X2dVBlHvaRUyH0aTbQgKzsmS2duY
Usx5YwEvLabqgVBqw9k31lCKo2PV6qmSTflY61ldf2PApKk7g9ViCQuDQSVtzQ5FAolj0oxq12zn
U9BX3ueBcdS1MQZVtq/browWu6+JS7TXjmmbqeVvWVfJOv73TflrXaVNxzpHtQbd90xB+PPWD3ja
dD/1naOgqx3JfETvIA1fkDdRFR+JXs99lcsHQAfkHEUFzYtUqj9/zBurzpuDEpm6GPOb2s60K+AS
eJ0wUaZ3tOoWM1QE1mEgmM3hI3bWe5eKP54KFd0X13xRnWoMggoBWwnlepBFBEV1x9LK02dKxI+2
ac5S71wqBRrNjrMLBTjFn5daOllPJ4wMH6vTTwxdf5Dq/irWKdbq8XmYi6vSWF/SVb1mgXlsgCkT
+VYdG/juEX3Mb32GAXuzUlRLInAQ04wABLCJPTrgc/Y2fI4QvNgcjmOdh/C80pjo+luKoS9ds7bh
3KjmOApNi22xJcFmawE6NdOJq4y87I5dJ7aRh+Vj097N1lbGutUcTTlf4XV7DMZ2b9XjCQecIEin
/TwRD6Uo5JFn14/BXBdhN2qH2RjKWGTFcNVAzeAg37ph3/gPDCjovQ7AzDf3YXTXg9x6N1kxhHzZ
bL+Ns9U9SZh8XAD6ZkluoKa6bC/ZsAZpR77eXLktiZGrj9Sm1q5bV7u15qdp8vfm4jHiZeQZYQO+
HZsmabIgnvU+tsfpOOVZkhdpEVKC/Qz67mc3TnfpZF25GmZr3RmS1jVJBMv2ma/9sLeRQarS4j7A
Nuu2KdneJXF0pXipu+7OYjYWGPPL0jZTtGJyqIPulXkRSRJVcAJSfzSE/7DxsYbZWjehjiGSBs9P
0BJHXOw73xXHbXRIPNH1J8dXj8zvniYXZZpOM2k1I19zEFoMxKFW98x6El9oRyBhMMXs6mXc3Kfz
GJFbd9vr6qYa0dDYVaL7Imk060kMdIMcJmpWYd9YzcSAnnMdZ2nzORv1q1k2J7xjb5qXJbJsftZV
c0US83GjRA8NtsrRs8AIV/cNSJq4qdd9gaGWP7X8Pk7DriKMBSctB5ntxrLSr6StfSorRG3p8KZN
acxo8MZevafObeZIF+JbLsydQfNQ97uWoZr7Q+rzlS7Mr4Pyq6SpswMOmHvocB3/d0p0YgCRQnZA
b4nVsbNXiY0o8of+wXXTe0w0X73Fj71Mv+m1kcjUleFlYWttlJfGFtp2kJBLzimnvZUuajO/MMJ5
WW+qtIm9xnxoe3DWwnNCaZf7pdReBeOvQVWv55XWlTh2szSpnTaa7ex2lIyRfS/WUe6WlfPsa/7N
gK3YttUjthYZdudOhVp2AYcoHJz7xTNvNC0HIlKtCd6/nZpclCVQQgmPpHHzBtw5KTSskn0fMyNP
lLHttk0cinp8sCrvdpiDG94S4uPy/eSaJ85RMQTqG/6NJ3YAJ+RMf0jb5VZrre8k9r0YGl6QqkFM
l5Lwtd71lhvpeZ/MtCrYNt/WuU/yRhyFmUd118Zirq/SWfvGKapBEjneFt18Y/Aahc7oEBGXx442
wyVeb53aOHWzhewQGJWhLV/Qm+5AycaTNd4zk4u8ACuV7A7StaJtyd4Ge3hW2XxtCH0JtcojPX11
x6gN+FA87cTA6WFkDq9xWzw2xNIfEuRGL1Wr3Xpa87r41SNy8+NoBrt5sVyEZc6D1OxYZXpstc6V
VzgIJrufMkAB2pvrU9mtV/lWHezceXE7dz/258fh+omWTvt1Mm/7TrxsaXE/dXJfpCJhdYkCr31E
+gOfqvtua9DYAzP9TNebnlJ/aJvtk2YLGSEr20LEkmk0pQjY8jxVScBq4a/5bRYMFbpOM7aZSSZm
cQ4Xs5wnoUkrMjwRV5WhJaYlzKgY5jspt8+1W39bZ/dm7cBYtMuJasEP1TgJllYbwrJ18HMHVYKf
GE6d1GV5GHw9Afn0JLxlV1nd4+DOcme1PoG5Ujw1XnE3DeYLZMlYG7Kd42v0ZatDp/u/sozZeT3u
l6bsw7nI6E2S+RPpg3MNw/j70tGEcpflxc4JJPTP0/LFTap6GwHfzEfPzW7rYYncJniZHHiGgfnA
s78mOFEyl9C3cOmWIqQJFwdq+9It9kNt6yK2a+te5iaOkEr7km99nFc96s1tTBCKINsEUk5396Aw
XlIs6dGSj4nviaMx2TfSQyZl0O0d5HWV9vT71anLxA2zdQipXXVVGQOhp157tPzNjdoil2GgiYNt
jLvRU0QpCXFcoHPxFGMElMd+U0eXexW3rnOv12cEZz20UNLXE571k5jaK0uMz6Xtv/kZo42JQ5CT
udeLRAVoZTu3lXuHtHqmzXE9ZjF+9qM9mXGftg+WMXCb56gv/JOL+q9phmMJmp3H+1QKVKANNURr
8wpTIElbO4mZwLA08K+arfhi1qYZAoD4lopzLl+l//K16nox6p8O8TVhMCw75bKGQjCVzvK2QjsP
RzSnejF/L9F2XKuS5VwZ6U7fFuwp8hZP0F3Zk2MLLon8aFlF5bz9MPx1QMICHcbV0VEFbmRMFeyq
s4lrck6NYt5aZe2p3tKwSt1v7tp/pbUQOwsaIDMYwkCJA9YG5Fw5XdjNUok3SxT5y6bvRl09F62/
X1VwPRf1K7CGiHXhuVP9DjF/FRFjizi27NjFl+GmsuVr6lshIXzzYfSaX3o1s9q0js20KZ1iWXn3
qVru+hxD0dJ3vObjdab/srrqh2z0b1Y30d/V4P6741U9Ixa27cO0trHynISp9Rin/Xw71VoQgWZl
s9vWL8gqufutunf0DiVHhSS6rJPcCJDm2Tb5y5n4LCzrpVRih2ojaTriQdSqHYrNoC2rIbBhdde3
+nHTxgfTkydiRp9wxKCAdv0Dzcp7KFbMy+s+Vr52a/odu6T9c0Jn3dTNvbLbmKtMpt79hTDzSsFZ
csbyXi7uUVc97bAmKbOXcXHu/CpHX838yAH1V2zNHBJsEJnTvDPTYe819qOVq505ere+3OKVb0ab
rGdtPLcbbHFT1xN9U2wRRnrXa+pTsSLdT8t9WZWvhCU8EOJwn9r+rvAUb+F8p2wbiaL3OSinA33Y
/egZt1o933rKvXGG+bYczN28DXkoRPWLQ/OPUi7PQ62ubdXcdTMq/tqwI8vIbtsqjbyR8D2Z27vV
TJ/Rm9/X05LgaL2WVRfXdXq3WGOL1LzgXm58fGtYixUPhbrtA50yaDqQ3+AtAejl7ks11Det4z5m
AGhRrb3pecuZSmUP/lgeSk1gfZj2+iyx/JGRuxTyk21znmdC/YLCge0o+DRM6go6wBBhQ0NmOqRk
E83N0zZbd3QI3/Le3AVpipUDYEOiNRpEQ70JjUlF/kRKXmOXUZs1SYA6vK9plLBDI8e5cguuu9T3
i6n34aojLp0lNTIpSB3iuqLTdjSBOa3pP8xC/fLNjbdAVI9BMCGsnITN45TXptGuocj9n/BQKRza
XZkZtzZhUD5zT/BYV8LhLEcg/Xf61WZEg+JOM7NTtqS7TIlPLakhIZ119Kj9r2Uqn9HKHbzZixq4
F6pKiam3G7rp5vLEoZAYMLCqc/PaGNppKsZ9zfM917KwHHhtve1QlB/xYP5qjeFuxlF3bvpaHNV/
k3L/p+/MaL7b9EL5R1VPbug7kxktvin56536tpPrvc+JgsrIW/fVKrLDfz6r8sse5lx+HYHJxUiD
4AwswiKwj43nd34MLHr90Y4meBLlj9pHUS/vHFZBsTMNBNgIBdq9+LUOOroz0e07pumEek92ziCP
5Nmtn/JmLfnUGmoNlofRdXc08jD0/NerxW5lclL+7Wzjwv88QXYCoeKUTtpx8vUXoUyN0tck6wwb
0/jr3z/1e8j458GcIzEqAfp4aJUQ1Pz5W40cMxR85BZuweAeqsK76yZ/ZMWw1tg2c/QtlWPFkyGe
DX0mkmyyMG2d54b//jv+bjzxZ5zNfGhDYF9cTuPGntO0X3gko+iMhEN7Xvs09PJl+2W2rTknjWmL
Dxrqfz9lhwGYBxmXWw2R4qL/MXdAznirs9NYGxxPSi9rllPtae1Xa5hZ/oI0p/YJVOk/u0WDnvM/
XzG8NzAYvwd1sJ3+vPEmYRQdmtLgGGyII6J1rpz7vrPD/+PsTJbrRLYo+kVE0CdMgdvfq16y5Akh
yzJ9D0nz9W9Ro7LksKLepCIcVWUukGRzzt5rj+T5flemRnx1wc89cNTqjKlVWLRSnT5CI5BDLR20
qJjinmpxKIl/5NSVA0W6nHVUJKATuqdgqjE7maaSv3Ky/taOg4OostVOIIe6oI66/9w55FetQDgI
UBag/o8VQExFraaPQtkXYydoTTr5O0e/7KRpSnQn8xQhO//0//7wP7fR1quiuWAywWMFVOz3p49d
I0sHs4wOVcTGZTBUqiSpku0wM6vbVhBt0eSaGYjENEnd05ixqzL7gqXxeQDyG+jlrcNP0+yPmDi2
2dbIIqfsa5Evh1DNioekzHncpc1CVGOCmaU1+SWfRv7F4DM/15bX0DmmdMLgsAp/nFALBZjMqFOp
mJRJu640abDBwljXbyqCLMMAu7hGQcIIOdYD4lFfi6qZHwqt0FqKUWGsHxSSuW6bJHXeqkxLTWIC
SxRxZMnedXFccjwgE+2WeB9fD5XuhlLzsrMJdZsJgCk8Rwz6mdbKNwfA9q/E1KbR60QogbGmRYUM
J03EqZROWVxlAnzKPsztcjxU/WQKH815mB84XOU1p91pwqtvWmQHz/M4F0EfNiLbtF1nLz6o4bA8
ocOezHNN+bfzzDQLp6Amp0R/xAJtT4e/D6zPxT9CGKCswyjgtdAj/n1cqVaMB3jKo8PcuWi9FNFf
y8ESAciScvv3S32eMrmUjRbJYFlEIftBP9Rx/ijBr3PMytJ5X2VLe6ktLdsO/TjsRxADX4yZPw1X
YdN5dAl9AVj1YVUUKZmbFdKFQxMtFVQkffT1zph3WqkNAQ3ALoDKhk9gZNvy9zv9w0NFsQeMfuVG
ApD48LFW8F8MVSFXAeY/UPZVy48Zqz+nkFF2f7/UHx6qroFS4aPkq9b+aST8a5vDbJSRfIUrkri5
4S7kqmdVKcR7LvToAf/u/FWqxp9mIpK3aKOv4Zsr4e/3EWNNUIzcpYkOMbfU8Rnh+BxG3mNnO1ON
xSCX34v+suDsGvpHLCLySynMOlJ+3wNw5RUgSU+fJsxHIZLeukyGS58fCmsY4k2vLH3m09seSh9X
p5F6mlVLZdvPg3xzskqocAUgF+9AzwqO33Ht3mRUHFLOknqnEOGW4scRuToxSkRonmVqjUdDDec3
DgnWk4VpLPYAydbNFlM7L7JPcAB/saP4w6BB1wMLHtYDxzXnw6AZo4oVRNr5gQjd9LogkiWhjtZi
IeyHyrr7+7D508V0ICpIdslXUD8Kkk05NgjWh/xgDLZ6TXnBoXyeY9qs3fqL+/qsh2DZgszIxpQg
ShoMH6aYuuh0pyjV/LBo+tD5KMyU5GipUICrqBteDUL92uOE42a4a4rFeXSbZRFBP+Ee2BZdbT5Y
dbMQRUhFxvFnuytteqppLb6Ynj7rv9bfueaNoQSjSfzPEvTvT8lh5GaTnh2UdjCwPinpXO0A3OL5
VVszIVGYZfnaTOqJXGrdUh7E0OCkCWf8M2OcqaO3ZG2KG8fU+y+0aZ9eF6INKCQwJ1EjgutZ//2/
flpZhWzKog6cQiPMx8To5quoJRxBEjP6xYTyaaHlUjbCQ1qb+qpg+PC2wibSpqpXiF2zU2djteHo
0ys2oEFbrd9j08VOW9hfTJi2WP/a3z7p9Q7RBzGN0V1lg/H7HQpT5nXvFinSY2JyjWm+wbb8iz8c
cKbu2nEaYGk1MqgS9T6MesyBvebRFyGRSdN+0C88z0W6Y1aniN0zxSs7vVhebA3/duuGDVW5nibB
fKIGyWmwcdhEi0Ol4USEhMAuLiSHk1qaYqdB0eJCS7qW+vm4CVuVZrLT4o1EPLKE833BSRcHG9GS
S3LSB3kgG+Shm7SDDUbBzQcUEMkNYB6HzlK5bTv3sQvr09hY+ylNd22EpFdrpx0WSrwc0XQa3foQ
ldVbBHkdlmO014fivFTFryVr/HiK74qpemzqYb7i77iFjUTeblHzE5anhbaV45TY6IyA87sWe600
jkPp3jBH13vyGohVkxqW9ZkpMBsyvzezcyGadz1xHlkQceaQEE0xzH1OJ73exM2IYGEAjKBDyxca
TqdRIXJiCp+czjohv+UjNu8aq9l3ij14k4ho8U32XnEVXPb1dI++iIwGMc2JVyh5iaOmng9514QP
rVJctZFzcrOQWpuaPqYZjUOIlmtE8ladrI2SlEfNXahgNie3UA+xOZQBCTa6p+bdXVMqW0gOp7rX
ricqF15vqw+Tpu60ieyivp2fFXXZ0q4NHFnsCEy5GgRb42G+cSvKqlCzvI5VCtrJ3p2H3SKohKaW
djDt2fXk0jUedcdvrd1tk8QMPT0GmVpwzKojYhcpgg30n+FFGCeZ6ZNv54p6jmLjhxrJQO1r+4qN
4NaquaWYD1OZZXzI3MRrZipgXfzY0ybfu0Z1wMNz1skcKvXilJvzZaoM3XPG9DVMGTKGJt/QVINX
mrPikMRDCQWouooa63vlAu4NdbkRcNMsaQejUl7VNnbK1n5t+vyCxulalxMUitbYJNImJWKJ+11r
AaEaoZpAuweO254kYEpt1p9kJupAtmvwSHjs2ATZZba1iuwVY3X7BDEGEXcfncfa8cni3po4Cg+E
B38bh+oUJuYd/UuUpnyYSWE+S0v5SUDHTouemnC5K0uqlnF4azaY0Ipcw589591hyE10d/E2pLYN
OyI9NLV7pYA98oReJUEpputksP3BLX6qi81LdRZ/MESAiGU/RQNW/jjGzj3kfh7p5zYfZODMtFWz
buuAIcDHF7R2W5H2oKlevMyB0fcRGNS1gggDervUQDGlTt1JbJZo8VuZH8zpdYkr2r/Ggf8wMFx5
ExF5pOb1r2wRmKJxnWdj8y7ndq/K4WFpzYsl3Q2e4Fd04PdOsnxLdeMRE99305o8vvK7jKYoCvIf
Os52O7ZPRqc+p5jKqjJei3vgIfp+J1w6LgqdxIhKJNu3bdXIjZmpG6tPyFDR/RpywKLlP4qWjq1j
2u/ImLb5NCy0JYtDHFmnsqpuCNLZVUvzWnXGeWp1nN0kylRdt8V1r3nAEp4lov6dgr/rFE7LNbXO
7w0VXKpC7c2cKdcyMW9oLHTBGulNIyj7jkrrsUzi51FmLw3M0gDatT+C2egycTtCokD0FsgQeKAx
P+ADWDsuLeZg1u5Rv9ipUQTTEN+YrX3ilEXV0Ukf7GQBhFipvuYsvKByZOYWGBv7jBkkQfOlYtTN
2boGHIEDSZ0hjLPQx33/bUFg1sadtmk084ZWHv7+cpcqcm01+mNuvmlddbaikfpsXbwDwzjqdXuk
xsc7aHwTVx0RS680Be/TujtZ0xSTkt7QiBhuEsU5xm6zc3RkocjU9mxG3tTevUeH7SFs9PS6RzqX
i5kSj4oSovI57N+lGXCPMNnNo7KTjtx2GR/xUk5H7Kq0MMpHOS5721kpYgJifG+P16qy7MDmfVMR
BXh09SJ4BuEp0pKtHY+vUVVca1l1Ce3uhoX+VlFYdisO+rp2zlTjMqfmW++KnTt0HC1dv2/FprKm
+yFxAwiHfqTCO6Eqgd6u+U4C47matME3eVUDhk0x4sHsMvUOeOmhmtUnzsX29ZRYgDzUvTOFtAt5
Hrl8oIvyVnbdJtObFzymLzQrrvE+3aqiuSrc6BVX8yUvtMcWY4wZ0xgCvFL5E0fzTdZWW1MvSuoz
oa/m5beSzhUZczG4DLx1Sm4x/FFizoAhcuW9ioYIt3lED3zZmgbjIqEu2ao6tZ1BzzzLGQ9x2gZ1
qW2MvsUCk6Y/+0hfTbnIF1CF17KXIBvSqxJUCZqCkxZa+6Edju0oD9ZY+VUSHZyw3IIn3hgyOQ3x
amtnbo2MGK+3fEqAw6mWMrIqEyKUDYkPhkfzZKIXm17a91Ty7pm3d26BNGQYj2E4KgeLfmKUuqcJ
3HjgWPjHs+GYyrDbZcVwMpRwwxL4RuvmKVTzF6dHjs8UYXjk+rzGTfFU1UBqZqoObvWY1/ZTERuX
3qI5nzOVz5ZxKjO8j/M6FxO749Vj76tjo1BMVY7kg91Rcr7KZvXZrGz6JxQTzNJ4GTto9iOLj9IX
kGGEpL/WNYFLEti2H9JdSEunbVgEovDZGQSdK3HdjPSgI3NTRwMRe9NmklXhha7hpVFh7XJLPFHI
3SCuq9eeFl51Y0c0V6DYUngI5lWviWit26V1tmVxbGG7h3KctqJYdpReaX/1cE6XTeboBy2toVk0
XsUQTs3izVWXcweVwQuJ/fY6dbpeLGZkEN5V1VwT9/ndpbTaj4BEDGzTdXyrFjqm5Q6Ut5ua6Nzi
V9OtT40KtiFZMoWPheKXqRwiRTm7ynSq6jjzmnwJSlhKe4E0/XoxrEuba6iHpplgVOdenfOT6Acv
Nhm1Cd+K1ofPMxIN6vTvhYr4ZBatn0zq1cC8ZSrhVZlPgR0ZgU7Yk1fzUpaR/pNs9Iehq37qmeor
Rr4qAfbhjMDY1C9D158azXnQWlzvsMiGqPH1Sul9uzZazwmjo2kmP0NFPwyF9HODAF50QP7gLNu+
qM+Jk9wPbN5SkTxp7A/aSuLlXzkZatrMPirTo2bKL04bn4/462acTgKqMBUDnLoWHf513Ei01kQR
taRHR4waEgjHYmPpzhvNSHRsyVl6od04BB3QFy8uBTlEFRSCv59QPwkt13MIXd41mppf8ikXaI7h
lskSAlad5/S3yhBGbZtwcvjCVva5o8CV6NKgU181s1TXf7/bUGkYRmEMfYleXx8kQBu628nmuHGG
CaiPGzD9AKAqW2rb0MrU+rtJa06ny4ilN2i0VGZfVPrXo/6HwxB1Y5KgKXtT2vlYKROhVefOjDnF
EPVQ7SsDlpTpNL22g/pl1yeFLR80zpEVzCtTTHceydHZ9F/1lhR7KXOS3UCYpM3T+f25TO2YQGAZ
4yPcqOw675Rxjypu2hfsvr/IUvtUqlsvtdY+BC8A1fyH3gKkvQYPH8aEaEXB1TUaFBfkyjLfLYgG
xayn1xyX0vu/D7FPtTOuaoIpNFaLr8bp+vcbHDWjUIs2yo6koaoXc+663ZIvzr6JjIztiLS+OuX+
4bXiNLfWMh3Wwo8Rbqbacb50Bz4roxbXol6mR0XSNkGc8OhA4fui8PLH21vTfddISYK1PhSUwmGo
CLqChKjXtXGMCbyOPRqiKEcwod+jkkPy9/cH+qfXSIOA1gC4WNojHx6obImU00F2HaeKnlBit/q7
qHLD05s2Ym5Lo0ODEH4XWXCE/o8r/yPytwyBh/nDlW2yywWLc3qsG0Kz5nBG4NknP/UcjJMiI7ln
k+Sg05zal/9+YaYpfQ0lxKz40d40661m2XafH90qcW81uLd+C+o9mEulf+w6FtCIWNughnz2xcP+
Q6GG3iMNX7i4OGw+otuZt52FhA2MeZyDmwSGTjjp8qAXqG7niYQITYr8ixH8h0mZ10tZ26JQo2L2
/P2LsTXy5+woy49zZFbfpRajoIvoJ09fDN0/DST072uz00B993EgsTO18OXwVEO7j6gLyObENpEi
DDUO4h2reYO2IvWiJv3KKfbHK+PRw9GCk4ib/f0O51FSWMkJdumXsduEcDpvZ91YTnaZdyecyfEO
aQa72Qml1N9H0uca32r/xhfI47VxJn5ookeLm1hjpjGSaEBtkZbHV4oKRNOvkRbf/f1an6cGuAZ4
XE0g8AZdnw/XWmjd6cMwJkesgcu4cQB0PlpsPH4i2pTnZUpG+4vR+oe7ox1CtX59qqtX6Pfn2mYw
AdOqSY4KwKSrek1ZTqVUNpVTf8V6+dw3ZsFiBmKepY6rUzf9/VqI7kqCYPL0WLWZSLdmIZwgsVXl
qVr04qABGNuQU6rAZJmMhYNklJXgBWFSqZXmXqVdC1hcH6b+JiZ+ptn+/dF/HmBrzAKKkLVNgnPr
wyeUOgOEHZ7wkZT08NKNjjwkDTSidpkHbFyELGKXfAots/ni2/08XzCc12AxLOUmLdQPU6QMR7r1
WUoNWZpGjYjdKG+XKaouFaRbGtlWJVvSXaX91T7iTxcmP4O0TkD8ZBKt//5fu8mCZN2sMLBfKSVn
qVKvlc2sosyfmux5KmzD6/T+qx3UnwY4+BiL9Hc8NMhifr/m0jdQpzL2Lj0hTBpMuJDGj8UpLAub
eD/3Ia3zv7/X9W/8fc9GCZ54ViQLbGIo0v9+RWuUHftGwX6eqrHVhUeRqO5JTSv7tLRbiqCOypm9
1Or/GN9IswKjGUjs1WtKz/FjzH1IqCNdoyY+OlExviyOmXmickPf1Bf99u/3+IePePW0YUgBE+5g
Kf79Hs28Q9M5xvhHM1lcdBvF3iTV+Cj0RnwxX3xeadj+Ajiw//EXIgP5/VLGFDpNaCcUfmxzfBu6
VAh/aFv3P/u5eHrEF6xcC4vn97HdUS0rGC1nJoTNHHabNrV7ieQwnr/SSP0z63wcIDRWUE64gv7p
x92fogx6nYk5PjZWHl8NCTguXaej6FausakwsZ2GsAFu2LjhJreYKQFG5VvKDvZLC40DTlKVPRbY
9lF2VfZ+rEnqUJJp2KZmAhu2HfXEqzQxvy2Fq25g2zfNdnDy6Isx8DliHm8ra8baw6ddpn7s/yoz
kDPYzTm68WQoPJMIrEc7hCQdFI2jpBdj6vpzmS9iu+SIckQ6Y/Z2kMm/T5M6xpynm0UJINgtv5bC
CB8Ay1iZV2Rzdw/uHTHvUBiOb0exAuJvqeF7ys7K9C/G1x+mYVZZBGSwZoEqfIzcyeGGkMmQYdLF
JLSra9c4pHEWb3XJ/hG+HEEGdm489rmi7P/jRwRka/2K6HPS59I/2q3QHYRx1EfOYQAthG5mLDJz
o5ijkkN0WYb6i2n/00zIWYMVnt2MSW4YgoTfP6Qsn/JGqWLnkClZfzOGGkVhOhT1K6sUqFAQz19c
cEUZ8Hf+NtQNZEBADjhfcaY2PwqF2t5UuioW9qF3KcaDDZGbPhwQ7Cytu6WGkoO8R+5BvyUPtFYx
T4aI9iR5lUfHHuhRhdreKSLjCSG0eKRpm/lpTs8lRP/0Jlkegzaq993sbPGNDOu3Y9I/mDUPR4xv
WXOxkaWEP65YV1Xh4GOq9RsU3hBUewVRd28eaHPH2Jl0oJGggZckBDToZPhGwivOmhwgSvkjG8vT
ZFK9ZQg61IKd1K9nLBizuTy0GjV9JfEVfbye7bwlvbG/rtSIen41P3XOvFeMac+5K/Miktv3tLE5
1oblTaHUh9BZQazduyuSa8ShKAuoqhR6v6t66J8Q57ga5aMtCcZvGZJeiyaZU1veRFdjU1pJujej
ytzzY+xfRd7pEnid3dWgKSteraGYs6/bqLC9RVXpIFY8blfkz8RXKbfqgFuFHnf0E5ZLlm5AnbQb
rR3sKHClqhzijB5Eb5ViK9qx2muxgIqnGHGO8r+ek7s5adpug97bbjaKkWCSSqb82AxhdqIb1AGc
hBGSdquUO4HZYbiZ3AmBIHNBe7FLjTL3paKWz1Nk60/ItwwIJlWPHbnOHsc+/G4oNRQ+2sR+bg93
5th/E3ni+vqYwBoyvmGhoaWp1OK+QeD7hLZjJNNpnQ5bQ1Bsjuhojnlfb7WFYGwcDUfFMXfxZLkb
BP3VsYkGAO9NjC0GxmJQRpn+Ux3o4LUcsQ4JheRDQX7Zjni58jota8gMFGDgpNB397DdqrsaoPq5
7y15rsrmpWiG8oGvqTo6apLvRrsZA20Jk5O9tNoxHscTu533eXbinURpH7T03LZonbFDTiTLBmO9
4DAA1wpgShfSK226FAzoarqM1dqlNQwaoKDlvTpXsqMCIWwXm+WvGFP0ZsIm6tW9geMxVElhKTvh
XNd5oj8ok9nt8nmleitZ8gKLnuuN5hs4SSWIRgBmIaC1Zxk3jC1dgIlO0mhrINW5YKR0bmpch/ty
jKVH3LWOwnIGJw8v35cWJhSt66uLNKLvulrMW8eAKcqAbbXrRCsl3r94frAzs3/q7CR8pHv3LWpp
cc+DoKMydd0dlD0qa4tQD0auOTu7trI7xWD9iFQywESFJ9Ms6WkAXLQA06vWt5R96+toie5adXFj
WnltbOPaFS+RCSt1IcEAm0yszF0gwnJ0gnjQx3LPoM9I5VwcToqw3NQTuG/1lNuy8+n50mAp05nP
uCqyyLOiyni0ltTdGMTn+SbqyWNKSqnP91XfJKrUn5UQijb7LMyaWlqgch9a1bf1GHW9EmdBXRe5
AHaqrmyeNlkeI12FK1kyAO9qA5OQyMVywTu0XAtlEDuMpON9uESlz7krvu1dPHaAhQ0/kQipw6Un
75AI0n1R1sqPqQrNVxXV8z/m7vFWTsa0la5u/XCgCzyCu102pD6lWyio0U2UGdFdpFNx0EO5+AUy
m7fQVqyTJQfn3A3adNajEWq7ldI01wrFt1Zx3ACgwjM7SvQUE/LrtB5N0O0JYTS18boMQ7q3ogjO
UEr5L8Oie2UYDHAbzV/Q08M8OjJpf6bUv3q/MBp5KzFhbm1Qnxc3bbqAgBvxQsr6dOw4fWJ60PCQ
pXXqx0Ne3A2rO5hSvaj9VptNZulsoSOnI/bBttMHS1kD5I6mnG4TAYyQe3uIiSlM25jldq9PVbSv
+07spePEv+xKv1LVKMb0Z03mc+TI/MqQEMYVs0W0CyA2/iVIhojzKbvWGDObZCqLjUJuxQYL8LCV
qhPdTYtZ7MfIVWpKEDCo95kVapvasuo76qWBVOzxPetEQfqgNvc+2/9mB6NYnFsHai45EAQrhKKd
DogTiP/N61tIadZDn9TuxkrBfnul2g1eoZbqFnOF4PNwncqnt4BPAFMQqlooanG+oQIxv4XuFLGE
WmO5iW1ZnTKjKLdM9tiwOavWxzxWxFGtshFoVecQENrb7i1wiH6PPar1OrPUKONnept5RozvdK9J
1d4TYDxvBcWrx0KqvRbkiSbMoO+LHuB2D2g+odFTI3G5JIaIL1En1/AKIqlyIpNSgXQBRcvBEmUU
0BCPfHAMaGJHqz9GJmEkomVatiKLha1sCvHTSp1uHy1a23i9lCxq1Bv082KFy4s7S/37WDjjRZCK
i9rKBPrrATTCRGZGmLXMfgC/Rg6oEpe4bmBbb/ReC8+gy40rYACkX7R1VPRMCJh1MxgU0neNRkPD
MSTZxmrs8a4FIg45nb2I4rIyUltJaTiGzsDkms36sz0oiUKvksajUS9QWjk0i6NeiXJvp1UWZFDZ
1k5a2EV8NDJ6i6M4e2hCEorM2WIfokbseMwhIe2lNxEM8SU2JonAi8SBp2IZmqaMwRu+R4vZnNnr
7lQsGneoQNhERGO8jaL2JTSjYjdk7vzWud13oi4eWj08i5hGlg1qrlrkpYTXY3bygSruIR4wdSlk
a9yENj2rpue7yvcAIfq9HqW3+CsTvyxJ25Jt+2wMLLeUuqFyA/P3+qZh9mbYR3plevEY79BGPy5G
c4h6Rg0bAB5H0hFmjACd7SJO8Kzax8iaWTlq3XcXprYBRvk2zrJ7Q+KlGpTZhz5yXfbRt0hZH7I2
nzSQEmQcbtR5fG2naPTdBj1RpAX4kp9iyQtNnfrJSsTj2CpPaTlirpr0K8vqDS+fHNjghVJsOQsW
2Hj4Agrk/0IJyfPqzWsr0vw5bl+d3LgXRmRshk471AbMeMcIlDg+E60tT32MQiSC/6+rMS1NB9xw
U6n0WmUswjdlLjGJ0Ti9yltan4Vmh9e2TiBZh9Pd8AZb1r6Im51sCdTDXoFEIdwq7pSdydhDBTgJ
Z5vomdi10noBzb6D6r8DSb6fXUEccHqLvHIbC+s8kGvhRWm6d/rutVjM7yJXTiNNihs9JNRGr6xz
hhQiFs68q7FcVbHb+6hintpY2aZG9AqdQ8fzqjVXoWHgF0uRS9mtdJgYm/upR13V5VW9Xwr9AbgY
fAR50QihjDFG2MS1CK3gHY87abcEDuFRdkplZuoFEWSIeV+Lyt4WlriJW7UMIuxRBt1Ar0gii7dR
HAguf4ZDcpdIJqw0dmlQj/waklYSe6eK4hWY8K5JjVvZFPemnm2NrLhnFvuZl6Y/M9Ox6de9Zine
Bf1+AkPfyTLsA61ObuqMnBySl8KBlBpCWVhYJ59MnI2lM3/ExuAnTDsU6WicQi/PBzQTKYZT1MaK
k/wsR/tqdsAy5NO2COufRj7cx5Z2lSnsAupw58TNTZksAjuQ8SpzCesuuZaFshnc+rmp/xGA4XVk
dNyy+r6q03jnTMOIwNCxt5qxXEpAAEggh5M5mCga8mzedux+x8gUW/YK+Z7Mqx903Ilg0q9Z7p6t
nP99ITnmqpgmC/a11WwK6XDH8aEa7aNkWLJ2mNfg7Y99mWMsn7aTa2x7WwvCyT3HItnYOs3pquFk
k2Y03peOBMI43+dwK1A12o9uz6bBtYd7zepy1EYFzHaLQWDNaPBS1da21N1cb05MgSQrOoSu/S6W
dmOLCGt2ynFkvLD/p/ThNCTSVy+VPm8yK74issLwR0e7HcW4c0PxwxRM2KaAtgvJ6EfX936MoS52
pC9b58rO0++LPmzRRx1Y+m973YJxkZ0hPMSIO3KBCxuZNRE3F2V2dxn9yrBvdnMH1jZLf8R9eO30
nJCm4gqBaEc4lUGSR6/KzYIwd+umGP+Znnk+LucFp+j2Y1m/uGrY/8q60vJ6pyajF660n9buXTwn
AfFKFm4OpjodYS9+ZlyrbMsjLf1upt1jWaU/Uim+pxSVtEpfAJBY7FLcS62IgOyroKriNa+WU9AS
hEvt7HphfS8oXxKDrPl6M72XiwqZU4QQAIwcJQKe4yI2wQVrmy63H4wqYQdosrsrXLJ5Rr5mgCY6
FLzel8Oa0uyi5myTqGEZLVG6ImREeAnHp8O87mT9U9nMNbvu4ltazzGPk30e7WrOpK38YVDnoZ5p
616LC4xkAPHd6YdDun4stYvzVY32iKLQj9eFuxnzBpnjHOFb0RUmcIgClTJfhZVreQZSEUtoKQEz
3U2fc06Ji6vJzLZuxslkqX9qznA/UhLyUOL4YxWlG6Odr2fZAdA36ovV5y+dwWTMvvgdtUPISlPf
VeQ6eDJMDc8s2EmPavEIPOBkaiRPIUrf5YQ4bGIDIMccNw/JZN3VdkxmB8tVUIXV4hu5/IHkS/Xa
RTmZAIy6biaqRiFzo7HaB9jWpAcANSwTo/c7jRfjpv0+shRCN6uLmbRBb6RhUOfmpef3rEDHTTKY
xPSUzQGmwo1uhSlKyZmQT4ZTjisFFsuBu7poiH3VDvYJPAVJpToud3Ipf7IN982o/ClKErjmVLnU
yA49o+Qg3Ijoki7Vj5kQY19FSw59BelAxplRNpgM2NkF81K7rM3TmSYahm70OtTpyEJWCMrE3G4M
bKQV4k/0FtGPMTThmeOYeiV7l7S4PrYOelZeWhVRKEnBPvK6m1RLDnPf7LNlQaBXfmOW9qZK2wJE
wokup+c0x0gfOc54lPrwS2hKi15ZQTpNPd7AOt9OFhkd9jdCUPrL2PWabwnOUWruIjIr66O+7mxz
157vw8I4RwUpxXbV7KVJaFneCrkDx9P4nUKdROsaThzM6oEmh6emc7dSYNevrEuVwGwYqodOTdlE
143qESLFXlF0jtfUKO3oVmEWViv0ssTFoRS8jIaO+iE+GGZyqiLlorKRRV8kN8hALD/uCwmMgamQ
ULw9WAqwUwglFmpOe+CHtQd1CFmzOT4ObsfxrzVFToYWq4epJC9sUL6BqZnQSZk3k0veXlLP9g4K
J9OT7M9Ece+FIZm1Zn2z6M1V0k6EAwE3ylT8jiiW6i4f9ksW7drC2MMlfHKwfBeFesnksEriPF0h
TFLVGnBdJn/sRL4lAa1kJCPGrcUBiQBJqcODU6WPuj4T3lJvLDaX3uBWpMjzLXtaTkBYPRNzpYlR
bFzD1PcJ++qsME8Y1rZOxnNc7b2e3tkviTLctp32nobRk6zWbYEWbuo6eWZ/H4BluIsxpbJufJtJ
qMurFXyB+cVnj24F4zRdpDI/SjaMZDTeuWY1oPrBxL3McB3UiAWvu5rw2CjdMgU6cuPF2rIz27np
dEuz/UkaFcfyLNwN88RHOSCEVGkrFsldn43JWUxxikiak4qaRIVfEIl3nbjEN0Es6ghD6q+UJSKO
q2dlt1cFrF41AKB4mfT0fzmleoDJ/81oTI1jY2oE8VIfmtH4qdnFuLruVGy+c+AQo5TK8hRF2nVc
Npe5q38RUUahTr2aK7IWbPLaDFHFga5G75TpTx0W8U2hODcEQWxnU/GMuX6hObRrsv6uKnpkeKrz
AwknStP/cXYey5Iby5b9IpgBCATENBOp1dFqAjtVrIIIaBnA17+Vtwf9LkkjrXtIY1WlAgLuvrev
7f4s7q7TJf3yWPjdztQM8CmgOi79V1w4KTUQD2SKnD50iRlh/wgcfPsUUyr5zuzsC6m+RoLiDnCs
GWv4HQDAyr1XMm3OrCW+eIhG4ZInh1IwbYvHXu5l594yi+hZFxSC6z8vUTwcFN79ldfwczqLpv9Y
3hup/6Dsc8MiAIDQOJpLa3lyZvt1GcAKTc3F0k62se7Q5qLzXsuMmGZdjy+w68vryI6+CbTmzXKK
Z4PDmYnT4t89toc5FucxcsOl6+Bo2oQbVZPeWZ14V0ES4fBjcN96/U6wO3h2dPIFRuPiU6ITOBYO
ok2B0shDYWJYt9sYDmQpwsH1Nqj4gMHSbVGMGx19DIX30vgL5WW5aZv6NsrpXXnyj0zkf2AAuJmF
U59q0TvAwrDF1cl2HJp1alLE+J1mxlCMDQ9CLww6m7bM1Fe699vouF9COWtt3YPsCu43x8Qw6Dhk
K/WbKZoeGiFhedTDrmqKtel2oTvVTHAqSMBwkHr3fWjFt5/MB28KTgsYlsa8m97w705zduVkj9jt
6+2dikvmVqWgw4nbhzZ3V5UpKLiS/RIVxg7G19UniMbvgonMqwghksy+YPLYHVcbLYgdbOuZvkru
YqB8bmxaq25wV8v98sD1+qJFusva7tRmXg8xKL6OJZMF5faXyrF3rU0Lkg/2KjNIkvHjZz+pGLd6
L24+7Lx4Aa+VMW9HqskwVRs+MB4p10HvUU7Yew6Qsy/bfVtrsnDQPhpTE+isg8+s8XfLwhlgFZBM
401O/uLoyF1kxAUEJueQE4dcp4TrOMF85DG+bip1IsKUct3YCNzottWGuiIOsCrCAMpKZ/DV5XV2
8igx+iJ/iIaZwW30hFtoN5H2yP24cxygOiBAqrk/Zrl3sdz6PJYRl/S8y+kJks5h/qHXGaiQ1ALF
r8U5H/wtvo2Q0GROjb66Z4HCNYvrHRl23MRdceln5uuF8YPdT4KqshL6qxnC2j1z/+4S5psEYm2N
GrMJeJYSSI8XmduCLiPKq2Ni2D+cJdotbnkxy+HL4nycq/6jcnmoV/xH1nkvLZM3LA4EAZLQUMtL
0eoj4XmnobU3RK5cexswGq3KRAwk3PD9SMbvlOMn7ser3feHwTIvtpnt4/s6scP2orJJkYktnNDE
Q2ni/sbSCruy3leztyeq8FDEQ3h/Mpvsz3L1rZc4x7I8b+oOBi7Vd0Y21H4mCeCmSjWvW90+eQ45
PALtDj7r4sXzyhg0LtYmcg5DzEWu7EfVdJcinh97M3q4L1JPJBZuiyFGXSRCZCT88o5pTUBLGeZ8
KMvubN5Jn5ncEVd2pVSYNrmZ76rM8TZJLayzbNqTMQWkIIpuHfEbXseFgCNluw9RTkPamMutZQv3
ucLNOnl4BFKXyRY4thQidt2Pu6hJXx2uBz9KHmprOndOimCyhKNuTzKftobhbeyxImUpN9/HO4gh
qEJzlkBIKC7ratuoJVrXndwz7N2wDXyt+gR9BXSKlmTJ0hyPzacZR9itLfMFNTMsNXMmXZCvpqF4
pYwKGdBE5EJwABgv5F9uqEWxHScuWmtE9yRbcSEgJDqaBgDeOCH7zC+JRK3vmwX5GKENxQB/mCk9
O4OqQwyClAM4TBhjFO+lydM2b5MzUKR9Z3KeoZVcikF9t53+2RJWu0E25B3UZkZbPDzIIXhyQc8x
rwNf5cIfrK2nSt6TbLjbSqWPTjlfa79+YaJrHZsxfWNcWZ056hi9WX2xZq9uPVG/EFDl0XUaxuOY
628Z56fZpp1qGv+qk+QrDnzGD3F5UvO8rbrkhlFpNwjiEPtslzAYQ9ea7ilhO13yiSYNRq4xjpYy
PkhDBmaol0NismtdUFCmMZmoFGqwdmxi5KtjSW4SSbry4g/pdpHkq3fWVybugwBkDzbm8Nizs80g
V9nGV2Oxb8nCM8nwbeQeI0sfjIApjGfemtkmRXYqt44ctjyhzj5cxvvKRgQUKlQU/O44M2jMxTVr
U4eRJkGixLmulNHeUmf8HIX9sx0L+eqUBHPnAamiba9LvsqCwsktQeyxfmXOGsctZg5ZUF/427mF
OldU21hP8pQE40diZv6eoCsZ1qJmVOdSy0LBrh/xT5/i5F4QDlWI2kPZxog+5Frb5HH2Yo71Z7cQ
x6t7OIeFKd6jmnw8acVr7LdX5B/2PgAb9rPBohwZ11SFKOxWvWc9BCYRTKA8MN5mp75DfuRm1N3e
M1jdkU250cq01+1kulg/TeCISq4jngNdMZFyKKl60w7dNe2H5TDxPYc+S2RNw/zdVvpdDxEy01Bw
nUU20mRndSuTOZdXlGXIdHQr3JZmxNMXBrSvPPD7sIEVErpN+YtkvTlcuINcBLHVnIg9SW7Q8VAr
mzr6jEVThQ5DrrUdFE9j0DFtk8amSNpdKZMdiZYfNRtaIo3PvvbODhUMHK0f6aw3gWH8mBbzZnag
C5rsPajpuDI7YDIYCR6w+XLq7OmHzED1DonaznaABOVsqwVMI0T674ZNh0tUDtb3XE8/8d0RyKVD
qdpuzcbdzdPZm8rz85DO5zQXG3tBZIhtwp5zuLsefvx1MxvrwUu37MEfq6z/nSp1kUhMxwT0Ja3O
r6AVO6KmN6bTvFu2LlgbyQOyWu1TH+WhktMFUvi2lflGwA2cvPiLXUOKG8UiacqCi7rPuQVrsLXK
v1LZfLmZsTOs6alom2cYJCfFPK6z89ee3MVyCDYBnAvGHOohLuNnFWflisi+nVuSPFjPM2NwlkWs
+GXOltswFq9Vwwsxio/XPmbr2bVNVIKcOPPs6LXdWwbcrQvkycmQZogXfyaVy2dBzZjDzup/dBUF
gZ8ZHVsMjR3KvvxOBvOTcV97aicOicmTq9zgPvJc4y4Ug5qqDsGYqjAGqMeZSMyN5yXDtUxLBtFW
fnKWptnk1GnrBDApexL+k5/kO4Xsn1vxZhpMfaiN9HlsCMiZvbUw2gej9i+JHfEJq1tFiqU1Lzed
tfBpuOJEifnYbpqV7dvHMSgfoAb8UdNzSR2b68EktnwZPx1M5+AVeWgVEwuHYxpt8WdsingE9SmC
bTUs5PPyqB8npktFWtkraS/fXs8Iwv1I3E6GJZAz7S8vhjf/CHo0M93HB5NNF5fF5lVN7sPadxiF
J3b8FTTJyPIduz06abN1CtHlbj8MdoE5fBhy2HUB8MRGXvtujL/GumVOHh0Cw3khe2UIkyRr9mid
56gnoLO3oydpknzo+oeY/YVj58IINHrzAyJoqAtOOFlgA8CIckxKpg5GnODZTZsfEwLFdomMi/Km
t3Yp6JcZfpTz8Ix16CaceTMWjj7r0kaM94gmmAL3BHQuHG35R6FaFBjzxOOKFZ3hrEGCiYwhnLNU
zN8Asvr600znHdz15wVDxy4izE7OwQN7JdduLo9MsXhMmuXRlHkYxPGWjYvdEpCh1xkNAMR5OzbS
RROpn2Q03TCvg82z7LBrcQDEon9guzkAt0bG9JzvmECd2SaklgisDUH16y4hspyYR3dlBI7a177z
YbeJ2CkmaAyEHrnxSZJJLsmortOckK3s1N4Hf5QqJ7iRA7lVtqk3FYHdbB+7BBpZ7nNe0wBAKaw3
FeOTAV7DKgmSGL8d65iy2ibauFajwwq3Ubzx9GtWZaq2br/cxp6Y8Cp6GEzjw8E5QnSq+lyS+hpn
w8NAxvU8YdnD/6tXnPK/mrL4rAu5bbX5sGBT2c8j2eQo/ayAh2NJPlaprf0SS8I9Wfq+b2RZC0tF
3vLdptYTjIlLDCO7KEl1LbRN5T0/4T4OHc18vCKVkVCEGnEHgU02yUfvJD88jSppIlK/wSjdNIPT
hA3EYsJdD7bTf8kmPractcTS/qEIUi0b85eO7nfqLJ/wu90SJ7jFbbtpBH1QuiQmZ0/NX22jNY++
PfMmgf/H3w1B+ZuW5aHto3PWxOEcmN8uqTlrJpGrAQBmktanNE8fZjyla09M78wsR0RiHEwjajA5
xn+498yMCsWg71JnHbEZZqbi03LAusiWCVOkvqdgeiIZlpaTqPMGYnCpJtbmxNoW0Y+xn97dvnuj
pzyVUoVdOjBak4c4cw9uMbzYpbtu/PkYYMNZZVrt2rnGD+Q+dxWXmiiOZhRfp5Kmw8+P0qWriaL5
FR5YKNR4L/7EmyZt3PMGBAoHBOu04xpTayiGl0EGLxyRG9TZQ6eSC6tl391diuyV53Pkj4fE6p67
pX4Sfg99PNtHxCq71XiOgV9bQ/UVC3kUEU2f526z2jkrlnGDfjg1o7WbRpoyY5QHL6PajTqHeWS6
SZwOGaOaSagLmg9ZQb10bPTr9juxvfNiVaFt6Md7vrevkQu64tzX1rZxrb10uM+JX7Kr6Ow71mvm
y9PiGJDn05oJaQKzSBfzrR3KbZGa56BkCMe1W+b9ZZwsugvvqAfx5AU69Br5HPcpErIuVrnp7TrQ
4u1IwjXR60RFnOlPIHeqw5T0XBUoJei3OjH1akGp0kNBX6PYHqxPWrITmOAiJ0E4LpbnGIaiSbgr
ijTYTS81TkivYaNZtWZVVcQRAOP66Mzp1mzaWz84VKicDm0XhIbDYZ7NZVjkUVgYjCQarC4EsG+9
pHsdCH2dfG42Ml9XcMpP8B8fjIXqhaWPIuQxzEhAYagud6zvnOlzAUG6e+1mJ/x4axysTLJGruby
jyLqqVP1CcDJYyzdo+obBl7zQHg4A+b7OLCnwWW8fizl9Iof40xHdxgxwFoupUwy9ut6KW9iNC6R
l53LaTk4UDNXpE79grv/kVXlmR/xEIAhlwPrmyNzZa/jdIgy62ww+INYc6j85UGXuAtKt2DhsGZL
04meC4ULYzTlFggLRbQfvcQZbNZYOY+WWR4gRFEALvXV0HpnK+M3psEvpri02jn+MoUxLu+D/gzU
GcOmhRxtItQyQeRhsbWMztgy3EEhmRd9bBzvaSGOeBZ2CYiiXJMJsUbF3HeZ4CojbB2gKnepkbQH
7SdnMkSe8mK+jlC3a4JQ6wVA6Jg+ekpXcHS7fe1Y9C7Jm5lg4OR9RklBey99AITVta/aPe+E306N
PyurDuEEfZIBss/N9IoyAT8lemYnAG+t3M32yBQ1uenRCKE1ha1vnHObNefOuRaFvZ7N6MPGfUAg
+Dpf5FvTzOfOLrbtJLZxS7WdGMOaJxThsrb3XGT2Ku7ix9GweAsscmq47OPysxvqcKjV2bUm76r0
dJI19ANMKbcib9eQ8dmhxitjZfs2py706TdkZ1xkiU7NtfYiMnWNJf5Ctr/hM7DxnVOQ0l15R4SP
k81+2R6VB8y4OTIvTOfXwqUTYvv6oDLU4NETPysBD4CYDMZCMI2DZngTSbqL+mDDsvKyrrEzhEZa
vy6OexVTd/EXmtzEmsPBBMlvBe6uDOxz7qfBSo5CXLTJU3uJXjqBwOIb7Tno6GpsmIutyv9PtHTP
dWH1KUB/sOl0pntWr48iLXeDE/zs7HQTtMbNBb4CI2xTJxE9dbCy5/pcAuNH/RZvUTu/CRcXfzMS
WdXGL7GXXKO0O+lCfQzMPT0Gmqh3jzB0knXRAlqw8u6ZLQsyjJleFS0KK5ajLHZ+ac8Fods95nFw
v0D3Ho9IJqAgMqOaXmUSbA67TyytER3f3DBWrPzBeK10dujS6YEfKF6Nk/3TIWXcY71gHcwGbdC9
m6qcYgt8gDIq38QpXjWjyQiIoxfcxUZE1vfi/IrYDll30qKlTUPLKu37VY262294nO263AY10pNS
TrrA3E3Nc5qkWzujUdfueIgX/cPBmQJYIP/NZQMhYhge6lmGlmfEbPovM1IftYgkxWONEczeMhOf
3mYOttBZ+nQ1tWrjp51BKIiqV0k7dSsDb8dmiZabMTYPTcmALhDHqRc/XB8ybelSjLlWvf1P7pxj
LdaNJaZjonB+SAM2Q5bIHStFE3ZYRuaTnyHBkpoXtsiY3PYl4QHJk1k1H74SZ7UwLNToQ2p4R9P6
Ghzxo8BvdqXaWA+OKrYpEusZqQeUfGf+bOpik/n9g+c6b0uP6aFyLU63Oy5crzUrRRQbFsvrZXUd
Gd3Vdbds3NS6ovYnK52WT8VCr2a21t4isH2Fa9YMjTLZChzsttv26CzZwx33Pw1duren0Q5x1h9U
1W6xVb05ge1sMjffs3rA+5PyFrjxJTbqszcB8GGKiFwTk//g3W0JkJGY984s22edVtsI2XmTzNm7
6es3bZS/7db+NlXKyVk/tg7noO3A0x0AO7vDY068eS3ke8tEGBtCvNELVqrS2DSwAJw2f+wCJo3L
EITBBKNjksC7iJyfIwAV6QDJaJ6uzeis8bhuowBQUfCfZg4ic5q4eNr1h1/SjGg0YqtJk505JweD
DW47Hp6gTa+1Fqfa5r6rI3e7zPaqLNNXzPu4ET6hCyuek/Fr3g5c6p2sw8xg4aAo/Xjb4D9ej7Hg
UT42r5wI2Pl9oDcrdVcRnbpMQyMwicNWqX2eYIWvDdcYuOr6Mayd/sNV1VvmqyjED2GtKq9Kt+1Y
Z9s2St5FrHY9aTIbmD1+uFRM/JZRbrs6IvUQX0fiMTgFUl7O0bAvvAgAvG5wiJrfWCGP9sA5PY44
3qjjv6I52kx2uc/aZE9o+R8ChWi1+Mq7LDkG6CYC2E75vEuspLjlIyivFpNGJ+QPPQJswOaxF8Ch
GBOL55Y72p/MVVTK7BgYnToROA8FwWV1MB6TFy5z8+p3zXww++oVX9Ol59hfof7fBj29Lj5kEjJT
iECIUdSE96y7apOSSoBkAvINFMNDXyxAsJJLNZcEQAhWIJPlWmDfWcestK5jVzDe71+ACPFH/Zdl
sCTL692IZoDC5AIZ2LCnxAyqLN4jwsZXjdV9iXtwfXVfZWxDPD0rOSUT08/0WDPm6jB6MAuGfhWg
85Lagg7F9x/nMj7lgTrKHrNgnTl3asuEV3AOXube2WeuzyTETcFnmf3GBs21rh3720jqZ9dun62h
0xtB/ylypFO771Qop9Q/Vy1eb+DsjwBld8AoPpRJH+ZS4WR5+cnJ8jSWs7zgAlwHU5ZsaAefxzJl
huyY09r3UYtpJtbVklbbGSE1jGWc0ZUySQxEOVOkqeUnqq1YmXiyyDJfngTG04GCLurQiMwJ/UK5
8+ts5e+eLI4V1vqk1kf8ymtzbnexNUBvRE2E877JMzdUuhi3Hjb3IqqIlJvCIQle9VR2R8+a3oBs
f+XF9DsLsNSJKTguLO+gylh7ew7eaL1Ohl+Q6MMcEYcn1HVQumSA9EH3mNXjpkqGfZKBw3fsFiPF
eJs7G4+EuxE1CK56NvuwqDwVekVNZGeS3ZK53NaWf5JmsQP38iNvrB42mMc3lNfkQTA1DzM/xYSQ
mPXOto1svcBBWDnCeksi62jF0ymzVIhohwnXiBEHE7U8df3yqHXE/rDwT7C+QXCZRXQuSvDjnJ7N
tp9dSOFyJxfgI10fK2Rxnk5jQs3ImuW5cQbcHGCfMlzRmQOiqcies9Z6t2tScCbvWPruxRtYXjAA
ZFjD8mz0BknOGQ40PA/qyJSFZAyMWfG9WA6w+HNhXsyGz9N2DmkHtcxXA/wtv0UUcDO8WEEDr97W
0RxWPrJ671sA2xQtzcKUxQx6/nWXWU6BLbS/eTkHrPKaYq9UxYNv6pn3L9M9DHD4boXYsj4aNm21
Ft0c5lr+zhQxJR5Q37mjvdNVB1J0qteV6p5mkVerXlj7Rolfrhex5Wiac5hOBAxOIIJWdawk3qrI
CHk4VGE/WOM19QTad+UDhsF8PWVMDMCTouM7V9VNn0lT/2S2T9xDBWMtK61nty051FyUxd6VkKhg
KpFjm22Ig2Fs08N+qX3zI+nnl5JOxWxx28kAqJGLSS45G6n7h87Uz6ivQi8bCL0kOIdNFpwkHSip
avwes/5E0hTT+jgrXiJreVSI5qZhbd1BntvStV+Uqc52bt78kolexpDuxK9jh3z7+yXFTK9zVhJi
wTub3fg8S4PM8PgxmfKLx6OZIS+BcDz5hFn127LWVz1FP7QzPRueccpG7hi7CfIVbnaanuqT72vT
+n4REoJFdkRnEWygzqOSKQKyeKMserU6H4SRcaA3Z21LwMpVRXBgtJCEHn4rJmKR+WJJhFRB/8Zk
M+p43/wO9LWHzGsw6/fds4B5H0ZOui8X42h0+pBpXPCZrZ98u/8u4dQPSNiYk/a17B+WKc3WTkrf
lXgqX/du9UAjRBMU8dOCrmMVh4epOfaULgR6DvZHETfMh8YC7GhlKSQFyi12UPfWrG4R0tShH5qc
0yZlhpCkZ7MDNsbjDAJRvDKqgqC2+su18l+TLK2jmjN/HdgaChgmdwZb004N5R655GsoTHhz+RMY
m+y9ShvS9ryU0Vz82Y98R5W/R1QiCCc2NtojTkswEk/KD9twPocEc2TiEcKxxNanBGawIk3zjJeM
oohwj3IowrHJACuyOds5MKnml1E2A4RMBpCAdHZ+W7z2Tv+LFvm9t/Qp7+XLlI+bspn6FfiCEwbE
g+tiZ0F1ybpWhCJuXiQrZdgBuWJqgwI4EZW5aTz3wXMmB4Be8uT3bouUzhYFxexZpDg0+yG41inK
fAzZdWz4W2hXOTWLzlJnM7mEUs00BOHQt29ubqFVVpKjb0CUKsA7kYH1Fovid2ZVTyUF2WpU9RNz
2R3c6EPQpFed9nvjDrMde8w47lK+dzmroE4taBbn6Yv9kmzVcHUhubFFntM/lKxzqTnlD7XAjTDm
lPF8SiIcfpolHKe/8P/OBQC1TmfIFc16qFP2nKLHkVUsH4Zk4yeMF9P64NUVdLIgenaKiMgHy/5M
XcPdYrS1iaQZ1jJn7cRPaPS7jAA8l/8f9D+szItXlQh2/VJ9Qrq7EmlU8zh2frosxmAYrb89T4ZG
Jvojq5kOFqjxxO7WtAYd8kE4arxmeXSdFGg2CV3qHMSfQc1Yt7LcVVlh9/cGnr45g3Ps2mSRv/NQ
Ij+k3Kaev85s90k2HtbmCiMF4dOfTpz8AJyN97QUzs72Outs5SpZpRUtGVMjdzOJ9rGJJhVqyt5t
iyMACdA6EA33ksvp7Hs9XzH7JGBp132SnaIu4qer+71u6zBpm4cqT74ayF9A/WgZp6IBoMV3aNbD
R94twSZDJLL5d1ddUb03hY9K6DohQt4l8JmOwwk5pKr87gWELHSWKpp/y2h4AWRJqookmcZdKC3y
RyO2HtxhIAfI3WeQJiPps7CZZStZsmSn2BrAQ9k4K0FHh8V43PUiDytHLLgJordax8dBMYD37Oao
hDqrXuy1hGXU4jUFwDdSKHVpjMu4/A0pOl9b5FB0jvuQjHLkW595Fouw9eojAsIHxgXwXdbA74uF
xLASHCjTEZCeuU9F/dl3zg7WL99zrg59L262Z+2sZiw2mhO0ks1RYOi0SFSaxPJAdxLWQlw1JJZS
LFfanm1tyN9JOw7cnGrLfOXWJib/koduPz9mGPycqP1u7tmTk32r4yUcFtcjzC+5yRQ/kc4vi0v7
nNeYxIv4lkXu+b6Hf6ZBFbvEJ9LGq3GR6a+gkKdWmY+DxR2gXO8U0XQVXvLOu3jzpXXWpBCC2PCp
YcRMT415pqpIaimjm2Rhk1Wq3jgp2xrPSRWd7BG7Q5Tj8ssFgyqeYxubEfsJc0WDuI5/adbirTWS
AX86S0NITjfQkcnaq6on1syLMO3EgBnQp96h9b5OEyUUqdgpv479e4mGI7HdbuiNcqO64m4ciKnF
e+yyDYV2PHnUbfGh0tDkcLBuXW39nsYxVL11jnV20bP/JqTLAdKz9qJTlW052QucU8A9MAB8+417
sBGR0hg7pTNfxeIy8DXCoaxe+3p5FLGFlwboCgLzintgM+f2vOM+m5kU0GzNbCEcRTN/YtsPNehe
GdlPRuoxZOnbi2Q78MmmZMI6VJp7zLLVyuuWC1d/yjZKkm3rMRkYq6SQ81NA104u1zLQx8Cvbz3m
2F6ZZzc1fxte9cur61+u6H9zKMc7O4CzV/TIfnTRrXzi6Fq3NlJ3/QN72KNkmo7CeM61Bpr2w/Ci
sKuMzX+iHu+3RpHsY7aTpkafHKOgciNW0F+c9ZL2YS2Ls5L11U1QnLPge1D+XpN4v4oHajzMEi80
YjekuNWE/LbKmvRM6fCwpOJHgMSzKpMJt5hBBE1jIkX0PZIJqUqog7ivB3O3tEg3bvxiCPXdB4a/
WdrqPVfMsUTxiT3oulTt2W7MTWVwzDRcFMMQ/GhrxQWbQhDOCXQsjIYli/ZYG92B6oExWLFn1nYZ
I6TJakjizeL7V9DYxt3KDRbTXJdj+iMaMT/WpFex0Im5YCP95ZmF8U0WMKetkzs17jWqyzPOk4SK
HK9swLVda0ajjYN6aDJKZczF0onGi3zn6FXnrE5iBpj1TpvOsZyqp4r7HorrbWgmdo7Vo0vYzuhp
pLH2LqOmLC8t21I7r0y8QLNWyZPMuTiHKLiODoFJKTt8AYaqnNBukF+eVp9GFl/s0fDpNbovB1lo
LhQaLw4s6Kuy7J99bXz8J5RVxcjQuYdkFffT15D3Pwm/enJS45L4eucXDBNVHJIyinuctdaV6o1f
JnDmDRf8GxyAer3grW9Svh8cvg4uI8E7Zj04WPXzjO46I2rq+IM403NdMZtMbfMaW+kpGKJlN3ic
zUOLc82bajyRpsBQ3YnPMuN0KAoYyCXZz/ZcZmwDEY7ZdNn0uAzZeMw1HEM/sz+C0nptelYaBnHo
TecyC2zVquBJqVPnKyY/ea0bDKXRfM+NWzaIiE8tbfGVXs7d+JP7nbAq8i9QuL9Z5HdglDn39A3X
gw3334v8ABGHpseoeugsX+UhIbhgDCWYPLTzoumqtbJ8eKj/DCv4mxf1CH0B5yd8tvnlnzAcrKGi
giJ2HLppqfZxPqbAi+uJM4Knq2nU3b/QJf7m9RwhhQk+zHPhM/yJMEIqxmQ2WpNF27EKwCtlE5Be
8jrHpBMf7PQt/+80BhyFUGIsGxwPKRH//a22pigaE3DZIYaW/wpHXFNLThzWDeOeX//8Zf4FhCMc
KHqCl7ozR9w/v5YdUwGNWREdCPTlmFvQ4Ei7BeZcJBaycjc+SeUnD//8ovZfSCr3V3WI3XYAq/Py
fwLTuF42yop0ogO73M2XUVREixll678wjQs0Stbd2jexkuhSlJDztOojrxzZJte4Q9p5wMVDGfXl
KmXdatWn7+kEpsS3ao4J1yym9ZQgiYWRTPtsa1pZysYJQ3X5w5hgCIduXaHS5YNx+efP9TdXioQk
BUuFK9MDNvHfP1xu2QkGFNMnEGbQ5MANxV6WibFKJ1ae7bQ2/4Xv83evF9zJdvdXc+w/X5nYbtOo
qz1eb1wYY8kY8yki051jjAlm+UgKG7n8nz/jXyAl/HQW8RYSaJIliEH678/Y5fDdGLdHh0Q4dkCv
40+/tdWl3Bnkrt3GJZLvuHxYwHaKvPo3KP9faD+8omm7tud5tuWZf0bbkfZkuU3quwffhRSsKr96
Q/koD4iTOHv++ZP+3a0BtcsUFqkibGjc38v/YkSZWa9lXvrRwe1sgqSb6FmoVr3pNiAgp+3ZIpzm
/l9e8++/3f/7mn+6MSrbjjzhOtEhk2oOC1hpONoJNjXycViLyWV1L8rbw2Iac/z/8dJ2YN3Dtu/H
gXkHqPyvjzuLwCytIiNG2bULZ0uGCkPGOGClylfxs69aA1hJhRd212gxT/9yWVnu3/y0TJr9OwyM
w+8vUBgPKdCQUWOwJBuUYt87ojovtE6IAUnMmnjQc07QKAr3Ge87cheUnCZZG3oxWsZeZnZFIUpO
+FJxxsxJNrMTTclXrvDcJdM+CvqCpZk0P9vFRMxKWyAsrkggQm6cAoUeOYmKuiqe6GbvKZ1RzsZM
Vz7kVGwZe1+pj2hUuuOCwKDr3whYwff/cHZmy20jyxb9IkRgKKCAV1KcJNmWLA+yXxDttox5Loxf
fxd0XkyQQUTf02/HDhcB1JCVuXNtDcQjcdWkd1/wM7AJ7yY6TPXCI/NXUBzwt0PXec6dX0/qDzbx
dX1Ik0ihOg0nsCN+4CYU+GgY61DREC3vW1pjHvJYVNSF86mi9W4IaTgVNPb+Q5qyhaLu2NNI9T8E
lu3y1NsJU/KHQnTZW5qrjns/XlcfxrB+dzyX43hKxIh2dspxZdiXqA/YX6MWbX6LjA+TXT+dO5/b
mEak3kbmuxmSVlJttIXh7tClFS866v9PQUXTwiaZREmVtQtwLRZB5B61JNGaQ1TCTtoYpRs91X2X
/ZBy6P+0Ya+nFI0i98UBWfJGF3QQ8eS9/ByGEiRELse3WkDiobtDwyTdqlX+gbg/irY1RwIo4Uki
+KyJon8mEGGLTYCADEbGhDk2lWwDeYXfQte84/+QPyF+Fy+x03evluj6n0M0QNYhX0h90QLQjGi1
gEVF70XzOe7iL7lE3UDrbGZ9b9MEvPjQ48Spc4Gl98Gpo2a26MO/i8an7Ec3jQapOg/ULgcVXjHU
Eg9aTOpoGBp0QpKpsnEDTAYt07pXGs1fnU6Vae5wdvKP6HFKRGpBWhGrd4bEx76rIwoLUe2RQgdm
g3UHQS4mvkNIhE8rCwoBvPXqmbbstuBrhunzVFv52zRqqdr64Ou/2k2cQifIk1cTut99qGdkx4SH
aIzQyJwJvE46HjxhlLOnRmuSGQk4v0hsdNrXjG9ob5XqRYRmkWboTR1zUiMjiELvLvE7bGpZJ7i+
l0MG2iBiXa0EcldXPKk2g0AA76Zl7AETJ8jDsOUoIQ943xt4Tocovj6l/MyV7eXaSTm71EBf9CTR
3IK95xh5Vmvw404OvW+PocrzYzSoZ2/GKHlNH59uHx2XT+YRFBPbsJHppmUsjo5+AHGrcxtHX5Aj
SBis9FSmU4KwJop2t4cyLo8pHHHQnTk2lE5wiouxokAH1qIxVtcVNAlgqMkka9jE6FOPhqG4B2NO
S/xQVPUh1CNtuOuapMDSvSxG5Ih1Qzv/lM7TbbKFfw/01/mN7UfDfDZaaqV9OPX2j9s/+t0c6JzG
BdTaNrAjc9BmmNbiR3OktdPoutEJxMFE4zlJtLxqSCFxIT7W+rfRnNT3LGmD4B5Facvb0+tqHyQl
tWTVGNkzbs30SE5lTZe3QLvrUfHPx+zomwpwFvdC45AoB9VgYitBJ01MFu9Q8fflq+XCc2nTNIVc
HoXqPwfv0KI9W1ouZkW6tcTENiM7VR5ayUlDlX2vhoH8f2umz35t+yvh5vySli+Rrm54knT7C2Ev
XmKeTTrPJpNTEScQ1AT2eBoMkT4l++brZBZuf7TL2MQjMuDCxYjCYaM4DxCQmcDnJASh0KTIVola
Ry5XO1+qMfsYGmI4svVB4oYhvRKZXJnhMxcP+yvXND3kSucDq1qOwmpKhGSV97HOW0XaVFS7sUAZ
NlCIOKqAa+fth73cMDyWsORuxLKiAjn/+V/RkOgM9EdGRe2lz7oHs3bHHfRs+iZ6UkYOqv2Vb3nJ
txfsgyS9XXQqqBaXKFSdpiVdtdl4Kt1CewbDJ7e4On1GaGseg6S3DkER50ctRzjSzFYxncmZcfuZ
L97z/BPYtGyBfSz2KYsIsM0mrmBNTXYt8NOdXnYv9H/hB6Pjl8MBKu9HU/xXwDBDMp+w53VN23GX
+4Amp4laVTmeREl6Pw3JrsMJGY6dGcmV6XuxWuahpAkaELSmh5j0/IvGFoYGpWcQD5XF8NEou4Y+
R2Ue0OxYK0NdTJ75ams66HCYOZblLCaP5/aidDqjOQXDlJz0UtpfhkzhAgp3xd0NpApXXuOVAQH5
wDAWWNqZEM3Pn02X1GIjv25PFOqzT3QL0yhuE3n0CGZF+ymPRNGsTNgrr9Nmd4MwbsNetZfHjsL0
zSiRN59MFMl3TUuXbYCo+EiniL8SJwh+/dk+J3T6CS0ufUCwdU6M86cjZz0F1ZjQ35g4FgqeyaNS
mBbDJP9rOouB0F6wyaBGd8lpnQ8EFh67XvClJ0tz+U5WW/4zV9m+DU0dH7u4qF9uL7hrn42si21B
P8Y/dom8RsSWlVLns01GYO3jeDI/03Wbf/It+zM/0TvcHu5yfRtECVwfySuRH1u+RxuJYcfMbU9+
6g4f8gkZuGrgCIUlVdRUdRFmOHazZs55+fUYFdqx8AySaIR75y81a1vO51HnIT0zpxWwpoUuxUvv
9rNdOmYIhgGxzapj88LW8XwYbliZh+oO5684LD/FejkcJoGxPDmiaK9ZLmSFJrN2om/AZTp1tZ0G
HViQADN1+5dcQJfnHwJxef6o1pwjOf8hGW1jLUSf9tTz9w49fw9qzfSqu1qBD1OBTecGpixtAQVZ
7kLaqzmEKy9cCJJPTGadXyDmafDX0aV7YxSMICFPjdshsvADBNc9XT0rz3l1GAEwTlhQP8kAnw9j
202I8iXPT5TCsBTLvIzKWdFV49pA72/sfP0bgkQT/+NYBFC3eKA0sD1AS1N+ctqctrdQE7EJbN+t
Hn2kDUc/CKOUKgPl381I5jygFzsyAIJNaDj3Cb2hOVoMDSJq4ULmWjk0L6IiWEjArueMBTsTeanz
14BDMiCDzM3RsWdTsO+rPilhvXQqvjO4s4ptibfRK0ZsJlzZLI7Mb7en2+U+PC8riNQYxnCoeYvx
ydpmblv6FSWxIEYpl9eveqlp96VF8/jtoa59CG79ppjXmI29w2IpU5vsjJjy0qnO6hRROljJNFP5
znA0mHF2FgHZcrSNmcnoJIVK6EuhEpEqg/6FOgo/13BmVlxaLuMmHH/5ABwNbNizCcT5+y89kiAj
RNh7sAtZ8OoqrdL3djEVEDNpSzMQGJu08WtDa34GXNJmexWZuL2NZd5Oh9sv6ApPe97I5+yoA/zl
IpuulFY6keVpp9bx52SCm43fmZCCjXbqe9prS7Of7vpmyujUCJKBdkGvhN9kBMYLKF475G+Mtb7J
kKE+ZYVovmqFHqHNq6oYWqegDRIRwAgngcqPem10WjYgq7k0GHCHxqKp8NSaS8L7ZfVs+fGGifo9
CP2zL/cymmn7DPRhaYb3mm1P/s4Pe+8xzckHHJMoDPNt5xZoyhJzZDpkqoIVk8fV+JLnmJBvcSuk
hSjPEfzQAmG2qDA9q7+Dq4jW4vbbvzoVuAex75FBZIIuLvm1AVhZU+DuFTZ17VcCs+qDNpmonore
jSAYuFml6KWrZLY1e9f7Bx+32Z7MSNm5bv+Wi82RdyZ1zOdJHjuQ6Rez0lH6GPOhgvu0TqwvZdmi
bVcgocTKM8+re/ltJIZPhGHYbTvm4k5GGtjTFdQ0OppsMsJNMNL2Y0jyAAPl5N9d20hc5U0Kq7ef
72LX4fnY+B3PJKEy+wedr7ohKTw31GskukCstzBcA3qv9eJlxBQ+XHmXV7+rhxUT1wObLPTyQPOD
CqC7psH0bwjfpYkuvKa/ZkcLD9wdn9ptwfm05RyKjoOVtVR8h3ZlaV/7EdywmZwkkfi0y8kFd2HS
ct/20d1htEl+jIyFOwNnJa1Ltqfe3EoLT7XMx7uBNlD6fiGo/eeXTsJf8gMEJQmO9vOX7uaUI+jK
g4id9jE9QgA+PaPUIGKk/tpQ5uXEcuZ1ZPPaqWZ585//FURAmO5DGk8gCTpeU+2sHiEzAjhbR5Fr
gbm5y5AowBhoOvsV9bSNrKZ2rG0ydSb1aj1OacbwpU0VrPONX0MwlKQTa/ot+ynL76eKLuKyLwRa
c0eG6cYAaYPiyg6nh4pi1q80jTHGgBZnhVtF/3pJ46cJw6KuA2Of5Ug3N4YIvX+J4a3+U5LaJVhr
bAqcLetxMHeO4fQo0WLXvRti34se8PTrnE1sjOkTfTMwcHMHrkGfTN/BYqB/hCBcaXfj6DjJkexC
/avru+LzOIbFj6qtK3wTg+GNLDCIJLMvg+9hH4VrTkbORSxhELuyqiiuOfNNZxFSxZUEPUFL8P00
lPV3FURqBB0nuBXQd/wLCINBT21k4ImiHIUcQg/KmpYEw3HHPXZ33UfDK4qcVoxseu20Z3bqTdod
AtOpQR8MeB/f9aAIjF3kBwIhhF65FrVJWdmbfPDVg9uFgIh8YMEp+P6GzVzF+k6rPc+/wyIGXyX+
pZ7W1QLpzdGlTSf6gEGogx2QjwZ41ye0191BPmiiO1eO81Ut6OnpLUunQBxgl80fQTM76TlmQksC
Hyz+1o+1lgx9U5hZurWBJcEMLbq5996bjLu41ryXyPCLU+OUzk+qStlHN9OgqQXGTJLPbB04Agsu
q/cN3Iryjijf+6qYOMiRTcDXR+XSCLjRxhj6GUwrajmhW0G3J3WY0kbpxnTLjN6MHadKu2Zwc7FP
cpkU7JHYcUnHku5iGRl+r/OsJVoFmbr3ccLnsOMIffVUxSs5gIt7B+k1h0ol90mbMHBpL0Ny2ACh
acqTUcDb4GBLt5ofjkdnaqtjRvfErpYeAJhiIM0aaPrKJf1i7r4Pz/6Mx5GDD8viJArZLQplMrxn
/IH2KD/qKcAtZIzDBqRJvZ+yES/0eM3i5uIAZFiPQTnvDV71hQIlrXuf3lZJkjV/zoeRumBSI6rJ
zSD4iPt0zIqhM3rl+JuP77Nj1+Kr8py0JfDfhe5FqzuWsOpQaMSpsydnoL5IOwG8FtghDeuyWvGD
vPKU5AdsLowkJMlKLl6u3blWREFMniLDECfHBJboe0jZEqcevuttL5+b0NBOt4+byyOPlAuBBQGV
TnjNNe/8DLCMSHUBqdeTVIrWnH5yml9jXI/1PZ4H2FMLpZMrkRGo00cH/3cfdl5jN7seyF68Euhc
zm6X5C+RFD+ICvXSysijTOjRlpic4rLraXoI2eZ33PwG7KQJQdS+MvAARdscy18uTZXqC4XT2v50
+5VcLmdybCZRHae6K7GBO38jgbLpFPNFfHJdX8IES6BJfu6o0H8vutZ0Vr76ldGwSuQiT8DBHLMW
mQSjE11rsSmfUnvQ/wHsF/wJcAavE38tYXkRrhJWkYGds/pErVxhFs9lhIA/qeqepBab4L/MKZV7
5ebBmoXS5USelRTEFK7HHkHa93wgW0/ySelKO2Y+CVF8qgtU40YyJ2oSpyp+aR3kSUCgwvZXluy1
kQlZSciSZyaUXOzECG9F2o+9BoNcobr3a908an7RP2pzq43tFVSpHWmtjHo5bT0qCLxdFpKFLdbi
eSsj0pEkArct06ocaIC2B0iviA3yaai+6G0MV8KYxcGumf3sekHzwu0Ze7lTETDPa5h0rGHp1vzn
f8Vxogtzj85U7ahGCHF3uerNvdk2zr82jDkJs2T4fww4l1lJCrtzxnbxnnW8NrTI04ITSLewAEJj
oV5rA1QUh8rQgSVlTh+PK7vDtY+LAoqJRSIA19xF4IRSwvbqtqV3lCAZkb4VnWipd19yf/xhh1n2
5IrVveDK9jg/IiVezIY4gpbhuDZSghQQ/08GfaynwUjo74p1aIUUsu7yEvaXN6JWcKes+oo/BThj
Kxj/vf15L09dymEo6JDNzIndZXK1M1ous0EZncIgB+8S1WKb0f1Ba14PflKn+z8PChAFdW+tnA6X
mxMjkyyfxTocSu5iK4y90be6VAQnzYboV4xa/FDmEil1O62lVa49JHEUOy+HrsSJ8nwOR75t1Ubh
ByczTtsPZhLnEI+8zv3cRGFeQn9SjrOTY9Y96qlPn87tV3xlbpF2xIt3vgqhylyM3uEMo8sEdJKZ
gD0Oe/fBynz5mIRACpOk5RCW09r1a7Ef4zZMdt+U5FaZ0ejdFvtxGuNQ1lKEOEJPqr+aOdSJxrWn
lXLHcgb/b5g5Vyykh7nnMneI7aULLcZwj7aWxb9GdFKPTT1gxls4yVZ2HgqCmjadSjTuMfSk2mE1
k6y8XuPqs7JymcXSQ1W4iDJStAb9aNfusYushhyvcpK32o9TGtnx7gwOsT52IWzULIueGn6JODhj
fxiFq+X7NnRCml377I+FT91rrYD2rGwti3k+vyNr9uKjPCPtWa56Pvk8X9SGMgfv2NJLC2+KFE41
6uXz1I1rh+Ninr8PxWYtpEmch1B8cVgA8yg8c7TkcbLH5M0exvp5ojeUpGBWFfgIaWbz2rdFUG7o
8iytlQ9x7UHZyLgnkN0gpzyvg79OCm+qK653gzw6ZlU8FU3nHQdQWvcIg7WVwObaxEPqN888Uyeg
W55KzhiLMNGEewSn5n2uzbo0ACI5mrkd6B796Zu294wfbPtG/238PFjmU95AGL69sK8+MGHILEAi
l708m8NQFRrNN+4RIqr9IfcoXOhu4975Rr1mQr04hf83iQSVWWsOGkndnL9bEQ5sF27mHfUIakvt
TRPk1Kz4MMSg0gABG4fbj3b1BVPIRxzMgUhNeDGVaqikWYl4Fdg+tNMwtDCs6YiPqVZAaGz8AuQf
TcJ0AyNIq2hRT6ay/n37Ryw2zveHFjhzMqHn6+/y0tLilNergoXNUn2D/wocE8u8rahCuQV9YO0M
WciX22Ne+6bEePL9xk0wu3jRbthRlyeWO051atyZoaz3I+5j28SnE+72UNdW61z5RsJk8Y9ai1dc
NK1WCpOdMVbuFGzI+FsPnkUvZTJRWMiV7T3QTuTOXWJrl6FrT2kzm+bqGxj65fKh79avqsJyj0Zl
NYe20dtDleEv1LDTr2x/8/b21033/SNSy0BmJOcrzzL3GndRrbzedI8N7Zm/4iEVf8hArtVMr00V
3qJFcG7MV+tF0FhNxZgIpdzjOBgDUPTAc75FCNHSAxcGLaRHWgtMml09yA+3v+LV57NNpqfAHJ5b
0PnKDEVauU1HJ5d0qMVu4Qcl+N20dp6tDHRlCyB24ZNZjk5FYHl1rMse2UdW+ATiMvrXpUo1wUUM
eNo07AByOloerJ1dV8Yk6rc96oyzbe27J+ZfWzq5NhRucKCxkaiSAzoXaJJeB3WLJBt6RON4+11e
mZZUB9+lWrNifrn46lDJwQU0hW2mlh31tDA/UIbHfiTy1oKya0MhlmLOEMxzIV9MmGmIDf55TzvG
vU4FiiPqSB+I85GAXfv135+K85/XN5d37eUKmNp8nBykyyd/QFu707ISzWg5tZB2Yy1w18pt156M
YFOgtHOQ8+jzn//1zaoaDzjp07tpjoGznWBePrtalx91miRX4r+rQ3k2xVMuLzYT5XwoqcdTHecV
T2ZA1CG37z7EbV18wtLOXUlOXlngNnIEmy6xuRwmF0F01vt2UtlheEpsq7WORRM0b7pbxuEh0sEF
bPRe6+TrVBWFufL5rqwBvHSZIbbjzXNyMXJZwAABwKgdJ1F0z1nlR5K9Ook9kGR++IPeTVff354x
iyHpECOwQc/Ma+XFXugye4I1KKl47HmjLXfKs7QjTsjZfqIlF0RR2L3+9/FQ05KJ5KZPsDqfVH9N
mTYPjNzD5vMkUK/br9RanG8hNM2EClVilIcW/m2wstYXH/T9GekYgwJEiOEidTkfM+YQ4KI59Cca
b0jhWGENnCkzuqdB2LWzgw06dTs5FMV/FoOxNEioo0BFX4tV8mLS8pWbqtIwKnCBVLw0eAY1d5ZR
TtZ/26/fH5Dwie1Fn3vjjMW1BNhHPtQBivGppX56X0hPexl0oxu2uF+XFa6N5c/bn/FSwjR3TJlI
B0mOOdxzF8FLYRP+O77mnqIJs9kqCsJtP+OgqLTu4I0DSrHL7KCwStiMRg4nYJqgfQdF/uX2D5nn
y19n/vzoZIrI1OiGIEUnFkumSmUdlhYooLYs/eZxnKhY3WVurNIdfRnQ+CK6op4rbF3rLf2p4vPt
4Rfb0v+Gp74pjbngK96rZH9NZ4obsa/K1jt1meseK1pq9mxUNHnUtOPeHurakzLQ7BqOvoES+vks
xlArmSBFyNMksw9WdOdFH1PdiWEmmFQSHal9HFEMWZvbo74LlpcvmKiNLWK+dSPbOR+WUmqbeapk
bg1Wku+lSqwnnG3B7QOqAmxdzhZNe9wFp99CnzSKdLrn/cJjL0l3KAlGF77skLnb2z/rmkU2uWYb
9Rr3QJMpcP6zfPj4IzBq75ROuVZsG+mI/quRpsmL39vuT2XgNboZ47Gyd0rRM0M/zFTfh2RfcLmM
AH0fu6oGF6SC7EOk49RYN2ZMUSSuunHn6UNGr/QgMOPRinr4DJ9T3BtIiqqV7ffa/CGYw9IenIRN
jHD+GNQBCsnm4J1yOvR32NRZkJTq/JdnjHLlIjt/qOWHlKj9SfI6tJV4i53Xjoohk0nAG/Nkbez0
3J/yo5mCR1rZja5NGTIR6MwQibMml7fzXlUB4NSCPl0NmwhUvTrCFdjDc7e7vmWDjjdpXz+5OIoC
gfbA/wxN+GwEjdrHUSmfb0+V9/jq/MGJKkna0BXJBZ5JfP6OEwcofEgH+qlQHuCkPrTyZ7+qAbpr
/Tjh7AfdZHyq9TTMHmcSybdUa8guoRGj2yuhYBVsR8uYLW44PwFnYeyZHQaRG+ZDjDzqMbScAgAn
VlMfVGFAd1elTy9kVurl+No2ZfdAozfl29rJy7fAkhn4cx0fjcgBGVa0fvQzJ09Ch90EWmcrEzP2
tjGlxPCxgMgV47JdI5fRMjt77mjXbz7g312ap7JU5R8ZJ/ZrGRuZjruAP33pGje2tqQjsN4QdpjP
nkZVjSlvI4AqBDLQx6+z3PsnvSxI9EF/OS69cAYN8eVs0bsyvZcJM/ZHsmTvET0vBxHOYn73OFLH
OUvrNAwUaj6loeuNj90Aw39jlc74o2O2E3E0U7KnG86tQUumAYV9Hqn+WNttisv9BNbwoJmZl+51
2EIvt6fHlZ3EpnFdvM+OWTa2+Ile1PgURUtxKpVAbKVrVfuo+zSsbLGcxWAp0Iwo+DjAhnuzIxdm
Iu09c7O00avHlL0JlZbENGRvZJPnH9s2cooHPQ60Gdo8vhm+O2mPqDiQQwBVtccn+GbaU53I/nXl
Qebr33KeS3I24v0CQOBxPs8jpeujShLrlPbMm38yj+L9TvpjXoP/DSNQUyif3xpT9QE1JCzZt1nM
RRydY3xkMgvIhFkPfqzM1LDrB4lhYN9aPmZsWZbuQhWQOSibOHtAGqkH1EZEvtaUTvnj4iE4anRC
YBJBLt0I85//daCii5GlSCPr5E1uJ/4EdPjR/VnRpI2PjyPeYmXQBBuUg8SbGv4zTjqWGr19Igy6
jvOuGqpjOPb2H6DI4Blj/IlL0KwJTe24vZYnUrjaKQW89SFiIdJMCtF7Nl0f5SelbJ9WyGlgMdF/
p9xtaiL12Pp94L6hafTf6Ovq/o16AynQ6Cfad83IgcRaSsOtyC4lPjNtk4LMgVy7ryO0Q1krNFAe
RlYPu5I+ZgvD1t75RGoYH/Ay1J9SXS/tPdJI3LxCHKmrTdeJBqWJryOLmSzcaZzU3qdyvM+qYZuo
4hOSGrRMVYuUKh8hKdp6/jqkmWOCWJ19afq28X/nHFgf8lINz1PjjG+0ReKVm9CjuQ0jL/1tNgYe
CSHspXbv6zL7CvZ4mpPnofhNRCOBwsugmHa9cvpoB0NV/1Znbi1oYcKUWDajI7aQHqzgwHScaY16
A4ob7jAASrgsGnw3r+c74bQs2xdKLaX+0SZ1np9I/2HMppWV/JEPA8STwmqxThBOAZeorJz6UKZu
tWuALNRRjau0xaHBH6PkuOO6rr5YJXAE8L8RyO+sqrOXOtLh0rbYdgSPFX5iOGUXFmbNWTrTuEWN
8QRuICacH5U16Y6Wpe6QGs0YPmhOALyIMDkItqkzYh+XqTE20dykXbrzKVa1+wi+V82/hZvfnqNA
PVJ4qQCKW1X4D+0qxjML3voOEiroViKv96Tc+Xom46yTHrRQUhgoOM6XAhKBKazZKk/9MHTfUgc6
612kNWVw19jWhDa4SIz2LooaBPpEPqhDFTBJ4NeFxL+wmzJMP9O8/Wg3qf0D1ZnJRQu2e9i4Huj5
uozBiY1+MGzJVGGp7CRpBio4z9zfbZIotemjiESWW8XYckejGH/RUJ7hnmTWrbWzSqLNjZdOmORq
Se4WT7d3s8s7G4pkzutZuCJJsy0engIpCzWpptPgQe7OLaDQwDaLTiG2Uv2wy4zQ+Kb8UayUCi+j
JBRtLrdhTitKG8vWthQROOFYNJ7CIq6+ylykPrqrIu5XovkrJ+MsnZt14IitbFLP51/XwyIjrQGI
nAIZiZPWQrUSgHzvRqvMngQNr1tNlcgA20grMWAKi+ybKjC7mFTp/LHVUDd7cp2AtjQKt/8t2cKp
jeaQmB8NAq2MgGTOf5tGMA9lKB9gN5D2frTTSoZsTFpn7biku3J7+1tf2fO5mFMCoHyFEm6ZUU3s
tBSi1PoTPurTl3wqy/1gS6xpVGuudIJd+7zIzQyUlRTEL9sGWRC5Bs7llPRhCAs9NlSwjWNhrulf
L29rZOA8yQWQuWvAvjl/hc3QDVbg8gqJHrBI7tty3Flu4X31hsYoDj398U9O0gB/Lcq0sFZm17XH
pJRC/sojDqDl4Hx0cAKBrmfNeEoBDVVbXyks7RwzGNbatK59urmRiQrZXJZd1k3ctM84zXsGAkuW
7XXBfnlH68IEGV1zMdm9PVNQgfDLF5uiAQUA7Dx3YcRN8w/6Kz4ox6CMab6eIKNZUbehGdy9a+kp
PvQxNlRKTM0P8O58Wt+zq3/LRlb1FtTOcF9UkfcPMAH2uzAWUbyPE6sbdsbku+7e6hGFEvp5yQeC
giHb+6NdjJuq0exXuBrNb5zJOXRa4WQ7t2hQi9auk3GEg/KdSs/cu3rLjpkj6XspHLPXNj12nveV
TMYESocWJDtHT1CCTqlr/SoaSPZWrld/UlfHJnusxJ7Mp9Zvsq7Rt1nqVfdpEEA+RE1Q7ml1/R2Z
UfxUNc3wb+FxENxNPoZjtAvpO7bD8fsw5u290Kvm28gvecD2DJDg1Ltw/8oh2rVWDlo4rh1kxhwD
TtnXD3o2jlur0fXtFKsYRxGnmnZ5rQOoYjniOxk6X4MCCAaXp+hVKcQ3GBWlX+q8sB8FVrtPRtPk
aBnQrGjbEVXqA5a52vew6mpIQsVYH6WBVyNpmM5CYhurRxGW8htnbv9oFSJ+0tBJ2Btef7NnC5rh
j5P74Cdxs3foH3psC5G8FbiTq6GVn9wh1B+cjKM3qYtkO7oV7FORjYeW+/nPSEY+1FTO9k3OH++k
nrNjKVJijzYESS432oQxV5NN951dq2dCpPhAeJ9g1JxMP5sYVWBduZiGqEkgyHT76WOkucZHSaB5
mOfT1rQil/bYopgJaaWV3Tm9aj8EAeA4Py+tf1s75EZJ95e24wKXvBR2j0XW7en/3iJxPvtJY3pz
Esiem8yXdxUDS1MaTOnTxe4Kq4AkRioOoTSyuv1odeNP+oYH/zSBCGnh4NVBSPzSoP0OMwu1TRRW
jYvRmTFqnzGnD7ttPIGnIdiFq5C68HUPCD2AymYpyONPCElc2qvtqT/KbOA9KJrKZ8FFUv6rZqFS
RE7qt5QanL2KchcW3LRVrVVPzIsVT+WQ/naya3S4zwy18xVvBb0IDRqfT2aViT+Wphn3da6izyU4
9GALwSr6KcqMZFji9/dGmRhfmjpoMDK1OwS1QToGL5FeoLyOnSE4xR2pQExzK/EgG78Pd1NSya94
UtGRVKdR2630fM1H5fKLkSpFQIgglE+3OAfCRutSlYrkVMVWh2yb+P+5SRJ73NqungLUw1qlXRlz
3t2XY7I/moioqctcwKAwwyl6JEpQNpzCuQtU458UKJ+t0Ftk7n2W3GMPn9ylPWqaHoOxYiVyvYzd
6AwgHcskBb/lOOb5F4sDtjpDDPEpD82E+4rkXu9SaOauMTRJvqFfgiamaCBmXVkgl+ceg1Jonpv+
0PMtqwuFTK2QkjrK2zz173sHW5oqcLPVLp9rX5VeBgSvXFIxRFnMSY6PxlB+iIUsxJ4XjVzStsYV
ELUNjh0kcyyMtPDNgudD3ISXF3Ss9GWAZ3XXZibk26C08a0b4v0cx221mIb02zvFZfhB2gXFCpOA
OI5Q5/wTeIE2aiV9BPAvcBjZRDS/viUhqEMng1WZYgq8m9Di/UMYWK2Uzy5DAl497QOkM+W7oPR8
aN/DJ3ZQ+FDF2HWl+8SD+n/HJRPzKcRZwT+3H/QKno/hBEJKbgtoR+1F1kNmU2FAOgYsYlYOk9pp
LEwZ+7TxN1ZtCoD+iQMcXHcCi67EcOKaREHDbTYitM1DHqqveq0Ktav93MM/K5qaGNMZnWYSv5p6
8UG4aQKk3ByNQ5yXU8KB2+E+aXCv/tR6JNrY9SJ3OjhOPU272w939VU6LCFCVgKApWxDGlOraTiH
UJzT/T2WOT7+zbEfNlu0fGHx/5gzc9JlDuPQpZjzsv4rtMp81wtU5iWnEoKX2NNkn4BuNmwQYBMl
mOkTQSxhRSHjqvqKD2m6Bj66snpRHltzhzBKQjbM8x/gal5j6KQ5T64YAJfiuGDTXurqGGrcfq9X
VgdVcpLT6JvmbozFQFleo1Lk7s82oUUHCIs9VAh9iCu8wcDfnoq+ydt9VYMKfAQ5u1ZTWXxWdCoG
OTp6VGkQny8ii/0xF3YHZt4QxwrcLCjZMol9GPpBMWxAPmnFypV22RT7Ph5yFfQEvFlEsNb5ew0h
kwWZETFe01blFmQbs1Yyr0Z89+LwmVfcPVpZZHziuxBUE2I2v3UIt98iha7NC5MEI4JEPmVmbezN
HOfv299jcWDMP5ArJ4odAEvIW5aySvDnnuYI+rTGPB1+lO/xlggjHGQHk92rwwEh3sBarH/cHncx
4d7HFYI+eLLU9EAvX8wsW6IXpdGPk+4nWMWOo+pwn43TNQDJ4rx4H8jmtDDZ4j0ym4ulRcGJtPJM
j06TcdwlCeUPSIHeUICztgLy9WEw/rc5/j6kx87HMqIBlBa9849OkT2SKi6NY9t0nryL0iHp900I
pnE7Ghnl2goTF+x4Xaf4MoHTX1MsLhMc//sB3NDmvQvkwPKMbIJWQE03QWR5eL1vimYYkx9ZgdPr
tgMEhyC5jiX5K8OrcSqBxdBvY32I4oOJ+6EOJF319ckP0vJL39reP4ZZDubKO7oy76jdIqqk5jQH
KovP4vrD2Jp9YQAUMV+yCcL+HY2Lqt0HLI77AKvTLML86PakW5bH5hdDSYQOO/I+BiWjxYmFJ4Yh
u9nWZjBa/H6cgghp2wdj6d5Bo0/gqpt4xx+7SfUF9tqmXcLMrxoMqsVY5Vst9YHPUTkMV7mW85z4
K3CcfxnZd27z1FMlof7il9k0DpexjTtebEn6/to9nVLF76zDJAwanHggU4fJUTG3yaWm9im3sRK7
/XKurEiyJXPoNhOCaCs9n7VkaFUzwKk4tjVqt01kz2UKMvlFsHK0vkOxls/K5k+Y4rIeUWicj9Tw
Ahp0L+MxCUtesOpMICx1KT6RdsNfjna8BGfNyr8rc11guV0HH5NqOFAKx1hP5/VYWRI9B7jBfcBn
T2qwujNhH2+/jsVB9f5BCNfncj+IAGQO5z+ybPCabUQ1HtE5wBtXQ3MfW/hRUZUupy8mMJx7TxFd
GwgcVoa+ckihmJlzV2QpaVhc5ADb2Aqs1GEu0F074Ck6TXATsMnYjp1lr0QezrXPPqOu5nQjfXzu
4oTiDh9x2Z2wNfw/5s5rSW7k3Navoph7zIY3O7Z0AVO+qj3b3CDakHAJ7/H05wM1RyJ7RpqjfXUi
FAxxmt1VXYVKZK5/rfU5tfZhlMl1WvYZiVqIlHUy8Ucsyqu8tW/LSdwNXR/MVbifwVkXy3DqqXSH
fuPGBLHiXBCmjapgoABt6XV3HBevLbUTvGt6VStYGvldqM5XIGnunK5BAMjPTk7V5vK8UKHWLOIk
s8ujNQ2IFNd4Yx30BTiJuK8xnkHeO+V56BZy+6ZHkN8rmbyspMHHKcOLkvUbtZ4IdL5GGmUzsQQ+
Xnh2V10tM4SeaPDsGUpI22+noTpTDh2oBTeBohlpA9StZ6qYs82/v4Q+O3W+X0Pc/Bku0e5I/ufT
G4mSbOeU7887bSSu1vWas6vnxGBitli7MmNSYsW6c6cmdJMWWNA3La2dG5zArfInK98fXVIauQTk
C7aXv7sjMKXOR+gffLipxrE9nYQiLtYyLp+0sZjf/v3v/ftbLpMDBafsuqEg1PZpLXNGKE4TFPo9
BQlzFsCdyMOdVRqp7XdTpXAkWUxgg//pgyqmzrGH6gPHxpm0vgI/bKGpSgn7Mk9lGD8Dpx5Fz5PX
VNcbTAa1rrwPUypd/y8ecfW1sV5RcSF/WsbMhEBVE6nLrgFTkXnLuAxnrbWrG6djb+Nmui792Z19
/ZGfV04WTZYE4nrkAz7tLEYVNTvRc27sShJ6UuTY50SVqgc6lhxfrXowucL+M/fKH107JuNidons
YlkQf35lS5324dHhlR20Vrr0QCBqr9Z6+VXKxJ95In//WCr1jejLDJ84V35ejYrGWCJ7CsGSUHZD
Sy0Y8AGZvjFoZRoksJj/6Vu4/lomwwIWXC6cT/c8NauTesSitFckffCaUn3Pxk56kha59QsFwOX/
4uHWd46FncjjZzuymkTgmeGq72koo7AahRrUi2aOl6LqpV0d68mfPODvX07qMDlp4SWnkgQZ7Oe3
bu2Xigkszbsmo1UsZ50/h0Nqb0Ka6v7ucfqv9+m/o68EeRDriGX/7X/4+zuVYw22wu7TX/92VX0t
7rrm69fu/Fr9z/qt//inP3/j387Je1O25bfu87/66Zv4+b89vv/avf70lwCdsZtv+q/NfPu1BcTx
/QF4puu//H/94l++fv8p93P19a+/vJd90a0/LUrK4pffvrT/+Osvq4nqv3788b997fKa820ujQFf
k8///utr2/31F97nXznf6Os8j6wUPT+//GX8+vev6L/yxqzbXwvTqLMO3oqy6eK//mL8yj5wrdZk
LcNSysDll7+0Zb9+ie/hVmJjUNZp81l/4C//93n99Ab98w37C4Sza2ACXcuz+Xmd5nHZayJSEVlj
cs7A8dPVv8C8jHVlzPeF9ZpCQ4mU+S23IPUZ0DG7BGbTJKemK8+lhzZ9nMI8kHtHhuwYPtGpXvi0
cl5mJ/0zgyu/+w+r3PfnxUSLYyFXLVrEZ2cnFtqSviJZ7DPFeTexIEHenN/EAAFTwFHcRWW5x5Br
+40VR34yYV2ui+CHN/G3F+vHF+cPXpufnsMq9P5wOwErrClzPYs9Nu3GczL1BAXzRsla4JK2ffPv
H+znZf13v/DneC5TgVhkjSL2cTy+TVV9KVrpNS72/WJ9iMR8+PeP9ge/GmICXT0cgigB/VxfmYs4
y8MwyfeM14giFUfNzI+GU8G8Tyv/3z/WJ1PR368xVCW2s4RaYJWsK9QPryM9e5ocQ7gARhM+xnoR
qBM4xTJ0NlZmAY43b5D3/BF0aTiaAn5vOHHBiVOete9gh9pAUiIgetK3wUgfuWmATpcKxW1N6aOx
vzlDEbqVHTEvVLUvqpb+WcIW28PvLkbivBj119v8anf+dCFUUjdFsUGEJHLkco9lJlA62obqDhSg
I6e7yTBAAePcCvI5CPn9qnaf9dT6YdOegyEqqks+ZmCDGJ2NyXRNr0t8rJ0iPbVGVvEjnAf6Kkas
IyvJoVlsV+UTqGlJvkmpWgBxFntD0fRuUk83PXivh0SkUOjb6DaaNJRW20hcgi44G0Ndv6HS/mKK
Qz1p9X60tDYItXRbROp70U/1ZZjk7EuiO1erk2RtPLkxIsuHlrWfmnq6FFn3PNnmroN62Tr6TkTd
qW8by53z5ZFWuWRfDsbo6aQsXStSwPrSH8MkazoUMSXhYP+qa2A7TdDnhQZzu/EjMS7ujE8mgAK/
1525hYYH9C+GFzYZ9qnqEWU4M7wysg5dK2tfSLfuQDSOO1PJP2h6Tjd1WL0sMXJyvwAQRtYvwmi8
Raujj9xtZkOcdKP4yMZqwMbRvJSgfTYcmuAN5k7hjrl2ge8Zn7JEik9O9iximFRT0W7kwQavpCnC
TzUaxasYUgIsokJKF9dWizvao1hdzFJ3paU+6BmWXVU8y8Wyt6PS64A2SrOIt2Jun2ylBnCHxRDn
Z3PMNB0ymYEHDuj2siErO+SQHiYrVDfcLTB4VQ/06/SeDCKZvKfiCUmCberoza2Mb77QatWVu9Dv
zL76YvVw7ZbEBFhrgXXPJdvxl8hSXcyZbt/eGnDG0JZRig1oMmpzKnonPDIqfG6mwZsXr7Ps8Esx
Jt+acoWtmh9xU19ES/JKnjzrsa67cTPL40ucZ4bL0xnOhhg2U+hI7oRm4ebd7dJhOl96x0I/KmS3
RufX1GzTTE0KqF23tlY4BhWlV2lvV25hjHxXLXqQrVMAguUxrgYYCsX40vSZuS3n7iktFaqdYueD
3wk3sJGnblFXqTepE4gNyvDGb5bRxX6OAAGOVz1gHJ98xUluTBHrDHX6e8LNN3YjRT5e8Q8zZd6t
qKPmTXqza8Sm6Q59i3kX5/hOkQsY42zo+GzB61hH3CEfgvWeV0faCVzJW84yC2L5RMb3YVhhvy1q
UPsAm0bh6s9fTD1+4oZwsa0IW2pFX6fGIU22Use16taThdO7Vpq81pF4TJXxra7kCpbxPUpW7kfr
eN9lF9Ad5eI0NOhwWUVQGbBrSfFkHh6L0bjSYmrIKFZvA73hCfV9fhJOWZ37erw/YbTTr6vwce0T
u6tV5ZJUg+KFcq0Gcqe+FprzqOcquLYB7q5Th3zqhpFmyezFLPSHpVkkt4qdx5pXweWQcqiFuEuo
3fI1AHbeWERPlVlvwfr5M1ehlvVXEHZXZKUYvEQh+eukGhOJdMaHOnldaz1ONKW2nJr9sgn1vdI2
npRpczDHtvw06x9y+xQXlvGsWJq0gWMeGEWrBGkZTs/apPtODCA2Sop7Qkm3dmRiEXCM5pJklQdf
xtr01tAAm1LTXURVtLvoMKydZugOyWCwJWEW6RrKNpGU/MXoljMToH3l9MrzKIqLDonLXeABnm2J
1i6D99UVukradlqibaH0+gZJ+CKbYb/tHLX25DGqHwDfagZCT59cylAp/Bhsz8bJUusSSbAthTy4
Qh3ASiY50Pu0CkGUh15YqSwZo1xdx2XZ7Wkye18Ko76EMJ426/1IU4ZvuDXlIy2AWAJ0dMUhum4L
zE+Okjg7244PDS/AIaIOxcV8bXqREupQFGWqDRpJeG02f+NWiB0kgmCJ67zGN6/pbssWxaec7LTk
pPy59m3ycXVMn6wUSAmWIEMR0caAY+gD0F48LBw3Vj5PPl0vNh0N6bdc3xMBRynRivxI7eXsp9R1
+CW4Ow2LupmfQzWtb+U0lc+YNV5pK70juYnZZmZqQb4IvEm8XaIFFyRlo0IcNVRufHL4V1jy9nZR
eQ52HbcNHeui0C6HZRsTWOqSKL+B3ixYbyC1N8nki7ae/NTE+hvrGS5V9UtBbHIrS0TtzQEPMjtk
bj+wT6Lh4iS6cehn6ahlTuv3XZ4TNjJu1GS+NQGWbMwWaMPyVExmhVMjbYO60G7rNryiZRAhZlLf
OtsaKCA1AI4P3Z2cohwp3d6pyqeiqq64bTmMTAff6kOTqMHEiJPGNKFcOdEK225zSGt6eGNrqE5V
Iq5h+bAFkUPXDqtV6DJGd9VysPY4dPjACEXVHQIttihpDem5bdY5UFlPT3ZYPBk4hXDIVgcCgRto
2fBoNT+xjIjhMVM/wZ5wWE46TbleD3HXs5andoVXF+wYO0Y2XqQz5wYJrNOLFLQ2+O+uth6r6Nui
xlAaJ+c1r+B8WMtVOA7GXm6yY7goGz0dv/777R5B7N9tlxitMdwjbosm4nzfD/6w36vqWkxOjw0A
kiK3HjkfuFuEt0mqbEJRqDcGOEu3s0yqHFVswbr9ZMvMhZNQvRDku+rKKPdiMcTnPsUR3jg9YBFW
yhyzxsWo7QDV9JmEi3pd69ZdyJWuhgXHE3tuT+S+j9aMMKirEXdbnNIu9X41Xii9dqFFlZtSGjah
jQpo0Ue7SKHfFHIEgSnacKEEijGOTOWsu2KOdmU7HxU+TMmS7ulxGXeahoRnJe1qwZ6pr6k/rPIp
TGc1mGqRkMCVk2NmDqeZvOzBUmL2ILV0HznIbCjIlH3iBXKc+FHvIt8ek7dZwnQWdXHls1xda5DS
86jchfQj5mmzxVYAu87owfW23HSbIFfFkzEAPdeG/NLnMIHG7FZTiysHdNQe3ebVVsU5o8v6VKc6
W8AYlF3GPUxvx2upCkqYLU6fSfuu1hdXRGlGpaP9XmeGdSVZ1eiRq9CiBhoxd+KkTK7ifNkVcpLu
+oUGCAm9d92HGWO1NaJi20v1tJkn3Ha2LQVjWcZuKiWkHekvsvEKmWNzS+AEk58yH6MyhPoEFTyS
22rHfvW6TGXJHWo6UsS08gCoK6avx7WNM00T9caeJ7hd5QztSocJb+KC7lMpqK2dHT5L+fCyPkxW
6cfBALMl9zsTPG+eV9vK1rYEkt65XRA6MNKXts5eCEUBeeG4mF9BN4rdHGyFK0K2TQq/gT+kR6OP
nsJJ3hldcqmr6Elb5NPQGiufnmclx4fCyD4W2Kyx2h9spdtKjflYJPWljWyBQD61TNGsG+GYu1bN
H2LTl9vwWjWWlQHOrqPRjZvOGrbO3OeY8ua3ke518MGts9ol/LHmBdCkEeN8wWqozunLMijARcXR
EPaDHLZvllOlG6WQ31SruMDHgs40YM7n472r007aGhK2CpnASF8PV5lzwNV7U/Z6UGTlO6cma2/G
VkJ95/Km9elHBO/Mm2KTdxsec07qzS2AoSmUYXYGlHDhkPYw6IOvY+4iBvmCcBqAPyvvUOyvI4WA
0Fg299LSQ9Ic8s6fYiDp5XJbLODEUivvNl1+rePLAGalyV7ctjfGAHylGKdhW5vDXq5T8SBFj2wA
VKqAT5wTd22ZjwHmKaDeqeGVZtx5IlINLx+Ta7amJu8yT3SM0kvUmtdzXlsePdlo+234BeBc6GuO
eabv8DK1/FZJFYWeMJwnWbJuF2YTnhrrMcQqSGGWOXLdtnfCbm/ZuWO1mFSOEtZ4tGcj8ftKehHy
XLmG+hVgxjf6hmyvjPgwVWnxnPWXNusyPpHSKvI2e1mulLPVnUtzjDd9Ai4gmhPmWmQ3SVolbxZd
qq5eadcFGoru9H7LsWQazPulSBNfkzn8AXkDZHpAakg2VAZzmCkOJIc5N3S3ld7Uvjx14dYcsvfW
GrdG7RjB94X7N/XsJ3HoH5LcZ/XuX2pyP+l492XO/z7Ldj/9k3/5g/4/FPdWV+C/Fve81/ytnF9/
VPfWb/hN3ZOtX7EpMAFYuxDJ1aNj/abuyeqvGqNDUl24sUAV/lPdU/RfEZz5Gq07aG7If/9Q9xT5
V2S/Nbe56vsm3oj/RN37LuP8c1bAJA8aAhFxbCdQcJk+fVJeUOzSJZ2GbpfXQ+knWQhSvr5f5zIn
JrzlnkgNK2AI/8mOBQyavpM9cx30D3K5a2oDaB+9tJiExzzokxKFoo2iDXGma6OZOEF3tAOh1vCD
lrZ2BcGdbcKJyyuL5Yny2O6hNxbjiPgZzPrkHMcs4lSFb55/QJQEAkDtpaXJjKhKtrrC0sVuTGz1
FpXRibtHGiZ2FGkrf6aIryOSTy8L7Q5U1axeq3W6y9d/2KD0g9PnSR23u042Lo1u1ruE19InGRej
ulD5KKSBnmEmR3492sbx+2tVyrOBx3pItllSPw1zfIjk6oq7vETOKhJe3pWwZQe3bQVQ7WQCIKJQ
UjXLyqUbtM7HJsIHm/rMYMqUm7gL83NkI+ykeZts1bpWvbJTgbLxPrJkxAC6yzHZYit+mxt72mBj
fxocSZwc3EKTQUe+oe0jHbSpozK17KKvC2aqNFvKfa7FDyY4xFM3WX9fI/jo/rFe/N2F9vmlM1Tk
zRUqQxR+1W1/fOmaEnNeZDU7aGLGUe2LKZBJEIuOnSdvo6dFuomrpSv3czEPm6XP/UqMbPjVV7iY
8iYphjNQw9RrouHBIdt3QWtin0bQlIvYNQm8bQuOFL4ksafjDzuQSsxBEUYSJoeUQ//wWf4DjXeV
7n7+fZiIrq4s4k4U7nxmQgh6NeFmKu2O+wFetCnZEYKTfFktk22TK19yfNVkf8Uup8j3T4zCq4r/
+cEJneMs5LWiVOWzrtipfd8Rzut27egkLql39ZB34r5Y3/jvF85MCjHVFr+IOZyQQdCvo87BNR+W
9Y6Z7TeTN2CfgZyVJGk4F7TN+aAq/qys59MMe11G1mw8vUBouGQ/zE/6Z5hO7PcWnicvlOqNo7Ts
417y4xqSfLiEx7izbaKVYFSx/7cbBs13M/2kf2IXoqRknVX9/G4xSGEaYOHoxjX2uTbIrIReOAvo
qCkSB7m4MPOYXKlhX9czpgAfUlyHJmGiqZ8OpqK3brw0X5vB4FCrGBfJ6O6ibBZuith7pt/M3GVD
6NcqsHUzbZ4Kaw/adKNZ8wvxs9zD1mFBPRw3uSXvOTc8SaN21WXmaZAsNhdE89we9JqpqgcxU6De
NHp8mooHGbDxEa/msG8rc5OXnR0sQlsLMBRrHzvtoznQ7pIsUezHUfpAMqaB6NSNh7DJxkO8/r+q
wBFGyqIN2P/XeVAtpMgtNuns+zO/jTqvpSFqX1f16Kdgv/eEm2ofT4z2qBrzpowGNuNjZW1nlSrC
egFT364nhRJCjptEbeaFsR4dR4PMeTXH2SZcN395e7QcJ72hjDT6UiLnZdz6NrNjllBf7TOWqG9o
/He6GV8vrPP7TNZvZjO6hriTB2pPjQMwpee8oeShSKYnIUfGxngDKJT5s8PURItE5pZcq15uS3T3
KlLspyUR3SQ2gDVmSrKLU1PzmeIf2drXm0UH5a0qWTBNoeTmrXa242q/zHTfplk/uGolGS5BAtlN
Yyd2ie4CezXsu7xRv+lCq/FSRjdN171wY0u3k9XhaepD3CQcPbDNvaXlNs6nOsDb65E5mvhkSTcJ
vx0Hyzl0biRHvbO0udsKuRzdZNBUPx9YyvVsPnc8viQU7QrArTkValAOBZHMsH2c0yKkbar5Ktf9
a0sO3R9Ev8cHW3tqVRmroiN7XdghdyrRpZTLxKel4TGpt5wvnUsaVblrOfXoKmpzkcjjBV0u3ekd
IpOKxLyWJtA2/qAq7cNSGadJVLuwe6MJkdC5I7xeASALROiohsOlgSmZx1c5TiJEM05K3ZJ6Zt+a
Ae5qTtLiOMdTck6n4tXWCJmEsvkiDQurd+c33XxSFu1a6eczDdnPi+MAEpCSzEUBfjCqsd9CUJKK
+ITQLaj4ENZetC/9jOSJfsRdDGLtlOm3aNgpFrshD8xqab2IPOOGcmevBAF+5o/yaBUxUoT0IgNM
8Igogq2N2/h6SGN9G2p0iViaqFBPG+UAquBlHNryKo25SZsMJ3sTaydAcxU+6/wyr3EcKUKM0WO7
dNXUuK77+WgpHwP3UVcmXckHwjpDelaCukRdUGsJmZ4M7xpjb3aZ4NSg4ymK7Na4isAYIGhafiHV
9taOFQi9ojvJXcPhFcTFoiqGO6jzl8kgDT9J5ZnWAsL+OflrFe2FVLX1qA8lF2aGx9IZSHLxlIrR
HC5m7hzpOY7OtQ30YLCuwkiCzIMj05N79Kaie4PRWW9ajKTuHHEOjfdzH+0R8DwjKhkTQfLb9VCa
J+NLjJNgow/VexqXXyEJTXcKS5WIOZ83pNmNqXzUMRRvhZSNXmUaw4u0N9tyl7UhMECaWnw1arIN
0+DnifZlV4swADviG7OF2Rt0xly93e7MeVEOY2n0PClOYoTgCcuHzWMmN09xisg1qZxU8tzcEvQ+
Szb5/FjOg8RWJK9zkupCE9HzxHhIVZfxo8NY5ualfGMWzCXSQSm8TO8fh2pUPGnJIs9u1XO45F5m
G9nOSptT03DddE+CkZifdJK+CdeGAtZzagqUoXZJ/xPuG/TUTcvsJWUbW3Dev1HFxZmV4agVRTCB
uM6WG1luREDJV+3N6pC788JUqaF7cwOxftdZaenNBWBprR0+SuoA0BiYepfWy5Tv81R7aikIZ1WT
S98wUPFRhHdVdJNoxa1VSg+Wklza5GskTD8TUrPFxW4EUdx46kASXpWbm3lG5ZuNcLkeSy/nv8F+
2E+JUW5siFmb+1IMVqAucRd0i9gUZAp5Wd/ZejLpKcsLUA8NObQpvFG66Qpo0qpkdwgZyg76eu1N
Ed49qbHOYnYWiB9Ezo252nOvbLaKnB7bzFn8UNX5lDr9JbVweCrpwH1QrB/k0fDjdDOYduIXmaH7
iNOPk1Ozekb1UxTIQzMdmHRazGWgU9PXUMW7bKEvIBSj1zGmUuXoIUXopULkCwaxO6sK73InfK2b
S9SP6Q7310tmOXuHyvFr7g1BO7Str0RW7XdNblDioPvxVdLgJiS6+2FXonNFlz+LOcF1McHlGzCC
9tgZ3Sy2e2QR56ucdnqgSBRm6H22bTms7yn78nuNSfJk17vrvO61G8fmYhsOxqhww5N7v8r0L5LK
nceJxBUur8KrKzV3bam7N8zuHIeoZPIYPtUWyZVCO09lJx/pNwYVFtSiMLawK5SNVKh7pTbuAc/r
PhUqCK1jsaeo7k7X5pERQnmdze9dJdFcZ6CxK4a0Iz2++LHKQWNJPrSU6a2lLpUfhvGZSV+zsa34
Fnm4uag2hSHjtDHaosEPqyDUpXFPZrXEr2TMbUAoa/IU4riV8xIbbbPVC3n2MVWQGRybQ7NxSk09
RUIBQR4vD0M7+w6jdPC73DMNs0HVpoepdCbmwOzufC6Abl/iDGfGnm8pQaBqp6YoKI/MdRHdjoNq
uGUqbG9Q+vO0pNFpHFC6jd7krdURMNS8N47DuOinfi5ekmpJTrE5hCdRtduKDNwW4Z46hVTN/Lyn
baRR3p3YeOnB7m1zmSu2oC7x6MCS8MapeheWGmQrLkomPKcq36R4gVAuETJqdGs1opbnxu4f7BHm
s23VIoA+VriKlkW+3BtUY5TpDpmT63HRMFzSc8mI8Fs6cYPLTPNFS8W+V5PYC5Oxdu28bQNHFDdw
WMpzVeBKXwQn5Gr8NtfKta2uI1TEmsZ6Uab+kkvSsY+qeQsomnJcjUu2potaUIF1KNCkv5CVe2lj
5t16JJ2SVFquS3sQ235kWzHpm7JK70wne3WiZGQhowJfo6m6UQeJELX8UfHpGQ21D5bqVopmeaXR
vTASCpx8kl1HV3fVdKTY6ZbQzrgzQtKghhE9O5N2cBqBoT68z8Xii37u/abhI0nFUuYhMpqepdCR
EiX7JZ4NvyCRQh2S+iXiCODZSnzDeJqP0vxEPtmdO96M6ps9aI+N2VM211snuVkaz9KgapjKdS3X
V7GtErV3nmu7vC+Tj8zpv+Kfe6bVcOSWpRG/lpMaIIj8sSzQnGqNc2OB/bYt9M3UPIVktD01TG0v
Uws5aIbwm5Q370S7n7OYNpzv94g57g5KikjfxXMgDAOyh4lKT/Obq0/jRaJRORgpEfMam81qHV85
efw1XK4kZbzKi/4tl/CUS71kBwoCtGtMzEIZVXPuz8fYL9IvtXOMh+KhSwmc64XuGaV458w/28i3
YpE4aGRIfgJd1OTCapF32Ks5x7JxVUWSSUyQ7ckMxPt6XpO9xd4YzASvQd0ejSW7kmtR+ginvlo2
27RqbjulTFxS0nd1QkuapH4sQ014djw4Zv8gz+HTtOhMMkNiCIWypG47KRts+YM7EFnfZhFuEnvZ
yBV6do731+0l5Uh2m3XTbi9J5FwrTp67Rg5rLxHGdRwux2GyTvia3kJZC5JJvhP6+IZR7TAsY8J8
YjrUechhwzQOCkdgl8JdbW2eHf1kFmxxJi316JGwPNGzz+zT5y6fNlicT4DOz0pKsYJDsLwsuY3y
GfjGnnRyq74+Z6Z+jaeq8xeJCWiRnXqgW24hxis6nlgHbOvZmDn2pBXjbzUxLK9Us3nTUWeD/YyH
GtSHXq8xE8sOpo2ok9iMD3fVYlY9L3DFh4fNZdwW963oymDhsHrb6+PZaQcFFwN1yzghOU6MvHed
2noJRQI7Z8x2ZstqLbKNnTEkKmerQcvRcQ8z0kmKnMmlUvSB47yLaNR2xcccJsehGRxXltOvVSZz
TBrNbc5nx6Ukv3DrQZL9JrZho3THWrTTeXYEY6Yp82lccrHa79u0y1xzVhiCRuqxVPG5zbJ96Pja
Jp2pwRqqAS/HEqwzvbjKuZ1DGbaN0NzoY2Z4jaZ4Pdd9VeftJtetb8KqjyHdxHwIROqrhYSJpMKV
zPFAi/q7Oaofsyq+pKyvLm7Dq84qntT5Xm8KJi2iO6gDGyO5TD+SJcCT/lGHpKUbI5bdrlo7sctu
S0S8DqS+PzuKaA+OoW/LcBAnQSahr5LK57sPEBcPTqSmXikukaNWbrNAnsv0NEYjW95KHgCr/HYe
5TvaVFtOgOORpTFQ7IWfnZmGZ1ptFxSGfe4LpfJGrEpdMsOnUHAzCJv+N1pw9lSuzBtLTa/taXns
bMV2xQz3bRxu5axarvODiQrmNE6yVq5VhyLDHThjGxuUgIo/hrhLN7t2Z7BdHmy/YvlaVM1Vy272
sEhdpLqUDsPMLp7Cic5NlE54ok5GjChMt+v8I6X4ZsNbuKfsdwtx/SQZ9YPBSDtz7jQmuV6UnqFj
toA7GXMk6AQUyDBlKs5yI1sHpWWp1cZrjtq3oUWyJDGMQEAwuNMkeFyhGvX+sGoPCfPw26JQp1t9
8aRyYMQ4FIKWAJqVatto99SXI/2RLQusMqVIiHWlkZtmk+RmdVQsCkFLh4Qz/o4CrExbXU+AXcjn
hwfdTo6tJh3GapQC0pqmn9gyRhAjvs7GVVRYmLnn2URyXMtxWFVqUKQY9Aj87qTYeo1GudzQERTx
qmbTtjHD1NOWHulyHeX0Ove3XmMUg5eFD8TEyK/X3hsi57yVXbWxleacy127i/v8vAIbtox4By8P
s9t8iKtNM9os48xum+VgISxw8lXVq0oe7kX5VDpxeJPTKUs7Tzoelny605vwgnAr+6Y2R36GEjpO
Nq4gdbBuSWecZHtV2TqxTWbjzNSaataE2qmCoW4/cvhnRXE8C5EjWJphg1BD0eDIVrialUdzYv2b
uAH1SIOeRvWGGqJxd45CdpWBFs0UXi4le+qeaUlL1Ii3P4RCgZiMl8CV9OajkBlN5V2zaTTplCv1
dp6md6swvUxqe3QeUhH35gyxtRFWx72w7De2itGrWb7pjXlqEswGg5bz6nJLcedZWztlmyDS2LGL
QnqBXneDIp24cdVwH2jTicbXufD4bN2r0W4sGY2LOEaZXQ4MOZnEKuqdmg/hJsGWWfUNw+VSQ2Wt
q4eY8eK2qWMYi1V+t1KeuMuELw1i+Agt6aAmlle3yTOfyMXVKELxSbYUaGRNglNj2MWJ8dDk4+gv
8hCxj57vGfUfOcmwmnYoZS0b7zrEE9FWsuPpltQEJu4KWi94iVns11YZGsUmWllwyHQc5jItkDjg
OoOuUmwmmW5X9CXjd8YZsTTeLVHq50Z2TggxusvA9orjGrcTmvjkTBwm4A2ujOudcgrEPkG7mj7W
VxQRBTCluPfarbwNsft4piIuWfM1JwfBkJmG1ZinMCuI9QSiWtSb/8PceSy5rW1p+lX6BXAD3kxh
CNrMZPrUBJFy8H4D2MDT90fdiugjVXUpunvSkzPQSYlJcgNY67fp4jh+snWfxjdT5XRUxXKgMvoo
83Xk7dIlZyo9zUlFraKasj8yg9BTLS2/zHqH+72VLDZgM7eepQOjqhJMTS8Ok2yoYyV/VOcwnIul
mPa4o7E0ZXOkdH0Jb5ic5z4hz9dk7mza/OjktcJ3/dF7JQlGKoqS9jh1ahI1DahAVSeBo955UwUn
gyCW3XL7nETKYFoLJl85Hrg3CF+aznMtlVCk82deEYkJcTD67Esel9vcwsc3P1ENWVzAxrVmEwoB
y2a/q71vPakwvpXZAm6IVHXZkS5s2lEhH2dteE+JugjEsr5mG1318rFeSfOZsVKGaZ8fTGdpd52q
v2jC1ODfzW+1qj811WjehBw/rfZEFeBDusrLQgtSYKI8C3pS4sd50/2ZKS/Cqn7X2+uTqGx4eMU6
GmrXhC2Sj4Dnr7pOfaR2lUeFZXrk6r3LtN45i1b96g4LC0GVhkrK+7MtnlQeQ0a4YusLFmjhjEWw
Fy7JtKt+MMvthqnSWJ7RFVjM6G8XjS7Zuv6GEN3b2UpCzlIjzB0ploa/Dbumvo2w1F6Sg7CXvUOn
sAhtKv+2Bny1aRMef3tUBwzYHY+RpgMUnteBEmo6YnUr8jpJX01/FZmlAktwBjtFf+6t5EnvzXu5
lT/E2nMrwJkfaI8JSnxKPvs1LAfqkh2yArXJeTaJO0HIRTfMksWuPn4dW2tHrs27g0Nvr+q7emQ/
FkUFMLzgrQMEtvzNdkNjHRK/39wXsyjbIJVIPfVMvyPTGcWWp3j381p8XRzA15E8sb0ukTM7y/pR
ygwhrTkAn9XXaquuEiQIOyBUd3dX2uoCs4XywM2U3k941YbbbzIlK7AVvUHKVgzIMbNn0qaYQ9aC
1k4y2LNBU/nENlCpZq+4BtHdt8BWVjLfVtiUSsTSxEc6K9eJsmLyUz84OxY0Z5JyhwGV27tGWe27
rLvTS4nO1it9g6yzgF7PNNYaIzTEehiNsaUwlscMykW2JAC71nYYA50CMYezXFrL3O62dULM1bNd
1tWEa5zDGlCj9TgvSh059NjvxhFP91gZzCfjHG5L9ZmingkskZxBARCQtOZjbVsvOltbxKABrk9Y
o9HgDbfTo9Le5lHb5Za+dkwio8MIQ8jnMpDIWORJTE07uCkrXrDAVeUWYlhujo+NtpKrY/xYtfLO
lfOZLKC4ntlShHI1tra86c6eREM7wGQYfN59+Y2i6aXOT9Y+nzQGMSQ1IivubEv8AFloA0tbJzbK
sXuc9BOygxwMnqmLlHErmtyCjYehlmhTEFkhyjPwVVWHRbPAg9Dvfiyp9NpJ3fxuo1wzxMhrWo4W
5MRqhpaDMkozXpw0/+Y5864ukeB2ks4XlOceNeubB3KhsuNUbUJeb+LWfjIFExMNoH71w9YTEg/b
HzmTWTxkY+W7vj2Yj+7YCbBeNDatSiOVdfQKcZ3bQQu6kbFGI5ZknlyAAaOJO5qneeh27IfqtdXX
mfI3W/UXl/QYl8AiZpjuMCI0iu2B2GTOgJasjwqN9GGykIIgyknue07kuszxkAsrXCAXwwmxKaTJ
PjXnnTG5p3bK45QTSO2Eeiq22OnleplUl29OfcGW35KIJbrIQBTipCWIG8YPFMJPqQmopDSMKso8
h25TFJEOe7HBE0bcS+UuMaOxK0JyJjtfnzi6ZTHvVXu4Gjlrja5360FvHoFt4RZKklUlp2l2HW5T
Ayc/8Qbb34Qxk607PQ+DZyA7RdIEyo7OkN+3l1W+o3Lpum7kkQ6lfSU+7wddWfetmzKPLvZHQZaq
IZZ5bxjLUTQVwH4y+GIljkSF2tJ6+zEx87fEBpyS7mnz0FbJYWWtE9NhtTt978r+sUinDUaK4bpV
xrtRnVEF92OYJ1obukPVRjqqwYCZfhrGgSg19jauDLFTNiLRYKZxHChgmrcK7daZ61NWoETnHiEt
QBHQLDgymXtB3fcvFSmdXvHdKtHMz4vRhZU3D6hnKxXWrp78ROU9zAtNu9CcsEBrskuTJjvs4Re+
zF6xPlkFtY8uSpyiktHQNXVAdOTJJus3Gob11VC9ew45UqGBezNRakg0KxjSuqKsemxQOHLhoAMv
SAV19AuPB7tzvD2pz4ZvchdMkIf71cDd307Uw+Y6u1lLRDBJ4hlwiIdojYkN0+0Ddp4HNXN/MIWs
6ONKL0wEGbRQKlqouPoUTiXDL1n0gZB84J2Sc2N156DZCCEEnHomz1aEOZuC0VdL5NT7HEprVy7q
/aS9NgPUSw4dTkKJRsJdMSEWnEOzJ3q94CA4dvMu5PdKa3ZVq2RvTTk9dFP9U8pBfUPXbwUySV+3
lowEdt0WIcUSV/VAll6pPenecC2a98SUz03delE12sfJndWjCvrtmIuCbiR9bpEHW1P/g1EYabOD
2M9sH3IDAkzJ+RfBfUD5J8rUpsU41nw3CNXrW59f9u4s27H0FGWvLiABwiLPc3F6sVc31HnM+4e6
AwZRMPkHWV+GA/tL0OTuy2AcyFieUZiiasbyMJMIz3uuYqktT0gd8GSP1xHUMkcvxohnIUcAJSAK
7moP0A06nB+6Z5DJmojcdZO7PCufsT7rDN/gZo617DJNB3l1Ocya8mASdzAM6hyP250liRF1UWSe
0x4lrNqDv1JsjuwRuLMuHtKBRWLQYgMjyCtY0mnkjQc5WS6BMPe1usAzKWtJ2aH+qWrrZW2rd/IC
3uZ5ZHp1lgA5LcRAZxMrzZAXJFXd8vvze5dy6n2VafHtNtHpCU+8ZRouyYPV8YayPIvmqnlZSjSd
Tf1sZVMSY5N9WlIIIngw35vsOaon77kaF6xZhThteRNxzXGhtAtJ0MI+CQOHhMoTRNOmkkTriUE0
T740dWNx9YLZNGilh3ltP5Tsw6tqMqG88r2ibyWonawIuqm5eF5qxfnt1+gIMGckqhAiKdm7223f
KEMDv6tZwFxuWp32WnvTEro5IuiV8jsXTmUZvqtKetabUd1tDCF+W887ZmvlNOsGxA8ciO0d0ttm
nS+Mxboqd/jisp2h0MmpuBuplOlW7UXy1LnaT8DO7uit95oG3tx05iUxNqTvtuFrdoo2cpwJnpyN
S1a/50p1TFdsbRW+mXjeQAhn4yvZKn6So2e0YXuCzl32eeUNUKi3pN+CGgL+rbDQvQ97dL+S7RKO
o3gzAUhUgdCwt+a4LRL8LJp89VZiHzsirSUSM79knU+BINckgUgc3syau1g1X1phwmPqQg9yrLRg
6du8lyOwmzJxZqdNRwMNyxzTE43ksiXYQUvU+xUNc2ov7aVsSib19b61eMgz3yoOShit0QCnxGOv
e0cx2ysH3QQDs9pHE/8eJv/S3Nlu+U6gPYLKVJR7TzyKZSlRDOdLoBfKU0+Ah7aOC/6NDhtCatJB
kHL51NKKelpw/WmW95pRiyhR371yxveklDO4VpIGw2B8ENLvHuqpsuFpR/ZLgtaY8wLHSXrfprMq
NgBMaB04biMD3aST/oClK4N+hv3HWqOUJ3C7OUpQxS8Od3YSDCNMMIiYAPcxubqhM44lIC2moUQb
d2ZJAUGaYBCvnfwIZit2nTYbsSkkXg1M2yB06o8M0AQR9SJwM6zoyZL+QyZ3RNN9dHSBjur46Lig
xySl7ctl8fx5yALGwCaciHIJWixBFtsXeFm/RAZRaH5BMy5fkLZz5PS5qfxgy+wwpVkRUs+oRqnZ
lEHf+lRs4/mwic3OLHK8FXm1MTMeN3uGHa/zD06BEVjO0vlEdIcGXsJ4m9w3l8+ft6yP1TUF6WVl
M86pFeXmcG3K7M3OvlUCuXiWQ4Mq9XPhtu9ZgkuFUNQ0CW2y2W4WsFsgi8IjNL+tsZv6UkOsB2Jz
l7Oa3XmyUeNybXfs4uPJcyVzXfo5w4CQCr7qoWOvj1NmxDKxrvKWACQjOJCL6WWvxeM8dfIxky/k
/iN2Xz3Iax6/vtXpRAFwoQU22gOvXZpAc+Sr0CHZ3blmSCiT3VJg2sOARjlJPYZZx5Sn4if2WyP7
JNF1rLhXLIJTn7tMxh5CxhqfyKjwY3nT+KliaoFTG+d+aJ578twju+TtDvm2E6aeELGaHUZ8CA3I
QyTbwo3ZIbS9UiN7oqDqtclaVOt0WZEs1t9tOQStygrnyTw5VAPbhItzj2hb85ArZmStQ7x6t6df
r76lJBWyhHi7nPj8qNAbrIgz+m4t0R7QCv6gGhFCAZ8abqGMWDrtO0kDkCE1tokkUwoYRIClbU1P
jSEfFLe9lmLm4sZGYrFo7MYcY5NAQdNWXPhG+rW0Uq6UzHndGHlJ5Z2wBTYts6PAjFsZc0g19deW
5kCNxoK927RHRFAs9Ag0OlUUqJWLnaOSpT06IA5O4+4anFb+oI8iHlFkUCwXGOpCdAuQXpvC2RgA
jJP4rk6SgB95s3BuZkBJcuqzOvJ5bt05LVpuw7V1YkWpolZ7GO1BIrpSCNVV1aP1S+HUZlpQry4a
BJfHsNV/qbP16DZMRrkl95NoN1Ql7XkyCggDCUCbmjikGk4TTSxKnHlAgI19UWwxn8ryy1pwyxim
fgv6wlFjtgbs5epVMYtzpQAQ6cuchSbC7AOiUXafIWrk9MMgIG03TlgPyWnepY42cRwnGK98fCBS
AhX6GK8TxpauqS5VM3inMe/2slxiVYL6GChdTgY6NElayloaYk8KjMW3PT95BCazo9fqud3uTBwJ
wbQ0DzaCs8hBIu9BKO1Gw/uJ/TSac+0Hl6G/rRJOPy2VU5eCpAsvnk3UlUgBPlKXR2hPmURVpa8N
W4adqWugbjqfPduBNRXf3LSzoYR5ojSO6VcWpqqF85uUGJOrraxhfft4yVfmzfFbxbmPSedBS2Wn
2X6znlApVKHXNMBvPdiFVwcoOb44fa7FPJE89iy6qNjjvxiiC3nsGiCBc9S7cM6jZn2oq0cJdjap
kblZBcIHL7ka6D4WKp2aZDD8BR9cSMPuS06NM793EXbeDP+IuSWhEtHbuOg4ey+eWJuwbHol2JKB
Cdl2ILXovUGn2DCzqfUHubxf6Gn5viXLuB+Hq9s0d8QAiaAZK+b70Tj0Wfs81E6LgWBgzspq61CW
4JJS+9ms96PaENGrgbY6GirbJFvRBQ+CwCPaJkgt5HU8pv6x7OxwUYi21OmOACsbfWfyvND5ohgQ
nauJoUidl2fG9wuEguF/MMSaqO202JMWaWNY71aibMp+ir2MtcYF8OTA2SSTceMlR4Q9OjWw0XZ2
NCrFfTI1IBV8YME6KHjMXHRQ05Dw+TAnbs6sxeVhqfIXnvd7MerGpVDh9OjS2+H75FHQjHtFEPYg
3fnYUQUSGaPe3byeX9alI5oYTUzQm9/mosTFXWd0YowHqO7PZJXlkXLTD6Oi1MGCYcybcs8sBhq+
Na9dhTyArSDKVnzDqi3fF0AONNH1t1Swo5Z5gwNi+RSOVvGgYsBQgaWiGglnOh4KN8HmPA8wp2hb
/FFPP/eEkX4YjiQgwinugaGhswmmAhAedlA1qW+ZxbdbKEbMaSZlCo/XTWviUznU7LCBL37XMgF5
tcdAWcA6WMjveGgjhSDfG7JKBAOVxrw9GNCsqT5ZNQ9WkSV7YopP1Cmh4rIRORkr6gbYAtAePD/p
eJVLqcLEoAwzaRUI1DZ58so8guneQgjWNED85ptL9cQk5168klj6wthtq3Zkev9IirYIF4tnCreR
6ciimEZIgtT5Z2W2edCo6tX2gISR6n5AeYbOnBZPBjZLtRwe8wHjW+v0b+NmVxGI3oEiA579cwQN
Ovlizs1nxtwQAUqsEaKNVlgW0ermFxK3jR2fz0UjnSYUt6HGdDEkJp5Y/MwdiC3o6x/5vH56XnuA
BkCa7fQ/vTbxt5ZixlFx+DjUBBd9+e4kCtIFNPOwXtzPfwC1Pg1L8okm5EImwBijhEaXt5JvKZM1
7rT8I1O1o03NDQAqajZH0aPMIU1MT1hVcjN7cbr+U9J5EeJT+rq0+SvBnbeC0gznsaHcb3rcN8uH
bm8nsqjfprU/S0kNtswAagzrO7whevUuHhwNNldl26zsjM1/5EFLW+IrlbWEy3NdDHdqgwBLr1+r
VUt3LYsox0o73sKefZiL3UAzR+zUQIottwLypXCijtreRZ8WylzElPBtYWtZ31YzPQNhyj3pRSBh
Vj5FJs/ccU2+9thnybrz3ruGgNXeq6vXpDkQB1ngHNIdX67FmzczDLDozVGVuMECzh0YrgdhWiDp
U/h/k/HpjTnCsrb/ouVfpcn9NitB4YgpMKraiLKMvzjTYLl5UrmzC5CmeXwRGDv8pa1pkqvsGNcG
16qLObjW3Rfy2jmv5fZoQt1xL4XwwGU/jBR9DHujGeM6Sxk8dNZae8CErjfRROJDicNhx2Vc2NnB
keJ2i2ANavQkKPB4pB3MR26xgRpLUUe9iAkDKXdTP7X7TBexjely6vXhlocJMqf5XV44p0nLduSy
6gfrU8dMiSqJe+ki88/VAdLtFQmzqufocpDV0MBD/gdeuqLymqicb4LpLAZWszC8SMfnD5EP6aTZ
ofyQOdi8Uhxno7uf4A1dL8vOtUp2SJXlNJwM9OUp1X6BIuvUJQvamlSZrkt+5Fu+RirqTxzqxW7r
QHvVpajCBArGn8kW4Na06oGXVPdbx0Of7snaJ8A/Nhxy3nWVyXS0obYatAhNhhhJuQCizCeNuh04
FFj3HG4UWdfG84mxD4kx4EZz1NPqm46h3S9GUrDSNTkkDQics6mfss4Ce8bLnKbph2oIDddl3xAY
kaf7ypLsGNvKCqx6TD0sGuZesTSOUQOKTR/ezkkAA80+fxxU2viYGNDSKrBJk/25GtMrur6TsTwT
4lycXWtBG2kidieREk/MziVyCOUG7Z3IRY/EhGS4pGkxgNkgqsvMboqN+k1FTR9C9dX+khhH7tHo
rwxlOPNt8i6HqonQVCETAxhMtnyOWsUsdwgvuTmZFDnkwNEJD7m8mr37oUep3KvdzqxGZrAFlAaN
V3KCLP+5kRfzyzji9fJeYiG6r8xOBAqyswi6fgmzpEzhEkRxGnD16lmsqJZ+FZe0nugYyH9Wm9Xe
0S4UWrP+rLSGdSrkdLsFTggC6H5ATHggOcHyRaXXl8Honvv8Zh1f9D4WKR1VeSms52nQI6888jW/
WRsPphSjqtCNAeKD9XMiMPrXz/76TSkKwD2ToWOaTXi0nCsDwZKfTmV7gBUhtYFnQIhkLtAmiZYi
QzEglos+ogjvJV2qs5c+Zpy9syunuB4d5aCIDSoQj5IpJ2D3aVVPXnakgUg8qjMn+WbHcpA2BD3l
sscuxUctsvEwaOt3zKTeUVnYnEyHxogGYZTSmM7ul18LjyhiMz19s2/Ydz5JM/ImwJ66BNVCk8xQ
vjrjuU77cOoZ4HkSIzxvLm36zN8y4wzBIzNOsT0NdXN5LzGp3M1Z0cCCVLUvRF7cJGG87RS4VZLN
sIniqlb5Yz3lMgbrhKgEe0S6xygz1ol5RtvWBDhiA6JQKU1H8hkWgKS09EwPmtBeiMd/cYq6ihV5
MqS0L7T3dpFcCmrPtWELdHNsdnKu+xD+Xg+6+V3jwiGPYbB241J8I4/gPPVG9nQrp1DYv044Iw5q
XTyVVGacauIXrnlNpkcvqoduEHncOaI7lkmNkCBX7wi2846t2ZlxqqYHzxirQ98kHuSnebD6zrxL
5BZMyqQz3pW+wk4SNSqeiV++t8ZEocGPX5rKDT0xlr43bOm7irpIM4qwENyDOl07tw1v2x6s5lC7
y460rHpHtUQfpqZHhi/iulOjq6hzWy9u1M6vNUQaLbThhLof/RABwNkKlVaJhTI1mBE+PA9D7fAp
Af4XD9BvUPk+GHiEOW4Ec1pcqaMIeR4Zd5oQeytX7aNi5Te9YiV2qgRPp2iTAahSefJbEtPu7d5v
JMVOwciPiBg4mIUyxdHMytcK48fWzzVaxKU9WDfP32pBqQndPPRyQoyiGLQDe7L7GCx0vHkFx9lz
+xznqUWwjgiYy5fVz4pIW64jcftAycnBeWZ1xq7J5y+/PF1kxrQHpUiP48YTpjCT9HEayhiJXX7o
jQKbA8lrodNP3aFQH7hfIoqxuPu2GtZsIi6//fqH5QB40tqtjFutk5HAwuYnjbfGecNDUizVt9Jm
lFwLHpE1oWpMKgtxLytXRG4mdWgYcl9hvPQJSWqhVMlnYR+flM0+t3kSzjnsowZqdLh14fmdTTeO
1WlHin6Li3mzR5I2gkZupb+hsWr3kMokAut4nAvm5j7/xLpYPlp6GyqSdTNNKOAd+0E+NOTc8ChH
82sOj14L2//LwkjB3Q2ITPfDwP2YJtmdvHkzk1Fwvu9bIP1olW1PokjR7pW+O6s8hwPL6OdT7Zk9
IJyHuzC19hr65KKGL1Omgj/O5XpO7GW32TkMZlU+2opZB1Ym1ZtYaCUCZ9buTPDRNtWnO3uCvs9L
8w6oN9Iq27lyjo/pDcVbZyRWsrD4nfri+1Y61ArfTtfmjaZP/60d0ss1HZzK+xTV8lCTjXKXaikg
WYUkvDON3a/D2Eua8uZMj74rHLrTNLXx2m5sztJ7tBYAHSd/bQubA6JkGbG+Pc/YanpwRks/m4OA
K0YaoyxIEJd0sY7V0p/yAvoRUdoYmB4nJBmVZT8UmcpaJO+JE8c/79bmjoacZ2Mdv7YlLaBL8lHC
Sv/bEPd/ZNj+f7Fi/2bYjn+0tzDD8U9X9/+Pfm1Mp/97vzaNg//j/NmUvzu2+Ss/fuUxutq/XIfq
c9q/+Q+Bbnii/+3Ydrx/Wbquko9LdgnJizeb43/kMXr/ol/axdJKQr5NxbdKnt5/5DFa/yK7HNpI
BY7HwXn79/5P8hhv/tn/5XCkjAB3pWFgSyY8hRaGP63Jy7YgZZHoTc3YeaeIbS/8dVc+cN8MuNX9
xVH5R1ILr0aLCmnoBADiQiVW4Q9jZ27VFDA75hBhgQthyC90Eu7H2HzQrluwRfMd89hfDLfaf3qH
v7+m90d+LcKyVi/AVCLnfonMqI1RBsRMEkEXoK72//HVP/z7g/tnhONfX+3mKP2HXxlBUSowlAxR
dnDjcp8evWBEIjD4NN7/9fP83Uz86+M0HIc+mttR0RzM+7+9mJsz9Y/O2kfFId2XR1rRduZO3xfx
X97ULY/7t0OCZ5mIHZ1IQkQxnLnfX6eGPc+MceyjJaA/LCTVlQSPQPhTuIY4i/b9X8LI/zAA/3pj
v73gzcj8j09xQM3cytxseUFYmFcmzpg4lhBiIR7/9lq/m6L/82v9cSYb7BsqvEcbETlTzagrfTp/
d0rQnIodEU8BIVatjwQ67p/Rxvzto719dP/NR3tLevjnO03WInesjneKl4orggymqI4hYkLsa/4W
QGxc8/tlX/zlSvxVsvjfve4f59TImvqma+ki++LGWoh9F3FEx2DgI74JiPZ6SS9j2B9geI7ZFOLX
OBeX/5urxSX2370dYBuD9B95EWudoRdsePfzjqaRiO3mDRX+mSKG3fj2t1Nlur+nkP77qyZ/AbOq
SeMlt9jfP+yO+VrPtaKNCuAXeLpcTY91XbZxqujdYZIdEWyN7WTXfqhxdEngEtOrFsrS1PKmtAVi
6BLla1rU5St2VOuQFziRg2XYxFWfvdUIt2zMD6s0rOca3P7ddqcesyw+LgSX0Pi6ByaB6Ur9sg4m
zbNWxernCodnP9B2bdG5HA72fGOSaBk+l7rI8n3Z1f1XB5WdGU2ZtiTYgRtB0lKHEwin0TBAzqk5
wikn3/j6NK18W3lDUeJaqBN1fbWvrrvhoNJr4U4ngKYBOigv6y4wk8295hUlvcE2DdXFEisIzoJk
4qu9MWmNubE+LEMriI+CcMYV3V7bWjM+DTXr0sPkGszUZuNOUc6mCCINqDZghkIr4fMfMv3LNcGk
mTVa1r+ktJE4seqM83KyVnUAC7S8Fac4RFqBK2ZN9hDclUO4vpFiNMT1FWfl2AAZGs491IJtgkCP
WBlmjG1XlG3556brqOxV4t/xx7ZyudhzLkdQI3BXP88d/ZXIN3N+ML05+8jbKUV8tZIM5juJAaOt
eRhBAxzw+ftSmNMZxE5+Mcy82ZGK3D4mU2U8T9ZS3ReaPYClUzHwYGtiuy9wiz4vk17t59pM47oF
lO/XvgKQ50BnhHk0RAXN5uKTPimOODJIa2+79jgI0gJLGySb7jqdPl8NzVXS0T5t9fnZ7FDxm40F
1D4keTCZ07BbEdIHtw8wFOUwPNvEw12FN3T3RT7Z52JSjEdUMH2ka8R5dJPU7hJr3J6TNZVx3/Mo
Arws8eKqnetPa8K8augz2OaUoK08DChQaIa3qvrcu4hX0ZAr1bLTxhqDQ9IuFhEaZa19d20iTkKt
rCfKNg21tyLHoOf8J1EaouQbHmU6vTb8Ns7r1Pc5bjjL7jI/9ehJxPym1njDZAVNUigmBtNpIaIs
QL28RelSeTH6LTac0XNK/NG3O79VKOJacXi/NGuHCFbQf9KTUL3TV0m5edm57levEmjh6W9m4RzG
EcVOVjg7YjVxCi5Jqr8ys1sZljprW0OubtA+Cam3GikSdkwA9y7BFn5qAw9ZdZqfjDXpw76zsmih
zTQYxdbCi6tdrPbtmAWaWUwGKs+hc2OchKkZuhX2etIZHDj+wnxKjeLmPVIQOAhEnxezxK6frNoW
rbOnh5sNw0JCWa+EJestusOkB8xxhoF5H1lYsu5qrRwCqSrT65j2fQDnv4TskxpZgHn3nhvAEf5s
G1pE+bcTzYhq0SomzamafmbKAyLZTdUv3uS4xAL3wz5fpll7yuzMRkttW/jnmtkjhEKB2qDfAhO9
SpU3Un3COIKaQLpzr5oZUqJCXz4SzSYvKkMWgdxu9CCI1LOydUAIxpLWQzAjkqVdleueMGXV2Z5F
6xpHgs7syEIrcUSjgjNX4f6GbiBtziCZN4+zkF9J51PDzdPwH/YGrUTYGhsRcV0Op6TwXCVkpqGs
0+5rCLBpM5d8v+US3SLtFuYD4Nrw2LRAvJMwcM01NCsjTlwRJ6MCEIDLfdNRH9Ibg4adXhl7VlgN
zKPyaqrGhyrhdA9YoAxiKh/kjFslZPRR+OYsEnE4hMBfgaF3hRuhym2ec2ddUed5C9HJ+bIEmZ0I
vCrdEq2Ez+08DxO9hZ5gFRtiNn0bYiPLgFK5Gj7YQuVFIYzYp2ak9j194zrDeE4eIJKttlGftTKt
v8BmpWE/jssRnuRiCBegfkHitnFxhZ2zFpeRK8PPqhtg3OSrPyBVjqVXwVcSJqrXmnsoOls7Sa97
HtfUDcZJf8g71w47zT3iPfro6ATl6LNkJ6WJzC8z6xbVAmHH3g3RoYrNPao2aROiINYyMVt3Aq6x
mm8zPsaHDJHrsSg8qGOzBRKbZ+ZNz1EfGs8iTJTyvGhMYPbMTn2XaFi5Z48M2gsAsdm0JvBZpTzN
k5n8BHCdQkXzfm4auvScxM24l0r9NNVzGswJwnWaSx2CmqZEObIvwQqBM9PhqblPbY+oa5DJI2jW
a4Y4wZ+y/kkXq3aQnAg/Q/8XWGbqHjVJiqlFdztJgR2SJ00nY9C0+OBtVMUfc74BlCpdMw18MQUA
OiJl50eytnS8yH54pLtj2dOkQn2lqeR7fVPgfiB70u/SFMkJdZ/yNXFGTz7QzasaVzOty+1c5XON
1n5DRT0s8sEsiF4K5rHig6PU3FgQj5uQPq1ud2FJEk+0OIMWzTPXP9iOnYKa6rt1Q6rRprJ54dYK
vl7whMrH9eZVxWzrlcu4k1Wy7HJ3vreJePQn9DM28AkS6T4/DgC7ge4uajxphCGSAuUFc2aWP3Ou
IzAL4AhIi5WbqaUZX6d0La/5YCSvTrE1byWW6v2Iyy+YZ11wi8fhafQjklgD6iNVZlwjwuge2rZb
0PgPxd0m3e1UEXxLPlWDy/rcZmtSXjVP1PNxUQqQ00p2b2JusAOSrffaEmTn+pvlVcOln8BB18FO
MTd45PEuSKXVUAzAJmYyZOseKUe57qmww/ifCPiZtuuPQFPVV0o45yqY6VmRZ2x745lAGh5DVpJf
UHu5uzydkbo6xCpnGqk9MA5dfrd2svtLQpX2Xy1HrES6zgaG+9b9YzkSVTXyVTJULkF+53y7TbFK
YBLDwRRNPnH4t9H9v35BXse2ad00TfX2C/1jOUIOgtinn3uWaOQmAUaUgPiJ8n+SdmbLbWNLl36V
jr5uRGMeOv4+FwBBStRkWbZl1w1CZbsAEPNATE/fH1R/lMlNNHGqzkVV2GFbiT3lzp25ci0PVshb
HdIKd9Xi5SPFkAmZebMTYum6IgxRgnWrUMnMkSRoOWgPxmv1M/imbzpf3aDB+Rm4ZKptjx+kb2uv
d3XWgzh/p2Ca3IkDK5ThGKrwTiFvQedKGXMPPx2/dDxzo6+oFXnZTnlEVenmOxju+/m9MnwGGgEh
50Z9tT448VoS4XKRzz9jTjKczHlWynk5RGQHqY9P6sb0Yt/eAPMaNip9uRvV5c5asXn5WDEI2MDW
OrPkLJDdc5NWrw1lAvrYR6IOThpYF4LDMx0OX3rr+P36A39+9wiTjOqHDOgPzjOmVFjfxBpscI1z
kwj8siOpVGpoG7zby3UzCyNy5oSWCQuhqsMSeD4iiD3IDmcBiLs0cMO43tDYDM5yV1JPu25pYUCO
bWkO1AHsWFVkBD7WmnbQlGr0W+N7lt1ZcF1I4+66jYWdOXMN6/AOy5pjiW/XYYpTW1eH0Z+OCtHb
H1mzYuB9hYVlObMwz+fJpuubIamPQOvxLOFHVN+29gPAEbpjI9e6oTTmAfhPIejaBl9bL94e7yrf
XvNu89Jf+wZhaxR0XKClzjfoOzIj3Kmjn/lwXH2jB5LkSOcrFXh/1/kZ/5PMnXE2fiELZKLQCNQI
2yhKgBUided42q59g7HJDTdrycl3vdnzoVoyIsq2ZUHTqGuakAjictKOxUBf+nGfvel/hHfFF+vo
dhtCGFgT0YCBUtlmO20JToA78Qlr+ZDLfB5fYCoqSV0TeTzRz9JikYflgStL3oc32g0AZvJ56f64
lvK6TIme2xEmFnxebzoRdtJbY9u9RNv58tD29Jj78dNqgm3NmjCvAUzpph5irfeGzXQ/z+XgUl3f
av7ht9UNe+mpYR5VcGLM4CzOJmxYhxfSSMtszoYNdsN94ofQ9LmlDy5xJ9+FT9GKmOFCxhcYvgO/
Kj7SIIsuDE/v27w7mtSxeQlueDoBXXKDje4GT8cP4032et3rXHq2M2uiGlucHJCvnqvmhXWXqa8l
mOzkPxzROyviid+JZFK9QBjnEfV+eNfsuhvq/q7mqTf9ne1dH9ClGz0fkHCzRtEBcR0JY4fpjyQz
P4OP/3ndwkI2+dyEcO8cYZTugtgmj7S3d852uGu20UdaJLm0V0Oly2zyua15uCdzdxwmyzym2DJc
2SPD5w3Osz7uDEhgfBI4X+gn8CCv6MqtUm5j1V9NKK/N57yBTj6AG4M3V8UHQNLpuIcf8ESCq9pa
nrzV7Rvy2F68GqqsnQFNuKloiFUlad4xc4FgHvXx55y/pmtse/htzX0tHQHKZtSQNMOScdTnI6T/
Sy2CEpjV0CCwmX004499b65EEEvTeGpEWMcyU0N4l2YsV/B5SJ7T8dvKpjznBJ5z0RbieL9GIazT
EE9mkMoYmGPq40O0+S49RDfyjblC+rq0IU/tCEuDg9Qj0ots/vzF7BEj4oFbKl4/frANnutKtlsZ
2ByXCtfo2cAEB9xEx1BXjgys96at6hEq741Hayft4629MrbFk306OOEiO04g6Gl1yUEIucHu+By9
OF5ye4g9iBv8asX1LlQvLR1BJHYdYfIcXZ5vPOgRWwTqHKoVmkc7v/zFuIv3+avzgFbEh+rp8Db5
gDVvV+ZzYbufWRV2YnaojGzo7YIoCNwj19lBuzG0W7Lelmft4LfeDR1P9l2g3ly3vBQQ8bwEa+qo
lg15tHCzZYdBa6YRywCLboLkRyR/AUUObu/Z3Ote8xw9JV70Jf4Qgt6GQjRvP3f1GzRmazNwGUDo
M6n4X2UbYQtPJGXyNnmvBvY+1GIbem47V+e5a96Nd9qH68O+PDDn1oT9q6dBkSuVQkvw8SOdJtCV
v0ltcKPq353qQ04f0nVzS3v4dJbFG70dD3ojgZt/951Mqzu8Wr5McCR9+CfB0Zkt4U0ZSU2oRiM7
+EhdVdnStuOziDtky9zmQ/K0Zm9eGMEV6LqmIswi66pD4uD8wCR0+A/DESwcCUfHTY+fw/ZTktN3
2UGhdH0aL03ZqP6SseKprMiQK5ybijvASYqtlT7qJ9sDBQY79uU4pUWoWAlYFi67M1Pvx+bkhs0K
q0Cp0Sj9EkY5GDFvlexG3lDI3JYBvbTWE7Tj0fFOar9b3cpRuLyVzk0LE1rKcAZUAaOEa8wiQ0rR
OtD6lQGuTOV76fhkfNQV0UyJGJ9cxptZg949huYr615BqnVYWbdL73Y+IsGnOoEc0iOJMUgIaVyn
4uhrxxVxz7VZEzyoksbUM47MWqOAyCA7eoC37fr2W8hTnY9DuM4j3m3pcd4UI90rhet8zyY33/I2
vtW2UG3sJQ8muK/RDa0pPrxI8NvcKr7yOX9Q//6deP4lgreEWVMrJ4cvOdzGN8Uz8iOesTO3xdP6
e3Vt8QRXmU7DZHQWHBJj9TMdctTYf5AYX3GQa9tRuOOrWlIarZz3PI3bibwd0T7o3rPNX6+v4do2
EVxIlAO0U4HR+qPp3Khl+ymNx0//kQnR1xs0Uxv2fH7zSPliytUD3Ht3f9uERaKUvKGtKBZptnNH
mCRdUtZK3vhxi64PxV0YZI3tdRsLKWjSzyocPkSxMLGYgh8au8iELQK2+Ma3n+19Z7vkZnxysZ+a
H8kmfpLuVwxeXsrnBucQ4cQnFUWQBRCnNz5Elvtg137i8eQDciTRzkHaRY8AYDfRb9RU/34a9tyy
4KC0QDqmcYxly/msJxIklFByoSY69N+uj/E9KXl+W9okngzZMsh1z5fZ+RjBWgQ2nSsNgUDv86Ch
zfElqV1zF32b7q2vETln5DmhwPYma3OfPip+v23fpP16gmg+t9e+RHAhDkXY3NZ1vuTgfMhgDnXN
wYBrx3qV9YFeoGD6++eCHLdqz7lUed6950O3ER3Wotoix+086iF9Kc3b9cl9v//FIaHtbBKLOOid
ihnhLieH06Il6Ms7I/Ws79q2+5T5h234oHyEnMoljoViaK/5xVP+kLQrt9yi+TkZhQKMroPqFDwl
bTrKIayS9j2It55Gv9rLoZfsoy3l79JHtEvbw4oONmiD8XW819KJtedUNfhLQnreneczrFA9hzKi
bOc87hZGveFG/dZ5zq6Aud9VwNV4a6mQ+SeKM35iUcRdZigTBlqKxb623NQCPNM+J8YXlfKN+TjQ
jUaL1fVFVudtcs2k4JZySylzFa4EyEzC1zxUXgw5+RGb+iY34n0ZmXdU2R/N/HNwgEoRaQo3D79T
e/Ud/Y535C5RzEcmcLyJu2QHLYTm/q98kBq0kxjFRCUzzG5HZ/UBsODbWBqgTzhsnpdi9eVgGHla
mRVaoFta/6FOAYMj41ATb/BoY/qt34TeAUKerYEq8HrGanad4qQZADvBj7I3HDFh2gVGMFIgbf22
Gt6aSH2BQ2UXOM1joeU/ohCYeihVjxntYt4hgOt+SujuK1Yu+aXNQpfKfG/xH7Sf59tTCtV2CqQR
1qniiWpxwjQUxZua4wpJPtZQvQBpuL5bFoIX+9Sk4ORKxFWRep5Y2ZrsMGyegwcNwHUbS2+FMyPC
uY9gldTVVm59dVe8WdvpBgZKFxodzj544LUDsGpOiJWwpRVwWbd+6rjl7ezf8t+hft1pe8VHc8W/
Prqla+J0BgWfEmp9cuStwKIp49euDB8n236FnAVqg226slqCdtGcL6O2Tl2Gk6LPRuezfxIBDBLd
UlFybHyAqJ+SjyplqOQ5+amNm+ljdg9OlswmEIRyQ9NStLs+0EXHcmp8Dh1PjKMmBQ4hxPh8NTuR
Xzab0KYqVDznm/o28ujL5GY2oZWgg9ODvw5KCuhh6JrfriV4F04KmRBqQ7atA9cXQy96NWUHgGmD
I49vlJt4B5jdl2/WhjyPSPAKZ2aEgKuHBIZWLcygYdRrkJ3nysqRX4jrZ2cHMQx4NdUSwx2njBJ5
6icswIemQ0urhE+1DGA1XDmEC/71zJBw0G14WjKrkong4ASwrFt1su/apn6xI9Sgt9B1XN8sizN3
Mi7hyDtRSywzMq4+M34UeXYTNfpKimrBdTlcrbpC2yghjeiyR3s8WAmUqrRcqZ+cqN9F5bht6mnl
KbFsBug/eg6ybohO2Szt0ixhivQr2fyoQabAAwlupW//YL6sX1aE5el1J4Bwlp3mKLSGwWHgRjKK
nv+ZEWFRZNr9IDxXGj/jErWtz/Hx9rqBJf/EmvwahuB6gSPAwEsPH0B+ugjGL8nd5Aa337myd9P+
z3aT4y1d3ru1B8pCApEqwollwQ1bSj+OloLlP4sv8Hbug61FZDfemCseX1k8tL9sGUK7glkcYnqS
3m1pXxNoXoCh4/vUD0ARDh/zyjO3VeT2r+pj/v36BC+eYirzBNAWycT3APfEBUc5gltDaqB6ixjZ
lGePsQKFVj9+SiSEQgrAv3Rnrsbti0cA7TdU6HQbjIwQUTaNPmXVxLMBrgG3cOe2JWN7fDA/ZNzj
E4kkd70nZNGBzGgnYCXGJQpA6RJVhca88Y9KeCurgMKbbOXMvb83Ltz7iQ1htxYHLQ6LCQ+i7urb
9p6ytVu+BLcW1RMkwz04CHb0768CHBan04F9wCTOo2I+//nJIoaO3HCxOA20bwDEkRsuFLRB+uaf
nPYTM4JLKawUpgx6o3xpepUBToYQplzfjcriIiE6YKqaruk0+J2PRDflrkFWbU5I5NDiu+W22OV3
3Z5ez719U+7CjfGPPMyJyfmTTicvOsQV7SuNf7h3XjoEEnaqH+7lD3Pb1wF0+v5IWVvxD760WWud
WV63X6MV1i0qukJDxA7Wp+kxV7+X2rfC+Hx9Rhc9y8nohDULm6qXFAsTR5hRW6L9WnlLoA5NjWB/
3dLi2hky+4PFI6YUcwGHGm6dosWV6Du5/2zvk/0MZUrSLY3q0GW72QaA/u8rRheCZQdA34xG4/80
0Z2vnkr/hZPwDPbbLUItDnIusJq4EADsIA2d9UwI49J94ElbeKPW7oil3QoZmEMxjzZTXdSxbNWc
7gxEu/3GbPZSAze4apUrDnppj5zaELYn7StaBZko7/3jfUObPYQzYC5Wzt3yQJBmtYgY56Lk+SzW
SqeQeUxbX3JuZs7rIVgxsJQowTP9sqCeW5DrKDXGAibIjsYbN7lDKDXfIh3lccPQBFFs8t1BWjO6
tDlOjQqbw5bGWnYQtfV1GBPacnwJajTo0u4ZoaeNhH6cDhmm3kIqajRPgaV9cdLhxsngNE3y/CHK
tcchb57bdFw5Kstr+msyhDW1RulAEwzfpaavRf9czixTxy/XT8ayDfIOYEJxp6IorVmX4FVQGPUH
/WcxFh+0NtoNh7Usy4oVRQhc5LA5SGaBFSgc3cRpNo6ib2aqmP9oMO+x2omPLo6oTbSj1PjDof4c
FbqPhBHtJx3st9cNLe+Yv2btPRNwakiTlCkMMKRl021nohpi64AD0uj3MMrvYhiyVgxeTqBj0XYO
OBKtDlsR/VcdGpUEr+Pow6bjBdZuKmFB0l+vj2rRCA8aWQGFqaEDcH74WpO+y1KWZwa9ZmtCxlUD
LR+MlRLZ5dwxFBOYM8Bqg65mwYlUtGrGPUoqfgqLQjRWG6tPUFUcNyPEo0H+fH1Mc/h9HmqdW1PP
x0SDb1EdJKypw9E75G81fHvSYEMmo9N0g3ofL4Xyj+s2L90kNi1VhlnAQe9dPFNNFYLCtqcRgQzd
j0o6tVdBdZf39ZkJ8UAdBksJnFhBlVHfavYOBsbaaybf9A7b+q72g3ZP66TmyZ+idVDyPGXClBKM
wztpm4ALFFEfGtagLJx6ewZGtxur3uj+dGf57R9IHjWkXNZgDAtvOwd2WxJQivL+FBZeWGHcHbsy
akY/Tl35N+OJd+p2Lum2+4Zui9aFnthDCuj3lLB5LfRaeN5hXNdMa0Ym4x4F4zCoIT479KPPOnvJ
0O4GvfsUaM7tYMm0kj1G/eHnmEa3x056BRn38fpOWti9DrehYc3htGWK5cQpgGyQ4zL5eth7Bk1q
ofZJr45+D5+0MsZuX6pbuihXnM0C1IoM3y+z4jvzWGhB1TrR5Kujp9CX/6N5RmP09/zO6DbQEH0N
D+hpuekOYpvr41Uv9rUJfMSAmgIAtiOTDz8/rja3P1KadHrQnrBD7eKh3RYc1rfkBm4xHn4jrJ53
Oqz2VGxCD+w9DfPy1tzSM4q830qi53IehK8R3mlJAwbj0Ou8x75bT9bX5jFDM8Ed3AmevWcTGjpv
op8VOerd9Wm4cCCCXWHT1Up9MHObEyZJUEch2ZVBDP2fmCDDdD7RdGJL2YFUFnTcExQ2L9CNrqzl
ZSx3Ngo6eM5N0FDet1bm0Iy4V7a6P9xooYviwfOfsLn2m7x2/V/mR2aL883lIOYjXyQ1EReitTuE
HRkNmi+8axuv+pntUfR0B2/wm9INXuvd+rt6eZ+c2J139Uk4YDhSmZI4oVloH99YNMX+Fvvl7z0k
nD6o/j2xDq+K8fe1d8XyDJ/YFU6LpJsWbTbmyGlRIHqGv2LuS0liN/0CaZUn38hrNY4LhyTMsHAi
lC6cmuORkR5u29sZmo7ewU22XQMZX/p8wY5wAlqw/uQh5ztmr+8Byu2V+2pnbzoPfgLjkccbeHj0
sZ+pYtZrCKyVMYp3KzoHMHkfsS1rg5ejGF2kt5lh7Cxzmxy3Mbpl2hoe+SLyOh+uGLhGtBMbUs+0
lla6TVuI38j7kojbXD/0l4knwY56vlHzyEQDHglV3/5t4tqGSr7ewPB+p91Q9oz9GUQSOEgsgOCV
Vlt83ifuLHAQrAvvrD4YIH9UsX64LR7zbXdz3OaPLcmatU6eyxyDYEl4OSHEfjjAm0xLHV0h6Q9l
O58MRD73/cbc1mChV4/i7C/FsfEsBitM+5BNLVeYWbriQUES8w3pZ7lUN53h7EaL8w8LR9T+VqI5
UaNVrkbaiiNf2jqnhoUlTVOIMUuYIP2E69nep8e3YS0KWTMhrFtwbCDynfncnKC7bdVD9tVAf7Q+
9D+ub8+LJDOrdjoUYdVUaA56MySo7ZrnyQbQCRnMrGK11cYXtUwQwDh+u25x0YOemhSePMpQxZKS
sSXl0kPNc2u/NTuJU2BNN6BL6R9e63NbtSjcFVFk25AOsVHm9h7tHihutJ3vJ8VzvqBcudqyNE/a
5cakKgA4VyOHKGzMFLRFUVgDmJci881M3XaNvRKuLO+PXyaELRiWmQYHHiYCQB1FC7d8eadrT9eX
am0cwiY0uyiI0nkcQfW9ST8EMDJfN7A2CmH30XOFC+5ZmIDqoWkdfF0n+TR9vW5lbRjChusq+9DW
Zs9y9N0d9LidC3dOuTKUpRsM8fq/1lzYY5LuHKtkfmJXs/T08aOMZoI6fDbTj/J0XyP7rCVrofJS
4H5qUghFjHAwFUiT6fndFG9ysWt+C/2fFfoemUyDrKverHv5NZNCLDIUJoI2OZ6vHuDKKqLXUO7i
e9rZ4i1s7yu5uLV1EwKSYxeFYLEZH0LRaFd8m0k7ru+Mxej1ZAotISQv0YDptIJVg6Ma8Y6v8c34
Gf795GHUCCQr1e3vi+1MmbxexFycSlu1dOjs3vMy57dXQMriWFnsSkq0j1LmQWGsfYQfYzPeHzvg
FOTlPXzxeu/a4rSeGJ4/7CRyzgu1Y0oYc2+kG2XsEejoV7zTYtCjOfQyw/NoGvA2nNtAZ1HLzJiD
LSPd6hrUEd+MrXKTeN/TN2cXoYT5Dgda8/SLh/DErLA9ad1B3XpixxAx7zsac6oBFbnoqdPQwkOM
GeHe9MvYDX9c30aLM3piVtioyUTEqlodIV5027Qoe8Bh9B9ZEPfpIYvA5E5sljKhTtSn3lB+vm5h
bcks4dIa02w06tkEkpIFMr9fTchx3OPz9FrfxfeHZlvd0sgCnPEm99ZyEIs3NLweJEAAa/ILwUWX
Y2VXhckMznCjIEVJwZ1fr6hF7pvMs97WT8GqSeEYdIkOXXXNFp1BiMOnovcpQHjZrearrwqiRas9
o5eYKmItXYb3lIYdXb2gMTkESdEEs7/u4RQoPs6wBbiJd+rP4Xd42X6DS75s3LlbFYFHGIo3oL5c
59u0cm0s5ntOP2PezSfnv+8Q3+vn9CxFaV/bhL5U7C1jP8ta6bvOdT6bCoX+wC1QY3edjUE+09kg
9bYzXmDejh/beCU7vfh0IKlpkZq2yISL6B45PhiHhN4DypNF7sfmNr5LqUB1brUJXlCrRzpsHXTw
3nogRmkOwuusCM1YFxwgx1aOywSRYz+975+HLfncG/Rkk5viMfMb3iuBl7gQuc2gN8g/HwDQfp97
mdGe3MTjC0oZGxK9Ky+Ly9wne8RxZPKfoMSgiBROYQZDVyAbnEKVJlnjDsEGYBew2N0e9msZr6Xg
69SUEEJKUANB/sCZg3P5Ngh5lcrZc2Jpa831S0751I4QRSIBNh6KloPG7urcw215O9i3DnJjwPvj
XflH/lZ8UJSd8gcyGLt/AyI6//yLdT6ZUmG/OzXFr7x/9y3TFvLKPzM2x80ETz2kv+u8GpegVJOO
PJuGFMMx4fq8SGBPcVmlJRjeuY00Mrw5jdIQl0Wc6uf1XNjC9TPzIpM/Jl+PQWHPOHJp9o3BAGUT
4ZzM+k3WEKq/fj0sbBZFUWxAcXDZzLj+c6ehlkWUtDI2FJPm+ur3QYbMOKmer1tZnLlTM8IFjiDJ
GKJbTRYWCZ89wKMdSlYfTRfpePSuV7kDLpvYWKlTe8LNbcIdStJi9oUQftG77Wylp2HT79Qv6aZ7
VWClhcTyMXpy/OMGXrNnx9gk39dTGQux4Oln2EIYWiR2YeQovoFiTtwKMemiyXfQe23UMb25PsXL
Q9ZhCYJOQKVWJgy5zEDOTTM5iWq4nElfuZmxINVD5MGo7EdbfdNvs9sAAmAEf6GoLjbkb2+L1+uf
sbifDFhwZ0wndS3hwrfyppoUZ3YK0NqjfIKIJLIqDgo79t/FdM5LfGJJuOeHGu3MMOTJgggaiMu3
5Jj66tpLeSmaoFQGeo3OX46gWETpurynfGDMbzFlO91yg94lD/UdK7gttiHKx2sR9uIEnhgUTgpU
WXYTzQaRW73pXrS78BnMxr1NsUjaZU8HCP7Xk9/zlSC40rNRCnungt9SSxyM9h7lBS/bw0tGTXAG
ifS/r96FC477xBplhnOfk6HmkLbzEGcanZlnxipugk3tQxiIdpzbKN6aydmLXYyPmp9hqXM/oUi0
IRlJ26sw6fpK8ckIH0fE7gbddtvopT/++AcH4MSUcCsZUijVoYOpaphcYkY3KqgtttFKQLF0NyAc
/deIhHNmKgc7LSzye0Drnyy5es0KcyWgXHbaJzaEEzbmtZKopUYedhtSAAJyvq12jg8WJPw0d2GM
a70zi+7yxKBwGZlGIsFIzdx1mewpxm9T99sYvRlrCLb5CF3bDcIRyzIkgjIZM4VkfyDnG7ulygWb
o98KBOVo9jfZsOaeF481EAYHcQJUbGQhKMvMAUGjEZuN03gSaB3YQV3FVlau82V/dWJHCMq0DA3U
vmDNgs+G5un0c0SJJ33pfGtffzTv4u0aKdbawMT9bluhYR4wWB1MF20lP0WTferX2tIXNqNqokyo
qppjWrwnhIHVZjvWSW7MbX/9l4w35Pe5Djn5sx7BKk/H5enC2ByxGwTsFm7/3EPJnT3InUo/kPEU
7PItLHEFhc+ZnXF+HMRwI3jhysW5PMBfNsVSmQRF6pBnCrguhb5g4yZ7QKYaiSCLprl/p8XqcuFU
JpLC7syFCc2EMKFBP0QKqty9j7QNFOcwLMVAb/vb6+5waSZPrQjbI4nNPktlHuHIILqy9KTFX64b
mJfi/DBDdMcAKBUtcSiZURLByqp03Jfm/s9CmLrV15UjLq+QczvCQILiwFOkerczbPLO0/2cJzbg
UDJ7/Rb1CFQ4SNn/G10RC1NoqRp0kwyTXnhTcPX6ENkwj7MxGusY7oHhWV5oW7GLGkvg5ZHU+2Zb
YfpYQ4EET3y/qw9S+ALpcrLNm7L67MjpdGMXWve37yCoUOi0tCDBxNi7LzpJOOiVRKE+lwd/0NCA
rBGu9fNGC1a6kJYOxnxta3MvuXmJRGiRrUMUyZxxrIdPqj/dhHTJ2zQe1v/OG29hnRFy0IE+0MtF
jlO4g3LHojhS1TjM1itvtU1VufK3ipz/D/lFdwfCZul2ONA070brjBcLm9k2cDv0BbKjL3iZZqks
bZwwbrjBM4igdjNsmo9qRd4MT154ln94q7+EP6IJAksKAWvO/PJmVM/sC5tci5KgNmDk9Y3gOUkj
YM/w9YfZ1zBRPVWDkDoa//6FNZvUNWBwGny8YmLEOeqofJVth18HpYya347IkxqexvjepXvWYBcL
fo9gHtJW3JIFh6vg2ynt0b+fHOD7NNm0OUJUoRIhIlqv4UwvoxlG9suQmNvtygQN+DztSHOhAptX
+9qxP1llMbmQyK94wZVBiUleaKYPU18lnS+Zb06PrFpou/JaVWXxaJwMSIhhykJL6nHCiOKge118
AssHp/eLlb8GWfX3fcvZ5Am3k6RlidU68yr1g6ui4qkeVoqgS1NmQ+fkyNRM4CoVDnoddFqlR4hn
6smLan3QpXaT5/nm+u20NGWnRoRQM8ql0taPGEnr5wB85dBCMJ0MUHHxa35/3doCeErFSUK1TL5V
RxVGmDUrqkILmcCOJq/wIxoubrSxIfCE3Xo7x0nrKarlSfxlUHAYAVJ86F1g8FA/O85zNEnuePzj
+qiWztHpoOZvOLlmKtsqdVvCRqGVm1hOn+Uq2Ryy/Dd5nFbyVAtX7dyMTPzM9JkXyBMEuOujCk+K
XxnNc15rNEoUx//QhnCKOjnTSAVHXDAGIhJq641SuLLrlty4jQgRMkQOyQuR7q42nZwnKMMoAs0L
EPbore5eTt/09hW82dOhk7fXl2gh08/G+2VRpAOyD1GF2CYW88I9pm4Nnk3yg20l0bI/bqK72jvK
q71AC8i2c6tCgjQ0lU5G5OUIZu+gbt71rtB+3lUwGt5mD3OGffIMDxkAooWtshLZLhxtoNTEzYCJ
aQMU821m4Fh9lDeDn2ZgXAbIdKK8+oHIUuYNRcHyoga14hQX1tUhDKSUNiOYL5gDDgg3RY4SIP7m
5MbtoKSRnydR/ZhPSn47ycZh0xVheCMFxlr7zMK7kltRpncUxTt+IebB4LqrSyQ6B0gL2nvZR439
sHHgWkbs7q1DinUV3LMQCjG1Bq4ZGh3zAvivqEamRFKFwTDYtxUaHQFCrmYQ7xH++D7VSrCJOudH
OaFpdn0zL/g0yG00HeQZ3W0XAcJMjTlpTTKgxWRu2rrcQcv5GASrqfcFkMLMEwJfCp0bkDyLODen
QbIQ4ZwZcqrv21vTq5BDdu0PMxtmsaGC8RS8rrvshVLUuVnBAdl9OknVbFbezwS30J/vLH+2GO3X
4skFmOK5LeFC6o1BpcOhJh1xLG0k7ZPdZCG3UT+U0td0yLzjFH4xAuklV6Wb66u44MrPJle4mZQ4
CVMlxbJVfbUCddNqa7mWhXtpVpHgssUJoDYgBBDWZJijaZeU9CRgkGor74+O9jyMeXY3NVR8/8F4
zJl3iYIqZWbhFtQOfW3HKqtWDkjqyN1ro1prLYOXPKmmBugbIc8ZuIKgpmAk0/q+iOLDXNKzoRny
p3ukKYJNmQHUL/bVz/gh3Onue1o43oJ/Wi+mL+yY+RNgSJ2FRim2CTuGZhwVURAJzLViVG6fmsbj
hKznTao24X3TD8pDFSg8E4pW2R3VKUBefBj+9v3JN9AiQwQ65xXEJ4KaWknuqBkH0zh2nqaTTujj
rQ7AF4Ead0oQnhrSasXogos9syq+F4pObg70JlO7d4+Qw5KMkdGm1F1rN97WD+HWWDF4uX/P7Qm3
p1JbAYrh2KtGfZPRV+g1CAoB6rFUN7XBKl3fwJdu9dyc4HaaozmGRpfQemRbn8oQ9XM5i3yltdYa
Cv8/E0kVDDIWGARF+YNel8rS0XNgOw/WV+0eUgXPRCk1/DFzhv8bvFPLI/vLnqh8GfaHwkJwca5n
kLZuSBrM7EgoY9teBbvdzHnlfPj7z9h5OpE6ITfC81lsMByORRJlIdM55Rrly+kelRPXiQr/+qot
wIfO7cy76CT6bvpSl9QBOzNpM/xA29rYqYiTe6Y7Q0mUL9wbvta78se8/0c75tcQBQfblZ2EttJs
OvxqgVmetcS0Rl+xsnANn49QeKNNlQMViIqZefli+JjkxJ8LpnMWAiG78r/zEJm9EjQvn79fwxMS
ES1UJ8bQ4GxT9bEIborwNY5kt9RWUDjLu/MvM2JeGXW/yAkrjjmMu/tQte6GydyEa4o4l6Hp2SS+
Bx0n22Q6yGiDWgwmQ2mQpGPpTWO1DY7BTirk31Mj6rzOXCP/mO/w89zvuVHBpSDuJYV9zsoNSfwq
aYW9SWV9NUO1uE7UAebSDXk5sfKg1KlWTx0TiHjLzqxci0zzN5gOvfJRy0jO155zq+4AIVZrZ/zd
c4gD5DlPK8T8JkVa9vzwZQHEyEHLZajYh+Q+Co6hF9UhIm6tMgaefAgQsqm7z/acVkDx7SGPusTT
8uJnEZbPqL2NlJjQH80CkE5RMRTPBKHIhipQAUy68mJWcr2RpFpxndTu3TyzUsTJakQ002pWb5NC
rzL1T/KAo9bTJABVOmavUTbrwE/t8AIT8eSOinH8PshUOXU7r25Dq9dd5H6iXRlL0h9GaTorr6DL
hxdZG+TCQNgSnxOjn0+KnIatPQ4hGzr5XgUByqCjV9i1m8Y0ELZE0CsecGmXwZljw+X3Tv4t2OuZ
uMlIjgOl1gpKpLB2Hmt1Cv2hlvqXIOyHjaFq3T4NdXPb5GPkVvMEtc5of2jsBgXkvB+fSqcM18K1
pZPN42HmAoVhhwrB+UQAWa/jfphQxitLNy+D2zB33MKYViZgcfwnZoRTZptmgm4aaX5tiCuUmlp7
K6G2uwInW3Igp4MR4r6j0ZWKESoUE1LJV4EBVOWbAZW7afpHyCT7L9dXdelQ06mpWfoM0LmIdKWj
VWZHWR18VWWjwsqYdp4yHLyq7VbCrKVVIqdv2iprREwrnOGCOLOK5XHwQ+VZTjW3csiP2OM/OBSG
DkqM/mYKJSK9UxKPEN3S9e/n9bS1EDotxwdJJzExvobZaoS1tCVOrQlbYqptByUyrM0ukZYLRLdJ
avKKDIF26l8VD3CFNOzXOsMWp/JkkMIesY6KPegFZiONEHWgZ9623Spf2YmLTxDDVKG3MXU6p8XM
ToVwfF/9CVvteADN4lX9fbZd77q4JNPlvXViSWSWVetSnZyYAbUbYMqTq23KF1g9ZqbzBg4HF5TF
xrntdmhn+eFW+nT9DCyu4q9xOoL/yIK8OEhyNPoh5Mi8Lh+lzvx53cRiLM6eB8YI6YABS8W5j4r6
Y4DMIzfYvFNmzY+y/0Fy7hYU2qaJt62+OegrB27xaMOnYOGwLVgZBZOSfpT6QeP1dgAtIHXTrqqt
F9UIoDEMnleGN0+ReEGbM5+ajG4WlG7C4Y6bKorbiuHlBHL7OIjrnaqO9Ze2sKrtmKXFRp/M5A+j
jZTb2GmdjxIH+L6R2vzHypcs3YogrXkyWzx6VPHdLMe6E2eGzS0FNnV8sN+M163kdyH9yzSiFq59
x1baqEgU5yuuZ2kbAWSSuZFRrQBKcL7EDDIpwgpXaltj/LkKk/DJOZr2yqrOMynMNNhbkoHwrZFu
vci21CQDFVMFSNArwQdlrJrfxyls/ohQQT7AItBwiJQ4gnwT/iZjMxhStV2Z4tmriZ+A1yPw4MYA
hiIsdjalTR4CyPUR4dqmI4zXsu2HWfCoQvKTj8lmQMoC+eRtM5S72LA+orK9u/4NC6uskGrGNZEV
nRuczue6anPLTOM5KzogTB8fRwipi/JxtMK7OKnvaClf63Ne8LlnFufVPwns20kJzU6vyYZKr0jx
us3hYxmu8RusDUs4soOaFoegZFjxATeXZT/0eAjdg/r5aMOPUeerBhd8BIURsso8IIDAiBWSXovg
UjVyoNtjPPjl0enutUqVnk3Q3V4ZV2vaukuzCEQCAMOc7L2Acue5etDrOYbMR+kJ8N6X2uYo1gdE
269vkEVD1LAtKOghhRP3aMRQjO6IIVXq0o80eVZ3YyAVhavrU7lyIBYOPimy+UDYdPbgbM+3hnYg
X4UUOyqoctC4xxJgRI6l9wH97+/D/wl/Fh/+PF/Nv/6L338vyrGOw6gVfvuvh/h7De/lH+1/zf/s
r792/o/+9VT+zF/a+ufP9uGtFP/m2T/k5/+3/c1b+3b2Gz9vobV6Pv6sx48/m2PavhvhS+e/+e/+
4f/4+f5TPo3lz//7P78XSL7PPy2Mi/9H2Jc0SYprS/+VZ73nGgIEaPE2xDxHzlW1kVXWwIyEhEDw
659D1tfV3dfs6w0mICIzggDpHD9+3Js/fp06fP/fPxB4/uW3nf/+r5PXrzXed2igqftD51//6z0/
vuoObw/If1wP6slQbYeAHAoif/zP8GM+w+h/PGQqAE+jwJ1VHRFrw168y/73D/qfEL8VA5VoVt2F
8gPehBLmfMoh7n9g1YCIB38LDX6Af//4f1/+bz/T75/tfxpT30XedBofx/37MwaZHWSuAYOqEerQ
oFrE/wgShzGcCB1zchQ2gzeTDM22YpJtIgVqTem4fnkRvvPSMae6Vg5E2WF7PX7JZNokhTLufSwh
B+zkYiuH2tyNL9SqdrrsG1ffaheGeW5H4v1Y5+O9n5g4Nop9Iaob7/680V1A9rj7mwylwXLFdXcu
RN28pX03bZGMkQOtzaU0fXDkHkBQhORkrUL1HR7lUFST8pjbTjzouHUTaLg7+0yRYVe0ZGVDwa5c
jtNajP5TQGv1aIUTXSOwoJK0ZvJzOZb5WjbpcOhZUKxl2wJFd0eAZ3X1FnQSbjoT/9kQRU/McrNx
rWJ7Erd6JVFkTerRqfe6CdTDOI7yMlXmlmX6gEqX+xKPtDm6ZZqjAidwsXB8HLcUSlzfVCavg+m7
7xDSu2q/Y0+gZjaJVhlyjtL3dsVkohgyR4atYSFxy0HNW5da5e8xIng3c+F5DRO9bem7wyF2erSx
oTXxBAtzvjIAJy65nKaD9NM6W0O/XB5YZ4ohiV1VJCLr6q3rfuu8vBYryJJ9Fzr/N1Qe0kV/W4Bj
sOJhSwpaw6ybDqsWNp//y1rU4hbvYN/enuqMwIDVGzq0xRCvPrlD1CQwoAcJgedQxhFqS5ti1Zmw
OaIfgbyEuMyD+hb7bfczrdiOeWRtiMFXCbh/71IdPg4kRn8iaIrfekRNJkjX9qzAHXkxoh+hrdmC
m/WSZqhXBR09ZVCt3lTSE2cDK4YzSxEOZLPXgGsES9hGe0o85G4oE6dHZ8EuGGJZgnBsy4OVvbgG
U9Oe0RWzSQVCJcZFdsTXdwEBQjKEFuFnT4txl3bFq58qm+i4jG6dNg+hgHFQnQ3Bo9bltZUF2Y+x
265D32RPrdjarDePVQDYIXK8do9snW/wI/envEPKLst8VhYLWrQE+rAGCqf05Fk7rpH+jl+Iwy9F
KOqDiqtaJXkzHNoOtc+oHdQ+FcM79WpxjebNcrwK+5/EAFZc5dGmiYL0UiICuywjzptyP7OfihXE
9SExFXfIn1jDvuQCcizaC78HWfgz2zawdDzJYVQPA2fqQeXhgw6CDK2qXXhOode6yVrp3pdRMY/g
mPkJD2R2KFx9yNysuddEN3cW0erqoak0lJas5JCTje0dA+DKoz8D1bRJPdAoceKanFlXTQb8SVJs
OsBV5WWSZFyXYaFvddvqHctLusrTANJUmYsTvMd9DtPvp9IdnK0duV1XXUWfVODQjfFz6KaJEJVU
kNe/yXDE95zMCbwE3h0mDqWxoJL6NhC32TsOgtUgK3OSBJbIVTxw8Ril+EGcIrPn1sfnHN2wvxQe
33rpWH+ri5ImVZV9iXluYdgcGPyj+mfERrROFjmpT6qp4qSCnOh2sHggoxqGELvYPMOFZzw3Ay/G
hMswTcIwpXprVRcmVeMPlzandCMYPLyCpuqOkdfvf//AeUrVRnFvVgni/jVsZXC1DnyeGjxpyyES
ymDF4i5cL3+t6Pth1bZopCKqzXdEenpdjjw49MPoHrPa+zXSleNsdeCvqdurB2krPBCFCzOgPMIt
ILObw+rggNrqcOlDYy8Qq/gMaPM8ZJG5q0HVp3gqPn1ch2XXQjV+GtPDMiHmyLTW1B/4qRpr+dT2
w3PUq6cUcOEe3q46ewgb93NPcUPnpbup/Dh9wh0sH1X11vD4KS8mPP8SAl5eW4gnDdUrTfjRMq7v
vTuwBC2A7ECrHs8HXD6+E0HsxTaZvfhZ4ZwplqXme2lr/RD0lm26uM3XdRvhgSE5PmJWvsbWey21
3pZO1L2Ypwq368WmIVpB/YFsmnmX1v2nuBrsFSxfskZY6R5QLxOvvcUEZY2+qXmz3K6FyLwda3uT
xCQbacJoiN7qAdLKKZvwmprpbV7oU9REFpzSEESVeUkcQpKf2XzFl43Hw0Nt0BRTYlq74evA9UIh
p6FT7Z/NvIaFNt8vE6AUrTl+TGacSEiV07DDvevSp0Gn4dPgOVguhfdA4beesEK1+wi3+7YY+/hU
g+d5dvMo2EifOo9D5OYrEGjUs1PkdOUMetjGHlerTgu2zkIfmfs8/0I0kK27lkJVmJo1c0px5XW1
6ckUnNhIsy1XA9nljUz9ZITRX0bUeHbyMrhSSa9wipRr5fVAiqaxdFe1r+ttZcyUCEyQlzLDOpW3
WXZmfubdSWWAY0mSvfe8PzvwRnUc639tavplGTiCf2nc3n8gNQweMJ2555Co9dQW9jhA9xCXsCqc
U5oXfUL60HvJm7E6N64Dudm+AEZt+/IFWlG6iroygR5gUbQYzOj1Mvjz1ADViko/k9oYgJ8B2WR6
0Ic0LdI3QdpNga+CMKWAzjLSll3c+PFGZP74qenbLZXsxRdmOOaBmz3VtoO5qNqq4N45MXzalLhm
YyauWBflephtsJZ7RSuI2rRFfOZOl4DP5a5TJNVnvyTDtScZWRVde+vTItshysgIqghXqWGo8V7E
TXzt5slbFgO9V2LrDE2A6m5Y78p58qg8fDRQmDG3eYW1O1zNx3aJI8yYeluEj/QJTtMsUVyTQ2sV
fbI1rGXCVqMRAg6AK0pova7nFWbZBOz0cQvSygPbq+erYr7bl2k2m0emhDNdrOyLAncadnjstmwC
2cT7ePSgdvbnsSLS1cVtPC/cOX3zikdxWvUVzTfufKGWq1VLnpLk9xkI1IkrggfvlAp0aThOsWtM
w36Ncvc+FSl8ZSGBcxlBjrwIvqUVrphuo/IpBY1gFaQMUnYs9V+6jrUfu4ayZl1NlGyJrc2t7V/Z
RO2dB+V4X0Z+htskHNpiI4V+yfo+eJywFj+qYF0SkTWriSr4qFnbr7MhzbHP1ZE7fX9dXltW1bBV
obd1bNqu1bzgh3H2IJH9P+lw6k+/j2es+Mvxtosg3YyOHr9Q9iksKqhIO1CSWj5/MO+yET45Hu38
F+4Cwe+GBx7Pv3NHxJfix/KvvNpvdqSkdocofD5aSQLZ0d7xz1XO3E1pVXsMWvUv6fCSBf0FtAEU
7qLhCv32sKKLCNwP/gHaNH1HpOk6uwVGxXfu2FU7Ny7iC7peyl+jGtM91850QqbQ3APIcx27YXpc
9mo1+ftKTc3aCXi8LloWYYSfJKPYOMyGp8J3r4w6DU8m8rUtPLpOvXF8LA1qngEn6hNh9L3AX/3u
gkbPdAyE10nZ2kIp/rth5qdPOvpGePmuG/ehbMb+wS9TZ+sYZU+9ixicRz3b6tq3D16KKcwtZPiJ
ptnrPInA41Fw9E5y156qkNRr5WtyGv2aPHVl/1hC+eMLJDFQqHQIOU1D6D65WfdIR7S98S4GkiUl
1j5/EOu8A/qyLMvLYrwcg2vKT8yMLmba7JrN88noi+wJPgQOStVzLgAGYrZxCt/fNWWQXZaRE6j8
Y/T72McopchGZIfeLWrGbdmz8UtTfCvgk/EJSILYL4c1nHMmPKGQ09M2wUxeXRzhuLt0Ho2O/2u0
HBurEuXL3LBzRe8gjJdP2jf1s+KkT9K+TU/Lrq5dtc07OC8T1kBzKO1fmxw6fQMR6Zdl5Ayh8/kv
o9K+Rt3n3Bv0LZ03Pq/0DVAvSAJYTDfLsSr+N8sdNDz8I8eZhYAhMACGFxR6UXX+B5qqWDTWqEWH
B8cPa/zUoq3XbifDldO60cptihJ69DQ7064JrvmgcJ/YClVYZoNrNZTl1SOXzJfDPa2qN1o5/ptP
CrvXMDzZ5Gmlr5E/GwjpiW8oDJiemglzWzVq/j5BvofSNPgp3EcmB3pqo2odT4gUJ6SU92XjugPk
29vuNfXhkxJZNnyr5R1tI+H3wfdsghKUXtlK8INHFbv13T5WhbxJKPrfliMpQyRRD4g1ehnd23S6
DtUwfkpdLKc5cuZbFEt/L0QBKkYf+InHh2KXzT9AMW+cQgRneIOdipFVn8QAQRvN+18jGUOLiHTT
nZSuv53STh/9Mq9uYB9A94TdeJGnN7+0wS3wmkMXdOvCTC8167qHjtXtQ5yK1zG05BiKliRCpT3U
hSJWo4OdVDs8jdEldCtMHQpgc8lJOb3qWslb39T83OTFuaFaPZTxiEIOBM/OYxqeueizJ2W84BbV
NE0cfnJDe1niGtaV7Dr14+uyV2fVgUcDguZGm9dJ6FNmouzdQut9VUg2XSHdXG6DiZ4pjFHPoVeV
Zwd2ZZDumfdp1z6j4lypxAlIe3XEWG8bL25vI3se2zbYu2NebtpStZ8zpt9NQBAKuw4szzsHHgqT
k63TPEf3Jpb6LUUV9Cw9pzzppk53fRWkj4IW8APOIjRfVS2iZyTUpe3xszvkp2M5f47c4Zmbhq+4
Ec0+zFz9xstmOw2d/gpf8GENuibErYmVjzSwPwIQDb7OlZUk9Spy86f0Wz7VF7cDFGvTZjhXpLUH
7qV7eGuh/FZUqUkqGWC7vMboXUR9/bnN+bEZc/ESqQART4mbmAewcQ2WGP0vANwvjOuvmFYwQ1a/
KwAAIFBdgZ/pXBekqNsuEjx/ASCMnNu2Qt4ebWPfRvy+6P3DT71uKsSUFUWbzxwEhwWQ5EpCji5q
6NNHcNy6X/PoAeFPtHVL664cwoNr3ReWb7EuFad/pM9xW9DNhFl0N4QqX+sybz63bnH1hoz/CGmx
1yZjXwZccuDzxcWhqX5gWcyOJbNflr3MfGGWYmWgWbOPGPgYyzpMxBYa8f/W5kKC/4Jm4KEbQnoC
kmeAFlHv+zs040MvzvMdro9kpORQ9v74OJpys8TAqi+GPbwhTx9IGzqvXwuYluzbsp6NC9rPqcw/
p6X+bEeRvs+DVHb1RlWe+sgtm67G+luLbF1bn+yQ/qDejOLPTSB8PTusfXR4rU+2K+ObN1fxJRpR
Nj0mzJ3f5DRxDUsfKfflviXutO+MxarSBLDAJc0mDfzxC+i7ZdLYYYDmYt3sKPXkmzQod/RRHJ6r
IhZvGSXrJvXr52nItqMrzR6RKXsVzo/C5OOnKaZ3AaHAFW+D9KnIdJ+gYSr8rumbrtJho/ngHzBx
VFsyhP4+ddv8E7SRVhJkxTMNe7Ltx8xcjS2+eHVpD77fwnqvqbuVEW0EkovoHskQ60dmv2L1oAfB
J/pskWukObzMhXcS4B9kiXEeS1EnWU7cT3j+YcmC8JiNLwUBkw4vG72koJDBtso8OkVKHn3p2LVB
x8HZ6J4Dq5hz2ynWzmYK+XR3nfQrBK7HTxmi0oQ25FF4bfoayfhBz2CZHZ7dovpR8Mm9w/O3uiIS
ylbLvTb2QZ14Amqc0uQ3LAtOfV82uinMqQj1OR7i9IImrHJIlAuNdAodwsQB/nV3RvrZaZn/1rMY
6hBZBxN3OzU7G8bDChajmPfGipfnWqry7LbvTHMKS1MrPzv9sGl47WwBkJbXPEMk9Xs0gMi1GiNM
77/D+8gN/k3/ksR/fx7msDNyZ74YngX0EqAM8vfnwVW56qI4HbYsD7DgEbW1IU8/T2Xsb5RvIcCG
dPWUdvKldPV4qmfIALBltQ5rC2UW4+jT0Hr61M0jOXlQbGmKaLWciJtgZCtajGt3Qd96Xb/XZa4+
yec6CLCYWtnu3L7mKEKWzqVhvlkj0CGfBxXu20oNSctT/pCPA1QdmM4f0VkhIevAHtOy9wBZGf+Y
0frXaDkGmNo/FvMx6AvUiV9i8QzbNr+KGMVWhXXlbay7N7Qc8y9O1J4PxvLym2xouTYqHS7W1OOF
Vx4sl6ew/vb4j9Nuj+fdCNxgSkq6BxKjDwXL0ysCrnbTyWl4rkgwoXbdqvdW+Lusy+8OuNKfTUR3
dmLB17AIeBKHPnus3bLf6srSPSCNDfEd/eiUuVk3daa3y+6ykYTt5qL9xw1fhiQ+06lDxu4luZ2g
0pb2IJfXRX8cs5ytg+j9AyssEf1vhA7kMy+++DB/PDk5kAO/+OYV+fAjD8gP05T1m7UhgvE4q++y
LMA+Vlj+B0+7e+24WNLnuHwi4O2FrJcPTedVG6r975UJolscxD/7OSxSmDq2uL2SPB/iwyD6/jB6
wKOawe8PoPdg5OUIkijECWMYQT2FzPnkpmX+7tbw7sumnN1tGPT7cI4MJssuS6qfzzkyHI31LY6F
c5yPL3vLcSEPzYTIL+olUpoUxY8T0fY5nfMdBKPdzYGGE6+KYh/1A90sn9NFnSbJ8UxsHIpec161
Dx1v/TcvkBDeixt3vezGMMPifdvslEnLpG/lkG1cdEfujYGo+/LRCqaHTecYD3BDVF8B79hDdRSU
FCvwKupvQHnWEuDHs2J8RAE8hlvBwEO01E7qvGwqydSZ2iH8N5rD34vUeKSx4Lse/MwhboRW5X+S
MYGfC0J6x26Hmjj7msdw26oRQI96OM1Yduzo3cDr8Dtv8ncyNe7LkDo1qlfDeNTQ5JvzJljG7W3v
Zbcllap0+3OaQEtJyrB5UEGYPXHJ64eY2SScAX3fCaA5W4RXH32Pa3TZoaN/jjGRlnh3EYz27uXK
u0OZUN8798QXcFvWYiPGJkxQnpth7hmkAuB14ks4ANVwcU1n2Dz6LoPQuX2MK+b/S3V4qaH/DpZw
vSBWAOIqUm5ES/gI/5D5iYxmbSqVt4N7mU0CrKil5Pq9NOZjMB9xB9Othra11z/Pq1y/WRXapIgA
dyWdKfskbGp7mQaBFUxyG60LH23bXTX8+KjXkOrFQzXgZczsK7DAsH8ko31e1qAyVOkqoDrY/f9D
QfTD/L38jW8XgM4HAgHK7AwKavE/pnjd2bEzxkkPOkQZgNiWPTecxVuD6XADph97ziPNDorApn05
S+p2vIAv8nU5CawifGjnGGl+57LRaDidxqzeUmJAtp2PT0I+jW3oXz/ewxo/CQPNjsvJrCpRwgPr
arec/f3fl7MdZrhD0JNqZWJa7afBsFUmywGsgP1oSfO0bFRYmnUPdbntsltYD6lWKveVm4mPV3gm
LlcSrRYf75LeOJ1LxT/9/htDj2Qw94DNI8ITTxE6Io6qRG62vMSa4oIGddSRTPiEFqbysuCSgVOr
Q+uWEYShIdq/MjJ4IiG46fGQB1AAcsieFiw6ocnS2/vzyM7HhKnjk6t8sgegegg7wsMjzMirO26A
cJcZSlam9bOnzACK7nks90S5dYI6rneQ3O2zVSvgVB85yjssq25L2EPfFwbCPyg3YLl2kzAviu0w
73LXrIA/O5+C4SuN+PA1LjSkNRGtr3Brj0eEZq9YTPUJtST9oOairfb0sXZvS1jp2ZYnro5RL/Si
fRvCerhGVfwN6dDLSAT/4cLj2fRifEecgvowUyoRHLr2DoQFhrVfabVSTS82ykGNNpZM7MK5/FZ3
utqlnPDzyOAfXSNpnyp2NGCXfXF706wixEaPiMnZVo2Rs63qBvFwfERBoYh3ik9IKXgWYlHTr004
wD7ehbxY2vC/jhBI/dexv7xON4nRonseu6Z5yeE0CCp+t/pIaUIIFsKgr1yLOR6psHasgBZCc7ml
7KqXklvqCrpRFlYCSzWMFANuZdFUews2WeLaAgq1Q9ZfqmloV0t50kNne1KF4ScRxfUanOfxU1fF
B8cd8KM2I7QulwlOGGfFfVqvwCduz8Jv2zc/fUoR/X6aY9kiE89KxvnWFKgB56XbPco5thYx/4Tr
y8GjwqFgQls2OHs6xvy0FD6GdHQOU992uB88/6WxoLs0cupWxai+i5J0HrIRTlfCqzmcXXN6+z1C
fhOhguH2R3euCVDjQHjUHf1jGzWw6cL87IyTexa6rbZ95cNb5c9jEWIWgFdfda/93YQugc/ttOmp
S5K6YOzQpVZc+3lTpGBVCANbo1iMJ5WP42kZ/d64KrIHJ+4+XvH7eAivyNo5eypDl6SmkGPrsuyy
bFgXuesecPYacm3RtWNyTdHa+LDUa7M+Q41gCrGc20a+JengNG9TnslbJ8S3sg7FGzNFdshy167b
sRKrmI9QiK5cuaNtrCGAMLafQVKAsklg+XHScfdWes3HcSl4vLGA/ZcU0uVvhEWoh8zXr7JvKU2r
KywF704Bg4PZlGwn8hp42Z+PoQ8u3Mexsov6vZODDwgdOHvBcpsm/oAy7/KE21Z97lmNUKcgXZ0I
CVhY52H1GrH8YSKy+oxeshWljIJmgcdxUu14N7Vj7ybr4quCa9HH3nxIjgKFLJZ+g80WAH+Hg+th
0jEAjDSXmVFC7ndROpJHpwl/Tv6Yv5cApJORFwAMgjwFsaGCiqHHVh/3cuFM+7ZvDaC43n8L+nDd
s3Z8lmGu74TzN/DYzJXi2NrUKLZUZftZQhN/5xcO3fbz5ZWeexyaAkrIMGC6lM7TUBfgJMgQJmeO
es4Em5AGzuW7EkIbM+sBj417QNuX/4JW0F+PwfIEVDZ8K41cC4rYOqEZFoqS8WvUt+FRt0rfaOBs
OyGjS1NruW3iHjzmIP/1VcYGZnGdOrKsnr44BpnmRDuoEAOPhf9lOCRhKel2qZWmgTRriJBGB/Tk
7Mq67X/OgywH32AeONmvwXIqG5y1R2CwN3wLeoR+wRwrLAFDacroUPXSS2BCqTa4fAgiXTQpJdow
zK5eD7i7ibp1ZsoBRV1gpRDkvhmVxQ889Phjp/IjKnubrg3j61IpHctaHkeLgkHQR0h4RbdVfoo2
+AjFonyuqrEWVZePGyrIxT2VTvDUsCZCEaHFZD4Xt2C4lD7Vzl61TriCG8hwMF4BCpJIw/gAXudx
cOtVq+idRHX5a37sidDw73DEocPznRBk7YdCFfkTFkt95lP3mRGwKMGIx1noMTuwUwyD9h1oIID9
eUoLVRXv+wCkhmW+WzbctOlqKHxQVyP79TdKK73SOwGZOS+Y7e/jbKBsXQG5W/nKQ1ELV8wtY8Ah
Wa12yy7zgiLhvKLXLm3CDcsaIKfTRhuJ8C8FRi0AJiZm2RUCyznkUdfL2Rp1/dVIwh0VtNwt3816
TXW3U7bhNp22aDkCh8AzOglpKn7AgLa1A/8xTEWRgBqsX5rG/1QVyj/k8G9a7sgwmKpD36HgIhkt
HhFHQ97jYRk3nQhQ10fHgkuzoVyxblAboRyyquV0dI35DlZEdvAFfEpDhjXFVgU/FU0CfxhgRchf
0lJF27y2Bh/PUtxPceLbGPqV8DXTindAkfJ842UuKETzbluwbJP1lQMBjvi2vGI5tNTRosr/9YYw
N9NZL1HskhVqWToJ5a26dgS51dhMlyXO6EYbrM0AXaxlDmxrNzsq4ZEkdbzpuRYugq5SXhRDfRQ5
pOful9Ch9Xw0E/M7Krn1uuvRJJaUaHo7SNbJMx8Duq7E2H6tQMEJYrQVoQiwqqxGp2ff9iEiU/rS
FVVwnbKpSWTlp7eapOypBCGszlq79WJFYRzRQ8ZTOl9oia6x1o7m2MrWUTCth8HfuuHBmxbqEJCh
ffDmMui859uZx+K39AANquICE8F+RTuq1tKv0g0shzGj9gxICkiHiWyKcNMXFTnEmQ2fAh18QnN4
/t5T2IDY0InuKQF/iTj5poQ6GuAul721ub3BUjv6Hon6Dhkudo24+ql02G7JpNQBCIR8tnH62uGX
e5cjEAcjlblbUPvWU5bJXVeTFS5Edl04Rwv7qGtUupWo2yaS6sPy5wfwedKocAFVoAYoEfLe+4i9
ZWNd7oAVuKul5lEWzgj+QzCcOMui9aAFlvo8KJNQuP13N61WOkp1mtTgKIp40l/5TPfOptZ7kkMV
bEqnswmVkNxZpjzIPiI9Qm2wXA8gVCex40HeIQ/Cr5EZVgvjajkOcZLs2GR5hIU57LZBqaHazerw
wZ1AX2gxzRik+8tXWzYOovN7nrFLDwL+KQuQbKtycs555fXgUBX+wxi3HNEzL3GVx3vABrPRUD7m
Sddl7Eht+9KEKAklQa2nY+nUXoLe5fKx1xYsoI4Uj7FGZ/0HG2/aLEF5Vhbi5iKHXZZsUF27XZB1
AFCWoDzICfBRTWHnkeHWG4KCr+q8i5JxSabjnF2WZHrJoccOWgwC/lFHxxJMIo45UAdQiaPQ6tX6
ZbHDKkqfslE6p0x6e66624LcOkWzCcFW+qIJStWaCo6lNr9PrUHDacPSEx627pBK99doomODaTsU
u4nJ9+W2blhVXVtuE4UuS4A4rLypyJlulgIZ/fjGElnFpUi79EnNxMpcOlfh4ucDDN5sRWzl7R+j
NIU4b0j4bi64n0Lw7BIBFg1N6pTNFRKP7BYiBHibxUUGxY1x/3W54VwvC7dmADRaej17ESlfCw+1
1DQffs4DEWT2J1rKcSQFWcnEatPSkeyJr6v18n2Mn15jrwpWJDPmEBjdPXa0lag+gh8VSvihoRxX
zmCZsGBRuPZbBy6eJMV39KfVqMEV4u4pWmE2iMdtiwLVC1odXrVCZO90Qdw/RkU5rnuXwBOyMc/t
TGnB0prtUjLwFQF5Yt+ouokPgLYTvwUYT/Lxmhfdr800+OMVTJrrVBbNcTme/nlyBPp2bMhX1QW7
JYINpN+dA92rhKTt1Z/xJb+zyME9f3g0ZR4nYASnx3IGZ40ey10gIrNaAgGgQZe0wGdKhbIfDDDw
puzFjSYYCRQGtN9Sf6WN67+gZAgiiWe+IkkqnUEk8OLrju2M9jRmik9Z5H3rWdMkQSviy6Si6YDe
JrJekDXaWj8hCiIJdtLQZg6b4AXZxCqfaw7ICt1DK/1HzzffFhxn2WTKba8RCvTVTIwcSAQ+TzRj
KYFyYLwaIdnmlRhuXhV6JwdEho1F5WZlUl6t5ASMCeJYdN9zPzurqoZzhOfog5tX1/zP71rLEDMW
PHy2KCLWK+KZ6Va4yj2VTl9vIJ3xCsvBsLykmPqIelpgGmo8AivwqL/+H1Hn1dQ41q3hX6Qq5XCr
5AwmNnCjomlaWdqStuKvP4/pqe/cjZkZsOUd1nrT8up2jVVRjNGoP0mvGe7mWmjXkRijh9VLLz+r
FSWmC0ALD7GYYDipBcGK4vpPWvLo+1XzkG35IrObt0Wb9VNnlXMwpYn6UFT2w6TYadSTILAz/slS
EnIffp5Bkk7HkRrtn2L254QQjUbRjtYIKe5y+AEn3Kp8rRPPOqvMaY+9jEnHyMOGe0R9DItWEz0e
hXHWa9MJ4NyjfGOEVtcwyn1pSAyxKGh9gsPvzfK3N8rVd1NLj3Lv0Zu29tGdi71NKSCb9inXvLNs
14fFEXrQ64MdLMP2uDg9ufio3sjUPA0t1Di05wEIPw+w6BEQMnMnjeRLa/PZVDwlxGpto+zWjstC
vpxMwNFHw4sTvHWWUXZ+gY3ax1cUwzo6QamyAnTJ9jaTEUcFURzQaiPm6fuNmUahU/RlrGb0VaW+
R8BvxbqHckWOq3nMp3I/Lu6CJiEZz0vJ33XrMvbc7UldtVDLOi9YtjTcEtXcV/OIz08qv7TWI0+y
KcNpKZ3InoXtqyn+B+Zmx+M6hl3m7Wm8Cr/ui9RPcwMMZi1RO0hap2x9sjzp7rxantGsE7wunOOM
TOdg9XbciWbd9Q1DXTH7PGTlDF3fGoxd6tY0WFAL+mzm53rLZ7bq8BtZHGjrx6h/YCdoRIFuqVkC
YTrnbZzysEsMgGh3cnwEGqyRpFVCzfkAQ987tfrr9rxUdr3fZFjob9rgsQZtsSjMKG0okgZwjANx
QyQ6lc6D1VcXUx2nmFG8z6ujishr+9vF89VpZRYa41nYzZfdcINviM8TLoppcZo9bvZjpucfbm/f
DQReFKwAba7PlqHUx6JkkK2yzZ/AZr4oEH0OtdPHq7VRqK36wk2V4l5YnStowNcsm19tjtJiwBfu
clUZWqVHpc6kzxr8HsGoevV65VgNnnIR03qA60spnjU12Nbp10SjHHSbc1RF/W0JtvpsGCH8+O+x
EU951iD3HbW43pJnZatFaLq3N2UwRDixYPaXRonNKn9qhEbUnfaqaMytndq840F3YS3aa2HpSP4u
Q8ddViDjpfnXSqIi4mbxvMBJVumbSaX5YPJJoLj9E+mJ+d3IkTbk9E2yz0KknT20Z2JAel6SYaUb
MhKUPeZLM/VG4PaGE5CZxFDOdtB9h+7CN9vs3VJM8+wynrNmfIdKahNfasLe1fIvRK77vqyXUyLy
Oqq07Khnw5OrDzhyx9qMOI5/9fP2XtfINI0efCAxlMjMSwRi7dD7eLsykgrHD6PygjQDIphyK90b
/XSvWRQCRIw9NsbaXNyheEuUJlaZHhzY+S3IoLuhiF/JhMx7y1c+BxqAYtPeltw8j1v/TSUz7Xon
fTBtctdMB+xLN7IvIjcqf3RJoUjaegtnwaAs2Vgn1V0Fjht5HFfAR51BLdlGbFzlKF6g22c5U1Qt
q/KtdZsIqIGulpySu9we71ymq/iZ1T5AoxshCGnnV/P2R0r1j+z4qie3Tn132A54Pz8VCLN0meV1
tRUUz0mmxu3YHqVavnIw32vruAZODtRRu5E7zlQwCGm9eoDmQ2vpE6qwsZarNCQxVUazmtOKIMSc
KbVUWfwqQC/CVBoUtNauEP2941QPiqa/K/aW0A7mr2NJCd1mo4dsVjpxUa+9P63Gi9NWxanMi509
upRcg9KHmWKDwjYv8OblfrHDttU95NOetdt68doIehMl1YNUSf9gtChoZOMf9q02wY7My9hbjOHT
mzeEd/d4jQscB/X3ZPRDlDHTttIhX8tk2wk5lGcjfZOJE22Ky2T1rvWCdqJQ8wCanJHuarOrUwub
G6uLUvhWzvtwlj5Sm/zek8MbEpgh7BV8Hi6rv3xGB7y9uC7y1e7bGLdpp+VKFZZIgxEJLN9uauTh
NlyzzPrkyfalaF+3LTl3lh04SAAjVSm5WORTIssnvsvxaGeJGfbptnDd1J9S03lO0w7RgDlV2cPM
HxgX7aFNPe0hyauDiqMgGmT23gh19hfVeDet1Q28JHmTBI/uRNZzNBnAfUNZhYY1qZeu90LUNJw9
5aajoR1tHydYGiLmav3GBUVQoMlDJTcYnkX+4C7Prf3GrOWydeNV21TfnToQBZu5G7CGsKXzU2le
+rmYYi/RXg2hj34NVxoaiYZWYlVipuWUcZcRYNWk6A7KJjtVJAfNUJOhqW8wId1VmIkerSl+3UoZ
HB9pJcuv/7sV5QMu34d+mvYlwvZyytqQMXgXG+tNW1r7AsEV4yrst8RyJiDYT01pGGk+j6QgyRym
xqS7nZVnvdDfVJFV/oA2YyDYwvd6rwyKxHnWtm7y0T0gx/PmI7Pu43KlCZ+6dTo7PDffGOf3LBHR
aqkp9RgpoVAr+RHfy1OS+An65TgHO/RFWR4TFDlne66+Fz19bFSTNPfOMf1KnRBoD8YWdlh8AtPo
Hst5isbSvrr0KxxAfFvl8KBITQ1d2VaXAWqf/hW55HCbuLtmui8L5Qt752O96ddZJX8Jjux1VJr6
eAek+tU2xjVxYLQE3x8+g8/G0Fg7pojQM2Sakr7m87BDCZuBXvDG7M1V/BQQ8VJY76munvqOiS22
Ra+86C7XQnd2sxB2xAmKhl5utrCN6IuIVdncqVoXZ4W+7nmWnK9sIm8ozm7LfhdJiQauS7OQYcLv
TVE4YV0Ot1PRfbbL5MFRQa61FjLIoBGcEvqQIb2WIzxYWWhx2QOQJW6VRBPNGiVyGnCf7CmfnH2a
9w/sQYyB6BUC6pe/zpA/jXnSBEPD0LyZIEW0p9oSkBFzTTtywmfU73mJhJABAr7A4edUiA/NVNOi
PhXs05EZYGlRhVVOZnJXeYrvmegMC3271KJ+r8fArCxQpnpwHyx57rX3NKn7cNYpEhk7G+Ryjsrp
MusMC1RdOvmiyHxD6ad9MeInSNWS+mN+M+aiRBmYO5dyGa7dMmIy08dXwKsp3JYCYKNJcU8Oakt5
T2mfTiRGr73LEC2rPpbOtELLpblv2LMXAQeSvqXkVazf4KZ5UiI3IQNfdTQWtqirwN0gLLumjecE
A44uatNvvJmbQKt+SyA5WI6lDG2l/Uh5wJoins1cQdIjrdG3byVOktQ7hlTRShqZEZVZ6yeb50bD
ZLzlg/Nl1ix9Y+vU5wWN3WpHjpKVnFwpHjpBLSCMv3ntueBuFjcciOQCo4C5YTsS3qRTi4PLW5Jv
vuURdoYY/dlIHlRkSC13MMtnmHHnRKVTXM0mHzAtiVhgz6ZoHuT9YqLLuT1wYVpvGZONQgca2tcb
8nCGdQ3mZHtduuGcMtcmmld2+6TbH5ObHhVQ9zNKlm/amvScbQT1kN06BcSeP7WV9exlSxOYv5e2
7ILGVoqQ3PKrW0vPB3IrfPi8i2wbbmZZhblrz8GwEXM7THrr96niscfHXxPVeKWrCMtQiwSO+91w
H1boUf1et5pwMbGwdrKmPMqYL6nooCjl0kJQHnTPuJg2fFNJ60VoExPgk6UL5chFi4FLcuw2XaDW
lMSV84zbDRtcvU1+jyKXjYn9O0ebajKatsuuOenJv+wqQKb0Mo5oGjDKWvt2utx2y8THwwACF6qi
eEtf0rp9w8MSt3ythS75fYm2czI37qAaAg+b5A5tzBUz6C+8oJQLG4ycOllInpLujvahs4yTMuUt
/dKKs8c1T6Wo/7gFDJVeDX8AMNzTaPyxbtZ3J800wkbMEwUVcyjN5i4twt5Hy0dJgy4nFmZ5Nzfa
HU1x48/qoO1mKK/ZsHPfHUvCriB+wt7hiE/9dXZOg2kP/NBT7tIl+2N7mEAMB1YuVx+UUfqyV8RF
qcd4U9fZ32a+BBj43+PN71SvrNJk/WN2zWFgK1Qe2girZQvb+gVe76mpHrkKIAMoCz0jb48TZLqa
N0PQ1tWTobqndBpzv3cmHdhlfq3ALto2Hu39KLTfSWqjAAZUj93cdC6b96wPRELgyA1UeDfwDPU6
2lq4DBQOjDfJnRfCjTH42vQuzubtdDwa6IkI0FAnVuNtI6vu/Ged6z2uKG8/yylmAqx+dkZYS5FC
ENVbE1QPq7VzlrL6GIzs6BSb45fUPAQVp70/p3dd26nXqYcnt5oD0mWiNW2PTq+V9qGkQ3/EJxOt
2NjK7ZZN1nDbDJOi+frqUMM28ksmZOMMCGXRsMVrn9y3qeRvb9AZZdf8whD65HWeHSArdqMVm2Bg
9yu7vJw2mhJ5GjPl1wq76ZcGsJ+hIoIzHSJ967o1bmCSczSGto7tPHu3ZyAoUrWvHkFjyDlrEUnt
iPEIt5tA24h27sUz3fehkW/KMAa6EO2utvIXZE9KMBl8rsZKP2zhPiIkIDFLDEu4iFrEE+J1qYKX
Ncp2ETgbKUoofDOC82KvgfmUCef/nBCwJQEjy+GuFilrVN2Xa5FE0ph7jNqELQrXkDAWmRcxwCCL
y4Q2vG7GPXHCLt1il0QeJRfODIgd1WiCqbTGQEs8nZgmg7aUw8uzTIpV2b0NxFb7uTPDC0Nn7adm
wfKfrH7JPN03p/vDQcolW3NgDXRmjsu0mAUR5nm2s/nmsAC2yuByp7I6zIhKOTHnZznKKxpaclM3
512D7K4mN5KVei0zpaYe+kOgHry6JyecMAxoVms2RVEvT4UcH9em6I8KcwFRjYat5pCKrOUga9mr
u6Bs3QwBMeyOoVnL8WjljFRNppKwxg2zerkOr1KUu4agkrysAw8fW2SaejSSIB9wU9FbOt5Tp7XL
IXWtwi9r92sp5xHqJpMPLtphM1HeEaDLwDRbilyZHmqhRtqFiC3MndgF/a2vbVie5ldFr4FnEiHE
7R6v1+TdyW+LVrXUUM3HU900ANt24nucFxvXYCj0pthVFu9ulDVp3TYTmpTywSM9z2Bci1UTMGA4
RcLvoLKwlYnAS6MLvepmmEhH7wAGI4+WyVDN2jqKcfxcxhTalLY3aKoO8eymxWrf2JiRM56J2mQH
JhtYvpsVmFa40Huv/9usyZeWOJSqmnnFv18doQ3Oc2dD2E6dEzE7g8iEQjF3dalE6bCtR5E6UNne
8FdjeGm9uYcskb/yqnjslWyIClNcU96nnS36Ne863ddIVwnyuv8qK7qPRVPxPNlWbHSyiLlsfw+Q
aVPfBiz9jIjv3AAu/tsMsxNSxqeBvXVfnq5FTmY/pCM30a0NtnozjexR+1Xn4HFWmnjhWFlne1Vf
ttnxC8N9sFOH2bpDQglcKyjAxpclb7HN6Oub3g1sCQsDjNJWJ/weNjjt9oB34DRZlHXCKv8KQNaT
Ta4yoRs1taA6HMckR+uTkXzurV7PMU2mk1Ep2Gwq7C72+rHqc71rUY4zxOfcIO+JF1H4qOXVSOnS
dZfoyWlZxEOlZCYaCfV5WkbuUVa6b2HdgX6FLkxLESS59Y1z8liNr7lXeKG7lEkgka+7ipEETI9s
0L3RQqNb4XnM6tM0dEbsCKbRoKuV6ny8/XZrsbp4s44c9yUgFJLaclpUf8Rm2CjQ9gOXrSXjdJmM
qOvkh6v+XQoK03qepD+ubgmRTsVKrLwXF1TW3bh8t9PQBEqbNschI4LSyJz+YG8ZhxFodzgYFJHo
jcxwHSoqFOISgy3FXoa56xHpK4XCNhHFX5ighuPyouiM2gQ0LadCBprE7sNtgarknNQgkAUzjmiD
nKju5zzwlvSzQoEX6GPPcr6Fed3Up96MUV/ruT1FFuSW9iwx1BMztrO14UVPkVIpGpvIVMyXbC0N
GjXiaYvtdzZtQ2DX+a4pJEe1vjBa64bHtBYmgUnh+2esjuJYmb9mShatZKZQqqXQXPanSaJjKJzu
6MweRLUsuHk8e/ZHe3megXFpQ76Q8lr+4g1TaBHw4w9A6Z73JVBL04A/gO/AYqeMxK3tZd/b1eAn
hsYbtzsHepEFyX8BeqXngcaVV89gArATOAW5mZGInmnf08AzNPhprT1BZeP7um0MrAVndaqWU401
uLLS7myq+GTSxGmJ5+yfVtUMRVHcgVpsYbFtm2+uOL6l9ebV27UoUzUSnnHfWUBjS1+QrKHqYG8e
yuIle0QDcGoN996oZxvk0Pu0nfFpcLpr5SWhkkDSGUWrBuasgiNTQmQa5+XUql/Ec48IahwRgBxS
ljTZx6I4xHZuoMJbi/JtLsF+aLE7BTdF29+SBTIF08j05MDp+bIbjbCilkb5ZKuBMRQ7VxZvs70y
I0ixVh9Z+mcxjP2DOe7MnsgSDCRBA1AHaqJPke3CCdg1+oRqPqD9G4IAtTXTCqgS507ck5RaBy6g
7hn8PU7cHv1ab4tAKT2mL21YnmcSVj0mjPFV/8mKLVwWrlaDjFFwla/JvXl88pci3yKluWnShgz9
VZO/1KvI9l5i+V1P0WU1XRMl3rKFTkAcRBH0Nt9O7uXPmjYeIKWBMtTlAR6dCsOlqs+a8WUSBkRF
ms5oDMmtsEviChYnmPCCBWlNy32TJ23cnV6tbzv64JmcnpfNMYhe6LpzOukOECQWmaX/bSm58JfO
JphkSUTgcIVrTmZGbVF9TIPyqS7ey1AJfGDMECJHVSRIoPqET1D8WRUrP7m1se+W4s0qqzVuleqd
NAyc2XZ2R2JnGWriLsdhT74/+Wve1ANzzcepHau4LQqmyuv0rBM8faBRmfpuU4Q6SWaRsXrU1pr5
IJ2KG8Mq+xjb90fVJ++dIx8KnJpD3uqRU7yuuNAxglIsrVsWC3dMcd1154UnorBxIzCVJvCodvQW
DlbViPSYx0Ad8hevZ1G7Fr1kjQUHj3S7y00z7tOxCzVX+a63+pqJWT/kBmefbpUHN9nAk700Y9sP
ZizqJQtJ76Hgau1vbKBiT+zqm5WhY8H2dNPUNvuMWCu43+Fv7Tp+StWPHBrPhVSOBRHSgJHfFhaI
YEj6+2RZu5NW4uOcFbcECNspRSVjFH8MJSVC78QNNpB7Hc3lwCgRRiYgm6OW0H+VfWX5Ii9Icajw
LmWN2Bsdmtc+jfTVpnoY+ahS5YOZJg4c43XwmoNVuq/4cmgatawOnOYWUWAhJfKSt2Yz3jselj+N
7g2nfikr1wrUzMRAlWjWvpfadd6Wu2axudAmS9tV3bea54dm7vbWKJXHZNGweZtDtJGR4jekj+Rp
HRmVXI5UAe/pulhBTfh05EqBZIjvsNnAuoQSpqXFi8H+5O2e7HbZ6z30UOYpJ64JNA+rJ/moB6mn
H3Ib6b489y/zsPc9ms5m1P/Ixd0TbX2sEMuig5+PWDfu7V4XqOTNIta1c7ZSmxKMMPCQ0FTM1Vev
eyz+kW3Q15zz2EdCp4SvKnMx+1Jvwl6O32MoiPfYTY6V7BD83wom+9w25Py486eKpCv01uqEz/Ed
qX4abHNahltjXnFdyiAzme6VOCTKDRBSABu/M1snCntw6fSEGZfukuCmnTgRTSJPOoWpAvY1kZin
N/KBo63AhllCZ0y3SUqbmlwsN/3FdZwt3d+pqZywyYEQRLMFVWsyxtpoQTmS7bErQTFGMvaxGVGl
6xaaKdu7zZzmLuv7ybz2dvLlqomCJGQCPqGTxdUh/MHOuoOAlUM9CDsyGypxBNRNFJrZlzvXU0jk
hMIpNyDTMtfPMhNyJ/lYs/A7AwGHU4oXEHkdDG2XI+dnihtYC/AQvC0stp+jWaMWP+eF9+JMtY72
BdasV6w9siOY2JnKb06aWJyaCkR7RJRYwNE915BRfjuyZul9dxn31TiwiscxadGryt+qm9ILeO47
NgNJuZnuc3KbGLDNYUnoztVBr3UGWqA7mqi+ncgg248t5xhR0mk4JvMmLoqRXnIj4d3IXqRNkZIS
ncOive1Jz4vyfHpAhzoF81obob0Wb4LKMkcPcZyYbL+1rTzoTXkqi+W0IohRd31LW840RFTfbYkR
NK6XkpggFfs21yBzZWDHUnm2u4WMm3neNxZ6bOB+wFX81X43d7Hn6K+WSF9wQBe4hHZmYXybNTee
WPeTXMzYnjMYAEaaCEPTQxNJmqnrXYTo/rERCA+I1rhfHQglXE97AXoeCEdPSPNwA2toKhbHmoQJ
QTF+tWnACkZ3MmoyMdD5BBidQdIlfccEDruQObJPXJImrQWRoz5P3dFA9pWvnOp66+5Nt3tdtfVb
/OqyKdlPRkGTVeqOr3deg1S9aS6p0x+3HmeQvJWEanPWBhDcLWWkW8FkA3/Dco4iERUqba9Yk4gA
Q1QJ1TLG0jlqYnmrQeF9HQ20arpfjryzesxchdt9mov+hSwkxtS4+YsQO3epbQaF4FpyFyuynboO
0VTudDt51oZ1n0jVxG0L01d2l3HDZ4EryfQ1fF69qn8oHq2/6577Md8AqmYtUDvrpSQB4kSf97Wg
0BR55VA7zfIwmHVIMhNXwEJ1gCSGUGL7r557X8XICWfqlPdlrdzh4jTCxmo+Okn+t4v2OM7FeNjG
u7Z9TEqkwWoaA4HT9NwvBFLj3Flc3yMQQknXv2MHaVV4Ug1XezqbHuWMJWbN7wokmLV4wQSVhUAr
Hx1xWT56aEBSq9ywUHwqlv5kr6TUEa5E2sKArMUbnno2EpWDTqVkVHW4jN+WG1ebm73gTQlkW6Z7
Agh+mR0qSzmxIo0FuEID/5wyzyNDAnXZVJgvJYKUrNff4Bg+277rAU6UCKED80B3m++to7g1LJe+
al7sAV22N5sRGmrkqflH2+RfZdfvKGlkgFx1Q8wC/r8s7Rrq9rWxLSPM6oe5oXeZFSOLtbU+Ge1m
IsYzN7QW9ikBkwqw5u3L3t0haa93ta3uJhuTW9JDmgNVwd1zDJkQdtIwg64BfPQYJhFRbvp5xqYg
SBpCxubjeTWCdEM/TRLwWK84jCW8dQ6ED7DZi5vCP1aUfLv3jM2naclOOQbaeta3OG+zPwMsMVFH
tyM+5yFvQKmkdBiRijjHyLXstEB2pDrMTqHpF60SY1ATbSHbm1EVqk4p7c96FvQUm/mm9Cwn7KZG
iPLQ4Tan4MGuner6lzJp7u2qfmlvHAbausrv9K7Y0+4elsFIyd/QIe4EEP7svWsrAGKt192V6QBt
2N7unFzI2DGUT91pP4lv/NuYn0YJvqnPKrL1sn+ykckoDV+eSEZIcbU/9RA5voT+2Y12/5R4anfo
FDUyknra9+lpFOR3oREC5lQYDMIOZfaamvzJGZ9FZEx66VViw5Zxl+CFRzo78f3wICx7HIhHls9S
Vcw4V0a2VsIgNfszYUdGa0m0TSE6n4Lm4OoaUw8G99nZfred+xu22r5g+EykyXiCeXxk+jQuO1T5
Gn5HH3dqp9o+027vqyRkljT3H7EyRe3qtIsGzku2CZimvu7M3N45uprcuWKwiCxXvkvm4cSF1R4B
nh/IvSlQVKiv6qh8ixtT2pWzxa0MyJ3UsDcoCQiDUZRzj9K9X6UB3GUi3lr6Dzyb07l1zO6pu8sw
g5x6h5nfljbYkS3BVSyZWlccq0agLlnzTrbbQ4Po8G9bMO8nY+bRv1SXgQMpvrVyXHbzb6djmGPW
aodsMQ4l0Oplxp15EcmWXjyXzWR0BaSIY5PooaEopMBoy7Bc3Tc9XTq0lnRqFsTGWKDM7n8U/n25
xE0n7Qixc/WoDTJELkQ+VE7HWq5GF9WO0twVvX4ah2rcM5BheBxT9HieQsn476VaYaGp0UQzioOY
K0dR961IlN0g8JT//z+5SfVuq+S5TDd7VjNt6R3Y0Z0KonyTnqKYSL2mx2uqr5cqpflg3EUWOM4a
L42L50Xetou+GL/WhWhHJ+/Sc3V76RLvaVtujvz4ZkURsLQdjhWqIV2/KApKxnwWqCQW3diba6Fe
alSHIz+5NG6eHyHMGJB5U4A2rW09lfY9oJiBvsi52TKlbHbYVO974S30nWgjCd5lyrRh9oeKUy50
dLyaqprP9/Tt7f1qIgT7SaL7+RfkWFdBiWfgutQrOvikf3ZKa7srLeQJyJIZpPfzd7DU2hciN5Vo
1nrjft2Q9/5L14F5008Zxd1PSMiq5flz5+T/XgFz8QFv/2cBYaMUbr4fE6YDJq5Sxc5N0PFjqa2G
l/+eb65MB0KZ2D5t/v2T14SJ7d+rHxH6jyadOJXXvNt6ak4Lv21h+PQh1ofIlNd/v2aWtf5ZG1uk
a9r2WxQk+hhcUU8jUgvcLu5wJp6uOSEkjJhVfaromqAeyQXVBaWWjcNuZ4zDpcI1+magG/nJIC0d
DU9aNjvnnqioe1TR9LyKm5BIliLM1tI/vSech2YxCw50YvbaUawft5+T9XUdVvUXRk1iN5PJeLGm
WZIi3SQRrLb+YvTUwLNRvjejpt3jGr9dwamOjxl8RQXc3P8kqKB9L8+bmJb/ElVIq6PT/Ik4mqzp
LIHt7qZh7a9OIunpvfyYTGCXuSvaiObFeEECz/xtZX7oivGcLvqHitXnYyPnMUiy2QpGEgWDn3Sz
1KvrSEx9ExNhZD5tplrTr+q/hD2/Dz+SfHWp4ai9bDulpMuDjWIGJ19HQ8dtHhtVK27ZdEPclJYS
/VP49563XTcqCdIg4GsMWD3dcKqXHoEucuxcvRhFXR65AnMCLd3jenOs/Es2w0/Ho+9i6S7kWDD7
LIJGtffwijjsCuJ3MBQPSoaJ0uvJJkihvsPCvmlFNkoLpbWSWCqGcQQ8VS+IdZkbtwrr1dWpqeqV
CLncZMjyzXLsRsWUFNdiJegWzZVyw/q5ChMrXQ9FaobtLQcUsOakqp486eXs7cqmve3gRbm2Fjtd
GVB/QsqloQpRBQjdQHWr6r5nHg4BZrdKJ52zYOrQYlEEi6hwcNYbk9OEs7e4Adrh9M7KRHZB8TKE
Vre5PswLM+6EmPdlm31yWNxCTu1lR8OBNuGWWmEpIpidrL7b/pdhUa/GdzMxaGMFbwrdnCzFUeav
im7gvMLLdBR9ZZORtk3PrYr21krs8flfIoucs37XoSmE7dKNX3i+GDaVJf0uv71ETV/42uKUu3Le
bo069ojUKO71XC2ueNCHQOuQ02U2kS/aWk2xIB8x+HfGGf97jWqGT6yqI9aEMvo5vjRbbw+2g+lK
DH13/vfo595bTnoL3XYL8ygUQZcChX8Zy4qbnGxj98d3UZIDu0/n4e/PieKUiJwdj12GB1olTVRt
mY53S/FwEbZc5DyNx3mY4qxcqUa00dzj3+eJb6N8TqbXCWfG/b9HQVzUX/hM+B7Sh47YBPinwvGC
3k3lXt5iLgl7Ge6FCVJEqqce/fsZRreQd8kgwgXOox68/h7NlhE5LYOnkoUCRt5iJtA/BJzx64eh
vjl0/LIg0aW1ZPHHM//8mIfsbPsiuKp7Lb21ieaiqiCbIGV+hNvGYr3jr5/ufrb3mLnvll4PgfRs
Oqm1xY7CONLioFicIz87VHGbh2UQ1WNNEX11uvZTeq9DamhXUBvjBTV2iDRROfw79Oc5Xx/A1WcG
Avt5OLe6jX9RojLoNZIPsswOgBzrr7U6rrl6E5HI9fBja5KNax+FvV05y7nZMsVVDtKmK8Rpsx28
lAF+UuTTE+tu/7PE3JsNsG07E9yVJVapaLFWUm2TWHHT316lbZ9GL570ZBqe0TdY2ETJhv35eX5X
CCE/C4wJkVLp66FdIWvw1vcH69bae2ZqHN15JXEYlqcCJ5rPdrX+lxf2ExqGJI68E2ZLgjFoO24t
tDZasf47C+nuxkfVff9JgazSVRymdK0oYZ+bieRNF0QibGSynOfUBRGmENr/+F1/zEw9ol30b2QF
ZMRWFWqJtfD/CDuvJreNbov+IlQhN/DKnDk5vaBGIws5Z/z6u9D0/WTJVfKDWQBHsiQSaJw+Z++1
EUkIpIvrm73CaTQDeXtUXRQ6ywFYBxoQ3RdoXXdfjoW6RdBlE/VckhY8Wsm3PHAZhHftfR+2xiIy
fQg9PEVOjefZLxj/FlHXDq+3x4IV8hibSRj0Wop6W6WYLYbAuoYzRpD2bXZXd90XaAgcafItEFyU
KlOrX12kLusa/NV9h01dmzlR0/ziAe6mMMjEoe6YPQ/0+4uhah7UmWICJOPURDy+5dnAHvAU0SvK
yqfJBGocl+G3MUDD3yLyvhiQvM6t19HIn38QT9G2MELjVWVOt60nM92FihK/zL9T/gL5OzMXKVjQ
9It+GMKHTihnaTxValPdk7hNWNiM5KnQ6Kw6fBcKrrtVw57WWEjeqt4ivQzDYp7bt+ZF02GpCGq2
3RTo53b2VBkx+xwRzvrGserO+N3JZBxd+wVS9K7SklPO2vGA57J6KBLyReerVVSJ2AO6S1cO7YB1
2fJ3Dyrkg8zQvAvru/IIoWFnFcXIfrTqd7ZaEhY+W0dAy+cLq6r8M0iVRV8GJEk1zOeTNq1OldFk
T5DvCK3mwt3A/UqfMj6BY8gIIDKdDwaMkEi1wXosRqr9KR7uu/ksUKnq5p6oObk1Sus2fxv9szqE
5XsW1zF/175cB31fvmuq+p6VSbLqafZclMw9SGdRaXrPelepL0NrGeuJRdqzvM+AMPWFMfsN63nN
y0EPVIoBOKisi6uVJ+1Kz/Li1TXFJ5kr5o/yJTOt7odlZE86s+7XlH39SjXc/pyz9z5aBI2vNYTE
65vL71a8jYF95ytqeKnolc5y9AmMjTMuWuF131Kr2k51gOdsTIo1YdPVF1j/jepZzNlj8xWrm7mZ
wPFs5DLSDXa7CGxFPTNjyZnvQz4w9KBdG4gENtIzbM2nMHwU+tv0vlA6+AfYgho+EbNfumY8vaWJ
pS9j02KA7kbC3NmF9jcXiqZ3HVe3E/lgyWIaird/hy7YHEgEsul3ERR1L7oBvOV7qqVoB7yC/S7K
/QEUN8V6Gp9yv6fEcyLgUV3rhpsbY9JQeyrSiOcWs843fXQchnFFcq4AY55o/L17kf0x/M/2LYCd
7owsUNEBsOn8+QNciXHNnLtoh68SIzGqkXl17gczZvfiB+uhdq63VddISpTm+RRd/No2V2QY1a9l
E7zGjen9VeGdsgY099AQLHrLhJFoXu7uzSpNXloX/tnMbpXvA5/aJxM+GqY84Mi7iKmeT/tNVpmy
trTNbTkx053C/HNktVyauhfeAWbX9ppFGZJ7ibMc21mBN1mtvzWK8Wizo3xyBZPsXs3VvZuY3b3b
2D9aw6aKt7EVoGDK+mNSDrANCek8OJPH7G4+dQoTr8LY9phy6WnROexUDNfGbMoG7P1f4Dl3hqz8
hMw4QFiEReaQsFUDqzju7185WxUMaqUtynR/Awr3llnTHg/Dq49bH37a/x/BsQxu7zXcSC60oOeA
isD1I+9ZDYLsygAHLWNgpfejn9r1Jk/RZfWOd5zYSa3NaagWuh2L6vYmakltP9JzCVVnuFO68k5l
Knm8+RxbxLhr1SzNFf0ncIUkWkwvWn835IN77eRLEk8UvOi1ytS9yvfjcTTONlA/hz/5UeQasMdO
xYGde/mxsg1nE2lZ+oDJ+yGPwxfTcj3SIAQBwfMRU4hsSUwGmyMkl6u42fklqDr5EtaoNP1KwEea
34MUSxquma5zj4mFMhn+OVB5kUd6oL2U2D7PnQqlR+2tS2d2+jNDpVco/iyhDmCNlH1yoU2iXjoq
FkrTau6r3k2fmp4hmF2/5phKAHHWmITnFy8JzQuxJPyLRfzUtvpblteEIQg8yWhVcGCHaszoqJoS
b/dnSo/5L2aTzfzQcXTVht1kWTLq7R/AxkYUdUyXxdrmDUURaq327MPgWxnDFH75TCCx/BUZA0lz
iKczQtQW5EtdAv9wB65gnX3NWVLBgib/bo7ByPI0uxxvFRyIg1NWjirsE6N4kEfZ2JYPqDgoWuaj
TG0+b60cUbUWjJyMgdjUwY00or8CPR2YLBrEcibjodEKc5VYPfELWRy9pXZxNLLOI8xBsPfRjWcW
pfCtHn13G4ImWtMsDt/CPh0XCcLN9Z8/OGe+b37eV8CbSD9whYbqUHdtG7jPr/dVo4xhpGkxohvJ
A8wC3O0ArtpnhvvHyGXhKyyrfXbz4pHFJr3SNHfvIQZD+0rRXicqjx2r78+BDXJDHlXsFxYVYJfD
0L6hSKieJEjF8d8UXym3KciKpT/lWBVw+CH6Tt7Uacr3KRPbi1KnycnQ+3PnebesitgejfU+EAPJ
q7PDjyKesWhXPw5eWbyrUXBszTqAF2vZ+7lk25p1Xj74ioLUpDSnrxp/ezaX+3aRdSv28M3t/9tN
9rzbmL0WzYQQ0dOPCHrd+1wPlg0yISTl1tyCKb9a+t9LaLNkKjBQMWb+dbtFEUkffEafoSnF5Bb1
+gm/EwrVOC73c126ifQQnv6cVRImmk7pOKug8GgeRBkaC0krVganeiBQYRHEIn0KfK3+DzaXZFP9
+vXqlu3YpmUIjX249tuyialRRXfkY0fX6vKUZuNwErYYbkdZigBvtMzVz7fQrVXEVfnpMvb96pwH
BWnh8jFk+j8SYq+utvdd2sUtPMK7Xid6Vp66UdvtK7P7tPHOIgVmKIB+2B3FGTkNPN353cnJiM0D
CLToGwFt4bvn2vEV29ff0F/LvkfAYO1rv2gOow2SCwU/h/jHNMa4noaeUz8lE9uF3MOQmUzudy9m
CjMmyfgUiNDYONxKB2ZSysXF0b1sFcX+CH1z3eiR+30Kxu9CL8UiQxC2ShzNPg5cqFuGZQ9pqthH
Bjn2sTJj6Ex2Qd1SBHOGCVqIHbHL2kJ2LTAWVPcOu+nbe2qDqkDFFIE7gl/gBG8hAiHkXEX+iIWf
RzoO8iuCSzR2ZVgdqYzMwzTm7n9wymTg12/fNC1JVZgWBHS40b9RyqLU9S1BUOwWj66ylTtZq8vg
46rMkVKNh5Z0izPqrlbqbJ6Qp8pE+0ABvrfOG6O4K+on6Xou03bYk1nZMz4ZLLGpWkCC3TDxb+DZ
7yni2MIC2Iy+qj4DqVnRyqGFFBs/ogqFqll47Ptzo18NITpNdCb0jP1h/K7q/pJsDupO2/cP+l7S
W6rM6SFd8BL1NloF5Kpp1OIVbUW56lHeXVy8FOBnPAAvuaqiuM64bIF+nunQL9xhZnK4SE822cRw
TJPgF2wdLUYO8nDS6SvMeveHFvd3o26kn7nuI1/AjfaSF6RIZHHR35s8JzfknHVno/LdnYib8D+e
UOLXAmZeaA2hC8t1DdN2hfn7QktZrehe3MXbvGCaW84cnTzS8n3Uis9oZtzKF/l+VK+V4cVxSJFs
TOO1HehtD04HBWRecHJu80WJRFHel2GHz8E2lFfXB6jpqwO8/rkdOb8/Fc4FFEF8EEGlXcrJ1y4i
1tVLikFtQbhUtZE/kO/Jn1rZoJ+T8aHqJnUv1OKpRl6PyCTji7CSgm7ZsNTHKj9YPdScvNS/Z5oT
fDNsh6pw6LX7NtKecItn69TDGvNrd6Cfsp3HhPoJwbG7zdzJ2cgC19KOvdkCs6gGRuTz/pdSUFk6
meJt5GmE+WyPcRMjboZeQSI72q5dloAbLmWtF5cqrptlDYDpP24q91f0n/zSHAOtvSFMQ8yr6K9P
Ryp0Fv9ci7aIruOL5M25lW9sEhVR6O3+iNTww8+MuccH6ZPm9VfbPUnqgMw5QlVuLGOjMzZGE7+H
ummeeV71B88ME+hv2A9qT8c9pOXwegnpundqYBPeWOBPoE4Y+il/jd28XqkZLRM+gOK1aIaPvirU
q4UcEcF5y2SNnuGDW9IgiTO/2ctT+TI2JT7ctLsTaQI2DBD9Wo6R5Ms4T5W2udMfnSYOLzLqaNJK
rk5cvUC02uSh54m8FaLUt/4gm8z1CxCcbKHoIr2WIVGDNPsoHuZdo54g7GvNvL7Ino3s3pSGeldl
jLJ+9nIiA2VHRnW+zWrXvrMdH74Puxq5jenz7CNErbfr89HVNjUG7zrWpoe4REE08H3LNmlhGJ/u
BOky8K039duYBeanW4EjgW8+HIJSDA9uofxnxMQMsvy5xDpQry2aA6RyukQ8M7X47Wro4fL0Mbfl
4VYrDW0ZnpQGygybl7MW0HBVYs3cBOOogMGr6PPOOQqBpp0qq4YViUUPrheqdZrYxVq2HksiqG6n
csUejQw5gUzTUn0HsYMpxoU+d4YRx0JCVDxk7UPI5CHTF7JpaHcMg2i5qkX+mVFCItC1dZqkinMq
kIyuwtwfH4iGsRZ54sd4RXv1CfXikxqqwTfAz7OKJR+u+LpHheqSkY/+nIu+4gbFZD1DuxVkkMe2
MdUTcni0hoUXLgcTV4irzINrCTzTLYB2kZPeteGQ3vmD321gnbWopgBSAgORguzqnh5geUhjotl8
vbx6Kj5OC41p5RB7QLSJ2MrTjnjrU5faH7czDGiPRjC+tJOKiJSU9q05pd2TmRbFamwDk+kEpxFr
6a6yUm8pf6qrlbeEKhUtih76jmY39rXxDQFFY0i2KOm8Xa3GULQN9BYZy+Ct/95ChwI+4aHTmD/0
glFvV6XjbAph/tqH7DmtId8AQNIPNnwVa4a3OnSqzuwK56S9aavJEaem5Q+95g/P885dLnO0JJDv
GQ66YkXf/7mKN399uHBlWiqmTFvwhCee1/hXQqedqmEkjP4YAEXKMw8bzOi8OqTjzc0ylXoZZwlN
J8H3v5DEP6BYhGzUJ+F2SAK5xRa5aeToIJz4ETsTQoI6T8jTmiUF81EOvzN30PlUFkZcPMUwJubJ
UobCEXda1CNrZzTSlDq2oBYDvaUS+1X1ToqQI1JW8Iaw2/YFc5Q6ftRLU9mprufTaCOFSJ9JxkMk
kIOO2mNq2Ober2toS89//pysX9dzPidB2CAVkm66Fh/X7yExmmWnnjmadIpqF62RW9GxmMPXkPLt
Qf0rr8gPP+qh/5BNrcahrd4kD+MMG4ysSjuIwv0h5pLewHsHwq3ayPH8zyVVHqVw+OYOf0hmi7DL
tdVRKhsjt3LV1+mOBgytBOjSd47eqdtmcnG2zO+xkZyOVaZae8Q4+jMqUoac8nDnZxUZUm4enLq5
dJYhJX47zgQ04wgluL6SVNmBDwmnQ2+Jk10TvKdO9SN6qug1FUNPKEj9488fp/Frhsn8eCQMFgqX
ysepsX/8rebUfU3RLRXymzFdAEvUH1PHx+pGVX+JZGwGZCDO3Sm/U3IGOOZgFmeTCNBj2fTGJmWq
81i7Ax02uzbWRknY403VQOgWQHom0rP4Qc/dsEdaqOdbL2O3t2H+VyNEpvmeKVm5KVRo/LVmhye+
MOxeU1KuZN+yEU24qtjfH3A+MHBromPovv/5M9DUf++gKf6puxmrsR1HtPRrjSBQL4x9G5TbwMTy
KxvHg5HZJ5MVTDaVo8qbZ2cYAG4I1LJR1YWH0Xcnq+l2Fm9VztRv9FnoIiMZMciTpGBPZMRZSn+u
kVECxqHxODjBtIK92TzkORr/YT5C1TUBZUAQkzUoqFjMxKUPA2SbTCYMJ6+u2I/HtVQrGOUX4vU3
uXkm6OjsTR3qhxC1mrybTVyeq6hOMG/OYhP54rp5j2K2HJYqXkW8iLD3DcMq0H20I0kJiCOqyTIu
WEGZDxSKCUjCnRNKmZtZQ6XRNMG5PLnu2bGRYEwNT41pcMdNgc7lks0vEDLQNH1GZYmcoS7IYSjV
463RN4QtG8K5WqbpNVvTbX+j1sQ9wmLR4ABBRC31cXV7IhtK3hLM7S1rI4IFSNb0Mqp8HdcsWTDz
2eRQ56IDw9IhtSJBb2oXlxGyFjiPERbfJz8FZV+y37l4USUOU8omPjLZ5epTHq7k5k9uA62hTtf/
cSkZv8aOzPcTlYJKiJWuO7Zgx/7rpRTpoO16L863ehIwKyh1f1MNgk+wG4sH+VI10w+lnfD4MEdd
NIr6He0E1b6ftUsk9Cmee2HcTynSND84+EdBMsClaFXgsdx3a2g91lGvu2ZTN83nVAbFJUYDTOcY
K8m8D2c2lWBJbcpdU0Dpu6UI5s3YbYY+V3amoEZoZ71AG0fp3xVwhfEQ5HV252VadieP9Hy2Ozuh
ibI3hAbcpTiifONdHkVja7wH5bQxh6o7MWrNLwMqtt1QhW8y/CdwG/NcgqvTs766ZeikzDnJ9CSj
VxZH0xB4UI/iN6mWics6BDbU2XjZ4jetJxQoG+1kI/Mq+5nW5WsAEQQpHJnuZxezC8OVB2p9LYf+
Bukbp8FjcOQZvrkcRN09zTOjC9SDJ3kmX9ThpCnlAGHYrhdZCphN6Xk6ZvPTMetbNOhxZdgEkaj3
9WR1B88Gtx+mnlhplhO/QqMm/ah1DhPxKesJQqHbCueNLhri1RGfNvMI/Og6mW20Fb+FTpWeiY1Q
aQJylCHd2/b5LjS6ZHdj7AfqkzoZzp2YPOVxpAmeo8lf0OvJL8bUI8Q2YlSiZli8eghJNsgu2o08
jdR6J4ixo7knvtWKR9hZHp/+fC3bv17K9OvRPWEf1sS8NNqa9ltfUetqUfDvyA621+enoqSZNpjY
rI2mvtPbBM3VjZ2aD5o4/s0ghkZM8mNKPBIGu8Qv1zfMX5vQUbUV2q+j1HykQTGukwmxbA1aWmMG
f5J4ryFmhDwGhEIMKRxHnSVri7WBvUc1jEtZRcvTZj4N5ng+VSH8VJ2Vu0E1hg/yyNfS8KGefdia
FtwVhZ9svaKiysMAc6fOjFIngQsoh+pV25nLNsTShhwC5Kmd8+fElnsqhrFYJlP9HV6Q+5gIQmTS
MsX53uPY8NlprhpTJ2ctJ4VSqnHsjBpprMf+P9YUa44R++eehbYDGkaNTYuuW/R4f3s6ET2W6gYW
EnBSdbAgqOWl15kpmvoBUiMtedvJz3SY488CQR1nXvnkCJECZIDV7xEDs2PiBgqvpJVeOPjbufdT
5hx08QtCJiM3pSOYr2QnByPjBwlJwU52c0xNSfa3LrpeWcp+ZDVoNGaofeqrOx8a+kbo1vAxv+8x
rV7wkDJ2TeX9JeseT2QG6pTgh9R2/e9M8WKxtLO+PlQ9TL2pw1kmt4/yBWz3hgWoO/75ar5lPvz6
MRKxLlTCoBxSBt1/pbVFmloxY84Q4DYzhzatLftLy/8/FLYYUD50cVytgymaWeVB/HS7eHMTf1De
i0crnBT63miktUbLNrSmtCttAZ5S8wC7Rz++HuKGrsbkv6S9Vu7a1vqWh8gEVzLFU77nhs437qsf
t03GDbWaMbpk4cvJzkq3yVwwyZeYXfEZUPqixlr9QOfozeRRcjE6tmBN0IBFmCF/UAGfDEUZ4dmx
TCYNZkgrILqmzRxvowWF2DZ66mwRjMDwi9V7iT1VQzr1mZK+BRrTTx8X3Uqpoc9VRkgMaYx2myiE
Zq2bWvHgik0mYzWZdGPJa87wOF5cpYDOkyJx0zH+/Syhx6LNdgiRLXMH5wAoOR+l5ynfbDakiNlI
ObZVQm3IWsVmluBjDZjvneQLZupo4zUODNzAQ+87YtesoWSSGpT97yVgXs9Hy8NCDnemUvk0Bg35
zVxA+7ZQTsng36KowmGEsorzEqOrpatzbrrVPZS56t5l3Tc8FpCS5mWh8rCdNo2DDU5JLzyJ3E1Q
2CSWWK56zHzoTAKit5LU9UGtcWYU82mleN0KW7+PyC4I72unx66DhY5gmuj5NnK6VT9M9F66vKNr
jlT8Jq2T+rpkBj5ScB/ZJj0iPp227qiz8Z61d8P86yGsuQut7/wz+/x//DAYCGTqgugkf6lF3vvy
z7eK8Wsg0rzwO8SCGY7GHottwe8BYdRxsW0MarN3FbNb2qKA7iV7OV3E06DG8Hrx6mQrl+PBndx7
lOUwX+3pedoZzQQBFGTSkx/M5cWcq+UBYurrZLpvWffQUSbmfqZoz46A5E4Umr/y/LJ+I1L0Oc1M
44caPbfeRMfd28v7Rp13qfLI7qc1MQpEucU6rk1NFO9efF9CPvnzRyD+9exzNBiEGpUcC4nGfvPX
Mg4RX2BakUcHXevPbqdZL7nQhkNFQb4si9x6YbggNn5VBRsx/xRqYLiyVAYo8qfq4KCcx95wRpkB
sNoyk7016h8S7WsbARa6xH3vBojJHZghvLiau0znK0JOYpwSKkAyKO5anial/fd94c8kHsy3r/Gk
UYphH5tPkC5BS+TAKCw+YxIjoNJg/2G+dy2DCScrF++nZdXkLdeE8ACbwEFLuLrRjQ4qUdLiFoxT
diojQZ6Y9yaZjpjJx1mnMss8mHcH22ieb00VBthudgnKcVfshvYJmvWXHIUVwYA4hecEUNu62U+l
h/fEMy7yRbUn83ZkOc5/NOYptn57RLps+03LttnCWWziZBP4H7PjINFyBjUmtzCLOsmW6IZCoNlf
qd09VrEGGiCjDVkVRr1VECbsVDPvHvGLbAJf3e+k2NEpiNF0w5dhGpor9JJHM8CCn6oPHs3+p8Qb
ENfgjjjoZhBdC8glnpP3nwmjSawG36O2hqIzlQZrviEB5E8JkJlbfAqcXaresP2Wo2g9qdnUbDoT
KJpsAeRs5NbCjdIjUkXZDyxjCFa2WzNmpyu9ksj/Kh/rtUfpu5GnVqllywpkjBTtDTLzs1JWuQ1x
vJxUFhraTMUGmvoIOYGmnmjRQRFYDrlU7k7JcseSWCfuk1/ooAxN07kdBfN7k0F55fvjoht8b2MP
wt80oxjeanf8ERLrwRfcpfTbehI3ZJ0VA7g8+4FKuF3r2hvfItdSMtcn0Bm3P1EngVwqQrMO1ysR
6A6gQgctahV9mjgZSWuBRzkf9WFpv7dY03YTMLgT2wDt9mIobbAiGCbbO4nZb5vREnijiGoy4kel
Q1S+NXXjSKBXCLgwa+7Nxg/XiVeTem6IDkO4w/MgaLxu69eEWP1U4FolEI0a7eRCn0MraGeTQxo/
G0qTPlfDCtZZazsczj6MwF0qbnDpcliHgweaQCQgEDMsjI8MJ58xYRFgmgj9WvjFRW88551Fs19m
loDhpk0VpSiDFWwPZ3Qqa63peAZOvVmd5Au8YRUvq/4hrw0q2vY8Qtj0K8dehwi/rjAwgIM0uKf+
vOJZv694LJbkQVqm6yAl4AqZG0X/uIXY5PgeaTvKwXUCvA4I6Go7U7/mA8PTbwdWVKWvZlt8OiZK
vEDryAvXpz0uHXNpakFyssgU1WdXSskTex8FaM4NSz05pp5fZIE/FtTR2Hr/utHlq6Bb37qMPrKW
cWar4PAlwqOtHuVXoRQzUi+sHiuREjoNshO57EgBHA3fqv8/AGT8EpQqDAAMX4tbY20uB2rECYno
65N8S77I1lvJ++SLk2noRv5/VevOv0YMhEExHWRKKISqcvzrBwmKDZ1pLJJjVA2slXQ3Ir9mfhCp
i7QU+eUmR/ZBcC3c1irya0nGz2bAcn0yS1c/NsFzG4Zc8gEYlwo/ODP4TLkPRO2cqxBFMvE392wP
vftsajUy0ht4wvN78sUniJT+cX6oyKk5T5ptHKkLrXVJp461rTrZhGRoTVNcZX9UjNHTNJ8VRAGy
DAhKDim6s/TIOXh6CqocIZ7TGOEpWqqSWy8FYl5avAea0FJgXpZ6n44qJpBMWPdI+dpdWEDWzJIa
NOQYHVM/LS8Trk9qJTf+IOGCn0Ha1fXxIKHx8sUOcFhGYcT2fVZuxn630sh7+FvHSQr7ShCrpGV7
SRofpmLttyJ+nhjmlA1Eo2Qq1SUDzRFOSvFZW1r20DT4BmiFPEupZtYQuSz4SzW2AjQF3s6i4qiR
jaZYp5KTR/NPjVR8c/Kgepvfvv2C+ZeaZk1vLTJKqPM6sqm0/awEQTNZkuX3lAvKVjT93kROdFd2
1S2MqPNS3HRQRu+CMr1EXdp+nw+mIEq2iooNaupyvucOXors9CttfnVQtXpe6JyFMU9UlLFd29kP
/aBUfDpghLtlaHbnKKyx3RUENxOStEdO1y49CrsVm+ijNYFjwiRdgf0Fv4M122tXWmQc4Xv+NXmU
Amke/wBBvRe98pXRzF8mPhBmS3xMLQgMhljOwtZc+IfGOinSzymMI27VlaKjBMgr/QUA9j4qNfIO
4bxbPpMl5ctHSbbJemLmUzv43kZwAUo6GFo3ugduXYUHGi0vI9yEpYHKZ+D/WLiHEQnKtspNBMiR
CegaGOqS3eS689qtoAWLrsFuoWmTjjOyGeqGNF4JEIjNpsDZwleePPeN+xhm5WEXQxkMO6aydQSL
LOlwxhXZ2gEZAsXf0MptA9O88H0cjdB6lIk/L+7xb8fqKm6rjFzViuvAHRcRZJJtiXzMZAWCajye
EtevUY3W/gNIKbQr6chYZDyMafHgEb28wQFyqkumI4Of63vL2mtITE6iMiDFzl5BEBqHwOmGQxtn
wwEFxBNiLm2B5bBbmT0EXRjpAXvqtR1lA8hekOEpD2kIvPuirt9Ki0ejHk80YtC5x9ouKs3vkxn2
iJI/TO0ORx1MjHCRAQA6paJeRLAttiOzzTajo19FLQHfnks3VccZK6bHxI0gMATKLus0c8+MUQdB
gF8SDVRLlp11GLOSygTWnZYp3ytNu4OEvgD85lxVrz3jAD2KCLCbCu2m7LifGxzyuIBhM7g+Grm2
ObpKiO6qitY2i/+WoQss0MrZ4XzBJjkAWXUG+rYK961T1ufRdh5RJawnN72vsx8qAlaPlL2w09+n
MbZJrFh0syzcNcknaqnlduasAzeafNrRvT85avUqW4WyacjeeVazLXKjUnZa0YqN4ST6Sx2PF3BF
XyFS9rvYQUxeOJOK8FbtHqOsP/ShQmJOGzdrbX6OORGKZfY+BgmaDTlwbnMfeHlxD4z5xc36S6IN
/uFno30qp/xYkzQWq2gtSN9OkWHOmN6VouTpJesIR26mdM7lXsxtxcH4SA0gfqTCZ2OzEgTvaPXK
S7jPGnPZEWri8ZUNfFwpsna6rov5v7F7ZO+1CICbE9fykAv3ArV1ieshanHO4LBPCerKWCscco/C
jwLJvWa0+6g50dLbBsVfpgETLtqZ2VW1d7Wz80kg7cAhpupmGPYdjdrEf5taPLeITd1HGAlJ+EbK
BE5xbKPAg3R6j6BC4nrtwieFr6SHh1HdpNVBYzZgOARAqMrCnl7oKjGcVF/LKviWsfBcnfjBIf3k
2Lag/FHX95TlyoPrZP7Ra62T5ql3kWP5eCQBLmuZsxGtcTKSA1uqajXRlD5mA/VUb6Z/+S0RR65n
BldtahHmfRh9UyKAWmAOIo7c62Fid7AVggzLuhl3r5XfLCcACw9oE5eBkxL1qrvdIe7eHQsSSOt4
T1XtpWtYnq8jPCm/zkuik7rnDvfuOWlByJaOOHL3qfswUMtt5WrcElPOQ0IlBgJA5Q4pSHRsNYgE
E8vIWNTJfrCVY5OVoEihNztlEG78oMrP9mheoTd57F/hgcdfOZt8InTdRvsU5tis2SMMi4SokU2b
3OG22yO2NPcJ+qfYfW083KuO2XwFjOagBibunWykA3fYNg7P4RgUBkLPo6nXxQ6SMJyhctjZdhyc
VE+8SaWsDaxuYTmQPowgsg82arPdhFTlUpq5uUYQmT2keYHtY6qJ107Zo9qt76LQM9l4Wr1xgQ8x
bqxcGBeDVKxNbZI2JN+TP/VbJV/pxhz+0hvR06D0BIBTGLl2RugF3f6Iotuj2K7nKUNY96+1Chpe
lNpWTrduvxVecbvTtBIYp2/xZMgLHFdwdFzmvzts04ik5kG/WeDTzfly5wnHyi4KAXwG55Kuqjg/
LVs9FzlAHSLajdemVsaNmzqobtDrrPjKDGwSfn0dcakuiVibNhjR66vCmG7nMZFYZL2HNN4efBwl
CTylIdwxvmluk4189kvI0zwGUw1qhemAZfdnsy+8I0FPi1rHxn2TUv+5bL914f/Z1nQ1VzVVlS6w
7SAR/dcAlyoY5UidHBucmQvZA3ScxoYO2PXL3BcMaqUxVtbucDZ3Ncv9S9Wo7wX5Tnx2gM76USFs
j5w1jL7dY6c2j8QKKzvLskseoDQhAeowlgVm8m7V1qqNuuxlKLTzbbtq5N+14EEWLzhpjKVbV/mR
kbB7LDX8DGEKqdVTRu8Rckm8LQrdpQXrWkj02kMke3ToScedbypPzcBNhL3sMwCrAm9kdJ6MSJ02
QiEBKyW/gXXJCbB5Ze5O7ie4lEdwKe5XP6FhNJJuehxU7Mk5hNTHPl0ZVlm+KkguFn0q4nPQIsZD
qRyUpbgkYVejJyRzbbbuJWUEybxz+Hy67D4ehLqxytaGDEUx2nuGw0iG7INhK0oTPwsDUZKLJgJ4
sgxBrFuepZulSspPpQcfJfelBU+VjSu8aaXmQbm0sYedWx8919A59b1Xwp0cQzbCUoLXVueCQAk3
USmkIMqAcv8IS25XqcoBoxVfRfssBqO+dDKAyUj85owjO7sOgBGl9Muxc+8htbq99FSOZQ13Jx3M
hyTJ1zcj3J8vP12q8n+5/HTdpp2ukrTMgMLU5+HFP7aNw6T3FQCz8NCbAMPvQ+AVOE5UJhLNvKqQ
w+JmgsQj4VzbdICRWSjh98Kidm/F9y5wmIeXJURUqxr2UnNG64Arb4h2eWWslYjISBmhpmpGevJB
4pZJfTZQPwFQERc9ifITOi3CFqPAIShFSrzLMl36xuTdhU249GcBV+EU5fI2YCaGAHz9//LoK0ON
T8FQwq/yWDriwD6U5lDU77cWx2iEPBlLIHQ/w4N0x6KkC9J2zc2Av5qAAEc959Io0ZT7qondegPS
xDo2eWQf2xyQ4TSP3C0PJE7YJ/URUfeLb9HFhSXUkhzvVSzwH5qpLAnW1J9Fow/ntKQtrfwfYee1
3Da2bdEvQhVyeGWOIkVlvaAckTZyxtffgU13u4/PrdMvKACSLZsisddea84x3do8DibQDvlassBU
ZLbY0UbO0+XB/by/9PydE7VgjMQ9it7Br4pt0ij1rkgiG+hm/DB1mgOedMDADDwltUcW/LwghhGp
qwetyVOaPYPNU6sJcI0tqTwyrExOgqCMYoRoWcUgrdERDMJi5c/Jp/LgzmfaYASb+zvT7PJVgr4R
bKrSVuC4vIIN6HAwWvepuT9KZt0iwSK42csQaKAYfKxccntp6kLZyB9iJ0f5NzvkIrGQRNuS21dd
qX5UtAGPbIQwpRgWDB7DzvZSiSEGFXWKk5Pq7BmfxdwKIum1evglhE7AS4GpQdXWlsCRpbedZPMK
PMa8GkVUKTSMJv8oD+NY+jisvF+XVjRQtVXC3wImBsc1QARsZym5VInKe6Js2n3TOJ/4xv29Nmjm
xUfRfbDG6ZkxhXlRgYlc5NmkW/U6scCRyEtmJLAvZeSeHkLT/P3Sw8trthH76XsfjQ/ctcUqQWnP
5ppQTFSSTRQg1J797oYdg+8HnruS9ne1DpDwO02xldUs7Il07yb5c0zseGJkJ6MfabDNXbZp7rIF
jMMXcVUiqg/1CsxPkFwV3dAe0g5NuIbj9HD/WBAs8VSY7aJWEW4UyvQvYrj/GnnyJPEMw6HzjliT
xe2PHgpteVfL1Wr2KBrHJATggmdaf5FnrmLWD1PrxDj5Neu5KS3IWkIhSVUL7WfRhCO0r2hc0cm2
n8u4yY5jz9qt5q3NtibUL6JJz/KPOvGAoFbmAd+NP/kQxFsVVHEPLuCdDjiEo4KZ2nzA9YjGvazE
tveoOQoc9ZCSjZcCrOIRP56/7ANH/UB7ki9owVuXuK+0a6WQ2OyFhfYhoqCC8hjqm/uD2HfL7q0H
uJzPIxKQY/XCKKP6ycizcfW/n9LGPKn/z4e0ZarA11V6oBCUZfz7Px7SfYh9kIl7fihC4xqH7PRc
xGBvQdUS/FMCLMgnJ1o6aSwWYWrVO2lqlQfZOOkFRDEjYCdUOe3D745Nb7fD2S7aBkhIZe+r3oR5
qNnKBiPJiLjSvOXKMD1USDvui2bokCPOzo3hYOlO0zUjP2MbToqyqmbT/e9LOTCupzr/l7mOpv6X
3s3llXBh+ni2avE+muWF/3gpCO4FZD5V8c5JiUFonKo+If1aRE7jnA3axGdtPsgzeW8wvZCYh0U9
934V3/roUqN7kL2zujM+qryMj+ykdwCU7Kcp5oPnVt2wBaFkPZWZVlMIQWHrzVJdFVNDNlXoMnKZ
GhcIXEB69sAZED12KMHgrfM6+OvMTYnmqDr4t0DN6SK2H7Dkx7WDPfQ4kgcyWYD0c8uazn0G6Axy
+aVX/foiz2oRTIvETR8zturromGno9h1/tZOMOf11h/PMgcaqs3CbsL0pcthtzuCoWMLR330AW9k
JuAN3aGBNomm25mgbNcBTXC166yv8wk6am83+QWuVag79dR2t2IKimtcTN/SRign+ny0DGm77mww
2pt4Ftd76ns+9tFHLAyxq7V2U4sUCg4esyeUefmCB5TzfbAs2F2Wi9xkJvvMs5FagVaGWRsk8FAY
x6p3XiSbyBrZPjMSQm8/j3ItqGpjHulvPjulaHKGl1CPy0MY4fIUJL7+S9Pc/lOMano4H9lP2IZm
OwjX5qb6P95NLPJtEdjegBYLqpzsfBfgqhda0mbbtiGvgFZ9v0zI1Ronr7zqAGJfbViCSR28Wlaj
P6I6OPKwYb7Ygy5oaxdTwnyp6yklcTqhHCuSfV57uDp7FSQB+fEZLhCDJ/KHMzr9MhZq9dg1UQN5
ly1Q5fv+voQBgtUDWRZaBPDoX8fSwveV6lf5Qfv7Sn7O/r4ayvqjC4Lmmsa1trPHqlrLLHZDRxqV
aOnPAK7wcUizYYPVyD7hjpvwM4TpHjlceQ68KkXxhnjNGtR5TB7br6ZS5gvGycNXK+0OkCTGf1Ep
SW3mP59t/ApMFzWwzdSPGcafKiW/z+y2S6dxI3Lvx+84dHxqv4LRcQxtWGh2Ucb4EO7hS+BruMES
tbt1gr5Hr6Tx91TDrYQi7BMQTUd4hN2csy5STwIfxSrQ4NNNOSrpjoIUtjVIKHi2dnDsJ9DvtJRP
ScY+wpYOenhlL2biv46QbB7q+QrN9ytuSechyT2BR56WPgm1SxPAXwj4K1j2yNHsGJl2mWi3cj7o
eocCNjbVTSDcCbZsRNCt1T7SFlJvTQVKblTGimibvvm3R6T952phqarhqA7iRZ31ArXMf76pWxpi
NiRYa1PlF4A50xt4r6UzWtlBzdgNbMc6V7bxSJK5oaCOqNuieDM8/yN0B+OSa6HxmgL0cZHJWHaD
e81TKXTmD3+qBlu/EfVrxzR3//t+2Cibsa32IZEXT6hCsk2gGwn5hRmDfn0Q+9p6QgxSPLVp1z0b
UG4WUWb1p1B3uuekR3tbwnjbQqRhBhGU2TkSacJn0PGvOQgC4GHQiAIQKjucXdoKaK7YVlBdiRPD
Hh2zK7vimdzw68/n3HM8OlT9zx1lEA9anX0LP1XB37SMaVLv75c2exoGAMdBbYebA0uO3gNpxZXJ
3tLKjz1ROyt/fmdopVvdD6gX61NaGmQ8No13DcEwL8kzq25DMZy8sjzU7ojgtiHsAtLM3NREg7jC
xyN2chZGVw0LdzHGC3ot5Pk2ibXK2MgsbcOcABLrSXQyrCPcfErSFCayMlAbTvJ3RjeoiHT/LCJY
2Ganv8wNI78d6n1KZI/sHMmv/31FbrRL29Y3trUNgGu0cdy1BXwev+phz2pjdKl7Xb9YlYdm3XPY
ILkIqPo6S7b9yONZoc0lCx/bSvyNWan1VhZIQ4gGt8VJjCD2AmsDhkHQwFyFD//h+aW6CGu9fBhH
29glrgaBpKivRmSVH1YnElxbLN3yeyPwMJE1BrcKkoJCMOfBTycHZDpvtCEVR0T36QsW+Fs9MQbA
TZ981P2r9HHkXqBv/KFPdsqkytvQDqI9khhqZxfIfWk6MDXm2Faty0HnC0N9iA2jfPZdbZvqRff2
vws05891xFJ1pFSGrrGVdjX0vX9+5BqFqiH2N2lmu6uqItl8/n9A8YU42uN0AfZqvpUDkbDz/Sy2
ft3PYJSv0aN0WzlMcPXAuG+EUh72p9gI32o9mkkQ86ihNaNq1mYcwDRM74Pbb43ZVM9HzMBaBBsu
p/t5tFsmlZUxRt+IM6XpwoIz+OopN9vys2yDejmQvLkV3pCtIis+8wp199YjUapn4z+uBp8cgrvO
MhtFvM6QF9MJz/KbPAtMIlajIdLmHLb8FsxnUQMRSnjOsLrz1qaQlBR9tPZSHBgxy2CTDuJrqI0d
8YjllS0/WIaMPFUH0a88pMzsfdVTH7v5FvoyEs6RKRyBh5X/UgGwwPCr+ef6Y3kGOjBNRyvE7FyV
fpV/lABFZneplybhLrBLantfDy5D5b1ona2//H0ljWIqaq+DHg2ABGOypxxkUKVnkjaaX7soZUQj
7O58t5SlyO2bWiUl14ONt1A6nRz00T5nVn4JzZRMWM1jIzciqK4dk54C8cpiSHdGUI3vMZ6TxR2p
ZGTOnJMWkaQY2MpNniW0Ze9nSIAeg4LIGuZqW0cbHu0k+hbNsLJgPqhZscpw4cPtKYqd51lUn0X2
yXCneZDar9IuPqUazAhV/WW+suoBsWDLREtxxmldqYH3Ogz8DmRZ13tHYVr0RjOB6VA+tGT7gJbq
Yxt2xa7vu3RF4gJxA7C39AXEV/OhYfsGF1QLd2JWE2UT6hYj7mdyL42ntfz3diyqyyh+cefWo59k
xlLqVSyFHmhvRfpRZ1UlUENrQRCHrYJik0NN9+pVdepNyqyqUkcyOkVq4l9Iw7OE2MgDGa4kpNGH
Wd83g4McOIPhnDeEMbPEBXPlb0kp0i1sQ8ieLeIno9VZOXiisIuOxFsyluGL6ExzCw+83PVOEa7v
EurMAF4ua1fTDOKDIyA6GWYX77rInL1cEXz7zuTxI8bqmV3eluZS/FRL8mDcKQ+y6yh1Ne3gH2mC
04luQSrGUX/I6sLb3898TMXjQCCVU08bA7/KVkKPdEDmfpxNLzhos1OBPpI5KzCkiiwZK5qpywLS
/m/jp5F7sItl9/FOKqrdrH8KhbrHhdJ+ulkC7S6PumvaKsCd8tzfUf9eIV/me/oVPqJ+kT4ovedt
Aqff9rK+/5dn6Vye/PMD6aLttdjazUppy7TUPzqSTa4oQBdpVdTZU6RE+bYo8+YmD1E9Z1468TVi
b3IzlQYdSDIRE6VW73FehtvRFcpRomRSQRdInsl7hpdNm3sqdcUQdxGZfv4g+po3ZZX/lO4MWf3L
+/LMHOITrkjtUMyl32qayGscSu/QCcN86IlusNLkOWfsvUgdgeN1LjnMMXfXBTXuWhYZRcQc1YrJ
9pBfbRhuKYN1kKOFUp+Gw+A2W9+C2gE7392WNP8nSP0RSrCBMRENiXxeQ/BcFnit65aiPvYCRAFy
STDy4YWh4wZdSb29W/A7PDP3xzWaFEEA45jvqGbshWLxPJAgDIc6avu/f2O69d9yS881UJ2qaPcs
dfZA/uf6VxNA0Q1Z5O/vXdQkRyzmYzp8bLq0OeRRFG7M2okZbwhjG6RpQqPL+Z6aJs7ImqxDdQr0
rbxMhfrQm03ygOVJJQfoL0lt78RsoyfiCQp1+JqaBWEdM8Gy0HgfpgRrkYORuyv2xt0KWVt4sqeM
gp4dVKdFjwMP+XPi2hlZI6j75pGA2XrpE0GydRBOC0y23b6b6bpNF1aPdn2TF6z4AFeTSD/URo8N
2gibQ8NuBmlDrq8SwH07KKk4fAO9PalNGq88tUKFHg757t4ezrvOJuy7yHckBiREuKCoypw83Gsi
yZf9zMIt1LR86pOV6AQJVvKzGROGsDTiIX1OYK2sY2ak63rG/ujYtY+hwGTiuHSici0FM2haVJ1R
bX5xVfNdn2J9188WgdnMWzTZeOuoDDRjmva61hOoQRrlFdlhvELwL97DfnplwGTffCV8/13r/i59
QSbUa7N3oQjlfQzGY8Bo6ipOP/eE+GDACECLDy5RqnxxMQHohsK8DSqEG2S//pSWpKwk3qEt0nQ/
zm1OOyqqta1FTFldIz93Tl/ua12cJwrBM7OmCrFLqWDWLVGTZRLiU0Vld9L191l5jLa7YQ0oWzXl
Xc44l5wB4E5m2PqHtkiYzHD1+2AbiHkQ3JYoc5jvx63mLYSh0fpvTPPZUiask7171kBM3iZrMm66
pmAwVwyKL2hGVnPpmwZtIQCCnU7BfCkM3btkgMcurgElBRbhvT/dxQMZdKNx8xJfQBqatCdKha0O
1uvNS6n5iomoGN3tsFpg4psFtSQ61gWmSyVyeBtmGY9+0lnGRaAR9YFXia423n31ovDuQNHudE9k
u9Xbuq+mPdlU4HwIWJlF/xlj8mvm26ssM09oS7JrWqD4tYZvraX4vx76LlT8rVoXFABZ+Smd5pk5
3a/KuYUnvybMFw37j+I9d4pvf7dj1l84mO8B269V6sBdq51Ue4g0/25uzmZRiOMHzkKp2jvBc/RU
OkZz8JU01ftVhP1pvhwi4x22iHUDpEl7Knde+LXUO1GqYquhd4X8TCWA9iLhJ9Oe+eGILnmJe5Ld
EfwryCxMb+l1zK4z4P8r0xXGJ0Y+PiMNyUqiDrbSKmybG+wR9KPGsd+1qTJc5aExQAKwYjA3lZC5
gYSfu5EjDnVAJvMcRB4wZ6mn1E1rniOYGJc0Jvy3wNCMY+g4kN0s/JJ2A9VMivjL/CAoky7SE0BX
2V+pFpFZ7HShehdMCdMuty9ONr6MbXwNsrH6qin9KkM7/KPO6udSE+6bL7rrmFOTFE6VHprOziEF
kqbp1hpomPlZp9pjfb038ClLxoCJjmY1H3mNdeXrnLcugmELm6c85002EGXOmTffQ13oELYHAFpF
aDJzJMrz729WOsa6sO5+f//vb7Ds/KsNmKfZD+1KSZ1ioRReeWnSxHmsPfc1TyqqjQYE/ZSFzo4F
qCPawPEOSFW3cErSb2ZMIei5rnJlMNwdGiJO1k1YKicdRuRi6HFp4acfH/xesL2FuwqQIIq+iijb
6RPdCkjP1S5v6vcgsfwfI33utmrEN77HRYKD+SVx845+LRaDaCi+jzn27pEYMX9qfujqV4wIyXc/
JKRQGGH9REOA8KDBfzTLOv5I6zcx78eMqtGIKcrFjiiWg9UVBGJoM1AQ7cE2VcvwQb7+TYxRvvPF
sCtM/ZtTdcb+9wJVxhqbFhBh8aCoFz3J431V1vUuVkvt6kX8v5oW/FVvEFstwe9xJR4BLI17wjAD
cDJWO540g1D5tLQYHjL3GTDsIEdeByi0hqEyHqYE7Hc8mBZ9kRx1MqEnkoYsJbiWUyrnpMGFjayF
bbf5Jv8C5gmQ9Me01vepbr8JHQiG/IW6Y++Skq0tMqF0R69pUQjoKCYoQDqU2JA5D2FAU0vuo0EX
AojvTf2UaLNdAgCuaI34KTO9W0CPeBVpmC7lWZZO6uNIqqgiWv1QJVOBLakIxqPaATy8X6f489eO
VTBRmXfpPwf0Ju8+IvlfQ97QaytyjMn8kBv+rvNO8Bo1GEUmHwOi7w7Atr4HoidGBQ/lE++d6oeH
yR99lage7stVH9ioC/sIsNksqwyJQn1P+nJePMxf5MEpVXDKTeRMGor61JA0vGF7kB+xY4VnRRPI
o/T80y1F9BhYkPpgaN2Inh1uYjKOUWj3L4q0w/cE4vCMJNBuhrY6/C7Zu6feQrdL860ZjVVlO9Vx
iObYpozZ2R4wyNdKNcOTGSD3802DzKzJRM1P3bfw2V/RMorIeqJfsnIMkRyGGe9UIoCZCuBdCuiN
516kb5Eumq80m96wFdRfTGNnaMrPhHcr+egVPeAQUFrjZS9TBV2mLEcPPWSS7hX4/w+ayj5Pa8zo
vSlsOAlZ/xxMynjxovCnvD1mmrKZBmcAnMN3gSHct0pLrNAEKc2cwJ8MYOsRFG4LK+reQ89U1mOu
t4ewLsJHbHg/LZiMrhw9o9e+0H+qGJ6mCL11t726UTXsyiLxdy4Kr+OdBSkMMsVr11x7NE8Xd1qG
q2XwfgogralKbuagEmhJh7d4iiF+mwWQYFv1Dw3dLLmtrUqA7oDOfuFL7+Nkz2ZKTFdt5Yy29pK2
znDWBEHNTNRIrYVNcu/+myNUl8Lquk3Qa+sp8H6mVJgoJ6N8pyDR3Eem115cMVvSmU+sPKdzDmgV
eBZp4PIr5CivA6/yEJHyIS0NBv77BX6a7upqRr+LctqYCuKJiz0MHvlPpn93jXcOBm09V99LrWpm
rm67qdgL7QINA5KhtiPUqtRfyf+hvIy9inVmlk6RJFbNHCBix2wSZuD4Vib8tCA1lXNrTtMlRqXb
58Y3dRzdxyLWo3NGP/Dei8IseLWRTx4LI6kY+OPuONw/P6rPc8B3iJGMIiRvKQ2+RjCdVSqfPahf
qFcHSh1GW6DJoxqTVctUdid5UfJeveuEn995ynmS2zsnYoKjTLZ3VojSXcUzPoLnEax6hTyBrKGN
GGUYjcuUfhVyjuoQNy7WPqNNn6ukLG5Rp96vlK6lrzbXpEw5NrKet1W0OqlVKhA5hfVEblx8aMaB
0KncXI5a015UZjkHJ7e9jeXq7mnM+e+5okHFGdniC09hpKpznmY0KJeiGpH3l773rFequ9bKPjtl
NW/tCV1vnmLzJODVPsszwoN/ncUa9rIqo19X5OGHKJTxgT8N01OkH0FnKMdgMHbBwKw5TgP/aagn
f5m7kwfkhXvBQHzAL/JQZ9A7MmYGbNCSsxj0efXIAbRMEdMhiph7DGSKrey4jB7ohhoGlD2lovU+
IXiG/qmmL+jrLqCtpy82pIQlPd5hHXZDyVI/F5hRWuHebiNikAJfecWNuRwIcX+uWLVubaZCt+W2
rY7dCbOgvmBCVW/0WmN1hUuIvsQQ17EcZ4mH2VOfuP0HIsQ75vOP7zBRca3h4IVql35GxDqVY6R9
bTp6PmGkOWd5aBDcLOUXbMaHve2ln6YgtaOyc+3QtkX/aORusyCd9/RLpJK71Tryp5qaPfHPZAgd
WT7rG7ai4NwwMAeEwUcvskLkKfO7TL7f+G/kjG7rXR8joEWfVe8J0ywuAI8ESV2j/y7q6kJ+xJdh
MIcnTYla/p5CeyYAeFxr05Sdax6Ch1ZUw7b3X4mnld33rikwCGguC7Z/nhtQYlSSZ22RS3hrH3lM
4GmiHUOvL/l3WlimwSOezcxZlgwSXBS5hCfca1FDmYaNag0h+ZfJdMfKC6V/TR1Q9x2/6oXS23TO
2rRZoygyrlldN+toPgvme/JM3guqqb8ExEaOtMiIvEbsIvkZRCUke3lPFjZh2fOb0/05XJF8AqUc
u6vXlcEhVmpjYymNiqUFM4UGzp8YoiteBfLbGH9iuHMgDilMMYFRXCKw4qvasKC9mO7NtIzplbo6
29DMUw9G1WsXa8BfzdPJ+ZaRXE3uWUoE5F5i6pp0ohvCXAuAZ5Zdg/gtJPX0xUGKG8+0+UTNgw2U
JB9FZxQvm1B1NnYxx3t6WMJO2qUZcGG5AS5sfz44MWAURjXMGcKYwDMniQ4xRugb+173sUq9hztw
PZ544qiaWDrlUK/tvtU+vES9JcB2bkGf2qhAeaAXXaB9KBnbsc5B6UcUDYmyiUajtDKU17M8ViCn
robQnnvIfm9135qHkeSaZSEcG9UJLHVXYMRk0/lT85UNvU7rJ+QIosG5M38pcQN72XhTf4ojivvQ
pkAo/V67lgrR9fkM+mN4+5gqTwYRGY+237qQ6scjsqj4Pa+E2FfqZK3iTIlQfzN2jBwMi57Z4zdH
6YObBP/V1Gb5s6dhgCdsxDgq5FmfdM3U1qpyHYsoOrmKZjxWQf8yIZdl06VtGFjmZ6YJ+Vme/T5U
rZvt6YuezSjd3/V5kaumr5buXBxYsz9qE/8h8cVfaP/Xy7i4OI6frPU8jU4U7/k5TCJnpZqYE4q8
OGgmewhcmsMikmyYwg93BT3UhdOFyifEzCXkxvh75zVEGyV9dovN0Nw5FHrbKcUYohRsmjLffVdQ
z+3KGWiJ6dQ+6uH0DAJVYGf5q5VI8J4DnbFKtj7vwAdFDTd/uBXdIeap6Zc9UIj2lk66f0k1Wzv6
7kDThViMjxB+KW/WMnvoeyo2KhtyG0bTfmzYGZnzzKued0YYlZwdkBHrKSLJCzj2lkjm+pWhtImk
v6UFNdNdyx7C9d/3tVj86IX9rNopaM27sE4nS0vEBTro8kc2QP9JIWltW90hKvEvUpAbqQsr90pc
ft5KF1rylqVpsdeoPdbpwEDCoY1CEgXmYa8RTB0bo/vReGkPRU47Bor5GnWecVWy8ddhAKaYhu0F
BqN5vx30FiJCQ28Qk6OWk/w1HLImmWJ+vgYrJPJlE68AN443OkThU2z5eJDmLypN1q6CwOuXdEpp
WgVqh/pkaPkFz506FAcawLtdMzteWYKS85D2d6gdKaz+vginV6mrw5QwnJWhDs+EV8s7UuQob9tq
+k1L8gCjsD7W+C6A0WeMkreIma9DaCQbKAHpovYdWBhWXK4lV8+OOl4MvBnsF3Uk351/LOaDPJMH
Iwjzo4b/1H8K5t7EmBVw3Ezh3SjEjG1SEtpz35tTMelrBGX04tXa/8R4ttWRE/6IvBIFgdttfUGd
5svWJpqdJbu3aSPN45TrF1u4cHgUUHrWoKV7/Gb9pUf1Dr5t9B9DFSQ1QT4XeSDYgTQYx0APmbS/
7lV20RzvNe80Kt/DsHwdY9BbvFmnndawYZaXDSPnpR6Om2wIldMwB/GIup12hdL6zZ5dKj810J4T
L/W+DplxP+n+Opm/FFrsQ0ic//z/vy+EUvihNZBu1fiB1o/9faqsxwFi1ZtZttUa8nZ9UoTqneoW
D0Fup9m71oqHftYUm0OUXLpGGVZWHOeHVDW7dyF2Yv7UacCidilKFarGVWi2+VucdsWqqRERMXws
3vok/SgUz6JnplbrpsIy05uvepoYb1EfWSezS7DszJcxZd0iaFVKa2S0HZbFow38br74hbXwkAtm
QTIwZ3PiW96uBsSdpL3p+kLO6eWh1Yvg4DdEppbz/hT2v3vEXTui63Qot8DuPoGMLO8whQINC0mT
rlm7Vyl5zboOa7oeXCm8xlXHju/oK3Xw0Exkb9Ztb96UaB4PV2QtOZn/WgZDdUyGtEZ71LMRJp9x
4SRo2TzyUBlYhF+HDm0EDurs5LVlvm8Sl44dNi+6YTRkGkPbEEzbn8YyVwi5C56jeRtXOe5Pg+yh
jdsTgqipvjhOI+nqTdc6i9bK1UM2hkSi47PY4w1Ib3QL4RVaF7oTCN/+8ywkgfN+L5ZntDxXYOzr
HR+2o3z/mSSwEdVCpr281IjPacbs00aq/YUfsQ3nbg+BDZeIJADWNnuXtcJYYoUNdjHksLe+avMF
Zad3nhotfyMbdAEcNnjO2qd81nta83hvGoR1AHK5mQL31isaWqCCod/IvnLxx4SoCc2ZF6UcMOTU
l8QMtmoTFqd4vjLAb63SzIsJX67yfe65FQzFOfzq93VsoXY0kZmAn3xquqi8yt9RqJHneN/a1rj3
kYAcAtvqf8wndWQN8gRhhX8q9RiplesRYIiK4CjP5GGaPNoBRYBFk/sJkwpmCfVZrmUJ4bKY3Q13
JUdi6RgJMOcqGaIEjzBmrdsffp0seCLV39I4CpaRWjiP3RgAebBYGIyi8i99VhvLMUHd0wMr3zDg
+jmhMYLC6Pzsi/TXSZQZvBOrK+D4dBXmzHWsArKlnf3orcZ/7Qi7PzUBeYHyNkmZxqLKEAO6IliZ
Ixk19/QaeeoOl8BTmbaXlKGzll/K+M2y4YkdAi1ZkY4V4FCv2db74PEkClT8femPonscW38t2364
TKZjNqnrO6onbY1s0bRTtVdINQcVb7zAs6mf5NU86E4yjyectDv0nZ49+YVHbnSmDVe1MEhopru/
NiOm9pPpH735IM8as+NdE2tjvxeyy+Z63c/GaR8ZaEcnPU55O+hIy4OVtNVENj5PM4mCq5MNx7vV
OoJUvOw78psaxyDaUPaDlAioYGX52r5AE7Ycdc89MyKdHnAl0RuduZx62hy7tICiEOSHcl6XADhm
q5yO7lInbOn+D5Rf8DAylz6F2mxcl4Pfvii1pY3fZR3iF1O3sWEf6yoc2x9Y2nNyZrsHhrHO1kxM
7fj7MPHCYZcr5uyYbnKXOKD9I9st/yjP5AEATbzzPfFQQeZaZknWkWTT/8XGnM/0pn3JCnae95cM
ewuz10yx1vTgYWrM3iSJSvIMQlMjnfzNvaiMp4y0vXVaYVFu66R6Rlj81LrN9IVN15wTqhkPvu7V
Dwqxx8uoQ6TWdOXsXEu+2kob3ybgQKd8ssdl5zKKYnbXk2HHCmkW8dE1CxdhGFfhvJA2RuAc0tB+
1CK4b2PoZTj69WCijY35w3JM+GZxky7utpDi/ZdZQyjkvs9P+xik0roqMakxta7vZpeaOId1roJI
lMOIih4DAiFz3wxJd2z1pjvW80GeyXuDo3Mvcuk9E7pVOs2lrXzzIGcWwzypmLywXyiKXu/k4IJX
kGrR1MtlO/FiUtW0K/mv0dyiObPgbGWNria4eczJH+8V/O+6XdbynuMlx3Soj7pvI3gw6/N9kcEA
uVUhwRDV8k0t/O9T7Do80bS3+2OsQQb91QBdE0yG963t7WZhtJHxTPdhXDfJJHZzNoU3+exgWjtf
a2q2HkOzevZtW+xI6fNwbdrWs1UZ7/KTwsj3i1mPPj17oZ7acq6mFNVYRmNB/6NS4x0ASXQzEdlB
sWZma8/3nzzmPS9+W7TbwfO1XSToAmvgIBa+3iafRI5uxoQdzuwMa1LM5rVVDtdCpVvn+VjilcKI
PubvUMfpe0a+wI2XycNzP0KICaP6xRixu4SJsSZuDH8C9Zu2QQ6OcjHon4o80HapqWbvNquqF6bT
Z66SVcqHf98C+9+M7LJvhhMJLPFWf7nvjELG1As2IDv5rwoTCJHh0IykcJbOUjbHiXZbK7lX7CNL
wCmoQLGF9UcZwN0rmU4c7JI2ecwsufOXyVAqX6ey/9HVInwdI69a15WJ1W9yDbroDXq4eW8eDzqR
kaM6LgloQKoeR4gezYQEAkyJ5bbEw7OUaiEd6/yxTMtiY0AAX8q8V1Uh7JxhHRtXiPEgtFYD7TZp
jQtnWxYYF2/pBtarovjDeqC4e2Zp/VIr2KxFq75bc1VfE/WmhOCPNcP1lqD+y2ORel+kbSJG9dyO
wfDWu+REzWG1ACCG/VQ4xmLyhL0zKHHvFToKbfWEHXhj6QikBfk3xLVX/bYbfQHUF3V/WeK51qz+
Uf5YKaGGfcEHQ1OTbWn21XPU2kA4UYQ6HjnHioB1N4LFKXKwgEogHoSY8OZb5OtK3S+BZclZXo5l
Gh1hjVdLVohgbflqeZjImr77wkI9j7egrfVVn0I4lTm+tjj9KsLDpDpbWu5dSvRnlyzKy62R+dbC
NHsNq7UI+GE+KnmZwVsiL107NU2DbDI2ZFtbTyy19aNR0ZicPQleHAeH+988YPYkdN37jCNX/zKf
1G1zP1F7K363RX6wk3yjz1K2qU3T23wljcNxlSywNIZXn6WblJY62NXzw0yWs/Je1XbFBtoFOX78
oqFs4sYjl8UdFX973yPQEnce8u7ZnkbnAcG8d5GbEF+rq10yoNTDRqtdRN9M7Q/TQ5xjdv9H2Hkt
x41kW/SLEAGTCfNa3tGXSFEvCEotwXuPr78LWZpmjyai74MQAKpEiShUIvOcvddeaFWF1tfbzNY8
8BT5UzAHBax8z7nFk3wGlRgFUV6x6xrrdnHy1oFhHW72KtntKk8yyBvwtWqrMbBlp8mzOjeQc76y
k848BmKKHqm7PGcWUNLK1+nmAUKbdhneZyzA4zZJRPcweGGya92ov+3Vy17iCx6YbS9ex3q8z+hY
f2Fo6w4T0t19nCcsQpVDDb7Ah4NBViUC2LIkc6XLS1qa5AVkRGfvqbRUIPjM5ORPWrDWZe7e099Y
jQAjHxHfi0e1F8/ac5jP9IeW89YsioMzZmb1Xce/hs6OvO7ZfFZN/liU56bq862uYTdTcDFtpu8v
i1a7qw0UL7Yxp3j36WunTED2ji2piKagJQqkVs8FUSP8GX7kvQAAhQ1vVzPTW1dpNyLiXDzSKQ8P
/n53DuKEQCl6STuvhTwe5iWqhbfbZ2ChpN5/Vh0YqZ3NNLXF2tOv8UwOeBzmlLwMrWfWURKtqtV0
i5ZiZJwU5jZMY8qxy16BJ/gRGdQhHuJ5pQQJtDWmvVWKdO0qmmvfJcadGnNSehatB1qHJIqjKhIo
a23rRGgUpHFMem/eN13KdGq5Z4QQEsuC9sNZSNwuekHcl38xvddWpU4+sK+BRAmgJb/gPKvXcB6c
AzVLtOrS8n97+Sil0FzJ572pZ+5F62fHXRVE2mBy9ybWXkV7taYWlBXDSG3qm9udcXOK1wL1oEWz
5LbY9DOr3MGJjqhGj9ZbHlb5KjeoLit790AM6FppwYIlxskS7kDWwGKEHA1+DLzH6o5MYAdMAlXA
xLa3nhsh34FaihQwOmDSIraV2YqzaUByH2VUvXkkDRAxS7KM6gQ34Jd2MgKk8lkyaRwjIDWJVM+W
WXOdNu7uVmzyQpjQdSiP0RQW98Tt1sdRK7agTL9WFPsey0SbnoPGvy/0pr9j5A1Yuyy6Fr5aK1xL
KTQoBC52i5ee5yuWgDif9mWK9U7ZLU1Jrwg1k0G9mOjpIsZ7oPYGLZ2Opk6MQu5Vv5TWHWWnecfq
6BfN0uhyu15NdaXo1B8IHbCeJuJwlq6d/GvrNu2v23XTi/fZ6Oy/RNazHNAHyhiUZMjaQyQuPDI5
l54Aq5HsMDrkP6lDLYl2txa6jmUGb0+0uQlRmeSuDTShl7EgNdZQupxhntz1LW678bQ18da/kkov
74Sd15eBtf+66AjOZtR580bH2SQwXDY4WuE7Cd05cU1b8uWq8aFI4fFVrXl/6xjaudhy5+uXMAgN
+u2VcSl6bTzH5ffYl0ivrf6N+HeqLwGuMoocS82T6lVHb5G6uESkeEsI9qOhPqEZQbTajBKdYri6
tZdG31zHTVUcRqtoLmovKKfmEi7n5uUc8Lj/vJp4JF4oWZox2+Htd/ISY1f0Ma3SyeB2KkR56CzT
vB9oWW7TsnJ4TkFS9xvNfse3dRX5qP8yvStEa+0lpYu+bjWap52ZvllZwPijvgNhAN9Z3UREmPSk
jtisG3zXunf1yd+HRNetRJuLe1lk4kLNcg2rDnEJjnKGFLV2OOVx2Fyiyaov5d97RW/qGH2HfV4+
q3DgObTHa2A8K/dUM7bqQL3i9pgj7LmoDhpE6r2wOLQWa160lAFCQi2RKlLK3UgxJE92quX7cKrG
LfbA7rXqtWQr8c/sY9TQr5FO8GToAHJUr7YI7ldlMDd3c553r7Fo78c0dB/9tpZICT1zLen4r2ON
6YKWuuNT6ye/9CCSrzdvsxYaO6M1WeuBmtrqQ+a9llV3zdPJvug8y3ci3bnw6ohKTQmTxOm0Yg01
VJFHk7AFIMMU63kwKdM6bfWgjppBHw5FAFt2zL5/Ckk0n8ZFBO8FRXrzBJQYBYpullQsozcIIc1b
kHgEaRoyuq9RPqOIHQb0VP6HGffNc4KlepVCJ/1eRrBhgKn/DBNvPxJZoSzNmUF+C1SD6mIB0t6B
+/6r8GWxRfrer7ulDjkmrL40q7K2ZTwbR1Fmf31mgU9m83HTr0RTgSYPKIix09I+2gQ20z+VrKg2
bgvLeqqwxNqjH5/6OjIfTWnsfqcpZvODPYTiXqvsL8wX4B0tapsy31h179+r8TLKKtIb/U5fWxnZ
dMD1YwDjUrwoVENKXEI6UxHrEpE9FOOobbyBRQJ+3Ozqd8lEyAjpvIA8UXE2GwgdyaPt9/PaNe12
l9QJvgDwW9NRZDCgO5vhwvTL4XbD325sY5vos0E8tZ2vYlZEyZ2bZOWqzVvISA7a1ciMoy+imzEs
Im76C4XEys2D4DJolbNxymre9ElGg2Z53jSJ9lhFbU+86AAztA2L5XFRgqIN2o1SGsMif8iyOrmq
8+lyPtOm/ohd0dmmXjQz8+/DozRacbXK4qUZxuh7USNIjoRzbo1sqzqhkV/QQy1Iu1pa31muvYxq
UX1bBBV8cS4GNKNzk+eviiT0uYEnPJ0/D9XeVBDZLTN0kjlZQ5uW+N0fTY8BACXxVM6oIm9Vd3sw
vXUPQXAHpYjJGuE56wh1JE/GgkKoyS29DPi3YX6U635ALKoGVzXMDi+OnHseheFCbG/CXb+YcdV3
f9HkHqg05avQDN1DGvsN7QOMiEYekWBim/3dLXP870P1KjrV36+aE4Agsw/p7xotVY4oeOt8KDh1
KUhu9fvgLYJRA7YJs656tU/zcqsN55uamkQF49DCMlnEtoHYO9bEf8UL+Oq28iIL2TwYZfFrthDM
dLEmdhSwMe4uM/LPMofkYbGyGnM4uJUtdxSBPMxrmf4ELYJFOSoSdTRwZC5FMnVEOe/g0bgw4o6o
Iaj2BcKeY1VnBKEkk3UGvpRu1ENOSOqrgTa+qPO02tJNWejO2YSaSw0rr55Y/T8o9n3UjNNpCCd9
LRcy/hJ1sY2dZiNaG61TbgIiHJbg1on/8Gz57T3fIHobAXl0veEHOJe8lbOUuVH6NuiXGEmqqqgf
XQElZkyFtnJrrbZx6BCJx6jAbCqxEkKSqy5bVQhzhg2Ee3Ep85cwbPojdFSJix73cTZ1+bGgmMrX
3L9G5eRflLPDiKW+Flb+LDCTn1wU4ie1F/grLCXTA0IUGs2LkBA+OSR1RsB7w4mdh7Zsu1XKL3YV
doV9ia8hfvH3pkjjxxKoNyqqYAOkKj+XYUYSU0xwrGWAp0tit3iLqtHdRQWTNtXl0Ary5IKsp4tp
woTPwQfu3dDit0NusDJoTa/UWg3pcU8XraLFLXiyqFJl50btkdWtzwcC0shewnbVodqQAblyXhNq
41LeAY/+/S2RMJ93EIdAuHX2R1FqkL2SUpy8ggeL1mI6uz2Z/MRN73NXVuckrwC24YQaCWzCdhXd
6VELlkr8yJZHidX00aqOmnIDGetrg+npBwv9D6lRo7vd6r+nMDUFQ39Z1yh1rXCq/KAl5Colnfzx
794Fof9pN1noS3j3HAvWAPjUP9kKel0Ay7at+qSx4t6jXkNq78fi7HvFfIcxy6CwNs/Q+PoIApeO
tGv2jJubzc2o99QTbq7MPlWN8VQtZQiiLdL7pOy+q6M+F8m95g7f89i/opcr3hv9OGMOiln2H5Oq
nn4UnfNGelP5GKABOEfMEWgZCxBFlhHt7LhehakJWQ/hyGmuxg9tQV5FbaCfqgVbX49USzVzh5zG
3Y19Mh4BVeD06uNnIs6cC6bIvfp+N4bDwqdp5EF3jfJhymZkzKgtGteURyWhatvaO+QeqB2/tJzT
KCXL5dlf2s/FkxEP+RXHUrQ2baDLwozzq5HIZN2bVvuEmz3Y1n3ZM/dBA5sgrr+TnkMKrU0YXda6
+hXEM9OmD5+I6WeK+mjNY/waw2Q8LxoW2nCoSBSOhZHyB+jr8gX1LcxVw6lfEHCbu5rg23MJ8xXg
szAuvfTtU26YL6QNQGKfLOtuJtrBXcQ3vlKzirzQdujAYKQtg2TtxODUwhAF3ExzYRj9S2zaNcDJ
YCm7NRpsaMtcAyXJblqhbISjnYgxoUIRRnj52mX6GxZ3PI34Unje9BVciAf+16KMLQlzDKPE3HXa
rD3lrbdzLH08mkhTt1HvLOCGjFJ913eU723LPw+2D5hsuQr4q37ni9z29EWGpny/BLclB6/y6n0m
PDgUbQL6IXO/eXlT3+lz2owrG1Xl3e3YA5aSmSn0NE6pjXl7C93yshYX1ROro3E/VnAs42z6tbRH
zs5c6E/2mJBqwseSF53cFbZOZ3QYwk0QWuZLoTPnHV35/VY3yCKPBVnTYVAYe+ITAJelndB++mX8
GrqVeCeCV1slUIYgCxgJGNv21UEw+pdWLjxAtKgrE8oK+QDRqhlA9ph2/9M3eYS4U4VUpEFm7sX9
W61pxOzolI2Tyv02JXF0lnETUb1nz8QR2kQ+lOkFffNJwnELJ0Bav8ReV6XXE+Rjv0ti4Q4hLFGS
HDop9sxoKIPmEklFLzDwEwuebemWEHIVGHJE4doG+x5j1wF30rBRMxl1KHq73/Qwgu8jKd5F5VGx
7NxpNUAHPeo6LAyBJHM7FoN+FxERruovamPmPsGPegSpSWZf4oVuPrWnsh7T787MU9aKz6zcwPKQ
kXUavY64LWXzMhv9m5Pa1kYFB+m4xgldz96lpbfUyqmYTnUrNkYPlllaNUqh6IdqwDUOBTzbm+91
EA6PTZCsJ4D0jDEyu7RTwLSpREnTO9UX3/ZJqYtn9wSUpzqgmjH4olLfp21yN+pZuR8Hc0a8E4PO
rgM8sIufJWu6Y+EH8ctQ8wA3vTrsjq5ZHBFZxug266sCmRj2Qx8i/VRpnGqTaeF7Hbneakj6Rx5n
aFjbFun4shd0AfGVWuvch3b7LGxreDDq3Priu/3zUOg9phnE2RnerD2VXXCs6WhdKOi5W/7l8Fo6
CxpVIJW6Vam0ZKwvDbXVvJzS71HNiEexUpILTw8etN2zYbP29CcED2oC1w58/dXhMMTm5rbSC6a5
XKnFxC06PZ2pTVO3AS6JL2aggHWANwYWohuOOVBpJF/gmMpcmy/3+rJrOHYAgaan3mYGKTljy0PC
LngUGu1U3QiEDo3bVQd9ERxtjm2/5PkTBj/TJepXbxpt7yq+lTY1y6VMTWQRnn0KuGk7sBn3CZEx
Skhf4gXbj1IQbj1LeXab4Ztw1w3xn3+VSRess7FDR4pJ9hAz9tyetlY7pO90j8P1tPT7+VgwIi2F
e7VBg8Yqv6MjYHcDCIEi1R/auE0eaBhhHVA9EDyr5RJ0Fi4jZ0mX5xQE1TtJS+0x1NzvSLmoIC0b
NYfsPKDD9FibXeyXwUYGubePMxp5mohwP2ksXPMAXem/P+j/JxTD84hm5mHvuVKCn/ozhad07Wa2
CfqD+NDkW6UR9vj4T1bGfaUef+qc0xoQQY5N2iUPiqCkNjAdqkOiwxFSQCXmSVe8cnwEDvWmc7TU
aWhb6pdRfnFL17ydKVvna+c33cleIiqrxrsEM5FWXG5k8mNSobRAUV9GOonJy+KcWSxC6rJhMa1h
h+yBGhwm5I/gRv79WnhL+sU/LbZcC08ansvExoah5P5hsU0mCffGcvwz8+ynKe/tjU7f8EiKALZB
Z95EldF+8TNNkD5OUJ46P5qlvUF83B6zAtGqp3JeZOUeKabPhwYVB7gIGmGjba5qTZRfnXqcD0Dp
QXfZfCVpxI4PMf6dHTDfkYSGcDGvcC7ImObAOloTx9bAkDIBlOTZi+tn3vNibm86ND2Gm9rnWacD
QQHeBFS0oJiSrGjPCmcVzuY21lvtlKORoFQIB2t0f4VLB1plqtUxdth6oE2TYyrBrm/HcNxZIGL8
f1Sn1Ea0Rbl1JOvjz3PqLWlkHON4Li7qvF7iTBi87k59JeCUjN8SWBcr9b1Q3xDft4PVkvqtlqu+
ySSjyPI3vWFG1bJA12tJ3KodIzRZNmKZnsRm9tVzR/1oQgE+cvQtsYiq20TOz75hveLPntnvx0R3
CVSlqiqrWrvTour07zeH6f7Jj4EEYOiGtAySsnUDhNt/m3n7iFlkPRFHF/iAmtUkM878X1IW7oOV
ISbOc4P5k1f/aXTh4QjJDaBTEBXNi2siQ1F7Qwqac0lhSuy+foEg8Pv85zs+9xLc2HZPT2wpxxTg
Xi5FghlgwczSrxme6r/3xCx+nwtk+VFa8XxSMraZYfx3PLDeUgMWc4kprjfuXMcuMbmxJ6urAjra
6VNeRf47JppzC8r2Zwxco4Rf/W2eBLmkgDRM3yqh6SEEURjMRjWjLHIObk5dTGn0lhf9JkjijRy6
5A0vbHn0bZo0t2JrQUbNJkAdtKehzhyV2da+8F3zrjATiMu6dvYb/1kzDao37dLkTKyyOi8ei6HM
x20zxON7NyXbQRbFPY1cxulSa/YIPKOtWmLMiWj2KWBOHGYLAxLsarit6+SlUxOIiahFqNlv2lCO
D5V05yczqr4qO0cxJt0WQ7h2KIrC2NzU5wRkCfR1BqyWPHruG5Pk40An6i8gho2+07rKm5MRes6z
iTbmqZh6aBJMCGx3Tra3tEKXSeiNni/NsNtWWqURjVdYz4WJ1m7w7UcuAHCqoPi9VzQGH1mClXUR
jNpxGJ0CXWMKNJhoExkRzRqp9ad6F8XaR8L4ck7ttqMpoReIYY2K9EDaSTnN6ntpowqpO37lpiiA
ake0jdoQ6zW0YIqs6F8npb4xLEsevEYDps26lpEXy6Zqw8z89ht3HOWO50Z+IrVJWyvR4OJtIQmL
sB0PYfcqiUbIR6Mdn4AnhCtlxTP5htBZKt21wjY2EoJe1Ub6esiM98nzdWLXYrCPFsaWmXLuE7VK
bMGdQ+JdvFbsZIR85Z2upXzuVRBviL76SBvji6rN2GMOpqKly0leVvke6aLf5RGWJK1Pppc/9nIs
0pYx6heu/6NqsXd8ACeIxh+qThoLm4qJEUHZXyqmiTuB6XYdsfaVTYTV5nSAuf1qWf5z0hbyi1PC
meOnykMVcjHH4MnI5/c87MKzWr7lEtDWBC/9MLNMIzfAP/bT0NxFPfR4p/2hhsTSdF5lbPfPtzlI
PvTawXZWlJKnrxTKl1QKIg3CvDgHUX5H2af5skybzYCkYK+mA2OyaprJHCnsNrhT//OKItbOnAiG
UQU9tYmXJ7Pas4cdC33tcvutFIJBbQozmveWU/60M6/e1EK319NsBuNKX6zot11Qtafc5hEQYmXb
3DoNqfMIVob4JwosBwVlswrWREmIqJGnTrBs7PhJq6IEchNayZDAgkNQ8N8rM/EYZ6X7/O8Dt/wD
jUi8IPeqbkuC0Vm4694fEIagxvTtZHiUrF3ptC+xZvRMHl15lgtBCGfuiqWXXJzS3YZyw9IQX45B
vPJFs1BG/PYbOVszHtyHpEl2tdG4Zw9glwFEBLC9n38Pi7C45uP4bTIK/ydlbdpk+vjDMW2x6mt3
emwZq6AJoq3Qy/6FO54sp0WGQ9EWV2X2TY9pQtsy15mJsbQcreRZs33ti903t4/UB4zabAZsvQio
q3SvLl894aDtE804SkxkA6kMB0UUCgmoo/VB7KQ6TGkwPVRv/35l1ZX7nC85XFnbxQFhGJ5jcoGt
P/BOcrZKT4jePN2m4UktzXWFuuct8PuvXrH4HKi40g8DoaJ61gmRayiGnY0bT/aiHf69Jwj4Ihvv
jRAkLn+VWsnG1emCaPKX29fpSYZm89AJKIghHt1tjHKvsHtCcQI6ubc9TEZrkpoShoTCTu660cvW
SLGjLWgD/Zsc/VW7FNbSsEDYU7nVQ9unztkQ9bqly7TSbPRYwPBmxnI8tqO0MIkK66I2JHIyzzAD
Z831JYUvJswoGEgT0Oz0mtn5uFRa22drnPQ7zMd3atqKw22DnyNl6Umwr0EN4TyCF8Z/g1t8dmHh
1pOTPJXz4B5MMw8PjYzbQ4GXAsoJLAi1Kfv0lxRufxy0pkBrkJUHNTMaWwdj3KC/1loRXMKUrDli
nrqdHmDRLNqE+oRstbOTlK86i+4tsHnwdYl2GGReofj1hpXtUKKRNXeNNEpACqbhX7q6DjeYGb2P
f79T/pfUSgERBBjBQTC1pfPnd3DCAcVZXZyqPrsohpS0Bm0niJq5kRA6u9R2mhn8PgwSPki8R4PV
Omd0xYebZuLvQ/RAgKkIP8wzs97ETotbbtmovcmMHZDmJGAytKrTs+x/ddCa6WEiiQmFT/SCiJ/K
RS+jNmKEpihDqjnqUCtj7e7fL4H738MQeUlCWJYrpDCYnRGi/Mf0Mc3qtjFN3zulWA62Jc57OL3F
z1oGhNL5jXMFTw2sT2jJWUwOzknmoJtCuggopu7eW95rt80dbhX5NSz7aRNFeXhPIGrPt6BYYvGS
9bAUPizLHB9pXy1whvDO7q1xRV3Dp1nJc4GJWba/zdHKqC9gTaH1PcaSx2uTpLw8dNvCrYzHgLA2
Oi9o+uvqaHZOemRAxAzw98YwarHpdXdcswhMH4o6M/cxrYdVT7PkISCoCC8cIZJn0fDXlnNT7oJp
JpxvXztT/TBpxk+VF4wLVezRJJhbQxFB0N/Dlqi9zVSm3spvhfXm+t2KLxSKo//6m3mVCUhBOuEq
TpTvM3yXG8+2UuLZrU3hZQCyQ7r7Tm/UK/XBmtUwHmm19rc7QZ0Lh4ywcGmFO2kP4v/J8GMx/ccH
z23vCdYNDsxn/hA/+d/rBgueQ4DuzL4DlLKjugRhxo3KUzvU5alfNurwc6POuZFdrKdsqNfBRHmA
AKmyOBl5wFygs+x/nhQd4ueZLUS0Zfcf71fHalMV8qGTw7RTP+fzPEWb/DRzb1HHWv4F9cpcN//5
F28/LO/smOd3tjLNsjpVDMS3TRuF1SlAIZMSq8jJfjlWJ9XhXAzky5C1kKdufoqmOT+lf++N5Iys
zaqFivf3OfUWKHL865/v/uMv/3Go3qfOff6YAAPWvmG1MWh2dcK1+Xszki+/YAaYdILNW+r42Wnu
ayeBfMoubW0bfpVW5b93//GGVovFXvfjfUfCH9dqeZMkXWneJsuvNRtvHjjbzDYvHjfo2g/dn9wO
ZGX29JoIRyN46yjq9EFGdbUCtvqQxrBRMVL8nFwxoq2c9hlaMaKopVtuijx6yCBKrZq4I3cjiC4o
ln+S+wTs1ROod114m91W2P65ad1sBx6lXHmyaohDApyqNQCKk+nqO0m21mkhWq2EMOPkF1DW2x5R
GzW8Yl/lCBgcEwTuVMiVOyP8pYKWFGjfhmiVlvOrO5bAExlG1mVmvBRp++aFGnbwEPiSWZkbvF+X
cempMycJd0UdXxpjOqfOd8Kfop1vZttU9N/zNv/GsqsE7/kUJD2YuNk7mbH71Hj9E6t+sibGlamD
8qrG4FtJ7OyWJ97K0/tk5fe9sUI1dc1yUm3ts8Bxs5lqH43e0XuzZV0BEq3wYPZH37P2mYvjX74y
H//J7OUUORfH4XsRteZ1aGI6kOG1RgyymsI83/RD/EhO8qVMYyZrlnmOjbUWaT9FkK0tL5SbPgu/
5OmTybQwlAdQHJcue0lEUZ+Abrw0IdLsISD1d5Y/7Wp6LlL3ZHTBo0A+BwwIOI4xrKD/7Cs7LtdC
FNtWB/ni1/cNlxWLF6JJuY5D+951muE4pGTDD0ssWsUyX/TPIkTAUMzzt2jNE/q9i6pLHuhrr8Zw
RfnsEAOgyPz6W0v+y0bPyFnristQG0DlMQPjYgpXLAII4TKYiVeac+k9eZ/U3iPfS9yQvWMge0K4
E5cY3oeeqX1r7D0zvjc/aDdDxSgeuxEzAuZ8+sfpd+HH6D5iB5qATiMEd4DbXewuJBWK2CjKOtWP
mQm13SfPfhy9uGGwFZb3NAb9CPDvSuPwL1EaD6L+MBPvkCRnvYasij/s1aXbmefVsRODAyRT5KvZ
NF6dBdOJQHqHQPBVDMX3fqbhKKxx7QfyJbOv0dCvSNnCOE1gtwVGfM33ekPgjrUOLRKj6iYbMWBH
x6jvrsxLf2bDVXJbO/74bvMs3lZT8FLL8TnOjY+gMt9JOn/UAIXng/4uMFOvrNYEykiDZOP306ub
FdUKORuT06iAUWySKeYYG8sT70VuEVaUWZuJDM3Usk+ZN+Wbqozuw9Lfm1n7Drq/XyG3w8K8KWrK
2m3j/cy1+i9BU2PbZBMMv8krYWij5nDKgFbXkOUlEQt+cXKD+aCN2rSn9VydauGWp6kcWb9/Hnt9
9AS6odupsUlt1Nioxie19/mCGi/VoYVMiPITrcBiGRLVuBgYoElu46A6qTZqLDQoHqCYXd75j92Y
kFE/061DZHvTJACV9/lJbTD129zKqbNGHuSBLjYy/ubyyFF76j1/Hv79ltury6Hay24/AXQFXQc/
wwnFEPz5i+TZwD/w+SvengufJ/EYUNlXr1eBxm+hros6/rxMLT3qVTYG2C4jnWuA5iA/uZGf3Z4V
au/znDp0+C8kFHH/8x718u1vf769y+V3YaQQ65vObCDR8piGlq3/3lUPYbJIw/zAnG6NGM08SBSD
t6clytjeL9dUjH2Gf+zuGpL8Vbg8rcN+wgGlntnqOGiTt7CagWB5kkZWYx0FmiXxhG65X+lZSzHF
F9NGWQCSoqBIQ5RgvMaJC87aOHZuNd+VnU5XIqBF7WURI90UMPzVLYC8mTGdmcC4m8tmJtZo6lnL
oRLGCm48e9PCNZAv6gzodIvRBDyPOmdX33S3qO8lTT50PPOdqj2rKnRk4mIjea7bKkMyApltrzfO
UWeB2JDm4Np7DUoB+YR0iGC4z5tkSNOTJci7VzWxqK2cVUGiyVF1E7KeUC4jNF5sOTlASQKkcIuI
h2ZE1I5fUtnmX4Jxjfk6r0Zu5S84VuS9b7CSsN3UP8PX/6e5WZ3zjGLcRMvlqqyGAWcOjJsvWy7d
oMBuxCUY3lJu5GYnc8g9QXbMMrt/IR3AP3mdtcDBIrx0bmScl9zq+zG20jsxxShyTQIN8ek+8Xgg
S1KHbcRVSj54OjrkD33XnLjZuPM4XeiQdg8I9Vd2jfHfyhPvmnWNfl8K70Ud6VoWvQxFd3tNnbLA
3lFB8p50Z/CubhJ/FMRbXmLxoMtJXlPPJYW2cfUjwWHy2oLl38JdKHd4UGnkGKV1GFjTr9Wh5uaU
jLocPK0wd4TZZ4S1onBg+bITfZuR3UmF2xOxeFY/zXbrd4MEsjv1TyEt/avG2rbxpvDp5kAvaVXy
QGNTABPZBjINKIb234KxkR/Lzpw6EtpI8w3fqv0xszMG1fieL6DwzEJABAzioQICeR85dPbS3pu+
iYUYrl5olhfEUm4ptFNrO4sE0Le3quCJ25aelOiQEhf9eaJl/FjEj0Mkk9cIxdGjORuvyq7QT7l1
nHQt3iANX3UzLDtlRnDccd52Cca4T7tCb5bOKbL9V/WOjkREzQiKa1H194YRaU9MNxxKBO0JMGT+
HFUYf9Br3Hd9aJ7Az1wUBVidcnJ3OgwhMwgQAN+ktMc31s8VNTWMAnna6Afiz4qjwxMeckd3qdIk
3g+dTtKgKeaLCz5nm9q595Itt6qopPPA73b1PBzBmzY0wPQ7fGo+k7Z7W1YZbPIoDfmfkL8UuMK+
HXq9DO+Hjp4BMvA7XDjatjIygVCg1VMUqcabaLpF8edp+wGe7mORkxBBHGH9MVsR89FCBE+dI/VL
NRs+lk9eKI3onHWl98UReX6oCcYg5RdyfUzj0NQ6YFexpa/QPckr9hru92wAMdfIa946xnXaqVea
zMspnRbdmsXxg8GU9L5N7O5aerAXBs1Jjvac9VcvBoo80u/aTGMVHuikBhul8vqnwMuLWJDygF7U
XzBl0LHk9hPhRfbd6Dnp+oZV96sYp7AOWGSu7TvbskACOXz1bs3r0W3ub/Xj2UuOA8GWqFbHcecl
ebIbGerv1Kajm1w7lbdvFmjI5/kmhgA0BziK6toFRtMlloNausRJPcBtQVfxDbEr5KtcR9Ptaq2B
+upNmVAEqVxN43YvvQe5cSAZ5q4f+/m5kd4VQA0Sc3vyNrWcgpMehtNbF4kVw6fz3upNu+d+RMUT
tM+F5zUrADTli+lqZHoWeX90a0ecbJv2zA5vQYqkEpzgRgSA+yHOrhRHEUT2b6Ki2gO+Ne4/z8l0
yGgnL9g92ZBCYZWwzLKWukWxqP8pkt61djI/oITb3SqbiU8jvahRIwoz1TaBHsGmsrpk98cejp10
Y2Ul9GyvCjZdqI+PajNJTJ6uNe/aBWzZY8A/DJFtMaPMuHJml18jrBHbuvUFgAzsFDyI9QO+QO0+
Swu5mVhrFLCejiZfjasLEHnTINjZqcMKoytocrdd553B3ZXQAL6paTx/Qtm1XFcZu+8dHdmnsrGr
+6p3f1/vkNhgGG3E02RWZD77YcPclffHNkVLITXkF6G8EJKJtDVKm12I6/NF4JlfSfKoz0CaawAi
uHNb3UVXE6Ft7Ez0VWNUvZNi0K0ROfRHasIv5hRluwF6zNe8HqoVra3q3sbW/tqyxqEeHX21oqY6
Y9sc1npXVs+aNn+Mc/psLJYQzzdJ3Zmrr3NvahsbZPdMoMtWxA1i8t7Lfwi7Gfb1wo9RVhl1GMni
lzqlNjMYmMPNrxE3uLr5j0LnsE8aZo6naDnAFzRcEB49qZe8iKEx9Nxpr+eEmCW2+aN0o/GiIiyg
/5b6QgFeeMDDzxjzz2KG9S6KdGDQmDCHoLqKpKWYnBR3LmTuZyuzRfXddbvyGFA4s21h/fJADECT
Gn9orLSAPnoN68DiO4Amsk9oWgfR8BM1OEHFVdFdJwlVXObCOYOsYJFrzet0AF54Am39MGhxeayy
199l5iFEgI2jkCRZGpXr8P8IO48lt5ltS79Ljzsj4M2gJ/SeZSWVJghZeJPwwNP3h6Tur3NPn7g9
YRAgq1SiQebee61v4SbbJXYxIagu07teEnda92/D5FYfXixMzNDZBJmnkh+pXxMBVMnP4zgsvV9q
3AglmJ2mT14pq6fae/IGL7w+PCuzIRxa07bW/UoDVLjhHIOvzpGtKP1T2JnfOwJ64eAxctRkLGhV
W+WpCyTUuzk6ueRwpxUUz+GfMKXRnON7oiMiHzOm+3aKWYTgEagBxgaQLWm+Zty/xenoHbyZKYN6
dKgBxqPUZu9ESPxaeGP5ra1BBQLx+umEYgkMHTG7jSZDJ/ZGpyif0ntYIPh1hbdzFmlzn3Xths9b
cbSWQz/Jv+EmGO9p2mkonPyPxIhOlhnV13Dh9bu1jl+XU65e10RdQrp4TBNM4U9rkw7B5S+iKGpo
76BB+ZZXXP2HJydiqjQ7jvlkLfeMoQC+wkj873lp+iBcJ0RcaMQG8Qpe81lRdkUYY5c05g9X9uSV
LKLLADPFMemDmqRFLfg+lb+JaXC/sC3fKr2FOfK9Ygplb9Qhw4ajYUXFSR2pm7ybkcqSF7SdBpjd
at5BP8PYjy3NC/W5ngY6P7nj2BdF8MhZcyetzt6MkNTgSqK3z3KYa9QF5gWb0cS3OarhztPcSFyw
bAZUOxR8+gXJavFWZT3+kRKBviJlL0SCg4DTvHbGljmWyD/joGQUhbLxRetj8OEIyrbMGrNPohaA
szAr2FDelxzEYaUG67lhXpjWQydSOZFlhasyTDMS2nUmHWgiJjZxBkHOy715Off3Xjg0aGH+eR4t
DtqPyeHfnlA6xMuNY3HyB+ALjSvjDUbD/9zoL8XXEkzyGd4BoyPN9KnOF2gR7zIvY1X2h3icvtGI
jq9pCvkZhVi4Reep7dThaGb5ysk6ebSTwbqrG6433zTL1P7llE7j7u4RDbQ8yR1Zb8Og8vaIcXJc
YLB19YWxx6ytfVkShxMRHiNf+OsmREKNR0ISbFQbNwfJ2dZBf/wqUUet42BwPhhUvDGk1X77xnvn
a/egctLnHnrSUyl0iGqUL/8cmTbYDndJowgtGgmGYa80RZYKXKJFskSfHtTr1IfuvjyqqiJVKVWj
8ecZ6px6RtFQnwtYSy4p60dVM1RaeDGogZ9UzWCYDs7dqg0v6sE05js/C4SZ6tEFO7GTYexuKUmb
fTE0mk/zc26/hs40XMJa09ng6eJTU9XOvrKsaqsO86yoEeMSIa1VrXe1AVghuosOpKAUH7InRIK3
obuUwTRfNX9oCP31/a9W7THriz1KIRZrLc0wVGLAfvHznDazmJw9Gxz9tRsMCvImiH/6TXzA7oy5
M2ArUMZ2haUfCjnfNLFNiau/GoNrHIESGIeEjtGNc+W2qyz+P3ECedMtxNVNJS7rbj5Oeo/OaGHq
beLIE+DqebTNfssGrIhdTdNNegUCi4AU1awoS7hpsaTf1/kj4R5+veO7SRHSEsnK5X8391B/m4X/
q25MM4QHXCTmeG6lfY+1vDiHmE0v8wCyT1pLNO9yWKTtZTbhIclQXzfsntfgLDvaYq3BzEvdFdmN
oJtVV8ftpW5lNK7MmMVR3bDZgVg3o911O8wbMVMiGBSMhpf5Ja0tfWvPabRVA0yzZejv1Gxi6rm2
nvtC3yuTfJib1vO0SM70bxYT3LZM3bOyw2a97uzaxu12vRG9CDba94dR1Upe8saZ7jNtw9sSIjZo
4lk9riTEI8/2l2cnETKaobPfHHFtLKHhKAdCT2GasTGbjWfb6u0tRc7nrsQNbi64s1mR4HSj108P
lgpI9nsGoVhbvpAKuFqOOHuY6TN4Wc5h69j4gkyDLgvIWujca+1kFWi9Md6MlGM0nKX56Q+1TxBI
FFnXepEqTKBXKRQTrILiAANVe9Z1kb12eJTsOLU+x8XcnkZHfISz8S50+hXkVBDuxgdQS/Od+lvU
X4DCDMxS1T45BeR0t4TI7Qdiiyqx3ilPQg7y5nEY1V9TrSoIrbGm57A5q59XN1IOcl3bjUy3Xg7U
Tjn+wnI0962XyZUamStZVkEIyjFqyi+lHYLs5yvFIjWjNiAcadTfvModngUk0tlmE8j8vt6qU1j4
9bdG5LixzYKxrMS2hXdJ7OsBclKWVliqQ+QW2wyNJhjjfDvVMkdLP3nXDt0UGrca0XqBgDUkic4L
mXh2jU0CRB4bu6KkIrcnjZbXYqxROlmnnp6QC19z1wr/5QbheA8mVdKXle2dK03687/doSGQPc4M
ubcLGIEfEFSgSpKmeFi4qK7EWpdCHBIckZeykL+d5QurbjrNN84O3kNNfV/Vudb0pltVNxgIS3HX
XSshuYSawhn0CdCT2Z4Du3l+nOrT4qizDYACq27xqKn6tl8HmWGdI+RfX3CtKL1gGyX5mYIfCQ/7
zx3WN7kf46inAEC1PyaV+TlnptShaXvDCL9Q9YR9INu+35Zj7KwLTOA28wY/3hk+o/OEvvPFbnCV
oUyKv1s55jVvCD9MY4LGobTVuMQOFW5NpGIoxrW09o7qUOLPuTUGlcFCP51zdGduS+C0Ap/+PQcg
8dqZ6bPllWfFH30k1ne1xG2WGIyekjORHjTxFj88Opfl6+MCndeSMSKf0PjxoBel3Tgd1bjVd3zn
5ooR/iWzeHVqLjQW0AiGUWJbmLFdRzsrG/hYTd89YQ+Po7Rsy12Oq2Gj7GdW4Wkno0KGXjhpjq2i
7k8KfBBQXZ+jsXoBZFM8/WlyjpLtvZ444iw9aIqzPT6pG2Gl0xO9gafSA5fVxP0fnAYhx7BICr/c
yEZ0x3hhqwH4/ciS1L0XuT9+6kkH4LJwmHRyJNTyH3XyV1zWxQO422d5chci3omXfoE01UZrbLIp
6s9WnSQvPQHNK/VA2aSwgqoe+ZPV9pRbbb3NgAVdwUCNFGTcqEN/NilQqcp3CLPkubPrw+Bo1Qee
l3VEJsL3SQCuMnzRX2JUM7cGARMvCoMEh2mJ1Vt/7v09N1TIutvJ2dSZG724xKft6hmiWqC16dkY
zHLftKF4yvFIET+Qz6dKI4THcgV+H4p4w00CODiIu/Taj5+jzDpAn05X9ZS4T045k2SBG56vrUFI
YrnYZXBoepaVkbhNB+4Bl9RyPN69XYjDbMmLpQX6l3ihn1YLB5XSApVNJQRiRivd5QQGvHmYM6AM
xv0v6AasxMHOtk3iXPG3nlFo/7n5eyjdrj+xcoiJCKp62KHmlt/0NPmh7uCr/5c7wIffQFYChOzi
e2Cs2kVuWyhMAKg8vBuLXcHs/Oji0wHYDX2qEe9u58c/Ee1xEd5o0A3bsUZ1Y6KsvbVueFWZb4yR
TpbM67tSZOFAFxvbGz5h8hkhTmrGezWEkFuE0T0WgWI5jEIr2jnZFfV19gHx4jYqeVkbHjCqBV89
R8xEIWIXsDT3KRROcUgNuzgaYdnfO+HhiGuymII8LbahAGUxLS1UdQ/L7PhBSVrAS+BesTiblh7S
Oo31+ND5CNEmm1geFZXqdJWxLmcYRe2SoZM854BwX/x+crYo1sz3OKqqVdob+kVY8EnrgPJxgSF2
ugR72vtYQkuzyo7KuREB+GPAMb92Wk3AbkA7ETwR82y0sNsu8cRzaKzVM9Nu+UAa+j2PK/P4IFw8
PCy5XhyjDkuGoviYQidOPoMWBJTrrC17Jq31+wvJz7CO1XHeinabCUqrMSz+PFyF7pttWv1R+ZnD
hWVQ7uigVXeRVdM2FoF7TEWwYVjo/AwlsQvRPNOp7CJ6Y4s6cPGFwZrydxlkAYZ4hvGO+dHfDeSy
bGurX+cxq5FhzABAXJhxtywgT9WwKJh9dr8wgH6W3WgBXkqioxj07jDOLIJtw1d1hqSytUU3btV6
mOhxdK2jPrzqtk17ZPFxYdkCW1wn3yAKLZz0NrxrmTWcfGF+ZRdlrBstghw6ecHuP90rM+NfHy2/
4aclZ4O8hmk1yiE+RcxklYmjxD5CatvcXo08cx/wdmaY75oZZ/csrvm2xkO5jXVml3OXGfc29mIc
xGZzYL3Wn8qw++7VxkvoxilOkGJYq3uFXQ/rihH3de5bSOUU+4Mb8/Ll07xWZb9qAKhzhmAEFf9Q
5FxyYZozeMBoZeY47/UE6+zsO80eovKMBTPMnugDEA1G9O22ncFPSDegjSRgx9NJskRrv47Z6P9p
4B3+AsBrCsGD11bYdYeJFC1L9teHdjtDu4UsMP7Nvwjh3CEi3DP06qBVpn4cFmM20SA5wQWNhn+D
C+bDra2he5iC4ZS3WnFV/3pdT9MGIppgD+TYrxl27UvVOsyC+KvUTZS1QITy7ihFKy6t9JxD72LO
4dMsvzgPMKCVvLZhnF4UKpBeR3OwQyDW2RAxPANOuQdJ6bxKDYlXP/TFwZuIi+l6LVjZGPUv7Hp7
4mqHldbROgvyd1y9zj0V/LTnxvl+jCznlTHEpq/MNy8OodRC+KEQLL6j65rWOSK2dUGnaCVK1smi
NOVndQ8zWP156MGqiATXGEtNuPWXxdbnZ2+gZDeeLUA86Bhur70is9Bi8A5zlrcbEPNsYvhQJ4Gv
fwzOWJO7XPY7fYI8SVOTNJg2craoXF9M8pkuo2yirTCE+2VavpJ4OX/qkfnDi2X4rs+Wu/NkKo4w
JIqnzjWqdYcQ+4eLl7GarJ25JH8zLxpWCA3bL+reYNS7FN4qiTLsHOw09nYtnSKkzynuQCeZVi6/
Ev1WhtvDgaYKtiE6Q2F/0ToXT62VdZ+k5twr0xdHG6f2zrKRIU5exLRmqeGc5TCSCTRHBBfCI1eR
7lv90XVPataAQ9ze4ZMND+q0bv/H0wMhITSNSEEv38i/il9S8h/oT2VrlhEUBA4iWgdrzDiL6NkH
/kDrTCNFwO7Ep1onjSRnS7lXh1gpUOh2sj9jODv0GPmfugDJHPM952eGAiNFHPbNymxvTS8a+LAn
WwIYB5PUQMzLf59r5DjC57j85mcGw2Z6tWcoOuRv2UED0XMwNgWvB/NGhj5+Hsn9nFXeyo9Z49Cl
9eu+deFKBBk4mSkZsZGe52X+4QAdvMjHZGSe4mNd9Lc/Ik7DxOYcRasZ8heuzFHW2zG3mKOYFn7m
wZ+oGgfXr87CEjRpu7xe+4PXn8OJNVOiwzmphbg2a+iRGXqLESWm5hIYkdrypRSe/x5YESaZenAP
mRFWzNMYf45oiTc5lDvygPXuidbGQ1r42Mmyhhy7RNJsX7SlNoGO9NCxiUTjlOL4SpnzJAk9IDAR
4UeEHJiGxPhaDaiCelcbST/Ooo+sMKpNR4F38jGJfnGf/MTOTkVHCaTlxvBiA3AVDtT9tU+hq6eT
9oy5hZmZ0YYsgbN7aZYJLvlV+DZpDa/dMvmtXlt1o15q2+epkxbdHjUFDMKv0jQE2wfjNKU5pu+/
q1aaYEokKGZlN7MGFqrp32gut3u27Uh7lsN4mQ7HhvdbHYWQ4GtiIm4NJAA4g+SQPb710pTyZOTN
12TMZ8IX0ETJqnSfpBO4T4RxY9F8sscZD8Fy0zr2e+U6mJv/OZW383lRsKamlv6sua6XpvOzmAn5
akiZ3bZjSLkU4xrxc7vaPcKqqsxjSmQuc+2l1BEkCJ8hBX/ArKHJSNDV9cEB8IJwhUy+vy7m73e2
e38e/fu8ZnlKk4FKVk9RD4SOX6I2le7NM+nLeH037tTeBX9S+lwghFBHZTWD3VT2agZohJDZn8ey
bZmmo0efp6T+jQ+XnAFG3klVUpq7tfa5zRBzzfrovE4Amzeg5ponr0hI96yKkszr2CIiCGj7Yw41
thp01aXFsqnc6drYTk94MElDpiO7C2NAcKAOLni114Rggw0aiF6r2fkraLm12r1AKStejXRai8Zm
czmwewerk6/ryDW2ynBAn9n8Y9sd5iUvLA0fRg7DtZ2TL0llUb/JJYvjcRjoon3F3L72/zmlfpN6
xt+fD6OCy6vv6ju/wKPLhD/f83l5T8q8ZFKynDOcrttDswVcAE/qhT33u1yC1iQj/O3Q1sYjQhtb
3coch41tt9038CzFKvDd9DUkE+XQWgOAmNo1X7PKQOwDqPRH1dfnxgqjL+NUW9vRTLKzIHWgd7xh
7xiV9gTJ0VkZCyTc07pdk/niSxQyB4mzsds9qEssTx2rk1fcXKUKIYJi1QIfL4exeW6c4aTCvQlX
w+PXpMGpNPT2cyzYfKuAcDQgTCiT/pAJF9pNhl9g6SgkJwRa/WtoagSUtNaz0kIj2EuP+oAtKOLD
sLIc1ALqExx2cJoyVqMHqkYdxr21L+nJbO3FbNuWjXZLI/+kjtQNoKlujUkOHqb6J2F+9Csv06vP
rj0tQBJzkxkzC7SkE0Cq7y/lPDfTyGQO7f3SINacbXP6rrqY/7GpqR6xI2CYYPp40ZdhM99uc7mR
bsrGD/m3OvX3WkBxs3E6vbqpUxrMr7WcU5R/Q+Lt41DXjtgNgpvko70JzWb4EifFMR9/QyYTn0w5
9ierTAF5LIdS5NWuszxjpw7ZsFVrpBv2AS03BMbGJZUe1LZS80QOnCNbx+WeEzf8UqbVWx8mIyZT
o3nRcdtd3XpftpCpXeIrTvVY269Y44xDOvgtHvkouBAA/EkZvlIrnnAYhs4hshNW5Hg5tkwS4DQP
MkQxTTgcM5j1c4jfdbmxFptLHgz/ct4yxJVUnOikJBpl3+BB9KxP6kgpNJgqZP8l4GjhQ6LVUMIO
9YxYetamc5mcSL9neJRCUotzc8GqCl2/OI12+ptr0Xbuguq1fmfu2K1LvSvfkZh2a59F6HFPnWuT
5og+tEIcKekLjSQqzvz/To5FQz1sgB33tqe/OR6RyiSaez8MmMguLLzfnWve3UqMH6gEIZmlZKV6
BpnWiSXGGyovlH2E0H84Ve+v48Guzzq81k/NRDjb7sETtNI8QxzpxI9oadPTYOEY9gYSd7QBdWxs
uVZMty7WKgMJOUzuuJxP6py6aQIsAUGMDc+qd2ZBBzzTHXajKZu8W0A6xwQ46CkiiRJ8bzSezMn6
Mc1O/Npigj8x9TS3oU69NTTYniF8xEDG9yydNtcPk84AEX/2WR137ZDvSCE19xWFwy1PQUKCYahX
fRnOe3X49wGymAhk6v0fUTNPa5X6ozag6qbqUCIb7Mgy0hTUdh++eXitx646V7q5ViygwQy7y9Do
R3XktyyDWdJJtnGseKEMjhYg5CuNOj6Hwha0g6d2Q+xItH6E7/0tMdU9jyycjTQqC2gvvdgIoXkr
8uBUI64IZr25qMbyo7s8dBjjRQ8WBQUaOQiSkMoCR3jqFp9o6cEoSYZmb9tFtX4wwtuoP9QIEVl7
CLZZmX4rD3k7BrfMzf/cNHma7aIQguPjotT05q6JYmgXDFo2/+leKcEdi3jUDwxTq3zjx762b2Xx
TqNi6XNDJFuiNn0PLQ93ErOtYYxpT80YMvgNHfc4WSJ5ycbhc2SQU6GO3AJpSTzTNVkeG13jl99B
Wo5jaV281NXWZORMXyfX/dq4dfViwny71Iwt0PPTb3nU6DJ3g53e9j2Cykq4p1o3AOOws83s6EjW
zPgKYiLZAZd0Dy4MwM+N36yhPdMxW87ry3mgKXpmA3JfXNbYEZtN1U025iD6+ZFDR/jP5EM68qhe
RGkF3+tROH9eZ/Xqtj1xM4VWt2uGBL9DojruA74f4CTs7dWCbPJ2PQ5l4gRbjCvGXqcLtyVhhRTa
ZRCpDrMRUI3tT+a6SjD6WUNPI6tm41IgUsvQzF5CR7hPTY+cSTJ7+dZ35k+7tcwXuzFNgFK8OOoH
bH2p4uP3nKxHzE/wGX0pjyk9w/cqGu/1EtLmLpGXE+Q2YnDG6O45YGptmxF37Pb5rRjS65A75s/l
jrDk4860nBms+FpolfVz4o4Ibfs19dOPqAM1p4dJeFaUNT+NrihF3efZ6cq3ZCLUaEnNkEHgXgob
n7tCsxl5Tie0YtahfiiOxpb9bZ9j7Bz7fcfbSlSXFR1bGPpXGBGSxmBfPTt5m22gkjjvfUHpiAQm
+FqWxvOEh+t3S3VSoTByA1NgHiGIs7b8+ZwAqX/qtAmGSN7339O6vvukQr6PIgv2lpT2PkP1bmtz
827b2h3va/ls9KTapWRg9jR0Pod1HN4cLy0eh31y+5+NbKb1/6DBdMNX2BAGUprt2/9mqO1kbeaA
y3gnS93aDgNeCmt6d5sq2fVqfqY7vzM7mR7ofdLqbobpZ+doMgvcsVw6Y/J11OYDBHLyXEY02qcX
231x9YgPc9vRCm4mfdsX/gxLS79CHfjtNoSxrXmxiEdCAsuew2+2tdEEX3xr6xABnxVR+SXou2QH
p12e0jr9VDQeBcYAV8YzmRBQP81Ep/PFDyNjPPd8xmEdl6TwEE8dJU57nWX+FELq/DFyBwGpr+6E
Ke9xRGpP2urr2DboWXVJiMOm8jyEX+Qe+2nHZs3ySFQchuacJFZAfosz4k3LamQ1ur6vR3JQTEKL
cYOjyRF+vBkaWsq8mM0q1Rrq8dgHEaF3/VsfyRvD12Y1OZ64N4zz9rgo7o+5PerbXJTavQ2TbldV
hNUayVzcG715AOtHcywu6L7ttZrWGlw7VwOCiLPauE1BgffE7FqyAxcoQmlEVKQe87GICfJradVi
HXKRsur9qGObZ0mGT6bzwf6YAxflaeq3O9ANwU3dU7KP0iUOnranwYh6aI+OSL0nulZoS/Pkc2K7
FxWkI7FEl5P+TuRlipLXREXYVP7RQrS3N9kqqMBhN7xYBBuu9RgNWOAI7ZSGnc56OddPAamEm0Y0
zWfDbH62s9XDqyIjm6167Tpeghln79eieh0M8PsceJV0PzP275ZH/nlK1tms3FUXkYG1vIEKFD7M
i9MJDOT60V5GaKbswnJsv9WNX7+5kf25GrPkNW4Hd6XHk3Ybgj59mjPJqH0ifcErfSyksqZARgq2
UjTnPO6igzsnQKaWXkgd0KgxwsE52gU7MWbPzi5ZHPFGgwa0HBJUUUuyuR3KnrEq+9uloGC2Yl88
KA66u4Q5L3O2PIzXc8isqAnCX5hrn2q3Nz+jpSfSLNbGDblYTBKF5vJxbXZSasnubyxTH4uG7MY5
O8qFbV/CAMMhVeC0rOrotQ/oGxP9iK9yOczLheJaVQclcdXiYdskgm3ikqY6Z9PJ14X9YmtZ+CK0
+tbpaGPrPAqP8dJMd/VqXBNY+iYjV5xHfJ0bBCTu17GYV35/5KrYvajrQNEzr3Xr2VnZVv5TT1g6
N7p0s80DgMwMPVoNtBZ2NjwtRqHsugNjyO9JVp5lAR9jQoiwVs0NHzPBITFd+lVlJC9DMMkDr728
RDq6Eje2d4Semcj2mVm6koE7JG6EtYjAfEzGBu8Uus6GcpUwSa7BIqccnaet6rxLzN10/cvx4k8e
hFWNkJgX/ID6AQrGtOIb/1MJAZjw9iumE9NVvU7RL+B++oGBqM2rwYZsaF1jJ5nLgwuiNHeG8Wtm
y/kUSW/akQXjv5mR8zumokbfCys/IdR8w8DWP+Sa156RHkbriNT5NS56Y4+TgbdNJ2Fc+iRl0Rr4
pSpw4ZDEuhxVRojxe+rNfUzHuHAz92fUpW9W0xNkarMNYEC/QfdgPN5WvWIcmUy6cyVMO3xr+DyA
LI9WQs+NnQqA9//Jgyfe/XMjTQuOD7Lg1kqKK4kdw8YILbYtM5/QuaeZqV6Gfmq+y8aw7lVj/syB
2x/VoLgKiA8SNa9xZHs/SJkODtDz0s3/vGrZxmKz/QsrwG+tW5pJv03TXNtYjNg8/uPbCxO55v/8
L/1/t6bEtlJX8ymMk5/0i9HaavO8LiNgkWYdUQqk5pfA04OtvgRDgNcl38ur8/MoEnFBD8nVErZe
dKoyo7zhmK3OfaZf0VGl32rIr+bC4NBNdtSpdX+sg9BNKWObBPHvf5c0tF3xydTF4dEQ8v1sRG+K
mEUpWjTfRCNmTvlWZ7iJUS/priWkxbcpIu5oUZJOdcc7oZvDtuhH2B6zvw7GqDl7SW9/mqdijdBX
fgQ1YXlJGYc7Lss45dio750mBqfTLdQXs4gIdomNlWGTl5N3Y/vSa6hi+ryfVmFeD0e/QYK/BHKV
usBhWPbGy997YebvUYnLk135f7KPcuSR9AiX48Lh+7awBEldGJdeuipl5JCVhwivMj1RzqlCh3kf
fS9U0ZUtBVpAw99C93b3zUA4gzcY8dcQPfOqqW7JzKdLEclCsK3bUUThrpFZ/ipz8sf4falnfUMT
4B/VvxiUFnhramXFawuH8NSHvn4i6yneOF45H7g0+LslivnYwiyAsM4aNznzvJ/DItoWXe2dA67d
N/VAqmc0VwIPQE5pwOxWJ0v2wAeJBuA9TkW9D0Wjb4vQDm5zwwdC4cFsZuowkbLDqHsaeJGE0MNl
1qvxFmyi5TBqnJvMEhObDUihOtVRkGqFfZSzrJ6RBjwpHFA4FtrGdK8K5aR2LUBF+RiSjoaWRFjE
pNvlTT1A4lsSYNNsFvwSEJupLdKvjRXBrGAEu1c+GU5D6QeH11ftqgffcrCqoXjOcjBKeS36H+Ty
9gB3HdH190dKSOw5K+aULyZhG0cFochDQTyEhjHEmMgxC+zpszNoxVEghrqpm8YeQwJrxuojBDZw
VCuKdCeorAaWAC150QrECu4SxkHwVXMuXeeHjLqGUipl5BNM9hpzLhKjXrL7hd/6BQwffWYwjYVe
2+fA8jHSL8ocN6dNYOZi2D+sADXhUFjkmr1st0qr0EwkF2m+PW5qsolU8KInpnIVmo71yhSMMLZQ
FJ8BNta0GEtyCwh02guKlZsAINRgksKDuhedjNagk5DdVIb1ycBUWLrD96oI0quVdAMO4GUFp2yY
t30/5CQBRMZRLb5Cs7vjY3sRDb/Unii26M1nU/bV9gmGb1lSkhEUCvAd5sXC/ASS3j15qWO92bm4
qDdUMnXYLGGpj9/0SPuuuDQ/JuFqk6c2fsRuQIaGLHJYHIExslxm9wPrV1D0zfHxZ+pGCUNKLbdN
q8lVPeQ1hTZD5rHv7Y1pYTwslktX2LusvYwM6mU3LSth77AYTlsl35uT3Nm5yyEX4AONLP9KjGl0
DjKMswqhXhjRTQA23pYGKFp22BWbLa/6KCetWhEb+ospOMIqdR5h05rSDl1wZzlbEUzmyh+zQ4ui
Yl2RhLdVO6Cpqdut0XrBMaZLQ2c2qLt4w9KFTpK90iYLhfZzblN4gSqjATQBaxxkLPUiNl7xHi8t
kGZiAmc3VfNcLfNeo2iXmWU7ryB7flX/kFyu9mHZ7hwRV8+5TN+gE5Z3Jcst0vhNyPmDeq7ZqWer
LVpRRWtLZZSETDb/horo0T1oTOMSW8b24a1h21q8MLo0vEZjHlF7WMIrALkE6G5rG+UBLu5pxUvQ
3dVG8xFTNfKmH9VlB45/S3RJWmEVxWeMiqJeOyrqJvYxyoI6p+Oo/hLHsjsi6YNmz3A4B9Y94fK0
8V45NeA3nRTPNbrN5yCSMYVvQ1pnq/vXQaeU1ZI31CDxVX17DdQe+1xL1uqKp/4ItzAT0mYBD2k+
whC9G3AsMvJKSSMEBlB0iFM7bdfXFeEiUcDHKusHqC8IBtrGHy7Ex1uXglV2W41wbAh3Mrkx3sqm
87+Xk/NWpplgjkjA0xyGwbFE9qXw5YYJupMaIj1meh9dsoSUKsX018eZ2K2Ba0ajj98e05E644ND
/sXfmy5IukMu5S2fveqIivDdYJf3faQ3axq4GRSop8GsuPH1Otw3y6LpqfWzp8jbPqYjIUmolam5
m8eAryJcaDtqCMXLXNPO0k5/xzjZXp24ppqrvOkpHX75ViW+G5HHxbOuzXvbbtRELqnp2s0hwVdF
VZ8fja+CIm3lmc5FLXDlzKh8xfvNRUcJQADu+Lhz9U2RwBMKUGNcDfFFbVB8BMW4qVr7XFKCejFx
gdIr7QOGPEmar/mpsbzfVjTmdxwCh1R3jZPapLiXgVbxhT3FiPpeO01Qk1a+l+3KzCZvKE6dfZ2J
cg12vK60d99K5y+mNmGL0gckAEYEk3Uk320Y6+3EfwhbtkVrg6g/OTCgW2pfJyrLs1Fjl8EKB+/R
Lo01pqZFKCH5K/hW0XMG7Tz3Fp2F5cupwR1ezVFTnFoLNASX1GT7P+8PdePf8Y7AHQ1jcRRrjrYw
8f8N09ILRnfoqZN93idjsGPR6uljIUnBNrMPomz4UlgGMZWTHpBMQwei8IHnV1JQ4Pvzil6PeLVC
dldln/o/7erULeREQjyB381Fck8s+8coBsQEduB/q9gaT4uUa4hH9qhl+aVr/JY4jOJ5ooK7h8n0
XV3XqsL+HNVW8EbZipXOQ0DLLCN/i+gOlYEzr22b0J5AkgUAVK/e+yEtFJKL/LtQKpR8QOVRAvLa
03aKACpUxZVG1C31TElGmU6cbWr2G90Np69JFN6pl7cT18frtMx1czsl+CWKmQkvh1EzEpRC6shW
HeKJbGGvh84qLMB3PMDAImL7OAwSJVj8S0lclOxFzuUhi+CnTQ7DOumT1rnDi0pbL/eavQGmctWK
QuwcltRHRHndZTYWv9bdqsRyD5VdYVX1q0j8b4WWQXz/rzvAKr8LoFw7zdIsxglLO71mOLdt+vQ1
hfW9cpdghDkfnsRQynedeuSQOaiFx7idv8jU3uh5mBIKMKUXhwv2dmaLfCLs1H83AkK4lt7EYAwd
kBX/pYls/xLYoUM6QSiQa5bNez/wtTUNrf1F4bsKezP80bcVdE8AW8+VA7mlq8v42DDc+f98cF3v
3+oa27E1BLGajc7QNjyF3vrXuqauG1NokB7HZNQOigU5ZS7dJS1yd+rw/xJ2XkuOI1uy/SKYQYtX
aplav8BKQmsE1NfPimCdUz19ze68sAEyq5NJAiH2dl/e5SZdcYlEDBpTHDsBQrAHRnTfgoCkDmQG
u2zMflptE29VOCILJ/MhMQ5FoFeIPTIa4ZpsY85Fsw5mVBIod8sreht8P1J3ugQDSB3ESd7iRnvh
xtfYt5wrgQABeJbOfIwm6pvkg5hUG7pHt6Ulq+t69y2dfolxdr9uqxFzKd0XbyZTtA6mD2G31akX
/QUu8/hiTHa3wYE0HV1Wl6R2T3c6PMyrVlkF+c2E7KjVIYV1lApev4/Z94CsB6mgJJz2AJsWC+2+
1jFHQfq5ifU0TWfnJU9VTgNubwq2non9IgBP0xePf2cLX2hiV9W4ntRztJi0/+Ob9CUu7587VL5J
0zQ90/AgWZEC8C+cXhtPlg50HAyqGtwrqB/AR2gJwhnSTpVAwFJxs1yjmqozpK7+WmF1+nNUjTQm
X/++/vdI/WQ0OU+Wn5tvw1Rv0Hn5n/T3iG3EA0E83zRchE91Qi2OchS4htaJDQEUcMKj5GzIsN3a
1uq1Fg7TnZEO2hUegpStJit9cHR2jjaqZBMekFGn1WVKhc+lpI2wiK1io3TMSsJssCLa3zrmjkV1
UaWIFXm61ow8e+sHUiYosn6bSjPfls3iX3PDBqVMr/WAfb99KIMsBDcaoo32mw81tWZZisFtafKD
3ZSMLLfIrIWYZ/VyVRQE/ZjRvZYa3mY0ga5rdUyEilMbjzko3/NIsNK2cxKkZw3ubEp/ml3Orwxf
xxKj88f/f6JR1fH/9S17tkv4TWCDuwPpHfyrel4UOXXNQF/2ld9B4GiLZKWCT6NEPHW2155uWQLL
5F17ndzxpk+bozGZy5MbINGFk4cYIkVepvQ5rlSVeiMFHGLTTPYw3ioy/egJkTt6a8o+cthWgzVE
/VevrtK728AenVL2J4/UK7372PJ+m3HrPZWstrDhOqcyGmKI9+hAxpAz31uO/zpSWyJ08MPKxim9
VoKYrqHwSUOVFWJW3Cl1FdaAhNuGIpblgAchqdU66ATrrijcYTq7D52h+z9IzZb7/0zlHtA1RkOb
i4N6jyoF/WNIbEmbq+Mu9fZB7EV3pLLH5SqJ/Dczawh/zmtng2IMVJREnSSEm+j9tBJKP8fW3ljB
tKOOKq1CvZTwRwQOTK8ZlqVDh4f1Zanw5sjRprURuZZjvINzU687uTOyY6yc85h7m8oXzrxyVqpn
ZyY6cgM7ilZ2CxXAKmFNIkuXDpq6OZg6sZJqvxx1LeD9JE+3U1mDKw0Sg88NNdLEsIGftja29Iaq
7TBP1SaXodOpfFBHfx8636Xza9doYtwx3AQRCFJTAVUUbuMfhwXhQdyq1KzaoX6k0JDB4dC3YQ/f
Y+fN9tqTyudOZHc+vJiPqfairTfaAer3iupMBVt3jDLvsRM0w9QoYZfhLyLZnKd0mLpTMlXzNqtq
tsGLJJPPHSm9wwTDOc4Ke6u2D+pUSzlNjQ6ZuB81h0Zi8wURbuuMNsU2lRah0EEoOwQF7fqyMGAu
S8NY6OZPqsGTS3tZHZRIjAcyfSfhSZt3e25ds+Ud5MFnmDDwtQjrUKeJq9EUqBLILrtCpAkeknKm
4Cu7ufmEKixK+/2/XizkGuDvvxqjiJlocR/zqX1jjQZrpIqxwoywb6MsNQ9VNnjnfx45JRaFsQhX
t78hX2pgHHJPwdvRLzfPamtW1pZUdsc+GCLnZ9MBG7BW0oEyoX0c7b6Lnpc2fQsmh/gUtuzPam1S
j+k3Z8b8jojAvqgE3paYyPvbF1kJFidTPGOWQzi9rxIf4arbdfsorv4cVXp+jPENDJNFrx7Fy3U0
2Sta8miSz3XWeJnNcNipy7H0B7rYWGrOhFZxyRiNbAfpMhSlJkyVXGaQlKubcLrTowAJpjdTd5Su
j9R3xgPRMvfQJF7mYdGfipD+BIItHI+pld2Nmd9u4B54+wLm+P5CTN741fiNubXaBKnGf+jwqed+
1aIn2BbidxeWwV1XLW+quob0eNmReHBf1KZ4lFUJVaio/tcZ9AXx2GbewUlJxqBA+GoTW0CWu6+v
1bzUDfq41r58LSgPRTkgnQDz7yIf4HxuzG8s5gs4veFOw474Ww+1XSxLlbmfVme1WWbaIhOjGZdj
Fho9pmr5pbVsEtju8MWrHWVLqXZXth0BH/K5ihFnz3VosKFYXgcHnXeM5fASx7+F6Vg3CUDrNPMu
VP83PR42Ab1FMP/Z8hWmtBGNpnuzCOs9quchmA0MGhqcZ1nh0DE/IokwwapwFgmfTlUANrvk1tgn
mp9eS7YoZL4J896pBgcaO109ejnpHAZo3Sb85cppSKIXUTliWgsajOsOIdezucAPivwFw4XMguQK
mk5znwh2NXl0glExfwB7XiX1OBxGG7EHyT/1eqm16FmfMvKUCh8qjew6AV95mcJh5KMdQFNqUTsh
Nu0a2eKnHFKV91VPz9ZvENsr/6B6mAwtI5S32HWuO19Y+zcrdTUo5UJPRY5Nj7hXhXa1o2j0yAfP
YNo060S996KxW6mPRalmWO/h1Ck72KVBtLfp87H2NWkL68IG/tZGu9zo/kRx8WldErem0ch4+TpU
zpeqILAlZDIYw08Rfk7qD475wI9qrgTr7gIYq4Kj7zPi6AkByMUyEA5P6ekVl462Sq1wvhT+c1S1
3IXSBqbrRrZJbEpzXVob94gR1VtSoh/1QJn6/wjFQO2h/2tdCvpY15EBOIZJjU+3JeD0H9PpwqwH
jSEDk8MlKoV3AJiaEncfBfWzevAnnxrj33PbHsln6L9NWf5dDfK0hPM7IqO/J7Hr3d8q6r6dHdhF
fS8xKz6RC6NdHAu/kd3ZFVZqeLkrOLTnhe30phfCIaIKKaRgyFOt4sby76dWS1bQowAXE8Z4j97T
v81CVhI+qImpAIShtjSR3pCmW+wTVOHITB3b3cGCQYoe6a9a6b6hy6tusskymcXGlKc3UaXLShg7
OeaIwjxih3e3Nj7rV5pHOaVLB9b39yLjPeoG25vW8HaGZbbfnD7q1nYa5I8OiMQDfUu2HzPLAnnb
qevLNomgGR0LXrN8jlFCrEfNJpgxRMA7wVRbpOLmv2fq3cgzV8+MJ3UN/fc1dZmXFI3LLCX0bnLM
VaTJOsWMN38hXJnlSNc/TeM8rmPfDu/AKkZXeO4kMaqEotuquVeSAFWvt2vT/TDxMysjgIhpo1jl
cBL0JDdmmdO8l8rrRhSb3GmHb/zLD4LDBD3QnGxuaWUpyyG/RNr0u3JC/9GdowtTENB3qYtXD6QT
mKibh3J/U/DrOBZclBkrtm3e1XFS5wjFHrRs1QEBYYD5Izs2A0HMaj52JxquiEmlsLUwWY/c7CSC
PKmo6IPVTWQcGXhBB7FNcNBd1VLBs1K02j6lfxPsZmUWzQv3OnZZzXp35q46x2QIrKmlfNyK61rx
2DXFeNF8++7Gh59c+xNfvfFA6nu5FdaEoK4okjcvjw+CZcvu9g8jVAJ7lbvmL5p2BIlxwIBAMb3+
LgzBCElxsyfRqye+ZPDmV8MD19Fr2m5CprfJmcERWXrucG7N0iApGlgAd4JUbfj7aqVTi6EOuJom
uGX8t/TL350LhaOY4SfPHW0zBqwg3LMQI5dbQlRM9/32ix0oPzChMgh+Ra0fEKK4z25ZpyeCo6xV
W4lN1xrjCXLjuPPi8jepv3WGXp/Y+dv/wKRgv5rnfHrIag25K1W92A+ng5kMCWU/mmExruStN5BZ
zsyasZfkkphDAfo/bTYpEtqVnuOgzVSxxl5OTAfRXeqjK171TfgGBLU5lrmdXaYk2qs36HvGsG5t
0nN0r3SeF7oTRx1YmaljySya8kEF3qmHtjFeyqgCWBxX7XEgJxlTYNbuliBOXkij4lPHu/F4W6CM
w2fVVsWjgbfn5KDaJWAEX9ESVu4urjWKW85UvJNGyKbFdQLEueanCvHS4j5Cx0QWsqNIWWSqx2uQ
jAZTKhnfKugb4KB9px5qczxapHyLlD5XlPX/iFHyneE81CW2mYG6YtDEVLJ637grCyLCV70H6JNc
01/KwZ1XbGMND9h20NCv0mD8bZ2whA6nmrfyQc8XGtxNc7YEzuApTPq9a4P05fkOhO0wvDRRjcI5
1EGBy1MPL/8BR/687p0ayL2wy70qfTZft4/In9JXv9GLS5aPycWtHPgZTmW9NF7JMm+p/EOtCeLC
KhG1r+27WiMWC2nXYoy2gP7qdzt6jmkHfRhYTtZq/G9ZXKnbweichXLd5G7VaU1VcV+bC2qvG1Nx
qtt0m/aiZugSMo91huPBLjjMxvilbdNu69qulE/Rh50WQrSQFYhz7lf+ui8ma+uXbXytPR+YP9+l
hKCLvj7f/rB5tu47qYKR03vsGOio5Fmc9RvcQMtbJZp9FhHu2TVAj/cW0JU1K039oh58edQXhn66
NZksL1krEFL6HObT/NPGibRyrR4bb+Xl3ac9Imlp87i9VKmzo4QU7j1CPGEth4D6sszN1p2G/dey
2fbJLnHsYTOivvorz7jsHS7JIwIa464KYpv7XIxvQx/+bvwxuc5R4WK0wmOmPmcEAzsqBN5LNEcZ
hcoZvjt6MaQs/SGiTvKRE5uoyj1u2/+6daPQcLirNmJwVz1i9nPPJDrc51Fsk9kRDGdPZPU2z0aQ
kLnensPIOvJ3ecQX6u961bRvjn0Pb78DC8VOKtTKN6NtXu1k7NYlZuuPrOzehwDVuNTGbRImzHUQ
c74dRJHAQNDdg+5WzX7wDO81QalLOKD+knatc9e6A1ir7nNEtX2ppOIlS+YfWbZUR3AK+77AeuvV
SHIXbZqOI2+RPWn5gCvOldGhXwPlkSf10BiLBRAJWjZNaQIaC6NaK8CY2ST1M7JaNVTp0PiwpgoB
FQGKvuW12bhqM+fazRO6XTmMa/JBaFF3mYrH3uyKayxjTDp5HTZuUlwjbvPV3CJAzkl/WkfQQraq
HUpLZK3lrvE+ZlwHlumyM5X2XtVqVQ9Bn323BYFCvYl6pA766aAKEurBr1f1hIEvb3FrK6uBU3o1
YqhyrbqYqp9pJv6yuV12A35apCzNhuDf+QPm6HCsDN0mk0qudBKMtVhku31gsdIJUHO+gIdL7vrE
eFaEJHC+1QrTAWIvpoO4FPV761b1pfASb2V7Uf2uh75Luw/HFcKrC8VC8hQdPBJVBIxMHdEQQJNd
M8CGXWls8hqCETwU51mPtepiacMvNiDbbBLFm2F34yYvMveSFYKk9LwJdurzdtOhWXkxFk01p1Li
2aCWbEARDPGjTiuJRv9/jvTWMg63qWrBSLRC4fCSyo/4rxAnCtoPPc3bKxWVgyCD6odvQIwSrvgG
Edw8V/M07mmbJyePW/guLYZlgwQRUxvtBtpf8caAovegioy2QEriojP4Y3JEg7uhAzs+GHaUPGMr
oqc7Uz4YDeMh7iciMcum3qrbLyysPRLEZUO/f9iDjLXvqGxxC0qF3dS5zd4QYQzTD0lZP9jaKY6K
6jTPEK7mTliPUfwziFpaOeJT9aTVSdJ+OYv+s0LIdFHFE1LZ3ItrUHvFrHK9rfYW4zcKEbDsGcAD
hYtp5vnPyEvpNUSEKZKtWl4FvdZcY8v40Rjd9KNZ7se5936OBE0QKIdI41awNoyuPkvks9/YCa1y
btKCaoxUKk0bdSqGyTvcRqrRXmme1EkWHmktqi04HnvCn7HvVOKuczZj5eM0m3I6SW7rPjl2864+
sVlYzFGxX18GC6Rq0Ve35wPKlLzn6QNtybxTn19DTupouuVrhcj4HnTa9xnQxCr0qu5BRJA1uxT6
uE5sW9jpxpWWZHZKxuM0Yeb1QGo90bRBk1vk0w+Z6KMxILygqitWs5OM90QFVWunmP0vAICyiLsd
Ucu+6GDsHqwqe1OiTPIqWWC59mvIKm7Xuqx+lIYigd9yoN2IM5U8AN63lhxuIlG2J1qPHmomztKc
cjSEFEtKfIasaIWNRo/TJEjFOuznljUaRd4kSt9jPTH2dmB5+ymPrDdRt6dpAJKpT6In0pWWPvsm
H1fC1G4cZUZuyZBp5z48iikjnKYjI4dlF20WlABnLeoZZ3qzl69wbs/aNSrEezD545kRhkgbeW2r
yz8yE0iu9eiclOXXtPLpbMkfUa/WUS4eGEW3WtG+AozuHvoURE6NcpAq57vbG/ndXKHPzuO4uIf9
+kuQMEuXABqJouZ4fvQZxmWAMScAG1mUz05dzx/MQf/+KXvWwysygJaimutv2Z5598t/j6pR//Pc
36MojpmdS/Hn56owq69WzJdiWeXeq6lhDlkX3y0G+54ascC7YwyAVItspTNpXHFDi5Pmdrj6+q78
uIEvS61+pDQAy6So3nWfixGvgHmc5h88K65K1Isd8z0aPXRXSGUMJtxcX7NFjXZKN5zkrHE6KvF7
dapG9SFqKU3Xr2kT+Gc/oxE6zcWLuiOasE8IoXJLLCZEpEImw9ko65WRI8p1Vtfylm8i7NHk1UZ1
j+JbL/LHaaDTqY7Uc7F8bpHPqaPURzgYh8ZKw7nx7tAkoXLqFyd12psNrB1CVtwpAssnC0Q0wYn2
Yhu0C/MYLXo2dWf8PaeQrLhxoxf+xp+HlttxgYclE31Fzuh0G6NnDM24zodnxc3Gv/fV6pRw4lgM
zzoq6T02EnetXpytApOGhvmkoRCNkh+2lIsEIQsHWlSzR4aTad71mE/OiDCR0VSBvc5rFPjCXojC
aPXuocgb6sflbHMhz/YJUK+2t8Mpv0cJBzfJN7sXwglbpu1g5etm8mh5o3mmyGptBtkn0vIPOw+S
T/oXozE5z73I5l20kL2GJdh+Ngs9OLu5/qbbw3akH36qpWNLPZjxYGwmYbSHxaGd1+iL3K63pK9k
1qPmmL8VRXVuMTwxnFPAwtNyWQh+jBPb/dZUZDBLZz5Unxw/g04oSReyTUk7qGRNP27UaK8ehFPf
j3moH8O53932rbV0C9w+cSCPWEy85MtnsjvlssB+mygwdmwWO9modUU89IwY3tJuhCGhAqk8JwwD
S5XPHKUnevzdTGZ+v+O/z8XILUPW/YG+CLkwmUEnPCLbY0mr9oPWP+AFx/deM4IQ8kZEG8uYijPR
1jHACHtlJ07z6bAxOixp4hM8rmOxUHx6y3GHY6t1D3mfO8+pfGiX8EnX7OnSGt9uCvooblZJEEUH
xZVXz+V2W8hgj/LeAq21zuyul8OLC3hD0lMWxAlrfk22SfPcORuyvCQr6mPtDW95NFE9T55U1dIx
qnoPZWTcOZlPb4Z+wskZ8o0zgZ6AZ2XtRmixBx3Ow2tZSJsu384tqLy37Lsq1V5IZmBpw6hNLErV
ncIFYwcrc6YnjQuYwqZJA6Zo+opLqCHcklLZYsOPJHgGTc/sd/e132orq3WsTRY5rMUWDQG6DpKB
OzN5Yup69UawslQ9DHQP1II07J7rUS75RDzvSaZsX2q31zZ6gpSUKu+LWi8oNZs86x0zOnVdoG+d
eeJLa/voW0i3PkWE+1sQhsF96MarBjmPZs7hz4BMkj43xScfYQg9z60eRp0LUA4Deez6UH8siAwk
ITpMFcP3AbvlDgMbe7AiqD+1hO3m7DXxJSOu61Ur6i01ouQodHToxsBur2gH7bGFkwAqwkrPGmi4
izbn8S634mrro5nas/G5DHUyf9FztTd51pH5Yk3GiessX6WGdJzIDi7wahYq1iDeEc10IXUDXDvw
p0DVXNBBUGWRCsLGdq4GbfO3FtsnqHGoX12Mvr5pKJNhDLQuXTEdQGJvqig4kq9m/vrfB3HsXcIx
SzbEs7ObNIr+Sv68xk2QJqfcSb5cfsVZGYvDPuzv6rI8Wn5DFDva9G2YQMutTf4+3NjdB+ntB5YW
+Y8iYCUdawxqBDZuUyac/RQLcaXVJADecBTL59SRei4imnujazU37UDEagia69MlDUH18hzn2mgh
fyL0QYH7+CnLK2A5xnBNcXrcXCuGpd8h5aPhY/nLQ+G8kw8ybCOT1BW/GVGkY1X5woZ47we5F62a
hpYHyLUVG89nSg7hxschfwzyttgNaQiQQy70x6zy76icUkJwwKIzsM/Ios8I4IY1Icm4V/BhMCRQ
V08H6ymwiuSiSg5848FWxI7/guW9AE+UINazDHcNd3ChkDn+Y2fUVfjYXbse1hZuwqYW3Q+7J5FE
Cq0cYX/2wg3e4tr7JRwDi285zRtlqjJK+rw0r/d+nt9+OhnK7xOQn7cAEemW+0Zcbck5VGJK4tY3
WUFPPKnAhqjbqPfn5dgivcRLP7wAP5+faZukK83piic2vy5pOTRuCY2Jvkzn3bJex8jMPmFDZAcP
PdtObZl5ug7S/LOx64zs2XmCEBsmR/enEpfm2PsulrectBh2MvrJ4d6CiEalUMs/A62+G+tMXDta
rYh/9N9DYoyPEFvp1EXUpxlswEu5GUVZebSoIxiN+1vtAms/ED/F9vc7+3c59ckZg2n15A2udlSF
U/gJMHSwIJ+8DGGNk9cULqMq2NlYZG5bT783a5r/RPGoZaoxE4R9m3Biw7cOf0SSXQxMrBGsN1Yd
qc5bj2HtOUhGitFUvKsANJCR1b+UjLnr2/AwtYClTHYzr2H61fmtcbHDlkimxn9S2pLYpLVO5GW9
rpIxPhIALyCpc4TwrT/0zoLwEFSXHh9q7v4XdABIG+zMo3pathn+wz/lnTztT1FHQEhjzvaRJBIc
BiMChkIfg1XqFtHD2Mf+uUjg02VhnX8nByjMNeM7bf2BKZMmadBN1X0wVsWfF3SPC9JuznEnSNqx
5uia6W0NS6PHhC8rCGkZvE15vJzgjydYtMVHNHUHcjGq35Vb/+sAVtAhDTQJcCqClVK+2y2d0cJ3
Sb5DJxPiaouy69C6e7eMyIMtl2svbcOtfDBCqz63qXOObL9co9Jd9mrPsXjxuDMHByaL9Knllh89
Rz70AuyLZ5W7exOlzK43UTYv0RPIbworQHdWp+yVjZMxAnxXz6WitZEuUcEi2LI/NzaYnpEu9vSo
z5jSovRLXR61Q7d95SPzPHcs19kAr4YUO0itdK5ewpdeOMNTamM9aBe6n+ohlPaCrsakzaafcIB0
2ljdglYBPfdtmTJw0Zxut6qV9RbQXSCEUsb+t8rihFO7Cm1DHL10XrYE/4EYlLWPNrHHc+L24Owk
LZo62vepDryLhuEkDJ51Mr5fMq5j8F49db85jl9gZ1f7RVZP1KvuUCT3eYZnyPKH+yjuHvvQMI5N
t5SHCtDnw5TVCXYaBBVzmb7FUaXdYW0EqlXmH2anB89Lk8IbjulmFuwjvxwjo3Ve1/vKsf19xK7+
1FCHXf2tCDUJ3QQ3w7flh9hRSXoe3y2vPnfMlG83cV1jZOUGYd9ZDYZ+OZ/MPMu/qIkAI8V3e2Rb
cK+uFMwEztYy8/l2DysoBXkhl2ZwzMsooSgslZdDGGeY7VWfrtasO1PD9hAmXvuYmNMuGQqxU/fv
AHJklZqOt/Y1MW+mvqeW0k6lxMPWX70Z7goz8je3b8tTxJlgoNYRAPxmwi3GdwA9SQVf57agqvEV
3bCMbV2nWx06xapuxTH14ptO0y/NcjuJUDuyTInf5PPD0q3NSvPeazhFW2foGdBM7faaaJIWDS1I
CWTI8oMtdirnGqYonfJuZCuY2A+uNdq/Q0FcGdLjn3PedzjDNe+l7UJzc3vXhmetF482pNK8giyj
kphLmk0tLca5BiOJZQXWDlwlkvliT+4uGZP6FTAt0nx6Duuwct61NAqetGh61WChfgep/e+DpsK4
Nq/Qnni/gOKs7CadY0qT9iZl/fNTm8rv1VhZH6aTVrTX5v4Zhj3yq8AW5zLUDmUBmzHKOvea5Fq+
L/mrr6Qb/jmK5HOJfPXfP0eW1oHJ8jVl5bULIX8+1EkIqqYZ41e3pE1ixZgYKniksY4Pv/CMLX3r
JFmF3Zloe2hKox1d0kIbdg46gsMUmGz6GvacXtL2B1YXziGmL/UwhnRC3THAzJXa7DlT8YtV+FfT
zkgRathJrJXD+7EtPyxVfDQRhS6zKLFHUYtMG5TISd2sqU5OT51FSzhspvRH4uTrXiqyNa3+kCeo
IetrPwbFSxPSFu2c2j2YcKleOpSWMHfZKsHV38SRYX4zca92cQcfKs4eQc04n00Ft2nyg/aJ7Jl6
l7OrwSvZGOJVSNbr4loaTP0yvlfoAgUxUDiDLpwxB1bJ2lOGQvb9N+jZHwpX/EMLXSQwMBRuBoCm
QrHDSi8+OxYAa2X/0yYb0xZ6yLuw85vHGxZziIpnXWrW6AoE15qoKXWmoNMsA695o51FBSZhTYH1
dRj87GKQsvVUwUF/iAo48rZJXyKKf4c0x++tjIBuhTzCeLHBn6J9krLdbOnf9GcrrF5yO6GxGjTE
2EptdWkYr7rIMUoL5IpDOYcbSjp3aP5rNu9M721SmmdftmnVqTV0iMsce23lNUwLGUqhjtLOZFtT
VsF2ztDF9B1q9r8vZNQl6ZXmH9MyjNJR5B46t/I3ipyMim9eR9Q5zsZwrEMSr5yRbYAnfO2imueW
PE2WJyoV9RmMb/ECmAJDs20lO3Wa+6I7ew6gM6Ltr0iDKoi84XImRqdC6UwZxBoXvJkl+yknh3mO
nyQlfABnkR+nR2cWRzZu7tnodVAbBUwUha1SD7nXumd1xNdfrbSy0LdaGFrNahks49wM3X8OdW4b
0plH/tCQKNLCBEHJjLaNk1DDA9rx7jAt/jQq4Kdi+Dl6nv3miehp9mKsSG7WrXEFFU9Gg7Y5H4z0
svjFcJx7POXKPYki1zh7NZT8QRYvcBOYq7kRBMjIy4dKNonYpIWrKycuZw0WJf03zcVhJmf0pGCC
RKfGqVQmJl4+nifYdKuI3hPrmB6zSxoeuxEJcJYI68uqnkaMbu+9pRF6UhxVRVk9uF64rAezDPa3
KrNTRPftkB9bSbWLyuqJMFD9qQuirfrNrTyrA22jvk1ND4tdWxBIAPCYaBnURdYUt/tmHOlzuaw4
yq7Tr2Vi0KnGxIU+gW1tSRbnhxbRvdbGxDoYeeBs4Yt/WVo8/E7nPbRebnNhFE8J9tRPc6KbRTiU
cTSHRcPjfyPY2rJ+lQUuEIbpqOQb6kHXsNMVdZTs+9Y6/OlhLshcEJJZx7aL5Ag6BddsILF4LrLw
yXGDZu2InkjnpPmazTH6RV7Cik7C/DVRI9garbhnILNuRWPcpNWmNi0yXidKToPhAENZepbFs2RA
19VjyZdymVOqAkoA8N9TNlDhIRfmvMZRgTl3KMdNY07aa4WW2p/ilTbF6YsC2sozaFbpi5+Xx9vc
VhJWNFCpPFYJscwKAdwSSkeh3zVWNbWwTS5xWX4+F2cQrL8UvNvJUvc6kE+iE9m3rZgBtslIzRwa
YbgDLZmvc2tOdupn1QNfxnFs0/rOaSkqEhlDZRYt7kPnGEebYuNFnWUyXafr3BYvC9nCWdbctXIU
1wt3voub8aE2Fq9bj2W6q3zXOjCf/rhl6Phyud0KClx9JLzNlN3etfrds7f0ciOWssFpx+ttTI1y
y3gIDAOsqxd07Lj4NZFp63s0LNUGTUTyHCmXM46er8GO79VVoNQ9ytjfTKS6IRqSVMtEch6AWmgm
5XuTMv1dhlJHuZ+HXocK77kCNTgrQzOyyk8afBQxpYFo4PIBfnK1ata3fG0pob3tSJAeWjSlQEti
cmZNkvo2ndJfy5U5pQUKluaEHFue0o00jzWSTAO4zjZlTUblOpA1Ov6YnDn5Ado/JqyuS58D7Dhg
+NKt6YNMVOTqRNcTFKPGB+Vg73j7bMbF1G7rMFp48YkNNEizyh4etHSctn+PkPyODxG2vO0M+SwI
a+L6ZLWxzOI71En6GYbDTLW0WSDGOv6qVa5logNWri2qB3bmwx0lObzOTRO7Ky/Rq10DOHlfemG2
zQoi7RpdFF8RhqpABg1oNpVbzFze01KEDStU2PLd0j2DvQjPPqvOtT3MJJQ4RO4VEau6CBV272sf
+Wj9cDC2GU7xoN5iLVXI+RgsXCrpqkzG8DCWQXQuTaM/QmOIkLUyo0RZWWNx+M8L6kfmoe+PrKDi
8yiP/r4qy5q3/8Ht58TyRrxkQJ0g6h5DCxPclMbsWynqrZ2EryKF3huu2K+KgwPYbdVTczhQjwxW
CvJgz+5OT5boCVjW+PynsDnRcg68B5h64u4fUyhPafWT2Wa4lKKGdQzcPHuAoDd18FziAsGQFjb2
jjC0ZzUgA/h1UM8u6y5uduquT8YqOpLSnm6HoRoPVjakG18u+vNBf75BMYqe2scYdb8VqdwWD04+
LD+NwAap0vd/aq/9XL1n49zdV7KeNtA8eXd6NMwOXwg5KPYcedcQV+o6wzawJddBoL0gK4o4oBEv
c55fFYmJSgDbCmIrEfsDNxA6SceyZDdYQ/5q+uKtX9ziR7z4P8bRneEvd5jHZam7GNqdoB+2bs0B
S6V6Ui/LrdEZ4zWTPxJQj+a2L5JrOg/nIEyKX1ExnbnDi19d2J8zvrQbDj4noKn1YvuWEdC0zdug
ifIBmlP61pCSKd/3VE9v3tAWCEWiJ/XF+UWkE8YRPtLFNTcu3cFTWqMRNwMmiH6mMhknTrF1gsz7
MHpETLJOnHOrsVArzloa188a/hLituixl1kOiTlChVVesyQqye8aoJrL36ynlKh9+mAQh6Y3a2b1
nKVPVFlBN+qkNcuacZizQWZtll4jvyQqeTSOBvL0R273l4mYAoJUK3ZQcvavmzg5+SOLDDWwJLn7
OEL4oP4rR3ZiWHBv5aN5dKXeDJFvs08H/qrnUATme2xCJEEd3a+UD7SAHrxpifvGRApZCDXDc+VM
v9WqUy4xi96bXtHQDPuZDg1ZeCYR93LmjTWRnkFEkeKLB2TjJFO5n30YmbGdH9Ucps5c5i/xP4Sd
13Lb2rZt/+W8zyrk8HBemKNEZUsvKMuWkXPG19+GCZ/ltdeuu3eVi0WQokyRwAxj9N66NmlX2+vg
HdhAVEyTSmPsxJ+zkvaXk9B5RlsGDVG/VZHn3BllChKSQMSN6bJsdBolvNN7+s3BYKY/LBCKIKc+
MWg0yw8MaRmyeafx/O8/QK4WDe3BOP7jh4S6i5Ok+f//lv/7Afk+aj31r40TnNluR5eeSvGqJIQB
PbEGRV0NyDBVlOnJaFF7zo9HlppsU53cUjChxlsbA82eH7cjujPgMvI9TeFmPQAgxcSpks89JXt5
RobhVP+e+HIaLj2yN7aO8z5xyC3q/lX5PimCsiliiUtsV0B2R0s9G2HIsttzkguFWfm1C7PrVqQU
45CYzwKsWJ/CJKPcKnEbxwkCsGrubwxadRdkto5emowDXe9IM/O9ZXFnO+q4z4r092GauOO+aprv
Y+jZK8tXQjQqjr/WrKF7Vxz3Dc7S8GXo+br0KJWuUpo6ccliKhyHD70V+rme+d+jySRZqrmDeywE
UgItbJuZqfvWKea1KE3w4a39piSR++I2ag3shkaLxsV4H4d0TmMim9cD2N1TCaZ/XbaY98Gj9bts
sONLgFDxjNsRW4XnmLc2ji9VlqNhkr0FoBKlPX2oQXfw3OYilwTLns+2uJ5tdOYKHmezMJpXvR2K
UwmVYcMuuL5rJjZZsqWklzphiu7kn9Ebxtt27kU6GL5K/CKToRYQ0+yBuBZ+Uey2bPdDDDqZU6dr
hszgVd5jq+//vseOm9U/SO6K3buYkPEGSHwnudGdcDQ1mlH/1DokuGB9s1fMK5CKiw+lz3Huobju
rgqZNSLHEUyveaQZWdbiAkHfucmb2nU2cv3g6H1+n6qgd4asWdUD1Tk5v0AAFuyJnE94dyTHy2ct
NguCnHqrma6lG+vLuTJRRgWGb7yFZNuOgtOEDRL+IidN7o2hc9Zx1Bbf4RyC28Gx5LHgW5Haozz7
OnQoshrWqePnOFVmAKYx8JckOAvWLtvZHUwHqtezaqvBYXeUh+CFCTdsdVCdQ/HUhHH6A+cEMn0W
HJtxjpXuyD84eaZdLQOhZRUhxAr996Fpl8irOjTsoSIwKsfxg2LyhsVY0b/KWTq3ODt3aMksBLH5
NZzjZTCWeSfo4PB455Eb/oG/ic1w+Q8CV/vh0L67yl2XB3UCLptFn+sBE5NKmjTYH7l2KhTojKhY
21WVTeaxYJN1DCel2sH0qs/Lm/IQm8QDlVE5iCtp0J3Dfz1McgqMIq+3fhGEH5mP4EFEU/D7Xu5e
mYW6B01j9ZD6XndvupF6gM6ZHZtMo1A718UMFARRKYJbrBWCWsH0zZ0xunK9nZuRteZKQyyMV0Dv
7P9iptWNf5gWcE2YNpxC3VJ0XXc0919NC7aVamBIY/+k92IOxQkY6oXxoaRhsG51jDtKUPizBtO9
6EjgUEOb3l7JoGkxJ5dUxncsJNlszcFo8iZp66/UYzcsZqUrlAubuox+Gtyy+Vg+VThR5yxNnJ/h
pAL4XyutQ0xAwxKJrTjL46pJmKkV5QCCt99kaaH/F8iVqv0b5cpxbM22XQBXQAXNf6NcxbZRssWE
jwzhJjyFU1w/DlO0tUg3W+lZVexyvQ7O8gZt0UwYzPEkoWvzt31LUXjS0whLIJtpvkYqZlWk7Q1Y
K2Sx0/7GM1+950Ox1hH5fVqksmzYKnQXr9XiGx/EtcoT3/rmqPcp0tVzP63qqszIo/cQ4eJBBJQr
b3jjOV1Pmsjz2lGh3le0cOaky3wa0vhAgqdrnRbPzGIdhHPKOn1wL1FjeF8kOh/Vzpo+dK+mhEDu
1A0Wpb1LvOLWTHG07lXRBds2x7Emj91AGDsGZ2jofZYHm7AkKKhFiBTQcBdzrQ4k5axRryOQRfXc
WJaHRV7Sfxb1sCHl0toUlVGeqrg4glIZntUpwEVRKch2J+qeFhzT9dR45iXzpui4mO8cD/W2orbh
98BDTzWPJJk/tuvIik6L04+wjGkvZR+pPeQ71GPDyphpYPIxyOV4gjzWP5OljjfZmgkMenVGV0XH
RTEWKM3VFspDNBYMo6Wp/suzVQ7jNGOjDqPKuSFhH0+6oN1SR2pxdkJTiwmZVNVtSlLpcULCBI6x
dh9Lcg9WAHe01+UPiabhA/BpephAvNBDVFM8joaxnap6Jkv3Z8pP1bmfYxyMecMrb+TjlDDPfx7y
mOoWbEbizBGO+sggMyunXdWcHeGZZ2xsYhv3zmT/qorEew7VcQShi0kgtiP3rtOZ46R/ggDsfeS6
47cGVssu5e5OnrqaGJ/QGztHkj/5ldJ5nvpgfOXJjtxvrRS5+QihGoHALGBGt4xxZfjRJjOZYJyD
IIoa+kAC+kA4OAUMBJTXnNUXguV0+pBPsIIMTnppAJ8iguTiQmba61Hec7bPmgcphOgccAYpLjXZ
A49aVpCGSBX8PZREh5iGYmiY+yoarM1yMqQmPrDeimBuYtHZhoNH7oph9ua9sNeN6z9jU6YlRnVr
gi3nx0xroJQI1e7ZHrh+e6iKw0DM+pOUNDeOWa5rMLMHeTKnaFI3QQi4LgbJDN1NP2DVa586W2fp
4ZGg6TtUtF5qPDydNZJeAmT9TdfGYyv3Uczwflddi2QQP10qK/OV2FXEmOkCs6ISY/ZVitHf5anx
TWrWCPMWJ3jMH/KIiYmgTWgb61yvYLyWTbKn+Rq9knz9gKKfU7dMpzMiTJfuFx4cUwi04iAb/5Av
gVf5V8X9KohEX96sXkFD8jr+72GwmvcWq3k8iOriS9u2pgzKomWSbyFUyDNtVQWUXwzplNglmJIz
YUY+obd1Q4K7y3a2ZnKMEVntzb+SPdEtNZs0RD4pMz2bCUDaRrGbqxpY1clXfMDC9pRcjS42Vx7g
/YuEETXVKyk01avVWxbIpa8iB16QOMpF3ih/3dP7EXOsQo47jHJaOg20OL+jqWFgEy/TIjtz5axN
CuvSy6oxnz7OR1JNKo+UUWw6o9NeVDdX5HM9Y8EadCAmINFWF3mDohMWNRhXB/P4NrTGVWchw1TD
xDzgmYl3CfsEjR7x6Bof1myuqrBXPKlTCdKuhWsUNc+ToN866OjkJNBrmu8N82PyWb8oftHi7O+7
USufKqsge9uiRokl5UkbqXf62GpF59zk6NUqUbDBxJ/vrQJUbSmN4v5IN61zEt6pYrXVXs3Cb9T3
AEr3SoKReIjLvTdXwAqtNs8sSK+BElBUUmt0Gr4Gedjpl/FT9FiVcRSJLZrX8AgS6/HPWKSMSXmu
R/tvw9OjYWXZXesP+V3i+vXetFWsuW71XYu0evkYl09QfpjjTPK2+a4m4Q7ETnBqlUd55ddVF52X
AadxY6iodqe/IcV56kMvemhMRX9SzBgsLQ/blDpWceSxeCYX6oI6LV35ExQgDFZUwiuCG+1E+dIa
oV/dYrpGSZTA7CIVsqbT97vpzeY/MTyN0acFe4pA8w2stRwd9al2Ufbo3roOrWBxAVgNmLW0I3HP
VXydGQ5GQEolZ4t4MzlqAi52zU6XFjOzd2jlz1WfZLu+Yivll9VwodmgbR0znh4iG30T2z3vVkP8
uOupre7mFusdfTAMiZlyj6SQCwyX69kPTH1FsGJ/y8kV307zvQEV/XJPPuYP7e9n8fD7SHihgf35
YXlvCInKDjFkb8oZt+kowbdmIHswpBezkwYLWHBrNCD2roFWEF9T1xL3s+hiNlpKYaNOwvF9pxJW
3B4UrYSvbsPWneabILWpdbJMZ7OgHvJWceaAy9/32PcBcs27cW+DBt5qytkpRwJk5heqWi12y1yZ
BGl5kIqDOmC80qow33gkza0hg4SHMg2/ZO+ewr7/kIufRH3CydSLzNrXI5G8U1WBUMJESA9N7Bvh
b6T+58979JlDe4zem9bqxCEsGuu+9213bVvu9F4Nw7JIKumru9ZVGqPaIhP3mAnvPdez9qYlMGzM
QnLysfN9hJkYADOH8oaOa7/t7LG+kpbXT3ryLXI0Hd+b061rD9VZPE2Esf4lqGgwJh7Jrj3Jh1Qv
p9M7u7vzSY2vflWIrcL2+z4W+F9q7J2YqO5sLaWiO+ONw6olErbe07kK76ABFU9MOGerQOHNMkzs
jHmGVWL9qaGnmm9RM7xitW1PVDGc1XLyLSjELuqbtRwG5A30h5OvDQX1kXlkIBzSscz+IUn6veaD
auWT1gmCwPuQFeK7/IBDCls7WwBjJk0puTM/NSOnjD7oiGmKmWRapMpZ6cbv8tujj9k8VnWAHJkr
lnm9ba5KVP2Qf2evkYJnTMBXsYsAsDaRsW3EDGiT/5OTkmRfOtEp6MMYXb8yHIzIti+pcRJyGeQA
BLf0oNiEU9h9Y5JeSd8IQwHU/fk0zryEGcqq3rtKBZDlZUeltJBiUX1FvIqajZzzQ9L76lKf9Xo6
vCVZJ3nT63eZYn6L/Cj9keb1d9DyVDQ0Xd3hoqJY5Ghk7jTqU8VRPR+Rp6Q+AfleBaDsjrTwSJ6e
bONpjAhTDmrvOs1+TB8SDeNRqKAUNB71VqvhKBFfuyuHEAE4W9cnrvxt5kX+M0p6kmpzGoa1J+rj
ciaW1jVSXHxIY/iRuuM6Z074YH0KjStTp7PQ63yXxa62KuYbZPUKu6n50E+UN8ciYlH3WMcs3AB/
iNlWFum47iAbvGdqep9mhv6rTmiPjoP+Iygi1EbTmD+oSkSeaEM4qkNs4X5qbAQEWQq4pDPddZWN
MKKhZV88tZoOuI5IvC4R2fzhCLCLtRzHuKalnd9ZebL2Nbu5dPMUItmzLKnyO91jn7swG5o+9bdO
D8wC/bS6y4VPyixloGrbFTqlnFIUnyzyzItrMBjIziaJRcXGEVF2qhWiIRHBnJfgDjZ8/tXQvWuc
kpHj62hYu0y5VXM5w9Y6/5QCZipbVuahTqybjE+UtRdWjnejRCxEbNpmTS42BN1zKTbiMiIixVRZ
JST+bBycrcQpZbQdsCAE6KrylgoS3FHUAGSfzxByHSCehNMHYYb4UrTKPUiChqh1tthQ/HXOxrXf
hOnaGdJkD/7KvhoMzcu9PmyV7dJWgnPvAc+cN2KQ9a6VDsuiV9lMu/p4LYOVSjMbb7RiGbc2CKmB
9blxNipKdK6oHpZnPYjJJwc1SgsrYlIu7mzTjKhaUj3W0x2lkfGM/mHE6N11e97oTR79efzPoTM2
ClYsxd826gTcuJK38Qzd8R1dOVcZqBAz3SBrRrAs+cfySXOGIA9j+ZuMPHZliiaKYb0e9fEO8mPC
ALkEntQWyrYVJDmg26rW7JdjVO5HLxmza5OXT2UjzLNsK0p8uB/nT5Y/WmdB0MUtzg9KWhjHEaQL
p6w7fiAUIBjAq1/l40Zg4wssTRAqpjiNiRifcQ/jdTIfAZ3WoOjZakoehqRPN6Qs5SkFwaxw4vsx
pI8wlgaZWc6UPjgVdU/V7oHi994aqiGbdNJnb8E4hvXW/gnvobx5c6KyzHz01ZS4VXG0CGrdBTO4
XqIp5T3J/rYiY1rJZ8Hq4ubGd219y1UMM9pEpKde9silc+dpZJEqyT+1l58VnYBGL/PIvpy3u0Ll
1Atiq/zMjXG4Vb2y4ANHWaZMfaIN7LIqNsPAV76Sf+jfnkq7vtjIB5VqYros3Hbd2XZ+FTU+WKka
JSwS9n6VeSdpZ0pi82gwc9ErADfm16q70L27EAgnuzJDhxA3TNsgQoJe9N3FSmyj2Zvt0XLdlJrm
aF9TYT6IKioeQja1Q5WVL+QdPS22vGjQk100EFRcNw56yr+ax/LenydkQ1k+RmX5sYXRfwxC1ybM
rj1NcGVPdtK1FGDm/880cvuqOURfjmP5CN2o2fztW3J85eKX8Ul+Z4nXjbeQzehFj5p7ND97y+rL
ezlmeD7VINuAfzINLrm+Y2DvcfSV90yA4VoBT3gg3FRFW0yVFZ+QAgsoVh/HXiQrHM/q7B1SHjWj
DGZ9OTZenjTD1D3jHf2hGdRSYTPUx3HM1ec+Qz4eqpqylYeOXUWnRkHSKg81xY7uQZzd0xVRWZtS
8kx79pqDaf7qdJIho1bzHuRN5X3pBMbcgvkRpzf9K9kSNHUcK1qrAks4AAhltzE7hRKdPBOwY79U
mjAT0P+z1dsCd+uoETnT826IwFZjo3hmuRzGhdM95EO0cCg8f6pvy3WRpkRXG5P/Hbp4eScLrfi/
P4raekb+GEyAmOlPv9Zo2sNWU77VyC6WV3YBjnFZ5nXKNMCPNLV7+Xp5yCK93ZsBar4pav2Db3Qk
q/iCErLSwM3Wsos1jK+yZEkGV79DXN8Cifjr5FeD12rE0ROUROTJ+aA0NfMaZtW9sDz9kobV/XIu
//HKopnbOpX4pqp6d5CvUbVyOqO6+6UIZ9zD/+7Z/WQlhmIrNiLkV2aAedYtX0tGhBze4er33JfY
1jlg4LgH5WsfB0W8Y/ZD0ikfqygErVukBVv298UKJVZwTC4K1puHavblI3oEUk5fhfvy0QKR1cN4
GuefyPRm6+lJePFShy3wLHtQG+eU1z0Jb74mXsMheaYSZ/10s/wSVcr0YijkFRcs0jrF9g76FKJS
KvUlfilWcn83lZm/XUaXDGfrWgo8jLlgIO+VAUxEjDJ7vJM1BDCYYrLdE6LKd4y2OnUdeRVyhM2c
1NmGJNks51jgknpgsz45K3bd7l27qXZypp8n/wJT6aatg2pNYZNpudPC6GT56VtFOGUl+rdi8tOL
H6BKk6/xqm4bellx6qZo848hVg62iM/BOuNSVAlb2GKTy7eDNAbVZySa01tcDYBPMWh4VvOwNEm6
ZOjwXbss9Du9PwKGnlZBL0L2/szC86frgzAid2BmWmVESZwcZ3iASBNcll9AiY01re8+UzM2rkWj
fxlG7B18PqS9FBYM+ps8lQbqrwea1/iKUKciQJh3kwd8ojjMsv4g8sr6CnyUPn+Rv1pzYkKWyxSR
mc1BnqhyJRQbXroZYsJutdgU+6WAzIY7OxHxF/1XNJL5b00Gm/KLpkqgo6Vr8/N/IyP5rlk4YW/o
x4me4Wf82In8ox7b5m4IuQ47KCA7HUfcygIEk5IP7YGGzbdQJGzsOxu5OISpRihiE1GQAk4YVhUD
aWaNh9zltI3tJD0qfnHVury7yYeoBRY7FascuXjjSfSJc+s6RV0RTux+6mCr5W9FU+Jf7DjfCTNv
T3bAwotyufZiWZ26yxRSLjUFT6/XlJu4L6sVuV7ONrMbB2twgO4htgE9pCyhK/sgsSOYdP21XSjK
GgDDdMP88L0rHfVBDXXyavrkp3Cs4Bgp8CdZVKe3PDMOSttGv5hUuGMNB6rSzpYXEx8sBCLejN2a
LC8FufEOgqk8yv2tnhOC69CZiJFAPZn0d1aaHlQ7S9EAYwfp+OxVzbMza06Fl1PaMTKLywzCgTan
4kgeQVzE3S4pJnU3oNd8y6McZzPGpdy368UtZGRdcRsJNhXVKC6z/U26FYw2fmyFO96788CL1c2G
aBDPiEumFCqUxlPToDPKx/HLGeMP+YZ7UdCbLEtSoXL7Y/RC89y0dOBQ1l916tp7L4pRmPsEQGb5
+IFkKETQomwrW3O2pjRi20XCqireLd2BRPkuwgFzGzrTfZgb7XZKcySmEc6IlEYDLI35TBoq13p0
IFtGuZpfC1F9s2YWaDnWLhumAHuHRIOCUtyX5KKv5LPJnH1jAC2KNYH3LcJw3Al1WBD4U0552guw
NNVG/261zBLsMH1li0ra3uYwXpdSuroPIu1LGvpzlsp0NsN9bgXvnVkZVJUpeFRDkJ3NxPuBXoig
kVjcqSYu0lViZjrqEWR4OXCj+W1iglGqY6km/RsKBbEasEU8Nk2PLQkTyDp3+GIFnf9HJ3aAVc1t
pyRtAZDFin3S4thADQS0t1D89iOJxl1KARthM6rhAtdfvhGKIALZae4XNXRPCEeZDmSEdb4GK65W
luDpWLXUC/KqrVxQGTnekIE1movg+GTFOFelaHmM4z1WsvJg1WQgCUvJsIJgBaCQrt2cOXilxqlb
RGb24TtxtGujRD1SL5gIqXTXEW0JSvn69FxVWrFVdaQj0ziVRxKvuMrK0duxmPkyB5MpHCjlWs3y
cxgpiAxdVB8iN8r3zHFB1IlOXaNTje+WblBROfg+oG6bmv3iZuMjSE7jLo77GOq0fbTFaN/hNa9J
PiLYUi5xlmUwlaC6Ov9nvq3+T1qcQ5+GJp6qQDNWDNv4B0edbnBrkUBuHjPbfAf54R+nLgyf2gk0
IoWjlWlRt5EFxpzK1MaNHPXAPvOkKr51l+SEshUeNPA91AVtx58/XV0DPG2U/xLa8CmXYN0YO6f5
iDBRABQoc4QzfAotMA6GzaSkO5Zzgbot8Bln4dN//gNV95/5d/xxrslgrxsa2pKlB/u3Ud/RCPQa
Vc09LkM6pLQnx4/yVeSr/TuhOUT5JqN3Z0UQUOR3Rb2Bhh10wnBv65dBUYsH5NfTNSepDTFmuK8b
XyNvq9fYHuvtXVeV1qqvk+lBlOpTGDbhm5LN9VJ8HwXu0D09s15FjJGE5x7dOAhrPb73ncJY5fPT
AMGw/0KAO0lOLRvjdmCQh9sfPUzBSAMjqSlvQRfZTV73HmKK3viGPn40pk5dIQ5f2pbQRaQ6rFFY
ql6q8VyZVv+sJG+5laj3DrsxigNxCXOkbDc2JZOTWWpi28Z6sZVwLJxqj75JKkHe284FNLm9l/eC
v+7hoIjhTuqPskAnq/l15DMhFVG5LlXtTnrMept4dnAbexREPysZwJUoA2YtY8LxISjYxB2pzbH7
a5RrXLeqPNZATr2WbT/4XwP2Fu8CNsDeK7FZLDkpLIini+KSVq98KfPMSCyWvlPEBFRRWFs/qLzl
nvDg6A2ZaW11rcBA1KHhm4+Cma9ntLOfInR2fwjXFN79DZVPeG39sJNFNiiXDCDhFscj0W22yDBA
aedlRDTTIjkh68tOnsJyDs/ZRp8yCviz4tWJ/U+XN3dD+kIWGnq2q8cZqZ6lrT5oXfclqspsHVQZ
ShzNdj7VlrmAbcYcwKaFW0fo9naZLiIj1a+o3Ks1p2/4Y4x+aA4+vr6cftFaNY8D8b9o8d36nlIQ
+dnamDwsbzE2S5UewLy7LeOy28mVhuhpAmRw2voofUaLVq/wfKCwonx/QNAy3lM+2v4pgZkQIXqG
8DMQNvlolGnfoWvEZ0kMwR9wSPTEWDnEL7lzJmMyxxmx6VoZfruX9Zg/N7JQk2sIDIK6U094y5ha
hi6fCyIIiv7z5W4as1IkT0Y/z44///d/GCpcZCSqxVimGrqtq/8Adred5wNDSYKTOdokE5tW/LsK
pSB63xKdOGz9MetutTNZ66it13LJLfM3ENYUexraxQ4B00R9hzXB8kkiU43XiQlnTE9zKuaInbOz
PO64mNcy7sP3Q3Vn63iZqDlQ2jWnAfMO0BXiopz1lNrOOm0LxGsw3+SNaX0WGAMfzLrFnxb16hl/
0MAqK0aEqF2akUoc1Sr0jrkvvszySgKwflG7xKBAhK6zSoBWyrW9bjek2keu8xJ3NiWcYE6x6LZS
XGUH+g87VeoXa9Q+MiBjJ2Mk/kkCrIvQqA4mNFyyM9cjF/jVsS1240jP0CQBa/IBtxIU2+3SfPC+
3KS7ZZbI7AMaIlq2nms+GWZYrpC0J2cQJrNHswjOTRDr+3pCtyF/ZFKFvQJDS+L6DN2ORgIw2Oqt
rS5Sd90co4WV8gCX4egoXveGUfMr58wlHZRrqbDD5WVjU2kXK44KLEKDsVdjO9xmVjFcDVPgAEhf
RzaxN7bb1YOjWM1uMsmI6qxk7RUgap0qrnHWdtdIEgyzk0IlFGJfSBDyDLrrVeNdXilMk+baGq0j
I0bNUNTVD2XVvBRGO2As+v2wFs3q61gR+xrgpa8ar8EMqlDccdgCa8RozjAmObAZBHU6APMSwDBz
729laN2s98IQGBZjI+A/0vV9//l76qH/Nxbjk1zKx6js4df2B3jf1i3KM+jf8XgXGXG8YQgl/V2M
0Z1X1sxZA8Ha67LT5ss+LGq6kgRLYIu/CjMGHd3PESRAl8zIOTlNMhFBOzrqZrkiA48LWiYZR8QQ
pYlwn0C1GVdN5YLRQ2VjlGZHewdB71SjAfHyF0JUnuU+BdpzcZ9k0TNrvw6/E7urbsZBmYi52Kja
/VqNIrXboGnr2l2UkNHcxPanXmXDSzY6+Q48RnhKI7VduIBlW0ebKST03bXtFWEPpNK1+SNOdcG+
QdE/e3Y9rjYqp0h0YgtehpyWVhTHiJYp4UazGsdUyivtXfdTdXcTyNKTrA7Ov89Q/foz97sjsiFj
u0zOAMwQHloTUiGa1rAr92lg2BviDaMLuWbup+Om+bGlg/nU5MF9G5CS7sTVUa7Q5Vrdpyzl1Ixq
1I8qQtW6Z9nVlm8mS2jpQnwuiZGM79rJdE9SeRNlmTjj6HyCDUeBLSHax2BmW9mihdfbuO3BmAr1
mAsHrh1Hf35MsBBbmVrenYQV6bfO9S+mSphK3wVfOXRqDAkoApGBrIa6jddytnHzzLnKgCzLrm7Q
B5pLRtydRmnhJltk8STAorCHQDg1JJ9jczKq1NpyvkRH12+dPfVcFg1GnR7RkcC1zKIfBW2O54oa
LIoYAsbmFqHsxrc+uzWqK1AIJ1AB/sgYgnd6vZBOo6hCE8Lwi3LN5/oFjgbDrmMoQCMzHiLVKnc5
+uNjH3m/I8Jnvti+GE1QgVEeX2rBu7bVZlywNi4Ra8sWqCtILZTvI6EnS9N8SPGXeeXdvNOSahEr
hTDXjFySip7qG7VO7NfltVHk4QXt+73ESjqVnZ/KtnyPIfpd62Qdq6a/DzQ2L8dsfnOZgjMUG0zz
mhn1p8jbo5+l7euoUV5dHpY/0OtURYjiW368H8qnArCGFaV3cnksb/BQpuvKA5Jd6zlJjY154Bxw
Vnbt7+2WUlnSVT/bqLG2STvHrHvdo+K/y22O1OwyPsExpV9POBXbIVmORPEBuMHOs/1v1O7cgSHT
UT1FFdKBYdKKxwRzF8ylDr2cr+7gWwRPPgXWPXbLxQiVB7WFitput7V+P6lzLyEyP/Apd8+agPlo
WOBZHTOEC4D6fmWQPFp3YBL7uK+2S4kA8+Ra1HM2QjwdaAjjPB+T8SI968SxmlvZUAxeB9SnL1EI
9TmJ0nPoKAHfVwqbKmqqW5mNuMaHod9nQQXu0ytJKQx+KnNpC9xduWrGbLxA+D0vdExU9MPeULNh
NyoaK8RMH0DZ0a0yixbyqWkEaymyksKrZFeDq+ZNwvo0GyM/J0H+5HvDrsTrgnGUVkiCZJgIxM74
cnFTXtVZRt7d22jEjjLGMbDr4WyX02sLVQBAGI0dG0gcKwV/BGPxf0Apq+68y/IZLCpUC73MyjUF
riEPGJhvxOUljjVKIHbuHyxKMi0xtye5uDZNky/ZCTaAs9S97CvLG2jY0Jbnx6Rawm7Du6QgClV+
rjbwgRVw2+K98r3x2NspcsuhLY8SfmWNojpWbO3YC5uHmI3suxEFB7Wqql/zHV1l7QJDTsf4lSh7
PXcczjAkqspU2Ju2w83OtU3lI49eElSbFJU1yIlpka88MRFJFCuvrqfvndC3fhZ28X2kunMeAmq6
96Q10slVrHQj/THyXlb638hie2Rcn86GoabbDPbzhwj6tak9F1M5EmoIaDkZrD1Cge7g5FZzUjsa
H4v3ke7PBU+wu3O8gLU/Ed731swUszpPPQtVhQtHTz5vbPOFdmd7hWZhwMRFdL9QETtQG+e64o2v
//PKlCXoP1amrqFZuqtoKFsN49+32nofGPWQemgGnLE/EvpqnBNGSYmKJ+QhX6clwEC5NETgE28c
3f99SPyoOPljka1Eu7Kjpn6RSwMOCAeoX9JXtCz1ldzhWek/rsmg/Ubfp8SDYXjqzglIzjKa8lGP
85vDWvBB06v0qSWhQsRD/KyWOdtz1zjobmeS08RX7HVB/6IQhoIq3et/UFim12aFT3lLqlGgOdOB
Sd475wa0laloB2DuAUuNrFaf9PneIDIq7RZK/7K3XosZPt4o5akmlfW9zrCv1yWd6jlJQ7Ud9+hm
Ou0zQ7m0842neG+jR4O1ykGJx+Pk37CkJayw7ntWVitBLWa17C2zuZ/utuquMMsIdmZf3wvPOSUg
dBaR2B+Bazt4J03v0k2agyh/hzRz1XpgJJnvAZiVJ3I/Q/v/7A1jr6KpQRJtbKXJVoI15BUlb/xw
/oMD+0HNuL7kK+UOdnl573FdaN6E4QtM4g6q3AmwRHUdDBE9Uhrzd57aTptY85icTXj5K5IkJlxj
yX7Q/f7JnjVoQz0mzOpO8o1VrIb+44zYOruMPgCvLm3Ma5o1ymNl5M+WWxjv/iDCLTo+/Zj7hbK3
w2FYy+62vJkUL9+1poHXZG6HyxssdcTAZdgC9iwpBTt+lCrUqdWdMRNajNYyd5UGrFBOMUNvXvuB
jb6cdWpqRmtUgate7eNrmELsE70VE/mwyWGJIyMp4hemiS9Jns8qG+0ina3/ck3Jkv3fd3tIzw3+
zVeUopC/+Y+wA883CCvEEbNP0tBbj2rxvcXK/uQnnntsiAXb9n6hfUzD0+Tnxk5tooRBDhOmRjtt
X3S++j6QJW3HqftKodo4Tdg+8PG06ns0Gr/sMUyQ4nnAk0ezZXNUzqAT726Ih8HdaB5LrDglKW8c
vDsBauEgLN07a2kgzr3JumczzqAOvY1X1SzKzBmLb6MjNrKQLm/CDlL7ANVu34vqFvaKfZeMjkXr
CS4aJJtw/xuMw9C3tWJ/2mrFYBzoKrAs8b8yJ1HfnKI2yWGEBi2SeqfPNn/VzJU9BBgHK8XcWfMV
+kQDU2lIObQsS/W2eE9Zh22oAFf6poCbfIprcZX7eewuLINjnD1EWEarTvl/lJ3JdtvYtmV/5Y3o
4ybqIse7r0GCNUVRhVW4g6GwHajrGl+fE4eOa4uOtDI7MknJokgCB/vsvdZc9OWQTcMuNcJkUw1G
/KR42Z2akB4W5CQ6twY97zqr81uD3feuNtpomw92eDem6edL+aEmVcZWvH0R8eK5MtVbG+EOV38V
YKUpl7h6Wj7CJHhuCdtBftx8ShJTv+G0WeKK6Ek+y1bN3FcXzfUe8CwwyIRy4ruRFqQpQOwsqxHa
NTuSKT8TDplChMMUUstqezcw2e3hglWRVOOcohyhJFowjrXOouGMPNREmMVxyvpnbn9/sOrX0X82
WR00WjlSQUiRWnk1fmrx1qQIeLud0enm6bKHrOwNNWhw1oUAS1fGeKMHcagsQi0sVtIQvQjUr2S0
qNAhKLoYnP3lRXpQFvMeQABJU7grh4vK/iJpNIahRt5afqF4L7bGLN9jplocI0O+cIIqafDhEkPd
6MCjXRSABu2oVV881nE03Qt642Cl/RKcCSX5zHHMACXHVBDrIdFQr6Rm/lwMvrnM/DDfh/NdGgH3
Vt3bZ3MozY9aufZVKLyFr4GgPUuTHc546xeXUB0GWVi2ksqwosOs5cuskmabo7mn9mhOuo8ORors
fAVlmCqplxiGhEN61jKUTXHK1bHzs2SNvQMxF3a1o9mU8dHCTX8k9/ZyLLVDO57yUu93ps2aqFp1
ftfMPnRrNOSDRVbV5Q0U8KUGt4bb9gVlyqhGN0XbuWKLgYON0e1ESoXl32R5exYhKJVnVK6d9hB2
CHJbjXzmaG8Tdsy+4e+sCvelLfSVRgqLM8jvmAyoX8CS/7iR1xaRz6RVAfF0oj1xm+rS6hTjKSqa
AQdkVq1LzBJPZhoD7vIzezfi4n0iGQdmxMiYCWpttdEaxdjHnk0aMdzDT6Nnf0U6ZWBN4FSWraTZ
+ARz3eTlnLM9b+GxLq7sRGs2l3o7coIVoLdmI1aXUtPe2Crl2yYtvylDRNGSOiwHgSUxFuzjA6ga
8/jjSw6MZhlEsC1/PCZuNcp4W8d64moqJKbcRsgjmjuqRC5GP1JNkBevu+YkN88EyjzFs6PBA5av
QfjdMzNRtga+dRHmg/utXNRmID8kaf1aSBZzSoCtL1rLlHT2s7aZQuhRrTvH3M5T1D6dSR5Y2t/U
QbyUUfss+oElqlYiFL7zIlrXYAHF3cs8vSZqOM0m87b22m+iP5ZwxTO65msbEFpTNs0rU2yapPMA
TXzx5luZnjOaHRVpbSgIdqtxiHeKQPtUeXxPPbMsiio6i4dagyZzadQw971CeUt8e3jqzPYvmvrJ
XwmI3RjOVQ9tabJIrSEOGbn2XMOI/hNTmkVq1ONOChjUi0AsCPK9q5q2ikii2Bk+uRkVzcmLiTeU
EgWXF3we8XJt2hUfuPzI83tfAnMCa5bqMGvitTGK164yM8vBaBrE6tahTbGvXAKSR6kLXZbOiT5O
tM3MNgyw45hdfA4My99i9qYpTin62Ot+Mtw52vAtkvUQBJXCBsks5cew1B5pubLjQAhZc5mDwDGs
U/DNZzGsCEuFyVUcfmakwgRqFhiLb1rEW5/m/xRM7YzjmDMjOhtllmDJlcCxFiYY00MDk/4x6mFd
jkE9raDYfMk739r5aCpcLArIQ3HyGgsTP9sKYkzmVgyXz5XpWUBwF4WJwk48Yg6TdYay+Kx6mbP/
8VAUyvB4zWHpEzW4gM1hFqfLuUHPk47yvqapSJgmBsf/7CTFLUk21pcCgawzN5jrX39I8tvq4IfW
rCG21D8vovrSCF7TwqmOgT59/4LCKl9PAw3y1vTLVTof+MJsMfU9r0aT+4fIVBkIys0izOrCB9MZ
qm5jBO2yrMw7NWzjlyAhUqmqpLdxCBGSV5swG6a/qAE2/nxj5BFCfJtTOlrjwpk9IAZz/7RWipPA
oQDnLd0LPAvryC1ImhisVR8f4TRq+0zuFz8eMqbsLtRM7a7L2YakntWeKlUJTpmJuV7Yq8n1m8r7
DFHdUYQWQba3b5m+oXYLmP3oZHRtqeIANStvF91LO8Xh1kxlZyEUm5ZTYrwJc+JMIIkZqyoCpc7y
KghWDNOYo83lCoDR7oP9IfLB9yeH6aiWZkDAc6hoHdsRk42fBpV0ngcntZN+H1pauB9y1vhyPPlh
f+ePzIAMcy/w2Z0Gt9FsQK+ZgNl3JAIZwKdb7zy7DxjoIDGIwontALfyUB4vt4L/PCa+O9QUYz9+
DijKl8moAU05+XgcVHxo1UwQaHv63JWR5TdcSxkHgZBbtCnXV9+TnhLIw8yo4pI4Pu52uTNtTQUn
sbgLq8tx2bh+xZQKoyol8aMBROEiRqi2wuTQibsd0AmF7R1Qfm9RSKAt5DLKNuGMEhJf4posKUbn
3qLXZvz2HJYNiM657eZbiORr5nBhtRbfcGjBLDJHxdGrgkCH/eZvtQhMnK33/g7tdAPykrswXl8V
fB7DXVbWwLfs6uiR+XIUt+z5FopboqylsJcegnzYqzMLXhpOYhzWNzC2HLPF+j33monfJRqrSCcX
UklMWsS8o2J5oixJze6hDOBIq9VsiJ0J6Z1fN+jRSIuU2bcRA98/mA7t5Kn2o8vvE+N+gCP58nJi
KPPoLyv1ZD3qZnwIJi0/eT0Sc8tJGLdleHvqtPZWLeq9S2SZ0LwFTvL9sdBBsgeaGUYCg8obr05+
/tIE2gbAcU7YB49HFZLYDJvOLiBKbkMft6F7xuAqUdFp0Vcu9v0s0ynBbctpu6nDBLwVggkzYJ8k
AaZ9cuD1CWp0ghWJFV2iaSwV9iIte3k1WJp2JvwmOkS9/ShJod6syLRYAKJJbmU7ZMtSlbUrdlJt
13qHH3sqAs6mA5RRn5HV4pIIRNcLTmqePDVAIeB0oxyVZkGzgv5vZZtKwXCXFB9VzZWV+O7UFtbR
HsOdJHpuJMuqRw7hs9kvo2ka3gKrGJiL280eM5d2b3nVX3GdkBfYgOEeaszmZl+/5GDw3NKerFMq
SyoGLJqdwVi/4Feglzir+bWqTqFksBO26ngg2nZO5aTSWBiNk51IFI6f9XSFM0F71ntEVLUjMcPI
Q+0moU3q6lpUvnZACjqvldegiXR3YnU9Eu5eH8Ut8UVWsD8PZoSBsSYDpekrTsPIDfq+fB3M2t8i
JknXQV0rexDTspsQMm5lfvNcxYMHe22qNoky9i96PSsgI/mtbeXJ7ctQPoxYKutBiymjAcusEyb7
iwsjbezT9KgGGhVVl068F4rnDiWzVi3JnmKnQMgvU6Ecx/lL7mWuV0voIvoa/yWLwlbEh6j59ICl
0qadwcFASS7awlHh7+2oZoIWt/sfHaE0ow2sMt+EyIyW1Btixa2reliZQnKaKS0jsr+/MaAYWvWI
DG8jXE19GcS3DATR8s+m73CMUtdqC3tP4kb/TPz1Im5VFv/KUA6e7UR3epzshcRgNCpzjcWoXTQY
ohaKghR1VRid8bXrJYVlcGkmZNDZFT7PwJNr9v2x9lzg8Ww6rzxitM2X2dDPtU2ifZY1mtCxRzyv
oRzjqF63qr5VdZ8BySz8asBpq7SN0ZHLbNEvveFaMaeDrVne4XINz6WJ2I2hNQ8Wrf2tb2nmoWcQ
QY206vRO/eRY42ZASnknXKbeOGwAJSKUMsAVM/0OlqBnSt4GVyuVAbGgSY5VKkPNai2c4Rm6VFVJ
ZLSKyBoQ66AurElRF8qsrEFU1o5AQEUrownS4jYoOcAKlqnE75tH0mEujb6Kopf6Sr5xanN1SYwL
ekQKfqDkCz0An2J31MfzLDjOMvugGTkDR1v1yG5GG1VqObJZTJS+o0gHT1afaszFl+0ykIcU+Xq0
SJlu6klePFSzoUWrQIiHdv6gzlPmiuYDzts5qCOoR6YlbfBZjJk1vXnpTU6xXHqQKk16KrtiLat9
9eAX9vRAN3DVyrH/7JCdeFO2Dl1GuXUezJ5dJs7fG6/Ih4NvqZxflnWTV343LfIMQEMlSkc7j58T
pVSOSaXJxzj3ORFGyV76UIxc0AlkgM3zFfBGzXEYhyNVzik3lfZrVKaXG5CJ143juUmsJmchcQxr
84RLLTlnGfEAjYgTbL0OtGprBX9qZkwwhqI+d7FXMnHX0y3pwxFAOH1YJpPpgdUBpTH6Y35MMJCv
UlwWaylUZ7T4bO1DRFSjOF/LiTHhw+DHWDcbdtPqsAvV5EYMj0e6KQdT0s0L7lk0X3LTsg4KohxE
MtKSnDI6FkWNe33mwQWp4naeyhgfazZN/4it1xnSBFAoTDcPUzrezwfba06CAgI3L7yXymZaF7Xt
428do0M/PqtI6lzhyC6rFGVYoxcXg/Z8soNp75Zdp1W3uiLlCzttqldxS4HbebklHutVUm0i+TPX
tO6umxRavqZVLoP5dcsW/T3Q44sy8asdyT42aRNQNu1ULV67hqM/1ap8D+NxOLWiIMxSrGZlgphA
UbFT+LZ12/bZuYD6vBMigwIf5Y3WJ0hgayO+0SFN306z6qTpeuXcx027orDOGGhLo2uQHnjXqZ56
NiCgVaO31w3/KwZavHmy0q8i/ForYdwD3RIB/p1DMMpIwq/SJtOi9GRcG01XI1JTcHqK2E0lGr/4
Saoue9mbXKmE4MzGqb4VPaQy7QiuNi2FULoYdZCvNvKhqCa6e3/jXH0rW6u2ijMUykKZb/0QGqNd
zLixSWvdhF2aOwbgksZKf+1mSfo0of7iirgZJ63ZFr4xXsyG5BTQc/M5Qi1rF3nF5IK6xszlBOXt
YBQjUxgfZ9gwpZ8Dz3rC1JGdh0RKL19qOSXDjJp8MM8yV9MjweTjMfGsbCXVOKelrD6XhJkOGMRu
vCTUT21CcofiUy7oBSTJynSOTo8tNhx1TnncMSpaa6CLj0bZlduL8Qw8uUH6zvSnNxJcaZAKe/li
gtpm6M9jtjaQ3jDPqpxy+uJ5tr0V66zp6ChvGirmdd5q5z51Vv/X31GFpHCOxngqI1iwwm/gAxug
YXIv6dn4KaujtzFO1bf5hs/0aDlwZO/EbqTGaKj6zrk0jXol+cWwQzAlSQFJBSM3cpWkVcHgJtg2
XZkmS/GI1eu14P25EJCblkSlLPirGe0/mdf2e7ViqIFe2rmV/UBa28zjl+JuktrOLKR2bnudxks8
F9xaWhUnyxuI9Egd9COMB+SBXBMWH6J6dO1NFIbd4Kc73waoLpDOsakpbks6IX4C5sKywSYb4P5L
7fXlWcmhPLUJoToiRMLjijQ7BCFHlQc69TDIgmkttGNX/j7xWFZmquu1wV+/78wq6lVfgq2XrRm6
JmsgeDBJyVf4oYZsC+SxTrcHV66QckN43VLOkSeBCUOt1PX98rIphLNExMiMK4CjuqcOIIRF1ytX
G4ki1KvmyVQ08ruYl9rig6FwIxDeyQ5NZj2Lz1S8i0HOQ97kPHsGZuwsySAIZBLRXp3zBQjHcB6q
cjxP8xc02diwE/MGWifM/jC8zWs0bFJXhceSBPobMzJNN5BPao/nWQTIRKhPcWV28qGrbdONApqN
uYmCDSJv8vT91rdKwODn/dsD/oDPaP4GBkmc4V5FlEpUGk9hEs8pIeNLVATDrsXPOynyDbabv0Qb
EMW+jD5O+0t0AWk34YUIfJhB2F0FpSMtS8ONZPTYbHidddWUAHnpEd13nnQf1Za/bEgQdoVEps6K
Id8MXp65MxHCIJSe5YDm/NzPEuM1HVjcvurMe/Bc8c4wB2sVjZqxtv2qpDmJ1wG5EVYxpR+OQL/v
wqbJTiaAqN0UWEyzAiTAdll3e7Yw/Yrk3GMB3+wQ28MbRW/pKj6fY1kXW3LLsALNsinHHBWQElLx
2trGLCNBbmanXsEGAoYis2/Oub68tWJjzQIx3eKkIy+4HT6rCfRzJq2wW+ZV0noFVFhufn/Uol6+
bhhoFrplVI46/VBU0lfa7UrttdYiq35fwNZ3a208CP2WEham2xWFvNfM1kI5kTz6A+B+qSgP5jwJ
IG0xcy/jbjYo1k3HZkZEBA4mEg6OnuSRGHeCh4YVp2vPEsytGKnGcvIS5SJqrNB7s1NLgMsD7MQQ
Gzo3NGSCRSxn9YM19voGASkMC5p4yhqecbegP0CejDauZTkqt7keFSu5w8WpTTmArXGanj21oXNa
zIwhT7XochBOyE7gJBJ5fwT02lJCj6fqSQHrznO9NDJzuRf10nyvsWv5XhyT8z0dYo8dGRshYhBk
E7kJcAlTQ8VU1nauE7QwKzyEMipG9p5O7OtiSYsXkdSqx0s6tM2yuxEu2NHoXzjv9e0QnkQ0Lnas
JYQgZg1zk4O3CSUZOTFqSue80ouv4g/rYBLdzPdoWNmgvOdAaTMEGyDFkb1xnCzc+WbgnCGBMvkl
nRllTdkSmKUOri0b0Vb8FnE3DsY1EUjh9JSX5bjuldSVG6smm2sASCtXJO4ughi7LSlkOTRdWTmJ
mo3VpFljfcMyOw/RwMDY68siYADdom0OR6KO1XGXDrryRFz1hc5hUL+JS+VljzZEE6Y4UHjPiQ/F
YM4UC6H4L8upT04RrdhtHxGrPmHZPA8prv1grlSj3nupocM/FHpqLZ3I76SHyWHf1TYKqEA/3ggZ
ZgnIQMPctPZMTUZyAH1Ngra0lZiznH1HMpd4Hu3XIl/Kg7VrZuJylNT7YnLSz97QapR2fXHmsH9B
V5Duvd4/CE0Tsoz6JJn9E3lfLwmbukNeYdmIvQzWUgoRIMNhshPnaj5la7OkTZw22ll0+hsIULoV
6fdCVeVz8cKyGuJ3LtoteVT90deZll9ofrnzMhoO9a0c90et1fWlbPkUm6r0knmOeW4VLvatcxvW
IEdGEyED+ZPOLc4xOjRpW/lLnQJ3NSJnE79QVuWvhRlEH6Dn7LnR/vPc3NGseRqp6tqsl9aVq0Y8
YNCpJMfV4oricfbGzUzZNgEmzVCEKPMR8WbOSatG/9iETIHEwhIH/qcw9NIHY368+s/jCPs+yVoU
7grEmZf6z+FKvUBPku4FbQL/MMiMVGEsVicPxCW91dxYdpNjry9TgJh93JGTmgLLAWSWTOl9x2Ca
+eYYvfZ6xLRP88pHbQD5NN+r1fj744lVaHeG7gEsDrOnblDsXd8YPRMq7ma0VTaqN5xC8s3OUjZq
5zIvg62DRHkhHsODz2NSUpwUAmELuZFQV0wkZBZyF6Lcykd3jLG3+1GsA0AtAFdcwm0QojhsupLK
+rPPQDqa2fTVVtAjv7sxtdPlEfQeN5ZGIwGYqeSiMKjgNzX5UdKbCj+l/JHdURHWnXefsemYMkWf
ACsahn1V1ESZpo96TvKBX7flJ9mgwQQEzX8St3Idsd2PW75DFrMdvAk5L+5+ghUqW1+Iu7RQatTd
ur4IRvt70AWnChowv28XUVCqmx+293Zo4n2qhQ+YjL+rzIXe3KHjiUjDZp2ZOV2JPaEQm3EPrSPL
6NPyYWXN9m3h4UYOo9jtiYG2vQ9GJp6TFZBUPtpffPzXdj5bC0OkG+GI3dCwApI1gvFeKepH8bjs
SxnY9LDdxRQ0nwDNLuLQ2TAaGh7gi5R3fR3ci9YbHPlo14YKaEyvA+cKxQZJPGiSOuRKj/RsdRk6
XUbrWviIHnfrT1ThQms0iEFJJJXb3spOlaXwcfZS+5RVpCrE+nOF9PAY5sQlwlRaX0KZLmyZ3jaq
jRkrzr4soxO1yXeYz5jk9UYp69hN2QloVcDMWk5RIiqxdxSqVoHi6bIOythkhgunBsDtlY72nMvC
2dJ260p0FX2N2YlKdmAZ0HCf22OiRwbj7tlgT7C89JQS2fpsWaDbc3uoj6Q9l66IMwyJTk9HZB9S
2Jw1qZdvaBwhJ9Xq4E+5wkGo4b4ujDn+uzI/96FTEPq99ku09m0ktzeXLfMQRvTzZ6ltqnUNl5xy
2Kqe5bBuFvYtKYDK8rJX/n1ppF0JBTjwHYu6SGZKihNEF9zNn0Yptl6FBE5w6DepPXyZSJgjdxPH
vsItPej5vM2eOBtfe7IVO/6UBYm2MaceHjnK2OXl0+5zxTgWuuza48ySzbhV1BSs4tblsfm7mXjs
/c+xb+YaL8XZKsVrfUG/R0URH+O6u/39S9V/URUyR8XUxtxIRoujOFd+l0BGTJJrdneQbbbaqTWu
bZURzRKMIR3ZoVx0DMeptgh0T5lDFLGtPRpUdUc5HyQIdzbBS9AdJnFVmp3+MeTjfYuIqgwNLlTz
Q6GfnxlFcDJGXXYz6gannV+NL0on9YjD6hDZhXb2FARotJPMY2dx9St74ucZDcrse6yzXdqnXvfG
F4l3mcSr7K/RbpgNZOHj798Q+xol61iG5TgqGy0Ll7FsXF3aUGtJWqAp0v6yY9Mb2WN7NitJ47ze
SvOpokTaS5hI+XkqyQVFxz8jo3Qj2Y6kxLv1ZBdrCNnFQ6AoEsyKfB0gvnyI5i8EZ7ACmc8Ss5tj
ocX7vKp0m+5wJLlB1pI0OOPTvGzaJ4qc3fhSSyPbUpuFPi8u/Lw3DfJznEExaNVhL/wqVYejL0Sk
IEGYK5zhJQzgwIaZhzUo+tqV9OxYv4xNnw3ekfRa83Krmm/h5ULfE5PnyEUIJ868XasMqVwZOnII
zEwTQJwMZqziPDnOkNCww3+kN5Z/sobwUGKXQtVHaxgrVQeX2c6frQyZOXk01Sad75Y67VlTqX06
LU22sDx7XIFIc2XRo/UT/2G+Jzq2fCT+idwUE9VuS9Lh3O7MWsU+XFaD33/QivbLwNQyFVVWbEWj
4LIs80pQRQ8V4hjd3QM/lO84c6f7juBq2YqdNVujem3PeHsakpWDmjWasmc99BhmdeNz3TdfCkad
qVYj55uDdWqcBysnwQko2Vygxp5wSH8eqJeqHLgp8h7SSecenK44O2miVhI1kWkotywo6SM8yPxg
ddF9IXsPiQ6ZSXwhfzG48aoEOJz4300DOtHpQ2mtksh8cY4NtMHPfmwcLlsNpE00y5OxXoqg08Ih
a8MJq2MV6OpCqIRaG3c9NCAW/ilG31u8ESKa7Ku88+gq6DTBfHU3JjVwKkr53aXIlzO8ZoLhyO74
rHnYHLLB+JPIW7iSduMtLxMxBuxMNFFJiXFZq2vn1iS5dwi9r4mMuUtIWIt2HO8Ipr4IWHPF3F/W
TJTB9V7oYKc8lA6TBgrd0EBp0az01/GMlMswUPqtdB/Q/V36ZXbKm7x7tAKHzCzwn25YaN5zXrA6
Y5L+XCH6pFMJx0gdJ6AYKJz2npMXNC3/ttF5WagtHcM80B3iYqcVGynXNkrjMyySCyI1x9PYKNLT
BKXsYAZqgIA59J8VSY42fstMyWva4D5yird8GtaiN9xIdeU2OWqS1JOfmiAj+q03KRRmXQBiJA6i
+cjIKttYTbO03s8KfYu0+1lIZ6bIMz5QB+jXLmaWd6yNGoubYygWVzYK+p+uaGoa2q1uV8ahguXz
GMKpDduCLIRIKW+ItFA/Dw2vTGnL+CGHmr5GasOcE8Xcuh9s6/sYhnZxtx5ScqcUtDEEhWrgcG6F
l1eoYuoYz7sqw77r9Xyfz3KRRuzfIa0TLNn13jqDNJ/F/qOEt/+LuJE3j11dJvc+iG8Mg0p01tTA
2OpxpW7FDm3ejnU0oSBTQ2IJRubLv18JzF+WfEdhJ+OYLAL8a14v+VzEGPtXFl4qxYEP2LxAq0Du
MUxysFZ6uuCX+1mdknTQysw2fLs/mm3z1KRBi6whJCJTLGdMow/gR7XL3Wr+rrir2Bss9MpnjHCY
HNF2IBgtGOO08/VjHpwarbOOI7169vpM2mBhLjd+34fbCydYsjNzMZQQDpyZTCRGaBA2u7N+JnOc
4GXT8L1vYQaCKU6zlzRPWtp2lnZK8KIjWzBI+9GULx1pRndSl6ZYCiPpLVHLVTH03reY/xgUnnNA
ux2vM+lBDE7sqjCPpU2irhhUag2HxRSk1cbJ6w8+AVX9ZUOJpgJ0OzUI+i6VNvX74zMqwB80FRyq
UefPS6K+dTvAIFC/aCABGsNOW1fhn7y/T5JdFC7ADX8leOICMlLq8jdxT1w+fewrGHXkg/hQ0NPu
mK1ldxX6731Exu6i7zyX3BuCbxFxFmpJZKGevxXSTU63gUCwUTviBC/eevoIoLet9rGj5lhZvS4d
MRaxDyq0VVGq4WvjJGttBkxODi5VMpQQEEittfc1JVnStZPcUaHZZ+RGfVsPbX2rzbfUNklXOP33
JjbuRdSU/LA3hNKianplG2gsa3Yh79gh13dS79vrJiqQmc8Kz2nAFqOVwV0G/plEueGO5r66gD6P
kPmiaw3Av2TAUQsaCJ8smI/BPDiOJpXrvsd0yValdWlEpb4qmFUcPEwNCbXaPVFq3UqxEGQEbZ/s
cMZIriAOSQbobCvW71QGnpdRqKZuiBTQ78QYFq8je7OCaIl2QVOxuLfkUd87UU5jdUa37BQtrF8v
kbBjZNnbap4qXfJgJfaAsRWgh9ExoyYxEpma6ISkrpvFBRvKpnvjl+xV8PuQgzQnBAtIbmW3u4Go
yblOiOFIKuSXoYndRKri3ZtsYhaNwX+45BRJahZt0NbZGzsDUlGSTHUeLR2pZs+Uf5oc9WwPh548
xq9DH8zzMX4gtu8jhYpowXx0oKGf6y58w/uET+pijhIbLyfI4gXQXeZXUC3cyTKUGy/t1pbOAWaY
2k4nmeDNqet4GdBnu6/MbBsOU7EixQIjfGA0DwUxUItW51QTTqsm6c+VgcEeYBY0hyxwNmSZTjvF
n6STllWQYLvwDHcjXmKfWCDzH08/VuFspPRAnyXfyFgH1sSntPBQ/r5l29W9o1anOqPZ11lyfR/3
Xrvr2kqHlWgserNiTp/ZGyFH8DX/qznF421ZKd0nm4aqoSWPRqXvRWtrdrxtlD6LSYosFkWaQRvy
EqiVDNXVziiWMtKLvZh5ZQZiJWyqpCQGBmz+vyVEnSSbq8qsVJJD/35M3NKrtjzoXbRTJAlZkT0S
15cl5uEy8RFXgP/1Zfjf/jf2nsLfX//Pf3P/S17Q2/QBtby/+z+POfm+6X/P/+c/P3P1IzfhFzxD
+V/Nb39q8y0/vRELdf1D734zz/79r3Pfmrd3d1ZZEzbjXfutGu+/1W3SiL+C1zH/5P/rN//rm/gt
j2Px7d9/fMnbrJl/Gzr67I/v35pxB+xyfrpUzr//+zfnF/DvP16/pd9+/flvb3Xz7z8M/V9UXsas
9tUpKRSLiqP/Nn9HV/5lA4VBiMiOke6gSd2d5VUT/PsPhZsEqoqb6r/YXctstRSZRU5T//j7Zb77
uH58fP+VtYCkQhLM+D3vr+CUM4xMFfrYM6RFU2zratOGkpG9goMCls7/nVcturMTLpJ1sCbEzUVH
r26aTfTBAGXeHvzoj4nnBM9vqgZ+AlujI/r+kqWWraqEdQdAMxqI9nsq9aci+/On9/v7C/35hamz
Aendk8zPIxsmWhx2kMr1dZEh+1BPA20HX5OTIVgxrJuCgw1Wx3JrYsubB2rvxF5jRpG1tRFOyJ/d
VgZDvPCU1H5h91EFMFoDNtltoXXm1opiezwCXdWNbZValbZSw7r/nBVRytzWZDIR7aJ0GKdXyxpI
S1MbQ2+WoQYtntqvdspkScsshKfUTt70wetVfn29iqoRiKjbMmYX81rEmjfpgBMX4G6/tDfVS72q
HgmSd0F9OYvSpQhapW6xsdzfv82/PqtlKbR5VI5l1VKvdeVATQeEmGazTI3GXETqNPvcnNKLFyoF
wc7yIuJXf/+UyvvGCx8rDhROE9WxeamM4K52n4lPIpuJMXqpb7pjtu62iETXyJ7XH7nc3o/5Lk9E
Teswlp4NRNfVLRLqqMTWh1Wv/dR0pxwhlmc8IA2OGmUzMKP9/Qv75bTgdbHBAJXHk3HUXr0u3Yl9
I6SIXrJZGHBs2UrGJaqHbrrp5z9y9/un+4cjBosnJyErjaLLqnp1GlIjad3QNghzb7vjsHOe/RV6
30XrZodhyR58CX7pk/L6wbOqv5yXFnWqgexOAXRqX7fNHGtMS6lPmyXJLxt51W7STbadlpQSn0I3
+mD3Ni+TV6uAjWHJ5LTW5rGLOR+/P+3eGk2pW6wr1TI6du64IigQzaDruVBX1s5GWYHFXvq3+Hl4
6g9OjX94f98/99X7m3kNQBmF556+DC6u9y3h3Ptp66wA4ueL5r7MFtDsF8b//+fK80LKMJlOM4jQ
ro6jynamKmqgxBZusrM35hImy9pah3emO+2bcklW2DJ0vQ/e6n9YcN8/7dVbrQWJ3MjMDJY1EU47
/y08javqKG07Nz2Zy3LZHZLDvAz1+grHU7hT19mKLe1Se43X9faDo+zXden9H3P13ptRXrAb548Z
1vlJWqQrQJhbaYWYd0kIzDrYWy79m9Xvn/XX9cIm7lC1beBHLMO/HNpYKmwikCpkRzlMjkJX2k99
12PJ14cxlTYd7BOV5NK+mki7rcem/uDk+uVibtl86I4hvHowH69eddAyKKzQ1y4D84uuPxvGB7//
nw7pd08wvwM/nU4WzNnAVnmCfhm/aWtzGd7Fn3B1MO1fAAVcNnfF5/FZO//+fVV+XRnfv675LP/p
aYuktdlM8LT6pniM0wVkPDSNmbGghHgEvugaSDxhdrx+dFD/w2H08+sVM4CfnpjGukOtwhMP1Y2F
ZnKKXnT9k5H4H60Vv17TeIVcvh3cWQxQ5KtzVgo8qVR1ngjtyDrdxxvrpt5Fi9DVTx+8l/N79b4u
mp/JQW9oUn3K19zBQq09FPLze3lnLYw12cDlYrAWVbCIHkwXchYL/wjH5pMVLeq9fqo/AIXNx+DV
81MxUMCyInMdvx6Al5paO7Vh8vxhvcvJOJU7om48c9sP5kIb/A+WpX86diyFMpsqxXJQZ8/v/E8f
Yck1yCwyVoKxKVxvIvNGM4CwvWY+HsD27AFORaSzLKVo3cFmNrpPZfBayBNhTfcfvPW/nJ42xb0B
xoF+KnK263piimjp1a01Lc07hXOn/zRsi228qVmU/KX/RSLS+oOS4tfy3japkzieuARaOhbe96++
gVJdYLQZudpyum70JbEOS/3s3ET32lJeBCvlo3P1+kVC+TV4r415BM6zXi+CpK9aDqxyUnOSvwYD
sG/42YMT35Gq0Mol9qJg25JjakTt46C1i6kHLlSzr43Sj/6S6+VY/CW2rOGxobJy9KsL0v/h7DyW
K1fOZvtEiIA3U7jt6F2bCYJks+G9x9PfhdbgJ0EG95UmUiiODmsDKPtV5sokUgkWqMXcCRqLckvj
pDOgLeJA6K4XYQavLYALuLgLm61Fbb1YUj05qg/UjtyUat1MjGlY9jvR7M4M96/ekUwiM4cTbVVA
bg5dkVaGuYywzSlRcBWSavdoX77vbNthvj78+ybWn/Cu2+tlNeWCQhOrV12OOqdsb8hxW/k99qDj
rI1YkbGifd/qpwVi2+xmHpOVvkddRLN95lqKQ3blWz6x4yJnyEnR5CiOsNOc1IePdW63/mXbGlxC
pHkcz0VtszjlKO+MSl3oeQgJhMTyypL7ZqyWQ//TqBpbFCsqgeMRvaNniaOv4D2VwQ0C8N1Tl3a0
yDj3Or7qgu9/0mbhClJRIOGTLmjd53/Vo+IqLw/zFYocF8fbU3NVPlCAtLHL/beznsz8ohMWLurr
TkTbjnuGZWhG6tA5ml2bjsVp8NDvMKvg8btct0Cgf9zbP//1x+fsAmmHPRBkEG074LTWFAhHtmon
uBR+yk9I3TXBwaaX+OAg2Wxr2dNkOdaTuD9XUfjc27mDUAyTg8VaPlkLJ+97+9KXZRiIeskGAQbG
jgOTr/rnm5Fk/s77xUuWPrRjbBaTAg4k1WPaQZbsCjbMvx0BWDtjV/vx9bnt5L+l8FNrOkmlzOEU
jP5RGd6N4ayuA30gGNOJDvGV5uNJsztb4PuF7OCF851m/fXb9piPoGSwd+S/N1cJHYDNdDJIaBGP
zWE9WPf+6IZO7huHMz1luwlY3+P7ltb3/O7JqIkI1GYpcyaHxYXBeYr4z4xzGUpmX/HmvWwnx8I5
Nyy+6iYMCPjOnARFbk0+NivXxhSVmrQ2G+wKH9m3Xx+63dnH+zy/8/fftbOZfM3MAiPdy3Bej9bP
8C5yxl14jB0IwDnvs+LbnZ38tltkmSP1unGkEqNLJnqUj4+GaZAb4CmNOOjqu8mFSPiTccj77F1S
nEMndQnSODfLbLfH/xpFt09XYRGztmAVEym4Ypo0SuDlHoBFbbPCNg1jonZF/HT2eL0eNaXh8lzd
6dO2jsfknKMy1Ne29e3z5lwOjcC3QuYa46d0gZTYY6G/UK97d3bxjp/Gk3Sm1/7bKn4YH5s2N71W
m7hJy7hqo1aq/STP/ln9LV+iwfupOpkrXDW9P901Hq7RdZKL/XPP/PkTG9qKsFFkVV/1o5u1VZcW
Vc9b3bRDQXhM9f4kzeqrmvYXZwbn2lU+PibtyNRnKOdJOt/4Y1ciFcrizkcx7c4dvfGq3aU7WBuH
7nLcnxuQG4yUsVadVvuHaq67cyrem25bN1yT9UjB7NbTveWaWtvkdjdYy/IrurLLlWKxLy+0Y3SV
3LUP2pGaq08x53i+VPTl20WxxjTLIqZu5wY2yZladTBfA+CK+Xirqn8X48yrPdfGZl7IEQqaAnAo
fECXqVThgHvM2/vvP9+nuWd9o++eY/P1uqBIsmptI1YLe+xrt7H+61PF+tWQQ6gSNxAKnXHThjl2
5A1Tg+KrZUQ0BLv/7C0ibh7T9IKsWNFNXeFwrrdIX/XM9+1udvTxog5w3GmXmJNwL+0FR0QbYgd2
7sb+2dY2iz24wPWkxvpLSYc7Em1zdjLmIVmURNbt7GL0ZC/zu33gJ08UDffYp86cyzef7VNjm81r
HPdBVkGktU0yjov9kAzu9/1CohN8HNj/2rCoUKFZBCdNUuHHgQ1VT0hg3ut2hw/ztQTfz6owV0p8
nRR3VXRnWs0JpfFuxt5xyIdsD0gTBZl2Xy4Y8iEg24tVAp1S8xgHenalDtJLBwDIHGcC68Ah2GMi
39acrY0QcklMMHaArMPSxtlJexhuQ5Bco3v3515zhprA4T4/YXi6zdv4d9YSARTlluRGJgL4NviF
ZApoDlZnfcH0Y824FvX5hhvyECiPmB/QYjHVC8VbQJyEpwbGY21WSHEKuQT3XNyZq1gHmd4tFNrg
sip1hJWkVdkWN8qJr4dGdiVMatRdtxU4XL/qS/zoZVwKD2Gn67JH/oqWuCpQbeLArMGvMmMBmmbK
vjzHI/AoawpZ7mRzTOzINIMLvcmiFwv18j0gjg7L6WR5wzBVx0wvMLSqa8C8WMBym3WovRSsnaAU
yVOaxeE1AeF4Jah1ex33w3gtiJm80wkSW2/2c+1NiVQM1jJmN91mYTQ9vRdBqqqzjgnqSerF/i7t
Zty/ZlfdpRpyLrJ0YqcqLiqEGEmT6F5JJosLszi4jxotu+qFkECTbBj1CyvIrxM2tbm2lE94V/kX
pbIufswNwJ1akADIIIhW+5+kWFrTsY7UtGspv8UhPOmxg5JsMKMhlpHssNVDmdsDIZeaP3EqEFlo
SwV2tMjByjjUgt2VeSSW9A4tTnS/z0ApX5J8q1UXWFSJL8UtH2S/6wXhrN20pQVaHLjWAIt9KtnV
l0uCtZGbCxdZQKsfcwIaqTKDsWYbkhnRTNZSr9Xlb8SQUJbwtcSoxJa64XynGrLkSoaQZvYCg6Q/
BGgvm8kz2awReBBqYts9LaM2RW6jRYQLR/q89A/Qw8Q8ccMuUNXMnpO0TRA8QEKBIW7qI4peKJZa
C26o0PDHRLE2vBFtE0gQniPIrJJUFiMVcLwVRMIANwh/TEU1Z4CWjb64GpOi4zPDCqAS4FDLCeTq
aNaaXv2VAzo6Zr0pryp1R+4wfI4grPLQbxS5lvPeXRJC33XeDtFe6rzYAZl8C5YGeVmCavgrYK2o
dbuC16zfSGOlGwSmF1UUPZLzk+v1jppUB4S4GFKENU8ZilfUH4NCcMvLGGelWTnj+gr3iW428V+U
TFjA7LjNLEqFvUKvgkTZvEWWnBDjiHzgUHZZQ3ofOmes96reKPteKNDp6jOjLGXixvRzI6fUJ7hs
DYbhiYzz/FU2Q5O6FLIbqAFi3/zUhmUanzSpU6oHugLlJKFfaiArkRVPPtZJrIqBkmsY7bOkLb1M
E+T7hGgF4hAzuMDeAF6DWQev+BFhkkl+PenvMRFjSB/hrCJMfG4HUb5DoNjsGrrYRbUQBlgpRCCG
9DsnQFzqNGFP3o4qONK4tG6X1IEdGYQw6FnaOlVFNVEQ9Pa2RWgM8qC7imC90GsFcqyrHheAhNSS
/QbRib0Svc1WzlaZLYhNMnroRGlLqqFBqqWhNxQBGdeOzIe/BBQ12dUwyrBZVMsvOmCTTi0His8w
fJitrDjxteWbfuiSC2Mu0Z6sLsxyGrN91CQtoG7VcvlsyKPTdoKIl55wg6aLHcOhVG0V+Cxzb6yT
hEyclpcJmfySSyhrR02KXSNCeW1ryGiOXaNqTkQVzWnLjtQGgudAwSnAKzCH70q5CRxiOQ1rRzir
4hhWAUhZSgu3Tjn2q/Ug2lyyr6ETxjGQcCnkwUkC0OIU+XAso0Fww1R9gvVzqbTKUbA0F3ZnaLcD
ZgHFYFQThjq/Ghq+LFV30mr4oySKj/MSjGgM7ag8YMHZkXPk1dVwNErNzVhJ6vhZSioWtPj3VJSA
61P5Pg96AK/oaJplRw6z24Slt0wBBphBPuWg1y/iqKqdBcJFSeBW1nDQDpcHoyPTEPTujzaouPwN
J64tVQSGU1k7iZQc8hndl6Xew3mxmPuMGKMDIop5zIRDuSyUFIeXBcIh0m07FgA/TcYDJSdHUMX9
AAvHHBTYRY0WO8YkP3Tlc2BgzKhwSCXKqWMItVpe4EwLH8vGPA7mm5EOIwiKAey3Ud/qw0zEk6WP
thDIAxdLChJ5IhMdKjSD3yuB8TsVjDcowIgCFxkNe5FbzCAph9A4JtxRAJDKVaHd6SNbKFYTF59B
4UJ+auyuVw71nPEe4tIpm6wHNwBVSDd64RSVJFLFbfFc60SCwUJi9h93WtFk2FWr+7k3vW7Gb9qN
8Q1A/GQXE8LAtJ3d54pFvG5EYgGY0J9CW2qwFURaGZfihn2JQBh8ZF0uSmQ5I9Rm3HhMukMV5KdA
Q1Wm6D85eM9IDXJHhUXd6cutURc7Y6lulEF6SzDB23EJwqAsKgrc6hw4lZ49ZmX/EJfpfARi/kK+
ExLjoRh9Yahvinq8wiv02reiiK+47TAQ5+RQYXQi5c1LjBLRLVOu0ZoH8K6cp1GtKNMvSSseys4U
bbngUwt5fQcczMNhftdq8i26W0dCjO2LmJNZ/ATZXSCB2KWsPjR9ZNmAVVIn5prSWUhtuhEJ9LBD
FZOjHHQC9mvZuNVEEl3FpbhqG4scWVKo3b6VsruURCQbMGjqW0JEDKASEY4Xh3/rtI3cEpCOZ0qw
O8o6zPEpIcpOQ+V3MOvswMLqjhF6b4K0LuImdVqsnUbPuqwLOUxuopWaKHyQkuhFJrpYUkTkt5Zm
Ywk/qom5N/tq36b5pZGHR4FNjjPmSupYYal4gMZfNal4lKAmOkMRSg4RXdTJekm/TltL9hHqt3s9
FNDTT49sIUq7znm/OKObkzK19Y2SJMfc1B7mItjJPSdCEVd0HYY3Sij+jrvhteszbzYXZr/pkNXy
qU+qXWdBKMobr1Tb54UNGuRG9gqK0xbD366OD8C/ufKJJtssBsZoY93A+zr1sBNswQhfCU8g9pcz
/SLHj6SlvfYdc4AQ1d6k69dFptxWavULZeBlV5HCIzbXDagTO9OpjRlijVVL2Q3yeL+0/UNgkh1f
ZTeGnjzBof7RNMxwxK9H7hDqvye9cVUdGleoW4HPovhLAeyelWxusX8L0LXZCCVF6TRlDe2uzu77
SbicULM2iEhrmPCBlaZoObnYn2NyHhdyy0qAaWWIqUztQ/FQm3G7w7P0q1eMnzo5ha42LVdRNrxl
fXoTELRsd9X4M0QmBBlgWaG9DXFn5BCCK78ol/rGVJVTUZTPNSQbdJujdpEs1k+E+I7S51dqUXd2
J1SBG8XGY9zMN3h8sIQaM6qCPPagdZJ7IUZgg1V92U8ge9D8j5U3FXLnI/JMbSNWfiXJXLBxD29E
QbgcOzppbcFP5WflO0qh2XUejTBvWtjwYiJPvgnMHp4UPJcRo66X69mDalUPzCSmP6KLd3MdI4jN
xpK0ZUuu8HDLBUhLEFj6Thi68CqLFO5y6PRu1zShrZYCbZIy5IJE+ZHVY2nPoqC7+VS4Ua7DtHrJ
V5ToPK8nnRhF7tw8As1ytWS4aLE0pODWnD5SBA+zWmZ3ofZCcnyGxlP5ExXd4FiTMu+7tszcUNZ9
PAy5LWvpMYoskAYQvRwkOZZdsbfaNYR/CYR52ENfzo+VZWYuIVS1I5dT5RbaTG5eV5+g/cS2Fswl
kRZSsQcH8GpKw0Hs5MepT+7NoQIf2KK+koXgh5YbvyayleVB+KHn011XF5c67BAngNODJZNYAF26
wFX9FhuJw65vAt8ZPmeLCe88H0OvWu/FlJnbqViEmjW3v9WuUN2sBA7PKYdF0lqNSOB9bSXMOASU
4UFts7+9SeppW1V/CW3cBzpcy1or2MtEyl0wYADvdG2nJrUHv/raqIi70RojdzSydRJD6I6jVUG9
SuodVLXAiWfpV9Xq7akVMUcuhfU7WeIYy75ybaa17IdC0zi6Wlwa43K7YGn2zLq7SBIIOnpxYXTS
I7lJ14kRHGRpPjV596asJGy8v6KdttV1MAR7XSVsU4lvukY5Kp3xQnjttQiwx66U7G6WS9AdbZAc
oqoPNDu3YO85FmdaO26G0R6GpPoZxjMpCZnoWQaZMBPsV1GQnsVZEg9t3+2ZVqH6Cdnsh1LTO3E6
7cOmO41LeKT/4hcI7nB27rSsILRJTe81FjN6vXplCS20uoksD91cboUItcOgCb/6ibKqEGfLrp0k
5a6zmvzY6QW3ETEiroHJBNH0ZT3NaDTymCQiOd9lWbhP4LKvuwJbMVdAsaX/ierMb3LORYQlxl6J
1vS5jucWx9CoeEsvLdRy4t6bRmAggknI7DBPj3ggwH3k+l3GZc91W3Bv32E0tzFZHqxSeK5rFe2/
5s6a8dgP6aXcytUpHabRbmqw7PKsOVK1HNhSHmaNGIa6eUwk4jAVsX3IYlODLKQnh1hBoiO3k61F
RPlJ6LXdSgWhkMeHODatpyIlBM4eLZVsG6NpPKNCxdYbmuCWBPE86uqkuUPc9YB0BHEkGbDVriZR
jMj+m+RTqxbtaeoldl1KbbTcBRrQIBt1/tGTWLhPk9h6rQLMHA36eN0mPR1o3DBhHMuJeEjaV02d
BlcuQC8WWvAYawg+85BKZZ/t84hTR0C+GtSPQQclITynjXWU8lhxDSlxmgKautJ3dt12jLxAvsr7
9m/dNV4WF0dzIOJs6qgyia1jFcmaCg/5Jy8O/QiAM2yWk5V3D0BTjslEpGdHd86iBsOH9EQ97k4h
Fkeq3wx59lmw8f+SJsZ+UVKgoQwuBgovjzUX3XhlFwWY5iaqL/A/2URqEg7mh/PoNc11qDT3FQGa
8E3GTrZHEYbLLLDdNuzWOui6NxmRa8hPncL+FPKRWPIoYgUxudfh34iK8SYVXeqWFkK3UDyVUf5L
kuhiChqT8rEh+JyY5SCt3UHq2XL3lb0gry173ZOn2Ymz2SFW0NaM+bIMy7tiaY416ObBRJWCoEDq
r6qxuZlAW4nyn0GrvVJC1CcartxXt6r+UyuOfS16kZJhRPsbVcdKJ5NACS4i6Ce5NV5qGRItUXCH
PD61WvjcEGMwsUDm2lM3SXdSZ2FALAmQjWTjgnqjAoCRTDjXSGXpVOjh5PRDwmkoFgNP7iTTFTMi
vALkEE+zVQn7Dr7poRVQNyiGwL+WzE/mZNxwFX1dmVTJoIyfWJ3jhzwNW1tTYR5NogoIB8g/iVH6
nRigcp8Uy27ygeCQ8diGqshLCp7iAkMPqDg7XysOgzAfp7ZrH0S28jtREl6sSD3VEeu8oGo/pTy4
C+TZM4bGJQZ8Ykuf3fYzGXNKEoJQLRPjVGRzB3LPmLGwlb/6uj9FAwApAcxUg08YBTslSVmeMf8X
D2FjFA7IYo0ttdw5jVLu47bdcYi7qckDx31AJIBYzV4gVKEvZN1PMjNmpG6J21FST3qNY1Wg4IsS
WnYUhbr4gUhdsE2YySdJfoAhAYJJyMBGBFJDTnkgJpKtyQIxXkNrEmibUjfTWDbmib2z9ExuX8Uh
t7vDxNq5Q+cyHRPyuhrwK1sBija0hqfVBytgBZEu5/i6tfZGZOAw4jA46leTwh0HuMxIRAygXElx
feBMwvDYDyNWzNxwhyQkkTWZLnHB7fM5yog5HmEayPhImGD7EaaWZdpLPLjUw44jWICCDN6MoBVD
BSACGYr/tZCqU4V3ZcPfSosLUa6PYwnJIlNviJu1Ia4ccjHxVLlERt1IppcEBhPQeFtqUeCO1S7F
VpvE5dtcKm43PGnzG1ztXJEeQ7jbaX1XtTdtnh5aTXyJZPSVabIfxxmFVfQ4SM0VS6JtoX3RCWEW
HnTQVn24z0qDRKi/UOQM663Wn7nb4lgClGWar/NiD6HcmxLruMSRzQ6LknBETOlFTYyMMQEqWpgv
GIaRnQ8CEi7lRq0Cgluy4g95rjhYDgz1Gox3NV1N2W86tislmtcFIHhH+W2erCs1s353ZH7DPCE6
2M/WzO4OwT2DB5msCOM2Bm6Z7FOCinVjh/owc5ISvkw19bZmXjKKMEDfLZHmCXKODFDgNOfXEk40
qXWtLsFO7C3qqyz78OuORI5cUctDxT15VBz4k9hy6udaaF5qdndq9oOI6QtMdk5G9xbr0ouz1V7D
aXti9wNoW09/aMGr3iFXq/D6txKDKSwNNwGpU2SRAyAPZ2hEkTxJj7Lwa0DSZWYPJmttFPS3MogZ
VhvwYDXgvvgmFtI9nHu3wP81US3JtIea/0s6/qnz+CGmkBfP6PNYtRCp7fCZL44ZpUxaF5j4sAJ7
iimxQWDtTZk4pf46zDSPeiKI3IthuJNqTp87oz5NesReX3gTjL/FYnHouyyqw2AuTk5CvJU/kNnN
HjzYda3gU8JnsiKmBZklB5F8KJbDGFNxCHryL0eoClN5r0A0otRkZ2uCTqGv4a7umNZXBs54odLs
uRGcKTC9ecrIqGFXxnpSwcVOZfEp6V+bnrU3OrYTZEpKw2rAnSqxksDgvKwdPcMy+KaG3zSWH0WV
K61hGOONmbL2IGcq21MB+ikR/qoZoWXLIWYtYFfFiiXfRexUijbbqZwdYYThRqAMPr3M7NC6FB2M
xeX4lNmtLtrlQM17jk9wHB3KVPuFQ3HKn1HCwY4lQraXHFdattR47zlKUTIKrI4w6fTAwdUO0lNG
NNNVLliw1WOj2UG5A6o140xdOlzLdTYRfwWFTYBVr4t/1ICr+72hz9MNVdMsBN7yh3ShFxY+Haxt
24QvAzuX3VAZ9TlYxaebHwvFJffkqKMkU/6E2VPW3MSCS8GwvRG7zG1K7YzebHshz+USTchcyXPv
J4ni1n8SQrKakmlc7wSb6USZ2Za4DXSo5KEGOja7wBv88KzqfKNA2LaqbQQ5VTYIOHJpVa7/BOFb
VYJTXguqrWh/f332+e6Mx+OSmrt3DcXBlulDmalMyCExbbH8KzEcFeiS/0MLqJhU3h2Kiq1wcpHl
uoZTbjJOfhAXzDPM564AN/en/3lbXLpj2kaB+0l3CHIuidqypRp/OSARGS/Vm1d4cxfnLV5bpdSn
ptb3+U7hM8CGyoMcoXYR24pf+NMPUI44w532MD0S/jr9+v7t/fNzvVMt/Gtw9c/QDVHYilvxEnIG
0FcWry85kLSznx0Vx4XsLX5xASwZcVHkzqOj/5l93VeU03l5xtcjQGQcoGPA12FsHjmcZSpLLN3o
JkQnOJKszVSlYKVr9lQwPc3hVFBCjN9//+Rf9kz6DF4axbAo0Hx806KBII9yBDsQ+e9YPIIx+v7v
fznE3nWazWX/MLCn1YSVDy0bFCoyr2m1H4mVgZwvb79v6l9G9PYjMkNxdS2htcFT9vFZsnmoojEh
3Kz1qoOOqiacj+0OhAdoCTd+lHaqL++zx5Id1TkJ4UabsfYf2tQUFa6jTNzR5jXOzGq6hcPPlrSO
DPNyj+feDWr1zDz5VTMK86NkYPKiVLERFWS6gbGbaylqS4c6+jkS4rlM/8NrlN43shETjMSqk1lC
I9EFYcwdZS78R8z6wkl3O1v6y57mRfkbsdk7q8TcuvP+vcf3bW8+ocU5nwQ32k7FhqvCsNWAseN3
quP0MpGKiykh/y2eKcYLx3w6p35Z//qmA71/8q1hg+oi9J/1ybXr5qDszUN4gDVzXsB45jNuXRTo
XBkXOu3gQZRtqpyIlVITCZpqdx78sEczcMP/WuUnE0zE3CLSbXA00E03vacpDDET50yzQ0jWPtin
dF+P2U1TqeZb3LXdC1Bk0LTqnwy01JXYys2ubQNyIoKclFNh3jdVKrpxSeXz+5H76b1rEkI8vKAi
TgtyVDZfHX4gQQ9GT37QgdyPfbdfBbjne9enuWhthtH5L8XN+CTJCQmbCClcaPYqOhy11B9m7IMt
ZWUrOH7/RBuwhsG7lrFYMhPoqH9kpPof56IQ0kw3tlSDg9/xc0HB/NayVQS/gkdZE/Tpr9q1POM2
vqFmQ0HUR+90G72dFQF/UiH9c7qisSKZBtu4stnhUF+HfVBVur1KjlVHcSnH5Q6j+Kj72XR2Gtxq
rNbHxjHyf+1tREKKUY9WBsCE9kRn7djhsTgZu8IrdvWZlWudhj4MVsTawKMAxxDAg+Z402kiQ+LT
FQkFhsp41EpToMQo7IJQfCJjwi/F4ZjO1pmOuo6QbZtsgJGumRqqw61uNLLUvmgiLEDVos5UC6KR
1OO+3yvARm0kJtZrJDfnIEKfuy2vlL2jqfxTqG+HbZYIYDAUQbOXNHEbZLLLcCVQpIAufObxPm0G
eKVIRAxwdIaOgmizWOMj4equMqlVN8/h8kMbzi0tX3THDw2sj/puXxfp7RgrHQ0Ie3OX7slodXrf
WD0d/x/z3adZdvM0m+mOLFFjKshz5NLrQSPcyvIK6Kbfj/Otyn7t8B+eaLNY1vGgym1LI6uIGUlE
5jPCDXdVvjOsC2pl55X26yD61AvffaZNz+emZ1gQ/GvcHLnqUbwMPVQ34Hl32b7ipPT9E341zJjC
KOADZzSxZH38ZEHZjnkeRFSjjfEmytRrZVm50CscHOMC1yO5mL193+SX3VADD6ex7WZXuumGQo2B
Dp+EZgejdcvF2T6jvvV9E18O5HdNbDpilhGxFZk0EQ4Zxswm5KhP3Cza+9kROmunEeH6fYtbM91/
esq7JjfdkUp93hYF5cdVGA0Ltbwq/Hw3OB3EW6fwUrfYRf9bm3jYCeBkwdc3q9AiVO0sj/SUAb+S
M+OXpwAieOL9ylzesw9OOVN3hXPmUb8c5px0+XScZOSt0SUtlS4OMDPaaIs8xAGsAliWj4GNj3J/
Tlj/9Yt919pmzWHHH5vqTGvBZX013ScutjUvuEdB4KwG/f7HOeeCvPb5TwPwXYvr87+bxgTC7xYu
kcjD9kZPu1581Ut/s6jfTAdEdG61N66CPfVnGxr+MXRTe3rtT70dOvK+Ocb+ud/zeaLDucHGDjA0
uv5PTh8ZGnfbocS3w4DwKH+pxWS8zC09MQ4TAuVzibhbLAI9WQHAgN8YfZQkfhJwC3qnjaPAIj8R
obir/GlvjuD5ndyJB0+1FxgB007cE6QUJTvs5B7yyDM9bO24H7/Ax5+wGb8NN6gW90+63cCDtINd
7rGDJhTbb92V5mEmZ90/X3QzmgTrQVmXl0ZF4ONHB8s2zUy91HxJQ3Lm5bpZjRvZvQD1YiKtgOvA
q2537nz+1bd93+qmq+VR14TpQquRxoGLArZZH+Q48r5/n59nXFwUHAgIlkTabZqbVoRZ6au+gsGy
HqAdVaagLJIC9X0jn1eStRFmBAW3EUWkzUpicQlakM/Aho1bt0aXnWLI7LL5kYY/q/yugFv9fXuf
900f2ttW9zKon2Wfco/awwFfArvtd2VwXc3P3zfzZcd491zapmNkYxvnQ0g70YV6VJ3hOr9dvZK4
hh8UpvXg6qy34NyTbT5X01pqpOq0qAE8RBriL7ING5/DRRC7rZtdtTi4Qrua7PCsseFc25slRTDG
wRoqvmIvm0Q6yS3ZZlWI8LaqK19J4+F/+YqqBkCTgytHt83bFSzoa6nMQUrURV8thjXfuXIIQflT
iVF5prGvRpsKXBxVGlUWUVnHybuJvTbFXl5iPA5Lrh0qwm/qdtctD993GHn9PNvJiyotxyQDg4i+
rafnoaaYPWg9Pl8PjtARvXFXvnFT6Vs/VS/2MDzvSBG/NHC91iAkwUCdtYN9+Rn/7zf8K8S8e1JV
KjHD6MzhSEPEi6UkmAZ8+hzuUIGV9wkBOGfIDV+9WtYLk4M+c4BorP/8XYMVTGtKCPRZQj8xzD9X
XJEIw+X3r/ZcI+tTv2skq9U865ED2FJbXojpW9oF3Ei/ft/I5+o06x+YAsgAmOS5MN48Sq8aYR9F
tILWZL8A+mTHMd2uy15Zs4sLF/dMg2sf33YYXdPw/ANhoIaxaZDopGZsFKZno4jFEebzQpDpGIgh
mqwJIaEboroWnXhSx8HR4lnJnYJhg/coLYYXRcrPbQG+6j0Y8ZnLkbcwTDY/KNc4WktJqyM7TG7U
WHk1u/5SqTUE5OG5SsoX3xTQiCFqcNhUzqSbfTNClkU2MyID1F1z0KIdGcKoC0ORS3S0EHhQUPK6
q98YEIIrkEnJAjOACN6LAWHGDrear/n9uXrvFwvmhx+1OfYNsSUHjYHOcA2/pgzhaqhyvv/qn58b
eAxG41UkwSZtW2toVPLCkNRRhu2PZlvgLPylx2du9qTPazKNmDq4MGoaxqeLKfJOUrOeS27AMncG
J5VcZK1XHFQPi5Mbt555n53UnvsHyUv9c0fLL5/w/xq3NsWpYV4nCmwiSC3YLBIcIQgvWFP8798j
SMPt6MGQSRavjBdPwQ+/WUEkJZnrRaI2H5eZ05Lz1wcLUAOZMiDGGe6uiWF+SKvupso1x0olu2rW
bFw3itCj8FnjpjwM8kts5BeG+ogyT616u9asvaWhuisjNJ6t3+q6ry/JJaqJq0wMQ0evxmcLnKvR
tWeOV2uH/zgb6CoGBspPMpQUcdsxUL+0ETJpLhNN42SF7YXYHFSkNzkbnE6+//7tyZ97Oob+le7I
6ZFblS1xZxEibWL95SpOXwj6za8HacwRCJUnbrGucW0tt9kkEwaN88ZTe82PROUEwidFjjDxvhML
UWBb/Erb4A9xFjcRCUDhFN5LOBgQ540levlZ2dMJ45tIt96+//lfnFV4S4pKodBgPae+/HFFmLDq
cGuSkVGdOYsv4sMkhLh9tF5Kx3S5qkEEQK0ZDK4r3plX0833zX/x9j42v/bNdwsS2Vn6qMagbrlX
LHaSm3qm07lBd6H5qwGVKQs/Gqr7h7UERtI55gavPuBT3p8tBX8e6h9/ymbjxilxoZbDm4ifsGAc
2syun8Wn4QG30549Y+vriPbuF0CPmHjOrWDrH//YZ6lgghawqIRjvt96fgtxmVFUIlpe69BAG7jw
GPaDrdqin+2Fg3BmzH9en1bX7RqUhMeAe/XNUWNIxGauG1w1ndnnuV0J8fS71lUCNVJDwElRK+dy
ez7NZYgjKARydjJxUHOX8fFD94uJyK4VETnmqTtV8QMXJnD24zMbnE8Ptmlms+6s8dwhIVCGzcrg
cwj4g4r8D8Lzm67EPfh95/00z6xtWTCGdIAXXBBvho5e5cSWYySxO6kBmhwjxwjSGxybZLYvRJx1
597h55MUNRVxFYGsR0Sko+tLfjdaKi5NitSCJ6buihsDruR679j9YFP1tHhqZJ/fBn+eHzZNri/8
XZOJtWjKAomC5AYb8inJx545eIITxtj47cajyu80b4PhDTvjWJLYdv7O5PN75jgMyNfiUkETqSd/
/Am60bLV0Ok6wgnUlqJQp8tEX7JrR/BaFEE2Ib/Yl1efOgjWw3/7kUlcAeKLzc78Ah0Xd2GBIFkn
xaxShutQrBC6/j/Ovqy5bSTZ+q909Dvmw77cuDMPAAiSWihS8iL7BSHZMvalCoX113+n5LltsggS
3Z6OmG5bNpO1ZWVlnjxnDK2gRevoS9ca0EUHGHjBHZwfFhNgImQGkX3n5MHCOjsVbcyqhzdAZ219
h2AaSH85zm8BIKX/1NR7rI6b39FRXlRFWEWZtKlWAHHnKvLnpLor7G+y8vH6FJ5DN2ADtwsvLeKW
wR15uoD2IBNOCYzOjxXnn6D79mNSe9XaAlfnBOpg36r+BuHO2bbhVlGCUnVQoiIaEKwOrTqgLxfR
bopmAtZ+0rpiPap3Svk2yEscimcLBlsoDBlghkF66KyayViUxgN64AFlqwDchBsPXzgV8vWJXLKi
n84jXNqAhnxYMVvIkfb1Ts7TjwZTDtfNnPlQDAZKQ5gzBxQlcG2nZooizdANjMdLQ+86jXlOm/oO
ZAct4/m6oXM0w6klMQ8uJZMBGmBYAqZ2ExtxkLTVR4CrYlcd9I1MrAeT2C8ZKV5BH73AFsIn6/TG
5XEbREYhpwQyN9F722YeMtNGcB1XbCUNNGBNu/Ckn3kIwwacNQIsvFLO6vbqMKlSmpc/MUuKD5RU
QG/bQFoXASCUCxwX58sGY0gfIBKVHWDphPjFJioQ6VoP+Fl00FX9VoFWTgtZgXZhe8wc51NDwja0
aNJEDaom72iE8sG6TX2A313zATLHrhmA+bVwpy8LW+V8758a5T8/uocG2UBXMB9ds1ICkJRyq9IO
7XXILlvrCjqGwTKj1Uz18tSqcPuNqZ43UwirGZDH6NzxLOXONIgrqwc6JPvUfHTKGyWmbgvvVkho
2hr7hSfo7D5FoGZa8DAqoG+nA4cEYF0O0wDhNVVBkzagxUuEM+/MJGdH4ciEEIQnSGYZHToX3CEA
SNlc1RDL2wFRjCAcHWnyS9/5aEBKVgAh4y0AiiS9vaU3zYfuYN3EYLqMwEJxzw5oxdJvl/L782fo
6MsJ27o108koZHw5lOiCqvYcizPerUZ8E2X8gnruQlR3DnU0sOZHBoXtnU9Wk5t8wpmfEU8BtzPd
1r65tgKy1sF0zJ9F+WMPjULL50w8y7DbGb94+hWEzU6sntUStM0R55Edum+CbM0Z/vTbpehm/iwf
DVbY4NGYmKD7wGCRyogBSbEC4xYk2uA1y3cyYPF/C3gws6VNToGnIdfAQZXC8DqpIvVgof1R7V5Q
NEJHySJT5pIJYVxqLCm1rcCEvka0WIKIt9vkLapfnIDXxKbGG0vxlvbO3HRCJMlCXyPQADJeV6eH
NR7RNEsITghg2ts+X+loYvO1DWeKm26kG1m+s1//Bh/lTAbnxKxwgEEHAxqQCQB0XjqPwUKboFzv
Ifm2RlT+ZalONXPRcMAqIjpkGxHxCE85vW/aQqlUQFb10AvRFlgCe0MISAUHd8Hrz5tCTlNFby8S
ycLhpxWYmlhk8/lEK2GCHOeP2EMn9IquCmheoUPjZlpxErylUGtm/2CMvwwLTqBysgYUHVhIrRle
rCZDywuSTf7C8GYutRMrwkEocylmNrCx2KWxDVFeMLhUYJTn/g0+JjoUduqaFU4hXf/zBC0uFADh
+QsDGGYx6QeCyMSkBWYW7WC3ENtcge1kYfVmR6fx1yqPwlHZOD0MVU476O+CnaYyi8C00PVBa7ev
h2BhFnkaVLi+8FJC7RlGuJ6EsEkS6G7pdiTxeAR5o80AYs3iA0c2LN5F/PhesyTsCpCCUE2WQn4X
lR9aEDFCLAmWfg+chYw2zwhBq8bA81bYGpQ1Q6n0NkoUzfME3e66eAqjhaBqZoFObAhOMpQcwD1H
dGnJ5Fs53TcSdW30P19fHr7KwpydGBG8hZOzsRgZBuIw5T6z4JjI2wSFdWZs6mLXJvhPQ1+4w5ds
ClkgtO/3EdwGJk//jp5pf0SU2sTgzK7QlDv4hkldtelW1wc6g+2E6JABUBRSwdiLYotJDLmrqQGh
n5unX2kue6YK+XhO2UmmDZqbocLZolcq9xT9Kc6lhWmeCVVR+cKDRkVRH03ronUFXMhyoaU8g4jh
Qal+Y0I2oPWTveHJ7t/gs+XH6nRhUa20cc2BWhJJGUc4dhWQynGl9o4rr6fAzl2QTqDOh75ZZ42O
JG98NRceODPFGCSBANLlEGjkgUSARMRGa1SkycFBR1upbPqkLAPNhzC3pzza3zKtXPXWY2U9svbu
56m0FzbWeQYOV9HRVxAxE7WN0mLf4Cs0K+B36aeoDl19NW14782Uu4qUgtLgfpn09vyogiwNOQYT
/MFAq4nueuQlCN515JoyJCEc+6HJARpKYzTPLuxi9XxZwUsKmDJ0q1A8ETt97NbpJwYmTbcsiKl+
NKwQXPpdVyhuqGrRZy1BX505TPTLyIaIrSLc2+mtaUVN4veOSidXBfffUo1qbvgaVMWR5QNDJaDj
+NJHr78EvjBnHXVcJXo0Jce1lA91uaS3eX7nW+g6+WWEz8yREbkBZk0jMDKhYRmkeyDNX5jcGdQ7
NwFEA1JEGvoVhStxTG0lrwa0W9v36k13l9w6tx04M5BPnfzS5//+P2S/7EOpPUCJugj++dUP43AU
wGnJkJEX86m53PcgEMp4kgpYpuJLPR2u76HZ1UJSHGRroNIFpPN0IqF81EpAn6OpPJc/RI38Ka+6
G8RTC+mV8+AQ4zgyI9zGDtNyKITDTOsYEegE0q9JYk7gSiyeca0ttSiel4dOrfFBH+0O9KfmYdhV
6FJotB3YOu+hHpf7HYmgtQFGOxcZwFVb259+Yyp5FtMEkvAcExYyuN8pxxgbG8fduWHFm9N+vW5j
5uLC0GyouKEahCqmGECVSN7aaggj4O/aF0CdNwGetwxU2stvlZmKH4xBXMwEWB9IIrHSpTZT00QS
GLo4mTx9gtgLKDLIW5W5uu5DNNOttlUAemndzZ5S1L824XO+MW+zzEvXS0Cx8xQx2MzQ1IgBIhMJ
JIGwpvqkZkWcOK5WoBgFTm9weE1S6ivZgGK4s4DUmEll2BwPY6NkhCfi2Y1pjapZD5x4Qr5JNtbn
GDpZaATxtVURlOt2c31Vz70ZjFlIt+OYqwZqfadja1FVrUpodbtTmBduB9IMN8/DbHXdyvtynUYB
J1VT0UxvxUaXhyjgWk/h4PY3KTrYQR+MKOBZ6aDQi7AAZFpQDJgmr3bZp3QHRodyglbfO1c79LAX
rui5cR8XtAXQhNqmfQ0azBBMRInXs2+9PS08OM6jS65CZRjANyHbeibqqAN9b+oSKAlyOwFJCHjc
JnvTgcxTL0Hu70BzHqxDyY/rEz03LBvUs8guoLnmTGomlUNDh0I3jEIFtlXu5HbpsX3uTjEsbEp0
FeDde1Z0GhlabId35kEQ3ESNszadneUcarNbehguWeI/P3Kl4F0tQPGVgIQGPJ9cKQj+wFUG9As1
/vVZO7+JoNuMO91AzAZ3I2Kj0mrs5NFJsRlAzNmVP/IS5HKGsb5u5dyNoPaD+xyIRbS4og3kdDxS
QSNQQOBclyCjWSUTyKRMbQBdcF+h5JSkSFy0C1nhmYEhzkcWBurc+A+RTz2palNOGuxBW6tACGGD
JOi+tBV2rxttvXCiROkX4NlBOmojxITSE6i6xahFyUujlyUNvCJev8ohsxL7ICnLEK1YEJRo7U28
yTfIByXBUrw9AwWFt4RlTqkNJy3GKhJ1zNLRQQzLOyVA5QZOWIYoEMqNPsdJkBsuawGywXEIAFbJ
NnqHKnDka5K7dFfMzgJSUKgWcY0pUAkIqxwNqQ6+ND4LSsCh7bFvGt6gbYfRV59wa4GTfZTBURKM
1W/cHDz99Zdt7h2OToxS5nWfQFvMNcOVAcVMwHRC3/KaMUDvL/j4NkuJ4bn9BQ8HPDpuD3ROCAG3
U9AUlNAwqPQ/7EJD44LkZtrL9XMzdyFiWL+sCBG3UmlWOPWwkm/ZVn6LgfABtNgj39Hs41UL4eJ7
XlK4qtCVgKQlV7fAU1kYk8Fi9PdaA4DuaH8HLlwLyA0a3pBVTDZk/d71idxpswHdurw4oTOpYRCE
HFkXxwqWTI2G3HqxisF2BrkiLiECEIU8BBNYfFc/tUsW9y3/4GvDFvZtNXSkVZIRzTaIOiARdl9r
D/Wq2uarfhN3m+I3LmAUPCGhLOOhY55lrvKwj2Qr7UKXWIALmo0XlUt14zmHe2xCuECKekhCo4CJ
4seILtrue/tWrC2v91GI25M78NYj+7espzFzBwOWgS5xyH4ipyl6AFLWaN3Nwa+kTexpTKuXqlEX
nk7nrwzsEmRvgDwHuBPKaqcH3W4mKwWLGfRapcr2OPcEMusg46khM9FlFgRnzHSvEPYb14lp8dyV
haTO2Ystt6uMdOhJc40q3ZU0VV0i5W9jbH+/fuLn3ArMoDUKLBS84fp0eLS2J7MBc7JbVs7HUOWM
4wm4q5egwbOOBSNBZptfkmclCklPVacxLTiWOxuyfNkquqlX7BM/YcvaJjNJIeBmkfXDC2Kuv4zo
05Q7DXhRB/NVAcPwDefnQSLfL7ObUjnIgeqD6Hj9z6cSTdaIN9A/z6mHTqdSLqOwDvE/cC1FhySK
nmPTWCVxGlw3M5N044MDJxR655B9Oqv2JNFoodsL7uPQ2J6JOjip32xIvm6ateQxMEy5JbEDULmi
WOJx5bMlDza3aWyLS65hJWdQFJEx6OAvDd1qAhOVUjgAEdbxbUOXNA3nDh/QibxHH6UmDPp0SjU6
lqUp43zHdrYtnceRBBlAnxIBoSGIpC3p0/W5nfMn6KXhYlYc0Sfm+AEhQ4pIzXkQp+1YG90VTrSA
cpkpJQPnCSEgDr1EUC+iQqgS1iA0R7KnmLrER/da5FVmWwZWWuZ+3ekvQ07zgwrtnO99YjT7uAM1
6fVhznhrHEI8WdDVAjVocQeBlmSY5AhhG95LvO+K0E1WM8dHLwqgvkn8xerlf/74BdET9MvhSWfy
hXk6dsyMkWcb2/R1zLJHONAFEzObBY9qyACiQQkj04VoYoqVmEF1yXZzPFtQaKhkHARQHOzTogPz
fyXFt0rBgKg341pXFqZ0Zufg1ONZjyf+TMYmISiDSTIKUYmjc/wje9CGZGnr8BEIgQMSQrgOsHjo
LBOPgwnBxyrsUVfLwTpCn2KQ2+RIV+Qber/kzOZc6IktPttHAS6DVCcoXWFLXxsBlCyqr2P74DzW
q97nPQcrMDvlQJ6uru/MGc+Crk7gOqE7CGIrcYSRBjWbVObiArS7tYfm3hjAmSeH6dJUzm0WVXM0
tJGAHgPX7OnwYsVIy0RF2YBAzimv3W5vfS4xo6DxQ9RSfMk6zw7oOr/Xd4b/G2M8Mi3ESk4Ftu8W
gD80/UAXp7Egz1JLeCbVDTQAfsMU2mXA0oWoHqmu01E6hZrLk46KUAfKZsgVqUmZ3cYZBYl5H1fm
kubS3CHA8wSMc+gThGcRbsCMjNmYgMXCNczB56yUk/V8fUB8bsQTALeJjkcgVzEs4UKoIEaT4PmN
uSuBGRmN0PFzVqienYXMVW228MybGxDICAHsBs4L2V5hQHWR6FNmooRn6coAwtcsjL+FVI7G3/Ae
eMLyo41M2VnaUzUSQyqQagJztg61xjp/1Evlw/WpmztaIFPizztgbM8iylGl5tDlBtKPOvByXdav
SKY0rgVB4uuGZtYIpcD3lxUChDP+DWY4dMohrunqEHbwyiau/JI1NpDMbKfW2T9fIuCx1fdaHDI9
YtGTDgOkDRRscV1Kbwyj9G2owF4f0EwlF8lF5OI0NIJyLTjhGHWKFdVaijdAqSOlkQKYdWBs7SSR
56Sg403vrfh1kp3b0FyFeuePaKNd2CAz7grUIryTEnvxXK1PGRI873iCDk5C9hgjoGnSwbgbj/1N
omlf67a50cMkWBj4zJ5BUhVrCHY/vLFESG7V52ZlgdATl0C06ZNNF7tS402v0Ro84X73FQDdUfob
vb4zBRD7xLB66rjsPpMq6LwgaYSGVfKVJ+Z5b7H5+bdIxrgtyD8iauDQGOGQ04GkGYkncCbegQXP
rbfIpymv0uqnNmsk+7EWSItMnrNTC+opaDejkoRGitMRynpl1XE5QlSXWK/jSB6StDwoTfH1+hLO
HEa8+fFQwCNvBoMspyGuUw2Ds4xI37VUIntHeobUHHukTh5/u27tvDkFL1bkGYBfMhAHgd/jdFSR
OsV2mcEctIKGj9nOPOT5e/8Ubw4BI6XhaffWYQCTLtf0XS5mzThs1FbQSWUiKXBe6Owrg8lRTCW3
zqL7scz2akkWQA98CMIVdGKCf4WjwEiPWBqNmEiciXCtbboNXUEsdJFGY27hNM4Whn2Jh4/IIqBT
KLm3lhTi6o4eUrRmQeoJHO8UWG55yb/x0yQOCbBP/iCAlPXZNTfYcZi2YO0C0/BdZyp+lR0y86WC
pPT4RYG6YFKkrjZqQSevpbRasj63ZkfWRca3kY4pKsSw/gwe5RWE49aVxzp080r3XHvS6jZLWMKZ
swfy8r/GKwpDDl0VSnafQJzPjm5LI905YfPFLtSFi3BuYDoa4KG/zHNjYrBCoCxolgrEjWjyEfI9
uHNfF47b3MIdWxCC9EwtjcmuYcG+1779fP9/Q3DE9c5j9G1etzYzHDzF8a4CRIF3Qgnvq7FSJaOW
jNAdtWyVtV86PVqYsDn3cWJCcPshOnGpmiO10SAqb7T7MPuu9TsDrNi+uS221T5sb8tqRZONkUO7
Z9Pdg/94YZgzm+PkO2in59uuAcHJQ3yHTjZ8MwPLdvTSQ1ro+mSK4sq8hAMzyO2hlsIfIkIkO9Ap
jFMHs8kRwpz6dZhGt1CkVfpt2rDqpvO6leoXD8r0PPafBjwS8taP+k+LXA3zy/rriwh7CFgGsGV2
+CJgii8fCIjYPchUkcfr4517T56MV7gZgMFuCrnFtEL8BOBvcl8mgfoFbLCe7AObBhZy1DOWICKz
YzPANIWqiQwfKkzyqEakiwYHaWmHPYSVsyqifGEh54JDqAP/siHMHzFDgzAHNvieLUHdS5QgMfZc
ERyAjbXOdka7vT6Z/GsL/vrEpDCXSUi59DkyjZl0N2XlrkroTU4hGpPLvpF8v25s/lCizxPwEOSH
z5oDGoUYI0uQum1v2F2xUj5bj2kMRtYViPX9eGNu0AKiuQBEf9S21cNS3WvmHrQAicL6KQAUn6FT
egcMTKGCe3CCPmWJ7pcmVT8kYLePR33hKTEXdcIWGANUmTN3nN25Oci0wBIGwSHVM1EOqkDF3I2o
qDIvW+Szmas/IShTUdxHOVwFi/apo8F7gqSDjdR7WgwDeP8rI3O7Ns8DZHmqdZ9lzjbNNOtW0iAq
G0MA1++GMgogN6cEfZN/68tCfZtqqfeKzOwW5mLOCyK5jLqRhY68M3RDa2TWZJrgoOqNZ8KAiEul
lbFIDDG3uBBm5lcx+H3Pqg+RXSqxXqAEJysfOvtxUOAIZRqUxpfre3jWDkiE0fjHi8WiH5givHzN
HiI7JM+sTVhUUNjEiD4Btys9TjUUIa7bmyt3YK9yeCj4IM85KKGnl+l5jgJEEkMqUQr9pi2fhr58
1OJcWUXh+FC28jcoWCgeuD64rKr6MYwc9/rXmFtEYNXRGYLMJO+GPd1hoV7oUxchfd5KWfQZO76B
7puMcpxcywtX96wpoIDB8YFo9Yy/oIfmTaQZHWet6FxoHXog2Ov0Mbg+oDl/7vyyIvKvoNswlUsC
K5kSUdltrCoBod1gMrowczMbBgEboL06No19djZpOGbgrQX03mni8k4f6aHNqLVKiLqqCPunFAm8
ZweAPsRUCAXOsnRSZDdamQFSMWjt5Hc5lW8cVPweJ91pWoiX03xhsWamEUzPcHEaeomds37i2sok
EOu3vGy6kxTqlxbxry/UXHiDFhPOLYHcKmqzQrBY6+Bi0GtgsXvPQGQamf74NjwRONSMM5QraNh0
Kfo0JN8Gl0n7ealENXctn3wBIZTUqdz2doMvoDzY4GYg6G4HW8lTseUPz/F2iRloJkFj497AP7YG
WgTx4WvEkh1Dew7hTWpHd6lRh14LiddVXmjm3ZjWzUbHLt1muTqsrk/1nK+xOUM4YOjwoGd9002M
O7svMVJpMwXg80SzoLa21rxTcLkBd+5ggCIcvhTyXqiGCS4lLiRTkXRcWsyyV7H5NnaZlyElRVF1
vD6umSDHRr7LAvoVuGXUAk6dlwVhdK2SRsThVWWt5UjeOUp9H1U1A5VWZUEccokCnV+4J2EVaraA
pjlAYRvA271vqaOXvaRNTlFkYNawbUn2U83V8slcpeBIec7QoRJ0UaE9QHeVQlF6JEsl8jMP+m4d
jCwQ85jJAUfplKux01pu36Zl0EuQjgLXRBkoVuVsr0/teQmZ2wJODaTZaE03REKBJB2yDIxooC35
Cp3HsfA5z0+2hiCZZ9zQH87HetP6Ouof/au8BLmfHecv2yLFAESB8s6pYJtoEkrzqJlBqRSApk4d
lyRmzjYrHybKccjearxfW3jKJfaAZ7fUW4ABqJsmSbeqmn8ntQrSt6VnwNlu5aawX9856xEu8Z8f
7Z1o6lOZNBhVlmFGZXX6KkFD27WNYdew4pD2zfeFNeQO7Gy3oqaD9B2/o8TcLIubPHbQLAYgnuxp
AVAA3nBroQ1bW6WHpUa72aNxZEzwpqqeYBe2OBq59ikBnx1S1asxLjzNrlwoIYGRQnbTZFp4ip85
VT6pR1aF9bOQbpAGCVZ7E+wkurytDbbtWygTGOx7VusfIaS3uj6tc7vT4R3QKmgfUWHiE3G0jmMK
6k6LgK5IM9ltGibPbJTfSK//vIH/37fhf6K3av9znZr//C9+/a2qR5pEMRN++Z/75ButmuoH+1/+
1/76Y6d/6T8P9Vv5xOjbG7t/qcU/efIX8fn/te+/sJeTX6xKljBoKL7R8fGtaXP2bgTflP/Jv/vD
P97eP+XDWL/9+89vVVsy/mlQQy///O+Ptt///ScaFo5mnH/+f3+4eynw96Cc/vbyx/e3/I9dRdnb
2d98e2kY/xD5X0DtomUblSqZV4L//KN/e/+Jqv+LZ00AuAanBthI8ZMSnxT/+09d+xcSzjpvfMNr
/CfLc1O1/Eea9S+g7oHS1vlD0sL///l/M3CyVr/W7o+yLfZVgsIUPvjk5EmQfEH/B6rUwku/75Kk
7sEE9wgKxX7DBltf92HXLOSXT53Wr08XPIhlhrLchEQ6VDUNUs2+s4cOSoFN7I75EmD+dJf/ssFt
H+3uRmn5I7+IHjO5/miZo+Wp8lB4qCy9Hi3qf6fs70wRN3xkQGM1I4XahYcGYnPAxibKpoyqpcbO
SwvAf//40zv02CUhvr6tgrXXtsf7JGzNBadzaW4EZ+MYk45Mah49Qgw0XLW9VL0UbVuuOnvQNtdn
5/Sy+DX9ghftYUECMi167Jq4XWcGaAkHVd+MCTKcRdwdjMXk+iVLQvht1042RKkdHjKlWsdqvckU
wKNt5dVRh30kZa17fUSXNq3Q29GEXQqevMQ5WB1UpqGSikSBDnBWMYL3O5aD61YuLI0lOGVWQdy7
BMXDIbLq6R4jM54GI2EPptGon66buDAQSzjbOQBfA8sLG6Kt7Q7PYy/P821vQrE6BJ7nuo0L21eM
ESB4UEJOwbQOcmR+lfIuh7M0Pl//bOHd89fesvjAjs5GBrb31mra7tAQVE1IsuqnCjweW5V9sqeP
uQ7MJUlXWSeBtyHxTOtRh+7wddtC69Ev28KpJxAk1gEj7Q5tiHatnm2l4rFPIcGe+Yb2OtiQE5Am
0OVAgvPZ6jMQc2rQiyU3oQyAHfjGf/6LdFB9ULeFkrphNfhDn0L7/YcGOMn1rymkon99TcF9yDYN
iyHuuoMmxVtNeyXJVyhbu6E23FLE2T3y71z7m9p+Emk3Vj54ut5tey3xr38B4XH86wsILiZ3UOWi
6lhA4np0GTALPebLLthaMd/VSTH63n4O60MYBUo1QNSmXqWQCg51dHPhgReWOghIt1kWxP0iRyt3
Pr/iyV9fiv/+0cYpRguy51KdHOKu/x4b5X0/yM82wX7RAG5gaJvvaaW6YFIJ0MPv11qrgHhp6Pah
kX4CTUjtRjpUXhv7oU2nb7VpPqijdN86yfPQRB+RaviqtGYwKsNN36gejcdbWwFTeEsjd4ibrRy2
T4OTvmWF7E9O3LgJ2gLg2+EbWwkir2G4oXZ6E0/TzmTQO7EdkLaE67ZFYjSOAIAAW6YmTbuma9eR
2d+yNr6BA79NSnJvttVnJ2rXmko2TkfXcZIfEtMBF65kB0ae+KVKIJ08ZCtqpLHHehKo+XBjdHAt
mhxB0TPcAJH2mOeQjGgBAypZ9Wkk5oJbEyChv6Ze8NKgpY2IwTKyTyfzMEwgFWwAoXLbGMRNLKoM
v83V4h7utfTGsYOeaBcuAUsu+SLRcQ8TCOzHNNyPtA5oW/glKdbXt/kFby0+LlOgzHQgz+q93hfP
EMX5LLFiq9b1l+sff8FTm4Kn1qsis81aI3sQ3NToHau3o1WvVXDGRSxe6FC5NAR+rR6diU5qirS2
DLJH2q7By8qStANtICWUEtP5Zw/iv1afR7LHRrRSGy09Gpv9yPIdlerbUZYeiLkkqXNpDIJTtmij
OA2xyF4iUutOefUYKkrkoadwe30hLhkQ3KlkDLaUalDY7ZB/8iQjk1ylyeR1xmR19XsmBIc5ANNS
E1OheyaN+wmPQVej7I4zby7cCReOgSk4v9YxjbKLJrovcyhsj6WcBj3Nlpbg0qcL53uwh7SxQVi3
16fkySwG1zSjt+szcyHAM4XzW+DlDz2olu7RS/kjVDvqhuO0D+Nw38XG996WF14lF4ZgCKGXZUPV
voPS9T4PFag718j8VU63ELRc+nDhKKcauDN1h5F9NjjfGGh33LFa5Cnkkzxzr4lQ4lwFrkSvErZn
qN91zC+sIGXdNuzuy5j5khq+Rlnlk8nM3JAtITMujejsTI8oz9kwqjphUDfq5PXhoq7xpQ8XTnQE
DeYpozauC6IM2zaN0WDVgd3m+o7iKzo3X9zqkc8rugIPkqRhe6cFf74xVUGXZ08kS29L2fwsS6pb
Ffa4K8rGWOh1ujQe4XSDgH4EnT8mC1HpblKap17XycJoLtwShnCwncqKsl5ndN84+ve2bEEJYX2n
rbKqdH3hNXcpnBNldJia2FFSSzUiIZo+Z7YE0iZ5LDZV24Rg0qajl5dE3dmWwyuPI4hoM0N5lEMp
v2PdWMEVR+FK7hXy2SwgOl+rqbLqUoioZ32kBQrywQezU0z/+vpemhHBY7CssICll9m+r/qglsht
qE0PSV3etzgc103wczuzhUQkZdgWIXVYgd2PsG8TAf4C/Q9p02rWJ1nvViwkw4uZJP8Mpf3XBaoL
7mNifeGUEmH7IZddhYLAX2FxvLCBLmxOXQgBIIwelrSVmj1ExAu/yRoCxo8pWfj0C3enLvgJRZPI
lLcj2xt2nPhgQk8xZxZYfbNhCcR7aQCCt2hTo9FtM6P7SAUFhBOOpsd7mxaW+tIAuNUjbxESrWbJ
YDd7i42qq2jlM6hu0ZhiqQudGhe2qyjzbQ/SWCQJxcXT0e7GprrzOiLLvLHtOLtv9KZ+vL5nLw1E
cBSVlbeZZlK6J5P2IR/omlG2n6zy8HsfL4QAlYR0CC0Y22sZ8jtSvC4dNMfLTfd94fMvzZNwrHsI
rbahndB9Wg3tViEj6LW10vGSWtE2ul5qX7qI1r5FSIyaXVSumJrV4PmkjqdoMRjb2dR6aHSneMZB
5Jx1SnGLRGrlkc7M74rEDoPeKYC5M4D0lkAU4elag7tAIuO6bwx1VdYydDxj4wPq8igkTT3xpcJW
V2lLrV0phyrekE3jO0MP3Jdl0CAqCvkuqUHZnsY6asC1bNzVzQAGgc4BeX4WZveaMlorGodx4FSp
s9NIdiCVnK5VrYqCMOvHm46x9iPVpHSb6nbpdxmLVnWnxL5aW9BDYYQtkfJemGBRYavppXwcQXW8
byvtrixkUPIlxWufWCv+rrm+iheiObFPBw1ptt5lXb2nVpNuncLWAUvVxrcaLym3jmjmRUTXFo7u
pQEJO97R84jRfKwBoNR2Uz08Ix2zo2N1a2Gtro/nwqESAbZJPUHeMcfNqNchKJLaWnWdKLJuKUOM
93smhMC0o7HeRLJZ7wvbgeQZEgbooiKR37fN75oQ7hcVWKwM4K16nyjNLgYDnqvY+YfBNj5eH8Kl
hRCuGMaUxm56HQuBu96LHQqhLLC8ezQJ4zUUHqaFQOXSanD7R756mLKiRu9Ds29q8uCE+q4Z0vvR
DBc276WP579//PFJhriQ9GRvUCP8Gg9Stk+thKyiPCl/c8sKTq7V1MySR2bu1UR27oCgebGmDn7G
stHejAa337tzREReK7UW0OiquUfYth3L5LEKIZCgjx9T53dNCHtqskwIMNcwUVjSGqR9j21K76U8
vC/BTXl9W11YD1XYVtnYt5GJytk+zT21caEJBTr06x/Nb/eZAE8VdpKFGHc09MzcJ1N3m7L0LdKc
/fWPvvSthV2kDoNJaCOb+9BKba+XyvXYglgdhfMlQsULTvadB+1on1JHmsIRjE57KYdaaFlJ+16R
P6AjOJCcbDMq8QKEki/l3CQJzxoNuVFi5IW5tyIJssn2KrSntzBWbpwSCM9SUf3RCX/vYLyz9RyP
aSBMbZsaa40G7vvJsUYvcgCPr/LE9ttGW4JVXVodIYwBEAg3U6cZiFJbyLqXw2soU+WuR1fh+vfW
XzjiYO/K0F2tGPu+TjxDau7L0g4kdUle68LOfQc5H01UlOCr1nQ09s2ooEiVxcVqMJQl2NuF6XnH
2xx9+pSmeo+mIGM/tfZdTow7gASf7GoJZHkpUSziV7PYkYkGeuh9mVauTowgggjY1AfWVKHB0l4D
kighk11HS6+fdwqemU38zr10NCJ0Zttximav/ZDeleZHwK582Ya0wxCo5QekmfwGwgdU8uxwNxRv
qvaaa59lfbrVzC1CGMBEPsvkJpmyYAoXnPOl5/Y7nvroK+nxUI1ZWlh7O+xdcxg8p/8xOR/0SHcZ
rSCeeIfaiN4+WCTdZt2uLKlXha3b642XTShBkSAlvHZCzEVy+ws3+Hul6egr9WlaASWdV3t7QC4m
/iDVihuhOzgutqVZeeYUeUT/UhLqkvALsg9rcB56hKIvoEC75rDg8C9kbkTcWqmzpMZrtdqb3WFq
O8T1E+gOUF4zyyBOI19tn426CK6fU0Gk8K9X9zsc8WjMcZiZPcgpij3r0nBFG5TKjKE0U7eh+nM9
aYOromFgOyT1axx2H3rHJtCIq8cH6EJTv0JDhqsY1Q81bx6LSKoAGKa928hK6AHiGK1IMX0YCj1z
jbpMvSzFk3uAJLJPuvi7SRhxqaRCN9uhYE9MdOLbYYg/YdAEStDTEtHaJW8huLsBOAajDWm5l+T4
h6rGxHXsbomF49KmETzdVFQmkRWl2KtjDJ40Q0MISyofNJTUU6N+ISq7YEUEMg1qHct4oed7zSA7
p23fTLIx+0/mZC9shAtzJJ9FMk2lEakr9lExbHtdukvDeiktL7DN/bXJZCGGSVg8oSUX375VdbaN
h0l5MslEt5aUUa/OkwiPpKauPRBUAAA+TpjDOteAuy3ojT5IyTr+/5x92XKsuLbtFxEhEO0rTbbO
xv2yXwivDoGQkEQj4OvvyHNf9vYplyPOU1V5rUonIKQ5xxyNGmHPipP+fgVYcFx6423imqFTrcV6
nJpBZ1M/+qg0OhvChYXO3xTbX92W2/P4j9ejatdyGJETfi3dKOsSOHTw7xC8rz76U4lUr6ukLcLV
r5V1d74cnoKh/fHvb/UXNQu5/cr/+NZRDC6KbQd+bRVMg2yVuTFDyOnwEGn/bmpOYuZv/7ff9Kk6
InZGjgXMe3BUmt+sk00ql2Uzx+Gp7kVWtuoHc/pvaoqvbtinTpe2rWQ+tfW169sodyvt5rV2vgPM
6Ren/mdBJEXKhlohzUctv5kCnXuwKrHBvRz34bARATzeo/lQ1X8gftmWs9pzd81ZG+QDs6AXvsQ+
2wQYClUJS0vLss59dAgMFdkTL0Uaq9do2KCWh8uf91hOuoCUe2vx38Gw+f+/wkWa8r8/lK9u1Kct
yQLdb1wIVq7wBfrJO5r1xPnuXf7nz4Z/wX8vrQa3yCvrjl9D4R1tP2+iefhmC/qiLiLJpz2oTngV
OhwybxFfBbn4bp+R8qqbOtUrsqDCbRle1Hfqu68u5NOeRCvbML6KFnW9fxNEIfJ89r8ZhfzzUoIb
+X/fpFbUnC1BKK5BuK+Aiem9/o6i9dXX/rRrdKJFbEU4oylPOC8S3P2dAjT3zSP46tNvP/+PjQNg
nRTom/mVdpB0uvW1ItWv/8uiJJ+dPWSnBRfGF1fOWpVTb0qKcJG6+PdP/+cdD8Gr//3FWdDF8EPx
sOPF4hlIjEFCcPUy0vkUNfSOh/yXavpvftdXN+lTOaE6L3RCPTbXiHVP9QQLwZoBhP33C/nqwz+9
u7DrjKldEag6G7sUE/uIadT9357uZ59Z7t9ScF3Nry5CkYvJ4lAQSent/v2bf7HoP/NpV6BSVejW
4upr/1U08qcftAXzZPfNncEBgof5v7sYpEv/90MuK8X5GMr6SjxnixCvO2wGQfhivX2g4z1pTVqL
fT/v8UfQXw8FG15D3ERv8bIFQuvFJ3kinPtlBeM9vKMj3RrQjcDlp/wJH9KuGhqR4M7DB4XDhE19
3A3hmPpi2U/2dYFXCqfISXZUxqM8RClLIXEeoFYz6xX7fGj5hgb7btxPZHPb2vsITRxwbvxkheeW
Y8keZ4umDO3E+xQGxzLy77TwD2Y44e943E8jz+STapF0UbowbL+gSb/DwRGX48/afYhCluO8gDgJ
jsSwVoAlPs6ObtQphJdbfAUdDY9BpcFD3RuxHAPz0Yg92IGRQNzCotJFdxvj0RQf6c6Qa0HcgHIA
fwe+cgW+QuDOYLBFt/tIoGCrk1di6FY1Kld9n2m5CctzU/5BRF8RuS849SaiDmXr52NNMJKHpY7R
B0zok7K6TehvZ+ECAF9M7aVzEWo369cSBt4jP3H3wW1h7KvxXwFNXVEXlRe+4jtUCfpQ1mejQYCZ
+8NgPBFCQtq5dtf5diu0RGvBirVy0344eeFdDwxDohMc+xZaIrdAKiRof+PudgvdmWToE0fYKJdd
ugYNfAA2NX2/XSSxC4bhfY6vMi+IkhHdrbeKeXi6mY+TlSD/5P/45n06EJjF+DqJguYKXSVSx8vg
vQIy/O/v3e0z/umt+HQiwGC/SpDfIa6Tn7wAPoe5eAIT6W6RuDT4LX7za77YYeNPR0PcmdCAPN0A
Pg+3tJepQjW8ErgJ92Q7jWpDSvebneSLPTCm//2ea64Vl2OPGmNk/j7uQJPz58h+cyFf7VOfjgo1
zklY3fprkAQfWQXcedQ7PohvZKBfUHf/l8uSxlg+CEAzvUq8D2xmmWvsAS8cG4MC78StZur5vSWb
KkTgIiVXd3j595Vw2wf/aSV8OjvaeQDvCXXlVY9++FYmvXpSPgyQYU6hnyho6ed4XL7ju311nZ9p
3PAbgth0DutrHNTkaGETeU9cExfLOiJ6uAuBXTYaTI1yTNY0RBj6fjUN4t3bBDG+i6sKJEDE36yY
L678M987CtEcmFbIK2k6dYJgpD071UoeF+5Hue8vVTE27Xcc2y9euM/E75g7frgujbzSmP8WvXnp
Y701BDFQHftmjX51PZ/2i3agqzAg61zdigcpMhynlDR+kPW2J1fPosf14OTzDRT3z4ATiT5tINHs
LmUMS5LrSIafEESebTIXrpguJoHqgw81cgTguVHazb8v0y9e78+R2DBS8UTQLu2V2+5NSvUhiPeN
T9YX7/ZniSBlpncghW6vyh2OyYjGN5ze43D4Zpl9sQdGn7aOBcL7ofG95jq4/qkS/u0A3Q9tdQk0
wMDVe08krE/+/S591Q1Fn8rMrunNQDq3xXRm160HofcMBF/8Qy0nz/4iIfBb/W3v9dWK+7R3uGXc
jW3iI3PXYdFjsPbhr7CR5K8jYzEXspHKRwFDayhbPD9jvRukdYXtDIwCtcV38e5iawCXTt26QS7D
lJeWDkPWD379DQT2P146/7C9fWYim36ZrKsSdh1nmULwuhmraic5YnXlPWqfRa3FrQozH76PhAKU
ZkGwryK5bW5APk9XaK9w+PfrVaGjbNDdtw3f4ifo1IdQFDyC6XL3yoxf3OqLrqpRQ4lU8Iexn4BK
KUCkv8n4Yxq/OSm+WKyfqc+hiIgKGlwPJnsD4K0mg4Hjvy8eqGK/eKvD24P+j1bOIOTeVmHfXFks
9MkbNM+Rxr1kZvR2IXWiez+08c4L+Run/biB0a8puCtI4dq22kYyeDCwhkN0ODTOW0jkbRYPc5/O
tQNCBoGIucFL3KV6JuKFQ+pcDM5UPXVN16SOhBmB7F2RrwxW5wjtgCEKIoYPvjt150X3c9oEXG+H
LhYprEF/dUvAj4jIgK0cNKG7pOt/MouaLfZmeWhs6G2NMfS4oCzIZt9ZD4O70vMUYK15a/+jb+S0
YeBnHkC3c579fm53MNK5RZGwAIJWqJeiVgG1X5lBTdGNW4ckTW7rBHOOQRVx4FCk2BuyAWO42hBP
TdnihwxYDXOQvbaMOZ8QkLR4ErpqtzE/EXvSPnTEFyeE9zUKOoipuiet1zyEpHytYB2QSRHSl0Y4
6IFcOK3YNYSc3wEno0c4IWqCuS/gqIlFutp7K502WzHQhA0k3Q+iq4uO0vvgFj/njCXNAuaPOelt
tOuRKXkATTFC6k811Rh80gMkBdWWa/0BfBtCWlvvvRq+JF3juU+6m9sLsQO9SzDWP3DRVnsimkml
ktrpIkk7bO0wjzvMzx7nMIYH0FKWZ+YYJECPTnjg5SqPjaMQB96WGoF8PJLAz1X40bDB3a4qmja1
SGpYI41+scSVxIy6Wwu+jO6lGTDgt7UPElNoMF0ahlxW1Voo27w6sf6JjIM6hWXu3vbIT+pFm7WV
PJFoZJlG8A9UsHsWTztvih4hbNmOdfNuZyWKhWNTqqp5yKAJf4xocxh1s1sZsjZ7D4lvnNav1TQV
icLJ3+ojYRTIW9IVupQ5FOu/4dNbqMhkc4K+qS53roiK+GbIuZwaGWySoXyYQImqpuRcLsPRneF9
ytn6G+wvJB6jaFvLTUU/CAYVbhTMqU83lLabBRtk5YsMlR18wQtjoTSRiEvQZxl1u74PUwMBAkU+
Uy3XFGY5meLdliRtSsbXGUmAcn4bRmCKBBvtZIrIcPCo3sY12jpopdOEdLnw/NNqMRvr+hx11IP1
9NnHKg51uEOCO/iZojzSdnrwgIKHMFzK66le9tWk4Dq2YH6Woje9K1kIq89gzfzZ2+GqY1d3qaDs
4FcB3Ng//KZ98/CqaxUWK+7zCkZXIJ9I7+bMGVDVOVkYJB/TVGemRVb30hUBMoDwSZOLJ1kvu9tf
xYLcttWamXnMcU96lDAVv2BnSttE5zittwoF6dKEIPTOqevyvW7ehKv2wmAiGvQnQGd2Mtel9fK+
9Yqe0p3C/70iWQStRzIC5wHANjMnH6LHwcXToMjBnTcKkde9nbKwX+/xJwF7HPqfifGyGaJMXMcg
Xk3MjkT8gSJ9gKCNZQHdKO8Ph3MDAkz3EgFNU9jfyTjaT8MC7zi6CQw42qvbVCnjFzx9mMsWejm5
DMQ7/N8e3B76tV6LSpS78ZaiiAU1h+VlgNFMOuMGtnpPoD/sQjBFb08s9E6xAxdW6jsF1jUeAj+w
GkltiLpcBWJS1iFF5Q/lWPQ+jebOyIXsAIPnyvWPZYPINjVBdFrHJ+ZjtWCyhXnummGssKllkNmw
vUQxHTcMi60r6W6JbV6P9WmGS4Nr3F3DQX8bsYlW/qapTd527d+B8wO+p3L5yZSqmA3e/nkjK2/P
wrbclrdliIvu+mPiIVtND/d4RrwrD+hqvQwv7Owltx9FTn/GP8om2JFJqYeyVgWk33cuUbf11gK4
r/0Wurl+vD2w2K9sHjX291CVf4HI5taFNpT+1vMADUR0TCpztDW2BSy2asT7Uzt7JspCTS9rCwuh
eFbwjlY7PLpblVIl6Dzgdzlob+samblendX8wur9bc3Y2fYAAyKesjX6E/r91lvhgV7BAaFastlz
bivAGv9eDfd2vUZSYRO3BzVj9172XlhvKO5YFTXPMDRICZzTl/KxpjxNwN9nwZTf3mysrX6tCgkJ
2CR/VXrc27pFFFd/m3ilQ+fe3IhyObtpLMb09q6p+W0WwXEm9hm+6Q8DBUmZkY/bgtfr8xTMj2UC
WAo7bEt+4+P99ZV7z5B85Z2AvnAiZ9x+jfVye91uX+X2S7hGcYQMcYTUscTZcTTTM4JjIh3sevGK
+LUfA94TPOJhDX/6UZmPYto3UAWG/HdI/HRFD9Cs77f7LicIFlXzMLZPLFzvQRHetdLbd3H0fHtE
8RC9wXXlw3PruypQiDVd1jqHDfo9xVbQJKSo40ihmfDqlLWIkQ6bR6cEqIahVE2HpfCZ/CGtk1vS
XCJPXozbbMC8ecGoB9B/jJgWj2M4uVCdu/5w8JdpP0g/BgGudx70jCUqudxF3GJnCWC9VIbk5E5T
BtsZgotGfRi7Bn5WbHqR65pkIJz7qebBmI4CG63r6vYpqIAIMaw/uMnvHAGno7oevU3F3K11p+Pa
hrCkjo+ePz4aMr9OXf+wUgdMXbNRK0GbideXV+xq7Yx3vUaP4z8DkHprk+W5Z9Whxc/HZZoxrzTj
nQrjX4hvPpuq3AjpvkEn+VTjKAPVQWSTrxaUWm0RzJRlYGlEZy2xS4ehU0OhqR4C1b/g3JRPQFx3
Yz1sZpvcNS2N9tLi9FnmsNlwSuwRJu7rFnVT9ctHEMF2hqqfpp1ydaZtKwqdROCWhaMHLqzp01Ev
3mYKqyarKcoXzBFDOJ8oHFLUKAsSWtnlJgmmLajoQ+EOq5f1xkaIqjfBQdlIVmnXIoYcWiD/YKNu
D8o3lu3YLSnVbjp4PwJNs8Rje2Msy8Uc2p2uo/XRBe52v7RMHmSy0ree1PTkgoMjUndJ6gPoGQFY
GNaVj5UR1ZbAEQpztCESL+4k6V3g+Gbb1ZMPTkgLJxVcFQVTy2evUcvqHxaKiUPQYZrMxTCXmZLA
eEGdFWfGEl7uJleGt/s98+MAZS/e62he94SK4NKWaqCF4zu/pByTtKtcj6cCwtXnASQ3bzP0XfiI
dT3vEldwlna6dkm6IqNivzIPiJ82Yn1ckjXMZm3X332wzgBaW7WE+RDMZNmgboasL46F66dh7KBV
8XC+39MQ6SJpV8/Dr8aJQI3QJhhfxoSLK+HG/lXGoQu42e5cwXGHjvcxGrfCr6rEwt3Mb4vR17Dd
Rms27+JAAlduLBF4gWuzX7puAeuCm26jY6xFP+pB+O7kcCqDSN5CF2/kn4WBysqdbaJWuZ0WPiBA
NCZD0TQ1WqbB8jyRdrwnGELldBYjSOpr9wxGiXyuDJiKPOr+xLMERCsQL1fTj2HwYTveyeDXzCTf
923fflSMDndNP3p55OAYWEIQ1v0u9vOyVG6bllPoSRzwYvwdaCfY9F7lPZRDx+HrsgYh4OBbHzFC
DiQ8JywWtcBq1Y/nvB2RfFKxCPz5qXXyOSQCYXZNgktCurViuJi4TpjJ/aYfwrPbd14W4F/fBzuM
r3Zc7Z0A/W/jUE0vtal5s4Fgy3mknuf/9nxTnXyu16MwXt+mPmHVlDqOXTIJZChzWhwXDvLZU7cO
3Q/0Td772AZl1gezeycqMualieNiRJLaOYxMAD6yDwKsIuQOKabYvpfS2p9TKMsNoU24Z2ZCjCnv
vMNiaHx0kIqIfYcuj4KN+gHyHGirPUCnKS6BZpBoq3wZHHouy2W5n+CLl7W9ret0rEfyw0XiT9H3
zrSP26F/CeeSbAjr6kvVkHe3bn4REV2ki6YQF9vftZ2/pthwUei4o8XfhDJnpQPPhA+HwLiX2G6T
oMmDG18b3rDTnrY3n8k+uUBK+tDEU+6jOgksTAvi9Yl4MJKjEhoW5qy5EO61MmGSlzFOOrxFS8JP
id9txhX1dRvK+yZIUEN621Kjleo989iM/okhrA9WvE8wZU+DtkdVtIaQ+KLsmJNdj+KewNm40clD
1c4nI0eQkyp7jwLmXfrdlFH8tZSRaOt5ZMsicx/7C7IuJtR7rguG/nqeon7bOGTbsGVTLjpObcJu
sA/GPPHQZJQYeD645E+l/PeIOB2GJHa5ek4F6GR6bbERJJw8THG98aMbN0gkUNJP5XBbRA+iXTMB
sUreqiDekCHGVdNNEicviUYgzNQXVtQBpBBRMUns68OAvHnmgjHlN6d+VRdnZac4ksdB8afedhuO
iKAUZthuTkgst7E/ROdF0mrbyHC+dBWJ99j4MbvyS0pSSjjdesGIamEoHfcgJVFPFOMSsRHreGkj
tAxLouyvKaZwmqcK3YHHzoqX57BjD5Ai8Yx5OF+YPU4AV1MZOCfkli8p3GWPYJi+xbT+JXmniqB2
DUim4rceg8sy1yfeB5uwBrzvlXPaeQNP4Z9/b4WCsDkad+rGQhzCLNG8gJs/asrxZcEHmmn8ZZMp
KoIuMrBZBbRQdUKm6yj+cgRFp62cEUxXovSXDf076RCLyJ4CsuxuRKxxkoUv6j8ejJHT2phjTeR+
pAyrVEfb23OPW83TKLrl+cI2+qlPdJk1a5R3DZ3AKo5+WIPrC3GkpFMSbf0w3sJsYQPU+6FpZbQp
O38oUCj97cEF8bpVpjcpfhJGHwmPN7erJp66F3J5W8PuMAisXyaJeYCwqzn4kQr/RsRrdoSJ5klh
O0/DSu6r0bH7cIlvjM3hqdLkDpEgB2cwO4fbj6GdtvE0HkIYHSxsnQo9ostDTV9vhrJ1c8QUZ7Nb
/W7Hsc46SXdl52BDQB4s3v2P2AMvYVjA4wNfAVYIE38fTRsfQyh78jJRFOFncWpsG2dobDKpbgXs
3BwdPC+MRWeNEWVXpREC3Q1xkAIwiLdJDHse62PM1nMTsV09BT9nAaWUL7fUwLO0r9ozrmmTjE1T
wA4PJftaTEP1CzYnYwp2iZOCevPesu5IwL4swpX5m1VJlo5xj82U3uAcH2RyngR+MfA4SJ1wflKY
NcD6E18m2q6yPwywItFTe+TJ+lEBH+kZYgpkV13iAV1VoLopjaroPtbjXZTIu9YsZ+qWl7jrUSti
9fnefBGee6hceVNXfMxJvRPrjNnFlLw10LHj/Ma0dAzQeooR+dklrB669n4BsDPDdX8y8d3U+/de
FRxgsApjNSfet07yI1rXi7Lkzq/mv40bPtnIAxTAx4N/86SAUOROKPvcVfqOTsEJHDEFEw1AQ23U
7mtvvveHZEu4/otMwThF7tcVeM07uIeQNkSXvh3fkI59vN2JekmeRBTsgi7Yc1SZ6bwgMtoX1dNc
kUs1iV3N+W6qjQInMzZb8C8DLFtaRPOiAaGYx9BElwFFfFo37ime+p+B5fMOYcBrJge/3wlAVTvM
m0kGNi8KBa3hDMIOw4DCeC63WNE15gZ9IXtfwoMJpUrowBYjnIOfFO+xCD0Hawlga4+nkyGWsbrr
YUy3r8dA3nmdrzMxaPPgJHNQON3Sgzi1zG2aIDrriiBq+VjHASsWv/m98OllnOv2FEjJcQB43lHe
GGi4Sqx1Z6YeEp0TyNtG18U7sshzS2f65gzd8sO6NfiUydIeANQlL9q63r7yljbvQzW+R8Jvlmy9
+Wci7SxkP62xPKMC60f5LdwIAXHxzSzKADCYPx10j+My1DMC1yt3Gq94qvpDgiWAUQqJFkzuG1dv
BqRZXAKDOob3qD0b4REMzpBOsrpyhW1EP2QjiMCFHsKbsC5eq3T04vU8wOzmvgx9ZVMx+tUPlA3T
Y7z0EkjmuKQetquM1vEHyovoYfQq84OMK/x5bOy2OrXGK5u9agINY5+AlmsK0Vt7QJ+C7reNED4M
byYcm2a0mR92zbZ2JahseuzZkaqQHLRZ1EENTbz/H6KlDVp2XqjnFtJ6cV71Ez9rkYwbd1KYr9eR
yUWzkvM6KiQZuxOMRYErPSSriH/VllxZuS5L1sXNnC1OndQFD4aJojrzzCYxxB9QsbhsG6NjSwD8
qsILwTf2HLLcsZjwneuWmDLKBBvtbEnhuJHedFUIrmjQTNGu4mP9bCBq2YINuaS6r52dWZu5iHkD
fh/+M++iBbMuDVUKmh73jruzk/uD3+5p3SKDuYTM7ZX1lfsW6sDejVZ4Lw21cAt1YLp57yDALesa
oc+LmX9SPQPEwhWou5XQKu+hfXiD2UKfO5Mdt0KV/d0QDMFuhifd2ZhKnEG6Dg4Nb83LOFH/2XSD
upv7OklNhYT1wB+7ooJwNo0ZThYy6Db3uaQAh8HCXmOfA6yHhg3AJTZoXQI9jaDNC7zRe4mtWhEI
GJI7aXtZxBWX+VKDkBIuhiE/vmuPBGqTizUSHHq/Hwofr3AuDapzobtpxwOjs2aJCGDKCK1JONE9
SzTtUtR55g8oSrB+WgYEdQ09QdMRQxvz4rQBmIa9XGqQYkq7XnxREpBgesO91GNGzkjPcJMaFvOd
+tVUtgO93cQZaNMmXzqhtz2v+kPTAhZuiT8XUUenoieLpzNjJ/5BR8jqiHQwFjBgdaVUmHXOyyUQ
jxKuPz9IGLkbHEXuxSgH86hI32a/4DXfogrXaavX5LctWV0Il2GVYASQw9y0K0oDZ3iWVN09gPc1
XYdgAR6gFCIjcEdlM4wZ4I5bbVQjXW6M0F2ruUP8LnoATE3M2+I5dcYaNuO32TpfcB83fa2QOuet
3saUUYBnWvWnaIqmPAHB/Zy0ADMcEocFdeD4jzTfKDVdEwPCo+F7YGeMFhvCC6pRKVIMca6q71gB
v4FlI3qLfHq6LBXmRn1p8rKvcYdcnPYxBBGbwXX9zVQuBnuylGnkqOh18JwpG1UHdHaqcMWMje9i
qeat6y8rWtxghIESCqjJhHNKMD5PCYAutkiT8xWaVdGGfxzR9Ae6OChFy/Jke/W3QgtbS3GSwjzA
i//Ua/j5YxxYiJXfq2Y+oIU7jbX4C/PMAVEU7hvlqKRbbmWudYUyQvlNattG5k7gqZxb7SO4BtIq
3C4cej55QiP1uDjOsWeshmSF/2xjDb0P65/W0sOxETM3LefuF0f93CUGShqEeMMiljQjYu/bYIv1
88upgoIn3pa79UUkMGzXAZDTMiksjmBh2W5WPmYi4B350/oag8ZkGrXDZHxfEiCe5laXR/WTaSGN
SHj9AtXKrd5pHxVqHAJnYbSYLr70wO7KdViy2wAfDVyPHqp9Eap6dkb/XLXqpQ3iv1bTfRDz19bC
5YCXDsmqEINjs2qNE2p+bSQKaj1JAFMhP423PRgAgkoTb0GstiNrNI3R4zTqIScUoGuoXlbXPcOn
D2Gc9r2r5h/jsu6NpbthBSypl+hhkgjGMfXfanYevCkAMl5vlOnC5+h2cKByXrImrv9oVyK8o1ab
FVUt0EhMTGJAFSvKgj72nr1GgI/m/BgwRsUoEOnWeuM25UtC66cGAUhpmXg7rCoMWKnSmYKhYA4u
f3UijfdjdqJXOMu/+lFloaSJw1ThnAeuf6CG3pUTkJd61dUdaH4ijzqxiSTCtOSwYBnoIJ8NTOJv
bp7FokEik87NQ61BibH0MHed0JEKEWRTEL71zDkTQposYe64n5tp2OCc82BBFjxYCOwxBcCMJ+7x
vIcTPuepWtlFYP/I5l72RdBEW8Qo/JUJ8Hnl5XNHzrMCWJCo8MJjmOSyNX4eVP2s44UgeC8Z87We
328MRFbbyzTRLboOsE+Cqkjwk/Q2hjYVCiZvfHSqEp3tEt/XcSPTEOmRwGmJwlYmTz5AjTSklOR4
nw6DnArLMWxxnHPb4AFhFLmNHS8PO/m+eoBRkYIA3F2RHAAUopdvCYC+ZdjudXII4HRZJEv1UIfD
j1WTFoBoeQPca7tNGM7MwYxRPnXkdgKzp16qfRKNJ12jvFTiGGG1Vxp8Oxn9DRU7IAzsGdO6MwHR
PwEHDKb9ZQuDk+Teb92HHhrJzGvH97L2ozRs63v8qcmatjkoN/5g0LJlcCBAAWbEg5n8S8gBY0uP
nJGNrVCJD7+BlEFXvoZvCLON9nTwwKNf2mETsLLOVKRodiPgC44qou48nNgT+tPj3CBetGyqF8es
L8Kfm6Kc4Y7IOm1w4t5ydmKQEBH8w88+F+Fmjhy2EQo3Hch7VLASwwsN83Nb879EeD9QN/UZFKRt
seql/mW7Ru46xoYzrFbDnA5Tv1Gk5+Dsj05aBcmvilqz82r6jA3JoJmy/aVywc3oGgfDrvkmEgjr
NR8rtj4PAboFxulaWF/3T547/oaCOLkrowj++VPdFyDR0QOCwmTehgGIxWA7nmNHXjo8NYbelgbI
UgV2FQIV2TJaTQUq0QSHjPEOmO7zzEVoLiDuLpCblesEcc6mxTJxxRMJljllRv9pWIVzeSqzylJz
QOU+X3CER7+HpQ8eI+GA8GNKsqRwHOO5qWN1DLXGz7jT7nqIqou4xT2qPIBBBOPBPbqsMkM+krpS
4bxpi0GSqBh/quF5UHQkAuKlkiUH6GGPcdl2OcpzBJ/MJjohktDPkFP+e5qh/RZ9JdCPMInJRYNt
yLPtm0PUfHZH96+0osNstsOk27I4ixFHAG6GRqzSROGYzflxmQBWTgHWFyYaWN3YuukQpIwy1CgB
WrJm8s0OJBegOQk4s7axbRrA6jAbBzfIsKHLgnQYnAPiYsX/4+i8lhs3ljD8RKhCDrcESDCIoqgs
3aCk9e4Mck7z9OfDubHLXksmEXq6//6DlCalHu+4dKeXpXYY3GTZt7U3bf7memTQMz3rwzpEHWs8
Vtu2vvMWa4k65eucjDwB+TQ4JOt4zfxYYYMZzw5cLntYPuseAktjiODeBhojvAm23LFrhK+hThZP
4NHvJjecPFac9HEGS0AZPCV2/rIUhb0n3Y1A5MaqT6Yw/IglDXGD/AWqgHOGerNQWyu6nhV/ODOT
X+0msUuNVj+zwXOZUsZpL4hw3+F3ZIeMb5RRq8KgsSnm5zYX20gDumO7TravcGmLGnu2d4tv/Gs7
rYRaa1phNkCPUR594qB09t2B/phivxxymD0LZ7J2ulVz4WB+hIurPWZkf++A4iAql868C9JGP5R8
R07x8Z0p8yebYUbYYxocYGs/+WJN47VPz1Zav7dy/hEC+LHRZROWacOkHPQ1CxEJEDn1KuwZhUPD
8JZYLPN/BJ6xiKvA23G8ZqicrL30s4ltKJZ2U8O6tSv15eYtTNvDxD02rNkgBY0LsmoBAdpVsjAv
j/3e6uo57IUouXWOiFpv+bFS3dl71rpFr2hJPPTasrcL/S3Hg/wMxaOKREnqR9vzBZJcu7utCeyA
n0l9cDJfhqve/kkrf4px0pjptldOryCFyk1rFwGXfNEpf4IQ0TctBXi5MP8YGui2FJublJ6zvAeR
3JkWNXFI7eo4dN7HtA4yNPvxAZZMRnZD3oR9zddh6gFCVwHsFYNf018qc81IyUuvWt2/aM52Sjfz
0a4lsJViFdMA8jMbTCNuD/p7XtTrvvL1KgpacfEyUz/rq1acmFnqe0cSBsQr95mg7GxvDVmxRyN1
a2r3zzBYNEzZSrKpCe4hXQgZiY1trKqXMqrriS9hCAs4ImMbtAbFgbgbZ5eUhXEjKB1qebZBiGZm
7VNFzvFStuIrDbQGNN0C1GnWv5lDzyKL9UMGTQn4W7ORgiYcAU8QT2s5zcVOCuC2yTA5NTQ7qu2F
40SDGr8Z3787dvetlbpxr5NE7O0hKe/lZHPaJ+Z4NTzZxy6U0shz3SFuZwkTcvYVYQBBfZgXNb0A
VHe3FNO+WOsr880DumXx0a2Ra+M1oYkg+Jwz18fDEur8CNZ57fAC2Q9GaZ2aIi/3c92oC1rnjblv
lqBY2RqJWueFnekBRT2+zG1anoe5yojr1pPQXCQPs631e5A28rsbQap2qbrIaziL+763H5gPl5su
zZw2tJ26cOBqvS6N296rWR/OWjBpoZ2bAvKG155EMgSf5oAPqZP3dlQIWcW1mvI3NZT6IRd+fphq
ad0T3XD3HZLCW9CY1inQwNa0ZA0iiTH4YznxObJhyP/JLnF35jq23xNrhIMUffPSgbniQdSM2Q4v
YWgca8GC2hpN6m45d4e2zRd2QVMf6+UGJGqa/6sH0oUdQmBy3eNRlMyDHc3tsj6wh8h+vCSDtNaa
MlqqanrKc/0CJ+IxkQHwlrfcCW6HyaFNXBI/ASVYq/WPGJzgtpYssOtk7U8diCqt0Fj8shP3xdnt
zdn/WDsjp6x54KkNJMPxVNWZ89WJwL2AjVpTmANDdzu9c61Ir13rLgas3Yys7SI3gAeXLrU4ER43
7g3y2/Jw8tv22hsJPk1002zoE9+ji5mDR3cx/1OCd8wxsCsO2PVF+WDhklBneId1OfibkWIorHNC
Wx1kk0JLwW6X2ThNuDZG6+xPu0Wv5jCxui7yTZg0noHva9/AzJy1Zd57ue0f1o4dxUKuHBUur5wH
NVUqdgeXoh6QlAnxrFuuvQkjL9Ol89Qvqo8rkQ/vWRdsMFVijceqntWrK7PqoWHI+89Qev0aMDF9
Ivf070Oq5J4u8r0g5GSXm3kZj1VnxGbhqAcequBjzYjmsFe7jRevWyLKtnvylxaejL2m+1XP60PS
t+N9SvHRoI0Gma/k2LxkbNyeyzbwI11o8CJH24IM4xix4drWz2pX5gFqodwLY8lCV9OYfSvM0HoW
Tz+OTiWbcGGPMlHKX7+t+iNTmxMVlmze6oCQiRkIDq/qbHrJlnTez6smv3Rvsm5iLN3PNe3Hxzqo
Z2gsXc1obfGQbFmOS1k4T944eXerqvVXwpu9X7u0up9Eed4DoU/VfW4s+2sNjPy2pi5Us1JnP1GK
4DWph/7LdoSKITXWx8A3aTYcORxgj02vbVPNe6dka4ib1upHi6nSB73ou+NQ2EbUjXX/WaPxOXRE
uUVOkvWx4TjF+6zr/clKwFqR9JqPJTvdPV5341+7KvpT4IK9JG5bfpaK5as+tkukT7P13OUDQJl0
RNhYsw1Hp54jYUvKZN7IC2yJHHnTCPjRWeIz85yEejVbxo5NofPo9DlbCdQEF7wPh7PvuSJMi2B+
nXWvjlffFbzTs6a/s35XD8jtq9tGNsMJxuS0E5pRY8Hr9wi4E/hPGZFdhwp/E9a8g7Huc+Ksjm6P
RHAeio59fa1dp8lpiKzle36ZlY/SKKnAc8ysnf5UmT+Gcu6mE4bfrHIsLIVO2Nm1j+wikIHRP1sf
OJ7JB92pZ8ZHC/NIlviaF67UocgicvtpnS11Smxj9UknmucDDi/9dbIyddMbwYyQV9pVrcknr/cE
EqAUL36TjEc1pdADG3QWYZW6DR6PzfSvVyigw2Jtx7dlWLKT5dTBX5+83UhkUl5GIuYQjq1s+DHy
na6rI2VM3IcLDYYscsAXXnGpBSVFdjCe5GAHb2QjSaraWnORdOUjb8oy0f9UJXS6mS7nardV+iCb
qrkkSe3RfPXj+N8s6fNbM2/sULGqqXemW0MMlNb0kWm5/jQGlNdaGf4ZEUfza/uz9SuYEPeNJZwX
O/P8/5Q1D+QEZsbZqwVmbNt7YghsGgHIyiqUzdQ+evhmAt0YJLz6afFcUJS+q3Xy45IMu49lnPur
lHZzXPvRvOhN6mKQjJN06avpW0wmoRV94zSHxnLXQ2D36g2jSWLfdaHuXkAJ9tkpXgzl6EMYlMbi
77LATPYZlBbSOYFOIxej/EiN4ElN2i9nTc8dHDilOBR2ys7aXIcbGCNRmp2CjlGr4JCD/dzaSitj
B8O0CGuzGk6eLePV5ECtFwuCaeP/HVwIPTVd8bUdmuBXFkG8UjR3xaqbt9Sq551m5U5ojmNNKGit
R15Hg1uU2ginhXVkwwqL6USHtrMs+UEkrOZ7s8ljH192GJo8B3nf/yaFZ333Lctw/Kkg2U+uhx1C
Cc/CydUhqwwAYwadvSCSD6O+ct0H09Sy/Z7de1qn893trXFkfET5CCYxqFOlJu8ly6GTkhNhhZh4
LJFQynwbguWDlMohZIKBClLxP4HZSmNWTnVsc4eAoGoYqIX3LFX9npap+azp1kBopW/Fi5AySuu5
jMalO2UA5ruyAAVjdvnPqstXCccZC4fM0cKgAqcGlMPJpvZN89t1wU/wkx7nP5rPAO8liRGtk1HE
ehq4x0nz5hOTJbL+sVIjhDWYk0GqaOQN35p+cVaFO7DK4raspXk2iIk5Vwk1aedbvXsuVHUkuqUO
O+EUu5SEyp0RYPDByE2v2Qa9sRsLq4xIkEKpiEvxPUvc8S8XR31nvgNhRnOnsCFSfRcUlR6BntQh
oPF0yu32F/NB1mGLM/3MKnAQQyYf4+r8l1TqT8BNYzLxq53j5u7zOAVndH6va43E3y3/BTQ6ocyT
w6rMKzYu2U5O7B7NuWzp4C18dVZPeywb23/OS6OHHp8Xv2Ks2Q3rjh0HnioHJpkEjFpXeDtibx/O
baeHUN11MCzsFnnnrmLAC8TZ1gz1b2FWcQNL3WhTazfqYxE2gX4cPPPEyabRAUPepqmMkzULzZbS
L633XiqOWGP5SxE/dRmcKr9S/y2qjfAwifMqeDDaERHQJueFKmh5yT7l717WnSv4DnhWnic9eanN
8ab1LvmDuSOjroWEKdg+oHE4e9lihd2A6bBvlR4ORBIeYK9TTQM4f6dgQCTsFN4VJdxWyvijeQiz
qZ/3tuKH3JEZPWDon1mdT3Yi90Gm8yEq/1yW8mYN3g2PhVhP7DflrlfPkDzgwdnujWMq+2hs0se8
4t8paydM6Ad1W4cgtkW4jGls8omXwrzlWM9XdXpsqu7EGACNU4PN3h7KzAI1F3tzW2YqZMSqNtGV
jt0jHIjDzOumkvlmLEnkBzDwzWzddVCKeHvnERg9EI/+ylRWW/ZFsocELpjfoFuh7JqvnovGYeKi
a/0OR199J9aNJFeba+yt2Verm+8d5QjincIcYYds+zBbyQRJYVozAhhsehyAz13SsqP11vZLq6nD
wSIvriW55Zi6vzWJ9Om+kweZiJtyOnNnSf9ulS0LjtL96IdGY/Buluchcx2eSHHuPQeKb6sOHLPP
ziqA8pp2B3dTO+o5It502HfGChNAtSdrTWkVpbpXIt0rzX3LnJ51X/udWesPCXg3M+3rvd7OSDag
4Jq0ybtOHy5NrR5GqxD72hn2JvVqZ9IpGr0eWaMdeUxv4PDixc3ke1HxSTqXId57K8uxZNdXj2Gm
TRdtAUAdSnMJfdM7YyP/IepKo4NsddjpuT7IiHZPf686eU3haiNQ77hMoyJDZ30wfMjWrmmGytTO
K9ZTjp/+rpn57E/TN/uPbw7RQ2N0bwvW7Az5VUUlZUdTahS4qVuam2WJ50E1h6lNv3Lt18YSlutY
KT9iw7xvaMmhul4N8HNlaJEp5EfP3NkpE0Cn/arU+mQFGhvfnBftX2t/qWaN5qyD1LvGOWL0fHaA
3RznZ7bzP6T8/Ca5giNof3WtdUgzHO9kEy/c2iFTz6uqv0vuk5MAdfTrv9bC1hXr/rwuXlx+Bjz8
eRRUYcXeOx3lw5RnzADO3h8cZgr92cGhbfMN7QeS7rLOOKh+enSEBFqf5p1ntGyP1uqnBt6A0nVg
UHkwPR0TBzdslLfDoOvbKYvnbVXnjU7YQKKS3RzZ9fhUWxB+LGfvOuqv14sU0QHjMyPqslrfWvXp
m2Nooimnd3wevOwFUX+6ZLGnw9rRyInGp6xMp7NdrYcMFg/Et2elkhcNul6eyfs4pZcWtLl0F8S8
5q1aTBQcrwuipJHw5V2brlHikZg0FKdhURFNXeQYqDYsJ4PyjZWvkSwPJYxFmE9Lmb4XrLqzPDia
EqF61t0zzztstypd15g938Unc6eTI622ivQWVKmzdq09XYbcOZVFciqBUFNywldHcKzRumr1N6vT
i0Llvj0ORTbtHR+XAfxiUh3FwroIVp0+o0wZlsS4SvnS4SS5aeXhPkQNj1PNh95uj2n1d1mJyJHG
B74BAkV+wH8mnPrRd4DpGtZM3C9lrb9T77E0U/vtuom+jc2kfMRiW+xat43cikOTR6Cftb/bZ8wL
NxaaiElS3uuV9+ZRUnI7zTCPAbuV85Pulmer7P9DAHQxpyEO/OK4/WBfTIBV6/tWbsGJD9SbMBBN
hBn8A2uq3WoyUnfktWJ4E7jZsepXuLZjOOoN9NTiDID/RyX2cZlLEoJsZ1fX+hOG9WFBNc6XJXYy
WpTMhH7ngdNxSK+6jNqlvRBKVPJkbVe7HunZxunUpGz1IMr3U3Ll5Oz49F1ksCMrRPeeN869WZKb
wlXNsi0WuQ1oanNHAD4AD75Kz35eneENFY1OVcgO02C+z1l7XNJMgbFsV6nWH6Z0JIXA1jGf8uIV
8tuOntiBzFf8gegkdkmKSmfV2shRWsCms4fIrpvEslkRWFlcSTQsVXCcg9Wm1td96GZdpDx5t4R/
zNLknZ7slgi213yBX0gEjyIrDkWbpoxMsjs6Q2CEMzypuMnpClwI1mO2USuzHda26b6vU3+vlc5z
1U2XUh+urWO9NxY5SPPc7LvV/LsW41tFnC1ozUMxpW9WWVymdv1hvfveNfWbIQprl6jxneyDIwX8
oR6QDWi4wCs7OTOX/JNG8o9cnlddm+8Ls19rD4+aGuIicw9FYV6BJUH5uqm9oD+7moZvsq9Tse6p
Hnck9IYzvIvtYwNSwwKd7EdXa6HdSRqNZHuo0g7JyiKYyNYZedFIrvHg1K8Qa14aRz21gYDBvaDR
S5cxzlLtka2ZdqSzelwocGjlHLaPuRou01KflgJ8JSBRI8DFq+V9k1333M4BpxyOGpzKIZx2OLAt
b6JGYHxhirgr5WFZ2R35BWKOxDRKWIr8Fr8/+HNxzsfkBrT8Cu/zqDjedKAtxDLs5ERrrJAz2OLq
I4l2PJz+SIavnk9nV1+eW2Nkkwz0ymTB6Q1dtq1yi29oXWxNf5wUQGXWae8BetBiLM5B3r2x2MF3
pIZIZ1DAwYReWr2Lnd78adEYUZKseZcW0kTelf70msbqhTPK7IEXGRofkoL3fBT6Ve/MZ8uuOIdn
+5D2xd+Elsii5kjfGUO1emtUJUrfjfl80PDrGMWsAI9dix/oKmhcHceH6r+ScjiWpfnNDsbYSx2t
zfYe1iR+NUl5zBvYNYNnbdC2eEvRXmDU+mTZ7b+SXVLSC7oyOvvWmK80YahVjOk8jy2WT8M9KfN3
TStQX4x/Mn7SceoLtgYRtm7XqZHYtMwrc1an7bV0+tcZLMHcLDgZWf++Ld1aRxvgkBebD9zfWvrw
CTvtUs7qTBztRpb+C2k4zmWzkYdjc7CPlVPdgbqOqE23586o+tDjQBzT+cxy/MWh6tucqNv1LsnF
wZRmp8Pdb7QXN/8MJo47caj7IAx4Drj6NJtQp6Y5LEifwoDkYTMj2dpJciwP1prcg9K+olE4m/X4
aixy73hB5MAlgxWDeMSLtK4JtWqOZvRWy9bxni0t+UzgmcKks8ujNw0vuvOozxWmJ+UXjID92m2Z
A+61ZjYFZf3kRyet2hxtNu1+X2Lriw6xms8SikripueNCAMXKRmApYvkpWG0Rv8YBckJR5ccf5Wi
7t7X3DhZY/aNo8IxgddUwayohvKhAq9pvXtiOMgzf4fsKh3CvSoUtD1rwKVlO92LS74GIc4yLrKk
Rfm3mVaKlvWAeU2QEmftDVf+dHvM6u3h5+JTco8TSGbZcuDD0cJJ+UFY/W9HT442rnqdOCLlVF/5
b4Vuop/bOKEPgOSbziMyDcBA7VRP9fZA64Q+t1BvReqH2tINbEEHrCV5lpseRo+Ig6qZdkVSweGr
mp3NG+BwlPOrM6/8EiZqP84fW45HOa5XgYcH5OqPQOpPwp75MwCc2btA7Iu8oX3d/m7rZVxS2OGH
RAuLiC7L/2Gnf8l7CPR8NSi02mUBGx28Ip58/dLa9tFd7aj3IKnX2kthcj95gSb3Y9w4oeivtvHC
fd3+bw49VjXVZ3bzcEDmyOysx3Tyz0mDKt9J9K+mKg/WGERN5Rz9ZInVUuIhrB0lr5BHy+xCtdWT
7KWgsCw+UzYWPewFejFsQrrHzrvX9lc5PUIKgWdl7pT5YYrkquVJPLvQVKYwqT7cAdCMKVtLTq11
9YZ/7E7CCjCXj69Q9YGDhzDBo0r+wwQ0QoD+5rI93qmsB4cO9t3AAJlUocXkFVjtSaXD//1R3OHf
0Ny2Q31ukojOWBpQR4BUSY/jTV3XTxMnOENVp94fLklu4C1A1ZDNAG0rD/aNyKlbGxRnrSy9WXy5
uW88gJ4AF3tffNfFfd2iURCTEy4GBa5l17C9US53eOGlHShjSUdjOzhWnMA+i9Be1QRIwdxl/wQd
tM/ChPTFooj5J9Oz2n2hz/+mjc/M5ch0+8XmsbIDRGX0DYI3FxwPisSzg4Uu7D8mfxYyNGvhqnnW
PpkEDBN9X0CvTiBOF7x0KI1CnAbTFdY2dP4A9mnc5e3M/qjWd91KMfMwat2hlMK6IIB5kEJNo8uK
06zGgxa7OUbD9750YQuhE9hKWYCNMJESsWeSfJ45sSOy98W0bmVl3vgiC42QK5unzaVGFvkhHbXz
VoB4uQhTvvZjetDZXZBag5IawQwTzWgy/rvjeBe684pDbUGijW/+VwACw+Y/C1b+OaV1e0oNsQC0
6Dx8zPlYIa6b7GWen4U7AcaBE9Q1qGP3t7Q3ZjbtdssOdCt4ySPX1Gg8FbrdUG6OV57VVVGSW7DJ
IJ0H+vBTFKU6mnNGUSg91C4t6jU9Ed9NNyTs3P2noIQJq3/UBQ5QWJNdV9HyK5b0U6dikz2yQF6E
45ZNloXGsbo4wnkuddTZrvecW7APAm385+Xls7mxvFP9Y1X2qajeOv/TMf/Lp5KHJd9PVtRbU3ay
adPAofXpdQL63WvsH15ThbGgJ8zxj7+CRJaaguW3NuyPV5i3hev2r0lbZXE3o9E25fBurPDlFpt8
V5IC/7DSsiFGDlNM8G7xo9pGvdUwQpHcNyv9hgD3dRf721Ue2hIjH36MVrTfmt1DrDJzHSqZGHWA
lWBqn1x7BkZoupGty0CnAgus3evrOl6I1ph369aZ8ACOrNpIpsjWQhwVnzxe8iaFcdv62U2w4j4O
5ZIwjRsjy+6aKczB6jZht7r3A2Vi0KDsLwE8msW9qK0/yppUEXXVAr6beaQ2jubwYGej87qxPDiD
VjguhqALVV4vQ7voUD1a/s+UUjo78hSJUIBFBwVVVBlRJ+M3mbp//ETgs9DRl+7GUWAJ7TbzP90k
cHHXZK4VS40kQdtJq13pBYhBeGKtuKyd7FT4gkWzNeKStTOFsNqwCnLvpfVs41IUNSe4I/IjxD8Y
lLKFpqpWX6eupTXRKasRo89D/gvTAK//yXlM/XG5cU4CPHppd+8b5by0y5Syyapo2HFhPflB5xyt
nETL7Sf6iCAcceFPZASBojjY8wwYsCS1vK6aU8cjVUosxSdzU7nr6+UJF5jzAlhRgZmHTt6h+TR5
NRoAPnXRu/rdtpPLpnxbkuZS0QErEBqzoxP24J8Gxq3yDUlCK9KayWvuQBzACr7/7i1IVKfitL2f
RuV8Wi0qXW06IP2LSW6LHN2PNxfsDpEeFh39hXn8OE/OQ+KKi+b6n36n7wORxQ42oFountza3Rko
VWRrvnSu94765mjZxqM1FEfL1U4uLZuatJ/tudsgggAy8840AeMhrnXVcCskKb1SfCPGQS0UcLAF
GTmgLbH0krFx1y/eyKHUAdfrztWcxuFmzuYjiTRn5BFFPIj20BfdhUcchabTfk2pdjCgsqpRgOrJ
4IRwA2KRJ+qol/ZL4Uvc80zAUQerAeIz3EK7DUbGTGrcShsL9BauQ8rPTk4xnHUCDU6clcwi9vhf
tmKHMlWvxBo9Y9uLC419zzOwfH+5LNPwVhYLTua0MzCjH6cADRTmJqGt97Es+jt8FYipiHPLPouV
Px1wyQnCdnW6HULC/f87MMu6CoOzCp3FCVPup/9DCpzs5YCuoujYyqSXoCrfAr35muqCG8b7npZE
y2Trzd/OiaUdD1XqPyf5+Lg1Qt1or6GzDFE2G/V+8fSf7VvnrfFmrVjpFc6XthQH3a7evX4rf3J4
KBOU9YOn4f5k6Oegrf9LnPZpbsV5zrwnQGGIKYUHhYznY7VvbQOxzABWYOqnM8HA3Pm7coUKr/uQ
bLMZN5/Aqa/TMMHDN4/92sLpsDXUFeknV6vCFsZEwTvEyWxGg8reMk50nAiOJQ/HZiRo4exTwipg
vpoQdlrffr6+ZH5xGof0LUmrf7Dyasp9cSowBFyZBmGznXKPadsrnowB7j96FIShAbIRJiMzaP60
7WJETs/nl5kC08mqkIXoCTfHcPN292QOkZYQC9eAc4Mpx3nWC2AZJskg7R886Bqjz4nMifDb+CMb
+GVTQqEB3xkzVbNfP6fVe4B/fJxGzAjFvLd87aYPw4fBuyqYMOnHWQdpfzYIxs3xrtHgqg3VqVvJ
dxoSH2LX+DkP4rlMsCeAfnNvNHx0rNVn4BmtI9AQpPu2/qmgH+BMk18ySMznyqyfhgZl6pIbLHBz
EnpL+WSxIzO84RPWHW1zW9+5+AeILnLf5X7+tNk396xruONas2uURGbdwKpFDoR8MoVuKBnMlfw7
OP7TIAGfFc5uXVWd+9n4gDEe11351Lo/tBjbQ5qHC4SyZU3Zo3jn2dD+QyX3tt1PVKLPGrUNitt4
7ByYPWXu3e2ufPS59OPmLLjdaZJUnOfeq69pt3x4HWO45krz7mjjW2lhA1q50VaHRErmMziPgSi/
7PwvKRXq+iA7GjoE+Lbr7uYsvoYuf4RI81q09adP5dr+ueEywWF7sLCi3Az9m7Fm71AtD8kSRIhL
LomyUQDbn7WV4lGyIeCs40O/0f6KOoi93GUwxsWgbC5aO/AgVMYNd5cv5AflPqjRRXWyO6fkcydK
8jqVg70TlYYHktb7yDHGR/iu7P66vRasd2mtcdP0D41YwkD1W9x70oTJYvzRbTfYaEBYdiRwy13E
fNvgsvr+Dz453yUivSEdT8PgnwvDea4NXmrY1jsno/jbPTQ4LVBPoPyHwKhyPr88DgEX2FZ23A0p
fGgbITQdMVttiKvOIdcllnb6sUFOsv1Wt6meAWwPmgB2KXUYvR7ODTViBWxl2UwbJgJSG0PVuX/G
Qg4yrzPeWin/OnP35OFX6jV5tBhzWMnkYQssGpg0qs6N9TU7Tbn6T9juV7CN9qN1buuZg2fJfg06
8LLi9TMlLRtHlgqmE6w/dqGQg02rCrMkPfq5B4RcsPGUwcVbh5MArufG3SuZAVV4Po1E7f+z/Gr8
zrtqelV9Al/EGVFSpifPHKeD2wqAtPpsrG0R9ia8wtpYbqmadwtsldhfVf7XN/oHsxUHqtxfq2TW
GVvz1sBX30Hgb2EwjPGM1UJXW89q8uGfI9Y7V5g5vFR97d2ha7IC9tb7YCAcKqstWKFKftSQibD0
BH3OnDBfjgbCEjojx6uf7XT63T4DtjRxqnkP0oBlw8b6j0QJR+c98xx1q4hSEq9Vbz6afm+g/UYk
38slWoU8ua567akXrNVbtDxwySCuIBIKvlNHey7K+YTj0a6sPbad1qPg3+na8txJFoidQ9stqzcv
S5HjMe+sJSYuwxYUwjYGJw8hYb+n9h7Oqgeaav6HLGUv0vQ6deO5T38b+JR9jWi2wQbXsrXHraIq
ypEFzSKnbnvzeBiM4OjOMJu9SrsXZhLjIAAaZWZvtlZ8Ia5+q6aSsorw1+iOTEQ3lBFnvQRkcrtP
3ECuczp8uSWLps1SP/YLnqvZXjCvrr7bBNpj5kJrH7/0Ihn2qWyfxhaTwxGAYxDZ2ReWxRRceHHW
5/rB7AHIM9cmNTC/tB7k9HniNE1GOpJk3c7RNHhJLPE2wjRmo4ySoVLXrrEIYPMbMgI6rMiUdtCq
9VOu8l2TPv4bU7TMwQWS/ms+qrfZ9AFmFMewZTftMamSkSWYGbo41+1q4nl5xTYC+YNf4Xang951
HZxaqHjVizZ17WFi8R5NDnY+o6Mt8VRjmKWGibz0rsHaKwlq9yC0lmyfpFHnBIXtph3BWQvaKXpd
3UkOnl5iWaRNwFMrQfSux7VhDV6gEOZ4U8zUIVpEhG6T+vU6YI8JnsEzRhjqSwwB9CHbwWR4mT0O
7MQ5d9De/taONf8EY5VGttvN7x2Tyh2bgvXo1nl/nroZBM3LPLUBg+eRKM6j7JVzRM8HHpiwBT24
TplEhmzzs+kAFTj5COV1SubmmOo4kRHHMkwRqhx8wVaWFdWY/Y+x81qSG0mz9KuU1fWgB8IdYm26
L0LrjFRMJm9gqQgNOLR4+v0Q7N2pqjabnra2smIlGYxAQLif/5zvkI5jp1a+Jg2rQHbIgvVkDVHq
oMgAsWfsSOsbUbT2+kDfum2oHz2MB6wHsg7DThXsFTrYd8bMn53d1UdnUs2yiDT/GCeAZAoD0WMy
guixydv+NLTksFXW4L3LGMajGOPr6DFTsQ7pTxE3m4Oeo8Mzzn+lWty7sH1q1pPjaHdMJa1D4AYp
PGrD2Ntl9VTJgeIYL2leMRWo5VRgFtRZb9wRQKRAodLvR0sxdG7xE5aMRhZFD5yLd86m17eLNacZ
xnvddpe+gWoWBkBvyl7Flz61QCEXVvqia27MSrqx3gvD0fnq3TqE6FBF66GOf+pctwsmYsMTOyPw
yCFKnusB9NclHoKCuMESFaLGMBOipGZuTFDXhd42j3fMvgiWrdsynNaZww0KkHiIJQsvOMqvryxw
NIZrv2HJ49Iv434XwPFYDpMfHSRwj20Z9ck+n/X0aPKGn6aaUCt1bpMsNkJ3Nc4pKuXRCkImjqRd
UZGQ0uoOA0Mdw1WKwqneYVjuDoUMxhfW1M5Sk/53wxDVuisTa++7bkMecwDaZcTCWwu7/CER7FaY
8uI1BKMsXAjPxts+Zo5DmBnaYVzpIe5kOBxmiI0w7iOS6xJWPY7adlHGZrZLE/NB76S49wyQXtrE
bsCJLkJ4lIMYwRsorCc2GcTDA/mtHhFiMPThUVFuvBH88jHV4qckSV87Qxe7uJrbq5vyIenFm+yy
ljsjcTPigzDlAvXNGswYroWePyRmTrvGFOnfR0qKF65yck73AbdYIQUtg6J0l/9RsSPVaqHaq6mM
+3AyVq609rOGgyq4CzJ1TiNyJ1N4nYhICJ/kNlMz9s1hGQA1T5b/oaxahUFCcNkwrPMsDJWD/GoR
Xysv++EitU5NwuycVek466+cAeTh+vWQkX5rtaq8a2LMeWRTvyUzecxyvllEmheNqOoVmYx0FZjo
51Kp51DBT5i1Iq++jFkGgTDf5pF6kl4BvhOTUpouAb6v8f0+J00708HIgGEtCeJVgvkaPELzwwkZ
DoJkuL+BM//zY/g/wVdx/YUTrf/xX/z6o1Ao5EHY/OWX/3jCs1Rk/zX/mf//e/78J/6x/Soub3C8
/vqb/vRneN1//r2rt+btT7/gYcna7L79qsaHr7pNm9vr8w7n3/m//eFvX7dXAXD69fffP4qWBzCv
FgB++v2fP9p//v13Y646/c8/vv4/fzh/gL//viyqr7ffPr/S3x7b6l/+3Ndb3cwvof/NM3XHNgzd
tVgP8or91+0npvibjSfJFToTEBd6zu+/AXNrwr//brl/sw1TWK6pG54ugJD8/luNQWv+kfU3U9ct
3XMkUoDjQXT9f+/vT9/Qf39jv+Vtdi0IktTzC/8Jew3Ijrfm8e6EY3m2KfW/IGxlYtjBpGnBdUAX
W8gKzbv0nWk9FLVakALfBUV9Ntnyr2tHUDA1KBKuyJbpjOjpmmjZxwN7JNlckp7eZtMFvxU1d/it
eVoTGeVTRaD6af3tU37eDMFPTTXtOYzClVUN7M6UvSs8svTYm5ot2IFOWStXdclB766+52D0JGC+
YxmenUPr8oev65+H448f/9ZK999Y3NvHJ4MmBE9v3XZYbf8F+KpC4LBNFVx1E4MuA1OcRAGjHbv1
7Q3APoAUa2PSBKyJyDjUMFmKfKhXIwbSV6t1D1ZsHgcTMETvwL5CTp6tDsO/AdIaf4Zmz+/S8BwE
co//c7rc6uD+gKVt0Hgb4aTAnwu8BU4GN5EnIMlnNsuHvIyeZYGqnQajtvINIsheBmOmG39Oeqhh
P5veeKxWO5Lk5gKJKf43JY/izyze+e1x4piewTGc/2U+w/9IzQ2joS4Dsy6ug+GNl1R2+KmH/t3Q
iY+xiA5Orka1QVL5J0Biwx01EUcPU/6B4AwWLvJGTlsGZwnZ4jKaRYRFYNPFRX1iJRQ8KcSXss+/
BCTjZZgNP+00wxSvOwSg4yHbeox0qtgrjxoBZr15F03tnnVfl8ccY/YDywUmIlFmEHnWeaZJ8g5V
yz7RHp1yqwviHYZHwoUllTz25CvX3hSoXWC5P//NqfZnpvDtKHk6M3tHtwWQlb+2rZCEr0ekyvSK
w8C4OH745tRdwWashidijaBpzRxTOGy1Hc5tC9OoU3zz7KLZWEmabwYvWPcteCjbASfUU+K0jFuw
T65NeGyI439D6zb+5Uud7y48rsR8h/IMOZ+TfzjnnJagKw/S6c5i/bAAkJdsS2zb20rn0cfFzaQ2
tD0QRR5IswjRstEz43I7ggZEg0VU0hgSTJG5NXtIQP/zwXT/5YqY350wTVtYvEU28X95dz0zfScX
+h3OoXad9aUGUm1W9TqEExwA1sqOLeyvXmsv/bL4aLiTLJGDg3VGi8Uhrf3jEJj+pmkbtSkoC6dl
gMmhlUsqXrBCSDKMmxh7+5LEuaUZ6nUYdeOCdhUVJEB0a7grLY1oUEVa0ap7FmqyszfFSCa5qF31
evs3kqzZosNev7fisloHCZ1DQfIRctptwiwvjgE3Pycz7I1IqrNh56BtwUTvx9C8an2hrTT+t4gp
eMIWwu1ZJO2Z3K21aSTmO/+JZYnfGt1On5jXacCKAgxaqyzviz1GgeQahfG91/XGxlGZenXJhZ1g
/j3RCmItO7LZ62oGwhoi4SIIUqZyIIZ3WklOT4smcFoEb8fCeGMn4KxK09oS37M3t68YtkaGFmOK
tYHTNo4c9g+yCv7N12zK22n2pxu0JfiSPYvJn25b9l9vfWnOqjRoe/PudoHiPA8vpb4Tjoq2svxR
S1gAraPU3sltkvENiQHilhOrYfXdHbK1HafqYSht8p+Bcwks+V348CVaHG9LzH3QZd0CrhcmohWG
7xqCP4PGMVf5YuhZIFIlj+Z5iMDUPUIHYtCiwjtspbR9OuXa0yBBWQxzl4lLZrNvjWJfK/ysJNKP
JuvNwjyrquyveErv2koU+8zPsv1oDt0xQAAPkvKCC7G71yKcbD2YMQN/GLd2eC243WhM0zI8JV4t
evCYhMcIsZ4T9N89QJh4Uc6nSuqQbMT5rWGfL+hjr+yG0yGJT0Ol1mAKfcIrajwqt3xnmovHo4Zw
VznpJxo0S+EAm8qUp+a2Twgcxozulqw3YbByNzT1sf8QYRDw+yUFMFHJxNh7l15+BURLfMUcVgOj
ZNLp9iVH1KykHp3NfoFPLQuQkS2TCymQCXk/NyD8nV8x3NXrwrVQQG5vPuu4wKDBVnL8qXpt2rki
+iDB358H6X5prrYZ/Tx/Thv90Ni8ch2PxbLISPECmgGtJW24RoBZQXDg5hv6sw2143Uw08/GL+VV
lMGLo3fuwnIc42qDol2aHnyLVve6qykIAPQh9cfdpXEHBuZ++60H5YUq3X65XhOB35pWvTZ+ZFNM
Tq0Xn63jETHgQQpMuyr2qLOQRYUP8zrS1DquSXVOegWYV5/2aqj3oZiqU4YBlQ2OPELQMeAlgk40
AaAv7Wziv8HOaTs2VWD71FVmq7wcmmcQFxFALm6teN+Ny23yNmYfBErIFyKLiLzjG+NhdbvW9TSa
tjUNQKYkKNELl2i3zReTGs6lmc90rcDCkeP2XGt4qBj0x5cyNRll58ObzUjmmAdqIO3M/bMZoi3I
4vuxwkTYpRWcMAyU6CuEhwPPBG3RbTAqODundTiuQeBuRXLC4e0aqr5vc2Opp/nSbQz9nLGoucce
5i2blKiA26N5hbEOrtuQR2JjhdIg3HMWhpl/MOeApmo659TqpBCQgb+VcpqWofCLvQWjDZtABZa8
r9YTSb+Lg4FqYQ8tuHosD4bPxIs9lliZJH23SC09mzt3bU0+m/20Q/ptjOEFuYlU01432P40SfiO
GikfhqYO91qRksWt8UW2Qh4lo28Gluay0wVOpXksEiaiXnGEgjUJCcthXMIdyNNjamaB71c8R9hn
N/IYpfqesxQxsoynjSZaYgVSf8nJHeDJcrv17SxUYiQxpYcfJjoK4ndCksIjc1j7mf6AsvlghcPF
krW/nWwDxGMYOwuUAFiVLrmFMG7Gi+rTE6spg0nZHX9V9wQf6XOo0Up7tEvotGrt7Zkk1yjYnOPz
xwprlPYmwOsxlANLoYsk0o9x2kXDL0uT0UwcHJJmR+SPHMJgA8qCn9FPytpwSeGu1MhAW/Io+OsW
9mSNq3byjnmiwwud0AXnUy02hL8FB3eMILrQIiEEKqvO/NgonX2Q/Sja7x529lnT2dl2H21NnQqB
pAn3xXziyxRgArMXTm3HAAzgpt1PQqGEgO3oVBbxoY5LazXNyzs4i/LYEbNcZ1lFkEoZA4FR81vI
rcnV2m8h170m4Cd7XrMfpFmsUu57yyBs/U0ski3VsKyoGEbcbnZNqUdb9Pmt0okQa3V2qUCL9JXz
nJSlOg+9jVI9gGUIg6hj0XafECbBtMm5AqBtvrPcLsVpUpfMiuamNcu5L3Uh7us2f7n9rHfl7DLv
slM8hjoxR8AxZjKd4zY4Dkp/H6QCCVtEj7TjgYZMkuoxz8J02fWWuLNoBVjd3ik5PIuE+cikAz+F
j6p/vt1MdWxIXZNmh9vvopTwVOYucQkfXj3JfL42U73ARJX3RLI/S0TzuyQuvlScbSAiTXjRI33Z
oXI9TKFc376CVA/eMxs1V3mZunjgTpmJ+Nnamb84TCMViKyQK8A/V64+cuoYO5MzaZMl9pcqJdJp
QZhHwiDTGUL9WhyGoXEOioShWUuJpyuy9e39ejQXbxsUnGWVGd9up2tf1FeVERspmvK7xOxAPaqD
hjaZPEjH8VlnQo+E0p5NyZtwETEfW+nbh86yXRdu3AvT8W9ZPKrj1EFJ0YXGjHQwvVVranIv2Pji
I78WDkbEUDOMo1vCvBhKAIV8l+Z4ENyRpkkfd3EzfBRFS2NpnE2bMMretZhtyu0EFASdCK0Jf3M7
FacEQ4lbnShdBa3RPDjBNB4qQStcl0QHJ6ir5Ti5bJ0nLd/WLTgArlREGSLAlB5AlXES7RHRKCBa
WtcrM8PuiTflHqLEkWUF0VYYWWv8EslBdqCoybe+gBblfAk5lLRzFWe8hj/rTBozHBOeQt/hjxyz
gflHkd8N2jcxY5jnWzMXN9Xpsq7uHV6C24bD/Di4T9LQPo6FEGffZ02V9XF6MKOK49phgRGy3NgF
ZL1B0yhnSFJtrRCc122NADW/dFzIcFP1WrJR3Zism3F4yVH+H5Iq2xtEkhLbEvssLx9SvCS7qOS0
RITLeHrQaVG9+1XlnUXunHDj5oBJEC0zcKGdOz8Q9Tremz85pzDvBNCoi0ghkDMfaxjy14mLzltA
Uy6UBMU/IYjJnKDJfItw4qLdBMWjRWcynhir4YnGGnkMLpWnAJbW08rGM7pQCKzXKK76j2Z0thUG
5FNm9fdTkTGRtOPxkBZcTq3hrzTd3Qm4B94QHcOM4UmQwG8zsvxawcktU6hBv25OZnufqyo5DYW9
bYnNL1B72ng5Edy+B636dnvMw4S5jN4gLm7zwb3AXFIXy/1jXiSx+9kHNKSspIBScrv07HZwr9hj
Aqgs3eDBJkjrO+/XbYiH3vwrCtuWCqnyjBkYFAFoi7Whg1nScjTAqh++bhuN26WHix6rXa2qNe7m
aGfqFo6m/ocdsttxb/+QMWWD4PwpzIPZpEe7290yjMC/mgjuXskmyyphQatkn+hdenaDmqZAMg0E
88ZDz5KbZzWykCiZYiGG7SY3MSi1MT5TD/au1gN+Q8U8RK09ciqRei+sCsuc10gmp9GqU2+jxtPV
DQv6PWBI+TmqQuvlm9uDq+xEsCXvCY3FIg3OgGpVpqwK2QGiLC26rmSwP++69aY5RAbK+KAPIC2h
1xxHYVGRQpbMnZ8naTzLVXiCB97XnnIe5jsQhVwldrdjZYieR0inyiNInHLXiLk4FYwCzjK1tTG9
MgAIsmPG5HjVwQTmmWMkp7yOSd33wzkKXqU1h/NGQCbcnsRCl+0r68kPMWNwyC9wxdKsMvoZtjHt
zq9pQnbrjpmOMVwThR0jygoGBUo7B+lBYevYmUnwNUm6lWuRQXibBziJzUWh3BC0DHggoLTjSKir
zQ+3E2oKuQulUCvmrrkGLWvX9L1B9lsdZeyXq9RudwDluweGP3xTPSjCsmgePHeHS1BUKnmJYqMj
8KnQs0VvLoVQD1lnw7MTfrQhf8FaZUreS+1lMrIORknOvR+OXhlp4F1zF4OwRt2MFwDI6sW9btnR
WtUdRxFuwa+zWGB6wFLhbCiX5q0NtrlmvsSufn7S6kHbcMtmM2+5xqfERr0LWgh4yhzmbiMSA1Z+
3zWPZafTi5D1XzBMom1YYp4qJE93Zkyf5BH3IQ7Pvd63FA3NW7fJY2ms42ctfYPoWjAyLDQfWVEl
DFII3LIyb7eCe8czXqBqXRukomsyHx2a2FpR37RlycHkX8+w+xY90Rsw9UfpJdu06YvZSuqsIwJ2
D5PTFstJEFbLyBDOMla4TSo8J8oyvbvY9Z5RiaOtAQ185cZZf7hpD3iamSRV4qqn/TImi7jISAlh
YcGVyR3jcSKYi+GJBbjEPlHU9qk/33YcU/QQtXGPgz+IeXfmNggSpvbx+KWN4Vc6Zt4+GTKWUQbZ
y8DNVwzyim0HYxyQJU0V83txY69adHMECxGjXBVZdwiSY12TE+Eovwax+RgH4oV4c3dpxfDlCAf3
sK8daEapNnXuXYQHkze2dP3ok6Ash8zdElBBkGSay4EGlVda41W50YzmD6MLddnNwve/dAYzG0sH
15bL4pshv1cefmVp75iRUsZjmQ+OH3Qb5pzqWYuew25L+Vr0EtK2uer9PH1sQtzUniwfbqvGOpuR
5IJ47rwcCBIS+UQZIezMn1Lao3FJEqKIZZH82rGHVoxtPhcXPbyPvA6MMyiPtRLJTGyfxs0IdnfV
pOG757rElBLUzKr30rMKoOhMYak2perDNUCKfn87dyBl20uCDHJJrFRsQgGlo/PLYFvq1gecym4T
yAy3UJDcT2lh7aOCK6HJze+sWyl96WL3HjP6J8HutZ0O08MUVBdHGAWNd9G6wsLEnpzVsy2Tt2jo
cdxpSbK/iQ/YBhri/gmXfMGZgMEDe7HI8xPZ1vTCQVuGunvRFIxWihhCV9Ov3NADZHptw3rLYkNX
i7Vu0yeRhzAEDHBiryjTJflqjlkTKRIamXo3ZeXdFdL/TIREG5x3vn2mP0JqqdFsRHBha051mIsf
OlSHZhicDf3c9S6D9oKRPHpUWvAmpRwvLfuqRQKolwOAo+X2Bba9/GGwcL0PHvrR9Tea1jT7CM3g
cvsKg1ou4QSPJ6e79knuU+lC9sJok9fOlTUD0JjUmhDhMWgjcw32DSFOOXw/zMHZZhaguYqTaPPs
KCDT3kXJpdTczzR2k0ezzV+l7vlLMTY1oS1xBnbHMyXy3phkANo2ih+hxIlmB7C3xuTJBby+MEq4
mlHDXkBf6BxAzHX28dfzk2w7LRQhxSuj8RgTjl00qQfAsDYRSoxvtEq+F8kU3JtIGYjm/qXLABkI
2XMvSrH+BnA53yDTH+oMR9iQdIpwQrK2O91+70XPGsnkyeE33TPcF76vrp/u3YG0YkO+z5NhdKbz
w9mXaTrtkqAc93zsx8BssGL3fvOIGTxfbvqQ8F+ZzsaVTh7tqf4kKOfUpv0pnfTN5nkhRJL+0PXv
NQkZhbPpk1Kct8r33PvC1tau45dQRTW6ubio1pMKMSEm6XekT29fMBngjpJCd1PJjnt9u2nhf68j
cwN8KuG8SbNNEzPHzLTMWieGSMlgZP3RGsWvy6muMeAOhGckUzTAq1AD8cJmB7LrOFqHe0Wu/hNP
krUI/Q1c5GTfMMC4i5mkYMfqmfPKkl0N+5snXc8/p1juJu6Ip8bLtnnGEcXcRYIDlhL2yahC6Wi+
xijgc/mjjjrVvJWzHNW4Nc+Prjz50dgzr2iydRx6ziGp0Ji6Ib1MpvXTHwe1S5sAv0DqkaylA9OB
qrOO2jY9OZE3sw1sWO/tOHzqJMzBmmNK7yqMmD01DizkwV941BWAc2jyn1OqrmMsnyMwnxABEuwV
jb+cpjdIqVTg2XSNlKb2zoHhKYGkQWyH1fL47tBjo7FK0IJiR0WAtbYjH3AKgS0KSOIVCjH5VvHQ
mK7FXJpxdNp/b4vU2hqm3TNAal5zSIML38n0M4+naWmOG1lEhG8yg+xo0qBU0lnLQxieHqQi4N1s
nrMhPo9G9SDqgBBjiauY0qVDJU36/qgaEb698rP+DgO9yc0YSqiZPdMbh/7QklSx/GvZIEa1FruV
FLEPqCZkN1YR9pgvWqzkG5DIh9oVIKIKZa3J0vToyYDpQo1cr1q2YYp0mHg0yTniZZQp6EQjZTCO
xVOONIxoSMGrMWXfJCg2i1PThZv7owb4xIOccsNpAgEXWj+9ImU1u9JnWonwvU3XkVRTXHzbfJye
8sHDtqd9VZiwl0RwCFIHEJArw192PMBW2gRSq2IcvM90C6Kkd/I6+TigFhO6MnGhaRHnLmnvDLU1
Ckbj0JGiSk1v62agTOCH6sTe2LqONQaaWDfYZbjY0Uf94uH1GCz7S/SU+I2wQmhAglKYVjGUhWFj
hzyzlIl/KmJRFrvGwSbGlbLpwuxfsbEB5aXC8IUB2k6vmJtQfXRP8RfJFrPIV7rT731NenvGbz/L
cAKS0eHQ0rD6qHF0jlMpHhMF3hqPBWE4x3ZWupad/QJFitxBtqWKi3Redhe4+yoMr+gjWGwSEqqF
yziLfkMKO8QaNJVn+S61m/0TiYOfqIRIVvV32/X4PhIM82zz6KunC6UE67BMs/hYlD6tIQQ56ELx
Ca+4xWbqxicZJW+TM3iLzOM7brXuLmBhz251k3PqLD2N8oHSG5IlPKgVz8tHeHA/E6d6CwPjkS6R
ZdgQ+Q716HuMXxSEzpXBfE2TT2CuI8t46pjmLWo7l7irw43Xy+92I6s1SQ5gQqpyd26Ix5H8IG9c
cAQfAid0eOTk19KPoAhK/HmJjgnf1PzVCEELP6UynHQL6XJp+8ljMEH0HsPxO4lvntw5qzJrcrS1
2RiLkCBFkhCIx/sYSfFcDHqOzBNHTIrqrzSuCe13Mdag5qfddflucDoa2vEm9XFxGGzahjIbLEfG
h3LgdGOuSzbNaNy7WXJHClXtB0jdNS5gWp7YDZkMxrGn7H3M/JzD5biGf7L1BW/QQCA+FJr9YYRx
d+BUeBNtecaWnyr4nQ6Doi2coS2JGn1J1PCgN+YG5i6Qz7Zecf2bK0bm7XbJRFun8GzYw2lM5177
Bqvi7Gm0ZUWCOHCOBH/3Sl2axITBwtNxN/cgorFtbA2XlsKnR7BZuItMhq8DlxYhG/uogSwCQ97m
u9h7hPPG1qfG9VtWzsp1BGuFeq+Z0R0wFipA/H7ZOH106kJ5Zwc95X75eLRpqhgp4nbi9zI0P7wU
LoXm69u6tj8CI/yiuiu1NVT5GVlWpoW7MGVKuNUOJMypKL1PS/dAiwSdsWZy6aHM4uQBD1UUvbNw
FDR30XrHVhaHGIWCuA+tEnbjX82o6a8aM5cCZY98urlr6na44F87x1pCR+RMcBwVZzHHosfeCGzZ
Lw3wIMICUhakBg9v6zMcOrKHHiTEQcUn9ln1oTa1R9k3+hPQlBwlxDTPUwevzSrdnSYiUqFjSgI6
798Hrcguhv5a+iAqtTI51+PGYPJzcIwu3fiZKlceehaVdlp2VOz8E8d/nAo93Y8tbKhaynDXiwqH
x407xHDB6YpiA8s6WsWZdCjaBUSuBh2hu3oF9wNVh8s5nd0i+lLkrnt/+wfc+GBFsT0RTCeHnjz/
wMjFlz3p8nD7T5WfN6uom0BCmkqebv9w2LOfGkUEwXV9WuS9sjykwvsRAw49IcfilUMUWdnDXD0r
sGtastHYxQHuhfrPtG8cYyRvkOqqMhnMUaPROwUWgVkqiCYfgZt9MpON7j0UbffEtM3rE6qTCu3Y
+WnOgmXE5aXRptSMjzVDodknsegC211Qp7TvtewndcMISAH3NG+8yqkxn91ieKsq/UIyRDGVZEM2
4vw9a+ajYRAAwyiSLm/KPzBY41LrjbeDU1BqCLP4ZFP2UdFLxaIal7dZWu4uj6Ralgl0Hrdu3o2o
XBtVobZupegHi53hLHiaozEbyKdY35l4AivrvrkjYUQxrYt+rO7buPj1NyA1PnoqxBsntdxfACdZ
yJrTuE7mPjZqGgt3jfLPytbs6zuzqt9bWXWHLoO+25jLapLWBTb7Hro77QmyeEJGRkv2cTOnJlPm
+VMM0DUcV6vWekfQI/G5e4S++wSngaiCL60zSG3YN2gURwrxUI0JTmidhqo/HgDPXwVkjSPApmlx
m5HlbVicXSJZt3mDxSilCaV6pAKS+6MeRb/0viBiGjwmw4+cidXKQ/o55GkTMtQrykVA9QJPUrc7
0Q3LNA9Zd0mJYLJKxoluFw24Ef1z4MOmYs+/pNvSsLQNGy7G8gzI2sk5ypZhFaIfjVpVU6TLSMOZ
ZwirPPSgIMjlUZvHzM6aRVubrFqZVy8evSB3sZFcW4f2Trs0UYrdhvPmNvprgC8FrWGfpOtRP080
N8qrir1pwTrdbpNVM39oq9PlsuSc2GuxboG7EvesqtPNbVqj3OR7bYIPsaQlH7VC4xleHwWQwQU5
f52CK1bwtnLlth2Zk/chfqNs3PQYae8QjQ52E2DU7rDbRvNKJvd+aZ5EeekyTwGJB+AZLxVkn4UZ
2f6mb9XSMkCOjLXFPMbuHzO3Y8VVd/CUxlmonEcWWJRds6arVXVHxzrD0ceN7JQgzAjIsg0ONzg5
inPolE8ul4htteGjMeQbrXfECc7wHUfU4wr2sqUR4hAfrORLhE21aQJMt7eDFzhECOnAktshFMH9
r6MXJu5dntVXfWIrpqLYepZDsutn/djSxSXcaMweeNDIEteyo16ZvYdHDSBYL1ug6glqRiN66O+i
Fju/wQAgrGnj5NQuR77N/jn9peiqcuzJ3T6Xaf+t11qPWR774fncyavizlLD19jpA5mJYdHE/o/b
3Waacpe8WAnLkAB5SdgKYcE5FlVr7FrX71Bq62zjDbTOaShxOv1EXhM091IFO/qOwjt3SCGAlegb
wyofPaJq2fTDLcbnGFgZKIJgOKiRjrObVGCyHr9vDH/N2ne+4QUTRQAFUtZlFGxoufQQwaOij5dt
SuEIHpyVqHQAB7PfrIP/G9TaKtVPI3IO4ANGYSOlJEcjTl+G2eHFbUAeaw7RokoBQbp6xjyyl8U+
At40J4JXt2sVUqw8gt/ahD5mFUqCNj0pPRpV/CU0Xh5odZY9ho2kpKtPzqYzBUsrdPhipY2DgOAX
GFjMaHXjuFzMk7W9KfJICfA2BtAk81CqLMk7y7DepPOQtWdtAHI5N1a30wSxx135CC9bOC20KU8D
9T768BFrkE8y67ttYAqnboj9k6MOJjIv9m2IgvMkFIgSwwfK90jcRgZwaD48m2yStKDYUmN6o6QK
ry62G88u7a3pjNX29qnjrI5+TffBZ/U7J/B/aGCzbydIa4AnSUh6ntg4Qu/xBvXqpLg/gsnbtixZ
Hkc5sGhsHyx2m7sk7nMwApWzHucwGUfxqMyJr20gY4lA3XVPBnuzdB4HORG4mFav7oocWNxtBsJ5
amPustj/k+WjKGC2CJGy76V9dbrq8yZoiSmjT8gHWhGIYlqYirCM7urtUs5ejBLz4twHarHbujro
WEuf3oiN2QTMBebb2Bhbs4z6BCdFwmjwIuAx4PC3E+WwjsuFQrgr28gsCzYcSobanB6zZa9eu90w
kA4h6OF3JnEvhLWVMBj2GmjRqIUQY+kQYpLqh0cJZ4mhMYEMlaEWSX3FLdVlwQdBhJ5dPo/v4sfy
gt580jJ1Alq6v731IEIeLrpw3HqlWay7LMInMD93TRkZK6d85vllPMqAiXkIuEoilLKEIoPYaf1a
zfObYML72JkUR5uev6Cx+DZIwI7wYQNlu2sQVm9DHWi+PyiQoezdBg/BZUeQ1iDxVo45y7zIvdz+
Ws+NX6bSZIGMbIxPKwcDo7QTxEyx1LSwg4ZHyzqiNvUkjMX3lIgucwhuba4e4VOnTGph0gqvbJ79
OrmrUY2OXu3GO0crrgQ9hmsqxJW2joQAwUurpp+GVaNvZDathvnwQdF6cmJEBPSSS3iiYYUYWfkx
2AnsRcYQV1JA8kRT3J7dNTtVf8ONK4GqG72FJb4PTRGoQl6YSe+Zufw14VIx96/gjNdrYanKXkwi
9pel046Hsnftu6gmKXc7WTpT6Pc1lwd+1vIJICDOO+OS5kdkMohROQ3w1dpnf2QiT0CdSnls+p5P
71OZtdtKtjZgcBIThWIKYWskEFuz4+vnqbhth7j/4DtiZ+ZO/i4N9IuWlD9saCRMvest7s0dXMEZ
ZAbgmI3YxfQdYi9h220J8m4c3063Rdq7GxyT04ZIxUxtYvJZmsaHk5n1itcN9ilzP0pHarITEABd
d/wZBx7NtBX6qzRtxlgReEhlvlNSRYCsxliSl75+spOWlcbNylJAjMOoBqQN3DYmE0i8/5e681qS
G8m27BehDQ53qNfQKjNSJ8kXGCW01vj6WQB7bIpJDvPW430ps25jFSMQcHHO2Xvtw+T2+q2Y/yGb
hjztB3gv3a0TBwC/ODAIt+22bcgFavDK4uM4zTTNanKeJipb4bTRK0MMuW0HxCGCJbtFjlQ+BtVA
VJBL2VezeqPgA+ES7abGNfZzfx5KwjxHQAsbW+MBNWmNuKcc96i/i0NemntZtHDJueIeHaSCtqJT
hmzkMDT8XSm6nUUXEdVf077ND2XLlCRhZHG0k1OJZuwAeYMEG8x5W1uik/HzRoHZKWDUcLBsUmi2
KydQ5t4APAMJgDq1ILbWG7iLogQ8O0b3KIIRsRFY/LVeOLQ+J8gMmqputa5+WY4iw+sSnFuJBQ9p
PGTT4NzExdZ2B+Yl+kuoCsYcXn3si4aZ/HynFY15k0cCz1nXRWSmYB1rc+NzZnG9lYOen1pSEQEX
nFWeEOU873EIwxhyyvAb/CXn3spaSBYBUe+W53w2++za+abDEDd8HQM53KFCPY9SnaPcu+OLAoSb
7YdtLW5pLirQNNBDlp2XYncbUYYXNrPihu8/uwS5KpHDnmnoHIhsJtBwvjXXvIO3blmY54rYtrXj
0xDx6+yuzQXNVjMnJYdYYcZ9yKY0+5mXNd4zkPRBOxfzTY4rJCg1psQpPnAdpxmXUfnYAA06Gq3c
5FZ0m5J6ASmdBkkXC9DlpvF1Kj1/hzm0TO2COUYJU5KNM5AqWBe2inZu2qI5zGrtOIQchSWizZPF
dXdN15S6ci6yFDaIMwGjaTkEjyow4fdPe2yhLjXsdHKE+yr1Tj8vB1iXAe6o8moO/vz5Vy2XaTeP
LoiGyn0xc+aqWaU8/7LM7FHWaM2BsGyGJMSgkxB4TnTEIEiEbu1PSwGXFxstSdWesR0hEfOWRz8B
J804rX1t8k6dVVE2z1P6znjpckTZXdhQjHkhcBh7xPgESwWPZj4XJ/dExHlny9c+Cdcj3Ftk3bNJ
HMmqbJV3IEKRaqPQrXWbslhC00ppVVINpHk0ACJ1fmqDPcfSAcNDg4Dm3AL/syVJG8reTk2+LnMt
2VlpQqw0fVhWJBVpYtbt2hK5e+XX24zKYj3Maq/I0cIjgeXkGSpdgw/VvdZz9bVckkt70g/SvJEh
LBDfaQyEHCDgWldFYKTpyHHpcm073CZmWePPL465JJ8LMfJDVRrZMSLveMg65o2Ay/P+pYFYd6id
YNxCVkKl0TSXvqWSS8qGjJLAS3d9mfg3vEKqoR+rOEMAtB+ZkPWXaUCq1JH5PG/QNVATahPT3dR2
sCYalKwk17guvgElyAYoPITSvY47cwpVdA8pEq+z3+z5efcVkUxmSC5HEEXfQE8Mq5poGeJ1X/2Y
kVBuBV/9wkk2OWUzgIYARYoEalnWNHmLCsiIcQFSMz8G76MnBJ2RYfRXRHV8toLh22R0KSdrf4JQ
zBLz6NGb9a1n6xCH9bLejyRyWPYUX2or3viunRKNypsNqeigWGrL8S59ZNbUZ/SrS6SDpQZ8kJks
Sg+EpHqxT7VC3tLYRBWh7rI0dx6Wu6aLQbG1mOEqc5bYBMWLnwT2eRhGmAwOHNlBPHga/A3Z9SbK
t0Bwy3DoJHKBOIQG8xXUKZdFAeENGkkb864lEJMd3J6gPL80Rz5VZHErRuEpc8FATtLLiXG9W237
yJmDRBl7DY2JRB2S6BiRxiAH71Mm23ATGpQrRoFbUuIQn8gS8HPWzYRp0jIS8sGNAvd/5dLtEEBS
82A/oFdr9foTURDe5u/eAeMPzgap245jOkKamJ7eWJ7KhpvNmDfiuigO48j3rrrAf6pOZDJx1eko
3BydhkQJvyMDeXNYVAeiim1s0jSeey8lXoCJWFabeF/jFdlsxas1Gq9tF2gPjR4KiFQZjRgmZhGX
9Fie//13UOh4bYlNUUjbmr/jP9wZsMTp9IBqvOrGZCNut7OdFebFjU/K5gQum34zRtMAtaxXwH+r
owjIRQVavWwGdZCeb+zGRg4fayCIx4NDwg3FrPejtaOrhwfps6ZZJD1qQ/AKvEwnESl6T9o/O6t+
EfYbhuvYKCwUvjgbhf+v3wDEKNF3LmfQIufm1UFpbV2aNuh25Juy63na1tSTYpvSKziHal50T2ns
/RCJyCl5n7n2Oq8DFQ0op7shwiO8VE8/p9+d+6okXJq/P3aF7e7XD82Lgw/BtG3bMqj53zz2KbLd
wmzykOlF9qqhayHAkIF8LdX3yir9p1TTtsmkOed4m4kHvbWip6aonmSVZLeddD+aWoqZfv5XHP6v
rcl044DahKQTqgvandVLMKUM8FhNcrSfkllk3I/qwtKlGWcG55+bBMemP+UkeyGB8abavuCdRTg5
jdMGBQ9ZPr23oruVPtVhBhiivuilxeljV1xyHdRHFeMlYBBHZ0C/3Flx9c5zWmxzv/y4UihLupJ4
N8exLeeNI8yEZw9itHGuy/1+mDU8pLZua5dwgH70bW7HHT/xbFQhkby7ZRj8SqYenoP5ZPr7jybm
N+nXD8PnYFgpTNcBaPrW4pgaqQYzi1RJv+gU+W3EdhTVdGR70Y8EmYQkRZyWSg2OtaAn67+ElgYw
RHTtztbsr//+48xPRdnSwMGJ7/PXF7+xBdBbzew5s5Da5MTbkyxeYZRLANYhbV8vu81ybVuuIFRv
4VpL8Ve4szxs2e///pGM+ed484Tw8LGhmIjacZzOr/0/dhOvHBxfK5wBONT4UMA/u/VRzNFiTbpg
r6mg3Dv1rJDDYSQrJPoukbsfo/k1jtgrm7jEx4l6SkACO9scESQrxlzIdw1Yr4SrHn4AitVG404h
gtR8zx7521YiJWpdErQNjLH81rPH9R8fP+WNKqhZ9OtSRyvONU2D+xf3yQEJPZN47q40jgdUOfEg
d9LZGnpTb72we3rnQc7r/82D5P4kHYolxxHG2/demK3v5KpR1xix6GURbPoWdxisshFYg9gGDIzC
rDD86ZyS7a6CLt2BDIBKbNHFShWa7BbMWdTfUsd3B3TGPLyBAjpImdsWwUAXd7ql0EcHTVTgQYaR
uksC+d4j/X2j49WUFuY6y9JnONuvj7TUa/ospaGuNtlHe1QHRDs28bdJG9i/3CHFxtYdxjGvHqV8
Aghc3fpeerTNCoT1CGErk7SeAS+YjLo8ccRi0L93jP9uAZTzY5Y2TXI0w2+XtW4lzP5FqK58ik3l
oapIG7c5dKV5m8WpOlXeF1vAeV5kQRMisJSq/4bJ1rUqpo9VxX18GEKIVj1qgbrHamNmLlnHeXEJ
fMzLCMW2y2JTtOpXoOw9AIEGs7G+fuer/GH5/fJNxK8Pu3XKtIv7QF1TgpT8IDwJN/rx9zdT/vFp
OSwUTM6cum/fTDazqHJ8x7gabp/c5YFPgEdPmwQZU7pBVVDtyIhIoVmUX/rM/4BF6Pvy/+JxK1YG
0boYJyLMjD3pD4PWIxFAdxaCSVvXfefuRFrsI5/ElBRpded65mpp5xZ28XleuOCRmGepCFVVVFU7
TLmHwXc/NFLeCT3XLqXtQaJKSQZJNfnOohR/erysRZ0jiWMbssevj7eOJMoc7KDXpWiOdPdRhAjc
uoqCtpuATOp6o+8qm0TM2q+++IWHbcrqo23uUm7TVfZwuVbq+s4v8oe9gjAf18DobwnaH2/uEprZ
DAQzdeqa2c6lJAPrmRxbqonIMLHr3Y+FZZxlSvkVOlZ8V8bkYeDlhxSVyb2iDFgVrdJOfqv0B8m/
NlsyZDx9Qb0b3Xk1eOO4cEg6E1lCp5QZ6zxn6+cOkM4M7QwQBzvdXNBGNnNuVcn0QDOKe8esCslt
332JaOKUTXr3zvf+w89h0fwS0hXWH+4Gk+mavWnU4mokQ8U9GTtmrveXRRInqZ5XbSr2aCvB8avA
YVQcoM8aoYmIHHqkluPfsFyGmQDzgLKge4fWgxyI2VjfUQUZwjgLNUH9onQ9tESt1wbTiuU8jUo8
on4fX0RWfP3Za6+Mc0py7K1VRveWqRU7FRBB+Pev/IeKA+eq6SjwCpbr8t1/fQNJnxK2F/OV0+Il
ghm/dl0djbVN4rI35ejLNZJnOy8HE5YPn8LW+TppensBmLAqVCBvwsj+CsfqaLs5wsWkf05mc1s3
EcmizxepjtElEn8BnLT8HAqaLkXhvFNyyLksenO20bpV3J9M2+EXnHeYf5yySeFOSivFf5242KVA
wJRM/anK/S16R/1nN09UqAbJz6uOlf4AeTY/mg+aise7pmK0oleeONihZR8zZjcbpjP1Tkjx0LUt
OK2WAUoTh9GFLfGzBTColKi3kshoDiQswJnv8Lkvc5oM4/Tff6Q/bROWI00Lr7ENeOZtSQWPZfAJ
RxFX3/oQFDPF1yDRezT1VTOR2xfMfbT5InLW2/51yuKXKmrd+8XRgenkPijfv9j8hgyQ8/GL/x4T
NM1R/c3OZQ66NMqMhE9SjfZ0avqzlfj9RksJOO0c8nwRWYWIYH4uHhMcud4kn8aJZTx06DxyYjNy
r3sdmQSvKKmDm6VRtpj43nl6f7iDWVwYQEAoyV3yLd2gs6AeRkijCbykbScaldwZMVK3QdXJufVi
F28eMTNJ6j6OGmPGWPfD2yQ4lGVovfOm/g714LHZjhImpZrlqrc8CmTlLcxuaM22pe0qRKXHQSdp
W8Tm0UvdG3vA1Ln8nL6KUb4aCOSC0FLbsZ4YCk61e6jiQcBgz5i65YgbmHztRasn//6Doloz0Elb
8xXLeVsDw7aVWU/0LNrGHCCFsfbT2vhYpZje2qKsXsTkbYOBsyql1j3ICW1xYCPtIaNtrTPkWheO
/BI0GACCvBBwxAN4rZG+e+e3XfanX5e+O+9cBvcszlHpvHkPx85zyfjzk7vA0i6IEvILuRP5xRbj
Xa1bqKWYkJdmzodVJAcEDP8xApRrQ83xYu5o32ATwz1JUqGeNETStZSlPyvDEajCcmvX2AhXZgc4
QkcPaI410IKkNV7tqVc3EoPXvUmZGLv6JjcKaws5UK6sETCvm4UvqZs6Z7smYz2T30Vdir0uq3hb
AFN9lAgZtoU3+TeJZTwNEpFnT6mzUVqN5LeLU7QrQUrgCim9qyqEYxeyuR4lety1QKx7BMyWhG1x
tNrmZTmkCoXfUQNoSCobl/YyehY5o6wYfy7i2aq4qYAS25JcMAo2AYkr6eggNRh6isI70779DjMg
2FfRkO+YmNKTD6zqJij7W3zaPIShyR9y0qdBrkTU8gXuVbL3kPoN8qavbaS9IE7uWmYG+0QbCzi8
Csks7qkhaQ5ZcVfp1nByUElvojK79Dli0iTC7ja5JYkW/TjdqjQ+V00DtTLoAGzxV6yiwRYwQOnP
F12sbgrzrgszbRfadX0U5vgpqdHoDTMzIC1q4jTSmGZkiEVPDIE8OZV7P+qQ4iOalmNS3i+t8qGX
H3WjZYyW+E/j9DrpHhtC7J4bjxj0HHzvwOT2aOomRFJ0HznSjk3JoKqHm7gFzDZiUiYi3ELlQc/e
Ozmhb30zQtRU03uMHWM+g9++4w73MM42KmGaar8eb36fKyafSX7nBxp9VBmrs26M3qpTl4Eu+Qm2
tQn1T51pZRvX3IcCVuQusn9l+bswJ+eMGFpjnxH6EKTaozsRFU9yyz6klbrhEraye2ZT76zM3++Q
XKJ0x2QwOK9Pc96V/3EmW01STqDRyjv6gQ1t2uJSsiOeR0HEeiigFZkIt2Athkyz0b6qQsf3kNTE
7kDgMatnw2zkM2lkz3//XPK3g4sGPZuwY5twblzr7ZU7QFFITHAb3VPAIXJy6pXhwXi0au3EJBRF
kNveaXG+WtZTF1fMywyuQfMRu2zMdkIygipeE/aRnT5zOjKDsXWl+0CT5z+FEig9cD8MGC/PABoP
wH47pxgkKVYyX+2W6y4RguAXwurB6hQOexRmiLjKHSGnMZKGsZqFz+LWAshOAemR7cY58V4l/ft7
BV8L6pdhu/Yf9viwcvuu9TTnJ8Akkx7s98pDgyNYyVHmuiiBcLPDZpnwQtEG9SpYt7Eq3uuDGb/3
wWzXEZbh6pL7pWG/qem7uu6iIvW167Jfa5mqXjIE8KOEpF9mWYlVbSRRYWjgS8dMO1MxoByjjjs7
9oA6e8BYL+ZRoQ+Soqo+JSEqwNgaZgdks+5mayt9P2dV2urAmq4f33mp/vj5We/z5VMYculi/eNl
R5OEnq2ZtGshi+3InOjqFaVcEQ1sHpbBKhq2TQAmAbUVQyI3oBm7qJkERRg0Y/ukmeY3v9C3Q1ar
V0DwJ8JsA2JNXrOWVKXMfnWrrtqNPa+CHXjgL+sp3ngF05gsyiHjC5FtewgFRz8HPtvhHiKzpEGd
kTnvgMmM3+9THLQ6chWHSym8wTcrmyD2zOpBBZM40aNtgaZw20fTCehj8XGZaS8/ogc5DYGUgEju
1Fs3LMh88wG6siQyfDLbtp+OMg+ic+YCl4lxyPdZ8N0yvy2nr944+fGdH+lPn5uOvi2kgxDVVW+G
Kyg2jaRxSMuo6NRtyzDc2DmtK/z0jxKNOrRfqBGmdPe+AWo9SqN625O4eExCLLKj9bI0x0f+6DEz
OKpNFcObBCh1nINCEK1UJk5GMMQWxiZ9/ZONs1wgapHyq4UGKnfhXRjsAgCbjzPTBo6Mtubd/tMf
vyktU92lsnPdt33cnLDWIEgRipPaUK3NENMoUQ7fSFimd9xN8mePO+q9LXkGJ11T/c4X4IdrM09X
hsUNQB965GQMd/D/2yUZoXT7F9M+ala1cWPMqQl+jBat9zu/0u+bksPwghYl4B6Lb/Dm7YI3V1iZ
Rk+DvslFz0PElFWYEMDMKKJNZkla26eXWDIFbMIm3/oR4HZVI0hi7/X9vN1EekWymqabl6hOSA5l
fu/hL+DemqDRSOTDlKqPRVH+wEJq4kngGp3RB9nRaCP2b9ZFlQouVg5hqO7d09Lp/vuXFL8dQtLR
TYMSwNSladLr+/VwnLvsva+FpJRGDaqyqWw/iiT2t5CiGswtZEAoIkT8U1Abzp0/N72AnubYFPb5
VGAjb+MKcqFpbno9fCYhIN4QHu2tspbb4zsf9U+/h2XOmxpLngybN6tG0zuB4hvKVZiwhOOWRwb0
q8ND5nADiYripKk5BLccW/Y7TD+umQEF7fX8398oHDpkpgmKnwML//SvD603SmPSOqJda4FJOBjC
H41byxu5K2pJHHQinFVLHt1Rhoh1kdCfYwaPZQpcnO3fqh2NHLQqf6c2/8PR5ehA6HhbDd11lfXm
+UCegmTDFeDa2Qhb0xmnAJBBDOF0ADFCiMbcBRGZvYFNopiw9yVtdcXqMvG2jEH1LSegYg3HLN7k
GtGaQWnvoXUON0aFMzzXnR+0jcDiMG99r8b7/YrmCFom/KqS0YClz+2wf5xaDLNzU+9r6zpzTcAT
EPsLZsQt4Hktq8npUECUdD3w17jfc1wvogjVTwlpUreP+dyvSvJ3i7o/vHJs0zaV+nwxkW8PGPop
mkqH2Pw5ojPsAmyPLX4ME9dy2cCnIcZS3RUaARPL3GmZkMG2fvda8od9lPPc1BnI665kzf76gDRy
Ht1ZYn5NpmjcS40TN5LHiOEz1iJa0ihRyLPApjNMMWqGGQCQM7V2fcNa4wi2t05qeJzXBVBRX+v2
kWcaNMKKm0WRZZIFBTnZvlE1lfPfl+0f+noOnxwJkiW4fQvrzW8rQb5yF7Gsq6VK42yX/WuS5S7p
VHoF7Ig7BkNSJPdB+jUb9ODsOUCIavJXlsGnhnfrPusD8V9y0Ei4meYm/R5zuDrE7YfUyBXwKa/f
UtE+Zi4iHS1q9dPM8Hrni/zhN5g3S8X7abBXvr1aFUqmmi9t5xrorga2Veue2pps7plZRznz2jvB
NegZB6nR2COztsk5oObPb/IecM6iGPo5q8y7Q7aGegVOz4qH2/5sA/Hph9h7+PsnXjbvX8s1glmZ
npqCmeXs7f31rWkGyscwaM3rYgrvTDzgKkYXV4/hDu8cBp7J+gqJxQPQlF6Xl1f31U1qov9zZCvJ
HhyjWxXGR7wc8TsNX/n7+Axpg2AXVYZynd8ad21b5NYUqfBuGT7lHsaLyWkIk0j4690RXclgY0G0
7JzKI+wfyyw4LLuBZ48vOCX6m5bW52NhiVcDT+Opsu6x0RMPp1rtUhfmQPtn5eseN+4Goip/1U9b
Q40Koo7N8V6ztR7B/n4B/cRu85WrbLaa4hhevhdve0JYQ9E6R3s2D7/z0/zhZaKXNWMbHVpav7Xf
ErNXGsn1EeJczgfd8Z8yiHIoowy1CfD27QO9Jc2bkGRnMrzjIvJOYuXe+dE7MxY2Wl6DN6+JQ/3J
NHZWmnDB+PU1we3fq6k2grvlXuWjAj4WKf30nKz6OGMWjKi2kmj14sm+1pngnpAWATe58GYoHABM
IH86S8Bg1Wf+WwQ3qPnosRZhBNwXbRlicRsItNBfksLqtxYG6t3yD1K8ir1o0mDL9QJbQBM+ZArR
qt1100VonbMeQ9Dhyy0+n2Pq2hw8QlzIJzlDKOo8WZWTNSJMAE3Uhh3Fu0ebT7cb6GEoq3TE5wNb
nhYDIAYNZpjTS0q2z7K1ZFb8OQlpXIWVuEkYDNwGfrqRZaut3ayWUHnoAcTt2Rb557ajmmtROq8W
tZiuQElF5QfXGmENhtACJjqoqzhIrXtyC16QjWETJ6KnGdJvmUquGsQBiqX6rs2zCyg4ee+Tib0Q
S6IGomCkyPQFbodWvBVIASf/QrLIg9/BtTf55ZBrg15IgTEeC7h5wBCL8ISZ+IepV3B4PQpRN/gW
Zr15+ffvKZjgmQ+JLERXb09miDVxpQbe058ta4IHUmVxeQ2Mb44+4OKMR8RoYhyPi29m2UOctq6O
Haaodz7LHzYMlzuqgazIsNiB39xVfRd3Ctah8G7waUaKbLS2C6O06HXiFO3usHyEZZzy3YDDtqdg
LdcVaRxuOj0NyFY3Vd3svHiOiheEOL73+eYP8M+FxOTHtmFPc0tlKf22kGy07oXZju11KaqWg6EY
zQN3vfVg9t3WKUd3pzX5h7bBN0GOQuVc/AKt5wKMy1LcB7Ud3rfVqhT3Db1jN7RegiD5WaRNlNen
wPWvyzLViQ1STXNYyoTAYygqSrqZXlQrog7J0fFtczg17JAbOBTpTf659wisnU0snRkgULUr/MaO
xiudBQMwKozQJgakU+OlN4x49y2y0UeWOTygCIUA4X5YFZrMviYc0CprDjg6iSDrLX+TTf7X3hiH
x9GwXxap2qh/6rvmgh/OXadmi847yT8aUn2VJrwbRsv5Ro+nrZH77W6Bn0R2wyVZkgqgd6zjtDUz
iuJ849pUQYF0niof257EQkcu0Yhe35H7OuvXbnESGhHQfa4/LyV9StrXjmvZc4TUPe5cQbaaIix6
nuwuTSRLaUcDUeLNsguMA5kOWltdbCq4uBiR3Ab2PfarhFA6souIIkOwWN7oc8ZFXY1ymyfhd81+
8qU81ZgpYA3j3FoU03mdUpuqbdYgpbEyO96YZRzsbKgw6N5rVBcu1nY5QDcLinXv9/Ja1z4zKwuj
2Bwn4syM0+W/UhqEhYDYKq/Llxo9dhQ/6zVc+Tk8U3p4XWOUjwTRLce3wJvFXjUVGP+Hz/A9iq3f
IIgxKhITEOutsZ4TRjRbC5Tjz+6hxNFv87qkY87CxqeKoWMYk4tCbnjQw+BxsANxRH0I7NW4M0Sr
9nbVPLRtdVjuMIFpPRmQxZ+68Dtje33npBYhliNvYJ/RlfTbi6ZyZppDds2Q4QH5TC4ZvJdzZrxX
PLw9vqjRlS2ghTPQEuK3borp9tkYiUq/em0fHGobWcoU4+irzYCMMBOulgzq20owQ6bR3h+cpFY/
l/5/wxXufq7xNykOb/7n/yTU4SbkNlXnP5q3qQ6/BEH8L4p+MOaW3P8/+uExrMLP/4x8WP78z8gH
ZfwHhgjaYrIfHNOVNjXhz8gHaf6HPgSKF67ajP7UHMfwfyMf7P9IwaDXRjVJwxgL1f+LfOC/J8Cc
c1YJZTB9F/8m8sF5qwUyuDEjQLR4pWilIqJ6c9h4qB+8sGBrUbYXDvgdvHqbwdahtTvovYI0koMg
CLseFw0DN2d06ERBqB82UKiHIgV3UM9DhNGw7h3T6G/C2FQ4kIzuI0wK/SR1zUDuJ4nRg78ys4Pi
yidDVCvD8Tmveu/Jx2H8YEcaIRJGAecSlFcgzwV2rUdQRu1nykEAIylG+h6jdGC+2lEZ418LmD95
tWSs7bmh9xDaQeQc29QqqaRimob4srDrvsZ9bQJ+hSaHqgW7khIVubx+n3zFZVDYVPuGgUtlHZWJ
Kh8diGtYTFzdVfG2tVPsKsSnymImTXoGo6lyeq5r4T5mjpdHxyoOIARrbgx72KGPd8PwT063Dglo
9bnn0kIAu14Y4B/HzMbbUxGhq/UEHJ4azY7Nx35MyY+aXdCOj3gecMK1jFMS7XxZq3u/HmASBcRj
cFrkVcA9TqX5uEriWXIQi0RT39Kh1LDsmk3HZDgg4/Y4+gBUglWkTxHdkFgb3F0JTOKi/CT73LoN
czePkIZwi12puzp2kHyohyDdijE1NmoMcTUbeW6c9XjQNxXgnDscU/WLO03B1yJHoTPncgK2Ssxm
Veh4Oy0md9t4tPx9XWn5fUtUUXGjI33+7BQInhmMdTUidG945l0oi5mQlp2rseua+yisAPZpde/T
WQC9VjxGOooEBmSm9D9EbunQTHLrNUnX8UlFbrTLiTz4ahKzhZ27DzW6q4kg88vLC4kny8mzO0X/
cS+iKr3kSNUOKTgcBGp9cKoHZ3rg1yUpSkYJHicr0cdHKNIWVvs+ihoy8+JrbOpzrkKgfYGC5r0Y
kPdIfersTty7ZAZoW9cly55wqZBIayqY7HnoC5s4pJE44wNAk7kjl+XApVCIg93gTzPcYTrlAmoK
ZRGdVMmw/HkyvZCLra0PI5ejLiqvAr8yK8wHBHzV56F3VJXOTa08LJNYuz5kddsG30x4FcTKehqn
5GSEI1Y4w4e1yrJSNz4f8aGPeketykT2+9at/BvSYIqXOEZd6jIt3vO6D2cVe3N0XWK+mpjZ7FWt
WdUPs88N9+yGiYkIuxDmVoP39VTKRt4nKctkHfaaUz9gX5fgk3RdnfLQKr9gk8/CB7Mx+3VCL5K2
Ru5Cmuz83vuRqiq5DzUXWFaAAZQJaRL80CY87tghFcOlUukfzMxXj74MwwtBat59PAlcmpZethuG
6tmu75G7pX4wHgKjJcOwRoKxzYhPL/AF7roJS/sqb3E1whJiqswU3gnKbamnweMU4bJNQWUzmXn1
eqLs8tIIt5Ysxw+97jVnbiLmgej6cYe+BqF3zDgYP+BAicVLtjOCISrWaY5i3hKd/gzFhoAuqCXD
iypEeqqGxn0xlJWdp4isqAH/WxUW7UbH6fVJ9tZwjJ3QPqg6ind1zAhfNL1FWBkel9yysjuPdvy+
hc65lT7D7TJxrWNXegp/EDESlSrLizkkeOncSFKN5qK455jBHRq5ZBubRvBJiJFSMcFtYyfKOo2V
kx39xqwPjp81sAqk+blJK43Ity747muE0wprgoYTywjCnPzYjQ3MaIXvuutiexO1WPCziX2d8iHe
GAjRYMg2HxLbSW8T1RdoMqI23egj/X070u+soAK5Hsz+KwXI02VCvYbxgBEdjHSngsfao1Acc1rX
WWudAf99mTAZsqKmz6KJ703Du6HYibH8y+eu7lv0txNpXM5I5i7oMp69s/N69SMqyDBOx+g7lgqS
t2ZM0DTJRysJiZHTi48QCBCpp8VnjPIgE11iPnHWf9LaZlzjgPwmEJqtMY3eDoP5pHvFl77CH4Ns
QWKTFreZ71UPeQOul3BgiCyZNdFMhHFrGWQK9F354kWaxUQ69aAdkOoLR5V4s8L6njj2V2HnlBU9
zCPJR/gSpmgzQ0c1L0EILTapBm+V5+YThLfxBv+8+WzxKEGCJcOljOr0Y9kkFMQMBXCmVx5kBzQ+
KGyLCA5E22j5Oe1dHQE7YeeMqfEoilrnpRj7k2xKcTIY4KL6K+MG1xy+OjEazjZ2R/dREg+w1qcx
3+pRPzyBfLvjL80ZNOdO9whZP3oePfWjKwg1iBvCyQrLT24TTetQjWkB6F3v3Ci/f075Opj10rha
y7T4ao82qZL2iIrPj/yL56N1mEQ3rBJZ6Sss1GAaqfb3Pn//rVZnDjCczF0jEoi3YV88eqP2MJip
celpcH0u85EsSoawd/2MlAhcDAYU184GLsXnrujMFWnVzWrMDf8KClTfS7tKWGS+hE0+hbu4B8iN
YUM71b7+bKGIhJ3mVpswdOS5SoYfo+5i4GsQ0oRdZ5xSnRkW3BKdOZVpH/EAkyoaDw0rXZKuLN1P
0zA7hTswt/wHmxHtB6cS+XQgwXEV+lfpe19KJFmriGl+7NO/KHL7cSwRM7W59dnwg48gyR7dQaZr
v25ALxoqP+G6sg9RiuAli6Rii8m6CxeWnB5cZh+w96baISaehtytHqN2a7ja1xT+NGkkXPtBrq6z
1H+NlG6soh4Bgx0PJ3DUxG2WPRbaqf4y+xGenM6tjn6EW5znhyAsMcMvTmvvXKR419QkZSLEm7CR
hXbXNMVzBsLnWth6dsAyGq5JfSDJcPYcx0Z/GxqtRquJREL4bFczHRWzY6aa6cTR5Pn6FZ21PHtG
/SOz/PC7nsu1qN30lNo9zC721NuRWfPaICxl1/kTsC58oXdGV19tjL6QAIFtB+REwomEEBNkRGH4
FqAv0mtx69urqGNHb2wAtqP+mo5+ulWV5WzyfBKrNB7vmaLMmGCAySMQ7iIdUVOU6MXq6lqP2toK
6pSc2x7YuXgyDVmdorQs24M/QrThF72jloLArrtXAqi8LVZ4nTTUwjlRfzHea8TXNHUe4975weP8
EMP1Jkg23iu/28IaebCa0thkbXHnU2pfvJhbHDFDmFYRNGYICxgFp+267atPTpY8NATPrEasX4UI
LpOu3RlzVGotBjJezfBB9+yPdUXwYWAQhWgV7h20iqsvB3tjk5Gwk0X2lIThmcvP/6HuzHYbx9Ys
/SqFuuoGmgnOw0U10CRFzbIkz74hbIfNeZ759P3Jkacy7DjnuE4DfVFAQkjbYW2Lw+be/7/WtzJI
qJzeoQjPGoEQqKMhufroK7EzaYBKh+sOn53H88iAlwIBTBBYiobB3KOOrs5RmmnOqM63ij4wwAXg
2Ji3s6g3K7+f72pN7WxizXDH+8ilLWt4pK8iuCxHSO7Vqt62Ku0mr7qMi1k8R0laexUJPGYgwW9J
eHhzCcdEf+YPohTugZi2znThxNcwSbpYegly/x2W3mNJtmKmR+WhD+DXz4FybejVuAxpM3I6YaCk
Q6oCDshw8WK9drQqGveNmJyKoAhQfWfQQipIuFg19+iPd91I8IkZWLBq2llaymNkgtFUZLsJSU4O
q/E+9esApREJkUIJvUGQHnLRqhZiHhmOOLX+AoDR7AAyNNxJjtgJUI6NnUBFp51ERu2WcVk7YR5I
1LcEJGmYi20DMpg7gTRex7IvbroYeKIVtwDgA5id2Fizq1EqYyfWieExfPlQdWgFx1YA8EDHwOnj
FApHraV2pys+YbZWCvfQqhwtnBq7koE6VTJgkEm22CokzFzgT5Vq/IEQgeqUwq5NnmGqVOFRRkzU
EIYLgDYPN5JEvLBMcI2DeeF6AhqZQ9Koysqh66ytq5GltT1MHZnt9FmfBNGa3EoMuf27jFK9k8oz
ZbGZePi7kRC8tVEM2a0hCs0+xJFAodxs6Ajq8TCQ7KvmMak/XSc+oW8M1xMqQ7Dm1RhpdtJZgrhq
QbSEdlP0412OHIFEQH6DFVfQhQdTqYAIT6kaP/YK5WwdP9Y101h2ElknHYagH/DhWoZ/iEpdfKYH
HD+iQUffiK/hgU50dy03Zv2ealzotlYF4dKXfJNiIcDlU1KY80tczca1XF7ovLADyfIUhnF9WcSe
k8rSbtE3jXeFSYxfD7R718Saf6WKXeCQ4cP5aPsuS22151Y3wZtSFyejmD3W2D5TPyeshz27v1TU
LI+8aJBmLGclWkxgWwbsz6DXMuI305rgMbWn1k+Tt9bPflpqN+HEVOQIlTngbuVSgJlZmFCRoIO/
x8ykjD3SdPQaHXkwWXd+TVGsE7U3bqJpn4RjDSOFMJKbVmVNIEPRJY4BwW1W+J2Hyoa8UVmQWCsL
XAui4Humrj2PIfU1AFP+XdCU3bk1+0MfD9o1SulwqwiZiYarmvCIk/yMtHiqwZS5ohDkD0Pdt9eS
RqPTLhU/vge+E6Ia1cFYNJ1plhBD9OgWeXI3LROB5KSVqE0of7Sh69E+1g0Q3FgLiFcwGmbihdVP
YP6M3k/clO34W+ZL9atf0iD3finJ/Fm6+rf8r3TLrxIQWaMHpSuIlw1S9xSatJ/bP2aDJIwkR93R
9/pS8sS7ac+Da7CzJcy5RbsAXym6xpu8Elz9PB+/Gf0ii/6lZv51dONLZ5u+JUqZydCdfNcctAfC
EPe+i98BTscSYJYnu5mXeP4h3NeD/c3YX+r1v439pfHVxQZNhJixzX3N6Cyct1ZmY6DZ9QvFyRe1
U2Op3hbfVCy/qB0uwyITV/BWSyappspFw/eL2oHKLYqiyAIeq7zhb7LHYE+G2ncf7tJX/3JgEbuK
6ABFhsN38HmUVAxTNTCYvmtX8vRnUMputARfflAc2Uam8xZ/1//4Uoj9+bl+GfFLpx8rezqaOiMS
QOIQ73sLUcsDSH31nVfoa2P750jYg4kjpdpnfGgOfjmC1hSO5JewVu2c1rV25G17LMSgJ7pg72yJ
mJgF4QeLb8e9HLPfjukv434pCuZh2k6JwLjadXCmCUiGPQc1IGBkoSzKpfKYfXOpfGl5fXxQRdRo
vtF9Qxnz5QpNRMw2ZMgwO06lw65NLW79gI5sCafbKr9pSn/Rgv022KVn/ctR1ei8SEVcGk6685fG
1l8ry+JGXn13nfy9C/OifGaLLWo6EsjPwxizLjcZ4iJnauFt/IiD+29u69/PEtpIFXnlRV6N6vDL
lQ9uK47w7+kOZIobcwMveYVhzgt127dbB8b6NwP+Po18Hu/LdR8jQ25MWjTQ7EYwM8a1bpK3ZFhb
I+rW33y2ywn/fAVeFIkIkkArGCLaxM8Hr8GmDSIU0BwtX7CJHpgd1dZvOlZldrr57lR9ZRRwSXwe
7oupxe+FILMmhpOuRWd2QX670Rv0DCc/f39hfPUkfYxmkewD6ILAAXI8Pn+4KM9bPxwBDxPFXr+C
LnRVp9tjzVCdZOG7lySGhaJ6g6t75bIWvpsx/851Y0kibglUxTQkvg4vsXOk5gcbRr+VHup1tvHd
cjEbtrLMDxhiWtv45ob7/U7ARnERf8i6LqEo/PJ5xzlAMwVKxFHmnY9NQpTab0b4atjjkOr4NGRk
Y3BQdFH8MoGUah32YTCYzuBAKLnMytaOB7uDtM+VbZCK8dP/w0VzGRM9CUI+WjxfFxQGtPTKR/fI
mCVcnFWzFJzEqZrFvMAT7+rfyMD/zgKG8XgKiCj3JUv/TY45UY2cVOljPOWtd/NXmNJHbQXvzInf
q10P3G8v1J7mgIV3vzuJ0u+35GVwJBK0pggC/mqKqXKkmMhoTYc8US5YSIjLeqstpUW66b7ReH68
1+fb//NYX6Ya9WI9k4kU4rE3LLTMSV1/jTLFndxhPd+WS+2b5dlXx8/H9UMvjRWJcXHRfF2r6AL5
UHndWZzLabKnRb/OXe2legvjK0N04OUu4w2kZU9qryI2s+5lfv32CP8+wfKpf/kjvnzqkghJJcj4
IyLwWulaXqRuTJSXtlADV3jWrQ2FZeowy8H2nY/59l9q7P7XurZX5Vt+3dZvb+3+ufza372M91qU
Ux0FYUvj+M/x3ef2+dMXSAOidjp1b/V0fmu6tP1bav3lX/5Xf/hvbx/vcjOVb//x769Fl5MOfn4L
oiL/tRWLJPCXR8/l/f/8vcNzxu/tn1+fi3/7H+f/s/ifv/3WzwYuG7c/LhcEwlMIGKqhc9Z+NnAv
P+HRS3oB22Ua8woj/dnAleU/ZEKKkb6JCrYNWWWNQbp9G/7Hv/OjyxyoiuhsdQxY6O3/9umPP2+B
nx334K348+tPu5rPkzkwaaYeltbql4d/kIxmWVkVUOReXfjWISmU24snMMA0Pxx9bSEPPooOb9i2
SLEs5fGXo/R3xv2QBP91h/417pfFkxiqDRqPot/2kzd3m5QH5lBQPb+VQnMlAuy50tr6mZ2tSx0P
Ltu4QmsjiItOPVeg4fkHIg8+fX4TRQyIcI8sVnyFfjWQCDWo5gpb+9JMHjvAf3mw7dTZnsaXf/63
M1d8Wl389cd/eUoYVtdncRD22yTCBvwWay9p9CQpC3W6NKcftdGrytdcejfGQ/8q6auQxcdwFBHZ
WSORGsfBqmkPHITH6IWvsgsvH9qmvJPk3b4VYBteG8ltQtBPnXmygpEB7ImTN8Fi3BRP1XuiTsRj
2+GasMRVvs+fCD6AJuKJbuXVy2lFaL1bus2iW4zu7Aq2tptt6o2LYGGyKGCSd0FJXQn2i2FnNswa
AiV28Y64H1ythX+PAtUxZE9Ob6jbjuEqrta+9KiXhzS9zUeK3pAzb5MKEjrgpfSesEI7afAQ4Eec
NDeF3tFfiaVHjY/AuindPDW6XWwQA2rRVRna1VlQHKNZ6ZMNxrgtPK0RPd8/oAtwkxHYt12RhDph
psPe7Rg6bY8bBiRKuq0lV2ookRO2WtP+3A3Zgd5IlW+SCbDgSsLgF64kdTX2x6q7MoMN0EixXyv9
D72YiISwu36VFSiovGSivDOdQ6BWFukA9IdWIpbel9DtbhtlqSXncN5r+1TzVHSEi9RytXMzIEGz
iQctnfZOUPc6GfY4j9T6Chsi/5G+ELoSnP9qrOzocaC0gX+hf1ZfxddOAbvt0LvHeErnMRZsgJu8
GxeMdB4pxcGUoJ6mvxb+lfmihukjUZ4c2EZfC+NquI4eRrn1Kku6R0BGr+RAjO/U3FD6cGaJxJqh
IpgidBJOu7CPOlei1ZP46EGfdZn6oUMJVHM5TuGCKrDA856CokFa0EoxtnnuKnczL9ZCjr3MnbR1
NN11U2QryUHXN7Qmm96rPJltGyYNntPprbWSN5pneZonLizKbI4Iz/Ilj75bq3x+lP11h30pc4y6
lIWtaXVb4To9+hs47avwCkrhXtnkh/GQb/K9dPxu9/hlQf2fo31YT3/ZycVjDQsoYbR8191Vh/o4
XhO7dR0stUV8qA/Z43RNdWNvHr4rbfzDEb9sFOTJSGeyLLutdCVu/I1+R4zDMrxK9hATr7RNegDO
u5LvzYNy888nLUB4l2Xy35lyPwTmv3zKPh06oGlaR052VTkQiy81AJqu99Yh2oxrfZPeoPQE95zd
TRtpXa30xewlK26BTe11G77nwQBdN5t8Z70qXr+rj+1V6UXb/BjBGU69tFmF/r4lTUqyiXRBXhe4
FSXpwaNhRsBNAMArdyJADWTStg5quhCvJC2x1Jb3FsjbFyl3hlM0uvSkrM4mrYiiebyQFpQmDYes
l92h8E5GsxwTr5vWWutoD+WO8EFa3uOu7U9i7YiVV7ZLsvykZhMcrGHrg6+PbEOx08qe3ieEM3zs
u4TV2ftIwDdlRPLW3/XCCemML6kU78UEDKNtPlfn6mBtb5qlktmgpzSJjD0n2bcrEph6quwP9ACm
4wSGwMtwGmtOx5As+IQruAOoNxbIaU231JZq7AqSozKVQDVuV13gmWiAsk1XvVmXqJXy3XpImte0
fGyVOzl/D8R1bawAaI+v8n7YCo+J4Gg0/VU3Xmb6BrFeB9ftTXyJ94T5vTearaZu/Rq8zI80r/vY
HQU7exmP4ukuuuhmt2Py1HeQINxacQR9xf90gAkuQU4rUb/8T9liyrObd4M8idfoMC2iVbCq7pTq
RH4SzxHF4SRZq2Y7bQnIGu71s3gWT+k6vFEeukViQyrnlkz3UBSdmpuodX/UjszGEyrpFelVZL0O
TI8ept6gcoh5SWWXaB3A2O1acVMvWeYrbU8Ou6065G2eBsg7jrnA1rdIDkXFZqykbDV61pX4Hh63
gRvbtQOOyMYHyPBUftfpA1Xgq+6O/h9nWHLJl1UXBD8scCQsfA8vFLoZu1xbdujQD1Eilyd3aJf3
0xVpoE/QiVvrFJDJMd0RQWnjMADtW6SFDT13yl/EN2tbncvH+pGLAEhOlSzUmNABt0YjQVzugstT
W9TUQ53gXfTyfBHdpltdEJCprs182d5odeCEVxK4/uJWM4Cdu7yBntPWs+E6Ttdm6ikn8WgOPErP
Gsjvs7gWTvVzfNBO1YN0mq7MnbBghl4oO3lRsUdk/2DH7mzf6E6wQj76YHja7nIwBXau/uapXVv8
69ijT+zmXugle4K17EfJAVl+o3vtMlxMq8p7HJ3XcWF60y75ETc8utrn6Jge/Ovuoa+dkY8EC+qY
bAgnu7ybaksbSH6OT31jQJH1nCjLluid3AkrVx6Bdy2kFwnEuCsuEt0mL6m3iPCiGMGDX6wc+kjG
Ja72zHU38gyOFrnKas4mP8IDWQSgylZ/xLVdPIiocXPoFgNRRb0j5bNTpjYtjOtyr8PFoDPALesK
y2LHnTgvMwx8C3h2drJDc3QIEAzdFU+G1+5IExk7BzjQ8D5UTmmtJy58bL39slE8cWSj5CFvQ+yg
oQt+UhfBSt0oFIvQJa+le+leWamLdk2mCXgM2BVed4D1eKgO+ia7E7bzcTj1r/grx3rVkOlc4ce1
m8kOuZIrBwlE/BqXbnZCRhfQCy2gOSwr0w2A8YsOfYyodyNrZybbrrIHWOjjCQpf3Wzn9kjs1yw6
ldzYrWYjq5Dnow8JfFrMS8KGB/I17vPrZBts212TbIoSndljabxYyZMu3BsP2JAeG9EAuWX7kYj8
r7Cbm2B6Bz6Xo2m/TU/p2N40efoCThpKs3MJmhIvM+WwivdjbLNAhfIDvYrdbNrbJB+EP4SH/qY/
Wvd9WmaIpKqnQm7Q3nt6Sf5fImd8GE48vam37M18NM7yUTxOVxl4DXJqLnlSr+1z8Nie+1PwUA3H
dGiXot4v5LEiTcoluqkt5EVXVcQaYlJ/CtIlomQSbfEBk7JDQPetWq/RxaWgLllC1WeCRpz22nxr
f6i6zao5qp2k33WH9kp91K9Z5HTTgyroa6OlbzjKawI2SDngkkCT+RxFV32/DPq1JcPn99Rz8SP2
t6SbIRMqr807sX9Jmh8Twc0P2V37oJ7EC2JKI2mwYfW2QWhuvcidS/JcwfHhFi9A6AAj7+/mzoNA
hzhBqjiGrD5LH6vOuCtZCgd6sLeaH9SytMQlrLaka9c40K7D2zLtF0Wl2u296hp7DFrzZEdM20yy
oBMI8rHONLVyf6u0RxQKpXLVCUt2RvWW1XNDMN4Op99Vde17JNiFd1rodGSO0cjrnJxwKhKIM7st
WeotQDrRTh5ZiAYLtUeo6eVgmqn/Eu6ZcYVFjvjI042P5u/wjp/81+BH2NjEsIV3ZX6cskcdlX/Y
eenkCNO6Vz3SrzDMssocgiWQbFUCzkxgjZ29EaQdEtUqnWfrpLWAdUi4upzT+J2M5uQo79oTIiC5
XIX1s6JsU3+XqS8W/WA2gNq6MTfs7aT6Nqpzp8zwug4IXMhSxFnlxqMDAEOTtkq8HdMXIuNsCNA0
wTMb+F+Y3GVkjOjjj8i/4bFpsIBpPeFqumNuPBHs0nDXC1ulO2jdITkBST8nz9pV+aAUT+lDD7fu
PromQecW3A9NSZIl7WLduONZejoyJ9E4KW8j6N6LsmKnFaZOiJGuWOWggng6ocbNiVV0VYsOO8EO
6BXzwZ2k+y7Ot4Ek2TQRHHGNGmZezovkiAgunVbTS1Cc5GvNWgBxJA4gAdB3012HvFtrm/fSXryp
iHKzgdTN04JdBz4QNpfjaXhVABZgPClthLl9up4jp3Y6jwsyeS0WGOs7R703bkyvORJmHi9hufts
E1o7uW6f8IVHhEvJS6vcGupNXYJIdi5RIkAf3KRZke/rVi8qWu1boP7mtrvOT+mbgFtnzxUemHbB
OgxHxkv0Tm3vMUxsiOn6bbhL7v0DrAtBsaF/SAHGI3v+Ud1brMkCZyovCxtZXlUGqi9S7m0BAYAn
njnNJkVY0flf0WRWJBck/TbyY/yJTEZip6x0Mz4JD7qj3oYmmhA7edNj1+ocSTzEzV7A1HNxOaKM
ae7k0dVY5XgDkeFhD8C4ciHALEuq4qrwKFV039PF0GX7VJ0WbKctiQ51vRiL94/l9/+HAtnhGRjS
e/HfojRGgfEfuxr2YMEx+Tx/rovxK3+ri1l/WEAmJUpgGBSkS3PyZ13MNP7AuoahHJM6FVWk8v9Z
F9MofmEcg090qYnhHuOX/qyLqdIfGm1OMmYtA/s0RvR/pS7201n6+26JnuLn5kqNytTCD5DtJ0XD
AbeyLPK2VdZ1RGqOVyQhRWZwrgstUC4oezKh2NW0Sub2QhSh6MFN05WkDUqGJZMuYQ6E/SIeDvo3
ElMmlUTSTJ9039awGuUsEuYiNZBGpH7fESKpIAxz5EDQSBLtZ6mSWSFUZkV7/ZIjIz0rfgSjyVXF
zK+eSUMXq3PcjzLLHBNTo772Vcs3qeMjLq1/tH3WzSFRS9Ig8FjppMoHO9tlE3WAKewsrFOEfBYT
ykuYAVNPTmIYsCqZRxHDRJAZZqK4il53JQvhulNyal6Tn15ldZyrHbhgq8aLrJMhhhO4RRxHQQJR
kt+iRBWLXvFIQtHYcUZxiHjDGfNJ4DldKpM5ENsjiijlzN5QgtvE4FA8zYJcorLyZSVN7tRAndSn
AF2HdAxmX8uvTGIZCDquZFCKtJh8TZNOUlmMwY2F4Ck8RpNGynec5VNFVqIfUlXJzCYUXhMzE35g
b57C9ZjHbX+QRMGkuIz4ccK9NxoFdi45xcMmF1KyVRDrsRbRwa7I57k05/BkEmDjx0x0gxrvCXUB
PIf3lWgrNyNUsK5s0ayF7FjMU5S+RFHQ+IuyrhOYP31m8ZAKoLrYNQGo0s08a2qbOXJqVNKJM6EE
i7qMmPq7nuLiUQjauFzFSV/WO1R6UBipKya1IPK4z8kTcppOm5PY8RFDVyj2SCOUBkcD6BGE7iyG
fs7WuRPo+zuSYBX4JiCRJeOLOhGyy/q9SQIfoQ3iIIGdhIR+zivFUZOexLhAh6OX8B4jpxyUSVlp
+txgyie9DchbmlgzU+dQ5NGeJlPZyOgyU5WnVGMM2ZA6xcB9s9CzajCuY2GeoYkguCC2rYtaUXgN
xq4h3nuqEAcN6PDjqopcq51ouW0LrU30+7KJzCpc8Uf30U1s9N1wLUV9FEGwJtEP7Q8nCZM0EuAL
0YccaPKXRScYTbJ62Vi2tV+wDk8F6QW00pTfNR07D43yYJAb73RLjRYeYw6pbIurYkrWTaZLwnU9
xQJbP1LcQEFU2EmeRL0y54adYqeym26kZgyg1yZau5sVXcBjj+6/iW7UDIvFQSrUcqBmgTtQr20U
akW55r3IbJjLOJTOUKY0fw2PZPDXiTBkobpG/dHVWyIalegZBVpS33WDBvDSKUfuWtkW6ibpLrcr
9IqXbkh0wdU4XgaexTIusoq8ojhUlpmis6Kwc0GPjWtSZK3KSxRLSw5BIwblLkJ7lj/id1DiG58M
mOQtFWH4PiL8KkmJDRPiSJ8AEUcN6VuJOIlbza+GxqvLfhwO/KuGKubIJUnQpCknRmEPUoQUWBCY
YUCKgeNEDS+rHQzFMKyp1BLiIVP4yEvjJIjQ1F7EjBlki85bsfYo0OZqEat1piLhJ3aS6kttzWLL
G4ZpD60vaIkYwU0hvIwNINfn3tfiaVsZWRiuoOURmwqLg+RnQYoB+y7jIcHhsJabfOyWjYF191ZW
K63+EU9s3w95UYYDBoo+GvaSMtUUO9KoqZVtI7Rt4+hAJQy3zVNY42EUBDKX7NBNFwtvNmEuq6em
RlpYJ7DfDzBTwuTQY8+dDibY9YGNhoy6HJagIIkjgDxJzZ9JWxrqXRW2GXmcsZj38O3jRA+1PTNW
LK5gSKVsgwyYVL3jY95Dv29VuhrtWsSJyDlHUA3XajYkzMe+0E8dmTcFrn3uxgbYjK2IYhEeQmOc
qfWq5WhadoKzeTqqQx2WB7/Xxfk0NKQMUn7TBn24w85cWW5XZknlKvmkkhEBW3HwUgJ1TKpmBmDj
dLYufDOM1cq4sGK64KdKQV/au6aaBIM3ZFmUEXQQ1on1LipMUsRVZikS5TQxaCHZlcrF0dmN0BOq
Jfoz2eGVaqaUs7D6mW+KEMUxGMN4lOhWzBRb5toQo5saZ2xwJDG7DQ4gyAZpE/pQLnaoe5J4qzRx
j4Ra7EZx0yRiWd0zLWrsFxCzVwu4zYGxBMAuqe/BELQEN8ftpI2nxupU/BGtKb0HdU68R8WDo90D
U5iabZ2HsXg9BXWHQiEspzBzQssopYi0EqKrlqBxO3Ex91A1jjhcyhafnqWGD7E+VlLjkK3Mmnk2
5ccoE9+tkg0HfhnQegsBbEl+jFtZxjTUq4jGkyyAp+GWlXbZkQq4uzZhYbS9p/VqZLmlMosYrgiv
18uXLGry5spP256SySwMdbQloFKfb+bICqNtk2phdrS6TAl3xCyKEw8S3EDGfTEpU7odgOR1q9af
OkSHctwr4HHlRHiIY7VD7T+UVWg9+EMSX5xlHRkmUSS2Susm1lC196hFjQY9fA8iAHF3FhjlwoxB
H636GjOdm4e9UpwVLi+Stqc8J9tGFBvjbFrWSFZqrIeZeG3osyztgs66EJLmggpPlWPw3JMlUrW9
zcqvn230nOVA72MKEzCrqWmml8IlWtD5ySjRAT42SEa1p3SIZmmrqlgFPbJXjCyy8471/w2xBu2w
RfBrijehnMjVOonh2JLPpkVp+hgHYkdHrvANeUMHQe5fNSMvrX1ZEZa2zLN+YJEv8lbrpI6k/Eop
JDmA6hdUuvTY4CSrH9M+8JWpp3aD8cjLwXRSqpOnNswbz0oboVQ9JR67+dgURdjQWG9EKd2RjY4c
DbU1DrxokSCxnreRrCnEk7Wq356QkROWg72zD6hzqVVGYCEPBp/QJmusRau1FQyj5F/RC0P7bXNX
Z/nLDF4x9z2sZjIrEcBcY9q9sBgLlfTQJ5basy/zkxr6ycwMkit2gZVz8PwoByzmZRjFAqgjkp7n
/bqRcd5IC9KhBKt1i9ZQgV21TYSaDpJrq0QQNSKOOzNUR48aInVe5tp7fJEOtiT8Yks7/etboZsi
47+ve5xfu///+7+RvVu6SOf+8UboAubpguf000bo8is/N0KC/geoWFRNdPMNNFXqRQj0cyckKNIf
soFqwEQdIBO3gIztT4UAvnAJC+HlJ1A4TfMSVPLnTkgR/xCRG8j85AIzwp79r+yEPqRyf22EUB4i
v5UxkcsoBDGNi19aciz50lm9GJ4CK47WXfljVGqcI7N61citviAD/Ya8YIEwtuZgkYtx8otOw0id
LPumvMkDy9pcojN0sxm9Ujcm95dj+XeUBB/ZBp/+PiRL6IOBrLNjlPHTft6wDWUQ5SF6bUcY9cQL
urj2GhHDXLVtO1m18z41vRCnQ1+TU6lFRXyqA5IKNSE6lWVL+vwcrvUsKm4ratjwTjAkV52+kK3u
JjFl3G9mVl1p+XoOxnA7NziszXw66FaN7UzRIYkE4Tqr1XbRB1PriQSvuCLelk1QRc/iJNG0xAF8
h2uPJgMQkDpMCmxx0nOgV6wGlTk49oOiHOrcWPT+cFaiIfvuEF0OwedDZBJsInGJXfhWv+H2CWwq
DE0Gtxpzsr2pT1iXXV5SvTW31VB0a421Kci9WnIS1U/vRcQXC9z41VKf6tEpyogYqjheBlAnt+Ek
4QeFw7wdu9612PaeylF4aLSUJlEn+ydD6K7mbkhvCp0OSymotLQDYmhBVu/DizPysnq3ayucdlLU
uia560ZWm/cDf4WDh8XYxulg3M9Y0ueOCJNJMalVIrFxAYuV50nDSPnPL6KPyJJPR0hHRnkRNAIb
hvf+9SLqZ9ZqElE5zjgMLyp5NXBdwb34+NnXQcCfLaJQwONxjXLgkUjeu0aSohOb3deQbQtETj88
fXxr7g2gZ3qnLD++9/GS6QZazL4IXH8S4Wwr0Z3fdOGqjxPVNf0kvhOaQvcEi0eI2qlYPLTx/PFi
9NO6FPr+MGR0TLqi1zcwFVmvXf5FWKfTWTFCxN3cZcuP4A6rOWbBLB51DN5uaw26+/Hlx4tRx4ZX
GGaw7auJtIihiTAxKjrKMO2YTGbIErrsl7kCQwG++UKwzOjRnJJHyR+qkyh1xVFSyhWhr16g6gIg
qtpqXEXWLQYhW23Oi1siKonmChQiMFExraUUa9Isztl2VszBqZkRPNHoznoO/62OlOAu0OVNh7fh
BIMouCtJlSulXDsPavnjn59i47OkgHlMNcEVk8iAzJ9ihPZFEowdpcEErtBTokMzAvInLlvEMjgM
5zhV/EPfAlbrtHj7M2ebLdlgV2Kru0KXx1u1G+KtpbT7ttcO5agmntTVMRqaERh8rRPApdLEb5t0
H2byUxqP8vLjW22U8Kzvx3BREMFwkjsLowqRK95cWeJpvLxkwJxok4o12AtMQRq76hNiYluOA/19
SpsjNs8SCrq4A3hVbstRKX6+aFL555e6Xy7yUlK3fpSoB4DpyoEdfbQa2npFgmOxTwyz2At+KzpJ
gFe7xdJHcmHypKWa4YFwDxyOmLQaxXLcwfBe92bUrPvLVx/fisKA/kUXsZA1UmAH8L6EfGq3bVnR
p/Ph58aTMyWBeigNv975RfPdNP+hKv58h8qknF3uTRlK4oeM7lfVvZBYDeqvcXQqU0CTW8jpIQyN
I4cFdVWn1IgBWLCA34xvB4WmWWNW6U2GxKgKRbRO2hh49Vhr8BraTd625hnaeeGo0UTksxLvSqVM
Dg1ZrLZ5SHvs2iUMenZYerHPZcrMSjBnP8ny5YUF+s+vTY2K5ucJmtsMpCfy0UuQpPEV/mgCsIrY
PHVOb2q909bGKchUlr0TlY65eaCEoT0G+AobehzM18bm54uCqRmj3SGRtXQzqhTu+zwmxHmknMBj
7aSZvbn7eJGTzNwpqVqssto6EysbVC5k1qd+stqlFRvqLutrmPtGu43qsVlIkVKt9UaRHsL5quws
edfpeuoqLEe2otr6q8DoyAUd+4dwMl+yQlN/ANRsa4VggiLfB1rco6EuFyEL5E0okDQm1ZsktVS6
IiJZt6FS/e3FqPRvnndwM387niD6NGBsKihQrpkvMhvMuvJUFzTsh3ER6mqHa3egPTIMYb/JNMK1
6SX0LcAsHWy6pp3Ty4sp3TSyIp7i3ggOpMasOt55+9dLhSO5hFVCdjzCJ5TdLBmSYQn2S7rXKnbR
Julxa1xxdFNCbTOlRb/kztpQ1eCBPxFCUMTH/8vXmSw3jnRZ+oncDHDMW84zKWrWBqYYhBlwTI7h
6ftj1KLrr26rDS0VkRmpEAng+j3nfMcPqhkdL8aNZdFK2YyzdzZtdaqgPz41GQsuwo3jMrfs98Dk
9s15flqGaW2cauvPxAJ8xwhFkTvE9af28eJIPWBAIeVSO/6aw295Yf8V7f25eTKCrD72PWQIch7A
p2iMhQyg6E8Zizfc4EeBre6WEmEmht0fkppS9X8vMyvXYy7iL2cMgq0KMZf1mSXOFD1mC4uIW5eH
N4KHyVMzzdvJ7IyzQ/7UbydzR8uXvHmPl7odTTQm3GRjNXebUZfOtYhHUMSB6p8MQxsUMwu8fI3Q
+xC+17Lrm/y7M/OrEyfIsE6XnyptD9RygihuAaJ+Dcn40auxuXMCLc9xgK9gJjv6pfLuBcjpcGrj
KX3698I+dktaWR6KZgYvEHrOcWCpfx5S8ds3qvL3/34RW//PRQyT32PV50mL6gfoy/85iHpzLsup
91ACm9XoaHUv9Kx2jeJcl/KGn51elsc8QLYE8oIsWvSaoTLb66lVR2vERVV05U/jFKDN44rkI4nh
9/DBh2TD84d6XLGNhf1UTk90e+GZLFugIMoUd3sC9tG1Es7SFJz+vRDmfRwIZQvmxtWvyrKWDYfr
9//9r8yn//HU/O+3Ze/ha2YrY9mOI8mj/I8rrQ66ofdtKDLG40EwVS//XnJoI2nsyjucV5OuY/+T
RUa7iLoYNIfrF3szYd50dJa8ORzMTyIMQIzqMXnzy8Q9DNpLl/9+1w1dvc9JweAuseK3MYxD2nOW
zpxUm0mZ+auf4tZhi9GHdXTXbOZxmeIpibpqhI7Ml21Nn0oHPocBznB+RoIm57FiFps6/xH/ZcdL
0H7NTE+tczdit62XJkvQvZprCraaF+BHCMBJjT2gZrUW43vILvs2Tv74Gbs2kWHKyIKv0MkKMJuL
1uk+yeh/tEy0y/5vJ/yfEkYTm170UuG2izibvkaLYcsCHJpXTHPFPMwLqG/f9fBANVk0vrh45kYL
MBYh4G1QRbBzcmwQdU66sx78q793w/kr6FgBT7gvzVqsu4ItVKM/0waUopd9+7W1BYAULkyqcPBr
oJtzmucebmEj0IN/afwCw1wovueyfkqGmYVvGSdnUSDTph4Cv0DJUVX2iOtu0Cd4xDrhW5qkH414
cd36WbPc3ac2ULym7L46elxW2h3eRcnZQfSsQeuupAdDXFPfhHpiNCSgi/E1tUW/HNxN0sIn1vOz
G5hgMF5BNuJbKINzOKmnzMOqMEZ6a5jKXjCprhgUq3WVDCWWv6rYFA2ye2OG20aW77XVWitpkLy3
ciwzhlNPu9ym4sgIaKjvmT2XJCJqi8rT2gSmzy6EdsI+RQ52EKVZBemeBbqlot8UbAvh+X9q18AN
S5ODTGJ7Y3ZFuI/uIdz6jZ2L8eLoqFnkDhtDs7py5uHuVKx8L/VfSzmuC4wwve2kS78vnX3eIH49
eDNmkw+rxvGdpewNsZPaWiB2bB0tTnYYYaRzQJj1FUb22Eg5T9MZ5OltzwoeYiZlPmqMTkJlR/5m
3ppWrGoRSmhcdS8Xdt2IbT4ZGLDNnxhYw1HLCHNeDG9FzOW96Y2XVGxZ7FIoQBefK9VK0kJZj3re
S+UAzMRAn47uzVeo7Pw8sa3U2H5SfADOJM2LzOa3mVXhurWdHogiv84D0dtQhIKFD0v/YkzzNduo
fKfJwq/xN4ikfAs6/7uogmGV7OikO4Ou9FddZ3TbcUQ1KAzvJ2/C4+DY8XVkbTA1DBiDzdtJ+cw5
inOqCWUsbub8XDvlL1am2zTGzjdzC2lxO4QRhZAkwDc9HioU4zMqyq2nInzd9nLbsT7r5zpfjmn2
JgzjW9g426voPa9iJFBjp13k25ckNrFfdHWAUcm7wi+Bt+BPh+4djZTLUAWfc+NuA+Q6iIkahgMP
KuuLbeDv2Ps0RduvkoEUQgRJR49/sx6GZ8E3Tgcc9KhKe0/FIQJrcy3Qjlnn4fyUNRfz5FR3mQXf
bjabOxbbAQtXqEpuVNmLSPjRKvdtvfESYZ61Mf6UIOkWBirqq5OkOyRF3N0sEe9W346rajDkwWgi
QPZW9kdlsX0YkHceQBLYF6HrUZWMpxMqygr7+o42+1/tkJdblvNHa4o3flj263nSHAGifF7kQfll
JVO9S1X+Niv3RsjvMIAch9M/7oqaK6300XtMNhYLeJ3BjgorN8n+0pc75FYNVQt4VFgWBo7c++RT
CYr+gYw8udNuXlWawr+mHuRBleFz9VRkD8HZnv1lW4RfPaDwPg9nNEVXbhj+3hg9xDkYTPEQknau
9sAGoSsHSYCOHNqH0K8/Qq/xT6xgLrzhPymk80WrErGopZiRHSE3if4JcN6ic516YRTNVk2lPnvu
xD1d0iyKDXznIFYutLftUZIObr7VHiilPuOPKbzwIzLcbp9O9aZQYY7Xy1Cr0sD6klAl0oapS/ub
wuEl3ZVhKeT+c2Dek8n9SWOHVqektNaIDzOuMJPnCQYDqmPnjR1O751qGfPlYGKNhWTVuogcXsOV
C7I1WVJjaVF1Ef4xLXx1fpJ/4PBf5xPIuzyZi1tp3QA7vQpR3xsQgtuISqS2f0qIDQzWS1nJhNqZ
5Nnr7NPg6I1K03mv5YwpK8v/dmjBm2Ich5VwR0pwvDFb9K39l1IUhL+2zJaB/9z7w7TzgYfjusph
T6NF5o7TbXs5Husu8YhSZCH+JZS10pr5VJIhMfnBWeZd+Ix71chANE54QE1avO0X0wZjmGoUhjnI
n1J62/ZJSolalp1VW/fLPKMbxyt3ZVF5axZAYClASSXJH+nP9T7OuSEOEG73Nngzer4oeh0r4ghN
Wm24FFStfwcV/5Dr3Nuq0fgVK7+5dmG0TvmUv/Cwfas1towA88GZlja8djHYDCN80tIbLnaZsF9P
s78qpj8+gKQ75A0CkO080jccwIxpfPU5cm0Kq/ptQUIi4lG+WoN8Cq3nFLvY0q3aN0SAdD0gMyqn
nc+9FGvealrtRAnQJ8DvTvZzVefRykKjWjo2GPkYqkLqVe5CMBYjVaoPUI8BE0nwC5gdEDpaacKM
StWhan/rpD9pjsGLBtYZHCTtrQGeESVNigI9O9woFDDgK6m1GhANVkNMtREdnwj/sy6mc89mBx+C
PezcLspWvT3Ee2fEYuaE93ksXxCFtyafsdBtXHBSMRiWqLlWIwHOKUl/pbN7a1Lh7YIpD9eFO9DO
XNrHoK0fcIjvB+9vGaUqXVSjPHaZP//Xizn1PJp4+KnCy0+u18y32Mo4gfbFqVbPbCGxx4EaPJa5
XVD9aNBnM/qP4hd6ZDCbgELdeA0cmA7WIXR0fOtI4Hjx2O6QfZq45y166fbb8Bv2HCAl8CCsgBFa
ekt/pPn04UEYA8PrZbsEomTfDV+hnT42avSOVI8jLkwlJEba6Jo0qzdJ3oBzxgQbMygGJrTh0f9o
FTukwjo0Xu4e2SAxP+AyxNViOd28w5sBmN9OJVOFMg4NtXwAj55ccJJrHfgl53sefDj6pJd066YT
64JveaEVHv42nX+xCqJ8wOae2UxeuAI4mcAy1uUyy0KYH35iMg9k79YH7SQPNqCJPdgztkhBQOOF
bFeuUAuabIebStGmdHNQbV8seoeWAKeKPyOMCzVbqSaeh40GYW/kyWpqoq8Y5yQdQ9fUA3YmmYcG
/oVpYI6ZHO8YGPE+xjdJ5usP3XlQN222w9XLMGcvWTeOK2i0ryDlluFIai3v/fXgih/ZzdEqtsO1
R43bajDRBz0F7jOpHxv4Uzl3apl1+HyT6CDBVO7Msfsdjv4Jaqm9DGX/MRp+s5/mQ9ezPIg40eQt
fqd4mvdOjmGVBvSAMtgUULiyrW6T1/3E275g7cG3hESynuEVmooi95BqA7uh88kkdZXaoKnqBJJT
O3f2BnPEsfckl2Q3l2v3xy/4PAgc6XDMxhRR9vESFfVu6CG+TVQXFUNVbWqjx22ozGzJ+KRSi0xE
L3M0A7WIX+TYYFcttVjPYx8sGksQBSslHDXgh3oGTAadKFnCayc3ho+RQtx82YbUKGJCuHJ8ZUrF
7ztM3W0e+QzqyMb4or2NyFJznc71exLq05AHuzQJbyj1GDB6a1o5bZBsRUCxyVzMV6w+75gvqhYo
taPja1XyvvlDu/UFZvvIYFXQAx7EqhCtUTO3XBr4jQsTqoyovwYfOyUNDCWf7SJa1rbdL+nhfRS+
LMyMT7sI7YadTvw7VtY9R5VfDJ3bLm1VfXM25YaTwPqVEPPWMjLdg5GVm9kS7WZOOSbQm/fHwudK
vK8H5XTsXD2cqGy5zCax6TRLQoIFtTzPoL+rsvEWLo8GTkF4YLVRc3xblXyTjPEVSirX8cI2ScYN
cWyusnl8Sp1yPlhzex39aADWlKzDNA6WzeQyFzrJsZ7m78KEPmVG/bmmAxqglbvwm7hbu5hKlh4K
PorwfAAQ6W/xM31OU/8wfZ2Cwn3SPb2MYeq76CONvSr6hEoER3cnIKX7SbevKs7XAsr4Jotqi4y/
yUOEjB6Ohi9TDPlBNPRX+Un91ZYSPIoxJMtCgtQqAvsaTp8eNNm0hjwvaGpd0ue5cM35OzcMPGNS
4q6bTwmIsiM8yE0hFddbF1+aCNSYO8/DCsYMMPTCgyYQna2k+ZNglBgLN9gYVhyt1ej5OJ7iJaJL
8lYYO+Z64LVWdKOO4dXmpqJGbOFNyX/le2zRQiruxSoz4jv8UMw51l0nClOuG9uEkzJyVQ0nYA9r
wd0pxV4H7GGz9kT9HjhDTfFn4fL002uzK1NCl3Drub/sGkxenGVpcqUAY2WSBdChJ7iAnKdGxJ9M
4Cvl218hos8SANNrJnG569ZZQX696vHdhzq8nD/C3ks5iqcCiZGI02w/9glTgOlXnrIME0AVuq99
AWgPWOufR/Fx6Yoeu6K8xR3fBqahs1KNPsAn2U1EwSDF8kPF3e4tfIe/3Ag+Ts5JAx7N9fa6C7du
EXDCeSDkU/XWKvubKyxZ9XR2L3KjmZaOUbSreIa6HGGfaIbljAkc+yZzaeZt8j48OHnIqBnwgDJN
IIlRh2U7/shUvlMDfwDoUTIR4hF9GLgOoA0u6TEFBKM+iCulC2/oT32aKmw3HIRc01y1s/1c9DSq
CmPY+2H+kqGZxWkMrpfUrS9bIHYOLZphNL9PlfUyvrCzqlaSB/JBuNk+QQxZYkKpN2JOeIP0w2Bm
YJN2Lqi74RLSdkJyrvgbMZI2+QZbVrHtBv27AmC/r6iziAZjk2Rld5E3vzfUgg1yu0F0m9nRk8nO
kUz3QqCQddraiiqWC0pFH3hqDpaRc6tnY+37UcQ3PC6DintekxJC6RN7VetH0DvyuU1YZQmp1YLF
2bhg4bwTQ81zWLGgnyRR1cHTaxxsPybolYRtPu0CMIDDZ3yM8QQZ1KDq96gGehoAcKxQRNNr1gx/
9IDtT4zZIRh9bPOaZ0rQmEdmawIH/U/rD6/1SGC+8ZNNp5ufuByLbQmITIfGZ1slR1F0eL4et6Ko
I5zeYPJaRAHRG+UE3Xp013qgpmYq2AgITLwyOachM3+eWN/WVH4LVSKC6WIZeFxngYUBGC0aIQ7k
2mhzV7Jv7miLpe3wJrl9hTEs33R0A60Kf5Ywt6O7gcVnpRts+lZHUDBW4zqrQ862MYDRLCuGRcLE
MKmEXDjw24UwWp5aN+ZgBA7bc1Z1iOjRSZohJFxj/kX+dzq7NyJbYx/aDLL4bOyD5xUgq0JnXoUi
XOOHZjaLRm/tuq+OiMWxn9hQQ/L0+D2bb7WvNioon4uwKfhKExTiz5kr1t/uYDKRMr82gwXjNEkf
nxNxov8QSnzDVrHGe0BB9DbAgMMBO4PeQ20rrG6e3ZpkUckwsB5QmT3hbOJkpHsvOdD/Mq60QcVc
xopAIZMum6T4GZmltfsh3PwIYTGl2OnQZfXV8vOPISO34Yjo1mE73DiN+TeXwS2dGz5tU/9stHHN
TF23i7DIv1pBHrEgeW2xquO9zr7i+NoNStPVQaNdWw/bYLIfjXpvmR2N6zkiTaJz6zR2dgaBg2HU
nBO9zExwAGZP/cUc/kK9AfhICyQewnAVmM5zn8/J7a40VciqV3eVEG2QZXYco+6c/yoBJodk18Dl
73U+Yel0qVJ2m9TfuIUByeWlaswXaqiTXm4KQLMFOw2+KL+ToN6XfbdTtiToNmQ8/ar2gFUqW+ii
uM6ZPW6w1nEu4TT776tsRF5sPXHGG7+VVguqRvNEGkxaRUpTvpUNZviHdCSLjB1dlLypBmNzH6cv
kWe1S4XBhMMJgR8jbjrApwurqll5d9PG1fIvfUbiMITzdngk1+2w3goHi4n2lUHOUVoQWZ0m21X+
tM4zXMy4YYkRdiOpkob/qPpOBtZCfF81wSBzWNALz4m0XqWO+23FyIPK6p2FJHJS1JF8ioaWCZzd
BpqYXrYlynXKZDMO8tV2m/dqZFtgBlO0LVR6jwqHSa40/rbwnRaUvc8LOUuPDTFc8dmAOjz0r+UU
suDV7jWznC3t5huHg/kuijZd+9QYxnRsQESuu7ioKLVldaHdz23SVh+ZEf2i4EkvLJHfeo9YWp3H
07II5RO9fj85xtHllEYfYUekOC9uZlcPhwDnK3wBHe6KyD31bfsnM39qLwIYHXETseSb7wFK93MS
WwLj2ybFeZGV09o2OAop4kHUOxdPtFhuR3IOO6IFfXSAIu/vHTpxDE3sKxtlyO2HWt4RSPUJyCU7
fBsPsCwaqnxxnI2YI5cxCOeiJv7Ye/FOma5/sUe8oIHpchKa4N8SHUVd9KubjRBiwSuVjsDVTSRz
TPKzGjh7NSn7gV6sJ/zllEG5zyGFPoWDNBv6wRsPUu5SRLkgX+d7YSkWgQYzdsiK3xvrq5i4i5Uj
2ySWBw7bX2Am2OXo72EWNDK75X7MiGMO89JV7Xc6GMZxeBwG087ZuqMJ7pZFkYe84PXxeZy7fDPb
vr1uwtbZUL/eL8bBQkJmOwHIZcV3zDbAzC4iDUmEN+TLA3SHHc1nv6u8ZUXcgndnJo7MZ2smqOw2
tMPkKZRZSBI0AzWMs9nO5OG1qKSeuKMBMvHLfoFpAas6n8VsIOSYmo67KITS/N3G7yTWkGE1mS92
wK4V0SwkiTZ23Cft7D2XBP10Hj0b9rgfxjmlvI7IU2zUn4MIx333bDV2fSYrxr4M5zPZV3+QCrT/
dIlN80YEp1/wSfxbr6DEczIzejSalCEHx9ZfRAy6q4pTz+XF44IoqMz9dhsEPPeLxGau+eZexv8Y
08iM+3Iq/OtkJoc0TJ4pDWcI5QOEtRxObMcFmDdYhxqzR24Jqt1cAvwuMr2gcfMoG98CKet8isd7
PqOL7pxZbP22+cXjQMAzFvayMsWybf1TU/XBFrHwpxPzX8UOkNR3/22azMhFkoJDbW8TZgrMw8Uu
D5iVSifC9euhl4/gcJAF/XM+OPMG3+2H180LSpjPczDIbTzTu8DBK43O+O7eWF2z4qico4T5SszT
+x49TstJEDGs5pWEguwkh4D1JcRD1gDgTLeR5Gnsx9UGhDYk7thMN7QlbGju866yowfOhDKQi7VC
sHgOg/4GOnpRh2Nxz82nlGaRm5fAAWAU8hIcsF4TlbioFqzX/matw88uZ5XFD3Kr/fapS2d/QSmf
5OAsXgsqahdtSDGC1dc/KBA0W8SUuzqjvA3+XEDU936KrFg2vnl1Mh/Qb6MIyrmMy0ibmELqmHA3
K61opByVme+dgT9ch8wrfejkZ2qFf/vZZG/7LGR/8zisiHba8LcAG9Tgwess82Xwa/PFTKutZGJe
lMaIvORzRqc+oMJXZUw3r58OpVtGdx4f3R61ns+AHQfrsB0BMEsjvDgMLhffmOd1VM7DMlX0OUVT
cMTc1F0syF5eHVWnxPSai/CHeJsNnLDEWzmoH4DyyZtJquTEjbtfVADxtxOT28ajFNWhwFrWfnNK
gUI3PaaP0VTxTdWghKpRMbazVF9Hlv4lhupYulO5l3HCui4zm0tZmOQYVdf9xtOeVrWFvbk0thHa
6KYLUDobh51AkpfNqvGN4TzUfXEPvHJVMxXeVbUturq9IxSuNYBydmAlrEUvrdKV5NdL8+pSv7Xv
IldfEycbrn7nNrvOf9Ds0+++6JxbmjbpPbFmSt6d+MNvRXL/94JfPt/ENod2+tr3sZsQ42dgvnM+
wPZgh/qgqxBFOiHo7lRluSmTeIRxrKanwVfWrc85Spif1BO6eNXDhBINRciSQXYxdmG/e/zmkBf2
QYgWNUZrtdJ1imyqbHFj1wVlracycyQAQUFN2268IGvvweOlaWkwwFF3MTKnuQfVRH1fNXwUXWEu
osywDkkh/efQ+x0pzsyI5KS9eZydTGJNcCvA/bjmWriPZochLAFGjmdjlvq5yF8nX9V3ztTDM4T5
ZkVldrL996UxUxEh7aTYTIFHYS8X/tJY5YMPAd2xmxc7q36yoDROft02L34pPXyM0MD//WbU1dy1
o/llstK7gYP+fZBmx0K6LnbBrK0X55F30kRmQ58RFOjaCE7AJRyT2OWzjHgLOYtwV47a8tmDf7+0
SL5RCMjHJVNL96Ma/epHJnTRYWwszrGjEXZm4a7cNBov2P4jih7j2xylLQK6921p6Nqgsetl3fi7
JrP9p9JG5Bi1+4eoyPrx0LG5aL7HPP6KUkO/NhYRpJYoTgqiHChQV+Pt64dV37Tl9rE/PcVOTZPM
w8hV1PKkcNM/TP/9T9PIF0+4xt0XR5mwv6CG5VNNxcZCJSYox6bcFsMBqPdLHFlke4WDdwhSSDk2
Fy9FVu4QXZd8x9N26NZsgJrXpovq54yTkmme+2TS75UZVtjsLobnEAMwi+EwRUG0JO8I0IC5yS2N
6ESJHhKY8+KnhOC9igMysZCdK7x7ILLq4oiwRTAb4nUGfOAscr2Pcn70/FAA7w9F91YAbqm92eGz
FRGKdpGl7EqszVDBumLcOhhORQGl86NSO1oSrhL3LG1epkHIg9X4GUu3EkCupeIT65WnIU3kKjTI
ifnJKM/Ybc1Vk2LXRCaf2F7kFRasckupPNgrp6m3Qy2cp8nNqXbTwWasO1qf+vJeZso7ajs4OLrM
N2QLwaE8TB6yj069VdRgvLs7DXoPIUUie/hVfbLmwjnUPbf92MlxF1IKYdj+sQjQPUqpNVhfEWPh
s0ucyvMX999w52We2PdJqpmV3W0kguJuTl21ax4aZuV+WO3g7h2FRVp1o82VkFxwEH6kjAsXGhfp
YikLfztz5t+2bX3LOgwqURP/EEfyL/9eSEnsvJrOiQn76jr0/7Y8rUg8oLjX3i/YVAzCCt5WCfUG
gLN9SngWBbQIXrIAsoQMosPkJsBTAncX8MBbZ/S3bH2XD6oSEPRh0+6tKALJmS6wv4AiEeW451kX
YNQUJxXjgpkiUezCjj3oTNXOStiJWs5aTUdPeJTCuAlngfrh8wzHdlNyHe8pV9lGqrZ+F6W1UkQ+
CrM13skETif0QUwQ6Zg9O5W7MslmHP+9VAk+aRG9N7oon7wisu8lId2V339EGFk2BjLKIZFmvJNV
+2WQgVnKIv1jS+YIP5rcJx+3L5Uyj8XOzKK2pXi1hJcxzi02XJ2t3EwaF0h/1apWgpRRVpY318DX
5TldTDgYgZ/DVvNNr8Of4GrOg7pnPJVtSKwH9jgJa086LybgUnhYHrUnUwHyNuqx8JXNc1H8LaNy
N2XzdJWZq17DQfwRNV51kU6XZORQQdXaXiUyPuXOg9jkpGeDMiOlLedt6krnVPutfyHWySVKGfYc
Q2jvUPiGLDKfss5FipvNjJy/HzGxRo/IDembUqdELrOeXXRvsQDB14kzQj1hhZmfIoyqd+2Px6YS
ci8fB5SMxtxz6dnR2cOZSExy7UrtrDO6Uk6qlCU7PLhqTmwMq4w71DawpulpHu19PCvvEo3tsKna
nE7b1GHuzIdN+vj10SobfBALu83sW14hJAatNbObJ5ykEo9bVNrLdTsBMDA5VL5G6rFbT+3hUSbl
HcdGmkgzGoGitcUOfvH8ltvGVsQy+V52jknAMJxmiCSgCU3DA8eQA+UoeyKmQ5WXx38veZiybCgl
kuqAOZucGjnQ9JcfvvZm4ZXLgvjkmvs5xLnaCu9lEkISpfppYwbZRhdR8NK6bfBS1Z8Sle1qz/59
ph10U859vtGjgqNAFoGyCcM5wAC9cJrnbEjG9qndzej5UW6ZT+zFxNk0hk3fm9ZBVKGFpN+8zajc
29jnPbcoaVoXSc/WqS6Lk28Uuxh7z3Kai5ciMstjyYpsFeY9JkTbrq5h1qur06fqGpnFTrYvpGiJ
tmYh3m4jeh86Z7pwkT7RfZD9+BxEa2q9qDUZOVs6zur/zjnVAHqu7v49EwJfyS+j7w8lkjqEucKB
BGk7B+VHmN+NfsufRkLTFZziGl9BpDD0ehZBv6Irh8IEmQOZSPH72YYybjyHAOx15fgSjAwpjZeq
jSvcg9exbeS6ylZdXY+bxOjDbZF7QDXsqQUkBjsyiVvS113nvbg63GJqoNOKK+MtmjcUnbgHq6K7
KZi2xRhXdzPuJFbcUq2G0Ss4o4hqlffGtGo8t0BkI+MajmtX+880myzKynWerYB9VBMl33mcswWM
SuKj1Auce+NqK2AZpFafC9ONqDhixd18NF7ibJTXmy9haXJDDAU7WFKCB0TPZUdqYpFoj82dwS57
mYXBmhBiecBVQWlrXrCrC9N0OZM+2bDLR2kwccQFdYou4oc1MPNZyWswwjubu9ja2UWkd6GCaFhr
kd2wvaH1N93l31cyBO+G99KnW7ZMaXELv21H99jPxgf7MO53QzxXW8yB1pL9qrrXgVIkGv7gDS2v
AXPDOY853rSzc4qk4gWZCaChinCURNT7YDS6+ZnfHX3LuUV2fze8xrwEYT68DOmLjA35+u+L0npW
gZDXPJIvDvPxWdEFt5TpHHxOntpziNGs7JJ82zrUOrbOVPxXmI0kWvT3/8tP/efq/A8DpGN5trTY
EfiOJKr1oO79N7oezbW6hVIAPgvjC+6Z1nhyUxeAlZWMkMJUR2wRpzyxQ/iNPQS2chq5iOJp7wYF
JUqh0W94pFSLrC4dtqrzwBoNz0psvcEazVlKmCDgG4mzEJY/m5cqZL34iDL7w8OwsSET4vkkQTza
uzifVDc1plcyS/r870WMiGHliJ3m35dG+kslCPWF9PQxpMWpJWy4q7QPrSux432TkDoNCG3vpzKt
D0X75WgeV31NfQjff0lZR9p9FGS5utQvbvrxErd8tmfLhKeF6ISVJc5AmllsNuEq4Fd2y9dcd86R
MDxumUpjbA3dt7FvqGCq5gXr62w3M3IsiDsHoGoYWcaSeZ4/x/58NO0KTz0kOOOIhc9cVJRsbnNd
de/lCNOoyvLyooYZKI+uRnhJYXXvH22O1Cx4oDP55FnJzfc6ca6j8YOKm/QNSQZz/5hHh856HzHW
3P+9+DbDGLELuamOVZznlyrs6lMWwyDwRPWsOlA1/7uD9v8xDXsurmvb81zpS8eV/7O5oKY4qDL0
Yz9CB8sybBIIc4lVrX/pbBafvUs2VGPDWfUG/w4dk8OhCLi5ScmWSpHB4A1LN6AsFJmd1DnHviK3
HiXJbfJAJlmxZrljN+FVWPavqs+prJkxTsQhBjhlfgRECldlx/OrLdq7zjO1CU2Qaxy+WVKb1i0m
N7D/3//K9oOS+x9XDInEB4IcrwaJUhDo/3nFGFTVdIoCG0oXKwDDs1uRR55Wlgb/FYKdJ32LybGV
HK/NUBonr3RWRhsm145n8zWhto3yyKY7JPjhVOC272NSiUNVGzAHmS8+ezpogZZdij7DED9BnvQr
/rsodi9AprQRfs2l6i6mbNAhSQgvmgqwC4PjewzP4BDWxbufGQdIpOJIPio8msX/Ye68duPW2jR9
RWwwh9MqVpJKlmXLlq0TwtveZs6ZVz/Pkn9Mq1js4uzdJwPYsAFBWOTiCl94AwhOulbRPTWBFzKi
9PPtKblU5jSgEciqitizbjEr0PQEf+/dGeIXEH2jjrUsaR2WUXH0t5lKv0OFOL+URIFeAR3QGT71
eA3C+u3B37htF9+D0TWbDwG8G4nqufa9njl1Dy+c623UfyRS+DrgUY3QseOWE0KJMbZ4yGpNSbWj
CdtvACH80BPh8NO09fH2syxNBAUKFTsWB7dqa6YOzTEoRblPx9lTs19DXRHZh6e4Cwwabe29GSA7
ZulTe4Qa/WcW/pFA0/8DK/l/FDn//1G63IQW8z/Tkh9+JL/C7kd9QUsWv/KHlmxpqDDJCmmsdmE7
ban/ZQrzCcuRDRhZ+jvbaeu/4PQZuIZhkaRBsrP+m5Msyf9lYRkhO46hGrqhmKb8z3TLLyW4xYnp
6AzPo+Cf4FzRwdCSKBMpDWUoSdOhyZ8wt3Xb/HOENGHntTQBRK3liObG/t0cffyzLS4E0y9phH8G
Zo8ISyJObUuZ0aEzZC/KrGtkEHPfCJd2Mm5fhkDHOdzvIblvLWGCaWwbGxOhGtlHarCwcpEhpx/Z
+IfYuVt5oqWp0GRhJSEbTLGY9fenRybLxEt1Kbt8nc2kNsg/EUwFKCaj1GL3dJpx68Oi+S79eHtk
dXFkiEmKgvCWpahirt6dW05YgHuYmAuUkw4xRM7UOg7g2dQx/0Gx7Ysn/bYV40ERzsI05SF93sEi
O7YERYXqf7NQ6xhpzgKkbQaXc3GFB3Z5mvz5VLpjyWgZ2BDs7NnjSZrTEQsjUWODWB0+a/LggpF6
kEtgLCOSz1K4m4Cx356UtwXw38fpn1GxEdFNfIhkVTbEU72bFKEQY00eo8bwuCqUSZuOFtf4MdG/
5YSjgdPta9qE3rDigbQ2sDlbmaYDgbgTpKqiQ1QQsaSNmTSPifXNNMJtEsK5KIYPlI2eByfY3X7p
q01hc29wnZsQGFVimRm3Frx90skBUSvA8q06RtsmR8NzatBvlfb/u6Fmq91sStWOaPu4FSRPes07
NR5dr5L2Ea3f20Ndsgj5krwVe0ZFZcE2xYlz+SW7QkYKLQxkWmeE5118bFCSTbTkfHuYuTPKfJw3
u4F3K8buWs0JDV92J5zIC7p0kZEcw6m9n0KuW1WgHNDw9EEHIQmq684/ij7+85rUBnUQHgYOO7MZ
NXQdLFiVsU2UA/zOrYnkfk7/2zeFFyoYWkZPbf248tbiLr/YJ2J23w07m92g8xKHJhGHBy4QFM8t
eAEbcDubKjE2jaxv1CKnsKWDaMbAbG2ziJe6Gl3EOybng7DYuvy2ZqRJvQE6wPVQyw3iLcHRsRmH
Dz1AbV+hOWfeeVL2w05fo799s6HEOR1srT5ZbF/dSo6S0lKqXjvKr04sMSc4ciBmgVub4syfiuVY
hFgGu3X9VweRFKv7nSXpx1qgM+LprhxOiuy1xIngsMiaHF2/a6FkQmU+5AbpmG08RAcpVO5T7cvK
91p8Nm5wjQvc1Iz5uYZag+93gPFd8aWwcMtfqLK7ZjEe1NbYhgA/jeLgWdTD7Q6f9gZeJjJqeb9x
mLJQ0jej5e+mX0AXVw4fdWklke84PBQ1RLypLr9lK5Ho2SCe3FG3NxB0dzIVLXxoiasRNsaYUHXO
hmZDp/Y/5eP4ALUN2G9GhdOhxATE4ziq2Zlt+kW9H5vucZqS85oGx9LsabIKWwUVNu772TPaJYl9
NqUyaRpSKRjaxnZHz5CKPv1XMUsWTQxNX1tQl5zUP3tbJxjDTMZ+C8Aup8YEp+mPKPC5fuWc6oHr
IIVwQy+traNtlWdn1el2WHDetRb61uX0oet5DAea39raXpoAEwa/jJkdWZ8Q9Xx/LZq94Rlo+wHX
9iqMOuoDuLFPAD/vkSf6GYY/ICtIjLuyaMW0zre56WjcTDpXEzSBy1FTWYvRmWsmF4W8bZZvcAR8
djhVU25GDxSoFFL2lbp9UDePK0MvrUoUewgCYM06ijV74S7p0KpTHNTep+Bb1w739fhMPrWzR04X
yzl19JDN+mQiVymeQIcc8m+eQLHA+SLeQ7Q8O9hLM7Y9K/AmF4zRvUXGlqfjAUrRJ91ExhyBCarv
Cp13Ro8fR0f6tjL+0uKzkC3Cq8giUFZmM5DQ7ilSm/GnMT02p/GrWiXHBvN4ZBJ3Vkqr0x4ehS7y
ACemy1EtBJKLjdbal1haBJaB9gdnA2fXfOnpQdkpURbJLizLg9YGd3SWj9YknW0l+EQd/FwnydkJ
0vNQ+WtzIFL3+QLk8MFGirWvwcO4XICFJfdGW3DLSfQaS5HZ+ltN71zasfcxotyOV50Mq92pFqbT
yr1q4gI9SCsrYWnvwb7QDe4VBHLnS9FOi0rOcj4EVP8dcO9dYat3oQ/ZhS6twpPYMEizwb39/S+p
4X/OHlJBxH3Z7ni+GZevLmfG0DsSkVqJM7qISbEP3lVpchS5SC+FK4HhTPThP+Ox1UkL0dBQjNly
DyDZq4jriF4M9mo1QnnpEVAiOq17Q7KfO1iOMoUE5dhnxZb77azSV6GV/FEr1h7lssT1n0cxsEjn
w3PoCc+v94ddpgW1kTvK5A46dpcO2Lz0Y12oD3btf0qL+lHuhw8ttJk2O49edLo977OCzn9GZ8FT
z+E+pJhyObqSTNKQvAGDIdsGMIzRxDnZ6c8pT5+QUPnp6/HZq0Y8FKazbEs/xgi0S7vy9a/TETSn
0DMj09eEqJk9K2pFdtQOk6EPIPWRCkxdjO33Tpm6sH02NVwg8EZbqHSHjMrTygSIF5xtuouhZwdP
FTdjPaaErw3oCBHSgjGHwdAeTO+jnmoP6mTcdZgdhiDVquGvommfGzo5Rag9VJHzGRjN2oJY2IFM
BZoQFgeBEFO7/CQxQmLwO+L/JEhDdFc78bGq9AfUsFzkQD8jR/tg0hCnig/jsz5NENRoOO49WHqe
0R70KXrKFJ4NJPfUrwbjC0ekbiNJzd7hMU1z9nyRFHUTxB/qwCWULyRQ2yYB4DZRmQ1+m/7O7D6G
KooS7eolsTgy+nemplFu4q68nBl/pMOfVRko9ir4ZMZ4ijXeHlL1fTzS2HCQ7rGa7e+hqn/eXiRL
USOmt4h+kdrJBkp5lwOD6jJDPcFSTQKXG0O0Rfx03xf9HvEaCOMQ3IzoyeD+BimzhXiOC/tjPfY7
X4+OoSyS+N8w5D9IaoNgo/RJO0wQzyLSgtvPOfeWFdmhQR1OFGcprvG/y+dEAIaMt/VGJmijVRVs
EVxV5FJ5deT4ezxZqC9YDK6Mz32dbXVkA9Rhbf0uLF9D1ix6FEC1xVV6+QxTXUwgrwmjGp35oC88
xOFTl3lHlEfpiac0F9W7zA7XwlfxDWYb2RB7hteWdYTEZhtZSdCwLUyCxhK4shqYe/lHreh3iYPO
p6nDwh8PlCm3E1oQzughMb4axS3c35TURPjoELxf3d9aDfPaCAo2aeXvyzY59inqXKV0TvrkONKr
w32NxUVDWjtm5BnjEH6S/DU/Y3XxMRB0dDSLhpetz450NZ8UNAxhXAylvdVLVAIUPMqUqsU3zxi2
9jR+sUoZ/Cn7J/J/1Oh7JRaqYkV3byvRa+v7B6VukX8t3SK4S2Tnl5SB7VNVGHojMJWxXAk5lm5j
Ue5VKBVTLMVn8nLJGBRnM+hHLBfN/1w6CPMYxs5oynZT9OYv+GIP0vQlwqRxMwSAdJTkEEDqiGH9
Qv9LVhX+5l7ob9sI5UOEMalTkYTMnieCCwKGhqWkZN22r6BDmeljEsMo6RQ0Ehqp/OG3+LJl2kMK
nndjD9lrMI6umZC9JvqDQKMNYf1vVjirS2eDc11e3dV9VJIy+j6hWehpQBYnOqQ67VAbWyaJiKVk
1zc8JMpvTxm+J7YfH305/b1yyIhYbL7RhAUpBXVuAWNeA4pzGX0I8JNuAMix1AB/gLW3MufZRO8q
+RxN0D0nqfvQOcWPKLY/R/V0dmLthGzut8FYO/NEpDZ/GpXCPrkDZgs0pi7XTtKGnurE3D5WWH00
AaWnk/0raCysESAjctyUubxyHSwNqZEji2K2sJGfDdnUttXH6oRBMICX2oJ5QtU27fHdUg6o5295
orVPvxAkGoi+UeZBvZUzZtYHrQoHYoo/cAEp1rcAPAT6kkckkg51QZ4O2d4rpSdfwXmgZ/Zr21/b
omLJz6cZwIJjGLZMrcmaVW1L256UpuIB6gy+chz7L6Ckt4rIlmPpbBnxUTfDp1xHK0WXqAm2aNHA
1TOVp+H77fW3dL/QFrLRkaLgerU5c/SYu3GQRjdDWAN9slLu7jMreZpsbFNRJbRdikprMdnS/FPw
pOVKYia++uUqU0N1lBKLizUk/nJgCSuNfpK2MJ1L67cN8xfEB4ylfAPR6nD7fRdPI1O23tIxhH+v
UnMHg2P8FVCUsOla/+4N+3PedPd10993SJwEknG06JTQMSESC3ZdUz4GjX7MJUhImn1fSB9XHmhp
MkyEJg3SB40ccXbD+45ZZb2jUErvoju5Cz5Nav2oq/5hSKpHM6of0dPeggM+ZSoElnBaMfy8XgCk
iXSSRNMQP2R7tv0imDlD4TMfOfofPutgSu5gl372+uD7jxgqUVgcV974OrZgSNF4V3QHPML8jRMz
sPMxUvHSw24A/SJE7P2Tk5n3YG9J1O6Mwt+rNmrulnZPVRiu9Wrsu/QIcANIWcnV6JjObnWbElDr
JQlesp52FCevNryAXHZFmQxlsIPNvA9IjQKE2erG16hP3JVJuI4rRE5i6qpNC5VLaHYrTugSJXZB
HYJq3EEEu1bfnP7UdWO8lA14/OlxusuKX6WKUJmpbYJg3Nx+iOs6gSoT1YB+4cMT6M2+fSZb0yQ7
OZTNND3GIB1yP34SLMm6GHc1x/Dt4cSkXp56qkxQyC1HmZ1wWizFd92WNu7B+wLXJyGlMjZgKVMP
h7I3N/jC/O+G0mebqgOqElQFQ6kRH3DiMik+NhmyD0a/dpgtfUiBHzEsgi3SmdlQuaanRq0ylOK1
LNvqyR6BhlUQVLOS24OSiLyVa+TqEPnfRJCF3dx4jSrzg+R7r7cneGkvOwYzTPHDsKn8XE4w1YSU
uNCieRTmZ8Alp2qCLGCrDwFs1lcL0zk5Xq3xLWwlgieZKi/JHDXP2SKqc6zCke4f3DrsoWezkGCg
ouVyLnXgoa23h1lz7KSXguUrFxmWeN6X2699HUFwlNAcMcnXOEfl2brKydKRiTMGF9zykB8iYsYg
/tarLw3Xlz2uvvHCF1e5tYnXqK2CgDAup1mvyyrMSkxzvQBQoRXcWbn3WY+otP0d0NKQdG0/ggcF
av+M5CIGItkntVzrdi98a96afIQXppU2b71YNbSKPpd610KBUNb8T0nX3+tJhOAKnoslMixj+J3e
2sPtuV44MjgwFQFaQmuTfy7fHXl16L9R2bsG5RCNPmFZGNsK9ZWsxmm78VdOqKW3pC7CHcGMA9eb
La4ud7yxdhDJGu3EDUk4rSDYtabhokayzdL7nJ6tUsZrN9T1nayKCFjhXtYcSomzPQ1KjRIFyrVu
R8+oHZ7NAQBvFB8I1jJrI8t478lgxSnkQ4K/PcELh6RK3ouJNGUHx5zXqxwr1Zs613vXDIm21eTc
Awhs22CrB/FK+3tpcg2OYYEdID+b9xUzFZuVMfV6jGRxZNcSV2LnyHJ4qqdhj/vfLujNYxsMKxHH
QpVUBawg26wjnA3eXObe3wMVbiIK7M7edZA76zD7QE61LMtdEOSvIc2AHOIVDq2J5R+C1PncK+BZ
FPv59jwvHRogJsSZRWPiKgiZyjr09VztMYUNDkFugPLTHkIb21Ygh5ODqqe5VlRZnG8dSIPYsWLP
Xu4dNdJLhF14757Q16c3Wwjz2/YJEpRrWDQnYcXAvbj9ngsYB1Xlgtdg19ogXeeXfG+ivE4jvncV
B6HMDtlKX6mP6DvB5TiA8NvbUON83zknHREAwrWn2w+wNNGI1KrEfCwx8I6Xb912Vg3Lhokeve6I
qzTXEk5R+6zxXfMekvfK3l06oKgrOkRWgByuzsVJM+qmsiEyGWUABRjBzEh9sOQvQUpRhobL7Zdb
qLUzuwZzi8EDMNJ5ecg0AltG34vtiqedXWL8+7cymT+o4bbjsB9jghznCTXFlZv+alLR/jW46lm6
jmy+QQHfb6E2zGlb5SCOKgWqXWhuM1w6R725N30BAep39L3+6Zu+DWkLLX+qJiSMl9/R6P2w1cpR
doFFFKjAVKjIDPdOnnxI6TEUtnn2ygkVr8FLgdytQWVmZijkRgzPaUjeLsBB3D2Xw8tlKAdmT3lA
ktGZUqPvOMU7QJlLLuNtYaa/Aff/hV3LR9s+xKn04snxL71E+AlhWkqUyGsnwwvKdCsX1FuychHU
iuci9HDAVoJ4m5cvatR7es4RMDyq8ytIpM9SexgR+TACDzNKCSniQW1GVwkLnJJtvPlQIlOjxwx4
+uYlSA5O8hW5xDNM6idMFH5asgf0WGkeIks7hrTwPJmbbnJQ0YVGdadF0yHwrLss9Xfcl2v9m6vN
w8s4ssxHpg6jKM7shGp92FcJIrFujSFHG4MaSSc3g941yIlrYJm8sqaWxwNtTAApyl+zNdXolTnK
ciW7UaM/lFW/D6cfefBZdMtFkzRT6pPW4eOSPCchrhe2g80xQr51gt6I/2ya9tfEVFYinOv6qZgE
UKZENwKU/eaH8C5N8cOxttqBSYjl5xI5B0Q1oxS7bfU+jDeJ2h8av4XPqt2ZnvaQ4VdStpBndtl2
ZXKuwkzxHBoNfJJzII3zgxvL67FpPJrnRaiclV7dFHX64Hn1XxymO68c3cns7h0j/F639peuBmmT
yG6Zrhzfwg32MmsTjwGJ2aZMAJpjvu+1pu16xRBYTi25t3Pkf/LobIzYV6JRqSr+l7b3P+FIegdJ
YIc12FNhcm9TiPfGbtfgaSiRgLQoypiW86kj6x9k81Pvjw8/osn7Uhm0UfBKuD13qghDZ7tSYB+4
Y5m+a/SJMaRFgQEeEDfY1GgKDPgPGV8CPXyparTByjjbIpBDw48m7dakMx6ijL8x9PoUENOjWLtT
UULUivTV4IdV3v6VtEPoJpK1qyYPR/UE8n3H5UlV/fajX3edgArYUJi5MKmZc95dHnS+VhQ2rp+g
V+wU3Rz7uwUJXykejMbcaE38Pc/UU9HnW2dIt5AHnit9FbsjztLL2bNk4LsCOkB5ggTj8hHGMnYM
C9Uf6nPSF4QzTiOSDV5bnVI8emr0JNr43KOqlCHkJ9M2DNYKtGKA+QMIuDrHqUIVet59QptI0lKN
DmE46p9t0HZTdja8/kPcv+ABu6tzYtXB1SPz1+3Jv75WiQfZ/ARoiljs8/MosGpd7njxQNUf6oZO
ZCCdY/OvxoDURPUb57+VlXodQHBpCFAWJVicSK7aXA2iQl2mRzT4AvVnow7QweUn3cs+BmP+HT/j
fOofEek+opwYrCy169PXUhnTNKj4I30yB6foA/Y2YTIObkn+5k0hSmPTQYlgfHbNJgSWdntyF1Y2
r8prsrq5Y4z5Fe4h+QNTmo6L6nu/Gq5KXa63yOOjHmUCEgMn3bbqKQriJw1+9aZpfpF7/1h5iMWl
RSjMwWCxsuZru4zitreRlHIFw9L0rF2JnMrYOJ+MBy9od3XcnPJ7o4g/3R73Kq0TsYEJVpISCZCw
eVNulBSktTw82NqKQ5suZqNau9TCAcrf3x5pcUUBfQHvSGrFeLOAe8QmKoFVS0PFA7tq1cBNLKf4
C/ZyjhZhgzBZB4MeOVq+/vfbYy+sKNl0CPSJEVlZ88K+7yFH20zsWx95iVGjZd8QxSi/ZSBwSmmu
hPrOwilB14w6qgMj7iqPlLDFwBSXG0VIXgj2Q0mFPK3be2fwzqJzSCT50K5h2pbOCI5HWggs4evE
ETdoiKETZ4RQokos5WcmqT9sTCZN42vhIQVZ7KO+/obx8dFETtAfvF3Tg34bEH+XnlSlfoTDMm1b
2fnn25m2r0kpmZlXlHnRIpbqrNXjHrgC/Yy+bx77Xj0m5QeDcL1t16pgS5MPiIO71aRWQVB+eUdg
UDqGQ0bbzsr7E0AjsoKHwiv2uYO/goFFLqLFJTCb2wts6Qyhh0wCogrEPB2Ey2EHVrMsS6wwU4/u
prA5IWXpDuMQbUJDcE3slyFCWi1sqExN5Ue5iWkfhCubeWmLAZghOiMmEjtt9vIpLUF4mpDMmyr4
bKT+32g4Y7GKrziUUG0PEXwXRzgcNKb6c2UCFuadoqPB6UXjAF0A9XICxoi6UB1FLPow3vadv9eG
4SD8CWqUGBztmJjDX3HivQhovYdmYl42fw9y45qNwzeazkEdoRVqnM3ho2ADrTzdVeFMYA6oJYGW
wJuT3PTy6XJgTlOGcZIL3uyIjhUC6H93XKh4pTSPA2TiFEl/1ZRo8WWITMpO6N5+goUTCLCIRk5O
bw8I5OwGlyu1Hs28pbOayh+wwf7Vx7TzUftHqwBe78pCWDjVCRSoq4AylQHoz1Zj2Xm42nDCur6O
AqfRnLB8R6JOeVUjZa1qJj7sLCaiW0XtSByvEBVmYyHWXqH9wliN8rHAlFjgOn01vCtS+jZIRXMm
uVpi4YH0BZSnHa8FZUsLD/odNn4aXEOwapefNirCPK3xfAaoph8DqupDpR+mhFU2lm5cDx+afK/R
1rj9PRdGVUHQUymkeAWedbbTBmwXbExVBndI60dDcXvkGyR/7/j9/aB+91C2HSbnX8Rkb9Q6mij8
uVpEkl8DYyyRMg0Qo2sV7+wH0jOSjg9VetcoJ0/5ZCZAK7Mw2/yLt4UtQKWb8xuq9uUcw/Tvuiqg
l6Rh2jChwF7cTRlafr5+LDI8eiBN/LsQlGo3bBx4HIT784DB01ttkjS+LFbJUjydvDp47lr0ohFE
jE+V99JOEtYDzen2yy5cpCp1JEBmLGgukdlW7ZUKhacs5yjvcTfUtDuNYnox2Z+VCSnLGFUb3ViZ
36WDW9UBXGCRIuxYHZHsvsvtFROt9mroRjdWoztP9g+M94xByFYDelg1EPci7KbDX1g+P/2Lt303
8uxtB01GVtLkZIxIQKPpxaZDl5db3LkOwyhvcpQFbw+4cBJS7WUVwRGlwzs/L/B9TT2zp8VtdD1V
lPbOyOu9MVX7yOSm0Fbi6oWTkJq+DYgAUAWQydk+DUfkxGVLIFoMY5tj+ViC6Rykj17dHm6/19ty
nB2ElAFtmIG2zYec94TCITAyFTaR28jhQcaOYAvXbULxIzoMVdi7cjXeeYoq6HPD2bCGLdYMd6WB
M0FQdUelLX4PwuyzyO1dPBa2m0//uElGUApiELQbuRX51eyo7gwlzoyRyYhU7Y6AGC1N/+BRLoEb
LMxm/0W6rAokEW05UMTooVyu6i6a8GIXcCIEGPehkZ4nOXuN+uxVqc6DSWM22Nd4SA0kVbe/xdIW
ptvMZUAqpQKUvRxYRdjEyoOQkBMhV1GGxpd4h8C1a5nlLsQZvYZndXvIpQtBOP0BxdQpjzjzd51s
vfccmKcaGunqCCSmOFiZEHd5HYaCgsl0TCFr3h506T1NaOdQNRHTZYVfvqdfBuVoAFpxNeRiFDs5
xnrxmCDxniHXa7fDB4sPfHvIxaNKAJWoAmGuckWgqsqm8kqcnd0mBhUdQ0ekziK1FGOGF8WvUUuD
amfhEYZBwu2hl6YYcBa4X+rsJDqzrzplbYR4kTNwTMUHswGnaoj2GPrPqMl30bcJxS7PWOloLB0g
9FDgyyErQLFxNsVDUWM9GDJoV4RoW9cnwh1cYHGX++ctVpYPqQPU0zfS4rzuMUxt1CaIQLl9DrYZ
RFVmINRFrUWtvZVTf3EqGYiMH4okiMPLhYNpYB8NIxtEQAVkeKNF2+NoAoBZbrZMPl/P/zZqa3Hp
UpqkkgX+33HVy3H9IpWnBJE5F4NdTNEw6sEpBKn56HHU2TYp0NLsfoTumz4K/uHt9bO4W9A1IVpU
4YTOc7Qm0uTIlilQl116dhD/qhvnHEf5OWg/qUjKtnRab4+4vFkAfwim2QIsoetib+pablekV2Fy
KyjfxT6aFNVj0vuY52gnGPq72steteJfhYsUr8ELiDyAU+lysqe4ViWrq6ga4sVURfs8MA9FNh3i
U2on2xarjugBoulKrnVNoxDLmG4NJRB4TleFYqTLuzbIQJAVGvJ2HdnoOCHl6GmZq5VYTkt01lv1
wUjVnwbdCj9oT3hpuKJzMbZZtalH74BM+UM/BC6uNNGG5KXaFpZebzTF2+vtGhN3aV3AS6KwyrKA
8zKbp6AsRzWBeORa1nQofBzqptTtpv4QVtlHw3JVdY2IuTgiXUOBq8bmaJ6z+KDZHadVBxf9r70y
ebsMNn0jPIq6V53Bs3CNtrAUdVExd/gwNNu5MC7XQq0NtYchAGcnzEu9kj8o2FNao/UchAo+jGuL
YPEFEWSRQX2BIpz3iGxdm/pe76mFh8Zd27Qnp8rOXVI+GgcDYwXfLFfivMX3Y4cxFq0x+DuX71c1
k2OFCe9XOQ8VWolq2m6FOEM2PSZYnN7e1kunJwEl+iZC9eYKok81OYIKxIIJAviLKIhWnGOR+aPG
cdcuHmW0Ng1l7eJdGlQsTtHopoE0vx08r0kQ8Kz4gga0dNX/FFQh/hIykljyLs+cTVqpTxI0pH/+
rjblO74ibQ8OscuJNTzajnXAsHhV7sIyfpKAvAT9eBAs+SxOXiGWmHih3h518aIAysZRQq+FJt/s
2p1wOTAQ2B5c3Cq2Rb2L/L+S6TPK9HskEnPIi3Q9cPMTZnTbZvgXYRWeBERyFE/I72fvnJVZHGUy
F3Hxs5+Mfa/7HAXIJ1K8y+J+mw1rrPylb+sACqFVT2v3qt9cpImuNrrH2wK6rSRijehIceehRAw7
lb4MsbUZUJVfmWOxJ+YJC7UhofXFujLn0SPwDXjQPrBMVIDxE4DiAsoY/b2zjCovrgqnKEleFfvv
FDH7laGve8hEyu+GFtv5Xb4bp3WD3zozPMEHisdNzVYdER3lpE2smK9t7nR0coiDNP8U478XQb1b
eQYR41y9PsE6qEHYP1eCUbbRqbIfYCaiyBPDaHeGl55It63XWDAsiGyrL3jVfZRW2deLYQEVcarh
ppCqmgeVo1410MRAhubWhzjHi6QZvlat/FJW5QlAxl0GJNjJnW7D8fmy8tripL96bTD1dBO1JWRQ
oRAYTD7Qj9H7nI3ZR8EuEqGfL3tflOKFfu4jDhme9muYwi3b89cY1vARqpU1sHBFcFIL7NVbDW0e
nYx1YMTYawOFNmgL1HRK0uyc+d6xdJItmuA7FJmPt999IZZnSEIi0eyCOike6d2qkx0VAVxpIsAm
3hhi7+y0mBt9iLI11bqlD0w1EgqJaAHJV0ILiY/rV1pRqUP/FwO/hOR/QnAYu2AkT3ypOGBihytj
u0naaGVer2GMxF2yCU5ENIIo2s2uelzhIWcVCm+pe9j2GXdAz9Dsv+sL+e9hsJ+d8Vce+qfEDj6B
lnpqOiQe7b9uz/T849oqFH/uDJpR1ITJTi9nWgpM0I2SlLmZ/9Hx79VMP+qY0aAxmaZPmC2uvfMc
DDIfb3ZidynVAN/xMhfRSvo/G5u9Q/0W+6rxIMd04Di6LeyQHIxcfWPLNYkbfbhz4p2Wrz2LNttg
4lmohgO9w0sSVcvZ2Vbi4k67sc9dI9KRF+HOyBhda6InZcSwBR710RoTVJhBJSMj/XHsgntsbULM
2Ndab/MF//YoNKMMUaumtijunXcLvoqqzEmyNncjX9rVWbgTJO4AuHKX6yuvvTLUfDvrSTPq9JBz
MjswqmjJtD59c5FjRKtfe3ksAKv0y4EgzUuIZUZpI6orfOrYXVUKFJqF1WTZD3kkHMByIYyxPqb4
IqXa18Rq7K33LR7Hb6kB8j+QtpYZrESE8/DzbaLhJFOkpjTPxruc6EDxHGPKstyVJWMrGPxtG30f
W+vXlCMsAsHh9va62uN/xoMfb9mGiLJn47VBnUVtF+UufaXN2IY7LEhOOfwkbvRdGWPMlOMpz9pz
hMWAv+tMsmt15ZNfBWniKSg/gYGErYikzSzoDrGLMT2zyF1JehXiaxjU1sO0CZJ+Y5Nmm9QSvBSL
VuNsDAQXyueVWZgHMIyPoB4weFAqJJzzemYdh7kBSTN3R6U9FcThQ23hcIy7j+F5H3TvsUUzuPI0
1w+mr7fHVufRA2OTuZHBvUFkACZefnHVKmKc3L3UraufYKbfBCxEpXH0+72Kfk7EDeag5JzY7bY0
MGpMX+Eb7ww601nXnmyQ3YKorqIc1pWvOHdt8v7v2894BbH+84xv6koEOVekiFg3cIcHDuf2fYv4
XriTwZcItQ0JGUocSLaCyow7yEZH5D/GuGJlfHHqvg813sYXBBhBUUc/ZbY+kinHJqBhjobwi7Bp
FQJmgvgUTe0+rnh5Ss9gbw6+Fxxk+wn30/3tJxDbYP4AVP/FTayiM6prlx+pCeIxLgyLB9BK9LWq
Jx3iIBLUa425pRd9P87sylXH0JcbMU5tPhdTT52i2fY9KiM9Gj60ImsHhQiswRIOeRoqnhIcbr/o
4qfmLCDDp0mnci5evqlWF20QFDpiKgUeibs82bXam5qYUB2tqdQG6a/enDZmaq585YXDmJ4/QRwl
JqZ5HsuWjaF3BowyF1+rvdwHxyRGyR+Lo6yKV8ppC1EFfEDQBaJ/JAROL18S7MUIc8jgXA/lR4Es
92uKeAMdFY/rHkefMFsZ8QreLZawLTqe/CUDfgN0vrtBJ28araAESK6WOTqypPxTvLU60jI6C1Fj
blV0w4U2oY62T+R7u5g2SiQ/t7EBz67dhhhdN/rm9teep4vzh5qd/pMe5Ikxsty8ni4K5nkIiQll
2QFUtLhyBXjLKVcGvYpp56POZl+Li9SYxFTkWIIaNqSNgjTxRUm/xR6WioG/wV5jYzcrnfblcYkk
yVBBb11x/zHiVCDFQxIp5ddMMY5CjdJHxFbvoURjUe3pXzs72BWrMPDFM94GQQHOmTga2ePL9WZW
emsKmxyXYhZrDSsTBCKAA3p+sHMURAM5xJu+2VojuaoMTbZStk10MtseUS98jBou3kA/Grgi1dh7
5kOD3V64sv+ulEDevsu7p5x9F1VvoljXJEH5+1FPr7l8VLEkEneSESIuh7ChZ6huc0KDF289TLSr
r1sfnWKxWnFW3jv94yD9ztN7sWZxScEsYyU6uiK3/3lE5ESR1gH/PE+8ihHdd+y1M7cQJCYmc2ph
2qJvaEKB7XGhCNHxbhPkx3CKEkjnkhbAOLCzNHaeBeI+lNbK1OLsn98NHJg0dgRFBljO5cdN9RRe
lx1nrv0FeYmDbtLNqh79XqggIlDHA4qtLWvdHiqL7JUuHuPbSea6NoODEHhBldz1S6wRjQ+lEX9v
bJRRe9nbqc3KzhNPcvmkFtQHVj9wd+DP89qtXCA/EJtaSKhxhsjk4rSy17VfupMcb58r1+crAwHx
oCaNStm1BgFmSgMc6NC1EpmmdOvK8M2CiK5QpXHwbXvPWlm8CytDALOE3hJdJS7oWYaCNZbd5jFG
3wm+Z2HBgamabheUB78cQ6zw0J0s9A922H6Oq+zJ0VkSWY9If7CVnsdMAfW+VtxdOPJ5JB2ANxwH
JETnYBc1q4MBlwMeyQL7Mcq7uAgO41R8tTv9KRmkoynHxySgWLFRRgV3RaX64QX+Z1+Vf/oqmvnO
1rfXYu2FT0M1QYj9yGTTxJ2Xq7WsFDXvtT50hdx/AFmuldOtMnxqysY10p0urQ24+GVgm4okls+j
vv383c3XdtaA70YUuhwue18TrhzwS+0whfBiolSZRp47DMGhAzjdWMZO9zyYtkb3i8oTpky+tlfw
beq7tVjrOqaj7m6Af0KqVzQvZ4dySyoh4RobuGQed3Ktv0SK/LMrXxofv8aoeQ7Lci+n+R28X3/s
/1at+LsjyVh1Yko+/vODDUQFjBwBtYOP+8bZeTdJumPU9LtIJ2UcO5ug+oD55YEF3WxS6P1BgVqC
zb0YIyesvHwpo/w0qZG8qSOJc87ODiSOa+j5hfuAZwJaQgGGRg/6qpdLpZ3yoad7TvMs706JTIdV
1K5L9aWKzRrpIJ+9nVa4xWNQFIxnvZu+6Q5g7FzJdlLUnnrMQWr9VGv2V5N0upLtn4WkkVdH/Hoh
pIf64J+Cl6kSAbUCdiWUCgDrzD5q18mD3Pk2z1xoZ4xoyYmmL6Pi3fVqt29D7Wc5WndKqv129OAp
KZOj9kTj6r6pss3/4ezMeutGkij9iwhwX15J3kWLZUuWZVsvRLlc5r7v/PXzpRozrctLiFONRhvV
baDyMjMyMpYT50Th/LtrGwQY5zFym8DYC603DI7fBgaNbgDJzFuU8O6M477r8hQFeB9Rn/sSuvin
WlYf0nD6psrqdw3aPoRBXCaNfHUCeZjEP3P9ZpTrfwAO/NuaNftE1dwUNHVwVFO+vTzbjCZQLLUU
TZfM+Ra30RP9qRcxHtS2n61Gu5eTDAgZpWw5eEJJb89bi3/96iV6sysAj4wwXQXgqpE5clEl4ADl
3M/T/rMo9AyoxFXdoUrjP1a9nGIEo2QUbuc6JO9J7xu7+9Ube6jPjaiQnaCKCEM5f1zhjadpZJKi
C2naMlkKiuF+sLub1oyekqX4IiP2bDjRgx2Jls0svXz8Tm4UPlgc2jAN9wM9tylii3cmgfR1Lo8y
/KhqY9wKghSBg2lVsJFpfyQSi4Cizs1zDLmopu0cwsZLQFsd9jlB8wBTzcoEGDhNTCm3Bj+AWT8K
s3u0U1FmBEaczIeRwd52lyBlI7t8o2Ohewz1PWwHq1da1ZxKLsFN+RNFA8GFhTrfKYb+QA1nt3bc
oLSOopqBVZ5zaeeDN3cbXDmgV+TyAJeLHXm3272em/+ZZYYeixcoEIJGsTW4Q08ru0ecHf05ATtP
IWyp/5JzdIVROhI4pI+P/TrtEnUMGD2oNeHr30zy3e8YWnh4jdwcfTsovzDs+DiibSsHxSG0m1uV
6hsiVXCJGM3OK3OFqBC3nr69gu8BHUSKe7kBVHC0RkbU2M+z4Q79TRQOykOVf0qp6oYAVOMi+dNG
8Ve1Jyo1nacOvnLXUJAb6f4poDyXwswrWhXl5XlgOjp5qbPhl6FND2azRxOxZZ2O4A6i4EP1e50y
KVLdLzYMlb7SkBPhHcY4uR3y4ZAxZkxXy0jSHZ94XXoV0jL/XXEVx1tgDRpA/yP3AeJ5Km+CyDw0
/7bj1hfh+Mc2sPF9vJ3wd1NOY4RzXfYzO1Oa4hzcNwIXfol8SakzPYqq5dCfFNO51/HFH6+4Zf5E
fIIykWYS/cqV+XdJvoxQsE1+2P5CwMQfUoWnPb6P6+E2f1VCwq5M/WxViCXq6A7OyZ+Pf8BG+gF/
AISNBhAZCJLEAbwze1taClkt6CctZXxLbHYXGrPXWNU5s8rjx0tt7S6UReDRaLrj31aGntdFu2Qz
uBirTLzUkA5MTECrgjpLU38Bd9fEe7NaGzm+RRkU2icyHtqx6xqyrE5LNEzsroMeTUZLyKpvitQu
vAHRBYFPUkLjXJa/whQe3pKnZCrz1AO37GLh7kS1d6nAr8amRmm1R1tQR762DDs3tP/595tjQMeo
GaKkegX2jIq5r+g3wqwDsBNDOSuD9qmm9BC26a1FrT13/vUopujeEf6TmIGpUa8gl+Hg5JJk4nlQ
9TmRMt/XnX5bTUhPBEJdfA8HcTXj/raejdAXiRdL2itbi2Tm9ORiIMDQXorEQp+3uxnV7oh0IJs/
PMQ3xvjNzL2ykNGnbCDxl905JvGOx3TH6249ejoxKWRGArnHa39p911ly6A9sglgQgIKo3zItJc2
zB4n+wZApifX6qHWrZMjdb+AVf/7nJ/ohmjzjUfpir6BcQsjLC0ijFJJbsO09xaJafXmRm/bnZWU
jWeNswWN4QBwJfhePe7VNMRlKxrxVlp8cWokAEz90NjNN1HsECyLqpM8JUoMF110o5bDp6oLPxu8
sPDQlVn5bLXBQwsbZJf8ruRsB3674d3f/7i1Es4Y5FFRBADJUKQ7RHZ/DOL4APmkl1N9sZAa/fiO
bcT6cKYwP0fTfkMEpipL6lS1Mfi5lHjzYHhCvmSfnmXLpVLuEGplBHE8I5emlTRZVbeTjep2fjdb
CKFIHf1SJMJoz378QXsrrQ6XIcEoTzqiRYEBhfSXcVA4BJB/Uo2drdvy3e++ad0ATkNygrFipUFo
OAKwGBW4OeAHMWFxmlqKSN1esLHRBn3jk+cxJv2GEWMVC+uISttA4IiFCT5FBa9UE8+ArD1RnVNt
3ef2n2k+WLGA4aNIw9sML8DHG7xpMdRH8I9MfVA0uzzKEZVvxUm0wRceOIQ8cFL6w/4sxdY9AMzx
/5ZZWUzfl0UH88Dgi7pzH/3Tpy/9qFFDPca7zaQth2AL7C4of7jp1yfZ5GE0dNbMJaDHMSWGa9E0
ymrpKGmfum6mnxscnF1G662MjpwKpwfrJE2XNSjW6bN4mIZh8ON8uBOj02I3+7m/0+LiVYo73wkL
Txr0W3XYI93aqvkB0sb/AZTgP+sooFyyoAlik09u4ORo6pEmpR2b7pAxLNp/06f2Kan+NGn22Drj
99zSkSWJ3TGe/pGk+Y6K1Eukpz8i1d7JfTaOgjCT6hLNU3AO646X2sVWXaA/72c02ApnfrThGc8T
r06MZ0gnrCRwBafevzVpW/Ae22T49PV5ES5NOg16qjAJTGdIAR1160XF18/Fv+8b0ldj/IC8EIoH
6B8vVzESeQokXe9Rtnrqxyeny5nN/p7uTWZfXxyWQeoEeyJmuoqaZklLkZFVeh9EgtsKDfsScSG3
mj7V1d4nbZiwKAPic5AwBpqyHj4vbaUa7aUeQFknD3LWEB/295MTeFn1u7conCF108UvqOP9azf/
pq0BnJBqJK3Y1WYWmgW/FQJDtP8C15SEkIfj6tkx2y0vrh8UEZWLOUXBdyXUq1YrOWaiLPwAHmQl
+oFUmpN9Kof0QZe0Px9b4fo9eVtI0GFgglzJdabV5bYiTSbo1FKnu0sF15cHJ6PknvptlzA8RwVA
M6GG+3jZqxtHcV0A1/kT+7/CO2cU2u1gVgfRYz6JubXAhNEoGw66lXqVkpxmJPlkwPMfL3ud5b2t
S7RNA0YIl62qtrls9LYOFsPnzh9CeHbRGfRCnIxe84yaCKfVz9KpbSsYUDp0RI0dT/MGC7yo7fED
cDNAB0W1AUHvy/vYyCOM9wMPmUk1sy0fyhAJPin2UnQAjeTZvClqCiw13FspWF0lpVWIrvmysw/r
Uxf8QlxVakziQb0aomxiWZXsmHeuNseDROSQAf5tZFHgHG+U2jjWwLp2tv4KRiTWhPLYppwITmYN
mBy1pHUQG+fWpvGtYCMkVlBSUIvt7GXy2U6+CYyMpfxbaP3bt1qIG4trRH9ZvdzxZW7gg1DZ8QmJ
Im2JDgsRUqsprgV6Sci02sgLMgVz+vh71zf4bVk4tTFyk/HIt3zgXT4/BnVYWHDxvRUvjYiwsGgp
5P6KenWvVyO+YG1T+Hg4+1npenhOTeJSq7OZuqGaE7kEbtJXJwR1noWYQKn+Lkf5jjLyXak3n7Wx
vU/r3ancrcN9k3R5655dibpIXdo02jyOfvE7TMezWLhRwdMr8rPaf1Urehql/kmLXj7e5OvQFKMS
9VLeNo1pDUOcwrtdxkz1uGjgewxT0QDK3TGr4UTI7uXu55I4J3J8T0aaVwDCRBmOIViPyY+dW73l
zd7/ipW3TlV7iBK1Hd/kUmKCZFGhL9PxpiwTP4T9RsixClK0na/f3HWiR9JKpiiunHeKmkelTQ1F
ObxnCsWg2kPHO+kwKnVHCih3sBe4kTSd5KzYMbqNT9aozxK5Ml9+PfUmV1I7pgZ0fIDfXEThiyD2
XLnQzo75bKBeTt63AxISm7iyclYULWzIuYg1VrH5YrUpWP9o9LOZVuiifxp7pmWkw2I5b7nHx3u7
uRracSbFcBiG1qNVPbB+Kahi6AZBXE4jKBQdNabivpZfKmdPlmBzM+H508iI4R1b1x77WAXXE+Ia
e7W/EcMpNZiWyYo9+F4QdkbIOqh/CMzIx994lVRBlQJqHqJEIf3OKOHl5VFKKkRGLfEKwL2YKsZN
WyocXL9zO67jNbEOpXz2URSrLfE73l3SRFI6a5EJ+/U0PL4R7qKNVlvxbZowcmRAwgVys5EkPlna
eXU2d1Y00+gsbjBIB3OylFVKOVc4/6B/FdJ/WZnfw0ae87FAa7003pNK3nhdmU3nlUeyicnMNaOG
5ITSAK3b6IseDooTt138bJn9DYzVghXR+Z+iCsJFDpFFgYBqq0GAnDmFMmjS0e+04WCUpSuYt+q4
/JJM951+qiLlpDI0TwfDs6hyVQQYbnkuauvfVifESb/7Hau3lvZtnDLl+R8+3KL4oU0vkRIek+5l
Ah5LjvuxAW+5f8RjxJsnyqdXE55J0TCCYXJLjWS6ExOeAxVMQdKZepJifCmlyOui/JToMAYiOBg0
2bfU3MVwbLy/gFhgFBECNtecYEM1hgYswIPfJfGpAP0e2IYXFeZBLSV/MUCGAdaPia6RpK+hmO7/
h2iaH0D6CmUjDay1aySkhT93IJwTXdpQGgGBM1bVerLyPUYMPCOGL+w977F1tQRJKqA9MSq59h52
Fep1sfQDWBlguFSiIjIG+zRrrE6S2X1Kx2Unproi/yCoIiXSaETTJaGQurLzRa1bORl4dSCe+DKX
TNk05zpRXSkGCzg8T81X8h3SwIOVWTfoq7qyOZ1Q+zlElmhXfrKbxYd+esfqr2vY4meBCiaaBi8D
M9ilg7PzHMa7mHpm0UMZa9/U6uc+udOHwa0qRAnIaORXwVUv1O4+vgFbrubdymulC7lMlMyMCW41
+DCEfEkd/hPEvyL1VeDmJNDfH6+36csJteiAUIejir16haNCiQHYT+QvsX7WxjuhKAkQU6/Hg9NF
T8H8HRUvt6cV+fHCW+8xXTkAY8yiAAdY5U16FsZjk1O2inq4ORFLFPQ9MSFVE3RPShoc/4flTB3t
PW60yJMuTzTok0kdp44qGVdZk3qvRFDTUR+NInOrfq98vPlxYA8NzRDx7DorTcMmV3tEmv08iU4S
cOfFUG8XRIHE/MKkOE8ff9zWzRW2Cjui+GN9htZcl+qcYzTFAK8IkgpiSn3ufgIIdyUYcUXlsar2
Jqs3bwlIDuGmcJL4jcs9Tfq2kYxRGWDxAun2HCBpFf12IoM0VzrwKqGdepL109Q6O7azabQGzAyU
bWj0XIHn+8Bp0Bblfo4y9U5FPycBSp9UG5YkuNdep7bx9U73antPHmbjehKW06Snag2mQ15FPsQ3
ula0aLyG4INFp1VC8ruVa6hrFLdr9VvB7frx4W7YEmeq0F3BoIDsaJe7bNddbKs1ZUVDqb0eTmi1
SQ5Rd59KJr37vbdvw5TA5fDywhwmqskrh1yE1Gy7wuj9QoJeIYLyU4QXiekJBUTtBA2C1yt7ANrN
RVEsI+1DMYsg/fITrT7NZwceL/8T2KSDGlMsQbNOgNWbiXEBqT7+/nhPtwwIdCZ1KiGhwNVZfWZj
DctEZEMnabkZzF+CXTHiKdEixg+1ZzGIYI0neLz+l2VZEUjc23DPytkGoT5oU8iNAffglfCbCLqa
YMzup+S7lN2J+UpBKmGZ/x4BR3+AcjH0YbSJGc5YuVsnsTups/FIirr4YqCoCXx1HE6UD27m5N52
Wtf52Q31qUv3sAJbfoK8g6aseOXlK987q4UNFoLjFZpkIpgdQMyr2ndHyg9op7iqMpFpPic6/2+2
F7tvXR8KKZRDLcCSDJZe2pbUaZPa6KloUaQHRStueWHv4vivQYX8KN2TX9s0LKqvzK8yY3cNOrfT
0EmmqCI/AVJWhY5vh5BjwnWtLJ+T9Dccuko8n5ZxV7lCfMcqmxZcLJZ4cZijXbc8jHkYQ9Qb0Fkp
JdpMhpsu4UlM1UBa48LGEuGwBNZMOCkLfc7/wbLFCCfJNc1RvOPlNlOzmEypabBsjTlhXjyQBWcR
wBvRd9iDEFMVPbHwAA3+ThlhK2fQ3y+9ulRqYbLhkA36YoA0ajrPsX+OfekaLfMIXX07yTcm/Gl2
eeyJcLT+ToeNfefzxfW52n16MrxJ+BUIxy8/f3b6utb1HCtDaNBE/KWUitMQH5nv/azHMYxNfpTf
vg0ZJeatWdvf+jJgmnGPgmPLk9ITIj8WEAwqlZe/Q4Fpe6j0svezZHgsreFokzdO89l2Fs8B7RnX
zJZK1d7nb9StQFRSCWB6m6rdOkGeNC3NCqfrEXlVb2XGUnoUHf6UbeHrTueJgS456m6W9PfOtm8k
apg6xX+DCSdgwyurg7QqBfvV937SG2eGXs6iDVmbX8PQFIODHTb/V252b330XN6rCG9d9ovlV5an
daVSg+7u/Tk1buUK2ksYex3I1eRGjAfNDMOEfevW8JHtfPiGvbGy6CSJXBmU4+U5p5VjVWNLwSyG
UqYqoPHnoVyg5a0PQu4yTsESSNIROrJDXD2PX3PpUVr29D6EMa2MHmgpWRvRCU2fNYqfvnO8NEnQ
+1Pyl23/iTLTy2my7nsXsY9XC6mMiVMsJCRZm5cdj3LqSFPvSxyzTYkwCOLbFuk91YpccakMrtnO
Dm+ZFmgwWhwwMFLvFyfwrsYlFY1MRJKAHKiigzEZrhANA/F1Hmb7efwxeRY4tkJ3GcM6E7993Vl+
40YJrDp5ODmLY67beHaKanuWcZFTaTwUDFjNzlNZtmhX1MgOMotsN/yDpM3eaO4uvuFFoC4iWpAF
m89VPtEgmZnR/u1hfIt+RC3YUCn5OcXFo1U7T2Jau0uLw7AEriwVXwKnu8tz515pLDdcFMrVhjeX
3V3k6I2n9U/Ise65m+s3nRoc9MHMF4iM7soe6lAfhyZofZNjsHXPQok6baNTYIdPzPO6i258Hbri
NQigMTbtr+lc8Hd/V9ny0IXSi3C/tFh2kpJrIyVsJnYWLSJY29dPgIyIRz5paus35c8eJzBG4xGt
OQbYmaW5TfJ0zwdsLggrIAxEoii5Jr8dZ2zUUaZWCNvEyk/r69AarsArGcXjoHpCfJTgw1+Af1JK
cJgGpGz0RuERn/uQ6XXexx2rvXZLInX4709aPz+0s+NgHFu/anX0F0xXV4HgUTBTa2YkQYrmbX1D
6v8UFqVr/oBLxBN0NQyxnXd+yfX9oaMviuG8AbTs1qiYMF2UyuyUxjcqw03y0m0ZkkvAG9rMPpcx
Ym1lddMG8QEnulNq2Ih3xdoa7IUimeG/l66jKxZT6jq18bPisyF/6Yd7tGYU+9jECrEBUPfovoj/
kZy9Eabra2tAYC8ASIw8Eoqtdj+E11PPlq7xHYcxJaCFYiJzbvj+4bOYDEXoyKvGx52dvjZDVqVd
x3NE2wGMw+XXwu5lKq2eN74A/iy05rocDkMIP0ftmGpnI1hci+ldYQX/l052RKpHjKzaA+4c5o2Y
wWCt23ueNrABlAeEQAmUXPDprcntdFmCbSYIG18i+KxzisnR+DZ0Pg3hrUh8TNy6WNcq0/Nbl8b6
ubM51xeCBAaeLHqauKmrvvzcScasxg56ChB2xR0MurcJAlTlq/gpOYJGg5IiJgYHCJV8EScJ0i6p
2FXAFBn05QtqQGCoqMIxEZyvgS5O2nRjW0PrkTAxnLTPTfaXQDUmae12gTcVodvhsr4m6UF3fmI9
H2/Dtb9mdTwimTYgbK7lpYmocp8FFTwSfmRCGUZhE53oqXmwGPCOgUp8vNgGIoPVwHuLcS+612/X
893LnclpWM0xYwxz07wx7ZY6nSgmjexwPnVwDjjKrfSpCSlrNF6qZ2fFyu6VTN1zhtfhEdQZYgKB
qACAxJrMyTZmvSxnmOVfo3T5IqGgUDLz2VhQVjJq1E7dZ4EicGC+FiGMlQyHIZAOQ0Yzq/f/7GyK
KEytDIBfQf1IcBEKdqnLI7ALI0+DNKx9jYr2wih5+6BAAJhnL3b4D6QsblnXbka2WN2Evas1vau6
SbXnGa+DKrbk3a9Y+YpxkHh/Z/KPtr+fsxTuxddhfsIyvzaIpRePjQ2Jn2T4kp74+bAH2d7wjxQh
mP7DX7ERa7TiXATKMihWhXhG44mSjx4x+kIbLY8hVek4m2k4Buq3j7d+c1UQmkA0ob28wmfmc5gU
ZWdUfhSfsgkNNQ5fkHBMRe81UNdLiJE35k43fyMpptxCYYsFRR9rXe+xq0ECn4Dvs60f9Tn8Fad+
HN06w+zGTYWk5O+5OqfLUyrpbq9YO/d96wqCBqMUwXsEb8E6PeH9MUJJq3h9bRBg5CXTs6G/iidA
5INzS/eugnMlex1pxIuBS5l6n0XS9vHWb+6CwBNS6qP2dPUCjNCBxlqSNW9AGtHE6wav4BWGUdgT
uvACJCYeSNHIs2tkLyvKjc1eofx6WIYRNJiTaSSJmRmCg8vLl0AmZjpT3DCVoLuSc1vxSkJRWXyp
ks8WuilmcLbGv8tUYvrMgv/kJU1bkPoP3aspeaNmAZp9rrIJ4MveSW083oTSPJBMPAsU18ozM5CZ
STbiGL5DYwIWDPW02AptzlfC1gZty53z2HgIRICIO6RSQpy48kK00KWxUsraH4f6c+ostCdkSCOz
xvqlzvrfy2K4ofqfN1rECDkvUasWpBvTQUrBpZczQVVA1WRU9n7aRsD4JlvBHpJakFVcnlFhd5Wc
T2rtN9pyEsRP4o6KwrcUUzAtQ1fvTsM4uKO5pxJyPb0D9oS4DUo2iA+BEK8OQelra5nUpaay37nL
c1JCzV7xElClnRHqFInnpAvB0MRzqGgIY01alFOj8KaonnaOaGMfRJlWxAmAHch/L/dhcmaQlrVZ
+XM4Hcbs69JObqaot7Y+P7xxAII+iuvi3oRC5uOlr+c18VOk9wYIJKpJV7xoTTm3RtnhnwV1CUoT
aP3eZnDAQJEj4PTqnDA9JPk17ToB3qHQ7VkluJrpSTPTg6CIsQT0/ZcUmm8jn+DRXapHe05l413H
o8D2QUxHiL/uthHetioU6JXvQGNMj8vV2pFxehAB9peulw6zPhxbCU67+GEwm5t5hg4jphCakYDQ
MZp1ba8CuhFlXvwi8QS9i3jMeBryfLZ5YtBqcKj9SKVnZ7eF82qS/XQQZAuHJ/aKaz2bry3BpwJL
y8fnt2XHMFqBhQXPRdq9tuNGTnItiHndu+bHUj1KnZ8Orwz8Hlo8yTTA4oMli1MTUNxays4CPNNG
lDGUvUBj64yoSjFtjB0DVVpdKZkBqDSRo9rv9JRX1/nWEPQmWfFQ9p8L1bmRp/i7+CViVqmPXwWO
xmYgVI5gWoNNP9ytj4trs4q/mIHmLcbREp1aK/cyG/EYLTC2+CrS713s5Tb8xJka0Ac5Ifn5VMGt
X5p/BtMBZB962U6WtuHnKZGTnYlBWEbWhAW9s5Ce8FsZM2610IYfdJ2WsOHWkPgiYn7QU2hqdhmw
tx5fwVtEEwRjYIpA5CTv1myh5pEWTav8mIl7x/rLCltPoLbG0PSqxvQED1bS3o9RebSV+obd9Jrm
dccmNz7cwZ/hUriq1751yJcGdWmn9CsZOZPkFPWJX7vzwi8CfgfvXAN3Mk0BLzUJy/T+IADEb2Rz
SUGr5neV9zf/H8SrGzeWnyW4hGWGrK/0dVp6m0gKhNzYorvprG9UG2/r0fQlhdfQobpHlaKrYn/q
vw26+kZoTT8Hnpg9p7t1SgJ3g1EKBMHVoEeDBtgkpU3lh3PsaZDBSVZ+ak9zk55LHXqK/qkCalPM
IxRt6m1Mr93ZS5Q27gY/gfYkxmISJK0MRYV5hWA/q3xdHVz4R88iUlsCwL01sn9QUZixRF4qHeOm
fyhAulUMMnxsJxv+gjInM+/E6aKfIP7+na06JeXOqogrXy4FEqVnUoBHB7YZdd7DuG1Z5PulVp5A
KwcrsDKWcvrvTRh+EoAbIWzvjOGhCHGIy/d/+22MadP55BoA5aMmdvltqdpbM+OUsNlSBhME/6oi
HUsNHeS923a9i2Il4f8RhRBAm8uV4kGX88EySp/n6Aw4U/T/0PHwpGSPy3ZzJerioseFfN4aMaBK
VZqWHQy9BU4kUtXbeQH3T3VeH/eKFxtdHr5KVJDobwnqEJFav7ONTK/0rC3m0h9RTSYegznxZBvZ
bQUcTZA3iYYuvXy3tKS9F/U6GLtcemWW5hQjJtbDidy2zZs2w1JSfG/Ax8l/GZPutloG/xDEWbiM
j43merSPzhJIDKoFVC5QLFpdyroyEmWoIanlCrbHbqZcZdVuPgFnvrMS56DYD2N3SpvhwYBYUOCa
4Lg65znVxjI67DxfG6U8+pkCts0bBkTdXJ2BLIFvgjkGy0K9eaq9scvvpfjUj9pZZJR6JflQO/qh
gFfVhYs65c52iJrt5fvNDwA9LhAq5HJr+qy0zDo76AMu0fTVoXhdz9xYXpAkfdbjDCgszSGoAyu8
1djv6XJtWTt0rOIpFWa4BuUYkV5WuWNDWwxFsQqZW0ueSjXRlblgOx8qznX9oaDWCZwEWJ52/qW1
p2nkjCpozLfZ4A6rl9pbMc/UqnczVRkRSL6RNCp4K9tTyIimZAdMcPW5kJFSKgVEQbWK9HTlRmae
AIaqgOKkQ3gQrMiicEALH46OHbcvzObiY8VKUMTA8cu8rrYu0ZmZ1ZdaYhZ+a8gnpcu/6CF0lOoe
ROGqBMQyQgcLVAiVgKturTzRrJtyloF+yTWi4iY2bS9Dk3CQnXsBiqlRhdSSPczjdUAu1qUOBPUO
fGZXb/vYhlVUt3DK5pJ+ax7KCtJrqk6xCT0hobdE2V2VYXnPEg+Bvdsx6u+I4A+R2t8hzHv62LLE
u3a514ILBSw5tRDisXVNaJALNRxUWtalcpNMAWbzoy0foQZt8nzHeV09sSqwLoDzGJEgPl177KYs
iCAWB5ah1CEn/K3lCGWPkmv35zivkc3a68dvLYgaOG04HghuzcpPQzGotkvKglP6aoefJ/NnGPmU
s4S+TfLy8T5ev0d8HSMsfNZbki4LV/XuPdKcRUf4ye6YZPnx2gSPTv87727T9Fijngpwr//58YLX
1st6WC4hNKkDYO3L9SIpA28CHbyv17/j6akH0CQzURqcg4LuQfSnDXbu/4aliHBUjAJrImVa3f/E
GLosN0MAPUkLNzHjb5Ngaw9O2nJDzfLjr7sOgKEhRNkRAVGyI9Ck4mzfbWc9S05VNQDEFHSNCyc9
FWbMwF1zNnNobZJjMME5aBiHxbDv8rh/mD4N+pf/5TdQlofXQvi8Nalql8t2roaADaL4aezuhyk4
Rbl8suLgZKi5uzjpUa6sozynd40Li6W6RxF97XKROVBpGwqeLvpVKwPWJfojTZL0flMUbp396qqX
qH5aYHX9+Eu3jlYYE6nYGxBxZbuF3mhKHSzgkxrbC9v8ptG+KWZ6zIvyWLZfP15sg6KFr+JQ4faG
ge2qoBRMRTwZuQaOobE8lYJSqDxOweQu7aNZf8kXjTmsn6VN3hn+pD5dLPlhLMaDav+tcgLjeXR+
6mq8k+68aVavHCHDBYQz+EOu1DrXaOLUMAs9ZoI/uS0GxVXCL4TTDA0/j8FLq95D1u1mGtOO56H7
toyvoXTs6x9B+QmZtV5+rPrHl6HM3Wk6mvlJrjpXix/0ea9Zct3F5l6oTPWCfxENk3XTLh2Nok/R
pPMn47dSjk/kEMc8/G2n1l3gTIDm27uFkrZkv8zEBB+f3IY/vVh7ZSZjOLeVMvNWZIXgje1O1tBC
JPxN6arjRNoSZns03dsrAqCHR0sn5NAuvUBgLVXdB3D3IvTqNtB6As5x45IhiOHeaJF+L+UdO9he
EcAcPWqAXGv0vNbo9uBQ5fT1aDxhh0v/DfHb08C0T06POJj++XhPN9w4e/rf9VZ+bk6SpjUbsHJL
hkMbNA/NOxChC0NFyaH8HUHBOBV/fbzm1ltF8IEOKBgVhd7XypV3sJMs1HV5lVRkz7RfeaXdyEHq
Gc3fkqYdRxMA8ALLt3reWVhYyNUlE5woAm0tBE8uz1PPiGMlIM++CteHPDGMUMnUEf5kI/TIFaip
bICZF0+aWYh5/uscn7ujvRG/CXqbq/kEtc3aBD4/Vq8S18xeCuVb5HxHb6TLHhJtz3Y34jyWo9dH
hgT6Brrry48tmsG2CrXo/aH67NDYHmFhapXXSDtk5U0+nYKCjzUjTx1+NNAtnrT0YdZudnZ8y744
a4YkQZcDb1/t+JhqiUya0vvWxKi44sVtjEAyxZuXVA1Q7NJ9uXoyTSa3BjcLZPGDSCcVMHSVa57t
vnFDyj35vGP2Wy8bODqwbPw2+gurvcmQTQ2DimgpVp4FBUya9JAKKwiL7M3PbXpM+jhMwlDtpOm6
Sp2USAqLAa5ZhGj/jv8IPSXmxpKUMiO0hzCrlp2fy0/T+Pzxzl+3F4W1EbowMEkXiWGcy+N3YrWN
p5DHOxq8vkSGE+dBOnxWx5vCvO1/9n8bCA2UJ0l+hQuujI+EU86zA9WyfBuZ/h75zvVQn/g9zBHC
uM3AAYHV5e+RSC0l0Oi9r+Z3U8hAuduXCzOq0X1WyOfY+qKSQLfOL9NZjgO18My+awHwBUgEAl2v
jva842qv+9HiF8HSplDoFBO1q5PpYJjRgaAQ3gh23VG7N6f6fsIPourWukWS38jyQ6h8a2AKT4zc
TaT8Nssy11z2mAU2w01sg0CLHIiZu1U03UaqmZGysDkhuOSw9eVwhIn0KY1ytyhbF6lm35BSz+YN
6pXG1W6rcOdKXAVh5PdMvfDIibEISjyX54PeOtSY+dz5cBAwB8K6BVdRTz0ZjsS93pR4OC8csVhM
DBHTd2Aqfe2b5rBrwxpUml9EvlQju/ndaf+pg1tndpXs0MLOH7kW0tA6ZKDyThjx9oZ+tPjqVVcR
lw8ZVedLlds+fny2UgZI0Svwx+jrYn1aIq82Bq9ht6UjfapY/jTahypztexRtr3lPKsJWrM/u2T0
rNC1VBKsgOmG0it+qWnkxXZCHUw50yw8qtGXavlcd8+p89jLmdvrTPjUqjuUz7KWu8xze4g4e0WU
edpSecr8qOSH0Dpk9k+9l92aUNsAKTtqbojUHEOntWtGR9oC4fAbuhPXSC3wQWA23D6BPfXc5Z9b
+NE/diVXPpzDwnmJtgQzJFRgLi2D2dNciouuY/D5m9CCE7MkxezTT4IsmA4iDiQ3Dx+veV3boyTN
Gw1VMcGJc0U1kklSnyQSoFHB0Sb0jgQ0B45qt6INDGNYmb4mtLzn8Gdk7CReG98LOydfDDswSGtn
9TgUeerMTmm/QWgVLRT9IN35I2m6a3mwNvbpXhlROJqVQV4suDJIuWhI3GOn9UueaDEmYXaQ5lBI
LvjfocTcM9cCSW8B1dzZZuF1r5YGSS4Yr3ie5ZUPdLKw4IHiWysjdq3wLi9NeImwOiRpBAJRVv9k
bL5hZr4ygtUU8KRpPNR7gcLmnr/7HavYvpGnyik1fkewIGyCiKcABFbjcJhlICjShK7p4lc7Lu+N
vX/99TB/iMjeIe1a+7y51eS6iM3OH+qfXfu1cc5d+hxk3qx/leyT3f8zEBeS1iRd7BunNnCD+qBM
x7Q+IVQjJPKsvSLVdR6I3VNUEVVdaka8lJeXTXWqxaEnS9FoOirN2bLOznxnNjRDf1RnaSE9dOHA
QQySoei88zX7oZH9Mnbt76V2b5ysEQiTV/82Rs8JnrTs5mN7ecvvrnbsvz9v3UIvGyZdBzr1fhL5
9XIw8iNsPM2XJPOaz81M9/Y41YfE5l7e5/cyLOKtzo29W8rzUtzcF62bai4zf518iBQ4kL0zFMjO
+KhYO/7jbYLv6ofiq0CXQiyPguTlPuZJkgWLwj4qs36w2bUISBGaYS8wbv1OQjoz9pTfODJEUZbi
w9B6mEb1JnP60hvH5gegSJcheLcP/jRJelqq76CvDvVACG1In1PzjyEj1WSdM4hkzU9VXMNi7Mey
fbbH8mxkzC6CqyTEZjBWdY5FUJyhUL+xjEdiAE9SX7thofH8A8RtW31La/1LLMtH6IRSpE3jPjt3
kvIXoqdiAlIVXFYvSerXs3kX9d+S4tk0b5KIAoDxSc9PTPi5qXQfSfWhB8cbyF9C+U+vfYkxZChR
UqS0M/Eh9W1JxF9ay7eoTI+Z1txoGVTmjOfwIH1sJuaWW1Heok9GMigVrFyo4QThNJUqT4b4lcf2
r/CufjTGYwWCiNfxLunPC2oniAmqZ8WE2N+Hm3qcPD0ECODROqrVW6X1nP7LDTPycpK6kQIKqviN
gR8M4xgTzTY33D7tUfnUvebHucM3HRye5z/mfXAvSQ/w3CWT1+h0y4G3Iox7qpK7qvsc2Efwc9mT
8lAfnS9RRROhf6GjMSSnnU0QJnZlgkjeENkKhYf1XdH/D2fntRy3kqXrV+nY9+iBNxPTc1GFMix6
I0riDUIW3ns8/flSvac3C1UkzlbE9ESrKTETaVeu9ZtS6n2t1Bt3bPNN9qnN7mwQtV/9W+lzzS5p
LYT3vnhklgYW1X1qXyrVhaJvwB6XsIjaG6u5MMznIP+UONsybHD3W9e1qw/FqkC+t9xJ2Wb01XWV
kR9oELG+cIJblYT+pLjEM5O+xTMWGu1zYGytWltBq/AfUdc2bq3oe99fZu2N76zTD2nxWXX6dayU
29K/MTxETWKOQMQw0aq71bzdADZU9X03b78D5b4K/SXBxXMDJTQ1QOQrEAbnua9RVnPPVnuiQQOH
qrplS/obQVVdZfULLioLl9655sCxEWvDOxaVzOOjIU41JZKsjNR1MGy43PPW3AsibGz91CKUQeMl
+rxxZiGgZAK0AwFQQL+z6N7p4kDq5aRxC+wMx+JFFPUFH+L99bbUyuzEG2B5l1C0SC8EnD66czUN
L6NSLQUrJ09nLigiI7gkZDBOX/QpSE6/SIRZQ/uhoEbk4H42cYwOpKaVeLhMpyfHv+2EBS/XuDJi
2zb0N8hcb/SKh1yzSJ8XZ8lsm5HPJUKkFAq6YM77cjAJjYwMihXPWw6XXrUPElj5zP6aRJ+CTnV5
VPqe4paOsvaa+/cH/TSXRYWQa4bCBAEUOPLZ3HoEzWYQaTzm+3IlYjfh0yCsiVXvpwftKgkA38Gw
zqvH91s+EzGRWIHshjwbMI75omp7J+2iiAyoHRIGA0VVQSHEWrY2sefMvzuu0S5p2Z79WKGTBnkB
eZaToY7HNiWOimq3htanBB+EL55glYtYVSBiRR6JLYBIT7OwuM+9B8gckLTnQJUNxG6PN21o55MM
j5TPjT8WxvdEWo31BzHOVvQkN7d2AJNNwkUC/R0pXsrKnnkbkyoSmGikIbDMnDVujoY5kPmGquJ4
q7i7TUT6Bhyp0b0YVrn0qWeeA4ACSd2go/aLInT8qQX8IDuOsECKMB+yqnSvlltDmRAPvRUWg3UN
1hasZAhK//0ldW5+hRQEoSfcVqqlsyg8iS2nbx2rcsEjrc3uRXAHLeGCEzxzmPzCUygvAk6x0O6Z
LXzUrvj5q2obipVqi2YeL3AIiX31vdGvlH7nGC8I9K28CWVFxj1M14Kv5kMofr/5MwenAEBRf+I8
A+w1ewM1vVL1OalGatDmRTPq+6L/7A3h0keKRTI7pzg0wWoAFhICObPBzeIw4xRpOCn057F9MEg1
xrxggyhzO73dohCxNSHZqM2tYKBlvr9tBntlyg/vf+1pronCpthD1G55dZKSPB7sREKHRBlBfZqk
FSJAHDoYZKP6mBOt2/W9SLp1xqpy9NVg8w4zJLdfIhicnl10AS6xcL0iMpqX4g0vz63E1gsXJeKV
BrRWSOiVKXaQIXEfrt9tER6mZMH89HQXH7c6K2eiK1nFoQCxJ0W6h+aKYTPsO32PgMZVWWR3C+N8
uo0FDR6SjcCvU0CajbNix2kaxHhdeogPI5u/qipl3dV4HCb2KgrXVY3WCBqaAeHVQtPayVIj2hRK
3Qi2UQOYY2WMdqg5rajDTc7BBHslZDZwjm7V9Cor4NQIiVSU9XWWYIQnhWCbmdOSFPBpmHXUifm2
iouwCCIjqFxZ9hEsgy8RGnsZQzMVdV5vQgF/SfHqtOQBthuuBCRbbOPJY4qd/uocKbuyyTRlLN1S
yTexj22CKbuR1lxYpbQREKlC0DckyNCGvspVyW377K5Jkn2AzJgWLRzkZ97ydIfRZ/r5L7yEjrtD
3NPHVTCUbmcEJPrzVdNF7tcEvnEGIs6vsVngeexDtjK6rdAHEfeoYJWYCB6hD+Gm6W2PsHoLu8Qe
cL82tbVq3OYtYkDFCi8PlzzR+0vnF+Xv+JSiq7jFQMgE+0u+77jPaW/bozI2YOSHaINLIR7jWPaS
eBA0RcdGkxXJ7gpNFdVuN/7UrhL5TrCKw4us/aJPNy1Xht08DR1CW+0h8vFCx9xJZG+qIDiYMdpR
ankh2dXS8Sq200nHqXIJtATviPkdXaI7pnYWWPosfvGI5k2QkIIuBJC/cRB1rXcT+O6efiXtUkx8
ZquTO7dl6ggCUDW/N+FMtqaklaw7zjERBAr4bjwZ66LYqSnsMQ3xqqzdmvXCkXbuMD9qebbEUKxq
qZNWpRuOCC0AT1axhBdiDKJ1Sz/YKV9PFMqfQiQbVEyMre/vL5nTCpeongjLECitEBrnfpOtqVVS
U3WFq8Eg/fUcgJeTOf02b+O9TDJRJ5fexOMuxr/beFpo/XTsaR2VGWAywmxmDvrt4jzLrUjlVJfM
bT3tjTtpEqpr0TqKr1tvj/jSri6W5MZPD7fjVsVl/+qkSWqsKc1RKaghMMvtdf2DLaIY9UWSx25r
LREWxDQeL+7j5mYHG8Yog1ZofOSkBivgMqsx2Mo9ysGwJjqIG6wzgRL3Y6bZ+yBwSwujfLq76MCv
sAXsJWrJs7uzjLIJqVUZQgBv1zp6Uv2tjHR9kthrHG0DI/klYtgp3pVM1nihcTGYJ1//qvHZG6sJ
xwh/xokFRrVFAaaAw3SqXTseReNUIkvCaS6mGXbpIan1fZDCTEO4LSuXjsczETLjABzMQnMPWY95
etby0cXsmlGQquI1/jjt9CGfOgCU2b4PhSDvU5DWHIVLEKnTVzc4CRU2IKLYoIPmEoPUWgA1TkCd
J7/cVdOPKXBWJbYUOKUtpHjPrGyeduI5DfJVxKvHKzuwciD0UQOsGFEKNazwStARs6XqVexIbB7i
6evC9J5ZW+K1g9WGCFag6B+3aBaWX0JkzbFVGrYGcQgWlbuhuxlQTTTHamUM5MGoUAfbvLM/vN/4
ma8V7iLknAiHT4mNaeUpKWiAzEUSYl8k7XXgrRJk/1A37fPw51D9eL+9M0uZkhITKUScYTPOzutU
VxNfS+3MlYl+5dFwG79auMJ/zdBsuwAXxIUMsgXowXm9rudKiOysAqStD9sRcbkmMq6DzLjG1nA7
Jh+FJBbEL1T77Q8Cwm+m9mM41OQm86+O3n0vY3+i9GTqrhebru+gIWPf+Hb8OTawYm6n7Rg4T17f
fW2RD1jXZbQ3jK5a2bqfuQBctmEk+ViPq/dd8O390Tst2WsQLIHsCeVAQGhzEEEgRRkajGkGbd1c
CRq56lwVBWl8bnXypiJ+qnXERuSQvHuyGow7kH6rXv2y0I8z2xHzVPGcE7UaMKLHS1ZDVhUzv5gh
BjU0Nek+8PzHqgwPZt9dVsntCALeVuC4DOmV4MeKwxlpjV1tNpf4FuwttV6Y9bNDI0w0OR9gIpDa
PO5SBHMM5B3UjNFn25BCTwYi/jFbaT3RQEN6E0kBGS51HWWYLeWrgKxUOqo7X14UITpzJ1O4/asv
Yse/uh09PVADBf833NSJtwcCxzz4XFcEZUFyZXrNpc/pHKJjbPuLeJtzO4wHl8lJwv8HuXfcNuEz
6gNJmLsNzOgx9bd61m97ZCMKaS8q10L3Q/+c+wbRtvbrqsiGYjvJ/tKEnLmzyfgK2iuq4SjEz+7s
fIAAOY1jBvQJ0rpxSamVFD6GO4NBiYmowexWkymT14Dw7hPdD/uFVXquB5ypQvVHYDrmIGZ/SpRp
qHM02eVbi5yCsGMRVM8R5gRG62sPUrAx+JvE8nfq3oCd/H4Hzu0SoY5PlkEo1Wpiql4tAwXXDkOL
DU6FgCK2hrsxSm0Rb5YmKv52U6RwgK9AFiSngMrhcVN9JRWN7JWZ66nyhWUHOwfKnlb73GIL83qa
u4A2QeYEPSuqtOQEj1uaCjmymggHMU+XV8lo32DYce1Y3xPvsk4hC2vRXd+lfx8wQ6tc/4aC2IOD
k+Vxq1zXlNsaBbFvG4VqfdhNQXlJESmVDm0aHpysWmdOt4uydOM14bUmGRdh2y98unI6ocwiEHw0
rMksIAVw3Is89q2sm4Tk+KC4bfY9qo0LnkMo5ErbzKioJLLLxgdbSS60Kd44KCEr8q61J/yNpn0e
ph/fX2BnwjHh7sRlQPxDZGTOJiODGSZlMv7pTt0eCDLcMspxZdR/ZaTrCl0N1IQsA7LQKO/eb/vc
WDAXJBsYDm6A2RkXjlVuFRNWPAoXTq8QpTh3VhmsPD+8e7+lcyuO6w7GDnwdlHJma7suNB89NEpj
YVBf4Aj9MbPGnwhrum3dSavGssNNP+VLNdzzY/uqWe14sqnUBXJcsNDBw5RkKYpDqsY3vV3FwA8q
t3PqK9TZL3tbZ7kN2/e/+ZRpyIFBOYUIVGD0T57zkaFGqlFpqK80F2VTXKRj/hXg/lbysm9BN+4N
Fnl0HavBZwXdHhJ7l1VeXU2mshpXSfHS5unD+z06jRTpEGrbXPmIBXG3HQ9HlNSVMoacoMFQHZTx
0mmDVZXAmSc13ck5R7uxcKadnfdXLYqfvzo+8742zLIAiKOWN7GUP0lW8ixV33oP7HISXfsVEYf1
Wzvqr0bnWbt2BO2VT3xmbbohhsBhOu7GmOLv6O8kq1h3YbhtouDadvyFzz0/5Sx07iqKpVwbx9/b
xbFheV0A/icZdmYO7aJursoUlEloowZhHuI02yZqta6LHOk6e2VZo6sVz2A2vqNxfMOr5VHLl2h6
qriljsNpniRIvyChB4oZnspxt2xjiD3Jw2VwMKQrP+yCVQw61TPv/MIp1kVWZ7spBCqSw4Ek7ApL
56L0riq4Xo7qu1Plfwx9ExFcL294vuYf6qk10fxILhyj/j5F0npU61soRO8v1zPxoOg2EgcoyFA2
m+fY7TLWkRumVu+APR7sD0W7wrfDB3drpRR3+q/F0NxYysazLmMk0CIKtEngfF3ohRic08H7qxez
eyuImxzuLu8rmFsb5mv1qb73EJKvY2hVCIxZ4bTBt+VG9qOlE+TcAS0yFQhrUNFAZu543mJrsJMy
hzBa4sBX7RLf+NnKIwVKP7/12+Si15xtL9sb2a9JWgwfPdnZBspeqj8ogPGbbOH8OHueiqsTeVKR
JJtngwclq0G/w7usEuB2NJbEwJzVNNiVPqeXUzwllXPXt3ZA0SX4u+w5kRrDhxnvGNxVTt6Eox46
ZtASivl4I1S2LK30oj5MRrN14vpGs/NgIVY4d1wy7VimAADivJxtZlXuLa2yNWpbg3aLnMs2N9tH
zzCuUZbaS+P4UPvZxfuLTUT287X2usnZRgUvolkjWX536tl7UbBtlXSNPd8GL/et7GcLQ3qmJC3S
jcgMCBlHVAfEwfHqfKbwPRS1o5CF940LiNqrCYVzuVMuAwJq0GOVG9f5Cg2BnxVCmPGYAEIL+qXn
/i/zl9lnw6wAPQ6OkW0+rys2GPKlKvx21zDT60Rrd5YUXXc5IOreDPeJxuOrTYnLkue2CfdREXwe
tfYj6VRUxqj+BZLyrZRJloeUw7xKL924TIC/29OzlZRbS2vsVdGFnyLj06CCJCrabTf2nzJtwJE1
tcGC6uNVYQFEs+rgKUkiDZRSRsVnqK6iSN8lab/WimSP5Oqdzntk9f6kn+pDQW0RCX9uZqEuNJe4
99CM6vshESmB4OU6nKxnO0p3Zu2Yq1y2W/wfgbfZ4+eoay4Vv9/HrbrpVP+iDpIJ3Lder6OHoknT
dU5U5eGmsU97fy8P/UK8eHogA1+QBdeEiWKW5tebF06FKsVK5I7auKvleu2b8cMUaLdJVkE/lutP
2VdJKTdBGv/0x/KrqflfRgQ5pnCJAn6yN0VP8BPkWiBmJog9Xrhh0ja6jf2qa/WOW1btRaOpt1ms
rOS2XJdTfKg9b+EBc7I3RZOwO7nWecVwJx03qXpe0HWZFbke3A/eA15ebdOu2cZ2tDedpbE+94Eg
VASZVAMvMt8SkYq1RNjJkRsrLykF0KFsqDo+O81t96VvFlJ64h452n98mvD0I0YgXCVUPf60DlO/
MiynyNXUZx17haBtVlJeb95f56fXh2iGEgdSTUKR5tfPX502NZ46uE8VsTta9SFuGpCcQJ5geGpJ
95AJtxsVrs8UX9eK8rjQ9slVSttUBPlATnKeoLPYtwoauUxHIKiBhj5mNF5GanwYEutTmCm3hpFe
21BXeA1dYta1lgRWXIuvy6G75ZW6DyyPCmewaEZ6tlPU+0ijomJFdHY87mqX+hVGOzGuBskhrG9G
wBRyJ6+C1t5EHkSnCS8+r7wadWflSD0KSmRCx+EukSfIJWMBcm3JGO+0FCYGCoQfS5zHGvftcZ+s
Ok0CU5LQKZXxPDSrK0kddrZGVSAw7yYonZYno/SlrHNvuszHbinzdroWyStbLBQUJclMztdiVigG
T8UicgcKzPlUbCTvzujlhbV4OvLoRggWPsEMREZttuKH0TEKFRl8Vy6e2+KhsHmFTtdW3WwX1t1J
HpG0BjgGTmFAM0BzZutOriQ9iH0pRBALbxqqzKn0XPXeyi7448prNtZd4wULrZ4eHjQqDG4N7nSh
d3I8h7nSRUYuWyHOIYDE63rTxwma9ul+DMvLVLdWsrcQK50ejrQIswZkKCT7k6z2mGmhnPsh53E5
XYjiraQW96o3bVMzvE47b+HKPHOUAHYi7uBBw34+YcDXdljnRuJFwN7FkwRxExPr4F6+K3trM7KF
GqfcODp24LlqPC/MqdgCx8el4DcACWeLUM6aS8lMfqa1cWXimFt7SJAgNOfJt3JM9bqcrgJbBcJc
b3VtugzVeDWVWLaobbxg5XfysmZdCbUB+D2srRMesBx2mZ/J9CEYy1XFhTfa7aOdmDdWaG/CuPwa
O8N9XC0EjOdahTzHS0TgZ080f5OKH8gVdyDUI/g206oc1I9IBj02ge0WgXyXptNz5/18f8DPtmoQ
IAmN71Mpt7xVtYAzI3Lr7KfhVZswG54VdbiPUhtVyOEB0cybYJF+cWaSwcRyNHBfnVLGAjCohu0x
wG1lb5XEcYduerZ5iKYSE6u3H6zo6/ufeYqE4IIidcDFyLZFL8M83raBExN2l4B4yN0e4ta5TlCw
EfcOyg76hdZ0T6Nc73ooPn78s5OJQZSgv8+q37gDVHrCx6MyD+12DkSprCINmgiOYCoM5+XhvprM
72YeX0tafx90MoKX+g2L/cOgRF8Gx1na3SdPbgYCkCr5OdK05EZnp7Nq18RFPdHdFBdrw5gw19oj
fbPtVqXn7YoCXTJkz81IFI+XgH1nglyq1BTpeN8SK5wcZSkizxX0WSIvopQ+Hu6L+MpBKiw0k2vF
126V0N6mauA2rbVhX17LHk44lbWVgiVFjbMLQtQ+WPY8fZEIO14QhmQUVpCPxNvyuHeih6wI9qSd
btSMFzBm8HErA8uzN0FWXvm58zwBJi54Lb6/Lk952EwH3tnEApQLHO6x427UgZzmfmAHbjdVGy0Z
7xBTcgtT3whFxzgc93U6Pcae+VnDmHBVd+W2Mi8Le62VvqvnF+oofzMS+UVXs3AVGNo65le007Rw
Nv0qss+OZRTziO0YMfRu5lIXYxmmSKZ6gWuWzm0ZGvdh2t/VqnnT+cNNAGox7lUfNHvgGpkiI+dm
IH5MIWSVO9U3u5ZBpeSXBI+owRX1bScVN31YPERpdp059RZ1vM04MNu3TuM9SEr+Q289azWO6aVi
IsFig3xNA/3J5M7dSG18k6kliSpKV3bo5AvX7ZkLnvoo9j2UDIBzzz9VIa+KC0gU/sKB5j2wYr/c
GIg7VxUceQyiAB2/vwjOXPBcs3BOcKZB7n3OM/QdSc4ymxd5m/8Y8/je5GQqq+iB18RdP1kLeZDT
Mo1YctCqZZANWJvPj8JE7+MYymyIeLp23yX1F8sZ8FJv97nW4QECAy1q9V0DRcPHxjgfs6ehUWEv
lAoMZayVY1ZmZXkLN/+Zi4isOb0RLBgij1kwF+ZeHtnWFPIok1g/L3FaHKS02rQl6l9dhZ1ysa2W
SFhntx8sCYxXyJCI1/fx9lOlIKkGVKDdOuwPUuH9lOwe2GX6qUvNilkfX1ptWqmDeajsdNt4A1bS
5iYNirXftHvxHy1GZjspVVNACkEbUKnNp5W55GGuiZ7MdyApW1I4wiXmhAXVZ00dkDgM3W68ka3+
zqYm7ERetfZGRb7UkhcymB8w/qyvm9KDRVk5H0ZLQxvVgH3TOtBUfclbU7JxLedpmNpgE7SSB7Al
5O/IMI9yC554qMGzwjH4kNlYWXsmjExPSw/OFEGPbKbvVjpux0zd5+XH9/fAuV2H5Y7D+x+xQvKx
xxNRhnGlTEC3XAAcdwFXg2vE00c9TZ/jNr+E6c1l2Zvb9xs9F+pSG/yr1VlOEJHfUqtznHagtq/V
/K6Q8wNIPW8o1r1wt4zLB6tYOEtPCgZsv9dtzpZcJE0R6lOIRqDTfh3GEhkcfyGAFcHMyVoxSKOI
MJaIZ3apQFWpS9sXBkKIl/iq8pI3qdCqfvCa6u9dYKSrkLBDJRl+nnDjPmmrytUUYGkmAkiP46G/
TrPqcZKqj2XUX/f5dIWU7GHwnYNkF3ddXz7gRXmrqfl61B6p1K3UXt3KXnaR2sV1pKtX6hAcFAU8
/N+a6j/7KayGULQlWzF/e5tGIlnUPAg9xutQPyj216o6lNZFa/xoKcxztQXd0/tt/hL4/GseTtuc
vRW1wseATrQpZ5zoYXGT5cbO+Zbk+VaWumswemaBsUN2mejBJkxK6uHFTTA9TMr1QEFNTYJN7Snb
OIc7F15XKDjU+k8jVhHRGu6ALC9098w9JMrlyDkgg+ichKZZXbWxNJIemMbqagyG+9GTLqs+iyFk
J/ZmKqY7Wy3tbVnJX3TfudVQxtEwDU3ibZsPe0crHrQA8FpGUmBTjtZ9YJXhusydbiPn6q6q8+fq
0CGLEbkIdGp88/sfcHyGMNxQ4ikngJ+DIMU9NbtC8mwcx7IhHxASMzyG0mOLHItSKmuiwLUdWe77
zRli+o6md9aeuNJe5dy6zDOKwfbIpKc1bOLpA2D4q94vyHwDEFSlEjzudClPIS6qHrj9LO8ezAKN
AA99gDBIqbb4D50c3GskZfCb3EX+h74d3QFNnsn2yBAB0UJ238SdO9dHtx6frKnbeFp3aRfGwYqg
AEwqaDH70R8+jlb1EVfTz9FN08huK/U4oyefe725wc1ScfMaIRNT7p66XvfQH+b5XmfVlxbWRYuw
Ohodh5QMRlfT265dEqDUT+ZGJaRyCHKEFC2R1ez9NaHoAg3fCV0nc7ZFGWytsHfhViDytM6sWwZq
M0wdJPbqsgiUq0DTb54aICptX9z2MirCmdV+MORx5aTp/eCjokyepYzICwQaLGbzsfDH2yhZdWG1
0rdItK5bheQnJZ5x+DkSwKXSZSBl10FTXSpedq3F6vU4OpcNDBSllN26sHZlftFZ+RbC5r4fle2o
7ge8Et9fNMdH87+PBNw6fkFSAOXMU3D6EOmtI7Fm/AncrI+a4Hifyt/t9vv77cwKH3+ePexlUeAV
Wlazq02zO72LVbJGUw2f5qAr1jroyWxm9baQwwdnvBpV+7bBWKiynUdTil8ceOQvg30j4QecJus+
1A6lZ2urXEOHBvOUzI/v3+/k7D34f50k7uXGQ2ljnvcv40Y3pyEm0wIEX46ajya2TmlCBnZoxpXu
wSsxk5Xe3oxoeYLYzmKE1osbTyoXOBq/8kpHexlurkzpFW4LY4bUyfFeBguGvSCGam5ZDneSXm5r
ar1G8djrxY9UNi4LR7/RM//Cgj2AO8dKUDggd+203r5IW+26bV6S6TnvK7QGrBttVD6OOK+P6lrp
2kOnN2gxqpfE/rwiGsj3LdpAMZXIFzk3Pqtae4cB2dr007U2OJAzEAv3x71amTcIRa8mwnI8THL7
c9WvcQlZWYq0MVr9UMTFwRgTV/wZVPtGSZ8lW9pMAXY8PflCf6tVBUKQraugIwZQaKfV8b1cVQ9l
W94LdtnUW5/Vqbvz++CzPyaPeYRogta/ON3Sq+PksBQDzBGto6guBO5mh7Otx141mtyFZT+touDK
kdbCuqdvN1p5FUKFzqe7KEWg4knOEdHJ/r3v/uvb8N/+j/zu31NZ/+//8OdveTFW2P81sz/+73X4
rcrr/GfzP+Kf/eevHf+j/939yG++pD/qd//SU57yf/O/cvRraf3P3rlfmi9Hf9hkTdiM9+2Panz4
UbdJ86sLfIf4m/+/P/zHj1+/5Wksfvzrj295mzXit/lhnv3x548uvv/rDy7CV3tS/P4/fyi+8V9/
XH9BQiT8cvIvfnypG/6x4vwTRIsmCqdIf5Gd/OMf/Q/xE8f5J1l3tgk4Z436tsA7ZXnVBP/6w/qn
yKeQmOc5x0WsiMxLnbfiR/I/KcWQhnOAYAJYE8i8P/7v04+m8K8p/UfWpnc5+lH1v/4wju5fCYi3
BXqWRNbxXk2zNEzJz9c7ovd7ohJXZ+Fz9yws2eNw6K9fL1byq2u9RvgPKkXQ7AYT0DvyRpUmHxTn
SZajreOlC7G66OxfB89frcyeAbkckFqFLAI6yNih07cNEufu1VT+OV6vx+f4zv3rV8+O/ripMh03
qmZXq09eq2zq+EfS3pnFcDlZN3LrL4TWb03D7Mi09NGvA7NsdiZj5KWUpifhJr30wji+Mf/zFdos
unICsrWBxq/3ymhlIyGUyNdOj3JtznL+r9myej1Mb/R/Xj5yzARzkTRvdg42WhJ8AFUzaaR13//1
b/VfLK9Xy2gMdM/CIIxV2sHdBqYZodJl+9vQQQ7Isnj4vd/ODIn210DNQqtuoppSOBXZ63VwEak8
393se/Y53oSbYaW78BzW7ZX3rcUkyESxa0WK1Q1WuEe6S7Jsb42k+N9ffWpaeEgeV3W9KwP9YyTV
ny10wsgq7d7/wrdGcrbfAyfM4AuU9c7QmwpStH9bmkQD9aB8auN2YdO81chs1wd9m4xwm+qd7HRr
H6UKD6c5X6UsEf/mZ8x2fO0Hft91bb3rAnkzlgF0D3/fZzIo7SWHnl9okTOnytxGWEptbchyhqpo
JNVaVaPv740psjEcGyzvsisV9WccRPotGYJoX5dTgpusHLokJKZDTcW5BZnkG59ae7A/+0rbrvsp
ltdOkcqHqE79YR2HhfVl7Efn0UHfeCsNZvRBrvNm7YT1KjFg2A4K0cOkNZLrG5qxrco44SkihVTh
beycOilRL8AmlzBuQW8CoGxItiOhNkhTup7kjORyUHW3vuYEB78fhu9hYtiQUuy6jfAXVa0nCTLC
lebV0XU9SGW8KgOzfibtNd2VqZ49/9aq+0WFfrWoy9pQs2ngVaYa+Sq27XXTf4hyfBXrv5UQ+s++
nQe/rTZasaUm9a5V8mqt1DHJtjFdAHqKU/LMQph7j0xF68E3yOodGqffnTD4EWTTdV6FP2LJ+tLV
9QdPqXe6U3z4rcH6JQz3arDkLh4rp+MMAuy2DoYfQ/ND0+8TcylV/sbunGtC54mRBUHNCVN5XyUj
3WXeTSAXayrg/44Tj8LE15fBG9exOgtP61RJK81jcxaO/WCG2TX6kpv3x+aN03EOBKzNyXaGjotg
ahHQlpS1o+yTYkmE5q2RmZ9bU2ZnLY4dOxt3FcuaVtxqK6tEn0tKFz7grbGZHVxDXUVT20UcjaVX
Xua+F24loGcL22CGjvlrH8zCFVXKijYpfZbqNJmbPDOBEVqmRya49Hkf5Pm6c+TxYEKgu1S6Stvp
YW1RHCmXrF/fmqBZIBOPZjVEXl7jnwAT0mr2wLU2U+78Xpwxl1qGaAPJibLXLjU8KOj5xyrwvsmB
vIChe2N25oyjqC4y3UrGeueb+aZrqdHYycKmeCMSnicrgBJNU2P0HBRRsPasNVVxIVCoojM3WUvU
vLf6Lxb2q6MjrYdKMWLO2aErV7F5VUULA/PGzvglB/LqF3upHLeJ+MVmpl428ed0GHZ+hDKUthB5
vTU84oteNVAMmp6OWlrvkBS4yozmIu/8h2GSXtoku9IDa2GDvDVAsx2O5dZkBCXLs0xLnJP86inI
+/z3gvhfKOZX36D4Ere1Fde7uDav5Sl7HKpGGHtnC2fHW5Mw29yJX6qRPjJGVFGvLEyCvCrATTId
b/sqfvytA3aOfUzyKGkDh4vUy7+WFLGm4TMvh4UBeuMD5pT+UCuKPpe5SBUH4KCv7sIguxuJk0DG
LxhwvzHBczHSossyPB3YZgQ0ZGjXmTIujP4bJ9uciDzaEbZcKZeDGoLMVC6Z61U7LbndvdXv2c4F
y5Sgu8HQVAK8bjcZuGrz+/tzOstj/udWmPMz/LitQHbT9aaP02AlG6gQdfkwbpoAKqE0qKTN6yT5
6iV1vI+rVN5DG+1diRLVXp+m7hHlTfnLaHf+ZRPVaMp2vnmYfNN3w9ROd0j+dZeT7qtXtRFNh9DB
Nuj9nr+1YMRovdpRYwirxTQ47utMISNXbSI5+9KNJNvUpvm9o02eHQlt1WNBOk7NLhs/SuaXQJk2
veys0sZeWDhvfcTsyo9VvKUtG7M+yUtWcXVj4gofI59oR0sJ8beW5uxgyAaYgZHGJ3h9aH/Kmlw5
NGbmPEBV8H++PxNvrc/ZvT60qqx4KU00QUdK2dBL54vm9EtKVufHyHZmCYrMsRNdieNm11uXnSLo
y3gDkKDIonj7Ox9w4hpdm32lJEOElY1aP6aF4UaLjrtvdV7caa9WaRUBNAkmklymVK7K9Mb0svWk
sDlGfWEfnJ9gmATHLeit0vvowrKEalLmgedyswCqWwJynb98sZA+/vV2lmd9l4XNrqy+Krhsjs1n
bUhxCfnUW0/vD/9bXzDbyXWip3VXFOTRBtk123qTRvndpJcL19b5NB1aAMdfMElhp9VNiiFm3I8f
MZ9W9l4VO8+Ijkd77GrTFZx15cp38m7honlr0me7OlK7sLNzj0jbD76aPjoepodzRewjr1cqSzfm
WzMz29lKG2j4PlGezipFaJ4iD//FLBxMMlAyHhY+5fzeRtXiePA8x7enUXWIK9RqXFVN9uJQqf6t
Ox+o4vEvx9Q3ScuGcQrz505/7mpvP7Qv06IWyxvzMCcLDzliCCCsCRwD1CtlPdupVX3rJeFFqfS/
FZyi2nn8DSCjc93LxCw0n1Su55FaaSvf1dNPPBUXtvgbkzAv6pqJ7zV4ZPOyLaZiZYTt18BaItK/
sfnmsmHa1EtmL/of5beBiV3tOK4d+dP7O/uNJWrPdnaQ9WaqO5xNKEteFIiB9cqzTUE6NMy1r334
vUZm+zuJOsXsHRLYhlXstKzY2en0tRoq9KC67Es/ab8XwwNaPJ5qWDcDKnoqBty959pBiD9L4gLn
XNgNb83ybD9bTTZMtUy5BVTnle70F7nqLSzStyZ5totJhwZj3pCJaiQwCShHlEa1+X+cndmO2zjX
ta+IgETNp5JleaoxNeaEyFARSZGSqIEarv5fDvB/SPttp4A+a6CT2NZAbu691rNa7W/+fgeutBYA
B/rnlSE2scZzHJyNq0G+WavMRqouAgzO0C9+iRFutyK7jc8yuXeV7A9a4vZ4QIV88ob8exvuf6ae
pLVJK0CfLrwk9b/BkF4B9acL/xyRCxHMJ59y5Q5d5gMtXLQEOQRD4UdNfKCjTTYjm+gnV/HKTYou
NvJgCkdFOO7/PNVHLcNfVU2+mGh8/PtNuvblzx/7RyWSIDYxHJYV3f2S3k44tG9Mu4SffPcrL/ql
2h4q5WBJQjRHYglBh/eGfSNtOA5vdAQz87P8wyvr+aUnyJ1GmixtbCCarVge4iidKx0hb2ciw09T
2s/EoBfi9f9/KIK56p/Xap0UXeQqTMEDs28gPKUE4vXFOS4IfJRzkCdCvUYIidCY9thKpuvYvSXm
kwXtN5nnf5vKaP/88+Mrf1IrrVZTOENlQGyhlfRSp7M8T5oEmhxkTvtBOuoyuPH8NuFpTRGPaYIW
giWAWd9UHAAT5pD4F4O2O0OsDb0fEVp6p82ikeXiDAc8yjhKaoVysSoHJCLZr9b3zF4KQX4tsiMy
FZImOVm7+QUSMC+1oXW2iA4LX0qKXJN4StaX1lBeOItmn8XmXanVLuUhdReIlYPVWmAwjG/QdM9L
vRwYVG/1Ut2v03zT8uY/He6grvznVW4hVTJwK3aFEEOY05D8QmDhg4rcXxBRfYKOvPJeXJJxGB1W
SOV4V8yBmFLTYjXyA6SJaUV3ijgYD7qQi/39Bf/dLvyXx+Z34tafbzieGz8WTl2Q8rukNEXQ8gHu
r7R0/APH2Z4iHXjBrdP9dHYCpTyJsmlGw6KUG6KQDxLAjen3nywJV5azS/m7h7ls3YqpLsoYGrjS
Gyqg4WGUnaj6dN+5dnkv1rRRRpyPSEYqtB5ILmbl7paEtinIZN59P0+I0xvLLu/hYNwgiiYCrM5Z
d7ZVUY6so2rrTXVQVEoBBwY9zSul+K9kCqPikztyLkH+7Y6c1+I/7gj3u9bT0mAut8qw6Csb/WTz
1L2EIVIAWQ0BXIPIpUxMApp//Mlur2ZPgroS9BuKVx3YOPkpEPnK6hle1Emr38VlEHZTQXzkKTUm
h/4dzaolrT4F853Xx3/7vRfrpnA8W7VrpwonUODdtb6Ym5SYkv2QqDHvSNITLzXwff4kuDI4T7ou
Q5rr4tU7iMbG3LV998nB5dqjcbGGcrhW+9rGLoYNDUCA7q6W9X5q+SnU7lONJe/vt/jax1xUVgw+
2DAEgAqdv8hD75LoG0kGaCnjIcrwSx3kuLoDzf/TpwUXS5ambdUv0qGFbL35ZvQIvwXeuj1pRHWf
ojoC+IZM0fzJbPNKxXDpNw+SpYFuI6bFjNJuh5St91i08Ser74U28f/22OB8Rf94Nzo1sJY40its
k0Q7DknAbiwJJOLSeG7mE6fcjWg+fDEmFMXs0frACRI0QfMmuWI1y2nLkhStdCRK/f3qXtl8gosC
bFiHuV760UMQEoaH5cmh5BfrkfW3TJkr1RuGcv/tgy6WLa936hIZCx4mcfI2bL6A0pYFPkxfFglZ
6Kz+Dpn8+0ddeT4vUZ2BC1tzMpReMVX1VkRBrptg6+LcEifD7dz8t5ftt4L7j3vZa9Ypj4e0YFyi
r+7PJHPWsIG6VL57fPw+uQP75BW49lBeLDEeXQOQe3xa+G3LU5Ega2uI6fbvV+vaP36xaAwCrW0+
cFp4RopHVa7ymECf8B+v0sVawWO3H4jGaCMSybxdIVW6533S7UPDkgc7m+jZm/v69e8/5cqN9y+W
CjScjLZiUZhX0xbYBdYCHxctnnhGTJbd+QAFTptxDNzN3z/vijwKaQ3/fJ/V4rokqdup8MvhvaTt
47hYeFuf0OPZh1YVnanvvAnpa22/rRs/b8GAX8W4pVH5Cy9D5lFQQR0Gs7mHsE8Hr12EarTKRjAU
yKSKwFSfLD2/1RL/sk1dwkmRecG1dAJb+DGuQwqvrAkBGva7bBwAILYeaY6QEiC3AQFGSHafEg+H
19pARmSIfWv84ecgvLCEyVK4KcJ24dxgsAA5ukOZhXLKbFF79DuG0mcDl2e10WgZ5IwgFH5gVJ5M
0pqXgczsy8RXpHu1EulBtMIt+uRuXDiv/m91veTxTP2iV8567MSOR7asogtK3EROcKwB2CGyoE/i
G2ibpy9OjEC6nOPI8yPo/PWztvS15+9yjQtCRMS4jSosGDyIZeqbI7KxYgrkKfsJCv/y7CRr4n6y
dF+pbS6lqsyfoLGK5rrgw3wQhG5RFj4THu39of5Ewn71kl7UT9IXYoavZ0CPyRZA2T67qgVluYuz
XiMqmDKKlAPbpE4FdzH5zGhwZVO6xE4aQv2wG5yx0F7NAJESzZ6sS5CBsUKKaObO7eiU6tEx5DOm
05VF8H+SaWzg1BUDKaYqg29geUVvMG1+1qw73/5/e/Uu1kBCeq8dQjIUrQjGtDURXDzKnBOea2Ee
/74UXXkYLhWtamrquSLs9zyqu0EmAr8RQVPCyWyS5CbQc/VZ7MW1T7pY8wBMb8IG7FM85A4Uk615
gDNo1/nJihB7/slKfuWSXXJeahKIMKwtmtdgYRf16iSbBXYOZA2j7//frtj59/2xfzfSwXSQ46w2
4hhUeEu/bH0eyPcAnZXHoFzcTxpo1xqFl1j73i1Z2Y9QY3e2byggRrnCRD4fwBQFkZsTRGtruUXd
t8Oh+RC3r3w1nwE9kZh8pU3oXSxKEZkGzSCjLqDNNB/lEK53GjyEBtRId9lyZvx9S5fmeVwXtStx
cjgkrlwOAhp9hNaoMgsS0AMzdxqm12TBA4ygRwLQ01zW25mpLZt+VKvatgCvUQra8oqjvlXJUSOi
oq/Gom9uoOXfuZbm6wydj6KbRCDpaVB5BDkxVe0DtqVd1/U3MYtfQvwZH9gOSM4OC0FGZlyXCHMJ
qsyiC+SCdCum3GsRLDLwD0APoTxGOiXcctngVWnX1+j1ztu2nTMxr4fWFUXE6xvsSikZ3+QM/W14
zud0ExjB6b5kpEpl8M4bHKCRMZCK/jlMEHbRRj/16JzqCoqVlpHUmVUKqF1GfJnOjGz9xfmQ4TNp
yrzxyCFa3E2i7E6dtZzndqbSeTA8qhXpoE7vDsjxRQaPaY50XZ/iadrCXHcH/f+W+QfFviMX8j4J
pne/b3/MzZ3Fzoho5o2r7if1y2c/BQARMqxmkArkbnQRfeh2kJRPG7/vshLnaFr5u67sTmU0ftSk
hKWnzVaSHAK2CwF2QwTpgLDwJXnq6wg9EgOy7kMl3ohlmavv1CCfqsYv+rVKGX3y2JqWYO027Zgt
7ruA8K+VgGX04daYeu8J7PCiDjc8AoMZwboMRU+8VptSfUy12SwVXGflA2ZcW3PG/zUa3l226cI4
izudz9E9bJaHSVX786GcjPN3D6jmxun3zJv3Mu5OELClXXmg/RtAVXmoqoLC5KoBSJiS74A/M2fY
mHp9NHGUtYJlHM3X/sM1HpqCx4GKQzvdsQQ6phH0w0WO28E5zsNLSPUxYBQ8tq+KVvce/9DTVy0Z
nsk7LmBj9gXZ6LJYBj/ZoUy4GcBJX4K9585DCnRMOq3wrkUDFrrxoQP3z7APNLuygQUnHTS2GLxp
H55jXRECQMpwFzOEbTXsyR8fa0c+MKz7aAzgI9rU4f6OJONOR3Db0uEBrtu7LmlOJkage9eCIDii
W0UGuQ0cJMT2CC5Kvjf4n7NvT/7E75P41xD1aTDRgiNOCs5IPNQKyng/81sXQn10dYTYEIngBFjC
DE7rpdj2NC7aEd3TMFnA4GTv0D2jW9HjLwC0YeOPDlWfjVcsSs74BJoKmP3lpuzOxtsA2A3yc23j
Laq/fB3QyGsfTRRkiXF2TRf4aKqg3dQG8ujCTLkaBDUyXvAEaWOef8/HBBEbdVbypwGmMpBG61Pt
YybWNB9oYqUEPIQovnPah6a6H+Ia9fty10YrkrIA7Rva4wyk4gwlGVMwg/N9s+BhHaJ0KmssqO8D
CAl1s24rb9ypQeTrBE9EO0PY9tp53d28ru/udII3FU3dG2e5D83tgLz6ubJZN7zVifrGSH0cCFKi
vOQQUXmQnU6Jjbf1GuSmcfOORggN7jPtlQe4fr+7LUpIgHZYdxsF31UicxJApm6/80VvG+JtReUi
2kvjZdVPEYg/dISBgmAGUXFw8XHZrZ/D1PpjrZGArpFL5aCHonQKTWE6eM8tKzOnxcsTfA/Fz5m+
czqkfthsQqAEQNQJMgC/t2uFVN5gZg8BicpsXsyWIasrMs3WJu/W2syJ5astb7oVqvYZvzdOLRJ2
fQvSRpic42cRjXbOjHLMLmjeYlcc5zIuAv2uaJ25bvcxrhphKOIwxeirMu1mQ8wOw/JmzFgoXgxD
cyznO2e1T525qTvw9tsbMrGv1sH8mWOfQY5yDXdi29Q3DnXAnfUy38cqt8iM4aBTg5mqdJlV4bLh
tNt6OLSJob8jiwNf+G0S47zkv89apQ3ooMz/gB0XGOp2S5qfs7rv23njRvVLWb35pZuFYB0jGw9n
/2XDFDLu8Dwsoj2Gw3jgjre1IElPtUZAh8oX/hGfoyHib42sX1okas9Rl7bldFoMbomJhkPLa6R2
jXmlRrySNPWQeY6loTBYKmpP3THTfXNhHaUcT/c4TNgk5huCdGs4p4/hVO0BKgfHI1ozRWnGYRqP
5nBXthJBL+zrIp90D3IrwGu8XOFdnjMe4NgXDR++8vdwHGRwdRTQH2Zhh9JXJPnaIxTee3Wmcs+9
BsF6zb11MJot+zxWR3gd8pjB6uCe9IibAxBVZjxaKPONjt+0klu+IKWr6rMmxpOLugOGXSxwN6XG
R1fiR8VxNnSeaIuU8RSuNPijkKfYvYpkFCMWtno6uiBFwjIRSPT5OjmwYwSNWJyCPMBuAW2nt23F
kVJkHVxCxwYBzt1cfziTdb7QHskgiEhrHytg57aqwy+AXlOuSDOa+yP6xONpJn3gbYKWTY+al/Jm
5Iu7r4Avxc6eiO5Q4fDWbKae8oNwQ63TJSqVzfxFlMe1C7oee7hF+GDnuvk8xhFc4ZXYYRAczRlG
wP4vKWSyVwMFeDVBey1IHSmmODPA2SDOJXgpwbU/dXzt71o2w2wUqKh54nMNPzvZSeOcQsS3dyVR
x85bujXr19rcL40G6BN9ysKiRspLyPJzWFWdFFqP77qdn5eEn7fPxuZt2e2N8r4DTyyP4OiA302x
MjUCnqAVMute/gJo7NbvWBa5SK+P+mPTuxDfi35rSdM8y9I52UDnHQbc0C2GJ0x0JqS8ibeSKZzQ
+2oabhx/3Q5i0rfdPN3RxbT5HPjOrVzll/msx4HF5USrcVvRUR6byHZZYGicuisdYCODmlx6zjvE
jXmj4PFFhPRDlcQ69ZvQB3FAPwdLHG4qiTTvCikUKhEV3D1Y4FRinyfOX0WXOPvarQkYR+NGxyFL
MUXG2yWAnm3tq0vdvVDDlzH2T8Ah7r0GAbNQ2L4hbxd2/SbC7hkivE1i2mjmOYRfCrnj8BKnruxG
5NqhbSJb+TghfhlM0l3j+vegNt2aKtkJj2za0Xm1pkZQGYpqF9qRzI2Bzl+X19rFWEbw+G2IbLLn
3PkSxWYPG5iGvcjNTYy6BRwmr5JbwYdj3AfHegX5UXX10fTOGfuwfBXDPG/gIDzwwddIUmWHvq6c
HSlpigbPM1uTMlNB8BMeIwYA0pBgnWoHN61tAyWcdZCJgqAkuY3Wxv/RiGXNYgFGMq9tJNDhK3mV
Sw8hSGABxecoxKRFXUHYOhuY1DxAG4JxFHqL4TmtH8deRTojsY/DUe9CqUYar9064UThuOZAOyRe
Wb+qNelaAArsEhbjMmuGv+3Lj8hrWgVEaQPCfULcBydevCMgvYBFeG3XGdTd6wSMKsqr7xHzKmjp
G2lgKF8VXOirDb2Np0i8lZV2TnGrcCZPpIxukPE63MTuisK0j+njMEBoY2mQZC7+gQzvS+VtIxZP
7W7q1umbS89tZysXmPN1N4VIeTRkG1bV+gxVRagyMk1Jl8l1TYq+61uRxk7viG2CqIgDkJNhNnli
OFaUhRi9CbeKsMyWXXeE+U61ualIh2Yzrpr94VeT5EVMAI72Fy+utipe3XzwhvUUGIU4njlAsIPR
HChK4pYYMAR2lngM0erAnw1lJqpJ55We+Y0cldjFfBwfJ9LjOkZT2IYHv440KpoEEuYzQKIyWC5V
7KaJjxq1TYA+8hLSY3uvDGv2vk7a5jB6tBr2dobjIvMWbhiWao7YLFHOa11Esq+HnDPnI1JOAyIF
hpebZAFLbNtSnOGgLCGqTNcyOOfI4+QsdotlM9/UMgACA1BVlQpUMCg0NEzxeuJzNgHb3aWIV1hx
YsO030WUHU6macQNeSnrlt6Cng4v/+C734bRQMK0EEiZe9fRj8DiruagdaJA/vDPwE7F/eE+ZO6w
8/E8FyC2BMegjARqlsR3DjbyV2g03TE5csyHd17Qyee4ZfFd09o+L/UyP7a4EXPa+v78AM3oSLJQ
s+auaQAMD0buFkPoOHmbjP0uBikNh77Fu/X7yNzAH4oQ7nm2X0Tn8mzyV+dhKnFwyRzs5FvdiK5Y
yqU7YHoqjjpEDmzqGEW2cdyFH5N0weirvegWzn/9fSZa5w3mePhNNKwzei4nPet3iPZpeVwAowUL
Z02HfhthHlNoVgZY9cVyywK/O67cG7ZhDDhCh3QiiOMC352xDfBjgto/CgwQXklUtadJ+mmo6ryr
5D6WcSnTunaBwjGVPTTc1F/GyrJTWU/lVupQHXtRTk8l79m2O5epgVNVeNMnp/6F+kZtRt1/X9TY
piDA3M/A6qOsh+QsION4XELv0NUCC8XwUOIIAuzLTDPlsWXjLhEmSq345S7tTRWs/KsMpm9rxHA2
BR93wzv2SOlocIw175CcldnI13I7hcOzU/EmiyvV3xo8wdvBJgy3aLBpu/pO7uDPYYXuXiWoxJlb
1y8E3vpdz0aEz5IQ9Ynj7ps+9IqxG6cd5eCzxYZWWw03IfOC+cjYCA5L7JQ3TYQgY2lWDw5a8WEY
ViUZ8ldALOAOn2RzE4jEQs0qpq1hiK6tkIpxigd2lqu1a24Tmmz6qVkAAV3mjS1HsnE7VOJDu3yZ
kqD7mUQ6fiYxetHz4se3eAkXZJD0MZLPZZkNAMR8mdtY7JMaR8NmHeJsLaN42/RemEeOZI8M2q+j
33OTyglXxVO1QikavjZj50AjXrNMqta8s5ISoO/ouvXaXmxBVgyKGkfBCiKrrFlifxOj0h59HDxp
QOIUkZYrOPLwcEYtqZ8s5+xmkIhOg7mmRhHPOKA1gT0Iq6t0YnBoDTphp5kqcaBtPz2KhkA1U8Yl
eiM6wHGuDNCWmdaPpQ2TFIai10F5CnN52X9pMFLda6rXYm3UtAm8nmCxh3E2DIS+IUNoMqB6LTzF
FhkWcfek2xK3RXLAFgXieSst8nYQM9QFYvzqczu8qdmJ4I8yd/K8fozN1GaYHdtNyCObadW+rURF
SBaGS95wU96wtQsLVdUJlD24yDiGebfe1Mobp3MQrVp7QV7iiHTndAk/DdXsnbxyLDfQF8QpoGUQ
JQWIYnJ4WwLT7GqykXMvsimcXhX1gVus7ZyBEoRdHer61NBp3QQGJ/261L+Udp5Gb3yY3WDIMC68
F+P4w7HCy1HXP8D6HEKQw9eMu4i6gtRDPHMnQScX4uo0lN6ziqP6iw/HU967kd00o3oYOuyimnq6
CGxEij7pnxBkJTJPo6eCHwLB2BKbfGn1oRvGeD9xh+VkBiperO7G9xleXcyg04p33x0zrncraOsJ
Yxhtatq8uMj4zvt+daEkcNzdZMsPEY515jW8u1sG13m0sqkzpCLisXTjvYAuJ9ewCOZOF5UQJHIJ
elbwMoTn+El/Bq11cOF8nY2/i9y2Rb0/vXS6RH9pRgqNDSnOHnY9ulzeziKJsYuF486OCTZfRpJb
VXYlmFzr3g9bchQJYv9aCkMqaz5KMCizWFt9CgbZYbpkDJCoim79xo2LupbxsSPnjTt2502zCuRo
lcMd6rA9XpvTLLGWeATrXUfjn6In3T2+/H0TDTe12+tqZ02DokuGQIlFfa3v0PShVd5W81oCTjc/
WNh9Mpy82gcvWKefOExQPCDgVgGiU472WwlJ85JOXPR7hLeMuVlaBmpUiECHVEf6wUFEQ+bVC/no
DY0y4Sn/cRWabda5JCksYm2Oc+h0Vt9O+6Rrko2HBHZEEftuSjnc8sy4/H6G3vFY4r34Ypx1ecYR
sYaC3Y7QJtWD5/4MkUe6RUmAxEAlqnvefFSBZ3ba4tiIxJa1mBek1mvt+tmyUIRiVODdg/JaZgmK
p6OuVcxRxjvJy4y94QlUvPHZB4lrK93Jz+CTT0DaVNPDQme1pZID84gJRP9rqJAVCMYenzfL3FQg
58hJH6eux+kqqQHhw5RPyne/tCA89C3Fh3g9dhPuOSlik8jXzq80OneNiz4Qcx95q/Xz0JvocegB
vXJnGu67HsyyuSb0CCA9ctuSEavRJBYH0070gV9QfSV+HncxA0/AnZevFgS/Jl2ByodQYAnRvnEt
g0NrxhGgriSml6LHeS5da7+78Rc7QVhkxwCrB6jD7sq8DNEizg1oMuGDW+LW5Um9JAVgFsPOHWqT
chfX/HwaGwu6LuWhjWaaR7XEU4gYCXlsiRs9r36DsaxwBPqGDhvMG4BV/s9wDcIx4xo2MlQ3aH+R
qqxyZhLnRDBUeNY+7HYW3NFvkvZhvR0nrZvC0QieBFBgxq7lI13rxRXCIMcpblFD4zXmyPWF9jXM
ohoWqRwuNRhh1zaZzQN4CKK7aZAiebQcYCU44lQ5pYKjlQhtK+QgrSWyqMDxDvMpXiN9swA1uxuI
B0+tFBFguTZChruDi52ROmK31kTq4BorfoYSx440Lht51NYvfwhrh00oq+a9quF9BDAcNIGUEGZv
kPxsD9h2XByLGyIEgE6VQfAzuo2WwimBZsESunmF6XGd9hFp8Jb3wovuYCQuX5a1lvthEcOPgSv3
GZiy4OdsvWhDnIbfsrJstiU30z0urvmiJMW2pxIPp4xKS6T5LAtg/wKcXyRzMUQuR96Gxwp2ahWG
t8MMIk1IfPUCKmmYDzasT5S43qseavaGqEDvw0YaEV+y8lSbeWu8Avzbi/AUkiYBxgxY6R/UNREC
UqLqvl4R4B6AAQAoOzsFCKH+PiUOYKhOMp5WBkZ/EExdjkwyrO0mmRMAW3v1oxajeg8SIFbzoZzW
cVtO6GygX0zK7h7ZjY7OZDQQJFDhES4mI1GI2rn8LiItNobUYgtcDz3NiZlyB7w8bOf2l0DXAhsI
uDupnc6uPB2gy4Z1+TFesMjYYN0TU4NsHWiDaIm5Q+tPvjZswSPEXicYjBqYD3a2wd/gYTTmdTRv
NI7k4B1Tm5ZKIQYUvWLZlvac2rsgUijCB9j4FJrxvh6rI2nDNrXIhUvXqttOixCIV5qw1TQ4nGx0
gw17YLE9ytVBl78yz/XIingkOxDY0cWz0UNkgOd0BheiMeXno79i25sTNEtRhnFhvg6TrB7OhueG
ziccJfKhsSDxTe1P3y7v1He/NAu+FDWoqxt/E8TViU3+CazLolNAf0RLeHAkzsWV+IhcuYuRC7xg
l2VQJ9gVJyvAEwEvqPV4tFqCLx3vaCTVaUmqNuWsQklLdYg2ON7ChRlMPmrr3yjy1dijbciLBn8a
DRuM70BTg0VUFAlrv0aS5WXvn8SItuMM+OVxcPTBM0mBWUExwgwa2qXAChUXFElo6B5uPSVwGtXY
lb07onqSzTWKdgxwQrzUa7EsHDpNqW/6EWG1BMkNBVqr9g1g49Vs/z76vDZdPU/B/xh9tk3ZkKZd
xmL2O7KLsMFj3PG7SEf/6u8fcWWg/hs5/MdHsCBxWRJ1ukC+mbMP1sHPHWAs/+MPuNAsxeOIxtvk
q0L2ZMxa4kFh2c9Yg5LV+2Rse23MfTG0h7CHTFi0hr2HrPd8CGOyCZZeb3nkzXetp8r/JpC6pI94
pW7sTKCIqqmjCoMGxKPjqebRR7hW7tuwzP2Gdl/+fleuCFQuSSTA60yxCZZx32DxgqX3TEVYRuAX
ko2GUzxdAAT4ZLx+5Rm7RNyUmjpNQmW/50jHRBu+tONDNK7OSwzs4PPff86Vh+yScgNVeWCQhGb3
SvH2yQY0yBYbdru//+u/IRr/otu45NyYJdHSb+Jxb5IRpYlCcKAdyfsSI0HPXXx0p4xCvVZV2BZm
38UhlAGm2jjhxofkfA9eoXqwoTC59eYB42EnTLlweV4jnmK3SAgu//5Frzyq9OJt4I5COj1YkHsz
URfJZzS6QRL18LX1z4pRWn0mJrh2Sy9eCRTuTT/OatzjPDqgUqzXV+atgEgG3fIZPf3aZ1wsTXKt
u9YG3NuTeqBo0qBc+eLDtIC9sv80jeaKvoh6/1z/xinh8dLxZg+EGrI9ASk8D/HrA9WdPOmqrt4S
HPJW1Nxt8opBDLtTFuZDUtZrblCsPcE3i2NrKYO1P86QxuUrCyaV+aDc7mRYO//NyB5T+s8vKtsG
eu4Q72sIodcBvsWbQXRYjRbMMv7Ts3MJkEGVhIgIiU+wSbmLULtCeOFhHGP7bUztZxC3Kxf8kiMz
0YoiCrDHuuMSumCKi0nE0HbVA19QHanGO7f8kyXTHJOKTxagK7qXS8AM3PKeKetx3Et3Jk9R56Pv
xj3ZAQOmMeSVLv0auNbHjLOa3NuYjMt/1FT/Dkn4Y+8DRRgDi5KPe2hvGhwbfdkdYwRWBGCmVXj/
IbX0n9D6RL+7kjhE5X+/lb+5Kv+yXl1CaRIUYF6JoeV+gpx0SbzqOOqFhJgRlsg77Xpf7cJOdEdm
ZbcBege5jej9F6quG1SRZvjMMnhNNXgZPKKqdgp61HD7GDb0Y9jLaEy9yHVlGopIZXyp9aZSbMxq
ipoz9SYUtBhuCOczuNA1of1vk9sft2DoB2iaEMS3R0+Mvsasp8NG1QEOlC7pMGaG+feYdL7/My49
NEkRbz6/hHZ0VS6Txt0wOdmd40Kii7FTj8rik2fyyv77+8798bUQWAQCIExke4T4ylfWT+D0ov+U
icY6G5+JDgOHpPukBLv2AlxsC04jeCuUu+5lRXxAhqmXuTglHQJRngF70bpHglm1rQ2wDNwt5Scr
ym+N3r89hhfbhBx7nJFsiH8eQ4a87fvhRveJ/kIF97IyMoHNmhDSYN3aaOeJEQqLdo2/BmhCnPoW
gjwmXciFSqc+OAsPHxWam7mDo+17OdUuiCGzOugBmqwV/agoF02vXmbB55eFJfSlnZEAgmjyoLmr
Cbi/8xo1OYYirID1orpZhhKKpbVjDK7vcIJoDDPUEBPcgzeNwY1ULPmkRr2m+3PO2/UfN3uaht5Z
AxnsKxyio9SP1+EHMmK1kyFPLn7WTC6bJG7i5zns2xEqtD6+r4MmOWiGOu2TJ8473+1/uRvOeaP9
41skuPSB74/+Pk40A/McwVn/j7kzaY5UWZPoL+IZBAEE25wHSalZJW0wlUoFwUww8+v75OvB7N2+
913rXe9VpVQmGYN/x93Bt8dMob8WS/yLU67OQEqirtjMY5we3LCetkXBoBfvnm2okR50uJ6Svv6u
tFavS8GlcNU3U6pWKeN/RiEMl24hOcT7aCl1l0U6fwo61hTyf/N9ot3SX7v1VHyqZdHtprL65FJO
ffYTBrB46AcmwGgff9eG9ecnCMpo/vUPjpcg8WtFxLbI5m5HcHSzQzJBcuy7YfM3K+1f7Gd/DG6q
LAZxchiozBsohY/ipjsWthDE+VqLRyERVOeH54/ptnYKez/qXnxLN9PMRJfuSXQBaQ+d66l9WA5i
jT+CnlCK8HAi1rb93jtd9zcv9C9Ohn9Mf4oKgfbKceRoV85DygUU0mdXu3LTtTQL/s2b8RfrzB+D
oMo0cHWKkfaoKisf9i3gSbk2Qk+nOu3dYoOIbD1Ytue+ZsVVMvL4ar8warFfOLOqnyNC34HOcJwt
CvAuXZtagA1adjtvpbS7t8GKGW4AfM/P//4V//MA/2ffiT8cMpmx08BL+czRQlY74LalAyCyrOIx
mPvx3EG56lUphfWGeCMPWEndR69usuMSK+eBmUl1coOOhs3UVcd8bLwUJqyYolXmphqc2K7exSyy
h2hJA3/j+v28dRpS7ixu8BlVMwz6j2OA2Prv/5y/+pD/cJqNrOuSx0iHl+dOX4E7lz+1saAaZrq8
geenv9tV//ybpf5YczJ5ZdeMCnnfdRfrnqGu896EbfQDG09j/c3T9Oe/43/1VXEeguutDEBh1k97
yONhi1cy3Jm4+LvMTIcipr9YFP+wNaqpE00f+MkhjBsaAqgS7N8oe5i3wWiiF08V2R1wO0NMYtL7
xyZRfrHSsTZfVVotT6ZprUMYMBm7xjq7zqqIWnefNeW1yrpOBI84M8WbfEwssekzyjN2DnMuGrJD
W+4U+0IJlWrRYg350J5JqOysFUpc/ztKq9lfy9KlZZRYhPTea0v7uw6McxyilGYo8B/mxEkrwZbr
ZZg+qqkST6Iqs1dyy31F4MgUMlNol/Eoy37assdhdCbR/DEqpP2AgIx8aTVqnUJp/daqq7adMxGR
z0DIuvQcgVia2qjpNn3rUtkguiJjRmRbNt54ByXes+3npu5muSqXnpBcRw0vdW2iWytI3edWecvN
3GtzqTN7QJVREhZOL64l16Byw7kO/IYZo0lueRH9fVxDlxEQZItjk11/tMLy9IPqGvcqLRbUa3hA
8aspa+pglfvzcEhzslqZ19ET7ejW/V7mgdXUTrr+1oddukxO5b61gYwPcQO+wGwmNLCbnC6/rCJ1
ziVepB+hieu3YC6rB7dz3X3o122w7s3k3Xhytii4ap0PMQiG7NKV+6iI1Z3MGtegALrtTeQGwLwY
J38TJA5Fl6uTjKv4O+OEAbPLseY+mbvupfPc+dWe5SsDu/hoZZ6B8Aqy7KsWZMNpN5wfRTe6N0FR
oac3cTAeHUWjxsTt/aPC71CtElNHz+Pse/FalEY+hXmh7sOGPh+E2M7wBuNxPJl2BBaMQzfnp+yZ
Q+uUtbf5PFdHFlb3EnkuY/WM2p1t4jmpR7atQ1Mwm0+xrDqrzndLFMtTJOZgG0mirg5qtJmM+lGH
HSJJ3zo6fdCiBd7YlUQHuEILYfvK2br7TOY2Sul3qV0FVNgDvAdW59EskbhBuZtrGwE25by3GbtQ
JYc0lt6N6xrySvrejl78Ef5jFzk6uhVuDjruphx+fG9O2rU1d22/EXKCOYvK2U0gtAWSfJUX5tQ5
jj+t3EF1t+hKinBJUdgrjviz2vA8qVfVqoUXzZHSo2F+rg+xbmu6z9MpOus20u9B5nvHpRkjw3wz
N2uTMURaGYoxb2LdRU8D9N/VRh2fG1jfc9J42VGkpdttaL7p5JoKOdUf+iQaixXJcvld4HPOSqO+
/vSGBTqSg5y106U210/EnX8JxqKvZIbUhOn6V5fcZDZJV4lfAB02+dOTm9Gy2BTuC1aD9rPAnhdv
HCuuH3BDpF90FEVnHjuKV/zr8Z2Gk+B2mElYM0udg1kxo+TQo77IZ5GftdawjXGxLHvDPOvgwV1Z
6yFr1aVAxXnuHL28Sg2SRzNe+2MKMT2xg7SvYim7BEaA9IlVOSHgAzKlZbLKDQgDA1rhbQYw84O1
aEds+2srNWRumfws7L7ZzY7X7LoidsZNnjk2JxsjljcxJv13Hy6i3nhD1uSrtjfjbytVyZG56cJE
Qlc/UCLadl3OKOjFIoefVdDMbx5fkTdtR9aFZrz+1kpk+Eao/vStoBh3Zuhtf830zrmjnSsASZ8X
Dlx9HX/3sejIEIeR/GinSmGZ7TK5DaYofCmDvD0YbRf3Yd/lZyuv1Nsy6OIyVr73pPMhbegU78Mn
NYSeWIWV6D5KCYd8nT4iGpU2iKSGcVdTGlyf9Ngy/FSU8357oT5XdubkR7gAkpiFiAe1Cux5OocF
EgfU89KuZkKawdfnJaMSVdUvXtHOWOdjltHM5C/ppAOsMXOnXyO1AKfWUVQeRmum8ml0k2YtRLh4
67q5Ml95Qs0gNdF9a62COm+nXSIVNo+xKWx3BYHRGoolJUUvQ1NUb20UD/Eh713KXQgt8l9MOInD
kgTVt/LCbuvxXsGJdCOASTBX7b2fFdmb4MT0FUYBRI4qWQvqPBnf2yoMv5LFmbFxONH0kpA2f9vO
bfVrAfp+FLovb8Mc9A0qsTfooCo1d1Fd6Bsx+ox/QQrHYOOosRg3xgsHAOUJPSByKUMlVGzpyw0B
UXyqHR9ltWLI7N8Kf1h2ukqiE9E75c+gh5F07NJGYuniGXd0x468iaDa9qXgVa4Kx2BTiHqzVaXV
PdG9WJW8/BaExQ+nZR0ulXufSXBZ9gh5KUH3YA5ackoy7jsaoH+uSfP0igcM+PYnwedUpWV5tVmW
TGFQMMudUg1pI3Hh3JfcRqnRsYtjVswlGFiib3wntY9LBXrhl1m+Uzhez5O0xCUth+zODJAbSVej
0LAvF2sYGetH3uApdsZZaU6OwbB3BCE0azzNsloV6ZjdQF5RgForAR/YV8WG+US51X7LwyiFWo+W
NDQsev4pDwW7il/UL6FP79GuxWzCQTvA3t+jC1WXKJE84r6J4mjV2IP/UjP9jTa4jVgRfQMETKf2
TCiHypYPoa/jeS+ZcJAscBwN3CiY8hRG6aXWSE05VbaM1GuQgdqp3R+lqsu7KrLwL3FamYFtAk+u
K7gRCC7bSh4LjssXPiz96XYxVhQ/79o7d7C1WilRhkfOzepH4YWs4VWu2jtVDYTK9BEVMes8Mv6j
7sJ4ay/O8tDCWRylW2sOSMJrzHqwZfQSK0pGR2ITMCl7SmOAS8sXioLLrTNbhq9b3T4OzajvU+o5
T7OfQ6g7cTtfeiZAr2YuQqw8rXWeCnveDnUUfLYhy/+KKhdn3/AN3NkoWXgIeP9ErjRUIimxJpL8
AbMT76aGkHF2gGZtLbW9rpl3YtIJuusFcNz1tN9SPZGHb302yidTqfYpFLQdBsIWP8ray3Z2K+q9
P7XZVmV4DVTvfYyzgA1LIGM2hMxJ2DIcU4++nJO7eJbNuu1j5xD7dkaXVCg4ojS57KtNCpq+4veH
l8VzrHvjiybeA8F400rLqeDY6vPJAO904sKzUxSbtHL75Yb2zuFF+2nXP88DrN61N30JAImK9L2i
6PUjoqL02aq9RKwSu4vlit1VVmBdNhqBB3s+bqhicALGr/101KLEVDeEU0Hk29iZzyqQVv0UTIHe
J70pvgrYbkCTKtLVmt2U/KCiTKZrBJTDMj7MA+17sd3hYYiBMV6sepnUYaD/1qU+C50eqqLftl7X
b5UTyacqScymSIYeMDEc7dtMheVuUBgaVgDRFDAs1JhN22nG1x4Wc/I2cFzeRWKwMM1YTK4xz65n
KM1tq5pp2wXCPdh5XLgr7bve7z6IMTrxqg66QNEFF/aO6dRN6wGr92eq8aglZVk8VrMeXwwr8D5o
W3Hruk2gtr0tsx+5q8sL3HfzGpl6eaO5JzlOsZOdvMDoY15l8IRp6VzNjA4CJnvLSU7N8Nk0bv4Q
p8Frg6PrjSWyOIJ6WejpbEqVV5UfPX2xd2Uzzju27ei56WL7ZHe6Oo+tnx3sBVMaPdQLdqNWhYeo
H8RRGhG/4NMIXxw2OtaL2eUNNfkumXpGHLMHSBV7Ij7GvEHbuW9AKnyCb+lQxcnxEEtNU15WVMuj
p1hqsbAli4sHYwq+554VIZ3i6nvsUzxI09x71dbtHVA33xvPvZ1n26wRMO5BYTAfVhGl0etEmQ5h
rI64bBjtbasurB9m0yl1ZSSbk7HL5GDZNuxlxIa44Tak9WmxhDjNMunvmmapDjg/MahxoyjdlVHE
ICxDPj0PoUovsOTRuWAoFJNW6qjHahr5EnhDvSF3fXlZEi/7YSWT/ZzXTriHjO/KtUdr1WOnCRWL
7N69qSzTnHrLGYDC/W491q08KQucjNU6wqDH1nAMR9M9QFLSZZQv6a+4NexxyWitOw3sMwDq0DxB
XsQ0zaCJEPTFrSM9aw+JNm3zIWK/ZHXobuqiC/HqzGF95015vtORXIiv7g1hwR1hMUmn6ouBirVX
CIv+mSatEcNoVVu3reUkj37nyjNVvMtNDrh89vJEXOB78k3IGloZNRwV6c9P2tMlOHsCfr4iLHO8
j5fB3qdlj8GEvrX6WARJ/Z2M0sEsO6e/rKLO3tix65gg1pBMbEe6BzFyBRlFrE4qjafXjgLewxiK
5JwWY/o4YQsNAamzlIQETCvZ2gaDC+C6rADnAP5hcNfyfdSWOlio95yVMUqsltafaviksrYB1QbL
gXoX4Yc7Wf5tHCz1phumlt756Sqqjk1lr/zWpnh9iPTzZNxm13vGfTW+le+5/s9bZgPLAYCm+ZwJ
3ecsm9SEKvKAgtZ3hRn475vgwuY63OAiCH82seUeQvxa1gnzwWQAhtLkVxIkA7alTManIJ+ym5Tm
pKOaev0VBtr6GcbpvIX0rdYSUXg4cb4qKWaBjrkd60zglDHhIXBrwTyZq4cSSfXScLBjZ8HLh92u
Jj3Ewo7jtlTcs3/pg+Rp+WCld35NVu3+SlPu2MuQyTWwTBxQA1VFO0kY3jN+h/ISVQkDrsgAo68J
WqRysbOCLapCduS3mlthAvvEw6BwFSqzihWTKyWAQnimuuNE5CdgKiZCFasGEzVcHKFqeTi9NI6V
3TfgNhud+c0t3gEyW6GQd2R7Oaeem+U5iH2+i60MPwIxdfUm9wsdrvwmwajapygtq7Z1Svo62ehj
LtAOJkDaou/MKJKYOWRd3QzZAg9RxAXfIeMMq6GcaJnmtP2YZEu3q/0ivo/acjnnnBtvTa/Gm8bm
ejfKUP/QSz6vq8wlaMUV6dqjyWJvksRZ55ZH03XCEBC/xQzOXS97gQq+d4HqgNvGmUez9JF3TQZr
zpwozrC52qLFPxKEOcioNaZ7O/Ot49DEGIr9kTso8YSnOE3rTero6bEIscslE86vOAJAdMtRHfxM
T7dzMOKxpxhJ78tmCM99mySwjX7AP5xMciZynRuvH0X7uYq8e6vXs0BxwovEJS+/KwEPHuIuck6N
5cKPZJO+cvPi4nmp+eWBhRe3clDiEs5+R2Cka/zXrC+6d+k44udo0nY36rA8s3rjw5bOWHerZAAd
31H6sui1YUn9KubWZkLnNek5mydv3xjdHDPJrjm5rXjP/WuGdUxUA67u3OKD8xi8fQ9zO9w5vS6P
wIt8g/LQC/0VPWjq0c44s7blFJYHEoqXjU6L4ZHbB+4YL4unbUaQxI475Yh3fQlOjG2tbVTM4UkG
xfheL1b8wGmn2y1paG26MZe3S2eSH4idMlkbJzRbHXkZe2zCYMWLSHNsS/1tsk7Ma+l6NG2GRd4z
4DbyTCRV9SbdoTy4HQR07BQCox9pDasq9QRs7FLfO6NfzlttjLgrnZFNMxDWzUD78N737f7Yceoa
kWnC7kIa1HIhr8LZUMY1vWiCcsL1rIrwBmq3X7H4ym0WVAqqobYCcoCq7FJZS9xvNdF9zKyoSYQG
nZBAYXwrEgkmuxuYnALzr8dgKfERutUba6B9GVHQjm1fqnuPE8R76tD8aTBaP6hwcLYyjYKnzmhr
3DiNgvrsbP8lrOgGRw/ws3PVZCMTYA3V0lVeicpoXDwctb3NlsV7YIfxHtv0nyaZPJ7fUMKdnr5h
3a+xbabUflexs+szYL7RLdxDZk3UTBu7eNC9djGy4Z5Lcbed86mkIJlF8oqQsogsufOIuSZ/BNHV
v+KykOem0ctXhtcdK/u0eE9QgBGG8mHeRuXorJJmXr44TV4pyXDcQmDKrURu3WibgvnArxTgUksE
Ms/waUjgycHYxXrEcrAtG8zEtmlFRoC7u9xlJEm8WqyDyXruq3Sv3WnYWcb0F+KapntSrZetSadq
XKmm5tyVoQf7yaC2lg0vzEvp9T4L6LAPsyK/M5Yfs8ir7HGi3yldxb5MXzs1QQsmHbAingHa7iN/
5kym9LMuivEOAqhFmxow1ZaS+zPzS6SgMl62yZQV6pBWiHNkPOTZcxhb/ZcgteUmWuI62dgjT+wt
sGLEqbMYg3VXu0iFYyb7SxNx6l4X7Bt8fwO96xwYxnFqSVEA6CrOQRr26my5IpCbupIOBgHJYjYY
ld+7PTh75zn+S5LF2GQZgvcrg8mI5KZu3LlRaR0KuxsP7Wjh7OvR825SZE9rPVbh9DpmNoBwXsEd
OSbw7tB4oyeORM5jLgj4IISeMxDTYGcb6zimWytrMYrWvs4+EBoTnleTAhuPfhrubcE+vcEBkTtI
P2OzruGK9oh/g3WmQCsMtmXuBz+nKyuMfS4+it64D/5Yz+Glsyx74wwEUD27g2+Fu8TRNj49V7jd
DfjpgsbnuMKPnwZiQj61XqY9N2gu3WKiWvq2n2zVIe61+Ztj+XKiMVZX8QsRz369GTLLQ83NouEW
dzkKobSuRSp8NSOk83WiBQfokNTciTnAuR7y6y3d84goEVhLLOMla6IafG9rx3Y03Ph2NBeH2LB5
coUJRRDFRxnhqbHIMwAesz0LbWgEh9hmWaNSwhOc+LbxsGQ9Oq6uXqIGXWMTmCSEZp4xca2TKkVj
DPuk+VWkbW9vysTMhjcIWeHUTPCsK3e2ZvpwC+ZD68SMCbBf4s/WOksKhlJuuIx6JRiTv6D76XHd
BJzI9749leOJGQl2mngcC+ujKmrCfgQJB2zFwy/iAmTwXqbQ+0Sr1hZpBYX20r3rm4TsV2eol+Mw
jM6T5iRm78h0z8YVO0C+oGkY9mOT9HKjFyMuS9z6dDNXFKShhA3icfIy/1N4nAxAnGd9oeeZD36Z
Q+r6ypLEDp3uTMtD28Ifv+JlyTYuIucmGPv5JKKIuw2Y7k5Rveausd+gmU+y9dAB0pQ0F5mL6lBI
K9oGnMWISfBzLoh4/PE8LFm2a80SP4Lvp83K8KCdMBHG+wny/8nUc77rHW+JN4y1u7smSFr/gJgS
497Hbrwt5NC8t8HcfSO0tjvRRpKWQqTFIWbiw8A304hEIsOtKtJ55cfYf2vLWzamj3OM3j6S2V2u
p+l3I69keR+PNl/SUt8tFacgbS8M11sRJ/TeC5pL6V7YD+kiP5IxJR8GPPujTDJwRRci4jaN6v4D
Iia7uHw9HxOVtgh/qvleMkwjVa+XHfYevQOOst5ZBOtkTUXjuMWwn50So0auY4xlPmRKfuoydvW3
WGLmBo7GPoAXhNhAjkp+Km5kY83fLgqPt3bNVL/gTk12QzMREoGN+9FIBNwgLtUJ9Wb4YjcY0Udd
w7rCh5SdBstvPocwS86Z32E6Ggu/EiuZOOMPAAqZsBMS336FEDGgmBkZryeg7rvmDrgIb+VJrP9m
lZC/j87k1GdkhfCEYagvdmVh7Keu7FmsIlUPGy/SbYxYkeCWWKJ6i6MpQBv2l8eWge7NDHH45UVB
zIssoB3GwerUqtGiPZXd5BKjYmqkmIjhWWn154Qb6G/BsWuLxHvdCmck8S5Wql9LlVdf1mDEp59W
yam2qvKT0uPsi0zK9tAME5xRFPnWps+v2Sz/fiL850NUZf+BwGmHqJ24y+DGmfLgsHStc4eqWRyD
6yP8z1/xf+q+fv7Twup/qcHe/0Xx9f/HVutrffj/dPz+r1bru+/6M/+XTuvrz/9np7VS/0CWc4PA
dULX9bB3/3entbL/YVNmbfvCF8IO7Cue81+d1q79D+m6LiU2/EDoi2sjyH91Wgv/H65Urq08n41K
SPjPP3QP/2cN+Z9XWjOD+ZNxN+fBP9blpFYxx/grzCHIPfPQ8kRfuFkXx5EQSCw7LMds0t2AZX0M
Bud16onY2AiD/dPOShf50OabH5kiOuhkxr3AFrljBoyNvNCEQHhz9nN0eyiODOBnxc1n+M4TlBq7
Iy+pIsF+MzYL4c92EHyVmKQOTZS2d0k1MGAqOvEmZVHdSsdFMuyJO1c4qp+WHNg2Xhz7O+OksaHo
zZiVsTOQsUpnDyFmqpPBBXKXjtVVdqsbFN7CePl9SKf4V+mxC6YFJV6LN6XvIs2Mt0Xe9BlDFhyG
gBHtVal90jcUONbJK115KolZOPkoUOeSuKe3MXHyl0ZUxGF1Y4jtQ3J2Cjb8AexcTR4Mj2KZZI6Q
nljvsMPVtGpzhxdjOD0cFq/HEMhxx7nr+WePasHTvCqEF7/0RZCTNlUZCDCZuMvHUHXduSiQZ1Z5
XugfUZChNNrSxzbS4LTTWJfe3EmQ78BZYL5JZdH/4t5r3yDtL9Uan4jA3xfPCEXCusc47qCcL+qN
017zMTNUuYZKpJKV3LFzD/lqYq+tge/wAMtg2g3OLN5lMJNu1ldtt1F9ZX/EIfOtlajQBIj3qB8H
nGv3Q25z1Z+7KSNkfWDcuPWLPAgY0XfkXgeNE3JHjR02CM8UzmcDRZyv5jiELpXD1ZsvxvyNsP/+
MetK8xB5YG+rxfFa1J/M7baGydpGswhnK2yJpD6bwdzU0kLRsCY2yausCh4UVLhuRRLNpyCs4n3u
yLHa5q5bObuErIB6HeuEKBjLDHlH4DexQ1kYhj+KgHGh7prgu8F4kTHimatm7TBTijeR9K+CuboO
uYdlsn9X0CcBKe6hv48c172k12n0pEpOdnPukV+M1TraBz2zJz8jL2A912Pwk3xE+UPzr25Toq9+
ZmNUxatQe8VtwOmHwzaJJSh/hdRnVxq8+EGEdW7NSWM+d7G2YMZshxyP3svlmuSYGknWDY6mNqZe
5zO5WAX9PucJLYnwtjLNF7LUXcjVJJvHXe42w1sWJ1a1a64TFayLMXLi4vvxL+06DRkfwt463ZxU
O4wCDUN2I6RNBqEt35hlBTPyBQTlOotTKWEiXAKBQtNn9Q7vt9rCGPfvik/iUFpyWJBZJwK7ZEps
e9IQLzIS2+E8EIoLBqCn5mJGz3vO00pvQoAPfe5MEd5NkZQ1N30zotNPxPPsAhU7ESTy2P0OjAAv
4FwYEJ0RAlTkIxeXvdWH2DvqcakYQKE9A5FaJT9p09b1C6xuKHdy0s6u6oLpORwSmolbTgVHtjyG
MsTVhW+5Vk17yoxK+7UevPDBX1LDDIalOV3XzFQYAgwMrtc6r0JksCqcOX0MHJiVXxUX1wN65EaI
152Bix477qRMtRuKQG1oDNf91GU2vpRZb94rpicktnnk0fiBmkmwEf6jV9XpU1H03shc3Uue67jB
GJ1kw24ZLDSutpj8k+PZeNmDRFyXMw+JwG5kRgSbVWkSsSyVbRez6ARBKnDilWJ8dwQx4iV5ZoRc
brzKPDuirL4Rp82PzlXqIXZj95yWsfqSeVG8YhMsv6BAK+x1yLnLOnatwodmwNndMHuoNkSMiGmn
m2FxVkMxTDe+FxD4iSjTczOKrt50hn3oZ71yyJtLmU4iy8bL8uUUw2CRohTINyr4HKx2FK6s2BaD
CzuHzWXIzX4YyKID4Vkx2V/JQFCCh5752fheTXk8GndynANr+ow5nF+v0LWDSVs44CVOrjtyCQLP
lGvlwWVE2TWQIq3U0JJeNYA6VEs7nPt0aJkEx1To7QpEN6IMoZOSzUJKMTf1PILJrZoaEXlK00et
chrtu6t3I5pC68bjMspovMRXiQG+CVgZgjrKt7HkWWLAT6RknfmutXd7vNZ4cAuSSma3L3uzUqkc
JrLFJAtpBdr9o/fa6sNjoL0dAodq28IYYsis7K3Je9yMPMnbrkuCn3a5tJ/xFLrvpEZUez9xUT+I
J60ajLad+szDcHhyHEM4TIIdnNFc0OJnNOEcSoLmFh+GRbfeeykr8L+uZ60Yi9aqVwwYo5/pDM54
x10SxXKxzfQLBZRvUFfQYbkaxPLt1DRXYN0vpl1BItkuQ1D9PfuWfctNoHpu3Mnd2raeKfAoruGG
JqfgZo7UVdF15lsTldWn18plWLW+Nk9LxyqzCfEAbBbeko0XBi6BRtbAXH+qff8LnS5gQOpL555Z
0JX74mbc7fKlrx4ptQne4rDHM25z6oZ84fIZ+/PLkjb1T3If0SmvBut9GmLcwbeRjYjZdkiiJ+OH
epUNquEnTFIK5LdIbZvAmbaEbS6ngscgWFnZRE1T7Tf7IZbJxZpm/ynxEA38ZraJ+6ucYhWFfvGZ
0nV9DMZlOpuOgILKjUlX6xayT7FUbyz+dGIQe30jgd1uiy6xLmLkxowK06cb/NH1r1kavSHOwtmU
vhHjqjNpfOv5+pp/GWd3QaDtxyClJHc9Qs4do6V0wTSqOiIjgrsdFtbFbbZVsxBsYpniR4zl7OhQ
HLtvVS2OHbelg4fD8qQD3ydqMeeLbOzInrZWUE23mMRrsY6EAf6I2dcmMrrL/iuRM0P2YOjXZLQV
F8nY5kXiAVccoxzzexQLWY9DqZx1odtl77Ye+SWeiq0P27GCtz7FnTw1Egy/FCZdL1noHosmHM5s
MP7Bsy25bNp4YkrODGy69ZJSl4xtpHPDwK/bJbC9eGxjMgh6pT/mpLO+qRonKci1J2ufEM8EvE0G
OVqsdjezj63Oy9LlzqsTQs0kXNmKEbIgE9CZHiqnz7eyNNVdBbB2MTEyVNUSAk86IoKlmKdtIOtl
l/dOdouts7qKhe0N74l9Q2SVOjJuSjaSQV0BgRWMGze51gXkct5xka13fcXEHTA4vFE54wFiLEf8
n6gz67puIRodj+cNdLlEgSnE4DWPA8OLd6qIgzt/iPqj5Ai35mkIHyu1lPiB+t67pwV5AUnKEtTj
LkxIMMDKfhmdSp6xnZj3MIzMfMpaRugHTXAOQXJVVT6kiPLlm++q5JWhRtPuKhIif8fMf/YOk8aD
Xc3zsEmcOov2Q+dkNkmAYUJkmTTDq/AQfKMwItoYsRB6dQGUwuUuJu9+DGrgIrfO2FSE3+jkkBdd
zdLHMR/ECB2z3MqlLg6jFMXNACO9zipmcCtLWfYBhqU9z3mnnhFMs0edcONscqdfc0iOjw05HLdh
hXC3crrGJUm2VsNrHTXDcSLFYBdr7+qu/Q/2zmxHbiTbsr9SqOemQONkJHCrH3yewt3DY9YLEZJC
nEfj/PW9XFl5KxWloQvohwa6E0gBUkgR7k7S7Ng5e6/dROEtcTFVhZSqscqZ52jy+irSs9+H5hkx
FAsjKaV+cLBoKdHljQbmEG4Pcgv9PCw3gEZsYYQyoBBBbwQM0m1QC4VKtosWTdol1iuUvNAVqg07
Ew6+CPyECdit+cRkOYu+2JYvjSUXV6EC8YJmmHGbeDB8jbFj8BP19mNbKvuJXZ0OuoaMBlhPywbp
K9hduqYOLVKaV4U8cNfVozlvc1FZlF+1eivqDKMDCKYVw50M6atjPYBmTS5EmKD3ZfAO1CzwUusZ
mGO/DZka3FTyimIJXO3Uc4fugSeZ4P+6YAXINGDwGVfyhYZnE4GbERpNrWjyN7iGc/0Mek/pl6oG
PuvFBbehbLq1D2VmR2hZbdAuwf3bxT5KX3NipuQlRXCXgEjxiavLnfuJ9uxDeCUaQekgYbiisEWc
R2DbrNO48F2t7LkWDVpBHZyoB3RFkGrUUKbPnm1al7EptKfan5JllGf0twLVLCvLVjzl9KMXmemM
T3WWZwdGdIDTwEswmJBVtshSU593PBqHUU1+uGoty3zRQ9d7mpLcXwtTXbfkOnEuQWHgdvPoY5Yz
kBfRGuH+WM0Tp6D31doT0ZSeFd8LkCpbyohoa9vC36qsoaenyaFdSIz4UHyh9BINYJ5ynzGMxzAF
hnHq3yqjV/cjlBTMak3GJjc6yBWgEj4P5VRsM5N7Yx6LzoV4aaA0AxEEgrqEVg7eGrfjTWSVPVMl
AFZIEIJyU1QYsCDyWcRDX1e1GYWFdcMS71MtI/e+V61lUM6PkUTnZoKJi2lPH0wOX/t8HOKbpGwn
5pU21Z4u67sAmOdX9OTjVtZV/8nXBLUbSpmTxqHoFSJxDurDttOFWQtUsZEo5X1XpF6/IEOVJSVl
e3jFk4JDyrQmf1lkiv1TR6irz03QFgCqUJ88jW7NWDbkVHkz1l33aifCuI1TMeBfFK61cvK4f4b+
IgHXsUsAv0zqU+gXfnYqO7wv807rNIC/6TCu0UDZM0PzwqMkF2nhxkO+84wgWyXRpDY4jaZFX8jp
jHZIHawB3bRes2qZ9vXw/P986+qa9vrz1tVWpa/qb+fX+vXzW6qK75pY13/5RxOL4e8HT3dAounC
EQxF/ruJJYT4QD1vu1Lq0hY8xf/dxBLyA2doSRfLNdHkGB6Ox382sYT9wfFsnfmM5SFYsTEh/QdN
rB86OqVryXeWDY3dvGACo3Z2HR9hTTIYtz47VGV9TEs/0rqzncmtwXkVtgq0vzhEmR6cCwCcKArM
zV8+uPMfHqG/5W12LqK8Uf/4u/MjO931ZbxrrUKGNIpejmoXlzoSH4h+oOPZyL0s34OBpFrg9Ear
bKmZY3NwbQRwlaWQgk/tlyo2HlMrOvptDGCsE6+WZG8VGoxaqTjcRpnMVugg7vvWGuZxOD6mzVjM
hylOYMnFF0MGxUVYhBj6mb5L2+iFAJBHc4i2UxYfQYFuwzSzmGjV/SZPVbDJas1eTm7RLKmcAwIP
pzfb9bd0PhbxFJyrUYHyLpYABO6rrD3KLJF4S8JhlruDBrJSf6k0WmkOeV5meRj8pFkaiEHyVL8b
CZeYFR2/jH0T/Mb880PrKJ/u+3hCFGfEZFRDt/NipmEdNhVg94jvIuPiu7gnPA5FpWcuHOZfLXK9
yC8PY4kKMZfb4irNsAbgqkqtO9m/GoAE5pXdbkuByL0laJ7f9z2UM5iFyEryng4ozuhFYoXOrFQH
j4PsEsVnAOi9a/ljnFNThZ0itZx7KfCedrK7rSq5/fXN9EMf2vXt8qT91ZuJIFdntuh1u9HvzzAs
9gAFhhk2gyPtDH3WWR1macYQYBacFpoNAQERvCOaVc3MbqoNY9NVVAZ38TUqyDM+tyAP1xODoRlI
5GezMDpuvsTeBeEfD0MbVNNvLtU3BMF7D931tfPA//W1J/Ck8DDpyO9ID/IisTPj/kTy4ho96iUC
ss0M6RGJzEvn6I9O0sy9LFwk5C+VUqVzLOJX+XeVLuDkgPb3xMEz1dyTxQUczoxWxO7Xn/E30/2P
Xuc7F26Yl+j3JAzgtsVvDqkOi83Kb8MLcyVOwEPwuba5edziPjXju6lW3dwPA/1aRM3rojwUhehn
mvO71LAfjWauH9v1zz+/XqI8YJUR/6MpRT80YFd3XVbOWmbhNscxDl6/frc/vSrvnY0hraxAp8dg
jeWhSquDajhgVM7U4LswAPDKvJmHugMOwBJrFkD29TDymVRnd0GmOAHp4ckPGrRIuAYCkhdMm1BS
mUYviDPvhKE2RSzffv1qr7f5jy7NO+PiSGYNPK+i3tnibUD+ZQVvXlbDRAC4i+GJjtpvPpYfAgmu
n7rx/adusxpGWdRWO1H0WwNflVNlfETBujNcprv2vtdxsnBe9ezfoTt+einebVg+VzwfUozl+P3v
rNHdx3iuqUc5jameoOOIaKN6HLSHJKAdOcaAQ2yQsc4FRwPlad2QUBuhNkC42szSQH+OqxZfRt19
8gpm9RkEk7kt3ew3tv2fLkbvdjbHHjXHH91y1/TdS/lNahZ5JQtISyvfDl67qN4UTXGP6O+BCnSY
uxbRCkYINRim6Jz9Zkkd1ywanD80xvFI2YgLnH0/RJ+ZnF76saSfdu0LlUJbqkz/TbLZN6LQD24j
+53he3JV1YeWWe1kWa0Cuzgm1pVmCHnZdO7rMDhNybSa9F1ltGvfwdBBCE/UNbuWNkJra6farTbk
Sc2HuHrRaGuhYoDy0i/puG4sfXhtCw5wdXQY7fgOvob+m5vyOhT80e3/Pmoyz7WUFGGvoiNtLnNE
72ShGO5haoium5KoO3o9ML9gHAg4GVrYQz1JDw7q6cani5m2PenvInDI1XVxHcJDdKVqkTDDZyc0
c2b7GD1yPzORjKZQEVNo4Yb/gF7x0fTFw1iYHz3RFrM+Sdetil51BZok8OpLHuqvtJSKBb6PvZtx
du7z7qEkwObXj/03CMePLti7rcOvkoYhiyh3ICjnTh7tiYbdZY731tmMrPP2mNTPXM+9PZkrq26Q
6TmrPM1/l3T9sxrOfrcl5G5TY32xyx3J9vqcjJ5szmoM9VGo8FxSdHgoZheliZS4LvRLYlqf0Rg0
86iVTLg8s147FqkB7hgs0tHmmW6/ICxHXWKLFiU9wGArEy0OmJrrRLBztiin5hYTTbCKjGYvwcyZ
Zb3P0m5vaTly6jwEABq6RGy7lYf60oCj3idrNE6wU43XCbcHZRzU9CpD/yW0SS1ojhNGoUhrYctK
Eb7rl4IGI6iD+qPtE51d2f4ZMYo1Mwvt2OXNQ5LKp9BMXtIoP7husbHS4pAF5qYMg+XQO/WqCq2X
X19h47pm/OgKv9vlpK561+mMdqdfKREqqO5VZ1UL4g/Z9Eyddg1ZJiuzJoVKaxtMan1uLEF+Bwu2
6mTlUqjMceu9eoB8F1FpgV3zAxiNTbOr2T9n9UDh/OvXav3IPs/eYL/bMhm9BlXH9Hqnm/2hyS5D
d6Rdf7bMdF9k7SkZk6Xn1Acjq0C0aOHSQF3ackLF9AW8hboG67IJDxc/SBFOX+vR/iyn5oJbe1/k
SDxQSxeuPseSvKkBWKdWwDv1d7GBRSBL1knxcXScbUWHbT7K+pI4cs/o/exn+VIzblPn0FK98g3t
Eje2XCGlnkdhuvz1u//plXq3B/vTmDJl6NiDNc9am9Ct7rBcBcsGq8VWuLWc+y5erELHKVeQ4MT9
qC+0yVtf9U+vEcjejRVPEFKBzy4V05KFWbnZUhgd0QMWZGs1Yu/8zYv9yeHLfreNa6NLL4U9Zhdn
iW2gnRuDLb6k8UYlhXwMUhDTxfWZ081WMl7nlBUQqYRuLLggAs7ULLTD6OxGcXvXZ642n8iHvvE6
5gQMERuUCma2op8KuVv9psT5VmH86El4VwWMuF0izfaKHZ3cZjFZmI6IFHM26CDFqvOAk5thydSb
6pmEu6JfdFnuzpzWTmZZUB3iKbowhDjZ0/QKQSWYlTaldJkCuhxw3mJx8zE348Cdo7Zvlmkq0xVm
X32GsIwzjcQRXSXAwpSIXlovODcwQOe4zy3Gt0myMY3KmFUaEJI05AsVAmgGxnBWy6aBtTzGF9un
DrwWkuRqFoswoUczpi9uHZ6jXqxLBoo3vhVy+wYgtPKlQ3KHxshcR2PqWCR64WVZ1t21ztfzYa06
56lJGkpsSXAadtAGun7ag11wzdVvbpKfrT3v6hhRJU7LibbcIWDloyo5XijV02DtM/KP6CsG8wBF
4zwgLWrZYB4jkEKVwIExthWMOpZkPT0lY/0YWfZjfw1pneiBdkHibOG7h4uRpOTFr1/rD9PrWXve
B9aCQyftIS7TXZK4T3ChPzYDnzuIhUertl8LIzxLzyGiXT5lRnhCS9is06JmSXQw5045cpHKiM4K
ncUYR5ffvKifLIjvQ21N1tZwkDktjkpEJzHGWC2jzmjufCLLQ83pH20DUL5RjvYyFPh/ojjvN2ml
XcX6oVyzptjXfqxNqpA/Reu69YPfPE4//cDelQ5GN0qUjHrJkXbqec4rb2abCr9GiryW8mnYIlgC
QOCc4Dwxlfca3D+OrS9lxmlvSAfrFCJtWWmIkugt6MW85Cb8zVYifrI+fdti/nK4E0TwuGUrul1u
JfAsGMmWEp10ANy5fa67YunwlLe5tTIbGAwivP3NFbu++x8sMpb9/fEmA3wgjJRZhB8RksHoR8+u
PbHI3Ye+i65FXysPyoYtFwk2Sj/2H5TyAfHC2jNz250N3rCfTLY04m5+85J+Uty+D6fl4tt9JcSw
k133YMYpBKimG2dFMpx9zC0zMt3hRib5GyPZfc5KwdTtzqIXMI8t8tbMRouX2GeJxiF3T6vjV8fV
fhPx/sPU5utT9+97nl622tDu2hAVFD2d4KNPsUwChkAv2hUKLW8lZsRNrKKo2ye0yhoabQlH45ps
qXknTEZebleuxq6NdtST/W0TONECFc7F7szl5MQvUnK+A8aBDaH5TRrvzzZr693+52NXkl7jtuhu
uwcbnMZSxagNGszAZZ29iKT52AfsD9Zo7SyrebVpRLKXoJxFEnXMHByAEUpuq5XmipxvxrMDj0E+
0FzCgvK7Z/R67vrR3fhuy4NxMYVab7c7QwDG8PT4RlQ4aCM9/2JWLWaiIjjhoX4o0wkYbEHyFZud
RHI4szJeXWXa95PLdlX5CJIoxtp+oZVGs/52Z/6fFq7eRJ9xQBdfm//6Tqr6P7//LTLMf/7gq170
u99cEUHNeNu+1ePlTYHy+bP5ff2b/7tf/Nvbt+9yP5Zv//j756LNm+t3o+Odf9fE1/mof97+X7fj
a/76b//gj66/ZjsfaEB6yE0dy6BvILi5+jfV/OPvmiM+WGhW6fsL2zXQrvKlf4pX3Q82xHNL1237
2pO/djD/bPt/EGgJr/+ZrqCTK83/qO2vv+vd2GhnJaMJYbC5kNZObPb3i1xsxXResTjMTb1qbiCL
wOK2c2PnIYm/QaWUrJqmTA+1EzjwGQqrnNeVopGVYr2ZTWNY7VPSX2ieCuuhHl1nU3hVcshdj+mf
2cEbSnt4aTOOF92d5V47/D2xl0g7cW2VlbytgzYnEMmNzlgW0wcjIeFhNiaT+QUZQLKwy8Y7BwZO
gnaE4U1R5ht3iDxidIza0HdYyobkVP/RVzO74BKpobqpdDt5jBFFoKJPiErjwz+SUWYttHxKbgHD
Jdj8xmSHAi6Y41fSyEwoQRsQ1VeevSDoULt6+EEtiShhyq/epbTs7blkCaBvnQiVz9UU6HfBGPmb
PkvUkbCA4FnpbXOMsFCYi2HChOQTFfUFeBMYh9qrVlbiZkdM/d0nqWT4bJGpwycufTAdQS4eRNHW
Z5TOLieaTjFw0OUrc+bglmMr9WQD7WWWFUOwRTdX0O2yg3NuVfFG2aj08KEGJwPqCbpijWRclwf+
LGKRHXB8NQxuCHweq9z+qIQaF5pbXeU/ru7vQ+roF+UF9dFDWlWC/jGmveUobxcMElxtHHYHUSLW
0GB40G0bnYsvbbXkm9GJTtz+MYW8vDWYYF1KhDIN2qi+e53qtniglmq3QZOkT7jy9a3hDxUE+byd
C09qG6cXwUujgvYGbBs5IQFb1GIyy/TSoBec56r1PiPncpcC4yOQeadyVhCgMzL50nbjhD1TKzWN
OAbb9JK3Uj+Rme4dR+IR1llbJXsRW+iKRwUiQQGKRYJRgQZEZap1Wyzq2rmjcfVZoXEmizWD+YJ6
Dt5cG2nyM/o2hNHVyNxV9cqcl5NubLKCYb1b4DzqsoZYF3PqzqOvV7TlgtAil8lixOsxIVggQ7KO
TUZkggWOKJoJb4xvvKwa54MpMixOKvHCrd8mGDzd1lxzU4T3YSYRyU76UD734Pk/1s0U1jNrMnK5
bsuMQqPVi9J7bXTOBpOVkD1cUQs+BakRMtR2iTIkTIxcbFISUkxYZiOMUxtGzleEoUC7cr9RjKhy
miMEtaCZTUOcIM2YOhAmEjvcSiZkTKpHZl6gYPKnwa6JLSEmGl3pwPiynbmIOJ8qr25OcVDKjVGl
0RZyTXgjARItLToppxC1ljZTXRhtR43fE43nncNQQ8Oe65Ob45O2m5MpIPVJfKev0HJNpvWsBcwn
1CGtq+QeqTcv0ogShuqdDDgqT6QfvuIYvEKkiuDVjHHoiLYKjrgqKXx0p+VXNWbl1gz8bEMgQXNC
SYvxr5HSfZKDlRPIlQ/omaakeBpCzrooZmw+PR3x8VwzItalEXrdNhVN8WTUbj5wK1d8Wz7LDANb
Wj/pcamuRiWsXAzuJw0JgD6eMN8MxVyfCLG7xhR2DyFa9vIGAGLM44Z4e6ZsII0LwX6gHrSGU8UO
/Sqwlr430prjkhc3qzbD0DcPVNB86WvDsW8y4yohFn3MdW7I3YQ+LONo+hgk/vVtfbvEhgVKYFmy
6lFzDy0fWqmNCYqnnnCbLDTFcKcPPGPA6gztTpdR8uL5iVkuS6+uXwK7EnSSkbXkQWifjFEXO+ET
BAtfKbJ3ltKmpRVY1wFGW2MrQHo83Ls+RIwcmy4/CyzJkxUNivwl0e6q0s8OWtgYSzv3tI1uB96G
lO7xaGQtKaV2VT7FgUYsaU9T6hagy3Rv2R7YHaQS/SxoVP1pSAtrKeIO6VgVcS/aqAq/EJre4FiK
YsxFUjK4ZfQ81I+DG1ZqhjzS2KfmwNcybAPmIivjidSIiQQNAVBlgcM5flOWTRsjV7l1whUXuQt4
kW1/wJMfiUVXJfajCzT5UypDl+fEYOw3HwAaoDCrlHD2RDGabxXhVjnI1jLDC4D2k9YNp452pfvt
1H4uC81pVrhrMSnpeQf4d+osCOBTVr2qsY/mEE3YtZyqruDJTRKMn5ZOskdvpUgkcYw+qg6yLyb3
eh+nqjw7Ba4AEA4Ri4ibl/28cdAr7ycM4dq8bmNuYFpjApdYUMaHqNARjtRJJS4KQm8wr/PEiMh3
cf3+JpaDZ58CYRT3gnRDFwW826W7TrlMwqOsT+UCXaEndpIsbvcrMV4thzvobWu4IxDwseKis2O2
RzcukPRzQjlo8s4CLGWRWQkt74qutUfIYak9nCV5i4JgqrLuAnOlmab7FLSuf+9FstuWHuv3Uo2t
/sDBlkcGdRFu2Ckntr4WDpmUgYESiDeek3FBUY201Csj/dyjuBZvKVFIrOHKnJ6gHGlsifS4Ncz6
ueJSc8AhoUxaA4nr6fCRrWA4Mp1ifu0PcYm3QYfRkKUWpzIAPRQRttW+OZCsP4Ye3co5CHXmGIrg
tlsx1tWiRdu8SmIzuUknhgKhbzJQoKHIYk+HmEgpxcvGNzF502MrBaYM0oTST22o0lXmVfXZHMT0
iKYH0T/cPK5/EWurMEv1TdOR/Tdjd+mWblXlZ3BI2p5SvkhnMbnmkE0y7I92efXa15gqUCLSsQzi
8iOhV92q69zkZrIzcWzIu9wiUIQgIHX/Je/q6jhoRrzLceZs0F11L3YAgBNTQ8fOg6keg3PmP+Me
rxbC6IcvIa20B+nQWZwNRqivM9mM5zJv8ueuMshWUb72aHZNjrODIKKtz9a77Zj4PvARuNj6icDF
5lLGK98a5H1qp1A56HRGpxB450NBkNCNBgFyha+62yVd7N7Y+M7n0vFcgjizcuVj/fFkjhRV35nU
bU9AA7IliYhcshSq2Qs+kHxrjL5cg5ImsmASMnuGON/uM4B566Av6w1IKghLjgy3HZiafTOiZTOw
q+xLZJYErpbltBHsZQlvkjnFzC1tBPaNtJp2Tq6K9hKNNGgIykxxXhpxi5eKhCkyWtluGRGB80P/
nHX08VBTCnPbg7pa1IAY3wTqtnDWetebnkjnftdjEPio0RfZclpzlsQ/wfoq+yj4WAdF/dXG1PoR
AJV8MkDeLJRTa4R4jqr+in6svykIT/zq5Vl1FEPa7VAzsjso4jzR9Ya3GCSnIxx6sNbI9Y6tng3b
GNvooVMpfU9pNNskMMoViIRplTtltW5SH8ZMO3qsZoJRvUqIwSK7aJGnVr9UFcq8lFp6SbuQh7ay
xs01zZZb2+SxCfru1Ehdo9UqBNAu0tU1KcsXyEHuCgmttarEmC3jPvo8TRm8hEyMmzpn6RREPS5q
ir45Z3k2EvbKuRFie+ps7qQQb9SC2LR00Vj0U4uylrsO+hBfmSjFY9hj/B0YIp3fTS9VoLonw+xD
mJoJFC7kQjsLsNtzH2bm/hpOdyNUV208kYbzovMBIhoiXriIAm4TacdvyKEJpsbhvHHtxF9UFkVf
nU31Yxib0YqSJDoVjKU+9nYR35pAp8+4DaaXISNSVDSZfRziyZu7XTPek1GoHZ1C6cvCcYp+5U0R
sA4iw49hn8c+lapr0rOaEzeLhkcSSshwocH0bQzzBrPbnT2RJ1/mubtOo2Aix9zO9hDICIikEvia
FNn41SZkARt2VqdzZUDG6kStP7hZmUNGNvwjeixOSf4wrkp/LG5wwX/Rcr14rNAWwIHr4g2YWGOW
4Ln/GPeNczJLR4kZlMbpU2sJY2u6KR1ch9DbTeMzNcYjH3ifa5NiIjOEts0RBh2k5VNFaACYKuSj
VS8WmSrEjYtZSOGkN0kP45T4JmphnFXgOXdOF2knuL4+tkMFVIuMhqCf8V56H1CQg1IZCx5eCIup
jBlcn9GScfYURiXpCTaUUMo64x6PToegUq8K0E3EHGAeU/2dKNnQkFWU6mTZbbD204qJoRMO+24s
NZbMEfVabPTttoUUeO4JkVzFbAUwCwCM6ikslygJ3dWQsQCPRUjeB3b6J62aOrqdCES3dVxRfpNv
KWGUXlUbYZ4OuzG5MknhrME+6sIlJvNq2U5MHkVVxGfF31xWhqcdEz2I14hExGaoxPQkCtnySPfJ
nhTZGGoLmNXcrAG3x2mzgOVP2z+6Zjd72vjq4r1cS/JwTl2CLIwVzy9nsec7S5jNztFJSrH1VWQd
ZVWbLEL2qM9ZbfIVdYR530MsYuAVyNXgY/UzJnjSzF9Lb200Tc1+a6Urz9TGhRvaWAiIUwEd6QBp
+9JOBbZrN+QUNROt3jL9GL2jy3lgUfSIwVRUYlrhel8haf6Kca29SKa4o/h0niJqrl3Wm8aNi21v
VtVq2IkxdHfN0KaLrFcdYLAx35BAYj2D9ChXE9dwacE7A53oyhX/OzuOo8mdZfigmDsdrjMnsq1W
E7bKbUSXVwViH0rNoJrx8iVEnHZh88QTC1d4S6fmNMfiSfQq2up5yLH40QZmtKQELW6QJ4IfDDK5
sT2VbOhdjJ9oJFD6hq7aYGdsN1Ec4XQEGbCcBp88t0RP38BB0r5sM18/kuCtoRkAQNDHg/5UNEN/
VybSB3UG6KOM3frNSdzwdmzyck4qSb2cSnqugx1LxP1ZFXwG86bPAeUNnzxAXkvLMsSzDqx5Oeoh
NsQoAZ8JgzDD1ZQ360pr1D1H9n6HdThamyGsRNoASfdI7yY7Q3StIPaStn0SLdHEeO3KS6iyaJXG
jIJkPFgXbHLR3jA5dxIHLjZmABU3AkKJf4dsuGv7IOWBr4u15YUtxhIprymh9jyoA3MmnLpbCb0R
2BmibB8NKMLBRnE6czWCj41iqF+1Mc7urdDIJN5mHoWmDRik+oMx7tH6a8umRqRObqbaBF6ZoMUc
urvGTTj31pgZzIKT0ixhQLgiu1G7Xj1z/MT8K0EAaLBClUkP1VMG4M5Sd/wYtBCAABk2BKOGOWPt
KQ220HDMbmYD712EA0J41zLLJ6ALaMfdESedrYLd4EQgxyxstNT55YyUbHkwiGZc54RPk2FJxbVn
ItP3JBT27XmqM3WijI+XQ67MA/V3vykT/CYTD86qiMzoHg9fBWTDtfJ1Vk7OuWdruGMUjSWXsEsk
nj6crXme0nZpEUYtylQKnymJ4L0YhZODgB7VyXSD8RhNpEA4qgShY3IMw65dT96FA8WI+DNQ/qmD
LoehJbe+6k5EaGvVNQP4zjbfFbkRPuUaq65LzF6woA1OnkcF4Qi6TL+iAGECmJAhuU+IS7ilz0Nr
pNbicy1SPDnkaxGqNI4XEgyC49WtfQ9xrdsM2nXKWKbdlwZw2JoohXFPTiLTsDEiJIqQ5Fut0vu3
vmu1vVuGHqiYIXxKyqJcytaon2GhlcsWxy0US1YXDi54J69235DdEKfNHE3W2JNXEZgvMTF5C1jr
IPFqp36ecl44XbBo/+19caSM9309gqTDuFzd5VYfPslsrO763PdqlmqzOzu5SJYGLfavbhzzZ31I
1cT9dOeV0vtDR/oftbR/2q/+DsdwKt9yAFBvb83Na/l9K/v/ys62IWk5/7yzPQOaEdXMJ/5ok2+/
/OPv3/7FP1vbjotsndxnpOfSRdp+lbz92dp2P1iG7uEeNWzHBdmA+uOfrW1k8HS6helRLQrdNa8N
5z9728YH3bCk6dHcoAxyPfs/6W1/e2l/mZTw1Hu4VSWEB4NpFOP5dxMTAu81lNoZJEVAhjM6Mszl
WqOdxwEyF8CYo3AlFmI6J9Eg9sodvHnVOvGMh+8O+Azy8whGPpCfpq7pQb6SHo8HP5qFQXgAkYI5
jYWldxco5nErL0QNQTmKnhOGR1ZM+hAVRNLboFKmFfXa3FDDbe9oD1LEl6aIF2WpLcog3k2lu64z
gwPqfkL8YrFctalxO1WvtEC2YLNXQ2gvak9bB/XaC+O5TOytYYcBuV7lA/anZjalZKOxiHyVwkMJ
lH6tCwf10ojkW1lgvdoy3qVDt9C1O5NqBp7YCt/kQo9wfjmMusoSySarB3QAMKUNXaQoSfbfzGB6
vRp5T4KMeBktQzpxVpAfnK5CYzZat52HWS6+IdP7vpt8TlD+wc3F2dejxYgAbNBeB9hBwmipd/uW
pDB0JBJdY5PfQp89VOZjicFbQnBQ4rPd68c+RylWCuMrvehHQ4uQMmR87p7bnkqXS2Xa9jkX4Aj6
6RLIFveoqSHGyBegyo6NKdaT1bicRhKKNJiXBLTL9N7y8tsowLc6GQesCTDyx2iLe3qFyv9ZGhR9
ijDpcXyJ4uaJCgQ5QIDEgzOdaX5lFnlt4c/dwFkX47PvWAuzqDeNZuyGxNs5Kl24JYSmHp4d6hf9
2g6o2R6byl1mumL/d8o5mqcZCQDLwcWJOfmXuC+ZFQ6rVpuYFHZ7jU5WUOaznhU0QPLtBYA9YHFU
yAitdpw31XgJObHFrjfDVwb4Hvmbaa5Gxz3EXMpyiA5J559V8uACKANUsGc538GLI5k3+dqigFtg
3IQo7pdzFXRzSMWgLJdtWn0uQ/2MdyheWT15Plp0cFVjgm7Ud2N9p4f+M/YkUKJpe2QIObAFpkds
churF1t7CPdjMN76Qbm2B+PgZcN9wbRgBgLcQd5krXXNXFoh77JMMYwzHP9qhpVYphMD8j7NL30w
EnR8pEs9m7jyPpa5gIQfMTSvwmuf6R1AClXjkxeUnx2DdBiMB6W/19RHF7CUMIlg16guOUXkGjFM
+b3pxW9+Hp6SSZWzojLIIpO7ZAi37ag+jliqmUWp5zCyUkIT6MyrtP2qddNT7mbPTuqcJcZzJiPe
EwN17L0DwmJNVSj/RImxPsvuXG261xGz/mVpPf8xwP2r9YXF8t8XK88xpUVJwDDunQQj6OG00ENH
9mG8+Jwn06iau+nzr3/IVXT3r9nxHysik0aDn8HqrJvvRvSFAM8YlvyQMOOWLLq51T/++icY12/x
/kdYsAIAe8HrYSX/fp5IfeYqp0PLY0vjNmY2Pgzx0a5sNFfuprC9ZVoldyr0tpDUMJbU3qUeikcP
3DiZ6MmrJNAaMagwZnKABJ3am1HzvsDOoOcri12ell9Brv3x2f//Hf7vxjVN6Oc7/Jn5eVP87RJ9
/s629u1f/bnL2x8MtmtbOMbVDciM+F+7vPzgsbFCUUL6doUv/WuALZhgC9u2yAFzdGqEqw/uz11e
fnDRg1I6MDC62i3lf7LLi3fONfKZ8ULy0JimcGmqSevdLk8aYdClscpoospZTP2fkQ41FhoCEmdV
V9VWJO4WRshd0hZLWTOLCf8Xdee13baV7vEnwiz0cksAbKIoUZIt2jdYpm2h9463Oc9yXuz8tjJZ
sRjbmsndyVVWYnMDG7t85V/mO15zJRELt224LtR6p2XVVrfMXRuLtqiefDd7MtD+IZ/nGzUAqm0C
Vo8wJqoA35G6DkO/n0uTBsPko/vhmxbivXrvKXW10RvZy9A/aatDxAGYhZFXW/6cloBfqUbgfFOO
uUuVzV86a5cZxbZKglVbN3sK41u2zxrr8L1q5EKI895U04M5ItaqTDfBPLiLwQFmKGhv9l4X2Uda
dpuxKO9RNrnXx+AeMvVdt9yanX2YeljAUfIkhdn9YJtI2QZ+Qe0079q1guqvbnhoVxyBCh6SaLkJ
bH3TC3eoEzjJI6opN2qylrvURQZjlRb3Dedtii94mb04S7Udh/JxmpMvkrhG597D/eOApLuXqt2e
j3+gA+ejkb12pPFOfxij6djXuV+M2rYIh9ukHPZ9XP2BPiHI/rkWl/YWnQhagnBTVQSMwVFRtroG
2Y2VTp1CiXOf+93gU2JAs1po16a9tp4006e35YEYRT8q953QRuExddvqQUU5YeDZMwx9ZAX7Bf54
hpSuHVVbqf6m2qeAlvo0t1gO8BcgBqg0ACrJIv+avQ7g+A+78CeXgQBd/HWIitewOaQVE1iGwmF9
bXVKr1NCRKQAywlrzQttrGGC7KhaxecpNA9Yu1GVUN9zmnsLTPz7oFc3UM+VjQ9FFvp1Vz30+nmy
KOokNXYsufP0+/e7Rp28viBvCN9VnAX6NY6t67W4QHY89AuZmLMMcy8Yd46aoteXgrGfqIFJyUtd
nU1Vuvx+7Ksb6vU90ZBTHAT8VLoBxtV7mlElo8ZIO9YOpP2SH6JMhrLgd3K0jpdQbL6bpUIxONRv
gtjYYGi3N2oKdU1Pu0PxeydBDYNEXaqfcvVS1v0hik9Atg+5Pd3//lmVt1HBv5+V9IlusEKj61py
kA6g4lRJLCGOWx5oU690jOuThOzAsJ8ofrSrrHnkUIK4YlMFd84Q0r/WHXpQzpM8pe9M3c8fh3xO
IVBBNs+6mroY6ki7FAHlc4mukG7R+qnjSzThKjY350qOARX26yCzILv1Hno6L21FSSjMD0afvAxm
/fjO/MjWWzjc6ww5jkmxhwsArIyQ+fuR+acVE7IoeLz6cce3qz9WRn0EhdLSFDWeO/WDbiYvedk/
IT6yoESGvQwiMKlpnMJIQ9jSqjRYHtW5pJg96s9LdVsm6UddS160ODuAjyMExL56BXDhqbX1U5TL
fkPgZLQO57CefR8TpJkDHd+s7BIlxhMa8Se7Q/6uMi6lRis7P9SxcXIUZ+2EF1syj03/uRikj3Kr
HzXqhkhpnCbklnnEOaO9GtUXsLfepCm3aqesUXk59qZ5aKzsUkjRS55UO0epP2VVNK9ixZnAKIJa
1h5Jur8Z4nZQ0aeu2+ZsLOVhDrTTgv0VrnIxtRENrQ0TJ1Hz9V3Kxjj1paBrjfpJtxDQM0/TlB3C
BF2bdg5wEmtvmsI4Rpl5LAF/pH127PX0RTz62BFJizdrEYwSjVSH41/LXROBITlXv7WjQ1KinAz6
hej07TIk58OyviwQx83SQqfA2EDUugxlqdEhAF6M/NqncVFvJacFGd1qgxuhKNXxbLitbWhcgd2f
ac4OtkXhqH627cmdZXq2MbXfJTWeEJg6dVF0wd/sHETW4jMTOD70jqs3KFrHLauiGvLD3OQeknbr
pGVDzSMpjZrot0oafkOi6DAq6UtMi75QrY1e44Yx2vYTYg67KdVPfW7cqFUNfYXyosSFmXZj7KkL
zdzuc+Wkj8hKH6yucmUpdG2yTLdeYqH90Hf+LIWf5apGiEIPMx8fAFpuqVssOUkPovZz90UqgU44
hnmsNSKExTA/yYFQfEtpg0+O/cez2urkDyCcug5PJJzcHBew4CG3PuEAt5dy6gNGCrYAGyK+z1jf
kUjqEd4jQYk8dp1fzMw6TohrlHN+0HBgaLOXvGIZzZD8Vw6mIVTnThJN1Ll27mj7TyuwCITiSKFL
6J0AAj+qbI1UZPLV5LQrpI61VVhjE7MoiRshGmKYAIp0yZR8smpEigaP+PGoIAYJW2A6ODjygR6A
Y2VpJ6A1r7tiHL9OTfONX1yVJfvFas+VE0KZ0JyngTZvYM8PdCP4giV1mik0Po+ps6I1sBV7KrCK
Q9KhfWXpKZOv8uOBFL/0TuBniaWAdJq9FG+claRFl34SBerzUOkSqSlvrbe09iaxEOVOdSuJlHNC
CQvmH8wRjRR/SL90Wv0JobLMm1tklabHUKICCYyvpTrkPM1EcmOYXWY9fMkdo131dv+gWNK92GN1
kb3YsXUklqZ7l19GA0ndiopQh7XENFrfgpINV5PKszyznSSjnx4UB/GMc8Eu0yDYh0rxWS+ydaPM
341Ew7nOehoowwLg4KwhluPokJFEIEsqDnUCCVkKdgRsWpPcO1F3Ju4T+TYcfGf6VNpN673+aYxa
P+hh4IdlwmNxxEXZC/xOXCftBwNzGMJMmiGvj9YE2QVA592idDc0FKaVMwtltt46LFl/FmdKABME
xNTgWUgkkVcfF12jrJ+9yE12EDGvGuEkJSYcUW6hdjbu8Gjcy5wOUti4MEV4/PFUTssXaDdcG4UH
u3VtBtKT0RubAUI5aFZBiLlIDrbK9fxBXvg1EVIHlSl0wukg5tY9OME0yPdpOKqvR72cpC/4dN32
jYleyqB0PkxJJNsSKkhYg8nMhp3M9dZikyv1PU3Er3htd8ifaSrbFt2ZkVC6olDuzqr9JD5MqVkH
Elt8afiUqsOOtZkRKz5VEK+nJScOxp605YHEApaNOHEVhcuEejkuE7FbKnyw3qzPOJutqgghfMmI
X9DrfARbBwDAgE6+fBS3qsZtk2QoHko6cHiJCpLJzSNldJxQRUZ/VN0nibO1YwH/jmEMO8qpjmOv
TZS7IdCP8cAsSImoYFT5oejyCxjaJ1osLwt3WtXsCyu5kfv6HFT8GXEzJnLmazh5lSiOzwPKH6la
I1n5hB/1U6E35yzhpcOm9TljEarI0xdjYB9kCz/dmDTBlVuorvxbLTtPVT98rYrbBABum4YE45xN
Q5R/retj3+knMXcTB6x4U3uQnpBxPIkPHQcqi6HvbpMeAZBz1U83nSGD6OzWyiBmVRwbtnnU1O4c
BmxsLQ0Rhy6cozJrp9cnVM0QfximaLb4C3KcX1BNEu5mZ0OFviZVZ0kaVV8d2E3qwY4Cd0i0zpXH
WjgdaN/qfN4HEIOx1+IWQBAQtgta423/sWwRXTJytua8IIFlOnege28yAI6RFK9LcR/j4naWw+gC
q+mEWeSKiojpihfF6OPeyTqqs7n0hJ5dvkC8FP9DC8uXKdE+yx+SKvBaW3m0dOsJs8rz0n+xJho6
XN0i3ApHfL5CRK06Ojriok9y9cSKOYo/X3fGEbGgU4UKXTFWD5OJN6sl4grzkSudXn3gJ0V7Hgv9
RM+tQTde/PUa1U/ibhYo8vn3dXLMY2vVCInPSsb5bGmPIlcF3l3QRwTaFiXEROguPYREwjAgONhR
YwPK7YIhPlqApNx2LcPupTmXQYNoaXSaIwRyujsbq5o6f0ADVIBeKvWzHvJ9SPHB5EmPRksWgKD7
xg6pu+rRBQalT9sWtByq4oA6zmPGVhuq7CKic+x5vgMfvIE65cLIuLwe/Q6CrkAa5sX8hFzXtBJh
fT6woAxZ8eMcG4eq1VNfGg8INztuvkS7mElA+/XkVFyTNJ71FpFxCgKNFV0GjTrkKJ2SEKNfxAJS
nSjEMpmBSISPdsTDabl+XNLBK241izqEQtT5eh9JQhtKsp+m2HmKZfnFsUf0WIvDHHPb1Fh9SZN6
Cqp1qYRnwlR0ghUWjbh1o4rPIvFFgtzcjUn4ud5ILZLubJIJfSrQWscuDLJVA4ZppLe6MgbWOtq+
/FuTfl0K63vbomjwGufiL6ABj2y2WHQLAwHs92wUdch5DIhLXHqN2Z3o3r3IY0BjTTcosuo7Cw3k
muKzjCfJKo/jl8wJvk+TAsrR/hgSnFWGtrGz5OWVkq1RnHNnp3AVyy7xJ5nuaalsAxm2bUqEAJAh
81WqFvW4KUEx+GYfXrIxvmSZvpkmZ8Oe+xKA0FnJKls5MGAIt9VpCSNgIChOE4bgVdEGs+E6mYqK
i3GHcdt9bHGxVWi3+YGV+a9LVul4kEyCo52hc4uybL02khMykfmcTH5dja0XwaOFOw1Gp+bP6pHx
ENr27dhYqV/Y/TfwfZJnFYh6IEuqYtSWvEBEAMw0jw3xQbjJGulLDvxvLSNTmQpZSTsH41MYZ1Xp
N6FFBJsFkr/kMRMRbZu8oeKcXDr5g9k2R3XSKOig2IXfpUb5QM28sOz9ECLFinZNhT+IcTKaTLiG
EuTEteMr5aLtMCBln4BriROWuzMD4a7Cjql1MBw0FVoR4OnMMLhRJ1VbJTE+qRI7NlYU48aU0O0r
F11IhUUrIdoG1mqFOCWINYWyUdLswQxTFRZLLh7yaSWjIF2XOni8xfYU0wKT1SU3eq6dyhnVsFpc
h0GMCnVPf0OeghKUDMjzIWGtqItO0wcGfRPImg9jBFBJLntg/x8ksA37VjWXlW6YjwaETMdRUk9X
8tZTguxpCC3qM0PlrBP43JlZ4HIog30rs4H/PtUV3o9gfdVOT6GiRNEGpadpg0VSKCeFC83BoYVm
fJInZd6Nw1ziCUNOQ2HrNhudy9wiOziMwRdH1PSVCKJW2eb3Q2NurZ7IFq/n1/+DONSLgvYR1Drd
z1pe9fU/Uw+lkYcOFt5ygoGW4MbJwmTPxUP2gUjzKTWVk4Zp9Apntdjl0Mfl76EZ9JMJpgLULmeX
PaV7q6wbr7f6VrD3v0yGQQhtUsnrcg+C4YzehLhjh+A0F6ZfhCQMasAEHQJltNeh0p1V0/6OWFRP
ExBM50AXb0yyi0jfaoLHlVlxI9dLKnuDTVSokdB2WMXiioJ4XHN+zd6oQZ1YyEf+gzdOnCDBFHwi
QbltZQ6nLB9ehMesOMpmINdK75zBPx/EELltHJ0uudQJkr9o4lod4pFLd26J+8Gl7gOlPbcGjyFu
A7Fiai1+7uQtQLyLCG0lVd1kWbm3RaLZjnciuRDlCkSits3Iab6wNhdxDPRYQACQeRkk3kLcgCMQ
aFcLJiLZEPXUziSQLJKLNaUfNb326XKaXrStTnkJfKmuv5mRDZDmFJf51xgTR/z71nNSrdqm2uBh
fcBJhcKx5OMsDrhP/YDQ41fkcZ8KFdAPInqhs+C7SRGukDkSx899pd4rZuQnLW8dJEi31Fs5trym
0XaFhfUI3AmcL7l02ikilWnzzUJv1mgHx00GKL/YRxVUYFehgwrMnDJHfUya04roTrK4z0GGSLrX
1eNzHlF0NOX6YYCrh4vjB2rCHI7zc4yicy33ECUnixuELx3kj3kRHvpi+NIr5tZQ1m2YP3Ox7tR0
eBx05Zm6wtOEva+mHUaOX6RKwS5PCeY4vfwNfzIZsovhAkKH/zVzP5eJi83N16Ji6VspQVYqPdkD
JROMGBiPrdmP5X0TRJdsYA+kYX5vgeAMK7q9I+lXz4U3V9ElDrkn0yZ+Scw4R/F02lp1/1j18vZ1
DcoBYxVKc57N9BLOwboeEHxF9SZx1So4BSjuN853SC3v9Kn+1jawgfDTodIgwLFp8Za4qhvldCaK
aYn8im6j3MujZ1oSvUvKNdGwQxKDgFzfhKVrIdAzxo2Ks5gVu7ick0TK+eqdQtZrxfNNydeUaWPI
kNBtHFUBP7x9nmmG7kQphWvHGu4SJMdzFwXrfTw0mG0bPr1K+U5apDu0TPZpUu1pKHs9hYecLYdT
tLvsbVOora5GM/TUlAVrc76VCidB7UskZTqhfqJHGwP50hEPihanYbru1jMOkQ8iU1P7UCjr3aHo
Cqs0d+f6UOA8LoOyTO4UExxnansLrPAuS4Swp1cEC0qlbDdasZLH3aRwIoqoeEzATgaFh+/SVyme
j7XoIzvJrg8Nr0N4zsJlijU+Ok9t2HC6BUiCyTc9wi+9EUNVnYx9JFGyqHKqMD1qEwui+hkHdEky
aB7kNFir6uD2ae8GEvZl4nnm2tey+ILECcdq7KFe66E4jrBDtE/BLEWtCHKpHJQYiFK4g8mWn1Od
lctVyoVXmkfsLffWZN8vpHipYuw0wj+toPZDL0FB62iMKZVpceBXVE6MRD9mnIZ1FF8GxXisM8xg
YQ2spKSnEBKM67ByblvcgRq2qJw78qrTC9nrSi4AXmgfasZjaGxyrMRcQ2df1Y6zASn53ZGrba1X
u6qZbwdEH5L6qKGYp6gL0r3TtqTatTKRL4XGfUgTyZMD7bYHi/D7Bfm3DoQpQwoFOUNHzTAtART6
saxaVha1FuAMHtYrkj9k9ItpEe6sCM5Q8pxUhGniWP79oHQI+dmrXaDCd7UYGklM+mFvh1V7rehq
CNleIUKMMphxjsj9+KhGZGavBecMeXR41/gYK9jm8ggdsr8rSnYkNT2VQVGbRJwdqzDCyiGwjxLJ
8RyoUG64U4yxO4uEHCn7ZzQMV4qoBr+WKEYKCWIXoDV9q5iXWUsvKbA1UeFsJucpt5oz0t27OR68
NGrPDndnOhB7IS55oH6GGjOpOuYCAXys1aghUb/oJ1GpmWxxjVGICitySVGe0UQ2I3LQXlxqZTCc
BzJhs6FCBK8yXZw7UdKSFvMoMjzxjhJduIWgWhRqe6c+68W3luoYNRaujtzI3XYYztjzvljBxMUq
e/NUn2cUFa3S2LC/nsqiPFN+P4u1nWv2Kc/8Oo0valyfO0kGxVOfIV6x/qynkeacvuxNtTq31H7V
kccXlQLx11/PjLCpN0FM7maJRtqkoklShS+vKTe38GqycIhLRVwU5vm8CaMq8VBiwa3PDQPiYllW
3JY00G0M/TSH3GyS/MTVRwcuc+7o/OebSpN3oUzoJnWEsE5LjhanRDjyTKKIfP4zTKvD4IRYx5d7
teMTxknzMZvJkQeQlxS8LxgiICNA6BZK30VFRONNRekyLKszwtArlKZ3Y0lNtcjywtXjmXIrL+rY
MM/KS+K0z3jQpn+c8v8VzuA/cHX6z8CG/4+8n0wu11+DELwyj4v46xsKvfgbfwIQlH/RKKRALBB8
Clq3NPj/hBnCoLccW7VsGzMnBwu0v2CGyOPSXqQRDMqAv0Oz80/8gYGblGWqAv+CzItm/3f4A3EQ
/nViATmwGF3l1zRq48DWr+AH5jzYM16ltRd/DB8QuN/GGxl9U1fx07XjOdsfZuYnjeErhZY/hkPy
V6HQaTi83FXYAh8pryRqld54GvdSsLcQOdym/rDl2lVOMWze2s2DFZYuLsmQ+87o4mWuX/bH0QW+
6AcllljpA6xIFkZ3qem7rVvfFjd0Av3wznqnBS7AI9djOUCV4D8hfcxddBUQ6ZoSwEVEEYdOhLt4
kbtszXsO64PmVxvz4fdv9vbeeZ1WR9ZVG3Y9gBT1GhiFpbozEvrzFUPMIQTZfPxQ2qffDyJm52r2
3gxyNXtyQ52rwDTSK+uv5HhUBpQ/Dphf4h+4m38yhoowhKo7qvA3u7pAE12W1NnmCw0hGBKZe4k0
d6jSbQ+vpCEuQxfLRT5qXdEUDCWwrfUH2Cq1VSGGuUvHh0ApSElzV7K+pRGiuGVCj+S7CkMYo7CM
pNRGOLGSIJgAgYHc+1XTw0+9XqNOb/pyse8VGmRoEICIzJTgZaLxhV7EfavmB6txPphV44ZT/Ig4
PQp0jZvFlBzVyUui8raaLlHxJdG+dV2/76z5XpnIanXQpPG4xkx2p1cTviVCzheulr2Okgo7MDw9
UVtXbo3qlOJFmdAsADqTtZ+NXbx8wRZYUS+LCdsGSSWjuUN5AB3mj5L5eVEK3DrkPfB1gPHamp7A
WeutjTPxK2T+sXU2Bn2HO6ahf7eau7k/pOVDKGR2EQpWJsMLB7ST8+R2oS2E93W6YPGo60hSfOvr
77oGgN0WjAZMjygOJflnQ6Yc1zxaHRE8r20oRML1ti4uU+L4Q0oXAmBPpTRU4z7KPVrKNCrzAmpO
abr1dCb1jKLWlQMLMeaniJw8hzFTaalXFylwW8tPbOU5i5SPMBa/ykXlKVyzVhg8OxJwWDxOVlVu
3pAV+3Jg3wH+BzOMPAydVvxMVlX1qNNNbMPbJHnCxwWSMNnrbEQPoWAnORNRBUMi8xrmphsAdyUI
Ws1K5rUhPaJuTzSCwAYQU0k5YWy0GhzlmAwwYcKPVQrTFQGGtFH3GBlvYsL/yaL1XiKZYzSunjzj
DQAccUZupXUX0Mt5fNOgJTTfIzFHgWP0sB2w25ekNVaLZHt1Cp+K4lgD3wF/322QaZvYuaTjUwyh
HvejOJN3M0NaeFF0quSG1JDgbYBmQjCuJEpoQxeKKG5T99ietvF2bG5kCxes4JOooTaG46JKgu9l
5ImSVpl8kOJP8XIfaI8UEG7p9eMXDyEEMekRAYiKKmPC8/QJplr2p9T4ZkcqfidkHKpxq0KD1pfY
72bpTkIqLbEvpDyuAr97kL/BOFu3kfowA1GmX7K24NtZ5rzqaLB19WnQdmr8WM4SFbr7OkTvajb2
VkoVxvxg4V2OqdAunfHdE7MmQVkvzkU5rMs6B8r+aCXLNkt3MNKphBU+jYpOszw5u3RV+5TlKShT
3OiAOrfN10x9yKCAxsZTCQ+xRahJ69n0n7Psoe2slbE84MMpg56vNYJP4eaaladGu+9IQoPxc4Xy
laQ4W6MaVrJVuPSBkVjEQQyfQzJsyrQ562X0Esyu1fJRszZ5/rW1hXwvBZEpF9+8XE4QKY32Ocs3
qvY09aRLGF4Q/YVw6Ocx2qp65cnqixUXQjJhlXXLJm/6rYaFOZbN2EXcCreVIWmeVCXd2hqgBDui
MSl9Q0DNkxpQwYq80nPK43cdO1KTKZx+ntvvMP2wjmn8fkrWcwfQnU1aFcGKaHwFMmxVqrSsm96d
Yd8tcgDDdLdkd01Dud/IMH+rUb7CjqlSDniPbppM/R5quMjriNLoNia6YmLZRH3DORv6QA1dJAJX
KWCRSDrX2D1RlMb8WZqmTagd5fbjMHy0kfyGYuWaUwXenhRQn7x+DDGH+AIjIeyQWLkPgnAlxQ+q
Tq8ghBBj46YFtM15NmUhwDdSAofL9RBpPYjDZ2R0KLiAJFrUVaG1fqIEt/KAmUX9sXfijVpAYZfv
AfiF1dPMZAnst4NAfAEWow98KrMU+GmrL+POnNRNgzR6eBtoIwsANkX4AgoDFyOqpJpJbG7T7KM/
Ie0SFmchPS/LaSHUx4bEbcfKl/E8U6fuplQX2HfDFslMVwmpTo0wUpfndkhovSbcGg8YJsnp57Jd
QCKgFVaDblhwOkv0ZjVYw1arN1Cr9rDpV4lxGzscUsFHe8DqHNKpGtCfGoNjXM9+CkQ/7KBhVuo2
oLeJ7r8LhdxXmOim2LWsAQnHl6xptqZKOjdZexWOR6480vxGuhsjThrJ8K1IibBBdOGruRN5v1l8
16dtlJ6m+bl3PsYMPY1fVXhUAR1eB00W2m7uQn0Zo7zVrIMlnx9lbj+z3o35PT3sVVFJ66G0PLu5
A3C2n3CHsktnK1HtS3XcBasSJEfqj3gZs/wwCUFljUst4pQomgctuDgN/Tq78UiuOca/plBYgnrx
5YkazwGn0o0qNyene3bqb8OMGnhrbc1a4et2m0bOnk1GwoqGY1a1fW4YevASlmQkzQFlI0gGSpud
5oXYz1LXsK34YvpqxPYocT5mwTGC76HhJzmXSM+0A0zwqN7L0cB3JyLtTGWLDMgeTYo9gtbrWXPW
NTXaRsyfQb8n09Z80HKVydE2ceZVYCsbc8xfIvy10XB8wsYOv4V8kyWyDEEGxRE/1TBtaqyv9aw8
q4MDcgXH0SSCqXILD/JuVAu6PKO1YUX5mIMxk8ERCW7OwdIfcCucm0/1dDCL9AA5fs/Jzdvg4yBx
rTVOczPoj9BWgQNfQANsFqPcDMWlQeFHMj9QnvAxwPHprezkmDDY+SjZ0bZvSClRVKAzqHxIYoAZ
9Pvkqf7gxOVtbIcvJKoszcLxw2K8q3VjC9vSk1OUTtpu5mmx3xzzbyFKtImW7YYm5EzR3KTn7sYz
/nbCelI3q0+T1oirZ0GuaSJ06yv90BnRVkbvjOXbnPRBp+1IdKI+TRgt9lJ0Qm/5Uz+gQJLUw1Yv
lq0sV58IWeAnWa4TCQSXswoJr1TWaWZpboeHoodZoBCWCVzm+QbEDf5FMt1tWd+jKndclrPe84FR
ETwFi9DEqNoP2mjf6TRf0i6/5QsdBgNnxtlKI08L28d4sb6DwLgL6vkkjeUxH0fi0hLskP4dMMlD
t2BgB8hq7PZhB6OD5N4cnc+d0TwWWXcyltizgDR1qb7t5OQOky23Gr4GHdKYmBrFifbQqcmz0+va
Sl2q3X8bwQNXxVVYV7FcQHztKrpGlcWJHS1pPKI+sFfwaYv35NbfIphFJvJ2CFGY+yHFGlhYdVWn
jQdy/N64E4lPdE8d4zHwHHc+I9zw1bqV15C3toE7b37/fj9JL20b8gl2MvyjkEG8Hb0gy04iq2m8
ZIdC6wqMmofE5E28jzxQsfvJz7bgke/s9xJLkba+TY3ejiuwyT+8tfA8VVKDcckrdnCefVj022E1
rvV1c4q9dxPZv6dJb8e7+pDCpUezbMaDXOcNO/TCbtV7EOkeyKE1hHs/Xr83pvb39I8xaTnAjlHI
MK8T2jQCItnZotfmjn56E22KD+VlOFe7fmPvsjuO3hu0Zcqj7mZr4kmf3n27ppDgdkfbG9eELfdA
8Dz9ge1UvldX+Htm/+bhXoH1P3yAJq1SYzB5OCJnrHH96Qac3FleY2vhJ++ssp9OhCUDaTZtsO3X
VKe6CSyzUDF6kwMupk9t8+mdVfz30gEv48AxtVjLiiNflQ7sCb46tGGc5Lajr7vVY7QeVvEu2oKG
9Pp3cm7lban8jx37w2jKlTIy6sWLNGiz+K4yxRiq0fXnchPfDi6hB/mUN31EtN4dLxbB6fje6GKl
/m3n/PWur6K5P3y4PikGRRaTSSW486Z4pbvFGkgRMtwbY2N9VlzS9v2widfte2vm59NMzcQBCWOb
18wb0LyatCSy2ET2ftklXur26/SehIRl+t72uTL8+HOa/xpNPM0PL7pMOcFhzWijOyPx8qKEG9mP
fW6n5+jFOHFPu9E+OkonCg5PiEC54bvP8NOFS73xzxe+Kr6FKEhmcsYj2OHiSf0HGxLmO0v3Z/vQ
ppJpwlqGyuJcDeHIUFgtSKCevO92+R62pauvQG7ums172/CnC9eRZVMzEMQy5FfLkh9mFG/qUgWF
IsZyVqZrn7S1cTCeQ9/xMWXc2WeiUz7mxrrP3jnvr9xQ/viY1MJkCz4XGdj1a8a2aoAG0xuv9tsX
G6OMVeZNW3LwL5Qe7o11vyk3wbrz83v9gETPjYmp6Qqfzs+2/w8mnH4rRAJH49C/LpjlMQ6ieSuC
5s+YrOzG2+Y5+VgcQxe0wnsf9ycbBvc35poAGqLG9Vi1U0+0r6LWM1YDZlureo/aDt/X2pBxdBvr
j2jlv2o3/Ge9hP9vwgWc6T98ZiH5+2+NguOXHCnf+y8pWlz/+z9vZXzF3/mjp2BBQdQsyzKhDsqv
0rt/thRMWZATVUFe5eJAwICr49/CBZr1L3Fl6cRnNjXpV02Df7cUVO1f0B85FhyD7wr7TP9vKI1v
YxOJ6i1ATUcXQ/94wCnJEqXmAtxniEl7HZL+sI47gJvdH+vil1Xit8fYXwNchZYo6/UTgBPTV6T8
Y5+We+Bghx/m+f6Pe+dHFvOvfvoqnupKTU8TJzf8LCael8NGGH4u5juBw69m5io6TGH0jWVfmr5t
TneV7tzEWn201eWdnxc/89dV+te8iGF/OAdnYK12NISgS5vt5ASYZPYe6ckhrq3176fnVy8gpu2H
EaIxadOgxzWwkZGdqSpgSumXduzf+flfzf7VpREihKZzP5q+tcQyFYnA8EBuvYdR+dXDX1282tBK
o66ybDAtRpvRKne1OnywS+y0fj87b0OZv+Zf3Ik/zI5WGdY8lIHho/Z1k6b1cxqnN0XN63TaoUzR
1Pv9OG8Dtr/GuQrUTHUCPIciiD/ppitnkpsX43lYuo2NlGlI3wQ4ZPbOhvjFO12HoJba9DW2gbrf
0dJEtQdlnynC4SZDhEPNjZ2OPu38zvz93CAB2fCrjU353Rxs5Er9FqzVkNXbbFrLqbruytuhPLbl
bZ/Ya3TXULp6Z8v8YsXJ4rV/+GTliPhljii0jzogZmbNdJvr9TvH1Gvg/JP9KF9t96zJimxRhWWI
mm06XdpNDqzqQl7DPdtOefFYB93WMJpd03Tff780fvU+V0dAkPQTEpQl76MU3xJ8WeK8vv9nP321
99NMEmRUjsZOmzwj1/2xDd6xg/jFzpSv9v2ig9FR5cTwZ70FpTf08wZvgnG3oDn1zhC/mpirzR9p
kZQALzN8VZF3UWdty9F8Z9n+6qevtv2C9sMyAkD3Hau7RXrqGSzzP1yeVzt9GKLaCLOQn85leMU5
mDN7CdN3zpGfP7jmXF3U5pwAUQK4SGNU3yRArnvtn92jCBi93VfLOBpyKY4NWvxrm+2ayuP29+vw
57ccufHbn1aCPpZxPDP8flQ0z7ZR8QstqX2pKoiV6php71SyfjU7V7tXN9RBRhqPwyiZP+WFc0Ds
yf9nr3C1S1Uz71Fbj2e/Dvt1ZNhHndNgJSecbFn3j+5SjVDuzckWpXNhTH3IGImjboIBYadK1dp/
tOb/lvcUdmXWNCInvwymB+TpfcEM+P3kXAEn/rzeUNF6++QSrp+1Nk/QlEauN0BStO6h/2pSfV8Y
H5vW9iakjFFJRsz1xq7jf7TXQMG8HTbTUy3s437y49q40TPjOKTDO2DEn59vpGdvfzpfzF4ioKRp
g+x+XaX0tzocmUfn2++n7BdL9RpzO2u5g8zoqPtFTAfbHoaNofVf/tlv/x9nV9Ykp84s/9CnCAFC
wGt30z09q2fG63khvB0WsYpN8OtvMneJtjxq4hJ+coctoFRVKklZmVok25QnDU+VCinzoSufzWJH
ijX53WWQv1fIBcL0h5O2coQQAYR/wnFubibQJtlo+Auq/gbM/N/gvc8oCQ7Xv8OQNnwtnAsG/uog
wxyAF/Wxr6AiyfKQKf7SNP3KCmmYZv3Q2cochtZpqcLZnnDyyieFdho//5Kr3N8W1b4W1VxOIPms
axWCmPln7rJXIItWVsjF5u/NhbYIy8ptJjH2U2jzCeLa6I7K4K3gvHj2cI88Svrx+kSYnFULbxyQ
p441VCqM+vFktTa099TKHC8L13ufoIWwiMBKhitNkGVCb0Dglln53c5ZoDOgE2ghhllkACWsZdj3
hUrBU62FdR65IHiOGxXaNlogQX/ptScbrDMDKNJEcu9Y82Mnpx0XuKV375UETzWPt63db3QSF4Ur
GL/AnwpoNSQTxFcAJu6sIl1ZnQwT5GkRD8qwOPcXHxOQoD0ErFF7DsnrlZXDEIf61VPk11EbwY9D
zv1+B1L3fTc6+z7BZXCWDf9c9zGDL3tasDulXfgCMPlwFiRMyypEQxspihOJbQgqVCvBaMheC2rz
cvMQEzEwYiFiWjCFV713m6X2vcXTf0hUhEXSoUc7Fyu5xTQpy++X8y3csiFOh4uruvta2Ay8BDJd
UTwzja1Fft5AnYV5S96a0FxIo+AMgv/scH0qTPOthXsy2CD0brCsDoMHvhk08KHBDhrWIacr/vp2
8fRO2Hta2C/CAFEiSzwCzbKqTQ6g87xxy27Y8an+PmQvgQOdeXqEE9A02U1ICiDt2bNY3lbYkRVj
s2c9sBp0AKtgdVdh87n8m2Z0H3skDbSt3Pq4yHegQqG6F2ia7rJcrmRdk+21HNI4jmA+OJJC9Jl8
dLEczcnaIbVh/+lwrb5XWQVeh7hARWODrZP+67r36Hw6QCPErv4B6ClHfkdiuj7Phty7SH1dOigD
h23XtjmSoR/vI16Alu/HADntiiDTQ/AK9+279dRr8Cpwr/3xtMThPu1tocBq8CWg5NwBwSJnQF5B
xbzMHWkkunce/PGWdnnI7eagkhn6p+cGXOPob7/+zYbJ41qaiYVbE5B0qbCAnG/o8XmPZsBiJbuY
BteyC8prhstBMYW99P7NFDqX8w76WNvefHnoRToZu8ETsZOq0LGBp+Nx+b0pp+dtY2vpJLGbZGwA
BcHx1PDRBjE3yGJfrg+tETj9397gTUf34r2Dnjp54qP7eZl3qAl3ESTITiW4Q5aZX+YYPoYW433n
gupg+qxw8Fx0z8R6vf4CJi/XUk0CTm4vYe0U5gwy9z1UwR2nPFrB+AyBn+Poewe7G0JuTStRZfJz
LT0M1lQDDwMn8MvphUb0o0TzLfRTzsFMV2QjDX7mallC5lCDTy2slQnA40cRy+R2nMe19G8aXUsL
aK1Bx0yEEOkSCrDQiG3oBGzttlVRp0Dz0Dfm1BmgYeDOqr9BeIh+a4Iivdk02boQPBiFrcJvAZBy
u2lfTOmBU7of5VfiuKHvNnt43mpGM0z0W0PZhWPjtrTPQAbkhox0x3FBR9fqhaK2kBA82JaudCnz
Vua4dp5hLUdBFdopH/oi/XjdVKZp1mIeIj3I9RSwRCttX2g3/iiscds5jK7qXUNXoIOQ2RxCOO1k
uTHURLrDtrfWopm7EW6nCN4aMjMgrqn7T+PWEzBXi9wY0jxePVcTaOVBHcfEDK4Pl/y+/uKGylMX
hhZUos24ktCiUdEh6xq0iH5ethrLjq13ZVhnK6WhwS11HkpQUST2YDtYJ8b8F5/iR7TtnkG2cpqb
ZiXFGVyH6Us5OqJkBpVJNJdW32aAvC3hrQSwaejlqy6CCt3+igaQCQj7DJ0bWfkFQkz76zOggQ/+
byV6a2C5GBvoibQB55kKQUiBJtgfVcR2wBY+Qh6xrVA3Fg/O+DCOJ2ipOdkrhOKWPaAHiYKu+oUK
bJJr56FLPfBO9atTUDqA4k7ZiKie0+kV3BEP3AIpFrjDr3+oyYZaZHtJ4w9eDWXUsi4AtwT7DquP
14c22lDbG7ACzRlISXaYimjnuOxYoVFYoW2FRWM4t/ktKKRgQpp/RunO0MlfoJic8HsGoUYL6FyY
lM3zypSavlTLBkNHSOQOyAZNY98OTvQCJaDD9S81Da0lg2TG7Zl0ofbszsMXbFduOdjrrw9tiFBH
W76rnPojWq3nEIoU31t4FsnID1BXhYyhi+P6Mwwu5miLOE9xHOulHAshAWNnxG+hDggJ24R9uj6+
wTw6ngRa00wIWkNusVZ3yqfPc9BvWz0cPQWkEop7DO7rxSj7UXoQiE/yetu8OovBLpJAVsXocFf2
FE5V+gDN5BsSdyulrsnmi60uhgbvMYQQCwxtlfbXlClwjQ8fh2KtEdNkci2s0yRgwgYWPlR2CrJL
HEd7fv/l+nSaXl0L64G2EJGeJlwOpNPPvJ6/VbmHZuX21/XhTR6vxSlYVNNWCdxsyKh/huYYYNu4
ELCs5JvPu/D6M0zm0QI2RytuCaZJsKo19qHj7e0itnV9aMPZlA6f5b4o55rPU0iz3PmRDhGa16wb
b+FnQ1IAFflaVBmmwdai1pbQB24rnHiTofjMcpCJQ8BjrtbO7k3foa3bUWcLOuOkO6Q4sag7/xVC
FujqBUXm2Z+C03VjGebB1sLXo62aoHmECi3pXgT4eUkVfN029GK2iwCLeT/4gY/DYifJ79Fa/yEv
m5WhDbtEe/mai6EztOG3bYq3RpWwc6f8O0Fvfu+2p4jec6u7Yc18UxfV+fqHGOLhjSf64mmy89o2
EdkcphlIa7J8Uuce/CPHyWqcM8ToypWYMH2VFtbgshn83JNIpaUDJbkepAgOa+UuU7J9qP2223N3
BP+oPf5j5RBY2/Z1WrQDAg3UZ4wdd8mtn/7g388gYOhs58QG/n3bI7RgZ4U71t2yDXArtkv94Aix
vrCImp+9Hf28/ghDLOqYOMUCT/EAV+1+DNJzF+dFS2suSHOdlTJgCep3qsC3EuvCCVroxdIK+Tb0
uyNkG48+qH2q9AQStl3D0OmbtSteYPoSLeyd3I54ArZ4tG9F99PAa3BNtIcOzn3dUqYP0SJ+zPk8
9kGCmj1/7aevqoOsD6kPM0hOMmV9gi7B9ecYMsvbCdOFwVBytJHnxKA/E571YVE9/0RzP992qPLG
2nQxus3Gkjpo0Qq7NGmrA/qgFHrhUOasvP1i7femW1u+p7oqvc7H/XvAsg/g4r0tuuy+s/l5Qtst
6JpXEplpsrWQ7yhf5DJx62DT7pRZYGxDSQzZxRWnNQ2vxXaZgMdyrrCSq46ALinLkwfw17bHNrKc
bbtLvamhryTP0wkyvlBIeJWse4HY4P/Qofw/cajOX9g4SIBaLCmxwIIx+C4YCT8WZb1yhWXwTx0L
19OIxXWOi4E8aX9XSZyjSJvWeBZMgy9udeGebMxbEgXYTNEEYmLRXH5aNo7XA8t07aDD3trMd6Z8
gm8yr3qUoNG2u8+gR85yf0fl0wwSy4UIdu0W1uBDdPn94lMUictq4shHjlC/pbUo8FXfRg7Cyuuf
Y4g0upjwYnwbhF2e7+Jr0N9d7iLxb1t8iXEh7ufyFy4Trj/EsITrALiu78GbOqVz2BTiMw3iW3Tg
72VN900L3ebrzzDNuRbLCQm6IRFwKLtJIZqSBPPJsZJy4+haKGejN7WDi3Tq+s0d9Xu0aa4Vmibj
aMtzUjsShSyO9rO2uo3s8jPU8B4TcI41dDhct837TmTrSLgW/B/VwJHnRjrd+OiL5CA1YO3ammYa
flnrLnxopFkzFR581Kb1Huq4t14AYgFnWlls3jfQX5JbPB8AmxlQAM6kQ0cRnR7cFLLVVRxDklrd
XDeR6SHL7xff0AlnVA4QFqHsAcqt60M8Fp8t6KFBzjS8/oj3PRTdm38+Is4TF5TCmIWGZz+Wu5xA
NJsQWLaOhgO81E+DBm9ftgAZVRAKxUTnPlkpwU1vri3HliinqvJG3KH09FvqkBvgdDa+uRa2nA/K
y0oL9S+bj0GZHWs32vdZcNxmcy1uK6gx99Cbx70ZccDHlzp3g5evvLrJKlrgElkBMZy6WN6bAcxu
yWsRxZ+uv/b7WdnWEW+gkLUYteAiVVcUe6+xHhLsgXZMgYm8nqbkBrIGK165eN/fpRaIBP/0StCV
eF0dBLjkdcnJzry95Q83DYk3Dq8txc0iAyETpP6RqfqxcdMB4l3sJh3StRZLQ+TqyLdkdjKLARge
ZoLfwmyfahxVgy4CciT0y/XpMMy0jnzD3oY0iedja4iZoLIEV4RcsY9p6OX3i7yjEtzzQywcGxtH
dbtA9uegYyuJ0zS2FrZ+5nBcnsBBa0A9urS9g0DPynqodaL/7/0AGLku39v+Ty3AviW75czUe0qh
VTlQN/zPLOYmKW1cKUZ99xLPrWKgK4hA6+E2M4gi+8AmYGNn9njX9HHbQH4jzvpjLAlomRpcgsm9
74r4UcI9ipUrHoN/60iyusYZC2Ew8JCQDxAwv8vpDemHldEN1SAo7i7tYP3HBqWzBMxzCGOoufLv
LMnvUsuFHkMATQ4/xM08KsLan7dlYh1eNiV1WedOMYRz8KNu+HM3i4+bfFzHlI0WruCxTUE/e9NB
uowdvXKtxjT4oQ4ky5Uce2EpQEhA4QH1CpyD88/X39o0u1r4kCEteaRw/k0T8tknzi9Uf+lOeOPr
9fFNr66FUOJ1lIDMpgZrfQsYVeSDaDsd1xrmTKP/EUTWf9JkjDvRwTANLYrjHMUH6ottvT+2znhY
2GVt5xkulhVYVsfBP+TuGuDb8N46MhT4l7rpKBJL4NTy5xgPNVQm2CLqvsnqXFtZGRXN1EHRKkxc
QKy6dH6Q7tpxosFjdDxI7DE1eD76fIZieuxtFJNQWfZSf8VhDKuRDtaDXju1ogJhpNB98hJUwxcf
6AoB8cUil8GmXb/tafZpvaipAJOuw3nsUhqWTmq/5lkhyOm6/Q3lh46si6YANL12U4cWLf8tOv6q
GhyMRPHwAZdit4ELBujrDzI4ko6qq4IMAh+uhNgOBJR3/UT2UB34uG1srfKY5gmijQIfMTjsWEpc
smbNyuGFYZJ1YNw8jFYKdQPYPwAFVU1PIvul6t+1bNfS/DKT71RlujxvQeLUakQwhD6u1O3JPijy
C/hG4b8uF/EBOv4z7BD9iuyB/8Sie4ySAKSFDj1kEMLCgflOVeUL9A8PEN8+u8UDj+W56x7SxPoU
4H8FotvnEGMYXOcjSHgONRiNQdKL+9Umsn51EcTBUvIPDeRyuuGXJSCh8x0AYWESfNg2PYtLXBQ+
kXRJBROitab0wDGOCxBcf9vO8fropnV5Iaq9HL5JY94VkLIBhWJz8gCTRqNW0J7QcZn5/AZNlg0a
qxyw8F1/niGr6MA9FD5l3uKkPZypvAdO/zva0M8Dq/69PrzJ4bRtzBTXrl/6wg15wSEs3sSPboke
gMKvjrlyV7zaEIyuVso0zGmE8Gc0VxICsasiA/0ygMQrOd1gob+wbIWTy7TF6KktoMMrDiSDNL07
rky4afjFchfuVKXR7IEdDK2EyfBhgCiYJ4c7u187kDbZZnnsxfBW63mKRWhtTwKQYCRx8DvyirUt
mGlwLRQydLRavsS7g0z0zIP6BlQgK/WpwXFcLQwkFD6EI9AU3jqQAZk/KSsBhX1W7BOv8A/XndPQ
12zrEDaWN11fDDUP40G0uzn9BAH7oz16yDDDpz5Sj5ZkPzz81Yv2qo++Xn+saca1mBCzDUo1koFt
wLWeRAk6yzT5OJbByu7eZDltjQVzYVaPNRCLdm4/FCKBMll7YNimkDV8kOEJOsotTflAHSgahDVW
2Bys8E6VHhyYDUdc9UrULbH7zjqiA9zYDIZt0KbAtYLYRe8DdGAyP+zT8tFHeQ9d04ceamIrSdDg
xzrUzUXrbswjDw+L6WMLivsMhMCbJpstNryIvxHp3MUeEi7mptZdJzzwO85RdaQBtGOuP8I0HVqI
Y77pwGK8vYqGz2SmZwga3kDzCfJ4a4FueoQW6MngTrbLbTf0vOhbP9sHr5J7r552cg6er3+FISqY
FvDox6sV6I94OPviUOf2iU6QvIOw+fXhTVOs7VjGyc+yNht52HsWZK+leO5ye9u1DYS1/5zkWKi8
H0DDG/KkfbCkHHa2swatN9lFC+eEumje6PHithsfImhX7oXHn1K2Sr9hsIwOVPPSuABzsEKTv+r3
3Csf3aLaVirp+LSud3kRp4MLJbzqPppJKLz05fp8GsyiQ9MSAkHQGRj8MMqIu2tBvQGdsOQ+prJY
8RhDBtIRah2oWNuEwS7tLQQvcH0fZe4HG1LsVfFiy2Kb2+tINV7308Sc0cWBKbT27AdQUqqhrlay
qMlKWtx6PbXFOMBK/lSzZ0AcQHM1pdMtBDLrbauZzmwfja2f5B7mWKp8US7KP8axcxqa7uO2idYC
17dIOSgBJhDS+A9uLm6hxngI4EvbhtdCl6JftyqKgYdFX52UzaDn6t/QWawsxqYSQ+c9JCma4dEp
gOgS0NWWRO7sKZIntG7/Librn9kbH3MEhaAgjweVIRrcq2Tl2YbNsA5oi+Ok77IlRCbWHSF5D9FV
lX3rS/7D4dFjKSBxdt2G7wOQoOnzZ/pTxPLaasI3MvK5Kp6wVbGqCGQeX9T8zSGfra5MVp5k+iRt
a2yhpyTtcolKn/UQsG5RCsi0q8MubiDWx1i3B6vC2umfYdHTMW6u39ExWDyvJ+P8cYxk+QThnzps
Y/Wd0ngbVtXWWfKwqirqErDRFAV5yT0vhCzQpiZGW8e7WQqIHQQoD1XgPKG/dg8a25vrc25YNXRw
W9vQCpV5z0OGKnOw4xD4yMO2obWIh4znkPozJrkv5upmtlwwbOZQvbs+umlWtYCvlN3Z7QypVwtq
Cst+K1HFS5X6JzHlK7YxPUJbst3Jn6JBpjx8Qw54A5Sl2zDtAMlqZFWs1KyG1K4j16yljzoqUS/x
OP6k0JK499FIIafU2vgALapBFK6IXWMaSg55sCKLCG49sunnlJLg5/W5MH2DFs5JBdKQhIEwq+rq
4TBPpHhgXRvtW4bzoOuPMPjpotNzWX/XlaXQI4+5sLLJPUY45XwCM537Y9voy4ddVPdRP7ARgro8
zAbIEVAodbnVtNH+yxddjj2pRLU9xhZV9JN585NKk9ti3NZVYb+RJ1wMX9tlCbl57ELtCnTiIxUl
eF3cYSUETGbXYlgx4lGZIHeCdz61Dpmq53qP+9P4eN3wJs/RoripWYPXR7c6OLRPdZwdFGgerIKd
rg9ven0tgnkmCiwzsD3WGmtfyBgK7VBHCK+Pbnh5HZ9m2xUA2jV8sgGx2r7MGDSLZSNvqilao5Ay
PUIL3rrEEzqLI4dW9D7xp6cmorcF7pqvf4HBPjo9myhib5Lu4vdO0jwFbU4/dWJMXreNrsVshj7F
IBdwzdkZf1aCnP3c2bYi6qi0jOSoiEpQMXayryAOBMUNd1Hk3vbiWsh6qvZi5sAsLjiesNiKfjfy
+dv1wQ1Vlo5Fk4s+saowpU6aQDdk6m5xqfdx4v55xsbH5dNLOtKXrCyjlUk2+ZAWw0SWtpcSHCRF
tjpXWXHre/2JOP3h+veYfEgLYShzk9HJ8T1g6UixeHX06PVDv/LyptG1CB5VLNugxrk258COL1ok
aOONNs0zeFz/TM0snyNRxsuZbcxiKAXFv92AbHJ+S2doyxRPZuiewOrTcGeBDDOaypUNwfsTCiGq
P187IW7/3x7UB8WRRN6L39unwomer0+oaXgtbHMVxCRCfRvKoXuwSM1AEtb85jKyN5p9efDFktXE
Tj24OZq83W4+Byk0d6zViwp7McLfB44QB/1zcJdMRQEEPfaZjnqADvtrxd60i09D3Txj07ELGv85
mp57+NQSdKk1zG/CWdDE3WOH9TAO9LeAFq7woORsFxB9ik6dRPKqoJtTR2BOR9kJjaO8qyFSyz6k
Y7u2U3nf2S2d7VrZTcx9wFfClpXuzhYQAAtkJzet5ZbO++YHiqdlCZiM6COwczVnhc/f5jJaDkga
gYOyGUOj4jtFYODkaXXKimEF8myyi5YELA/wy9SDXaBJ/DDw/IsX1WsrrGFsHelGWS3K3sO1kDNl
4h6VMcTCRbnG9bTEzDveqIPbEnAKJSCCxrWcL86tXwKAHNzA9X9nqbdGi2uIV53krYzdwkW/G6xT
ef0hcZk4qAD3IABuxyvzazKSlhIUBQOHM2IC6ij+FYtRhumYiG1+qYPbRpb4Vdph8MTvDmnn3Pmi
WknCJtMs33ORaeq0j+OFpR93KKnDd2DSz1MIB0GJHFpPCW58N7m/7/z5mElFTWS3eAyoe2MASSsg
8a1s3FstmheuP8KQ1v6Eu1n/qapMNpkNN+0K+YuT8Yk10KDLGHSmKB9/x7b74fqDTCbTQjkOWNrk
LZIzjYbyZUp+ehk/1JKzjeNrsZx7NW45InyI1edh3PAzdMfP8K9v11/f4Kk62o6xiBTxgHPYcRDj
zpnGx6ayvl8f22AaHWonYyuaOitGluPiYU7sQ9MPpwQqyduG15b1zHGLWnG8etDYR7ed2a5PkwRU
S/4KHNPgQzrCrqmAsp1KnIQTAvUWyfmTO7Vnb0gP3SDdAzQIt+VrHW+XWU3XjRXmeC6duyoiH3ge
rPHbmT5CC2lqs4FgSWdYxcb7MfDO0MA9DjR+W+uLYI2zzTTXWkjPeTvTjuIT6rS5E7y47YFh8Utv
rbfJNL5WlNtW7LeM4bidDOpBZd5rGniQhOu3bWEsHQamiJSg54CZhnF6XQTlcYT473U/Nc2AFsEu
I3UDNigcE+cn3qRA5lj3lvdYBc1tOv66/gxDGOsAMKiBgKxnREb1SnuBbs9HAo7XlXRtGlzbVDss
KuPB4yyEiFW5nyBi5+HwcFtxqzOnWUmj/KiE48goeXbT6MEb1JfrRjEYXkd94SyAVa5cbvhitucB
P7euPxziIP1kQQuvFMkKZsPgmzr2S4gCGBPAenBgbn8JykNmdcdCzivLvekrtABGY0EySGi6h7Sy
cB6ZJMUZ/P3zbZSBQNLBIRaIPdu1ytH0MC2Mu6YZ6qjDVHe5YtCf5d6+pH177KaggWDpzHdu71aH
6/Nj8istpgmnpaCL3QrRvLQifiD+2jG96Tu0VZmU7diICDHn4LR7julhQsvNLgeUorDtm36dPtT0
DVpwBzEq+XTEYUGf1A9opn6ckzXQouEbdOArUcDdiwATzxvxZaHhKur6tcmH+7lkuDQjK/5l+AId
RVayIZeWXGrVkRyA6b+bsAhtmmAdQsZJha2rh9ooouCzKjrJd2Tq11r8TPbRiuw8iyBTD6HzULk3
ZCbnuPnKYnoXdb//R/Dn/9lQCy2jP+tUwekwZ8v+klbF2VlkgIcsnVcSn2Gro7OfUd8hnoVTmhD9
8NCdbqBI/VmS7mmOVkDHhrSkQ8mQsSF27zksrAP+w53mEwSwHntvjevONLwWvYOVQwkOFNMhGjmD
nY0ODWRvsR/adKU0NT1Ai+Hcd3onrhiEHWLvBVd6R8cqwjmP/7nunCb7a5HbDwNPqtZGXoWK96Go
I0gpu/MODX83fs+3RYAOGUuCYVAcMgaAQaGBs+yeyp5vi1sdKdbZqYztycL7U0Cx5356alW3cmJm
yAk6MIwmiXR8B6YvyuwUpAR0ls7qDZ4hbnVoGPN7ATnVJa+JRj473TC88t7yH210Np98cO3vI9k2
29ZmnRaNDMICOBpWygpnn8TFTQlMYxGsXWksJdA75xU62Zkc4r6wgGRBRZRVLxTt0reKl9E5T+ro
MA3Qd41cGT3ZfbtaqRqgFZaOGGsDAtZKRlkIeLSkEyS0y31ZQhLiM4t/TVCpnsR3FDe72h5WCkBD
qDAt1IEGnYXvSGwSO/pqJ8WjP6b3zSyekNtXAiUwGFIL9tkNpGoczFPhNjcybm+dNvk+lXbo9+nP
ssA+gkL45yA6+OL1+Df5uBb/Q2PRgCp8VM+9R7AS32WVWjn+MXi4Di1z8wiC0D2w7EMnBrprS7Qn
dw1kbfskck9j1lsHmLP5selDdLQZbkBil0dADIrB/Q2icXXwoIK0zUo63mzmAMoXCTCvKvJDqNM/
RuM2TRZLB5pJFUNMtMFNft0M9i3vI7q3WLF2jWyYXh1g1hEuurGWLGxBZQDVNOaCIi7okiTcZvXl
uRdHZRAHB0Vc3DIQeYz+rvHG3UC8aiXgTC+vleE0mWZsnQFgoXnDHioCMnp0nm3rsQb5+J+vXvkT
GIZ6mKYcwOYw4F4Nh/xghLpuGEOycLRIbi2epWmLK+qcyR8O6F13VPjnshI3WZlsvInS4WUUl9RF
kKPsnlp+GAG72iVWKld83pCLdACZm8bSTyg6Xao2OAUzqB39uQW/PXqHEF1HUsj0tiZJ/YOxeK3b
wjDjOpasaNuhaOyGhQxQfBcoWqbW4sxQR73d/Fx4aj1YBIfPuFbmYEKXifU5TotqF03zSuo2vfri
CBfjiyKPrcLG7a+Tgo/Yl5W172m58fDhL5iYomoYPSg3cS/ec+ikeHyNIt7gqX/BxBqcpAthASXa
QKI0iO/dtjiQOt01ELVa8SXTM7RILppRiHgE1KfIsINmaQA1ruKzEPYDGehaW6pphrWAnmLeBMr3
4Dy0exqK/tSX7ikuorWdlmmGtZAuc+FNsUV5iAAuH1kZ96FEf9pKwjCNri3Elt32jqssjG53El0b
w2PVyJfrycgwto4Wm0uV1aCph/ZnManbPHLqXWSzteresM7rJGeNmziZA/GLkMufIH850uieBc4B
O7hk6734Wz//RXQ1ChotTQMcvJ8P373examMStrjdfMYHEdHiWH/XDRzlbPQwgvfTO7kffHSSd4T
roJP2x6xPPri/YOaFELiwi0cI2ggOE714I32bZLW27YqOrNZzSGPWkbNEmDeDWRkD/1qQ/abGd6p
7nWsWFT7ZY4bSdxTDeX9AFYzmxbHAvbakWD4UtTOMSqCoyf4Li/Z94yWn5iCGlhCTt6Qnbj0Q1nQ
tR5r01xpQd6hnhFWjwo5cga1i9KcHh3sjg/+EI/bIvFtx3ExV83Qxl0kBQv7PkjDjDcZwDwbccWW
Tn0mGiVk4GP0smgPELE+SRCcq6oKI9Y9b3K2vxBmXVJN+INe8dnq3uqOPI5e0mDtSMWQTnQStKrq
RcARg+gAo3fJ5HwJ6rU2d9PQS465sD0UVFXgLievVhR9WIb2/DWqJNPQ2gIdxEFJuwbLQ6eCg19n
DzGrt+10dFwZtp6cuKOPQ6BqvmlzNImM9VcQaEzya1w3/YpfGvKsznlWtUXfzE2HU5Rpuiujh16d
A/QgJ30ajtPn665jMpK2UMdxG3CwvWMDmnj8H9ft428059NaR4ppeC16pyqihKgMqGLq3BU9zXdp
ma+8uqFepdryTOhY1KJIlrDtn4JJWPs2QrN0XTu7ufXPasx/Qw60OgFKVx6uW8s0I9qaXRaN6wC3
wkDyPrJvuRXTYq/qqpl2QW5790FWdMmuEUX74frz3k9+VEeedUU0ZM0Q4xjHj5/yQLJdm1QfB8CJ
ro///jkO1dFnkjvQNk2xkqPFnX5UXTLSg6w9UFEHEuQKYTMql+xKObfVXpQl2aYCSP9C06BYc9uU
OCHPgLFQTv8TJM97t7CeYczw+re973pUh79VUxG0KahWQpeXctfDsyFQ6m+jkqeBllxoiiZ66Fwh
Jdr8SyU7sbesaK3j1vTqWvHg9BK6NnHkhI0csl3J8dajVa7RfZomfXnqRcoFroKk4OZCyFPnHrzd
T1ZQnkmOXdLI0bzgNCEwKmuQIJMHa/kFlPgqCrrlUyZ5TlgNea9pn0bWptNgqoPVlCpZSRbh0y4H
damomHrBdXC8AlB4P8NQXYuUB64f1Fnrg/QqxurULRNRpnPjAtaXQ5je4xlpdmlArO4Ahhz+QfWF
L1eOcE1OoOUa2lYqyn2cb4H3woXqFCPBfWSV7bZWCapjzuag7agX5V7o1IX9sXfd+kn5Qm1rsqY6
3Ayb4liQFBPv8WTfxv68a2vL322KbZ1Lza47e4xjxDZmITtMiXNbx8mwcXAt+jgnQe5PGNwKsuZI
SfG9m6e1ExyD2AbVpUOx5yNyIBhdYq2Kunkfz/MTNh7PtKDPXotr7TT+TaLmtsnz5w5N/E6Ku7ea
gE5FdnTn4jhAQilPJORnX9bfrtvTkBJ0ZBraN5s6AVwgrHp5fOs8lt05ixp6HIupxRI3nC30LK6E
lcGzdZBaO4LPJI1zN0Qn+wTIvP/P0lF2/UtMY2tFgaqsKRc0QI9RFUEFL4asTXqwWG2tWGrJ73/v
jahOKdWKOhGUwFI0lv8MUfSQcPvQ1v6TVVovmz5Bx6bRFi1x04D8rFSU7olqUlBulWtnrIYP0NFp
nBZBpVpkzJ5kBz+zPljz8Kpq0R2kXWTbZkGnfwNdRMxsgj1PNrw6jn2yI7FyuwslwWXpeGcKdHxa
HPgzjQeczRPmK7FPfVbnO+JwC0A7Su+EBGFLN1J5IElcnifARsF9xKZzppr6aPfNdAP5Kv82J9P8
KWWeuIln2oKjxps/oNE7OaSxZ4cxH/inqm6/TXSWp7bt0qd5Ut1dPDroP0+H4a5zfP6U20H1LDJw
Xmaxb+0Y1O2f3DYB3ClgdLr1hJ8/uENdfGWyyE6Wn8RPVT9g/ehSe9/5hTrhnq56IFE+3wKtXB+4
ytpnqQTOpcsMig64PL2bhxlEXTjUz8b7Hm8NriN0s/h5ofYVF+UXq53LxxgiDTvRBtilDx7a6nYx
CuBk78c29E8FTb6W1dJV6fBCQJwTTcg75oGNFYKQ0fco7as74UIA1vNa8pSzlIAstBtuxqiDtjsP
5K2btWKX2vJfiwJL2k/iZ1TianHMFDmoltAQaCZxqjPL3dek+cnJPH+d87EK67qV+yCZ5dlx5bwL
rJkEh6Sp873VjE+dVRdnEpTWfWZZ01F2UMxpiEg/WHbQhgGAMgd7RJ+vdLwMu1v3DL2LJ2VDwgfd
Ztl/cXRlW27qWvCLWAskQPAKeLbbPXc6L6wMJwIBkgAJCb7+lu9rknbcIO2hdu2qUi1OFJ4raH3J
6LBm6bYPMXr6GTttD3RMVbH0WpRGgtU7PQyAwy0N7x5sBiDo4UVgVbsiq2IVkNtnIoK3xMcQ5Vz4
74bp31Mn1NUn3VISuWwHlq9yl/qMH5MkW6txrUlfuMHAz9aiw6zDRMJ1k9XHcYwWjHW7uSLzInaZ
V7xIllXLatymft+L9V+0bvkzGdCcQilpA6KRExhvU32FDFR3H6BriPs5JKeJjaQMkxBfHwhVYeYV
LMYcC0E06oOqabLpQFKrq1ipregS7HhTPWPkbpum8pv43GIYY/4c20XdpfS6ahx9iZLVgM8mMjjp
wYy7pL0/6G2zvpiIGS+blfUKoEWlRaMWDsXMzlbh3PZ7vaoJJs7hMuz1ktGdZG2HrapFmaxoghZd
EGgX3ScqoY1ftyQ12aULZMOfu7WbXEVViMeWrW1KCuY6s50Fk/lSZVm7mo9u643HZiJt87nahjAM
rzqJWrx/ELAPYUNIWHWj6Ws8Y6jrl51mhFa96+Sw7yODAQXn7fgnm/lYeEuh5UncOHwBAhB+3+Ni
v/PICLdf4l5Mu251cji7btt+4hlmN7nZbIAW2Up4AU9HcpubPhaXZYrCqFhINj6vtK+/NJRi7rhe
diriBuYixbxCHiLhTnzAAGvLqzi0DLa1JI2inZmH6TtyufiC96I8SjFFtFwiO2XFpq2DvIcj5NT1
DVzKF/iVr/s8jmx45LUmCEq5EhjvQGIwgTNoFC/ZbuG1a56xojWxgk9TRsvVB27AmmtDH9MaMh00
JTIua5LO+W4FhnWHR4h7xrw3movBpr6B7zab9VOL8rI7WOX6qeRJvURFABrFAHV1ONNUOR1p9+ZF
LrqqE051extbrm99rHO6b+u5Q7O26T6qYNMxfRBhyLBPtyRy1YSbNJ/QGPGsGLzK5k8x9eu2504m
+VOs8lp9JdvM2h0IAv0MFgf0iUXRTfAAPPssWuUJu/bkp6qTzL3HKSV41mDY6vq9H9KpuzVNN+PX
p93sVAG19vlvDYjEvXOxjezKaQA2aJ8v2QcWXWt2G/O65WWsRriU6j5x8k473RJ0tnThTzNAeFg4
b5hqXaxx6VVkS1dbGFRRtdxSqTP9BYu42RTQH1m3vhBYG8+DwqRW+q+VhZk85SsMDHEDR7d5DbZX
pMzVtM4Mz0tmE7m3c7fVzbHD3ps+GqSB4DmPnEpdQVq8vq7amNKY+JtRUvVzdAvGcAWbYM6OSNSt
61RBJK6P3vu6oaTiLTrZXbANUfewagsTiOxRRnEce86qtlbx18jI+JQ2pIMaHqYXf8g6U3rEd0im
F8FjE+7mmk9bGY+BQILxFitzzvT6ZlgW5dUatT2vZoiM98UM7iNAyygM75TFCEoNG7Urplnaqcra
lDZVb6AJdqCzh84OuBHSF52NhnkXRYuRRUiUhsb60uPD/FArBr22GWcOJEjHzkpvU3ubtKM/3JSu
CV50QuZiRcyojwPXTXR4SBqLStjGT39EO2t71GLbZLG0+DrXtFlU+MurUE+lrEkTYF4M6PkZd7Vr
TxP2E8yLhLXWXE5m7ZIKKzAZK4IktT+aLp3CJyNhzXzIYpJ/ziIMM1xgT4Oi8z55a8Z1oUfhCINz
iF3Dy8rgJVl5ytyEaahcUU2EecPKOCBsLRNGDD9tfW/p62bM4As+2FYXytbWnVK+GXKkKOTwaBRd
51utvcQS88aVOsDY3TYFT3XPii6AZOZl7PM12nGthug11MaDncXFnOzhyqh42Qc+65/XWOpup9NO
sFPiGXL4OK4OdAIxcn3SkPqr3+s8D+0u7GhsX5nGbk6BUJ5D+UfZsX/Pt7QPSw+8L4NinF/UgBzw
mDYCW7MOsTrOBlyhBsOppG7gOdnYSCeFheNGf3c8yR6l3WL0C40S/1slSC8VRNhtUoV22l7jJGYB
0mmuu2+bG0zdQwA+tGpl4251Y5q4zDPje8CZhK4lDZ2GtdSCpci9l3m+jkXT1ZD7yPPgX1xD/gOC
MwkOXTGtuBfPUHgKFc4YG4L5iULceHiBxKSdj2M45z/aNIzIl8gCaKKU3Ugn9zOzNM/hHgFmaX3J
tm0Y2h0cZyZ7E0Inw34RMyZlOUI2OU4dnNigxthE7kU+7DfvNBGKlh3n3EORbB3FvsNqKFsrJJNI
u+oBF0D1cHQtKB3rWE9jBTtZJsrezS75iyw31nsmpoCfUYTnQ1FDcCECqUgN4juJ1XRztYRFd50O
Q/a7z92kDylWGNQraE/Ntq+9Gclxy9J6KlKZhdPLGk1YMaQOG8E7oHbYSsw8DW2ZBHrOsCePDYhX
x0cWoVuZoXGmm7geqolnEtTRzMbjo0hEMdHqbP1vwPB/u9CBgddBwwnKJEkj2vhM2yXStpz8tBpc
/RDR5O6x/p1e867nL+lA+qTSWBu0xQYp/wEobOp0ZbOJtrdA5MyWAcEP3EIGI4HjlhisVcZGR+1b
qlz0MbUokA4dPPaiQ67pODwNEpquxTDFHL1ugsqzQkhMXtMRY4gy1TyD7kswDwxJGJbTKMwykYz7
lgqyFplwdYrQFhmmi2gZAwjF5zoPbq6P9EvthxmZCsKUcj8xO8iXdUuj7EzhZCXLxevZ3sK6w6HV
PeiXhR4buMnwqR3mh1CgrYdiA91lel3CEa2r3CBKtdPwuxuf6NJYW+LeU35UWxcA1mwRHM6GIekU
46gX+2+K05WWvYWHY7X0c++quXZZX40jJzAZ2QI3imIGHSw+j1FW20pxmB/jW/j5PeyUbssNMvJX
7IQYehhIhDPkbCaDvaO1iQtl4nW4bpRsd7noRVdRGpG/rY6Jgif2qDIYRrQuKnxHaowsCEGskNys
wzOkAxZRbkjO894ndE5vIGFD5W+G0hY70MCzaE9rlCcn+On2eUWzkPNXbdzI/wwyCnBd3OTdISEB
ftmMhDhmjXM1XheOU1P2g+vYXPQt2pXjuoG5f8yTdqBPzLbBusd388sl5Sj1dlDPI1BJgCTcUEJL
LAD8vEWAShiJsrvwa2iqcGEJOwuAss2OZvUKiy3IW7SngASaPPJhQL5HS6O6RGmPTVYUS3M6HVO8
y46VE4ty/tsOBt43W4s5LUT4A7oeJr/4ENq0EtrWVT00SXcVMaasZcxxHvEoMpjbQ5E5vrZc+uWk
kxaq0gWEU9hWCab9r5xI6FYWk1CpOkZckRCzIQNfjmzrjC6WhQq+14AM0yqk9eSPiWSJuSK2dP6t
meq2qeQaYZF6W1FOF4hAUh/DnsFJeGLwfatqH20ZblaT2GqD1k/7NmZSq0tuzGqOykYsx43my4hP
g63kJWbTMP2npVzIQWFbg/8yYb/xqquTpHnu62HtX+kSIHpAOqrOKikw6E1jFv1QJDJPaUcy+3cb
szYCq2msURhKZZGBZy/QFsZCBqe8AQXvheYDteUDa5k+nBFG32CjE+e4gNJf1RgP6UnWm1sLPyqq
P/BaOvsEKZhVfNZNIPk3ZMWG8B5BBqKG52tCddm1vb7nnnNxpJ4go9STTYddOBPQ6TGRhARpC+MA
/wHTgNGCY7JR9B/xaoNrwNLanGMN+B+hJ/C2ciNiapH5YGDPdhZ4YShzl7lkRA6knOrUomGnKuqe
Ifbbs2eYxC2ugAYOjnsxatGk/U7meC1oMrLQlxt4P2bXTA7hqqBi0vFX7Tfd3Oa8htyq7YOk/mO6
Otr+5osfzPwPak3QAdnV2cbos6i9Ax8JeDKIQ006jB8bGPEhGo2VbfCnTtCa8WW13BxUnzY0+v0Q
l3D+UsduVOszSqugWct8oR1uuQHJCXpiW4DGCKq1Y9aXRMyhACSNVuwOfWaozKF604B4WrQKr0uH
1X3gsViwHFiFLVdq0Cg3I9NRkS39Gv9AHclHWrSgb/P/RurRurocr32/wIiMH6Uk82kRXZMW2Yq8
9p3kfsq/82Yi86ttWslepWJo8WO3onvuAhZ9T5rbtnIwbf8B0vCEfft8+5SIR6dN4gQUQsXhb20W
V1lPxGlsSJti5pQOh2TWyIrBhCkejwS9c50+cpleF3w+KuGyXoLhLmE8gvocryTH0mWQvxmBoFZE
80ohHLDQZbwHCK2kgnrwkpeKRozgHI3ujYxWfGdoRlAaKeh1zp1ALG0lKrQAbSsI87E8rNPU3zUx
/XHpgSCZWSchaB1RcMFCeHbIO9X+IakJn70ek1OT9/oCvyQEnUjlV1jzyb+jTesK22r9E5qzbq+i
Jbpjnzl/fVSc/6TY6DHJHyoxKCr+8h5NtiOKvE7IWydw2eBZiIAXlmLUIRZWtOmvQ7dmtpzdKo89
bt3fJXTmKIMxeoI5c1CtlM33FKAPL2mDkhXuxPInnZO8SAeZHtLOdq9RiqQi0y37ggdH9qmdXCpo
G0V3cJIcfsEZ++K1MM05xDt8G1e5nkK4ir0CAEshEgUL5cD46A3WA+QwwcsP8IBEd1Uj012wU7X8
5dagpusnJf/zbdqcmiZddlJ23auc8nS45KyW13oAMLCiMUD5GSzm8FDz2AOYwuszej3jFI5LIRbV
bS1eqO+6vetDFFZYbCuCFFuX/VR75IkRP9XpQvZyMTso+Oq+EjnFCUkfUbRcMVKZYVDWsv5mPH24
AXSjVd0ACwzQW4o4UugGkyToX0RWI7ajG/nXkjnlhSUOUCNJRvI8xZr5nfUYZBd6gTcwlCjHDkmm
lwnSQdDjM5ppRkKHLzHaZTJCLnmXxi1t0V0ATXwZIOkJvxGOXETioEJv01ybICT3pEuXAl4o8VfQ
mknAUDceARasLk6hXdaKXZvoiBchzEIAeyV9cqexSIcymSVEJ4JBG9R+es0AyiQ2PC9wXf+wsU7K
Ddekr1YXdEdgJT3fj6iorqjn5gMCuP/PzOYXQNH2GC9K7EYWapw285GPyd3Mfb0XUPw7yxaea6IX
EXoauOUUNW+n0qB5YEXYQNq/QrvD7lQavKUcpB15AvYwQXi+oel83xaCCWyQddDsbjoqSu1qgEt+
/IF279kj654IIfadb359i7b+rUlXAyQlbp7TBkhnR+aBf3s2mDNgPpuV89S3SELt/ErbZPgAFWAg
OwDb0L22eRL8DqdlKG3TPdUhoJWhZ+EhmvVWDrhA8DcfDY/KNV/JCTo+vC8YgKFXv0ZKFSGUHiol
IvYLukSuwrJb8opXMz0FqvZYuVb0zcql+Ytxsi4mCY+7FEzTYgXW+BZZ2VL402XfMOUMi25YBlAT
SQNXYbTDUbOMCLGDgN5tY7MKvn/oo/NGPfW0Rtfq7Sf3g67yLq7LboKo/lkhtX+1Cuu0VQurk7p8
QAil2zpWeRNjWjMC1szh95Nat6t5/xZAK/W4DB0sbeDUgUuqoDXgl3+olEaA5cu5yZIXrzC+lE2I
ZljN74NUl7AfLmG6/eB0hI8wofApmttzCjARieU/z+1Y4mAeJsbfTO5fQ9bccenOcYLIImrI9EeL
ehNjf0MN/xHX653L5rs24MbQFP/v/7sKi/4SkerN+uTX44cDobJylfkr9sD6F2SMM0vQ5G3E/egT
yNOifFBVuk5Q7uung4Ncc6ng+jLO6OQDIyo6DI+10yY9A/ZbL20WspMXcQ55oST5ptkArH5KjK+C
Wh86FV2gkflJG/7Wws27QOH8iSLypObkr8p0BKLIoqoZab6ECfpcyCWCZQX4D97wa0t7jgmmGapM
uWNncNO0Zdd23W5o/1/qYQFSVjdl3NBT7uoKcbcIYKm50LrdmSj6y9b2E93/n9a3sK2ZbUFQLgDu
/lFnwXmL8HqxdvrPKEzKG3oMaFimbf8TMPEFGPtnGNFLsGIoKOf3hmNUHwwDysr2BcggGGvpse7C
f7rRJWwV6nKagudwXpsSE5InHuZHP29vaAlvgJ1+1Gn+27bmJw2HD5GEH0C3IOaefZkW8Hxg6LFL
Htw08awW/Z7Pfilp2qObqdkE8w4U1XU87GQGXMk3bdn26uBM8BOK2rTIhY5QPxJ+9MFSxLS9xAOG
m2JCWQpjDkioPOR004dnfbBHjkA3JcIPRVbI64zY0dMnBdlv6Bmkz1tmdqqL9xPE0lWfX+zQ7AaF
OXgughPQ+F3ixXFo6oO28LoBLmQRdIO6UNlUgspHCx+raO8hBCXdNiN6TN9DgyfSp+NZuOZYz+Nb
sg3HBPg95il5WvhVzeXM5vOW8P1q1W6JzC8NVeqQOYQP/3/Tq9C7pFhgZhT38VsE+ABR5MZhcqYB
X9ZWf2Gc85NRhcbEhL/amAwFGpEjl+MneuC0GFe7V/isEAO4KGNQud0Og7bV47lDFfQiMYwLXFxw
7d5hVXjxoMULDH/EBouqDI5bLmOHuW7FMWn6t2nu3lGqTiW2MmRB+v5XBDtJm2L5INXpwQfjEyMt
FoDX+tzy6GWe7XeW0S9Qp84yaz9ojsnZw8wODd4hTt2xcfWVj21XNNlw6fhQcTYclON717R/oEG2
S2m0A859yXMjMEBqEfpQqye1PA61f0WpmcEroa4alVVEo4lPAI+4NvrZhuNYyCFFswXiXKGSWRQQ
YBLA8ZyqQj1/RFJ0CNd9U01b8gNJ4DWhyx6g+VBwUA9Pft3unCd/USwdYKJwanz2lK/2Xy5QW7bt
2bfzU+z9naltK1izHuoBPT4Kkixc3pZE4s+aY+D8k+Dh1TL1189NBZ2OiiNJoXtYvrqYQ3EeZRfn
d5ggvgWpPLS9/NRbehZiq/ocdqMTg3WtCwrRIBEnU/oZKnMM0vwK2Y/3hwWzgDc2VmYvEdwNQwrR
qFCm/8ZIHNsgOJKeH4F3X1XQvA/EnvNVVClRbxtN9z2m+pjJ7vzMXmBZ/IflBjcPrAYFBkXhQ/oc
ITcWa4MmpF+y0gTjP5Vvp1FvL32zkBJ57bWzw1PAx6dwnY7sIdlvtw7bG8GJTEAkEMxe09jvgbnd
2jQThYvD7y5yz7bTP+qFv8VbvUNLfGzF8EONW8WCNgeqM1y8jt8Bm90Yn0whxPLfhPOeuaBsY//m
G/0lV37uudpb1p16wXY802eyQb2cmJPLwtOY05sliB4NyWvA6MOekLZKiDpsHeykAvcMjv2n6GbM
XMIriTS2HmTAcZ/pHkkItrs2gu+fNi8uqFtgXkDBwaqOSzT7L4+3BlL6CYr4u3qbbuMAuFkk9ocJ
/cvE6S+nURau3gG/DM8h/M582x8ijGCGpAMzqX+F0sMPhQDpc3NagqmKpxr3Xz4zg4PK5PrKmuWS
dFggCbdGIPpmx97XFyy8VZh0HCVnbytnBzbXP0fr7gEZlmKexmswLjc+9ecwjtDM5k9olp+2dfr1
OLGzJCWZlmYnt/4QGIBoIzlnhn5IYYCiBdGpV+INDLDb6pq+SCSBOXOEHtJipDtG5CRz+Uk9/TZZ
4IouTJ4b1SD9tp85459w933KkZW8p5Ugy1NN+PsIUrM0BL5m8y5blmOHQuyxppdVLQoRuKjIe8LN
3zYzP/FG3lDoQMfW7GHP9deppindsNx1aI817V/ckB82Gx83iMrNgHhWJa8w4Pnjx6z0LIa0ES5G
ruILWflcOosdBzivvyeuDiv00PfFsF/Ayk5TU3c7ECmP2IE7NnX2rVK8+iyICwZMcacwPy4UHlAk
p98rab4fP7sOEE1Y1gth8T+IhcPVEo8SDhLPK4mOgxieAfscIVbzOq9T2Zjtc1TBzeqHikc4nGBa
WUD6lBbr1OoqCUHvsus7YQJICSItTa+MAxQlsf5keXqB4Hxa5AE8/zg8QfwS3JJ8+QjS9WNm8h/E
s57GLPiOc4zv4Io49OJ3IuVxyvxTN+kL38ZzSqZ9Ivnr0qv/Vupe52b43Sj/zgCLpEn79f+DPrT6
sNXpeYnSJ7Owe+dw2KKYP7uUpAdoUjclGbZP0A940St+GGH0W2HWgeSHt9pM9DLDqBjn9ZDP3dNI
+ClJ6roYQ/ITWyx7F9Zpscn8lk7LVChgrUmOOUzX8Krp1BcCwC1IyG8n2cUE0W8596dHBLNe/Mzr
PCnSab6HNvscJIQlalANUjy3HBars8mudEvQdKkysc1r06DEzh8x3nYd/iPAJGleaWTqlEWHFmgY
i0gRrp0qcKw/88avBbhiR7MuH9D/wSnsoj9Z1xOA0GB0sE4Uo4LZSDdiyiWC6aX16JscHJHQnb1C
1fayjiN60VTv8DBChMX8ZzALRI4+eoqQWIwNWQX2wnMgARry1Rbg9HGUIOi1IMV9aVASmzT905nk
GojEnIYAZUJGzxgq7+ZJhcUWkww0rSi/ZdP2DhrAPxvLy+NxyTk5hG33K3AkLzrk69m4bO+j+pcz
sS8jF/6yAf5BIW08fDUjH35btX1wzAXwMkYUhgxFbPALwDj9hXIcRvLQ8MfTRheNqW/XtvtFRfNZ
ZfVw6DRIuADVz8OCtwa9x/cOKNCRuijNAJXO8nfQ6qUpFqBdpckTTNa12ksTN4Wch588SVgZBPqa
wkdrxTOpM5JD/nDIDivdvh8BKB3W/0YWIGNo8W2G9UwFxiVGp2+yST8mGKGXxKO4wIgnRz7NfxhQ
RhYtH+kQDsRU3lbhb7FExEK+aDUoHKyJ+p3v4hN1bfdoRodChGOJjZJgvybM/dlAbMzKJcjD/yCR
mO5pKuWhxj29xousC7bi9kH5NMAqfsCOqO5xHMAoLzC/JjsMO4K7aBb702WuLjFcwrC47TEO1SmY
s7FA91oQa9cfnDFRLZJle0MA/EVJPtxChRHCtqoIELuY1yrIwdHhoF/Bg1Nnb9p2O6xnYzdutK26
Ll6KHPiEa6oFWtwf3q+MArVo0yqBcu1W9HmLVjvIhiwv3Cb4U+eUQkcTigPmFMHX3Cq3N6iRT7Rn
4IuI1KEFihnfd/BsgABQNu7yDSt4Yt3gfNZT8TPDIP4d9TbcBcc4URiENpjbgZAdDw66SmPoyhZS
QkmZ+HACcyaOR/URiNVumGX5TALBM9krqDmwaoDph6zgubyd8b006EADZhHj5NPrWo8UVANFHUg5
UP9IyjHm5CcEuoUuep/WP3ucuCt6qvkCqCY5zZAIx/gq3T55Gi3nfgY8mwuByRIxtzWcwpdm6Ti5
CSc51DSp1LzQyTx9NwJg+lUM4xzsBmP4uQVHYZdwFAzLuCCAxLJ+ipp2ssWwZHr/MIvOfsjZ07Ri
IDG1VY/16ewp7pZhJwSNn1EX0b7s6zU9dXjP9ziPp52bQzJCEU3Z126l9GztmL5DZUfcPCb+tzqR
qBNcHpyTsWv2OPldNeZhdqBwNyqYwI0QBNtFtEtScCEGtiOuIec8Qv/Q5oAdeZrhAwxwqHEEWah4
0Cv20Rqve7guBd9qIem3mUP5kvSROAOomdZ9TSaFdscvd8Fsdhh5YmyhN2HLtaf8a7MBY0VU2/xg
jNbHYY4t0AzQwNzgsx3ZhDkZOghXjQCYoMrCWkxV0FRBbOzd9vNaDgBcm+u2rAk8xXy/z1e0rhv1
aRHjxhepFUDDO9xT7PB255ZkukxBRzpmKq0wqRaAF8ZjOFlMYNzJxbL0j3FIDhthlFKjqrou0YUd
yCeahbHEl+JFl0WX1gbHmOU76tkLIN0IxyL7goPQBwu7r0FZFGjjM58ws4TsyzOKyyfIaXVFP8M0
kFoAO1kGESw94o8m9ifS7O8az0upDRtK15vXoHOf85BHpcwCUXrQoYIsvGHqeNBDfrVpK8qm9Xfr
FkgcCv+Psu02JFNbhGN4wPt9CqJQ3zBcuQrEUN/VN4C8h2gNuhI2UKSyuWV7otdTKul3LwjEWvnB
6HC/pvRKINNdR/oJCPDvNlAnP8T7Wsm7nEBi4z17CRp/Tc2UFJCdF8c67susA+jAtujgKKdF0/fT
Hg4PYDwRDEgBNjJ0CxqN3oOoFyUWxcQsdyA0dRW4Gagux0pSqQrWITVITj9Vvf33+K0XFx705H6H
EGnTFlkZ57TKM4czBNc0Iw/bbI/BHO0cWQ9NFJ8hl45YaYawdGBFbmN4XoftXx+G7wIRuupDSD9s
44DxaIj05P+4IBuLdbafHY4M1l7VswH/UA2jAcRs9z7FAC96eNVYjgTtYHNvEEhXyVVBeHBbluQp
Xf2eBeTQd/DtijKESHbXZkXxk7yDuv4zbNKfK4UBpGIhEBWAjCPdP757HviDHFO89paeekKfAoYu
YW0ABnkldAmh4SvFIZtBV8sScdN42ocgY3JPsvCMJWCArcP8uuTbfePNdQZ1uhbomFUcpYUjXXbD
a35vobYyQTyxsPOM1wPVrW2p4bVo8meHn0z6/G3jyTunmEtm4WstxXVsTBW39Ql5sAPDxB+A+T0H
eOqUyyIIoFQwZxdIVu1N2PwiQ/DctDUsG/358RstDJJrQ/6ji+19HqNvSoK9DfMP0CgBHTdgVfVL
lTYROuEQU+FOVAxoS1xPBxgXFNL7L6BcHFQCUEV1fECRe388UWL0c5Z2R12PT3Hb/cWYCvy1rYqm
+cWkW1hYsEKgLf8XCsrVlLdfbFkOSrTHMAaPcLF8L0Nx7hpfon8+2vrFx/xLcVBbwiD8w6LsNXZx
FU5TIVv9+XhVHSwLK1CuqjjDUHn4Q9vgiXB5iQh5jlkdokOK/sTRUj3+QgJX9TnA1qwrwF8/gkS7
h2QlCi7MtpAcrv+j7sya20a2bP1XOur5ohpjJhDR5zwQnElREiVLsl4QoiVjnmf8+v6gqj5t65bt
2xX9ciMqypYpkokcdu5hrbVB1y8bb9hSUORyluXoepQMUpU7wqjdwntmiLcpqlya8qDIYNeqQGMG
Esg06zMuAKuWRma4PhZAVdjmWXc7jyMT1RWoKKrxyTWR0k2psu9QD4sdmoTWFsUMsByXETmPxo6W
ugooeLDcqG0PPnCT2FFcv67vFGl7uE31tBmyXOCmDHu2+0rXu7XWtNdc5m7VEdw7JFZJveGgKxsn
v9ANnM8ni7lII8OtnOxUhOlX6pZnLWld0xmWQZS9zJ0klTHD7JLjDLpdqXtf8ia6EkO5z/TnRolu
zKrdxqq6jacXU/a7PJfMI2RXgOCV9aTQBUc22lrV7K0niNjssrhz7HSLVh3t3wRFCCtx51mY90fY
D8spMChQxtpzlU2bop917Dzuqzx97drkk1Km1603t1nV8i0h69v7IyC1tzZoeCnUlmjP31d9vAlH
+zPG6wAj7WL7LYGD0rLRkqhdNFGysO34FQxVcbC0IdpMkdgOZvsEFq89hrUyvip64Hd7sjJpuSia
EASTZxoJpw40Riu0ca8OXvsEksAEI4CJ0RzwMkIB24ME+LquUgAZQC/XZhNNB5wf51rtyvTBHnyx
s4sxfPNAvC6tutNu9A4zokrKUou2C3q3xXYBz3Gw0KNzYxpqRg4bNK8mQA9MqjY8qj5xUuzH123S
jPiDReDGPRWaqEQFaiTcXwRO7E0oYahMio4raopKXE3eEFwB5pzWWW0bu7oKMrcYDJsKVV0R8Fbh
ptcz6DVBYIEii8B0EPR9HjVRudo0dbux9aKVY4f1zg6Dsiccal+sQtZbVa3CaZunnn8OvO4+s6m8
t34s24VlKGTs5k5SFpn8VVCD8x4Tc98YudhFU/yYazqVMG/KHwKyqnQF5D6OvEe7Kj6pOcTUrIvX
Ol1CF6Op3QRRGy/sJCoXpdPHbtrG5lYLcgAijq8uhN34CxmWVNsBymwTvvFIM9frpg/UVdMY5cYZ
JsPVDSDYvqW/lRFKP0ZH4gNDbu2yyVDYfkN842STSmIVFTO/HdKrJrPvI0M7thbgXpseA2QEKHVW
2sJghIshyg+1obw11tSTS0yV7ZArOZdsnN11ZR2s2w7HGyR0LS4C729pJ82tMKrmc9VGjgsidIb7
olmX1PVXMsnPnpqd2iadU0nUfdXRfJRSfXZmfAykZjLYRVFt0Gkh6tLLp542R+DF7Xv2pzxQug/3
ZmjdDGO/1bKUWej3atxvbNntLEV9sKXfLjLwsofaJHMt6zZzJTJqdWTd+SJNtmOL65o7osBodclS
7bmUw5JfVdPyNVFrycU1NZsys7yzL60nqnfAFepkLucpxi6N82kTYIIWQkwvhtaR5zXGuGd/gTkl
TA4Pac8dl+mw8Qfh7weQIoui1bg9J5I7JblpdxrUzNWTgYcmePNHE4zBYOTQekb1kymSa4JnGg2r
/gtqyInbUpFZVWCkFiD7nBU49tt6GKJ141M91ercgYVsE2eNzbmQVsIFDgJHSvM4jfodpbNygSzT
s68jCTAL1RLrWOvQMvZKEH4GwH2rp+ISNFkBeUFzLdRIyB0Rc07jRA4/6G7GrLyEgf4FgNZdljQK
JTZCEo6MWJpOgVRdbz8FRnmKwzFxG9NhATLgd2PWa0ckOxRXpc04rVZILkvKbaJMW1AW6WXuJDpW
XDdg8uKj9PDHg7h70gjI5LzrC5meOq+7wXG9jyj3Al6tn1J0BkC/TzcI15+cyv+ManQMOtZ+0mbG
2YTvoEfjXsunKxDU3SKMq3uwuTHJrrn/rgqG0c/8AFL1IJ/0rM/20UgaIrUF+chkn4zhQc269RiU
O3g557icbi0lg1XcVyZou0wca0d7QxGwWni14SCtBbI9IUG4lLO/1BgeWc9hWwWjvhpMimiB57Bu
LalZ1F5Z1kId0unGkuFkL/okBSDVV9NwJhMdPGn2GFwVfnzqMZK5EfsL22kbgtfcxX4eYj045ZSG
oakJCx6Af2VNzaNMpl0NKGFRpMkXy4g2mcNMRjFmRPTqkzmOHWwAm/qanB49H/RNbkprrRJfLmat
/96OjAWp252uQdExlb0wDZvsX7HVm2znDeOxrqJtYdpHPYg3kwp8e6r9Y2L550wTFzB9m8RukV6U
Q8Xmkhhx5QGLfpXZ4DDwbmon3dW1ApHZvA3qfljTsa5j15A06CrAo6WXbBtJgQ9AChWfwFnqvryB
1vWJKX3WQwx+UUzLNAUvWLarwjLhBGjAR3qDyZorkm23HxQhl0CqvNUsJu1748MEoGExKPjuQ6S3
AEiss29LlRjWgIYTZqSQuuEt9ZULLVxPgF4e0sAPsb/43zXJTVsnD5FFpC0A/b1KUe9H+CBRph2U
CrhMz0GbeX/C38xa0M3kbNvEuAhPBd3b4872CU5p/zkf8kcnz092q+IfqMlDXEzPTkPJgppGvZDI
CBVDc2MNCdsLQmGeqbjB0qUbK1m5c1XKbUndMhtfOi52LA4XiHmM6AVhIhPkjLdpqUIZOKb148xg
xEVfD+lbE5snkI6uzcfnJFn6ibUZ1mGBm9rigYzOERfOp0E7ol4ugOzl/NuzboklIrqqe26ImjlK
0SYYbv5Ioo7cS+m7gC1BKJF77eAQYGwqp1r7Ijr6ab9WWoC9Y78MmhF4RATkDhcWvpSha7eqSSbS
vvfHkxdHGHmGCRLsMA+eo7L0lGpVj0/0V0/0gVIv27mzzgn9PCY9I/2D7jlzMxnZekL3ObEeYrPf
0Y8QaIH/WlePPLKN96/F2bqfW4Eh9dU39cUfkmWV2qc2ttnrlcso1Mxz7VkCJqz2HmoRpmUSVY+3
Q0u4HzzzN93Ed9dqKhzUWgyJ83ISdMJ28nglo/DKIJcOMO5CcZoskDbcxThhrQui1r7OwFfcF7UQ
OmERNXhKjJ+b1jq30F0iZqZqyL9TEtKEt+i0YAv/CDtHz0ZKLSFFY/0SJl/JLj3NrbbjntyTAw+/
oY5ck1UZGgNscEWVMs2op07rKltrWXyyphHQNc7vlHoQ65PnQU1frVY/qtySfCBQ5tXMUZ05/bX1
lKoPU+Vxz1WuVwTrvk8PpJcX8ymAf3PmJt+ImlpXoDaLqnUKrEe6aKzGtaf+tvPVdTwogEhqsvHF
lr2hmukWqOwytwCLU31MsugazNZVZ4qzyheRlhkSbUPd9wgXcOlI9UbPlK0fdZsoTtaTpIJLhz7F
iG9MPTrLoScnCSOdG597alrmdksyrxj8tackxTJSlGVmtjfCTB6hAuysqjoyEeDh557heFQl5A85
0nqL26NexurGbsEtj080+yGTChhDJWAjnwQhQIwHFnwU2dlP+lXfO8tJK26sZNM69fO8iRQtXMXk
i32DHG31FM4tngIdQlP3Nsu5qBl6e5NKaa+5ZxkjEC6eelRjbSmRphxkdUubwFnSuEjf+Z0+6RaH
kjDJNUx7fRvWD6ph33R1dRJdBqvFPKpCP/Rgv4G95+9HTzPti6M19/MOSAZUtcTQQdkpngtMkE47
g1mRLNGVc1Zz5MYzMMeNRFnFxDBDvd82Bd0IunJ8MaPuOrbabTI+Jg4OSI/2PhsNiC1RFDW1q5Tj
lnbck5rToDEUbNHyFApMjny6NvEw9KpZxjw9QYybkF4c8npllsFiQpFO0821HTYwOnJweuNuKNJt
jvpnaUG1LNyAaDL1rrL+NAGECWamImHgvJEgXZ5jI9zxofse3GAcy09+PW7xOhZq4y1qWKuAdva5
UA/dYF5LoQyuadf3c/YP/XqWPtKtmzjwlkrXLuKx3qYtLgLdpdHBIh310nTTMWW4JPhxab1djUii
GUyrrJ6BU+O9N4fWjardvx+4WaC1suInyZFPzVt1iJeKn65tjBTN9N6vJps0rELRpIMJkAIncuAF
QBTHeLXh8BVQEEknddHHAPtAhuAub0tSeWO5nt8UNfGms51DPhqreNCveIQCv4uFa6tx07NOc2kJ
KMeN1nDknFfP6YgOalgL/W52NsKITKhGCoSWKyDoXGvs1sgjuRANn7y+WJd6um+UeDMbdDV4Ln0T
TsjrvE5Yxqt5TWhN60pS42IIiYWNJTt3Nh/zElv5sA2nF43M+vy9UhCRzG8xaTIxWN6qDoa1w50y
lOvZojDDwAuXMYz4nO52WRofw7JZFSNd+7KHADPbI4c4m+0wDU/gFj/xuLJWqQgjtFvp7hCG136r
rbERaQrgE4asxQUBGo9CqPVkOx74rpS4JQcK07u17ex8R7pOKdcTbZD0wV5HlVwCeiIiM5bAgHY8
TQsuzJ2vy2iKPlk9zAMnxQSgA74QuXGVkB4nmtoOUtzN9rVAT7SNytdy0g6VBE5FKdI7qwH1//wU
sbGwoSQrNtUI5bZ+iDPvOo5oFN0Oy3nic+pATpqv5gHEZrFky+ut5mIZLf6YqieRTWejCHcRFVX+
dV5uLl8tAzTOyalAJs52bEKCagx6UjHGAlrUgd+EfkC6JncRRr/KpX42CRKbqCOhlR0nZm5ikwfJ
FxCAlBeSBT5Cku+RSlgzhDaplqQQCRkrlezTwTZwFZ0b2u2B9ihZMnHtgCl1i8zb94Uz4HsjGJxS
NlxAKTJI+FYkgLLkJUz6F7pSfLJr5yu2D4ymYsZuNDWg/ytKE45Hi1LBYTY9dLpaQfFJ82yygdYm
76IAhZyanN28f2L50urek66K+7KB2DNPIJWbZeJ16jajkJbMHxgEhLiEWffVLLereM6taUwnPSG9
MhHFWWbSuFM5cshm9N1sgefX6Zb6Se2yt8rrsy9qot7IfKDCYz6nsiJOqO46bWb2dee8H69RoLnJ
Tf2L6LS9UGp2hUFXHiVrD0nbQ5saXudtQv32a2xNL4jnMreBfeky9bbLTHJ3Frltmd+h/5mvtSmj
LZFBxBQ5yu28Gynk3jZpeOzS7HMcTZ9Ds8IzKK59MqwkFdZM4s5X+pWVOjvZa59FqZ9g4RwrJ7pT
rfhKiuZeofRtUhcBQKbcx3kHPbwIbzXPGQ8FXQ7X0Hv3TVE++ZHx0Mf6s28aZyvBEQgtZ6PqKLWm
phYsdbPH5DjlrdeVN2lvniZRHyWuAfEEmtelzpd07zLNkWxWcQrTxk5rPPxkJGzV09es9Z4B0x0J
VyLQv6lET86aEaNUa+OEwGg+900uhoUBP2BAsGYC5VyQGKBhk34LOA8AmvNG5oP2OyS0AyqOUD4c
cpGp+aKpYb2o8pG8TtGcAGMZC9/MnzHt9zptGVYsx1Mtx5Iag/5U68YnHPgbYVnn3s4vfj6iI5Rk
63SSKx55hVYq7Gt5HwXGtYBdU9vhqrNxb3v9uVQtLAzWjBuUXG6RvFYwnwD/1MZS0+l+1jekgWia
MA3J104FqFHWnnNAJWceYAKLRMC1zsJmgvZLqcaq7X6lETQMTbRSZFkfkyF7KZiMuG7OOew+umh6
LjjNm/kES0HZpu9KNymNxx6PoYgJa2ZDNBtginYLL+Xk9Fafu4apfDEKAqOKsmNcJi8FgIKqb55D
a8jdMK2fByu8kNnJuLktChAtZBjrS5YBSmlsSGSVqW1q4X1yZPVA5X+dm1S2VayqNWRPeV8idVIr
C23M93nl3GLiIaXV2FvFOTdTdIVz9iAK7wVqhbGQyrS37Q4gsnVHbuUwJMlTDSoITPfWaOQByRCG
zlA88ubqGO5t9XNL3Sp4iANn7anxpzwBzwVUNHLRhYGbmexCdYL1NuFgFHpw1gyMFGJndwD3M3dq
wB+YEYZt6uKV2mRPTaNTK4zuxmR6s8NuLaJp3CpB16+hwwHWAV1YLia7KOm8xw0fBYS6Sm17uwZe
A+erlUgz+NdCzdXNBOV93dRTsvQ0WjZbnR+6wJhTCvztGWHA+IZEBqjojvgj8rN+65Dh2UJ9Ds8y
CYGClW86FJ4FQLLukTdflZbwX41Kpvsa+ANl7GlaDyVQNFGo18JM22PsjQDHRwPcmG91C73P2kVi
E+Q6kRZDa4e1quVxuFEj8TYYzbqzyktZ2GctHHZlZJ29oLU2EUld6C11Gi70COvrCwHDZkgEuu5I
ANqlra7Txldcy+rCr9BkHcDBXnb1f4RoIXd7JiU9R89dv9h8KaaeXJGoFn6pHKc0uIX3vRmSeFeU
1ALTk25Wb39POOWDcA/MsZmWEaLNEqb2nuoMYYru9L/QNPmRcMoH2axEbVLBivPpCLLPGjkql6fR
4az3anz5+RP8tb6cKj+oZfkhbaS6CGwolLetJii36+JUcJ5n2Z9Z8ufnX/MDkRypo6zyjQIYlF2D
4tmAUPugudRHrtQ0+YU+y48++oP+jtToqpIb8xOQuYGL5+uI19Ry+fcG/kETqzHrXOYJqsgJiIuF
jWSrNnp/T5XoYy+pfFJRYIpQD1Ca+r7W7esc9OPfk5QSs+7SNxOeTlSnyjY1Vzb9jTfxEDQL0Wi/
ktrS5nX7C0Uc8UFEcwKkF4Udhy5OK6pBTqUXeJidRAojGK0yW8E6yR4VM9U7UKw68W7fTH26bEWP
ljhK1qm+7gsQCn9vmT52oCo7M8zrEXETIAQA84pCX4UAHH4hvD0f57962g/HXDPyMfBkTK/fskob
sl/eeBf2+nDUASxG65/vtB+cdjHv729WrGnLiCwauqSpfZcRfZBMhRqg3hvKw8+/4AfacuLDUR/H
iLRdMCEgaM41nM/EL+QB/OKiBq/zaU9IO/z8m+Yh/9V8fTjtZUbQQ0dXZER971L06Wetsn8liPkD
4TDx4bi3mURcOuCzCeL6/DyRORaAoJERgWpSLGsqjj9/iB8t+oeTH6I/Y0XAL1bQRZ9Nu1lYZbGj
UfsvuuL8YI4+Np0yHHU0WoWWR8HcxdtJUNPp2r+pVvex1RRCO3DW6ow7cXbs5jkKetiDP5+YH438
w9kfJ02DNj6zQKRyAdraLDU/Mf+evKI1n45vTgFwvSE1LPq81LR3WSIqXD3WRSb+loa1+rHPFARX
qbUoOOJIa8FJg3uMFm3xCyvxo3mZ//2boQeF0fZUz9gwXn+Y+1QQm97+fMp/sOmtD0e3HSbVCwWN
EjT6yQdmRfVOLEk09BAFSwtBBig+P/+mH/gD1oejazd5WSga7RG4oNOrqApzCvgdwFJiRpiPMqPU
N2a/EIP9gcmzPp5lSxN0fQiQ5UMGktY62ue+VHamqoXuHMn9/Il+tCwfzjE4jJnFWlirxJClK4Hg
t7Qb+8VZ+IGR+Nh2qvMhKU00OkbS0nlQUIDL/OkqcKzd3xr7x9ZT6RBCEpQ0y8zD3lXC7tqEafHz
j/7RyD+c4k5MpSdtRm5r4VoFFQd/76xE9d9z+D72nqqKHDL03O0cYdnBRTPK3wVJri9/PvgfrKn5
4UK2R40+pR6N0iPS2Ks5EaSVk1j//MN/cAQ+tpqyLEdA8EPoPunbvCAx7lnevlKBsCyMIgOfD1Ut
Bi8ptMH/43n+/bsGePU//4Ofv+QFaH8/aD78+M/7POW//5jf86/f+f4d/9y85aeX9K3++EvfvYfP
/fN7ly/Ny3c/rGj71dBJ/q0az281IJP3z/ff8vk3/19f/Le390+5H4u3f/z2JW+zZv40P8yz3/58
aff6j99mucp///bj/3xtHv8/frsKv8w87Dp8+fiet5e6+cdvmjB+Vw1dCEcV0rB1GwvRv72/Yti/
qyhw6EDG0cS151XKUD0O/vGb8zv8BJSr0b4xbWFrsydV5+38kvW7LnSQ1rZuGlIzAPD99l9ju/nD
cfljNZiKP3/+t6yFvBFmTc27Z9Px3/6NrULYB5ymabbjaLpjiw+mJW4DnM7Grq5qy7Dc3if70St9
vTUzU1nHZAYqyrxTEVmHugN+OFTexhnN+Gjk+ik36+cCPYlP1hBv2XBXnVqeBqUaj5VocSwt/yAT
Y7pVoNT5OckLW/EbSkgCckrjnVLkNvaTDB7zQbNup63WTFtb1ze2yAOg57p6aajQb3SQ0c7QO5vO
yy2i6OrSFH5/6qrS2VRTCMa9mujUwQtbhPmwwV5cn2Z0XjJnBWVxoBfq9ItzpX1/sGxVlwbMC5My
GOsg1Y+nNyrKqmrLsrkek470L8WUZeAXchEZrbrEpJKSxs9amx5S6sGE7lcWGJ3rTe1Bd3zjE9hA
FZGSGFg3dVgqTeAubOiKv4jK3vsnfbu6DFOSubNgKdAjUjM/rK4yyTSyZVldT6W+00yrvqmM9KF3
QmczgjSW0vI3/hBNK5vs+fzSWMLlBKhduSVaGIEaZBDo4M05gMdBQ090r4gQJO7RiqSMGIK/LWFk
h72tLuxKKIdHLe29g6PB4k40r97WqAAdygF0Q1UJBItEUJ6/OW1/sYP/r5WwbZZDszSWQScz8eG2
d8zoz5WI8jLewHDrVxJRxJvIGQvXUbKHwQ9ff/6VH0LG99WXjmFKU7PYBuKjHLHj5FWfjFZ9XSVJ
AehreDKzdIYXlC/Id5LocCy0AfXBW5qlOAiw8ncIOHaLRPc3Px/Ku4/97QpbBtxT0zKYUdVgHj48
vqa05tBUWYcYQAyBFY2aA2oE4mD1ADHRJdaQZnnAGa3WmaLUa7Iu/iPiUFzFeoy+SQ/UgZLGvaR6
cRu11qOkT9UeFotbRNK+FnW9anpd2amQn7bp+BQqGXLHTX/xV1HTqRehpl96S4HYAowdGti1TYZ5
0Qnd2um5DSKTtA8alZ+mpqWWV1Tx0bS7LwollBOtFvEHMuUGXMwxQgJgb8YA+1V6WUkUTwCyKtXR
LnrrMHbTJ/gRVNPEY4ZYHjVEU4fSqB4DUUx7a6LYMgzmL874e2uz76YWSJvUmVsKC5jnj222lIkm
gzKQ4W1hjsONk4TtZhL+HQLgSyVSrTtgHuPS7KLxhlRCy9zLu4gy43UHCMYFKE1tPUoeBD1zgGI7
5v7dYqkzv0yvq9sAAYwlrCO0Qy1xTL3qvixmeUTfe0BRYBmiwZXZRg6tDeX5hd8Fj2MM9k+Bl/CH
4/e/fWO/X3R1/rX5eGV/d8v/f3SvYzS+OWyz3/DdxX4XZj61gOrba/39LX/e66r5u+ro0raFI3Sb
2/1f97pq/G45Gvqy3N+qiv7jv+517XdTspEc3C8bSIA9dyf5817Xfgc8a2i8xP+FrmPL/wf3uvme
a/nv3cuwJPE3X+7YUgjL/GgY0ji0yrBSsk0/TSePu70DcOaQyt4UnbJCSyqhXYVTrkVFUn5ALG8x
2MWdnU+HGoDRQNA0Gda2VCx3qDM3N1pIH8mxhoED/VxZNglQAsp4G78SW5EnXzNl4CNgVaHWsVQG
6qMmEPFIQkToRAK+CdYrrDa0i9SFn2dI8kgbHJe1ccApwmkB9MJXhSnanAos4Gmt9fEZVeNVP8ld
Wt3RfG0RF+mzPQD2kp7upsgfgHqxtk5qAyS+0KbiNCp26Baqvkj9jjjmSwQnFoVfSDEyccewEEBL
/DXe8boxz5Wt3xoeWgcI+0UJfBbZLuehzoOBHblOPGVF+YljnFHTpohqoR7BRJLFBtIH/t5ej1CN
wsHcUHC8taziSST5HZJXCTIv7dIEStr02c38WTPqStbJc1cIhBZfbIkahKasYke79b3uSoyXpkxX
ioJiFti/LITvQyFLfhrDnW+cG6VZUvEDanFuqqU1CnfQ5U5FxCYHJj2YZwP3PgGppE0HPfCQvTOy
TVlpKHx3ZjKreVNVgrngQG6D7radV9dubxr4ILlnokJgL6PUX04Vd3mOBhnI2OYprKhTltkxmPmB
Y198rttLrl5iZkrREvAzHViLM13BXNSYXUY5j5ykhKtR6lGoEaPCuEX98QZJ05txPM//NC/N/Max
Mze+aqItA8+RwSgGIlq12DWl/yoi69bx6qf59zvFvypN5QkyEKDX5ioAKKgg5uSmrCkJhZUd6fAl
bES8tQw8APXL9iJ0czv23ZLQ3A3Vc9Kiq3VW2XvzQoyDt5o3hJqzD6TiZvdOaG24WUHsACuOA6j0
cHNM8MSaXINKXptsh74ugetsQmnt5h3TKpT0B/Zw6gIaXWAJ1iWSUEAYVwKai+XsRPU6f31Fbz1F
z1ytS1ZzU3lYw5DDLNevUCpX+Y6KHUa38ypZQcsm6Qtupzv74KHT2NrmQ3rTwGwG33hVtmTwpvSI
TiT8YnmvhQEcXmr28uDAM5n3RFz667xnT8jhobSpy7E/xjS5Mi2wQmINnHvVNuGqwoWnmneYE16A
KdcUB4IFYGLUqpJNmk5uZom1aNBEtDMwp6geYLjWKMcu4J+sEptnzeSpia2NVbEqPKXj0Q87ttfz
qs0rGjbeqqRc28NF6DEeM3Fx1Lur+cSgOYJyo1g7gBlkgq88QGJkoW25S1CNzLX06AQIqYN5o7XC
1tA42yhJcThafd4/9s6zwbTDRW4zZ1mp7RVSViuNaix0NxolgZjJTWXF2S9zjrZgWtg7/JijaBW3
Z2ME0JEHB3JR68A/obS2S2V6rCp7F5noYWqqAYSuVd1QoGCbj6IHGjc6iIUgShKjNEnruGc0S9rN
kFrHiEBJmK+11wVrDPJROCkgy3zcpHmeLFsPpV8nFfuM9wCDhhQgAwTCZ2ynjg4Toi4ZuxQnLYAp
UdRAx/I2WGs60UNvD/TflDp0ozwjokBMrvNcRctACBbFtW57DdIm1lYv+0s3GbtCSyDcz7/raZTr
NT+8DzMqpWYcbFSnCtZ6P17VCKdlqUYgZpeoAcHxcv1Qv8q1SiyxhqCUINo0Huklp7YWYH9hPknz
JsM2Qd/Qt12NYwgcANUFIMRpkbSQryAJlGGQgsKVz+/jbKx96akpzwmBLwE8r6UCRmaXfRUZNehE
0a8SrQ+3ihVc+ao3Sw5lSyOoR8BEEEgsEIooFSJYVRRrtHaXNiJQGx1RjWVYBZ/LLttESh6uy977
2neIe6DwjLoJYEXUQUHliP6S1KqxbhGcpBGEB40dfjesLWjG7fRFmxq6R07+IwVY+FnglnpEIlah
DbPcgLpKa7V1UZqQ781tjuR7UoXrPE6+pJW2S43YnTLvqUj8VZ4ORzWUS5nC/1UPXhkhpTn94Zp9
l0v5Njz/EGn8eYvrNtEN6QALt+D7hKwCUMT0zT7feIpcjyUmFwsiaa8usSZTpt8mIyIt3cU3u6Un
vZXiaL8aAi7JNxmCP4YgVSyEZdqaBVnr+yGodQi1bLLRW87lCfD3IYD1IW1zizDas2oat+akcclW
S59DMR/tjGrdyGHFB7j9xgH7i1hPs/5qMIYF3IJIB53u2bX6NkFtpKKTkP7yjeaYm9Qp9oXXd25b
2OsA9Nm7b8BdmngvcfE63+lDDQYtMpFNqPQrBNReTEt7iFL9VilyYwER9aFPboseqohlgegzkJgq
nfxN36C1jXqIZlwj0recLwtMiIzKGwlrQxALA2c5ha25mb8k0iNXTe87NQNIVXH7z9fcbKD9Sdl3
XErTmKzma2VeNHTT4YOYG7XI7uLOvrfMC5BOV31sEhullQxMeeaaJtqfsnJHfye77LnHQoqaw9bx
foxuoYv11MhdpvmHovMPyPeuqsF0Q+DJdpK6888y9g+q/RJq2gKUwSoaEEXUkUBGTw212XCUuy65
9FO3rNoLwNkNCKmZs3QjIuH22rmfHcBZAAgW7vwZprA2npccexssdJ9DoIu/KqiuvrstmrKvjD2U
wJNT96eSE5SgNRW3R18ZtkMF7ohkzYm8owspbVXHyddeXU2OgX6FuY1G/MFhww220zR1vAKoDT7a
ogE6EG9nlPd9wza3o68oyDZIdZqu7zkbOgc8zE4dPcGZGsC+QOKUELYU+Mf5USo8lTZZIZS6mmfK
wheVhGCU2aTILnWaHps6+5xb08o0L/lknYDCrf30V9Wr77MTfxweQWwuhIbxYON+v1872q8mqTUi
94U6A5wn1DORSeBySVYMB8Hay89PyId8wH+dVnICEuqgTvLw+y90at9EpIpUC21I3Xd3A090jIub
HkFvxFHX5awQauMliL0S3iUBOmrxUTWaB2S3joB0udBs10pua7i6uQ2/5nWkiRoApR4S3ftOCL5U
lrERvbJKihhM1r5I5KkE6Dlo5gmOwB6xrEYzt9UgdmVjIQpjG1e+SFy2OqLva4FTNXcQ0EfT7YJ0
ZbC1avYm1LUKKfCsy9im/oF1MYbyrnD2s/Ps06AYwYd3b/vnU2Z8X0z+Y8ocS5eEbBJX5mPn1gwi
bNCpCMrPbl3icZyCYtv7w8J0YHMVj2ylPrlMBnowbH5v0/pPatAtzQEv0uMEVBcOl3TSFaIP7+4c
ehvgtzM43woOKl4esOsBuY4o3dRPpTks27FaDcF0QuLcLXza0PLF6L2edCMFRGduxqZb/uIh/2oj
OgQ2wrA0x4D+8P2+6CEnwqjmImER5ogD5spGdNCMUE0qIbQXfbYGvo+ibOa2WYqwfXrQrQvKk6s4
uICDz24iyqQ9kNsqgVeEM4UE/RzmvC9hcZ6XbI6gkhiZpHRXoJ42dHKtWle6We8GBDDmV4OBawwE
4M+fTv9P9s4jyW4k3dJ76TnSINwhpleLuKEVYwILQUIDDsAhd/PW0hvrD6ysriJf18uuSdsb9IyW
STKCcQH3X5zznV83QH9+hK7DxJyrwfJ+jmv/aW/pKAZJA8K7/ZjmHz/l1uLoS3MLEwMrWeweKxGe
qGcho3wsZw7PVie/Y/G9EQV9QcoxOhnbUBUbGxJm7+RXNQ/oclBW4/JgemdVF38xX/pt9P73b9pl
ri5cj5iE3zZADipDt4lavmnO2qXFGw3oM5jGhkIclqNigisLCxO7A9YbPMAeY3cLXUrgXQNsAGVy
PQgA3gIfUvraJbyAnXvxb5rxI3kKF24lP+yZTgt0Af7a+y4rtsvbv/TyQxZfwiZ+rrip2Iav+oD7
mqAezUvt0oDC1Y09Wmh+K3GgcKW9HYQjCAf8t0ruoP69Lm/jX3yMy+39+8wi8ByBkJ2CB+/Wrw8p
uRlh5hTAEZefwtIOLGU5YjwuYhCznB4kRiarhIJ+GCTARlSzebleOtLln2hW34iUWU4rPy4JUHDX
HT3bX3yLy5r6P3+LjHwdBq/S+j0AUCrFDsniW1Sj+7MdoW4C8/+xtIVLD6r4KS49ED7FqzTB17rU
afScjjyP4xtkpquf4wDJMcgtaUxsW7AJebSHUb79r7/X35YUywMmSPzxPDYV0iHv6LcfJ0TQsg9n
3gonPs/aua/abgtyfOM1NFpcsEM0HeyFhrP45Q3gi9hkw+6yDDQyfS2wbDr1X8XC/8zY/vUHyDfF
p+sEFt8bAO9fP+MB/74xNaxFljqHf/h6+ckhad7WjA+iqNgu/TZP63JwXs2qunXr6GwM7l/sjMV/
ftZ+/T5+0yPA+hqL2uKizICUzUWLXUXuIwChhn/P5zkwwa/Sz6VqK13qJj7G5UHEv3Zo77IeInKT
rbJAwPKQ6y7pkMq+VRkGP+yI7k0yXniWT177MQ6YBaaTcj+Wd8nHiVyrdl9r/Lutdx02xXZ5BZd/
bM8j3VNSd7J7/vkg/D8b8C5f6H/vcf977GSXZMh/vZNdvTcf719V+8+j2+VP/G1ya8jgD2GbFtsi
J7Al81mewb+tZJf/5QKvszzfs8zA8TiT/1zJWs4fDnenG3iBbXnSDnhg/j66ZcMrAPwHTIL5RUCX
9m+Mbn/WG/94Q3wS8BgCOw63tbP8jb9rKoeiyGd+l7GOr6CaRff9MacD3aJQDh/ETvWbZOf9hTgD
xvov59qfX9SjNrBYFHIZ/fY6aDe0unSWBjZTqMy8F4dAtBhPKxI7RjgHDf60lqY/N68MX29TG8Hz
uMh4c8o9MiGwJVk5A10NdG6+t9vP1rzTfgagpjtJwNOWuogEdFS4N+1+XKm+O7gQH5ryMjq3OOjf
p2RYhXVLId/vRg+IXBDeF/CkkvIUlV/VMH+wg8xWSkGSaimhRh8d8W2MHjd1qw2e4sXehcy9VMdp
rre1TM4Rw+sZuy168s2MYTKxyXKbjWOPeBAtAIkj1r7Gxes35hWx1HirED/z8R+IG1vFIHycumad
XB/Joln8BfADfDAPwd6ZDNIM9CnnCxlYXgZhYvK7ThNmi7H5FHnXUUCIGCAD4zhjMZ5NbuvpHdov
ZGlGCxwdHcCjsUlRtzNgyl8wJa5a9zbzknMS9zvlsC12vfymLXd+/doQjUi8zbrAJQRY4RjV2SGz
x8dexU9SlVcJbU0TM/Gpg10VArpn3ypC7+Sj9wzx96Yh4DPUhWWgGCW5J/aX5JlgawDk06iDKvhr
pvItFeoOZdmjMcAksXGZaNv4isfix5zV2B8mTHqMdktjuNhFHd/xFGX7qW2Odu3+aDILC70/b8FL
42FlCh9HOES9hlQQKql8Qold8Awjdezz44CMxpJfoz3v/I6xV4tPm5grixWbiQ2cAGTG/nd6mr8p
63EE+8E0YJW4L3rim5qBwfAojR96/irxp6u4vw8G9z2avd0AkR5aVBDcmWHFBbdDK/dmdfE6nN5S
WggrZl7k3Uknep/bH2qOT25b8/Xq+6rwVj0xkehdsB3Da6SsMhyyw1tYnu18ZBSAYxj7u9pWcYB0
09sBgT/a0RWZdscaUjLxSNPArZHQ1zYfURNdoCM+ElRGABMzzDEb7yxZXIFlWmLurFvCEHZm3+6U
2VxiPdy1fn3q3CzETlzftxoioys2lRNu/dK86bTeOiS8jcl+wZYwf+GSGW4Ck+/Oc7eoeTayGY/Y
Z8+eh/MziG5FP9/PkXcfD/pqhlDAgoXYC/coy2zrR8W7kThP5DdQBj6EjvsOf20PI3lT626fOd4H
0+bbke/XkdWxrezPuDKPyraY7WHamcDxSgFJqdxkTftj0vMziWmvwpwPrnBvodTv8iw7u3Fz35gn
iGSFNbHlcLCiED7FtQ6EYSTMjZSlqLc3SbYLe7iFqXVvW/4zCRuQuSKg/Qz7cnInZQFdq2ZhzcC8
iGSywje5ybvgapxzgHD+e9wUu7HHttc116aM9zNnA0Gd674OrvI6PwYAB3UQb1GgZCshqu8Ww8HQ
VB9CmtcznYKwb2ljt+R13DWZeTtl0OZC55JliFX+6Sr6Pwyxfm03/3bSBigrpAsPix/GbyOBbpps
o3NMrBCn5FCcsn12FDt9Sf+qUv1N2ePgsjIJ9gIHwG3mU4b+WmhpYMNdHVXRRuz10YquxF24j9f1
Ot58YuRdm5t0y6JnZZzK+QQve/1f/yt/HdTxr+Sr29xgTD4caaNi+vWrN0RY9HFsg9x0Kp7Mj2Vi
//Mr/FtVzf/dTvpGfS8fdPP9u768q9+31/8Nixt7kRr86+rmkbswS1r9P//jF5nazz/1twrHk39Q
8bNkZsvswidb+uW/FTiuRxXjsEviqXBoOQM+tz8LHGFRxVD7BEjSXBi9S2vzZ4HjuH/QQ1gUOKyu
ac3Ydf87BY7wlyL/HyUOYHxb8r25ARIavh4F1a9PR0i8hwfWkeu3DiyaNxfaUkDo2Xn0wtDCkTaX
25BZ9LRxQ1f3O0dGxn5kjPrZLjL8qjOduw7SwZ5pvQcOd44ecALTidmpM93GMvZ3wk6iO0284ZVJ
XufFzwJ2D8wVG2uTVmnabd1Rl8+F0eGt96ZiPHSDwrwPSwceknDVmjSr5gPwNxbkInLYygj/fcxt
9hmzbiTsRsKdGFhJqSlGigE4HMxEJmXaZROBP/hM8Fo0r+p8wl2CkHKMtnM9VAcyVD3E/hAm7oTm
Im489upLrscFJqu/QuXOqxLKEYojzLyRkqqb+0tn1fFnaZv5Szm4jCo0263UyjWG8SK2jkJHUuEK
VbSc1ewOpzHMemujhPSeDJITXkU+2GTv5bOC61/aIIYysNpMlKcWQKTdzfckEDKAm2wWc8TZZeju
easXg7l3IgtrgKM4GYeMrIHbyWcAH3ZRsgvyMX6xYGusEOow2XW0eRORS7hENDbms4q9DKhb1O/H
rhVHYl7lUwbPaj/KDtI+0bWn3suSp5j//ZVMSbXHFUqdC1Sh+5i6wvhGGId1LgqrvzQiGXe29KOr
kBX2qsBpQFPdR0+6Cvq905O3sKqQNx2TMvTBrw3Ri2+bGEMlnqF7nhA4iUaksOiOEZbbUnEvh3kR
PUQ9e2MWh0kLKkr+sB1F4lCZwbA0SvugAGXsihyATecV5Q3hhSbbf0O/IWgkKHYs7euYuNxzaUC5
bEfhHYe0ijt05qPe5FatPjOhvTv8sdOPogokQESDAsTOenLeLDthkxPYpDxYU3+VDTVQu5oMvTeP
pF92b9Bi114CdA0KPaZWxwmLXWvr+Ajpz+IK7fEjE3cJP8OMjvQ5+blURnUh/yt61gJNnxvpuN5U
do/GopTJotXCjxtN83SrYsMGyGcsibxUwnCxe7jVtTv6H0Zc+Hec8OyBDbe6ITexuomFYF5rtQpp
nwVm6VynGN6Hwq4mdnYEUcIiBHkz8CtDufqSs99/w0JjwQmI0/rTVsl45zapYNxvtPLEMLa+9Jnv
vgKjGh6xYxtbNvne+zgFoBUiMifWE2ERr5GcsrNw0vnKyszwK05jrM1Wa/hbqcfkPENnI8kZMFg9
NuxscgrQUygn62TUsrppraF4dXDC7IvOaw7jyOgb+Jo8qUlVl5Fn40yL00NpWexD0mNypPwEqEra
OP4VHFUT+H/10vYwUuDCemceNH3R0xQtBErM6Ly94xcbKfQPlR4f2zi0P4VMuwuhvuOBxyLAeWyP
z84kzCM+UOdUCoDUq3rMNczN1LyRtiXUoWd9/yAyisOODKTsC2vNlWll42eQ9255GeLA/HC4A948
jwQNf2CYOkDTp/qE7xQI01g3Kf5TuzWHrc9/NADw5VS7RhrVb4EwapJnRPGNtJwq3oQxD2Y4NYgX
9Gjg4O8GWIVjCsNMWORNgmciw62yi/F6ItkTVDAbJZBY1Q8vIH+WUQjivSAbOalQ+ZAOmwKC3agK
zOMKoky073UN95BErWMbC+NstpZ9KAiOO0r0wi8cKmqbe3EBrWEeIdOzfyrR1V0XnmPvGvYpQM36
ogpXWsdY2ukFjYeFEnyKJ9M4BK6qj7pzMemPeX03sjl9LUbJhksX5NZHTexDjAnUlvDT5HMe4vrK
VVVwclRtb4gSlbetoCrhpgtAI/XtA/u65Ic7VvMzeIHuXDLe33aBPV0Cww4fknYo3oc8QYYnCpO4
mpZo1q1T8v+QvmSI88SmJb52Vs+WmxA5as58BmXRNa9Fop092zjNtqssXxFUBPtskgl46gpkSeOR
19jm0tEbB7LOoyxHMqokSZe4QL2CtoKr4gWpdXQpZe/e1YSubZMMTzK4l5wDdQpJfo49ciGSJNp3
IjCfe6shhN2qJdzQGpVxGIR7o9X0g6X34hFIt7NGM4S+kftsONCILMn2JntKNSZ0Qt6g70z8yWBu
5jZ7H91EvI5WakXrNCjJ7gWel0FoSkWy9qyxfdEqx+8eJS7HdqUbKBnzUNWrLM2aH4PbIdlJ4wGk
r+SSSkIWkYXjJd6WI2G8MXXgvfbYmB6rVBjIlJp4m/UpIGU9d2CXtHGNAIfJrk1ewqEyuEeYmzi7
EBcuP6AIDBpMEf+cE3JEUEKMbbwMWPhOnl9/9YFwN1y906Yy01KuMJQNcC5r6Ez2HE5kRhDfkcdK
ogEw5VvWhfpCYT4ka8mZR8hJZe0dafiPk0n8zBxqLPoNnWhAENVVHACcXQdtRUxcb2KCOyRmkRCD
FxDkUBcVRGUu4DdijMS7ITqLlEKXnIoeBOZXiGL3NgmzLlg3VczGTE1vvWGKZ8s2rJsxS0hho6W8
9MpGaDoTcbbCUmS9V46nYIgZ5edczpoXPSNVpB6ja3Y08dbuwvJUtUUSrBX1+DaIxXBpZeHs5zks
zp1j+9eJZXvPOcmgTxzAzWPlzEC+VGei12hmJuxjIvw7PaRMN+KS4cmOh6oAZ5ZO8YPbE1zzk2l3
ypIeTSzg13VCrNfK5VdPUYN8YzS76eASR/nDIYn5sWnr7iyw9h+4ekDH2ixjTkmcx9+8MJPpFi/N
cG95nemvK2nW5grURvFSTGP9WRdJAU6vTEWOUTwKXypvJj/HG0gx6XTFWSd1fm4JlFz5sYjPhPz4
gBr87KSkcAgLmfHP+5bh/pgKDU8iCyPe3pZ9IkkIvX0Kssg5u4UeXyNUnAnK9rAm+UdlO0I1qJBM
bjkoIbFzS4Y1zCKhHa4+6r61mALv0hAkvXXzdARb13vetCLFbjwje6q+VWae3oKZthlFMRjbN2UO
x5baeh2kYQXqzeTM9Ho0TKVX+199k0w7ZbPHoei0cxi7baXhj5QjT7nXvci+ighh4eQlANv2iCGr
6xP4p+3QqeAKPTgmUqYy7L2kfWjDMLm2FnS4dtk2E82angnvDF8pltqzgzbvo0a1tJN1m5/ckoAo
pazo0MB3ve4qc36HijpNq6Iq9FVHuAUQ7NSMt4kVJujdUoOcia5V6sE02myv2F4xJJuc69GZ4ltZ
+y6SvpqcEYRtNPUwz+248b9PHOHFulBTfmQ/jrE9Cdt1BxHtNLR2cwo85d5g3GeAVkUz0ivTfrQL
G9WkCW7MHQMCqwp0W6XntQDOTEu9E2LCjZ8aRLJbnkfaEn+hxlCyzvswXHMIyXvSLfQ1wbx8atII
zySCxGu39pJ9EGIEBFeMbFP2049SDIG9Toy8+uIgdG4xQBoPVZQFj50x6kvUN8NNrS1vn8teMxqc
W/h/7mQ9VnqeBXZa2RvssaV3a5hGfddwKl85TZSB2uymFYEVpGEPfkTmjTc951Hi21fMErNjlZBI
dPBMdDVQnZDzYDOJziUJrWz7UkzUd1OVzwVhaEqjwZNVstA4A+eeeLOIoNG8FaspCPIb3yO4BLXp
JJFr1K3FYJQqZeGMcjUy+BTmIwoubxOnoseME8sbqPcIAsnPBrtecsQwYgq4TimYgyVvxU9hykEb
pBGobkbDBONvu/4pCvr4DlJQBQuIIpXSRzRH5if2JZBjLIidSFMyCFRILMNc7vFuta82LNZPIzHd
fcVTfrSMWn+MWRF+zn21TG2GyIj2MlXNfYSFEh6yEZQc4xyc8LHyZHxmp54g48yz5hp9E1WKPVj+
JQ1F/9nbjavJGCEEeVWG5Fm0aZx/CJqts5x7w9/0AeSZBc4SXpGPkIcbC4MUaSCha1+X5oi6lgwJ
197MgyQBFSBLWq/ayIGWL7raLBENW8lpkElEoEDlOiBayY5t0mB8ilPbf/SyiSuydrruquwSe9dn
Wj3UTWoZ68KCxNn0UfBMYjo3Xe7Q4WqbOtjTnDtbb56918jtSezxCEh6BvkL/SQgqwABWw9Xjln6
YezycY2GYNhXdi2/U8iUT8Lou31eWBglYCxBxOrDlB7GnYqvyOrYsZdWeDOoVODilP2NbC1q1Lno
nHVcpcGhhWZegI1SzlPLdJysg3pOHlVuuXsucS7Q3kbYN6t4gMfT8XkBlj6WtSBhYVKyeajznBBS
FZovlUn4MKYr45KU7vhZom79SlTds3BWZJiRNmFfd6ocbi3HQ5M2QbAUOMNVfQ5l3H9z7Cx+tPw6
u7WUzK/tSRvHnKkjgWJCjvUajiO9nNuq/hxkJnEM6cUwwLak/aYz4aOQBFpuk64OTrIgcW72/Ok8
leS4DT31jmP23VXYheZ15irvLEYzZ8Hay+lSmY1B3Fxr7vNq6q6NDFapWY9Q2xfSjklA3JpcZk7r
ynIujhybx1bV6mmyalMQ+DYX77MOMxo2p+7QK6bhzvTLXK0tbtC9H5GTvcpisE0bElLqh9mC/dj7
VvbkJnV47t2+Oif1kj1Z8qiQo2GdKF7tZV0Y2hsaKmSZfSZGMI9zvOElHuXGiEv0li04wdyB0BKr
2nuIqjBCSWQk3SMSNvelqQySjvgnPEuEjAc9YIPNYTRtyM2O30NSfY1LNUgPJ3SUgA3sOsrzoUxf
ydcokXnUzSbOGb7ww08CtP18MCtNuC1Hvht5w01qzkDi0fPZzibkYs22KpAt+RgMbFM4bgOjhBQV
Hhy3wA6QdwpuPd1447mtZPpZk6zMh1nG8RnSjs3zaqoJhn8EWAlX/OecqvJHYbdqN4quexpIGljn
eSC+NSWV4qboRiIka3QHdMtpBrPfjvKb2oawyzwbu1CeiPiGNEjnmJEatW5MJHJZbuLCGWjoaAnJ
T83yaRiQnfjFD9cb430W9f0TjRknp06idku376DwH9qjE9AtowYEYC9QAK74/L/a0vVuRBjG+zAN
GMroQD/Obe8gPEcB+eynBKsDWqbGWeVFXN75AV157Jr6DlB7+WWhFtgU1FCvedcSTpBb09bojKxa
T+kENznInENGGMJ7YSbhZkpicVeTRkw0WxSfSBxyWnhRDnKxwGofZ+4agLx+FR0slctjZVjtl9RR
9CEHH7hWo2a5BVASn6paN5+jGee73mjiH3U5LCFHGuvGukw8pP3Ca0kjJKlNH+yhAn2dx2m+qZrS
uSs8SJhUwdDgY2USnTXyIuwixHJPuYmCah17w9Dh2O/bbGPFGtmD3ROXx8GWLWkaHLZEg943fkNl
17ACyv2ofCvYUr1NhT1cCZcAUDNlRFZQK03U00kp5qeavBiSkEPn1Y/n4VmCoANAmfUfkEvGq5a3
/l25NM226ImPIc+pWwLMSzJKsGPdznVkMj5c8IGFqYaHPKs4UaK+rY9Gq8ZbiHXZxakH6AO9U1R6
HXfxuPzewHlIgob8QwD1WAazEpWhGxjqEw9Pe+xmXRy8pOt3fpEFO92V1Q3PE6tOKpyYSILMQZDZ
jFNycLgSdrw4BLWIPhjwAtQZzjmsga/89f02nUIu5qItT1PeFns+JnVtMLhCumqN98rpuw8y4ZLb
2jEMdo/UkF82uW7bGOTJtS81T4Kfz8HzHPnl08D65NGMm/xHZDgj+Uwe3GZujntPAjB0GhhFXm/B
YSs12aoL7gwkFpoiGfojPYAI92ntlKAEHQ9JWBjsvGZwH+JWFMj55+5di96GoWfx9mUztbgbskZZ
9e2IbxfK55FVmXzzk8hnDOOK+aZzMvPBHEbzJQR7LNaitvtDrE0cvkPJUMsSxZvrNMCA09Am2EJ4
yxsEbirepKUgrkBIWo0q7Zcmc8wmWNEOJ9Msg1M8Z5hqg3KalpadFBCO+PpBdzrHwmSZo71RbeYQ
NMtUg/BgW1QHZ/aNm6wnvgEFD56hMDXWVTlaB79gVUtQpHfS+aQObH9jtQLwC/5fWPJljKX90jMk
v6mFO9934fL6NcFU7gXB19Rjwvc+dK4BpWrcM8d2SNx3pYPorC3JKxFFUHw4PmuSqnI9vHXezF2B
g6noDm1iynw7BHJiryWaeusHDT+nobD2FspB6sqo8NCyRgs1kaJxh4+l5BAOVPNMJofGketBV82M
hP205PIBybkO84WNR/5r+N0CKjNQfUzRW5a1/l0R2ZpsJLs0z1Yhk1MqZkUiTtQh/outdlybnUjO
A6fXtORjChaEfRrADzTnsWVK4RC9HWhpfJs4aTaRPTmbgQAea+1oEk/sNCvvSz7kbyQEsqqHnmQA
okPPFsIYTss7D+M52XRwznGFefot6KzixvByEL4uNdEN+X9IJDkdmCYhyd8ktRXfIfWt19I0a+K1
upIzO+sU3iWdDhFe3ma6zf0+PfmzJy6ejz6piHjDDH7XWnijdW+IpD6Lio/dyULvtS1hmrGcjxgI
mgk5bCDcEtgcvT4Qu+DTA4ATOmu/nK5l1JNbaxf0YUYZV8/57JKXrnpGCJHtvFqjZclVZ9fGxtSI
yqagEkdLTgaD2ahCpRFUJsF36IhNouCJtf+imRkvBouBV4deAXNLFzs/7MwJvxsROtBk0kCMutTY
jUoPGTmV8XxFCYKgyCUl6p5qF9eZUDBkd2PDcrNz2+y+6AGzt65lri03qz/pCJlsG3wrNVDJ+wiM
8c4ZPHE/MkB4Mj1EVqUu+1XAnHw7EzF7bVqhwusWlYeuqAyYGW54ZQHuJT6lCV6EcOIHgRp0k5VZ
/6Yd+2fGSHGSrZdl68wk3EWpIL9Nk2x+pLHtGF6grWeaT8tn8kJB/84k1ZIsxoYJZjkfSruoEtKZ
8XsQYO/e0gmb2TYCa/A5JDI/xk1WPhH0Zu6M2jR+RL0kSxYg5cUbohlvunCOZVVyCM4RNzkhAXW6
DszU37I26U+qw/unIWhQs/RSwtI29EmaTE8qK/GRsFi8XLT9DDBN2BcqHH2KiUnDoxXmaxOokLVH
Wn5zYGGel4dzS1M1XfwiSW8YfviPsLjM+9jvurspta1Lyod3qrqkf+gYppCoClSSJSpXTb0LdOHe
OUQZtaQyRHLdCrMAS580zn3m1NYmtkPxXlXVgMtHW0+u6AJuFyd+ySYj2NHOdueB0HqKSLezz0LZ
4abPLWOEqs3tXMdJ9DHHFtODxEkgT5eBDgE9d+5dDgf0Zhpd592LSLFJ8wKHixMq797q7JLgSyuS
RyIWrVsRZcVtrbEmD1NekTQXc2LMeTYfBcmi24Q/SQ40VRXfgvvUtgQgdoaciAXzyAJbeWamN2VT
2k8j18ZW+oSGI9fMfkTT5F4xc4FwMJnyKSHF62AOqv3wRaWWfY0iLI3tQRTp5iQoZ66rjsRZJx8W
cHiS3TKjKm/7aBq+2609P9Yg4tdeFjqE6Tok3KmkUTvTrSlFIqJktlJIhWagau+LlACZkfDetZ5l
sbVdqYgYUbVcFaMwzxJmOjfOHIRnwUm/H+PMv1Wtto+aMeQ5F31+dns9bTonSQktUOMxjTxqyWaq
vsWysd/Y3mXXfW+6p2GK01OLCuEp9ZvhMIStuErUEnoae6HxIqbefuWPxYzE8fMhhq+gNXsVpq3G
sTeGXyXfdJXk1zOfwrnso/BGz6MkM0BBvlYwv+zG6B6BRRv7Olk0kXlf3TLP9LuVp0Yv2YwsHM99
7oVg6McYKqUk0sTrG/fBdPP+BvwyBZsRxNU7YBz1RITb8GA5NYE0DvMt3C6hI8ZV6WT9MiMfSC8c
Ew2ZN4iT5Ir8ah69KLMJpjEl9kfTHgjqqpQEQs/eTm0NBtenDurqddyH7ACiPMkRCauF6yn8LWVm
+DGWsBFWJTK6F2R24tHsmFtv3BLq9UgpcZz8qcTGZNsfkelUV0065Y/+5JcvHdIh5vyJX++lgcNz
PTHafvAJ4y5xWjKxXjcEmX9JxoecLnM6Xzt9H0omY8Z4Q9WOTyZsaKboeSSu20mIzxZ+/laFZCv/
hYBjkS78srz2IH+YDttrx4TdYv9msUgSC76HObh7GY8OME89r3s9HCbX+/LGVK2sLnhXUfVXat5f
9RzszNH0/NRyeIHnS+Etiot/0rjXaTazIumSQ2zrH4PBrOmYpHbTrHVvB7ilCWcoJoPYrS4Pr3y/
40GUNsOJv1G1/r/s4n8EKHH+tepiT837vXjP3/9ZVLr8kT9Fpb7/B9PWANG1ybmHW4/P509RaWD/
wVMiPUQ/fIiQApBD/F1V6v2BRMO1WdChgwDhwV/4D1Wph4zGh97Cx45SSP47ogvbMxcJ5z+e25/S
VQyELtIORKo26vVfH6AMslvvzGW2F/WYMMnBPl+b+uDEw70R/ChC6m+UsZiCDa5KJs6r1s+PRkqv
wVTnGNaSFPgOEVxznbyVRpAcNfl/YX4NP+xQTQjbsuJD5P6Dv8S5kP76rb8JI/+FDbC9ogzFeq+f
07K8pnJEk+npaGuEOt501kjyAB1drMmZ80aHFAGb+QIclXk8hxlzU/s7Yy9mEOEu7oBLUkxsEML1
qz5ntgX7lUUK5qS4HAnzEE9RVB3yiL8w4JiEs8zGzunlnh3+ozvJ29l6oGCIV1nHMBeZircOFyGh
Gg9GRLBT+VkN7luWhMPG3DO2a2lSSPDV4b2vSJ4heg7hfJETgNaea3eAlKfQRtiEOUd29TElBEaD
5g7HoNj4YrqXikTq2aRKErXHfVCzX3LkwsFnoh9N7c53jDPS9++sM48h097NJK1D7YsvoyTnCksE
CpGUiTbRSp5Vf0uqng6Ld7sOpvtuMo9d61wHJYNd8inDk8VUkgm7D4XB/GECg2HmE6z1YD6Ka3oI
NAUZayrm0l+dg3CwZmnDfu4IM+9SLjr03B3PXfNsDf6hICHjqnT5AdQpi4nQj/Qm6hkLqdmpb2sJ
4T31D3SM3g8LaUkOmtztxmzfMk2H5QQAWblkbDBNjYnU+VZ1CoJQK4xNZ1MDlblf48wtCYFUFlDv
YNBHw2fzT7ATXugrtIIGDJoR6X+8DROn3TDYQhwJbJ475inGOrWpQuaKBWtaZDkJeO36VT/2Pm7D
1gpec9IjNrHbv4wYJI123jD9LGjaW2Mnt1x/EV6mfJ2SEAsz3N4z+FM7pk/3iamuJcpXhzDS8kuA
PmJJPhLZzDAONHWMnogE6FA1uyFNgsNQ71rkvevZS9+sHGGP2w9XAQGMhNAhyg3kVSZQXASj89DJ
pN8KwtHWKCeux9K/ceLbmcTGttqoCZjQ4Jxog7esGdc18zTpsAGYfTZgYxFfRyZZ0/OufpZLkHgF
3n+lIzvZhuPcrRuxKUP2c3QhOGSc4Kto9J5wvfuwS4EqhNaJenAfi6TZ1lb6zQxT6uAwuzRVdlu7
yfWDdJOrTjYMhIjZ9V266V6Mh5DRzkkoAjhD88FvYAbpc0hoXFQkl15w9ZjpYJ5q2ocSZ7y2jJvE
x5wjtQbVQxBdq+QuS3v4A04WrFHW5ld9ep/oFNmhTRpX1CXJQaXNtzBm5um44mLEtbVnIlxvhJpf
CqXJKRpo/hMQEbY+uAwC15WpkJPilncbn6Tcpk3vGivCX5fTvdFUnJuUWT0opOjs2n2+G4wUgUJL
PkgywNkaDVKQtOK9+l/UndeS21i2bb8IHfDmlQQJQ5tWmXpBpBy89/j6M8DqOFLlrZT69NuNimAx
SQokSGBj77XmHNNcZVCkDU7ugi9D1eB1GCaSCnS7w5u0lA9tNnmGWNCKy79m1eLo2kDglgE/fVK+
MTknl6nsNjOz8K1JtunBinsuv9bbMneEEaSYs6SBqoCamNNObqbBCdcEsIgIBqhfNawkEU06BYhg
CgK7bYzeTfKBJJz5oofhc6AjxZI52WydAqttBdK4F61+V7fjPpyje00T4ND3gtcwsfOblPiBuDao
K+bhsbQUwpajErSFOjNPoIyTZZ3JqiH9Pk/mV8YhUrTIGLGLjpHeTCUcLKDfOUP7+0RLJ3vKItMm
sHKnUmMjr4ssnIUJVzhWBcm3aFfZxb40l1OoRKeuFdMTLf7hHMXYm3V1vKti+i/kwwwerErVTeeK
UNYgwOFIv6VjOO/VYHodmlzCAhkK1wpoCQEDMWlJZvhAKuFyynI82riK74U61p5ZczLoCtX3jkVw
LAscFbT4N2Nf/2iIIzk0VkBRznCDsElegpIMhjJ1VQvOjTDJ7Qnhr8ZvQhqF0enKYY0+f6wbqIsW
HU9hUb8XhnQG2KpfQAyvpkGk5pqWFZ+4TtIaV8TUncB92QRQooVXdIq4GjCTiRApEyXKUunNke/Z
5eyE9tbL6ZFg+GgLMiG+D6lYOWVhbbVEa9xBJNl69adsKgWFYyh11qd2yh7beLK+T6NhA4H/PI9U
UNOoIXWLcJ0jDXvjFMdrO1yQnwNNjI85ft1mSTO/MovHuPoRgVFgXEhILkSFQy++o7EhHwZOdSGL
CpAa1m4uWuJv5rtlIFxcpk7Mmi/1A9pMel77Uw5jBxTQbsSXVounQk/BncBAkOUEk0NeF3YcKVy7
IurEfEd1V1M8k7RLnFvI6KhiNPKaV6k897O52JcgKbA453fCPNy3g6zaeVJjrFhj+RaTpOo0wL+f
ag8wCtvDtGjQQZI8RagmE5ojRKELfms61gU/BOV3O9FT8zll3Nx1ufip1qMEfmw4f8aly4K6/Fwi
vNm04tSyCjV7IGyA9mQWHC4cr96uehmAimLdD1H60MEaPINqe1PMloQfi7750lrkGZEwtc0UaHZ5
bc4P1K2fCbC8DpznJ61WTDdDvmirxCyHVuMgbULbT4uRYuUY7ylRnJFNHat5QM7d0TQx5sS1YFYT
0QIOpLWsGd5OYZCOZTSbsjGD7RCbo9OXi11HgTOUkeLVZf48KUm9yyKOEGSEr80wMl3rF8bF6rKo
5ODA55dcXWvfotTIDyb5W4gdYhGBCiNLHaaPikXSSdgO7Tnr5GrTNM3gdaGybPBDMY8oheWABp3m
LIVxJmLsRFRcdWM+T0v8Y9GlT5Tlei82m70wmMNJ6ZJDM8+GPSCUemnkIN0OEklYqqKB6Aii5E7u
xArG0DK9FfOauzIIIzmAaXikVAkZotfuGyHtTmI2atc+fu7aedzroxTRgoYJF7VccLImjA+coI+c
O61HvaAkfaz+zKxRPZahpbjmIn2zMlJZ0tT0O5IqDKly6uRAIx9AkTFvFYni6zgLRGvN0ZnY1be4
is6I3KgKT+ljhu2xJRRuI1rJVZOgG0tBdGrQmuwydfGNmBY/chGHsJVtF+s0HyWnsiKOE9MOIwgF
TfUkas2lUmRfUog0IZd8V5DTmYQvzElIYS6YU0187nHSTlUtbGe9/lICIjb0YFtlqDgRVYyUyCgR
BYvF1MgkjEW+xPCZkgQOhMRZI8iVAnpeseWBLAC50kAy1ZTeOzmPdkbz0AftIw5v0HqanQwrlA8W
lTifWVzYemVxAhvkuJMNRUG8bGHdlK9IWFHfSGRmJJ34GPfldzqF06ZT6sbph474sxlc56j1DjUl
Yuf06KgH+RF9dOfE0aMZpuPhdmOVUlgjAsKyQ2BGav/y4O1uVKojwX3r63+5+9e/ahY+o6zIzv/z
zPvXl0HMu8hK3GPZ/nZ79q+Hqrz724Z/efT2qmZODI9Ymm05161frzeJFbX+7c/bPZRTvz727iVQ
bBBN3F7489/dXnPbwoJXlgS+jzb7Hz09wmPcp21CYKGm5f7QYm9Ll5Lxtlvv3v7++cztsSjZCksY
eI1kUspoqYj4P19xu3d7rM9Ui3bO1tK45m3oxHY7i/7rbYu3G0TAMZWK9W30fOQ1DMmlzRRn3OSk
Qq2LP/lb3RAvl5pK4XdDSEyV1odAxEguGsNq7fn8+yP266e4bSqw9E8E5UH8mjn5ylHKfSufSIJb
7wlxwL2AYij62GAjgfnybzdqYcX7cWg+3d4qb9DtEEatbJBNlD6eQ76U9TMIWdjagwBcUZyayo/a
Yp07GBUdZc2KKz+s9dK/3bs9Ly8qz98evP1t9Nro9iaX3fXFv2zi9vcv2/n5fNkuk9cmGQArfeDq
1KuV38dR7SfN6MtLWDizjq0RWgNfQGdK0bLNKsMgbl4EmLT+pE0o8Hyxfs23v2/3GrSLNly49q/X
3J5Q664kjymSCE1dfw61NCUsjbTQc2BZLkim23dwu4nXb+Pnn7evqco3MqDTTd+kmX37tW43t+d+
/nn7R2pclX/9oNWyXhluf9+eub0wkQBcBdI50Gnxh1GwywTM7TjF91ajwTE3V8F4vEHb/WB17VFP
89NYBxdVeostyS2W4Vjr/ESFBOLBdNZcQNaSrhiwlEmFPSTVFWi3zMWJC/g5GgeGAInadOtSw7qK
mnwo4mcjFe1UtBwauD7WQY++wltyJwryAe2Qa4mmo5sB6Tqd22kN9L7SMRCuNISLR8iwUvTbLDWq
YccweGnU2jbkH2Hxo13ifa5Sd9RkW9PYu3E8V6HpDGG2/pDOHPX7OpX2BvO5Am1tZl1kZbYzdpa4
lAZR+0ySK8ziycGdGtCG6MPrXAgvXVO/wt29G6aXQAz3MUtegrZABxr7omwdCgw2GZdbJA8H5FUH
V0+6w5S0165nIqg0TiqqHmxedoIVTPFpDFXfQKM3glwk+cWnhOSWhPnq7eTqnewGifR1yudHOquv
Yxwdl+ZN6SckD9FRktMzF7RLny+sCKbD0Kqc34aXVOpGKdAhG+qxnztXmmW3KScmqiQgdqjvaH5n
GaXtVX6wnaT0XhyFvdBiuDeM+2AxnxBg35ngMaqodnvWj4glhgfmwac0Xy7rDqjTc5fuSj1zF9E6
QqXzynz8nmbSAzLdp8YSL0UsXmVYjU3KCixFVB919zhvD4WifJvC0MMXecjSnv8Xl8rsTxU6N50I
wcCQrr25F8vIm7raEVGfZ7HGz4RFgDYeJlPTTVbz6GkaFB8t6DETOgByslMByA/q0B360Q6Uzje6
6hnHyaFckp0uYnmVYkfGpzxPIGuSAxVUVwVf2KkSFZXpLpCrcyouvmRm/iIUJ2vi3dXlYH5CL+yU
zAJQg/iC9gllDj0bktnM4CSgqaQ0e1Ba5SHVW68sKyfFbCqE84EVz2lWngQSqlD/HbpQvNYp7fIk
2U0h6KJO3nWxtC/eonh0khnYvKgBMXQCa7H1iR9GbEHAOZYluAsMk14zjppZnBoQJYUpe2Sxn1JT
O5TG46zOl4DqPaod2p+UG9qYfMHoEw5ZQ2So6VBg9qp8SFXZR6l/rE0FZt1rAWqXczDZFGo90nta
8M5QCxDgwGF20FrXUMN7pKde2j+r0xfawB7etKOB3jya5H1UMfi0kBtmEJABKJn2ijqMMTP+ihH2
PBRc7kzAjsFT2uSeOJqcBkw1p1WnR3Vv6PxRoUKhHsTRuE/6fkdmnbck4edJHs4aW6B84LPlV7KX
71lRozoZkXepOyYvWIqBi7emn6rJ2chNu0vCu6GmwZ+ZbtV4q89bpsWiSfXZbLpnsTIPYm3cL5Xq
JwiQqlL1O6O5E8zooQ97F6UCcy3yzuKdXjFaFSHy3ZJFaX+N5vScFuObEf1YOumQ1OWdVLZ+jxa+
K130Gp6+hHdRP7zW5K7JRgbNX7CrTmYL4nOsyq9EJrtiLJ7AsW4b3PIkPt1nYvBUR/MdWYWfsKe9
Jlm3itPdrpw/iUPqULbcDvQ+qq70VkVVWoRuJlKhmyg5hrvA7C4CgIo0HCGifo2m4dnMuyfWDaiD
AieNTb+QjgYs5sgsj904n0g3ug86zWuphajNsQhZY43pvshoeWmLj/v1qCfqYyp0Vxn3Np6bKeAr
FounisVBSgXG0pYrndp9KXMkCdLVSBInQERcVLTKOd8yJXKz3DrFQnfXx8Uu7fWNooASr9MzeSgX
faAtaSlXot2ekes+qiuUh350uXRuKEiYrgJcQcKjhte/rPNTvbK+ZARxPUUPhIIpfppKEfdBYNB7
L9LTjAnj3iCmruxQPQnTtcYO3s+Sh4T9Pi5MYqFld4G22EetkwcUJDU3YsqPDntbL9MZpTbCeNKn
g5iGaOpmYEBGiyhyLT6NY3KYVf0iCMUTgj+q4lBvDflQaqldrDCBe6V+jsfabnUWeoq2E8Vsr8qh
CynNFZeSvEzsx9Or0AzumN/VweJXsukEA31NWdzfDnElfUb0dSE5EycIKLtwxyEJPLtnlEEAPSS4
yOArAEaTOAqCYfbEZLG19jUwo0dc6LtZmzwK6ZtsKe7LePAUIvRGQIaa0HrdQ5JpbkICpLgwbiKc
z0OclcALu8PYPuT9eBA1476OVDCaaE2tDoffvEXkue201pcy1uVDfsyKkPDX2FfHAux38IKt9Btd
zBc9MvygxYIyERJukJIqYZs08vslLp8SKoqpqaKRrE9F5lgyhrFHhJLxgsF9vDO/GM3TmF7qYA/p
Qht3WnVcQmUndZ+BGBijQzlNNs4qji5dkS+FRXBmT2FXupS9fp9a5R0i9sd4Cj2QpyxJ4AkkZ7rZ
llK5oYqaOFkrrkP0VJnlp7IKtlIOBCCSj1oMMdwUDvKcnEzGk3leiU95e1JL0KGFsTPEHHIpEbeL
gouRESFY9pFWciQjcI3lHZ+Y5ObP5lJcwjreS1nsFCklRGEv65MXMJsIHK0rjzEpYR0UP31Xh6TZ
olXTe+wOBpclppjq4OtKfNFUlDP04AE4VDA+slR11EnejWj5yGyyp3byWI+5ukhnQbNrlcplxKgP
nVUMrhkM1jn14wm+1VDdK1i28GtcVfPBQnifWBe10y5CK/qqmO4R49mAc+Vq2gXZCxjcjRiJRO42
jkkkX5tPBwrTcz4zAC/bUcdAuqJAZa/o51PVqNgSIQAH9Rur5kz1J4lpVwz0H5c8cv56HcPn3cwV
LbAQwQ2hHxUFgFou8bXwxmpyFxt3adbu61VTVxXUwUmRn9xMyoAOqNTTKVeCPCXG2ME7giQt2Rcq
06/Q6yMGu760JblyraUlY+cLckI7IfQ7p3quy5qtKOlJDBpHzkfbMoM92vmrvEc+2lXand6KB4Me
TakFXlHwQQMWzmEJ7M8JjPaqRelhKmk+zNNXCCj3ukDKL4zItPHnSHLSfn6M9eVIJoIDzpuJnL5V
EvEQCanfqBaFAM3LQtChK3xCXnZUwCgzn4MFTXz3Canv0VBCxiOcKSQTZORWqyyMZqrcgTB5JZfG
xmBMae6MAlUv7qHVaBjGGl2cbjN1l3GR9pJa7oWIPM122QVi4GAeIkI1t1WB4Tt9mFCQhULgiWFx
ymom31FjU3B66glZ0oKCTPfqkpWc/dHTUnaXSa1eEIY+mIFBvZNoefyjJiLvqv/cEnU3qCPuLBR7
XBebcS9gldLI4R6IaRVEZsqMHGh4oKtJT7Tvt2IIMmWpeOPALV8kuffUIHRllQha5QfVPFsR8+Oc
RAcUsPdRV+2XcDqyQVopoY+zx2EoRW3E5XN0CPncCY0TpnQa4GJEZehMQHhHC4QSauhe15BKIgTP
0h1Hmb0gAmlJHcgTC6MXnoH+mlHLz1OgLbpga8p0EM32kJrjvgd2onUCAt3YTitxh9GXqXy+Q61H
F65+KrkYTcsubgdHANOrA5ydCvy2yQTpNuVI0o8JXlOct3ueGsZsm3btfhABeKDtEtvoYZrGPR6K
fdgWjjEmTkzsjirpV+EpS1ijmJJv5iJl697pNTpQCnP81mP4ptgb2AHmSWHyMTYhYyKcVxF3BajB
caqxlmvQ2OY9VoSNXL6mcrVTJmVnmAetjWHpiruUEOKAPOFVY09YEeOxT6US4CA9lLTa6XzAKKt8
aSy90Oz8ZeWAB3slk/atIh1jVOrrbmdAv8y+9Ejs9PPv8Zjvg/YSWOhqADm3nVMJtaMajRsJw0Mk
RS9lSZmV+NTaZNrA5LasGMVXJBrAQExBO9IygZxM+0nqdpnWsh/ZXpofJ8PY1zK9oBa/QUsfLRGO
fc4Cp2EnBvxuNBl7aGhznTmqdZqbzlOZL0qMzwEqU0NMnCFtHCUzjsHcYst5hPL7JQiWZ/x0vtg0
n6r8irboTRGVh4wJfN9R17Z6BIDzZSQdZiJTVZvUS6kmF1yLVz0S7KIWMLlxAiXJqRw69qOy8xYQ
M5c/VVE+C7B99U1N/byRCCHWFma+iSNYikPHeTMFw0YZmERFupOO6zCm21T43cQUTwI8y2bIbF1g
ltQxtjMCFoluJ0q8m+dozxzl2KgHqSmhYMcnraLjK5EkL0m0BfRdWQ9Oa7UOS6AoBr8sN06ldi5y
V1+aG2ey8K/MKKFCUlyy0DHliYWLfk8RhfweoH55vC0YmpVoflRrdY/0DuV9tu+JWS5aa5OPnxG4
Oqns9Km+6ekayLpyHhl+C+HUL6qdZJ9NWfHQGntLD6REnrcxAOpGpyojK8SkIwUoyn1SUUFtpt36
4+WdgKFoXLlG+6qCu8yWYTpsg6H344EarXANK9lTQeikPSH0vbjH0uhIzPTxGGNVXYs/WYPKr2pp
IZadQgGKhlTpx0WeiLvb3dsN8qfSL/Cm22ajYGItiSMH5Jbz+ttTSBHW9kMgLDsA9TBXY5GseBUw
96aAeu3Mo+Hcyh/vqiE/H/unKko8RG9tzwch7JqZN816O8A/S1Mu/dzIcuppqDl/llZq6vLbNGSg
1AZKSdJcoT/NJqdtVYT5veH8VWFT25ayzK10Y/XRKSkJxr5t5HZze3zQWLwTXtdAI8Ypj1SNtpJ2
7uac87ppTRYb+UhskgjD1KiWE2YY/SmcZnSz9fASlZYJdSkD95sN+R00gWfs1QKFHaZESiW2n5Lq
wLQtOAK7NDc9yeWHMojELcDl5iXOSSNBNWr4tz8jmkdppEvPNfpWdGiwwqlbNS9RYpm2hk/Iu72s
C0GMToGjVmW1naK+3zfihYW1dFnG7tVSWbAJmZR6bWAmTs4caj/RhXoxFt2Z4T5GrAYvRjDGT4IS
2kalLS4wxXIHVMHw2mHxrIq1RYNx+j7FzzgFemx34Rh4gymmWx3T4rFKBm+mEvAgFkV2zcLqC5hQ
+jeghz0lHyNHydWJS9xZ08p0T7UxdYBZbLIY/3nNHt5Jdf6QjpqyaygRyLq0T6dJeFTm7rs8IjKN
UODauYaNXQqC18wwB+zlCUhpU3TLjDCGKR8MOu6pHQYsVzupsjs5OPaqyjw1sCud/Wbg0yhwYhH1
pfRrOj8PzbQNLXpVR2mVpPiliGT1iJ8zbp0h9iAiUSkoWO+sldLtUO4CUFLixTTRIuyQodPg3s/j
UStIoWCNQzAYAnTEjagKSoFLD2LM2JIJTSUapJQfFn3eIyz3IUnRv2S/B420n+WaVgWlstmbm9OA
IiNrkgNxe5tileUQGKX2nYdHd49Tm8AAun7EF6zDVYU/NUvusqCkcZzYYEc80t/tDI8qpop9ObRb
PesxA6o06PB7ttFObNyWsNtFbndzz3RFcq2J5VpBsjz9/3CJ9qmh4BaNXIHKTQwbbhGb/UBPhWIt
pcDZzYfWMb6Tkb6lt3Iux+eA81vr2qupNpsC76yRN8A+sLdg4dDjGRFraCcrol6IvSmNAIi3dhl+
VrvJVWriENS2cQGabVuyytENtBEj5Lb4DAa/axAsfFaUK0UO7TUPXv9Co1Eb82euqqKn18q2nw+h
RBUwBi4vk4ZSPUnyoVJOgdXw0/rCvIMSOsWMTtFezSmy7Usz2YuPyWwn0WOjX/ksfA1t+jRZL3Lz
yAWRLL9opIgmVFCcH7qCkV16SeJVwUL+YVhuMh1E64y/av5GhxV6KpAT9Y170hNz6azhEXCxT7Lm
Q6zfNKRAcV75cRm51dIeZtE8FvJsKyuFrSfkHlNF0m0Xy2Cmjtd06rypUr9M5uxTt/7BgkqBDi0d
ISw+gaEFlaGpZDRXl3FKsOV2L8yRqK9QYgTp16KuaIOnTrpUXGM6y9wYzXVGFtRBa8AXUqWInF1t
LLdq+VJK82ad5keAFbpY2RuCzCpQzTkhlW3XSC5mABfqf4fSrDF4F9gBOyFTbRiad6m00GFVTnr+
EsoFZ7ZwVY3PInOVcjikbcvKYMTNmG57VqFQ3jZ4oRCgyl4eNgdzmQgdqO/mInaWyHAH4qE3xDTt
SqqypurhmN2IM8YdTTlZevmowvxA0LvTxNrJFvEulEdXbA+lajlLKnoLh39fp56VW5+SRqLoikV8
AohQzm6zlc3O1kNrb8EsNEZc9KyMK5thJoWIzpQPVHrkxmhk6KHnC6tr7OvLAxahSnYWGYPd88Bg
Gt6tp7Yk4w8Ej030yIAOQHxE7RGC46vOhnAO0Pwu+TnTbRRk8Vc93Y4PeOyEcQd0RJMQQh8EginI
fMieYvPVTF6H9DvhdXYryruqyB1F0y6FyTkz56B3Q3cG7LYZrdQbmH/P0vA4M0dPOih+/ZMyjH7c
cuKK+FOKYT90Ml0SdROFUImXUy+bR2IqKmYYgxDs2zh21lKDoMLvKABNww3CI3Aeqn6nvWr1RsIc
EiQIk4StIusnDC2nYDQ9HNMXK67ffLiLT5LRfEaNSX+0PVcGuuBUPJZIv6nWFFwthr55aFbP0Cg4
LD+gTRZ2PTG3C0ckMxpHc3Lu0TIM6BHo+9tVLLlGXO178z5LTn3OQN4OV5VO/GA8VbNsp4r12Otd
aDM4fgOhYt2bytj6hkGSySJr4ptBCbYF+aQK/cwiTx7trCEqJO8pLef6ojITMLKvlnHMzTj+YlXm
yEWDF4zgtfOpVLHsY4piGKbYmp0IwJC/SgJTl9UySqu4CQ8BAW+IFozoBaqVf3uFXiPHaSy1eign
zhWzEqPtqGbGIQcc6BlyWPnZAL4TZXTMEj0g2KMNjMcaRNJZseYHfYzPmazo91YDkBprv0l7vqpf
sdV7c2I1jxTLM9I6RMadQalf06wnhKcopePSyuGTsYjOMBvVa9TVD6au946RmV8LzOr3IRaiOwq3
+i4vPELI4c4VQvbQJEX2QJiEOEX1/e0RTVQgX0imuLs9B/XGPOJLvopcUQLJqP3ZGCz8nxnLgvUe
CzXr1OrCsJ0F7Y0O1BcMfUlH9ACWckb99VZEsnQgVD12wH88mgIiMHiH6eib683tXiikZ0WrLbcX
inHiaj78aGbQVmOiK74uRYCBKwvRmVJ+rwqKcABokJsq8hH3rXy83ZtL5PpZmJV7rSl11v4aosCu
ERjmGrQhsXXiuKCyoA6zzySXoWzphnxrBqC3qgz0GOEjG6Gd5nujD1UvpfG/HfKxeSyCcOBCIzhM
7ZrH20NMAL0hmZpLkhyqpGofJwWGchhHs3f7E4aItc+hojF+82wVd4//d+zef5Dv+p+R+f5/SotT
QOp/LA9/fIvHt7/z+NZ/8Jc4nASBfwG71nDrArymT/+/PD5J0v4F3wulmiIrhiKq/Jt/S8Nl/V+K
qaAK5z8iCG/Bsf+WhsvivzQTmL8Ig1wylZXi93/h8f2d/SsgWwfDR+VxpfT94igYQskUxEmUjtUR
8MzRvOaufE2BXR+6J+EPtHv24xfx+c/3eEf6U8OGMzwNpaN+15+j5w0VpddfvufrXwL2v2Xk/N0Y
8XPT74JpDCuNBZQR0lE50rA8Dp9gku7FL+GPP8VuS+IHn/49q3PEN98xLxWPZiekd2Y1SDs0x7VT
hkNhW9pYhXbcW5bfqRjLloh8ccMMDbcuiT7NOqqUTU+Ky4I+mSs0LSQdl19kapSEFayqvYRuopDI
kgh7s9ihrV5sSSBKqq1YNbPKL7ahEVm2OVTYuLXI8sHtUZFJ6ZImmWA4hLL04KVKw21SKgoSxYB9
nErKnRkHwScQczKrKKBuCflS2zFLg6cJMspmJARGX+4WwUr2C7LJnUAdfZsj87bDDn1UIBOzJZJt
4QooyvZk2JHSB/aEgkGF+64kjkOciTKtkrGhpt7l3hhM4d4sh+bEqrLayHI7PyEsAQCrGtWDlQ/K
hujg8iWqlo6kmXnaaGXffoe21FICUllAJQoqPxPxGnOFQnEFs6Ds0VEKFwUDNbhervMVIlpEnSZG
sMBNr8J1TlxWus8aO3cMFi323MxMBsN4PKhNJB7UlLmmpoUpsRYE0y1Br++W2aABp6bqWwI+7yxG
csYF3xw8Qwfq0034AJKqnx7VUGTtXENIkhaV3neHzI9hWFn5LIb/+0P4746i/z2C9fXxX05AihFG
30OSO6qn2KVqNG4UhxmG+AfD0mrs+Gn8+Ln59aj+ZfPItIA8ryeIvJKjmu/ziDyIuJ3ff3gcKv+4
9Xc2KCnoh6CZakYP+VjPLfl8CC/wz1evEE82inEouj9F1K+b/KcdeedcsYJCi0ohU465Mo7bMBrk
7dyFzYn9E9xyUDv797v00e/xzmIF/rTWLMHCiVs0MjynL8lINxBqHB62SFsOiJ9BK7eT9Yev8KMf
6B10fWwEy8SbvzApBgPdI+IP7/Ls5fc7I30wPq6uo19//llvlojJ2XJs22TTy6JNBCddIPpQP8L6
cag9xoNk+mt68GFi2Ue78m6cbzt8i8sszEchIfzW+tyG484avd/vyrvQhp9H8ruhXgLLL1H2n494
++z0cBn2wnHeJrZ2Tk+DBz1gg0zJI81mO+7EHQ7MDd3V7bm2Lce6q/cPrAW8effQbM2zDyNx0x/+
dH37YL9veUy/nGMmDsc+aflkixJviuFswZcKlOYPNOUPDnzt3QCBlhQ3jEYbXmy/LqwPylzZ9NML
OpSH33+za+TBP51a2rsxou2FHPkGFlSEW260RT66SbcWoxB5Xvs/fUnyB4ei9m6sGEINN4HFu4AY
d/rnwmuOLMm3lRs8WE+FO/hIv7fIu05ci7w/oag/OgG0d8NGaIJyK7iAH6e4R3z4Os/e0l7l5lyh
agNitp9Ck0b8H5JFpA+mU7fsul8OBd2IyyIYyuXYoaHftytcX0hma5MluUDcqqUfQJYQ0thWoWPF
WfCpisWQhVI13v/+x/zoWHw3nISQUJuyYX87/Fhg5i9KyiqTxs7vN7+Ogv8wCmvvxpNgzOMGuehy
HKEDW8FRkYTN77csf7Tpd6NHyvldtVYtH8OyUb8BMIt3lQT/oxuKABKrNSBXoQk1dEyzmmSSfSNC
Sho0de9FA3WjWqSto9ZxstKSiJJdUuT4q7IlzlvAK+WC10KnExVrBK9FIKTvVVAlw5HKs6L8YSc+
2od3Y9SSC7rZhXw9eiWTIomHLPg38vzDwVX6YBx4HyMHbrAv8Fstx9kfz2Q8bLWdsGUd6nY7afdD
+Mbe+sUfxpwbhPsffuf36HbLjDOQ01w3TCcmB2IjnrKD5KaHnrX/lfrbbnkzv4rH6Un/1J3GB/nY
ur8/DD64/K5roV8vWO1kjtBCeWMCFtDChaQGPlAL2cSDtRHRgKh/WDl89G2+G43ihshbA+TlcTEg
SxQmpGY9SPR1AU0DLS1m+/f788H5iIH3b/vDgCAGRZPNRxOOyCTnP7qgPTdIkf+7za8H4i/jTWMl
qtbNXHrG/jhGQCiFsxr8Oxz+w0NOWc/qfzoK3g0m1gikL6TudyQ07LO4M1+/tt5oewBpnve5bxyo
KW+qzbQz3WJzFTdUNO2vIKkdw+6/pF+SrfHt93v50Siuvht2kGF3lgg/8djK5Hs9DvrnBAaW0B0I
a9+I+V1WPQyj+oeT+KOf7N1AVAgGsyY1mem3iLi4hi9mEp7bOT/8lzvzbpCAUaUkfcK3uuwp8ghv
/X7YETr3CTvZH+ZKH42lt7jDXw4L2dKXJR/0+Rgd2113HO/bU+2gCy0OiV241kl/qa+JW+yqbb+R
nfwZ+cyGnJTr7/fwgy9QeTdjoaAhFtnMKLjSU+acxR9F1ThX/6IQfHhYfrT5d0OEpi94NExtPmZV
hucgZ9I1lPKrEKGo/P0OfHTgK+9Gh8IoLEFZ36LZT7a5I6JnA4RyAyt/s9idPdjtRt8Km8DuNvk2
9NCnebpNiEe8XbY4BrZAq7fZf3fJVd6NIIPUanMmFQtaIkm0R/DYdpMsyu73u/rRl/luAAlhJnKR
5WA0yWcZL3NJ2yjp/vA9fjCY/w9nZ9bbNqxt4V8kQCMpvWr0IM+Ok/RFSNJU8zzr158l34OLVMey
gKJFH/ogWhS5SW6uvT5hEj/qtG1yJyItEt9E56XxxqFUlcbVe8jNcKmnxgm3sGLNbWLvn/LHkC9a
hYRh6vI2tNiXZP0Z6Mf+q9E4LTHchVg+c9q987N+NEHguRvDTZSzORmmK/QQp39G8nVVH/nykxRv
JOoXvgo391kmMSIWGk6GoyGH9RfZBt1dUdPHplzYwBz1AOHpxjOkhbfix6/xIMrz4+v+eC14EMlB
UqMtfw+lzQZQnWtmyxtgSPEnvgIUbIkq3bjHcO1eM43ZKjpdaHumR0fmyc+mGyaDYrVB02Qj2cMW
K6QRrIYdXYgUc9txfhIqYLrpNU2O56Mmrrp2F1zovTLfEORwOxQ8yAu7/pmPNTWDSZEXg2ATrWT+
Cy6gUQG1bVCG+nyCzsyhO/b0x9chDd+Bropx7fJXP/gsG9SrmlED+RvJVJqcn7cy9yEmYSB0uiQI
x1cQYOEa+Jbs9CpXbuOOolpsy8kAkkJM9G9tTaICT+BOU3JoaxC+/RrVjzYDNVjtHCiEXT083uul
mDBzGuP5v4eXGxIadqKDz698sOW33LhGC86TPBwdaRcrn1yMWF6ycONYOsVMuJv/n6W4b6h/fC5/
qMMOskbebjUwl3RFHWFLsUZU4EU0JHhUbNNfnvfjSDF8OHEnQcJncqHKCDoyh+JRWGfRzuFOKA8N
oFFpMsgyLRyOUIcbw01137tnGacGYc1Va1Za5UG78DnnNmfcJH4gKQquzBg/hIPzkun1B7fq34Gm
gcvLQjicGZ33DvjRqXzL1rDPQQvyidOvQBYcYFVqyAvDZC4zcf+WPx5PC6ZzizEKBWtc73d2uo2s
zoSKXi93vqhGZgWOhoYIuO6PnAFT5vjz+Re8r+EPQu/9rPejZQfiBV5BCYXdo2Zx798EMz9D0LpB
ieEKSoD1YMKN6MhtiVrdmB00IZb/0mnNTdk4KuxAtFCH2nRHrXydXpa6QxiHz6MfNYa5Hz+KwKu8
IOMQBuoZG5/A4i321Ok+ZP9qsWp1UB8McNrVHHkiETugUPt+f3F11N+pJQz11Xz1vHe4Mfg8+iGT
oFQlAHgMEXpHuTApKtbVeg9thAY3SfLG6pC8HcNDvdTY3FtPoxLLpmw6LhUlil0LnWjKObsJsQ4z
vZ2/sNzd17VHbzQJSHBWYmDtiEYAdTZQJWvyRmpFZmYmumyh2EuHnf65X1dbUc9t2NPuKgsGdsfe
+oUSvKWwMfemk/MN7xbQ84EdZAtmuGKNb2qhZNJi1ksbirkYeA8UPwZQy7P/DfCVmaM6YNBLi+jy
FZwJldU5zcM+mjF/ewvBYVzLH/QpOwk/nNJ1rjh+uDaGqOVGmAssRqA12uI6fGEgziQL2DEA/3gh
6Pyhnx83fu4t/WjPw7r909l0BdO9r/TKWKU53OpL9P28tfu24dELTTYtrlP2ciGiNdiKWGRzPQPa
ial2FvEPLgfNA5SNB1eToc+K9dK4uTrq7f+xMycHH9h3y4NSoG0UCBvjslUZS7uk++Hp0XtJf/ci
SECBTMZxV5koWBMtlG4iYQBlo1GsYyM+wx1Dc03UO2nSCqw1tTBQ/6Efoe/8gJ+6iWKVg7SDnt/s
OjXV2YU5eT8TP/pZkygjCv5QBf83JyG5Nzu7vsFVbAPbfDtb+yuUwBmiVQMpapQ36KnV7k9qg51j
whzBqKwVTBrXvE4t3kT2xWhX3tpdRPPeNyqPftskKMGWswjFcatUmO6qsWujtoZVZoQWiysO2AHt
IL4+im8Q9u08i1iy5pvPB+H9dvtRy5NIxcPxPh0KLAKDqZgoD97AXdXGQVv1UNrEqFfZlnX41G7I
BjI9U7HgRgZXcT0zycZDHJPVUMck1JEzXMFwTB33QInaYvb72kic/BCQe6isSMP96qHFTjyyCjW0
HWAsVM+SDWUdWfWq3oLWaaJXF7Yqc/N4EvmyCC4bkLXxNoWmi8v8X3CfBdoBBSqN8va84+67nkcd
N9mUCTEuKhsJn6zWJBM29RZntkZo1C+u8YoUmdVZqIczuU25XQoYM9kKCEn+nlgMnJwpIAmcDXOj
dYr+u3EYLrXR6LzmYcH0zNgY1G8O92AoMTNkFZYpRqW/dEZmcVq59tTLwsuPAfF/Xx5+lX//kgzZ
9xSmbTghH3BFYBBL1LJDrnE6TKzWpe5q7Zqe8mO2C3bPW5xrcBIrHT4tWcDFcJYAZlHJzwADwU7G
dNLPWPC0AgCW5+3M7EWA5P77zVgQAZtu/KwgChvxPtyk2lo6GbweGZclEvfMTpookwjp1f5AuAyN
hMo+pXsOrmNBocXNOuyJWooXn57DainJNXN8gJXp369EYYDgcx0EvMMX8zZcQY+peLX4HZjZB4wT
xUMWw3td7dfCpV2Ln/nrQk/OfbJJTOMAdq6g2EdM0+Nz/2fQM0Q0b4zznIZaJ6xpAbKSrl4sDJGx
8x6NyUkkk7qqrFzYudqMdJaLX3AjAGRgYVjMPXsSUIYhSPxOGLswEKF4kbWWeYGG8x+fPgkloCQ7
NKskbDsgyOLgY0nj74JKC0+fSY4A6/r396+YIKRFg46RgDGE9fDOPWdmuBMvcMXGnL09/97j0x50
/0iU/bl3Qk0c9JARwcTpI6pLRYkLg4p/GxICeJrsjpWJAKIj3ZB1wUKTMzsosAf/btOhUhKzAdrM
b7RW/T08ym/5LjiE2I7q9RW1BjZ4x+tC9f+UK/A9N7zpWrWOsnlst5+/9v0I9+i9JwEDXtLDwNQY
Gu0fSXd2OFgKb8ERroeD1RVq9kfYZOdi753I+XmD43MftTeJHUonRcRXRjk+uUTlvoLEwfntK77x
/PEzWUIiT6KFl9Bo8GWMlkNzSc/V2JflS3Ro9Xg9/FE27gU1kRhEWxRJDyrBCTY/ZC/p6nnrM/NM
nsSMgk9zqY1EbB3jd7iGwuPQM6OlPe/M+Z/I/N/DJW+VvOpSDBdiQaq+9o1UQ8ECMvwDsvvex8cH
uxqMwRh3d9nCrlN8fAgj8iRyRAlx+6bDG6EvbS+wxWHlOWqMHIC75Y/xL1jKI92qtQfANF5BqpCx
rN38tXRu21WTqAKkho0Kki3R/B1IgzfYCmUb+RMow/aVwEFi652WLqzmOn8ShtIA5bo9xU/FTbAR
Xv2FhWDmsXQSfkC1wy0YPFdsSj85cN1D+pUwS4vbPXn9YDrQSdhxaRKDeTwGty//zO+5NWzZkMtY
g/TsGMkV3BFylXbyQVTdF6JH2KpmyPLsc+zvjWqHWmuL2QQLl7QzB2J45/w9wOC35Ik5mA12b0Dj
h2EFi1stMiXLUYn+De7QASaM5lLeZObyntBJ6GF6v5Q7aB1sqvoGXC4MmBeYcMk0iX7MVEGDGkJV
dLJpdHTFbul2RBgjwaMuHz/0j1Ny1MPYl/b4oDW8Zca9BM+ufFQ+7r1G9bcwXdzWFrfl3/kroGFH
RhdPxVe59X5lJ5ygfNUjpgRt5xtqj3fFAQ4FW3FJOzETG+kkdhG4hwHYUGEhxb2Z5xZqjiUP6moU
eZOF1XRmV0MnEQr3c57QgxBiVxzcPfw2QplYjxiZUqE0HZKUh1aKpTdYfCsLMZEbH/2ovydhKyMe
y9Vtic32lyiqWaYznyhtKC7VBhXm8RcLWHFrpAuzdW63QCcBK4Rxjjc4A1JXqEhve9zh+Rk8I4Fh
5k58bqfh2VNe0xjowOHln4I+ncQd8CUGVJSjRaHNjAyotzST1xlZynPOnNTIVNjdtWkMECL6D4WE
OjwvVmCj76pV88kY4vorOI8Ho8jit8y1WjqAztzrkanaV0TBaZEA2mODH2OU+24LH6ELjDJ0bkPM
ykKtZr9NrOf9N9vYJOxEHtga8MLCFoTvr67L37Ja+M4pLvXATsq9ZC+1JeBI3l5E1agbDee4DGCL
DePSsD8HVDw8/x0zs49MwlEMsbxY9/AZELN97ZtN+Z6xApwHu6W19PE8IJO4w8dVAHIv+pQyn01z
C6igPf/hYz89mGBkEja6hmdA+8lwckDWPc81JrjIyk0BwzfoF77RTNggk7ARMkrp0g6/vUZlnQcz
llZADVxw5uCz20AIr6BO8/nLzIWLqRQYJGUC+ixGA7Lph/Qj37Qv7oka0Yf8NtyaX+Hr83ZmclaE
TAKFzJIyjyX0mmhB6WQD76NFOgqGNQULD4FyAntguMCr7DZ7iVahzr4urUCzA34SMRpYFsYAkGJG
HwVRAwVwTOi5v+gZ/r8b/kv4kCswvpbFpTNfbyr85Qq/C6TxVVsNqDEkMge9W2FninQHiL6Wr79T
zdU6Y+n+YK698f9/rLAKbJtbp0d7AhI9inoFfdReKhSYSz5MVcCiDDNrQBOxgkFw0O9RtqsGK3iW
Y6vwfGSM0+bBdJoKgMnAN0C9jeGI2cvI8zXNkmJrbsczVfn6Ylq17hhWGzPddKviEG9g16lDAbtv
ts22MuAgc4BdoOFtUBnZwrttYVbNXJaBXvz3J5Gasq2gHwUlYa28oUIHBGteHWC8BsN7+DhmKwYp
T9whwh9OlbJzgnxjprrvcGsDVbbfCkaZ6zlMKFFSq7NUo7p/EI7P+3vuCCpNggssaHJAOdHh8Hzi
TKIB4PHbBzzhrOzhU3/i9WbXWLFeLJVOzO1zp+pgGMcWcs6xONTcBhvoc72CPY1Jd4PlXADnQFIX
B5Y9DIXfY3PhHcep/WhQTaJNj11nCE8TvKPhnMLV+LV9yGS6XfuP8UyaBJU8BIoQ1VAcIhluAdpT
tY43wmu3qvXQLgw4sax6vdCkTfSR4IDIWvT6r/nAqeSX+mBswjAOhxjBUNJragE+AsRoBv/Ejbf1
Fo4nM/NyqvVNYleJ2QJHJQK2eTPW1UQLqbeZ3I84Lqw/4pUHJIoIZy8soPB3I3VlNkVoNO0Vfixq
UcGlIqEwO7r+21AQJ/sM0QUCux+jY24gN6G6VmDya2geLfn8vIWZE+tUyzugKg0uB7BTlHl4qnK4
8k5xB54uyW3npo84iSURgB+hDNNkG0Dj0mje6IHfhGf4x5nhejh5N+dS7WH4lH2kC7NnZj0RJwGi
lxokltlgPJfmGxBcYZMJ/cP3Ukpq7swwle0CVj1wfdqMhZ/hWXjF1ZGa7cBsOPHq7+efZG7sTqZ/
xIRsJ8oIv2AlvIZeCpZBc3r+6HGQPogs98zNj8EL702RzYHPtpE3aP9El2YDVkyzMDPmYvNUocuh
shAoZ4a1h0N3cD4aGPNo0ZG8tGd308Jfz4JTA8yFgkEjn8/fZ2YyTlW5DnE7Vg7RYlOjfhOAUlxy
pmsY/qXHeiHpOTNBxuLnn/M9kLnIYzJ0WWl0n9HWW1rf5547ndke/IHTEs/1BZicwJhTCV+FbuE7
z36KyfkhY5VMyTqZteGZH++Tq3xCsahjKyegDG1uw1hAnxyYq7OgFpybFff8yY+B1Xd8lTEM2sv7
gw+fWUl86yJUZXIx2ACnjKwb5rc8wmj6BRnkzEieynA5fmh8qUD3QfDxIh6LXb58xhwn2oNZMpXd
MrLEx52Dl3H3/S04pjcB9zlCrw0f4SGzno/cucA4Fd5GhcIF8DLibG8tGvkL3dI3GF9vQLUgOXJ3
IvCL2/wQtSsZu8psYWs3ExzvO74fn4m6wVCzLHqtWo95nBfOilb1J116/MxHmapuewcODmyLbQWF
PdyFleDIoYqfNV349TOBcaqspYxQKlnUY9cSAe2DTgmlheP83FXoVFQLBHiehy1WDcrsuE9p16KW
EpDTtXeCrQVgZqZiQ5f1byHlfsXz4yv0VUIbtsQSMh6tILVZPR9SMxFlqqpVnLyVFcbBHBw9zftb
z0CfGS+lee4D88GsuNdl/PjVadwUShtSrB2bDJfvEqpl/E11TY50C0HARjpBKXEooa9JVeg0UTBA
TF/3ILqB+vkmb0sDvM/14v3GGCYf/ZrJMo/8vdyiUAhJBmhrEpPd8FaIFJdzzba1jay31hvwtNx4
e7ICK2HF6IA+67CC1KT3f+tt/u91wWnFpo3HLAejjPCiEkZVvzgoVJ8/fWaiTiW3WRuUfs7AhkZR
BZvZ+2vAjo7O+fnD5wbKZPdP4JUodTkenrsnCd5EUuXrArc0UGaCwD01+WOc9AxhCoXpsKMsvqCd
UPPiKourFr520b8N9Kl0tnWQmQ7GeybBj9WU2FX0yiTxQpCZ6fl7vP7x88O+GVKS4OGUkQ1YQH0w
0Ay0MLpIZFknfrEdFG5hwzRT0kTuq/ePtiqGOjAmQ1cFNopbTdTfp2dqwj1UL7at2anZFdsD5JjI
sfvjvncf/gHOOsWtXDpMz2yf7jmnH+13bkeBvmw5uzPZW32r9+5G2OP+SAfhwg42jC58EehpkjOr
Lx2f5nYm9wj8o00CWhShY1pj1PPA4H9DTWwQtj7ujSqNeWe31amyHOP5SJ+74b0nDn+0BhKkAncT
hFrOvDUmNu276ppbwRmepJ+d7axTG4aD6xhudZAxuVqw5xYl2DOr1b2o50fTaUBLmQmwwPuwpfUL
1vSUaGG5mnv05ITgSFwKfyWFtfnk4ghfUbo0+Ofm7iQyZHkN6+gSAwKUUNy7AJ9S1WcQBVCzuvBB
ZuL2VNkaZy6MZwoJH0QXX4Y1/8KGKgyrj8LruC9F4gai3R6SOrjFYfxvgvGjWL8SnBiWjqQzE3wq
fGUkArJqlYq2NySwmXT3WZRpAcIgmOI7wFRseViIs3PvOvbyjxEQOxIqWSW86+gnqvZpva7K0Kyy
1gSby1/o0ZmxwE7OETWbV1IVY1MUVi/Ax6hl9/X8U83t6dnJGYJkTCtwvs/Z7M27CqsK2aHOKBs1
2mFN/7d1jh3f6kcXpSWpaVlXSKyTEObETqCHTb4byvYiZOW5cCqNNCjUWXgj/vGmgRX+bq1OZMmr
xrQXSZST5MPVuS5WVOm+2SLcR57LAzkRwxkzLA5c31s5A8pOpyxE25mErjS9euGTivVTvkC0/YKC
JwKiEZlDT+MN1xIPkclowQ3y+FOEWtbwCpdI/G2MpYuzGfGANL2VUXxX6WFUP27f3F8pNNiDKYJ2
poFwuHL0/j20+l29wyUGLPrU5MychkIN8K2DLTHTFYyZctX7XvgOjw9Y0vTaxvUU0eMFfHXwcvXE
bLbDqTQFLbPKzVIZyowSUJpe2RScGMqehERxvFfeAGYO4T0HfS8yTnquRdvcdsDLFU0HyW1IY/5p
Zy+RSfzkgWFjg25ADPH5P0yFDLHcw10gSxbm5MyCzY4D+8d0icpBkbIMHxHc+AvZfDcb4MqswHr+
XeZCyWRZafmMIRWDASp1rwzzlniX58+d2W+yk15Jhc7rW3fMNmc7IKkVAFRJcH3+7JkrHmkqFB5I
wEuJiMN6G6wlR49fmo2w4QwkoTpsmRcaGQPE/542pKkGGCbvQFs2yJLC+tOkaqhmaxAK14E5mn2q
yjHSnjf0uKckZbJiBAnHxqwIPjUL894wfqeFp7LtQspk5hYTPnt/jx4ldUsWQwhPL1TuwNXwoUVF
BPpsVawhqNki52/UOLmvkhtkspvqBp7XdVEw9HjdlaZCYB6kInBFPWSCgSvQsNcVb8lWtn2UmI+3
KfDOtwbDM0J4q7/ThUPazG5zNBT8a8KkYeAh6GNIR+sGIn84TdvB1d/GBgy9LRlO+Kr81dv0X8fJ
OH5+zM++B0fTTTA/2013AL9pB1qWeGTOQJNr7Kty7Bd2FnPjZBIHgOYReUbGoGfg2dx4KoN773op
l/d4lZSUSRgoo5xPIw/ROczkAIAdfh9U7osgCVbViWYLj1XWEYDhQRF3CWX6UNgOZsbzCTBzoy8p
k1jhFGUuDQHOpijUM8pzvYt33xV6D9Yzq2bnLZy8Hu/MpKlMOI4ixYf/IRZDNtpWcLEvO9xP1MqF
xmS98CYz3TgVCcPDlx91A2O5u7jBbN5AgqPajJWi7kdaaOSe23kQmKaqYD7lOYWOKrBkzRulNTbi
GuGOfxd1qOIsNlCLLb+mlnuJrOCFHpm1p6g9TljKwi+Yi7/yJKhAjAMFxviaNUoiSi3XxoIa1DFq
S8H38aoEBdvfc4rmFG6KPFJzQCZAZr2X6cIkmkn6SVP5bzFIoUw7dB6zArj2/pVirdmgLAqWF70e
HpY2Xwp+6qOvNAkLAzNEisAj8FalMUqG1AEZHf9YnOLX54NtXB8eNTCJB8BIx25I0QBKl1CdPZy6
3b/JlKWpqDcveNH3Uzy64f9I5E9NUT/bLQyemTAmTya7lKYNE/Z4dhptImQqm/zby1/+qUumUtxm
ECWvr/Bs1oeDqLzvYIvPCxBKKEaNUpDnjcyFq6kk11Ni8KE4tJJn2yo+pIA3+cxXIL440NcREK1B
/eSvcb+iME8ow7eFZmdiy1R824MkHGctmoV1us5s0z1v+CeLsyRJhf7eeN7KzNeZSm4LjzA+2+Jk
6TbEimPY8cu17bVL6eqZGDx6B/9cK5mEUpdXkMQADAvcj/B3DmBUQut1h9PBwveZmRdTkaziB9zg
AthpdwAheNFH68mqQCDd9fZts3QCn+unyexOfBk0jHG9zCjM0aGvZI7UWXqDuYdPZnY9hJHDZXiD
BGiFUvnN4LbQk5aW+vEnPogbUwFskjdMpYzBGxWqFkB1arMV9o2GctSxWhGZl+cjaSb+TVWvjEL4
KpbRTGPWHyK04qMsnbWX7tLmNrZT1asT0EbkxmMR36ve0b30WnQIN0Snb/FH88q/0QI1Mp7m7jgt
UjQOVZk6aDqL91Izo2wqgPW5LIKlFpoPg1bjcvCAdgPKGHL5nAULB8uZzTMZm/6xsYxgI9x6/viG
OLnne6yyGhgTlfb8+8xcRkpTOWs5uP89+QHx7PFqe0tM+QLjXgPohVofNpUGDisSpRKyEwtNzr3R
ZPrXgweEu4OdOUAC8D/2VxxcUtSIVYFs7XB3BKpvAJIE0rLhkRnDWr/Q8kzcmQoce+SEvZRguioH
DyVSpb2kTZtJ50tTV9OwhYVjIGLvmtj8B9KneKvX6kswY1bN7OaY7/wXpHkM30qPqc0Xq8jXIsBW
eLtfGCUzW6Wp3DEowXcJCNRCbPqbuLwGuNVCIJ07SE2Fjn055F4hIZHe6Ch9CBpgrDTnN3ukpTps
hl51v2BeV762m3ZDlpKDcxu0qQSyowzr9GMOp3qLbzkU5fD3/iI6eNfrymC3oblY2TbuOB4EQmly
TmwygRvyDhfj9ZmB84BKrQ5RMNnlGI8LZ46ZSD5VLtZy33CAHwo2yfN4FaPCV2VDEViaJs4X4uzc
ZnwqVpRzlC8HHEag+wGvF8ZoNPh1utoLt3TDP5fElCaHw7yOwRavc9amF/ccZGpwbf+It+6Uw7MY
Oe18LPrhjv0m2YEPEqnAq+yWbOvnOnCyWwQMuYidUfJRK/soeK+KLyU4Po9GMzFhKkosuS6IBrFm
7Qj8z4FFAUgGh3nAUZKluteZcDcVJNKAFm7P48sEOUiVGttd4VAMTlOiFc6eBKfn7zGzEk3FiUwu
gjQuI7Y1hKgjVx30KkBJfFR+AdD6vI2ZIDOVJCYDSM3JKEhnZdBp2gEAwaWqh7mfP1kTxBimXKyT
C9hNZ8wvIvetFnWBa7pJUV3KiImtLFaWzNdnNiVTZWIK9konK3AVbgZG8xzZbJoPcJGJsvbBdcyq
3xKok8+7bEbEL01FiW0JC/HBbwbbKc4trJhQeJHVHwyu1eCjoNixs3ZKvVASFQha3vbZxPREd2Fx
nxvbkx2kU9FYqfsG1p/YS2qS2FLQ8aTMdNPQMfKYXxh6cyuEOIkMPiv4eRfiHZmts+H/JFfcfG6o
1pvRvlhxp/SahOoleFno0bmvNwkGvgLvtqSB83atuSuglratkUFU6o4GL7BR8j6QMoJ5a6G16sK4
n7kPk6byxpRzZM7hBDjHBsOmq6ODCxo1GEiOCntqQ2riLfI9kNvxxW3oqy/CSP8kZpamKkeZhtVA
hXYAclcAPB5f1OzA21nYD82dYacKR8aneVhJsMtkcQTgdObMrRJYmzS3fO1BPMMspPZmxuHdQufH
FrZPZPCwJAgAK8FTXXLtqwDMgSMzLK1NM9FDmESPoGEY2kkwOI3rjyFdAyalNdKhxl4lQtXR83E3
9xKTfUIY5DR0URUJcse26b7T5MD5u8z5fv70ufV7qmqUHFKxbhewds9lkMyWp3DAr5dyox7xVlVg
KH59AmD5O+7by/M2595oEh7kAigFUKgAFxME05EVTUbdaueBFllxC+N3Zu2bSh2HrMq6kEUT8CE6
R6a7JqvyuHTlNvf7J4Eg6BPwZEZ9bl19BWAci8kqHDFsX8+7Z6aiUvofTSMRlDQqx9lxIpvgXbaQ
SN1xa04PN802OsQ7XNMycKGJf4vbpX38feo92I7eD7o/5kqThdB0JCycvA+efdDjjTPa5Kmf+q1c
AeTJWuAZsOoro0EH+Run202rXmoYFPmWr7nWH1f7guXtDhmvJb3dfX/36BdNorsnM3zJUFew0yFj
UO4Wk63ol2C75kp4TgcGS0nn6HUISiTyYdjjwkc/VvS0zu0hlXRXkX4xbCDokdfD4rOSYUUQ4Ba8
ISHVgzR/4YQxvwFSNI7n0saPIRxT2BQlIqSEXDzgL07SnCTagIPW+LAJC71t2IRvShysfCLogttb
Xe0amVP/iSNABQulz9W8bEJd8lsfsMsClaBVvGJIP1Jd3UAbMmUnwFKCyYdglw3kj+fkVMsTni7E
Ck6c7bVxRvz4jqUsAk0NvLBNwFDQBlRArhUpQEEVHXLlM5EKkqiuWMGaL2ywmUY1hlwAw84HZ0CX
Chh1d/WZDn18zEbiT44EgAjKUSA1GxAIu8Hq/cRB2QmtSWzUHhx2jVQGSlxNgF/UQD1VKhUMeRQn
cnyJt3QSpckMlHbBDafk+8uQV7EZly4yJhRnkt7zYPjLJN2xzgO+00MeyCKVMh3PwwhGDNqzE/XM
SsGj3uGsyqki6ylvTQhIXjpIvAXcV+CqQNoU39LIjlfgmveF9Bt0IxkGAAA3kL3oCZoHwnJowSsv
Iq47e6EDSyUfvuFCgIDd9UAAWr5X1q/Qtoi8ETSAeVb4LYyWCUn9zfEBExrZMNLke+SjXwUurS4t
wLbnjkkFXalKV8viwdtJQcfptch9eAOpcUsWDAQQ5d4hKwJjWEENvK47Y8ngPsUkiKkWywFmV+qF
w4Uqckq3IH3W5x7Ag1qVWqfei0yErBGquNNjAxkiRGOKiLVFSDoIOhJ4oGt1wAH23uetRoSu1gOC
i1wgsFkzJQ4p8DViHvU12N+aItA7wOEBXesmrrxRyo7XiRyh6l3JO9VPYOYr1L1jdCnwRq0vEqMU
pexEwpaH70qcZLHpsgEuGAF75XiVKowL9UbBRh91w2CPlxSK6jBJr3llglNZkgLFJSplv81B7zBT
GaBSreZjNIjDSfhbZhNuK2Bts7g4VIwcpRVqV5exxeZt8O7UoXis5Dq7RGE8aAzsaL5raEpOSTLw
mjgmGoI4FvdC1givQh0JICxXXn2gPnrC9XNW7ytAZNMWFVIJAS1cjLjMDJwCjL+icc5xDTqw0qbi
Gj8m0PwIs1fpaG8Srm7gX0HT3BAc4AszBrqwckDaoQaP0EjYNEPOL3BynfXyYS1UFOZqbA4NZdTz
exZAwgNAZu2J98v6mHsOnEY5H6xelFXZSDqTg9LWOTSWORudO7lMbpEjieseTu8YIwBSD4LbYlzA
fbFwu/qLgi136JkQvg8ch9K5OKbKq8tKoRY5eb4tMKqPXCKn+8gHFi0NqbRL/JIBKpuGZhoOXqq6
WQh9J4KhlkrYolCxdPad4uVbsW0KcGXFapvjg2hQdjVWXktQNoAFzag5Ru+II05RulPlosY7PRKp
jv+rldlXIIuHWxSEIERXTJkhZIqFD+cpFEvuAlQaWHItAJU2tLVatGUYqZTnQacXZMb0hbY6VmGX
ZJriDWVlKgVqdzhk4orUvYa1QBGlUVXNg13h9Xo+wOkyJR9uEzVaTpFODfpLLVWromThUhlqTg7d
bOhoQsf1ZgKsnCo5Sq5SGgwXLnBqvayV3mBZ2TVjLoHJnrfK60oLpK7Q+iz5NWBUGwjMsGeu3JVY
SB68jKs/uOQUNLZCiqmMdx4RUuDeORcceLZD30vNtxy1HU5VPKZqESgqvocW+2mdqWlSIb5UjEVa
4JKLsPuTSGkBVtSQGUUvHSiNTiyRAwTJkVNMdDi862UJLVJSaokPtntZHfxBBv+ODHCtBN5uIxaQ
mJBBE8PgEHmp7Vad7XvNjXLgelCxffNrwGQ6Jl+FLRRVviuinqDNYRRQZG8F0zvIlPgg5XUwT84K
NY34PVSR5a1p6Ghx4Var0nGE11BmdnzWw5dWIEYN8+OhR7YtgJygThvTS6kRxp3adh2gm6IWesEO
r7wtIgG0I6FVwSndOyz7nnYsTipOtmrc+hoycOYJoEMMCbdN82TLuOWmyTGL5eQ2LscRcU1HETuA
mdnEilkHuT2fw+JOHaPATATzPDRzJJbSorEKocI4l0VyDLp2MLDCbdEvghUFhekzmQGs6YZpohWQ
PQbUH4Zc+8eg8DYpRsxI1O2JtJFcWD0O7r5I2n3vwwbTZXW28wXD9epVUKBIFGaWauFzrS6w/C4T
2g52zx7ovhXTgXBbsiqQoyFsSpx8n3UOioFx4NZwRFpHMpQlCnfgAVdTGXewEItRLk00CGxWcQkL
yKyABqxcO5mswi7XKvPijuYz5UbZ90pY6QF1zFhGFGih1l5hCbVhyh9aQh0fRTIcc8AaBjUVwgw0
aemGGhJJy+vysx/yZB82Lap3agKwvOID5aA0InNFUgmTtE7BXpZttg5yDYuIh6ttVPr4UVSodc31
WymsIE7hGWxn5f6SlGmhem2lQKEqjYhxhX1TOhwKMqA0VSENAovtnDXje0Yj97nVtWKss6BzJ0y4
gpNir9MQs94pBaikkP0GrSnKdU9htrSn2M8NpWDRnJy4ij9TBQj3OIHTgDRscpp6Zj2WkjhN/Ubz
/p1lsZ/ymwJ89NbfxXCcTJvIAGnRfxHY+D+cfdmO3DyW5qs06l7VlEhtja66kBRrRkTum2+IdC5a
qJ2URPFt5lnmxeYLo2baf5TDMTBQwF92OrVQPOThOd/ib6FcAeHnXpqItRNcma3xNk/FvbFqsYTt
PfcjarO18UAGRClJLolAyPoqhDBUO6NJAz+CPXdLqGz2Ur05pRcusxqqi3m7KJ0UmtUOd2LLFtjt
iko+en6jHztjViXXy9Qi5asFh+KVi+pRnHXEjmFvAJmLkQGXMCIJoE3f3QgbDbrUcd+lhPwc9Vb+
OG7kVD9z5u+PZtD9bPASIwQs3LDI1pkPx0ZMu0XVymXHubXN63qDdNReicDWB67s+2zKDrT2gMZp
im7TMs4XEgDgOLB6RIwPA0EkvU6vFqV07G1hDf6H64DuNThUrrGZbcY6iDzc266qG6OLMaraCo2P
ql96M5y2uMqwVs8LlnlP8AK/DjxdxSFwKyJon2bPi2Fk/k4r9z2dAGZus7mOB5tPcT+hiJkGHPbN
fnZbZOaB1eVydooFDFXkBnbyYOykIRzMQZ2NghwrMOagONrzZq6ElgUl00I7Ui96b0oTl9rVopkq
CuPsvFgUtg/2yzPgfe+jMXsyTod+HJJaVMsy7ND6EMM7yYptOfODxdsrUzZ7Gy8bSnshC33HbZRM
kAHeu1aYx9mMTcEgLyE91nr3a25ot089lvCMz8mcUoWiMjBHOt9A5s/aEB6WG+SzbEOB062LGQbF
8LZO0ibs9khD0kTZ/YerASUenASW8sumSJ2FRdy7ubUWjVQzzIxruEsH0r2hRZO0nthbVXjlabPJ
GLLVAOzVAIK4tXwc8gGownqKR5zTI6ac7kooCavTCQ3rdGyv0By/ocZ6YCZbcTLB0b5dmN5b8Hlc
BLNchkWXR4437SHLzWDqCaKDhM1n7z4wSxWbrPceWOnsMF5wZCfDStRhAu/npPKrRU7DpemgpT1P
C9VgBUHqjmxDRzZsuoHkQ+M59FMYSsGslYRebItiZRQeFl/0Dv5iWEzIKKNx+t63tX+0ZpaRLznd
+tIGaz0Dc6uCdNQB2d41a9q4h4k1rcRtb027sKYKdqH+AXrHcdpozGcbCS1Buw4GALNEUsCjUNnf
Rkuu/NyJ4Pi6NTBRHYcuETUqPHMxvc+6Af2q6F5MU6pVNls3tvYfBwJYXDo1y1CNCWw7kmqgcZ2m
MYBgiSthShJasVH2Ah7sC5JmHwZulrFn56gNS3Nos/a7Z+FaOD9cF8QDitoulowG20AoEaWUDQl3
wO1o0ZEVLfv0JcZEs9naWnOx0pX/IVn3VIlu25fuKyzMD0EOL42UtlFgj4tRSCSsMovY0MGbGqbc
BvI1I06KpQQ4cwgz2KvLtT/RhcjtZwZyUNlb6JfS1CytoJ9XM+Bsy0aLNM5Fdt3PdZ40vqSbIPO+
U+1oNFxhSOs5OAI34R3rGwc5EWOJzrIbQczBD9y97dn7SUEHNq09vFytFtyGM1bo2tsWvrzU6tuo
LdmNI1IY/xWJrbCrNs631p32lhb7ira301jDhJPE9fy9x2SpFL3Nxs+KAu4ExAKl31T+DujibW2/
ufzT4qOJWjfch8TaOB1YSfXnMAbXtcWfmr76KMoWrqUCZlVFfp16dgks5QzSUNZg7SGobUvnbuy6
OfFG+7gHOqmbsNT7DluM/jB1FpDXrnACsIPH4o4d9/eu+iaso29wt+hqe2EIWWUWzq8luYX58NYC
hrtWx1/w7ChMycEvPwRVT3lL9sGsE03zD8fI2xx27DDdS5RGObOfP9oayJxGLarcu3GFD688LVYC
hw8ewgprttV2omQLyiQQa5W3rkeSaF4mvuqWeNRYq3Qx5ywBV3vJiLhmHV1r2a1Y7UNPdA5XOOBt
ygapHUzR2itaCnelZzUB8IPp6kxbMxaRKExkAqnise9XTf3kT3BQTu8mk9b7IkCgEpRI8OWvc9Ls
MyEWKeFLCpoozFCgnhWgSdhAWM/WTcS7elW3SISsR2Sya2W7ImnpHVQHAVizxUIM84fNNXItbzG6
+bcZyfyU+gdHg8VKzcotP3z8p7Zo7Jb0FZsbDmRp9Y3y4aMa3NfeDE9eSJ8A6oup5TzUwAsnRT9s
PY7SQ9PdQshpStuY8ew6LeabRvHI8gYS2wopV5YhJGqsH92Th/25oV89Kx6dLLgnVRYVqk6K9mlE
47Aav1j/IodH2TpAyzxP4Y1b5AvLfZnHD+GqSPewzXQe+h52EAGYpQI99Pl2gN5X/likWdRhLWnb
OZ6zcDkbQHjV8JkZ+p7mwX6q36Cxtp0Lug3GDxCGD3bbJ+6c7X2nfGtCa0bF3t+JuT5oQE1Brw6+
wz65WaYTDJbxvaYZoljsIFKnSnw7jTqc/2V/lXv+2mYOPM3Y95R+GW9djuqhEY957bz08HLIXRQ2
cL4f4ZSoApzGZZi4+H1C7mh4a+H/ucN1b4sYi/TGU1BUavIVTgQYwa1P3QXc7mCFPaCP0ERhQ24D
DfHMwas32sxJOiqK5QjIDKh0jFm6aMyhme+ks59AnenBdcXgpxkQE2oLp7e4g0ak/LL4Q+Pc8rZO
oDeQpJDwKZorObFNM+LZQNFP5YOfs7ik7abq/I2UflRMr2Vm3uwmi3iPLM29Ob7cGGJjrBYzuUfn
JRnLYN33X/7YQ7RUIeRzZzHp8TrAyS876jzgcMVKs3ONuxcT6mowOC7H8BGY9yQokMFyVJnp98ya
3gW2Zl1z/JOPESDA3KuSGXTOXILPBN2hHlxiYk1RF9bPaD5fiXLPcG7UtkJkAIdQ6cRD2yxAT83v
ymQY89uaVltLwourKRGNMOKxxdb0ddKRYpm5r00Yxm2vrdg1z4R9uVW9k8F0JXt5P8wy6jMNDUtt
rbmjNo7vv42o+WBpWerJP4wupnVpIgsnt1bDYU5B34y92iWedIJZtP+S5+8N4wtC3YcGNPJOtYsZ
3lrwDNvKnj9XY/6QFpBK0taOW/aLrXDQ7J909db4+d6BeHs2e4mij7zFROIpZk+GpDtv7h0vvKIT
iWSpdmnnPM35/A3+uWHbLcEWXii2tbrmpeDOsKQ4pKeKo4LoYs65lMfVYK+qFAwbfjsqhvQC4hAR
imJPKCzCwoe58ZyqD3zgQ1OUflxbrhU7treoR4VpkHnjzsCkfYtybxYpPUb93CcDmSG5MWxV9ukM
+GJumj3VmDAc8qqo3ijIRtNx4yF4isEkWSBjgzyhhGe7h3rNWGGo/SHqSrTDeQmHAfswVUcno3zB
phLFTyjezPBfqU1UjofjJAqsLnFgpeSYJtEajwVEcODdeA4E9pHzjtm8cKsARMuAomZRL72Ax1Mz
3VpWC1TeLqOHom4WM0f9bKiQtAxR4yInp2QlhL+u0ze4Eq98LRaNe+NXLeoKJCb2p6bF3gvzVVe3
63AMHhWMi6dcL6y+ShgEk1yonabO3uL4/r2K2fheeOGNKgFXdt9whkWVoN67Vo+8NqvRgkXenk/A
I3YwLrS62K08lMIqsG59LHJY6GQOc/qUdCsEyb5xtpn4OJZxAI+aUHdY+4EN9tim9WUSOGVsVzcy
u+aIbBlsAHeEEiLgbjCNFwQ704QJkhfvup4fgxRi1X74Rfr2XhPAw8chQnFqq4P+TcCAK8So5qmC
aAcOu6onjzgYVQkag3AVo9WVDwsdnCPyIaElfTEo0OvmusNnHybIKyGURxTc8cepzlDbd9Z50z+p
SuHjZx9WnSOw4WBbdE/WcD3UkGTvuQtdzeIA5929hmF4DCTiMg9LMAw+bBenU7t7aom9UKXlRWlq
LZQ1b1OmYdpAkbaLpr+yuJDrsf3Ii3kLg5aFoPUByLs45/ltxQSsRdCg4zW9h8rRa1bKXUBCFFuE
m3gwJpcBDJ1cb9w7wtu19ZRu6h48fphuBmtmk1eXmW4hmvo5qFIrasY7Lws2zBWLbiDIfaFCptfj
0bOzwUknamQWF+TW9oc3MpB33jSvHXL3KHDrBz1N7M4hISBtN2O3HVHLhYz2yhcbbZULftRwRx+g
Wzutjn3vAVadmwBAWIvXq1RB4CStSTRP3hJz+tGGaLVG+Q5S4JEvbLIUoXRe0soNUVAYmOUshTGu
uxkdHEjjEH6SkCbI8+CragdP7ZAVj9ed9KebOR9RkPYzt3wORJe95cxCISWvFY0cicMGF1a7DIxy
XkMNffnUsp59mtHHmsxERYGf8wakOoKFRtbOJaAE/TUO61SHA29qUFGd0MONSPzdPGv4ahw7+bdT
hCXzQif/2BBuyjlt6s3HP/5mOTbzWWC7/6a/0cBiLIR14073D924J/1tHlxCQRz7Yb+69kkTumMZ
mUvq2Fcok0AxmFCn389Ohr5I7jbZjT01KBAOwJ1MKFPCewFrGOs+AwOtzLizYbV8AfVx7h1PGtUd
1ik0c20UufNdld06WGekwy90ts6AL36w7X9qa/WKegaK0C7qiBNHBdvvNhOkgF+I4jZSE3Qa0Hqz
3TsceiDDocri4/fN2HMvddLrHWRalAD7AjCJghf0/TsamcKEcdWQ+sLcOPNqP9rAP71aTVAY80sL
2gBk5MuOYoMah4DuZE/SHA5Moz7kfunF3MVKMo75JYrImTb2qaaF7oPSEaadd4OpvCHSopgXmKLt
Pc9y63qg/SUk53EC/GKCnupbEGUEcT1Jd6mbbmtlHgC6evr95zk3dsd3+3ns6nqa/cEnVyptvXu/
F/IaR6fCTtLME7ejDNPHvAuxCofzDBKlUpfoXGfU7t1TIQtiGZiZ1DO9Uoi1SLXNfesBTdVI+hH2
42Y4qpxhpjay3jY93CyHCoZDIv3Iq3JZpTVOd2EFIN6ETp55mjryTjNSrYtQXhBsOKND4f5AuP40
NFMGv/Y06+ixRGShlG5CMi5kn/oozYUz+pFor/qoF2YkwF94yPJKHG6BQyS92nmUkUfQ4qbbyS8B
TGwwihHWNroZLKHe0K7jQaSxdeex51vqleXzLI4VXh9DMHrFoh4CeSn2z03U48r905sM6L4WpLbq
vTd4w9rzKr0q8gnJYj6zRRsQfQE0cibWT+Uz+ASOni/CZi8MHaNJOlfoAn1YZHj+/WQ9gxb6gfL6
6T1ChYJy78z+jodqNXTiYET7WepyZUKzNm59YUM4d5uTJaub+lpCs9oHf4MtHBw7o9Age6FELkSq
7mlfXjKUPOMW7J5Ka1hmFsSbjNl1to7ZxGI2P1YCkz300RJ9JSiODnxlY90qK8hb6QtRf+ZDnepp
UDK7rCyBxPNRozDkjc7weDMX4DfnLn4c1p++UjtT6pQoWIAlIA9jBwM15qB8ElzYyH5A6H6xGp6q
Z/h+FWBDHuBb3jfWxojeBcQ81/p71wUMhYR0/oaKiLPQHprNxM+LV6By0oUHgAoKNqi0Mdvplp3K
7KgN0D5E9gG15NK4iR5NkCin169Tx6YlUgD3ugKyIOEC0PmWNSTx1NBtjDul2zLIyBVtar1EDdDs
064OXpnTecDVQ37oOademuQm9HellbMvmFujZmBml9z5XdF8/VFAnMp9IOHsDXMyAJ16H+CFLURO
EwHVwIY/WsK5kJacA1GeCn7kvetBXRR3cSuFloQO8nmFE6taTdqXe6/NxIHPWboDEWxG6RpdTZBE
6riABe2fLSzkZAGj2CZGpT29m32JNuB8JWS1bqvxwuXPrI+nEg2WBxAM0em8s7o92oSOXgbhCrX0
33+kcwhBcoLDon2TGccQvfNmFJqGAnV96sE6kbhX6ITtRkoPPO8AjOFwSmM4cv7+vmeWsVMJB3Q+
Wa1drXfj5B9xP+E3wIpXIKZdu6ZdUtE8//4+v453dqrmIEfOGk1HDfEwEFmFFc3BPgUS6s+ufgLH
qqtZpyF3kNzRWy6v02HbFxcWql9jHNmpckPg927bd7h0am9FvWhgNmZBLfsKLW/PXHj8X6du7FS/
QY9+YMD4xkcQ35AHCByF/2xcjl/jp1W2lxAax3FJ7zL5oCQs2d5N+vn7S5975uPf/3RpUmmNdQ3P
rBvw1cS9mh9+f+FzA34Sxh4bdFpYeOZQxRWBMP4CZZH6LmAxkqff3+LXocxC56/PPoDuVKFEh1iD
jjldznbi8ajWF65+bqqfRHJW8dSMgAntmANCKtpN4zREwXxhNT939ZO8Q4m+arVbNXsiZ/69xv6y
9yuVXrtTxf5oTWCnIgoZ6r6zYXWzVzwDTVDZbMXUVK1SK3wlBQqZrd9fOs6eWffYqZqCNwxN2U/A
MKKtLw7k0QB7h7b+rX6k0SXjijNjdiqm0KJK0gIaVOxNl6YNOmQ8TzobnPFCt/klBPnZNznOtp8i
gjvMLotUFXu3HCMqb8v8yddXFlrEQr6kgUk6KmLaXEDdn4m/U/WErrJKxvoKBcw8EI+jysYd91m2
+X2EnBuxk+guawDRyrrHV+GHcrhRFLWtS9zk40z999QMgtd/Hac5sNU4l3jyoon6PkHrVeKkzyLl
RYO15QNQ/Rci8dfnVhacxPnku8oCCw/gqScXkMIicucEhYwUiF3g8+o/vMtJvItcCfDzjl8Cvmc8
KrCNojooUY5GUntRW+vcu5zEvQsIbZ4a3GUs4xrwrA8tYwhuDxwHxHj8/KPPfqqt0HYkayunxKtk
U+zQVeXrBJ2t31/8zKp7Kqkw2JkZva6s9kMP8VCz7VFKBkZEOpeoeOducHKm8O056ytRVVgQUaDT
e6efIs224XhhZzoTcqe6CUwBsQqtKLyAesqAQZj0hVg+kzyzU8mE2pu4CzhztZ9vQU6s4En4WbVL
Z4qAF8nLGOCHvrmwuJ/ZXk+VE+piktSZcCuG/AsFywXkkMUN6dBYTv7sO5/ENyQS2qG2cIemyOxN
VeaLQeSQgwNgGCeu5kLUnVmh/JPYNuUIGcPJKvYp2k1WeDvRj2a4//0bnIm1f1NPsPqpMFkn9gWQ
24Db4dCXRsKJqE46QNou8ZrOvcJpSGfAv0++gY+X85R2Oz/fjOzCceJMKJwKJ2R2zXovH3BpnWFD
tXvQui0wIsqDWztPvx+lM3UJdiqPAA1JWKgUOVSJVD8DbQJo2p1t1WA2pFkeq6aqYoMi2FqGTbEY
sMsvBq7MSqjAWtvpOF141zNheSqhYIrOAq66Lfdq6iJTffnzhRPfubD8N/WEbC6DrqzKfTsArQQO
J/BRAGNFwzt/kU2kTTxe5OH8elM89QVz5QjIVt2Ve+OoePDfLO9KBReWlzMhf6pPOZSst9o6FHtk
O6tGvw30hltfMngz2ksylE9/Px/OTGfvJO4HiDebzMNtAgPtczQyu+Itmy7F+7kZfRLvcwo7KdvN
y31fN5FrPUhW4gAOgK65tH38qNn+IjE5VZYc2ybPICpU7gcX3gryrYXAm6QR/Ubj9DVYx3wBNeHf
j9W5OXsS+qTMBcrARbkvw3dhDg5/+KPrnmpgcDRHO1dn5b6z2XuLmIB0xfL3l/51pYCdimAAdFCn
/o/R+WILsy6evGV2oZZ65tueylvQYrCspgRYvJhSZP0humfgoIdRpisVGX3Jf+ncGxxv/1OCnkFr
JezBld6b9/HB/t5+8ZdwuvBBz2wZp4oWUNf81+gQjI518HbuV7sPk0snmDMhfCpjEQ7SrYMUUzME
LuABSirAx4Me2KCo2V8I3zNT8lTGAr33EWJmmJIK0P0Ifr/P5UVvpXOPfxK8dWcsONxi5AGglM0V
ZP1vwvqqfVMXJDjOPftJCu42dlNnRQ22getEqridyJ9lAu5JnFrNpKd8xoUF8CpP/YN1R64B9YXY
34Wk+My8ORWoAERjwlaNG2BVM8FmOHiwnO3Jxrxd8jM4t02fKlRUNhqraKJhLfgSJgbZJr/CBKJ3
DltAqKbfZp/D+vdLxBnGOTuVqeChhH26bMo9PkNzoJBBdpOqiYc26r/mB8aTAvbiz+mFsTt7u5OA
Fp1lB/T42dM3/V6/iy/2JW+tu9yNlb0K3tXefv3DFzvueT8vHRN34AiPVC2zBI8ct0rXXhd2r1LW
4cKdO3tZV2gkeAqUz5KVajHW/XCVg4a3BSa6gV+VuSR9fyaWTuUtmCcbRVtb7DsA+wGxf0kfXcD6
AcW+tBGeiaZTUQtIeil7To93kDLKAhYB0n9hHI9x84st9tRkS5LJY9LD/lS/W2UMuBn80ctn592/
5S84k//+LmcSEXayGtjMckd+3KlIBp5TOjZwq+Ip2XqlJf/wFifrQtg1PiEZbuGH14LvpAB4sL/k
B37m+U/1KKpM0mMpB8+fQuoi/Fb5C9i/XHjyM3vtqeZEQ/wK0IpR7E2+42JMxqaPa5hJTZfE8c/M
nlPVCQfUT6YqJM3z8cRUH6zuDwtHp0ITfYh+eUFL7N9ZApgzxIZLcH/1wu+X6IJPWQQ88e9n0Lla
3qnkRHkk9rUCLwH4Z2MWAI/Cxz77Tu1V3kYhi8AxvnCn46T8RUTQ4zD+tLLoLnetAD3xPb6Bfhhv
Kti2pJF3rb7J6/Gb/P7725xJfU71JyoCUXb0NrEH3HJnla+cPtFv1YVN8syKdGqrpXMe8pzjFXS5
RMEYIO90WE08yt/bS+nVuUl1EtKsnvTMazy/pQD6fFaXrO3OhdpJHIPCICwjBr2zxTeChKpT63R6
+v2Yn7n2qcBEVfOGgc2JfuSws3ACFxYAdy8/rv2f7/q/0k+oxf0Atcl//jf+/A7Cc5+nmTr54z8f
mgr/++/j7/y/f/PX3/jnPn/vG9l8qdN/9ZdfwoX/dePkTb395Q+LWuUKMPzPfr77lEOpftwAj3j8
l/+/P/yPzx9XeZjbz3/87b0ZapQF7j5TKCT87V8/OsL3nOOS9J8/X/9fPzy8Vfi9h6EX1Sfgq+p/
/69//73PN6n+8TfP+7sXhJQEtue5hIbH7v/0efyJ6/ydofno+wHAaxDyOx6Q6gYC5f/4G3P+7sOi
xgMeP6BhACbR3/5DNsPxR9T9u+2EOHJQcDC9AOW5//t4f/lC//PF/qMGSbQBpFLilj9K8/8T6j6h
HrCJPvPCkLmea/+QYPsp5AsLIO+e23KZOQibeALJHWUx5cHiK2I0NDbknTX6FL3USsFJAn93zSUR
ftQ0bM4X4LVVAEgPvAV7HDbFat8HNuwkaRdqei1gQQZyFwWPlwcihZIbkyx8mmQ7NQtO6DzuQxOy
MeIYCnA5CTqyt749gnEfad2hEtiOZIKYVB5wp/kMO6PksqQuLO37weJrLeZW3Y1N7sgt9FOgERbO
kEa6F8xYqCj2ihU8AccLzetiUJJFtglbGNnQQljTW9V4rgL0valpKOK+tfz6JldAWK+ltBUBYKsq
ULblUNCb70k29da6g4upuQZgZBpXTmeDL5tXTlg+yaBEZ9DkAckSQNg7s5ybjBRdJAzYhVuBeaCu
BYRuIYofdu5jlslZoZlI8rsUds7tDuwvpAZtw4n69AudhxsPEG53C2C7DadJ0CuPUN65q9eQS5gm
mPIUsoaORjdl4K6UFRQTsxHYeeq1oAHNrI7pzKF564J/DPcJM3d6U2rHr0ERTYsPkU56qGM94B7F
irlWqx9dKF0ddxaXNATKBigBpbFrG40mG3yiiwqMh1bAVWHMLF5uMUC6AJ2bp5MdScKqUj+L0bKn
bqG8cchXFcQtUvAqR8OXLZoSfOePVi62otRdmkxtHrI37prBfZAWSA8qsgaYvy3SymYhVGUa8G9q
YD2reMDUBf9Ihb2zGEDpdb9DiIVUW2WnAudy5RzlRobcwi4/1/WhyY1gy55oW2/CTqDmUA6Ard23
c6cgi+fZzQRNRGsao1kiyp6NgMkRGrqe5znBIs37KVhD04O766AjSJeztpBjbLsjyT/GdB4tJNV+
uGuJb91Dr6DZ8LGi+VeFvn+eyLFX7T5vBKEHUkDdKB7AAM5jneO6yDH7clrJrICF2wCblCr2hyq8
7TQh1YZ5DXcPQ8YNcHnO0EBZwBH8GUCFZlNmEHZMXPj0+rDgZgKs2UJQEOAdImsbYPMOpylp9el0
KN2mLZJS5dNdKWyvf8mLXI53HIeF+ZaSLBXDoi09nUGFJjzKMeQkRJkf1K0hsXglp7XdeBr9yB4Y
oua+TAv3vp/pXD+1RUFlC/i9wyGzMwfZwQl1BRSugUrJxgLDMNg2mHP1VdriEusRdRu9atIa0heD
16T+cgommKmNs+FHRQfQiyLNW/M25lawcZlT2tD8CEF4TD1g2SOOGm4Wm2r20pj4/twss3Qw9XIe
cMaJRMbMc6UIeCRQ9JAa+HNSPc8iD67cjgf+poR4RL1hoTE4JKesq9Weo8cKf1AjVN+Ddzr4/tID
J79aMQYmxIKWcoYap2G5Whe8aGH8rZxy3OT2aEOGomJ+swj92lJJ0IcZmBv56KsDlFJGHmXgGUuw
GkInBPAuUJpay2y0QoU3hX97t3RzPV45TuFmS0MlinmDKNYVMZCdxWpkIIkrvXrtYVYdrap7ti+H
gd8GgMDv6torEAwYwjjPeLrUfWhuRydw/Ljwatqh5WBlu3QIxsfAIWw/jKEuFyrnM+JCQPNgyodx
5uhlhmV+GDrGwKDwfKLLZApLQMjgTnPE11+j84NnuWrdoFXzVYBPIoNrmoFh+R06hRRybQpo133p
Cg7ZJwZtcBbh8IEONmTDBJZxK3BquvArgn4j5nF/0/C6dJKUkXIjC1AclqL0CKgFGLIRq7FHIZ3k
+DDStbCaOz2R12C0kLWnZrUuA9d9b1noztCvYB2UZiyez+G7HQ7Atfat1/VgTIEXwmXuPDjVWN05
sFeA5K1HkJLrclDfxhQ8iQTyAOjCdVmZQTkdrHKepFML+o4L0o1zQ6AneFM7ubwpDEIFmxzJHjN0
hh/4CCQxFs8sXWU2ky/QbzXrVvSjxjcLuhpiP7V8YROR2X3nu214b3u8/Jg6vMOCD43ZO3TyX3qw
mi3MDbCtowCmksP73IlmvrbaEBovqvJS8+l1TN5wv6yyVyz4/LmVOTjoc+dDTcTzTS/BIh2yg3HY
ceShwPqtpS2pFjTvgf2HDF2IfU4U9tqFtCWS3hz6F1HVTXW1CfXseJt26J07k7eDicAjm7Do165z
5DsW1m7izEyJNhakYuQAuRKcXtpxxTJBh2VeSZZMbhE+tkXtfFAdQENlpCEQzhQL15p0vf9i7Hp4
CUswLOcfETzyzLkLC1vd9xPvd6EGjYV70H7ofVB9oizToIm36CO/dMVUL7G9mT3v8vYa8KO+wYTm
wba3kWNX2HdBoPFnfzl7nfoE7BFwk3au3sOqhHGqS4Zvbqf9LcTf5IMtqbUB3BU6AwVUPBObyvkW
PwBcCmYcq24K+b2TC3kfTMA4xVpzvaZdPe67Ngs/BuGzfdXUWEu5mY+iDaYlt6BiQz21GdFfilN3
xA7eacv67vC2bTczVr2URHVQBTjyhR4oY66YML8yjwfPGIsJe6RbqmIHUSno2DRV38ZOAFLUYIG6
m0EWC50wZWfJjAKHFQ1zPd73FZ3fAlkyvPLsfs8p89QKq2D1pSZu9WsDnRgrscreQWbghRD5gQpB
iRmWOkAo2TSAlJY1ITtLmhE6LhCz8LAo0zms8xWyDOwvuWHFjg9KX3W8Qay6nYLjStaA07+w4Wvf
J7TN2wdwscNp4ZLCcSPYCGPVhpUjgaj5GJgXYI098MoogU+uJ6wacuF68KEZEBTOIxgxOVTivLl8
Vlg+76s2bKBAWtrfQ1rBcA00IEgqVaFw3VsagmI5R33hsmHtdOFkbadu0uShFZbnI4WCPE/7f6g7
jyW7kSzbfhHKoAGfQl0RWjM4gYWE1tq/vtdllr0mg9Wk1fBNsiqTmYEA4HA/Yp+9npkD7rDXAO2n
r59x6mxPmhnXT/W0tSqmHswQBXUPS47xrzVBM8uqzRlQitul3jWkMtpDqp6EQ5mzMKykS2MzgA7W
K6rZQlox436JY5xhM2snocz00TwsVjxTYOtFNo5BYsh5PlvLlH/m4buz2RWFvXk+DdEu2jq/LYnW
jjuZxukQJtYwnlp0TIJHVYnlMxDhqonvlEzvJ7h8RlEwEbBu9oM2ZiRl/WAzweymRXpXbeOExYBm
44xizmb55CiamuAxWTvGjme/rR8ii+chzDDr3K6VzNWUoF+lOYKgH0zndstjNw7cIROb35TdUAep
Fqv581ZlTuLrkwsaRmnv257I/ZwpvmLeb5XY+qtE16rBLwt7Ls5kLc1qv2p6072JTZjjXqMQZHn2
tnWb9HvGfK13XS8z67xZsJwNk6nRPsamNpHy1urU+M2ai3xPMxbb7pw/TG+7Fv+oANss4lGpFYUe
bcKtFc/E56DclVgvQTWACVQ/D+OqZHdOsnau6wt9yDnux5MfdO4r+GVVGDtlSc8O764SmYtR4KqW
cyWCqsHpDCTUQ1WHtgl99tZUclHsca9YzXNts0s2z0wXSURisgxP1lrE0262RlW7GTNSZBy3Ouex
Lx0bRPaoVJWHqVvxGpcjBwgGFf1jxjg131dl8U29dXaZVIciHytr72Cz4V4QH2jaZbIVI87vxMu4
A+XoccKf0sx/53E/522/lh4cZmdU3TCErfJBGkJ8rWtZW6zJ3CVcxZokZO54S+y/XOHX4szvVzjV
V37KC+1W7/A94gq5mMX4VMm1vNXyZXaOMf4PuV8YcjX8/OQu+PLne/u1RPHjyqamwVgTpuHYmjB+
vXJCSmGNzNSFrWry9YSVW0aT8181Z/59Ed02VDJsQT59uv2fbg9rLqodteWGwohtXCDzju0jabK/
DUB9YSZxIX6+bjrEaaTxDPme7vanC8VO7W6lZRhhHzDdenWR7ddgCmWA78o+j4ioPO12e8vuDVyE
IYTulvMqyKK/FVi/AAr5NbCLFMIlxXcMOHVf77dQLEfp6sUKB/CBr2ViJk+6E8/9k0iyQfCl42vk
4vDx4Bpty9ABw+iTVjV7SyvkQ2bZHa0sXPDu+nwyxdWwJdRT+1HF7qS1tP55bWL9b+XOUx/u58oE
v7LuGjarwGDMxP2q/GQsurIJYHAkDBes5CK5Bw5zpfla2PtZ8N8ZjfOAmNDUcBBzbJdH9RsAKtnG
bkArIELNnKvzqRv7cMmx9vnz2v6i3vjnMhR9dCo3rAXxtdxCZQAUkT2L0Enb9RznGf16ncx13+Wi
rD2riu3v5joYR31W1FdUtMuxgvzxZI6J8zeQyW/fGXdsktli7UJpyvi6h7Dl5wYeqZgYVmppeEwl
o+aTjWK6hJ0kEH8rKv/2Pn9czxAa989Vv34JrS2Hql8trmev2s5I8hmTNSkZLRbJDqZd6XejkwZk
WfNulNVEELjFAbkEbbpJd/6miP5tg+PXoeAlbKG7Nrvol22mMMtCl6kQIbPTzn1vZePBKcz6aZR1
ctamMrsuwFH8Tf35H67qWLqmOyrFPWpaX/adTJ3L2LZsnBsWNYmyGFCa4+oW0km8rIYkHS7Y2XEZ
+POy+4/Hhaq5qqVbGnvRqeH70ya0pVai1Gys4agysb/VYO9K9Jp/vsjpRPjlez2dSarLSC47jWn/
2Al/ukgi2tw2Y04MkHSMlmIsRxaGo5jS3HZ6+lCXbeXVsv7bE/0yjsk6slWKjqahGQYfsPp1WKV2
MecxNohbWFaG8/lyKd5Mv7/qdsmH82B79Ut2bfnV1fTU3DnPf6OG/Nq5+ufips6T1TRVqOKrWmSe
bEVjUoqylfyej3cMYPlrd2aY4i9v8Evz598XgmcpbJflw5H/6yvMFL2UGNaJ0ITNA812jxjFV3b9
7m/98v94R7Z9Ki1Tt6aA9euF0lEO8TJiztrQC8LtMSajaDLlWNbDtFvzXv5FKfcf7+y0xh02e038
tvOajHr2w8S6KYGcNt60YxyMjN9kkhE+KLZWf16mP4arv6xT9rz/vd7pAfy0TntHdpaqcz3njtyG
Y0Xxlce1uKnv3Gvr0gRPCpac0zi70+JPzFf+fPnT4/vT1b9sADa1p1TvT3d7yPbAenZbhMnn2bD/
82V+DCN/vQ6yJFPFf4CawNcDf2w2k1KM6hJ3mDst0uARN/54Zgf2FS4/fhEowV9F9L/t8FSnjNNb
5DS1TezCfn2yqm0Zk9nm7PAX1aUZNrt2nxzSW8tPw3LX/+U9/nZ82SqtEcNxbdc2TeOrRAgJnlJ1
Kv56bnkXc6CSR3nx37Dkv+9pGg4DnI18eBao09PG+tNawZFR5nkiFVwEMdrDeRk3kjLGQpC+bxt7
Rpf8Td75+1at0flRTZv/UfnLl/UxVtlcjEufRKfdjAK25q+U5CPHbw7LPTFXsUOI/V/v3GxgTLtA
dqAkS7z1610u5ebGwhmTyK6OaXxkqMez2ul8rQVzympYivRvYdDvK0VzBW9OmDrmFOLrnu3gexrH
U55G2BwGJnzuzucewy0ywvzmbzLW//At6AYLk+hOZYMRP4Kyn97ilKZJvNhlGo2B6pf5rY5k0AmV
1reKvcVoI/zzyVt8Cmt/+QhPD+7Xj1C3adLRZGOJ6r/N6zmLs9BIpWI7hOm17qd+FsYH99zZ6UFz
h//tX97jF+3R6ZD49XpfkrY0xWaZoz6J9Jviku1ltwLBqzJOCjXIQyVo//Ief4tmvlzvy1mRldmC
PzXXc7GDb2scbWwr0vPLdnLuJ+u/m0j8enfW1/FQllOV6wy0RQqGW1T3gzi//fML+/3j+/n5WV+X
Za5P6cpgGdWBdri3lO2qXbanP1/i922LS1iIQ07tVocF+eu31pgGfvn0tqKl1Y/Zlvs2ApJ6GsI/
X+aLbvjfD+un65y+wJ/XPB7OikbZizWf1DvVdyLlNQupecPcqAK6Erq37cX7j6v+uxF//c/S/tLy
//K3/3d7/xdJwFX7Ud+N/cfHePHS/v8gBOA9/t86AA9Pj+xF2VMQ/kga/FgoefyjL/ghIuC//UcL
oIl/8cWcThLyH7baE+L9Hy2AZv3LMVTiQstUHU0lRfpfLYD1L91h1+KdGvilkx38Py0AMgEshm0O
QTqOKuIC7b8RA2BN9GV16ppjsTE7BhGmypb1Fe3mICxcqZpQUF4U5UatPuNsanFWBp2xJDW+1N23
xKC53dlTfGjL8rgty3KL4aRxocaQCJOKOdlhEGfTSnNmavRqn+AbmGI3E0gMq8a0yYN8M+gIbDba
JUfuO1gVt72gi1UKiYN1lahX1BQ/JBqqlLTwdlkpKmaGsR4JnK5SOn1J6zaPjl289YJ5G1uN/bm5
0sbNuiv7/rVr583HGN84FOU19JD5bmgSLWISiAGauo8UXLofzTHlkGswSeur2gh0HPXXrpFnMq9r
L3fX+LzNNRzHekwic3W+s1OnjDCPzMN1o4AKpPbQbbZzxKFO4Ps+HaxMRPVW1Gerpm1Xlcg+1gLX
AXdtrPNeS9i0NMYKLazgrsYJD3mrq+MD9tm9WNMXqzU+miJ5ku0yP6WV1aKH8M2s+OznFmsSPljX
NBfPlcXiVUl3HLLupXLx15D46flNvleVadgp5cb4VNVXV1VznUFVL9ZEfajUg6UkI/ahdb5XjNRX
3ca8Lupy9Fcx7dyZOn2mpzi6yWKL9JK6al9heY8ndojj34PJpenriftK4NPcuDFOiNqNTRvBq1Rx
yDe32zuaHA/munnKLIpAb4r3JotpbzhFea7i/eou+Ak79PzoAO+HtFu8IsnWQCFd8nAai3GEo03j
5Klv9gX2ozVVn0z0BW7TxCJ5ShlYXUTlgXcdjnqynOmG/SEbrKaq4S1e8A2u6031ZTzNvtthGicV
Y2JaaisiXiPW1nJAX2yv874d8tPQVFc85Nqt1s3LOa6doWPQK6nAxGAPqd4rq52eJUlLkUbWbVCb
6RrOc3PMS6UKAZrth7XVr8wTeWO0Jn+lihm5gz35bYsRiu5ozYkGgLeqUeZ7Y+0KT2mzbQ9JZACM
vobo2qmPt2saYcSv7QRNCHwvVRrp6EauUrMr/WH8rNd2xiHRlEGDgzRegite1owOn+djUp83o11G
9dyomPQX7vXJjJUPGwNVW/Ek5f6gd+iBOU39YiRmGiCJ285SUnG4CO21aaTLZTRiv3+w02rzxTB0
Ie1m5Th1VenjODhFPKPhzK0GRKXrrsWPli5vhKBjemEQKVDcQn+2cSYPC4aQZLz5tdiMHTYiCZPF
psffFFcVw2n0gItDa/QSHMlyX46LEo2L/pTi4XPoZeqS6YFTWiQNJkRCDy4hfVAOq7tbTiZFUoji
4GqSKuX2Ys64niuwqk52Q1gTeOw2w+WWOAe6qR/0Y8egSvG/TPDqxBT41QLjeLYu1zVFj2s6EtSe
jLC1hoZ7o7yZ9wzQZEp+MyRb/qIt9VEqNtYoVdceLNV9nDLj0A5t+2hOju2hfMh84o4G+U2ClfRK
f1fxRnepzys6icFYOcqNW9bPPWaUtRPLd6uSt6aoq1etLj/svN4bc9bdatBOwJ7Uj1ZaN0clwX03
jYcD881xIFSdBn9dfXeN7M0sg8KVdy2kiASH7wtrjH18308YuAED3kTpPcQ62O12MYNmE4r9VdQ+
e3ftbdI5F1A6QiQ8TrApI/LUpWyibB3x4iKrWDPHszH9DDsmwxEeFWHWax+DYTxOVrVFmVU0R7sZ
j7jGID35ZvRKhzOvtnqttmF3OKH5mD7XaVm8XlVYyuK0J+SggmVO8ZixOjrgl3WxBPy00E5bZkNk
8Vg4+Lu2vGUflsgcFSMA2fKiqcS4p/93kbd55m0K/mdV3zykXXbTJ6YIRZxfufW0n8btE0HTnWNl
gRpLgAXlvK/6AgN/991EXhMk8fhNX9Y9Qrw7aCS37XQpFw0LRTxZU3uSF9tEsy7tWR19dmvHNKQW
c6+3sEO6Gi1U31g4h6f9vWqQ9c+rq52XCWKMEdfZQFuWfaqt+J3SEcqG5sjZ5utNG0y9+KbWlhog
RYozvQ7iTZm8rWt+2H/iYJg+xxsigk3fDNIOGwtgL3dS3ramvbhMOHsn5x40ZhGG2/GuVrXBdyv7
Mh/KAj9VYy/G7BbPNkixnbGxDRbRgQ+0jUqZHRWqYTyucs9UnbednIKQ87UHSl8rmzFG4VPTemAt
qRRhuD1s7gsmP2c1NKGAprMSLEb1NvRdxmGHWg735CRCP5F7Kg45aNEQMku395OJsdyl0PqAUdTV
gyJzPbcrGGV8pqp1eU0XrGzXVWvp1E7XLYHFmVmZ14s5+3PqWoEyZPKQ5JLePTPQavFuaJUS5CXt
bmkwL16R4VbW+tQqRjR08i63FOmXbvXZjeK9WbNXHTlU4Irk0Nb1EBRj/EIN58JyY6xEV0Z6ESte
minyE1spKk+0/ZNiOodVtcZj+exm5rs9lu2FtNFl8Yhc9upAL4bnvAF3hTKTUeCVEy/r2ptZBVGi
5SzwuVORWpv9Ye2nzLeg1LO7oIxsbWc3WqI+jMWEo0YzHNE8EiHNR1SRDQP3crdUWYhxcQli4ajr
SUAT/023+m+TkAC1sRw6dLHyoZrpdbwaoFq74m5wdYIQ/dgoZXXQ+FoDDQrN+RLmPTPYYrVnHx7E
g2yLySfDfczkFvVD74LQmPKwKXPh6fW4L0B1RbNEwyJVRJN6Qm6hNvE5wi16rhu/EyiWwOq7R54E
yCKM2ovFfKsxV8Xhv3ysF7fdGy7uuzqyQLSUTRHQvPpYIaDxIye8Zettv6rLi6a6+1nQA+/H8bPs
ZlhoGjoxtTs69tKiQYg3GASap231tyWurw21vYw7PNozO3103QYuUarKu66uT82mb1DTkFAhcEFI
ijxPY02DokB/KLsxweWqhc40Fg8xps+B0qbDznU2D2/8z7E1dMx783lHjMU4F8KNgczGHord3OsY
5GctIq5t2ymW6qnlKAKzxDM9d9mUaNrah2VFgo48C3/dpxGN6HGZjLO5b/Kj4SKGtHTjQFjFCOky
o69IIUYMzXcVL9INeWfUaf1HmqdLZKsfi8G8oLptMuoLQz/Stzh5NzdnGLBj2d5LEDD1+L08/dtC
TrTVByUCO2fK6jkmIFv12u9iFepAn6NPWOElaHXtV/WJo9TrWHrVBcFo66h7yFCvllm8OlDYLruq
+25Id2+I9WKOl/di7hOvLlQc0+u69Jb1Hs0h9RzltbOs26HHeTyv7Xs3RSAPXkr6qZVtmIeP7/Hc
vOfViNWsxgbYD92D2VX9cZMaoZ4R9bNnjd8K02JuN88Prrs+oRa7Y+BEref94AxXitQ/C1d14QD7
aIBZuAYKNlsNZFuqganCIO7jfjcT0qxoYbo4YYTJDQSD20d7Lg/qiTVj6tCslhkV22qezVZ+nRt9
SN/Ad+30YpETU8Jb9SoSxw1nuYZqnX9O5LjDhDws9Rtpd/ueAKnU3NJvtB7CV4W1OB5SBgF3urjb
rm6SFwTWU2Qq8qYu7Gvkc5FdyHBlF81iLMHw7EMemWvfhw25AJPcGPX7XZrcJLTbLQQwmjneWEMW
tIZ4KxFjlJ18pWh+1cExUDP7MqvBNiELkZBMjBMQ5901HMrbUrzKdPTT2TomfYUALVmFj7n/I72m
GxiBzAw6KY5kShaZ+pmqj5aXOSKLtnS8QoTdNJwtNYnVjKuHjcYBod0Sbbl8wCnjoqgs7h/ddlvv
jKaFt7IkhU+kvgBfa8/c+CXh18MbEicHOzTljLdvxh9mmbHDL7wWIF8RSB1yaoEstPgGl7jvCGj0
oKtfptp9ZT7k3jH7nVUx5EUslLG1p7zMSv3OLnmzNR1KQqVySBeIjehzHdTR/T45Q3ZU4+91bqxn
5agjAJ0tTqdevFqUVAM2buL3OLA2Ypq1E42PHvoiXpBp19kYZFTcvNlMp4B/+XOU63m51MtuoxCK
tsPrW3YCErNblXM+zGPtCGmL1FJVD0ppZ6gL89fFNZF3q/QVTpE3xLAXiIBLwJTcnYnYRSuUOYC5
E2iTru9pi6aBxjBP2/OTl3JEW4LkRUkM5yxt7KjvpoelKoi86mFfaWuB6acDfeW+38bLFnjimWmb
jZ/nVwkIKz933Fu0brvKAMKRtZc1aCtOiqBZqjuDc9PdKpqBPcuAfeJygeMBEa3uw9mFZEwx4DJm
1AR3dgsohcHWZsx5uUsH+VgUw3W6ja/Gmq6+nJ37BpeIs0QXD/02AGhLoKIg7lLCVuHGR1JiVVQ4
s2fQS5F9RzEMwry7VMwNEAn0A29gO7zEWjUjXUMUbcu7Bu8g3ArFxbZebmaSoTPaeuacNG8ZOsfr
lATGqmHBZSSCMYZl4rtws91c1SB9e/zgHfg5wSyS0euE+Kj1xHxcNFEfmfri5LnopbLucBnEtD9e
07D+Ebz2KTIgjQBV4pisUTK1GxRvybKDBm7tVIfvfHS1s7GGn2GsS+/pm/WJa3k6jZcjjrbRYrQY
ldhp0G7lGGns+/xmJ8DWBdr9Ag7oeFGtcCZqazpsaoYtn6qNwUa25TKOmvYP5ohIWRbUygDqEbCc
PPR1J/H03Oj8Gsv6MWc6R3b9rTURjxYdVfkczF3yHDuz4WmZs1/lCMvGFu9pvaFdUkWQKxytdQ/D
xxKZp62Vgun7+q5l6dPikp1MOWdt7dgGWTXdrzmVr0bPAYQ+fPQX0/yub6LCdF61yaHr6x6xF5Ff
iiGZaL8pMxMYHelWOR3yVh8810W/tBL6Rz268bqqnoyM/cPq9ei05YsCkaxaBJjjZh6cg884GTmr
TTdC30ioVoVVkWFLnkJFrJTts2G8rUMW68MgoT13ona0SQ/EN//u5MjC2rV90erMc9aGouLWAk4D
zEFxZg6axDpoHbCbtpvMQJFaqFt6epFWY5iPEHtYmBDmvtem0/vIuJv7xR7BQOgkJQ3uP95aNlmI
JV3METW8J6lVBzJ2iINJhfitcfY/OV0Wzen/QURCuLqdTeQrHLGTl61nQpZoQRVr8UpH3M1sXHox
UrBR3UMs+wvMw/D/qWL86o0brSJ77tbmG/nh3ulABI2NmEj7UHjOJWjxglRhtRGQx9030GLMyVQU
iEaLkTxpAliU7TsgjZ2cUa+PtYFyNxvOeQo0ipRz2h2cT2vGOevc28tkwtd22nDGxn0gt2r4b+pu
YzYlK94gpqc7kmIi5H47rnkFY0R5KisqHVmxXTgam+wgymNrrY9zFTOJn6PopkXsr4rxNPU3c4Hf
GztdGgz1ygp3WWFbRiQBEIXfOT/lKjSSauDw4xifu7HTHCRIiBZSzp61HzXgRVHgF0kk19d1cpeL
9hSf1t181qf9Hush385UC81nUQfDSbfhLpIzsnDDDozq1Ty/2TZ1iHpmveFBF6Hg1aOxPgV26Xcn
XkeqGcsapK0d6Srjw+P6SfegjdAcs8up6S5XlXtgAu2+RF6qy4NU4DktKFVwBxhCBqqOYyvVcNBK
cqDupu1V9Sy2EKCubuUDcoVlvcBWRFlhHktLOUpD+95wSf8EXONY4zVqixaJeOmjFtDrIbFdlQbf
aJ0i9jY4T8Dy+DNG735eggxBl+HjCVHsqNijRCpRWedTz+HgSMhL9Sd2tOqsr2FRDsUtqLPQtN5w
g1l2Y04SYKvQ1cYi6wMQlWExx/eu0esk/9mzkaa3KGFlZLd2dsgrrOiZUvGz09zCCFvTN5wo7mHJ
TTwHr4uxWh763oN9nJeCUksmYckQbfIbBUtF8JjonUtxj+EsSDSTAJQSt/1BVUhDET+5wZRmJ2qJ
eNk01pJePmqbheRbSiox/Ja5Jp5IwQi+q8NYMhStn7CeCqUqPVX7QC2GNiiU8rywZt9hXMxTZ+UR
x2Z4Jbjz1QNCJtjli0jfO82eL4HpTstAUGXndwbzPHT29SjlU0eKz/BS2fA6RrZLLMXucvuqBCHI
hI260bJYLFg3Al9rhpuWl0ScZiLJIYzMfZgG7riX+D2mZvlNXbjjumpfBmaEGNW5c+fB2nXiaIEr
BvzhzD5CcjzXauW9nqH+TOWtRLAXwpmmPCfiS4BwWaQ4nKW6vHa7fjxxEJ6zxHlnLA69dKmQgcyn
cIyS5cK4hjNXNhnFcEXll+xpGVCBE2Vtm0L1drTBi9kr/NjJBRAqvY0JTKoly6fNGSJIolBz743c
3gFGrEJzhtrjuKeSIRdj7LLdOxWUH1ZI4BornKkqDoyag5cD2PWJ8O+RL35zWT3BUG3fx854Yt2e
OH6O9FtZ+YUJOkZu2rGOEw1z5uEb0mzCvbo6sQ+DgohurVmMDVOxuao/wzwDfrMyp4fgCk7TYwF7
r5fJE5JrguFbMlDJcifPHIzAqc3KN4irQUCXV7EgfweKhoQdC5z2RHJhXMwHRbcECwosr8YOgzNz
ehnmHekD5gA6TnGp7OYQDPc3BoSe6njlhCCgdPMUYEtiPOsKwQfhtOnP8/bcd8qlcLurRgfBW03n
1ehekuKgEjmtUzHmKtAQ6c0qYVg7HIdGfBoK6bg7ahPjKNNhMTM4LI2McsWB8QfTJciX8nxqkzhc
QDQueVp6igraBXMf33K7wtdV6y0r7lUd/JwmCBhWlHGtTooS14oeotwak2Q5/vhLbjcuV5/1oDCp
Q2cZJt9UYDq9eI/7ARKv+aS0/OAcIjYYPOYDHMqe5pKaPoNrraezP64inGZ98KvWWAIo6NBb7YaC
lCQBFrnjjQDeTGb70USeiczRfFTSRgBC85uzGXfjCNyDg8+zS76/BhwxbglPm6WUu8WeXX8xaqIH
58xqjLcCCb1vMPjE5tiedZznnijGe5Txd/FGwacyqzyYkyMCdHI41ajCzp0Y4Ow/mWi8phrJPczE
ts0IQ7ohlqjd9W3tHUrQrggQ6p9aKPUrBn6mH0/M7sXWFUr/LjB6gJPjIK7TOb/LlNoJyPZh1RTX
RpHciKzZ0Vdipp1pJN8WLEafYQHQeFUzAdwOutYaefh5458gg2MJHHxzo4xeBjx3RfUTnZrxOMdH
ZOUJkOMMtpGrYIE9wakypT8yfOKF5eZUgT0jqjdaZz/a4kY/sZZY4Hw/mvIoBF85tgSedHhZLS70
PmOa51vSn7fo4qGqE8JXcg5LZ3iU0CVxzwYOA8bNYQKsGOhbMVtk+lab3dl1eidb7TjAJsUWTPcW
S5l9swUFan5MzbQTBV920RT8xIqZJn27VBoyf7Of3w2hh+NATLrp/UtqPCmr2p0Szxfs8M+w6H3S
Bix3KPa8LIXJwIfeHGaXyHXZF0DqAT/qH627eHqr2Oi08fEz6+yGobOwShiFcQu8J4txBfoto8TE
UkYs9XPecrdOqn6eSgcmBVMvv0ksSpsmbQRfcclHYwvinXhRKwSE81jcxh1GdFbxPBA71Zj2e8yJ
MUlIhEwbBRyvwZbD8Or7WjXt9bbwepM4f4tlgj4w5hjr1o+GYQHKOuNLXNLgM3nqOGQkXmVOkT3w
0AYQH2FimJdaN95b8a1KFIPDCCt1pDLiuTH4jGz+rNzTXpDCaRK2dW6ndHpah4PQMtJwsPmzZMvu
Fy09Fk32vatQnk4tx54BFmfrKvbp+HkTIgfw5ZaM40BsQOwjJqrHKbsqAWUwZ4but6X76pYSrQNl
yhMB3lOpJvpKRnl7gzlrYSUaD1YRyYROkFoUDey4M0XlRRMr39plfE0wbvizKDGE/25oJys3pziz
F5xwskxnnY56Gzhrf6a1VmRJ412lo0wVMIY7ucbHxdXGyFLs9gRs76hg3iCQnH2doWW/l9bOnldJ
YFFtgSubOxjg4KGSK3RbeTBunJNaPhRAsZKLDDG1WT80Ey94sKpP5lLYNVr+VM9Jw1WscxJextTy
0rZ52W/K/DECAvLahQNVzZULZ8xfRvuaV6uzC2sltKrCpqqb7qlkPtEKv/7n+zGqNCD36JyEnkFX
v5dVVdN2WgB7OsbDunJGzTHjiEKLgDuCvx4Ii4biJheffZJ9FJtlQGfVr40ue93a4qhMzt2UlM9N
hWkk8ZbtrfV0ILaYTgUJ16GRPChNzJeGZ6gg7hlTnrKoKWUkpyRZeQHRejWxfHy8WdiglPJS5Kdp
brOZCK/0y4yR8SF3giLn0W5lOp5WIRvY6WXRCfVoaz+jPvu2aaYRzPVckawT2zEuS6CN0m5RXV8q
/VErm7O0A5lqtKd17XYsiVS5WNzuXJXiGRQVq49eg5f12XF1jMsFcctcAkZ3eB2hOzYBY6QcPiIN
nZrDX7Qb6HaV2pN1JzulQcdEcw0YwE5b1e9LM+SExJhDmqfVoDH1TbOA6SXzGSk9TS9gds0pgVva
NGgk95YqYPwY/bmtrG2mBkuw6dzH6Xg2DnxJzTi6YaGoL6CyC0/FTzNiMpxNht2KysxdOhR7mbNj
tR2HUa3FRwDiL2PJP2ENl9J4JWkmmS/cxLe3E3+aaYvT/8ls602PBd3dgR1e23g4dSw+yuV+Vgr/
x+dK11oHvF1PAfM8d4IWqp3GHjP7NxgM4zLkFGlkDMOeBr0SSXAhJGlMCpA0WVIAcWDwPVwW5b0p
+V5Ws4kUJvj9eOOjB1uyk9o6kozjKotoTIsGnH5jwKIH8Wyhm/EzI32C+Bw2ZGd+v8zradbmpoWo
tU3XTc0un8TJQxWvN7CS31XgwtnYXbt6o5IF0d5o+OWzQZFhDUUxa7h/0yFFLpTkxTaYIWsy7e0k
rMWWUnnJhzZyVMGqnZGhbzGsXLMlb3LNR1tdgc3bSREKFRDvOEw5dZ35bVrhi9N3iBgweVpncuvs
oHb00DglyaZyY5cv2U08ijPTYcatdwqvNtV9r+T3zkzzVAObXitvVCr20EOvFpKWMSv6QBrdeRsH
1RZfD4IYW7dnmIRUrKzsSp8pyVdmeiZncZH1gon++Eq27lndcxwW6+XAVHSe6c+tW1NKUc77otbP
OMPCvjI/SuTTMBzHxdeeSwYYme62fGLU5ymTvZ+KR7cjqpPUftQhg7+38RWnJI0OhuvgbndWYe+1
3pYeSR7vmJy51lsSxjKTO2yPqb17o5JWkajm1d8G45LS1WtPXyowrfwOG/QaNs//UPdlzZHqSre/
iB2ISei1Rhd2uz203cML0cNuZpAAIeDX30Wffb6vrGMVceo+3LiPXR2WhKRMSZkr10JIQs70G0R3
rZ5/JE4LOXkf+VCrhzMiqRSRQ1xxDMrw4OX918F+VXjfg5uAf5xbGKM3B99dPtzUi8Bn7ZUPo3KC
KLUR7vDoCOvETQ04snBHwIpHiPNAqh/AYuAih2261ElWQBVEFhta6PRBc47CZFTfTTdth2dPkPXb
QOA+7YX5M/LWX9oEYsglICU3QZc9AUdwB3bCu66q4ChRhYMkULVNJU79xefawQDnmwWfOLALTQqN
td4fh13C1Je2hQJ8VuDt2IkfI8NlBVUG/Y6yeI+qzH7fV8jFlxm4BEY3RqIyQPGg82IDLLqHRige
5OGQ7npyEN2ktpl/U7rweCJ1c1xViNoMs/3RTyAmNyzpzXR8yhMe8RlBMzEB3pnY32qZ4jZWB8hN
iAS1/bhzeo31vZslPKtyF8gE/r9IQCWYjqeOeZ9zyE5sUZKEB32Cn4vsK/bKS1Z2AfAqJWj78H6A
EjJEkwWEECaP8p2SuKs7MVj0g0Cd8BZPrIEciorPO+p2UGWX9xNzYY51CAuwILBbFRBtSsp2D63Y
TC3X3RiZK+FBzTwGjKnO2xo1aIjUF3y+mVAus3dRURkokHfl1KO7DCcIRAKB4BlRGZiRHUg74bH7
6l/Qzv8KWfd/w63zBnx3/LtZ+Gu6/w9wd8QmdoDSuUvou7vvvE+/l+eQu//9s38B70L7L4QVES4H
EQ8wbhCv/DfwjrK/GCriAlRBhYiKonblf4B3rv0XMNFLtVbgoVjIXch8/03CY//l06U48U/Z2J+y
vv+ChYcsED6kLd6KBHoO0+kQO9R5FMCqWEeHELF1O15ArKaI6iI7QX9ZIbCaflUdSqFyvAngKRFS
BoWA9SQrdSdGfurBx2FDeRPVQ2Ir3eYrIcltV41fWytErtn5lnnPUODMjrl8xBEACyPA9FXzJ8uZ
vqSz+tSTvMZNdN7NIBLZeD04L5Iu67adm943cbJIR4JMDkBtEFncI4yDuzUtjiWHTnZKa7CyQHB+
xGkcFW1wNyOpWhPJt3P5m2HEqKe8i4fpG2hQbriX4kUFutAuYFuXxEhMhQvPA+gR8+EJ58dTQtov
aRf8HHvvK+Lyf0P1/BaRArFBue3nfJhvZAtKnj78UQq4Vhd1zsD706Mt6Ud4il0ncLPh6fMoMIou
DHCUQtq1osUeoeUn3AE+4bVOdpPfAuminsAGE3W0LCIFMWekW3HLKMScoCYZji1LEU5esDnKSYPD
JIZ7m6SQaq+QCc0yKLplKcVrNHM3ljWD4me2drGwNk7Z4606V5Ff4nowABeACzjbFME9swpyCgog
pGyavhQMz4mMfYU4qdrHeMWWtL2vMxRrCMSYd06Ii800gQGjCUABNhXjdrT7T3Tu1QGPQmTLeNK4
R0Hn7pjJDIIqfg+wN1Le9oCn18Tk8HFOWv/XGIoEyKWf6SjCG+w+d0cSuk1ATXIDN+fusgGZFw76
0w73Iu4saY9yCeuDZWifL3ODqk5x4xUhsmF9EfxOi2Y/5BP7F4fef+XbjKRgbxzX+x5w6egncPT/
JiT7p+P/p7xhPhyMGS/8mv3d19+rc4/lLH/xD0rYZn+BwYP4qGqhYAUh8Bb/oIRt5y+UT8IdgdUB
iOClqucfxjDH/QtrTz0bZQZLMedS4/ePswr/gj4YCKY8yEgDX0ygFvVfOKu3GPl/65nauqIV+pya
uWzGqEXqniOmbE3uzdkkPPzL351Xtb9FH/9v0xpWfcwC0kJCVkUkEB/AoroDP8JPSyTfrmseE30O
hef5aCEPWo8R8nawX0GeRFh8zEDavVJ/YRq/RtwHIjcGTb9cRTYwXiVB3mhsKgSycRG5/AXvHRMo
3tYFqxiC1CAsSVXkU3nHCJBhvQtN4kQ8Q0VupY93PwJ9aLUjYdCV4FTDR0gfaGmvd6y927oh4mK1
tTJP724hdLGUk5zVJIxQ/QW+qhuiBvy1m7wI2EZkhbVSdWP6gGXyzloHQQvEB31IrIHHge8B8kKi
A+REB5CLsd3ldTB9wNL1WRfAH2ZBDEKIaLJREBkicG+x4+WmlznQbwLLEi9dnjWtCtSvxcU0RCVe
kA7ya1nXHSVBwd0DrVTWbnIoto5bYNBw6l7u0vQ17tsuxxDBy3oaJdLxau9O3oNgzu/LTS+b5r2v
0SzacSooQleujAhLk18WSBy3Yd6yYx1UXRo5KoTSYN61D5Zk2byiLGBYf6qtf8+GHKj/GLBVTh8b
3v8Cnn+RO/afL3+TYbqotvhOKSauEtpFCcDUw7GuEb4/xAMpfl3VPmo53uwA1rcxzXsugdG1PnR4
c8mcfrnctGFqmOagiCSyphANjwRo1IINglPi0Ul7f58HU3Kdcf9HjTkHv9nUCajdgRnvMSdTfBMi
jbdi3MsivrOhdGWuBDS+KbDGMqJd8BxzcSdg6A3jKDfBa/7yLBk2bai5pyUHjCgxvoAiHt7swCZJ
wOjbx69Quc42MknLLerBwJjnkuL75S4NeyrU9mxKFQu4jT1LkH0A/q+GkusOV4V8pcja1L62Z0Mw
KuYVS2XkgsrwiMIzcQTIck0Gw7CtwqXXM5/lTH0Lgh+MXvjOh9pyPw6OCxZtOe0uz45W1/jPxQAc
IJqHQqiclFPs9ahLmNiOprW3GySiv8Tfo/AGeYj+wW2R9C3ltqaAxyr7FDb8xsqLw+URmLaE5scA
tw19gLrhIin7oOCGb4LcPVh+CKo49bv1udpJvqZVZOpMcwBZHzR1XNh95Nkd33NHdcBMundtXd0B
o+BvhDyhumxNC3yp0XzPojSfMNqzSzvwVEXOxIFgSmQ02uTnlLJbFvLvyiInxGSfPQ52r8tzadiL
up5XFvZzkKBWJypoyKsjeHOqB1QizGs82ab2l2k9240KRcwIU2L6sqD2940KAL8B5GZl9Ia9TjXn
UFp490q76iO7YuLW70mwK/hkfZWqD1c2m8HHUc2cVICSm9DDAUB5/Zkn6nNdMIBZAGl3S7G/bhE0
i2rHAhytHBbFK/UJJH9RPgXXTpFmLEqqvOU87CFylt6lEhqDjrWdqmTlhmRaAc08wISFaBzHPvUm
TAkuQl+VzO/boBmuXGLNIlLKljskNigrsu6DIsQ6CLt2kS7q/7tS5v9xaLoUliRxOfZ50kWsPaIu
fINSuZXj1zA7uv4VYK4gQOydNhLdXVk8IQ2Noq81kiTDztRVrWpCXSetkc3yRXcsp+nkeHw3t+mn
xKpOlzemafxL12fWC7g70Lx8bqOmAsKmtL2vPej0eOx+vty+6ROWfs/at1E7OgH41kajtD5meXMH
NtJjHjivsi1frutCs18vSZJ0plMbVfxX7dSHGRDNeX4B8/Luug404+3zzgH179gix9btrTjZA4dy
M4CuKqnrlWUwONFAs+GG80a5Gb6Bshkyrhm4dOfrzCvQ7NdPQR4d+6SPAAmNuBIPVcDgTd0VBg3T
yDXrnWlfWLLMkHEtgEpMkJ5r1ra/YW/qQlYZQ8EZQelw5Deoamyq12lAeYnvrdw7DSPXxax4O41W
k3BszdSjewUy56NMZbG/vGlMrWsHF1CbQSpGzIsbkm0D/ieZOzeXmzbY1J+o9plNDaETonq6aKM5
dT+mOTm0OQkRc2Ug1KPz78udmMavGa4f0LJ3Azg28D99S6fmEWn6w+WmTeu6dHk2/kbFzZKYxmZH
WhPAV7BUP2XWytXb1LhmrNwN/S5c5t2a77Mk2SRA4SP2ceWqanYadjSpEw53hqH/EjUSmOHk/7w8
LaYZ1wx1UiNY/tymjfIed6hwDH50AAtcbts0K5qVhh5k20SZdxGdnGNPyX4a69t5HlZOwWVTv3Op
1RWsgBYiiJ6WmBbqPsWJf6eodYNS62eUfR4DwldYJA1foadteAi9bk7hykbQtNubQtmgLufNwHIk
jcN2RWPGsA66gJXloJqkbP0WMsTk92BPn1X59fIqGAzXW34/2/gsgWzC2GEVOh5MKJhE/lQG+VNW
Dx+ztlgxANPwl8k76yTpGrsfewIDqNNb0Ps9T0N3ncfUZacUJCNyVuE+EqTkdzsCU95VSDtdnhzD
M8zTDLfJxxn1ISghyKyHCnmVXkEW+mUsX8X4rQDo+3IvptnRDLgC5CSZM5wpYzLXGzagisTizut1
jWsWjIusBB8BHNtUNnsHcgbt2pPcNGzNfjs2WwVr0TKqPHc+YPul/3h5zMTQtK40xUU9SXBRC6A3
oZTgZ3u86B6Sucg2DbAJ3Kq2MT1AgLhyn7l0D0LNyOyhyBUspZdHYLBqXY3KHlw7CQB1iUrqjXun
HRL5DZUgrHkFiJW+XNXJn68/swrVgA997DsRQfQAPNxseKST94yK+zVeRINt6wyTrAWLZpBjheaW
o2QM4G+U4doJCltAC33VN+jaV1VnhyNnTERtJlBNLLcDXhuDXAsUmNZBcxxFB5/aO6GIbAFK6chX
L0Py9+WRmyZn2Xtns2/PAYq0Z4zc66o76Gig2Nk6egWQkuWVOQJXcx+ezMHV3dA2gmo9SHQnhuK3
tt1fHr/JRjSvgZAzAH4Zroo2G6tTIjNnO4hsuO6F7WpuA7F4wNwBs49swJmC+G8UwEKYYmXTmIau
eQ7LGUaVNph60OLuPdBR9Na4YriGpnXKyiKnPfRB4Dn62odQQ3PvF2uyy4a96CyHxNmGKTo3UCMP
RIQYOlgsvvodFOqqh6tW09Gu5qBUkjQVmG/QAO8Gtz3WjrNyiBk2urP8fjZuh6IY3c4wJdnwIsQt
91BdhxILlE+udGCamOX3sw5sCZfIXV9EcQzQtSBbJT5MdI002LSiy+9nrQN/VRb9hM3CgFduk+IO
6jTXvXAdzT6zXIk6RxVOFIvafaJVgLodLsfrWv8TyT4beNZ6tm+xAvtlzgE4htQEGIxdf3d5w5gm
XTN/UkyKOqEHx+uR+ykP95Nrf+qYWnlCG27Pjmb/KF9AsYlEjNMdIcOxlbbl/JhG4qLMBvX6v+y5
rYttAXzNGku6aZk1n9DOcVrIuoLhBgQUV90P4YA2+PJcMWyVd54Cf2hgz1aiiAVIWCaF23PivtYo
1AQUkb+AquKTq+JvJOvAmlBY2xR1rpc7NHzMHwr2sw6FJFbQhpmANBmPkiGLytV5Mlgz0RzFlC95
YA9Nk8Q+plZ5Y8/2rdfaB5YF12VPF8zJucVVbcaILAgchvOhp95NAFx6XFmHy3Nj2Lh/GDrP5gYx
bAnlEDxlelWyEYI2ffXRQWptQ3IHJV7XdaJZR0uoiN2Kg6uIQJ5ussMdjhyyScFmdbkD0zJo9uHJ
eRxpiu0q2BA5ojnRhtzn4OPaWKJcMXHTLtJMAuEaVO4CSBeJsbKdnYoTkR3rmYOh5fJHGJbCXuzl
bClkNTleXuECigcayhS6jSg9ANWfL7duGL6tnZfQzqPBnGOnziCCCzLysRfDims1zL6tGUEsQVI0
QaghAmvOMU4i2txDoG3jkDUxY9PMLB2fzQxS7lDr6eG7O9SMIXizV6h1bPNmxT+Yml9+P2t+hOym
k9ggVFF+VyJf6YE6zeFtthdTl/193fQvy3LWR56luR+XE4+mqUw+8Xoabrs59K9sXTs6Q9RrVCn4
iiJeBD8tv3u0AufKowAYtTcjn+Y+cCQp4X8C9oNn4d0AhY6VLW/alJrdZmkJ7XQfm1KNwd+gjwLW
UfIr29bs1QYDfOMFWFUuIFexh0J7nO0dl4DP5fKSvr9tQOn9dmJED445h8GrAaN6I0P+eSrDY9NZ
ny83//7c/GEkPd8xmeWWEwERSISM0f3s+1ETrDG8v2+woBV9O3LoXpaQXQJdZVhVt/4EzmPQeLVJ
GMlh7VGxNPWfhzz0td52kboFuL8gZRSBYroQf9TRxI0iNbi5ZweIWtAEJyH058bcGlfCWosne6dL
qnk4j8SBN7hYDwQFQqAJUYDKrR0oH+7B+XHqPPuzZPmKyzMsjp50BsFKL92FVMsSKWgXxMeBWV+v
W3fNG8mEu2UIOrAI9Ea/FWu6Xd666qqTGCzfb5fFAqN/j0pnHGLU38IwChCHeCcXHI27y6M3bS3d
EzFLMaftRVSJ6RUIoFuUpG7CQP1ohv6q6GvINIeUg6+nGjjCgDEYgfJNNUMgJA1CsfL2M5m15pNA
0ja5QEvhOVx4oJUY+YYGDcqC3asO4lCHfMUdj0VRY4amLn2wRPudttXa1dqwLXWoF3RN07Tm2Dso
qLiBGtQnmror11BT05p1BcCIih4Jqyik0JHFpnE69+nynjE1rbmj3oL4YQH9kchPAIvHP++Zui5M
gM9+u+HrIStRqTTj6okC6DT4lte/y6unWzPVjidlXlA8tbu6+oL4zx6ixq+X58RgRzqCC8XNJWjC
Fd4s7niCaqmLqlPwqrTieZ7k/nIfpnnXbLX0qhG4Roo+nOQhq9XHui5W8jCarNK/8RRhqBlp6XUd
6LhhRRIkC6hpOaH+F9um3IksfbGy8VkRHg2cPEPLD9EPdw0q+Cf+884psNQTnR+buMd59bwEKLJg
PA3c29egugSIFqzHaV7nuwA5hJvaqeQ2GMN7YP0PLEedazCj+KUbb1Ekvq8y9q0tu53bz/dWhowY
uC3Luf5Fmg6kyfPXcKI3TqlAr5pua94dwSx4i4qkw+VVMRxjoXZvAVmzT1WN2FMOYoyEUHzIHVFf
HdpBt9CC9tXK9cXQz3+gvoRDWrI8CBgF0QOKTrraOpZ1+KForX5T5CgIzKxgd/mjDE5VhwDLuSd1
QnFeTrYN1iu6G4n90HfJdR5ERwCXYTsEiKLzKCzkKyvJozOsOSeDIerYL0tNrupj2DhDCUSbtZ+q
3HuxUEZqsbXAtKkLzQ5HEMoOrlxsPbbTjUrB3a1QUMWch75ciyIYbJ1q9tg5RUEY6syifsyOgBqf
SimOl9fW1LRmcU3WhRTV43Cxc7G3i+Z+8MXKWWnaNpotjHPX5zkp8Goa/HTjsuyjqsFMlScrNmAY
uo766kNksxiIKSMPcQMXjDRhspbwNgxdh31ZYHDjYYjbaCvah7aDBixX981YrEQETSPXzsyQT64z
u/CvrrRfUs++m4Ni5X5l2I7B8vvZU7VhA5zcUPGojMNvQ9ncpKl/H475p6bxXi9vGdPkLL+fddGP
kDkultNt6OIjhJLBlcFTcPPRlX1j+oRl1s7a9/1GVHnRIiwHP36AmkD/Le5UDw66yn4MCzvbXP4O
0ypolkti3wPjCXx12tUnNcj7wOMrrxnTFGkGW0HMoUcdEY8a4d6FiQCHjv/ixt7H60auGe2A8nMX
rMcwWp8nYADxwV+eUP9wuXXD6y/Q7BbkHkE/pA48Gpefhkbshz7dg2X9OFrSBxn1tPIMM0ySjv/C
BYO4We7zKJD18xQmHwvuHkvwZF3+DFPz2p03lapJgfQAdfJU/KqqDsRz7rbz7TXpMcM29TUjptLJ
w0Rhm9JM3iZyfFKDesWzYB+AhPHyJxh2qI4EoyDraiDEh4cqeDy7wgEbIFlZ5CXO8c5Ny19m7czI
ctTWgRgW8crWakGEAbXk3HderdR6bIEiJw25SXi265PrgKLQuH/bn4p7EPn6EwIiyMvXoLVtKusG
/Nx7IUDkeHm6DJciXzNoKOn5XQyC1ij3QaUQWDf5kIETUUKWfv7CLPDw2W62u9yXaXdpFh5kDlgS
JVbfqrsjCAafmF1+ApnnyrFssMGlivV8eYaiqAeW4eLSkQTUgMkXUPmdwNr9IXGtR5IMV9qIZuoJ
WcQ8JR5YuWKgYkzAiVJAA17R6rpAXqhDx7LSgrR30/EIVIsblfjffEXWBMEM5qHjxZQd5yX4BRdM
RgMOQcsOwL3BnASMQpcX2dCBniCK7SGnSYe3rRwhWtOBwwrFSpebNuwfPTEEpZ/amUc89kuI9dC6
gh6Kvy38lXU1+CYd48ZGx4Mwj8ejzrMgkg7Kyt59Cr38Jp/blSPOYGw62E1VaR/AqyJqrbJjN08n
kKfe9iko0kK1CAA4xZ1IyXXxiz8CS2feKi19Osc4VSNI6n7w5Ag6fHdlIUxTtaz9WdPA9bgW2Dgx
VWC82bjpHDklSIFa/sFVYDi7arV18Fs8el3Q05FHtC3BsTpvSdIdpmTt1WnYTJ7mjGovF17vAfWG
mrcDldUvPNJCJAHn58vDN9iBp3mjmQ69FTaYI1n7t1Bvv8/y6uZy06ahax4IeQ/LrwVDHD4jX9yE
/XbS4W4K3LW8nGHoOvwtCSaJ6hmcO9APS7czWJ3AbZ4GK5vH1Lp2x2jt2S8nO2+jgYwRsmgPjm19
vzwxpqa164U7ScuFl0BCscGVBSSz4bYDTGFl4IZp17FmJavnoUCSPhJQYRrteA8GvKeB+i/XDX7p
9syowATiuk5g4emnphcSJ0egqV6va3qZr7OmW2i51UBntxFCpZvCcYEwX1O2NE25+7bpPESqe/aQ
qSyQc7qnPcTT8B1rMDBT65qRMoszAJoVjMixjigq+ru36OfLc2JaTc0+x7YKcJ2Ce8nBNw5Nva1T
WvvCXdmJBg/paiZa9mKGrFmyUHhNr11dPoSZfYuc60ek41YW1fABOtSM2E0x9iCliZDO/VWAc0v1
6V3hBIfL82OYeh1u1gK0AP0gHLbMBUdpljwlob/ylCfL8r1zkdbRZo7IhQOg5vKKLIofYdPnezYo
8NXPCwunDebZoRjkIp9zH+cD2UH2BOWgYjz40pMrt0XD9+k4kMrxk5pbMLcMZK8QHLJAQJN5ayXo
pnCwjnojeH0zlOuKqB7qY6us74EkT8j93uYiP7aIp5aN/U14zYcF8DU33pfLq2bYd7ryOVgtHK8a
8IBLnMc0/tSAZCesoCW0FuQx3LGdZTbPPAn1JCP5gKMnqYfvc+32IC0vngKvO8xu/pMKunYGmXa3
5ldYQqai5djdLJCQBGG7DiSDI1kL4Zma1xwLTVCExwLsbj8+gMR2DwbiJ0XEim8xrYLmW1KQogNj
CgSTbYFrsrEhHFMcYyluA+fKKO0fKfqzhQhBuC0I/COC5bbcgRbdBYPcyCGvBjbbafKqFTdgmCgd
u5b4Dm9YjSwYAlh3Xaf2EoRg3JIraROTFWqXgYylpXShGxRloBscaQW6PG/llmRqWtuqjMCv8Bqm
gIK5bRs4twBkrTgww/rq0ErEUEuUoCLXPwsWeN8qOszfHLAdQcyzxH1gAglue92l448LPVvnGMIs
oHzAOjOeP/SKnhjUmwo3XpmkP+7uHVf8x3+dtZ+yAChOkJ9G2Jp7sEOeQDZ3V3nx3dQ4+yGdHh3b
3RWx+iDiatun83PqZ7ce9GHARbor8/Dxst8yLZZ2XsYe1HhmgnwGtYd94cs78A+sNG1YLB1lBk8M
Ia8OX1gF3Z65821KnAjSqK8UFKNXjV6HmtE+k6XfYpFCCuJU5U7PPbJ+m8uNGyxQB5slacogTuA1
EbfTbVkH7dPg5sHneFIrJ6HBp9vLxJ1tARRGVQ4bKY8st3ahYdPtWJjcxXZ99JH1Rqpmf/lDFpt+
Z6vZywee9YOwSTZN4NUCg4VTbxSkbh4hzTWBHh1EfdCDcCE3tu28tAJFqLcmSG5afc0LZOD1zpth
gaEpsadpfoMLJYDi9AOV/XWRZZ2OrJc1T5hETFYN+JjexcoHIvNXlt9gGbZ2UjUgY467DnksKNG6
v1PblkDzKkgjXV4UU/PaUUVc1KxRZA6ifAirl85DcVwD3PiKYfzBa7+35ppdgy0iaClAUNHog6rN
LqtNa2WP/cJVmIJdd3LjfdELsKXifskgzCbsQ6KyKCPZBzHl+yEODiiDupPN+AjazOPE46PtkZO0
57XqgfcngOqgttHiYKyG2GI0OHN6WzvC2hVV1q1M7/u29Yc99HzPEzdVTuvjAQOVpRvIBUIIGkoU
0N/oIUpYFVdlBf5w8Z33gjBqrgKCyCeUNcRLx91iJ7wAvPU+xBRWvoQ4y477z7WkOsKt9t0krzPW
RO08zMdS8vJ1RkJ9Vxci3yZx5kFXeYQFjKjnvAMylu+t1PN/WBaNEbFmoOPpAg8yLazb87SZt6Ac
hDqIgz3R1yPu/RVUBtTYuLvRdsUOGrt/g98ZDJ9gej61yNeDqHuWr4gIJfuqHCEuZ6U9lJsVhGCh
Y5HuaFhnNy2zyttZQqQwAMfQbgJ7P1jSs2oLcZrmZHVAgVlEjhvHaeUhb0uxHcuBbeayBWWzXyRb
KH1aJxDQQQrWaypILNRs0+Kdsu2GGCXIWfIT8h71HnQx/ZG20Pmj1iKNMlQ2pC7SbDdDARf0/vxL
W8vqxveq9t5Jy3yfyrEHMf6QQkkauiTI5EwbnLvOvoLQymPdqunW8Wm36yzR7EeQqx4Klr7mC411
64AvU3hOvO1y/lxDivVgd157sD105Tmy3HkxtMhxTjS/oPfuQqmjTaDVPNXbrvbpccqHH/YQzk+x
E0MEDbj0W59CgdgV3q8kDJHlb1l2P3LSPVWdl33hNePHMWmcD8K3u5u6RM8U2mORyLLiFqW57JiH
3idnGn7HIqdgguPylkGVbTMKi0OvCcU33BoghdFYkBzrRPzJ8sW49wIXyi2WF2+y3AbXspOBIlRC
g3G2UVp5jT+jOnMWSYq2HCCYfeqz7x14ZBsIZl1u+f1zmOrAqjhXnAVxw051B52W27bHIoLo/XLj
Bi8U6mdjGtjOCK2YExzQDslz3Cy9lcuqadxLl2fHLtRWfCEbNE1QE+5284651mZapekweDidGCvl
mYcCrIGd2tH54nHyOC1aiAmlxy6xX30rVytTZOrIefsdUDbLEscR7JSlI5BK5d9FmX+Pg+aj5csv
kJx7um4ltAMxj+VcBxTdeNCARH44YPXKB5gWQjsLie1lwCBjISx5LF22SPtALnIFw2BoXAc3+TMy
2iWp2akJOHT/oH9AIaNyFUKX6kDjPB9VOHRNcKK4H2znHlkdAn6wlXkx7H0dWuz1kLygVU5POP27
XShBlDVDEva6s1EHYmVyiBOLtcHJyny5T9I4eaKgzbtJeVOsZFrev2NSHYw1+tQKoA4XnCorT0++
1Vc3tQVSuFxk8zaIveuIiaiOzGLCcjyEQfxTHkOt07f2EjIsAkzxl3e+aQvpIZda5DydB//U1sHe
ab4F8THkaxXtpkV23lpvxsJQdaQPTnMH2Z3gR6B+XzdqzV69WNrg8C6DU98ziMEFxYMH1Ykd9bsV
yzKtrma21ELGsbY8HxsoPlZDDD1Vftup7lnmK298w9zooKzJnXNBEt8/SQes5rgyQCu5Qan8VRPE
luU+8/+16LgHtvA6UijtrS3oS9j2XZ01KxGcP0GP966F2vnSqbmmgIyAoruwumec5HYUupZz8oa6
xC2iZbdVA1g8kdT52paOe5sndPpKhBy+TymUElpcQ1Y+1TCRTNvBDrQqyZSh5lEgpPzFg8I9VKlw
O10JlryP/6A6Dj8boQWtcFs8TUOz7dIqmhuyc0DNmY75dgJluYBXBwpoZVsYwuTg3367ciWD+i4r
0J+EINxneR+Wm/rZeYaYnPhqRa63sVe2uMHydYQ+GH77IWvREbfwNPE/gnJ/CzzIdauiY/SHmGQB
IofsZOdp+Fj5tfOE+L+/cjYZzFOnY60b8BokAVpX8ns7fLGr7/ADG579usp6dFRjUgeZ58/KP8VK
HaA+deujOKnt/KfLzRtGr9PZkRAlcXaB5iVXh3y49RZ0tUQF1FWIA6pDG9WQ8xB4KP+UTmAsLSa8
fEKP/uIgPGAqPrBBQLqghODg5c8xbKRA8zWtQ3NSSwZfOULoGIWFzcFWHThUemutNNI0Y7q7mXK3
GyqcUrbz2HsvZVJA1Pdprtvr7guB5kOUAv7Zr6V/qt1fQqSb2GLbzHu5PD8GB6Vz2iUelNznbPJP
EwFld5hLe8+go7cy+6bWNX/BKdRDC4nWi5mqfT874dbGa+jK1rVz0AKwp3MUtuqY+neNzD83s7cy
54aB66jG3ku9tKtwxDaQ3vluTckwbFWXW93hqmnXae2KXoluHIh/yoD0PfgQFzqoGipUl1s3nYA6
qnFOQ+gPpxbuZcW3Jp1hVdBQw1M3w0HuFp9z0W6qov6Jwq5N0DonaOduRWGtXD5Nc7fYydnxHpYD
0DgOOndIBm22AUKdQQjxvMvfZmpdM2gG3c+ckNA/qSQPU+ggDh6YqAF6+31d+0u/Z6NHGTtFHXvr
neoQWWYgE5JVfjeDo9CRjWVDUJPdlPapUckeV/4NxPI2Yqa7tsyu3FfO29FPqO9QKOWysa8w67gE
jA7bXzcxui2TYixrvKBPEFl+mYX9LKq1HbOs3TsXNl8z5KpOy4Knw3zKJIfvhD6MM7NdxSA0dXns
hg50/CI05XhP53A6pYvaK0Md2lTJb10WXndd0TGMRdUOs6jS+dQvoIGszpJFNjMMD8Dt5yvXCsPG
19GAdZGPjpvT8RTI4ENQV3so0K00bdiYOgpwSrmP7PA8nhC12/aeB5G+bIsCqE0o+PHyCphGr5nt
HFuF18YjRg/lAUhys0/BeB36DKJUbzd9jZhvmCCEehp9nu5TUbeQ0EbmplBWuLtu+NoZjDpzllqQ
hECcH7xVfQnhwnjFZE2Tr5lswBTpcPiqE8LKe0d533OWHGeb3sdT/eW60Wum2wAsk9gZQxekvQvL
8djI68hLILHzdu5jB/Jjc2dBX7SFwmeXnkJ/3iVyXtk2BsPVgX+I6MsuG9LhRMbPdfkR6ugby3+4
PCumtpes4Jmnb0BCOkJhUJ5mkOLawM8TqQ7ztQFUnWsu9ybkFIAOwpZR6kmgovzYtWG/8hQz2NN/
QP8atxrd1IZ4d0vpoopV7F21xiZualwz1lLi/M7yQZ4WpV5LVLcQB1u5WJkmXbPVIPfGLGyS4QSw
yBHFNaeUBvDK/YoxmZrX7HRwoZ/oi2Y4iaqDSHP1EwnQqCLi9fKWMU2MZqtCjaKcZCBPeEgc+97b
UZU8XW7a4AZ0frmQDSGPM+xGiLECKZoGE4Jpr0X7CWCwcGXyTcPXjBUqm6RvbSJPle9zkCmXyTZn
4bi7/AWG1nX4XyVysGNDkPWU1dbTnCuIjwc/rmtaM1UK0pnRt3N5GmbotHAahXO5sqSGHaMj/yYo
aheZ32NJU/oA1qtdNuZPQ7ymJGFqflnuMyfjQwxQ4qEiTz3eDqOfHDoIDtJyjbDN1Pzy+1nzXZ5O
o7Iweq8VSA1a4gYkN99HpBgvT7yp/WWtz9onZR6japXLE/MzsB6GW3fYtXWyv9y6Yc/rdHN1X/Z+
iMTiyQpugFKqGTlmBbJN+Vp1l2n4mr06dQlJWqng4jMHorJc8RFbPnORh0T2cgieL3+Haedr5+sI
zSC7YVKe8hmEza17KOsrwQA6qi6XHkvnKu5PrOBb5FQPdrsWXTeM+v9wdm1NcuJY+q9M9DuzCJCA
jZ15ADKTrHvZZbvsF6J8QyAhIe7o1++XvbO7btZZuVER3RG2y1YqdT0657tsgXSF9dvV08Fw7EKm
PsLwhF0HC8LXN43JVvGNMRPiinKG4wox/gxmudBQWPR6IS441/dTSe6XdRnyqR5rWuFyrUkqI38v
yurxbR3f7FjfDaLZnzEs88AOfgyoR38JwXxmOW4RvhqOunAocPqjK2xqYAUU+MOuHemFzXpuUE5/
/sugWIHEpj/z4ci+RNPO129s1v9rsyGekXErofBCJielYX1cxuLD62N9Or9/8/DbYgnjsA4rhqzK
UYTPtgGkth/ua2ORLLVZ0bMELmIXvsS5od9sUT9YJpfDqf5YDrTNiqVqj+7kkLyd3noWk83t2iwM
Dlgy7I9dTT8Eprsd+PwFKjmXHrHx7wdrCxuECaSBUvg6HMGHzc00TYmIaBYTQCkc8d5FuT5dZ3Ew
rv/G+vAWRej1sx9DX7E/Lo13FKO4C/1uH+pLBlJnIOnhFkjIeVhXU9kMRxPRVJkObIcnpr3URdqF
xO9b103k0mVUisR11f71NffnfPxm0W3Rhc7iw6iO18MxGIusL4HnMgapmC7v7bDj1D/Ccj0pInOj
CnPhM8+svi3QkA1RF9Vy6I9lNCWtX6Uu5ErW9W1HrbvZ9xQ6El4xYJoKYJg6wXaQKdu9PljnOr7Z
+/O6QoWP1T0gDl6Qu44sMtM18EYX6pLtz+nI/t10bO7o2IErcgitGghG1v7VDDT/i+pPrrrjMBlv
59cFjNt9g2rBm4aLbYtmfuRH0AnQ3TFao0zCh8aDx9dbhgs2tX89KpFZwn4HwOroz8/EBmkB/yjL
Lym4/P58h8vtX1t3lwiy9W5kjhOJs4ItWc9N9qaObytiDPERd6C4deyESkaokBb9U7B8e73xM/3e
FsTWRp9MIKw5Nrosnz1XcqiqSPfr663/fomyLb4qhgB+AaNAc6T+z7IRiTYtCkiXMD7n+r6JBljP
+qKq0foUdjobClCIh8i9VNo5c/+5m/XirnoG7ajFzrXRJxgriKSJh9Sw+tFwc4ic7mYJ3DeBgkN3
s3oaSK470ST7o3Jsux/NyFK3rt8mbsO2oFXhDEvDOpxwcOVwE8qieRdV4yX70t+PE9v673KouHCv
77BlFyehAGvv/KBP5SqfLA2qrCFRFolL6nOnqf2/BxLbSjOiGgxvGs90x7i4oigxzLqEiMYTNKre
vb5iz33AZk2VixkCcEJxSogp0cP6SQcPhcczNwgvQCDOfcJpr/wSCQ68WjqFKs+xWYPMkFAlAiKG
bdt+r+ZLt87vwxG21TEE3nId6jDqjhK+Z44Oj7AM2HPWKbiqz9/rGNGIJWE6t8V44XQ9sxe3YIpZ
El1ZqLUfI9ZdO219s06X0lJnmt6iHfWoHUifY5sbUgPfK/NyuURoOdf06c9/mYu642UZlxKOBI03
ZIEulx2B0lv2+lo6E0OxLdqxPTFSfQtAsgaGd/FBSg9BxwgS4NKL+ErCitl8XUi1D9b+TVkkttWV
q+aGVoW71MDeEdQVCyXnj01vm0tO2Geql2yrH4dZLooeCJZjaJ7rwTl6pXct2zbvPYBamub9bKIc
rgDPUBy7peOYjCij+dFyYZWdu08252TAIx/WMw7NA/keCcrrYYXwX+HtXp+vM6thi4rkVWO7KajC
fNIjfLV0MeZ+4TQXTpZzrW/yZCs0o0Y4WLKc+ixZqjipq59v6/fmwe0OVWAAtp7yfpXxHiquJANB
Vl0YlTNnyRYSCbRPF5a0nPIlGJDHhgoIKZKA3RRMJoT1V5W8Hy4R/M7M7xYbqaOewKEU4y4V5Kio
qffgsjx6tH56faTOtX+am1/2u5zn3gN+acqrbn1qPH/fzuG71onLt63PcBOSxw4sZtoeY0WLMYb5
gLgbWwiaQFgof9sX8P76BXwYiQbzEmNh2nHKtNO/8ySMWjojL2RYztxO4SbqaQo+OXIJx3wY6F3l
3YPpfB0QkxbzBQTCuSnYbOGuaVW/Kn/KHdmmpObZqZYJAuyFXMKZ/m/RkYSb1QGLZsxjED1ceQSx
MxnlTRte6P6ZXbxFeI0daaaArVPuongs+/qo3fkC+upc05ttTCUEe7mesdEic00U2UE0JXt92Zx5
V7MtsqtFkdTj3Ey536gHQ/sPRvS7vjnt5lKbVAfey0IanrUnOJyRb6ssQ+nor8s1DsD46Uc95dwu
+4i094bYC8fpmXXENlt5agRyU4CFYqGSW68sZcoDIPtp9/z6kJ059rbILgRoEzLF05Qztu6XqU3H
9ctEkfBwnKuZDTtA87Gw+AXaxbm53+zrULmVNlxM+dzbtMT7dzDFm/APbGtf2ncu5IkEpl6V445r
H1pkxu5Mxy6x1s7NxGZHO1NdtMaVUx5Us7Nb6+ZqFZbt4L/y/fWpOPMBW8AXHJgmSDk0U265ky3O
86S++dy7sDXOjPwW7eVGg0YlAo2PTg1bCQFoC9m93u/fZ0/YFulVdGQ1oUDTbvsdktaJBe3qRGUy
8be4v/RMPXPgbRXsutHAUwXqXHmNtFnSOOq2AASic+lLR9wLt865MTpNzC/XpgFjlXaLwhKq3XRs
Tebx9cJ5fYp+fvOg26rW1dQtJ4L/89jnIPV273UwpZNz40VeXgZqZ6dLqaVzq2hzN1dBjArQgC3m
22CvXbhvS1p+aodLhflzE7HZwqpZe+itc6zS0rvr2Zz05nEMfcRHl6DR5z5hczcbpWOv16dpWMOs
xnNC0D4JYzcpzSXowrlB2uxld/RrXc+YjgbZ5HXxczL01+NyCY57pvkt1ksHSI8TQADyxRGgS9lk
6r8xcqkYcq710xr7ZZl2JJ4c0dS4EuydAlEwcLtkAUny9d18rvXN9Sy9SXuT44y5w1hqfT9hdEmm
ubmwEc4cFlucl2u6FabtOEVbQ5fUOOF7EDH3K7GPvGmPikTfXv8a5z7n9PV+GaS4rJkgJb5GHHdf
w8h5F8/21ovNDZyOUjq2F+KkM2t1i/sKJTy4tMTHQGGfRI+hNyUmvF2iH69/i3PNbzazJNwyF5JX
eeDrZKL3kj5X05WqL4Ri5+Z6s5eHkjM6LFhJUVMkfdWdxEbSsr+0y86cp1u1N7dlvOtVNObFybEn
kmufNiK49Iw91/nNHuaRYBBLxRuhZEyD46SfQhvf90FcXViqZ7q/BX6dUgvh3KH7oP4fFuscZoSQ
r8/rmb5vrUxJ6HkLeAl4fnjmcxfwbBj5AiDxJdXPc+1vNrE/+gP0Ufwxb50Q4gFR693CldKAvU0u
ucecEUlhW/hXPNgIQGhQoU0/nmahsKa95208Fiklkyzey5rUUd6KbuYHpHAM2OLagZYBD92S7wsI
rCxZw1oxXAlHhBxozHgpkkHw4I0h21aui0rcg9Mse9yF8tu4kHe8xxsY3qVf3zSNW+DOJBxaNPA5
zm3bfLaBf0MVmN72bZUvtpXLmrQf8NATfV4biTRa+xXiZrdzVO3e1vvT4vnliLS2MSICxyCvWTRA
cL78JoJ6F8zupYvqzAba6mJpt6wWCye/fJngoRwEtkWdq7x0k5xrfXM2jpPR/WAw+DPzFlAKFE1G
Qt9G7GB/6j38MjgjSn7wIUTfC8qf3WE++p1zeH3cz3V8E99MXmX5FBRdPnplFiD4gPXC2/KiW6hO
jACZkAErZnIeq3qUaUyRBH+922dC2C1Wx51bSSso7eSUeC9yfK9of0TWZ1+KaR9VPurJl7gjZwbI
3yzMYqJsUmrpc6bMrhRixYFy0ZroXOOnP/9lYqPJjbo67vucxPDsm6lzFPhS2etjdK7xzZqsmpLC
N3ruc+GOuzlCvdiWXXRhAs481f3Nbc1Kf+RN0eHAVfxgVYGIgKmbDvSmtC6Lm8hSDcm24E667ttE
l9kWEQpJILcBYvPPxwR8SCqthxdTi7dRLNlWELKuGy6Iq/q8xHwfq9rwm3LFfaCLab6wI87chFtE
6BjP0KKGOQXQKh8qXiZx2R7E+MYAaoswm3D0QCtEjnkdB+o6hm/jD9jCRHOiSH/Jy+bMmtpqRxOk
SNzBpX0eKWjxzqr/VkztJW7imTB5qx7tV7Chl60HPZO6SSn7WM/QzZUZlFq4fnl9T5yZgS3iDFGC
o6zBRxRx+JF77Dt8jD6GAbzp39b+ZkOXQ0taZdE+WZYrqscD5IqvvPFtgDn2Z4Xol/OCLUJrCp2N
vCRYPu3owCytFF8VzDEu7OtzB+tmXzcs8Dp39vu8mkWTBLT+5oHGE3jmIOo+DVWsoWvA3jgbm8tn
8GfbVW3Qw7oIhfLT+To5GQF69/XJOLdYN0F5YSBnFkLONY/KqkLgzGHmOJpL8dyZ1rfwM975Guxy
jJQaHdgI2qxpu/xNHd/izJh2aghVoONxJQ8FU1AIZReSnmc2wBZi5uqlYutg+zyYvwgwHYcp4dUb
SzFbJBldgFOCkEGfS1DuG3UDVaNwudDxc8O9uYdrl4uWhWjbuIzeKbClEJ17l2KVM0fPFjJWx2Pk
+t7Y5x1zRJtIqSeoqLT9TViv9ZFUvLgFEZK/sXK/FaTzoMkctf3Q571fH6LSu/X9S3z1cxO82cAx
bc1aGcQrVjY6DQZ9V0TrQwNZhwtH3LmJ2Gxa04VwdB0Qs4hgOAzTlJXKe1swuoXkOESClSjRNDwQ
rmTlZ83SXECA/L7XdIvHKaBCYCd/wog7Mb8tXFbtfemwCx3/fTREt3icEykAWsyuQqjl3JWleYZP
8qdyRB51isiVp9mnXonnJhqiN+0GusXk2CaIO2KMyqG15nrJGI2CJg1l4tIK/f0yolspOeqsqqay
Vbnn1Veq957Dbt7zen16/YT7/X6jW8mTZvA6UwjT52uzC4yTAIJ1TdYmxacm0XQp9fnnc+D/Zrrp
FpPD6z7uDWlMXjpQ9ZPfF969K1vYQbdDqtf4tiTXMnABNPpQRk+CqB0UhrNCjlnYfl0bcRM5QVYD
l75eNL85N66boHxFtnToYGue9y05gFa6b0vyyOrhjct8s/ut79BOtHbJqyKKMo+Qdr9o99KL4vcZ
QLqFcwKa3gPQtC65B5JaRaa7cakz0Hk+KnrJMffcPt3e2QJmQMQza857X+1dg1KBcaJL/jZnWt/C
OiHT16EOXix5E65DkxBHeTKNeMC+v76sz7W/yYZzpatJInOUO8JPx7neMXMJBfT7wIxuYZ1akLFC
6mLJkUJqReL4Q+1ktbAUcv5B19hU95wMT91aAIM0wE7gx+tf6cyC3Yrq2cVtV9Q7FiDAXuhaJE73
cVkuJTbONX7681/iWauaMgDkc8l1gUu3+tyZGhqPb0Mf061hqbMGcLKIMGTD5F6TWedw+noM4Kr5
+sicm+zNVg5X6zRDRZYc3iQV3itMJHMXXxj2c41vNnIZFNoDwnPJ3b6tP0RIRAIor+AncOEWj864
ktItqqxuDPjnIm5zBS2A4KkjIb+KFkmHG6Tgivb9HBKvfupLUVV+4nrdKutEAcsjSUIpw5JLELT0
3ZAUcE1Qx4BLF2e3H+nwXcOLOT4Z3Y3VVb8uJxByL6f6C3Q1xuggI+JHO2hWUtD0SDNEN7o3atgL
F14jOzIb1/xEAR0ivW4w1Bo+pzgTMmvgqJJOEgqPILL38XTgSyv9+7Jvnf4Qe4tVx6G1gt3ObRSk
lq7LskM1+GpqvOBjq+34NeRRcMvf4dIZ3DVZXMCN96tW7reKO3pBIWb0We7DVgtCd10zlljrI1iE
eun8MrMtakMwbdWBfk9qb/ppF6g/JdVcWxAN3X5cr+agN/q775JyQDP8lAIZ/aqtrsG7k9F1Az+b
9f04zaV+D8eMdcyhAhKpm3E1ckrZJPF05wa+KA+taIvyobB1L3ZCg6CaijJWLG38uHD3YJGt9MoW
XPBs6UVkE7ycW3uAn2z7EIRgxPyAulfopzFOujINhDCf+oYUxTPc4afPFUxR3KM3RKbIKo4s3aFq
a8mSQbNp/GkmsAEfapC+9MMMR+vo2BQTBKfFoJRMw1FHbrrM1EYJG5hSe1UzBsuErhhsJgsTUGgZ
OMgGtSC/mr1dq0Cllbc4ACUvQ42psz408N15IAR5iTmM8kgytzs0jSrpgZO4Z1mMoS0Sjpfbuqtl
URcZHZnVqQtI552epkjtRmAfcWRMcDsur3oQjaL9uA4FcEetH6kMDJBuSo1ZhxtKZ+olZqjaMCk7
Un114VAFnFgd2ptaA/6RFR5Eyd57o3RkXsyVHpMgVrIF38IBZaEaaUg+hYsOXQxrO1WpU6sYX7YP
62C/qo5HCaJJyD3Txdoi1UqDC01F2Hs7SivmpaqJfOwANi9FOk2dXdPF8pInQ0jBXexUjDXW+0Kw
LHJFPD2tNuRhUi0AGIKhSeMOWp2UB7uWjYPNW3c1Xto0Hq8f1AgmWgLfCjMdQjXjvolFN6onhxk5
yAQ4UVfmlrhS35M15gsEdEEq0T/CKu7ibADGd91VmECwixYw86FgzzkBNLoc35NICZZGRi9h1qyM
1XsoR1k3GbpypfeUz3DhTAUcjewOQvDzqBPZqVkeVelH4d6BdFV0pRoH2hlF7DIo7agKv14lGJXH
fmXC3btCtZ/ghP2eGbKzhR8jn+EG5jqUU8M/DJEsn8gc8K/WHVrxPLRRI9tdPSxSi93cT4F8rFgh
1U+UJQnbQVbJi8YEnHGfXS2DD1W7RE0l5SoV8I9pIZs+uHMM9Zp6JDctc4PpIGZG6U3UDELC1ViA
JAQB9NF+6KXTTPcldMnLQ9WIpvjplTC/NhgOvym/97AZMplF5nlJBe8ngHEbAgyCBKljuioGCt9l
aM5MdN9gsfPPVnTC3OCmjuo0oFiq73UncCuhMl+uz07MyuodE6pQu5WDb3rbhHUsDs3YeWJPh0nM
Ih0GX4IBtNI+QJ6BCkgZQ+1z9rMKgYw5APjfNPAwIZAsaVoezokfdkreoFRTQn8yCkt/58FrjGXG
ItS/rR1nfmEqUuaohc182NVXyQyBwzWtlncehKBXbHCFhEmQ8GJNrN/d2xKi0FX/KJwutrt6pNHn
CqorNGWKseFh8TX9PjO3hxzIarmAeJka6rz0VtgUZDSoUx+kpo8imNwuZYR5iTJwFg7jCh4FBSJt
HUYCvs9V4x/AHo7lkY4hnJxw63wdl+o2nlnVH7kN4qMXGIrNvTR+n8RRoz5DuVzKfRUIgk1SO/I5
9jDAyTq51T2t++/og/hKVp9/81q3VY9aRAwKfZbBeArSbm64cywE3K+GKhptisczWbOhrRfxKH3h
tndrWUHMfCCMdElRSAMPDx2x8rZZqL+HVe+JIeTewkkPUVi4MDvdBPDZ7XCurr3iiRicYd7D1a80
t0p3BKM347JMbQ1DxMRoYvwkhvzUmHDRF3GqbFu5SWNBNE0U032RmnIFhKwbx7K5aoO1W699MUxt
4tpwhEc4mL/xfva1UIe4kc6aerSCmDt3IpAoQiQblitX++R29cUChAaEhVg643VK4YRJvGFnoOSF
LHHlsvG6X0po2HvBrNEKh1+R7eKRJ6Vv1yapw8L3jk0pcDrGBTLkmen7MkoZUPzRbdU4BmvFrhiQ
gNU2SFipWfe5taOpnsOVa5rgsKP1viVdE2TxOHs6660kIlV+LLt3srSuubElAwLAgZWwBwY/ONI3
tWuLk49zEdU74+i2TnwZllU2WjH6xwoUP7ilg65w77i8ICkNPG89OF4VFSlvlVMfDCTkSaLBRXM/
BRGbPlOc5C20t1uzpHpWJMhWigPkYeKN1rvKKk2uNG0KerCebAFxnIM5Rf6JkIx7UUiSaPBWmS68
dZocINK1NgmUj8fm1l3ncUqbcQIIf+pglA7R9Hl4rlowsm+coazoLWmjeITRBSYYAAfI6b5MYU8d
ngESN/mPJUMaJIFHUOwflsXSvB8RJH0epN8XCQSWGxdONQ2rILah1GHpimC5g3sYRAkj1Y5+piLS
IVKCCt/8sBZwNErKIcaI0gK6qI+OWlR971uPMyy1Ro5rysk8y3Rqu2U4aEgH86suhMRbxnDn4+6t
23XJcJ5V67MEbNtJXQKEaYrV1MDopJzATVaGySKHSwWOYFTOpZ8BlFXSY9M13ZyYKMB+C6thLm7p
hHjhxGMGUabDXsLzC+Znw4tol8g+NNCAYxl2Ke8ggNAMK8Tox7a9xpvd8Xad1wHChF0uP4IpC0Ev
ikBQHIN4KMYbGfhr82BxKzs/3aEHUos2tD45O0kwMYxpApWQIUDB2jrORK6CnvQx4FY9eOHojf05
Kh/VMVIVXoU5DiO7Z20vqx2xMDm8DxsIl++FxopB8p20ZVo58BOBaqMz11kF0gdNpoJOXwC1rt2s
Jm4V7mU1sfUdNF78IIPSqZhSMi3QF1HQW63SKoaV5H4Mu0om3M69s5OhGOn1AraSl9IiiGkmdGzi
ZOWeJuk8jt6SzSbGjCLQatgJzaW7/ejQ4HFsVn+5Nbrsy4MMajUe2nawWPNqLYYdwTXeJNarXJq0
JYrVB9EsMsgKMazlM1ISHpwe9ABvqNA27icKGO6wr0I66x3c+jiS56EwCga686CvwxImAUFT02uU
fnr/EANFVR7XWjXBB28tl2zy7f0yYEC0B8/4sQiGu7kCCArXq22++/C6gzOfqloYak6Lp/vrAXY1
wb7AEXHnM6lNYon03NwJ4Pi5R/FKjFfVBL21rJbuQDPcZOK97ckUX3vMm5sk9oaYZMNa23q3eJMh
KUICDncDxFPNzq/wULiDY4QMD9FAAbqo20BXh2ot5PpFwjEYaqR2cOg9vJvXCT4A8VLCQXiYvaOZ
Q9XB4bXRwz7y/Tq4dzw2R5nTz+sPoyYfwoGVZTkeKj1O3IWEuPPq2NFd4im/uvFp6aIDLgn2zWSh
nAfr+KgAVaRt2E5A+6RIcdMMxW5ocQsnsEyNvP3c8wgHrA3CHx4PCYfP81C4O97ilEh6gMma1A35
4O7oWkM1r+nj4LNsOudrYRA7JmsdaiddYuhOXxeCFnE207G7QSjqHmAmgjVuRzHA1SOETHtYCGCV
oqGCw5ZrXJLEhIdLEnQcHgLtuCzelSrG8In3sJq7jRbeiJRE0sR3JUIuSQ4c14nzrmjxzoMjsZke
WBDyE7qd+J+qUUggJUWj7ql0guHbaMOlTCIRMJY1OKXdHOXEAKJ/oGwgSJCk2rXFVNewmLM4Gjrk
f3ArY8vwBOBwz6QOUBV4FzZK4iicAHg52rH2ZSpiREpJhPDoXR1J7cFvQogXikD6OeJijnNFm06m
UrZzcChWb77tx6l70LPQzgGnew8z8/C0ziY5zeGhDJmLx1VU8/IQad3OOJNKQ+9E6U79XUyDONyT
eVzXx7jrRPCiSt5/X7BHfiLBB1OLGasQHjPrUs6pWf2ozfoC2lqHtgPS88aMIRMHH92P76m70rtg
aX0citXov3N1Mb8MtlrUYerDYEkoRxYTbM6Wk0wh7672oh1VuZdswVuEWgtNSbdyQpKuUWzno7Fd
pNKwqlryQXWVJbf+uMBTAO8moH153NI2LesZKxz3pjopCTDokGRaQmQ2cWHzovaBaII+67omlvvQ
V311p0tdiAyieKzdMVKTInfh9djc9gM5XVuQh/Svm87z1ycfzJ71CMzXSp680pj+O1/71XyopOjD
Hayq2HzAO8Jj9whjVPyzqyh6CdoO8dekXhfL7pk3IuMwS27b97Ur2q8ExpXel8Wwwb92uAnjz3od
9Iw4EQ/alMrajXdxqXlwFc4ublap4Y+aasedId+vLIF+oqNKEjw4seO+4EGJp70yRsS7uleuuYaI
8+geagAyxX6pIUp90iYfTe6OpOrgIQozJzz8FelSB2z8GrpolgW3xICUl1tv0f1du+CFjzclbdr9
asU8Ir3BwgF+wWwUGexahXNshtLCr2Dg/JO1xixZ68cgnIwDwN2px3rS3kU4Jb2s8IOQvluU67Qp
7o5hhr97o8aHcKzNDr+AMtvks0bsi6gi8U+81Oi8U6GkJnfcCNA9M09EvlvwQp3xZFgKfpwkCalA
wmZ1hr0PBdr42ceBWokE2SUEalHYNV7C5er/aOFn3h2Ndjx7bHAQQT3FUXG1JmHQ9NONZao9sXSF
Wecf9UwgK+gvdftugFPKiyLWRzKEL9wmPQ3494nXUZMHrHQ/iDqIvdSZ3AJaQ2TFu1iPOEdQJgwt
YFP4KJnpxZ3CXQ9bl+hj20Go+ChbCiVnd/B5dAiF4yFmK0oVfIxg8O4lLV7/dVavLg+rk1lJEPc4
VtQSfHEGLujXyBokD9bJjHgZDxbV8lF4S7VDIoboZJENXS+Qyc9lZzdpa/RP1FWhwcmEZ2keho3J
DBLkaR96FAJRXvugtGWHKPYvOTyfSRBuiZMdaYl2m67NF7y6MmjTQ6NjGf5V3P63b8u/lz/0w3/V
SPp//gd+/023a1eVfNj89p9PusF//3H6N//zd/76L/55+KHvXpof/fYv/eXfoN1/fW72Mrz85Tc7
NVTD+jj+6NZ3P/pRDn+2jx6e/ub/94d/+/FnK09r++Mff3zToxpOrZWVVn/860fH7//4g1DvVPT+
t18/4V8/Pn2Ff/wBRv7L344DtlH7m3/346Uf0EgQ/R1iwCGhAYVrIDkxQOYf//UT9vcIhSbwrihy
bMEJTYtH3cD/8UdA/04pzPmgF+4HBO5MqB72evzzR8HfcRQE0Lj1AYKLGcAE/92/v8zR/87Z3+BN
9KArNfToDfkT7Pm/BS+0Q/F6wIe5rgs/IW+LNGrXRnXakexDR8n30epbWtMn5NkgEhDi6VVU+NVs
/CENIn7rsfonVEKLo+us+9LFC15ekUXLfcGbmwFPRySjyqtSXAXuYPd6ih975jnZSpDfdLS97exd
WKCcVS5eVmm8S+F6+8gQiSPnEkVHh8c1ckh4wFINYUk68gNS54cmiBD/dY3Za2WByj7lNFaCS9xF
dvJgvIXnPQ/vlH9yOurXG3zfm1aIp8A2Nz1snhN4WcGMqR7voYCKzE/xUMbxei0ddT3DOkm6/mPY
guu4zsGj2yInTcTe0+IrfKqu61Ud/JNFRxU/rKSCAZWD3GEcte+btTz2dfSZ4CFGxuCdGPHkw+nc
7jgZ864RZRKs/GFEqpU2eKud0hNafrEgnUzaPqxRVacQazn6vZt2OuwTgiJTUtbFN9qfdDiQQlMV
v51FnRdDuXOtlyFjkTCmDvVqd54pPzgjFAPqZ11CdiRso6PXOC+wYoM8j/xZ988QSIUSosLVGNxV
ttx7jt8dAfMzCTn6Xv9phRM4KE8+iIUBuyo8fat1RTPga79WJHrC6Zo33L2DUt57F6qW6dKzuyJw
rpD+wYtioJ99hWwZETdejwqlQ19M2X9xAi/KuF/9jBf+01X8S1Ot96G+r2BbceAeMlGO7XYjx9er
CeLHZXE/Viv4JsR+kU3xNDJkmAlEjAMW/izK6DOv/Gej5E8IprpZFckn5Gvx8vyia8PSdeqBzmfD
t4bcctbXSdO6M/IFBKWu/6TuvJIjR7I1vZXZAMqgHOIVQCgGRQRVknyBJZNFh9Z69fcDu9omm5VZ
nHvNxmzmoa26MouBIOBwP+dXJ3mTDAH2mvQBu0PhYUioADe3cnJvujR/DW2q80YUpxbmygPoz7wm
ma6jdW5dVzrXyYCi2ASulAZpSsx/3pXSqL3UckraAqf1EmtuVkT5FjNgHw/hYSboNnAKpfVALFMW
yZwEC1wP4zbdoK9Riatj/KMYXeH3enZWo2KEBtHP7mSeyykbA2eJX9rBua4NW0UDH61HEWEakikR
SlYEUe3FXZduNGa5k8XHc6S4oagajW9lvhNtMu8Gc6O0jfA6qAWfCWnpBt3uBa31PrblQqpOp3pV
V/mGEd1R/7WBpcZvSmaeXVu5kPOtSaXBscyMNaWM3gslem/q+M9+H1ej7lciDXprgA+fnMDIudut
1G+zqThIEDveq/XJkRPtdVPtZ1FxauJ03qAheh2F1nu8OTHYmMbtietLJ87eGctxFlsSkQqvVSOs
lap7A7h4mEkC9Hr0rl79WGpudjGFCURmBBuriS1bFlDZMFx1GcVGVDAMAZThRhXHJFE34IiPA0Tt
bigVh7diforujZZ046ZQ1L0EWXUKNd1asmAQWnTrku4xMZITZFRvPRllL/lg32NAi5hkNj4yzmj2
u0BdZBQodXGO960ZCi+Zivt2KHeliN8y2nepWteDcIxD1Dr7BU1iVEXWyXa+W5LVUChF7VXodz1Z
mefRclq/qvSDamvntEzeBpN5N+E5qaWKwdS6Ve3Fpj5D4+BQ6NT2o87N38yLepmYLdmpruJZNpmG
xMASX3FvWQOAx1wfi2RqNzaDNwmBK0/RfAz79ioWs7tl8ZzoUBavqbSCIYws9bqJmfA+b6pZe3TN
gWkkMrxnAtxrOgIXDe0OrRoT1xIehF06DfPwiouPBQPiukka85Gj7qxoBcYhp0vouaLjmFYndRyu
OHF8I7UBSDRyfybxHHbWFdzM5GljcQiBXD0A/chrO/YAMYmdWyS3dAFwRv2FGcaVh246Csqu/5MM
IZ+Cs9q4uXNQIZpEybdSyuI0TOW4qYXDfOSCFq68rM3haUmsa52F6zUoQfdGNzJrZQAbBXHel115
N1EvekNXOPAq5UvdLo+25W7TSb2eVf0xhDr15hF01e5czxoahkV0BbQQV3As6I6lBKPloIr9xPTo
bXhJJByUmVhe1aaWlzt+g1E4iMz8QclHGVSF4Q+jUIMJCbQvv7UC7q8rWt9RrN63lCmltIRhcsQm
U5pNq17pC6kcjdpfSSe7XCrC3WwCv1uqQk2jw7Pyh1z2b6prX9cLd08lNs8TnUKfpvbAinPq66Wu
ecZUVEEP/qF3g58Owk+b8qRU/VWdsd4NHTdDTePpJ2qoQNQoMT1teR3NxNqWAwlQVEZlYGRd4zXQ
QEHZAiHpedN6Y+8EuHFuALoZxKzyhmkgAOWjYs26TycZzJEVBVBXD3Gr3Vo1Ew/TBHJCTtc1cgff
VNm6qCjssXpucudSG6/NNtq0U/eSA/R55WDf1aMfakMO9lXACW1BMMdApfnD0kcfrimNryoq1kqj
eVcdQGaFOZBaY9/XIwORqjiiUe3nEUKh3Ya16h6m5A4R0XSoqujCsCt2FH6aqZDhVg2XLbptNOmM
Q3CXzLPr5onu7Ukbux8Wcyftnu8aGz0vbQEPPBd3dkPkWbRksSfN4QaeOPbdYeL1yb6tHlMPHSm0
i7UV6qRvlDh3gnYgvlbttvZg3jmDS4Nu3YeYZFZMnmO7aJ7qrg9Slm5Uhd9NK3oPQWu80nQaMKBz
NJSvdjWQr2cL18siUD/LOtBfT3yAOAwgLmG6yM0sipu2zcgrWtLXyWivtIRjK6dB9HX3eytx1Oqu
vbMWPjYaWcjdaOyKaH4kpOt9aaKXoZwfhP1UTeG0yYr5kZCSq6kmFSdRhhXXIs4JyY0nx20ZZZcs
tcs650OpMK8pZo+p4lEnTRtYgMxXQv1R2EFhNk89rtid2zkgs/m+S9NHVVkeq9aK/WrgtqtZC+27
XCOov59FHZJjsg012d5YvXPJCWwfmFDBWGFa/V2oshaJnksChkHEnpN0yaZd2i118sQKKYHCVcvZ
izTeQyprh1a2fu+21aEWQDSTk+3Nathl4RIe4Tg9LZTzxjR4CJqpXrvRVp/L1kcvGm30SGxidVa9
kePTnziSjYoiMRH7VCoXqqzu3Lx4cQzQVIcekZwmhAmmZ6aRn9auZN10rY8y409THwMNQw7wS8rM
nsy6VkNNBIrNSNLJ8Rg14vicM8auJo+S5IqN3iWVryvKRtWprQpd3IGYSlePvYiRwWmWvo9MeoBx
3FVaZgCHdTpumcb0lHj2R6ZuXFRh9lK94wKSgdTNaRNXyr6M5yaw6iQQ6ZIH+Pgg49wHlOGN3y3m
ORVvrVlGu1gPjT0pJkx3vYVB8vE3cEMULjEaXTCF1n1qbIamvzE516esYklpVIVY5Cge951ZHpah
uFvM8jSJ9KXSCFNijOssKycgcvZVznwcI5x91eqCpJ4flc6izBqukqmegwS/1TRxJdAQyrzBM0w9
DVT7tbGewiy7yJeMDTnheOsc5U8cuaMv6tTLpH0o3OxFjM3TkJzHsn21Tfvezd0foRK90fS8SQM6
Ls3GNpjb7Meod8cyHnm2SeQGsGaF58a81OFUnLJ0fpz1adc7ybbLYFNVlQJ36BegBsP2jKIePNEa
medayp+iTA4E3t6EN2hm3xQVwKTOmboNw/rCy+ujffBrY0j88h6X2psi2XB5uvehYr8IEu5hunXF
G6f2aRohqtL8qcvDF41nv8Ck+Crsjq/Y8+OUZifJJZgC21+UJJx4jp48iZYBsYk6McL0VkmlhUZC
HpWaI8wUzY+BVbKzxHDS406Akbqtx4krRPqWTfIdtHHbdfJtaXJ+vZzEK+2sZ+wJdZe8I8lJPEL9
913EXaktVfiHb+YUntb3CvOjF1pEcY4IQjgcKsVr4bi9fWmHr8MywTcwQZHQSRZvNl9UY/GqytEM
hj9DN46CTEneP262kg2H1pENJQFlaRX7RW8/MNnUg25/1mkNXD+NM9LW2b7cXLnvxVqeq+1jrCZH
lGw8Bouyo8eK42lVnPoyh7waOSSKmWZRtZqaYmu6H+figfkoZdDUBEoOlgi93lCTrbqK+orHTDfR
SfRNvNORRCTqfigWeQHvSdOpJS/15QhER5APJVdSY2NpmW0cUW5Pc5dSDkRejMR5F3O67wk8YZwg
npFdGMWjV7nuXTj6bnscuksYaBl0SnaiIDADVdX8xmgGz00otg1lekzjHiZDj4+9rV1XBb7AxrXv
ZVYcneili8kR4F270qliuClvWWf+MGuGnhubpbaNHSVTzkmee9JpnUASZ+oJMz13Wh9tKhVKdpLm
j7ZGwbGe/n7fTo8iZn3PNEOlEzZBmVaXzWA5TE5un/KifrIjCmMneZRkVsSioWSswau1oHRo6fqw
9CkKuNParpffK50zjnLZQg3i3o9kI9pxiVA23ibJyG2Lh6faXheyKjd6ll1a9fKInKucUxHAzL2g
MbpHzdX64B27NDX6AJttwJzotzhtn4qJes+x8JIYSuTBwd7WOinHtaQJL2KdY1IIaNy5STd6e46l
ZXmcGcyFiqvHOZwsr7eo3pBa0g0h9/GYjF7wOiAzoTcwObcTM7M3NiTLTnHvqslF3VBXHaZ19awm
9ja07KdJjOMuttOXsZyfBGoZqwhnNJvVaRhDptWQyomk5W50ne/E3y4xYHvecqrE0XpGG/HrYmdP
UikuM/gXf+qEglRi8peYXdvplNKXBHV5mR3d5U7znsf2TjOV57lhI+hWxfOCLmGt2CxDvpVV+tK3
EPSd8WfjanqgWumwyRvpIFq2z7ZkvSAk80tM2VSpBo/0KgKU9cOJKioKnfvFBvpzK/dRWkUJk2Ag
xMkaXwy75ZWisYlbWCydAkRYANijW3Ubi6PGa50uWGy88GaV154ydqzxNkXJRTz5x0leyFL6cxk9
yFC/yCPxbqEmSAagzabXa49pp7ukmx/NwnCo4CkooT5aRo+ngelAFTuLYvr5wH8om2fGTnc+nZzw
YR2/uREkiiwoNucKRY6ibuyeIz7KztgU7+iHLtzZvtcy7aZb0j1e8cxLSduNLTOIAd3ZNzU/stkI
bDkdjfZmEn6u9ZvapR6K1bPjOheDYv6V5vTfAkSv4h9N2Zbv3We48z8Q0v8D2PS3H/T/Im5qm2se
0xe46bEvvrdR3PwHcvqvn/w3cmr9IVzVcS1LtUxTrC7OfyOn4g/DdbHZCJBVoFOQ7n8jp+YfQrMN
w7b5e1vX1yitfyOnxh8WH6KhGTWECYWg/3eQ0385NX4GTnXXWOFXw1Qd29aBdv9TkVwj7NEVLWke
xED72hzobJ46vXB2kUT1oSXZD0skr4oL9Og6UCZMjA5mAgOo9yCKq9Esd2p0zhwdijxx79ooJLVd
mXe0GwUtSXcBw1zudeJGRtNZKMlNNuhxvuvqYtnKZPguMveFy6gBM++VBennB86QMmAM1lg9yqgG
mMsPpkm9su66pkFLEjYT5JRWHxAi+X3TEZiSwfaN2vwjz+W8m9vuQWvQOuI1LnHYIU1A++I76KQC
lEWGnOVlYfVnhQ1pUeCXsyJ1+c4vadhkgWzNM/V55Y9a+n39X2WBsTKAC5yyRZZcY/ZqGaScE4O7
ieR1zkxL/gVKd+phG7FukbfxrcArt8ttUBq1zS+Z+Twjl6bYHBeFmfOG4ObWt3FS3hfuW6QVsc9J
fFzaug7U6pvmWggG3e/F8sOVBU0+PUrvkHoaWeXFwKdUGIf2tpOtOq+zszzLNtlNQ7R1o5AaM36N
bTAPp8gvUdA+mhGlhtLmW6dcnmm5X+M5JjCwvuvd7BIOjaO2iVXgTCbeTTTkg1K+2ItO+FiTXQ0l
TPMYmm9NiedG7x0UmBVeydYxz/+Cz2pz8SwcI6GTvutOeNHDh/lq1wR5Yg5UVuWbktdlEIv0FWUI
DGbYeW1U3kl7uJoqAECkMjXlYHyTm8oRIH893pPXkHJDi8fvXOw1ppBB66rts0ru7ca+tQcgvD61
90V71koKet2szJ3aQaKPAtWUPYa+NsbDAS0zm7G2jVBU7PNl0fxCIJaxs+Q9i9THKtnQsZ9I20Mb
R8k/mMMjPsdXqScmeqv5m64VOXldrL567fQAL8wt/fJuoIbsYQV3szWdqvpF7fgDOteXSXdwGkZX
8J+eUPMfSpPT2D8l0Dcff98OYuO08jDOzV0xy2OI726jF/x01OlvcridH3ul15m0ovz4AJ/E1NxC
aLKguisICXD7FZ6rordeU44pLLIgf1WamedE1n1fgIRalJltk73AH3Ze0ZL/IMZE2YINXo8KB0+r
ymDuROMn3fgmrGzZMk76MTbDJXBnw/LJwS37qaNJQlwnC+fabo19mtEgEihhMTIyfVNZdmbN+ZdT
KNTSBfasTj0OAX+Q5aWlzI/6dFsxwZdA+uR9xdvTmRUpFHGnWDeui5abHdNbmvkpV8tT6kJQ5vpz
phf91soi6q8s2o+6+TrNoaC/wdY/yF3Z8GQ0IDxDuwwzPdlXj9pEXbwIY/DUyb4ZFf0cr5jfih24
LkXKYss2qKuh9fXKnUmB5ElKg8bbNWUL3MyXQLlC9TSrB4RFGb+n30m7vmiEPTFVu3pJyHvaWcU4
79XaOE4ajLvZNhGwYhsglHxCs7zTYyClxTX2UsRoTOdtpVGJRtLdwokgrKAYlGllBhDnL23Igy8r
gYr+wUiKu5YblNRUiWp+is35ehFyUxTDxrEodtBfXvZllPiJnr8aS37LBBGvysNvrj68mWYWBbFp
KB6nyCFrHdWDR4Jx4csVNahQC7gWOWycWfxqF/KYR8pF1MD6WOOzEhmBOy2eNncPMh7OXZG+UZzf
awC6YUlbpZ7LdUKUIL59mzr1KW2STVXRPxip7s1t3m/nZjyYuX4HMdsGpS4yvyf2BqFuFtBCzNts
8fo4KS4LNEeejfzNzxubalWPywt1G6ZUjXTyewVYXW/EvpsUGRiyuGtmNlRlHUerH+w23opZO89m
+owqc2MM/Y028HlmoxIxXryLyuIpcyTxWw47U6ezLJmt6gsleUWJdGkaxcGweU/CHISwReYauPl4
pUz5jdOO3mJByCiyKPe21d3Uy3Ab15mF4lXb6ZM5+UTqPPU53zQsU/7DJdlFVcKG2AQy5k/dbiwD
py4SEF4Xxehs3lmL6LaWm82b1MpPU51cLi6b6iTW9c8gCE9JEMvInBmRGT7b2Oy0yyQPerugAcwa
th9uZD2M+e6ZHWFtsIuzm3Lz0AbITW7DWMRJdtmUM7IEGvORaaiMBgKNyC8R7b2iGCB+W2qeTtYX
Svv2RuGlKqL6aQUHUja9UY6Pi7AOhnkm/86v1LDdhW3yQuNAr5w5h7qjY/0ACYVaXiPTCdU/ZwEA
lLFA/VCJ30PH3LmhONhRdanZTFaulm8IIw6bypDJzaKMiPW4/2kzHCRRvmZNgEVT3GZsRrsU/taL
bpFDtAERDnCknEC6uqC0BFXLUHRk4MWBichYzSWs6mTveGyqVzo8giKcHk163Ujoi6e2iC7i8Yqk
oVNU6X6qwfZ2FgfkwBPwswRIwgQgC1t2X7Om39LzXPORsUXKpnXBs8ekQ+iXCRGE1TOCo0dOhsgz
9OYpdeSrmpYv6b2jDhnKMfXMnZKBnoLYaXm8bypueIq0K8Ivoxn8mJlSH6QmI0wIw+fxdmrQ5PZz
if7Hd5iy7IWp+1jGDh2lQ3tZgRVemFX4rUOlGgwTonZmC2geKchHA8hjU/cPTHyp/dRxs0AUfP2U
zdzSNQwqRjkFZsNulTXAzJktAqhX46DG91VpIZmJkVln+662Lw0LimxG17vuxWiDdN43idyTUViD
5HEuF6LWxkDO9g9VY3WlQhQbVxkvFQfw0EJnzlFqvQvzrwjm/wvNxf9PnYOhWWs6+z93Du3/uqua
7102/9w5/PWTf3UOmvWHaRvQ/xbO03/JJ/7qHDTtD1fDP4CkwqSypgf4d+fA35joGvkhVXMMTRU4
DP/qHKw/DGyqfA61vmvqjDn573QOv0z5FbRIqz7nJwtjA3A0zGZvk8l00YriR6gjbdTDh0LTdkoD
11yVF+5400s3+Oke/aX6+Fnl8SsT7nrBT7bDnDDKTG/16bCoRlCj0tR7lWpxiSHcq9d/vsYvI+fX
i3BHf/6tVIloLlPlzJSj23ExA7PoUJFagZRyM0yvIWMghlg/NszQBvHAn4LkH3vJF1dfr/K/mzHe
O9NGX/O3pJ/MyjWMY2jm1GTclfmKRyh+2XA2tznW7JNqIhtHLgu153NuXRb5/osrr23er678Scdl
uErsFjUDuBT2c6fcdU18EBhqpZyPvTqcxto+2ji1GoV47inxvrjs+vG/uOxnuU5q1qhLMVsd5mnj
3vTXxLt/iyK/eETCFX1xkV9J1Lipn/PnFC3Su3YpwwOqZaQhbkDm1G5ubpCZBH3pBhFUxhe/zroU
f/XrrK7/n96JeB5Vtx4ZbgwrvltmF+Qf4D/UPSHjUyZoxMJld5kPoAn3wkCzlzebLy79mwf4OabO
WhSaLYi+A2Li3aCeOtS8opH7mNJPUKdVLXfUPNYOp5SlfXFrfxX/sN7aTzZmx52UEn6/O6SA3NXo
BoY67ZSBioBXBpB9Fy46TlHzi7SJdRf95f39tOcAY85OvUqrqqfqLv5TkaBuPjKN8FtzFaLz/3Jd
/u5Cn/Yauv8E76JRH1xI2NK4zzWgbUqRdfks7GjS8Gul32qJ8aB+ucH97m6uu8JPqwfOu2vBDcqP
1RMZGuNsulM/aw/1umjZjKYkfR2b+PQ/XDLrL//T9bQxZxyJMusYSdRVJBCMZry3u7BGLZCc0EkE
WkgUyaB7Dv8fAvGLVfMROvWr1+TTZqMYIyLkSSWFZ12YxHjYzLFqcKuG+ksUxtDmod82L7HGUBFe
mKGrTnms4/NFCfTl2v2YMvCLb/E5Si+1UI0uOkInxzyqJLuquev3TAIb3eSiXUIwdRrENvuGvfEY
5rWxKYW8WCKBEKlFsw+t1FYaPXSB6H4YqdVAxahjY3jqaR5R18vBPdRxfZvEQSPd1OuhzC5Ghxks
uRlv6rgJ2O37oNazG5pxTPQKrIdOE5CPPUgM/g7RDomHOQcL3Td7jjedOj8kUjswOjnagg6ix+jn
57iIbtoJgLzLoJaleZo0cTUXImDUXL01cpvx7UsAcZCgz72OhiIgZinI4+iuJHdSau2a2Zh/WF22
c4KkEHnCdVHqN24x4tJ4lc6L1n2hF/7NGv+c1dZHGAkEns+DFtav6xovHMycBgdMaAextI+UyEg4
jK92jN/syJ9z2+AM3Mysq/AQxgR4PrmufHWIwZ1iZOUVD2zZ0CTczs6Vs4AJsMDY0P6Hp8HnWDez
ccicUvPwgIOIawkQ0YpFvp4HXlneRsNM3O8tQyTYuACzGN/9xYv9m1P147376cXGfKvnk1TCA/7E
U0E0TlE5RDsZQQR17SbV0VyOgzgX5e0XF/zdXf60L5tGPrSGaAjMOcAUXmRt84AQfb/e5aSUm1S5
GprsJDTOIEs/wkm6h3++8m/O9s+5cDMNbdpWVnIxOO6RSb4QdcOxdRXOuPlY8e/rAf/Pl/pdwat9
2p6ZvZE5aPR0yD71FIXqhSPuV7FUL9sHxyrYtWPEiItHdN9Xh/r60b/aoj7t0NPSNgXKae0whN1R
WadRjreOOwckNm6QHh5jdsNwtm/WJlzwVdLZ/mqTJuv+Nxf/tEubuNWNLKaYmYbj6iQKs2rrcDgk
5ZogsyYVGCWQMvkWXpp2l0WUHvPMvclhwevmulim45KNDAULnyujvDR0v40w/0BJ1kbiK91et7ZO
u02Ni7rdluVxXtiKdmmzVXh62lbp8LD2GLL1/UyxrTMo1wFMmFTg0XbPRIY+xB88QRNYke/qhR/B
24+3xnIcq1cTbpryJ9oNw65xD4WzR4w42XsMFzaTk6dNSRAOGpOdRakCEzsjoUmfDP16zI+h+STM
216/d6dvlfnemY95cadhmjd2g/0+dHu7PQztQRVbVdvl6V7Nd9q0fuk22jbTTmPYDCNIULmIg4j2
SrUFsPOSD1UC+r1KvxycmRJ7SCZSBZV9Yhg3ZBfcJ3pzaSAI6sPlGvDm6IK99uCI1kw6IIZ7Ix62
ae8eBhlEQ309zelhSYw7Ru3t+vmgqsu16XwzrIehLDD4zftMcobyuneVeUwysY1ckBJnetPAUWxn
vnMz9Let4bwzdvN2bp0HzIoas0CMzLp3jeKqMPIfnRsdbYzxmjmuAMthbq1NlAF45djjI/xwrrLR
5vbHqDhbtyogQ5qgSorvi8qYICeOzrEDLL7M7DnmQ54lu6VGHUXgKBwEiFTiqJek292jRcBF6Yns
zwjYyWxLr60BR99juW/6beYG2YAHuzHGq2jVJ4lmp5ZipZBGrxytfS1pVxDjEYSCIMi5GLFqS6Xa
5Dqy9Fr1HaCYoRqBOuadsC7qODs6lXPWsNoW3QS0AvxZx5sKKkuy/0f6noiBO3TAN4h50KyZlCcq
Qs8SKGsXTnjZjfyGbum+S78Z6SwxbVLt2uC+8D+3aT7+qApY8ELdukvFbLQeM097ZWUq40oSHF/2
dD3HDlqq6a6vrmr81aufBQgPCZCdW1fDvNfV+GKUiPAn86qfrbtR2nh6JtDNLkhVfR9h+5+JcOjQ
b8+nOlVQbYnzoI6Mski9YrEOo9rvBJ24kWt7YkkOWMP9kNARKzrlMwZKJG5OVx+TPt1E+rNShby/
0zmSKMzj0AsTJLRmGn/HWLQl0AXSHrJMfWJn9VLb9ov4pFnxV2f0bzaaz4GSJHQ0IGV9f6jnA2NL
9k49IK1pNnHkBAyQ3C3vOQEqXUhJZS0XBIj884b+MQjiF7vr57RJG1OCCaExHBwj90MZXsmOFzwf
tmWiXhs9uXJt5pttB9903YrSK3M0MOEa+4ci566eWVq249uyDiqAYrVS4bpIUCvgS3KMoOGe7Gfy
NYiUN4hNQaqd2qlnIrUunlWV8oMZjPoG7HQ7kt+QrkMqHGUXljAnlGhT3256HarQPcsBpc1tavdo
8Gvfvs/Hxf/nW/DRHf7qFnxqWInAZlj4INODERXQH8eQiHP9vlCfOWE8QT/lTP3GgT0Z5ORP86lF
7+pSs6pA7Sq+pumgFsTiEJBk4SXu4sDVDTKQ5+u8tjbnKJVfHL4f8Xu/+qIrKPRTSWNqJhEYIm0Y
ZIksnUPYVtCxy3GH4LQzb1X3ullStDoIdPVzo2uXUJ5kSneXDETe5qONlJm0iuoU61cD2m4WGekl
an1RV9zmqPFRx/W96TXZk9Gx3F57wi7qLNzBkHlpbdN6WX7rYpZNi8AKiy2JZ347oKoXoNG1hKze
tCJG0ws3zI5Rl/e53MSwYbmBQcD4keXvawsgLBUV9qoQTok2suFcUq8zc89pVJB72NzuuzK+aLhn
R/2yEohdlfncGTNYM/RUc067Ax4bPbkxdcgcsr417DaOMvnwxpflt6nqtqXubB1EmwQ5+zXBL3PS
bgs+vtGFN4XZRuYWZMVzgXUit+9NTm9zerXZdPul+WJZfQwd+tXT+oQLKFBMRkrOwCG5dBJth89J
3WW6dcLgsZMpcuX0ILq7HknWSB7J9FxHZ5EP/iqtm61+s/SOz5Dse7OXWyc7JjJo0xip5UeTdTHa
853ARjrVkS+b5sogIqNHr2sbvT+74S5Jmxs3JYQ1LoM1kSm3UFWjlNOdIYicOTDwyLbrONeO+I1U
buph2ZuIPhNLoC/KL1LX3qd6HSQ55yoA+FKXmySWG60gGcK0PZ1y5J9fv49Rfb+6T5/r5hA3owMN
eBDZc9jCWtTWFYf3UR0W2IpunzkIzWP3rPfmW6XE97h1mdtwpfPgUpldGw3jiK36rDUHk2WezMrN
YpUoC9OHNjK/6Xl7sGSH01YPFLNEI5v6cAc00YOkJ3m22uaSYO6jo5R7Q8dNnX3v3cJ3OUsXmQbT
rOyQZCJsGImnVG6UrL6pRusgcYVHdePXfb/X5hcTCT6zLEk0KDdWN11Vdn+Y42ofdyHhVih/+ScS
NThkC4VIHySP9ZoPuHbM5V2YkGXVCGwFmEBIqFDTXSqcYIIcC2FY/vk2fzRcv7rNa9vy0+ZRSh04
HFrmIq7JmnKxXVctUmeUp+FwnLubSeGPM2dXSUGwi/uQhwZ5I7BP4C/17O6+Bsw+wOpffZX1DPzp
qyzzEJpAAMrBIf6ezcs4qvNNO5caQB3mh5S0NhKPLjN7vKf8PhjLXXeQqXMUiL54IJ5bd2fM1Cqy
gAU9MZLh1djDDpe/5v1yAKq+gFPzw4zq0+lul7JMLgzCBXV3P4pDl34x5+13OLn6qTOxK1PYGFKs
Qx2ax3COngwCAyor6DTfRB+bWMeik4/Y3o/ldLQMJVg6RKFfPM/ftJvqp84ETZAWO80A9QDIOSMb
rAvnWFbu99zsj1FNxNI8HI1ZbtYH6CbZseGBKkS0fXH9X/fX6PH/8yFmhWYpeoNSO8ntm6YKjwZ6
97BPT2ECbl1Gmw/UahSnpUwe//mav8ZN/ha026SKq2rTLA4aDW0BAeI4p7WjX0GMjKJkjFRGjP3P
nu7fUnbVWO2cVSx2SKz6wWJXFmG2rcSbHrlH4dznOGNKDBHkH5wUMR/taDkyqvCL1/XXPf3fEniH
utBQ2ejisOaNjLm1W/rr2UJey6/ZpuFOr7/Ek9d99u9v49/SePVhmaOlo0Os5xsNLyem/QeV33G9
s0qv7Jr3tsZdtWYfmC0BQ7HFCUBRmnyVKf0bRPtvQb0FYqDOMBbnkHJOEtiIqZ9QuhTdAPcT8XnQ
/Rd357Ukt3L86Vf5vwAU8OYWHu3Gc0jeIIYO3ns8/X6gjiSSEnXi7N7sbjCONBx2N9CFqqzMrPx9
OVJ/UJoOtbl+wW399+n02+v+YhLLcpb6Rd3MaACkVxjvj7Xbxe8G2cC12YGGmq5e0wCxLe675k/H
+3eP9hfrZ2USlZGcSkbrNFFIgfywfmdupARyUbYFzbB1CrtynE0L+nByqqksW5P3Szx+nJT8PiET
rfSqm8R/dmDzu1X1ixUrOwXK4URU3ZbyWzwn3qBqZ1hBQQH8ranEM3VPZwkY1p+M+u8Mxy+Gq1No
U4RO3IoWOf+EcorOS/2pA0GGvTIVhDrolZvmNSMM/pMrHt/kP8zwX8G/g5YkmmAywzVWTgbyWdZa
V1neI0UG9jTcLxtp4paa9kAUkv89W2UeT/+HPa5KJ21dEBngq8/nZEfIygnQxAo+zCL9M84iB3AS
++2ffMffjOqvhOBJoxAfGI0QwRs5HwajYZ2uu8K+vZ3lXrRjKsfBXrmaFv/9mn+pcOH/s3pnQzQ5
zCe++n3dwvWtfNve/ueMkqQcirfs7X+CPnv78vZjCcM/P+Zf5c+UFmuyomFmDfHn8mdTVylkJcMN
N8IgWPhH+fNR4yxqsgFYiIpkTcde/Kv8WdHFo1jZlC2Nmnb1rxQx/Lz+0WVbOmQLCuRp72VR/PzL
utygh1JwKPYvetwFWieeK1V3UfW5jTi5vNkvqjbIm+1PDkEk9QiE/rUs/35hy4L6aFLCrZi/nk3r
aB46GJfjC/V4S7o4PdVr5tajUEn9zCo8ga7PtihV3nfOgYDUt6ZWikPzGRUIBYzNsADiUjQHZlpA
ZbI7qMNJXXVfTquP+b55KZ54Lc+POUVyZT6hehudCRVYiyzQAPizNFCGtABshqMn2kNVFs9N+ykl
Mat31UVtkIpV+nO+zddZ6i7QlgJRoZ5tbSLwl65ooQ1PShtQ0IeFEzsje9RU65lOOajLOjpixhbl
RHV+SdU2EIfyZu0kW9XsbT6ACbDdPpN9u5t78xlFmJf07YcsGc/9oNoDL9y5gqqBLKpe9fm+EtPX
tI7trWi8jSN7vV8fZyhD0E5by8l784Zk5LlFP0M37uC4IKVe0bzg/A7CEhW9ebdYc2wDW0vdYWzo
7aITH6oUJ1+oLXSEYvAPI7VOwilnIx7hlnhrZkETFp1ajD9X7WKgKyfdvO5RvdQhgMUvYo20QzLE
+7gc7uQDAIgW+L0Vx96+Fx8BJVJey/HbkDpKub4TV8GX99kzVunlKDLGqTdaFGuIfwVnVPWbVpnn
tr9kAjJeStQl4FMG+X/7CFw4U6kRp7BR1yr1ZqbggdxxyvhGxToBN6LS6U+9g2ND/mV+yqJB4REQ
cRaH9Yub0A1dNa1olF+WBcoDyqhVO6fa4Fsd8qsMqPhSfNNXT9GXOznPnmc9OadW6ak99NnSuGUk
UKkGdWsIncC2/awTTo26ve7Z8D5hPNB+QeNtg1TQQhI1LrWiQBi+ptLsapkaGpX8kFsGNKmWrKQV
bWygdtWUt9SIpmFBUa7x46cKPGSaMsFy/VIOy2lDHyvFE9sc8jji266uHWCFKMegTewsJoIi/Nf5
bujGqEYOukrTozjNpBMUjVo3xetB1fVZd1+mM+g03IGUmQhMwSBtUJTapRsWUJegAtOyCZe5Anup
cSZC+eO0tR9KrT/tc3FDlxqOvWaXex5aVIBWsnHJy/UuUda7tuuerCR2y1I4x1J2v893aUYYbskv
c5/4EvXrW1zdGyzhNVVvhdz7CLyuc/KZ0iFXr6p7gL5uD+W3tAq3k2KvlSBclVVk1tOJ1XBJ9/hP
em6A1/kP00FSLGw0+QAF/cnPO/tcwEarF3146UXrudWt51wsPSPxxq31tql/D77wSzNjyqT1Lls1
rx3z67iQGeybx3gOGmpMY229y0H3Qry/ZKbliU3it3lDT0L52molrbXaez0WntVtcrPSuLQ75yAK
wy/WrqlmT4K0nvuuizRICyq6gQpexwYWdzQWr+wmWrLBRMZ6DzGmSVGDmhWeG9Aj0o+FedfqTRCX
/YkSJlfp80+yr67ieRqacF2n92KKFrte3vVosgGKcn+cFAEI1AcU7ePoW1sTKAnGFbo4iAV/Bnja
jXAT1uNxIKCb6zDflmsG8HJt9QtkDpZ6EzVjzTn6cE2U+a5CEpiT6asoKpd7kLilRCOG+1xargBT
A0gSO1QRgAZgvuKJedpYt7R7p+rzHZjzsCm+WKZh70hDhdWwRfNzL/NVZMrq+/40DS0NuIRrn8Ah
RSkyNnrUwhHKY+H+hw3//u8m4McivMMh+DfLIB0CJPZLy5B+Lf3JDb3SkSUOL3pSho3+fhoxV5DM
E1Rug1qHijD4ikI2adFCyg2cdEAdZ8Scy1mekLfBKEyusDKuxwwidSRrRdT22MPZF8fTKnCe1cuc
NjVhu+s+IGa/V9UwhsBpWGoo9a9z8tBCQl+b6XUw60hWlJcuzj4fC0zGGKAe9XukIfFmRZPBOYzy
2lvWn7jVR3r8V/OoiLgtpkghpY4T8pOnq5ZyB9FwH19qWX057KHClRd5cimIB4YR539mkP/jBVVN
QxIGgQtl2M8XnIUeFDvq9Re1GU8U5PuGbbgKBBwjOY+d9gIF6LzN2qWnAHNlT1iLV2vpfX3SbtIc
p7YBbPu/T4TDPftpDFCfHd/clCxJE8F+/ZIMUTTy2MoyLy8LrNs97yLBouYL4wMrMOxqnfNOhCQt
PlWpBr2hhjlkuKF+WkaNQnZY4SzFnVsdhdeeo6UcUK0pWOcaNChK1AThLJLWdDIuDYXra13f5+gX
Oiy4PNdRY01XemXfm0PJRmJ6yHtfYaqe507jkEp+UfOendnRR8QA9Ta9VlN+qzTrlGqV05fKBR01
4rME0GgXzGT/zG26iqVGWt/JNfNtwDOR9fVuyLkk7mBZTF6zSx4SFkgxydbbVl3l9soBM22Q3km8
FjxS+yGBkAVUoIdzxG4jC8+DqF9WJT23JVKO//4Ajjn24xxUcItVU0E+KEoSSP5jof4QbbVSjBQv
Zfx1QQmJ6QOl/KON0F+Kcn5beP2T9vO3rzqu9U+I3v8dQDxDtnDdWEG/D3Ses6rp/+euzyDsvZU/
hTf/ePMf4Y1s/A22nUT7Ms00TQDq/1R3yurfRBlJpHI8or9LOP8IbwSTSmyMp6XJsiFqomEStf8R
3wjW36i6E3WCAjSZiqxTufRXyHjf2/z+a5qgKafkW5VVjZJm3UQ0emztP0yTlZWvjm1XnpOxWk5W
PWlBrgtObWTCY63hw5bb/EpzNhZiJ6IFqLLVbtYqkmYbUGZ3v+dvVKM5NAPJ7pZUoFhwab/Cxl8c
GNgo+xVq3/rppOAdrZMFBSuvzgLnUE4ayyxBNnJjSUgKp0+s3dWBSiyB8hk561ge97kFixrnn5b0
PWVxliO1rS9qnMVMxgyqE1EHpPkEAk1Tn/Qp6sE1RG0DECCL1cKZLRgfMRgCiWqZF05zujnPArBA
0SY1nCTtOiw85JJD0seOKPYmVLPWbuZ1vw6C9DTuk5OJZfkoTJxqTilsEY3GmCiXYrtLF8FfJlG1
xynrQ2Ez79HI9JwJdYhZ8uzdlO3fOMMxg9ECZaOSTFuTtT7Rb3tzC0bG1jpIwOL82pbFm8BIRjOU
0bFERFWl/qTmK7qKbfTMUXozN6Hz6mAsKCAobUmU4wdtU+8SQDFXUa4zn+GC3jJPrjSn+KBiGUHc
ozYGySLw7uKMoQ4HQm+SH03idhCN8YtFSG/gaKLWNM7FJHT2tBTdlbKdF3JRnb9KnDyK2muHw+SN
ZvxsaMbq5fOHH9bN/b/7C8Z/moCsNwJsUVIVDQbNzxOwIZbZZxOmuQBA359I4oftTM1OBrfNb8p5
P217A7maDmUxsRJ55g6iCrXESma97CkIJBnIV9HRAVfsOZIbVIjY0p4kSECTz9K4PNfTojhb0ovw
VGOqZHbsuSk+zFP9LWthErS5WXgDiQh0cxXavgzZYdOnrwLVk7pLVwLpeZPGDe5gGpRQWYhcPUsS
xKethG+Da810h6Mg6C+UhMoBhP7WTfO2pW9LJQc5+QGblgTeVJrK+7Q2ZNfi3N/Q09wz5SaG3n30
L9E79MW7TunKmKdhvcZVwNzcwy1NUBrUnK0ZwkeNiXo0erG73MpRnpXogeSpeNjhgFjCWIcljrVA
Q5eo1vnOeqy8TnCjzl1Me4URMtQRwVDu2SFY1QixSj1ESQWVIGnE0MrBXG2ScK+I5AIOhSlC5RwV
Jsen+wG+k4jel5Gej2MO9YvWAaWvbwTB4pp9XuuGkieojXfJmlyGoVc50JXnQ4yFWEKQCpTJ2jtE
xI87yKiH3ZqAp69VWOV1ey40Ha2gRj2UshJA7SR9wIJk4FKkkSqblAPXYpn3qGm+7UMsU/2jLnfC
THEFSAnfkLrtXinnPppU6pmG9evap9a1HLpzmZf7OYE7DiQ/GXw65IiX9Pgfmkx8beS98AnYru00
DBdj3sTHSc+e8u+ycEWieqw2VpjtqdJDIEMcZa0y9JV9y6K+1D7GSnaV+oljUn1/EntmTwHT5LT3
QmhaFBboatVEK8hRKkBkNZzLfHGSqUdFJsafin2312kp38vL5Fg73YCWVBIe+nQVXNIifZXQCEI/
Ziz1tg78FwJ7v+e4dtvkd6NlwCfqRAIbztF59wkgyAv86/EC/pz+DTPvQbXuI97Kn5VWhy+kU6md
dJyrTtVtKVQt4NCIjj7D2jyIvRC7ZGbu9KQ3vVmSW79trM1TLHr4JKueemqOYBV6kbMYVh6qgxn7
tWReaBug3C175+25LFN2Fb/A68g4OlaPA0hqwRJZovv4jiniULByU6HaoyIeHKRvXURnqvWSqNDn
4VeiPre6+qmayaLkdZwh3l1VQmpxdeNRlU+SUVXvsiXzO60zPcrhW1LlKXn5TQTUaZofDUUavXpA
wLkNS+fpK2UzCNhVdL7Q+XpjDuRCUS9WWzVOOWkXdDvI6xIWvrlliA1jHVSQktE+faRxVG+Zl0VT
T32napy9yuNFYqUCdDJy8jd57E89rQH0qYmpDTbVR+aU4pdC19rLkIhBkuDkm7H2NMXmRyReNO+g
gwGoah2N4YooUtWrMAcTcC6P/7FSILKLrFPSBcrvSEh1sKXPVHi+1EY9X7RYonlD2XtjlTbUdtb5
WexcQc9Rqg/9A7VtvgJgLWK4P3fFsMLtFI1wLtqNugYMTCmAFqsnOtFoEzWoRU7dV6YMKkXimTPH
RRKaKmZ01jTqxnYSFu2QF0FajaEJ9VStAW6O6fqNqqObCvuIcE71+2aU3L7lWLfex+VOkzrghceO
hs6WqtTZ8kpTlNxJTmY/l9pTWdDqXhh5NJllmh4jzDK2prfWmq/F3u4edMrdN0Vhucnao1FDN+rU
VzoEldc4LSufko9PQ6YbFHnWF3iME/6B8rZBFbgpj+ZUF5dY6ICzJyzkYQDVwqENYWoR1flzm792
HfSH2Bq1B2MXRoeOv5Sd7qjgKb16wtxsZxO+pd7AojKGip4VyhBlYvcwWotyNmvKL9mc+314LVX1
nn5Eu7tLQ+nNVJ52abq9lBTXpIO6XcU5hTkn4IdAY3i2skKk69NWO/Q6QJWrAhYY+vwaG8pHDh/u
KPaEjWcu70X5XVdogS7toiOklezQrzBaZXn2chqdIUUCidvlNLXeU7YIGOvMDLho0lzroCG1IVDS
dLQTIbnOqLsnFqCpqRRhxnt/Tg8YkNjP6CXk0p21nVynbD0VcmLZVWKIflpIHhY7PuXih5ECcUfQ
Crp+ZlV17qDaO1lDzN4p1HiO9KnTLdhki7WNTjHppMMaZbbVHagyMa8ziIbiTsM++bR3IeHSpJW9
9BtwHAUcqDy8b5vxUjRrtBF7O3MjsENMuI9GD7AqKa7CYjwuUMvOU2pUNG5IgRnk8d1U+nTbRteu
GU5bkNAShilYVICxI8/YFeBCI0uuVC8BZRkkNXimxpiZnzUShqaXHZ7dBxwYintwZ7mPxVVn+ZUN
cT9RmFnYsoErKVRVZiuSLGPiPtA3Xj+NuvKcyprg9UZ1Ih1NnhfWn24unEwWnU9aElzilMPCQlxN
t6/C2ZWM/jnketaWHjEYugh42MtW0FWKtlCNY47NHdUA5bWtqWXJa9qYCZnkzXVROEp8q4clVGpo
enoKnLlrLoMpdNHR88WWM3k/WXMCBlah5I/WNdOZsFpwewk/r4hHgHPloFPVSQHJkKBiB8cIa0s9
ehNNFbTDPIlPZDLpjptOZBendQrE1aSzipRBmJK2OFg7lTJsCdk6fdEEUqrdfCHVQ430JFPrTSGc
3JNNlpQ0QdC9UlbNcai84OH2ym3BGiCGitXrYOC9aIdJ0ucGIl9mPTZSTvmqfG91cuFp4yBjstSn
VkN43M1BjbfpNil+jxT7epreddV2bTf5JS7R30y1Iypfa4v2U5PkZZL+RMu3qwYg2xngUBajVjib
SheAVNBDmnhp4NUW+r30mUczIMkZpvEMrnA7qRmVwDU4rZauFj4b0IVGs7tTVPp5j6frOk/mnQYy
sZOke7EWvtDu7qrn2CxF10+0X5qIC8kaLLJEmzrSTVFBwVSb4untifxEBdVuD3RjFNhEQpn2RnZW
xl9quhEE1TTaeyzVF8rzRh2eX5I+CNmbQrNPb06NL9IiA6LLOeHfKe8TqRIdhveQAyKxKiR7MtlB
cxTgSTLRjqWzlUWHpwGUwSUJQKl/dRQd1+spMef1JG/WqVgFsIrTTg+5IrMuqhbRZFGO+q6t7Hkf
LqQnEn+t2sd0307V4FV0Z0XOJeM1p7tF1LT220VdqcqGulMrByi33exphrhixml9UWoY0EP+Ysgb
QU+VAd9LEp+o7KZKnJTRgcZo/XJra6rj6OWYwKw+0/zHKZNLlNfdaR3BkHXliwSCy6EvTWfYPR1K
XAzJsaVupwbmgwP9RPcMaQSJidOdJ9/bP/QehQdIqxY5C9TWOinDCqKlU0Bs+F2SMejNQBHqzCg0
XRHjrI4cgdAzZilrX0C/Dr5Q+FxpyYX5lnUSVnTQo7qHjCvTR5aj8LmPM69oqzchUzxNsoCvTEC5
po52yJrxsUgSp5I71dEX4fOyphEN+L6hQYM4K+5fxVw5W5OrJqADurQm3STR9ZoudUvBP5iGhQVW
J+e/R1GHoPuHZA9RvCkZJAoUZOBEUP92ULmLWl/2Wsexep4/5WZoUHiUHaQerQUE0U8fi5l6063D
lA3JU4pXmKiiv87lCJIQJ4Bi5k0yC6j0sE97R1mcNUuJhVfCo6RlO/l+v38pcfR/cjz+Y9Lo/6Ve
CxZ7jHxUef4+tfT0tS7eiLfhG43Nj5mlf773H5klGGAsbpJHBmfU3/sq/KH+l5W/fc8B66qskTs6
UvB/ZJZk7W+caYu0J6YVgqmDCPtnYol/Qk1pmaKsWKZuSvpfOjjnlPqnGfmHVF3UpCMt/EM+SdsX
1cjotXbNo+zcnYYbBaIh58oIQGzzKp+Ov6o388bCpsTTh5EcbifpCfSJdBc/ZLfZj736ur1uYeyt
fuXld1AJT7LTu8MpvxRvdNSEkmjZlMC3EeUj59xL3NUnFPRppurKru7ppzmCCB+qzsTPqysHrVs8
xifZ64L1nDqb04XdefBUR/CoB3TTSAg3Z3eptQz7aPNGXwzUUxcUQe5unuA3oX5qn5KT4kpucRsC
MmDTVXLbiEDJJ1F9S25zY0u+4o6h6grXo3YZbu+luBphd5NPRFZBd9uuEI0i+p6dylsWzWHrVyFH
Hz4OQEinulPzEN8Lt/KJpo+35lqF3WkM0To4Et+TE0hPuGqB4aBKRW4CAvia3pUUw1Ifi8zqJb4n
JLbXT9UJobdXeDkfq/iD/TXyBjf2n6EZOVKgu5kHG+0bjXN5RRvq329D9aSQT3C7QHGpeLabaPA9
Dq4v6ykLaIzmCc7AN5sC/FB/8YncPCXoz7gBQR/qH/ozdb4+yQZXORUXw1t8IygiKVju63DmXctj
9ZD6e2A9EE4OEX7yA7kMh4aeJ/yJIgDE49TB5s4O+EY7P6Wn/ERA8006FfcAhz5bH8cQBH1AGtGe
np3EWdzRNpzZ007DZfH1O07s/dievSJoQ5oBu2k4XYyH+G67bC6sNF90FQf30NXv8kfxUn3Z33Uy
WT7aZeFlA+1y+hsUFk+7KTfrOkTFU/tSe120fqNBggPAxq34kOw+PRNDhnmgRblHAzmv8POretXc
MohRHkxuq9rZk3FvRD1XA+EbKE6Bj3FfnzKXIsUgc8VXNWxP8nl5pQTKpXafmyWY/Zzx8+aKofpY
nZVoIhGDMXbMm/qIGxLQnsvL/NLrWCciv/syndk37+E14dehKnhAJBVk9Hs8qYHgZ3fFU37NL/IJ
Bum1OZuP+dVgBfSXPEpP9Uk9D+cfzNN/yOABHfzNUj9OIH5Y6kszyY3edNIVJDNeDKtwdFuXDFUI
W95uuYfe/fZtDDLfYFWWURvRbNND7kSrAeGZImYbx+MtvV+c0hFtwR39xQOy5hT2u8zN/MleHAIh
j654WUiwGbHC/CKUkKLb+efMA8nlFA4tNx3JVXzDJ5TneSvM8vGsJqcqKBy0KQ5sVwcJVkB/2Qft
jOrJg9oRJEEWZF9BfJbGSRuc4ev+qXqZw/FMofmLydFNmAXbXRtyKOkUjTOfHwXHcIR3qtvzuzGM
P6S+HpVnfEAndpsX80NylSPpRk9Lk7l01e+YkFESyc/7I/GsN/jzyaCTbZhE8ym5lOf9FvuDr95p
gcIxFa+mf5tDK63rGsB5Z3qvx3rwZ4ekHL//Ntml8/ahtD/XWIWFtbDZHJd54ml0FfvLt5z3Ly5r
ktfGDspwZ7Mrl0/yhkg7LZc8nIMcw2reunD0V1fzZ+RntuQu3sSLM79W7S0E2+4J5+SVGee2zhuU
2QjsoANIgZv7gg2/qAEP5QqE77L7szt5iNS86Wzdl47G34rb7tMX0DMfVcMuA7gITD05gNDvZi7U
Eq/0oPvZdSTcbafjuuV1+5SQeLJhXdFIwMm9xk89lkDUhY1HDjEUvdUtbGDhbn8jFHU5tPN6d3FU
RzrTAtWhF49f+Iu92L2/BRNbzeARudiT/S1hR6DOxOtsOkxGkMddNGJWlPMqepk9diFMrmfjQ+KC
2rez9z2frrlKJLADCUxjiNYeMi43fqSqxKZfciCE5HTd9NS+JO6fuXC4aT+f2P1ry2RT/mkdGVnB
KZEpXslbXcEuOUiIAhoWuF1YcZzPM+nd3e9d0+EbMJSTY1xSngQFDgwO9GVXcJ+Q/PiTp/Fjxmi8
o9Gbv3mV/aV2agduu506cTAzkobbBuVpC6czHXxZcrN/LFlyuu7qfjQDPZh9tmYbAJVPeo1dcfB6
n14Jx7Q5Nkn+wU087pDNdebdekBiMjJPMYaq96lDw1zRftAWP04nziH4wCHUmWOiU91Wv+OnFKPZ
eQN/Jq8nfRpMHgAU5/gVM+jtmM9DSL0rf0edFBWPKh/UIc21mBIyl8kj3FO+7PHhnSdFOZNldP/+
RXIcBaIijAGMTbd0d2ZlTvsk9UqptGPY3buJbyczfXS+DFPrxqCxiSs+1otvztrwm7f8mc9nXAnz
nNjTPTEY/Z3xBL3hZfzRHbyKE5/HcDOnhPvyJfZMr+OWtm88Fqd1WYCfID4kT3Fipy/DmVMNVw12
F7mYwxmSo0cVzxnZJ7Zz9Wsep8U0tXw4EpKrYvg4OuLZbsdEd0VvdjcWzuYIPJnj344xQ/fHw0z8
hL2DKjk2RkhpLASIEaxGFl1EtZV/TOXGg53KYm+4SM13qEBIXCS7dGM3jo6vc7hKoz+dtxBLwNPj
oC9ggHgF6DymHtVMDF4d7e/NK4VUDMfAXZs8e/yJIA7aSxoNp+6YqK4eCHfHkzbcLaQBMxPW9BK/
D0qvd54AWfAd4ErbtfONZje2xe2mWIWCNXuMBV1nuGmC7O+DPHLzBf+J7AMiHg2qhp0Jy+2E8nkM
9FAPR3blzI09KxTO2KCzcL+EQ0iPIP+4loqXd6wRCl+89PvElNgqFm6UuDPodUeIQCdxNdkj//d9
StQXbFNYHjMZ6yIyxVKMR+z1wcgQ43c49Lt2Bm9/v79PI8RNpFkDzFU40IWJrS4PDOa3GtBCvGTm
iezK3ScKraPep46H36TBEgqs4mOmZjczkE+zL4S9H8bOcraiIUyDYzmMvAT5uq1ggWcPcb+b4upi
oh0hTKPxs4oZti6HrSqDiSGVmdLHVwWk59aMKC0juYTBrJIZy81jRAOW1IP5sjyoN2waz5ouCdfK
Pca75WZUpwhxf10+zS7chSeisJngI/k991EH5TEeDq0O2MIHFiSmPlh4LstN4t2H4af5Ku7qxEqI
sUUKd0WHROYC2wpOtXnVPussX/FhC6jJwO5ubvsmBA1mjca6LP/mHTMAr5/aOwzPgg02mdLIMLmy
ZRs+LRpwJPBfHdy2MHZrt/Utvid6QAyB6Vlu4+LMOSWDPPoMrCuelO+2DQzw98UtYbGOnedYrZsj
HWaIMs6Aleoo+J8tXx1N+WVAfcs+kjKmtI62Yxdaoif5SDQX3vZ91+NW5kuKbzHb9Nawi8f0S3M7
hro7adxoyTBgPfl3+vrgkptB/hzjYrd3VUAzRDd1FexTF+znXb/Wd9XD9nUND0dhxLPJcFf6EMvB
Uo8DiZdZN+iR85moxKNdUlBckxNdUHIfYYTbnGoffeIpOTU0eLqAP0rvKG+8Dtfha4q3vPlWwPGU
gxOEuPOl9AmpQu7FF2x4bLboM8Hs1F2CzoHnfiUqskt7wktqgtbPwh0PCucWPycnpMhsSmTwig63
SyA+6Zz0+OOPtviFDj3EDBYZncNvaT0ekL9dp9t60Z3cBzrg7Z4VcKrtriHokYGPlz04L14cKbFj
3dpQCXavw2UvHE6mz9otfqbQd+QH8cl46fQX0k36BUfMSykQsjn+JJQgb644RAF2xrAAMvH05xlj
Eo3nOGpeGF8miurKdxNRSH2W7xfBNikcfVEjmKhn5aP6xXxW77OA4eG1+VPC7egfsq9oh8/6fRWg
F/Orws7I2nnkfpIHwSMjHFYBWyRu5uGHSiTovCQQvI7vWeEpJvyas2Z+Lm04xG5sfx7DAk9KC/iF
3TmDfY9v+gY9nCQ2ldOX7JLQE9yZfCVY/NbDzQtpzKh2IRjtLLI+apqd8rb38lMsuhrzhB+aZ16M
z3c8XrT+Phg4DcwGM9lkDJvoiMOs78/N4gM5AH1T1zPHyFdEPbRsvsQhnXTt5BkEskzb+GgPUr9x
ajf/IDEfPq88xPjz4i7+6r1RoI1R6G3TNlmJ3KPhGB4t7W2d2TW4LXN35G+be7ih1F3a6nevkYpI
LkHxYgWBgJiL8BJwdyD7QAj47SaM9vhtwKyOHVh9Gm5wO/LnKuKQ1UtB3frrt83vvZjLHd4tFKiV
8KvjCiWfL7NsTa7EXdgWtX2h8CD7ut/5x22M+Mk5+asv5WN525JA9Rs2t8OtwwnCrMXM6TYkEL0a
HrMds574uQfimvWAlN2XeE2LbWDP4cExd5230VHYaLl551g0LVfnyO+70w2EFmf7mNz7aXdevuXB
4c8ew3WEIPCsuR3q/9ii6XnyStaej5xPiLVtGhGw5+FGO/w/Bgh2rp1jkPDOCQRkfkerc4aMAxd2
F8sl5Y4nfXh1wjl32NQIRik5pm8ie2qBJ8X3YNAJQ4PaG7nZyd25kdaJMfKHOwg4A1eX6gO/e24w
/lZUBmvQc/u7h7aNV7L9OuudxhdQQ9KoUfHcRYwXm9LiDe/gBuN79I7J3pt7c2CGLdEGG2lw5F/G
ID3MsHeMMiEARhm34DJD7/o24DEKfsuFcm9hb8FxsXkDN4wj5aeReMpueXT42Jy0ZL5sE4Go7sqX
gcjktV8JtdlhjnBRwKv472EsdZm/CWN/qYBCJZ9VW9NKV5xUPM1qd2oSS+zr3hf8FI8T6Y09hB5n
BAA8AAPPaiGuIOhkfZtYqg73iZ70+GeHm7u7SVjeH/7WGgHIJ8MBgpldQSKXhGdq73fxS3yNr/3F
uusj2ZsjRE9kOCDFs1uQY8KpXk4aOaPhXfm8eUk4RjH+3uLoWGzUGkeiJqxOw7X05zOsEv4DM3Js
GtfxrEeHRZx882k+wjbucH5dX1f73mATqoLhZbdpoHXNn4avxzYgPR/7G003XE5lQslu2AKGB+O8
2p9nFnfFfnCYKsvW+CMedp7djqInrIMWHlIM/hnJCSa45MW5m1Jlgp957Ct0nTwLWEPJNU/6NwnH
l/yR244Y7dyvGTwSSyTpji1lJ7BccFG5vkPmxAEMzSVydzicVv/YlFbW2+JiJnjN4bbHD6t/eDcw
sg+v2Zbf7e7hGxzpO9lr/QFDdgwEe2kgBLoPAfz71wGPiVPYYaZ4IgPbCMRtj35Op1p5GHSWu92Q
ykKIwZpd8KSx5CsFCcFEggjpyxNfHTMQ2/+LvfPKjRzL1vVUzgRYoDevEQxvZEL+hZBLeu85ozOO
O7H7UVXdJYWiFF19gIPGxe2HRqKUqU2zufYyvxlmzZ1wxQyGeADNYe1T6uOltWiWHMyLnnipzPg4
qLMwiCFXMhfIC1EfjXkkPF0yxDHHplrgHlDhnWrVhXWZ7cT74CqGIi+S6gW7ls97DCJQIN3pNCYJ
y6YMOjEutAt73JMtfy4otTb9xp3fBmSKYOAmUBGIEdFVp0+9dTEGkOVY2lJc881iekcJSICZtRdj
iliT/4wpnjLDD1TFe2YdzWAMT8fEsOPB1SuOVmIJ6BcunYhAWkYnh6QuU7ZjUQIkiJA6Ri7i2NZ5
jfbuZWt3xKSx5RATZqAikM/+/LUyqv+Lr/WImhmHmRZGnmnsnHfpQl1jmUMbYsz3boEWHbAhRchj
PthjImsSGsfUUponl8JFS5e5etRW/kG7TDd01a6GV8wNLtpfMDLmypIzfmauIfvPvQuH/vGYPWCh
u04OzSbbSAtlPfxK6W8i3zHFl5YuZz/3VzqJYbWlgCaNoTRegXdZUMTNi2V/EZFr6JfFxrgFw0Za
Wq44NGfhOmWL+FtMeykxd48cjoR+W9wz8GVfzZjVr+RL+bFax1tOIRJambMMyAlNzpzWBFC+lXVl
unb7ilBcvsrnqHdurItoRXwnitM+p/OmXMj7cmOsKL1nY4EfLKzlxyv4X5vh/Acif8HCgqFnkvHX
45nr9PW5/K+39//a+s/Ja4p1yNcZzR+/4I8ZjSL9ZjKUs/C0k01LHHmKf8xoxp9AbpRFINoMXFR6
QX/MaBTjNzg0uBxKfxpm/wH+HX+kcI0gZ0RZU/iFfw/7++UTMkwFTjXq0JqJ+L+ioQn9te8ki9aQ
ClqUXrnxL4S4OhEfzLC0oWNOuyiZpQU2mThbGhExhS5H4hSTT4/uROv4SCXi+xUcfcweXqSKVXAF
KDFCh8IfAy2VFJZNu+tXGkQ3M7/y6yecj6ejwKclvP3v7uEvc8h7P/Sz9zf/+dgF6T9wp8OaBaxm
sev+eqtvnoEu++Hn/f3nP/t9gxvmbwa2QJooqyoNzQ+h3983OD8BUy6q4NfBhaIBzFf1jw0us8F1
xbBg/crWh0PRP9DtH98Lts5YtBsiG9My/94GPzWZUOEBH+0rxwgMHBIBtLhRuyv1gdpUAGXkNdFL
2EQLdF+wkB5nPyC8fWPlo+Jb6/FaioSVZ3pI2zSVt3bhoS6NSKabYoZ4+2hSssA6biK3sbzpIjCW
/GGmlMmDrtSHwjO3hlQswly46eQi3klYEU+NEMeRBLptSyWv9lPFvJY1761DKgpMZM1/K2/DIHnN
YwX7SymwOy9Itzy4vS6V22q0gcQtbdQcCmguefncVQzE2QQk3yxZtANXD3Btpv1g9eYU9TestEde
q1u+C0V2bUXtwqko2LIQREnmb9q2gh9FBtojj+e9GTimCYlIa000DqOybRU8ON6vuoyhy5kPLQ4K
U6Pz733pIle0bKbWzTPePBQ/6W2hym9agMwylMArSRwwwGbslZbBDfap8q7QQL51Wo+FbjFiDiIy
u4QRmdlXT5LfMFeoUmnWy+1dDFlzgCm01nUtezD6nqFNHDSLKi6KJwD700buwMxXRUGOC7YDdyFN
hy/o6ipjGlOeBU7hLWQjV8m2h9K8HFop39d6zl+Uyps4bGE+Byoc0zbf1AjfvPeYL9/GguzfArAO
llIqbiM4wnbV1uni7weYv+S+fIkep+EQ/7mh40chgMtnIfKFV89/RvO4PhFB+Nd/RBDrN6D/I8Ue
wuBIdOdT/SOCWL8RpEwYLvz/0RGp/DaamxngnKGt/I5w+McRKf+GLgAwGEPilARu8fciiPZXEeTo
bLTkPgsyiNxLKYyQ//Txwkl14N2h5VsHI4hNxJz1wt0ZouEGmCFhNWINSGgGKPRfGU2Rrguxc+80
NdXW7hA9BG351NV5uYcsTp86iW/0okGerYkX0cih1gC5T2Qny6aDKZDye1Wy9rzIuPaUTmDsABLn
oGIXWYEwlJI1dFs1tZse0gPwyvcCs19b1subPImeHBeZNHMA71M6mTMHAkwbPEZQLoDqMW2kvpiG
mkE0dIMdUMPSlsoy2MEkS3eJ4/XLNMO2MRMtWgNhK773ns84Bqr8q+YnzqEx2+QKhKrGpKHX9SeX
U2HthoMxy/KRVyCYb1IthKhkx7GRUjZHvl22AuVSi/yAasbhHtvDYpP1SfIai1hMRkN0Xwy6i5mt
QqvNStNlgUkERjZmtxUsSVomrq9c5WmvzKjRhnkE3W6NI5phS0ZP68qCbG+Hjos2NrtpqhuJhf6p
ObQTp8JFU07QDdABmu/hEcIV8gvvSmmz+rVUhA4MJpsomnimmGMxU7RrXLzSNRov+kyzSmxHcXoI
7MBp4nWmWd1lL+jJpRVBscyMWmJ+HFYgaPWwXihFmuzUSpexZRaDvY4S1X3tN7hUCo5xrWPDe9F3
kbBFq8i5tQrsrYtUYxyGZhqC/3F0MWRpuLe6nD40As1b34ixYC/gb6PG4Hm7OiNcV0FDj11H5BBW
fopnEIBCfPMkQng+0H6UKkrRYcjeG8y8gBYjhltaZn+H0U2yVhRFnrn4O+26lIFryK+FCiyDTnY6
98ovynRWGQGzn0pxUX5Dzcnpy3ctdpiSqVDKDU9u/40q4v/NAEkk+evc6vCcuCfCIv/mn2FRBaPF
jFjXFeRRxkztn4mVoUmIbIHUIo3CqeXPxApvF+S3+J8OLAzoFVH2H2FR+g1JFOwGqUIkRSfY/q3E
Sjsl1ERiNULZvoyqHVclGfdJrIoQPVy3yhcVENtFiA0jaJRcWwj4pCzC1mymSYFDXO36yPJaaj3N
XPTr0I8FBj8Id5WJCV+oe0+JkjxlspHeDJUU3KeNLE99XCKmvuDEc0kbqllHlonYPdDmDhYA5sMR
tgSiB+c+jwxm066c7WvcsNB/Kp21pHXKL2JZPO07x59nOZKNWIvp7UvfVuK6TgImWNC/ZlY4eIui
bkjjSFPXGALe9GbQ7D104e3KjKxrM1aR+seNHWlPTQSH1RaKXRpxuu2MVL/LfZkROmxeFKQ7a2lq
ujXPLBhkOhrXGEQgXyViyIabl1WhqK8iRiHjBu5bHcLuvte/o+BRz63CoFtroqifiHCFjLpTSKms
eNkWroBkNGkMeD5qHwfXyCbo018g28leI4grIuKkmpTOw14wZmlfN0vHQ3aAUikBK58POBwafj1F
ku46UjVv5qHf3A54xU+6HGH/2m2jJYJ1eJhVA13yKoufAIkb1ybOvwss9QYkjS1E8S0Niza/bOch
qPC5aTblGnGuZaLLD2YXejOp9Oh+qnU5zSoRVJKjIkOsqukatd4ObpvQe/O6Mx6ktrvx8mBhdlCg
cY1LoJpa27ii5YolCbM2VdWXyNfseJ0omvT0o5BK2DlSNi/cdFfjPwgRJJag00BVKYt4FCelOq3x
TZpqGGEdYr8ttjVOdVcIYH84MtDurnAQLZWKRhbiDWu3o9ZUhxRKliNmd43RZoemidEAdWsDwoOp
05BTKodkMsc7q4XwEnR+cVfXcA6MoQU3iCHo0orl6P7/J4s/RsHJc/F//ttPvgTCf4ZATfyNWMWn
B3N6TP8UYtDvIZCfwMKgbYLG0wf29c8QKGOJRcflzyBIx+WPEAjAFWEEWRVlEkNtDIJ/JwQeRcCx
OkURCtiroeuGPrZyvkbCUPPdoKnS3LaqZGNVGZRJr1q71jZSr4ds7aC+Upj+tE68JwsBzlgmS/C1
e7xFJpWCQwwqpqFabx2cVEwnWaAWgRh8OWnAjrtFtELafOUz1gx160Xt6Ph7OPUxAkzKlzbNF1CD
p1B/p6XiTYuSaTkaB0UY2qlSHmJdWuWugONHBq0seZBIehq+klBLVnjJ8HcH1POdVS1J8y7pV0Zc
r7yQub8HeygsoGr3dl3B9SXHjdXqjFjM+No+QdX/8eBMel8ETUM8VvUWXCUQM5WaVgtuG/lVoK4U
B3dFynExdIS4JofaJ2MGa+xNXbtQRRemqIe512uowtV19Y3TAc6o6fFi0V7liOhDpuyp3wLdtQOE
pawSlA6azIF24xWMzHvqcGsz6nJGCG97wU4HVdX09mAql1qdvIrBOWMGNuBP9ygdVQ9iG0Zxo3CP
2XCZ420eauGZ1tmRusYf2++fT1E62n5D3Wqh0rJCBEZUv9TNW2QKz6whnVuEj+nzaZ/L8FvlomSR
Fak8qlfLcRzCwJi5yjiZZNC3Cs509mWamN8fHrJk5Dd8WxZ9ya+ryrEIQ0Zwc7vsDJR5SwWvAWCj
ES+9UVBj1ieeEW7j0U4xKUBxpmDDUrS/PHdbx4AE6uLgwpJVOuZfKZSGDk6U9ujVfGCGNR2QirfG
ystMlijZLxSzW7HizBFAJ+rP1kg95+T5NYTCKxpeq1KOt6KbzJPuAf7Uggpj2kK4DJJw6bZ3rVEs
AqTOHctdezl1WqluWrNHcUhEyli/0ctoo1dMyBKZC+TMqqCmeKgWyf6y8zJE1HA4NmBAo7isP6ip
bCdSPh/wMjZScSKRaqCJtA8EY2H0TLdaaa860HMMRLHF/gUa1cwteSPJMJVSspSaUXmNKGlTVfxj
Kj7rIkuf0hImtaFcKaL0ghQSZaPx3EfrFmleasC57lgoaUXronNmEHahCQrLJMkWSYNhPL/ZNK4h
20ySDlTvmIn1xWU38EKUp17FfJS+bIWeT6+nGQbFGEME9c4XlVlY5ReUbBOoi1t0p1aYR8wrvBIi
K1nBGT1QnoTkdNAUZl7WYj+Kq4PjYiL36Em3BilB7XrzxMSFo+2tOV6g8wEiajBQ/iAAJPnqNEWq
vMr1jaZLm642b9roNi3MpeUAIhHEVSh2O7W71NE/auQY7f0WceQuw5tbQc0tSEGaxeZ8QD2uNGeD
8yJ674kOpFgbb/kR0fp3z5Empp/eOFULiMYC0NXHSsgdGYvUCJ48yZ3lAxpiemenzibL4kMp3fNv
S9iQGKII3WPdvTRq/5xn+obYswk070nL0XNW82DuN8wxVWklROam0qrHLML1NZRJi1sF8XgvnqeG
fOg7AdNWH+CqGNih1R7CZHhMVfOXole7SBDgsbbqGX3f71+gQZWAKiFChLqhmUccjsCJm9ySc8IX
Gt51TpHYNatG3KnKudOA0/0oUI4rIbFIHikiAHlUTwhaMfhmWuf2kJtTHmXdIx1GZqfODMGbfaqw
Tkwbvgflr2uNP/8EV08rtEdT+qPw0KtJUf7y8u3PC5x+bH/ezNFj8/AAK6OOBfhGCUkzt35UVMS2
/Ief1/l+gnIjqoaujylDAProWX26EVfSqlr129xGS2IS+XdDgqdsKxICDsMAMdM8Z+N3BI0Yz+xx
RTJfA1EavEHH1/hpxSoU29yrunFDTMR9sHWvLTAByby7L7EnngQXApNMYeE+VLtk5l5qIFWCxc83
ffoa8B8RLQO9Ekymv16DkquFy7GXI+EnJaQHJdbQ1oWEikYKQ6BDIs7PjPsOD3Jf9ide+9449zKB
KaaKaJA5l3zFxmZ3okrdLnBU0vtmoTZvUhCvU+XcZOvkXvt0sUcnZ+wbLYxrLjbzoFMr5FTRucP5
5KfzaYmjTyeJm0yKuia3/Xg/uIifpPm6dodZWxdT1xIXWqveZAO46EaexIkGh1IEgxMAH6lmLnz5
buTLR82Z9O7kN0BmrNGZNS1dObqqIK+GgNia26nQ4+h+Kw3B2lAerfbq5+3wPTVhR35a5+hjjmur
b/BG51szDz4nnd7BJ73+eQ3p5CO2FIX5laaZzEO/bjldDvohVHmLQNs5wxFRAB2X3es3+UM1Cy9x
WFoauBs9ZuA5ziw9Pqc/ZZl+/+Jgc9LLoVSx+P6+Lt3GhGBXIZbg+AGEObK9C/oMIx5vogL2kFY/
r3dqv35e7ijnQpslFfSc5RoTrnTcLZFm+XmFY43IMYaM2pAWm2KUBfyYBX+KIUFeyHlHL9lmS+Lo
N1Fg4gCysaU7fQMa+sznIY8p9tED/LLc0QbxO0FI0NjBeBHYcmZrF9JDRNYK5HYErRZ3wA29Z38B
exmM3L8AJ/u2PNbLn5LYo63T6L5mhb6X05XfD7jWq4Iy//mBfv8CSI5J2Ri6ipqChfvXHYK+HlIG
Q8T3j45DHT87ZWAbZjj9eZXvG+PrKuP3/umthZWD8ILGKimryMJT4Bbntvr3N/V1iaOtbpa+X6JM
MW51zrCtD4IYWt9cBr3y872cOEJYiZ4qnxczJxAZX2/GiRJkEfqY0hPwVQ96a9McoLgsi8fsAnrn
dTt339KbdqVusl3z3jy1y3/hy/4eIb9chHVUG9KC1wpTJXK1I8UDGgs1Bsg5YSpdK7se2G6MDefE
nP187ydruU/3bh0dn+kQWj1uIGQ/Sb+PpAT9pJjpzKK3rov8OShIq53OrmJlYTg3uX6lGgG6nCsE
oc7wBaWTWwp/TVFX6VTrx6GtCSOyXqo2HgCA+hVCiND4YNJNJFCqze58cDu9Is2GEXAywm2ODyUx
KAahHHs1bT5pSvQ+QtrVftXOKi1HeFiGCW9MahmDwZKiybcWQb8apa/9zrz9d97Dp2s5ikvoufZ1
qPP667W+mJf7fHqDkxT3H4OLJn0CpXtmxZPP+9OKR4FCGBorSnpWpEe9yC7LDwwn0hc8b20arQWY
MGdWPLnFgZdwZjKClZWjezSLXhMLKaCCh5/GgB4qhQS7WgWiL88T8IXKjA/rzNf90VT5GvH5sIzx
tERylBbg0Q4HLzBksY9yTbDCtVedDUt9G6+0ZwTN7Z9vUB7Tt5+WGn/+KSpmdcNh2Y8iObuRSqa8
YggG1BVw7hywL39CfBCvnemjAALSW6OpUJ47Tk++1U93e7SnHRkDLaQRObEfRkJkvK8Xwj65HyH4
9bbaFxBsfr7pEwf41+d79FYNPenyQeKmR/RzB9Q3umiW1tRYyHZ64e3OrHZyD326v6Nd6xqo+/jj
/YE3vekIkemuur/EiXkug+aFF+le/Dr3Xo/xaB9dtc9b6Oi06w3J89Fs4tRehNc6N9jBkRdXKFct
1E2yS6szWcrZBY/OvnSonYKTfDyRGjvdjwT87N6Hz2GtUeZYxC9nnuq4K37auEd5Hp7OieanrBes
0JfiHQLZBqetwhVRt9kiPRfrT79FQBxoTVgi6sRfP5ROLQdF0XmL49neUQtvJbuEh4RML0Dwbb6q
FuEFc+Zz1eKpdU2yIpXTHpuiD8r6pw800UI/sayB5+qak4GpYV5BldDvZbpqPz9Sfum3Z2rIzFY/
QJnyWJl+vUcpppEZ1B2QbN2DqRHVqDHhtjpBJmp4xwHXtsR94eYb2appl9XDtpY1BHi6GfPVFbJo
NO0RABaFdI/sZthmOJwhSoz0uWS1yzaNIWNk3hP2BJPYU2j31EI/Mbr8IaY72QYCykDNRIutWRc/
RKZPT1SYNuYbh8y09mU6jd6TlKTl1MlnsY8qWh8pzkx0nDmq6/DdKtTvosS79Pxk7qj5TjfLZzwp
V6a/8YYIBnRyR1iY6NE12vK0nC8TH+pe8eKM5mH1u6A36z7lMDX8tzBCb9WgOcfxPkOU81ES+gtZ
UK5079rLIGs3iJjSoUV47UZUyrtAuG2yq1AL1mL91iF6lRrStVPhDigUTy6uGpr7jGzYopKGuRt6
V12YTYBgXFn1Q9BJ0z7zpy2633F9MUiXWc/3GsI2RcwsQx20btFWL/V538NNShB0SK2Fqe9lMDq1
CXdeDhaKBivKLG1R+WUVMBe6neVENvLiEzWVFkMN9yd7wQICn9lHPTQu3QTUeyLNsWWb80TnATyC
JKX1WmDlmKPNFlreTEDcvySTQo8V1E5Lw/hWldLFQJsmLW/CEbnnJ3d1o8zAok0zfdblB7TcJgV2
7obzVkmXcdtMRPfCUiTbla7SOEPESQqnRS6tBVQpPQ1Sgfjm5BB14gA4EF4ZuCMoic3c1+5TXksP
EiZGo5TNngccUEEzlytrn2QzORP2aazNWjecZhK8CiR3taibtRWkazwzXL2dlKBQhg4CeRdtqw6O
vJFjIJ3bXfhqebdDIF4U1lOi5VvX8l4lJErjSr0Io3DeC/IyGupNB3YGc7W6wQ6zhENcFNOAEGC5
Hg484qoXrgw2T+cfGgZfol5u1JYCLchsE3Afo/mNUTvbIl1GSjAPouuMoDwRe+dNtIKFkA63pugt
ZezhhR6xMOQWAQ0cUJlc+Hh3ZsnonncjexdSJGJ759sxjBQZ0VatzzZJlCK+Gm9afKJBXdkNGrMT
pUQ6JTaRgq/STVB4tqAhlaQ94V2+KHhfIj5QYExnUlAi47eohgQ7UFLISJvmo8lzX04LM5u2wbAV
meiFZbQNs2eG3vO2Vw55oW4kRsUZRA3JSqONk6nxvHWceJcNeJ+sAr99dzUFs7yHSIxnCLS9pGK+
d1y0iAu8Lt3bdrgPXDaDMU+hv/moxRahN+m8p0q+VfQbmak4KCQbFNQ9evg0KmK4xYizgg5DMle9
NfjHCQNAjPnsfki2ZZLeyIn61OY4g7JffPU+SMNtkOK6oIMrCDsUxQROXsd5zP2XLoFaFqMU0Dwq
+NF3HfaPGrMVZD2zsZUq1uFbXqUHbFoWYe+zgZrDCF/TnQtXcrep+Cp25UWYFZNcSHdtxm5ACQz5
thdf09/Qh54jAZv6WDT4uzIRVm2db9waB3CZznOtZ6uGjSlXl6ai76y63rugnYIYiuhQX6rau+PB
Ngu8uYOYR1MG0yBMb/vYv/Gdq0b+paMl1G7q/lqPvUsDg8mqFSdmhSiE0s9BUQBLcRc49Qn6e4vm
u2DAM05ghbewLgXBPVimO1OYCLQiyj1kHYEM943xETYkD2o7TBRTWOHvIU4tw0UWFo58vAHAjlWZ
OzGyJ6PWpp6IfiEKc2q8xpkbPUJzEooZcAtolOHe00WiOVWXb62U4Ank20xM4KvKSFJW0Lf77YDQ
p+o4h6HBa4/SEbvafB8G2McE4VRlbBKUkHyDneXdM/awXdRufeh62UGJFrn/JAjmRBOKqWFux44n
yJA2fRpMf6uH16J0sGJ2uEIjxlLxpr5S2ASO8asq00UfdGtB8XDheB+MBGgHgj3Fkxk2eHGwlxOs
BNoKUB0aiiIidYPlHkJPucm8VJobNShfOHzaO4YHTKlv0fXetjHUyTCaDph6R3Fhh/4LKNx1bz63
wH9dM4YJTVc5hCvdzWrLf0pHPmuPekULBY0xJK6rD40c7Q3X3+DSvJUy+FYjmsVDbaTVHmWjtK2x
E1gdTL7jyr2NpOu0hAkZtNKs0KN5KamIHSMK0ry2ugG1N/VSZI4rHJOkGKKx3iOdYLb6JNWxnSkr
vD4r407wMftQh+Ddac0MkX/mFPAjuJW1EjKfAktD9VzG94Hw5Gb5xAX993OScaJ6R5JzTL9lRWJM
cjwnUYR8CKMSi3XYWosi3oYUzeJlCastTKbqXFyyHQARnEv5x3Twa7r4ddmjlN/tJfQmnXBcFv0A
3v8vFDOW3cZfmIiofpSQeOmuNPhz/1YL9Ms9H1UAChmJJqYsPkoT6GsADXaIFtRHn+A6PZxLGcdf
99O9HuX+/NUqwQgIYYgaAoAWLuvCmrhCcKZMRQvyzEJH+aJXMrNMXBaKnFfDGQe18rRBtDKQATYN
d/jLJ6jkQgmt3vPiXkBxnm9eqzF01WeCih30s0cQIveIC2MS0LOIfmn9nSvuotSzU7ytHOle0++S
+q5pfhUa6SO8ahkb4GIZVneW8eRUwgb995mZoat80arNLKuuouyq7nc9WLc6dxE55tSE4jCC9Rif
FOjDNKPaprtVjdCcxm6zD/rZgBlkq+MT2WQzNxxdOO8TzmvzhczBJ9ELkuJFEUtkv+m9OLmKuqL+
4qdgy5IDXmAQgZEcdAJ123TFRBmSFUf9XagukwosbmK7fJGCsBCMlwDhIn1TFBWBP53KWnyLWKyt
tBetDjk+JCR34dIylxy4+85H2JKhMQpwHHeZLXmI1laoOIHkBfNsV53zCJ0jnuQZJgRC8pKVL77i
PGXl1JfyR7OT505+79eruLsP24U+4G2v+Yi5Kne6cReYm166LugZDm+JCnW2fzLTYS3kMtBAp4Oy
P5XUfJuktWj7/gqn79SWQtOdpIOMgk/UVsusJU0ezFS0+3xrNgjrQ69EeVuEu22088LDtloT0JyI
Z3QrbRPtj8GcdsaYBSXBTsJ+U7ScWdlsBsW5VtIlhggvRRzZHelTnqOZGk88kIpCfWdodDnjBstD
kWn6pMZBp9KaiQJ/BdPUXse5zXy2eHMUBiQbKKhKW7FYgSvBF32wFSeDi8EkvVqWCkJLMGIR6ZzA
lmb+DXnRqWc9+V/tPrhpt5dBRwMdt2Vk/Ac5uk4CfSXzJvEtC9qVKWJi1SOQK5XQHLNsC+8a9mj1
4mTr3nmRSoY4PwdN+VRhBkRVhERg4qbx8fNPRWDng3LM84TH3pGnT9DDu25NJE7QBkKtwoc9DB0d
fbxRhw3LOwk28HLUB/j5Mj6gON8Cy6fLGOPBp8sQwFsbgct5F6xo9V6h5Ddt5+q8PqBac26tsYP9
fS1wkjS4lZFz+HUtD23WsnOKwk62PWOj9MpzlbVnW1MZjAcick2GNtZjAG5HWJabEjWLc42pk0cG
3C7gOyj4IiT59QoUajdFyktUf83+phEPopmTnaJQIGNRl276ujpzzyfjNl1dBiGSpMCL/Lqgq0ml
zyy0sFuLnMtPW0Rdrdu0bs+YMp5YR0FZ2YIpSQtZF8fWyqfXGKil1XVFXdhWfoMiPA5yC8Ptz+zZ
U4cDXQtYmVQUMFyOm+NmItXUTS17difSWaSreCEgt6jOu3+hNXziXfHYpFHvE5gVf/p6S42RF4lF
yQCu2LuAYrAfLd0xz5tJNROYkaImn0tkxqd0tEG/LHn0MRh9mYkyYs1kFNCyEZQx0rWOsgoKBgtt
Wizy4TqWn898gecWPXp1ReNkuuCzqAzVohjQZxCcnVvkCyF+l5xmKfhrDPZmWs+g3glmWUbbpLn7
H17EUS7ltOSVtc/DHsceamEiQ0WH2u7ng+Yw9QlRyNPsM2t+b4PBPqb7Bq4Bw6DflRs/7dlSaOpY
BYiIISC68sZTWcdT09x45m1v6Xho/yowSfNQaoQXoqI8FvnpFMzWdKxedNU/dzknAjKXw6djjqBZ
45iWqYktDgYxlxPfEZ1m3SZZpgiCjtqPZyPhuJG+bTTTwvUQbC6EiaNIGOLbJ3UBZ66+C/fx0l1b
U2XhXrrIiaF9Mj3zoMeX98NqxtFQT5Ulk0RZLBD+KrbFx0wrAaCKRk2HXkw9qviB6ft50W9rmiO5
lsCHa5MpwgT5+vWmwRA2fUhjRY7cieS84Nxx7oWNqejRbckISuO1jgOvxqzu6xIWwH7NM03at+ts
W20p/lfJPDpgF8KYoUNhECEa96LcFPOfb+3k9N6CwYe4sWiqBNyvC2elOyit4ox9Y1REVwWaWaj9
6hNlg/QVL3K4g/Q6Kto4r7JNw+jMjZ88Rj8tPz76T99N6gh62KgWPa95sy0RhpIW5Upenh1ZnThT
xjhPfqKCgyUEf11H7I1yaASO64+YAMpDdPA2ZILk3njLAu08RBGDZHbujD51ylBa0ZPXFbbmN+zA
IPtmXgpkRm36XiqHQv9VYjquxJdc7LQpHgrhV6Ufcv+6zw8/v9lvm5YS9vPKR1WWrnqNVWLJYOcl
Ld9H3bz6+fdL3860j6+C4DK6rpH2HVVXoDRFvCaYdnr0AaxXBO8PNR0QNZEWEtL+qgAAt0DwFBcM
TXkzY0r9rlglfbs2ZP8iUJGdlPR5XIr3P1/Yty01XheEBnCOJjyED8fnT1vKyCJoywJ1UGLA6c6V
VdGrNH8QQRIlW81C5Py9bd/pZ7IWiF1Hn/DRukcPPJacfIizjOaJdCU6uL++6qKGNQ7+xgUNDzCX
I5g4lp5pBd/GSDSn5aunC89G5WOcnOyzDoysICwHKEk/P5HvA9ujSzt6VVmG9ZybADNVu3IfKw9x
YW39QFiKOAYU2PEaKNi0qbpy1NWZlb8dREcrj5vo08uILUERNJWHouC/Ina3flJeaki/ad1l2kWz
Ui6mdZxf1qhxI4bxP1x8fGOfFu+RScC7ip0QWCh1Rs2qSoTdMNDPUyuMDPJtLN3JyNLC5he0c8I5
34uir7euHZ1UOdY2Tjo+dCNINnHN6M3bqxlyXsBBfKXDyUKxNYy7NBU1DgVNPRkgjojccAiU231v
qsZWVMRclRzTSpTWsOM583xO71iqFzbix0D/6/MJW68vvYgvONPMawyL5pEmzYvMRDBenhi1jjNN
ZEdDO3cK9OCyg9Rg0kXi4muIJQkY7PTJXKaCNbLqMgUf/fPlnYwvFtbXMqcSPvPHIVuqK83XwNHo
eJR26HRn5k00HASnu5arZZSeeRp/8b7+XO8oYY5rY0h5YyOzGpHS0ppihDiN8s4uKph9ij61MKhQ
w3Wg4ecE1NVVAMKiDO+5h9a5t4y3HOF9CaXSspxggTHz8zOIz2OvehRsoFUpaHYgc4NQhHp0hYah
pMIwUN822lurYBhH257OkR1IHVS5cJyRqeTWCKwK2sQKMTR3SFhi87YMI+D1Lo2vZWmmc5f3B0Qb
+0Ta6uVbid9YJi2zHo1hX6C3xFQMRmPbBnsxXXkVGvF1N43wcLIqhN6dfFNUEY7G0QQz1alXqbPS
O/TVtTYMPCu0KRwN7z8EkgXj8uct8f04HZ+ApQLGA/LH8Xa0J2K3kF3VB8U+TvH75xLpMrTBUQ30
H+Wldi54jV/ol6TsaLWj5635Jg45Iat1Dz0Kze46uIePQBZ0Ttld+lY+fKzECySJBlIjH0WqKG/r
2uiBfeu7zhYmxn37NLoiDOtyXm5JFBZ5glSY9HjmcX7Lir4uqxyFKDVuOzVKgd1WD+410scMvq/g
PgCpUV+LZ3GbrIVV+PePZ3C++LQqtE7otB+dCF1lZLWfjdh9NMcVRCHHFs0o9//zvZ26NfjcgBI+
8G/Hea3iwKeSEnAJgfHqu29dfJ8of7vE5vFhyqRSFtAIApbwNX4WhV6plckayRZJhOwSfVgAduUr
1Ndp9eStzyXLp87xLwsebcje9xFXGMEWwYpMas5UZZWv6BwjQP3z0/sO5BtvDToPFriAe78RUwRH
r6vCkHLU71D2RQrRCBDqGzt4o7KnscrOC82Ne/z4awMIoJkq5HnpG0Ml9qqmrTKZaehaXEt4fAS2
de3PLJR4kaVF+q9cRUt1GR7cC+FM7D+5WT4tfVSF4KYkU9qxtOhXW0PHdgPNPS8KZz8/1XPLjD//
lI+Y1f8l7bx6I1fOvP9VFr42DeYArH1Bdm61cpiZG2JG0jDnzE+/P+r49ZGoXtGv14ABz/GcLlax
qviEfyhcN5NY1LJ/ChHv7oaNS7fh60HOXSVIl03iZeSSLOTHQcbENTTsfFE7pDk83qHjsXYhk0iU
k78e6PxupBeM+TjG4yD3P45UAZaJ9YzcZkCTXtn1uwblSNTFDktn+XNTbtqNWOlMygq4+iizkai3
WKlvUBFEB39l/ta5it2XSaY2vUyRkc1P4XJHbjpLn7bjuzFn4byCtkfhTWPigDCJHzZoFnPwEvRh
4zWeOdXCcp4JdyaiNQUGQxLhTs/em5hbXi2JZKhB/mzhgYpPmpNjFqwF6Aybmk1nf+H9nT1wf444
v/07gwjGDytK2H35C3b/Lm2KhyFXd1JMw1wzn1K12QeNiCOgT6v9NkXgKoYZnY1EFnXt25VQbLvq
rhDv22Ah1jkXjRH0AfaCCwXK9K1u8e6soDxjxq7PNo4tHDoCeWORQOXNkNpDqx4GH2hGHuM1DAOq
QmbeGG3d9zaGgMiw9cOjR5RpxSaoKie1MkcAUh9q0k7PhAX05JQ5zXeJigiSRRA6Zfiz8oknE6XK
HsXOeKRaUlwpebkOiQMHmlwoZSyExAgynXlpiI7gI05+K2ufWi2emBtcVAFoVO2hKuTviQ6sO25u
rVJ7FKUC/mlIAynWQarkOfVFBRso0m201gB9gfiv9UdEJ0jFcGcNrkXV3cu+cIqVAA2x/m6UnjU9
u8HobaWNxk5jNj7oWs89Jl3tkNI4A3ChsLImmNBtF742nfEzSAQY89UqTXKs9xCruA8tyy7FioxH
gx38GyjZgw9vXx9A7GYIR+PcGRfqXZdUzhBckhZvZLW+Ff3fZtndQ2vZ1+qJLvw+DmnBWj8aKX7R
AXcUya2JZ6gkFnZW+LdV5u0zRXRC/LwHLTn6asMEHqVOQqgnckxJ/Wa60X3QRjbsS1vVJMAi4A+U
FsQgWLO6vMZuGW21Cl9L1Ho19G/18KLvxb1uDNe6F6x4QavWFU6yWK39jCZk1Dtlc8zUbuPzGeZF
2SXoNYvGKZZQZkAR6akMfllg1Fq6XNBebTU+toCjLKB7GUaFSXuRgGWm3zcaP1L5kR6wXXTotubD
RhKkC4HIqPf2yIFg4Ev/qq2Rhxx3gXSvq/dDZ621SHPCwgTPmK17LB6tGENYiPcS6XQUY0uLtHfb
2hgG2WPX2Cp9qLp5xddy3asqv2Wd1K5ZY/foKI2wGvrxzvBpR3YCaZ0KaoleqFxtAXocEq3AE5oc
wVOKnQmkMgK0pxioY6fdfS5Nb0ZLv4s6Qu20OovesF39uuAGS0miJB3nGUv7pvHtMSs+pvW+VfqT
CblasfJ9keAMFfUXrYuetSCthZbjE9/k6mM/QJ3e5f3lMKAZOAr3rpA+Kea4HjFalERAd+5dxk2E
6bUdh62Td5Mh6KUUX3jh6AiQykX/2iyQ60LRHX0K35aKYutjj1pHv2Xh0jUCkqU10CdF6jaKdBsa
/SmWXguAAGkxXoc5uKDMciwkyWT1qCvVSTK+a/le68vHorJ2ltJvNOl6LCZSg3CV5PUmqENbyKtd
hXd5nLv3CRtcLIyDOt5ktnbf1/IlpskdkhCdId52pbA1qvDGTJMruiB2gndVPt5Z3gNTBlXESR0f
hDLY6cLvKrgRNbrzVTBAkAcAYNHF8TZt/BTJL73xw9MQc1YvkgZTIcs9QsZx8la4HrXuGIW7Ln4p
8+u0lVGW+dGgYVAEfuD0ZngfVt1VPyqgng5SgfEWVMYh4+bCI500L0gevBofDra2gS4QRrp2i0P9
WO4BSTSbZOyPWif5Nmxjp/bbrdXiI2vVt256jfwNKjGg5qzxUnSPniz8HhT5UdL2YtisGt3fiH14
yEZvq4gPmsKRCyPYMc9DgTuF+yh5eAfI47Eij8y0k6TcCSma2I27zzXjtonio1lIV33WXKcGJmfm
YxlKl1F17RXPVfg7iZ4kBdidZ+2Kodop4qXReHbrXgZhcNE3D+V4Q1F0l5jqYdSLrehDa89fQOdu
5KQ8yML3vs1XpYIrR3TlB7cmuy23nizvZoi7G5TpNkWDJajKbH5147c6vyrNm7C8kfAXRg85cy8b
/zXs0nWrPCBmEID4i5J7MccRyDiNymPq+5vQxxLGaH6CymBN0diH626NL0mESkl7C9TPt110BXq/
t8sgx3+035Sm+JIr+GKa4O7QgMsN3/bBM8oJQGNOn89H0XKnKqtij8Z4HGSB37im9LmJ2vEukLxv
alleZMN3oTkMKuY7WrDJAm9jhbjLYGAhmlxLyJYM8VHSHjwR6QBcjxJMYJA6SHv5OdUwYwmJ//XS
sYZwhYzMVkmaTYbYXIh4uVd9cwWjWEfSL616KppgM1oa4pqYj4ycJORlxWElBchVGQZy/I1OMp1a
ObjeCggIWFKjuCyMYRVUKUZ7x8TH/YUDmwFJTs1454f1qRSfZBxm3QF0XnDXCT91dXzGLHjdQ2wq
9dV035XcIEJxIRY3ofFDV3+JLX4/VQD4Dxdf9xiGSJP3BzV+6SlxZCIabuBtU7yUMdEBhTNWvs2R
i9SbFjM4QCAaIYQBRE2K8eoTgR0DT7SadB3koDZSNMxRyLAauI7KBT7D2njsrMrp+8ouBvNWUqcy
n7XrrOZYIxKv8Y1qD3WIJAUugOGNa2Ivg1ODJd1G3Wsk3xtZ5IT+T0Pd60Py2CTVQfNQpgjCXZg9
BtzunYW1iIF0sNWf+vpyHPFiQ8tpEDgyhrlpe0BCknhUW3899D5oHSqdsQFYCIP6WroyhnTXAx/k
HgOas4nwf3UtDcCGey9hGV5Y30LUdEy08LE7qb1y1yjGwVWvlfZnXEVs/QABwWAjDZh6cOvEQKmt
Grkp4dETXuQQX4z4l17/Kvmq26C6cFMbu21vUkuT/Z1kHhTdPalFuxMLb5P1O7lInEa8bqPntsL8
Jr/P21cdy3o2cKj+KNEZd59i997vcS4afw0asvPei5Y8CdmT5wKRQQvEj+jZp+mdFo0HbNLtSnyU
9SfTU2ylAQNb4XgMAaCe2Nh8EozbCqS6pOYoqjbfe5PfiMeBC69CMdWorlHBtHWAk1Yf2p4c4dKB
RHvg3pUY7mXtMwzuK8F0ryIpQ5m+lgxbNXRsF+LihyKmo+2n7Q/Jw1NXKHaGn+Ccwi3jeXfJ0D5k
mkcN10Xav7nuK1GEHu/utC6mJQE6vPT3XfWzyKSb0XWfWEVQld4Aj72ShpXggrkS5I0MJr3Exa8t
drEsHsT4Ei/2+2pAWze8cPvEqdSyt7Wy2I309svIror4W6G8sPZhjeTRmPVO1zzUHqaNo/RDM37i
AGxr3cHSY66LGolYOlTlEbmlTSrB/sHEOEpxGlAneSTQrkUIflPH7cWVXz3zObCglfAOOmCZhnCV
ZbeuQeEoNzfWcKv0ydXQVVeN8dv12b86lmJgm5Eb6cR4rWBSUd3hp3oo43XfYySabhp0vjLsH9l6
poSeZnFR5dW2y9wtUsIrufIcXUng9ga3TeNjCY5b5LCtFEy/+upbbLS3iPkLkXwrGgMa2hp3UgMW
yQ+wWgamoplEDfKTKsu2pu4ajT547f+W4hO62Buz174bLRbXIfC2KHXBlO8a3ToopYgq42Ve/BwE
YgtrVfIPR59QTLroumvfand+ey0FhSMG0Y8+4puQnmrcxP1I3KBvXMa1LeODKAEmlN3vo4ipnjEc
swgeUKLtazDAHihzr/MPIxorQ9DeCAIGMNm1Bjy+1xMUdBCBSL5rAWr0dGpobK4lPwHZsy+13lFq
rhJPtvWosENpK5OR1o1444uJHek/Qr5iRvUDEsG6ie6lCjDUgKXq2o+eZbO7zuRh32Hj3nm4sqlw
Xfr6SH/Ujiti+eJeyPyTi7gDHtMPLefDiKOtNQZrHOTXQuhvtZhunv+9cG8T7+iKlq2IvcOFtMVx
Oo6exl44NhlKCdiejNXGQPNGDwEF1s2+KPZZneK7pV+pIBjs0Cyx5TFrXruwApO76kTd4VzTGLCV
BMK4cIdvvROJF+CCnKx9Qh8DuLDqBPkk7JIAbUT5Q4he5DiwWy7tFlEOLzDtVoBzpUWnUGPDGBX+
0sgYKVliJxqoZDlb54n4gAzp0ZAOOeyz5j7TT8MwIC84rkwPC5x4P8INMrBamfId3AGN/tbyfkt1
77glkqcZJtZCJF4P0YMMTrROH0Q5PAaq4PhWtulMXOP8kxLhUjYChqABpMc3GcC8ArNJLtOgPibZ
de19E5uHIJuCnBAuT09+KyBycx0Nj4WOuCvckQ7pUU+nzI3tlHhqFcq0PSi78MIqqnWNjLMv/siE
Y9vcFP7NwFN18RXUmVVn/rDAseZmSx+Uf+o32By+hBpOPuYDgokb+AsEUSCsTRMzpVG4MILB7spb
LUM4RxWuoiR97az7KlCPbnlsU65Mt9uIVrkt024nFaUzEiIG/i8xu59SqoSOqwufL8VWM8JWangI
w52HjGCtRuuxp8fQ7bQKQlYH+J6+4Gqoy0dB2Vr6pRrhOUZpp31kl9fNC7TPtaGF28K4qWN6MEO0
KxRzp4bpg28CxmzHl0Dd4XaOUkp9HQhD4TSRcRBRMPLNELVGXLyO+QS5B1ValsXaQ9JKCnTQiN4x
YiVcIx5JWLpDVaqbdHAdHaGCXL+QwZX3fbaXGv1ixFpcbi77/CaJKcUkqOhOZ8yuSJmz9FqEeeSb
/RM62E7i4xQEercfDCdoUIBNnqKAELrHCpKIz4ufvPS2IpKPMzyQAumyqR9QPeZUBq/BBCQVpLRd
FQLWnxX0FjFzCmhAQjasLHChiYU8UDZOD7fW6Mu4AaemL3UUyHPVI32lC+R1ueGkUaJug1LkfNTa
UymRdRZSdlACqEfDwNe/EFAyllwiFha49rPHuC+PlE+OvR8vVSum4sesOIJTOkA+HRSf8QkZVBmq
OKKMTK2igjUitkgfQ/8A3WHeeuG0nf2tgQ1VHL7E2nBf9I9Sky09w7l6ybtnmOOFakOMRyEi9YFB
wwqoq1TvT1Iw2pmOr3WTXyPBxHEAZ883NEToj3AKfVO8dwoUi+kERpK2Smj5RREspi7eLxThzvSY
3q/RXGxHNRKzVwSeDwEup0vylZD3Kw8ss2BpjoFEvHqqGm/dg5r7euRzFbYPI8+aCUlsNVIDNm+l
Dspe7A2njH82yOcFwNPqnoZfDbcuUhzRgH4lRCet2nfK96i/p0Ro11J7KCTJSeNkSwMf/hz0wCpa
qAKeK/zy8xrfSFO2AHRMb/ddFbDzoLSqHn0x7W5yvaXoB48IGydSEHAtB3Ejr6K7Rf71OdCCQZlJ
NZH2RYRpVm4u/VA15FqkEwEHhPIa8gz4IjFZ6r7IN3z9Hs7P8d1os0JzEJmDSopOEw72RYt2LT5R
mAUiqm9LRNy2bGOZuOKrvjDu2dP5btwZKIS+Fsx2kXEngKhX0kqF6QIDG0PsnXgx7Ja6jZ8ASeAh
3q/qrPFHMxVhCINVbQXw95PLV+EvnfalMWb7RR5EVaKXg47ihX9NGuKMx+x5WkfZPuCLilflf7CI
QAJBFOEkg1LYbMCwpGCWmgxIF2RdvxCh4PHVfIdJcNHcCXvl/uvxzpSbRVOX0OJHkgxNytk7G2Wq
XmrPecuy6ynAitOUNIR3p2Jf5n//erBzi/l+sNkLCxvIGJ7EYLnWbHrZXUul/vD1EOca+mhSizrH
DA0mcw7yaDw3cpsECMqEy+M7ObU1211/6B+Z3WRnvjDeuaP9frzZpdcMUlf0+T/Hg8e8Mm61G6z4
QAAKC5T86dXPv36I4KigV6Sphzqdv3d3F0+hKGVQTo3ueh8cqNxuocYtb8Hpkb8aZ3qN78bJin6M
k5BxCAlK5BuIBF6x/7Dbn+UW3eeFI3ZmUyiyhPODijyciCrvx9FatRTd0IcflyYoUQt3/SIyf2mE
2bYrw6yW5QrWFmXsXauBImyW7omlIWanVi/UYhg8JqFA3lbFuwiM4tcb7ewIsiyhG6/ysZh3LAXR
V+VUDwHCNz8E47IAdvj1AJ/JLvREZflNLY323yeWhFxIYerqzEE8UO5vMGStwcHAaJfBAywCVM7O
B01n0BS6Pnmkf3ztytAEiTm9lBqTNzTj1z6q3r/cixq75BrHUTKrjfXy9RTPdbLf99amZ3q3sUVV
MAW5oreWBdg+57e9FuxET3EU5enrgc6iHd6PNPvgu35s0XthJNMo9z6AH7UjadcDeyzCk4guOfq5
ZHDSgzuG96g2k29L2zB9EcN8+/WjTCPNDrPy/klmwYCUhdHgK9OcR3xO0ueB/lyw1Pg9O4gMPgAy
Ch3GOTIxH4LB7TygwRO4w9slCPgIuFpi9PpTcXAu3OmXS2jI80v8bswZViaWG61qYsbE1ByL7HQV
HUi6VxWeqYqT36T4ev8HK/luwNlN3yoJ+v8+A6bCVRiCh0uf3CWM9dJCzq54EYXdDlVVur/ARfST
WZxCcwGacvac0+7918uanYJRaAJDTBhDgrrpUeONBOR/w++wpFZBITqDWlAgeOwzbW2I7eb/toiz
gyH7SWGKwGhXmvS7FRtKicFaEpeAukvLONv0iiVUVqIyCl47Kyji/Nffq8ZCOHP2OkF6EaEagJQo
Wn68TkwtLYsSHQpMBuC+0w/voOCmarAurKUJncXzaeKkiINA56QI9nEsV0mFNEi4nK27cqMeppC+
OLl7Mv8NUYAT7mqc6ZeC0XPL+H7Q2R0d5yoYkhE8Th239kipQoe6EQ6LIIRpV8/vKOZEWMMnaCI9
fZwcJMBMba3pA43hBE6edIsnemfvyHi875ONEG6XEEBnp8bXB9ggdsJkZh+HrKW+kroRRcRqKDdJ
8OqJ0iryF9Cln7kwzAcch4jTHpi+T7pmCGeUce8SzIs/JiNZGSp+AoNVxZh2hdmH3dAgwHZbi1b6
kTrh+uuzdm5/vh99tj/FCOBrTqt99a0aT2F2g12ead5+PQZIojMvTwfPJxGVYJc5Z2tJWgLCIEdk
Jmp+WgirmGm0GV0dkIj34mM4F3mYmlfDvtXotst4wgm4ygjAfItwByhhM8Z0BwN/6jjStQcDLMqV
I3b+tVf7287UHM/UTo0uHdzkUOAeVdDepZR2REVnL6XpRRQkISbl9OytOx/+rC0pam27hu6IcPWp
nEKfC6/TaN9GN7BLrf5eRzeEfgp+sgXcYnkcf2g9nXr/xTBRaiqEML5opIvUuGt8GNaFAw8Dmv2t
TAJR1OXBQ2N1RN6ipSftx7hBI31uDsfWerTUx666hNRqo2p/0TRgXlx41yWMzL6z5dZcm6Wwk0cQ
CgotO6/Yi0UCkQF3bvdXF+MoXEDX1lKnrPX7ros3clpsQsk86uOLlf2URrRrEms8DU23Kyna4amz
l4LuPp3cB3FUiXXshS36zpOkspgtBblvENf5OX33quelLzRgvNEF3E3M1k222Pg5+46JtXjx2O+V
HdTsHeSEm2Jrrp5pd90EW8MZD8V+gtQJK/22vkw23iqRFvb5uZxPgRJF3IHOBrS62T3V1EIFdwn4
jHvyr4uDdwgw0NZ+T6bJ3qI87f8ymjYxISlDQg36eHVwylUrGVUQKZLtbtW1u0+QzXf69WT9XExq
86uvz5hyJvHD8wTXEq5/mFHzohXs/tjMJ5inFNLxzl7qEep9XTulSy24ui6k3klR0xqyA2XInLq+
RF22Fx4E3AN6CsCZ+aD7r5NNmobbj6zSfDAfkFxaA6IBgZQ7ZvYtK48lG7co+h9yvjPVbWrsRunS
KpBpMRwtfA2rZwkQjCeo7sL8zhWs3s/vDRf6Li4vPDNN04GLavKRL/dExjfRQ7bVV1OhpXmhpr1f
zD+mPfFpL1Os4kIDZoff4Me3mIto86C1PdUJ2pWxCdb1k4yQVr+Nf3neDrAWQ9eOv1ZAbASPYrmQ
y799074af7ZnzaAwlMrjnU7Eg2BXbI3LpsOfHRIMKp9AI4b8rUQ4sV7NS+narHDrxkfC8TayZ4sL
1/j5L9W75ZglsMbopjEsial2Nx3tYktH3L3PpKO8lzLiwHUHYxSAgoPdYL6Vq8sw2ywiVqc1/2JN
3h7y3T5QvZLWecOagANUYpqADVlun90PUfScC+lCwvtWdf1quHkGYRqJpUzDEQq/paAm3aHTBKPB
iXCFRP6vP0os8q550laiHW0q5DbuQlRGbpeqIOeOuCFOwQ8Ia9OY13akqGpMoWX9BdT4e+G2l7VD
0OE+K518UeDzo63kzvz99cVy9uAZ5PoIfJOHfwLlB2Nj4LmCEL3W+hcghnaeegiHaq/E4aasgCFW
d6KWHdImWis0SwUjXSUxMAkdqAtks6+f5ly4QuVT1imR64h+zHIfijNqXlagFZMc2KPggTSkdyhj
pJQYm6+HOhtOE5BxpWqSie3D7PSXfWyYCep4q/yb9C3YZdrKXWUPFooixcVUllePOCi5t0vS5ovj
zk89LiwFdd9py3Xr4adK2lo45nXkTKU8ceJd/Aw2S3vrHJGUXfXnbGeH25LKqGtDfaq7Co6GomId
Jo4K1C4rbuPoRg7Q6Ar8Vae9KtGlAgzSa4+ueZlEV4qSrVXrezjUcG2X4tNzkaMpTzr5OEkreEp9
vILN3usqMTXZ81Ho6EKC2fHuP3nPqBhjcU2A8MnTQDMCzXenL4t2V19Eu/pqirsjooN+He2NA9Sr
3XJF87M0LGE/B/lfo04Tf3ePQVzG3wkoIuUQ9RDtxqMO657+vwOLZ/ufCCbMxpstpCtUotUZjGdc
vYn7rrJTsJ0qtvJFeVoisU0/Nr81SdHwDqcSzX9mtyZ+ha2UGGymIHqKK8po9/q4VKI408NkAf8c
Y5a5BLKbWorHMQn37paLmPq9vAH7uFqk058p3ysmE4HXLaJaoM5mk3aZgaD4W+ihH/JNdJK22mH6
zuFHtvC9ObfdiRcnVW14NOKnckEYmO2occVLcnjKI3/roS319X4/8wFVpck7GeoA0eJ8Nm2VyADe
cU5QJ9gF+YmmPRigxHSpcyr95uvBzhWSVIkAWKFxNLn8zS5sPy3KIZvqH2k8Xgvq6Pg91ovg7iGe
2019OQCOiMC4t9SX3CFYmOuZAI66JqQ/llSiGTK7woPRdHMxAHrINbJGRRKEYbhGqdFJZGOl175j
ef8BgfjDkLPb28gzE9PitsSGiMsqhvQQMGkB1TIdW9PJsCbX/9g0kzm495pd/3Gwqn/893tD8dkf
/3GVv6Z3dfn6Wp9+5v/9wVf8Hx//yL/5z19e/ax/fvjDOq2DerhpXsvh9pWEoX4bk2eY/ua/+3/+
1+vbr9CQf/37X56zJq2nX/OCLH1vBKnxffnf/XMdP8jL1/nf/8M7V1H/puMtoELPwefWQHv6/xlH
KvLfJiEc0cJunBbFm6suZcLa//tfFO1vEJxMRHIk6iyUnzl4/zSO5Pc0Hd9ITjg/xv/U/n+MI+eZ
n6zpCJoQBdMxxcKJRPPjvT64CnCqqsZ21uFQTUE7vCVbwJJiVWJEsiSEM7sw/hiOdNI0NaQISQA/
Dkc73Z+mNrnc3kjdC+Crd+v+z631X2mTXGdBWld//8ub99O7q/zTAFNE9u47JTdlqAhkR06NKDxI
IlgvaH1rmywC7m0jr/vUoxKf7OtLcxdtPCr5wAvzLYWTDQV2Mv+F55ldxv98HoU3Bhl7Ssw+Pk8Y
ha5fxtr0PBRtbN1xt+IBegelfXR+YUE0YAkgaazlp/AUbZZF1mfftrcHgAbFDqMfOfWQPz5AZiAi
imGa7LjqTd6Dk633Q7BkyXXutUK0QiFM5OoU32A071Zd9LsUPSlmKSiPGmD9ts0WrsZ5XP82j/dD
zL6fGNm7aa8wxKTdLjtwefDcNGp70qcZnWHVn5II9clFd4Wlqc1eoDb6Y4slk+zI/qmDexFyD/zr
pjizY8+9n/fzmsZ/t3QqpnawsPl9CZmEHna5hkJsUctL6zf7jn5av9nJiw0NlTwM2lk/IEsjySG0
EiQcgSPvC+oSDeqtg0Il6zZYLZ2CpTnODuXQCZLnD4wdUCYe3f66k+K12gZLXPNpD8wP//u1nH0/
DUD0VjRtw3ajbCZflQgjm9bpVhqINSd9XURKvEUf8xEhEmMLPEGBPkFbxBKleSFH1VyPC/CNUlMi
8pCFh0QKLRrOng4adZTQRtfMV89S1t0IyaNWAhESBeXcLLaerUoJt67WebbnZr/rwVKPfpSYjqZ7
/UtlePoa4GL4fWhj09FLwdiIVSruhEEbgPiCyBZ8vbdlPbLupdYdt3miWnDNgsoxBSM5iILxzW06
FFybN6l5bxOLWLDlTcEVH1SDo0dmeB33WDoG/P2tasW+06vIvKZRY2x65AcdvQ/2raTG+77jGq0z
vfxudgH8FXjUNJqxBBjDvNgGw+QcMCoCKXdpPlKu/qVUybb3ENUY3Ik8qBQQSJRo34TJZRXH2k1c
9tC1JiJC5RbZYYi9cVsUCplFEdQOLuXeCtlXVDDTNrgwYmlvpZK0avMWokyx1kPxEOCyvk2j4Nkw
AwrxbWLYYoUT7GDWO7OIpUtivZ9+I+zj0sLmGC9RvdqITXA9mnToQ2FTWtK26ITYEV0MM5NY2mjg
pTnzO5b+afAQY64mN3dV7H6OQ+ke3bpE7bTat2aBzrPpPo5gdKNRPvpDe6lh97n+qyqgrJA3luQU
RfVCpvlbg8hRpRKMAwyF/9ohudj5cFSB6oGXS/ud4LW3jdihCieqF4ESgk4AUV6aPvYEqjmJyVzk
UIBhGg44cyjJi6BqV39FyrPLxFIAAleliKCFCgK2pvqzgESKzkmq23WLxt7XF9bZm1jnyuMzDv/A
mOuL/Pnwo2xcpTyLOT2UpNExBDYNhaxEnENG7FzK8XhnKjJzqqfJucxyGIddwawXHmoWOk/Xm0lY
QSRDWQCtntlnrulKCEhgFZ2BKOZS/i2tkM3YgShCns189ncQbBGcmEKapZR/+uXZFfB+5Hml14v6
Oh8DgKg1ldZkkHZVr2918Odmu89N0y6aZoec90IZYLoyvxp1luSFkmuJWQnqNGX/58YtkplhByul
uP16YecuZfOFfQsg332fUFQKa5owmoN6/0kebLggW5U+iXeTHMIrFCO/VRe0iVfjYdIWjFbNrjwt
LbFyJor6sMazj3AQSwCeMt5unNnFutlpd+VFfF1eUMl/VDYNUFfLqX8H2/z38yRoG+2pCx3LNaYm
q6mHkWxyR1lohM5TxU8LM/twJ24EIcblmaq19g3S8DY+wnmwm6vl7+eZGGQKqujOKHReP6nIKaXe
JRE8NMwvHur6JJbe0pmeVSeYDD14HW7PpIqhqMZ8gXFtKTrTVRx1Oyn1YjVxnFzv4sNSdeJzKACN
XGMaFjoVxMOzfavmrt9ZLvTsuPomyesenS9RW9AbmJck32ZDXsMtSg+XNZvNJqKa03ZWqjnuD+m6
c2JtHexAgKCTQjU0jg/us+IkCG8uxQPnJkfzTETC1lLJzWaTk71YgaGWa86o/h4yxQ7jaFUP8err
IzmHCb1Nz5Cwz5vqfxK42o8hY6EpHoQBpkfnGHktrKFwj6Qch/fNc7HXHASsFm6bM5vdkrmz5amy
TnFpXiFTQw1mCvQtB+k9pGKhBSP0b4eXyF3uzHEpVp3ez8fLDTsZrIQx6ARCYc3NJDN9zM1Y61WS
JpQbvF21dVct3XVHOQwYEi5DXj8fMAYkFafZaljAGmaBo4aBKyjelo0fP4fDQ7LUGjv3yj4MMCuz
yIbr1rXIAKTZg/M2I8VW79q1v4MbhAudv14KupfmNPsilkPhxZrfqI5R3VjGfQzTbmEffr6VLcxT
3+oThq5J86xP76K2UMRsujSiy6lpPG4ztl+0ImpbuqA+py+MhcYS1wbSr59EzRTM5kdPkBRn2EI9
Jref/NCik/4y3kIAnWJ8BeJBka8hKS1M83NWwdC4TKOqg/suO+TjcctiV6zdXGOaN5Nz4HBKEH2V
G7vCmZPW/6//43CzrRKrkF00n+EaVG5RZT4KjncxbBQHKehlQakz7/Dt1rdQVCOLne/8QUqlmPK3
wleMOHqVbYOQ1QR9BXgHH5mFuc0PNkEaBPupO0VrjiBttpTAG/1cpn/CMUjhazkTb2SSKIJFMxWo
/w25+3mcNB9xtpplqzRQdxgRV6q6BMiJrxhXZfoI/3+CVFR7DXeH1b/hrDpf2fnIs/MnSVmfjy4j
pxcTQQYzhs0Ugk6zXNqi86M+DQXuC8CeBtwZ2ZuPO3Ss5FxyI9KNNjWeayXHScur9IXjPo9z54NM
x+RdICiBZVI9yyDX2AOHPdS7aD9p0i2hGM4OYwKf5rihuDm/VDpMXtxxYk3Fe21Toe+nITePo8x2
YSvOT/U0HQ09ukkXC2GiuTCXbmRmIfuTcdthqiZFFiA2yxkIegyy5eWG5bmt/368WQ1EHzHvakJI
kBM4I7/PbivikeiE39tGx4lwEQ14buODrGQhUYiC9Tzb+H+moDBR0XQl9dTJQVu1+J2Tk369mPPL
eVpLwPW8LpIvapyzsf5MQzUJJCV8DmQmphQ0KeSfRThEIHpIT78ec96RpJVGyVoBNgrh+UxvHYW/
Pmlgm74Ve8a9u7eSfSMeYdRPgT/c4t0Yp6uFQc/smg+DTifx3SFo0jbOFSHGfAbco461KlUYFdvw
KQ4S7ptF/pn4eWktsAMmhXmq/dS2pm31bkCxNfy8cenJWKH0VITW9VgjQ1sbT3kgbnpT2/AXHGno
cYHL+rsqrh5aQRSv2tCobzRNEI99iK34OFKskVsnUEThCi9Daitp8h0G5Y9GzDGLK6JNoJPHDe0x
KOsnCd3a2rPu834Ytl7aKMhKAL9zR6t1IKMGW10ePJS8uLUTqf/uGpVwtPziVorqtSBkL0ZCgV0X
B/jR1WVN7LPxGr9fl0Z2VPLUP8hu1u7iRJKvvCCqnTwpOruIjPFpKHEVSrN8WBVe9SBl+SvwmcD2
G0VzMHa7hGbvrlvNwKImgCCXaXr+DYltuw3lC6u1Hlo9aVZij35T1pUZ1atkB/Tykr4s9tZNTkNN
b5/TiY85pu3EGjaRR0Ez1DB3sZUrthHTJMiMPrEH3Y23pWiRzgFq3HSi0T+lmWhdFhSc7BiJA98w
AM+k96NB3hkX6At41kssjUC7in4/AqK1o7Ic7CBV1V0V+NDaEd2KYyU/ybJ37yrDVqoHCWMcFQha
ri05kZzbOQancuo8gHCcW2yXUtslblb9D3vnsVs5lnXpVynU/CToeTjoyeW1urryNiaEpJBoDr0n
3+Z/ln6x/hhZ1ZWhCJT+6h410AlkIl0ERXPcXmt/a/Z79+CUNyYPzZIP0tu1k/xiMv11zvaoA/3r
Up+WBm2cO1koLhXq8aVI+11DybOpqPNNfkq3fS1vLPH0Hw/Fny/6aWT0mSWjaOaii4cMIMOqul+k
q+JQrMv7r052X93hp3E/a1aTugkX087srSITHjb2/r+xKv06a/98U5+OdlFqB1G3vDRr4q7mdY4/
l3ZJRaXYjzDAbm0fbgdRA5vqq7nm8+HV4RP560v8tEAlqtFz/jL7TvNqEM/kNa/d8PF/+dKWj/Yv
0xlU06prl+do7cxtpNNPy8H1bPZNf8Ger756bb9ZJH6+qU8rk8HF8qLlepzC8wOxIuRtUBPUQgJe
iFUpOUt+tRn7RVL980FSSNEsmv8M+9M9TrpmdmNXLh+m/WZtqp1+4WBcgZRGs+ZXp7zfj/J/XezT
DbqT58hg5mJCRIc4yp4MjVjf4KNv27ewMg7/R+/vX5dbxslf3p/UJ2W0E5dr1+CN4n3KbhpXDtXz
/5Zc/Evd4dOzdJa61V+uV9e2HrgF1wP5yUVRquhQuh03+oO2//Jj+XVxXz4WVPo/E6usTxezMvLX
QsnFkkO8lzZxQH/adSHqAv77ektIjBI//l8LHT9uD2cAlSpHh9/5aeMuHD0WwQSSjxA2gJzFc9JK
a904HRzxLNerTQGBrc01LNBmE61IDbqRuXhte2BzRsV6Rrius0nhpSjd2rka3u1anQ0BZuMx3+Vc
EK5gm26yJi0OXVyryzwfiCweBrmxm3RGrnEp5ZrSXVtRvS+lRvKtQ3JkfhRjZV3OqTetqqKB6aLU
cZgJ2bR7K9n0TbXLiorfBEiIbpftqpyTb6Uz3zS2s3WskCTQhVAC4bGiEu5J8JKTQXBqDx6oj6zr
BGqq6aLxeJa6yWyTpN7wNFX9VrX2MTK8b4XWJXsTrqrbkmAMma6EFt8n1roMacFryD6FeGKRCTeG
a09mPRlzYQUhkLW0auNo35NmcoBqoy70BH0s5IeFF2lt5j4DX0KIzEYNRg5fqqAjIxD6OmoGbd9V
ubbxRjFdxa6sTyg0r5OlLtpOmZu6sqetEB32mF676RKN8Gkj7jfzNAxngd2KDX1S2qad8aO3RQP6
KncOYva2qdNf2UUAP9LCDWg1Kj6oxJM7WJrTVatcbasrRatMAzpo0a9EkMV+gaSVLNqWi8hlIHYB
k1mPlAPXQlugU+hh2aKMlYtGFhhAgCbDIUauy2coHXNxBtsIWt2ir2mTTckEyQ2h8kBSQrmKefWr
YdHlZi0nm9p7HQR7g2LR7rowF2ckEDY7Y1H2RFcHviaLxRCUtfdWrG+HRQXsFj3QRhhse0oVtdDc
rW5DoQoFJL9kURKLLNgM03zuCOW3KrxQ4eAcMah2frGIj2qRIZNESd5o7UeLPOmhU8o2eKIp+DiX
d0llvsEeTsh1DWo/pmtr1SVXPUmDdmbOO3ORPJPRQMSGe+rPOcrqYHrBSs2hu+pkHhFMYH6kbv3R
aeIqZKw9l9Q6NiWAcIhX4/lQxcV5uGitzaK6Cq/48BYdVi6KbI40OzTV9zqTd90i2BYFO0Z6FLbM
E+/5IurmzvzRCTPd2IFdfq87q/Bzo9xYORmCcMvceTiTdnsusuZFavNFNYr5LAtw4WlYkbPmdYR9
6xU0KBTJseEz6GJvh4vjlPTkKvTXjU5pMHsXhFbH7rM59JuOA8aobuboSqSHiijwjragMXyzAOYF
zUDf0XhGyKKfD+am9bRjWDYbI36qQTdZeuBTUeUfZz91krUrqRl76qDidIMgcJJ8kGOagbMM/Dxr
dulEX1dH7KcW4Zb1bnOGcadrfjppd2lftLt69Ii0DU+mRRuiZX/PI3Ek4hBSUr2vbNpmc3OTFrfC
Ahpo1lee/j6mb5ExPmIW2XVVVay8karMmK/LSaFWEszrShGspoWlNpLVHU3Hln9ZOtkD6jkieE0i
vFwXCAdaGz/kYiKVWl9bXedTaLlqepYgPswpFGBnp5Wm5us4dg5m4Wy18C4v+deAfCPPgI/0VgUo
8IMLuTQC/pOrTdJqZ1HHYGlGZkt5nIdM38J13Vqxt6dHhbYmoBzdrYy8/dxCWgZz2PfgF9KOT++b
ZhMHixZkMWQ84vikkV1zcC1X3fIljJl5ZtjAiLDz1c1zbL9WrX7WAF4ehw9NEOyZEOFMRKXa1V2I
QwL3Qnbrxi491a7fdxI9OlyZKlhZE41kIa1HUbfDxr7Lem+TQF1yhhevnrfKBeYkm/uoTXZFMfgc
GPehmp/qgaKzlqwt+TRXHLhqSh7pt7YM9701rbLA8SdoSiRRa6ua/rFOkabbxmQuB+uot5lq3Z00
Y67CPYCwpZKwbXuT5EyptwHNJA17UhDSgWGsa8lSncT7xKW8ZlwZ1pV0yp0z5K+8qXU0gyqYFDGz
5bNR2NrKkOFeRcP50oRN9mxEmOhtVGUnYYerXPJbyHd+92GTmPNzAkauEC6ximbAoXscn3UVXbqt
CVFdArpKSrirzkKAtPNG2xh5IY9tacX72W7DPUoKZOUsbLdTmxUHs/O889mcXABeAWZ12HdbSXXt
kBpOfB+WCYgXRy9WjaHqVRdULemtc0ZDpf5hjk7qg80+dmCIZKfA4eb8pHMUbiZVq40KE96nHokb
M6EX3ima4S4h+PmyN/rqIitikp9sYLuX2tCVRM2qvMTt4WbbYOC8yEHaWYUZtMl6sHedoSoYXwCF
yQxsN6lsb1PdeW266d7Sa9oZVLMPgpmc2Tq8Gqrqsm/55VrBjJB45mUUdgdhwyQL3WAbT/0O7tdp
bms6+Zx9CY4UfHpwmbruyxQGT1nQ3XYG/YrpaCZLsO2h6O0jDVwXqZD7IEs/ghCAcqPhvLrqZeBs
Zjt7ULB2tdYDhAdwzzDTvcE8BS2SlQUnn29VEW/MKi5Kzz7UnTmsotb9PlYEpQczlFZn7PddV30E
dt4eMD4Oq4mweiPlV2mDdmj08I5Xqq2IRr+ammkTs6aUuTq65XAsE7AXjh1hjIgjg2+2vkhqlt4o
J1y81DN9b832QdbtRz2InRObZ+hY4SoyzG2qC/qNcfXS6Qn9eQgOscz3Tm/sTWHsowlC6ZwEG6XU
rhiHg8ogBTeJOo9MrB9BcbTCCmhqnHyPDdCyUecxRuWt1unPgI4fwgG4t1U+aHORUCSpH8bYWRda
+K4q+YSJ+GLQtXtjNM+KdCYIPfluQ/1dzXHHjKLm9yFw3mx7Slf13Jcrl683qfjvnYJCV0SbEtbj
qs/jq8SqmlUethsZhBMlbhoFTaFv6AG111ZdhiulZ8CRHO2BKPnzoCC9vC/weaYRJ7C+uKvEvP6x
uShGAL2hDo1OZqvBHY+9k2/sqoWFGbwGsKE96e3Bpl3rPazqAoLuWrX5oZHGddC6bw0TQs4XNhbR
DSrNSdfJ4w2DE//3ayO8m6hIL4ah2QrpnRD8Hg0vOTOa4qDG5MLO8YUZ3p2yS+kHUr+LdfnaTf2w
Grr2qYL/xpBoyZaOUmvvuUHvN3r/UAq2UmGerfRQTw6GxDQ3280FLVYzLSGThAsaH4IIou7cn1LC
I8dZ3adKPQ+TsZtGVt1swuXNSht22Xso5E0dMeToSXxjRb9zMt5uoQRtgqWMqNGUJ92gODbVamWW
U/7YwCQ/TN70bWymu3Iwd5Njr1tn2k4CtmADtC4fE7YISZ6ySbcznELFQ0LKLx+CXwzj2ls+xHEQ
77mcb8lVGtZxVl+Y8/TWGbC2RwpKlklUNkays0zLvmvaCIY03sSzpfxa0WHcm+FZGw3HyTTPGBBn
YGTlOnBnRNqSiZIVH6pzUjJ7W69kfL/3TEsrieHULExaiqv5iKntHNC52FMI286wCeuJwaOLOFlZ
9XTuOYUvIwgUTnafJiRGggQ86qI5uUW2s0V6Uu5HNrIytXZ5lzYA2HvBAaEy+5VXGlScSBWtu1fY
2Q9SC9+iEIdW6WhMWqZ4oIkFcGMKXWM0z72hOEVh5SeD+81m9VWV+R73uljpjf0eaIQYdcm3IeAI
lOgU0dxC3JsDHEsjj0/FskvwRH5bdYo2LnklwG2WUazoOLTTfdUOEGH5ouuOVmLRAAIlIOkQuKG2
qeMUbFiZzr4+dA8Ji4ro8m09eNezN17DtL2y6uRb3qX3lqzLlVTefpzKo0HoSaaZ6zR2jmFLqzYw
+IbKnnx2C4uMhSrYhcDwCPl7ZDGB1aRzUZnZD8jA7cpuca3MyUBj5nRy8uTObUbIuKWzG60M5HT9
QMw8wL+8upqLZZzP2Q1T/Xmei60d92uWfBTWND8uNHDZy0sCfg66PSe4r2gVZ8UpSU3tQ7/Xakos
GKDY8859sE/M/onzAZjgGK+evlU58QtVsQ+hQkeyfWxd7xGFfL20xBpdcazi9LKtjG/WYPe+KdOE
9St6ipI+27QFdxQXYlfB5i06E1/VFGwrsYAcHfYNY36sRPyid1B7NfPSdLq3OqEJnHG2EInNdp0R
5LWKR5pD7fQjmsJ4N4rwSebTtga+nTBXWDkoAXdpsiCvkuW158cdy4HONh65n4owvDAm8YxD0tfb
5qLKZ3Cr5a4S4jm2ouckV3xW+nusaNnoZXttYTZPKbhuky7d6pkNtjk90/LBw9sHbVROdGN65QCp
NqholdSb4gKWGRa9Qm6tVu3K3nzoC/vbpA9gGAEi8o1dyMp+xJwofAEoFjomYPchyO5owsyOWqC/
G7zGFVrcNo7Tc73BIld6rgLbrpKGjWdQ57dNvbDrZQUrE8YHlZS4v3BaelX7bor2QshrXUE0iUuO
u1bZZH7QxK8qqPJtqbFBanJGq3JGYsWSqD7Pkvx5CjvjAASZnvxuhlUXJfnFwLMmb8ApL+3Y2Iec
HYh1YJxh5wrjj9SuHpk1H7PSO80FWHXG7EmDd6p3eIKSJL4x4hCOPucCTBRrt6q3fZYsTJXupGx6
YSA03ivDpM83AgcbyS7aOV0s10zMN52LqlzJc407dHUwRWNSXoVBtPNorvGTmA1mbnmXbD53TkrU
QVGJa61pj3hUzU2ihfGLnfEpjmVa3jQqSZOVpi37qHH+pkmPRcaqbuxyOihzvIy82doPUgBJsIeZ
qY9NqtY67qof5J0RVU/mAgQe9609xevZzmPAWbzjLhF4TFPYMZWxMYZwO44cxHEc7oyhPw+t4sCu
46kP56vQcruNKeSdWaYPFkuIGrV9PMjzJK1uRAIQwOO7zPKraFQkOddPcU/Oh22ICUi89TJZbFZj
16YROi+uTVFuwmDeVk534/byWFrNXpPBW9tLlkoz9A2FNpj0KaBV/TqJ4NPmmgQIC0A4x7EbaeVO
z1hH5jI67wp1m9rtroxcTlwlbHFA8t+kXl0FEmhz7caXNbECG12H8N2XA+kLMZSGDrp5VuRnTJPn
eVNs3am7zQPraSh1GrZBEPiWGdAaNHraylP9i1XoF4MXvVhhcQjsbseM6kezcwqXM59Wbccc+tRc
q2tIuD5vY+LlRpfSrA5jOh76tt5ZKZEWxDnkpbfRrXrbavBNG886RGnprQKThgw2j3e21zzqqrhO
RX+Sy27Q6IazSM9f87Q9n9ro0NjtTVqCf6bzJme3P2ErEIyqdDbOA2DY8N531JohZPS7hKbPNjQP
YTg7azqPr+pBXcRy3k6RPE9VdS57Ak1YQVfTyAcm0uDVdZqb2Eq2zM78eDmPWpURridyMfre23aO
+SZD+zEeSQgBhplumzzcFanVrMalwGBxUPEx0TLfQej0C41wDElJpPd0YAZlEm+G2v1IpSTBwrqq
a/elQZjzm6BGSdRz5ecz0dcpG+xVkyXBzdwRpxi5WbGpJgS50S28A3iq0B9r6x116pAW3jlp5v1j
vdwPO6z0PCBAxp8LEW1Ep8JVUFmvXdZ0p3TuCReYmrOiK6onPYnTVWejD7kM982MzkYvAs7SsQfv
HzbvZdiQCtFN67KPOfhBf7noqPGtUjMbViJCwVOLlqcvqp5nUXdJlhnU6mAYN4v4VwTVRbPIgTDg
D7NRf9fQCUfVEIVhiKMsreC1Mjj3Oou0iDeQ1WaRG6NFeEzLGoY5WqTNKh2hTcqgPUZolT2aZbuI
l/++wv0bFcSgf1dfgqbhH33WW2tKPtIIPF4EEGg6I7zvRv6VcvWbmr1pow0QvUfBGTbFz0Vtgm8I
jsvw3hNvv20u7HN7n2zlut4M586qe4ITh4cKe739xb394ouk3GzRXojDE1wsBsVP5eaWftqi94Cy
THgQugui+N5/sFvBcY439llOqg3BdV81if6uiP/TZT/Jg5Oll7nLVo/71fzwuJg6ljjK4VB/6Xr4
jU5HNcrVQIrY2mKK+fnRJq7Zwm3WJn+Jyl7C/zD3H9Kzr6L/jN8U7he6ADl8xLrR6f1JfMzGPA84
Shq+vB8xRJdbGKM0W5zijVzne+u2wxFADMghWtUv1bY8NUfjq2aXX/1FgDPRKsDEkEv+C0GlDw1z
lmUHln4zrsvnZid/cGnNl+RL0+5vnuqfka8/evbcH+7Gv6gwSdzUUdfa+Iu2wDN3/d7Ek2N8CXf6
nXL203U+vb06lCqoC64z+OYPS7V2mP0ZW/kCvfnqs/z9TWEoxB9jUaH8pJyJ0E1MMVg6kq65XYCq
4UHsvvYz/dIuwaBzdUQlikeSN+Z9UpX6KcyjLpkpJ30bSYnM2acjesa+bi9glEO1ZTe/ZTb99/PY
D+PeJ2mJyy4mJzzdi3P355GQUmrK4K7rvnUan4yzeV2d5bf9q3PQLrW36IZMol10ndx/aYv/zciA
+OC69E8TpGJ89qLR8ZSXY4fPaTEUNn55ucB+zZO363fao/dFV/0PN9hPd7lEb1pL+jEztoY58+e7
NIvGSecSHlZcr8Y3cSnPcAJghqbt65HK6YY/4TcRv4yHDNncff7qK1qE/88/gEOIPOgAzcDZ/ukx
J7kxBV7izX7l4Id2yhXp4V+9ys/mfAdvJoxcjNAOOLJfekgHJ3FBLzB/LpBcdbbMnsN6McV9afP+
ZWX6dKVPNodqqOsyc35cyd6ezL1YoehslD9s9U2ysX1fW33Nlvj1Ef58e59GvUMZWsw1F83bRy27
HOi4/2IsLLPxzy/p5yt8sjY4VW/OpsYVFjArstAahFl5ZA/CLZHasKFO/++v+NvnyNQCBhYzOdG3
P3+WVDITwENcUFGGkNEpmm/MIVzX+j42X/79pX4zBHST4bYAG4GRMwZ+vlY2N5odZy3lPz98cViD
zC2dbkfFwf+Y7d5Gf8wIHM3PiN8Zzs2NurRu/v1P8MuWiY+G9hQN6C2UGwb9zz9AmAqvDVzW3Cj5
VlvULIuruPhqz7TcxedXiFkTN8PSEmB+XthjyxqjaZgnshGJAgQCT7IZIy7eiJvYd6+Np/bCeXOM
Fck1+x+39x/hCk7xW100dF/+zCb4mXHw/xzUgOn5L296gSb8A4Zw8ZIBQ9jWL3ny8rfv73/bvcx8
lX+CEg7f/8fff/zC/403QJoAU4DT1LHI02V0D+9NC8PA+oOWJQnHhb20pkMq+Pvf/ok30P+gWZyS
sQsTWCfKm7X3n3gD/Q/238tkjh8dbBL9aP+kOlz9+T38iZL4F2nirzgAffmdfvpubEypOow5+qaW
afQzez5vOPwHZUg4vdtZ2xCpeMOGgAYCQWuux0Fr3RaZs+kDO0WlNqglTbWxSSvHvBPEs5N7uVQS
1KqskyV5xiQz00aRT532UJbRq07OU9dt6ZpdT5Ptj4qKjS73uV1cOl4Wr8Mc5TpqaDdqTY6o9H9Y
0zGZ4seIUJahMautPj5mI/vUrrwNrSFblaXYl5GX+8IY1KZsSJNSE5Ex2ojCgu/jlBvWRz2S/2R2
VOBn135OS5CwXsq5MkwApSiJssGeoLqq5vIlj2q5bukmJWSzDDajhKWX6Nm7ZyRPY1ptwykm8oP+
kGrasGeIfdulmtWEdC9rje/oLgnrLefixswRyHpbPdi9HCbytrQeSOVw34jv7YCMUuriOjbWtknf
TtSX0UnV0h9xbyYjgR3UKIWWnWUOKV0EwySufmlU5r6qc3S15LsZNYfQMHaji5Y5V2fUNcU6dEV1
GIbMuS5VRaBaGmmUJU4VCbUHz0rCx3FI9VMdSwzvGLH2uXtXWd+1UG2czvY5R0unOYiAgJpVQEJQ
1hjgL4fy6KUAJ8PYcncNR4SmVURCUtHqoob8Z7pWr6eM2K8Kq2+x/csA+sf3+fP3+JvPkaMfDiOI
G5r5+Xg5DkaWeFXe00v5J9Yo2loHexesKFMd/7Gc//+Z6+9knfzlwf8ycx3q//lfP+Fbfvz/f05Y
jvmHaULmguxKZDI9dExLf05YlvWHZnMeZzcHvGsh1v1rwvL+cCVoXZok2WXSLsKC/o8Jy7D5VZwA
aT0G1+IuPtv/YMIyoCf9/IlQFUBlxrgvwX7yN59XOgdLS6plUUFSUl6v2qmw9+FQzkiwrjWtZ87R
ZI2G0VngxGFJ37xW72YXNoCKw3FnVTnsk96wydPrzeIO33ZFz7U3DgSAkaxkpusImOshCL3pOPVZ
dxMqt9x0RasuB2ShQ1B6E8mt83wxseXE5d7Z9VXauOpjGrXou6XSfospgQqpyhwKMUKepXSm7ixc
CvvcUuz7gxwZox4BH8/DEniTs/+gc/s5myMT/HeE2Stv0zdUpeFq7niy5DfO8bqCaXY7tE6wsyN3
wLAk+puewLZtpaXanchbbz3ruLyO6N/jR6hHOn6p1qaMEqVaZZ/CUpjuheuUc7eljBstOqA5ZSuP
uegliZzA8qlczTdpPiMWSmVTwkfGMEYShKyGfZqdpfgcpszzFg+ZIGhD5UYqHsNMRcHatDIt2XhJ
MNfbSc6xeNJmqplQc4gXJcSZZfCBkDcJDrbP9ZfGMXqAz8SeLJVMUaMtoZFjFe/0IKh8Yx6CekML
SvoRYmKHkqnpNRZVOYXaXVUpw6ElpeQPspGT3vX2lta26qbHojK8W00ZobrNkT056wgngbVO7SYh
hETh5FcPrpvTpmNF0oKRb0ZDJmEymyXbpqTMQrHqSMLo4aH2JVAa8DDCt+qodi9qQxsIEu2zHnXX
7gmQW3W5Jt4nr7HrfjvEBacDfE2qHOpx001jK3ezF1mkHA15aBOJSMjklUmUKY2AlpTTKSljZWY3
mO9CSt743+HHrFzCOHKIGAnCPZnYdmGWfCpBplGxHolEc7delYjsImwbcrj8IimN1h8pRHZr0hzi
kavJCs/W4OYBXjZaENx1X1b1/CKcyRMovs1AGF1s4fV4xOzvyO/o4aZBwXsioMH1K9dT2rcARUmu
zcqm6mrTrdLTQmFkeKMwXzTZ8AwWuO420o5EuaOTJFX7bNQ1vIQOjO3yvGmLKbkaAxXZu0Hjio9h
2odQlVmvwnsNQ502+KVX2c37YDtxuh4d2U/dyXJUOrY0IugI46uijoA/b5qg19y3cQ6r+mzO9QEU
jFMPXXCZ2V1onxvBmI+3tqhryLddppvj9aQbRfVGz1dLOh3WuKR7y/ta9YzBVrWHXrTWLhgIfHPK
PA+zDWDWvPqe27U1IO7mWjLt89o2MP2JwkovUw8K1EvAj2isjEHjUSRNcdMNvSxjvxP54Nwvzpvh
XmSir26mNCvNYz/JsNnAuR4wbhI0jnPF73vVhVhBFP6h17RtoZEgdOpCPvci1IsjcoHh4Hmxqg63
wVAH7b3kQ+KzMGRfLTVoDNUheGtq19dkj3r48YIocusXBP2SfJ2gKXTrAvFYi6MjncJqkueB48Ya
2X1zIwgYdUWeNGKNwmFPGtX/kHDsLUazZLA3jSrKDnsNUpZBrdVO0oHqfYTyYK3tthyk5rdeGSpO
MSYaqL0usskjA65l6nyKS4SlFUc6bRMNxesQq97Ewqa83CFwoHOwHlKk776LMKu092n0Ou1OsxU8
Ph/uS6LvTaOZSLOVDPBoFzmVaYHnHSArGmArjYEAhlpOzPgY+DJb9Ayipo35by4RRpC9hYwvHdeK
9LM2FA74qKbPSxI8S00zsE82VqfQi8WolROxhJ1s2fVqMaDyVQ6fZFO1PfJxF2l9uBtLszQxYaZu
+RhWFliRVZ21jY8GoR8U1f9YI2i4liFPtUlG3rJTGGgwmdEmro95RxDJHtjhqDY4fEcUTYOkKud7
0WeDOE1AjZLQT01V58dA14oZn6sjmLPi1A1bAjsLM2BqVqFSMvIbw2v7S60p3Phx1jXm76lpiDEW
cjy4wvTYfQ+THR7qskzGg5od5RytPEPWNvt8FvdGMzoQXSsvpsvNaM3OOB+SWcDSYhOAna1paP0+
RdWUTKyates+p4PhERPrCvumSDtkoHB01bSZ7K6VD1mglfOzI6psvKksC5DngOGAKFCvMcKbVga9
OszCGWEm1VbHHlazSO2GPKYlD71ml+N7mThJQVODYsyfQj2ceLqmweDUsRX3G62bxUw+ShcsC6Ii
tu4sZbokOrZHR01Xttcq88O0+pkspJZleR/WRTJepgHGt01sRonHZnYU1iNfc1gftSjRcnBiaZ9s
R0OPaz8vaeO6jAICWw5WFofqCScgcZ2ak8RGsxKQXeazPNBcbU9StB6f29CGnENTxKk405K8NLAZ
WGLqmbPL0vLpaBAWEbRmSQR9KbNqFxpjc5nIKHxvbSWuIpN4itVQFeB0B5X163Yeg/egImRBEhqf
rLvcsHdNEGFX6HPm3SGS2j7ARXu/4ExxkIaZSXqHUZz0hMnjvC3TxTnlTCSrG1ONTksUX0MQLAI9
bB/z0JF6dM3Rgu8/FxHsWSdJ781wapd5wAoPBCcGNyPnCyw8s57v6qFCmbLSDA87slx99KqMB6VB
NsUPPeYvDpAWY+e2c+GPqTHU7Fxw0OSFgYpVDxTeEkPx5dLwXq6EaDMOKkYE6qZz3Rh7D44cw69K
w9qkY9beJW4jD2iuhOK1Ij3jSyxCaoSVfZvXmZ6dWb1D9im5m7m3x4Y8aTuU9vQ8A1Z+Jyc2rofU
iSA+plW5eEtcJXOeBrELaV3g6QvqRDuxqyDKKE9q81GE1kw8zdgH+rpkMrAeYhQD7T63MiPijFdM
H3LSzUOZM0LX49jrN0WsZVjjEhFfWPkcHBqtxd/cx86TJ0WLX9XQLuC6jW+20U1XtSUI7M3G5GSb
feC3dCpid5j7Q9/TcLhB27XWnc3NIJn2F6OoR6a0hsBrrxL2WeIW+d4ggO2afZxxoZu9s2f6w4im
xnSvicJpN13mkD8bZ+GeWSd6dHkpO8cdxl1p65D6SPRcp1bb79Q8ldsmVca2xcB9YZUejhWHmG6B
6dIRyZEkBggx/EB7PQ+NWzNGzl6ZU27clG2anNVxJa9k6AUPptclR7PBOTM2Yd3SHucCCZ8q+zov
50Hc2DV/XbeDE7BW2Oys20cWDFc8dSE9gdC90rCANGUObE8KT6jr2W104aeyDj9UIRniqdZK0kVh
AA4FCc84f/ADY9lL6cx7nRzrInZ6LKtism4bVuC7yZm112FMKm09Jza54VpPx0OxjL0+M3jVlnVd
sPTthj41V4RNjX7DenUsqUyIu9Y0Q0m5wlJ7SQvHWozDvCmiChJ4ZsuaHN6mXRuJrW2LLmXF7Scb
wEtbDae0K73d6BjjNzMTzq4pFpu7UFG2CVTW3GPuGTtfq+p4yamQL1WWNWTYSvccWgGhq2b8Bnqt
Ij9b0BM7T/imdDR9djCR39aChN5aG/LrKiuKtT6Zlm+m3kWMX2RnmBNPI8LlHuXfqyJ0d8Oojeu2
CpKn0NIpZcZ6cYnXrsEb0gYfrinsE90s3FeOGxdnBuX2DOLUujbS5ErvzYHok47EFeGUeIELihpZ
8hqN9nCpjNIj3iDy3J2Dr9IfYqs/iMpQuyRpekxcxf9i7DyWI0eSbv1EMIMWW6gUTMqkrE0YySpC
64B8+v/L6cWtZrd13Vn1zHQVEkAgwv34EZTZU63C67JIvVXmR3Opnqi1q7uiVcvnXlGcA2oSOHyy
4ShT1iS0OqjTEPSbPn+3PekEXtWcSUHNsfATx24FzpgvKwAW8S9L8X5AD3WU53bNidNbJBMgkxDR
yZG1X66T4c9W/8MW8mAh6u2hfUJOy9LIFvYYV8b6JLUhlG2/n/L5ueu9Np41HNimRdivzoxpiVbW
JrypfjgrbEQ/SqUmF74RT0rfkhleIaNBCWo86hm/aEtb5w7uSEoYQrM9jNZW7JsxVZ6EawhMdrcE
Kr86sWM2yol22jv1rpnvSubaEVDwmzZsj1mtnwetQEibaF5omk3s1pd6JF9ulFoc5q3Y2SRsQBTI
flJSHIWif2I2+zyr9FO2PKdZ8yAb53WgzolkKdmDXhP+Am8AKZt67n820LhU6vCAHCNAovOjcbWP
OvXue+SY5D5naN1Ink/Mu5wsH2v7BXx2l2veTbotoTnUIVth2CPrQqxBekY+BoX5nhVkQ3LcQn05
uqb6VJkfebr6MEQf6PHhoL5snvPq1PNHPqgkKcsffHxxR/av6Nk8dc1vkvu1xg5yfs3T5TZrsoel
b18pGCOzU0nQhvXirKrviptSnHo4W4r1PrDdJTpSfDXUvRs5vGluf9UqX15e+0t5lzgrJMAvo3LD
knI7Vip734NudQiCPOeoiM8i23U1VCsLKz2pMIpdu13bGWcqqxtKNQiOCZ4yLqbcKmZgSkWa+mL4
ljP+KEolloM4aqTHRHyxV+ugPBVVdrd22nvtDGGymM+awUQyGao74LHr3NBjcpUhxxbvWYOXdG02
5c4yszLQvenopMpdb/cPo7se2dXZx9Eo6GZG348oraz0gyq1W1dLnrtmfetzmHyq7E45QdiL9J7d
3rzpNjvFkR669+hVlyqzfLeF+p4uuj/03utcFNHInmV5bB5QebPJDkYXF1NItW3JYkMZO5WPWdsc
pmE3tAMCMRwBxzc7Pdea4bcdWe3rnbqUMebJ/rbtVgQOCFvm2kDT8VoY5JJ7TR6kDe4fFhY8JUYk
q3sUvRlK1flpGENcKSY94ZWroDcv5D4dBE/rLGAjihrmCxVP4r1X6suom4Fi275tv0NORIXk+k3W
hE16yRZpArnJu2GAmtnclStupSYeOWtfBV3xVVODgNacpj6hFVWO7aTFalOGvXGeO96kcTdQfxTd
x9LFQ/s4OS+tckBNdwbfPXXDFG76L6mnZ03tUX6yiNMKZjPlT9E1kVAgonZfGUSyLIdVQyh7fd24
UyiKUfibfDZm7m8u6n3RKlnUFqYIEOkNoWJ+dpCIeBHw81c8Sb1WHpS8eZj1/bxOkVw8WHIjj3Pb
zzDtF/rVbbGuN+NZ8WyJ1ezBFSNU5wiEP8W1rLjtU0X1q5L3zpm1Zfj02B+btkVeqp3blclc/rgt
KoFLxK97X7M5hFoB4D4vTdDO+b6hYko94Kd626u5s18nMIMCxYlttQ/2IOYnm3Obq5Bhrl3n5S6Z
BDFUOcWuO+i5b2gFHyFI8ymjhEGD/1KI2DLaB21GizJ6kMP0o05sjC4nRJc/k/pLkzKmNg+7FCa8
Oi38xJtiOWjwx+1l3ZvjHZacl63Nz1rHp3EKNVxvi7V8WJMk0txpXwyT5k9LdmVeksfH4VA0l94b
c4FtTiMdL/MeYt42EmzDboLjMZSwAtJfo8M9HoKC7sDrnZ3aDFDvVvOrvWiXLlmfnP2q0TxMaD9F
i0qss0a6ec6HlOOXDydLzJiOkx1CCVc2EFMncgz8yE9G+QXOBLUqubLgxSrpazVPH2uXhl7a3srU
i8bhqtxGkr9RnMxMSw3j2agZZBhfEODhYjh26LTJg61WoYamKiOJvs26x4puJdj0hkiRzrjUG5+d
cj+CYJQmShIGDr7ZdbFokDamq4uMiCzMWW+P7LI7frLfC+M+h0m/lIc+q71Auaj8EI8gIdWrDR4z
CSWZoHNBXydHpg3jnUqUO3EfgSLlwXATqi173ImSeOG5fF+qlRR7Nb6IrMBL0mCcrbDUM1bXfJ0v
btw09i3iSccvML92motn23RyeYuwwo69sI8U/rFnbweKmD0uqDduzmHIkWSou2nhMFpxZgJr9Tzm
1U6PJ1m7pWgxaNfVJkZSVvqMRWPdKmO7eUOKcut1WzQRoG4qRHFk8rpXZGi0Wahs3QkVMIAaC3Ud
LtlhLW9cOEWgalOcdu6zV55TfbzkGkXzLCK1nGPHqKnjPRmoMjLk5exmhlMYj21ZhQNVSaJ4d3lN
7WYj/82TWEzepymr3SBv3ekiuDzO6EMIZwR9LXdz5QSGcpxTauH0uVB5HAZVrfFhu/dde0OXm8LU
zG00iMav1dpZqgNgcJ4S47TxYI1W220K69k9X1SQdEvVeDPUWtQ4d31+0+NABlUwgSI9uLlvU35I
DLRc8Ox2ehiaz2l+0lZkE2VzLKbXwbtJ3B4kDd6ifRoYIfFefIuv00gKCqsk2hgp2Tw+S9UDXEyw
ulWZEVVB48pfVW/izVGfwPNPmi2v1HE5zn12HFgEre6dROqEDK/uUc+es3V8UVKKkCE7tn2N8hHv
mKSNpJNHM3/EqHaoJkJrc6/Vet3lPVZVrbNLPcQnaY3Ojb0AanLSFae+1q9arT7bRfoxseFXqxk6
0wbJ28t5kQhhptK5y/r1GaJHxbNgUxrSl40TJKuAOLSLL62L0HrcYiKl9173XI/uyyScHDq/c98v
+mOeLVepxZ+c0ylFsphQORjF5msLdsrymfQR39GWva6Lmcdzxg18Nzv6EeHatVoJtKpeT++7cPsy
kOobJrlXldf/QglFJtXaW35KD+Xp3f1kK5fFdN2bHKGrfquY425u5Qlu+n1PN1YJb2euRWhaxZ5s
6kM1ezjhqGGjc2As04KCvPjR5klE1EIEjPCCAvecWwJJ12b5IzlfQrqG3/VKpM3IuryPXGSBgnQ0
t1+pWmKJ2kSUCjipKUNXG68IiryakNu1Dda4+ogZDai6X3hbGnDRvcXq0ec26F0YeOoZCnucT+bj
YKTnxPpoEV77aEHlOCGKN67BoKhj5uzOybSnzVTPq6U9GzjbRE4O7u4m7y5vVO/MQ9Ebpyq1Am+i
DBHzTTuiWXRLKoqufNAd/NRL0gJR0lrSr5ycjn6DQlYqkd5lxzzRnui2Bh8ppbRjMrWvPLp22rM6
aQ+K2yNUwAJnHcNuPC4GwKyVogItneu8et1qWq4VYbNZ8ikNHLrmdDdZ1Uu9oIiibXgphfHhJYyT
Mzy74XQ743BuJTG1m4Qi0UYeQrQnM6+aa6QTUPAT+10bx1eCKR+LQn9NFnE7Yw9o9uw4njCfUAd8
ymW8qXABgNmNfB/Afeuv10YLeg8L33S+4cnvtAHtqbdwqmS+wYTBpllpVQ+jHGfyu2F7U3hPamXs
8By9m5UxHvPmtEykeo9JXLSvCwdrqxt7lBn3nla0ft+nB5Ex0dKnEd+h5HbyCL0tvAGPg2Y56KuE
lDrV9p0hTWheato/ma32nk3dLVKl2yHVTpuGHqUmJGRZwlL5ido3HLcOK6GotfdlwixqSe9nY0HQ
mL/NqnVjle8EHyCVn3fFvOKDMIQi1SkWLN/Kaij/HOvVtWM/ci6GBlNnpwNEh1SjDuauSYtTPd9W
aXcnXdZ0u+0KdN2FMgXWchkPdQHU0ZjTnS6uvU/cz6Y3QqtVw6Qxb5pcXmdodsHl2fFsEPo5Wpz1
djWTq9lBd7AZfOajs29sZaY5rK6gGYU1mlMXY6RUjLc9TPhssCjbF8zDFDy4QWnWD7Xbbj13OK+K
eKSLDja1u6XBBh/zwkVdQUBBtzMnSFI2exeJRLs9jZa8URAYqOUYVbX6uG3ZoUqWr8o5OoqIGomd
EdpPWzpHZJbBOhIilXdPlZvjUAFOEyx6/auEz21NzYs3mpwk0zGHOF4WTbRJrHJm46vv1h2oJa/z
0CljQDhq5dtsFyNO3fVMXTjVMeQejCgOZo8tq6MijM6D2sCwz6CsdsTOnVvUVcMJMzd4EyPNe0iH
u1hIYjGJ0qsQPuJxtCWaChQ8fRuufYkXZIoMGkzK8fxiLm81vYTX3RKGVu5HVKR5H5djHqiu9OfV
jvNeXqd5vr+YEgzE1W2aCJ1t/SkN83ABPrX61clfUywxmD3uGgPTRPWmatEQ1FRxBmmYBMx5L166
E1OFVbEM9JrkCWDzlSU/ZSk15XQsNgpw96fbb7h5d/cLR4SGC25qEu9SenFhqSjNFPvtIu0WIzeO
oxoNpmZZvirqG6GJW8NJo96LFgx0Rn63uvW7BlHX1JVX4Cy39mRdT1zFawXAy4SaYQ1E0R07U92J
fI6SUdnNqxc1xLtYEwVWg6ey1Px0BcLd6L9lAb03yaZYmqNOUt7XmKlBQ2dWD1ZgoPuxkVCpstl7
CJ2zHjGLx2i0QietbxHL5tCYuMLeMykopp9p8QPQkQL5TnOqYDRvU2dPu0O7eGjBYldz34+nhkrQ
BhJ3kbd7bVjOTZgSldaglMYRH11H2KFt09rkrkFyklBpZHmQr4cKtblhIj+bvzKlZP6C9aGjR1pL
uc4qn4o6UAsQYFfx6xKbfPnSde9F/6sDAE069jhVBIr52Hg5KXXwZBhA1YMbd+bVphthvYLADByy
HDV68pF4P9Ti07O+FGuXs/U74D3moFxnZb53q4NVR5o02O0RFbdtczdUZizdX8Wq+Ium4SywBzM5
MTG82rwqahlY0RvcmeKThPrYbdOwSBhlecuJWNCgQwMYmAwAQLxwFl9fnYsHQtYe8J5jtOZvnKXF
9qkzkOqXlS3j0lm7YYcopcuehgFEXo2yiuhDioQ+EZHMktjSwTcrz9/s5Wr0XvqJkTp0Amd+aSWj
DsRITgWPqWBDsXiO45Xu3AMKV+270MtDucx7hgXkH6Eps7vblL+tL2wCYfHbX8Sx1VK/rdWros12
tUqyoFYfm9Ty84rEsFzz55GlSJfQadYO5DFCGRGmkqpq4TSfvKNliEPeDUGZ6dEopkjZnBvDHKJ2
rY4ryFcl83g1ip10LjSIcPzfbV8ltggv37RWv+S2fqqsHyk9QT/o7Ai3I3pAhsxdO145K7irWvBZ
w5m+ywvnOUt04VcAV/Uy1FeOMb9VCk4ATZe8LWbzWK49RIJpeDdswTHfIF/Muq331cnZu3hxTZ1+
NDPrRL6PGdLullHTDyWfbLP4hnex8tD0c0XOEKX08LCUZX+y64uPCuG+H2sOebH3aHSsXn3XrDnU
3Ooq0TfkffM6Ru0GqWArimt9c97ZQYJqao/SUDls3NXks2q3sIGLcWd06HizdHQjA8drqkMY37VG
I0+xlE2+IXL9SG74ebKTa4RIP7yaD27s0QUZyJJxFiP4DGUVSt9Gy8SebnB4FPOQOjvLKdPuZtFN
5KEExSPe1xpkREGnmC1bebsZ5wrh19OmNvavBSlEh8xuq6aV9OAmALt9n5jV9I5d+wpLKqF871p2
163YDoArzx5Mlv1ceF9eBbqZdGxdZkiOjIoNg3avLt2lIn/r6RGrRdxjBxLm8BhW1b6f9YbDejma
Ww8KT60wJ5C7FfVhq9uT5pUo+VE7DZmMRcvm1Ku4AiRONLjbo5atZ3yLD8qIGUlrfnrt8GmPXowg
5zbr0pPRX+Dk6WdffC2rSZU+XeNOkvubMkTNqBQPKi1B4Tbxpplxi2yUUTOdYxLChIlxC8Kh6PIC
D7k5w64rXtrhDSbKrZDJaR67q6LXmSIvV/NafCZbez/11gW1VJ6BSWLhYUSQoj5bUutRSyaVvASg
NUOtdmnThkMyXqtJGs/2+oIPF3A+loSVJdFXD/seiZ5jVSHMIagS096E54jDabxW0+3M3oBlSyR6
Y49K4QV4NAnrqnuBGpAz07kYfdgT2J1iTbE29XxtAqWhCufDZ57O8WTPWCU6YHGpgqy/DVP+n44s
ZttWgjmF2DF0LTJFuVe69cgYOphdvLtTTGIwbBbuqy7yaMzSB9usIqxfgrzMdt5kxJvk15ZfUqGq
U6i2+J902e4YqnKXLtuVd6sYVbwtmH+LMjSs8VrrzDv4BkE2p1drk+17HXxcN31uOGAzjFLmvYI6
3CLuIyUIMhvc/byYB00pwil1fGf62CpcTtZ2z7o1wswb2tBshN+MNFBZ65eIw82mfm4bROKr2AOB
hatXxengvIKh3rhZGtQdmGHPUGnMQV6t2/qiI0d5f5QXM2wOdcOu2ZRQ/erLToxJNCkek+w8cHLl
kCWPPDNSUNXbFdWQVRVXGrrbXVraX6DRl5Rj+dMmQrLMIDKW0z1GAcsh7ZhFcrg/zMUQczb9AA05
eno7+ZnnPrZ8k6AD1pOadown6ZzbYzbmy8/MTGIYF8BuFiCDrsTjqpET4uShoD3YTW4K06Q1Dzmr
Mugt5gXZ5b9u1RvvDJTF0697+B2hkU+ITDXrfnAAKQo10wCxxcfWsDUKRmIxQ6fL6CZwJVEg9XZa
k2XE0sqtz54zKfuOcVSzkrE1aru50DAFtbyrdCnNl+TyB3pwGKeC4znaLdUBjUuoEmfvwxt6mowU
NqvWhu3YRvr2q2BtdSNTUqEAPOT2DxNUK1QE0J9XiyJKU+tZOtp5WvOPQTCgy7aoVvUbjZEume47
20okmJOxLdgGuCNeOsZshJOKOVgyl1kSamW53GCsYSJDJbQEZunrzGQ8nLZeZSn0J1gf5bPeTLZf
Jsg96XkrrENHbGriXN+qOZASTxpfqJM46Oq63DlNlhwXb2kOztCLU97bPBsDHK5c2M2E8lAxuw8z
afS7tZufujovq8A2gHJFLRhI2HSlmmDvNeZqvLjkfM6WteyTsnqpdCGwsJ6ncJ56ytAE0zZDTDt9
G4cdLgAFm2N5TqRoAA0GJ6zWtDoMQpAEXWFdlHYd5LNEa98dY9WOlivWd8/CHWNcZihWSfVr1Ct2
c961Yff9rpot477HcfSuK9H4KMb4pRUQXzYPxqxVtxqg+uBcrboCP86Y1admbVw4+/bXKil4JR9C
OFlG9cKbXe/5yZiLTVlyq5nFuIMeY8D86X8wN4MdkowUFADbDV47o3pshh7oUV+Y18OyaSJMzPTr
Lje6223LaSiszCH1W+nzCHYYWFmue2FKfRhnRfNlCdFGpZaUoS3Gn7jBwbwune6ppYe0sBa7Ux14
SyHhgDhMCdotmVgMT5QKP2M9N5KDA73p2mmNO9WmkejWjT5OdZ0Hd6JwhhB9xVCtjxX42u+aa582
qzippo2JSJ2Y7QPF64gtLFymrBrPsA2scNTRnBfqlu7K/NJ0KWsPyKNVT4mV2jeblXl3i1vySmY0
yLaNc4voLkWek761XuqcFGlX6L03GOQQp4/z5oxqrHQjnlHLYMDMZArk074Z4dZ5ze3WGEhqpS2r
t9ZJzvCxUWowB+h2Vm97j4D7L0yJlLiUl4iVzqwj+OfmTd5uZbSo/RZZo0UCZkbB30lPBMmMsUFf
OASfuAJo010oGDipeH2WFkHOSHPEw2223VO5YIGFkeFUXFlyWdFo5OXaxFpWG092tU3GSTK+GjDq
88b+sIK/QrbIhuYiotY34eZBIYZC2Xx04voQghxXNkV72qhRUtS2/JhaYKYm3JQp3VJo5DBKnpWy
W3AKVBfVex6g9eRP6zZ05lHVC9iz/jSlfJKukcIaYC4+U4hXmdSLezKlcPhyJy9dIxs2hYtHKSaD
zQFi1yKjHvMq89ZBNs12aRjFGMMwGd2bZdNJeBaVKeGylCb7aOHM8xKhjclP7PpyJJjLXskchOcF
CDeZInsp5VKCZTIlWI6GmrJ+apXQ+EjVBuvUqBUyA91QlSCt5v4Du2SW4ghmYPcG5IfGzfUHKOY9
PHraLVh1yq5osOMwDSu5Hjy7pE5Jka7bFnXdkG/0dunSBXXSq2cVyphfYn9Q+2qvZj8SWRf31EL1
0THxUpQ4KDLisqxdObCv5xnTxtVs3XgpLSXCMw1oZsWsit6j6My4rpr8gll2sWIkiMHLjfqsoOdv
5FidtE4r8MCb1ZPmKgqw0ZhQ5/U1I/zLwUFhrRPGVTGnq3RG9tIovpx0Mfaj6hohakICuGp1qhiA
u+uvcdEmgk5qKR8kRfC9O5TUu22yHlcXYBPHnhY4QWm0l0Kt04NmpJTZLOIiUmWdYf/oJvm1Vkz4
78jJBBTPkjrCqCmtQO1kKUKqPUf1jZJGMqcjfBpzweQcMiyFCnlaVUFH6WQbIn+REtAFGTAAMP65
NphHVE5hPorWLu+2vP7U+8yKLHxTcIahPICdDNdf5dCx69mt/TnrmWL25cPkaBsV+XzEs1+P4Rpv
eHGWHdPN+cOzgZAsG9unie0vSFqKp1QY2k1lFmmYKLp5W9U90Qnsn3s1tTEGdrcpRkj4DFnDfksM
b4vcSgIHsyuFDLoMsMqkulsMPOZctvSrOdU3N0p7OF19bT8X7YKdY65mrxhi96E11o8jbYpvCTqO
zObHTVP3c9zU4VFpgaPxa3xs0r7AdceRwIh9zvddaHOOjX5W4aMFsNpqo6+0ThbWFO2Tmh9NrcuZ
ODUbw76kvIffi3nSSpjxl9iktsO87LU1YJH2i8D327Paw1YKyPCFgJYNc0G8yErJzizLnbVeTj2Z
E7OQltgDNd77bK54rnGAaE22HhP4tnFXERmnCBSildDx1wNa6AyzDuwRf0xABm7U4o0nMnUjTmBo
b6mZH4Yl215FqRcjn06nPa+WTIKBaI5dwbA8NApwvE3eu2vxTJYA8Rza+jS6c3KvNBkmTagF8qjA
6epCZ8Ks6WRfnNCmpsOIWxevoh7xhui0N+yYnkyzxPGhN0CEISbIHDtJhi3BbKUEAS/m/VJV82Go
U/MDPVW/H0TlfjoQkTPwUrw/lMV5lFM6YSbomNKHZkqGZFOjtveq9rZwmSFX+ghbYuuX7S4XgFX9
LKzdJuwvJ+818utUm/H+KIPOKMznpJTVwUiQCrnGhN5AHVXnHkph9hOS1ntFUwfk4KbyC2uz+XrN
8DoRTjbGg6rovlWaZ0Xp6flgNbd5jBeq3KB2V7hezcwO8dWbtGc9tdqwIdSFURRclFCxLcb6pady
w6MmragbCrfcKyp+Ky1n7nOaJFNymJOZZZnbSfsKSFbvNbeYL+PTO3e1fy744ADUTOadWFcwokZ/
rzTh0p9ALg1IY8Sai4mbm2IqkpU8DeQSV7nccnxVdLcMc2YZOwT/2qWmw2bVvXjY+G6NZ1ZZG4wp
urt2m3h+iXxodNV62bbFoWfTBtrMTRk/pNTQOZlNe5Lm3N2bmixjo6yXnTFARFj1sj3a2AL5Wp8v
fg8LOBRKi5NQacFmcJWfyiLxSOjKMkC0dqtt6xK5qXktyXAIcCnyIlJ8VLxocgwHRq2FDykB5wut
/pwAGHxIhrfbKDTK5CU5Gk6H5YLAKtcGuKAqh4/PNnVtjeOnIuybrnW3cM0rqrc0tfdG3z2mmXt0
13J4LDAUi/IGEzJMf1e6BgUdF1qBl20V4GxDvXyJumak3liE/ZAwm4MGE1BmDRfceVU/Rpz2MfZX
RlrS+cukvdj3rvHOeWHd0dfrsZ2ay0mTGNFBS6r3ooM5i9laUScxn2Z5hB5FB9i5LqwYFcQDs8PQ
0KhgHXqO0Jwu1TMmX1EzZUpojBY2qpWuHcQAC54mjnlLhmj0Ka8v6M1sZ0M0JusUyBEwqgYPZsMz
0BNAEFvgb7+ujsu/h7qGcs6A+wXYA6C4L5TevlZIeGQcAD/mJyOOl2WRBUyZHHB+HWA+r2nD4Lep
oDPxbTX255o5a3TJPito59NzudlXTWuoPpaoiQnZzMM2rTGyh3FVGeYbox3MKESOnTEUTCw4URyl
lewaeh5smvY1loWFwMEihaHZtlBKYCtQI5FiNdV+LNPIrzEbCImL26iMzVa1usHq8HxJI712MyzH
BpJH7pbVZYljuwivou2U/rzguvgMdE4CMfUsjvPeHHSC2ANrUWi3Um02rofW+3RHGHlNnjV4SiWQ
nidd/2VhEoEHEWIA/KpEdW3zUZ07gg/8ZQS4GDr5jj0WjZva3w7uckr15QlfuacMD5o3bCfFZ4pp
gRlVmoLdiSCyVCuXdr+aPV0LfglYTSxAuzq9yGUKZA1xMXkKAaTZ+qgYTX9bOlMROwJrraAU+uPo
TDJqPMI7F/HW2tZZ2fIvsDfuSJr3W+t+dgMHTTLfgaETdpHr+kzHkMDl0soNikSTqtlP2ukLrb0Z
4P859IkfzNuMH0OTak9O0hS3uKPBmTcW7JBaN4nkKlANzpgAtd0gDn2n0LxPIn1upTqMHIaKMEgt
zQuVTcac9s2AwB8Xb+l0BR0P3OhZ8cwHfbgQ//WkOPCDaPlXHHFM/zf92/+H8BBaMtpXfLypnlFp
AyOgOvvNwqOWatHayEiiIeoPF7cLW3WDPtqiMvIOpQSf1//STf8t5f13reM3Wf8/rojO7vcrFhCF
9E7jios89mjASv1P3vff/UIul8A43bQM29SwYPC+OQe0UqiGhS91NBPc5l9i6WSG3IRInYtlSH2t
8Hr/8By/id25JI4rlm2ZyNA1hySyv9/V0FEvtYtTRhINuhnU4TZ/KVEXagGGU1AfIZmMIZrd8U8X
vjyu3wTw3y/sfFPZC8ObHFPjwhkxVltt+uUMpw1Eq0P638mbYsPFNOlB+vBMdQ669yfp6r/euY0s
0cAVSbfdb+9zXb2mWW1+wBDZx+R9C8kyP3graWEq+XXrFUBhEv7xtr9ZN+DroVr4iSDTRGaOzvyb
k4KqSnKScY7kFc/RJXe0tw7VDn90Yj7s5qD8McNR/8e6xWLDYNbtIk3HCP57RpntVMayNKYI2xA7
+psl1MLmuL3ArWjS/by7xHH0V9iMeQQgrmFCSjFyohM19HzVXf33avtmesDP+PtPuYjbf/tolQTt
UlbxU8ZCuRGSQijBs3SpmHL84WP97tH016VMFpBp8s3gJPH3S225Z+f1upLmsIMnFC177Yfxv7Sy
7PynNNc/XuvbO100a5Wi41rlwXttMWlSR6xwhC8JWVD/FGvyz03i8hB/u7PL+/7tIa5DRX2pcbUh
gghPZJN7t77hOxloEQqUP0bc/eMzuVzO4nRnm9DQqn0zhClxCCjSmsuFxtk7I3VDSxmJEKyRaegJ
F0Cuah3+e53825K1VRTLeOFol3v9+y2So6BmeamIcFaitNLgJVnhf1/hX58iRwLLw8DXRPt+W61q
u42sPRECxD2AK+NzZfq1D5MPWqHyR3Om7/ZF/1uPv1/v29Iv0ILlFdEm4Xp070tvN3k7LWRMynYD
GY7mZKcdtwgPo+Mfl+c/txyMW3671W9bfCcme6gVLi3jLbbi8nJYEig8x2aMuDesXv770V7+ur9t
7CyY3y7nftvY4buMK+z2y5e3nC7eaHOsx+b+T5Zl//rV/X6db4ukqhsQwYHrXNJNuh+MmwPmuAG+
mWcR/fct/du+5Wn8R1XZRf+Rg+t5QE5dYrBY+Kdw8xp9R0aYs1erzPAbpJ9/uN6/rhY0UZdTmdQd
77vLB6lCZQKzhY0ysHcXi5/6lllW8ZTscAv+y7woTY8jDgvJx3/fqnZZiN9f32+XNr69viVTamdC
XR52lARb6MXVfXJUbswD6hD71ttB6r3Cw5vglps/uV/921bz+6W/vVG6VzyeHUuEOhgZqcAwZV0i
NT7/+w7/4UfA+vTYy2AdXDY249uGplZ6kZFqzxbGwLtGj9djoa9PFB0pXlCD+gdLL+3fNrPfr/ft
y+9xK02nkkOvWX14RMV+vm7jbU/jEWIp/1eG+59cvPTLW/rHW/ztJr998wP2n4nSc1H8e7H3xEU5
LjAN+0o8Srw89FAWMFD2q0exnrE4D2A8HP4UHPWvX83/+w3f44c2Es4bavj/I+3Mdtw4li36RQXU
PLySxbG7JbWklmS/FCzJrnme6+vvyvY9x2SS6LJ9AD8IFqBgZkVGRkbs2JsDqqGsEMAPgkxVEDI0
Gm3f/qRreyxfGPB/KmVhYApq7PIhp03/SuvnfgLfUMOQA6fqFtG6tSRjbYVSkhHno9NXlNO5RAr3
GOV7eO/3CDzvGJLZCbGBDZjN7vA3KCjvHBWNO8WAA8hRvZsbUk/oENQ93xdADLqNMa1CepKUNJCU
2TjOlmxgW+55+oKm/ed7DS2A5cD+xzm6UUmGol9TGp6KBAj1rFEF+tKi161seTPYD/9Kh1xcnlcm
5X2mCK5qDOD6xpI/5/G4dXIv3GjOSti9Oam6UDp3YB8jLRBEZ9dpR6lAN6yh6M6IZBJuEkuf33WT
YqwkNzdOgxUYPYXqs9AXlRn2wsIO4eKIyccz56cHWmGTIKoLAPo8G8tKwm3c+MmrMQdGKo/h5xu5
TejJm6TsoPtYTOaQau/R0+NpQzeF952HjEnI4N9sM8rSOT3liV5Lz4jWHCEuO/QjMl2xPv/uGSQm
1AF1JfLt5hf4A4JtWxn9foL8WPWAPPaqn4DCHRB46KbUp771rmSSXtf1HwwkH7IqRCgSuaTj7JjT
CywxEB6PobNydd0Edmmt4vNeJMYJ5BxMsbNWrys+T1q0VfVP40SPPWxOFIBWzsHtzooDCKUXXQVP
Z3+vrcWxanMAaf86qeZ7U3RQmOXlcPzjRFXHDg1oByVaQATyA71DQtRlINLjpJdf1B1M/Yd23DQ7
5ZDv225VYfD2uQiPEOq3Lkfcs+DblNZFHckenTZADMlXt/vyY/F5/g2A07E+JPouPkzb2Z9JW5ln
okJQvqfyM28AOh5Wosztx4TOSIWzGMFBy+ZQXm/vPBcWNDyiu/4j+Wztqz2NIt94h0hqliBzLRRq
Z5jzN/l3dY2IVkSTq7tTMCldmJb8qKSiaNnMFrDjQkIcTdz6E1pJOwNB9magorlfWetdg4CAySwZ
EKSidb3Womih+e7YchHMgfDsjGoXbwEV+iiKgU74Fy6lQVX3H3ty6aVaFhi3zVd7BtdVtLeS59qf
dqR2dGLoX6ws8M5Rge4BlkNYmj0Xnubr9U1m74xT1hOERgYNIoRvv1R23P+KVthKCLhniZgK1ZWm
o7sic9NGeTLqUcJFUZXvYV3yvTHeqnm6km6I7yE5iHlpRcpTM7WJQi0fA79Ji6c5gM+mKe3t0DKd
Al4FPOm8fCkRP/sxp5F5fttZ7q6QeG6YqEXDNijtZWkPVWNFC0lVV3yzvQxc4JB9N2p3ZSdvbymN
mPOXHfH3F8HUVZW41WfsFKgmGJP1DhjMR2oqp8hR1866OFDSfnLGVce1DY/Y40kHLp3VaaroI1Gf
Ukgg4L8kP/a2rZ/ZDDFv6d9u11/ktymyDsT8wqq0kxPwwtHusYqA1jY4GP74ZC1+/9JO4IkP5cFB
PF0HPAPsbgcKALJffy0VuPMxr36CtMkhkkj2GPAT4Hb6Naq+xOrXoDTev+0xdyIpRkwuW4MAw81+
/SUHlZYebCWcPjr+SB1FaNOW+Qd6UgnYvql+zFStXjkh974o7yuiDATtKqMK1zYZFqT871HASS1z
PDvMkHZxMK6ElVciVtlvbEiKDcPj6tflfC0p4D8rUioAmdJuHK97CtLuMNrIPVbtUz+ae7efvxUh
6UzWr6T+N69kgCo615IlClQGv+B6gUB7vAJYFmwaFo3QkblcJFhIsQaTWcCm0y2/jjtUeqt+TSf+
1mfIjzR6tvgu1PCv9LkXB3OCI0yfU0oD6FIbw7aGLlf1K+qgnm/Fy1itXBa3ccDQTQ1uR50KkqXL
8SbvJnNWMv7xRo2ifmdXLtwkvYFaiJ8g3oZYaQfkevO2y8q7S1EOUzR2+KowMTiSyxZ2zv8dkDcK
y6Q8u6pW/dqOifE1U43sqeCjMAShDg8k0NPHty3Lu/tq2TEo83g0vwy5ONDRWbbKHvnYLHpc5u6d
Du1TWEant63ImypbEeu/+IYNcCu9XQLHpwQOwd2z5X5jMO0hK//H1UjHsCcKt87MaqYm+AT+CDkp
a7ekxS9vL+e2mKrTQNH4YCp8k44hUzxqXYuoWBASSskZETSim8+497b3RUXTKR/X6nGCHVO6Ma4N
ir+/2MA21Lu40oTB/bQXHQ2v/5TtlV2z0/dT8Bj+hA7+KVxXOBaOdx1xru2KWHthFzUzO66qV7su
9VvAhmCgKL3b++pQDbu3t/U2iF4bk7xEgTylnFuMWdPvivupAcD7tgFZ9YEWKhZ01YC+1dNocUtR
LExdWCQzXkyM5bGJ7dYoTgqUujCiAYXbeQdx9RZPS7WppwSmdMtP1Q2zGMuwW6tY3fuijqpz+5MF
0I4UB/NiZ904h74Q/St/ZO55M+TLz3j2+jN4BQYBjH6twnrfHAkOgEeN17EUYayi79US9K6fg3Mb
ksnceyMgW0VlAJ2Bjn4lxZHDithoF5Zv2ow2DKhyPVf8dbzkAYUiCCBhZUYl7LvNKNHb31MT51l2
zwszcu3WSp02x7j4ntrepCoEzA89YqBb/3mv0a0/gT/dj9+Dd2uf8NVd3jIvbSrEOnrSoVjMO2be
IX1bR8/9IT+Ip0U2v6DTut7dvGfT0DVUS2CYtYjXUoiDfRjcZOqK3FHrD2ZOF1doz0C/1TyLYtR6
4rhmUm5wwE2VaWaIyfbsHjxqIli0/WnL0OjfS1XvfNbLNcrOqoNOgnQJg07ggun/udjvhtT7FVAE
+q86KuoL3ALGSvS5ranqhgEPuuuRk0PGL2dX2gT4O1YYGe18YMbnyQcDzOgVfeJxz4wm4k07ZyXZ
uO3pSDalkDfHc9q5NAH4mt4PfRee4a6BBRz5IFCqa8b029MC9THaHijVEwUsKfrpSgGvFYBsTgvz
uY+iikqF8Z1DiyP7dbVWLP416XBcWRPR/jLABbEzdQbWolN10nyh5WOejCehB5Pvx2P+fSUW3Kb9
fL6L1UkB1QYxCOkEbwvRHgN/A7sBYyw8NYA36L6nPxg2IiKlH/vZy/+8tdL93MMaQ+WaxXb+uFtO
UJggmqJ/Ug7Zrv++Zs24c1FeLVW6lZmvBAQestRxa55BciJaj9ls2TPq1MBkhOjHvAUhB/70XXxm
6OKgFCQmwSeGlI7ZuYCFQYjydLsZDPJW/Tvt3zVfkxyb93kZQL4ivj5yteGxPUCp8Ln7w9wz1b3a
P785u5SvaR7qlik6sQYCE9fOBtcu5JAxY9+d72wCKHgZ1QJN5O2AyCrtVveTHSN+K5fca0S4dHHZ
quTiZWTGUxdhlYnFo/Y9PQwb831HyWc6KlvmpHw6ehtGu793zSpMQb7QX23D72u6XHCU7iUfaPTZ
HCC1c33nPeg8iLCZ0NjQYfeRDKn+oM8FNs2fH9Z87+bKle3KHzbvc0uFL4pO7bJf/HwHU3Xzvv9o
HMtDeICRiFsIFhxQt+omQst8JUrLiQXmwRFRVOOh7YLuka7culXceikMMnyNOd9DUXcAwCPoWrWD
qgNNXAkqshtjDoEiVDGQxuC2lRPGIhgUqKwF0PSx3zl77ah+6PcCeRL9DX+6SU95JtFxFzUapMlu
kzRPqYpJh4mcJibTZEfjyN62zzaVoV/zXxmoZnLC2kH+CGnYgwtp2XZC5/z4N0Bbt87FD9EIph4M
xrSaJOcCIcf4RxFA4rEz9gxxLSRX4gSbxb727Y25pw/iMj67+nnlyPa6AxeGJe+Kknp2W5i/fHdQ
gFTWn/vSW2kR3fFgmngi7SYxRQ9A/qbwncd0Ey2ooQG3w+FazFrj1kx6mLl3zGyjX3o408aIURfU
HkCBWkMPJSKD+krBMNdxcL3Y1rdF3DvxpwU9n/ijwkC+ypj4UvgpVMUFbEBLWY8B4/SdixRhMzTx
ykG484ksSr7/ebjLzeYmcvouD3jqxg7RHqWSOUBBDsz+kmgrBbXbM4fjUxoFNelZogp7HVxB5nYz
8GDbX0LUSJjUF+w95q9vH7U7Rri9QX4wHE7fxxV/f5EulC1qMlagmkh6Jz5EF8dxCI/w7W7fNnMn
Zour8y870k0N+r3PimAx/WnffoFT+6mPf3QPtfk1T7tNfIjeaTv3awrye4l+whjguF/+xx8g7abi
jWqZmCw0OYXESARb4KHaIWrabOxN8hF+jt8jOBgZliEHXHuy3NtlPN4F/Ulh9KaYRhE/j4tecRms
1Pdz32xLmFeUcO0lf9eMSfjQuY8dctzrj6kwr5dWQHmRuf5qNy8WjTxt3qxspJxgEisMypH/NSLd
vlVqxE1TYEQ8/sh18h04j49LRcMO/c1uG+7Rt3nb5p3wdGVSctLU6toO3nrPryAv7dJvVfvytoGb
t5a8KMk9vWnpxsjAAvSgw6baTw+irMR78uPfc4g7mRO7iKyo5TniY8mhPshRyoBvl2LqpvxD3Yr+
WLxTx036mH5Yfv8Xr8nXFV4YlEL8ZHqjbdYYHLfRZ17tu/oQ+csBcoG9von3a6Ccm1qdbE96MA/w
sDaQX4sFDn71wXgYjugio4c3vcAHuxZebhOGq+18bcJchLGlpfKUz1jL/xh3MONvoUaMfP00fys/
dC/aSn5yzx9tHUUFyyRdQK3u+pyZWtQlFiOqPuTeWxcJbuX7ij/etWDRlaYIbyDuIe2exThrnrYO
/FP78OgwzbXR2i2JADVA2iovQ3pYF/ZcsfnaBrnYw2xgGF1BldPv82XbM7hUJr+9vaw1C1IWaU1a
ShuFVek55DLlSxmc3jYgtuX6ZQDRMM0D9F15Z5vyts1RHUN4NYF23XdMawhMKITRq2q5d52bBJWW
DD0hB620awew45wSid4KO+5ZFMAiv3pwP6HRRVqYfn17UfesIZJJi8KEr8GhiHBtLYErKYKGFHc7
GPvU+SQgCu5jtzP3VvvSHFZLCHc+E2B2G9QXgKhb5FAdt844h4zZDntjnz1OfrsBig0l9k7YLOEq
8NcOsFiC9OFMVWT64FxAhcjDA0azQByQlp6fMmLqZvUj3NXbSNDx2LXfBxk6cMpxZVvFjS/bhI3f
5qFBaYaxMmlb4TKI4K8XRSDKiO+NfAu3m6jN8H73G1S3z0L3cQi3DI2sdhbu7TH1Z7T8XJXKkCuF
kCVDMWIZEgGchIyYHe7cjSiazN/E47XaeoxZrRyOe3eOeWlTSoFMlKfqQcemKEShf8xYvK/s4Gtj
hmD5lRloSuD+yiaLTZQ3+dKm5LtZ2ifhKNZpHtQdZFbRvvha+2hL7+bFX0Pz3NlUi4KERSkR7NuN
Slw6kGAu6Jv4RqjCZse47q4elPQfQiO42fAaJGVNjxoAd/e132iBVTiBTlctM+0PzCI2flw370xj
WDn3d7K5KzvizruIx16+uF2bsJpUDfZBEvtq57wvjHjFLe5u2sVypKQxjNQy1AzMAN9DfX4Y0DqN
lHHltAl/lvzgajHiV1wsZoYtvdMcNm1xU1RToGZS2sc5RW68XYtfa6ak4NwrCv1b1XP8BBUAWIH6
6EGJmE03w+kctHAmve3id8IIK/tvE1lGVdWFA0wHDi8/NuzHeDE/tTEhsgsSa9uP9k+j1VaS1ft+
8V+DMqxqyhGdKhj68pfZ8Zn55r2cwajdGhBjv720u5YuHruSp8+h7tRTwWO3XmCxatNzUTqbPGlW
fOOuB16YkRwdyazALT3MwLS1AUnJdPbTv1gIry9KlIBhUXC59r5ErcuWaOv6uWo329nR+s+1Ds2C
mKNe+Tr3FmMghQpk0wb8L0NSAPwVY+9FKKTp2vRjaBrnFGldsQIevOfjF1YsaXpC79qeJxiHln7m
r1DO/5hhJoIVp2bMdlgJEPe84NKW5AWGqXE169jSOgjNlJmAqnhVDuUIZ+zt73R380CBkMOR5pB6
XH8nE56pShMhb1b+iMOPDoPn/8YA9T5UIgWsRgp2RVJ58IdgIItV8+wuRfMDGqbqnxdVyN0t/MyA
vAf4zPUy8j6oKyDRru8F/bYYvuTTB7CE/2Ip4hXOGC/lqJu+WRZFXTkUpQvkGtSY/WmiufD2Zt1z
MpDAjKjRliP/lJbR58gRBTMqgSGkP9umGX/ADeRuEY8EGKugK/S2uXuB9MKc3FXOAhRnpwVzM+Ob
T8jyNu/QE4p3od2E54xHkj+Hdr6yiyL/kO8l8gVLdB4Bc3rSGpH7mYpwWghxZRUcsiact1mmlL7n
Ws8QteyrTrNe7CwNVxZ7b2/JPJkoB0YqFMCvXcQb4slxahbLw7wE+RABi7UnGD1RGusfQjNT/0XW
cmlQ/KCLC7ioTWNyWxYaTPZ8mIqaMV3TGpFdrrqV4HRvT3k96KaoKZo3OONZ12ebWi31dKezj3Bk
wmRvRP1L4RQZao8Zmo5ejhTjjOzx2y5009gVuRkIITyWFo0on16v0tWmrkellruxjO3fIkg6nyw8
50G35+SpKhfjoUCtkNmDFCDKrNCuc7rq5HiKsVLuvhfJLn+I2KPL7c7UxDZQevKtbjy5Y/SzDrLf
3l7smgnJdb2ubOJhIA+wjUCHBdSG8RGCm5UDcu9UXixELni3Sz2HUCU6PkhdFHq8adrUfTwcEKyB
FWNMko1HvrPyHe+ejr8+o/w0c1M9KELmdn348A9jX1P4HokG5fjNQxtvZYX37rfLFUrpR+u1xjQq
uGuSJfm+SgqEQfVBOXQp+mFvf7K766Kgg6g7T2umgq+9ogkWu9UtkoNRi9UHbXTML9T+UQrtvHDX
jkv8+W174t+Toxum/mtPijLqSOkxf6Xlbszwsz130TmykHr7N1ZsQKJw9yAPISUI01jASdtyqVpe
+t5N1FOfOSu9kPsL+cuE9I1gM2+aSSQG0xh8gVhd2zK/Oa84wt2vQ6YjRrIIyXKW2KDVNE4LX8eK
dW8Tz/X0UU969eR6rd1sYsc203+RYIP+pM0pylXMSlz7Q5nlbjRB4+CbttOc8wVAmJXFPCjVOl+b
D72/OtJsOozMSMjIt6BXEQ5ExhdogIsgll+Qz23Kw2CfxUDzCCKhm2h+uO7zPwUxvwZlOln/sSx+
2UUs7CHAhyHV4lneKfau7sNpazjZuIsRbTnpWS7EVTR9BymOsuL/d9ds0teFtVGjdGZcW0a6QVEW
kVJUhTaf4yZx9s2IwIg5ze1vXpukH//FSRAYJp1eGkPc0klw9Azx55TvqfKKzsHf6VP9b1yGSxWo
NMMuDGxdL8mIx8bzBj5jDuD+92oY0x8oBFvfF5p4Ky5z99D9ZUp+ZJSGraLRiynPtJ/tQkExAjrU
t3fsbvB9bScJYB1p+fVyIJPKoX7ANyBvbo5TVimoA3Xje4YAm38TpiyHyjBjkcREyRkYmakdtSU3
6DvVOXp5NG4X9NZXkp97rSQGyVzq9mja37Zti9xANqWuMHO2D+mRCWxlE/xEjs3coNgOi0XjrHyn
u3uIv9ElFgAGT1pYU0J4oiqD4zf6ZHzUmTv3a7cyNksdhC9vfy7hXfKFwtJIryCqsvTXqf6Lo9yU
KFXqKg9pEg04fLw0PSeR6x7NeRreo7Aa+kNXDwfoUtXHzPHWkpE7bWSK+kQvmzkDC/eXvN9sBwus
bUzbttwoP4A4NZ/HQ7hTdtbT6CMQuDfNHUOiu+i8xilzexhM5pBtWjFgUjh80tHWltyB0E7X/Lky
YQeFWzo04Bmcl9R/e4tvvybgdjpLPOsYjLwZ+Vj0JLVtpkL8Xp2DgY5qipg9glHBsAmVwh1XzN3Z
UuyJGS+4Fx1uBukOapacMlmt6X7jp+/MbX+AwFUMWjOEuRx6eroeEjF+6Cv7t9d5p60hUPw8Lz2O
isML9vro9/MEo+zk6Ax4z9uZrl3y3n10Drof78P9KiHS3W29sKZfW4O6zu2XDmvmk9Jvog8Rawx3
P6zn9IC65zfet+ttIrGC69PCICLQIijZNNYnH8wWPjSgFJlJh2F4LPYBNNYteHcxrdAfA/78L3b0
0p7w4YvTmaZ5vSA1ab4Co+1tCYvHftiKidLiCXhH/o8D6vXyxJZfmDPdma5MhDnFdZ46Tzkr9Uq4
uRnAMAkyzOuJor7J0KqMaDChp6fRFuq+ylmH52EPEew+zgqUcMG5QQPvKMtWN5zzMLCzVfqYm+Uf
s4NElqr/bAE/5F6x5rcinEpf9bXpR+nFAwshD7pFNpLnsCEbvouwmnsIDhUTIfEWIQMY1zVAj2ja
rR1S8eXesil5rxnXhWHF2LSf+p0FIC7fau+MA83g3D+OxzW8yl1zRB9AneRt9OOuv+xIxTKC1wP8
nTOcZpQtrFUQ521qZsGLYpNrezRsgBdemyhHOx1mHdlt/fnJPYAIoqnZHPPDnyCB4eXv4OvuLAub
zHlRNiPZls+j2piobIcKEyg7mpofBVx42qifELwkzDH8eSq/r5zIO75yZVH8oosjgpqZNoWwxvvZ
o3uenwQGIj39CVCNdtnBWIsAd1cIZpK2ouPcDoCoTarZkYE9xhQQXd/Bh7AP/GCPqgbI42qrrqKi
78RVeJgMqjyOyb0ku4o1tXOXMydN8uFow85zpmZCclLTggcr6eJ2Jde5GcYkIvDO1HhmAr4Q7IXX
OxqCIovVJCIinAW82T3Fp+jYHEAtrO3lvW9HO5EZfZ0nhC0n86hfaEUUve5leKzCF+EuCGKc7X35
vp0+/I1TvmZROuUAC8PMERYd1G+XD8FzfCzeB4/Ws4EwdnoS+M+1lukNDxMhlLcRCG5QvfB2yGci
R2tCc8dOo0FrNf5T+0U0o5eH7Ou4FxlVc3DO4c8GOPWa5VvHwTBPCEG/RgVUlRZLHaTvk7HiMHZJ
VG9yw2vUndWM3dcyiax++/ZJvLFGQsWb3tRV2v2eK4cbVenqOqbR6ZPepdtEKY1jwWjfVqsmdc1x
xC+/CtaCT4tkikcGuMobfpcsa0NE6QP1dUxR0NiVvzu7cV+fzKNycj6/vbDbNEqyJlUatRRyW2/G
Wn/+82pQttYuPYmAFq9PJt7Zx6u1STcDp90e3RZryalKX2jX7ZBh2iDTexAy1d//ptWby+J6jTK8
y0MlDt0XYfVRzGGqO1RRnsSeVkfQ91y56fvQr48rO7uyVnkEOprQaYiYmwcvAbn2x/jB/r19Epgi
xOKP/af6Z3VYvehvUkaxUiDSFNPwVZ6P1+HNVJPY8FJbZbbB2qc75aP+UxxEMrgDpLxvL/Du+mB6
cfFUsqzXYvrF5dQ2rkMzWVP9KKZDechm1DPAYKtKZh8FWEfd/UN7PC7EA8oV/T2QsFLC31Y9LaXM
APdRmPs2yiCxj45ptFZuur0iHMG1CHIOE7wW5QStHwOk1RMVOydUpp2H6ThAVEXpgiHh09tLurlv
hSnYazQBir2FSkVVNjs9G4cC3ohk4jfHXCXrvemmQE9r8LAXIVLj0S1deJ1CAI07b3lF7SwwnPna
Z4YUXkdO+r1zqN6hvuTu+0/rIM4bBxGmyXHJmRgpveEjrO1AKWZwSn4+uNgIERtsjGYz92vbeHO+
JUPSXeDVnaqXM4agAY+OvZhw1LTfDGPSTlo9vbz9ze6vivlxYEL05+W2puEWqN8UsepP1fgD3YGT
Gdgf0vkfd09ZEzAA3vKvzignKq1uzmZRBotf8xb5nZJC+EuPWOUuDWv3oMRGuwZEuXsT4CH0TUAZ
iGradewQAHcGoxwRrya/+aD+HvnOrodAyXjpXtZQNnesAbMkN6CU7AgIm0hmLqJHmgUQVQN/8ssu
+1woD4gDHU2v2oaD68cLenXlzp5OlQKQrUmiTWt/efsz3hYuaGug2gDOQlSEbhikrCGrZ2MgfAnu
wfhotZ/Ul+IXZOUEJwBSvqfgIS+e4BhGxHslcmo3PiRsU3+1CWQ8X+SiSbIYsYlsrEoWGh+rygc+
/jCVsGXtmFOCG9we7X2uIEJbHdH7WZvGum1zSualO78yamVsYzriwZMGZ1V5CI7lySK/j9cZZW+z
meulSjc+0zV9NtbY0n4MvrWPaRc42+idvhe0w6v334o1ud1YDuEyDzYbG/427hAkPRrvRHOiP5HN
+KvWhI9eZ2qszeKe4KIVcU585gsfdnN7GUYXa7SED8NJvEFNv3wUlGN/Zy9vuIAoY2CPEiUsx1Ai
yPOSORmFazPKwAPU2HvBRv9tX3zQR3/yBXV0zMTzAHnGstH9ERBqQd1tdcl3N9gSdI6MiNCel0Kt
Vjd2lqv8BP3QPaJCdTB96/DngtF+3qyc0dt0hsFuJlEYHORCJlZcb7DHa9tuzGZ5hbmGD4KmV5TB
x9P6e+LmnoRFDiy2yzgF0UiXC7ShZue166C24wbms9aPrV8yz1Pmo7GtLfv7ov+iJB/eXt4dkx5U
JIBjxBPq5i06I7I+JkvB7W+Fxxwkb2Ae8iY5FUW61Wv7UzSOa8/fm4QDVJEBWR1Vdp1ROrljiLKK
55SpOfNcEwh39SnZp9vxm8vwun6Mzrwv/LfXeCfWXFuUYo0VaXoDJ8jsdx4DxcU+2neQ5/vFF4bz
j8O45jE3qcDrAiknQFGn0xSVjiSRbSrpZc3/X8NEg+j3sPc9WpRo8fhZuB1egp16WKPIElnUdSQQ
q/zLrPhZF5FgGKyZggNm885DqzZCF4HSvuZHBVqdjMae49xYOx33lsrVCVsdrQVBCHptcwo1leJJ
M6Np5yA9EyDknYfNJqiio6Lra54jU/WabCy9EV5voCBhPJfi+FyPY4tcyuwrk7lss9watzFomocM
tWa/qFOk0gcT7eoYYTNvky1J8IvrFOrzijvd3pwC8E4o4InDc0B+4ASI8NSo8uFOSXGqteCsZ/HW
aIpvXgz2vv1DTYqdsbxLo8euKzcOVPfe2c21DZJDazty75s7YJQYNub03uCUzK7h/DrT7KvPurlf
mp31szgNp8yHnoGxUlhn1UN+0v3oDCvNWvFcbPeVw1FXfZ2lJou6wwwzht6SOamN8bO1bxmZF8/K
9ah4m6bx6BLj6pQ8SZJ4plw7GUFLm8yMGAUjAORz0zGF8M47/M2xthsnwxqXm8PdZjPCLT9WJivX
dKNvF1a1PBrHPyeWlHO3PqRy40eSJSkshWMYtWaHJfdl5Mw8w5K0hSTpNH5DXs96RogdKvi1j3Z7
gUtWpUMURGOL5CNWRc4pRigi5gTrTXnuPlSfor1DqmJsnd+5upNn9Wuvrg9U3FwA17/AlpC/Zq4g
Xyd+AQT/UEO1B8c4Vg/Ng3EQ7mPbZwfinZUze5MzYPPy4S7ZdJfcmiLNoDL4/1IQ6i9iHF9cAMF2
WoH6GLfWeDgREmH1YxTo5lgmjcorUEexSQyYRtvMF40BMfkmWnbd1xxWc+uQPzvHxG++D2eoJnbV
uRqPzviZC/Dz63ALmVOw+8diDszjXf4yGXmvIAXWGha/TDkq70Vy6uw8+s5cvX+Dy+PWwa+NSa85
LaVp2o8YKyZrU/TdSc2BCFn//NUoLUp8joubL6o0a3BCqiWQc5Ub0VuCx+nROgSb5OFvJPgi3lzH
PZZF6kKrAKZhMKLX5uZuNEYuROFL9kF/JU0pX7qj92zvU1/5sDpodZOBiuVd2JNOrOHxeNEjmxxt
b58tGkzVjobotjtk27X7/Bb6cW1LBswohQdGrcaW8MH8Y0+2W/vGoT4l+OP4sFoauntS/lqb/ODv
UVgMQYWgLcm4Y3lGlR6plGAjqvXeaXV1d63BQg0LJg1ZWi/XXy5uk6mci1qFHmrPp9uJzlIaHOtv
zsGA0ddcZYC/b1BkSFCKkrBIla909pI8zjCI2PNOPFWmj/YmeKVp8taD3F3HpBT6H2uSY6qpE0bK
Uom3mXkWmimqRRWBSVhm1VIGHpc1Zu87dUpc88KitKGQqnTtELK+6GSfEVA8dRubsoV+XKuIin/o
5sz91xDAtOsvZyMaSxbK0sQAqXFMD82u5QW2WhK6e9Yu7Egha4rKNp0rFqQhln4WAgXVd3jRv6l+
vl8rGd7eg2AmScnJm9HyuJnkyButKnQzovoTuDmC5S0trCSrkP1++/K7s3fU4dEchQeDJqDshLbd
xXHrcsY65J7TCq1OSCgfrS6PtlPRf65G67m0eefN/bgCr7hzAaDTZ+L7Klpt/Hf91YbYCZ0ZQnw/
KJDOco1vldodu8T9x4hCnpOXdqSnT4cSaEAnC3ZX9VMyRJuu/lDH1ubtbbwXG7HikBoy8UBdVLIS
5ZEzBIUhqnVCAC7ajtWe+iQsC8Y2rH3lNH9826LsIIx08MYQTWIg1ND3SttXBFpqTuJx3hbfl8jb
1nN++OcWLBWGXsgpUAmU+wzwNwZOFCLtm1qqnftzg+DCVhlLp9m/beim3CjWAtaGgQrirglJ7rUr
9KauqHYWi7RTP3cgTB7ic9RtRGXM+S0/abtqWz2tNWhvPtmrVcPmqgalQblT+mSJZQyhlVC8mcd6
2TZeYD9Pk2cdez370GTdU4bg5capZkStG40DYJffxyj65Njdvgzt55U9uP2evGKo91Lf0Si6OnJ8
LgBAwkMuCgNC0c5iC4YHBlaJmGiDPXgfVsOZWN9l2LQYq7q0KMVnJYXaPSywCJLT2kAZrnLnKbu8
89u9dVAp9JqP+afx61rIuRnUlgzLzI8MAwxDWWK48bV9ekx3vDKEghcfYVO/V7sNGuVr53Nle2W0
A9qhyHeKxYpp+JYXTXzuvrvQTYr8tvi1eLHXgLJrFiWnVso6WBwGrrj+wKosj/HZe+fsEJWZkaEk
o/4lelrj7b8pZkHVAAyFKqElcE03dfslNAq1HGha2OmyLU7Ajnh5u8a4FYdIfVhDOd0u8dqc5LNa
0bXq8tojmepdHT7P2ppa6M2LlBWB9xFUITbrMmUdjXGCRVpB2cWPkGwPB5Rr0Qu19X3g5NvBLreI
674k+nDqGndrToxezR+F1jg0VvFmVmoqatXGmQMk2dVnJ8ujh6DsVq5Qscrrc8RP5AHpIe4HzZp8
hQ59HCqVwkXmFMiHnwNb2Tl2v7FHXuwkJTTkVgLz7cG9Nihtu2GEWjbE7EmgPdvkba5zKuuzmq1M
Fd+gE1/3/mJhUoBwjNLMu1zYAcLm0K7Pt/AZHyFc3G0rZBnV78i2rFSt5KwAm/gUVWegOnfQh7Ed
D+XAy8p3xvDBrLQH01aONcPGKx9NLo4JO6YuyLZFiYw/X185HVrvQ9Z5qk8w2huN/hPilsrvF7fd
0JN7Lqs1PPCdj4ZB1qULeVgUn64N9qPReWal0IvRP1ddsS2nczTH22ke1kKdCCySP15ZkgJPkk52
YQsskPksYMfxLn+JDxaPmOFlnVVnbVni2XHxvK4jNVeTBGNlvGzjWq02WTWcVLP8YOeGv3JHygm4
+GhCMYvxJebLCAfXxjomDq1QiQTAUfQFtaN7ir4IBR/kF7//j7ak/CquGEApMmwlJx6fz+LxacBz
Wjyv06fduRBpnAlGMyI2KkUyA442DH23WImANS57gf5B0fKDfRJELd653s8P0y8rq7vn/pcWpaMN
EY865dBb+ilqeiAp/wgfjOPUbcInCw2IXy1W6h6Xp/KT92FNGOjeCb8wLc9BU87ttLKi9zDqz3rz
65B/Dd39yvLueeWlDemwZdpc2KPC8gRoDESJ3x/Ahx8cmO2dg3fWIV0O92uAqju34eVXfC38XRwF
L8hgzjIxahTdk+Jom2BaLfesLUw6bmHG5KZtYEM9dyflq/W1NTfex+E8+uY+OZoP3ZOnbOqvqyVS
4Q9yTHm9gB2aCYIb9vrkZdZiMI3PRxNiTu2m+lR+ZPbnsT8sx+7YwiSXJxvji/uQnMeHVeN3Fy1u
/z+Nyx5TLYZT0hXkKD6WX5oTWprIV31C+nivneNfsi8GU0emszE+rHjR3Q96YVfyosJyE2essZud
5i9DexRMrd0xftS/FfZm+W06ZOfVpPzuwWR4SxCkQhklN0BDVN9rNUOsV4Dy2o9TtOmf62f3d5HI
dYxWmI9jh8odhOyroI979wbtEmDVYoLsppWipBNgNScT31jMyCzHUdm4n83Nn5Jd0ape1+320kOh
TSbqHEw7yQMyTdvYsTOHC+lFcKjDTRpuPH0zHoJTs5t2lfugvawTBd4aBdMDYol2vXhoyh2cvpgS
K09pE9Z2UTHnpXuZu+mtdljJY26TQpD/GpAL3sYAaeS+lO2UephMOn3AsUYx1G0f2y7fqy4nZUAa
SS8sWO+8j2977O0pFUbBVjoMwXKlSKd00cdekJDNfgYDXbAZrGwCwtplhrFPurGc3/VeO+YPNon7
gjDjmIyPoPumdq2TcBvir16WrhSlIndJHUM8fcrqJ3L0am1tvGqtYHvfiMNqRfEIeOJ1SJrHLtGK
sGaH3ea7VRt/5IMzbDwvWZubvmfIYySPpznliZs+dhGYlKp0JO3dtCbyMMlZfssB1rmbuKvbYPP2
N7wNdnxDepmcDSHkJUOv2iSxTTMwZl9rq8NMP8T0ThlD2ymgi7ct3XXRC0vSMyKN4iDoDCyB7vrY
mmO+MZwYHqT2V7PMj+R0p0ZPnJXl3Tt/l8uTXFSnegt4h3ORzMm70nR/FGMRrti488HABxJURKeW
ypLkGVFTdEldJXwwJai3wdh1tNdrFKB7GDHe3sPbcC0AOWJektmC22nYZAiM1LJwwnZQ/4+573qO
3NbT/VdOnXd6mcOtPfsAhg7qVg4z88LSSBoQDCAIEiTIv/5+lO3rUY/WvWefrsueqrECmiDCL3zh
pkRURZyiLfZm2TwAxdNnlYlH/fshP3k60FNNiDNaSF9Quvq47qHa4oJtCMBKXj6ZxbZbKtwHN38/
xieP5XoISEHbxyAQEvo4RtELBmvaYYH+Vg216Yue+iBkX+Xhsx0M278f65PoN/ww2LojfoqbFA7R
uQwx2DzDeMBNIRVI04ES/2W1i/TgWlHo+CzGcF0EHyMaWCgCEhNCqgLFhdOLgM85j4KmRCt/PtY2
IGpov26ieB6fljgkcl9l5wqOn+xsF0oIK7lnvRlOK7aDjFQL7seSwBx8qynfNMp8HAOeqGr5X6wR
xEsoR2CpYD+drBGg4wyUjbEsza47iLJSGVv4TGRunwPZf7KfoZj/Ln6N8scvgaFvLm3AFhz1neyJ
Le51fc6p7bO1CGUz7GjEnSuq8OPyEBVk04y2xTHF2LOl5rsJOhnMUADBea9zHv4vpu69HRICoYV/
7I/DIfF3asQGMA31VhnXio+QpDc671ZWsMA7s/Q/W4QArUAmCSoYuFlOno3jnqyDBrO3XMFy4xk2
C0gz+0T4713A8xL8n76tn8Y7OfJZvghhGIZOmmbOBrbL5XLmkT5b5D8/0cn5bvlAWakRT2Qs1zzK
+vyHASaiOFdz+6R4jxDjryc5BdLmCw2mosI4K9fRjavUnQgKx6S9X+VF68349cyrWt/76Xnx84An
W6qieLJ6fVVrfb78YsGLY+1Q0Gs/kw/u7d+PdmYWT1GsVRtOs1wDKL9jZLLM1IVAftfed/k5wf9P
ei8fJ/LkslSybFw5YKjhZUqtZLirjQSKA1iFSwr7br0QE91961xuta60v5vOdaX+dOhPcu5gX4Bh
3Q3djncG5hLjdCRInY2xmXerTL0Fs7R4gHNgdja1O7Pxfmk+1rPZeGu3ZYrDzbp8aBru5HY1vnO3
NIte//59fr5cf+runGx0PyyoHtdZXnMre2UgrtgJlahDCJSRUZ51fv5sfhEDIRlAeXMtl32cXwE5
9IZ2Hpi/sL8jIu94atRNQFTh05vIbvIfzLL5vqG2vTvzrOuvPn21Pw99coLOncfaeQL0T8gFDB6I
El4Grcrjilv80gDDdTPYCq4I5ohc3siRRGsU6IuCnysDfRYpgbaLQAb9cxQPTuYAjgRFhWIz0hC3
dxM4u6e0ge0mHc9dt+uh9uGJV1U2MFLAkEIf0zpFuk4unwJvsO3UMb41NQvHiwY6bTeRJZzL2YdL
5bY2AL+4p3Iw2a2MeFSeuyV/eVZIMa4mAijSrF58p0IzZQ+sP+9yE8yiGlLqnNOnTvjAKdiGPHcU
/rJ5UBtAV9i2Axdg9F8oW6Ff2HbumUvqkRlCy0UcDhWshulmVbeAZ1X2P8BV/XL8nox5cnOpzlsK
Ci+slD6OCd2ux69/+J0Gep6m+AtGD+1XNGFXQ3psIfcXoSNV9uCFNEWX1gcTbVGegNlexk3dENYa
P8aW7/XN2tmHtQAkuwhalnncXDh1vNzNUxSXR/84eXs4gIfHpRZXBXy7oNUwvbDCIu+77T9e9P+h
b+3176us/6//xN9fWjFLRovh5K//dWQvsu3bH8N/rj/2/77t4w/915V443eDfHsbjs/i9Ds//CB+
/x/jJ8/D84e/pHxA5H+j3uR8+9arengfBJ90/c7/6Rf/8fb+W+5n8favf760igMEfvtGWcv/+ceX
dq//+ic21Mrm/o+fR/jjy5fPDX7y+Pzy9tpy9vyP17f6H5etHN4++fm353741z9t5zfgMn5vKkF8
NVjte6a396+YvyEqB8oG+wY+Fe+Nd47fVfzrn679G6rREM0ENAH8R2jF//Mffavev2T+FoLbDX1z
5A7QQUWG9Ofn/PDO/nqH/+CquW4ZWqJ4NJDRPx4hSAoiMNuQSgLUgYTkFD+irNIZbRdK8DLS6ejT
mdBp8EkQMps0pKzlNWTiYcReXkM368IT8mE2wk3VKkWwWnF5Rnuv9TgxhqkiYauucPh98+xLYywf
vGH5MgYor02GsQ9ofjnoIIPViJy1Tph0oapr+V/CBR7W8TyYM7GbeoKBUXHhNRANbXLksUV9nJZo
G02g9bRVGaUj3C9Nf0lVAFeuOtKXOZxAd6NRPEvW38PKuUrN3Goz20OLgdoC0rpL8zhoH/BlczCI
UZp2DHech9yPnp0Z+t9+UblwAQLeF2cdMYRiZNHRfTBbcTFbL2Ynjmh//xBRcCPgTr9v9IG1Tous
5jZ3AuT4S9vEkYeIyXXQ/S3mGb9FwdqdMQ5dZzcHs+vrJLAT1RJxAvtgVDvulNY9iXT+lcEckszt
1BHBFnQmyCRQEpmKCDajL5SWIwl8fWRgMflwbeyQ6MSmhNiG0W2nwX506mCILdlfVUadyKG84ZZu
CZXhteMJCsPw8CIYYIAyLEfOxmtQ9JeUsVXniRlp70JTu+TonjmO+uYH47M5SYrSxQIPNpVNVdgm
lq4Pudvdl6q7GMbqqja+WUP0iCgmLmr8wdiTFPJ7x+jBLKa9DvltY7SwUpj4nWcns7ccrdJERCfp
1dirg2EaB7so4qasf7jCu5ic4nK0AroNQ9jTQmH83uugE7j4L14+PrKg6onnosxv6AvTggcO2uE6
bujRWN+m6fbX4FpvC9d9xOVzg6LjzTDZBQHvpCTm9Bz4nSJ27ydWSOF+JXlDBhxqpObNgxirOx9U
CNezFjL0m0ZP16zAK8qFeVDmUhGhhzthF7FRlYwIVAzIUKRN0QAvOYV3JmdbsD0qZZNyqRQBVq6O
J9vFiavLi8Z0IFRnjne8ZZuGWd+4U/mx6PdQ+4ItUlnA5Cq6sxa7jXk+a8KaERLdQibGOD05k/XU
2W4SCHWcHH+T982matS9YsBTgLJR1XIbjF976pSk8umzUTi7pbXLpLTD75xbD02AYLrUPjHZeO9R
xkFAn/beCIVR1FRqnEOko7MkdAFIhHNo0EGPyu/cF0MPmKKRy6RwY39yvJj14rqNvLim08P7V73B
EKR3FQLKqI6dKRJJ7jgbpZu9MdVFrLj5qmY4xYT5RcHcmbj9tBfwrxZ2/X0K+q9mOP4I3fk7w/Z3
oFZbRVVEpimQO7vdc58XMUwVrukIKac51FceyYN5XwY58Qy4t8khA9i0JqOPh3BVB/nUCrvNHFU2
e/XTHM2odecHUMhS25tu3KA/ek6RWWZxUUzmXrjNszeynjy2S4A1bFcHPbvHhdLjWIQ7t+5i3U+J
lVuPs6sm4mgRNy7voDhdFMSeZzDtKDOSlrrxrOwkn5ynsRI9MTE4FN7w+Pm2WdbdLQYTBh8dqd2G
prI2Shgz91e21nEdRRFxNU3CstnJGc3B3B1j/AWRcjumXYR26OJND8IrJDEW3pLc0NfLKG/LoPCJ
NOeW1MO+rcFqHFHOqWg4bg08nR5yYxMtl72y23QpaxUHFaRGZvEQRmWcs/qHrX2TaD3NpO/RFYD3
WwVQFCmqzkHJjW+Dxd3DgfAHXI0gXGl1ByVC5LiNiSjDLGOrsoxYBhobZn5rl8lOS0fezrFld5fN
6BfxsnhzhoLTFbcHGdsj9LpnrlO/53wDj8dNtVRA0jj0iQvxbXHhJWBHPbK+ydtUzgJkAs2NWHxV
jYmP2X3lefCmuQX/zztD1xwfenymvS2wqBwJ7aor010ueVijZBK2F0DW2eh/lm+Dl7M4EoIw3AEA
mWGDQRv2sSyti2Wx4YRm5WY8ldHN3HURziYE0drfLlLbpO7DEQey+X12v+Ww2SCTOZfxAH1XVBiM
XShs0o8DfEYxuwT2JoPqS6Bu+oFwQ1+aAtuecfMtd6sHpO53wTK+ziHb2XMP+8ypxDW5dG084FlQ
kEYQa/ePzeJbmTe4h6qHjxP+IMhN2thg5hwv7DYS/RQLU294JPHftId+10jGCOs9b9M5b2Q8qqZB
tdm4Dz0I3eBY+Gp1NyZugBjS7FPcB1/KxsEV2oDBnVOXwK8EDXdH3IUujA8hOL3vPesKlx98YqD9
EEfOd4RhPPG1GyS9nz/UXWUQd8wvwWk7OCFWTA83eigVH2QeHsLBfDZo96KKvWuyt6C7QoX/C8pM
12qp0imEz7Hrdt8sb8Bb8ZqnQE33nl1d9P7XwVsepWi+WlHDyVgzUF/6MEbHI6kMcS/y+hWW2B4B
CLoggS090miWLbY8lNWcdlZzMORkwtsAF+g0ip0Q/AFtkwlnPWaE9fqxhBTG2Fe40YL+1dediP0W
eFnHbOMRZyZQXbEnfRR/wWQkoc8vR38SZLFwYQdRBWAJ1FU9ET4XPSBfriOI3Q73vjtmuWU1RLvu
paB9lUF3v47H2j0qeEyRzp+KpOyHeOqsi3ppeqyUwd/RPHy14b0YGqRl9YXXWjEsv6e46x0bllct
J2at5tgzAUOVbQDnRTmkOO2uAtAEyBjgM0ee/jb4kDleI5flntsl3pZRHNBTOY7GFV2iG2gGYHF5
WGFq1I9RY79xmZdxFDa3tBiPOO42mj7q3tyWvffotNY9YKr7SSFWokOC20kExX3joisjC2sTGf1N
7roP5RNMrAeCSt5CJl/6ZKhBOzaDfaghyTpAth9bUPHELIcrWKZjCXMsMYbYcvbsAfapEaxw5JH2
7ZNbdfYmqHgMlFcT69y4mHq173N31zVIzq1lE1rtjtpf3oOyJu7Gvkhh9qzinMMxFC4JdRkc2lq+
Ns54q03hEd8tspzrlz6s7wAH+qK76jVkjx6bSKPKH0PvdfGoC51YQl4NYMMThwGOLb2j0/QRMRDD
Rn79oyzxxmnor2d+GGtIWiR5PuZEUQt0Ibs7BHZ326kKMaRljGndjzhlOwGxi+qLnPhVq4w8VVxO
xJBM4mzAXUbvmKLXk+kda1FHZOAK9bsxUejhEh66Xw23vLIG+gM3HyllVcaLLb7nkXU/zeJqDRMb
5u8mz7/XLc4e7UU4Pbo28VkXEhzS38sWFzlyBVI1MxzNhEznWj+YBQVqLjBqImGfQgbXSpfCfx1Y
8zS6y94dcDG3xfIWSoXjq6QpL8JvtpNN9SbX7S1k6lC/aWSHy5eD8K2822V0d4YoeBzWJi4kUT4F
uNgtvi+Hsd7Ykdr21WxsjKV707MB9y5/Utngw/+odumhBUMpFgu3YhOxL+r2NottmtfAiebgkDcs
ZTLHQVZARdbt2yvbebWCScZlb0Rwg442cJvCGhihZuvDHx7RXECXIukNJ0iF5yAe4JYitO9cyBdN
fAHVdPAuKmAaSOf6NZLliMxlbu8kIJxBXwnIrM9eYtQayf1U3VOtQwLJ92Qc8iUWFCd7pMXtbMuF
aBXIGLqHr4auOmLV+hJaChtehsu2zcNjhJA7gWHNlLC82fqIRFJ/KB9okb8FoY7thULSUCAbj6yv
zYKVVk1gemuFixQRSlxF5VYLGsVL4975gtXQg3cqCIBQg5RiK+1Rg66LIPAQVAaKPfaNWbRjDGGX
q3Fym22oEFmADfs0UpzlskfkpUsMIhYPJ3bD4mVuX/2gl7HymkQ6ag1j3Dlb4AMBL416I81Aba1q
bzNYNDQOzmFvNvajU3aJ2ZoXdA1PlZyH2FmOOl8DoEbHLmr6saHDIt2YztRnANODzjvmD33JRxwi
1+W4kDaoO6KGjZahvZkW6xUGK1DQXRT4nXO7a5v5MPvqpsLGnusF/qRQUAi8Ytqo3vvqOQtOJIk9
OxRtItzOIlQV8Lta7Ad7wU1gqGnfNLdz5yK/CXwkiC22m3K/LG1+w4P6hhXUIUzaqTtzZCvy28C6
JsGyQtDR37VTezfniixuy2K3w3uxB1AmGhyouCxhCuxMgIa0YH8ZCnAuiTIMVEkBVvPxeUMPET9a
6lOsKuHFXT4bcWHMOoVfEc7NkoJ8N+BCiEbSzSxAhuofHBVcdqqx4hZFyC0EOBFfucep5o+5qjMd
qAsIehNsG5nWoAGnYGntwCIp49FokTo4xoPDtIwrQFhil/gRFnVR+6npVF+MUPlpNJoOoinf2swC
dKvFfVu6sd7OHjCSxZAjthwntjNh4thMqQLN4lhMJUDhnha7fIzSiKHv35nBsjMH6WaONe4Av4qu
6tCDwUNZXgxFtHGbttiwyhpS5vopw0LjkZpSDe0W0g5SkZyzB+5/ETOP4KXUXBXcpanLHHolkTRx
Q8wXkOpx/TEtEMJvGo4sRQw5HP6a0UpEaN7oEslvXysI5s7X6G6PB0C9ZPVgTa0s415i7Raq3IQc
qQq1+vLy/Y+ltFHHt8pimw92WuUR/KWHucCdrFTGm+kLVG3ornbN+iDglkZLSOiUsIOG6EscTwOu
tiYq20xZ6D3UjX1068r/1rTH0caOEsHlkNe7cUaWzceD7Qz1Y+9M3/Fq5cahWmSc1uhezN0xHDpo
e1NVZmbuZ3T0tlOdl8i0omVT9vN8QxWVe6TF3OknXEBl95p3NzZwQQ/21F2WbI4OweC9FQrq1obN
RmI8VLS8ZyYuaOnkTjwKK3MM463r+vsSZvFkqjoUAVQHRReGTTc5SKdMs0uhyVerQZFaIaRTNjeJ
oE+9T03iAT0ey07d6pklbPQeytr64vjt7WA2Ct4TBRkBrO+75hWaTq/uFNxC4/4wON5Rl/2NyqPx
pnFVZjtaZdRq7zxqP7Q4elEK2wJ80MZOi7yvAwBY2MaGhkbGB2PIbG6nNJxv5BA2SRA0XoodlfTQ
ZksRvNVAFIhrWvhfQ9BfUqMxdDq7wS3vmMQSKc24hIYaDxEmSSU91EHqrMxbJzZwjbNRM+KUISOm
tr/oAuc3dTqOGK98BhfL2fMbe9ZwIzSdH4bX9gm3vBJpbFAgDk8bD+llBxeVtGgrng4OtIUDeemg
Sw/D0iuGRLCznT1WHqUMB6HXfnUDgVu+nmU2hfR7NezqTsJH1I5ehqr5ZgfqcpjdF5ABvlpwyyMu
Vz+osQMC/KFCzkyk81xMxobbm6pfcNdUzRTbE6IPsZ6Gkc93/Ty9TSirb5GcwD7jqh1x8ocB8RvD
IXnZ3kedOMCl+3VEihNFuo+hj4iI1GRf6TKmVtQnY4nKb0j5knIUBhANoBzsIlEBDyZGuwSRvyMc
YpUwYjDyzFBXHh+/IR1EMDpVQYYKmmkYaVklXlEE215WcIzMSxR5ChSQTIlXP9zpGgQ3F02zTk2o
I4bBRV+CUxV0C2ZWIekcIhSy3RnKMWXTbfM8ePD60szs6SCX8LUYU/eyNpwElOkFeVcZxU2PMClw
izHuCmZnTQ/RZYbSpN8G7i73/Oe8rL19A2V+u21cqELBYVIM8+tYGcuF2fA0VCOQFDS6Z4v5pOuK
9Nx3ElScRgKzxmfqyx+LHVyDGJZZq3s2pAEZlgITcaFylLzyUiFqzBX052YA1pBJzc0euXQdQmHD
8IYU/2sogpe2xVGGfC9HIZMUJUpObBK3EtEfyNg3qumdNOfjva+Cb1a/KNK2eR/njkL4Z7q7St5V
fSduq7LacRkuAEQ5el/BNZkAgOVtAlhWKMd/DZZIpDyXjyN0zqSz1Bnkjjbu1OZxzzyDeLq5qcPZ
y4LRfsnnro+519+zQn8bvanJLODXEYznQDcG+ktNS5X++72A+7bBv6fl/Q9tgf+2XfD/YxNgbdr9
9y2AnXyuPtT812//veLvhr+t1jB/lehRcf+94u+Ev0Eb2V8Zr2CG+uGKbvqj4u8Evzmr4TEcSwCw
AuQPbYI/Kv529BvcXzxQZNcuWwB9vX+n4v8JEAPjAF0CdCjSxlOZGJC0hgGC7SPusA0Fo4mZQ/LT
RPzRY/jQU/gEN/NhiBNYVd3lZUUrDDGAZYdIKtMw/1Kb9mElFjiblVzgpGJjGd6/L6oGht+HsU/a
3dVY0wiiLON7u3sdu49AFQLzjafzFipSwdjHZx73lwboyZBrg+UnQIHJWilE8T6k8/640fJ9GN/W
Qd8fEwVnr0wtvTkHT3/Hvn/o/r6PjIUB3DR4xOZJmxk3HPMm+C8mDRFy2wE0NEKY1iG+eIGz03DQ
O2cLWbljfdEc5CMriV3H1cZLEbgc3MWKZWpmQLllZyFun6BI3hfznx/spBEPqgBsAM35z7cA/SGU
OEsi+jAN0hle5SZaLShVoxndnm/Zfv5C/pqWE2CJ11GfViFGl9GUzYhCWL3i0dg5JMk6vX83/SdI
EiRFlTmvL36hidhB0x2KYU4QmxDwq/59Ab/fV/ZfT7U+9U/LLHcb6Y82nmpVb/FX9ZbyamV5WynC
z/LyLFf2l177yeI62cUmrboK+EAkckXsaUlqRlbVmJUOoP0eixtV+/Mr59M5DVZJO4DIUW47WdJi
bGcLYQAEEcFmL77ybFV2B7/rq709h4r8hLOKs+KnsU5WqTaqAgLsJljzQALNR5qOJLxbNc/r47mt
+hnU9F2eywTBEKf7qSAi5HltOYByh7GGnfumv8utyiIZTPGwnTNItGQueKZnwab2L+iF9S1C78fy
0UaGStnJXuiVrgOvfx+XbsHp6I7RJeALVoDgy41Id6O/G3A88Co0IP7YmTWbrl3UBThF9eGc6t07
sPCXTfPTBzrZNBPTVmiU+EC/w+fqpPa/DVfl3bB1jpVKCt+4RVn/0kDJSI8JZPju7GuRTmUvVoRY
Fn6dr41Yh9Ed2gLxn4fJknss1QwrFV6UpBgmYIcBrT334T99i3BRtSAhvf5hndwu2ojcvF3wuVa9
D3mABAL2A6QJegIy1KZNSh2fW6Wf3dc/D3lyuwC5RWe1Dml0fZIvbVINZ+QwPoOIgdf611OtIKOf
ThaQNQSv1yH+fCVUZBHKC90Orn1vtXt2EZwb0T7RTdHdGLraeh/RycbrKh2/axI8KCD/miwU6dkX
99k28KFWAYI6tPp+ET8UC3SB7Qarbsz8CEfKbhXMdG5ct9wCfxif5zT9+tpgagQBaZzaAHjAuezj
nBqC5xNg7CrJkec2aLYwvpW+0Z+7g369aTHOKgiHbQ7mzSmcEOlUMfvMgt/8dgCU3Mv6b/ppFXCf
X1hLUF+DAAgyq3OMw1/U76AJseLzAVGCx+sqOHjyfE61TFUUKXgMreDNOmEPDPHESolVF+cYzJ/s
u4+jnWyCsEXIWroY7U/MLQxqhm2XLPEMEQW4Ut2cxU3+GkRgSFjrWWCKQarjF0fJiZnUEsb6gCoN
ZDLkRGRl5ifLfmgS+lpcNKDHnmPhvSMDPx6P67C+C70BQIJA+/k4r3Qpo7xQ6A2sLDz3cTjYKUvH
i3ZTfSuS9SaEouwXK61vHVz7NAFO5Ew0+8mC+vABTi7FoiiHgkl8gEaS/tF6odtq2+7LBBISsRXG
VoEpbxJ2d3aLfjrhoKu9i/PDv+pkRdnw7a28CRO+anwVr1bCMd3R7SpQGkIxDcU5Hp9jHn4+3T8N
erKw6gEuhnp5H3RKDcKTDiE0Ajoc7GUWXPr3btLAHqR9hSZzUsco9/z9dK+///R129Axt2D9Bibi
KX6TQ/tLKI2FvbQ09qB7S7wRFdhIuJvFR2LfaP+m5OLH34/6CfQaI4J5AjACcGaAkX1cZcBI1YBI
hetcr6YPHUrxGwMU5ffdhHIw3nC9OWeogRT39GkhCw97GfjFo7eKrOVk2GBQXp2PJma5MN5J+641
bBxlAyQhCxSLdqPZROEPg7mWJq1J6+LGa21HHmCHZbkvFtJuO0b3EM0+s+8HcdkMZoT3BKFVujGn
XgM/3bHC3xfca4K9v/QOoBKOREJwh/Yei75EXDFQo1xZkiWwsKclcyZC3T4EPGYxo2xiLjTPI20D
/eRFhE9mNZDQa4O7aBLLnZadfNa+6ICyROuC9GHBskaIcetFYaV3nUabmbSCOXGltAkUFzRnUKS3
/OXO4g0KZ7nKi0eo/tZZ7fRNkSiqAHUSrfpGw7K7EjVjN/DWRCdV1/ieecz34HqZEn2gyerIPNOo
RZMcQLqkxQM8OUh10s7VjiaLEs2XAvQ257DO2hCrBnCSh77PR0aACin2deWY16xGR8cUsjjYivs7
R3luNvtdl1bY+l8dOHChpl7DvB2bHXVzY5rtTExLL+JgLtqtGYjmIsglmtFtO91YVJkSYArgEuaF
mdft0LrOoQReLMzkLIMhqWdaobio0HEC/CTw4QhuVgiUXGEeVYGnXkhPLbWDifXUo2flB5vFGvWt
1iAkJwv6bN/tLkABTBfA/m5ygcqYQF4XGdVN146TflxG2HWGcd12RlNsQvR/0MQQEDJNcGeUF0Ba
6ke0WdG2HeoSFVxu37oM7EqQYal959fa3Zq2UlvfB8RjxEZNQjA6L1XQ2ZnlD3ZWOcO4ibrOjW10
l7MgmPQmBLJgE9GqeBrmAUyCxndSC10alAa1qLedRu/NdkZ/S9vBvnRKd74Z1cS3eWd4+zYsKp8Y
2J7fR49H23mEr2VQlfmSzhaswfTI3JgXE8YvWLHrXcPMfJgCXLMJHe5VVOyyWFq1B7rR/zKYw5ww
1io09w3Z7GAZad12vB0bSHQNzm6yXP1DeswqshLJggmC4OSaN2Npze2GFu5ipKg6dw9or9XoN8jS
PDawnFQ7NEK6pC8EC3eNXwxFHM2QjNvxrtP34B/WBwm8vbmxIgg0br3RD9FJA5Ku2Uu/8+54YONQ
i8K82VUGq2OjtaCaQZfhniH8SwtlTDaE/AOGPq5dSINQqhogQiPsJ1ICxtmSanaHHR4W9PuRBwBg
2U4bz1aOknkJcMEzVN9FQ3JABtYWan/h1fjgcT91AJAhOuMbcD14EA+csgddokcTa7+sH4A7kIn2
XWPdeZ6MHSaGjGHP7CAs3sVV16mehCWTaCfA2zlVom7LxCvxjg+eouJo2JJhBKYBClQ96x90EZrb
MOdNiEChCK9UoCCfKqiGs04UzQCUdS34dswxgDRo7Wa59gPU9gtb91dd2HSbnvcFPD45mG7Y5HXd
eYm0kfGTWdRFCQyJBkjJHY0IAMTRlfTe8Ifeguc8QwXaNAWFNBj6GmgqmGPQZi2iDJ5Ohd31m3ah
HB69Fl0I0P9OtOkWHpoZ5Yafw+5T90PimPXId2gXu2GCdjbWEDajm02N3ktRlmiOuI31VBpS5nFt
Dk0Xd7WqWeb0o8Z9WRk4ffKqtioSBRFtYrnAdIQ0HiyUnoqazVVsLaVnp0qN6EHaZQS8rewtdYXS
e+mmvXYB5Q0s7gMoK2cT9SGwGfkP7rT1eOUIb4I4ZbsY1kbPivIYM2Z3mWGP9rJ1WO6aEL1YqIxr
7iixqR09THskrxRc/lZN3Zb6Ub6C3TyAWRfD6zlsi4HuTKjB/BBghMq+9eDEh+3iA0UNsOmwuGg7
OZTF1M/vZpsJ+haF0g0eOo8ei9BvsBxc0D+2UkS1B+vSsKR7GHQ0xo3ClQWxbdAuYhWGBo9ZPtaA
3nRQVgZztoJMhulbHY6Jmloo3dutCY0sCbRhCoUEo9g2srdZKoK6ROuqRpMdqB/c4qS0TIoGhOyH
9rLx5/DOEpHw4yDnwsxGpxkr4gX4/ZjrDlhpZY/9cHSXjj96um11Clx20eOjTtjUNvA3aE1bRfEF
MLh6uracoV0FWJph1Mc5mppvRcsARIHZHyzSQm/qnCynixneOGUU8AwKwxwB/8I5Gk8w/IJStENB
75v1ovSRuuBmbuX/pe5MsuNGsm07IsRCZSi6ALx2Z02JYgeLpCTUdY05vVH8if0NRUYu0ckXHvl6
mY1shEIBdzhgdu3ec/apS2WZ0WpKt0lb3RjdMhrFdzWfMrfQzVS48SxSsSHPRVnyWKV4mWmkVr8a
B3Oqv6e1xVSQ72sZ38n7y63jXA2ducnrOQ6vlTGfyPfW51jZRamWSo6RLsptM8zjx0qvwnJbTkEx
rWzUgGQU9RMaBVct1QFgCGHtzGsKPbfmYFeHtjyYq5n/U58LmRcOrbKWzs3dnAsF57aZVVPwJQir
uIrcXq5LXkK1bU3E1Qpr/1cpDQLz+6wFvmAoJqnyjJKjbKOuRt3Zzv14ayj4b6uDNdRt+pa1ueIX
vDb0SQlKVAN5Kp/7jo+/lzR99H/qSb6IcQmYV9pbLVGD+b5Qknn8VjJekKaT1GhjjkKuE0YhroLe
UKZqvcTqSeIgGUUpM8XS9GpMjrhXrXG+mePBloObTLKiHo2GEamSKa/pSckGDwpzglA+ZMiYle5P
GMW/TBrvDAf/dn+cm0T+6+wfKmei/33ysy/q7y94P95Pf/grf05/NPsPDo0wVGTgG0uXiHPOv6Y/
+h9L1BQdAeY4Nr4LDgN/TX80/B7wOsjtEwpMTf5O86fdg+HPkgQEa4L/IHZdkAL/gd0Dr9T7EnyB
/cIfQcxn64qOrP2sH8iE3G4bTHAs476q7rugTbttLLfU0+x1Vs3O2zRaj9Q5mh4lidnodRFlue+a
g1maKMwHifKd0NiG57eKp02Z5L7Y+xKVRnTVDFFcQrs2Y23wfKuhrva0Rrcjxw5CFI/lqCXxRleC
PEn3LDntsGtRXDS+O6SJr10jxapHenclIvJna9A6P36t7QmVpyVYtZR0yifpZcblznzaN6jATmWR
EDXum0PHkhnCc4yrQbGf9abKVXQQvWHfm1mdl3srUWtlRm+YVpp8DLMZ1w07wDS3W702Re7VuRx9
lZWw0m23lakxvkzphB5csiP/jlfOQpM79+jI+siP70MpFF8zoEu+YzV2sCtBCFaOmiTdCyf4+R4N
XKAdsjhfRvAN3nTdnow7ZLn+wzwoiPOMylz0S+CRnREJAdpqtVZHh+Rvea/ZRf8tTgR1qWiGUz6p
xm2ZyEnDhsAGcqcGjTWvtVa22Fgmy9h1E0C5qS2GtZ0VNLB1HGZ3aaSjAWrSaHSlss6UdWZl9VuW
luYPq/cTzzbRddq239xZTbbU/yDOiM5BW7QwBLs+X5RQPlYgWCcIH2Z0qZtQb6PHlo2tdIYu62bH
D5pwXWkgIcYYRiHmIbO9V6Qgf2rEoOtub9QWOutqmgZXlzKrdRspDw+xGeOAsfqrYLLbu6Iu/C9K
VharpNBeNBklgk1g2UpWJeVnMPQobgqffnlJDcgTOLkBsPg1SbfZl1K22yMmHs3JR1KZS1+80ukr
tkYzZbOjqRFFstrkq75DRTa3drhp67jdliyn7Le+vwO7rK/UIAqPQBtmTyfEfmOr3Bk5TyK3Gu30
iBO/3RtJKG1E0FleyJt8WzS9hkIgSgjbkwoHpU7hRUFJEEQUEkLUyLWXS7p5zNUwW+HdE84cacWa
MgiCuEXNkKKg2GeoLxhPadPOjtNgnbHseyanks2QjM2q0qLOY7uUXIphaRujX1uDaXGpHhAQ553+
MDXptM8mdHitKY3HMmI9T5LY2hc8kwcU28EurDXlKp3TfJemfnEt5ABfAkSILZq+1lXVClhwMCDx
4N1bxVYp1l0o4l3l2+nKt+Z8rUu65YwWUWO5hReBagGfgjDLm7zt2EOthnTRVBa7vhLjjy6V5VcD
BxK3quluObeYXppJhu3YfXOX6gAARNuuk3g2H8o+CzbdUCCsKPzHem6nxykYwL+mWbubpOA5E8L2
4kExThVVBwcWQxz9zI92NaeIdevn9kH1w0zDGWShAfJhbkQ3laF1xluJ8ItGRs/icqozGc/ZXFV8
Bb3JzcirRvxJjhJE4o2DtLRsl6FiOn6fRHS7SYM/+jEK2diy0oM01uaTn8lB5c5aK92U8tS+1J2o
d5U++LcFVctT4KuZNyRpeCP7tr61KiXZJPhboDxZmqei+kOuM9pzRGE7Sl7VCPFTnYyS5yGsF3Gi
ThGGp0ATFnJUVkQvnCs0sbWYy9Vs9gtqU5OTDcdLc50Lo9nTQpS3i5/XxAUzR+sozwcNl54srsos
fSkNWIhTUvWvljUqV1VaTO5oTt2NXHVW6GQh92Q/pWpEQ6K1xxzxUdJnKy3hrkvhJD+ps2JiXFD0
RbBmV5t0lBPspnpb7Mj17d5EVrfb2U5ad7Lxq/4o48DOxA3Hedm4ALQ67zWzZ/E/DYszxBuw7udw
KeJCsdFNWu0uk0+dyadPrQdAd2k2I428OKs7a4GeX888m05g5kTYPXM9fYOs21UgEzGlq0bWWrdd
hdty45tQrEDAMrTwfqslPhFPnM0NflGIcGFCvzYh4FBdv+/MWRJ276bk2rZ4U+kEFv2fvb//qCL7
X3U479Q6/3V1m/a3dduhG16i9l3VtvyFf2t26DhzYsNOD+tFXwy3f1ZtuvEHXFhkN7+g+MSR8Xf+
qtrkPyjYTJVEWQsEzS85z19lm/UHCde8riamWkKYSeP4D8o2LnHWJYbtq+AF5pOgSLOW1vlvAzql
tzsl64bWi6qIfgy2oOambTCvNPmFfvQnM3EQsaDNSAqBi0eT9uxSzOR9a9IbL2rXemA7oVZ4o8iP
qZDdSlM4sUVuluOJaws3UiiS/11If/LwfzIXXGg0qgVligr1w5gOT2NXNYpRA5kMuqO5rjZEPbp1
hqjVGR76zT8QHJwVxDKHdIrxhdNA6wup6dkXtvwQ74jEwXjhS2bZtnGHwoUC5QzIVGr/eNnj/8k0
690lf8VX/PZzTrQJBmTHDVPkUpDFGO0NQBEEiqprZBYrvuSdeLhwZ8/WlfOv+et3/+2addMEsyK4
ZrorlJP6siQyLqtZt2vqU+0w0bqIdbx0ybNJElkFQxjFEVAh5q4U+9Rc8ZcLX+vTX28Rzi2jOgOH
w/vHVQ/10iStpfFE50R3y97Qv/aOAg8i+kapsr20PP+aTL8f2PDb8Q6CbxYqU5uzV7ENNMPnjICS
Nb8KxJpswrjeIXNjxOqOzk5/8FWX1dssrmysmCsSBS4qgZYn8uwj8Jaw8OhMCZmXnT2xeH6imo24
9ZAIb5e2YDGcpgmfaTytAjiWUf4USxexR8uvdX5VBjf2EtWkoVE8G8+laSnFsc9pJj7OaxPoRuIu
szGCWp1/kIb+ccWjVvvtamdzOYZyTPFTJNr+afQYCuzNQ+j1UJac6tjsqN2CiwnsnzyuJrN66JXo
AxiPnU1e1Tbi3EG56BXIdPUAgXmwu/C0fnIJerDES+mKgMV9DtCjV2j6o9lidfX30rVO6laI0CIK
PYq8vX1LdOhlkdPyQJ79bu+uefYWanluREXZ8YY40csCrOpLb0FK647+Fm5lBynXP+BKf/Jevrvq
2XtJR8o2/I5vGu7Gp3kdbJvNMr42p1/T43B1Sa22PH1/9y2XO//b8qYMdg0MkW9J4veAc7PftGOw
w+CyzvJdMNYXotQ+26jefb+zZWDwYUvQ+msIv/rr+/l8Px0zvLvE916sST95/d5dcHlhfvuCZc+s
b9K44MAWsQu2RAC6v663TOMvy1fOa+5lv3h3vbPXvVXmrokDbmi4Kyy3JhHV9yI3Nz2YRv/gep89
pcTx0LgBnMnef/bymQXDCGVC/1WX3ZWuS4wrrduwGi+8gZ+ozxZCJU8fhZxpfyD/qhWDt8oIEZKk
gEa0VDm181B7ZtMmT3JGP8+JQ1zyM/lIO1MlqzSS4IOEQQdbu0HWS5w7RmvlOp15yqbg2EW8PrmE
kzU9ZZlBGsKkXMlxP9zTq9ovTZoiFqmjqLG+Hw2cvLEWZNtp4NSfNzm6xhJHTq4mtqf6UYCXJB/X
jMmorTItPRWdeuHB/ew+c45afl1uxAfFcJIMpMD2dut1so4hpUueacIxwAQvcGGt++SNBBFKvBIs
Wfgy2tkbgutwTBJTXoqcroJklO27YVd+Va9x7+IqCdV1ug9RsZSb/4M2iWX8t0ufvStKOmhmVSts
Hs9/EpuM7zXZdAoxt8P2ktb5kzUdFg/1B7EA1OjngtWxlY0edy37Ypy5+aB6KYSKv7+Xn2yG7y5x
toTnZoYXeqnJEysjMhc/TX8bGKvAuBgM91GOQunP68erAVMWgeP7VQZPUzSMhmBZ84ZVqMGncGtj
U1erZXFbGFuKtSpvw2dbJ2yBZe4iZf6TZe7dBzj7qome6kNg8QES2qyLmo0DAE04cgK8f5RT/tmt
/f0Ln+1TlUI2j69zvfS4cFh9gx0Zh9POd6IbcrvcfBPfguhw//4HXc6Z59sVRyyUMCCCOW2eq4FJ
PfPlbjZZzV2O+alT3cWx00Mzshx56W3A/1gS0zUCEeyNARiQKnJXr8e1sqYriCAtXOFck771PwD8
jF+iG839PyTcskrwKdEV2sto4oMia0pyfKsyHrKJduJ6CbBc4IyjWP+zPedXhXW2ib+73lnRB0lC
A4zoN552b9wus/d19QKBIFsp23orneZVT/ps/7N561fL4yB5l+jhn1TW7z7AWWWt5GmpljMfADrC
cZGed+vySt1eEvl9csjmxtITQCzBsfND/mKmZJmfdHGLGnVxjCCpB5PrLiuUvB3Hzd8/bJ8dN7ma
RfwLSN4/uxS/lw7abFd6ZIF1WPihxuzium+xF68tb4FOJuM6pZe6uRSN+HFdhGKLzWlpnbCzn6+L
rZrGSW5wL+v5RjXjFebXC2/Rx8UKjD4nMM4klA3oUN8vVhDt+jnvuYKVqtiyIycSwhFFTYzONtcV
R8YYeOFWftzUfr8k3YL3l5RT3edAyyXbdUq0pO4uUTA9T+eSW7a8qdk63HfbS/rXT7/pQm5moyGp
7pwYraTY9C2jbL1a0fZNNaWcPoktaIV4jNTS03JwgXJ76bn57MsK+tOL9JZLi7PNoNDLsfJLFqnS
G9f6nvAyDiz9wV4tzibL0bG5RLQNLr0dH19CSxaCzhk6KyjZ9tmSHKOq6eeK3U4MqeLUreJqaGam
HAtVKK/tFpiEHfqr0tDv//7X/ewuG0gIl8moShV6tvd0iaGOTEIoeRlZbiUr/eLHZB0nxp2KLo7f
QFuNluT9/UVJeP2wFxDSQC+B0e9yuj5v7mkho0s5jdFitqLb2XpQPXYzurV9h0yKEabWxV+VurJe
h24Se2Re/nOhTuCpkNsB2ezUnRIJEt8TSytdSq56n/riEd/HA0SoO1hB93UCQiKSb6mL00OVp3uj
yNeonssjsy8AZEiFDn2WFMGuEiIE65eY0jVCDms1G0a6Guj9eVMfBt8imx6kXRePo2nXnjEbjVOp
RuYwVyz2ZqXg8gtsy5k06U1PtXiL2o/te4wh64iJ4U+Sop+L9m1bVwwr1X4VRwFYB9HufSgWIEiE
DsSrfyvC9kqKlKMfNfkaxdQ6KYYbKYi/gNFKYCIVN7RAUFVmMpxLTaRr3RzuVQUNlwS2DWGdVeHG
qsfFrnxvMFe2zPw6GdS7TpHv4iZMXQP3cJ3Ry7T14SrO5+ewiW/8qv6W+vJDHmpkEXL/2shwVLM6
wCYBTNThJPNB1FE2MzWs0+9do95APrxlC70J8MmrZh15ki95IVyiUco3IQp5N6bN4TZz8GL04bVI
ZGgJY7Ptw+xq0sdTWmQnLUpP4CGPeoM/GP0gBt7XSmKKmnZPuZW9KQX9M7m4E8G8D2LGMNHY3cq9
uFNHe90mhkTKRwoUI7B+CGvaV9pYe3HCNDqtglXaFoexnDftLL0hqsk2c9Q8Da11MtsR8BGxpJBf
VLctMtsp65KfKoxfoaTpXrJgEHoZHVOj6w9SXobepHWPLZS1eIZa3BoTv4UReGEl9dCZqlWJDzzq
oToWodhNc3ds5jl2ROjfJK3+VSLVxuk1P1vJY/ZUSeUT7NxjmpTM4zItdFJZF46igdsy0R/xZJma
l8YhMrSx7j01Hr4mo9A2SpWYboq2hTH18gwM17TqjvYYHYfMctQquBN1fm+x4TkN/9QNB/tUFXCa
WnXQnWYI7vyciCRNGiS3k/O7KI/XvVECdgJB12TFDz+QIS5W7VEytXifEXLtdnr4tWnVF91oEdsa
3fcxsa/CStZPvlY9BHH0tdUaZcWPk67kuq2vFLMjLFqIJ3UBPwwTE9S+oTPRBw1IwCwtUP+OgQt9
R3YhacLPKV8VwqnWqHWoPWMVkm5UxZsg5yaMKbH3bWBvueWobDnZejhcH/uqOIRxAwEo7vuVFHSl
k4TTvFNbZVyZfspQr80zj+NqRMhNzQ+tFYyx8gEWh4BAFVqTtgr8yN+ZA09lNtkIf0EU5p6pQMVu
RDmte8goV8Ew+evOLCwv1bvygoMFV9/5AsjEhS2GMhyIJoKZs318SswObyP7mBLDOd+KKBl1iv1O
sdnLu87SHk29ye6TNLpHK/CN6NnncGBhSf3kFSWxWKEX3aGifY21EfGmnu6TobjRCA/emK16rESv
ecaYrwND20FWNa9ETzyW0pm3FOjRVrGSEoAKSLyk9BHWZd8LJKqT5ncnpe0fR1u5YUhw00/JyRqy
1K3UfKuAWhnTcPBiM38LrTD+Gptas/YbZF1q25ieiiP4CHAJBUHZ2A1oATMCCVLJ43ZmKvulDLvw
epoMw0WhWmwaqA1re24lLyoVdR2PkPA6khx5EiPie0T/Nc2q/mutwmp1oykrf1aMX+0i/c5hHj5T
Pv/sx/Qwq+VKJ5iXR20lMuU5qbJVXmZbxUyvqrLPiVkZXhrTfMbiAfLcX/uddRvVME/NAkKAleuv
Rd7eh2VO4FMfINgYjC06Xa+Muhu9SuIUjXkDDNPPzE0iZ09oOk+NP14XbXUIRfazjqNdIavrQK8P
PiuDXgTc6Phgz9iOzeZe9YurNl5WO6jrQ/FUWNmVmdmaM9njgzqHuC9a8HjGoG9HkW2QbsYRYRy4
FaAe2J7cLH7hzgPYtBmAu6hhAE2Dqi/Kda9swHa1hRP12kbIX9nIqCAaR5puY124ioTiN3pRCQNC
cgMQJ/eE6I5h8BpaiHNsfXYNLAlJa9xl+ngfsXrPwj60ybgNxdGq4ytfskbPjsNj1AybBgk8CQYR
gjoHTci2zW0+vzgIOoB92QBZCx2/+RnYtWOilsQqsItDBPSm5KRTsoFyKxwoMatp6FzwWQYwRzMd
v/pUskU+AB55q8diI7GIjK1Axc7bSjIlaKtV6m+UXLjj3FzHecWCFbpyGI2OnEA7FdEByaCD82OV
jeWqtFU3b8SmJMOi8+/T4Zlj54PQ/VU+S5t5EVszwPADxemV3hnyGJe0cezVbRk8mHV2VO2joh/y
wDfRtA/8G6BwlP5k+LaHcxdAPlhBEokAWBksZk2YrPwyQiikHsx5I6EaEICmhCm7klQfRgzgPLix
VK7nuXQnemNSZZ4KuYOQOdI2QT4Pp3NEoENh08CJ8yGJKlmy92W8Mf6rNM77rMMhI13X2Q+KHg++
hxPJNVEZgdfa3ZeI+IpQRG5kxBuYlatlPehKhGFtuZL8gD5C7BZQSMFebfTpUdOSH12ke0MOm46m
f+V/x5F7UnHT2eNrlxAOjky30nWnmGgFlF8KmEoC5hsyjFU7Wi5LhC3TNwhRsA8/2lC+tq1gXXQP
0BEBaAEd4Euhk92Cdnko+f5xkj0x/nPC8i4aFCQxz32bO4U93hcAJruMjLcQtBL9z2isrvqqpj1X
74SWb0fyF4yseZBj1LwV0q9+ZaudKyr5RzOpr21kzxQZmTcr5dc8aZx2VNBztQdZaNeGmmIFDMy1
ADBTdSjLrNIVFu+40KS1X1bXGkHv/fhDhyJTk7q6PFgoTNGP73XUuIsFJu9CHppjkSUnuf7RFKRy
S1ego6BztW7svwwDD3z50qMLrKxbub7po2yFyM9MQm/WfigygaDWq8YiGCfPaoz8SY23LRwqu7ju
ypc06g6RFG2L+sZv9NaZunatxUHk+JNK6F/FWylbv+BKDudKkMGq/QW1IqjUJ1Wt74BoH+rIR21b
7+2Uz2aYT91SmuB58IpU7MrxOqc2zDOSOynTPFgpj2pfrfuy3qj6XdGVq0iWVpKS7WMcFclMXGMP
Vb2q8kMYEDfLSzwOHcp85dCJeBvWwRbbxRV+IPZtpo3zHjGZm8bip9maN5M8u0L9MRi8YUHiyDL2
Ioiq6xn2U6L3sGxiKKjyg4IwHO+Eo1otf/5tjqy7ARvJXPcI2QyIR+NPrc1XeZO4I5CnsZS/UKAG
TlVbB5UpMoaI0WtFvteqYl0DJrOip7b6gvj+NNTjHVaPUnluO/+qgbXVG9OuKSgfa0r2XLmuAoo9
mPEpT3XVZm7o32cx9FXrKeiB9YHdIYtpk2v5JjDaK7Ua3oaWez1Ide7hXzpmKbi71AT6RVt8W6bd
aRqrE8ycJxuGcTAOUGrjPHE6Rf+iGsLT7Oh5rKa7ykK7bEHfcvO0mp3ZhoLWW1G3Fuq0Srv+MLTN
yp50T7VJV67AQgf5TrLMlRqnyVZBxxjFySke842kaqdABtxjlDMa0VIx92Mx4QoBw6OrhVjFCwBb
EhO4yjEEiieCjKqsv63V9qXLq11kpjeCQqBT234bS9FD1M6Ww2r/ZmiR9lZXI9W9HqjHvFN8t68W
cA+LMZtFJakSdEgECygF1Nmkdxg3lKl1n8XMRKNMWo0+BucJm4ZrQJAGFh5bx3juZU9RS2yk2qSv
6GtwUjDjnVLlN10+tCcMLwWPqf/A5yUFTfRrYbS3UisCJ5ZN9B5TEJWekaXNrqss20uAxjujDahX
r/pho496tTZD4PBFkXrsMMu96WSQfpi8+kby1ESGwuLjtjFjFR2HZYXdczOYyUkRQ/HdT2JObApc
d8wJJyUAnJSH8/VoD3dlJ1Ubch6G+96WS2+QR3MbBnm7ARYr0yyeEKkpsOrcPil+GOl0tFvW7cBE
gWjl0brt2fdnRc2sjdW2sebqv2x5Abd4+M6eCMVuyMxkHbVde9NlMwynfhDZqRel1rMAhx2D5q7y
rwt/CEA819at70f2iXN1csjDaHgurSJeRViW9jmukuuQ2CNI8/HMsN7v4vyIgE05mV0VHHPUxjd2
qA5XuV74oROFWnKSDHjijq2k5XFIiumWTaNqHWxO4bWehfPRsEOyJkYgjct0c9tpRXCFx0zTvGlQ
WKQ0WF8JWCeOqrWi21c8rLgYZxxmG8SDqg+kcTIB0jVdDYZsGPHB9PJ0kHKjvVEgTl5p2cRuXDd1
dpXW0g9Ma/n0Q+uTuVgL7OThxm6Meg3wuefHjuni73EMgKZUcUYIZ6jqzHQh6BrgQCsB8Hp6QfAS
AZBUdLCiTKh86Ds1RmpwhO0wu10MIxcqfnMVihITHsJGX4GAVwa3+SBh/5WVyFed3A/E174Jqu2Y
NJG9iYuxvkQgWFpJ7zu/1pKmSLeHIAIE6mdHgKrS7Bi7FjZY5LI4LGz7WNuZRKZ6ke/atpuJkGkr
oiRJkBGSdgCT3e2rArj+33djfgW6fvgg1PpouVAhsW28b/DVtcj6XqvgUCjJeDQM44uJBNMzOjEB
3scqZqCjca2kWw3DuOcnvo6Gyb5KlarZ62O7SqTE0zK1XWOxUFYaPs4VYPvbosCw3hnzlyxpAI7P
4FTmKCYOIBx2SZI020hlekQFW4CXL17NoNT34Wx8+/tvp37syYLGX7RqaKy438bS8fttiIxsW82L
Qu08w54N1yo1azUmkv2cSTy/EvGSkCdzCYi3/jJGMU6fdFhZivSzDUGv2UZvvCRj3NygJujWaOiO
ejndNJk+3BE9KNyi1xNPH/Nw18GRLbU5XkNElS70YD+ZEkA7MIWCPoSYDutcRJGX0iDKErKCGikR
nR8xbBsrwJ3akX+IpbPiKNHpxRsZnZwWQlkB7lept0PRmJtK0spbs27SxRRX77NYum+DhdOOFnMr
a2nyqgUktKp1+Dgr+ePf3/6PM3WFDHG0JZaBvJNkpLOHay6iRh60mnmKC9lklXrSle6ljrRJyYSW
Lqlml//au0d5uZpAr7fEMFnquTRKHq3IakT2p7Ct3xX7pe70Enq3RGCabnwxQfjD03V2weXPf3u6
7N6XNNVPG0+lj2Do38PqUvDqx8HJ2SXOhsp4hUOMinwnfVO9QJ1YJxu5IwtNX6tboV1YDD6KPM6u
djZHrpSuK8yWq/XrRqBh0bbWDVyUReNReMG37GJO44fW99kFz99Podej1S9fTzSrYMShQcQPOfcb
rcJNEN3b4+hoU3Lhjfr0qoZAEsGKgLjt7KYafYY+qOB3WzBIv7goG31dby719T+/nb9d5+x2KlMI
ei7mOsO+3nXPsScBg8OEsVpwWZJ38WH50Fhf7uZv1zu7mwNOe7EUSowvjX25HreRuwxplpS+4CJ4
brlJH9623y52NruEcVpqyszFjPwQ1S+98s3wL4pzP0xkfn0jdLHLaJ4U1rMFRJ/7CEk+Grwly015
CDVPO/Sv89bwlsw87THSnPZWPTR/pbD/R6Lx/z45OA/6v9XHS0rUuwyn4//7n9eXvHivB+dv/MvF
Z8Bw5Df+l3NPLEJvgQ9BmIsu36Z++UsDrv+BlUoRskKsKZgYm9/sXxpwjeQnAO6Mzsgr4y/Jxn+i
AVeUxYb4+zOGN4BRMW73JTSKHeRcqkylpvSkhisE7jC5MFSz8PpwIVRLuRT/LPVA39C/WsoOYbui
Z+uttHY84si6KpR+mxchxXmUyrSEcVSFoVRu7KLDlxVH4xvOep4p0nABfvunUmYNnxR6Bl1Rvpo0
3l0xQz4dpvlN6YZqY+AVo5nPSahX4/BEi01zOmKKnBCvk5foNcOCWDNeptnaTEF50BPpS5RVR8HR
cuqMbVnxb03mKknULR/yQM3BWCrdZhZRRJiQ9mT0+DdIbbv9oJDDUzBt+CZ8qf1WSnq9zga8Mwwu
DKIaQ3td487DmJR8l2ffvjbTMhmh64ITbwPx2KMpT1BrVfbKIMwCDnMkZfs2V4FIZEHyTdUqJQCa
r/T3kk0G5WyZCias5WgqaeGuWpIwlbmZHYh1xa6ODQUNvgZYXRiPQx2CNvf9W/J8YTbbtAX6Mibw
AGMw9qMG77Q0lbljVD0JFZr0TSuqXRnpxwFOh4OzH5RYrcfroEjUY6NInYPG51uoNmzPsJ1dTJr3
km43m17uf4bSMO66QMU2yEjczfxqepsTfZ8kyi1/VK07Pc5O5pBrLnSPBJMVn7KUzfA2sztaiNLE
vm+20OUVCzB90wXBk1rBoI+avgIkLsQmyOJXBGuzuzhCD63klzd9KGWbsBuSVVSlGEOZb2wbZGRM
aUz/SkS15dGwerBiQWRmGYhVrWeza4dtt+pAj6zquk9WZLH096CbFc8yB9Tuc67t8KCDsJ+reocl
v3faqcxWRQUfODQEieCj/QiXO4eNnINsZjrpzgoM3niqulUdtTDD0kA74cPiiJLzY6nj1Bw5pvff
AkP9akcc3qYm0h/9aqiveoh3t01msUpOS6Kpr6bRjyISJfWtCYvCUK6U0gDYMVrfJIDKrgiDExK5
3s24zHa5LXKfvGJglA/YflEDajxi/SwAWtN7c/y0+56LgmwMrGVe1ggLd1WLN0uDk19qtbYTbUOz
Qqk1N5/iARDy/LroF5wpjOl4lhpTGAz/XxTZ71ytoh8XU772UqbRXSMizJazbYeF7jA3xHMlfUAD
MdKuw8jKNoFCRDzEMfOZSU3gynNImsXIHcrAAQCzAXMeZ+ojFOOXvEx/lEXPiDJo5o1epzLBKIzd
8tjUvYnu8IteksgltYm6VpUgpEW45B4pDX2hDhpChWow1mXmoGiAGuk6amkeB319ZQ/aCLPaIjyo
+z4pWNoUxnRYbTZQPZ6zvj41lljnsXEAU+0x/rhuan3pg333Nbtys0jQbKN7gCkPlHMwlNvRMI9m
B7x6oqIGIQ2vWu6VhfvdC9fy1Ss9CjE7pvXPSSmRbFpVdq0GZACMRlk7fZyA4FF9eR+RlrHL5zb2
1GXMFSxR7FEeKGu46EQ6FAGK77Lnn8HecqPeiIgvWcQySmmtY1zLLJQINRH7+quGcZzbocv3yo6G
jJJq25LBk1MCBXFSv/tah2XCbSRxYxjIjqmrhsHPeKNWpN90vFIOPZSfqeXfqMz7iHaGl1JJx1Kt
Tm3lA2lvWntdBiTrJHIELabqV5mvBO5YD3sp19/0MhvJt2Cbz0buexY2cE/C6GfUItKyjGrcyIFG
oNlsOBl4174Wqmf35Tfp/3N3JktyG9mafpVrvUcZ5sGs7yaAGHOeSW5gFEkBCMzz8Db9LP1i/XlS
dRWJjEpQ0q7NaqOixBMOdz/ufs4/JP6Lkhv7CF3wPkTd4EharaXuMkvGh4mn0KrNMKqJfeky9Y2r
psDXjr8cLrJfroLBvtL15sLWKaXKaBcZ6AFJ0XifYmSwM47ao15lqGpbFerlVcWrUfoBFfpzPNa/
ISg0uUMa74NcPkiV0q4g1j37+D+Xif+lNnqom7X9FKBQstLN/qbXMdhJUjRpg/yeCencICip+6At
gdOWZm38SEFhXg0/YXpzKQ2gRLpB4tLlh3RZEd9IKByvLNqIOKZEF7hfPUqKEmyqpnuYqDSJKcGv
I7yJSusW171df5RuEyRJHLU4pOrwzW4N7Iii+zrPcEbDLV2r6ZQCZLr2g+A6Se3LBHKmceQbgtm4
96X8ixmlWGz1me7WqXaVHulkK3VOI0LN6kssN1CzD2yvdqzbQBJtNcAORxk7gbj/AuHx98HWHnQ1
/FpMPf1gzTw0Qe0/5RXn71RDHx4r47lS4m6L04pxr8ML9Y5S4FUGjxCnW6s2lgQYhRtslVVfKbJr
hajemkFJWkSEhDb98Z4dcaEU8UbNhwvNT65jezpUg/+9LxwzWGWJygMe/EVQ1ME26bCBKIHZrMwA
UwvEwjHrCBWvL+RrrHZa7hQSrlvFkaKckT8m0ZGjoyx/a/Xyos2VZycEMzrZmzxOH0pT9SYY2Svw
Z26CvI6tAXJOhnxTp8Mnvn8BAoTvWfi6sGFLHosCqw2rQSFq3Daiamt0+9JJn/IhIeNa14lajttO
iXjs2Q+2o9HJsS7jCSWX0XJRC/CaxASg8mpqtgusnvQg39g9BGqjrq9wfBE9M4oeiuH1hroD4VQd
ulbbRNysVkVYbTJF2SZO/GRkFTkkLx/8MNnKSvI0DXCdrf64LeqjJajcZH/b3mpF9N1PnGuKa57a
VbdDLq+HNLxK7QSMeWgM6zzk3Y2DZrs1AJljNlz3+1DP97FtfHaOwWM7gVyDDva5aAaJXlzoyXZ5
l1i4JOjTtpb6yyaU7gvoU31ifp9o8a4SEwBArQFmMDsag6C/VIGcryckDIorox+vqhIKVNe84Na7
p4uCGZWE7IzTTj8maEVC7+ipdWoM5Cieu0V2RAh2tPd12+IPhsHGyuA4Uxtp09j5leGr66kNb5Ed
wsunGqmIZQ+BUe0cymRlLr0cWzwMqL1ARHbKHWXhOwhEI0Ce6kD5cRtG1dZAgFlVJU8xpJ0V6yTy
6DosNLrVo3RH5obtChhE4UphuDqw1yRWD0aCbZT6QtvVhQvliXZ4H5gPRtcarinnN5L9EqTAQzEZ
x0qLjslY3+SWMNZDoILOU5pT73Boq8v51uIbxfpzoWL0M5qb0XoO4v4+0hVPp53th7WLC9621x/6
SfL0pnjgB+/q4H4son2Sx9dq++I7zoWUKrdxhWt22Borx+9u9cr38mrwzF52xxqNVvlz0P0IwUUl
qItVEvWWLA1WWmF8QbJhGwLam7pnGcOQIPaRMeLj94U3cXsp+mfzeI9VmBumztZAWm4suk2P7U4F
Ai81FBzBvsZaggMCGy8MP6cVtg5G4+rd5zBUD0qVrh3nM86DKx2Bm2OQrAu6fFlgeF3wWynbm7DY
B2G1H/IfDTpNmsBMjtN6aKnEcydv0/ixiMEZpalnUFNJBu6LZH059C+sXnvkk2XxvYK/4aheO0b/
OddN9vn9mAFA5nzsDWVdq6ardVTC4wjxYMUzbGnna9k9miNbPRyEDJMrkViQ53YbFVzLYHr6NHhx
Z27USd/Eicq7otohMeL2qJf6Zeha0vGQJD9CsnDAkSvFn2CtrlKpxubInL6btr7XjR85M6gBHIhh
UyANsnUwuuMOfVeSjEdd9QG3NFw6StqZXKOkBGvX43e6oh5aLKpnSsVtM9p0bGASYiiIa19lAnri
T3qhY5BvVRl2H5ZBNG08PX1E7Ot7oiRfEJ9b4UHxqAQ9DnA3/F8gLCavwGTCMbl02U+APbwAjsiR
/7urosdOT/fcbPcabi2YadMY71/KkO8SBsq6HKyv6H9uakxTurLZhqPxabKagz0eN3ac7PFw2XHX
cXv8F0P8NXIZow3mC2WKT2FRur7iPALPQLsI2zUk1kSq7VR014KnPqo24BxuA2Ua3abBZLIGVyj+
6EUBJDB2086oAyQhpk1d0CQukIrjVElK+Xeka7/2aXaAoXMdgEBrbdZX7U/oYTrFS5wNn9qkBBJK
JZYLt01DDmlwyXJtS7sYGguKS/lJn6ytYqT2oelQvxjUdSo3V2o43aeVdZA6q+C4oLXWDMfPE/5b
7TG4abOhA7vF9SHIwUnZ8Sa0MoxcTQyqJKU+VJWzb9rjdzmzY08NfWxmtKteD906VgroPbLrVxep
8yRbuUt79aGusbGSfORLu+SbXyS8PrN1EVvP6lhdJgEItkxFdoMlFyvBLk+ti3EMebJh7dFftk4K
46FEZp/9JY/BxSjYHmMeog4RePTsVu3wwFPWzZvEdRKRYYVJU3lhjXxpPI+xkduFvX8l49bal089
NT6rBrRfXYSttra7aNvSznbV7EthsL9jLt6ZtaPf51XOtaalNMPLlzaqLmkpaKtKCbmhyJ9Li7c7
3nNIV2qQwbJwh7Th9ymy3FxVH44wqXcYanqmnbmqfOlzP7S5+if83Bw0iVr+mORRZD1MKu/8DjG8
7k4GU8ce3FrH/oC25lrDoQ4j8bXWSS+dth/q4mmSqws9x4Ux9J+z2r/SA56teQtlnOu7Zj5kqWmu
zYbusqk0jtfhQiTrPuoWzibs9W0FbEpqWTD1VRAg1dkfuRuY9XWeO17aZRd+l3HrA7DSAJig48QK
yu2rok9Rv43Ug5RIG2S6RrndSjiLTccfMe/d3r60bCwPultGB6OSZ02Ij+6EWzAXn7VtcNfRD0bs
X4VxvVGMT8hlYPdnYapch8hJdKP80MXBZlTokxfHYmV28lPYJ9YKLw+aMrW2zXHyyX7T6nwtVEkU
wHxBHGFYaiNKp22lqN33kG9DX14d6+tq6i7sMsa6c3wCx3zVaL3qKlb8GBUjBevExIwsr7hV5eDy
wLlE6yYBhpSrKOhEQ1F4adB+qmMeKJU1vpR4Hd2YAcbXgUkRZkhAWg0V0pTUUvLp90Dud7SjdkZp
fVW04ouPnhlfrvBiqxzWPc5aVzhOF4+tzCXARofwoEClRgMv68kZCHn28fEpQ1l0pShxui76McLN
2/TSTEm2JtkZBn61mxTgJjqOY1x4QzdqynKXpNpjr+T6Ru5VCSnF1nrx7aTaW4P5FKOcdgEL9A5V
Tzz6jtZVMci/6zL53tGig5ORyStt21eWjUccICDEP+Cl2nz72DG67zF+NSsjqq0d4kTChSh8alqH
cnjTa5RFcmvtY0jHSxiDJwCVyCW2euQ1lfa9irlJOwka8LoRyNcnRcLbnxXdN+Yms1YlRTihzSGQ
+Bb9wXekmJQyW9kHkuwKvYDMy7ctF6ur3sPneqfK7t+IJviK1HodQaeY1eYBAAR+OOARGu65bHrB
IdtRglrFUDCX6uUz+PvrwBgSomBieJoxC9UdKddZZSvcUNN1PyDjtXoZ9MeqeKqDYAH1PmsVvYs1
awXwaMjDLCFWj2e8IV/p8nGheTM3PngXYlb9TxAGIm8RYlBWjae61Wch3h2vMcV2201I80G5Q13T
i/bV8/FC3tUXRbY0e7MOxLvfMGsKoExl2UdInO64zfbWJjp0KwxzL7Fdg7y0SBGedQdeo9mWynmt
AFyFr0X5+KT/1uHZ5ev4UbvyQXVrN78LN9xDPcHbzfeqV2wRyPyyzPWetY9+hoVgBKVJM413vPna
kjO/YFG5MsXOrOJRgRMzXqhNem3KP3SZWzgOmB/vi6WY4sOfDBVxtqI7RpbqJnvBEWx2xlbYoCy2
rGZdndexQYWUQShzEwSo/zaOpRQJNW0u38oNXucuV3moN5hG03Icfjc39oUQBV/SyT4bFN4dcylD
RplLTEy2rbehb6O1wtL10/sQRbxO2n38BefdOMaDeIToQmP8QPPitc1+8gkbCrK2bmWmK4xWhN45
0H/b+4ZhwYphAVfb/p2AGiodpgWnCPLb228Zq3lTYC5suoJbKpQ68idpbXr9RtryQOS2vLBGXhUp
TlpyjJCuzKvOgtBXx7P6bcC+SY1KQLbI1Ohz3BR7inFu91uwpSOI50PLPozhLy3FVd8lUhEXirWB
mxed9zmJVsF9RAkqFSEAyCB47wbV3Ri/5IN0UKk/TjfSA4xPTtB189tECtLil5F7nF4gXmB5lNg3
NeqtegtNBCe/5EH81vAvO2L8/Donv3K2hWJwiVpzpIpkP6Eksm23VbPC//ISG5NNuK4XED7vNizf
BLkUg+MFvXmoXW/nApekPqhqk5f/Qdtkm3SLx8eh2Vr7hUX2Lge+jePMCHq+fVRThMh0V0As2q+m
G99Z980q3tur6bnbis4vZQTXWIr77kATcUl/DuJFgEVM7e34tCrAcdvqdTcGKPPt1T6A66Wb/B5+
7V8dKpzjolSY8i5RiKAsMF2zWW/OnDkGrcy3ix7XoFevCBepXB9Nn0FYRLjlnsuz53j60pXk3Egt
QCWkJy4l2H+8HelkxWrT96bhjn52ZdswmvIFRsjZcVmKzuXQBIX1TqPUmexpoN9HiK25ldfttmmv
pwv9tvZeFd/Mg/ni/FXu7+t+sHDe0GDosXHnsCI5R/GOljAwppTzOmzhRlDvrjtMISV0L24jucaB
UV0vLFixMOZJijNbRiaB+x3Sc28/J7f70ooyxoqPsblyXnV10ktrbW3JWze/ID51btGcBDTmOyRU
dIydJsPtNtYnJ3EhKewSNmQkrD2UntSYevLFkm7S2WR8GnZGJu2ODLPPGSdi459SFEUEvbvddjue
Qw6y7Ot+P6zFxSha9hQ7lxTo2zvw7HWRkcUnOTnqENRPnCYltnBtwszspb0O3aOXutM9RPtmra25
Te/CS+37x5M7F4v6uaZMR8FgQNNVRJPeBk7DQc2ljHaGOGONTbKhxiG8ciyyH8adq/wpdZOLlm+O
AteNcbz9G4cuJP6TXzDL8rVZAumO4Iv05EOMpV3qBNAFVxw7rn0RrsuXj4d8fp5PAs4S4YTkqNqP
oAEFtT100YdF1xLtn+C4/UaDcIXBwE8ATp8fFkKfXdlgjTFbYpYVbXbeN4PZmjUeMuT+JNiq9xQN
9sUGV3u6suumeb12R4ueYHNQ5c9JPgk7u+Q7veG0pknYbpNeK156wN/ecjMPoGfu6rfVmtvjc77J
XAS7eeGvRV5OfhzvFrfYu5cpx4F18kNmqSQFM+mD4zJcSBbiQBcidlnvDeCriu2ShMWrSN27xMWe
Qh5C4AznEhZhaMOhiMmXWCHsgulbSDknn1YRaPyMBns5XRaGwIt8+3iWz02yDarGUoQwBZP9dku1
BmUFJJ50dzDu7fZmKqHSLS2kcxe40xizfBFYKHgVJpcIsW3Fpin1VXTBvcULeUJ26wqVYzffFFuN
8pv78fjmINHX5cTi5XKuIA6Cju7bAVZKOea08sWhjl6xR3d9La2VrVDNgfCwWYh2bs04eAAB/jN4
3pizDDUNNWXZwdZf6wtUYbeivqCuqtd70j+MNctFSSMI/WJ/ivu4sGadaIFg4UX5iMKztxDt3MF6
OrJZImIByQAdGBmAJldcyOofw4VIfc6221b0zhYeVOfuRafxZgvTltJSrmvi6XCXcfHBv+j+4yGJ
/TvbccKMDAFcVVOo0cxWhoJ5B92TRHOHTbX/idMUj97FM2PGxxUrkDisP1WVDUW2ZssfcpYpJT16
ysDJ7kEeoYLSX+o7cXP+eEBn9rLQtDBVGaybEJiZLfUsdrKjDSKmF61FpWq1VZjiUmImjvo3FjpF
NAaExj48cvRY39wBTKNNO1TYNZfv52+L1wIQCBFViFgs3zjOjgzBWFT7EV1hO7+N1sihRm0bkovY
xCn0f46C+ClGbxPs9SrEaWm1PHFnViBD/DPobAX6FYptU8ygzOAxzS47VNz/xnydBJgtjD5uHK18
HRUwFMlpt1mDJFAtLYQRVtfvFrqAyRuc4yyMeY634G/VRaGI9sgO0W5QG+mwQ9odCG/pGRlum6il
2uplx04bESJIePE0Lvi6xbe8EPd9/1OEdSosVfRs5lfHBECGneWi4ry1vslrUe+1H1X6XxvxyKLX
hvrBtt8tngLn9iCvyP+JOyuQyvT8y0zqAH+h9Tdei6Jlvxme85ulF/NrnWeWVTTuxTKJRTOsd3Wg
nkYHTAtLZOU+v4D4n3rKvlzrWxvxa3UNd3kbX0W816UrWYa8Vu/t3S/I8J750G9+hvp2x+SdOlpm
neBrvG/2EX6gincE0uCKas0fDwOgTPvFS9OZTfMm7mynpoN0ZA9TBusPKKR7iDG5+ZV13ay0g7aO
b9D/cj/eROcO+DcRZ9t0iBPLrsTrVr8bPDHK4Eu0NVeKm+ySu6VT6dxb+k202Z7N5QQ+bc30imPw
+DnYpesOIHz1jITAPvWyrXWpLb3fxVy9W1JI1PKqRWbwHZsrOVp1rgRcDZFA8IJdRrLtLER5w51+
kWynpXBnl86f4V45XSfPu6RWdVrKIlx5pwB92KsuKqfHDfBnb5yulfvid/8Tr4KdsRRZLI4PBqrN
bk8juiQ23GTwKDw1FNS53WCn7FIXHi5WKVjZKkt+kecSksaZ8u9vq832SY2XXgQE2XBhZGWX7FFM
Mqsdlf5NvneuhrXoDUXLefDMlfhN2Nk2aaxhou1L2AQZOp7wPN3Rp/MAU+db3wPGu+Ek3SJN+Asv
jaX5nW0YK3fUWKtVkaH0A5xvFT242EUKuG5dZyvjQp64rbskRfhaZv9ocmc7x0hJmjwDMKm6xJ7G
nTbOg5DPha9/9PTbiTpyfMWTVnHhZ2/j7/ke1KKXXdFxXkgYS99+dhZUaRxmhfghXCoB6Hhpcd/s
UxpZpqf4KLjlmyCkuFiuQ+dy2SJ1ccXNbmlOrCLsNPL59W20Q/UBE/GjF2NQQmepcyfIUN0XKb9f
VuM7dw94s+hmdzbbCiU1F7WxAsZcc2mw8Eau8tOeffal++34gnFH8Fm5ije0D7Ri6bufeRu9CT97
T4/INfv4aYh1l+39rbZz7nUMeKHCL6s0L6RMXdwHTnJYGQWG0L0UdRrZpXu3yh6EXrJ9wyG0WSrS
LGyoeYMitnBQbEaCSdi/TyiO1PKqk3eyY28+XrpnD9c/k5U+S1b4tClQWgjkyCWYvRpYauh9HOL8
AUcfQxEF1PeM3aOFSJ0sdodgrwlDR+prMKIeg0uTyVJBv6FS9/euDSdRZznJ7Fv1WFEAYb780QUS
sjIPPZkQyFHllZdIzS6SA+fkR/Eu47X050hnCamvcpgMFUwc+eAfhDqlvmo9mHqknaVrg/ir5rmP
4op4K6k6RfjZ0lfaVA0TUyxHAGK9Im/tsL4Jw/LTwuSdO0BP4syP7hL9q0ouX5e96AkCw9RXQpq8
3JeMK9hMnxcCntvTCqJ2iD+DqnhHwQ2p7LRNT0BR2vEPys6HERteA846LMoQn1v9p7Fma6ToBqNA
u4ljQUh2T8jLZjfTzlnDSDa20gEx4oulq5cqkvG7iTsZ32yN1FGFoglFMnKWvwVKIx6ewPurnDuf
/gAa/MZfNaRsdaVeZD8cDz/JPRITt+p9vZMv/igl/CXa4P+fXjMqPnwfkAtRJ/v+9ft/ff+R/Nfz
1yb6NiMavv7XP4mGivovwBrC4UimkUdvlGT9k3Qo/gSpT9xlDMOk5sNU/8E51JV/OdwB6WhblE0U
TXSg/+Acvv6RrIoaEQgQDcHyv8I5fD12TpcTnEakMJEpZqtQWbZmVw8a9mrQDwCzHRkBk/Yu0u/8
5qsPKwSQfp3tRp7Fw4Nsro7O7gYf7HsnulG1YO2HqmegKCalxUYLMDpGpMyuHrPyWSuejRFk3ZM8
IaB32zbQGXBW5lI1bE0fVag7M/9mW9fBcGn594by8DoNf2lFPuYp//vf4r/5H8/KV3OeP//pPy7a
N/8RRpd/BPZgl775B5oKUTPetT+q8R4iXdL82/1H/Ju/+od/8FUfx+LHf/+vb3mbga6//xFEefaG
tWqSWP4zz/Um/b//5/2//3PxGc6/gGJo4DGgLmpUG/ibfi4+g6P6j9WmYoBEEVCmuIk1JWuKlf/H
alNgyRr0W2jtc1iwWv+SOaUyu+jKPBd1fJRY0iqddNb+7BJkoR4WDU3lVeHXDt0oDJFcLc3cER2w
3Eq8ljtebHVeaKWHWP+Wyw8VNoSV8WJJV233QwJG7wSqd/K1bn8u9jeAv9lZyK/iZkGRUlRjsAea
n4VHPbRGrNiPKJZWm2oYaZpWv03WiByaqhyUALj08Zg8q8esu2ore22O/nfUSm6yUNqBew5XRbQo
TXDuNyniXOZOJtxBxbl6el0MVTORcBVGh2lCIldAwO1VHWtLYxd/z8n+F2NHMYSyqQLgkcmZ3QPw
59QrKTomuAaBgrV2wVo8blE/2o+XIMJd31342LPzeR5wbo3U1RM+8egMetaDeWi3005ao0q7n65+
4Q535iMKaWNh+QLY4F0HS1Oy6TgOfQKbXhRiYBhtjJ2917b1Pjn49EDQt18aHxvq3Qc9jTlLqJPD
JIH2STC4GmAc0Z8Mb46/myt/la2bq2G7PEwxRfMpPI0421R5D5asGol45A3TU80vveh2GXmjnlsq
LBQV4wVcdCj7vF2SKTbRtWUiTQ1Yl0IIYOFGXQHfz7ptuosOEpYzopLnRyhzwRh1A7ibgvS71lxh
YLJYZju3kij4m7r28zeJPz/ZIkguOVXtaDES+8pG9H/8vQm4KVlHy1Ir72PBy7eh5aMOzjtkjtgr
4VVGdWQAnDhEO6Hc76yNrb9CkHEXbhd2yPsVJPS0BEKXgGLzvx0X6nUZIuR+ijFLv1a8bAOrFP9X
6tGyVz5AXL5dbBK+3yiEVHUyIOo1JOlZSMnEHropbOzRkZ0Y9v6zYIWubaB7yX1z38Sr7mrZ0efM
afA2qvgQJxM4ASQYat3imuz20BDWEIfw2tUu8zt7b63ljXXQm3V1P1xblDO3S7Ye71TzZSz3Tgct
PspJ+LYoW98qTRFewe8qXudYrV/TCgPO1dorLHfW8cvHczsXeCD7iZjgNRy6eyLxvo1p900pZxof
WrxlMeiFuK3s1K2/NXsB0aTu4nvyjQR28LNww3jNxI/1dy5XOUTy5S7ErCohs8w4ZFByMrAfpEk8
m3hqfk5kmxEOXND5qG2K14QPZfdLf9k9JVeL2fHdBUDEY4XR2wer8+51FqSlDZTfB4SkK6W1gQWO
luIQtmV4Gxdhknh6PxbSk2ZWRXGZxXnRbMoyVuBhOUpzhWCw7KDOWKJ+GvsRenGtOUJyhHheDege
NJW9zcYYYdGpVKlifTx57/Ls7LfPlms4dkiv5VL/OncapgDxHlbbX7abEVNiAfEWm5/5mXuhjq0e
mF1ZDF5Z0EiEQKhJ8sJI5h0KMe0C28czEiij/U4EDX3hweCjiWn4FIe/53xD0FWrWEB5ENittNtq
XMfVDU4Fq7B0/qpw1Tz87EuWQR+UdcSSBycwbuprJDtxqkCH8zq5z78v903FCfjmhGS4GKJTEhBg
Q2f+SbtIL/ISR2Gwt/UqgiWkdivfx9Q6ldEUM9cfr5N3+VtsbYW3HhgPYMlzTBjuS2lwzCMEG5B0
vw0M+Xh1dPrwL2sF8RURekP2CyNgQeuYXd3M0JAhPIYT+WukogiIxQ3u+mEVoQtPz+kg75WDdFCQ
0FMbVNSX1tCZYZ6Gn8MMVUvBQH6ApCiyt7hclVeSRW0HkDON0/whe4Ke+PGXnUPaxbp9E3OWPqdU
NoNJxKy88RVhTpV4V1w0ax1fDu0XsDpnVs6bgOrbfD3IXab4YJtfBymMgoM1PChn3RwUaH/csww3
3SRb6Tsu2gtjFX/1bNG+CT1LzYYxhbmuERpZa7oS8Tq+oryKlhyEZxq4fysaOC8VqDGEAfEhTg5D
ROk738Ay3ZN25lbFO8a4r9Yo7niVcEhyF6KdWTtsRQeSALAkGcPEt9GaIMm6TkVYWRyD7bRtn443
/t5Y53tk12RvAib6Y6miuxRT/PnJCDW8y3O7IiZgqH3doBADrW1hXOJ3z+aM5+MrvBhhsne5u9L7
oZcjVMSNYA0SlE7GY/bgrGsetpftpbqKl2vG4j3xQci5lXXqg/GBjcenRBVkbWmxWyBFbObqXquE
jddmhOjVSl+M0LqMhmetP15X5aa2sQwvPnXSwjp6fSt/9HNmO1RrIj0YUr6A4IAMuusHj6q2kTFZ
j++b4DpnOSmr6SK4Ek+FEpFVQIXavdWvLVAI2jqki/y76qmYFWSr4Wr51XDmED+dIWu2oZWy76eg
5feJEnt8QHNho2/0iyXQxbxpITLVmzizFe7IiQzVlTjl76C+TfQPAH7DTsN3TPuaqh7SNb/SxT2T
r96EnS3yfLDMpq8Ii+AzjxUIki6aKNPLNwRzspWCqmHzo4koDsfLzm7nFr+GepkgNBnUkmZDVqqj
rZsp/HkrLtD6gHtTtfdVD0TYHPY9UhC+1dyj7IE5KxYkl7Ke3et65H68BeeswNcPf/orZl9AD3Eh
YE+MNBI7L7+eLkdu1fgGjC5XqeQ7+x7JHqSl6K2kexUabHHR6RcTNOxlnN25lHP6W2YvjOOo+pJz
5IvUa7Cl/Xb8As0fW3vEoTq3vg0T+sqLuXVpGuYFiDoselwbRs+8yvbdzfQqCQr65HdBhlomBy6N
cXZwhH2Aq5JFuGrEjiS7M3GoWJjSpRDiUXGSufu+dCa/VUb8asZNEk5fsjb+5CfGmlyzMrocAeOX
ZBqZyttJf9Hzz0Vgb4rxOas2CSpWqJNtOqdYFQXbIaYxoxQwsJNdK0/rQv7H3392LcszVUZmmQ8y
3Zh3UJTF1Ug4cbdcdtl/y27Rc6D2fMnPW8uNWo2tI5a8oAAgwQXXo+XxrO7+quObSGon63n+erWs
3NcniUChduTTtush3H0813NEwLuxzPJzYtXHoyKSiHBCjLjo8OwdrtDKkfu1f5tcjBtcD7zoQc3u
/PQOufPl73k2hVDxtuCji1r1HLUKtLdsIoT8+Z7+nZo8GJ8c/6siHRD03Zifu5W+Kp7r4nN9iWiN
pGx9a/fTrHBxKZ25AmLSJYhSWLmClpztrUYKO4SSeUkIzID8jLZMhE8n8qpegmzAoqHfuev1m3iz
jSbFvjMOKvH0wjVRB0fAONzAaNDc/FKQDMLD37mUnY5wtlmM4IgtlYgYHFMvyT9Rq1jIHmd2B28w
Xn18Q4AKKEu/zR5N0nd+pva9Z4YFy6pQaneImxrlunwtOdB7bWszVvqnsDWf8U3ovI9X9PuKB4hL
OmziOgBYeP4aRJm6KQq7670WebspatZ91n1BjzJbx4hdeLqCLKBZ3X0cVIzp7S0MnDBlBOSzKeq9
o7ql5ZD4RYOVm2T91iTIbbZ4+bVLGIIz6wWzbTCzvKpRdlfnjwbVifQktPqO8008UYxd7tqfBXBL
UExH+S/zIckOCu9c+qIoGPBNRYv29CQYx6hsR5yZX2+X2WcEcbz0i4DRtBAH+5uqXP3CgXpmBt8E
FcfTyfFj1QP2LxlBkz2ib9E1NomCdI/XDZ2S1ou/F8/jpWDgtLslhIHo884nUjeg3+DQB9GZ+Xwb
e8olHVLh0HvaSj6kkdt+ba+tXX5A8ApQQ8yDVJ5Wxw0P0rVx0FyccfBF30ab+mX6qnrHwyJ1YOkH
zfKzFo6xk/uYE6IxKua8eYi4Rvu3tieQ7wi9bcfL3EtvlrkEc3TM6+SffovZ5KOlOaDhxLc47qVP
xSuhcXL9T832F2K9f1WhsHDy3edzjm5omtUMs/HMQ/J5eEAEDdvgijH2j/2Nf1FtJW8pGc7ZhO9G
OEtVeuKMDh4uosJofIrv/YPmKZKoq8Dz6tbxI3h5N35I1hqyFg/LEO0zWePNoGc3xyw+2rWdET5D
a20ad1FTe1n628epaXGQs0MtaXGI0EWUel0/q1scBj8V36Gh4LWyN3blFnvkzrW2Y/vJ3JjILyx9
5TPFz7dzK5b4yX5OS8tIcZMR60jwRNKtfMM6grQYrn2AiB8Pd2khzQ64OsHtOK9IHsFk7nTMd9CE
WNkT5ONBXX0c6v3T9s245pWAAq2eMENP/md9+kJIZuibZROAM9ejt3FmOUmjkmJJYpWW62ljfJLX
xU3omV6wsjbipguwfhthr3gwN9ld5OFg+NQuPPKWpnD+io+qqkKjVqzUy+Qx3k0XzSpZqRSu6eku
1wzeN6o4dk6ywbw9Zkb6lCC8K7LB4FWPesJQfUE8FWyz3rMwzfvqmKtmW2yTq8V+4Ps3/dvos1yE
7Q5yfQ7R63VziWzyftiMayz/QLYFl+hS3amb5FcIGwupfs4SCzUf6SjhQytKOcXn4lFaVTdKuBII
t+4wuaRCaBx34TrwlpLEmfLJ2zHPUtF4DPAIE/m3YDX7wJLbbfsDhtXr9y4mEG7hOrz6eP8sBp1l
privq8QxXgdsb/N7FTtkjDT3AgLd7vNN9wvlqP9wqAlbYCE49c4aE++gsFB98sNxn92i4AxYUYNG
MT78dUGQP46X/4k1x2JOhYo1yVEWE4on6T3S1EfepT0vqrIl+f3NRPtnvFmiwIlGx5DmNZ7OhYHc
LrnfnJFcq1/STl5/PH1iG8zuvGzSP6PNbiaZmfEOKPmSVQSNt/42TelC2jl/Pv4ZYXYBQZfTQEef
CH6GxFNyxMXV4QlcbP7ZQGb7PW7afsTEq/e60fGC5NpplYVP9R/y558jESM9OQItxJeR9yeEvs0e
i8/iVdlRlcrYWL9ym1r6cLPdrFh9zruTDycwuUK5StlhuRhuuM9SCO2+JF/G3dLqOxsTqQ8BoNK5
UswWX9qpU5b79BhDPImLsloPxsEv1N3fmKuTKLNFZxdt2xvAfbyqkFeSjTxW9/njCOfH4SBO5RAH
CeS3U4V1VNcEEREm85vVXQ9NssqHHx/HOJvptT9jzG5ERV3HWKfxrTKji5BTR2dGU7/SKLpJZR9b
v7C812RcDj+OenbDwp0V8lsm+U+M/GQRon1IfugcZgghhXa8a8rY+2cR5usur+woOtKxNxBhRRX0
C64CxUJSeA8jEZeDk2HMJkgPYllPTLt/rb6hbupsrc10EbvRZYicfrEyvur/hl2DV8W37/ZnVnsD
WVz6drMZc8wibOSRoBLmV8mmDzaCLiTfNmvEg7N4r7ntQ/O09Po7HxXAFbAkXE/m96CkAK1URMHg
qVXsVUfMOWHjfTxlZ5e7/mcI8RNOFkU02niFtEwZbrZRelwlCGTmXLj+WZTZ0its07dwIRi8COOB
Y7o25csC0e+Pg4jV9e5AOhnKbPUZeZ0pY0UQfMi9VJFXxXSlSj4Kx8nCGlz6aLMlKDljfUSKmRKX
dTxEUYLOf+9KZvu3ttOfczNbdLkdcg/WAO8gN/M91fSrrm/3/+ybzZ5LProEzD4hShpFPmaZTnxV
6PVVGTX/LJI942NhJ6BW2HH3npKo+y5M79BU7i4as9UPiX58/nhYc4rdz6vXn2thrj0VZIjl1wVr
YTzY2/be+Q1xYZp0d/4+cidUmeqNEI1JkTXeLURWP16Ftvjzkw1lJmYztYhQc9Sjgp/g2gqXFGsZ
9CJVijeA3D4OuLAWBZb8NN4QNfgo5IzUqA8Sop9S/KLXDx/HOJtzTUeoAFEEPCP8Fx3tqBH7V2Aj
qvpOAYLKHUbIL1jZtmx2akc9bulK8R69R6pHhg18BHQOzH9mdwr2GbrUDS/s5LK61N3jp+5SfFUN
/n5yMz5NF/brNaq6n5JV2bnYWnj6fbzRvv7C5Vp8x3l2Of0ts3nV6+OoJ8ANeDggkf36cEC4d5U+
HnfqTtov9SLOpf7TcLNpxQCmKh2NcGmc78Kivqj1aUmV5+yQwNYKCUE45e9w+L5VWX7E+0ugULvv
0DHXvKzd4lpbkzyvlk6zc+XrV60VTi0YAO/Eu45+puiSztPEl/o7nGnkPWr8lHXj/0faeS1JjiNr
+oWWZtTiNoIMlbIys+QNrVRTa82n3w9ZO6czGHGS3bNz1VPdVh4AAYfD8Qts01M5/OkYwV6apJtu
8O/npvxQV/OhkKoCS912hWj+SiS/+JxAQ//zWxaf009M/IZtfovzjGL11N0q0w0C7K3GG4zQd21p
AUpeQsGs8Hofe+qP4rl6cIKtdMIyIOc/aHaA24xPzQNKt2tJ5OrXf/PrFl+/bRWtmVPwggjAC6md
TYWbh3gZOvb32OEchpu19Xb1YvxKcvp/H2dRCEiWPsn9n5CCx6cdkr2+AZV7Wn+nv3ZQM+8wXAQL
6kJWzAyToE5sla2EEU7S/qqRq7OUOwRKdu/nrSu5ERICUrOaDORWWeIQp3ksq14i0CQhhd4P+g/b
iu/VFm/w9wNd+V4EgngLn8VWjOWlYXbKXJpkVpPqjEfc3n5Ear72hVRtORwel3haEphxSnjYY4t0
mAyjPkQzSl161+U4ZsHTHfzbPGr8/DYOk374YPg7KsW09STJlQCWynm0wU48Kr7GcxVHt0OgYJ1W
Z71p7YY5yYph2+Eqgqy6PNQd4mqm2SWnRKZswtu7SSU8gY0MTQqsIhIQ8vGojfjkFUU7PqODZxsv
lW7F/qlJYmv4HGql5eBuVhbWwcQzQPuI5y2uW8eWit6HthYkD6UTFdibI10V3s6B4X+e/ToPPsXg
pYHJ5FagPyt6P8QHX9cbupm+GsLvDGen2+lYidDDNpv5M2ZVTRS6GHlYNuLvfTjh9TT5hoWwry/h
dP1XWtQdJmeqVsr4HYzwN9N00LVjPCR27WWxpTZs4V4N3bjHesUtkG1pDy0WDvSoUfjYN3XU7LnP
NpVH6Woqn2kq40KVgjF9Gm1DPUXYRn2uFd8xNpVdNSQFG9DNppCaebjhTyMOY8WS6vGDGhXVRwMT
b+xXqlEbDg6GOuGdOehRBr8qbpA574YfydwmVCdj0jkPfp5luqf7Y655UTTkw86JuvzU+qNB9aJJ
0dcywUPMzRFEzHCiNoxbfbTr+9LXom9TEcw3RVLonyKtCo+h0QbH1JpLeRfM0nyaIqXC0VDNP8+G
5WBnnuX6uGl1p3/OlS4eMJ6PZoATfuBgbB5hIvcY1JE+7vvZyY1HbbbU7luU87dsTamy0juc57N5
Dzcdb9Uh7qf+U5YHvdJuUzOL6p9yWob2r8Ho0l9z1+cxhltmlw53lp7EVbRlVhXjwTCiGHx5nchG
9lizMJVtoxl1epiGDD8kJ6ESxnEwn62HPizk/oBFpMCv9VNcY8ue+hjqoNA/2daBlREq1UaWsi7f
KnOdFjfmqITOtpic0v6iTZKsPCFgWf9Oulh/0UfD/m50bdfdFkqMkYuljg/9MOL9ndRFD0OgCox4
T3M2zQ85X66zNkPXx+1f8ZxX2gdFxzZ7q9RcCD6Cl00ynIdNNWtfMF3R7RD7n0DtnvU+tzIbxmeO
OaGrFgnujUOnxcE+KoNkLLBJn1gftTI7sO0VIy7vpiaf500/WkG78cvSgAgaovO+NSy7b71cns0e
T+8KHxDYdMq+15z5K8bemcH1e2pnnIVy39m0kqRZXqvYUryt8znMd0EL5rzcIHlSTa4T1EaCTVrg
+16UdFiv9VJjNJ/sFg8bT6usOnzmbTs3D1HnWPHdSM/vaI6a3XyxMr3Nww0uG9gt2npsyZupnczp
o5N0afCc8EQffFQk3sU3ThNL5U7ph344BL1j+MHWkkf/R29XtjYL5StLfgiCQLKOdRJ07RcjU0uo
YxlohWRrdJ2qxB7u9n2Ia8xkplrmjaXkKM1mmpyRm6RlYYrFJKaGU2qgLfE0GG6DrjfVoDpVmlqp
Wed2eZoG4GiiCr/XMStLfa/4fikH2/+jz4YTURKYoBYiXEkqxBhRYpHiuNhIVTzfKZJUf3z/0LhA
SuC1bcGlsjiYECaEl3xeulPhAVvPRorWffRkHLK9si9e/lFDUFQzb6udP5FggQh+oyovhbt7XPcm
XGgiFzOZe6Hv7rv5DfJTbg55a61sv+jri2jwWmFUEMuGgHI+LiPT7SSWK0RzbstjIhTefVf5VrnZ
0dnbh/hkufVujQRwUVwugy5u/6MiZ7FOnnoFVBs7QXEob0aeEpCzcaXjqlqnuOMvp/TtIBc9AMtO
pMpRyugVKzR90k8Cd1Zs65tgX3uizaq64+/1Om1ZOy2HuegJQHdU8FBlbvP4toHwmEhoOSPHmq1J
0130rJeRFqtzzBT2Ge0nbgfyNjoIaJJxX7nJYwEAf1VySlz/L6YTmiPbwYRkv2x1laQGXzXzCGfw
/pbdfQhYLPphnRB7dQLfBFrUuV2L2a1miUBaU5qHMI3DH5ZKvt/QQIqL27ChUvLe3+lLRVukVOj9
o9QPNBxwGf/nfEekeYxxKO6alGZz6ZJ4vpZl/bML4kNkTTsSkltF80ulASexh5+a2R7KLLiJi9mT
Y9ZUY9PCN3vUUXk1iIud0fcnMI+eLmk3XY+0Rx4d+1JdeZ9bFrWaCgmd2z5XcA0+75KDSe3ENSS2
bZzHUECMn4pEWSmbLzLFnxDcwnRD0KGXdLg6wRG17wzb9b9heAlwSv44gtqOPxVHgFtu86jcyZ/X
7qHLnfsalHsHfg0YClxIsVhIA2VmMdpup5j7Sq/2XYjnXVtt4arvhIPi+x9fZLu3K/s1HO1bxAdV
dB+WlxB8GZWMJxPbrYyCV5FUi49R1mO9il/kyn3nok/zumd52xQKQfCvl+zy2mgCo6M0A4usn+rH
BuJssu1P4hIru/rhH4A7lj0EEdFEvR7cJpxGNG/PV3aAtkINllCcYcEh/iJAO+lm2jlYEcjEW7sE
XU3zYmwOaFEFWNriDlSZPikwJSupe/2komQvxHyHR3MjVLumH9WKy8LVMxplZD4fTonWxc6dVGs0
JD0V46vuhUQQNpCn9m4d172UjRQ5gv8xlzK4SS7FiwOlyPhDIzBDRuZ/6NWN/NcE3g4NJPTvPgZ3
2a2GgyEWpPfKp/SQn2rIomt00VdA8du1uvwNi9NFdSaSosJvUMKg31Rx9RCHtPkq7aWKtV2fIC5f
k6+c9kGPuAwVSXkbJS0AItNKPV8ZjENSJsamqe2nsiyxBPK1Q9NEt3NXfO1G44fu1y9Jrt9xrOwN
376h0YELYdg9hpq2U5rhJY2Mb2xH3RtV7dc8RTq2He3JibTHPG0e1VA/SBEuWVN+rBLtEe/x7fub
9dr3JlO/ZgbeXNQlBFhFUjmZhFSGaDRCXjzhYLcTkmFr/h0XyGvm+izSYq7xk2zhnsYhBYTN3rF+
AOy7iTwB6EmOKW89iNiDkfqGz0X8exXwcaUiPIu+OJGm0o+4eDHOcdfeiifiaosg6qO1L/AqWJV1
XB4li7Gai+Z/qcVmHDtE6/CARcAS+0YE78aT0GOTsUdYL0KXWVdERF/Eou3DS+fFc3RizFmrjT55
Qrhcq9WmRzRHT6qVE+xKNeGYQH4VEKMciBeNn1KtyiYjjCaj0KD86KV+m06we5t/6ZJGeqCYFuQ9
RWhtXSSizrGTIW25LPxZLqSim5/zNkN4YrX7eJnTHRzSKODhJiJXvTxFIDc4qcI9jEw0eHATKd8x
aCIa0mj77kZ9Wtlzl2uReBaq96jmiMbWIvNN1az2YzZLKKrSK3oRZbT2ZOyHY3+3Di++kmcF+Acc
NXI4nLuy+DVvHmjayMLvzkgDVn5xj/3jTnO7fXEX/hTyjwLrb3yHOuhmu/KjSv25eoJdLhlxQKs4
k7AuYS0uTrCg1rtAweTV1R56AL3Yot6Fu2zb49jR3oebFHjXf1HLE1Mo7nCIQXVfUsWqNqidsa0C
stp4W51CnDrGk7oDhHkYDmunyJWbw3m0RYnd6CPqgR3R/tO9Vnio+WnseVY4rPoEXVs8SPag9oXx
GVy4RQHCc5WUGRTDqBWKhI1f4qMBATR+avfx79VEtqwd2YU0ei14OTa6gegAny+eRBvzPqSZuTUe
lJ269T8JHZRqj2UuCvUbTC53SE20m2C3umwuUyifDhF5JAvRlqIeOY+sj7PSxqP+Rzi1d+1T4qXP
9lGQ27pfiXtazQJXJtbgVYjMhhfSZT0S6Kk0D2lElfHNPomE7T/2IIWB3jyt49zFcXNeeCCMIOpj
Cyo/ukiLee0TWZLHBgdnfd8etRuqA+zn1sNcXDjE94MFjf6GhkXQRTE+hUi8tfAdkKBl8z/0j4ga
g3GcdrXXADksE+THV/shV3Y8GhwI8yNGZ6MzvBgcihk4GNSGs51OLJoT9rHb7i7GL7FFtrD9Ph0F
53t1F4o8spxSxL84ARGaMXjhO18wStE6xA19BM+jQw1kONlKd+Ghvkv3q/lF1CrvxVrs+FwbqiQX
saq/bAOeQnRzxKM93PXY+plfsEEqN7cUrR8A139eOTwuGwcOk/v3MBeTm0QNzu49oYUgJESR52hP
RxSh8VWK8bUNoSP8xI6gTUEX7XxCSzoXaMk4zrb/IpgYQptAexqgM3NMrR8TVz/f39FeC9U3x9To
BKlc8yzOoqmPiLi7yZ1zh7EfpLC1C/GVSxVz+CbW4khKG3vEipJYwzZnFjM6wZvyMP4lhKQSt7ux
/q0gidiGrEv070hkKnS786nU69ySgoCArWt/8Pc4SN34R0Hu4UlVNH1Ws+eV2RTsLC6MqEKi9LTY
DKqW0oyXU8p6wpU7/7H5Mm+/Q8t2pZf3F+SVTMb9lC3H6ESFvVglvdZinVtNAY2s9tVTRKyQ9TfU
y6u+I2iK+FlymvOPy5aSqnRyNeqz86q7Gn7t9sm+3YAt5qLfQjwO3DW87+UqeY1ooMmFCtglOzJy
2qpLJ8XZirJQeA6GLq7q2/n0RyKjWLt6i517llQW8RYXJMsppzrLZHL1sfPKF8V1blIk6C1YQfCz
tohhyqso1tVBLj5fPJEzx5hBxkdh4pm7gkFu347oouen7kY7vr9aLmul80Eub0ZcsXMEHBik4BJX
9yxNSonWK++Fp9fanfPqjDoouHGi09tbPgOoSI5B5WbNDGG9CRXkANRNIz+tDOni+sCQIPNy5NA8
FG29882d6bne63iTbwcH61rtSQ9e5mQ3RTEiddVWK8wbJaIrleqHsoTokGJsH63qLF6US4sfsVg8
YxWOY9ANDkYCOUYC1Ydqy7ub/2u+79zwUD0n+ipk5wJCAecVqCZynmQ1USAu1k4xJlJnhp1DEUPf
hmdOj+y9M3fabzT8vZVZvjhyCWZh2CWUzWwcFhfnnj00it2NOOEItkhE46Alf97BktTuhSIQLmI3
wS9RA0/ZJv2yEvwineKIjP8ej0kWFp3cEc8/sZIXlm4Ws/WntngOgaa0XnjoP/6D1L38khqaSwAe
YMLrvCdR/57HQohprEojtbj4onvUbzgLd6J4qmBANkcF3xx3tXa6EpNZxfPO4iGLAngRU7c6WYvM
xHKdQ/R9+iSknqRttPUfpG+zJ2QsVw+otYiihnxz3Of5WGIDGlpu+RMmeN9vnc+ifNIaMDiw2IS9
0TbAt8d9/0su7zNMLncZQ8jkIY7HVz0PC5xEM4OasH5vIRU83TiFtW/Ncotm3oOvrAHEL04t4iG0
DLIJE6Ir7bUsjxULzpzptjshYsWzxg+r4GOKe7e6UUAcZRt9JSFd3PiXQRe5wJw1ZUaNyETgMfqu
7PoXQ944/nbm+XcPsmVbovyXyZum9PKP8ffw8F89wXJm0nIQbfKrvPS2Tq28kWyTK3h7TKlAkm1Q
ACC00SmdDnK9ff/DXrQXl/FENftmQY1FrOYOCA4QsL0rlAUYcYDrHkgF9LSEaZvzAa0OBi+9KDRD
2pWVdfmpGTAHAaIOvLJgir3YQyCgtIo2DH7U7FvH/4g/ndvfNDvjFBae2no9zJfVbST+0rc1gxj1
26CLbZQWktb3XKIhKo63zd4GjbTD3UoqcK6BtufR7ZC9WkKzbff+fF/QbF8jm6R/gI0OOWNRYVLP
6qUfv37f8qj/hRvr5BVPuhe7yIn+FGqiwTa7lbAl/Wp+jp7XNvJqfJFg3nxvIwElNKItKZ5r+++l
HgLp+t5zY7cP+Oh42Ivs7C/JdFNqXyUQLFn4XejW/wNB3uXZICaCZ398KMgq1NuL4x/1Q9OqrMCi
ANZ2Fcz5GhUITF38m+lg5iur7CJ/LYIttnZiQAdpDIIZzoeKOnS6yzRMHrUdsjhrpdqyrhEDo6zR
dB68uC0tc6VW5HFQWOyoP+oL7GHqXwt3aCGG57irbdFl20DE4ynIpKvlsE8uygnZkTCKYWztz3pn
Y9s86RvENMTmBUh0D+Y52GKcUm3Wjj9Rpyw30ZvAS8vvtETrU5cJXEwP6aR62Xhv68FWV6QtPlvb
iFzZRs5hZQMtr9d/hmvTR3dMGmzLlxe780HyGDitRpPhKYW90cxp0/ny1mhm1+/QWPSbjR/dqnAA
+3Ln+D+74X5SeG/sEk9pw20gPcQAdFvN2OR6tJEnWPv97/d/5UW9vvyViwWXO2VXjHJsCf4oBN3h
Tgh4i66Y8r1dF4gRf9vll/h7ThYVZeTkfpd1zIl4XW32zpP86fXpRHh6tCdfgQyN/LPyMdqVqCT2
a2fItRXPkv/PJ1leTvwOXwIgLpYrf1BP/a12kLbmr/ATDynw3J1VWeQLvP9icpetcYkOZ5eoxHvl
LXLnc3bVXrsJPhjohyXfkrvpq/os9lu9z/fFIb/LdnK0q36svxKsfWdzcXyWxVgVmsZ3To8yVwev
2Ouu/6xsay5m9To0/uqWEywHHneAgi2BEGPapL2WMHLN1z8VJrBQ60atop1jhre5Zm4Dxz7YerpD
q/qD1Wd7Ffpjl4B7C+7VEdBpPz37MCCU3NgV/RpR4Nqhar/5cYujRWm0IcobikRH/VXOAIPzvTmt
tYTEX3Kx1N8EWZQLBaMjkRMkodr+xGr/MJnAF0KZ19DwQJlv/RNWx2VUDa4QR5V4L8STYXFq9wia
j+3om8gTplj2+nssc/YjVYq1z8MPQsFt/TXmcjqJCVQCoSuNLuJylVd5bquJqFEaPcbbFsOYmPeC
4OX9THUtCsBsbCjoqovRndcDHeynxK/FyEzL63U8eVJUN7TU+/8KszwrrDJQ6pyM7vI+sVGG7KYo
5G0fmSunw0VfBpoAP/R/huMsLipppfXVNBKnfTXLy/F41O5FFSvgfeyTldm7Ur3SrsetSXCAwaQt
D/s6bDulEeUcJp68gWbg34IP7UEUMuXJ/rz+YP3a8zzfACIiD6+YY+jikff8gzlFIuGdaTFCd/7C
0Rc0G9VEObHY8kcemheIJ8q1K8a7jor7X8b7d/RFvrMD3e+zgvGKal3fZiQ8ypvb5lbYH0Lx8lab
zpd14vl4F1tPSlO11cUMo91aHwW0Zvja7UYvQZB6TUjvAtYhls/byRV54E11PHVSE8I5AVp2rO6R
Ib0RVmbDUV73nbs6LPBXFsgyGGvLTC4NZdz3Hfuu8cLHYT9irJi8QhnX9Ysui18G9SbUYlDZZNdJ
ZRHKEDQqpZqBsVnJKSvNDxbcCbOJvr2/2S+EWV6n8U3ERZL2K99J6SeIS2z8+AfwyjX2A2xKXrDF
xwtvyNc7jV/z9f3Qr2Doi+0B+0W3X8lqyw6+VcZ5qA4MNkk3HYpn+UY9KbeKcE68Gw/DN1RSttad
T6cWCvg25npZ7r93R3nnfJD2sQcueO3EuvqleQVGeRy4HUX6+ZoqSil25AbI+LhLnoR7Z8ZL4kyF
UO9X354uKzGM6qiJcY9zAEosL9NTFrQyeGNTEDB5V1AQJozuxpO4VArfgrVG8dV0gFU08tRY2dvq
8j228KGChR3JSCip4jbi0VhULLoHI2oi7bb9zUP0ai/88sLDIN8EXVzeKx35b0VkhPGL8YXHk23k
jT/oDaHCbZzkW4jpIQzP/6JnoKH2pgM8AYavm68OcG9yQ1HqIy6KuuiUzDthWCzVexQSghN/glaL
rx/ovoWrD+xidy4WNDhGLPPQr+aL6ot8byWjNEI4MF0r0z5IdnAL3WNtv15ZonjOw66issZU6pVR
9mZoaIcmWWfWYtkoO/uTIPWJ5yiDC8PqNF75emexFl9PmbWSp3di4W34IQAMcWRP7OJ2Mz0mt9Ze
2pcnzEV3q+YGVwqds7iLfkM1J21g+sQVAJAq9eTfkFKyPaTOneqW42b8bYz/pM9xZUuexV3cBGOj
KrKsaERcZSdOzO5OvLFriIAFP4N1o6Mr39LASsGhEWCKGmGRbvo0SOxiDE1XxeWa5+eb6C55fV5o
168jl3dxYVBigo7ilYGOxyLPG0GFpHNJLPtuxGWRRtoRcy5Wjn7zDzr8V1aOQYOf93MAsMivLiqB
odCjoVQCkWzQoA02om9n4cKF+J/oUMX7cS9WTvT5/SPlysI5C7s4Pi0zn8ooZZDjjKdR0d/nvf2g
t8P2/TDXStezOIvJ1HMGDaJUlFbmfnYTb4pNV1hpC8hyl2n/QCT6Wv4+i7nYjLx+zcmUvcbsXWmD
25vtDbG2EaWkvgOZneJAqK9DXa4unDefcrkZjX42o5i4yScZhwzxJRMUr/Rd+eEfdHuvbAkTu2B6
Y+Q30ac4P4FLy6gqf2LhGBuKdECswSk/yDsNme81ZdBrXxElDhA8CjgzaAOLkUVlK7ewywx0zifc
0MNtat2JpgAXRS8dj+m3VQDWlQTD2xpSPTylipfUxegqtNFkC6giCcb52T0JFyz9RUD5u0eksFY7
yFdHKMRGFAcnLJhpixFag2WHakIitb/JkM7136FrPVXujDfS+Hv9GnxtjWIS83e8RQJtGj2suoJ4
jZfd+58GNBWybfhD36T31a6Qtv7T6hm1BAtRv56FXOTQBHm91tYqQla0kFJ/U/n5NpOmje+8dPO4
SWlV9zwDDWsOQFdyDYBa8ToMdA+40iJwFsoNbO3cdDNeHkr8kub+ZATR5v1UcyWRcjTQmTbEmyy3
5fP9AEMztDr8vd0YWD00121Tjrs6fCHRrUS6eOt+nck3oRYJpsjqWrKnzKTLj6IZop7W1tyU9+K2
uLoRriSVs2EtFmai23VkVMSKJuen5jSHLp5vpKk51a3ypDq9a/rykx0qD2qS7+10fI6sbFgb8LXd
+HZuF6u1a7LJSOrXAQcHed4o6PxbnqTv0I17Ck/dRlP/i4PD5P0ZBiVmeIL6f/45Z6cPatXhsIj+
GilM/4gyNDEHcf4klH/XJvpKRXoWT3yHN9Vi3vq6ozYJ0qLhSxF964Hwvb8+r+2CtwMSc/wmAN7N
qBkjveGmw7BJo9yDvb2VEPZ7P8y1bfA2zOJgN+KWZmpGmFLtPzkzx26ifM6nyNO1YPd+qKv74G2s
xZbTK8Qk7Y5vNBQ/IdhX3dcRA4zB2s/Gs6PXbqAj3Bk/l8nPlcDiYyyuD2cfa7EBVTrGUi8R2Lyb
d6qHwt8xOs4YUWe0LNdeF0V6ughm8nAHCQEdjSVer6j6tmjaiN2OOUCeBwcjHbxhqu6GqvPCPNLw
nVHUjVPPX1aGeWXboSMPQZpLtuAJLhJnkrdhPjWJQfHUu3G4rw3P2hV7B8SAke87hr7qunCl98+d
9++YS6etRpcQV0BTASoxzsvmSaQ301V8z9ob/0DmaDXeYp8PcacXvkE8Uf9qbrHPaef4uwLL9nLr
uE64pgR4ZR/yTqkCg8ShDdOFxaSmRaS1E1B6Nx/uEb6AZIqZV7+yNURCXKwZgoArMSzgOxeHUTIC
l5J7gpjVY4IL48aJ1G9+h4WpnT/Lzgfskn6tLJYrCcziCQVot4FGPq+m5/klKn1dyiXVoEdifFE9
sN1PUYDxDEWTV++NeANT2tBWss2VyRSSOdSfvCNAfFgEVYZBGfI84utJ9VHJKneUx2FbS760fX94
V0YnCjNYY0DruAYulglyRZbT6oHhqs3PMVA3k7Y2lGsr8SyESDpvEjQcHeQ28pAQ++xew9POP9gb
EE9gEaVVVsrViXsznsXENVPNJ3QYT9ZhL+n8NdWIjvT+yudZmzXx798MKbWkTMo1hiQViM8gRaH8
N6XB2awtzgC5i7vB0BjI6yvtVvvscHGlEzh7sScBOtyOj/9/K2GR+zWtU301Y0y9cl9rWJOEtvt+
hCsrgd4f6hQ8unAHuQC7W2FVG2oo6/+TkwwIsG7vIblyavV1sINYvOfZ4izeElGI9EectSh7Urq6
6kn3BGLFrMm4KnJXq2IRl4vilRkofFGRh7pQoFJ9MqOSNTpfrD5qYHwL67ZH6yv5BRfRDffmvuyP
KzN6efcgpoE7NunwSk+FXpLcJjUx/SY+6mp2rHHpUo7GbHwkH2/MDm5kpKkbaVwtJK9NLq8fsPhh
oXBZXuw0o07iSC1yMbm3+I7vUmFgUd+2nkiLqw871yb3bbTFjiPWXPKYJCbXTg6mAt5NQVqu9WQg
M7iBU6Gsa8aLO8D5+qEvRg5mxcqCvbjYg2VelcOUyJpr0/3rDWuDxTKUrG+D/CMO1oqSy8zFN3Tg
KgoxBzbJIhPbJWRWPRw1ihIhjTGNUF2SLZL4yjY9ID2Ubw+rFJvLes9ioQKkE88fSPYt9nys2T0S
barG82Dvpl8zUL1QlxpX3qUyMKC1F7MreLLzeItLV+VU1azUxEuPYbaLHyOeVwxvxGNcCLrQiiCy
o+7j3E2gvKYHAaPMt2uF54X5AfTds2Evrl1RYldVrPAzBCQkuEkcV7NPerWJ1C8YG0an+kbb956/
Kdz81Cd7bXpxEECb7tbdOq70K7iF6eorwg/AwLK6QOlrNJ1c09wMhQMvd62ff4SH+21keAIqsG7X
JD7q+ao+D7nYSnISB0ElPgJKVFt7zjb97B9KQ95b9SqA8TJJiFgw8HjxEQ/ty0Wd2VbnaAxP3DU5
+z1b+6y58+HVH2TeJo+5J7nasNG8cl9DlXPtvd2t1IxXHhjPf8SiAFHjRg0KmIKQY8Wzu1Cwr9yh
hxs07cBP7oytfDCfxBbAXXglQV+mkPPYiyyp5EjTTZUudvXgzaj5BNPgSdnGuM+Emagbe8Nn65eF
IMJ6LfS/LK6/Z3/xpZ25I5r1OnB7r3/CWtiLthHqfeLKsU2xGFrbWlcQwufjXaRM3lMxTkYBHVi0
QBeWu/iBM3cbPwifJWtPnwpvjfo+c7F+2K/M9fWF/fdwF9lMKlEID2A2vW7r4h5Nu8PMg1+4C/ZC
90AC+EBb/F+77opsAgAdwqDMIr9414hnPyizmrD9rgRyIO6RyI8JDm0ONHgdhH15BzqPtximExZW
nIrl3PL+hsm8lxS3SvebLWVwHo6eusl2w+fis3png3MM12Qpr3QnuOCJAgelKq4oy6Z1P3b8pXGg
vzbIxTMATrD77KiBOP/XRGzm9izWIlMr5SDPmS2J7dOhJ9tslBshoJodBcxirVV1pVltA+iAoWEI
iQJjmYxT1Piou03dHXzENw99JxnVplDMODgMST18rjQz9vJMumnV0Lrv4N12yEVszTQy8eak1X2g
55Cv1OXKq4r1WcJWIYtgmKZBsJLh5S2SaNRaUSx0MV1JtosDSHVz1/a2eVCQpPsF83l4Qkxp/GnO
ilPtuqAuYkQN6w7Rwdqwo01qDeFNNIXRHhVQ497ShY2eH1k3clg6J0NryUVkiY+pXkx36OkaLKA4
tY6SETQvStpK8Koy1cL51c4e88zXv1p1E3xOh8p8Kv1yjDZGlfeeNJohgdvRfuqB+nrVMMcPxTRn
n6zQ0baxVtofJmeynttiKri4T0n9e0CKEgySVib3qZ9VR22sUHsxFeVn02naabADqBshL8B4C6DM
d1AyjNS2k1kMj5EfOk9ZavsFYqRWtm/6qUHSULWnx9ic+hcpapWd2YbzrVbbxh1S8cm+i4omALyu
ok5o09v9iLCf8+IHFWhHczaoKynhvd5p49upnq2PhdZnX7FnTz2w6T0ap7KW7gtlsG/MqCnui26S
ia7L46OkWJXXdpr91S7l9HcQx92Tn0jOzk/1Yc/T5+jFiH96jVZLR703jHtswYPnXpnme9+Opvs+
KJKnIUycpyiJuy2U8uyjjfLcyxjEEghte36J6BUcDRbjT3vohWCnHbIAp+a+77IQr6ZK7vJN2Pq9
V4919eDLcnwTK0MawksJ4i/dGFgvUumjaJRqyX0CQu1oN5Z5qznq+NiWY5i6WoV+8lSY6ZMy29a2
CJrpsayL8JcWWUjfDWpzGCji3C5WqzunCJuDhSTrvZwotRdbE9JxQ6vn2SZuE/3W1CLpEUii9FzV
tpJvk0aN7vS0rE7Uv5iCqnZ4zBo53FdTlByboPEPqlLEd0Fct8/O1ILGMSIEFTeBnjTHKUsVV2hw
3Ntm4HuNnimuEs39lyHTWhyoA/8YIht19NMqO5WVM34YLeZ7DB8ZqId1dRc+85nreh9kY/YchEgK
xUVQ9ltJNeXJM9veqhLwKFXeeYiEmsUukMr85yCHOWaTVSXjeZMPeniSizEIH+w4GObd5NO+2cRO
sYYDEkfzcs/DZjIsA6EoFvCiUlYjA3G3jOZolaJfYoGFqn/UN90OQQh8Nl/L4n//kEWeeRtzkWwD
ycmmpiKmKIv9k3IwEUwLD+q688XFvWMRadErHPNxanEp+RMp/VV8E5oT9gaU3ra8W8M5XZRgaHrJ
VNgYXIKFvvAOhT+ll2o4wgGIlF2bKJ7VBRs7tYHIRlurTNfKkIuLnIgHrxDSjhD5WmIqApStkijv
wdeX27mG76tsjB9CUexnnOIAGGNlHWDRs3Z6XVkxyJXQLNQ1h9vj6+H2pifFxuoUw2eYzaRulfhL
5mcrXa+L+koM7E2ERTkJZVzqEp0IcfLRhppgopTq61igrpngXZYYr5HofwkNOGTsFideBzIXJddJ
AOXhPfEGX2xL7mTmrnj499MG6xSkFL1dTr8LxFQ8W8HY1r3tynPwRSnxko+nDyuFqfi555sZuBT9
LhW8FDC75S1IU4p8NitbMC6a78ZhPHS7aYcP5GkdMXW52CnNhBIQegF4uyzlX/NJnfQKiSJU0sLo
Y6eEP2qz0e57cxxv59kcvN70w5V1cdnXAw5G2Q2rlTY5O21xyaFHPcvqUNqukW6FSqqo9fWHzm2O
EM73qyqp16YTbjKv3hYPOBerA0p0Vfgyn6wZvmWb3AEKm02ehNJjV6Mz/atVtdvM7r212+xlfSjE
Kx2gGnxJ+CtLdF3Vp2MsyKYgmDTQWdrBPyIkvE/vBWAy366CQS833Cuhnv4eJellv7TW0rQxpUGs
G7DbXNBRQZE2yclkbKhKTS44n2QXPP9rrtbrOOmR/Im77JsqOIRndSo2On29BhEIAbb5B029y2Pg
bHzLwnYa7KmZTMYnLovObjwYiNwK+Kkgz64eb9eiWQAYkAZBghSsAbv0TYJUejmf+9D8w/nWt8Me
FYaj5RVH+5D/Xl2kV6NxhaCmRpTroj3q6BMGRYZEOkbpVgg6hQ/CehZTZYF8X5G1uMz9+DaDNVU5
dsDVLodWyEVtSL0FmUa+z7XvfbPaKbxoNLMkhPAy3RxOGIDJ55MX5FpRIkJiC4raY7cXghL2JntM
V3VjLk/Ps0BLf0OT1ygt6RNySd7eqIP2osrFtEmK/uX9pHw1jjhgaL2BS1xKqtDW9dXeCGw3KP8a
c/j/wC/Gfm3RXY3ClMlIw4ImW9YCsZUrtVI7kM+0cNMO92kJLChb0dS9lvP5KP8JstyucjDxapf7
lmvl5mcpQ9S8cX5Ok7prGsDz4eH9ibu21t5GW5zNemJqTTwQrajoJPU6VbHivh/iyoCQJdTI8WgS
8lq06HCoUSOb/5ezL9uOVMe2/ZUz9jt16ZsxTtUDEEG0Dvd25gvDdqYBAQIkAUJffye5971l4zgZ
u85jpu1YIZCWVjfnpDnz47LRKfh0QK6beG2vQs6n9GbM+JgE7pBFv7d6ZmFoW+NuBL0bTu1yPrWG
fIBeVvAPpdGDNpiEunP6vYVzFyWQ65i9A9wBA1tLXSXQoAp98HCB0Df5hsgGQO4yaivM+6ErfzEi
PPsYP1ibF/zB4dV567cFMklk+zwejfKKuHylCv0qH5qYk0vb8AshNe5++HP4VxsYJ/cLe4iClkEm
7CJA/qDWdlJdu6t+hbGOvVorDPySNaYAvxUJBw6u/lGtumtxc7mIc+bE4VuAYs7EcUNNbuGoQC7i
uSNjgE7n/TrPySrQyrXhPP3+TX6pwWGpQDGgvTZ7xS8Otx9RRcKwGKQ9/S6cIKMOpQKAqzaQWgx1
/0k3mwub8+yyZhoYjPphQnMJHetR9IOyg+bHOZkOpZY+pCaypkyuf7+uc2cANDMG4g2McXyZmlaT
7bRN2gVxZU03Zh/8kKqwL4SL52wAdIIAbha3+TJyYPWD5abS8OMqNcMOUoe+ewGicG7jf7Qw380f
Nn7OyGQIMLDEdWaqsNbkLWXu2mBuYnSoUUyoFF9Y069hpUWIb2K6fSZZRqT/Ze/XnWE13EFM6ty5
SbY39hMAb8CXt69vM96j2pVv9v5vECOcWyqIaGfYJ1IM8PZ8XiqvXX/qlfIBxvAxB84jem8+QCMO
0EIknGJlQrUMKPfdRaqgZWyKppUJSgrobcyUQaBk+GwYyrkNkk0w6Axr1EvWBkbQQcWxmYm0FFhH
QRUEpm7jQi10eQoWRpfBwcgG2yIajPaYWET5Lc49Ek/6hcM9f/WP7/JPK/NIDKZe0QFePFPfkoq0
DagKZm35Phk2bIVWzWVU3zKmgp0ZBoo6OgrpgGgv/LORck/vRh1I+N3czU4x3+EAemru/8px/88n
qVH+r//Gv98aEJgVWS4W//zXsXhjDW/exX/Pf/b/f+3zH/3r1P6kd4L9/CmOL+3yNz/9IT7/L/vx
i3j59I8VFYWYbvqfbLr9yftK/DICUdT5N//uD//r569PuZ/an//8463pqZg/Dczv9I+/frT98c8/
QKb0wcHNn//XD69eavxdhP9gX37/5wsX//zDMf8BrjtkySiYADOF0PmP/xp//vqJ/g9kznNLB3K6
cLZz+YE2TOT//MN0/4EifDDHWgBZge0Te4c3/a8f2f9A+dEDad4cunhAR//x/9Z9/efu+vOV/A/i
sF82IRI+4HLArgtnjIxlka0U3Lb03p4wkThOEJUKQocB+gTJqUZkCatEXPM0YgGLOvHsl9eD9zwQ
EnLxDpnmcEBpPHsgmFzGtfEfXhGADSCSBeOhhQeEutoi/hNVahvpVEBxAo0C3ZvCWlzIZr6c8tkC
1g5vZoPeaDlJCHp85ecMFnrwfo7pi5jFgbJLHnt+gJ9O+Wcry4FMVRvSFSxtYpvMdcBSPhJhbkeP
NLHZ0SrSSaBC3/BCq+vAOdyjONyZYBAZjQY8Gd3w/mFj/rUBPqoBL29FPNa5kYgLBCncDBv87E/d
EupWNPd5bBZ+LABYotnP31s481g/WliKpRb2KHRoKHWYZiGh7zRrg9651qX24IV1LEt3OLCmNjpY
h6J26BIa+um336/j68nAWQWEBcMSLgjxfl3FH273yij8Sjdz0DFvrXWfaCu+hl7NZXjsssw0v5GP
dhblcJZ2PuF92sYNCe4apgEgp3+XemQMa5auKvAQaoG3Qorqh62b3/5+kV9IhZfWF/shQxKs1ZCL
Q/1AxtX1eNVFdYRbbybTnzZ01UaXdYC+1F1/GQXs2Pp1NnA3fd6EwnXo2HM5G/2zaCE3dN9s6d/B
Pp3bjsiCZv8GgQrUrD/bGgrlTqbmoYyFIWxqH7L9zEID/EOkr5l29Yub7jIJn/n11GPY6d9WF3eu
X/g6yVUh4hLoLv+douhE3sFhEVY77dulaYjzSwRrFdS4MLG8rPtyT5VOVpYi7lGBCAvtR5u3dpj5
Nxf2yrlFQScFlRkwY6FGP3+PDyeCGXlhEEvjcfYyYpIdg9e3Mwcc385Ix0uLOnfAoTqDEjMgXUiB
Fv6fIHRXQRo0ccd/jJkIZXeJf+tLmjxvQxfTBRgZwuTdlwBMV8SXrMJLqg7QVw4BwbspkjmMbk6X
kaL2l0h2toZcca5FgkB4WQnSTEnqZoK1zHSOuVKgzzemVdun9crjWh5PE+AInVpbtH5vmy62Kx+I
JLT9IAUdph3AJroE8yhK3/kj5iIin6gVT58cUUeq7iM0CMHIwjGpaNTJOHTJaFdb31MklMoNGzpc
adAdlsiFah+isNWbmdZbP1ViJ4TIQ4NlcVCJ+8zq46F81ZvhFGj5KzAvO1kwkK8U8e9303zGF/fi
x8fhzVHrh80UjKhQFGXWxnX6NIr3FFN4Qx2lPiCX+nDB1rm9hPgXJAQzPhCFuM+2aKdcUsmAATMA
TKAlYj24pJT0pSoxbyaoQHmoxdog43EWjtSr0iawMw3vLZmqEBKGMthKEJb7Gwdin/fYXGBUlVFn
xi74jut1529SCHiySFIM4AEjfHFG/dwT/vCNlgxYtfSGvAp6sC6M8pg6056LbzanSavqncqefv86
z/p0dNlRgATzG5K2hXOYKNON0Qj+vEgk5qHS7XTqtv5+3FwahTrj78AHgFlSQLrQVVs2rQMqNNJW
ZheDIgC6YqAZlWRDjEsUYpfMLC7mtmpVnk8DQw0r22L4CRi6GN8o+s8fHFaD+AIeCKn9sh7IFM91
KtMOTUhiRy0Gu2zwSMVj7ETlGnR1vze3rChhm6IiiHsCMPwAqOPFUUArpuKapWBNIL6UQavCrkN/
wtV/lMJD3uIcoHI6XbB6JpaCVbQ9gYJCv3oZrTWYBe1LLe9i7jprDLCHmsMSZj4HaqtsFnm5iJrg
wnV19vV9sDnfZh8cjCxwSnsTNgfSRro8onwWT83294/zjGeBFMpMngztB1xSi0gG6s8imxzGYuFs
LVGEWtZf2h9njvEnE4ttqGNGShOY6kHpZS72QP8S3UCwizy1mxkPX6/BuEai8u5i6eXMdf/J8MKj
QaiWun5KWNyhvjocsDMRGgYvIBNfFXcXMeoXrP2a6f7wujpNchd5JsMx6B9taAb8KaRjrPhd9r+K
zz6ubRldNJMxVC4p8d7AQD09AkYB/LbxXQftBkMdK/n9Lvl1qhaX3Sdzy72oVVKI+pe55mWawmFL
TkNohzooatDTLU8XLX4p+uCcz1Ul25jrn1/wt9BAmnsaeHm4jlaY7NqwDQj2/44sybmz/dHSYm0B
T61WFfDG85yojZ2Zx4O1xThY/pZesz1oe7f9od/Sm7KNgzYc6H86wzS7tI9fYOHS2sz0JQ3gQK0T
IJWRFfNEu5quFcgxoiluYlxA2qUXemnRs1/4sFupo7ccg3dYtJ9uWwohg7k6OW9bcObuu9g9oayy
LRoM4vw9zMi54PXTqhf3rRzc0elzuAXdCRnEGtJY3UKEeeY4mvOo+lKL8eweNlGq1FGWgbbWEqUi
ypRIcNWwX/i66Tg7AwEOaPVIgLC7HC+fCZch/fJvcwvv4zQ1qVPLYADOm/dA6d72NbvWmuEbmt13
F47neVsYykWnBedliYkp2qF0Ae7G9YR81CvA1hrWtwoPEuphAaBVQXttxv7TtP9fJDlY5L8NL85O
xwTYDRm2kSF4nJpZ6LaXVN7ObhS4gJnBG/jLL2pyonNZy0wk2yJ2EzPSgIBpIvN6znPq0yXozblL
96OxxYIg8gTuUZXxuLDaJyv11xh1/W7n5oUC/a9e89KhfrSzOPOeHaRE2VjUPENYbBTc26zR1SaX
pv3PHXRI8SGzRr1sDu8/H3TDg9q9GHoOP5ptjL84qMCxtbmwBc9UgYBx+7edeYt+cChjr7mjXrM5
fE6Tbqc26KVC2ykme22LjPuCtXMb/qO1RdjSS6+0UAT88/pjP7x9tiN8P+M+q1tzU2mbNpnZki4N
/PwPe/Hfq1zEMlouJso7ztHNmTEF3c3cmFY33RbKcZcFAs6uElPcuB9m8NmSFMaqu1ylZOadZOVK
lm00efCTQCRl9MJoxNldghB+hlKjW2UvnifvUF6WvjsHL9mm3vlbteNboLYvbfuvxwsMBhgNgxQX
5uDgrz7vkkENWVtgFj12BIQ30ddfkzQ2QZ7goaHTzGyicb+5yFL2Ncj9bHVx2eW1qGrlwqq2gQZf
XDdJvZpBg3bY8A3funvt+pJjPHPboIiMFj+6JmiNfSkRUkfmDQ5EixwPdTsYXdl4h0iZQ1GFAPK9
wVFeNHru8X40utieaPZbcsyrFofdwvbsH2btATB87r3vUASDtgJtootsrV9P/rzSeQIFqiTIaRcu
k1a6VkgPK52hW8Xe2GS/BOQAybvIW/r1QHw2tdg+WupLNMrnh0oedOwcnehxH7SxJfjqgoeZv/Vn
B/3Z1GLP6JpntAahbWwYj34yw5R90Izce8kc7xaX4935q3+2hyQaQ2kAVeB44Mx/PhlVNSqZNn6P
LGnW5LL22Cvr6yBJ9zT50Vzw1r8awL+ztvDWmZxq4lSw1g/DJuOQGS+qaDK6yPNWwhZRBTrTmSdG
uO7O5GlscG3V0OJtnPxk0IujZ44HDKZDVOiuH7QbYPsP/oy9HXSgJEeMOoN8zGuifOxjOT0Q1wzt
AoOfQF1feE1f04TPj23huOwcUBC/w0LGCMp3G7VPMTUzw9Yv3aNnXP9saWapRCzylQxl0GU/NMUv
S3rU3c5BCAUlcRpO23x3EST/dae76IxC5xL8asgNlqPCpV91aUtHcNg8+jcuZAvHpIR0qMCmkKiq
3qO2Emvf8ocLj/PrrodZaG2D7xkqY19qvHaXQoTLspCpszC9wXQEdBbsUAPtGoSC/xdaPxCBh70A
dwLmddDdWLw+kwCsnppiDlyrexPEAygWJMFqXE8H4J7HTbluwFR0Kbn8etuhKabDIkbYMIeyjIns
Apgi3a8FOmNiW+7mud0et90lM2d6U5/tLE6ZmbHWLTREKf7DrGcGBGAYANK6gi5jaEXzdRdcFsL6
6khmo+BCQVqJ2Z1l33ls26IsC1RN7UQTuzmjqx/KmbHH3P2iVD9dHOE9t1c/WlxcADlTflplJmbn
dkG5zlGvbY91dixAiLQGJCHJEsC3V3O83l58xmdt43wAnOIBuLIspdZV1pjKn1gcUFAPDzLEzOU2
H31ITtuXgs6vFx2eLMST0PyYxQWXRUAHDF0cwjoMsMfpiciijxB0H/OCHoimrRXJX2q/0bac1++j
8PIwy9IL8ZN16SssHjVYd4a8A3lLLNp+NwzdI5BWt2nmgl1nQM7s1iCHqpM0GzcdhtY2ygPgsk/5
ofWAKlbmY8aAZu5U5A8gvGgCr9hqKLFopYqHnO6LfjpmlOuJ6gC9qcsZAh0YbVyR/DAw/cmS2tH3
BVA5TXZhFO1r5PL52S5udl7kdqs1GhamWyejMw4Q+hjCvOr+83v9s6HFvU4Lo+HE8+ZIt7yCNh0g
M/b1zCxP9n+DkHwOuD7fs7AGzWAMytoYmjUXy5qZ8yjEADrc6sBUMR2ExvcUJFNz85byMK93WCUz
QeX1zQOfA4DXF53Q2S3z4SssFlz79tgoC18BXaOo2Je7IpnLrhScoJem38/61Q+mFjEMenSmrUln
dj0CCG/QjSSAtlxEO8/f+HcPdeFWi64GIiNFX8P22sPgQ+DKG8LfX4Rnt+OHlSzuJYujoztgJj1O
g+BHp8S3vPMfDD8Lot/bAaHv1ysXmpA6Jnnm9gkEI+aH+iFxrhuacl74NK5aaY+RZ1T1jjuFUpE3
DoYI66EyXvy8yEOnL93VaGs7hSZqUA2RGNSmtt2DxwOoE3VWEGXmtNaa2ok7KzUiDRjcbcHrdls6
w5XFp71FnX3A2akVwMTa1XY0/VMhzMSxRy9K3eybMQR25DekDrniLxb4HAOgAT0FEdCGNWFGZFQN
Yq8VAxQSSH1lcrsMoclDQlvVDbbyybe7MSzYtHe8qoihgzGik8/amBnD0avpmjH0fsH4fcrxoRqH
hAwEW9eFWf1wZ0S243TfLB9zoFZ9oKJ6IL6VmIofC0BEqDQOhT+tpBx/kLTLQ+qyHZSRvquqacJR
dreUYEIwoAmn1bU+6HGaooSZ5vZrodnYL654aPzmkTi9HvuV85ST/tHpvLsgHe+7MThMXrHW+xFp
jGxYhDnVpPWsa+70Y6iV5StJa8QJmb/qg7pd95laGzXUEA3+7JjF1un5CUgdGjHXvckcTUbCR+Rm
NBs+TQEg13qdCM3cYHr+RubBadTE3miGHRFpInO6QQoVHDRjOKS8eC8rM7Ercl8b/U6iuZ4b1l4r
gagX5i6l/iOqbvd205HtJPN+5YG+IrIMsg969ymd3AfAQ46pmp5NVWZRWrm3eZVH0IQDrUXqtiHw
4tfIxLeARdtJm2paKPvpBxv7doVg7VQY4wHZexIo6odyzLSk6bLp6Er758SHg1ZAY2AIzGvB7J3m
lM3KaeW922R2aLYQXtPdK096p6mj2Jl83VTaoyn8O5Za74Nl+YdMDi+S1VAlI24yYSuFVtM9+Cx9
8RyIwNTjjdvjkrHb6Q5CopEjpkSRVIWOkrcksFTEPc2MBdHA/Q94P/PpsRelFbIs7b24y/s6CJtG
axJ/KptNm3vbvBl+tHZx8K3yNAR0lZfaDpf4EJXVdOXk1A3rgv4IBnLLSfmqGd1NF9Ag0rop6nR2
MjLzraKBEQrPPqatuNI4fdKKYGVr+Yt0plPAIXQggr2unE1hobBhFthT7TevR29LDaROZJDH0uq7
mFRVgVkQnrQV6JK95iQB3o4ClhsbbcCoIjTQdq6v3Q0sOzg5B62RO3bR1PMhqv32gWXsCalB6Abl
HiPHMVRdk2FysxCruIfm66OV0R+2RTfAxJ3M1kFaZBqAn+h3utk116Kq7CswCJBbL6Dac5Ea2br1
x41m1ZALD4b8lrXZysnZdZXTYS/cMcG1dgeHE+f98AQZhG8TdaLO1btQTsHakY+NA6+IAawb4W2q
prtuh4yhAE2cUEzuivfFkbXkVrbOAxkUUkSTqbDg1qOeDT/7dmygaAQcPXflFgj6NWfmui+dRLWT
dW2kfdh7esyHBuwHJWRYekXv3eBRemk0punNJPgtfhHKaGOkFVqoefIEavG7vE/XTt9pkVHQ7o5x
3oUOVfRUmyD7oHnMC9A0QM6iV1OiOY9KPVMdmX0ghjVEIKJWzwHqH06abSUTyAIMsKBZQKZJGoGF
OrLqKWy6Jpr0AIqoafXsyypb0fbdUqPY2jyPzBbTkaxrodMgTRW3vo7GRt5nMe+bq6wFay4GQ7NI
5VCZAjlFJJX94uiNGVVsPKleD8GkmHTatab1UeBBkrSV20BqEY6QCE2viqge9ImZp9AvanIQF1AT
rkg+sQL8/5Nzw7sOsu+T9WbRd3zkcx6Amskdn0q7v3d9oPtp99YrN0kZGBl5EAApUeCgeRB8S4PO
iYrJ3ki3e+3t4oWljhOaQVbG0qYRioQ7TGm92C7noJnI3yEcgeGaNsrhKmzKoAwSVBEyywTXwMHS
06NvvWtQeICKqr/ymuFGBdldRjCwozXRQG90/s1xDly/aWt9TRzcKrUVTk4Wd706WnW9ZlmA28HR
oxEksmkqwlZOd8Q+guggGgM34iXS/VbWW0LUgAuKX/UIDZp+CJGU7Eot24K3zN7Y2Ha56va2RrAr
gGzXM7j8724LtKEGjTv6OE75tpnQoE7VCqWfNR/KHc08CAEVb52U5ZZCfsu2W+dWuAjumaGtszp7
C4g+hvh+YF6x6CuGVx/r2rlP6wzAL2djCvQrXPS43SsCweVM9hGTcEjgf698kKQMDsaiXoPhkBl1
jIrUgznlJ5aRCINf1yOdIi8turCxrwr5qBv9pq+dR70GP/8AcWPcuj1cVnAIxGvZ6xG4d8OOtEEo
a32fVa91zeNWGLGrZzuDf7fTfquM8t4uMciTC+iJ8IOQ7467TZW1sbPxu455g1C35bYrvD7UyYiu
UXtqfAXaj2/tIE4uH+9JZV4HpIzBVLulkobaiKlADu4ioKb7FqqyqkymLItkqofgYLkeGAiqNX5w
1FwFQnMaDBE0AzkoVlD5CXegIkwHrEStgUgGH+ptlveAKivg9Iawy99M5wGKy68ZLsywN9m+brIt
c1GkQpGiKa1VX04nO3X9sEGIFdkl9h+2PAAzLQaWq5IcaetvuajDtq7APKNvcxsPm+NBpwNqGgSj
m6AIGRv9hpT9XU4NHpalB1ZA3b4BCc5Px6PtinumSJxG02PHmBedeqGgAcE2rYNrb+weuiA4OUP2
WLI0zAorKftehsqj1yLwriBMfWtJ+zu6ns9Ooa+HbMR1NsKdvDE/PTJqr5yxX9d2d2On6CVk2oMo
tTc0xJpQmHy2B83Yol7nDlmhArz2jfwoEJ0Nmruis1hbbYdeW7/7g/tANRsU2Z7zWChGN07tPubc
31Tg3+zcNJSWvjHdYYMC59pogrjTgk3Qi0cJehBuubuyC1bg79OTahqPVPHvvSKxV6RPmPJdtSBU
gcrSHarpWcg8FStRw11o5VYbzb0YyiMgtlulJKQ/GvFkGvzN65QdTyO6GH7WkmgKOBLKUfrr0bGv
nQCXhU+mIrRIu7JS/c1LtT5smXtv6+MQqknuQMF7BWaWh8FCkCc97W3y7V1djE/aZD8alTyMIzRW
HJmYVnULOu911pOrQut34GbBULJqrlCfOEwKasOFhMKx42OMhm3BbB7ndm2scMEOkZIg2tNUCc9M
Kmgt6gZdj7w45H4+IfDuk8LLjyYbE0PZ4EJ2ya3bZStEt7c9WPgGz1lLt4i4QRIygiQcRGauKLa8
TqGpATYSmefRWKo7o9RP9siuXCt7Nmm716TYNyVd5zWl4WRbYPew3HU1ksRthrsA6HI8HfTlPS9B
lTbpHUwfDR4PlSrRPpD5etKVvpK8vmuy7t6sbLmfWFeubeL+BJbrMNXsRFRzU6B+KyvygLE/I0SE
/spq/SfYuTfEJEetKeJCcRZpvN1aZbvKunY18ixPIGtThphVu9WqYhtU9jPDSY2QDWRJa1rfJ81V
Jz9A+xfToAgEzIOf5/WKu9NzV4m15qS3fKhfRtt4VJKRneOirMzxakJm4TL0Id8EqaPIMsurAaiz
kNQgv3PkBpMJ6NV0rbfGsGK9y7Ls2XIViRwXZE2TYbHQyrUiYdIiUeYBF++YfR3ObZiNl5ffJcWV
ICeziD1uKXwF0NWNsiD3CqE9KiOjs9f1zAjtoTvVln0MRPnmUS3DVWNvpQ1hZuolOaKW0NF8K/S5
OKIHnYMltL42K3Od8ubaolPi6j0Pq8C/NyfIkdp5Exay93Z+nq3MLl9rwFzZdaPz0PPGaV/rqo+F
5gBR72jhwEjwytTYdOHI+XNugBUiR8jJhLjnWQn+giLFJQCKATwwA92OCdsV8b6xlritMuneV/Bi
j7h84Keh+Ru2jv0wBePRYmJPHP97mg5d1FcgpXJ5jZxkcLQoG72TNPLV5Fo7TQZ7zeKbpu/WdSe3
pkQuOdnrqu4PA+VopwZkM6OlQ0ILyE61+UM2Mr5q2vGF2FoT8hw0mHXhXBs61HBzyIdi7pYluQlt
NyGqldtohy5vjs2kgWHLNJsrwNXvpWrsbcatIdRxtEK9sd7K1AWXI2fs4GvTd7iOF60E7xG267vI
/AdMbfhg5K7d6QlJECZ9Jzsl17QNHoE+umVE3Tuu/TSi0oxYeZBiRWWFqUp/IqssL/aqh4SU17Rx
LuwfnXw1KC5vlOjgx3Vi35aFbu76qtePKWntiIKnKJKDEHEn7HoVGFoNZiFnVfd0J3s3GjQKFLJF
9k2tOgwddjIkow1np5s8siwTfH0uWObSYk0pTxw3vzOKLsH7fGumclN72LqZssaoBCHspg+yzAox
Q9x/90cmn3SHkdhpvTizcPllxN7ynB541twoD+pbmPZak8Zz4sAYMT4XwNe0SkvjMZMbbPk73aY3
uF9R8KNWHaYI99p+upKNdyQuyPZ8cJ109npCESJEhRPxlED2Nhr3TZnFJgpYUZXqJ12z353U2NOS
goMSpJpAXt2NTSnX6P5nyOR9EBqQ8lQNkuEgWPyxsegNHP+hUPq7dKsnJPyo4LnGs0+LFdpKVQgQ
XBW6VF+7mfwR5NNbEci7ifovtTTSyGBasW/B97rKWFpEXaPJsBzdH0Zr2duKWW8m7kvW9shrEXsz
0/KjVnl7otACGQJMhgF6Ahi69zDl3jMIjO51Q68SMjTfAWC4Yh2rMQhuY2q5EdfgDKtRllVHXejv
rAM3YF0haBwl6icZI/vClQevEtUmlcWwaczsx2AKY6XMkUbo/ujhSJtbU7MfGEUJpsZgTGha6anr
CijCTn0Rdlb/YypAz5oGj02g3Yw9iGqZ2U2ojACOmUvIKBcAKMeVW8kILZFNoaNiwB0/hTuvprAi
9k3ZpHfpBLiMpVILFGcTWuQo6+NvfDfkHn/RiYvsiveJ0tN1ABBY6Pd1sWJd9VpZLWpiZroxsuYu
T8tvgyaAPbD4LhgJsBW+BYnVoqnXbdm+It0uQ+LVbqjpTCaTMSa21LYY1nwkmXfgatqOst/4TrrS
TF3fg93uDdRy2iYQLQtpaWDjz/W3vqheacnAizZ4Ty0rb7pWuJFlj99tcDDGIEsrw55rqBv3Wb4y
XZRTZNt5YdARsCH21r2hDeWKgn80tPrUCvPSgualjf02NmlsoaZV+OYeQRtH8O8lzB6SGoEkpiE2
TlHt5ZRe5SqHgkzTdfArXKGgYKAlqNkU/5dBIMGo26hz3CLsoTe7qrTswQvkQTPxqdx9aEz+qk/i
JoBQUynMZ0wTbId8eEV3bofY+ch8vQ2DEREEgGFvgpm33qCeyYCnZ9WBi/QL/JWEnxSxWdhnHkjv
/QkzdAbejMiHF7dN71gBaQoNcL61TbU7DwRjYSbVDRpjLW5WCInbtX0tevHq1/ymsNg6YC7o7C37
dhBwtKwiMrRG7S2FvKsjoTnt8u0cvrrtMAe2wyFwRRcNufE2ESgzCJOSeOTsICvkZMzF+u2+vU4p
xXCdW5YhN0ZtxSaQ1Fm9OOoZYFq5DT1rFD0R1TfHAhF10jf1pquLSOntCxx/PKpyo5xhZ4KVMOrz
4rlU/m0TOJtapSe9125qF3GJFEjvrEY8FlVzB+d+bAgDX3GhXoyheMZbOWWCvhYFZAmoBKVcJfx1
6tpqVbWGG80iQbHmGz/x33ls1OmWmQP6D15OUdUJ0CDoWYTTf48pFidKR7MPs1ockVU9uJowb1Lb
F9hGLqiVGg2CBxUvVm3n05mUemeNAcjusINr6YQgmUh8Rx4KoCnQ0hC3Vo8SHckLPGnXnbYVMa7N
Pt+4xRQrr0U0Z+19nJR1PppPVNgbq7fuxgyb0UL70u1WWeWC4ZPS9ylAka12+tBX/qs56PmpkOLJ
QUknKMq7xuvsHWbMjxC3JGu9RvWmMaptIJwdxrS/jZ32VBVtHqIcvOZtx5+hRH/oeXXfEe2tG/xq
xU1BV7Wqgy2a9fW+NFHls4QOaejGBUM85gwDH6mgKl4a18NcMPeeGIbaopExsFwQg6NAOj5IPUAT
v0c5h1D8tsHIscr1ZlXqZFoBc4b6CPH9lVnQIiL4/kNjV/tpRAxXM23YVWPwMgzkwTJ0wOnzEYGN
MF8rlA9wdQOl0YFSpSHgcjOH7qGo/eLO7wMc7tR4dNuePgQAp8epAXZAWiDONa0Jyg2Nq46CVcbJ
JlAT7BpgI+A4Vh3rD37NIP9dUxZlgmdrF8nL1VCRxw4kmi0vb2iZ7YIhrSOL4wAyaEsNqAqZQdgF
jgGRKQEnXGn4vKxb80BcjRbKq77xrCpxWxv2lWN2G+6hFJ0WQPO4K7PqtqJn2/9L3Xctt44k2/7K
RD9fzIE3N86ch4KjJ0VREqUXhAwF7z2+/q7S7jNNQghhT7/d6JmI3q0tJstlZWWuXCvNVOIIWxqq
iV78KESNoXC91SbtsY9yq/PFHbgFLBedlnLe3AVptRCFN1yJeLDjkQQuERU6NBIP1DQeMKIc67LH
4ZXdE60O9CJGpifgnj0nuLAQ3lOa7NAEqA9J8cF1mwc1xzuWFe5ztlopKbPm8nIj9OVmwHSAb9Q1
gfwz5LBe+Fy9a7QcynLZMQP1vuEMeKfhmkog2irEBeFScDqkTeg/+pmiLbDFegOiE9Ku9aqwhw/x
6YsGfJ4aSZQe2Zgwp0FN3XU4Zl2U34GyEge7LZJijnr6e0UHrHJg0gAPCXpiwKlxWwNxFHFAcxIA
Wln0nOC9BjrZn+sskwZAKwTuPTSPfJN4d1K8qjPGrYzMl9+KMLKExpnj6+C+16IpN95fRkaVtgrP
L1CWouPP2zD32Ul8jbwNZFD0Ructtlqi0gcow4oxZlsPvpf4bg2P6m5qjUpRih4UJGvAK5dYjDkc
Wwv753cEc+ha3Fbfbo2Nqm9sxsi5z8NYb9douQXga109aV9imM7bb9CRfS+hAmwjY17RpYJOx3F9
LKxSIZQ69L8C2/xJ6TMAoYhDoh0rtJxD77OwuwbINlfniW/NYhu+FwKRHJTRXSnRRnts0dudGea1
z1VeCh4gwFpLgicV2JV0cAKpRg7KAYOC41XveRZO+32WqV0IL2HQLFgERktacUMia0gyG2hr7CzB
QkaQEsxVCNvBMZdkaK1yzP/0jAggKkDLL+0pRcsq3WVXhUhGQIaf8Uo0+qulHnIIs6U5tZbvx/DW
xAi+0Gh94jAZTCTaS6Scq2IGRfDVrnS7OW8NjBwJajxhUBUwIJEcMEt7CI8JIEy+jhA2XzrrzAZh
wUvvrud5RScg3aCWgSIF6C7AToBS7mj+6oqBTh6fGhp/TAAZlHZO8tH6i8x9V6C5wXdLAbWEn9fs
+/a8xReMAJ8xh2IBEwAmxnD8R8qliKnj1PRzf/eznYnuSBiiLLsqGCyB2BrtxzCP+bDT0Pwr2pIl
LdAiQ+KNB3xWu5gTQvq+SW5NjRwM2PhVtRdkwIlchMxixKFKnc4d7EmowtV4Ruc6rSNNTgTg70FS
AK3kZkGhCr8BAfte3b8dzGiBuEYYABvoUPdbRgeKIm3LdKl8eUtvJSL2j/SfV+r7JQSD0IqjDMUs
mI5GAxOrNGYY2oYmJc+OVFiuDALfvDI8PCV/tkQ/6faswRJQRCD3AiLym+pLmeKp0AYqai3MhvfO
blkhGw+hWQat3Xjm/Wxs4nTdWhvtCgYU96EqobKjDaDTjUNLKVtdzE5CZTV8S8TqlemefUeYsTs3
yNF0BnEZ1GDlBg6z6PGOloqHWJV2aHo/+ozWk0FSXOPnkU4eafDeIXmAlpdvhJg9FzJcSNEteWkF
4j5zRZ3RxJlhzRkZhyqt3wYcR+GlSfaELgM0lYeXVklWP4/l+92NRVPBQQJMM3qDx7dnmQtVoIbo
pkmLiEXSWrqvBnbpiz4i5WKloAJbyN4cdmfyaF8ZHR05LY7VoXCAkYPArV16Qw9VJ4gU4M1bJMEG
LxK7iQGEQLw+c/tMTip0BAQoNSogJBpdPqA8UzylwaQ67JZHVVZCpRU43hmXP30SrsyM1k7xUmFg
a5mirEAauEC2TPeX3gI9Pf8xvxBW78oQHe9VQODmiseycVcYsadaaFrXy0oj7twJmwBW35oZneyw
gyhpzAGg1uqcxfo6pappoAoioj8P1/UcSG2iMwM39BfUHhyW3ylaoXVQNTjE6KqxG0OwEiPvbRUo
Z82OzKI1o1kdpTmLYzq2LGX6tm2AOaTNXsw5Rh9Iv6dkKpUe3893Hk7sw+sBfoFIr9aNyZEHGRwU
3BQHLqoXkF1vaoAEammuGX8K4cxDiAMAbpTNQCY52vJgu40cp+ZKQ0X2De0AC+BaDonVLHDEkec9
NEeWJFvh9LNboTt8dPPcWB2dgJaLqyztcHnn6VoSQpLE3dwh+/6kwia5Gtho78de3LFF8NXO1hl/
sUEM28ieY4P4Jj+E0sSNrfEBSEF/49Vo0QNyGhRGsZnqjM4eGp31CdV0bhfyw88TOPFUvTU5utZS
x2X7TgMC/qtnJ+xMUO6iVzRZQzDXcLVFTXXNfqstdnJzgkSB9rQB9DgGUUcZVK5YpcWVkAGdkQOT
lfLLrhPn+LWmD92VIRqZXZ0Cvofut5SiVe9LpaEnHOWWNvpn+n5C5tEz50LKLzDveFuCZh2cHkgx
oLFhNKng0lTDNECSgdMIf+SP3DuHPAPJrOHJM5KCKLq0DgzVaIA2Rr4OXQAa9D3nGbm+ycfRDXX9
RUY3IBciGe+UUgbIL9Tk+QhiJJeB2QfRRoTrgYc1+GxfDsAkIg+/lhfVdr61YyJwotSAYGvkUMZg
xw0sPufRwo5TgIi1IYH4GKVntgIZsruT05koY+pxcmNr5A/E1GtEz8HjhEKcuc2fHR0bV0e2Za5Z
f8oxXI9r5BgiWQrKuEWur6h16u4cQzIDT69M2QLFfDkTY0/EMjwl70e9DFqg/LhnXdVavpB4FdaC
Y10Ouqgs0XvQQDczJF5f6+VcJm7SGSH6BFMp9BXBNDTy6ENUJ2rh/UmDg+4B9tIsqOBza7CGvGAR
a8wKXE+582uTo+Wri1oKswSDLMN8Iyep1fRzubmp3XhtYrRqkLGqkB+HCTF7FDjNCoEmiH3FiktG
94FrnnGvU5vk2tzIo3e9wrFMREf0K0NGfp9LaHLyvgQlUNekJY9bNyfGAaelgwgtSj/h9dxVAb1I
Tz+Ph37dsWNTrmyMhqMCyiIIDhp8ahTZAg8KfEJGRAhXowA7E3PODWfkQ5OkxUJFaAiTC9cKutDM
ZfvnwQjU8f80mpF3lIq44X3wi4BEqzSTGlF0Fmyc3Fm0RQpoWL6VWgBPWEAZUnbhqiCcTdNlVjPL
pos2xeADKaAs+D6756FblQaKnTDyks0qqw8zG1D/VRiEZhaKuleptscCCoDPAKBqqTjDrkMlGRXd
mfbtSQ94vUKj3JMPpHDcNB12wUpdATED7bcIzfDV7jc6/akH+GH+xvyYAeh4E8/DM4emRPkLYJXI
r5XgZk/M0GIOf6eBhb8a2zhigFyD1jMu4PteIKUkFIDnKAs8/wt+BViagTYN28m5EJCa5C2PygWo
O2fO88z+V0ehBFt2TSfzEuJNPBv0ATAxwLQ6IufRMRPVmRMwbQwpb/o6EfBAuT3QWaclXlTDmEdh
wkNg1xzov7NhqYrLn0/CpFMEw87/WhoNC2RoTsWHeCc0Hi8SpBy2dYzeDRmJCb0T3Az4/DqcudAm
I0/QDPzb6Oh+gdcoavSdVQbI4LOljDsaxEVOgs1KeV94K4b0ZKQX29ltNLltFQkVIE1AxmrcKVgC
712wRQLDKvAWeIjx+rBMt0AjVSvWQtHGnCOgmlzJK4sjR8PkQq52NeZXEC48quhZFxpS0OG9WRk/
r+REPzfIPVSQv1BJOFCcj2Y1QZwgcQlMsTkPCLYLxFcppqEJF/YuxNyiEZQXTxTv2K5aFkH+mCZA
hVS+go6zpIHaVuCuCsZbpY56Ynt27cTisa74hRuKb10BEn0vugt9aV841bZxq2OLJh23bixNbN7r
lruPVW2m03HyZYk8ChJgoKQA99rIo5ViUw+xV1GGD1ZHGbjdJffNOlsIvc7YPBiRiPjWklmCj8kz
8ZdZifabX70aWtBOuQ7357uvPgJLnQ6I89A1F9iAPOAGNNHmNOg02utmZcqnbj88OsHoDKJNEOuM
br+qBMWWhCQjnmWdgegSmJUvplcafBV36huznH18fm+gl3nIZbIgk6OpnnGEGdaxmog5+LOBQl62
D3i5Y3T5YZ7GfXJsV4ZGQQSAk7gXS8REbfIZA00Z98zMKZh88l2PZTR96PeOHbVALORKVoNmtQWA
tVajF58i3j1maszLiM0NanTEi7wRYBDezOVsD4npnPv4+WRPZcdu1md8DrJCg6g7btvGKh8VkCuG
urNAi5CF/n9DmpvBqcD1agaV0fZX+sgLfagbGrxNZVe6RbVKIU4WGsjrz9wE9IuPw4hrU6N7Ds81
CTBvJAIoqz+tbUL0aVXYc4RO31St6WP42s7olgvEGKCzgAXR9ntwAFzQQxHXu3c2tQUtVruBgDnl
UqjXxXZObWpuP44TwmWVD24BAAhN7KDZoSfoxkc1MkfPwaY3KOnw3KTO7EeF/vzKfWWsL7rgOMVg
Y8VSfCDPQ3tmQ07daioYv5HCkXGLjuvxTVV4Xc4gPklqHQ9ReOiUBcE4ZdTx9aJArw4Zsg/4q994
KU7vmX/bHidS6xpaoigD0T3jL7h1saCkAuys7ubMEMcJ1IEH/L8XgODrwGhWOKGd19qpYPilVj//
PJtT2bCryfx6q1ytV1T1VUb1g8ErWi8bWYVepIy2Feb8s5mpW+3azCg8kH0lkwGJQ5pWZpetjHtT
VQl3GjLVqlN2bodMXyl/rdJoE6J7sAw1GU6RnmzwpNg+CIEEaLvMyl5PLRSiZDAWgxSZg1TO7XZP
wygGphmWKN9R5kP6rzGQG4GwYoOijwlyP7PSq8usXeozxr7r2u7oLnM41Zc0H/NZaUCdg2z8Exwm
51BLjznr3KUKRMw0RrG0kDEDdEdI5fBWV8FMTX5qUa+/BP351d5hqqxtcZGixSspVmUumVGPrlnJ
0dDeM2x8v5hJfc1N9uiu6yMtb6QOezUrQLEhcMu+5HeFyqP+2939vF8ns1DXYxvdep2XVVXuwmnT
Glf5ojwN61h3bTSh2KmlHdBHynzMmJx6H1yZHPuWIZdr9EQMv3I2aOz0V+opeXQIj1QxlCWfZi+m
CWcmAFcE5RQA0sDMNTqUbuZ5ddbBf6oRgM6OHuj8CgrMVkH5/V2bqR+cU7PKN/2m0j0TCJKZC3iq
kEhBRoB0QGERFZzRJHMdJLsVAQsKSv5VWvarshFWnZdbXi9v/LbbQDrb0ERvqVTlzF6aCmuubY/j
7BCitSlHCxD0Jeauv0pGhFsxNr02xJmTMnErgtAI2gkKOKqhET86KTXvZiKkZVEx1QQbvcGLUnQW
P2+fCUd+Y2J0OIam4b1UxYZFizSRQQ0TlUcXDJw/W5mKKEADiAwliswaOJNGS+bgXhIhKl99JRZD
8CYbSEOcWEswUVJ/+1uMHmCDB9c2xPYgqDYGZqKFGPLzNfgbv84hgrRfiLs5uNuEK7sxM7oxgkh2
4sYHv65aYf2hqO4HKz4FgQK/d/jInJnEOWujW0Ns47rM1a8UN4fyb2Albw1KQ5QPEGy3Zr8AKtdQ
DrNPralteD2Zo1uj4MW+BccNztues7ID+4CeP/XAHaW7QS922Qu0BNKnn8c6PVTK5o/MAPAko/2S
gmjOY1LKfIguWzXjSSmjb0LkgNF/Yz1+bmYnToEE5AUkhyUOgMkx3gNNGGyT50DAVkZjeBkJzqDH
0EtLstOltmrsYJU8zJIeTlzGKoChSFeh8Abeq5EfdXARs0UGHNKvpE4JFBJhdPQArHggF/4OFzaO
w5W90WZFF7KfaCqq+cGSPigSo8S+WfAfEHRDMQ/d6rMjnLh5wZfJgXYOaBoF4gSjm54T4wQJaIr4
6HP9VyEzojJoHHZO9zpcAML7SOw5uxP7FaSOPJ7NwExDe2L0GETOEQ1tCiYW4Y6ulrZcdcbP23Nq
YNcWRm9ANq5KphxgoY52jqdkRG4rUwiQvk69uSLhxDZBORK7k+q+SxBmuZ3EyGUF0FahI1jddqBi
A6if8j/jWWaBSOY3cMsT8cSNvdGNAAwSB20W2ENXA3i0rNzWolAXttIqAr11HW55NAbOlu8mDvyN
1dGBh/xl6Jd0lNGSSsLkOppZaK92iZYrXSW8kaEx/RCCEC4m0bZ7/nk9J84/qE6hw4aS7xcQ9naO
GQ93V95BCiofXpvgxPi6oHBzd+DkEEFkDDYEDYy1Y4RjULN1klZQgCjNYsmd2EsJzSe03IJtKjx9
Bfx2g/gQElAzu/WrgD8K+8Fz95fl0ZIqoatxPRo/MbnVMgMvyYNzyLCHDtEjcpIQJAQAHYzRO9Ul
c6ilqUFzLFKDkGWVIH4xurPyyGc4qeGQOkCvNzi30VbePTQDSDuY7q3S/MefF3KqoESvDPQbAYT+
HX8uDVrQ1mCewSR7hwzqT86CJoJiaz4RNOFmbkyNrsUB+mEuzwAiyynOEk4wIFxYt3PB7tTWvB7Q
6PgXQzz0qYg3vbIXbRZtEuDb0Q9oTl128Nt/l9wScb0qIsSXZIT6o7M4oGikMD5MUo0GbgMm3tZk
EGSAmUJAysk3WOgZzI1zyu1QvUXQaqJP41v5SJSqpE2iBo9O0n6CGs2ieurAvJwhDPEbCaep9Jp2
bW98N/Wcz3UiiI2crXKuO4PbeHp03y3ch8yM8VwDxGTHgTtmN5/smjyPANtTkUXou3wr6TQAGXGD
h7Hmn9GSXTl2YrmmavgPybpZVevSYGza6Pp3CjsaMmC0M0MEjunre129vKFsKGgxB4krSPjh9fbe
F5kOSTgTfd8zzm7qbECoHrUdNIICADK6IDNxGKpUhKUYYI8c5CzQYJwxMfWm0K5tjFYQHZCenwUZ
GkF5HUfDpOQzC2grsroAUu6MtprMVcamDuO1SbqJryZQq4KWd1UMK0JStHUgESayaNX7zwWQwKd3
NXt0dq/N+DUFZGFkYhGCNglm2GUYzzW1TL1lQQsKQ+DmAshZG01gmMYZ6FlAcRcsxXTNm7jpTX/p
qEvEnwZQDHNHnH7e+BpCiU+D/JEogAJmtCnkNgo7T2mzr3cEiJXM4QlUZITT6xO/9uagBXPWRqPr
2NTnfQfWhvfeLAlHXDN6kmzOTO5+A5w7teEFsLlieEhKsNoo5szAe+eDUCkzIHcIp2n4JmNqO8ms
Dag9WJrBzumbThkEagbTCPQqGPBH9wKabYcqRAOw4ZevA1qpecmfW68plwxEFbaiCj+Fy+B2G6YB
VzNNDDieaKc7/yiaYGMAYIJNEY4F5rzy4OSJBpE4YHeqDLXDr59f7ftGq9QyEpRfjOzdiTJxor6/
R68ckivMcg74OFWr1a7tjc4ZuqHKGpFLhhoVfDClN7XSi2KyZ/hfXHOqmVxmK1VT2/La5mhSwaGQ
DYheqM0YUS6QeLTRslL135OrmfJYyJEpQA7g3OGU365hjJMPahvE1XKKnvIuZ0lcdzu5iP5O4IXQ
GW9ZjQd2cqympvoFNmur5kaycewMSOqKAHeypBo1wczR/j4mhZXBYwzxYPwLAKu3Y+IyNqkV6LMa
vAMOIeG14YDEQM/0z6Hk9wN2a2XkP4KsEUrMKQAW2guTfjb+4efPnwhVbw2Mlib13SAA0xdSDuiT
zFDxLUUDJbdHqv/qz8kkTpwtOldQRhVwrqge+e2kud7ACFKB9leqFsWnNiRVLtChw9uKS0yg7P2E
zNURv8f+MInAH1rZAhi9xwmOtlJbrQEWwlB5uMQebKH+3mE7yw8avQZF4sx8fi/f3JobneZSdd3e
9WCuNAOA0WnoD2Hp9XzgP+E3bi2NznDZox9UDWFJ3oY7cPA9iu7Sf/HtTh9MQLSlBzFH3nsO4zEB
j4ZZrKCIRh0eFa/REsp1wSg1VOXRp42cNzwGmvJwr6W2vKyALgFDyxJEepxZ2JktLWVk/sO3n+d4
8kxAtJXq8UAOZXzphFoDproeraISOE6K8q1Ljz8bmIhJ6Bj/sjB6qvplEnu8gxynX4tnqS0ee5z1
LbaSo/eg99X9mgt3QAQNoKkA/e/QAPbRZo+JMswdz6mxUiFhDSEz6nTi6EZPU6n3Q1ovrtDdAEgB
s0eDg63ojdkGRwmVjcSejZCmTgwIaqk+MwtpEnZ0qcdO3gdaquABsEbnY6ODuAmMjSsRjjRaa3fx
qdE7VAYzm5tDYk28h2AOCVAq18xB0XjkjdAZljtCC9OlyVky1OSq3ObQPnUEHeNGsyGVGpntUwcg
QoZ7ZK6sMnV20aRLlZQl5ELH4MGorMFz7MN6sPQXwsIx3mmkBkCXObO/Jlf1ytDIq+dh67SDC0Nf
SjPvEl63HkCzemHS3ob4nnEXszbpfXQb99Kp/Wtwo6mtwKoYtB5s0kSvv0j2NAVKE3jB3Sxa8Htm
8tbWyAkOIP1UeDqR9FLx9Piu43RaIKD1x2TbE/Z3NIPopP00wJE/jHuezcGpB4gUYl+G8gx4hKos
ppCX6t9m01lzYxwlXrjWqXIm/nOMcMAbblEt+ozACZ9Yg7LhJw+e3dszW2dulKPDqaVMKyt064DQ
QR8MAAS2xYJyZGCQC3mm9DfpCK83zcgRuoKaqGAG+7VpGOLpoEOi7oeqxICDSVnOjG5uk44ul5ST
Comh9mh80O98vF5AB2YJYOeaL0XMGBtn6N3urw3TGOECCWXTtanyfXj/5275r/fu/7qX9PBrG5b/
89/483ua9YXvetXoj/+zzy7JfVVcLtX2Nftv+qv//qv/c/tH/Oafn2y8Vq83fzCTCoRvd/Wl6I+X
so6qL5v4DvRv/u4P/3H5+pRTn13+9cd7WicV/TTXT5M//vzR8uNff/D0qfVf15//5w93rzF+T/fL
IC0+XhP/9dtvXV7L6l9/CNI/oYWjQgkH7pTXZBW7p4WGMH4i/hO1ERZNj9DoUSBkiXVO0qLy8CP+
nxIyNVA3A2keDdnwozKtv37E/RM6EMjOAUONFjHUdP743293swJ/rcg/EpBKQuOmKv/1B7Rqbh0G
WIUFkRKTcLhfUddQRw5DDhsh83wV757UYd7SRBbOLKhGLSmNBjAfeg7KbqEwHFhI4a5A8eY/8W0M
ZvYuiC4Oo/K2AvXTgKRxJ2zAVxsDBQBiyw2fKfXWyVv55PQpt+crLnmKyiTUDLCdCSx0VirUntOk
bwRdawrvqeFzZY2HC2RtkrQlIBa9zwX8Fa9WjqKT8iCGA5O1LxRnOcYbO6FcTHmvPMuesqkaednm
LRj7gMMOtLuu9Xd1zb2IrXQRpeC1KJJVytemH6lrrw+2bqVYTlofJSe6G7L2VLTuJwPhF1CCAacV
EDbzNzUPEUCu2AxN9KDwySllM1tpnD2fKLuCCc0yA7sv6AmHUNvKKXdOJH/VaMI29NQdh754AvLK
F7zlE+L7/ZmThgetL9DAJwUvFVQGIFn/JKvDxguVdd84z2E6PLVltHS4ys6Cdt0yjsXJ0orNuIPq
lHYQ9TJJXHBJg34N+bTBPblMfWm6BuXCUCFx6jwEovKB2sOhLZgVGHMd4iT9A9eD/xLsaC7HrAe0
0xHeR8KsYiOksRXw/HAdyEYCAins3hKHcsWjEw3Ox87c4K52JZPxywuohl8R1hkaqPjB3opmNejQ
dcyqyVJwpER6xLtGXHJkCNrXMpIgd6syRtMz96rcPKOHaSlmGVyX79psWy74gLdAZ3EvtYCNMxFj
gTzbihLmzfdcXMoDc4gc3mbjYAnOzUXipYeS1xZeVt8lfrdWkmqbitLZ8aMXqCos+TTd9s2wcvrq
2Re9NXQvrEH07kveGwibhK9Mzb0Wrr9J4vLsRwy3bBhNMoDz9XUuGlA+77hV7maPDYeib6Z24ABy
g1efFc9OqdmgJVioMXdfJvWH7EgHt9aWA9iSCZ/4Fzfl7kAHtxJD8FKD9/seKhyXqkxXoMfDKicn
J+ttvwz3SpFFRHElFAzlwSOgsqaEeu6jpCZWCQWSUMreBQW04kma2cCy3+eqt+wDEL1quftRVd4+
KKVjUrZLsa0sLUow3HhZdMm5ZLu7oWozEHREDyCbXzJh++qrvki8JjlLSbdgK/UkCzmEPcrIbjv2
0ckh5KGxTyjZvkdcD+7KEN0oSsq/gphql6BdCS9QvgRfUKcScMe5S80rRJ2N2hRv+/5Z8cFJ1Xob
uQe0nS/kB5A9dkQJQOrfamAXK5y7OkszkrnO2htAIofO5JjgfN07gbCLU3URh46VoMO1GBor5SUT
TbbLhnUfQetz73cdZzZZnxp5XnknCCCCjyzFbm2dwrN5gDzMkNdCk+PqSytDOz1yN4GsHpLKCXVs
XmnBdbl0V6OmD9JcwbM1xr24DVtfnNi7k6qAA2GEsmjykPaeuc+dkr1Xfd6t60gut9jNvCHyXnEf
ySJj+6zKo29AK6u7imeGfRGUocEN0c7VvNhO2rw7dA14VaOo0EiYxcPKDdiYhE1yquISUlV9+hCA
aC7kIN/A5fXaCbTcQp92StDaYRYe0vGoCLa6BNUNQ+VK1xad/BmM/9uhhHxIGqYvTsnXutAi5+xk
QgXRjH5bFNzLICtPGvQA0H42OPcZr20c4Hpwuh2Ir9TqMvCc97LLdw2ffrRN8z6AI9MrmnUSQAvC
ccOFmrD7oFY/W65/yUAv+ZqmVaK3TZuClFW6Twr1I414SMgo6AlJcUmZRYEqcKdGld6ncNFFKdtK
Ld3nTpUshzhxNnkJtjpf4+84IUQOu8igOoFLzAp5UKz01eASTop2gIfbRZA8y+Bt7nsIHKCXDkzK
vJOTMAdPryS4EKfoihoDdvce34kkzxVW1zJv12fDYyKEu1qqF00SbV3WXQhi9RE7iWjUUgrBm3wN
higNUyY17Kr1GJX4WdtYwKR3xMvkeMMEDDLQQb3gcz9cCBmk6Rgtuhcil9JjgtajicpdH2S8Hpb1
c1EXg9k6IvpuIqdYtBmmDcmdYiNCQdUXmsKMIBG/alT8Ivo53U1R+/uyTCDeBWY8HOBSTT5FBjdO
D/+mS3XZ61EbiXrQsu22AQmoqOB5JzWizkNPxZSDktsljhRuOBQy13XTuauBAdF9wPWgxJT4FsyV
dW6mlQi6zdx9yOOQwVrwvtV4g+WDN9FgcWdJGkiemSFexVn5qGYDv2C9nCfOAJGzUhQ/5WYIiKc6
0OwQsgbMCwBooFXsM+/VkABjFBE2ZO7CxHFNBhymaHf0ieo5EGrPOdC1BupHEtWnMmUBhddKf4+i
PtIgQf0gS7W6jryGUoniaX3M1LLbpt4QX7q06Z+qIpf1tsw5q+YkUJJX7FGLYt6EL46XbhZ/9GWS
WYUAsZPMkSHbograwyCIWDMvZNEyx3ZQhHSZsnnpwMV48HLhqZMFkG4w8LH/J041AVSw6Iz3BeWe
aaplD/4RojIV6LyYepmDkjJ0xQhd6/22ywLgRhB8iNiF4Kj89Uz5j+Ldrf9epGX6Wd0Gt7dB8v93
UTHHAvUF6MRPofGyjF7Lf5zq5O0f21ew4f+j//MPFwS518HyXx/2K2KWpH8KPFJa0NQAMRQa1vGo
/BUx4ycosKBci1oZkNpIn/47Yublf6JFA2qTKPtAxw/Vn39HzPRHKAehPwkZFUFFAv4/iZjBVTZ6
9IJjEtg0NACKCOyB2Bwn8ksxapLAqUVjzUHqXiPW6WyRrbF/eSnJEbcO6UBsmJsfAuAjrtXqd4rB
HQTCWBKazXrgOhT8kxLW5PXyERxzOFnyyyKxBQIdLEsyPgO91nv9sTVb8yTb57OE4r9se0tmkS4k
9M4LJIPwWmM9SgbwmycIY1mR7hofiR6SmCAXqndWjeRJY3BIdMCtEtd6POfkBI9AfPKGwJuAQJy4
xt3jnYLvb+3BM2uCipjcBfr9w7rGx7yE5PGzM1c7wJcfd7uenBUCJggoEeOTBivXRX275/UUY3mh
eTnO4IiGj63NbQ3LsslYoJJbRDo+7VEidzW+xlozzv2CxSsWwKKXuzP+NTTW562GweBjthzh9dN+
f+HI+zO+LemIfVwulzl5U1fSWTjLd+jASUl2jtfc0tX1AOQmAenJAmTE5Lw9LV8Ucndv3J23Rk/0
HbmPyfkxxtfe7j39fNaIsffxJc+YIGO/BtEDfmThlU1e9ofli0b2WD6EtPjn5c2CRCv9u1vwFeM/
4P7BiiUblxxYJFbe8Bm8vgVdNwZsnaEbRE4ixDnx6+c36CrgNyyXHDWCT+2smOzftmdrv1/vTznm
NiaLvbU8vWBJXlKy3WtEIskytfcg+icQjALDu46NMTAkhiA5QwSBaCduyay9DXuH7/vO2vJLcZYW
JbgI9yxH+n228EAuFujiAVzm4jMwRaj7rB18qG9COBqrhU5zguEvX9CzSmp9fV4D4oRsxskll+NA
Tm+syaI6iyu/NRsrX0snc2eq5Anxvc7q+F5mCnplArWQwah1HuJmMUiSTaYznGoB7azXj1p/9BIr
wvL7RvEsLtmPSjMy7HaoTSxSvSKuXVrsh7p0oHyLmBYLS+dGIyf7HbBZeyCVCaoTOweQtgInlXlB
xADVUx7Wc/3wnkJpsSOYwRIrdUCESXaA3wQk0Ve7p1OuL5GT1bMdoCrLYuEDaiwv1YNmetCvhlAQ
UTeywT5D6DKxUj0AzsMl6O1Deox+qr/VaJ1Y18wT/Q8nexnrsZ1um4Wz9PD3L6nuAit90mD8GGD7
YlPYQKfokimjeZ3fM4+OxR/8rfyM53CUkPLh5KM9uSQnWV+6hMgkQjpuCT4vgsb6hFTwFXqsH48V
uVAM9kAurukY+KsDwQIpZHv2yXG5txsCx4GD/piSQDde3k57ejA64hL6FfFdB7qMxqU0nhqyFHWY
xDIHmGJff4dYBrbilm657R4bEocKVc6njU9e6JSUKMUfZf0db0vybh8w36cjmJihaVlhePv1Ftv6
eES4RLZwbsg4499E4xjiSz1XoNg6XKAuQo0fL/jDAd8Hs6Qa7+8h4HQHkP2TIyjbySEhTylmqlpD
IhCrERi05f9AZ//X0DtybIj9iqBSh9CEvnl6P9L9knz95hG/AqTlk6s/cHpBwElLz72Kf3YV+Gc2
pYE3homuRjCL2M+42vVXX3eWOVhyEuIsUNYL3vBsoAxuDnYQ2OR1TMP+HMB5YU46ssf/WsOEXjE+
d9fgC2t6tcZGadbefffEm5jPNyjtwJNjDnCmz3vMnksoxZhMDuFDuh0W0d5f4HUNr0BPMzwCikCY
Xbo8WBooIGOpURy14aJKjAbbNyIXxX4SYU7EZudWilmYCXkQbPwA/38qiO3rp4OMv4CGbPK0wxSr
2Ec+ZuaZMT4/N70l6M9PT8BmUm9Jp5CuATYH6IFqA2o1OsBLJLVYoFMzHcqQxiqA7Wdzc4F3onlh
cv+5/kDl8ckhT2C6J28c/vPToG8gEkYYI8ItAcIEsIzdy/jBe2ugioyJF/T3540N4obLwaTf1ASf
uv6or+91ordk92STV1dfHJ6eVuAgB7DkFR9PnhOiYIDQ9DU9c+Hjwz9K82NdWMbL+gM5DdyMHzxh
LY98rlO4wRCGWbge3EQprqYACwDu7yVUDe3H/rE3xZWzhUu0JQOXnf75GD1ECC0X9xl53j305GP3
DrEnozZeV5+fa+qVa1xPCvn4aMn94q41nv4fc2e2pbiSpOtX6RdQLRCI4bJdExJiElPADQsIQkJM
QiAJePrzGVFVOzP3rp2rL06vTiIJQkg+mJu7m5n/ZkZSCM76yRNmA2mQrpK6UX2CkFKL8aii0Otc
sjNYR5o7TadnolNUyUm1rIHw38PtLTXNVGkRgp5XbhkmD79gQjp753CIrS1VFWUGqt/v+nagdrbd
Mef9u7lmR6y9+zQunZrv1/zIgqnNrzVHWp8HhjhRHWLSO5pVOvPS6ncQ+s1bp8VATfOu4HSkkbMR
WVGgUGZ9kTPA0rmcqC9Wiqbq9r7O5uirOxt1e13nY7kc+b6yzVEnNT8HB9X7hPajFT3++MA/6am+
dPXlgyom2yYSSmTmDbvVSafaJNtWlse6pZPDZXcgJTJmnNHZL5jJ6SDrEu+udxkQ83QNRL9nYKwh
s4d6uQ/32naeMG1AZpjBa3GzT196L1k+duXgsHh+PBcXTRnL+sejtx/oESkr7M9ZTnM+ydaHkJQi
N3WeHTK1FQeFp1a6zEbN3cPNeg+31eGI/EBv+6maNpi9u/p7AITPXzjiEnzMfBF5DAEgIkk2g7FG
CIN/PhlZAQWp/oHBS9/xTaadGUBqLneIGTEvVfcrV73IurtPq1T+PAjsl9oWKvBHphva/jiIVbdj
LUzbdpkhgTn0+x2rS7tZnj9HaP6wbakqnbYHkyFTMWwCoSGlpJ1aS6K+sw5DehEGn6w+F8CbM2lb
l9HqfP4gbv/T1vujbbdG9J6fjbtvSZUzf0RiwH9NojHx/Q8onlXreIxzI0J+rPSqunUIq1H3qfWP
jdklnjdTRJOE4MZt5zXJCVooglLVOlu1QF8adzPBQGO1Rq9uy0PbP4OEYHklDTHTX5aAAwsbWB2w
4eLtD6vfWQ0XsnHHHMdUOxmzvVt8PhxkVb+mSvvip9vHIHXYR2Z8Jg19at9ViXc9az0pFaano93s
Nl9B+2rH7M86+1DFPtgF55DpZPBwZNcA+/RU+47IBLm9EaFGllg8Nbp5mAxrH7r/dIsAp32LTDzg
16G+W9oGAbDbiBKkl7GW5BrtLolIyUCrjwmxNJC3RNRmM2AZZS/b7RUSWU+2+MFusHEGS49TWFbz
yUREqBOrCGLjYDBYOk635/R6vYE36F2UI289dltWGvtFhV2H/ZMhJ0WzSe5UazDYDJYNHkWEQU5E
wrwpV6lBz7kqvouU4w1EuEGlNicb5+PEfntRm6c9WA4Gk48J+7EzcQfUQ6VOyBsbo+eFmw3b2EVZ
7Eu3njdYvjqT5cRhKde6twgZ/Bk2bOxD6zM8abaghqgnOa8lcE3z7CAhuiunrowRBtnZ3jCLipmy
mXlsYLx28+GAKkMq8Xo99AUPWdZzJp7aKhv5I1ADJ6D3zoflDDxPNqOQ37aHKI/gIzciY74FlUEN
YfsezD56Hx+wP6KJ3isQKgz8bskzlY+qy1Xn5SETOjCJ5cYW0oxup4syrFoMyo3dd/YYji3ymegI
YpveZtkyV+sj9naklhNZg/F9Zl6tzPH4i8wKw3LksHuTLtCr8Q7A0rx2tED7XJmaYR578WhPckKV
+K35ySncWK2farpgB/H3ZnvGOeqJpXiWqxFK2VfGsmJP+7Zvh33/wgpeU8fw6hnmNwbha8VEr7H5
362z18ZTH8NaTZ3ZMRetWbY4dF+TpqNPG8SX23dYlMlsX/bJ9ooMvldHyxs4SOGlC8Wdo+PtfW9v
X5lkiTMIHx2EScSHGG5FpkocEh6abMgPqLqyiHaabQoEEfykVo5MwZ2Iz3Wixri6J1eRu7W1tr6r
LceWtmFvY86fPUaaW71dOJGAkQOY92MwcDYeYiCqicb4xNQWm8sltn24/6acJcQM0c8movgiCTEJ
UCK7DrvroMpwwpPexukNkKCrqsccmKG8LTehO7maFNubbLon9Ymq5qBqecwpJhpaFFVPoIY9g2np
H1KlG6odKhLKn/+cctxiTmhEYdHIJbOnR1wTWuvslQgPnY9lj02NqSI6Vyh9CgfU7TgOW2FXmBKZ
Go1zEFKqCD5hbG6Y5RvU3A/n48NhsnuTUPkde+g5zmSzHMwsUcwmg8lyxqTvMQO5jprAi2XCQajf
1Cw05zYTfDkQ/g6Retw+vXIg3tVkZNzBBCS7JaTcM5VFfF7WzRrKg+N5u57jWKjRKJQ06Uq3ZeI/
OlQTM2Uc0YVvahOibISeyxh5myWPse4wxRYhTIKtVdWsCX/rbFNI1ObEgzao/zJsbIsBPWXJVMsz
er/c7U3iRQ3PpdgZthZtuyCe5Jwwxu/vUG9NNORNeYAXZbzlSTIVsGxWYb7Y2ZF8AlG06Fx7dy+3
u5hNZczRg8xq9yKL+APdYEs4wxggR/KRHcRDKgeJdcfkgP536Wmk6mapza0bWvByv6ztnZzToiWp
P2tV8mya+4OqzvOrqq6sk9GPuCU5mAZuzayjiXmoq9MUsXz12fgsh9qapYINiSSkYdppjHMM66be
VhoZLEb5x815hFnXCDVo++FtJhuGTUZPeusS2HGF6LZwPThiIkvvEEvDNvKHc/esFmtX9Mytzf6f
Kt9WoQvlPe5xh26QqoCZEIbhfD7fLtwgcPmMQC8aWejthm5iyb3eMOQsPRwGWz6gpzjIC4gNGqql
ooztEAYR5SqkOTJbmb/u2O6/EDRcRWHhhAFmcW+aHqTdMZhNEwabu31zjL7rou5Odp4ogjwZ9AP+
oZVVEXlckyYulOe6nuuJmmS7e9iTC2EY2K676CP/u4FvroOFH0xowDBw3V1gQxd7Ph2P7WC+sP0g
VIuAj/2FP1zUAK5ADq5opgtRFBs/Iq4dUgcKW2wjkWKHMdfIuyF8Etj9Ttfq8+HLDPp9BKYgCM/K
/7L7qB+L6ZG946xsRFLLGi24wZzP7c5iYa99M1i3lKv42J/aZp97WI+Htmsr6udMZtivf2ij+TxA
YesH6DxuX/Xtxdqcu3YwzK3CxhtnEfh2f6FU3+xUIUfVnL7seeAO8Z4plAr6r6t53JuHIQYO6NOi
6HW//7BRUfjhbZHQdq6YQ3RqeWaO5kLGd9XYnpnlQ9Q2QmkqNw9E/EHNpEx5TPiqJT3j6RXRi7P+
XIJI2La9EAMAwlKI3jTEbYGdJFP+ghIdvlr4pcNTc9Znxh/dpEGbh1wPqG/h8ifD2rBI8W6iW5Ok
WKF8uSL9BmeleNwOXJFU2QO2sO7JZMoy5223v93RBcwkavvAOtJA53uAcsbIg2YEw+wwPmAnYB5R
fTD1z+YXAmp31Bn1pUdr1A+akdKlPmaL4QJ+TrEJoWmuGdzhdkdtnshgE0w6zPxtWGfo+gYaqH23
GUlOWNXaR4mFDLlDQBRzPiwd6Vp4pilXi6iGdAi9dauxMCVsgg82iwRUDyZ/Zz4cDg2bVcoe+6Op
TUeg+ILyayZ/Me182osc2UYMCVBFF1NZpOY2mvx43PHt4VwpNOUFvD8cymr7Yq4RE9KdB3Do3vHt
8cocJTQSYgZimIKmsbO1zSm86jIFRey05Us03ary+gkCgu0PPW8w8ULYxmYE7G3IFhCpAaQIHSaX
PQxhk0UVZqfFiwwSMAQQEW6bQlvXX0z7B8uHN8fzhRPoinVnLjeS+pcJdUGL4WkGH/qj+s+P3ZDJ
7s3XC+jozu35ydyBGm6awfbOyqDZUc9G8LFMmzm8mAY+MsxiQaZR6lspf3qxqqhGMDqyu1N6adt8
NRz9ZO7RUV9Ow7CjBSsitIXdckQaWp6q9eKubH731ykK5svVZiHDx+DDsSsFpQuIScOx07Cnuq7L
nudOIzq19tuoaDJ4MMjFxOIihpCQbRiKkr2+Iyx8MFkiKcN1537/2e2M905krg3Tr6hnhyCX6Lh+
DWvBg2zKCQnVlDHL8QVgLz355Z304g7p+LSvai8+4SJmYBlJlWE2Hyqf3MMW2uDLJgI1nEAXHuua
uWY9w/rH6+TRsdx6ZKQfVUOQEkpoU4NC09vwzMKSD1oOqbEnqMOB9hV37usDoTzO3bR77pJh0qoT
6Jp5yDx6cfdUAyZKOF0skaVo00wivfMUu2QCDXlpTOmnRTNwaOcGWSsvg8jqSPOabouhwmDIDAzg
c/o9eio/Mv31QsqIUE3JmcUntPYZ5wJNZX2ykQ6q02JZpyjSIOz9fHAeBWrbordrN4NZXZelRqw1
uTUeWV2LIgtWSf9rVO9hXrmgiWLsH8Us2l8HK1YfR5TVLrm++NUOsFiLhuJskGVQjaizieKKfDvi
BKKmPgpMwLPSRDL+amI6SanSXLAOilnj7K1GFZ8DDr/AcvlxsUt1d5YvBwNmKbpvZnEo0jI/Zxx8
R+MTfjPOHSvYNPGJw0SolBgr4BeIhmXqapbNn7P+sM/CdLeIV/bsdC/kOVbFlLikg8SPmf9upUKG
NiebZg1pye6EhupWMJL418xt7EnK6xW5RbbM2IfDnK8YO4dYEBi4kjs7l8EBuFtFHe10pKuEGr+O
duLKvbEdOdUhnNjrVDpUuR9kPbBxuKTcxtmywoRLYR7WGhn3DMYPEAEdjE8179L5uGLFAYiJ2YpD
C0YAbRQ1s+6uTDKfQulO0/vsfBHnXo0JzqI+Z1+dKQvCCL8sBh1asCxRN8dBH7lCawm0boICd3Yr
VJmoMWbxPjXwqnm3TsmBztcYP/RuRd0JcHjvPTsRYYQ8MnSzRiR8Ei5CPLJydCGOoDE7F51Dj0TD
YWuIsXOA/EWSCzKIYwgAywN0PvaIZjsoPu7WsWaCPfHGGAKEMFRWcsDVuZv+E7vHxTp27mHWv/fF
9DLL7cosnSQ1uMxA6YRvnmaMCjYjfTdd4uxlgGj++dFt8qzPhEeAfzkPDN+iorGkNxXaD+YpBHNN
LZHTBxqMCOt/dWGtXsW3KmFzYo058XBb5kepRp85BxRiP5JDsJIp81lYsxm1q1vnC2NjTeU+buUd
7K9+Y0ra56pZWZnogQGHVS2mGdSj5RnsfeHMCnJKYePP7ufnF4WRBkF9cbylPrucv8G9vZnhxe7o
q20xL+XmiEoYYbHtGaL2v58X22Xdjrr13mtBhJ5KYlYXLbuJD/HZuwcc/cVe9fORK4OzdOu0iebt
IAlQYQ+AgT6McURqFfPwNE9Hoh1Cods6iS1jcpqRc5rztg6n55Pio7igc65ILq6McR39EyH4bhaR
XSVNNtAsDmE4IUi6p1u33bmAds4cphZHhHl3b2EWC5rWs3t0Oxwk4iphMMsSU7MgFoxZGxrW3YEg
ndi9O3X3xkmk7kb9nDWyiaPK09Oi7VH7xsD+fzg6n1xO/Px6uv4TsPT/CJIU49x/BpJ+n5arXXbK
P9e3H4/HdZ77PhjXGvV/cLbNITdO2eLDrwPW/D4Zl6/wDCTjJynK68Q1kK/+AJNyUs7hN3ErWoBN
q6Cp/wUm1f+hc1hOPBDCl+OJrP+PjsYbArv+A3xOaB+cwAinQFJaQqk1DEr7rx/Njdf8pDUkHJXz
qB682Di4aYvVabUy6xiG9dJ6GCFhmsnx/exHrUOHZLxuTBLV+6sw23G1lzQP7kUD7fOcFSDSqrer
eX60zfjQNony0VndWuR71/w0Olrt2mf9vmw3Oey5kl04jubpIZvmOZnarg3yaCadalYxz1hek4vz
SF/WvbE3tRUScXJ343s8jwjx+SABzutyZWaQ65pYwlqj5iYCY/WSWrtDYMmTajVKs71/EhPtFHG4
c04mJI/7WLWL8BXHbrnX7EObkyJi0x1q6n4iCCTlVAm1+QMv/IUp92fEwZ8J+4vbQqvSKBqnFSGr
71csp08AOo1hPU/s4mo4f1/Tz04Zf67pF6eF9Joe4kfKELb1oaYviupvQlPX/9wV3GQFPkKGuwYM
+UsF16Z2vumkm3NaUW/PanhqjV8HAHIrs8EpWGUS6ReQXqVqXQ/9NO7WyDN90BtWkgzwSCW3/cmu
paRhOsb+TTOsRjHPa/jBVmcPGCeWVPd3BGieT+6c0FHW/foM2kakGvdINWsj7UmabZyXkjs62/Ni
P9OLfUtuKq9HdlbjcEo7dM4AQWtncsLsu7Xb71zHqn+msPgJ68BbmMckrRcC/WCTr+AhugKQljkA
QGkxrmrbJAJdkM/zC5txFTnnpOoIsdmRcNYQ5aivnBXN+/uB/stx+KEZv7hQnMSt8xkxDkkbtF27
TZIfLOTNQgFM/w1PCYT852Xh5x7/4j9xSetFO45I9v6oYbevVtTK4Gi18rseycL4F/U0yHcpgQ4A
/PxMWVCq6fF+gLI3fRKnhpdUVupYJko7sdvF86wdNKoEtK/7WSUPX1r/cins22uut/emoKXPKeLc
yl6tNqvipv6e2uKy8WcS/NG0Xw5i6rf8UUgaOAfvJDN+NK1DjE6Tk9lIEuberm7R0GytiMK/r/av
B/mPan9ZkNsaec1T0ok518bRMkgdfNE5R0wL57j6XZqRv2brP6r6ZYkC/r5Po5yqng9UmexMRu3f
5Eb7XQ2/rBxxnlUO7Ywayucya05u+W+Wpr8mFp7ZBr2otQV29uPEJAFNK03ICQAwcXB/bvMm3MHB
RHu1/ftB+cvpUMOng1yw+JDqv0yHffPefpxu1HM9IpwXbprPKq/x39dRf0de/BPHiWOJIV6EBDr6
uTc3IwIQd4LjThnW86R00ic73Z6IEq+KRbgC69zCUvV6qfxUOvsGuHmy60WEBmnWZo/oxBpKRFJj
P9iXHGNmCKSEtpwW9/xGaMIMo/CeW1v70iTPYEc7GsHpMU0OlU79yNlb9UAy73igHTk+yQ+Ahgy3
kn5G99Kp5EeVt1/9e3NbuX5qdZ5vpr6WVvxq3CctuWqBpjbupGU8qvJla7XPW31axXRAlGDjRhKg
A3Gh2l5xpv1NZveVWaO1TbxfHEIlOuUpYQlPvdUDXa/StCShT/aaXbWqXyuSzrGSd+6lm6YV+3I7
9vXzjiDA1csGh/kvo17MGsZr3Fo9wnvTvev9cv8Y5cfmV5K3rVgrzaKa2aukMo4LCJfE3TuEu8XN
7uuSWXVy9e1zznxOFbuVkiC9HGaE5NTKZXYwFLh81yiJYJe+yJGN+Snq69e2DYsMT/dD/3DTg8P1
M0eEeHWao/t1e3i5K/ZG6UJ5NpxV9aWeWphf1ufGNnot8/o8O7T962Vt7E9DEmurxjO36o+2dSjJ
w5iC1y4T+95u209sJOUt6b0erW7+0N0ynpbXq3M9XPxG29VRlCv51ay8kl7yLB39fgmEXbT953XP
vts6uC1dGzE8ljj85uwUp6dhRRcjeMb6Zyt/OPXWalw+oqO5r4DyiqqHAEwnDhr1htKisl8rynF6
LTt58+bi8kESANV+dk/kgUmvezvXS1OvNLonol3VtQPSVqdyMlQp28Oe0cY807xg6dNR4kgD9agA
GrhvtFNiPWPWcfLuXD8f3LQ/4U5xxoJDGCvNbhAjad+uetd73WtG3QuzzGjGXpKsazUCQ5UVB5qf
I+TQe69e+ZYIAI4kWt5pErgmO6RggQEcpTXi9J+se9GenIrBjUzNyCFtApvfEPvu+UaPbdK7qbbe
v+ROWRlWsMW8rpqZ3OLwcsLps1a3HilhoWrFRxLV2f1ww3wwyw4n65LjtB2dHZ3MVqu8zXqs99px
YV2Punhe9bNmfX2oJMt9/TU4Ny79y6sMb2UrOCHKVurb6iryidiomgih93yb19uKpPazmkYGtuYU
3wZ1iVMzumzuz11Zj81KWpj1R9LJ0Nga4qCe3ca1ysWO8op5bJMWZZhzcHpLPqukNK/d2Q+rVXtP
85t3E8HJrZcN6ICvcwNJur3vPzTNrB4IPvI0G6+nlVQ1+xi/gvR46GT6vXu6YgvW094jOi9TSsOX
ym5dBhddowUqqWJtje6Dy4EMbnlpt0B0NhqFs9di65nMjga6w/XUybUTDGk4h3S5eqbDVQ5qqFF3
LuWThNapeb8nvVZrTF5fe1UxTK3SdIsHZjxDt29apkSY1G9mIzqOspPhlSW+Y8+ad4ge9j4Do9jQ
TKOymtXqWaeR4HoB97/IdHgmN8Nzb9evj6D9bA6O2goRDW+19ITpDsB8cbp57SaAu+ep87o0zOz4
MqWHh9Z93Lg93EJfFiX4tvPYOKoDg5OWfbLcDvcn8mueT8tWpo3298x/3FaB/gSvE5XuA7NOg7xL
eOreXstEP1g1RsFgub4/M7swsJWtxmQrdKpUVE1Tp37CD2glUX7rndoq9x77NlO4cOo5R3o3zKqX
tt2qDBE0rdr1ha7ASZ6mm89T0ok06xWVQa11tVt17FB4n8UZNgcWKO1wD076V+XBKXtlGLdz/NJw
BWsQ7DMKjH00aur4DV2Xhh6FWf7wiqIHtN+qPcFNHo7qqZ+d7IjXwNk766m6HAn0ynJXJo++liSz
bIU9qxp3s0YxqDZPvdfh0MkN3VwZe1vXjt4ec1pUdP5+F/zFkx5tBqUWJ2yJ7NWqErnxly39xvp/
SvILIsMr9RMdLWDPYqCn5qXFcad+dE5nVEIdOxjpwrT8gDtv26634u6hqPQeyEpZqxhq8SxLGr9p
2p8Ewl9a9sv23Dy0zkcEssxpnFpWLVsNKqun0pOXMm6zI2PZvp2c+/1o/T1B/iR6/FLrL6JHLSez
+fOWZo72OJjt+uyeJ25dP/5O2BVZ7yfZQ6rBoZSFmeAY5AT5WfbAdVkiyR7onMTjzBsdQ0Pazu9D
MtnYF40Ufo+2XS3LgQgASXyznzpu8a+8W1xbHxFDcazZqY7/yJMDjryr3zFZGvFbR68wsZPVS9Xz
OqE9aiiNoCdRKy4RGKvKpxFjTnjiDdqY3cP7fnKv1tSjHeHJU1U1/Mo6NVTColWaOLIYMfBCEtxU
6x/pyq7VkU6im52ndaXrDADYiVvj2c9q92G9+XJatd3+EA1j7TaUOdeoFjMjOn1oOIQZr2h4vLXt
Y/vUWxXgqaJyFjeqNqn3RrdUX55Bc7eqYSN6cUyRgXh+vsY3rUJUibxzfq5mz7LxcbxH4QvVpKJn
rqbr5hFtLG0mXw9g4HnesiIiFN0vB+tGONo9G0ktYULHv8vHXf3NyL1VrB+UU5bAVfasHIUt+xXW
RBzh6pojZpzWqxUU0Pg1y33811zW3lX7N5Lxn+xHVR37lhijcLAg6Yaw7w+138h1ZGR1ar+QdVky
T3hxf38ygvv5nxFq/tfsiz/5rf9HH5//g1ZI7IBYXiS+3H+2Rf73Jv+vXn5b/2iF/OO5fzvpVN5x
Z4hNSdQ6ot7/yxSJkw5xKglaaTSJTN9Al/q3JVI3/tFqE6+mTWCqbweef1si5SvDqBMW2fifeOcQ
QfFnFm6CeWxKwGGjTsxR3Fh/zV9yahpaVq1GNaInAMpcToB9gFkCugOqZ7PEYUOBwhO83Q1siyB1
1KaO28MGTJPgXTYCCxpwnR1Z7pW3JSlQmxxkvY36vSfATfGykSOxj6c5+iDmNmh6+QzOlYti+sfx
BOwTviecnAks9ONzNhM0MwCbzWAAGkWAKGeLg+69fQTMuMRPhLoopgIOU8oB/fd+1lBdDtEMKUP8
dt5VgSHnjxOHODleO5+l+sRdQL4DArXBD+XdbvmLNp/ksMWQBsn9QhTcTflT2jYrgRBznAHmeDb7
FDxxzgFHF0cOOVVqg+wCkPt0pV7xWBJavJ0v3kTBH4ifggLlNZtJgzlueboctFAOIMlltuVIkVNC
6bt4N83oCuekQMC4QJc4bsGWyWHY+w65C38mngQfLeepHMTYD9z2M6UZwbUMdBIj1p0bkTKnDcA8
nJXvSBrNzoDh9pq6r4Uc2EiBMgpPaC1DV0W6dF/OC5hXbnYPiLkMHoeQidofetnZvDaVCAEXP0PT
+ETtA0S4yTmWmt8X9d5jgCvuYEVbIovltpar/SyRQKGje2wVRLPtX/vnxaqhSEN3IGA5sd8f+Jfc
Gv1XFDSbvkYElvu42h6tnv756uuRtyp7baRozbzgy3gxEfNOfq1TujdzuQHh+ObI5QQ0wY7/E7d2
8fLUKesK72uAlW8YKuz8/SOgvPcVOIovBQYqMK9QmGsCryfRydTdlRuNangT424jJNmIy4MbClwJ
DEnIO3Mjsd68qDZXwWrizgEmja94Q7ONAAFfXQOU0sjoEgapPS+IXnz3vr2/hNjdT/hLN+EHDstw
Kvt8nzBTFng0XK/ABaZoOg2g7e4BfxmdGIwRTlQXqYxOAGZDeRQfBvrAX+9O4IYu331jtvhF0EhS
fhGuGDMd3NM5OtJ5mUHcLxwpbMoEAjq144sN0xpgIT5ekw1oP/B6fPeeEe+7mIDMQ6jNX/LwgMYw
e6RuqX3JzRByPoQyIBM3tIsHKGsAlEFK5y9++IVvEO/yFCBD+hDZtTljdVoCWdxATpzPxCnk+5YH
BUMVCP6eot+1Ueq7zxNGnw+UzgpEhYMN/95/Ux9/TAa499pHnRCFqgpQGvdey5gLTA/CCbjtvVhR
yJMVioVGahrI2rc5OzDd/ORXU0vf1Q7mFb+qCR7aCp8u6uRJ/NOA1KaLQeGhYQINbrirkTYwPrKA
OwBCv2nHFJdyKVh+pBLGWRY8WWbkU5t3ecmV7+s0R5Zb4YE38Zt0bgJGcCKEFTyl8OHb50kQh0LB
Nz/Q6m+aAA1/czuNZCFnlaSU0v6g/g1+UCG8CrOewJbIqNHONzHeDkk7vvFai8aw5TVBCxd2vehk
GJ+LDo7gAiWHT0J4PwyLTQMHvoi8tGARU2amYaXoCd2bW7qnzondwdlsZLuAZemLMNKbb6SXyw3U
o3G8b4jyJLSBNJPJbriYh+G7NTdQR8Lacsv7E0j275F/P/f2wOM7WIlx3nCNH6BEVfWxlNuYqd9c
MXnzgNQv7obvwZaNSrwNheackcsu0lvKoMoLo8D79TkeyfTkUFht2opzd1rN4gCT3QQNG75JTp0M
rHQP9CWI1zd/bgY7vCyAzQx3rC+sLm8CC6W5j7tpy7ut4W4u4Ld5ANhsZUmZVYqXioQteC6E32mq
9IMR6/fX/UU4keGx3N2WDoJDA88Ehmi30wBgyYtSAOJPIJxMTTrG8/Th/VFqbwjEjdJCiZ3IfTJB
wfKA/MORbRjuPFaxhxqGQxdNHN+rbw6RAZBvGXfpBgvhLtzKgig3h9+kuJmwqDAsyMz5Yrhzh3y3
M+GdQ08Li664BJ5s7h3uipNqfKZdYSdxJEw2gLFgOyoQ3NNuiweUSxtkPZUq6eYQduM3X4LmihTJ
Z6kaD0Wgo9/sL734fk1YGBii2IQV5Mr3Wv9mDzjBEaT0ZHcx6TeUZfiqigcYGqF9lZF5CzPSx/fD
wkoyO2SWyAU2G2cjH74nDug4/P92sunQ9i3AMOHZnQt1d8PhHIQmYKxprMYAYnHq+gJwwc/XeLxe
92O+4SvDnPprkGKCgHwCNwPuJAg4IG+8g5Tq2zjZLV4SMp2RZfoJ+lAGHQQY4VFM3kAYClyOf/3p
dJ2BFPmSOsdTEKnU4vfBSc2ni75A7gQvNwzmtA4YIVDM7Xw7BxAYztfUCTvOgZX212dbMFi6mq7X
0/6iv56CeJr6MKAAaKYAT/ogSReUN1/MgQ8CgGPI53CQXAbgG7TAd3JWLK2mVfQJEN8ZWJUAR/uC
7fJ18HELKUIaTkMpZ0jDgGIJ6NPdBgtQcHDEFkeK4Vz4cQdslbF3ACxyIZCruEi++5Rbc3cO3FNa
AjgUqJPTZ2JRMuUH82A+pF8BXo7QKXgAyZSK6S3ffrcJdzFauOCNEoI+kFp+CQ6PKSokWwAqY+Ri
7tm6RCcyhwugiNyO1x8EgDIpOWzmdEN6NF3QY8gF1Jb5DQEEwsbshZIMPL90mffcG9ACGbr3De/W
2jSfi98IUPkaUlL9u600ScjLtW/K84FC3g2UYqAQDqSs0iwC290RQCdDsg01rsniItNR5qt8Zhox
x4eUDSnAKq8XcCdMugtBMq+Zv4s+UEiXm8O1T+VQOoBlZGyFmuFQVgsIK16UD5PWLLjDdcEh4zgG
sbjw7o18FlrID318f7bzQoGaXBDBHSYRlLGwvrhHyWf5L1efQMRKa/W+ijea4DtLLlVx5pMRO8IJ
J267eaXVpNJU2aWOX8ke79W+znnMV/WoLpPaF5VK8d//v8daypAXKERTwJgngLQPgQGf3osoS+p7
Vd1xhXYw7ODOmW+Rd1RTULmgA83p+mkxZxlUmbjf7WbePt8NRs4wK07VZEbJtzKppWKgvSl1AuiY
1XMTk+ilzaHKsCRGdLyuf5SxVeZulVRkHyAh9tRNB3Iz/XqMmjZOrjiUSfuIG0pzNVN8rrfyp7gs
N53CW/kPr/dCv2q54vEjGsfl3Z855APemPEmqE5EH3E+cE4unDbfCqvJF0LSf33G7VT+HG5JUKy2
9J0lh59mv+W1gNMKtFdEp2/x7Ir3MtTjXmHEBgV9v1N6ZueOsCHQ192dNh+4dWWFw3N3SNgX/ozc
YYs8RVLcg0VdsNC7PauSlCDAzheenYUtrFDYuJ1CTIioO7hdEpSJZU4yV6d46QrKTECbjE1MA7bS
uhvezTgDsxDiHSsOjaVFCAUFUlDQpDJoGU/lCpzvGmAaPog8C+hV+iHD/pSxZUqRLdukL0IllkTy
VvASimznMbBA+AtQPq4acrGPr/3WjgFHjgV+Ol0LLaAjLh3vKtdwxJuyb8dxzp/4Umguv3HLTLlN
Pi7W0wyEXQwcscVzTyCkb4VPnCRplZDhmy+/W4wPOv7PMoJ0/wAtYl7fMR4Wdbk6nX4P8D+5lV5I
AUJjaYc0jQV9zfJIVox3g9coL7QF7K8Q612yvMnru8H/nFTfLadH37fJO3uW3FrzZWpJD7cA6AX2
LPQXWLbMBpkT7C0VKDs+0ylxIm702+ArjwAKBRYosEKIK2/PN2SSpLuLGxHHY3X0U0gDQ4M9r+OH
zHQ4WXglNP0WPtfY0Bf3sLa+AtCetHfZiBNH1wdtqeNpKWRJ7NSUimWAwWkyhABM+b8Hgpj6B5yH
IZ8t36bEbJfftEMadAZ5Kn+cp+fdeZr2KvM9eNazBHansfK9NL1JJ8RDWNyyxW1aNGqUK0um4wYm
ueJKL9xDInvSr8uSg88OLlwxRyaclNS3j7vaj854JF7dvX9yE6D9IkBWedITgUbElbNFSVVK3EsS
LBRcufitK9Su+A+bLT8uZ9mkLvlPBBmKN7j2Ns3I6sHiFnJEAb4SAA/9ww5SMTfieS+yGw3jv6gN
YsxhincqRK4Q93w0HAqSV8GnkhiiF+wYBUFMxENXrmRBYRHMxH4eOu1JMj33MsLQt5yaTapKyboL
Oc+4owvyVt6FUyvqK7Ejq00sktO5Y3yWWbfx5OC4U16sok58PPNF6DICDK4sEHErjlML50x6dcPK
9O6t0SsO3SPBxXLS85iXBgfmVnJ1OFI0aH2n0cVDsXMfFe4RnsnUEdfRoWHqOJ1HZoX3h70mHtRZ
xf2K0wRs3nRzfMfxiyWEQMPiGMk8eDVTF98CHE5erEUlEc73rEocHBOtum5JFIuHBN/9f9Sd2W7k
SJamX6VfgAluxuVynPRNLpfk2qUbQgpJJI2kcV8b8+7zMbOmqrJQPd0FDAY9GRlChOThC2l27Cz/
gkUm88xdB30jO8678rieAAbM6o7lZr6wRoD/ukBFDTi2hHUgo8BZsRcHsr3nE/B+Mh4RbXNwzn4Y
gaCOsV3g67rK9vMB+DWLU/2Orx6hefP9XQoiNdnmW2JCTmKpiBoRpiurNj+u1VSjr8NOO9CHacIe
4n9zre4cGLU5nlj8htBxXEkGJMT8d+Q3fzoe+QqDD1old/1M0fb+Cm6dO7zWptzq35tjfJnXvsVr
frT3r/OVfdGgl1O30BZ7PZ2oeM9rt+z0fHp95d+/IptCJ46/8neYjKcqfH1+P7+G2ebhBA2R+i8Q
L/mtgfP6GrnXmpHaZWL5IpL2ijQKn4c5/JV5numurZsLXaAw2XtNQFPEvNERVblrT9qjd+MC3F5/
taKgXbWfpn3e3dprhwyGDnBuJoMJYRFtPYXuGZf6hyu3/rqsW+GHvc7/NAcvP19fX5cvCOY/l/Wb
f/kPgiycAP33xXsFlwOeF+l2sTYGaTfy4dD5+b2zd+FtnnUEA754x2tP8xQ+r33EtbZbryhXdr2m
1GQr125tMcHN/EuHkkfTzPvija0f1Se2rHT3PGhP6hw/+Ef3uL5v5v/yyRi2OaOfp/lljVfVPqJi
Ae5fncdP9a1pB9TT5hfz0/ycxjOacK0WeIhUHKbv+lbC81hFAbIdU7N9eatnQfNerEISD2v1wO81
YFJA8KdVlYHCgD/xt+e1XbXuZIuHfq1dBZo16yfjwnEp+HzPNCv/dzENzhtk+nqFAYTzlE/l7unj
5u4DTt7vz335+bl8/d55/382qPhvOIJw0ZwFouwwIjBR+bJ/xy79x9OIf7/fPmzvn7fh//y3F3Rz
vxv1bw9oC/9pOvFPn/KPQQX6uyi+6XidIkBnMRhgHPEHZpqfuALJMFxVXF03QGP9dVBhWb/Zpu4z
rOBfoTjvMon6G2Taxbgc+1Tk6Rhyeva/Mq9ANOxPs9J/+sb/fubVdL3V5EVjcPxHYtMIcYgNJ9lm
qdAvo2e9VH4EE90snkSuXSQgpQilyD42jq2wIcxYDDGbXu3zRtz0A3ogFhhkv73J6jZ/97wpCgbN
RvNldrAhNmMTkITzEpupAUqgqlCdMiKEFdLlZ54szvR0aB6WVictzyOi8DQj+1ncjxVz3CJLEPbs
1pHsUNrHzGhupqm7sZz8MOclQ0wVjr7P6d/4aZ9shrKp7xszcTbJZGCF3KfTfl5VLHPXQJ5GyV05
UQuo/twWnr3zB/WSyaS6s1NrDoTXQezqAeA1E5IvTXpT1zPYB47FZIWo6ui2IJEa8C9uSsu9Wcr0
GVzKBWXHa1zUzklq7hsxY8qGhOO1GAiug7Ao02S1BMKUfdi4+IpFThEmbRlvrKr40SMJLSeWBkgZ
87rol+t50afQsnnlYliB7Do+gQmidx42mjFIdH6GZoE3NWJXFBEibq5DUleJfmu4YCZUJaatMcB7
abPTaKDAmjbjg1Y5n70ZL/uiK6fvpq1/5t4AYcdAGkltg9asOk3jfA+K7FdW2NWGERj6k9BF0vyn
n5tlk0TOIW0QmXJUAUMfDfbTVKcHZyl3cZ/rzMdlDvIj0cciaOOuPRYZ0xLp6NNGpHq/V01WMHxI
5F0/ecu+bA33YTQ+HSeOHpcot+eNp4C7WG7WbfV8Ipdr05gr2DvRtmLuBrmoGce7thTIn2Nito8N
VZ6Lik/h5r86M3Z3cVYsu8x1k7emntTJWsblyrARBFkEmk/M8rGc6tpdZ11KSQpr5gffLW490dxj
HbJTLonXlOwWncwmRautaPZK46jTE/++kNlJb7GhNH+00dpIS4VeE++7ZbnJTecoh/Zc+enOseQZ
Y/MV9La1Lc5Ds76pvOIW+dK96vOTo2pcLKkCHAoQHSxjbZFoZdn80LslagzmvIv0dmOX8R8o0/87
Af2/YbQGMvMfx+b/kX/+o/Q5j/8j8JrGb5g+r45m+C1gG6zzkz8Cr+H/hqw5Q2Dgrxjh2H+Lu7b5
mwOvxQAv7hBZ/xR3fbgvKKFjwW3w9V+kqph/RsK4JlggvDAdpMaRk0Ri/R8gKnPeT6Mjojiw8uRk
2um3rmBjzd55AdllZu61ZRV3ms6olOQr6wBk9Vn6HdXt9ZA6n53dIo4zIzwcX2w9U4E/RR4Sys41
Npqj5bwqdIQDhyUVdNPyn+CgDd9dcdt/A9jw7rErRJ7ZxuKJj2Fb/4BrWrJp8psoR1MmKd7s2Lqu
fMR1XaAwcj6MyjrHIwoKYzz0G4Xtz6ZJZyPU8jjUom9tzrOresiYmgoVTot2W/eAu5TcKn38jir/
gLF6ILOFujNWEagTUW24XZhXtNmzV0f2VQf0VrhxBx0DMTXdC1Wpnny5Hj+eIvQM+q8E4Ni+rV2y
a8O9mXXnbPv+Jz6IZWDZGVV7ZkMsHep00+Xde+Kgxq35M50MDYny5QFl181YW4j/aV4X4Hp770xt
ufUzQYkeqX0ZD17Q1Q4w3/mu9zie6mTywlbKr9owIQCP7PtK4KdceLR1IknlaJQwAgj2czWm145f
veugXecm2XWx4kh1dar+jBGjPTg3c8y1qTMGtZFEA3ApOJGruNtGbmcG2qeZKU6UXuEOk2thNvAx
AfN4Wy2OHuy8vMmxc7wviYqL3dxPsxVWegL0dDDRd5wZ/pgZthFVYYcSpGMwi9oKs7x5GO00OWjC
uI4LCzV5M8q3GZh0MLrGvlTROW8NxgHK26QlmlttR7LtMM1usp4vRxWrgW+AQpZTvXPMtyoq80Ab
pQpaDez/MjNHz3a+WO67OqYKrhWyarN7iojRDMMbtVl/VpnNwdbqfeO0tBS15ZA17SmKrXOk9O9M
tBfZi5DFeeja9lPPCvR0B2iBrbPrUhPdIMeKNr3ynnW7/+pa5NT92NJBBu/jDKjx7FPZlBIk5fgS
5eGSakczYhWVUW4dTL+IsBUyvW3ktOnJQZ29cz+V1cVBPAhmvmWZBY4H6iqb9pNlXqpap326zFeO
nZGzf4AC/TIaKxjT6JeyEEL3/fsR4pZymX6eRbGurUb7tGP/Nm/bl7ifnyQ2n9lIT3NJX2Yr201R
8uxqg7vpJhIvrdNPJXlWvYp8SyB6ohyunRbde3ds+k0tixO2CXsvxuKgMO4tiG/cHMbTmsHpKk6I
bT+biMrzshaV3jLfTN1w3aVgWq12CJCy/QGXf07NGfXlBoXu5cXxexir1dxurMRd8ZSnSSs+8Au7
nm3yMuGcBiMvA7vLD2Y1XkeOf50ZMOIgzbXRTzLSTamqhJOZp1HNZXYBNEixHSvtve7Hd61aVdXK
hi6hRloWI/ucOu3z5BWnoZKXCvHpTnMDc9aBsNJpcJq7Mb7VRkXAA4pVNOUvLZ6A7LkCEnZ99jI7
sCYdXVhnrILJ6FASA8o9WCOw2TI6iSo7+aO6L6P4JcdGftsX6NOYw8UqchVYafc6l223qUAAM9zP
kbxyrqEZZhvbj+m6DYIe09gGrtmftWV88jLWgdOBmXTmHydp001v+cfEMz+6pqLvlbFCxuqZTGFf
KyAHAHoT0jBvNk5j3V700WQJlGobF5jJDursmUhHIaAPt2+mcu1ZmWbW0i6cAPOX0dlW5tUwFzTt
W4tC0Aey0s+3gxu9aHN36pHuBq8cY58Ati/p7R8178YyfprtErzrKC9JgZVnRVTp5vkOLfGrIS0+
W624iobkUeS1CNKoYUOnZ9VoL7Uy35bM4u2R+E2ZXELpkuNViX1VdGmxTUbysCICtOs4NSB4gpAj
5UEYw0tlufVx1o54oTNbmu16K8yEXM/58LL4NSOt3qSJ+VRXvmLODfjQ5MZqBUgfB4WqxnODfpk/
Kku/iQoBBr06jDON1SzeOZ3/i6vDirdOzWDOm7pFldYqOipqo91HSXK1mHp+0Cc7O2luBGvcsqrt
YDlfWBGGi2jEPvcnJqR5PF8lmolhj8yOeVtX96l2Ly1pHzUL6R49RTZR48xye/cdn4lH0NbWdhKY
LFjDZu7UPer9EFHqaYXbIDVfaldTY//qtLtIdNu0yOZQoCOZ5leDXV7KZdoozO3CZI7px9aiRBg9
KgMvQzXCjBY7HE1zp5vuXeI0P8qpP5TMEf/EAiXkjMQNRH/JY//R74fmyijUdsw0cDDd/OWOHolD
WdgcmTZ68rm4Yl9+uKVrH6s0pjeIoFFDEbLz7IQxTpsTbUtJAVDB5Cg0KxQ3KcXN4n1ZSG60Ut9p
4PYrWdQHMXWwZqYUS8Uern+9sHSoz8LWwx6lH+lUWNRzRm1C9B4epNPuZi+h89dF8qprCI9J4h4y
BB10TUMVyh8zd1eVMdmIGt7j4VbaOxh+DQ3nCgOTtATIMJRloMDRtq42wxDzPv1YoXkvEySosH9L
6FtSUrzZMzsADfk2qGhO24v6iurquqjrxznCbwLXwU01mEjGp7eWuZ2MvD108/it+Y461lmPhwH/
TOn1GCjhgtjw950TH2rrQ1ojc54IucnoaKn+J5lS8OR991aV7i84IjdCL9/dNv6qvIFZrHG0B/mJ
JHyzixt2Lvybt5ElGYxiV5fiykkYtOt4dOvzeXSbm96CW1BmqHrEeb7ltamE3W1no9CP1ZLcxE7Z
hr5u/VjzRGF08bPRuhoX+ZHQgg7ykvdqTOarLREeSaeegXkrzllUWoHR5Lu2BzdWemhSZLlzqDtJ
M7kGmrbY7n1DTocLod1useN8M7rmzta7PEDcPttiPRp6biHgGxT4nfr6pa8tVP21brfUKVHF1/bl
LPeuh1Kb56Cem2mHqrZ3Tmw+JUb5YFlTv1N2vxugI19m2V56S5z7Be2OTtwnUfY1WM3XWMeXCNC7
Smq0AOziXput19R2n4xehqob7/2+iAOppyhoxJjwKJ2dHbtBtT5egKzQ9RqaiOtTcEFesocR8HaP
uMCy1Btn7B9dO/2Bf7arrQg0NrY9YVbkj82rmxXspSQBNCF6BE1Xm0JnyM4dUpSz3iKEQIQtyqoL
myE55cNayzlVHTofrHJvo/n6k6MZP4Va7SZgNFVC25ljh/FKX34VsQU7QqR9IMD99W6vArOdv6q6
vmkMijk1P9QVuevs4s04N1EoC6hq/ti4QTemT20NglyMoCfLHD6bAFFoPrltXm8Eni+b3Bv3cTI9
5WXzQYKzzewMOYuE1oEameb5ZhVOY3xQzvTT9K22Ud5wHOPFCJSGm4rdjOkm0upgkg1C6VNT7GTc
okkaNcC262zfYUWxEYqhKEzoX74lt0vZz3BwF+ZjdvWAWcjrRDoUNJODL4ZkpiRk2Fu6d8InXQaL
qXnMFZrQrAHAp8I+Nb6rAjF5dJKRzuwssRV1G4GS691g8rmPuCXd6s0caqmFhrnn7RIXnnMr0Q8x
Cm2XZZoeTJ14mPzo7Dt1cXa6N6mLdlsN2QtR+FUr9Bcxa9Omy6qtt2RI7Ui6zs6dyPP2xMU6Jvlr
0cqf1LZQs0jgHkVZmC+LRpD2Dobl9jguaEWQ9eKm8ZabTJl2AH8koElyjFP/XBnbpJWHVPoPVons
20Daq5ufyuz1IPbqL9uFJG3MpRfWtn7IC2bkvbfqnSM2HiHnEo0/uO3czpH72HAiB5muxpC0N3TI
O7eO1u61Vlih5mdt0EW7oYp5He3BqWR9GD3/ok/kVGSxobkk9daJ/O/MLh+JdNtaUXRg7kVjPpP5
JvLaFYB4MjLqHel3+maA6iSnCetW68VRwCQLRO0yuz9ZknJjKOrPvKeX8HsVmWXDVepeF64znasi
fY/Hybg22uElFr4X5PjEFGk2bZMy/9ZUfTcL7Wec3JeovXXy0gjSwrjK/W4N7/TY/NwP+ko8xqiZ
JWbN5CV2s7ARy4c5LsuuMrKPSU+3lW9/2mZ3tLNUD+auAJkjX3AzYZjbd1eiU2jMd8ODORi/jKn/
0FdWZt89UE7cyK596GyFWNr8q8ucr6Eiq5y8tNsujn3nmJkRdl7NcE73Q62tjjLrn3wh97XVEFeJ
la2p/eTRm511DOgK8yUSzcask91UTxc4153enqpOnAorN4gpzrUyHr0I05mh/85UBTRpfRKjx7/K
db+gaXTVcLKgKGZgIOHxvkSW1cHZ8D6lXVmHNuvLjZGYd4vzXioX6cGqZoKmPFK7RF6NOcSLVh0M
jS5a6zKdbxksNv6QB8I5q7L48M0Uw4Q6f8UC6zTK9FyP425UWr/l9YFLGuptXOC9jfYvaS0zli3p
rVF0xzQVJz2xIabSEVxvfcYitWXJeF4a9ZVrV+elXp7s3LpJ8uQznpczbPXD+mbyqX6BRHNTZQwr
p0cdJ5cNSgSvY14x/khLMh8NRLhXPykImcHoFLAie/EVM/IRPdUh7e9bTzZfcOyboDHc55Stp6X5
uS/dDwxw6LPVxpZeS6BDyDv4MDCu8vKnpIV5aFoTfPEwbmr72Z6rPPAcdWVZy6uBxRdaJQD4kgkG
aXcmB37R8hEz3/JbRXTmZHQjiZbHCLNShlALB5Fr7fUW/UjX9U5T138NEZFV4osUJvVd53tLYOQv
mK78msYBSQdKbME62DW+iMgn5K7TWNRt0pydEXnRWHzAfLlPDEtDumNLpGGGjS/qxrSyfmNHMx9M
kDu79XNiXehzeGFVMPkZOVQ27PwAbr0VWriMhi7yqDxKDNNGms791PnVLtLEW29AgO68BjGgAg2e
2Yjg/xVQ3treJJMbQpzE5K3RMWxzvBzAXa0/ZelyEXbLxhY+p9ESURvMD3Mf7fkmymIWUlOJHzuB
XRRvDuTB2kuf0jR797WHupXR1szzB1HpSFYqiWi2QsMDHtZ0izTAgHWwip45IF4aqq9T6qylZDWk
11ONrnXM5nELObxlkUR9ifbJaZYcgqVDrrzIN8/fz03+4CXVa2nXJ7NtP5rMe9NSKj13wMRHLziC
VkkEjFDvm+i17oo3P1V8lhGZobbNr5KZfnuMDFTilB95Wu7lgqjGoPvXsWCbYAkGxEWX35jwXSjJ
7+JpgRNEwRgX8lUlLsglLl+VI38VMbNohhOtmH6T+BAwO2NQ3Bj9YcAyiQQpvxm6BOBTT79JU/KJ
Qggdv2TYJnr8kkKPJSm0xbZNnmIf6rGWluxcDPXY1Hupq6c6wuWnBkOvRpRs8fG9rSxow71TndNJ
8Lh4V2Fc1ibqUtg9tqT+s665hz4VZ+lBOCtevKoPuyg9NVZxPdTya1mYwS759O0lzXiUWnnoR+cd
P6qrXlPNlTn6cjcnt3lpq+vCsA+pV8vrdFTpXUYVs5mEi4meiRGhl4hjRYeGt6YN54Rel2GXsL+K
GcyGabx3NhSxKPahLpvfFlGQTtAxbxo7XM1/N37z1WQvPPo5zebXapkOnljeXWL8ZjGz3ZLah0WS
Ak0VLPHUxu6iHw65WaMPNVDClNEk8BLHTUqfKLRiuw4QHVgBCN1Gn0+26DEaKEmdm8S+MSLt284Z
BFh6cyxM3mqkNQ3tjx5Ejag4WuG4UZc91WLg3hezDklfvBh+jRey3t76ZfHKlEdJlYZTUrg4OdEG
9H95nUMfzkhRsV9a9Fwqizwmfpg6iH1cghspxaXpF5hsYMMWCSEiJf2L4soOm8ZF3crdWA3M8bGj
FBZ82CbnvfXReJz7eVu4KqbhynRA0yl/4kWu0m+q8kiv9e42GttbkWaXdoiATwzpJsmtzzhyAxpO
8VF3LkbitOQIJUYlVWlvIj156ejH+StR2DHkGCxUK8HiOvfZTH+3trNAH6Py1BoaIl6RVrFLXovZ
I+M2oBT2KGAVnYIKIYbXpeQ+kYwgpsVHkOh/1Wka1hVoGCe9tLRTa66KPWi3Tdbdybw3N25GQHEL
i0U7Wc95THXfDKQ4cVRe9644xgtEH2d8HpJ2Z9TWcZDdbdZPr+0Sf3QmoST3Hx3sHC1zfK7T6TXr
x0PKK4Z5Ib91095Vtvk0mvEp8dJvf5BATKxQ0REkU4zjTT9lD1PdnC1KmL4dD1PLNU0X86iN3e1U
ivvGj2l52S+9vJ1bI4HA0W87Tweto4+/nLbb+2568a1QNyXdP3pcW58hmm+HaWljJNAW/T5NGzoZ
4FtqxzSOv7+25k7Aw+qmCHKXxou1ag+Uxp1WccwgxlSHwrf2Q+k+Zfb83i87kYwHu9cfacUCN/A1
REZ6deMqziSBAv1ggQBpmqtEP3TWyszno5CHuWv/b3nIrCKsmvmRGdiNn4NcNHpqx6p7lOOb3rzM
2vI4L8m3Lw1BA7WMgxQklDel16j57DKfsYCyNJYx/Y3MwW3OpDFjmempYpypkuWRMTewZ9EZG6lM
9kPkJlutoivpZnaYQ2OdmRwEUxrXoUS5a6O302uedXtmC/jdTFwr8YOH4hUGgOZW9zUautpdrQm2
TaM/kaNgVACTPdEL0EeDQ0qQ52Fqs5WTusnDKut/NQ0wJNNESknIx1TB8XUifi4rZJF8Ouyjs+7G
SdDOq7Aw7ptrrf8cPeehWrjfWIHDvRIN2K0MJcwcazu6ePSYu1gPYz+CcFrTYG7HfKfbbK9yHLf+
QkM/S6cX3ZmycJxotc2mvMnrKr72YM02q66Siry7RnOY2UnnZgJ2ZV6t28zUn83IPrY2JqtFx/Kn
WRIkGvWXFmPECEHbBjaYuufBb6/NfHr1nNS6jm9TSt/WuTiSgSLeifvW69vQtBNzt8THwpb6jZfY
T32cINnRl980xK8inbu3dlyi/WCgH0CEKMr+jpmG0OlCNq0FLau91f0afGam7aXkpd1kOONHT0KZ
ykvReN6mrtAgzRf3wexuIofd5cX+RaOJwP6Nk2BUy31rzEcO55NVFyqY7DWYKRUWVmwHWK2OG3o/
jiQn1fLPSSk6SXOHJAWh2JXVqfKHc5Q/DT3h3Wno/c7t7YiNaV1456ZPLoxuNn3D4KJmTWet3gc2
LyfFzaKSi7NYKIYsZKmmxd3psISiO2pqYM8iMb0OfgqMxdXOZV7uBnN4nV0niMbytqO/MSYtQNMK
b8rMInn2wB4vBfIBYMewOe3t9jrR2x3jYvTa+y7fNCNLZZqS08KuwXHvaJjza6PiU1q5tJLiUx6v
abuzR1hAv6r8/JAsy1veREDKxowevxLvKLWsT9ynLL2No/evuppoYY+HWuMRM/rL2djt46lAzk17
RDvgoppqZxjpafTHZ6dSQ1jqA2peBiVeimeIE9MUlntfOeeqo75HdsTmBWNVPxTDo1rsz3EaD1au
wmoeWITiE+GITyPX34e0AhTb3sbqthjlqzu8OZrA2bM92Lr7zkwLDKnkqPLXFpDjJpckDxvG8obM
Nr5HBhT17c51eNF1JcWEt7HDHbkhgCtKeOWp554dwZlCQDKS9ZbnyD5l/m40x9fIjb91d8TLi4eo
LLm0Vbs3pviSa+OzZbbXDFGOhgFpf9wUEWo3HGEldcXy3rX6X97dDEovSbaTt41JxnaVi8skUmcM
7hIB8XI3ZHjJli0/0lT6Rhf1R3OcEiAFaxcFAmc7eBO1t0g3Ij4YsZPsU8l9TpVzVaJkESuOXrlG
UqpMfVMY1pMd0Y6Ucp9U+rszUudPovg1Z+xWHHs5Bpf3KWNclj8hqdWY9WX21rNWkgU4c079LpI9
s/9f2LQedMmzG7G8GmSpbdx8eXVSB5V4CzFajgKCnOqYw94pg3nERPPTT74L3/aCRJg7zRnwtFgX
5QAfeTPN8YNnmufc5y9DZoFp7c4+IjJ+O3/70fJe9Fy8YUGfxjGgZKYWZxyvU4v7ZRU36UCt2q3m
bIbku8N103AsBjnW0Yrq547l2AbRkn1ybp0tp7lZ78wwujx5favkdM/xKCwMcodjvTTXRplcF/Au
M7/fVj17SBsPzGS3A+u3dJjCqPlXNi9hZaTfRrU8+qp9Lr3oXPXOZxSx1OLWue+msdmOyvlsOvt1
oOHBon2QaXJuo+ZWW966rtwCYbpvZPfiNPEBs9prTYwHN+Judel06Pv5eTTSX91gn0VPP991UN5z
rOyoSdodFEp3KkpOetSP1wp9FHaG2vV6feVUXFR3ysl3OF6DodrVrmVuMst7zK38WjfWa24ODS7e
arsen7YpuwMdt0si2s/MmQ36q8m3NKbnRhf3sd1tC1a0HennjHG0PoxH2hTDcb00TtxeezULp16G
Z2Sr0AOqijuJIFqeMFuyRPnYDFVgaPqjSqO1HaE/uiUWJsp4d1ysTzVz38cIwM68qcnl2q1RSGbp
G114TBCiJDAS5KWS2Tnngo2azsvjZHhnSofvtLeOfiPuGSYGSSEvDrGS+TZv1UdZQjZP2LvfLy6Y
5SQvN14+PvtMuWJKxMEEraLRD9AZKaxBYM7Noy8eSyFCP8IhcDCPrazmoNPRb9AAzHhFd9uo8XUN
FFKQ9ElrflRO/BjVB6NNLjUHYdX1PynP3EZLgdOqfb9+snzR35dJfLY50KYuQ6ChveWTUK6w53wB
qdEiQq1PLximhzMyUY0wryfBiL1YUFBSot6hx7toBxKDe8HgIBEfGm1/MaUX0eL2beBPIrSrGXmM
LB6faXaFc/3ZdhP8i8G+t2Lx2TVFGVoGBZ2+oHUxPJsz7eO0Fn44ln24pqZ1zaKtuj3t93drmp7X
K9y3XFHGCxxUAWqO99nEjiffZiqfxKcoKqMw8zA1L8tjHRfnIfaAaIuy2zWp8LfSRnKJpHMo/Fcc
b+ubfEL+G7UWlXpxqMt+381mv2uZ12+WFhdnQ3JqiBjW56habUdGdeuqP0RO/iUczz/Xnv2vaUP8
6VH77/Lmo/hu/z+QsUUy5v+AB1JfZdP8CZrJ4//AAxm/uZ7OTvF1GwkIkua/AjENwJagLX06Tyso
CBvXvwIxV0CQ8FwwLq6P8K21iuX9BYjJj2xL6OsTGXx/Vbz93VU3/i7v/sDKoPvLVf7b3//eLMuw
/6we6bJFTXBKYI5WD1lKohWo+XfiI6avtM5u0JmvtWuCXnlW0cLUzLbsfZm4dIDbAYXvVJXBooO3
aJu8PIr2CqxAeokWbT+4eXeQrbllFHgFLKq8WcdjsvGMTVPRE/FzbTvb9iaO45On1dVJH3ukYiRl
FfMO4HNrAcQInSiRbhlrDkEslnMqpzGgv+vtfNtnpDwNvwq9ecd3+hMZPVmL50GbL1GVD3uXiToa
NIwovPTQjIxHdTs7kI1HCKoFuUKvqxSTftHQ4muM9F2zzT36oru59qdgbH7V5Xg9yr3uyovuJNau
TOzL0HdxSIV2MrxCowou2XiSVMvob5ZRfkd+vqlLRt9lTPlSkSsPueacs9reFqarBY02Inmx6veY
ZtntuewYJnZMAbTe3UYeiNBUfWaap+1tbSgOkzff5+pLLwcJ/op6peTs80fij+Fopxl9LbLjvNL1
m5gcdVcYM/1V0S+B/jVFsQoWOw6bKe4DFH2BXfZElbE7NYZ9MnQL6TH87BkFK2Dm9baL2iuuCWZJ
YxNvU9d6Tr3HphVRWK36c5ko9kB1gjrVy3t/Ke+MJ+N/kXcmzZEq63/+RNwgmdkWULNmqSX1hlC3
WiTznCR8ej/l+Dvs8MIR9taLuzn3dJ+SCjLf9zfmw09aGu/NMjtJX8xwc6ueozF3f0inO2jK3k9D
SFBgMWsqAizy2UrGurBF3khlt9j5DFsEiW3nTQXN/4Os8P/H40jwmv4fzqN5nP43qfjtD/zXgeT/
R/DO37JobFKbSar5HwLF8D8u2YtmSIS1z7nkmagD/ytM2wn/Q8S1CfCA8s6H0/6fynDH+4/NEecg
MSfXF42K/X9zINm2+7+p/FCek6NDZbVthS6Lkn9LuvlfTqQiyycZbLeRDz0tbFhDmScI9mbUXMhp
rS9aF0ngvlvs1FO6rqdsxbvi6kuqhIo8zzuy6/UHv3dpXwGcWbPxt11L5+B0ObrHoDkHM8ePP2Li
8QUTUt5RKLW5JydLHzKTa3zOgxiZ76/ZrV5N9oUJ1UgkpWcmy6Rvt+u8zzKMHUuORt3On5RTP+lt
xURm0QZf5vOViOGvNJimyGKG3WlV/g4MYuHGpScZBgDJfaxr4bH7D2Q8hvjL6g4CZWjcgy7RA0wD
gmixt9r5vao3jJ8q/KEgnEZXLyOBpH1AtxDVXiPuUZTi9UvDk5unNJPZCKXDrsCa5YSoDvxJHjVo
3y4Mz1LMxL9kb7CbIsifF1RVTfiAUIdUfJKFWZlkD2SXSH/q78Zue64QEnievGfD+VU3fXoQWQlB
AqpoTx+Ot/Qk96JZ9wrOG5dE/0oguQOp3ueDB0NtvmhO8thfh+ZQgv7UJAwLZkx0y8vV7fwgMsjj
iydznmMDvrzNYC2nYRqSypbE8S9eGLNh4RBt6KNzLHIWlWxP1kRIZUXinpjz5pgvZVyQTBjXHd4w
Es6y61RDSazIm0ybEq1tahnXg/VJmbWIc3u75tIQcT19NxWgtDsZP/aGdAUGkMutLLGlreGy8+zW
uvqg0EkzFQHhgc3fPAdrXUtSOFNJv3hIw9eQcpCCPnHNGOOW2PrcFynqQWVtpzA33+y6meMyR0Sf
toI5F6CU7CbcfROiK0Uw2kGNo3Hksic/kr/JbSNrM0g0XIlmt+Spnbg4A4VOzC8CrGMN2gJwHX0v
ZPGqU1Thk//sy8lHrrErvYCfR5XqOG/H7JYsp+C+OsOb+Q4IKVWZ/xRYTbi3t5QWPzs7jvmEvAmE
f2cSmor4Z0Aw0Egw0kAmgVf+S61wPYms7yEjcicxRDsemvwWQkm23FQ2zh7IHJntpNw9upRH09bQ
hhbDhFNWlFIH4e+aYR08ahJv4Va8y9uCPqe5oJcRJY2fhMGIK9fW9CNpJKmpcKrTOi6R9jNF8Opk
n3sWGYZniLO04vG86THQ89JFslQhWw5BQ6wKsVO2xnPo0BWxehu05lC2e14cFum+iJXdQZ8XAx9I
Zfv6FvWo0Q0bqONYZ4Il7t2FC13vKs3UIgky5c0ZX1c4l9manmDjgoMoi3hC2xMPuf3XshoCnzxi
9byCmvTeTIqadCYCugnT1/Vji8IsgoCjAqgaYGbyLWnNlNrpCdNC2E2ELlrVmJhgg52xdfEIxH6w
Slvve7IuA5TL5Fc/622Q755ZvhV8fTHbTXkYzPzJG6i9QBuKbPVG2/Qtf8Ir77PSOeoM5WQ3u2Tp
oRG4SWZJCVX2odxmC0KyRGjDMei5mRWvPhRqH6BP6HOEE01afoyV+JIhw1Rh198V6ANCGYmSokBD
MoeGFdvhuQiNMbHSlAhPD8Q58LK9VubDiumFEEObvWbBkOand33xPtjdoRyK4tRZ8tv2JDGHbKBA
z35U9+xfLpstybOvljEjQeZo2KW9jck08O5F7Zj7ecK5Ag4QN2GJzyMvfjmtjT8y4zUKGCV3a1l8
peA1ZwtGWpT7uV+6+9yiCqlIjUur1j0/JNv2KB4KilBtxVNmAA4KhCPAuwS7ci28V6Vl3yCTKA0J
221s/TWnQRillo8Tv80oIsHEoaw8Gk35rGfKL0uR5VdW69TFbwx+2ZiWF6mcjNF5yKGimj5ue5g7
2WEOqlmYzzodLmZgQENxSAcB7O3UFY9AdUxbDdrGKieit5okIi7pHhGlG5xA4i71EauNjv8uQDAP
IfM471rPdN7Vp82FOUJWOoj0WPVoMYdJ3NUATXFQqfxO1A+D1+PND5oyWoEkh8A+BwbhpyaFEsQW
Uy7oVuOv3Ht3ob0chPs72+ybk5rKQ47WYj/h5enXKY8tUGGgmAwtjvvcqv7H7CX5BtPNTFWZV+U0
lLSENCJq40/rhhC2yFlHCidExyw4uCMPUjg/FvN/f7IqzFsulGxLN+mwPhgN16blFg9eP+z6dTmm
xnaf+an7skzXoCzm81SsPK6WhXjI1wn5ty7PEAqQsIFz4GCAciIJ2q+GFTEWxZ+uQVwk0/w+3E1i
gsXUa7KtfnYKR1qBWrt+4HUIDjq1fyYHW/FsiE9Z5ktsO1QnjN1TPmyJ6Ek1Q6OURtm6HBh8DmWf
TfGU2bi+N25ud0QPodRHnt9oDDVg78zdOjINcsNS8Ia8kPWp20wZc3AwikxRnxYBwkzzIql1JUh2
qtyjaI3wUOM7G+cgjP3Zprd7QwgxFWRnVO2bKQZqahueApnnz7JtijPy5X7vCjlHaX6Y6mxETN5h
VPd5rAPEoGJ8ssiwM/SW4OJ5zPoCEJEWtHp+c7rU2OOcO4Dl/rHd0WTFYa8rs5mgKtXXe3B7NoVS
n1fHvbKZvjFllUbxvqah3i18A5I5ojOJPZYCw7jpftlupXdBOn/5I5L0JrjqwB+P2sH+3fungdz1
CqFKmvdfSlrXEdDo0R/ldWrF+zoUYeIqNI8IPE6dmvyk1MbObpt7GygoySdxaXLOgIUM3eEG+ZRr
gFPCgc7UuA0idVOKrvpBWzNpHBNFz6qIS87BeG2r7DjdAH8KQ8r+5pnIA7LsVv/QS+wAfBPWXtMY
1GgscUg2kzmrgmiZrfyEBn7PpWQwKnnFMfVR9KNTqfKjWpbgGHr1tiv7JN1y8+pSuBLnS0bKr5j3
RV2lONbWT2YYvGMZavCuyN83ZqAxg8GQaVMcjZuGPR9p2ZibH0uplyxDaWPZ65s5jgCeZoZwUD2C
Qm/RbKHNKs3lY1vqILFLG+VT3yFJWVYUc3XmJg6g+nXjAVutaTtnuW8kCxI4uGXeywXKkHh6Inxt
UWd3jVVcCCrG/rKlUT/Ibl9mNTnkW+WTqNo0kWE42Oy9/B7uwTo6Tivj+oaUKo4Hlgjjrh9X4g03
iGIrpc2BzT2yMjt8TlFUkUsLgNxkv6bGfJvMX2adZWeNk3vC8Vgs2FoqZ9xhaehOWhREzpCVjxrC
PYsxG3dr2722IxN8NyBZquCa97cuEW5f349Z8ZvOpyfZC38RMftt6OzqAAjspSewdYb1SXoVF8jW
2JfCGPSu9xDaWU5H8+w0PhhmfWjqkbSUlC/nYURSlkEoRbqvywNRANlYnRCz/su64Dq03Qwn4yBw
877qyUyBddMXSy5IE9YS3sU7riZ21WJw301Ehdy1zaMLuhK5nQAg3DaGDcwbaXXc3Ood7wqVUhhZ
d+bgtLFjqkOY6b0fturBAdvgoS3vtuLmBqABYOOotcf+RpjBdpda0DQVYiFN6xodhJOve9O+NFzu
RAiihF84OVKDy19ko3XG/3gIyjyamMmwBTdx6WhOx2KQkVVwPC4hJO4k4TQCf/iLLN7ElbEtoPcL
WjNfRQX/V71k/bGCjzkQ87+ayJ7HEuIu9WzOEq89OzdApejOMyjLaQnno2F1SK98h3Nv4peGFSkZ
GZAT3hQoVSU/WvMEzdLsp7Elib0Zfgq3JfRiQp4BvUTmtLZ+XDTmyHTadYeOG0Sco6+cTc5lLAfw
aVHd3GT3pdMkyl8/TIWXNg3IXpjbB2OUEOzF9po1WCPDJSTIbkUPfvsthDI/ixzPAHrGQ9YQBdjb
SObd19oKSPmp+by+Eb47xfSn7LkNF3G0+xtRVqc/tzl76KefCvslZ40DLA6aEbfScmM/PM52Sg+1
A1/gBgXxxV16tBb8nAaqJekEv6we+rhJvTN2WAV7qtjYxMuKYCapnfFmBrIfS+Nnbqbfus9OBfsB
5Tj5AWn6vV9f+lWvh6C+Vq0qj1pOV36d7SVomkM9YEOYbOfLYENOMJmf/FvC/rg42HCyZ9tnnlVD
FYlx+QrC7YdShwMsNQFXQ+vtaIsQlAAxgTdtt7BqVVFvMw/mUGg7Pdbo4g0goH61uSS235UyjsIx
qgSj7hkxeVQuRX9SZZAeio63bEjfjNEpk2lBc2CQ43FTVg+miibfTkIlwqix++eR0SfOpu5BSjs4
LpY8th6e1xLz9s78tGuPT2OT7o8/ZNpJ3/2HCZj/bn2jIsTio332V+QpqIy9DrKhXuV0UnU3I442
n2cRLheXtTYbb6kifheldbOddFZ8Dya6bX8h/lD7WGjFanwELhKmAruaPThcRSV/m+pZi6anwZ7m
Yxo417L17rPQnx8qGxWLMI2o48CIgldOQ0IcJGXM64YzMigHKrAy0SVAvvGilrdUFyS5jA3pHN7A
8jYMSL1WtuJCmSXx766TWLP+xrvSHjxl3YvJLS91N+0tlanHkQn/oVevInN3uSiMVwhSM3FyGpoc
W/+d/eDecMTjiJQa1nue9Nk2kItWWSuulo/4a02XZ9sw34Kp/WsPOdFKPWfKzHF26ykxtzwZ3AF7
IS9PUAd/W39gKqjejG3ivBnnX4wx9B9aTA6uDHBR3TBDO0T+7mj/dsEHJ/x0t+RN/TC3RtzmZnrA
yPplsGYgvjm6sjsWjjBQFNX7oeJLrTes7P76MLsEn4sV8d3oVmfaFzo8RzOsbJYWFys7bJvDZlWj
TF8ddlcDbFlbTXfOnKY76Bm/pkDzhDTUmg/MbS9IlKcoHXsAA5v+d1F+CtvrCIuVdVLkr8bi2Mds
sl8sdGeZqNPYt3WdTJg/kSmOR0OPCGU6ulP11de1cZ/Rv9bxcRrVJGYXXnNNhQSKebHPz1s62bzo
01Ofb+KOgHUiwVkc0W2PHHTlHYYHNMR856BH/cn8zmRKR2RxWS1pJTk6U08aBbyRXyWOSzVJc/tS
vDxwUSNiQJsaZvigrOkPr/Bv5Siv5EIuUTdc7Ml7KNqbtLn038u1r3YFbAEXpVz3WYgAyfELkSxa
Jg0T117iU9o6+0rQ9NUurF/hyiS1AtkMM7O46j22gwKHRDafRr6BvWdkx4D/bS4xwSniCVYJQGUI
1d/oCRKBZ/Y8z3TQ9djeXdgoxI+YCEmaiBTCw7LSaUwJjYM4bPjYUA3tOp0Xx0BFlZmlJx3sDdc5
GsjqM2/8GeGiHRMdqcpIoM9AxB2/xiyq7ty8P1VK3yM/4NR3NvxKU8cuVaQfGRLHXZ6ma6SW9WT7
FCwUq3GpvPBrrua7bVzHqNf6PNOXimNiJ4E7d5YY3mskmIbPWRb8K1uQ5xw9oMOiF7UmoEvthGQJ
CQKLsOZ0bqiQtuHRQrJ8DkSJArvJs6gfqbH11Nu83bMvHkdIgNjZcu5x5T95uT6PHFe4uajq2Ib+
YWEAjoiP10Dd+G/dTMcDRoV9HxYaWI0fLeUyN+RAhEMjnqcAijqsYABKS8cyp0WiLMVL81TYPE6t
X/wOl2kvDfOpbQIX4bICj0iDT5Xhspu549J1WBKWRALW6AnchqG6LLLcp/BPuy30vlyKP+z5dzDL
Y9PMbx5rCJNafi5aQSQswoINH1NY04Q98sYuXPGl8GCZ7Zbt0P6uWaTYTfJt+gAvQpVt4uYp9JmP
t8dJjKHNCdiK9R/aQ0JuDy9xESSjShAtixYyysqKG8XJi7058gz/zoCY3zlu+cDzGsZ1cGgpR0Dy
NFuH0Sg+1lH+rNAjVC1V3wRKvMPCz2c3cH8MhyRp4DddiI8yLBkicZPsRmMsdhppLDUzmK/qMHXp
AKF+Bd8FvcaXoJtIOVX9vZI9AninWfaBN8pDXQ4+MRz1xZwzbKdl+exnmgLeLTvbJXhh2HXqwWQ6
3jS1SkY1RAL9Jf1CzCfESKAlFXDSfvbQBGxyHbrQnRLYKrAVkv4RpMzjTqyyCqIoML8KqJmYRwZg
Io1GTCiOab36Rl+QaM0BMDiQ7lPDvBVYlwknM7qVwIN/kSd3yy+uCp+qVouzEy5/y0erapoPm6HK
k882cBSKPjONe1m/zBOFSqIuTzONCs7CyWAF+AobulNhk8ddaPYgF1m3Jc1YSq6z90xA9Yezipcg
aDHF0RohwZu56LDChkixBabpAt3dOXVD5If8O9tMbdX4y1JpejYiciRU1Ivb6+nJb99vXrBL/3Fm
hIZeye+kludZ/urxs9qpeVh7ymRsF5U5E/6dGf7oCpVLZlgfHcRii9iHRx7iLJt49qDgbUsZ0ayN
xOGhuvpArUbBMef7FUF72PNBVZrtOM2E0BnLuKuHE28xokcj+OTjDAe+fMr22kObMqjbWZj4jjjZ
eDhCAqMkHhbTwEJpzPkMKuHCTi3LZcr4fKQlXIVT1LHZ8zQTE/N3azmQcsp4ovyW4CLW7zLbuijs
7We0Qg5ajfkHjdoaY6jEsuG7h6VZz6be+oNQprErtwbeM3D5GwvEmq6Bz5mMAr+8TF0lGPHC7zWz
0SCp6tAvilExRY1Ucgj4pJg8oYu2zrzl5DK1zkcAvHBPOQ8uakcj2ffmJAyjUgANjq7qz/Xcx+Pk
4SBs0X2Xy6ce+t8eGL3xq58j+DkUg3iXjiPu9y1/VMaUc1LdzAzFW1YDo1apjG0+BBj4R0bYDuTv
H79fPzON+6cu07fS+6Uml/HdRFJYuTmGO2S9s90nyjJBI8PmrsEqZQLnEtXNacyQx9u6WH+G7l8q
bdCVCa6gNlGOKBXPrnyjpAZX4oKXOh0+Z2mhiLYQXdYj4DR5CdjflwzoQjx1k/ndg9fXjoX4FuF5
Wxwmg6waZT7LIcW+3r6PjlvFai5NKt6zWAtxzFoqsG/0bN/gswO0Jbh+gPGZmuXi8Nt4dSqicGqX
3hUNJqU8FD5tVM2rvx+LngoVOf6utcv+4Id0S4VsNhiRFjvcLuuSnrlOORluPG2J0YEyz9hch3dl
NuI8YDc2hZU/GY335JblKW1u369rhRx++h6Agm6UraYCwfN3GllTaRvPVk3+TMpxQkdLfdJlm5A5
8BS86BblCejaV2AI9pT1t1tQJsah41K15DqcXE2Y8ft/WdBx9pv9WInl2Fls/0yi9uwcSqCb9pYh
0Xr9/SjjPMzQvqOa7H9wVyXDQvtYSLJQBO5ycsVwsbiz6Aqkq8r64yFxWsyhjpWYaLid9i4le8mY
e9ZO3S8tx0NZH3AAti9TM+KNLzKFZeO+kselqkFeMgAPs/6pAiKUwBOu+WQRJZn11TUP+FGX6Rjg
X3nwt+AzVSFKvgXlE1708Vhwf1igKS+NZZGIQemXvSKQ5jdv2KuM06kMT2v44DnzEsvCm/dOO6zU
xYFPZQw3WHYZOXZIzJrLOEA9K2Z1XWwBQOb6WED/LeHUn0qzfttS038OGuRkbkbevjU99oDk5yrH
MTXXY3OQ/nYf1tIHWPc/LVPPd0MryFqSd02Der0OIETUWHwuU+L17oGDBYVO1dp0vPE1mevr4Csb
FxhACMK9NB75ZYyzefQW+ZL2Zh0hxHrwuwxPpOVcZ2d+1OPsJaE1JhMCnyStw+KQfYL44xQiXkBC
2RHNov/gsfhphYUedNTHOl3eg2GMMR38CxrKfIKGz98LJJizvM+Q3Me0eZ3gmsR109OnP3Z35VLb
SZXp31uQXjd/YVAxugerqI9gGtjcMli7wRlwsVjrMZAl1bKtfhhHgJrapVRQNCqpCze9Qaavugnl
Y6c5YjQ3+hFQmzbGdecA6D73hoaqaWOXGpNoKy8ZSxsErBcmc1m7Mf4nN5F5GsONOgEAeFVlOAND
JxnWQHDV3+hVCiNMFy338OZUxtcK5SHm+h8m8hP+XixlEb6ZVh5Mc0EzajNTdVjaTnZP2yimUDfe
AjqFalUBNfO8KtiuPy+3bp6LUTLLtfZybio0Eg3u867Lb7ORg8IrIMbQYKRcuN5iLqNHVdwKCbLW
/izmqz9niSvn+qmrl2Zna/5sBvGLpwCjWiDv/NV7rmaDBqgp4+Ke6NdDFcvMN4FLCuOnod8wNFfr
6OHyRmkXAt+V/dWplWKlct5Sc/KAZorg6NS5HfUSO4rtWX/t3lBJXq3WAV0sXXe+Hh+E6UPv5QX+
BxEkoaAHsxhHegEbggkGTMfmTld8ys6Dod2WXp1st/wKmd8FYVNChBoJDjubyr+US3X0zO3NalC8
W0Dru8WWE7tgHnGuYEfLzL9r6x+6AnPDONjtgXH72rt5w5PvIkQjQabmt3gig+E4uSFOlpCfhLvK
II/nBifUnIF0Z8oWSxGaw3ie/X3fp/l9GgSnPEhfhRu8u1l/FUMHBGzRhQwSN89Z/Ty55n09cJoM
ejlz5g9xoIRLC2BAV+TiXj2noY1RIne3+enFUEAlZ/i+HIb7FN9LaJwcN7vHyQKYboxX1sv8lGdA
ILPpfi4kexEvZ3Ehl9OuL6sv3h2fZAKulEXYT+gLvp22t3hWmwecclPL859b1nBuZiTBnncN5ahi
D6tw5+N1vdlAbCiCNC/+NvlgJQGJc+jfccs1In9BpzFGbih5zOaO7MwWrylM6cmtnFPjmnXshPpQ
VM/QFe/hRI6E1EBu/pZZkGjA3r24VSobiB27BrBWUt8YpbBJbMiMSdzSFX6c0iJcLzD3HPpHlGVX
a9TjUy1xfjwN8iHMkIrn7BdmWfzmXVCR8vMXI8/Tm7QwPGj3yXCx0+GFimxRBfgtVi4uZb6rIMjj
UQOGZrAHjsxDtoe2gmHHrMAYIpZG7AO3/Fglnk6Wdx2v9rZnqPYfvND6gEsMk0mYV7vKn2e3QNw6
m8BL1lacm9U8ATGuV2VnFUtrh4VKpvZjGPbHQBufQ8g5McBaRRj4ETkhJDVBsB/zhWEPP/ka5bxK
US5/8gXZeIqShGzB355Vz1fPNxjusuZLzZub4FeHNSJPD0uwM54WLknNrxcF2t8tRFdWheqaGx0m
WZt4X9nZHyFPxuhUvyTNclEeLn2MCWBMstypOH9jwwmg5P3ZjBciCAfDhI9ucnyYMvu8ddsEQBVj
cfaCB4RUQMadpGhnXfe10X83JqMY4vCeELyiSwiqANKTmmg2ryFvwSAft5UUKXJ3bapM/BxkwISa
rlqawwOmmNAZ06Qc2J3TVUSsRZqpa80SX0+xU7B4+rTFB9VnWfrmqert4jCX3cuQGtDbzYLwmTCl
smP3lGBm5J4Q3Cut9dUuhIj4fPXN6xi2f4dsfm0kkyyTThvzXZAh2JguERfmy+gxZY/KwKaOz63G
xAYbQkJVWYPnUaBVnwl3IN5Aw4FXk/G2DcCO/eIleq3ITixkm6BPAeTY2en0PWI6WmZFvPjCYNX1
Ok9KInnifgJ291IT3CgYJpjK6pSWnXewNKy6iz4WJyzlfyaSkvxl7eft4BXjgWXQOnIVuqpOzMEr
YwfR9OqS8lgvx2EouXKa8RaCtDkRg9x2oPR+21nhbO6rLNv2IkRDNxjioIUxgs93R3KC/mqNBs4z
1jDKnI65d86wKGFjMtfGOJdmWO7bAJmNXd2UEQ7Io8Q6iLil+4tHiShc8rfAhhAUqXUET3YwvAGs
Yqy5GZnhHksZO6nDBOzXPJ8B44bHPpehREgd8Y69hDQh9Aj7/FZL67trExvlv8kTy1lsdMSr/k+6
8UzqdntqoXh2y+SKO12uT/jqGcgvUlcXRmAEBLn3nIf2P5WWATyWOFvTudkKLM2VMcXbTYcw1T3r
epURXtj43wh69L5J33NCzCJjNs4Bpm7CKCZn38+naRiDM2Y9vbPVpiDoQqKTJVk2o8geViuVp76e
k3VgKtKS8WbmlSwM8P+6hHv2wRtuusLuRpBnnb8j5ycaa58zp1//hGQDSFGtd8ZtKKkWfd0a4+/W
tFbi20xeEt0YmTYo6S3jnq+gv5injkAX2AF+95vazmuJHVsJzuRGkKfdp1/5FhWYRO/oD03jUEHO
lvWKiVK/Kx+DH2FdR9l1aO4Lhfvj5gi0tCaHt7LnQzgJ4uNGBpuxfRociauAyuHNdfKDrm6aEYVQ
h7ZtYqNajink2jxHe7V6RKWYirgve3yX3AZxkBawnBT3PtV3lGUZ5GO4GwAwRgVwDvBlzVNQEucy
wWLaORrbafE+shqWs+oGNABbcSxclhr8Qh6yNGxJRByEMDfxUBHmBONVn8KMuWqsvHgNiSDqMMcl
vQWm/Rym4/jS9m9EV1zlJq/OXGxJh54s6x7WoHYPszH/gFn1yZZ2oME2g3ZZWPtiTb/rwbG46Ze3
Eo+zclB89NAiqtsYXQLY86Jc+XKwxCZSflieO1z8ihufADHXBKSZXIsnsNmmS2/Uyap+iSol991k
sCbVddoVIndP6CPO/qHZTMYxJLEEdeJjsqfgefSGZxurVFH6ZHRztyYO6hqQQJ9zat+TSj4UQ4gx
BoDSQ1sls+5pmToIKgHSw6YAwtIWj2FqYIGB7otyH1bQhoU0Whx9vdFRs+bMVWySFZR0a0K0jhWD
Fg9kjeeIKp6LgmJM0xF3lmfsffhy4h2KLAlzvmaEfofct55UvgwgGDMAilwvggNItP2lnLe7bLDJ
xaN9++xKl+zZtXpGUEtPb7995YRRHSTBXmSzXKVe3Hs0hk7TLNFSmS/LHC5XeNQTusoJL3hBBKMN
GjMU2x3JKWSdk2sRYaU+rgZzdTotyTjdeuWmS9YyPqCouNGUhUoCQbDByH7l1wZPxe0VcgSImuGW
SDJl/ies/V/YBrudQSZI5Brtxcyql67LiHT1y4gOaCspBI64dEZFwhcbpNbyG5XWX8MYvpyeX7LZ
2FyVJbmvCO1I3qhO2qFDzso6lIHuv9Eup1i3RC4ZafU0pk1+GHiISu57kHznztc/7c2VxcgrgOUM
mNS2X/dDUWJG93oADhlKcJqzcnX7kOLn33kBX37RHqu1fl6VOpRhtScR4I92RvpR8/y1G9GFMq9G
nBsKR506967Ehz6ml7K4N5XD2OsVKq5ESn2159xb0CqU6OYkrJmKqW1UboLI4bdb6xgGl5C59iYw
twGWU1ryJo/qWU7jXdvlBIw5Azev171ZPft7U7sv8zDTw03iAuJM6Fh7CRPy7Qg6ITwtq/cENzb3
itQ7YMqJzHjDT0bLDqmj5jsIyP64lD0hw8QQngvzacj5NqGgwYi6zD9g+r70FhZTzYeM04C2dMgB
bl9SYVBEwOqC2mfkIdMc7jCsFt5aXmZuP+UgpkunmWA4SV0wAYucIyb/bEMLazJCxq5jOnE7falF
3IcuGL9s7KPlqSxRHtCeszRtXDvZW9Muieed3bTtDmohHy2fiXxfvS4xgk1ci4b2RE+rZAj4U8SK
sPrZ1v1ckCEZYGASk/3p9dXZRQOM9OvvappGYtb6QMxUeu4Y3nxv72SH3iPAxaiad0uAI6OyJFh3
PI3l/ILYcW8FaY24yXvnCRgjWW7fYa4f/Wz+7n2yNSrTlCftXzrO3TuWMwMDs7n4R1QyJvPBclfc
AqENyZZoQdQJZyMwv67fl9w781PAlJMLi/oSFnoqr8GAgZ9ctxjW5MGw4NeEk1/JM+vx7QGOV80x
zYo/xaYioFHn0LQr0zmxKaTP2cwyHY32fnjKF4BPTUgOBsMQ5Sh7BglJrYhH2rqT6rYs4EdkVIVL
8gYSClvCpfd+gK9Ct9WThcRsk2t/8tfuuPI+HEWwcnyY+jzZ96pj9Ua3cSO1/K9yaJnBNvQKkLzs
0rX5x2NQMhoZm8bWRgQMfwGQLnRnP1fgzu4oSb/cZEA2oE9+t2Mnxsw17qQZOj+vCA9meAlWiU+4
Dh79juz/XvNsC6e/bkaRrC623+2xrzp52DxB8tPAXo2cAd9gJs+jtOeI7Mg3gqnwZDOjceGSUrj/
b+ydt5LkTLak32V0jCEiQIVRKpG8MouTLgVWpAs8wOnT74d/d83uFa6w+ooz3T1TBImI48f982G1
SiTuZ5V1/BbigVi1KfZEFW2GSqIWLQ3CfN5Kqsat5gb+YbaFpjRF058hWZ7y0hj2tsDubQCbFMY4
7DrO9JRpbA/4vNhiriUUXISXdc3qlrSpYxcB6VRjGeI4Kw3dP1frNtL26coQaRNw/XuwOb8DEwma
1UNyDv3YuGpcewc1YOiz868OsmxgOxOsP58WjJhr3EbSsMwSqlsCS/DBYn0cNNxzfG0ejGZ4KHz3
d/2DPE2nQwYaaJJTRmWnJ0+xJI234A5ZiOt3OlP7JefAAOS6xb2IbzLj0PAguJXqL1baZa+nCcOM
+5kKrgjo1frI9hETnZV3gbO6grzYv6KPb3KSyjdhqPDWs3p0mo1sYGQ4yfAu0qpd3zdByZMKDELc
tiVhR/Js801WdzwFRZujbKkLFL9GeSwydB4AE4b0NbfVLsItDcjCfE2mCQJXzfwVTfqoZkoHcdtb
xLP5tCRVdMm9Nt+NwnoOkxVMEkVq01ryjLpe4giVCm3Bhk0Ay7Lu22sVFWxaQjfkxD9lU3q2POcp
aiB+Lc517lgOhGnds9PujzHm0gPeD765Qla70jJFUBvenouzi4sy/0nEPpdNduwma0cDMPbaZZr2
nl5ZWXSs+hSkEqowdqYrDpMezL1Ku2cnrHhR1OmhwqsIPwHAwqDZTXAv5wVRBz4p8vMsenlwa/uU
2ivzgQsogHdfBlBneCLoZG+G7smeYAHP+P93ygaN5pEMKGs6MNpheMODdYgY4JZW84qAmc7yO2C3
KYzvDIrjsZbRa56APg357uwBRi8q8gbkLqs8z/+UoSmDyhg4BETRntqQylayu6xrwIZ38lpmbnTL
4/ug7UwyxztOYM/+rhy1PFQ9G2R2C8SW0SKZxf1N4zj1hessVghIH91IuybmEbYzPsNG54AzX0mT
HVbrmo3Md+o+WkPxQbW73NuRZpNvPPT8BgNsnzRqZeEc8FmXjndIciZboHQb3xvKbeQXFsdmiHOk
OCYKD1njHotwqK59MVAVFBrxPiIyFfPV73yn7BjH8kcOsXxbORRPRdXRWapTDPywm9L3RooR047H
UVYDJFZIuySrTehnefdKahiTjMuqDkrZrmRrUvaYyCpbPkCxIYJA7JOlNzAQsAV+f1EzK9T1Io30
7rz1qz1gaY6A526toXUxbkh5YF8Bo7g1x21osnsZFSecU/9hzvgx86o61i5OWVO+hJoldFJMGRaU
JYBhyyY6xmXAIcKNwKo6XOGLs2n9EtB1hH1wMrEVM0DejhWbKHZ3xknpzEUA9Z+0AVqkqo/MdYIv
afzB8IwhDD7/7CGaIgnpttzJWZJuycbzqOz7yiAe5iLuzvJZ4Z8h9jeJqwup8sYlsMOtqtGYHjvM
S6vFZ/Sy+wbn8UbmfJYcFI8CPm3UYbuM0vGjyxrepQoHFz5fAEaU+yjDuk+rWh4naaMChIoXlW6f
TN2DfPrO4hj5IpqMXZl/ZlBG0S3qfZW1t6CMm1NiTshY0XwBD/AlzOw2LOF0MSl8FR54wtHoj047
ZXs2RBBo/BycZYZWs2Qcm2VjksGQuMIzwaugcOSffsAtG2KJd0oF8zX9KOOFVRpJA9x7GG67ZY5x
aYf4SIMyhUlDv8a0qzp5bpaXXhEoMcK4QYq+jp1X7Eh6XIUpMKxr72869vHek4zRy4INJpZ+HnQG
nUgjqy8W8F2gyh9jJjpumZA0bARD1NyFRqO8SZhVrTlIpvBuVgq6jYv3on3ltiQPvAMBbnmY6zme
VQNEORSVwSlHY56fbOMIS+aaZJb9mjdSE6uyUVabMhm+EbFsOoRJzYBfYBprPtl/m7j5P/Mldx5G
XRwBjAKFASjIdTP7WgyIz+xb/tjTA3Q3cDhYeJqZw5YjBYySX90hnr46AN+llHfQoP4kRZ09ZY7f
3cx8xvYtSNpRvEUjEawwYUwKvZ0E57tJEr/ZgVhtADez9QjbER5g9BsztiaJc3FD09v4BfBgSLBD
YHNwh3ZxrFEZgjJKDxkm8Wlseaoz8Dc2OmXQLX58YD7TJEVXdQwDKlax7moUXMiEOeNF82qqBkOV
gOejVtsTbrRB70SAHVrJB96geHGld+sRBXnB+k5qZNq3q8ThLx0cjlnZAfMJT1UuMfZZ5FZ1jw94
clvawoy+REr6cnLL2UKZQFiJWZLVPvkrYZvdURv6kmQo55llMSvWNsMo0BhsCwhh9fITNkowVLbs
aH1zD13gzsozGFeJ2VyW8RTF88JJStZnDrdF3O6tcP18eI24cUZdHRZW4oUB4khN5Ja06MvdOJdY
k75k3Kt92yeoAXabbuwU6rFVIScroa8QllhPZPikeve2nFQJtZEl7hAShY3q/VAw3Mc+oA/pN/5x
HOcde00+TdOQb+0q/fUM/IhDb2e39lKHZ4tHdUzcu65x32rpQo906mTXR+tk1/LgpGn6GkZko5wp
eeJM4b/Bvd/1AKXySUHXA9R6zBw4pRX1Xm1fn9WdQGACJeAEY1EVh2bVlKzyyas9iEhL8WPzkNoe
MCAtfMa+u3kW+X1Er6IOJYYykQYySe5dc7SZZ/yP1siv9LSArpM225L+VYD4nnKzPUVAQYPIrL6t
hFBJGrpPYEwh0WTp1hxNtfEXP99O0MHw23GqWx723Nm0f0xO73FEKZhrjhcL1ME2NoAPaUGW3/2x
7GrXAAPb5Kxg9lzHy8UKLxxjS+n3p9DCZJjPdMTlPkZe07z1a1axDHEr07LcIUs2EGTiUyYY1bGJ
Yjb2M2T1Hq55bU9/lJeTJarRVWPItEE3T+KQ20Ywae2ftPFjGthWo4FdtJsN+nEET+b1Ndf5DNpJ
5w/3vYJPo2forziOCpauz+ZybHL3oVCxEYSZs0kNYHAhv2Lpl9tkwiVHFoZtP1bHQ5eOBkcXLNBw
KufbaGAfqP3JJKposswHVVabPcnvqK7Pwkh3LFY5r9qu5Jao44Mf6l2cFQckEfon2M4e5Bx+R6mz
wS/FUlVNP1ENdUgTt2aGxi3uTKu7vcFVb7qR3mVley3dxWYpNgwXqIF09+VsbcRAlMurzYsUE2hL
9yVqkvuqwnVrolLRnQAdwQZRlRV9eV8nxcXqPFwBMAlxMbh7WT4VqTkHM8FrB6sYIS7uUBO2hqnx
41tmNG6oUW0j2Fugw83ywCFVb/4J6/5/xsLzXP39z7++S5zNLOL/RkmpSSXrjpzh8ec//5Lkjf/n
UPNN8hfycNO3/70Da/1H/zvYrOS/Xdd0fZdss+VL2lT+b7BZqn8LlxYs33Jc11WW4k/+T7DZdvgj
4dKOZPE2Vr5Jpwgzcxf/51+2+DfaGi5XxjAlLLq7/l+Cza5QkB7+a30JMAdbeVg86NDiD8U/KIb/
EmyuoUQTo7TsoGR9VkzbMn+Kq8K9hP1857ksSNVo4ctc9ZXI0A9uLr8XVlmg1Bi+U/zCqOgsHQZO
2R7F+pzDvwVyTadCo1jGT92OIDNEoycDrv3ZHo0DMbmnLuzu89mhvMJ/lAr1PFRzSFcjPkKMZgxm
QD5bi/iWbXz1OBAhR32x6TxNiPW6NGDcARcOnBayqDm5T+3SyW1NjCoYqwS7ouTk9Cs+pZai6SE1
obDJgjWvhgjBNRFLZPsm/TTeAd7FB+mC+nHlzVh07NlrELzNPIekXKw7FX1o/HphByood4ef+gEK
abNpW+AoMpGH0k73GMTCfResXlqMTzv4etQBON1Pbacvc9Pej/prdEAOoEQoAZGY8HlLe0C5FSas
1ViJbVf6JzUCD21XqFA/qsPSo9WtVhxfMu9byy4ditfOcRJiQOq2rBHZCVdEmIapJoDNhBn91JrI
5FY6nzBggwhavjNS4qnv/QXSYwRD3VpI1g3lmqJLYEaHxCWq8m39jeR5+GtpF5/M2jDVWcmJLRo3
O3f8sLwzI4O5NYZXLZbfdxMwx86MOm9DwUk7w8Qpx19BGnsz9c1dWbX3jedMN5W8x8A37py6CLfw
825Lc+t2YY2wx21Yr1m8uprOr8XQtSw5EL5mF8KNazyz9Oype+8r2ZE9s8VmHun7cB0qShzip6vN
hCQlxkUkKq+dnvF0H9LE6TB3jKD3DfU8NXrjKRBPBRbR3v4Ev94frKY+JTPWuh4Mqu+Nw6aa6Khw
U+OefDBtNs4KZ564k9EIjXnzFKl0INDkXcKwvY+W+KqMhJXzXblwTzAaIJITV+AbklbevmWFXoUe
v1DyZmGyfBledAeck/lxtDHHlcVXZXP7tuN7PZbIQLU7BRHB0EDbCDSEjKFzWe4tyE4uF6Lb85E7
1S5DeF+UpD591Kwcb1SrsEmMBhuwqH/16IDBm8LnLo/tPyr03gVP2z6pTfZRXB89UX0SusEzkH73
4jjP6c/UEGDOED4bD2WRQe1ZxB3ZzwSq77B4zDUMhp5DMQiXZH8bDxamOTKDFAAkO2GzJkr9pX9o
4+5g4FndSG9EgJtfhT3SP5RM1n5ZybzxuI/BGlDcFS7btjTxZMUEzkYz+a7tLt7ZPeGAITMBhs3O
90x64+z7izw7H7ObWLdDP054FhjtBJmEuqULjwA6U/9sBiaBmTuzPJVphcwhBXVwsWKP7NYPFuVB
dCgwAs7lFjY+PTZabFQH03sR+mFQul0viXBbcuJu3RjPGy6BD9bI9X3hNRAbZbojZwJcgXQl+qK9
jRzvCTNY6yjcJ4zCWe2fHZocSpvQTPULJzS807O4nVJgioiAwJ2sN9t3ze3Q9mfDmKNz6eF5X+bx
2dHey9zV+CZK+ytZFvuE/2BLa53NIDi+UwXinPH52owyrNrgL6as10fj3GGtPfDAHhs4o7f16E+n
OSXq3xVzkCkLvbynH8P0W6Y17NR4hh4qv2K/N5C29Zt6F8so3cuC9E4aESXO+IJ8d0KOWX7tWizH
SrCId5BTdZj2bLsxkcFptcs63eYd2xUjBjsTV5Biqz57q9dHVyf1KwT6zwgLL7chnGxYth1v7G/D
YTXpQTPUzdIfkGXJk+eYzoliUBDY7XG9PMeEg0xn2BtlcVv2D3Y4IXqxGMLDX6Th39F3wY/n3LMQ
IUlk+2gxXhzuBH8j6NzqKgWtGhCzz+1sV4Ezgc/0xeTBF1fvng+qkfVSuMfe4UTnKC2eTSXqnWhO
rs+bO7ehk9rcI70lxiuARw1r7BtpIV6A4LQ89iMbgmTlhMfA8uALxM1yJITLKCHAYgxj3+KiKued
bD6StB6IjKh5b3n921JOb3NNv0RvExQbEYv6BmufJBothc/KvcUu0uHFNMeKnwF8xzqNgHetelfJ
G7YS6jWqHWTaDsETaPGFw+9aDrJ6nPMv7XHno4NovILceBwT41TwqzV5CS9ewdQFiFx9Va6K9u1i
e3tSUXwNBsv/qJb9kVzawbSsu7oPnXtfOD9I2oMiCunxq8ZzUlyK0P9sl0FuKNqhJ5ipK4tTXg2W
rO6KhGtAUmevdYtVOfKt+Izz6tCWgENhsfaB/UXsNduEfDb0MsxnP+U/FXTtpOoBzvR77k7uLu39
c+sTB7YhviIKgw1HgcV9R6goLLIL8q+7t+3yvner7lCGigYxb975BqEtgCrbiSzmF3uDNCcc5zdU
JE85LlJdPBEvho3tWtQ5g2GYHQc2lMdqbmnbBZkkgtHRVMfyw+ABoPwRmJPKi7t6leZraR4YFSQs
gQEGflTcU9i5d338I5FdIIHP8Tcm6AhPnPfX8ewQanp/UlVFeafuD5KN+J5izT9hU7FTqaYHzjd8
QpAQtrrveDCZN3Cc0N44enQntChKoWPuOJHb0yI4hUlx37YtH2BiO4Gb1SRRx79VGpOTmt3uecHW
Pa7fkG2yJYqiBr5HCRw1wSahXbu+gQ71nsJcLdl65BwpoHhZh4k8/l1CUAFj/jFIsfbkkQPBkLut
7PLkVwMuOAdrA5mBkyWITctYTP/EJNHI8zioZfjtGWQu8t4dzqGmdKClSmmnY3ofIvnD++5PE5p4
E1amYhOyapfolUhz9GnXh1rnr2VTWvDn6ursRvNJVGN/RWLp9uQ5IA501Mm1FoyMPmrfxcg7uqRq
gW5PKswM/ch6jQZwtdQgdqO9SHLr3pswSPoLHJUoShUeCCmJ2oz89bZCV9WSpF5ZpBu/V3SR5jx/
+Kw3VXIdBwUo0SHDahvmXSjxJXVl1uDZXY49O+g5m2qe855uEWpNnf4+WzIKRVo/YGwLCWjwx70l
f6cs748IRIc+bXeGpacj2xLoH0iHuy6uwWVjVl4VqvYkDH/1HTjcGxYMaTVaLmvCXA0KRNb8PAxg
AaKVaIVFck76mfNe/gLyxMC0sDK2zAcyNPNWekXEcWwuZPmzz14Rn4Koi/aT9rjEnGrAO0U4zosg
0bfjciCFmm2XFYZFeeNxqu7yPinuuJwxsrIypublsGiR3U4q31VL0976kbmtSXbwAUkvpmIjPeRJ
fE8Z48atkYMSi9bOEl+CR+HsaSFNtAeG5mIVldjXY7dHssiHnefOW7ueOSCH7ruNKJfJcV0lZr1y
SnPCwDXZmMpFsSUi6vJXKScv0aTUMg/HpXqeOec32j3IQWc7pbkMTs20mxcCZs56wuST9Vsb4/2Y
6duocVbKOZ6/7EpN0Rf8L1yvTeD0n7QrLVs+4hRYrWxSSN0hrgB+Xe9eekFHDA+JSc+MYMnRwfUJ
/IQXa6uCPE5ijoQ4YKeZdU14NGyIK/30uYQThuPEOCyS9Kj2+QascNzmNTlUkQzn6dliYx3QWgKZ
BlO8Q29K5cX13ltYrHbJ/DC6LI6dlKx9kp7KCPDm3M27NratU9VjpaYJ54t8d4wVKB93qsPQj6K1
TZ0px44wYd/oIMi7QILCzmuCeujemxZdUulOolgCOy0RThYsDyxvXFDh1YG889FIINbJuYdpGzv+
JdvrISIb11bTNo3qe63x+YiWXiynmDuy9AQ1QHKcVnMDbQRixoLCPTSB3CnZ612SCAR4m9MJQZZa
eVWzL/EJb5bWIG7hR0eDZT3dFHgPm7znRJYw1JckD/pYk7Rc1M4ckq27UPgjgEzvqyjD8CPbaNVT
QXGA5AT6ixQy+4GpVjTvkGASLOLr4k1EH4kAKBtHEbuo/hKtmF+97GZltlDrXJ4Ot/5owrS4CWEa
A2rxr4R1WEevMfCCR0277nILbCnaY778tt3lNBUOYPBxBZXsVU6UBZd5EbR6hk9biWAAMn8TWcZT
Ypdv4L7oGwI6d7MgQqeYC2abB8h0AMZgG9yqjjEsHeo9zrqXwjYJaXnEOrxJEV1lLggWgkQB41i2
ek8wT6NNayuL9mE7c/vzxNkthm291OPjgt4vbUwt0FRA2TQk5NF93xr0bVze8WffAFtADjzAvTIw
L9MkNWWxte287rkozeno63unaSlmcB2c6wAkcok3rni2GTqICtrcPek2ARX9UFFwROtK490MxnBd
bUCYRbcFMz354Po5zfnc6+JkT9GbbIjzZ57jbh32RHlEoVdBD3WQmfkdLoua61PgyaXf0z2Diuvb
TLFecRChs8cyAGeoSF78KuY33pabUbo/hl1rrpcDBjesECrP/rhDR9fA8hQP83sXrr7v6jLramdI
hFzP5MW5PFt++OqlM83HcffomT7THYmdZlCn2VEVRy9hk1BfKSWl6wYzNYTVtzZSEEJcY8+eA81Z
5Jt5XgnIQZRW2W7dRmKweCL56hIgHc1g7jEzqCKNMOQyfyXFGbwFcPmB9ioj97ceZ2Gaq1PuwWwZ
2LbCjzQo0FNuEHvzO/I38m6LBOnnRAcij+JkPDs4+OzZei387tVxSdXTlLycuDAey55ewtojM2yA
lahKP4FtUX52KcJericH1MuRnF9PwsxANC04UsT0Ui20ggAC4wc6FG+Olz3y2nkfh1tcqCb27eHN
ZcLgu0v8A8nQU+kV33yEGLiqloEBRtl6oT/887fLFOs6cWJ6MgGebRKJlguavLqA9/KDHHYyeZCe
f8H7jOGcTDEFMtsjnrHi1mgRhScTuZb1LYNh4t+IaWWQYfXcyDHlarh4PpbDZ8tkII89d7yZwhb5
E7aWGIprmBgsRnPr3ewTyi7K9kd4tXVTpIhA7UjloYa91XZseolgP/Fi2duDZe8TltFZuNiQuYEC
tQ26lI8pr7T4f+IsGK5/ZTFcYebO9x1ALvKwF9vLtnqMplt61s5G+kxJG46VUpCTUi1OxYFv0zXK
fZdad6bDOBjn5OMqqAX8e+vB9NdKd8VWpy9+CO71wPmSU9kg6BuKrCwuQL2EGnm/fihrHFux3+EP
W6PbRfagxuLe94hNyY6fwMjJQpdfAlFbYN2reIkZWxgI+SGiVEaPHaW0ofJuPFP9qVhFHwxubjsT
0xTcEf9v5XRqs4imBPiOgW9uBnHyh5+EneJ1McSBUFcEovfSDpyAi0o+QhbH/JvoNu/1BTMf3lDi
n6pMnwsmPBJPDE9zfBECMqktXwztGkGc+S9LC8OZBhbeMD0XIe7RPWwWJJuNs/BOMVMXZV2mlzSc
iHXICK+WKHfWOO/5jHSp4OU45zmgNw0GQ/wO4IFCYuYQ0fZcJOl44dTqhz98OortYtWnkT+gYd0E
CgHJoFwEOtqnO1Os3mX1LhIkz7PsXBHszwbhbJvUffXoxm1qAmNCDYg/d4yGmBxpLpsnCQQc5Cow
Au0P1AbKgXnC2pb28KDCEBMFbTK80470FMSbhmZBsu4eyhjFm5U+liYVd7Rq2WVBzlhgqvWoUxg3
rWwfCXQxqXY8nEsTDLG+peWTGpbwaKHXTQ0hs5GIrlELWhC88lAqBvHEesWOffIQHg90i7y1OHtY
GDr1IdJVuiGwB3uMBLWTIoGl0Ng3cwTMnRpPvY7RqwtqPWyEzhBTvAcG2PgK/oOlz9g1Oweekpck
5dWU7jnvi/xuNJqHvOq2syOcCyXy7Q2+M1rW7eVoymo5CziOEhRdNF5UQhiu7rODY6cnMXOR5H+u
2SSLPW4KvqZzP/k8ysWw73oftxKVyxt7wbe7JM1Xn7VEJjwOpdyVny4QTKwiNBelywKAiEYagSER
cpfaVo01bcc2hJSVagNtTw2nYp7v0rQg358U7mZZIb8IttjzRSx4dYDvmszxkwKe+wFn7a5F3EUS
LiC1DwmXcu4mbut8xrUebvPu7E0+7rTXqqLQtnWmu7EHU+DbLPHieSggVMLKJLIVnnL3FXmbMgk7
fi8kj6gtjQeL4WqDy+pecCzydXobG216l0L14+pP/ZVCL8l6xtt5cQ7Z1EaBVfBEDFl08cxLPy3l
mcraVxRlynqGdXfLGpwfbnxMpLiUDoUNFpYsm3PwRrlVcigE4N28vWKcd7cJ7EN+TM6d4Ktc+kju
3CaqcZThUeDs/uSN7J/8eTkkg9nfyDbX24VTIsgtjivZeowf1niGt8ZrOJI+llMVBhp0oGLLd2hC
1ry02GDrnxYXijf4F8fmV+pkLfdmHqdrZVBGM6BxTHw69vAGP8uhuI34cgIesSf+MaZzK2LCGGc8
kJYt8QNN9jZp1N4puuXDaIsracyn2smMixERzY2A/ICjNHdLaj0O8YAKDPqR9ox9k9n+zlxqOoL6
uifjWpxdt2qvtlU8192LabpsItwVlWckhwRjf2AoedBFeJ5Z3QQicaCgYHLLqpL4Bjar7ZJ9zkNH
vUxSySCpSTFicLBvMCvvvMVbzouIdnxD7cXEbc+gaiZUVoEim10ymlNDca/yq0todURuJBATMd+H
kyARhA7phNOJfBHEokVyijG1bRxW7X4S0os5xK+e6FhOlNNxzNv+PiTeRaufvSHQfO9zk9gkgwWE
sbODnEyJLJN+38sZz0KOncVWiGXYxLlK2+GDBAdd48/vR5Ly3kuqJxunCnyTZWQXGJnRqTLEj9+O
zx4zcT6qX4PLDoyS8WJb8kO6pIZh1rjkVc/NOrRSotUe6tK+EFMfTnMzfRlT/ZhabF2K2OBSikNo
31jG49xFXDobQcMIms+ule9ap31AAyvqnkPOvUiRQsBtw9VvMlCL+plok3801X2E5x9upzxqoDyb
eEJhA1UKOrBbLrmwDmay4CoYtLed0mfpSfN4b89cgxmz7uImeYQYdh7yjslfDVfB0LupKve9qIbf
FvX2hp65OkBM5xBDHbDmpD2qCCqiBufAiyhNSdgRpKmSODmINa20WAvTI4HUU0O/UzBiq9oyRW+M
DH8bBaMvEzQMinU2blOoSzP2j/hL5E5m9lU2VFda7khbsDUTGgtHc4d1EeCtfGum7KEZ4Naoyjl5
efnhqZHrWIXYyLlHtY7vnao8TA7qn2hBaoCMslGQRrrfy6XbLLrZc5UbePV11sF2oDDE3C5mTz82
a/XHKNVWrLladsIH3nJ/c3w9g3UizxzjXgsxK8bc3EChQEiAFHjj2d47IhQD4D9uPs/dJ6PZse66
IRoh9n7Nt9sGNfavrZ1Rwt6r7wxgyJH/H0srYHv+qclZcFhrWQKDoj7gK2wO9Zh+RCIfzoNbnaBf
8BDRHpa2bn7gznMZClzehUMgbXSIvU05T3qejFdYmv8UAIQ7v3LirUwRNw2Rcf7XWbyrNAchS62L
jrtzFiXVMRr9mg+FucOLKChw+OnNwmfgxf2twCAk2Jw9OjG3dE58JgazPObCZGJLj6LmWvlNJ3Fd
8B2a3GWYUbBm/07LTyq+2/LL9T7a+Q/3pay4OtFb3Wl3k3qocLqtOD/xM42+ke2z/M3Nks8mJP5K
x2LKvZUhdpKpfWuay5uO2BgkSmARaH5avYYaC59QiY2JmE/aS+nz+SbWRxiEPELOroVvnY90qXhf
tUrtmoLKLShLe4/5ISLP4GJy1vRSt8N3ZeuPye56cGHyfa0K2v3tRnnXz3NzSX3F9kLTcjMZsYMq
NlSkv6o/IlnGBz97r3RaboBFoAlV+XSQid7PoNdO1K/RLSVC9Hb5tSjszbz1FHCufM+1/kNMZrNL
RpfBY/rxOi7NhUPddZ6GFctQGDBDVakd25EVuBYXlymptv0s33jiOLEaly7AJv2TfiLz4By0HyIp
vpHu+DlYH3OfvkU9bVTpNJHzjI8Y4mBnheLkLJF7XPiJQFHOb3mdbEqGgqeezlFNklPLIr1t4xqs
TxPX2J+MKwI6u5coepF5Bu3NWligxL917Oi9TYCpnNqaL3AQQWwsJjTt7m/ZtI+A2K7aLl/SgSxv
3s6whGp/S9baO9H9BMYe2+QaBUEff+ZqDE4fwOfZs3izLYN/aPsVIaSqC9/jg8EFOeix85IFRaWG
wixNI9u1eMTOHfFxA8UXnKP+jlg34ui7naawPtmkTxcPfLSo74bKXh3LzlYZmDu4ch3GoeQSYYUb
C+MvYTnjqTfHlw5wxkVajt4y9XPVM8vmMiRU22J1I7Wx1Myf9leeLwPLnGo+Y8ACt1zwWvON6ZFO
wE05Qvlzcs3nri0kS7F4Rg2EB+HlzxqN9XlqncdO+jhqkDRkPJKEQ0pZC7EgTDb2k4FycXYF9CE9
z3QSmYBl6FLC+Q9iLgGUatWfvZ+5D6GMRpZqjGaNk+dXNzcvufusXSu6tCBsTt2i7+gOMI9lXF5g
CVjbFLIDrUwgXUJihXi3YXzRAav/ifSLsthbeK1K/ld7K7sdk1eHn2DPaOHobpfHFVX2xVc8zjfs
ZI9UGi8VS6Pp4rbQY3S4ddP3PH8tUIlr+Yil7JadAZGvRwtR2GEPZ8BppPXrhhsX3dTAKGKuLNQw
QC1mUfmaRV8tUA2DC+96ElZsYgVb+oKAfnMX0itLZS2mHjytVzwcK2P8aeKXOijnsBBV23CQHpZY
ngxhvBRqhDiVbWqDsFlvsrdrQuRRAS0ZCwEzLn8JEvzVHcRuSOt7E6GLT9rCcWYHnNF/tOf8+hp+
cubu1/9OsFsfkRVJ67U6AcnaBcCHYIO1Vxc2xAYlZ09amS3G387kBMRt5YGhHocff8YsF5NpZ9fA
6hcPp3mTeuZDO1Fy1mIt7eznUt3Ti4yNldenFX3P8y+WJn4Sv63+yBG0aFHeUem3L4f3dLg1cZua
5EyTCJivz/GNH50esw9dhu9YXTHWgw6yIqSyV4E8jZ1iOwE1K4/jAFiDBKIBWSD2cJFo8p/INxl+
vWyMaeA2eZESnCc9Sq/evnXZTXjbOPuW/akqYHt7R57X+2mOXmcv2ZN33s5leiUDgV6CFIkiGZH2
4VfKkNO8WawrO/2usRt2LF9qoY9EHjduRQxAs7Gpf/t6CvruIOXwOsc84wBKYci0wjmxUtrZs3xl
HbdCClifsOeJ4mY39EB+M/p9XKzXVF6X9fQcy+xN2BBuLeY+9BbYNpSN48Pwl/B+Nh+UJiKnDnGk
un1FbzvaU1C2vF/88YGWxhur/dOwyYhjcrIKS23NABielTXvuYDwRsvRAAWpoWso+d0xAIgXhxgD
G51TJqt98zDrB3T7e1VdMwPfAvvKqj77w7MinCM6fqrlQas/9vi/ODqP7ViRLYh+EWvhzbQMlJVU
Tm7CkrnCQ5J4vr43PXhm0H1NiUpOxonYAay3fHfrS+Gk244sYK7UAdbOoLOvg1TWKtOIw59PicC1
iGE7J7RouS8Uxi+XCKrUIBOZ4UbVym3VIejWhEzKaq9lP9jlUTLJe1tf1gAPtGch7Ki3LuKvgErY
HnrC84pGh9waPxLCP4b0QadlXKx7LT/ZGPKpTwFG/GD1sU2gYmjYJuxCJeb+t6wKbBTuyGpWatM/
GIDZRPLjIG0hrZ3tZcdqKrhk0jsVnofqmvTxT8eFhH/pPnTjKlGyY1aWRzwnsf6hafzrbDJcuiyv
XOIGsAMZDqWYGsY4bi/C4PJIqoY0mHlreCfewaPe1TqTT6IEaTU3GX+sUT8LnpHO0Lx90+LuzBrY
FUXtyX3e9dMFAaznc2+NfZblp9Qekicz85J9nfbB3H/D+9OtzzD6mgmKLSLB3Im1CSaGNsIOiEQq
gIPg6dfIOksmiRry+hrFmz/uWMdBPKsnJiY2CpZGA69mfpJVYb+lZu8AIGGTR8zYVqQu4XCAqWbs
XhQvQmaf8RrZ1bgVIYWS+dLaywNDu9+fM6fPAwK6H9Vcx+mb3IjaTQ8QR6Gv8YhX0bF55GP/m+WA
K+WXAclP84CUGPVP12scNzwr8AMiXkz6o5TaMSmIXnap7m7yISQXSPTPqHlBGKT8hTb56Zh9LTnV
2cBJO8zTNk5NtNn6PQ/7AJjsKs3KfWEr+0Gnrz1eoue4ugtM0Un6YsQdOky2CctH/ubONKBOxAs6
rT+B22bh12bcUMg24Fg/KCwrAJq7vNTBXHGSOEFD3jVKMF6zMKH4yriwzYNFZ6xHdCHbUIO4V/YJ
xe7w/fEbgEzH8XRWiqNk7B3UmHpf81tQKeB6NBNkGo/SeOxD4XfxdOg8a2OL4btBKB5TEjVu8dLI
8R9JTa9+JQP4ahcNwc6FFYANgWTzmsmgiL97j1GX+mMidglXTdNeRZTibOPuMUL2t6pohw8DFdmC
QzEWK7PXTmzeaQo1lv2Qd2ZRsPifmPBGll96kDv0ssfw8FXCiA5eGPHWkXyiFmcvlCUTTuwu9Z40
Lg+W+DZbTBuT81ULvm/jEmfpBia4mBhsUX60FNUmrERsV3tqovQC/s8v6skie9JxSfTKfWy0D3OO
/dni0eKLbgIEgLH1qxZfVVJ96bP9rS73Ufr4krnd5u5IbrOy6DkL1Xds66bvEGEoIkCPrnKyeAcb
Xnh0Yr4RddhRRNlrZ+wT7L1bsLUiN99Kxb3VtXauY6h6OdA8q8pf6MLwghkgQQJxzNIUfpSE6upE
eyukbI459ShrcgZThv45cOEG2eGrTalzrGXvVgQR1NafizzXXksq7rT4rnuKfehz5kW9Y4kUzyzp
wGzws+cipvQg9sjecRnAqD/3uKZylAMfTNI2hhnWDeW16eht3qNBri01AHZHXh5fm3cZUQCVbL6n
KlBgx26upmK8GqEeH+ohaU8QF87gIOptCm6NJAdfE0kma2N6ZrWKMx4OeIgJp2oOLxPjnZk90z2w
1qBQDprD5t8ED9ps1AJLGL93PbxZhMxdMwvAu1yM6dvQIcGaij/mhMU4KgYHPLVTDP7C2B9He1/L
9+Y9Sa4Y/PNB4PUkBQ2jHeI39bYhIc+C0u6DSUeV3r45866hNKUdazxvaeBiM4o6klegh6QfMYDl
jurrFmvmlDoR7cMlRBvC3vA+J0ZDadrDCu7G1VBndgukPrC1NSC/O3cMBqRfLpF414GXFMI+dQXd
d1407ejzI1q89N3YITuWsPghVoJgPBpcTuz8UAsIITNpaGwqX4ruvOaEzmiIXMmJuVVpI3EYWYNv
zSl6Kgmd2OV4iMiseGV0z+fsTPsipHcndw/VlP1oGDK3Rk0+jSvyU1k3HyKc7DUpgSeb79tBOiS8
dUzv22KEH9lppyFPn1zHeJmoL/Sa/B6FcyAn/ezgACqrmcV3mxz1sLaDjnSPWx1QPz90Ju3aC2yT
DAUxEzAFlsvPV4XjYs/3BZIZN3kQ5y9EIoi8Zefl8hk+ZdV31VAoSJay9TENoKXx7nnPY2b9PjxM
ieubbusPY3ut2JPxMp8152a2j1RreZfSxMmo1wzeLkzucEW2VvmnduEzKMGtZiubzNbXRcbllYLe
Cu0OluJ27jEumnMwQWSw65uqyLPHfg/+5EPwVp2wrWeoZSAbGL2qnzGhmzlvwH29VP1R6d1nYoDc
EdHmu2/BIoEpw59DSgDAKKe0knXDe8sjl0dXW3kp+zFQrdZXx4nVFzIHwIeU25foWeQ9PHLWSS1h
DADZoci5A7GY0KxRD68zNY1qG0gaPyT2z6oLdHHjpFpJiKYV3jU1sjbMoUPUBaYSBY6xCOUGbrh4
NzFUSHK2jPj8GoTz8Hr1CZf6PoT+gIhC7Uc7Kxt7RoaQu4yyoYGHhOXnWuIz4O7l+GMmsVpuZUfU
YNvjoBoSNhyM6BLXf32qWSwtwxe+5bIxdqWa7VMHLIk30JMmX0SfP0f2GaWf/QMtnKqE6w2xZbaD
iHWlyPe96dx60tq4Mrc269oQ6a2IAQv1StASeZrYC2IPre1/RaL59DLAFWRjNqtEKopsPrA52+ZQ
gtkU0U03MpwWFvac3PyXKyBkx2fmY1Sq8mRGpPUz0KgpFCV3BpjWhFwt+S2FuObe6Hf0mlTwfjkV
QXlxMs7aDdy2iWeDThOXwG5cErJJYvkMX4j58ifh3SlAWjQ1XgfvnM4kYypqeaxza09b4Nd8u/Nt
kXnrulzECCNwqmG7yNJZRVm652cQGmXZEllsz7V8myy2PgscJq4XoTOGKZNRdiB3XmoBBrOSaaNH
3THtMJKLcOlektpJqfDv8uL8zTNGBkE/tuXeSQKeuGnAUfeeHW/bkPGZ9ejApDr2rHPwxuWh86D5
J1oRGSEjq/HH/Cp0TEeGW71kHsOqi5ME1KFotI2HxzKVIeamaCNKyFDUH4XPrqadQHRvjHL4SyDL
oEe6q9BJ1VPVlHzdJHNACRMMQNC2aVLIF678Z+rxj8jmq+LxpM0aq2rhsPHYWan7F4vmlLLIBcsb
v4YmyD8F8HGtPAPJeZ+1ao9dgaYcBAMltQ4gIeXObOpL3KsnEbNi59GPepudT99cKYjJtlHysHsu
bRH9S6tmoghr1g4U4Vi+rmK1Tcylx1cv0PWASPQzK89Q9V0vI9iMN9Ir3rz+08vfCYmuNLwmmYf4
N5w4rX0i2Xbt8l6HzRGxxMnke5Y625r1pB6/LmAPDMAkKbeLlcxRXjr2Djs91sU2V/GZTp2GD7s9
FyjNYSOPNIzccxddQZXwmtr6x+i64tAMjI2kJNOmobwZgTpN5+/epJUMABbFxFZ6yWb3N25frRks
2Ggr1zmDcUtoXz3VFa5Jjc3V9IupnyfeXO5uykY6gFMN/VVvEKFd8allQNbNGjact7JlyibuZ3SM
R15kgTXnbByG1K+8fwONXpz6LQMmkdUFoQExKcxY1VE23WOXZdF3RlwHIp57Oy3LtpM2BsDlbxT5
fE89fI9Q3eERO9RxTVczt8p8zAO99/MpeWYPxEIYr+PSLTaHgA4Sb3pR1GyCDtdFR0XjSW2zwxzB
xopUjjBKBNzeDKiOeNCLaG4yfmWz5HqmxsoZth/ai10EFUcEa039znn7Ho0hc09I1p9A2YtouZVZ
uLCg+0BA7FFK4uNQtceynGHSDfISR8RtUyHOXDH2elFdazNe2jpGMCTFrnDVD8WgFGvWfvKWF37Y
xdjX5bu66Cf5SLhcO5Jie04ymh3Gp6Qc9lGk38Zu2sXqFBi18JMKR8Cs43FKjtieV3VnbBw8Nvil
PsqpfhtqSA0teDMY7xtrFPduJspv8IwZ2o9s28BpjQf/YfLpSh9cLlgF9jyzDdYhclaajrmlsonS
dk79rQ99fsQSe209desKxhuoUK6afMJeA5qUWndm5pM9/7o2gEhXkc9kep4BK5srIjcv/Fjheqlw
rfsTQLTWz9hgqBOpzykFKz0b7JSGsVKf2ZwfNaskCumdaED56ON5wr4ijkgm9yjOEUeJMBYaQRT7
WYj+WOIxrsxFfoWYHbKZI//OsLynfIN9fetd5oHozWBekwyad7RJIaztlCj7Xc16G5Qm3k/qgdGE
fKbsJ2zBOLUa4xi5nK6WRXreY/tm98alKKBVWF6QJr+ZABXJqkCqrxM26b7V1w7sA0SUjjYhnZRp
Z4pbpcrrLIYnakLWJhfn1guvdk2k0mbE434UdX5Lg5dJE3bqFeCa4cDV4dVgGBup4lTkNyapvr9T
aAPMZfCl7nK7YGzMrC+3iHFYYBqcwFjOfIDWm4ECVCAIG0rEbr9Zif5sdKdU5GsD1q5HuNgxkmOl
xIfG5AvJv3LAQ9EwWoaPPlKfvAj8MK+PTD+5Dku8dQYVugbl1LDUFcZI9jN8MSbj1EKM4a/e+gl9
iLwJqTDZdoUI3JDf1EmeI3rylEoGbd/ArTXuwnCxFJjXGCc5VJN9AlQYR9ya06B1DgtbXag4Egg8
heVf3dKegBo0LWOkbV5L9KqtNlf7ZAKdYO6jVnOCqbR2pvY9w48+TANanOU2JO05rWJaH03bLw3r
qOjxvc9J1Vbxkgbu4ztJUuwDIcTfqJo2dMm62UfKXEBn4U0f2nfqCk+aDU1bdHN+mSdiEGN4nVi3
ROq8c0PvHmXELkGFYJNlDjHVbXQLl+RhyurFnOTrxMp3m7LYp9xMQuRuFT/s3zEckXxG2IkVmNeu
b4+0tRGEVihNLJIm6CSpJty/89x+OUumGWfjgW81Ik8idtylj1CNfKxo7aZ2o2OJoucQ1ZxMKzyG
4wQ5SbTvgDv9BJthU1gBmkIbtPwjvWTuaA2fJpjxPe/cQ9eGy8NYYicfmds019sL1Q4RaYuDMj7m
RTJtfjwCLh43IdtNT2GO9U9QhFFY15qwa9/k1/iVismjF76JseJ+RsIlImw1alQUmdPAlXrQf1oP
+wLRrL2cbbBksJI6DWSrzv9nuiZdNQP0HkIeKe9oAqoFFiy2YpzOjJk1xmrMaOz9HL/sFGUTOe6D
ZyQLX0wqGiEd8RGEVrvtFE9ZOTrSVOsgSFr6vtU0+g/LJUCRoMvNcL2c+ubEixZGf4Pb/w6TuTaB
2oAL8g7EY3mAO+PQzc735EY/hYA5oRQ4NHnjtTrwIw37Cf5ZJkecf3PPImXcenkMoYyFkmuZiLcc
7q5z4jNhvxEuLGhrTRP5xsTBk2Xxu6bjUJxt8I82i0sI+YE20iWaGxm4k9wmJLt4yuw1dluSyXJX
FPRn8iMQcH3WRoRDSYcM4WjRuHVEvdGJpmwNg9sey99NN7cHq7XHqyvqh5OMj8zFHkGdIRNCzD0V
N3zYQEBTBbng0JzvIcZKx4bATqkWt1rrm/PjQS0Xh+wnqMdtH3L5oo2JerQgiYe1QCeqiAeCuMu/
scGr+NF8w1W2TudwEYZ+GbUNm2g3/pU4Adm2fZRV9WxZHYi8CHt2zNdkYhj3nktWzfogEMqYU4Sp
nwybbio40E4RjNEtPhRFdvBy79yYBJwYJ0O9vUwW6plBnLdIH8LWn6bs3jjDLWwR+6mSop+Nkyak
gkL4U6seNdbAU508xPCQzkbY4z5yrZcBJLFXpq+uMkHmU92duRBlc+25G7XnjFmjMWKH1W/tu5xH
TvRtmWegt1xS/6XUgCQ5Lcr6v6w40BeztuF5jWSL5fBQsAlI1k4DxEjb5MaKkYCbvU3TaaIkiELI
UyXVLomXmeuUemwZGvfUkA943x8Qo086uxm10s9UIIFrrFlTxPBb3LR7qieNEFL4GuVXe3D2TpZt
eGHu4yb8rVKsDo62MTr2Y0Z24/aPISe9D/TErKoEyLLSk5Jg5xIUNGTblnrWGjvICAr1l1hxD3U6
/lvBNa0qfGCT/aYgDw0SrnGMtSHrrZPigCF0puq5UY1dyD2ssqq7aorDRNnGWFs3W8sCL8WpGRsR
CYl6xtBt79rWQbeoq2hx0lC/QYDO1Oj8ckfYDdq3axi4nnPMRHFbwZ0DrkHXBezFk+amx6jQiE4V
r9GAQKHq2RP7/Tc005PdWF9F0y4e+G3bqlcKbLa0aXwp3Lg5cHYAGdil2g1mFTLmBYoP79Qt1nCf
q+45CiWvThxlhvMTa1wvxzK7qWEIRWjcky7aWcw6jfLlJDxNHEw88M+D0xw6G4l3YFXBV0MrX1EZ
efDze1LDFevDeGtwnYi4mY1W72tQJvLhI4+n70wG+gxisqzjH4SbfWPkZ8b/P0kH4jaJYXnliyjb
hvdGqy593a4V0fz1MAANy7hOmAcxZQRCV+4jo0WXKsECIQmd6ggxdV1oH7B9yNS4yT7VykOUmkzn
Ub8LdQjcIqq/cQRD3WKFI1nuWcQBlITLrtIbV5QTXdLak+SfTT7A7Mzq20gt8KpgNZgN5b+oy97p
a/8HF/fPHeWHGRJbbBqHCAZHeRM9pQNrkOYKapW9EguuhNhhEaHeE/fQySQt0nmh7TroeWw+3wpL
OST5gH+WnxNyb1FaXAJgIA+pslPIE2zSUqM0LsHgAGkURVl7aqPhbwrtb4NVUtMvRupKvSn4L2SL
8JKFJ9MBSGx2DbL49JFk1Ym2pwD+yqEkHkdgmA8eH3sKhAkcdsLrhpD3euANkyK8xRYgp7eiGg9k
/MjocvnNF0Zzph5D3cLtpjkkx/T44iwGXryXks/YMHCfYGuJIofvFaI064SKCON0z5n46DsO4SlU
0a/usB2uDpLTYUi+ZiTQRmFEx5MXrdQiVzeV29KsJI1fx0ZWt9Si3Ng3TxMAiA25dgyOWIZY2WQb
fP8ndIFXZMG1BK9BbIvoGEhSF3lQAR+iNl+1ge/N2xWRslLyfKcimlRCuTgDAE83DeocvkOTXjOn
eODfuGWV6pcTMTMqznLoDBW7Nmm2XKUdkOdVfZVZdtGU6S3bQzRq111Tn9Mx3SfOD+nKgzDDqzDj
fKsvKyWKB8NIueGA2c0VEbI47mNYcTU2eRk4of5B7wmxAEPuLOguWAgh6xXWsXZ2FqUdpFaeyK3h
VsnFF/eqG7SNatsC461sq4HnG/5IGe1SEV7m7rfBXrAZSk9jsEa5AhnZ2SS7KFR4NEl/nmKKAntw
2qSe8ccm4S9e4rXWzR9OFn41yGqWYPWDa/xCNlmS9Q7J+ZgGFi7DOBNqOiWT+89BtiCniXGW8qqj
U76WTMM1TO/aojagcOvXxk5R8OhTdB9CpQjDWDZhfDl5lCOn2jVwsnXbwqvO6lbJym0LmScerGcC
8geKcdgNw0fvWLSZKBZRG2+B/D3CbguKkzUyoZfZrB6jha2u0WOwIImFBbcmvjOHLKZG964z+ZBT
d95rFhe0hGEATf4/TX/b6af0Fm52/UL75J6X1Zee0jiV5Qyh1ZOblFuMEjB8MUGKaMfoJjUFs1r3
IGF2FQ56jZFPB7dxH5HxCJX02ZsdKk3wObdsCa3q2xXswLB/Fjo1ySxkAeovk/Tgj/XJy4ebqcWb
3q1oceTtmA+bQtbrjtVeqYf3hLsG0eKbm7ZnIu1EVBq+BgZeLLi6UauEeLiw+4IXn43oSeZ4HWEU
5wZha+OS6IxmpkARDlcUG8Ftxp5PvnZXKNmhtGlxBR34qSqfCdJ1bYGONL7Y7R3HAcAeugfmo0MO
pAvMDR+4pJkZ25PhPC9jmKmuapziVJO/ISwDNtzifNp3MZ/iVBxCZl6huoi/FmxqTrbEKZ/gI40w
WprvhNbB2HDYpTT3hJ8sxcNL+93NcfkVkulU6K/1DOZyXqusESX4Tqko90jnL22Zv+wvV/zMXZ8o
LdHDgoKinvYhL8eQrfuxpLQLXC4xE4JxLdbyHD6WlbDa5lSqaVR1He2mGO/C0O8VJxummE1N/iWH
kUTQKd3H8yKPYtArOn/K3Y/W45MuuyvpcL+Ki02YKtGmjGhGzYn8tE95maPIpCwm2fvMHkRGbxIX
tRPbgTx3jPIcdkyiosmoS8ihtd/hsu41CsydaroT7fxuS9unCP6QjsnzrLXgqw+8c1HqixcVtcc2
exwK4zayXOw/Hio6vjgNPoUHWppAYojVwJobniUH73y3Uv2sKF4twiOs/pB6wrNCPqFJCjLRZLTN
5jBU3rXXLs38Ylr6buiMo46PSjl33m9eKOA34d8N0ncWRAEEIxNzhSEx+OYElieXxagMbK0mUOx8
Sd3ghXFJhHxYhvrezSjEdtgFtfiI8xDgF042U3Ton8MJgsCB+SSjWczZ0dp5N5CxO7u/duFBq16s
Qr9arbF1VWcjF4t4TKSe5mmp83MGitQV3dNIlXNjPSmGvQdA8sOa2S9aJHZGchPjCFy8Q1L3L7Xg
OjRDuBBwHOS/tkU1TllkFGI6pYbwzWWHmkf30sRXP5Dn5lJu0LO70pDXqDpzQJzFXwCSVwp3NMrZ
TkwIt4RQJM1K4stlgNZYdDbJ+1xo627p7ujGyFuMxF8YIDVuauuh7Z+w5cbwkWwUU3IWk0KlVUlj
RexrKkuIqd+WOfhYkmVNE58m1VYD06KsUpgJkll0nTvnnI/FvZqUD+Cqa0UOR/oE7gpXUC96SmYY
2SVpvOmnk+Z7Y1mnEYdcGlEjDAbptdY59nMJRoOdCOm+gNfOrnMxxtvhsbQPkXgIXhUdnWNVX24q
hyW3bhz7vl23jUKI0dzJCQPlNHgPgzol6iTBPFLFUBlb4h47CNCJih0knFI/wqiiFyeZ1X+1qbx5
BluYjEElGg62Oe86rl708UKOZdyZpDxzWFOihGQP132jedOjDeNPs5heBPqFwpcm1ovnnBdi1Sj7
zBPsz/p9TK0GBTfDSgxA9MEOX2hS5JWEtppWCFX13APXVZR2ay70KIVIvjmqbhBBKhxJrHDXJcWu
jbsBYwM1XZehv5QaYY+s8RBI8xP4pYPREJGnLo0KX973PIbl9BIr+RdpynfAeYADlr8aWtFUzjxR
tvlpdwVx5qCg4nXM2bi1fspGdhIaenhUnhtFObmgNjXjQ0bvXs0skxZfHv2dSdYd5SQ2iaoHNRI1
Z9T8Xdra89R4Pq2OWLvXNGCGIFwL5M4cdHhiu79SJRNLoo3aPFe7JM2Mkb5BVoGwHNq5rzt5TEU8
DT1m7T3xiFBrUTXs6I1PKjTpgRe4CNJ4R60A66LMYlFs0TfAWj26cWug3pI5twpfVApSQaTRn60x
MGruLY8pQkqB6/QQ2kjy40ebUKkatKQ3ipgvLURBG7cR4QZBOl1vftA86b1ccDlsfpcDuDCLs6sE
HQKwEptnMbYH4icH/KU7F/tAnHc8wvVL6P7Dt4YADlwQVpyBeDcxXLl0U3QE2CAy0/bLLm9S/7QJ
V3+YnGRr8mXwuPdHO1V7c03aRjAuFWmAlIuzCHMUqGdqxfVsMWRGLyMye411AJi78ZrW4EDroyVf
Y37puTql+U8RPhyYp7H4lzAylVl1U5l7k2TeR0UZpGNBmd5LOjWHrI9/FQX+uwmrvGvfI1MeSHjq
E46YsrTAkqjMJIvBsFRfQYK8ZJX3lFFrPZri4dbTuuYlqChYyyP9M5rklu/8qTPE1k4+oqUuVH8O
ecWVJIeJ4cSptS6mu8OoVKAfoeL3AWsSRsCehhDX7ytlfU3Iu+NzWyNw0FWbHewR1nth0gTHSqFp
DhOuabcv94nGl4l1Vxj+ywv4/h2lopDfyDTRt+vIvxHp1FpaXgnTW9ohc+eLC1tNlVvdrnZR+AfK
k9esgzbNu7fxjf5rSL8cL9tKvlZoLhFocFoEV3qq8evdzP5DmZR1JJtdzQkjq08jVwH/XLW4ftjZ
Mm9az0pGkC/bpY0EOYH9Ucv5hpqWx+XO2xu4SVYxbMomUbEyF9tS5ewyc2d4SUey0kZcHHqn3LDN
AkZtbp2y36i0xsxA+HuEM5ZCrvfJAuOpGF/V7BzxSlaWSDDfDDu7KRiEBnPgZoKCZQBztvotiALw
yfflFEycFcWO09pQ0ouT//KCJ0Qxzrtp+CuqMlBY9fbFX62P+AMEiPfsbogXhy439y9h36kbI26V
Y1VeW67eqfoNrhfUwTo2b61VBgvAk3cjAwzM3UuKwZy301qjVMqOH4OJLjQ9M3PrbGJlHfmStxC2
WF0iD+BlNGSR+TlFzXkdk3vpy+Ybc+EHXXf8k9IN9MS+8b5Zt5fGYn+epOTmczG9pWX/p9s6yFCz
7TbgT/I1iPh8Z+Q/3LyibN2TqUCNwNfKnq1tP/U+tR7D6D5BLQh6Im0nZyA8OHTqU1xVl7qjjNmL
6nfZx3QzWIX72tfTr1ZHIzZjUmJh4m1sjSwbaJu9az1nnRXeSGR05DD4bHXV/Jjz+V8KaCam+OKy
kJTDhpQSymMcyFLH1uGU1RYqMCprstTSWfm+1DV7PyKQIaj0PyohcyjCarNzqis8IfFS5He27ZPP
ihLDbC3VnS6aArbCw+JwncLvgQOwwGHp/KBNV/On7HdK/U/P7lVBIQlUWe+hY1KcSq7DYeGbJKs1
5AtqSVel+pfr791EY/bLIFUuTOXa9vbSBhuW+VBHLPE1c/D3rFUmHLTMkTyQzdYBpTP7GKhYCbdY
MysTYyMfe2QfI+uddKKb7vQUEkf9bMOXCBEhq8vA06wYyn6yXF/TA8GCgEMop7gR7Spu8ThVPmFe
BqWLHFAHnxsu9mA58RSbKat7YuF2/8ApurQNgJjQqYWd8UiYj5KAnx3uZQlYKYIEQYeCjf9c/kux
hySzDAiPri3vTyqdX4M9yPDMFYJVVsNz+28so83CMLN3Zsy3XPWlw4yLD442V6CIKzXiOMbmM3pQ
ZM96/Gg7Rp3kIOLfVr4otbsx3e9x2Kb9LUMNJlNyQDKiX963oUsuRXN2eA/lsQ5zGAZUGs9X0VHL
VKsIMMdo2Lucv4U8kF7ZDM05JWTTTfWqferml7j/V2tH718P6pzWUb4payXdV+K9EBILVnKipBuV
Jj228qlH+wm7txIbGnXkatpzioI0qn142KscKZK7+qqGphCqbwDxVo74kGQ5lWlT5CePsdtMar9F
t7fifoPYsl68BBqbapurbmVfRY2+gXVcrlQ0f50qwfCpE97G0z5AHgCFWUV849mUkTEEabk2ubTo
KZ4gsW6//n9yEDPCgWShWgVawdTgLoHynV33eLuMVdVuHQjlBDoHpM6WQvpOu9rWZ9S4m8EMPNhj
c8b3gBeSNz9zkQCTJ4yTrQUmjVY3kzQiTO51ywBCRxWAI7IJlOK667RL90s3LctDj/Ax4St25NBy
2DHi67Lw+R3UmbA3H01BtGYivd3Qkq2CwdZTfePw0WTVu70EeMO7R+mNREiLmEfT6q2iKtjNP3OD
dANjoowvsXMq1ebkNNzhas5KZR33Hy2fsslLSueQEvzvQFavcy6RRdK1gvTlrDq12buYiUrxhs0P
zcVtn3oc5IUF//89VHlD0FELR38FKQIEOFlkGBBDHego+sngJ3YQMkXW5q4RLJzwwHBJBL1GxM7m
Ybi0wyMETCDhqBXit6y6fU7MYLA+ZXLA97IbrHQXUUw7g74eMY7ih4GAEkEoSfyS7efywJgb10Yq
rnYdKyZitevE+nL41AQdFGL6UqlS6+ZrSRs6OAPZdLvOfPS8k8eUZ6b/w6aJ0wQLLksm9kAlx1XK
ipTadWyXEQp9jLidgWNZqpRBFLUHpwe5yB5/HjFWUc6Ma9a1uF5zkiR8h2viDDkL5okpjVCRjigd
x6QjcLd51b2Ky7vUlueaWKlVMoRodJD2JfY/tjV8r1X+CJlCVRZIoSHKWLC7MeKV3n23ig0QZJpf
Bh3BsNrM6JeC5Y7owGbrN5jQPusIeitWidx6IbX3VR2WEJIwWxadQcdNSlSnpP6u8uSiRCK4hjEW
A6qHOj9tF9bGVBhBnWZEoviLsiXYKPl+KBMlqKPoxaStTw6qtxmRfOIILDV+7OHNYVWNveanWqoZ
qCQTG+pDk6ekU1/DWyiMjtVGqr5GtB+HWPrvHdeso+X0NwM3MrWfFGD0pAVQLm02vLhmMQdYcmBg
fctoOAboynuPPnRiSgV+7n5WAPudtPS57E1M+U5g8IPt2MFx50MqEuvJHbdLacHMworDBCskhVX5
RfTvHUHGUH+Cqk0ybhWdu/AVJ/pBBRDuzM0+RMUx8IbxqtvSzjHTJDKvVKt4gykbBYUTZ6f//8tg
0ZuNvXY0ucAtnGzPIH+sVuZfVg0Ubds4hCNVxpANte9oiHrfqlkhRSEEJGvwrqptMd0nkkYRoICg
zTejpveXZTxjPRBQiqqujRZyhlJDK9E9DK9ZlfhGHb84RsZUnn5kNj4LYRJ0JHxHgrmjl9Nyu3Ph
oSA5UjE/U+hVMmHicTbZSBwkqmZq28qQJQ9vDofcU+sgnb1MgoWRCuxctKibzkRaQAUr5SzRhHri
sGiKaT1UFmDDnrjjXL7Fc/g+tNOpKvTfgcf3VSG7CUUuCiY7T46KEC9p1phvTj0UW1PJTtCRmAaC
gecpxeBD5h8s4YK0nOYcqzPt8cSCVJJbzabBqsV32DOmY2aC4DU4kav43M71rcqnl5q53DL52XUn
TQXShpNUjV3armHvZ/DpZgVudWhZtz9WW0/qfJVldv6Pt/PYkV3JsuwPlSWoBVCogWvt4RHhoSZE
SGptNIqv78XsArJzUuie9PDe965yJ82O2HvtIifESNbt1xgcnXr4kKMidjC4ERlyJsAgXNQZy0aX
baHn/6LckST1gPdJzVNtRs6MOblmtvWCYfRW09hZHA19CaNSPysqBsk/ilgwVkM7i4SKCC+JBvkt
0khVVu2XYSdIZSWsfG1pYfXAGI1cgU0MD2tIPIqh7KciMqE+fraIKuuan1Zc/EwKW/HbWN1N0WMP
eMUljveCG4N7mqnxb558ivJx1B5jeQmaeJORQBUgbNCr58L96lAY1l65zzS1GYs9PgczfKoxNeD4
W9lRAl7QWLb5WU/ZTaCjrkKEWCVLImSb1WoOUPP5B9V2eou5pHFOQby4Z8wW/ZGBnsZ+KkKSSN5l
v6XGKznkZ9G7V7z1LdN/2b2Y4newXidSKwMASI72JpFjJoVFc/PDW34oI3KCIHi85PQ25AxsG9wk
dhPf87HZjEm/UcFPkdbrXFKrjGmymev+aBOE7SaJ7H3NbVdk48UEmbAoe3NjZfZnEj+aOj0o92OI
AtKoUDCkjMe7dCKAgwtuxFQ7AiKCUFKP8kCGz7rhk50Gd9tlbNMm8jxjd3gshmqnz2kqtR18l5Kk
kE49Jy6Jjs2ZheZKoV2qvOSlNI4E7y09+gQLSv7AzrFGzFe/j8F7UxbviiwCV+RPDaGIwmPJh7mH
KdGquOW45TMTtnwaLycGoZXlPCracXamMGhvUwstLpX1IcCA2ugvcdK8xTZ8LmdcSA5vFyxGTbhW
uCqN4lqXzgGODUEGdJwUrKQfk/OGi9jrmCgoigayHowQrzAihN5l6K42YbyPhLomKRy8caUFc/Cb
dWkYZlms5S0cnl54cVqOLr1fFymu2m7VhOIlYPNh1NWupCGOAFD5jrty0VN04NCB+vYa0zuU0hmM
HcDJ59i62UW7nXR2Tt2KTOFMRNeeEALWrl0heFTA3bZ4+lpJQaW/KxxzZdvj7djakmETSM2Wu92w
1YeyxmWyhU/BtU20lu9C8KUvMQKcwsh3C8d6SfkCoOqv7WYGJrHyFf4cCoS0lxAvLTmbNOG0SSJ0
VnlOTFDTvlDi+yLiIznmRstjJQ/z/j1RLCENxs+KHMkhC3AntGBl8MFMP+P4yzaTlMYA5cdZ09Uu
/vuLEpNfzE3Q3mEQrKOcBXtpnnKkpJV1jMQcGcjDhowkUxUJDD9215OpwmQMKtWY3Dn/5/ipM0rx
d5k89RklCDpGvB8PAT2LYwwPHdMBK3Vu8F7XIsJ255CjTA+UjiVLVxQZDbdjFwi0IWxLjfR9lj11
mr533GA9iOoUJMXDbJ9Mg1sF4bHkLOsbfY+ElghAUE/aZ5GO/LmIdIlweo4VxwGhAqD53nRKoUSg
mSBsaiI3uDbybeELLOXt4wBhjjulJr6FcRNjkpYFlxkxs9OOs0pai74GKAKOoreJ6psHJkONwHqI
xsUYgEdhvwVAuPKH7jsqmqe5tNIRnCyjoNvX+G980aEOr4idw5JgGM5hwPxfgAIQydFArktS8p7D
hecGYKII+NU57786wtA5t7zDBSxCNzqWNuIgyCilZ+1zYrdt9Mz0mE3X/AkEg4lsj6mhP7X0AmNw
DourB8l10LJPIsE31s8QXa1W7r2huxBmEIbYkzCS9rxxcDXY2aALM8a9Zguya4Yje7ZTi7kia2uI
Yga5pImk8i73Rb/j0rq6unWVGg0taWna8GRO4BFS5f1GNLFx9+rYDWdluoENdcdHQSbPoZbthuCD
rU0T6fg/hDzCe2JzKR6Z6RW+uSmM6p70JL58l6a7dTEAYcPdOySRksM07loHTKTbvHdEE8mJbc3L
oO18epLcqo+RXkLjMDdxc0sG7zWZMyFMf2HN3w9cZMs72N5LQFk56NPVnZ0y806H18NjvsXWpBDy
Krx+lXlvUbm1pl+S8zaKbYUTAWFI8t+kK55NHn6Bu4EXj1J9r2lQUtBGRyBu0rHdjhrxVm530AkL
66T4hqn6AFBJiuhJpBjCLLJJOzQ0YDB1Fe+UhahWZReZOTudZXSIbBUDyLlkTumUqHLZeid8PvWG
hILnqAdAZKutsgzsYFiCrAxZfrTUi4e8Y2ZIhBQWJPZc8BEOOpeA+Rv2M15iYdKaO4KE3OSOh9Az
3R1ht3sLj4obRM9+729bVZON9u01TLIiXn3agxrejkr3BvOvkIrWlI+yqq/Am+lGu7XTwkTR9UVm
jleiJ97UdG0Y1JfGb9ORhOnAq0lnHQJn6taIqoO0JNy4Co3CgECW+xo9r5ZWu4K+JK3Cn7Cgsqb4
8fPpNZwubq792s0G8PU2iyfUYS+2sgCWo1j+QqABQCh4mLIO3HPwk0A/KZv3Iv+K2b5hT47QI6qY
oGr4pEcm9DsZ5sukRne/oZEq8EDH1Uuv34BLAVhlXYP6yAjf3XFuuMK18yVSue2A/mjoysKs29ox
f7b+Qcn3UVOjY3zE4AM9HO9jwagzZx7KHJudH1fRpZwY+oqR+F5+UjLc/kgt2Hr5h1HiK03cV82F
pDm+NcFvW5A3T+McyJ3ffqWEsAjS5EZNe6RK1Vk0weHeu84rQq1NU7Lm99EQU/aW6alsbpObPQrn
qffEp3AeMpJeWNwvwg5hjPuXFjYpFtkCd2VVh58FMlmjI9+jEsCEAWuLfjFySAXTn8E1P2R7e0C7
A7SHcntbW39jRPRcKfYONrrcuJvlM8BKKH4CJWwAnpFlLWhHmETIC8u9og+Fu4b6PCGmLF0pnCB+
fZltbo6ur00OswjtcpYXG2+ER9cmn8QrLru8f8xDklpchEUsIES1IX5iyxLhmDlPbcHt5j2YmX2b
fUtFjSSVnfsAEkIr240d1zswMIfhN6gAVXaAN+KhXYVYEjq7WWnI6BYsI+HOWBukXPs01Bj19d8x
oAx6PbzIjZ+iLARRDlFwl6izZu2bO4sWQQGa7dSNv2kwacfhMuAKdpOHOLshBEd+KmqbccxLEF0T
BQjvR2PiFm6Y2fb+c6Su07Tt01Mc4XdbuR9+OcO43kuEeV3D3tOo16LhpDtAL9wTIm85f8bgbyz2
6xYE/5YbyyMAXO/IVgYD1fJsXaN4Xtb7T6R2HCWZWWwvxyY51gR2gN87egT+6fYPcgAeHvT3PuWB
MBeqYSjZOjfeKepjxXsVbUkXYEDTXi31VwgN1cbZ4k6DiUXvYd4jwgUXfXMlUkGG7dHlQq/J33X7
pSGuMqo2gxQX75jIuwPEIzXuIXPNMXf3aPXd/ABwcZXkhLoMx4aVY85K1LvIOTioGb41MxdbOzLa
azl85CGcMzGEF2QS5DaDKnO6xidWLTkqApUOcdQlfD90KQVyPOhdVO0ugoQxs9caChY1jvIl5G+C
t5bxPGSosVspRkNwgtBxpElu7Ahif3ZJtj1qdbya0qa4TmGr3VDVrYKpgb2B5WZtJ5VPMKsOKdHy
LFayzEdaHdpVikt85SEpQL+yFH6x9lsU3Hlm4/eHjTUC3rpr1RbPqwQAzolA0KVxGPTw0jngxwYo
bRzZZNIQeFd/SpR3bN7zN0MPpk1r72HrxJsgMv/YCX12XZGcC6jUHPjhQQOPfiLnTbK88+kaAa6j
bjjEAL6OEnwaEvGqOkfCJq6pajPWOrS5ZqDCV9siQc6AS0Q2JD9sXZBjsV+hDJ1/iDdgpyej+Uh2
Q/6Mrt2hsm8Rz3wnJVoAXSUjidKmc0ylhSZaFLw/NnMwe47scGVxS+lT9vhiNO8Q6ZVz9VJoXFJO
yaYg+XBpOaW+muTkbcvRZ4JRePaREfBPbI3Q40zvQyelgfKq99YakYLHtoqAIKZTuKxJo4Avpiew
UGr7q28y7ShZLR39svsrAGVu2o4Yp05PEI9OPS5PaE24v/yBlCS6iNGY2l0/sssbfNInfTd/8Iex
5g+1YZR6YbBRNkj+jiTevYG60Z+hAEpVNarbJj06bVLhdKhcJi+mOGQdid6Rrm6NORBi3xKAEwF4
jObZnOaBVs3kaBzCrHB2DTi6NBfO0cW7MHaQk0vXPubIZHkM24e6iErMvvgnqUdBz8T9Feiwd5AN
0+9AG2JqD8Pa5kQinqL4YveTfiy7FzIbqxMIRqOLUc2YZoe/lTmZXgDFdvWYuUMwIX3r6npfhDto
criBMBttrKL98GMFXpUL10nARlph3Cw9hwdbYxf5MHU3Pjj7qDXLIY6b/cQDDKETor7hMXhG9USk
kH22tT/4JhxiZfWOzHxCASMeWuCblIAhm73O8HYTEdEl5qDzhGlnEptUD74HrYKDKeklo6o/RFbK
UV6VHzFSq3Mjgp0+Nfk+dMrffmQij14bYlAQH9tBHBwXk58T1OU6Max1AXt1TavKWE1kc/i6OnC1
PUmIOIJMzU2ksTqLVBodWezBvAGD45vBSzeWuDnTjr6WmJpFRxwuqqjtFHTBTpL3p0rrWE82bHtc
b2zibVRYeUBlMCCEANc3TOksK4RqEDXZPsIjg+2rP+OTxvBEz1CTFsUczCrmcXuM2bB3MXZkvoZF
hE38WBJpCNZJ08YA68s1ZFe5cw3wO7n7LmeKtzdbGK2pfrZFPaN0lLkd6vbumZjZkry6QvdjbVAO
GpzjwjrZxb2Fjr1XDsJNBozbMmO8VoJfJDnrswytc9Zp466ymSCZClIsHHhyE7hFSbjgrMot9q8C
QOo0URU5HZCIAcApNNMNuzdwqGM0MLXTkYHGaMlrVJmBFTSvDgXNTovsVT8bYeOOZi/N4znUg9Vt
OJQXI5tFMBzJWtRFG7c3uqsiAPqKrPjbIpR6P4HmCAvjnDdwXHI1xlipUHnFXFle9jDxMCzQafnL
fELG28ZwBUko/7YNTvQ00ufOMaRUygnTyV1o1cCHWMk68+mQPTdd/gK2jc0mtvk6ksPGM3r8925E
eIfoX40ocWC2p9rGJ7Y21uqLGcW/VkokvYa3FFUr4X5tZwNkSxlUaCUQgC52yQqOynuK+dB3iYs2
yD9HEug8+oIlmjmPLKT/EreNszYs4pMzxT5aaYTp7BC/5kszJUtPQzpWEM/FuUyazkDqB7WTz+ub
d4Q3Z+KHxAbGBQZeQmAVMcp6BCntqAGEDSCyjab3ZnQSuxCQ8X3g4I1l1LdIDgIo14lB+qrpWOD4
5NhuLGncySzFleH3w8LWhh89NiHGxYWDmru4TzRhGYNaqEZ8V0XYbMV01nPatb5CqgelCRc2uT9m
52PDr6CT/pNpXxBEV0XDp9e6GaZx2pPGRL6az+bQqex/+i4sz+yay3Oi/w3h4B0CfXC21eQ+6EOa
HlwHlK3okpNoauZAOpmrwMMX8QTLV7GAozLGxd2N/R4a5HFk6HWqESMEqEOCVnuKGH3vfZkumwqD
ewWoZ2F9YV7yFvMzXgf9Tyr0b1HqBzMEL+y1TrWf2FGnaIXC1H5C+mGn8MkjFzOQI8ZHRGXWza8/
xtDYMcezMH/CfAsHerYu0p1FYjRrnFg91McmWNezeZ1QzmPb5VvdlA6wO+3Ad6atfY1oX485u6zL
S1ARiKa4XNYu63PDpHeJ8o6YK3jMcY8sGOqZRSPQqEPkwL7IEa25yeRvCJKFDW8JHOWAY8w0LclJ
GNplnPaLyCkP80N+mWywXYLBFqq0FvffYy3McCdQtLkVcP8y5fDNxAk16LvnVoyWSaedwio7M4pU
S9O/xuSSH2s9YCE5kkbnEKAUNRqsBPHqDNYhL0oPu5XLXRDKLZhmWgFBcPrYByDn8oqutvEwiHRQ
Nl2DNrxE2+S7JDtmPlpB+SEr1zpbJTk1LYq1wK0utWcQ8etRmHE/lSsWUDnz+DBcZ6IShzyI321d
4fTNODljMdvFSgM+HqucZpAfkZR/mU2ebVRYAIGLdqeNVBYCB9Ia5HpqgCNr/faQh6i09bCN1z79
vlVE0UYznV8C31+Txljzn6MlZ75HuiCqtywnAbBmPYuL9D1rvP44Se8RAZ6NfQ3eqOP5INZt3qVO
OfgQUQD6NT8vWV+OXsXliZPRCmxnUacDuApoHPhUcMt7Xkv/F9U/DJRuaTYDlIaQGPQc61oq5tBA
nzxIMnzBK0Ig/R5hb82emoaIyUuU9g+qq+Q2So3ntkrtc0GkAogbhLDwsjVGQuwYH9Dln0Fbm/cg
ZPPa2wCQu9b6gkml78sWd/kwhf55mmXYPc2DrYxdVgXm0Ualk/BnnCqUJ0uL/5+4llHuiFhmDJDl
L0AJ800N8xdHWnjVasiPBGry1VTwdI32S/PFW5goyhoIgE5ZN+ghmEM29bCpTfwbiUQUydwCyHTn
AcmPoQrTM7fKlo9sHfY6gVhYmPxDlADgN2NoX7T7oGdpHVd17vTwlUm9bTx7hreZJw1NCJtWuYAa
Qyft6ns+QsRnkjW5G8dAInMnWjlDgOM15ekB9osB0LrqzE8WcRaToxo6+UbPrk1dWffGg8lWAliN
jTlvnfLnLdU+InsY3hndC1IFVlqJ/KzJVH2QBWoJyzBeMAU81dSV1ymNDza9wwUw/oXND0npDYL/
GYSJJQNFfcvfqBrdzeSgBgDMDTTPcVteLYcdQHtWZnmabOwUI/jVpas5Or1oZqKKFsxjg8n8gKn6
OYyvSg7OWSauXFG7V7XxUwy5dh4RMeg260tbC8/QI9qjDZFLd2rk1qUD9IPGIB7is+uxfLQz/6hr
4j0YUO3RZDJL1GdDgn8fu3weEfbQFcf0kTEPg02tPrlOABcRXhywdf9QhdpeCfoWdMjd2si4ifrU
PA6DTK9sWpe1CN4ryOrocdaTA0uvh061UL5A5xyjloPD5iufaQWpeA/upFC4x+F73wf5yR9vJBOG
6EjmYBSXSVNOQ56kxIdajcQ5KyK1j71sZYHEQud1wiwAx0dX7xjg92OcmZs2GH8KTdhbNz4qUq4K
i0WO9MxFZzus1Yvuj3gVPC0xUyaFzrdwkOzEHcpfvj7gEEZ9ymGu4p0M+mVqNh+9Z9FglAGgs/DD
8MY7d+e2pRnfOSNnV9+BRDMl4W9GESM+l/BLDYXBtW8rcW7YGhJhO8C4dvZZM3JiIerVvOnJ0Uv/
mg/GClyiywU+AuKVDPMBlhD5RNUSFg0iJrhWCHyzfd55szYifo+60Ly6CJwqEQFsa/Rxh3cNQonZ
v1QSU2ZsAZcpZp2jpw97LwG8W3h5v2Mn8SM1BvoIRMBUJ7qzSjH36FH7yAYQaBKgyF3PF40HP29d
eXKDbmPG/HUJHzhbndERRW4nqH19JDRJNe5EHujYOk0WJjY1H48y4WuauS26ZFMZT6jdUZCggV2k
dfqFUJwNvfCJmMv9a2OnT1GDTNXkkFlFTkZ0QaOBDBwgABpu02093/4x7IYxZlTAb6/9E+GYLvl1
6aoejGk1OMQ9MM08hqas3mM0ealfNzQBGXndnv9gCIEXfj8ITA5SgoOZyGQaGhSFTGJXMe/zIi9m
clUa/ZFyBLskQaQ0uTB7B9y4fd9uXXR3tWldqqF90UJBuk8V3RwLbWIaWiyc0exKd+hfPUj7c1pr
H7JPoQki10JvB+xWUb9BK429t2hObYd+xXDavT45fw0Et1U44WpnsLMKfaXIsqRVGYZuMfi1saaf
QcaZHPtRwt6JygtQyADIwjYdbUwueDZxun+T3eXDMiyPPCfm5j80MgvI+FHhOtIfdeGeKuyJWOdW
DQajlTtJdDHxwWq6ftNzSu7I+2b2AFg0HBFSwpuRK3TIpPBO/u4/yiwxgOpY0wrOQbxqfYqKygVi
bYMpd9Df4kiVLmrpNH4vxGMVIEwp45YAQuPZD5x+9/836HVOlP0uqxGQeCTb//rP+cfhb7n6lJ//
9oP1PyNWb91vQ+pq22Xyv/7zX//n/+1//O+g1uf/OcMVw9v/FOJ6+pVl8e8Brv/8Ff87wdXw/mFY
hkt0gON6luP8K8BV+wdLR83wbVe3scRp5r8CXL1/aJ5hsu80DF/TTJ/U1fa/A1ztf/B7kCliu5bl
8H7o/y8BrqY5/1P+PcDVgsHgolnTfcfkr0JWbPV/BLhqCCJG3fFZFgNnioquOjZiNrcY2bAWBJEd
NaQHR6FFaLqrw+TfRohkEWSyDLApu4RA7ptuH4zVo4RIEMAys9mHb4rWAwFGn+TNwLOkLbwFNNJF
6rPED2csmj5PjrsZlabP0DQteiYR+yGbYWo5VDULutoEZW2acWvWDF5LZwRb3BGZwIokY1+P6us4
duYr2wOCH8KIty2UK3SjoOZmJG3xENFcjJkpj3Vint1UPNHIvGbGRMnRcEobqa2fR60/KYCMuImQ
XUCSg0hxLhiJ05ghjC0t+Gzmm+sIxtEjxmVH69ay8TBKFSvSNb8KeHVT/jlBrwstyTC2XJoN/hkz
3kih7vin9hYL/aURAWUjfHOjhdkttkwwYAU9YfaLQ3VAAofKYGIfjeFyLBWffxZ8hlF1dKqviJS+
TgSXHgZfCYvPZFwjYfO11asLqc+A2IeIfJVC8KstDnWkYoC3tg6EP3MS59IijzNmfN3n5qnVgQE2
UAGLEmktlECdRDTfuYsaeGA9epRNaNRzvM8J+YeLQH214SaDctM7zUaLmU2AWtj6Wv5Czu1LcvIS
7TfGCzh/yE1krRx//JIwDeXMNoRxWOiwDonNTakwdReMmul8KZiItZshrz66ii4DaydTFvLXBvc1
E/4eTxGzkGGnYCxKWIsNzEWFp15EQBg9MMglVEbBU2fN0VUgyEJ00DO8kc0LJTY4Rw99m4TvWM+g
RwK1H9NXv7jXMCAZ5S6i5AHP4TKEEIlpcKUMfqMMdmQMQ9IHERIVw7a0KJGxrukzbFIBbpsxWyIu
PjN32rgUm6tk9J+drDGY3olNbuAJZXyDnpQNPcygOzEThynAHHTJU1RDTE00CJju3Hg0n6mm7RFm
/TT3EFamhJlZYXorayCaI8Y5UWEiUCaATQfSpg1xM4C8aaXsa0r2UajwAWa0qFqaLN6a2FqCf4I7
Z4RnNMM8iwiRRQbfM5pBnw3Ez9YG/UnQDmIyaKBqxoJalo3l3iY5K6fF3HDEMa1lFt9vFfKbAZJi
mR9wtLF7J2sJPEqnPk37A+uRCr7iFj1NniV7FbnxBenZKdd0c9/PINO8U+ON1ONmrxUS82BXI93N
An+vF/lGg4WqtQgXMwc2WKt3DTDo+K5ZufXMwsB6wn4pXRCNfqRuWB0hNJGvAB8OU06lP/rYJNJV
hPo3Sz8mhPgOZC/stQO0ChuCa8faEWfttyofI43iu14W7HVsqK+phUQZlb3HZmtmwurDPWzBdaLR
IjV2MYKOdVFEzSRZAjUjyLLopW04szYUL4LmT62o0K4aF2yqCNnNBdPw0HjrYdUyKdbRyIcj0jvt
SSmUmsRi2vZnADS9g3ZrpN9kpu09GLgVEjLNKOFK0PWD1RMahyN7qglUjGrPDiTdpoy3HmTd1Jkj
YcSyy590uLsD8hQ1i93g8bbGbSjeHFbITfZhIjuRGo85nnL1LKdjlQbLjAcm0S44dx+m4tYSwgK9
FwYwYhUAA3dBa2ag4GouJuZUxWog0AWOEtzpujjGfbMszatPEqIwsXe379FAlnYw3vialrGksOPv
F1PPbQuypvUSX/st0iD1aaDi9GWEycCewBsjvEGOEhWvpIk8s02hUxhA3KWbRppMYVj+6mJpG/A6
xJispG+9wFTeaIV3GGArAzOLofgH4fiCR17BX6Ygay11EIBUJ+jMdVLtB4zByQAjqngrGyhYzWvs
nIH9sFSP1sOmgPXc4JOg47h4MKAHWND9GIJMiB/Swd9nSE9MkDrftbdGZ4j42d7mCIvzERvPxO4b
1jTs9iUSHAypiHZhUbstI6AZcwaTWiJdk4cUbnVVsuTIX3svfpLIGB2mojDg3vPuM8eLFEH1dJw5
jxGisKaqlWnBY31DUL9VMU4vcIqa/hFS4SJEn8a/VibfNRX2yOStj2+x7sJZ5DjER6B840ZwE9hV
8hZZbfPFL2y2WZwnLYLXlM1nx2li5X9AorgBbMKIx3qpN93FaFusRGBGtGRfwwdPaNiHiKrS4bFC
yAQZZzL8v8TO3v/5c8wNtToYNx3ccQf+OMKrCXAPumwyOGdAeT2jynPLS5Y1CrdNWoKf7nHgA5RT
k3lo/GY3zsDzJvV2cpRYVVMEwMFW5Omlp6cZnI9Afw/065D3C6P4khJqJ3fwNBGEA2Hd677a+KUg
LnxCtGSTDNhBY+fsYDVC9FSGGrqGYtC7yzJ5UkW3AvV0aoxHhhCs7F+c5I03CCFDi0htOmsgwAbG
F9E+7EcE8uVXCineRsqd+92K8g15+EsgiRWGhtHHgE174hG84KTsdxf6fE7f080Sfqj0tBLK5wUq
AI4h/EZZFrDrEbnDPZelu5FVKYoYvJVoV0MuUiZ6JuAiWeEelFdmQMBChrXnHFvx43O6RnAtpP1b
cOSVsb3xWnMzNKCqmvEtJ7aiMTDBFuXS553W0RwTcB/mw5rQjVWp1Qhvim2XlNsRQWDWOpuyTCnZ
bKSSFTxZddYDvjatSb8Cc6tq9W5Lnw4CDiSJCLtQ+Y/MU041SZMlYSe0O7C11CkpcRLk/l+IbSkI
nghWW5U2ewssu2fRY1xHDPjUAjeMRuAORfLVdzzgEdwKdxgxexv+GRjjtncFfobiKfN4UPOSrBga
PLT5ufZBHUMhGSQhcQEtIhhTddCaY7UuS47oHuieywoUVER4cOvZuPgzJZAXGTwwDrPvLDgeAr9e
DTwBHluSfII1SfjBIVPDCbgraAtdPcJuXurtNhoRCoXhKXPxrWeV98ZGmuUcZqzGm3CthYROkS2l
x0+dNwOsovEnYzqw9Lu5mgPZ5mMFSuor1SO7/vHRxc0LFfuJ5QpmqR4IQ79J2X50nI6TutSsN03j
LzS9H1mQtIrctGvGQ9MLoD+ckshOqrrl/GDZqrpjWQ3o4b03jBiUOGRBEIlwsStn7UQlhKmA3LPk
206wABfZxkW1QNjdq5P+dMrcmWQhScipRssUBYWhpfgNkIh0Nk7S7GghMNQYtbH74J/HEDq/DuOX
iCuS227ZSFRCUR0RGpHiCpVTVFffolBrZw07qQs62kJy6Vdebr8H/h/BJacqa3Y9NGGpXWwmxjlK
2yTi2ZgDDYvmKKaXeFbM81PTTEatqh2HNG8BuQooBnz2cmTUnXtcbjn/AC9dDoDp68Rb1VDFfHNX
iuGFzKFd4AYbpPyjho6r1JdDn5wjsga6lzrylsonhBqdAxOwdkSHyRA/1D5q9kIWQ1xXkBaUwt3J
9gH48FKOu4yvMffy5agUNzG+MM6NkWcOG0ZZWE8oXCaL05XgyRW1N6JdMO3TLIx4yljxec8TERgj
i2h/znFC0U8o41r1GOfj8jm2iD8LnE1WOjeH13/WnG3QqLMGsZYVi9Daqt56GxRa+M1rehAoSltY
2V2v7QRlPDjsm99RPwTWHlsfsmE2hYaGBygx0t+UwQBAoMfcRJc1G1vjvAIYShVjzwmRoAmYQCiH
ItNNb7AUFH6WFBvhxHGZ2JZ1cDLxpiqLVQLUVy74B2LqnxKnImzZhuCPKr6qs/vsxQV8tZi+JWO3
fLqGM2iOyUePNMmS8dIHHRbNI5mAlRKlKLV1Gf04bERLujiKHH/AYNppy/mz4+hcjubNtlC1YASJ
BCrpu3QlmknIHXWymdJorzE35OFlR7IwkMvjFvtEukGlYXEn6RBBd0b9mA4Hya5YY8MdVC7wzJHA
qlPSkRldoB7wLk79UAPCFShubbTH8VQ+9shzhRsACKN0SXEIYtPXujNP+7oseFNcIrYce1GiwGYn
gt/jaMiRnk2tuyG41wPwOL9fgRhdznI5Az4KhgIUhYRcKjLJYnnG0iyvXJZcLNxDRDdpxMUP2iso
WorfHTy5TyIMgd52gPiGx9DWT3b1R3IoWSYHRbVRcqlJDgtV/GWfMPR5+yGjJc9DEO5MG2w/Q86q
JGil8EitQOnpr1JBywl0PtNReXi8TgnrbdbTIJeRE8+rVqAG5jEzXmIn3qXuq06zlAVfuR8sJdpE
vbTv0DUONDUro/xLshQkZnaJCqQgxaPufbYzpZ6BVmV+N8TXGP5noR9HBHps6TPq/s20SU3yw+wH
JEDw+vcsYeg3Hzr1UlGDwSJggIitR6I4flNhxFSZGxvrziT5VGFudRapLh5TSWfpsUoZ5LOibNaS
ltRV4H3iycar17NOyypjo5PEpgSfLm4wLXudwHz1sYdZjit1eBfE5AXqOvL9JOyVUPturcCHW+8Q
RNPTLeGVjdS20oiM88655n8RiAc21YWSO63TYpfMA8zxTEYPArZnG6WxZZ674stJMQ7rP6aNyBKm
sNnuZhcki4o9OugNe7k1hJtzY/RLT5qY2x7jvkPLRt5jd5hslKiGhAkqt7wYpF1+YnJZGpm+bId8
61BguUW+i+KBShJrn6TraduTg4fG49gZT17xSILALmV56SAltvyHBihbbZgXlgYLW2QXH+U1ShlA
iylXsofiiO4FYIczGBf2F5uU77Aru/2EDNvMXgzrr8mm85hbCzNttlVkEsuNK8SIT6rrA7zrWAdl
iWjGB7SM7WvTkEltKvFlJ/GN3d52CDgle2GvAtuSDCIQmRL7+MRIHfauQN1AZKzNWVDzCWYuR0YC
T7yv+lvjhj0mQFYCvRTXsVPIJurv3L3HhUsAMQbGUs9vKaZUDyPoTmr3IAOSa9tbne5lgMgbmH8N
MUkUpljGuhvZMg+AQaCAe+QCplvRICMeEPu05XVwTrJwuDiJn+Hws7x2G8b0dwhfa4hDNWZNxga3
kdunwRApU+pvFi/MyxbjN4LpibmLSXfVoiZKMKqRw9OV+reH7S9Ps8M89VcF0WN8Qgt/eO85W5Ey
rIgaXfj2UcckNE3fJgadyc4PFnb1wPwceDZY/AdVcZS09SH8rgptLBiliybyV84EIOOob73f/8Xc
mexGjqxZ+lUKd88CaUbSyMXthXwe5ZqHDaEIKThPxplP3x+jgYtbvSigNo1epJARmYpw0Z20fzjn
O2XZ7AYoGUQe3pH6scXavZ5ZpWNWPkW4ckfSvsi/2LQiIcFxBqoXXYMJWyUwDYSY66J4N1ndJIzQ
K1S7vQ2cQzmIDKbnOScJB3k7Puq15zxnXrdTPs6g4cO3fybs7AD4gyndQxJ5aDpgb+BVWG9BIkII
ghdelCs11DfFNIg8o7VVepfY6LD7LyoJclj7qd0Mj5mp7pG2C3jbPtrb4Wuge9XWo2ep+kiuCGpk
oJAt6fPD4GPjLHsCiIpNYAx/Chgk+EeBMRSm268cqwPUaZmnC3P/5E8PZNowD89u/ZKob3h+m3Kg
7NSCq2LgLMhKGtdIQEWJfGvvhqhyS4l60qt/pP0jE+tOEhClaLVHZCSlJDEmDOge6PvdeaYaUTcX
nju+Qf624TMujVfY2JwMWOe4vUdOBygBdPy7bjiQAHgcGfqTZLt1h0PVX6kwNuZIaDm+daMzj7PB
jNLt/0Qst01tHzpitTSqb9JHcYMwgrvFtf1Uy5SL9zSTbGe530nq7LSzd4hTNLxgzWBm4/Ufrg2E
Lk04dR+yJoZoSIdnc8hX7GVCG+yDW15hovI6Mkgb5nMgKnIcKGkz3/uEE7z2ceYu21RVHttk/qZd
Z6NcrE0ErASd1w3uHEH0x9mo35AY3gXGHxae5zx4FwZcIH/6e1KadfKG/XcX2zScJtxwrKCpTQXh
/BIx+s1sQhv0E48JFaOiSoQ4BZtk29l/xv7iGgqa3MCmVlq4HztIPstAlhZNze8B3TOQOKyEOXax
8kA7hKPmUWSsx8Wm5w/i03Brq5SZGmoVP61fQmByPLj4uzxDvehUv8qk+dLp8FNrSOqazoxkOibY
ssAojRp73gzoMEKsyAHwErvamtai+GHNyM/bMMog+Tmd8+PgTKeCCDri5deMYVeVo9+Kyr/YU3Xi
209mkr4OtIym2KPjJUXojNDyjAdxNbeXEX7sZAkK2nhdL9HKc/xgB0+5E5/g+qyj9i3dYGemnK5x
ZgV5Rm7kK651u/mudXPt9XMecHbS0+Y25bKaV2BZnnLc8jRbKPVPAroRKVQQg1woEFOA6cKvor0I
+2jvWelLg8MwzJ1bpPOTSHnHlwyqwvnlT/6J3PG1X5fP/Zh9V0x8DFE+FUBcbCxWzaVOfrML2+FX
wESstlbJGIkJAO7AhvSBXu18SFtcCALtppPtEFjB2dgs4hdBAevCVHEr1nEPdvraYK3JeljO9WsZ
qX1Q1M8j9H1z/J07n40or1X2weUgAw8Y8atjv6QOdyoM30x95WUNF4xjK3FJmauJrzA3IuovocPQ
2mc16p6CoXuCW4x61sZ/BfsmxYBIoMcWyc3Vwxnk+J+J+5DPcBj074ShRzLDnutgdlv1j5Nb0EKO
U4BVG5WliwCc8PqzA4vU4i0S/mND4kJsDC+y3xmI202wmC3FSYp1Gcx3puiscI5PxFumrzM9R+R8
+ijSe1g8ARbGJvkpWCgk2bzNnGLbhWxEvOjJr8xvaG4Ht+30ofP1iLuKNXnq4t1B+aYb0oUwU3td
+hpl43GqxIUa/dYIZKhZiCRbBdz2sgIwXnD2DgIVZpahbgokl8pqFoNR6gE2Fmw0LHlJPONah95z
NLOFoBHn7svte50tFo3iUoLeYJjnqXNnhNUBPueblbTlNcZOPMbFe67i17abB54vxQ2ExTjFhFqo
6WsArzfr4sihOREGxwPeS+I3xa6WNWxCOUrSfJ4pyWk27iQkvVUeQSlp+Qu8+m85WTMWYoVaWjeE
XfjvYIdPhwEORaYXWFcMgZiMJgYipl4QH5w1Y9jv2FuRgTMdbXi/OQG2ORMnAz8FIUw0oApH9xMB
7pipW7h6SGtCZnok+03COKCdq+4MOHBrV89vFYAzpHrR6e8XpqnBYn0/J4H/EIM9vgOs62id7kMJ
HgHRgEExGqpsi5D7IoJuD+wHaczvgROfNQ0eM12BM0qcrTTFve9Wz3jgAGpWqm5IOfN+ubj4C5bR
4JqBiU/hn6TnzkfomxfvOjZ+p+20IXr4IWWCKxiJhgYrDGI4OL2T8WXE2uRFHaqznhJwEhgPqmpN
FPnaA77aec7W3DR1BJb14NQdFSkHq4zgUx/RTTIyTk4IHx5sMlKaAHDMkJ0nDKpx/F6wcfMhCUW4
VDC1b+IOazzDZ8GnpTa7XcpzCGwCEkRyfoBeOYZD84MQdBXDdCNaMbloePkHw+vIFq7XdkWzjMIN
gfIYnZC0hTuWzg9WbXzDRGwZdnN+GVEQoFAoCTRp/XNgm9mpU8N9a+h5H1hs4630kk+W9Twtd/Ho
FuAWM9SSziWzPf2cDgjvJHhWDIws3lKfIjicyQc0mFGPPiMuN+DOyAYXlYN8TEKUryJ39+US1zgr
XkAcmUDOCbshP9xJu3EHJzJPJvdxhidfp+q3tFiOjWyYrumhrQP7iCXnPI04SqPpPCJuresAKF7w
MTa62daa07wG2jto+/T3i1lyuxs1TZ+ZtY9mbPonF0K0nb6ElcqeTHVAdgt2InQeZGQnO8sHBWFd
5ICYIPL6P63A3dQ63QE1G5jxTjkXD6lPNXQDmmben9pnYuQ6yCj4EOjjDDpz28asKiYWGz3iyqGf
gg0uCxACIAXTEqu8Upi5w1ZOR3RW694DjgJtLNwVAaeA4lrgneUSQobYjap6cSIFPKpHpyPD4Cyk
4O5V9o6gSmfHS3vt2k5szMQhgAWFTqKss28EeLxzEl+7jK62g/flUYAP7uxhttCETuCaJ75mYsFS
Ix0ixCA5lTnoDDVmW1/+QYQtoEBhfgkqgFGIjr8U280kLyrMRYPaenK4d/BVHyGqk2MZJL99nw8k
sWQ5PEQ8bxMf+5NX2e85yWZnfxlCZRR87YB2jfZsZoh5QRDK4Um1WfYgYWbSjA4Rw/PAG9VGDeZr
Vkp/rS2xuKJZTRc2n2sSLPalinjnIDL6FVs9BYjl4C53qSY+yiZiMllIuFIh9Ux9n3j7+GIQWwK6
ej7d5BxEVzKvd8my7orD+Jc74nwMavndiy/eCv819cZlKS1WHnwKwnK+s9DwnxzESG1O+Z3jHgqy
916Ky+KQlGn16vUGHJco+SB1Aa1kh/pV2LyglNRaLicvtI7lLdY8Z+3ETvd4KyamGUW8Sy8w3Nyc
IYafqNc4R2xltMjq2XO50up3hE29diXfF5i4kRoPz26T6tOYlPPeDiyIP9F32eRPVPrguEJqsFAF
t9CPvgyLlaRP9gIFGYO5mk9hbQcTjXR0nxUszvxIkGOOW84hGh5ySPTSyw6OQ+cgbHSCW+sjNdRJ
B3iqowCIZhZuYYibqFHFDQ99tSWd4itWXvfZ6OKuctCS1woMYSuMd6naJVKZktIV6XlMwPeodCs6
6MFpE3HXze5T6jk34mDRVwJ8GUPRHZJiaCAUsXzXOTFhVeTiw+4UczDTB0BCoGlgzVubT/4hIw/d
nHiyRJ38AxQBrHs03EIJT7hqiLGqCc9ii8GbtnzBjw3VbKyZ4dq3wRoBry2zTtjOv42w+UNcYSSf
pmbhIUbBUWtCdMWB3iHay2ikdQ+OHec20wnCMdweosesRlAnpXwYDGZVAfYZ/vT2gq+/6xJyyT3A
UU1e3BLUquQcqvKMbT+3ArXicUgbi2E0N9pwlZShcTBS3WxaW20Ct0CoPgCc4+dJxyQ+ydw4lmMd
oD8ufxogAwzlivrR6wzmj7VxnM2Qz1pEDI/pksEYpe2r1GCpVJEetZlxn6EoN9i1priU7gynHNZu
y7i26tbzhB0fYR/nbZyHOy8JKVQ6uBkF4eqGm+xKY34pnf5eloHPeVITVW+Yp16fMpDAW55teChG
7DgWROW+g/Khy4/AdBBze+EvNkvUHMh5RY4vcbLVFp3IV17VwTbwAApGFmFeXcRCbdZE0jkl5RKN
NGLuDE2DR0APOyqJSGeNLcQHo+a2uKAh0OUV4KO840JXXgmaAENsmjn5mmiBd2Rq6zw19EFr721k
1HSXCg+qDydZjgvl3kKlIhhDrNNWPYVD8xjahJPnFXE0ObEkShb0DymSjMF1sURIk02I0NtMJ3SL
YxqtNKt0PCXQiNv46qXtwYzwOcWYejau9pZ7V1rPrgw2GujCwQ5BKxm2ejKM4sfo0+4Re9LEcinl
kpSh4Loof5t7RvEk4sB6dGhgVnXLegBLh7uvS7HDbOCcqppAUVsZuynI0c74/TXymhcj8dp9ofMJ
T60j95kv8v3I0xa5Tu4c1Qz1sSngSRN27T8Qt74h0I5Eg9yznoH8k2dM0CAGCBuW7ey8F842KYPx
QyzMjlyi1Omr8nfQB+HHnOSfRvmteiAqUOshhddZu0o73sEU7Wfba/UsJ57ZQR8hrFl+WU04PbKp
I8rXjuG0Sp4weUJpFDfVvrccg5EY6zkcBu/cTZosPfjBCTjH57gOdhTFrNCsBhdVmvKjp2BeLbOu
b9VYkeTi+M42lFZ9o0IGZMw5Wwo7JkQ5Ti5OHkxrzHvDyiXqhNkLAw3YDNDwli8oX61j7OYGFIGr
45TqiMibGbEF/YcIILnFofErFyUslaFg59KwApi87mrPI9hNOzhyqKC2TaCXMnc+hjlPAs1mi8Q6
yzkRhbZkO61T6g9VXGYvrC/W8mXR6a9kYsb7IOG07ZLJAIsRt89DFGBb9afnwUZe47hfYAyj58Am
OLAJ8LnHFYnxeaEXa0PKeB6HH8mCKMDIkh53A4iKU1HWN5wF6uqwNhlhG2dCHCvNWGDStI7xnKUP
VgTOtC2+DbSdFziXiI9pNZVI161rIGlukwjJTLbXXd9fbbq7nazTD4TUq2AS+S3HQHajUCtu2IX+
wJcDJJkJzum4KF5n8t8hyQ6K28Ih0SaCF5KLrezRcvMotyGojPq5qO2PQZKk0BZOcWg5Rl4dF1eR
m7SwJcCnmCahUtpIkpPfMh3y3OLRS/vikaXsKhuAnmrb1PvEGdWzx7m0lR0cyEKBD6SOzg5l7K4r
LRZ0GZFaKLa6bRZruXeZwm7LqmowjbvWsZbZn9lOInLj9jE+1vtG1DMGqfkS4zzduvgajpRrD/kw
iO3YcPpUZsWqDcLz1Vu+EJ30SWQwGbespRp8VPdzRSibtXxJx9JZpWhkE1qD1UgJdWsic7wJuFTU
hdWbLf3h9vf3PTXRvPbOvEDsgbMujgLtKGZe5kIsilMfmFDv5BdUayfei/HBdfsRG3YI7MewX+cm
8TfS5BBJK7+9IDHvLsB40ESRtrJLwDuEvoGk2VVMQ6rSP5tp17AC6PKN8BwSq5MOsxKGU0iUsyOv
vjsB653AdbuovsUdBstXLQOf+Vi+L6pE3eRk/CgWppxambh3Rt9Fpkf2mOzLT4g4Q91pesNkOkej
356tmpyjlqknS7a83JvpnOF2bbqrFfMf+ix8Y8PQbAcBR7mlm03m5lrZlLIIhlGx6YbNPfqAOgi7
TQX85jg2SfjcaQcREVG1DtXrxQQue4fygKHaRJqqATgm9RoBu4gy24VNj/hOvrdjh+HZY84V5hgt
x7AYzoXDTqOSISk9CCAVeYv1fK3lQnWz8Uo1yXDfVDHa4LCN7yVEgLRSzTqa8/krmssND+4AKJGJ
HidFc8j9+wu1LGXaUN6naHZf1cwxwgm0T6SPuDx31G3yW3XzAwbVYWIw4Esc9tYo9Z5DOTpPIgO7
A9M3sEDmOL7vPReJvU/FGtWbeXGalqoMgdgKlA69b5dRTJT2xEBvJK7C8HDEu1TwW4x3gplwW9+m
fqgPBoFBlFAWyyEGQEew2tW7XpoyshW6ESHlnMfTTaVMMfgjh93oTfKSx6THNE14jE0NTwnlfhSQ
LGCwodukKMrZOyX5SxAr/UBJ/hzGRnVq0a2BiqjJeCx0thvRkMFAZ2w9BcF9jD0uzJiZjHURb1yZ
5PuhGJ9SEZBgoCH0dB57XuyBBNSKXVIwg58cbcEox8xOAJFmIdp/qzpT76E/XJoA37M7OndRz44j
BK+9b0dS2nGfga+qExrHjSvmCd04RvwRclXUej86sx9zp0229QynWmKSyznSYTlAB/Xnt7yidXVD
XENDv5CAjBwOA7SbuxYFxV3LubiNhundHIf4hW+806V5X8WxfW9b6k0E5VcRmB9xN71ygWLCTwOT
cbw8Tx7CkLBkNVZmw5Ucef/Fzdt15A/259Rby5HDoYlFm/8r7/wH11SbWeKO7Ii+gBZa8fNb1UF4
85l6JNr2Xsxqu+8/RNnNRx0QKKsz5zlSfbMy8sFiVeZeEl6jkeBPTqPC2WVGyOLVOntpSiFVYwsL
msGlL2J4kfM0IBi2pyej/VhE6lBsTXRtwswXe0u2KxblV0pAyp3f2cO2kWV+tnu/3VXUszYrNPjl
7FecCNdfp1dVKvP1mFYD9Df3MOXDtfF6BO6plx7S4M33W4cgwS+ktK+NmoJ91Xkw1sv+ye+Ad0ec
nDrEZWgB/h2Hk04SYtCwi1BZj9FtFE9lWOZ7Gwx1rFp1QYKEcW4u20Pl5Sh0u1hu8InhcnFwWjHw
ZPSiNaPy0GdKmLZnL+dZ4QVvivZ0BQREbichSIJgH08SJRNunKPynFY0j71XDFRomgCCgJmvg4tP
lsm8rvA7mAWACCRmAFPlY1Q3FtNMmvUORPkmiVSxCT17kYJgukoiVgZe9Kx1UF5G5ALsj3JnI8wB
RVnUAfwK0XBW8PgID+HjPFkx1owwue/ANmAN24EBQocFjZeCvPLvSjgRBGJYKydjXOPY07WaPW8z
zurEnmLr8ILPsfU1kSN+TSu4BqZLMuWkgAAOShMIMXnbLIp/jVlrHvN2wlA47qqMAXBbgAwm+DEM
ycybICXtSrPID37YH2X/0I9gjFLMkWurPpQj6FwXFag3fpaLbCatrR9wog66I2aYGECg2Mat4H+8
N9OsOhkBWwQP89tKsBM7Y0JZJnxtssHZq4/+qM9mj4mnNH9a06g2AVynuGVgOUJZy2y0fE7EwYg8
zgGOwoopYvbhMsgBZtcxLYq8l8TjORhAQyt7RiJpi+Xba0eCC2KLi2ZNxhOjp7vEn4CGFnaGRqBc
NAcpmJMSfRKP9wUZY8189ii/mYzY8FrR7hHlmWPD2cOJgVDqzdemmWu2PS6cK9/azrTRe2OU7rZ2
GxhL05+668azH9njGZg6/yaMbVW5wR5fI60I5f22SkiAjWwJnMdy9xjoSEp35fNiXKNc1jsS50gU
yiuOz64W19kS86VJ320/38R2kGxHM31kZzAilYFyoYeWOUHS2FD5/XaTSCVXJUO6BO83IXYncJHN
frQ78ITAuwHETX/szFAPs1N7D0Y5OFtrGNHrGOO1a2IoaorgDXZc+N0yMP0MMg55OlgHVYHdZ7h5
lM+EB5pnsMOb0u4+RM/gCeb9XVL98CAvttBQUPI441fisVpPKvntuC9wIlhGed18P3uHpH2Phs5l
W+HlGIgoSHRsbbKJuBu3x07YmX5CdUe8TEp7PJrIKlThMxHnCK+r5srj/A7p73gA97BNXeqTOfjt
ZWUJjZAgWstK8TpaIB1F3TDWp9+uguhV2m+mg2hC9GzS4G+LFruBzQgvdpGPd/U1d1FAzBhNeWYg
iDIYc2iHlMNiAEucSGsiOWtR4WOaRcrhbMcSvWGc8Ag06vw02A1RabaVbuwiCZhv0uBYWc1gt8ni
TS1KG6kAebK44bCmse4OjLPv1WCicvdJFKO3a6uW9zYjWnEgXNaVVX6u8+aJ9SemYDshOiSk/ZNx
eYZl+Fy5Zo0Unh8EegsAinnB9ZkrK3aSW/u7s5fUYHEB9PfA0JaAFQXZyJjHQ+2Wrx4jpd0gUGjK
WrKPQpch2uWQpnAvZpSUJTjwuzZzRizO+Uvf2o8iidt7e+hPcgwvPPs/RTP/is05PgTUdWOWnJvF
nWA1DHPTZcedlgY8G4pFN9iSfhFv7eKbx6yxqUPcFlnvVnua+nPJUOHYU7Age2bpJuTMOGmNZwDO
vOgRJKKIRouTnBBrLxH1sAq0hfrATHvQp9B/veJbI++bfQAs+UKhjTneSUFSd2236yq3PzhZ+JgN
kGAbC49v2SzmZSrFgFbnzppKNvhxuQvn8zhH4x/VfxSdRWec5O3FD38IXWC8qCcqvcgE0ivSLazZ
RW9jpIAuCiqyiQ7EH9D1K1YIk++QgO09RAAcqKSjF02Ux05X3K7Lt/GINBui3eH/sx+TwU8scmft
4iOjN0GZg99vcP2NOcuR9OXmeyAhFiKWlQMoNsj0mWHoNvkhTvD1EQ117AF6rK0YR2jRku43KHaN
JMoDxrLhFfZNfdHUVKeEyOO5tTcBXoaVnTzXcV0AWSAdRdI7rxuXN3+cIHpMRqK2Q9M/WzUvMFQT
pLi5+tQtjgeUKPAVfIIZ2Zmth0qneFoACCdz+NPjdMgYiBxtE2CmC60j9Ct9aTRsrMXaL6hdsOff
my4R4IOJNsilH1xFLvoLr30hQKVGEUGfha9yl9YFc6aBY8P7hqnR8DiKIDX0v6vUaDZJjfCCTQe9
d+xbZ3MOoR9aOFL78a3G3fn3IeAViUkHsPSzDIujZFN5Ubk1jyXuWBRo03NcgqekNmGoKSGS5RhQ
8xRdfANqoeZRfDdKhn15PW2kNb8FPclFPlMC+rcPI5IwW8IfUHj6vHAhOLmB1tlmfxBx/6u13GrZ
8pj76VGUGCw7tyT+vWXc62VsFx0a8JDdkxr68tgNMLyzpqQkjMxPU+TtxsPpuQqCh7qtHQqxsGMQ
wdvt9yAZvaTLr4HXnkkLbPaeU3+ZgniJugJQKbqZO38qn22DZwVjAy5Q35BOjVjPdn6jQ3iN/Ux/
lDK+2LlyflRgHHz55CdlcxubQD0zuPs18KA6h7gGxiF7UEZo77Mwx0Yc4KeMB7ym9XDrcAGsVRe5
u7EZ1Z6pWIhLp/iV4afvxnh6aB1qoOLF0+lEaAJbB5/d7UonziOZhOW56HD1z2P5y4a1DtRrTKx5
74S8+82yQffaAekjrSAJYg6LYe5L3hLGdn6OGUK6BmzJ0bX2QmevaVB5J8vFpWz7KloJ/KB3psUl
+X9rmvx3z+T/2v2U16/8p/lrnfyXlfL/mCf/9cv/P5yV0vnvjJX0hOGX/q/OyuU7/mWsdE3PtDxP
OZYQpvrHfww/TfvPfwjxn1JZluMtbayDgQVLY1FypP7zH7b9n8JSrq0cR9D7Cmn/y1hpW4tP03R9
YdtgLJTr/k+Mlbyqf3dV8ictvk1lOz5cSVvZGDj/3VXJw6UrRN8R3+jKT8/0H9NYkqmHWfvfLsgN
VHRYFv9RdPmtjIu2+ec/JD/R//1XSX4igkBN2xGSEZP/X/8qzI5T1Q3DQBaiwkgDGGj4pmcm1cO3
0c5Uv+N8/NNNFBWZWfxASedBRL5BgssDy019MzS66tgFQhNZxOPlFhA5JFUjIKeatRtikUlD9Tcq
4oZJKUI1RZYRe+1pmb1o99FtajpbrOJDOCO4w3lsDtZ7E4McLVwkeECqjgHbgbrXcMXZaXAySibn
DzOxpPS53u+ZknsemXPm5jMc5IepZR5tWNesmdqDCzSbV9x9x1j36t6zt1UGI5mQ2WcUKL9lP0KU
lAD3C45ApzLcfWjB8ReZBBUO1lkE7kumMNkXHYSkDKkna/yJELXhvaj7XYxCjTW9c0prnAZtNh7a
iu1xl35UpvMnDZz7xicrKyGBHcjye+FlZDyUA1qcMZxXo2UcmKOUK7c0z8xcH8um+mLqcxwAzHis
bkmsDXFyxfcmQp1YnSqhvofqyn7zl/B9uZImbSRJjbVNQuSUERjx9ztGPV2yASfs8qK0BLoSW/En
J0w5IxrMY0iUqH2g/uv7edIQHOXXoGbMqcUhN5g6mDL7rDL02u6FlqDbxVnCBLrMf3yqSKRe5q3t
84WDC6feHd8HbBnIJecPHYGzKLPyt4Yb1HjT2pcCEp+Gt+e4NYApX+4ubo54TqVgOuohXBsDEd9G
6qarJiJCIWEXNVYWmQasiN0OD5hPNhFOvjed9Hcyd+geuhbcUE4cxvIaIJsP62l6Mfz2nTk3I/2e
sivPsVMgZYorJsl6Ku7qBehsz8MfqzUOc5PTbqMw7BJWdDqAs4ObHJFL+4t2/K5EUHQnSzlA3sC+
BshVWCjAaVkxeuKgJ4HNAsYNrVJje/Kb+aVOWGG3Bmcztgs3djkQFkofQK+7uFMQ6Rq0obVfHTlJ
mNVafkhxeBRuymRPp98Ilpq7m03C1Cril6JZRKvOS1VBJfQtpPOtKs68i+DnMzaNxB1NU0PgI5Oo
9WSMjHLG+KAyqlqqsbRxnyB6vfd++NLw5og2O2ATPGUJ+7wxg69oTXdN2pawxsw/SntXq27+OKp5
AmsMG3zKCnolFm0WZO26wrEQjUROR9HR5jeFzd6rsssn222/y5EbO8VuZzb8C5UiO9p4V4khWQVF
C7Cc+VQ/sH6pG4ds1pSYn/oemBWdsNl+i7a5FsTDoYGMLznJK30Cki1xJGFaFqXOiGa4Qbngt1W2
YwXKJ7kAJUr2eOIVx2F4dNp+KxFzFfjTV33fQ/nTw5eemEq1uppQ9JNRNqBOYK/xB5EGHLY0J7+A
6o4sM9J2SLASiOXu5MCsKWStOeHeaWNG2lCoRjTJbHGJOCJdwkcBNljNL6+3XkoQg5Db9a5TxQPP
vIeyrw4IgU/S/02dhgeOKBpWvUyPXHk/OC4EyKfAHD79DnmlbOYH9r0QfnbgLB+kb18mxlF15WMa
MhYxdoyMRriNybMtWc2VA4XZ3jVjDCMM0HvjgmchnZWsY2Y/xCYVKyesn6xBtVuB+9GtEUBmCbN0
l1T2KkfGklmLcsxo8eAWnb0eRuahhk8CmE/4WzF4qDiRdU91AOX7kpeucVePumGMKgo6V9IjCEQJ
/VUSfDqyI2AY+X6/c6PxgX3ym93Jc2X3L0U0rQXQosFCm+SHm8WVRFrcFiFXA99Fz+PGbcP1IAkF
CzrizAIaqYqsUJsZF7JJM/hwanMzomFAx4vUe/zFPqgHFursLegfZuLvfc9/q6N43dp7D70BcjU6
xJCBL/vJTeugxHJCQiDpJdcWInKoBHjNFS/GJgyp4NnPozc6dRHdMOgbMkAV5Rpz34hZZKSyo5HI
X4UxmEtETeQbiAoIxo4S/zKxCGxKwrfb4Mg8oA2xwVnhhZSzHcScc8BNmUpo07rdlYRiCBMyc9ky
GKsz8/foGSTS4VSNmhoOyndjYOwYEDl58+Iezt17ZNd9nVwNM9lPAP/NBqs/D+priWMe7If+Fr13
jFL/M2+/zCk7RRWpuMNepuN9V9AzioKBkFNgfmn20kB1jY/vSmH73Q2YYgz/1oBpdLV4rY3xsR70
u+hBKFfVgXPIluqjb7FN/T1Iql3DBrkSb+IatB4CctZXSBDeRDziEm2gu80CdQ2saCVetPQ2Fi9d
4cPDXBWnxiN4lPuisn5ZVveQRS+jxhzrd/fM9M8gxR4iXx/biH/w7Jp5dovs+tIgUCOji7WYMI+M
vr5RVABSLEidCR71fBV1dm1s/xGY5oad1Guk51vdrXG8rZrKYdAan9w/8VAd2dah5Ir9D6trn3px
TVSNoxT5jirbdzE7p37UYlXALsBqE8XQ+sl30E61s7v4XKnwC33tF6JZ3nZzoyRLhrbeT1GybVxv
qxv/GWTQZU4ZhTN1ee08pJ6z+Gq68MyW+9OLeJCMs/VazO9lIT6NsfiRuCLNfFxOn1XW6kdHEzef
xFgyNerspEq3XmRv7CR9iRr3uR32vrYeZdfcQLuxb60ePHUtZfhMfO0vWqsWwjl7i5TGpzDp/exD
UMwn2yCzxyysB47LXdbY29BWZxFUv50CgKMLYsKCqfPt2zlJIIZ7Z5tynyTb2Jg/W2FeXDT3MyUg
52aycQAXBd70HQXR2XSMH5dxOY+zBLmE/SAogvoJ0wJxPcgNJyZ6RCVN3mLIcE2WUqixQ7Jwq3yf
Ff0egjmxgc9lZWIvBjmMlmmJbXAvhUWiZWh/2Ub1AP9uNw19cTcbBpkJxUuYhwg0eAyOfnHKrAq7
d3GsaxcddQPUKrpvABAxNH7T0UMefvbYjFhonNmIPjEvOMUNthii9xyzegfCtYPK+jGk3TnWoE6p
995tpi5qKUekuJaxt19GQ0ANGuw2CTj7perTBGwSze3Jl7AeXhpYtPj1M9BPzjqt408+5iF3nPlm
QW+6UznTf6sZ1uxKOMNWOEMvtlAf1ky2qRj2iUV8Dp33YM+vpSZbV2iJdoM0SuWtaTQfx266kPC8
6eP46PhQWPvwaE/eOpfDLqnis0+yPXzTZAkz9i5hACVrDjlVwKpxdj+KJf06/7K74MBu9d6RrCw9
uQVjfFxuzwIlTQHDPMJRW5GDoQT2Z8vcM5/d6Mx9yWE16DC49sX4ocxwN1TGb3QvaIuZB9oDMlXS
k5Z/YCO/e/5SjkyXqYZ75Do7k0DjxmBh0mCDmtMLOsONHt+xhAouJvHuxyL1362xWPVC3gYydM3Q
2tKmr9MpvbGu2dgjSkNfPFv/m6Pzam4VWaPoL6IKaGjgVVmWZNk6zi+UIzk10IRfP4t5uDV37rnH
VgD6C3uvjUAaPcda+ukmbenAU+MYsWqqrOHROM0MKWbre576XWBtRw9AoD3ds2rZhvsmh8Cdi3eS
KDF8Vo++RpyOxCNYWB8fjtlu82C6VwgSq7l66WvefkhGnACknLXMPuXeFO5VjfxtZoS53bFSVff2
wAzLZrWOsJc9RCWT7QwFQLn3CAvZamdblEjgMBmxufG2DxZjbnoJ7eDYm8zChz2+HbTI4dnBFC5G
Akv5py2n6zACbWHQLl3c7kTAJjwQdWVeCtBz0ySOqV+dfUWCLy9Ocf32LowEq1z3Rboy2uJu+d8n
wMkV+CVyi4vEevAr96SEflm+hSXFwMhidPecqA1BBTBACFQ/eM6PXcRPbS12voaqVwFBscc9C8ZN
DEZrEDi0He8+jCUUleRxNNDL2iHEe6qI+qZAuxmSLBngptGddrqLbLyX3FgizRnuUJlECHmsul7k
HneBrTAKLaAXIsvG5IfH04GAtz5gYA9xM0bMwU9p8/YDie0flxRcwT0cn0Or1YZxGu42yLs+oOEQ
ci48R7I36y+PSKuGvYhQ8pJT7qnmM9tF9rCb5iOi1ZtfZau6XkLeyy3OhusQD6cBiLEhkWfyodtc
XW05b1qnWcyo93Z2Z3UTF1KxFRq6MfXm8jtnoj/Z2Hvkx0Rb3UoekTRgbQQ/a+RySYLHNgdzhB+q
tPkGh3nf1lhSuGzESKCvFlg4VpPTsnogg7LuDgb68hHdY14mZ6UsDqQQKeqPN1ZwauJT2QwUu2x5
k61IxNp/6Pj7oah2GbDyuCm30zjseliMISc8GAUIvD7Orfwl9sZT0JuHGI0xc4INgTrMRWvS1CEr
meO5o96iN7x4EQLMOAFr1m4NA3Dn6Fx7W17sYNpYjrMr8+RoSexdg7/qxXgy0JSOM7kz6FTiDmOR
aW9dgymrms5miMey2aGyY2PNSD5tLxXWUCgK63xqNgY3PuiOrcWVU6DEZU98dJMXZ8Y/P74h1dxZ
3XvJWpEAOSZorC23xZicerc8OBl2Hc94cB1KbWtJKQqwvA3n5Xr2lh0wrzDo220LcUjAN0mTYDsj
OcID5KtoN2HJEmnA7gRduZ4uweiDLVA73aLoJYldV4csHC7A3CAfeDd/khfJA3NJJrGVt0cPuIt7
DGjk2rgBye7ZEX7dY1kSFJ0n4cYjZ6Z31bZJikc/yY/aIuCkmnDR4V5t3TWy6yMDI0KbvH3YiyPC
CnSfoNR69PJ48DXdD2vS7WzG6IpZoPM8s2hxB/CXbWjtrFTtQvWV1ljqLaKBPW+7fBBMa8Chdgd2
3Zsi8HdlAFcAjfhrXYGdmj+kLu4AnKIBz9bLj4q96TByBk9w65YPUWTmvh4yhtjRgW3NLRcvqPIR
TNiobBOigLq7ZaVlu0yc0aYxSXkU9fzmS+z7fXsKM+beXUBYWuE9j9hW28iHAGLcOgMkJgnuFW5F
4i/Z9lAo2o4gaxu30DAm3BATSd94+XPlfNRlcEOh/cLWidy/qfpl4U0EVoKhuZc/DqyYvm4IasGg
QtqGRvO5VLQhaQMoiPDM6o///8yzJns9IdVbV7B8svGJu8smz1P0a82J0EAU2KGaAxIc+a/AUAFw
DeIlMv7qJfQ69x3GQwj0Vqg3oUUURBIlyriVw/wC6YhPgRUkBNkbA5q/GSOdVZ6TCsthBUttZc0Y
z0lyj9ZTQvDWzCsl1zSYX8oKNH1ldXurWZJZaU9Sd4EHx8YJZrpB/CtTO9SSC8CKnzNqfVWGvx2c
BcyIru8A+ndvBgi2soX10wJ3UeY/q62QCy+/fIZPWU1sGkVu/1rLwH1KSAnoHYLADW5NbHg82szo
FsU8mVrrr56K35k5HTYTA6FDNXKseOLYGN2nMgBxWi8J61oCHHObg5QoRD/SEVyixehXxst+k4G8
5+8rBt08S+oFAEO6U7ONLB5kYTXli6T+tHynnh1zlon8N7b5/t3Bu1ky/61Sg3twZmaUy+IPH/BO
xbyTWfFB5VV8VHr8g/5z1RlfSGVIXB7I8ZbnRcIvD557bVypAZEP8vFCPiGjuknePCw34EZ5qUMn
XhziZ0b24ekgPoJJX02PV+Nkv30wXsnzccG6E0zgTeUmipEIm91nF/BBGsxXGAyFT5Fjd6uKZ3yE
ltwUUHBxcsHZuidzoD6N6Dl2xiKYaW+1C5UxS6PvTs5qp8ziVqZXScFEhoo5I0djjG50B9MEXhBw
CMg0uWOiW5IE5/HJD7wWNYEMGnv83B5cpdTgyAFVMdIh1CO9nsebY0q4GrRJLBtgfwZmfFAQSqyZ
jsztId0aQ7yTExnq7kA+Mt+6JUuIB/UUrR/DiUGGquEQNWn0N0ToOiAJqrXXlI/aeJ4ygGhtl70o
wy3vjOZScQftsbEyWdAl9vNwtEm3l29GBBiiKoLmNPewHuNPFrn1Kgl5B3Xh+qvQY93VN/uxU19+
glW55dsPVLMfoggQ/95S8bQbsuLSSV52BH5hqTCeKvngRLI5maGxBdpqndSyzIZ5gLAoqHdiSv4m
vC2QOh+NghqnDZyj4wEQ7YmlRFoHkN2HBDFU6U+DiWilI/e5CDVveWT81kTpltHwF7vsD7/d+cR5
kDIXEvG3fKQmtMoknhcFEqV9x0fWUSehxt3FSZdsvQ7rvxvhOg1DJA566X8VKiOJ7GVjwJH3bp3L
v+dmZ2/nnr8+wKundp8O5eKpniUbd2JrcOx7zZu0a+/OupajFVJCDdMG5QU3XG2gbxMpZ+pCM9ZI
dgxcJYjUo+P/Xy3K0GLjYvGRMX1N09S/wNt+a1tf6wpfEiyPGXFXRFBTbx2FMoqVNrPw1AJdlojj
WTQxqozS4c5W6TcQC6+gzhmRZKIp6faFXbc7biaszMCvYSK/QSz07kmAWy9P5tHW5MzEYJXa/JJ3
JOgRPKFzNV/DIvXu7H68VW76WZRWs58nztLI74r1qOEAj6Zlrw1s0yv5GMfOh+sydFV+dhLcx5ED
Fi9bggiW39J3PBGqSX6kqj7gfL43Bl6jQ4G1FqhD56S8yKA+QxagbEBXuQ3/wrQmedGxNPaF9J8b
0LbXHQFfSaCvOSz9Q/PdEZCMY4Q4O4Le7YQflro8+gbWDeVylATKYwHv9Ij0S/VRD3y7psWDyI64
uBxruTywBSOGZ+Q4A/tmxEqIspblvvCZZeZdf9CkakeKJ5SVkailARH65p0x1zCqegWWrPjtzfo3
dAY+iR67XTZv85K7eALegimfTK/KXPeJUx6qjpTbfJkKSjhINnfw1NEVjX22HwIfCVLh3nttDtS5
Iy1uTiVst+5WLWuTiXHMAH4LLQLIJzTEKy9YrtS2ukv7gHh6agdRjr9gmJ2NYZqHfknEwYXV7iYy
pxAUag5/edCBgKu1PDxIPz9PRHtbDR9TY6H0aDr44lr/07nPE4/bx5nN+zHPLl00XL3Kv5HnzJlh
ctuh8SWrQoyPfB8ZIiVPUu1GL/T21B0l33044aAixbm+xwY8Bezn+w7IWAjlIWG2f1QtUzr8PB5K
dhPxBNFy3m+Aqle3U7aTavRoYMavZe01L4AlmZrBQbl9gE8ImE/pSGjyBPEagl4FAgLHPNAKk60U
oGfnPdDDUzvFb4Pww10bTRSvCNWTigizyMQXFoNVhLJHgeMaLdOM9pMNLTBG9WQtsb/egO5yliMG
OjA2Noc3dpfftlYErE1iPzlcKHIJygSz9joX7H9GDSGu9hbhBuMvzwGqlhn+axXJXWq5xx5Y3Hq5
TJxxuroID2jbuJBtwdffdURYRHVMBlb2JCcPYryJiiGwR8TNQKb0CIMis68jW8xDkRa3GagGca1b
yxmDDWCe8c51TcDUcOm3ee80LM408nVrYnudp4ehf2L5r84oC14dvLd7NVtvhiCvPUYCvEaYAHZN
92+5j5tPKsLDItV+EbFo7C1WpoceFVYHA/zMR2Sek8R7dSLxbxiYrmYBGu55odkHAu9MMsVgfSKG
emnMbjvTx4nhyNYtWkapwEsJqCbPlzSu8TEYimDbspjbJMtYFEX4fQ8J4NHSRb0xsKeIklLTjokE
00FOpGG0pJEWPVQxliXGlP3kcW8xHckuVZ+/mfCQH8riyZtH7LdYmzeAbDYkKXGYSc/BX/TtwtA+
i2CBkDgTNXwM+C+Ks82Ix4ZNJah7WNj0CGR2+tA72LoOG+aWK7BpONMTLOdji0TBw4tlu/24cfrh
CeLscKAe+yyy6eIkLAlc22Xpgx5qTWf2MlYcnnGnYOaY3S2eaJMNDeMtHkva2IQOvgrjHdcO0rho
eExxSEAI8tE0ee63L+g7ZmAzjgYuppk2hbCxOJDQPY2Qo7IC3llDnnxmLKAhCZnSHKIHrA1X2Thv
Y4awKQ1I2rOUeBrKCgQnxZKaTc38CndX4h3qiVAd7bA4kx14h1XTpjNcLvsjsgX06d7aDXM9H3U2
8xXRig35c6eZjU01vK5cAFAIpm4vus90tqyzwDZsOwbRMIm+x4bCtijE5G2WtJw5ZHm83+JFBbuY
CSS0zoPOaueAdQEqnWucjJeYcc86eq5GCAi3iJwxfFMF1TIn6BpfG5/VQvKJgLSYeEPt8Z06aBqa
DyNPllhnCrmatDNrBHpadc9ugBow1s+YG4gZM8xX0SoNhq3lKZTNb8FoScR7Dk6tAZ2XMYIfYZpq
uPmnZbMZikO32DveZ+jO8IWDmhlB3L2hwbGJPGT6EWK8R6TarGROdq2CKum0IWBS3AVAxRg8ZYqO
cehZ0iiSz+wIr1YBGpmuZ9llU5TOzFEHxdGZGBlATbshNJlnESPwddeaFuZeKgXTY/U52v0m6Zbk
l3DtlTZ87xLefEhY+840xrdwrgn0IcVh5fTpxWCXXqHNYX/dvJuxFCd8RvBHS65eoybgyqcxI+Ms
uKTtWXfVfGZwStQPSlTMk+7G6n8yieizqLHa+FyCXEzq0Mr40+WTlU6WHaoAgojvFp86JbS2UeOF
oyc+1MWxFwEVK9mnNFKGOIpCI4EjEn5A+AkA0z7W5lyhl2I86VXs/yaCeSYJh0p641u9APnx27Tw
qzr2BBHLqJpqoGaMaqbNNlfoncLgd7Zyjlh04aRcf0UaWIJfLXsu7InCHgh+R2VIE3Gya2q01uwg
WbWPbF6q41j8YcR6ZzudLV+GubZL+1/dW3AAO1qfoKu+pgCuBhubMSCRpmnSB4ssmnN0zDC03iXh
dG4XHeaIpgtNBvC62ox2oeG+dn5tbVL7blC9uRNO3qwjiFVnrHZrvUW1T64Vvd12cctakwBvw847
JtJsS4rAMXDim2oIvKZlO1Rx0T2OdfpFUte0MiaUvqkU+yrKiHWZBQm1RERHo1QrJZi3Q9XBU1DZ
AdtpOE51gEzezefXZCKN3pDQ8EiSLxuP9FudoPCbbkZTjtvAzgFTZQc7YarheHjrpmkEENeY7Cix
ZJekMnguTEreS7fjjRd0LB346XAt89o79RIaIScfQnLkul2boOxozP+zwUMROZdwTm+RB/3VQ0bZ
tx2a7gEmc+M9xTFD5yEbcwKJjHNSQ2VIHO4Ff1RbRAdoqnKTRHY7vzPHnDgQ20UrFX2n2WxuU0nU
aFC9cIzCDfIxcIBAa6OmQZ/1OnVWcETB5b005vBqR8QLAu4hlKXM2l00ENqNkHzeSbt410SwHKaZ
h7qfNZuAZ+I6I4E01RUBtj0Jt8zHLkGjT/2CwhlRiPHOTYxBMIBK2z3SM8OBZU/XGpqA8FwZ9PG0
lbntzQcUEOdQjvw63yN/FFvdppP+U1MST+JqkNFZ3F1DSUQD3NaYnjdhFaHGU5sCMbfI0VIeO0QW
CmeLsK+gaDEwtIzaa2b9qoag1qYgmQoT3HV5HzDDgCHqbEidf7ZbiUOlo8UwFf+tidWzIbJo7zEs
aMZh3LBi4fPzY2ODoyHhHODIchTO7tFwdgH4WeUX8m4EDcCkn40G86R2l6ew+fCtsvA0XdRHEcnO
hkJOyCaHQBbGs1Pr4jgIONFx5mx91bBWcuzVTBrXVsmIYPsuIrqJs4L7fJlzhZvYw7JN94y3rHRO
jbL3usDOEDOg24TjA2s17BDecCw9rIhGd0xHWEShLgjh7QJGFR0lHwYO0oLGh9yNnphGIihqcxIQ
QjveepKo3QGlkJphoFHCXQa3fAwArUK2NdOzbdeHsG1m1pJYGrBMdkt1XKWQh8MOKzjB1P1uqHz2
qRgPGcPWH5kRknEVp18hs+SyRMHnG/YPzg7O8jKg/6JiX2IFEf/jr9tkdgWovZvczch4NXGGixtU
z0ErznhY9L0L0GRwKvHPhcFqQZnD1sukJ2RvgWzdW0/1JbHn8UaMyhPmOBJ5J9apzm50+1UQVT5s
mezgpuVZyvaJolns3A9PSR5B870fz7wkM3vNgZqNuV2fHauCvSIRH5Uz9sO6/00ibNlFOn5qpEba
WXStmGOiwvAWtKazFjwUA/ZfKGmTZAuoVJGCuBWt+x0L6wFczp7K3M3fPK8FcdHbiGQscOn0Mu9j
U/crrybN2/OWgC5yvLg3bgIJFWyipltJkPgBqi2CPWJW+BojD8X6PoeqzPh3gt5JsWNppGbaQWNq
FeVdnuAzcgf+TllhxoVysA4imE4uVXtRkfzW0mivp5nxgkMR5KlTFo3HwnSD62JcqTINq0dDaQMb
+O2AuATYaF+TAtY3GXPbyTDHlZN76LGYrMFQ1EySCaUsHaAEBKqYJZl5wkAn3iMbWDtk/oxAXHUK
k9aM3COer58qhd2hSrY6sQaRN4vkuwEfoWuqGo9Pk8cnE6aKGDFbJBOfRKD2dcDQxOB3xF4cQpvx
EGS1igVUGH61efAWzWi2bE8/ponf3MEF+Y38Ot/i2wCIjSuG6cl9P2MO97kmG30Eb1duZ2t6Nft8
qywBLKp1YRLLgWyvaSVMcopmP39woFpuBA+fZmD0S27S1u9qyE0mUi2EHUeZc4thLatsh5cbW8/z
EO+ZO4QbSFDQXRaHP2h1uLuxvLOwd/QRYnXdbLUicX2KBInJpPe4jKMpAcUhrPCKdi3F00zWCHK+
FBN6+TfY+Db95rsdiYXuWBksyhaeXpjUqp2fw+/Bg6IOaAAPsRENO1W+1IliewlEDRfYccYnQ/bk
dCF2zXdZ06PS5zqfh4J9AHxo3RhYzYzCx5jgH6fZZDtBZt9KjdjUJh71rDbo/SFLC57VIHbINWm6
bVaBLBU+DqSRyHSUFjZD4pBRYiw+xiLVEAaiFyhVp7yz3fNQZL8eOUebHKbWJqmiZ9Fhycz8FOyE
j2mi+UV5CfbIdA/t0BzqdLgRaMpTMw7LLVNRfJlOui08JEM0hRvAa/BjEZltcxZdcCX7rcqCZ9eR
D8LKEeUpDuQMLn5ZdPDbokLvFdDDzv8aSw98LZjdrcs2VHp/fQpySZZIlPMZTGpHkGCa99MBrfjJ
ZTsmUPT3CvhW6FPxeQBsGb0AJ+L//RjnclhZKvfXQxPjX4xJEnNnoJ4AFog127Bp0zsFmdyI303K
QPAYzlk6llw+a7mbmm6X2p/MB6et8kyBTYNIgykN3mocHZxB0PJCX73rhY0ZIpCzJTAJ6ZrdOg7e
M/pTnFN9QtoehBaf+KOSEw+s7pLrKtw/FqYP0mVZhdbPWMH+TQXplynLGVzYLsFXRkZSGKldNZOl
xAK2TqpEB69tZnKxzDCgt5ac4wl437lCdeKC7U+Ylq8zExQfBqK105cPguVUI+2fIOKSIgmSfU/9
yPw3WYF6ETvR0HiQq5XnUD8JmFqVwfgk0QDSrl4tRnEi8l/SKLm6bfgLw3S2q/fRQBmEbe2fIXEw
4fJsKbn9UyWMdaAoQqk8mABEuAC8+cYTSR9xvZErro+CHxLmA+OOeavMidOA3mv27j2csiltCCpQ
+lkTq0PYtwLSfbas7IyTbZEuAD1jKSaJ+XXyPtlZ2mBLOzFhICvCbO7NIBx36KdgC/rs1uPg/982
ae+7UMQJ5iwkegDYZdR9uz4R3gKo4UxZ0IX2xekiNjpBEcIA5hi0ORJFUPf0Woj5IpaXhbtYKEqP
nrgJgJHxK7lSt6YB5TUtrbcS14LRTDe9BGop8o3YNsyrtOVrSVqMkqGJvIMVw75MR9SmVWKsQ0rD
lVAdlgeMLz3D/BTbSks8M9oSuv46Yjw7ktccWJ++cBm7pfpE7i4neAQvGwDdDWch0omGd5tBLhtw
DkC2IF0agdLBMRJECRCWZgMIkm+EX2zdxXagz93VrbnLfEoLK/kuDNfBNeLdmFGc6TsYdVpowIby
lcfVAS3YH4VmQ1ko70moZGXVbUfN126S47WD/NLiGfNxLa8wzgpscCsMt/R4dQh+CHsybtJN75M4
7SYRRmUiO9eDmHnAozrk0jp1mDRJzmtAy4U8ybwp3+NwWdMkMHXESAiuJq/XJg8FtEtgnpg2MeQg
hzx/ptD8lwXeR9wioPLS5q3DEg8wprljhbaZu9hdJ4TrIlIdH3RD2Sz6Y+azqcg1EO3eQUEUtbDU
LYLQ5BwerWJ8NjvjO2Xpgn+QWAUbW0uUgTAtXd5lQyvYTeUj06FuY9bzku1GJvGPksxf6s4hjSdK
3luXqc80c+vSLO7HmtgEHfkPOIW8rVc1E8xWwJroLQs3w4YRti4bgulaSfFSExW6Kh+nJR+6CE2+
6KGSa7rpbd+Jv24O3vo0gAI+8Gj0mRN2IKcCAZfcGFD34WSy6US9gx4wecu6P9s19ukixG5dpuUP
FAviruB3E75+sjG5tsQXRVlRI5oIUKGDvGgks16mD9CtEZaL2HnUzmRtvGz6lDp7RmAEiY2AB9Vc
St/rN243v9kZSrsxQu8u/c/YoDYKZ+sYQsESDPgK6V2yfPxxrYuRv8oi+MAr96wcwIl06SQSseEQ
5Ss6phhFOvq5lEto3RX4hhk30jcB1ejmgpTJr2FudlMhfDLNArkqO+xF6V+NxHRr1uE7Ts5NgytP
9unNVhX7IAso3+A3pwaZajQTG8oW+R6mwxbCBvmdhNGHhnW2zQDcpPTPtITdym6sVyz6b7U23wbT
J/ao+3Jr99GHcFhLagwQ7A3FZ/o1KyLZXUQ87NdPYYPqzAaVU/k14O+ZwTC3MaetCZbHFOrHl9Yx
aLLHEFlqXCfwPZfXYMLGmMhd1mOIrCttd07CUttkXI93evaZ3HUNug1laYpSVuqIP6K1ZfYcevSE
RVW+sm16Iuvs5KYuLYAhDrSpVJRxfDMNynAMCQhY5IOvZ4jmrAU9w770TnkMnegbvMQ0RT+yx5kA
BBb8cgoBmN1XkYgvbwKZqM3oZTDLctVifk7G8bWMuAJalxnPFADcsaFctpaYVsODXAQ2meZNkbVL
b9/Y/6RZbVoAY7EkuFeK5FUZzRu0Brk6ciACfoEIP0Vo2cPG3USlfrcHYsvxCwKgmn1giEGxLhSZ
F4N7aga4ZX2ClzZsz9NE0RDnd1YJvdedAdq75pHo0oc48WgIBE0JjbBVd+9KTt91VX/imfXICufQ
nI9AOx/KVhztZvgse+pHbMabsExoOE+Y9uI1+1eULDr86CK2hU17qkw21EyRbD9Bgg6z0E+o7VNU
VJJMKosICQY8KrpVuf2GpRuXA/QcSg73qL3pqTNJYcFwvlEdPhA7txxUXuc4iPCWV7dizk4DXUlg
PjmoDNl9XTCP01WHe2nV34bT3hZD8ciAPB4emcy+VpplnxzHPY2PNTVXYKRn5dvPshyucZd+MSBq
LA9Jjvevsbp7ch/2DaP1KGtvMyZ/3i5pHUPPdMyKqUD1nwz1MfKAFeVhyYNf2f8m5NiGVVxRlFBE
lvKNtek9GsxHLxnObWDcJ8QRDy30cj8iIYZh/Its5KfuIQsgWyYgglMJIyVWetCt5Ir5YvX/H6Z4
E9hu0TocKI9eELFili950qcDJgCiAbdJFx3mPPmdDedDJfKsk7++tO5BerYYgLmkJ3d+Bwa8J6aB
JS8HJuvp+8btkI2nx0RRNbYDe8x2/KwF4Kf/3/IwpJuZbh/X9bHoCMr1cuO5SEDb6T/DmS5mRO5J
SdSWeZlCirm5TxZEG9aFpM7/ES9qz97ngojkm46YmgOGWDYEeVVb1BpcjBZsjbW4I+QxW9lp8RWr
emc3MVbSGtHj2AUHUcfAfCWDqohuhpKBHys+ENQiW+a54dtcsUtLNnUcgugSmIeE6God+49VFnMA
WPUVp9GKqO+CLl18hAtUgvHPp+8CnYj97sfs4lOYWPc+mRE5DNqwZp8+aXIUevcWeJwQVUFONZYj
lm4AuXW+t+DWxv6Hm0ZbYBpMzOL5V3QOOmlnvmuT4nWK5U/rWOwaZnbUHkPlOYYPPeaclDXJlQWL
W18w/aomtaqN8YvNCPF2qCoHRgV0I/QdThQ85Yk8Djgx9USoRgDh0q6/EvLV8CxTd3XRX+ik18J3
3jv2QCscW23ZYxHBuMNDyL0QIPogon8tIc2hStS6KzGSliTB4bspryLM3qa0qRlwavhoht7WPfBf
SWJCQTRqF1lckRRZKNWJDYGluTY8GgaK3Zpou/wvBK5rF8yLGvdiJwn+jnnCHluraz/G46Zt3Wad
9+mfkwyIHF6GJvsBVPRWOOk/8sS/WcvtBnPJrZSkG/BF1JwmZV3sgtKkY56RnqPe2lYCA5N9MKw3
jzEu4Uf7ulBHv5NHJ9B31hwj2YQYIjOG2Fljg3SvXoNiMbAGjCslVOeKcCoW9EiKbCrXtLumfo8U
GE/dysO9SmvsIUbM9loqiduNfX3ps3lPXsPYe6ZXehT82BzaAlVA/FQizA+7zbIjgll/58Xzk47F
C3iZgzU/D2iikd9ffL+4kS2brv3C/u30+IKfBf+UgYmqGj14fNfYny9uE53xi5D7zU+J3HVdzCff
HT96D3i1bBkYoxK9mqQhNBXpcY4Zd6uZLg7FLJkudYtSL3cZNDjUZWWSn9DQWsxPjMAnESiTxzGo
uXZYkSdtt67lEG+6ieVFnzsXT/jwfKIWs7jj3AcWjx3XARtfdWSRiJrbbX4GUvIZk+wLbW7RpRVc
33LAay7Le0d7HnawkNISkOlcIR4SvGa3gvnKEGhdeu1P38KiS+L+ELfji6+WZw5yzVUX589DXB2d
DEt96uBykUYGimLciohA3i7eCXhy9J81R1zqcQ2W6Q+p4U9JQ8IX22HVBMGapoOPso2pG+eXtn0P
gHKVVf/EFOq1FjUasar6cIqUkm8C4pG5D3jK3sroCq33l7FNarffrTd+lqV3pog6twIImI86u2iy
s9DhPTkUxkrJ8NkdHW+j+pxynfM98MiNpOBcSBtXBtN3HoOHVaXzf5TDAJtCFPd056D+QQSb3VsO
u4ajn6FKbTwMVfwOOdXaiMYAEsUnMoaFWgOWrbZ9sBMyRhgSDHcF86FOATvicEJj8dhEnF0QhPiA
5wqbZTs+O51zzhGg7Dy7fYklIgHy0iBXY4prBtpRa2pJn/KTo5z1z/Lyxjoi83n8tbBds8Xr75Ol
cOt7Sg90RUrE2KczcJmq+UCFVJ0cm0NIddhbTJP7l8E86vYZJl1xrDyWx4gHwh1RNeuowd4QLS4l
I9f3hYl2zMk16HiGc8eUlaeWojxFuddsw9FnniLH58hH++4L7ACMbP0dOTXW3s2eIYThoOjJduol
1pA4u9fCkUTIrWPT5/6GhwCk+Gobo7OukjWmVtiIC266im+trr60x/hUtkwLNH0Vi89Ns3RpgeMS
0iORDLxnSYfqNWKb5sTq01DZg2Lcn8r+ETWtG6bjDoEEdIM79EbxcWyBFjkx4WBmxicsmrmnghum
tWXAUowcAnRjlFhbyofGGYst1v2vUWNYY3pkbGK7JnO5M+etxw7Rb9gUMIAOuG147TXVo1kPp5QP
NwACzpQlPAcZBtM5I2+78s1zHRJoQ3p4ucPvuMzDOCrq9IaC6ZrZqNlajFCQSAa5mQdXry3HexQp
LbGQ49kOzogAgW2U4Unb1Iegg6DQEcRo9oxJMA8ghPHyP7fsmeOSieRk7puseEM04f668cQuthx7
X5TFWfJHI2odCp3uLxbedfnPbPH0n0Fdw44yyz3ocqZiS3APmhFlk5EVkDXR+DfOlQs9CR2qz2qu
RY1oE9mWL6B4x6/hChfxzuqcnYTvtCqjpbCxsVuIFqwm+FubRb897VBroSa2ecY3tTyqdLpn+3M3
tOabQ5cWu/qMYtbssx/wG4DC6rjYdEWEgojOm16JHCZWOYU1rgabb8EdRbyVHAbQs7+LEMOKHX35
ofMTFfYdLdW3ZGSe1+lToQlySGIEMpH7Vo+nCoAJYs/53GfeOY31zg7zx+XXotP+qjpat6K7YjJD
HUWAzFDw/ZDqvHcbfw2BaZh76C0pERjV5HxHJZOqOv+qSPnUqJgdRalm5+ZbFzmnpWpW9p8xx89e
0nwHERs18iRC9KLLa1SG/ZuAmmBV9lgzwD506bPnsGdlwnRIXM36jtQl20R/ZQtSpwRkFIPpOr4E
wt/DcF6DvwBjBZOo+Y7q6SlO22+76SGb2QDyfSYwFq7BJsZ42nQdG0P7PI/iAbT1qiX0jlt4Hef5
MRgAv3X6GnnRHSlU/+xiqbIUevl+nC8jE6XKga+jH8OCNizmchjwg3C86o2wFdYrv7mvo+pvqIZz
D8Z+QHJfsnRYWaDTZ6vUCKgmMPnxF5vIbddbL1RHO2N2/gUMBFTH+KDmaC0s3FP92/JPZat77u5D
WzE3nEOU2n20qcKZ62+GADiJ9m2AUQXDJlxBTvoXsW1F8u2BJnKWCCG2faaTcBnB/WFrdSu9YkSN
rzYFI2Erul/eg1IXsppfs0r9R9159FiOZFn6rzRqPayhMCONi+7F08KfaxWxITyEUwujJn/9fHzR
KGRGDTLRsxugsoDICI98j8Ls2r3nfOe9IQqOfODurvX6V6FYiiSR9asq/k7lidk2E3jl6oxShXRC
yg6wIJl85ITyTecu7A02P0o7k/NvuCGbYtWG0Z2Zq1NC/VGy3a88Sx48lSCfM1lJa98hLwa16XKd
/W4E0NLhxh6a/CaI7Ednsm5iZT+j2HlxsKwaVn3b6fouGyEG9UHysHyj3iUscojOfTR/7+x5H8iX
pKhuGP98axL3CdX/scyNS98/iG469sr40kzftVnDWxfvjWLaLrW4LyN1UBBJGhr9K7g6yJiIol53
wRfhZ0spgcc8cMkg6NJHlyWT3kf/NWn8/dSFIH/Q46HOh+E1UVcgemnII9fk9jA5ZzNRpXuJiVrs
HHfvBB+eh6ugnG4kM0G1PNORUbyNsHZ8Ajpnz723LNzgSXOUs3/q/e4ycJwIKKNcs7lj3nKs2gzl
HnMfb7xlrm7hg0sbOpmRVT8PzJRamvfE69yHLkAtHbPDLkf12ImarXAptmd8lRF1U66NG2tEl1L2
9MwRKdzl/NNo26PGN28KxYQ15ZwJHMi+r1rrlM3JW9/oPfQPfJKxeR8PiJCYbHFuzy9SUQD46OHZ
thOoxkX1zop2HNPHuSHfY0yAkeIB5Fb3WtDhkfjLHhTySMRCz3awBQx4V/VItj1FbFpiDCge4Ax5
hfua6PKjomDPYp4RUp9Z/x3/YDNRXlWMO3cKhSMO8E9cV9/Mgrmzrut8M32LEZWsw7j/bqIyyjCg
+xktLLID7aA1IbuB9I9t/ZbTtuykQ3fTQ8sOQCvbGR3WeObs9LtA8HSvowXoKghpSFsAfTwHugqy
6ucil/pcEchQFHirsC0UNnV1nEXGSpm41x3nZ8IBHS4xeGm7nAEYUV+S8IR4ciMMIdfdqMzVUDWU
BYT6Rg72ggFXROEUD+All+UEqiCUwCkEqxaVC+CL3AcHSZIDZn7ruvU+vVNGDjyyZKUBqoHQkcmn
53wL0ohGvWMczDaFProcAiKH6W+cih2HrpeSfKB//Mf//lfI/H/TNwCl/JGu8tsv/4t5Pv/7HbXy
x5/4r0v8vS6R/Ld/+af+P6K2LBn2XCe+ZPiz3Hy0H//xswC3Ny3Umf/8x7HOPoofH2Barv/y+OM/
/7H8wC9oi+H+0zRNl6xrT3i2dITFb/3CthiW+U/hATjxGTOBwYVl8i9ui5T/hMkiMSW7pidsmC//
4rZI65/8Ucv3TNsSYA89+T/htlgLLeUXZmX5oMzioMP4rrz+N1BJCvPPNBWGIQo8NUVWsSCzw0nd
j9Gc7ZEndoewcuS5RAmwglhSrC2bbqGiu8EQxv8Z5plk15OnAe7kPjRoW4QuBShESwdYVY6nsN7/
4br+X+Av/kKR+fOHXao7W1iSb+7bCprNHykzKsvNIrVTlo8xvcvzud72dAjNhgF4b+Y+toV0QsI1
3g8RL4mCDbtRem34fnY/BrrCN/4QePEyXxNfr9+rM7A8eSY9TMOyD3Po3odVE+EmuQ9lpzYySSnD
A8s5JwgANoSlI2d28IoE+mAWozx7LtorA9ZCOJT+Hr64SpriWNkWYdKZiccurhBdxZ+NDaSfuTpZ
MMmA6tgeLM3nMw+YIelkJjlDNyM91u7QHZyIlrB2L/ZISp2lMkzC2JvXwqrfmFFRObdmecG94T/K
2vAPs5kSYtDaX/10mkhHd7BRuM4x5C/JtVfeatonabjEJdC9JjrUvZEo3VbZrBXs/ZS8RG/aTR3N
O4ce+LmegaO7Ouc0heQtiBFFGSGnqCHiEFMR8T4ejFR4r81UfDXH9IQVX26TbvZOmhAMLla0+eub
bjv/ftOpQV1fWtKxHEvCPfrjTa/HyCOiiJtuQd9ChUNp32lGkxqH9fn6fzhLmjPi9VOgXaJd++5u
KJDjaewsa+b+CWm+qCaKtH43o1Bi1GN6POvoOJjzHZBqqkUQd5HnBTeSJsZff/zl/f79mVXCtXwb
RJONPG3BGX3/eGTODt7I+l9acTCcbZyQMd1NEtWK+dYjavB2GYO0CcAkHsj9hMVkNfVYohJ/jz+u
2nmGe1vmFdkjyI8AgZEU1RkZnZWs3ZSY7f4fPiU+KdNxPVO6vmn/+VP2dlNPdolHeNTzPbq7S5hi
ZEV2DQBisuPjaH4QNmyfUkwNeuxIba3lGZdcBlQ1vcXK226ysH0W3nCbZSI/O4FoD3/zGf9tqVKw
j1yWK1uZpm3K3z4jaiilMyMjJXuKLBKjuw/g28Guxt5803o2NHm6BURsO1ujTKEmGjqDv3QDFxVa
8HIppxTyjEIYGCdZuw/1g41g3oUqu/2ff1L0AyyqNtgt0/R+X1R9OvoYVct1QRjuwSlsc9WxmFN3
4ZaG64HPeISHAuQuqp/gD5wWOg4Df4IPg0gc+3DYiwajB9Hg8ZK+k296NzVQ8eB9/uuPai8f5U9L
qkLq4PkW15XYKj7yn2/82MAjdkbKb6sJfwxNl7+g0UO8ZheERiDYfm+J3NgIO/P3Sdub35oAPdk4
iXZLS8JZlXrEMQdXwEkZ2SX1OsoL51TUplwBKH8LOz/7m01A/tt6oFy6H7byeZ0I3zGXF+4PLxSC
7NDxF5M+ULNPPVTOSxBdpNXdWtmwKUPyN6b+nUTI7LVFibiZKBzLaYQCgQ0TnxdpwVaDP6enC1go
96c1158StD57GQF9HIrb7k6gcb4+4YO9LPJU6bBQ/IS8SabEjafFtgvL+BZWP1hQFT6bWbHHbNzs
JU0JkIfMXWfACisnyJo7cq7us7SbdoUYXuYRMIWfDvI+r8+xLJ2D1QUnS31i7Ooe8aih4xPE3EaY
FVcZJ2SI/399xxca3O93XLospXTg/aUg+W09Lcs2nR2NLUaQ5rDPYOaegWDjB1k2enPgpnLyf+l8
WKxVpg95ba6r1FUnPH7AiCTOFsb6/lbQnzGm27/5cMvj9tvjKDklmtQlcOlM8RtHzjGQbknAUiB3
e0zcneI0GjF2bqy7vrBa+l10TzAk7dTk0Z4AU3CCStVeJqYCf7fx/Bk0R2mkFI5yBhumbzuWZf4G
mkMBKsIgpFvv4yxh4lnHBCCnC6bJf73+qu3AVBljcnCrabrFNhStDWm+yqVVfH1Acpl9DhPCA/hx
AGsE4FqkXRzoJ0ZHfmB051CRkxLXCqilBShUGwdRVNHfvDK8Ff9+031hsoPats/L4zvLS/WHl4Z5
XaPcBP1YV5Xhrq2j4gZ4JsGjJnmsTruOpeHv4hnxRdLae0h18mzLKoO0RNd3eQkcRABZGLbbCEA1
ACqZrrXZVTui2hl64seB6HbKpppcyU6fkjA9Yw2o7ge09hWHblX59rkve/cIN4qz8lJ3ZS37HI0h
NDVp2B6bpfJw4vhFqrRlR6TplCc3yZB5X4asX4opdCgumc0BJstg8tfRGH6zsX2urZAIH79/9OdZ
3YkW6UtWJpwoo+/9bGcHWwGUnaLuhpgf9DOl4xzjJWuGiYXaEFgNJW8YCGL1E3tR9+A3ab1LAFzh
Wom5nlF9Kf3iC5rrCE8iJ+u0iZ/06GFKzJny1RKHF80Pv2KEPRkdITbeuk9jG2mXQsS0RFk7pKss
QTpYn8atNUBqq8v06VqgYriKb2nG39EfhrxVxm/R1IiDH1tviK+MnRxppRE9Yf66QPG85Dv35SXl
eGcbRY5qRtyYTUQvOENWj2i8vKVv9UEuerUzKuNOEI/iFclwQGNFGZjTd1WIfT1ff+c7RMd5Hvf+
NfaAE+ULLqL33GIomnGUZ6bMLVZuaVDpqrWn2MOisvh2vVXD4F4IEzrn3OJhqoItEIQJekfxTZAm
dV8aAbPWofPg9tNJ8V3yHpJZPjeBDWhrRKMuh60bcM/zGO7IspkQAkKMUKCfnTY3MXf68NJaKFZ7
tJAZraQUUAcBFWFi1weyllFeSHgLyuKvB6i/BKH1ze661id6ejJb/JhZm7/Gdjwz29QL+lRuh7ij
rxN4zlM3jzdeNhybMZh2fNmuq8mBt338OT0eFfQH/nasffeQciVDWe88Fce3QThUu7RBNVpHk3EJ
pcI5nMDM000DeH7UR3ABMMoJK99ZBFZ0DqHBnRq5GU2HUgrnlFE14fvwqT2cISZvxh65sL/vmd9H
gl5wZ5QmKbPBWWgcj7ULrjVQuLVI3Kz2S8jCUWQAgwmR4Nrq714v0NcMxsl0Y04C0vp+rSJJxdmy
tjmbqulQRRYDrKmdRk6ym4yKDzOrb1bjQtBcrnwQ1CVSDrWLNKE72HRO1zs/pe6pCuS+UcNlJk9q
RcVjQVhfoP8cKs8InBxCpRiCAdkl1WQ5QiLkO2BpkPtBTW+27s1jOltkchKzlQf+j75nMOeWaAhQ
qAM1jDijTU7R7zr3vRX5S1nVKLYb9Wglk3fH9A9R5E2CI2t/vfqVgLVFCt9qlnW9h1IYPBHg/pHO
/W3pMsyqPK/e+HQneB2xEKvaa7feIA/h7DknKIF0gqBlrQvgAjY2PKeyXq0E3fj1+avm4pkmMVjn
CX5SUWLwyYqmQcEGcrsRq7mJ9WlQ5dm1rOpuDLd50r2RqPjJ2eEmsbJixxgXcB1OD7ywa4VaZSMr
TBrEs7mnX1dnpKEJbm5alxMLXyrsV3uMSI87yijJd5BPbq+v6c5ZhnCSrF+4+Awvgamh0B7kfPa/
69hctQQzQfyZBda1AXUkMv6l+AWbKs+diTW+iyBKVFP5hDx4q4vceZwadUvXFhdCs3SJu2WmEvAs
R7VO936L2DjLv10v/3UlmwN3h8vEekTkh3mH8LoudwnKDGibZYHLRKQNMpKl3WS49HEJQvFaOyDb
3V4fItdnQkRs3O7Xy2yVc35LBMyGEBpxlKG5KyIU0cDyrk9avZxnreHX6qx5731aANukSb5iHW/u
GMyhyuZs1IT5bWdCDBz92N8HZSqOAGiE6RMG1XjGZtlxPeQhiW1PR8n5duORyoyOOuoYBLZqk9IH
9BCHgMGr0eZEWGP11BFE1Qc7OS8jm7G789kE1xn5CrvZwBV/fUVisg4OtcRTpdGUGD3n/euLJB2I
Jo7It52I9t7iByZd50Q4VUOGzjkerHjjWrhj67Settcf4/AhmKKVSxhuP4Mq7OCO7cioYF1h2E0S
RvaJK3mLQindc5a67r/XHdOtoB/0CPzU5OcL8rk4xUBLB2BNsdFC+YigtDR8u2BMgt0A1WijVfzk
1zOyyOuaikXeZ8RxHgOi50MecxyF6HGasH9WbZ0/5dP3BBsk4IzkNZbzM3BOdZKpgGMPEGcdNpY4
w0RDfWDcwHjyDgZYJxZXupxh2ufkFtOGNhXS9Urc13PWHxF5kcfa+XdJ/GoDhrv0jE2xgwb2g/cO
2IK5/lJ4Wv2AajrMXTLgY6Ym+Aq92mBvh/10omJt9l5hYN/1NPcva8f7JhYfwNxNiiaXoUgyjwRO
IbWH+gofG7QlPflh5/La2DHwgWgOto4z4T9c1loc/yFZ1gs7SZXBQU7hARn+SLCHidc7W9w711vV
g43PIwu8kS6CfZIhtLNYE0OsQAdYKYzpgGyudDXkW9Hk1TFbXiEvJ8ssGiFNIUdbxRbf1B0xUlek
FDXzTDmTVpRB3d5ow+QNgPBeDBprp1mHl8QEF0kqOrq/PelzH0Ziyie3zj6xLaPDx/9YmIR0LafZ
6wn9+kRIXuC6zrIbrhDFjN+QdWymJ6I2yUJ0OIW6Pb6hHHECO8V07FwbBmlcf4/LnuxmcIjgIpBt
J9X0nuWcjWbEAlOcuvvr335tApT0/a2avj48KEpD5pZ7c7D2qcJYOnch6kxjIluNftfWm80vpef1
ZGmmB2ceQc93Y/sYpIyP1ERXoULYmU1ZuRWsznupjkOMt8CKWK+v+2SVOZh9g+ApGzGsFI19I2Sz
jVSClwIO6tOsgeY2KdpBAsSPaR1+NYcOBGmavnUZ9UrWUF2nixghsulFQop/QMUQ7chf8Nd9lm0M
lEu4fssNqRPz1hcldkEVGqyJ9RGbibNLC6ynnV2kd9JaD+ETGEfnyNVfxP/u63XLNqwP2x8w9wi1
m+kusKFq0EOayIsunNGtoxzHlUatcX19UxXOWxFPTDXGEaiY9fjrFOpA4pOkuK8q6ROfV9kLyTHe
WGjx94xnrY1RLNWzy1veF9LcGR62ZU4rZMYYA7OyPCR7FzAFnaxyZmOLclVuSkJCf22XUUAeiQqZ
bQaOb1x+rdt6jj5LH9WMYXmMIhgGrv1pSrfXhdj0RbD3h+62blgtOVAQdc2aej37y8j/dKLeuJQw
CJ0k6be/Wqx+Mm6DzELW5MOcl278QOqkV9AyuBZjrqXefERlYeF3SwgShwanuBnLYtssEvMkAGGQ
BcP9dQ92mqaGq8TE6ro5yalH6NJZ+7nxjk5V+jvgJq6o6zOhgfgv88v1I/ZZesPxiimjOd0tDde0
LFE/Y7fyF+Fn1Tb6CJjs+u43xGDv/MQiud4SR0rl9nmYHmz6obcKJwlevdV1Ibl2D66Pe1kDLOtI
weLMSidpiG4GT2CyoYzK06C+Leb4EixbRtuFd3nVeBfz5VrYyDJOT4Fd/jBxbtKAJOeQfiMkFdKs
+9FFmRFNPoY6G3AcA7pt19SXvppfDZXpI1FiDHT6UxgYmzTBYYNQB28S9ogLBkssHFZBbb70uHUy
rXTv5RsLJfImt3oave7iME+qw/URHBAh7aep3DeBCaat0DSqaT63PfaBlQXKhSEmaAub3IV1z005
Dk00k+znXDw6FEEDl83S0XeSkUiBKVH37xBCcKrA8f4uZnlHF/Z5IsQU4HLwMgbxxZrEsxiDr0bo
AdWke2IBH0QuFPa9eKx9gqDtpmOS6Jukw3s3gelUFy9nagvYcwc6ed4MNOpXgpTCrVCtt20Z8Hvu
V1tTsXYVwiiJT1XD3OLgsbeJDEFErT9lGoWbgnnMGmz7wXRQkqLxAmPQROTD2NDezfo70b5Qo90K
b2zTrIY5glTG2GPKZ+i6XQ82KcayCQx81W1qiRMsMUdEjtaXrgUWHpZptwn9zjobRb2WTBMJqkQH
kgBB2IQ1+cScHNfXH4FbSXSXOz9lCBNmi2gXqELUaOb4NrZEzAplv5ezhd/ZwVaF0cC3Q0pHwA6O
2f+UnIxgZS8v2hOWeOSny6iXRAmpKSt1MJEWOPt4nftim7oaXZrrIopy9BturejUVwiKc1xBIVlY
WIXRz0lVn1SDETDBVhr/LJ1zVkwTqgx+2IhdvWZ4nyUKxisbJJmhnMdSYBZoW82JPPe8GaIt2d9f
bWl+AsJsznG3RHiWcsc7gWMhtrNVbS37syPZAfFv2MUS99SVyU547tnl+VocuCsShiqYxOkmEoui
0HBupsylfccxvbICZtVyYiiia4EJzwbGR5pxmz7SuPhMECOtnAnyj6b1C+QRVAeHKSyWBNi6bsCI
BhuNmoj36KisRE+ab+V/iRJYbFkcT+u6lofBgXeX1jGWNWdR1VCwOkN3dgtFNlm6cpEcbZiOw+VM
mi+pCV1jBOygMMxiF4q/uL35igVvjDlaBRQt9PyPbZF7e1vQ2SHn9FAtZozluoStB81xVgL1dPSm
82lvMt0+zDrbhdnwLY7vRd0DP4WxtPIEz2hPXvvBgTSx/Hax5B7p0jy7kYewqIn0vVPH43osPznt
pueACh1kw52btRLHc/wz0saKXGufETRiudGME8Bxvl7pjPZGsIyoyVDKremrAaqEQnfE/0Kqq+Mm
IQYC/uyeD7zpW3UurOiCQgpxQ7Ufw6Q40jHkMB++DXyXKWEAgN6DYy0qUdly0BCPMxGSSDCIx6lO
8fAZTBBq6/qhxwaXUzjgbC7FBg3vOYIJm9xYlkHkVek8uX7xOPlHQiC7dZfPn964LNodSPHclU+e
H5xkkWbHTnFjdEqc9WJ79KIfrTah5tIksq16Bj4v/ZUoaRrUJh4SKV50Y+K179VbZRl7wK9bmX2R
sqKZV/gfXRa8hg7aY1cFxyDHeZKlqP9K58UFlb1t5/HZVPa9z6YEWeqBAvOCXfLb5Ithrwb/pBHW
t2Y1bbQ16F2TSYAHnolhFVZLFyAtKDtUSbKQCAsSsJ/drvc4No1pdhdE1Sdb9x1QlIB9Trrswg3K
ZC/+KTruVZ7ScZ3pMUXlQwQbDCmNb+Dv7KlxexxMqSnfakSULdKiWvIdy0wEGyJKc16SzNmEWNyy
eNDrSlLcQ4D+sGXpbulqY6fmLEDaPDnD9WBgG4sAtIRUZZFQr/0QHALwHKkRj0eXJycJ1F7p6Ia0
gU/ho9GcE+upTnAvaPeIY6W/lJP60bmOvw5aTmaqLz7DFLoY6JyemHJipVu761Y8zRDGApAMyDWe
mLadkmyuz+GSm94uwgi7rm8Hxz7OYeYesoFqpvIquZWFNewN4uTm3Nu0oslWRvqOtrneyrKiXCcv
wcdLyb4yvU2jmM6iy0DVApepSMGBawaHWNBZ/CTgLljklWwDbgk6oytvudu0ZDm8UqJYiJwDme0S
QvrG61GxSrdxoKpTPpwSOhH47JW5cXL8I03wwkR+XBB/NIwyiyAt4jGifjoXAda8rEFcm8/Vu9uJ
7kD5/mnbT7atExZI196asP28+ms52Cc/Rpo+p/poNgGjBs7K62Iqp10rxn2RDsQEoBTFMhqinfRO
MXjideep9xjRIsPWeFsVaE1q69g4zj31BmqVGqcYheSJ1B6yhCbnQp95C5vPpCiZhi2T8QX/wIyb
bGPVseK3uYK6N6UxEkc2/Bpmq2joAhDY/Sn69o6Q37aiVxM0UGEgGNVbbiJJa51xyHC6skYPTxnW
J4zqU7mp6Bo2EDU5g5c3fbnIGjlFcWkg+M4tyFMIDiDUpdz3smMZ9OdjiLMeqF//DVEpXlGvP/UD
w4W8faSPfVs57UE22PrdlCN36to7kr/FOo6BwfOupqFdnrw2Lg6m5x4AcxeOgaS9KD69nkSPqfqY
kuoZQfAnKiIJH9BuT7aBrRg9BpGRtgmKxMQx4Gay2tbiJ53N+IEkcfItoAGgwx9iPNrJqUtP9PoY
Fzm4I9PE/cgVK9pQ2o9mbCDUbz9RF3xtB1xMvVVDpnOZKom52ea+y+oLEOI8dHo6jcWLj2nzHKCY
8wN4Mgb704hhoDGyrzPqT1x2zoyIbwQqPS4MZchNvAIkjKY2tEo3YPmwbXbiieQWnOuoAEjpGjhs
y+GBvTLcJEK+NtJFO+f2FFLklWvlbymGWV0E8/IpbG8qZQaYW/nU8Lg5wXFADudzqqafw/xuoFI9
SlM9TcEJ/iWv4CCJMqko3dsc4qAdZWdAldsBocAuzUwcAGdvcvubvMJdRxvjYgjKGrewxSoxQLmz
/jHyWCCImgW0nW+ECk7aKEhpTdEbzqFIt4EoMko2VMdY87hgwCKNGsPNULGKTmRy1P68Iw8Sj+Kd
24Mt6L9BJfkZ2uJhKnAhwxd+62aOEIPoP0r3XLisb8gpSbIbcpDm07YE9AUgi46TqghrIWSB4ZZp
Aj1ZpXcAiKpb3yDoFfc8MtsG5qtLzby2H0trUZ4yxdiQSYa1m/7jNrEIEZJIiokNCTUAJHpj/iXC
pzJhx9uB+W225ItQh2nXPFVR/aPr43lHo/g+10hyfd978GAO74c6e0kH4zGtcKJUWnziRsVTmYbn
tMjwPHnzB2XTXZDY2XZU+k2g/EM12LqbqYdIC8uCkh3//AASqxBYLLqB4sXI5D7pPYt2yOAeM9Al
m6E2P5IumPeGpy9qRp9P5GfGYpeUtEfyVH9U6hhY3UCWncfaHZp4vhFDOx9hlXerViEBhDoT0xmG
KpK2qkGtmh0sZ/g+a/tJRC3lDJAuJ6QJ0ISSxYr12gub1x6JYxg9wUM5CQowvPHVhvM/QkYdoIqM
sMjhfGDVKiHT1NoxsfByTiDGinBoEhpTSlbcjP2pc/M7TKn5JuNFyKfkSxTFx0qHZKtE4YPr3zOT
ebGisTotuMG+ynCo2DP8lQ5OrqNBAKRmADNPI6az1ADyuq+9ZywA8lRGMRrh5ZdMwY3bSOmH628y
/fSf2uTGaXQD8d0sSKuJ5vvrn6xLtORtBvAjh3uyviZRNlQ393Xa4/stgVAl0AvvUYSL+yFh3Kat
ZjtCtTnaWeY9F6C+4UTuhjimVEwQVpVTwT60HLV7M2OJ870LAr+d9vW6JkYBVFM7rMt+JpM6XXQi
QYBkmH7heh6D7TBn+b5XuzgJxdGeqnfycv0dS1XHITDU2yTDixMtPuOkctfXU303qX2aV8Nd0Elv
1RQO/XsH9X8ykk9rpe91Oy722eIeOmEOLXoadmKZZBeO2v0afDNE3tvm2QtYkqZxro8AWghcSaES
QTCD19NouWXNUSPbUjojP5o0GU7An8S2Xw6j6Uy2qsm/+qV2yj9iJ072lLgYXJ253w/aGSDKUhE7
jGNSLiLmKNQpA1ilGfzIjnlfuwLyLg5z/rOt2/qFjemqPVuO//kIBiUNMr0DiBZja4KTOVjzlz7h
W9Oa45T2wTEK8i5tM7oPA5KMcjyn/ShhvIbjfnEQ95bLTt38COvYpnbyWlhxIRV8NB3JfgT0oCny
iqCPb4BTKVgkA4LMpA9+zjZWp6pD+xq2FOJlx/IoUgjNSIEBzhhBfmpcPr7IAWzH5qTv0fmHyP9d
LLcAbDKp9qGPCi9r2xeKtxg8CFQq20Z2k9wV2RS/qvGNAwETMBHPDLKSS1GWP+rFRO5n9buhuuEB
uAfzkKWtVHG2T8PwNY3d+iImuGxmbJ/C2X6p0ta/rXSE6NdPfrYT5C4jCzhPeZ13msc3FdDmvnZN
VAMbYYxCUNaCCU0UkJ1QRN3l2oefQCfReI2847Ufce36wDVE64tHZS+EBmeSW/kmMczbsnE4Xsr4
GEYEKlw7jMSI8gjbgXXXpJATOTushbbyQ2WFI59iqH49tkQ6XUIUxgdrgGFZVNV2srt3qKL1c5t6
t5wjvcvMJk4xGlNPQ7Y7lFjJ4ZSEzd7QDNtmp2JLCD59WuvngtFhyJw7IDy4DqdLr0lqUkaf7Xq3
bXcRKj7Mepz/w2G6oSSPTlW4ACZ4mBnMjfep3b7HqfUcuIqgonmaD7FQn7S+d3M9pufroK7Cm7XL
0Axou0h2VEjsk0sLVPW8ns5EeYNO7weqJudYU5kjJmEknrQkJMRkQNKo8o5ZTJc6g+YDNGrkKY6e
VAp9p8UCBY+jYTsyaWNcvzV180orpoLDNGXbsnJJjfZnsn0rXNv0tzaVVB1XD4rP8t+RSTLzB1KO
gjFByRuHbsY6KeA9NXF/80uoWNJ63XsRrkkRqMP1SaiG8DWwCC6umZS2cfdIEekf2mWi73M9TgZ4
sWqwGGaNCXgm2djktoL0amZKgamZrK1iwV13RV0CoXGzdZKn1PMd3UuYz9wCnEMLqATDf5ys4ok5
r2PWy+7NfB1xAcoJopyjhGzXABZra5n3kWf2N4C/aJ66oGH8ZnnEO7ahRWslfAI8wtTf1QGq/HQe
d8ps3xoAKUwTIs4WkfkgmDUfs86e8Onq+xYV4tmsxS3AEIAXg08qoIFlvARTNPfQJlZ96j4ubVE7
qvHjpDS7OwIb93HjfNbg5fcuKSmHuOWLRARMV5gDb5CrfsHV4d1aJENE1ns82/bdZEOwA9dCdMoi
rqIPpclhqgtO+/Sw4WjIvV9iOvUmEe+L0jq4/ZSeSkOSchNmh2Aqq5022EQTzv33MI372yoBxpiw
+vppsiMa79r7Y6JbraqZDX3OEEsFgkQesK3N0uMFrcGo9lzaZQTjyLupNWKoFNVPO7iC5bw4yUVf
6TUOYfKM4TMypNtpSM5tfDRwjp452vN4wAUO4vIUJ1F+183VFrxxt+0dstmnBrbQQLMUU9mPxsU6
r13jTgFMuD40eCiIxgv1C737t5AcPn/ovc2vN6H21R44oN7Wdeisq6g6ic67jeIalZe+LaIn2FPO
orF4E7WsTt2yhhhhhksWwe1hpAmw1o54c1QImhxC4Q70V7Vr8VhNakSiloj/7on7DQVpXI3RFqjh
sHaFoDARTC9LlatNK7/ZC6DGJ5nADPLmiL0YsKNY0IqcuTl8yz0eJrkKc+8ipyZe1VXwrUx55a5N
7SJF/GB3DX7Oan6IXPvDova99ay4OxUBXsbrTaJpau2dobfWFqOQYplWijl5ttoe4nRR/3Ca+IBf
58tQMvoWvvUEd0gfHbzyu3wEbw0Cyds0wg7v47b8oazTVaowzRkiAoQ+cHUhMZLEePDGVsBjMn4m
lg4Os8KWZewm5dCfjAc0I7mxCgeaA2FdjbusZZucSAW8XL8KNsJyF1LBhGbKmUz5amtrYsLSiRQj
TTP4IGt8pLxrDySWbiddED3SIT2OYtyYDsP8fhIXvJsG/l/1URbuw/UpQL8lz0mav9ulfB6o57VI
EVukOeDMId2m7amUmJh1oAH94LIkj51wFCBpmNfST9Mxn1vuEFcTalLkAWeEaLolKppFazH7x5FZ
wOb9WZY9GFoAY55KX9o+uCkcREBataSAmOkZzNd1DWpj2ABOQOSz9MqZQBIOpkSKwetOPys3ctYa
9RhFN2NnLMfRliHVvLpWcNcNLa/ASDIdOma5vrsWJWVj1EcIegmpz2pY2SHiasIjoJPmRYs1iKmY
Yt0wF+FVHQcX058+wyEIv5i8Slcp4rVQui7z1+2i6vSnpVR/P8Capaxa96UKHnJhdbQmeWsM6F9N
15HzWacNTS96s3nTbt0lV8IipoFQu4TyPgvlVnU4W7OqfAduB4MFdbT0hL+tZPSlw7i/XN+kHVh/
ezK0l2U+V5DScOsfRaUGZsL5w3W5mhcpS+QAvW4h+jL66Gh+MNUvZA56gkNhL7FDDXbydt1Hfgno
UUYZX604Nk5GOn+ZEShQ0BmsoMuo25MKSFYyiDsgIF/86f+Qdx5LkivXlv2VtjcHG1pMQ6vUmZV1
cwIrCQ0H4NBf38s92Uay+PrxA3pAY9WtFBEBwP34OXuvTU/NJANwqsjRG7vMOMVddKO3n1xyYyEw
oRbmMR7Tn9lAGGE22DcWmfsY48794Ee/Qt+AvOW+Gvak/JxEdsAewL0atQNRislA5HPoYhJQ9WnQ
E4Jadqy4kwsndaIyc+Nx+ZIVrLhaXKpVe55pPKeRRQQoXZnjVC7zw5ArcSjt+kFyY401JShn55x2
BNz+j9KIf+n55KCG9s3U/Zwz6Ivwware6G5JA/IKSPnjaPEZfKqGKCiE1dVXX2IcCmxr3vbAQXYO
wX9nYSb3UUJ+CuFG45bTPZpTpedhjwGm2UQPYnq3FzgokpqUpDBiAxxmlbjeFq5SKa7ItBkBKjF3
P/RMPEYC3/qCyFB9EQaHftMUuW9TggCSCMn91BD3kPhk0amLpLZA8UPCsEL259pbfV19SpNDF8TZ
HvXHtAOQlpJPdS3ya57YyjYhTmMFtoATG/hLNcovB8qcPPMf3Dm49CBiwWp14uCs+YP+iQliqGNN
MGuNPR04A0Me0UKbW3GenHyIjIfK4CSOfgK+EXzsCGxoajUu9SY7AU0wxqLckfSbyntjXrC2tsYF
Fcc9OvM3JymjUyKMR3eo7F3iFZR3qOLcqUyP+kITtNbfgpnRjKMWujltTnaLud2yHaJ4wNsVglyC
fAJUxmD5ArTsqE9ZuvTm2hQspuKbF4ppF6mIxSIF0LB6FJAtFhMq4R75R/RViOplwHNxXwfI0Fo5
l9ci6MFjzTT1QTfyG8CSlB5QMCSB3aHxxH0fO65iU+61dWNtKT1TkxZH2QZXg7X4vsy5EzmWQX+q
ogtsLgUkZUPTV084QE3yKl5xkbXlTkvP3fVlobvxWPNCh7DLzrE0YNvNClzrkauny8hkyyzI2o5E
y94XI7Th0TqboBK3ehurDQ+8JLQRCg5mOWL9qcX3E0rPvXCzG8RxVX2GGIZMYuAO+lO1SmhY4MEf
AtSlAOnBa6KwC1fX3HYFsPrWcpeL5zYYk2LrhJTiSbJ7Xuymec9HF8d1+5Fm853ljhjv1BPA402W
EhIYYNtdtTXcqt24pIgwlvloOz896q+KOCsa7fx35Uxe0sT1Fga5FF6kGE8vUeEan0ecSgkjcsOx
UPZOUCSRfydDfWy9gnhZ8grp40QPYf7kFZ7YBn1DwzaS0U7SG9VP5CLgdkfBFkAIpAJ1I1Xn1ch9
AuEo/pO8AxfTRPJSdWF2jOfq6rYpncCoftGn05kNjA5jjE5oCmPidcS3yeBtfgpprZ3pFP1Vr1x6
H1kan7g7wZSampZfvBLYAfF7G6drROjDN/rGznloif2QAz120oQJ/0syRELDdNDLgRbnsnwdTUJO
Xcsj/HgE9Z40+9EYzm1OJOHcx/1pcBcGC2JyN/TDXVQa2CLrdPq6rhL611qHHJqP8zKLs4OVDU8O
g/AU1sIxTyhCQNgt+wxU6MbMErSfSfLuwTo7GiEn445oWHWvO8dpTO9zp33Sd7LZiJMteFW0sZ6z
tWk/j1qJQWJG0CF+7a6fg22DHvxgD3faD6Uvgsuwlb71PhKBfUVDBfMCCAt9D/ycrTD2dkdAcwfP
82gQ+7oEcXMex/Q5aCFFpASLxZJZZJjNH5ZFHIRWwSLFtp+TONwHPWnCtkMmdEkYGDLY+6YP4s+1
tTQN8l4b+0kvL3lQ9FtiKA1SNRj9pHnJM18jJe3EhymH+mRI07mrynzXKIGLV4qfgVL1uhmcCG8A
OFAnqbiYZJ+XtTPdRcvZGWlVq3uyVBVzoE7t+kn1i2mGgUenD/xtsiG/GYCkizaxVadNocRsXZud
0EeA38jmL1GC9B6XdnbK+5m0T3U+XurpZylaBJMefT6ITygf/eVYFjCo6Mt7V/2neokemUOySEaU
v7Gsf3llsSGoLzozDFs2pv1dqHdD3uVbmuOt9BHbbQQnHkrHYDf08pt+xHxVdKt9ZUWsnk3Ot4YV
iKwvxsLawheicbuaj9TECIdb0ZzqHBsNSczGDho1zKuwWK5LbEGydccLjeOvXZVupJf8Qp/L7Hfm
pxJ6cauQLu+czt6lgsOZYcHCGpPuLiO3jLiyH4lhouwemO7oHX9Vvt85xOiXLTRESYThsGrUd3MM
wNeZQdOa1ljuHCByyG1fi8lhhDsLPPXIYJDrIvDpu/KRZNIfDGHKe9F28UFUJZFhtP7qqHnreGIP
UyciRvEk4PnOxe2NZl+EVo7BN0Ve51g/ch9OdYYOmoovKHZlFZacgXEm+kbu3U9xhPjKxcpZ+L9r
1EgymUhB80t2cxHTc1byb6XI/Fw0PHM8VXLuiJW2vroq94B2nr+zA0ZeMJjIj6Y5znmR3hhRsfOx
Mq2IVIueGSO3PzKfWMnigFTQbAUbULBMRA6dHaXLQp6mG0Og0g9yZAwBQX46AZIrWl/sSqVhTvpK
wSzLcDe6P6o5jh4Mu6cZgyIVdAIkMYRwzVyFR/q25B0OnM8+j4uCdJ3PRkSU/fRaA3t//oEEBNpv
WjQnr/7ZEo5H3ZYCWxYJrZRqgJwu+6elhyrmQI7KIzpSNgQAzxnSlx4muQBUresyw5YHwsuiDTHA
aMN8wh2EVT2XaU82jgP6g1DHj2jCsbGa8Ytre9u+a8XdMMDEKSreFijbzYQKlE56c+wrggAHa7o5
8xJe1nb5KoVI7yhJIDeg+WnTF5X5gQausiCCUq6iY5tI8EVCfq0Wn7y4qYc+QbfVYW9qZ85X3doc
26V4WmCNZWXwtFhejDx/HI+rPT3D21vuZcWbsLKzvnhGnsycKBHO0H2UR5H3nJqRptpxy0mauepS
rMRBUi1eyJ6HsLOLsAOyCLGwsrreGrkf/IFwNS95xOvpe3d1s7bnFiXaJsyNaGM5qAq8IH2wDC+6
fOpMteYfORXCw3E2I3j6cXYRDCUMF/li5vyk82jvO7ZQTqyMWJhZIQdcIrXIUKnNxYCGKeiRFNnL
xeRjPObCCi8x6poLefVbAw/kpQ3CGnaMwJFDhdM784uJ8f+Bj7NhMme3BxsZx4ahPb6OMfyAoF6e
05ktlttvNxRZeDcINu1wTi7xmt71EuCAIftkn/nAE5tc7BnAT3gOlPlNFVFd3UlimxH++L2B3U2d
llPvG9Eg/l1LM/ogFVUYNOoeYgLJsOp7yPpozl2CQFjfNfNwIv4T1mEVfHw2yGT8M4ybY4ZQ6arL
4T4cL8gzjV3YoauAER2j7YG46aUMa+Mm+RnFjwgFSXxVRrY6TKZrOa7ZrZ3jpwJyzrEx/flUWvFX
KP+4JRAIRXb83SIrLswW67QE3u88zBxCzlje59V+6Mg2eIT/SmIcSVEAPGwcJ8lD/8WtnfZR30WO
JP4M4Bx1e49+M4jr/KIw5KVqVtZfMNd+qBCul7GgczKP1ZkWijxlkq7CTEiYuE41UUZ1WABkos3o
hsjiA9dFnoku7dCRBUCzI/IAMGy6ehkuM3JmYRD0kLpi/3m/wtDwaELdTTKmg5rYPwdldO5G8bUa
nXaH4MPeDUN+XAlCvIrCfsL8wykCwZNei7IenHFApKYTNe12tF1Q0FRflK0xesKNFnPrSnXACXwq
8+RNuu195dnFvf6g04EITjmPf0VFAHAVBt5tGojxUrp72EbRtaFE2Rpx9iJa/8GnSxq6jFM8A4mQ
6kNms9cdmRi9aGtvhnMoIiPshG7/qFvXJrTPtqjPoejp5/qgLXQ9R9Ir8hTYuQQ2qX5ShFSBYdIx
g7JIH7lcr4nHvNYqmk9TYt+uOeeBhck9KKCLik8KTMksoWxYVU0k4YabY+KwlrOalDgN6ghv7CPY
mijP9BKr325BjvDMfHC/OCB7IvKBkXsVOwwG8ymJRoLzbPGlBW/PRZruUH9OKBKEOKzQK+5r2byt
JXP5eDi5vNwLSqH3dFYlPaXvHsBi+mA7P/1qtAFblD+mci3QZTGmiK3vqNnaz0sOajw/dJMOPnDr
Ww19KmfYtzPoxu2H4ZsNsuasy7tisFBEWGl/QEMJ3cmNkjsvEZdlilTyAGfTVaY37IXkEWQNYpXV
fIjlsyf47GzVE0SI95FZmOHob4yid05j2MHwUoU6XkWQNyT/EEMFWaNjIKVa0TG6yC2gPbLKYO2x
r0BNzv/Si0uv1ldavwP/PUEIrQ4koviaLqm45/+xcbxW0wqnxOFhkRVmZW3Ht7PAOxeFILwpdi7g
Z7UbQ6IT3JC9Ge0YVtbEKXgLCHvUHb7hMMKPb/oDQFCQ3es/daOJZrfgvDOiuvezMnxEJ/8SDUFx
GZb0FsSTe/WTxb/qOoATgbg2aI+2QcCZbRKktKLYvRZFgTBc3w8tMcG6AkXyuLNsiH6TOay7JPPF
bXXFvY3XiwRSFDcRo+ZzFKwv3QB6wKovFsC3K9Tm4qBnJnqLjU1zvJ/x5DNMyQGLzv1PHsmReqia
zkU63kSIlCjlU+UMh4q+p6SJGjQ/TZDtdHsAaM9ZSEUR83Dq2mi9cd52BSs1z1mdeuVnGYj04RZl
Mj7Oq3lz+oKJohqySpQ/3vohCCUL8AD+JaYW6qi5KAYzKWQRcQ4MfPPeUueyTAFvXaQcg1WeQ2/+
FSYJ6kjuo5rgTPDea/DUKGk7wXTnHAI9XD+2kXhal+vsOsemzIgJWtcZQLzb3ZC873R5nwHuPDkB
s7qMJBbdKxg7z3rA/vbI1J9kLdVpG2Ob0SkpRYMZsZMaeXYYU4Q07bgQTO4CvkOVkN2vHNuQjKAo
m2vHPceT80vXWEYL7GyY427bmJ3EDN8XhyytH3UbMY3Ik/LWZnng4SbOKLA/TzRtP3xhiChPjBo+
EJQ0TG48+oj46fce8zkE2+B4kA9YG3vozUOaetek79BdCQRFNtLMkffjD0ft6/BF8oM+p/1WjMSk
tfD7ghU9jTNmnLTMdaH/PnFYX+WljX3YAkxeMiN/1A2KcTD6xzkhW3LubVDfsM7BVltgzt3hGqwU
4tr7t0SQvFuk7LKNvCuKxmy3pv1fei8lp3U8TTnc33hh7pARaCls4tb7hr5VUbpEkLjcDL39FlVH
q9q3A+mz+qDBEubs9b8E1e+oYzc3S3moBQa0TObGJYT5n6TdNoEgTTsYmF2foNmmKybgG+l5iB0l
JxkXDIcsANd6s86S4JplZv7sJlN4kGr+IqvuS2SwLg9y+p5YBj66ntU+QUiOoLoakc8Y5c6dfJOh
FzP+Tlo0JCm1DsZcvqay/slI0tv05nIKQCT3ExdGzFNNqYXiPRfvuP+h3dZGdKvT703SHbuAp4Z9
13wRXWW+JJz9KhpaZgMddSB65orqZb4nPebVM53pUvQUZ8JEqMBUBShKRLt4crDJUaJ3t7nOv2nn
QCO5Aoov0toqGtQcME1izUa23prXzrTBkdFKZ5iqImE4VIxt8txj90bMhoUYhtl9GgUc7JQmfcQs
d8m9ljOYXD7ktL5mcUlUa/ThU6zC4stGUtbKr3M4pmipRo8CcviYEtGfkzGdDl4qH2iwXuBPAnmq
/GRvrJz87BmapGMYmPhNvzz2Dbwp7S8jPS7dmj4DRDvpwptQr9uDMS38cDfX4ZGpSc7ZaSl3UG+m
a9aDeU+d/Cmt8+ih+u6EkHgLi2mly2zDceVhGPz4mr1W3TKcGwOYbVAgi3BLm3HwVH1N3UYccMv8
jqNu3ovSRCjFJXLDq52P5s6Pkvo3zhfvRL84vGEa2k1J89LV03RUAVm+HQQvZKS0ZwbvZCKxr7aS
rKvSDB+ZSiV3tBEACQRdz9MfMTTz7ZNczYu0Mu9Z33T1tNR7rsJ7xcz21gWpfQFz3uz8Rlo7UCwZ
h7h6xyLuYBCKN4USvacl/YWStJIyWO4R9vKOK/PiLH6+s6jk9i6Zy3vCWNwn785dfWqFuXhHuPkD
AYh8GNHoN0m4XIKK3IR1MMjVSzl9poTaJD2mHKsBSKrumnli5dPrmiz52WVODJk+hVstKl+nXr+R
BElHUx1PPZ8R3yyY+EF+aKlA8Au4eXMJUf16tem8uaX1US7NS4574oi3J9vTtopAtU7imDilhVjY
xkgqyy/WbN8sr2Xo1No/zNTNT73dz/yU5iANf3hkLm0/daPNjNKq9+4UfCRGeNGIh7wBgkg44HVl
hUVhjZ7RFXmHqc0Zr+vqX4REepUsdc2iitXdMCsMTwv4TxuFAk8CKnz15GAhY2qTM5GCrLCmTvKQ
r9YPq59QMhaIG7qFGznxWI982lYpU25didQdkuNgOAmTAw6o+x+FtyDkdaeXkMRfF7W2LkC7VL6H
bdBdBndE+IfMg+/rngoHnqHLDJcMz0NGLAHlkx0DSRnY36w+kFcOSE9Ej05HvyZbqyvb+VQ5KQ1A
jBKnYEVUbmH23mPSL67e1PeEC/j9XtZVd8uX+Dk7u6ru6khhu7Bb4SpPyRikvYo82Q6fguEbCiRx
xLeiMoasqw9NNCx6YBPqfKJBTKRDvDUx9tOczXXXpLbkkMrSBHGXbg/8vID3zZAR8Vj1Si7NfF4H
OAsuUoIgnLL9knu4rkbJdRt7Xmk4dScjKVAwZm6yR+WL0aGhU1827vhgjA25CV7wTY8CHSf/FSD2
vBTe+KYHAsbEYzhYsrmxau4EeURXE2/3zjEg6gW+fS6DKr6XcEqIvTWGvdVy7WOcvHj0BM9h8t0N
pDitDjGPumlXZxZNSG/8PZW8LKYJG4PJxWGpHQsf8MGGiHWJVkQ6pCvDQXBY+knufKhdOzg6Tf2s
XfSwpZUAqzn4bfzg0z17zpnlq+2sc5ojCWHxk5MxOK2IYzjgJbnRnMVTpCzbrJToHZiyWmwkp6Yg
E1YQDXLpUW4zsEa92udfo7wsjzmQRISKP/S3gTp9j63JvAjK26qQ8X3tQGgaE9viRYzjHfpD8zvQ
iHTT98yfW/I1Nvjs59TnOO92w5cJ58M2K+uXeGFai4aZhaMMD25plpgC8c7pNzTb1Od+TF5sHwVE
cjiIZQds2cUiX0rHc+99QOD7qV992M7xVaDhv4tT2s/TbM2cXnfHmJk+oFeWyahtvKuU4a1gGHLX
uROBLwPzuYqEjmNqzvg11e6MyW14sqpjWA8Q0rnAnpicK2PD60IY1UtrGLfYoYfTVTTk3GHoHxeP
t97FQB8T7zmWcEs6u3N2xBkznfFnSSMNmWbnLDySiA2+f+5zKKwx/bfTyGwAeQXEt8/9iNA2onrV
j2TvHpjnDzAGGHsRPlzt53iNHlYCyx2leHJ5aonO6xiNVvnJAOezg4i07jUIIjSfNHkDWIp/RrBK
12rpXQgUeb7zZxSbdZkQ00frr8WIVpoI5JloFWezwN6VRngyojFvT1guKl+8N0iD6iA2n7lsn4qP
cc4vlms2F8voX7sxxM7BpoUn2bnALE12y9cu7JeH0OyedaUc07enqI0wAxpJcyRDLzgMAuZ+uqJa
KtLfANyAsnuO2AscEwcg9e5sfLh2BgQLWxMjTqZX//UPWt/jJ1zmf9VD9SiyulfMrX9nzqDmtDF0
wNXjjtTslH9iowC0mOaODX5rSywdkrzNU9N2zl1FZgE+F6qXKAjpbtv0KqcehnC3mCQhTqt1FZ+M
q//9iQ78+4v5A6n4x1//vyQsKkLW/5uwuJe9qLN/ISyqb/gkLNrh39jSEEcQgWF7Cmn0X38HLNrW
30J6fUFERRpGHsr1f/AVo7/5fuSg2bZgSNmhuickXOoUJGLwN8/igAtGV/80/un/oh//5fqhFflv
bi5b0aj+ATQCHRgwBgZDZHkAhFiQ/6AtremaGwVV2q5xl/mxGtFONiOqRRMi3UpGM6c4TngSSWrZ
hr8ktHG3C99TuihsHoOzqUfvYWEaBZUmIjWbyQg2FkIcDJ+IJjD4RGH1n2dr1y/OBJGN53otb7FL
HQcxDqlaLNb/AA0Dafhv78oxCey2AsvxSLUJ/8A0TUHfTjMukl0+m1/sZlwYSNB2cVMLo1lDSKln
yPEWxRF6LTpfDlwe0/pr9YL8SEySsWvr376wkHbxpa1hEmRgZS8lEWmHkRVOgS68vd1MELeSnNTc
yr5bgnndNiTxhDOJdFXTGgfYqdDluxX72UhsYYDAagPyut8qslHhonapcZVs9Y/1FPqn7fv10M72
uPUnsyEXhKkMWfKbQMwSs0UT7EuTIzQ6I0yAfgfeJ96OChdgOyPzu3YyT6bdvMYgSQ51opphcYmJ
jxXUJwKMQLYIAhg6BgKGOnYmqHibbMREIGtyt5oIVMXs/cosKFApQu3P3w29Z0f+V73l4+a1LquK
fk6OSJzUFzSkwPrEO812/asYi79SJU/o4JIsJYVFWZM0YtnzqByd4HyTfdtU78BvT4Ynoe00NNG9
hBOP6j/VnpLZy6bhqMUAamXWjNr295jvg8V4Xbsv47d6YsOnVL0yYiFm0+q/hHjKtsXqo/9UH9si
bwQZGjA8uANRLpBE1lWMf7uWXUz09GOMEpVwTsBVhIAb/+n4Yq7GR4oMFwhJ8EtfBpK3cqotBl9p
TMoIuqJrWERPxNuEmygNxqPZZwhZ1S/McUTsY6pFuSAyL13jucYAEo8AqHGkrAd9+fKkUydvuTMi
J774xLJcy47M0ckiRQuyYx2NP0p/BQRT81+lTdi9M2xMWZlXr+XDC538nKzrD0caqCZhUcyEnW+X
iYMmJ1B/m0/qCKU+w16FW9Rz9Yblt9vZpd2dcxN7kWs5P/T1C+38u8//Fo8HIRo4hhTpXn8d+fIY
9ztaWe3EBMxGRUx8UoOxcnyrAqLKNW9CimLLOhHBWSxIC2l/ZH7ymjE/i6YY5RwHEp55flAQmcjn
B6TFdLjLxlgOpky/2DOBjMNE7Z2ONbe108trR/SGlQvC/vqLvpfxnk55fR+NCyQlRS1N50nuSodL
qB/fLG/kTj+YvU80N7DTMMY+Ss8cFmVnIFtuQ27Zmt8eEQKSOfEtyMOf+pboBTAHhE+f35/ba3hk
6kt/HPWF3Ckg07ax+NeBbOBo4PekMf8ohm/SRUvc+VBT9L0qJaC0cHj8x9fouzd3BCzqoqMll/DA
64sfZqRRGGj3Nv6ZkwwmN4Oc7YazObnvznboB3dH7+AxA4GzYcLjIQxEhN8lZD74FstPRgbtZiV4
QF96/cb1n0q028z2SIj1s+hOL0ax+gwWwFpb/av1O9Nf1nGa3hbENExOBi9tSteDaVvZE9RcpLtm
fBGt97xiwcPCY+98kyDX3IFqB4yNnD315fpHBwWSedQDA783el29oygCeJbossC5GJsyqX4aSfc6
OIQhz1mB/nPpzoF6E06DQG32iaXVfzVZmmGgkHUbz9N4DACMqledIr9PPHfdJ0myx0DDOLgcHOhE
4ffYyt8Xwd09ibekX2jKqGfat9ThfKKHiCao2BhC4Ccvv9elcaiNgVEXB7dN1pHwbbcR2iM8Y22d
HRffxCBcifOEZ2+7MMoiAcghz3lk+sLGtPEdf08bXoCr5akSJkLpqTRCEITH0qv9O2xQBA7K3RzQ
JpppJRZqySDN5Dbk4WOrlg4nGr8VuMJVblIUv/sxV9ZVTzMM9zdnXV5p9ZFpjcP0nf5Td4b8GHPv
LEeRefVhjQIL29qtRJSXklZUCFaUXF5r9SSitWDPsaR10y/P6uS5T5Lfmc8wysEUMPQoCsjZ+OJn
bwQSxawIecRMuT/oT7lVVF3SDzt6qgwyZqKN0wLBKsvJaEEXbw2FKgvNw4hCUIkaWLjUZk6iMkkG
a/teo6o+BoLBVFBCyCp5PL3KwjRnZDZ9Ht680RwbQzF21EVqyik/gReAeKVvT7oiQ5RHsCUIiff4
fLGkvM4Z/9lvBYwOcZHcXYlkY60ztglNxZOuh1+2nR8bELk71cbq1Po7B0F4RNv6WEkDE+3g39cd
d1ozsJr69WI/11N257o4o9RW1aGlI7bIOOknQ29cJLrNwNfxjrKxqd87r0QY6PE95mJzI3eocOxD
QN9pZ/PUHmLfulvXgR+fTPScSvxHCCXHtp3xqUBlMRc8MjX3Bqv2evhGg7LbyZStTUmFVxuzjxfJ
GZH9Cs+FDW47oNU/d6RF+AN4I9pKp7zDEBD4MDgWg8tOqm5Cow/QZmNK+zH17nggWx6NXu7GysfT
6qfnoQlqHhkkO+pBavwqP8PeC+CfgifKI6ffl67/qiszsYzmyVaDYPWlgYyCTd5Wz1boWpcJV4fZ
Bu9mQ6K3vrvKllTIfNqb7fvixNNpoTG2N0I6LB6BXPNycnI84t2IVqmzfuvlyUD7vamnBG3/JrC4
5nBhqRbNDrOkRKPpNCqomqb+tjIxHxpFT9uqgQZmc43UNTBep6Ju94yJpLvSmEkg15dqO8Vs1VJ2
fqQWO4qVe9N5zsAc8pyxTZg5E0lRvQ5qE5QuaS9tKPOrZM0XaGBvVjBfrYpO3Fw01jYjUsp08+di
9t/1ByF8DyHrYr3pvc8IUogSCEhQMONIZ1kt+YBjFznG1KJY059kHSOD9zvknbH2GRO526NIQn4+
f21s4p+G9oQfHmsJb4pbXR4t+HuI6VeXy2dt25LrklWc2Nywg2BVcQ8GkrvBpuhT38MS36MipQpX
f0OEhzwbNJuXYjZQVZgfBK+ZqkAL4iV3aarm3aqQqBzG5J3l5ah6otcR6L6Sh34qCtVDqP+Upibp
UxEZ7/rNTOSSoe0oTyJaWWr97owxm+IjJ58TOVCNqMgZDrVN2kiTm4+B6MYrOvU6fNW7YBCwOGaB
85bIl8y/K12WgUCVhhAxyCXI0HIUDIbqLqACD5e3ygGIGhfIzPWv0fvnpNaaSNXcAvlYiR3OC5xt
lWBv63HuyRkOor7DvAKlGVJ6CbbhRU7LfRt239sQaXnM/eUZ0z4hfBUn2LMJOZcpP4HtOcoCFaTW
1lN3di2mvFWW/c4kuq25hEvIB2UzvN06eXaXrKzN+q4Y1GcwDf7vqYgWECL8TS8lJP28t073TFo6
R6ScPJ0RrHvr/lxSNAH6PbSp8613soP0Wdr0ahUXwCH02mOp0kxQ4BEVQzzNj8QlvdhX24OjKxF2
4kEBLPQmoRf9ziyvsMVZgWkt7fTahY6VjVkomUtfXQHHsXAF619hhsYP/Um/b8gPy9sWLtDgXpY1
fAWjFiPdYK/6p+Puf3eK/PO8xWkLOZLvBnBo/TAI/sC3ji2rJjgNJieqhtI3cjuHL0kYD7vZcEGG
Yp5ebDNGlx3DfQQDZ/oUB3mWniORVDvTTf8CSs1aZXq/19Z+x2QucRnhwCQU+ZSQmNIFYfcfXrej
gPz/fPp1TEYReFUteiukH4R/gLDTOnIZu1rJXg7utSGeCS8DAmif0QIX/mBE66Uo8LwmzlXX8006
PBUtT5/smek1qVyPYYH6ZrIoNDwACtIw7uyAWj/2purESQhQz4CEkgzPyRjbnZa7OkQSF7ARt0Vm
vfDojrso+jmy3xyhwP6ly+IVTN1/uEb/itgNsJj4DL1Cywmh7NKS/QP0HnFW8eDqIjJZeMzSigrd
SDjTaTWc0UyQwFKDM6x6vZwRPo+2jK3JUXWNR13vFCaaWNkQA6enj5WCniRddwbIzhaAcF5fedPq
z1SPW0AtRPvWgHWquf8P78b5V/jx398NoAU0OJHv+rpp9k9NMb+m6l3XLN4V9a7PvN+D24OrsrEL
JfB2kil5tMg325oSLyKmGoTial1pzPA8+DKAwFA+ZOb0VhmM8fVTpp/t0oimkx+1sNjsvzDc70Kz
Wij3kvagBgq57MnFnAQWz4j0XFWh9jRcd+ht9IeqyY+texzTH//zxXPUA/THjeoFtuXYvuUHkNv/
gIpP4VTk2FOyPbLBmECnEcPqg7OobaIaroKZ2R6yzV7k8T0O9JnymPrCtlA06u1QF3BqidOXogqV
3haODdp+VbCQyjuwUrcLf1WFAYZ5ckBPDJiJhixhBOYRLja9wNBIIvd1lC92RrpmaP/+n9+n9W/v
0+IdWp5L04sEkTD84yadyHfjBFz4nyJ5vKj9Lh3ZIInwpE9gEoZkjxwpCQubrcsSFS+TkSykPtVi
b5XGl//51TjBvwZ6cJfxcmyaZB7hCBG3mlo//ukumzIziBKrIFrDt34yek6P2Wpw0mhUDR1PyJYY
ETBBmRcya9uU4DdI24e2Tvy9F/uPkWmVTOCs+zWJ6Wv0JvP2EIZwXMyEH7vdOXX5xlHe6WUzLrIP
mVMC12Z045hK9aQ2UE6eYQcLSZdHY6um+YA42mO+cDZtGgTqw0AYvdo8dLVnIOQ4B/Hw5MLV/Dy4
5ZM8mh6YCZtUSWh+tBrUT9aPf0h3BZOk2dEOT1RbL2Gujb95Bn7ihd8Kl3NgFo0H2vHptlVHYFWv
53mB7SP5Lev5mSeHAHVKlrB39hRk3/U+DuMip/lDW6vDmStnkFOJz1Y1rpyOk3f9vHQZxUo709KI
rHA5kO7GyrpOR+JV44vuMZrrhJcwvOkPSDcZ7DF7jgX1CDCATVGCQ8pbpPX9uJB2jImrcQh6Ncz9
7FB30PNRh33gRGvMKwE/SfAZj0EyQYU1uvbAuOEygeTm3CK/6IOY7uuQMXC/5pwkJkJc0FvwiIiJ
pMvCvwG4+8vxEP8WAb1SmSdwLCIbnnKM8M0b+2MhfOZpNi7EPn1L/CMGremzBJ6FtS8H93tNn/hW
mYt166rssUtwekKzQSJcPOPqQXdSLPP9So7kLAi8HVRrCYztb7xzOxN20dR5l7R0050dUk+Aqu6B
qC2wgCZai11qvFaU+qNFBqpNBaiuFgX3eIKiYjBjZG/SyhMJ7hBC7NnI0FwxnN6WozEdRonXwOU8
sI1NSQn+6C2s3ZavISeCJBiIp8247dQeUPbIxkXakFAPhH/D4OKL3kv8GXgpKr+fesktgoWektF+
Fk9WzI/7VXW04SQObghdbJwywAwYm+1TYmSvQQYe0EHYt5nXbN0EwfKcLEtwsbxh29Y5AQjgfiG/
gMJUiF1E6DlPULGRFqIkvUtNghPbSs9Nv9le4tbN5vwQLNF88cIxvLk/dYGWGWjqCbbQ9ataHJsF
jZZkbYWqdM3r9FlrwvT5szSRFLPQuB1ArHkRFJnonctqPVo9psEhDM56A/HT/qGhLMcXQv2COInz
q2qcGgjpgcak/DYR2keglrAi6KsUcwasiuzrQbQvUUo0VuzQk0i6HPuYqqV617jPkdht9RJuhHDW
G7S2S1XHlyntEKHgvxut4lfVrgaO7Mm6xasNWxebAfAOLg3NAqNiaw7c5A6yHTQPAnX06dHqVDD8
3Mb6xG1S4e0CK6frycKSwCg6DNFuSAdOttmVFlYCaQCPTiCZ5uMg5VtVIVHHwBMEAYL6uPjZxU3Y
jjBRvFttn25WGE5Muh2oJCh4VkAZPPQ5BRMlbnNorOiNsytkWtoIIo+eGuGtGONjxMqQ8fRJZShZ
IaqMFuz/oexMdiRHsiz7K43aM0EKZ6Bro/No8+gbwt3NjPM88+v7iFigsiMSlVG1yEBGuJm6KpUU
efLeved22B/sCu1I2yX5kVnXXstRgjnNxNX1NV7OvhMESGwNakXVsbSasZaj/Z4ut3+Clk3Vw9kE
d0TEw8/7Tz3MmH4EULvyff/kyVoFCGaxxkVy0Rf3FtjynWUXX6rNCKil2/Zs8aHXQKJxpLdtOKqP
PspVApZXQciSvTf0kOFcMH3fXSD9jHPb37W/huDOS5pfsSy/mPy/Tml3UHetqgzVE4P0kUEBB6SV
IyZrN2rGwbMd46IOglYVv4FjXPaitn/1C/HZ/37PM1Q+yZ9KDYN5k0kIJfkSwIb+Om40CyS8ogA8
MLu6cSksZGdevCnl4bQrnT/mJ5bcckQWXDCxhSPx2qqFDwUchBhUG1Lk9UuwZSkrabPD4mM/52b2
5pYfYJGG53t1Yhg8oku5oW5qDt4XuXI3GsylOaouqnWEygLpsHTC+waVXUvWk1M+qwcNbz2sGX8t
D6D0zhBjcxjv5S7Uu0NzxEe/DhIPQ6j8VlwNz0g+VSujNrjZZeuOJEruBI/08WkKVuqYV5gcWcGG
oGOutgYQLwGUbW2JVz2djO9whglAv+sgljSM8joZ4yOeoGc/9p7Vgcws6AshLPijS6zOYBPtno3N
8Hb0YFBrlrl2kKVdXREdXIIJelOKmjNtLzhRbBps7zgcNnKLklfDGrW3MPbG7yHKf/3R2aDnulMd
bT8jSz12QfzLwUDWA5B3MbKrryOuLdpQEryW7HVZDHO8JYHGNruHv7ln/qUY55Zx5frg2BRCJMb9
uUzCzYuMOwtdwKBMqtQJV2Txo4tvUZ5K1b2TecOPQZ9/az0YyqBPzmQyyJMRK2Qc0Gxphuz4N2/r
X6s3U9dN+sjktHiu8dewFpxXE06XARop46Q1rtsteNcni8BaErrknSIP95Sj5Gsg3WlrqAEwzPq/
mUZSoP+1eDdMXVDrWQ4zXjy7f6kifcLJm0yaBxoD9kueXkWCPUMfo7cybla5bJWoqgMxJaV464ek
yiMe9nv2OQ6XQ0jy92gbAHgYY8kSTf30MhlHU3jAeJ0CCfeHpqFinu30R64v0Srj/jCeAZBs23Fd
i/E9kA0abaax0ZD/mC7Vg9OLZw6utJSuOKa569wSJRIQc9PXbzqP3QnM83nIjYoQ2EMsTXFQ/+5A
3BVnpImgT/TD0NPEn7QRYq0d2ycjmJ97g3Br5OAgDF2N36CzoZ7YWbZ4k5pD8EipWpONvo2hFu78
8dfsdg7a5/llys1nL3xHiBN+T1qGspIuvORhAttywNZEZ5o3RmvzpeulWLI03yc6L9/nVLfYZy0b
0yhnygYOhWKymFLIR2OSQDoSKTPok/NDPdKV4wj0hIAHTL88GvbzFMnNF9yth+7NZ/uGFGlvzFrf
Gbr+ScVxiUGWwMqgP0wMKf+BGo+c8p0arRGRUm+p1b7ny45n2nv3Iib6+GptqOLwyY7a96yw7tUp
+fsRrYZfc2n8lM0ZWtWfWvgdr6cqQDX29aOTH06sshO9Qi3Aoqq5321z9VSFESmIl1LnmVKPnTzg
SsUo/WMKfHVk0+WaN6KhR2G8HShU8ILRPZN/W+Jc0DlBYW8O5BKX3RjfqAdSTUDV226dcZs0Nnqz
kuFNW1s3aq/r3fCXPVt0N1ip5Ji29fzib5oz4l+aSoYMgXJRTdgq8+0vQ3wwv+Ey5GhvQznVsJ3k
bUl/QN97TeRtY8pvSH21aqtQY2ZCfP7o26l3GS7Rp5jsC4YV7wV47p/rlcGH2Qyg4/Xfrzr/oqgw
DVQ6HvunjRwKd+1fekoBgXm6Ng5kCxPowFSehUa0Nudzsv/8BuqL23OAVNMtu3+YO9mgkJurkGcl
0VkPoq+WbeQGT+qJqZbh7NtBs/tuqdIedvHGrmy5SsiReeePt5VVPKMh26pBLfPZv+u2GP+6wFty
ZXeEyTTDsmz5Vf1/52DwQkXv2IDz1Ag7zSjRI8O5w8Cw7OwRr3Vq4QdTbfm2sPfjJBF0hnUHfZyx
jZwXabN4bim4/kYcZcqr+edqxXLIvzJYXj2LLt5f9CtuJoO4UlLbw6B8tpirLTPPvu+pCTnuNpwN
Nx2T/2Sg0aPOm0nCICaVegm+mWVkoSVJBaaNaRxz5sn77Euen9QGoRpDaopZue39GCXmdpbdeFUK
qq65YeuUgrD+W0Qol7+5k7i8f/10tHxohtCFl40uLGl/vu6Qgkh4ptOPviBzYLg3jPhKYgaWACmC
MX+JkYOdy0hKx5mIJHjfxe6904KXSdNT2BT54zg9O2757HW+fy5lzgGyv4M+lBgmbd06q3+EAI3Q
E2w4nJFPlEQ/ctiSt0a9MapmvtTWTterCyx1+6SDv+jdG9cBcFI7/m8tIxgH29FDRtp2axDU5KTz
1rqCVIp2XKoEbCxPmZE7hziEKRiQ8zKw2/KeiQNGV2Kvh0Fr1pYWLseWFsFiDP02NFPO0iODHeYi
T6V9ZR7P9HRin8PQvMlmw3jS06tvdFx3rVkOnTve+pbskOudf8H4u8XcFFxKAItrX0toctXah2EP
95ZThISjxueGMIsDNhN3A8qnEbO90rw6Oc5aeoVmF26MrJx4VzZWIkrZTd0jM4fcgLUr1Ta0w04c
u/eprp0aLTs02BiH8SX35n1H9zT2H2KrgTQFTdwN2IeW27RNrx2NNIMwaweNKSmVYfFhhrC+rP5r
YfFFBb3JfVrNUVRJ/s4Io/3L07SnJPRuo37rjtyaJigJNpQwsQh9cRlclhE+IO5A0jnQHa3arLsv
iGBAxTCtIlwwjKpgK2qXYiZZO84OMegYZ7M0gt4NwRhJcpiz+ZRrv7v8WOeEtyI0/+HBBl2BmtoA
DXxj+L6D2PiKcMKPNvOzSfyAQ8MMIEL+2OKUSQxjlekQ42GRxV6ERldsqwqxaulem7P4Itn6Rp9Q
6LTVXTSBafAQ7zcH3upKN66ojmvK+sL5qJPhCmPT6Zf1zsgZZqbW6jonV58cb7qTyL3Nm0ADdEyC
ojvt5HXMwpehyzejUx4L6v3Fw/dhDF/uWDFvvrgYEcTikvwmpaLiYMFbXEUxrmMLNb5EWcH25W/E
087tWzynzT4/a6W/1cdwQ9HuNTfoeS9oRW9mzJ5RP0gw28pPtQOXGDQMuqoAYGvBSxoOeviOeZqR
4aOdYko017+GdX4BoXVmcMUc3Tm35KqlvHhZW79siCZa7/7MEBYH5cfQYu+y0uMMD2VI/btFBzaL
UHlb2+PjZIEQTysL8cRAeG+0AVl9dZt810XTrSM6UM72S8CcR4+zM2/rnTybB5tPmwWk16R3OBSA
QdovMGDfNHKihsQ7lKPnrEC87WEBnYsJg2le4c/KyQhLA4vzeUGImHWYHA7worupmW1M3nKKckxq
ji6YtQsAHmT72CCOc6y8QU0XKxhPzIS3IqJba6fUlvUQHUpoB30Tb3xRP+ClRQR0sbMJLLl/Hwr9
mHt3qIJvxzEgWucNldjassuHtDTX8P3fdUu7kIsFv2fEtLZyXAjME8Aerb2rloosjeLdljCDhnBM
iPIoeYrT5JT7oChuBfGQadleOyz1YXgfByjAAa1VnrGv610Z65fIM2/jLL1fyuh1coI7v+gBXkqD
i7aSQ3wMLywkGzZ5CuNgl+J70pi2Rz6bidZgo0ZYLQgcvveb+EdaGb/8GPSdpXcPY+WfJ/+iRTTR
JLWgfCyJ/TOTrTG8mtGnET2fi6JcxX27lcikOrM2+mPsOfdFuLkVw0/e+hRgKTRpdj/31nNQYHtw
v0pr3MCa2mXhYemIc+tLhAYuZYO5rS4092GF9ivv2mHq88UjBglsjsH8IJrfenWn4+XRBCFbPPLd
jDN52lXAGQrs1MGc3WMbJo9Hrp/heqTXK4OMKVUC0AH+gvi7ax57+m9Fn96SLrgKddJqxn3XFefA
P4sG904JGBF3Neq4mSStLIRKDNXS6Agja08ND3SFtck1CMRCLJkOvzq06Pjkzq0V7oA44O4Kzh7f
kOea6OXdQ1Qh87PuF/P3BCxlGpoHG+d4CxgBE/tqtCooQtmJiDuoXR6g+uHiaeW+CL9qf6YTfVlq
f2MMBmCpbuOTsuS57xbcQi9E4iP6rU8MBN19Un1uWkJtBruFijWsgWnsswJ9BFr2pi3WenAXBVd6
UIfagP8qUlwjex0/LxD2ux4PtYnhrbUbep6/hkrgOGuOuLo3pmNRcXANmvQ0TaB4zG0ZadV6dBFq
+/QO6G2zi1t7DIv4wIV3bEoc38ypNWPZJF5LSFrH6aElXm2g52Zr+GT0B2G/JgxfIAatxgGuUQi3
66usz75cSbAOLdiUXe8DV8JanAzB6Y9YJNKNANfGGB2YStrO7950QJ2UZw7PeHdfjMjjANcS5Hxr
jHTE0Vo6yz6aX7sYnk66NQMN7q9+dKcvm+ZXJBZpPVyD2XyNfYpRO9g2ZfvU8xaNsAzhceuIO2is
lO2DxdBdQ9kx0WJDbbqdjeI51OfHRkdd6cPh5tKd7GE5jdq0RUPIM0bLMFtbOmaTOonQP1bwWfRb
kk1wEtR7o4nXOhF7ltfucw3z4vDeLYEgo4BA5aIaz3C0bnVT/AbNftHN6gBdkM0Zjq7P9mJCh/LP
AbSrwnSh0lh3VZT+BiKHMarskPMU7kvqBuRlTgYIc9q35Yely2yYQuYM83l693X0y2c37U8YiSBW
p49LLJOZkOMaRnInXnJg0I72sHTTRgTmDQY1a1PFzaNlhHcNRhZ6ldZHaUDbi4BWFzY389Kml0F3
D2aZPPTjtQf4EpnPg/NRDcVZYEPJqFGFm2KylU1h6hrQd0Z1aovXHqApIIt9VAh2zh2hbes5LX+a
g7EjheW98ZwNCFO8wB7Jh2l6j2F1WJKzx0BTEOfAuPousiwmvBmgr2UDeebO4Fe9d9e1tynrma+T
kHNGUXeNzXTvcOmlCzgkD1JjBFIv5XPqdZeSoEDKIPtX3Xm/6qA/OUsZQ4UbTkMIGQ9zx1kADN5S
NS00aeFuNqHxwACeDLVMf19Q0CMJpWwbiGi9T6yDwR40+ilxcoZMRhE6a0ti/OqyiblnCNnAKhrq
gMhENLjJG0f/iTIQgRaBxZOfBScSi9ETzINLhlTRXEa4FawdY3GuHE7VUZTPx7QwYkQ/YX0QWqA9
Nt60rLSln04YLMInx8n7vZl51Ub9qZORi4Fd5DTkc9iutQ67XZcV7EX8amD7hCoXEyJa+a+kG+rn
ypzz1fcPJ/OnQ5zZZkDyQ8rlkj45bsoG7E3Zya9DiF4cKzE84lhvAyCrqXPGTFe8QN7OoIoA+TbH
PH/Rx747eE01kT+UVSAROm09DTa2/4qMFfUjjdFCnwXctFcvMNHLZYFYAM5MS/7iJixoLel1J/Wn
phz5EvhgXNSf+gnKbWIDOLeSWoxeLnj1S7FNx5p5sBWQAuWAPl7N4yExqSiC9zmYf7U6776QlCr9
pSrjo4nryckfEgCyPA4acddI93p3PjA3wiVakCNPwT/glR6z3zJppb4nWrIlH6faO8SfsWUNu7EF
fk6ecuE1G2swHz13MVe7yWIUzFTrLUF1xmQrfh3bD1rHJ30qHiMvqFHHsJLiqUVJS0bhCKeVmmSF
rmFvacunx04r/2c0NWhFZhOjN+xqnRjcrCJ9DtSXQYYiei80Wg1vNjtEoxh3GbhTuyADwetz+Mhg
oJ0Zdtu0g4nCOC4Kn32z3fWi3RbwPGM3eKgBrq/mZDkNJRBzaBgaUokC0g2qinDfLf1pFvmPSN8F
/eLspDotagnzxF269sp1gIvORdm8ditUmqSsoHo17n1YlsTpXN0VMlwClISGfMsJ32EEozomFArp
arwhRxWHu7fcEGHwzppz8sfi3syJ86DnT0hl4yPfYo0qGCosza5DBxVbrLZgf+5Afgh9HDAFtHTB
K+fKFBPJHqPufiRFFkl/ctKjV6fx2PmZSaGkm373OkNbM/Uvk3crHAz/Wn1X+h23RbnsO93cWC0K
yAZH5FS5zT6Db1wzYt5QwoPAIRmUxNdm9j4LygO/xqpbHdsoe0hy7wp/fa2l9kuK26IekfaWGMaF
c2lsczOPNnSFaOXq3aNVQ1j+qHjRsLI+mS4TUx9glHMPHHifiyLficQOCBPQ9hPMWLS89dbF3yuE
ue46+lrpTOJoVy4vNs7wRq8/hSTaN24CH43abmwGMDASBm/xQIc2euEkYmTFhmb16c0Yoz6wA6yn
pVm9lWyEAHrMO23eoHPdBl62pb08kBdEZRMMPgR5+FhL+7DMIcQPJKlTHT27YPnmqj1ZCcyWIkmM
ffViZppFluMKtGR5E/dkP8XRNk+Ff9Uc1ogaHeEVtchdX9+bzpKQJ2oTtSoDaTlkqLmeI5yFPkC2
qSvhnA2tIuhLIgA6o4v3RuFImG50xG5PBgfc9gPTFVxk0wbt6kPZaeV89Du3YykiV0hE9Skt56vS
ry5yTKE5y2sA/uWcgSVfBaFpbZvCG4GgB6fZJMMhG5pg46ZCv0ES66yjpQ3ea3SG0KS08Kxn5tqm
oor3mezy5qZdX8eeaEsId/wTu8W4zkmIPpky3YN0Q86Qc/C4IGbfh0ZVHwg5P89zHZwJlzsbTFA4
szH+pt1k7rtaN8+i99i3ewJuaK4Nh8jAvMf0BsCnZ9mgRNzXnIRmYgRo+oZ6d+eZ/mcKv63HlIym
m/p8IAThouVsi3Fq3Y8GdVA/mMNBCZeHbDD3TRGe1TXtxQ44+arKTZBaliXo6S8z8mgLyQVd5lXV
LQT+uhDgve1U+eX6W7Su+phe2xPZigebY0OJZ0H7WbTefTEHHwZ+ByaTKB+XUP9cwuKR2sTeqEtZ
Ic7eznRaSqYADhJtcy4Fa9r4rOwoquuuBAykfOEQRsfRUVxaLlNT+dNe6uCXD7Rt4HBAxDf6PcIm
9HaiuTOZW8cifoEGPmD81H8fB4syZWmPg0Q2Dr3dbn/nytGQmsZmKfPhe7KmA4RfhwQH7qE+Bac4
y3kM0+E8+ETMm+hK9RIbhA4ghqQ7YkJQ5ytPR9sgdkUU0F1QOfpyPGdF/oF0pJfc1Ujj0dptrTUQ
rXLvWYmaVIM6j3CHzsJLNkqm69NhWlHt7P0C7Z0dwRWQkhX1eWHmfgI2K86TYX2Lm9V8HpLRp4vd
HssP8NNYRjPLv1yJNJRc4Z+NQvXJy9xdg6rWv2db6pXFomtMIoetel+JKLQnPZyudoc5WtqfMs9n
7MLxSn0lKNVyWukYbxgXEQXQ3LM/MRP7FlyoH4kMzB2Lh8rVkzJvTcqzMJbULHDT2pVWBVJz2A2J
DMcAu8qSqthUTvbaEfeyqvP2fpA9fjXpL039MEZRs4vHo90T2zlNvzs5ITCYOXy7Q/TVLJew1LDJ
R2BAJGeqlYH4C9TbKrVSCyJae49fn/pZjhVCEb6LvN0rAYaLU40BqcxdiNeNT3iON6UnF8nwhrl9
tUpcnZAyT0lhtQZCBXPOiWVKS9JjKotalwJlbN+UIqHtjZelXc4A8PJvjQK4IXTF2KyINm1flc1l
WR4cJ1muckSrPqLq1YqmgoHt6Hu1PqlJQDjVj3QiHKWBATD7MSSs/uqKhabf7McYjpMU8CoFiOq2
h3gfzGHOaOSg0FUKAjWtmf1mMzcthxhfJ8sOhbmSkGiI97El0B50EcOsNYNjWuVDRhvtF02jRa+U
xOpyK09BAEsnzJejo1kOAT+6s809H3wDrQaN2Eg2VB2zHjmm+yAT86odNM5+fX6Zemj4hhwvq2GH
moF9+3K05Yuo6IKGl/Y0+O23G6JoEo3jIm1vQnuk1BEAhCBW1ue5ra2j3KI2lc4sPwyZ7AfInwaW
EQ5izmqKMpfgTG46xa+g/mLK4hVE8ZjjWslLlO0zkO6ooohIhGH/xPVMBSFftbPNZztuWAFld51O
NIM1Rk5KZChJZ6ZZwvMRtADkjFtNtCcOS8Qtf6EkYkjSk6tk0J5eq/shIq6XGxBp+2DQwtH235M9
R1TrKAQW/drGbbVRs0Q1/nL0koUAlKSGUyXfN16YHuImF9ww3LckHXp79T1MPYqaJn5Si4Pjy7Ku
p0/daNx1enGYCUZqO87EVkxPT7S3yt/TDEz25YAN7CPUjLLbZXV4jkYgCxmOnrUw/YP6ejJ6dJh+
0PV+b8KmaFdsZv73429X1OyTCwExpH3qo1wBe6wxTwnHld1W903FWiTaUDzA02CVYZn+VtqomVY6
4amMDmoY5E/tR7/k9lpO4Urff9J7+8mL3R3Ic0phqU9LXTJ/tHTC7DMjvpbGlWAsW4RcvCaDEqbu
KDul9gbSac+xOh12FguKHNt/L5rSyaexE3td2RDW01MbG0CncKWvE4nIVIu81TQ18XJuu1c3fAM+
FMbRrXr1IMZCag+ppEY4DJgHOsgiGT7C0nofQ0cj25CIKunYTBLCZawx5zKUvwxzuany6t2gaRX5
zVsZoQ6PBUIB2yCnLDUfTUJeD7pVh6s2rDaaXlVHsBM4AZnmlnUeceBtQUbxfKsHTKeCOgpKTnUP
6QC8yMAkViVL+l1D7deH4uoWJtMGYf3oQwcQa58zHKjGChWU9Jd1mIXWOBhWapVUkn61TKjbPBHU
XAG2Wd0zbpTyLEJvsendiqSKDFQZsSjAJOprkCMRgkFOEccm7DrTrQW/SJkkh8wxyTvikAOL2COP
oqrWaslLiZJGmeZga+MWRn+7HOomYkRuRfCtqpTUrZo0e6wdUoewZ4r4XslCPvVwpUoT1TQYX6P7
XA8NLYbG/m1phNYGY/8DnPOucGR8HU/0ykLlSVeZsSIMbPgws1OsYROUGztyUAGa5OQtHCWY0NFy
Syd77xmkSqgPoh5/9RDqGqbBVICAQF6lzXuG2Qc/LMtvg0s+QPivQltnerFsOiluTMjyXjUWt+Uk
LX6B+TPvlz1IGaLp5XMLKpQgGgJbpHJMH3za7jxuXM9fakCnhsBquVBLnvpeBC6PrdnUJ/X9E+Dy
oRmwUFWhprRXpoPOVrwXzkjsg6wauw6hm8ANhjLLvVEfRI1l5Wbo2OJYITVBgRF/Oo6NKoqocziZ
z71UUda0vidIKde2rVdK+JcEJIXFBS08DE5q+Vcbkp5CIQt9oo3YZSNho5PAR8XVxqnuGcHKL5jZ
lHKIrWb0CjSo3TNReYjL+LXX9GBnIelUJUKa2uxeEVB3gl7V2/1epExkI+OsQ9fTeNjdsuKGzylq
QvTRK3WV1M2pVExZAXSZyNfu1DcHVVIq1e5YhG+x3X+pbUatOknn3+soN753HwRaAD9iCM70e5Fa
yu/Zg/4L/QuMwKpYfGeXLJxzpb6G4Ky3glVU7WrqG1RSBieLfhUhLUe19+qTzSLv3FClP/xzM+4C
bzOT9bNPGrqtbjMelHnHlFIyJ/2BR5EUb4z2C3Fo21B6taWk0o6ty8yRiVM+8sa2WEj3La2rXCPd
NsRgD8MWxCS/K+8tDV3DqgiTU0r7IXCy9wHT3T7nOa6NuTioa5VUw4xSMziqB32gh8a6icgX1x5h
ppHFWJyU7pUSeyh1Y0Pk2GoK++APo3I59Otx7p+V0ERpEDPCqNZOY98aEYTHVNrqFVBGT/APhjP5
7NXoHgAUbDxTO4+JeJhx9qulzZaoAOUuVLtLZgM0ErepdGwr6ZtX8UWjBf4ATkkgspujtMNqE+Wk
FoIcnrjqO7U7L01Pp1if1jGu7s5lrbFy4WMSpXRE1t5S/2tH9YSh5ay24ndfIV8Kg/jF1JKjMSR0
1zIPnLJpFWt1ZyiprGuwDEXkWO7Vw+tkTCx1d7xLSJNULmepu1kGqh04dQ9tGj1bxN0vKS0aKSI0
yRKlJADYiIljHc8B6d089v9VLngoIBaE6VPrb+Mhe+aTksFrOUfbnp7aJekoB3ibTtC+zpy6RS9t
RmigyXFGvxruLUG8wdAgc9bK32ZndvekN0iHGqtk6KGrL7zwBnDC1jdwSIwi7rgJPpTUQrkk1AVx
SWahWUOfKX1bxn48iAFZQCWPGqh5L7FFJqkh5bvKs6duNIV5UAoUX+D9y91wAcGdBe/hghulWfaA
NphtNf2n0nn2kfTPBijbTb2I9rWp3zku3dPEjhgVNM5lBrhVB9yrpS72bVVeUqgv2yRxNq1USMmP
bHYVTp2h+zYFdh07YVi7TzbIDBjs3Vpdb8vvX4ZWBq6zJsmHRMkWVZVUhE/WUrKGGY0G3OCHujNU
aaAugiq0O3lqU0/aXNoPXuBArJMvIvc2unp0pv9QJgk7+nIIcVF/Esx04WcA7NFQGwd2KPIUpbeO
LBh57pE7gc6xpZk2uu+card71I1on5DqpRRMTaGjL2n6L62kDJ3JWg/DoN+PIzz0PEjaHYMAHmFE
w1Jb972CSYe211u7sgdJq+niUvdzsVNqzaFhLA7ESaxyLtZ3YT9OHp2DLuNsOt+pcwBZCySh1KSd
qSdQreGJm8fbuvsu+9q4v2pt0GJfwJIJ1+TCAe/iJPlNIH1WSmpiieQFkC3zJ0f663s9RoBIvTIa
zj0Sqrcy7S70Ab41a4wb3+rA3ge2zRFSLzdqdej65pf65kQ+PmSTcTCN2uU5pRZTklBpv/KX0sL8
YH6qukotO6qOSDrHJwC1uylbBg8zA3KpolLa3GVuwWmM+OWloVSZS2zcwGiNim8xmVJhd4M04Or1
WZ1r1Q2vNrCiDO9k+EJg6y+xTyLe8qLu+nHhaAPIiVySzPpeEEbktkFXbJ/rSROrRt4/acVxlw7s
PjVzAnJM5GYJcpq41V/HwPtSuwaWNBkOzhzD0/KtOrkroXqg53eBX/xYCowAcdf5d4xBQmSE8hAf
6zC1gmq5xk73wC1frTLtq5FecJ3Do/oe59TBP4EnkZRkKhVtrQ75weBSUaMbVNcOjjYUqHtyEYJT
32vYFQtaWFD21I0hl6bKaAD1pogKovltCWfWEjymBwJq7smRwzuegWBNsvSsPuqoeU9mlrw4UQvW
sWJ6pv6uMsn0U287ZIpIzyhxR/K7YU2ECffVaD5HZ3rWaulX/7n2QyrXxF055cGWy6CmaclGG6w3
LTlro16f1AHLnjLMz/E+WXSxCywajn2JXEL5mC0WTrlUqC9L/p9EngUUj5os8nhk5tVY4WM+LWTN
yreiC9wTzDq+bbtqt+vnrKQPkX7RkLyi5imOukO4lyzDVSk5Ez5Id6Ni+CEscvVkicOVDTWNnjgm
B6T9rL3BZBZrpCcXnZCoSyrAXsPZoqvIlm2jmfBYL4NymkGlPw4cn+jiFsm2swdtZw3VUzhU9Tnw
jAdv0fs/TMWcKDm39C1ZT2oQQ6mp1nF106v3l9hVSJnIAcVLLXpRUfsWVGQjzzTDCyI0k876DJf0
vc4C4yEe9+Hkg7GXpyjbKe+nBca45yAtl2SgEZUSxzyMj2lD+Kqrk5NrUzg4CKcYyweEcvUiJgEh
J7yRTBsQsEuXoWpwFkikVrfRI8SdU8hgw6seFIeAo8J4tjOaq+rLcjTkMnD9OKlzyynVaZ9wJh3I
tkst96r2W5yLHPuVKQM7+Ai3s1nMp9qKn6NWfEU6gRlyg1dnZneOEc3HSAvU8kHqSL51o+WcJaze
qcenwJIbMk3U7hqbPo+WVve2xReSFTrzgIp90iHzWpIsppoZOzuvBXLYHVZlwh5DUj0hTnu3eokK
w97mRryPBl457Gn55Mw1VT3mgpP3fFr7NhqOibr8oJk5Bo2hfUg695E2FZeG82oW9MFtJyVfdVod
fHPA5cyAKodDekxojS3sxW0R5BuT6Gem9NghC3NxAOmTAG+ODb3mqN8bEK52LpCnjQOFyUZXQBJ4
n+2anEV4ZGRqekOFV4Qmn3CdfEvcxF0Gg3zH4PinNlnurhV0+gv3ALufDWZMfhF3O24wY7+7dkO8
g8hPAxqYvgYNlGppseubM4a0M0culjsvCTZMSm9JkXoetSjdR6QWJSDU9SapV1HYhfvE5PHSHJv8
TNB9G+CbS0K0XOK55DVi6Znrvj7XSMWcIj2Jhh5w1g/MrDFB9Voa0txFck2kIAkyCaQPkB0PXui4
x2RpPseRSKrGhl8ytvE5CkmanVsIRiSM2a63XeKJIZZZakfBnbgOiHEPO9AeAq7JmoYU2R4V8emS
YZVWd23uV+teVN42Cbf9qHfXwATNaAc2ug/7Ho9JzsGf7tJUkFnUccDYGGR3i2gCazxFB+NIuku+
mRft5JByQj6G+cjzELZfBKf/jhqeksGYrLM5WnfdVL8tkLm3wwjCQf2jogNTthWrsNDKHaE+d3SY
aFj35tcCrfSQVsvG1Kb6GLj6Lm8NdHYoVZ3e7RlG89W2OVZarkyBh5gQzzkU/XFC0JpHpCNlnn3n
WN5ja1cu3uE5XC3Mx7thfK3b/FLYNIeEi4q/Fdpb5YbQuuxqIgZSpvt5/Q/Pr3/6IVkmjVsgb8qo
9RYU0qJPwVIkfXZofdEzIbQDpm60HEx0J2MZPfsziCsPZQgtZnGXFslCQFiEwDcgXqSGewOcf+1N
FRwAeZ5j/PQzdMN7RuKoAWf8MEWbw5KNPnCdEiwL/AAg/Lnxonjro0rGwTNmKw+abD31A+eFZFoF
3TnKB/qFvc+42Q7XWbdPrh3JyPuEc/bWTIi0jRr5e3VsyhnJPkkGQPZuAqfY0PBv+HjzpjF757Bh
75e+edHosy4jkJamfCO3rNmh09shu6PR5T+a4YeLmOJCHgHyQW86u2Prv/Tip1+bH/bkm7sojH/F
+iSuMQY7sQTRzQtK4wVkPSMgrEPguGhtmW656TzO3ujjERlwcEkZt6M2IkSD89viCqJr3OixZwoA
UAffgQupvDYEAd6l6QNPmV96A1x+h96xAM50tKoEVAwO57ExhtVcG8PVAA0x4klKE+JPkgghvg/p
362st4kezrkYZF+oZUQCsA9KbpD89jMtPlp5551ccyRqFIRkTBWFIIQjB0lreSXCtahp4+kpg+Wo
/ErdCdJp3h/pjSXnqR74GDHU2JpsTJpmMhXPWeB3eAXoNrRa8lRQ5gVqxpB8ySHVL6XpEYVDqipd
DLFt7f6FSDR73zqglTCVb6E5BRePHpEVufVxdKtnWnF7E+7t2rExqeWBcDAYRyGZfmN7TejRa605
nxw379CEMbnX6XacGq/AQsNdyOKGxiI9t7EuM3MRpOX+gIrH5kJUfkg2ikZ4UClPRm5tfRsD/lcQ
yv1nefMz/2z/r/yt3yXOTOIkOgVC/Oe/PUF7KfN/+yPX+DflV/nV/fWn/vS6IDD/eHebn93PP/3L
Fth5N9/3n8388Am1+vs9AF+UP/k//cP/86lehX7353/+x294op18tTAuCyiS6o+OH//5Hy6q/P8e
QrmOPuv+LxBKfuEbQml4//AcXcdN4ZMbolsODq3xs+0kbfQfHKHwWeDaMgnklGSBgi6bJE0a/9Bt
wJUu0AjH8y1JrvwDQml5/7At4Ru+YfNrtm25/xsIJbSQv1qkEPB7yuyB7///cXUmy5Eq2Rb9Iszo
HaYB0SskpdpMTTCllKJxGqd3+Pq3uDV7gzKrurdSqZDA/TR7r+2A4vh/BgM46HxrRVBHbTZBe0W1
Zg11fZ23/KdBIT7uIWr7FXILwyx+Nf17xeAgMvNp3StnzInsW5mbNJI9ZkDIESXkDkrYm21V8kxP
sFdZ9TwY+FhWklBw4j8VJgZ+z6x/yyfkV1/e2FiouRi2VfIKqPYshlTQ6LGpk4FNfkDNuplaaiJo
Y+cjS6Mtt186ci4tS8KiLncOwUpUqebnmJZFRO6hkUPHyjOIjaMFzwXE2sSQsw52o5M/TF3mPW1F
VGozCMkQn8dGUnbRooF/rUkUKEXW4NrMoNWIpUGqz25IwmhD6g2BkkwzxtACrOPR70doDslAtJjq
74UaNA6na0VkASf6wCq79KFZcNEvIQolM2FdqMIMqR9C5t2gnd+p3FIexcUPvB+7RZoyqhJucvPt
h4zi1z776fvqN92xfZyX1Y9sMigkaR+pXT0ITDQ7qOc31hhYLIJpnwxklqEGKk0BDtQLUUU6BJKQ
c3JsrfVvURrvDut0DO899jJ96c2F9B88inDcfpMsf0rcg6z/ZcWMLtJi1rykeB569LhOiHuRHhP5
ck0wt0WMRHEhMwmlYT2+9mR0t43+cL3zEvqfvAnelrd1WIBaXysdUiwVwIWWbt4PxN0zt13ANgV/
Apc7oZEMZofU+ZXMw2Huqg/pdCzOfpXSes5ziZBB2gRklPVflln5jtCtp2LehksMRzSz110XcpHC
Ne0PYaLj2ufI9SUWORdVO/aS/qEqWC0NU17FIudD6/CXtxKLPZV48lenOCXhPYOG165HTYzSiKgY
iUK2KS6DhSSNn/B0reiRJ0Qk8VyBZJ2JxUk9MhjbnLa7bHgqXeNf4xfUJRfUK++pzS6B5TC6yPXD
z9eLSTsZJeF0U0P6l9Xd3WoE9XmclzMS5yVCqUwQkE7/qHKEKemuiIEUP205aZL9WpplvemBiHNt
hqPwZqQKBDkEDhhtv/9ZnfQ+8dwToRHSTBOMiRFw0/xEsCLrmUL9ViudQlHqhCu7jirHjRaTIAXo
0Ju51zR31UqoplGml4Y0BMth2lRbWDSTbWlouFvVn59a/gMBgaCnlIzHoQjvxpZQohEsiG8i7lms
DV5gv7HruptS724ENlHpQBzKhdRb4Ov7ZuFkYIehD4Br6ciXttytUrwbYkReOfgPq+qu6axubaCi
tIUOJSQiBUxNRoQyBnobpohd1TIYcnD1ot0W5d7LaLsz1JUa4fvewCzPkPSwfpdehhK43yjuPE6d
lLc0LfDZBSs/k8U/qHy1bolL8FuCaRFJVyesA4Ux0xNFGEZNMFZOpREZd76usFLqu9RU1q0ogH4D
k8VDIS++o6s9vP4ktpotHcx5Jj7HOeX5y8CZB0PNZytmyT/zmhCAMLLq1x7pjmPwPIXheDTFJh7d
qlLDqcGw27W6FN14yed+OnkeBLxpDdF+16iqk+LKCtqNVkF113nlxSRlfWd3qJkTsTwQIE/wSwk+
3KyIIGbACv0DjdV8SjQWbNf5rHMAUGMD0F6vD/8FZIskODsaJ4swHEo7bLyYOmBrAEVDtYcwDTvs
+EYCkBuV3gvJswysq+BrMhm9GuHwnJgrhe10GrASp9svRQQk8AYuwkJnedXJ/MTgY8NxNtYdusyV
Dz7oi3vf4bROXOtReeG94+gvJy/63WTPRJhYxSbeALc/vXSL6B+sKZ3oAIeDOXjEB0z2vc665ug6
43dVkR4/oehChYQ2laB4lvogFjbNnM9ml3NqmuZX3wviAsESq2zAmq2DTYVjsIhcUZHw88IoDrG+
hYKEUyc2AjE+FI1/n6z+3TRa46nLpl92hiqqhqNgd+6dLMZgL7zswVyM38gOXKb9nLwTku0ds+Xv
EajheV1btvvWdAgLaA243VHi2tx6LG5sVw3ntsGOBEUE49ssFgixlKmqTCHGzb5xCtfgXzGig6TS
X2O78ulB//Bc1LuakvBhwr2eZk5wMnr10JHfg2iYJnMigLFHul/4jDsLiWdAPGgPKVfSU0GrLnnN
ORNHGSTHYi7a88CJRm7RRRteuc/y5CTm+SPv7YNnsOWaeyaamZmBQcwVmvMCXaqmDx4avDJ1voG6
ugZtR46XQCQa6/76Y/bzJ2KZkt7dgkSbPnWz+2AElXvwwuCcDFmwV634rKjVIdHwW4RLdrWc8U42
kzyN4TXM0/VoTNei9O5bURbHHENX6GTnyp0+CuOH7uSxdIGGaGZj+76xnn1/OBPAR+wQktWRoF8U
U8FbYzRy15SkDWCPO1l+9iTUzCig4lmH51Cz/CPU0S7j2SVii+RieZev6O8wfj0L5b00Xeaj7O02
tlTinjrNOd5jZpLV0p2IjYicwVoP/ymEumRwr5zM6PnIYgxoT69k0MwPicerUADTKALpfeZC7P0C
w9HiG2xti2M51ASUDcaFaLOotWXwwupJ72mBGKX4aEtdVdfMAtrlEEyk/6Rrbe4rFKaVruzT7PA9
aEC98GdmEhnbD9qhLhpznGk1ZQmX9FyyM83PzVz3dyOYAotkx2h0sVDPK46duknuE5PbZzKNDAUm
Bzyq017P1nnN6k/wkuQmllhT2Avfpryv0T6N9cHJNZEe83S3WOAF6oJ0cjWjxs5UdxvB0B5UgozV
m4JP5WB4syTs1lX6YzwTxcDrDzBsCdrryitgpmF4zsltXkNzOffIdxmHcWV7eDwaHzEEa8tIZV1O
FYcgJed6iD3ZkFPZD5tKgolukJF/oTPzicXqj6vT8l6FzkeAgvzIjFIedIcQg0sV4OZwB6rKPYRM
RcBhy/7QZYtxYxF+7Ne2eO82InIGzZ8koE0MvXpoY6kPp8RfHqAZswSorFsqQtQz7l6ukgQKi9FR
UGoCCTJxsrICO8/AYFSGm5aCTIH//RUVhGHRbOJR7c8nd7Dcp2Zt9ysBzic/mZHhC5LwaoFN0kXv
UC2vRb6Ns8xLWdUdvK25fHK7CuF1nY2bnj6MNKPBUzgDXJNODjZ3ZmpTzeHBX9dnf0mw0bSlPCmD
t9WokqsiJfQkgja9yPbbb9owQkSQXrx6uWtIuDvWBUnx1joRGRz0kNGJEh7nO5qU+tYDPn00Ul79
ehR3q8PgvuX+L5ICCPE4YFQi4vVkKcA6KIs/6S7WWzhbtzarL3J161ODkHsAQbR3HfNsTurJTGRw
DQx0EYjIrvDqmzjuk3a8ermVkW2PYSkp+/bByNMbAwVGTKynrr6P4wq97cZlJDPWdDEVmqbtHeSU
8jPpkLUodAld+ck3iielY7tQ9fWFkfu/0iqCfVgzknDV0l8LN/N3luNjcfRy45hY41c/50DBLEMy
Ig9ONaxhQE+txcqISLZBmRe7wSrUmHW371rjoeiGAj4Uyd0YH8ZZwChs/plsENdqc6Ywx66Hu6pn
+aaB4O3gAkZ6oc5qCuNN9fjEyXihjdDkRmVENmoUMLvG6a6ev5w1CL0a+CLDUPOjyRlZwp2bDs4y
R7rSXuxXCDmGVB/dLnSi1OAYnnyqJXKuUpXf4ZvN9wOGl3CLl0GcC6d1OXmgyA6Jle4Ew1NKB8qH
zj/kK+u8qmHMvhjNBVsHpv4OoJ7Ab9HnFcPMnnwh+pgGrSC7fevfiE4ZiuI/6tHyUPL5COFDxO/K
S+uXkoT49jQZA6UBjArY7POtGxJ6hPINFQTilrD+m1u4WNtupEmy1+HUGGMC1c/B9MhII3I79OrA
V5dPJHPmskN/g1I1IWN35HTaGSpOLRt1nzJ1vKS8eAX51qAUkFfg2vhbuh2ILG/5lSjxoFI9RqMx
vyWd1e6WYXkNe+Xuk4p8MUNXzFSDoIA145/dxcB4qImVZ6+Pl0JYIXynNJ66gYNAdc+MEBf6MscI
/ahXY7FXM7uVfF0fWH22R8y1nNOzvBO4EhORTc9ruUVDQuDIOgKq/EF/iRat3mAr+qHaZYeFAjog
p3phL16wFKeJvI7YNBtILtBLf1zDZqBJldxZDcktBvt9mNJpP1lMcCmq2R58KBswXeBu7i+MGjJJ
rlD0n1HRyHuD1FX6xB/31aVGjGfVwAImEu6YKf9gOsTfyGKJtdnvrWNF8tXOrYvXMWPzD1/fRdhO
7dnDpdi+A82yH/BXg8UZrknkoCvWJYuonl/AfnN8je1Kk679z83onU6BgbCD2eo8u/+SP8X0Nmv2
zP3MZxgl8jAPsXddMG5tkqU9uyvu6Vb8CScEvFaF63NO3pQp/5YeddO6tf7Zv7zkv6cz0XzO9Gsd
uNlFCsQ/m+uH1G1CXHH9xeRmdTzcQ2nuRLZf/Vp8juJc8WI1yaEb2k/PcD+6Uh6IGj7mutk7Q3tA
CYm1KiNzZ5mWr35xfgwyE1XGn1s0xiXDxDrqo6KlTQV6JXiFKom7NTX4pv4yZiFCemiDKBvttwCL
yQpWIkLk8msqCI+S6fwwNYVzDmva0NycEhxGKlaCsPRGAPFPQnUOtDg6fvPYSgjaWKJrTHrOl7JU
wSyQ9YEP8awQZFOytXFRI1ZgVCimItAoIihBpDegmsOkeNCme5Q5kaPQQIlOYyCBRfwlxaSrpMfV
EjLfNf50QmpOI/k9eUyyqza/ZcHWRdj9XSLJrjCCk+OZ9/2giCUUCWZlFkZAP44YqY9en34Kt4VK
6crfeg3xA7r6T5ukdHLBdDVW9ck+IGWFSwB4Y7MF7bj3qrJ5HTLrOw0p553UQgefwStLDcXH85oX
9HMJgcGMZ1qD6Ug+l4BE6TiJZWt5/6Yh1h22IqNCHmtsMeJ2nR68khlK3uBrH7t+JRvPfted++AV
mblHt/e4sASb7O6zJlSVgX4z8m1MMHP8jgqWoa0FWtEv7VPg4DheraPpjT4u3LHcO64Xlw2MHjE8
6iAcKVsxZpPTFA1Fsc9oq9nKTdtyFuqAX7016NmOk8deyRftDzbGrmcAJavCxBX2XNe2w4uJWokF
MWZ9AT2UyvooGDQZaUgkojd9awvnSU/NGnky+5AyLY6tTcR0H4iTP5aQ2g5uss7wZ5wlamqqgFWB
L8d/AXyq/mNb5YPweqynqbs3mNuxvONf+8uucmp3H+azxXDady4NSSp1Qrr0MBED4+JBXcyJwIG0
bJCB52ji3G0TltTlvhkvgfFL5QTO+TZmUcS0Y3soMr6ZtdTPWvp/O3O09l5B5HNgGxHpl0hp0th1
yutUp99ODqu2zhlzrFuSNc3xaP3YrJQPaA/JHJ5DYqd7LksVdNepb96gq8KCFsuVUdLTHDC8qYtl
x05vxsLEqqMK2adW7ASOCkdWl+be/r//h903+KYR79opyAzTpAv3Sfry8NrgZtxnc4dQ2MKbZmte
IFLiXoORCcvEnU+13asLRf8NE+VyBqjzhPp9fC3HzWzeDO2+whE2wpF5caz9ahdr5PTtjKtsvOZh
x/1r0m2OYOE3C8SDPxRdxLr+o3M9QjS6NyEl4Yb2fZ/hrcdTXqKjHEukaqWjJtSG91QUnCD+RNAW
M7ShBjIFQYpexf3IpCf3c13cBy67Gy9hP7c2mDsN+2+y8v6XYiZ4tUGZYv3p2w/ZNucpLcq460my
g78SexzQcV1667Gq0sdkXMS9pytiYDPCAyyHaqN9SUtmRH6bPuJoNSgKiopPOe0gQx6mErl92dew
bO3hSGc9+JV8A7oP/BAEKGnrOTuyTN9l7oq0m8UGHOB0769TflwCFG0ajMfEP9+rfokHmSYn37rv
A+6xoNjQ2rZyDugA3zloY1l46Q0J/SMZTtl1HoFe6Jo1zLLqH50b1wUxGpnFmnDMLtjbE2fbFvJt
MLzZtSuimRXVfMpz8agXwdq0IU9N5+RSFurZH1nn5jQ5bDuBva7ml2wdBOEW2l3RopdM8GBj/sli
12c+41JpLQNnud2TY7K2/rEtVYW15oyy20BngYvPyphed5uYsQSQaygc3wORig4ZiIjcc30EfxgP
NumCpI28jxZ6cfy0hQkXxtbvTtBksUhnMypGQt1Ct7kOEqtjS1Xne2T6lZ4/ACmhsZqKx6bQHKx8
Yf5mLggcrwfBuMsdh+Vu8oJ3d8V+OObzepQQXnajz1iTe9TPMoLezGaOfLd/L2RX3Woba6NXqKPo
yD3WvrzS7f5SLpyuYa0/6hYQKdjEt3ka/rFHHqyGW6bMbokY6nsjTG4z4javlOQvb9kDrOd33Paf
Ddat2BopxIrqwKK02pdt/z7K6ad3NQP2Qd4XTH0OQ9h9eA2hvLjQAFWTpoSWvo+w5TL5A6ZBcS4j
f5jDeJVJA8CDz52oOoIoxuqTgULkE9jSDfy2ikX/zKjqH21pnjm3LlwSaFfJs01yxLwhuqbMILtj
thhviQqYfcNKGdzKAf1FF09ErW8Etkfm28/WqLnGFIIc6RnkikIPgYWqmZyVzUUs1fRKN3JKnQAL
mp3CERQFwtw8IivkiUReylqz+OERQSnedyteahxSPvOajIaFFQgZxCZiRMMxQZhIPxq43k5wlRn+
MCKLVV3m9Jgt6b46y6M8tB7rJF+YZfG/dOZ+mEYDJUP9kqPAO5uPRtRL43v168dKcFmmFpOPAERV
OlcHbatbMNGpiMZDCFG/YD7G6msX5X7xrk1LAmO5QQaasozrZ5BSDNiBG26XI3nLb7Z/CCXDP7Ma
DMyaSHakSAfifSCAEZp8clcbGTgjhp3ZZFALlvKWTp+iDWRc5/qQ2exOF7YOpiDrvNuEMdUviaAu
Mlr9aY+UbTitET6O5kk72YHsCWOnNfFcOe9llfrlRRaMzHPlnfye6LLt8aBjqdTDEMJ4HerqZmKY
vxXjYgGKaDq0sEuUGCGaWeaDTTdRpUDJYwjH8jMdpToaDZDtVVoEWg435TjTEXX6Q24lLx5nVFQb
PLpu+uVkaD+YAMrdBMbyKIzyBa/Phn2kZDB18TQkJcfKXKsIgUaLxtEIT4aPLbUKAhQig3vJchMp
T5/y6jNQGmo8dG3WoCPJQOsMhR213saNWc/1BFW36Ff77NDY+9byoXqSDO28wC8jZ4bt8x31wIh3
mxns2CwEz1jJEz/hDg+QLSKjEDduAGvfWM3T3KILoAv7SO28PgTFjCxcx0NiWBfhwUGYsYv6D1x4
1Iidf4XUGSC5CK0jJzei+aB8R267t2en2g92/lW6M/YfCQrGXJ0HEmfglwcDT+jEUN1i9lriq2EW
05cYNFdSD5hLQOUtZRMNjl5/2aVDsNlwIrlDDBt2uYWxKcP5w/bTd/wRWEm6dyvEi8JKjGV6z5+2
1a8l9d/BVbO1UohdFgEPJKcO9VH899TymJ0F0clsD9F0hZEacLj35J03NoVAOzhrZBPSCTcofPJs
cSpL1iaWwR9esU6TIcZpG/AOSE23gkvdQvRQYNIJ6NJq8FWxNbRP2V/TTZnKrPnEHDzdMmzCbmei
KTC5cVvrWsy12E8IinYz8JqgrjD6FZk6sb08NGv96iIeYHw2HZRdvltArK7nqfS6nZTcTNVYx/7a
iUNwZykTbxPTpbVnSYnt5mkwDGT4dbL34V3F6wwLcwI5hgVh4ZrLj/gY+FXZzls1PODRBVGpgIQv
71NTJszWTBQjtnjCdw6EjZ9txB4gTqoifByY5pN3Gw6ssMy5HK9W6laHpF2cCHLch4lQLUHddckt
Vk/kuvGXqw79ltm9Bnp4sRbbj9q2YS6mYPqbCY5qw7OPHCSAJ2bnfiUwN6YTz/R+GQmeZTwTA/ih
R6LZYE4FIKN7Vx7SiLo6B5RoF0WFrvHImqg9DzPP4uxXn0XufrV+WzN253XLhP8RKKvHrg80duDI
nFoelU6xnxr82olnrDn0SLKJJyMc9wWLJAp39SwyTZpSOj8yn78TmIksi1rSw/PfJAlz0MzLjh14
WULxPsDA3GTzdyU5qp3qQ9WJ96wa7k20M0fblR9kK//wyYmI0fZzWtP7Jc70tLDUPE1p+FN2+mon
jKxq8dthf5kkHRKg8S50mPDJcX6ql+LOsBZu2jHySgRo0kexmmQCAeRMIxyiVUp7591EquV6nYqa
7bra5rY1cvJdLVqYQq4G9d+amLAz+z6zCHTNR4tVO9F/R6s3xc7CDpUbSOxySYYuI+u9Mee4/kJi
kGv76ncWlnYrDiqkRnVgkXXkAFHzDX1zFbsK1YcI7M3kvYcmHK2m855jTXCVSeWxFg8l4sKdsWTp
PV9gp7QarvBRH3EMgXwAzOsAPWKO5r5jdsG6R+pYJFu4g/gfvoa1v8xLmcS9Hn/KwegYAFCUhEK+
mqK1z3XyXOcG0WLev8oLmwsBru9obSoo6Rbi89nCirdscapcfJRpHVeQQWyxM0gZtyivyI5xf09A
xPa+1TO75dCYwm/UYee55nktF++rQxa8hbf9Bi/jxkW9EfyzQNAYFHA/HPNXahIfLwTxSzJBVF50
eDVXv/0smoThQfmyXXAMxQlGygEDHjkU4nY3iuFP7eKdFiMjz8IG25XNz06XL0eJuUMJccdIDoWD
yi8cMF99TQxR1iFv9wPm/xX+UJ/ABLuGlm+4FOjW/NaVhs/AyX9QWf0LxeG761N6K7udj6SEF9HY
25cyTaiEXOMWsEfpMGaYA3CEDs+4j6YuyBIGdAnTr271nrW2KoAUKIcbSdFkYTy2++qtHpktyNB+
l2X5Az39qtbxLa8a8G4ZsTtgpPm0y62nyILAvO8ypAW2SY2hsSYyMvg2a2kywT8Xy/hVC2bf7bdH
llLkdXSafmffW211LQzVnPK1+lJiuBtCNJGLSE24uJBTp4UuKke/xVPeN/txMA8ce+N5MpKHOgje
MsoqbzR+d0m47ktUKpHXkyVd5b8dD3cNgAoGEs3JRBm8M89+62oMkyPSL9rqaNAqdkT+IOAD7xip
XjoMgU3QwBWXxsXql8OgKphTgRDQesJdOJexnuYsThqQLJCgzYpUrL5lUBO3mWHxBbGwWYyXxvyc
DqsVadcmtKgWP6jssthZLX6FVfmotBvPlcK4UAoePdYYbJlBMBUxYX68gXBb+LrlWWfBlxj9i/bY
zs0hqD5Jp793THbxI5CEq4WMV9JDoS0jp3HxzKtI0vOSIoEj5AR40yyiTlNdENBxHXxaAt9ga24Z
xfcsDA9DOR7ithx+a56dg+3yc3bDSqGFUSD7zPVTKhKy6qwuWSHT7vm+IVDh9qwTu63iDIhj6MCu
YSnidD1MLULPXtK4E026nmzvS3meiDhZ5b5iIrX3vdQ9GqN87x0TonGe1TC/IHLVE/cOh8/eppc+
uDW4+Lwu4rxMQIsQwbYl0h0Dg6hLRxFs7nSUsOXfbgusIyaLeSbbYKbHNksHTxFaib6HTMbI5WTi
8ztrLH35XOsA2dyMbJlBA9d6DeTFDpI/oNmEel8GxkDhQBGm+elbywAVLHWeVtOCLYdlcFeb0APT
7XhOucD3xG3FqgieZVu7sUZPwJKQmgwkZZz4rcdY9GHoxRglvQmSjAQ83LBI92QWEs7KmVSsiFss
4D6sZngoAWTuoOeQpp1h6kWHmu5ckTz7rCxVI+qYceB7ZdSMgjQThu5pdhH9yyzb7HLDj1DtQ+0P
gsnWOjJSXE9FV6GPFUWKketY2+kaoapYosqqzxZ76otvWPeWtt/ybgYOUCWHxZi++M0e3dAw2Vlv
P7c07qbxMymZTMBJwCM/SdeF9Abnry8+Wsu6r5fJjohcMpG8amSFXJfVfGnYoA1Iffbh6P5mtYON
I8C3M1rPc/LCpE1GS/ht2Wfk75mB0dwxnvlFn6Sh3mCBfa+T2NvjRuehm7Rb1u4tNNsd8i+k7sV7
5vHouaCGmWXYFEfwJbR27no8Q5iUGT82awDlBZtl60COM0f5WHvOjdAJ6s9G8Pj532bPYrMJa/R2
U3JrJar3rZ0aW3oU9xUUHRp0gcKJl5A+fT/POcM7M6tjG8UUDC/iPhvHRY5mfRucjcgx6vdmLfe1
y4Zh1ah2qoB9rEcTnK3fUzrEXlUhkLP41rvVvCvagRW68zokxBT1BlDNoP/XcgojiRe0nDmx6Olo
/AKV9VOs/rGUIrjUCZFo0/BCJ+X1sGc81AF+oaKBdY3RN/fCZLRpz8J5mcFNDD5YxsS+q9qqYu7X
fyKjJ+ImSCN/cqurQgWqK784lJMg2UsdMjjYBp8M87AJ5M217NgFrR+5HiPVUFPZNs7yvxDSXRb2
abxqQQJicc2mUh0Euyv85uGHtNLvwhFvM6IqK2zePaQ8qf+NCL2KJxvdnG1cClXi/WvUKxLXL4Qi
+grcLNyHjvtlOO4zckGsKGD78rUG8+mJs5u7FD9bDjMPHccJZ4xnv3kupL5BgZvLMruPVjZrruVU
zzLU38xTsdm6zq300Ntyk34vjWvsV0bRKHUmdNyTvhRphfQ+Hf9qg6k4o+Zbt/2COPyyzctQHoNR
2ySLluXRbhCF4cmneOIQ6oI22JvY60/wdg6zmp5GUorRizPIxlARN3XVRcHkhxcNNd9emeIjfqR8
QmrIeuvYb7IM096Oe3wyWc/73ZSrt7PS/hw0hrFT8/rikKqTdvMZOBVKQOHjGC+m7SRkpGi5w/f8
x+tRbywZxkfDSsRx5KnaYTggyZo6437RMKlS/DHAiFS1s7yGI6pUWKI482euW8u0KBmLBbs3zHAW
8MNrOGeaikbOu0D2GnWmFyVVbcRlXmSkiUvU8tj5cfA92YVr7jI/tRD1jDaJbwLEMU8cC60HDEvX
UrFLC23+qmpOicmlCUtwLO3WW9lOv7XNuqRGDbZDxAGMdiTOb2qBenUVp6ICHULO25fnIiSU9fpQ
latLwz4PG6zVJG/0jzkhADHX/oiiPD8oHDzmWBfRQMHB0DaMKwiKd77JD8Tm68Z01nhHgAB42AQO
xCTlfnZSvvoCTkpnMsBgLHyUU4PgeA17957V5SFrwMubDcqRKoFskFUomIRub7JYX0XXnNvC56fT
P09TcV9QCfh6zu9QocRVOPrnPKV8cTwaJrfLvhHmvFfCBjwFA6BJIBWYdkmoAJKMykQyGYQJCTO4
SevQOuN1IScaWmC85XzxPl50/m5loCfammmASEegVKBtm6mKG2/u6ZHENZ+612TG391lJykYxlVA
kzLuq4MmnIMIHvBTBnt/nmwcTU0IYbcN/5bLfMs1U8IWlTqj+1dvyjaYZ5LDu2p+k7HCWjL1zgSn
7e2agbErcphysyZv0mvObHF8a4Mt8Av6NYC+aJ0Xtbwn5CQggEA7wJzV0ijdvKEl9wUcUJ1ld3P+
JwmEOquFaUSN2sUIn4hOTfEsY4/guSso9s5pw+iUrAjGqwt6/MFY99MIRj1P8j3ywWqf2aLGu39D
Zv64oVFQ/9twz7bCQbvjtUjYnrSKflpouUdFmwJlzOtLYLVELZHc54zYldBh7JW7aU1G3KOgiVHp
UmElqHdxNqI0ZKsrUxTBLIG3m3K4tMYYMCFLcazWgjYS9AfEun+QK59oGajp+/4M/WCHh+ypXBHf
IUDarFA1vKz6PMzNryp8ZZC3McxMFjBcH0bi2Q9MCinmdNNGKPb+dXb21c0oZ5FF7PyZCbMcRiwb
DoP1vvhODTbOwmM9hN5hN/OPmXfOI6sh+2OxZloG99015U9ZalhMG5RtHDv4BUgYZGilF/Swz6tD
FDNr9cLDroBPCq0zNnaGuDRkjQnFrnKrE7xQ+oQKU+MMv7ypZj5XYcDAMFhhdv7Rzx0eN5AC5gwh
ZvE99t/zelGDLyIrR/bRrSXS3xwQp6rPtgynO3Mpifp6mU0wJY4Y1yeK3/UpBOWUdfA12ZkUyN+W
/1xewS5j7pGCvTjY3nzTo5NEflHyBYwtsRaQYMS0FlppT3s5jtM5D9Tfqkt4S5DyzQBc0FmDbBk0
cu4OzWRqNAB8xuaoDWDf+e9w7O+EpQK69ex9VmhT+6r8Y/ndlR3jW+miLanl8leAKxtAvabrcOu4
3hxUsQuEWDK5z0kyUiyNH6Vg05gkeJWkCOFSaXqT3A9fhyL9NdWYQ6qe6ctY+t8jJT/smYw9dvDR
zhPKw0qx0mOAubn/FL6yC4bpeHSNJ5kXB2jjd64UQBEsCCkAftMKXlY1zDeOSk0DdUbCjR6bHQ0H
ap+dUDPGYZFX+8KgG8wLjwHB2vw1vCpaegTNrRu8CC99Wt2cuGoNYZBb/rcmQveuNsIDUfTDGRTD
dhFtK48Oya33PczGsk+wAMWZnM1jZtjvYcvHIuICD15Cs5z3j/Zo4yLMlhn6NV1zaSOdGvsve5xv
PnojRHkID6QtLnbeE+BiAtyVlKv0BXXsWIzE0/I2lyUjiVHApgtoh9o5fTeAbONq4lHP3D+656U1
hMkF5fuxBDdzGdbmJymc5JQQ5LcrlOHsV3adkeNb5bXwSP+aljFWA0cWOrEjY6MLb/wvu2Vp3Fac
Oy3btUwZTBkDD5R6ITilbbgdroOZ+6mmu3XL/+PuTJbtNrIs+ytpNS7IHO6AAxjk5N2+e31DcgJj
i77v8fW1cCXLIp8iqYpJWVmFWVAUJVK4uID78XP2Xtv57lo+1mpXw3dr+KEaidrUdfjWDuDJfHHX
CUXAn2y/W2n0yY9GB+qEdfRlDwwNnUioLSSznHJo39O1spqjdxiyaD4FyHbXMOq0P957IU9jktOx
mzw8AMIBPou7E2MdCko6rQmhlhqJLmG6DwG+SuwGWYbdL3J3k8NUzZ5XfQlnQ2doBkA+gpH0xcX2
EYZ1tDMYtaQBQ/g63HnJGL6l16yvhVjXXIepwKjtiCMt5u8EqrHzlA3s0GWZPE4kLhIOQA5aEYRb
DAn0oPpjZHeIuVDruxZuRKtceqmbaYQ+KqzHtqkPk0Lp6yqJdcEXwBWNrNpPRviJ7sk6q41zUHjH
OMYkacYmtQWGAGawwcHuh2KF/yzsL2PTfg6i6NHAkX3IUEXPy+ykCOsR366DbzekYqVfTS9jSg7U
Zk9lkbX7oH7CFU3cHFyM0FoE0Ezop4SzajCSGSM1J5YRwE9RRrfa8ENCAsKvBG0x+tpBvcvWtJs2
KXZi7GzxpnJDmozpZ0FwyyrqOUpBuCX0Rq/NHLuBko28laPe+lA9jujICGFgAl3gjs9m57Hpkt0o
PZCLYIucNp7Xbp/8iDxq+dxklfIWiY+Uz9U8k04Y7Opg1RqvvonywZc+hMACn7kfMXVJ2ZSmiq+E
aXW9K1JC0cKIuZqQd5l5JZISmCPLjgqDhGu082QhOhVPaYUWsYfQOgebGTzjuiwduueJvCQeDblo
fpUK0ndG68JFLmjqbtNQdgNPdc4OiPTbtLA+UJ2xRlEEHqmWhocwQSRf+uOesWN/A7kx3XFm3iCS
/taUqYmtNTkFM0V4GL2gmMT26dgcfCGuCSSkHJQIRWdlPIZwBHoJgL4kkGHN8/JDBCwMbqUeY9Qo
nI6/hQNbj8qRyAAp5fBflF9h4rKlwf1Yz74+h7PZkQhBx3piZ/C7qFvPxqJfM3tEn2QSt+qbkatD
TTjnkGA1kW2+K8A9RxKCiNMbH9uYWrmbD57BiK5Z2iR4lfaNzGcY9ilA7pjoOB2aazIPm3M7Ghsp
0SDB+hhXhdhpE+peYUakzFKmB639YUgjklm9H2PR2BeJxlXUaDkSsC67klTK8LXLwmPFvhuMC3bK
mL9oByiuDr+VS3s961K67Suz90lUq5pX/B10SYstXv5Ppetmx6v37N/y6P1/Zr9jIP87/93T5/w/
Lp9rQIk/e/auv+kvD578wyYEBiMd1jClXZOA5v/y4LF+2YL/IU1DAYxv7y8PnqX+8FDqYsyTSlqS
v/5vD576A++dkK60Pek4yrL+HQ+ew3/95yAdLtT1PGIEgXoS403b+deomTbGua4HsKhekZ9ScwpP
SMgOjv4y295xcNho4BXeoCqaV8zPQOB/N9hBHcaJNyPv7zZrA9AM9i5ghzHzdG3BDNo+14G6w/W0
L8b4nNXfnUrQ+ynfKs/7yoC93uNyKlDpsoTYVKAxzQPKhzEvvmbB50FXX0NGtus6eZoQQyASo4XQ
zEhiE1zSvoY37pqkiZm4Kuw2XOVlseI5R8KZSYzSNFrVzMHMZFcTdE1x3Ea9l7HBRAyjoRdrqE42
zRi/duCLZ/2nCGk+GclBdhmD9oeuapxfjdhVXrSdmltv6Ig50Ftb04bFjQWosXzQjAYIfPoz1uj/
2uvziyn2v/PK/r9oceWp++8trtsoTz/n396ZXPktf75gyvwDchFGUriZvEd6eY3+esG8P2zBGySk
wK0q+Lf+6wVzxOJ/FUu2kuPY0Dv5R3+ZXG3vD5eAceXqZQqDpkT/Oy/Y3zK0hNQO1CvMtg6vMViQ
X1+wuCPnI7bQI2V1bB0q2yVVlAGameDmbmyiFjg4rGsLu5eoXmJDcS6finJbBT3BOl2D04KMIETR
Wv1DTqJ8b74VSGVYSRTaHpYYR7xLLOsQyFL+EGlDSXW022F8UOFwlxn3VgO722LqeBpVTDhe+9ox
Lftk6mjNgdg5GHwIEXoQmnE3DhgE0zKI9oyFfzi98C+FckBSjIuYfCEsia5x11lDG1Wqmk4yZqMi
7Mf7nx6J+z+jv/4j77J7jnlt85//w32fmUXUoqaPrkzbtbE7C56Cn7PKsqKKx2xWIe1JLbbBhM7P
6Mtwq0WpD0TBc7geaYEZyatl2dNuYuzvpCftzMkZg7THEIfjeurF4g4G1JucZoR1ozylU5achTsX
q0Qa5jMHuw9ySuGFTp48CjORKy6KvGKQsHv0a3gbI8JQVpWbT7cZEMoTesedMpdFaSisHZXdfD8e
ieLJ7mM1cpJwcWEQ5IMEkeN51vuHtOrinaG+p01vn/qus0/OyGQiIeH+LuVBuWmlwMTaOHQTBx9T
JvWdBwtnRxCLXqflEt3XkPth2s1Du/x3ZkuZN5KbcTJnDECGSLYFaXH3PSgeMClqnWaB9cPo65PH
VyO1/UHVzGCGyN/RcajOUYGIgfu0S9knlpgtDlALvkEP0Y6JMx8ZCOl4bxXzeLaMJvrT989ahV3+
X3yzanlDfs564zl1TKVtAuIdqRz33XOqgbX0tcBg4AIFN5kan3vf3WS28SLscn6je0cHqQnv58bE
T1RXZMBlfWo8ZRGwM5+hZFn0/qlefsg99fUKgzTK1rkzraB40F79SJenfiWSYnFjl8W91e0yofpt
HzZfjbjUL8ME+hEllgtWZD/0+KNjr5QH7RZItDsaWNVC6+fBzXccP0M828xwf/98m4sV/v1d8KRS
lme7GGPt5fn/+vkxygPeBvN/RiWnW7rB8ab2hwwwx0QLrIN0YdZorBaw0p+EW1XZJ7bt5VhrPDhu
FN1OOJW3/3Ax7yNWl6/E442gne5oGpDvAupcmjEdNmXcfcuDdF0q7MDO770MWOwQ+icrz8ZLx1Pt
h9YhDguPI1QnV7+/DOtv7zy6TGVbrPvcFSXlu6hIdLwTaPgBq+KonHOtClTuftCeg6h7nNS0T0Jc
F1452ERdxTR4/FBePOwWQ5089BPSLC8zD9rvGOMaBdxFG5Mczn0C04hQf57N5Btdu2A3j6DHurYh
IacNnRurz5mn2zp66piLBbaZr9NAqnVcO4y8DabELvqFS9PJajNI+yMpbN9y5qIrK+2RTlM7uWv0
4dZeFtVrm+sfleXYL4whf393rp/+lydGS+6MbblKe45py3crItTHCZ74IFHB4oYr7KC9i8d0XqFv
8led79UPcWFjILXi9LWMMZh6PRI4yeH9CrRtONwcgiaZ6NKohEZjHl5UAtMsqspTtQD/nW5vMZv6
tx8urUBPWGy87E22S4H7y5NuTxOWCgpnEu8XQB+ArdtrwHxsSOfUk4HEZ1UH7FXDLnLyRyFosTs6
fvi3bx+XobWwbc0CSWrTr5dRdT24qFkv8b3UtrH1KuzRWmk/jZ+M8SmsZ7Xz4sq8DVDB0EJ1y82Y
w3Uri264EZ06mp4vYORkeGtt4Z3jAZhQnwXes4mtucXp/JXwiGj3D1f9t2WC13E5UbDLyWXdXDb9
n5aJEQ0TXF0Us2WN84ye57yJGGGvJ3Bje5lFDgNYgrvNuJtfoPiI23A2Pphw1y9j5HzHG97s5zhx
zqFBM1TatX9uNHtLqxnYeo6RHcwwwCYe7BuExm+/v3j194rEpSSTtrIklRkf4teL9+1wVDSvk41F
1b7zY0gD3czJuIlCJi79cGauPB1UFW/0iIzbRLhjDPlz6Uz3ZE7QXbKM+NEwI3vb88qlM5Jwy/NP
psGwzklptablJiF+AL0vATi+TWGl+/ZTqI3PrTPqdZ128br02KyRaTo7EddfXQhEGGvjR3rBTNgI
WX6xfHlvx+LpHz788jy9e11N4bK98cQ5NtiNXz/8lA2Vp6OY15Xe9FoT7LgiLrY6X6l8opEmJGh6
X0B6inubHai7Gcu+4PErVq7POlcMI1kbvpEci8Y8ln5un4wYJqtrqONs6+FShMybGCrEQQUkBJjv
UZYWWWezbZ9mJ6FeIhNnLej9YvFt0Wp6Dvp9GyR8m4d8Jc7j7z+xfB/iyiGW3uzyTbs21eQ1kv6n
Z1WVwoI3tnzdzcLu84gRdCwwgn2WPdV8HzddbievtTtsBcIDPG6BvR8KhdJI9Ed0kqhVQmJ+eMi9
W1dbMEpkydk0a84ycOPbtgL2/0+XzLng/bfEPrNsO5zPXb6nX78lIwOagBdLrCfCDJa8FKw//TZp
ESwZgwHrQiTzpzhVH5K5ZyqBPdFJ2/Eepx0iByg0t+ilNk4bwgG3AUKZ1YyMufEIQrR2OZvLtZQy
yVXVXgreMRfqBddat+7z+qhLvTT/Z4m+LS/f4NHPh1az3wASTl+v5YCEBprH3h1uV2AfIzZrxwlX
vE2QkksGe1Qn841FstMhqFT2PJb8eUwtGDuHya0JlZW59JLCwtLA48ehnnrPJTvVY/IpaSAXUAcz
FCSpnqptXnr1uQmbT/MwOodOAoCYfOEQajpHrHJV+prkCpOK17aHMpP+AR5Zc3ZhLnh6+CZbY/xY
knSIicVyd6FCR6YtTE05M8LdNMxvVVIRGABE5ty6+h7dxSFneweiGu1klVwUQ/Vbg/J3O2JZI8h0
DbgFl1QKzWUqHQ/RfnDKZhOjMObhXblgIcMsFBdh55c26RmSwBDZV57NouH4zrbj1+O2F1/ytMtA
9fbLDFBgUDOACVi3Vc/G7QZtu2siebJk+SZr8/UafaOY+fx54+oG/c2fP8Udi3HLonERYGRfhPfU
laazQ2reHbTTf6xbI7s16sTbe3kzHPJ6/tL0FvU05KVqZeFHvosTY4Tw4yXAAvrkLHFj7O0IUmqU
ONnzzHx4nVaIxZNPOUh1uvGBpCmb1ns5ZuhqdZcdu2aC+VUN27zx81MwqRzSQWLTAB9cxiXMrjs7
ir6g+nnlkHh3PRroIay2kTc3d4gS9lD75m3dNPFaMet5w+Gyzqfmy8Dj8EbR7tHkpY+D3B7l69Bl
5AHO4i5igymasL1RkTRPYVsEAOykfXS6trth3PLqtnV9kdXCD1PeUU6dBYc9tQ+BURP4NmTf9VCM
j23cJqdoWXtT/9HiTHIskwYxFLIEtDT3qQd52B6gbA5J7550h6AGSdLL0DI1jhR+8tySb6EjxRec
O28iiBwgu7N3vv6s7dsfAzwO/x9KL/tvGxmbL+w1c2lH0ON7X5hieIKQPUUm9xfPhzFb/kmVwGum
3sZtp6GGBLzA0ggNTDb8wwnjnEgG96MHS3ISiumh/Whfy8UGS/7eRq4K1RUPiUjbx0BPX0U3ZeuM
wf2+XMBy+Mbb5+uzG7xYFk5DSOXWCbscsxpnstadGKN9TjQzpKLMh5TX52cSRMHeI3hFVUglto1F
ph5xa4DfiUfrywwnz5gC+5nDQAknenzq9OgyBp3Ex9zz8fRMIHeygsa2O5yCmoY1u4bxquQEstby
tyl4uTMq5GlTgm74h1v8L6pbpciCUrDILGKVrnnsP20ecW2Ytc5mGKslKvLB7/ZTF59jUhVXlht3
m9xvGtrtDG6jiIl/PmQgBQ2F9bAcz2hAZwZiwl0Bcnxsiiy4GHhOIkz6h3yWZ1I8QAPXc/jxH/aP
vx2cMAvxXLjSoSlMB/fd9tGPshNt2XPVM9juWae0+z3S9YKxhbVR1vMhNmmk4si4xci/GzABn8mS
ehzcrGLLgaiDQWQ1e5COK31swl7DIiKtIe8u15I8Qmy2+f01W0Di3m15QiOo5iZbC65tQcX9XFLi
MEknN+9okVQV80e/Nhj5lBvNoOwR5RzK2MXPokr2nj62fJob/DAI6/OfPOEJi2Md9sHFGlGGleQK
bTMHWDMewIVb6b35fp+c5gkxX5WOKzWa1t3A7kluBCjvYAZLwQyFSs2Cq9m7OB8r6gWINAbhBXFz
SmICHABw7yaBAjoRBS6s6ahC+CHXLJvr+QYBzCV3cuMSGdm9HrhUnJeKeSy4nyH07l0TJ1YIQOAf
bt6VYPdrVUcxu3znS2qWiY/u15uXoCUYkxRLX+V77pnJXfWohft0LXBxcC/lEcrmER1oqauXwpnI
/4Pkrw6cyj4DQOt319/odtLd1jWt7ygFJ+K4RUti5QSvCDbLxnQdzFJj/6qC2j0v9dZZFqF7VjBP
kO0OyTaKWrkB0dHf5GWdnOvY/zA4FVN6k8Mx2ol7348fERI2e1ry7jmYa3fdd+4aq5rx0s4wmHWy
ONEUQBj/q6Pa5iQd2Zz81PwOmZpDw8ShUnY9z0XkZud0aXb+/jk0/9YH0sq1PJ5DS5jIBp13tzJw
m3Iyy9nBvTa5ByPExZ4H6YFefrTKLGv6wHrBNhGSfqi76aM52fq+wPFWJ6VDmGmUMlWLi3g7eWG2
zdCyfBiRNie+pn/0+0tVf3vNaUYiCBSmgv/JX9+fHSvRBZYvAiBVaLKVmROr3Zp7f6qX9ERcmvaA
wY7yCVZGe7x20pBLrcU0t3cAUECwFnOxmxejQV9Hj63Mmpe6sM5xM37qJLh7T1YjsFpXPhRoeyQS
fhJSCBkWPM2LI7X6gUw7lR5yHbM81Z396R8+4XIa+eW55hPawuR8jCEML827plwlim4WQRtu0uv9
M2enXZtAme9l/0UkeCWt3r71KqSEg1eTcxOX1Ro+cVoU7d5BgYfPxm0PwNrpnZaTs77uXUv3i5ye
nBo3Vk/XwnluOTandYiID6v39tq8cyP5YGdinYU9NqM+S+6utUySGIhApiTfDQ01kRkYGOSz9vn3
n/zafnj/yel+8fwt/9fq3RJecNJn3Isnn4iLcDv6HCIjpv47uubVuvWi+9BsJDhsv9uIIyVy8TC1
9V2OuIKGdHNWcZidZ5H54Fg4eHG93rG38BQENcyNTFjQpSFXggNwN/VgoH5SLgNcdyYURRZMkKvM
u2uC6dnN5FPrtl+mzjH2rgF0Kgnh82CsSgpGY7TNsu2SNrsSWoeH0kfVHHux3Oulb5tyUtoVnAoy
AzvN7+/Qv3hRGXTa9OIdpHWoa96dZPUQSDD8DOQYLJaba8nSG+GP9lrblliS4qScPgXIn6w+nu4l
7+8A/uWjxpkhAvQZ8zxQk7kBmzR2HHEee1yR/ycv6rUH9vOXqSjOOIReCwmWxQWQ+vPeFkgjC7rC
ZbHLfbn1ImS6RTXeF7wx6972XqDyesA6XWOjVOPubRe5mS/6/fXZNJx0bQdm/pjNebw1SMVdlyni
0bjA7ZKP+iRzbGrJfB+XfrxPCYe9xLJB0FQ7xT/d8/fn0usHYcTEA2nanKblrx+kVRTjSKwgyy1f
b+J65raNo89qFq9tJaKdQBs19Kq+k2kuL4WT0doMq5cwNtmNURjElfEaOgY9bo/l5/cPxN9eGS6O
q+JW24S8OPr9DEwbQ2uEPTy8fhljBX6/a4tYn8ogSfZ4TB6aqm7uwgF9LoZKMGXGs7dUxei8yrWH
q+/QNd23JA+f3bGLTtduhzn68xpwfXFb4r9LvSa85LNjnceQruCMvroPajKtvMm5oMZijgJHrlr2
1cbsqiOZchunnjCmC9sDK9mvrazSUL8pDKYW0X6HZauSVfQwaN/YBUFoXRqCEGnqYTywxuj0+zvE
svl+QV3ukaTjyUzOEktJ++sXWCRpk4C2YMudLL3VPmtDN0zRoSIvDgsvNIiDUWXFuXJcdEHLD3mh
n0RduBzUcveYtKQS1Ihgrn8XLL90/dkQxF8U4qPjnFS38Tj0T71oyhNgj/7ou7fCjJuHSMPeov10
sruuve+a8s1po+l4/aVrh9/o9adeGYv6zREvsFxQ6mjHvO+XDm1opXChpsogyFAiboNohHQPZj7v
cBeurl9ubQDJSSDY7a5/a2ofry+Qs10rui0wdvHIET/ZdLLtoRIEyTGuhpuoUeygKH55qAganEJx
HqCt4S5Q8W3kReiUZ0LTrMmN926pxlMxfOIgXS6K1u7WRcX3POMjMivX3HliDHD+IJ5hoywnbMXT
dHIZmf11oa7vnrCpfjI8q9kNI902b54x0Ec2tsHO2UmzDlAmL9/FIIuCinYa0EyPe5Jw1MWPhX1E
UEUqV2LdGnKK19BzKUQTFHN2Zqj7HiPjxgJe96zI3/PSNHlm/wT9N7TRC4euYV+OdfsIhxKe1Vw+
zIhML3Y6fQhaJ3hubW/cDmlo7geMigjcnAB0jPMttNT0qScr4a9LSywTwhDc+VUII+CQWEykLKRi
dyKodk1iikflWEg4Awhc7oqxePbc0g5eYx+paau3ivywJHqz7fapAnzz5FX2K7PPjcVh9lV2pb/G
BoD5vcWLhGfKeOlR9g5N+DiNFgaUxhePI2FA67InjdwZniJLhE/GPI+PmbN2rJY02CQ7tnVVXKo4
iM4URM7WaC315jBEy3Tz6MyYv1Uy2NsgCuOt52FbzCp/nVoe/Ci23hVKxWqrdB+us4GVS5h+vnWc
UZCAYoQPUwFHHtAQ8YdzjvWnYxWodU6E55h4TDp1T10h1rU2szvRB6Cc+nKdpmSarpzGIgMjyt/a
zoPEbt7EcmjuWr3YxpYGK/nCesPxxTxdf6gGY3d9OYg7kzuMEOEm9sZdXaMjCZ2XtrUEaC5IaHUI
jeg6Pqms4cEWShzyBDtHUNFlGpU+RXAZtlDjX928/Dh46Ul4U/uQ5vntdQKSAFfVpqBdW5lIiiuo
OWjDyY70uxc6heNq8GPz3KD9QmHd4Gsyh/EsmNqzHhPd2LivJSwhEiEsA7oMGJ7rn+peX4jAo18H
kDM6JFLSmNS5AbOVPlevS4D/7ZhsTXPrZ8A6irGFbbkkiItIY9JwhvKI+d65D2vAIIrJxiZwCov2
hcNxAOsWYvws/kaHc6/H+UMvMm8HPsAl5fEh1IVGwFnFbKRWslWzdAj5icYTvHdnFWRNuLXCGgM3
fpuJVuA2MDEjGwUgQHB9WCA0waYgMaCDkfR6Y1uFc7GMrtz1ywsPe4m+eEOvyE2M85DjQ/eZQW6o
ZL+OKO0u2Xy5Fl/MP/SlXyZhZY/3r11af6KEOe0j8IuC6EeGjRVPlxsdIino35BfMN9mPOe3RVBP
x4zT0wa/C0aemRaDaa89r4RYAaLhEMbwya/LAQ2XD/g68BbIbNwYOrePnh+gjnWa/jkdwLuWs2rP
U3Q316l1pyb1iWiEkgxD1uocSB3Ryj5BiF75EafFRFzQbUij5VL1Zwl/5xbrK6dC95akL4YAU/0w
DkF+uPa8rt3IHEgWYnlMlteebEcc2rHJbP9hFDZR9FnO9oJ/8KZqB7A+ya70+vmb73KOHqPRejTC
eAeKNSJfIGs4K5YWmoYWNABukH1Jo2urw/6ZqSAV2uyfrj+kMIpvrDapd5YL36kvk2mTtYQypd6U
7TCQs6eO3hNtkFCPzwVB5ChNqcK85FMa5uI79fV3rIugtj0wvyzg9Jlbb+cqojuuqwcJasUlmeoE
n/syVBUsd0RQ7AY1q/u5YvR1ff9KNPc4wznj/ll8EiVinyoX4uLc6KdB0I4usmh/XVyaDHK2g6tl
V+uKsnXMBxYGM94XrqnWZCwFe9ztg8PBbBnAbYdoDg8D/MMRkTmxDFhtQZxDoDkQgg1qo46+uAz4
1ujo75EjkPihlgsNPPAAkvApiJj0OAzDOVbDtOtohuilPY6/xoDsgALdMRaSY+F/N8qX61igiES/
HSuM1R29RbHqrXx37axgOsfKDVOXZh/Ea1TbGxWgdk9N/tvXPumcQlibIwnYDSAKHXJm9ctt8Ym+
SRxf3dL/qLfSUM/XW5Qq60cS1WB0yHO/gNLaTkobp+vzE2m/PxANW9+VKOIi95k8JNgzefWogsl+
ai1jhfv/+p6pYTn9el2ATUfs4yL0z0OFb/X65zSuv42wB8yF/FJ3MAgSmcrVUuk3Qc741MGN78hQ
7C0vTLAIwRAGeo7mug4Rh/vzOU0bADdOcQTKdSR9CBSO5vnQONStqTzKFgSGH+BMq9PtwnrxKE1a
iLT0XkjJPOb6MKgAO/yByVFbXcr62cGVU9K9tEcaK/ou1PCGQrykCA7753D8Cq0j2hX8ibwM9dao
1msmTwMCQxr+N8r9rh9U/pE1CknajcuopsSN1uWjoD4Ajx+JGW/S+KkHTIx9IvjG5nilOXMuS/Wz
ln2xjmz8LoY0z0E6sRFhv8D/FXxpqvhj4mKlrqkAwNCVlbszfUqNQE6cMsxj6K+J8AGbaW6rRJHo
w5znfhqb23oUw6b325huAmZxG0/AYfBw+mUlezha4XjjesI4uhzUO+d2RtfDPn8YifDa5l78wWrS
24og7l0NQnLl99MOGh/z0Sgm6tJF5mD1lNF1QnOl92dGI846AP51R019n8LsSZ1gesv9Se1GbzcR
dkADifoAcEDUTK+jGZ7tkCIfkM7I9cSaw3uWnyei77CNJyuZqGZTCGPYtWMsXkeZvRiN+dqm/dYh
SzvB2JOXWF+kZ+zsaBr3eOjnNd96wLhwKG/HMiq26azBr3asYuE99VlzQ/tqO4NzGAloANdBJGJL
d412UZgJuGG9+azJNHMb54et+/MgMJATpLs4AZ06w2NQH0pZP6Dee8kaOa+nKLoP7PHBkxMieXt8
NUtIwUA1v1VzwO7kDf1W1gzdnbA6Gl52q7yRb2g6qxnUe1+J56RV2QpFHYSVos3u1KDwiaUehPXW
zmFVhS3l6DYib5R8G2vLKOYJXsQzIXAv1wclMrCeaID7q6gVEAGr0j16CFvgGPv4NyswXyCCivje
cIs9zjjy4/zTbP/w7OHZG52HOvhidz7632rLXnrnR1jJQIwxQ9rMPag8i/iZwaDxijt+0aAvxBSm
tIvRqhnv+Nqt2EQLnGDUH1C43Qw5t0XJb+gJmCiS4o1Lw/uSRPMXRoWXYuoeByFfHBkju6qZMJjV
poPIwIjLvAyRKE7NOO3jFJdFQ5PWvuFc+cFuvZbYhSnY2JWrH4y2w51toozrY7Mm9bVo0P+bEG7r
OnpbgI3odD2YJ4DJBciP+Q4ikVX8yElycPMvOrGPYK1ooYefxirljCGti0fcg9OVGypHJED93qq+
T2VyI6YH1Ci2YZ1rb7qP4SUY8kfLrMujeZ/uFIklM+GeN3maPGrFRu+2w25srI/crsVUQkKhD0ws
k2RK2RHO0bm6dH5s7KH3vdHbsjf1ZK9DL50OxLqis1xOUul4ok02r7q5+ObRWXJBhqr+NXhp/LP2
bgNxwAu5loxPybkialrcmD0i0w4IT8wCsTjuXGpB70ObZN5rYE5bz8jGl6yNjVNQeSYMi2z4KH3m
2EMwoQNhSzeqvr1XYfMcl0n7MemJr44WPTWe/uyY16iAkEmck5r9s6vs+ljOU7flMPswNojoMq9F
YeK82k7OdVirDHx7h3oCIvmqt3lZA7iRzOvrD5XI1zYHcgXWCI75TT/qzeCxQvbrdNjilTWeJoyK
Chy8idI7ftPwVuAlSQ9+Na0WmD530EPOgCq3kwzzZwrPlryvUqz9qsaHWK1CyK837BD5DpDfIUZt
D9cSxPcU4I1vGhc2m48zooFr4RCNaLf7sZ4f2rplg5mYmhrcvFx7r5FP9kXoqk1vp9+mwb5jALdX
suKWD+PWdvZ+Ea0DIoNpZhDmVNwsweQoB9AhUhC13+gFbe15CVvA9NVD1sLSTOG3ddWzWX4UQ/Yp
jF9MT6ePESb7VVefe3i3nHjv3Mj61mswV1W3/xJjoLaj/LOPfz+AsoQhqLYeIlg/TarFiyeW+EZT
b0zvc5Kh0wXTsOSJLHNFDqI3NoXAjR1M9bEvxclQ0O4rEZMsxJEbrXxhP+NO8y9A61M+dY51RWJl
60mTr594YDQwH1wwd4VBfMWopHfIW8zsnOticDPw4q0oP6eavnQsrfqh9ee96GYetoDDYqiFs23d
FxMMhVmy3IBSDzViVwxGB7JR3LMNc/jGpqZF/TD3Kw+o304D8HZSIBDzJJOF5f+QxtmXtkzktiiC
CJRlYTyooj7TiQ5PHUDQs1P1yyGQDvJVfPcIZoG6IH+OuwVle6G/N1vhKgXVr7FMqYWfC2+ERwBw
GdMU1rgyYKwMTFRgj+dYsErMo4t42XEhWnrpNo5b0i2KwbmpzJScBYxZq8md601BChATd6A7Ubh4
tdjWM0Ns7RjyMqCoVc9Tu/HuUChjNpqbx76IXjwnfUAmyjCeCSmkUNXsQbzDYo7ArDDBBPkcWZ9M
k2eeO4sQyneh1PPrS07fgxOCKWcIm3C2aYJoes1JDTgYfvC90XKBxyVAq9ug2yIAuwQ2yzUb0COo
Jmkkb+JHP/ww3YeItT0Yv6Qx8+MJ4A8YUHugRvcZ0MMwaS4C1c3zlLC6hsCYs9es+1oYDdwvjp4Q
psL0yAn6RoGmK+yEGpCxM57ZU2uTWBF4+EWbvtomShSbEIYWGJ0aVl/SbZA2JK/QAiVjcNaESyog
c6Y9GpXRBcIwOZ+HHNM/+WxVXEGjrteDuMz+Jfb0SS2DSKJ1BhCmhQI5rIv0nMfqwR4BmWRlsO0Z
lJrGbrksd1Rv4UTb602ViPj8qsSrRWvtgVJgl9MAhYVN1T/QY4dyh/Mt4CiTK0I5+nH8puvkC8gw
DhbtuB8lJaTbJCghoXgSK4fDkY9+Gycfcnq6FrSTktmLF9g3nGGpV3FnYlUdH6ZpCURl2etfWuep
il/j/FucfVChBUoL/O0mG4fuPjbC12puySrIg+44Y4Z764f4QgzvDtzDeFvpWD4lJVIo3nkoTPUN
e35yxP5wcWPdcdyELNC4Qr5VYXtvGedGpqf/xdZ57TauRNv2iwgwh1eJylnOfiHsbps5Fovp68+g
Ng764OICewuWLNluiWTVWmvOMYtpWNhu+NkI+prkH73EQOEo7xep3Ts+BOGDnTI4jwqTpBYnTzg4
MasJFojAyFZwnHdj5ut5i2uYBNp+9DPkcaFvtIBQR+zTezKkAG/2vU+IMlQp8mrYBdrGIWYZ4u9g
og5xuUYPH97qWe3E5h5SBSKzSFvj1fOxO3t7oFQQsYtqZbgg4JDAAQ+opPNXsf9UnJW/bmk8UxVS
GetvHeBUyCOmSdG5ZOHs4aeTV9ftyuSQ2XgPTf6C7seJ1yQ9BsU5JmbEuNo5hrydoz21oAAM7UnN
fkOFrT88R7YudCNm8dahUNZcXXsQQz2ks+GcNO99cO0g/5isXPq0DfWNEuyRIpLpbpTPIe7O+rUH
PKqsx2EV99BVfY11I1S3WQQPmAqs6KD1ij8GXs+uZKnGC2UjA2Xl0S6j+z7SVCysLx12vVwP1sZN
4YMT1HeQ4Xt4mOifIq7JVnjkWQbFa4BhwcWnvnQaWH++6ZLhTszCR5w99Vxys4XN2+1pygUkk+9g
jfc8Lv6qobBxMhm7ybXMw/Q5LUHISlbIVThKKDOF+17BQChiQPWak9urMgvFKkOwLPNN6rR8XiUV
F/FeItS4OIpb0mjaZrQB4mH89Msk11/NdvpbqCnVs8U0ewpzMqTEOvCU8idr5/cvI0vCQKfVRpm3
Y69jAq41+8tApbIBNkJ+4kqDGw8uDVK4610FrSjbBqBEohecQoX0KFYDoIhdkwDVapGXN+Y66q34
mBMutx86y9oYwEsv0wD6l3AvFl351ATkd8ex55w8Fb18p/AnRFxwlrIPyntg4nAhi4UI2so94OUB
rjVWJ0NqO1Vnm5yFBxtBFoG2SCxIK5fI08oOBgzI1ux9sMF85TSl6fsYK62T6ylGL1ziHa1gSDfP
FdO8IHtTWypP+r/0hYnP9T1oh46xy7tTAOJOIY9clhJDt7rg5RC88MfhgS5JNamj7MBmBRRRI5Ib
w09AhXWjbrGZ5iipruWwzRK8e8MxQdt5VxHpkfjlio0jQzAFIeteg2enpvYmUZPzpbWcxWS+cF2H
RbnoDJjnCWW2Vh8blR4f5pwVHCwB8SijYK8o34fM1fYwiRLM+JJqoFjbkKkIpIVKyWVgSk+NJ3ZE
7mJTYfRY03oYXOKOCnJcXNavcCt1giSQ3yDJ8CvCMfrOOsXOsO31JxCJm0iamzFQgLRQxhKmJ1m1
5/eZeQQ5CTpRshx/tKeQ6R3l/Jl4lc80dBmzB0vyEGk/8aglLDXkOxBHXMg+xQtGX0u/a3BosT8s
VC9bdYZGXIK7boOcgr/Y6AC+A4MqgfiBSnJ8YuAvFAaOQFMHkqtD99iWlJK99OdEMsEscigwy/NB
xdVxWBhA8HDp+2NTb+rK3LNSrcIefIyOXbI+8V+cf8bjU6kjQ4rgqgIp6aVKR4JYbcCzGAujgwcr
Q8Kw1GCqWDBDUsdcun1FKle7ZYllSqFt+jJf61FM/i4DZBuHg0avYRuIT5uUWEFxhAGJs1RsXGgP
Vv/K3p2VyNxUhAvl8jJIwtXSuGhu+XwjCuetDQ7om3TCG4oDCa9oigpZs560fgWVVdO+aHV4RceV
J1aQgPVbMsCmk+IlGlXauKThBkG/D/YqyVgig+pJknQC76hySEjme2iclpnhILDy8IxX9LhVGg8h
B6Gz8wTUAcCJtqX4+kS0EDZvsg+ZBE1diC2CFi5WdpeybnAAmbERiwIHPoexJhPOj8IPI35OEYA3
kbk0UA3nOKutAoYNJZzJ8taS+63iP4OLsvJsY1UHJtaNSxR9iOJuefGKyn1ZOIOf28+zEjxRQdEA
IgSfyqDcgtzxzUUptq8cB87ODkFX9MQ6E9ni+qpiHQujQbQRTelqzJtTxB95mpf6nO3zWmr6H6Xn
EThhIUImvNxouXGpOgrRHjakz7qUCGeqjGsn9zI5aUwZOlecQfBYm5pOGm772uTX9e3StjGgUn2p
3UdqMDxNIGv5wpL6LmwaKK91c8pTBP39BIwBc4K1GRzjZI9h+MN06jribk21bDzAFrGA85DjwuCo
brcjEXMr2TlPcZmeOes3Vb0xYow7YOmArJ07Qz0WTbR36Z1JER9LWpTD1NKCduk4d+lz0FDMlIMn
/LzWqaScFkwZIsELaSkvNvHWN5jUh6E2x7Mc5bujldpz5z3PSJxFoz41b5YsLkraHkjWOcN6PgTK
396L1gagA5wsG6a5BxJayDeaE9qg/xerqXRXBqKzQvUggLrrArZS2NpntNVHuv1cb56axF4Bm/Qb
9mX0qJjgXMb6bwjaS9PvSohAuGBn398URM4hXENzCPZUMauBIwAMBr0YaoNdrqzIm8TRUdELLxfy
S0031KxsRztyJAl4ktOkL2S4Re4aX0QQvNYgoRcGxczKGwR0XtydGLIyTPnVuwubb2d2OSKXHEWV
Liz20u54i2X5nUtFXXVZWF7sTisuuVOXl8TMw5VrauBS58cIUBnwjbrALodih9jd3Iugjc8VM7KQ
8elhaGWjsqUTV2+cKjb3ZnMVJdPZBrMDS1v2VtZRuLBbr7qLWsqtbZEoav6Fb0EuWoW724t4nSKE
va2T5jNiYHDpGC686uU1Gxz7hV+aHwAxXEuXs83uRHzxHKBgcSUOdRmYJ45haIHTuXCnyi/6srjK
smtX2Vj7oalnL+4IJkpJX0JaDYdJFmIunMMVwpx4LXRHriBari1cEe9D6b6E0TaO7F0Y6R8dLXti
EkVJWyfQTkGf1ZtSP7hW1Pi6LpR7lpfFWgszurMeqpfIQxbNGNc+FG7227vpeKh0aO6Pr5CwaRup
Klf7CpiUqxJrv1lDuZBdPfhkQlEg4Q+VDuGlqUXn1DJpX8JiSaoTqPt1xWjvUDgVGIeOOAcBC+XA
34MSXS2I+1rWaflVJAVb8Nii0JtvUPvPKU8d0ZQGe7U0K44RgLEjLVgKcttYj6Q7rbQWTD8xNinE
etHeVEe5tkamveGylzupbCvmZpDhGsUPUjtemdOUcjDmiH2kF2NVTb4i1HgMNjtjYxf0yOHRqbSF
GiiM9jGqMBcrLVZV5izUvQN4fwfuJRIlNl7gZ12AWHkFiyqAqwUcbasO1TVZW/RUowi1YK1P7448
Z0rLv7h57qlTTwOAACOU06Uin+c4pd4LJ/hwQiUul338Vmn5zZYxumAolFthUI7CPWFqL1R7yfkM
ekSWO6PS2D1KG+MNkHWTFNT5fUr3LDUlNkIGQmbsptB562s3Rz989G37E1VTeo6S0PPrKhxPmYxU
vHxKenTn1s5gm682y7FPm+YUas4B5NVXTHuIXWPZru12zs3U6791mQf7UIHG4cYDDT/wQ6DS143U
DbofRgCZ2i6xM0drEc9Zvu342yeBDf0nO5SKDZTW1Uni7jW6RHGQ7x9f/bsxYqfh0pHItc1OJgac
cqGV2FmNT1NlbWlJcUYqGRtowxzvxnmQLKkJAl86w7cOn/KspOCyMRlqnKmS8mEyMygojfIW6lTu
Sru1Gm/aunCGbTp0l0ij7hEaBqABKwWm4m0fKfYriWIUiOIZcM8rvSJ91XSDwefsaedO6puMZIrV
FJjJ1Zn09oyFamEyJbiOzXcYgbeR0um2BKreywxBHexrBiqZWu0fX9la4vjZBPLtIRipbfIk8qHK
fMUkRaeIp13WG95WjJr70qtgsyASVmuUHBv8fivE1ibIBkBiC88FQjt+lqTaJVjKXytlTln1fIUk
GD5IQcvIZrFPBt0nFmU9cWaswTLKWzmQt8TpHe1YGsP3ilmA6Q7NJ9fDcX3S6rDfOVm0m7x2hhW+
M8AglcV4drTCWxtNbZ/oTRIO7+IPIaLP7oguC2wbwpMJdStUJYCpzKiPqIwAygi4wI3uVhvbKw5I
Ubo9uvQfpw/7JctLs5a1wtWE9xPuoseA3oh8N01ftUaYh7Fwzk4V57ccDw3/ZoprmyH8Gx1kFLrV
q0dL4TA7CLGiLNye3Kfqnmde/pwTPgQI3vQ2mdbQBxX2t5m4zJPIWve8coLpuJ46Kz4MuWusUeGV
q3C6IL2bW3wvvaZ9hltNh9JMJ4r8Gj5S2o/2rhur6bUuw3WfQ1OMtVuuRvJMyLqOWpo5G8zE5jXW
qrsZqjfdHKAVt2LaZgj05kjnuU6iCMlET987tmsaM874BJ9VP8/7zjjM93yG1ySIsw8urRsJMg9S
KzyzqASEKMety06ClJeOyG+ivbLqXNZOec7oeqw6DxgPnpaERuD8IL/d2nmdcWmFta2a7M/YReeM
YZ/eGPSL5hc/boSKQgLkNVshE9lIe+z+FA3k6ZaTlu7Qsg5WuBbfSZT8rBxATnnynHPpD2AVmRJp
wcpko9XByFpDfV1JA+J+JYnFQiuB2KGr38bQfRky3GdWTwIdqzihGo5X+jqypiV+2UwnIiWKGNyt
aFCqQEeVxsdvCO+x7ok/Dn8eUHIAulYVPOnsBskA3TSSXIrOvvRM1XgpZX2rR/shCX+Uutkaae2T
BcIIJCnJPuJ8C+JqI5n96+Mje20xKTT/7CKAfRlMBN+lhsb0kuZdpMEahDtAglHlhb4iaR9ZDiM+
71TJqV8LDzqYmv5BFXbJG019MdhwVAKPcFA2NzI3mYUhFmjUTaWQ92VXUTfzD1GYD39Me66nVLrQ
tbUK3AyREXwFMyFYpCyAo5LZSA4O1rFkabUQqDgRyNkub0ZcWCQrc0wr9HkzDzVC5STHoUBsl/Rr
TPNBpbxCymTClXeCrWJJvJvHIN6saJIkCGt9zaTDUebaq5HAl06maD8aDlxhRkZZfiao6VoVsf7M
ksNQloS/hhH20bYQt3RJycVGFO/MyTRm44z7UHetoY1OvkU+De+zs03dLrjAdf0YqMKNzPjNi9y8
eeq0GjpD+gTeArVc1WOurBsyPV+bumEYzdRE4WOcmL1T4pS6utL4CELtPQBlOdh/TOYDtvEuPbFF
ebkSBkCbEei+eXXSZzTsfpSdVJxJNDfCjpOUQXgiHLrmDMThcmGZivYWw4smiH/aks9FzZRXBMj5
oVWT8Jze4PLapJfNSoT2U+bfBONqW67DGzsA5nOxY3xbrhbYVy4EFy9zsxeSBfZJ7+LvLeD2p0x+
9mbiQK+tleM4eUQ0muZEx3HC+il0qggyAnd5aUOGw5H6hkbZ41I1WSQbUTyXFnqspoLM2CuEKDMw
u9KydrqfQkwftHhINjR5YQQdmihMmjqBS9llcF6o17y+F0DS8up7xK6m5KR0JXz2Ot8gkK57tYPW
V+M/Dm9GlFrgm++jBbOZQCQqQRhgSC4+RUgTHz7TIkD1PDCryCKJu19yBed8YxUg0gC93z2qwKo2
ChvjSoH+GUiuVHBYiC1LamVXWmKlp1cspkC0Xml/YNGmMcKJZJOrQVHZ2qu6OXszHbH8Eq5BlKK9
LKaQirACkb+DcgpwvFOda5MM3omoNZNFx4vC9KvhmHLD4R4PUX5C9IUApPRaP7WN6CskCruzXe8F
tb7ckRnDNqh1/LyMlE/NlYvWRC8RWcSqpqgYIhNSIj1UGBx5py5TOjrhTES/Bumbu+m7u1Jv3HAf
eJZPqNfKsC9zFvH42mTOs5kEht/kyL1rS/1Nub4mBsDhuvcbK/xA4Lerw19sPogZ5LImEqfVvjlg
lfHvxKS6jBd9zoSOXm8XYzZg0QSRuS6DyvR1j8AlRmftDlkA6sSwdTZtPijLya7FXQmes0IUN52m
70lpK6aqJCLFB3xLpDE7AVYM9alV45fOIABOH3HSdkR8fJuT6SuEnWVsIOG7h6gQFjjyk520tWrf
QtGhZRQPH93o/kSIj69VS1aDnjLCejwOGB7JM7NrIKtPSl+funkQCiqDLHG1/2jRzGySWiIkmO9y
8u9RjcpnrbMNUBIEJTweH21UJFJwwdcq7zim4XjNAxINApeRRECowFJJjVsaDbdZ4N/FXn/ApJ7e
rB5XrVSS7pMRBzxTOdIHbs6NlzLkqBjpv1InLxrWN1rzJnrRlslLORB9DYePgc86BSuB2scWCwsS
d+JECxVkDXaIpRs+jzY7tPDdG1/d8YWo6OXkcgHm/0ajCuTwQVsfcprZ6ChMU/X5SJaFerSck8ag
uOoK4r+Z0SRviA+Wqpuvaq9nr09xUPUrq2RnWCIoRJ7lHRsmcnBSlxolSNfSmsAWW/TAVgB2NcPa
iJDv1X5JD876O1vuTMncrKXTWI0Y2mjAMCQLaQopJEuN8GDCX8MgKij9nDvw0u1XIUJUoJAqdMqA
RhIomaXTT8v4ZyTOimzOZTm3ZSTDiSxb1zC3JutCHOKyxhPWKpAmMfM63wi1/HoMAZx3vsOTDg1b
jCZmTX3nKploZ2b7C6G8WvS9XLZbAhNzyBvaMG2QzRNWYv7yYAHVgLb1b8lZktTvbfkFsp4hFaD3
/qiJBB2muxD2BYHSeoSIO7HKgAnkCkNcASGJge4S2/HfEpg73kLjdBJQOIcJAWq7MajbUbtyxCW+
5CI/zxtZJnyLwRwVqS/Iqi77ZxQsBfP7VEg68AjStZuC8aNtP+jsMrIuabbtOBHIPaGjPsRzE35h
1jEJAnc8dgtpvlk2frmdAts4SPOtF6IrCZ8c+zkkAqlX6YjUT7yTi5qfpVUNoVXVcsKoHboc9Vw1
1SBaVOYnevM5fRs/AxzRaVW6/jw4HdN9x7Gtyb1WGoSjgQOaE03Uu2msA7hBc3pTmgAV548t2crZ
6W9AhHap9FiB6KQI5iTe34h/ujLQcpnPJwZ1/Zdtfhrhn6whzcGPhxfZMmZVzm62M1B4isc24Zcc
7JqfM3NTXQNJanNFMb+wq6+62FtuRt6WScIGPHEVJgwb6sb9TlRS26FYptVfEjJ9JBlzorKvaD8V
SGWb8e4QvRDpg0uXZCg+gChXeDdhKtX8EnBLApz5MKPbve/Afndhobb8FrMxsERDwRRrGy55GgPF
hris/aYDIwwLUD05bl2lr1T6PmxyNqQKQHhEhUEYIIENgJOXDr9hTqkgWXdsGJhZHDwG+SlD5Hvu
fbR7upkM8EoUunWf0IRnoJKjvlqnRRJtCxcbm1V450JtxYuuoSeROHHXThy4H0H1ypTWQAx/hzKC
MrvuKIZ0MKTebmLs8ozLoH+eAFwOdb9DBz+86JNurHK6DBvA1rgyB+0z4DC8xtJsnl3DWhFh8+2S
R3MlE6fbNwPDRWnLU2OaW9j7yo6L8bmNvPSupqnJuFYc1HpI70mdqzfP8xE115vWDujothhckTu1
Ff0Cx9kQjZDcERPGdwSLOz0k153qvF7V5hTdq0lXz4oabbS4jO6Pm44dmN0ywwhToZ5sEVcH3VZK
RqOD96yRhIj+yKh+2ACzx7SD76zH68+5xy5UHSDN0vjZWoPuXiNXJwI6bvtvEfKMzsb03m+bstRI
KTd+pxYkmyObmGGZhVsAN9NJ1SYa18xOGjzvL3U8YNEfg7+tnVx6yYHKlB7Cc6/ap383lRogMwZ3
C0z+v4cfj/x7Aok8AcD/clj++wZrO2oXGuMzP9g89fPNNGTbsK+m/eOhREgy3R5fDkVMX1dP3x9P
k9iR6On/CfqmZJAZqifDsfpxDqt+H0ZieuNen06Pb9RTrZ5Arn3XUVAvId3kSN/wqaPkfS/TQd3Y
JvR3jWiS90rGz6Iy/sRDmB40i14XcZ80nTSi4PLGTj4Uu7f80oEtbDG/mTlH1QeZczmnma7GXLRb
Ue/HqPvlT/iwasV5Ky7d8JNXwU/YgZdnATW32UUZp+mqFeLXdET70XbTBrEDfsFCjz90Vv++ae6m
NL/LsQpWw9jX68FVeHtH+ux6fcuNgGATpLX008Q+IUCSTrCoLqlN25PEEjJFaV+mgWZ+CVvgvdSU
RUcYxYH4iDnkR0k3SAL7d93rfasoycdFXZF0FYOXSlxQlTubWiGsJJD6XfVSgptUcxWpYF/hgxun
VMGhpKfkKZISyKzZs2iltlvcyD+DkN0dQhzJJxGCoVAk0xFFxHSMQjrqC0Lcwi1Ge72/K3lO299F
B1AQlRDWdrnvU/IU0dLG1b7DLbJJYVxqRFk1siJRAfpsVjTUVzwzmZwVFp5oO8COXczOefAvinG2
nRWwS/Lm/MwyTqbsFJCYgblpK+GeHjdYpuho6DVJWEh2H+2gx40SxHRn3OlIrxQrVWCRkIY2wtoG
LSg0fW4b4elqXVLhCPVOM9VC/09n6fFiK6MLElTGcfJmPP7jZ2UZv6gDmc7gh+eV0YTsEyT8pikU
myaC6ayRhrlcNQg1TWka++nJqUV+RVXMwVZKnW2vcjDLRrs5momUjfLWabtriU/CJ+qelEKRl0Sk
olnQ3L9Dw3sHMFtbmlGyG9vut7AZjDetA4UlvqWJk60Bt7YrArrzZ1eZF/up+A3ne4+HwvbutcRv
Z8Zdx0f8bCfVT8ko+Sj6HMljXg9bjDGxj3es2GZxZDw3WQkcm7Qsci+4a6dobBuHEe/jbsxxeYEx
fKgqC+NQBegooqP65DbrqHFZ4/sGMhhAC92i+e8SbPUxarW3sEov2mtue7CEaC6EXpFZUfVnpUCl
OFJvtk6O8jB2ULOMzluYTwrGlEXW0bwepUBnBk0cfaZCvao6J6PTW0aLJo74IolXo96b90jrCLzD
JPEivRKxhNt37yIxaQxJOX3ZJSLjouhZkMKfxLV9PI80nMrMODkmFBu2UrihGrvtdi6xjWK+9/gu
ljyEEZ3kyPPISiOVqUn8//O6x5ePF3NgX826L3aPh/7dPH6W4hjKHiHz+v/70k7z8lUo4Hr/+8WP
Jzb6eKnCLNqUbbhxHfOTpLGJEBvSg1e9InwRMoyqdRXOJm8eg/u+vswSr8tEjEfDtWv/uFc6cta3
6MqWGQTRjFZ1CyPPvhITEjuTdSsDLdsCwZ+J0o1xt6XLaL4ek61srXsRDNln5xmaX3MlWzQGtPap
nPJbp/UzkeZnyjzvHNVei4yL0x83918qSbHXMjpK1tQK+PKpsa68T2Eq417KEyRcIohDg2A5E4UG
F3o0uHX2pzHZ1FsqiaL6dJbsAPdaS+Ot0oSy9lJiATXarIqum742NzVocvabKTIRPpEZonWpsSRZ
64+dpLMqoK2Poo7zhTdV3arBqreXCt0Xa4TQCxC+XBNwYy/s0HhHS6mso8g5otH9Q/h7sMEi4uKe
a1/0AGOt0Vnh0mNnaATSR4Sl71ytbQ9x1FRbvalPAVDwSzxjLtWpmQgWxBQ9NrT4h8G6DGZZnUq9
2QbIwjZhhSosDgVidR3VTlW+t1yi145XHXOn2kxMTj9cAx2jkSbRLuGMqpruiNPAPJqCdE5kVahK
zIHFJhbnsMk99hLJNSk5m2WHPL8qiY2ZrLBhs2PlpwAOa1kSaJLqsyKhJ2UtEi07OAdtKwuYgvQn
GrjepEsndqnrRDtnRbh/jAF9iGXT/GasvUdI5WWMOzThoIGPvUM2IRotBgVVR/k92kpNU1LpV0Ev
ym2RObuOmKVlkdWIUsOnGmUEgerer14Yzwh9izUhYMTNM8Av8H+QLdPtHKh0CdSWbW3V2l40/EA9
6I6RVLOzhSuhbvmwAO+wPTaI+NQmsROxyjC51XxSoQHZYyNhmVHHoyhYGRMlCPzHXXsIaAPM32id
lg3/v/tYdVW/f9JziPSROlkr1exeeg85EjstsRYTWh2lS77qVp9It++ahRlWMNz1gowdpIJDVimn
asQu2fS9edGluSJHifYh7rxhtIvbQIl91sj2GKtb50XDxaA9RTtUOahTWC/YtOngqMlbdbnOPxfA
xJAFYbVKorQ/aen0PbRqtyk7xoUD1JIFwmnSqUb68akg21ux0quqNF8Vw/ydqf0iia6PaeW1Jx0H
oXShidRBKo85jYsdyjSsssWzPufCGgMjL5FhO+hlSlFbysvkGRtT5MRz9ep7Pa+XjhGdMZkTvdB8
BhXr16CgO+g78rcLamI9GuhQxJfMjJ7Uzsu2fRwymy2S7WCTDgyJ4wJaVnH49zQMBvhzKaxNC8+K
3T+ZJOrYYXmvAvL/2AooyDzlNgvq9NIMjOAMLlbrVA2uoWnBolLgprQuppdaiAkJtzMeyR8K5zC8
eht3Qjl7U7zthIHYOGhfY3ajBEigOrBZ4hYh1XTG5IuVoDm4AzVEk1nb3OroKPV1DhybhBjElG0j
Dh81LK5lTcwtxWqRrlLA92wvac7ahM4rA3aUhi660zq/dpCrJ+TxJdN3LZU/zNBzJkVTGCurIiTu
q5uUFiOD+Tfvk2zP9GRNtCZ6MbQ/pUTI5WYauSWZiH09JPmmpRpyA4kLjpRTidQKEQm91Fgei9G+
B7XhzgkpGF0pCNCURUurw5cDfDxcDi22+Qnlsaw1fTN0FVV3EnmrQkvRG1GVhHNIggZlwctH3sXa
om6e4jWeDXjJRbhD4HPKHJWDKpfk9RjggWMBWKb25FvX9yut5ioeOU/5qBOpwGUd5+Ou/Rq6UT2J
0biz4y3eMjQ0hDGK+vy4W2jvTul2Z5HkGqUTcRKQbfLBa29RPFqn1EakNRnPXdlbr31j03mJS2Xj
FfqeKRvdOJyZfgzAUMcpuRRe+IGACG+1O74biUfvVdMcX+/4xNWoX+vOi1tN1iJqslPtSk5ofbhA
5DIxltDLaBHJVT0Hs5p4BGxP6jEPi3HV6pyczHBp0cfCJhc0ZR3J82tukarqDe5r0VNgM2g1Vz2t
gjwiWo52GvmT7s6iFvT1ljRLHT4ahh6cl5H9nIZOTtOh/x7D4sWSlZ+6xVeXNIzTac4u0BAus7gh
d8sEoqKmIcdOFPwlbancmvM0OnOfADEL35l20pKjHyHrRv8e0FEhvNEpzkPsysPQebfQIyZQ+SLB
UjsWlaWT7Ya+vIDANBa2hhF2uNjCsK+F4axcojXXiUkXpOtpvAwtCXdcGAaNgLRWPWu4kEq6pQ6A
iyVomB128Usfa9mmb6InzZ6+44goXXJcGh/dUpLo45bzedvGYtihY7trzd+ETcQOwgiYo4Z2WG5S
o/cDoqYhImqDrJi2rLWFGKULypLRxcgxRI9v0FaCjsVFa9w3TPLunhVl2AtlelG8EBkupmOJpR6q
P/lG+jiHpuLBVAu00436HvVTutOVTzMfDV/S61DLD7vwnEOUjM96Q9NgNOkXxbUGbJhoDZNAi6sB
ZTiDSKSlTb8nQqpamw0zggpZyLaTKRsLZ+Lc8YyTPsbOTUm4oCrBgWTHGVsYOCQm1+61qodfN66D
XTzfezw+YQbOkUs0XX10vCRDms2FOWtpRhL39t9NNX9l424jDiWgU5yUPRdVFbbXA/CVRCGayPnm
8djjKxuw8k7XMgbRQ74Xieosx14jhMUTz0qsydWgZ19elbk3g/IEsFx2aRUUFYYYd5DeJHErVXdI
NRf0HEC+jhdvQRQi9rSBq3Fmq4l9TiM1O+g54lEGK3yZB+DJLIafSOVnV0gMWAJyWodvlVYEgVgu
363zUylNPFA6b3LB5Xdvh+G9GNp4k3eyPDQOnTLRgzCOhCJOZauJ0+MrgjBZW1sORddo3zEeJG9c
97eG6uC1TujnIBso/b62kleNs8bkfDIY/v7k/P1sAoLvDt9NOxwm1xkPeQKufATFV8DvGrJOILed
H8dwPP33DNXrm72aUFHMKwwq+/Ria4tJQ4hFRza7/Hu49OorsYli//88Dv7Eoq0H4eLx6nFwMshr
hC6mUn8zZ9Fm0rzhepzHnHTHHg/bGJY3AWirdRZo9lJToA5R8an7x42nRLg0AlWlA8tnSqPgcft4
OBUFloA6pac4BdH5300+pQm9O9ak3PMKddHBAlFJve/SXTP1T48nBlbOR0cIj+o02nGSDVfd+Y13
MwlWklykx0OPm8SqjU2VohDD3ELmjO2C5WOhJQLSSwYUwAPUxkqpNiUBq1sLKQjKU/MlTyrlKG3W
4wJ02LvdEzk7GlN4GOlTvbffuHSHk+ExrAzH5yBQxCu7T7HWlOBbT7v+gBCmXBahNr65pjMwBvLs
TTXfnWzGBThjnXMAcOS1xy40FiMy5N44jS6C1P+ehVkObRUznkpeXT0iirSoJ8T0BgsVYbmIdkdc
QDVMPJhT6GvKdtkpAJGLMcg2yRRqLzhQ2ZizqTapEEL2VZc0YX/noen+EOhIloOd4zfq4FtHdrh+
PD7R59l4no20HP/Yh1a2JBIX8bNTvqm4rY5u3Pzfm7aFlBBHFnqOBGjv47vaqP7vU+BJZX5u6Azj
KZYolXnx48c0ZXExWywOLepI2ZoOLY/UvRqBhSXbKXs/ZX95zEnbw5GMVDwoos3o5OOtn28C+n8o
6dN1Z1sTKvbWunk9vhHHFjcCiH9m1tyuV4u7587uoqkjzLUdSoKxPHrltNt8Kx0Fn6bZ/QnFW1zL
4CvJh0vXZxdZw5WZgJHf9EyQ6vkm7KY8jGWgQufUkJG6anWjEUK/2EKxkQwYDRQPHcnjhiKmIcYY
x5IrRz7g+ebfd0tUzeqU9NjI//cF/30lo86PAi5i/74Blbc7e5lPSG105zIQ3ac2u1sEIh/lfI9u
R3NtM0HbnnuPZyUqq3aLLIqWS/f2P4SdSXPcyHaF/4vXzohEYl54U/NcxUGkpA1C1IB5nvHr/QF0
hN39HK83FVI3RRZRQGbee8/5jhEjW0q69sX0hpyODeYKSxtLInvdGJdCQUAxDsYNysTyGLjtbhEQ
LS+0vmp8ocOwFoUtj8y11729g8PY3EGCf3HKPLqaIacnO+paFBYwEibXvPBbp9tBU83eSji/OtUs
86cLIbou2wadSg6WgYS7rKA4RmiHQOKXm85m8jO5Drd3H5kM1bN+R344aU49yiZSSRlhu93bJNWs
YXwI194EfdxcVMKji5jUvhI/P4jfFJZyj0ojIQin/0ga/XtFv2EnJoDyOaIMwNGZdXaRnJgR90Az
Uo9qwd3NYufU11ghS8RLztBgCIaOcPVr/5D4iXMyYp6yQmZPEQczVJgc2BmontCuPzUCpERuDTwh
1TAPw8ij9gw2uliV/rmaOWtGw+2Q9nQzHOrnFWSB8ISr95segG2hoN87ZEZgZqOvWjS/mfLHByO8
x3GHbYMSfVsSxbwJ+HDXjqzNTUxT7uK7735vyUPAecKaSxL6Jz9g0/kQLHSyZtOA8JvM3Crd0567
gHFFW8a/wtrvXh1GRqSgVpj5MczJOQHbwBt2zrBEqcAZD/n4UdrR0ZNudYq6l1LX87OlsIA1ms3x
OSF8M6p3jkwRS9XOvquBPuaFQ2vNjeRJi9IXm5p4ywfeH6jfes18o7JJqYw7wpGdPP8zBDWj/Elj
iFI275JSNyScCSW2NNdNN7SoDTwGsjppaWC+1h52+bOu2zQ3MrAR/WAkZ81HYdACrGYDmqcPiFhO
Nvt+P5QnuzYJyWtZNf0+IEizokvWpc8sDuXez9ndhdaaX3KjPrZ++QGEJl8lBVwuj9Mv8yTBYU3F
PxvdmijsscFbPcK2OHqJQcqeVB+iAGOFRFiHCW0ccTTUk7/zIhYKGK2ksdvuDuIEXzUgRk1Z0HNm
E/veIPUjT5gaOuFhTJBhNTpYWcvqDi0GQ45Rw1e0GzGzcF3uCq3HfxiPB/pexQp6GcLocsw3HAep
vTcDOig72kNqM6+5NABXYAGJ6GiM6B13kMMR68javhP+AR3F1qKt1MiVtznArdEHmTeyFdW6hZKz
xTlXPQzdQrSKnX1nAsbCJcvbxOli3EbCHCe0eatGefHO67PTxMlcDl5JsAQ7WmTTjcvIrF6TW7pF
kViueS/lQe+TCyVesu46KXbdyHA1hOpVczahSxTrMLGCmh3JVFmGLtV7giNugmwov0ztiJNKTQaX
FcXs2ND6tK+plclHPcYfVUJgYFujD8mQq/Ks7eMhgXGY4DmjEjoEukvguGX5W5pjBBS4LBp2TG1m
2ow2BG40UZjTRcRuv89azjU6+kERwQ2hkYV+sEmctaia8VYzEY/sSbAgQHSm/DpMpF1TG9aoHemC
PyB3ZutKNfm+DRzq91F7KSwmy5QXHu3HaAbeI8KPIXIOhg4WSIqracXDxe0oBcIe9zHKy4cYHROF
L6mgrcbKg9QHdhATZ7QbT0Ne/zRK91veTP22+JJqiONNHCArC0aE4b4GBe6/OHada5Q173kGHcYO
wvTq24R0heqrUcf5XmGcuE4srho10rPdz16lGsVaVpEf0CSJe6Zbkh4jmVxKswbzJf09O+Oq5gz8
bZThd9xGXyhhw6sxv+SctSGfOmvNpJemK5AuE02LqhhNTFEYmuDl7FQaNMegw21ixifYMAz2Mx97
Rs93BAd+gAAOSF366d2APCAb6Z5c34aU3+sbY7R/maX8HUWuz2wvXJtu/C7MMn84PWyPIAAmO70P
DoqjRsFBooP/7PoHLJjFiZMklb1TlCsb8fWhLmmD1bnIUbdOD6axpGH7LU0heQlHcA+jxHtSTP4j
GBV2M6vmnbckpzIZFccg/Rhs8vu08uZbNf5imEJu/63TSiSmsNd9jzqlyiIgjcixqzzC/vBuq7FB
Vu3PijLEVLlf43T0kMu6utoFU6od0sb5bk6jdSrGQ6blA9XiPM6npWuYZH1EM0koL19jJ0YmjyK0
RhbWy/PUIZppZ32JFqOXhOPC54lXQQp6DjX3q4Qpc5BxviktZn4+cy9SQuuANbC4kqwzULo0+rpx
sQVnQdVjWab1PDMvwoQju1cxqEzT7ISj3z0VOgdhKfYDzdSbx/Db4Im/FXiotOwylJ46juacEkqW
80b0hjpb3c8g1YtrKWttjfQ03hhsZhvsS2rlBPY1ALN/agh3OZByRBhmUG6nljmXI7N3z6qQPo/j
t7YnCDsJ8L12gHhwSBXo9sG82W2MEiEJf6Fn6nYGR282iJiIaH1Mt5LqlCZVNMx4goDQhGZf1BaJ
WU7wp1GqQf9b5ThOcAUHAp5e7NSrcAz/pH7k7Ap/+E5lUB/nnnevzTxMq2U8lYinHGvUvm1wPHWd
2619oE6bWgufGlN+NzD4IR4rXhPs4Ze+z/boVH6GcvgBL2MvcoS+YBLVpsLPjsL6mIx2vw+6rqDo
plth21v4GvmxTuiJEulebrNAM/f1lOv0/DPg0Rm6vmLgd3LRrDJ2FD+ECPSDCC3zvZD2S2FGeFly
gkujTmuOhrSmfTfPthuUTbvUd7y7phMHipOXw+CojYe6md7ACj80pMGdbzTboY9Z55tmZlASAlSg
6qADzbifpu6mKaA/d9EmDIhMwcD0VDb1i9X3/fFAhQ2woY9f3UQDFWbzebMj7IFGxVukDVJ2P0me
dVGiLgG9r+uu9o2zndQw+7Qt3Dv7Zgrnl5NOxqpogCmWZS/WsXTevBINQFgIMgTQNPc0WZ67DP53
HnyLx767Dbihac9Na1wl2pnTnbNDj7axiHSgyVO9SsxAsFVGXIvjQ0ujameTurtNsUk6w7ubReUm
jTXGT6BDbMY/q0pNP3rfH1de/T5FyOKsOIZykXPdOvP7iENpV0dutTZ6hdc/VgB9egKHg/Z5YkzH
gM1qyVmeB7K9rq9Mt/wTYTJaaVbxu8hZBmSDvLj6oetMzpG71ztVOB1tPW5DMo4vIo9IO7YKRHJh
YB/1aldr+j2LreDGdPEDSeK0bTgJ6nEbXLzIOaoB0n+VOli5BAfB5cXw7eTh+vJ3oSbrVBHUahfF
Wy6G37A2xNrIo2Hn1GqvQqY0MS6zTasEqtI8PHgmyzL5jgwzog47g/kW9jW/DAcw1MX5bvJ/h1bT
XgddcAiVvEMz5jNF0rpP0OqqtBPnhIkK1CMgyhOLd/LL6L19Xmgco4Lsh9GpH5xCwm2EQZ3RWNaf
u5zZTBt+M/upu1dUGNI2/J0hjPrstuGFsCRik21OVJ3fE7qW3/qR6KC4MrtXWpxMiv1xZ5ujtyVR
0nyTiYnuuG7/qKiNN6lxzaqyuwqB2p56AQC5wNM3hVdM69MGFVWERQFSL1KRjZakDmoU82fE9kB/
DIaPw7XTiUQ2tcE6TKqARhNlMMQaUp1BMSIFHTfSr8VKlMg/RY7vMKu4Ij4lOS7bjVdj4nFL7bly
A7VlIH/oS98jagPmgh6Jq2ezvQNBY47F4MoKP4i2mhjIc0gkpHsTAtXEJlVTJrDEr2ynfGEvgKM4
UaoxKn/RPAM0dQSWOM6Z6/PI59RSaFQpRSUTVQfIXAbWps41zJ61pzE77A4UjAwPSBMOFOtOZXGo
rfuRTDzLfS9U1+xyMSUQvvRj0GKsQPgDEDf48EIyu6ymtDfk5GJWa8bmuVeus7XHbu+mytqiTG2v
pZuiGQcaZmcN8/35hbHmd0sl5r6PuFNn+gTLt3yJc6ThwcRiFYOJy4VT8pU1a21dxbgO6O/HQ6rW
lQl7D7MHvtmZvTxHo+4Lu3D2po5Xr7WfCV2ULwsYre7mII7YZHJr+NmOIDFzb/Ua+ruRrrcRxL8s
oNN72+2Puc/EN5lVzXlvaISmls9joo//E18FyHzTlb2+M1CVx7q17khgADVqhdc0w/ozdhrkCJTe
rdtHGysaxN1O2CHjQk/e/PLnQILEiw/7HLcO8DrginCZdM7u2AasVZbq1iaUrvPkJzRCupnHqlHn
7hsbWZ/q67syMe50wd6YKcdWxpBmMIP0XiXAXIGO3NnBUtqKWfDQnfY7tL47CS/mqac2n0VnC+HS
bmS+0TGv3En/+91UbsfmW7+UfpLxLNT1y/JVZjANO/RFxOxh+q1cQTkZx4CPh4Jzl4juC/ZtdMRt
oRRaujppzCOQbYrqulz0BePtqhoBH5wu8OG5gLBEtmAW0KzO2uLdaXW5d0M4Ll7hPbHG9sx6/G2W
6CiYbHGu4jiEXMDApyyY6VpFeWtq37rSfJ7zeXCSAa+8LxkntGrWhoARUZpevi5VUa5Bq6E+aRGE
zydQC3eqyW+3ZuWkPJ4zeyrTQBJfGmdRhHe/N6dTTeXZFgQ2CT2KrlSr+dHDKhEZbaStCWlMtuUg
5KEvbPICNQ+vSVibn6mSOmmKRiUYR8GdXuWh96blxXSZUCvtCWJ4r6JmPIXg5Xd+bJADUDTDJ6Oy
d0N3j72QThy77mX5kxfg/qisIn0aGnvrK7t75cuXm8gb+9k1xylueWlZKLI8WpVQiu6qdp7jzNVO
Lt2H1dRRzBZzHg6hIDVTSbvYeOSUto0gT5Izy5OG2YhBjSVfMINgN9MC4hVTis+UTvx5arSTLVGd
TrhOj1PlAn3CNuWwmmLZeS5dXZJAPR4HXJHNjN0MBW/NZ0IwYkVY+R6HXkiF4042qEBShe65QbiL
ADsYIf7OwUYiaiE6xjNgyx613WBgrS9dP8XIyq4SDsDgfYmU2o9+fvI8lf4Z0bPk9IQxud5sys1R
oiHSpIuNxDCije87gu2dY7fThd9wZN+FLpCt8Qxe578NbeQjiGa2O0YjgFHkjOVQmS/16Ly6cKdv
NedEXJzmucA8xJC52LQtrRLMsQMF4oj6SWDuMFIoMVLDI4uKf8OdgHwjFQ69VP65qUfhRxEmW6cw
d5qHUiYVkf35iQdh4FIIQYSX7BNuFGc3v/Dkx+AnLCEI9dZTH4CTMNw//xt2KdJ8HY4aE9KkRuRZ
avAex8DvdhPhe3Rk8nQDSM05OJhF3jjx0CYddM4nWaFn6FujcS9kNu3Don9ta3kCrM/71lFuDr30
dxGz2yvFQHUIZXls6va9YOL6G5Ta2nNX8VSChgl8wm/62Lkiohq3Sg6cg6OxfFoiOYquoffqkJO6
vEh9JI2GtKrV4MI2SmR448zK4Xr0n9lJoLd6k86G6SbHz/cv/ORNGs8loxHOlgi0XEJoTfivm6DB
JItGgE+xJtMzDaLkMJC/ZYTo8tBbJzvYCtU260eWkUqgqKuag5VN3lMPrCnFg2xOrvaDdYOhwKSP
+8kxf7eNLr7Q1AcCNF8vqMwJTWPuYaVe3DC3n2LSE4PEPypSwVaYyUrk3fjZ3cDY6mGC0IiZ/Y25
/mPewY+NDxqrcdEyCIX53BMmx9fid+kauMu5jR/L5bbzrj4sjzteYYaOcyvHZCcvmA9tPcXYGWmE
Tb8/xUuHerRwnC+T++KNbbDReqcm2gYo0mcuLR0vcnlqYe8/9zYPAUu+xpX9oLoOSP1Ddl4rw97G
hFXuYhMnTcFgi9raKg+C/31Adgy4BJbVui1QNceTuXcTfJErTUS/sDyTquHSjqAUn5DTVk5CL6Gt
p32Kqvg1BXJ8HHujuoDIBdcl5abD3IQmP33IOStsSTJddgChei78skhjw9JPvVPsUs9XtyWqzq3w
sQ22MtdknVobrfQOetWIjQjrbjNhi767tfabnw5tlesgafIAXPAG39pMY669Anagm1zp3VOc5ye/
196JlO6fRIsoJNf6H0MfBKeUzkJjv39Cko35bDWFmXvtm9E8Y8h18QAjT1B0dnbAje1H1SBij0SK
plIwmHQtQUwghvjeMg5sMh8x4ur3aaSPjXWDBDiEVGBY59W7Ugg4yyb9kjMpaWYQ/oSblZE6R2fc
z9Uq0M2ck1wZ5pc4msafjhCrdlQR8uQPHwzaPWvR+LWDb1+8ekBd3c6cMK++xLbFtFz3UWTCg4Jz
C+0KjWPp8IOiLyqHF8I/G+UuxD1yyAOGzT5ltd7Ww9OyduILYsoQRaAFdYGRZ2IcC3Dhkc1bsgqj
ZpOF5jbu3PH7EAKECjJz93mvqRbXdWoY362ZzFy0OrSbtMGH0jADncwRg5hw+8OQqe9t2EdbmBeE
LqTtCU8dhwwfJ5ecdOMU6Og/CuJAV7qgsxSF4S8utP4uDY3yjKhbDaJOQc/nKJTZHqTMMNPHBlh7
EvQCzImZ8tRTlvl4BlSVP3WHTBKOJhhLbInGQGnQGqTFN/QYdDPDiCjFweuolPNeIG2Zs58LE6hV
XfNcDIbsNr0OHsTuqjUihuFmOeW57vbJoJo7GQfRugxDB3Q1J6UUv8xytZalkIao/EgMFW3ceWXw
tBQLgmW2p3iYScdRui1mLgV9lQ5966R++jqw1n6zsIv52LnrlBug5h2CW+MoyGMd/tnlssW4yra2
fiCJt7g7kuq79fVtFtXawV5WqoqEvJKJ9a5UeHOcmSnbFTYcZNMnP8BxD7LKJg7oH2MThps00r4t
P1VTprs3tIQmPB25N0S/7VWVisAXntpC06ojWYjkwo3OT78xXvXWaZ+tjscg9AJmvIidOY0P9R1v
6gzNqG6qG4+qyKy9MZjxx1gjcgyzGH9qX2hbv02Kx5ghOApla97azvsmYGp+DHCJ0TLIfq9xM6z6
akh3AO+By8wPz0DJhDEAL2lU+usg75PnuMiJaECllZl19VR3TAC11Hp2tBGo5twZrgLMrk7mX1r0
vTdo5B9Cuu2xAFBGkxsEeFtANhntgIwuEq1joofpoHH01js27Z7D4kbZszWHEOzHcmkYUaLAmvxr
NU/icynbAymj8dmPOQpFviEOqYpy7AwcuFxKgbMw82tQQk8d6vqegb8GAsabJU5ktjVcMTNsWriO
azPSy2OqgTytIjj2yQxqnnD34ruAlpnYfIs4ReFiECZ29BWkjC5LcMfOMeSlZv8AFGm/NCaLgsqC
eV4Jgt2qNRYWaDGnMg8sDBKlgQqvcBlnw+4d3cwAsoJ0bEkT72trWjlOGV6aFLee0tI3c6yHH8sK
wPCqOA84frdtyZMxGkW3kR0C6Eax/NfR4GwIG+ff21ZyKwjr4UjN2pX0FfJxXZ9OgJRYkxWKPQLv
hg5thYVIAYN6gvs4y9JL2IQTjI0RJavfP4rZxJfhTttoTsG3cAXUpr7Mtk6MHynIq+Ea/WlYTK34
m12N7c0NM3udxWZ6ALePQZptdeViHX42zPLqIgggbFa7Gei/1hm+nh1vUTvQt16NZb8NbMra5YpX
gZFj7cf7vgRiosWwdlMmOZVOvXWlt4lhT6I5dOjPbIuqKo55Nf6ia+Ovc62riI/+BR0YLWNH2oAJ
4qdyhLv1bHRXTOdLjFIZVn6/ZrfwiAFE3fm1qXq5H4aww9NJCJ2E0YXQgBuqf57IA3uWmM52eaeG
x+fVyjrSYpdiQC9brDJAAhAKfZawgGPPNosvLPEDrf+BMwG0k8LIDjAU/HPsGByF5hRxyUK7qTm6
b5f9GP8U3wRnpTy0yFl59KgtTWTZzQ8ystUxmI/j0mwwudYC4WhhYbEcSKUduTWbxHwJSxPd1Wjy
3jV01POaB/C7krew8bprVaIpd2EBLJEEk0FpPZEGevCAiqzA/DB5oVgwVH6nQ+ZuKhdTqeArtrrW
B+ClZ0qX9C5+YQf3vOkPRiOewLxGTL86+CQh4hdcQ7RVAdwWIjVeiGzvMB1VBOMEabteCs4uiO5O
0NYXvy6R6SHIOi5Fal7riFf98KUf78u9njm4dvu+gPsTDXe6pPZ5KVGBUiMFs0gMnGOZeNK0DU3i
igQLwPy9LdgQZ6fYEvLINNTYigZzgouX5p73waYZ7Fedx+jZ6ELzihnguZJae+x07UKvtli3CO5O
EwQ49IuiPrem/1b62bYwRyzeWWtcHGV+y+2BO2I+QumEFWHM1s7QGqpzTSxgjePMN+hGghih8pEB
vNNuOGW18zCBqRCWOsKR1wM+rU5cQC+GV9h+NBIQ/6OXMzG7KDykYaUZN8TwHSrRWBwJbzHG1rwE
SVluPjsEDMFsMGi3qNHewjEFitgl9S1jvnutPKs5Dd/op+Rsaa64B5OBmUKf3lSHdh0FB4hdq0Vs
VvoNNtKHX2HYd3Al+InadA6MBRRe3rlHoYqaPJk/2UhQLPMbk+vwaPLe2WKbMRBi9dsRbIdZJeKR
KIOPxbHcdTiY9fuytE9N8zak6ZGIa+0+IPRbpxqu0mLKj41p6s8FWVBbiwh5sLOJfpK++Onk8n0K
ZfBhOox8sxZQD+qaV7QBZYP8xoKFfZdl+YXCargYaVfuPcIdoPrRJhojIC6a7Pqjqo3VWOPCHlOI
nZ8HXJGH3wTP6HtWOtMqjGvrSg8UdOhYfCtl0t+mimT6uA6Qz+tfbOLIr82YBg+MivZWJfTG2sn2
H+U5vSzbR+9Ayvlc/GNr8vb6PJpzmjq5Ln+qW1ymHY7Mgxd0xkNU+XsrVfi1RkNqD/09NpBvujgX
ySFb0rYFP5fQsXww6fzBr++p9nd8xc7kwDhrbcMz/sIDvaH80MLZOQ+BCM5UPwQ8oHLptOMwVeEz
tUD0RnggYenyzU6tQwj2TXcskt8U3VWfJKj1GGvDpTdH5A2DP6Bfa15rR4PU0pcvGFKYI+A1hWbh
92+0YLA4V/0x8gDOLPeJ8rGxN8PGKuOMMIUEEHhH2lkc+z+XUsoIq48w+7b8JLRL2ktmsCT27UsQ
TcpliRuiKzrrPc0lbUOwAhMDwcAh8yGDGVk6XGmbDdelgcBkFwgHN9sqJWTvQmLyn1JjFOerJrqN
YbGUPRQejgaBzx5gPbL+vXRIl7ZJLLqdNkzd8+fCHJBXreMsXm4uAZ80QbHflzj40ffq/lFrOD0g
akpfsU4bHHDnomh0J7XmSOJfs/YLs7WV33vUton2PWhAn5tD8cuaH8MYEdOeZAKdnbYNXmBgkBZO
mDsnLCBcHVt2UB4HE1deWprvie+Jt9HhYBHwaaI9iN27zVEUfpzyf07RmyKG59fUsITIJs6enTGm
LCUy+rAsjrJ3vHdyhd+sfEieCuLUnwCOPdV5X3+NSsbsWMD8nYbV4mvoDAjJhAzBSfXUjYjI5j0c
XfI1AoQ1LgXa/JJr9OrQbByXMlAq8ouSTO+vIhhBObnlm4MXZNlmpgjetWG0xJLGOTEEn3EfjiHJ
jy5gvXjN1k1C9GNjku/MmqEQBeR2Cb1Imso85UP9ovzF/yA1PF4Y7rqiPP/vS5GSWCAZdJ1Rgt5R
pSj6FEF8IblM28dWxuI8ApwFIrpxPAaXy8ZYjULdOI1Xh1R31Tpllveb+C6AZWMFbrwmENcPYCc6
jNUvMjdCBstBtY9cPjJ8MP1Jybm+qlHV5m7IRJ8eF+WTka9tElHtuTNtn2GDuXu9aU5dEApIlGS8
ZZwhtpPMGFsVmBNCWcT7zKAHkecc/r25rRr1Zk57qn0kjqX2nct3s1DRrZRVNA/aW/ldVi1vb/DD
79kEmUx06BBpMrPe6M1zVFXXqp+mO7BuwLwJvvEQldSJaabxyr7jbVwdyXHrmvRV5niwufSxpubg
z1HYlhzrgwXNhIYIVpHct4ZD3WP5KJKuObeTE2xmOyem2gHydEZeArq4jyoX7bqzaJNyr8Vf2uTk
LvFFWDmB9kQ2FKHCwGwDedbvxHQs8r743OFFhhS2sWqcokr7vdxMtQUBLup4/kzZVU9ZF/1MKFE3
Ok04FgT9PfYI+ZovLTvrJtJl8HUENhXo41fWs0NgVtHaj6X5Akb9NQFDcKJ9V72gIfVOy82XWmCt
yiJ5i5WpoKuj1dOEa+6rCJkVSmGS0n9ZcXKACYGhcbjOrcLPiQSeWTiPuR8c68rQNl7HSTiMp+ZG
xOqTo+fxUfM7mz3e8a+GA/4G0K1rgk3rSKBdW5gsAG/o9SqN6vRqeEh6IN9cwz73j8vHUAkE3+ag
XZigMZd2dE4HFSGolMrrUDO8vexTb71EtBUhBzRaCK/woew9DohgbTUmbi8qR9uw5UHiCwmCJn2u
J+ZUYS6ffCuzfkmrurU6qJSGBtyGc+eaSk09Ygd9V55zyI2oc/0hFq8FQ/pVNiCugJ16jQvnUeod
LcaQFtjSS4VxGGQPox6C7Zh1v4BYzRjNhhimAEcUMqoeuTXRbGnSPfU5VTvwvxiZmVRfvMSLdvyS
pJHM38OR614ncdPr9C/UIL/ilC4yEvgJ3AZ3pwwFnV239S9LPffZWSi/5yS6PVcGWUGzjV2k6rw0
XXUOwHPz0+7N2euT/aGx2aJC193r2JMfsNxky6loWR2FQUhtr9BuLf8ttks6Lon1NJX2+5KQbCR+
eXRi7JIggHcUA28Mox0uom7faMOBx6ighC9/VaFD9Ewq5cxE/BbDI3xvKUpxU44npHtnDLjZwyI6
5qGx2S8/b3JA8hJsXW68TPYPS5oh0iQCDQCb02RrSeGxojF8JiT7YakAU2Hq8mnVsypX1htphc3W
H7t8j/qiXxEa8RWpPG6mkX1+eaLN0ryWOtlhYrppWmv98rz0CfN1y6ZPE7iwzoXd6e/5lD1jAYZ1
29sdMxJwYFHcoGOPsvJojtFH3OTpUYMnc2s8NE7sHkd8p6BtJd0P4gU3vtn8kXTknh3chqs61jUS
auhELR/h8rPMjsgCj+riEtiyuyx/MixcdZ8dTws9N3aZ+p5YI/osRfu3zLRX2CreNedox7rEyGH5
ChMJXpzAzXB8Kv+Q/DdEVzhFw2baiw49OtDy8Obz4O5JAEAxNS9oVhL/mNBhLXFSE/ELZR2T3YdE
+KuNbmnO9KCGVFl9WN5yygDo0FsnaYTT7vPx9GcOfgV/tUi7eL0s7yiaCoKc/fL8mbSLBNO4hPnv
yg6cbxIP8a5AKK+IlAEtFO/6SEWnLh1e0np4MzhSLmVMlozTrRMoy6ud35bUoHLQL0GXT5Qx/DlV
zEvj9wQs8xVR0Eevozn9PKYULrHzyg37RyZ5Xqwm+xorpOxWSN0oItiEy/EVU6/LkcDudk3yogvC
KcoZ47U8cRnlML542vRj9dQxEDiPxvgzxLT9wMZkP9JkCo+1ocE9jocfhUyuoFaYK2jEaXCranQ4
eTFxkt/ydqDudVeqs9SXyZGPz93ecNRFhyXTUeze6syonizulLVyiNJYmuZGgna8Z6MMU+dM+ntO
5wa2B+Gt1v3fR3mqOWn1/0bKSuXapmmZ0pDgQdji/xrkGejpkEdhBe3WRXgmHRvEN4lku7ChcW6T
WH/OEAps7TL86tOLmg2A3Q6FFrJBwmTiugrulUA43EfRY0Ia4agvucq2FIDFjj5UdI5FGJ3rtPuH
qPL/940znbMoiXQyPFz7r29carU3pFqBqKuwWTcHYnlj38WSQ34kWRdigzX1l3InOq7Y74gkKjVF
2hbkvlUqwCmSxvylVs5zUqUsZ9NdpIG1R32q5mjjl+Q6qMz/h4utzZnff7nYlmbaLlnUhmObEoPD
X98zqAFi5EU8CwnQMYzuTwRw4dYGNLMOW3y/PugyojPA0hBnnb1EERsEetGzI6xbKyz9nzLK/57i
Ki3C3jUDYJElUcUac4b5zx8snn79X/+h/SeyNlIWebY2PumFliKeNoUP2boIF0EHXfCIoDZnt0Gi
Ib7mtefv3UKL9rXS4EgJ9+ToQuz0EZz5v78r9TmP+68XSjdsXUlTWbSypfa3fGA0fJPfwlvdGFr5
px5K/dT1IoFNyHm11axLH81CEMFgT+/NDpx2WG4ZeH5Ny/TFMj3jpvBwaNzzZ1D6G5JMWIEtuNlD
FL+JCb406gztDEYPrwqAelN0Eng0dVIdA/wJRXQJPSM/Ll0XM1LmPwToGv9yI3DDGratNBZNV5na
324EMdAMhQgfb836pKIUGl73tXGounGwMVL1QTokGWGxFD/TS6ExVqmPzIFtDl4oV7whgXsyfY2M
0HtuAvv3oJQkS2wkZXGaTAKXfndO79+b+cXwDvmAEW5wXzIHQsRUpJs+IcFRZkVxqAxSdcsMJQ9U
G1RCuQcHoiaxzjGRnsMAA+g+XoI0Puiqsi62NTdHXJqYVRld/v2Hrv7lbtSlzjBesxxHR9wk/5Zu
jQTCTPXJwagcZthv01jfSoTStB01UJYOCcvN29J+Q0zr7Bz2KZLF6LzN+3YSXPukv/e9XeOrzqad
0Q9AO5VMj1ZB0yUS2+UBKtuOBxyecBpkv5cB3T/8En9PtuaRsqTB4NFwdMnmpv31kfIxJY3tQN6n
knT8l2cqCIcfKnbaAwPUbVoW78vuKbDvrkwnEpuiYvKVmEnzktoS+2o9ktg1l89JEnzPI//q2LSf
l+nJNz9txov0kmaTGy7Cw9j7rrSyeJa+sfv3v4k2L6D/9xlkVZAACZTDcFLxvPxtgYX5aenj6Fdb
1fub5ZbMArxkc7jlLEdyGVzYGDh+GRXRVYThUrt3OVknEKxyTJWn2jC/cf4mVURvxBZ81ds/vMF5
dfr7G4QUiwzDcHXTUH+7XwRgCq+pAvb10R3Xsuy9YwDyh/6YQHjbMkUbdPMVX3B5IlQivoc8Tz7k
XPFaNpDDvLH4Dkfw+1i3hIob/hXzhPNPQef/8qBbpGE5POPc2UTL//126LvBRGFNo+azAkR5iCAl
8ByEEhXNNhdkq0EINdqbiv1ycIvjNIfZ6BHOOy9ETMehTf5DwPm/bEPKQjJhUshrvCuJceqv92gX
6iXlky+3dCBxPvhds0VYp/03Y+fV3LaWpuu/0rXv0YMcpmb3BYNESZRESaQDb1CyLSLnjF9/ng/e
Z9rW7rLnxmVJDMDCCl94w2YSlTalDLZ2mH+jHKPfzU5xchX9E8p1+roye2qrLqCiXz9I/f2D5HoI
5HER11zXsz313ZqhBTXppdqq24hy6WrgFduIdtvsPepBNFyNJD2byKpSuPN5if2HM32vE5FyQGbR
4ruiH79EumPvgIHoN3pVCZ8jCm8yoELjhNFXVaoFNOWIZD//ws6Bm0tvjc+IhPrXtgrBxqVQ/ptD
zHm/Fcht6cRlumpaqqOZcsj9cLqCAVAqtYVwPkzN7djZQovG1pA68BhifRjoySaZSmAvY6Ns2BL7
G1pw4yHxdMwCuq3fKd7rFKOptmx63UStD3OACtdn24D4lT/kGRyZ26xIkDSn/I76DgBkMy9OgQUp
srSwp6EPNqDHUFMVJ2dQnnsoP6pXIE+YoXutqOAPKFZcLf3AxkHxaJpDLKhny3hgc1BXtlu0K2Dw
COUJmoOu72UpTadVg5aoAsUlH5Cr8wHcApXZYp6A5p10Dp0QJJ+Iueg9VoCuHhDEk7TAIBnTO8sp
d4hqDHfNbH7WIPStyiimaJwAkLDHb1oaFdxcjlMQBiYLzqqgw0l+T0dRzeBiQiJuSZ3q4konJkZF
3ipvfzMp/75ymT6qaUuwZoPmfDcp8ywuqqhWrQ0kUuPGdQawfUiW8MtPaAcXq56jct00WrtxpQxS
OBxFqucAD1rEjzE8dLHWjMpqpXfY8oKVX5M5W3sLiVcFqQbwi95Vk09PIUjo30y9Zev7cWvUbQSg
2Hp0YIkeqttycz9MvTpn5TcpnEKku5h1bgC9IDfLDX3R4atV99OuKuNb0ymjawqd+yauHkyqI6es
5DddTehT5METNrjDo1VrcDDCci8aEim1nGvPqMedYjxBfCo/g7DQVp4ZcIzJGktTda+FsXZdl5Vz
s2wbv34uS2j0461xwJqezsnqGJZnGs67hMUsVCdsfR2J9cygD1KJxy1kDdLPaL7LcRpfZ/g63CBX
7rxUuX9nRfr97FUb9PjcL0FLe8ALleyqE4piDynzd3nJ+9CV00jH5s4z2e1d3XDeha45uxX2Y6G3
4WVgftNKWFC5sP76bIUcn/4AfOa5hAx9Qw6Ip45l3LReAgoHmFuLHEGGVHbdbewsd68bL4GqHUQR
TSJth0rRhPtCfP/rITXeb1Sqbdhou5kc9A6SY0s0/sNsmYoi76iRwhCLOu96qSXCBAw2E05+e8Iy
AsdhDTZ8PDate7vsRh6gwgf4FqtlN/Dt9MXPPXVf92qIWDSaFez4+rEfsq2LFvYnRw1u1dDuAdZa
3X4ptLqxGz+EWh08mCa2vA0ehknoXS3+5mEDfd73dOBt+AzdYSmCYxyIUE1L/d88L0fW8c/ziZuH
h8dRqJlUAt9FEXma055vLG5eyr+kuP1WQ+GB3cYfUT4Pq4yIIQivitAraAMC8ggMxHtqLVCvVas8
UZ3p2hUCKoiiSXWOZrh7BcEQNoamAs2CrLO1NP9zqINPLqa437uVgnOoL3A9C25hrCbz+SrJkOlM
5/YLnVl9l2njy9JAMAETIrnQo1RLYLkZhukzh9Zd4YunTTEVNwTxn2NBTmsxCHIEpeMrUbp/gLfz
uOzqhaOgHZf6n7DLhWNQBgihq5jnZQNmWzQQ1Q2yDOaDOo1fst58VAVt6beIi19NYTXcuWbiUvcE
2DR6VbQmHVf3et66H8ISgp5m7C1tyG7noIaHYLozmSTavfrQ/247/vtj0k0yZk8jf7ZNVX0XswCG
NBxqv+YmMaeNVSEEDGLhy9zY+V2ZUimjhps/Lyvft1qkPoECbWsER0LBYaeIDwFFBTQwxoIiDnZu
lka7GW/YKwvBAqpP6hEPk9dfL6z/uFdppk5qzQFCQvAuhM7NMXSgqJkbH7DMBKj8eVaKHajVDxGl
aLzskPwpZ+ShXdOGw2JfzFIdRTpnXZKI+xmxYhKNcrvRw28u7X3MJdsoE57h9Lwl7fr5hGh7Xy06
DfaF3RDaGemnvDF52qC50D22hk/Pkxu6q9K1jacs8fWNwSFzO8S0GYCZKbAoMhRM3UR7iPzGvS1R
WnpwY/M3KaEmi+/nxamZtihBWCY1Kvf9Oab3g242Bqr+CXHBAZo0kvM5hvJo2t5EPS08aXXO8Oqp
C7oa+r8U6XdehUQMGo6rBesXg2TuUB7U9Gy8UnUEXbU2c29+PZzG34eT6gnYbhi1Eiu472I9jZKl
2hcTTCT8xjAnb8cKjizwURLe3ZC1R9VVdmHXYr+pII1eeONHnCXK6yDMx11rPuZ2N127bRp+Rs12
5yhac6zR1rmP+taiisnvTT1U1m2fxMBjmqs8xHBhNBtrH432qxLbHtVN+5R0FQZ/DkZ50Uj7owZA
QzA3uit/dJOXQNFvc3Li9UIryJPI/l3O+Ldqom0QxXuG46mmaVhLiv/DSQIgM66srrLRP2Kyj7pz
3atJdB3MEDnUzKxvXRe6zDRbPdfgeLtSVz/ZqKLdekyo3zyTpUj08+ShumKiHmNqKgn5+0hBdeIu
VmrN3lRZg5pjLUg78IJXdW3hAWX0Dn6bDXO/b1NCdNfZtVni4XEVJjdFmWXfU8H/+jr+d/CGEng6
BUXe/Ot/+PlrUaKAjAvJux//dR99xdi7uLT/I2/735f9/KZ/Xb8VD6/ZW/PLFx0p1RTZ+5f89LF8
+19Xt3ltX3/6YZu3UTs9dW/19PzWdGm7XAL3Ia/8v/7xH2/Lpxyn8u3PP74WHbAKPi2IivyPv/50
8+3PPyRw/q8fP/6vv8kt/vkHxM7X5h9Xb3Xx9v5Nb69N++cfiv1PIDs2aapGLEvqJ7W04W35k/NP
gIPsXy6rztXJsFiVeVG34Z9/2Po/DTkrPE4LShdswH/8oym65U+a/AmqgIX9AcmvZ/7x/y/vp6f4
76f6j7zLDsgKt1RF7Z/zBPYlDkROJK6R7cnx3Hfxg92biW2b2I821QwigZCoQdCRWnT7USlIuwAD
eGDkq63htE96REO/zyd8E9ixihJxG5S2kQShxDJaE632zEwI1dGpRGpQrVNKb+WhhB0GqWR8jccK
qHVQbgMTvcJqqleANsYr4AT4yrvq1WwHDyjvrKruDXzj09Qkl3Bw985Io6b2snvF4G2A+A7YQbor
w65Xbe0dPXSpViiwTqto7G/A8pyRlrrNVPMjoqo3Ot7akWbAfaBmvQgzu/FMTh5+blXMw/0gP2tJ
cdawHtjIp0XTV6OpfxOiEkH/dBIswyxZmONSDXZ5pBLD/rCz5HVkpOBgjTUS0Pigeal0UFBhKFXc
aW0cYTwfV19natdGiNqgM+PxUOUX06e/TIJ0lLGIPQY3chh0r8hv1Ur/mHuMLFTiaY1bJBSEo1Mp
W6O27tspxDTGmxiYEhP7LKNHx/uQsEam3UvWcxaWm5k6yqZ2H+uqA2ob8vgtOAR+5hPCy1WWSvo1
nT8iHnYE/3yJe//YRc5JQ5FjMKEohR2aqu0nvQ1OfuUCxoEAuY1wk4KCeUqsAx2oHmTqDMd9LFeY
tiaIGUGR9AJklaxg2GgAClZZiF6C0dOVy33loS7Ja7pAv9esc10gahf7sCxd99VToPsSYa909O/g
9qC5P3YZ9g/tdI0xKNWZXYj2XQIMa6V47rHueLAz6Gv5j5mr+WrAfANManJjjPawa9zsI7AMOoAx
91LbI5x8q7smHUfMyUzPOgotQNTnW78qnlu6/hsvaT8PlnvuigBt1OKxG/KDxdigDfZm5O4xx7dE
H4tjMzAfmRENVEyK/ujGwF3JGB8Xfhqnzo28uFEgFc0ciRAgZgR2neOIzQjYo8OyqmB6nfFxQ110
RNGIBrMdX9TKPxalZ66RGVt3HtL2gJDXrhuB6DKDi93zbD3omqvcgwGrtOiHCvKUWSbzGumUg56i
NocyBcpB2EqkwxdrcprVFEETAAC2m83igvgeA6EGlykHZ9YZp1rupkvYCShSRm79EeUJtAwC59ou
TXpW/nPWJOcIj0MK1/5aVZ15pWjcN4C7T0gL3HsNQwu6E+hWsu8wIoWF/kye9UnxXxob5Zk4Uy9y
A0pEU8SEFbBqA6zXIG8NZlxu6cKBxGqCS0VhdGW03QtwVHzkUvyATLO4arA5TyNd304WxScUFOAQ
0HlWADJ2/XBfBcXLMvd7naExwJ0jrXU1GeWdG2qvy90BkD//cAj8tcv+uKsu8dK/z25Z7palLeUX
07Z0BCF+Xu6moqDb1BU6XPP4xhlALORB/uq5GWw9xTiNhb53sD1NwulqAvKrD6q+ikfkGqPcPYDR
DHC1il8J1wRDq5BB4Z9X+DO6V3OHi3rxbD2r2DKuyiRBYRtRc4fk1UJNIe7BVUJrM/C2cTTtrTX5
SrV2D/KqBC0g0jIdsgYCtBHcbc//mnnhFroT66Ocp7XXZ48jDpszzUTUTvpg3KPDtu/K7DVUQCIo
MGBjF8m8JHsF7D2AHXkj3DvNqX7UQ/FpR9d5agv0C9wefjWQm5XW73zRQ3HUHNd11GhmDDZC7m/m
uhSw9qvciW7ka/TBx5u7+WbK/dYOcoHEzd+AxIv+gdy9DRX8149KW1Kv98/KcCggUG+i6mS+S80Y
Nj2aI2qPQamfPO5LhgkxqH3p483iuKchBD1UaOcU1DPch+yqamZAM8V0r5bjUV6NwZZCtT7JVx4+
eJ4K/bzWz9EAaz11aJ1XbFCa+qY4yavtuFtNMV+DnCHvBX0z4hC+0moVPrbz1KBxbxTmCf5JDnyC
JVflX0YFe45CYS8vXjUL0gdeVS+YLb06AGLXmpO9toZzo9bOZzLFDhVsRg9hJgViDXYwI87OSIc1
qFitHJ8BJNDwYWLeDDlDCiVNX2m6fmrCdlU4/QHi4kF3udPlL3NUPFl5c5gNfY/zeIiyk4AIsd0Y
bDwRkTbMIcHD0gR/gDUqXraFdgCaKrKb28pqriwzztnXeFk32Ad9mmho4aeYODAsQTLZcgdqjHuu
j8uhHSDbElYnDCJoKc1QTVTEQYg3pnVu6V+cgSkPbHyGYZNAGPX8ZDcjj2WZCBYlZfK5TpPfJJrO
z5nR95UsOYGmGeTAf0vc1U6JpA6urQ2HAzqPENZxUXFxD/PMGNlYy7oG81udUOcIEORHtf9qWXQF
czrgyC39mt60dkrZAIpE3S9/1CJWYRvzsOzi1OIDTQV+j+LLq7yyy2n1j1P2qqR8hRTsVrqJLslA
UadLX8vWPMHSOEWDdzBq51BYCItgiXCINZexTBisTuFZywUUk3bqdXVvhExQeDQcmrlTrMEXXM1D
hXII39T2p6RqiaWQWVwpuXuLvzzvm9YlbFYELcZdbvRAUaMbB0zBqvCgp8MQvqFZCeOrF/8gPkTj
n97nHxShtxGFiWUTUIySMly3C9nWbPF5ZvPDhPX06zXs/aeH5CBTY0p87Wj6u6LqlCsNd1Lr69ju
3a3i48duaA+tlh96J39tnOKVTK1APgWgJvJHa81kPtIfyhqwCjw/lrWRvsrOLK/X5hLlZqxmkXfH
rBkprVU0uF9AdG1m3KZWFiXITc4bAgjkCCeDXP+IUsOz53f8kWVpY/6NHRXPQPGTz0WFGRnPSjZ8
UKgsSAsCE7aNiYYXZrPzIfLJ6BYR7yrs4ZR41qmT3bPVzEPri3Yt+d90PVXtfWTXOxo2bEFypnT0
Rvpho7NhhAMbBpDVE7TbfY5WUj7EJ5fdTLNY5egtb/KE7lSZsmdPzYBfnIIYa4o0szWsq4Kdxld4
unnUn1H5RRMg6O/RlkZ9Z3JxEFCTzwMJKCnEnTw/aKoH2bCdYga13ZUrZBRPNWfdWLCdI41WbFq9
36eudaoDVL6eqp4J+OunTn33b0G1RVGFNUq52nRpD/18yjKAweBpdEtVszjMbXFWq+zczOXBzIoD
icupDqGT9UpBNJfty17Z2uXJMmcAnPne78rDFJZoVCK5FW8slahhrAFZVFV78qMbJPUupZ6VWwc4
s9a1L8QsyMNnwXSNs9A2CG8LtX2Nq3yv2OmBc54IzHuGoTITyxS218BTImipuAK3iC95HVzQDyGK
xvkJz2hUBjbcFO5yWohzU+StHLMGCkj7pQ0Hjy1TiTEaxt3RgLzqdQVUWhREfcijquuDL1jiMr38
kIzetY7liuKkT21gQjxsHo2WbMi8KZRYhW3kustJYvqYmaY5/TSVblZnwu6h13/WrWIfIdm3RKym
xyiUA8LPPd5pNsXFTWEhbkGtAN8WwntwJ9ra7TAzIlwdzfoaWcqT0oL9Vz7CyN+FMDnNGvMqoKMO
jGAVHDVVLswluTE0b92Vno/73O/s2wmNz1XlBNsBMZw19lnAlZVT2F0jHAL1nY58XEWYaNn4fnBV
fk82YeRokJXjVyVX6JgEiDOpiG2N3IqLDNC6qdGuhd+5VgwoWCZBM0dZSdgX8mnQ20g6RQ4gRN5v
9o+ORmRaIC5loA27XfIK2pk7q3f2ycRJA6gcT4O0eFFAXaszgLlI38m0kZlUSZQ56sw55p5b5md7
JEZ2pY7e4grsW8kFyhQ470Tr13Fz7APnNu6CexjLO5rU+wx2GAbCd4WLOZufnFHwvrQ0FwFCard1
En7U5JrHoPmU2dZNF+fX7RR9VVpIddhHr7yIQAq9AVjI8RkjRARZSEOWTHsWXaxpIuWznevp4k2I
XigJFPLMJraftlEzfU78+WYww0fkSC52BNkOLB9SxPEzeRia+ZLKi4Fg0jJTZtQTdwZWzGR8XBIK
iMex+WLH8NkRmxs2MWU6DqjBWRGK87SxSRvsc5pl59p2jqZi7iS693m+2GaSbSj3efSNPtHBZtQU
M92ntGwrhpR6V7H2ugv+0Bd8gFTE3z/FbfYRvMFxmQ/YVVxZ6Hbil5ySgsyHzs3Og8T1kUNSI4/G
GLIPFfIXaytMULLDILBtnQRqJAs5gtdrBmesvC4RUPh1l1nPQxd/bGvueZCHDYp6lU7aJ0lplvkm
qfcYFy+jyBXKyyR3g/SEqblF/bvYh0l0Thv3yNl71FNGxrrq9Pw5MuMdwjjgjJglCLaSdVfhM/Wo
9RgBBM7BBa6or/KN5QcH/NhmQAhhpdpf+ka7GH6zC2LeWGXkr7K7OC2vl/w7NPE6mmY0zOSmPai4
kQ1RAm2vvL1SjOQDAi7HwofoTsq/bBGzA224SfPzKDc4YmU4OShj1Rxqo9G9RA7yE4GHF2XgwcCk
mWppJNlLMplEyUtLTYrn6h37KD2j9EVyjUb/yigsxEW/lk3zQeuLg1Ko1ICcj0VwF+XNJ/k6ZGEO
VHK3o4ulIWnzMYCdhRhIBXyRhYK2+GXgo4PO0lYFIpxbzxl3MaqMJY168gbuzw2ArI+qcoit4dEu
5YeWX+PpQXgbXNxJOdb4E+OVWK7KzKdKHLsc4MqL1IAq0v4K9UoQBKfl9j1mOcwrIiQju4sTvFjp
e2kZ02zkNF5X8nTrObxIRShRqbTAGsRxEiD+9JwIPijVqJmgsNsI08Wc8nMZFYeurg7WdIsJxQF1
nW0Ked7x8kPTU3ZCs1JmrExLpQYWH6UXpWQxUt3bOSn6jk3JN/EZzOIE5ULNSU9SxMGkHn/JXP3Y
V1aygczg4BZuHEIE08cSKH0CQnej98rFsqfHVC5VNzj8g775hgShXF0jlRc3cnbgvXk4rb79Noqk
fOejWIxSxIM989gLhezbAEG7wZkHSdhpPasMklurXwvHuB8aVd9G+JEowY625sYDKXXXoktpl1I1
4JH6sknL5CjsLYU+SEU8GNk7Ii05D53GmVGaO09neLvIO8qcnDgjZMY04kxozTCLB8o1yVn/Yg1l
vBQyloesY5YCwzD4TYX/HUjvezjvgRY2cLyhhWS/K3fiVFf7s9rqIgzFGa6CYan6HvYaSlzj2vAg
AMnRPVESUIfknGW4PsK0uEblzN0si7IroGn63Yc6SLK1Z7XRthywBKDcgzdATPpK/WJOOOSr6wnK
2+9uYGnovktXbeznPNWhIYdF4rum3GzpJq7hpKuqPu/B14OpxENa0dWTiYNmmZKLKSkarUl9rMan
WSPHsGZywWBw8ZxukOMIpdAg0Whhq1socBuJRH2ICL76Gncq+s2wOFbdCLvbmMejBJSpHcNcjROU
RElcgkCxVyy4zRI3zho8KSbpwRjda797mNXpPvZIQbVhQPTJJiBcEpmceFHqM5XVPlkVZYkSj0Vi
I0aSnFsjSl0yYcmnI3qcSPnxDzDTjWmw6kfdOCXQXX3kd7yB9uJcErFHROJWTPDq4kha9KbQ2KoX
1Q1fgoHYVW+KG2t0oOtpxTohAajcB6cNbyhBUQUkPp9j+L+peglK4SmuWoXGvWF0lxSVic6+nu1h
IgyoP009CYNlIx7o4JFAGYnLH9oo5vY2INNhRdBOHhXzJOWBye9fFOODVF2Wmo1mISysdd9YmdyV
zdcuKYfrIv0L3npVS/RdYPJFZcp9KPyGKA+JdbSib70cY9UG6aJtUcUnFIL19jlNxjsZJKdtt1Zm
H4S7YNUhm0AGa4eMpbWgZDo3Pi0UEMNYV5g9YWmIwQF7ExXfwNpJmtlS05m0DN6ns+QmymicokA7
Rd19MOWnoPA/V+5jQ4yD1I2kBloJ9k+hpGy3IrE53GO6fiwgAWwHW4Fjdax4kJZevKJ/d904+aNk
CArkygJj9aYqruTnYXQf3Jwy7kBNB49u7pkJ0icPpfWxyGBHWsw9IkNs2HPrAFbnJVRpgfUMeBOn
+wTP9KVuoUi24kfMmlTl2YCQOwUBoi3k8US7klgbUOikvrKkpmN/hLUPPsxmrOFyr4IifaM2Cuch
Lw4mSVuxZIiSxkaYOU+9eT1mxd3AtBO8GuwNSneyLmLTusEy7TeQp6WX/n5ZQ09wHUAcHvLW7zYm
1RgCyuexvpZi7RJkpkj7uab2vXZMPehbPTo3OjHt0pfpzeHe7e2HQFcf3U7/HiMPQ5Zs7P6ubIj5
8c7bL3tp8TGitbSaO+cWjtwOjCEF9B7rvzG5wKPcG8OIepq6quXUkA06a8d94UOrw+diN3rmWQ7Q
XydvUIz/nrzREREWgYeCmae+azkXRp8lQWjzzRL+JfG3PnSuTImWLQ5TR477pfhfh/6x57Kbydyh
lXWOu+gi0bUcrZJUQWrFHHM76C9Ql4kZCexR7znIQKHvf4ugyE2dVgeygkMVBJiI2mvph6DqdoWO
kQ6yIdCuRfsrn24lEpXxXwJNa2tV3b0XEG+izXAE00ouWWPAO/M1HiqnVql+Dax0L9mkYcmIh/AJ
veo5tbNDiNx7Am4NVvY19nslkHT/iAShAa7X8iwqrTTRYdaY93FrPdpTjEQZBJAlaSyAV63iL2iZ
kIXm/feuWoreWR/r5+WPgPNw4MjJ5Dhb0djayxXLbXFohOuxTq8Lm9JMZfUc4SOHPnvMQxgUyD8S
4pgRbrc1evyIsiAc1rCPWcbzGEiOUJfwrhCLyAkQUR26jaA2y3G+BOQQPCwsuNiBnZiaMFrMKN1s
0AtwaTrYmwyZ+SVXy8jakWxp6EvnuCIr0aWhWIduJcxQJ3WpReLNWM3ONVrtlGqIqWkieSt8c3pw
nkwBlE9fnBGJEfD9q04jWFdgeFlKeBu1AVQCGmZ2g2sP+Oo7WSwSG0va4GFGNpX3OhFGgERbkX2R
k1zybwv5DuSIgAERWCyJTBZwrMi1IaSXbKRNFNN4WCHMlzzZHf7E1LtxbatTqJvVboGII/fJm+VR
F06+juyMCmhu3lWzdYntJ7+NJgqWfKqnM1fJaHTaOEsrzRYnZDjGnzMThzqTUFMSZVT2nyg87ajR
D5u5IphaIgyJAdV5RgZ1XA9++NWXpo7dB9cQxzdBqByXLH1JQL3n0irv8K2G5x9cualyN0XFyW+4
zALRKib9A/bHshYa397J7A17vsbXh1PW7/79OVpm7m27/oyF4C7wJGPmmRgz84llg+/eW5Ct9Q6f
hLI/WuMeeunRYF1+z5B5qUMqxyz5ROg0SztpaWL1VYkxa3qQz5LsNGS/mXJrnVf2o2FUUIXsAdtw
tCWxSBnW9mDdlLZy2wTsTxIrtlRyuhTBEXTl0zk80586pIrUWRg/CTvDuEyulmjUdQg2Xbcwr1LP
eADFyUZgjFjKOQgTOuROgL1CrPu6KQePVlTXasA6nGTIlyxJURHqM9xvko7KVysxIxjJUHUJWDpb
H5WttIlV4M74xnOusk3KTlHavLAJ+4NNXSSQRTPVzadcxXNRguOMDWrJmpYMAsNGz9roFRVI+Mv9
917wsh3bYz1fseEzfBMy6VUSXmdSt5HiQkwMb1btgx9pG3B6X3rnC3wwsiPsGUmqc56zL+WOJ0q/
vAMrJ+nfJSSlMkbDNOyoZpwlB28BAWJRxqOqwkdkI+5Tso/AiC4JG1Y+5V/yMnspdJQJGvW5jqyI
xehHu6U3LjmVyYTgSJRuxJI4aZn+2ewIpyQtg+ZzN8NjkUajpEOKW7w6QKOXoezQ8N5abX+93C1S
GwTTsk6N4YVA4M30a5YH96rOzYuXP1cRSc1SUMm19HHW0RKoIWHnrUWK4ODvuKwGpazXFVUHKVks
jxJNVGotsXrXT/5BNjoUPnej6a7B9Vx+fX4tJeWfzmvTclRQHfT5XLp970vOXS2/NQhnYf8zA5gz
tjM9N2N2LfWFeTDYfU3tpIY7YEpeWj+hLL0zJhDk6OovVZalZCDbnjymOosf/WBejc42r+r7sEgu
Xpb+5tC1/tOZ65JewuewHNqB787cjGYGQv0TLLSMdR6mB21mf4VMQfKiKTQKq69Op6xzc0aE5mJ7
2X48CoqjdsydLQVSe6lg+scaLYlV2qF+hiaN3nO6cQYtNRo5X5fNXH6D0OdNpEwPpcojMtXuzk67
myp3djY4L9mVlvOr9WIEeMivIiikuzSJNm2uPcpyUxIEUpzqMdXp5gaudZQtYEnOHbmarEKlKDNu
luxrWWax4dwCGcHLGAsZjy/99VM3pZHw01OHAAloB3oU7AjSyHe9wgizA5S7WOqtbp4saNgl0JSu
IFGRlhCKqp+87LNr2SREMTEZBXFbOm62niP512+W3o9gNMqgvVIlmpz0F5xIX/oA67iaZgz+ACQ9
ON8u+YAibVPpNIidwZIzSXtB+kQEoHOafJO+QdTRt23GpgCL0+8qbaJ5kegnOpD6qkCfb2WGQMWl
1+c2BL+/HhFD4tKfRgRkIwBk8OKe5dL3lin3A7BlHnBsd5ReW/v+lN4Y1nU0I/xLFrDvCrZGWhjQ
XpSjn0ygXXAvKp3x6Xs9V0pj6MSh2Gju5Ygg94JpgRoESO8tUkI71CeO6hSxtbglWhFASJBGo7n5
wGG04ASGwMI80Xyp2/4Bi5Nw1UkEGKYEKcid+DBuZmmS6yP9Y7pHv5kMmjzsd7fuqNwx1wN0EsTg
z7ceqbWlFZOHJ+YQf9GU6kgPlMJOsUk72M7AiVe9Q+vF8g5NN14jC/2cBJwJVoi17WyHVwG2JL9+
Gpr3M3yf+gbbku7ye5pQnkPp8OdrijsOTReFmnXUZ2cvKfZL+CEVddcY131DliyVVQEgIXh7WcK8
pU492sGjFzz3ZfupiEAiSZm1mOyjMVWHCOpZP5h7qYhIsXPWUXV293AdifsMikGVkiJLj0P892g5
jS5aH26CfF7jBnqjjgvkxZcHLm+fXKB99pclCFuimAXY1IPupBK78UvEKoidWnIOTwqOsvnIL9zO
oufrt6RgDRvWEr7ZYJlS6B2ryPSPbUthUXObe09xHsCHp+sxoe6Z4XPRYaRTk8dKXpTGyI6aNSUL
9mi5JYm3lh0qirob2OpUc+bvJdcljOly2WqMRt8uX7n0UyQKa4qrQEMERkJIYOfnuY/p5lD96qUq
reAn67jq6wIdSpX2MBeYv3A0BDPZgrRZait+IkQCO0vUpHnD5xg0S0IERrdOuwsgoHuDvYv18BNq
Ozdl769zb9xZScPx6qJyi8IGQ2TLg1qKlzmhpUBZoOAewlC9Qcx+bUsZbRo40bvRONv2jhboTmvR
vcINd7PUVHUgf52PalkpHQ3aiVLiddaSw6DweDGC4mJZyT4kB0An+rFT+nUL8muZNKE0HlIj/DCF
zZ2U85OEOkqD35aaXYDRP+uuiVMM4b3UWU0V+YK0eiipUUu7Z4lwJiN5MyPze7F6SKES+l4OZDhj
oMw16rAXc2C9K2r8ioApbndLbCvnSeX792E5RMyECtIk1a0lgc1mZE5VCvmQJZkOgharJhznrZs+
/AsG55APhNIxqBDKAY32m3a0qUoN7t3OQCda00BHw5/TFm7qD5sildLUNCmKr2UfjGOssDjifb5e
onRJTiQNkN6LlZDUDLcWTRJdQSJHQeMnzPdTmhxC5smIwEjCz9LJ6trXKvCekO06j1K9ly2z0mj/
wQ+spXEkTQspJ8takcaUJMl4Cj9i+UI7VHpMpmav6EHW6xHA8aZVn0K/hnrAB7XbNC7fZOYM9Km6
+UUKt9gkXKRxKleA8cQRRKdsp8u6zVmo4vQrLc3vebcdfunqAGaeDe9uwS2GMMNR1UkwIaBq3aCG
vwXW+5ogY4GSZnbG5xs206htynbeMSdyi+a4YBZ7CjnLf4LpUdGCz1NUn01qAOtylMpAfpZZnJkA
9AKSWA164pI6S66C5hLtIUdZJnq55MAEJAnIBs+v8A1j41iePLabMH7LF48W9apKyUk/vFEBJnyX
PoHk+7LEXaM8NOydUwrEasL5W7CCQxGfZXMKQhSuwF0um5Q8tS6nEBo5W6O6x6zoqNnRLp3Tp96Z
9K1kS9jlZMuMgGK1Y1K/aF0Py0Y7qgOqztJbW1LLZUtE3QycFU5ChZeenRJSvx6/JI3sWPJCxe1u
exDwK12l1yrhbZg8oJaGkpH7ELNUJZheNmOIDjtw5vtMQigqZ2QuyU2QUpZ/oV1Hp4XOhOTIeha/
ukq4klzZo6m1tBJxYm5WTpi+sPByIsq1I6mX3LyOy9sKaSa5Fd/B0Gh5PdTyR9NgF5O03XGDM6hn
/nTXKM2j4rE1fm9GV7TxWBjY1AEGwXGQsYsVaUiwrTFOcuwssGNt0h4j7J6/p5PLCC3tBUkk41h5
03qLEi8iNJX0A5kXMpV71X+uPbR2071cHKYZBwfBUeqf8R1F4Q8u7RlZIgaQRHtUN2WufS0H7k3A
Ay1NunLa12bwsgCGk2YxskANPO25pVTuS+W1Q4EzL2uh1ykd4MygPMtFD61zquue0o71Ga2S88Qx
C26IA9KKaLcV5rNUGdRhFWbq138HQY6L262vfP1eA7ECZ+Xdy+WnSC+sl3G10q0GyuJqybpAhO3H
gAUwWUeg1gvMOpnj+9ZUrr93DOmnSL8lcdMns+630eBjCJQRtBNb4ctnAW+dXeWuGtGlp9iyzCiN
ZvpM5iGNWelg4Yb6V+eyxcpJU+ObsiKBkTawJMmCjvA7o6MIVW0FnLzkdLbRPmFDWju3kkTLgSBt
Inm9WhITENHPnLdDfKz9EE8EAKExVTF9NFHUlyNdUl6ZzNJedHl4uNFhbkUxDQu6iA5raZdnqUos
OXvQxmc5anOpzU/R9Rw/JM24mXE6Eu1chLNZOU3+Ymbd/dTPJ6KlbYznpVbTKm2BC/OhkrfJB8c1
X9piOsReLWeXdK5t1JBBxY+o43JtMnC+TOEl01xKEB2eGobOuxYU96iXn+zqxTW/UUV6zYvkKui9
u2+WVVl4IpHP5rOx653/x9yZ7caNbNv2i3jALti8JpnMXk1Ksmy/EJYb9mSQwf7r76BqA2c35+6D
jftygYLKrrLkTCYZsWKtOcf0QxPj587YlPRTPn7MMz+4hwqc82wDu32V/MDN1y8l8yXHoVHGvYEh
hleZ1SRkTzp5l7yy3sd3308ssVsvAqwSz473XH0qwrcRrRzTX+TVSMmP3HZ2RXG0XcuCp68q7FdD
846f1ed/ZBH5n30d/+AW+X9zkfz/aBGh8P+/W0Si7kf9M8N695fd5NNTwjf8ZQ/x/wsFgW9j0kbD
RBd8M2b9zR0i/suwsIVgDdExgDiGhXPjb+4QYfyX7um0zjl9CAPYCMKov7lDbNwhwkM+YGOJxWTs
OP+JO+RfjjhMIzxXt4CC4F60XW8T3v1dIUPsIqwtCbq+rKblOKKc38fM0nbdaKZX8pTSaykg7jZw
Ml5YveeJNfgTiO31EN7ddV0e5kVO1wb66396/HIxR4GA2OAe7Cv/SlCqNNmrRgHoqKSFkABLqYj7
JzgyOpFvbBqIJIkJmKwc+tjqcnIctWPdIZ73F1bcUUfc1A+UtkkO4OLvPuKnv0q9vxeA/5OhjkvF
QQwiEVQIf/vH5cP7+wvXtCIDpYgExZfrvMMEyP6yjh2RFERELt+mXk8fcsuvkK3OS5hIzX4piPCp
xdsox+Zh6JjkznakeZWBsPscYzF6a+KsCV2jbU9Wm1v07VVygjNKZuCUDsQXTHRQFl0dSjsJXA3W
mTUDudTowYxrDWl3rLDsGtK/WhvU+fMLMR4+mGidtLotYvPfX4R/QrBsFwHZLJMdE/cFCut/1udZ
zeDEfWKhf/38q/VEP1lNOE9rA0OGvOyO4p20z1eAp9ablxsXA+rgSZ/K9fT5bioFuvQzuqbI4zQS
qXH/969Q8KD8Q6HuOqbNY2LY4PWhGzg8mH//MWWD4+ZIYxHFjGLTM20GcsaIt0TaKyaPzo6ky5hb
93oubQpfqjTK/UisWFCKArQHYiGqR8yjhMqQNaks4qLmYbnUxSJe0qz68DvnsSRuwe6y7tT5i3sT
Gh1xRF53AgEPyQTpGhI2Wm+Y5I+kkuKzEGWYK9h9KXJb2AYrs9ENL6EbJLZKVzLI683TJw3QmJMg
2Tzdbboi4K7Hxx6nlqdbWRQT5xmCJMrvmPPTI1jEjdtvhsoaKuIDIIr+L5fynzW4XMqtC2TDmzBx
pv2L5YFo8mpymPSmafeLc2F/VwKaocrQg66LcV6keIprJLldl1o7G9H7oyzUH1wt0+PgKPp+PXE4
lY/SLe6Ya+hNR1Ss/53vxYuwLB3g5PQDFoG6GbMivG8kCCyZ0JA3nq3dGhSu//1xTBaXyM/Lmozw
OX2ZTciuTjcQna49lvGEHjrbyNf7chWkEsw2xSrTudFqv60u+NFB4U1b5xjCnzR7WE1tFhX1SbcI
5nAdsHojhHlKnBfoyoil5kw+pKr+5ZfzW+nNxjkR0C3//fU1//FWxXrvQRJzHdb7/9lBBlyZrNGe
gUUC1qzIKZripIyfBxER3SYvowKLKyp9z+a+3A2r/z4v2Ttqrls9Sy1Ski4gUQPXXhUG0VnJ+FCb
FtG4hKjMGtRtXXCmbOT/8rKF7/3LC8f4qJu8dKba9Jydf246Y1DyZ9Jy0YPk5JPPjrXrev9hns3n
trBs3EL0KChmzUPjqRAoJF7g9QFGHyH3PfBFm8RQzJXXRRoo0PxAxGN1k+InfaHsxqGaqKHGRWs6
rSSu+u4NRq7NzFCDZi6Njy6BMinmxQ6d1PyTbuvPCs1znsq962KmWQ1DA0pdHIp6wo8IMDespQ86
tyVrL6WzGueyhalvXBvIoJehHF5Tjf5YB7h6bcQdDsTbJq8wC+17q68OBFrTC+cuf+t6/ZDI9mzh
TaiIMUWRZHGKqh4GuRfTsu/S3NplaXd39eKWpZ4MDdu92MqEAWyhIlb3tJqeJV3sYIF+bTqqDDlX
Y+3xPso8504rX4o0edfiOTRQ9ZBotKP5TzcAEYcquhfXeEEkUweO78YBEZ94boaBA2j+XDnjj4Zp
RdUTFsJuwS0xgxT7M06Z/cXgeO5WBupLUApEMz2RgYPFRc/8QI61dZoyzv1jI/pbV/dzBFeZdOVG
1SS/3LiL87soHqEK9+tTDK4nrAzhS+whjtwbNS+CxcsINS1zg87x4pWYV7LB0Ig/mYQVS0/7MVU6
ZJluITd9MR9z8kv/+iJM/fMU+sjJqzm6Y7V+NX15dslgwEpu2mcb+HnoI/G8qzSf9oOfykd3SfID
s0ZxNRrlH+sWzx4TncM0QGYVmDOeoLlpeGhKheJ2/ZOWnvdr8vPAKHmYHDCxGx3y8wvxCWhCNhxT
EieBZYzxdQSSBHmwJkKIHwARQca4Y9Jtp2jSaSfnwv5tF+8SxnBKyqY8FfOS/JJx+S1H0f09E0Be
ica0v8RVNiP2gF4OuSIkns25DnatHnSdJmZtVIzyNOST0sc3Fp+N0sZ2qI8M3+T8YGx0zoqnt1yt
C9Hj41Ov9cMr2QF702nt96KVUZb0mGYyqz20Gv0uzfW/qGVyD3a3dnvZpil2lhmLZi+eO9GvjyNw
tz6ZmwdklHgmgHGFTocczDK9EwGh3sZ+WAI4R2ShoTiIhkWatOFhvKbcQ6QxJT9md+tBteYzXpL8
ybKEChJt9M/AWsjl67s/n79TuSc5cm3/YyOV1JN9RmXDKIpQCO381xdTe2itpEpZO4B3pdsz3mYy
O5du/Tw02ZNZVGR9mEN7bW0d2SXpK+9+/FDO2OF12aPz89dzI/z+sVeOEzRxg2BvrpeInu7IjT0n
4KzGqQtcpFzXv75glw5SK2hzTISNi3Bs6G///UWBhjqOTcqxsOXDGVV8AIc1fY2VTseWlxJkdWqe
tbGNibRJLQaA9nhxTQRwdGafc503iA96OJnlEJ9c3/6SGc9a1v92KwRoc1Y8E5fWPbpV61xEYePF
So2r0RrmD2eMmjkdP7LWi7HCrjis7C2EpLP04iqlLc52zhax/Q7cXfxXXsRgiUjLRwXUOjOu+Shu
n5mQPdGKKuv7U1bohP8VS0IQ2doihWjMo+GjGajwhVGX4TKFW99k6QtIpZnxoL18lSueKCxiHCo/
UTC6PqhD1W14dKPoz4YHpAl+cYg1Jycbfp3unxk1SW+TtTKEWunLb3o//TY6BftsUo+pRZFliJqi
19TLMzF1bHCyMp/xv57l3PV3gA/twekO/myqe6GFuur9O9jge23ZUJf9pn8iUbR/6hYGa0RRxcfc
r30UI3lCPDQQWDs3zgb+/2Bdqp8NtcN1zslWwXVICMtZRwy36c9xno1Z9lWIvEZ8PQWz7RLN4k5J
+rXc0reizurrVzECfFuthkHF9tuiKjhxrJ5795fs9zjw6VUr2QzVnJw8RlT6KJfL55cBruZfGDWr
99ewrobmimCnx6jcqTBx/fZg+0sdjuQnEStvjz1ZOgQSkjL2gxqhuTFfo0CFCMwqSn6QM9X6kTiq
JABJP95Nd2nOnd3LHdP68a7lSUUvtXwfhTPcYaUNd7fixJHZGJm0kdjF0Sac4DPtFAJ8smtzknh0
auYLLpAZCSvbtT/U+SXTbEaM2vbLz99//sqra8aKRrGfmyF5KicQdZ+EuFgVTI3t985qxx+gffq9
R6I0rOBgSjrzKqRNkmVGwHtFzRXG8A+OVkuZzNMBw74w6qCjKomktW78vMqIPqVgcblM124pukPi
LOS7biXzujm4SnOhQTPvR4TkNwo0YoAGfABx7T5rBMY9b13ebaf79VeqayIxVHhbKxlto6twGoPl
757XkXGz3aYHw+zrfTtJ6y1tYPOU9bC34lI9+gQFGKIFKF5OOFe8+jpi2CebYjxrbdVcTb1mgV2m
aje1af0atyRcGxnVWtKncZQwcQg0RFgIKK2WSM9wgel010SNW2ZfsbYz2OoyHu30de2aK1vaeM+x
GR6QU3X4Hr1nOccpwKWpPqWwtBlfWMNh8teHTuryGRvhRTnDcM0qZ7/mifwG1vpMDr1ljm9LTbaN
PXtd1HuiipqmZSf2rPLBXV0CxiC6RWm/kK24pDeexuae1L97aTjvhb3Wocl84YnsPJgBla5eNMHw
CJb8L11MXfT5xyuo6efE2aoPNX0MOO+vYAzbF8TDG6VyvPp91r0MFcRbtGEhp7ImGrzmWaeSDocp
/+2tDN4G+zHP1/mx7WHcO5zs2VXkUilSMcxf1tSkr5aYxn1q20HSDuKslvGhGzsmbYb0bm7JvLMj
kxiz9bUEWx8lk/uN5Lx+J02I4H09PtU0YS6r1FF5NfWhtLq7zUZ6pkSZHlALp7ghi6sOJhgWAuM8
IJKokq3AzF5yO8hT+zsDjwTAvMffmVEiyrXPIjJLrYnAh8blhDgT/JhXVXbTfUrTsrtNaV68Lf14
U2PzrAyNh2VSK4uFFc1QjKDTFV9yIxFXRVMAlxKJk0KZL05uES4WqwvXjq575MyMs/Kyv7T2kp0l
qat55I5SP8TLcrNyMjtRpFQ7Ik8+fH5OkoxMJhDPIfPgU4OeMA9a1LdjgAFtkrF2Q3ewB2Y5B+5Q
jVenc/N91s/LfpXLo+NRMNurFtZ67hztwY4Gt6+PSpBSMLVxNCtxxhiQsjT488OQ3LPBiCPT1yhi
a5LCalO7SMubDw35FiUtTKmS59KtpoB2qKLe6/aYT+ZkJN5t/oNNzYrG8hzr6dWwyKZqKO7CpdBD
fyV7IC7wQurL8l0v9PxugU9UqEmaO70Ll+QOywzMhpcypNNzu6J8l5j7+0JGPYk6ZyfbajZijLcZ
VDoRDAapKdI6cw67S5vptMdF2NGFCPGyoumb4xen1nwyOI0okU0fOv7wXdS+G4iq/D0s8N6cJnuY
Kcy6eagj007anV+Hmeygi/Y6gqPy1+rLEOgabmhrfSWXtTm2jTeG84j0DpMXyWDldVgKhKjclu7C
3e6ls4N/ZXo1BtXshf/NZW/ZdZk0g9S1PQz0zXtephO+BQ3qAnEaTdG5xIR97yx/4j3EOfvhNxoC
u7icNBRGqorWcvntLwjmp0lH4Gt8EZU7IZDKukuqyduge8+QBxDBWrE8lnl1SwqfiDXjzSWfNpwa
ER9alT/mhiv2men8GVhE9qk5Yv7uqNYW4xswAaKeVf41WzSEJo0YokWuZ8vT4sjG9hQiJTq3Tj9t
R+qRueaEU/Ln5HQPRMtWj7iqGOx6B+o6GPq1/l1/G7jvj/4Eu58BKBNvZUV6mnDHtuv1Fo9mCLbR
CwdXZSDlnMdBzM3VWwBS2vkKGnU5KqeN97DiyN/OEnGejXq/4Iqg0cQRquiDUooiGtN23qe9dTcW
DmgFcjoSqLb6vRYsl/1pYty9Rby5gVvW+kNOqq4y5KvwxzZyWutBSKi8JQycYeR2BiipOBst+7I2
aJDWyyVJkFC7LPU6MgC8cfjLluV3nhUHk3S6k93boDJkxSbiEx1mtdaupZjMLQ1o9+K9ZZX9tMwS
MMiwWY0bn9HshHixxSmsKvIQXl2TOJu0N78nDfOAtk0d5rEsp8lCe0ghSFsMsGY4xQqsAEd9nVDc
O4SyJhwxy1Viq+TdQmoPpKW8q18VI2fcvAtHkStK/XNVjcOhkngOtNh/8Uk0wgFCKmmBUBNrp7/3
qo9pxTKhki0LJaXbiEduhxx4OG1nolxrUUrrLh9+zkNSaAG9bC2avHTjP3AL+yxHmLRjJp9s3k4S
33NUcRenbeOdkPOxG1n/00FvDq6v/YCeUQY1aBEfFdSlVBaCK39aA5q+fwjtJmNSF82ln7XALbwr
2JWV3cC6xIkdP9fSeaao0k2t+QHl7nkbmJtN+b427nOuHPTHs0hCXK416RJUI55Vh2tu1zdV0j/G
Ir5BYjlMrWI9rK1HDxMbQzq2Pxt/YmvkQMU9uezI6WiCOu4g/BJJwBx4KG6OT0wCZZDV+HBWq0FS
LJfzMe3nny3sVhaE9lS4iQpXWdmh8h5EXmFNGOtfCA/vCSS7Xb1SYjvWRkBtKtpZvPIAyxwhlAbJ
9C1ef0tXDIO4rGlsBkbTXBu1skTURR56eUWEIP2I2Em7sCB2CIwoP8lxJ0AA7c3IYx2MYHEpxsIm
L5jPTHSk3Vm6QDEliLbtkvps9eIbTYFmZ67flTEXh1Irh6hPCNEyXfzSwj8lKq7AtazDvl6roxRx
ca8xhcnhvSA8OaimRkXeKp49kLocn0sEtGYtQs+MOd8KEoJki4A3NhiVTQkAkRTiGb1G7LOzIYNa
5xpUqqJfb2T5nlH1riSrGQ2LPQZEEuxrbVqCyZuxlmXlASsa4wCUOZ23dORgdHwGS/YVqUM6jvID
Rz3PrUaW8Gi04JYaP5JU6PO8VifNUicPKc6ohUUifi9Z1QZiwJ+NBtgrTw1oWXBNL+6acoSZYC4b
BK/ZVrWEkuT4Np3M04CHBexhIHCzBMzPD7lO/TqkazC12bjzFn/LgLEPJo2FuyuX5wTZOSHrDJIr
hyUBF64I15i1bMr26UBYmt3OQVqQa+RNTAZEy1bk6c0erfga9I1lBYli73a0/lQoziyyIfqC+h7v
8jzgH5TOXq87Dx9jnB7x4p0MmpeOQxzpNiWB3BOf85GUayAzb5PhRp1aOzR7ljzoaVsAhmrgPGGV
RKVw69QBuYuKpoqrTnZNyKFAXWgNOTe62d3IQgqKB11EQRPb1jc0ZEpChDG/Lz4bPHm0L+7ANN0C
MMq9mIWLdLPQ01e2FNO5rsj6Qt1CV9oZVEbFYC57mFSXyeCpgHMaGWUnWE8byLTZCIV0uys3iOLe
s0ckDOPFNsvvdab6qKk1XoFouFVa+0aoaFiNjEo854VsMTtiPD/wwMGsAoNsqnWfim1Bo9dvmyqc
LJjGXdWrIH93RPqha+4QZllPrraLJbb9ApaTEIaxlnsOSaFY+ITF6hrHBOGnRrRtqcU3m/0hwqp/
9PrJJUByZMcUdbPPhf5h0voKWyCse+VsZR05yTu8+y9wLSOKU2eXE7iK/ZqzAznWGIZLz0IGWey7
qV8D1ATjbs6W0GZ1YPFPOGvNM61TwnGUayRhP9fdrqrbq5ebb9jdtwBf4EnF5Na3Csf8MtRmaGhD
wwbkagSascZ5NgbQaRkuJEAVwZYGyRt0tSC22FOrLNl7ucKuVxh6VOh8jza+WX7en1M8E6lYjf1k
KEItKo66xCpTz0Ix4/uPisTWrJjwy5n5eMbdhuuOsprRe/OgdCzARGqNzKA2+2mjrXtiPfeVnjxQ
6dMOZG6OOCOma9hkQcXCN63shL04YgVaIikJ/XNSxd8A1wNCAamFC6616UmXdFdQB5FMUotntcyP
qVecMwGdSGomNLsIjbh2KM3UBaJk35x4uDDbECxphTp4mUSzYWcz8ZA6sDJn3UL+0j3H2Vff8Fb6
aewl3Eptqx2YAXZhCzoccsSqzprVcLjA8cPykzjnukQM3OMECpDm1BdDrjX8cHzOQ8IC2E3+EZ1b
d5wGCCx2PoQGmv4oNeN5nzcese9650dlMqPyyMuz3bffIH+kN6zbp0KkJ5gdzSHTUvM2FxCI4UOe
O1K/EqP91s/EVBm9VpBfX/HQ6xU+TOPMMXL5YnW2CJF4YpPneEm87bRTY6I9cbzMjgWhv5GtQDWM
7t7VEuPBrEFK+gvmIWfz2xnl0wy7ap3Bv6r+T+KAIumd9EGYSTiI6UMT3QOHg1AHMIGhEeZgH+Kf
+6F0rIKdZz1QaMC3aSK/vxEJ/lW18ocLCms3R84Ui92q9nnq/pwX/pNVVkfPWU7eADZ1YaV2mteh
FT+pxu4FZ0829rF0fuOYT5kMfJPc4Mqy914yflEiRsFCUHtbETeLl4cz+1y/MpkyQOEQwzctLUo4
SHtl7H7Ll8LddQbnY5H/Hqr8vrTm1ciJeasf8Ifvx6WkreznDGCBY0h6kw6yIftDjQbT1iRH0hE3
9Gvr+/LTnXmeqnJ+R6/jBJQMr73i2CJI5F6Q5nKKX0LTqcKcumznVLzNwjd+pfZMP9F4pQXGfcc6
PlbtnsTJOpg0QsehOXzL84WwPMUm1AMpXZbBCEZXxiFNk7bQ3/qGEEKhbw9G9mg/YVmU5zhukCmV
8UhYafnauz1JQc+keVLZTh3QHz8XUe6N4hS3+ktZ1F9KF4t6OcuHriBYoPMyYqhyjhWD1ll4NJQd
JnH/E2LQFzfDoESTadv8bNaVEYh20d2ECSrWGJzIwoLARjIyQzEsFQ1aie1aNOdJpYQ1j8YfP3OM
reGyoqkK3UlFBXNAhUyYqV3BWNt2B7rfCUvHmOx73xEQHu0Pah2osOkH46S9NXn2o/tTia3T4vT2
KaUtHy5ZsW8YvxCFRF2qudv+mj8MVLGnfGJ0WLO7YATbDMwlpXnpz/FDVjW/+zU+EXNwI1Moyifx
pad/zuuRHRrXycEkvgVf6IRbp6IPcIdCq0zNZq+zgD3LNhZh+rTozXAroRocWr63X8yId0tkbGOE
etZ+Jy8yXCZPPerKxO5rl7/R+xMVXvyIOZ5SnM9fJefTTalPFwN5wT5WdoVYEOS2Dwwi7zOyUemF
k4vLobyxSHVczAWQUay9x1YRuRb4JUCK2Vk407s9jRffXSCXNGkWpQUt4JZQyQWtdrR5C4JcQEDs
mRxf1fjGXp6QBOdFGIULt/8AYffmzHZx12vOV0lSfGnVNB1W80vt5fojROqSWrVjk1RckzKdU045
cxa5iFdYJYYvacvxFY7GI91s9FnpD7ujnzp0BSTbFMgcUwi3bjkTxVMWMufmJkPOdwV4Tkg66PVx
72T99KHjirU24WGZYDKsu/QlNnlwlMzHHdfbe3Hd8pfykEC0JalCZXxxihX9ITzo5mzSVtzpvXud
zfzrvFi0g7sXArP1EOle1GSt9mQDOdupgTLcXuK7Mofx0jX1vTEZAPjKq4MCaTFPabCM1XRO5/lg
Gz3Hf0UmXtI0VaTJZqFQnzgJFuRTrksetoIby3JtlMtNevYdwtUqY3oYXf3sDG9usyHmi1XsbMdj
8Ux8OgsexdLYh32HAJAVK49aWiregFiESXfYsvzasSSJR/se21+tRGZH0yYKaoGmuZJr3LpzvMN8
uJWJINF8/08P8h2VIMnCtfsA+jG5oBWYNsPztalLi+CzmzUM53bQkap5WKhRQ6rO3cvYi4iv2Elm
fjvH5ehRuQmeZBjsbrpVzPGfhLbMZLLPjz1OUo2VRVCp6sZzNYqvjb1uNHx7DhTh3NogJAVATqVO
+ywm0XgxOnDXz3Hjm/vcYBHiw70vJDZQvOTfHJfan1fsB2NccyHuTQG2BiHSV1vRt3RuRobNn/Rh
emUWXay1PnotAlmMboKWxBSZvfde6P3Psu2+FJ5EBaHUQdE6CmbPVIcpw5VY5uGc9VWYxQj+qpHq
ZCYobxzzVydWd2pSopGxsbS6iKOeeV2Exanezk9WgXHDNEeqOItJ3zSZ+zqva8oRDzJPh2rDtNwx
NHOSXip7aEjdgIQgepugW4kGaiis6TGRUN+tfOXjWvC5k06Q1yy6M0HZV0vlD00Nql5f3GAmy3E3
z7INGfbuClqrkLAlFsSdPcVjkCC8jUq9DRf/PU3dZzf2jWNDS4K2xJDTmG0oMnO8vv4UX3AXvaDb
SED6M6kkBvMVfF4VAgZG6rB0e99myGf0qRlkDQSG0oJRhX6I59cGtaTckLdZhjrL/M2gsadtVsZC
0WmcvGZ+krU6JHN8X93NPNpWEdZMxD20q30jW981GPUIZOj5GSrFat15d6W53x2z/8PS4AYskjCI
aGnt/Mr4StAcjcK+LvZ5fjFc5sqEdFiZSStJJ/TWOKQarQBnsQssr8O3ch2JJWnjR2ANVb74Vxqh
eNnsNQ4btisbUFIcr+fsw5SlcZACyulo4gXV9HjfzsnzwJJI3gA5IG4JA6Lfji6Ofko9qlcmoqiy
GRg7UEsXszqTonwsRfYnsdiFddJ8p9iYgilndco4is1p7xxXqbB2zzz8bTWiAIYnx6mDWUr8NJnx
BzZcfec2tNFqB0lAmazLIVHT91yv98PEtM8TbX8u1+KilrLaO9wO5O/M52a1zfMWmnbI4wKNqHNw
3YQiZYHYkZo/CP/jQdOJaXdiI6DjNyUNMACF4Y5XsvQ/Ee6N9CV8Qdt3eEt5MoRBleeai4kTE1Zz
2BTie8lk+ktatU+tqoYd1hH7kNO43JNC54eDNSK60Z1DMeML9V0WmsI1H5LG2Grjb8LS6tP4FPdF
fljocQHs6V6p+G02apCzjXK6wCG56SSJR2HANPPDau0h0f3HQszqQCyjy1lyn1Q+SjH8m0yWcI7T
MrA0bJK9DaSjvbguSvzt3/NKDha3Tth13bvWlpzEbNnjOWNwN1b9Gc+PcwCh8SLS/LkoKpeSieko
U5b95EmIyX4PB/Gy0pL3Ko+hWJOjtcgZpcP4DeEkK85BjRP0uArOqnqngqovA+EQeA8IQGeIysOb
R+uknZp2/SGakSBnnaKdgHk8SQkuj6+FYg5M3Cwn+nb0byWHR8NJfqZSsQdqMxlWyA8y9r1w6Iws
Yood7/zUQ8Albe5IsAyz/Zsjd6gMOvi0QhrtuXW+QuEkciFG5dEPq3ick/Lg2Fx0PYsjvxM0zZyX
tKIh5Liy2W/yQ78nClUf2MkX5CDK0157/Ip7z29G2ARE+HFCrUNZdr9l2dJKAyGYJUwVfTrS/PGv
Ru81eKC19bCxCfcELVM+ZOCEmPeeuldZpPh5pX8qyq7DAbfZxwrBYvJjLDGfzfYU1COMMPSKhMU7
PG20MPeoleddoVLUGvXsHETa3pCzadfJ+9qqNrmaRUfvA51TULTDYzmh4/CdX5Wq3bPbqR+J/5I2
yNNRw3rnsnP0m9CrL2vHfZkJb0KfkY4P5Lc/px0dDqUP+tfcrL5owjyWUjYHv2fiK59ActAjb6aV
XOHmV0HScuu8Kw1JCqAgy/aIgpLrRS8E0APO6enwkQgSg5YY3V6W8isVZ78qINx+l0MLciQH8/HC
/rOlIPahXrBWZ6oLxGL/6VIvPaXlmhB4oAetLwNNZGixhDjObVPuk2F66vQ437lOtUburBlHv4sv
cpi6k13PjDJRAFjise4X7cdS0CLzEuqpohLJMyTAzGO5Z0Csn4suG89pl8R7a573Q+9eTNc/V4Ox
a0YTYYSt3p2a3jEI70Aj9BrtXiSrxorqIbMIzGshNKS1g3OUjjDC/DXS7ZHAXk+vnw0kOjuDAGog
7FNPx0mLCLteogIv2N5O/RvMNbZ1LVnDjCQCpdx2N9Radqq9by0jxku/uHhFOV5JAlnDJm/2zqr9
KfPsyVjSw8SNHemtOubkKQOxbXk21nJP+8zakdeU7lZTtCfm9dgG1pmL6CHkazZ0x0UW83eWKy8Y
S/O59lv2gaIoorIRFqQnz0T5hlGm7HmpfYSh8DiJDIuhQxlg6bR7seuy6VDTKkIrgmXGoVCZc0Qn
AYLu25I7r4tffiwGZFdnEDeLTh4WJw+1FD3iYNy6slpBGBAXdna9/pSK5U2HN90xmiuSjL64B6jO
26sapWSZax+1kafEnTtMYjnSpa1PVbB4in7UGUoRiojSlTzo83OKh5C5sXmAH/AjW71HICIVLZqE
bi1mGnNo7o093NSAf9rSiXIfSzqnjv4xz/nT0mh6OHHiQw/NcVC35BbVmYWxPtxWmzo08bsHXdMv
ej6c3ZSoLc03wSCI+AGl1N1Kk0NTOJRdzvp14INuUggL/ld3O8t2mMC1YWdrlnurnTELEW10obEd
VdEafun79QEqEXE/9KTMqXvT1rMa0i8sEyAbOnPfM0I81wroiOiJpp91FivcEcHU3WzbP5czY1sS
itnGlltvyG8Eul6zEp4fA79XTJc12ZLdZVhy/+QU7q/WztHDGRS6Fb1yAvZcPUAgolCGDe+OuXBS
bdl/88yDu9nNSPJIHDATazzVOm3xrNDw5zj+AUUoqmjNvgtxLd04IVoupvkrh2OjqiNcYtYkZFtH
zr9BjNYMg5EF8MTZbPQLGSpMSdqdDYlG6OXR6/wfFGfrbnKkz5SkQmxE0QUkjH0ADL6MKttlrKdF
mg3uqIPxtxts83fpZNox69AXdv63qd20Z1vnFMF6vbc5PWHzYUtQTCkpElDtDexTrvbUOcbBmZFB
pqtP3cg+hoTgbNFGot2oXZTdvScJkFfdTyhTXe+0rGQ+CHQwGfg2pEDxKYPPT85uxvmC+qzy+xSt
pTha6dErkSrCCv7ZpO4MZkQe5lxcaO7EnATY0VrMALvp/zB1XsttK2u3fSJUITQawC0TmEVS2Tco
yQE5NDLw9GdAq/7a54ZleXlvyyLR/YU5xxzKJ4OxZxAXYJhKu9olDAfI9o7fePOhi5EUvzV7gSVP
YrAZdfJVsIrbSB9oPzZBwMmblBnOozGLfJajxKomUKtH5bE+j3lIRX7Kh4vdIQeQ8988Ni6cx9NG
Ic7kGfiVNs57a8/rwA2tQ9TRW7ZGsg2bBSU+AL3sI6w6YbUB3fnbze1bXAmx6RuWTmpCiJRaV6Xh
z8VOjQ03Zu0omEJm2pz6jHhyXfuHe1HemMgaQAhy1qWZRiHdMhEGb8d2aj03gX119dxe5Sm75pyb
o43wsmlJUPsTsXbmCHzHDHoeeMc8wzhMNi3AOzq4FyN3v+Yu+8sKJgFKVnQoSLIN4vMjfRSZ94NF
DGJY/FG1fCFCgx2yxQeQpacfRV+eQIoQdzBq58xtOYbCbp9IIugNxnJzXj0xBu8nW/l1lqPtsQKE
rikJ5H87y9w55Cj5LbZh1imdWHcuzDccwjwhM8MIj1BYUK7FNlkeV7HEWOmM1GRApEeIFnDApNw6
fM8ibl5lOABIiDi9Fdt1bQjuiWmgtlqKU+F+19Z4BmnYrshVKLdON+9LvT6lc/YvVpaza4Z2N7en
JgquUYXSG4nLn6IrffaZnxRmSJSGYdOLoqCCbJimqfuYgExaZgVcR9i0ArIPg1qxefGuZkzfqtMy
03/N+dYbIR7Vc/WeMmbUA1Hs7JrxeBh2284i5qBoBRoFs8z3on8PapzWyMxLiO8Dd5BX7DOrPI0x
ZWnOAql19H4ThGoJUTPPoMceRPx126qtp1XZqc8JcfaqmrRxZXktqeP5ttGYe2oWhU8v3xRLclZk
Hyle23YM98PAld5H31MDWTl18IRYTkAGRGz7QYxRHJQItGqULittSv+pytE2USn9XPRY8rUNstuT
lun5brS7B1cGB126vF3C2MjK+k0MJaoWQjSRBkkqyxG1xwFfKkVxN7/mGLtXpKZFK5DiH5MQ1bqq
W6oyY8uW/t6a0d8u0k6znmsoUZx/hbOyaz4IXQtQPhMlWgWTdn7kctiw9vVWYhki68VvUdzrt1z8
RcxEoIR+lriMWUDaCI3d8IuV3uBF6GiT7tfUQo7yxgyHgEpjNPteg+WNaBaUeqtoiRBJLImmNj0x
giJb0+Whqe0vL6LUxEUF3ExGa1eLL/kyEG8L8pKGtqt5l8Z/aY8zUATph5uFcr9zZr5hGy81jRLE
Ik99w3//BCGs+YU1Ul5U3jYZkayVUn6nLI92vZzfZ4VOYGTKpeUoYGvgsFRIxlc3tvBbqodRO/XB
rlBdMQaqFmboW9DVOwPl00bj+WwC1i/dNL51PWs0HDHN9oHE+aMwAo8QZQd884h2zxkZu066ODKL
j69xoj3MMYaXyc9z9rrg/Wcf3mjTs9GOv7KOtFkjIV1E7+q/bP/f+Kllmxb9zVpSQPPfkmRl6yXE
gBhizXp8qyzvyUuMa+Skzq7wGN8VlX0oLQgkJUs1jAB49WdJQ8uKFyfySD0RsuSibjUpZsinxJu2
yuc+Ophp8lakfCIir+o3sSu6lU5l4jd8PxSH0Tqb5IeXael6XJy8vb5EkfzpucA3Yejea5M2vfOG
t+WoXU0X10qXZQTO/ZndDqFD76aooq3htjc9WTVu+TBb5msd8apaCScFpsifuabpWihBvuKouRDf
fJpnh0xwTYybyuq4WMH6BSVZtH13TVzCUsL6m2kh+F+djOJFW1xbM9kTuaXt1UW3kmU0HOBct+XI
wjfZOiOypLQFztKW4ts2XoZScnM7zZ2NVrfOu+ERu74tZHh2XbkL6MmRYtPepQRgBEPx6jgEwDV2
5LttsK7r+DR0KK6LNOJR0bNN5szbVHvPi+LZLQ2HqfNM3zPx9AfqlMwTGhlrKxz+BSrnWFUK93S4
iC2JY02bdg+N9OTVFMWVZe7NiqibUtFTNp7yoJEVSyjeTZ+Q1rB+Pur87OdcHnU5hjuviJmyG8x8
LaVem9r6RgXG0Rp53P11wf41Z2sk2UUEHudanOQbVkGMTjVzXEGd0dZ5rM49arm2h5+hecOyImIF
Uxv3MU2jtZdHiQ/oZ2skceeHlP8E/MhHVIzMLQJ6CBIhbwXaeyHMZAP4lK7CU68M4JmZzjzWvfwm
8Zp+YqyR5SnjBacAVQbQdojzD5xkj5hPEfV7zRRxfglMa9tXdsgFy/QEc9UF/DDMpYD6Yi4ZNag0
/FBzJHfDOF/jKnkr0y370eyADcmf2bqdatc84sKBuoZPgVqFy1W6igD3ZDNpc05Ui4F9OTPjddPN
UDGdrD6RrkZSn9Y/Vcj6l0Qfjj9gZorqydanF5P3RXdGxLyjMpYw4/CacP+XDspXkjufMGRTxHAP
9nRQU4Sgn2u7ETisjZR1kElD6RXdt7EkswxuWqzHCVl8TxXK1Z7p6K6nUIdc4v5SIQSxRCsYe6el
DVgdOUBidAeXOdNR2vpFhBsG1uzu8Q3hQY6+pYW8pVoaq9psb61B0+WyniQW2Sw2ecPWqq3OjjV+
mgCU9x32vD5sp0Nhqw8V5FcJxG87dwV1845iz5mMSyX6hXSV4H+EkABXIl0jFRkxqdS/qkXZj8Z3
3UWhgKPdwNxNunXkdpvMm7bmnE/HuXgTVjHs+oQfNFaDm6xl76dO32ys4k+DuwfXVf5qu/NzMxCX
DY5g3c16jV3eZCbUOYce7hkd9EsrzOd5rsP1TAwkVKX2vZ08f4zrp1jh5+BK2AaD8RbZPbhlxdpO
J8kF+MpBSfZLfR9unMh5c8z8XyTmT2bk0TpO22tWDk9uAM4RHfEOC1GwoN+h/468CQrluw0jKqBo
AzBDIavqY1B37xAU+guqCG89t8w9XIc0JlHuy3y2tqYnBpRRTbyOmvjRox3mv09bN9OpU7G2upQQ
q0kQrMtJv6qoDijJxncqKXxuXGQEo1I36Ii3E/x+fjFOyCSNfyzeOKZiKFCNeB8NeA/SgtqQDg8j
ZtjJuAgOi+XtB++q1ey4ZIdpUP+GzHqXqQiZMzNl7FW6qqd6WmusDLdBSRRNnWnvEnfTTjglODrK
a8tNLpGrDqq0xNljmLK3R1b/s4hWI5cxIyQvXzuK/CpbXIYAmX1bd4gEc7mWnqTSkHyAKqpYB4R+
39CqdjYPWF+KmDkpnFDp4GhskRJRrs7VvkBIEGoD2yc0JiSaWL+tFvZFx0dakpEl2HYUqEKRWCJE
Q3q6cRSFctmEErYvtzZmyHSNKJQZhDtQvQ9IIKyUmfvceIv4+Mb2JoYPmUJh9bydp4HT6o2c2Wv3
e8Q/tyu06tvKey75f9KBZKw3JDkANhB4fmNo9k7UMdendFrK51yjV4KwC5wkiY9u5bEHyybmvuI3
NhbtQoTrZaJ/36PXf2Vxw2LJ2bZtijgRms/QXKPWpgrUSVYdr5hTsns6x/cJIMnRqpLnXruO3vhw
uqmkA4pPEZE8m6kIfHoG51ARxTUgboF7XG/zOr1M6czHtI6I3Nvazkkvk8CfRKOtykXSo1nvqRkV
PuWmXxXtFl/keWKnnDW0vJV9zRA2bu00eu1l6nGuMpOx32xcYX6WcV57cbh2wyHEOTc+YVpEN81P
qkeh2YY8jnLe1AHCSlsm+xj8xEbgrgRRo3jQ4/yRRza74AQrW+T8SjJrL9J8YhCE3Gty58u4gPW6
cfx2Kj+Qbn8Ks/A4MExfPvsPEYfxnUkQz597IGcilp2fOckSxszApkvexjlutu6wSkyogGHnnqFA
4+V1y0PfI7NhabmNor47u3kDEzZPfAcnG0JTZ+02Mb8wsvA5RE8+yWmjgypzGfUzfI/y41S+xnOn
seqTG7eI1HlCBGh0kbXRwKriMyfO2Ch8QS6iaPUT+p5iK2VCUpRMiWSAK1LOjGPHKj9EAijaUmrk
SQ+y27GY0yzqYjUq+JYGl33iuhdFtb7IYsSxWtYCVd/dAfUQXhwMy7ZUESU2EhujYZSwmnU84cVB
XGFSuxoWAQrBrwL9z1po8hPTi4dofPT+OXZuvbWs1yzCmNQw2X4G3I4ssumidfEt1wXTnRqQPI/h
09jZq5HoDLIjWn3nOeFznqXyYFXUN6X1lcYu4wZD13aGEArJUXzITV1uE7U1x7bc+DU2g+1QKI/n
rlMrjR4j1Xd5mBy1Nr5lM6hqUumXfSVvmCv5QWMHM65l9aUP9p/MwmudMCLVApGd+J7QVtpg9iQT
fJp8DCkug4BR3zdm1Z9QnvjE4v1WmOwPY22RQGn8TDB/45x4tFR4u4arda1TYNta91U5m7lfduu1
Ayu5HI1tT9LgOhspkA1mJKspf2GPBl5g2WWSZPld5yViUA9tiaWoTqw8A3aUVGtj+nZNmq4YbxTp
I8RLt8H0aVd1gairVgzw0mPQgb7nZt7bXNol8EOKcEPbNrZXA1Bjz5iUlGd2FgennEoTkgAS4Ejb
lEZLB+YxgUVMaPnFYOzgJIQwsiqkg4bQd1o57+aGm6FqFXalhlgtSdLlunT4yyxKKhO9KQyhL/42
AbypBEJNMzvuda/BoTOBTI3421aGFV/wtmQVmkYzNf9ooSrXTXCESPbgszb7unUrmfYxX+rgio3N
sKu66LWrJWAidUOAQXQ1Inmtr69zBPSAU0EbEJh640kN9BBxjRFJbKOGtYaMUp29TnvRG/Oz6vnw
6PwxUO1nI+jOMGfrp0zTBQNoSrG0rT+M0rW2tRdfGCk76Ka6iTsdZeP4YlDrrZHzgyF11cNk3eAH
wkF5AQAFd97fxBLRQeCbohc2fUI1+h3DVNyHw+A+Jal18hj/73E8fGpIx5ATuSaUGcYga3cy1FZP
wS6FBivbMY1uhhbaYq8VWFvqxTUKFlmSyMhUJW3qCM4bVw2IZ9/uS95XktPuQ49XpO31755Gk+FR
dERtUhGoBCEwFeo+QIOjekrvpWgvwTipUxW0DSDEanrphNLY7jMfYVV75IpVey3Q8JSgE5qM9pRl
0cKP19ggheZcAMRtvZCGNbfJCkn+5inxYLY3j0tHme4tG3lB0fYPup4aWcBQrDH7x79UOkAOH8T4
JPHUX9PW+iVYixfZmc9ydnDT+je6wPBA+OLZDjztxg7ju5Ijlprlq35JSrZN71SmlX5pYi/c9Uy2
AxYr+xYfviKBbB/aFdKsmjFOhOB2ywQEhWKaTNt+1opjWxJagJIzzPZI4r0dWwxiAVNVXq3l5edX
vaGHx7oPLv/7/VoTuQ8/INsnF7qs5llJLD4zCv51h/DFQITzECNKolQf/aZf8mxbM/SZJ0MIi7zg
kLV15CuP6gEVOhZVSBab3DC7G4JCF+srfw7nERuXNPlqPNvcUvIbZI9FCNhyzcWlGAd7vaXmHt3x
ANhhw/Ocf6P656xDAJdqwH6mfEYvby39d+PYL2bh/arjeKl/zPnNylgY6EYaX0VRzW+E2O+HOG8f
8eDIV9P1f6R8rDfjuwVN5Od/Ao3fPQ+TR5SfWU8PUAy+WdnF0VmQpEZdWK//35dce1dNOW91Z/b3
vD5YoVE87OUFQUd5QOzzrSOUAForroHulidrGnwSIZGpGd6p00jr7fLWufaWBctjDHYFKsxTUHji
kJr6S57OllxFuXskmgwt/uxkF68VJBoa9gnwLDhzIfjBjpy7ceY4p/+9jH3qAjt3EXU58bzFM8GM
0hXtAVOeeBRpJ6+GI0lKz00SuephH8sie61wt6fBaD3GQc9e4cBcRTpYT56bRVdp9m9q4o2Xemfs
61YbHzYAmXsRvKfTPD6aCficyMdmN5mJc9HMEksvZo6mdx+VnQcVlX7wx+DpdUWWHwVUnEM6p6S9
kHy7m6XTbgmAD/b2ImVy0I1sW6qTfZKl6rNKuAjdOn/HYHYse8/2U4wemzyKjc8Ys/iqJFUMV62D
QJiQSvR1DburuLlnlvv7B/2BQG+x+ZLtVmJUBVJAQhU+6PXkIbmE6V/sVWQk+64V+vnnpeVD9N+v
fr40WAGs4rjaGwzD9trgeUihUCJ7ef/qTVF4ccmtRHHR2ptONKR4GXq6wxqhI6aRw5up6hhNdKcO
UrTbqKu6U27Z6vK/FyfgQ12o5d9bHAzXMtCI/N9LuMhTB0+/1OiGD8WPRR5lbENrBM1AigVYv+yU
yCdrWPG27RnN0rZDWnJN427551YnGbJyXOklRiLbQzGONCqLzjJv9ljSw72wlH3Umsgg62L5ZR/D
kcRPu248gBEGyXUThyAXhA1Fpqma+5Qhv4P0lh+HwKvvmgy+gR9VPhndxskdZuOUaB9mBTlh6/VD
8MrFThwf+I07DRs6lmTgvEBSVZ3t6TQFRbHRNYaz+mjq69Iu0ifHYnY2s3MwuG1+Ngkqbo85buWd
nlVnhPXdXyDNFycX8l7q80dpTtWakY7+cDnfkKe723ycNd+0rw7+oTf+cQS52OMAPh4OeCLejbTT
8axm2CXITD3SzZM/Vnhf4xDFJ5CdguXCxKowMHd9EU+HHgsBZUNEG0OQ6OJiOUAoQm43GuKpqgp3
by5pNzm2vrWzwBp/fg4/L6GOBKcj2bIROuUHo/VTb8oLinrzIBYPeBgwo41j7HmGMTfrDL/KLm0/
/zssMtwD85hywSfZGxsY5gRirs8KRcGGWLV+/fPOg/7uVn0SS95COCSLlUid2F3Vzd6s4VziTGL5
ZeU3Fo1iW/BIUhFJtUlHC494WlwSkqm27hiNJx3fzZpErQ3ONPQ/LEdOaH2Dk2Hiep2TYtwkpo5F
OO0eCMgjRGZ2+EAxdxgXrp7mzfmljDRjDUc2PmmoKobOIQao9it5lbVR3/97GcrqKSZNMwNbgARA
3QZmILeknnXm2bHnN/P8KStp7Vs7KHyT0o9JmXPLiUZBntMtiOK5Os9DUnKSjYeEKIA33qjoGJpa
tMMTkO8zZRwHy9LfNiJv7VMYqxlCY5CcSU0hGGcSn2k1MCCU1sDeSb7UMuxfK4ccNjlTV7bCejfi
Gq8gV6oo7N4HKVA+GzZrIzYLcat1bw7ATGvoczQvWf5hjQT8Nk2VHew2eYutGQTEZD7XxhBfMz5E
IaCa7zkTt4Rx7YHoDfxS6ZC+C2qsrTaRRIRMbh3Oc3ayZjejESWTtAMMhNKcL90lkmse2r0YQVsC
WzkMMz0QcndO7RKPTFf0mKgmc5OSOnArlWAmPDQ1w1tV+x1K8GuGyPOKiYTvpdP/QN6at9gQELrQ
IizZ0tABowpdkkNo3w9FKs3cEPqui6OUQZc/25P9UsejJDob21Y+5elZabnn17FDqZSPJwE3bMvj
yFIraadr6r5hXhwuhW5r62xAJpqnpAPzFDZe9AYvWLtQiPYvFtFPa1Xd+8k1twyMqE1kZGPqmYhc
HKGGr38+9kY2dyzX2i9ba+1nkfwZOopfm8F0hegCKBFeORMhJOdEhE2OaEI/KJOLWpAO+FDN03+H
Twp+oVsoSwwOXxi6MkoMhgY1TlQ+wXkl0tPSVyjApl8SyYdpedm2XlqJsQNvNVPaHfloZgF/pCOG
dBgOUZ7qt0Jr/xgZsqwqtIxzHYOwRaRlP5sqvUQ4rxFmgW0QWFedJZus8cb0CDaguM1JlG01FDYo
/TEa2Eb7z6kstFj8Ky+TXuSXDmLEvs6tR29iO2rqAr9Q2QenaLAOsSRTBBsyg7wemIl0degwpU0Z
X3iYaGW8HWKs/yUakxUWMnPz88YGbv+w9AEfvMrnUyAny8c8mVOlkTvHgR1gIPJogaNOO0fWVCyH
A2NQvZnOo6ACS2SAZKKpfjcml3xIE/BzQnWchTsq4H+mEXubKHHBlcwOXoPWDQ5GRPIkjiPwwsOA
AYIo1XAVxZ8hhIvnMmSATfHnHBz6k7XeWwbMB160nAAK1IALjqtHlPTkNh4NF0cfEOoMp7hhbwxS
K45jxoS8AgY3RoArDEaCP4f/FM2AghueA1jq5L57HYDo5WU0J/pvLy8YwniUyakRs6evNduPxPCB
hgNzWB1xhng2dKSoRctMZMoRArm3neQ4n4flZWzd5tgy6rQD6Az00c50TJaRXmolV8nsTkKEvpCY
hNY+UKQI6rI+knT1kYFWu+AuKY4FWp9VQ9APDymUW+monksWBYWN28/Pmma+TuVSRg/hDdiP5xPz
Iv7rfRrAda8F8IvF1PgG3MC+9IZs7sW8ryXV38+RM0bN0e5aRZxp9hRMQXuwrYHBYFSPV31I0BNz
FPlt67q+hu51oRoPO8ZhrGICMpE6UpH3XVidFXqABxJwbV3xp/yQYORVXRTSJ5RklUUUH02ftGdv
lAO9WPacc/BsMDQNbxQ0apeRKsF0SsLS6SfS7AfNr4LG3mEAcR69ywExp0tPb8c0mzLaSGnGvpnJ
TQuaX9Qg4IuA+qHBXVwC2Z5VXJ+bWkQ7a6Ff/Pedj/EAuov3EvnubbZNasyJBgd0RARoZynxNOTB
KsHkVtTVuNGXR8bAyLHPli8tQPP+pMXAvysvOPELhWadgBtVJGAvUDUbdtNR8ZUg15oA7WbLUDDW
TWQa4ezLJdEA53N6Zu2ZHEJVvJeCQSXhWdYxySVRDTHreCTX4kpaYLBxsnbEDJS/uTjl9rgFM1p/
MDjuhHK+CuaQEB8AG5KcpOFzIITqyS6ZXxBivwkx6j39PHOOWRmbxGmdSzCI4hjp5mudmMdBG/X3
AUHVru3EMyba+kkwqTalBPNFVbriWxtvMsuzjVLlouLFK5KjQDby8Fc+g/22vYy0cV3xpPLAMhBM
xvPPr5roPMrvxQs0yzB+wvUlbwZl6U2mqPpUcRqzwEDm83+/jTwOMBO0uGzMaeNHe5ukdX7ssj5d
DZZdbiZd8/VYWlfZshijU7D2Se9ZN6NRu4nm7MIUzW9UUp2ThVuCBSE4OXW3F05NyQPbYlP0dQoV
MEwvGhpBjrPNbC0o5LJ3T5h+COxijv059eSku3Kbe4W8u0yl/a7FLFBLgLE4X4LzZHfqZM51f3OT
Mj+41PIrow/728+LMqyFzv5Xz+a7yB123hSXnjHesmAOTv3UwKGyUdp4U3WKZXsqE7s41Unn3W05
7H4ug2Em9OO/z2pXCvJpoydT4+NgtCkZcCRUQEQ23Q1aYOGDLU0PlmfbmxEAFLrmCTpRTc5DNdgn
swO0jUZYbWe8TxCVDVbmXkPxB/QPuaRZPJJy1j6ZfrKzsGXoy2JO1kGOmUrVyeKkqsPrz4u0jPBK
/PFEdm59YOmqb8oK4j8DRHClsUVcVm4m2p0nj1oiDR6egUTP6ND6ls6sWBjimU6UMW+00NO2Wh+n
D0sAY4fCMASS+xBaUMuW1DdLl2FKpVJK6FQYJ9KpdPZr3NU1Q6cpicqADCpN7hwO7VW0fKbxwAJu
AIGxlZQddVg3xzkeSWdbXmSXfXIojFw5cXqqnFLtvGrG3I0O42WiaujsjhXp6Da7aui8Pbabu2yM
4NSZdIAC6fWxwXu6ipe/yVpEeMpRvwpAcyfb6qLnGLf5Wpl5tO/7HpAN4ikfyRDKXN3Bx86oaeeA
AEL6akF/l+LahxnRZ5E37eqgyW6eIa8/IKi0J0aBqOHpFHeItspYOH6bshOQWQNjrS7eVKeG8GDb
lYuuoi/XeZuVJ0Ri4ab35gGKnyhXVdf2u4rJaVGa+TXP7f6O7anyFzQM0iHzEsT2nRFP82zNzDLi
hJi+vB0+U7xJg5ZlAPE8blZoSpox0XuZmToag/cvmaz63EbKwXHB3or97nwoApRmeW1EG2Ny1U00
uuPr+DOPtYyAXUyhxeRdI6qlyJ+KwHY3hLYA7Kpdd/XzrXcMtBlTZtHm50sMNpxoRcSct0VagQAp
3dgFjWEnsTXxPV3wHDNuN71NOdjilBpOiX/aQgorNbTTgQXu1QksMNUB6AcFI7LPsdkmo9bc+hai
mBXi9Kha780i9IDaiT28MbuoExZF/doya3mmXJNn2yKgfIzyZ6nKfRp48W0ujPDFGiIuoCbRfCND
Mlgac33So1btoshmH+/KTaeb8QcqUsAUCDSv06h9JbLRtrltF7fBifyfA1WDlpkacmAAca/CUD9J
Z07PWiQvSN2Xeeryr4wxndjcKRvNQBgyd1bz8kNXUtlh8EZxhZQkILATxp07IrwIM2a377EtRpXa
qukmZGo9pe5nYGtUL/UASl6T+yzuroaRM7Fq+TswELJ0oXthpGJZx6k5VXkiQUfqHSaLu971bEGX
qRZdC9H1jXY1uvbZq4KUA9P+IO5mPtgRrmP+H3sW5Qf62mDzX6NlFvV6ZlCA+8UL/drNFs2mlw97
g70lhZXLpcY5zTAZXKM1/5pmsBo/GKjO9G6VpYenPLCjo8wo1cNGHsww+6sg+od2gk4a8m2ztbN0
IfyX3pMZxMnFi3UAHLS+tdkDZhDzvvFQ5SCMLzcDrcvxh9smLedTzTWbQtzY20a57RlQ6luEAfKa
LC+ykU8EmBRHBU/ECgffcjL7iQdgADG0DDLx8eVH1UhGjkr+acwS3EI6RM/Td4edY5cV/ElN7+aT
Ibut03PHVHA4p9bQ3pTFjAzmU8gelLDVNg9vQJLi97XFvPmkajPbmYgOdnkCOuvHikxuWHTpONey
4suB7tEaaCvXjRG7T//7MleiJ6Sh9f4jn6V67/kVa1ycPFngR3JddG31aphob21Nm7YdkBbeUNGs
hd66vulx+TYpsmQCVcNLD8McFEGC6zWuXvVwPmpRgiose14Uq1cM/vHt5yWdKAhkWlknPMnaK+Kg
Va7ftNaJvuHMsoINm79mijex11JyicuRMZvwoyFkfgTjCooAtr9NUODNlJqntqXWB7wvFQN3ctr6
Y/BXDWV/rFXbfrCh5ll1P5wG42mVBfmz51ZE2kf04XUx74KUxITAVfXe1vv6nhWb0TGWPmXSP0vd
4v3y4oebs+R3mv4lTft9MWvA7BSSADeym2PnkhBbKXu60HaFu1CAhwtkFxwRhWPGcaAaWkTV1mHX
HwL0VU8xzfE6yzzoaaOYT2kc/GNShWbc8yCtcWhyGKM/I6rHRTvUFVdtPNqDrsCywIfWtIzdENWw
ttKEeRYaTI/ckF+Fo+aHHYOONYV4MlD2G8B8//sqwyBrGaS16dAJPubiwQjV+SxsnWHqmA07a2yc
z47ZEOxJ+5V5GjZV8Q4Gr9+Wk2M958QBEAddxScoBmBg2Xl2cfZpaZM61Jh4NgXnO2EO07OGD2rz
86s4YVH48ytSgdm468NWtMiUEzs27z8vIq5RDDqomJbf6kY3uy572Vq6LClVe6JYzB9tPuu3mBu7
SxqAptzgVMv1BHCg19GJLS+zB2CAWXS7pqa4DzLXyStl/w/HrkSigyXfRTNwRmLkkBILokEOkXfI
o9nASUNH0A4W+19tuJTueDZmBJ3CpBwauwPNaXISSzWhiOjA8JG+SIhHnzBI3vEZaxQDICpiI2sv
6UT1PbCf32fQsgkFQ8FuQUnBCuH8VVhsbj2ldBX+YfQY339eWNuSdrB8Q05heTf93+hg+Yy1sL/b
Fp7EiIn9HdUy3eVSlaUjfJXSGAlNTPLfKVpYZuxN+qQwE2zoa38Ppaxeeq3bopaDmZ0FHvQwKXd4
G282yjMn6ztEzeVm1r2/Y0P+kuWE1fuGmEruf+zlD9nyQ6xGkA7l8pCUqbrTXoXffU89VsOBQp/Q
+I5d5a+EJRK97oBVzdMYUSG4Cn1ut+OoYVpoHNdgziggwMw2n9MQfEE7If/IenCDPcpBMr4j+zxW
6M9TR32kuNvWVvS3Rs18qqkQ7Ka+F2CRsRBRB/dlcwXiTAOgdZ5AvFVJLkoaLt39wraMbNdBdcrs
Ldj2o56c1OglqOkdhMYDp3Rf5SdqjhMroR2MWO8QLdMyY46IYFmG202MxCWg8t5mWnnss2H6EPoS
MpF7rDsoLlINwHQz6xN3Pzq9WXgIzzGWH7Fgmfz9f3UFKGQYvfrFRi0J2SQ/mUaugRDfkis9rAh0
FMdpKo0XB3PSNmkbY/fzZW8WMNRq4xkMFzxEl226HY3ut6r6p9jqy7ehqWq/0QjgK+s2eYnc6ctq
DPvapHa+wn8mrvmEu6lAU7MvZyR7m64cs2066Rd2wThDlrmoKpvmvoBk6Bv5Pc0Om/toyuwIm2hJ
a3b4I2Gr7fuctzPXOmJExgmwILPQPGvtLz2ZvqlP1YNk3oig1ieOu2oPwDNHSlzxA3Q4YLQ5rvzc
ZDbOIArH8sJGFw0NGTBkXIgTk+dhdt8SzbqQ4pr/bqBmhcLcgQTSH9TtxgMxBTJ/HeW18NgoODAG
7nW5yCCVl34ZZff/uDuv5daRbE2/SkdfD3rgTcTpviBI0IsUJVF78wYhC+89nv58yaqZMtGnZk7E
XE1FlUqiTSTSrFzrN+u+ImiUNaoPdp3Mh163IB2Jbs2scd/biAxpQOiAw3aqV2rVO7QQmIFFsGXp
sXchZd5lMFv9k0zepobE+0oRFwCLAkU+aGJ1T4olW82wcc9j+WVTAnPRCRleCQLQprasSl/bIzc4
KorO69QiOiJwFB1tv6BS+tvfWhc/1SQtNveHfnv8/lsRttRUJGSVnMwfPMRsDNhN8vzw2w+rQWjb
Mv3PWArazf3x0OxHigTKl6y2ibSZSELvR9DL+8ls1K3f6coFDdL+pXurVRCCMAhgatbtdKanqdbZ
+IGxqtUnP0cyyWmd6EePPBKutXqyVYTMf902G0hfG3kktEARxbj4+HixOUw/egqhxBkK4mOF81TE
QHlU7bPQ4FUEcqe/qDEbfDQ0G1NB+ut+XgWSr2+70fIK6rZMN1BzjUPK8J6UqGR0PyY4MZdKk9rH
xF8rV/Spu49ywvVGjckmKGaR7oFSMBxMdCF7cnX3H4M8orMBwJYOfyEtsHWKzjla4ofUy6W8HBv1
m3Gp4xagFvLyl2dgSK+bQYYI/r9fjdzXjFzATBjSN+V5tOZPEh7q9v7X/UeFZPSG7bBkpymUEjoU
WK7aHPemUhdLXYN12cP8BT5QazvS5o9N4uun+0P3H2kRKkx+5Hb+9ITlty+KWZ3qEultuw3DozRr
AYor6as9V/hHyb2+ondnAi31e4in6ifsJbL/c2BuKyPLfk7LVNQvC91UtlZdnglWyQxbqn5ptJ7T
96zoVxAzjDBJLl8iK7/Mte0VXTndBkztVlC1KWyj17dFm86bYPQ+zUPBHu1PmnePruN8D0raLaJA
27VpBd6xTaVFOtW+AlOUJZ1c1aduh5zA1LzdBBMwCXTkvtGxEsS7ukDdRqtfZVneSgHiWY1SPKHI
0rhayV9IjlL0RqiJEvoMZWwR1/o5wX23krXv0Xwl9c/RVLXiddrCAiS+BJqsxxqA+T7eaSrQaUmu
d5ZgH1PScsARpmJNBaNqkUaow58cK2Qo+QbpYL3DNI+waEz8ZYYeGkTQufak+F2jErzRMIBSwHhu
Aa0sQwslVTOGfe4Qbtpg5ihuQ+goEVNEmqXYy1pz9ocWSFMTlm6B81jbMkGKwReKgUCCMYrDiAgD
cYrIGraOnESlTtDTyNIBe28fTb+iGC7emCP5SYoiWTmS/ZGL7KfeAcqnxO92So1uBwfDVYWZoRyG
nJGH4HMk/20QZ2LpichggUhx3efVA4wrNI1J7/nOadIkPMMz297K2IlFOpIlFEDLXWpoaxtNFdeu
KyRKxgM5zP6UQV4rYr1aVOXcQky1VHCEWbiaDY7WHXA0R2kQxITwYsYEUOxkb4FP2iYgHwsUQlA/
9emnD/xtkctKeZxKoMqB3vabFjpyOkALJQG5Gxs9e5xblouIem6pkwoTFHhHj7e9nx2aLj9UQTO4
LXH6YtY0VDAi9kjyb8up+6p9jFKIqRHYLYJzJ2nOQcYXpbQ7BFV6TvlRCVObaIaMpTwuInyP0VwA
dt4V21iR18WIX4tuN5JXGFh8mdFYseBD6jJQo3fbrLrJMgISaY9lcaDilenrJa8gtSkpD5GVlG4Y
gGE1QUmPpqbfsKTGcKqJ3WaOEQ9Wmm0GkmNTRDA0e+0cUrt9sUMT3sXUkWsDuo4T51oyWv8MVpjk
t1AUnX3chuWRHY1DkCcng7OtevVEDiZdU4xcSEjyb/0iirZ9JS1rzjRLG58BiF7Ir80pIiCTb/8M
6wyLKq1dDbNubXCmC8MvH974xUfhcujKaDt3aAXoNpfcQg/c5S0chSBWFqmAfcOVMTC1giOSLfvc
Sg4Diox10JIuhXRUTR1yL4E1ItxK+Xla1MVYg55ILqgbULnK+k9k7G6IcExIKGqtV1bjaSwhyUEQ
TYWOpQIyazlZ409bD1FGTPD7BuW8s43kBcCevkLxjLWoJ3AdjC8OUStVNT5NMBFLx5wJaUZPnxPF
0/qmFUVSnKc5BC/UrtShkmWerPX+zq8ATWJeKvSOkFtEgpBS30wQp2UviUTpONeCnzBUSTUWX9jI
6J41qN1JA0dq6aglzmX7BePcuJYslIWjrefZf40zyKL1RKHSgIi5GyP1p2RBoytM4xxESgZpDgK2
FOpfkWXR06F0c0iUevnYbaywfyxRFSYsTr2khmexUywnOTmckMrZOSgc+29a2K7jNrZWCmsvUlGM
N736auz+y0+oQmJ10rl9gCdGOVVrpAXeQit/H41UCIEIYSRU190QNNexEFPBljVlZaAnC+ilr7eI
Ab/ObMs9JhOrznouyR+ctBgF/kBFagEVe08NC/0QRT7A6XpEQAWjHTYAliq1RNlGQ++rAqdtTjAi
5D7F1L3AM2LQcTLo3cYs33G0eYg0szyjrE7OOEbgiKwGQpF18tkIYR+TOiJZXKVaKrUFBNvAv1Xq
dt1gnqZcP5QKMHhqRGdbRadcd+Zo26pmJODdgq9MyIEoKEiD/thhqbVIYqDfcp9dMP6B8+6Xt74C
hzFVkED9ua+Woaqu5jrXd6gfAnqO9znS4wLN8zBa+dnp2mhVmsE+qZRvidTPKh/KTTKk0q6ebH9n
MvVI6szzEgL/QGanJuwoBoDfHWhkhNe/JcQfkf5y9lVrR2DS5VdG0msVoVsIds6zTXRQ9EaxmGpD
jjwrPdYo9bJQQfHpBYg0yUBPpMs+0VxDqzBy8yqATK2oyO1emxJB2TTrnpJKcnatf6pqmNbwREoX
VCkoJIMKhpMgOTgO1imtUKSZggEMHOuOp52lhr2DHFOAuyJYSZWCPPGeutUaKd1CMoTFH9YH7Ocd
nOqLaOXbmDXoly7AAQJl9eOsMteUeoqP0ih9j2l7KmGfrUsZ+4hpUL7LPH8l8wIuyse3tOtf8nr+
Uc/qgxbCZYeiU+rAn4kIhdKphu6NwyE7Qcm4rn6OLdI0nTz8qCbT2ikN3LSBxyHWomubEjHOCnMn
LKbdozMXFOJbOd9kFvPDajdU2FfWECl7ptYTgj6cMlJcPscJQgEKcYDn1/GESWsMJMyOc3OL/DRm
78ODCfp/B04BXXA/2mXOiENFANOklap812Em7GU5YymBjTpOnDP8KntIBtODyPA5B/K57csTtovq
0W6SXVUHGxODv1dbwEOA6aTApaOb40Q0KpKWMc89DX6Qk7RiWQczp5LCXRRSFHuj5ssP6vQyKRPg
0vBgWDLgxII1WNWgKKk6eBH00yX5Ag8P7jps6M0Y5e8OOj6x1Fkro81cWVbJNqtFu7ZVIo9KGmTX
nwLwZa2x6mA3H/WS83uOHJRZq8BFgIz0RfZFirB/6FuwrToeCiSwXEfQ8QFZLtFnfcToWvNmK37s
IYH542Fu3/MSE4nM1L0mk9dlGtx8ufzMjRE0E7IIpN7RhVDihxzTxA0FhUUirSWpI8ErBelKhX+x
ptLyiF/0FZW62C7e1bi8RWP/UY4GyBooOR7J2gEw83QcaiRirbT8hpH3HWv5I2womAjUBDb2SETY
tw7lfScqd8pYlztiJkrIxwr+y6J0UPjRavwFACIank2t4rkc1VcFdWGo3Hm9JLuc+ghv50nhQ3me
L4BrYVAn+SaJECYNe/sxTgFFO4WDJBNiFCvVHgCBGSDIDL1z23LcZj3ZWUvBH8YnELzUOrUDRUbP
clwmMbRySlePkYIcQkf61DWMYN/Wjb4dpH5tNpZr1vZ8qLMEdFXtmCejJHs7n0JAsp/9ID1CAF8N
2NG8tKxctRCgVM1nhnXzUAGzn1NUfs3e9obvNlDalaoj6tCCIilACrc9drKlCllFH8ND3BT8qIK1
BT12hq91dAiuFm3S429Rml5tZAg0SvKbHZTKqcx8+YR8d2tLwcZBQ3Kn5IkHmorQZ5qv4YzCaK0n
Nyg/0pOuNC2OtGG0GH3ztaVst0x85UICwQSMZqQbkCbGZmps5BSwxLGYJRsKtagblyiT+No4nDJY
rVnWajuOy/8jHCgM6YmQUGlzD1nLYVvBRY0DXH0mmSwYGnMY5yoSCRFjAKiOTUwWlA9Q/bRns8BJ
y0INa9SWoHtUDTjvqJzGPIw3eWRtOUt7RepQXKGUuQkSXBSK+WImPgd5nZzj5P217Zdi4kBXpFNQ
5MIpkvyQrakmSkqOYqkGynfi+d85MAK8spDfg6BdzzjN2B3COWGiWysbRx2qX+BKLHZEQINBvmro
atDNIATyzn5SJ+M9aFxbjTSKZiBPkmh8+OvW6YowyPtD8xxbNm3VskxNli3yUX9qXmOioZN2aNjd
Kw8IuiYPEKcBcjmTeQDwlF2Y5W9wMvPNTKjyC7gE4RmEtiQdCx5oaFSAjYGEVj150lSbu8F2ml09
9itgPcmzribPgTNlXgAAl+pP57EcdgAHM/kCV1C+dDCkpAYxtxnWM3YQSAzIlY3aIfk82eixZY4H
SLmNioiCES6NFm1NWD+oKur4AhQFPH3fjg4gp7N9UMzjsoKOQMShrTq/Ks5tpzRPdICOAhZWClKJ
YlYTlxSVFVJ9qZxH+wgBQRcgmgEHcYhY+0bEXdo4YnlB9mzToG+FGBskoqq0bbzbDOTNKvjcHFra
fZ8j8ZNEiqiUImBZON0KLTMmmZo4uwBmHdKtaMPyGSqEIVVax4XWHGezCNd6OAVumOqtBzC92hml
hJi9+HH/Ez3yawwg0PvtIZyWQ48k1BXRAwpMbUI+itU2Wd1fcn///a1WaGIIgAGL7s/hyRQ/qhwu
rap2h7ku4TJgDe8q6F0v7SmnTki9hsmkflRDY59Bzi8qkZWrg8F+Is2CS4aCarjKMSLp2wm1cX6k
DQIOnQHEHSbYwz2HVCratFV6MBkBGYHVKOUpsWyHp0ekcjwvILnef5iK+QKwV19DOopX0GIKJEsq
a+M00kcT9xmEXiQzML0sdvc/9SQ6TdQ17EYed3OWXbrWqDYkPUlISg9zi8HUrKnH3gFTiRTXD4Wg
ajuFGtLnShljDYBe/dhM5qNal2AgbCwT0G/wD/cfeZWi9mA16IPqoXTI5ILgUm6xYCFgeayHUnuJ
UCZ0pHh+mvNcBZk3q8uAoEQJA+sWOOoAAQotES3A7EYdqdm01eCaERYwKaljioVA5SfuhTPrZ7U8
JrZjn1q10M/N9GAluuQZXevs7JHK/FDjp80yMnI2NbQdti7IpZf1dDiPjMoDZN8auLARQMRvsEGm
luB3i9mK9EPLAUcSVUc4U+nuDmhk1yKVMe9HKcgfcOaqqMPVX6h34mVqZS3khtJVq0HZjZoDKVOd
pAtpB+qLpBVdcn0xGV98CfJKGXFAZp60YnbkKycw0w2WeMVrX+bJIqBOpNVZedHR50NwYsaTQDDy
Kc04BwMmwWpgXcSaqkJiHrMuFGrlH7aCgoTeq/CcEIQ+pwGw+yIvrGVoisNAlCJ711ggwuascS1r
rHcqvNUFFgZN1iDTWtswkmOACtQ1o91kB58NSy0wj+kwz7rwkHcLVa1wnDCLbWvH9VZ1SmJc0kgb
aYqah8hvIGUWQLL8yqH0IB6LWW8wAoPDUTc2MT+xKFBKu6q4r5K2tyTnAce2hNaW4QEwwodvJCNV
4SO7r37wdQMcaJr/pKBt7C1/CJANqmHWJU22qnW4hROHOF84wmqlTpwv580qws5qPWY5SAZJ+QKW
MP0Ihe64U2Q6In0DlRDEdhtjhLMLrDoDkwRg0nbCb+iv6oYCYLnNkGNcDiw3bjNJiGMOcnmOtTnY
wD3dW6nTnLSoNoj6yuSlC5kiUrsr9Cw9gNKLvb6x5QfJIl9g10660yzgsHoxHDXo1HA7NdxRihiJ
mGmX2HH8sxNKyFPSWfgBKKQHAA7A6wYUofrd+51Qg+HrvIilV3T7R8SedvYEugYhVqO7Apvdk7ly
Nk42WutIbr/7sM8eo3SsHnJFthatpnUPQAH11dRq0cEYkmnTq/3PoieF0A+wbkdrXGYwHCffbF6b
/Eekg30NNIL1ekgLNnqkJNP+oTU6UaaQijW8h/5km87OD5VjhBfJyfd1aTvldo0zR7iQfY1NGPmp
B4ISSlsz4bsy5BJEsrr3sqITHSpqfhjcs+XlSxLp5meJSM8hHpBfaoNg2NXih04qyu161VghC8IO
alXKhqpV9jwjc72xiNwx2SHm0nw0jlIVsR40JrcRRhNLiXP3u9Rv0KrJ9yQ9qnVm+LMbTMB+SJYD
Wc6yo04vvGaDjzKo7487Kp7qL46//xP/7uCr+NX3uPnXf/zez/tPf/7rucj49z/Eez6KcqojsnR/
fMe//r9zAHfwNP2vHcDX0Xv9lrZv9e89wMVbfvEAl4x/aEhh246lywBaACf/3gRcM01NcUwD1Icq
W/JvJuCa+Q/FMGxN1gj1iL1s5e//ywRcPCUjMyLLisHIVHTlv2UCjrHnH6I8w7Q0XeMTaaFp6Kop
/ynKA3MRxkZZfCsEn9t5Wz5nF+UHKT2ndSH5kstefSa7bBe680HZdNWCWbNONtbe2U9fxqH/bLfl
uXnIn9Mt9ruf8aeyNDbpM0RQ62O4tiS135oVKm3bya1WzgYxgy2cnhUFmW3/GYKBVhdkk3fgCh+r
nfkWnvXvaFMcjYOK8M+yS7H9WKjX+hnw7k7ympVzapeph4yjm26Tq/pYHoYV6lNbjMovQMxX6Xla
sTWT8uiW9nO2ijY6OpdefqKq/zKMLs80j/MBzZVDd4V0diGv9aHudDf0hnV7QP30AdPdtb9sN8lK
3lkecJ/v+FzsaOUD6/zGv2YXierBh/1NfimwAcW7wYYjLNI6AmcMTn9X7RDQhKhXnxzP2MgvwXiq
dqVzfu+OJBP42OCBfWpHrv1KFx64hm+0hj1/i7joznTllbHPT9YCLQgvffKf1W2xpoFu4z4js7DK
VuVB3mlouvau7IUP9jNkXQ9ZdFdfolS1Hr5y36thu/8wNsVO8RwPI8NNd/Qfa6Tspb1/szbJWn+a
0yXSg4SKxsL3Iqye3LJ1IxNfAlikmy48VmiAv6fKXuPkvTe2nQuWxxv3Gu0CaTu4mWv/bJ/wM9RQ
jDYXxo/5kG2ix3JfrbGCibfVhp3FjbmudpHSLfE23FpetinWwV7d5c/NTXrIjvaZb3h1PDTm5FW4
pUBu0+3JOlqbS+uibQClx5/CXu8VFefTsLa/pyN86/7VuUD2fdX27VPNIr5QQhieC13eAAOgZiFt
5IfIQ6JhCQDRxaXlzd5NO1DyZIZX2V45SU+MT8Q7w/wUZRvLUxbFkfcvI1ddBJ65J4MgIyS1iNbp
svwJL3JRPfZnEusYoWhsIphwuNj8bNDVquWl8gxJMsyRjvLkyC0PvQcECWDqO+jYZbVGLxGrwOM5
cxeITl0Qll2knrVJP732OQgW5hU1lgA1G5tuuqHAEC7sle92LvWolUR2l1ZUt+w473OvPaFBR5SH
Ei3zjWEku+N2JGJSTlRXFkl+QI4pWCDAoZg/OgvZ5ZbkIybKzjfy6VT8TcMdtc2oHdvF+aPxkMUg
f7thQ8d2fgnASXsB3/9kvAAVsUmVZHseA7KFsQ/+RM0HNJAFXtgrW3E3dbFCpHOCocNQTA9ZBdC5
48y3yA3gRYsBiUcEBdBM+RiBmkQMXXnlr3XQeG/Vbn4FbBtzEFoR1WFdtvM/MIA4wyYL0U/ouYpd
tc2BVb6lu+hkPFffGJVtJuvJfwAmvSLE3eUHFO08Tf4yXqD1oIl06p7KJacxRfOaU3+EIUJK8Whc
dU9xIxc5NpTZWI28QvFyi4oc8v/QkITfJlLSsYUtNOkKF9a9kcD8edYRC+jX2nO9YwYvzBeQ9FD1
8PrDoMYiQU9e2wYQdCzO+qetLswVNDrgHKD3vHDcQopN36InaYtSseoBPKnW4zfasq5crV4LpBlw
hVskj9KKOU1QjzUghqNv9K/8o6nxUXw1l47vZl8lCsgrgJJkVCcQ6fFi3uBKrNro6a7y94HylblB
U53D0qLeg4Zufo4u5cPVcEH3BMOQpRnuNbRm5xX4fwZES/f1i0ShSGq4SXED2YescoJSiv/hR6mn
edoTmn1ZeCYn3fY7dZVchcf3T31vqcf8pcq22Wv3GqEtCsTI3pQgZIGurKGB2qZ7s5CViRbNNQk9
07y2iefIrwi6FBAIODwhrL1CwUzGiOtH56B7tkaFOdlOzht9PT2RAoaU/zQ8WVfGFAKY7vjQXqiX
QY2XzEW9o9i/fLK2CgfyBWkoLA2m4TO0MUJ9RK13eG1e5UdyxILsv8IVkSrpupPcjdYt8xfpbF+a
zaezRDs2k5cciMqjpL9ZRwoLbvejOnVo7zUeRN+jElxgCp06wJIYdd2s7qXL0B1AEFKF61/0kjt+
kHNai6TmwtqS0XfbZXQZVtOKeNi1jvgEMJCf+Zwf+N09hpaB8oDH5EBFNtwhrFoeVedovmMousAh
ARGKlA2YZQNndDc3X7UI1a51ZfYrxAjwIEjhwRwHrMRY3qCZI0QvXVOyaD+BHqLeqmbH6Iec/1BO
dXtTgq2FLUpwaL61Flmx8sOoX5yTkew7ctkHXV4vqxUa0CejW/aj+9KvVsNH1qzwgVswExcj6bjX
ADjDEVjaooRyF7BOrsoj4rus7QAPF6PFugpbC4l1r43VBbJhOPVE8pkNC0DER0MZ1s6veqR7ZpK9
cqqGZdctkyeElSSYABRQ1iBC4123HZakpN/ti/2A+He0bI8VikK4/L7zoz2mu+ngn1DyX1bvIEi3
fBU3tXTNVXqwEaVA9mhTbk02F/0Wbrt3Cq/DvnvXzsNG3xs6yAtqrovkjJUgapU/BuOsbABLL1WP
awVWqXjWuOYXtH3gsFH6R0hQKrwcGEvrlhFqm7hNbAx7RUGjKrco/Pgz+CiIn6/IPwWfcPxrfOdd
S4K4ivoBpFWvsNa7cMcgYzT3Rx2PZCTpN9Hyzd6E8EcKD0Mx3Ev89gzlO+Xg0i4/0Z2Q9fU9Fv1/
HbOvv4qHt+yr+XNg/4c4n7PAr9+7fGvf/vAH4UDUTo/U0afLV9Olv5wJOFWIV/7fPvm3r/unPE/l
1z///lF0OSKal6+AM+4fQmvC0/86Gt826dvf1rQj/2q+pj+/79eQXCW2th3NsQFeyJSzfheSq/9A
zcm2iK2RiJEJjYnWczBx4T//rjv/sIjFHUu2TDiWskjmQnD59SnN4R/LUhTFVnj6vxOSq8YfA3Ld
0kk4KgolHpWzg2I4f0y79rVVkACjEhsWqLBjfWWpKAWky8g5zzrGeEqFauE1GQ6ddg6Q5nP8s2oA
ryT7hJWwFj3GYPl0UFv5phYlR/aYWr5G00fL0v+73v31SPi3vMvORZS3zT//Tnf8LkNs/LmpJuee
3yewA9ROQ8SSqdX2twa223zrDTZVAOfg/5Qi+j98nWr82y/U0eQyHd1wVFn03e8y5unkZ+WEGw38
Thb2oYZhJd1/T1FZmNVDfpCzTV8jq4yEbf5Rl48jGccEm12SMikFiMep+sjQCqNaMTcKq8chi5WF
JATfq8V1iF4HtlNHPfgRogp8SK5e1bZ26XupCkGmXicJvaPw1YoO2fBBbR68zsdQf5jBI0oASz+a
l46Ktn94GGAjUVd2xad05VXlAJUdqvQ1Amdld9hpwgAfP0YMm6Q9pkbowy3Dp6r16mg5mx/9iNSd
+qF2V9uAWqR+kEQcxmsBaJnPpsYCjS2hqDJ4rf9B65LxI8CBov6oyYmBZAVeSGHtSB+k2jXrDlpy
wE8etajA7UNW8v5DGeMFAHYR/1BFRocIV1+EctPiatpXNXqEjYpKQbxMog8pOHQ8BhJnOFjyg/9t
tNfCPEvzgSdTIe41QLsvr2E3InO89wE+x9GHTUzAg5YpLYxoJWcI5lcu41LHmHwargFSI0FwyLkZ
GuRs22RYB6QqD7WNXhDSxIp0lXCWyjzSkOTOKNva70obr8Urs1FCFp4wc09IG08fA1x75oboxx4q
fbjhG0Wh1KmvNZA43qH7VywSJXpGkycy+Cos7wT3wmk/6hGBmHmdlDMOTn15SBPEqYiiAL9xNTlZ
YoUzCxRCekyjHWURo4FduYovqFGobmWYUwABtfivkq+2w/aEzmT7YYSPYgaK9svmO6X/iBktgdKm
mXxhpVzbEU4AqUElfuTrDRNaN+PP0D4As4npX/KS4pF7X3cf4qvJ3cPguEJ1hMfJvNbPAxacUsU9
84ElHWg918DIZOCg6yibHywSUQpYh6p5ry54OPH3ZPUraG6sFnx43DwLH2L0V+sDd41H1IE/9nmE
Tq+pun+9Yqh/Sjfclwxb0VRFpuhlIgr9xxmsSZGdQqNgF8QkLYIVPiHAcfDVm8RGq7c0AUFTajFR
fGgRxlLSHA1eZLiyW8X4VWsfSfxsyZ2IIbwb+cG3b0l60zGx/euGilX2t+LXL0ubY8im7igkRRzt
T+0MQQH1IKlQlQVTUjQ3/h3bi1jaWiqz/U2nePjX3/jvFjfbpFdUWzZkXbtvDL9b3MagnAf4bSjH
+u1CN3AEQ6SwatpFqF3Aly0aIiy5uzlqdG9UOiFrZFxE+wCHhfUtY92fgqdZP0gExr6wUMABLJvS
pUIlrb21w7qfIUfySbrBcY74sp9vZUasHghe55tj7DMJFebxYg8QowK+LjtQMli28GKrrF5RHqCi
Y8DAQyGFyLDO2sWQ3wxu23iBUn9/sGKs1c0laCHNhIxR0gx/3VGm8u+2SMe2dZ0cs61SpvzjIGrb
KhoGph2wpZ2ClKtQmpUngGzD2sckxoizjeglRRzSS7rCzBCmxDjGvtBhyA7RKfchg4w7Ar4A0+gn
qpVI7t3oyhr4aTFdxLv4K2r2abCxQFHcXx1R7gGo4fQXyIPLFun2QZQnRU4AUq/4bHHHJhgMFhp6
xQBFDoBADEk5b24RqgkYUrlN+jQTs6fqoQCxYpV4x/Hx822ENyRAf8Yy9y8tcTxuTryNF6T+DSVa
0SxJ5jptGYULLtDUFzghupmaIdEMzSvAXq5vF4mNjnXwJi5J9EegXdqABnIoD+InvsdSLnX6ZkS0
xpagF1GnMw4Gc0iMOAXEFt5sSFTfoJu4zMm5CLd+SIaFQciNZiqI3q0ZBPxKV8Zcli1gJl0Ks/2A
zI8ICHgiRBeOESseEM2i/zHyW2QVKJYLT9cSF45ZqYzIrxid3BzRYXZ5KyoEcWiPjPqgaDYxm+fX
wbanzGiEn8g2YONIC8nMTFwY7VISC6Qi8C+SD+UEH0eMdXFluX7hLgoIJb2BE0IZLMVqIYay6BSa
R6eKAc2rsLqNC+xMGO6/LE2FzYBnpqcpcvdIzEd95gYJvVDkSDhzIuOqQiqAXZAtRY+yZ4q5x7WJ
ftc0BYYAjmdrjQOAaDuNuQ9QDqiprLgJeSzxd4bGSSOxtNAg8bj4e6zI2iEZkU+3crSfyTIa0ptT
APSfP/xyh4BZ/gmha8V9FnetVvg4RNfw+BKhoSR7ov/ElXC/xfeIIThw/l+KX8SrZwZL6HBdjFPR
UQ2TOYw7sclzW2tmMb/Ridw1SC+Lgo6G9a9AoxJPKKiPFTfRNyLOS9h8ZWYbmqh4e7ByjRduwmje
TOwBZlOsPmJwZDBGxVqSKNpSrE/Q88i4EPVs6gc/vrHa9NW6LNcaBJOs5zW6swiOI2NEfPB9L+Cm
vurNTTS4h/VgCFV7GUafdbFsRl96m/UMXyN9AQ6PRBRbRXsRLaSxVGhIB5HoSG8qbeUR0ezAueSq
KqRNIL/+Ml9kGxlGjBdyV6zyYqSlzGHxKQglrQpkPiUhec3ixszC3QSoItgsllB2KPEqsaSKsdhF
3FZ61S5JPDGjxMip0V6ksWmtieWoRnCeq5YG3sDtwBKMeU2YVgXeAAWNaSHZtwCZiJpFRVxVXmdL
yk1L5rrMSsF9kbDiSu0TLUmQvEEsVUP5iAaIzyyFPQmfp0c3XyWg5c4bEUsyYmYdgXqIvqUmzDhZ
/oWjWc7k6zky83I6h5khLiIVE2VYi305Ufz7LBDX0jFU79sL24C4lbwHQgAcg8VgckgR657K2KPL
JYV1cLogc4gtAIsz65VPWhmbHmiVojNFa2m+eKKWj7b6LUvp/QkRADCMNAAlDKg5e6JVIVZzXZUj
s34QcYFYoRhcjXQpJKIvgR+Nb6IrJfXm4MfKZt3xEjD1SzF3OnBcLBp2j0sYzRTbeW7JVLARhKJ3
fQc2BXLCou/FrWElUlmCg/JJXKq4X8wKDB/vc0eEJNl9CIl7XqOALBZU2tWAW7aQGZLJfHQ4NzcL
YNGQCsR91IhnEBlF6nzNKODisCZZ2FgX2s5bLJ0jDWw12vSiUeKN3bAW+7T49hjnJg6Oi1B/NqTV
oCpiZ3C4ENHXYgPT2a+hvi3kVFuKi5zZECukguna1CYtIUis7BdijIn9QyWE5imxKs7mWfeXwlQb
MrhnBhhbzseg+YH2jmsXsifGsRi7oou4BaI1E18kFkGHBVD0PCVzsemLNdKmnwt23Qrljvv8SbQl
PYM9AtuPdrnfDjpKLJ3sEjWhiFj2xNb1y6bREdeLTdmA+Cj2mfv6ymNiqxyBboldXexGRDzMO7Ff
s5jxVgkL2sGg0xWxdfpltiRuSpjKLH5TA/WfxZ7eFx/NE8F44yfj0mJCiEkhHi8NnqtvE7M80Ghi
oCE4LXKVpFyHxL0yfAy+qEADmykp3cQ3izAB/CYKCCwpbNHiQsS6lnRAZFnHxB7Ol4m7ww0TQZJY
OP46ItKoB/45WrVNU7Edw1JAasvi3Py70FEN1VyXAyyOsjDwRETIuk2XiL0ErNK6r3/iH8hybMwH
1hSWd7E5iOllshOJ2yp+R07g/v+yYevqLk6kolJsA3VkQWWcibksdk46yKK6TF/89UUo5r853XMV
tmUCa7McW//T6V7tR+rxJsJIor+If2lqpPzMbbwQuYWyuGEhos+sOOyj4iolMZOs28SyInZjXiI2
M17GBlx+StalC9h3eSEBj1jGrZq9lWVJ7NOcHfgadeoWHD7EjTcaRFmYM3PwlDeo9vQ4esw38fLB
vIlwYcDvRwR34j+xEIiwhi+iUL+0JqJLBhAbo9jPxTNi4WfdFGvRQCvE9smMF2wa8ZBYPu9LC2tC
mjyjLjpS5OcTchb3glyi2PBEbINWopf7TFvzIkKs+1XzMhEjsUkTtvAbuzZxL84R/ClWUbHki63h
3lO/jDmx+6roHUvSfzJ3JsuVG1uW/ZWynOMZ4ICjGdQg7wVuz55BMmICY5AM9K2j//paoCozFSGV
otJqUmZPYZSeKF6icT9+zt5r8+b/sW+b9rWAiMyruO4Daym/rv1dUfjrRrkuj+u6ti6HtKTQk70j
rGWF/cb7tVbDrH0J13wtQzt+v/VN1VJqPP6CrAidZmNzTh68EMri/fpf5rVZ99sQBSMLFy/Quhox
N18/j7HWttmmcG7XkwMcMZb2dVmpWVX5v9nD8RhtCvOyLk58OxyMQNfvWWzX31Fy9fmHWvKwbjDr
vSRF4bD+VuuGwI9nPVhv/7oE8C3//Nj+3UOrA3zimRXQC71fRJxYAPCQ9LSkWInYMvnfunCvCyE/
dV3Z/vnH/d0BGjOGLS3XQjXASfrnV51I7cgdkj9+3vqcRfRfeOJ51NZbQLW+lkYdAT0mBqxGncwZ
1y9LEpferW6oD9ip1xMMV5k7ObOr/eDa/fOH/Ltr4uirsIHWDavSL58xDnsTka4J3xs7IeVnF+3W
PX3dGLn9XJfPH/ffanP/3+lO/l8ELP8/dsPprvyfu+H/nn8Ur2Xy+lMfnO/4ow9uyH/pNMEd5Meu
60L6+bf/MX6o7n/+m/wXNC97faKRnlgGrYj/bIJLvmfdZlzXwEcl3bU3/R9NcOdfwpGO65jSlAbf
L/9bTfD1rfmv9gsPjS5sF3g8nwv5jDT5DH/e0BaHRq/ZwW3qUcB6YS5itjWqHw33CC5WZJJAe5Wf
Q3C5IjVp2ae5a22WFVcYGfrRLMxdkwqFWC63r8wmRAZCGOPF0IwGT1Atgs+/dZIw2/ft+P5pWF0g
UvrdaHec4czjn6787R+f/M+d8s/X8pdfyEHGS2tHSmQ/1i+vhDOqDCc2JKmydl61xQrPSD4Zx9ee
73r9iyt4M5fZydB9a8r3YMpdcOCxnSxkFwxOOhAXkmCXR1mmogFwWDXfwOsDi1QSiJYTd1IbkuHZ
MjismMxDzah1L7alu5e1431oYjJASacdr4qkotUqin08lMvtP/+axs9ts/W+MbEwTYRJBs+JLn+5
b11oQH4oI9ARRDlu1WvZ49iI6gTPmJf0sK5a/dKW6ASs2Qvy3pyB5tgpeGg6wO0aQF6o4pQROIEL
2zysz9qDOg/kSf5m1XbW6/3z/TAF8xVdCKY568zn5wcM831nEdbMEH7lYjR1o7XAH4r3FirKPkkQ
huTkfrSMOM5JYVp72cDw/XS596HT3tAavJhlMV11Eyq82puvE0uPH6K+IO1vuXFrgViq0Kbb1Cla
/w8cZzyVBaYSUGwyDL1t07TH3qVdq6M8/F7LfWkdbRFGN0MhtQO2E3n2ZlZuEi0/6iEyvnYI5H2z
HkCFg92Sdlleo0tFvb9F/VghPdLARBPlEwyiG87w8s712GZAxUrpW71lnydoUnTSSaRTA0wP0F7G
7vNvp3ImRiDM5XWclC6Q5GL16fVbgXb8mJn2c5/oNd3jLjSPrBvXKGKXrYadmy6jBbo0G/73H4mh
/hhh/qQ6/POLI37eS9YnCpOExTPlCcf2dPOXGwWipFa1TajLZHYFpzJQqXmd8+OTgcMtKp8eggiF
qrhqbawg5KER56tZNMGQqR/ieXotZt3hjFWtuNs+2rnDrN/rmD6vBmVfaSllxicbJdE0bxvlVXIs
RZ+QmwxJy02UcXYyk7ReUtr9f35ZxM9V++evxgtoYQ1nOzdt8cuaUI/1uAxwjLe5bjLKMiNm15Nd
XI+JAzhpRakjbnb2k+WA0gNoi5ajoOlpxKYNERuFdg2DkVyohODMyqv8SfBW4+h4+YwO0Edp4g3D
0OZp829eH+NvProjDNcWOrfGpgv78+sz6FXeNHB0tlRovtZMNsirNH8aq4rQ1dE91yQxbTzJaced
6+gsCZvGFZ79bprwcyP48wrSL5eWh33JMKXzy3KjpnHqerJFaDo13r4DDcPkMwf7M1pf0i5iPLBG
3cbrV4Bqm70q6+c4QdFPXfvgSYJ3B+9UuUTRfn41yTj846vIdnof6jIZh1rf0u1KQIXa3J9ejcu+
YHj9u1/l766oZTNY1qXteTh8fr6iqrSdWdTAQ3utnnGgZsO5M+9Vnhinz7/p15f686sFXwvKKzUf
kvUZ+a8/8B3jJkg9GiFJ4v5BYchb0qjH9lxamFtKlf1uwf+bj80bzwZtICD1vM+hxp9OniD/THfO
6JVAQqGFANCnkEbmD+mUBRFoUz+P0nc4fcCSQs3a2xbdnew3m6uxrgG/LOaUMWJdyHkGrF8X82nR
ezs36VZMdSh3SxO9STczfFFy2mKd1y9eRP6zSgROvCa5dWK4Cf/8Lht/XaYsXZdwI9Dmekxvfn0h
SLfoiWAiRSnP5Tk2OsKBVF5dATlkiKWHZ7dS321czvvZ06JzoprNYI53VlOamympObnE05UtQ1wX
EZk2n1j7wuuzq998zr9eKpTIVOXSwVCE+ne9n3+6X6UJEFnUE5IkrecJX5mSrSGWk1DrM9I3l8Yh
uMTqeusCg7CtjPj0z5/g80r8fLN4TvjRUlo6NcKvC7qjGVnZCBBzS3swrIhDGxyM2NKfshVIQrYo
TdNmbBDwqi8kfuKMIhYG8mTPUQV/hKMyxK4uGWnhCpAGb8w7b4o4wIFaBR6r7NoFo7fX2fe6ap3A
ckBzCAlSV8od3NzqxRlsTv1zPQWfGzopzw7J3tWzAI7HpHYBcNiiK0gmlQWfy/Bkd+r8z5dB/PVG
OBQfri4MdjjAzL8sXWStRxVxQRXW9xNoS0IsdW/Ur2PFhN10OjyY8XCUfX7qBwXiwNYfPzM+DCbW
S97mJ2eAoiEw6O4+Qbw6DklMgM6RkZS+TZLY+81G/DeVHZ0ldmGIYojFf/28y6xb8cT2+EfB1DU6
+txRRJfWhEbipt7L2NlQ9cHF5e3w458vlvOX9xt1PD9Sd1nnLfNXSYxdhFaaWkRaQV/w9ma6JjQs
JrhKZfbFIx+ZlwkAxm/e6b/Znx2DNwW9CScQapBfluSuVFE31fzYT9bXyMA9AindiN7+kppxAQwk
voeoppBwYM0aTV1tW7y7/dCkM0AuAhpFIbtdnizfaxvK+tS3BRJDstgUIdgApKaFQN38Nx/7by4W
mB4LG7DtuH99wxsDr0q5diXNQs93UTKgAUryK9U10sfcHR8+Aev/fIN+ES2xEds6RbRHKcMqKPjy
52WFqL0lXbiEG/gIrIHG177pcfSJ6c6LMTq7OOkLpzJQI7lbInoz30oQy7lwek2iEOl65bednj7M
KvqOJ4q2Vxf7SxG+mBkdlK7R9mtsUguWeZOFsQ4LQf7m8bZ5ln59ypAjMOmnFpPor3RnfQP+tDSm
3J7Oa2OXKSjl2Oxad+2U1Xs30Xb9krKNunEIhYcoPDPBUcikfEbLcg9XciI4IFoa4XdWoJsF+e3E
+fq2hj98IZ4OAnHs+s2MqzCG5RQbRJslZX5bd+Q1EvjX+KM7lDsjau+WhWOsHLydWRke8AhGnkaZ
75SlfcgawoqRBJqtrWGn2TnzOkZXEkmr5XIZaea1rhz88lil2glavDyqkPFYNwvs33nYgUR9arUi
aErCtwlgJAJVV/Ge9XgD8ue6QPN0NvqXwQ75xJUlgmTwMI/Vi7ltMPyNVofiHHWk8kYADhaxPXX8
oWDPVAqFS0kp69ODboJO63/Y5PPunbS8QUVvKaI/PU87j7V2KZsvLva6hztOSHVQjXUZcDIEu6gg
qbtolfVpKY6mWNMAOJkTG/oaQZzcsIvb/kDP6aSH9PaskTZpqaH/HO0XkdDPVR1PHziUwkjLY86P
bbOIvIfFuJ00q34ot/nVaJrpHfA8h+aXqcBcq2dTH6JtDwAtyFoNzXax6ysMwikYI2y7FTEezMw0
wKt7ZdQnmAjTNu3vlD32aHNQjueYLPdhaYjNKHRgQulA1nhd9+wsWLqQiAeaNwGDmb9P8YQgvuhD
X8O0zK1l8XJe29kM2ikXwZTJ0p+H5eTG9D7zSSJgP5HeBe4bC+uUA3WOhpVEidBnhq8czKX2lo3T
Jeyq6SYy8vmKcOFt28zIZkXia6ukNc8xkfRoTwnOhigC2gDQog8oviY++7ULqYfIvA39uuiDSYTx
UU3JTY8rfONCz/QptWi2UC2gDcL0WPdH0phB8K3SM4IRzwlz4a3Tkm8O7kVp3ntvN8XK7yk2JiI7
QkqZf6VuWW97gQ3OOPVhxjzBMz+83KVHj+KZTKFzf3Y7dNf4+e6qdjCuImzndDCnO6a0OGyG5ntc
0+dH7HZa9A+bbq+fiNVuTkLbLpp4xIsckkqETqDtwxjOjweaiKdglMjbmQADJGGGQ3KvXAABk2y0
ngHVQSbJNrIGJklIDPyirN+ilGvv8SZvBEbBbcm0YpMSVrMzuNqnRGLf7aM2sHr+M0neE9I0aSPT
nfKtmJuDF9H7ro1C7GXfn2rBW04Dl6C+BauGlg/LPuwWa9swMd42bWYFXQeSOOnvRiKjlWI98Waj
CPoAqpTA9tLtm8VY9rWTPfQQTEmvLEx/RYfQptKy2t4z3T+2GeLhWZBHRexJ5etEH/iQzZMgGr1y
M/SguhX8scUY3wsHqSMJE2kMsJozNdh8JxgynrRJxE95H+J+t6vWp3wqTiz2IOJ0iY8grZm/jiRh
t4MWtLYRYSXRH0wyU9j3idJZIIuQeJUbe60YH2PrLey8ZtPa7/QKGeG5+mPDigQdwCXPusiID8gg
wWKx38IF6vywasHWmOkeP6R+dJevujHZOzMtv9v8aqK2okCCRoLTTdpui7betRRz6MF+jMs5Pmdp
x3AdrAYm3ywI5yM4pPCSaqDW6ZCQYmnOu1EHZQ4qpQ4Sq2mQ/hPvGRrdu8fBvi4IE1IlThe7vG29
7ASV9lFUxySOvhYm2PdycCoeMw31g677rYbrywOTlVg5mkdHkbRFUE4C6gmOVv4UruqQuDZfWpMv
NB7cwhsuuufiaqu6t25dKSpezyXqjtnEiEKbALxRhcggmevXuU4HaGRjf7E6xnUK+WM8Lt/i+EeM
DX6bZQk+OmXj/imG5HZW2i0Rae4GHCIDVw+erzNpX10spW5VW7d23TfbNGcDEZ4+E54joH4s6Ykz
87TpZNqzLyT3CgpqWLpeYLfypUtn54b7yzoILmGKaUs6MnshusPYpePXvFP2XZ1XuW8SUkYGpbVp
J5SCPXMgH5Lu8yJmBwAHWZvWsGwBgK8mmXvNjsN9GtPGWLTsAebBsHX1/FuRkA3m0s5s4pv4kSLv
o3BcdTcpeenC9qBkgjp/aERAmkC+qdqFxyknGjUqqmJblS3CyXWglkwEY+bEbZOMFGHeWrUMbkei
sLLy50Hemd6EZxbZoJVDV4kddWwrXDx9jTLCiyc/yVwqN5k9TFVubx3yP0D1ZSIo+ugtNttxow1F
v6+cb+DM4TWrgebbpehRy0JNaE+qkiFEtBtdljeQzwk07PN3y6vNO9pm9OrgLs5z8gq5nNlhvyYN
YxqRBA9+jSNz05giOXpGfyFjut2ZMrpmqzy2jPzqDuuiHKOX2CD0Ka/IgSqt+AYl21Vhj/LiOe4r
pwBy3fqs9YlbPOWtsi9K6tcsU8A5VqSg4HO1TOMN0V7qQnuO3fCRM+yxpifOv+bsTM/0O/jVh2xa
WRVY9FsLjl42ar5p4pyoE2rearAOZQ0MjkYcnhBZADoiGC3T7EsGm3BvtLQmF2wPZqS/oVFxUKXD
VYBRtilAryBlT58BLmlbpCfJlrUCEqt+IwxvCmLmrDGJ7rC3XktrHo5dhRknb8BqAmhua5JgyzrI
lMLnafTtDh4MSXBLkvp4aneGM6mbCK8+j/ks9uRmDgGq1be5b5cVpivQYjnOQdCB5UUWX2QxENbC
q3SB4uNtnPUZ1WdxqPrqVWg/8g6HS6EUG9M8mAGhBK4/tbmipYp2UE+vFoMIXtCFW2tagKCunzLv
ZXGn9XEAdbBOhPmVHQ9f1oBpNG0Gf3SYoVtkCkeUgn5XQQHvS76XBlpQm+MpAtu04/ThnB/HtCi/
t0P1UNLx3uhu7zLgcGjeNoDtolNV5y+laTxkmT6ihgBPCvybPC7z0A72UYr0I7HEgdn2a6S+TLqM
drF5mOuZ5W12yZXzwOXlEfkNrNobIW+Bt/ld3Er2gEL6Dd3XII5Y5vXsjE1Y3w5pxXI3bWXkhPeG
jjHTQnM3292hmXiC59KLbwmPeixTnv/GKLH0SER8hIEDzpluSA4nHswQ80G0VkvVG711pm0QsFcc
oqi5KXME4rDTLtRp39KxIC9Q1Vcw778OLblVXgRpuG0wKFXUpq3EiDVwT1U3YrC0qTs7v2iW596a
DzAH8fJM3Y/eWoC/xw4lqnaWoxlvxlcigrI9iPwsmAg4ZBuzg94cScPS0MnWaPprB7AeokoJRb/t
9QNqLViVOngMoCl49jxy1hz9EQQGmo7JPNemHfmzbu9HYpec/GvhxVRXJQgAbUyvzEnsC93prxwV
fpXrK5EL45rFtNxnibZsahkJzkXd7UAqRqBa+770IhedSvXFSgR+R+oOIfTbMV1cECqu365kJ71e
qJM2TUuhPdbJgUVWC6rMnO8NQQdgTvTRn6vbguypYwrYyF8sGZ7g2mgeLJkUuV0xm92DNqE9TTR1
IAaETCAr9QIz1b5m2aTfVNii+kKnylxAoLV2uMlYTAqae9tUL34QLbYFqsXbASO6uU5VPvixHGak
FQ6pc6rcVyRLtLf0UgVwVi0KCKrdjfw16WjWHG15HC3r+/TJEaw3AHAB4a35qI27VauyQrLMG6r7
ERFupKcfyOQsHV95tlLDqQdFb+3zFraJ0C+ZMR44ldxabr2pm0eZRvFmlY3kKtmXOkL4FFpKYXyj
1bRWaK8IXPpN9mRCx54zap+hPApBl4RcAip4U7ufSdYybYYEeouAx66XLfka17UU3t4rB0bmWXZE
Y3xHpZPcNdRVvV4SzRJ2zxxKMgB2O42j1CaPegqOMYQc6S3noTDIUE45r3m4LCaJcT5GspECY8n6
GYezSWwrVcwoQavmZmDmKOJNlA2PqhzPJE/xVIWYSudwMTfrJ63IVjp6vNODiP2xx8fqypDPG1bP
SRvu7Fncx9gaSmBsJSHbloCzy9Cq6vT3uDLvKmUAfHOBo8Asjg6lYfiobXr26K8MW61t1kM6G2T8
ZRx8QIo1grI6RGtHCqJmfeiZ/K7rU4vaMlwhuiYoS21CMVdecfIpN25DhgIOr7tCJpdUTwZyf5Ch
qPI5z8IvvBn5Bsb818Rxv1u99DMhXiyubEElFpO2Tbhr+sWOwmsAt5hFkltF6U9buTrEpTXu7Zn8
zGfOlnPbfOuX+WtS13ddZ8NyaVvf7awGAknUAe1gM82KYrMky1PuWc9FJq4asMabUmCssRrMNJZ5
ctrGuJpDmJmk5cFg4gBc99m20DkTlwYOXkPcJInD5peT1mjXSbtfgIuDrwfLWAhMnFWunzQRCtSN
6Ol77QljDSjFZEGk3A/6YwhIsiKGYYtgBderiH+USTj7ZHY/zcIbNi758yjb7+uVmGLg5nbj+lJw
ujux5+4socS1KEHV2FoEZYeiz65IMB/Ix/Hq/LVR2ldSdtOg6KwPYOjQ+nl2WOfCynrOvPjNIavY
Z7++np2GwrfHWkr85bYJVxQxMJh8Ioiph0gfzF6yL0wgWEIdOILjv02PPZDurR2TUt+b3BonSibc
3YRXlwuFTqH0Y5wk97PqXpPhiq3bHkbYA2EYHesKSVWKEi5L02YbV96pbDWkd5h9tfibphXNIcY/
GwxwTjjwdT3zlPZYWfY9cb8c4yj164NnOW7AqZOLl40HJzqHsWLWFcU7RFQEq2HDI5CEQI2MhlIk
nIeZUS2ARZr6s5OzSqqERL20RpyVIegFhPVsWeiliyZHHEcrBocu0TAyX67cHvdTM2cwGIWpc1KS
C/991G+Ju59TpFCEufLihcNdZovxILLM2Y6QhSn8FvYiF5XwLDnT5iWRpaTFsdNrw601HGJJStVU
JGQXHhPHQoYzYDBTQ4Dn0OMI7IqtJoajGqyTRteWMSx53KL7CFuqJQvCXj9CIm3j53YCck3FX6O0
4g/PCktf5s4HuQqBdr/QLCWlTmAyoqvRuxLIn5lAKAaF13ko0dwRuCzJg3cZWSZxZff7pquOhM/4
mSQl2LKN/Kxj7QDazGOklagUtdREHrxUP3LArqfYtv3I5bgwq9gJptj6aqUMVxds8E0ePjV0tkl3
ZKcZM+RecX5lGTwodgQMhxru0OmIvPoBSq5bds4Ja9jOKSAVk8F4lfXqbRrNbVqnGLsnY+S6C5vc
F4UcddpEmmMAYJox62niOclGfa/Vqen3IyEy9rvbgqdoRvL1FJBWThtpd2wLbTdrDunBdfOiTa3n
6xZIYyx0925juY8NmKcQYSEz+e8zee/Q0Ssyx6C5BUqVvjc4bG5oTFlV0FJl2pGI+ekM8fgqLgr6
GatvT9JlGUGhm+lwISl8BxvvXpW637Cy4+W16Eusx06vffcimn29E34zzXg/5EJx3rXfS7Umc5b8
Wn2KaTCFeTW5Cd7fdTGb2KgKBwCHmvpvWgi3QhjH2Z73y6SxDITgFbsrwlz37uCQu05XySLTJ6mz
p7psztD6uDugSDQzfnYNBn6xbC7jN+a0HH9lWe1jsqrI/4sxkgFSz5sanwGLlONVpU/gxjF16+/0
DI4RefVbxs6Tj86ETVTzoF+0Wha0jQvHX3JBwpHEMEnjPe9d6j0WRYiFyGgr2uRICTjo1T3K1wU5
TZ59UUsRmBknYVmDgmnWs8NqDBJJvSPjwiH+bjlNtlREnRj0eBcldg1nDo9Ur9JgwYqnWgtiq6bw
DRdw661PQAnbqlyZp7MJho6KdAjxNyzI4zaZBPe29NNGN6ErQFclKSc6gY8oGUr2OK11Cr5pWJ7I
xfrR2dYz/RHsJ2jGxbjChG0UsAOvz2BoW2aOHvtJ8Z5HA+ZDGnfOCPxkbOKS7iPtUBFjZ7Y+WFMb
WoncNNQ64kbnxJrPOjo8KTjyNE/9iJOvZAzK40GOQbohH96icJT3Aj9gHitFqNmwb2LrPinDD20e
K2SmpbORItq1GpjQWHSncnYpdCKqHJ2+RW4WOdLNCblG60RBvPod1vvRWD3jRwcexdTfj8D89p7R
PGK+K08c9SKyAImMrTEekhsdbmerPw8JcV+0sDNsFiYtiES7gQ2dCIcmUk5gdBoS1NqXNXM1bYEU
TQEzzo7Ho8aDCVf0SH7StBlX1SuInUzz7qdy8Zu5utdcpz5OCeizOL5EcM3sDtrcRFhXTgweK8l8
InT32cue7eaxn1E75Yt15xgjTRZ9s1SyOhbj9IxuBvF2O1fHasWZT+YxWcX0pJq+cKZMUYDH2Dqb
9kvTmpsEnvYmi7srIOnfMb2C4h7TYOnWhOsR6EeqQiCPEcmv5URWpgP8VsUHeuJw7M3uS8NprJaj
OjnVULAsDCv5lQVP6PRPGoEc+tmzPP2E4c6LwBrXDp2/tNePRedxqPTCfa7j1BQWMgE3TK8YxxAK
CqBxmzviuqu7Z7ON34UUa3CZBtugMe1jkkufVLjkYqJJBmp8rRXqoSKfUPOQDaXLF5IorzyRc/tB
BF8vlQJJVE1wi0Zj5xLiohxjCswihLA22h5qY4QAxPm8lfMMEXeT7ZxQItiwkS7PpEY2JNyRorEm
zZSXfqLU0+nrlgaQ6JwIn6Uckl1OcvfeGPqLLb5OVqNvZ2NBfc0NImlsuenKtSPpaW8dtUJTIMhb
ioqAvR6mQT2sBVODEDX3cvbiZnjRr8I8ZOONGKMUGV0B3eNRqad+Sy1z1trspltyqJcjCxGHcubm
wFhNIkY3HEvvtYxWj2zARpIPvyEXV2OIxMgxU7zmVAobuMoTdmbo0q5HFk8r572uGw5a+OJNi/lR
TdndaRbjt0qQIFEVGGrtDAGyRvYBjTIx017n+XVHYslsOy0CSxneNvk+F8t7xR3YNtBnN41LpzZZ
TcOWnI5iGffVuDw6FczZeOjITF8l3QNPhSAnyF+IDW4J4EINjF240l9FWC70BLHSjH16po1JjVSy
AdcGcXtzyTQCAuBmqof7qJ53OnFUhyGbIJVXXk0HFpNNGI+8sirfZzndRGdc8n1qd/FWY5CNrkVd
0bao9o4+fie3Pton8ULeBc/U7FjNdqosLUCa/87BitXaMq/anFDB1Jvemf4WD9gXSHRhr1J1yhZg
sTS1mRRPNl3fAYNFlxMBnoVTQDfXPc5Gfd83Hf9Onp9az36QnfPGJkInYYhnaDHRuze2XwbXlcdE
wEpnpEIvDYdN/YERgLZk9Wy51MVx+KTa9F1p2jdzHtVWC0MoGeo8k2e1j/g1uJCIiaxOLrvYRWXC
Poepm/QQUhtp/FXSJITIoNEVzZRwREINDBn7CDRxRW6NHEhTIqxpO4lpjVftX8uGU4LAXGbzxBHT
vQVsbj2ac8j7OxfXvYG6xiWkY7Tubc4iW6LkQZs+LulA4iL0Vla1vZbEP6Co3+fNOpouOQa6oSDr
1lUfrWZcqTBqdqNmfoF2eWoW/VKX3KAcrObWRV0Uxst7DuWzheZi5D1bXwHrLNKLILLrZ14k6oH8
I1oPbJPAD1lEbHwxaj7fcFepyy6X8LoGh5FFC5DXN1rrS4dBjTMXKxJbdTeEV6VXfpAa2W3D3n6f
6UaEdbo2Q82rpc9ua7Otd2as7UsC3DnU0XRs19TkrpKXepp2eht5F2soyQxo+Ojl9Dx0DQPEDu6k
6JFdFbwqYDbVTh+coJ2791yrn4oQMr6XRo/2FJ3MG10cJ+/daWp+j/CR1s4DotBqF47GPZlDL33I
ylxzDeg2QsHcO5L7ReAhaKgS3NI8mtf69M1xKnNrG6sxwQv9YQi8HHB9PL2WDIqNFmgVcS50V7t9
Ysxv1txxHqZ3X7vWUyckAMrFPjHIOEItXbZphX4wSw+Tk0b4YQrAAWup2i5cZLtjwSjUTRaPP1xC
srEhGJCox+5emkG+xlliDH/uWt5vG73JGMfkaYFtn/lzWxqdi4cEmsJIiKjupDCvFlbFYiKQgrWF
8FA1ttuqaCPfU6SN2bQ63fjGI+MH4H4DQMIYd4ZFTo4uleU3qftQ2y2NFm8MYqclXococT8BS0r0
uaP7Iyp+fe7EZWQ/q2P2S0LmwMcV6jncCxV/U4Y27q2ko/7LhnGXJvGMj7l4IFpu8S3aXduRs55B
sM3WlvWTCZKSPGcSMPIKSk+jYSnKvovWoyiqWWy0GY1u3k97jorkYTRFc2xShvkIing+4TdLbzKC
kN4VBU17WwpVBp2ph9vWLp7puFp74QB6L6WTBQYH8G1YvZO+ox8UTePNyAFtI8hzWzqGLFq/EQkt
8bTi0eu04QaSBIQoh+ZlgeiZYwOAnqEUrw4lnW8VLRuuR7nC4tbQDBle5MiaPzia9HUtfbcXpgey
HseNAmlGL4hSsXXZkDkcLxHTUsZyR7sT57pgTkVoEB9lHIjQIHHZQp3CuDGDW+y5MUAmeFTQZU7c
9LdZ5UeU3NDzU45CferHEcxQSaKKzEGvVAvN4m5EepGXt0yjIXIVkKpDZf0YLcDted7wXfZBVB5h
V2D925iuVerPiuNsz5l2I07FiGd8Hka+bcRTx/lBWhoQvkoxwFHzrsm0UxTC92Ue5s95egJSw+DX
zG5YDvwM09hWr5aCa8dTqZAGOD1CDKs64KkRMvL2pDFhqgVYQbeZJgGgMKvXXiKOJcQAPfVaeOOW
YY+0SAd6qirItIzLWgFev5ki0kFBze56D7VD5XSXmO020erqwLnynJTWNc3EeeNR4W+5potdp34y
929EIy4lPaxxfjc6VpFWcHCYJsnAjaNta5rrLPtKQP/FtoxnsVmal2rpn8LUPLtt8iP1xLMzz/Ti
BMgSr4EEX+FlJZ+BvFXyVZpFkqmwxkTHIae2BEI3NnZ9gN3INJIaxTmih76aLHIFhK2feOkSwPgp
r0uVK4jk6pkW9B2Aj5uJ3vhGH59C4Ax+yGKMpzCjEJioE4rQC2iDentXjUwJqzdbArIrDV51x7lA
Fd/SeJr3vds9DBSeZc4uTmSGF9D4+PqquxrezYmgqKyAYFwPaPn19DGpwrvZbl6TFj9TGpbETeLj
QH3UI4KzxB2jO0KaY5dzUzlNfAUcLo6XFzkXHJUq920oOYzLaDhOg/feDJ0vDfXcqtCAqG291Kwi
gehYk8KGqJDVXs0xOjLusLm7/sBBPDUqjofDgbo4SvLnUBX1ya1+tJz9CbZ/1MHLHmVaftGJFtok
rrwgEHo0PO0F9dmpHkjXaiULc6losA+TTflZTHdzpa5ES3x8hvvNh61xRfTkZmgeh5zqhBkvkvQM
swKXc1vRTs+sO5pcYLIiDMJzBEIO3y5+2jmmZUMIpdt/dPOIlCH17kVK18zMi6PRr6HtRYfxjjd8
1IqHVLTE8EUgGqcuaB0yYEuaDkrpza7IeNwq2r3IyCCM2y1RptKmIZmyRYtl4y3LnTMPPLVlBnBv
fAVZDcJQq85GvobvZWtYwJx+rbLuboBB7Svu1U4LrcNYufid5s+jTeSbFdZsRY/VMVtrHcUhGpjb
B0O/bzCjy7I9dKr8oorM59RhshyH5xlB8taDxx64CbUHEYbU/cykNj1RQMe6GJ4cZgK0igpgSCXE
9pTjwATNlUSLgZD0Mnkk2GevFzPqwvIuVIycDKN5tWsaiVWJQE1KYthXw3FZGfNmFMubiN8HRh2H
jDFnVEAc7euHFABdnSLzIO0IMQzFsnHfhs4hpddLpWFT9k2MC/8XV+ex3DgSreknQgS82dKA3kiU
rQ1CKgMPJEwmzNPfD+q5MROzQZCSuosSicyTv/X1s+KY5xAyDa6Y/skrUxEOjTcFxQng4FTc5+5J
jJyAXO/iVOUdHRyqHtJf7XZacQbYJdLbBQmJBrJ397MOVzIxcFVR+pGJjhMjuFVgF+BvnldtC+tA
X+wvaXA+a435yyFXNGp/+wFIlSAliEbh6Yw8ZqSohGHFyMCzC216jdtJD3OIw0YFZxn1NPMtUlJb
o75l9E5WXD+yDj4/AHRY9VF+cYBLSFskttVOOS4I2mlqWNvMEoih2l1m8dJqpSj6pBtO498TVXyy
VbzLbfA1p2veVOq224SWkxVG85kNwvHwRcbKO3biT2pPm5oJC+7CeWMqTLZYv6clAuQwSopKOkEY
QY6IJM9xXzoRFb8GK80mpe+dU1FLBJ9jh3XUPrn2qK9ApEMNdTt/5FtXt0CzEtSuq7+mPjNgfVjH
iix5la7SjuzB+abFc2IApCmQ77YrrcukcZ85ICOi8JHL+y9m+rvLjWdjqOmLqns+cibwZz1aO9jj
v0my5Pm5w0df8V5TL0+2IzHxbpV9PZelz6jmWc9i0ujMtuijq7oPpcvXeciQQbwh26zLgEOEwsZC
qPZcpNu6qyqyETkOy+hsRmBmFuxR69v7IiC3SVjaOm06b0WJqbtNA50Tp/xVWoI2M9iZVdP33/GA
HAlZGB/XP54CEmp7z77OHHfSLju7yXBkENfZvyi/SYr0Lc/0rzggsdYhZn3Idcj5wRzXsx//6zUx
YylBEGcHNJOUbKfZNEVEBtYfk5H91SWqGKodcGFWaBSL9h9Yj6uK50bPjvnI/Gf77ONkzYU1NR6r
OagAWGA/V7qsPqVXPdmGCl2VpVtJlWmakzNSOTYVtMYrhdMbt7HkyRXFEi8B6hWT/Yhoi1uMk7pZ
DsS0t+ZfPZr6j3xeu9O2i5ZEC81+pBPrD3FTG+XIN5kVHw0l4Rt4gxeRzxoaJITHIzY48BgQW8aL
xPXinZN9Wt5UUEaV//JGJCUpiB4Yw5vuC0gfFm9MxCybZautu6yq15VjEFhQASvUMPEMW0W+Fmax
b630N63zf2vUmzIjLL53kMJJK3tXVjHdqcFo1XiKemMkzszLNipo3lsqA1nPaHvS3BI9IUICs7QW
+ZG1ERyjllvkn0jFh5HjRZozeY8VKL1H03jeqMdIzNZmtAhmRUdEAoXW8T52T/oowqlcFjAtJ/ih
lrTbefCPCHoOnW/RU9exQiIl25jT9BnM+kkvvLPPi7mMZMAQykurtWWSISxI2vWdnTH+8WvbOaEy
+m5ohtxVQd1QWWJd49Lyt4NaKuo65nryXp7NiZa1fvpNmp0Fps4bpwAlR99itlY9PX7kPIxJQ3yy
IEWypnBlPUo6pQDcv40kWhiP6WvQXXc9I6+kQzgI2TendWYyX+Ei2WpZp+6Teqr1tt9akRetMDf8
NvqG8s7v1B1py3SVZMWbkDAQazsZ8FJljcYuQzJQEw1LT98qXRg8gLj0ZHhRscPoglWvsXaTw5ua
OUsNAeVW28AivDswvzWjz4+d7s/3iraXu7KSp9ow3nzdT85TMVQPSjNfZOkUUGC6jWqTYqSu1SiJ
RfKfDNnNCJwOJBiFTpxB85RlR0cWiO0YWTeZDI9cJ1mNivRPIgme6oJgZ2cWG2vOYbowEUVO0lzn
vD2nJvu3coJPP3Lp9E0FsjwONSFO9YPeNgnIuBWWjSMPJvgTuC7KYtp5N6PvSJgpwmZivaqAwEv3
NtoWKcvGk6GBjdrxFEO0N90bXTFX3Hzdec6mK3rl/Kmrl3AW56RDK5+SoCMdUM+YX+d3rQEy05fi
FoqqSyLewGWjcf7rMZaPmfZI6vys+oR5ndBgx0+to+5kiHo871LNg0ZVKhIMGmSeqakO1jVi50mC
5iuaxw6z15FLms6E55ALz+ZNfAbtTbfRm34V0riMJj5Amc3v3RA0Zx8qf03swKFPze/Wmzeijcy9
62unugFhtTLKP3EGfTk67jMPYduaMq5nCSjcasOWDz5ywOrczLR4s4Am9Jf/VooFnrKlm4f9hTU4
oxzVnPrN4qk37yg/oy0A4WG2qCtsbyMj8dHw057mGqXW0M43FPwL5kqMSeaAcTr8hpRfekN0M7QM
HXjjE5aBZ72eC3mpRurQowS9i02pvRfs6mSqEdxXOOTsfZeri+5X+U3OZIwP3lNP9QZ8opUf9bYN
jX6+tVqrn9KpJL0VRJ65MjqWgtDaKIVXF82W8i8wYzqC+VOWwSOLfo1T3h/Lfdm2Bz2NX2goebbY
klZ1H4CvQnu0ZCI3c4xaYHLulVWehNkfDPRXUzbdfFuFUdRR0jbGzSHQwM363HkvAf9XOUkIx57W
wH1DnsFIDt9Q+lSsi9R6NUxaSQevSv7lIrRd+QFsWRLoQ2v4MDKqqaH8NwRpvNEz/IgmupOVXWrJ
quqbezs25t6gEYTiTXubDg26FEYrOjA48SVgtEJzYvgyhMnUvfwe5/koaY2418mYc1sk7l5OO4+/
7F+/NZ791ibGZe6eDUjfZ2n15DqSnnr8eUoJKTG1JVJxJ6q1kxnTk6PXMW91july6QS7257bXYSe
7KgbN+5yufz3dcu7C09Op5a+Y8SbyoF0FvKc1dk+nmuSmJsxeThNkDyCnkrT0jUJO/c8Z88ElRjE
n5b1VdQcfYxkIk9/eeqNehxqJFmuWYBozIg4YY5+kF9Yt63rz6X3AIt8Owb2hgg6C/laUY8xcYjq
bmOajmgFLfGMBl3YBOhYox+ftMif33B4fdVmFV1/ntGNt6FgNn4aen3dL26TPBpubOD2NV3qOwjK
Iy3Sle7u55upHVeHzLmYlR0w1LbOo3fn+kEUDDyu84gFW3PZ5Nc8SzcVds1ny6IOTRfFyY6d+qob
SXGIOmpCk7KzdxX6DMSqznhvH2ULGzqkE+nzHpP1lFSfwOAvamhoaxdREEoN3hK2NVmbLP8H9n3g
7R+XO3I18uYdMmmqRoynbuE0fy75MMFuNsI5ZDRo/Rgd9cFuifbn8vP051JK+6J7M5SXLsEGM2Lv
Syc4Bj0W4dWPJ6tpNGhoL/othql9Mj9d18mfZBS0TyTxBrtswE1lfk4mxXE9UCp6/g8q1egzy+iq
HpI8/Uh1JkefRHUgI6oRmBy3/N5d6DpDcXIs+EIrEd9DZefXBmfHKy1O33J55k1zsBndQK3teeDU
7CVvJbzCSdV+hJzcp40WtSDf+bk0XWefikK+o879o6Nie5kkII3hu9ZbU6TVpof6uxdiWBLj9Nco
nou18pHb4UCvQxtQYAEt3mo/RmOGN41AItVMK9Kk5jm4VQAKN9AD+2bfPKMObnjQ+i2HIOKqGp2i
guXiJq11Gl35x08sIGQH4MIzm5eUJr+r4bX1tZPZugpkcCrbQ98RQdRPNBH9NMH9XLq8PlLsCUat
F/3z2EW4enyi9aPewRql2Z9FtcNgN/3Ce6eFNDT9ny/nzHceijFH059aozDvKQ2YfjCSV6dQRFOx
xj2FPqtfW43NBwYjBv20Xvvq1yShaTmhryJPEC9QSMhWvEY9Hp+pDss/gogiwSw76HVTvGWiag8K
48yzNqcnvHcDwLYGoeKN4lC4Q9gsfXWaF1GtIa0RilAwPUKSsicgpUETOqzzpHs3nIrCAtSoAwam
QS/ZAgxP0UWB7BbzEM3muTvc8sb9C1hBKrrdkRBrVBpKAu405i3nAXhS2IZ8eFkpbrUYQ+Zn46Qh
B2qIfePhz8XKbTzeE1nqfpYHuzF61xLffHDKT17N0cc9rUc3wqeqsOwHtS18TMHD0FoHu7olyfDH
bsz45KtRbsk1LY+i7n/rOlxP3jEd4t63zPMkX8rAlYtHhVHe65vQbCkstQcnO5tjvys9+96xoxLj
65L5bsbd3paDfKAMXGmJGRZ2EF9+LvlUJf89oqbtT61jO3A7ukK9vEm/8WahK2VtfS6tzDiqfuwY
zq34XoAgwo5/Dehn/uhBxVIKrPNwkSXuXENXO4ym2f5nHTY9vzzGuMZWrV7YYYWnequl8TVulfOM
iTK+o+D/OyJeuQ5JH2zjIAk1BHwnr2OFpm7X5Tzh7ZhUy502cX6jvBPFa61Hu5/FYVhWhXngTYR6
Dw0UOY4OwI47o33ynDZfq5GGQFz46EuzlloMBxFTwEBf12n6EelJGjZJM+w0V6UfXup/OgU9zk5n
cnwTU3eKS9GdrOVRQglDhCfgHnPch6sWn55HZzJyezsMPLSH3USKSO7DI8p+0NErWuXzz8Xy7HcN
dezp5xk+Im7nONnQtlz99wO4GOadTyFdZMGksmtfNbEbeq+72VHR3dxU8/dRbv8VlMVqZf27FImE
tk7T1z4Zl2gB9dxq8bgy+U9OGs52+rWykekAYGgQuvWt2zAKXmH8cWIE9FWaI2Jv7PFu52K+qglm
Rg+WFKep3QTF0qaY2f8KMyiIMYRQXBOd1q2jvmDSpQF9jRcsubQiAmGHtAs79newXOsqdKVfquVi
5mBVxAXy0B7oEcSiRz368jQoZRXCaxKhP8fdTc0igdKuiqNyFtOVJ8hqMjI0OE200yxOtxSOodhZ
wjBGnBgPEyH0yrcC6LfF66smk5q45UeU9Ipz6qJS4eNQu+9gp++1b3bftV+/1MYpgwS4uJZMHpZN
WRbdY8U68CKXxMIaKt8B1flZ5dBMoKdoQ6L7VC6SZ5O+4D2RgS4h4EF01Qcy+L3uPiTFdAIoH0hM
6obu/N/DYVRhbowWnsgE/ZnMjbfSm4z9nHTjxqiZyY3IWIL90RSLwjHeCs1npWXdzC1GrErPd0Hn
PUNMZLjA4A6rEri0Czy4ogLqOHWyLfOe+5iAaa6o/y5B1Iod67W9js1c3p0xOw46O4Lqh32hnHqb
11qytfRPPWvl9d5zY1xd9hwaUdvvrKcjUpu7cd34vjwnA545x9FJDueI4wXjm0UR7T6nl3ZrmMUr
ghBt0O6ZNhFzWE0zUKxE7ceBc2tVuJ8Dbr+7lAY52w74bg+DPXkSiUyX0DMJpU+GeX+sB/MvSbxQ
uvSEnlDD64Ruo5cw7PKqtJGin5nJJF9q9Eb0dkRAGrs6lun552Jq1UklKWXELDGQO1EXTir7MIqW
XQ4tHOgtuD/zo0HSNsC6DldJKzrp3sa8Zmn62+Ks2VEueMucnA3EcW6z1cA+m+SVK91fdUURbVsd
dbpJ0MfT5Fc7Sx8uzKvjznKHbYY2+ZJ7Nm8d65yFOneQRvba5v1+QBb/WcQ0dmq6hw4Pmtcb0SIO
aR9RG6vEBY+AfqhH4ez9WVCsq5Zc5GLKX5JhgdIKw7lWEp2tpo3vFdDId2Wb/z1YvqLVgKBpjFUD
Y58RzmgAaabOgxcS7J8l9jPE6mgl+3koyBzBmecpP151pWm+Bi6/Q5NHD0Ty4fTROkJ8CGIGTx2n
6bUrxPQx2vpBYRel0AolelP5w6XNvHcZAw1wChgvzLfjbk5bSfZrTv6CsdzEfeE8RmNkhzSOtkNu
Zt55bza2MU6Q3sNyKTaVGVxEaTTijk3vs6PxokxV/NK7Jr3ePT44PoWPnwtulach1+wTeU0++sIY
Qfb/Nzz+TJA/X0My6SE4+NsoQzzh5sSNmObl71z5ezenUL5vB6p8SIcdXCd9SxZlcWDwV2YTic5p
b3hWmJhkObjLAUCxXFxzvf82jZq3dUkC+LlEEzz7FIxrS1nDbaRyNsxsDkHB1Dh3jWCbbVCbJ8Pw
klM7eWpP13C7rsD14JfKfj8tS5ahVfLC+udgYDgmen8epOIcAo92TWKKAgM0OhFxLL+yuSNljrdl
C+fS7YuumjYpAvRfjWEc3CIPXssumw+VTL8rp76YGbuwrpRxM30N8ppK9TTrpyse2GA3jVSojxWN
mIUrJ6ogU3ZAr4kPP5Ol0JLxlpElwM028A9LMEAXffyd7IT+6g9dtIoNJsES2dGh14FaTTn1HIQw
+UytYARbMoZyPn/KSOw93Yd0H9R6fenbhrK1pgl1u6Eda3lm5PIY6EV+mZoHEI13z6QZPWme9hgR
b5tp4MEB0PrUOZlxbwmc3Aa5dDfN8vTna4FiyxjUYkqelrytQjTGSWY9DzmufAlzqnY2hNb551K7
bn0ceAVJ4jfnrr9pScNwhxrjNMneQPXkUEJEnfkpEBCwDdlZG5+AuQOaIT77IhqJCZRT9c6fBz68
nn6lWeJwlxbVIVIDZKgLmTxQzL7hX3IQwfbeS+YScgyi94uDDwHUvgJbKZAKEfwVUwSZZwOB1kly
8UggK7sh/axa3BW6USHW1Mtdbwz+vjXd7iF0kzs2l+bGEQiEtNovz6mwjyOeOzhJ/9zPbu6tgAeT
MO1GzDTEtd7m7hThnHyzGqzdhZp+dRbmrli40yFxRvvJFcFrim2V5IE5wMws3et7GQSIJgwH4nF2
3OECZnyd+hS7unQHOlcj7y+KxCqUVmyeMLR9IERCslGoLETExnFVkfTodLO+muyoOXQSq3jrFzhZ
Dct0w9K5BjKe/9oF3WPFGKdX/io99Hij77HA3ivPji9GE1XhHBnVtkaXESZu4Z0aHCZANfR6onma
flk9bH0wWfKWw0jdPJU924OUX7WIrsaUi1+OodjICXd/Hu2CJI9ims5VBDQR+Y65i8le5Ygr9F1M
HEhYD4G8/Twi9EbdkmB+wYY2HOsGuNNzMzIBlnWvm83hXLYfUZrb1wYIcO+46l+c8ewHC/j5uhp0
Z5ckLp7nqWrg5JAz6TW8NJ+hOb6g8qk6jHr/+y1tUMFWJ4kEZ7tnHm2EeD+BI9qywvw8slJL7Uhi
eOuolj3938usxP/7tMsdDpGSUJz/fiRFHSWCZmn9Bqv4eWk/r9RdaJIkQWzz8w2ZMgwaxpSdhiY6
USysfhkW61SOwQqyJ093sTsnp6jtp7N0Wyh+3DwooKanuYjGp3JuNqSoJ7eoV7QYzV910zdPscn3
R8vhT6mRdLr8oLPk63Y4kkLHM/OjTwjd2kruDUT9uV4uaUUhMJH///u8RAEYuMVNwwz/ZZAPivej
7Z76AHRzVJ1AmYsCa07mLXF8f3TDfklS7LeKbTRMzeFArP8nOhnM+jbaFJ/6y3VmY423spCPM6t0
QNlcY6ZpCHhw0FzrkfEq4/hJmol66bTxVwpF0bcRKsEmjNnQLp4TfEC3a7tk3PbCsy+Bm8U7soL8
tU1SLXT1Wti5ti+pT32ZTIXvDQK5KW2UcWPhhoOgillB3A96xrEsr+aDMfCX9+3611CNxDFx7tjH
fY+g3G2N1Rj333VUDM9VJp013paDbhb+dl1qCKpR7qT4eDR50mumxcBHDK2nc0Szr4jOAa3BCjE5
yX88Q0i1x3D7FnlITcgPcTYDXW6UG4hj3sZ30WEVF0aibUxwv6SR80lgrCv1NJQNokp9JIWh9ZJu
awv/1rgzITKUAQfe/O470IEO/btm1h6B2f5ZOoS2XdC84fTxmygLgzV/3Ey9REPp9fnGiscG4r8d
OVK4YW+PAQYcjyxpZKs9eNwa46u5LtDitCHTDVL0BG+5BqGdFccioXCmX8xcSVXfpVGekg6UkvTc
bivMZl/F+bcnuzvtND0lv8SVN+8pDuEnvSsvfaAuvtN4a+WCWbGF4YfQ6kMD+ECQAFolSbHdhGMf
WbpCtaUPr3KhUOwOGZDJHLXpChpgstk5wp7OlHLG3XJYX+vNNLxwcLzHBNYt6BmIuj487BoepTVS
zDxaoPf7kekjHs9OhooJC6pP6Ts7lqMBpbVFv51bG3mfLKxLnr63dfnWzD64hI46rdGdbZeSaOvG
8XPTQOySor3ASSdw6JuM8AvUhj8c/ZLtHJcM6Y6TvWXpXj6dFjHWvdpEbl/uOcXo26Y2/jbOznWQ
ko1db53rsjrMTQWlTYwUhTbi3pVIorW4v0Rd+7vu0i8NeyNNb0O1J4ufCjMgAwTLY7ruWvd7zFLM
Cqptt2oaWvxnGTngaYgCeGmvKX/Hc3CSIkXRjy4SNWSErSFBFlDmfBpn0yc8/p+rpr9s8EAGpvNX
fDWl/zGCkuGFAnunB/tS6PRz5xEyKsyv7Eb2jFmryTgSu7xK/TOOSc/AKXCXECZo58tfRH9OKDyH
7WjMDPlxO64RFEUHBCtbrZF/GpqrnyBP+R9O0wnlx5oxyccMQJxt08wUwfIJqrTsqDWtd5AF6s2K
2p+W2x+1bewQtzBMpVrVfoJ3W0KXGA1JmrkxoRlHFLI4lV/9wXwaqS7fTWnzqaopowqO0BG7j+iG
i5BQRjKsTN+/EkkI9yhdPF1mEJpC/x30QBpQw5yv6JUOjVztsd6X4RznW9ka14Q3cquVSbb2CRXB
bUGegnS6r7wh5Q8ZO5qX+b016x3R4EAnb6pyij06wwCRkaAbV1YPZ3C6Q5nF11w1JKooMW462uB1
L4cKBE/diMJmXVQPw4xoEhjcTR2NH3YvT4GiAbatD6or2f770kADotrVmGFMjdAQZAHqL90fiAVG
svwUH+w+KXepRuNSo8aZDLLkX4Rd6ohkqtrIDsOwP1RblejWIdeRd3Bo2wLQWWE80K0le2y9hfWS
jLMGP+qGZt2ioElMuXVHhflV55CfOqGwg4tS2s4dqX/X+4FivTG6N4LWV1w/DrI3GBNOq9fJf9Ei
puIHSRs41oMO51/wNg2yXMUVXi9/cNduQA2OzvGsC062a/f7uMMAXMOBc2ezidNijk7UXYsino9G
nByKAWmBYZA7MXqMH2NL82hBwfummlB4OxTf+NHwhWiG9hvffhKWWMdDHMA19bgQTDg7XCXRKur9
W9Fq6bYoO06u2AIk8qtpNJFJWU22L0yrwHnGgojKCwEgvuUM2QDLGCsG06WbEllb8oHwOJNwk0z4
B6a4P/W9c5kIcb2YUoXZZGxjU76pwAIP1PhtbUFMRFNfo3ywN4bnjKFZmRX5TimOxwXSVzXcUNFZ
OL0HmFy36DkhQ9ytWS7weDBPoK3EKydRKLlxfkyUaM6Qdx/9pE5TFWmh1osvHy6mqVjrlj1xkwNx
a7hN4bHbGIkf+dLWZ5lnT3mCD03OvsZM8N3bLgSO8OuNJ+R3NKC8LqfqBGu+m4buYfnp0dYoR1GO
3YRTf8RpiqJ0AnkmIyQ4Ba18yUvvo54ovDXVi+iaBKmLg5Ko8KCJevHkz7O5nTXYKFUKGmyLbZZp
0TY3lMlCt2m0Cbdhi9ECSGhfViQOQBYz000LOcIxp069Wz949NOqRg/9fNFRZC6hDqZh3B3ksRTF
zZs5HSBNszH0HGpkZzvbBbWBD5ZlmcO9xq6E05OqrbKrKJptouJkpH8mCyWOhqNDVUu1jWfCwGP7
qGedZ+69ZOXdpINhnQJSjJGIYOrHlxlOzoQQjoG5CjjjtIhayx5K1UZRjzy/tbbCjd+LBA1t7L+m
GlPpCHbGbRKNhyrmTWEc60bY0jqhgqBgnMwCnMF2bv1NHXCnq0jG6JKdGHXpkk4SxN+EybL9PXdN
y4k2xTNROlvCwxCBEYGqA8hABKA3T/2mQRCcyG1qNIe8HmLuRQNgvCDCRxvea6dp3zuTsm9pPxKp
QWcrcnMrzcIzGt+S0pjZyaaTrFAwOxkcuj/1l8ouxYV51MHHGHQHDTuVhm0Rre5Cln5bQ8bIQcIO
wR0yYuSvv4U+i6fGwKDXZ4rMj5h+hqECyCyqcquW87EV9eQruP62N9DHO+b4HaTGc973V+V0xiG2
xl8tWccyD6y9lxi/3IdJLNrdGwNUDy5ZRpxJ2XmMpxm5+cZrnCctN1djOTvQskRUpGdTzPmxoUoO
6UK6tYDO1kXkLI567JWJ1O9ks+zFV++22o3NGPelQxZAMq9g9DgWiNbdoTpH+XYnKdXcIFtmpYje
RD+cpsazj+RE02Nn0Kc8+39U/pH7fbstNHKD44EABTKvrwUiTqxy6yxSkpuhwwFsAvaWdQtrnW/n
gNR8A23zxvalzl040i8CGDoMwT+z0t7LDu9/a3fTerSjJfYJOkg5QLR4HYONNCV2mq47pzKVm9aV
CrOc+qdYDU4FWiZhKQIEdNj3IUbPrlHGOknrWPfmbq70x+CwTLlR5C9hQN42xRSPn595zfJbvDfG
2sqX+nAlrZ2GMC9wRxTJJIyhSKN9Oa/sk7CzL4OmVZbl7TxxRLH1j94k5iKzb1GWvOGIzkJnCefR
7W6TdPmepR8hmQspZGNW0xyMXlNo05W54C9HQEwDY+Cwtou4DdOJ2oeYpt0pYF/tMUasOfz+FrOP
9KKFYU598wu5oLFSlbzpU0KHb0GEoEsCeDFs/QwuUtPRBo/qeSi4M92S7kWmI5/sgjR4DZw1O5Vg
OEYUmHypwkHKnKm3ISr2VVmPh6JWv/yuX7eE5MZQOmuOVw0vBM15VNoHpD+0g4+E4yET/xTyk6TI
xTjJ7+zNEYiIMk9VRz5RawqEaYg7iU2bWYdra1eqOTqodH6gf0F0lwYfma/966u5DrPUJ36GMOko
Q/AhMv9zcnOOXOWzGyWLijbF/JUXh9Yqbiro/gHuviasnpgRoyhsTq2otXPjEj1RiE8yqPfKmfeB
CsjvcCTlGXQ0Q98+KzH3YVdSXpuWE6bHdEdEsxFiASix7yEUydEDeYn7laIypFY6AfhQr3Im9VPE
VosmAWxDxolznhGxxqLFAtMWRAdP9VdhYeCk1vB9IANFJARTv87I8qsJYeKkHf3qoDW+sbO92sQn
Ur9PnvHU4BlRaCtP/Zx/kL1ncPKAyAymuV2ZjcNbSemuzymB0FDqe01aorhtOhdRsp/zHiX+pVPV
rdFcrCyueGWGCSOth3nzfG5b3rltNb6SnDUseX1f6ATMZztV37GGg1f3kFGmFgs4K+ShUG5LYAJV
6voyE5uOsJ68yv/0uxJlYkfXfA98X/bRrtY8OIxC/+WOf3Rw5cxw3zMD+6sV+N9tLTak2f5kW70M
DZU73BsvvjH0B9yGkAcDlrDZXW6FbtspjqhaaR18fXoQoLAiQ/Yesdeus0V1OPTWOnXjh4ODGDkX
QYJGjoiak4rokShSqpptBmtwwpqhufBIPbFjdK6taneSYlUcLfgdkJ7iKcxwkvQYl1RMdajqvX/G
7B8nWTykMLGydM5Voi4wwBGxQMfExJGdTfCOe3ZP/L1CCdu0ytjkiMDgdKg5zPgBSl+zlljnaztU
BocYWrgp4HHEFi/5Q/Nx2GEvg31H0deCzTK56eQTGEiYTGrN3TpFggV26GZq2Pglkn8Mv2VA6ogW
YWUdxhPWlQ3v/mcakD8zyuxLk80uikkX9DCkQSy8QgpuPdooUXChoBbzNydcaoiimf++LY4uQK/c
xLwhFCKtdA33rZN+DT2+kzw9Jh31dQ3nFU/rEKUW+W8SfvyVIHFONMk16M/c3DtP1p+mxLkFi3qn
BfMrKAzOij1qWTmHc4vIHa7iuxybY5zLc2dLCrM6dSEFgxnZbB6zZm9trUY7bqj3GDfKasqif+k8
7vOEtck3+bDgMya0e+V54n0I7EtkMrAnhs1COZ6lsuPQHrplbf7tJelWifOsPfQWqMg0K4Z6ROVj
/iyG4FxY0XFWhHU6sn7pHO+t7BD7zCOj6/Kqm6J/dQlEKIGT0t/A4y7SJJPUJ61+EyPHmsZ+1WSP
57AGLjH1YWcEijrVWe2IDoEyivsaAcyqH+E/fLN6TqZp2LA/HAnk3jb2IWBOinl3Nzoihv3Uz29G
2Vahzj6Jd88qnyb4Ou78rWhUuZqWBYRkmIxRwV5ZLYVwFYqEUOCsJ9OODDa9wFpXOa9agvMTCG0V
9LS0NKzYZ0mspVWRa+jpTGlTAzJZLp6wAmvnxdb6njIXLON9LACePXEfA7SoTSO/RKK9gwo0YVSP
Opyr9cf1XlDsEzggeZcwXhjbZbWoyB4jkTtu1xLv3GKjqlDpJna3B069oSf6s+htYhIlwspyiMbT
kDh6Kt4yb5iIJzAytqP7Nkv5gr6DwDSvojCIPt0kusUN+5Gnf1vJPy/uso1sAc+TMrnm0MCEkHzA
Xg/rMrsOpjyTY/Fq6RpdVqO7Nj1uJwxHCz4T/NZaTJxZi9+txV1Mbq0JQemTPgcn5xkuH3sjfbLw
AIEtDDt/0r9tt38ZcTvQOaRlYMaaXT8nMdkpeZKg2q1I2NDb8tvX/oexM1uOW7m27a+c2M8XPoke
iDj2QxVQLYssthL5gmCLvkv0+Po7QPue0KYU0g3LcsikKFQVkLlyrTnHbNzdUJgaK6H6osSMZlLm
yp458UrdwXijDVOtAh0XUZBIwvY4ONrMabiVXN6GcmC/oQItlJuoYBNEo1P6OseBlarOE3AxzIj9
Om+VGI1w8F0TOBRCiWGmsk0/QG59Rd14yIr+1NfGTslJvcjcvWPTO6+Gx1yKKw2ZpIdc8hKcxVnv
Jo/O0p3h4oyL4YhwXC78yuyxOloKtaEKB1BzctY+0CHrxmJIaRVItVpd27xpsBh9R4cKU2col7uJ
lDfKTG1GfmKr8jK2QIrZYbebMqp3asgJL3PlrlXSqmLJtJLetDWiZKR4vJvD4g2jCs3RpMd8lqkU
OMz3WwBdBqwvirHs3ZzNZzVr7zjUwWIYEg9u6UUgGwzGCk4ei8MfXl0JIYS7XqFNu8pzHjMBbmki
ju0y41BUMr8AsFapOu++rdAzs7e481y8HedMKB9zcZNCsNwOBuJiZ4jpp7ac8ioluU6QEExOS5PA
6olamgyvKfSzXRWvDAsqz+yj2xD5Ygjvm0Uo9ts5CleuE+r7Bs5K0tjfZJc+Vej3JgaaXm5rJ3Vi
2NyhshlOMZbdYQAkBF/J9WUJ+sZBpiRG9MAxdmwQcxAhpyqg4onuGtc01qLgQSx7m2rGutE0M/Jl
B6UhcuKHOCjSY1ua1caN4YOKwaabWF/FbkBiYphPfjpzQ2akZAwBjo4JAElRK69MQCt+/E6JzF3h
ttGpNnM+koD9OA4GD5oeE5spWxtD4I8zzxwFw352Q+ZJisPMMO2+ibwML1BTgbCieoE0qC68H3PU
jFXNqFzaytlCeXBAZr2gKRtW8S5217r7ENOR8sGZFKty4fXU7mMkkd1ycKCVPZrvqPhnUip7DuuW
u0FhRGylqDZKVTVra6bZObsYy3umSQAnVL5Vus8GkZB6XJ5BmteYxVFMA7eFaIl9z2eNh5eD6DQL
8hgOGns9Pqydpva7GhfSOrUDTNbiYna0mwJowiq03G2EpoLLtgc0RXq/UP4JqUSKiEcwWiP2Yemz
HONkNsO3XKeQ7/Il2xD5LUcYegFTTGurdtw3RE9gYWp55DRaHPJyuqPxV9ET1S5A7z5WxcR4W+4r
derPpVQOg3qqeXayxjHX7Sxg2y2Pa9O540F0um+qHftNFz2E4hAY7f0wcvfLrF7u3kvSnR/MCExa
29gSObKAXZnGzgmPT79ScSb5FF8PZTsIOLTTxrTm76Gh0Vmwgk3fmTe2GqLtI1Siz0GBOqI/zIo4
Ko68LJSeQD3B/DiZOHIJutTxgCVjosSesDYT0BOdc0u8BD1naparA48AWlCjO6ldeaMJrbzI+3DH
2Txf0QK4Uuvk2dRrJmNKu2BxrrEnVMvVtjQ6DylSBb91Q8HNanslA7lL+McR5mblRRbUNq7jI0Zy
2XAJL5UqYCxYpuZ0P9hOu8ePEKBSWyfQYLxGo8jrspCF2koMz+zMk4W7ALhmSR/ZupP3SlIsfh5n
BF6dX4gOJZDS9dxq4ehL12S6O4I8D23AJ3ma7RIiPpf/yia9TGpHO6WY9L05TdEeI1PB3K5dIw5z
ELqPT6QPmMwfNyDA/CIyRkpJnm3NZFA50rSkZcJ6mpqZP7SSlosCuatuOJwE6Yaz2xY97dmclY8i
Kf1SA+nJZpPgv7OXIUJ0zJ3HlnDXvWxAfoHyWWlKCB3URmGvR+4JNXzEYJlPmpboRrPwSQhriZTO
Be+cI4rr2eijtXCcmQoWP3cV0Yyww5pDd4eeHUOFvunJVwrm9nLCJ2UWogIt1nwrYcv7QbxIi5RD
29pHbRz9UPIihcCCkKjKfKgbHX2ptnXsNrx2HI6LdUyJlbDXPxumfjWGHYfc/hoctdxHunNUlqoX
MPq86bGYr5R2OLtjnPlzY+zwInWXMbdWUtNZ71tI3qGI9qqhfkwz8hrV7NejIlp21eoiFC1NIgua
sEunQWvXaRm+WY0VwMADmWLwvHtlK1+Qg9CcSxhgzUfDcMxDh5XaCYuz6urfFqA0uUmGyq6jG/a4
bi8jIqbWJr9t51bd9U360Dih+E4FGOLBCM7S0rpLjvHDReFSmWcyfWCoK06pMzoHdwEIGcOtblbP
+YD9c5RvkGpMpAHNFQxhph0C7GUcRuGF0X3XMlW5MKL6BDDa2iZNxFShqli8tdQXKUuwO+HCsGcs
Y2mMdCaBuz59L3uGN1FD6lGCstdTK6bshV6eihvRtum+SHuvZabDyRbsEKrZeTtOWukLgrpYV9ZR
SJ5NMwJlgOJ5LDP5rhd9ga1kiBaWEo5JiH6+I9y7GNZJU+fsQYYid8LBOYGqxHcHKrveMG6r2NjG
hu1u6jHeurQdq6k0rzJIHbc8W4Bjm+9SQcmc0TBVfQ2lpFu+jyz7mqB1Yaoqk8CB80GndAgji5H1
NWCMXIcmk1BQAyB3X9Kufqh696T3L3YlLhvMzuFU598t0G0cxwbOr0bZM+eu52c9pLNgxBuQStNa
a/uRdkh/0GAIH1PzIWqt5GCGpbWuwa6sW/xlY0JHBLxrhkMUkMcEI2rCGtPSanIq1Y8b6Y8Ty4iY
QttTo+jaTJJbMOTWVloIPUcMEVlLQ9MO8VbXUn6zhibyeDupO9PqqJBuuPxvk0TG7RDCRVicNYZI
fELOPhRqOYtDna/NFw3ToW2p2VeldC+HkIaw2k/6Me6NeQ/QhP4waBuoCyGoslbejS25yW6bJtvh
yp31Yt+X5eOQCV9VB+0SC7PmiU/UpUlt14NnwajksVyBgsXTtK0anCVhXp9TtysfoFQ+hZ6qA87k
GIQAliZzWM3sDN19ZLvYDLmjOGe/WOGS3r4criOWykglpMbSopMK4Hzd2sNaOxAzxeFiAhFmYeJo
mfGjwouvYpPCwZRquGbzfk8t+ymok3OqlsWGQF8AFk59p9J5Q+SQreEe7EPBjI0agGOProF3cX2F
ip2+zHhgQGLJOztYoAITNgUIANBlGiT5k2e2k4FrHbCFoqWb0ZB3Vvbu1INxRV+tQ2YZzwRuIhwo
T4NwzghnL0w9rjdN8VYJ19w03SKlYSnJKfMw8rGamWXJNCWr6AMH52Ron8ZQvS9MixYkR98stS8U
/GghQNO6YV46hrSqqYdARDKjYG30zOYJyQoOcdT43jD0bx0wH1/LsweEtiPYHx4vrU/vZ8KVoOSt
gwyX51hlu7ocerysVMzhlO3aLrtKLEf4slqkVshKQDx3KQuK3vAOxehWqI6rDWm/+wG8VG42Ae4Y
664aOo/5/hMHkdewo4SdG6vdCG3ayqYGfTPCm9CZW9iteTk2MTiJ8Zux6Bub2n0NrPLdWMQWtgG9
VtIDEVL0tHZgU1D/fJSzvO3nAmM67ZUqgz8ND4eQXfcDnT5Wwc6ZVyq7oy2UTcnE0TKMM0lkpajj
rWlQojvVU462ag3JqeKhmfLqGZ38K5LVjZxAkQperJCqs9KKAY2k4tyNhvqY98qbWhuH2DXbUz9u
iyq8se1xx3dfKZw6vCJIYKBp8eij0z1V8N+5a0wFbgSDi1BV7kDOuOtZGTeOxKQy9ESkVWKDRecC
DQpGZwZcaNyJkjYgMvcoEfS2+MiHpe3TIhVw9I+g1996cS/hzfUMPzaWBO0dNa7hFQNmb6mob26K
gFY4aPNrfR69bBbDPkEM4L4n+Q2+hKdUzxraO8dyYEjrZFOyqzEK0kUCBTZyODCo8UZhnQDf9ohd
azkfIFkIxjzkcBTp9yCzaDWxZK8A5HyMChJePSfqGUn7nR2L7wajFwQPxpWVJWzeTMmTCJQptpSI
/Ihp3IKEWZXhGv3MVaSn67r6KO0dXOx4o8r0lbxGRsp1h5RitqXvtmbNAJADtgNFn+Z4tJ4aHSh6
yhm4AxSiWAb6imK6F6k49miYZxrz28jFkqYBZQmRdyOqi98Yeh2xh2KRV4iBHxTntSb2CYAmPrOw
5f+h1AT7cqvC6ahG6EOyW1q6hr1J8oH6NPomLeeGeIjNPDnRXmurqwKFSc/3re2AKWkIsMAqa57A
JHpi3x+5CWfkIZzRoQEOLAYJYDTHfQAi3FwEESu4KtVgE7jGWa0pMjTZHzWXEAYnrq9mrCKbeEAI
52Ktt5TKE33E8ksijZ7Zz8K8RtV6yO3x2xQj5yuxXqxiRivMzWsJIhvtxzayay8ME6CDFlQK5NTA
KFNIf8sgrLMXbxwhhJqTHLEct0XywXLaMw72zZZ7IOkGfRsZWE2LGLhWk3Gw13E/d9HsmQPk6oCD
EDT+RQfXvzSAawscMmzjwVNa4LGw0QhrJAwd+tDj+O/6bcslWj1WmED/yERIFkA9PSgdb2KNdBzA
0L2rjvhbS1kwAyr5gc60a4f0bGeUjT2Kk3GYkCSGDG1RdHshtpSLacx2drerVJcsZM5QTUV+uZ52
wuekFyKHUB/RkGIhjNvWSzNSNSOieI5lYJwtlELxgCuo1fW3oKLDhZ/3pKuBshtm/Ge6nYslpnq4
po3VyvLooCG0Eu0tZY7bheGOrg0ZxnQg95MOuZD5zsENVXOt25HJuaDkNam3QZJddhWK2YprL9QJ
MVGnP+lGfT11g+YXeErPM2l6MDP2UaHPh2w2hW9MUOdwX7equKuCsKNcj4bNNNbPddjkuxh5oVVz
n1NWv+gBOQVi0eo3xRUj2/owx+WzC8gYd3qxdSL3Hdv89xncaZLor5Mg39ieYCmp3AdDnzqMAGZP
taZrqfWgw2gRlLWZHhsz3weXjcica22Yj4M0w5OJtcvH6Jp5ssq6Y1WZN/ChmxtjgfxMtmQ7nHva
5IO1HJkRF1B0XpSmC+tHNYyNoxaaL1RRHGVJhJmCcbAoWEnwHuTb0jTM7UiZUuUKkeJoWGZwcJsq
WrzyFE/bscbx7TrD7A1Nb3qVpricp5ujqRX2tsfF7Cvc7itdWSom47Ag7ch10I6AfIFNYHZctzGa
/FZUW6D67grhcXE5NPgAmwPvm7tWFI2v0wtbU9Qhsdf7XZ6bt6z6TOCZcZiGFPsC9fLKsVToeeC8
0oA5VVnEh1rnCCYQfK0MGKBdpD1JLtLvBU1cRY3Vo6qgs9Lm1Lys0DIHcdV7M3Ujn8lllDbB0YrT
h6QZD0me0nDKQcICdiBaI77LHAaHY5K/QDLbjH2/Taf8Jkay7kTKzs3oRXTmWF45NXQlN1oPFo82
jCmc1O4wbYCsgQUe6WEXBnwXa/xoMuOUSDjbPbJBGRTxNgiy66EEYSd4Djw1dt7VsLoYjEiHSZ3t
Tb18LsGDrx061bjzGH7bqB+0Vn21A20AmZXSDmk3sVrZSMN7zR87G3xjFX44aXGbzUzJ5DJU1yl1
zNF9cKP4JTCJwtFV1HXuyFNRiIR8ny5G6cJ6Q3wDwLKETxPiOjNxlsZUUTFQclZR0NdgJNwRWABs
qk9MFgpxanSWNoptkC5S0JS2CHXCgXkxhNPtYMS4hKJnN0SzO6c5TM3IjwhM2toU8CTpWl6A6ra1
VMT4k2MdhhTXeKOOJ1HWR0iJqHPQp3aMjH8fAmb8FBFH8qFtO5a+5PsRAvYlCp2uTK98DsoLqqk7
l/t4Mtz5eUJpvcIWfyxJOroUieUemVVJX52tZ8qEfjfx8F9zDLltK7X83ioolVLNYSi9yKxIvjka
8GXYTTCjKC3te6USPOXxrSkVcQOW1mJNluVJFwZAKqJEMPsXyEhz2sZTapyLkH5tUUIMgt7yYCZ6
ySQHaXaFgHEVFeOVYnTFuhRqvWOi1VxVtv/vyNW4xRQVagXjKmNKr4cARVztTvYpwBvp//7N03+K
bbMFNa8N4lvXDEv/GhCtc2OjxlHQzhm1tQTr2H5Qdu6hcRjWg/oB9y8g5szSm6oGyUOlu5sCKS0F
5nSQKYgSnYEeWrhwkyoRJzGy8tZaHe+kTAnMCCEaidjYJxXhHMlI01RvEKqtu7KqvBpg0rXZ1Rim
1XHr5oZx1MuMbN3BZq6ah+6dMykeml7nuu7GeuMAyP5D/prq/hT5bdNAEULXtCUf0jK+3D1oFkG0
6Eh1SfPCUVNa6rkMomPSKtE3k7E3/cKQuV7OTL7CMvNdZtH70IyIg2KO6yKLa1pXBcckBTCyj5p6
Ym0qpssUdAsuoBBXVWeiTaV3+JnMPMMXQ6l6iIic2WGUb64ji9+0BvybUYIYSUm3uaCyeNZl8dLI
4TtQ5gUM2GjeKIca7y6TnE5L7gdXRdPXkuOWt5bniqbbzlOp3rWKam0WeaIfomFfGTqbq15p5W2W
hLec2jn80eS50CMBUIqlbxXbVXiAbZVxhgHGr0BUvLSGlV0T0qEuf7EbYJlVSSb2iP6x0FWYeKq0
gXkHniZvgRxNQSuu6CfP+7E3KUbKYljXnJOXxOOe6QPkwLkL6VFXFH+5o73A/XWvTGSuLpkIpyCa
DjnhD7taJRbb1EcXJXD4VBrRh9b3zmZ0oGU1GSK7cCG8Fxr55Z85p1lqpBCXe1AviqJiu1PVSymo
xSSEJvgqi19p9xnfWOsAUiebCIKg62KA/855DID5gDwoLyOTAQ4w15eJSLBpYy0M+ggGDn4D9eLz
t7Gw1IvcFTdTZkePXByI8o5VVR/ug6ayvCGDBfQZsF6XfXAs22cieS41FFA7Qr/iLWMc9xnYKiX5
hFy1ksgR5majVTycfmhr4qUDXbI2avukk356yRQIPbzWXDEhd7whMg/I6cyjWs0osq2mOEe9hsan
M17scrAp7JnFTMtAj7b6mz6N6rbtxej10MmuZ/kKMfWC+zMntKCYT5oWVr5bIxYAJwjqrayj67wX
3+IyTmG7gDeKFtGCXEpn5nvQLSFlnhwL3ZsYGWA2urxL53qBTlYNfUjo42BD6kfBEpIm42W9eKHn
CSl0qhCiSMtlpUVCu7camPMTmmtvjmAumvrc7CGaFeemBxpd4Sj2pJ0IDrm9iXIfw2BgDIxWwiHF
D1Cnm8/F77//lvLd/Ot/+PNrWU2SOqn98sd/3ZU5v/5n+Tv/+z1//xv/OsWvErzgR/vb79q+l5fP
+Xvz9Zv+9pP51/9zdd5z+/y3PywpFe103b3L6ea96bL28yrC93L5zv/fL/7X++dPuZuq93/+9Vp2
Rbv8tDAui7/+86X92z//UgUxwf/948//zxeXF/DPvzggP7/Gzz/9jffnpuUvu/8wWCpNl9mNgcvT
5mcN759f0f9hsJQSxmm7zMTIZf7rv9ik2uiffxnWP0x92aGF5VhCN1VW2Yas++VL2j/I2uTMJgxD
dRYi0V//78rO/87v/fdHxjvxnz//mNu+/KAfM5k11XCpAWz+MUPlNK0t+bevz6DLw4Zr/z99aI9z
b48BKv3cL3sXQh2ZZJuScn4B1gHFqqp8j4XXWo8m8e6pg+lhDvp0l7TxdxfzMUjIqNrpHFnKyFX/
lGC+5Ov++2Us77ytqRAAhEvep8sbJVzjS2CzrjOaonXDKTR0sxPPfH1UbgZrxovN/MEPyfqL4IEe
U9ve9VqdbSNYlBu8fGQTkvPww+f6q3fry+7/eTWqUNn5XVNYgvf+b+8WSwcaPSVGeVO/qKr6pke2
ft0h0iKQN/NCrGZke6BtIJAKgnLMgA8RCtVAl3lZdd+Atjxwepq9ruoXlcKfLu+nD9PUmT7jzIEt
JCzTXS7/xw+z7NIQcJtCarIPoIY8gqaaVokIX9OACBlYYIsiF4pj0Bah32XRSwYlztLhkFju4Bm5
tiuT+Lq3/pB1+zV2e3nfeAc0W5A9y8VpXzJbi9ksiGZEoDx0mknUjeFpI/1UkcyEPdr7sstsjNFM
6bkdX+a5Yz6PjndVpjHI3JZa3I5ZAsv0KWtIh28ZnARhf/X7D1f7kpG+XCQPgW47jsuDYGlfbjXT
kTIe9HwpZukEzfB10W/19A+Qvvpo0C39pHKXXtFYUPbQ3GgVV/ca/cLveajdgUyR+0K272XWVQA/
VbSCOUp2SJ7MZU3YRUM17X9/yeTe/vx4GKpp6SaxyyYznSUs94dPHIg5s+RlBGIYDJrwejnreWH9
xbT84H8AkdhDEr9vuvA+MjMXHsMY+a2RXKFnNm46zjX72sWf2Tbp2zjMJYKl4JJYre8J1ThtZqjG
js2+Z2ekWYrO7EhU5KSsx0V0GGE4A5smHKAyVLmD5JJ6mpKUu6ZDthY3prgevfd5DNHnxc3s5Qkl
1qgX4R7XFeEOtt2cLKgWKpmA3qzr2XkYC4bxuQn1yB5PyBzOLITWXrdTZ2d2iwAFEZpLvN+2ABTB
CW0ONhOopDUC9mMATuHI3bejYZceJwVrcM/RdxUTkLUF0BBsurHSrhDzU2jNmwTKJWaqmCgBtWz9
tOkodPLiqCslCrmqpM+FIDFCOH3JoCo6dORAJTPQPLrs6b4JZwjQdTdt2pbRiAI9xILfagcyOXLK
zTexQVOb+E+563N5cFPxQLx86SkgG1CHwCGgccX9YpFHiZD4gBsGNq1LyLhGtkeX69lJNQA+ZTYh
BekME8VA/jvVrR9m2Fsjs7xIiVo42h2A7T/cVMs982XJZceydJY3GD0/PQcS5V3E7BvCPyeTopcX
5AwY286wD9QMpKOOmCXqIdM8vILkHAfjG2T9cAW4Wv3++0v5fOS+XAqdclWzLXtZcu0vt7d0BNDh
mPMlLMMO1uRyspq10ZMdMPNcLxvPMOpdAG5r07vhM2afY16jkCBbdktw+zPe4xYVe0NPRdhXn7uV
laP+KXTUdxHF3krJ442WIu63G0V6PO738Gryde8Up9ao0XsZsff7F6X/6v11MTIbumsLfi3r0A/P
rONodh7SRkE40NIwptjLweaw6iGqV9XjotgIilFnYoh6l6f5gTwQwxsw8NIwY0XBkwAKOMZkok/V
yCT7kZiZ8EBOgrVRO/tDIe+d/JTWj6g2kaEnd/UMEWcYkJgiofeh0VCEDhH5mIl+G9Nd3CqDPP7+
VbLQ/HwbmQzNiCOwLFYo5+uaX0adQw9AoeT/Rl4tk4WOQt5y5pM9IguaAUSj4Hy0YIfsbIbqK7XS
wRv1eeR/YmBgLrx2AYx3Y5Hk00E/MBqKdzNonSvuQeTxndwNeRbgxhhgS2vOK4fG5lA5yWnsaYwr
EAnWaWOeaZB1ayWGzKwca2MsH98q2O6IqsLjnJnhwzg619ioVmlZZt8dO7omAwHO6kBDIYyyD7TH
0yKq3yhaNZ2seWfKub1A8qzCg6GZJSVxh0Rb2TFCR4Qtq4CZRlgrwaFOOs1P5uqxxJPqO0EJtwgB
C3XWGO6qsX9Rx9jdZvMt/1R6KCdSM8rJHIlhMQmnkAlIiKmKDoaY8biEnJm11rqo+lDDDCInmgTW
Oen710QtwgO1j+mXLMm4YRiPlRjUcQrEu6HWmqPT1XeIiORdgIcztN1dJfOTKCJ7xwnfWSFOHSBg
9AdA2N+CsFUBQUY9MnQ5U1idDewd3J915yeVKR4GjY62lRnnSgGY3i4cjJTyz7N1d51aEPMq5Ca+
NOxpbehgDNFdYjeKoZIGhN6syaXegAYKHrMB4DXi5dLtbCiZCAZVdz8UKJxau2r30zjsW+WWbN7+
qpXzS8a7TtKJexXXBX1FLd4Fc/XqdINyb9lMfeYldD1EUMvNRGBIN+5mtdqZ3F63rFb3baFeOaIF
cRAYp7Rq+Xc1Juhuy6sKe2tboald5Y1odtpckQKJ/2j2JSFbPmsgMPI6sPbsVp47J89GBYxYjhUB
GR0M1NisbfYB3VoN0RtlQ3M/lvoNohK6hAHAulHUjLnhNp1l2AcHd7z+hIc4tfkNruy30GzSTc9P
1KT9ngWi2YcVqi8Egu0JwPd5BOoLyWYusasgJNdrSltNJVawG0LfGcYQB7fC+xpmEaK1ZFoJMbyT
YrCPUoVYaz0GOIwZHtUHDtI4OvBcHmmZbXQqZfIJwhC33fARCpJ0J8E/ktv5ygrjdx3k+Cqw0VYr
zE6ZgynhIRycJdoJRQVK0GQ/MeddJ0A+DkbvmKhQ4gmPkGZ685LatyQSeaytcm/XilhjRhC016W8
xSWy4a1Vb3pZu9sijKydGQhyqnXkhWZgb2tZf6RNtKcT6Q0kC9yormTshmgvVbrxjPvFWLmolvYa
kYVgBeP+HXCPGURXEFVajmr/e5r7VdX/iwXbRAUiTA5IREBbX3ahwArGYtJaIuOtkVChAGk3gjK4
2fFZc0P93uJ1Sdu6S5M2AJqPjiuM25nEiOpPe8evCmmLgwVAR40aH2rB3/eOXrpqyTIElqsR+qYc
E0rqaCRRXY1IbophRVRmjLeJIIoQujzy4WqJ6ui3RY6rm4k6Ij50+ir4HrolYi30J2iL/er379gv
S2lLLNu2iZ8O1NrfLzO3SnOODYcpBRZWrxqDcYeO7JQE2Yyoxm42o6AOtTUI/6aFLx5aGxZJ9b0i
3k3J2L4UfjaWpsbeotxawtbq57AnqLYOVH0TGGMElaR7+f1Vq7/4nCl7dIs71FGX//z9qi0zkqiF
dIrpihYRrT1t52KMM+qLWrMnL5oMnjKTFMImRBagRvqeOw5DlRNm599fiv2LzZPDEuoyl84BiNov
J7kxK5QlJHHJb8nElgRyCHPOtu+n2uvnGkQUaZSMouPqODijiqJ2qM6xRP3KSUkHWGx6BRHct6Jx
Xlmu2zsE3d/mDBExAZvJLe27G1hSF5U64G+JuSFMrSVqAG5iC5YogS/qOzYuAsj5GLHr9FjmLS3v
1CWBWS086RjYpyjLKndon3FHkS5QhwayylTbQ2r/yOgBbyaj2BBciF45HPfCciViMttHnnvGi4/g
pcP0MJZdcOjG3isR7wNA4DsHYwGajLm2idoMtkWGbjwrF2LcKxRNuQesaF4340Vai44ZXZXe2yG6
MH28kzRfLkY3AgemT8+VRrLe7z8W3fy5pnEc1TR1g2M2fIAvdwi6EziBDVS8ZlnICTZbdTDcjnmf
Io2qrcnn6bzAgbAkGCzE4WL4MGa0jm6DN12boVUpaCvpbx8H5toNGwvrHTJuM/e1xSQUGI92N151
mH791JoRjeqoQ0m64s7HtenDGSM1jinrBt/ZXI1rjEa2B1CtwENJtiV5nX+qVn/RgHFcjV8qLSoa
/8tb8kO1Sl5JFsaQdtdQrwCoJwZGkVCcBT14SY17FY24fNoePG6/OAxHA00QCtcUCoO9KlmDCK9L
Cn/U1OCQaFQo/VOYJv1tGo27DMcYIx+dDDWiszF6M0ObsKthPaL66BMVFBoDXQ78qMHMIto39aQt
LNlvCji7x3p4aEKtPv3+Q/7FMmDoVOVoPjGlq6r55dkjrCrN6hgHAWVX7MUqm2hY4VAJTYt8HVo8
ijKgY9Y0nPB6H64VJ5W+NjS30JL/dMepS0fp7ycgLkZjO+cwZlNKf1nw80kKTdYDyLcyjK9rB/2S
Dd6jot09EDq7UZthp2qk1Zm0xKolppedFLnLe+6G3R+acZ+v/OvFIL1ybI5H9CI+J4s/3AsunrM0
AbcH2wJkQ5vqzU7m8gZq1YEpa3yW+XvhVP0+6Um7cmbUtz3Fwd6A1f0QLglr3fxYq5F7RmkF9lnR
mAOkGtrGWI+OzGfvmKXPmwzf5GFooKkHM1BdoGzQoaeQaWMnhi0gSazGVcBDQ7+7XJDGE7viCVwM
H8Jsb5tYh9xstekad696xehhyXmKCfTp7stGC7CabioZ34Y6pv0SEcUgsQgUdMJ8FI7HgCxPQJiY
yPGH7xWZXUDZMgmpILB6LlxMXIyspd2LPx6YfvVJ89Y6rDDM18yluffDm9spc99m6NbWw1IUTQ1M
/4InbZMt60ARNTi9GrCuBDahncYZhGQSKVmBjNkq5luhLiW8QrivoXSHfKT/aUYRNskENblAxXCo
6s8RdfNckHi2VRKLchkyU5JyKvn9E6QtT8iX+2TpTXO+tZen6PMJ++GluCJQurLDwuRGHpbjXdt2
6kVoYZygSX42h6p+NIO1aEW+syKSMxSVDJ6lr1Fa7A3BpiqTdgeSjmmXXB483VQONRkWnpNM1yE6
wIeeZUhpC2I01IJzjiI/xszRH/Vw94eX8nNLFWaiyeKnu0izPicBP34qGsqytJ94KZkkD28S7rBJ
ncQ8Znr6yN6fxm54JcP6wa0GjOk6cv+u6+8GCxpPTB/QNArlaATRQyGle6hUBQpxlGxlZRmILnCJ
pC1CSko6l6RG4eluASzXzqjwg8j+w1Kuar94MXT4Ncd2aPbr4uv2ZeEGQtpHfzgeDbHWsrLEwRY8
GA2xktB3z1o2QSkvCfkAx7DmpDptiM8AJh2NzgqsWgzp4o0ciFnt6icNZWWZhCp7FCYAVeSkR1ql
36Y3RXpX2ARJCFGmlAkNaHy1O79bOlLoLGi+ZxWuQNZQFMLkbu/7VJg3RJljJkv08HJsJUyY0QTz
N/XEzWDRalPNujdxpa3V5CrLyb8OFBbe2Wx6nPUuGW9d5VwgjH7sU+VCBm11mhvtyelLeQtWgLTE
0pcA929R0yYeFY4URgGvc+wvRmmbnj1zuBqNCdGcxrmHXqUzNxcFA98t0jMCpzPxSMYaaW49xAFb
ik0N7s5zlD2M1tQvBbA5nKq3UVKdXRc9t6UIfOYlyhSD1HIbKaIMUX64jo7yvOVcaDGR3syEYmwa
BQdKWrd0cGn6meQ+e+4yODDAFzHVJOFEQRbrGSMlsjZ3OfHctpcVhrMP2nJJDnijVe56WVsOV9Ti
G/rEEP9r48myIctMaT5sioaGURxJgbjYqc9FQHJxEUrT68ESbpftdOpM8dikIxqerL7/v5Sd127c
SrRtv4gAUzG8NjsHSa0svRAKNnMqpiK//gz6PNyz7Y1t3BcDDrC6GapWrTXnmL3eiVNCN75ww/Tc
Fs2TB4xqpRD8/KWB7f1ZULHHLooCdjmU0s5v1QVidITkE4ueiwxv5S1aHE324uTaKRHSjFMx9oHm
N7xr1877uDbzx3rWvCMRqahXG2yAjac/2jMPMIZIYh0i/WC7dAHcYvgevViuxiKpD6YlJR0bjMB+
GnSjD32wRGlo6OZ9lOmct6tpEykE41GOTzXTC/+U0I0F8E3Ds8l9dgylfkZll14NRu6EyHrdqdD2
QL3Cg002MyYUa2cPI0l1C9ohU/icwdHh89AuOafY28iGJ0Mq8TYjy+LTsSR9VEOHJDDUd52Hds+M
3QF+ZocwYtC0fYgclMHMS1/58iIcJMUGFrJNTeTBPNvWPQIPrtfcHW0IXm+qUfBxEuBRcmSJQahq
H00MdJs0cbPXKX6bQ0x2C8LQIW4HwoPDVLyTBBmGfn4iB+QaeoVxtmgr//+vn47QqR09zCuG7v62
q7FtpWVrmnQBawgwYCfILY0SnwWGaQGJ4zzYrfvWxJBDcAAlQ67dTm1tLSwUZ1NAwNobOalRkkBh
LPsqMCtX3HFwIj2XfGtoKRrJ9zk4O4vNbCvSUzb+MJUIN4g8+7/sa//S0rQdj/Osb1kY3D1zOUD+
n31NFpoaCIun/G8BFQGaviRO94Kb6RWbAhgiC7Ykd0EEYSMTmky8bHPbj8Bvw/fJ0nBVtJ2H/Rzf
Zla0SKXc6lb6+dXTzEO73J0hJx5aE/kH3nEfEM+cbUxVE13bo2MmgD7IZfk2dNanyV5amsa09+ck
RhTtvmpRORxKj7VF0S8Nx6y8twZcDIXwdhlhBZwxZvEYw9xoMN0EZQdOmabumV5WcYXUJNE2eAc5
uWpTIWbY/PdzYPz5ogveb7qJMJMc1/m1EPyfS4edpinblAmgoG0fjGN7SVvxFmFZXWdD9ojQ6qhF
dKIHTVxCkVw7PCnjo92r94yIIBy9/vSXrf1fSms+ErNIjnMuPfffG9RE3w6jNRDMrqz4WU7Dc1zT
oJaopr0s0YIIi/gKJUXBKjCCzdTg6Hk+fm+V13yw0fnb4fLP3Vk44BAY7tPfoQb87XA5hKibiJai
aWLQZ+QDt0Fll+NzRMsuey1DJOEa0W4bvg1RzGm8LpZMtDblQxMk1+yBFn3lLUewzsvQz0xkcybz
vaLRdpWGc5gzMp5N9r8G/fkmCgkUbSRq3Emz6FeSLlQm+nooW2MLEeyQAizbxJ6G7bK8dqa85mbY
XMZpfPjvB8NavtU/a0W+NWNXx+GtErr92w7QOTrRfR7nS8FUNyEXdeUJ7+ATeLTt/FKn1MfCNIG6
ZvKDdkkri/y2jOf7vq+YLNT1ocqyx24ScHgiW60SpjeHJkugm9oon4aZAqMX7+B014PX2c+0i0NY
byRnk9SG1hx7uPQnnMzL17MUuWem95dN7l+adnxFhxGtR6ttOTr9c9mgjQ4nN29wWoTuOxbcKpjI
RFCzpEZcWrTTLC52mI4r0bDdy7n+4ZPB8r/vt1b5EMEati3SXXuoSvNBSzfgHpK/zOjNP0+avJ+u
q5smagsLjcM/P2UrGyeCCQxEbGHAUNzFusgPmYl/HzQmnLEs0JOEIRpvIsQ9HeO8eozy9NlYpqwc
mHZaNXDaT0cVwOmAeQYxClvKNYX5ucs9sz+MRE+yoR3/+xH6lxfZZV1ZBmrLyoxc5J+fXI/c2a8d
XuRpBrDlJrBqSND1d+2U5AEMsfK2iMXFmwsb+lqz4623N47loICojuQoW395kf/U1FDI0CqBjew5
Ljf9twYCbHlh6oICFScWbg928C1IuHSNsARjrTLOkNNJE9Lcx1zh3+tG8z1xGYT8Oqb9mgT7M+Mh
N9/+6gH95Wotm9Q/XziXj2fqi6LGZrz4m+KHcOaxALuBomYMjXOMe8kHHxwwknyD70CTccK+PxT4
sCl8qkOPaSp6mnTx+N+f45c04bfP4aGzWMSkNCioAP951xwSVMVYsZmCy32DAZHPK2yhN9MoZwgQ
frkzW4POr/CKdTLE6daxU/yZzZJKPo8MXXTD2rSiux+NZdTA4Q1+grclvS3fiEwRlIaCcJf5uD9x
L5g7HdIRBY87lyfFlrpCq4VsvxFyjVChINdvfIEgR3MZQgggG+tce1F10lsXf3rRQn6B7HwoC/th
MLPrEme3NcbopswIT/QsIsi1EDaOVtaPXih0TrBut0lDgsz8kKjSRiMctCDR4TiEs7n97ytpLFfq
jyvps7K4i5rM+124giyDvOyCoYBTljh5wNSa6igInME2f6DNWq1tCVrIKo/6CMEuHau7kBMHRr44
PIU29ur//kC/phC/fSB6Zz7Hf/pWPGm/vwAkpHmjDjZJpQOzLqC1VatQ1PQWn4SBOgTjdJVHGR5E
4LYoNKZqP+SQgNLFiQ9bJHmnz3ZfJ843iY3jgbNbdLVmYyM1OzulEu6hy7mMYXIenlRZhEE8KLnH
z3WH6vOSgWkwuokkNbgIK9fqWjQZ96UYPXg002KKQs3rsb9NUBtA9xFHb+XVh+3rxdpu6/ZaoLEK
LJN4UBE7BaJlhNr/fYn8P99C7pXpW6Zr4QP/o6+XJgpmNBSaYCJl+/BLCNthEz7pRADjcKyXqIwh
Wo4hBcpQhwHOaLNNE8ecNxDoAM2ji0E53Lr1PemQxO5IvOXNDKTVKtvAh5o25GRT+TBHobL+pItp
HLDVfFqlZx6ZDutXPWVTjRNLX8usf+trlV6GzE0vfoMeOmyX83iiGDXnrnnBTRhLu7soklAQBRV7
TF3FKUyK4jTg9aVHrciLloV5Pzj8xJR26G2Xzs8z7aUdkliQKN703drzDqDdXdtazjaSxtqyp5o5
4hSuHaPD6td1b1mHn4s5QUeAwKpmIHkyzO65FuW6zkAcEsW8IsoUfITVOPXVTWpcBdHzjNPs2NAC
YiyLPGbBz/jEFWxhzGP+o4iw0gezs4OQztSJBhRaQa/Zg+iSRzN7jebPFA4DAgDio34FFPzvL771
l9v+Lx0YT0ft6aDfZN2DAPPPRa+y69SvYdkEQ3Svx0x1vPLbqrTbZCBynCilFVQ77TRXJLbJjios
Kc9JNSWkfvBP05mAbBLakBaBeq42faseEpWCqIH8XxASZEVTffjVPoRk3EMDgPOT4pz972fXWPbT
f77eywzENNhyqWfQof7zSyDMMLNGhBSqsV/t6L0MB5m3O1eZ5SXBm+odyZm47ydtA/5R3TAxJWjA
pFYVlyix1ZmP6QMuFUhK5+oNzVpxLlPv6y+f8l/eMIIBmZNSXPpoR3/b5+KW1bDteVxKhfHA0QDD
TahQmt4Tm7Qgr5yAQHhpM1m9OU3zXcmbBDlMCzqymP5yyf5coT1n6bwhs4VSi0Dzn1fMaeycML0i
4mSB699vtwL1+1++75/DKZYSfdlSl+GFZf9acv7PEavx8qzKepfgn1nHv8vBsgOIw/VukgpjaGOQ
2YyvEs8ISRtJ7/Bi0iTR8ao2CdHeayPMf/pDE54znGhnidn1UJj5EYUVDPO4rM19Zxk7nyIOyzGv
6jnaDZQ5Z2dS33XCTKqLekxXCIaXQZRJJ3Gcvng+kxNCJNr1Y9NglVxI/fnon/QIu5Hm1MNO75iX
JSkd916f+2dcpGvKKutoDg9tCGJtUl2ydct2XI2j9T7anFCW6Gi9TGCi+PkH7ox85Us+QAIkOYA1
MuY8bHYOYdSZ0nWnO88qKedVTTy6OaNcbJpwHY9Rf5ia8dNqdGMPbsJCOba2RWpfFDYLC+HXlgUt
3AjKdAsc8pEyKTpZ8WM8t4hXEOusc998Bk8yrOOwcNeJ6MxDj9dJ5HQqCxkBu+DMlsYd8UOTWdzl
/nxtpH1hDB+dSzldJnx9kG4ywqpJQQ1z0EYYzMADZN5lKEdt7U12tpEZ08VqyFi/kyq+j5wjM8ga
suRpqP3kZigYS2lD+KCReRHYKr0d0NocqrDVLm7G6aHRQ8L1lvi0JGlpLyRczyBqSXbDT+KfeSmc
vTaXF8Z/JKyNs3EaoYI5Zt4c48XDZUKFwRUDh4+GmjhaFE1HyQIceba2U6aIuI9j8bfX989VZtkZ
LUs3uNfMwb3fNARqUOXYE+gVcHz8sEBi3trz8Cpd1zpwxKpXxlfnJNNxSDNrFzKhhOlUaud8aqt1
k83crnQRmerMknJwbIumjDOh6ULoxuWzmasWdqyX7keEFkcemDYYO2+x9ZdfBECsDE6IXkeYrw2M
gIxZ6e7Qm+CarNsbOaQnZ371tQG4XwW2TX83uiI+uLlb7O3OvEnwpO9NJW9+xaiRlDDvBtIATWGc
TQvSLizO1A6Jla2wxRQ/GH3AQoeFgIBIT5l718K4JfzD9eKQ9LmsP8UZSyjbMrSXUjPJaG0Azvip
zYj8JpWEKv2/XMLZrD9B6N0ouoSIbxSAYNFcc2v+0Fs17SI7XaVpzqstQCiSjNTu2JVXzUgMW00k
bh76KOuiQyoonEslUMUhvOkyb93yDcOBDrPZLm27BlN1jjJmnfnzsE+MCKBFdclS0kxmScUn6h7M
31TQxaIFjqhHXwj9I4P+GqCtIwimq917w6tQ7lqK1D4qH5qEcCRqn6IOc9NhZJQcN4Y41RweTxBM
I+R+J3y+BRKQKOcwQIznf6+ilmf80ZBwrWWFpjNk+Uvf8re1mjCfbiJrnESHpofDKQ9GL9ayMl4I
rwON2boLtOsrbtHSeHqtlhlGtkkSzip24T6jCZ4hVSSUKn5/sMYI5N4IeGKOP82KrlKd4F+1Bq6d
Fn1UIUlcUc0zXpHPk7baTK4YI3FJlIRvVjpA/eYOHPoDZeh3CVUqDqOnukRxPfd3bGQ7jeZhOw4K
QB1eWznPm9SKXxyMPUH4RsMqO3R5g2BU0NTxefSZEoLLbPOdNnEXIkVA+GRX2zo3Oozu2nfbMhpw
ZhYNB4kROHa0ZGQ1TilYC7slO8nN4m0fA6qvHXGlvl2FybT32uKBbFzImzEfnihVZpjAEQtCHUL/
hzm1mPTasF1kSfUqdcQXScurCd/sCrcB1b8NmMFqFhyc9WnVABAMsRp0Lg+SgaZBMcEQU6wS0MJp
XT2ogvgB0GcrQrCJJiQVgmupf9Rd51ERkfOjxd3Je0xQ+m9Lgbapn7N7zjy422cLrFIdU0mGOFmk
h3eFNl5s2W9tUa9bo1EHsNQgfAi8VFWLLVzp7xPm+F0Er1FvtGrTiAfgbsk6JDzGIyEvmICcoFBG
j7awMtECbFJRgQ7Ixa6f3JvGTY+YbcxVJLNypafRO1q6M1khF0B/bFI1FwftDIYvNC7MMY/9yEB0
IPcdpTheZQT4Y8lMYmbLB4CkvbICvU3w9le2zO2gU0uuLb/LiMkipM1dp45zy5j7hhjnfhOmaFg1
Lb9JwZ2SKUHiFLl1t7GpfTC0PBGVgGuc/4azXLsSIN46rQoDgkkQBrZAFzSgnWV/KFpK77roPTBV
+Vs0uA9znR3tJvkk9vIunwCGwaT7kfk/7Ta78pC8+XiwV6GxlT6lP+5ysqFcC+cfgQJFUZBTGjXf
Y+sPq5blzoHwnw6YiyzHR1Sav+hWvCfdzOF4OOSbEpdn0Dt3XgeJOtUuzchXBYRHurw2/AAnu8/I
ykOyyJ8Y+cVK/SpggoaZ2KLlmUTZzxEs4cq0y6fUCFo3IuKLv+1hiAa+5aQYraPbyEg/fDKAk7CY
CHhjuNJy262Wx4ErPwTCvarE5qdQsgTK433JVHgMFfWiITx0zbP1bdZi6yl56juzRqBtzoE7goA0
KiDvLenxunyP5/I8dyg4XDCWmSXuI6Pg8OOdMr2pmF4ZNG1bkW012rOgyfYQ+isiPWiBNsVMQoWj
zQGdkr07is8Z4Qj1a89oz2VWRx7Fur6dWROXoVhOUCxNwzJ8m8kCgTj4KzWgQylYoLCoknd4bcd4
Sh5/va7cQdBq5PC4cYo7yBGwQniTSm95lZPhpw/Xp3clV7zzkLICyYEwc2823SMvzw0PYbRx23oh
pvZbLcINmtjcDC2XkE+7jxqdImzUHxgtEIMZVGtYVL5I+4W+Blf0ruq8b8KDC9qiMeZO+EiOVfTr
KiUkoWMhkiJ70xrFbYGPjfGGvrX/QZRxBKgFU2RkQ73mTmdXMfX6iiDflRfrBHVrWJCThfbOj8W2
vI0zmM4+MKcy8pPdkKUbaJNXi9QfNh7EIEgjV9E84zacIWbtEY0QZmFVB5XZfJlQfZgtV1E3qxfX
KU6qkB+KEd0qsV4Mrf3oWw+4tG9SMA7fUc2K1ZrTDWSCTV6hXAwzbvRQ9TtvsH+IeqeENoCVLlgw
o+xBxyJMuviDn0cPjWdBEm1Z5T3F+S1dqN5a/a2n6r5w2+dyhrXpaXTvZ2pa9LRnU09I+OXb6i5X
PZ05J4Y+P97QnpvaAqvr0t4HAHE1a3c/jSy3xeQW6wsQcR5cnZQcKHSO2RjrJEx5xGmernr0bTaC
R26pwz6UEeEz013LEccYC12CoVeA1hS+QoehtYKwXLDCb0m3ZPxcwdFwe25vCFzOzqKrk91BRMZb
qJUMr+f8oW61u1nAsa6bsIERf6v1An6uHts4DMvPOCVngJ6hv56ku6k89VVnco8qGifAEGfB3POw
GWlzB8zxp/R4ZHWr2Bj2gPInOpJkAHd+4klN3fEhzLpHjPf48cIaKUbNiLajzU5v6IuQvBOGpK1y
4BvOQsvBzb/Uve+DT0bbR3RCg8iSicRkPZSl+YpfyiKa3kV+3oyn2ob+0FfbyU9dsgZ4ZqRTgeON
wlVZA8QaBpRCnvJJJdjWZtSsoBHxqLoRYYloWbKBmxU1EfEf9osmfwVEZ9+FUgi4ExZTUglGnfQM
/hfieqJoPP76hZ9ltjmMjJkSZVGkmj5iaINngLv0SCX95XhNFjgUzBCoJxgesNmp0r+GGp5hNubn
OQZmgyx7QgkxAw9bOgUFyODO6AFX69Wqq/yftMGI2QofY4+HqVtwphprQQ6rg7Qa78Yo+vMI5ECJ
Fsl1fOuG+pvUNZt1EhoJdM03mnB0TjM6ri5kf1vWL0K4r8aEEwWTAmRuzQM3Ye76lNS5khAe5VAA
+hNZHWxdcLIg98y0nTLdYfbp09Ct/PxWmA3PsxGVgeetS0nDpAMkQ/uX/DoYCGHyAtJ3bYfPXqG/
S8XDCFEAkIpuvoW83d7UynXm1R82/SStkhh9MAtA2H+tQmRi+mQcc1vBcF1QHAWrat3hxOgb66Ur
pnc/Jp+hmKLXUUaP08Tmb5cxYjFebD0kjyQtFLeLFtJo6PVeOjE0XwLOKkksyOxqxYazBM2wYh+W
Ew4q+Dz9/NPJJFxAQr/w6EMvhquUAvYMGgdn2mw2J5UteFOBm61N+lutbhy4EEgPKYdQofJ2pzMp
HhMlwmT537LGVe6rbhuGd62HDyWfiWJ2BSDUnuQQ1O32psvviRoKNxwlvnOdyTtifXLZIc+wyZzc
oRU7Cr6HDDyrtOXHPLJP5nn1qtkEWnStLlZm4j3VHX4iXj8sMuMHRMUlPEaUW5CuxYg0IwMklDi3
cC4eWohZUAIApY7guCKbcS7j3q3ZUcNVDphBFCBB0f+oDWe4Gfz425zORcv7Fxr2jrgFKi+HojYE
HJGCrEo1HuGMib8R63Idusau4CFFowPNbyqQv/GcJob/EvkEWosBPujEPeQ4+0zL9VLm/kfvo8Uo
Ch0/PjlEK7+Wh87H/dGY+cfoI4sz+MZDAQ4xQ9DFPAT4OclkK/iKIHr5bBzR6zClRUkYiS9DaOug
yvKeNvTcIFZRjhEkkGsQAaSHfpYw19L03mjzN9diDwXS8VgW+iZuSoJnqCpB5rkRY9lp3EX1d6SR
a+Fa2b0xmIT/zl920/y0qkTfWgXY7gk8oCNKwascZcijrACK6biay7YMRgXwklrRmWqS1idi6rqY
+qV2o4MaLbktaeBs3YQVjQV9RSOFZnFlvxfI68ANIBnxJIHUiUyCDjZ7UUZ9YJAbcjKNa9bUBOox
Ktk4QhxbeuqbaCQKoibXdbAL/SCYqCTNHg7Vk6nHuyizzJXlAHJu1U9DX0JGamcrsausOTR2m2J8
r2uCFxxSG7baNGyLAcER/gvg6MMXgS7xbVM3Hs6AkRA3F12rysp149gQGLFbNLHcM/MeTpVpHsfe
Gy+T+lySR7d2aTIOkv7WMMx0ryl37YdudYBKchk4pQLAFzSSQMqvHJsoyhkMLiYFIvLmaW/MwIZ/
KVJD88pc/IU0+HkBFS4o/OjGSPVnumpHxwDOQgonjRwXBq0Xv05pcdQlzQiThy7J/XhnJtlX0fDQ
07df+VzpVa9/jaFbbyartLdmJR5LlXx3aUyrdyZkVYOBmLTnWjlU7HDuqXzKHUFNsPei2zqDItEX
EpW5yigRZffKPyTSKYO41OePYQ5buMVIFTgNT0SFoWoKm1e1YJ6zTlwdMKwri4yTle3Wly5qUY9x
q11iRTPXh2EKtkoZLBCNcwI7RLE3ttQjEyowk05iD0UzG5Em+RFhAWiSSToQyDYjVtFZb78x9UHC
pKokgtvMWc3ijEl1xwibl/2xsF0ZRFAAFflwAfGmUdFt6CHHl5CRDumXYIyX1Ap7cA5egaRvoQ3x
ltQkiJB/VtuEaqTtx+CTEJCVxbvUMyqi5QgXK7VLugKWPHzSQhg/04W8l2dJQ5eL5XaYDjS1iGNl
XlgNzc+2ixP2AlK6qSZ0njeDeMXZ97iQRfFSjiPBolq3hZ3ELhdOUJWbA5mK1DFDtHL9+jWXsckR
kPhDDKJ3EfiGLS9IsR1s+70rfCJKRgqX2TA+e5cWlTuFFqsGqY029i3G5/HLbKhvXWGhzsn/kD3Q
5KFZbGosRigEDSYe0Y8ODjWBNt6+mGd4ykX61mTp3hFZs7L7h6mR90qAgZ/9MOgFGV10tbB26ko7
p6SBTRlTkEjiYCS6+InDpAOICmwSA3lS3fa6qQ5Rk3CerrqLW5J3mrjhRQLPrHv236ztlgPZerCI
XWxVlm6jvsPYsTIm8VO6s1yR91OsxWhBmgVLmhue2A212k3DKPcLhUXM8poZfI4BDHmu8ZRmIWaf
RpJv3GBL36WXfE71YDB8AOJmZD/XPrQ4Hq2V48qBDdTiexERtufeJUyBRxpRMzQ0SRpVjeYd9QHW
Ap3toCE5mrlmjkrfI8jQ8C+2PaxKWeh0jl9wUnK3rdS9EWRFs5ku7YqquunB4alebRVAq1Ws+4QN
QJFYkvW6iRT5ni722jKhSxK89xSZDcQJ038EWKCCUEyfadbeRe38DGo5BzpLETfH6P7DWJIUZLo3
LuUXLW6GdMME1NMW4YW4BPZ2rw2xhRA+PxYPfquvKcsDZ/lLsI15KXeD5dxrI9Vtkt4yMKwA2bXG
qQEu5D8aFicjc0TUTiN8P9pNu22a/imqmNRFlntKphlyZucGlaTNGfPSNjV+4RgL394sunXcA3iz
kwIjz/xAPAJPujF9ZMT7tDr5LwxysiBvis80J6IhxsWjGXQjtcE6erYqKVyS+6bmfx4I5FmpbJda
/QjwEv2slf7sbVJXnAZWvKt1a3+sCCe368tI5nBgTxpxBiHbPq4eY/KQ30bR1xz7hJqNoljJJZTX
cj8Gt02OmRa+t5w+DyFjG1tjlVUVyRmj7K9smO/h0pLIRJVw2BAcEm25o2352JXeZ11+zOSe4nqa
38c6vFLZwxnsoqNEGLDtE8JtrZ2TVOPKmgfEA7nD9kWp5dEnDkkqaU62yOB721UWyJ7Ija7f2WVC
R9J1yIayLhyqnkp9GtlfKqx1MdeM0sdMkCpzuIzBirp+sp1NTqSWeXITLdlGglkMqMZL2xlXGmfP
ENj9gMcEL1DsHlkgcS5HdAMh5GEQ+rYtiAULjRJsOdG8iXNT69rBrovbOjQ+Czy1XRd9wwBf63Z3
JSGA8ivf1DHHq448OKclKaDH0Dm+VyBZAn4/0SsAaJ9MGw85oZHZd5Y2X+l59lvSDj4wc047k0TP
stRuVeHe1YYk28DwchT51XkksYc2TAC3Yimz1zO4zn5WGy9yvY0Rpp9jAsipTaMLVFyoeg1Pd3zX
KfsEZ9a+MJm7zJwu0JFnh9rPsmOkeVhUokupXD/oQXpKQi8sPbwpCRdatx6yayu86nFFMk60zvmc
u7RfVp32lqyYYc8uyRgXsj2Sy5S0LPKs8uiV5yu3tmomOQFrrATU3jyVhlqs/VCpiXv7Bsj4nYiE
p5c0ksCPFcKaErtm26Yrz3PvWcM+G/hNgyI8lO5Bkek0fgdJ1V723ykhF27h7kE6vdOpMm9sO/sM
s+GT/rW+90uGM440ZzTZwMP0sgwMxdlfSMrHOtSbgGq9DOCtWnPxhnCPI4i29eb+i4PnuDXt4d2U
s8T/G9WnSlnVKafcRAtoHrNawI63Fo6F/lMu/1rv+h9N76TbtrG4pRJhiV4HTGlxi3fJe59DwxI9
iRK1JV0sZiW5RYUiqUB7HxfAi+XiVycqp8G91DpBWqXPhCYc3KKYYZzx7moUbSVS5R1+WObk0kNd
96JlUbIRoU2eZrdWSgNeWTcfpi5BhZIxsW0ci453uDF8yHRIaHgpScKUZpMGZnI2GvpgyumfOpPg
TxcUDM4VV8cKfcNJC4AskDZOmH60dkQ7biCLkCfT52qTJwP5kMq8Dr2rnVKiRAICfDwyBYW1L6IJ
BnXa7zNJxziN/RLqLrNV1P41K7jiGOV3F5MEF5rS1LqaqbZ2o+Hwdmf6v/oDfXBixLAYyTa5N1PS
Qxz3iQxMcJpBPHrDxkFFxUjUrNZJTXqtGLtdRBdMQzt1Fh15fGiv54LFAEUJpueUPLVVrtLrVCIN
1iMNwQ2jJlm8+6ECiRtr7Kmg53JXe3OBpqCCTj+psvWjGKUi6qCF9j8q3jRDGDeA5W9yvex2qY5C
oXJAQsxYHtOcPgUHQxd6rX3hSxPqFWnu0TSbb+Wk+ZZ0MbyT+KECRq60UuKKRkfdO1tHmJ8in8nC
WeFqLHa+qd+zVZxnUua2KNcbz7n2dnJNYtw0xKZxVLCXPt8ahU9Jp4PZalfPR2n4ILj96d6364Nr
sBJbaiItyaBTNuFc30wZIYwgkm7cjHZ1Gt1OvZ1vNV0021jm9CHLKn23S+iqtZs/ZYsYqMvaVy0I
Cf2Bomogf7coAYW/TTxxQaV/EMr96kn0qPyiIKQn/cSXca86m6xF2lNsIvJs4eCier43qgb9R3Qy
2TmSzq5+dMPIGGeT5cM7RIBiIycmdowarTMr5MYTUgU9vlft3Yyqb434AeYnSO3pXhOBnLdy72Xp
CXpbEvSjY2/ibtPCamRtFpCdFMxFWp1VbDMr6RDOuYVzJOz9Nq/B4VKNMAEhx8fz5NHqhuUi0yET
lbrJhfHDmvo3P6FSawizCTQd6jChXAkPz40pk5c6d97ZIGCE+vK2sNgqZMsr5iygW4u+rifsPkD4
SOer9fF1YBaKG81AAek8J/lwQWICgmGwIZY3l6SNdyEGTaJ3WQtIDSx77a4po6fc/QptnSDykCxg
bNkrt7Bx4ggqCBy8hFoS6NmE/lkfb700nFlMS22XpvrejuAjlBJRF7k413poq2AgE5aiPf6qJnkz
WGDsPJ0BRtniW0G6lWI1J4RR64ufmoXlSdfSj0inw12CyOE1uMsdQkOT1h4JRNBfMjsGK1h4ny0U
LmoZTvpzwk9REIICCqwfTGwfHVMzTyh12JnIgmldoNzT9NZMsHIBrnJp2ccHP2uAncAXbnWat5VL
vzY/hdJ/EN1w7rxjbQ+UwPxsUysUhTysUXQ7UJOLjYeQSvbuE1xgngm7Z6781DjdA2BAhCOhgAll
AKMh/chj5URGxwSPUahvvxNBiDdxdLe8p0cpeu0ZiTHcBXzKGMBk04FuMZgM4MRbRZ2+HyfUq3rf
NwdRQ5yCEE/Ka47TiixATMCUnKvKTulX44ZrbbNcx1BEFxjx00TRHvmlAIdWEbtSGsy8a/a1bCaX
T9EuYfU2+Q+LiOYI0EYk+KQPOOMGj/fOYJGByMEkVIIZBCaidPIRHGZhYkFXWV16nKQTIcvD9gZV
8+TnJcowgmT6cSAai1dBxmN4oC9+a8fGRbfM16Ts61OsRWpVC/dek81d3toDFjc3ZyoDrDAdZ7Y2
t9iOOqkdrMGHwbikEauyEU0wK9gx0e1eNH9+KeRE1358F5qfnpNJ7PTJj7aNzTQnHfVPSVtwbygv
pTmJ2aaPe0DW9gcUzwQXqDgb7rhWy6wirBYVv1Lvnj3c9c30AX+4gZUDIA0F2Mop7PAG+wTdqHYl
qy7dDr3/onQ2AMt671tNWzFo1U9M6fdOEYl9hXcZiu8eKp5/nDrvq0vyR9O7FPy5w3E1qWifxC4n
KbM+JIO+Qw56QA7dbBBbECONsi3rduTapiAlfoXkUC0qGW/sUL+nxw7x3MfmQwo5lWepvJPjTPFF
G+dHf2zOXeFqu9FKBLs0qZxN8kN0xpLk4nw2qeNSss43gGbfFJEpFScaGB68sjiGI+oC72cTw4rW
bT4dwzv6ZibbiYdOdo8GUt/J2LmGTrzNlTZuaXQxYXB0C+FQygF8uuV4APiD1vW6JUNk244jGzUg
VQPYHa5jf94SjYqDTfTPPj6fezfXzqCWD63UxQ1t0X1v0KMRYn4xiQGgInRWncX+3E5Uz2i0jkRF
IN2r86e6ytxdlhtP3dwYp4HurFa1nLvn6psI5VNS1cBEFh8hsUSzbn36RU/ZCNICItBbnKthb9N2
WpEDdHD6VDDzqj+yhdlKoVUz0zsUgE8Yoe3NmtOkHTnMMcrxMfO0s5aSAaC8x9JnaOx1Gq0teg9g
yHimfcogBP34RJr4zPvFkpMyxFfeksPhW0+48/AuOe9oJGhC/A9jZ5YkuZFu56208R0tzMO1y36I
CMQckfP4AsvKygIcgGN2THvSKrQxfUi1pEtS1i0zGo3FHCozAoC7n/+c7/TZw5hwVMm5WHhhiO+w
aTLKL59mK6g3HYtWaR26TN2yeDJUTpim15F/dVUFOADGEcUcINX8tVJ091W+OpQyo+HYQlI1M8an
buJunDEPRfnLx+OxSwCmc4xVn26a1eeohHAFP4/IfrqMdDhzzk9j1tn7NA4tnwG3nRMEtSyNjIsP
QhaFgdDkvcJks7Y760ZV3TtpxFs8MKRbdWqjC7DZlE1rNMH7P/XyozO899xD8SUctwWg/5PxGNNc
6A1GY70GeqVWyI+/IE6cA2IZe/ZAKI8mAUfHhN/f5gdvtJywWviJI4NhF7jVurcrd11MaAGMW1mI
6y2kkCeSesGWBeSSxDLfglZi3cvcWzZcp9Hkzu1oP9oR3udN75gDdhP8smLRbT2D0wuBKDabPmVa
NEzsGZ0BZErs9BFmATnm7gbrJCrQN2nMvSuKZSTNpDKM5TyFeT08pWwYhA0VaRbFa2Vj5TZKNa4r
E+WrCfY6m+gVVZxINEtZDqHJMDcq+5DDrfEY+69R8Df4V7Y+dRoi1UyutqU1MnoQzPyIodbruVyW
OlqxfI0WN0mVEVQ87V60wd7wj4KlH3hJtsoSZo6c/Pa+dN6giP4CwpMwH293UKF/YvaG5Q8L13+H
HUE0rAbyY+UX5Kw3vhraXaP9ameKpERS7IMRXD53+2Q4O6osFfNzquWSCNafzTm0jmRojWyrpwYr
iMr534X7xF23U/pYrRmAEdgas61lvbZJ+6grhOgUvyhgZsZGMvfeopq2SyqAirIe35rJPpC8f+zq
yT5GsfnRtfGxyxjS5OX4UVtQB73sMNaXGblmMQzRh1MiCjGpSuPiPU9HqEhGaa2T1j5Y073U2hcM
aj9L/rzO5a5lOrV3U9gstmUwiiI1x5MNRXByJ9SRuN+PVfWWYwQ4WKIqqcMbaWBsX2wRZLs41nau
2Z89QyOoaf8w7GGXIvu1jUNzxUyHUtTx+fD3f9Y2yUMV0auWtQ9NcDL4r64Bv1CS6NCpJQvaU2vo
u3Sm7mxM9I2mo5QnHoUxvWflhJIstbKM/K7R4o1C5VwDQS3W3sypJfHpd7D79ieL2A+cY7C+00XD
Y9rgvGMDWslUCzu4gqFjajvhNN12GF5Gd4L0ZXAyU3O+a7of1sB9bVTtSUCBx4FkxyGa/QMjfAzx
/kZv+vYMuaoUkOzJvSZrRuIHEcyPk9Q/o2JJYBj+WniDfh9I7cSjiv2eSJ9hn9Bi3X4Sjix2bXmB
E/XS+8FdppCLdCy9q8y01jOVbuvE4pWwlxtONhWtLypjwo7UxSCi2QE6oHnZ+mT+ZKC6RMtUhGNy
nQJ2c3NA8CVzTigs6Yb5wIFTLEeeZkkxR9TZDBO5pCQpwmRuuI+ovETvPGR6jhbOZNOlZkLhXly5
fZXtdGtdmyghdkBXmj5br2kyn3D0D6tSyxhguv6dN7CPJseAZjkwPQwsyaEJsVnVScj3WToEeIsr
e1TkDOq9LRPI4dr0id2jczL8blFWbWHgBKmv9nYryTZM+HszH0EqHgmGqomzLs+XIIdo4k0mj2uk
R7FohMy4jwTg6Nh1StLMzUShgswecwOiczvTCmFH7l08GjT9KQQ032rZ0li72XfPRKdxzA7V2hpG
3sBk/nRlucXtjCSAA2hDz4GzqYOZz7IGpkSonINNAF20/Y43Qt+2aYAbrMvfwOb5XF/gHjvAiVbh
cMuA0lVpy3Kq46nt2hwsEMVhiYfPjSM0u2hKdkY9exoYhaNjGe+cj+i0Zr1yuQEHlR8DrEXh2DA3
ovTiWYqo3rL6U3HMs7qmI4vulE6uIpnd6JH1zPN31xmQxGhyeYean+HHmr0NDkDagfg9V4ODF9YE
II/S4t/3VjntIhwjnEzbCdHXxVigypRBIiIdZnjnXiUe59yZS6vyr2zNOuYFebBtg/EyujRvYAC7
yCF4IsYFBEQA2aaNzLWe67bH+SRKftScM9GSuz211eAf6+FVkg5ac11xJ6OOrCrdvWjRrEMk1xNa
IozlL0Mcb9+s3NHCqih3Ze5QyUmICQBcgSUJQ2FvCB4HFH+1w4x63zK5dhs+uXphuBrvGqqxk4np
eF4/G0FZbtnIEcCbC3TDBjtV42Z7/Khc9CZ+ysJlLek0BCgbJxyw/GJXl/01GEGlcsiiSBu0DpZs
0PcmTaHxaKEUJyz2ESlWiU4YuVh+XBjjZdT53E28t7Eqviwtfhks/0tGHImMjvFUndIxjVlmg+P3
zWW+MOoIKoJiETe1Xu28dMNsasIBUAQTeD1alz7+MQl/inLLdBkWWzTZ4WvKIaCsk5zXL7ZLoEgJ
ffMZcYetU/S4EmnqRaAfogU+ivMF+61GP4IwuQcjn8dMP2XsasqbPFH0dY2Zg5ZQ3edmid7DXZuA
UcGfwVi16aNrV9SvXoxjI85MhgYVDjaOgSmGDy7NA5O3aVVjkN2aTCVXhlXbIWw/fmrHE2E1WPtm
QEk0mftGDIQ3349KXwzc90G66iuY2UnifA1pu++tjMl6CyK+nF+QWoy1Kj68HEFt6ItllaVxzK2y
KpSZt+0bIyyYdULBdK3jyOOxtBjdADgFiSUsZwMWhXHRcGNy/FrpnoXcwImfRzc7f8erDxb+DA5p
ai0ihXC5hMATVt4TlzkbPcT5lYvRCjdvQflJV95KkZ27xJlOlH8QHKYifWXhySpKbZNRZb7KGiZj
+F20fdcrxF2n3DSmSZ+iTgq5Fl1+KIxy2c/ixO52OOaTddDgjePksWX4n57xRssgO2FmiPYk/h9c
FZgQRjDIDMCUiz5BLWlFc8Mqb6xSSmChSwqINTlHaScvmGuTTC8sFW3NGAnKHbINSTcO41b9ouFd
5fVHvSjN9mdimO/QCnp4wpNOv8GJDbZ7KBQPgXHlCobDEFQFdaflJRlTYyVrjArUiOMwwUwQGsq8
maLLEEFLFElPYEhPKYsGnrb18HTgVGjpt+naTTHGHzkmLKkRFzUUZ1jkqlfTmqwwL9il5YuQ4jOT
Sv2GoX/dbGJPo6vbRmjtDJOpB1a1kOg9C2cJCRKb9MZvx+ZIY9wdbavNxQ6Afib0zcQmM3+s6a8m
bMfSzyld8dv2QOCZe9l5n70B2VZHmXar8bFeKvBA5/EyeuOt3Y+KRstmDf6TInrf2uOnvzdN7AyC
hXTntlnPmsA2HB4TRKGR7j4ePS/S52A4Gd1DMMSbrgl+LMBqRRnngOFw1K1hi4OVzPFcbfoo3+oC
pSIpGvSgsj9qWtCzR1YdCOaA3ZWByjr2fD+4FZwp2C08DiPt9Dz/TaU9zsweHTUwkQC6QQfs2i/7
vR6QGoPcm3P84EyCD9dlik0VMw40nO5PWZu9dOAV1oQs9E1WxFiC/OKqwdqLnYCJBjo0G91kp3kR
Bdn+wYjVT2eqsFktgq+TL9Yjo/zpyvkujkZoUVkdDiXh5Nmeg/VIduF7e0NRHqoIuFw6R+tHLscZ
bg1STgnDmuXKxVTR/PDa6c2PbjqXc1cjSS8V803RxDTrCea6ZQ6UtYppekoeyXcYu7xmDJBzskgS
A0FFaB0wKV5W2MUcLPlTTo4jn7ppV5SgafJAR+kWY7LNPMUeJmIQLaOaQiolT5pWvcUJxn2XYyti
OTtAFlJGUzm/A3JNMTxprdjb7EDDecTuEOV2d6xcitsaxtha3+BICKxiIw74Ke31ZMUPU4sSpM1P
HnV5mxZbbU1ijhXd3Dpd5QBkraZVaVhdmI+sK24GSA8T0F3rYeeQmgOHRtIQBfQm72u5qYmY7q2m
5N6x5BdGa7gpmfhEh3ukfRYDjKounlbd1KP3yjHvF5xbnDwM/tammgkZjpUeikyFCKDEA7T6SSbG
Y5dg/FQ2dNZcOne+SBmzpu0Ft5hYG7Fbc9hB8jVHxCcHsda02l2ATXyh2Ko1L2C/S111LxgL7YEj
f+SB89NzKZMtnFNNb0mR0w9sMqLmgEA8x0CHxhz9wQ/fHEd86CuO9jgiTAfAmvGrqVRyzoV8dyPk
Rw9nG76xcb7VgzxsTmgf/k2VCypGUM58AepU9+ksnHAS91KCudc+rAjefxewlqX5Mq7NKCRJHefR
TYorIYlfwkSdcYiEfvQ+S6AD2rDA/BwO2kBpdRXsYgcnUteIay3k0zjr9UGxuR1c7WfSGnJNXr8L
geagCIjqfagt64Qajfyq+zfgPpxTAUtHS0d3b9sHaKY9nkdGlb3Z96e4LXb6nIBQRO4tUwsADUgw
YsH3wslwMZV9usMdwxMEvsm2St0bcAeE7ZcMdA/U9cZS3c2AAWlDEumpI9TAxB+Hlb7AjfFKUPIz
ptuucR+/v4HpqCvafLABjjOdkoYfg+Hg1ous4UCUuApnKldozAOGrLG5nf3IvS4QgjJvMcr5vqA1
mumsFBr2pg6Vt1A9cSZ+tLJmtW1H+5plrXkXROahlyrbmQwht6M5ZdvZfck8G56moQlostri8sfL
4aOyRbi0aFQWYpScYxcNyGt3k1N6IW6NTd8WqCkVZRcxZySqv9qDtHiSyqZwaXxAJvKsl5gi7JBI
Eh46zmxMEenU9euUvARVd5WIdt+UzUqjIdLjW7GNZm0fITStIz2zN41g32waItmjN6OIZQ+OpC89
h5a2nnoLO0NXnqGcnztr1B7LDw1TcIgLKDp+4yWz+polub+fkuEhQUXZmbPnbd0GsoYQunnAJXpJ
9UhnGzbDHKi7lGg6RhrIoR7TXVahoG7YybcjRsZiZOcF2D3WSbJlHuGkFI9YJfSDuWDrZ2HhvOp4
yEVFgvd/pLcWZXIjcmZ+5BdWi3Vs5ZDtOUTGqIee6lgTIfJggwReWpls/pM5/e6AQyuxDbmtywa6
UdqfS11TTFkQ86rWZZJQaXtncHlClMMc2mZaPCaBtg6M26YbuLfb4F3Qr3u00/g5KBqLRLDx1k+9
vvXr6lkBNr+SUkb98b3bDHkeu+JlENP4QNgb8RTeWcwW49n2/IdvLnrt+L/ANxRrkylvjCJ/VqZJ
qBEqSD/6PBNi3lYjJlDTNQhKafwz4/x7nUu2Babiculgu4XRgDV/MiJWc7azr4DI6e1prtMIMhiD
KVvomTNHZtiMD5MmfRe5vBTasiOfa//kx9hFAqva55bhvlC0vEayi77sbHzVUk6SrnVnW9hKdGLU
q6kxzJvALL7kQohGNcX+P0p1bYgniCWGjeLv7D3p3NNxtzFrFHyDncHRW6yPrGHGDX4mB9dGEoQU
dp1hfctnfjL9ita3M03wkrPvvzaMaNmpr5j3MdfChnMqqV1a95n1XCjPXo+ZGXOT8Say2emuHiXn
sXlLJUR7K4mlbkwVtWEi/S50ZRetUAzLUxHHW0yqFcrgYDLPtx/dwaYNFC8tNjF11qyBkMSgbQs/
QfVTfhpa5T0Jhf6ZHSQ0Pa8hbeAW58FkMF1jCLcrRCH1BODEppWSRivBaTEe7ddaMTmt4EyuKFYL
Nhy/5fPcOmvPicp7gQWuTSp9V5si39Vprz0n0twEMPXnFA9BpDNzJA/DlA8Bh/rDwfUf5oxTveqW
PZAXwFKoPPtkYFKYOAl+akt0wEskU6NWv3aBFDdJid+kL1kchqGM9xLs2lJHVWwixjJhPGv3Rqz1
F4383i4eRb4JijPN7tgPWWPPGdwrDKOchIfI6cMyLnC4a6bcmFZ9783my9xmV6Oo820/1sDElrs0
IP58a6T44IZfOSJ2HCjjFBtfPnjTU4ubb1b4Hr3BMja5QwKPR1dzEPAIkCbfrKC0jnREhDmNaa8S
V3ZlMNHUC1lvI2l/VcVY33pdT+rPs7VwHIoO2coZ71XKTro/DQG6aZXr6S0iDEnxbGU0UXpEjRr3
Di0ake6m9xhBzgb9iisOJDrwrv5xsuxTxklmNzZMTGHDrc1YM55Jeql9DuDAdgd9h0l6r39zVCi1
sRmr4OmQcxhN00eNgf1CPr7c672g0JtGR7dv9DdhE/lf1ETH6bO7rPTMlZno8ux1c87RQnRbP4uz
gwn/in1QVOw4gPVhSkHiJeAoVmmBtmMExOHUZnDV6v2p93GWdpx8DJPuVu6FvYlJvmndjV856Y4q
AjO0Fic7t96WcANGutivzt80z8ahINd3R4os4hxDuhFZ7Kmq5AwC6lDN1VvRPw/9JG5j2V+VAdEI
Lww+VbbPoBP6F26GrIGbIZnMDGJBAS4XVypajFdlZDzQLLgFe3NMu7o6cfft3UY1h9ZmNuBEgXY7
MgGkKGmKbwLFE6SwxzeaLG/A8R45F4Ha72CYa53jcxNd8Em1+xJJ8oQA/55mKVeBkDbWhCV6lr03
kWYx7uZ6IreC/huUPzzdeAJGx+0q89dmap0jiHgkOPfiGvVwwTUyhpG3qG8djnAeLdatlhVvuslK
PtHNcZ5Zs/fOJOJd2vVX1L/sTDFvuRWBeZzofDsXJQZwD21RJaI5aQOQU+yb5RoWCLU3rnjI0nw6
1IOB23QsqKj94c4UqKDhTed4ZEKEJMWYTSPBUZl98tA0TJgtMdzZtpYdPThMRyqGOcy36I12kWsY
AwhOpVGNkNj37DDUuZ+xMSTjEF8UVIddoEi8svleAbJRIPSLdAi2SYRsH+jvdSaZaNTZeJtG/qEg
Zk8bPTFKEgDLskeqpq/SJ2l1U/hdk9HmzHsscyG5uQz64qnvLkgOyVom1TlhFrByETxWBVHOrB3Y
IJRusZ+tuTql0v8c2TRtwFATagnSYEPRfL8AbqsNVntg/C7HOFi+n11PqhESTNjqKvsY0ueULRax
K2GsAfj+aC14syqJ7HBChMV3krA7t9I7CoGIKXK241YCQELf3TOp85UaPXS71L51gna8qgXzViUl
Tjw26x7nWjVPKcNff8SBgvpKv6xN5qboj/KJ3mLtq9TEUTTpL1onFRsSDZOp7IY3beIyi/Jj5sNK
Ue1LW+cjDTqMPGDHfOnEKpiSeGw7JklFM7k97gq2wtOENb188DTNuRPuiEZi8goxIyWL1HOL++9m
B3jbyJJ5a/u4wYMGZU6kj4499jc2v4Fb9ze8e49xg1BkdArbowUK1HCuDU91OmK1HzjhNhOBzHeb
BbuN3R9MuY0nbWp/JKy1ZMNeEuILL+OYPfZ1FRwdDGikCxRzdM9/ZVi/mSSeIjj38ytFk2o1VQZH
jyhSxziPIPe7s07Ujy/C0srjVGPTRmUtVhXON/1MercY/Owat/0Pkc9sjCctCBVy58kuYWnDNNlo
njDfMeEccq08jvkwvQJ9CxFwZ6SgNIPZ8JCYAc58J2sPZcD4tqz2cVTJs26iyhseWDIRg+OteudS
IlzezYzfzjpoGRehRiEkxgUTw0VodFlxFdirxl7c5g77wHn8zLXMwbTJ7FSrFrnQCY6VJpKD7Ims
iCOAXFbJFqzezOZulRiUA5ideuUwnuCKpUPcmurqAFzyNSry7Eiup9zVbVtucbydOeXzW0tpbE36
uFaeV6G/M6TRimfhVDFVUDxkmA+QBEu6lzSejbMBbVywsynzUnKStDnuV3UWzvQc6UgTSvMPaT0E
Jwuc+VKhyXeL78vWcR8VtibMWgU9MMUEQCCYT9yrH1JzvWOKZVq6QuMlLC8y6h+6KIISG3HHdmqg
DsMu3mej8EPysU00QcPAcDs1UjtqNCzhNvU8XoW2uubTzmbDcicpIS09G45lCkC+QJbZiwKBNU71
yzgzdOCt9DZW1uBtM5wfhamwqEyocVRtrHSjJE4ufEK7Xvao1WjmnD3xB1avAc10u4TFWhcQbDUA
rFvpM+QioYtfMDkWmfXJdcE8F9k/Ne1p07VF6GSJt27Vi2+TLgXchMrAT7KCSk0DiUp++Wwk9CZy
rm7/0wQysU6NbGkMhxHEMrwlrowF2fKxvYzlo4JGuJPu9MRxTds6hLY29KVWa8jv5HwB3m+nYTG8
tPWymTLOKk6qcMDvDs8Fd7h9taZ22s+l+Q5vmfiLGdyyvCDD+I2iSZzLbTRGD3t8Vp+89s0jcXf1
zQlhVk5HgR1x2QWn69rRsDSwT4IGuNV1XeAugZnoJdObNogHf1rcFt3IjAwhVdrYOmTshpYr82PH
Yqc3M3CvAer495KeewxElQ4OpYv2s/59ZGJbiFPg2R+4iGKvSLnIGLjoLkpZYnC5Dsgju0m2PwYf
vAT65tE3ykcrogVM7yHaosejpOvxi+tznILnJh99digoeQvfpZ3MaC+k1Z5U1Zr3eol7Q3UknCla
5XGW8YyiwZw+ktY+T06KVEpAYOS0sBlTODjAAb7ftkbpTE608qEuuU24dTNOxoDZ3VTjlsY+dSrT
YWsB2r+fdF47fQQDLTBGkX1bWymVzA1v/JqqrvlBExN5wmSLDNVjGryO+mSf0wp/BNbU5IrvjlGF
Tq/eMCdamBj+Dc1Di43Oa55qx1p5WfSUNM2V51BgY95uBYf8hFMMxfQahlYnchGLKVQj44Htmsh7
wLEpsE5VTikF9tV0xD1lpWU4dY62iTBy7Zy5dc9tnh162mG0urfuGrqk1tV0nNzU++xxgznNO9PB
6ackXb2QKsAxsdVl79TRuBHBD0kSeTYyrd/WzYuoZXeJKAOkWSlioXEZ8OcWLiwaXd37csEvT2YH
Voog2USI8d7LCITS5CLOMCwC47XvuuJWr5Jsn49Gs9gxbxUlEQ+DB5FwHvEs1aiUl0acfGsO4fzi
/V72MaZLifBg/PAHhk8afyFeP+2uWx4fqW7U1zod2hcPcxTIzsm57RMuFK0Dn2u295mIGS0DJFtH
iYxvtVgetTR/LYa8+CEi89jkwHD0Mb4zCkSTygmgDVNluRxU/jVf46+NbtjZDU+nEsbkzGx8l6P9
F0gR3lLheQQ410zyEH+Y98dFwGYpCQGYlUeOotmObgceBBgcKuIbUUkooZmGfWe4+4S6sbAPXqZZ
ZxeJ77Iy/V2j4EzGYjKYvdlXDzT0aljaJli/Nh0773OFCSPs2paVtpbDv/mN/L9UtXgYiVzLN+HQ
BIHu/Rl2l6nASEtkyUlvHkbTu9ECkiQMOm2AH+ts9BBPWb4PGt1luVZseVSLHb9aHTgpkCy9vga0
gERFaI6pfTFSPKGRQGQQCg2/bWFuF7P1hIfFOmK2gzKijdoulqZzE/f90kRYvsD9bglR8C/NZvxu
SZ4CU2oXZ3oEj/6hc6zyrpVxdZQW1wEFMvLEHO7dx1x55GTCBKYGp9J3AcItFPp4cm8aSX7YwnK2
kZ4dXxJtBAerg4Oppf6jt/MRvyoW0RyE417wUx7NyTx9f6prvbe53x7amswuw9G7JpvGK1ZnptZl
4N7O5E0cTPxnGeO+MkBO04MSdpxGTtIpjYvXzn4I70ysKf/QbxzmU1vfLuhC881DPUEVnBRO4n99
XVp/ge/yLsLis02IhdZSiftHQleF5pMiUYo10LPbzmr8fby07BEhOWsxqYiITtCz6Rc7EFrdtku4
9QvDWqiK5Mdtvblb1oyyx3uf0xYAG9IfeY5me0Xu/xpRghELemkRzmhBmxPIhMPbUNiPZLj6rVBN
shlt9VDzzGgseKWu1eH8b+H8tbjz7Fl2N7o57OAQ+v+u7eT/dfn6Ho1HuqNDdXP+dPm67WSncEyX
N5uMPFubcjdXtaLpZbJYwXnMzgnaqpfbbECHAOXb4Xj8b179YIE5/QEp5znAy+hItg3XpPPoT5hw
YpP64MYDjrcm4+ETaxPOJeQzShmeFj8Tztdzk6uzNzb6S9fPzyQucKiN4xep8WeS4cGb9JLP0azc
3ZKyg35dE7AeAAEecBvWq242iaehbmMMl2twUVCiNDbgs6aehVl+uDPZWs+mB3KAKG7TQ0W2k/hp
heeNSDm6+LLxa4MT6x6miYh+wXQAN1D0vwbO8CFbXlizaDeFTfAPJyAbMNVecQitWjclHTIIsGVj
WE/TcLAiAisKl9ZMHHPj1PQyOQFRQIPu99REoeMg5q5Joz/l4m2K8dLaRD6pCieZ0wX2i59Qk5Tx
vyN9ydAzSOtmhCin1D6WN7Gki2ml2J+v8JdVSJBE4Sci5TMxwYynANU79zHbR5ApMHln/QYBj4Fx
wjyaEDhZV2fftHAylcHRiHFxVOqcBHzbQrl90vFSTfwCoRSUtSqZYAyKAKYVbhD2vdZuwMEs5a4f
WJ/TsG1QZ5JgeFUOJU8Q+NHrqyDUhftI2hvLEKQXsZQ1t61cZ+0Ub7tlNx/H1Rlj65lQ2L00wJy3
MUWp4OFeHZ8E0PJkYbfdQarCNdixG/R53isfIyeWoAYA3tHLyNu7Izp86oOqMOWPytRvlwN1Ziof
fA/+osj2Ri6FnlC75h5ns7hNG39i7DPsndn90BuIPnFf3QweRbdN8Wzr9ZvQSNyNAxRhC5d/rAax
Nh3+XpMUD7bd6saEzjFzEm5JMUCvKdZwZh/a0cA7Z2LQHY1rLeWIszORW06io/J4ad1pRxtItSWb
hI0RkutoQwTonZoBskKnHageIq8BqaeUSbNjwIqbmpYH1pjOvynTJ6ep5E4qKqKQHkPZ4VRWNT+b
H5TzPUex+d63yeNOeZoeQTPjjUweC7jo+6rCpVVpenSqTd7PEfVpi++ipOM7GuE4mlCFRLab4z44
kTPVrqZJMtseykPlBvISR7O89OldWpnekYteP3WlBQDCsNinuhmXZzeiaRQC8SVPMqYujmkeHMOM
r0HCZZ/Z1WtqgHkYSqRQ5ayXx2jAIgUU1OVd5fidl1iuKnvxfgFqXaJ2bPMGQnJpcFNxnLxJeu+h
bPEARJOL7XpxU+iZy8gtb28CG6OAwBQTFpZdnERsP1rGkNyYifzVT9I/+Dkbs7grbjpa/VAgk7Uz
mddMJdUu1VzgLE5S7AwDU4QAinAgRruks7F4B8Bh3YhOigLHBfO2y5TrcJ4ZTW4ZTbqhb/U/ifFj
uykQk6gCMSls/Oplj9lF2eD27db1tz4mA6Og64TmeLdfmePUnwoABhAIiBsoThCGQFKhc+C+9ZEq
xsQ9m+YStsKJtXal+T4ox7oAHXnShtw/FiLH6hWD1pKJ3RzwXnbVeKAFfrkU2FR0/dTtfZ+tEMaZ
mJ7Z4n10G8qBcOzBSEDwkXMkbouG6VskLONMGt13lMvs0QYqL+WvVlniIHKtWvtRd5tanMdwZHBA
c+dHovDNqcAFTLhy7N/ScuvhO8qjfrqtIhc7d+oQFMy79CSGblplqh7vdD8OO4wTD0AyVJPmF1aH
JwiL7W1bz/czTCKeiN1BK2fOwoRMltQ5r6AfyYvoqzf2FWBEhZNvPD1+aLr0fS5LOI7Wu7WMx9Br
STUk1aZIXd6wIQWSIBoaiXojRyRCBv6GQlbZeKkq9iwZTWsjE8/Qa30ggHX50tVGewej7TQ1XL6F
m6SbdES5pSGnWKuxyA6iZHaLcxGQtuagRpUsKzpEkt080V/YuyTScOAnLwSuQ88BSa6PVrBvK7Tz
vgL4VLjpS+FKK9RqjysaloRI8WsA+kzCwkTv1gZckUXty8d6qSNfpNZ/vf4ua/xfVl/L5jgUYHaj
q/2Pm5+h8yeKhfsUEzcYk5bmSQDW+UAmpDH2xJbuXMEW6Pvv/G+f43/EX+Xt//r27T/+kz9/ltXE
nDHp/vTHfzyWkn/+c/ma//M5f/yKf+y+yuuH/Gr/5SddxGdTtuWv7s+f9YfvzN/+z59u89F9/OEP
YdGJbrpTX810D94p775/Cn6P5TP/fz/4t6/v7/I4VV+///ZZqqJbvlssyuK3f37o8PP33+gj+i9v
zvL9//nB5df8/be9onnnf/z3j798yddH2/3+m2n+3Sdr4OkA5F2Y6ctpY/haPmK4f6cYlPIwKj5s
4MI2HynKpkt+/832/+7AhaVI0vTYY9Fh+tvf2lJ9f8j5u2dbrqFzftF9Xff83/73r/6Ht/D/vqV/
K5S8LUXRtb//ZhGB+eOlBCUkADvNOYj/Mh3L/hO1M07pLbMLePJ5nwFrqqwKs63zarvmRVb1TTHY
jEKh/Sh/4khLOjXkdqMfXp20Mhu3osISnUbA5ZYAElIB9iMFrrb2/Vu9jHjALoEl/UoF8C4dCSIV
7GkmR2H6qqF2zpRZk+WIetJedYjNiPz993bE7ahW7hY/LJ+Aw/vZsDO5aT2v2FB7iUWvolShw3gY
5Nyl6RK9qpcQVicnPORweA4xRfbr0jH2Iz2FK/ZT0ONR5TcOQCw/iw5jDxiCoFdF4qsg+YXGWYcJ
WTCxhMIilLpVvwTF5BIZAwpPeGyJkQmtfxDjU0S6TF9iZr0VPOkxZiTq6CA/0qRbs50cccwkXoJ3
OxBHO8cJhlKs7bKMJJlegO0UsXgXg3cm5DCcWIbXaNBQqI2jG2Hq6LRhPzLaOpa1TPajGt58jmUw
Y8+Db4WlHaAuAW3hMSVRL5jE5POw95PsK++GR2vAuVxOCjMjTJvEBSuDfZ2w3JfvUU458XIwn/5g
pwm00gl+4dC/chkyeCmnQ2AHtFuZ+g7YOFStOMbVTL/8pnL0t9n9zK00CiOZ7Aj1FvgYAMJRgrKZ
ipMeoV42Bk9LCeh0nSdH3OxhVWPeDCYPc7WLB1dv1R3Gm60V0AxkOLQolXXDVr3zDqPvHQToOuwr
zeK/BW+sID3PkmlebCGnjYl3Z6k8Ww1T/2K5RbSa64CSOodYkc+sl2kd0jKrDnnREmKkw9Z7wjjU
WL94jPpro0meutx8NaI3tUB/tPwztTpM4Drjh8r3wyky6eZb+bomj0G3M51q3LqKkHUfsBc3/id1
Z7JcOZIl2V+pH0AKAAMMhu2bZ87jBkI63THPMExf3wfRKZ1RJS0pUota1CpCItNJ+iOGa3pVj+bZ
KukIKLGKe/WN4SU2/PuuSp+TGijDNLIwyTWE5lF8ZlQek0n2rFVhUjQpcfJgsidh3TX2VmfJxdfY
GPMoQhuwJ9Cp4Fm78S0uFIVAvX8jWPYbx226me96bKg7nKz0OgsOqLhNCFNIsQHs80KaI7s0y0qI
fHl6b+vvZGxwF2EVW0wtG4ccIT28FMFxjN6DpL+mzodt4sC3SN1XZsnwNhpbSlFJJLrDsE27lp2J
bHZzaL3RPcsMNlKKOqnOIxwEMmDq6kOMXasah2+lsntbgY63koJhw3fXuV3gEql5axs/fsC+Imnp
Ap0bFnWawr3CHfNdbnGGGL3Z2NkRjtV6NDdlHzMqLu5ny56KA+rv2sqpSmw7YPv41nIwoOp3lhqH
uguyzeTXgEn9FKe+Ow/Es61qN4U+zj5ffiPSPwVJpXbSNBNcfcQp1US9V6uqdc9WDcpa1J9Mny28
eHUKZoEOVhtPYnvLog23d24+dCOLzSjZFjO6nc9ESHxu4sJoFd02Knp1KMfB+118ZUb2MYSKlaKn
8eKO3ldKwbhmcKgmYualpti58Zy7gCkGq26+81OjZgwG++jG7D+riE95ubzxvC3b5HoHEquGRoAZ
g1y7mDD34vmd4VnvrGTvRTAi+6WftRgQaIuatmjdL08z0Mo19eIFbZdcnQQVeo6sTtx8CoBca0H7
LPZUGu1siujYLCEAD2w98VyxajHkiyG6c6ptADaE1+LAIlKGJ36REpUZv08F6Jk5RlZwc7UP7HDm
t8luOMCdLT1VnbullM/MaBjvUw+Eyn3nBdMl7V/SWOpdzVaaFMT3nKLykYwivVICd9BsyArv3jVB
bEXG0bcIv6naOUb9hETTZnxO4IP2KD8w27ChH5w4etEO3o4cOhSIYojQD5pd3dodOW4JDGLrskcq
AwkRap4BmsmR9CR5hcl+qDPjNiY+QNkYpExjxC+ww/dhwayrYiLlc2G8WVmxL7hJQ5Y/yn7v7Yuw
NNFJzwBqQuxaeVjiOuruvYPRSfQJF9Opl8N6S0r1m9AGGqb7o432GrOmXVFDcpv1ybAJEwrXrdek
Xcg+9reqwzGaB5gvDfoNYH2wXrXU2UfxwW82OptZxg/QdWPQhmtul3clNYfEkLt6wkpb2jwXhBui
tLj2Ozl5gsQ4YAF/ogUNHs7IUj2MXYnw1sutFkW5yaF7ZaN8AjDA2KvCk1WPZ96T7w4VVatW/4xB
bm4G9ZHRaLpVEAMqG+sqtp1mTavlqRFcNyCBIB2MEbFcWNnrNHsPIutJJeR3+gG+fFsQ9tZUlPI4
yTawgx5tsjmclhE3uYUzEwZkyifG44Ardsxflex+Qhezuu9BlYy8X5PVJIS0qSbSdAaHxLVXug13
xkDnhSL1NOiRhzXv9GwMGRcwR6wqwz3U1XAwHXgqOAUwkev2avl8wYmeRcskJFOR1CCgvsQAQcUk
GQ9HN6BAArE/D09xlT7Y/CrBWvZ4FIqXPmb/TvEpMEmcpU0XiIOReS5o1HJnWzBHatWz2tbRNixl
gGndRlKJD0XOW5YzP1wIC+N16Q85s/mMVXEIdirqLkrET8YsfvtewtEKeSpormHTvDuLeGDaS/rI
7x6pnXm0TRQmt7kbmBO4CzI0hhiglkFC0C+o0umCdeZcpesQTjZplYOsZwG4/WwkPoYQgy8Mmeib
GNmdFzIysa8RuCR7WjsnMuQUAyQ5TmMHNMhQYd0ei+aDx8F66JEhpHlsdc35LOiald10j21YT2hZ
+BzDiuhPf6RmhJtGeK84BBxAbHJfRpi5BJVYm6ghICCrZq3bx34Ie5LgVgCeZjyWdjatOT3W7Pjx
CrjGPVATnv+NdWIhVa1s3znhWE+29GyxW0BDmny6AtprXTBi+CLwiEttswXM4eGmKkoeyJ6Ewd5l
wVM9a76uWGLjmrIEAs5pYBwLVdqYh5o7ly2Lv3g45wbEqhoeJrKUEP03zMPmpuqaC5r347SEv7vI
pgTW/VWC9OQ8vxRhQ9gK1LVWcbny8087S+7AAo6Aa1xk5hKtpfCJZfTjrnRbHoiusUd9ZIcs2Q2y
cMOtUcIwfaT0sSYv2Fd0bnV0iWCYM5ZTqJEbVLXYRxwa226e3kEDsnCcbAO8CZ8EKL3RGYOLBxJs
lYdLO8iUQaiwvfWQYNFqjiW2fKYl6oIk0AZirGQprWdglIoEaXkQuEvvZuPT4Um1VmH4qnR+BEk5
M3BQzERoeg1E+bK4R4UmVdFPP2CZuX7bRx9oKqrLBh7Wb4qjUTx5hviAFl1jN/bBB61TzXaqjBM+
kGoNCy5i7PVw4VnVUzDEmyr5KvJyWrUAnDbLWAMm81ZEpB3ZRicYT/AxZaDXOkiDLv6DaOj+sN3d
yoWRaaT43avx7HbymxGMqTVqT+FghVu7tPg08SMNtn8Zg2cc8Qu9Kv2aRbIbTfvQetObCamf/bV1
4yGJgNw0BNgyj7WpW2DE9TPxe4oQiv3YY83NSjrOczoXXexC8smrWA0RHQ02RakOMX4TmqhZHXtT
ckikcelQrg40zb4LXOWtKFKcQNz3YZn88pFVpiz6pHNArBmkFixtsTgwyWLr9pl99keGr5g2nGzH
eQeWt/C2Lmju/SyGxY39bvb4aHssUWbVD4gJ3q+0WN6ZFTkvGL19a31BpnuKOqS4QM0/yQdtPzEa
WrA3PZ6NNWF+7q8Y1kOu8d+Y7VWMwblFdwUfmdNmFXrEK1NFjDDetIH7e0TcpFypEcd24LWIGUNK
Zv7MhYaU8Wgwyl8qNH9c9APceRVRvYB6P6RsOQUEj2IXEFSc3cCHx7tyKA6lielmyHEbWfJbqsrk
Y2RJ7xh6nzrohVCZeAuV6bDtmWXtKaqBEmUUamSadyS+qglr+IZAD8tqmGdYm6SRx6w3o0vpe8MB
oBUR25GPSS+JEN3m52g8A0QVe7sdziGMOz5WSoScpDoN9nNSutTHWAFI3rYv91nhAfdT85c7lUzX
NfMifP41C9lNPag3weRLz8L9YLjbvGLlb8sHa3T/5HnzZBCOy2z4ERQdcR7gHnWJGq2QwO5afgsr
FqTeashoEEn7YVep4ScwnAr7bHDFL55shpYPT9feMYCIuinRW6kMJs0X001fEIqrx4CrprtMKkDz
cknVK2IzqR0D/eRwGcWotmX21Gc8C0QJ0w9R+Qna231U5y/p4LOumIejWrqdKvMyzr6D+Rk/RJ/S
A5DTVetXFzsPz4njXpPKeG694q6c40+b77MK1lUA1syKcmOXV8EhT4nytpp7w42x7fRSrtyfPAaF
7Mn8p11gRcqbn5QQ1CB4hPt5CsrhFwdfntNp+TwryKVoVN/N4H2PapQrO/XInkaANEqaaGS2GSSn
7tFHD9BByHLdjqjySc5u3V4GF3umr7jvY6dIjh4RYdxjZQuvVevNFHYLQco+zPSvFDNkEJ+/H/gS
2e8SO4RRZ8NIwo+6ZcepyP+4vPXERVXa28G3NLftGFMr0N93YXNrmspdJ7F0tyRmeM7kxJVxpwWG
wu3kmvYG9ebBWmpZ/Ba4xpDvi54XjxFVGdbHmcuqsO5wQnVrurU/tU14E2PjwjmCU99SA0tY+MMu
/O/wTYhBMLdHMf64+t3RTDitHB6shtik1/gbP5/648i2mQmfjJMDIntN7BcLMPoI5kXg6qkL6rPg
iiiS/sGeHXpRokdyyexlkCZ4V882+LsEiR63eRy+OmI8KDDEJG4PWX8WAh9Jml2bkqZNbo/o0Q4y
9k8cyQvSkph+xsbZ87mvef49iunOV0jllIdwxGjHrQlhWGb+oRndw/XopCiuhCKpwwyOrQWhyOi3
s+4fBmsTtPLJHudrHalr6Oo/Um+pDH0k44XThQKOlbTi4zzgei1PykTQkWV1rMj+b6RsrwS1nnNM
LP4YbTA1UjRRRu/mWH4HNkyxMjVBuCMSGEsDGGLzWhn+d62V2FsBPajj3VBwHCZZYmZb067BLi1F
a93ZH+3Prs4x3vpIi2I8Z6GHWUb+8Zlt2dlu61GfR5U/FPTRGVV26of+mPI6pKFgM/vdfYOVfgoe
K8/Anw5sI2t/MwXeXK84g9i7lwHaU5PmrxRqXOPh6ov+aAsMmj2hN9N4wNuLSe3m+d6FZxx+x8rl
3WfOd66HW6qrg18OPZLjzGBXNec0CY81L/5NNrY79oMOgLc+zx9rsz67YQ02lVVEXnpvlhM9gI15
bph/52Q4VA4nTIfV9mpSBp17nJFzAFEzAPQiPGcMCWlzjqy9Z7PGCUq1JxlD7bbDeGQbCqIp77/G
liSeDZPwWpgTzDXBeTlgcIlmyK1r8VBvyexp/o2ROjlb1LQfyjF9zK888hsYANPFGR4Fe9zc4wDu
ld3Jl94L7fML36TkYMBrC6dWHKwIq4WUHBjfZmz8DDbvUwnmfN3xyJvlj27FJSzHS4Q3F7plv2l0
fhmowajNUABCCj/YNNGdaH+OfPhl4XHetSGNZdMuyrydXXe/vV4d56w4sxHZJXzXOgq+ez//M5sI
OB77MtPgR2Z1R729WLmPIFbhddn0M5XduaKlhI/FepXp2ZwoXRgtdZWtwWfFBLUJZLCn+2/bG/FD
lnq/QO3i6jeOHNx2gSR+0pfOB/nqo6tBSVH6IAmDQULLs5SNjiG2AmbcFM33lrKghMasN6iSSdq3
cEHqRuZwgLrO2aeHjOyIa2r8nrN3FT2mQm5723tjOwAZqug3xlz+tVmGgx3HPIJM9WRXKJPYpyKf
6AlIhS20g9dRhpdJ3uc9+9qIkZ9kSXqi+mScQdx2ipBFwKZIlBRKNRwKkyLH6qLWkUXGXXDKMkn9
K3gmIKwe7NR4xXLtQieYqnuVY5tqS2EfOgSl2DH/4FXnWVy7b03me9ucDVWJCM8ZBSGoCVBh1Piu
OQ2TneVUDotvZWKC37I5zllBc4xyi+qgLZoVw5n5k3PiLk3Yi2OOem0tTDuK+ZpkyB4I2aOkqLwn
NUJPwOwe59E62gwHuIQ9tsvLq0DUC3GWD5jz3DqL32TtHkZGgk3ZDo90pexKC7moLaf+Mw2+Sgng
i77vh1bE5krV5IF7zif4SwHx8sN2ZMLQI31RQpyA75X0X3BRWPBjYuQBis0k09Sb9cgDjY/iHfJ3
EqP90ub+rdAcPgP3DxIKth7oE13b/WqITzYhPS6hwzRZlSQlfGJBW95j3kY3etyQNQB5NBUR++yJ
76RDPPItsjrWiNnl10+nHj9aWRbroqh+rLT5TJBuD7w5trqZeILxiL/PjJYyOehQiWjvJWWZfiqe
K7yVNAehcec+mZI68d6AGw9Xkzdd7XIaikP3ri2b4sxZz6HdBTkHWGF8kwR0eKFj/dHVcHVVCaok
5UfB7kTlZIOxlF/HLR/Tm5vRamJkFcoyXQoA1Cf6uxZDvUuPBDbr6c6qXbZs5vgTo8mFM0G8puVN
3LgLHQUNFWMqUlJb0ZmtxT4mgpHM9all2L6vWA1jWTQ/QfF9l3kfYEVCBLYT/yev3R1FGYTcYBU1
PDMMyaFOoRMNWdDcDBatjMrEIGzm2jZpfybTem5bnlyBlKeyUOmGRS/GKWKnKyumwYf+UXRJDhhZ
wjvEbcdglUk+VLfREggmD7CCqkXW6jUpaOED5AusbVJs4TZcmdD+JP1yhE5nCUAaIS8I8GwlFHxA
W6PvVtCUhNlY8TviWJsiUOxrrBOrKh0YgeIGaA2iyZAu+ApzQny0RUZGeYaMqRhyRf9SppHzYHCB
VzOU3Cm8Ebiulr/7iF/TNNYIq6xFEYYMVBm4ZLwjalr9jM7IiGyznVWQkSLce7sslF+hS/OKH0y7
rKq+bIJjwuR7zROmgTh2fmsJdrqaw5mHecTig8A/2f1561bxczkX2aHUZJO7vs9WNvynckJqaPFe
i5YrUmcUWKThrzqJaEmX3Y5Eo1hTdDdvYow/rRq/Jb0EiA+kjQtNxjZ2xNrvIarXCumD3gW9rZ3w
jvbMvUkqY8ftxcU5oZG5TavWqTFhjG5bl8PI9OMXocf0Jo90h1scxDkVpvgZkZZvEQsABI+FtppG
ZCypX4JUsCki/WNJeU3r6G6oGTQHXRwlb98LGelTWwE9MLIOSCi2dzpbmhvkPO4oJL6tlupSi+hC
svQuDRj8MErdcnfhy2IQw3GwHlpuaqSfPR+Qbc3Oyj7kZRrsJAdCwjx8AKMRBruuzu5FPdzKijBr
k7Kg4AnPSdagnSYyL6gqVPVU2Fz1yWbXPZmQ5Zm1/UNlPQR3Zqz0PVszvcr4BS5M9GcojWKTVS7b
ktm5lG76KySlexj8PWYETCD+QwxRZSXM+MNImV5ivaJkCaNdjT9r9vB8xvMp6Op6HfdSbzrQN6da
mukhBRR5Z80SPKuFg5hRGyKPtI6tFz/gghrItSLr03UH+/AzDopbaQzTpbTONMioW0jNEO1TCg4Y
uxSEBXqLJrVx/R4FyC5vhnTxb5f0S9nLqKogU8dBTAMfW8211zFDWE2917rw117M8bgJbXAXwMFX
PVTOLnsiqcsmbJpOlJiuKlRVunSvkIrqtXDcLa7x9Irf+QBuXp4n7j3sOB1AeVRvD/EfcoC+c43G
XLSz+zZKL2BgBv7YToWb2QoAFxVLHLeZaCTASokbZY7Wdc99qiPjwRXcqzhLBAOusev9Jl27PcvU
KHW/NL1aJBd7iqGCr1CgwqMWjYfcbGi9JcIcUIgBhYcfSeSUGE4rQ0zOpp/faAehtS1sbBRbD6KA
YFHARbyqx+wur0Bo4o2sN6MNalt3y9Hgd9rJEcpMtmB8vS9TUhAy+ZqIa4/tYyj1eq5RSMkr/GBZ
e6ni5UnOEEii2F8nvH/HBjjO6DeHJmEUBz7wwROFHmua6ElS+/3KwujutRV73rS2KLiBvOJ4+trD
crVAvYwkG8LxhMcFK1TqvKfQgPfzTOHM7JGXyycTSHBzB0QnxKUa/aQiNvYdJ7AmT35jeKLBi2xP
DeFsnqhbF4t3b54oYsGBeEuo8FyzXK32g4peQq9CAOwFJUjwCqbJeZxk1/M6zn2O4faOhCKHswS4
ll2qz9RqOdxBKl7DkTCBmaU0rQewigZO23VzpVkIOJYDDAeiFcmCIjrHsICIbLGCwGCYhAH8fov1
d9iTPLAtPspBbSu0Lhxp75bkbRC16L6CQ6TuzPaUNN2vokM1ATPkI9y0L3FAT11rhUuR2EjxVg9F
KmLQYmPMnrKXuIBDNhRUrWynorPIa2t3JSKOAlyzsM0croWK002IMO82D4LkgKPqD3/IutfG0M8q
CjnSBzn+VYYnEk/GRhTLtpq79xDo4MRVh1sqJyIfBylVZDwNdMVKwqQsuJdMXqDFaG6VhoUbEnmS
GBrA/owW978ieYZxkqUlr2ZF3BRa3brGW469NjxRi/ykwlYC4FSffYYyq9y+oAQx3IKhxyiJnQVR
yfvAYrUeVPncZ8Gda3EqGtQLKEEQxdOL7+i7qUgfvYhSl2aX2zQT8RFszR5il/R48BsQwlaUtt6o
qPIr+Rh635NywRTTmwoWKn4kkK3By2AEwD7dWMM9Ofi4YdKLjNzdTh622RLgmvL0r7Kl5TsuX1Kl
XinPWhgnOR06/Zl2wrOVdY99TnCoTHa+Hx3qtrjaNvDBOP9Vyf4P7rafyao/kKdX9LU92aj2q9BA
03LkXG9qJFcAmdk1FEiDletsuooav2QgE1TbFgc3ThnMBCCva57mFiu0COba2mhicy8ycn9B8ZCa
4es4V4dIpeehwcdMrpB0n/WY1NRJtflC6Zv839R6neyJMyjOtsgJOJsRX9739Q1Z9Unbk0mymRkc
TLjN2xlcIVCGedt3sMoyNtPrOq84OEKwij0C3hTVHdd+iknXSwcwU4n0jpHAUGADTsJvDhetjaP4
ua0BDbJ2OYm897fCY3meo0zdWQXL3tKoQNWNU3duMaNKk07UoF0KVWlowjnYo3d5YKnxJ72TXpUX
rMzPJkTYQ86rjxxLZey6KfZvoSkpaeDsg1/mJglV5l03nACLqX2np2fQsu6NB8SeykCoJiH4ANcP
AjKpywZO6XELRr09JrDgBP0tCLWM4p7Ip0sSNzNN8hR+hAPAMM98od4kt6a9nMY3b2JOaj34IOi5
j2yJ5p05w48PZucg2WUwlLY7P2e4mHF+jro/ZzGQm9IzH9OIc/zgDY/eYq8swOlzVUKBSWhsg9gm
d1rv24BFIPI9e6oBuWXy4fYiFVaaswM52FWsBSmKxvhKPMmWVkQfNsORp/0GpZ27B5wS58kl1LzA
ZBpKKPuRCVXkBVYE7kwwSIQNRowuW9tp3wgDk2tykPfiNMRQ0mTpLlT63U8ZApfdlNXFxT1JXhSk
4gkL9LEGr722zCDbjwtqHAcs5MgRRzA3BWtw3iQAV1x/LymaY3faNxlBdTt8DsPuzcdHuk8GJ90E
qn8o4zlELBqfWcogw7BAUEW6A9aHUycr3YPM4stQm8VBFXKi1XhUqNrVvm/D/LUMfxtynE8aSpeu
53pvwbXb8qWxEVRDzxEa8omi6rNHH1jXg0NJq5nNPG5MqIJK1wcFlHBsQIzzxj5CcABoor0NYOJ1
pDp31xjVERZgfQh8RtZGi8cqq3ZZ63WXwXGWoF6EbQEDF3I6riKgl8E2TNnsNWN9FySwGut2mm9C
l9gMafU4dzNv00Rb+TGU1l6QfOIcF15UOPwkA/s0YzbJeO012LPFIkQFq2WgujSIs2U+jOexrJ5N
wrtk1kf3lAXJ2pchDqqJbuAKKApNJNiQoyjZZfMxFcI4VsWrG4wvdBq/CMg8Cz6E96TwH8OKhJxr
kwIb4DVNQafXrnSMq2Z2gLPDwQT74yZkSj6kMr4hY/f7MSpoSpg5Oychu6SqiaqdOwdgrBgmcjs5
21YeXnPTcw8OW9ZL0nvzJexxaDnCNNg8pvOphz//V6H8YvPcykAjS7VszD1YhytzyLHvmyD7NPpj
knQzlrR7ANc8AFuSFUJML0PDAiKouydb/JYNhcaJjkqAfGFyaOkgWBWQRzPHeE1JcmBORVccwaim
EIa33FeaNHP4SrUSKIY5Ni8AfwNoU6sBvfbgc7UdrDfDU68Eg5MDaq/B7Y9Cre34SI2qwgiFB7VE
9ZnYPRukW3YNtz+Dv9xXFFqushpmhTW4925Y7DA6G7RdwIlBCA4CyJKTral7yu94QCT83/jBjcD1
1maNPF27DLB9QIdXDHmFw9fZA5ODmprdTBms6r7ztrMpj51eIrnkP3AsTQjKBmY9s7z3avMSDMXX
aLVbMUmQrN5xcozDpDxQAOoimAgxX7VfM9QqZBPxFVq8meve2GJcPo3wran3HVeJkbx57hv4NlQq
9wI7ZTyJylmFIC12ScgE6i+2E9ulDYeylG96o/ZDkYV7M9cvBNmMCh1clOG9Iti9tQbuV8y4JgFm
MNdTTKGQ22bthjJPxwL2Ow12vcvcPjmFvJxprKc1ATUckln50iZY0Wc7hosnNKof1ZIZW3yzNPw9
26lDr8dj5r0nPBnqOOQ1wkfIVbMpZ5ManSTKjz4nqNnA+2fHuJiTntoKqSY2yNG7n/PysgGzrNxu
VJsUdtCGVeOeaoh9gMVtHcUGDTklLeQNOhdQCOiuCxHH+mDqr2B6iD8mVMt96KV30YjAU0wzHdwG
/n8X3QUprrASSq9lupGdvcexM+2CgivUjJH16BpAToJGNtLASH8EEt4MWEsnE+vTNCFMnl6GaXKp
wpxuS5SOoxdDTHKH8YbSSkJWwsSCYwn3lEJsOPUdpfMYsFkTMSxWLqWxSbc3UlbpkNc202h8Zyww
sP7wA+jpMkF7ZG5T9caxij+dcB/7AuxZ4mCEwzixaafwEmV+t9MdNCazBr+b4V5xeDxE8s0CEfVK
9mSt0pKbwhwdxgn7JBuQxE7CIFpQ4hGpW9tk8TVj07vpzflK0BOAaEvYtqawjyasWKVH4WQgvrRP
rqSEkd443hucA0RYYV1lAebPjSL3kHbRKY1ZGMsCbl5XkZzg8XNvhiWBdWa/mdgks053zqVtn/wG
nGWJjMp42tYYnpp4p4ml5sQ51qovznlVnvhTacnp3BKgKSGjP0RMFGvZjyfl+6/5MrfS+M5JMu2/
fJ+pSafs5nDxrew8elMdi3yz8Vn3gXLDDtGDUhoX8tgdxQ79ccA5KHjqnWv0EgaPigqrhEPHOhjT
7ERH15fKwNjT3cpsWtKe5ULqhcYYH7yOpARTzMbMHXMXKXkLCIljiENusZ2GN7oMn5mLwU2LliUx
BVJD3c10mkfkQaIfs/JiPITlPrZfM2rCrAggIostEL9N/Qhl6S7jibpjN30SyFLr1DfarWeeAi2X
pK/fw71TTFWs3TZcWj8diCoomdbSfP7eALrcMiyCPVCMSnHrWRtHMOgZvr1NZixkPltYv7HL7ewv
kWZc5vssEMBaOVfj17hVKIUYGtByK5/1Wo5CUJjhg8y9ZF80WNnjLn6x6iB8i1XxaNJozF9qrfth
pEpHlHtfamI5bK9nTuJbd+TRpKIiOM+SrWcr/oI8Dh9pA4ogopaH4CEgVhG5w2ZiIlz3JXdZmRrU
MPr9NvepMQc8eyEzw/4MFxxnyjOjSrci9KE3ZMUJL1f9uQ0AKGFJq6bpSqqi3/lsLFzqU5jKEbih
2+3Hwd+2k4ndhjVBqrsNSBp0MYs1dRlE7tYpCYtkacBtPPOmGCr3lns62xQCaLwpMlYZY35jkK42
WQe1JkvercVo3GKZkq4+ACq/Gni1V6xg7/y8GgHpMjRWS3Y2TUZ3A5nqCyDVtIZksyWBVW7zRrFq
4vEHc+7R8foe64x4SmccYw5d0giKvTwYeQkNG5BnzpM2qOQZaMgHTYTVZgyGTxAVABZSTKbwitHm
iU6Z9YMT3syQ1UYx+g+9ZLTNIMbuY8JoTgMwtvX8BMpTt6+C1yLK64sXo5CIPrtLdWmuY4vlGopJ
nDr3Vae+y3TBnFkYA2xXbWSDB3dKsUMlubFnNZ/uqQDAXVbb6A9iO9rlc4PGjoupQCLlWlplemnA
ncJnPQUcjCFEYIUB9SatBjCide+Q+cAcPMVnJ9fJYyirh0rgHg5JSWVGAiGqM6pbaXY22wVkiRhy
uesxSMQLfsiHaj5BN7fCa98lx6ma3l1Lf7WI/auRMjIktK92waOThn7mn8d8AacX0R9/AalnENVF
CVpdtIpL1W/BqBT6ecb1aGF5WHDsnQmHYILQPkNq7yC2U69EL1tXGetwwbnDMAGYkXD18RvqMdwR
d3P3xFqIIs3rCCZ8s8DhORH8sQW4+JyBxyaUs2Dkafbj7ac+JwKZlByA1xx/Orjz4wKgdyDRM75S
s5thoEPvJmbC5zqzD1OnqPUPEyz7bIHaL5luSN+gi/uBXRTk+2hB4INCWUqWMQoCNMZ/8WP0+c6B
mg8nlztrOdYvQP0Gsr5YEPvAG+sVmkrOmcA/lHD4zQXIT+WBcaIC5j1aYP0GFh830i9GBo4KkEOG
NwK0f5Y38iFjE2mMy54D/P/sbb2IOgB28CBUaAigU5aqgKU0QC71AflSJNAulQJ5B8eOUilMmUvh
wGBLbM50EAR0EcQaUTpc6gkCegpIitK6RnOBpMFAS4MHIZ0G84APFPXDxtZSrMul+EAuFQh8RFaD
TUYs5Qh6qUlQS2FCSHNCSYOCWqoUiHi8GwZsO4eBeizbH/qedqlH/UJreSSfvowKzqXJHJYvRQ0D
jQ1iCFF+o+Y+lz3FcO5dt5Q7eLQ8tEvdQ07vQ7I4RIjUr5sMSAXyZldmzkHnLx2NERbNEf5SIeEv
ZRLuUivRTvpXuBRN0EAx72vndzYCNKGJAl8D48hibwZowMKpHpgwARnRq+AB1k3Wy+PJpdsilsEt
kNV0sOeR+YD+C2cpwlAEG6HIV6+L4tMO2SaHRpHSnTFE+F4D2jTgz1fs3sRnwFcc6NsY/ireWCo4
/KKdVoXFWzItsBksRR3kO/nIqO5IOUfwV2XIUfR6BPR7ALy8hpzqhxJHvrVUgEykITNOQKZz5Mqt
sMZRFlLJ5msq2fnMY3cUS6EI68b+AMDgE+gUF+5os+gS9MGNnz0egaSklsRNxTmpm5+gpLBE89Gx
/rHOCV0mmA08sv/ZC3n6cuvSd4IHIN61SwWKEUhWl5SiOLSjwA8Idz19KU1DcYqiQUXSpILjLn4k
jvfqLyUr6VK3AuasAgGl982AUxG0RbpLl3qWdClq0TS2dOzmhCEFLkYk6nSpdfG52+tIPthL4Yu3
VL80NjHzYKmDIZHc7aqlIqbkhi6X0hg8puYhnFjp+STrzDb58GzrBgeUxQOdM05H+YxRxb8dRdhx
qaWhOZv2J5pqWEU9x5aKrnhE0Ror59p7h8EynvOSVTVdN+AZo63QsNESBpgqJFTTcmwdEdlYEZ6b
lvKuskQTokMnpEunwwU60Wq1niqs2910CPLbWBbPY6d+VYDnT5KLpeS/u0tND+vG5bhNJnWp8LHF
50CeaaO1/2aYc7IjD8TLjL2TGxs3fgNY0mlQYTqvWZJMX57T39PG/ukv5UFA7vifXRrdXHkJ4ZHv
o9z7AiB7cpbqIXOkhKhe6ojiwfyuoJtykKaqKKKzyFnKi7rg046o84M2/BYv9UYhPUflUnhEbo4Q
+nVGCRsCblwlIk57dCTRs2ruiqU2KWUNtAua+r6kUel/JIX3vylg5/3bfN2xzb7a/7h+ZWxFv9q/
p+yWP/f7r5Cd4Xr/kMpzlYmlWxJjIxX3z5SdIa1/OK6yyHCQqPOFcPlT/4zZGa75D9J1vscf9T1J
PtP9fzk7Ys3/8C3f/FcEz/nvBO34Jn8LbBrkdT12ejh7/nNQ02scwGcuvQZOEN2E3T/iC6Buzjjk
wnvvUkXFS/EyxO3+bxHEf+b8/p7rW+AX/zfAuSQW//Xt/guVAYIukkIErUkwLOS0O5rV6d9/ZT6R
/+9XXv773zAwcsbGjRSp9q79ytdvvO6Zl9zLv//i1n8OI/7r5/4vMI/R9ZrZ6EZ/37ET3w9b+kD2
/4ez8+hxmwnW9S8iwBy2SpQ0Odhje0PYn23mnPnrz8O5wIXcZygezHJmQYrdXdXdVW+Q9ta+PUgw
1jfGmaS9kXbt/6O0/sNo/b8Mk0CfxUygAAk8wC9pb9qETOPZu5UvmR/x0QyowjhlNRIcaIvyJf2+
+A3o1eWGf0aoe5vuCre+uf6eef189Brl39fEHUqjBQKrbjtom57+UeAD0VNeNRnJ62rlY5ZW06xE
cjHnTmqaQ6J4lkszsvZ/J6itXf/1c3x99PPtOVwunpwEvtWA8I+PqBHcDjV4hAD/NDCyCUg7ZdD/
jmp30LzycUCoYmgokKUaYuoxZgqlDrkj4TQS0zGoUv9WjxGZ14yfRNn3cFABaXTai0SBagoSJCnj
Ff2VhSVqizzZ3NarrNdsVzN+DYgaWXjphfhVV9GwMirKPHkfTKotJAultfUcep6FxFhxb2dYi+qJ
/OLr5n0Vl38TZEU3QHRkOrYVNgPRjZbeXp+PpekQ0obC4URCk9bmXPIsGUQFUhbjt+vPVhaWqi1k
DrwlbNo2A8gLOznAjXqpW8AmlfQt1PIDThLfUK6lWY/9xmx0AarDb+DO2n8H33ftzkfqTP+BrPdK
6CsLAWoLqSbrzaxyitRw5fP4tTgEB/URVhmVLcfNd+Mx/iXLa/O59OXzT7hY5XXUpHo49pYrzd7P
ba3sTV3/yaEBaJH6zZhde7jw65vQrt8QfkG5D9uA2ku/5QUNdnpvWtKdDb/5hrNssPajFoLaFhKU
StEEsKZnutEJTZtT8hDs5EeMn7fWGdTaLrnD/+L6zC+9SchRfe9hWQqqnNLACVeUfY3y+PUnK/OP
/ShShMyk930BOsC33X7b7TDX4TC+haHBDJpv2CCtfMBCWMznjcv5C+A4w9xnV2q9N512TReAv4ut
lYSycDSYjyyXTyfeaEJHI0cD1z7P+4TmAnVwrdP1MVoYfUtIJiXABUpjlApk/RUN2SBcOQgsPVfI
FVEaaj66OobbhD/17MGr3Ou/dyG/WkKaUKNkqvqRvqGN60mQ3SVUNxL7sdDerj9/IRit+XsugrFs
G3nCyQe3LE8/0YDL858eXIKh4rKtruS6pQUjBPyAtHDX0YxwJe1LTvcHWChVgeu/f+mMZM2xcPEB
OoQEUEywM3VXO+DqenLMp2ra0erfxa9YZe1RJAVjBMAahtH1dy7NtRDB1qyC0tDeYEP6k3VYkThr
X7P0ZCGAMx8JaVRLsC4xbxwdHRMS5PXfvDAHphC0NSELhGrEid5zbrDxPGlmcocTyUpYzdH5QeYx
haiNG4iCejeabqJQf590fEUxxQ0ljNMafKXM5KfGXXl3/VsWRskUYrhFlrSaYg7d9fgk+Qfzs8Nv
CkE8YQpWBH5rudZ4E5I9ZU9aGf6l/dUU4tjSikFJJ9VxlRfW5yk7+HufmsUG8YJDvstcaeXMovyr
h/f/7wzmPGgX8aBEhY4fB4tz4rau/65L+onFH3ui7Ij0XP2XVifVzKfrM7G0qoTIVsJwSusa76je
aA6VZZ9ppTdS+NlBE2I7qLm4TRUXkuYAfGOPkC/FxB2Qve2wL84gWB6vf8bS6hUCWh6zWcDIMNyK
OjueDpDuaw2DaOvQSBpNBpyyqPhff9fSkAkh7jWkV8uY6SXhG94REYl2PRnOA/NBGM6X+svJ1z2r
hOatUrradzvsEHa0BI/6pjylB2mXr1yyltayIQQ7UHpdpW8Gt/Jp3KI7fJa2wZv60u2VfXCGx/z9
+kgtbH2GEOao/NeqUxR0k9n6kG5E63BTWke7PXzu+UK0J5oXyFOvcBBLx9kue+tbA8qWMBa1dmWy
lz5BiHrZclrHH4h6o6Wnp8XkK6MGOmAeh8hfifiFBWUIAQ9cD2UJmmmuRU+zLnHhSe5Aa63k2qV7
iiGEeF7ksj+WMWhfOVfoaMOcrDXnpI/OHnw6UOaMarz6hr8hNU+871o49zg4/MDDZzxDzvs66Bg+
BkmCHQww0OtTt7gEhcxQ53WQjiOXshhDj1O6H46oftm3w7bb64fyYTzqz9ffNI/iRxElpIZ2dOb+
TGW7OlD9Hj28zgpW1t/SxAmZoNV0vVZz8OWw5jGZ2pmltSvVn9d/98LDdSETpLoVGkh6eS4W8TvT
8b56dIwDSVk5pavz938wLqI+VlCh9JtNlvl+TO8e6Rycs5O8L1468o12Dp7TR/V22IMO2KFNZN6X
x+vftTAfszrYZYYDrBDpFrIdwN2OLdI0MXiY609eGjEhHUhF1tIzqBxXLW6SYkAJ73tRP1x/9kIe
0Od3XmzKAKQHnZus5aIzea903VZqx4PiT+d0VFZOYEuXP30esYt3yOCicyuhxFbvlQMSPHeYkW5B
sO4jmvFu5F7/EmVhr9SFfGABqaiouZiu5UdPjlzcQM++k3TjsSyjt6JzvneGhdxoT4sFrjV9qwSD
PL8xXvxIe7Cx/DjkpAag/Abu3+Gs/1pk++u/bWkGhaQgBUmThgkJ3UYyd3LK18kLjmG5pv29tPSE
VCBpYayiM2a4hWICrkx2dvnyuR8uZAI1gO2K14npSuXRMU6t89DFK/O18KM1IQ9IFT5IacN919DK
HCBbfE/30N9d/91LDxcOAtha+y1G3yYDvu+Hb5Xafy4WNTHKA0cZDY1zjG/BiYQPqvbmfx6ywNd/
99L28a6ifRkrcp/0tcOo9FvvyVI2novjwh4D6FjZNXvprN6ga3P9XUtjJIQ+Uh9YffaUpH2a2xJa
cL76ucOFNr/x4iOGoEDWxuS2Ynv3I5GmZMNt1303zWblWLyQtTQh1D2tSPWUXpBrat9lTP20bkDe
O9yRKL99bnCEiKW3TSFpPq+qMvwxHI+8YGUFKUvjLkSriukefSfKbPVeP6fP6dE7NZv4VN5KLhji
g3OKVqbhPZQ+2Ao1IXrlbpJwdRgdl5P9a213+baSJoB0gbZXkvZO07FYRpLhuwHMxDSAUMshgvgg
EdEz/gphfwdW+Q6F4p1igYKEjvbdT+1fwaSCEpQxRFfyr3h0u02CnLNv3lIM/50hqY2tFErdeF91
uMEixZthh2zv9EbdA8J/8EP/plC9L2CUAYn1EbpJ09r5f2FdqEJOAcZca6VCu6ve93tlF+5pQOvf
vVO8hXYG+2EL4vUEj1m9/9QqefdiuFjocWt2GAUBcPUgbGphgG2H/slHC4mGzmBglwh5uXb4Fke/
ADtd/8lLGUadx+7iNxteWBVaUlOj2I+MkYZV6ib9Yu/m+z7gHYCBKwl+qQD23ky6fFOa9RHgZmiK
iLT4TnSOpvFRVfUbXE5M+BPlG1JP7cGqsgFXNGvroaaZFfhP2wZEFQlKaqyCZKYWcf3TFwJPdCAI
PKfMZQhgbqi8gnrHTWnlwYtfKuSj0MaBQYpkGwgdMisZEpF5/KWa8aaYu0N1SvagYY9YQh3ynDuQ
h8Yj6O+bGZOG0sIf5IigEDZW9Lnjhiokr7YFOkE133QV/auPACJkybXT++LyEbKXkcgDECFOBDjH
ll/hBm9xhX/E6rt3NqAp9hIWXyv5a17qH6QvVUhfSN/YA0KiNKLAlQLE3Qdo7IQSjHvvB9JlK7fU
hVWhCDlDxjdaIdcbbllC/HEguq21Y9X3Z3zwBe9H1YsI8HsjikYv81w1KBFVb/GhgVOS5tDXp05G
SNR5LeMJAqaTwxW1oMkiK/XN7CCkdRoCchoXZzOqfgDQe5McE3d2dY9X+0s3+ncJflroK950QYo8
k0O2y4sbTvGPgUn7tZYGRO276cVpLPqvdqduORufVXDaKZobeuYccswIVaxI5Zkmg69mGeBA3LQ+
2nVVeWsOgN9NWzpOCKeYQMEhtsNEztwQJ9GwgHc41c6vtJWhTg34rqhvuRXf46L4U2vtvTb7/ilx
DRZPRZMTn5WhUzYqCuN9jcVR21s/sgofmnzXpRbesaisR8VNVs22T3X6ggoYjEMNgiOmKBmafntA
5ufKyV4cr4m3JeBSo82eLTV7GrPqxRuL31MzgxGhYe2R+IR+1cU/cz24aQLMULImVg+pjKQPyotx
3uZwFLCaRDkPYHPf/bK43IYRG7KhffV17DcnsFI5mF0T5HKEDn2d1l8r/O2Nqr8LkffcJ0r6DKz0
2LQo+6qokYE37e8kdJ0S2efUNlp3Ix3UAk+3jY71xibMEG9AtXgjB+0510HmapaEXQ4GzAiq9NRI
sOCChrLT++Gt7vCeTBQTm6b21kD9I8wRd/LK6BhX003WYz/a9b+RZUJQEOcoRFYAtKPyGkk/sPh5
qqzh+1h0/xWA9puogsKtjyg6eu0vTE6R+81bhGUxPssh2IV16j8UZv1rksJfEMAPUT58bUAbyiVc
wHHEBrEc7rIi+FH33on2FGDmCuA8Mp82tZ1daCqosDrVuYc1MxioltZpcgIVjwRFEbyEjRagjBfA
IAE6aDsYipk3mMdhszgmT3rlwXEEc7wZFfO2CZxjDF5OGQeZQrCZoBpmnPxo+oJMxt5Gn4s5qZ5s
LT1FBQIP6KyinNXI8AANlG5SHZqf0uN7H8jI9lgmkYy5s5nfyLlxy1e8NpV2q0C0gZz+RemGp9SA
1zbZ423V2w/zTWRQx7/ViETO9f1mqUL1/v+L8Pe8qENPGXajokNUjYY3qWMYgHG7QdS/pkpzkKzu
GSLDg5kgN5KUFptgHp5ryYP0kyCPOiblC7Fw8At1pUyxdPx838MufpSs4kRvzCAR4PU7tOC2yYP/
g+MZpyNtW75wJLR2K98/b38fpT/hhpH7aOflVUxJpNyhQkwR5uA/pdvO2lrBNnzEFmNrPl9/18Ll
//1rL77K1mPodD47cNoH9xFWEJaTuNhfW780++vQrmysS3uFsM+jItR3clNTxUZrR8OqJ4WUev0D
lqok7/+/+IJoCEZy2HuFvN+jY7szH7Nju9MP6tHbTisXp3nkP5oRYffGeqLJZHPiztf5JwWd2Uyr
9xIU1OsfsfR4YceGCtl7bQYkMytPk/eQwWgl219/9sLYzxL7l+dWX4aJhqyF4XYtTOW/TfD7c88V
SgWBrDopXl02dTt25fw//LGvP3gp/GXhCG8HCO4Fqm25VJtmQc2NZ9Q3UC4OcvQ3mJp72XF+FKDu
9SLHR2zaTwkI3dS4icH9ZpAIm/AxCOKV9bU0fMKxH91o+NQ22OFBAT5DSRGj+WwFYrBwUJPn5XCx
dHOjcEKskywXZmsft6fAhqUbHgdkaCd1rRW2cLeT5w+7eInfaUYTqVQq1fgsay8pBMdJOSJ2snJd
WcggshDbap5xVEgHkjWNaHSpwzvbRhbLUyDR4BaYxqh1wodduaouTYdwRO+SWFUVLfBcHOG/SHL7
POXIhV5feAtRKAtBXim5ZmpwTl0FZdziZ4wOZLeSP+Zg+yB/yEKADw3odssjzepuAxQpdFFtO8o3
wcocfDzHpiPEOLwcHz5IZrlAYveNd5gq9CaGm1JaGfWl5wux7igahskRXS8TipFhgqaHMZH9zlfB
DEsvEENeko1Yarl5mbW9U4CsV13jpspjFX2qLGA684svokBCD90KfU4QrTShwFGg19zg7H594Sz9
eiGONQS7EEVgdutAvani+qDJgNrw/f1TZvrKdevjFWQ6Qhg78higGT7NqBj/qB2dfX/QD+tdgI/X
Pvjxf8cH4r6MmY/nuGg3et6J2pWxFrJLoyOErI5n65DoMulc+aNpt7PBiBWeJ3NlYJZ+uRC14xDh
rTKxdxYFJ/hnFeUJTV1Z9wvYC9MR4rYPhlyvUL1wh2Ga/absn/ngPWc+1CiSzwGSEAKpA6Sw4keU
N2/Xl9NCWcQUUcMKVLjQ1g3LbbcoPGaucVCOUAZ3+gOa8v7Jf8VbeA/GWtlff+HHSRX3nn8nHwH9
QDad0mTyH0uYnkUQbT73ZCGurRy9b3DatMnkh8K+H9cS0tIvFsIZ0zoU4afKc1Fjge//PdBWMunC
cRIxxX/HwhgQK+NKjHnrTjkEHCe7Iww4jpPJPnHHlbcshISIzYXkQ6sVRw7SXQjZ7peM5kuHXBq6
bSsDv3BdMW0hoKuqLkNgbFzOz/rZObRfurfxu+IaLhI5B/kX1bTX61O89C1CeCuDFIXNrK5K3+9Q
q99DfbhXopM35Svb8kLpzLSFCM/0skJ9W3dc52g8zI2dfGvuasAJO/UAzfG4CoOZH/i/d2nTFqI9
o6kLerKx3H7C2UIqAwAC+fQLX+cvzaiVG0UO0eKbKLw4yZtmoeWR+WtLYiGNiRhcqrom6BVWtIKQ
L2WWPYoEvfzl+hwtPVwIcHpjSMV4MWmsOsqo7NW3+FZ87tFChBttnqs2VDOXYsjsZYOvJL5Lx7LT
V2JlKSItIdb9GkeuGqVOdr4YHYvb6QZuPfptW7i3u2y7hgFdyroiMLdqpUGp8IB1+/N0mHblubzr
ajruk2tvIGNv4l1bb737tSrt0pwIG7qlokaGAgC+Emlyj4QeKsEKLQu0eq9PzEKKtIQEQPRjnomv
rUvD8jlXjWmT2Lq8ll4+PvWblhD1eozAnaSAUdJeZsQYltwoLe7Lnb93KJRtZo5BfzSR/0V8hdPi
2muXPkpIBb7TtF2S5hSC2BqRPtypZ3Uf7oOdmuEETzcwODZ3uNh/bgiFfDBkijUNEgUueXzQM3LA
yr1vIWWK0F3cUrFjdOYruXobov+OhETl7JP05/WfvfR4IdpTyEL5NNLljUBXRka7za0vo3dQUcS+
/oKlkBTxuugxya3WvNdcdCYAGYQtolaGax8QTd6u7SxLiV9E7+aQshUV2UsXaVTMUo+l29xkMx14
k59UOpK0N2DbrnzT0qjNcXpxQwBP6yhT8Y62mYGpCTqwZ1TbGDQsi3fyLton1BMN13lcRfbOofjB
fiMiezHwyFK4m+w3yEzttENLFMEFTEhvyDPugh9rLcWFsDGFXGAg4N5SJAcOi8cr0WOsI3oXEoEp
JIJmTOPJpzbmVgfvzj/WbnlX3aAqM711G33jPFl3/Q51t6M+C4gcrs+VtvRSIQ3Eo5IUFWZ37hga
qNE3D35A4bxv1DtQN/su0V+qxDzmMHzkRra2bWI896H+CEN2olI0/xQ0a+rG/NpFxk3pWaiVBN4d
RthvmhzfB4Myt36G5yGdVeRQ9FbKb2oTfJmo16OLchoDPEy8Gll9qd/mszYVwvsoiB97qNQoqU53
WjKsAM2WDnKmkITsws+zeg4CfBiyk77PXaQmfmFU4NwpbIHNH39n/b4+rgvLRAQbOxYipTRb6Z0r
33NEXdfBG0tPFlLSiCa2qXagOzXjV5AAKddePveTheOHmtG0derUc/vxoURYVyo+d2Qy5jRxkQ5a
06E1NKc4X3uKmwcccqRmZUoXrvKGkGkqRJVKMES2iwr0bdl8afQK2YvsENfRHu8vNs3qiITq8foI
zSPxQZIR0cQ2OGjb8mfcKOqKcf/dC34k2rkdgk3j/b3+iqVELUKKh0qNcNnDmwfxreqkHeO7eGs/
oMa+m/bpwd+tgTuWvkVINtj52Grg8Z7ASH710uDv5LHdD2b0MoURFK3Vqu/CZmAICUYPBz9sjM5z
875x8/iXg5O7rvya0EO6PmRLASFEdVvQSGwTXpBNwCbzSTqy3lbW1wK/1vxfUGHa/6WCGqKr+fv5
vlT9Gp4wuHiVzusFo4UPEOHCstymCDgxFV78t+GAhxTr9ZFZOBeLeGAvxAUTpzPPnXLtKfWd+1SP
8a1aa4csPV6Ia1kuCs3SlbmAbO201jzIQXavhOZKtL2DYj4INxEYrE0ZAi+xysTmHfWh5NQH9QNK
rn8RDd9604grUfnstTaqy9lB1YwKkzv2qUma3iy9uB0HFL2bssHYFnsDC3kn1NAyhKoRcgot5Vtk
p29t1r1Ka1CspfGY5/cizymJTYPAH3GYko2HsumOYRX+rfq1W85CIIngYjNsx8GfCv9oagX6q2iF
oA1HGbxOzsEoryG9lxajkBcc3DMDu7b8Y+Nh5hnpAJXNtevnO0T1oxkVcoE2BZ3iRXGAYq93axTJ
A86UX8YkuYc1s0Mk6hxlmWtWmX4T2N1/iVweMC96HkfzWTVybKD4eBu7Dq2v9hh7Pre4lhRS+9Rb
8Cs81UFDdcSnIZjOTRkfjXi4QRf2EPilm7K5bQJj9o3qupu4Yd+vcgSc1L7YFTYay7WXHSM9fkG0
EzRFp3yDfo32YF9hF+sM92EbHnXLbFEqGwGnFH2Pr5I27hQHs3YbVYJdpyGz71nYqnQtGtmad1MZ
sArkoay3ON1iXNDk94jZo0yBD5ws2T8lxf7T1COiysFej3hiG+c/glk2xkHOHZOuc+wUN3WrP7el
92aMPuLzKT4ZqV7+h84OavlqdZRQWk7H8tRgR3UoB/WlraYOMA9yoR55RC6yh6Ievvh1c46HmM0x
dx60sTyrFju8lRd4QWl3SUn9JQfKEISIRvpy9RvkMqqWdvyi+MP9gD63gkqVM4V3ZVY/JUX+BYIG
Onyl/Kgl8R/ZARHVafMQt3QwzTjFxFk/+W3h72wpfdRzPAMwukDmeUSmLML7SnpCKTNH5zV6wvQT
YfXxoBbtszROXzsu8f6AKFRt58UuiuoCgXPj3qisfW30b0NSvUwYkGMxiSjSVIAO1U7X8+XCnqgJ
az+fZvZqBQtX9abbhPiqzHAAnwLCqbMAsIW76+9ZiGRNCAMfx6KotWr/mFjjxrfztxjMVKIWOyvO
hs/tiiLwtmmKtFDkRHJL/0+Ybbv0+fpvX7gviPjWMRt6VUL3GYxLdFvm3kOrSrgH0sZXGxkz5PGU
DNbh+rsWcpGIbVULDF9zO5PolX0pFXT60Q6+/uSlq4A6L4GLXB3rlFzksJDc4eC5lKaeyjvvsTni
xbjzWXib7M56vf6qhV1BBLsWAY5rthFIVPV+m0iMOHGACrOxMs0LS0kEuBal16vAqtkUcEghtgy0
yYO3kGbfhF3lJ18yz8/FYIXyFPoqAlpuLd9F+EokCMf4wE8cHH4+N0jCrdqsFLsa0C90Icm8Im5c
7QI0ngGGrwEhF6g5iLr++w1FivacbhDbIJ4eisf8DC57usFgZJ50TD+2jYvAbXHnoal7XEsoSwtY
CPTK03NrMFvJRQj7pjERl7TLlS7swsTr4qm3qmy8nRr/GHm/0HA/4HO6MetqEyb156JPZMeUlCQN
gHqcBEJjO2Fu2SjyyklgYVzeixEXCyqqeyctW90Dffk9gcpvacrnlur7yePiyTgHtFoUT5IbITM3
VHdsMJtEvsNu4vpCXRh2kRwTOnWAFHMtubL2rcdEAcBJg/ORunIHX3r8nEQufr43mGbKJcSD/Y6A
zQnywzEaTu1qB2Bp4IVINuLCGa3cY+DT6CDj4GT24bfrI7P0aCGELYdOnOSTJLzZLKyV8buUxzUg
09KuI6z2Um5LyM5Er9xIN30xm9nlr2oD78ZI01triHD8UH9c/5CFmoKIxk4tRHyhJEuunuTf06l8
i6v2j+dH5zSxYwSKpW9Bi8CvtAaLWuqMixDtjJOQAyIEFEsR7qRsOFpytq8V+ze2IbeN9c1R9HOI
mU5mSrvrn7gwVyIqNI9DR64DDgeRf9/65z59/dxz52V9sXzLAFXIJEZyKxrxQtP/M/u1S/7iIAmR
AUpcyvy2kbA9LgFBZ9/Sfpabbu4Su3K7JHqpg77F8N174nC4dkqY1+4H95X308PF94xkqTCvS5aC
O42HuSQL3Hjr4UZ/jn/TMzusVZUXDgnv1aCLF5mFUslWy/6XWT8nfTthAFEXK6fapWcLO19vhZWT
1r4Ey7HaSChg6lO4qZOVsF/IWO+Fk4tf7oyOiecswssqcp+Kifz5oN9HAZYMSfY5WMr7krh4RZIV
cdgprCqbAnQHHyGVTjVw6+trdmF4RFDnNKHs13Y83cf6QUq/lRby19qXzz18zmcXP72OKJqbbM3H
CCsAH+MHW75Xk6fPPVw8w8ppD5a8Do62/9D7xxFDp0795EYqC6Ec4KbUjVXvuZQEDzbCdVDBXCMe
n62+Pl7//QvXLRGzadVJr3Q9BeepcHYYamoZ3h6RubXoDHu/P/eOOQNeTECAC0qvDSg0DOrvPH2L
QYX42fccCbM1sbql9SPse2M9mEGgQsCL6uHQehL3fxAPWgoP4fonLL1AiF+sBougwefSta1khzT+
wenGo+O0Kx3U94vIB0lOxGrGaaiGrFKwmgkq0nldPAWxjR0IJmKT6u0lZKJthxM/1q2nppZ/e77/
mjbRHy0dcPRopAfPo3rTmGj2F0E8bAOQephC2vvS8bu9jNp002u/HQMTFFuzb83E3CtDnn5ydIST
QegMcm0rPkVCX/5iaxH2ecjUoPa2skg/Hn1DxIMqFVqCcdp4blOfi+ohmE6OsnLpmZPA/x54/Dn/
XZu1LsFdMhLPNbIfjv5gWyE6wphIeK8+2NCyctagd0svEhIF3BL0hkdQP8V/3aGg8TUcsxtKNlhT
TE/TVj905/yUQ/ud/clXN895fX70eUIGyTu0uiIDfPGsuQDDbGo2xQ1eVlywpz+JvsrxWJqh+f8X
IY5/hBkok2q5sXI2rP8qrKYkvIo+E3yGiBU1MmxYvIg5ioBF2CDJpQyDK8OLwk9tP4aIFu1l3Aey
juL/OIyu7ugbbzJvquhzBwvDEZLHEOqWbwEIpluoPSSZ94T+tjvWa1vzPJcfzbFwwa2x59GMkujo
s/uoPZkcvcratdaZ6ktLVwhv1ccpqNVoudX75LU75Efzudp1t9Jb9KJ42/Y7tF3WU4Si48HeX5/y
jw/HhggZ9TzVn4F4hGX8w1b+juXKpVdZWKgiNlTtw1TqU2BE1QGXOsTs280cjMHB2TZQ4XLkSLC0
cNe4T0uvE6K+VqWc2lxMJxELVUnSDpGi7zxrTWZoYWZsIbxtFclXDMDYlkoVFyit/GHwR6Xi85rb
p4bba9p8TsYJVe5/QzzvQrNLYHK5/aDif1LBHYp/oGlfrmwiS98inBLCNuoiW6k9NxzMOzvFFbJC
JhFheiz82i91QsY01mThFkqPhggnLdoq0Dp5Xl8gcZLfGby8g3/uwGBi/9J2OFht8oe1M9Z7feuD
CBW1WzutQD4FWVLXMo9KuyH49/a22iFZdcAbZz+DWJ19DsfhRQm29sbY/l9Esz++SiOp/u+81Uls
qnVLh9Bzhmc5UR6nEK92zTxXVq7g26H/UOXBHcJyJXQXgIeIu//7wnIoyzHxJw8jq/E2duq3cgIx
M1vIWWN9TCDP0N6QXVg82kExMaLgnPuoSzjnSUr6n1SnmLE7W0O3V46fC7lEhKJGXt9L9DZgX9fP
eYM/kJWtbExLT56X8sWuF3atLoUeX9o1R709ec7r9ey3tDxFEVhsFFqptWXShroFVzFrMX6pIA2/
NKiHZedw5+yAC668bOGMIAJSYQlwdbeotVgv9dfmVLoSEDHd2Wgon0s7+5NjJaQPO9WMrs5YhsHM
3NaDXyHugCufsLADWvP8XMyDJptBnvoMV5R9N8O71McSrP2W0ha8PkRL8yxcL1QtCNtenqcjh77/
glPY9ecu7UYi7FRWc6DRSsHOarANzSpx+iuWtzrWb4dpi7C0m7iKtsM7Z+WF8y/+IBNZQjKQHBv7
Q7DTQP9nOdqUjS97s/bvIp8H5/FzBC7DElJAX3aTEWCSB9L0hxc13MRqTEl3zhokdGFbFRGno9b4
heSwmNCgn334dqV11r18ZZQWlpOoFVu1Zi9LI9PdZQ+zP6uFJliaPPTDmmby0ryLgFNbL3Q1ARvl
4okFB95At7DVvqmmeVvk8cNYZq+qI50Q13H1GF1Gs8maXY0NL7y4ett1xS1SBWsiph9XAAwRlTqU
moUkGUksytBqSNK7nlLuRk4orEe4gBeav5IBloZVyACw2WEeeHw0jRi3DceTJrVf+z78UgF0vL6+
l9aFkAhGK6hiLQNso4/H3nzsJmSGDp97tJADfNJVbGml51b+czL+l1rHLP5UGwk7k3/Tlz+lut5O
NATwFjOm51iBmjGeMxQbPvfThaAvFE1uY88BOgURaqy8rex8T/Nhd/3pS9MqxHrl+YqeYgzpxuM+
Lp7BB+1bSs6+s+avsJB9RRjn5Blx5jismzr747ev1pry3MIPF1VipSkLAV4w7PbAdVJP435bZ9Gr
GUzfqsF0VoZn6dcLNwBshdTORgDV7cPo1kx11Y2ksVxZlEsPnz/tYuPDu96Aqil5AAzuGugwxUq1
YiGOREhnP7adV0yUq72x3MdOe6eCFzKctZ+9ALBE2vvf3z0YkNKinhtxv+33M+Mh34ZufTA3ZEQX
k8HHTy1NEcepT53iGDE4CSPOx40a2QBJzPJ7bCP+YZYrE7w0VkL0gjzNp3ayWf/J2YpAeZiPavFy
/QOW5leI3NSWIwibkeTiSR/lv63p2+eeK8ZsP9ZFEfNcO4W8+joG368/d2EsRKSmWkzh6Jv0H/vE
eMzy8F4OrUNtKis/e+nx4nl7loJqOpalkn7vvIMGM0bv/lz/6QtDLeI0u8S28ZdL/eNUZIAdlZ1f
BMfrj15INLoQpXZl1xGmobTNurcs3HvQsFRkkCOMw6+/YGlc5v9fpAEUx3LgcrzA8BqQX8NW9u/D
Ne3PhfOBKNtqA/Iz4wCQg5WM2xBuQR/Pvi+vRWTtFWMlUhcoOIYIrEROrIXWgCq8WcC/wiZh11mb
d2LcPt9Vf9ZKcUuXU12I1r4JkjrS4LZHp/gZw87mNCuXAfzD5hO1oY2/Tc7OLn74ZAFIFyK4A7gs
GdBi3Ezf4y7R+CZUjM8RugwRf+I0cZgrEg8H7vhQF8kpNrz99SW1oFpiiMgTfOrjVLX74FijnSo5
+p2VZI9OaZxo1G3DEO6qWu+NBpmSsX9LO/8ljNBUzBEP1OSTiq+g0VmHJPns6VGEq/RDKOEpwLea
JTKZWolDdDypmzYoT+UU5yuRtBCqInRF45DXjRmKvGn3U9dxHs3ajWxxC1ibsqUXCLkAS9DQrGtA
FFZXYv+cAmfNEvh+k3KXwNA9rMzeQjbThIyA3Ug7WLLmH+cNdlTd3u3eurPyY1Yfx/siGTb+7pPl
eVHmteQm1kVAwlHsUjcqfjuDpO+0oPh7/VuWRkw4eOelBCl3Rvt4xsuodYcIIzEfzTTLGVYmfSF9
ipBTM9TNPM6AOKqhftTa4VZvnA3uvyvNvaW5EFOA3PUjluFstm0pbwbsX4uuXRmcheQsIkztqcNf
MQHc5nU/gW6r2MF3WQPTCb35YLVCtFBCFPGmttL4U9DzBXMXqXuUv2Y76ga/4jt9J93JSL8od/R7
Hn1543x2VYm4U9TbCj/TmRS5bjbO8F9WfR3WCKtL3zOP5sV+aQWQGerGCo5xjQZZ3WMwrGxaK4Z/
mcS7athLk4+Jl7lyv1t63byyL16nsqw8OrMzgoXtBseo/sBaO66Vl+fTzwc1HRF+qs/u41U5I3Tt
t8rcozP4Ugy7MKSkZClYEzcr18iFdSzqpk56niTxvI7bJqZFrQM0XrOhWCp4qkKQQ36U5KLiG7pD
+XP2BfH39nfQlNW+3zWYNG+8+/RzdxsRhOrFzjAYCSk+0L4a6k+leR6dlePv0ggJka5FpjrlMalK
g6TU+JsAEc3rSXAhRYkaqFZsm0MkzXMs342Rum0hW8zN/E89XUTbVZJa6ykVNXRr65MvqzUO5L6b
yiDjP/cC4eBeK10I+gmwfYH5bvc6mfTBDp97tBDLdlJBoNfApCH6ubHbZOfpEOdHfXv98UsH0/eD
5GXwGppNK7UCThduuKtu4/10xIKZFrrys3LblSvCwvy+Fwov3hLTLwG2Ms9A+01OJki3D7GyFrhL
D5+X68XD0chFBhjMpKvn2H8fnf5Ha63gNN8X4AfJRwTNIckb/g9nV7Yjp85unwgJDBi4BaqKGnse
0jco3UkDBhszG57+rMpVNn/THEVRpGhvCQoP37i+tfTRxfJ3QWjdXZmka9dPDtc/PLhK+/20g/h1
3KM1fL8217vg9P5s1V/fU0O3HQLzE0Y3wH0rDbZlHigb6mbXdP6v77d94SbPEXVkMjuZKtg64yqU
bnlh0rEV+7P06FnurVRfFDGCJhDMySgd6U2fpSuOZuHRcxgdlVmalqUNGBp9qTHXXa+UIRZCMH12
fbMKxNR9biEqBolwpfbCC+sy9oW4/6fVnjMk1lWZ2RYlSdQrtbNseoRW++b7Ry+V2ucYOlPGwgNN
7DV2gYJNkG0GzKYGVwYEHmY4lHpk/jDWstiFmzZH08nCYH3Zo65yDbunx+5sgFg12WgBmHfC8jbv
/DH6x8xyToTYFnWWtzrKl3ZyW4z3FBMV8e/vF23hgs05EGnvWZ7rYr9jxJBJqgV9csII7qYY9cAR
K4Z76VCR/1qlEaPP16FewDLz7CCd4TAO7ls52egCq5fvv2PpPsz8cU0tycYB0bGe3Q0gZ5aqCL9/
8tJGzy4xuMJzMxGZt8vADzk8Fs4xmT6+f/TX62LNwW5YgUzGAPtFFTDOOn41FIXAOrMVib1yJ75e
Fmzlf1fe1QcPqDdU6SZ1xCi9P2bTP/l5ay6bXla0dAuBywaOapoeEnZSaxjApR99Xa6/jL6tJoMb
tcDYKvmhiVtrDULz9Vm3vOsO//Vch/G86ooyjUTLwC7d+QXSgKGSQCXcYJTz+z1d+vHX//7XS/Qm
NjBchfmzYuwO6QC6EtQy1qYMF2D51hy+5sagFBMxrqtpVc4m4dOjlJYCEZv9q2hbGB9jvBloTbe9
oR0s2Xx+/1GL753d4F5Z5jQROEnwveyzKDuY98bB3OjHtcTpj7v93+jC8mYXGGpGscYUxF+vMJ0r
YY62ucYUJEwPa0izpes2u8m04LaoCPafV2Xg8Lu4Bd1T3ARaZv7bpZhj2UhL+TSBlH3nCAaxlPs4
xgAuXTFxCz9/jmdzddP00hbYvCmB9AjbZikI/txbAzXm73f5a0tnudd789fRnYw+bVkDG2oUQ1iD
sLOkVeAMa+OlC/7ZmkPYoJ2EXsR1vMO4yZ+hNeC80qDCQGDxmRC/OlXAxIpdtRJ7/QlLvzhQcxCb
lRQQk2hh+q6qJyrbOO8s9b1Nu5k2KQ1tYPT+sYBhzUkRXbNIy1oHdxz1AOkY2/4imhQaK9Za5rMw
TmnNQWwk6UjpGIi9vci5EY8tcIzNTkXA3YpjF5qB82xFJBqPxW6t1Ld05edINjlR1RQlznIx0F+Q
WWygDXrfVHe2Ve5kaR0hGXhIuiFqklWi+utd/2rLZjYgyW3DdKorevZGhWkAxtCNfjtuwXRxXLMB
Cz5gjlhLXMg/l/rogfBWbG39BF42jNJbfs8vXnz//T1auKhzFJo1sKatGN5RYN61hpvpO4TSx2QV
U7L0gplXb5QqhalclAjO/Wt9srfkd/lEb8cfXVju41cxgfEvCeWwYtUWXNocoiasvNTMARUJRYto
VEZI7fTu+6VaMDlzQJqplYUuANrb1bIHkOtHpUSgm8WKQVvI6K05MSLNc68vO8wDqVdjK7fxbRZA
tfcVbOhBEq5p0C/txszja5PtyZjj1DaD8yhaaJ242rYwisjk2crowgI3izWnRIybnlWKoa7oFUMf
TDkoiVt0r2zy2rrW41Rn9x4Rp7iDWiyNzdyXHb44a9B26Nw7xcYNNzUWQgYAjqMxD4INZdBNRupb
LYc6UX5MWTWFnl7tTHdNl3Pp2MxiBjM11dAWuAaOASa6FHlYvGbbl47NzFDUqa1RhS4Uaoj8clUk
6n4COhdlQb6vs4D5/VkEq4bw+nu/sEpzhFvTNEmbJSqPLBbVe2ebg7RRvgBCrjb8R7atVtz7gmWa
A90SL9OvFGZJ1Hn6q+lQzL5O+lYX9l4UzSnTycptXli7OeSNJDXYSRqsXcVjvyqeOwlOZkilfX+h
FzZ9DnejQjNyUuMyOOOAOIsGExzh949eus1z+Bo6QZWnD5h+sHbWpxkmB0y4fFavmKUBo2K9FsNd
jegX2z1XR8dON0VCEWKPqrd9yLQ8VXZ/SSuoGo4jJqCVAyUkqrkrheSlOGVOpajl7phVEmD4oWv6
gMC2h550d+Y4+HzUo0ZwPUys8o1x7c2o+H1V9NsCvDD+6KxN2S+0yq05yyJjpqcJAfSMeM2fr0MS
ZcAD76d9NnZdSEHWHgflZu1C/elWfLXC14v2V5yZsiaGF1ZJVNY+eAEDO4p35qm4zRJ/fHYy33qm
tU8CMwRiPhi24ie4b4wq8+m2BEvnGnB1ceFnRkRkuePGupmhcaoH2zyaojj8+BNtRM2KoVq6a7OM
I0fq3XuY5oziwj2o1rxvh+Ley70VDORSRD3Hy1W9ZwxqLJKoDiXxx0972+zcMIeqyQHySA9YxTDd
rFWhvu5tWXMQXcq8th04XqYf7K0ZZbsrQp1Ea3iNhbWy59lH5njU61AZdMx2Q03nQFr50ExrQdPS
46/e+69DNyG4pIDUIrOcRFTxIRCQKtV7Hn5vnBaCgDmMrioZTavKQMm9fyEK45nQrcvQHFqxEgtm
dY6iq7Q8lxnG+yNgR0GFeNbAavP9D19Af1hz5BwdnDQBt1MWuWcdeBxnO+3rm+nYRlVIb8irdph+
pwdnv9aTW1qo2eVH1VRH1Y+xSNLkxpjSHWl/eRY/WN5ah3Fpp2f3WiVdrYEsL4tSywgIfSrjz5Gb
K/u89PDZjTbppHRVj1nEaRHy8net4m3hrezFwi7PMXUjZND62gT3mUDElJDfjlzpFiz86jnlYQ9h
MaFRxMFgkD3pEGWrmyKi/zgZb80BdVOjLCMdM+hdjmCAHx5NmftO/fT9AV367bOLew3fTWUVaVQw
cdGcOrJpB+olcwWysRRVzGkPZWeQuIYx2BX1HvqKyDr/TAhO++t4YLZdQ1ktfcZ1z/+yP7HBwZks
r+c+G08qgXKh597l45qY2NLjzf8+vuzMCUYNlNyS/Kq92GfDm+2teeyFnr01h9IpBXbCXENUB2JI
GH9EwFvzUkfGLo3I0fnBgrUYbyEInmPo9CIeaiMDCRJiSL9truzo7Zax2Kf6gwbGvO+P1OKez25x
mqeGbnN0zyQvXzkdILwiPF8A1isy7cQlVBQdyGWN5OKyBvquMB+A80Xfv30hwJzD7YTGLBDrAZJi
j8pXhfRN42eJqaDKhsLh8JilK0njgjWZw+gSaxz0rhUsMugUDnEf6vz1+y9YKtbOsXPVOHaNE6NC
7w4euZuYOoDpOfGLYSqgn+WcFWk/qlH8lA4O+DiJI3qVazHPwhGZU0IJK4a6JDNRjTD85rmHswK5
+ot93x+uo/XsoL1pu+s0m7k6SXV1TV/Eq3OEnQPNjCSG6PMfTJQZsi0VQXvoN3QLat3Ez19WVnXh
Ds/RdQkdodVhpsCw35DaV5kvH8nmKgbvbZpt8mv6BBXPOg3uQjg3V1SHoGcurAwlBYaCvhHR/bg1
NvVuDaq09DEzPw8p0NERKT7Gm46lMoJOf0fVauUCL52BmYuPUa0wYkNkUVE7VcBJe7IdqP8I5v6Y
lPdqT+nj93uydFdnhgLSj1M21ABXgpZil/Kk8T0+3bm0AjUpCDT9VlhRx+sVy7BwY+fgO3so2ahi
sAuWgLxrjfaLePoKqc9StjMH2VU198rJqrEfGoR4i0NZfTrVS5f3gRGXd0p7zhMURMkFVV8fYb7f
F5vvl9D4czO/uD/kuot/ub7RTFDly3QErzR+iFEd10bTOxisLPzRJkcBOWK/haYNJtFqy4ew8evA
yRiqsZYX25Y7odW3rQYCDYYoxm+S8d6EzjbhqQz1auKRQznfxKMNMgRHYTZjcCMzm8pdlQ2Ybiv7
O4Ugre1TEYxDHDQTmBuzrD8WntzknfjlOfpD6nioqkGCWFklhPkuQpR30siOjlM9lnQqfeQ9J3Wq
avveVRV+Ca3TQMsrGbSueduZ/InzlIeUJQHR0kOcklchbV8p9T46/MBTJNYTUD5xafeBohk0yqaN
StKtndgHKaoo1kBgMyRt7RfMDk3a3hMoQ9Ex+dVb8r2Z0k3jFY1f51gvcOqCs0zGPqBEJ0f2UWd3
QCxVlunXEtyxcXKXFt3FG5yXNmGPVWwfSDLu9UZzAxA0b4quOiaVt1MaB1FS+9khCgco76bKuhdm
YM0KkDjnNA6H9PpEd8/17gnZ2bZKit9ame7Gjh9QenQcvuWTChE97ZXoKr90zrXy9F1CqpPTo0ri
gWJIuE2+6WIoRBc7ry12ZQENuAQUJc0HhXOAWh64MpC+VnbQKHkwiLUxBvqIDuG29NiFlPoTy/+N
dN+aAyh1I7WGZEiQpulVYLE39W/jiNYcMTmyQSuv8iWIvz5BKQ9uSC1Eq3ElMVgKWOagSVs4kK3R
dTjcpza8Dk1waFXIDbvXQ7n7xwx8DpcE2EpCYrDMoq5xX6Zm2srEuyuMcv+9IViwpWRmtJ2B9DVp
EqAxW3efNs4NbchLPZWHWhehR+Rv6g0P379qyZDOcgbP1Shv2pFFcd7+KBxjo/F6Jfb54/W/smYz
l+BMQ+EkDKBSTfI8LHr3MW/sQ2yo+q7soPVu2tK9AzO1QDAH1gP9SiGdqCEkXnbCYMUmAVfSGDsg
iy66YCqcc1Yjn7GUDDrNxNSahlqOATRvNejqUNNkDNPcTh8mNW5dMz8MWnebDTZISGsejW3zarTl
GcXwG1pqe5A9rZy4hRWc40QLpwH9NhN5lNnAWmYsWIXgLzUW5/yLntbSsUO4GIFf5tLtOKYBqz2N
/rkd+6fS8Ze/IdJmNUJR8AfKD324M7yXYY0DbikTmmNEVS9yKDYiIIjPaH8eq6AMQCECtRgXtbY6
yMK1attC/PSn5PfXR6QOdDnHBD1l8Ks7EWhsLpxY3laka7JtS8XDP5/41xt0+DAt03oWuW+WE6SP
U2j40JwPDXplRrkqtNTokq324q7344t78ycw+et13AUbsNOY6KFw/Vg15bkY6dGp2sZ3DAwbNBAZ
QHHFr033hjN9JaZeCHL/2NO/Xqox6CToGECNAJgMZQlZ7aHagnLNZkNArGbr0gyy63crVudqyb76
xJmFKzVX73Poo0T1gDikGc9x3Rzc1ij9htFwkO625Po7yHQeB7f8zG1XbRtjOgrTvh0N980Z6S5x
06MdJz88Ud1oBKlnMTi+wZMDqPv3jtkErNVGv6vNi2Zlr2VbRY6Etpys1FYZjS+gUJB2AgpjauOx
8U5q/DJmzWcnVeQWVVR6Wegm6U5WaxPtf1zQVx89s4dizNJc73HbZGXemcpJQs02AkqHe0EnzWeV
7rt9PWwzKOe0oAMYEX1uOaMXNTUl9ARaCdncPo6gIfE5ZPpZ791oqHMOLVTy3pfxG/qZYosJ4n8D
2Ftz6Kylp5PqHI7ShVbuqd7tSHVO13g+Fq7tHD8bp32D9BR2Mwd1EkkOnfub8BUE9pLlnINnx0zk
0hzzHOGta/kZo78zkiIUTPf5kBPfyAtISbnmGbSsx553K357yVDMcbWsV7bLNVQMrR00FcZwUH4a
tlETIqvb1wcHczSHbLtm+JYylTmyVpsqAEZzGygzY+fuyGZIAvWO4Z27tgryH/FRX8XVLlnzObA2
q0CGISaaR8nPrgrI5kqI0wfNCXLgsX8tIqwS4C8EP3OcbdrnoDgbdB5dscn6M7AIbSgegE7eur61
pUc9zPE6PfHF01rFccGF67MM3DJsB+BPvFI1O929KcnP783cQgV/TmBpsM6MTfv6XJrvmW2DCrK6
kM7aqr5ZyxkXnMX/qI538dSqxOBRTB6BmzGsTVsfqBk2EJPJh8jp4zBtn77/nq+vrDlH4WasNQuI
2eVRrMp3ObEbUByepniNFeLr5YKey3+zXw7x68YD90/U0OYw1Bxcnc0m9bJfZWJ+/tsXzBJsPmaj
GfdIsDWHHiSySqk3l9wwVgzA107UnCuQD5SS0Ub9d9fQ/uC0mz+qKB0PlH30iksHdGs9rhXbvj60
5v9gdAc9dYkLdAJFOp1m8Yk68UrlcGkjrq/8KxaIIYFVSxswJsP81UNWRqTUn9J9mT1+vwtLz5+V
4EmlaotfJUAm0r83jvtrRIFUSfFhaau6kl+XIs05v2Qhq1YUGpqk1s5GUQIsUllgHIp7AsTX/wPy
8nUgY87BuEZcGHS4TmmIU3+6vkVu2mfIVf8/RomXDtUsbHBx2UZyHWhnYCR2XRs14yQOW9PYS9fb
pwLNkVJGDtHtlYxmIYc25+BcWePhqQf4KQhm3zTUHJyrEpGeJuDHtSEwl1p3Vlz8ykowruUioI7Y
g93un4ymOQfvjlrv9vqAiqWeHxr91aje0VMgGAn//ux9XRDFnNp/z7ZhF2zEcHkWlWhCI7OU94oa
bsCKeifd7jx1a/O0C8ZyjuG1mhZ9hSuTjmicUKdbpTAgqq+x7C34fnMO2k3QRSd6hqmCfqt/dpdr
egVhovCq2wPJ5GwVsbtw+uaI3Qxc3nGt0GmtGk58MHBt+jr/SOzqo2/lHgA67FTb1iswkKXdmVkG
PljFKGtgD6xSe6Opd4uK37sDMji/JHXlW0Wx/f4YLJ7xmc/vp7rjaQE6E/Nm2l7jmfgRRi6YNvX/
g+l0wUbPaSbz0nGtWgMQxBgavwAihzys/PzrgvxvLmHO0bksZ9iVBNs/BH0ob/ldGkJ6bas2SUBf
1u3bwgfMAbr6pHGuo6kTdakKE/UQ87XGxEJEaTozb1/HGfO8AY+2b67q0nLLMV4eB3LTo5ss3qbf
2cOa0tECcsOc43KVAFeHVH8ATCQ/8Mv7tgrSLfnFX1XgHKpf3oFv19o5ix929Xp/ec92bCj4eNA/
qMMCZfJTftA2bPTpyXrQt2IjdsaPVZ5K0H0veKA5crdhrpn0dcqiPEtgqZn9nPIcOgpGDx3lMkIr
/dbu3LdpsO6NuKv9mKH0rhUD8XurfnE0eiMc48Rkh35H6gSa3jQ+y4efNPMuNSfaUVj6m5STDplk
70EDnsZPiBV2qvstpNzUVvVGi/LoSOuhachpStLWNzymAloXrwkzXrSEEaTRjeWzAoNVAsfoCiw/
aEYXVSXakcZLWeajX2faMRlQBCwq+phW7Z5Y5dlsKvQiEhp4noSOUOv63M3uqrqJIHN37Kz2oxTE
Dh2iwAWq9qwzJPi8yzpgZoIUQSdGNKb2Y+v0u8KdLhUhgZOzd30aPX+sQCOKgbutkV7ynI6+bQ83
eQf5joQyGZY69HPs4k6a1S3n7o8yj/d5nJ67ZDxyzbrVy+pgkXHHJ3Ljxh76uRNw5Ura245JiMx4
lsKYmopMXYgA5ZPD6HZHkulD4JbVW60PhzYef1Q1e+oT/X3S+W1n9+bRA3oz0En/E7J4PyFole+U
pT/G43QSY9773WhXvg50vq8NGCuy0F8zoZDr6wwC2hnJoz4jRsAE9fyJdEfdFJvBdBo/G9xzYdYg
d9ZzcZcz4oRObb0Ziky7nLI36WK4nZs8QFR8qvLhM1Z64OnmzpDjxnNFADa+X/boPFSpcZNoPQkq
m8Mp6M9J5xxkcW1quwlkacons+4T39XERy40PdQn9Gu41C5GkT/wMgWPfNqzgLD+krhuIDrtSUpy
6PvhJa6mHbfL19E1f5MJ7DmVcxd72jvltrfVDTfbZE2y98z2IRfOY1xZ73aVHj10mHxjasK4Fw99
1QO5LYxzB3EzSBvmW27ASWngsWOTdgRFwIvSwEpLwcxtgX1xRzyCmWxONxOvdj1IQFU9hFmsh82I
IljNtUgwnLy4kE/Q0DwqIj6RP5wBDH5Tfdqj+zPc9r01BVVN90C3o91mOLj5nQFNgv5+yiiwYkR+
iDbGmPBY/zCt7t6eeBhn+e0A3bjJGW5Vh+4PNLN8oUk80hS7oqQpFJT7sBuyO+6o98I0jlrJLnEO
kRRtQP7bu/wZOHZAIVrvYNnsMCnxmRnOC7MBVK4S8daMKYp25ZT7+N/vMVU3crBPacftgHcJVKzt
/JgI587s+s2k0WMf5whcZX6OifM4eSU4hbh96Lt6y1FW3Srw3rVactO5KGhk9eDrel+FRak+BrOL
pLzKV+QfxhhX4cSqctsybgWtoh9lg/QdeK1g5Pzea6bXrLF+iTqD3LX9wQb606PtjYSwWpCVdAiU
O0IWlctgLNhzxpOnxIvfDAHEhKRy15PuzWqnZ+JVe8swhV9qQHCK6UcGuEggqQc5Va4dCGoVFR+3
GTc2sht2jXZtcVZxBd4UrfIlGBe8uofOgFXvsgTCempE482Q+8qQj0rPYYZw1qx+OGEC4EDQiot1
pvxBCTO0WfNkV/EnSTt0FdtTN0DQ1SLZXVxrGxCFFkHaWBFgHTcDyXZD3+k+hbPbFAb2EoKHI5Fo
X/SKHe0EfeQuB59gm507o/4JhucYrU4jSoRrhZIK1CSS0+gVoBfjMvV7ab5n6Az7bmxMgWF251zX
3qSRumFvtxsmU6iRkvo1ocWrbgx55LU223BR/R4bqMsq98Uy9KBl08U0zEtlZzvV5pGbo3FLi+RH
WtRnNqQccPfiPrPqTxPEHVNrnHSd3k5c3uZD+sQ7rI5em3fCGTa9lvDQLqDI7rInOvVR68kdseRd
QtRGb8zXKZYw85q2ibPiJNuMQwspDWQOXrGYV0f8BPgEBW6sroYt05SDfyXZeay7n9CleRgq9qzH
esBoEfsjhQylYvVzPFWlLz2wZseV4UAbAvp/OURCDJK/IuvbNiZUdbWpjrhId0lanIWX79tsehVu
AgZU4zLl5k4l8UdXOWdMvx2szAwH0dp4T3pkdfZkpP0lHsShMMtdneqog6MJj4bGveS0CRDXFb6o
hw1IZnhgVFUbNK29SUTzmpaVAyebRaxJx4BXDKCONvBcUoGhqT3nmn1QFbtQ0Vx6NBBa5v2KLReE
7gQc0BlFk0xeD2mfQPyxo/c9NTyf9+a7l2a3dWNnPtPMyk/dGLjz0bnXsb1O2Z5Ui04/hAo3qZ48
dNS6S1ISTRzaryWIjza1kBt830Neu+besjAqoSDlMTpDtTEdpvm1zjNowgLOYIy9HjoavCL8XFvQ
x546r5I7YcbiS+3ZrS8sK4JI7cmDb/LczvZJl+q+M/R7QxDwT7QHy9HP+XX14zgSvQN6NO8j76dP
2aaXagSxHPEEFF2KJBz6YUun+BAnGrr99D12CE5ig0iAx3UAtokXIwUawONoh+vmhfdjA5odW/NN
a8gD0K491Tp9pg0uN7PyLizSD7RmA970F50dXUsjGBSI3zRqHic6fjpJ9WBJ95mDtxbkRqjPxsD+
TRRtBZWWvgMZV91t1A5sZOfaqkM41MCB7hUIHHN/UtaZaTEmIr1fHlfK78ruoBHgG2xdnQjHmH53
dTZjD7EU6SWb0awiMrLQ4BWPJtw3nYq72nY7xDot7Ep6yCyM7zUdC2uP3LeO1MM21r2jA6/oZ5h3
CLMC61Hn/UfZcvyj7iccMnYH4iS8Z0i3vLHONFadb1jxpRiG2ySOodianiRRJ22wf7NS3sVGtm9d
GuiuAasMFInPK+9u0IrzyOO3pGGXPHbPgsu9PtYwYlUVDNQKynrCQYzZsHfBaiGKydwKAV5+HU8j
3bmfcCPaQi9Du7Mxy2Vy6Bebhk9qxB5dUbx4pH/qSdoGE7xSMGbWqfFgxJtWVf4g458aKN+CSijL
l3EZ5Z39zisYapHferZ3LCVFHFTqJxEnz2nuAbRE2jurF4+ot3wwx3327OboxS7324xiTrVjB0G7
jzZjPIB/v4Mh+qmX9qVugFLkku6dydnIbIJi1ORWYVuPh2YY9qVdH5NObGzI6lYkfpU2FLhr67lr
MHhr6E5EzPqF2g1CynI6aC2sHat/YAyFwc94J6XHEfqNHa68NQbJlG3MJt5m5fQsRXcBk/M5lcIO
+ZB8Uqt4M8vkPaubs6UNwnd4bwRVPN73CAiguqFbvueRjzQBJUaeb0Tcy42b1UBUslPTpy5cXVKF
tkuon3ruE6vzQ68h9IZ8td8CKKLsOKwHw/VHrdJ80pQ7o6GRU42IJDq+RWMcWijpC0iljlOvv7pt
8mG0w2sbF7dpb99MHW+hx6F+tDo6tq4JAem4AYeDeWx6CmhneQPtqKPUzTto1D4SWZq+M0LcfJTt
m55ne+4N9Xs+jMyHWHwYS+4Jv2Mosow6D1xVQoW56G/6soESs6aOYH4Leogub1EqYUD0xAeGSb3a
lbdpJsoAKp/tti7yszLUdoAl8KekJkGRmr+FQ3Yaq54YLw6Wzh9IN1z6vnnwXMT8PUm2DYDKYBOY
8iDPCOi029c6SdBChR6IGgwQ+GKmmcigbJpz2YgfkEe/gYrzGbifG4wxndLEOSWSnGNNv58S88bo
ywOjvfBbLndZ7Jk+UBInkYgNyB2gCJCTbaK6O3sw3hwPVovHP+2ahOBoPqUk+RiBBPJj4Kcw5hhW
bTb4uep/JEUxbmrg2EOtzGIMlrHbhLs37WD4Vq6HKaaHMQ/r5vumqe8ZNQ/Ujp/TMdd3XkOgt2UX
b4Tguk2QDMZPwPAYfti28jQEd7G8ZSaf9hZlkE5ikd7Jxu9H/tI78ePIbSRPsHaIWveaEmClpGWU
TMUT1OaODNfbr1LQPHKnLcLMsl6GEi3vcTQDSyCTmfLmwxBjG+isAw0QkkbfcJzEt0fqBpyZuO6G
dxFDw3ynqh9r07jrZfZz6tuLm7l7e+ouPVV3DoJXszsC7vaLOPnWacXNaEoMJbpBWtgniGGUyFlq
GlbTsKGEgdnWQ2jg9M0ZLWIQgbOLQ8WlSJt0UxvNrWig3NU3xgt6LNOG8ewgeH3shHJ8c7LeNXfI
Apjen97gwvLaBZKEcjM08WdSqK3h6mcBxQ2/rbxTXrhtYIsUOZUkEaJgbzPG1sWAVJXPaQ1LGgPR
pgHWUCK8VkXFN7XGjjm3JtDAFnXYcX3nVD2kiFt+kRJDlnQMJqKduaI3jnco6zzGbth3iWF8ulXd
+6qBydX0/GgTO8JpvHSV8bs3WFSW41703PNJYp6dtomsNIGYXhefTTmGWjuZgdnhl2pdeZ/V0Exw
TblltdprmQVCBd070Jz9yuP+R5WZr1rXku1EMEw26e2NmwK1bxUHgiZ0SslWWc5O1u6OF17oFc6T
ZOqG4cdlwty4fWoF5OqCJk19aDx5NT32hNjy2BnFszHmT14Dcg3HO7cN2UOyhPtugwGKdHrONWQa
FcvuqT7tNAvZa5Zp93pvvfZZ/Jgrvi1KnBXNiX9Yk7oxcnsTq/q5ZvxmnPC3aS9lWd+CNHabImjr
uuZmauQBGXnAGn47KUf4CR0k1iB/7K2S3tqF1vtj1wLpp7TGJzLfaolZbXoUFEMs4htzyK36P46u
Y7lxXYl+EatIkAjcMinaki2HsTcoh2tGEATB/PXv6G2mJtWMxNDoPqlr+tej7CthvvqVthESL3/o
OKe0tYjebupXsrg/q8m/KiZ/kUZf4ezISTzcM+w26Xx1wzwkjgxFVHvj37xCwsbKUcFHrBPZQycS
CLGXFg0Yq+o+cjfvLEzzWIwONjmu/A7QiJgZIWPZ9S8LlsShg3zqbX8mts9P7trM0QwJHtqdEFXN
K48YFh7yAbN+68sXTzjnVUDKKzeFnrBfz9irnoZlcfB9hqy6cdlB4pCWvfvfMLsm3jrvvSzGJyhM
X6GegvGNTI+COphFhzQcMdEpPx4KABMcURwkWE9CDEMs28omPgVssgzbFLeEPfB7x96NxUuOVyeC
ChKXiwAP6Ob17NNhr+olCT3mJXPYfgwaecLwlpMIpl2WBIR/oMPDhl+D7UXid6DkYIopHRb/tCAm
J7K+DSNvcHd00RMQJ532tMu6IjwREI0RcgKyzTVY/lGdOjqN8bBOiCZRGGUAfKmQ3YJ2ebS1V0Vq
RjPViAfi+3nWapwMPYbZeXBfsFYC758jXzsKUQuen9gndR4Xgh39wOkjfJj/VNicsBwdXTAvjgtC
heNi7c4Ya3+Mi/OrDdXzSLy/mqmfkS8vC3MfXTu+6D5/IpRvEea4sxta1GrvpWq6rIC0Ttewkc9y
+MJg7MWhL0+96Q90cKB7m+h3yERaNeFJOjjO4eL8nGWLGtL4N1EtP4FL3mvW7rYxiDmLKOcV3ofy
RTqQIY9qSXxXvEgMtT7e2HiCsd4uQ9Y1zu88cIOHSEChWna3zpWRGOSlWLifuEGP/K+WPddKJ40d
oeYNz+1EH0f0maGe8oxSzNNSqaeOSpzY1c5vJ0R2QXLvGX31sNM6brrmt6bDjvT83cfZWNbbr6x/
BiOfSw5EETuEr0TJGvsDyyGuuulZ3we3svD3Kzz3Bm95hDm5ioeavgdLcxZef6u85Tk0AuQM5Djz
lvkr0m3RWlwKOZ/GUr/ROcx6b9y5iCiRXZCObXEaOH0aRvfdSvJhAm9nmu3o3RnXBovI06LbHlx4
adGhfIptvVSiz4QW+7xc936O3lc2qenyPraGnLlTfwPRePCJfAFg8sDbwcfgmv/4zP0q/f4ovGlF
ZLB4Iw4q/DL5r4a5aTu175Ii+MGrhxc2uq+krv66DqnGbS0yx9muYmhPOVrkyMeIqErvMTdzFyuX
fJZEoeY0GZKWL56UZUQExkLqqzdb2mNuMGOFpcnoUuGrVO+Tap/41ogIwEiGfWdI8mLB+9I3X7oh
B1bIzFvsUftbKhtbRK6oLoFrMGrnGXLrmggw4MMg2kNr+H+aq3/FCjW9V+wnpwAoll8ox3td1ScS
9kd1P2TvE1qePzmzPFoizjg2IJjOLw2EWn6oH0PBduE4HkqpX00NXZygdcw8duQ9+bQjwbwFdMUN
i8MAnFpvpI7KDrnmwzZGVHc/g1I7UvdveiHXIke1RZA9nZu0GLcEGU0XP2DXcnGjFgkSQEFRBvOw
f/BEeEUve1xa7AMSs/ftAn1SANBcTLEQl7/kq049uOsJ1w+rgGzF5s+dnpLNtN8Qh70ZFe61km7m
k+0L3tTXemJHYKwfa20SHuiTpZhiILkr5uBCq/EX2uJ/rRfsC74esYbg0DgWsHAJsLLYyQr4h6z2
1m/uPVn7PuLMQbmG9NGKuNmQxYg+L5vt9F6FtUEfCJk+RctIneqQiwZtorx75omztyHJJnR9IAKe
tnJ8CXP9COUs2vAcX4LSC17rhzyYX3UzRRB+uQkkrf9hi8YaLyTctdQBRum/lFUjYku7xEgHzNbg
vBowuzHg/IMqqjevxdAlgW/JtYlH05xt8WZyudc1XOyq3E+IY3SwKCUW+QJVoHvq2iYLG4AKOLcQ
opZg1d0JQPUrWuZI1yKpPLrfTJGOLk/UOmaz9F82oE7tVP+hb03qRh8ZsJYNv4jnEatccXI+EG/I
gK5e7ts16NolfhMMyNijT7OW+0m5WV9t6L283ebMyCOm+aOmMuuLGs9TcB2kwqGyxG2NRmYRP7MI
j0OgPrwawYYiT7mhqQBwhQa5P4jafUCg0ycfg+fKd96NRkKIq1PD5lMVtIlLmn3fIMNH+ND9ox5E
sh1wD2dy4JP4JPkQd8Q56Ebt/AF7Sxr7jS21D5PLmkiDB8VQOqXdPDwGmn9183ZyrTmsiPGPJqMe
tWyvA+XnMDQg7Hzo90K939rlTym70w45QHfx0/Fh7wz83JR2J6VYo7UK/tUGnwLWKqyTQf8W6PHg
YaUPr8qXNhwulQYiiRZRru5lLFlCPJBMSr5yPCShbk8EmYWTU6PGbvTaQS2Zk+kse4lUE/sI9M0A
eXWP+Rymvu/66JjbfU71cfTGf7ZdP5cWLQhZXXRJgxOFxtu7nJ6xgRagI4A4YucdNkNckeb2I+pX
oB1Z5ejXRuFAG/QaTw4KeL4dxx5kROlgEZljQEawDk1Q+9pSjMNd7yIFqjwWXhtDUJ2YMSR3vAxE
tnK7uEMsFa2nvVJzilzMnVm26SDQ60HR8w1HXREZjXZsIBtcLwGP8PijqgQtAFGgC274KkR508Ov
cjDIdjJBa3O2I76UyMvHhfbwViOACDgZBNzRMiKKCHhj7HSiTFrBnz1r3gumv73W/JWE7JrWusAr
yXvoV0c5LPHYhoibkInP6z8XBbIx5rpyCdVP81ib+rkNunOlx93Itx7tUPE94oano8MPHBtYMAYL
PLpz+R10FGt8+13RmZ9ybA6jtfihxtjLgjENguWxKJxDXTpHpsiuQD8gihFlyQI0aJOW5yctbbq1
ZseqP8uaMnUbU0UhVY99Lf7BNr1zQ9RQLOau6+XNNOymR6D0yq0BI/biVgVDPElG4wkDA85og5aA
/8quQOZN5b+zgIu48+YkyGsfX2SY4ilANDWGtYHlJ6IUbFH8gKSrNgJg+WGmuUyJsxw2r3lVjnes
aJ/NBJWerO/N4lw8F9AJD0Eq1sKMMdwCT3wt4O0Ja3Uv6qdN9xdu7PeaB590Dc85g0i4KZFUumD3
d7DMZeSHq0JIgXguJ7uXw7gnYDip5n+0KJ6GjjZRyCd+nrzihNUQUS9RARA6VMgqh5uCA5ugwFYm
tw0iyyEHw0pINfvY5mq6B3StcLJpcpMLTGz1IH/t0IBoKwwYGzunbQOWlDqA8wV5ECRQsXKGzwnW
rMgrNxvNtH1eS+cHkuPHbQ0eWYEdfJjqUETN86CXg1Xzrgop5oGyBBLAHrdgS2cAY3OB6hk2hyl0
zkU7BEnRwZdlJcuaHFtGaM733exeyDgc8J48bcgztP56IHY9j6bXmW8XEZV+16Ybiucatm9OWH5Z
NKpmRW9ezSkQq5dgHn+sHO9NcZFVIh8iGwbwU7YEyD5/brz6UvEhIsXC4rWY/gTp0ZPiBqoFCS8U
pGMqlulkAwsky+ZPZV+/uP6QFU2TYInizQcsn3Ya15cU5ImWItEe+W7nb010e+glOzl+jknOXzJU
432jqp9OLnjeKZL7GO4IyLed1xuC3b0hzE+OD48I9HXOnPgLaIFxRizZutX4QG3FDqYcDv5aXnwf
0m5bLCdnhqDa1aBioZz6yutwh+0S3xvbEPTkVL+OQbxTT4tMmvlAZTHGgds+KbZlGIVWWOKWY46P
N9hlujSzPrnhlhXIHK1n53mt16xvp3OzdUlLygeUu2dhcuTCooZ0mzrm4QQBstj+5sWkZp6zkdmr
D0zE35b/NjSuEXNNSotAoRkD+TQMO1HmnySUD5vCV3dVkM1uywDrw2loQ1wu8iYKd3rg2Cce1SNw
e4Od9EWFOGljbNysrXiwFIuB2xkdjTdTL2sbfc69Ng2G8W0TNNYlOxUWLVQZNuw4uUWMXJTfmcgl
hm2qiZDx3KSsxCEYdA+jXC5hh/EBSZn/9QFLlsLbrc29P9Wv2H78rANdxUs9sKhSC+wdZHgeYZqL
GBdwja3V8+pVLLY+nitOtiANVPHUbB5EvT696IkdHL2du2DNHPxjpoO6xDrrhcwVqnYIAIyN7WsN
Lr4P/BN1MTUU43JGM3DlvdmFakqQOFXFHpivpUHjRARGU/gj9sTgba1abMkBn3hP7YKCJnFycpjG
/Gp7806q9bUIJnCsiL0HJO3vg7BDEOUIpYKTybosU9TzT7LUWIulgohNqolr7p6LISgip8c6tHuE
Q8mhKZip2W2t+I8v9s2B4TZmFGD7OGDV5kTkw/8DkUZHtrFe6+dh605d3ux1C6svsuI2FH8ARxtz
MreAZFduh62AHGamMJdOv5Vet3St5EkKqMja+oS37Tz1RUIBN+GNw84eh+1BGCZTX34ujXPgC8vy
GnnvKK+Q/rI83fz8Bcj4FZ5p/FsQvKJPhiHUwxAC0OxlLckYLcIFjGqxX1GEfuzkzo+qVTKM/DDU
bG+qMWV5h5SWfm8XHDI2gINKf5Tgc/UAjIKF4VM5mkvIYRrxilegpX8K+Fw8LQM2XUrupqbFPglK
p2sFEgCCjf5KdfCvA7Kwqm2vZ56Qjn2JonbwjPrP9UBeiTcNcQ5mJvJn7Bj0nDoJKvu2lvII7PJr
EqyNfHBOURWqPfIKz6OenRhGhR+lc5vUpiDQIUy7frIcZ8Ztdorr6LVZtYFjVeaBOTQBj3qqdBj8
Vv56mizInKD7Nw3jX4C77g/g8+sNGxND53EjZRrQ6dIF5lwJ/eg63dOCYrZSu+7zmV6addtP4QQe
bYUKhQ3dg4t891nE7qTToERN1l7Fz2TanugwnaAVVrsmXKu0ab0jWI4992DtFGHhx6Nv3v21+kXS
AVagthaRym6mwvw0UfEPwpS9W6gB3NKAqC29FPvSx34Cp9WZEnKNWYGntq8g4BgK5CTjvEbT4es6
qmj16pk829Y6z1ZbXhUfhj0ERHMSjm0dL1D0xFZ12PrEvQMRy2HeAKIL0RXIRSiKnTuaOg08Mh+V
YPDlQrONiQQiUZefRt99yleVw8uLpbnrlPp58J8JGYk2I09+UaTUjMcZiuWCgvcFtBYVDlKRCv+X
mfrBb/tjUY/ImHVTFwJ2dABx35nhhvEJhNWAPmHOVeqhz6zJ8FUHPfSOk96HQfFBRfE2W+RQ9Gha
lqnCvdEUC1bdJ7/Ls2Bts4mIz7WYj87YnnsOlMLKdi9c77q0a+xBDYhZLweYRjQ+AGkAx/vfGudk
INtdKA2Er2g7/PVrRc2yzceGMz+SAXI2elEdofP8bCw6SOQIJrkdwfUhSBU6f3On7PkElKmZHHh1
2AXJ2+CyQUA3mD8Gl9pkK4LPetmwmRfUOLDrc9CwJS5XF3IFQS+Gzk9bjZgzMEOoOYCCK4f8m6x+
JnLi8HHbBA44+CMnn0fGGyM1buh4fAhao4LwFDFpsBWx8svLw902b7t+nI/wv6BzXuGtlufNs14C
/DeRxH0MwioKyuBZO8qDlhQVPwxkVo/D3Z0sPpAf8E/j6AQg+CE2aHK6+syQxFHw5TfY2FVwCBvy
fkx6N7jOttRJF9RPQ+tdqKYx5IoozMCiJo7jkJ9CsVwomT6nbYaffvzMu/llnrfrYhoQNwSZH8pZ
GESTEiykTtF4PVC/dWMJ8izupyJdPA8YbwHfVDPVcUD6Z3epj7nvZBq629xRZ9NWz9wRVw5aPxow
OsVK4Wd2pVdSbL8MEJnaMHf2KC2NlQc2z0uiObj18k7EFBALx2HfgOPSPVCasslxZcEklK04bsFd
zQbTdxhgnQyd7U1O5lN2/AhMdJ9XGrwdRgaPn+hUlcngGfeA/EmsF7TXbmbHMgwuFbYkguMdX2fj
n/x6q5J84recLVgmsOA/GyvQVNiynPDRe3C28Wdz6gMcTE2y3pkWNvDPGeSUwAkb6aA75iXsP6va
B6JrosnXT5iwr0033nhldpzPl9GgueLo3ZeBJd7qXutePgk0gc6sssJ3beQV3Z4Us3dw3Tp1Sr0r
hbdvkdz7H129R7/H18LFwnn6rDXY/jq8C6frsxToGGenyxb1lmOzJ4fkGTkd34xvUCbTCiz4xnvo
IVqDeFwC/V4A5aHW36NAMMHo2u2G4pon9f2WTjnds9rByb6gufIhqUyqDsetxeucLqTqAIshNCDw
fQgXIb1Q+GHkpoHRQicAOJ6gdvyzIABWAbmOCn0W0zn4kPX0OLfrvhLNp3Sx8iuoxAHVD/Ocq2OQ
ez6Ubo2O2zX/L7Cll07clfFKm6+qdvje3SAKWEtMl1AqUk7TUAIcXcc6zKjBBDQ1SOEtya2o2NmD
55gAGWMBAuvBKZ6qtom1Q3c5+EcIL7/CsQM47kLUv7iJv4ko7GgdzZoGSdUuoBsFpEUuxBtTOrt2
T235R1WBhkeCI1UAI31VPcCk/xCUbVxWReo4zpNP6AOAtXPohegIgxv0fo8Au7PWndS+FBL76uYW
chVxrXQFfq4VH32YAzjrMDPL0s+ToNguIsfnwmAwwwjqWgwyTtfHdZ6/bPCCmhEpyspFuNSGZLja
QSghfZUW+EY5rIAqRgo4yqkfG0i1EHvwiw5jTHPWXRiHitvqCt9p7g9YmlFHRSW7aA06BJMM8nFs
kV+w1VVUcmnR+QXfZDMv3jaiV2LYelhv4IFzm/pBCYpArCmcoOCNbX7yJ4bYRR346TZbuMlp/2QC
9xZWXWzcEEBcIICZbxfsBYshEtxD4paU/pCY1QmgRpQp6+ojnsAlMeRS3euw5GgNoaJJvGnxj+7Y
gjeePhCkgYQHnbig/Ihf/ioP2Yu9CxLEUlBbuJCdcVIIVo6m9iCV7XFcGZKNochUEXxjeeAWNXzb
9zVAsooBfXARjIJDrVNo3lV5NiNHd4MivkINeIXH84+B8Ey46X7KDdhiSMJ7B8ePfYHHH88G7tow
Hvsh/IYb+A8n9N7CpJeMLYSPnIKebMWYIkbulofzmVrz4NjEYKqM3S2Aymsp0Ta0LjrayWyoB7Li
Xy3jl2BaAVKrqK7UzZbOvcAQhA53YVJUvYNjeTqstjhXDXkY8DI8yJC8KsyakQhp7A0VlgW4Nu6o
f+nrfs8EUFERxi0tfoClT2jKIS1Uw91T2iU42aElbYN/VVCkkIYtQBKQitZ3BF5/Lz/Q0PMyPnWf
odO/sAVbpgUkvo3eN6vNSBOG8RpAB1Lm/zy9sEiYloOvNTsd0t3AlgeHb1MUEp1sZQl+SXZnh+o7
7Di94VAm6VJRKHP7qzUIAhFqiL2we8t9ZHB4QCZzW99FFGPcBMtrw5zHSi4wJdDd6NNdaCpsR/be
Agtfh6/DQ9VD5YUH/gx2lp+VAf/vb1hs6q7Ak6b13CJrpRvFGZERR21xtFS+lxCJBAQGyTao8fHq
F9zcoGJsI3eBrMfxNgebj/wl3laJylSY/MBaXsVj4087OZPuc5LDuisq8Vjw/CVw5wsv72B7jYvh
0zarGUS/wbbZ4zCA/p15d6TuuAFuCm+WLlOi8v44gHJxlupSLj2eymrAGQxWrgn6M5Q30UjV20i9
X1AE5ADODHiPQRhDgNgWQa4lKJfYCaCpk+S3DMQfa7sfz/ofk+/eJg9dFSYlmtRdALae/dU5DHGG
Gg+0eADkfHssBe7yxH9RkhgA8OI40iqjcsZFW0tYf1o0inYE/jwxuOzdCusIBKiFClqb0kLxIvvE
WO+TtkBtPR+yNu0AEERIzXmcnKNa9Qp5lc42GBfXYDoYLMTaNzAeEw+npm3HrKJbVuv2GPrhM8tz
kE30I5+LHzmJjya3SC+m/AQfTDJhBTQm3eEdybdOxKE9AS0aZFMDSyeA8GWckipgqYcLHHWQM0Qa
6AUOwL0HzKll/sOkpnj11W8RzmAtDVrvLeVBc6r5eitFuEcM6opnVL5OnotYT4YWFxzWUq5zJmoG
v3gfvISe8wL+6j8XgmJx3yXaSKjNA0B24zbGfcFmoJqTQp9YdzFy9vFRCiBRJZMvEPlB7aFlnhBb
/KybE4OsOrUwmscQFY5xXWAolQ07y5WfSuVOkCkAf1Ccn5q+axOu3DnpFhTKmnAnzkFZ3bjfB0nu
zgyiV+uiyW3KZEEeTeaFpIpELz88Gl4p2c5T6d7U1KJxsteqtNd+DfdevfgQkTlO5LYFaLO7mqz1
bznYTaPEf31hkjEvNPIS2//YVj4NQfdOcJ9zQk4+5jew+82zYCFY5OqoqfqxmrwiD6TGI8bSRdAn
MGCPYec/q83b412AnWCtMjKTDBLgg528b3QkFymaI2ipXw2VgTuv+amsFgSWiUZklq9OMvdjkKz9
mmjpPXvhnEkPnSEyIUrUbSgBm1oBOlfmgiCQg+rCIS4pTZ0FiJ2uG448pjtrI+1/MzEQc7DKxoA3
cLpghgJY6S2gnb16fVw6uXdq97VYME20eBSxy+jmTN2l39Zr3sNKviGAWi3kXLbrq1vWZdz5DgDO
ocd2JUSfx7LcDtxdslyxF9d0EKH7d+kwAFbPlTfWi6d1wCtd+RZgOppYbVJnktOuLJrIEeW5DoGK
olzMu42hQ6ruI2kNXDeda3ZCeGWXAW1sI097XxwEQOp59MaE/8gX/BeQTr5Z4BEz7jD0Yk/Fkn/V
HKcecxikhFiAs/qs3g1Yvkqx2jhxhxqdTgsBTAH21rGpi61U6RhUj/MWvg9YsCHpAElZDlsJNA1L
5aY9N4cWW3UFBFyRgy3McUMCejJL2SThavcNc8sdG8E6FAqMuZFRl0t0S3fhsZ3KFEIWfefyoaqj
oz1scz2/bGg4kxKwwj8NSqTX9luHBjrTwbj7kP0XErpFYMpoSqx/Kxz1UBXBK3G2R5Y7r04NdXuL
CKlM9D7Sotr6ril5E3RQGEsUi5XAZN25hEbcLtiuWaDijWoG7+4gYn/xcDrp9lORWeItLgGi9bDx
oGWMDIQyp1aiC8Qr8Y+t041O6xMz0OyqsLgSiEEj+AUeW0hFYtPYF38pTdKXQZUYJz8HhQ6z4R6o
Y5QaNdw3fsoBF46CRaXuG8isq72DC+QoC1QHO6xyb/OeCsf52XLvPASrvZJS+pmzbAKK4P5PF9bL
wgkrr4eWPwPaudcq+z0p/2zgdIkHDVGOl7MpkdC8ZQqtb0dB0SPBEbagSw5eyAieuRYnf9h+ob96
5cofcaGdj45iN2ezQIOFGf6ft80HAFxAAIClQKKhIYOZxktgRw6kD3DGKv1rCPAKWtUIPP2Fd9BU
9aXEkzl7YCbGYe+t7Fj32w2v3RX26V8KsGElfjyH07GCm+TqL9WObRAI496FCHAqRnprO7Mf2+2Y
Q5PfVABika5QrcWx6ZejscERB/vBVPXzig7Yd8a0a7ctpqQ71FjEykb15gT4RG0+JdOCaMKWyCyH
mTohnCdstKn0CXQERb13XXmtK/5U38UoHTNnC88FlJQAqficCBgPotqoLzLBuSJGdhMUqIyzgo/s
6DBHuQ8Yd4SnvMNyI1f1EREw41LYQtQiIFl10HF1x3pqDxvky6aXyEj3yze3sR9l6R27EBJSDkXj
HNSnaQ4OKIrAgCoCLau6eiV/be8xczi9keDfOOdFQj5aV5hdt6d1gwhmLHdlm181wkEAaZSR65Af
AkwDUHn4Pax1mtf6xt1q5wZhnWoorA7DMjyuXpGhltoooPcSPS5fBW6EohV0WfzMEPwQuZYmvcE6
9aHAStXKWeHiKR+oLXaLrR81Mk98Vt1HN32ZRZD1MKYUYODMtv7zC+GA8Jq+dY3Lhy4VYARXrw3s
RWyqPyCS2Idl+OS3EhBZj+kmRIiehfhsadZd33rxPGwHKAqeRFh/kwUVg/D5Pe/KIQoKApUUnDQM
2/gklTheTavxitpYeOXzZPM/Q1WyyeGEvwqnmmr3LS6H9AF68/rWj9UE/GB+4cGi42Yq59R44WdH
Punk4AMUXgws7rrQPIZq8jh2UB0ZcZC8eALe/p6Xeca8YT/jMmiP/cudGhIV9W/K1wZc2ZL57bAL
sP0OlcODslveFuW+OTM/1qrtQbDJF1LLGM8P4qM9KAPgRsNur3i4h+ZIAo1nMP+DQmDvFduYIV7z
HNj+UQHFx/2A+Ge0Zw9GiFHrmyuQft8JiPsBSqHG7EoXaiCinWcHZzLUcQdI1W+QGn4Bf/WARqC7
BX1yWkXxXLIiw9SWuI0LvTiUShJa/HwAVl8L6KkXiJ9VC30mL+GwAwfmusAzHML8qDA9hy52Pk2I
DgPLDyWFhtYWvxXuZ2DcEMbu2tZFbBCPVuJOcVXxGPNZmbaOrZN1gJBxRsYZToUa0oJuOJq1+8Kf
vy1L9Wg0JklouhLlLQgL7EZEAuGmzx3yf5CqDME4fwAGt59A05Cyx3sFXQyg7iJ0D8G4EHQw4kkU
QwYF4LGCnFUWtsMzsx5xwoPnZ//h5WGJgFoCuyo4wKshSN2i/MKFQA2tYBCaW/WEcd2PgD0nIwqu
b+mtmHgSOmLfsuFUBC5OanXxRZAikT9VPf3BIgIoe6r1ESTnYWDuZ3VPNNws8h0l1jeRGTkpub9T
ZtyxRVUHFyJxDavohFPhxgk0ceE8YMNLhXcANkWVTEPxTy4rQI9g3g/e/OzX1RGQNo8QznEkG/uH
BQw63aRwDmoZUaNUha7UeR5X9Zo75al3wxtmvdStnBvUMTftYcxxG2wtDrEKaW97goQ5/wYr2VcP
+8joT3tdgTDiWFs/I2VR6ybAqGMfHW0OlAdovVoFl4baTtwGmLKgKIrDDpx3ba+sWsBzBx/LOgER
zSG6xtTpLtj8ANwIDCl73Wh4VsAVXMQmqbY5mDwHn4kDXDcIkpIk8hsUo9GBYLQL5j7xIDjw5Ir4
ydp7ZEYARMbK64hOEvMa1snAaYtZBHBrP/tfEDKmzMiPdWj/2/gaO709SZK/VsiQ6abmQUIRNWED
azdiTsCx/+4rgSeW+O+9Y3B/AYLDDxXBmpMMCgUPBgAYWJbFSR1ts3Lu1sifisMaDnhq2ipzN5st
GoZvZ/4fZ2e227qSZNEvIsA5yVfNkiVLlme/EJ4OpySZnIev78Xql4LRPgfolwLq3gtblqjMiB1r
75iWqe/c6yNqyTixGtcMGmvVenq4TvP4PFZqo+kTI5fsO2L3WVynRyTOgwz958m0Tm5ZrP262fde
2y2qMNuAHPCaRL8YnOjd1Wpjq7XovxCFNQPZJkseuoovkB6AjDntHUupl62p88QFJ1fEe7dmMksX
1sphq5T7NhTuroB3toyamJjmqa4jlglQWuXsy9RKPHuWTb9bJNZLbBkXH3pMRd5lTHiaS6Pehm4x
rAusDrHGzKijrdWy6BkA60P1CnO7SCyGo9PCt0TGRA+kI4YybWpuv8IBm017B/4zmh29Df4adKMp
EJwhTvg9lfrJstIbTRKiqY24pdBu8U/RFsl0Tx7XLaXvQSXmprDpSj14AYYc+6h0r2PBITg54Soz
61tHp1ErW1yvVWMfTQluYmNbroHKW9U+xJhasAIlC/6SfRV2W6eSj2MCcCgElT4d/9Jwu6Xfq9s4
gTZpyDOlpypvjb44o23t9SYBlB6m2TiJ2Yn4VC/BCWRX1Falc0ilvXKpExoPudzyn2TekZPeA5e0
sV5uLN09YAQ6NUH+IHvD3xQKSH32P43tNe/trWG4a0WqvVlrj85gAuYynoXjcVljW9FRxt4h1xt8
VeYx8SVVGoC0X9mbwvOsTT0jrJG6w3X35OXaq67bbzhOAGua16If3/UQ/S7K84OhOTOsbG+lm+PJ
EWZP4Ri2UOe6v6h0cquU86oQilGS3zWHjOig/Oha2IlQQ9/qLCSAvopuKqlg9ZV2E/TlTaPyXeQn
tG7hVxska1PP9kYUfY8houyY3I6aMy37urlXcMhJ5j3Tlq6LPPnjMX92jAmXSLY0pXFNY/fNaiXd
/ugAfsgbaFWmGuJAgWnRVWjPFt+hmte5GEL5rLW4R1xvPJZBDWmiNl1pr91av0xOtDd7xOKaTMlW
K/+UxPaNQnzlGRhywdwMfxPgbUilOzTm2dIFtEX40hsYjLqEJywWLHl11W3P9C1ObHCi0vz2bOQ7
ZSpqC1oHpgFggTERZmm9tG1/75klXfJ4p/pgrVUIPmGcfbRatDR9mILOoQmXVJdeAPvWxZsIi+5S
NxJqgaKRCyfTzqFFOj12Kro/Z1VrXItAbjHuDcekgG1hFrEqFkF2rEuaBa5MxA4T010SY8QO8VQx
eTH3gc0yTa/2PmVM2cPB9a61mKdkgz8+vSKuoi+1V13ZB3Nob4Wp3eYS8DgyLm5qrZVjHpAJDz1d
7JLE2XZZ29G5Fu2xyfo3m6mPiYwFSGuvK5Owb427Mygu0cAEo63za6DHz7hI2VqoHAwpzPtaPGu1
ZW5s3XqrMmgNgzhkNc8WNYNEXR18z8PhVFXuUkivXnItnmuM05XT3zpkmdS18WTG6mT2ztV0hlXe
ZDEjB0RaURSPXRSQN+7WkgISz0vl2Ldjr9Zjz8S00BTTSTrywsV2HKbrGuNYHsJvJeK5jbRNaPZH
N+dT7aJCLdNUlphQ1G7wajDGFjCp6jgw7IA6vNjqZnkTILdh4+wWWRVtM8vUSdFWr05lboQebrwM
9KX3+MiKXP7pKxzK8bQTbYDTE689vwUHl5u4a19Hx5ZMDo2w2wErLDWnXOVOipvZsFdNKuwFzo4j
WfXfyhcvtBQZPELzoY3UBl2KvRteKRmr2bNcT0vMVSu0kyV4Ja5pCc5nNGLj1uk7IuxS2QGnsDKv
oqJa7nznktqktjpGt/M0eYh0v0csHDZa5PMe2m/UWbukl++T1NkFqTQ6WrCBufIawhTBgQlaWe/Y
9sF3xcWv1FBYCbDzRaoZywkL73zTCZSA4SVJO31peQWWCJOHWUb7SU8YT1Cearm1ze3qYmr91m3y
LU31UxU2N4UHDZcm1qNe2iD+RbYa3GYxCfHUcSkRh3nQC7mmsNmRTnuP5rMvVXFmjrQNyvAB0ype
WsUwE3BmLFIsx6N3ybtkX5owbFGanuwscBZ+Td0YhBBWk4ONxjFORehSrnYHH9RDA7hmxsSKrq56
6kW5HQNjrdfmtRDjc9mWH4kcj3qtV+us604+1rEhscy10dgvlZevcY8SGRCP1LdRsDd94wGAbpj/
qK9Mz56SRuwyi1qa2LPt6LvpxookfuSmbjfg5BFWXPhat8PUUKf8TzdZoOQaIRkIlZCOfvMMcxFj
KifXAhzDjY27QHPxzKdQR9NsTNDpW3Metcb6akq0JcfkwZvm74QTja8le/6cnPtZN4PPsQswHFhc
m6WbQVuKpDtURnjWnGReA1TeZbM9rsVXaTIK4B7C26KcYmtX+sGNIDI8w3jQc1IK5k3KNERdX7xX
DEUXxdjf6HGBz8TObvDwP5uOyzi7kVuSZvqF8tCe+mBTSjtdUV9+WZw24BFhiqjbT2v8cNY+KYZ0
nzcGJv6g7Z5jUsaJT5i/lBaLNdLR2o1M8vyO6sJVahePY7WcfMZXnsHGdNPetF50Tlyxmmr/UYzW
tfPKHjOk/Zm5YzUrsDdlw7Cwrl7KyXuKqk5fjJW/iNz2ObVwRjUNYCCpHdIJ1sQaXBhtL/NSgZw0
pCzW4VuvjdgxLPXM+nlURxnyk+U+GulRSkpZdB3/sUyib0cD+K24sF3auLS0Hqg7LmSKPptaeR1Y
17bOifLQLdJW8qFe5hMFkNmMr66ub9OQIyXDlLlgjPRAZqqDJ9x9VlWw1Xp7uE+07IH//irwiRVO
tO5iTAQcbb6aQirk/kW27qGdGMRBtu+FpU7/MfsbRneTasNH0mqHMQR8LfIPzRfaqm6taxEOfGHl
ivitZgmcu8KNZEM52/u6d+lkYliKxnkvE8wP9TB+F2UBf2Fxv1Z+/GC1AfJWFD7C/p6D1vljTc4H
6+IeSRt5TcGSJMWp0QLD0ZWrhIM+7t9VxWBFb+g9ZMWiijnNH0srGSjyUjMWUmZyb6TTR6DMY5bi
6DUzVqyYr7RmH56mHU3TW5oieWYjzqbz5HuGkj07yp9qnbSVKRePCT3IhHHImybqrx4D5lBeHbs+
CH+4aHDUZUeytxhhvNncLMaNOWg9EiDhKHpGzkGlxKOhmUTlx5tROqfMcj9l1z5bTu+uRst60+Ba
NFRarmV1G+JkqfvppXbaVT1g+Bo18BVHb7Cg9IhA6FlR2qzD+Xgc+OW9yHahnDnAJAO6qat726LP
yAvzUMaSgZQ0P2IhML5Glr3qJP6FtIY8RzBg4gORH2K8yullYxumEup9UaYl2rl2h81nbYK7gLAf
2rLMV43oMW42zlkf3QVE6Utf1fh76amaonlBKH/xh+hmNHOiUV1uBMttVyQE4p2tz258y8ati8Py
FBsXTDIBJ4KKa4NzKrRp5+BXxJR60+g97IZgQg2qgVTfDK9OMz50SXTnqmid+Oa+LbtPP+/OVc6W
3AkDsXJ30qKOcEWpb4aEMZBK9kIrXtVkXKWyv2vTeECtefchuQYH5Q124KPSgooeJjCBYPDZ0aV9
N7F3zBBUGW+VFxGqm4i0Al8f9poZpwsvZ4roaoj8Ya1h58KoW3Ffth5vWwRm2Rpck04NXpuSElV7
AXh8D+lIXse2QEEgIEMuIOFSTvDgkUezWpoeO38kJi6iiI5UdpuaG6Kp3XMpimNGssSaAUyLyaMk
Zqb06Zqb5jxJ+6A75fMYAcCAMwCFp/t0ioiNsV5NRRNqNJyPefycSHqPKGlekblfzXGiVM8fdcs4
54E4d47xoUDWDWTAda2ybSMGhmTRneXTvYXg3UPkHbp8egQS+tONxaqGDGlC70MvxLEN232RI2T2
+r6d8Kk0OmHtGs+FyNlokbtc6ookkYXIUoZ5uXcrovbBCuRp0OOrHrZPjMg3Vqy/522+kQTcrJtg
+kz1dOe2dD9OQkCGY8RnP8nXetPcC6Vt/KIn4KD+NgRm9MgXJM9X2R+DyzRykDqM0sZTKHZT6zxK
gkScXixNQ9sFnX3ASrLhu7zSk+LdRdbKDHRAt8TXWBKTNRo5u4Jc51EQhNWwyRibLgt22vwjMgvS
SpLirbQarENxyTFQZcjhavoqBv1BwxHW8Bp3jC1mpMg5Z200rkzcw3oi5O2UeA9Nmz7FkYf3JCyv
WovilVBGhE15rSSUoq++XMs6p8SCpAANPFnTduqKG5BkgoYEMzmoFztKQ7J6kr0jo25Zlmm60tto
7yfRwJe2DA9DXTDbaNvH1nae3QwVK6HEb3UfG7YIU+Y86Re1+dYtufTMsn/w45p95LX+QpVr8YjJ
Jf/ZEqMMffkAU1GFPOBtBLEc1EgrAv/xws1jCrfkUAViHRU2oHmkAfc7d22UfcgKdAYd8aoFIZZG
C+wqLEO0g7JBYx2SJcsiyoMFy3kg+odIpoQKWqNNXadVt23RVwqjhNKMQHYn5t192T6AoN4IDYCs
yYInPcJRjIruDB4IDcptGqRyRSWPFJ3BjLmTEiAt2LHqAaB/GDYjYj6pWtYegOW+x1AW98R6JFN+
dC3zUe8BjVqv/uoq3D2DOhtO/2LkzaON80tUYskw9Fw4+qtox13k6lsZGphBjBeNpYemLM6uMZyS
3MYLJT/7KY2OWZ+GPOzaU2u2uHx7PHjTvdDUTsrW5B0DgMWj8t3YgplE8zAwYVMJidmCZtLNXgMf
yLOMsrcUKH+hhPdSZ+Yh57CjB+AjtrNnO4b+80KOXc+wHoELj4nN6hK7Lxl1yjDeVkTvWdjjvE5l
x8EX1doDcSWUYTXq0Umx5WXpCfpEIy6PeNm2SQGq2fviUfeGS6/5z6J337y+jDd93O1dRlh2qrbK
SV6YC3JRZIplMcXF8tIvEfLpThUGUz8/tqaP5IA9oEkUES85FXxkEAYkVQ/ykm3dTD6Iga1cvm0t
Rjnum9H4aPrw1oqZXNWF3fAF5OtgojJ3VXAFmtgRg7HrgEr6Pr9hGw0cpTvpy9RGQ5DkiIpJfXaW
vvf8cZX1xtNUNSfXpYK3s2wCMvC/PJ8s+AJ7nu4q1vIm974jL+Ywo0U+tahpfOedsTOmvJ/pr7Pe
yCs56ZDS8ZYgXgxB4wPuKf5ruiq6jBdfjm/jPES0ske2S8dLoZXbmCl6ZmAYH/lqADhS4bQ6XLwN
gWvOv7eq+dZHcEk8u1rrHeid17xdm3wKCSbRMEJF3gx7CHUesFwtAmYByxQFJY2sC7FFjxRzT72l
f+ja3LV1NutqkuQpzaAfupEjObnHJX7uSD061S2BD4Okg0c+GlCF3ZNt59+ek72XNsEKJmmzw+Re
Kcq9tTcW57IHkNLcceU7eMm7xvjAkXmOGwrwTpVk+ww+/z5hcF/1twOLXFEYIG2lAzxaeh9DGUCi
JA6NezIg2nlvgZ3vC/p2pcVnZ/Bvw8HbSKV/+E18p890ce+t1DRProUBQlaa95mQ68n2biYIb41T
Y8r1EwrYzrSH956oBH1Mjl3kv7mpB/rS3RUygSgqi2bVJv3ZtkkjqOfBLuMDPCXxTsM5w4j5PJoh
VJhTX1OkZKzD4bFswsdsqs3bLJ2ZzEGvTvFU3mpJXm185n4eFsHzaLh3VNnch5y0ecqATeomjVaA
0WEMXjEsFvvOLLuFQa3wWCpxHsKMIbNqbzNcf5wa01MTxWJl2HCzqRJ/pA37qA1ffjRuskw85EXM
gdf1R4+zv06iflUbaKkeu1MZNi6DgigFA5WXmqjsId7h77eVUqugiddeRnIH+6UYmFBlJybpV/N9
E5irkMgJ39H2jYGdHhXkKFP7KJxXPP2EnRQW7oNkW5s5Gf31mxNOF0vKXTjGt2MmTkiBmyj70lXO
dHS48G24r6JuYxTJnc8YOrPCg+GG+67H6zfRKtFJWEcsS7cDY4iVRvjghinng93LBwt1y4u199T0
mau59mUKx6vbYFlupZec6ph5aZtiC4a3KwPr2siJRLVOU0s2yL8nXtPeZSmfXGchoDtGf+cVCG62
qNR9Je1kM/aE28jqprezbYFDnONivNHYr7ToaoqAoFtWLl6ldImkwnzSBGTzzEMz2sF60oGn2mFa
hhYuENyi10iX1y7wr4UjlpKUtbwqvnWmDosq0Z/7LiZLkVjBUqi7Chd0R44iR2B0kbS3C1brPuoa
JyeNz4xz7iI7OnXstmYCZR7Hilcz4dJkw+OmHspT2OGlHjyC2+Rw6zt8d1A9F4Cw29bvTwX7eSOL
rVIT55xpal9uZcCYkjg72SeG4ncECd3kDe5gerEiw7DJlKMGkSu1ZGeGnHqOZ++zRiy9KCSdRkyc
iaAhWrpNmvLJcdmhrVkeXlTnPHihvoCJugZZy46M/sJfsh0V9OBUWsRrsrAEhSfmrDSYyGBnYaYR
xGLDertlDzec+DorZtxyaxq8WLeuN5RCqAH0ZX155ia8syN9q01xASGZXnt/Mlc1FQucBvvEzKUf
k3EY2HjqSKgskTxLvwOLwpVgeA8aawKwqpNLwJ2Pscq7q2R9iSNREIXYv/JEPo5Rs7P7+ma+74ep
fVZJ+5BxtFR189QFzCrbcQzXkAkYaxzjWSOga4l+wyK1pPZ3bsmLtl3APbDGGH3Z9yUzBTXsmX0O
PFr4nygwt5b0kTrNT88Sj4SLXnQNsMwcd2yGeLPy+sCRtKXd3XpD/tDwhLZG917H3Vqk7hNJOK/5
rAKaSXzs61mSTXvCGMiZEzT+ylK3kF9fZE7yu0YAzroc3xIz2MdV8hL6xbfUprfSwaDo8NyvXD35
kHNR02Rw/VrlsXYnBMf2fA/JKJtHlGm2jkNxk8juyNv6pDFmCgyBj8czCPuYD5UY5115a4XOk1k4
G1xGh9AuN7mpr0d3OjI0xGyWbHwo34mor9RGwouMeJPF08aovJGgzwiR2iOTzlxPsn8aEkzWdbtl
Tdqld5ybohnAxLyqRuAgAxExoacWxkxunjQ4umWVT2vQhbtROHuk6bdeQZGE4XYmNmgBGaH3HxlR
Zmpy7ytHZyokCKBr5SWwjQfZuadRuSjr+pMYqj+T27OtbnyDKN/0jnlUbb+LEMYChzmsSqqDnw8v
Fu5YI+Bag2FHIqquWhOe4KDS1QCnGxggtJm4GAiYoyT9CG37PMbhWsMbOLX6adaPElFd4dH3fp8x
22R9j9/yZcBVSsyXF59YdQ6iU56GRJxQCYsl2ZLfaRifFfUVtcArDRtfl3PqEh4axms/TY4I/gg+
5OQO/fDHGO2L4VdkPlj2Pfa3qzAyarh8V5vlIUn6+wnTybJN7QEaLb1LVbUvBZAqETMnLzTgYF1Y
6ISBPS/n05ny+7zobkFUaTLGat+BUhOyJxZOGOMG8zVjkabpF5EQxOH55VflaZexE/d+QyxwZDD9
q7DCTF5K5AZBQmn10Fpia5EgQZTYxjPn40UYxjoWaARNSGACIQsW6Se4DYCR205SVXj2Mul9Ak7x
mknCoMkkWFoJUYNBHJ49J/A3msxfkMiO2DnPISPCgZWWEIPQgCHVmhQxHDMs4zpPzPxK5Oshgkez
Aqw6dUicaO75ZKNnNhTxsOP79AypNK6YHX6MlXeua+86mfSwdoNDx4o2riRlqGCVIQ5dNUGidkEF
5W5Y5H5U8sJe2vspiKlMowj0Eo9GT9YfAz/zYrvlq8FEghg4ioMGC4sCyoyT8qmyfNoMQ0ECh5dQ
D5j8TslL7hRvWRvgjmTuEXV7JTr+/Dx850N5z53x3c8iJofmOc57ulocFOTW44hoPtOJbljUFzWB
wBUM1wtPPBuTbwMnMbMf9U9TkLJo67G/IiPUW5FHuSmqBmvLRBsVyMhBl83v8R3QEqXZn06wzXCc
WzIeHh8bvv00dLGxaRMbP7xffI0lfG6dRivRhzDv3sEw/QM5v6Ak/onp4NmxSMaaGCGYtTrGYbYU
GEn2wu5uRBB2zK4QUnzHtdeEmmJKtx7yCR5JaBdjihmt+teq957rPEJ6QSBShI0o5GRfY7uwH4id
sPoTW0I4/3L85j5oSC2ia1fq7i7UdeKiMNjkbN4Z1d4hVvCmL7s/tgeQyTFD0mM/ewLU8BBDT/tN
9GbTcawICBhvijQOFjpSMMmuoL0cQakWrAed7Ok0onQYMyIZy1LC/ITtSlnutBgqS7sdhfwIdfES
Z167cib/I4MoxG9+69ZqbQkcNsjovsaD7ZE8GFSo1NHajtgenxdcG/pbF1tbjwwuM3KqtfQILEsC
/wYdaF0X+gvBUHuH4OEiZ8tghvmu6zyWcbT7viaP0cHWPY7UAFpg7hv2aVqDXLUjwaOR7ayJtUKP
EoABzVszFDhmNck/VGSq0PyFejsu2yE6GDa1um6y0bZzvo0QIzeQeYRU2/TV/Bp2mW7gqinuXEM7
pRn3rCDByW0vrBtdtlFBDlUCByrda0EWVENe0xzYXTYMSXLVEPNZ7Wu086gifMT0VkYSHHlW93HD
6qoYAWRh6xqXCSKhO+pvOibMpWeO0UIL63ilB9HNRMI2OTiUbENytFWSLwOEH6tAXG8rj1hd9ykb
820p/GeyFb/bUdsMcXNXZN2D0VgHvFBPBJ69JwZdXAqxlaYO50iJK8/n7gHzuA3aoIaSqwDErbMg
wFcWdrssvfGxAlmog5n56s6BNVAkhLOzmigM2WT7vlM7ha0fLoTpWFi/Rl52L4kRyaR142I4Wygs
Dpo+3pDDcK9a5S7j1L4TkdwG3rSPU/MB4GmOnBIfLNx4i0Jq5CGH+60bbrLc3Fr9sFYhZp2KjV+m
smhb43cliS+vve7SZwaJF9LeJWV6aQym9EZpvg1JecdatG/k1XpJO7ZLKgsJmOFv7MfPVSWv0CN7
doiuPXTTfFLcSppFkEIxXAszefBsY93WboNs3dxqjXP1LUzSHmZLs+pYIBtGj04R3VKuovpW3nOB
crzCHgtBOTwYMQg52qRvqRJ8D212pJQ2erkMZ7jKK5pT1pbPDttaqTAAuDnEM/FtDj68v+2fPc3b
NG75MUmLfgkcuxMbu572PbM8OY6bqHAPvVWuItNf0puufTUWS3dK6YbM8d2oucNBANbJbA7y2UnM
ganeWLLMBtdencitjehxsT4PnUal4X8VWveZD+5LAwi2rJ16Q8bsH1vkh9pL12aoCo7R4UtFPTZ6
jNrMLI+QXjdS2Dd6Gn3DKx1VnlxETTygapwFFs0d3p4CapWNLPgZD2ObrcLcwEMazL7OFb3Zk27R
QEU5XrdEfIRl99qH0TqvQdSjbM2Ubkfib9WSv8wezFyKObqabfJtvAd05uSfdqPyr+OcowXbCaBN
5y4nUP1qGN7CgClfM9mXYOSrQl3/SXtPDjMO2iyONyr3QKzHfMGisos2N8WaP/MyhVxhD3hOi/Rs
YJ5YhA3tYmhWlAJe+EcQMQiyaLJkjnyPSd4FVMdsb7l3evYEOfoXrrVFY6ljhg6ZcyKZUCEOGlCk
kiVEE+W61mu4MhSx0djY/Xbrd+MpjuItARBiocfuJdTooNyp5Drj6dcmZwduf9cn2Us2hnjk8c8v
a9fZqDE4xKmerPg/qLCteo9m5D7IZ9TCIUksbvMtV2PKeT6YXP5szyy03ch5rki9C4Pq4ATtuteS
NYtW91OAI9pClR4K970Nwpt0arsNiw9vbA3cxiDXi+b/aaiIpksJgZDsYoaHy26MMnhPSj9e1JBr
YWdfhmbgWrNhOSP9sR3a1zw0N1DJ4JlCXwwGeAaW33eqxmajBRGfi9q5tR1vjLR60/p01Vuk3gPZ
rxgkA5IyiWWT1Loe1csYt+R3u8ZD0VBPt9afJLe+yW65ZwROmKVnlCgZuP5TwdyUpJFd5ppEIPcP
ZpIQ7+Q8q7jCsZBxnJMJcvCnAZzDi+QmScBsGaWaSycluSrwCc+wTpNQD0GgA8aYLq5dhmcLVLd9
HoUP0vP3piWuY8a3UBbpRTbh/dAOLIPBkioy7SEU5PhnKRUqI4ckvDc7TKhxNDHZGz6JqdLoGvNy
yUwbdgBHQVqbb7OhuvXdebLbr+1AfcIAs6yAHNuy9p9rckYGvZ2Dk/udxOpB8iUzLKpg5Bb4k0I/
T371Wku4q0DX37KMRqGZB//SuCjl71SAacFzje/KdxlbjrwVCdUcvrCPyrafyWonRrgOnKXrVS9M
pdF/HbxsdZY+IU64HDDDvSyxC7J2Bx9Mmd2nYCRMqUBwacd1phDruGDIJrwYL2qiupVB1OLG51l3
e144vkHmvNDSzClWHvf2sm4j6zA28QOsxVNk10ckEfprd7yg6NxSCIS4ZcvbGvwZuMd5TxMSH6uO
NPBAP9a1/2kj7u2ykmwT3RxQmdH9gf8HvnkVmY2yX0Udl2vh2u9JWKKZxXjitREMeYoIpvF9UF6U
VsMyqLeB9YSQ5JC5z37XEGLi6i+c+is/rz+zenTXukKFTpgkEGZyxRzGInKDZgsCdg6bjL4I+gX/
0cAeKq0/NoPtfXaO+xq5zPrdAedMVWlE7hmUmhNVavmS6+Et9SLz/d6+SyUFch8k91nt/wczefFM
1viKcNzNUTRJ0L+OLpAm0wcWgJDg25UbQpyf+rZ8zEvnpidL39SH91qf4C+o3YAFPxuHV6M0+5hl
GQaz+tp08Udnw+2QutkQIEQzJc0Wthy5P4rSgzQyiqYmOlTdTD5hP+CCpmnXEbaSyzimnxUu8L9v
8PllB5r4sWPNK7FK9uCmO5fvhvMH4/+i5lIPpqe///zfNvf82KSUNIneWvM3uuvw7PfdU4k1/u8/
+rfdSeLH7iSc+TJFoZmXD4GAr+UmPIE+HZir7mDM/7EK6rc3aN53819rdMos9vrAYX+wOdFkerlx
Ywmb6EzCQumq/v6X/LKjS/xYrdaqiUjeKcZmFH+x/7VXuyqR/1g09n/vsbTceaHWf73+SNbd1PCg
bSEYtg71dpLABZgbyeYRYlqg7//xi4xfdkG5PzYp0a1Zo87a1637GN5Oq3pRf/u39av2OG5Yv7Iz
mtX/691yf6xOi6LRJkKH/I6Si1zYbPzg4gj2f//hxi+ftzv/8/96vxqwr5JoJW3rvYF94q1gQeNm
1mMNuaKaAqpwtu5GbQk0Ff965377jObn4r9+Z1pZDVMplr40GxwPW1D1+XlGmF7S8WUv0wE7kr/l
SJvXVT/84w/95Zvpzv/8v35pE/ltFfZetMtfEE2CrdqQSrEUj3a1HpbGslhpRC/845T57Xf9OAWs
XnGzh0OAFnN2o3eSsf7+R/z2xv04AVruzqDKeOMCRSBXcNG9i0O0f6U918RBmHd//y2/vfofR4DX
haleD2yJNnPnkOXxdiKg/u8/+rc/4Oc3nyhCghcKuD7XuxRV8ZqjB4fOZQib18p7gUn7xyfw22Hp
/DgHcOLHDpB5sE2f+vX/Ls6NqSOP/7sLDILs73+Q9X8vgrWcH6cAFlfu97AlVHYqADSj6MOJho8g
H9XGKx1z2U3ZexOrHgIHRajIqPqsOnFgzYYVgj4MmJsQy9q5zE8b4qCJr1undpLiT2aEL2X/YhPt
wTBZX3fSeJ8Dee/ISZ0LdgKWrR68FBiPRGuEMtf4x8f027tn/3iAE3PMA3OOypV7ltC9RZsUF9WC
vP3/rFxHIP/7u/fLRWD/eJ6rIrddI8CfWhfuNVPMZArxYIze5u8//pcH2flxctr6YMtCcbYZpcES
reYYxcU/drX+9g45P87NzEWZqRvWg0IYugfspofiBJCxxC3Qn6P1/3PZtOX8OCvJHJDGVHJsBY/t
utpbOyhJ8vdIkll6C6aEmH63f3+3fv2TfpyQQ5pUrAfHWlj+QcXbGDtvRevxbvGZcw6v/vFb5kfo
/1ih6Px4tKqM/KZh5LfET2RkgNcv54O/WTQeWyD1Rbz510rr3z79Hw9XIAcmScm8CZRtCYth4Ovv
/7+/Ic6PQxJ6QKTMz8IdURLVXm5w2LGXYw1Ct85WJUtG/nFB//ZX/DgxHSPVZIeQvBPOLih3dfby
98/BNH/5yfaPE3JkIDMnyrBoKrfu5iREMXiMhKMSYSLsTkQF7AoWvAwWq24IoosnuS3LYBcI0vpr
7NPkydyCvecIcMRm9iWSe8wkrN1mRbpJzXbbpeMqSCtQMTb6xNHW0oPhOGY2IFievLdAvywv2mqS
hlOf4gtJ1vmiauVn5wdMQTOW6xBsCHXunYwe+0Vsj+twqm4Tq9r2YlyVFXH+E+OlhaUBVPdsFfkf
zs5jyVUl2rZfRATedCUkoZLK++oQ2+K95+vfoO5r1OEW4sbu7EbFOSAgc2XmWmuOKZnF61g1PwxA
1rLUn5oULVpA6z2V1nEbRtFBEIyzZrYPURQgvolPopreU07ZC96UzJ3ajUtS9mX1JtBImJsqbG7j
TVLA2VohB0K/a8HTRf29KVClLbz6Pk+a975QqDl4LnxKg/cylCRNalkFmx/dRRkHtDZU4DLWaCqg
19Edh533FpkmmHED1SLZ78fSbO5UmnhlUXkS+vwaZ6AdIvCdnzfAOUTrQ7UajFgzGLVD/Oszn0Rb
kid7W4EG6FDMnjiC7sVJq6AOZ+pioMlKfrASIp8pZfFX0AJ+ky0NiY03prYmR6T61F9tUtFAU4Ot
L/3AHtSRLjdVwqORrhvUJLdtLYNw7xGn1sotUr0TjYCnDoO4ojBuOyjxLdBaJUp3eVKiugtOcW29
a3r7LtTuqzQ0P6pWAGcQkmWOo5qdeCDeVlZ7n1bjRxkZ14FXOErZnljRztWYPLt0xdd1yPwxq2hX
mlRcmyR702rjplHR14EjRX6U3kHOpLUy+mPkxd8WS/QBmaCMqwZNgh+RPsFINPeXV6ItqyVk6wN4
pLr0qM343lsUhhFiCAonWdLn9tg3u2rsJnRg865pZmj7mbhXk/HZioPfsPuor5N0CsL7GPkoasmH
pDCfO6E4kv5xoSzWiHAwEulEg2Tb2JgQ90Ma/wOBLAINTtsQUO5Z8IXbRCCT0UFUv0Lv/haamD/h
shLS/DHS2uupwl7WkgdJ8t5CpUcgrvHvZsBHbY+YIthx9pvUe9l7VtSO72dXRozHMY0ZOPz4reXI
UfaPG1h1tquRfXJ+NHb6joi5Ax9NuPZpIfjHVX+2LNd+NrKdwQPY1aVbXa2vM4gpoRmsrWNLgW22
NEe6VUcjriFOv5f/yi/FFhb5drzq7HGn7NId7c725Ri6dARUZ4uzkljYjxWF75TqjnVm7x69c21s
pENnI8m5F2zl/fKdlh5p+vuXw4vUiL3ZBTySPDmAtmdaSnaXrywv7cFmC1lWk3oNxTZ00oTMexbW
Z7p7QiiL1U5C/75Re+Upy7w71TIoBlC8kdsC4Svg4Dx7lIv60LqSQ0rMFjNqWm72MIzhywCD0ks5
UKoV7f552v5RO5qyAbyfL//spRcyWxbFIpBLHXaNIzYPZfaa9b//6brKbFGU6KeMs6L1HUkGYppa
dDl5K1mPhZ+szOYUbNGYzvOaS7fbPv4TkzW//JsXvqAym0+eLpOb6zKUNr10i+vgfRJq5ywbV+bT
0uVn0ylnWxAUVuPTrhZe56V0zIXWkc185bS5lIFQpvt+Gdu5HuiKWqNVjumiPaq74F7YxhQvaNID
7vdSHzpHOcofwCxXtlSLd5zNplEOC780kxATch3dzUa7dQ9sQ/fCNnWk+5qt7y4/qMkmc/7tA822
vF7DildpvudMRXglplDXHkzfty9ffWnfrsw2uqkBUb8ni+MwY/fBKdrpx+pN3wDpOHj2uBKBpq/9
zbZdmYWJmK5qlI8QNtvasoUUyW2HCE6/VaGQXH6OpXE2m9KVKPW5MWKHkqfetqfPv/Cf4+jn5YtP
8/ebny/P5rVgurGlqm7gYH13jap3n/oKvBpD/e0NdEt5sfUBkRGtQvdw+YbS9GK+u+NsulsyhYNK
IjHA8VygY9Y/y334UkXeMy17L2MPRkwAG7wvwfX0tA+jC1m79TTxv7v1LCDEiqCy7ao9GtqBecaJ
fBwS6QQj7r1JBRireQmjiw7BWNXfxqaUdp0aOpz5+W9hgNhqgbI6R8Dqdnd1Ja2EP2l68O9+1SyO
pFEqCalfeQxT7wEw7tvk0V7/REy7D+7aq8bmLH2MmXnK2jxfGFGfS96XyBLXOajfZBTIARlv43nP
/t22tsa1tK3O7Oq2wuqp9jOl8N3DzUKKVoRJl4ogWiQtfq+y6D3r421e5ejs6zd6ax+VTLHNQTk2
gfJYBlDLpGpPofg5UqgPg+d887QUP6vCRHci3Q9qzq45AsLUmuZeA7+A0ATgBCZYf8bSOpB5wGdH
CcJNVSkmLTO0BCSpfmyU+pfWiE+NHz9NNqRJ4LOvNWG4ShUaPtq+4c6MJWLqLhE/FDl0iB0gMCJL
RaKg/siFHlZPcPbV5OdUPWpc9VRL/lnA1AQ7s52RV++KKhpIsIWzZLbXdCmvBMmlMPY5kb58LUjt
epxiYkPOqT4m98k22qYveKpvUOfb8trcWJqWs1isAiXtOPT6Dj3l2R+gfIw6sQy3rVZSkabAth0K
YIFJta+olasQx/Ry+NcBKTM1vjyiAXNn6KkwkuciJaEUzV0BfVOJ9DsX9IUXmveGhuY76yjq/vG1
dmf13mEYLQxx49+W7K/UeBZ2IvIslrspDYGKxm4yqbqbogpejcraXQ57S1NuFsTDmJJnDMzRoThy
UOhBGJQQJpa6uXz5z2z9N/NMmsXxBBEzdJI+cqqyHLB2K64C03QC0hEAWG+xBnktPLR1jQJHVhZO
1FJ/+Y03OTNUgMRjAbsFV34QQ+0jxgW7F9UHza1ABevpNQ4n9Q7LqRuZ9MRebfTbUqU5hspyAPRg
fA4QgZDUvw/c5LerABcPWtY+xaLSOkIw0PxwPwruHn+8lI4ZfIQAyltSnEOTVkbavnxv76qoq/zQ
/6i6CgbWQGrBau7FybmWmnI1as+aUB5Tz3wKKvMc0FyV5e57W9evhjYqdq9Wrxk1Y0mx8FhEexIr
IL8CMfjVd9bKBFlY56XZB8xwTCCbEnuOlaOif43okvJlDpjWy+UvKC0MPnH2BfNMVwY9r0LHfG73
ZHQcfwsaYYdjNf325M7WE4ALY1GcrcAROPiSLmFONlp9EmDpFwb+apy4V55kYUETZ8usm/dNOmjm
tKD9z/4xOpAD7DrkkDS/YxtBOhigzj69Vht6167itYrg0iucraSJpwuC2Rie02F4IIcfEm0NK880
feZv5pc4vcsvEUrHzKtVIurj6gEPon1yaPb9TtvWh2olzC/99unvX28AKyprNQ7/vobjWgWZcq3y
+zlEv/ntnxuPL5dOA3DapSJ6eMG1u74wFZTltAYbmDXgC1qhMHer8RCCEJR9c+WFLYwxaTYGCtfQ
aQlD+KH4J1GAzof4bRCElT3T0tVnH7pTECADeggd18Pgk04bFf2llTYrI3iact+9sNnHTlugS3Kp
UY2TAuUYIEQDEOh39O+pAGsE/9o12CrQ/RnS5BTbl4fYwgD4jAtfvpKY9r48igSYUNTe4bWf9WQt
a/V5ZPzugWaLe2yqQ2xYCV8jwVwd16HRHJ90s7+BJYkv3oDiY3gda3qYehWarU9ItzOYpHoR35u9
eMtk/jEm+XsYx9ddZJzSvjyIcrBvEVIIWGRGcumomgs2EWoC0iKShlBGT6lkkoxkrUAJhEEzhnmR
B7NWgeMly+LBG6CEXH55CyHnc+/05eUBUXD7iq4YJ9CHX2wn4QXUT1ZJjhdhrT3S9qakwuHyvT7H
8DdvU5y9TexHo7zzyIUM9zQ0tba6ba5pQL9xj8Ndf0UPpHWYClD6Tfu+cseFzZk42x+5QxCmUtr5
DlTdnbqNbfdYX6Hb2Xv7tbO4tDCnxNnmJyUhFVRNO3XR9PZoxzZOOZNa5IG3yVPuprYD4S6sV0r2
C8NdnK2nMXYSYgckgzlGUlr+W0f/tImTrdk6KpRYn9Em7zl6H+0GGroy48/lz/D9T5at2brpxQL+
TzlbZLVAfyVUe0kKVyb/9+NXtmbhEpgU/qluGzhlkZ5Mv9uGPgIKwHS1cs7zP+gWLz/CwmECQcJ/
l5nUYpPRG1NZ/sU80PTvWFvlINx/1q/34UrwX3qaefzEw4RePm4C52hrlE9Tk35dHnSkmLnr4qq3
kuxcSFjJ1vSlvkx7LypTN1MCAnXKLtOwvMcilnKMdAJz77d+ib8kwG7drHZ43BxUMfwI1fasSpBm
KyxO1YFm9q7Ac8wQH1de8PcbBdmaBQc9KRWvzwnjiGjPqTieCi/d49N2p7O2pkr+FBjFuafpCnLF
Ss19GiT/Ox7J1iw6wAfPuryyIAO7WCfmGqZcxhauNR4MODfIvy8/2dLon8UHz+iGJMgYon5fHFsf
PZdvQGi5fPHFcTkLB0UlqgbGgMKhfdOv8Gd0lAfhurNlmzTnaW1cKtNH+OZNmbPYUFsmSS0d/nMH
84VWdMvCZ6mYVsHbSk5udcwpdxDPHlzVf0K9ENtdK9tplZ2BEoh2UFR3BZZZFAnx/gYe691jvOVO
UsnwjAL9XXXxl078kbqqBw+yEJtjg3fFBhAL5uEw47dNrTshTOKrRknBwJrKddalAroyWCsrb3Jh
AJqzKDVQLa1BdDEacP3caZrO1aHQhvXobouMZvBUMB9B3Hto8POGFEfhXL7zwgAxZzFMM8xaGjo1
cAbsYKrkPfnHwpVszoJWpvW6lU/UM8WEtGZVCvYrTUtrrPyDHsBXYwIDggOuy8EJDbQ+bEtoNIby
EU0aPJTlayv/0iPOAhtmKW2pZOxqWxy8Nvm7cgJLiMPYVrtqb1RHPgl3azW06dm+G6rTT/ga2nDD
bI1S521qZHzSRxMohW+8eeW/PsssUCXW0MCRmAKVnZ7F7XiWNtk2OAgf41bZRjZ2OfblcbGws5DN
WXxS8Lem44u0K25n7bbJYcxq2pWu05cdBHc1zrZ5jHG7YBQOJOFi1+nJiyFgyKP4SFE9uCOS9rDy
W6Z7fvdaZ1FMwywgVDXNd3L4k8M2P+Z0qCg3WbWT30S7PDQrk2Hp883iGR0BqGdU3m5mImtGK4aj
yMZL3ovqdeVJFmKZMYtlWpP1mNhxh/gs7Ue7vPX3yfZXY3vvuD3Ya202S0usMQsnVoq5JzjfwPF6
69i6WGKSKUjQ58F+UMYPWhKOraDv5SHfGg1uwzqxxo29dDP4CDJHpUTnmp5RQuQrAW5hDhqzMAPo
UJUTXCqcYFTOyAIf8DNaGanfb4FlYxZntBCSUeBzTDJkf+e27b7KkeEJ5srma+mXz6JH44s5HCbS
i4H0BIdziMWVV7JQU5Hn3fs0fpR6HrMD6Lbuwd/C11A2qt3YKi3wOHdcHnELQ9qYBQxUZljMyYwE
V0Zm7vbKjZvDxpVc/PX6+O7fbjLN2y9hb5SMXg6yaVTDKXA1k1M2cGk8itr8+fIdpnHyTQQwZhFA
asVGQEobOpoo/YTTcRUVwtQNH9wJlommU+vGleG09MJmMcCsBSlStWk45UhhxJ9ahefpsB8La2X/
u/Ao857+soMaoxRV5IBdwIKL3oTcjju+TWge6nRcG11Lt5mFgAgBq2qlOeM2T97MHK0NLL+jVoZH
E+AnuvmtVogHTfphtv6+taxd2z0LtKkJLSZ/GCaUOhkTMbi5/P0W3uq87R8sQaViNEXRGM0gWP29
ZQIt9d/EtfLYQhSYd/4rieBlRslGl+In5Y9jJL3QrLzyMpcuPosBVoeBlmvQk4BCeOM2UFYDGUzx
38vvZiHCzHv5q1xNrFGRSFLL/g94PVhZ9Cs/XFKWLj6b/7SEqWqD0MaptbSwaRumCOdRF/IU0iyF
Etp6q1yNY3DThkPFuUo5xYXxmLUj5gnlAf31UVU8a5uXxTC5AfJ/q/rPXBj3iYHZ4hDRBAf+L1bh
1vmmBI7M/a1GkrYZWKrDHifUUDJ/xJ1sbTwTdaoVxntTVT5Eyx2QsxVOgNK1CpUXy/Xv0zRnVxFY
+1YzftRZcZd3eAqEIWpbH5ZK06S/6U9/1HXrLGP7S3PLrZD5Kv4EBk4kTfizFsz7zgSAaWmAWQFV
lRtRTB9GOXFiF3+SbDggZz5nFviBwcQpUZHem1iFKoa/kd9Wf+pEQ64qZr8aXOlcdbyuEkywJBXZ
ftpw7BZ8WidBdG8wiVa3gli/BH74anrdL46w6Pry/k3AVM2WTKPfIi5+6IFdQDLBihDB6ETXQj5t
VDUaO0C/maHSgeSaMKusZ88zP4rahbcP66oZ3/qqxAFCf6XIeetViMDruN3JtfhTCtxj1opYHjMg
q9Z4MNV4Z3hAzwxv/J0CPmrE2vZ8cR/GGK53zfBYWcpTECTPWctdgY3mWy0U9oaBEDeyblI5yfZW
ocB91/0zxJGTkNQ/4iq8SqsSn4uwIX8KRJIaVbWyKi2Myrmeweia0Kqsjn2yhTtIotNBgopy5eKf
Z5dvFou5ioHTDEY+gsqYt6RHExPbg1B2t7mOF7gQFofchxlAztaWs/BnhZcpRDR6NNz6VfYgLga4
C4Fe/iXj56vFsAZEEX1n2fi2aqbNFneLU6d37tbFwcfACVhRpF9uE4NkL2Sc5wZc8Sgqo1q3MCUz
284efF6tb0l2lvnnSDSwgteHCfZ20LGg68L+JNehhrlf9Fd3E41GSDEiB9LtvNbE/Lor7MEQXgx3
gG1gBXehXuJwwCHg0AtuZ4cjROGsP6kleBsleRgq77dQx3dlaGyz5keKR13V9294p0FRCL3rSo5v
21ayB0/5qegGrJZu3OtCBNFIGLFdKX9qWvA7jWBZBVL505+6NsNIA9zBBc3Yu3YTNTj0sXabWtYv
Lyj/hCVAdHGgvJ80woNZySvB67Px8LvvOFv0dSnNOwOcitMn2mEwjWcXTS30IXNvpqF/pAt6ZyTA
AkAhJjLCuArmazWKgNeY27GmvAiTLw952MfRAEihas9NFL53GPOCCPG36N3eu2jY5Vl4EpDDNijq
KszaAfRZ+Gx1yS4ZtTOG5z/K0r8uBnCG8G0ES0X97kK6G9Rhg1EdQG5QFqHmA6yzEpBEwW1bRg9y
rj6LQ/V4eY1YWM3FaV39ssOK/dKjS0LlZKI8DXiZqJB6Ww02AmgQzrKXb7KUz5nXy7IRhxAstKbT
JWov29+7T3g978CK2GTGq5XbLEx+cfr7l2exJB28YxfT4RW9jgjSTWNt07OwTs9z/FUQUCMtLFoB
IkcFvAvnFD8CfS2hv7CJmSf0cwswv6wNU4m0t8FQAHW5cm1jB2ZrL221bbyL76dm093K55jW6G/G
/zy5Pxi5Krsm94vP+bH8jdOCjZmZv9U3wqE8QONSVvbvS+9ttufVIFgHlUK/Tw2Q0erzs0LEk7uV
osFnO8M3z6HL//3gqd5CzpiqBpjSKuZB1PbibnoYPFbzTWXnL8bf8S8Fc0wi70jQHMyVF7gw0PRZ
/DBFsakjoeGxCiJWlV75Y72//G3UhbGgz16ZhBFKRJUscHqRfiRVcCM6/Aw41UX5gu+TuO397HHo
q7skwjZC8e8b1PxyJdQbwMM/60J/0KP0XRzr04Dna4N1qmYhC3CTCKpI39uVkl4HiXpjQgrLkgD7
oDEv0eHHHq0gFSotQ5Q2Rd0c5Lh9Qh+Itx0djViVac9lpV8nhnUQZMygG9DY4FzxcsygcCk9TF6O
BQ+Cmj5D9rcDg8VkNI2VgbTwVuYaNRmbLRXkl+dE3Ke32j8N+ALfTG1cq+8vv/mlW0x//xI9jAqg
alTrDKb0XtefG/evp/7QrGhl8zAlYr4Zq3OFWuJi8GOptEEEQG6wlA+eC+Gva17jTu7nj1Gzdi7/
bE/67kazKCiaemm5qCMcvyjoGyz8iXAHsnWIs2u4FLsKV1qkk0d6/w96OuI3n4sPecXeUU38311Z
niyDEYHXa7TrFFO40jUKCTFpFWDDdz3unpfftzTNlu9+6BSdvrxwIFhmp7QsPQKN2FLPMgcJnz68
0nqQh2Qfpj7AX+mnWOk/6PM5lsqaTGBhzdNmYSOh27E1IX86oNA+vJw97dg9Z6Z043XpM/C6tY5z
eelGs7msqZmn5jmigWpIrsKq/N0olrwp8oZ/2vBci/IIQBqTOBzKs63Qmm9xGmSHfhz0gzFkxzRX
zoNcH1trvM9E6WglHf708QT3go7jdcYxq8pfota+RnoHs7sn8LXDvg5V+/I3Wojfc/Eb3PU2khIy
3GCW5OwDc7y0OV6+9EIMnWtnUmEcJDXtp+nmwZQXd161ppxZuvT0Ob4MLFgubYpNPJJcTl+j/h5o
K2ncpSH7GbS/XBnZE4bofcYqabdUxTHoOXn/Xyst7C+/l4U4MRfLqKoIpyrKBWDN6QakWpB/+OBx
I+sWi9Gu+Z1Y6cp2aUrYfDP/1FmgUIFgulmIK/vYGd7RC3ECBp7dbFAa37i6h04zLR+jxF9ZNBca
JeS5Wjp2tXQYujR0xCvFRz3oZDfqttqOJ9/2f5L2t9KD9RdBEPnqtRLfQkxXZzM9KFBCthrNqybW
sVZuqyxco3d0sW66/LWWhtpsJ+BCTAyrllYMCeml756AjK98naWpN4sdgx5AMVN8Wo+bAdMcCehE
cStLkn35hy9l8ucSHgyOQyo+pCNraPN2hPzLqQ6YiG/xzd0Byu5ftG1+CA+Xb7fwnuaqHmPqz7LA
gDglh1c8fgGnrbULL7youa6naDFhEJsWKJk3vLVBaCuBf0cWaOWXLwwhZbYt6PVB1UHssm6X/bPm
nTv1HJAuliE9Xn41C62esjI92JegUtZdobuYZtBMmFHKzDaBMzqAba+N+/FvdVSd6PHf2grlz2Te
l1uZADdItpC77SwT7edDm7ysPMTCkeKzxv7lymrFib/NeU39vj3r+qZ+9HbtRjloV952oAS1riZc
WFTnOp7ecsXGylm9O1M/R7241zL6rtxMhhjaF7fKUCC80+ptHNfXvQlogLwGtj2e+KT48l4Y8H9B
bd2ozVlppefLj780vGdhoKvVMJA8tqceXm39g6qvDL6lZ50FgVq2XDm0osjpi+5WH1InBPht+qKj
GsWdYkgrX2/h589lP02Ed6am8kpTMIF1+iK3K5vehckjz2oFox/FWHFxaBY9AUqzKW2MCBswdJDw
/fqVmyz9+unlfRl6Wt+6RjolFwQtP7QTts0qOOz805eVZ9NfxaYF52BejVLKByOEzD4Kxs9/u/Zs
4vdBg/s81nSOGP72zdMq/2YhIn6iDL68kMkoDJe2KHCaAZK6Y9XYukE7vvyjF/qHZXm2bR/rNhe0
khSxd5Pc5PveQfX+Rvv2do1IsfTzZ4u22muo0vGXdAboj3SOUS5mz4D/7+UHWLr8fK5WxRgW7Hsc
GZlhjS1DkGNFFaztCJYuP5uyVpHEAVD80PHFs6DAHNhlw8PlX77UOjGXdRi1q0EDyqjw4dTL6fuo
2Ii2H2ppiwJ302UbkArhlfuwtn1avOFs/mYVZoxqzsOkZ9yED/WT/4khiU/hS2NPxJPyeW2HsBAq
PneNXwatJWieqPvTKoh2G2tYWKy3OSVSGIuX395CmPjcCH25QTmIMaWfAgmKlVwLmflUJmtnmQWF
u/z5/r5cW8CGWYzLMmT1k7INKHknd1rSaT19svnV/2HxWzgdzNvCyVULoNmx6pEea7un15hDDmf1
HfhV8l5IBWCf2OnNeB3sdcxAVl7dUqLt87m/PB+uSwPGI7w7Q9Z/qmr1BGjhyZOwcRWLd9kwr12t
ynDzguziKlSW8LjIcUPxZHVC09/GoYTv8bS4dLI/km0SvL84nK2UgJeyy59///LrNKoNIR6OHGRu
Ocs7AAbo8d7Ij/VO3/tX2P1eHkBLG7XPU+GX+6hYZ4zFyH1wubbBtm/5zD8BoaiP2lV9sI44o7Rr
bKmFMDIXGPX4PppdEpHLzqMXdrXnNPWv6qpc2XQuXH4uL8LnQhOCnEdp/d7R3HjTqCgV/zFbN5cU
gaDtNQQMvuNJ8tYI0m05YvjiPw/F6+VPsTAN5poiJcz9no5ZqhbqcNIlaV/QmdkNUHOHbJ9IGb6x
3UkZgpVU1ffbMGneRO6zXOAnxvSulGIXj8YxphteLxrqZ9eJ+G+YL2neUB6Q6Ska2QgdXfav+1qy
x9Z9MJJqpd/o+wArzZvKA8uwMBunhpEOjype43SijsZd3P5b6RXOyX+3YZEWdapUhZFjujeIR7et
+G9aGMmaBvGXeRdgIhjKElcW0/psFcw9CM6XB9LCCgfz97/XjmhTVcZpqFJA196Iq45rU9vDy3Uj
XKU3GskIvInuVu629A1me6dWApRvmSSBtdIHMeyaVONN5MikHIW2/ktGVHXo4dkBlMaaNcFIXso+
Iq8EJxW/tWl/P4wY/wrWylZoIaJJlvzfp9f7Du/PGFxBB6T54B7o36LtE4qdtxuvwhd1Lzvtmqhh
YeMoWbONF8XzsLdg4TpCcqv0kFlDcW/29xBPTnX9SzTwJsAoNlrLcHwf4iRrthGL+iZvxmnUeNCm
gNCbmC/qxspk+n4zIc1bxyXOBRiPCFPu2qMGrym7oBSfL4+S7/Ny0rxlW8nEIcv0zHe0HNx+9JRK
9IoCz+k9O0BoBhlsf/lGC29o3qJd+9TidYNFwC0RxoyC9dLkhbxTM2NllVl6S7OQAL1I7vKCJ3GT
v6grNnG7kjxeWPIlcx4SEh8KBoIhR/+YdkG4Mu7gwXd7fOpu8XpciQ5Lv3/6+5fAI4dh3w8SKsxQ
kkGsFV2JuUW8cvGl0GPOgoHUhkVXtwgxJyb6PikRckGotPuBjSPuZ3b/J96tEwWXnmU21bs+F4qm
5luIvrwBVFdG6sqDyNOM+t+JZMmcTWy6xhNFC9Ff1na3k+wYnpREbjw7yM8TIreym7P7lryX9/lW
OAora/LS88ymd6vpWCSnsLd6Sb3O8uKAZYN9eV4sMDikeTM1DZrJECgjtQk5PEUlegLTt9Mse3cJ
vbC6Dwm1/8AdIQ+M2bXquy5kfywPc6GkpaW600NxixJ93JUWvP6IlN7lH7YwYefd1xl2RBBMp29o
ihs5CLZulWNvuIoN+P47znupy0HxKfNOgUfvthZV+yrJZBu0pryRLCxPLj/EwmFJmvdVl0Hqx/T3
/c82erSnBmXXxvxsw3vepwd/JfgsvaxZiIh8b8ADlQGiFIWdWee6DHbxWtJ2gbAgzXuscyE2K18G
wzGELk6donV0Exf7PFPBQ9EXUErCoQM7kqDrkfpgH2XdXqgp6BfYSaRh+FfBS3Inq/hyG/T8YRKA
h2Wa7TsRxarZ8x+X0snQw/vAqPE7H28TWfTtTkoplI35H6OWta3ag5CPvOxZ7YznIY5PSphRO1Hc
XevT0xW7+Skw6B+QEkh/sdRj/xG45yzFk6qMQyINYKIyL3/kIS04Y20dXGO4b1P6CSUpe8Aq51VI
4nqn0KfGotD9bnMdT2TTfYrr+KPWUdW0TWwcvQEFACOddqGwAlUp0RJ2TloJwWieRSujZmHnNG83
D8TElz1mpaOKqZ3KD3ETb/A73hjaypFiIZ7MsfGZLNVp24uciELltpSGJ3ww3i+P+IWSvGTMAiSO
525QJEiEm/SG7suufVbibQeY40WmAEZ/vt3VB1PHFvHIv65x1A7YysF4WFvIFrYUc5S8NDKClIEy
lV6HB9frrnVBs+vYOJmCfCyGuEJlIyorn2rhtDTvQ9c8z1c7c0QYW/4Ix7tc2GIku6stb1Mpz5ff
6MLcnkPlsefJSkEYuIWb3WWq8C5U3r5J1raOC3Vead5VLg2xLJcG74viGHVefSs5Oh9F39fXa5Kg
pTA4byzP+5JOZ1Ei2j62NgjpvW9T/bma9Fby/4Hvu/SqZmGQg3A9FMQOBzXeq9oHx9pV77RoLfm+
dPlpOn3ZIuWlGDZJqvKm2hMLYxSce2Vle7o0jmb7o1A3RQ9zP8RZ6kPSl4igc+yI4z3GjqqxMjUX
wsq8g0wRunQ0NI5/mPeBqj719FJ5GMF6yuHfRups6kvJgP0LfVaOa+FD0QqbfECIg9r48uUXota8
W4xkPK2kE4FcIxqHzV81WtleLXzXeSO1rKDS1kxSHq4Q3vtC1KLg4ngWltnKL1/aws+bqU05FP1W
4s2U9rDDeWxnHseHeDPSE4pTx1rSbuEDzxvHBm1ssgQvCEcSKBJ6xdaNix3O2Ts9KFa2i0uvarr1
lykgBMOgmjEFET26UtXHfrh1xZ//9Hn/V9NYimNmrU+Aeeh0CBhOQqDtLl966VfPJm6ERbYSYOns
jM0bKqHD4L978ZrWaWFYarOpa+ler5ZDHDiZiPUpnWXNWiux9f0edd67VXVBrFcFLPxIei/T68GL
tzjtoBHbVEAK03Snhb8vv6DFATqbunlYqXo9YfcnzAa+sZQ+esc7GAfguI9rctilzzA7xiDITvC/
YZ4Jwrh1/T9paWyseC2luDD65/1bQW5qcgKfmbx9d03z+JUUKhtNMU6xpa2M/oVPPe/jcrWyVL2q
iZ1S/+Mr72Pn/NvrV6dl4cu0krw2Mt0I7I7+oVkbmP6n5DAewEBqV1AJVztTltbheU9XVZux5MvE
oWo37HCNO2F3AmersVl4OIysqfMWGm6keWMXJMG6GuGA0uYx2eAk2NN8yN2mdEpvM+zls+8kpBpr
1XattYP5wgo67/DqYYjVgRWTOD1g63NHkL3qMGp+jPDm/Kk5mEtRh9+ixHlS91gKIg7ZWlfKc7J3
RxujsOBReFr5mNPE/yZFMO/9SpUyG9HSRo4GIUfcVZs62nLo2yTHdFf3G89ea81eemT5v6MGPUaY
S4Yf0QyASgYrAHgbsVLZeoyXl7sWheTpct89zyw2NFbaCXJHHQ7z4WrcNmDu96QF8LbAbbvesR06
1Nfti+Rv3U3zhM8s3r62Z68V5OTPSPrdD5jFjTwxijqQwCtIdQdA28J/HqpenIsw4o1HS/TFTVtQ
4M697DXVsTlWdWccRij5dbVXOyGjozu7C30tx8MaVQtI6ivWY6p09ZuuC+a2SrfWtRUqtt75N7WK
9bkS7AFtvYgtSoEUZMSGaoJy9iqrOgj6TnPfJZwDFIlQFuwwS9oMYzuZHwtbwVOfwgpxiSByVXXM
MQdQsDkfmwQbcHd4H2B2NanxkeJgLXGCLAbdHvU2wO04iG1R1zi5i+L7UCAjTXJJJI/b/MZgDoOn
7ijQxzwO3dbIE1yYAuPKSrLboJOyY+mOV72on8aofI/i3N+k+E8HDcVRXfzodP2sjfK96OXjVS5G
mJPWXrepLNpti8wxy/pDwi+hzPRtnrDxHyxsv0XpNpXiq2SMnwdpeNW0Vtkl3fAUmNnONanEokiQ
sfatYcR6rY5gqyYlEPywrOIjpxXmaEhXXiK0Z2wXAWcrbrPNBvUZAn+LTlKTfwO2yHccbJRzh/3B
HnHrKZHLcJ/q+Xs/mE5XJXulTbCdNrud2eS3TWjuUiF/SaXk1hO1wml1GalDnrtbrxGwLlfPUoJm
MI6Sg58gCBjEK11tf/ZtQqGj9Cfpk/ZXSZP2l+JKlGy1rjh1XsL01Ht3X/8/zs5j2W0eyMJPhCoG
MG2ZlHVz3LBusBnAABIEAfLp58iz8a+xrCkv7bIlMaCB7j59PtFiONCAjtaa8yyGQnyIPJHH7uzB
xwvVBLfAtXojfwA1bxNYwNeJSb70w/jkmJ6XoHi0LvxSxNmS7/UCxKTLvcde8VQq58YmBIhQL3gw
ffh/wUIsmUbMIWQaFV2KGcuu7nfVwn4WPMOQmyZxHUwra6Y7CllCqtBySjovW3fF8FRkwg/pDARP
Jz7B2V2VtX9XYt5tmOqNCgYdZiWwXRP9rNECs4ETzfU0hhkruhCdgRvMaD0Bam1jlq559LkqYU9Y
QLrG/NiW9pYGyzuR/Z0l5K6i/T7ws5vT+cbk4t1xswQ1+j0frSe7GZ45XRJKFkxsSWJvrSF4lZN1
7EHmzVS5wZE3LUArLSaoWzDgjpJy2STUR5PCYY6CY4+5sQx4bHoMYEaesVQaQAnzJd8apLodMwtc
dYLxuqHHg8YY4V1Zlpgxg4HukKk7PdEl9BuGTaanfVjO5p5b2dfYT+o4qhagdf496N7DxB+5F/Bw
tXv30Qky1Dolk/9kugWfzf8G4dmwHDUodDIXQW64PMF45yt72oXjxrmQlOSZRbk51mu8tzFxUARr
/q1eeK4jRcksGILJRT4+06go3WRyXoGRePj7DnjhJHYuI51F1nG7lchDEGncQN0j0xwcEZdKpn//
hksHmXMd6TRbfaUZTmKVHbmnM0YEd2Q/xtrHWP4vOtG/2Tn+70z4b0ezXjRi0RUsQzV8HHMPY/6q
vh/51aPSaRf9w+Z2LiYNhorgzQEe0vCCD7bkYLzoL3sxX6EKY9HkNdMegsgJlkpOXMLeGeDF9lrt
50KCcS4vbeE8HZQ9JJeYawrCLnc+l8CAv23lHwPHN6N6BIldt5YZnshJV0pml7707DgxtC4Mj9UC
CvQG59BDuWo2dgKIzZUixKVFc3ZYaG07ACDJPjlDzI/BzEHKNa+sxwv5y7l0dNHm4GkHSGgXXhZS
1djU4AmNd/zvL/WFERrzXEHKBEybZAuNJHh+cW8Wq1qK1YQje2oO7E0NmJT1+DFbAjNaDP3Og+WF
TWDeAiTwUSI6h7653FKK0d3KXaN/smMBDNhajLaBeVzTCkhkZ9CxZQMVB8YCJm0BvQPD9pp56C8X
9T+8y78u7Le14hXO0DD/JDvz3V1u5HAnDyYv7uT8E+y4D7germk9Qsxnyg+cKR6gZPnoTZQyPQM0
oBLY6DCb2hdUS546Yran1lNKc7nKK7VqlgZ8+s47kmHYuFJ+lL19zVjnUvp7rnydehCK/SzAzztI
+A+L1bgzj83eiJuUxN2VneLCi//rrv12dwjMgjwDJGnYr6iNYeXbgvuJqNutM38ZegT+KduyRfyb
34Z5roydg96R2YivU3QLLU/YgmNdXZNsXQrA58pYx8fwXO4HbG3d5ff5ul+dKrrk0GxgehJdh91d
2Ep+5SS/3TMUE4W/zBlbK/1OrUOAY549gZz0/Pcld/HBnwUjmG8P8H9HMGr35Iv+QMkMUyEYVPuW
t9cv4uK3nMcky4fnyTKUv5rGJxPTCRzd2A3hJngI3q650F1ofJwrZoVVZFMAbNpaih668K7asLw4
sBazLW1xC8OGUxPtSpS98Fz+j7GysD1e9ig19mCO4SbGXMkQ/pqxqT6vPJpLl3PKen979FlNae1R
GNsaW6wLuIUAb4wjd741MTAiX/NbM2ExgTSxDcnVIaoLu8e5cNZjXAsYRpTrMlj2hbJ2Bkwb/n5B
lz76tKv8dj2DxaH49YDtM4OnCmBsGz3Tv3/yhX3pl+Lp90+uHXhuLLDt8QK0KccHGzhI2l6rTV2o
MvyKAL99eo3NTms1Q+QN03uUjfSmvSnvsthB5zWqjvA1CFmsXoKNvv375VyqHv1aRr99Y1POhuea
EE/ZJtKicIbOgt+w1ekN42H7aa/QhI4xSem82Y9XvtL68ynsXO5qUT1xIBAQzgb4PteBDcPI0krQ
uIpFrb6E2++WoEpGCx4w3PjyqfWzwjjvlVfjUjQ9V8AuxjgrE+bKOBMtkPh4L+auSEeUypCM59F1
kc+FNXUuhSVoxnvoj6LalxuJ2yPlI2EN5smAaESiobq2di+86+ei2EENEpUPfM/JoY8mel3xxFtC
JHkaLb8uztOGJ7q9kg1ceP/PFbJOzejQ9TiiW/zZm1IruOnVP370Kf799irOHbW5AA9j7TXvi8pC
g+4HGD/9/a27dJfOIsIMfhuruI9toX+cg/uGXfOKuHRDTl/4+6/uXcULAcyGdbekwRD7qxPu2Eus
PEF5Lgt7cKBQM7nytC8EiHPDEKgqWguAIfCCnOxldtl9kw1bVHLWDISjvF+e/363LjWqz51DTBuM
Do+iyELWFETy4sbYONtT8Lke/i/duLPjAGZZvI7zma1nS0cjKge0vjGnuysXcGn1nR8D/MGR0kBq
MqXtxolRe4pyNzzJxzDGV6TWhj6gaDR+WGGRXKtG//mKjHM5N52CkoPYydaMiGhUz332IZxrfIXT
Kvi/533jXMWtpixg4FwiN24BNd+YQoSteSPU15UbdunHnx0BAj1pFDiR5RvA7kT1m5meNCRVPKyL
4wRASPj/0Y1cOKUZ56Luoct9MTOGmsLGivAcYJiGGOzA0Z6/X5enXLqm09//tjYzP+g81uGeif62
tF6GNi7r17/frz/HE+Nc3w0TtNnBGGW97jW8uToONu3m7598QdVjnHt7s2ruWmEHzZoPzt4oShpm
FjpVXTs/qcpcmQFQsU4wO/HUxQtTZWwDchtPJfkxQyITUkXDyZ2/GXO9cAaJobf4g+MtLA5G871Z
4AT19x/65xzLOBd5F81QB12LXkUt2t3iVwlx4Cxju8UcEUk2uiYqBtJhlctAJP/2lWcxQ0q92L6F
Qivp4COgGy/NRLNfCmdX9B4cr+A77fUgF1r8ysP4cxjBKPl/36BTASWbTv0lBsF0yYZ3uHVFeZA9
sNLoQmo6ewTJa1OtF6Kuca7+LmxIy1sJrKZ2mh9OaX2YuvkB1OYuONHofbe5kxKWJqX3LAkAEGoJ
rrWLL1znuTZ8ygp4uE34Zk5OUPByehl6EdtzuzWks8R21aJnMF15ihdC2bk+HGznvPeANVnn/utS
96HhgKPbLii0FP+2K8Ob5r/PjWsT9FCOSh8Mg+m2walIVgkFSOknNoHoJAft1hnWy5WlcOmKzgKN
b9Osld3J7xliO/Hgwq5uqJ4xM3zl8y9EG//skIGeBesGAWc8C+V8zb+M4Mo+efqBf9hVzrXii0JR
MrDwwbXGdEalw8XaWLZ75UFf+tnWf5+CQazFhVVlvaZtDmEMLLanfPX3SHDpo88iQSU50C8EmVK7
sMjmQ2ReezsvJAiQPP/3V+t+6SfWEHhKQHY+jQnF2OUI2y8XfwYh8Xqt4s+HOdSc//tFQSnMxlY+
Ar3QB8yCr1pfVbCvXDZuJw+w9r5mTHjBIgWOjf/9Jqp1bnuwm1h3vdml2FveJ8NMC2F9y8Ldw6h4
Q2v/Hg4OERNyPXZ22pftXS9BYQXpelVgdHZBo8+prhnf/cqX//DinWvC7cBuO5g0tr/KND3Iqc4+
37LIuvFWsLbEmOm/TX0jmf3vpTslEI22xhdBL590PtmMLY1Y82/dHcM7W/koLeaZy1FsJfl9B0Qg
l/Nqyf0rp7JLb8jZuh9sCUiUi1S5GmB82xG4h6kKXgTjczYwFDLta3v5hQB2LoN2+KCtkTft2q9e
AGoq84fTKCIdh38LYOcqaJr57ugEeAoL/cGdV/PaYenS7z4LA9iRA6tyZLO2cvO20KCm2vN9VQcr
Sa7ZtV845pxrnI3eFjpjSPCKeqhCY3APHUgboVP3MbPFavDhDiiGNsQCGa4kqxce+7nSeaC0hcTd
bNcGjOdV4/hxDnsbo112Q8Aj4bhXDrEX7t653HmugMElcLuDqfGO73i9NafD95X4jLo6Vtgflvi5
2Lku0Fl3HBTHpt7fu2iRGJ2pd50xHI1O780Z5vf2cufW9iZYWtj6022Z1TGFdWmdsdfMa2ZIJwaM
WAQ8tAWHH0u26WmwMiczqXNxaymUxVx6UyzwgnV0EdbzcOsuDPIN3X0WnN8sHQB0hl9lYTeSFM3r
PPRKQFUGA3WYAjZRlbPThb8SNuC7ATTlTg4xtgH2NUxFH2fbPppcPsxweIr4OD9oqN2g9YBhvyoO
4zDd5Ba/VVZ7tFw+hwRSiHBwIXUKrDy2hThKLbdBNaybrNqNzPtyNOT5tpXflYu+6fPs1oQJGlrx
Mg3AmjTt3ghZ0ZZhW5oH6ju3DkcNrtIziVQ9r82uhPYlH+8NuPXuBrqsArmk4Ki+lHm3tgL+Lib3
4LY0zt1OxL3G4uXWEJMalVyLVi+1V5hxzywWTpa7gRNGzLw+bdTYgDZXfzdF6USs8j24kTsYfhvH
H43w3wfivKmZ9LHq+0M5Fe+d6B9G5qNPVm2J4nI1tyrsR7ghO5jRr3I7ESXEBaULupfmTpSb4j4o
3S3z2zwkfmHBend5NTI2p0FWHVimgpNYZUgmDim/k5NYZAOGMGy6VZZrReU8fja4rMgfndNdFh/d
qF55Z+y079+UjSMiqwMklKugieaKzmizYQjWsVw3mgOSjrXx7mgXCqraRi0OxQxqDkBegapFLX0n
HPY99fQGdpu7sWve8sbiwPWoOdSlm8dFXew0fH4g3E95HzQxrzwAs+zyQbGiCC3d346FeLJdkHg6
6twOvHqvXewDcMLW7mJEoh9vp9O+rqhGSa5pHmnu49+6yCfgJ3Ow23l6Kqz6a5jZqzVBJ9dNNKzs
vkucbnnUNSQlBGe/xLTE/QDo2Mkc88EqzYdycFe5b/3sR+9RdsGuzL0nOUCugr0Beiwl37sJKpQy
EKAIFt4O+GHoNZ01wxvoAwvVWfWKdxjaqXoL03R0XDHdPtGKAdPS1jAKhzfyZCzA6jUfjJCfaKm9
FUH22Q2LEzY53biOYz/B5vk4NMBuTc2TwMhe2HhwXVPMjdpM3hOU4iNo57YYgTku44iJ2awv465w
owWsvJiiNxoVPsW42TB8MrzJKTQdewmHnwR19mg08ySrSSra8W0hUNA7InvjPeS42OkRcp2Uk0CF
dWsc+3HJo2ngaPUpXFNGflY4yNrU2sAt1kWfFkkiQCZYD9kO6ECcesrbzAU5RLkORqcEe0BeR2IG
I6HalTRSpeiAkal55OpWHXIzS0rTIWET9I8jz1NzNFb2CTdqlNsss41oJPMjFsfBI2RVEX0CuNle
ZLLiVgT+dzvZx9nXa7vNP0yWuWgS5wfV8Kc+sHbz0AC0LLx3jAyshhyeNKbj3/I8wBujURwZ8+KG
8uZFLG6SOUtS9NY9y7z7qrJu4PYD7VSdxbx3ketXbehN8zscEFeKZ49c9g/8xGKkfQcWDZtFWOfQ
ohYjwDd8wICVnb3pwYkhPNxIt0yUj+lXpVRymuUg0j9UpWYw9mwB/Sj7KBD6pV7GBE6yJ927fClq
c0dqYKYUHzDkoArnSzulkVpVcxN47uesSideRrWT9XQsJ+eN1AP6GPA5g+M4FXkEu6mfpac20pNA
PhSw+0BPAKNpjgq9jP7UC7+Zxj42Rwm/eujyskEd3bFt9qClZ8hZjFgF7Ojm8EOZYTFLRrwXA34y
RjoQRWoXBIcJeZl6dAMrgdn4O2H9Z2dZGE2yjnO9PA6WHy0823myC728eOBBF+WFtZ5NhiBQTZ8d
QN/KB4YVSx9IGhUbPSovxM6ipUJARwICAl5cBMUzonxS1tW37J2kx3sCjYGRDlizcD1dQT8QmyDT
ChCIBrNKZ/YNIHukKzeLi17FZlNFVkH2U9ve+RP9mk+wAnBEQIiwI0ncJ9ez+pDkeg+3rnTwy6++
r5N8pPeVF3wa7XOHkT5mOcd6kpEjp403Zyk4I5E6ifwJMGMIatwk8PGv2yA0PJaY/QKMx2KHAwfL
g8zR0DhRo+jDIGx5AwDlCoPciV39gOFhH2Zc8SiT6ou7862q0CppjX2pTyGpnqOFyDsoKeMO3Q0h
SkRApwtZ3aYA4UXM1WVYLQb6lmhc194p9HoJLwASKnkIt1GMwWYrwyAyNrwxhT3xfU/cVcDkdibl
V2arOBszI9Suue0ynS5mcevbcjUFeMiE2Y/Q0aQis6Ja+g/UdrdLfzIfIUOi8m5rEmwoCwwJQssz
FlD6qJsMI8jRbYEO8eiVkfKxoLHv22i2rnLbQbdtyZt1L/EqLEBgYs7f1uQW06pxB5nq7NfxwPVX
0AexX2pM0x8XX4RU//AceZeJA2Y205E4LwLYycHBTmPm7yMVKXHJLU6UR2oFtxZR75BBPjZ9nrSw
I3K4ioXPoMlsV6SY15JQzIZbyUCsMhbN+ERG9Mu9Zd3m9cpu4XUmvOKwuMPzCFf/xa4ojg/9u6iK
u3omICjRPl1Ksp89C/+dv5QIWojnfUJseTdl1qZpOa4IE52jEZzUsHtGsdAap/2WJvvRSbEvLALB
KA/ZQvdUNa8DYHRZoA8LhoVx0WrT0Wo11GLlcytV3fRlGuTgGVABSy8Ai2K+GaEehq5qjnDeWY3c
WZf2uFta49MeCtxH233gtvNRTh7mI60iYtSaY082z1ZG4K7djV9mMd74dX0fQJDJplJEjhao44gS
9EpSJZ0MjkZP0r4q34l2t34lfna1qyBdMN+cAg8aVVpQybPQ9OoVmw2QCHLMsJ7UknrA3CIOVV0z
37YOS4OavhaDmUxifqwcyIC9kYRTTe5Ka4pHq4RmFKMahlg7bdvGmSz2woAtf2HC/TNoIcMk8ouw
YWcUOkU6n8wLlF58kjsAHrK1Kib/DYJR5oS6A+kFCmITAu/mlqAGEwKDsdJBe9TYBrnHHspuhs9S
r9ZC2XvHDYIQEtBbzJCtkHz0SWOJtRu0oJU7EBdPNvxwXN1nq9ozKfx6tYnxcrN47NqpgeyX7Sow
PVBjc4e9ctz3LBuhzoYELZ/odiDKinlgOKezZt6uW7DvimF46ZRajbb+Scf8c15om5Da7NbGbKvt
SJSItSVvRUVXHiRrxeDtC+k+Vh08GV02P48ZtDA1pBGKZLEq3SnmDTtQt/OepoWQ3dxw+RN/jbo5
Ih+TTRlbOOv3HjDhQh2rQT0SeErXsz6I2YrYKNbLItc14zFUmok/t7up8fJtq8widcfRSTDcElnZ
/CCn/B0jNg0kuOULzTIrxc9AiOlOfBNTIhjqNtZB8QN4Aj8OMky7E8OVYUmZux7rRkd4IdfEV1Cx
4hhusRQb7TOz5w5O9jjF1t4+Ayu1XQxQHsyUlw2yk8VKprna2vYJwhl8uZW/HRp3wywffvGufdcS
4+hWDlgsJ9oPyuZ7l1mnuwqzTNkC9Fy9ljmN8VIfCpF/9baZAGyfDtl4aG3zZWzqQzHLtPCgqIdE
uop8OjyAPJsi5K+zSVahO3pwPqH9diLBRyCqMWm4bX6KAY/cKuSQ2K0JPoY45HP92Mnse/YKWI/i
5FiPeeKjKuR01r0onITN9krU1rbtmh+ZbS34zQIC52mJl0CvDG85tuNy7yNVE6X73lFxHILWRqpB
NSiFQLHqpd3BlTyBR3yktVybA3Ybs53WebbAQYvXn2oKNtDz3ZRkTpQGEMecF55koj+yBuwe1+qb
SMj20aIUOlz6STjuPsbZt0am9do1VJ/atVKn+9EBnQMydNY9TUVpJLa2eIpIDYMTCXwQioSPs2FM
KVNdtDTVIzHKu/JUl8188EKWWqBR3uQyVQPc7YBwjPBcE2rkEPot2c2Sq9chL29s0GoSqdVjNnnt
CvFjv4B68zYyegueRr1rSznHqD4MYT7yE3mjW9bWuCCvKQvMrvp8GzhuPMN1WUIDGkLHHDUdsi14
OZipak07mpb5bqT6wDxvgv2CXbEVojw2SNiQMo0zuK/CTJhwfhA4FHS5C5JGC7QIpOWJMiD5tdVt
3vr+bcmHp/ZXDue/1wMpn41qaZPeI1tMt6U5ESunJzmi/fKNo9qjEh5LBwBRWd48KLA0ixYTFiie
b7RmPxnrb+YJRxu49Us/OOQFBPsux53jCyaM4EuKCtFqzhl2jizGXd+19riB9GaF4QcwbMzbzlTb
3GiaiGZNggXwwOdih0hs3Qwa4R+Ff9UPm6ULcFc8uNq5sB4vq22BJlVAyqgxARAd/YIkECh1YVZk
zwD+wuaZ8a2QFoSPZaDTrFOf01ImdlBHRpF/oVwOd8oF2aQvYRqCGRbOuz0qoKlFyocCzCWyWKsG
X5x1JnZDum9d7KgZXRc53F6Rt7xkXH4gqJUbYRTOHVLX4mBh4mlrKuXei6qJjRoSGdOfR8AO4I1H
vX3dzG5oTNIHpw5AJ0xujAOGdrSiSdVlNzAiXM802HPX+WlCP1Rg/XEJuw+mU1L5X2w270rQq2zb
+AmkeJAAPpaWdXO3qO6u1CQ/qNEB/KbrjkuJ/E41gb9Es5A3mZ9DrdMzHxkrDWI81m9TNTS26Lwu
MWwQ09raBXXjr+Tk2itZMm+tdQErEVs/LNV84EBYY3LhnpTi5HU72uthhOmJX5SbxjQSuMN5jzxA
W7EKtEx8hXTJX8bNOLsfdFlERCgGVGRVJ41f3JSzv2OVhOvMuIiwrNsVg0lbn3WbJR9XYG/daFp/
QbTyvCi1mWn5XSsdzgzZfm7DO4LjTMLp8eT7Nw9tkg/2t92UG0fkOyppzOaKoIgzViFT8444+tPw
jDu86K+jlz1UzINX26nqwcwuYZDg2b3XJWqaNhwDNAxjMkC5IoYK2FS0HJxQzpsMuSdoYMTETlVZ
B8ybDAWwYcGtzxZMvLQPjWgFui78rcZcgCN12LL5zfWKI+3E2nQmDAsEfQ2cBvwKcz8uG4SPwJmz
SHsEVLIRvpNi+VxAewsbjEJhRikl5pAih7llXhYuvN0UujxiP1sT137O7fwh0xbSP/e7d5kHser4
6o1o+3vNwfPMtKVzzBBuIsdEuwkudRJbAaov9d1gk2NTt0uMBuLGGIoUCfUP0MkTitI05jqijOer
TOR3bUBJLP3ufQJBAELZFTHNnePVu7KvXgLSP+o8nIjxSsrs3rGNuMdJBuOMUUfLBY5OkGSb5StM
xGCZMd7Oc5UoCo5Xy7wm7LWzqvJ5hXZYYgAi5U/uz3K0sY4RN4zeOEjPfxVNX6Un9+vWFTiw0HHd
kwUNVXeA4ZWHFHBBI2QoOHK7msNVxISPuKxFVPc+MgGBPoT2QdQObPZi2Ljdph4wcCbx3EzHBFZW
kHdfmrF0+bEis7OffO/Ej/SHteWCIoI5YnbUQK1sNa2mMFCjD5yg/AACq0a9gyZ9R0Jj5COCgRt3
DGMVTLUR4MpNApRT2jdkM0xDisP3ilvFcXGRO/Kifia6n3eNcHbBlH9My3jwYQ8aVhxVvT5Aq7Nw
cP8UUTvQCfYzAOGMLBylAFMnxmLAN7a3vLCofRvTOxQ15cWBQg31JKRG5oeN0boTfjj1gZRaY8Zu
Z9qwx0VPw+vbLbIagOWqLfKxp6X1sINW5n0OAC+Oc6CnFu27b5AA5QuStiyIkfPfSJ0dTSC8omXs
28ia3AXQLPbKfDSXx5muhUFGyD79A2xdVpUwlju6BLeYKms3LjG9UJQYFZp6eycRqPa8Wn4q1jXY
CTEgiNuMzMzELFQ9Ffu+rj+yrnsdVXDjKTv2PCjncWJhc/Pg5tabLqonGeAW06WFZ12X9Ung4lnA
exExd1zJGqXQQXdPeLLbjrZ1IlvsomPnVaktO6B5WDZvhDZ7jOgFOI4zVkbuNHahoaYlarm4Czpx
mIp8ix/3ougsTzXeIpI5eQtqcLH9DFuNYw7fI6YHMU0WeKmqzW2pxY5J9q7nZp03edyfkrQRfFrk
3khXkPdmJnYJYcAbEiZOqPIk2pBf0vAPJs83UgX7hVZ7UuG8NDU9B02vxC3x3Bi90AikhG3To0hd
LVhwYuoMjB4uKPXxYwlKYc+G58pGwMMvPOXQErWlYT9KbJ1k9mlIPHVoUSa3uhk6pq4+LmL8mjTG
UU2UGLkVAPzVJoH/ULeo+3jFkow5xke96SDK74CZSTtUO8tuV6XACxHkcSXHaJFIg7tnbQaooRpH
A2f3Fq/I0PdRbcuNCF6t8tY2gB4rwHUqIdbMMfQ25JvJ+bJyD8LnmBYvdfBY2E1UkjpBEr0KxMaF
c4tmduTrek8s8OQQxSBg0y4+Gy6bli/SFjXZvPGj0gGYDsXecgxSG4USq42dPki7DGVCsHMGH+Xu
PAYDMWFVFTMHNm0GII+ldGM5eyvLPbpAAaguIXl9kAR1Vya+Aa2MkP/VMDOm30XVI75A6UDoh/ZQ
SvemrybIInBhlu4JJ7mPwlpihSjkQmhlccMAoJB+TnaGQQ/9jBZEWNc3nVN+QIi9JqChznYfDzVi
hKMftKOPdHY3qE2/5cXcYcDEXBGKX2ZxmCDZVtgNZVg6GJqfS0C3tf/olPN6lvqjZBjFKMnazF2I
lcZIMTOspuG1C6wIxV1MyqIq5+qPAgLJKnsPynJjj/JgUutDV8ETFXu3vVf2ARWyVGj/pTBavKte
vZe4z33fWVE/dA9QQ0bWaD1jv7yVDYa6mPHZz82TPaHQWTs/Wpz8EIbUu4cR1Y4vQHDKQ0VK1F26
GMnhjVU6d64x4c3DTAzaFLA24WXcjEucowZXIUy2jZlw6zWzQYIyR5Ckmqh2/e1kkXvZkdgV7b3g
9arVH6ThaSNs3Dl4yXxKgdWL1xARImlgxlS21efkoqgJ+fmIXY1iWdjPYEoCXCFSbDLY6lHtR6hu
+IDzQ0M3tVciXZ8fISJNazdYj1jenfBiDnsUAr32SF5NPNlAgfhZVfDqznGH5KEjJG6Q4Zey35g2
yJvo5aBEiuf1KWCq1PbPRWcnddn8zGBriOJ9dHLmtzH/i4PLLkCKMrkbpaYUgmWDGPdj3t7RHBtF
lVKsYcb9XW200TwHmxY4K9R7/RNq846j+8CHObJtsikN/xbTxCHgDSHJuBFxXX9jme9YIba9+RPW
YIms/XVRAaulrecOqKpKe3ENuEs8Ll0XNgoOo2Z5M0wgdsnxHRYiOkK593Wk5l2OYeDQttgdH9El
87u1i/YykClzm4geI94g7YZWZqZdb35oMCFLXUNimN+3AyJz4ayERw7zMpdRb6N+jOC+scavthq+
ew9NIisuuUKPylLRXGY4xcJvsEaZCkP6M/IHnPPx9vj1j4qoFOU+yMo/LRMgVOtG5hp2Bfu5fG/9
H6V+9TIfpWwZ9vTYVTSSqrjrmqfcrPHAZiw13PLFDH3IE0zcI2a763mRcEVjiQjebNh3la04BNjo
IZjEBemtap1jVnx5FkytPWOHhjG2cURd7CO0uOHqxbYStmSPhvbS0V25LkeUhz2mQZtIiftc7e05
e6ya+mvOclBfOM7f456I1o9aIj8zg4egD8Q1gze0eFoolhf9wvEwoigX+9lwS6SH32isfPXqo1ks
5KdluFEODr3QMGbMukgMdFu3qG+N4qhaEuKcigpQrlC2fZULxRHO/h+Kzms5TiQKw09EFbGB24Fh
okZZlnVDyV6LHJvQzdPvN5d27drWDHSf80f+tJIkB5u7A4N8+JKKp7TEZ3zX7pfeflqbR7YKo392
MbStLmVq1haFI/uLjlzroZXsSnm7tymX7GbMxBNSkHMwkeIWiH+KALSB4jBVTbuNeUW6dsJtTH2l
d0gbHZFDjrju5lMzxnrbBPUe+3YykcQ2F+mtdfTZIanN9H572/Cr5hb3+5l3i/QR76jslN392cms
S58Nx0oYp8qjSDG7rZPJ6/69lW82Sbm1qGIL5n71q0tuGbGdNzS/tnxOROBlY8Sd+8oBkwyBe0iF
nSzAq0Gnr2EWsmgxmU7QG0N+6bAyLJjfAGBO/jYdmunevc13p1lU1B5sIBbB9NA0nz5fBE6OUuM4
nyH0EbzUT1vmPbUl36EvI7H9WrJqZzQ/Lay/7nNq4sx4qZ5XoBEYvp0a7512v9H6c/O/qPrHbs6b
9R7kbTJZbjTMhGJ0p2bwbjNpj30HQxb+UCyxE+FzxlTT9vQieq8eB7Z/3xe2kMc+PKxGdtlmM5rL
TzxTcd1NCbGeeySWpA3+AdI/rOP0wG/vl9mPjBUgurcfdHEvInKYlTR0lWopSAaVEZ8uhniYDOgI
GIIttpzsOtjMSU76pvzgoMEjHZzDlJXvbMbp1n/U+Yfl/lT8QjgBvLb16VtECCztaQJbDsF2xBLu
q1bEJbZDiCy+CegdTIXi0BhyPzZLMhAA189+PHDIlP2XPVBq2n5YnK+Dv5zHIKNG4qPm8g8Vh4JD
JnmzmxFZlBXwwhD+m1R6XOzlN1g8+Rcet/U91bC/2Cr4cuX65kjjhRwp9jnMmJBN5a4YOD+27ivU
bIhtQQKkw+3L7ZYDGtcZXGPWcnjRxTpX341Uw64qKt6gztpVbn/Hvs4ZTAVtx8kWqAuBbZy8SyKY
iYCydiFMkFMux1pTBwTzoILwhI03IdLAiAaz+Y2OEnWRTp19twCCZ8GfIWAdyT63sUNVkyddNss4
MNWxqMz3ucRrU1OJ64sjzbqzV8e5RG+v/b2bG0+0gf4ms3EHOJtk43apG3mwO3mzff2raWQyIgYc
5nAHxcxjVEOpeuUh24JvYTex7w17L+Ryogs8tmcBQj4+di3+/2x5JTTjD9uveciH4ABQTA1YffMq
OfDWTMWeFJL/7K5+q0g7H91gP5fgWaT8iMx8ABFMxok0xjXcz+zVeTefXGqeAlm8EQryVATubSzb
P/5A6V8Yvgpn/l1mzeE+pZVDxwFoHybSArc22G+LG8+kTOzqaXhhD3kKAv+5lIi/eJpkkS1JMNIZ
WwCDSt09cqm82gwKbV/tTBorN9tJAn7tT4JB9zl0u/eZrI6yRYVsAbgW3MiLexDWchGVG3eWx5Xl
vraD/7G4a9L3lN55/RH5VqyVE891V0XKdk71/TGk0pwM3Yjoi8gjeSIzSNRs7s9a52m6Mj9N+ePl
/7UIPwLTY4NdIyJFBhHsG0CBdWYRriWygdaMRIOR1vsezf7WG+2UEDHp7dbwjhitn5M5f68hfFU3
/nZ9g9qNgLVHePlwVk0K/et43E3uA+EcZGcXDE4LZ503j4lNzNZuEvQzmPwg6F+Wx9oYyYyxrY/K
JL5jDp07TcgOzBkl5avlp0gbeJfOovW+UJrMj2bNA222oLJcTwP6FHI66BOWnXHxXEJUtNcSQ0s6
lae7vazQTbgpt3t2f8DzOfwvtGzYjMYTPLuoIXIpvGRI8z+ID84zmzBtY3QXZCpRyhyvC+kqoW0l
adAUkevpFb97pyPTcuC7y/FpHMgJEcWrY/Q89AQbMeECbfdZMccLx+0hDR1gLZwjuPPR2dA1G1d2
Ix89O3Q/l0Uf+TTfl4nJz4YMUzj/9o1bRyTMoehJmU9g8odoy+2T7jtxNL35HWbL20nVo+OqEW5Y
VsTH4excR9M471566dCHMW6gglzqEMviYdP+jwNWxFETeyhmVzn/VtaWKLM8uBVRPS50XmtdApfP
QvqJ6tyLUflXqzJP2ZaJaLTtv4OlPrUG6R+NJFjsg0kmFYPTcDLwyO4ktNtAX5IjmQ/Ggkr7ztZ8
15ruD0QRQerDqwwsVUWcLSBIvmX96fvgsV6qt8ofGUJX7NtZIkobysvbW8rnagQCh0R7mRZNCWA7
UfhonzpBEvQM1lb2UAv1BkzDFroSIe8Nh96oOhQYpnNbbUBI20F7JP2A5dK0Dz5AC2tf8yM9Lu4y
dSSxCamfFI2gfQ/aMe2Hd5EFh8bWPiR59rT4frmXjX2zVqiSYTnmU15y7VbHvt4iNazP+UDEywQh
Cecac5FERWCeKZB6tzP3maDPryWd/HdPUIuuK//QE+ejhPBiwCjFWMzJRKLLzR9ETu9EkaLBpitg
6ges7iMgMLPcMmUy0i4t82bzQkzdflMrH4D9qx9dL/Z8XPF2ShbN4tkZ8v6RaJqSMKvS9X4H2ZaU
hoD5mW+NKqaYkMdITPMBI/4GyZtCndb2s+6YwoSnf/MlFrulq/3/BiO42HpChADAn5EY38p92nA/
SLf/xx4RTzMmddJedNidsnY7UXh/E0T75DrIH8QiktYIXlXn/Nls+1YO6sBPH9eD9RF0zUMW5DNH
oDafymWtYj+Y4b6s3CU2Wl682j1nXv5ZWvkjbXBfFcPUpMx3jcG74QfCRvFfMW0PvIJMTIVGWEeS
V7Os700z7QK9/nZT6FKz1C+iD65ONt4EuhXBJDmDgo/T/dpCrNyOyxNJOY+eKZn01b5R00758jJ4
4izGZkfBJSi3Fxt282D5Y7wN87HK68s89g9BYR+ndjxboxtvOUyKEUyv1da9SWmAVqdf5roROKLY
JEJd/mrX+WQr47NvvKdy5Vlo3fDo83OmdM+5yvm1hekh3dpflZUlw/YDR5+UvXPoHYqaUR5wZJ0s
j8hJvV7tUkdrSCFmurAaCn0YzeV1K8SJiOcLmtvftrk+zAh9SFTNWRdawtVyZqNuozsVkbQ2X5bM
fK4pmm2z6Q3RnruzDfU4sUr4UF9VZvzzc1KK5mzCIaRv6Vie6goTnXbL3eanv1pTvzU++1E4Oddg
sF67EtK5os7VNwirNIX7sPrGa1G6YTQYK+M/Bsmwn6hsXN+Q+N0yq7qYc3qyLPMkh/F5nadzjj6J
vtv131xVgDpNMLPjVW869ycslbqJck6/KQ3uuMn822wMdN9l94P5nyT1zThriRi8dH7WkjQuyNkP
ZAoH36m++lQEkRjaq2U5+zSfHizyGPfOIv+zV/ct5Azi1tsqyNjqretnWEGaeE8h0RhrKxJis8mg
9Zrzqkmm3oz1N0N4ZNmCg2SiXKipL9PoPehmQJXRIWIxyvWjoHi2WoJLug0vBUiZOV8toWFzoKLm
4SDbj3D5DWFvOeOOwiCRM75k6WXxSZ0bq4gMad7e9LQWzGW9f/KNYB+W+pyXlN75I9oaerz7wuA3
ll2xZnu7saOVAUP3WzSAYRjW7X79Vg2bgHwwN/dS4yC8Cz8U8iN73t4ne8ao3F3tIHgxXXEe8xAd
zRgFJTh/ybPp8oBNHl+gz16QBjDOTdO+9EocEGZBSI97DLUXlRmfus4To2bI6sXFDKcHIp/eLHN9
Fo1YqJ2f/hvW4lOJ9JV1gu7BTRLaPVWxbGfUVIIzt0MNMFK5Y2SoW1emqO3O5qZIVOwcE2dHured
T9yNZvUO/smyQNRJbNvZo664J0znw23l36DxruTgJAvEZyTzNYu93kHejqFVsGv3Ofeuo64KXgnY
NdgVM9QGQOvjPC1xZ8PTM6ZGwk/3mdcntNw/GGmeHQqA3N5e3wtTH305dZHl9J/NMj6nWZmIYDmH
zvhdC/EXd5N3mO9jTQBf0m8wNoWrOOw95ylLW+KpeioTXGQI0VJvjya5tzsbJOCy9dN7KIyb9AHv
7PFBpTBatTN8tpZgcivk2QuWo/DsW7CJv+mdR+s9s4xyXz1l87ZEw4q2MTXsBA/IfQxzA9BzR8eW
JEPETf0/Yea+OQrj5cb3IHeWnFlCjYMzARyMPgxSWxxKJmKT/WPZsjvrvH4DyxewnyG169aDVSxg
8oOpinNWKbELpro49Mz+R9+zHiF6v52tBw7Izdgt6nMxQa7nzYQwGo1WlVeJWbxjBorSQSVjqZ9D
eZfMjNp7oTT2oLLt3TE7VI35xkOvPqCDLn3Pk6vD66IF2DMLaWVmr0sgz4bfwi2bbMsWQFcRZH+a
e6tJu9xDl9P95ii+f6E+cxLAsoIJwanZVtVUxBVILwmgvIMO3naby6swSQHcunRXNcE/rczzgPSS
+ThE58ff6MzXobCYocfOB96afoHY753cQjYsa0AGsuON6Vcf1HKXhgTGGe3wZNUuy1MaHkx38qPA
b/em2STC7PuozDlKHBVrp2RVrIwPI7uHdnWSYgiqjEtC3Ju/csgfqw241c/ES2eFh1z4b5nsD0w8
iBbnB2OcDpTOF7Gue/Z2HrbaXo6jbm7SWN+t2XqkK+k5XKzHVRTcGurdG/TRycMnzfoGJXirUxDE
wO9j02n3o5fdamuMTZYHSZDK4I0YBkhhQ6tqSdR1RAIa1nygpDYCrvisqzH2tup+W+0p5Torw0zW
yXkS9yafTCRp2Zz6ebp6+Es8SuZYKNHy8pL/qdP87LrziyT+X67BiN04eATQu9gLcvKgsqCyJe+6
OyxJk67Il8cbUXRt7Pf+fzg3H8aeW7ivhgoaX//bRH1q8tJIwC3f14GWPC8Xn47i2AV39tMyjcw7
uBgG85ObO+Z+9qXHVolGqWvNz/p+xXOePee9vFWjUyJvntG50GEA2ghBUS2dghhkWWja7VfXlycP
7sXsCJbQbXdYtccLPBtnV0431+1IlIPfsvuDkTV/C8f4LEb+/7u+XhQA7xXnsZGedOgzSirNE72o
fTGEjx0NtA5vUjTY0kJ+ZV5Xx/o3dwU5d67dAgjI/wq4o6qQD3XZ/Cl96CmzC27GQqPsHdeYnezN
s4vnOi98pI5ujcMgPTRefw3s+hbwfbiMCDHHcNx682NFbXmr/Ovc9b+Cmq+mdK8yc5NSi79uY/xT
sO8zRyeoM4Q/r87KITBh18/r8ms184eGgx9JzZvLIr7n7/tbLduVNe3IChZb4fRi0y3rVfNh9Vwu
cpn4/PM3TQofqvlQoxBx/dPM6eBJxAFTjnxqzpAaqY970I5T9CcRlE+OpBLC1MlaQhPPFMvlKSys
ROnJkFvMj962nfxye7ZbfbAGkShnuxHoR6hrlmTCjJG5Ar5PYJ1Z3uy2IDiVwbyvKyIO/Bq15zyc
M6IHra4/bql4NoW+WEL8QWgChFuUVZw26wGc6RimzZVTFDC5tMBxvZpRVW+3esqvjqjPtilf14Cp
cRtk1PqA7noL8LwUaTSDZZ9RRt4RnAWdzaCuRloOh8AxkEffxSEjMetNjmY72Hy9y/EGmKud5EWD
18D5Wgzn1ASQEROG5QnxMXPbvupRG09LYhTOx1qQbpcbD94qCF9FjyKbjEttaHBUByOcpLYh7xrC
Q1VbqEiq7mus1kSEy7UuiJhx2wrgh/86RFdbuRL6xaTXUqufu5yhNyB8vOGrzKrz5HqRksVDpf3z
Qn+ttKbPdBtfZl0cjNY6+CWqwXZNPNl8TanPCbjM1xyLo0JIRA3MbtEqNtT21ujswJMuEMdwxiCd
RZ8BVLue61nA/o8XK0DO4L1vCrVMuU5xOLSPTlWEgC7W2Wzncybq22KRKgQ4s3oGng61K2hriaxw
S6Q/2bs1zRiB7G8JGtbb+oAucr/CccWbi3xGIvebGzPO2/qFH7eBi+NDE2bw3UBgVKHxSPncseLF
ascPa2we4QyXWJjbB5t40qdYzEB2Zdu+ikadcp1elAeamqrTEtyJY+8BG8etn8KrHLqduu+8lrcf
Vflr0/YxtIbLWASoP5DGiWGfwf8tRXWr5X/SA9SaCQDjqhkaDuhxXw/pFVtw3BrZAbAiznxKNe81
KeX9FLN403ORI4ucWzSJPnHQDRuwb+y7+l64gjZbOcSpBMatHhY2EYQeDlpRbS5ngAbufaQH+RoF
dR4Hw8g8PLDjDfHgrHwlbzX00xDUkWfy20vA1aVP2JPjEKvPct+JMNUUYfarGFN2jfHQVV9NVfwJ
m/BRdcG8y+Y0GqGzhOO9zYH/7Q3ZP1eWkLUZjTr9fht6kk2sE84nckWbk1cjYzXeEFf9mWvzWntr
4hT2dWqgtKz63V/ByWZGllZ0FzNb34eCO6Szq4sx9XssTlHLmZJu/8ygedZFEE2tfskbH7cABSY9
jEw6vm2W3iP0gS0mfnRlSKrJdu6X4tQs3LgDFqswPGYrpjU1npbMfkub3wUw7ODof6oiuM5O2Syx
8M66TqaQMNK0GvgJ2gF+3DjUXv0YoMkcAJDrxj/oYknKSe1rw3ocR14D4ofB0IPErrefiUDyyAin
dg9LjpQCbR9Dggru3yMRjnVIGHWLGkiiYpzmo1ONDwb0xMoudKeve3t5G1p/vww+aXh/07o/N/l6
LOr6U3YIY/HuRsb0XfV3UYHJbUqxTs1ZYoeHcnKATGQ0AvzmWRmNGvMXMmOO+11j57EOQVmW+vfm
+Q/+bMRAd3u1aiSLd46z+JvZYKfKwePQbaC54xM9WofAo8l+8E4VHzmRx+yPyGlhNXNo2WEOruNd
cjyTd9z13ptzZ+wHMhYWw7uMQjz1jnku8urgD8GDYfxDZ77zmTDSKfiTTUSCG/LiNAGJTyVnDGtE
i29oWaHj6p3j9s+lpZ5Rzu/slqN9+uvBB5XdtO2siurTmkZYS707+nXNgmLnryT0pIa++N24F2n2
tWl9U0HNysYcx8PpL+vOGgH8NUtHL3blCJTM8D6oPkIrmZS1FSt3w+XXJYadX8NecQCiVKrScF/M
BnhxfWolSWTEDwzr+tTQXZR36Xlu9CHnJ1kDAV4soHR7+5I6XhZrLoLRa3xGr44/b0tMfbcogMvu
sBShVwkfq5IwRr8ckjXHMtp6lxnIQXYzeLps0dbLJPWDr62lY2aEluZK93ezQdoEquzIy0owzZIv
iJjgrfxdhuYXMk8B4FaH6UkIfjyv+t0GP3K2jqB9nzh4T5Nt/UJBHRchNLC13MIOMS0bPkqUj3yQ
p3oZLnXhPA1hv2DXauPNL55lqUZMCvVeoyuZnPG94JYDp8FLpaYn2Lp9PhrnTGPjc/P9NP+ylIa7
zmNpyBXAwf2Rlo69lnlvq881+lHyRM5rbf9S2v/YqnRHBSYJedU+4A1hZAUwgnN2u+daBucgJEEK
OyXjOHoM5AF885fcLJ/qcdq3FZeoAvhnSb+tTZO4ajjlfnay74VN/lBekZdFTb2+bOME5tGcOxvf
0TKc6PU9lrMVtVZxL1irdu6cnoVl7Etpz1GfzfBzGZQYBqO1HfgsLfFnzKy3e9/4IMK3zMm/dd5A
6RTJyGDhOxY6UD/xN3UysA/avnFqMaLZMEfTZrEKALDCM1680V52k98+E/C8Ex1JWe4YuauD/ZKe
qgpoN5i/ZRWQRwaSWCveropTjR1w8IrIfE57hBtq5i/qTsNEIWy9PrI+whlQW7WxFyj3IgMiWNLO
vQ5CPlv+fGF/u3p+etjIaHFdhI0V1FLbHErA0MLwI99YHn0FfVws/AXklAconmz/nEsS4HPeQGr1
moL/1nPhW7CvrfXDBpE1BBtyHTSurbMmQ2/u+7BHpNK3N97t89AMzd6u8l/aAegjUNpsJaJ750Uj
ukMJpF5GF2Qw6439HLQXL9fwmmKJ9NI9BlPePCJgOlUEzeSDOBhD/4S074af4cco5fdQui2vj4b7
bIZraVY31wi8QzM2D6moXltn+LElxiavucy2+4A2iqEp10+jts94gH2ezi4OneLFSMeTHixEHt56
YWKIe+H/mwy7QyLXgjAzfzQIY3bdJt+NKjg3ev5EIpjvZBagttHFrTZ1tBiQGACOb4VpWXcK+BPI
Lcm1eRo38dDoZQ+sz7XrpQiY2QLsLvvuSB9xvZKUPROpMaYhFzBWIlPpcclZs/GzoMPxLVXH1eb9
mwfj2tTln3lx3m2Zv9tYL3bGIHHgoEoppors895vk3bGXFvm3VM1ZI8oH9Sxca0fp9L/esN8sxcr
KXAmN1gijFV/ybp42qwg2UD++CZBvdsurlDs7irPRwuJnc5YEbnRRfWwrHifBbu/VSXZOry0Nct4
1+mPbJU3RCwm2Ff+QfHmO0MvkfMcjN6cY+oE889ntDydOtNHf5iUDZN5X0Un/+zfR2HL/pg3GYNf
vLUgITaTb1/hjjTsD52622W5O2p7Ewlptr4M04R7ynnjfMp2OQbm+4zsmNvRqxAKmDZIfo2EbeQw
MVJxdbYgAnaNw5nQda2dyJEaSDyPMgReJuRCY40b5B+ipOWLUNjlSh94bLR1MuNZpPWtPHiz+ZCn
nN9hOj8uuX3ZmrsRIWcP6AUaY2EikpxfDKX2KVobt2ee3IINpb7u2Lm7p/a+5GhSTHk6dDSHJpxJ
uL5uqXzLSyuSgD373keESWde7GuURuPa8FJYB8/wmrjEprQbtDoqoyRgrX40l/6A4Lz8a2XdXwg7
st7t5hlXNetPhppEH4UUR8ry/NNiun9QqtPnnUNzLX2foAR58e32v0mjQTQBLhTJxi4vkdzspMy8
MB4Ns6J8ruQ07ngnO6460ivhn9zCeJ63b2+F9Gxqrt7ZqF7HrnnNVwNh9vS+jfPegBJcMuRZ3sKh
hdRjy4y9hV6DpbP6DFPIDjGXT2G5wHDq8ZcbON+LZx1nTx/xlD5bpYi61dmXYuVHCV9wOfxV6/xQ
hyz4ZreevMV/R7Dwp+WZRJmD3n7rP23HuYxLd2xNzoU6xPftpg+ddLGv4Zr3x/GjqsV1rlF1BZVD
CmJl/PEB0CTzD688At/Kzl9Wm6smaOghzjcSlZcP3S8XGg9iXQnsYM735sz7tiAP36QxgDgTO5EZ
KFtQc8JN3m1ogW+MELKn95frVgPDZONzh1Axk8hCek4jzpCbWkBE7hIr8hnb2JSSybDpf6a1oKRC
pB9FVny7usL2uhxa+MudHEGYauVcGSNw+/bhZTBCVGPh8jkYU7BbBQ1QQVWcsRtT5toOe8Tt72J1
Hu2a/QWRhOzbQ2qmJ+IHyaINcw8yg6nXcvcCCsSD0IyqbL5MefCqe/Hdms1/vuvCxbotXdrB3R3m
ElBQdA49zeonrdWrExj1k2GtGJeNu/QB+nnNbDTt0tkbFYSc72ufPXeso20bKy7nhoLHuUOaTxlZ
N75pqiBzzrRdNY0gmHRWGF7S2a2IZI+0i4aEc99ziboj4KvU5BVsNViR4zyWAmPSZH/TCXIotAvq
hIx57hBfNC7EW9gOoDwzHm9UaNiFJP0DDjWtdzUQwwTzl6XepGeeJwEgHYz/yBp8hbBEHlhOB0ve
MXuGFByLyAtLjnjXH56cYLj1Zfa3K/t3chron0ADEOMrUonOCEgLHXSmW9298sxjdgda7c0BVmdz
vkblEogNSLCVEEhp1TGm9m9mgTSyNhC25LlzxYKbQxDftT2+/k8tI90XU/mnmTA9BxJ7gtuPX0u7
CI7o9Q83kEcnmunQWlYdAlUhVF3HeMr9FcAt/GpQwe48275gUH5f+nsfN5+zp4HyZ3462jU+K4EO
tvdxvqXhl1Tyrhu+Wb6NWaVULHD9IwfjuVTh1SF7LxTevszXJ+CqEBeQ+inS7qMu0r9Kyr+YHVSc
zevLPC/V0XFIEVKIf4d5uDj5FCm63kuCr7wOG7ko/A8vFReJU69tPoZG/95s/YRbRMZub3GE+xk7
Ir7EvjAhKFZ4uuVWh+4VdyBuh7ZKDEyTRWuDuVTy0qT134qVrCmCPt4UCkg4v2eav498+nM8VfOK
vI3qVQe/u+TkJGSjvMpg+qxWooTzrrl4RGY2gXGtei/xK+caToCEtoVXRvFu2zOd6YE3DSdU/reK
GQtK4timA7a15ugbEw4pxflDB8wa9kFUdjgK17k7I+tmf/H/sRY9TIaBew4YYS0uK8CiLNArVeFl
6dpj2E7IaXVili6QkK1gLjJoY+NS3oe9yi2/Mt640Ax7cvXGa8/1RAIzJ8UG/bTW6qejyRTl6hDl
rkOWdYuvv6Xg3C+NSLTo0u8O4inrMGyWPTNn5vCp+M1+W7PnnJVtqsTF9wNEkKHHIbOskevnBylR
vdR2+DL2S6wUm2ZzTzng63/1y4ZM9ylIVvhYdE9Fs1uzCrpLnKGy5rgp8teladtIZcHHqsiit9Wp
LNd47KaPbMmTGp/esa6L4OZabYxB8gCsGNUbc57n2OLQmpQRdNt49UbjEtDBEPYCT8Hs7dwcsaZC
4rnLJNfubIK3a+4NMT+uk3EO5vUrLfhHbT5aqNB8JXvwqnTx5A/+n43bnj9AMCh43+U4nAMvfV+V
dXMdsjJsZp6AtVzVMilTxO0zFLw7mHu7b18mFqZt9V8hDhCFp29wPM+l0YJOFw9zOqCybJ7Lor80
HuyS2T56Yf00V82rutNblNImDKo31WuYfURA+GwvbgApuNyvZJmewMywXej1oZRgLaOJHdQJE6vu
n7J8ZubKj2GJUM6yrSfcx29mbWKK4qBH730IHVAucgtaHHnEPpn64g7h1XQr+kPvdoGWLI4abjdL
GT3WAIGoloXcCaYdEfLpq2r8SZvmOrvjQXWZ2tsWYrxwCppdB+MXjdt4yrjj90XvjolVcIL05Z7W
oRlqVazqaG5GDaPKd8/ZxTGLZ4vYlaAM9QmWEBs5HKIOueI2n5SXyrxjEjluCiNl+1c/wZbdZoLr
IzdQiePJ1ynt6L3L/JhEy+M2GVj8e5RMjOVIQY1PQ9n/xrIkL4ZYgGhdmie7qKsX6GfAydY9zDmi
x2AE22GDc3eFAIovXR5Y2Vr4u7tDpspz0DdPI9yPGYjj/RJ36d6ZJmChliqAvNv74DSlj2LFdcP7
Ik0IAQHHdAyn41+xcRmioYIXRIJqZrxtufucuuavOmNf87T/iY7nbIs5cVvzPQyaM0sH28dAtJm4
a9VnZV6ojS2jylzIpDO6fzW6nE5WJU8DIStAWUCJc6KDhXLilQvWUQDFRv28wsUGjdtD3W2koQ74
/7Ki/Vzs0Tw0c/k7Vdl3i/crHkVxrlV+NVfvFW/Sk+siRK4R6heq/PE8sfMxNERulT2Sfiuisiqe
G05jdyuf/Yw8jG4822X91m+M+M0ArLxhNWsXb+/dzZTWeh1MrCq2HL9KFPDOTDROJlAcO0bGnGdO
PHiMh4VYv+w2UHHAEk2sTsYaZQjCWO5oniqWqPSrZ+7p350hP/MNOXo27o0GK9o0/FvAuyyfQaWc
0I7yx4DHWldLtfduFMBuqdAMS5JNxrxGwCqBSsw9E8erO2rEkfnesQAYnXAcEGfrv7VC6d0BC6ja
eVhY/hZrfNCC+pPexbuQkRfQ9tiHx1TxoQ8If5G+8S/NfqmuV1wqmzgFKcGeg4BDaXX+OC1oxnRr
P5rT/V5rcB2NYfbBoficIn0RsGVRYOCobDcYHplDQaXzEvmk3OIcyhHDotffu6RSxYzs5FS4/3N2
XruNM027vSICzOFUiZRkOcvhPSFmxh7mnHn1e9H7xD8/UwLmbGAMSJHsru6uqmc9IvvK9kyb/aPZ
qLd4ZBzqLg/XlOpo6x1fBGN8RR0O1RQdWRqhjKc9XbHo5uuS55renG1ejOR/xF+RjNq5Dg9DWWHo
Fd20MRTlUfvo0Sjnqk5DEdCNFpFbgHjLoNwYmRVyGXYGbA/oCq6Uc+6Fd4mU7sZq+M9V2mf8rH73
avInZDnwrfqDA69tteQlACVpjkHzqlhp6ECj5yYYD2UZb7NKoPcdQ3ejZugh+vR8h4zNJKOkBE5f
gDaQWWpD9xSWMgadZIKQ5XurWPMbu+lKmryyDp87bTMEzWsZobKPsHPbKoEybW/pkGXrupVoEhsj
pBg5csSVH/UhnV/G29gjbRos760rohsOB3aquZArswcIlnZWWX9ETgsr2Qhttm104I61U4bxk5hD
zvR1ajcqH81MxjsrL/qV1IAN0ZPwP/LcB7qi70qVAUIF9xCA8x66/mBRuF7pcnVbgnQuPWvNTs8x
kRc1UPNHvy4dBdzoyuizaR68tjKGP6FmBypSSknv15LWgzJJ/6Oj6FCViB3H9rERdfMJush91vW/
4j49ld2fFFAK8v6/YeG9UB98meAu9di+dVX5oeciHo+UF0R2cjTpxfShm9CfiBqrosWZTU6yp5bW
/aLoNz0HW0NLnCiTxBWcxyMogruQhpORmr6Kuh0JG32P5XBs2iairCcjQa+edVVeebl5W2k5ulbF
1oFpcTpK/jMMhcUtfDeCMt5d5rctEZr1iRn3jZ0s14WLTl5OcSlF7vt3OPsbYR3t+xf3Ny1FV0B3
X9D9nxhxM3yiNSqGpQV4W7S77BYZkO3ti316uE7hXwCc6jOCYi8XPoUfUHqtr658dvDw57Cr/7zy
lpQFxt30929vSdOxy0m7OnQC0ZYP2i6gt5Zeqi2TS95N3oypTTvj5ZstIE/nntICRSwp6avECcbw
k/QWFYChvALMXXpNM45iElGC9QdYfXH1HBd2E1PIoDh7+YcvXXwGVDWNTC1TjW+gtOxIDDAdgIL6
KxdfGkJzR2mglYMg1PAZPYnNQT5Um66OnisrAL3VAF/gBBzk5yjNjn5mXQEnyguPNDeZttQ2Fft6
suTxOjuqsm1qGZiPIgUZpsW9xTueqnnw0CsdZm8sx2loHStDtoeayorOkbbVqTsPzTHpm/WUKUeS
ikpJXXmyxp6F1U/LnoXUPbfogzaXv8Piq5p4k99GqwswNBtlTO76nfeobr1DtWtfqLtsrvmHSgtE
SW0eNeTEi1sDoqT4MBzKm3GTfE0K71TDiKINZKVsRQfGwxWbJ2lhTmjT9/n2RDq0DBxZtNTp36jM
Z3/LfWXTWTl8kNEc17CssL5V3i+/vqVvPgslAtUgTsvcy5DuZfGY6I9q/nr50kuPMQsjmSlZhiRy
6RGnSdbqY0F96fKlpYUQNXe2Lj3RjESZM7mZr1G/IpDaJeceWUKzclfeOn5Iz4pyZTIuvaJZGMmR
EwK30VPUIvVKoe2m4oDUsWG88izyz+FWm0US2ujTvPd4T5YI7MEDVZzUt1ld3bTw4pDMS0/FaNj0
nrBGItqKLeE+osP22u0XXuXc9tqXsB0NRma9v09ulc2EhVYxjpG+XHivr1lLa+/c+1qmuQEZTZA5
KHKQegZ21tKYrvu+g4HhiXaOTQVpSMq109j0tFUy3az89+V3vMCeVWcxokuk2u1z7g14I1JfG7YY
uMO19D4Yyc3lWywECXUWJKooIqPDxsYZDU7oRbOVqnupmBp3LPvyHRaYvXNPbBlZdC6GFu+lJTFu
1beaBp4iqJQ9HdGOZBb9Wh7GR80I22vTbGHoq7PoABsrlwVRxpnFoAe+zLQbAURrrwZ0eI760R/C
PUzQB6MdT7qonisDbukYg/pMdXftR2gr1fHh8tN/OYP9sKtSZ+FE6kMTXWaUOS/+TU4GO1jXoMyR
U2yJjUj82jWJM2TtSJdW6fpa8F/6rNOk/RaLEbOZpS5qoSPRyCdE69S/69IHnJbWlx9raWTOgsuQ
e0JfRSNeDBXgrqaAu9XqD17nnpFIHM1e7jeXb7Q4/2ZhRh2biN2PTonQ9hwcYz4HOrbW4m5yO+1+
F9fQ5AtRf25nOw6mpRk6L6xDGByOdll12ytPsDAB5na2ZqT2YxHwBLINI27jHSgoNbtx5W9kROY8
CqTIDfVLPdu2u8HRri0AC99obnbbN2o16ENNgDZH29fIFOi3aXofVC5H0P+uPNzCKjD3vBUaTajd
kKOJcleIe/ElOljbQtq0f4MP9SZ5sp4v32dhPM99b3GnMVpRRCcgDtkpNV2HE7wt0SzSdcH95Vss
jTRlFjVcw3XzUC6m84/nIOV/0qiz7euttC3t8JPOo3+8zywihFmE2ThUMUf/j3NquU+2ZD5fDXQf
z8oW9vSV51n6/LMQQA9/GAhwhR2rtgf/Cb7xsUE0kLL1CMJrLsHS0l1mgaCTRQsEX5M6+rk7tJvw
HtbwXf86+Yimf/3bYQOWqF+BX7ryVEvzdBYOIIpTfPbpwR5UcSPlyl+VxOmVL7Nw7bnPbUxzKIY9
OK9L2mPKFtYIPi5/8oXROze4VfVaFFJlOr8HMiqQF6lKtvT0yP41b+GFBW9uQBs07O2GnlNdQdcZ
YI/8pZevLKZLL2V6pm8ryUjvHvUBEVPCAQKIhLRNphhw+b0sHRm+jnTfLk6eMTeNuI4cbdVuhpdp
VUTQfTTvAKpgBhZ/XvPUkabx+MMyPHeFjc2eKldMcoPcp28z/+hShSXbkwdvC4BQSfPGvoQCe/zg
j/07CNtro2rxIWfzPWrlNB1TNXbqNyoPL/56clvNt/GLuJsMHRF9bi6/zqVRMJvxkkJO2W+Z8W1c
fuRyyiE7l2hWKK6c8JauP5vrXlyMKqsxttmpcZMq1tOo5oc64Hhx+fcvDbXZ3C4Cv0kyGoodXdgG
NHPQTHblygsTcG4Ra/pu0g81EzBNUMlEf7q6gJ24V7Lz5V++tHbMfWFzXVZLs2Ygq7ayq9bd2UP7
EtwUe/OIdiC88hgLL+grCH+bLmge9SIvWKE872+iOfT4XP75yvSGf5gdXymEbxfWSyjUICymn5/c
CivxlO5hr/hgq3Cd8+/kvfGIUG6v7vKtZdMB6YTHZJfb0rv5GwymXfy29v9mFytK0+D79lMsMcpN
U0kZxP6j6B9S9UrGYGGh+pqd367r+p1F/zMHncE4krwuzNc8eh7DUyG1V6bf0teZzXN4pFQeM+7Q
WE9Af4TkcPnrLF13Nq2zrnLdNOXjtMDlNdGx6Ce6fOWFnelXsPz2TjwNSFupcuU4vEn8Z0l4Hrub
bPybCjeVYQvy6+XbLD3AbF5LpSS74fQAiUwv9Aco7n+6rjg91refL45VaYIL5OePuyE9e/6VoaJM
b/aH6TC3ce1DHB5RYsdOVeevRZY/4HZBT0wLCchzKfV4ebMrhOy2G63HPhLtvERVEfjdYTAi+phc
94UqVLgF+QEfVKZ4RS4dUCl9T/QuuCWnzso/9QitDgltSUZrQvgoHgTLPFmSezYFSAZumvxGynJm
wd1efltfM+inp5pmxrfXpfXmQPkd35++yJ8aNX+ppfiPOTWg5xLNx3J2Mlzjw6goairtu5Woz7Kl
WJuKPu14kvHDBnu58lOWXvBsU8FeBRyCSiAzzyqHosYWttT3gr28m4znrY/Lt5EXwpo4iyUucrDE
mAYIInHwIxpskDJ9lWLaguO2PFMUss2CFlilecPnJcb3BplrKRvUY6Ujhba71ATY5Il2pKIvExLE
Wg0OZzC/L//AhWVJnCbMty/S+6VHb0EVOyUwkRgcRgHCfJDP6PuunNMXpt7cozbNDMrDIUuqEO9y
rqp5zZUrL21rxFlYSns/q8ZcSkhgD9tkm9HJsPJfq52FaRitZ/SeIza9EqiWHmO282gHVZXcRKR4
m8FPF92tOZT/Fl3FWXByB51raZzGRGqcUL4AU1/+uD/+ZkqRs+jk6mqsWSGGe+hjHivB37KvvL98
6Wn8/s9M5tIzCzmaD83OUviqonbMh4+RVDIsq83li/+8VebqszihKz714Qb6/GRAH28yO7A1W91B
tTwUVzYcS+9mNv+lGNq27jIxI1SQPhVmPc/tyz9/6dKzOd8Wpier0yocN8mt1w3rRA5Oly/982GX
NzPd89t8DYAY1tRUQsf8L6LXYm+t1HX65O5hYarPyQ3AkHdwgAdjP1750D/vK7njbE+R4DsRRymT
DEqJDRPO1lEfkP/ynWhnGiv5Wllw+rY/jajZZO4NP0ibimKBNGKn0n+MtIEk6qOZv8MeuDKw9B/P
YDzMbBYDVghauWEWt/Tk7UfddLeJnp3rgXAstSfOYQ+5PpyhSwbbWgDwZhV37cDx3gNWBZo5IsBU
SkcjmQks2oVq79a/IDqATlXpITZJqxbpJpWgiRVaS60DtZDY2yXGV43QoBTQncTrEB9Y25yUa2IF
zuj1N57Y2WbZOFkjvHkyWmAzhK0JrxAEqEAJs02iT8RELznw0rVOAtdlVEEA2Ei+iDBSp9NdUU9a
lKDC7VL4LPl/fsTsSbH4yPR9rlC1zxTEn/F/Q3nNhfTnUhIvcxa3wF3SeilT3eseUAfa6c7f5cfh
vl8X+6819Ep9YCHUzG1wpVplwCsCNfv6QWs+pMzWKSVdmU8LA2LudIvGCYongjwHIC8pt110wvtK
WaM3JA8m7P7xLrN4JqCaVnXZzxyEl7KM8cxgKDSNwWDXySUParPVdLrkCgye6rZ5wiD7yoD/uQKL
TfgszNG7pqP0nFpw7QFUPCKITbwx7yWYwLZJS/qu/KXvyvU/+rhzw1nwk72gCytUsxC8XyLtd4n+
1r1W8PsqUv4QI8xZ9GtlMHHD2EVOPRa3jdtjeqzH2LwJrb8tK5qDAwNtP0iy2kOMYzVrAChrZCv4
+5rZobbS9zDTDplGM1OUiHDC46hZlSWkICz3gH+M70HW4ZuR3Guq9ruoUSh6ufJbUft9NNJXnU3G
rKqFpDkD9g0INxAg2/fZn8jKjy6CSGMIbsQs+hCGctO7zbAbDcBwqmKrRb8FQXLOQU5TFjqhSN7q
IIGaQTlrFTjnpECA7Er/1mUhQjv8vwtFnPkircdV5AgqZjfqh4YCGZnj5QG9MCWN2Udu8H/TDc+I
wBY6fnMvokUx/qluxA+ffWPkU3Es5xQxuzY2sOlp0NYqn4E87qe4ffn3Ty/hf8eROd+9xBm0qsGj
Qb6zELlFe9pAnQEUWI+FzuU7TPugn+4wm/F9l0U6XmeZk3sK3Rx+eoLsfmpVaH6qhfxkROmglVey
YkuPM/vWcla3OfSM1MHOfZeW+dbPxd9Gnh9a2lwuP89XNeWnB5p98r6lMdJLhdiRaXUvCnkVyv1T
lKR3HuIhuSgcXicS2xvM6lcuqvHBPLedZUe6tcpc5MJegb1faUJdOukm8OV2POhQSEJ/3Hk9OkzS
0tibHw3ABtrE5pA9W+9UpPnJwY9bpxXoGu8IYnllc0bcRJZ6JURO4+qnB5uNN1coOm0ws8wZY2Fr
CO+iEV4ZZT/vaMz5zqkycH4I2Dc4gE9OvdevsxCJPFyaAahreM3zdun3z/ZNmkGroWiQeJeqt7z+
pYRXvvjCVtOc75VoK5PRz2Em6in0ncch25UeyKmH303VI88V/fu85Gms6a9gY34PmBn4YX2Hm8ND
i8kyXqZWY3uqtdMrWu0uD8Slx51tOiwQ8sTSKnNUQ1u3TYOHxZVj2MIsmu8zSg0E2YAvIqb3LIi0
J5fNS2GiYyq8K6906Q5TsPi2eQ9Hs7bcaagZgoUMKLAx2/rwg2JcywX6g8svaOkms8jT0mOumhL6
O2GM7goaicES1/dJIDqKKyZXbvLzAmDOtxU5AwA/kT5zWuRmEpDNR1n5l95D0ZxvICQTy5moqdkr
BSaU5tyGCQDntr+ym1SnefHDfJ/vIWBQ9jH9vpM+sbJbtbzNJW0Tlf7BFFs7S7ujIPobFY+qCpmW
WgByxSusRflCuBqgyUIpAfrwZiIQvvVhzXeutnMbEFSasaF+Q5t06L4oRSitLLl4RJUwmXcAPTLG
8KXqkmJFCpjiS+hiY6ij9e7s1h92BvTFso5PBswotqN3oYfmLcQgtZRdqFF0CV8eHQvTx5yd5tpW
H7KiE+klQoUdo4WddFWXL/1zrosvN4tEY1toKVlHcpYYuOtr6GNH6tfeAYp2YXd2sBXWf8DrSVu4
n8yB+zHcXr7z0micneq83teMusaOrlIqqFnK1izxEgJVdfnyU7rkpxEzCzmVpofNqOXxV/+Hcqwd
zeYZDqF9+fILn8SYZWn0wM8LeD60WBlAn1C2Dt34ePnSP6eRRdOYRRypF9wAi7vMcU0qWVrfnZuG
cIMl467Oy1NYG78SHd56491kKgg3LT2jmr81lNpJGtSuCKZsYzA/IxEhdTuyo5CLJxhO92Nf3asd
xsoSlGCxGo96QyNrjNTO6h47Dxg0qi4j/z3WIjoh6/Py8yy9qllsEwRYbL2hMniwXNCDY9lceVEL
I2i+W4ZRGieKLGdOl4kbDahjjJeye2XOLaRQzPl2Gd557qtBEtM8321hfmyFR2OLcYed7NK19P5v
72Z6Z98Wl3wck6aSWFxCZVtS1kc68W/j35jFjMGomraQx8wxB05cWmU8jH5+1rr43EvRK3igTTVm
B7WMz5ef5Oe8LqN2FkgS1MllXCKUifegKrB6T1bCuEK2tlZ3pY3NgB+t3Md/qllzt1n06JJWDbsK
P1Kkyt6myq167RcRRw8FOMLlJ1oaXrMIYhkYDSoeEaSysJuvZFQevzHpujK+vjoIfghQ+iyC4I2i
yaJHf2OqohD2V5J4T0yx1WRco17bDWW/VmOokAkCBDxZjCLYDuqvELJbAujtKJFp8yI8MKq9K6e7
JHqAqqVWuNrV7evlF7CQhzD1WSBSuwjRoqsTogP6zDDwPCEcPOllBNgm/11k7mecCLe5Ljmp3DxJ
orTtTQiseYwmp4Y9pm7aarwSRRa+hj6LIm0t4gUSupmTtb+kdJ8Lr1q7vfyc0yV++hKzk5jv+gJc
WGJ5lX7I/lOZYHHgPRakGvqmvTKYFjZ4+vRY3ya61WtdCpovcyQ4Wdp/OEM5mvc3rlr78jNIX+15
Pz3FLJTIfZsmWtKxarQgjjke0Z1iBJhnNSDfB7E8IrJ9q9hV8kFx2cjQuGRoKGO3Qw5Zx39wtoIw
W1r7FvzfCBkRKkMFDRKOqkZWVPEGsARuAgcwesd1bZv3sgQflrImXc6/a1PgSOi9SIYloHoqRIBY
nV3VsIsbKfTXdVwWm7gT/mqd+Qsc2mpsRHEvp3K4ib3hVulAbpUJovxRKzO6DltjlZT+s9Arj55m
vqLMeILWcFIjrNmK6kauvHcvy59MKzwqGmfAWNLu0ZHh4UT7KsUYjP0G8xUA6SGXRriQ96q/GW+V
EeVGqw6/Q6Xaqulot7DcUCvDTW3UXZxzZDIaW/ehX0pZeBy1DPvG9h7KAPYilntgqNttjhJc8Z3M
+xJPY9Eet2tSUrxJ42xxdo/i4FPqrD9ZWa5MfIEkQ8GerucBep+8byk8AvPBRAMPiTy4yfQMezZy
wJB/YjE5QOL+7OB6NpLyqdKkKA7DccIMu4FsN7TRsG4nf2CZPZm1dAr7/C4DYSU20V7F1RcBaPFW
1+gDa/0llHIW+PpWiAQJuQpH+8CNqCXT/2Z4R913D5IPdEb3sKehEt7iC4lfRg2SxthfGZRT7P9p
TM4WIQl6RtUK5B+6Gna2657qsK4xKjBtPx6dIrEOQIduKjy0WuEukoS30oifLt97YcLNJUWVpFko
q9kzt/qj3942krZqOliI0vny9adp9cOjzdVD4Iha2JdM6BLlP3SqG1MrHi9femkp1WaxTpBb0R3E
rz15+IxyeSt3z+am2kwihbZf4VMnVutrO9mlKD/X+/iqN0KdY51rd3S3reNdvyepxklrVe26jQe/
ZpXtQnVlXgm3U8j76c3NQqEryVXb94RbUwWIjY418X4ZwD0uv7yfZV0itPb/G2krvyVg9JwrWElP
xNxTJZVPmibfKxlY/KJHOFxW/Ql3wATiY/RSNRPOQt6muKpnmbCt9OFeEQZnahwGUYN/iFWhWtdR
1ceea2xdAzA7dlgfoae+loofXtkQLKxC2myupGKgQ7DLWeBqOFJFDQgsgvCZV3de5NoVhNvLLwgv
h4UPMM3Wb2tRjfUiLGE25EGDtXik+sc4koKV72kvkhkduxLXmJZbV9FZD4Cmg/NuV+AcqFENyn6Q
iCIpXrOrprK2ZiPchW4HSyfDF1AXxT/YR8JfiH2Mr1zYnY2UiRyzcaxH7i+MYOHHnnOA4atPBTC5
XKIWKbWgpz3lfeyt2w6RIbQZPG5kFXBLeGiLHrissAn0/l6zirMpWvJKE9X/SjAJQaf42yIwCLAC
Nptgjbj0gKLA9TxY2MLW9Nm5qGG1FxttJ1jRhuqHCga0e02hHqgagnLGPhzb1L+PB/evWIlvXlXc
uV5/11eBxXWHc9on/Hfz3Onyhtf1JGFrjJ37iZb4FY6+EAnK8Cl1Dafkf2HKF3+UZntEk/5fpzXw
hkxtL/T1Q6QAFw37/laRsXjylfZT0NtD3ZYUNrqIpStNTuAAqnUeag99Y8pYb7Emw1qBY6yIgGX6
BovHcGeIHR6PevRbVAM7yIc708WrwBJecpeaeFdk7U2PEHolxMLZxflkL2U4y8nVQa6FvT6QXRrb
+iW3ZMdMUF6A4LY8WH5Y8Ji5D3YJoV9X2looP8uF+pZLA5it8smrrb/u0NyGORZt4II73YCIbpTj
1jfTT7cO5U2tYBrsC2jVI/jToQSMIbFqVPLCiy5Kn3Elb5q+xnmLRB2AfurgOEFAUsLhVcKM/fIA
X4j8cxVPbrAVSoI0c3qc3bQGkAmpmSpIdpbuXskJLlRRza+p9W0KZfR8681IhC430lfMtOKT+6zY
0lpeqa+adwheLz/MUrCcHULUVg/BeFOSaEdcDFME3LoJ6da9Ei2XTrlzORxOEb6YhQXd/k6zRShj
C2uoIQcF1eX18uLSF5mdI2jkawVytJmTVOxK9RKYXRZi6UpiABwsvKrL72rxYWbrppqUSDymrzJJ
pfCK2Jrvns0Et2s7PF/rZlYWwudc+qZmvocdPD0PuviQ9DLmdsYRG5BtJUe3sKUeLMUA7ymvgMtk
UrOOuqcwfHarN6+7G4R6LcLAzUz4tWNhR2XPITmEnGuumtZ1fPnB9/6W9IVkQr5psWyVMSTHOpEL
arvLb2lh4zLX1ZVWo0dayDpTVu7fAvb9SuTOl6+91AM0z1QirTU8UUVdOfWdwEXZsY/vduMaq6kD
OafLd/n5Cax5yrLxKGN+3cTIH0Q3ZyMvXBlBP882y5xlFWJfJ8hFNBbkpnUoUXHTA7dqQunKEv+1
pfrfrY9lzmazDAOnynqu35aVHWDO5Uk6uFB6KnFad9KwA7NRQjmLNqbgP4HmxnYABvAobPB3T8Gu
4UMP8yTDToLydrqG8riF+eNtwTy8SjLLcCW3j3GJYWVCUxBuN0AoOz8g2mY0McJQNWX6YnChWAsm
kgJlgIEpwGYO8UMCMK+1HOk4aISytm9Ukl7umK/zId7Arz2IGL30Q3EsQFwKWfBqgDW0IvUIqhhT
Hg5GGPL4eEYIggv7GmZxBjfj8hdfmNnWPN0aqLBl3V74/+PKX+d348rd1AeUGBuMWdzt5dso017r
h+8zz7y22Lf3hYe8VPWjddwUJ/xfnsVIu4+C7NWcsOZgc1eh1/+VhFFdD0oCZFN6yH3D0TFkGNg3
rosJFWCFbD1AGHTiuBlyiCliYm4Lows3tQhltY27XYi9TGWW+zqGPdXm+FhZcXWjZpjRBESrRH7L
ZPqELj+ZJS882Sw0xoml4d+tpI6A27Iqy4/pZICdZfIJxN+matSTmYfPQQ+tFezeOlNUzL07Muax
uQ38YMIG09X8R6uUN0GpjhabLaBDJxdcdCypkPka5eiG0HJkOgs8zFT6yh6VxFqZQfSKF6Ttu7hF
SFQ9VxjogkCieqIqDyNJ58CvB5SzrAxxSLdjb7pggzpbbfEXNyvstLEZvYvadKd7yXvRG6cR77EI
EB3+4LdN2H1UEklvV1XfMIP8TLLsb6EN+4gto59Q0PBR4JU5OH5zeOyw85YmYyY8rajpKLK5Giry
4QEnwwBL9NXgU/eceHMBG0lZNLlE8okT0j1NbsdREiGXtbeUuB8rN7HTiUjTaOZzHfefQO2OvhVB
kEz4YzFgPqrfTug7vxLUjYUBC4mIZpX5uIZe/qYLwWqe4VVEgK2yMcD7iHayl5/Hxr8Naaa9fPWl
UD7P58Ks1CozmuqeZo7E21K8lWVB8vTa57ATsrWOzeAm1QWIN2oMOSV311kx2v9491kkDguMjwqF
VQofu3X9TILTbnbRfX64vitZDCqzaJxmUIvKkoOo1enlSsAYbdXBI9u0LZkUmN4bPemitZrRd9VP
HvCF6rhi/dApdA1efsyfN0bWPAcs9WyPB0NMHYBd8irt+6OeiS+GHD/rsXztVU6P80NQm2dxrVqk
H6emNjsVMpSd4pj7bifYKgyPf3uKWWyB3WCpRUVXvqIIuzSu6Wmk0dUyP11J+Lh8i6/N+08PMb3B
bxtuEHauL+I97dQ6No3Wg6ieeo29amXRllfQ81mg+ypx3koeRx3/opD6K6bZYeQf6nQvj1Q9jK0n
0EgHtp0zrQFYtzbiXSbdRdlZbc8xHT+qoDlJ28O9xQBKPTQKKMPA3AXji0+CvgDqNA7hYSoHR0qw
rrJ93+UAyMGUx7kNHHRTWOa1rcLCR5sm/bfnBWEJlDOgO8jt/FssKndCk9zhWnxlpVuIHXOkUo05
dFt6fLLWFQ8WBDs1jw8kvh+vfK6vrMVP32uWzSg5r9ZxyiEsxduz9N2dHA0vpSo/VB3ZZ5YR+P0w
a8R+HUuR9DCqGqZAtd7aYtyJ+1GjjuDqokfJfaKQCL55E4nVbWoAn9Wz9r9EaSz6Cct7v6txHMrW
8qjdC7Vxx5EceqialmtJ9z5NWXlpSt3GV+otsLTH0SgeCz38LfQdPmENxuKN550b1Exb2RzPYp/+
Ndk8IWGrdg30NlDA6t7yw8hWS/hDQku5NLR+BRrmw7kAwpIWZKPG5F7tMDqwnjywMqqCeaYQa49F
2GYbLbY2shmYG4ijd5YkySuhxTivaYxbQaIDXC5eVSjkW91KzF0bxXsogLDn8IK28dgAZtuqmIWa
/auZuZjvKqa6EgHgbpo68rcVPTXrYkjeWq2/dT3/YLEAGqH/JMiw4Dw84PXuvR/rUyD0R1kZP9Ku
OPsFzRBy2OyN2P3lD9QDE5rphTgT7aoI9r1H4KvaCu/khjZL7LO0EDfvMJGajZlMSIgmexCU7Hmo
EPX1ykdjSE5iSlux9hzImnet0JXbFsUhDswpfuXyITENoORdcqzV/tlIsHYHgfned5KEa3JXrgfN
fGxcHOe8IZ7eOFzsPKAVM8mOXYDSTiwBqBsKjdXjVkrxz6lG9hktfouj8ZBapoJ5UAaA2sSqZAju
gq6+963upMfjw9RFE2r6a+jGv3pQ4ZA8PWDfw32nlY9h3fzWdOVBTeu/QkHHRiU1/wFuYYviSveV
4G7lQZZtRQfRmBfBzuKlrwyxPeHzfaqlUlhVnfjVvL0WywmH33jnWoX6VhrpL60MdvC+75tUf1AH
f0NnobLxvX5cpal4G6atk0s49Ibkh6SixrtVwJEcSp4g93doZQHf0HmcebqTZjhngmR4bIKCykMX
4WshPVounVR+bNp5mGI5mP3JIRECMBlwfaE72S/ycEMmTVlVdXjUtOKDxpxfsYGjTl5WnxoC313U
5c0mb3yw0ezTQhNvMl6AsM5IL63K0DuwaByUEBx+7g70DxRvUouhQG/+xRPlVigi9Kqd/1hK6a3R
ScbKgMWX69p9oKaPMfN/LeJTBJUxO7SmbndJykmNoaFPTqACULyNr9bxapCxpLQmOxs8M7H5Oyoi
ergYaFYX6hvLInNVeukb3jzJWmmCt7TyKT9WRropwYN3ZXowBH2Psd2NZQZ2I/V2FetweKNuXUrj
KXOrp6BVJ04X4N2RRAAe26k1AudS64+4Sp8Kr2oQ4WnPY184o9V3q1GNnssMn0p9jF+FMnvX3P6l
aSLAZ6V70JFf0dtjPhKMNrknW+s+Yb0OJIcJ86aVpTP64zvivGlERjgcp/d+ZHz2Mr3KhWTYigSC
cYookheve/o1NrEwfpZKNzqjaB3D3PuAI3s7YDq+Trv+NuoErAatyZ55hGnbPeljfQw0du/Y1Abr
spQf1Ra6bWfmSBGovgUlXXxxgwF2LpXVVjDHm95XNoS8o+o1+yxPz8NAal+u1hr06VXqc5zS5Pc8
n8rn/oeiYi8hKeHftOYfrtYdLAMSroydr5dtZL2716v6vcatVenwBujl+rYR8cCUtVs3jOnIjyrw
0jVOKwbwVxf3600tSS9eMdK6Ym0tHONWuY9BBLDjbY4x92poKLwa2d/aGt1Nk+BWJltkm8GQl5y+
J3eacnwBIiut8FjUV8DRX63GxRS6wOZZ9pV6FUwfsXC9yS/sRa5w4QSuDpWSPGsT44RYysMangos
/Sa2g3BS4xm8pUpIb/IRD09t2LCVcAwcWFoxWdVmu0GcQSe6eqNV0b3RJZ+aXP1ipSFh06g3rq7f
JDjLWFlAnlz6xE5wL+YDbeRYTpYCBxehffZ6DCvLAI1zM/zydbxIWAB3gzWeitD3tjixr6KKw2Ei
YcEllVO5Qc9+azkHl9IFkeuFVPhxhSdwAFuCLoPHqpj/keTyCRC303jKIYj8btOYDYsFRkqpusPp
Erh5QjfxCE9VgkW/6vOUXo/aLvEtb+n3bdsJW5ym76IiHvPUx1kiqb11p6Vv0UAaOnfLU42d55Wc
ykKu1Jrny7DFilSrodcV25v+j3rId+HG3JcItdfCA+uG84/qsHlmKw+odMsTU6Z0J6Lt/2PuO7Yj
N9Y0X+UerXoWUAOIQCBiTusuEkAiLX2xitzgsFzA24B9p3mKebH5kFUtsSAmc+5dtY5E0SaQgTC/
+cx90l6Ils5lCsuScotSeGM0yEbYrTpQb9rQrXmt3VpOsm43xoUw+kwjTiwln4bGCDQxVgUEf7A/
AfGlthXqsV+m0Olepu/Bql4lLvrpF5KPt6UEdXECW76KMcWUaWpUqAlk7ajWWTR8SFpYwQ/lk2Zj
K4zzFWXVzchVvSogvXvhsm+LBgC18be0ywbTOQbTKdzy29x0xaf8q8xWaPnQ77X00xv0cdzpIwKk
l+QwK7OxDEKWGwvS7LCauKq61eTBIwwjEV5Kkd6u+/Al5zIODCrD0ZrJnIbmNjAHAgKEUD9sWt1V
qW1/5e1YbcoKLf1yKCGsbHbVsWtK+NLFDL7cgof/ZuBv/hr4R4SWbUyQrZX0Mc5uwyxYUfvS2J/q
sG+F5Yu0ugeftIBdTLJB9ekpgaGU0+SINDN2GCwT1UMqG+RT4z2fdZOTQt1ODG8ZNhduouMB1YE6
2hRW8cx+SghUxTVZ7a1R3muokZp6fZ8b1UsJr9IBYvyrpKLY24vkaoTpgIS+DIVDx4p3MFiVUI8f
yk9c69fjxHZ5XUGk2wqPRh4dsqy+02PYE6Bw5hFqeXoRbKM6hssyxW2CS1/nh7SBMnxD+AbG7evS
suHtZafI2PS5u6sfxGjcjKP42ET6QWZyM1XjPmXw/w5IebSBeKxhWpsGgwsn5SdiQEdNkMe6aHdl
bq0Jh0eUqot1YhZsNab9HsYatjda/RGYl4dcM286PtsVAvVJq2erLG71uL4u2VeVmRemwZldk7PF
PEDViMEHZwYMXScvckM2mofchzzD+83V98AAX+oH0zczTX5iXb7aBdK+n5oWNGQ/Mo807iCxfEmx
6twrLxY6Tj+dS4K3IFUC5Xv4bIyXoGkzSO6tebx4aXssVKx10LqFyeWH0Sqgu2a+hLL9JLU6d7sC
hTtpvXRhduEEmEsZb1xviSbpG3haTgFEK2kwNIipwaIAkIsyHaQDqh4HBQ+g91PnM4BssQSWwNWq
ZtmEUwxl+3m+NoBQ1tlnZEFQAQzH67BOOpgp9q6WQAVUZLdmCvoa9M1Wgw2aaCnie1sat33Q7upp
3DMDuUSWdB/TFH3d9+/x3Hm4BKiYNdFt2cEdOQsdtoO3we3Yr/RyBcXWR6i3X5FLU+jcGXXqpLya
nRotEBMZaLYhz3uuTRhQF8GRmlbo1yM2rAwQKuiYkxsotj/BcOBCj+zc457LJq+u2iLJD6rRRO2z
h2suiVMYsoQWfP9ql/P+yoLk3oWRfHuNoGz+65UqldslTua5OAcOwctwMDYwG/oy7Wxfd2MvP15q
W55hBoklvoQNsJimGhi5cQt3uoY8V0N7LUXyvcz0fScl/GvizzKKnThG8aMIr+D9/tCk2QdW6Y+q
1m9ULaG5L+MLzJ1zY7zY4DIkrAXcI+fqK10r/asqHrMKaMB4J/qH90f3tGbeWraL4y5tB2saIYy9
oTVWRDdjT8JN36OiJOxtX1TpykJDImty1xyD3VBfZ/tIgENu7YyCFh6HnU5Q9q4+BBQ8qgra+ikB
MnB2NdEin2HfKfK4cG0A7Ipaf5507WunCPit7XFiI6aoBrP0MA6PYQ6GFTH9lEoQO+HxmScalHzz
Em67+qGBJw0sYCzs7Iz79mAdq6rfaP2w7voGfjs20IeK2StGM+A/kjvYBR3EgAYGktLZhLxdwWlk
q2Cx3PVV5YYp8u73R/BMgXop1ouGWN3B0aWA1QgyRlBQVoWJWgCoglqOtPT9i8wwgDee0hKDAIoi
YMY6GhktkkJT3hKkTWnkC+QiKCZ5hrwUYM9T660LLXAIGc9UBv/O/KSoRtYz913ZK7wXYPrHz5dY
l2eObrGU39VgCZqXOrIFtHpUtJIbFMicyIF4trgljnKi9SUZxTO7B13Mb5UFiinUWzYIXz6C1vwA
85ULaduZE5YuTlhekohbKF5s4u0MC0n8uWcAQcsLIfeZl1/qpiK/jwpwaotNFVu7uHhK1boqkW9D
KwdWapBqWRMUuN6fX2cggWKppJqPQd9rAuw6+V1e1Qd00WdGB6wZoUGje7kLlUsPoWr5OD1GB4hS
v0QPkCfDc7qUA59ZRktJ1byagDG3jFnJqjuK3PYBL4ORuu4YkXZhQOej6Y25vRRUHQw9T8cOAxpq
iZvW3S0v6Z2hqwsn4rmXX5yIhTEFFVcpKGiRcJIGhhhwP7GyS5COcwO0OAYHAPIGaUcAXkx7CQ8T
OLs4RuKndn5heM7sMaeO/6sTvZaArMPUCMgLpDBmz9dxRwFONJsK+lRk05cpbCKbC3TFc4O1ONoE
VMBsHRDRDaEHFmyM/kPOH9+fy+cGarHieWRWHA0EYDeL6GhK6xm5NDbn+khsuFK9f41zhYhT5v5q
sAydMUpQmdqode+ZczbuAm/symO/puvYmyWUNfeSgvJJzfSNmbuUT4WaFgCS8Azc5IqjORmOT/Cl
9SjcuwItn61FQXaMkv4Zgph3eh5cKZZ4XWI5sZIHmSqQBQw/Tmp4yZoTUIUkcpmI3AHEPEQrgOWb
8LWBiMpmgL05LMxcbWLu1Asb8i/CuzBiZzbipVIr0YK0giFlAl+BFfRAopfAL9fBVv8K3Qlpwkck
9WDmcwl9eGYSLGVbkYsUmT5Bx6lb25/oLKEFz7nINe4Gp3fBU3LAs2Je/zm7cMHTSfzWI5pv5NWE
QE0tGEIG9VySlJsxHT8GJHm0kxo116J9BDu6gT5GFqAkL4ZrfRAoBpgRQMwl7GILuHjYQ9vAmRLp
2FCjM9vA7M8lkPcHVhUQCkbEDckprNQgkdSawIkmqFoWnQfHzq9d0GxmdHI7hfucVqZfdgnbmrp5
DHr6INCA0WqROZ3g8KmCRF7XZ8e0sp7ilI77oUJTNuXFEf31EjhcdNB4gbp43e36AfDZ1lwT1l/g
QJ97KostkpeokOgSE80K+Zbp7YMO61yY6MFZlJeXwNtnoualHi3MxoqmHQ3M5i/w7W52o9O8ALPv
hi7KYrfoCYYvgzeHGJeW57mZPZfMXj16nWUEVqnYC9ryptafqPp338lik0xAC6KwkwWD7dh6pmds
0MXxIr/b8Hw1OBwuI+EOVrjxUb90xberfMJc7J2jHcOnLkFIw597L9kUx/IjdSUazVgx4z5wxrv3
d4PTOnxruSxip7iraUYFPFqoD9t0WHVkkA/GgyKwUold4dne5Bhoua6GD6hXAcKGWuZ0kx/NVXmE
d9+FsOfcNr5UrzWBZTOJZcORJHXqg+6BjwXkwpFtw0ftaDjjAQXfa+maF97220KRuliK2ZIuyhp6
kr8EzAR9scYP190K3PFdgDdpf8tvtYuaxWc4MuKU5r6al0pSHtEZhYtWPOy+QV1HAy5eFcijHwwv
9Sq03rb/Zvx2GuFXF+uDEq4xyQC4RGOAdwjzQqB192NO1sPYu+/PmjMLbSlg2+kWTJMN8EHHoDwQ
k/gRKt7vv/SZnek0hq9uv4MHWyoUFJgkd3u9c0RqOMqy0DUjF27+TMRzSoVeXUEhmqp6GkBAykAX
a/oyBNKxou/v3/6ZPe9UhXr14qyiHNQdINH6+ks4HsaK7E10ZyHLu+ps7cI7OLtaFrsD18Mc2qV4
C8YX8am9mrdU4clixVY/vGF0F6hc9EMvPJNzI7bYI8ykJG3awN1BATuRBNSD85/dWxckB8+8+lLi
ttJ5RAxIIKCh0YmNYcBojBlA/op8KC5k02fm61LsNqYAOsYBdConBuQUMK/cfnj/eZ9B2At9ngiv
Hjh6mERLCQeOHw7s0JF1UpgbQ/XJt40KqQEaqXbmJPYVPKHXkCdaUZM7MOh2JSAmhuHU4T6ZqAuo
88owhlVk7mmf3XYNaEOQoi+k5UWqvI+1mcs17dIpvemI6bVqi7ruhRD63OAsAibQSoOJ5lCTBL7C
zRMA4C+RHM4shqU2bRHCKrbroOIFq/dBHdEsVrYGum8Ew8ri37z7+V29Gv8citccrqAw96l3VHxl
OLzef7Lnbp78+sKoP6JBAwOYDWWxk9W6Q+rPaMTE7LM1+u9f4tzIm79eAs5H0LWatalDjl4WLyTK
ZsYlT6Jzy2qxR5g9rSX6okDlwTW0K+I1n5QDH+r16d7/88vwv+W34uZHiND887/w9ZeiHGsU8tXi
y39el9/ye1V/+6aOL+V/zX/656/++of/PEZf6qIBOmL5W7/8EV7/5/XdF/XyyxderiI13rbf6vHu
W9Om6nQB3On8m/+/P/zHt9OrPIzltz9++1K0uZpfTUZF/tvPH22//vGbOasC/ufr1//5w6uXDH+3
bdKX5h+P//f/1PJb/q35x3943j8+fPhff3uFby+N+uM3jdHfLUYtkDApJwTEPUyC/tuPH1m/z9xP
W9iEAcZtzLWgvKhV+MdvBv+dGkQYglIIFZnWXHtqivb0I/t3MNbhPWKhamcyC123/77XX57aX0/x
H3mb3RSAszR//PbrFLSQtXKmC2JZlHGCu1lsYxo3zV7mZuCCUrI2o9EfoVz6anh+XvL1JX5dSH+/
xKKiyUzLEKTHJYYQCP4CekfSjUrNgy/6LCx+If/7tXjy31cDs1HH0AhzGUArrUuk0nXkeSNAVPl1
QSFeW4xuEkJlMX7QivbC2bJwv/pxRQM+2uB36DYVy9KwsApICUwjTLEB4rFg/JnuC+QHCaKMKhj9
2Vk5It0eqD4flI0dJJuu1EghC0g282CPqCXWQK/rGrt/f+DfGgrDBmkR1QkLd7jYyZC7GGkxDYFb
hNpdiVMw7GHdYLR7OT/rmn+Al/WlvGXeuv5KJ34OxqtrLrZlakqIG+h9gPHuvMliQEW82NICQMgt
oWVQKij85i0AmrGjxRLCQeJCPeutCf36Tc/b4qtzQfGEWXWFN13CWxRScruQJpv3x3VRNP/xJhk4
XVg6NidsOcdie0T3Vio88aC4mfT8Oed0A3WvXRJfiW7csoweO9bugWt0hCpuQFydLlYJFynMj7uw
dcuwuG4yHUnSr++0BjHYTJI6cFn3rPrJTWDgOSnYVUN0PcnFAeJPW5Qp0bnYxZbABGjddnysMv4h
bNSFesIiDPp5M5QRDgNJU7eXTAwRjGijdyivkH6fBxTapdlG2PEqKZoVGMReXUH4wQZmT+cf8nJy
C/C99BaVu5ECupevFITIIFh8xc1ox0O4ZRuBl1etIy08RaxZPU4Pban2iQCmsJvWVHO6ErTlGK46
7UXj0rcmEZYyR5yCBoKx7FlUdZkzGhagb1Go2iAuUg1USDTpUbOFoGrnoyfoJuDiTEHrCWodTayu
UTyFzaV+APb5v60nrhuEWWiPUMYWIXiG6G8I+jyAtg5afOM66kdf1NlNidITiTMXNO11eGF+LxTs
fjxMrgN4Dv66gWNoMbOI5EZQQ20OgJqHmGUukO7e1Ee7aoaHTv06m4iXhJ+MCr7lc2uko7tKyrWe
aId5R4sL8MRG7WCO4tBGcAFq5Xpe/NMEunc0uYMtb1kCsWpxXUxXcPkGSY3dk3H09XHweSzXGvix
SAivSzm5bBrhtJu5ZgUjJfioW1Pr4b5GtNffX9bkpAC43Ly4reuc2raO8twidJpCzhMA9IXLABsw
0MgsxW5KUf0hz+Br79NMbSFLyJrATQPmttboKBV4ctS8fGzX0dBuuwI2d0Z2UMlLC8qjyKDmBtQj
qIhPA1C7KQ2AJkU4NlxXmNiDRsFc7NY0sGDJLQ620a2DuPfsOtvkdrdOa4I9m22mKb4DIx6MTEiF
JxATnZVcSunMJGXTRp3N7LyBTK5spA+BHRQRO28ecB2d8iZunVFZDn626iE8HsILs9HjHbwwvKGy
NrWyVrQA21fbAJB+RULtiq3MblVU153sr3Q+bNiTfKhDKHAjlWE2nPAglCJCDSaPKIGOZGcJbD6x
eWSk3aM86iQQ8hR25wVYDQWYxCkZ/YFLb741Bu/2tocgjcB6HqXT5gcc4rtYgUaA5cbSp2pUe1JP
4Hc22x5knaYZfFgMOmMY76bB3Glg7QccEgLjjU7MzTzyCsiOgqTgfUEFm0ZokksvBVzWJN26UnSn
4aWwKUE3sQav/2gZ5pHL0e9Y6HMoIYLZ7BZNCvi3fBjr4gUHmDcgE9M1G0bP9XBl9nhjlD9mRnRn
J+rabuRdcCUL+lCVzTpD1zubwl1TduspDm8hsHAjIfNlN6EjqPQ0GXqtVNecQ9gA+xX0uTaVfcOh
WIjj2S9kBGGdDnOabICtdIX5wSJ0wxh/jOcT0sJ9j8JjiJ/GFWthveJb5JggpeywR877ZcG+h3i6
8yE0P/EKSgJF65LcA/BrtIKHNKw35Qy6zuN5GvghCEeDpBvCcHN1C8A29uNp2ACqArkKK8IK1h+Q
A/nzRrwSUFmcgwat7/dppK1rOOjMlyu6yZdTA2MJuAKEgQdlNRcFRSfl94nUvMzOb+aL2cia4D/q
pUytkWN4HSggDQ6DJIjAGaFguORbsEkwjQ/MUttBm7ZhdzTqdqvQGNGgmqfF6EuLwc9NcYhztikH
BdnMwZ/3ZA1+6EkAY7geYs6hb+IdoVm7kTC7oG14lzZgCeTZRtekP/WW237Pmn7da8ltGHtmrDyA
Kjdjpq1j3q2Tzs+1+/k7wHvDRwlrqmm38ORbc45hsdiHJg29QYEPD9Hgfdanaw7F9RChbAzrLYDD
V/MtAf69gjOLlxnNtqkY5FiBFcXkHCZIjihM0G7aNInDLNxqtjMk9OfwV5CKd4wGzR88iwkPMe1Q
+hohrVYK4AuZY/VQWSR4/7EzysEL6Hyh1J1HlGOOFXR0CTjQsoITdY9YS3YeT3FcEiBS8V8JF3AK
tEdedKtkph2YgdfrMTCi7boAlQK2BM78X9vgOMbrhXhjERvdGEc3DC18rVPbHgQiA+0jXXaOjLX1
0CGglcB/hOhiNUJ6BqSVQ90fdHtXy+/IhnYJWhuwePIgeuXPk1mxCLJPFlCSGQr1JiyoVxXuJA1x
ypryHs7D6KkhMKCY/+YDhzJBYcQ7y+g9iac7xxCJTABDj55ArljRDDdpQvc62MNFatVlGXAzuEgy
+iZeWdMsp7ae3j8kfs2qfxyNgpncYjojtlgGXVNdsZQr8AwIr69tsM1lPvit9S+6lf28DifUNpDI
cGOpxRYH6C1WAAG7VWbtIBUGbnIOEBn8ItLiZt7bChOHb2c50ZhtOnN0jTrwiiABAQm2JsrlCD0D
LL+pmXwxBGAM4MFZwUfSJc/SeFCGtQrK+jrAxsLVR/AMDgGkwuLLHvBvBTBwB0CBjHOkZMumtiJx
mGcBFy5gW09Bf21V4IRB3NkYxAPiiGNCU7e36CY2yW7A/7VErmX+ZLD280SA9rSw8GO64YbaI3+7
UONZVOZ/DrOwzVMQbbAlvNy00j4lKRPuCJZQqqG8VigHomufBzX5KsvcSbQeMS3H5g2YLtVLZCun
sikEEbULafKbM+vVrSyyNejBaFlj41YsMlzZMGZfweLwJW4uVSzN+YUWUY6tG5QIi9kGZtgiuuvS
KtJMBferqU+fSpBUma15oH1sAnAueg7jKqy7HHJHtj26YIc7GZD+idntx/qaCg3dSAQ2Qb3V9G5d
C3GQBfTdunWG4mQfthfS+beyHMRihslslMDwyWJYmBzr1K4N4bYFlvTYeWGNTr+GAwZ0WFCzwOsv
LEi8Y/p3aebaLebKlNzOm2KGeOP91T8Pzd+GDkVpG6eubpFlQ0eLbRJWgy7czHgemtAr9HY/ZzER
It40v1RZeCN/t3XI50IViyIcXyJytJLaRZJWIGfG26wlHnzF3DjgbmmOPikR1qjn998eORlb/e0N
YltBFIy9zVry9VNWD5mKcMmSIiLBodhiqfJarqPEs6F7jI71sQ8QgVZwNcOvzEWNaJLr1swOsrR2
ARo485RpktTJdrSydlD8gyYopsdkbqwxRVyTHnoRujGUlUiotkmO4BCuV1M0rEvwO9us8+DL40Eh
ypnIrILlZUPnIeTyaymPnGWHDu6m02dZ4ZjLtPsBDeW4aq6NMXY6Lg5RAj+a0NqBzOpE0tolTbRr
MkSrdXybxf3K7ix0OnUPFNVtbbf7ts2wW4Z32H/0tDrUqVOI1k0qj2N6qQHxPBQfVEk2Cmcjh0QJ
4a0HKSxvrl/MB/q8JuYIvMX38qbdzztcmSJVyOUROhTwf3KMVl3TETMUOcA40Z2hTz5HJjevvFbg
GG7qaw0xlVYCqyzQFUzpZo55ce6BNzzHzPqUHiTVIGqCvFjFOxkm3zusVYIyDm2HO+0zKotQZR/8
DgNoRZOfwHMe8PxNFzVbw+i8OX42oDoewJS767x8tqZBEB/q2h1PpG8Z0le93Gl9ANK5uaOm2gMX
ZJXxfj5uxpruAvM5qoK7FAQ0QPsTbd9AqyzVMdyFODQKR0jHDySW23Q4Dk3qplO3VjGcYVrpBwgu
UpSEQNP0oQ7pRs0Det0blNOcEafYHClCFwwdkm4ddi9acs9SWFUjR6mQLsF80muUOIxQ20ghqN4T
5cxPolPVtZ7JO7RbHAkTuBLZAl4gmtp1nu3nOhOMXK0WJYKBHPvmGSqcGwuJJyRUfAHDRi0J/QGP
I+w+x325zvhD3eFkjSwHZDDgfSMnQtwDVrib2pANYV9Y/ox/YwRa1iT9Ni9hugcunRr9FqRCowWC
Bs0gxFRU7Y1q9CPsV0I3vtRtiACeHBttljGzPwTIjlGev7bz8Wq+TTHLdCYIgmJMIzw/KSAWNyEA
BaPEYsOVlV037IG0xSEG+yhvnplhOVWf3cx1VB4g8LV63ygJeP/dthzDHRkhpYPaRRglt9MYObJA
WQYll8JKbnOUYeZqr6V2SCyP+Wxxo1sbrcZjwEtBxjuF/UwQQV4ieULcT4d1o43uXCyc5y0bRl9i
D+76bj2vuTkAyUSzhT/kYUS0QfVsU7EeZRG1ZThBVIDlA0q4iZwOcE0n7lO3hjYrg/BJLu09JPxW
doFh1vC4AH6zkB4ZNQLt/mEMryZd3by/yf29egd1VYZSPLG5MAUS1l/rZsLQ4xbjg0xLavdz1pJR
cGxouwfXbD1PtTneiBJ5b9u4Yzr6TWCtaiLu3r+PXxvdCD1wG6j5MxTdiYn9fVEpLXSwJXQywIQy
xexGrhNICiYr6kiZuhDmkAXK43QxmzObQA4GEsnY3X99z0YutDzX0FqnMObUJjGuwhGUuagJ7+Ag
kKJU3prVy1xRa2hyq1kQLMQhA+2lq1D72iPxbC11XVXh3VhwCC9i5yLmThcPA9qHXdivqxSlnaH/
DGUAZxTtNoTU0Mrg/X6YKifG5bL2Ayni57HrCtQDtUOcRLt+bLYWtKSKUaHDDAzSnInZKByUJRZX
ZG3AOd0OkAfmZu/3rAUVGAonMH9f9XyEevzk9+jnr4os2QRBuxdIOAqbHCHyuLNQimjs6A45yl2D
5ZnV/ZVgk2/ms05MP7ih6ldmoz+LxHb75F4LtU2RytyNQrZqMnty2lB+jPkUrhibrnJjvOpnpnGU
dfsSRLQkudItcW/CR3UAbJ5O2YHW7Jj06UNjrXMS3WpJATYCGNAc0beljC+MWBBNxHrRknWT7VSD
KQ9ZudEM7gYzc+cMbiifdcDK8l7zcPCgMajtJunO1Y0UmWlk8HvVFc9mFmLHDncsnjYMG/oI9yJK
1WetDr/BfJSA0o2y0XivNLHjDDUpbCDgIe0aqd1ZqnkBvndf9tlG64L7giESJ1U7u+gcskR+VKTz
IoFCAuh3YRMC/BZ8DarOw+606x/7EtlzFO8Cnt8oK8hWFk74uZxg5sVNj9oXwX3MhbtGyjvIgwLB
uiYJwgTFD5op7hPcBmrWt0ag1vOJVunIEWsIiaNfzlEtSjXhzauwIWCS5XQzGMiAMdNGFL2AuN8A
WuoO8qm1cLCU4a6M+3VSy7v5BLFL+4MBizpbAWmT5odQDI5KDIiGaO7pUiLeyKzeRjndpSg52gq1
lQqqvzhLRJiB4zC4AbATsCwFHxsJ+hwEjNrtXANhtniEfigUlPH2m/Rg918hErVNYMIDu53A06a7
rOefNSzeNO8+t1J7XIkKing9ZQ+Flh4g4+NI/j3oi1Uuel8EdNOUmFs0QO3E7t0x+qCIdII0BrFv
BJN6zlwfUk7vY/1gKHkd1e0VSdPbU+1IwLmoceeyUozjaU74wOi/LnX1maJwEfbtB3Bi3S6PPrEI
cU/YwO9QZC9RAiFls/ShlXarlP1YEUhqDNGmMTlERuVTr+C/2AdP0JMgGEb7gfHsBvIHEFDq1x2/
mutLc22gxyQOGv51sFEzmMtHOM7NQToaMK9lAM542jptAV/Cvvc4MMsZBGvzEucisyE2SHaifWYz
gwXZ1Vhc15r6HJXxLU2CHckgcYVQev4tdAx3c1aPuuehacC0DFl9lF/mMCWq6hdu1Nd1qz1yOiB0
MXZhdkN4jLJAg5KA6Wuj0TlzfVzm+ctk1lAyI9ZKtxC90tl4GyWbqb+QwP0tOcBWrttIqAQSA1CV
50z4decJBexsbHTb5aJHYGw5c3g010Qbmh/mctL758eCbjbv6SZajsgICaEGelGL60GLNxyIyoXb
xVi/JgDHCDihlOzpwNTMQem8biGMP2qX/EoW+KP50hD+F5wbyOzRJlnyMUcYnwF+3cNti4+raayc
FIUeVB82cxUnmXQfVVInMpJnor+EVnxAVnmIwmwTNS1GRXoSc/c0Gv8SHOEsyOAXYMJDkeHfJQ7h
l185+0L/A9EKwEW9mjczGuJvaIX8a/TyGp5w+pOf8ASD/E5RdDB1HQERcuzZoOQnPMEEcsEkpgmg
ATJC5N5IvX/CExj7HQkwfvQnduFPeALDC6JfBddORFYUfgrsX4EnLBimFqW6raODLZBuA++AM/LX
RQX4bSgiIO/hPFfy25DCRnykyYHX064L49wTVntXlsnXlCX2PhhVflVPJjIcBJzQlJwOfd7zlUpT
+2AhU1gNCVxmeA3Vz6ysXZgLX1IsXVaUKBpmgmEE0Da0uIkG2q83LFjCWDTQxEsU6XdW2QlnhKFM
SPVHA31FxDJO0nXStUXQun1ksbUt2FUiwY0NYtS/bONSYWlZ8MEtmVQHQMGEXANBIW5R8BmmUiR9
h3KFBnHO2ZKYIjTbVty4tqb8emRx96R19paEKDlnsvugsdq4Mkb+2DbcH2J+M40+JWb7JNDThofZ
6HV9Oa3TMN03GaPgJWqd09UEk/BPWM3Nj6rDa9yIucAS4L4hr0iAdWH4xwQYZjGUUHJqp7IBIHeA
2gSr8+t2nDXThqh6AlrOg0XnA0Vl2mM2KoOS9uktmnar3ChyHwo+c5sIOodd2j5Q+HI8tOZ3VA4O
bDhFWBM0xJtPI/qpFypWFH1S3NirKgqlpgGIDgZaIOjG2C8nbVuJMktNhvZxGq7qFIX7vz7IHInR
2LHtX98a7Yge9PkDMxHJQt0An1YEQjMhgw3DX7+oDQ09cGahX0Iq4gIwO+yzmAx7RMwwnZg/O33v
9KUq49EVYYHu1J8/QKzQ02i6rjQS3ZRwf7g2GnTU4Lsk5g+nb5NUR92hKz4Pnf6kAn26bTqp36q+
yT2bZreNVkN4lHTKQjgQAh5XN7DjYmKdYbLfiiQHHXQqomfoLDgCsi88rIxPsDpWaG0NxhX8iqJd
NASNz0X3yYgm85Cgou73AyS+8ryD5Er059e6ETe3dDC+VyozNpattVdNNAknn9CAbSSUENxBzbap
iY2un1bCpwEzBNA625MQizqcvieFdMqoYrvRCDvI4ujd4fQZNrvuUAxBtjM73JyeE9hDcip2g2Lm
Cr6FSAtts9kPMZjsslPQHWXoVSbzB/jGVbZXy5RlP77b1Xm+pin/WDVdviqzuICuuF0Uq3iIo/3p
g6VpFPIUwGRMTQjAZ0KNVx86S5N7OV43Vd1cJwrtXVhufCRRlXkapBuedfMhCmE/ofKp3xAkAuvT
t+EB4kIKqPo46kSHRdO3WCW6204qf5wQpqxhcax5g87yR8iHpYDkxOjHzV+iGRqg8NTV29pixk1Q
k0MqYR1UmwKiz5HW3EPA2DiWTXzXZbW6P30ry4DpCJIK/bH5N4y+jre9Xa4QA3areJyGOxj9DHd9
zNsV4xXf/vgeKrHXsqfu6atw/rU4xBvop2B0T39QpxGD3vYkt3kSfahBujh0eqruhmqix2zof3yl
UqJQ2gg+1kBCQ7pKTsU+DcpiX0IYxa1DqGFKXNhqW3WjZ4IeNUjbAmYL0SeqcSdrUYY5fSl1hT13
/oGGrPUQwvdFEzAvQkkvBREIAsKpnMoSOhP4VPaabwaj3MSp1sAIIDKnXWICkrAqhghdO5j3OnZc
dntQUDp0ojQMTq0at7VrLL0w1HZdTINdjbrgLo2eVRGzvd5Feb2qDXmNTlXj07HScrR2oE4cVDVx
zaJcNyIyUFVLMriDq2QPNtgq1zhFy6+17jILdXcmm1uDQ0WwL/JdLDQ0UyJNuqPo4QJDgwLpZm4d
B+OxNyL7iiSUXcm607c8K74oNIj8Ls4RzstYfrDyUHfAM1dzn5bvNeg8B3SfWVbrRAx9NEbbfD/G
pgDWfP7UGEmDgQqzteSNeYRY8B3VdCcayuIqK/4fUeex3DiypeEnyogEkHBbgiToRUoqqas2iDJd
SHhvn34+qidmNlzcuNElUUDmOb8dmm1XZFnYGIQqImQgX3hoxIaBcTmOgLn0J3wTNsGVQ7d8Xwgh
G508hjgW3SVio7y0tRw30uQVyKw0vbXc+IH2rehW2nhR+thzz3U0vhSlci8p3Xapobp7X7jiIEli
AMXy7TfC782XpnTJvlPlzVvHmfS/JAFW8qYrmqiAtM6tWcTWaz15uNJMHVadaLaGtAgYrIzxqmt1
yRBOpbxrH5mbod0exxvOz+KecqJuu/mUrffOtKPtRGZdOmUZAJ6/iVbXDyJNgm9uEAsEY7k1uw4s
ue53OjXJzKix/lWAoYs5Xjxh1FREFHmwGvUc5kbx20rUv1Way5OV4LIQuLPNiYBKt3mGOJL6mEZO
vSkWUoyrKNrKXlnHaCz0TlLZupNJlR39df7tF41xJ6L2u1853cEE1CAYsh+PekimQxzXabMZZ5fc
mKEMSp0mYLyJmW0r4ZQPF9XGgj/oXT4/eAnIqePNMH0OQoNYs89Iq22XrvZ7y4nU5N2ymbV8mcp0
+ZBL9tmgnNhZi49nST8fj4z8HOo69nPndNd6LLqrl5GKWqbuvBPK/NUsPnlrXuvTlu4XJFOPv5SY
hpvjWHdejeT966OMzUPUFwFiswtAUVTjLq1Nqi37Lr+iS7JAr0z12Szz+p56Duk92c42uuktn+dr
HiOd0DNrGSNjc45We6a7NDEPYhGvYm1Do1TLw5lC4RXGJSp9eVFiOGjud5Rrsufvrcf4Wg3AA9lw
9dPGQNtva4Cb2bsWqZNDkHQkr0XwCyT64V6a5EG4+tca8+xFXV5dq5KQoLSdfketG5BPkl2MMvpO
NIjaox42zmMS1l2x3qtpaR+jP9OwMkYn7YyISaaVlXpdliTMB9LfVD5dp3TeNg5Z7KS+nM3Y77Y5
BeRw+FLfuufHUhMRbtXJuhdqeVkq1+GknG9rIsWRoO9xjzap21a+xHLl5sshcroBjZLW7wuhdFHc
7sU8uA/fXzUE8wzvE/U65ZEFGwY3Fc/faQTu2/QrtISs2+WSV/3vnKA+nWvN4FuqZ4DdSvvkqA6q
hgoxrTuEawrBVNtH6K16K1pQSM8efs0mzuq6tpYzQoWG3inm1hYt7Zusc+cKE/pz6kADzbSh+tkk
vHHqh+5QlIPayiKfQu0O937AbaOsLN2Jin/FsmYvNJLhYjTrRzQPMXd77aIFiTIYkMl4jRgmiMz8
k2kjuY4e+SlqAW/LmJjPrkGYn4PUYzD6h230ZeBnAuP/uKgLgZd/k0rQVDZfKFdJhmT5R4NdBrOn
PULCh3Yf75ec0XzjWjPXi0FHVjZBKRHvUe0LOcengiN4dUrA0SZZ4WdGd1s0eRPIpv/tJ3Gx1+2n
0uutSSd/i0TQ2bNuXZz6tzRRiJDTqZ7xlPHZqNqLLk3erLp1d74flztJXrNhczIV4ChB71Xq0vNC
wMRzBPGY+U1VB1pp89Ir+2PxcnEWTfmtUZ27KSPg3mYOzDhqghKBCiqbvNlFpBquOLgf+SI2hM9y
VIDuBE7f+Xuv614mqdsTPWPxHjXBe2Yt3mkgQTFYjFiFq2d1V3QIf+PGL8K5e/Ju2vgsncTd28vw
mtTMFbUybiwn5VnPudrEXhzttY3kIXdHwvKqplbbARA7EKXd7dAuknrjQ4s2Btm0UfNrAu0TY/2D
vnX7bKWVvxkWEuJ1US3EqQ5646Vu+e5H/mnRoKva6MzAdNe/MZLxM3mI2bmu3AUb9+hvmTEtbvEo
QNiP51O70Ctd/dp8vbPa2xszmtR+HMj9rv2SDENeghEd/Y7H2zbq+iwSwRW+NL+ddi25qpNoi6U7
Z2DYNFKYp/I5RA7juZyYXDEp0ZMw6vNzrW0zkk7roub5q67eSL7pOo3AkRyKSHwj79LCMWUEVx2+
xor+OVskCilSTkpLhJxqP09RctJm8mAK924za/WmboT3Eq87Nyqzn7PWv7ywaHz7pZ66IQTQajb1
kpanWg90zjWxF2D1Gy+jsXQHKxlQxREWT5LHJffH9lB1JKp1DvBhI4ph+3VWGk9BZ1NxVnrTapxd
ypaJm8mNnUco9PX/P4yUdMpyTgU1DfJox2O9lwZSMN2TYWNGBp2cPRC2M/ICZb61IuUqCvJg9cI4
PP3slsm5aG2/W76ZHCz5zLd2l/tM0suDHFEfMPWVBsOtLE2TPFfcd026ju9RNaaE1+gfXjXPgeG2
1W0uTHJxVbQGs2tZ98lVP5LIOzRuTV7t8/ydBoKLyczMCdUtlmus1hZu+WrXbHPSy1CzZX0eEJ/C
3W29CAZFtbgIJTN72xDV96FE8rurDDv0wCC3Lol1wahoUvcFdX6LjJjmBpRONb8Ky6lToGMQctqO
6Mbeqhi1X2roRwUt5Zk8+EnfdeEg2u912ychZ4aRD+3N0KI4Qip8fl1HxTBa17kpXGjrBgTVsl8I
5PKvE3x6sHapQwIZl0pSpOQWr9/iuXTug/pUptV/+993TDnuI+oUOQoTGebNOCa3vPOLXbeW16Vd
O1QO5Wl98sNF8d2cbARflvppxfbZT4b+FKeZurl+nLJ2NIw+a9y9CDf+MSxFEko/a85Efkb86S3a
b/RUis0y88j01jAd7Ip8BAP8ci9lUb02Rv3PYsbeWUav61DPTJ/AqGPWpLsoL4ZAE9L9Yi9g8f86
qlt/2Kl/Ss34sg62/B55WbLvO0Jem16om1PS9AXWpO9Jz99irYvus3P635Xwq9+ul81nqs2HSxdl
w6WyIWLMmdHFz1JSGbgzqqtpbJqG3kc4hagd8+PXjOD2zaewTRUSyu9dIqD8ypnHYyajN0otlzDz
7BG0ou5IiRV9v0uei6CYHX0GX/3reV19mtcIMmv1Ol4YQqZjy24O7tr5x8R0wxKph9U5e0d74kMk
NIHPNL0GTR1dPL6QOx5fD43QKMKKTpiA4LqSP4kT9q7jHVXVv7HzJuA3+btX0OWIqJgDOaPEh919
Z1bQL16UnxnG2mDIEu+KtMm9duvkbUs59ShiGx3ETWcFq82ZHLfQyC1JrAFp52qzeIP9QZ1ZjbPB
uZN26Fxju0mCMRrYOb182Y95icfZHIGGrNg8L7r+SVlc+R7b7S2eY+r7qmS+dAiMtyoX4Zop6577
vD0IvYlfzbv9ODrtsSTQ5Yy8xKe5QZWwxkW8HV2YlqQ/cSwZrx0JQAdSpvdTY+mNydX+mARVR0U5
VcdqbPRFo/BIuqnlCcQmUVWOu1NF1xC/Crdg/fjv0Y/NwrkXvaV2pUV6c9a1+qW1EgNlu2Ed58GH
jsy+dYVt7IYq/zvQTXf8eheJkPe5h+1gXtvu5KfJ69cJWGV9sk3gFOFcCL9SxtrQw94Wu1h7HyKW
xmYVbnfuPXITheVe1ySSm4bKkD1R4ssuX7wflTmeoJesa9QhsrCEPo0E7t78ciIcrCMH0vT7K+mf
0YvgsWhw2eRCO/exr+Wpqf+UdIs9ojzfQJ3+bXVbv5oxaWIt6uigaeMajnu2Q0tUw8lciFGnvXMj
0mw+Lk49760JFEiSi7trnvOgGFZ8F5l3/vowNFVPWUSguVW1yyuipHRrNNQQFCpW+6Sn/0vOWX/O
LQcOMCPd7wvIaflyI1VCAebveYl4GCp4nQJ7KdqtIhH6isujuFpSXHks3pI87g5ObGRvE7k+R0CY
dt9WeNqrjHZJlXE8IyBcUb5PPI9m6l6hF9EYm8m5dEtxjTuqVgs0R3rriKXb+rYoo02zlB9j8yaM
KdqjMG7OK54l/lA14hM/isJlQodat/kRAf2VioP4UXSGuBttt+6Lxvy5Gv1vU9jyl0FccUm9yaPI
rEc1u2ToxCLdEUJUvzXNdKz72AlcUT3tA6V+72nuyNy1OH8NBMRO19wCnCq5gUm8zK/28/df2qXe
xKlWIUuIf8LJRjMrl5UCFjs1/nI3R8f8Fll/5ij3WPSJwbUQESeLRXZCDrgMIXhGjpJfqtr5XOru
51TlLv9t195G9rO8q1KYV1wIqkgota+j4XXKIeJKV847WJrl3K7Ne9s5zVHgTOBk7jlj5OCd7l9v
C7VP3SaKMGjLbITDNBHr6sTdTZGn/zsqXbf6t6vsW50XLCyZeq+Wpni3Xdz8fnNcBJPkf29m3Z6b
WDRU0mUGvoCymK+Z3XtbqZyeDLrZfEzaDw3yzAPG6eRUe5X1mElrefbM9xUp/r0N8RyboGZZFXAJ
O/yXDdhcUXPAuMwPquQQKUZnF5k9g/hS/iSa2+D+p1cyroV6y0U9nVqOmsUe7jK5iMZMr46gWtcs
xzL0tYtGmYLDjZUBQZPOJc/Lt76RSUi8pbUugWXq5ZwmuR8oDVYyZGPEzybYTFw6MX2nRJ2TJXpT
mnyZyO6iwIsS45/MLrbpDFE19OltRINyLpd4uNQJdVaJ714rSraTcnFP/drrs5/X+9xI22uiZXEm
xGYLZEFvSFyZd7f9+Lr7+4w2hMRA1CD9fdkgWm9z8S+DMotkdG8pFWICYGwWsqZY2YGalaJrGdUZ
lsyilzd2U/bZ7O1ruHMcWiCFjW9tJvocAglnxtzferd1jkWL+yR2O3Ge/FRvvamgcD4vl70EbyZK
w6VrBPmQ85jozUThEyU3m97EzMx+E8bj353FP1fVMO8bI133bspbJGuxqdYn9IatIUQAcAZb/xEJ
tz4VkjoHRa/WwTTk78KqvyPP8i9+2/anlE5er6oVI2CEwwiZyjvNDFvTLvMgpTY4RBZ48urJPmcd
TeTOWozv/kjAbpGMl8mSPJvcbomdW9s1N+luKFX70JKrMItRPnoFKwB2VRC88dZKzwki4i4oZ6ED
hx83so+ZPVws8nQ3pa6akI11efn6sLEyv1j+J9+XJGoJH5ltEAphPhfkry2ZnFaw18HDLFPGIy/d
yIM2Retx9bOnYcSRZ0sU5tEh6bfpJvdQ4q4Lhc7eVGqCOzQ9bRM6M+l3Wanl6yyn2DdiqbeOimVQ
aHPZxIun6C8x8o2Zr1Dpg6hOkYzu6fOWHwrkxW2JNQNkJmDMs25FOxq3WI3TAcXmqa5ldeRs944x
2sQgceMm/G+485xvrmnhhBvoHfLouL5Lt9snUztdBcinzo3mFXXZtmrL5LWai4+uGj0MRZxbi15u
tbm2h4annaeahmdL5x/4VJMQVC7G4NfqbkNxpU08lgpFR2Dg/w1NMtEl0lf7d88YwRC7TJ+yXd+s
8Yby1nwMdJLs58h1g9gwhmNsDcZmtp0yMIwIoE755ampkLg5w+5rYbHiaTOoeLxn6eCem+R3aRt3
9mp1d92i3Ws4p2DuTV4MnsvWDmNdpH+wVHyKOnp4xtxd4L1TzmkiAIdeyUsxsbxY3ZQCAfFFOOTx
k7wSYUQxW+dSKLsLqb5oNzZJ2b3q5Cti27/rM1maxtkSEIHas0AO6beBgRTkKwYgpXDJ8XTyZhVd
HUz+RO63YxP8id0GqqE69dKNAlkqIlPqLj+nsr2pqC02qNjhKZKRfkNrIUvKohgiphNoy0OCYAgK
5qTnJg/d0S656QPwdnFdKSgJ0UrgigFuMCbvIYlUPUgV98eSy26Q/Zvl1mwf8d8y6l4FW8ye/4qB
0EYXGpSEvg4LkdWiUuuMZJhwWDf13lZnMHcUHTXbJO9akq1P/VDXn7WOfvFzeiiC2wvyZ8xTXmbc
EkmdLAzrSzq38qOl1/1sT2CMftlTD1EQguikKdmEGaIoK/5Z5JF9kjG5plHpXZune6h8XyX16/40
XNwkUpdB4BHxU9UjGwcjy2b5KGhNv62iYLCco4Ppth6M0sJNbNCtNidZtM/L+9esMSxtCY4VrXd3
WA/JNM27jBoagsS99HUaXybsxSBcqvz3NY69gk1TPJtDnjxYv+wSL/m5DBpjkSM+3NVyjrWdUCaH
RTzKSrVphTOEM4tViKvkV5vg6xTJPrYaeSwH1q4hSokNq4yG4ZoOdjDoDvwfQ2TvOd15wjS0bVkR
iYxTbmDUWU8ahkNTXLaQVyGNkPShbKv6QYQ0jLbreFomYytroLXcxNeQp+uLtc4CP5OXnpyKaBFv
FNkmTgp964fqxVrUPjZa9TBi5E8OTXGVtHZd5yGas+xQNx6PmblyXTZlElpotg/PVGIEhXaB83Cm
Lt415C5ZZm5fDqTDQErOhqH8+Gz4PY5T/+EP4/rauPOWYh3v0i0/B3N4n03L2pTtMhznTA570qPb
gy7IkW0pj0msbgv9k/xDrkG2SRMnD2FrqjNtk09hNuiXIRaPighsdn2cn6fMDlcXpbU22bYYruzw
37YieKMDqUDGGq1IjoE0J6scAXEYCZOawuAaQ0MQO3CHExv6OVbtq1KLdzRwjvI1Zz9x6HW7ipiT
HdghqsbSMa4OMMy2LVywz9R/JQitDtQUVTTam8/qwL4JptwnIb5f5FY/UX3HlPam8ehoSgVtgB6J
eTjqQMNLG0XzvJZRmMLgpmPqPbzUONdyMxd9+81e6Qh3fU0zx5MAS4xy2rVejupy7Ltb38AhxqkR
BU46pTyxK6Bbg4w1WwszHBvJLrms0X2u/pso5+pmrClFg7XRnls/OUpprkTVGcaDPoGjQGoPtJ9v
Iub+SzG0EL/JpWPrXYt45kRzzc24xJ8iieXTepbvqZt1SVM/2jmGwNH0D9IZv080t2yyMnqQBlO9
KWvkRPC8d3P+oEm2vhRY04NuHv+YZd7Sj9HRIOUPHfb2YT759bdBjPGu5YHYO86UhBn6jpe0U+T6
2/9KK7dPmLGPuoot3rTY3c81UdAqxjvGNutvccTPqHuZg/J6AERnCN00upyOidMZR8Oy/9TxlF1i
/KCUBmDb1c2/crb+HSv9MOskP1Wl99qzJGJD6NdLFZvove3pFvuthdG/Dcdqqc++gCwcanUvcN8a
1LjV+QdlnQWbSjKd6O5at3yh02mWmTyKm+q7P1qWxmkceyS5YopfS4fqMbvJ9q1DTJBdJv0h8SJs
lNH2C3UwBjg45QhOaXs6V0krj63pbrpR+YgeynlDPWgeouVA7NJi3BCtQlrtOJukady9ai0X6F8e
TEiwJXi6T3ZRkf9o52nYW7ZJ5GGfVRs3n+od3V7xox0scxOjM9gAh/WvQ8rqmfbVbrWM+TIrJiH6
02PXlj9Fg544q9pHDRq8QftGX1mPebqARz8ZufQ3K+7Uw+j1pFlH43IXFBJvHHulZarULpC0Jhap
LcygLUbL2itV/ajcMjrHo3hEbgxMvujoxlYyBaWa1x1gSHbtsSpb9dKdKcqSgdOQXctxurVi1Ycr
veIH6ExgCwnCN44vJUwiDofFpRQiJxXfj2H/BlYuMzOZb+KGJSVzH4l3mtTgvqAnyjdax+qMblbs
HJucHlk76DZrftS8/D6WaXFtEjQasuC65xS6yIl6L9MsX1yrNl/J3flb24qmlCWBG86Qeg8RVFtW
I8I1fWInu6qqQEEoCYpjd7xWTv/P3GkfObH49GfVID7lGEwNTkARdaeyqudb2pLGlxbRsVbVv71K
4MKL/gkBd+r4NYtoj53jv80jnR2A+E6e0m/SJ5mfkqrvTjuJYDCjmW/Gv7R0+l749l0MX94UNtJu
ntj/p50bDJ5rjed8tJvTWgxqh1ybQaQ1CkrOylNBbvllKUYZYg5+4x9ptv2AG97tTPn0aiOeFtVy
6rqMpGTW/kIz2cc4Jr42wDZOrcDLah3WZcJv4OrsUuWBPzZxWHhZe6xkQrGIQYwqtbrjVqZ4ZWMP
900bTy1XwJvhqfq7dqoWh7E1br20skIK+lhus6F7TSJsxDDEcV6/JQlRWhuzTl9R0bqnxGvEYZ1w
By/0uT4yqFzVGeujxBzztTO1VBiT9DxxO5umvZmm0b4li/woi6r8thbGXi0AtnDsI2FD46N1yedt
7RXvOxvm/WtqyWd7P82Jc87MRVKxlclDIqeB5q4OpYWVXQHtugfKCn8zme6xsK3oLSuGcMkeaaw+
hxbJeoY1PVBR3r3oNX2pSQbfmSPFZrriqEwd+/l0+s5xjNz6QokVvfZKvCqzaC7DWJn7OFGPvCMJ
Hp0FFWAGjqiYpS20qGXiD6EvUzX7L9rITZidmOhFU6mXJPs+xvaySdvhl0mU/nY1e8wvplN9z5Kt
KIdXW47tI8PdYdf1KctJdNDCMZE/5BErkvuPDSR3D+y6tcnsZ4px4eSgaqr+7jfYW+r3/vnv4NGy
Tl3mc+dGq0CrlQ5XpQhsn2ovR6VW5i9WVJncOdDpy+CtJ39O0wNmQKCMiGMGiLx1k7fSHAEHZnT9
JvMlcXv0CkrCZ1/yhOboDhMdjKiX7uqqJu2ga4yX2AOQw/1K0tO4/ACYvIjq0yG95Bil8V0RL4L8
fR95y3QUqf4xxdXyo+u5Lizjj1lhgY+FNq8GZ+fVM/3TGI3sFnoR1wlsn2SEgdqW1LM//IaqamiD
/QpLGxbAit9GMuO2TTzMIV9MCsuJJGfgz7QjUVzuK4KLzkuG+Hzt0cOQmz6/FHOxg0rQnIoluhFn
pVO04nmKJvB5gBqqsyK9NbI0Pa8tqDnbbiEzc1u39bItqPtqG3O4SbS6cxdRSOproOI1PaxKpK+i
97qgRcO5z2qZYuu3y1OXTH9xC0+vg+UfEp2XxwxvCGe8/9tDYfUW6xVZtZ4RlmPYKTP/XaxQDrFN
Tp2rhmxjyWX6HX4BcrSdJVsgeBPMBSGVcKph14yEQH/RS2ilR9Q19AmmhjiWhlFypjvLUY2gOFmD
T8Juu2KPqd/YuKuMuMe6JlCDRxFu3FRHONrpWJRUJkxuRdqBpojMf/L6PcniyXs9G95JusOfJVqM
t5KCuE2Xja8Qff6LUA60Zkr/3FQ4Apt8PF/cYrw5M9pBAyxqE1XLePZyE3XK7Lv2Ll+RlhuwVLdZ
SvAAq3lU/LWjthUvLvcfE7Wlt9HstN9Lgyc/yeWxHmZx5xq9NxE8ZTnlWZA+hz4OF7rwhgJxEgzR
bcnpT/lSiE2PYW79k+UMxrZxK4Pa+xp8yWCpT8aBagaSp8+2JepN7vOACINUIVS47d4DeNq3Q040
QZs7ty9Kp+tLsR8SSNxe9aeC9OcXlCnIpobV2iam90e76Fk6lu3CLbhYS6cgzPxJtSLY+zs/wd71
+YGQETPIVF2/Hq71P+XS/CQ1TOvStBUp6BoqWj1v4aZKnjeWqL83a2IdHbOobtY0fptn9OhqXZwT
tQPU5mVQBYjXr2NSsVhAnFfHvu3N7aLgHtHM67d4zIqbP4BQuCtSztm0vZPn1rRwk4oSjCSlX1yl
iNrqAH/dboTkEJu2wa6aoF4hX5H3sYoaP/SmpIZ4nca3rOsQwzCllKkPdWQAz5qut/1ieOyS/6m1
ikNutO32C/4QU9o/nxE6vMzcvi0+EjenoosDt15zy21sGz2KwwZK8UI5BMCTEHIXVR67AItsJ6SH
bXpItmY+OVe2kGOfJhI3gPHLyvutNedsilFVHgvdofKYOj/wBuIXRJbudfR0FvneZWpEt4lVNx9V
mVj7ekWjOEtDg6Fo57N147fVHoq9BFIJ80Qyqy7uvvLtb1MprECPUbP3e/MP5nt4trgcNl94cmvF
BPtmUu4nzxWBa0mc7hNur8IZq2BI4n6Xps3d62aFh2/qDj2HKWXzk3/qiu7iqZR+QLt6r1HJ0JOl
zgAyTzq9YLMZglRk0aNejfECIH7OOUzOE+2PZ082bhCV9nrtlizfDEX2iCzvXKKV3BfpsJ9S62HM
3ueEcuNTGzo+Ocg3oPvpn2w87VP4iZNDpURLlZ5FspWL5LLoy1ezlGXAn4a04mLI71AXfejnswoV
T/8ZqQI/xaCOyu2YW7ohDalVqXZ25kuMnk3PdxX/MzgsSm5vpzs6XfG416Gh7FMJmnm1Z8QlkP3V
0XAXtWkcZCz1p5jLlJlAV7e0eZPjnL1O7nxYAUr3CNMUuZ15vDc5jkIDQp2/wllFE4XAi7se/AaC
1+7Nafv1LPpYhze+XXJTPQdsJ5rqLb2k5qnvMb4JQ/8HmcOQFbvG53s2+Mf3GhfathRtQ+zJxXBW
dRst4z5UTnaJVqbvguQ5NEkO3kZ+Ez1zJzTO1X3eGXFkU7a5joSPuvlZPVV1pjkOoSgbyh81f0Oh
LP/mZO0HKm/53/ppDYOEsOYFalF+/Pcj+YD8pHxOcGUHHnx9qboxTGMXjfXIFQZh3u3o7sth+AGH
E/wicXWWKQqHrxHQtsGNikGDz6xdUBnG7QuDtYxo3ELrOMhXVue4Pp+2NEcIkdaPvl3nnfPP1wrY
KX5XZ8ymixHRx+K3UIluXH/O0XyvLK3vS/cUgENYMsHZb33J7BEDf5ppjiZvAlSehXzN3Mi6JcbO
fyLFKoWezRdYu8Qx2JRGubHEYDwGVsgUhm+X0je/LRWJgpxjTeA9hWItY0JoJVw/Sw+um/X9tpbN
35bHKRD1AHVOB+s+r7IDj/ZyUZaN4CSlKR4o+2XUot9UzIL7aPjDTBHfvj7gNbwdnW6FDpoucsOl
9MQVuRQOddIZLGeD+sB+Y/Da293iY74zQtPA8IPt291+ySQcO0rOXRmLexXLhQSZMg2lKFExPynV
lOf5HMt43i41GqjlOQ44LrqMNB95N+qn3A/NopPpx+yvgRMBxBl5joCNe/YHsDIyviUo3Dq6N5X5
x+6Y1elGEEED1IqZL2puuO35gtT4085HgAki7E5ICaOzT5HCJod7CkVyWbOyvJckkwhtmVcmX3cz
e83vCK3uPjYrvV3kAC7C8R/Yskav1DQjoLQBn2FbaMuzJ3bM2mDz9Z/ywjVCawUkW+P2zP+9DAmK
+b1KeLf5+dGYOaNcNaCzpLmjtQfENdI/2kaRbKAhNI3GaXQYtJzvZoW22cumbDM/CMqNzgBNc0Cx
nggyQQIIrKC8DQlv4xfmZJKRdBQYbfdpY/2dRf0nBmnceUgudnownEs+Uzc4R039VLz2Jzup3jrT
NdzNYs1/htLAij5FYGdLD+9AHbXaJFJNW/aP+Lw+P5Kn1ks09avBiokAf5UgWkn8WYATeGN5Q59H
DVSCf4Ba7GXfA7seCShaH266W/2SMGqlvM+FomeILeqi/8k7177W0R+jjJ2rajkczOfHYCnqzz1f
v6fx6B36OJJhY1IZbRm8518fInMRYkv5EteuftGVMzCRldPhS7iYAI1ulJr8I8qRdm+NEvjjeY4m
lB0z10Gk5KOH3tmWa8qAwjfoqSkwkxYBNkWyd/79BzZIoCT9pm1Gc1yMyGzVzXYGfeiHctxiAdwY
Ip4/HNALMhYtfVbtQAudYfmhtbT9gci1NqzqCenErE7D6hZhLCHb55bAOu1V32DP5nAx7IO1YCGp
88b8kdOdnbRedJiduji4gjsmHhv3c1g+Edr9Ek1io8gx1cO3oF9lO7g7qcflmvcol5e5/h/2zqNH
ciXL0n+lMXs+mFFzMRvX2iM8RIoNkSIehVFr8tfPR2ZWdb2aRjWqdwMMUEVEvMyIdHeSxmv3nvMd
XlfMJpnH/FttoNAgfop10hrtfWfqex1hF5I+y3xOexoQJuAgC+bLvtNNB8ZFNp6mkt63LFKMI17J
aL7s6auxOj4pi+JTZahGhz5T+4H++WGi28BC5GUXHAG0S4hK5Zaw+2snrec2SF4S0tWPjdbqa5bi
fB8jmEPYEo7kRvaSEGK5qn2mOZNj3W1ScphRNcNRy2vC6qoKQVjn6rvJNIJT9JWolfwY08dbJeUr
VaYk+KpUeLRTA70WWoZ2qpwjMKqJe1ZOK0cX/q0te2Q6VRiRvml+Mbk832jphrtRNeTDC+sc+oO6
TJZKtsPowUgb4v5HYbkOgA+7X89zmW3hdB991H7tS/z6jLnw6FpquFJJbOK4ocnRWttl3116mn8t
8RGfSN38VqgOw6hv2l+mbAJuHZeorCz/SfeyfWVBJM0oKaWda8c+0u9MO8dHMnnkgGb5oW55Dvtm
1L80gfXnpDnGi4kQCSWB+Weq3nxvai65wvWb6/ZLw5Qo7ubuUuzqd++aJDZwDLZwu2RenpPQ9vH0
fLi1y90stlxA3t2P2eROLpVNruwBvY8d7EUljONIn3vLWkkgl2a/upNWri0uDrTkTXLCSQPCKwqd
nQ6pASn6+J3hASmzDPJX5OEOO+kN7kGPkTjO2mQTb3NH5aCrMr9pobuvbY3WezVkxxhj51oNA1Hk
PtPDamCewTN82DHxJJwRaO2xDqanQTeHu418aY0k2Nmz9xm2RankA/SmWfJcDdlu6Ih3v7TlrN70
HPPeeJr2HOXtq5EC5aGu1/ZhQJZUnuxzNtrgPLPxLbTKikt1mk5TWNBgdf1nfF1valJyY+hEQnta
Yj9ghDE3x1A/UE2cQzzJaQ1CxQt9cYPaqa8XCU6CjuoWhpn5xqSQyLqISjRuxhv/Z8/j9m9+P8yi
Oq07LsL1sanO1kTlnY5NtPXYsTe/NqOdXfcX+7Uz8/QSsmm/dA3Dw2CIpw22AXkxhq7cBlGXH5eF
X+LaHhhlX9oQSc7g5rfI9aa9kbvuhuYmkgM3IRqez3Cllgu1nvCOMJ09Bbapr9qAlrvoiRBLA7wO
OfPu86+9l8uSoSJImUwwfSg5Gud0kObd65Eh8G8QMeuYNuHl3d2veveSSlVjd67slauSfmsK4skC
S41Py044UuWKnsobZyg/p41+qMwePF0Ti93Y8hTuJhwSk5qbs6r17rahHVIoiqcqwyWRxDTck5B8
wEqxV/JceV0OSPYc0DI2fWI/B15vNEN0RnSGzGboTyWbo8n0Dn0Xlnf0BeG6TryvpRlpj0wFr9k4
9Setq+uD5rIW9A1atFDob+jIm7Vul98EfZJtrLvaK+N4cfRSIJdm021AD7npNm2G7ZhZ+TEz6u/W
MKqHWbcGZv1MbJxpZkdwzZ2q+ZAFLi74cCqOaVGuKcKDl1+P3/S+CJDhuFXnX01SyeBKC9ruRcch
u3WSVtHcp7AOtClf1TWC4N4S2nqZ2IgpuBmV8E+ZW8ozavJj1DQTsMig2qJ+AjwEu+80tqo96ID0
Am9vzpq0BoXYsq3sc7WPIiTpgeHiiJ6/ykqSprNeuNu20BHKDCX9lKwtPvlU8zulmpL+KXXt1B29
yqsunh29j0Jz99pA9xHVV7MuLHopVdk212Y+GFxk57ntVgTNxxigzjDGFlHB3w+BTbC6Coxo50QF
Ip65z1CpqSh/fbl8j1QCwi4si1HDxm8iWniKZFDdFWaWwgVdYzfFhl2cdUiB69jie0cI0rfersyz
XuRi5ZT0NQy7ZOfv95+KoEQm1BZM0pkn55M6/9qxqa7MzmnB2yoGVlNWH2Q1FapovXPsk501zom8
SmazbldvuqrFwupZqWKxRqShWez1WbWcjdMXw8EFMXQNvMmHW9EoJiSKgZ+BsiVqk7dE1tlTEksi
1RhJ/Pa8UCb4n0bvFT2KXc68I9gmod4Z53g+4MSpsQT2FuzSKj5kc38WTG9+HGcxagTxfYcY76fU
aE54oA90X2cTHNZfipi2echoc2VgohBZcYli6plFVTG3x4TdGufOkztvDNs3igsoCfrwGffTitTr
V2ekHxWS9vE0kldzN0zEbD2cEkfditQXT31dyKculhtrRMBcu7pDCTXEN8i98W35SlMl3ffecI9u
e3UMp3wOfTVeTdvfqzHg1qVT43Cu0cmSJNqCOgTHmfPE1TzmM3gsLzDWJF5PDlbQ8/wRRNlqLDOF
aanT4EjryE3KQ5a4C40NE3gIin/dtmg+JQQ1UxSvDSOsrllfvwVs+MZ4wGra0QbXEIRoQaO+N05w
Zbq364K8fmpxMJ8jo/3RetxXkV4wnPflvZscJMud9HZcf+GtTcrwpg/OBf7to2u16JjQs3jpkyA6
9xp8jSEGWFxCTqD1iye2ThD2FQJknTGvogbUj6CCy9C6KALDuXo1Jzs9pZp7K/wpuKqU/u4v7ZqA
2nG0PSdY85govjsML9y0CA4Fjrl1NPfxDC/8XhlwaKIUtb7qskcaixbZfP3A9BMeZRSWIJcMtATD
vla59RwxJTu6MWOAAtbJAd0tGYtwip4SU2/WI4IbSFv5sZQ+Zy+2sgsy7/0sZn+J3PhZg7H4LBWW
66XH2vixOA3JDPDJZpKVBgPPCY1uvZibJjfsn1AXc0usrKCqmHFq9aPJwhRKlChW0LXrndS6cr1s
T2TnUiyY6A1oMlrXpNCCS2hwUVBtXJ0g4PkyUCJQdR0WMY9Fw2Rll2mA7tVGimN307VPg48Rewxb
btAhzJ+17a+HmuUx4KkTAncUvdWXoLib6IDg8RqtsQLHjLvB2UTSsZ4wBoMlxvGVlK3xUpPr3o54
J2y7My6NgY63w2/bGG8ku0d7qVL3YpI1iD30bHSVdmYGIi+iZIXH83VwHHblXXyRo97jxNTMncZ4
F7/JeLVcW90V09ADG6bvRaIzAfd6aDPDbOmKJCZM06VENa3+tY5rpv7gJ/WC7TydlcXeVbjuwQ80
ljkadnD5+nw/YG7kx9j/lrSAGQ/NmpruBVsVSupouE5w/vclgMuYqew5RpRw7swimIOjvXUqKp/Y
ShvuWsu+DzulPAWYERnKl/V7kKTBua4lNhOUBGbZjDVTVMQYaEd7YDNFc3WLqbmSAtVcqwJ1M6Az
Zud93JEz3ljInglLhMTnb0wrd07LQZ+/UnLC9DYwZVpZefTmdDbK4tb08NNCVLaC5hCG40dOIxMG
Q8RU1Yt4ETN7AQ/juGYO9jlKLefJMRMb7AmazUSGtEDz4NWs9fzEtpctCoI3wDDzpTr3mt002WWT
Xq9CmkqbJpwLvyAwVhBvpo1fSwGMt9CuTWxbJMrr+9KKiu0onTcL6BmmWPFCU3pYjw5KHq4cX3NH
ygntWKfAeU2ZhojxELCBWpPPQ81y4439dGgiwvXMmQwjImObl7CbzarWEHGy45t1I56fvTWxardW
MIln+omXQG8Oi/sSb+i0UgzZ1/3EkIQrgL/e5trXROg46PQJKwCrWpwQKJg7T0m+m8KueGqm8DDV
yXgO56LUrtaCwnid5mZ81KzsTVhQoGhNlqRe5XMUIEpT/JsPK6weWs+Mb9GaZlVjHxE/9I/K6A+a
MZ0lJhV0iNpqQCW4+7UWhT9y02qesCf8qKciPNOUC9bC7Ly9H2I5T6L6i19ozzrz0XclnG88eJwb
O857jbh4TRjwsSMR9EF/IF1FE46XFu9ej6iJRaIZdwkF3DWa8DXz/JiOqYrn4oamIh31H0Ol70Kt
PoZlre1RAJH3GAEnzE3/4bCuSexW+ljhbB3Eqtt3ovVxQjfY82Y52dJ3a2Ij37tW3jIwsz5DOEyR
I7SsF5jctzRGMJiiYT0EQKZWsYUdcan+l7OmVFdtlFcTZBeP42McAi5PDxOHrSU0LrrXZMixeLbq
CSky1rh8CDaWnkHbZslbc9dNX4AxX0Jbau98FDkhv1w7U3MmG9Gn5auIaWIIMFTZn2h2i11jOOhL
ASH3k91dpkg7uLCwz3T2fkQG6bOFBXwvVbV/GzszW7c9chOR1NGRYnLPh+6sUCQ2u6BO3ecWjfdA
jdnTgmazXU2rwcjDlxYKGTgLpmBeziipq6pH3uc/Yx+NdzMgtUr1jS2z7tUeVY+ijSYcASAt8gn2
jGZrA/+r4uZpnFfgX6oghOY/ksxApJkTORUIhx536Pwp2zrZNsZQrbu+73chRl5MLsUXBgvZUfpp
TuKBCncky2f7EcPv2mjN8SR69V3TkhRzXdggYvP6pxb7qksG2s1EzQ6C2dQuRoX7j4ApVt0edOjk
w8KoAUPtwyqVG89AG2Ur+l9pggm1hGJ4Kzt/RTCIUzrc2JVdr3STGLsiTJqLM3JnawOGI8Ugax90
vXaoZ3FgVcQaRUQWnkTBUArfo0sL51VZgX5jKvJZocNNULztqXMRD87MhYW+QNjEcECDeAsm2T6x
d14tD/AqVygqtRQ+aFTg/7RxxWKTuBpSDasakclmAJ2xsYJDlZyyXs8eGJ8J6wL2firnFbcFehen
7oBlBOOQN0TxdXxy/YoRhBbFZw8C/GGI+rNbdJhnVVltI+gO67Fm95ggpVjrrsdK4SBX8ENVzW0x
qtImbbcizrr1MoNbDrqAI2E4AMXt4KPsSVIGE288slq9mdqOet5mlN90Dz3s70LyQIgypQ6/TE1W
rbiXNPPVsoTrIU7paEH7zQBIrMHaq2uvqR/VryNz6SmHeZaaEaNzBzoZZdtFSSTfhZjRryM8kjoR
7wJ62753OqxndMVvmgOIdMy1F7eI6tPSPRW6lm00Y8jXkfxoo2TLUKz/TNADKG2/ArM/j0xYJLYB
/kaaM43Q90To3ISD/0HWVCTsHK8eslhkR91zl2gYh1B8iL3vi29Z99xjOLpntp3e+5REplXHYJPH
xTZuUd62aW+erDKPM94ns+JCmc1Ko2V2XQ657f3+SlrcrFj6L0nTCPz1nMM6kahK+E5aTbcbUsQ3
sdk2Z3pS9IZj0b1otYpubZV/wSLCY+2n3mSIQk1+IqZkMkIdF5w96heEwERb4DtwXcr2NrFQsdQO
hLferR+FVouVrH6OZR1cM55O17hAns4GZaXXfvOwGHdtBhMKCbcwHsp5gTFwM44BBctsWBST0CGK
go+p6BI0Ki43eWfnn1KeqROJciuMiJT7to0SN0XOf1kONIF/f0WXDCMRN5I593mX2jhihr7WlYNm
mg35EX3Im1Xkw8kfk5/LpMbSm5+pkZoAcNkCdfMh0m1kQzHzMxqDzyEwnqPRV9he563ERJzguvIV
ccClP8chs0V1neR7YZefFVTqkzmzO6IRyHvOXXiY7ft3XWNRMEPEOL13Xd73ogRbDm7lSJ5SvLap
kTcP8V+Q6uk2mZtVVoMh1ypoUAg/3Imhdz55cXXwTbrFRt6Y597CAAEGE0E5a+LgdLd87A2yMEo0
Y4uY0uHlgAwJ6nvdM2IMgNU0wGbpVThPpJT9IDGdf0xaCInsgjqgABpCI/iW+Hq8qfHJUvfNk9fU
fCyaTPSIf1uRO2/Ceok03NL14oBpi0FUal/awHEOhSi+TWSd1AQZPQvdvXjst3dxIwBBO8CPvFrs
LYUkDB8ZD0zaC56JO4rhLSObNno47us0SPkFizsjbPgEqi3bfWUGP/wamrGN/oewEL18qajrYOuT
zVxJYhaEptUU0syifr392myhoGsoKprmR8pooKCSNfypf4GqhAhBes4zbn51Ctyi2v0WD8zDfNEd
MV69LdZF16RQCVxyOuwmM7GmU1uOtlfuiiCn9CUvafHbAqM4jL3nYyJl8a3H8Gwn2vM4j4e0qGhR
OaLetRPmPW0QkuuROYoBQQYZDAkUC4ifs9eKYfU6lOEsdghwdHFext3LlHaerluKzZnDlHo+dOMG
7WVxinAFIHHxnzFbdhfDS64o9/Biod9clWavdlOBXdXoU4enX7RzZWK/TnmS7bls8K3MZmiMS/KQ
ohGbt8wDBVYVzwrqPrwW5fflb7gzSQZd6UoIWohVNZCQ5LKc85KOBoOlU+flKINqmL+j6dxHV7st
N3UOrWk1Kss4xJNkvDwk0z5rvlqaoU6qIXCh7AbyzttOAxHh9nffGH4fuFiybd+MSAWBPziiBGuS
QGI1KU+2cFq8y+ImV8oRHSIivucBSF6LyZ6xKPxPGPu+dGlZvgsdcRkdib2FshInlGnf2hko08+H
1n3x9Yr4uXkFapAozHvNEO2/s5V4oM6LKsQQ7wDD1kmOjJOmxJtWWO+8IPfA2kM7ll8ArJWvHAfd
i55DBvfmsepycOav2AVvDeFmJ7dJZu3WjOjoWbfKONL3tOvs03IQoYHAxBgfgOtoeM9ecTh13/q2
puuhUTivpDT7XRZjoJstk7KGUj6KZlMhqkO6wAS8G/3XBl3jZfRKQnIwpf/6jq7mLi5ISh9BerxZ
XYvpP0fd6tSZvsswvIHEFMZV9JZzhNp40iHKnnubYEo4zjuaq9mBNNKvDJSNT76mkwNeA8RC3Pix
jETLrLmVbj0eG5kGWydLMgTajEqV/YyJDQMTLSC7ZSqQaCCTLMO9W15DdgOxc7uqN5sdku5kA0IN
/GYWfwkLYHk40hg/+4G3k2ZyGzh7l9Y/mhX2tMgr3Y1WMquwWDP2EZp7QoIibOqxLxkwJDSVImL6
tDR7iVvkpXqYfHdm1bUvcuatrHC16e9IHDNXzGJeI8HAZlkN8rLh8hZNu2qJUoJzZpZzI6Z/LH/K
75O3ZVzaji4ENDOvgUt0E1Y5xLssKRuHed62K1z6ewx/r30o050lMaYE1tQ/d0b+aiH4KWKzuCoD
0LpbR4gSake/5wrM5He83Vg8HeszPjRS3lFIqs4bv7YH7kjsHgbKBt0Yjp3ihnFDYw7VuifogK+2
AhxWCJFA3ans06KgQvhBvT236oFIOHRwKB/sJMShZdn6xpofVa7YmxaWk8Fp+fPiGETeiEVu9A+V
PdEfMAfmbaITcFIScXUlk00AmOtMjTTgHUiYvv05oTGzql1c1dgXZ4m7HcNwkMndQh1yCmr30di0
NHzP7lamIdrDIlGth/Gr09Ywfvuh3jWKLCStlnuzTsej6lOJv6uydrFFc7i13K8l0+C+ser3MWXz
QFxbcSj8AgX4FK5pkwZHRy8Q+M/WJSRo0a5QnIO09zGpOgSr1IXeXqaZutW4Q7hpB9XBHWFsm3Ro
Bjz44tw/yKeYucFfM+QPYZnVmaZSu0s0BqBaXnzQk/U2juCmiyNf7YE+faV/BGu25qmJ4KTfTugq
gUOs+3hke51jiKonintAw145zMFh5nvtfaJj1yBmrg9Vn8MPtwfnPM6H5VtDUfcNJl1iFx/X0YOg
AWcols9gEuRzVZnt1kFOF2uWoNMQeC8eLRaqOOvS9tbdCSPvWemN95yz0/N8tkmel/ircNKM59Qt
0CMbSC6iydXJXWaDXbPLR2+lV3BzuIqsAI/MOCpnnyD9xwiUJgcx0rwcJ3hNe4cgoH3bUfSLyYAH
MZvexowzlKVTBu3YH7mnMhC2s+sbZd6nYWSgVaI5WBGNdnZar1tbIHfHeW2o0snFa4L2Umf3uxKp
jzWngDbsExM0DkgKSRHZGbO2epHLNRIO8KTS06KXLxwTASPCn8i0I2bGIx9aKy6LfHwIKDJDm4CG
OEx2y1YSUXG8podEz6sxHzh2k42KAG4x1YovYqguGGE2dlGMnwUpm0JYxhl3zVoUCJCROCKtgKjn
e8w15BDvstlsqNVjuvMKxt6tUezH2JHbxveqZ99PWZYw1UXNg+nrGpep94AUtI1KzEvh02KvL2ox
7tA/fgnQ4GMR4EDXdl6U57Ix7QHqV9E9aE3x0HR8BoZZwdsSAhM2Ap696zM2lHRaC5RePMN7/ZzR
gFovyu3AxiTsjFK//apo6JV9Dlsxu2JMnA/xvgkc97Ouqe2gWLfB71wT/4MRA1Mgn6wk0EuvmTBX
TjX2Zx05B20YFy7TAG3LKXEPsQKcW2X0d3QsisZq7jMRIgCr88LhruXxsbIYeS5SUT7fRzCFwb5Q
/a2Rrr4qU5zXS/HtWfBRnKyAHDc7yENt3OZ5JU9mR6AwQkH92WQeXvRGCeOk1xnXaziCGKHsCP4g
7iViRWSdI4Li2iVWfCyCYMQuGdqvg7rbU46vT0/rN6EJMOwMQtGgTvWbi0r4ZKFWXNmeVb3JIvvq
CJ56RmFVi/x9bbgSrNjII1vV4UWRjWUg1EcGXlebgFDbrYnRfDN4NC4tqy+Js6vkuu3q7ABuDQwq
4iI6L4wLPch4gRCXxs3WRo33Kp19XmYhkGSqxOEBHj15VRDuk8Rj3DU0ForT+IG0GuJVERrMX+12
xzaNGWNNTJJXWOeU+gwZhG6j/QiLG0HMuGgTFT+NRnasAt2YNcgamUMGXVbsn6CP1rEkWaYOTLFO
Gm5H0WhwBPQcl09Sr1ouhKeBm+F5sMGQwo9st0uHAQMjWkK9xA6QR4e4Zt5SO/N6qPxw7dBuHZlE
IDG2vzFlwmySom8uD7kjz1g2sqMnFX0JNzLXNgrtzTCvFcuB1xdcKFhphBehRr01XUbmo8ZsE8gY
xbDR29bzqpy6cY0Lzy3oOE49l3lD/GDWatj1GNYGKTaEprBXNkbgc2hF3qn3PuUMim/LIazFFwgK
mES5kc9GH2n7CkSoGi372s20BT1m/1tG7Fp16GY0Eeg+ipQHW5Lls6xAjtUT/fhbnlblrZ57v24I
WNb1rHmBY7o69Qj+aPp3N//rZLn5syms9sjDfgUg5qvuu3Ln6qgbIL8Pl5j920V6Mfi7MAfoZMTy
bhTPQ2pSSkOsfadBtMmT+jNkMNrqeICDld5maFHKmX/kR2+IQwhZmNp2NQTGRzAWLSVQmmN94QAI
UcUUWku1txwMTQyHivwX20aqNOMJymUobsfcsWWd0rfM0uehT+6TVeUXyVfPy3+KHP+Hrs/yAz14
LzLV7Bdtdwm87BxolLpdGhz/c3TBJXEqPBRYyRh/AhUBfI7W/S2q4/1SPIsZpDF4CDgNcD2E0m4t
JEXkGCIiwqE/PDxjTW6i+t6RBOmHhfyiDOOn3xR/Ziq7tYUMrvWAEA8R6/g5AQeCs5CaReuvSP4I
aWkdqsARlYxWDoxbgjRfW3CqPqe1YizbCJLHSPGgaojvchD7wKiMB6EvxgMTlLfRKEhp5QweWD56
gTV9LpHZM4aIGU42d0qtcqqOeinUvpnSYSNE2B76CAsDF4j3goW7fzZI0ix+fZcSEmDioTZSXNmi
mr9VhYE0mLt2+YEp89xbPxbX5Q9DyeQnFeW3OCl9kICoZ700RDXe5O6MDBtmstGUgslJ9Pukmm9D
IbsOsQODo99f+i6UM4+O5PIfY39M93pUfPGV757iHAuBE2beCSZEsyo9JfYSB9G+TCkFR9RCvcO2
2RXY0XqmaivbmCIABqFxoNdv9r26aWhUb03tVDq7TaoJzamgDcVC0OD92x/7Qn4mpkYezMktGSeE
SXLLIvZSuUBAt/yG5b8FkT2KlZrxeamrE/GIaG+tSaAZOLcGlLBlDlIKXeZl+X45xElxN0KzPShR
fB8XIF2kV7R5qwPqNPPRUs7RioLtt1z1/bwzbudD5bqfIVYEyOaa5ICy/rrsSKzCY1viT78Pv3Yp
iWz+B/Hy+498jlyv/yWrHZY7//uXf+X/KZy7Dkz675Ts/xLn/h+nj6r+GP9CdJ9/6jfRXf9DSIhl
3hwdb/A0daBP/43o/gcqSVDurmMDbzcMF6L2b6K76f2h29KVsN4IW3M9AQe+zpfAef5I2rjcXAmD
krABy/t3iO5LRto/wrHnXGXpIEnwpNQdYf4TIN2xq1KTOH+4fZpVMr0HB624zwGaPr6Qzv6YRSPs
VTD21j4q8fwER2pni4chgr2DTfsfPr7/AjJuLRTxv7wei2pUZzZh6dIRDu/uL7ENOuyqUYvpegT2
9FIJHMBU8Jk3Kxd3hd5jWPhh1bRm5iyKmicQUS04y33RP1UwllPHv6rpO4l6jPThbsmMgTCZuBG5
yHRbn0vLviEgX1WefU8q+ztanMvkVaDy9HM5eM8heCxU9qobD7J7rds/geGRsVzivtXX+ZyU7kCV
oEsqPgx8YQ4bjbz7bhiSqT0oXLhKktEemsP6vS1AMzf3kcixOexCIiqJfW2ldd0mkCkSYT5u96i3
iDIDKDX9vo4jRr7AoKYJN9K0wltKjQBIgPcQ8pMorzco5WKWMvynhNVW23ZI1z5Q2wg5MDpGdkM/
bSQDhTUhnCXqY2xB/babWDabkMY1+qSVS8dT502BX1oVw0/84lWerXXEujQ6GXR3MLKt8N7ihY8n
yAHk1NY8TKK72yIwozKsSzpg8h0ZBVta+IwhSmZCweC3rBByoJih8FhXAv80Oyfl/WRIiYqIipLE
1PKdae1q/vxIKWyar5HLyqcYtvNPGVhsGoQhLYFULeDHODI27ii3Fp+4q96jCbqM2OnkJ2vu18JF
CNTxiefvvGdfPfUMVLp03TCr0IMPk3nP+J4EhJ3x1rU+IugYEhFGaAu7RdHVq2JsVlEA8oFPb9J5
K9AEkeIlcwuKub+uFdtgL/ufOgFJJRBL/OguSZ4uOoRRbANOxfwSTOg96GGhCBmrArqhYLqadu0m
a7uNRNMaJfnKg+tEf9cgf9o1tYOOcGR+uxPXy4RGScGLiGJkSlGzQrxMKPTPBD97/bWPLl73UOUz
asDKqde+YhpJER1FwD/J4m5pfiAGzbKf3dSs0FRsHE2jUscJ1t8N7abnXy3O3kxRHwkinep3bcIo
EK060B2xLLcy+JCcdrtZN/FL3XOZcF7qMMXwxemkl6pF1px1vE7KZh0Tmz3/WV+l6/nvzechIqu6
K6OV0T7q7D4HQdv+g0vCh83Xej4mMRO5lwSgQ487LZEOyN18mTiSG4UNsUPm7kTTJYsq9JnqnA/7
qcSNUzBhUxYTZpRDuMiQlK6E95jfoYw/Qs5ybfIxh7hbYakLouqKOXKpCYhdWzcJ8rbcXRfcswzO
VnVAHA88qBrT/9gAno+5FeKPios4RajZ43TlXUbdh8z3Vvlz4MQK+gg87Tc+lw0fJVQCZqLBep7v
Z9AhZoFvPaE3dopboxTBhRUDKMKTLPedFW1rF9NboQ0/ZNWucmCbTTWQtWVuUmVem8BkBM6vJhPH
Ioo9FmtSNjcMHCYrgMevsY8xNkIW24Ibv3K+9IW1Crk8CwuTnf6hwLOp5CtQtXVVAAcwKDzLd4l8
rgDQmeQ/84JmLZ9oc3Kl3JrcIcPw7JgvktOV46YOA15U/6E3pPj16WztX0dYYCPOUkgjD2xSTEJg
MFZ7Go4rZhYYOajhgnTN62ttgpoD9yhKoF0sIR0VVsrl1dm4NfiEmC1zr3AtOuR0lxCeyg/I6yvH
hEL/NVbfkOaui7xkQ+J+zwgwtDr7NrUsQyx4fgHzpUbyvxvCz1CL0d2xAvLL5xuV+0AY3loIptu8
pPnpJHNWOz3lOp2V8ixgmCIrrmEtRoqJRlRyV5O8zr2YlD8dJtH+8F4O72gqVxFrqZ5+jNyAjnOM
ebEmyvha6AjkaJEQPjV0rGB4psrhGCKASjQSnaE7MbDD5c0KOG9jGFi2gP/0cUKGx1SnvJdtsPMw
bPXDzLQKmTkSprJzM2NXR8GuSoYfqFsIvNTxHtkJSANcpzACPnu2tmmDYO0g9R8cTgoc0znFT8+I
SOK1RukHDu9973MFc1IMPpjUeeRselv9ga5gvkhRO6zYCmIpQx0XbOc1CNsT3DNkNoF91PvkkCGa
x32+GSwJkylFcIluiDOnWMPsU5uzJlpc8OAmci/YN1F1HMyBqG5jO6BXYYj5pbAgvTQQfGCcrEw1
X9rB/l8///8pY9WcqxHhuiSjEF9KtTSn9P1DaBMuo8byemJB8+yDjivRj5hn4CcB4k+81Xw9//v/
3py9SyE1h5vY/1T9AC2UMUM98MPxhUlxL+5T9z7qP4f03DFFXP6x/x+KNEJV+Pjf/+tH3mYNfMmP
IMqzv9bDFL3/XRX9LfuP67fx4//+wd+FtPMHVwRpPkgBqaUtV8i/F9LeH4I44jkViZJYp8YiUud3
Ie1IqmVBie1apmCREP9ZSDviD5cie77KDOgA5Bn9O4W0MRfyf4mZ4debrksdL/E72K7xT9duNpSk
j3Zk04ON/Um2yJwc39MvrWIwrnkPPYceUS2gfMD1RlkoQHs3IVld/Sd0SrtMN69VRiJtNfivbp1+
9Ytqn7TlDs7BvVSTewA1hYHN3VgdW2g9mxFKLK0BmugaUtu6FeN5wjPMbrWawj+Vlzz5AQmp5T7x
42cQ67fSdl71gLQPrTnR1fiz0mNAczOMd3yRNp6muGjhJ4R/+h50IeWaYL+1ZtcSe0FpOUEG6FFu
Ikr5nJc/TBQF3mtgDA+CIk6TzmymivKL2eZoEk32ztC6dYBQ2tXKqJgoEgxJqCQSTp45bfLQYh0D
QHMFxWbs4ctSwQ4TECpoM9uI3cUml6Ck0gGPtKuR85E41hXhAFluHbG8GQ2jqwsnFGks3kgER94m
DzB4kjVDcKo+fkodbysGG96FO3x2CoZyFlVabw4gfJ362tSom7KCV92b6nsYfOiJRNca/NlV/Sdl
VXMtnj16F0GthTMSU85Ko0+3ppuQ7uk/vWcSf6rH/FsPkRdNvVldUlxy+8gY3qyBTATdE+PFrh74
OeXBrfK9XVaUsxMfoROW+nbE6MH4BsP3/2HvPHYsx7Is+0VMUIsp1dPCtLlNCBNul1rrr6/FyO4G
ugZVqHklEokA0sPd7T3y3iP2XnuxUz68sjxNkVJu6qKXNc/qnZOu7xUkJJRzmBU09c5YCdJXvsSo
WmEA9BKnu4Omn4K1GfUflU/Cb+biQ22J/MgHqKrrS9JSuVWAdF0jQn4/A0figoyd9Gqo1RmA1H42
xuc1k/x1lZE7yU4SpPNb3i+NH0PrdfDreo0todGGNYI/4rteqnNPuItSX0ZhvukjIrfcFt9tzfBu
XWoka67GqJ/i/9VGmlSIH0wWe7gDb2qmyp4ggg7a8Oyult54o4GBV5uDUVVweSzYMoq2VP21JbZn
nPMTg7ctkFE89iy0/EJH0wSOoYRkFoG1YpmiYnm2TdgNs+TTdvjxtHxrSF9gpst3rMsYUfSjta1G
dXXDt2VGhV1LuZoOscuNxnFf8eyh90+CZdAvpV7I4QTtyMXYVWPxYTWboYOaWN8GkSJ37rlPae2m
xnyaiTdmKcuPgqgEemdVHNZOBheipNa+YrFiCvmR+9c6AFA9GE3c7hfZedWx11bk9XorxauLi5qd
fnaGcf+cqjzaDQGtLCKbh87k19Tl9yCPN7zyH6rDmlOK201qnCa7NOrwSSrvklZ8pCt1eNHXCX2m
ONaWjVrtM1L49zMH+gi4iGCV2Vb0COqp64dHEQPGMxSDba4BYk8DTYGfREtoH3IoqKHK0aKPSPRq
bT3XpGcdp+ph1Ffl+M8aRU/tPWM2bROPdjvZAB2ZJT3xHsXH0ItfuPas9fqboed3fRDfDgpY+ipe
Y2Oyn5CjMZ8ugFWXLZhtA3QB2W/6vWwonGjuefVMMiVkm801c/O4XGePcKkiiDCXu9EYfzadoYXJ
ORG4edPI+RzVnMJIA6jjQHCfxi0MiGAHV7Lke9+2iNpj+aWRcI+zd99S6lmeEttaNzCBjRow66Tv
Y7G8KBFIt8WDJ4kGZdlc8mn06Yg5CYqOz6uc26dEtz4hxEBfFgwmorLxa6tg0UNohw5Txq1qdNRy
2jR+ltP/zEcFQKFvRpGN84xVCjcEsPZ6r5MVM6kv+gKyHgaRE7Ra+XcuP1m+yJiOCX2Ot3dNzj+c
ihdWLZm7xeW7VCwYCmrtZWAomjS2/b81yv8JYPzvahT9v5z0BV1ejZ/N8J+iG7d/6d/1iar+yzAN
0yFhTjMNinhqkH/P+RTzXzZzP/2fOaDmcGv+v+qEWZ4pawqx6ooumyoVxf8d8ln/slSbuZtuqJqj
Gpb9P6pN9P805rNkHDaavBU7hoGdVFXV/7+wrkHwrWNbj8gHWVC2DPcOHDHg6FPzWivyc1qlzm7I
VAyDdetZvPDAR7aYNcuLs9654jOXwtweE2+tsmJv5vozQyfzPA3je7uQ1VWZvKXJTJkySPRHjej6
a6fhSJqX/lRKtHdySVxwbpvVTeX3h2KmbOnChny0V20n933yrGTrTPqKowY5SX1ePSf2QWvQY8eo
cw+h1azkJLJ3ylH6mNs212CaxmYatUtJPl+AWx2Qzyzx75vcPz2kr32RTU+WfF2LhqsZGqtfj3SV
NM42qvdicf72xQyIsWkyr1ce826i7W3hwiKYPy1rvc9l8ZpF5YOep68CdcsuIaXCU6k02kYw/S9w
uUM28ltVwWjDrwZkAnWi1/F49Krq4l/PLwmcCCGMxp8EBsximRmOSMqTwSYc+/UfkQ4/ubz8Cq36
HjSgIll9iZx4X1YpYl/yDoheG9gO5/F8apwKU0gB1NO2X0VavdSddXCs4VvrGa0tsRLmeW8ErN9o
trNwlJe7uoCXSbCnQjV6j5LkscWFxTdEtJNovufeJi6ZACDl2sLOcxNuA49srghd/MiNp24auNCE
9zKX2aOtDzdVx8GKQH6qXylBWFLl0W20q+eW8mgW1p90MTNOdbpiBLsBC8UyGHLQYWYpfbCqMPdj
UZOGkBwTzbLcCpCwt9b6X4OCD2SsdFTG+CmLc4fAlpmOdKbatU2J7WMBUWYwF529dr/D0cxQJcoZ
NEaZF4Hj2rUsmAA8R0cuZ5iKhBbBTtUlPx6czG2HqAitWPiNNDwb69K/6m3/Z5U13zLah0QoT7mo
O2IAdEwIsK9HvEm5yvp2sSfFjTq4X0AbVtZXp6ycmWAKkmb6cVagJLGpI5GrchPHAKpSdy95w8g6
NfoEM930HSVOdxQN9sM8RqQvHAKIhvq9oppbJjtQ7Z7lFCNd2nJIMyTz8lHxgzSEwC1t60VGclps
J0ErjY2x6JhONMolkVjYc7k0IVPgs57DhcHADMKvZBCJ8fmDfB3MzxLV4iBjjCx7JzQrrB8ogh8j
KlGljexQAFV2qyx7wWdcY5wjjGC2xa3sB/7+wiBRQCRIvoqa/bV8MNG2Hsso/xtb5kOqsYOOu/jH
riqxn9L2VqLeAwPEBbsqDsQ6dCToE9+7esaUOPG9Ngk6A5fSjs4lHxF24mDTBwWULfpgmUwg1t44
wkzBtY74FaMx5KpUJep7afZ5otQehWXYCVJcpVwmopD6z4rnl2nNfpATkJnnEGls2JDm+Nbu/EK+
kyz6tK0K1GmEq2BRzb9Lx9hzUj/LGEcyr4LKSZPfZLVtgctocVip1j4XrbrjKAcRVry1rOrR4i+M
jd7neWjcYWC4RA4ox6nUEUSxzHthkZdpdl+DxQhxIB3h6KjWpzJ1MyZA2NxJEu9W1dL83uLnGdL4
cdngBImE4GtEWLxTaoBlmTZylqmsNJk214SmECwWYMg6a2p5V1YKmFEaN0iw7RHaYu9MK2eOHbfw
QXrz1GX0XU6UXSzLJIehYRjUXhqwBHwhUEqX5agmMXyxBRmhCHorHTgFVD7+pBIIlXlkMco1OxNX
5tTxKCV6gW8TqIsfJZmPrSYPIFRiAZmbq4M7meEc2UxkggIzpOSChYTniiMktUvyyRWO/Wk5x1F5
zaYPeepI4qENqXtn8mQreyiIbjyAHmXVFOtMDDX7MVuS+NZ0NDe17YBHZlXjR9oAMk2WIb6ClBn5
wxrRJt6E907k2Ofk5A9g+dG1nId1RYogCJHvMgffT/atrfq5YKwFXy3WfbTqz3HX/ZOSwWIWVN09
eoA5qlLl7Veo1a4Wp4DexqNkt28d4LFUV9DR5XC+hxLhLpZRxv2Tt+bLle7wnttlFBJkh2ZuBXiI
QTUKtb2mrLrrKOirMMbwVfmbAMfj/CQRiuS+NrviTtTcLFZveHjOIK/PM+Vv0Opj4ZvV2l432XrK
rYrRiaaI/urY8B/0lCSoWAxQM5b/sWxf6Dp+pMQvSDzwoywmepLf3RVYITlk4pu99SPrwGAPEf7O
iqyDIQN/MGblp1pQHcsTojcF4TO0bTPzZcyqjD+ZYG5MLlIVbkkaDQFS9wYONXPBWNe8YpAHTxGb
KS8DGtba81fMz99GFnpAwbgDSE2YFHT8k5F89wiF1a5d/NYE+8G622N8E8wEBLr46RcX7geT+zp5
7tQ1UBxMlGWCplHJGdP2Joq9ONH/QqPFZNbraNDo6mqr/VzXfMvQAzoszE/Rw0tEE8mDVZpe1KMk
rmtcbQhG3ChH51CYZeW3fQ25e5TQ67Hyikgr9DRc0mZnNwgVUf53+sNqv3DUkvaFRAUhpYMphpbR
000jDhRZ9B7pcGQi8fiaGacxZMZsF5ccBww1ocqhk4vrNvVh4Vv/ACFpDTPmq5Rmfgamz5379Vdd
8ovUQR7J1cDOLMclYwN4CoGVxCgzZWkHM8jMTvh9q0TuP8HBYxNVfpdIUM4cHXEoCCRbAYmF4JEV
X28fbRkgJBS65zbtfhLUP54ohskFmuKNedRerXF+jsyU/VuLpq6C+eWZhJ81Rqikzs8ALcMvC5Iy
lDb56nP5oxrxHLZZ3d2TtTnGkQYXcaBE6+rvIUHEjAWIWLp++ionJKFEbQHI481v5flHBgyzhzy/
3Agr5dHtR+SngqytNY587HLIc3N8lPmc8QKt5J925MflarFfM7adGNZsfxjq6QLTOGH1oLkAs65S
rXtaDWYNZTg5BqdYGLfaYJe58pjQEE2XOrXeENO3h1XGL5xDn3GRxT2jISPpb7jHZfqZSXyor1AD
yeflgVxVMxgTNd3XSv9hOe3PiODNiyyaT/wW9P1J5RsrAt4iSb/UBIfP5PRxqKIO9SOFl3p1oByg
uxuCXo3YSWoDB6BYBTw6RGAxTIGcKQF3wGmO4NaQdkka7HU19RfClgpPKkTMZpWZWtN0XGkLnuts
C/rljtKcTxXUsq9iyiNM+6HJe6CM3DeO4aYlK6cO+zdhSPiTMHzoJpWe3X11vH4fnEDYaePXyHlc
WM4r2gcAvxxNpW7fKHNTtm9qjPj4udcv8fJdFxfDuFX5/SvVv9L8047fp/a+FjLWClRhSCsVD9OK
19cUdCkW6uYTOADYmtVN1e8aPRVodcUMJvxH6JnBGNk+0VBaESpqxqhliw1k4QA4Zj3Pw3SScx6c
lOac8ZpM7z231n0FhiNpTVjhztGyxzZK3V5eD1Wtge9prx1eYmsyDnE24jd6l+qRUuuamgFZam42
Vfy0PW82S8Em45uvuMeEhzcbsNq4EHQw2qGhNiEYDtT0n0y1gFI5Poq5IMGyLIvGNZUPbdzNQL3F
VzpwcCkf5KW6TvfgGFDXEuqu6suWL42D0JNR7OOk4S3q5ztzEvafN3lL4iIOQEcuDJAUffZLOQpP
h7GW0544RbjKbyO5BC1eY1OKH/mmwn5K/VJklyGHX5b1Xrg6+1a9Tgx3UvjSGTfzdj2wESperMFG
B6oHtvVeTpM7xTPva9jUvzKLs2RWHxMHorPZBk4Z7y0uesobQjh8frMTpJ19ZaRgmNRD2a+HZKWo
oMiLmZjZBAyUOJYQWbmmdE9S6p/lqXmENd/f9V+oY83oR+yFv+FnoGoOEClgfxEgFQYvjwl+81fh
lxixcPdaYW2B2sK17q/DAQiuO06cTACaAoWlEyNBSACIxpjrmD5X15ms8ugDTGDyyJKcUgWyQpcd
WXDVXTBD8q8rj2zTh/Kd+C2SACYJPzgKXZwB+yWhkCt31RqArxilT6VFzHWF70n+QaoD6AuJwYb0
bIDySQ/YkZUusAs7JKkRFIJbvYLEx9U3Un1SrfSkndU6+onMk+fHKr5Ny0VbJzexnqv0WEznhs+J
mCz4+K3ii5IP3zOkCwUBWgIS32FKj/Nb8cnDAvl1xJL3zNHa5iFi7agAMLDXWqytPjgy7veHKDvm
7K4pFUVPJxtqGvaDM/AH1t3lGtrrDdPDKnZp5wt113JNEzzSgAz1LP0vA0wA8Cm0+cWtkbBJt8ii
l/BEdkgeqR+J4y1WDz8Lq4I1DlrzcVXZ6wUoVbk5zu25+VSPNsDep/w+3nKEMH84WNmAQ2pmXwiF
l6kZhwTK48g+EWNnGHvoUPD7ATMRodzIHtE9WYUJD0Yk1jw/hq20S1U+LV9/IBQPV4E7LJ4+B7Nz
sZo9DjW4D2a6N8tTt+5LalwjXNJDtQRLdjSiYzqS0ZyT2byLlKNMeLlO/4IMoGi+N4/1n/qGXJcx
GwO28b5NcV+ATWnl8wYGkNr92AXGlmOGXpNDh/zBEyJFedv4r9jxhJ+pUK2PTfeVKbuJSXL1U3Nj
c3bYD0n+pEU9ILdfnIctDpCU8e07dC23UI88dVl/1lnXROs+y59UXKckC0EDu+NmzUt3+EBOkjX0
RiHPH69o3L/znGGtLNLDHEYEMQhfL05ReS+Y8RHdQRh4xox/PeCG2jLwUHAjZp6fiitgDayCS/aE
m6qL7sBlgF0MQKcU8DBBwX/Lndb6MHG/k4TVkWsfBbNUChzAEiz1fbIqKOFx31ksMUgh0R7t7X85
4P8IooDRIBuuxN3/GWGKUHzITRXB4wj6vzP4XsWfrIX9gHiCoYav3fP5Kl4FjOtvxzlivkQ8IED6
xG6D7AGAVBRAZ+CCzm2IncfF9pjnmsMn7znKEXtGSnDUypuCuqPdWxhgkwOIVnMmyo8MykuChcW+
jVmYtCzDvfK7L8gbPrYp5KkbvJBlJPrp3gofLQPtd0Pd887oJPnl7Khe0S2LNgSgqSg0MoFID83k
8xdEnyV1OJpRKfh4qPH3i+5slldi/5bPBdwfo1dC52AhbvKEuXswnB2podA/Ekd21yKkyHCMYEg8
BNfkAHSoa2DxBIpKqDM7feqSszmAaIdieDJnAst57KUX+IYM1Shcx/YIwUx2ggWsjBXGWUigT6/d
C35s4RclxDhqtLD45IvL6lNNEHEIaCDIHmF+8h5JS1iOu7XbR5RHa2hKAW+/kJ5q/sYL7AJWcKN0
QRzMDo3IMavbQ/ezy51J5It2XJ3dQvSYfeB1N/uzCgp93Ge7KsO248db1i44nkdCArw4eeT5aVBN
DxL4JarSGc/Nq6o+kyIzJwsUCfvQvQKWkFSot2dd3cncB/EOwkae+FnhRsOZG4KXlDlEhm4YcZBz
1DO//SOb1+yj0cJ8ecUfUlH/Zd5E+AWOMEy/viQ/FU0YYTbmWlkCGPf0D4eGgAKUGG+Aq0mKwI8s
mOHRrEHk3WsdYXJu/mTFN7K5zDJkstZxxyQobpUQafSm35mOxEtDhYi3nFlvUzHqe16NBUWf4bNF
4swYTPaCHufa9KH+mhRPqMSI1BwvRX+Lbw7pEQy1KHk9RfJ4pagkatmnTzDobK2wcH76xc/Tpzb1
nCoYtyxSN0MDqLn9W0aOu440raQE3CvQ6YhtQZBPONBZXoOk2H52SbrNfUBVRLQJN/cC6Mf8YZ2U
jruuC/l4EWIrthty68YPaXxv5RBfX6HtpgF0Z7Xj4F3yQ3/P1ANBc0BTzCtaD4cwcdL7AsKKSwfB
hltJb80a1NENT4s1n1bpGItTqv+O3WHQjlifFiN0FL9THso4qJQHKnSKXRJivhNkScB05gy6MwAS
Mkj8Lnri7um4l/uAQTA9OLOb2HdiH9aoTA5VddrYUVx/1smJLhPDc5Si+YEMOik9d28p6REr/384
bq6vW/YWyQ/EUfASBsN6wE8B8qW6bm0lDH3D3DukDFZs/E782JJ0kZWDNBzbheNzp6UvC4c3Che6
pG9exXpEIIIurQjNFJhiqNXB/GbaJ9aJyjOfxUyWwOpZ6YuyhJBVVYLSC1/pAzF+VQVCQzwEjNGw
RO45rTUHtt8zbKmI+RYx4YB7o4Abm9t7Gl8UiQjLi15QboajFPIjIbQixJyCpuKPwDOv8waQ4s12
mYP0gkuHAUoNaXqH/cWofRwqMwlvmd8xyNFflM77YuTHUk3FKPHNnSs7Xh9R13scPTmnE/OvwpvP
+TNTGE4n3hsuWt6QDQ+lfGum45XE3CyXWn2kinUL8wk0lME/MYsY8l1JMCp+xeHNFIev1qbZ9EZi
RuagYfTXM+WOs1teHUYoo/a51vfNhyyeug2mgV7rRa9DpXuK+cOz26q9qMZVMG7g8GJyGqCjtc0T
4xjKtW+lueAQN50r5RW1CXt0Lmhz2vPiJCPZGJ79V3ASN39VTlTlMFzqUP+gPCE/EOIPCzi+3ujY
ilNrnNP1pPV7oV1Kmkf1oEvXgq6coWZ9qvRjDIqCrrJmpCXOCGAVPuU8SJUnqfYZbIIO5xkxljeE
gRohtFJQmCTPMZWmH6NrA22JRQNe4n6mjYw46rcSql0cSAc+lh1X8XUmcPtiDeLiI+6Dkl/GfTK6
GfYItIGf6HLB40oKYtJXw7ngUh01j+d4DCegWT0X/3Eod0W215HDvuryhYKEOhbugdW9U9nyq/jL
FI/c0GwoFVK40CFkLDVg9jPM2r7vWsEE5NLGT1f1VWcGeyZdfPJ53Npvis5ZWX4bIoepIPWvkndm
Uo6UjsQ+QRtkldLJN1lrBx/6EFQ1WUe76MVTaOTP5T8ViU38yucG8uv57h6jw/Col7DO/ek1fuc3
Wz2jD3g8zE+r9qkE5Qy1oru8yK8Mno92dWJGx52YRrfman2vbJofIwIDmH4a6It9uFQvBesWjtor
JSNNRrWr63S7QOZ6b1YniUA3sKF0go8KZ8iqYPHInJBkqoM1ClSSE7y9BnlsdcioFGCdHDCuW30w
9Gxa81Y9zJId8InFhtcNzoPGvAtvbosCPL+Uec1xf1ehgoliQ5eMiE+3uXC3Eu9mBihxXqi/xOop
h44WGKPchXj4+l2bnoh4zCB/EC2qB48zzNaf/L0Ehl4E6gWeC1hH5bhmIcVTae9Uqlryw0jU4FeA
jchD2nAE4OM7IcMpIdfIFFCEI/r1p3J7MiXgbYPLJxL7EFBCI84P2rAlNwUNirNKPZCcZmc+uR4x
yeUaeIlwbm9jc3GeVnv7K9loDwlhqO+T0L2UvbKipcDfn6zxrWLeiJRkb6m/Q+bsVD05zcbsN8OL
Mqbhq6Z9OyieFZlD75qU6x5s/X6jksbKCaLppN/s5RFvTCxFD2v3p2U9IV9SnqjYn8kvZpAyMvSL
4QX92gVzKKZX5IYcYcN6JT1bamWgftllwEE74NnGXt6mbieN58Zur0Rvg2zNySiBeFUhHkGn/gfe
IsVctRk5vwbnOk3Wc7OOJzwPbiRTRt5aJLQUGmawUKgiSH2Qx/gBXKU3yYn/lFyjevB6OzuSN/s8
R4pvKRHo2C3oPGAyfRiW9CwaTFGt7Y7GcDbmlnAhiA7pweCwngtstxEePfI4GV3S+IfVVQgXpBCC
KBnV0GF2fALr+0O/HKau1Fh3rWnQUFEaJWOdFuMT0MJFQeQ9/EZKh952fuwduQ/xOj1i3kQ3yCTM
MKR3J/7T51FJkeNIZwiwEOrEpTXZL2ykGjeNZF6mEjRMv7FJZ3BiKja2q5CKS72SetboVDSTCuLU
RBGym5L0V601K3Rq6dP8IX8Wx72KuwuCP5691LWSGXk6ksV2uFdDR3Jl/NIv8HIXYmq9cvlAI1YG
WSmfUg2+LAdPNQhOnAa9LasZzkKqWLU+NMwvGfNv5Y9ZIMeG6a29pEmt7lcc1zz34xqydgoY8Bmn
1WRUqS0ZPuSlZseT/EXKw6FppC+ZmRsBZmXuEjXxkek+maq4C+m3TZsXK/Xwgp7Kerj0w7uhFfdh
AOFSrRoxV4xzxgZrrGPdlaoDm6zKO+pEIhLiLT0lQwevr6lGy8O2tccIBp2b4WKksF4GowLjj/Yz
sTjmm4oiKisxM2BsJzT7Ho0QGqwRtT7CmdQrHGphAuQbey73avY9FZgwIQhvS7LhN65+4ha8eEeW
oK+VJgtdm/EIMCdSLv0agDcsOMhaipHt18b6m8UkIS+L8PqBTLGZVM98QgU/KhJoZ8QcXpUD4QN0
/JLWTFCxLgokp1TXFhWs4rQ6GppkJ3Rfbp1HC1Y7SwSkTGZxGJEvUnXFb04MsXhmeUSfuCx0Wm1B
NT4eBzV9Uyy0xIskF8imYWQ4JmsDtdDgYuryRmig/B4Mne1Se13R8WrGNxnDoPlAkHlBm6VnXPcO
OmaqZadmBEoEGTlX2gdhX3/zEiVzy9idpU39sSYQJBpHgCaJwPw36rBv6vFB02MEiJHOMJelq2Ro
ATIsFwjC10YsLFI9ZShAfZcpGFyRT7hKyjy7jDFClEMaHUdm1WgewzzOXhWteklMO5hsnXCExZpB
XZJpKXDY+FuAa1Phbuyq7tXOihYTPDcGw9K6L0B+gXbkoeVxnuzXyaZbcFpeM7AufyY7PkSa/CWT
7rT5Ipoa3HjWkzor4ZZZWfCEZS6RnWWnWIZM5UXcAdYpaH7AHysgbCKViW2cgmuTU/lkG4iZxmSt
w6ifnw08xKFaLD95m6dcptkxtYkQzhSsmsIqfrJcKWEbNcg2uzgcx6UmOh3vZzEwIyBJwvBY2sPG
RtzZKxGdjPKOoBWmPQuYULGCpZ/JeexVvyPePpym+WxsP7s1tx9rAWW0TbmLq47mg2suG4tXazCe
ZmjwwuGyr1B5q1Oa+EPf+GpsqdfIXn4HgC+zk+XczGyVzYmoZscC1if4sCKUCpjTUX0PdzNGpGqs
xUcnvQCD2XPI/ZqowxXUga5cNYVHEjr+ppEOTOQa24YU1ot4nlvK5Da96YWKmQsRusLqPNC7imds
RiLFVDrMp/Fu58tthsHgZRaDXi7uJLfsvfagJPkrWTM3zOTxLloY0ZAbFdFnz4HmpAdTVMWpV5av
BSncRC4HP5l8NUbBKGXJrlY3/+oWN0evi6AbukfS4E5wqDt/UZImLKXinRgb2KDIThfztVcDPUEl
kc2U+nXGSYI3mvp7YtTEW+iaI5bzWGVabFl2qA33KNcbUEfbHMhKiJKhQiqW5S3SpTsu5vcIuq6P
CheGU0Vl7ZB9BFzcyLHcjzOPkNkiN5zy5FzaGfMdIMh91gzAADqi02sKi7h1I5/YSXaeoQmQ2o2N
+N2wtlNbAR4n1+3LulS7Xrax0mRPkkZAXpww2NWGjLfdsDlVwcYQfsEI25xua2Qyjp3K17U36qNY
SoKgK8aCjGkGvcLEzeWm476aFgZHhMRebZOFhqbgg9ErJu8E8cgNjia8qr2fxOqT5EgfPcWrStcd
URIMiXYkTAKHVaa/Vm1/mzTlT9wPn4ZVHFO52xsz9VChB6NmeAAI0vPm2pm0t9ZgAtzGWiA14GHg
8Ke7ovyjWS230Fx+DBlDSSQbxynt7i1R4m3W4F+q65c4M34+bbn8UNqFLRV4rTgBDpw5XLN19oZP
O4OjSSbPCDkTtJebC8ZTckazbWJ0kZcR7etDtGjEKzcg2lBBJXKZn6ekf+cKWQNJq76K0XkRaiMd
h/YS91HO96kyuC4MXhmZbbNuCHsL5zgotgnXtIC874zludISK9hAN6pFeovGENcw2v0wFb1v2MVt
WCVfq5TsMJvOV0k0wZ7lbZXMVVBN7fcSgQkD/EQPnT6xh3yYFvFtZULy2Z+QRKYy2J2IdV97y3RL
bf0uYpiqxIP7RZzj2NfFa6tkpKiOEdMgcF9w6+drna4t5rQbqILUz2JuUqiqzNFt4+wY9TdQzwNx
vi1VAXOsQoxXq+iGXcnro+txe7B0NnxJ29yVsr+vquqTUGS7hqZKO1HR7QxDZPH8uqJb8BZVyj6h
Typae3Tt1UARQRgTynLsU0Vsu+icWU7hKtHvjRrBcSjMj6iUAAppu76t34RY/yKpUFmwsLBAV4VP
xl2arPEarZ29dTMXKSh/SJfEu5k/oZ5hRJIhaBod67OYSf+SxMRYbwlbA+W23dNusHQ/57L1MxkR
KgR+EsTHIMDIaFkz8J3YPXqo5Yy6tHRfQMHyTXt+dgRrqb5Wv0Afxa41lJ8N4qKgw/3lQrQK7LWj
ZQLQ7XVFxAqd022OEjOoywVc2Vi+5pas7VWjfdabUYSzRNB1UnFPNt9yCQiDa37y0Ay+6SCI49Rk
VaJgYe+VfjgVhXNuuNL2RtlKG5N0QvUgW//0rqWckIC0Whhi0e83UkRO+akS9m8k8se1IT6vtRGd
WPEWm16jGu5OiqWDW1mHbdHbr95IiITOpDln8aIZ4iMvfwrTK/K5OIjmJe6q+CA1zRwg7EcZSF52
xsxSVrfI3J5ruzWweaKmsXdZwf2Vdrt0YPQn5n3lgMsiDZh06mlCV1KynFsWmCn5lz5AA5+Sci+S
RPLAYPqqrH3a9L2qpCTBjBUXotmmkxL2xAplCkGp1KAM3h2lAe42i59ag5tjCg3MlAAeVDLsg2R4
Ws4YpgXQAKolrXfukT3cLUeAS2ze9SVXAhajdJZ69GbX5rXpZeYVKVx/58UuGbe2ff9lPDgDNAoS
cF7X2CCFe7nZ1sKMVEU8PavszOU0TNe9ZhDHOc79n0wv+VtE1l5LWf91jTLuLaMJlpp5k9a+jHN3
xlv7BxbJbTJR0nfDT0NQ8BQx7C9Pfck0ttGZlAhjfCXeOwlRHwDDaN41m2pyhXvk5eZ7bYzoeVia
Noxv0Z/VjOEiKzBGrm4pFeGSqHS3BG1trgJyIfi4Ol69tMXf1+vaBdcyuBaZUYExprzvknqo4z/T
+q6kYx10EWKvOnuNy1OlFg9ikVnwWQb7/17uKHq1Q2NsV3wl56GUZV6BntIjSkyGUCuxOulAogpw
R9K6Pq/tDMTO6XEG0Dynif4xm2ZgJNDMIFWd8DOzXNeQN1fZspMH7WlYxl2xmoBYCBzgg2+elrl7
qQvrGKu0bL3OsqhQwUIHBLQKZqyVHOhS/WZje1aRVvFAYIZTxPIQCdk81PbgGzLLlbaxTxB2IxYt
SyBVDIPqmQ56mmgmnGQPq1rbaXgIxjRNr2PncFfFBLRJrGEMbTn+g2eypxzqkCVF/kq+R6EgkOm5
Gfyunb/7xop2yIBL9k4OW5qi7k6GGGnLegdkv7X+NYuuPEaWgQFdlfZSm3+uiOmhFjZBJkUH2RyN
UCbYkuOwbdHm8Vk3bSTtgMS1p2WWunBtI1JjyewwTayVPRmMjCHi4QSPR1T0ZzNkj7k5gI62Thmh
e4REHQypqwN9aQBHTuXeJCaAPvxCki4TVjF+Ijwk8qWDcR8PBG9rE6Srjkz0kLY2LIkzOAscvhIK
A0T7aXkhdPlsO8U1S+Tu6JQJgixzYqYCM7hHhSs1RAI2A6s22/wu+0Qc86md9ulinxSFLiQ2nHRP
IgIlwbo+OcXkhLOg4I450rGzgDMq5m4/ao1DrguRmNXAoE3Vs/wRdwp3eJzIRyRpREWI/+DuPJYr
V9Lt/C6a4wRMIgEopB5sb+hNkVUTBFlFIuFNAgnz9PrQ6rjqHlzF7YkGGvY5p9i7NmH+XP9a32oG
qIkTUceUspiTDM3e1Jk6kQHihQk1Q4oZEne1gEgz3q4KKuvWS+boEBK+Io/P+cfXPFBC2z/ZHr7O
2sU2lS15gZ3Y3dcRuB+PDT+L8GOQj/N9s17fLY+lrk71lud1C8KHUdGOMw5brnf8+/9FNUXdwU9Z
R3J49A6UL1ueWJBfM2ojcic/aE2pVKGdX2PjUhWh2+8+Ji5VMctCzqbHzy/NwWnyYA2Ky928sMdy
WlqH9PqwcqUDfps/yUYHN5nd7Y0NknAup0tOjORcBd2ZZ2V7lUO0S4bZ31Yh3sMmaBh1iiA/SRN+
0DJPzHPK4kPa4AUcE3r9sjVW6QQ9b+bR3ASuOSWS6sYAHOBuHNtbnNn0/NqQAz2Tf4Ql8m2+chDt
AYeppbYWpdrnuobV7C+sIvOOuEhNOacpsEIpnnpBqc6EOItzvZ7HzGrBnXvqkOP2F5U0GabXFVdP
L9i2pFMCPNiKzFX2Ptd2vUs1zfB+U1V7Cyre6vFrdtXEGk0SvXjxkQ9Idl18ArgfekiP7RgfVxTj
h/SQIwjRfXjYEcoOz5iW6XgfNll5bZKu5yuqjsbJxdUUGseaN7C/Rl6ChMQWOWIoDZB4DT/hVOiy
3o1LyD9LvZd5ss1zWtEM4fpMrQWWF+7jb3rAN0CYv10c6aTPT3ZJdSpYmk9pRW9RiU5IWy21hMJ7
Ma33e8RGm4/VsRF2cPUnQjq8v7BVpxe+RPwFbR1u2nB86SrZHzFg3Q+YBOyEKGzQj+9dC4HPDdJ+
U4qg31IqRxVes8VrRCFOB0Y1zucNKLdqzel9w6ui5a6fYJkODE71UH+rmCPizEPvkOizSK03oUXG
LF1m+2QK90vP520DAU7Cxf9vouHUd2NyTpuLx+y/9WR9iaDpIBYgiKUTSkMlLg2U12MxJu0pZXRX
MqD8hQ8cL8t4nwn8SUHQ/daKf2ciD50jmxjwVaXWMrH1IGNXO12JQ5Cz07aRQGDg0reK0pyMVnS0
4uDKAbmDnXYNRDoforKcCLyxIckoz+ZBqNjt6FZsg4Utr5vSDj9jFe5z7BtsrWVUm/swgfhss1gF
brlLI1LrFRVdSJHFm46LExAFKkKyXVGO9a6gdoG+8+JhsXCepZ3/JtEqsMjIUzgTTlO8uSV7sbjX
8SmVH769fml1Q6Q+iW/scviSqV2c9X4ECsfHnzmsxJqqqHi+J8lYUilpl0cRoJvOBSV6EvEQ4wpt
MTVzGmJ/uJKx8uGmaEl9Dt4TrEMmxTFuT60FyzLs/YOwwN6OWM9ycuWVlurcI+0FrAcJSrcnv7VR
au1i2UuQRAAmQrAlHE/2WM0OoGDxoIwCBWOs2n0P14S1IZRJOS3UM30NOinhNYOKbqdwE1Ryvhp+
3snnnOoWxOwKxT4yqDiVZpJrNoAA6kwvFe2Oj4AdH/nRuIQdKLhwi9947ycvAyp5HHDIgIkRJfGR
vEC1tQuWlTCtsPWrCYAG18HVtuPi2GgeEj1kv2421fNUH4ghVA9BAwMix+BpBcN71BU5y3WIEkaw
xWtjyxB502+jQi/PMTlyjGvEbsl6ukFH9IK4Ezj8GyxwBAeYDV1MPhYttiJBTsdCYjz1Mw1WWnRn
faiBy5SypXhTeOKVxwFlnBAyHIo9WpdhMgQtecQJ4pdaYhfhLRHDrij9jguD5qidCcanTCWQQ6lu
aFoO6n06Xa1GH7GNY24tQIOmfJSCuNBJx/QC1PPCw7N86oJYID9iXvXn6S0onfnI6sB+JbNGGaTi
C0vTbjlKD5rUwhZgoeSDndRKUygXfS5CtgoqIvSC/zs+/Pu59f/fuE7i/5pIv0m/fqv+q9L9V/qv
gfT1z3196P5//jeiW55L6JwycRk4Xij/I/AV/UXcCzaTEC48A9v1/inwFfyFx58ouojkGj4PyGH9
n8gXIgCqnsQDLeGxBv9O5CsiDf9PafTAdqQjbbp6IiLpkrw8QbV/ISnYYyRt+kOxiZXYkyRt4EPg
HQTr2KiuHg0KDMfwHnhp4+m9wClV+iUdgX7HWkJw7tNT7ewA04QLAQZMnXOEEWhE8LKbAH0aNnAO
hzvNKJyqSSgellqLY74gRPbJZ1pUp2gw+7BMOCCIlHY1npWl9O8juVZkAJDIqC4wCxnNUPgnSsJo
QE7lpSrLt+nvuXGCuptuYdZhoNksPlUZLQuM0h6DU+LvqgLnROpEClq8mz/SoQgKGHHE6kWIkcaE
T5DzvsNYsDRf88hGP4iK+WSi/BhrmMWmKRbjeTDWZ1ugkQc9vhg3ODdZgdoX+BT6+pw8Q0RVLx+P
YViIe6oAso3KOes59fQAhM6qUTds8Hg5SVvypyiRtYWOEA2cf+L1MGux69k01sm36htGiOl2Lq1t
kYDx/397i/6e/vvvupk7OkH7v/1noLcVdPEf/5X+298hb8lXvVLR/uV/7Bn2+/lx+FpZEHoo+r/9
D/7kP/7L/+q//K+lNn0u+/8cLMFWpS4//zWyuf6J/30DW5Jgps+qCpKaS69GuAYz/4FmC52/Ag9j
vm27eKhd6QNz+AdRwvH+8kI/CiPufUcEkYBQ9o9b2BJ/uR70hwhSBVlsfrL779zDfIg1lvlPNDQf
/plw1v831+NhY0c8Y/75Lta5TjO6PwhndKN7n5aGxlH6clmAl4+qqTgyzhvboX58D/dbB88E0oky
uzEtYXdObq2QpcTcO037vdBW6AXmO+unxHqc/AjTRtnEBqK6kel3CZxp408DNrS5Zm3xJCIHg7ZH
m0d1poyp4hhCftMtDgsvWMyEOsGZWHl9b15Y4yQLAQgbwA4dn4jc2zhzJveDUOC6I8qjHohlZhPT
JGjlR5vWb4riOiwpPv20osPwqVO47s/T4qqFqLOJvU9T20ODdYlj59H3Uqzko8qD6dBbhsE7iExT
7OOBbpIng7Ip4GBl/ZOd8y0wAUYtGzdVcs6yPQuuRUnNlYYQbefgHpbMuEeHe5SRdZGS6asdamgF
eYQ1I+ORSU1OnmFsjMdERVs+mizOSlQB3EpGgwbfc1LH8INbVnp5EgykkUpT2R1V2VaelghAi4so
2Bd9csmKEY0h66N5+VGr3E6T37Yuo19B1XGezIzE1FhBuXokBZ9g4ZrqEPAWuspHE/u06G2GuuIh
5ym24VT7sBr5lahsBLTkmjH+1UFSRYSaNGBzOB1VnKF2sTm5bTtfJeeeABvhDlMvGBcI1pcn3K0a
33AkrG4Xh1O9vHUSdut+5hBJTL3qLTLqkdXWaP2RrZengk7RBAcanvyXYbTbn6ndG9S3YK6JxVRk
ltj14XVXe+3UGI9b1ePlqUPajtn7zSJDGyr49HeFDktzLR0GvauQIU6kcl4G+zh4C+jmEEiYueRM
ZWK/JGWanwVLP3ExUrXjo+CFFF5dzi9YzvvAU7RhLfhZ/KwiiGOHljwLXTr0dkUIgjvYxwPir13N
3yOWgYmUjKEw/axj0aoLFwpRhlGnII9ajsDLEwB3qozL3O46cuAych6aciD6NFjElZG0hDWfGbx4
H2rAZADyFOFj9N3UDHZwQ7VtgD2jEZhCu6Ux+SVqsrQ+5KGcFdyIrps/gsCOm08H1ZmXhzFpe8UE
w9e+oDUFFMk1cfyRWHVUv1jxkmWHPmKXg32odt4GKx6Hd6UJ4uJI4QIwjz4sh4w1AWHzvQaWTV/R
GNEYWSW2E2JeWCCT+JR3ES+1ojr10cHhtcOe8cd+L71iKR7zUBWKREAV+w/WMtH8HiMMYbyWcUQv
vSS/CmuipHVp0wxlxlwfgj4EN+86M8DmuBtqoOlTZJ+zYShr8sR6CJGq05hV3U0/cCB9ytkFeOjL
ti8vdD6040EUViaolJja7C1R80xiseG7g+pR/Eia2XX2U7zunr0qGFKafQOOdHYYYgOUkjK/jwWG
MsroUHB8iRxtBTDTwuk7hE0oblRWVsVOunpoWKfNfN5rOLAwRlSK8jI4KofLcW97LKAOBEbq5qcL
2KOBvFfMCc7zKbTPbaD64id07cbZEbIuQQT7Tlxgb024Wuqqadp9StS//Rxsb0peyr4LCZZNItTt
bhlLCpI52ThD91Qu5IB/o8KHL3aGhr5dKplcAQQ7Hpdt47/FhSH5mjQC/LCupJ7ZQhURx6GiG81+
kLYVsGaAk7mxmsb6mSu6xTd218vt6CIjkV8MsiNDUvsUrVthLj1wu1tfJMDTit7G2ZhI417pWSRC
ynOLniS6ifMryW1FJLAx4dVz3eqG/TWAOd8md14EhfMHu938iXsGFr2RjbkRvZpIQlp6fKaxBmyN
iacHHXnhsFFjU8OmJ8sSa4SOGJDZAkid5u9CaXIJiNvz3mE+o2wwT3r9URiBUdZ3AfTuOiEgiqas
rfNTYC8RRgoDeBtzrksl6zFLZAZhwxtm7vAujr2ZZ0TQmAu1FwyXcezLX2PpuslN6auoSE5cdx0C
W5vSr6yBz+M17H2NtTcjCFH2/WvoxoCBoofEVk99BtY7Qv2xq/EScCdtltp9mdrwCRFk3AYUMYMp
xGNDxDI9TD6n7lwThiWojPVVWOkpQTu6xCVd9fbqpWlq/72v/AfdhEeOFY8Zz8JNCqF/Y9mL2Y3E
3vl9eGRjq/7WIlYKiIVl8uyNZ7By9yzMYNOpZ9+ZMTjOBS3r02O7aLNbfLhttGF/JZP1kUh5n3m8
mQi9bRUJ4Iuj8bT1gk4ie+zEGzFhkqWVYy6ckynzUeoaAm4CbcjBlqdZeUhaq+Ph1yJiWfnz2IA8
X2mrTp9jiuQC3/tTn7xDdIFqye+EOsyebqM4uBRNGR0dt07olcnGZJexNoDzOFY0fDlS2QeHKoIj
Qv+fxC/x1lgkSQrujr3JQapbOZV+k673ATc/PxlUqFpbwDb2wmIxbAClKnzqZVHdzdM8YbdK0qc6
TeUhLPy7ooh7EnzTuzU7EiiLdxnL/MVKVbEf+V1zus7UJvbVR1ST0FLl1B/jmv1ARIIZeGYdHWy/
c7/6DJI+UC60u0kdwDMRxC6CiwUKxl3K6FZO5tG4QGjyuvKO+TDNx65u8P40zUdR5+JpVqP6YZVD
eekV3t56yv33ubfya7UgiltVL05etRa6ONUnyX29CRpIM1YbYLpGXF3AEW11D06v6uz8U9NDAgH8
JnTKu549IMXTAB9M3ECRrnEuRnP4gdSBrbYyQOKXjkOYV16DBF8ab3PS1KsNKaLjcBLzwR3SB766
8YbmjnM99vNmaJuvkjsBhaU5dVWIpFf86Bb3s1btKWvFiBsFNoW/XDjGrn5yfbO0KtvmbpedoUkc
sqJ6yJV9pgTrt+j1WdvmoLwo2UTxRCRiOihXgb9S5Udm5d2Jhss/eUDOFLmW+rkJKHs2R+8mgpbg
4OCGXI+7n2LJCYtIiDmQFgd3m4/hSD67fmL+fs4d7+o33Y1OCDjVMWnmOdTXKUtwUvIMdbMEMLb0
iaooAiSxtVrQLY9b2DSSxRV59SO4XLqsoiR6EWxan2uV6TdbuOaZ7b/9RUQufk5nTEfbyeskeTBq
QyBdwIeHFu/krwNGolMRyIh4QRbOG+056hp5k7iJZ0ZULHbDx2Ca6TWAEPLEf1I8hH3Y76rGVzgE
YA2pYmoOjN3hV4MB5UTHHrGnOWruhnJJ3k0fz3c51I8trC/5LUWYP/TV0CP+tO3K+h9ywV/WQbqC
gQWblQD3e60iS52Apof+7USXIG6oAjI6jzNO3Ws9y4Ibkb7a4UzyUH+WFlPpVkQ5fp9QWkmxFyhq
z/6sUp78pg/mM7eh6XdmKGR69AknZxdPDpP/qy5SipwyMtXIA1rUP9PZksNXWNhpcGzZWzpi10JN
TlgzopjJrXYiHBDIIQl5Ks1vum4Z30gL5iG1XwA8YEaOg/042DgoWFnYP+a063kTNOJiUwCKS6zt
woG/RL9IbAIaz8LSOCnTVcGJiO1b2eljALLBkJ0f+BpEUrTUoDCSYulmrqHJZIidz9qSb1noVFRk
TvjLZIRWaenhfqSHw5JE+BZvYEfBqYJlhDW9llOXXwvWy6dM95rnIiUYzthYhzJhD+5TFMWe0ovO
Y8ymxqet5sID4YUeI4VTGPcABDrvmiasXdRMEVxn7HM92O8VssxuapFZ0oyYey28H33n/xJFI+8x
gzyXdej8Uojsl7q0eT33HUFjihFPjmV9Re0k7xfHfNRL8Dka2BHlmM+XDHgEiU27uvf7sqcGwJRH
zS17q9xQ8zrFZhSNxfjazDMGMuotDkwY5TeVdfOBhzg2oDJVxBEnKj89NTiPzZL5p14Map+JzgIG
RsfbiPK9Szk/MTqW4U5EDVmfgF4oaoGNbV10wkhJ5gVbuz9p68wS1aZXgMV/RfnbViTitmjJidIW
am7oeGG504UOkXa7Vi9RRV7EH5qYUTwvji7gvdtQxi3vnfFPCxFiP4dTdkyreDpHFQnx2ut/8GRQ
/MXCQ7G+LuJpuIMV+CdgXyjwTPsxiDc2++zF06fE876Ax/2sfPM8OCgybkr5B2Mfvj0T/UTrAcbc
oHUv9RDtib4j0ZbuT9dDRA0sYA2iqy8y4DkzKrPgceZcjWXqZKXybmq8u87qfzD7zcRG1A60zitl
kKdYgyODPnRryfxjcPW7gGfAPsG5j4V7g9D10TvmXNnhcXRq1iLOXJ9klBQX38EC2iBE9a4AUVxk
PoTr8W6a85fKDH9mWzubZWxumbxuOwrRbgO0dDB/ubeRufiOaqLd4ShH3pL2revKMyABj47bxUPO
7hCdQ56iiXdsFAr0mPrnLraJk6THQfI5pBg4c0Z9f+wsnDBG1L+Vs4CRwdUKmZgYSiA5I9JuEB0y
uW5CcjY4TsKHtibXA042/fLW/odg5k2Jm4Naoe41TeRrrxHI6jkttn09vMR9ecSbjjBm982xmgJz
7pGoAfE0PR2DxWNPjL7LCR3mvB1WHM0BWzMPDSu7w0MF43fGn9uZLNrryoJmVM4/smy4sfvO3RPx
51IC8bCMOGKBnb90fftoS5oYodGQ/hrXskm7/R15jt6MofdIw+yWxowXkUUPpsgurtL3wgcsX2UT
hv00eWw6rzlkY0Wles7zJ3MtZAvd4rADSPHQCoIhmmXbasoGr1BQiXFTZFrykwhlYkCYbzBClWA+
4F/ZA/CemMWJKUP+kSLkNVhgqPzgXszEG6aKTxMSHvJnTiujHV6jmu2OPYtjMaflmeZgKOQc0WL2
kzu2tT98yE+kBIDXhzJ6qoPxxiTF7ZyXBIwc75R5yQ9fzHvbcte4ff4L2eBWE4spjH6dc5pXsXDX
EKcJQnKDnXjmNVApU3sfDMRvGY3GFWxsbZ2RKZUiWQwYfBdULsYJj9N+rG6bGdEgL+IXU0/Fvikr
0lHNDZVh0aNw6vg8D/zIFmbSoRYFmnMS1Te2zeaKOa490pIreOEEww+mVaJ/bUeYGVWuO3faNJrF
t8B2EgEVPPiLyRtknBJQQgYOnEzJ2MWf7dwYOAC9k7AfnmEB924Tf/RDPhEBSJplXe77vBV9jFX2
PlLtNG1M7qSHKI0NvNHYvQqQDowwFuolatVLGnITxen8bfFLO862mQCVUs9YSur0BgtrCErTTBYm
bcRwSETRk683GLJkX34XjuVfepSMc2/jOi9Y1x+VO3D/uekCgQjwYwpgSXBQ2wwcTreN4ddsLaM6
RnZoSCUWsc1jxsZNeImWKPOuOT3Vt8K1hncMJxBDcRHwyHYDtA0KiCLnmEZpdEW8GaPbwimSM23z
OXdUlMcdycJ4TXB7+t7WLiBjN44elJJz+tTgRp3ORb949GMLgm3+UnUXqnOpck8m+y5zmGiOYPIT
yGiVAISao3ShFJB2kBzorowQ075L+4k9clDtOVY5p3ypHcRDb3EJK5M/7gKyL5aVPfrWMt+kTvlC
Z8JC0NVPfrBelbtYZFSAdbZ+drrksSb8Mafhq9vp7ly7jKuz7MShSuMXXOEkq2hkKqT3MWeje2gt
LMxiSuCXhs4r3TcYftq7offSFVSBW4UQxOSH5ylz78TEor0mXRjYJPG0/6fImovD2cB01i9YbzjS
pu6yqMLeY9t662DpNE5V78MwJVSMYrZbzTv4xkoWcHrKucok7z0pD4mn9gUnUWAHg31gOL0dUgyv
gcx+dia9yRkiIedpAlX5cJJzDaqAJUHgE1Nnn2pCgxuxQFGkYIByJV8RlK8Ne2U6tXhLgm2neWzc
wx6CAUGL7KbvAjy1rpPeR5wM7v0KUBGzEW7tfqVGpp3g0wnpNOh2db9rowHzKj7hfVna9p1ls+B3
c3NrIs5pFmoxX0sJ6k5ZR1nUN4NQp3Axzx5ZkyRpHil0xcxsWZQoi+KE6gYQL7Wu4GRevaaH3LNA
HoklVF1p4axl55SeG/aRDM/xeZQNrEsgElG/vOkReqeBYpx5vH+F279bnXWfASTfNKgsWy1YsFYU
SmdpBWah6O+GCqprDp+NQ8U90uxnTWq0CuI7Nk+PGRYdx/WPCW3yxSgoc6/IeJUBz/Uht87O4NJ+
7l6RirHESmgQUfgLtNRyztIM8I/FWbjOH+I5uJnlDILfPoMceZvGeT8kxasu3BOCKfw+fBGKNtcF
z6JrV/ss7KjTgx8Rw8DDCTbezkJ9u4m+lMt0W2Tto/b9Rx47j4GVvCZB++37BZAq/yHx1pVQOd+3
bl4ds4WTyRx03yYP6aAAOMvvdhcRzexm2G/xwN/FVG8zvRDtzF4Mv+5ZkBuLF/VgenAFtdlbk8ft
pw/+CFChXh30/G59z9tldbkaysnk+wkTR/dEZxknyB7Dond2EfBFVj+MrnguUowUwieiu+TyYays
O5S626AkVu2I8ndu2e/gyO5zOGuUWPKi9l955usdOYt2u0zkVJsxfGsGrEUhNQpuaWzE1kDeOxzv
OI3MULxiC15PnLvHnihtYgDp5XjAyDYGzQ/dI7cT6SGf1zEsts0r3+B9mJFfWdZc13SiO/wKkhdH
RTxdMlkcKKm75mGL/RjtZKF6bbe0awJ4xnzCnf9W2qv3rmqSQ4QTFKaMOqMubka//gDNdGSofE1C
77hk9Wcxd3dIYjdJMfxOZ2orhFu80DC67xa4WxOFN513j/FK8eKbSHf6u5wQM/Ppr0xmj0UWE8lH
fSn7D1A0OAR8AuDCxaDTu/rojWsiknNUAQymJ6kTALSqcxATU9UmJ1V3X7VJkLg5CDLOOLumTM+4
TqltmaLPScefPUiMNlEvdJF+8BfNAG9MNI5xYa6Tkh3DUBtuUM63U0lqxiuEByrBoifMbV4qNzqa
qao/ROlHl6FMSSmtM4s7Eipwsupxopl8RyCSP+1P2CYWjLEx8ofr1g/piPHPsqhWSIuDGzcvoKd+
iHr0927dkjoO5B+sE9Zx0KXYNlip8Z8kT6g/vysrvCUiYnFuC9aBc7mmsXPbhWRCRtM8+qhF27nF
RUR5ORSH4XGgMG0F+b/0o3nnVlWnFF9x2LovYVqch4VwUDdZ40HBKQ0PtG6OF9+OMiAp7nzrLj1Q
xDDvIYi2bpjzKym92yFu9IGvxb2wTUESYGXEPGSv/WFp/lsY46z8q/k9TCz/PDcOQz9l2eJGIi8/
s69ZME1SYu8Vg94pLREbBLbhZ/DIzhkdi8gNG/TfKWoWTQptI8jr2rE5xIM9ke8rk1PLwf8agf/8
2XWi+0BW+TTtjKwSrKKLUTGbEZ+3OE5G/mdJYcmcPnQFfl2lrZfQeNWx4m1cB6BjIE/tk3EYbsOx
DU4cRO/9Bi+uHmYXTjSF6FGJt7hNx51jBSjDa29F4nKXxhAsMxkhlEfcJqgdZsOR4FHk4uJ43TN7
Py5TjLDESHLvIfW8foMuCnweh+yOr0vxe5ITNWZg3sqWYCeK7JNVN3Byipbsefg2lxLAYJ7/klnw
WTMfbweyF1uvMS2rxvgt6WBusSknfWZPnzIN3mcVWu++ro8skihXxRRJ3uwpdpzPrvX+qGDaRnKN
QAQoBcLkb/M02duGdckuo8hx08SM2g5bDgL0HEIni/M5aTzeMMY7F8PyEiiLBH/Rv/e5dRMk7r0G
6N23LmkrnDmnRGNKrRLs5ZKX+qZT4GatFJiS5KTlVM01wAVMnS0P+nYhaeXcl1DlCtt+TqnH2zhD
/blQ7UYjqTk5QjwDpk/QElDuJ684K0+ePS46utaAecKofS1juzv5CBX7QRDSSv0GUIYxmEkFHx+t
5EHMdbuliR7pjA3SL7tbJYYqEIfWLf2vuk2rm9DDEzdMY3suElc9e82YPhNBNRefMqKtG47TPYG2
ArW3Ee6X5EKGgR5m96yN/BgToKT0um4jbMelyp4NfqU7Z7Dqq8Z3HrH7WS2vi2iLL3Z1mMRGK7Y/
l4qrZZ6bVdXnaRYW7QhkXvlI2IO798oSDAxeOBo/FQmXxeOal+XUOAdevvLOR5U9WwHFm0svBdbR
ReXWZsrLtfhosrmd8IugsPPxXBx5MOwAXhbQ8kk1h6gzddoPj+404IbolrZveEZ4eD1oHIa5BQ/X
OU/Q63dtywmqnKIMAEzKS9yrvJvW09VTMVXVjWfq4OLVs3uKIqv8dkcvuVKf2z7GToR5T6WUnu6J
34nmdjYhTgyhwpccWyDJ76oFQ6HGi0NjEbSfCLtVEmBq4QnovHv5QDCl6eQqPsGRcWsLQpEZT7FX
66Mjuu5aU4B51EkV9BvActT6NI08lMGcPdDlx4MYAOzq4cdl81p6tfdDrmcujbn/hhUqh4Vq6REQ
LD+9M2MjzmSDB1KPMr0iXgGhd9hGbUqPRuNwYezNbU2WeXR6UtwtGR5Th7zT0yDXW9nExTm2Eos6
7bAEr5mM4trOyvsu/aRe6SGUQW9FH+V7Kq2ZxRc6keonp9Czvca0ATstjGKoPa9U4LrhFmpt+ssx
kORq0ozEgSQOOZanKEL5uPxJ2LjuhrbwHqtV2C2dJNmFuZe9KQhsDKIZXmrM3cyyYciMIvx7GkrH
Bzq4s2VXNPWKb0P5onN7ogFL+x2PvtB/mrt7KOsY3DeBq4HvjxG+S7bhwXhxe52cnKk/QZ/F5h1X
6HUbnAvEdyoaw55EMMiSLGaeKfqmDO0xsef8iXU0XuYkyL+EJ+MUGkysf8UoET+Ml9fQu+oWN6RZ
0vC2KTxFd1u7ZL+cKp9+VdRDwj+J896/EgvGkS/KqJto8Mi4l/kAHBpAnEltUItKBvG5wTDLfNc5
vCcC48Vwz5A3ESEXSK8PSaB4Fsg4wSK/1IpBr7VjJzjP7njCKolc2Ijc8C0qN736cU0whbN6DVy4
wBQZExIr90Mda+tI3iGCeDn8fR9cjUxSY9/nx2IYZg9cf9TTIhohAG60T5nBPu0q1vV5NDKGdsB5
HYKKPoU6SRuEycl35+LiTKHqYc2aHnyt1tAfHM2WZqBcIkLDJUKDc4U3TOon2L/jppi6Q+8mXngp
wkbdpWBHxS4NDGxsHTinYLay5Qkjyno1KUr7dqXnLVWOnlGBHq0sNpShVfGklXIYpgO0SlRUPxEc
ZfmXeDeA2a0yVLwwUQ4xDOE9Hk/Z4RYehNxndliVV8UrF+iW5ZctneRJmMJeQQf+gGpT+LdjPeC2
0pi4fupsGKF4NW7BbsQZnHkGe+1D0ceqUUKMrlm0xNGXW83+tyWVxxdnVFNAFpjKx1AZYosasWib
dXggtlZYL2gmuEWGjaf7sDn6dl8ZeDngYffuiIZ0HjD2fgmKruEfLPYM8EMtpHujeeOHDWvUSOAq
heiU/iaqNqxlX9EQoSBUHm6QMormJ6dnoLbrvhyug+uFv1lyzODVVTAAoopjDDi2tKjD62xovwm5
/O8+nzj0S7uxgUvHNe9eu7SCcK+moiP/ZbPnwIw6pKvVvmxuxDi7QEZWy8iRyZuYBEczQL9OFmrv
ShsUahnXkD8fxlkEWB5kFC/TjbCGOngOTBxYuxEH732DnpHsJS2NFHckUJPvCYIm3n6OPAwJwYDA
czQG18lN11uRT8922TwEU0zav3Sda89rduSERYH9c8bM1926Q0KEI1sscBeljLkMWbwRNRr9KsSP
NNkNzGYUAnAOqcI4MoqIJ7EjGRT2jqmALBl8/BO7+raM9lWmrd+qsW3vpsGcg/JBKDIhu95mf6Yl
UDGY2Rpmtp/xF8WC/2isGgMJTh1JfM/NgaJxBSNDAuZkrVTacRRvm3mcnrEGwS5FYMteQ9Jh4eOc
jMVnBjN0OY+BUu1LifHBOfTS4jhv01+hNhlDW/yjkO5U3mJex81v+CkTCzM18I6eYk8zBpmq/BnQ
pie2wlJJxhSuQwRqV8v5ze982BF2OKoApTrryHsVSv1g1v1f7J3XjtzI1qVfZTD3bAQZtBdzk0xf
Jstkub4hykj0nkH39PNR6r9Hqj5HwsFggBlg+qKdVGKSSTJ27L3WtyT2AS2qw1u7MOaPoVbBDA4m
QH7TafH8DKufySl5FS7pdV2j3vR6zjEI5hE9w27AGngiPab/yvgzSVdlxJ+4qbwZMBBpS/JxNnII
L6NTs5hWdDNw1sa9Nn4RTJFqQC6B5eyE18OMExFKWR6wJaev8JIEV5CRTF9NIsn0g2wy0wXtiKl1
lU3jXFw4oiwaYAkVWqrCIkdv28NZtVdxnhiPvTmY0642HWvaOIYVvEY0edWfFiKN9lgRIAR6KLHQ
uHZOA+ino9yhYazl2iXbcpAlNveMxI/rtHdF34jrqQzydB2HWmGt26khnXdSGTobXuZsqZGrZPsR
MdSWt6Htx6LHhJOmBqYcd2JfSK2XS+vSrse6wQItsvYIDMIzeS02vD4ZbjCl6BChMu5npl9AATeZ
xlvRbIID7OtaPTHDdF8DBo30VfXMeDdyT3sKUosYGRKXTDb63BxMBAD95tuyHxvrlo6HBFdiTWl0
qIPWMS+TQWtOZlIV4B2Q9RvMsM3G8DttGK0Db9pOXmCSGCr4n9z+664ILdCJczkH60y3YTPy8HYR
FuUAMlszWulVFvILF3mj5xgx6gmrXeG6I49F1Q4narox3spWIvSKCTRvLrpqpkumVyVQ8baRaXTZ
0h4hw8+1u/d8qst8W9QBTqM2mzB7TwxS6t0ka4DNETUKHmxrHt477h+P5pqwQOvEKYKpKAxHzAdE
Pb95ZqjNOzRQubvTlNlA5egFY985iWpUW81YUIcpMk19fDU2ncKox93kxTLd1Ill9ayAw3zqnH6h
bLWZk6wac2oQmlQIUdhBlyI+NkbejRtUM7w58O2Y7WEmJ4k4cg7XbuxAgS3O+VlrY9IVbAlMLDuA
bTVaMXbcGQPBqKQ558M3qWJzhDIxTg9pOS19I20yJ1zQrT4d8Y9aGgQ+E9kv7Cp7mglZN2vixL3B
Ussrxch5y7Bi29+zXL5raf9FmO4Slfu/xKOuKR1hLTF6Ou9aB03qp8wPXZoxbfIUB7+TizvHpQMI
Ex55aAoUjRZxsC1Cc1rj7UJTZDWz+s3xfw5E+3Z8JPIWg0iJEl7IRaL+Q5gfHbVoniyO39WATfU4
wh9rTGgXRDR++UHX+y9O9V8dCuMU4XAOmlzns06WWAKmSlEl17rRZNeGYHOsIV5bp2Hq3v36UPrP
yvrltAhfRhuMSBH7j/ysrA9jnrSe9idLPtxbtqOrKawp9qx1UGviMlEtTai0oRyZeBFWtMNXCsH/
d8X3v/1ylzS5n79cg5Bk2sKCFzcb+k/6firnXPEEy3XY5cZbSpHY+2MKDKyqs+K2ZWs0/+aIi9b4
5yNyrrZHVjSKZN2xP91ObFSDmOeD0ywx/5RJ/wUhjFgjyH2OGnFbh4j1fn2p//mtYpXAuuBIm16e
a3xK1GvyMcI1P1hrRiTFmvKQYAucjWj1+m7360P943K6JkQV2/akbREEaS7BlD/cq7JHezaoDk0x
gZDPERSK46xMbJchu/oy87T9r4+3BEv+dDE5mGk7hmmiPJe4QX4+Xi2jKrHCgvLcrWWy0eoYMRrG
buX+5lv7FwfCnbLcsoQgWtwoPx/IGxWv/rFkaN9gY0SfGl2PZu9sfn06+j8P4xJXRCw54j2IRJhX
frp+ClR1gsc62RQ50VwE1xi7VDfBf8awlhraOH7YuPOKD/E4FSBpUVUUKwz00IExgVGdjwyLHeg+
v/5cP+eJ8qyywfzxY336Wos04GR74CVTESHESBEFzCoHclPBIbRmq7tKwzC5yQJ8Xb8+8j8uCO9b
vlYeGanruvx2wX64oaqY2b6UYFCzSMIDAQV2M8XC+c1RPj8hBE56ppA4jVxmm8IVP192Qe+AaLlc
Z46OWqFx4/FUUnPBew2i9a9PaPkGf7xjTVLoDcsTWCK4qI756fFHiB9pRY5PMamXaHi7A2Y6OLLZ
mkrDzRPBuZ7q35ze54vIM+9KwqyEhYdJys+Rmo1E3c7uPaHtrDMpm+20QbQ/Vs7wm/v383Xk6cBf
wWrlGEi7LPvTdWxxSxHCgsdeHyejubLKPrkDrC8Q96A56b9fyv8DQbCn6ktx3zVfvnRXr9U3w83f
Bpzvlpu///P/Dj8Oi+8Pd9XiDPrLx3P9mpMQe6nGL/mbasLyp3jY5Ye+e3LsPyyWtcV2YzkuRjnJ
F/XdkmNhyDGpJfjLoLCxBb/ylyPHEn/oLhlqjocxy6Dg4Y/7y5FDwJpp2vxZFECmx8L1H+WoWRZ/
0g8PAa46liMWJG4U1xG8WT7dJxMiv1AqDJ5GyzRzZJe4Njo8qzmT87GuL2JqKyZZCK6xia1yVBHQ
BZ7Gasj3CV7gDZXi7JtRjyBvJqwdWdIWjdm7FjRPkZ4nRCbAyGrRaoN7zWogdcE1VDBwpoI4sZLV
XZux5HlGtjRqboe0W89aQ3yWDtrckgTBBuNLAzKwrsRHWAHVaqKFHX3RDN02qkEIulb8ldHHBaFA
e+Yp5YbtLVlgkl6A6b6Rf+jHhm4cgiG4rdgI29FQr61waDYybh/ahT7XM0/QNOQrFlYYU5HtkgU3
jsqvA1Q1a1UaJ2gML54TX8eZd4CYs0uktSds52os7KM2e8WpC+wNmxIGFUVPAnoQvqg2BQtA55Lg
yLGQcJVmgPN5zFw+LphAltqdpzDleeTouhrkY6wOwH5yg3yaosALTuTKWJHbUZXOhz4SPu+GiAed
OWK705lvIUZo6A3C26da+aaGmoGGRE7lNQMcJKu8C1NSKuTXLFZbuiFnbxJvkTSHXdMNh8VgKEcN
bg4yxVrPt8qzQcY6MebsqEQ63kJzpT/5kSl6nioaaN0Mo+034LjMfHqgskAodF2nIaifwmTQ6i0b
b8i5tMDcsE3WDJZxiLwRKbaKNO3UN+VlGtdn5kLzlpzZczvajyIPIWLNAZxzoKmM7DOQoJzo0NrI
JVR3merzRxMUJ3AX+wbbf0xbYmXQnJEOFzC3BO0295Xgr+DDUyVqHwrmteOcEfJ9sHEWvhJDvdWF
+xQzzKLlyeVxqhuFRYEgIkVQp8Y9nxvzcFU04JPx2Jt3rjAJZVeduc2h4vBqVRgKaN1kXUv2GtKm
cHAeCpFhlKQbj4sHjxPW020DC8G3UMtWNByIf0M1U9d9Dt9G39jI3xyuudD+1NNn7KvFdu7mRzKc
tX2EAW8dQNtrzEM4eCBSiZGbpmHdWtUdkwQQo8yywg5ECm3ZlZr7ncGrHQ3asJvLRl+FfYdgxnyo
kSf7SI0f5WQ43NT0HJL3oppuHRqysVc/yGRCB7WI2NulraGsR1uVZ9HDZ89lcKwH79Id0zt2no8G
OS3uYNJ4a85DdelG8cZM360B9wF1ZbilcRbrQMKNAM2/adhXfdE+Mf5bOXn9iI6VhhZKG4wL2GfC
BWJJhRLp/ROuUXr5momktb5v9RogX9tfdQtDNAITQOL0MdXbN1wpANTBWVQwAehkLQFcGaEYxFsJ
Be3Yq19I89qNjE3q6DqDZB3UsLuSjIAs8DsbhYiTkOXuz1BPjlwepgPxa0ofApIci21AXPOaJMXQ
zY9IbhaY39QhIGSY18eUGjmIKTq0Wlg8WCHqlyBYciPZ8avktUyBD2Wj9V5kEbhDbxQrxp/NZnLs
hT/mncy0eW4MtHptmi7LrnGhD+2hm2PdNwncsLvpORwYj4YjPHFz4S+Ypj+O2WuiE0VCO+ApapF5
ZW7SbrxGvaSlOC5ApAyhQZL3N6EJ90Cre2JC0DL1jkDWxewQO97lZBrHaK6REHlxuIk1wu7oN2HO
IDpL12gWJNhNaALmzWosaakQLODRaeGSWDzHGfgxQq2a8YCqXed/5s/aVczjAMJOR5SKIqqPhq/d
oGdoWNlJ4Da5R/E4kRNDI0YCOajCYxhoMOgdMlnG8YAY42ZE4uw3LhzGdrCN6ybvgMqXOwmht2jK
W2XrB9wniiZuidS3+ooYc+8t+luX5OVNgK857t0/cXq9UNi+se5cBk58W46Q1LphPrcAlLmYE0tN
G1S02aS5TWfT2UiB3KkLqr0mUhJpGkr3GZTIqmwd+AVEwdBmC/wkLZJLX2Nwgzqs6d1DpDoGGba4
LzzbW/cxOj7k0k96s0Dcw+uOcZ7MEWdpqefrrdOie+ihi4gbO6HN6NaATCIR3HURL2R9Ruw1nnUE
PXSql2GrAgxTJNlzbA0EnEUgj1NwCbyBgq0b9DubXtVmeXOtTISbpeXO9PRB+Gh6irIwLtU1L2Um
fnV8yd6RQAO9OQQkvFVTDad/dpnpMlrA5xGtLDrjWyS5S4oY2gkHFKQxFseoGYZrmTvuUUrM8blw
9+TIgGd3ywbqEaznlrwBwv6yE6xQkm+oTtakX10sprFVj7tByOSqEWog47s+KklsChHPxToMSaK+
Ddz4JvaG5BhF1Qvj+6ckAkpZF22ILi87GJX3laXgGoQk1vvyHOAfwC8LLHrMdODOZm/4hvcaFu3J
jsG6S9Ukj2UWXChN3VhB8DEn7i2+no03q10cA3/SVfIc1igyjDAApqTmB4eAMEZXB3LRNxlFC4FN
rKROlKysSr7Hramv47TY0LVDwmCpu1l8G7PNF1BLGRONJ2/EF8Bba9O0xdcyg03uZo2G82aBgjG0
3yEFf08cjfC/tF/wz6+lwmKqY0PeJ9FXKwyfMQWvk95m1Cxhvcqe7FMA3F53WU7auBq9HF6x1754
gZqQjTkK3d5wlynj8lsp+h9V5f87mAtaN39X4/8veegBlf2qZj+r/jVTP9br337ge72uO94fLv54
F/2jKWzj73Kd/tAfyKBMQaOMXdy35t9f5bpm/WHTD8RXb1rsj0lMpnf1V72uUa9LfsmzgCl5AtP7
f2Kg15c96Q97VgDBns2WxHUNh42rJz81yfACO1rEvuK+oGuU1lHNAppeaz1wa7NAfyevwOGeXHvn
VejcBRhG/JXlb3oQ3/qcnz8FUin+Yl9jGM6yqfihFRC4g5yySVn3Xe5W6zwnLcS+1t3oiamCuala
hDMQsV4LQFosN0SHLe6DAsppg1NMZt4Vl/cK5Nd7XGHmJp/XF7l3NsBU8kS0lzqBOYszSackRwI5
xcXBSicPW358oRPfSnNFh2KL4OKH2+Dm+wn8t0LlN2VcdO3/+O+feivLxWWvxTSHvuvSaVnazz+c
Fk3YxI2FCO7dkggeiIy8IeISzk5nn02djNuyZ2ZEBPxvuwKfmnUcjKa2beqWJV2+2IXJ8uORExX1
5DHO9bmprWszEZfp8OoY1b0gYycYraO26AFJwYjT6o53oJ+PAwpYHWE805zb0pKX9ADXeQuspIzF
RdlUj6piapX2NiMGyfXUWH7iDJV/k+Hf7clMKM2rsazvZjKmgsLYOsWb0xjniLGkTwf/CCzipFOf
lgbDS09s68l4CkLrEAMYWJkmo187zl4q1V5ivGXs5Ma/6fPp/7wopgArIxmYLB0a+9PXkbT4M7Hi
YYvsif+iHeeXU35p2cQkNYtgMrnIqujA2vc8woFpRf5uTuYVasNjqwAL1Wo3YNr/zaf6eb/sLs1y
QDgWn0hIviixNHh+uEe6xLDb0lLy7LL6aMtOrfBIBhBdUJN5iA6ruPn1TWl86s5/O6JhC5q5FjeZ
/NxYxRETMtq25FlBB5XelWjdJ1slX/HjspNNCKUsBHpoU6uOTdjaOxWS4YMSfjMb/eQX1yO7jsyg
4EF+kVGgp3v6p4k/SNKeva763fX51OH69nElyn3PAe6h29anrtroIe1ehO/nONDOMLgR2xo3ypp5
ASQ2HX0yCBhI5XtXU+ilZxwiTukDUmB0yRh2nQmCmYnK3Ycq3qPxaNBF87/Lib9BKgNE9myGOJ7m
uAvIu3Qj4p7i54Rnl5LHbeFGsXCDyN4KJ0H9DpauhpMeN8Z9UbrFllG+u24wEFPA5RdicJ+nSd2N
RfTmEUuVO91j3QUNw0FiKsIYDD2qz8YiTVz3iINsyerSuwLbUYNGbvgSYmcg0DOrECUgpNEm8pOi
dtoBTb/JmrhZT5n8giQqOlpVcMW39OCwR12J3my2g8luro7RaGYOTIJpFoLEzNCPcYNgNNtRn+Q7
S47nX99O5j9vJ9dgvWNixIq1jLp/voH7WM5ZEE7GmSimNxa4d1nHR4zUB6h2exQfj3g9egiR1kE4
7Q4YxlVCxEZSaudQ0y9bQehhVV1CwPgqaii1iJXLUvezOCRr+yke9pHMdz08ppw7blyMyuA2tq1p
vAMGvwXqeF/MxqVtzi8Ggp6eXIqtUET6sJ28HB9EG0AgWQ1l9f7r08aTyHn9tGZBTwOLY7suAxEH
Fs7P552H5WCkQxQ9ZKYtL9rhgQEwjpHhY57HbGeq+GXO1PMg8yPeJRgimcfMn4SOecz3U1m44Mpo
iVySqVgqSPUVwzRsR7Jfi+jDSBWF8RCkxCCtdbwhEFXKa9dpj2k2P6WLoLybkrNTU/ghrmnXdVPf
m5mFH3mw/Z7B9FQVi6hGeVtQrCSoIDsEfa1ve4gYK3An5H6xIM6YM/TgPZCZ5Y8NvxLNmC3DEUdb
ULEIswprBhp3Q0d8UKIN5XfVa+KqKzxiuxEA5spxggvUESnNN9h21NWGP+Wzvh1yqNDwUkdhbIzU
cvaiFrAD+dpb4FN+SPCZARp1beHxQQEpdb+blIKBru+DIdlEbGPXliN6X3kYfY0SxAtTnGu3jUOS
KXERMvOLTozWrowgfwiB7h6cFLmrQuyggZTlVOAz4N4N4LqY73lomrtJh/GnndjcbQwLOwZtSBj0
NioTo1PursqtyyzHKuB4vEfaqPvIdBWunVZ3186IP9Lt8X53HY2bydE2OgOTTZNMao/DjCuj1NZG
Y7f1WmzoXliV+5LoUL2DZgvmIV/FIiF/us2WFJwHN5TPUzheODo+Lvq8+IRc6Qcj2bERbIVDPsIy
mckOWNkVhC+IuXeZPLNpwv0nuvEYwrFFgciWuNMYF8tb8GAj+yzmVotXJnOqQ5yOSJDBEfiD22KM
R4TMTHIeiFYftxrZcw58w3VLPkVrYWyJJa6uoX76zXPyacTumsy6vGWqxqprA8j/1A82g7mgU9U3
D+mU/RkAcXecrLpJ58Vd7iW+G9GymBm10yq2yHokdAQ5yltGaoRg9qfmZkdN+JahHUaC8F4UU3HQ
Sbv4zSrzrSD6+WnmY1Kd2x4JNkwePxdMXWmRom01D4B2TVp43m1cV7dur9FtTSTUb809kcByDwDX
2HmNuOpzosjg/k6b0QFJEtKQnmDqG4F1xzWu16qF4BpHkoBzx/KHNIcKm0QeRkYWHhk2DzhMyCww
IasbSC7WONRyknDhw9sOZBIo5DBv7TI6ulI8WWNAygjqFwxlT4bZ3HEbPcYdDOzFhViNsN3IlqaC
ktmjnWiXQ6CG7+PY/7/3O08Vc5f3UhXdQmML4/JnnuFScPx7gBpBah+v/c8ANX35ke+7P8nghe6x
KSCdLdMQ6+/tn2H/YesuYxdG3IgFrEUs8Nf2z3T/AIqI/94yLB0VhUtJ9F/TGusP1gGDIbwJk820
2En9Fzrur/0IU65/q5DQ+Sw/P5/MDZfYBUOwjnEg8Y89yjyMYWUjPIK8PYQXKewU5jXMHIjxztfC
qkhSlgmlqN4QI4t/biWkTQxmRXwn+T6w/8AMkHkfETfV1APS9F6S82IxuYjn7mhPrNVBQlfSQ3eo
O8Mdu1Cd6Bvo8hh1r+woDJhvs4CBNCQNqiNO0nBuGvYJ9PxgoBMnn1Red9U889zaxHIsoQMlSelm
7uC+W1HnF7grkT+2/XjQgrY+IvnZGloQ7pqQ+rR03CftnnQmsipTnkSJ23RTA2LGKpSspYHhgMYr
LnrbOXidNu7HFLsqDTkbHxAxMMhULYKVQEwdwVF8lBnKSZfQtsLLrlKHBxe48UtFGm9IhWfP3dnu
vFtb7x7jnh6OHs37Mgn0rQiuq3l65nr26NAweDl1/ICe0yaR8F7r+mk1ZvgbNdMl1KHa9ihNiQ4K
sY00BEVj/4ZipzGOMRvzJlPhCayBXEtgOwAUYfwTQFImxXMblS9uUmFT0Xo/cgC4G3NLGpXon/uq
6UCY134TZvORXcE2CojftMaaqrY3N6UyjoXzBfFhOEfRxkQhjtdir7vNY05UzyrCXw8aHowcCt61
1ouzQkezr7DD5Fgp1g4Wj9VYNB+YHe9HrfgqJTNwuJdvtdu9Tu30MRG9wezn4ARC3zbsQleTYNjR
wAhYR7VDumiPOXCAWTYzK2xKDMIezmQvRUsuRiKWO9tbJQzz1qThiQUqJceMYHNqGGoqAIAonmuk
FYCdKq5YXGJAD+cdObczAGO/LOyrjKklgIIlhlNAiEiN8aCSWR6iCf5eoiPOwJuR7MsQJBbDSNTt
pMmvBgfxI60dYz9JpKpGMofXToUG3wMYg7ZoTXlJVqLr3Ng1dKtuTl96Oc9HzCdbzSybHf4U5pKc
FqwStgwahqFpfoOpxlxUpxJMilGSVM2DZBrVBDHUAjIUkXvTWDRdO8sc/cRp9shluwcseiTZYS0n
mM/uSfJLuqdhHt8TMWinPAcXmptjsAb6Af5+zpo7M1B/mszW5jF5TZNuVQLp5/7wFt3jBM7UKJxt
PNq7xlPNM0yoZ7hrfi3Y3hNfBWx3zHEAB09z03hrcCQNu8PomCNm6sXRJFSGLER8YhXkBjwPwkc2
XdCnF8m17I3bUgwbJ8jvmL4+GqgmE7YL7CPBjGadAwAuEPBCKXXIm5GXOiwt8G84VNS9haliPcfk
7Ug75QGwh0snIud7sOk0k1S0jWO6GJZbHIQijmt2DtpgxtduV22ZPmCQboB1BbuI8YqvZsKb7aEF
QVPwinKdrD9Wmae+/63rKuKWJ5cxKHL5lXK8vVGUD10RParS9wLy+fRJflV59aCH8ZcsSIH29AhG
Uwm7PAEw5w5WCJ4bE0+O/2aVB9mfXRkeh4aJmdFaziYltJONExhv4t/qYRdwz6MrXex0I6MtW57m
yr733CH2J0V8ekLlY4O1wseLiyQi+gW1mg+l81R64atmYToV4+Wsl1y8TLyquvdnUGKb+iNpDYPd
ThYg+9UQ1hoDLklE2JX1GKjmzbGnRxUbyJxVenSwqR7pQB7gl5HtXjzLTn8jt1iWgm6IEY3HKspO
1RRtq9Cq/BINAc66YJ+zNPmum5OtzXbVD8gvzzIMFOA6iC5oObW5Si+h8B245RaLp9IYeptHz1On
obVYTSnJyZHQ4T1XcQTqneljZ+VnfB1/Smqaruy+DnImrslJDw3Z9ANz7SI21TqSMz2a7soIF5aO
+8iCFK7UgotekJo6n19JGw9j8j4nHmGfBQ7ysPCwypkCDD08SbMDvYLzb6Wtx0wQVIWBm2FdsMuV
9+IS8+Czi2BnkDvtZhqYsJt9eGPM6eS3Mq034DfABoVMBMK4BwluImRo7OS5tbkaM0NJmZs0JsoU
6UP8jjskOmvlg+eN5QFfCz+KHS0bIHInM1SPnmRYts9E/mikuRkQE8bYOAcSBsoY3rkmge8yeKO6
Z5fSG3AkeGd2OXBIdLxrs0Ko2jpkFufqVjPC5Kzhbs+HPGMv2RIigznkGLrdU9lHGtGGhrVtK+cR
Mg6y444gToD6t3q5CJXgu9DucQ91Wd6oL+FQgTrOBmejKbZlFm4B346xaU1G96L1GHH6OiWa0non
R4EeZtn+OYJmWjkJ+agxASAV3AhQMNsyX7otbEV2kWS3o1u3qsWVFQ/VbaeaB5vyv1yqhaA71WN+
1OKR/QC6X2bN9JorsFrMUuXWHHgEXatZw0Z5yvQ9M/abgRPm2YS9R9O3hqxlc/J7wOvxWsODq7zm
LVTRRRpdIMggEVG+2iHO6jQXT21tvlT0Qhiy3dlgLzfYSbrNRxK42iHurTeQI+Qpo2VwI3CsiYmG
g8XXbKIbvGrxKffuefXnp5HMF1pNq2IAgJyDF1jXFeG8lSRCtMgUVBkwpQ42xWmUBbmszm1kzCdL
Bk9e0Tr7sTpPDSESpPwBSvVgSU3pkO68DuOhxOu5Eg45NojzA3+xideNmV9K7IDcYMOZCAHrSAjV
Nq5vpGqjgx3bCHllD8EEWpQ232h9dQ207j6er60m1lfDECwVDdi4SEdbCGZpKwcTu0xq+DQykg1s
Qt/GE3No2c+6UXPbYdzB5BY9Yb18wxZHfh3s/zDw1nHX4L9n6ckjbz9g5d/3WRSvbGO+De2530Ao
0zdIusdVJXOPVd3AVt9cY4PTEXdE/oD7mrpNP2uNfjbbPt9EncOpVtuxE296rH3gdbxM3f4GrMSH
bOJjaNLMgKnlw/w8aXN1xySTEBPAXxh/d2mNWSHN7O4QptVNwdeRBMyEu3lvZFHtG70y9pajXSR9
uAzGCVqDoeT3hbupTZLSo1AoH2Yx5W1jdjw2vIUJrmFBz9dGm1zODp7HAQGEG331mnLezsRfbnU7
fIENvM5F8mV2KC5dV2M2Mai7cEqoe+ISJg15Bbhv4IHFWVnfuLFm4gAYgj2Yj20Zyu3ktoyVCe8d
PGuLl5671aIS1IbkfLJa0mlHmlhxDjt/CE8seg1LWowJMYSBA6SSMD4j+Ujp8tATmIjJaGjHdx3m
x0Yb9nbhkO1UQmSqh5ci9vh0VfkgdTeFx7HUVoigtL6E9ZVoWM7IPWqdBzW526QpucvqN697DPFK
ktiRBhi5HBLlTSyNBS4ds3wgxkhbNYPz1S7E3QyacDs6+Ie7RUBVgKOJ0hKpEndJJVu4/if1oOKK
6Xr50qZPY0bBY43VPVShU1AbLyUPiU/z6svMSNnunFWmRAXZJv6wMF3BdfM6Cl0ekDpJ01WYTM8V
UZ2HpHwfYXFcNLqXrQX3Lw7ilh4OfqGKIgZX6nEopwsD+tMmlUyEvTDamj1Cn1YUOnEJt4GB94s+
NuuUjuWsCp6UYfDPmGwokmPOmQa/AwRmvyNN3V3WJLuc/J79wZwqfe2NA1KJQu2AcTK8xtgOCMyX
k3oVSQLB6izMnpXBVYQNjQQhB7CdYRAFtGTIZSJI8sKdoWemCtwf5+ALwVSicQhmCyFT23R4NviU
3gnUyS8mVOAclRC7YYyezTi5n5SJ1pSXwkQqw7YxEr5ETJu0eupnbW5T+lHJQ9Dal6hOUN8J8U6c
HJ6X0h/bEfVROzwl7NJ43+IZTPFVY2MnWQ4vVaqlJ4hZBytBgxbZ46PWPehWgEY56a+alvWzc9k+
kQ611WxUDqTl3nUjZQsaHcrLOGbgFhCYGpCslhvTewz4a4UKAguZDiNFcr2HgO+szmGJFp5zEG0B
cXiYzhHw3RV0ikvmCSk5y/amln1xY1XRY6ep8Thb6Duqwt06Tk3DC8Ec5m/UJWSULWEZUMt6SiUV
j1u7T78q74bJ0tvE/V7OGWEbCYYcB1VKmJWPwkCp5GiJtq4V8d4Uwn6DFRJMfnVOCAVYk/RKhrTb
kPWmWp8yq/E98yTlVPhdMV6GobwvWhaHdA4JQ06qwzhhwwvVlRYqACPIdMIGaKhU0UKW4apkuO4a
qp1+9l578ZxAOVwBRMQfAc+Z/KHEFwglfQ1LyMqw+seeVN4BQxKKgeV2yKnZhwGr9wy9LOn2c94K
XujUv+Xlt9+hN8MXfAKbathZJqM4d3oM0FEIz3gGXw1JSVYM4xAHosme1w46TfLnQ32navyqJHYH
JuhKgQfP90QarK3pi/L4Or2KAHZaA6scmi25gVBT2ii9IFFT7fJQvwpxfvusrXJtc7eRPJCePK2o
ICvSzqom2/KxaACdtk7Yxq2VLNm4E0383rv6Xd3IaD3wha6GinqdYO0qCTFvArHCcEmju4ValZX4
6TIGJfiR+4fJIinBdJurDiSED6kSEzsOpyGaSIrujqY7KsiQ2zadIClTsa28aD4mfU+0eZAR8Z6H
r2JijOmRJZIzbFhJ/tWvUoqgwBQY6c0HhQxkQolIt0M7Rh1Kwpi8URb++tJOvoYpvEeLLDb4L6sx
h8qaRufOdoDGD/tpUAfMdnsvCz5G4+xM7XXaFK8F2Yop02LeuSREpJbFts89Tk5Z7SjSwOekvKET
LTkBBBI1WZyBlT5lJlInFcM+IZKVOm0KD3WXfKEhwculfAxo7viyZrfDKDdB0rS2mhc2o8QsYviG
nPSamgDJLHsHGpXHLurNbZvlO9RzD2CivkwRGsxoSEofX9dGeOV76hhrpV+5QR6vW3PJf+2bZxsD
v98m+VkTWg5SwdtB4KZCSbVz1c0PTPXptlcvizo3j0Wwr1Icq25v70qXLPG0VmtE6c4momJwNazO
qrupk2Igr1R95HmsYfSNzhF3AGaBVevW3HAmX8ZQLpIovKg4OvV1MQg2Nbyj6hboMS52dC9RTqZF
Rwd0AEANTanmRU4qMz7A0EUAlQbvpiuhSswhKUJLloYTbpMzQUbY7xxd2/BWWttJ89yFFJI6+tfU
0G9JKHspnbBmF7PrRBjRWAGBCDJCrFRM1nXi4BN2LOHbY/AI3R//4kg5TnbxDewZWKPQ9rE0XGg5
sUXSIYNaM9K1ZWwSR0SkfEiiaNkyGVUWbeQFG3bkYVPyFZjRfQLIKE4H8FmidFZVyjQEnlWpF3cO
e0XXmfFNI8kK1Emboit2x6s5vIrwRw5I6UigKyzvCqd4woN7RSvs0huIkwpag5eY6M5IAmBsx1dR
E5G77dUncwnwTUh+jBUiTtc9Qc8n3U4slKgWYgPpe/nG1WMMesxcnXzv1MGtbMNp12st3DYCp8b2
AmWWTZ4IjzQ1/xeFsrDQqTNg4m+zlAFIAmEokmc46t56QLnOb5MP6QAwHPNXO+T5umnv6dTAHcm4
jkMwjpSIzJuQpxk+qV3vYVocJ/NaWRjzZyahaW4+Jx4aYnjW5ibhYgIt+8AtLI8kvyOETO7tORUb
ESG4hR22rfDkfIN4EFSfb/FvjJtSVIxWCIhs5+KxS6TYAfWmd8ImnqxmaFFOrqjovQ3O7GDnAi5C
h7xgpRzrhkIfSm9P2z+RijBp2yBiyr7Kp+Lr2E/1xmim/0nSee02riVR9IsIMIdXkRSVoyXZfiEc
2sw58+tn8Q4wwODemXZbFE+dql07HJUaJ7g0J5GOpNFk0qVlv/aXSz9+WXxZivhV6vOPVMaCnbXJ
26CWm2CuW9cQSa8m18FJuoRjMAWHsmWtFuoKttBwRCvC3YRoekzEwOlJt0PRfmkz4mtpEIMSdvCQ
4VM8+OEuTJrSa3z9J0KVjr8Q+bMzaYoFW8tFCuNwglaxEdy6QSXbJXuPTTH2JGpD5O+DmJ1eZTxD
LRrcqiK1DUay5/uwODWT2TfTjOsSzUq4Oq9lW1/VJdQUb7epnny3nSDu17KEE4Ac/GWyMNgzM0oS
TwRPwNBzgyS4siyytjqGIUJt7dpE+lUiiI0pmGmQDu/RWJ21QlEWc8Knzk2PyZ4P0Jj0f0kUe0mm
Pwaxu5MEF64nkM01KN47wFNO4iwpHgZeTOiucbfOLPLxZOOcF9AdBhIYRNzVYjxxWbXxKjK/85HS
/D3CCngBpBF2Vz7OEbTAYq0QhmPJy4YewrlEm9VRf7OR1MR6IvkmiUKvEXp2qin2vkXBIreu6Hxr
lrKq1B7mSZG9RgERzGTMp0Y9ckeVkQXHDYUrB9gwwVXIApd1MD2gxc4xP/XFGzJp2isOK0TgbosZ
F2OPJa21pSMe8ag32UrecECaMxIukzY+miwPdokmX8WQNSMcAvwHAXHsqSn2OkbTrPaCC0nH4xZa
DNCvYZDRzEU+G2W1jWft3AfAKnFF4BwOTL3JJGZN2EXRj/t7nM3Peid8ZCUo0VQUmHhJ840EhVU7
duK15sO7U8aeVjSC98oXTTcGhXS3WONcCnDxLQqPTSAqbFXJS2ImgldEPAEPU1fyvTRSTH2osd5s
YBwE+JasJIH/C8iwZzUchkQYPnQ9S856qB/M2DAPODXPdlkFk52iWMZGLwIVGVVPaLgTsiokqFxl
EuhE0OM8wqHJLykyGNRTtoOy9gIMDjYp5jvLOQ36tNsLIfZGsbF8M6Y9tNKhFqYYq7TwAsdy2CET
YHaahKNftds4U/MttB6M0edcdoTy1aB5trKqOhVWfipMYtAHi4tFsoRzJ4Vv5ZTifUFoKR5LN4GU
O4FbS+prQLxg/sNAAY8KjeeRlix7mwyHj8BKTa9uoNsK07CN1NaNyrDyyIup7KFbrgcpu0aKJnkT
5i14sL7X+roSYzyEsbPGRWBkeyMw+RBEC0qFyw5/c1JxQUwDWZh5Qaxx1/xQe23fCi3yi0Gah7q8
RVJx6zV5L/bzO+UoZ9MvPg8Ekchcplq0USWaKRhUrHlEuC/yAj3MBWzoYuZ2FNWfXiULp6vVPwm/
oY3eLSEeceqOAnzXZhEFJcY4HSaSm3s/v7NNZ8ZDR4/2gvX+iPfXlgXWTsJtXgIdd2E/2zRRlcp+
qBAmmm+Foh9aWyWAVVAG2Mgki/NTzXueEz/ZwNNDvkCrKQj9VxfCdRODj8Uz0C2hqAHixG6jw3zz
FcPD6fes44K+z2DLDCVEQksJ8LdR8QHCzOdSF/4BbQ7ZG7CGbEwL9qN8tXKcLkaFHGWuTLBC4PAk
aiMW9NtSNsa9Tu5z14r4cc7WPyWK8bTthNiLZYNoQ3BboQvldd1maJWiTSawsu0mbWlCVIQzkcUo
gRGVZk6nAfcjeZ7MbV4C/DTG6M2jeik7irRiTTslIpeMqREXOoBPS8KQ1sRYj8gLxSAMGqtzbOZI
YhRsWWLtn4+yoymd43fVJZ69xJjw21eo9FpbbHEqyjwx1gQnIosGByzmw1bFJ0JcTNqkblQ2YmCy
j6+QUuPGv8bNPJfP0iTDTeZbKoycoWA0VIRI+ZH3n+VN3v0TpRrCNBnHa3oDqM3h4vHqpNGamEAO
rOSznJLRo/M0jkQ92Fpk6S56UXghmJHNWG3YKK3xyDVRFyzf95CRLomD7nPC55teTLyIUFI2RG2v
2aTSKS7do8UMXkbvioZ126iX/3B0/Rl5v/2kYkXif2Wy+igb44bI3pfwsSTlBHQOdwXEQPpulrT3
qpUh7wOhQflYmdL03mbKs8lNzSbVm3hEnE8gV5X3MKwlB6sb006zrzH8wZsfOoXWnk1cw8xDTI58
clZV0p1KcBjzw5LvUNCQWF0C+U1PdkrgJf1hIDwYpNTYd/j06ze/Oi0pH7tBv+fSLWViLTAeuCvS
zQixceNNCa6D7PFnOQU9WyVJu5nmfYJHZnWvsHhIPOaSTUXKrUPmU4nvMpsSJtncKUd2XxVI6bdV
3Qr9OMP+K665gYP/yMUpfpghaihkUclTHPSj7zc2qJKr+I8Z+9JwkZuANPinPLo1gKDDfcpPafXZ
045n00+u4rI8vyvDW67ezQnz1Ic///nqUzPeoxq3x3BjzZ/6wDJPvwkkMs/7rreTcT1bB73d48y/
wj7XC83DQrHz93PEmLK36vdavYlpsNIxEJ5La40VxeT3pKlvxZZZ7IX8bm0p/8rkEUO4MxLChvZy
eRH1vUyAfPE0pH84eXOtJ66enabmr2sfhXid1VtQ/sXqM9d0Cgje99jj5Z9h8E36AMcI4Rop0Rig
YVTAvafz37zSwYeWfYv+myx/o4Jf+epDlm6KX6xlwMoY0of66KF1JWy1MAlj4LUjilSUzZvE5DXT
TOiKwPASD5YtAQbdlBPiTwYguokL4FPCTrmNHlm5fBJOGe34qP/mwqNIt1qxlU1rJTHxd9ggb+Le
U9tb1R7QTfsFL/jRlB8Yi1fqIQ/WpmDnu2QgT3rXK692OOpU7QQHMyvcmjjmRJsx2ijYI6sn/mSi
7QzjPJvnHoQIIKC3ib235noTVSRG9aVTokUTAFaG4ZMQcvbaAy5fFhmbzBcVy2zhE3OqlQj4b1lE
9nBBq8DXzH7oKPQ95nhr2fQdjEvsOeUqAHMymD3keJMS6E4HvGr1L9gSdKS80tXHiPsNgRcriVYq
NFK3FRBSArZbAglibJxZfhNZ5Ntk2KYcAnNqvWoOwJAhgF5CchsB/5flGVFs7638HtJsnMXkjEd5
Wn8GYuiNxqEqtpibVBHePqjYFDfuznG876NTNW0H6S0NbphOL+TwWPix8CT1sUErSGi5aiPM2YdW
sdS+bzSYw7H8LkKbg/+2CklZkeVbQIJb3ZBty/+w85Nzfg0wiB9U6lr2zRGR4n1W3aXy04zvo/iX
pX+S/Iv0nh3KZz2BsgE2pMqfyGaSkJ5JuU7D11iVXLE8Ey50JC4r7H9WUvTg4pSsXTV9m2pkh2xz
ktl3Ib0iZfychosJoB6A24QOhU+e/kZ6aTENHZV5Rb5xv0FI+snZYRMvvaKaORa61UgJPZgrzD8t
WdiggdLDcDLzLZK/hqp1eYzsiR0eBVQzvAUTsMQ5fioo6XJ8XNqJV374B5/EjcZfs/cJI/Z3agnN
fiLWm7xJ3nIIhBwAMrGoOS3/XMFUDSX2pcQEYxVHQiabt18/PRr1YzEONt9N8VU0BCg8S9LHpbc4
PwXjS/W/ap5FCEI9Wq9ykPcFuF2HdKfBxYhWqkDTmV953QHr7E76Fj6aGoq1hi8u8RXlw2DnZMQL
BCriaWxsZOZ1fOGdOaceIfgamGt1smXGnrf4ayCWQ2xdsK0VLYF6mwz0tKDdZaiy6xlXXf5j4mXe
154oIN+DUYnF955gdNiIL5MkD6L8IMzbiMRWNFsr/OWA2r+i9i9lJ5JKvDwYpNabFhRYQyO61B6T
eHLRyBFaWl6I9KqayGZyE6YXvyEHjN8VbyZA/IHdJm0u6WFSaDpaxPP1EctG/yr4IKyXMfzuTz0Q
fQZRsCixfy9YbnA1B2220RrswDlNKApXgo6zPEFncb7wLhte/AqKTkknUxKnwMoZA3msklYVRnkp
j488wYJeSM83UwhJYWqdkfAbXjtYIoKL472TxBlsRAJFjd5BVs2zq7TGtvDhFsXHJE87cyBkgtap
YN+vthM3m0Iga7lulVdStHaocs5BG1gWubpa2zq3qo9taugDxZsguqgowCecpPiAV/JQe8IeofgX
gYuw0Y35gVivA2xwQRCQdc1aHP6zqLOtarDNXGG1nXhROMB0+gg0DrGB4Rdp4QUgRJo8tYHR+SY0
n4mJ+hb1qQ4hNdCgvtwH+i7dF1bLL4f7GIq4w0T06sAOMOt+rWhvGAcxPg/ap8I5LvrfiQ0Ckxrh
yrE70zFNarue5o9J3YvRvK6UrTCHG9A8h5c/gAvelh3atEXd9YH2nxRtPjAXrUgBLRGSjlhIDc03
lFV94i0BaMWiyrUCaE4SckGki0uPkMYpukw8MMmlw1LYbrGKL3FyGExiy0Fo+kWJjQGvbpwanshI
dgJ/j5m+K5A4OCnL422nwCWyfdNCS8x6oFka46LnOoF+LsjHYLyoZBPRvca0UtZv3X2YSL5N4tIL
VuNyb7APXTievFoLz5FXSmMd2Cu/JTzcyXjDalVUv5rsgNiexi3glfD/MuhNCqXZB0buuB2A52hD
YTPzgkdMMekSz53LNrto9vHZukIVvgQn4KuyLvzuKmL8GUTzVeCqYEUCqJPaM1t81VeWdvYAoeo+
YCSdwM02s3d5QK7IjcMwAkj81KKd2AhH/ENwN5xt8njQtkMkwfwfVyhHDaxdEJdegdq707VLZ2Gt
PWXmI8ZLHVcezpy8bg3Ng6ZJ6gHsN013RoEDLHW7AgKEGPRUd8LISkzISUAq+uhIWueh6MJTXYo7
MfM3pI9ueum9kb/nAJIEqJuslp41RntfEt+wBNsVA2/RhN8Wy4kAuAZjbDT31a6URcTbt2BAmY0p
oyGt9aj0xqyAlz97vZp4EwhtsMSny+rRzKyriXo0r4ffoZv2AmbYAzc22S1rEjnWYmti4XBnUj+Z
0XA24XgVpoHbqwrDe/aMPrklfYlWTDgUQXSpfATZPcthIn/Uxr8RGOkZWoNFbHNy5VI6DuB0GSL3
tiGUs8cUgfWfNht25EOywlpeReCu5tMBs8X1OC6QWgzRrmEFAs8gKh6lP9zwS6drx2t5zqRHKHbv
lWywLc2OedMcgirYGxWqXbX1zBC811RelSR+iIl1qhv1Di/ypOaaV6SfJMV+a/PGMppTVW4bhB9S
KOyluNjLIcA7jWkqItgIsvmJn80lzcW/kVCXZQg44rpyEViLplKzSXdtXX3WQvxXaeYpH4K3VHf0
sr5VuvGvwbM8C3BKiOMjyV1bTGQxldCrr9QCRaZ8pMCAsNR0KItLbR/Mj4qMOFnCrJ/7G3qlpPA9
byvcM4rqW2SPnvTEYMWnEUugov9Xx3u/2S+WhuRywbGyACzNHXGPbXidrG0TetF8jzq2I17a3mL5
DcdKqTnUyT1SfyKDco4wLW8OvfZec1wyFYF9sBj07mcSaoF9zPITYjTrgs9APTXRc9HdRCyFU1yT
BwA1clFQKpONQLPAP9S4XJhHabeSiMT7AJ9xMoVEr/CG82y5gtDGwj3zB1uerNWDbmW8iP0uFwnv
u7JbtfXQy7JztGbfoNsLLBH+leO1HLilEDO4ovKI8am1MSrVjrgwOMjW5WPMpS2hQJqVkxVddBdk
yguaE0fJm+ma1IFFOYRSOJ/uEs9VyGT70CqY8JYUuBhK8MBRXjXeUgpwRjBTpzzkeicBkCZbKfeG
zoMax38i5aBr6H/Hz1ISt+KacaT4U5IXMbew8QtzA+1gjrdh9eSuXOX48OpnszqSKuhAgC9tDOir
3bASuduPVBfT8qhpuIWva5h10k8KdAIZtveq9ADipJC04BbOOGzjAKaag0l18s3l5Qghjt7b2EfL
Xx4VqJ1Sfy+t3ZI4IcP5iKaDhgkmyqxVbrh96wi/Mpi35eRNyV3wrfTXhW2fGZ8J5SK6LpBBx1uB
hHscH8O8130iVc6hC0tRv9Dxm/pbPe6y8GOU72r/rGbmwLdM+Ij0J/NRPbutuJmsR0k7n+N0Pzp8
QMaZDZt9/AFu/ObrULtkyVGGkhrvxnVnR/reLE6teivLcmXgRNBMZ9FuHZFgVnU9jeeq9HpxP/RP
/liibCftnJsXU3Q0oh6mc2duRQcyKAeBPj3bxa5mz/I69Xhx8m0UHka2lGUKtPqTzf8E7U7Camo/
JkhY/0L/2Ui3MPqjWR8sTwmvSbuZtBtODvEjUH8x/sdimD4c240PXTrpuieMbxRj0byS3Ml7/1s6
visaJ6IA1wIJldUx4HexAd3SOz/Tbi0vKP5F3H9S8aEDjJPN7LAojky2wCDNXNld+TOoBCT+qwXP
aB1JPWnjToj3hE3lNt64yqPLjl23F/1rbj8ybB6UbnDb5rPU6K62ZbRrux88m1dGe4sQ1Odw4cz+
HqtHuULt9sXzdw0JJvR1lLbLV+El6wHicvwWoipLlu3Q3nRTghnX2oq+lL28nyRcR69+rTlmfplp
WI0V9QjrOkIa5eXTFf6q1v/lvQfdJqBZ7KyX1FV2318bplx5hI4JJUlghvT0JSO1OmgIYrDHSOjy
yic6u4w+UUeothheeOWfL0XIevH8Bx+J+pffeFiEs4NCXXhNanBw8SylG23R3oeenvV0ZfpqyWQt
Qf/m+uk3xzF8kQi9vGn5OLgmJr6gCXTuLLhs/i1NSVl9yvU+wh4fJxVt9QurnMHkPcebffnGjoN6
Xlwc8ulqDecmuBBUtELlQ/7IV1AfGYmYm3BgnZym2pbNKSSTBYblcCCUY7JubTmylKwwemEjXGyy
YTsJfwZcjFoAbY9+B+Ff5GFBbXzg90hhubTFz/IBPy6i/KwxdNagWI7NrcwvVbUlS5VljOaZFkvL
fV2/NdWlpm16h43dW5SXbSM8Q4eC68j9kXmRT3zqqbpJd20c1Zmlj8I/yvU7lBv4fqsW3j6dC6Xo
FKabbhGyPvwV8JbyDJpjDHrA87JFZ2LSx2N8C862ThmLK38bCieeQjh9/befZqdHIpL/ZcoHhW18
nJIZ+edP6/7W1R6M0PS9AGsFs2r3EZGizbjy3WhtoBNLo4uv7aJlKcNMTZe8WhImi+nmR29Sfw2p
Lzr3XgeBjYabZq/Qd1HlzpqTwbmO1T34tMIsCKO00Ldt9y1ndtXtrODazftp9SVWLtQGhpOd2ewz
Fm9T9t4nnu9SWqGbrxsWVA4mfwmTZdL8NW7p1CGZ3zA2BI21a8PSUz7N0Hang6CddG2rZ4w8u4op
clB/mZUIxfWpBm13MwOPkFswombeG+le8g+F9lQSAK7NmHujddIwXZF2IpyP3h3Wc4Hc0YPzL/Vn
LInAgV5Jvayvd/l4tHjwhbAXmz2O+Pgf/wTzT46pg6C+FuY4A4odODKz+IvqjMuSv+ksZ6Gj8gFG
R/Vo72xka5wJq1tr0FFnU3XzhhscWxXkBPbyNBVkTZcgcsnMUNju9uOD3O3I8r50MHG6Ns/alp4+
OWjiyQf9ffDdlcEWMwqrvJGppgmuMTxIkcSrCEq115eXpnYMaRcE3unCpw5sLvR2LabrHBZmye57
V5acu4XFgEetZ7qCU8BYFjZ9sGkwVZ6flba16lMGpGyt6HNW4RWAr2LsXWnFJwsatsV4LzlS/jYU
Ow5uyypI23XJcYw8Rbb7H4hUKyQQ69lcjatv4hhZup5poxvywMiQG7tNrwCjbwXrmVjrNL3EXDmB
TYRSc8DAZCWuYXX4rIMcwDpmq3hpJrqLZBwsCjEMLJ5EUWyTFLD2PBqgIJjaK9qrTS9df1JoeIyX
rtAh4erSrtXqo8UgvgFr9yCc/B8NaegSzf7ZaYCwTFQkK67aZZQV8kWQG+FHYrqUxfTNoKPaBGsF
NUfD9LwpNUSLTBxOsK5hnF0kqkGy19t7ituXw44xgc59SserURIpCDuBObTNvn0eeaOgsP+SMDUz
QeE6bSdGb+Z0o8APkyNyyJVtbT5hMI5UjPzQRhdOJuz6TBmY2Z/yTQv3vohZDncbxwMV59JqdMaH
MO8Lt8i2s3HQ4lPJrzbFVOf9yEXhU7Ambo8jsW68bchUtNpOBESF2nkeCSNBELwN01f7pI9xa8vl
lcZB+ZATSMRmWFyr7Z3FNCggpucT/QzohQihTse9Cfx8l4ebhOqESCE7kaPGCzlCwbgotL6CuA/l
e0a/I+ebQdmgI6HptWSPlzHJ1vBN+mJvjqfB2s12AgjgQQrg5Yx4skbPATUrBK+/xrizUKvmGAP4
zoDcm52KjQafVdDC00MkVNEqQUTGSG5VqYyz6bF4QUG39ENTeQkrUWWj8EP8jV564oidk+jI7HdE
f5/1axO6hGPEnV21e6U9dz3bGVgYDSNW5frYGf1T/J9RfrUyg3dk7uACso66ZeO5XWuwsTF1FGFW
ydke+kjNZ0g/MgHL+WJXseRyl0QHohz2uuY1A9bSazVym4jQs9gO+y9zeIm0q8oClLE5UdUbR8Ye
As+stzMhHOMSL34c/0aqefjVjHdhPhrxa3I6R8vuSxM3fwbN1QxZwayJGV1hFlrt5OwoSxMJ52c9
f6dcaupuOfC6/yF2wB/653Kguhb9ATb5GG41JpZTLPJ1DosP2NW/rPCQCltxuqnaZ58sPWSFA7l4
yeWdFhx184x4Spk2ab6fbfbL/pExAedvlvkYfySvwO659lZZ4IF4mtxm+UxKFeVVPkI2pE1PXdmZ
ao9u0EmBuSkjyjZWXgUjo8YSp4sIUqO7AX5nSIiDls73NUxHs7yPfNljfzTHg9ld8IXo1A0IVQf/
JFu3nKx2gLNEqBOyX5HPZjFA+39Tf8UcnBF2I1db7VoLl0Q8lelmeYCEJSK0IJGDLunD6q/altMo
56Qyc8y7dNt0/xboVMCea/7pMIxLxw8WTLbenRh7VPlRCjfoCmiUeCudlJwIFznScjkoym1Ub7q2
T/R3VX6T6dP6/KOt36vhMxa2c0fBbFdDfG6GEwWXHldhRJGdkM38ZHfTxQ9uoXW3UNNh7rDqmYgu
PVO8dGAYbPzdCDvRCF/4snYOCC5Ae36edyaZBbgPNVswaJJoUVNkDpfGUoCm6Dyk/3XIMoLoYhcQ
Y9rxBLq/mH5vwy5VZpet0VU8pWDbpntRd2fhVNrlqsMTYE1oV3zS6Uk7AS+FLbPyZLNlhU8h7Ezr
lKLrq66l8quyA1hc8icJiA/is2zd1eIkF9MqHvZ++V2qqIzpqF9QnPPBlVJXy4H1tpH5XYu8us8x
3lU/OOOj2sGagAFv32i0SqgSROUfUOIgjrR7HSrxEFfFf0sKUXCyZgywbIY1lEBc5Vbwzwh/dXVD
Jifza1oC5F+j+lolh8eyJT0G7aZWrhqKmiQ9Lxb5HcmP/ckKf2ECiN8qNwRieStnIwOYwSWhNkwS
Tmd+zIpGJ3lgldik0CzOeuONtKRz+lKDvSx8Nw1XFyWzuNE+VFYJjgLBoTjI9V0R37micp12dNyo
jZcuvlm8XcJtuWXgDDTZVmOiZ3nw6FVUOHDCRaBsYSQT8TBU34v2LgYZxK8YpP6mjgqBe/8q65IM
P3V2003aBDyo1pHuAS5Tyr+UDBa1O9sDg4+DaJ/GVF6lX3PmYVVDZ7zzG4d4FBs9E0VDJjktPCLw
covFBO4+BlviCwX9ghUA+xM2OrxIIigq2i42Eo/SQLKw1mM4b3vQqrY7ZuVLt+Cpw+fVRUgBNjia
imxa/pgdyCQKvsraNXLhdlpvfvqdVI+u/TTJINDXcbBXlL8h/4Or1LNcpI/VlN9lYMvSnbDqHQI/
0uY4ZDvVP9XTPWm+teq96Z6D9OALUYLdnHhhfZCUXYQlpoH3IcM9uwNVxKtsq1TPvEO0ND2i9soI
FBTAJoPoatkzK7dzeRiMnS9/YbGAqAfW6KF2aNKUn87lPY4fWAVyW1AzlCu58XYlCSuWxvZQB6uh
+Sf3B7SeLPz/hmzPYNzpdKdTQlgiRK3hN6pNV+lwvBh+ma7sueWJrH4F/TmuYbnLzxEUJNhg5mRt
5ehKWCuI8h2hqR0wntihI/IHRsvBWy9Uzz0nlvuEtVjyNYLELr8GX4cUuukMWmd8z8VHIFwG6apJ
h2qiZtHmI8dd9WDG0uxlKGT8hXSTXkJlLQ0w8L91M1w+N8Ss70TnPLzwyoCKVrhhcUvg8CzDmiJT
WcPOLlrVy1Z/0rBLqCs+R+zU9U+Tt6PA6cQfniauBVgqCqwt0gNDATQ4ruXrpJ8Z82mSnclnMOIn
YluMM8pbph6tTVweDcBF2mAIFzokU5YyJM+GFf5RpJ7sk/GXc5mPbwIAHfO1ZlwmxRH+zHmdfGSR
N5FPpW1THKkWFKI7VPKpNZ35j8BgNhG1cuQkSPKuFremf6YGUBUmBBoSEyvTV0lAuFL9yMPeMO9d
eDPL46Bv6tJLuRIN9b0GatXg8DDKCRmzrPZusskairM/7vlhfbAO9M3ELFfRggZ/Hbg0boYuaViA
20cAm2o9G/uJob88dUCS0rYMrhCeocli7ph9lM1FV1ACrQzSjY7WVTAcONzkv1sZKy+3rg///XAE
X+MzyN7i6RhmP9VwWppkLYjgVBNHCtNtLB7a4CWsgMP8ZnHBaHFkL10+W/KOZt3whmlD4KqLrw0r
bUchXwLXDDv0qbM8JmGnZl5kEoxEl7tp6085gs7yUomtJkDCenzNdladqSih26I1vDJFOmWwGZL3
maVcTq000u9ho2tntpiF7sJLVpJt8kYo5vLMWVhE5g0xix2KpGsj1pw2eXDX+38tvyv3hi3DZgME
CHUu0RLt+8viXwdoz/ThISbbjrUMdgqfHbaRLZSZd1n8pmXv1VWB3UcLxXnLZg7N9nZ5m8lWrXf9
U/ikmmN600pnpaHJVDzY05Rkry3gAR4WWNPA9D1bYys0p/dQ+qBXkKYNcVZTcci7C7wlVreP3mZU
rL877cdUAErYlSwLDNiLo+C2ynX5i0X2B/H8wTcjFHfDOrAvnliBKtdRPMMx54kAuSxVtl3DWIZ2
9WlA6GnbT67B0dhn1jaY1yH7ny9sHJFvwDOgVXV61nUONkcRFwuBGKp6jssHgHJhwCwdL4gNI+E8
TeBxHs5ZpQedynfIBFogpCp5B6zTlWNpHQvpQ8o//GMBclBf09BYSzAjm/mTIKWVVL+ZyUuwzkbr
ydOx7vciSg465AGOTzTaBLItRyUNj3H5O6kYtxZP/JNwmf2ukHJaoLVWfdBXvY3Ty/jJLQVT8cXX
rgf7ZcZLT9jTrqfqtUzOWNmM9AYhWCNcMsSE8hZeGWV1V3PpZeNnE28yoAQBv9T8y8fotkSY0zEH
GzscpDhxm368cl3zw5abs17rbm88GHbQ/xJQ3TP5FLjli+elPGotYabX0pzdJFgb1iOZz/B9WtKi
5Y2OzLpfT9G6hCKZ/JsS3Jm7w4K6aCGusSwD/GMWfTTdiqWZSK8jfNX866T6MLNPyMmsI/dFdc7C
bx2G1RgfcwAaI3hrYLirxo8gbgvhrLPaC9mj0KmIzVGUb5HzNbKyRF9nN9WrwfnSNhw/OPfJerkT
dJxmwIbmDvc3Crryz9feI/+ldw9L31bypk2/24DuaDeW33P3KQiQf7nIw/+w7JFmTfzU/HuI4HxB
BxLptYzyinoPKrzD7kDNdh7vmQ9dc6GpfkEBIyaTQGj25aXIxcNtmw2RM453cPki22OWPVWejwvO
EjNZ8t5ElP5TJeHYx6POqNRpjUcmyuqeTtcH9zCyhXLxt+wUupF20HqI00sXsa+ODzVkG8pc9T2E
mHmWj63VXdqSOHrYNumbwHGFtEtAq9sJXlvDzvyXmMtGV15pOecGVwnfn+044PXkxwvBkdzXKVvL
6VqvnAih87OHg1+tEUcxcizv26R+YrOXNaci/7X8wu6Y3LLkLoofGno+X7vyoo2QfuSAXzi/tcmF
WC8CkkeucHDOzTgVqHeccJl5oDDAcQtA8/nrS5ltCDAJtHXq3vgDm5m1KvAmxMWSqBzp0S1AkQhn
un/B7KItOBvhLRJREm7RQLhknoTOd+ojEBFYzCIBoMSnLqFPBownDINdVQlQ81q2psorHCES00bB
MIYXgCGmXN3a4/MF8ks7PiAoxJhjOkoKtYbPNe6D4mM5iYV4Ei0gPGbNBsg0mV41Za8JTqq/XUbu
ZUjgmuBF5M4HyMGEGyYkYiNCDT+sajsL69i37OUDyKCiOuvmYSGFT4/Y2vTTHarySinP80TRgOK7
ZS7IMi+PXclwS/OQLS0B3ISyO+tcVYX8rSQ/wPaGvK/yY6ZtQoSOotw7y93QyziKhdtJuo3gDaa7
+LC/cmmd6gfxE5tyW25uUHddi6a2RJGTcdDp0Ayd6HKCvR99zf6Ix59kV6V9KjoiyXVankz5b3kS
hvKmDI88eK+/Ih2774ErWjgyElKpBGnL3kd+JcIecPL5N0bIvK4TXmUE59iSweAR/AbKpkbzmqTv
c37gucVsjjqZDcAK08X8YAzvlboOpzWdBXbpgu5Jw8msT+geYfFhqWjRFLOPm5IT2VdBux6F3bSb
BNgMJda8iNEThEJqdOXrleDwEelHrw9BiS2C+B5YV7++s2RwdJjLmEPjWnA0j8Q+Nd2hNX6z6H18
q6oLQnxz2mgrBIr8aczrzKu6Hx+5DRAmAsBCxGk8OiVLpiMTkWV9Zu19nN58Wrh4hHNA85ozO3vV
ZqCwL9875MIF2yOdHrbnt2EgzWyvhvYUzb0a/Y+l89ptHFvW8BMRYA63EikqR1sON4TbgTlnPv3+
1pwD7AE2GjNuS1ysVfWn+ivX/4qRwXcGXphwKZ9qsQMXv94pYpBv7GKtMEiz8o3aeAlM3z4MLAoM
52ezfEnaR2/+ocoPhr0a/NMqXCEr0D/jTV3u5vAUfE4QvAMPaybMG5IUr3zEwz6Z3K7+qfAYIXHn
Bm10RAL2qXOQ1lOqdEHmvfZ243I3ByKEb9PTwAeHILmhuBOcj5VujGA/e6aP3k0mUkV/mfLXOv7T
oIbR/jucEBGIvMCCpA2vOcN3wyaRrjDuSMzWjXLssW0rN6LLq9jLNjp33ktJaIWlLZ4JbCYvDa3V
Z1F9iOJqdl9EPK/Gm9rxZhEqSfYYdztbTCkZTnG3DZBoeUX6JInHNEtIoFOJsrCWXCv46TbcEemf
hYV16RzXDpmSza09XSL1p7ZWag/tc3IGiIOvJaKbonTNeekOBS9q8KGQn2BUBBwTw+wAWGozTu/X
MLjRMiw2PAaOKey43U6BmS6HlVT9NdGLM574vaH4AJbBEx/TpnGnNN4Lx8uASTTn5ehJagn3aXdI
UdOl9omaKONrn8kuta1vFXlPaVK6qnNrtQBv/pTuJChJze0QeGK5hvkkNw4fo6W99TARsdCrgLoj
uuB/kGJWAmgHbCpriE2WO/kYAWzWYIgQ84y0j4LAoL2i3NgZD6TzKdX/moVr8ji64ybpj8S7utzf
8YYLxfhvlgH/MgiPKZJzOlyFQDvoWO5W7WrzOSjsg8MWoU9vWfA2D8zwf470LmXvRe0ZMbKL7SQT
Pe7TMm8xvraIl+ad4fcbCfk5YgzsG7wCb18UXeMXFSCceUZ2PsCWsFHNuL8GrgokSXrzpsudi3rP
mN/FXIgz0WkuYu6sm3/tX0oFMYC0FrRCTXnRWGVBUA+EBPtv60PW/BrBGSyqJBWouOji6hZ3rU2Q
HCaG2rpDvyn13UbE62FiBX4AqLLsDEzyWyU8XgmHjcKWSgc9/ijsfIiWOg3J3/AdyF+2c4g0BZPb
v8I8880ww8TUWhzAxM+ieAxOyULU9euEIi0SmWgkGqh7Qk5cHCzqWx5vdO1S9acg5CciTQ3KtxgP
PRGHxADQjsvcYhEdIInaSYl1dj7q5l5TD3YDpO4jitPRy+J0B0nU8ocZv2ojo535DUNFbMTvK3pU
690ZvmKDlZHI/oyfnh6LNBhWRXJ/wdwba4kZ2Z+3NpZ/ydcz6FYPhJLmitigAQm7Ia9OT5IJ3QqM
zYLTCYYeRfIDO1NnHedhA02vYNVDf9YvZzO680ztBUqO1ighVbXtTuwJXNUfBRVrYnlRPQybev41
UcRkoKx1f22Y+nukd4oNEZt9NfklyK+AmQNNXkQaRYcUapzQr5Eu3yxXwYUlL530p9VfS7hLuBDJ
36fcg9CktBtz5iWgrInCLZ1G64LDF9a8qsa0DhVA0kMrn8sX+qAUUYn8aIlkJhl/lD6UCAaZ+aEg
wUNcVElJYfwwS7evMA4UCpj7zHraETydDiTrUT95JNdErC5GuA/uoGzpp8TTqLTbELXUdgJBmR4X
oYW10VRCOCfdkR/kx4Ff2O6YfWYUklWAN00jxms9G9v2ZWKk1TcA3GxU7Wi+46uFX28xTg4NX41X
3BzZtLKiOVtb9QFwxeR3wRWzRn9KY6eLLBMmjGA+K+VVnPeMnI68fql5+OVIzg0vQRVwlli+eAkf
4l4WehO4K3XeiYffB28tKWhxySQbjSAUhCCA7DgHVWZkj3iM7Cdt6Ha4qk3nQ16OWnWvpZeSuJl+
HxQfFAVN89X4ucBtsDuXr9KVHSDMKlqX2Gm7ihY3KLHTfpCNwLCHABQwU7hecNBq1RU7nmtkB9F1
Rb2xZo8ACAM0Fm/nQqaYEGGPjbAm8cFLgm7YD8pGExe3n1GkWz1kA3XsAI9L20pf/CJtfb3NIWQF
qYegFQ6oIMtHw1hPhGGnskQe+pYpy+yddXHEmAQwVknmIQBDdeiZJs+RXQo88DcsCJwZNKSkoIy+
Exbtq+GhMl7kBN3DV9347JClSFDXhXoFsJ5NPOuOFcOTODYgipK1+7RxA6nlj6nc6uVEZJNu0FMM
7HZGlJqpPCNU0LXdrzMf2G5IfKRhOsE1NaTxjr8CR3STXxt9v4DpOjK3n/nN6IBayeLFHexHl/6F
XAtQB8Y1zK6dDuaKRhUvU2R91lj0NQwpzvxPyKLG3qM6Mz9vSmlPouWaM1mFlyXfxvNjch4zssRo
gEpjHrimlADsqgjz/pa1Q0U4zMqzadhF1HyXH1r9alRIQ0DSzIkmH3mgsWQ7dpm6bMFdyzaZEClv
eVK407WJYIeCwwBmNoAQF5aFMKUHK2Nj26cB7Dga4PegptY+MxCl7gueMsbi4jfIZOxTWyV4iGIq
flH3S24bCB15LSsLLJ0DZIgyCnVVDsdNLeXN1ktSjb5UEHmpvPzDBL2AHqrrgvQmt13byXVOn7py
YYMdaQz0MfZfRzaCFF25cJZo2obapyLhbG0+22Cjiairh9hjHhOAI4+PWPgJoPttNBIgW2sDSbwA
wJq4WXVrdVNlPk26NxunCGa/Ud94ibe1c+7N9wZxBhnyqyREPc4rMtv8kuwstp3YQ2uAIuFPMunh
/0XFFwREq2/pHqQASoniksm7djq0/BLKuqcn/qoFZGcdtJChqyG9c2QKaZFjv+vmrR6/eZPlzMVW
rUrr7D9q7bW3bqSo+jLRLBXGukanGV0yYOCRkHpUuxLGLrg6K4d3OLUWcS6oVdDoEhTgRh67hNFo
NS5AZ+ePzluTMCS0xsrhtmu3lsE3mX7SRMbLdomupXEKc8goTodGR8PyCteq2m921OKMIOUoqYgo
/Am8cEPSffBlCC3loQNb5utMkPkhe5EtCbzkQ0JfbIV8wsDdYk9Y91K+q1D+2/hRtBJmm41ZGQzB
6DEG5eUKkBJp4js1kD1bT6JYVADzK9l0iztt2Ges85JD6S9uITC3Q0pQfM6IrLDBKKE7nGgNpf5k
98+Oj7rIJtUoUxRGaMczZiJ1AQDbWlo7vMVJdSwWtCbfauShJ5eac4IjROLmzKa7gdmhKpvV92/T
XiFm+VkfGQ6QoXzOzinFmZY+IoRXNuoNs9+Laq0mG66jla6sJUwlONSdP42oIaIuadbDudg4wU8p
vwp0SGlmOqtm45Sq1+vcBPx2crRWuBQSLErl0RoAAW9jIUNrbmYVJJpwyN/C+sgHr92EvlZcRSmI
ohN5juymZxjbDPNeJcQiuqkxEc9nAbHhsRD6GJSRW0Vb0Y95ce6DO0b80ewO86G23lsgYDMhuCbb
O2i07eLpFCgSePhImoJ7hBJZuD6Kk2rfzHJXZne1Kda9ck8tdqv26E8QzY9adSDQc80gFF10n+00
hCN1Rz4Sk4rXq6ecEtjST6rZn5Z9BcRq/NRcaeI50ISvMbPN1bui8GXmBK+4Ci16eRF1oysfTn0U
X2yV+tYH501cAVl/y+Vbp56rZnQte9lFVbmz2AqfLg7RIQ3vXrkZubtWf0tqsV2aEIBap2lCEShE
p/rP7E2bBA0oDtLlt0FFZhm7NnwPtZcGwXPa9ciRP2TtE9HZf18duBKKV0cms3TeMbdp5VeNOYUE
CwlkOmaLTgK2NFlvc3eLMRmV+YtlrgufV6967YdfCYEQyy6GTbcpq+fo9V4K+IaXhOws6NJLVcmr
ybyzjnNVOZcRIKN+S8K/oqfuoyOhRufTs+Blz8jCnBpMogtSd2XbFF5tv5btXklu0fCn4Yovw45M
CZJ7lM7ttgmjxrBGy6TFPgjtSp1N0hfZ1wQPqXXHekS7suDpKGDLSr/ojwO7ipgjuB8lmxQ9F7oG
SLz1CP9QVv1f3W5MeUuimc0w16+j5LUufszoJczeZ5wKC/jRML4kE7E+8432wflV5E95PjfoFKpX
8oFQC25twl3/dBLY33v79oOlR3uE1o2kHswe53a+l+mNYEq9n9weNjRGXz60bHQwwRRWPwbdnYkj
pXhyASjSHriPYrGBjMOWe7DdmqAxXmLGzXTZE6hRyp+OfQmSR9ZeNIh3bMuYXZjOZIRYjyDAGa/6
RrJTm50G5Y9KHqFqqu8sPnqPDdaZ3g0VRwIUmDhes23sdbLNTIL7B0we/028HT1pIaSQBpqJaG3M
MmJq8qwuYHBj8NLAQlcfunQSmJVjooMS08IVF9uqWi5sJUSKKeRCkroJIzJhSA29iQpmBZ+y6aJq
X6XC7oFIgzHDorky8aQ3lMAs+Wmmm2iIpxwAsRmAHlJcwB9wsc5vtX5dTLJxvIqOaUHJcHaQPpgH
4s2x8f3Uy9UqngXmx1pm2xUv/UAFLOh6sHgDkNKTr21CVEnROqm4mWx0FzwWFgkhk2E6UXOgpAPK
yUbdW7ijYBb6H7v9gPR3ML6v6PKA/9tqWH+R/B6fCKpadfVx/gdma+k0vw2x9Wtd18QmBfQq8IN1
7s6QaWKINNu/iE+8tHBAksOqsh0ZVFjg0MZwufbTFVtodtd6HB2oO9EGknZLw0kegwUhbHw00Lei
CA415jLE2OaeeyZMdo76XNxlo9bXANORiDSb6++6+lZzVgE8bH6TCvgWf2PQnAbthDWQ2413BSko
wh+12jEIJvm2a78XbJQD5C1ZgNq3gxvZbD5HFhnGW6Pc2m7oETHPjVgg2t2ku2JCWDQD9PxXzSZQ
kalsPQmzXryHiksn1JY9zZDyUttsELyGnjoBjWzk5ksh4CVr/yNSjXJvutK6hynwdLciiagBp+bH
euSQgR+kqLdIzMOssyLUDOkNTQ7uZHDViZ5kZyCrysu9jCU4PbXtNVX243gkDJi8pFeScU5BfJso
q3W1thhYbBp0BxchrXypIHftMYRBoivg3cel3UzjKzb+VQabH3V4caEhNjHifH1t5Ztsk/P3/jpe
xFr5DzEIMQUlxVbzDU+XNkFybKUNuxdSm2mauJJNBIAHZAQhKvcwj5Qt2LLS9sro46kCPzOfMO11
8bOu3vLsHdywYLUYw67icfGZ+H1BZZSGj1LDNZn0LiTtDRCiQr880lxkzfcrC9fUwgM7HZnDvobx
K9f+HCLdZk+9zCFBXVup/20h8RLjk0/iES7lHqHFH3Z4B3xxI+tdtbfs8SKT1JPfQDEMadtEf2Td
rNnXsKofEc+jjn05Ikf5Lxl+ZMT0YEC59qjNa0/jzTfC9rnddM91j6IGaLSZ5G3ZbeXmRmwc6Zov
M+CH6BUd9UQ+7zptH4hGuBtNfFfk5sqvhnYF/EvogdDkkstLeLIcoSCKvr4KZnBPN7+ZXkGmosnL
gMvic/jXQdEu0sRDwUiGpiGb3/N+MzjPKHlG0V9nPqTxXgTHWaY1vLDEbVMbh0o99jn2S9ovMpAa
oHeTibOH05Hgd9idpBxjrKnca+NWmv0qvZr6RZXvY0tq0LWK/jTnCLhV1nsRdPyvrn1iuzDWbWlj
XThaNdnZOZW72ln2vVtaXOXGOsjO83AnXcS23yrrqJHyB+EJrYTFcnlW5oszbVG3GcaLAchlVAdj
/JoB7mv1auV78cHpx8biJqR8JPhW+rnRABXuCuV5in5UqFRWAGWOF1TkJMBLrHGG26hc+6ddvEjd
1+A1Xg5kmrKQJqekaEzaOuc0JrA1XYiF00/LROi4SzxMx9kOV/3oO+kJjtrFi4gOaSJd2xUdY8pg
BtwyVoAUlynbopHilBvxVaDxC+EANH9adFb7GdtV48XY5PWDql6cGEfAXiMiBoSzuxMfC8j7SEAn
FvWF78GV4KPp8FnXcsniH5WYp0H6Yw8NQmmhiS4AbOzxJ8hBmI3PCbgfLaA+kTbDRREYn87woZwM
feWgmnGIFzzJpLUiaZE+00K8JeuFt5pu0wWWQ8rgRqUnqPseTxcSqkT6y+gOwGbXlvNTei3b+Hqd
dOZTJUuid0FRqlIwRCzeZo6+SmhWlO1spSSFL33V7Hcgklh5iz/meTNKm7B8TUhDT75H4n8cbYs7
0cMkRwLpLyqNdlNtS6RixjvYFbqw1qE3jU4F3BjtDrlmbXNCiMoLMxG+oSOJ4gY35TP/j0yNsaYj
2yXOR1B9JctPsvzy/rlOewiBPtlOAdS7VriTNxU2MFoAfKQitD3bCsyTVyj7lI3TgLWcqRi+LiWk
16+1bB3RXYdCTKoEa/JXkCTu1OylbiiZJbrn7BL3u9I41gSwsER40W78esrJQiKP5iB2bjKMujKy
wxTmt4KgAYkw64MKM8GFxhpCELynDlNlJF+O/W8caJsxz5Qembi5TSbBahlOSDEH46PouKrlJ2lR
q0TZanEk7i5F9cfmRIgAUsVD4SOf13f1NvGh2buTpTXXVnnluMDsJ9peiPgN53xVqmslX+TsExIJ
8blEybbSwwh830h/s0z3I2GN5GJR0BnX9osl7cj2xBGN2fgwajbK6AGB8bdu7Mf0NpXrJnV1DeEz
Rqup/MpOGX1zsO6IdcjuogTMydsQnFrz3Wl2hoMZ0tUVjwAbMHE+W9Fc6xdb/wHgSCk9PacIdQuK
0rWR7RkVhAPNh+J2PvjX/ZiUwAEdb5mdalUjA2eX4jcoOUYAAuR0SxlY5UJar5H71o5Bv9wgOs7/
9PKq/gWUWueAVHJmWScUl6YwJzm3NP5ts4MWe2Hpw7CE5TNH4L9MFPSa7hjEF2kq+wVCEG3rO4Bu
KBpszTh7deNCkk/kJ/6Ch75D+oY4HZGJC8WQqJDc6rAJG0BL+V7Q9GkTSrNxQyCkAgbHNxoy29+l
4YmwgpvwBW2kq2mfDkvkFJVrctUa/8aYB5yDFksb0WHM6RHCye1/ZKSBAsaYvy0eUx9g14a9pJ1N
+crB9l086emGHsjv9N8OGEBgnlwfONBbCHHCRGExUaBH6tYOXpvhyyl+UnB5A3zUy+aFOoDWudtV
TJ5htZvHv14nHx0VABkv6Y14roiOgsZiQM2woA7G1aMTii93YJFh44/qLibe0r6l6j/Fvpo5vmLi
9G32kkgBe4pj0GvlHMpvTvPX26t+O2/H6Ui4Tir743Ia3AH24i6LR0tPNxBoIBdbGQNywQ4G/OQu
wH6k+Gy+1P7iH0g1Qd3owWWhWcweM7aMEFjB3tiDl3VvwucS5ij8Q/CB08RvDTK0SAjhzqMLZdTu
BuuQ1Yc6uSfh+zCKvSmeRsQY33UQHrsRcUrkgX9jc/Fo/Ok+WF4kUanGQ2P+ZwsJKEwQYMD3jwK2
GdkU1wDfOdqRk7Mbtwj1ssST+PaCa8pZl0/J+MYQaJeeZBLAASoI5lLOcGvZzmIFEG9TugW10BRi
ybkKpf4Jsr42623n1VgaD/B8A8bklHGIqGEW8azChgpWKm50Qxjfd4cMdpQdtdwIkXyY5quQOCbc
cVEnuWn+Bw0fdXty70m8AFcti52KwLknwYVZN3aw2BCJWSBFR03TWAfZ2rbTZkoKoU8mVK1bdq3t
myELZfN1LJ24UrL8TY3vAPDI4pkucSvm9DuruH7YHQJCMpZbVkJB1s+7bHrP40sl3fvoY8jOCe9G
uxxBONrtuG1ZGMu9U2YuSq+hPrEQilveL7Rfm1Gm7L66ET6yOWTkEdHFt1tzUD2zPVk9H67eBNKB
2g1FztnMfBYFvhN6vJIA5TmT4OyrKNxFhO4r3jg+R+CucUCuEV5EloVmnh2TWLh9Sl4eQZpzkLuW
+pHBIRpUwInsgZKLulq9dfOn2r7rG8dHKCVEK2TzA3SisQIiT9hDZuyHBv2imXsGfz12WnhlsNFb
w5S91CHmy2047oE/LOmM1xiQiyNHUkXSEiWOnKo7Nk88WAQdNh1qYpbYn9ueSCwKl788uYtE82OC
TpeIFOUmghT4pfHCpVy+JTv+q8aNfqrCYIk8jCsCMiw1DtKfzs0NYXL8ESYmIv/z0zxc4/4tG77J
DMQ8EAIh8p6hq2zlYCV1n0n3Oi3s7mxOQbenj29u5GWPXHYsdm9oGyrI/3T1F2mo8SiLvuqHoLcT
M1iYv4XUGxo3JO6kVLwmLtwD0sjhWpj4VqVt3K5KEDBmouRB00jOaYJ/0X52zOnji5iAx+GqWVcM
gWLJS+Trxm+X7TOwFYWJQszVORYoyDSiRoIZAhdZSxE8I4UKsewjahzeou6zxoar+RMGee5ePkYE
PMkatcGbVD4cA1dJRP01qrxl8kLBcq94Az3WXseC/dAfrPcQGo8h+65rmvLozDEfFbrZYVpN7bR2
WO2NPkYmQPZHNrbMTnPDpDa6vbOlTZjaV5yTlGdeAERk5Ne5sbSOKnhyHiM2yqqv/cw+8hPRDikE
UgJk2V92d3J0IWMK3Fm7MuHIMIh4rug1BCgYRkeHQyBaQ1Id3abhkiB+JAbGHco7OYIkkJzz/jF9
dpnPx9eTO02D2u54n+vyQ2K4HJp/dXIU/JSNsIAE/RWNQR4dOF9itlb7c2pagEV8XcFv/I/dJkKC
Jc1cH9Vt0hO2nERrCUF4f7XHPywKEiKNZPaj1H8NLV/4KZf2UyVHiCDSnv7eRu9N09Saf4NWrDKL
yANmIeECoNllYXVT3FWbAkSEcBt/CAHXlxnna3K1c+cSpXs7/5joutsqQduAFzB7E6hDAVnMN2Ek
mFFDV6uJxBt7OMRvmePAxVWznpa+0c/iN9brrEYn5R7DqsBdE+O2Uj4abi/2yol3UDcIcyKpKsRc
LlpOQYEhgdSrfYItWB2AVe5J/aqqr1J9VOzDguZSU13aqjz7LOi4F05/btwrSKCy+IBvNs2t7NA4
s1CP24lGFJFB9QnDb+z6rdJvS+cALFYgkQJLHX60GujAYJEQ3NiigKSINjuqznHFCKDomIEbrLGM
5f3TZE0Yi7g5M3XaeywBWS3mR25/VdNnAXG2gotowY9n1yosNCGwxBrPhOqZn0wTL9J4ElWekifM
wiXX0DyzwX5PD0NMEnt91E0yUVP21JxW/8W0KTwzk6q7zS2efntkkryuRB7F1YMavdZaCy+bQ191
x6aB8S9f/sRbgoo0tX8Ne+T657LicNuk/qCXbujYR1zm63Q8RM2BPmHukCkNgHfgWSLsdRa5el7g
SvRuAOOZchNTeqpT7wi3ikHjQ0QE1Zx6oYhFRs2B/2PNHwuERDzU4cmvSMcY/ONWhqeZu/1Xi/fQ
nxCdAKsEPQDKNjEPMgdi5kpDUqHhctIcyL/mxpscXw1E4MqOfnnEOIg6inh581jGcD530eckIDov
Quipv01k57XF1tb3OvMrKn5EnQTsJS5yFsMHPKoRedKsTKHfl1fC5Dtls8TfsYOzj0JTs6PxW8Z6
hFC7KP3FPkBrjgPby0WrK4RvkbQVQxm9FwgCZkRG4wMb49P5AvQPy1X4UAW97Cq9+9G+lwSSaMjJ
1XXkvEsNxgliGWRUjsaEGHKKOBesC5A5/tfEeulJmIt/IuVfYJOevkk2LUH1sP2uQDTU+NxP71II
SksPgqx5hBf/oJQKWTInFWukKHGS5T1Ndgx0/JEIrYufCSsiTFC3yHiY5kV/k3EHKNohJ0QqIQ2o
qu4RZzM54eSuJWwsu645OLVJmFTv5bNv626dXM34AJ5IdvJq3Fhr4CV+L9jXx1Q8Ej61GslrNnKN
Vu7qiQgu3cXh2QQwW3/RPBrIN6xNb70khOgAE5ggkOQ70H6QitNtVPMu5X+LweTNwkCwAgg9jdI9
lT6Up4gviP/zJi94V4/jvHMWDdETMSO3HsaN4QIU2xv6fSLWL5jU6KstXWXzPYD4dy6QAixMcab9
SDmb5TUUfZefTRlOfjlQ30IDsZsszIwJk/d/XITlWtaXw16tcATnJoam8oP2rHOzMrSJVENXqc5S
Akyh5F6uE1QElIeFGWUIR+O1caRtNrIoaDkmiLhjLjii3aIVc3IY3bsWazSbDFT1qJcXRi1i7bhI
VTS8Fxl1ULEjmEAcMR1uH6qyGiiwRr9uLC8BpwmijZTgI4QE2Ou+6QG4Gt+zEWwq0jkSsJCEeLUM
YiK/ywLopf6OzUMG4osQVrIrmh309DDpD8ddri6hc0mD1zb6Vw4ti9k2Z33AKwBAZVwLUJa0YhkC
v0u/8M/03WJ2Uw8GatSWHQAtM2uNApzpHntfrR1Zk4jcxa18vESzj2y7n/6Jwtqx1iGqL4WE64Od
FQUtYol0je0uRzy3JqkCVf2Tas8a+/HTHN9qC902oRva8hFAmRnFj2bBTauLe1Y7ZWXNn2JQrSxj
06g3R96Db1h+uoPv6Nb6pnLsNX2pMe2m6UPEtmUpMyKScnvDDIDoiRfuORbPAI9lbjK6Kfy1WraJ
SEqQ6HXVbTR6BWHeZriu6d2K7lO1LILF+IgBxXczyi6uwIkuiNl+MnNkJQR7d/uCwYSVH/xQ7u5X
jhv8kojz0sYPQ3knnIe3LmDIRIuCFK2/g1yvGPIoEAYpXnyUlg6jA1+1eBVsQmqmz/8Q0fyRSCzj
+pcTAT6fTGuvzR+oTGt7h9PfsB5hznb1ENhPzIT5Vxh/awLZDZ8REsi+dfDkQ3/nl7y/9dWqZZ9A
SYKF+NH4XLAc6O1LOqMeoxecO8JaYtQr747+sBicTOtF6Hyd/KLLHyP5R5Zf1ySXEjOsbLThxBo6
SfHhjWLzO6OmzbEOv/xKkC5alnynDbTe9Zv5g6FeJ61f7Owm0oIdCzKHpnVZYLYWWBIIikS7psjv
vIeiJwPAQPfB/UQwGGvHKkyoqgUNg7ZrST4r9Y90kaA5tm3LlbZdiq8cwsnQBv4bYAygQyTtLKu5
g5HRLPbCR7ob2BtYsnvnU0VqEBvfZvIZ1Ld5RsVLe9XTJ8v+4ACnsJMN/81bzLxYjyQNryA+e5fo
UNibhZKgR+fa5NFXb3P5VbH1LUGHqHbVRRmeo+BHtqI6KvA70Ygc1voDRmErI2qQeNX+S/H1B8TF
BlnnzSqLCXAjDVTWwzCi56fXOr9ZQeZqCD34t7hREMPelOrQyOsKLMYKt9JPUNPBsJcscIFjJr9s
doVkrOrwu0gcemJEUgj6+23rOgCjJ0GDOeQkdNW11H+ViY1q7BTTBz9iRg8WWMf6JbV99aoPt06/
lIW0+i4Jo+p3wsekku3tvAHardrywltuqTezGYjMA0N5mNV+ktB9uV27z/uvmri2PC95ToSHo5tk
qVwpzOSeLCSxB6N/xfAhPMz7N7h14eHX8TRPKySAUMmh/gkzQdyuI8xXe0hXnedfTd81iuBA+laK
rQCAAf+j9DFvWM1Kh/XCGi9BXyfRbzxeM+cw+GOCv9OsMdgwCa3YqAs+1KbbiSqbmLT6fqzcVOeq
F2dGHg15CwJmIhZQfegc39gOuLRBupA6IpiHCiKj2iYjkKIbLCIOjI47vqgEe7E9M0XngS8KGU36
OayIH/kHpBfUbj1v8POQCXTVTAbX5rfQ3ssOfFfuN7MUezEOPwRtRETQnNFw8Nx7nGeNiA6vHhJT
hywfNFXBsb9gjX3KHen+B+kfKDwhMnF7D8tvtlPyV/EVri1caWR+gqp1Z1gifuazyn8QwCExYOuS
RJbUJUTJwGGi920fjOCCgA66q+BPQ4CTKT462Xe1vPw/3hdhu44S9uP5hBVK6T9T27FZd11xKSgf
tMrJbvat+Qxi6kD+LH5k+m12LXRnrRlHsuX6BYyL1sqPmE6Vtts4w+iaGVkW6hV7G6B3DiAmtEGC
ORpyvvMrWvtSCugb0V/Fe1tAv9zM/djy9F4kmx3jZ9IuYD2F2RnvtX6olYeK+HQBKmyqzksQBKmc
kNBLSA/i7DKC9bwD/zGE40asj7LdiuAqCTFqhTuzY2Mx7RNDND0QtEEipOfSN2G5COKZgGCDc2R6
lk23n56zGwH8GRkhKUTn+BA6PvAcNSW1hJGDeiwMWC0cFh0wagqNCzC55asbLYTG9pv4m5QYrvAh
tZBzok4nCYrvV/SVYC2sXXOl2qVd9cryIHBptlQCL2XBP7Xmhf+dljfScWGFSNLI+EVYfK/Urwpz
XcsCgUVYwri4M6K2YFwL3INHlR9snzsSq7Xys8ScWR1hdKfy12gxcvqwJm2wbIL8M5XxMjL0wdJZ
vNHaIrIzWRZmYi0mDGqYCDxETaoQhtWV3LwmAyvyFZWL5z8BJmhm9MYQTi2nSpDINVnyWtXpxdi0
k8LphM5XVX7HNJHtoTNPuU+AF3ug/WAzWATx+YKLA4pRAF/FrJczFMyE9xScUKSCykY4cwzJz7Xd
0p1wveMThl+rTsRn4QExS68QUc9EIhwlE6nNpq8JMdhn+D1k4x7hACLtFEGpsx4mh0H3XpOaAWEK
lNZaO3KoMOV77XzoH/hGbcawzLoS274K+gPokoEJyabWbBNkW9JvO7bbqErX7BkD10FRjkcDq0N5
p7D06ktsvheZvVN5gAlEOYcTuNDvq6MuAxMYvs4JsFA/qfYzxqriQDzfqd1pnK80i3qyfV3W03CP
IqKY/9mkaRet6rLSy6tVqh3rDmSTAvM+t1twp9i+aFxuKVkGTfkt2xd59CUFmbeb2u8NzXDfc8a0
I+lzmxrsjvZwU7Cs1eO93Dj9M6kerKQgCa9bVyR6Lgk8DFk326o4jY6EfhSUk3CumtJInPPOkV+X
/1Rc4kbRnQtU0RwgI6KoCmYcYaklklPVQ4gjdpmBgctbTESq3eDGxTqNE0Q+NclWky0O2E/KCCiR
OtNczOm9LUiWe4fXlhIE2fpfwdLuCAASeCoO38fqrH5F1Za4DeLbuQaYRUqi8TatFAGEHTHyrILh
8IFM4F+8XKEMZ4jzltLoxLB17W2uLnb6Oto/yfA9ysuW5QA0a1WGzMu6GyF1QCGW6Sz3PlN2HtCY
sz5ExxGAZOX/LpiB5xdwO0ouB4KEgaTVRKqm2yWKF9gRzqJbv6HbC64owTMNyJqeHuJBHX5z4l2i
4l8Zf0iEwDVfQKQkxxmsL65AE27W6me2zySqRcqfwQ5X55HIixtPnwbZ591Jcv6M/qSaexVPQPB0
tIcm/XFQl+KepIh+djau24uqehgJNfzhqmuN4U7LaAJQIbJM1yVwJC4umvURKrzhqIjkeS95yaZO
fAZJcaGKqY7fHD2YJwWPBeFGO+DJQq9vCLq9e5eljTBJqNIebl8FqVFSwnsv0g2zb6VMUOjvuXqU
LYQ+RGocqmmk/EILIVBi0wQs7w45XbwuP1QoyT5iNejKhjFpCGT4lOOjPvoa0ZB5/KNoGNGVu9n0
EGa4oOaXCZZo8adt7SPOqLYcRHM3/o+089qNXEmz9ats7OvDHpqgG0z3hTKT6TOllFKmboiUo/ee
T38+VveZVmkLpcEcDNCYDakUtMGI/1/rW/T1g/A8Fc4GFqMBbU+T7bU8IqMVUMpqJ0caDMq3jil2
BCwujZrK+xnG8yxQDp1MEYoio91DOLg1+RJkPCox3jm+kohpWJaz3KLWY6+HFXP0tAfSUgdn9ATW
rKiUsHrNN3wT2mBFkT4aH6oKmOQ+1W7i5LaBJRDscN9IhaPzuNPOWdhLduXT1giYPSuJKr9N2DET
7oNx7iLSCK3eKme7rfBQ0gOaA6FArt7D32RTV4Vn4C599t5TFTHZZ0xOlVql2pfMLfJzFN4/Ha2f
tq62ybAqyWMD+1NbzN30Tdz6OaleWuPkz7xVP776PhkquA+iha1fElS05d1Pzt0WfWAzfYBYdlpL
N2btsUXEQPADhcg3n72aRdZlc6jYVFliFeWPfn9Sxow3b1Pw8IXtTvEeR39vPQp7LY/+zlDLhT0Q
ifVQwbidGtR0kploJ1yiXKGmNA6SjbB2IrlxkbsJ/DQJOOlpkSDFMhIyp3dJSC8rE9Y3jcHqnLtD
hF5Ig8J36NbqxGlSy45YWoDagyqA+x8vTDtct6j4MzpiebmiYqSrjqC/kzQlmdkZwYpUPqvVGS5o
s+CW5cW1jkELWrq5a9Cfq1zRhE283N7JYBECFH5DvUfvOmvZjrrX0+4FOvIkb7ba5dRtKQmFLHWe
Q77/pZJTJuquIkT4FUpdm55sJPFignuiHDg6XCpYBKJaCyIKs9dSgM2QEF7x+Rp5JDST99IXpKRL
qxcq3JSZFyAg/4nJEebzpKOrCeBAT0IdOqpvIxZLnq5dscsHsTqrNAzCHiYiuCBNjwCDbQhhCXX7
pKEY6m80gOEewR5df1+C789xBK+1+wzwWHirq9Thhms1v1HYg+csFaIfI8hANL6sO9Fwl/cjOTus
c6hTa8zpdrgS5aKvr8XUiJgWiNbTNYNpEBW3LU1c9cnmJcMxp6ymxkHEBwz8o6XfEwhJv3lLP499
1b6wiJufF/BCp8qFK9jVsqnThrtYbGk+yCRb3Hn508/JRx5Qe+48niR7IjywfeZOgReMhaOGFEEB
LHZr91TiyHdSeYvqtpFv0mY9mI5bw5ZcFS5/bg4PgCqTFm9cM1rq+SFnL9JrMupnh/LrCC8r3bVc
Tx8vIPYQNt3KXH6JoQrC8ILwvZ8kG8oEqPd1tHzunR0fzH6/kTsH8O6Ee0GciULDz8mJfPBYwbg3
5UDM6ipBilKsxjP1GfKT+jnVd+YjNnKhf2x49aro2exegnDeYtyqKDvclf5eNk5V/pQW6KWWE+Sw
c1itNfSeiqoDxQeSrFhmlgOvqsgRnTuuu6cY0kU/tMlrHdBpxnyryUxy73p/GjtwGxJNvWeN5oeC
MXQdmeupp+2AQI37eaWWLBkoXvv7obqzMGvAUifx1OUxAcwQQ5HYeDyIYl/xGVzA6fQvFIdiGgFE
cGAZQqbPpCdo506Im3yDSSao7yrlMIh7E1oF3j7UoZG79HhhW0p56yzfjP0mDe7FEK8M8SNTzzyd
qoK9CiXntIMdkQoVfNtNXClQavpxBfYWXMmR3hNf02nLNeKF6WakhlwN6nOp4OtymvzGJrU5UG97
5aKiNal4t4NmPhrBzLaeBhaCEaFJK9fd1P5eE0+KdwP+VXY3udjHxiaM90Zwb5t3CNgaGBVPo7JG
jOz7txF1fMW89ngDtA2PdW7f+pRVPIqi+gu9oqHcS/VOZ+kMT0J215iZi5EMrUFxUg/pkRgoiaK6
lB4tolN73IkOhS4B86gk7HYu2BDFyGWEdt9L1+O4lsSjihgmpnIlS1Rp46c+u8/ZbWVboGlRM60v
Wt9b0H6eleceubDcvXJBpYYUiW2KHEkGXl+SBWEFkMCyO19+J68bhGNlbFp/5RaLTMwgVW/AQsao
+zIUnIZ87QK5rdeT8Ms1jkF3GBGa6Ms0uwzKYrDuMsFKfM5Hlg6XVW8sZSffAsJUqyctuFOz8wiK
iwaLtAzEIoY9jF52wQAsdhsPSPkTdagxJsCvcZcZ9zqhkjwgz7fbZ9fnTViMMQEdTxZYAmMuJ05n
YErgOIsWbx8oBypcYXfyy+se7xRKzRYlDdtIYMPGsOsJrS5BjlBYlRqM9BiuwmvwBl7T46Vd2Oaj
ErPk2vsRji08EhkMDQvroncR6nvIsXYY8GTzmVILETnO9M7nJgy/6xiFEsXGhaWtE/lMUORQXwN+
rvQ9ZazRuCZDkQosXipY9z+F2/573PEyj8BgL9nwGrPhMxKiMuQT8lm0NM0+devZvJIeASXhEkmz
kwznJLlvzNeRp0BiBZ9MEsbujD4hCFjpKBuCkiP1fpLUWaBVzwxJDieMZZpy9ARo0gNhydsFiPW5
2x2ntkWiJbNQfZtyQkLlfvDv0FJrHvJcKAD7VjmWMWWRvag3Us1Ke6rVZa8J5hYW+oa5YnKYWlpN
ALDzbMNE5VIr42NSX9lVR1AQDRrmb9/nY2BT2rV2br0lh4a7JZrltKlX7w5+AiMA2j9/MdJ2vDkg
UVxYjceJcwUSq546DXFxVVEgiyt9VvNZCfUDFZ4e6JHSPSWhfhVPYAzvnc8fnJ8+JJskuQf96Y0B
GQ0HI76J5UcxAvnq78KNxMl1m4wEW5rYJSHtO5ZXfnE9UMuq2eRmxqvN4qrzDj8fHEp/9VbxKOTz
yhN3eRcjRe/dt5TT6kDYTw3uWrqncV+gmbYKpC3syKmztupVr7QUGoBX3CZO2e+LlDQph10c01XD
0upnma+ZN9Q9EmB4gHCB7Wwjuhv06t18TdODbNQxvy479Px8CdFeR/EPvF9JjBh7SeaOK6abVXg7
AQMiwPs9zXcerSSunmocFWWlsmPDJ43ppIRpwMSxV+W3qRAMGK4MHzXrwNxWARGF8Wv/ULFSVtmj
L1F+B9Lev8QCoyHgN39VUq62t6J9tDgy5XFqTZrT3KkffXOms682tgmrNezP1aZTme8mx+WBx2SM
1nSXmNiAiLCiIS2XYs4ASpM8G0SKMIbvMbQB+1QgOllMOTbV6nSjyFsueNbfk5+GFMjnqj+GaOFZ
3e9Fdxn7rVIS17hgAWjJFOKIe6DVV3b87e696KCZLinyuAXqRRpkm4gFQ7/VgWrvxh6dAstnSpsU
SmxEhitz7fPKtbdZ/KYrt327gHtiv1F5NbO3IjtGwak3tkOzrOsdSvsOzWCFBkza9+LOpgxKQFx1
J3gt8OSG74pMATCj7FTdj+mt+6J3cyug076z/GsqJm26ilnTNBRNApKCshdibGlTx+yj6AMJgSQR
rjSNjRaOFcpGsAPJOiR0MPYdNUGTuQlJL1Fu6oFykTOmS0wHjYQEB3IgkintnCIOr27b6DoInwak
I1VEwWFsr0r9UEuIgu5SZA8A/TIalLdT1gtlHqk+FcN2grWz6OkJKNrQ9TPNuVXSFT8G3smV7+vi
udJOgfoqBbDSEdrn24jdl8OQfngt4dcr28XYrjyxKkxe2wha/N5Nwbac4wLFJDZNatbtmhcSZhgd
cJDF4GuH6rFnQV8CZWmWuDOwx3uzejoQo/U3JRgLSz61YHKYjAaqMwc3h4i8Nsjq5v70VzWeCWdK
9q3dfpUS7EiJiBYkRRjMu+rOJeVB3gcB2lFiSsyVqd6F0oPN9A9qdpIbrhWqelXPS9MtB8I0qncR
5k5Jv8QYVvQ5ElyHHXCglere9dmikcncWUadBKxnbwZvI3q4Nnf6gcdglucz1n94ifJ4zexr2M8u
ncnwbMUOQS1GsSG23qn5FgdQBOAwIrdFDEb0RhBcCmg3GPe7Yh80S2GwW9xhRjWSU18luLQmqZ6T
+k7O7txknTyc6+SlU/kQmzq7pgkNRa+f1VZIBDnV12xvtrcGDvaqfJa0hdVPOk3ELiXMC6O9NlSU
NOGhEDxaFn5PjFE7BThABHEZ7yPWatBTvHQuWvgWSb1Yw9Fk+yDIdWgRSGIFAesydR2ToySFZDDu
ejokDV7hoD3XHP6o4+Ocw61qz2FEECqlwApE32guWwjaxbLtN8C4vNCJzFNjs/JhfaHgLMEF2MIQ
8xFjYmrR9+B7E3OpQX5o252k3eXNc6IDDD131UYaYnbnjzQMQ9wxfJ/iA0LYWtvr6GvMEzEENEg6
5k7I40nAo8aaZEuQixheynxnUWEuuVjLrt9q4z7vj4P0Ik2p3s+x5VC/J4N+lFcivKDVMWXAJti4
Ybge7WGZMT+mmAw0DNz2fVHdDtsgfewoWlCjlqm+80AZ9TtMSAOwZrngA4p+g4pRDEl+eGBQKh+A
cAOZrWP3bmWP2EkbKmD+s2vzoG9iABkCpZeTG/wlOBosLMMD+Zkm3Y6wO5r9TV+cs+4+5Y2pcshG
w7NkQmHEfx8HL0m+gFhrcs/8jVuvJJXSjPliGSedsiI6crYMyGeIl83ZyM5V/zQ2Fx1wi6LckXhQ
m9ts3NraRqTVDJ2sXM1niIeIkpER308lXwDzunUEXMPTkCK5IOilRiRxyAH1epTrcjZ4hrjv5Nsx
fSFub1rldNpK4uM0YQVDbDn0r0vaopwS7ffUuxuis2E+T68stdjwYfJRE/84K9iv0Cyi1q6Xp1Lf
KuoNwV/jNEfgkTEzJwieGqRWCV/4ht1/7FMXDZ6mVSiuAza/MM68BsXFu8s2G8qFcmi9h2R4i41w
3gUUWXqL0L2jzkucLXqAWnECBPw610EUW+XtMJxIdk0I8IieuQPwtAly6OjT9GyscMWhCoEZinLT
WMaAtvlXvNjI9WnXwmnILcJ01x2xxixII+/ZRorHahS5O48rGyJuSqnChzFdyp63XHRC3Vg90+VI
OKdGp++sT5ESl8q9gcybVMx268g+F5C2oMior2V6n9OmMJHTynfsG3MgkHTWszUPeC4eOPo42JKC
znta9Ec40jXGQ+8pIQLMhaJMF/vO9nC+4xK40XCbA7+duijhS9W9cRmb7tq0tkFylu0lRVFWm1Zw
StRrLpUl7SmQ+h5gj31qQ7XeY8eUnKy4Kaj1ut22kY5U9QaqT1a5SFvXkaoTiN+GvVV2YComGJs6
MGLhspraLZidpwfHwxbIHKC9Mg2yw/aISQ3mlQ40tbhq1HzbJpeRkiSWJG81duAVdoF+r1BOaWgw
dMB58MSZfMGgph38CKTAo2RsEi+jGMIGBqivRqeBxtCCM4LRKtXnrt2OyzHcMHTcn6fVFycIg2Ji
ndDSKwDtr1VxXRKW3L4pw86V7nPzONi7Kt8Z7Q1NBKCo0XAdqG96VPMG3pTVKaxOqnyfp9dxN4+o
U6VIGue8I15PRsS74t4byV3H585fSuMKyHyZP2RRy7aLtpYHvBcTSU0PUDtb2WmwrnMq/mFyo1KD
RMcrnn3YTyMeasrycPZ/tOM6GhEtrdj94NvJ5NuwOEyZvDpJcyN1NVZVqJmhLCuol1t4o6vGPOvo
eLnKTKdxspH7a1U5EPDjhWfhjks7zx01CgnTPXZI1zUqaCErBcbgd3yIYl1B9VHlUxRsMv0SJ+bM
7ayDWvXsDDcKcGxtrRc/NBD2tpDWZkNl3rwp6H3nmOX4+rHzQutCVC8zCV3e7r2VToC7hH8ckJlg
810U5W3exXOptmh8N2vKrEb7CrwP8VXUOg218Rr41zICuCSVNRKm1z5/zTW4EE6tbWMcdMOAFetd
IARIvTdU+ZKL9f5Hmz81NXVgTp2S7JGFu05XC6VctLT9Rxk+n0p1mMXkYkydMtzVELcsXm0wo6bB
xvrGY1c6zGhQ9HCSxVpW2FxEVGPdG5iaWnTABlCVu9h8FjpRKegY492YrzvjUFCKltXHCHwI7D2I
ndoi1p/Tii4W1UXEUDaMW5bz0VMf3ysmFHW8boJV/kD2HW0TJaQki4xeOfndU6eu7J690Dm6ZBYi
rZpZxwcWVb3oDYsW6TJiOhZoSswJCNRtySVGzGSViHecgEPWS77zJcKflwruaoh5aMcElOeo/tBc
MslU48ErbjIgSZLOlkj6kUQ/UJqxUcmpWCDZowpjkzxAbw6DHaqEIlzI9I/kImbq2nSkenWrWnOG
ZpN3l2Kq3dRo8ZoTkEPNbiky7/j2uRSuY9ZvjXZxKYON1G1mdUcDnm2UH90PeDLcrZWsymZFugof
RT6qfL/8FIGGhsJD5TFUHvSBhWJ0aiDO8N2itezJh8mkmCIVoVfLS6ZSYicS3ZkA3Xw3p/nVQ7M/
6ewTfe2TTMECQtuwRz51xv3kipBXsMLg3NAP5cy8/sboN3nxkLEwkVpEPv3zJK0JK4cwRar/fBpc
dO0dRXwDgXjrT0bfB2nCZEgvoftuUs7K0B/ts/ZxxCQlUU1tmI7c/lao96Z5m8lUM7h2ChUZJkCS
RwuEcrSUxIGs4gkT4DKsadeIcxAhT5QkQgHix0oiF24dJg/J+ECz+jAmK0/P2Yo+1eKGNRWq6Ypv
7zg6gtneh15B+ce3CQq9jOUxMDY8TJPYXPFwcRt8dkk9syQyx5GfluSL89Bq9QTSKCi5vXfejzKg
dItAP6GubDs2AQBkOp3RrIXDY99v2LhZ4ih1N93wWhYXO3hz2YMUBtkF5ibNsXfcZvyc/JDWBvAs
c+cQrk5fMYOAimUdbL36ICsXymBTTYzo6StlnU0/d7W5LTxiziJEbg9SqSD7Ya/pA+mQKBbRE6Fj
FT7++cd//OO//uOl/0/vLbvO4sHL0uof/8V/v2T5wMH79af//McdIIEs+flv/vt3fv0X/9gHL2VW
Ze/1b39r+ZYdLslb9fmXpqP577/M6P86uvmlvvzyH4u0Durhpnkrh9Nb1cT1z6PgPKbf/J/+8I+3
n3/lbsjf/v7nS9ak9fTXvCBL//zXj9avf/9TVfWfF+qf12n6+//64XQCf//zrgzS4PXy+sfwx132
fPGyv/zbt0tV//1PyZD/JmzVtE1LV3Rj+qPd2z9/oP5NVqBQwrXTTaEqlvXnH2lW1v7f/1SUv2nk
xFhMqkJXhGL8+UeVNT9/Iv9NFqql2LZpWLJhCOXP/3cJfrmV/761f6QNGfVwASr+rvbnH/k/7/h0
ipZmKYpsKLas66bGn5Ntfv5yOQWpN/32/1H6tMUDjV5F3uDXNR2opfN0hV93QZnvEEC5/HCN/nUA
HwfkwH83niL/Op4Qhq35FeNZFeVX23JCQu8yG37P2+8HUr8cSVWFrZiKYtmm+etIhl3yPhsIF/A1
JNt03e/kS/wKCfqJFh1a4hZN6pV40VEX5idSoY8tc7q/qFZhceUvf38w3OO/nvWHY+FGf7zKptcl
oh04ljq9a4j0toPXyO1nvx9E+WoUW1NM1eZ5UmX70xkXahjk6mjaM+OH9kKffGHMYsdaw3p9aebK
fU9olvXN7VSVL87s45ifzixSfW2MBsakmU11YKHOaMA72b39Mu5MhwQs5DD0vUOaR4RerPs9Ipnw
m6vLm/LXo1BkXjHNMNDTCHk6yg9Pcd/mYV/GIWKuqH/T6Spqqke10KLwVcZ7f6huLNu+NPmAEMBS
qo1KtF6gqe8eJc9dpDTsj6aqg22MQK57tm6lcROPRjP3LfWxHar7Et0MIpLbcIA/qdKiakzMWJ3d
svQEwd5EElgFIrvwpJhQJnWVrCP62nhDzvG04VEq/pgXswK1DRvPSGKfswR8mpr1U/8CBkg07KXK
2muqhEuDKIVBfxKVcWgza91YYJX9+jlQwMLZWkyhM6Wrnsj4ilwbGX87Ngm+EutcNZyK7Fr0QKDJ
xumh0H7GrSCKjguxNYwIISlbDXrUgppWtBdZ8+CN3rIdWTnR7TiGTfYu5PBdxm+SA3SrI+nGd8tX
lJ64O1KXRYOcvZhGQfy37DSNve6F9m7J7osk4tUgvAc/rJam0cBcwBVlSLf+EPdXhdUdi4Iqjpy1
0pWphvveJNxuqLYKDDBfCfcE5D52afLUePrSR4LS4rLSE4JpLAl4Pxk8hpQiV6wJ2WBzHAMWCIsp
xDa2oDFE0k63BnxvCjTZPNja2NxFLuOp0WPsR2kG1UuIBnxzpoAsowEeNA1iTYQGExNE1UzPiXK8
s/BY3CjEP0O0pVqw57Bw0RLABLkZ9Vi37BPwQ11YbSwTHCuJs0cyut7CMlm7Zv+qmkwwpU6IeQQ+
2ABChjEoskHm5/EJOO3WS/GJu+wII7l0kXJDwK7N+IcWR5O4Mr8ODXgSwrSBZ3RzV0/YDSROaCVr
NkMnW4fjPK3r4aE0ANdUam1a7WtzuUMV3xQURD0x72rENkXUr5MKuW4ZsCkVJI8LSnB+tvTy6pTo
hODGcbVhYbBQKxmxt+m9aWbzGLUj/R4dc7uRZDKrCTZImhRdEoONQgW4vA+aO4V+VSgpr4Hc3CtK
sFDTeu3XISHFVUwSWpS8DrFokVsF+jwwtJMS1iAEKTd2gtRgm226pwHh8zXU12XCauybWfCLGYlP
mqrahmZosmx9mgtKLy1Sqc3dWbh2Nw1hdd7aQr6EHXjVfDPW9O3+PK/jQOfrrihC2JqYfv5h3pGL
wox6C1qPuu/j2eMA3u1J3HgHLJYz7bndlovwRPHrKjkTLr/Io43s+Ct5G+6z1e/PWnxxIIZsGYoB
GlvW7ekz/+FAUH62ramg6nO7c+e+1F7wzal+OcXaOssRliSybhqfLivXWhuHMcVUTzBJuS6vy3UG
4cQZV+Q5HaO19WJvNKpxV+Wy+ubkFPWLs/s49vTzD2cnj0lquQNjVwuZkBEn2NiznhQdwEG04Lbm
/PcXU50WIZ8WRULXDJnVASZ3Rf20KPLSXNHk0kPd7wyUjufWUtmZIKLW/qzZ+yCgfOZrlHHBGlGJ
vpNX3x3BV8syoZss9HRDl1mYfTqCOAwV0zRjHuKdsQHw5V9ZT/lqJJ0B2pjTbGm7/f6cv7rGH0f8
y8JMsfsqMBgxQ7+4TBbEPbizYj4SEpQd0720+9+MZ5k8S7oyrXI/nSHfw1wVHuN1s3aOlZ41Wbuq
nGzdwkaUnG9G+2KZK/R/j6Z/Wnaa3tCkkotEDm8DYXvRIjuD55slO3sJqPDh2/G+WHwahqJotlBk
W/xlQeLayVCaXjadXXCgdutuolU8784QIdAAZu2svTGwLX773HwxD/wy7qc3pVGs3jRINp3elJm8
yJ34SMrkggbCjPz5jbm2vlt0fnFlGdFiE8OswBl/WnQqddyPbsN0S0N/rrRX+srFL8HnaWm/wx+Z
a9ff3MovJoNfBvy04vQGT82bfw6o8J1cwmncsGK7KuEbHdSH7xaXynQCnyYDNmiWxZZLlsma/zTH
N0OndX5MGa9idsczEq2GRer4jr7IH/ob/4Ks0ccDdkihRn+3W1K/vJ+8l7pmCdP6y8cMhbBZex1v
onoj1UsZwkmDcv1KetFf3E15K57AoO7zAkrGwkA/ztLTnFN7QdGzSCDVa+tvLv5Xd9tUp6ugmqrK
HPTrTKzz1cV+1wBQvbFIAp7Qi1cYPmfayFTI7f7+if7qdn8c8dPtlmxTHeugnYJjZv41Gq8Zsvkd
IqueMOn/wXhfvbkfx/s0LzWJa/RDyHgJnga6oo9igUFupiJ+uIrfZUe5H88Shmn7uwnxi1ttyiBQ
dd4jU/zlVhd2mdpqJ6aPDuIfnI24dfjY5CuIK/PyFDzS5ZRev7mfXyxgTNli8yOEqZq6Pt3vD19W
M0nbunM1eK07qEqzgMbAlfEk1pVTL5RFuWTJqQO9+WbU6Rp+eqVAFJrmND/yfz+/fh9GrUJJYiWB
kc0jnWnu0+ufixmtrS2YNjyU+TizjuaPqQRBMQ6KzO+H/+qcFcoqlk5VgP/n0x3OfEKgLdV1Z1r8
o6y3QgZNJJ3+F2NAvbEpsFgGr++v1zUo7Si1G8bwmmc7XRvFHQKF3w/x1fOifBhi+vmHi2jhm7K0
EJw3oT1l9d5Rev3/G+DTxKdb/WiNBufg66HjVRW2jsvvR/jiXTMVSzEN1pOGxtX69RREawYuECyE
A4PtSDa6N4yHodQsBpyEvx/qy6tlq7KpGRaFuM8LZM1SzTSWGKquPKwEHva75vb3Qyhf7DwsVWXT
wTmpDPRpiWxIcs8elzsC5HPmz0ZsGtiblkAZvl8STw/Qp1fol7GmafPD3acB7UMqZKzeERtlPi1J
rVfUeDh/2TGe/zdf3V/G+/RAC7JjbYablv985rGfRCTtDY60nJKHk4ffX8kvnotfBvv0aA99GqT9
dHIVtHy5P3nq48S+SYz734/z1TL7l4E+PeKGQj0nLRmonGsgViHsrZRVsMc7bogFoq9l8fDdPP/F
g/jLkNO5f7hxbi/JWRcwpPqz+0iqrPf2+7P6aoTpGbQ16hZEPn/6RrvwdLO+8Ynek1x45e08IFv2
90N8dYM+DvHpoxzKZhsPCkM0Dc7xxphZbJYaei7N8M1E+vXJsHLXFUuwBPv0KNRZ3pZ9EmOiAQlL
uQECxo/fn8tXuz1Lk/89xKeHwB6NMqjkkFkoU9eGZ2PbggaK3qpv3RupLN5HVX9uUnfrI/ZwjdAR
fQv2lZIC0pcyxc1T5Xvw6asB4FiewWwF8/jNMX71umuabfCpps6gy5/uaR1RcbE6wHP1vHv3Vt68
IXXhqlzTwt3rC1hf44Ko+mlfSmQTQVnHqZT97VL4qwlOE5pCUR0/qWV+mgRy0eZKJgNDKOf0cZni
qn3J8sRw5NV3e351eoQ+T3CaMCg28JWWVfHpxiexWYk044wNQkzNog7oNxYk2NkXJt5D0Iq7UAVf
j4wVgR/xTnGyRWeFvtAyFkYzVDNz9B/pfAO6NhLkwlC8pQhqlFwt/CrHtm4iYC/kUb4Snji7ZgAi
w13F5nAje8bm97fvq8219fFkPj1iJbr3rCoKKPs7+0Vd4Ord6RBk9Bnhnt+WL74q1ViCeowlZNkU
f1l8CLyMoe1x6dQlvtZ3YvsWVOdO4YMCGxJPLmuqDA2oe0qevznP6TH8fNMMoVIiNGjk8LD+OrmN
stIqhVXiGn+0lu2O3PFgi9HSUU7FXF+ig5+jyCJd2vn20fxmZPvTBj8DLG80PSP38BXyQKJ4PqwN
cEWqFGA5U27GBBdfa1W3pS3jY0v0bRXBN0iUF1WWX3ww2VEOR1Edk/k3F+WLapL14aLYn5cFttaY
fTFdFEdxpKtm2QIn7nb194uC6aP/l8uvq3QOdYOq5F8WOUw8Wu01UD+uuoV0Vc28G6xi4AVQbG2L
b9afX76hVMhUNoOKMXWdfr3ZFXmT1MoZrZeKMzVfCE4pAIBuFLgkesBsrvUUWPnKMtJVlGR7txB4
6d0NeJw1x7+rCxRV9oCET7LeJT9d1ikmATf1Tr3Z3Qxauu4GEJ3lWN9TfbyUWfsmT1RZO5Jm39yi
ryYbgzNAYA2cl5Lfr6dSSr6nJmYrzbyLvZsunv2oLhJQOpTdkGPP2ViXBxJcnxEafzM2TaTPd03Q
FmYjwh3jfzTr0+RAEyDRjJZKWF5hP3LzzH0ookpZBD2Q1tQtSbIxSx2KrKe58yZLcqcFVnZptOZF
tGW175RBAO6YIphK3C6SJXmIMsGht63cb4ndmXCVCplRmSFmiqTIs1HT2qeuSElTNfOV3KKAcj0f
SmUQDJs8s9OlG41npciTxeCWLnBT8EdxZEJ+GBT0Vwa9S35NBQzRr0ggw2nvhfZC2ChmfYuEnCpo
X/pG5dOoavqSVki0UkPE9bVeIQRTY9xOFkIHu4hvWpmwMphx0GY7C8VLI8P8L0S8jumUL1pf/1Ea
WOnH1BRH2+vPSQTrLiootfO5dIIQbGnvwg6hw4ajvIRjL7cyomeaZwTyiqPm+U+G6uHMGuk2AxzI
IUh0JVQuGkazSEY139VFOm9aFLtyDTFiUKd0j/5SIXoZ3Uye2bZSIRoZVXldKDmaJsOKzXvNjZ3S
rnD2ZuG1bAxPsYU6xc84oCrILmHbHMsEdd4ISaVvtfhaUvwW/6ysYecM0hidf51ij7Mbyss1oplI
kYl2yLxwZkQRBsbRrkHQDJjkaNsT+lo315UUkIegQ7u7sxNIj8UEm9GNqcnj4aCiqcVdj1plDp6/
WFWZ/Na2wVsSYsWOKhNvAI7gLCSAUJCWlUT9LhPiNUPt6Bn9qdcGaNxj8aoHckImsEyXzEJ9W5M7
jd6LpmcgecpEcD0Ln/jYGlF5avtrPmwzTSvWlUb/QRj5A83JhdVoB72Ib2218BxTkiW4Gfmt2cqP
UZ8ejDA96JKG7lLIqKIKtb/KLKkEIQSdXWcbBaixu6689rFIjINHoCcGsFs/bp9jG31rICqeWPp9
WW7dJFmICwsFcK0A9evdUDgADmGkdfeqb15bVnChCwikoEZJVccKdloacDxGBLAhs+4V3o+8D6k5
lOptaIuHJOkvvYUcUFTNIkOY38vNhSWoi4hspOxPb40yaAjdzSPOT74z8mBtlrwEbQivpB/Mez8z
jiGghnIIvblXGw951tKSzbqZFeUEN5s1hMuBjAZZw/Ea9LYCr7NHs2WywWpTLb1O01f2sAPWnZo0
EW38UYaM6E9h3hDCCGQYw3phawkZJaVNVE7SHf1WWwmd1yscTmmWEl2pdnu5dw9dbZ968u7miVmv
Wr10mM8Jo0j1YzWIpyj26BSHeDZ07c4esGpVWnvIJKKzYpSBZlkSJ5Ot/cHVwYeqMzFKR024gOWU
g+KGWGbdC9HB2H566jeEXUSesjDSdEk5E/kZgG70jteZAanciNZl3y6rUtn7Y/guCcTUBirPJOnq
eZxIF9XG9KuSLWSFGAfDii6zWVs0XuLuthxyD/IucizVsiDfYgRRp7A8KREvUo5KTJXELvLJiKyi
spvVEeIok9yhmErbXk5J5tGCdOV2+OAG+0Hp1VOiuVMOK2IM99jBmA/j5i5S1GYmEjxmcltuor7A
YDpeSr95LfX+RjaLp1BUCLc7zFZ4J7RgALwYdA4imhwLNdw/RoC9WBr3yVgi7KqjpezFTpOUhG8O
BE1b9q2ObzBxw0Np52C71ZWBRVxtIzrarOYIm0ZFOiorA7hfZLgPUkqNSrMeks70sVEG2WZMh3Gu
SP2Bt06Hy9CAcsxbOrcq079WdUCW1EibSWHJfJry6LdD/K4qAKWjtnmQakHjLFMNp4AFFqgI2G2c
2EAXzAIrUVsXl9JTEPKrNeE9rgQ5Px6wBnsipX1sQKQtvG4R5sVF90idLmv5BjzZMTHtpWb/X+rO
LDlu7trSU6kJwIHuoHnNTCD7ho2SpF4QJCWh73vMqZ5qCHdi9YG/61p/SiHa9XYjbIUcMokEEsA5
e++1vlXvPCy9o485wuwmQqoNDeEcyl50CzU8wRYwVFxhyAQhmmKSBAgfS90cR5G/sRgtplJ98kzz
UBXYHsSkgly3NnFdDgtzqF+CfgQ0h2S9Nd2kGb9JJhHlrAu6CeadBNFLWRnOOKEJZjgNnbAiNmqM
XKXCcOQ3aAxmr28bhtNuwqvapeCZCRPlSY7Gix4px7wOv7YyyCQlH+6rClaUCC2kqDBlBLxVAsCv
Pa7O2MuJG89b8pbk5A5X4xzzTMqUh7Eoioh1Fkg/Imx0S1lXXn3ubkIxg0ylnSHw5rYa2AiNh5NY
3O6YaGWFB6lXHkag9KvaBCQ0dvouG6hP6p43sebFGI4j86HU6EkLr4FrNIVPap15blTm08aqhnCd
qtVmtACq6Nn3ECJ/Ufk7ScmuSRLvtHbYtn5LBlzttnZ2tuqJC2MiX8z7Eg2C39b5xhzRHowVtsrG
yjFmNF+NLtX2VsC7VpN73ichSFqpIuQ6DMbiWA7oEjNZalZ2htpEMeovelNddDkYn3LLswl3p49i
6zz5atD5zp+3bPPm8m9bXWZNsiyTe8m7lt71Tf9rCrLCl1N0ZEz515nLNsRF2w9v/c+H+aX9MB9G
4SBMtyzb+hAA/NStMZM+qSbaieCLEVhPiqOpn07Qfqmqb45x0xEa9VYJo/kYtaO41NQQZsKDtAZL
sP9Mh6Z8dj43fYQwUeKB/gKarFW3Gk/MQZcs68v8AMaXYV348JlA7Nem6M3Z3bSKCl8ZeEF+fFHh
xtwHQI7nStBfRrvPKpLfnx1aDFWzLZkexU1F4ncykhq22Zyd4iIOEpve3/kzoN1VF5hBECuXlPuL
P98jH6PxX+5FTaExYssUi9ptW6SfEl41Brq7gha2FMEkhEjY1hAHgQkRHdIp9anHwUDeySeH/qV2
mK/uT4e+6ZKEpprKbMzh2y0hfFySFWSgHRB2NCc8dm60z3bEWn82gv3sqDcVS15PoR8PnLC+tnYE
JhFy4gareEn/byWt+y32S4jZm8/mRr995hkTGKZlCpobN1Va0yk5G2ZOVl/7m3hnO42juxVUy08u
6m8fkp+Oc/Nu0axYazOL46hrcvicbFWu8cGjisX6Tezayibg4s+H/FWs+vE9/uvUbm4hXWHnVZgc
0jpaXwDMgAuhVHAzF4XWBc3es7KeqU8Y8C3oMekWhTzWjWOw07bS5dM30i/l8M2nubmrorFuy0Dj
0zSr6tBsicc91kgXRkDQxHeCN1UceYPRnUA/5pWfzed+aeXMRzc/VNEWj/HtfC5UI77khiyukV7j
sk8Vt7DKTRfIr70fvkyDdffni//br/tfx7vVhmQAS5H4eywl2eMc8jVZ1z8fYH4cfnk//HSAm/tW
LaSwBpoKVQm0w1g+D+Wlzz9pMf5yDJoITJ2EsC1dV/Tb1uzYKLGIUmifTfw1NS5qvyeg/s+nMYvO
fz2Pn9bcm/OIQik3enaPSy8zN5LAXWJL+FLLEqaOGeY/0rJ3Rjtd1iXabj/CFjlhwrHCPQHBIbW1
QVUpTxfq6096KL//ZD9d4Zsn1mzz0oP28dd0CnNu9ALrgHdhQ7QQLv3q1G8xSn6qfv70uDePraZO
aieN3KpEnJ7DfXIRLr7sVUDTDaLDY7Ahce1zjYI6/9o/3VA3z2fYglhoI05XXzdInRfZt3naCIV9
1V0hly1jx0BlDYWtPPgvNdaTh/hc4/X/RLLwsbD96XPcrAPJqNK3EdzYwKqAMMPEccudefBP3rq6
QJVH1EVoBv2mVYZM5AsGfO6AHdgWaY3B+E79hluId0l7DqFz/Plm/bU7+fEWoTOCuAxnxYes56ed
W5NJPn1/rhHmwy2BEERocyNsvWoRnrpDpy/TjbaBE/GuM6JtriGUiB/KNWWA8Kr8qLeAZZf1Jx3T
X57Rm490sxWKlTBWtPkuHaw30zxqnUkn47OV5Pf3hi00xBwIsm67iWNWB30ac5B5N5mDVj0ZCPNN
ZZWf4J45uP4f5BZRX4X8DVIUxcahuJMJbPrz9f/dS1XBoTcPi0x6xDdPxsT6kU1VgGwH2UoJiQwU
zJ+P8Nvd3s+HuHkKEk/1hkbhTK0jDH5/Y6ANClyLp6CfEzn+HenIrxYLvsKfj3lzx+tmU0ZjywM/
X90RCO0mcj2YyPKz9wxLeEN02vGzzcFvt9Doi2cBmobE91Z0lcaR6tsl7gYyw5FKwtLcqNuRpn4B
u+OTi/rLsGI+wZ+OdXOPJrbm6ZXBseRduMFLDSJzdOfl/rPK6teZ2MeRKKkECltd3Orqir4IvHyW
ZEbb4DLrTSkzd8pyfvCI4Fh+cl6/vR/1fx1tXtt+eh1YiczqaH0IQKtwEcJ5QXAqLd8bVGUnSF9u
cfxUM/G7jYzCbMSWbctQf5E5iTaOmmFAtmw/WGvZ0R1tk7iSM68NUHOu05WoBSffx5/UIx9F6e1r
+efj3jwY0UTDXZ6PO+7Skw8/jhDi3vH3MRmZ2kmjF7Kuif/QroGDwQPC8Q6GkyN9rg393UVH/Mo7
wLRQW91Wz9FUj1Ek0aSEk78ulMV4nfX4NPRmQf7wNSZ5YfHZ4Pi3jyhqNuQCSHAYhN3sUpKmKJNQ
4+xn6XR9368j3gnTul3lgIk9mIv26tOn5vcn+q9j3uw/jLqqGwI/OdFg2WFNXSor2503IOFSt9bj
Kifa4LNd+u+qIV3gdJBNOiG/FLuDVKURHZp5E+Bvaq5r7/5/V0M666hqGRptkNs3eVGQJNDPwn+S
A1ngu622D4/g7an0NEIppNVny+SvqhzeDEKbF25ZZTt762PL2qLjXZgj0ON91xHW9h7up40JEBrR
p08jyvlnl+I/srj+e/7Vc/E9e2iq79+b42vxP8DESlXw05vyFxPr8b/+T/b6/jfr6sdP/GVdNf+h
a7aJ09TiMaLensXdf3lX+ReZ15ot5gd79q5yd/7Tuqpr/zAR6/BTCuu+hVX1v72r8z+xHdDsWZYg
m7wY/hPvqj0f/qd9MBZHXikaHglVU228Eh/Knp9e6mYgixFLOCRE9Y7uMqqY/Z1YQaykjTbbCY6j
uWrB7PsPFusZcRYrtMpr8zyN7hTVAAcX+6vfqUtQ/WttzbSRLJ5naMw7IL2Ed7j9M82THWjHXe9v
hLGT29UAq/10rR0ytzYp96TlKtnMlibuYqOmV4CcKbiSZgF+b0nyUnrsiGCaBa4jO+HB7VYEvgEu
6xf+V4GI567lI9zBGXIgYK+DrUHKRLiiL7sP7rR+CbWv3YcBWVfXdhEc5JN6l8C0lXfsBFx1B3+D
mLNiJV7IjSBOwSH26knfVLvEUd9m7267uQIgftAW2mI+goe37Ax2XTt4LlmTISKe++5FPaJqX5Du
zZ7mTDq3WFx3d9ervTiyNEExWoJy2NbOV32ZLwBWH6pDvhh3uGr57EyVF8/u46O/eAMrdmBW5aT3
AN0W8bUkttrMluS87OU14lS+ixBbADkc18DlmsGi5dd9DRePXKsF0B3Y7yZ5beY7Q52FsTStxVv1
oq3i+2ZFXPiBZes0kiYfflHU7D40QHFHUCxavyc+KFhod+X7tJa3xYZxSbTC6JhrrsJB+DnENuGF
6AIUF0wjzhNXNOwfiL9zRM6ZoZNYBLys40MG6RhBY7NsMAUGX/xkT+SmtVMfGAmsQ9t5MlRHueuk
fe0YL8Pm8VHaKHhX1vgz6ZWEu2gbrawVccjbYDus54Bd56oXLmkTT4mr0LMCsuMaRxA5DTRt0ih3
DOMIK4KSDWI7Xl1hWFNKzn8M9AtBTg8bSLGCP0g3fvqSeE6Nsy/E8KCXBK9s9Yf+y1yCf+1Y5cSK
/MWBmQm4C2ga5SYgGY0w0MaH7rEu5ZV5wBPYdU/Qg0Rysu9gjaFNJfz4yADqqD2A3Fq3UIgu0pv9
lk/ySmag0NHJX2r8Rd7FJ9q353l9i6Rj32MxqeJDDgRBuDMKwcL9t8AmSmKhUaBwIfyU+D1BciTS
ADiWjqoctXrbGiRbLtof0LBUsLEgqIVbPLavIAXFoTnX/I4c6ccOh2YebOBD7IILF/Yg8DX88O74
las3eqqLy+VAnkhRLuWHkq1ctGLy3kBcfCZWp3icU9QIUQIC/MP4CmufXrq99Qi/KYnb1naxK3FH
zVtByRHv82bQWilrmMUmqXdLL3f9O4qnplsYLHTtYnjmNivFInxSLqCkxctKgo/4IL9H7qIBvNqt
241OjjteJnhi4p0TsxezS6R1L+NGtRdLP94DeuDq6Fg9V8A+z94XySWpikdW1r6MT0G8okav3/hc
SEGAWz4LXhQmUirvLrr4++GbYTnld+kN6rAHuRkqJOX2sIE+6j+V/lIdH4FpKJvxmLn6EuPa6BA7
02yn1blwxf4NPdCR5yTcR98AyezoyBivGcVE/N3LuCQyw+mX5C2VFnCiARcfEdqFS6Iyoot6r11C
+4sWbTv1ZRq38DfutKP6Yh2KilCDfNG3i3d5q5DvdHampbm2nklsPKYknJJb8qZetto9viflFPzQ
TtalW2rO+KDtTuU22uSkfoAYvTfj7cyVv+oVJ0Roab0INjFY78h5fQ02EdXqVl48BJv8soscbfnk
EKy4OI0rR9ypgfOO35rgnPqbeuBvCxh1z9nrC3nDDtFj5K/gZqAqdINX0vjYfIL6IKCIyPINEZRO
fziprrI8ZYvqWtO6OU87TgFG3ezUOvCoOtaZvSP/FxBN7Ny7pbEyiYPj/2OvEwJHT7BeVnwg/vN0
ILGd9IkNcBJb2+rkPhyNF0KZgD79EGLBX5MfLyQSzp/i1FxHANr7ZF0skisWXl6EJD52i/pQHnq3
VbnJg2TR/YjUHSFBUEDo+SK6NhYlwRCcU7rlr1jY0H9qgoUJUqlYeOcEujpqiDVzYXz/M1xUECHm
Sslqsug9LIV81N99bA+FcDXHv4j1i3RUOAdbB2uJORooE5xpc03syupVe/1CrMzuYbn5IW3hqKp7
Y2+5X04k40Gx9MAXvaJj3GJz3ZlH5RRD4buEXKIWNn250tbzf2lK3ZnoDr+yovLxoQqqC/8xe41p
FoKhOvChrGcSfk49UQNz3jaDa8CJX0cYXd86fWViOp1lH2fPuUMgMqdXJTBUz6Td6QULm3hJ+Mgg
tDRgcJZbkE7XbeyV0mBqyXeGLf1VYv1H+8V/A4nyPwh2ggnjT/vEy+t//e/6e/2/Fq9RXv8MOvn4
uf+3W1RVEAzUlvSdVMuW+Y1/7Ra1GWZCnc90DM8YUBPaJv/cLQrtH2L+F34QpfpcKv73blHIbCQ1
ChtlNtEwlNT/k93ih+z9X1WxSYkEXISpDVZFxPHaraVWsSYol3HF/qPTBleRM2uhJPK9RJXulHZy
zBRCUrNRtxZTzM7NyFHY5Egztr0M6cpPv3dpCzO1q61DjflmUYaltjTkjnAl7mE/aQM39wuimU2J
zPLKjeK6OyeFt1aiDgReVXKj640A/Z9clFLdKgqxul2b77MAvVMrCKGKclZkRZHWUiR9N6Q6ZJqu
DEc/ySHamXguPPR50WARyquVNpQKeT8lXr42/TBeTY1aPRo8GxLok0UkEhMYMHnQfSh4bSLQsQsZ
0DHEqimZuk/arTcuyY+rK/iOyKKgTNR+2YrL+miVmlVZcwTbJQGz5mS5mOVspXJfAK9F1U4Ec+k0
loRHpYmeVcH6PtYNQUco/TZ1pL3aSnJEJHUdzGz45PMZc2Pu5tsXTJNUQ8zVgizf9ERGvczTqof/
0dtPoqwgP5K17FWKvm8H/KM+CVmWHULVi2bsXNlAbY4LfT0Z/kNrFQdKYEIb/M7bmVGd78WzFFZ3
he6rh8QCb+GD8ort8nkMfZif5vx9h629Lor4q1HUHUAI4/xxB6TddJhKsGptgxJqUosXOZBBqBd4
npoy3U3txfdD1y/mfKU+mFzJLMF4Q29vNAhraG67kxpp2gJ6iOt3RvIgjACkBSVGIcbmbtIRtMtF
+EPvGumUC5RQQaQdkdSo57TnlZ/AkfTJ2FA8FXrzxCZ7NOPJFXhMdx83SJZO3SfNN3Nuf9xcfIP+
AXYUoVOv3bb6Mt+UOzMuCbeK4lUhvIcithKsFsolH9Nh3wE7WgAqgQIkT67pBZLrlyMRdYgsRUq4
dQHOs47SdNkZUbgWepUtEQKbWy3KnmxzMlZ1TojQOG2DfBpOvWWj19Usv3Mz09QcrSaBopII6kQa
6ciSoq2Mqfnmm8q0ztsJPqnVM5sPQ+xTZrxOcdsGcpBdUIRsjRB8pR2S0c7ca9x6HiEgYxuTUJvk
NRD3FAF/33Y81GV+rHwVvVhFRgghzcdc1UMUR/6L3pbGmuCod9/O6nXhTT54c/4wkE+xjUe7k2Qa
aiBfoS+ILtNuVXVT1Yrv1mmqQOowvwSIQTeGDXnOm4EmreKTypTJ4SdfFF/IL9+UYRnIkO25W4dH
86ZN2mt6lyBGJScDmyR0Rn1p1nnkCkjxbaDhOLG1C9FNT9gLTvJIeaX1U7owI8bWqKudMQ0mJFVY
seV+HIHvval2CS3PKE7eQIpFoXaVk6OOQ5xW0KSXtGbP1xyRQQLZfErqdFvwdlqSHVptO01V3FjJ
iU+wZek5kcs9wwQNLitkFVOACLfCqF+Hsd3uvVh6tPQ64y/1zuirZFmW7E0lO6k2oUIkWjsRiTBl
sTvIverEZC6trPwxlNWNzhRjG1BYFeRoTIIuQRqzBR55MxOAaCioodM8PuVmDLdwaFeW3FabSTSb
Rke2XoDtReOibJVwgPyYGqGbZ8r7KFdMWszuLRdstCuPDY1soW/LvFOdEhpdFPq7JlpK+YoMSxHV
PgEx/p2XqwSwyuOeeTTgdzGsWtuqnbgWFahmstDtrlUcRTBPQQtnO6EP9JPcl2FT1421KqRaWtZq
DdyqjdKlmTTDZYqP3OSDK6BPWxLYn6nR7vNce/MD6TEO+BffkJ5M3SADNod4N45pguKO0Dtd1kvH
jjK2/aj1FsEQv4S1FuwF4et2rcdOLFFeVblCKe5zzEyt6p3w1Jd4NteWJDOXYKRn+iIPrucYIqJU
nj+mXcJ3jdOXSfVgTjfWd7kA/dlWJvlgXrlTy4mZXIc9rlOeFdOHRKmWVGXBqtdEiYa8lwFnVwSA
tmzfcYsmQ/9g1NIZpAxqdCt78A3fTdZ2lrUvVRgWEGulRZJElNhpsu+LluDu3CaEKCJjpaHUgg5q
E6/e+PtSlh7zRmgAjo3ETToDukDYyaeR99fS9+RtT9JAqYjR0WfCf5QENDIsIKN56H1L2uTQNYG8
tsp8EzfawWiakoTI+NmWFSJlJ3iFNsjSnHKTNirj/IdWsJWvbYpOYRE6T7y6lSRIWMFTNyOC6MBQ
230GtVWvzXPRPSpt0Lh14D1PRveue2oI6XMBw81YD4PwV0W3TRrFcAhC60oTXbNGs73ttWxlTfHe
s6mnR9IO0QAy+tOZvEojHZOizPbhjzRXim1n21ccRa6eWNBps+S91e2nePQc36aXILRdNr5GIex4
uFOPUl2dEm0M/tpc/w03+DMibu4d/m25AOUFuwcBsWGYBuOD+SX1U1svszqCf/IuWHoBrxObk6Gj
RqdA4UEOGrozouKV2+L/2tjwPgO9o/VGvIzPverWJE4N7VujitcpzLH/ENYU6kJamal6/GkLfPlr
AfvbB51HCT+va/MHBRQD18+2Qe/cbioGTcpZQol0QgJbmaUTq5n0SHcKf1FOj6XNSBXHFEGeUTYH
PPYE6XSfXKyPtfPmM2jmbJ7+GNrRqP/7xSoMPxzYafmkdkM6FpVFw0abdgUoVPJNbXubNfZjO5Xp
volhOlUjyRsIxo5SRsndIrOdUOgfSy9Udoxy7pKsqPc48lM76A4j2G6WqjWbyW4ft8QSKl6hukCi
rX2i0cG06+EUsVFdseGmtxMBwWVUSdC2r6PGTDoBL9TfhlWq3pupY8O6cnNdhis7tXO3lS0xpr6N
zRK3CKzD0DbfW9G37p+/prm6uPma2JXCVGCzzMscbMXfL5GsGL4qtT1QpqrcNkPc7QtPX+c29LFU
EcHJzO8gdn3Juipb7//aPZS8YFai8ONzZsHszkNJOIYnxF6CP0docyZIJIKT9bGpG41s2iiaf848
n0jMtCflKs7tdZ6h5SVfU9pl8x8ff2PKW6+FFx/lVMi7cf6ja3p5VwwTJUUnh9hXtDIDaX/uwkna
qQFyQt2szxo7SqLMQa0SthfrNvsHKMwJ9xhxO6EjMYLEKh1Cc/e7s1EOK6G1wcPUFMt2lKz1ny+p
Ysm/XFSF3T7bfUNAGqShf7NTqHrTykKp4mJMxlvaYMqZqtSdehh4Zp7daxnZnB3VSKNJbtN2CPyB
iK1KJX4q2whuXQAQv0yPZr+bJiMjNITtgzTEByUurLU1BHeDhwM36q6mbstLswhey4H21WQ9emJp
KvSj9ICeh5mOCl4VixBT836ybBouI4qfuk96R6yChHaEJRXmtor7czzpysJoxSssOzZdnW+RD6++
F6aC99ukMMq7aDf2drjQEr9yWZoJphPKojHsXS6BSjfWEU6ehR/HK6MuaWb3hB6EZOo2sk5uONEL
dUsjllDFq+4b54FGLRLqZ62IloVKT17K3RKcfhFn+t5sM3LkCJuGN2IufKl6D7pWW+sxLnTArkud
amphqEwjIuJjJr4BxzBZPnKQQ2xpVZi5GmR3sfOJ1kHHzTKJZJJrXmjdLsV7YsrEK9r1j9oAPR21
pDwZdX1IbbqYtcBmUylExXgJqeGNECDG9XqkqdgF61YOnofepoTIANcNAj41UndVBlgPc5LsDDJ1
Zs17rWoEXtg1mb9eRwb9bDkRpJamRXrKSbINDI+Wt5ggJsbPzWR9w6P1rgvSKYbS1Hc5OUwDHPBI
wgGkd/TvPCw3MshncgGqxKalinQ2zfMXPiQuJ12Fp/5ei2xjZEK+mGy3gtgXfAK+Pi8cQgImWP9N
M97R7q2J2LZrIRyIK4uuNu8kQySgRggmtFtytJIIXFkgbdW4Ni7EQo3a15bYtI2kD8dAI3Jc1Apr
aXPixXjP1/DGi5YwetvGEqZHF7OaxmVC/qwzZAbZQGGEx6tUloanAx1M8+JOJ1Asl5HoFwPXcUo9
lE6e/eqZuCh0sfYNG2KRXW+ziS8kx3JytEnWSyRcV2pa0IUdZbjzyrTBpnCeWrE1AfBRPufJYZiM
B9kqHvNEr57aanqKvWI5wW4jBMHyH8uo3uZJ1jph2tEclyrMXyrCzSS1mDzYeNQqJP1syoh4JQal
vU+jxCByImmW9kDehYYpZfCOaXIqJae3xffONqH+W8w/9M762tB/gFJdIqYGfo4lYYsJjaooaZiV
FFcMozxWSfTUNIPmCMGTmfF4LKdKMlfcvHuNJMxJjDUhsoHLogVurNX5ZT258FnfVSvVuBSTbN3r
nlEQd646PQbRe99STxOlHDj8b1rpJfuszkrHx9kHgqiqogZaD7VvMBpzIkOy1nzC8qyuxCMe9geR
kYegSP1CU5QL8dc4Y+w4oQPUlVAsexPoTGie+1mknejRY1ZoKJayoGG0QR+ap3CJw1csCmVVRwpJ
s3BXnJR8uj4tfmCBgH8+TSq3YlPcGYnpJLEotmVdki6rdo8FWyT48M/D2BOhItv72lLBGKnUpaW6
m0gLd4UECEe3wt3U1w9BxE44KfZSPxWuZvdvWWERI6fzmqymt26ySC5l/4oTLbkL0q/BOBD2UqF4
mlJtGfnmQh0SY1VkOlaUnKXEr1/LBJtXQa2d+v2zIo3lwarAEQZtvhpKZSHHGtm7PQWezhLEcKgp
HbKEMlyDeO9QVzLSK4thr6Yh0vpMzZaQjAZXirEy+lV+GtWaQKuB2MaeAjFQ26smY6Al/28aE+/Y
NuLojX7D3hvuOp0+fxmnWBw9I6SvrWuAq01aE1WUbUB9uyxcJZ6cZaxqyVJSS8gKFfGa+LuxVhKO
ktYYN5GUsqGwzpLZocqmYIfDPZId3eEJ41td0qe845XEUGWYXoEaEgiq8GN5QBlREanGd06sthJ7
TAir0JH9gIfGh7AHY3UIKasyySZtMY+JcMctyn61oSyy95ZcHIXdfh2snrOt7QdjIuci8O2rMgbw
+P3q8EhVNp5Yqcw6OHesQQu1VYUT5oIOyODfTU3PNR4oaExCHOxBOhoTrfhYlQ+CrpDP9XOUnIS3
OmJe1VnSbqjFYxpi00wGXvNi1IhnkRzLZMoQNcSuWeRRALYB0g9tdpUWcrALp/iH0ZvTsZSYzfld
nq77XW+X/r2l6ONGK5lqtfBoKanBBKSMvtMmZWZQ4zHqGMBZXbrGcrr3a/mZxX4l6khfSsrwoJTG
Q6co5kqeCuonCX+FaAc6IH05BwBTEQQNVXzxEKudTt3AuhoZfrohIfAqYwHzyERWlScxeTT8Syrt
qnttOoaZC7ui8UOyGFO7XGF7qJxkP3Y8FEQkMXSbsKcP2kqF73gNEFmtkN+ljPCjtDUe4TXSE8MZ
SPyIq3lZvsoTQcZCTNOsz8ZoOYXli5Ly8rV79Q6j6pcekyKLFe/DbRCMB7PguckrAlR6H6drXzH9
w4AdMdw1I3OPD5dhmD6Z26lLdmYgnQ3JrNndTvWuqwxrU8L9Hy1zJGyL5DBTKu7MYPimhBym7L1t
MHQY1zOdDO6ZJFwTxp0FxddUxpJtaPWll5Jo3VrqS0UrxY8TUp70kfE//bnYB+0fTAoovco6grco
N00+p+fI3rP9PnTWd14ApAR343fT+oEi2dq0No3exq5I145t0udRA6sxCp5gInjBS9/NZM6nDN0h
iNRVP/bVeuiqykk08nybynjzuiFccgNYqwbX+sKbtIwRHNkOvgcMNmzfO69sjpYhQx6uLraRJ45c
AnYu0mxLS1c7YN8g4Y1BXq58z71OdiSjSTdS0HQrlKvcc6HPTTDqDm/cPbkcdC/Bm+w6j9mmUlXn
IBd7k7DOke0SRbYi3VnVeCgH3ekk9BqUF3ApvehqyVdsctpRrnjXaVUCBY8g7GgqlX1OR3pvzM7n
YDiMYexWWdNstHrAu5cDIHcnuX8YaO+xZISTW+QhXXle0FlDy9TyIVGa8rTI6KLDcC8OqY5kAfd6
suwsraBpKvdfpDrrNuVIfq7RjR5RnA9lhb6YgnU7sTl3W9AlLMmdiRV3OCp1eoxoAtwFWvnUSpF9
JlzIamtC6dI3Jag36lTXZHQTz9ApKXFK+aXVSgZ2UQHkcM6S7PWlbRCyU5XyNRhddqa2D723Jm5s
2Wc4x1JMvgFaHUJzsMYrWE5Vn9mChd8YQMoEpkdFi0byA505/6rRHkKhYUxAq3NmjFG107U173WZ
n5ieplxaFMZEZl1B0pEZUDbm1jzcJ180IDDUTSzSS7Rp35Y8OcCAVnldh8uo8i9B3xe7LjQ2UTKK
FRzlDiqBfRVVsFHCyTvwuon3Q4k5av5fsml5h0ECQB1jtXSmAbN0rQ/hKpMKdenK3ozjGVKu6cgc
Rgz9PUvJm2Jg8M39CehzUoSbvJjT0Yrq60A82D7Hzb/t63rcaYxG2LwXh6iuuSaSj3aGIMGxVDxc
srbyiC9V2mDPnWgDr2LZx91gRD6dKFMn6skpTBOxurCfgyYRx7h0B5Ha5DwkbiMNXzucjY+G79/F
w51vag9KLW1pOIUAkvGYB2UtLpggXY3tRkyY0bKT0mGtNhYaD11/MeJxa+paQYRTTZCXoj/KcfaN
wOiJl1/yqhlBs4FFREsOb17EkpITGdGa2nDfZkPo4hgWdxkQA0yqRP/0XrZm2EBhMwCaAbvabBF9
Ygh9UCi8woByH+d9WVjjEgSGtrUBXjuB6TtdhqqmFTT7QtLOt94c9BypfX3OB7qcrKPfdbzKlmQc
fZkdFMDP+pj6SKga8STbzKZD2borfCO7WCZkSDUhEXz+CGIU1yYLjK1Om4qZjLVKCkdX+uAcQ6hZ
DFqY75tR3zQ2ffBWJxhTaa8+uTdjk+MZGXV3UJQfkp1/sTOBZTYjlNQANH0QcR1D9FFRK5gB/PYa
OnXo6YYringxKDMSo7bJOBJatEKBa5ylgCbyGM6TnfpeLwz1lPXevaF36UYNiOz76xfa0zBnnpkt
IyF6BJkJaLct7Q1ttmpvdLK6LrXyrrFUyMdG9RhPnbxI/dKE6s17E8SLtP6YG4ztsUiS5BQV6aoO
gm7rJyNK7UTStmOUP3mJDINHbt9DOXgVyfeyHr9mXg1R0o43ceX5QB9smdAdXrw+a/uo+OeaG+0w
yjFS/hyPdpZKxv7jj1glHXQkCsUdGSMeRSN9SQpw8ti+H8tgJIndzFBiUF0TIyLHbmll4wmOAq3I
ml7qMGCqF76S3Qdt8eSNabZXBmabnDYGVGl8E3mf7WoRKRc5kBzWI+Q4RUmhaBvtxWtq2rGep6y9
TK9Ordzp6z4YIzQjvGtMtlpr+pVMxzQ53tRJjLZiaLZs48pHvOVLtuJn3abklhO+3SrTiOkt3Fwa
aT3reeOEAaWbIqXKPsjZXfpoG6yUiZlq3Gdx8BgLmaDukEWqEvT7RwZgLSb/Htd2Mkn1mjflD3ka
D42qkDKqNsO5N9mBonWrVVb5mrR0aSL3s47zQxMb7WPlo6436nAvlUW7r2nr+XkVrpQwCDdQJap9
5UPD0BrEfpkvxesy1ZVr7lF9Tlo+7OIoIuIsrNuTmlRXW+uTS4IT6ko089Rp6dN8Ev+XujNbjhvJ
0vQLNcoAONZbxr4yuIrSDUxSZmKHOxw7nr4/BMuqMrNmMrvN5mZuYCQlUREIh/s5//mXyjbGW2+Z
67bX/uvcz+lhUuNzvcwHClfho+rOHMu+i+uGF9hnnbTnugc8QQEQP8ygeA9llnSbJmbTQv/8qyne
h8QfzzGaLIcw2hmfgzvGbjct4wE5kMzrWQpFBN/ObUlQdHvNHETqeZoA47dkHgrDj3bzVNG/FB1K
npJ0bCsqdgj4/fVsRQSVOQPgwmLvZvgbP1DBOu08c0OWqx66Z54zksVkQspSPKlwk7c0/0NlXRpA
03U+1zz44qJFMB7lzIJRpnfWcjjS7FUX2lmVOmyroZ1vVFuNr1OT/KrhI5+dovFXRhnwAAm8TlQV
DofOry++a4S3yiF4MgxIms6oUNpwMi8ZJH9OxKDbtn6NT3do0093PWVu21IlDgYZtSFEsqhgOAew
PLVZiZWFUzxGbF6AVdGWPsg5lhJgqHf6YdvIqdnOTB5Ej5Fneo0z4n+SpFh5Lb53Q5T8ltiJt+8j
+2oVIVt4HFmr2Mcl2K1qmjTdj+u+dNQZC2ESY6fsMKdKvAlyVMVU1+Th8vtlEZofmPmzX1kd/Vcq
n0MfKpsvbGA02yq3RuLvHSeFQq/L+GXK2PyWRGqkk9P3lhi8pIxZ1Z5ZXkUCFpS3SfUOropcNQs+
NKOqg0rq7kB6BHylDB5g7UCzMudsq9p5/FLohpj6wUvhtKlyT1ZBfgt7uGhDj24gltO3RgWXNJ/G
V9HTi7ids6nrLDioyG7OjW1jSJQfHW0br2YtaNsm8ysZmmKTagzvKyZwvTLpvOOBrLj6nQmWtRm4
vWzm/g+04cfak+kuUuB6pU/xAaks3YV9+xX11rBSgidcmSW/BX+Khykcmm3PJr/SiWSWPVVvvpO1
B7wCAB5jpnGmjW8Q86hzJHt5ms03Ba8qdoeJZs76Usbmc84bCBNLAArGHRG+/gEbIWysxpBEVb+Q
awSWW0NW6lCOGjZCKTdzzuRQA6mnIGMbqOnJch7rcNxVY+Kt2qQ+mm13vK/4NowKBjcTOhbbXYYC
/RcnqvpzXpdIwt0eyNQIML/wmbDq0s+2egTnSglyx+Oe9q4f3A3Bz7vWJSl0gA+yHUyptlghOswV
6v7aFvXjQKLGqXbqn4H10CR5SOw4p6CJXcv+/hCOk0fkvLaXfD1e1jhvYWAQFZX7H8PyPjyzMg8z
UfT6ufH4nq2tv1m+/NFN4VusGHoOCaRdfsM5sbBf9JkUZGM97E3klUbFoIqOcSZq5JwMa6jemO50
wnwYO/mzxzWBCOM0OVno+/Ih3ckFtwkyd+2UxlnhwnHsXWyo2GmKB7drn2w5sH1P3DbDrQIemTbe
SMZnXj8zLydfKyjyfOOKuLvGbZR+jhtR8/Be9ZJ/p+RJLGl/JLBM26gcjxX+qKRKN2rvNKCyQNTF
riyXO0Yuoy2gE0S95q9GQb0G83G2eGbtLYAigMeu3U3eb0SGOAe3wjYrshN9dnw+HVV9qM60Hpsw
eeqlk2wnrzkYUs94GxnozjqwknqEjl66F8NSsOGE9RUkLuJoh9CxqpWZk2mcEPU75ES9qq5eeTil
4BliQD34qDyhH1s/rjeiIsYYSWIlo6s38QS1stlUgE6nYS+scloPiIsepmV+OgzfjGWha6O6poSR
bGexeO344S0W9rgeBQPX1A3HZ2rLfFuR3nEu4wsnMv3tbDPkqGwYxeZMjCXBz1lX9Huz7lFEYQRU
aufJEPmZab/eB6JLd91odRuiVuadYzK0JHYm0eFzZvICUjGT9yKtY17nSNR0H696O82OQZde2sGx
d34ifgFi8A9R2x4nTR88p2RM54W3YuwbAAQBLgjjAvAkeVZd7L0T41u9zLRHp3pPE5LqrFpTPI1R
vu1U4a7b3I3Wc1NVW7nMRFszPHaDDlleCdh9SIeUlNMvnYSIVRJomzvEotLAE/gcsXlERQsfSIU/
nbabT0Jd2kDh4NkbP9uK1IWhfZtk7D17ZvQGRam+hplpoGDGinLKHJojDXHGrok4pMlaTQVxsqmb
VU+4iWFQFMDW0Wy4BLRt+2S04aIkb02qKiAsqBHdZH04OTGTQZ0TOSOCk5JQtxPSoik3vHgCFAaK
2bjjV9FMxNHz/zS5C+Znyp00g1upqLGGQQv2QGfYEtOSX+6X2DTLNdgi9kd9xsLJSCb3lpA8SeTi
AcjtlEX5oxXO3Vbb8IaGKfqwhrxbeUHQALu5P2fgiwc5EAjU2RQRTDUJFS/cfWgYJOD11IdwHShm
giVH0f7mdMNx6pr5YiTiJY08ez+l7MMp75Q0u4p+dV65QjSbEP04ODD9P149Kx4MqDe2nLbm6F84
IV9y9gnWTBccrEFMV9esv2O2NK3nzgrAKrCXisZhBUFxH5m0o66y24d2SspT1PvjzsXh0489/oc5
dVYFkTSbajZLXPVIpY70/BHl9pOO/IuqSn1Cjd7e/Ej/6ugm+apNCBZC6BAvpvanG4uJPjf7YWN8
lcGX2CRzG15zaBIFXhehrr/mRvFOTxo8RHno0JOtQqusjioIT2nu6XWIj/vD6EEUqXGq2g7E3KxB
upsPIdjbHWF8wdzodSpQKVjuOJ2tHkCk4n+DRWe9vgwqVsQiNgehcYPLRqNaV/NSEKf9UYOeXvBe
YBxb7EvZByvde81ujH6LdFa+zfb8SyFTB7QbmCIIGEPHwXZukOgHtrO3cjzq2EpaKDSwNSFiD0l/
xAKhP/bdNPKZhnDIw1+mMIDoQSW0bvFGu8SOrfaDVb/WM5nzmI+ydtzhiyVLf1s64wE7smTdp2Wz
xnP4ZYKKeCGnrF/JUbsvjmtAvYaVuK5rtqvce5mT9KPF1W0bB7CaU+77+sQtq9b0I93WptKNgkM+
JaTt5pyBemz2WpjjcUyaN11F/S6RwXyaESx41AteQJJojT3YaZASf+CIZ81maLuMyzY1MV8PCvLk
rW6DiV5z/NK59mPRT+9xM26sgNI3ad/xKry2sws86I8bf8if0xS7Qu0U1WoGjnsI9nhzEeQbJtOq
H75XilKhtjhHvGEJX6ieFUjWuh8IlmxTLBCcMQSGz6tvbWoxZWto2hwBHOOP0UYG9U+AP4Kl3cdI
Uc34/gl3tR8Vi2O1vJiM4i5c/DQdUfIqFWpJEb4sdmW69UjaxfpwJJQ06MR4qbvqC165j+PsIDhp
3ZEgtlDt7W4msyCNpodamm+Tk+oXW3TXDs6hu1S5zaWTnVrlntIQRP18Hxl5vHHYHaFWQZzKuvq3
ou6LbZmMxlZH3aEbkzM9XHSNdWug2ojZfOL8aLXzT1UOrJz2Ln+Mr30K3JOY1k3HzTf8pdqL8k5m
7n9vU/ejSg71kAe7ZIRM0Nb9dKk985rrjsGF7c+HZsKKkGlDVso3p6ehqqv+KRzi+IC74pUcx7VN
zbFNKwGNKMH1QE3r1l7ak/5dc086l5JvgJSjR/+l1NGH12DY1CQhc/Uh/Wm08YsPOERAVlBt23Sm
zJ5v0sRTzO4ELHopqLGAjcYmK+DJcy6DICfbppFyTd0bPMQD+6LEAOMJ/HalA3Ezas4CqklI7UDn
zRyoFdZwwYoZLTUITe9kg8TwBiM0NJ0RvOIlWfvdKpXxKYH19l98IQe6GKRWZfUVkuDNaYiAjj1G
mNLaDe6I7sLZh821KdNL87wLBG5/YsIkcDwmcRI9FMfxjLk9MfS01HM/fbdz60sqUVMUyVoF3bkt
7YM5/+Yk6ESN7JXIvtc6RvHxX6YDQorHIq117DPIAzNWynsJhTwORfaaMSi0C/faRXP1yTX8f02h
/5+pMv+/ItpDZyJ+9f+SKnqV8EPj73+k2PMvPin2wvqH6QVEGIQMWPCb8qAxf1LsHZSVLkwIc3F9
v4dW/Yti71v/QI5JDhH0Z9gp8OD/TbH3/4G+c+HG+P8Ua/5vKPZ/4iJ5+KAGAkUmmgCiPez7q/s9
ccu1rSoHKJs55Dv0I1XrH+8X919f3b91qoG03RaOwDYaMQvuKWNF7eC4GQuqUovyyAzH6DUyi1dP
kUmFOSis9cbDhjIzCjLE4fTNZvXYWIqSvg2ANZeLni/pQE0gsgHSZQJB9rkvC6b2OLttPn+IH63a
93UfbsfG8bd66taus3R1EZOWxnLeqvhYivCLnZj2W1JY4jrX/hesXv/WFfpPLDduFj7lISoJhLJQ
Y/+Dals7KjTzDqeFlLkwm5ajz+joh1NDjnWZqfeeyvEXaoWjb2TlOg+nGRrHYAIixyOmHjDertwc
ICOwuodSDE/aUwpJfXjxe4c0Azf9JqYlNTiQuX/OQO29LnpW/UjZMKQD7k1NtosaGxGpJRlGFM64
quKEjNCqb/ajRHATNPgoPkwWzRRBICak2ARUo3CnXQbJ7Ha/DAqCRxTbKzjCzVoNk34SGoOMsqiD
XSHmV+gtwCzL/WyG8ZWzptwGgtBFJiiIEkU+Pmh4opBz4ubRBEChaoNI5OdOdvC9jvltNy7k+kHu
QpFGx9SJXud5AGIy8v5V9xwWyo7z/dD6zSPs5WpFviHbXjWMTJmXlzm2WYDoYxK7dPnWGWP3LP0J
o0/ttb9UBGrSrdCU2b1nv2GAAV3CEo++UXmHpMDVUNvgdZM/fkDJbg8uY6kWMUnPokTshwGizewt
wDc5L25B7JgQ7hjsw5tqnntBEzNGtfpq+R3s9KprgUUtdVMWo8ykd/FBrd5pfvVTFyFXdSm8v46O
z5uzvF4cesRLYQSV/6FhMe+sKPmR+sWXbp7aY7xQ1AmB/t1m83+gNDqLv8e/6YSsSlakCySIyZqg
bV/kOL9/hFOGD049lO1a5LNxiZNifCJm881VavoIXLhcaKuzhLZcweTCg2/fwTd68qri+XP52eUJ
CGur6ahelGGnp1LQ4da2/gpG5188R/qXsFcklAq97qJQPxWp81oFQ7eP82rXG50+N1mbHkWdbwjh
y/efH9VgSCBSZjAvNoRHhto5GdrTeHMXw4UWtkkXb/xWzV9CHV3qInmJlE5exogxLowo19kPCiMx
wym7v+HMo2z60y3Dg4Hd1cTDe9l+/bu/9+/oqn4n8OGVyl6XxMF6c6HF2t7BZGJwhgJIA40/jRBU
HmdgRR9wFLJDzDOQpM05AY8/jN78aC7wtzd54iGoa+L9lqV4/3Zm2kK4+lQSIc8yaWqAKJA4pHyO
e7tvmqFXXelrYyTeHoYTiUe5L+WHnTfOcSGE4HdqgeGwiBzdzregIRtyqMAD7/86MNOQeUKRvYsO
mrZTOQ951PB3mUmd8tbE/bVHB5OWaIsCMwRzaMx92ztssGWZMPe1soYoMOuYpZJ0shRpVYoFKB5D
UEFDJOBdLZKXNCinlZvn0dpyIvGQZHP5UxvdLupV96UQ39lDyksAI+0szXFce9mPdErktcpAG/Cl
qFfust114fw86hjf5NI5D8o1XxY8KbCY3i56ivvF6OLj51aP/KDyureBvf/zeS0q2W7vC/C+FCFM
OSeoG1M4qq9URqvPMyRO4k2cKMjPGQnRy+fg+EhNAqvqV3QPjyDX+hpGaA5MOf9WzeTBApthu7h8
zllnr0SvIS0sqy+uq0tQICtRfVehL5Pzruiesbzw97PKho1ujHndZiHtum0bt1om5jYbavvcjb6N
YWsAJYWK9e8W7J/8NdB23B1DTFL0HEFOkfknyjCZF+HYT4mLXqByL1j9Qeduk+aUlZ78UgThMYHE
hr+K+vr5QSdeYW4je2a+lAKYObljne6XuUlsAnxRuWtzmvbhpN9h8Wdnco6zM3Ql520UwOy/jilM
aFh4Vf1g24zWM2YqlyiIFuC0cJifEAFyCnsD2H1ETdUiD4pOjCCCXbMcDf1PVTTWuTc8cfAT/WTB
Y7gxxKk33B20vBwCh/u3kon2IU5QkMexRD1OA3D4PCtS/OmP9wUSmdg2RV5Zf/XLGTSygKuPyELv
VaQ5NXupGVlwFEmJjbolZlSx8AjXnT8Em/uQKgWlCZTcYOXNIaBB1WhS+Oxl2Np7FyIWk0mZiAdb
iWx7l2Aw0Vh3rWOem+WCw/pC1C/M3Uh5gRIlfie3wt+hN/N3MtXJuyTgJKZEgVGHKbwv87UMgmMP
ImoZMzxP1VXOypnQVsQTSpowc68JryoWndhjj56/wop5jHNYwZBIxltzf1qZrcQnS0+UVeyZdZk9
87whYlSkxkRWfe00KewiLTf9NLqHyDFf/vpkoRj98z5JCUouOSZWmIB4jrf8+e/2ySDxxsoNe3+d
pXTewhD+Ja0Nc+OPiwmT59YXSLddMLBUIB1/9Sp8D8q8AQFFS9OkaX9Wth1d+wCb5XJgtlvroEMH
JVvvYWiGYG2MrXvoVQ2FOsUH3A6jXz9LocyozBfLYSSP3sB6iWXq79TE3ZpN+WjaMryVTonZdmXf
hmRcGwPtV639byNF6UGmRAZMSVw/VFbT4IidA4yNHcVG68O+FTC37tu1FScn05ghsS57+fKdA/3+
ZpOMmPT5zTVUc6Jge/536QRE/EtW9XILtgA+YzE3uW9GTHFuLMngAhPC23XLsh8F4pn727/fkfsl
CfrHMmW7Croa3gWI7rfO+2BUrk6WV3ckN3OHreUC7hYfBx2cBlF/1JwMT54qNCGDC6gXN+3LnH+D
GYezQcR0ZLkAT8HRzkp31y8KzghiB7Kn9LEIpyesX+zTGHSugWwLGWqPefFOFTK6NZXzo1Mq2/ZZ
az4gMgofnNLEK6RyWXWufAmDQr2IhVisYaqd7j+zmgI/i7vSY/nTLi4xKcCRfmXI7L3qan2dqyzE
fEVl2HUHBQdZWkPlMyyDCZFeuM8cjGaOUX4t+MdrK7E6DNcVG0mgN3au68c5r6obJLsji+t6P/f6
Ou0ehQzJ6Z77Vx99Ro46jz49EqsYSubtXl2ItjT7BzPjhK79Ml0ESOkN/XC1hzr7OChbr2CaPOll
OSRD3j9WYTje0tIbNmpihB34BirLRCS3ME3+eck5LOt6Ts+EAmHzmuXjPh/L5qkGTwTosR/u6yeJ
cloTN5D7++Kag+S7NjDdyMrwmTMXa5VWnrUZUFWDZ22RdMJOJRLkZIzQAAFVUA/KoCR04v1+RLfQ
9VewxNXmjgjftQz9gg3fv7r/DN2qsU1S68vnHzbiOGowOdOOEAvZ8EGmrO0OxoRILJ0t57lwfw51
Ur1C0CmOUOd/FkkY7ecwg8zPU6u8H0G0kJl0Gj8mnmzEemiy/ujGi06gGbI1CQfllm2s5bPs+i2z
AbmOB6TMKsrlTjte8jKJLwonj6F+l3PvX+4fHZnsL1kGAy7J6ZCQ0BXQ+q3I/cVXrX8whfcDMtR4
SYMk2LqIto+ly2Hwub2HRfJdKTzRMsC5W1dpqkZz+LWbEVzZnPrQ5KvXpjA3QaLEU1rIG8z56cOP
6n5bwopaozzqr7rKh2sUT8fQG5yj57n8aPk5s2R3S5GfnVpvwLRlrqz1hOwRMrl9wwquPPgQ/VHA
Ng3yYr98HWo1HUztAvQYQ4WedWlcGwXIWLmNfpr6Lt5CBsOpAir7qwqLdRHBIOhaEFMD+/2nxA67
te/3T/1SSgu/LxeWOfyj3MyOuRVkREwYzfP9qypI7KNd8ShDTLa9HQh4vzID3H5hFhj2TmsKl9mc
xw07oo/tT1nEb0FsPCn5Uyxnfgxz/vNiK3s+dgiz5qX8u79WTnzLnoZlD9BPUVKn8Lqabe7lj6Oj
yl+WLyRV0T5Bhkwjq9uEkinqNqNcWAlt155MVz5x3kZPDILSnVUNYjVgJP+kw8p4alXfUC2sNZLN
c5QO8ykomKDHRi9xkRvVamKCyq7JvDI3PFB73zzHRsNS9Zxsz+zx2YAefp59YlXzAN4KWgkseFBw
HJaXFpXw6vJGw0361yVxOSg9Q+nt/Wd9bu2SUp7FKCD8EYGz4ZSfPooYW9slCeFRL8xY2wOtq311
nTzMeDvILpfq6yDARPoCJhqCjfrIAMHaAdFFNzf4kaVfY3yNV7KeYT/dv/Ksh3TKy1cHjuxmqrN2
G+q2ObTVjNRiqU3ul86nC7Plg100FaP4RVDMkIXpx9Ibq4VtdC8+3LkQQPfCu7kud0nI5CVMZr2b
Ee6tqp4hN9IM2KQhn0rh+fnNZ+qK+VHpXB1ZHB2svrdkixLxzoZLwUUmkumpp2xASgqZGxEw7llk
b6xLrcgDmiMOuTA63b+SU2SuCteZrfUwDJzaNNXXMqVKYX+CBY8DUAPX5cpMdGZyithY9vR1meFv
fdeHLkR2EfKAZrTYSVGczKqC6DqF/lstuviMFjJdxYPXb5pOhVuptTroBnlUkrrDtiKMc31f/YAj
L60/EDcCW1kcoUzs2pnR5ij4dUGsU+b/uj86cniFIRI82hVyt8/7GHboS6HsWrtKwWYuu8CieZeI
S4cALaWpnqCi6rNbuxc/il+dZfneLyVrdoqb/mwvP+p7mitboEjX4bBJsmF4/uxJXGD1/WRn/sVe
DmrQ8hhS5NitfG989GunS1ZoCrBXsqxr1ckf9OaD++CZymPIvMAcTE9zpARLwal931tHbdBHzGSY
hLZL42fFASHgCkRCuQVaHgn4YcDZZicNTi6DGugR9W/Jd8eqjb1zx4u62MJ2RToMnJT1MuSLg0or
JHB4zxYT18c0SKt1VlXyIifGsTIP9R4Lrh7ieUj3TrTJwiKDirNQyYcfxiziy/2C/8crLH8HPgo5
w3jXy6tjMXGg2nTPXf4tDdP4a9oOuHZljLjwPYRCSpLuk0j1h2G17bNXJowz57jkLEvN9d+UqH/U
cy6QnLAdGwGVF4CvgmT+sULNa8N1I6cxmTerGmUPp0iL/O2hMQ+xn6hHmE/VtqmEehxcBg9Zpt+G
zIRImpVDwisKaVRyCq8xVMjEEf9A+HJNzjTDeEjj/jgsm7Ry4eXCM8q2YR+ozQLN7k3DGz5S39y7
lTFvMgTou6Zwqff91GHP4mIpGs24R/fKXK/G3BsO3tKcziMjhMpyXrQKxw8ZeUeCmqCELkjSP7u3
FqbL5BVQmEwCxAzH3FTk6Vh5wl9bPtKaQKS/UaWKP2MiIZhqCHfK9cGkPRI6/ngnO4aCFNgOLzkT
ztl0cSSZkt/M1Om2SvkBQ+UsPkkeTIbDSDBChnqPYpyWgLHc2MU9I6guGKcPL6EjgQIKp335FnPB
bcJHt0EBH53oMy6JQyxoXsvrfW/RqImC2HRPgRrcUywT+TpnEN1dUZznKgxWPkfkKcmnra3r9pZk
Hj2S17TPRWzma9En9d/cCA+o/s94GrwqlKc2oRQ2Fu1/vBGiKt1SjHP/z9o0gYzEOBCh0qSd/vl+
MUYLuVfcMTdfftZlzXyr7PdhPtyRFMuJ0xc1QIARUXvpiM96qBghtY2ZXO+XIdTOrkuY+jNYrs9y
NCFwl364GWLHu3xe6Lvg6s9MWOmJnz63DtVH8+fBQWBNudJ53W2tBp5gw0Dt5OVYT+WpaB9kzRyu
MCf9LTfri0zHUyWd5qrHSjEBvkKTL9+9+VZOFW1Ltbw/E3ntXA/OI3Ud/jbLrjDKATs8WPFrQ8M6
6dKxvDW06sScabW/b7upS/nJ7nCecoSKrcxB97pmb7Xy8NfPuWUvy+/3KKdrWZ4LvgkSglu+5y3L
93etKHxgyuG+SzZlozHJ7UZWwBgyXvDsW9epX2unKp+bCDZcKdyFyN0zGXWgDTSWmR8Cv4dAENNE
Bsq7MGAuET42CENHmQZkkXE5mVbqf37plLO5+exM3Mx9HxOIfLZL+VD7vfgCZWlvK/nVRJh1bce4
vkURqh5Z29O30n6aJ3SGeWZJiAT0KTYGHTvoS2pRv+O/6jaAJ/fepqvtdTZP5Qr3EOOhmsd6q2rZ
PuOwLA6z72IC78mfUgvn4OjAehwBW0PE3Mjd4BNEhir26VhBecoUZolu91tOeOZ6zOuAHQVP6N2Q
EsXoue2tYAk+DcMpaNzolLXF870GbOCfXXMpjz4MhlXMOXXNBuC/+3bfT120DefGISvPKt4+j4Ap
uSQ1QkfHEThZL/VLas5Q7+hJPmEO7HYm8txAz0VwHXrS1jK3jbb3tXK/4BqFsbCZPcdebm+Hwu+O
makX1TC+kEWG1RMz7ulbN/HusWYqHswuSV/iZl8tdzeht3YH29qXiCoe8sytjnERAsvP9eN9M+2r
DXpq9VXaafVOClf8HOVvmmLDaE5R4xeP9Qi7oVEEd/31+vwPpISd07R8ADqQeM8Uf3ZhCXprDIuq
Xvg97U9WZ/TigCUcItenUAMzeYlb0b6U/nocTE+vhp78vCqNMJHgtx2dKQp2TmDieY8i48nXln6C
4qc3o40OWpbls17scjxXems3neGwBMiwotTXT45CZ3e/5QW5aWtQaYQ5bvOFcEXSPygdgzop9yH9
7iofR0pmowqOrqqqvaSGWwWFMx/JbvOwb3Q2qicepFGADSNDmtCowObcDFuHmmEOPOZoBrEXv+Q6
/Tvn7UV7/vvHe7l/NmpnHnHT9nAX++PjbddGYpSeDxXIEuV6jigxpspdROYoSMrw519/XP8xALj/
dwzyiEV2TcavfwK2vHmwK0nW4CoaIRptukL+TGHS0lCQFRkJZ34cpsdqMrxXP0yf5tyLYebqYgfO
Z2wRqdYRFXuT8jT1mTrnsvyVFGiS1ZiKXPwmeEUTOn1+Z8fdAUUt3GU0yrd5aXk0gOqmWAgFf/2u
7ifTH26iu8QmmNiQeJiJQyb+4030VAk7XCk0SjDeXlQZISeDl/DYzZlxynzrh1FMxtaOiEQcumBr
zHI+OemU7sfe/9CiVSd/8uXJVi1DLzHa+7qpwqtPaBh9cXML6XQZm02n+3zCjVsMBAOMC4LyUdUC
cIrAxZOMkvRIYJWxb0ejvOTIALfJkOpzXOe3ZBpahqdu+bNl6DvIyPgmRfLT0XG8N8O8PskAto3l
F7+RqyiPhQ/sLqz0mo+D/UoGKUagQbEX8GqfvCh/KcayQ+DcJofZ9YaLDQpayd75PgzVt2qY2ke/
VFAsCCsEDkk9d1VNXXbqMTdaBbKt6bvx/XBADE9IfH9MVHirPsuNzWKvDIARxVcFR/V6/8qeUtxQ
XYIYOtVjUlJHt8khcHDuw36d9RO6ZvAWUdZ/B8L+R12GVQkfpYkhu/BMuAR//FAFVjNTNkvum734
TdwB1Mkp0nU2IMbzlYn6uiYpa26hIllOt6mTpj+5RuvCzpvAqK30NojEfamKdl77RQ+C0ELizArN
0M/tjHdiKMWqFQysnCQw3sFzvwbBxNxk+cMmPnaJkb1n5I+ujGSO9omBq3dO2BAbRC6vYoS5Z34U
5a/3aUzXAqLJpjM3lt0jsg498jyclISVqltU88m0CzJDQfwS3UPm04U64eh/uGhGmHrzV4X/SLuZ
opm+SlG6KyAs8a3q6106Zt2v0p9f1dzI3V8/Okuv8MccBVoJn/3bDALXZrhPVvqfbrRdwr/Oydxb
fQ7ue8Iwz0BzLHe8n62mI0DQJsQv8bJ9yZSOJZDEq3aZ7PdF+JaJVeDy1JU5tE9MeI2jUzO2S/Cb
2N8P7CwsxtXnnITpx1crIGxn+cdlG/5QbpU9OQ6h583cqNexa/tdJPP8gI7nVwJB0TF3Mt0OULUr
mqDHqMp/CgR8V4Yp+8BIsidX99cZedIPv3SS1dDlRzvvXn2d030s1Wi7bnDFwXCtT+BuLwnQia2+
zLmFMMFrqwMBtYx2jAyodjBKrJua2D9Jtzg1XhnenJqgQWQa+ir777lvum+Ax8Ot983Xzo+frF6q
N+XU9gNJs+2xiPwIwxoFTa10P6epboD/7RCWFWl8/dsdLp1gg68CaJx7xdGy1HOAMA6Wd+kWlCBY
eTJHhYHX1LNTxBgaleqFqvAW14QslqlEYLyA9nII0g2HIaGq8BDYw6rX0rWMU63Y5CJA21Uno/LU
L5oIw6EyC31wSy/C78yqkwDauU3kKYG+SPY4ChHOh4/mKJdEUYwf82V6PfoGXs89M4Sqx9wNrbe6
BVi/bZSREDOWQ1chF8bG9yt2X21B6GqahvJb5AUvs+01vwn5OFMTT9r/sXhBrdDG0vT3ab2Hjttw
DBs03pVPpz/ZwQ2VQ3kai+oW1qH4Ujn4YaCuwDPJxvlYqkRFd/R+X+f+HoWhtUEs/t9cndeS20qy
Rb8IEfDmld63YxvpBdEtA+9dVX39XYDOjM6dF4gEoZaaBIHKzL3Xthgfe/qDIJprZTBrXZapdVKI
i6NQjQr7RwOdwV/FNl2DBssNt8TxUlFhHhQWCC3tTszq6ZzV3s3ARLfOLb07/RmRzE95k8+5luf7
Zea9HAF8EMSrlpwCr2leyqS7L9MMj7Xypibm8ux10C9Tw5MrW0jjgE4mXLH66p+xS4NCy/1fgbLD
s/bfTeEHn7Q3SQFGy+KUuvVKzi2/sjcCPjKyq5f0zqHxeBeCqqOHtozfa8gqZR97mxwFxu3vJtPi
u6xQt4Q+LfqiDpnB5eRdXAJgHf8MoUC8Hf8oN8rUZxFpE1WKgcndBjatzTJreef7KX32ZHBOs6l+
TzRY4rR7/QcUFzgUI+uWzi1hH9MEUPsp3EVdgnl2vhxrNSTr0rMe7KpiHjn5EU6/dtzbdo02N3DA
dTNZWf2p91OzfVODHzwtE9zAF/kavWJ4yXKFc6JwmEQRTzx2Jn67wnoM+vAMUWIGigfxS6yJdG0N
lblTWfISIj8iKneiM+Re/4wRXb3FjjhPZaH4oQHwKnkwmlQD3hQ3yMGd4tEuiYVNStdDdEGp0Mku
e0CyRdtZ2S+a701vTKceFg1AU5BGkklF+BKj20cf5MfN8Vgt9qqh65NGI3CQunor9JpOV0b6bkMW
dYUngPkMXfM4Tur9H4FIjk5zn9BYAv+ltrkXWjfWtj+1LLVewhFxd0TnV+nyqHxn+IGS5SfrF+8j
0UrA8LWnnU1RF8ikUoyPAsAFQo7sOQNfdZZBf2+q8Z/Ty2Rtec5Z+zLfQoGdjEP2ZHzrJHPfP9Oi
WINmOSugFllVr1TwsDzKlHV0PNYIY4L1xDM5LYoxFeHOyZr+HEQTZM/KIXEerAnQMvm9tVJIP7Yt
YNyDmqXlob2FvDiREXsqIQKtcqMxLuhN9EsTNi+pF7E+STs8o9hlznJuzeNKqNfJ6PZ7AHnJufeL
b1WaDadmyJDhw3d4RTD3AwE2a8gkjHbxLLuAAG3QXb/Sn5suEoJcwFT5rNUp7Rz0ymVUTnfN5pzU
6GyRZq1PGxsr1c8gzWATFL4iBS5nbJczkyWmDMQ1udTgIrp4txQjnALDNtN1sVoaYhlfHXsy6q3V
Ft8ngr7XuhrSK+Ks4UH0GOtrrzh5qvPuM9hUSJ9aUgz1dmkplm5K+rIbMRwIG+sdLWGJMc43LoAy
VxmkYmR96a6PtFdjyFlmt46m/xjNsjljQubiWjvodoTp78nMuqUovA7aZDBJ9DAEJC2zeT+1ftkZ
zgu35MIVVbq+XqbqFDXRIZmnSHT2am7d2isGCigATRET6punJ025N9Ny0qcC4W8tve5sNz3DFogB
PyIxUVjO0/mJj+g8hh4w+qCPIF4oAiaRvyNcdn/6YnwXKRZ/VUWPqhzTp2Twz1wSKLYGTsSTls8J
p1PxvvxPGjrgcCYHxMXz55hXGPqjq0niaZ9kxQ+FmE8PyZ2nkHlBwW29Wlp1KYYQEoGariyS+ltr
BsjW8svyzyd6cdca0/jnzLaow5eLT2ZJUtFtDNuzSGQiOhoDs8K8qKPq1uePvc4hm3uFeAv1wb6n
wW9HU7Qg5opGS4x821PSrH3AOJcZX5ftClgK86W1jLdpaAPiYbQzUNSDyoXGYGXrvLqXbu+ffZ/Q
dVVf9MrEnCiSH0glKaJMdTOygXxvge60xnNtmDGO59bb2j0TohkpVjot0klEjgGdMuF0v4esSDdK
a79NeKizICUxwtUlfceelOVM/VI6/2Nl71umCSut18lubDN6K6TCx7pQawzNiGFEeYEejcbc8Az4
pyH51hNrYWlpKBDQjdKPNKiQGiPewDjwNpBYkGpkwSpxrgwr9vUwpZQr5sqNu7ja+Gjd943hTmsj
qs4phMUeyyEiVQ3rjrcmef1Njc0Eqowfof1sM0TmqBzjnUignsXZZ15UD+VU/NKG4dq1n6AwH8vE
xIgNLJFBu1bbD7p6hjn06RbaVa+nXzUpHWmUPYLaPAfenvHscUC9FmCVG9z4bvvS2U6q/1JZhPJK
sdAy+/xelArPsYHxeqrHVdkILG/Fpugshlf01GY7rGye3Z73myjvPLpoUfxVhpIT1METTuepHLCK
V8LjdjDdhKHqvdeismhzG+vMz5BG9RorZYwAnUraV5KBQUV+1oi1W8/lTnqEoJYgDe3OOVGdRhvM
FfQgbAyKox3jzUf0gbOxGGxCVHuC6G2r+ik6E8gljP1GOeNznqsnQzU4FOILMtxvWgkgsIz2Kd1P
RB7jJuakUVmPgakfHmMUa5rQ38RYPQgmgUzHCRUkuKXHRiWr5kLL+4JP9m712THSjZObed+kBYuP
xcclxN8KfXFatSzcKA2DX7ZL9WT7AL8G7k2phZapLflRff7dxmnGp6mtMYhkWIF4x0Jl4oRat/Gk
r5rGPoxT+S74NYmfvHh681OhDAgKDUrnRIu/HuO3xqianW1nBzVM3dqSXbSWpcfHwlRezwfYfF6N
NkQ+YTV/T63+1qSRf3fi4rMtc8DGvc2cy0P0F3fFJz3QWdi7pbtEtWceOtqyelVupsgF7YeptbVU
hL6GWsKnC1/nwaYu7OxSP1p2/eKFzPoGbicqDu52hXf0SOEucZXfUtA8GJow2VigTzd8U85RLMo9
tg7Y69h6NrkyPn1EU709NfBNsAFCi4mwXOlcbgHVjYPLlGzg7JuMp7E0f6LMe8+HU+A8m/h4VnRb
EUegDkAPjINewwc7lhrTRnyA3SxFqq/TSCLBiCx5a+hIZ0y9zrZGQme6i/pLrGlyX2k6uI+gPNQB
7aQce19TppekviFh5qtUvyH8fBrK9IcJXWM9Gl29SuU501DJcFFgOhTj6W5Ys4hhfK07YHKO6X6l
qY4yQT8jyAXl5FqnSifxVqwyFd6sFNg0TYcCOUf94NkDn7+c/HXdm49d2D8D2vyG2isjlBe8Ft5z
TgWklp3ceOFw63Lmz34mE+w+3rp0RbGeQnEOPRPMSyD0XRAncmtMCkX3OL0aatLXQ5/8wnO5N1p3
ZdThMYrEsffckuDaDL04v6SbSma2DgKeKHNJRIc1S7Qks57LJPSYu2tjbvUuvcTMqOZzoYUy58U3
jIylleFfJwLFbLIvr0nfx7rYGT7SL2MEpJZX6WOWy/gwuPXdyhLmlbhB+XW3cgBWC4CTIXhG/rxu
8QvHyFUd7dA26W9Qhh+RKFD505+KM7x3hZFucuhJhTv+iiqLcYkd/O4dZa6jFtp3ZoAdDdL6hT/V
PlP4hqFE3hV6l9xJ9rri2qviabzYun4pHPJiRrlr/ByKASsWVhHQGMJCHZXZr0OZPyNWrE5+hXc/
BElEEysAqZy/6AjWYxPQfM+xupNDXYk8f50W8jLGPJApvkQoADdEPtvaIqYHmZC3buL6tVKAYoty
Wkc0DVcBaTJ2RiRQgjSyKFLtZPxo2noGIXvQWgywMgNl/MoKIbvYjQ6Tu3Xumh6wHKeAOlRhDknn
pCPiBAqZFHvMflQEU8EJnFhXZSXvroSjzQq0PIxuMuyHxhAbzBfxCcqJk99pl5evribvacyVhTlC
shYsiCwM6ntu/EfHyH50wSSvuZx+IYlpNsg5oHgZHDgWuL5jXGa1UbrbyXE3UgY0ugyAfV4/Yhl2
XOJIU2ePz1vMVmguCjHFguea/oZ3HZ+bCfYyNJKznmAxo8vWoCyG60WLMYVeR0wLLb9Nj7Zg5UKy
aSsYGCA4H2y7+W2ESYE0JHcoaui08lHN7Ux4ReFonySfCuKu6iASzWNSbayDNBVz1c5IVe+7VTfm
dM2HGjB8aB8i+mHrok6IjDL1vRtn+TmJWKwZWXfAYVscQjgYfpfV1zA1GXjrX7GuzghLqjWtItJf
oh8q0NbSHtD9gHrTirOXoqnt41eZe2u/FM9FZ97pxnHxs+M9dHM4Ambx7EKmPLphBCzVto5UZ3Kd
Trn5aVKJ+GaqvU4uF+EqK06mH5anDoX8Gu88k4zS+Z7IvtiCn01hqEVPnbCjd/QV9ELo7AZuqnZu
1Xwv+M/sQsf6YiK7bfnvbxQjcISsiC9NCa46vviD/Ir7HrSheBlCO9yNtag3pYToVYgPysbq0pQx
73xwD9D33lhVeJvZ0DYxQUCwbWjgEICQWlk9cz4+iBT0n8cR/Etr2CktkVhg1DHTmzlvsrieNkrn
W8HVMbgGtR+fxia+LM+UdLd4A6GBQEo86Jy2EeX3pmBhuXZLwzyE0wh8hPc08LgAUe9se07uI4h/
8N/eDkp9efa9Dgy/a20nLvVITfXNVCPVErXxNc4q58HL98ZEelg/MFUbYvd77+RffTCdA70utnns
7ZiCmE31Q81AjgAL9coOZiGm1n9XpJqsRKYfZDQdpgJ0mLAJiArItagcaiGjcJJdo3fdtY27+2Ku
wOWf7MtSM3dWjddCKXJtAITFYe28UvoZV7uPqcus1H0detlcW59s6eXV1unoB0R48V1SWF4z1ONU
e5Z1inxIALhjAd6a4SkKx+ZNS40ZpBEl+wj18UfbamsASc5nK5FPplmRXAKlx0+CdQ+JY7xQOtHv
Mi/ksw0uE/NNmW2X/Wp4pB8ovuOTLHYugt8V0NBfPhqN8xRqPT0yyHZOjmghd83+bCES54YYBmKT
uoC27I5FXuvWr+Wguke36d6KyBrfe/zxxywoJqIp6vHdBlK5Gbi7HKv51aJrXtpJ8x77prfvXccs
Z96tUCxdTI971vKX0BdBgDFZ20u3jdGrTdAagGPccO9vRjQzT6HPrmW/Sj81U9EC/e+exGoe/H6A
eWCGGZ0B3+AyUBdIFNEdrGIrmvltbNw+/z1asTi51E5/dplm8+Dhn7n8OWDenyAO8VXu3f7uIpxM
JH111ggUYBU8fEP4ZZEEx2XIVDl4JBge/PclMUpY26nuDcQcevllIn0B4tYlIAD9Ei0m4UsVF6+v
0osuOb6WN73vvT3yWHsP3Uq9GfTFlwM0MWTrHq+yaWUzC0rXD4DjrcM46t1jPJLHopmR970KnL3w
vGEvq0KnCqBSHSblXBVqhfeeNh6rwPfG6MZb1uFNDoNcf/c6Mexp8gTbyNVBTtcG4x8nRPiq+npH
FdNTP+blySmxyvtt1t+DzrUeIz3fD6E+XTnDy/VgyXMMYvo7V0OLfl/rnvADGHczQN4x7zcrOgwK
oyp8WKO4B732wI/uKNIZBxVhV6xFnahvKm3vHYg0mtCEr8ZWQGKUIg0tjLLPSI72yq79/q4nVbbt
zda65f40IjAfIxaKDFFjwISWRt+G0JyINkbRXwut0Haah0rYd/Jolw7p9OhVSbbNW789ZjRcL3ZZ
c14XqvnZETqiTEv7bfberdFNyFM648ZwotPS52FL72aa6Nf2wYvTugRzNRCmauQJey8gLihpNdqS
+gA3FrTocaoc75LHQuwqw0+eHE2Yq8FtzQcRB1BQrKFZObZXfogcNU01Smdf9XX1MRjNi2N239th
ONTeYNyVjrgkbySAnm5+T/sSwX0L2mx5FXrWzjbAkNQygyMUjMRbjHHwwi1ewA1IwPnqvb1SiCAP
nVSw8XyfpHfQA7uhqXeSods71V3j9V9t13jzJZR0WNaSjxah1TBjeYGMcMwUhvNKveZsykg9mgxU
96Mx+q9j1j7OGeJfmQa0W2uS9qmlSX2ioSO2Zev030tjJiFxBM0wb505hnWdNNdGQ6fULnsLo754
knBYkIjlp8ym0RXDDyhKpAcZzKyninH5o4Za61ooucdGoj12WR8SMFm92cK1HvqdTIs2pqZM64Oy
27s5FYG8DU6U72oFWFP5vrYvHC5VIKAuVgF6dJx8g9+Ep4AoUKhOvZVcNJmk+zJTH8sLpeUcpbTQ
1zsJte+8wZ2vnZdNz0nXwVrw57VlMcJd6uMDUrHXSRfaZUa2/dloLGouWpLO4h0jy04WwsPlEPn/
j1v2DX1x1sayeGuZvSNUVPHKCz/JVZkIlQK+AW6Tbneir7uyYjYU6M0RK4z5s7fK57HUmy9fVT81
32lv0kubTRbKTWvXGisJ2hyctSPhkBR8/WV5nFTuyH1s3l2necT0LYLb1pQW2cfzTsuy6CvjNR1T
r95Gk+5eY6duFQZ6HrZM/C6x/d1pag8I8cTcAkID3KDm0e/xXBAl8ruZd6nAwWFQZ9az9M34vByx
HJthJN2X1BbAgAC8bytSe/BOxTesB/jrk9bcVHCOd4Nhm6eaO+pNVF25qY02JiuzPpgsVn5ZlftO
13R6o63C7IP57iXX4+xqjyZ5EeioP7RAPSyHuhp2tDrvP9TAee4mTnvFVuttLEtQTTp0C4sgCD5K
fnTGDemH0PIaQ3EQoL1uUPj3OHw6kUZ3wmIA0cyHIGC85F7CXAZL2Ja5IObWYtQfZN126/kHeXYU
vsEjPuudZ7+OZZcds2SEW5B65Wd9wY7Zf+ZOTNDrWLbHbqKbO8blFeVT/ynK0iLwxs+vUrPaR6fT
EV3PcPFG8K6gyZdrz+7FNmtFs5VdxRs8bwYawRke2Aer1q3npPHEIfoM9WS8AAeM6H1p1Z3edHXv
LUS/gfOyPBFdASImbr/7tdEcZe7GZ5WlybkbK6a7y8Nl46bQ9erGWDnCZTYTkfe1bHo//OfR8hSt
y94ug+wEyhBUH6oN7msWc4zUG4IVnJDxlSIiWFdRg+6gzMo1uh2LNYbmkdPWmd/42lSw6HzrQZtr
nVSzn5gqwIvXBbGiNE9OugEYO5r6/JHYDgpVviA941Tkh3l3jLrOeFw2Uxo6FLgCjmRAqg2BcUl8
KRv6ZmNfnm0n+FRzgsOyYXJKx2feWI4gFGnZie1C7ByoE38PWR4txy1/A/7Lfw5env/Py8vTZYMs
F0KeifJ3bFT1SPmMYaonbqgLq8dwEmlAHQt+rYlUtMeAUT0urzQBkwvDGS7Ls2X/8vcHbPYr10xi
7PD8uBTfzqML3eqUJ+3rsuvvX8ghBq6aPs2Oyz7NEi9IfccNd0HecL19VBWN5yK2tqRaTMc2oBOk
ReNrkdD8H8X4c8i85sMeyKDTgMUR/f1aE7bT1ax8NDOTt6jRrQ1aLbmJXOtnO3YY43z52aFtOzjK
aSBC21+TgmRflKF5zrM8fBET+afVlHmbRSGV2yO39A5CEqVM0AM8aRqzAaVDYd40gpHH/BTe7HOA
VXVXtyatXrBsJAehCA19hyowB1doa3uzHbSLrMOfU2TCS67SHwFDUKC6GkWtQovX5d50QJrSgher
02d8gAxTqJ9fSy//ltR0KgXoEdsz1R485rBPKlV8wwRJMkCWf/ZOr2/1lCkLJkDqtoKk4bCabjpT
6U/P7Ow1llmKvbZ1HrUSYiL0jU94VcZL1pnPfStZr0IQB3713Ugb93sSGhVGC0iedUXytCa18e6I
uNjpViO3i26QjIHw1Hbzrzzp+qbNuXmOet4/67n6WdR2fV6eZToWL4e2u7u41+cDorFTOImah2ak
Y0C3rHqapFs+Yegxdj74qXVsQcAsg+KIkzjeJVamn+FTz8PA+SF9NhxZduOfUdb/HGQZ/Ri8+qNl
xn3PqZkOhIgRNJom+WtQqNflAF+fc2qB+bxIvifHgKiZvaxxMvlFcBXCjH6krdutaBv5TyS7RBC4
ZUlYGa7nwaKDNP8jbtZwejs7v6Nd0OaO+yiZeFKiI3/QprB6isc6X3d5mr0is98mKcjPZRObltwZ
ff6tFALdoJiLmZYeX7kDgwf5GIHN1oM2tCpNj/ZgIl+5r2UvQd59Ih+sofpInAnmPSVxZv5+lnz9
JWbreL7sZ9yWOtForzIG1BikUfJzQD0jTYXgyUdaEBvmvqjH4nWqBoh9tMgyKzDoR1E3WsEPRJbc
pjoc1J3tnsHXhCwZii1WkP5b7GLLB76u7xKYxt8yQzspKBF3oGb5lSBLzt15PxXpS4AaQSqjfijK
6J+NQNK0SnIZkF5S43bowcO7SS8flk0T0YfpUrKSucceO8TfUD+n4LmpHjvWAZjI8u8QyoInyF7m
SS+835nZB0/LhgH5tMNxTSb3f/dhYDgBIL3nYcYEqAI9WbtiIJ5Z3TA6UeCRJrr1stLbBUz6NROx
cAzDM7Fq7U5jYt/qtthGlg17iU7swWmHj3bWQ8c53q3VkLMOsIrsSrJOeRzjH9wyOtqpsrstj4z5
EQSMiGQTYWyA9z0D7RS3oE/FLWRkcVueJuPQ0q7AEm0TTY2icHpwmAk8dCBJH1yQPRs5jjmfB0+X
faLVfiMGL04JLS2nBCLh035+8kTnXFGInSDuor22WvfIZBWY/gTJqNL84VrhxTlkdksyhGfWx0hh
k4N+ZZwCwT1f86b0og8DMyzlGLSqYxsRPXWqZqbkzqPHe6oJ29xMdv8jyKLi1krxK4dG+0pzjBqo
JLIhVM2X0U7ZemA11A7GDdomYC4SDilvVEiv37HXVhPhl4wBMW7AV5HxENr2JhcDZIxcO+AOL69D
Pf170zbq+xjTEzQM9Iya3XhwlHwSyGUE4SO38PT+eSghel0w28FP5IU6qV8KoZHJAHevKzQ+rdGZ
CYVTcR50UvVUVRbrzAsR3Iyt2pexXdHGwyXX0+DrMcpvTZpAmJPYaFbtnsqBhYLNsH2zvLDs6ylE
eZfnl5cD+0iHvrc8D62cjCVaD0+IcMShjkrzauJEYQ5pEV4O+P+67HMD3/jn0bxvyrsAKiJoUyU1
m+vLvPPvMRW1nN4a+unvD/jzU+bDurITJ6NgGPP3ry6vLptMDsY2GK3wX//431eXn8fgdlqFIhl2
y7/4P//GcrA5BWtYXfp5ebYcpltkraxE7yrUjPLP74ImayLgkRLPabpgZ3eNfe37+eqRxA9OpE2n
gnEJem5tss5eiNgqovQ9GFbobksxEIRu2f2xNWnmM8aKV6Zys5OIOv0ph5O1TwD2KIWRya+41oSa
N1y9DCKyvHlxRX9zMR01TwUqySHQ3kc7QcqQ5iC+RZ2Gu8VJ6aGhtw1BHkpohMaKKBLgVk6R7Pky
ELxjEMBXhL9GqZsPuhbGT8vGhgHUN0NzcRsiohCKSDPCY0Gc1gWf5FtLcuNz4PXT1Qr6q5FOPxyR
ftd0LzrUjms8zkbh2nbA+BaWSz6TPe2FMRQ7i+h5QqE+hqH2T2ZhExUvs2ZrB9Cb0SFuCsRQkyWc
E5QwQkZ9fIuG2eUPms1QrI4dahOsq6QAP7Vt06wBQJmswgf3VpTDPcRnPQyG/UYmL59T2xvvXvqa
Ov5N5/cOqqw/1aBYjhT2e3MGQWoGLVJbB3umogqjNZ4WgXwKw1K38jq+v7Y50BQhX8aS4zNUV4wG
OX2SzPQ1AkkiEMADYVVBU0evkVHZJ3Q1LrUyr9Ztld7KpvxI5mctLPKnHI768tqQ+MjzhDP3EeYI
hc5Sv0zLAui+PDWXLRlCzWnZ/Os5WRBc7OdXxmRoTn+fugRrYGicXwltUWysYQgIr+vj50o58XNt
8wtVSfdYzM9yQCgXyts/ry1HkdCmfKy3IXq3P5soNIEeDzjR/u5bHilFEl/ZTv/aHwzSu3nLRgt7
xrdmywjiPz+JmJaClZmDkxRvI1PYqHmKRpQnCWBrnIs6tpZ3K+/C7XLmjU2T4InIH7JCPKBRCj/j
7l1Z9sg6hPa5Ihh342DumD3xFfRwtBK1JdERW/VzQlf0KEX6y/KGJ4YK7lM4Oc5TKiJ9B/xqF7LI
WkWdlE+M9iR9yyHey5k6UUxy3/l1edEyvpNeEM7+9NHHiJP417qOd/bQFuemKh9UElYXL2mri5GK
DkGeWW28qurzzbJTl/o/L7t5mrCCjGPnSDLzdnn172b5MSBC0qxM7jrK3LRW8pvPHW8PTSnBDROr
b3P2JjxOehluoYNMj4l2n/enKUNfLSyQNdsJCkR4/5fURqMVGa8F6N89nAPuYUiTe5PEnKhh+mtO
Evd9nU/4uBlMBGWjTsQtzhDdx8EEWA4bH7pwZMh3QTNuRbCOxRCqlO9jup85FG+mV3lYcb0YAwhH
EWjn7nHciW0xP02ioFqDxJwAN4RfRmZ2uyDUujdN0Hzs/R1Fnrh2X8LSxYdgvH12pixcF57hfvSu
Fa0RV2mXwNLtV9tpNyUClQMdk3qPODc4hEEqVhXpPDGzLL87TJWHwiQbYWSS88kKy2AAMW+KJtp2
mQUOodX+2eVPhnFpy0vgFDUcbhXGt0ZNLz2qj+PQSkQPeRAQYiStFME0tTUCDY75u8mbrN1mKWdO
7TTGyQuBwqLomLe6KKAaL7uXgnPZOAZLTMgEDNItKBwORuS9lQ3mO5HGNRJUwsBsAkLemXAtu8OI
FWSfF9eErK2HxNXc3VDMYtX5KRJNALNekz84TEsZQ3SP/7O/LGz3BuL27+4MxQnt0vZUprk6o8tV
5+VRQKgSFVCO1kkCeq3/s39KLXEmHrtOtC/akfDJrOiXXaqvOOLkaorszR2zehPXvrVN0zTkxpEe
TH9I37t8+kg7PVn5teqvXAf7a4Sl588jAMaCvrKgpTBHsxcCFLkTRQzmLO3Um4mOaoWgDDtuims0
ceG3WR/R45Mjgbc+k9goYF9cxeiW+eTSWM/PRqFj014eqtS9JVTKXC4OkqUHrc3KOGgqyFapwZV8
rMez7nIR41J/7DQQFhiE8geTJEJW8f4TRuxPAumIvA26u5gMiX/fZrpPW/xUuMWOBZ1xBAkiLqNe
i8vyaNmI+emffdWESSxU9gYfKk0h4FnBhdr+nw2hMMEFyu2RUWq+a8YGmE9eXqS36tzQwzHZ+I/E
ToXHqhG/0/nZsr8sGnU0cGyEKbdWmXhPRUAsj6eC7TBg8CRBLDyw8vXolTMZ0LN2OmWAJLhPrODc
Y3ish98xwbpnYfMmW60KMGXLeyML/4zP9htLQduwLGr9T1hs2TF1zI8pEfnFcXpyN0zJ6RSMR2L2
Vo2u6cc2T/ZZZb4atNBPleH6p9oO3/W56Jl8yyDqxGf2PLlzzu7AAD7oiZGEbmcgZScWg+6szbCy
bUt0HomJaCQK82MMr8WIXuJWF8dCo9OXmvLgmasKos0mjY1k7Qzm1zSmL/A88z2pgIi1taPVVfXa
rvUL58Whrcxb4XNvK26Ea86SHk7FUW+R5Hi+sVMu5li8g4/KgjliaMaGfMSbVmDBbEOSVaVrGkj2
virWgXhinvrZq06mR5WSVzDhisUAGG/MjAVC6R9l1nYbUd2nWhNXsi0qVjrRr6yt+iMEDfD53dCt
+ihc20TGrQZc8ICry08ABRuJCl/yfSJPDsh37N71SHjbIZr2A0aoTW5OGXqb4BhP3LW1MictgwWx
zOg9TwxRfOG/EVLQrfWieCSlhSS9pCNbMEmJmmR1RJ5HKbfhjGRIAYAEfsotMQzOspG0+AyijuhR
PACvVRvi169dajkrs3rL62ramWO0LUqar2mBEd2tjY8+qxm9t+m3IXGjdWPkzxU65Q0bfkdSi4UY
cRXLyN1C33HeyuzV1+ceOCpuomzq4UlEA1g6e5tZuBd9yH63yvjwu758r5k6slIjQ2152kvruUcb
f41/BolvQj42VgOoeIwNLyIA9TFN26QJhve061mCZea6KBBFFp4umBfrVycoo2MN8sKCDuUqGgYC
WDHWhag/RLHnot9l6Vr76yFlmI5nslyFUF4YLKBwzWnNyLJC+uTheCqw2raABNf5ZAPWKpG6eob/
nCfDRU/p/o9tsekbynpfm56Gvnu1oqpZNxnJSlnGLICJF1pWRhGgtuy1JHulIIfo1MT2Ty+CB86S
nFSMptKo6fp9F6/NbPhFC/woqpWMhH6FTv8beAkOYcb/4ETEtjPo6oTck7KaQXEiIUm0eQbmG52f
DmAM3jXDJree6FlMqL5rsrYPui3vvbBaCOj1yna7tctilsTTGshAjcQrqKa3Ng40SIokAcaWdkst
Om8EFrprXB7y0nYdXgufG3KidXOEhpYiL46eWj/QCB5Cqr3ckQZrxO0FvDj38Y0ia6ie+X8kwUsl
yfyrm1GCsKYe8nw0YSl5XJFqH6TbEHeQ0hyM/KMxBsAz7fiFNhmzXyD5MVIYKI1nqTGF1Gos06nd
fx9Y34FovrnKJTE44EqFaO9SljMmaUKXUqMIDB1xUPijcYNr4YaFIOFPQGUcQkLkNAyXQW/kibzw
dVeVVOCp3xCIgpCX4LCjL4ZPoWXwJsk7cGxEjmlCpZ93lBBVSLBsrnvj3rGNr5LhypXIDLFVFhGJ
GYDMOyvbREfGFew6Bj1zSpV29pRxU1yMHxLGgGG+Cga6qb2WV0/4aMsHpoBrDHHbkkHEAxkU4OFa
8JDh/7F1XsuNI1uU/SJEIOHxSoLeiKRclV4QJZUa3iU8vn4WoL7RMxHz0GyxVCVDApknz9l7baZs
ednAIRta03MItVnJRptgcsR/GBc2F7Ma6q2hzEjNcHxtLLo6egbJanjWuSxmweZ4jojuPg9xKFva
pv97vnzUTYniwY5Sfj7RK+iXGz2u1lQVYibBHEIx1QehR7taSgI+c0G2Rg0MCOEtCXrIDR23YlGa
xFFpLSxSrrETtHAOGWIBdLerjKAnGsaMQ7VAvIzolMvWiVas8eBL4bp3sGGhawPoVxnPs9dvRjYj
6NfVp50xWB10Aq0jdx7QWIiVMC7U9pYAD/doWOV2cRTk0vmqakhuFkAiMiQS0utgjKWlr7AG+P66
KUZEGP3cH0swcRM5FK/9piBPN84vuSPlzdVSYpd8aXhKIO11EaW3ApETcoq6vk5iepKRNFfBIJN1
rijGWXPUDrktbV4ZHuqINVC13Og3y/tOn2ElbILbDBJYp3J/MKdCmN4yKUPHvTPCZu+KsbykHc45
JVExaiHLqjPu5Gp2ffi2kE9+XF9G/tY+mbUdWRphMQeGWrLuT/TBkabXKfl+3StsL5clMmDxRRmZ
Gs5ZFci1rdb8VaMdRFvTFmAwkPm0TBB+ejXAErqNrDgjVGpTnQFkVWeg31+YptBJ6AFntdB4CaGZ
7BgloQBlN2WuZ7GYsIYkyLcV6qAJEVCTHWErgNhj/ezQo2dK/gUIR93qk1VsxgAdKH1yhL7tJQH5
fyzcj5JR45YOBS9ZqqGz5bh0bJXyr+9nhDRXbsN0y3Wvk5l/t6K/jDT273TrEXEiblq1ri48QgrS
j6YxH041xgABHd4aXeoPFjVJmrpI96E9mXedc1vgkj1slncjlAJjoKbscxsZD3RY+u1qZB7H2rgu
zyzZV0/NENlIRrgLZJAgsSF3nZvfRr1UYacE8vyBSZ3jUBruKm18agtil5YHKTv9osiSLHDhZhus
Q/9+wmLUxkxg/oujUW59myp3+cv//dvlI72ikRrr0+3/+09DDP0I1wndbFtTh2mLZPzniy5fy+60
a2U13WH5x//Xt+Ru14DJkHNaBd9RnvcbCoZN0LbTHzAQpKYi0PjVuAU9N1AsdCsIOxi03nhgcIw2
IjSym9ZpzbadVPorwaTsAFvOsqz6FUn8cFLVlUIU2A6fzzuQe4f1LqOnM6orP2fWh0/iih6I4kOE
8inkNmgglx4rg7A0NU2z39mc12miQTxpVUwDiyDHOt0KM5yeRzWlO9P05rEq1RMuOPep7FXthSEt
gQSZVMC18rTEKOrhgAx3y9PKUiBKSFxtaAeGvToLPgPMo2dLZt/M5/sXuvDaw8x2RfgYEyd96eeH
0kr+cWqlA4zBs1pXm00i1HRrm8G9auxLZtUZLb7uHz2MScgyxTqtgnRVNn/hljFSK2dfQZSTutT0
qqe0za2uevsIHnStF1LcFQzdadFiR8vZwKyqzm4xcTBt7jluRF6hkjj3MAC9UuUk/Hbk0OxCWe+n
NP8MemwISVx2u6KjOOvkbkbMBZX20QtZcE7ntukb45qWzTa1u/AIuaheBVm5y7qtyNqDU1t/HOyC
K8sO3myfmhLwEXJGn/E0WsmqzHbceubvwiVzSTp7XQvbpzRo+lczQLBsM8RE3x/uUpuYtTaB0Vn0
mleVmAdkT+nvU/S+V656MxQzuwgNGXpxyY3swaToKWtJPp0qzs3dnsQDL8ahRODvsRHhu1X7H0JQ
AYlCORSFuwYxSQTIRsQ2GmYQJSuJNyTTiy2u3lsMRIpJ8L0yrNfKLW4yeEw0T2vIc+sJlmFrR8WK
q/vJCdK7ppFSUz3Vo/0PUIUDb99nS4GcSfKXC5e1pIYAZoOpoAOU9jrmhhu23a1aKseUsKFwegji
rJlGHWzfwzO8VcmpWukjw/GEmPEp7O4oR6gHaNU3vImTdlYAgXQo9vCeJNlEtE+fEkHG0UC9RFkI
HsMp97Fm/akAswed+lz0ZbZirIQYt7N2VZxv4QRch7q7VXQk3XT6IIjpPH1lfclpwfxt6g/onnsr
0hC5Fxa3HEmy/GcM6IjsZqv0FlzUzv0iaAi5+qFKtVekxu9tBE8Mc8u2yBDPtenvwDRuohuOjLff
DBbM+XCCyOccRfPcrtoSM7GpsNU6Sn2DCGZB0ivdBzTzoM3PpWLfoTTfbE050EtZmRITZm0+qZ17
6AAy0kcm4hHh+hM+D2co7/no/HH74TkyaFGoI948n1K+2kI2uPUs/Ya6oy+NN9KecC6kxz4qX/s5
Y0r6mxPE9G9lsI7c5Edg7ZvebZ/UmClVSDYbzicG1VH2q6BwRlz13KUVJVfHSd8RbDW9enASWgG1
Yn5UBqMFoyNKkTPVAIt1mseVs/Q5pF1mV+qbTYT6ppmbgfPrRReoXqXcViuSK/5ieK7U9k+ekTpU
5YjeLFYfBssbZWbxDA2KfMrcvgEBlkb1n1F1D5mINiYVYB/BrppFquvBQq1FZROzJiYWwcZYbTPO
7UEqdiylm9gFjaoRR2SPh94X0PsT3CeBf3Q++sE6MARQrOkxudlnbQxvENYPqODWiZ9th9G4YFjc
lIzAg5bRlznNbyY5wO0O+e42Gi0mEwZzH+lB8txnIw7mXr0U8XBXbbrrfUjLRMfG3b6wiQxUPRen
/2BCO61rlVNrpAkIAtPe6eJPLIAbeGVXu+azdmkiWKHxiuWJ5XzyitDayDZ94jaHqsLClTJOi6Cm
5PElVSNIKSNaENcbWudJBu6vbiBjPeL4ShTvvlVXpi4BsXbntjIOQij7QovPtnPh9HQw+4aw9QQt
0Nj8ya1MPwntb6l8mCgF96VgbZTghKE8QzL4IpHys3ISzk54K6d0i0L0YZowCe0R02XXnQDS/GZa
gchSDxDuh5fBUl+os7cAQ3ZVDf2zFyj+I2X4PbV4u4hcXdE0/oWqCGh/l38iRz+UFjdtJdFe2szG
dQTR/nachYaYQFe2+WZrKDUCSLd9NL20TvGJMkzgUZmoCLKk+T2a41FiCSvc4mR+YSPaBmV/FWxM
OL+yNMRJwX05KA3Ko3ORD4wUFM9oAK5rSf9rrCY0oQQXw/zAR3MzocJytc6Sk3inDdEJOcuWALhj
EGyzfrpavhFhJUt4I8Jj3phnAqVnoTKbBNiDiBSCbnghd52TJ9PK3vkKp/BdD+Lr5NJ5Hf7JqZQm
31438h1ZRXvKg+Bb8/1tMiTghEWwc6vhanbbVpKlNFhoI7jeGlobXdViEKguBsdXRxEY+bPNdC07
VOEWKgnkweec/IPepEFhJgAHOQieBBlAHFkQmohm00x+4TVhfDMK5djr7WGA2jrvNmri/xJK4zkZ
1hhbfRsNHEc2nTsrJcqWvWVHLvo10BJscIr81dWpN9ovyLXu6iDcbaU/JZ35qYPSNTtgCQ1XbBkm
+D4kqXL+PbYoIdBobPRaRUyA6H/S0DEZWf0ROcq1RBGHr59kGzzSCrsdgLgVjYNDbpAmpf8xIKZa
vcROWdsP6FxrMaC8g/XyS0sH6J9s7+u8oXFlmLfB6H8jBqBbSOss1OrHaIhfZn7mEOyssHQHuE+y
vT5xNXU0RSKG3WCrr4Zl3hBGbIq8PyFcw77erCeXTq9W0Bisk+4z3sFW2EkqW+qq8oPU5F93w8Vx
ZCpzUBzyQ7tTDa822LgcJ/2T4O+kV3bFnvom8/yfyY9uTgQCj0MGlYBuvRoSm3PegrauDbKM4Dnk
0TVSmRp2nBNl4W7kMIh94Qbe6JKyaEIZ55jie+C7rxoErME3E3qNyXce1q+qvYXOEdKpoaDCSXNV
Iz3CSTHtLEv9o5JFn6faBrXhOsIuY1KMB0wr/GRlKZoXUH82v02INyYKRb2nkZIgjYawMHbVRoh0
2/XdGkOCHqgbPym3ykio6hDu6qjetjHDVoxRCQnNMfHlSIeNdJvwZWO+0AQmUJehF9bpptWIBJDx
Yc7CywiuLMd1HaLmFwzDoU3WjN0T02biAVSwzlCBN0hZ8h3d6gQgXGuwwdalh/pvE/bCw8K70416
W6XNnqzpTd1lvFPHeNJ2aF23ovB3of2Zc3aK0EBbyKJBux20XD03OtkQ0Svfm0hmfui426oKac5D
cGdlPI4EXIxFOgM7d77Qdw1NF5uGVt2P28FBbBvZ2zIutgFn37LZGRrbWe14ejESPD4ctNTepzh3
O9oYWSzuLd9d6AbEuGmHkw0wLu51qexrE/lO/ZLTyx3ZPny06TSFD0HSMeanudOoJxgS20K3N33C
gXeI9swSNmphIBiNNkF57ZiC+H18aFRSYiZx8OdGA96BAPcGxzxyz11kFD16CxUNOG8g48aArwAF
W2TRIbf6baRFh9IxT71VIhHrdsJuPCMet0pkrXNYImGerAcu8JFGlKRrYFdPLvfBUE1bOoUb7E3b
Ee2FyVl5pAVc1zZNYeJqSmszyGEPPmMrNQQVhbMriIZSfGcTk3RnTgcXSKthWUAQnnU7vkZZvZkA
pRSahcrY3ist0K1Y4/8Yk61xlSORoj2NoXnaGCoHsDTZBQHZ7tw4Xd2j91CfHXjN8+cLW/EeSkQ2
I6FoandIFQzP6eiVSnpJfPvAAQ6kFVAyou2C1put3EI/qY2+n024s2qq8+afxw7jPUNFaKOjF7bG
LimLgwHUJGkQ5k/mPnANjwP6kRxR6NDRJnLWua7tm7jaEnTJiaE+BTOuvTNOBcnvAc6VINe/Cs5W
gos3VMdda5rkPw8eNeM4bWAIbO3a2SSK6kVBeK3p1UJ3OCixup/z7irlkIGlV80vwr68pKy2pmIe
4YHT9XMO3L9er+5rRR4jEjQTXh1noKxzVon+lziKTZm225yqs+gJZ8Ooq5nFe13UZ9zNQfUxWC09
Mmujq2JD4AAkZ4FjSvFgPfCeunI3GzbokU9mzZve4vNWZ4Dg8oCLcq8UKYOuDt3sjPSNmyw8lJy6
zk4WBjtmXB/MPYyVVEp1Aynm34SVhhnqpUGSt9CdM8DLe4btF2mOj77ufjM0wmFTyOGS5nr/8yCF
+ZNW0ChTeE5xitRZUv7q+71s6fKnqP1bi7lIw6TmNJnoPNoytTe1L5JTiKMKf0BOaxWMLGfdEZQc
FjVS2aU4Sj2frkN+0rI/6Pb+TUfoRj85mun0ubD4aNYrT07oFp5QgSAowew3oQdwyEKFg07TfxZA
MeJgAKPqXkObQ288PyzkXLwmWF9dUjzcwq9Y7131rAIYOBtd8F71pf5q0tZGqOx4QgviLVYs9bzk
MSyE3OWpgZRxLhS/mloRqyXtJxXjC+hiydgqVfOt1VwYhdYEiM+vQl5K3oJhnLYUjH+XGPpgsBKu
IRdWJm1/TjxddjaiUD0KY3LZLlo6Mlm4o9gctgqrlLdgaXTc8HsWqI1eEYCV5+RPgXSgAC+ifM3q
o68IuQLn56ecBOCU0Nq3RjRroIbWEdlZ8y+rOJngF6rXQAm9H6pPHRI1i9g12XEEfyoVzje4Edod
ZkSDpYIhvk/L/udrpVoMvdmtoDZiN8ibAXb7/IDjGB12xzCepToFZAPOtaRbTdDK/x7yvh2xFKdD
8p72HOJheS/m7OQ5yGDIjO2+CdrqZOhdOm92NcNqlzQlxW+ddaqEFCvz79XP0U25yq7/8wONHaV4
2Bx9MX6HWWkSWE4wx0L+p2cTHhqDtKUZGJnM7Mrlo+WhqUiCYMo1wIOwBY2HbipPaioPmivbp58X
ZpDOt2m/Om1iHEZDialkeDDunOq7i5YGe2gk/ml5GMbKP+V29GeICE1sxEw/iubPaleVZt7VtBCf
LA+NwTLB7OW4PKtaUPBlbl0NPKf7hRejzGCiEl0ngVvBnybVKt27/5AvwlH8rlwbivkciiImVWEY
lhicnfhOcvmm//1IP8+dVk1WCgKR7fKZ5WciwOw+9Aikhokxz60bqTqCsnZIayKoGkPtdwdCez/2
BKuOUAxPsMJNFJKuqmysGcS84MOqKn1I4ioOyzMrML7Cqupx9DUDhkG98uTMxOoM41Xy4uyjaHTP
nVX9zbQx3y3PlgdTNJX0lg+xlEPhLshJcEasAXGpv0O6O0/+oO0cM+juhnbv5aBdXZNRKzCi7oxK
nwOFVlY4LYOVTzjieflzfvaD6mMVHGhbizEen8JOIkH9f8g8XJucYjWEiLgbsPFamtyOPoRe/O4G
CqL5oTcCZhRNbKL0QgaDa9hvvLDS9FU84FpYHqoeq4KGutTLYuKshdBZA/yKXng2NbFnAXiBeQX9
OuAvPookeEny8EVpQsLNNG3f0QvfIb/Ff1nOTJ958ZEJ4iu7ow+nqgo3qjIY+/lro9DpDr7bMfhx
hz0thuhVZqzBBtqnn/i7xJwk1h3aQy0vDkFBarw1IH+t5PzLRz5aeofIpPmdnkQ0Xn2A4FcM27uy
ENkjnxANlF2g4G4oak/3BaywNl23cxtYG2LjwvRGvxjq8Hd24NM361/CBiOqRam+b3s4AlKzaSyX
y1X5SiCftmVARAsfnt1Y6/2uVFq/OejsFLOPyjkW4ZsfGg7C9/gBue/Yimk8RvAM2WzzDP08aTx+
lzxFHNgBWmL41eeHvgo4ZseVNq3MsMi8VNAfNubKxlVzWAUFru9h4pvoSYhNfeabN/Rsz31mMO1H
TFTr4UmbwTaEXSDLCYedcEl/B2wIO9axTz+ELEtLCb2RLWcO0mS3JMf7L3ULzoDJx4CYOIL9NoeV
tWNn7Zsoe3cRKKszD0/XGMN2Rpy+6aFzpcMkrSm6YJOuLjkX+aXGdkVqFtKUulCLCz0X3TNoqK4y
tzxXIbg8UyHIbdbRnUm6TaJGo7WC5NQOuVUNXZIt7WpDuMFv4GKvILWaQw0dSatSnPmMX33VXquj
f7AXBpCTIPh3pPFPNYJPGWtSCOImAD0lJ/spbQlp7jNetp2aG/mprEv3tXXmvD/dfbE5IgW62u00
WyfRCwGk17vAoojwSTzZpcSJDZazU4Vo1vmAVzVuOvUT78aNlyum94YyWEluEYTDOZLANep7oJrt
EclWh5TIQC83P83Zoi8aLTKbCkgtb2M/h2nxE8flJiQEHDEa/AOtInYs0+NnthvUdnWjFMycagDL
HgnR9qFNkLRF846vz5j8jNoMRbSD1z1tgmMClacHdXGSOXN1jkdzZ4urJHX+OHbxPdZuvVvejzZN
i30HL4vWZhweQCy2+7jmLdCQt9Q+yuTlXQyFZAgzN6fG+FP0DXX8/OWCGBiiXobdhauxIRy4KI+a
itsDwUN6/nmzALbnR1if5FP6/Xbok2NAltXBrAUEZKtUu80IFGJlDfPseqqQO8/51ctHtdswFmTg
qGldv1JrRVFJl8qqY9Hox6VcWR7KeUwXZNG70c5Xthu5O61rngskZjj3yaUFoWrdo4yYNTNrm32O
5MtnLgPjLx8PtsoUcSlXjNTFjclII6UYXC8sedEJg5HquLNTO0ZbBu9XVFaCYRJIZWlb3zEuRSxt
4LRMJohzjdBbvnM0+gBM2PjwS/E+DiTdqaW6rZ2R7MlAd016uKPNEanbL8Arp7DFh0of9AqNv/rI
FTvcwog9D7JKjm2roa6yi36DpRcFo0MuSxL60aMxqCuZUaDfxjo3JXthzOLX7LY8oIfMb7NkYb5G
XS36SoVAS6B37Q7r53itUic7LIvwz4Kqkie5Fil6kWU9HYD1KVqPrK6X4Lbn67k33WwHsBbPt9aT
9bTUX1X1rTQ4ppRa1S/u/IAAMT/bndLdeoHIbFkafjhspYWwDLWJfiOZhF+HbDKv0grjJzWTqGDt
kAQMLZ3qtmAPauRLsIzmZVApze4irL1ay+QqpKkTCYFliShT6+EaNpCCCFi1jAfr4fuIA1jjbiET
Ng9DaboXaaZdA6xT+GmBPgZjGzLd/lVxczx3gCQyN5HbNEXqbzLv2bQxcI6ELqs3IePbiTEhgbJo
D3xuuCTMpffEgo7uJ5qw4FnN++hukbOcQofaQRoLVm0G7HUVKKF2ARRonUYCsauZ2WD3tCgRD0Df
jxX3svyZC2TwMsQkkhSh+bKUb6GExqEDR+sBFexjlhEyEcfr8rbJKEWLbtEW5FhfyGO2pIHpun3F
rjfjTkNH+5U5qr5fSpgARI9KaNXBpEX1pFJWbo1YIs42uj7cmFCHsYAzoOhyWuX//qGkw6MRDEqo
fbesXOb8J1Ix2YIwdtzFHJ9DgCio7BBpFiNBpCspueg/lfeIgGnwHXGyrZdlCVoe2shy10PFACwa
SY5cQ0w4NJZmH6Ui/k2YKckM3NmZRDqCZ/NFml84eppNR7SFR1qe+wTRT710SUKOKzU2xNhkpU9A
es3ZGHVYvs3yGaC2GXLGY6thy4It5+Ai1Sv/KCJGb0OZEDOhqM8qmOGTFsXGzW7EdxgxQtj3xhw0
yhHjhoYYhz6pmjOfjdIGHKPj1zuz0R69GPydMSKoXxJd4DQRBd7UluP1WawyPyyMA32h+1J8RCZW
qs7spk1YEY2GL45YMQXIsd3n94yGx3YaUVWqk29S2+lMJeblq+l7uQ3QBuH5q1pkS/B5phEhj+MG
o2claeURRyZpPVXpG3kp+rkqC/ummWjNtMHN2SdbC9gJPBbH92DShjBbzM9oRuA1jBYO2ESfEAJH
12V5MMrwa3nzQknrtwmNYEsh6t6U5JdMCgafFsVwkzYnpvJvwGw4QQTVzdQU46Zp/0QTIJU5eGOk
JW+mHRv08gPnWipOFcAQEIH04aw+p8vVvS2UPTsWp1HrUzxckTzlqv+iz682cN81lPCrFQViDif7
XKJkLNVNt3qIcpeLA2LOvK8tD0UTylVTx9GhSaz2hWiG+xSW7W5GTt9g+my1QtzsGCftz/szSATS
mSXvSQntyRTkhHdzumoYAcTTGrSjuW0El45dhKo8fStaHEN9NU2rROnepOXHL0Lt+evqsNZ6bAR5
Uni4SZR7EH6Fc+pNxaDjGMblCQeEejWmVPHIXvMvqCzBQhLjtuS1DnaBs0oEl6KrY8YdpvMWJP0d
Bcv0CGPTywI3+sOi0Rbq83IIDvXYocuTqWuzRKOI2mj8sFSR0piL8hMw6PWgG4lnG336FhgjOv03
qlvxW8dAhUmFSZki966VkMtXOSRPWPJV1d3iOgFe3OMIe9er7F2PXOJnK/1dQYC5iuPJPPkBM/V6
rieXjZYcA3ZPvb5H89q2LHC4MaCU001YE4QtLkHuavuhJ5CjUzTSjSiFQXpmW1Kl97XgLiDtNfTQ
kB/Z8sweo0j3MaFD2GtCxE/gXVH6+QXGI57lrQyPOtbbFAbB1YkbWmWmfRvcxmaL87HwF776mYUG
7o8+I0myMZ6bly4dAmAyVX6zy3idNJBqtOehDQrQf1Vx6TqW4OUf1pkN13VeFjMrBOig8VZU4aRe
/cpGQOh0aPQgP3iBpvxW1A5qSfArVMlj0wW+HFLsy32I/P9glb44hI6V89uGPlwvHkhGpXAa06AE
LWCj2veT5yw3zQfqGetRFxlYpwFsRD7vXyhaj75jMSNwqq+iiqJXx02cWxkbe0TR0Wss+rmqo0Rj
E2S2F5pv4DnnYbn5e3mWO6UODdSpQZjzSVMQgU2KGnBwI8f9gugoqHAw/bfSqhjhMSoPh2SqHM+V
02cL2ivVv9OwfRQtqqOh/DJm/jV1BwwdhinnboJew9EVaxhm7n05AjamT0cfn6o5HLGRqUv4DuMg
4pkOFbHjSAtbIu26pt0GZqg8XO7Wpd5pAvnhjq7+qAFjbFxmbJvlaaqRN2j0TPkAOrm7yM3eyVy4
VVk1XrgvzJdhcj/jMZGXNinDzQh5emdJhzcPJ8VpRC28N5o4X/sdmVZmN74gKcmYWnMywvs6Y4Qi
BuBBeq6jod5YQY5dZurI1ete5ZCWZ/AFJ3gycpfM7aDR/GJJYO9JcTxlgZJeI/QV3aB0VyncvQlS
fc/uzdDPpPluRuGLH5vZPUn1X2Zf+ih57eCgKvb47oTMnRymzr42yrVpEPjsG412RgQMblXp9kZM
yOHkj6jhzJF/RNKB1myYyaDTD3d936UrZ6q/+YGdOwbKbFeFSbGJTCSvywIe2Jr6yYTWJj7Fgg5N
VxgpsAq6O9Wy6sAbQ5NxzJLzhE1op8cNamUy9VDYa8VWo/+2zzSloD9d16hFUM0CBI6OLIYVoIgs
OlIKDbQMnmIzzjidYUslNsSzZKS/ozfGjToXip0TWU+yRgfM2OW7KLt9WjfdbUoygMYt8xSOVfZa
Kml10PqYyU6qX9swPOkTNfZyXQgLLLE/t+6A3G7kZJonQTsboXP4CMLv2Iq1XaH6+U7jxcO/B57G
KhmSZpr5T12MxamccrmffNKOtHx8Mxo9vedgYrYCOg/4HeM0BOD5czg+RqCxPfjgJFs/Q92iG3e9
tBP0UNDtIt34Q2Ehz+Su1+flI8WKOwYNqra2Qy6bOMXY6M62ckS3+KHVJ/7tJKiSQx/0bVhO09Vo
zobyDmVv40yldlkKYcvusODRd9bmQ5s+H0edIYkhAdMPUu18eq01yrOfpcMweVED6HPMToJ3hy7C
Kg80ZmmZ+r00LK262rf4e+knV8wbG9IiCAobGpJTU9/iLalNZdcPcCFkP8VeGQECGmKlINZOr50j
Fp42dat3oK36ET7XTW+Amy/g736GhGeCWKJUG5w1daK7cpAQXXtA6ptOzfyfOEZZtP1GNGG77jnX
1Nte69XtcqrQC7vYTq0Zo6Ts45PS5jHHbSaLdEZRCrPsDknSbbhHvtvR/VpI8HoNZCxTKSQn+2q4
/lvhGHDxVTveSWxoEajvjeoKsplJ3DwhNPn3geSCiKlK8JnnZI1p0N5uOX4VvAhdAjuS+iDK6GHn
DIw8s0Jlu9TGHGLoN5Sg8GHR75MeF6MrCA4E0s8OR4pPFFqgg0HsL/vtkMm/SPU7QrkEGuna8Hdt
AOHdlC3aagm7IG41aHg+BZ1HNnvIwlo4ay3X5VMKGoRBxjVNHPeMAJV9TivjuN44BcqFyNGJMkxY
sGVddPugHc6NYp4ZIVB2690jqOwXiWgcPp5z7vBfhh7HYxM5p7U3qq/EsIFkEiO06lk1BXL4AfVK
xllWtUw4BJ02gPS4h/3AnE52d2q/96VnYOG73Rt99+wgBup5d2966fSPhBiliWD3N4r42mvSnjOr
+7+YS4yypOMIC8uto++MNBYvJt2pI+lQw0Xmxd4y3GJTTZg3hBY9E+NRHaoGFyo2pebnHuDqYW1X
dWu9fNklR9MZte+fdoE2FL/SqKOOHvIBsO+UA1REZqM1Vv+WV+GtZLB71IoEFiRl3saPVSYZZYS3
cCpOqZ3+6ewZcFll8ySz9Q+RWQPN0uQjbproFkjMT/MRtExp+jV0GFZKL2HTOtiBK0VhimpxEPeV
IDrSbxB30aj8WSkvroWNGdbcein0usJpDhaUfzmQeIS3F8VmRNxVm89BavWnm5MfQMT977pT+3UM
uIIBatlfat2hPWQb5h5aJ+MGMoiYjfgfQCw/QyofIRiRuEHxzmHzO2WrXY3TpB/HaNCvQazfjCaq
STGNnU1lcDKA8YY4dy53p6o90yrWXytfsa5xekdx3K6yJlVuKdElJ6kgxBUlVp68JIlEawflaiWB
51jmayOcqcP6kT+LTCOd1+6iX4nNIRtgoHN0Gpy+IwjQ0C6L9U8zKczQgpsOzSpNKv7eL1yIzWkc
HFyXeXbYtbOLA1fG1IsvhqvZi1CU4tIGprMjAr4/mDkikWRK4c+EOXHcBVKRCNd0I3BNG+yrPqo9
RxQfWp5Fj5/viRBvoxYuHFT4vqcQ1sQT9XfyOqMStSK/LJWySFJwkUOeeF3qRXN8l6Ji5VxON0Uu
m42iqyTFzb1MO1JQ43Es85andWs8JW3y18oAdTq2Yl2aqW7uSCn/cQ+Vp3TErxHv0rxpSwIyhCLs
DcY7YGlQCPMHoKAJnJjOTaIrF1Ho7oQ8grFQE1qQ5zgxBp/2PFZYbocgq1L4C3NjTi9ybBYJEZ55
pn5gh7X+on+BEmU6L/ZYm1tkk+P15zQ597MlGGyYkna/+gmta8Hgvk+5Gq4nkBWPLB0ObUB1Zvr9
r+XqFGHClCl3ht0SS5s0taS0Hcufp0tWWVCCxy4GfqESww6vzose+xujxaSeOP07XzM+xvRLtj7r
5TGM4j9kUzRrwi7ENpzP5mrSuk8U/s3KdM1iB29zqq+GEXGmJh3BzcOL5Ez6VOkRHTRr+BuXmnlC
Gho+J27ZH9nKac4oj6gN5RfssIfS9fJr5IM+juS6jgCc5GUA5SPAZ65Y5L9aE12LYVrpZqO/MrhF
L2ep/JnSDICbek+0nMuQZC3tCrPh5Dfhu187/SROwqA/sXzES0hqS5R/VqwCdEBQhPw3M+6TvMSC
BQFIrczBG80My78kFSUMFrRfeBtNpSBjA6S8TFBi5QkO2bkFt3Tf4gFVzqo2pgHbS9ZhJicuxclr
a6+AeT2NjZqDuTdpPo90zgvFeG7B6G4kdlRErkpFw6t/BPMNUpoV6Y+IyvfxWGKxJKPKXyW2fjL8
IduP2AUgqTObtTi+L7dmWcp81qq4+OjM7gwzCh4ZW3B/LiGDE/93qnUN65oqTv9dXcugZKop4kon
AhVZkNyFwub/cHVeS44qW9d9IiLw5lbelvc3RFsgsYmHp/8GqT6n/v/cKIS6d+8qSWSuXGvOMfma
wxpf4wNLNklVkS+fiPHP4LLyqNMztSI5eLKU+y41ip2OxWcTB88AtaxfyQuCJee3j1kqIcXAMYW7
91PHfnbhe5wJwoIbvWTAQCEud6jIAzxumLmxayBVVTM4cExHQ1R/sH7WL7purJkl+Y/qiu1mBtoA
HE9dzg1tPQBW+hYRXA98m+YPMKLmEeuIc3Bc2tK3sDXIqy5EmM4CSOUSFvKfvU09Y8aOHUAtiKMO
+ashAFmdnKgo20s3VLeX1OspIqp12/XkMbiad/5+cNMKhXwj3ymrY35hrtQfdvoPZ/5UhYteRODR
A03gFLLDkzqh4o9OzjVKUHVUBYmHR5Y6fWNCYb4UYS53aZ8Wz1XZ04zni2AfCe/q12rk9f2QpM0m
iwH/Ozr1GhTeVaebyUclQR40Oqb0tDXt+7ExHfwLyS+8fsaBWhtUlGXtb2G5GgZDTibLZw20OYbt
EZvb2NWJWTatd33wmyMAxQ1y7QndtA/tqh3rBxGP7X2fPHy/ol6eB6xS5cjGSGe/31gJc7Ta4MjB
RARRs+XYB3fo9J1dBfYhQJu1SZ0WRISHIMDCx7OB8wPlsRQQ5brByO+NR2apzS3yuV6e1Z7M793n
tLC9a4EkcACqsSkwHqN4QXlMk8y+xhpwG+G681fpUh9HThOeLC00oCejF1AKCfJmUraELJf0b7xW
HgxO3ocg8epHHNLFbswjseGrhohFRO1+znz6Il1E3RCHYJWWr3VdxvbGjV1rR5fQeW5svjPSjn4G
r+pWsYkiMXYs4hE69T6+04q8fPSdal06ENHVjtn6THhLD7wcMSP4Mgdx1YagfTS0Ur6RbjzB6VyN
DZ0A27Gc58qhmwekB8iXq5M+aZZjxfiw9y9mmvvAGMnk+b5MKuixxAUYa9hLhOqoW7wlq+aouvmS
3/oEQ+oOlFl9acRYXRD5z4PYlwKEZEk8DM2TgQ89jjODfmrX3KuDmxeM/Q+v1Cnl2+ButDqc4cti
0y2LT+eihu2bivFZ6IJclS5eVaf0GGE64gkPFwTRtkSzzpUrQ3Ce0VktVY36J5aHjBYgXjY4k+oP
JiYnmGf1+M9osTzRW2g3bVkI/tklALrAFMmqTaxi74cY3p0C+5jfvvlmtyQQYtuqS+sJJjCNIDGj
B6/DdDs2QGLdubukDk2fzGM6N9O1orRgYGn0HPObphN3JbNL3J14g2EDUXYBmojvzZC4UxpzULDR
fX63wbNk/izbT2nzDqroQn2qvlApjedMOO017ELacClSMpoDZGvVOoXE1L5FMa2kqL8TY5m/6KaO
ECKBVM5pD+6/Y9wniS6eJEqRIJ8eOzFlB8KfGH8nJqo2jl3X0mvEyYhcuQ2ixry3zf49HgSOl7yv
rl2ePrueNaMBfBLLIIc+orwv7hFHB/zK9ABQeJ/dpUmh6qIS7jWBy5+tiZjLacl8ih3Be+tY8oeH
472OTZfurG6+jgJ5vGU2OM2r8nVpJ5ZeNL4wHuzXU2P8RCGCXkQtVCMSoRHROrFN3LvxVXbP1Few
Gmf7KPrwTzqFye2EGRKmA8QOVX7E5qIUXxH5xQthx77ObQ/4LWWcoE0+JjKmoYWLfMFvRbK3Zxnx
o9jP/wou5mZ5syA6lr/GdtvuiprpOQhOMq3Vgl8YXvo4irk6miUNmTArs6O9MAxUz7rCZL3OizRZ
q9fM5VeeZsaeg+H4O9XB18ihXcfaRA29GPdJPz7WravvRd3dwujUwZNaP8c2VRGEqCOOG9D7PxkR
TQlwLBA7PNDu0sx/ZqUGIb+j2RWiE+2XoOx5jqAZ5km7tVObrbuJzbN6lmUdcbxJoW8k05VLT9uC
nOJDa7h8UoaTGIceaXSRVffhMp9RPRb+ps8UXhBKBQ00ZFZupnd5WT2r750JmH0VRUO3ypboLw6W
B+6EgRMWV2HcEe1RAUFVIpAo9Mt9msxvuleXd7rV4O4pSeRtvTQDR5Yy0DAYWwgwsKtQ6Vk87Jjq
WWXhFw6tYE9yiIu7tLIPfqFTNfbOXSm9+QlNwrYypytk42QNJ6V6r/H370I7Rywf5oATvGIikA+5
hnpIXMOAbjdbm+/XYpzInj1t1JQiPeoeS6w+w5M3Ql2c4Rjnm2bW6HCEtSCILSGsffkDdRmENEmo
iZSCL4BczDqAh6N3Tjg6YQ8tDz6jpNszdela+ScIhWD//XoYk0kvZi3bTy0mdhzL4Z7q7kQtHp5s
gFJnuM+cAkgnuBp9Vq0nJ/3SG7+9U3fWcuUQmHf2rO42dZoWJZZbBaz4GgBbbYxTuPAIwLBDRQdo
kC/t5BTxJowRLM+4U5IeXb7LoOzCmIYg0CVoqSFiZm2AIsQLs6yBvTm8cktVh4ghKtJL/o/7AZv9
TgkPG8mdvgf1IreysOvH0Tg1YWKv1T8VpkyfoyZFgOhF995IxAifZzJl3RumgOrsF/5BnT48/9kW
fUX8HvmZbWidHS+LHty2iy9Inu1VVdk9NKFQ4F8jsKyyEB40dQejJk1/9wKEMoAbBwYsjOdlDJJE
WFSAdwzHjrb6uTLwv8awzVeTI4eDSoJWD0UZGKeednruj09qGQFE8yTQPCfwOq+3xNnISiE3JGW0
81RWfe0nRAiZqFkrTi8kKIftS5IGyUUVrdEERkEExlrFA2sBPpiK78WEIvVaWf0+iisfjPM1Muvg
ReVC2an+t1tu5JaklGNY94i17aI9CNdO946Z+E+tN9jpdbYpZcexqq6mrVVgLgzva6yid6jP9+pL
rLXBPZKhdDUO1zBOpw+/KMyjmDGBDpGnf/JTvaHf+V0nPg73/08SePuWCHfAf2ETrRbTSO6S6WNK
sj/qo3RlSV81s5uDnoTuveboGcw/6Z9AfztrGgfTmRkMbsQNCIrysSjrhUNk4KUcOqLQqGuI7JA/
icEtfvTDC91B4ycmeQ7PqZvSIxLznZPHQGg5jt2RrRIe1L2lW1gH/IYkLHXpLJU7ZLHHKTSByJCI
srKNIb4fcxI4Vz0pMueMLVtqtbePYYmvIGSxY2bV7+VJA2LigdUkWXldKg/NSG4A2UIzDjyi98ok
OTZ6pP3xf/mkCotm0P4srzkob1au7STPaJkPKXvEow1Ik0W/WmINSGkIa25A9VF2FjENwrb/UuEV
4Fr+RGCCVsVDGNMbX2fJSEkC2mBTuvGv0cudz7Ao2ONABEDO6Pe3YLzGye+la+Bebnmn/apjfuSn
u0Sm8GAsHFVGzJo/MJMGZ4whShuuZrhIkKIBliCTmhM6vgSox0jDJo9R0mulcxKD152qQOJeAiwT
mPyQ0hGnuJDyLTRbRAp4SZmFpNeG++7eqcKQsbj1h3WhOySlh8VrGQNmpuFhCY+5nWxx5CTl32Gm
0zeOlhZPPS7GbtEbqM1V9TUqCEZbA/wQH79WH2d7eNTI/OlupxmITjIT+ldoWtp9o1n3mpEGW9Ov
mclxMsvKqf9R5VNh0g9pix9D7iyZP7pTPrE+mLcq3AMacTFchwy58HdUibcIZ8optugRUoK1j8gQ
i+Xmn3+QkVSscpvRW5KEf2NMzM/huMwoXLZkJePhXKEE0jM+uKuujVjwGrLPJtR+tLyt99IPpu3g
wqqbFx019TIeEHYf2ynXJEu4LyFd74fbccnuxfTgM2eOkEBN9go+qbufI0azfmxZWzLBCnjAIYKj
EsZiS/4yQlRGSJphBoRHr0XA0Uqyhq0Gv5/e+zaq9pBW8ca3o7lW2xCJqv82pO9NykNGpsfNVZO0
aLUuHna3lHjTj4LzbQmHMZTchMHwhPHNTWD0UxldpzEhKy4iWUa1KwCIeVefYHB1paZmiEG/grRy
9jeVsZuXx0ADAmzEYFmYAKZ7N0liNAv2b7Ls21NOwukqAIxXMY4hb8ROCPouKWpoWncPcIewmjIo
u7t9nUEYJPs5RdlUCN95qwe0dp4eTwd16MlZ9Vdlh027IEWjJI32DQdGuo6T1HpMNXJykOCSEEQu
lrFUHLIF5uai9l4ybzmRQnHaFFIYa+E33ZFjg7sKfB1idhFg6Yweb8cEfiTy9ej4P6BviR7iH2pl
FXVanWioIEBEYfIwzHG4yRayWZ/P3gn5GgufhlLA7fGj1UrRJXPgznOBc04PaNl7rtM84SP170MS
Nyw0U729JHu33Uy6bcWMwAcwAkNJWK+kIDzEnHbhR3gkm+TDgp/yQMch8aLjpD4OjM72viSk5CYF
72W/1fSy3dVzoz+J5ddlrp3X6JOZg6bexZQb6eM8xZ5xdlqZXnQIWABbw4NjWL/aOZZY8ka83XQA
+osec0Z78uP0oUqMmrCJGFMsSTlWVfoXMXXZNUxanTN4Wn0lJGZkfkEWaTx8qV9zMfLfk6CzS1s5
rW+fLeMQu5qRWcc9reClfdVOnL39irSKMPE/gtbOP4ReHDybvCgZdvrm9g7d1N92kIEf8zWMinaH
zE+jFzUqXY5Z1Gs1TDKXiZJ69j+XQctPTmDpF4BIUD++I/Avm1axVTO8LCY/ybPpVn0rpLVFhk7W
5DHqB3kdOTaS52dK4B2+xteAz1RLYufedIl1Xgp+NyWOrA8mrC5FWG1zoBsbx8B97S0PlejeGymx
h1uEW+NXKE4Mada0EfEJ4OO4lWj/syGPFaCKbdfq9c4zsm7fF4lzvL0jt11ibKgllveRWuGxc+rs
jBf9qmlj+hJNyROw6+l9GKpfOdPgIO6fy2UkIYdwcecSNmNjwVPyILDq3kM441+GVENa8CIZiuww
wkiafSqBx7f7gyl2upfEsRWiq2/V4rw4tAbLRThkPShJsY78BH4PJpwhyLp1NTs2WuMndQAWgTx4
DuwM2BP3KZj7e7t1gnVBhAFjCPlohkJcyN8jFjmpSuJoADY0NhYVVfYZFom1AO8BRpllbDFhxpBc
+fVPM5UlGNSOyZwdNJtyTmeKsc7j66X5KCvq4zBn+b53cHB5PhjizERmvAygTBeBqWtRvYrS0nC9
AdEBTUw4WGk/QUlu76aO3kBD7VYQESfSHKOwngLZXdb/W6u+ivyto/fUb4T2XSanITOi+qFVYf4U
2rpzGRY2+cA891/vLKkZAnXVDAJFJkTgsnatlUbbzkNvz7pkHceRj232CucZW0ewyTNr2K01fyTD
eXTyX4Js7Bp0aVs2+p2FoxykXETHTKtlu1F9SdgF25BdiWE1ou+Vakz289VHHZBe6TKimpIBOv0h
4/i+KD8ZxK3plG+Lnv3XkNVTKS3zKt3sk1ib6pM5GooeF/Vf06AfTTOKV89vnzj+6l/BfEXrvsi2
AN+qfdQVXfPEIpdmw68yxLcbFV31no8Nd7VRBIe0MMLzbeVCsPiRpPODq1F60e4AK2Vq57aDKQ38
AGXamO9HCk33ZA1kh3BOVTaevseMM05mvu5TVvBdYzFht0vdJDIVzwCD27+eBqvMaadHEkcJ9Zvi
13iYjBP69vRaaIvvw6hBbS4tdtm7NueL8dMuRvznQUkbLke3vJohmqNPc0Bmu2mzHbBErd3lptbc
cdrPdFcwTXOZNvkFMDIudPA0lxHD/NpmVslgmWmkC2rzQQ8hCBDZzb+5iHC7ZSDw4dUzsaieD+NG
EpTZzckvZpQARP77Eqim8wBfE5VbnZMPEg70rySRqeRuHW/njxiSkOiZAmcelGU1UxAzGgQmbYVN
a73qAwRxDIAbCCQFmD2Mf5VW+5cmTv4GLPAvc0imWg2OuETt/lKmGZm8UXRSd78YFmpIT6SAUXsv
Ddri0+0GmVuwDCHHLjCAp7nMvBfVEIFJQTBb8jzErJUGyS5E2jV0zx0dBv6YDPu5tZMHzdPD+9vU
erSFc1AWiZmaD4ihbRPEozOXLPRo52q1uLUH/KVH8D+NAo4hj7d+ZWx5/hEZwr09D+GjeuDve3tJ
CBSY4QF7mpqr9XzvV8rSx72TrHLAN6cg/6sGyU3P9lxjD5c935ehaE9A4JkujUO9lcvymSbGc6yX
6cEXooA7Sixt0U5HVW7YeBLg7KLEDAUxOUXAOlBwzM6oosDLDfVtS1YtffXAN02SH01RqMoNh5Qz
bkombbfO9qgND30EtQtLsjMsRgQdlToO/XGrbHfrnqMf45fuJ+HQbzqJz7Od9pdszBvyR4c9ZMXV
TfrjFuzEPR79qSIEE4rBG1M6vE7L2BCvmgWQrGSys8wTo9lrV42O5wsX2EcRu/11kMhutZLUYbvR
KEEAawMcGKcR2XgSb/XlM1MPTUqtSS8dMs7yfQ81K3kAThvTCWNqBSCKsVNoiVW2nDyNXqsuWnhk
ifJOGEG9k3qmHgJj/HdpBBpM8uVP1WtVSaCvVzXBpqjjDMs7DOvTrVfl9aB9bb0gJUtN2gILc3eB
p5l4Tvckqvg8VzZ+j4F5p2gR7FiTZ+wbwxeQs1FY3WZATp4hrfcMKDtC/4X38HZI0LJM3hVZe1Fr
W+ZtEMORnGKSjFq0lH99CH0wSdEt3562gkNFC2tm08fawekACX0/QKfhgK5jTbHyXrK9ePgTOYmM
lv8Fj5/lIDIS+sFOd2zajGjf0DE2cHXGcl94R8d8Ccx++snqKCLBTkBHjiOXQUpcoKe70mvF1SOZ
ZEPxOv20ho3bjD8ittaDUlR8j7VmD2lIEiD3D1vAzXrAfY1Wq39viNSY0a09NZSdz3WcEzArgsOt
/nTJGcI030dXpYm1yua5jNjT08WTlwNguB0wCDrCdbCIaIPI07ayg7sxmN1jbQ7443RONEGJIjak
Wbiae0vsK2D2aiTb23wiXUpq11wKWrP0rLezaUbnxMa8pZ6Ny+VEO/UQB9ZBvY73PySuk82fjHLL
2KOUGmiCQH+pSrO5qBK+zOlhu0WzudW2opwloToY4/kvPDx4wX8swYsKwMiPWt5vKz9PkXLST1Oi
7sJm4CBm7H18OtTu0FnBkKBxFqX7dbs7sgA7KTkJ6uZSt5mwLTKcs4RRCW/5gSKd5jadnHWRDtaF
CvmaJ27NlHSkE0eOn3N1xYeBhAPzNtrhCB6sDyD6+wxmgoLMQqc/JlP9B3PDtFMmW6wOgB2W4qG3
SrFW8/cqcYL7hDwPhtlmutYr5xnCfIKjFq2pSjJpoe1cyJm/o8fVRQBvwG4jTtUOOsfmbdojDzLJ
Ace0xxmETiI5cuCaVM/O9bOf2K2qo80cZE+8U7y+HaEaj+BCKxxXYzZMH6zJ74HPRDPTZrLgMlJs
9D53N7MX81sbizrqtg+gn35WpabadvCGUnRTkLgWybtqwqjmjeHk9IRr1ANjdVjobm3Uj1VivmEk
T4/NLM3jMGJYi6KmuFctGYRikup9ulrg5L4sG5WVVvjxc88UcSdqpweBsGg78hGjq9f0L3kAGD6w
OQX2jXyIHKIq+Wyaa+jHJOSkEoZS6pVbFEHN2tH6kghzwJwEwiLQw3ICVa/zx+lDkM+5fDIrlmdG
hZ1PcGYTE+5p9Mcm66evyIx/BSLIL1aR3trG351hp+1pqrmhJIoVzxYH7hn29wvCsIMc+/gKwwrZ
PxPcdT0W1TsQT8CVuH72owepF0cUqi7dxgcCn8lvZtLUU8F+X/rHSJPVQ2qP8LELPPlB3c6offBb
/Tv+0gjYabrR72cHDRzVB5NBv14VuWhfitzcGMKoTvg88ocy43h+q+GmfOZDZLRZWIHcu5NdbcIm
/VESeAsHUMsfbNfiU0taCkVfI1+4oRr3QAs8OfAkKEhoVagbyRal3IxWQUwaBoiXNm8ISGcwA8Yj
QnAmh9/SAgeheoGV7n5IwSkIhcBc7NANrjXoBZfGQMYbmV2/c1yUHuqybA0bMZRYtQmlvRrKzlnp
PS559Oocjs4Hs6Rp3Kl9fk7hODM0RbfAyd0gKCJbdLJtnI8bVl2IY0hHCI/od63sIDlIh0TqJhIX
e9Hz5XbTHYyZkd7GiDZKVDdIp8MvUFqXZhoRBix99sSsiAIqvrRAKw9yWXVgDHpXJQSOl+VI62Ag
4u/8oV4PLvCGahi36AZdLAOL65+zQLYufOdk5SiT1BtKkliDR7k+2Mhx/lXYU/RsRqCx4ww/p4wn
7TolLUKklrTQq+eNHlymhpMDvP1tRbLaRc3P1ThdllO79jhrgNnE89L4QKeRMvZHs7IxIDqZA6bL
AMm1/OhqPKhW0tRr3vXCe3HjpLnoeRcz3Cgxmgdjuytdd3wqJ70iVyyqPkfH+vfs9tpox7vYNB1A
u/N0LiiqPBHgMEMwwkTpi5s+2gC99M7DiHgm0qOPW2E3lkWzZL+Nm5it4kIWQr9NYuYPzTKW8Mlo
2QsWu/UI+ZNu26JtK4PcWquOhd9HM0VNHKHCC9/JicpeezT5np37H9hsALA4YJCHurGuDql/K0Pm
0fMih4YmV/2A5xPfMybR3yJ8w2ghTSSOo3zxU4FHvQIKQ4Px3AaM6QBlr8KScK9gERj0cR2e+Pz2
Gk36q0YTAjBGC6KlQrT434cq8f9dRuhzdkgezI1OX5kQNSKReg8GntpQsE6OWxqGxTrAfraVKaQs
/Oazd/AitJLKMOMD4mQR8MDt1u4Tftk615/V3EJEmO5Rj2w6AzLskq14bcrO0zf0uJcwchujl9XF
z7MZBaubKb4x0VCOE801YQGkzf1nhL8DXdeEgioPsDUOtdddoZaPnrD2WkbqWlb0yygAht9e4hFa
T4ZoHgcZBDduR1nXzxjuCVurJIfshTnA2SN9ykfERkgcgnkAy0lrSz00i3l4Ml3sAosbl36txI3b
Rttba4ga9gTWnEJ4FA6OFQuZrbr0nWY6vFkJSk0lV0eStpI2qI7bWcKLh3rvc2zlUxrKs+yKr0C6
V7UF933wE/G4c2w5FmHtTHe8r+gKx3hAbUDMkSqMVD2knnk5+/ow+v3KatpVa376dPa/AlpZ20nr
nGOn5+S5JKAFSVypd9w09HpI+NrM+BwR7EI8mYZ3teGqL7IXe/mWDJlklRIiyUzTtH9UPodSMT8O
lnnmtJG/VNPsXRwv/+XWbXxlJh5vpe/AjLTaHgB0tmZ0FBES2bMolQvKJiSMtkYh5TBIXu7zomp+
appPy2q5qn2JIj4T3a4D5YmdP+TgsrjHWcu2ZeUclfKBeUnyZtGsWkca3O7GR1fJCeI8kxBz6wxl
XGG3NWH5HW6wEDqALtkdpPn4NUksS9s1dX3/ru3+qB6heiid6CpIXENTWOXHUk+qs+jnGkRG/0MV
jYFrNedqcH6F3ITrWwnK+suQGmfKmkBm9472/5ZkxMVHGpVgK7jB1LPvBxO7OMlIWJu0YrIeWuhh
azIB/V2yCIMbg4E9DtyRZtd/ykpnbs1Xa+YUPP4dwmJ61ODGHBJfJ3WpKd71vocdyvn4YjkAYObc
KM9t4r0OdW+espzo9tDkdIP09xPTEadM3fgdx3TEk4YxhUUQ2dEjOv4pItpNW+ic2LdJ4ZAJLTgg
DKsonflAlmlLpNOCVa4d1wOxxrRAf+qnsnzwA3utrnI6TZfQMKuDWnfcgja4LQEq4Uu+4w3fz7Iy
j6oJNVr1P1qAuuxOt++GgcZN2UUlAQubdqIDNU7cyts+6LJN5DsYR5NYksGsVZ+EO9ibgJ3x2OdE
EkcB5p3bPoMa/u37rE/ETylXiS1/90jN9rWFIS03oz9ycbaqh1iM+kkNILHaI02CoClq7XXM+njX
mcBgW2fcDkbjP+qIgumKVNk/4XKpaystcIPPyk5o9SRV+Dl4+tEoG3B4TXKpocW/duOP2/ROR4RQ
zm77twE+rge0rbWq0q5E8iBXNib3vkneVCEHaTw+eGQyreTgBjj200NtI1iVtK5gWMByy/O16tyx
etKgWkK1OaMHA2tzpxMUWOQRKAXBLpZ32VYf0FAuBBNnOWUokso8wg2cbbAHbYrWMLJTJAnqbpP+
1jaCzyQdKji9g7Edx3rcD2jPrlGYB1eipplUgnvypCkx3NTROUMIwqEcPUpk5sNRuTVYNMk4sWg8
WJQgwZB/1ENlvXqyOmqR6b4nnneJQsv5jZ35UjQduUymt+kjUW/G/B3q9MbGR3bVl58p9kCsOKnP
0Gm5TPV+0Txt1FAyaFukfNgrL742t3AnsulI/92RbvlaW0z4mqF7MEkkwzfm+remTJuiOkoMumrI
VqHooF1QD6o7roZU9IS3cawfieWqQIkbYAS0oNrfzhCuyTctIV39IE3TQv222LI58qyUyZV4C5Mo
Fd7ZPEYY/28wQdsC/1xaPPR2UG9jh6zN21e+LOc9ylE4PosILXGs4s6tmUtPATGLS/uXPZhft8S0
NNT3EARB6RAHd5fpVXvwFkVxfo4sD77yIix2U40dNMEoEy7qEIdseVJLJjra2eCbW2CklJy1if62
l8xvZgsCaxwAuSNhSfYch6EbjACKbbN2L0bdngzaTwclV/5WL6dSpy/j2wmbpCUi3uvQ39zeGm0Y
EFl7gkz5eOjOQdUau1sZ5E5gUphKZYfSWQKSxqnARRe02jOlTLP+f2a5JGeTxkeTBV1xdDZHw75X
D9KZUHwbMNvVZY+3K3fd6jIpEglVHnkawnsP5wq7c4t49FDYD5Vu2vvvhoR6VmGRWxkTmjLV6VUz
A50TkBz5/yk55sjZZnur+DRXF+vvv5elsC5CLz+q70qc8qM3BhEwNRidJkT2bVtp+iI1d9Mm1JgN
mzy0O5rjOp24d/UsbfsaTyEBRsNiCJ90A6WjZ1kP6sHqQbVmRRg6H4mRRRstczOmh9U7amBQN7Yh
4kuftPFlSO2/GUgsY9Nlen3W8TWsA+qtRzIsrRc19vAl+hyWkrP0s3JXOoV5Fu0S0UA/jlaJ+e7E
cfuapglHljExX9JmfOkWDSJtqH6bRgPHGELo47WvAeMrm0iefRkH/jpPfQjkPsJbo4qeFj/4HeO/
/EUUT0UDer0ww/5jsFCKTpC3bs/Ua3Rq+9WwvHZ7pqebwQBfDNtVkB57uU1REbUStUmHjEO0CDmG
mD3B90l4rXvHXpFbRoa5FnWXZvRfGkg/x9aMDUjj/3HaqmcOQa2UlagFTdKXorjrnxvCUR+cRN6u
XKuQa05K04TMhb0O8UcKnlR1DusG2/hkIsFRRyDZct8wQgk36ntqTyVl5/J3LqUxFlqGTF27C4QE
h9miEEI4/kdvveKtQVXNGambmIZOf4xCwt1aLORdCJOjnansZY/xEZ6HoBU0V5sqnd/nAD07Arnq
SY+RR8SCmFKPbgdTV5TSTIWjXT2ibvOsiPnZskR4jfXVqq8Huz64uBlS8SppowYnAlVbTQqB1TAQ
VBJAESFYUvt4Y9nFqQDdD5l3LvMDxjustGzBNoCco2XnrnfDomD5go1imR/t4FTMzhc6d9NTDtgT
5QxL0sH0R+t0e1uijkkBFfC0yyVsQqOV5m6ObOmvhGM7d3X1Cz9QwiSmSR6q5VkTECzh5isnMsyd
GuFMQGJWiw7uYhmhtWkFgou/su6RPzqS+NTlYIvekTAaJZUyZljXwuv3WU5+bJOA5P+mytXa6OG3
wGlI3iZTj+jYLznD9STSc4FslcZxx0/VzD+Zu9JRquPxIyUaIR7F8bYC3MgMJg5yitq+JXYa1lfS
AcBkyvfKFjZtyqrV7vrRcPap52/ZJhfeFkpZ9ZAL/CINHPejXX80JSc+e2l2+ZFLfrA6IlLncDKJ
K0K4y+lr4fDVRBKus8nPN+Z/Jw1xGpfrOY29fSVNjLHSsSF3y5HJTfcaW8anJrzxwR3c36xhK/54
fOZYyHAuJhSmIbol0qLxWY9m+0Q4xVNF3+Lce/2jGsbKJU9KPUvlntkAzijs5r2vI/KLtbOaVSeT
E68FaUW3bgY5rIdSDA48FGBMQ9FQcAwzPPVUQg1jZryos0yra6/qKiBbEG30omLC9Gmth6AoYIN5
lK/Lia9ofcIromnHXPZhmLzqM7Ejl+wkgpMcm3VSaZ4jo4eJRMxcmqekl6hhi+8FwcW0/AswmPLL
1W2yeSLQ09I2wa3T3zxGCxzT1et308VGfaMsCu1Lde4aevpgrbS1KrTNyREPZUe/Yejuii5ufldm
c6czYPswfAS6vlirSWWlp9VBMtVjn6UfPApj3ISLWl94ib0yCusqrYjWjG2LChCt2dxbuX8YfYcj
XyR+35QnYLhgDojmdJPbB/JXR/rm3VgfE02LL9+sNbA4w4VbKNgH8/hMndsQzUeoeumUDJcaA5+d
GUUUp5BqJsMjb5yXvl9PzcuUBHJHs2jcOiYRtxpt842PhPJ31erpkQnvcDBE9l5Gs/uUkDS0NbsM
6Rf1Q8jtRmnbmKH/Sc8V7m6f+J/4eJF/1ZSnk3hu0mHeGy1wXZPhNpAZ/1jOKA4MoZ8Z5oOa78b2
SXWCBRww5k/rhPnOdfZBCSQexa/m8iFUGbWhZyzweG98K2LINwsSpTOqnnkuHFAMDhHus3Z+7vmQ
H2LD3RLaMD/HIS9ViwgomjGfe5LJpV7UySViPT/8z7NhJEVgqBbSWBvrjBvxVHWY0c8iJqw4c2m0
NXrvXZYSvZFu95dp755WIilwWA139ujhqQTl966bSG8kHohfQ+DvLJFoX14hpjv1bQ4m+sldyaFq
6gCzuIZrnwasTCuUTvK+c3RnLYeS9HU1Vp51GyPiotRpDTpAcZg6B9UyiEfvpUK9t+7NujvOjjtc
PUByQ+v/tAr6etx3dhSEmxRm9jmu4dBWGg48GaKw1/M3khY+msG78/vxlzo/dCX51nkxLXJCil5E
FguDu2a4yu13l03wyP+7bHUuXy7SKuTaN0jGaEVYPTd136yFhn5dQ66uBn/4I/Lj4P10sNUSWWLa
p0jSBfbMwgH+6VrgZkBRqOFlzi7PwOWMgfzJp+C6SVKgZDlottt+r8Uwp6qg0jfRMMhPm5qFocSr
7mf1WS2ZaJQEsWp+v41/BB46btXET0GobKsYMSw+I2YltnYlDD5M1xPNgV0vWrmxEPA/GbbVolsv
jddi6pCKIz2GH1dFJunhYrTv7ZqmddE76SodMkwH9J8xaNDEqrNnvhLOEW9w8zBtSJgJgDeAs85w
+zMvDfbAwm/cxiiCq8Cd+lFPqYVJO8GaxLaKzK5/G6zZevA7C5pGmWLf4b+5Vb2kzJFSyK+mLjtf
9ickZ2fNTkKM8O6nWj5V28JaUpKk3M9AvjHgQesMJecEyzarXUvk4Mq23WM6VQRRGAE9wP/6ixyP
02FHM0nNy3LD+D0GpfN/RJ3XctvKtkW/CFXI4RXMURIl2ZZfUJbljZwzvv6ObvhcP2wWSW8HkUD3
6rXmHHPfB+5dKojjcv6B0cN5iWK8uQKuMMwd549oXufzUFYR2eTde5+Gor8dC8QpbJah0f4WofEA
3zjMp+/lVV4XgNSfKtcptg627DddaR5ROPxJE0tAJKnFKIY6MA/5b1rB/fRzyUeQwP/lY7Dv7N5h
LS/vTURCEB0e32tTcAy9VkOCF4tq79mvo16+WLIOg7BAjFIkVn3YL3ER3JnOxngKDIwysZMeMlM5
uq+LkyqA2af2a6pHLC2dxsy2TI0UZJTybg39W5zpwcntemBgVgIzW9YZZsqZmrNGcOFEtkEVrN3k
g9a3AV3gjPDQNFy+Kv68m5k54ynqw6+5ny0S7Dh+G+Gc/wZ9bjU5cQcxExQNRwYw0hABspsXx8bQ
/yBm6u//3pcvMfe+F0oKTERIp+SDmS7f5tJU1rcCuzM2VUc+VTgWGYnWRbY3w44u+ahY8QEYAKp/
Op6RUwJxp+CQI7boF7H35zx26WXJyo+q3rqaqUWjFDJjWP4wSAA7iH7baFsdKHNTcOV4NoKDOFF8
YrbGfEYgBhqZphtwtcaQKYr+U89TLptSC4/6PP9Yz71y0y5No9yG4fy91J36k4xHWfRolUl8xDLD
QBeH+jYCrmG3AL3IDtH3XH7datL/d3hLEifYt21xq5eputiFc8Ggfhp6IJCaQpMIXgBTtEEhenFk
mcdyR4+jqbNy61XRA3V/c1NF491Es6WlNE4GNzRYZnTyAQr7q0unD/YO7DIebF1506lWvNw0cl2g
MKOBk35YaFkpmjy+eqF99wA3pd5/LeM3MdXpHh7kExTp0dFwE0WEzCRvSh0/q1EzYWtrkQ6oynwd
SO30ZcUxDGhvQcXRoeqpevGH5SfGbeWGbre2L3RN3doe7SdwOclGnRXrkDj5fEWKtbXhJtxRkHzj
pIlYNhRBmRx+EU5h6zhCaqs3qk1Z3LfWh1mPo1jmiZRwVNrnEqunjnp3L1VM7J1GejgL2ysCccZi
VU6XUmAVXKzPPsf7H6hFMeIPT7MA0WUDGFlweO6OAJ3ptRy8dbCGUeGUENB5wnseb6Ha2ULRUkIX
QSm7mAqG65mJiOWF94HW4YlADPbW0dGO+MrD4yr3pWl17Gdy9eQWFS+cAjWgrMcMli7M1DR79MXy
YvQ6Rr8MU19S6E863fELo2J8KRaJYqlmf7axHuOgY+eSg7gxUPVLZ2aXsTF3q6JprOjgDLE13Qut
sbeBjTq2Ip5DFnhx425qe+q+BVl21qPKOXhjNW9lgc75czMaWNC5vr5cbboVhbF80fYtP9vQ+K9j
8HaRUwwkHca5muzSV4gG89t4/O31gnGjVy817fqbFBwGYJuRU3TTc6KR5C4HAFMBmEhDMLk1Ddiq
UVceA65AaX5xMX6cYRNA7zDsETx3YuxD8axQuYelZDxDY7vpPcc7TlYWvxQ2nSxxaELZ/SZZSQ3j
i8Iqsgt4OctX09gk2MnKTnFjVsescoj9aYhSXRs0lBmbUjMJwCnVfC/X/TlBsY2Hx4QQEKosSIm9
VVu8p26McCDMgWUSXv3MQSTCn60OZ+nHQuWIziyGIm+6zgGOcfQ5JOqC6n1sD3MwsPg7ev+HNQG6
dolYLCqKXa5A4vy3CCA9RfayLMG2xMyzc0nGOMYGpHgsCfPPmd6baeE5Qpuh71Ku1lvhNZVvDbS8
uU6TkzoYnR8gbjvq2IuYKQkM7oi4vKZ4pjaPOFUAGJLyudIO28sqhJ3RzPcd4WM0j8xHyxGEE2L3
c5lZEzZqgPS8gfB/4GrlTKNEND5Q7lwzEQAYkRt3teuMCcZEVpd4ZQSwqmyHdHvMRM+l0Uafcze4
Play7uyVy211pof5T0AX+GnJNPorzW5S/SlvyCKcnPmsp4TAGVIwpYxT/aokho4ar+mfV7Su7F1o
iMobvMwHY8h7mvpa9oqd+6UsNLKXGv21NzuKIWGdGIEsJ4Jnw3lF5c4t+VnkS/Egn/VgqnaxgsYu
KrT0RSkM1+cnSL7y7lNv6+jC5oGgQuDY5yxIr07TN9g3hKKLeJxvFnrhXWyo4frxGkW4WT/d2gum
exjc64HxRFJWI+BwhCraMKFWLJP3IlLBZUC80cIBTYkYR0jiJJpDis+QLCJh2G8ixs9xNTmrFpJZ
cHkeiu6H/C41rRZh0AgffYf7/xiyO+N5EHRDd7HHbYLgm8sNJzT74mZ9z0SP2CBFebKBaEhAfHai
zRrsh6qK3sbMyP05SP6QkRe/Db1K91lFuL+rw+jnevwjwjfY8WcdzTLV8B8xIx7CEUePPF0p9hVr
C4jNkVgeZ+BO3yRqfag60vZaSw8utGGKN6CrRKsHWBCLOLlGPRlmOtZdhin1fCGG4Qk91cIUChz2
X1d1T0TrUnnGmXYFHmOT9r7bpX91xKmWHlox2wxxqm0t4r82sl229sygcwEAYYys4yHslTD3uybp
CBrkQUny4IqI72gLrZl8a0mWL6AIGtKs9EluZ0xbk2f5KoMku47dUPmM61yzCkMGzyICQxo96pJp
aJHNJbcB1kGrp5uatIH6kOMk1Q7/GJESH5ugtO9ZHuoYvvhBc3t49RzE5vrwzU0N7y61sSwJ3lM2
jN+rCrctJl/PX/VsdI+sa6tcg6BaVkH135a8t/SXErUEPcol+91V2oHRV3ZTpqC/DoP1mEhX+WNC
yQm64Y07HJlEPXxALioOywihK0qLg9JMbAp8u74+6unLXNkzWVr2UW6vK7o2TlDUVLg+0/LX3GmN
L8sIBEeoLqWeOuEqk6JUNcMOT96uO26aDu2dlDvwHTI/pfTzo1iDIiaanPJBfomaRg+wUrWavDj8
1EOsAZzhgBTssx5NnATqygd98rCjJ+XHaKYwV4W0xkFEcY8wQDmIZreKmmN1SmK4/0oc76eC7pA0
7EKpI+dEHsUdNam39OjidD6vkzZaxMTFILMuIQKtQpCoy/AOA5rnVCXQ2wJLLh8c4q2gmNMOHKru
v1CQfpIoUUhom+e9J0g/5dL9joytVVotzg7E+xZA453DXghyzY12bk1HKO/AecBM5B/aeM41tsie
66qCo3yYxp9Lu7zXhzBts19l3/5mCFH9WoLq3nt/pLZk7OLsYuaxAA162jVxQs4zioeJeBX4VHOx
NfCoXEIlt27Ku5QoyAcpaSHwFHGrQ/RdCV53m8yh+0KzHqsxOd9YwtjbUUW/ElW5sFPM3O6ldymn
LCblWr2SrWJ+q7Pw92iHT0bsdleVNvYpXqYvKTeX57WIuDRfR8twkqKR1ihtTDX9sG1g1Uv9EoKF
4JAAVfJjJ0w+Q4JmkfQKiA2csTpDGmH129QmydJQluuYpMZzOKgLRpz8N0pF61KG+U26Opb8IRvI
KWM9NfjO4jofWnGu0xx2xcrIi7WPqQUk1aQWPXHZH/DQzCAfKAKfShUUFWtvC+lnK6t9I63UQ3mg
nT+/6roDDi12Hn0+HPvKCx9arQXnsY9yaEhlvDO8ueHiIgIkHznFhfP4C7E/mBml/jWl4SUZa9AK
YmJfzpZGHCQVviyaCrq1Pir6DvEUcVGrrkyv3Iecy5gmxhsIQQxnrcrXUHtfw37J8IILRU6Ls6JI
TfNa0Sk5uEmNU0UOUkK1u+jdQI8XTAYZUVl8LMba3tAy0ogrm6zztJBHhtkB2EDOslXPCO9R0Ikg
oDl5WRiy4fRunVMrgjZqD3O7L5+GImgmH0w6OTnxRL6aJ59sLPR6iC1qAlKFWBqUb6bZc3Qf6S3K
l7HLJ+wQpWiLWpyKAe34Vf6ACJ2+smBOdgNqr9V6Zwq63NoRJbt62I4WMVeOOj8FgSl+oigJCEMG
OiZri0wDTj3XaPugkAnsYai0ICD1yNij4U13sh7tiEoNQBf5Hu31o7wcy4lmy/q3LE6j7VzyckWH
OlHS4EVbkEDbtv07J0PiJVKWVlg3vC1Je95uaNOFz91A71dXT3NWYpUxl2OM+OvYemoJ1o/Aq1BH
ceYNuAjlg4sudn327z1H/Go6YsqoIElt//0C+KojOY2XbppLvAL2Y5TagTijDhAv5XoMFBNPT2az
OGKdvwPtK1385Cz1jWv8GoxCeWhwo/xCUxk2WvkzZCkQoDm1imJb1KoT/uNSZP4UiYoQI67fF3F+
RaykCvwoQn3xUuOw0LhJQze3nukoE7oDPXQT9qQp6Ev1m3J83Id5m35DKZcCRUyBDpS6wmALpPi8
H4/23NRfqdC4aOhofPSbe0hx1o9Ch58op5ROnzf7JUOkUs0miloqi2PUdct7hpv299B1tFICD2sr
Rqck0trHMsQMlUGjn3WU8ZtIZ6zukYGAIctGEUlxdauns+wUAqfWr2Vuf5PtzKBtv8rAcUQaFdOz
agieS5etbGg4WZhT45zyOSfEiP5d5IZAHhZreoYMWZ/bOM18xYBCTyvmJc35eMHfnLRO9xmqDR+W
CjI7mJsB5SyAO7mCUDAa1wCt0EsPT9Fv+s7lIM0YVC5NXcmoKkujx78ZTzWy5YxKOu1DO51uVoTi
Z9DTVdAkElSeVCikZjf1yJa96bD0znvtKv1htf3hcb8NCHifRrO6ZFUTvMoH8DoPpMfRXb5SYAmA
mwSE1HmJ8lqDW/mr6rSTpPe1znFeKqzvSuZVHzkem7/3Ygk2tCWuq2abCke0j1w6CnlJYt9pGEAm
LiguDWDeNsPb93OqQTZ2hFrnvbOXevB/uIWmQ4i5isfAKvxMwHu96QQBt6Y6/12VclJe/+kZ5DM6
AXXpXS2LmBU1gVwf9nHz2mow9poZUU5T6/Vr4mFFrjzlTXVN95HDkhR6uLomw9HERLO2hRF8tvuB
6nRLAJkgynbaYYmT49Lq3s9QAYvIcbvwK70ZAX4KR2cTx8u+qdEkEFeIvVqtHYzcqnbMi6LnxBQU
DLSL6OD13nR3aVCi/o6ps4RXbClE1BY5WJk5dosfcy/6RtNmhyJCcJtTGyMQEnYjWncjWoto9kFD
V09IWagpgRtL4PHkMAXuWxxfKE3LYjP/NqtmfmTB9CC45nUVsvWkAVf1+ADgQETayIiaROaHTaPr
RenoXa29+dTsSJkOrO6ihsU3XXHprFhOsclH9G5OHpq7iPPiC2zkEBKZQgir2+VkaPH3XSOn+WXN
TXGQr1RPpYOTZ3Rg5euB4MRtDy1zQ49uvspfNrGVW0IWP1+dxbEOMbPNJM+PVWweh+VERCR4ac3T
3f0SNOlWls19q2yjwtqD9oarpc/hNgIve0o9op5m48kZGHtw4s3qS4/nTZ6O5bT734N8b4SOAJq7
ecj3SzEpaKtFOest566sZ8RSu0O6a00mAX7U29j6PWin6+s8GX9PbfpfUJDWtlZE/CvfbKfXz1Fp
N+eirqMryR6cZ/rKxCFuxNvW6L+x3Omvlp3+bPCf+Tm2uasU5BsGyvrkf8RBK6KLZS8AbIUlVrfc
r1JfSOhmiLGNAgPCLkXi21qcDhVX6RLYB9XOAX7jyj4bgdHeM8whW6BEEfFMak/GYmhtF2Stl7jP
CN5NyUJdGx+h0nBg11PbZyv/3XvDx1xn6c4yAg9gbXcPifJ6dZbYPYwqGQOEAJ9DTbO/E+RxSszc
uI3gWP4ZWVQFrvSUP0aR5bEw0uO/6s7IER+KrCmCBCuri2HKEkZPTwFFqmvIMaSuKCSMboqNjZlV
BGK4zne2TGVlCv7T5yA+ZpvolxwZg7hrnJ60FTOE72o79Rc0OMofU1n0jQQWrf9PB9IQM1m1G2uQ
2AwUjO+GE+GzCJ195xrGU1ZfoT74MNwTimOS1Tp/MKr+uj5VYVL62il0OXGtCgDdzgO+VzHpVXGD
y3lrMCjOmXYMiFgaiI6heHvPpZMjQ1I8aHrHNo3t9aUtMlNg2eL4xqq7c/LkI+vQRh4MSDxHCY1E
0EpPXea4WLXx6iqzcp2gNTzgP3w20vggUs2xM5ycadisIlRyEhbifRHhMWZA/USgW7VPVM5DjFap
Urop2kiTmW6EeIbk06RStj3hXvd5AD0O3hyIqRQXBz/XhlXTECUC8+cpmAYAOmZYPpC2lXd6hif5
ahFvJSFXWxiUl9Ia/kTswZ1Jy0+c7Cqnyvxam3T+OTbTyooslHyILChb+DUINZEPgYt1nBgra/fv
PXrSKekUeEMG1yq3PQKxY0uPYLeew+qQqeJoIdWsNdBTZfpTOvrGOrM3rQO+u0AodCvyBUcDkuL3
AvFHYkfPk/a07qLoRA6pnk73ZeqZutd5dk8TgPN8TGdt7tx9sSz52ULtdzJIfJY+WmQR5DMCmId2
ItbmOVHiAwHZTEpNz33yDASYkRdyYQo/a5HBH/GswDybi8UyrbY0AYTeNQqVZWulBMBxZXyZAVkk
8ipC+nPJ+tbelcFEDq3wDGulyOC2sx63c4rsFzjqWdc4oJmN15LZmqo7gUelNaahSxLPysW8Jnml
7bIKaga9af0Z8S9YQmCN/sxs9iMu8ufcmQ7yvirjWUeJLNR1asBJAZkH2yVcmEQZ3ww7V1/ikN4T
l/KipT8JpHS20WyDoTe+pKAaEde+rzHhVUZowEcThIXJHJ8TB8uJBHJ7HkbdRLlmLc7n9R7ly+h9
WekHxFBf7Jks7HrKSc6mFztYcfyZTB0q0HRPLsVTCATksMrzmwxTWTHeJ7fxbgzyyzug2jvgz/JZ
oeG9+/dMGTsE9CYEq1XW4unMab2+JgS8MtTDZJMtKkVdtY6Od12gskxk0NuRdXV7B86lZ9jnmVPT
s4UujYmM9Ui8snumJdw9B9CsThlrne9Q7ElFhwO864jextkVZTetxR4NTTDCixcT86IS0WtZX+Dj
2HHGPnjujfJNSWqLA30+H0t1+QHYoN7XCLVI0C3CnRuwpCgaEAqJ3wvaHGGcBzmlyot9mOGIJ7Pv
7i3J93CMlReMzfkhqtT5bmjQhrEQfDrYXn0EzlysODXwS7KcDViY5+hZrdMvNiqECtZsvYFcHzc0
fzMY2or1NvrGL7ss3uVQ3lLd7sBaGRy6umWlhC9+zJki7dcODzJ0ZjeZd4S3OX1osfna2lWVkquK
PqWOaQyif0+LhTwlbVJ2UA6nC9BquD5L+5SHP2nGNAc5UfD0V/xi0NF0zh2yveuQGNOZA1O1ZjBu
DfUKOa7cnhcdOUD992gTOuF/hZvnTyVGP3vUCDjE4IVn2hzj1STicot6TbjPe8+6daARXioT2iQM
4G/rchKHJJwIG4W8qMca0QBDq/pYuwQUolg1+O3ReCG2JN+kIsNg5HhFlvL8qAyFWYmYQGpMxs8d
nyFhMpzGGUJkB89uU/wwXneJxxp5w+DQSl9gNHEBJIcR2iM6UGKVIxFoz8EqUsiD7pvnMFY+XKG4
KRiM7Z0lrI5pknOyHpfhIo9g9WcFhmzjiZWYdcd6VVJkK1pjeuSe1GQ5LzrzSrtvNnqGYaYtlx6z
b4bn2O3G9saouYVSVNA6ME7yhXyb06C2rwcgf47oe8iRvaYpyG+xCcu3YqN+mRYMThPpEacugBJh
W5eigD1pVyhnR6EA/PegAyrzGb3lB9MUch6oFSfZssuDnHFnPRqbkFAJH2kY+WVBFTxRlvXXqMv3
jMU1skl1a2sFJIaqogGWivyJDpwqwlVQAsNCyCmJWPtVbWxqiKBm96dqx+Nx3a3J7cGcGzxZkQrp
kHPyVv7txOSgNZB3lWwRKRaqN4kxKHSCfepu1mCBlm9lX48hny+JzdIX+tcY0SThRrMXk3I/BOLq
ETHKGQOH1mCo9v+wNCYYCBwwOmZ2660oWWblxUVrS5CFETYSmzRvWKWzF3NyH3QrlDdRW1KS+pVg
2BAnWtFP5WdXhql6ks/qBeGROR66VGtWb480+HSQO2Br1z9W7CtFeULRX80/9BRNGS2PPYhB7TmE
cOHzO+ffEUbMtU/Pl1JP0Wu19MqeJEwfa/iiGNy/zHRew3CgnJ6umB+mly7UAqzVC9d8KUKziUOS
H5nnknknYRzMpMl0hIsC53MID5Pwgjp4Wk6sCpRLc5D7gjdxVineh6xV7mu1MdFenPBZDB1Bn1KM
Jx80+PR7eFi4YVrVPveKBgpgtqOPuqkQA9TeX5F53kbNU56p81YtAmdHq/iEZhhGXw/8ADhAxtFF
IfBEvOV4cc+8QQzjlMkYnsucmwMFbnwCOQR9hDZ7FZGcTB/rJjvvkQX8YL28YsWeBai42C6TapPC
CsWAVhWYBY/W9o1UZxHgRZHfnG17+G/thWmK6e2zK7Qa1Qd5Cuc16JM/VtHofte55h0XpHk3gorY
tolYRGlydMzsM9W6BN3nGHD0Hz81yMCPgoiU0MeKMyORpX9c1GQxaPEC46ZEcK/1+JGki81Qhr+G
YEZo8K8M7y9/KhjYXoBAbWT3lmBUqjGktQfJhJtt26M9V5T0YlmxwQfHCM2G4iBn5dRbQC3lHaNQ
N61/QirinoaaoY2LR5mzi+4+awr4RanekfxbGI/vkejeq+SgrOyUvEEaOLmErDXD/FYbjiAkpi6p
cPKcIDS682KgipJT/Zm2/T1ZKN9GCMBl6T7J+YndIDmN7QQhhJipxM7wKDh8XbTO1Q+1Z+o+b8fb
hHI93Sdk/G5yT3szaiu4dUafvxGuCHjcGx8DvDTcJszwpYxr4ZhFatDy3CYdxWWbT8dAnZN7mJoP
uRzqLq4KuiTgbkSN0ysqmaXk7W4DDug3UgN77rkXaj9nH1W2dslw6FzoEmBWkZ8eHqWjLmKUPA4N
LBAaFNRKv7hKXflIBhsRbcekvxx/TS2B8Nwuz7JF3AIGxpUJgKZWdulklVgNmvocawN1NfEMBCQN
oALd1nhMYTYi/RpuToTTNzB1TNVjjoFlVZl65fREVIASas6zHiCc6Al1P8dJCS18yO6qA7+n0Y2F
GfRUbhXlPwXhFzFw1ue6YnRQksS3nu67vgqvnDePc2iGp9FiECZTNEgVH1YFVypUKnzC5hq/HCi/
e2b7703j3JA99y+hu6jvtfctoI90Wr9/or6Dw9rWHcbsKNddDVDnhWjkaNs4jr2Va68M+B6q8SIb
QTa+VX8YP0o9i/ZebLfnRQ3hkIDr2yg0/R+Qj0Ch5IWzlS+9iXR2RuY1n2UCwFp8l/LYCJdkPuQU
RbdsU+Gf/UAvHJ8qNDg7KzDyV3VZwOh4OgEelruVgwaMwCcU1NiNqwJuE2T4jS2c2c1iTifJONMW
FZBP2rz1kw1VY2KIF7vN96XWjNtMFYQU9G6hAzlAUp58+VI+KCbwvQQxhJ7N88kBd3WIanfeg+EF
oVHPuV9WWvJlcxwM5278UEk/YorxVMzESE+iUB3Eg2Mn01mvhu+xKGCXIgquA/4N6/8NU9I/ZTox
s0pEjXFVZC8ML37Jdp+2dALc7l1pEtrHQh2dY8yYcF+U5H43M86S2FkejlGxz4AlkQ4ju3KeYo0z
7uJxDJa9ddWciO6U+16X0uO0Z7ifXc0uAeXDDz/os3q2b0dqLPJXYP2hrPyeT+DKasjZez1GkE8o
aGja5r2kn7Fv6VgLJXO1iRvlWtIf/+r78nWKPCBjVQz93yTiJtfhUMV4DuKgqO5dFNLSMlz76ul6
8ICA+SA5Kv+tLeX3eLvO8gmNwZFZfnhI519Q7hl3PbZnvxK5b4tqDRswOT+TcK63ckrvKtjnOyN8
dC0XXqYtvzAVVtspcglqnTJ9u27JuhYHOzmZTAcSKvoYXZeYU3qzMT1Bj/Ubkng2tXDUkQ+enzr5
Mpy+GxFd4lmsTxkAZCywvXIIzWTEPNacpPU3xefr17m33JWl2pGB/JGXuERJC/q5oHyOu/ih9sMT
wBodmR+Fhz3GiQihCm95y7SRxO12L4MVBiMllTzMgU15wPuZlWiXqE+qo2OWl8EO9ZNZ44MV1K86
A/JEKot+tubFt23T+C9NmhepkYUTAteycLxT4digvDJdfcKYTc4cNtKUtfYoo16KBuB5FxXqHnmx
5hsEovqa1A6Q3F4dSickE7Gq2e7nZde0g70fY2Mr6+TapEENstxCvUSnDBzuuwdtw7eVvGa601OZ
hEiwAFbBFQutmay8lNa/xfsWXUy70ZqXsYWk01oJBB3w2VuyrrqTQaWepCnakJxmcGnRaveU/MUz
FFK7DJfRrxqR0uiQdacLbfU0DMS+i5dzEKQEgFHs0HpomlOTlOXWim0E8u5bE2d0ETU0eSK5Veld
dBNVEDEwcaJPm0CPKgAG3Hd0zKVb2CJKaFPi/RdOUMMMygc5oGjnQwCXGiFs3zOK6aMa0D9CCBZ+
tyMqScHoDFu4o8VMZtZkgymFG5scU9PCzwMxUtkMZa+xT3FmruLuJK7+MkmZ+syGds+UhrC6EGN8
Eo7eHpJyt5+V6mvUzHswkHwETwMrUAD50tccsmEKB1NCPkyUXj2Utua1aTt3u84aV+AiDqsMOfdU
nEHYzHvTqR7KaMb8i5aE3nPUbdKZvA+bf/DWxBiyG+pp4S5ENeIRKrtdtxtHK6p3twmuhcW8yM4W
qBQC2IrZPPLNJVU+orzcJ4vpvAEXmk7BhAiuN7kGNFcnZjcRbcjktekd44R/69AKfa9rBqAsSyPa
1irnAxo45EMh6rlFeHfPYZj/kLihqeD/aJyCLFQhC6lni27AxELGMnRVGwgiA0XHSkPOnC7dF55H
QqatIt8b3wPLFLO2vn7CcpL/TMFfyBFtZCbzXpIMVQZiwMyQ5dteRStej3GXaFW/8Wz+fMHFwerm
L2SheAV0MjmfbutmOOeZKQ4wU3MuhyrZF/VCb7/MkfCik7aRe8GgLrMrp6xfkriEbtT07bihFi2M
kTjJ8TNK8sOyJO6tARRzGUouoVkd+4dZwzyCBhgc25i8yiELA1/eZVYUGpvOiitfLe3v+ALtL0q5
k6Isv5jUo7YgoPzU1Ia7KwRAWknTrdUst8pSCQtyJ/0UIVLe1E7+ZzAH/R3xCXaVhonoEBIjZzcZ
xaMQqOcFSzyG/J+rknHoOUiRHfHUdtNtHXqiEe13weRt2zyIzkU89xvEFHu5euaZ/uks0b0cW+sN
plpx6AA2b+XLpB/B2oIf8juX+YuXuHweAksiR574N0Pg5iaHOStODvrEALFsQhMYTNRdaCiSDkSi
60to5JdiVJCSiFdx1ZX8wKRUgq4zdFXECwqMixuMd7t0EH551utshOqLtKWlCqfdOFny3wrS7wGg
B8nvNxlJC253uTE7x1bOreFmffsun7WTuTxHC2uX6cy9rxSdsont34mxhAfbnitSssTMfi5IeJeF
LDN1GV3VgfA5Am8j/A21/U5PW9KUTZ1GSuuMuzDtnKOnJcsrAtmHEY3TfdQzPCq5eXYYjt8q1dUo
jMQsb8Jxf1xjmplvxKXP1YrijdS8rT5BlA+4VA4RfZwxiQiTEhcu8smKFhsBsIqFEUHMWYqWYLhw
6NMLWgKc3rp1dVTvKcTY8hwmS82EDbZ+YkEXkVdpQtbFjrP8e02ewDnL0AiTQ9zeHNV4455kbNKN
nyT8aY8qQuuPXNYmLhkMAHzHmO9galT1HcRBv5PaBfgl4d7oinEbl5V7C6ifISANycUhXytpGYTL
faFSgrO1AH0NR0zUDoFjmyIzng146D9656JGI9wJYCrnIK4/c0FJHFFbWsOZudwAhe/uOiPnXEPX
uboXZevQpt2vksWmadkYh+SUtpCxxZNQLRmbzOMzdZxJBW2SoNg793SCt93V3r3EVbhVooliu2LE
d8Fpx4CBA4HfSmqR4ta0LJdpW2Zk9kgXEvSxDvCNewVIKmKP8SpJjWDdMGOQ/T9Fy/OzaauR7yjq
8q61GaGQyk3tn1x7KM81XY57OSO9B5KxSfRifJfPUJwhkZkAEqWaFl/HZnpZdTJKoubXIo8w2Khu
8qQoxSHsjIH1tUifxJxHXQTJZ3bsep9hAtoMSo6qsto2VjH+dsuI4I9AsNDbiRvOnV6SBfNSYIT2
hjZdeojrOXgFDrBbR5UBivNhuKW11n+wlCoHxjgZ7F/3ziqLqnssqiPkDcaWYXiSJWyr0igK2OsP
8exdwP7qTAwZUxkFjUEKR4WytsEhMBL2Ln2oE3BT6hd9ZYZBxX4d9E7on7VnPaWAF3lwKsRMdCre
0HFsB/BX9SSZ9k78SuMw3Zklpqq+q16J8Tb+U+h98V9BhFrGgFlJzWeFlHFfd83qo4qcbOfCLj7J
Jj+bDyQTCwKO01GKmlb9YhMxvM3lZIYlYOLIGz4HdvhtEnQwKMnNpgEPO4KVObU2GURKrWt+hYRK
IsxmESFmmHaLdkDftnMTbKuhQN7eO4+1YikByynkhKRIkW+u+9En/JFDM8dwKulKLj1gBjbU2I9z
TlcOzsHXmTqSkm75RWfIwlNEoodoul4Dz4n9Vsnncy0s/6ImOKvt/MuqbNxzpFvI1sDYOe1T1nLg
GVoT6ryohN2kLO4wircQwehFW7F+UZylQpCJGjshgZF7cXntbLN5KhiJbQnCXXb1QAetrD4sC+1S
rmvmNu667Nlq3zBqgvWo2xk3GEMJT2/eFcZuh4YknNQdkIAPxdWZ1eAckYLm66bbcGUAGZeGjcLN
2vVlsjwSMk2eV3RFEXq7PkgQFrXarhfwe7EsRENJETu7H/HstohqtXGrDHmI3ru50JlQblnRd4/S
QUlnD+EV/4l6GJb5i5aKmmEZEFOh1TQhCr60K/LzlBrB09g0Z9fYMGvKUx+BZ9t3+q86rr/1goBV
D+OltTTntQ4q1Mr2cZwrhvFiTJ9p2SHAUbhpjaG+pm5TXZiYunviDdRdB40HecLUXoN+7DaDsKNq
cKHBdW21uUi+a7b2zWP89LufPCQc4AOLzLrGoosTigd3JrFRKfRtGaGhrdzWfGoi/tYlDX9CJbIP
62qH2b471CPkAtoQmaAwJg8KgLxv1WOOPgFPOc1dJ4+NdzOg+4Fi/DoI+p5T0WiUV55jfF+c4iVw
sxryuehjYLako55XEAyEQyxsVOscO8o91d5pYzjPEjQxqlhU2px6aFKa9kA3ETmdHJOrOdTrodiQ
0ZIeUqFJSf44OMX304AleP0r7JhIrWkpaKGKsJ6hMPtjGjQ/JGBsoCEMjbWYdtVo1Ig0B6BkdoX0
TTDq6jhS4SoZR/SBzcv/EXZeO5Ib3ZZ+lYP/eoihj+DBnLlI7yrLtO8bop3ovefTz8dgC2qVBi1A
SJQRuqqYZMSOvdf6lgabdq+VzYQGCOjuyqsqUmTqVXrFWt+dghogiWfXH5CjI6nDeA9ys6PTUA1s
WradnBrHex902Q9lOzNMi2QGWTg0oDxa/AEi0tB8qXyilYWGQp1JVQdUFB2cdEjT8Mskf0gN+cHU
3K9KXVln8lCh/qsQw50rJiG0mh3vUa0TqGXbHQq1jMlKTvsYzQhraf7WskmijiuG08vhcUacsXIV
Uzco6bfBi2o13BfoR5QVdhiWyLkMQVHdtl9g9ZH8R9r9ijtCdcLIAQtrZo1MIZcj6PJiaOHW5Vl8
79tikz4EjSG+CI0dtEtqZIB42jcmjlRrkwYsXLoJD7YKrelj3RofZn67XMOIZhxw0cwPaytaODJ4
4RbJfjLOmZfLBZNjf9WRm3KYWQypZiO2ARGHD2ZdMcm1upseGccKp0+LNNGMGHM13jakWhynj4Yz
Wpv//Nf//r//59v438GPAnrfFBT5f+UdIL8ob5v/+Y9pev/5r3L9+vn7//wHb5Ohu9IU+HZc1C62
Jfj+ty8vUR7wvxv/Ky9krokiZwyf2N+UhN6VgDBcHFmHoNQdBorgtOmVxPhnkkd16JwQH23WnZxE
BzxXy4HGEpU88VNupLVjv1y+lESFfcw8K904uc4qzkhaGvpbY6nOOMoBRBbeIReV89y3UfuCsDri
0L1McC2LLpDKZ0Ml6hBM7XwwCqxAFhPUYxVT/oKBgxvalLhSi/bFBQcCNlSGt6KmW5FN8fwgAnfT
ZtwYTO0H3KoVMXVYvZ/Qo79gKPMYB3jPPWDNd2lWO7iGlq1QlCThJEmVbhQap02I7cH+N4lx3lY0
w25z4Bsv/uzeYzKqA3os30JtQG5SDpyXl1+doo7NY7L360FU9TvGpiopZv7A/+K9n0dmcGshoSFZ
Y/zU1ZdpcMILZf6hhG2pdqPGxUAgPB4VVIrv121yIhjlVBe9fyUp0KdsbJGnOaV5sktTh80YP1IX
6c9Y/J6UXZC4rvsq1pmdKABLwfM6USReLTaViKSIF4AMJ1Vrq5cqI1hH1fLLv6X+CS3SMAm5NXzY
Or/3svzu8mTvfWsW93XaFDM3OOr2TAewFzpgco4IrWu8TaDpUFXUsCmVCJI4p81I8DXUV7HLKG2P
akHoQpTeuZFdSI2FIr+6Jr3gWsGZPaBcTHcGS8WjNvXF1Yje43hzADU11n4FR4TTLGHlAeJTS1wq
nV1iCPMSLzTbtEvMDR1NB5QOngzXruD1zNNAf20cogUDeQwT3/1uzJTxgwkmp+8+huYyu9In86kk
vuOQRH55XJ11iRO8zYA2tYungZmfSe1Ld6x5FKx02M/vNQDXzaIdWw/ktrscHL3qvUM3Uqm98joe
wQ8Mz+tzNFBtR/GAMptjC+dJIQ4w2v0tRw5xdEprvqzLhLqJAnxCx27VNwPR5IBCvqmGbE+tzCRj
YlqZ9pw3e/qnJQuIcHHtakxDTrZR1QeibAYA2ni+Qp62vTrgGLozYZfGIm7RKWlVsBT12Ye+BLiq
NkBrMt53YpJ3ulPWOxhB7xPaA/yuC2wuN9p8qyhJ6oUJjXGlHCmOv1+l7GURerVICUl8r4uKxbOk
Z/59kbJN8iVre/R3bma0O2QLxYHCKT6olUTLUV2qT9VFFWZ179LkVCDEvGnjgM5zrL74Eub0Rn1t
5OosjFcLj9mcRDcShbBhNzo5hYugvA9QwbT1jAlCSxFBLp+6JCVu07bSdoH7tcpTlEg+E65C7BdE
8+dunK9ZUluPUxViSKxbHDbAJ8ukZVUETFw3g7dFMKCTsjthHNdEZgLyhsAXyZDGnKC36rOL7H9/
2RzjH5fNhCHp8SYawhXSsF5dNo2pTNU4CStDdBm1hGJAUJRSrtCZYrFrai+/otD6OutyvE6BFT44
Dchw2uh3c0E9YH/6S+7KAHdr95m8SZwGRzmy69lLbpN6wcIZ8udb8QEVPudAhbSZwuxaziUGTd6/
7Fr4ZnKE3GDi3F8EIa5l9vDzYCFNPLDqSpbh4O1C4XckdBjBvi5sxqT0PbZEVbCK63tVECmWKuS4
/hYy1CaW1r57aGHpL0wCXAp19O8vpC3/eSENy2XZ8Dj2CF24f7+QLbNeRw+KdD+1/ovWsyFUWGKx
oPNR1HQ/UiNgW1q+pL7peCToMi3keDvMxvWvlwYE5TlxfDzly1kHDNVZ9Sy70L8rCqJ6cbJ2L/Uo
xcss7QvmBO0BzrF1bAzmpoZDIJ1THhrfT4Gx57XN5upNlwRb+ll2hr9V3obOD5x91aTNnnPXGVay
/oz0Qu7cNvaekzK3dzy62UveoQQbRNu/DHDid8ZMG/z3185cbrJfn13PMQ3TFYZOeSFtw3X+fu10
M7AWSGa9TRAPMl4BJls3dU69gS+p8BYGD8FmhwnH5Tlqkh77ZC02ld4ZR2fi6chIxoBlTCFC1Nc+
ktZ1JEPyEk16vQHtnaFin3dMaPpHzxjQEpDveP/9nyCW5eVvf4Ll6vxns3xZBs10++9/wgytfW4y
y9+CDLQvSrhIUNB0VR9JBE871wF2q6onme5MFrGntMfJIcew3sGD8+8cdsAxh2WLfptPC4MIuyyF
Afz/C6LgZiYIqay0ej+NnAL+SswYbfMPVHrNVUvzGgdTbm9hWeOT1AwPtDyFLO4H0pAt7bwOQq3i
aCzn0EGzrkSGz8CB3HcOormlLQ2PQvPSjR0g7lYjMvWSBF/WSsbzPkD1T7fgg+PjGps3VBF917E6
sQ4yUkz0o1oNteJbmDBhrB2tOqhdgJYoj6aEPb01ElKClU2nW9ZSBnLVVX2qPpqap9+/W8britbj
ZhMe4DlbOLqHNuzv75YH5dpxorbZqtOCI4YBj4Ne3NnTIozLuf8ezla6odDPHmfQP/tKDzO0Y810
A6QrqBkjfEHIzba2blYn5uIQXpvKeID5gSPaOv3+9zWXB+Bvdxe/rxQMA23dc1ldXv2+pFIHA7xI
AnHy0rxF7eg+Gt7DMJraXX0yDpn7WE9tea7z7Idsq2lPfqRD4tLi/fDo8HaZdaQ1loCwCX0S13mR
upViuA1XcoATZe7G7yd3r0W5S8eZIMxYJyL5X/6U1xvOcuk9k66swYFC2K/3ac+3SqEFbrNNE+tZ
hB1jjeWQZPXmFycJsNISa+f3/VdR+iUyIJ2+nrHgW5YUhE6eU9FlX+eggm/bgf6OE884x63n3hs5
uXfNNR6iCvDM739p8Y/rb1NamNJwdF1IJCavigtwz5IzNK7QLDVgHJYNLaG5f4e2EDMNQCuYJ3jv
zDE66otAL64BvPWCiAy0otaiuwslDi3N9TdiNraDZsSPM9PqB7+2Gbcl7SXjGHpRH6kXG0PMse/i
DM0KAovAn7ELLi+l6/38KHLphOjJbLwNYojX4TlORXlzWjjrQe/BGR6z6snIuu7sitA+DT1nHjSe
EssZQLpGordRtX6rhw9wfGku4Rk/tKbXIEkN3zuLtE6J6fBGdd78EvTNEo0moSznY3DJ4FXNYibI
1Iu+ILGhoJN1Xf3sqqDQXdTUc8xgEzSvKTCp6kyntmkTe/vJLOAMA7/C+DXht+qmZ9hc3iXyk/Jf
thbL+se+bNqmwT1n2dSGHKiXpeCXw2vDIjzKlhErRL6jMko6xmK71gvC15djtWb3bIDAQfsJenNt
989qvBlWBP7qeaZvGbBG+77x2+ciyaJ9Ij7OnRNti87Oj6NdzIeht6eHhnpombb2IQyjMloip2IX
7mVMZumyuppR/qOqYvrSFRM5p+s//Wy3LwNJtGZwJirwV7Imk4LtxT6UydQ/Yqp4iWzL2K3/sxWP
5kHBzAjYHO4AdI7d5OF4tCuo3ouMuxanvhblCexcu/PH8lvbAL5aj5JuCfYB2WDDiWTuT4kz36w0
Oxmou7GD9VgUYzQEBRzPx5yYtmf7mSpwtdEP2VB8LEuavlPRWD9FCEaQuVv2buqdwP2jGarsGyl+
jF+RsAHvmKLCelfGRnqwbCaUWYpxV4v75jmJMDrno7lvssC9jZ686UyibghTHuI6jt6IfEz2aYyI
OyzukzN5ewKsHaRofzYNcj17FmDF6QQWJxhfbBg0fcp8cU3ZEmMwfS09advd2vpHmAMxqA/2/dKK
Dk2Mhxp1WNC40TZoy/ABcPEWfamBR4zWI+D6ZFtwTDsYRuNgfsA7n9KsIHZjIiBF9vmF+AXgJCjs
dmg3zCf1AlV7kwEwvP/1pRDd9kYiWDi1bWit/5uMx/5gVyDJyNBxdmnT/1Bif1nZsFXHfMm97Oe7
jUxVyDA82CUKSabu17qw/Le0kBtYOV7HPzHttGiO3hhso1t8M93ZJrFzuRAhaodzSMLmRqnI2rZw
nqOVb6IYJKb0jJ/S08AcEoznwR2Trb1pl/agpOTe1fVk7cdU1idvJIXRbGaqCMqfPVMu70JvuUMw
BQJeS9ArxRi0pDUQgDvhw66HhIN9JJ7GMnVPACjJshjoDfhF9ANK+vigT3QnZ5DiRg7r1l/O5aCr
+kMjsuDajOKPPHAYkyAz3Sv7HeyB5tTb8Q1lRnSd7c/Kvq9EZ1M7fUFCIneolLuj6nqoF2uqk5PJ
O2M4w7OOG+LctT6/Ms2QYx6lBNgg2qk3RDwsrnMz+KrF47vZmiIAznID03L6xIDsQcs1g97bzMa4
SNzUz1UvJuSzci6Cn3bmoSduqy/AVS65EGVUZnfm5UgS0hLwDNmCn9w0JJGGbWsT9FqAShm3A+Gw
4SZ5V7UMPdxexw4jzDm/WqbGKVuMHwUgFjVmMG3POtNNvxRaijbTyckDSLqcoUFTXQJzLG+N5wfn
UGugcbtwMiIzfbf8RUQbUit7wRelS67j/kELy+HClf1KbJd7KBcTreZNkIccz1vzqfSZWJQq5VFy
Buze9hg/ZJk13/KUuQwPbXhZ/Y+tlbqrPoe1W9/8VJU4bQMmmT6ySEpxaTuDN84OP6Cwk4DMgfBO
ZfZ27XKPDlYkB0GyodfTpSGD+oQGKtoQjNyd17SnBUYulGizaamgQ/htBAkQBGnYCBoheP3pESqd
rxEPTJKURIIHBIuqFHP6yMPNmn3iWfLhPQC4ca/PL8D3qq1yfZia9dP/IXoPu5gdXwxd/2g0y2gs
BmeJMPNlzOrpTZ+TOahldXNCJp7/y9HRcpaz4a/lHZW/6Viup+N5cIF1vCovijYsCpz02f5nw1QE
n1dhLg0Dho0mglirJFnAHkBPx7Gnc6wYbpUDeaJLgmRnD1p36dw8ejQJ7dPbdNPBgNj7AbwWS+rl
h3HkAEAF2V1mrVvIEuODelENU82AiYnjdSNBVG4ULo369uKW0v0Qo8LaF0N8NEKcaStAciys53U7
CjQt+uDMs3VwPbQ+QlbFJziTme4HnyxKd37NKCeTztC4T9sOdCqJeDoDl76S3i2pkndu2vh0sf5k
orPV4W2vUqJiwm0rg6sFINDauWRF9blzVSfDLA6Lqw//WwvF4OBoJcG8S2by4y2LOnd5ma0RlWm5
cFoSzZWww4ilGFvJjKij6at/UccgZQtMRfBO6/xHLc0akjW78G0SN4SaESGkxtAzdSyT5WxPMvIp
RdQQcjb/YUn85QQa32UpWBx0imjQ5/07l5Rgssr9eJMPQAS23jjxNnTtt1W1R0es3irlxRSX860f
rWsjZfZ5lGj1JQ64g+G3Buky6OGJuCdtmRt3nfWN8VtmosPdGezv8G6104xZ8+BpdLhG3dc3XTNq
XyHb7rJIy+64ZcZd53ZfLLuWz6BL5kdXiHljIfY9dYZLNIdRkPShwXw46r52GAvxbhgs92cT2UjN
6U1GG2FVVoSdcdZMx9gw9zHP7WCM+8AhxCR0x0fViFbCPJaQfQWJBOO3ma8ustrE3amN2E2CNHo0
bFQotmmnR5pbTxFcWNoUjc+QakA5ofgPldeAesPHdatL77sZj9nbNCiKfcANtimydr7zS35MKyO9
us6QXtUP8KOePNlMFth+xuRaYqSWlU5QbQlNO7UD0CXlQt2zfZppjXWVUfyeYBfrnlocX5fhsfqM
N+FjyTji6s0gAoQ2k53ECkrMBZUv6J3urMURagzbiz7hZfosQOFYodQQACIAncwxPKCM194PeWVv
p6B632RoAkuRIsmbG/ua++hI7U6HrMjgI8r5Mj1zeRyLyD9XOkJd6kr9E8vHR/J3sOrTJANC1N6M
DjOM/ZTVJKKSb24cfhID7PH7egrvuvkT2DgOTcOmI5n5a0PQzb61q/46o6rFXbLwaMoaa8C4YM7J
E17gCxgc1KfSJkisn6L8WEfZRYlUkzH8IIy5I+ijJOtTxys2chj2N3IUNyX01BMJxaGBObyWaeSr
0urahn1ZXRWnXOv+/Eh9TcRQZn82HLKe/IKoJD/D9ZsDQKzuZf2OA47ypCqCbA7N0ypGx/Qdv8ik
z8G7EUyF3WRJTfqry9e0MxgT9bSi0bwmstuqWtSs/eeWUVntO/KiAQhyVO2bL2ysTITgI5aP6gqf
n5boJETppgN1d26OStbrVwsd0bI0LJTAkmGMs/eKPHlYLwQNhJdydGiXsvFvDGsRMsLo3FifAx8K
XhfWF8spBdDKbqjoM3CXJZFGqe8U+lFJ1ZiVwS0eQv0oTWb3q5CQJl618QzTPvnZuFY0don0c4PF
45vklnSyPturg5mSuFJc5sd18yU3jUUTpMl16PIXGGjjQ5V1D40PEdbjcHsXyRSwIhJpXyGoZLyi
n8kNSnlOEkkyxcQNWUUBCNwokBe11lsDgLWlpHRliY7cBh2qtKnFMH5UpeTvz9m2/s+N0LJp47NU
OHRm7FddtGQkDSzqySVIfReMWe9Vz05gDRtvsUSTXHce44k4jAo8nJKzRCi7J3OIr/lcNzf7YSAr
c8Cc+bWZ/Y/CiasDBQa0bD6TxpBvAaAy3MGzRPXeptR2+MI2yCzZZDsSSsyOQ2HZlT71Q4f6yKTH
pvvjm3CRwM5TigCNDZn8po9aL9vLgI91k9aufwu8oL4IWTz//nr8szuPfV7YDu1kSY1nvD68wqlp
zLwKejzHSCn1ziWSacGZBvhIUfFUnzQj1Pe2jpTTdtP24KFl28dty25CUNEBhlD6yBg3fWTymj6y
ArIb4bwGBsyn6mtGGXT7cklxhhFh79TGSFi3vqvy+pqhl2Yx3sgmRHTqhNMuHiMU1WHU7wOjYv68
mHD81uEop2bVQ9R323Y2U05eXnyo4S4d1oc4a7ISZGPpHbKGY0SkBfl+GBwHuCCwydootuFEkK0K
6ACCnq0nmd9fTnX7/L3Ocg2TZrPOEJs66/XtlaZLgokvB55ZG2t8vRgn24Qr23UeOnDpfhWYKq6y
m/BYd4yX6wFDvEfodwom9RzmdbHRHXs4eVMUXQdr+uGUcm+IiDjZwsFQIUW/95I4JBMxkN1pKKHk
TtQiqRu3b91hwGYJyoe/GkxtfxVRtjr26LXaHKNyfPF/Bd+C/tCZykXOBSNqt+HcKI8kN9tMrMcS
BOGUHXMe/FtqOuJfuiaGszxor64UhRNsUsewHW68Vw1Hl1RzV7OJC/zpmdP4sVn3JUhhq2Kesh/V
C9Jp59HyzI/wejBc6J/C3ihIw0uEi/A7ekPmBYaZZnlkZdY+xx5xC6aO7TgP80+xtKeDY4sQOZgg
2qLsnkOjJbiywkKZw3DvUvukzECxb7sH8lyQVuQt+Rb2sPWcHl4BM97HmnHn1dWKZwYZ5da3RPNs
pp5kaOvZOF9m4wHqRHg3NXKz3IapcoV3UrmowLBtOwQdL1gB0Ozk9QWx4/QEydnZ9dlgX9RLEzr2
BdfUZ9+ppnPWlONWQ45NE6y1jhZjJzUk9WaEbKQA5bta874Nej3czaEun+oyrjaB+31doaOREaHV
dy+1sE8FoNtDwBn7UlCEVXFDOjj6NFzjN+CWxm4uoTfdnUgmWwX8VKVDkOhXBmWYuyaa+1MbcRMs
au6B6ZA/00T/a0SUkP25/tgC39BNEevWezNqhg9tmwBu0t3uEEuRvJN40aTPIcHXItKOcjO7unqe
XKUXEx5JKh4HfKc8r9LwOkU1rS5hgF8/aqEoGjjWyRJFETlqJsjCzKreVASnntzarU5lKJNTbiHG
og9K5o0JQ9c3yZ4fOvb7rPQJffTYt3dRQ0KxNhzDyCp/2eHzxt8mpWHe+VudbQrB6aCUTHqGJ7eL
X1hrwEQyU794zAqPWkDmTT4waWOv+Rg65kHWCD0kJQOdIjZi9Wlll99/v764r8cKjulajsM8gRa3
zbPzagY4VdPUT73H+qLjGutE195ckUPRh4hrLz6VtGbZ60Oi4NSnoSj17WiRMYPWdznglSjqm2mg
KaZjWJlRrMPU67Cg1hZKEgHESSYB+hEDa6tTFiQM6OWWdnXGACbXT+OiFx0SN6QHRVu/K1FOZdEZ
iNzWWfwpLSYleEHzOy+p3QfEF9nbpuakv0IiRwdy9dJ4sNpqPGn+Ptf5h9Xt3YP232mSdMFAwP33
yvlB6QEH4V4rZ+pg0Zn1Wa+z90wcICIzMYJ3Z70z59FdBk/yloya/GBcop7jlEkPufVhZxb1QsJA
xPepQoG7abUyJOhwfmoRs/7LkqZmiL+uaJ5lIgjiTfGEa+ELXUqPX/rA2NsrJxGDhCF25pbviZr+
vsZLV32/mJrAjdOQa15I5uj3Y2bn+zHSTutB13bqnQ+668lyxx9qlehNp7zYsvH2lg6cYfK7N5mR
k0zk5MVjO0xnj2nrttdtyAkLoyZL2sehS/1zqKRcPfZRt0AeMXQzgWiLRXEt5ctJR5G7NDqXF7NN
SCaaiH5si/gT5y7czlVe3BgUfehjuF0W5SsMsFEg6OOlqQt5BPtBvIVBxpXZwmyvYD/QaYv3vhjs
LdqP+Z7O43yPcKi7sJWYhlcvtSQFds0y5fHqHojHtO4gOfwD7vz6X94L+Xp3QVFGS163TeFJEzng
q35HgncCM3jZ/mTPUrmk1KRacvPDGBHd0kavbIxWIfm4G4eO+pPdTD7sEEIh5zS/kOH7HC0S0mQ+
cst7JKSizfzEZjKcitpAVyVJfJ18gjijStIVma3uwdEEeg3cOSFP4fs5GrMtfln0yctHsckCEeYN
NI/FaG4TnTAuZs8h8p8g/QAAKHXvaDYNjsoyOiqYcZ9CJJ6KtjowxYoOTVzugymHYdpiJXOz5z4S
+ksDb8NnQHEfMpq9mukSnf0SJSxvjQwRa5Oj2xIzeQhZZ9vBy95OZe5s8xb9+dKMZXCO/d7ttV21
qLlIYEIxD+JQFtWDChLwfe0rWVEjYwUeebUXaEPWkWOTPY8Wy3MS5/5JOVhqDqYE0bvFI5AqYfif
oyqQdyKX5O7366Chvx7oO6ggPCGsRYiDZ+x1+dBORZVSRCI1EkmLqANfhdI2JQsOWm+ieY9icMn6
WPyVnkX+MXOSHLzuMhFWWoggSzAdsEncXJ9zc+g20PfqiAxVSNni5hJinYR4S+rcianvc1jOHWfz
yH6bZsRoK++45jnzEQCwu2H1i3YJ0wY8/9zYCQmGe3XLkJMqr6Y+A7P3mw+JLC5e7NzUHZhO7Rtc
BneaMRAZ85QIuKqziTjlAN0N8B9mOPTCmXEmIwduDCYUXdUFB3tRe1mTm4JMGZfYq0UESGPyqKps
1ldGl0lkQRNPswM4/vlc8ldv1ZGuYdCmZDe6IL8jix9LQ6bULdXzX7P3eqyMbep/qFwQxGpJAGZQ
XLTmJrOCGcUcuu+owpBdC9PaIH6GSG7SkReeDxNbH7Wb1gqNjYmQc0TUlrkXPk7Gzq1eNJ9mQdem
ydsIJdfGRNP1xU2Tc6a3aL3bky5m+21U1BVznHh8wbk37tRHORnYv7+H5OuRq2Ohp2A/9ZB7ojzV
lzXk1/WaPbrONGYya+usYaxLvx6qiW88A1uM3/MQMXSfzXhPYkb93EpQaJPH0MOW4XD8K95yznTs
PdTv7LREXsLQqrfq2jspJQKOhp52cgHdpWzCXVlXybWILe+rqdeIeIXRHzh9azvPyrpTpsXldhqy
7AZrcxs6EEU5R7DlEmD96I76MR/c/kZnjbKt+5Uwolgj2jzQk+pKcdY4a51XqEsffnQKOAlrpcb9
+83NEFIvla0KZtZqBDlhmDxOdrt6luIaNrU6bUnWtWOWdMObvsNWWbdX/vzoajBoO05xvZcRwJ24
M/1nMWHyzuex5T1tugcko1fVi0X/VnLHZLDq6vaMQTh7pN9aPzXzdJgJt93BB+WUB8Z7q6Vz+6zn
uTy2LbyY37/b/5QYW7zJ6BposVgcdd1X77YXuP7c2i4004l1PyX11i6dbo945U0/ET7Dzpk8RGNO
grWBUQT58R+Z5lu3uHb6tznim51fgnyvgqDeTFV8z2eaxHrfRWLTmGX70OrEoMja3YsII6hVfsmM
UPsIpefBMDVarNzu7ybHs/eEq3/+l7/tH919y7Bd7D2usfRtTPPVWUrE5MkmlYCItAQADGJ2Tqr5
PoXNFWOp8Ksfc/Ti2oX9h2Nn78fSeg7jcuVdMFsbbo4cnyzrbND2feG05rwhWOXkVsnwGLtivLTu
/HVawkCoy4c9Q3hsNYGV/9um/VpguaTE8EwywfQc1EnyVQFlmxx/jdIMD6bdFceVF8vK47LqzRM6
wGYnpQ4AYcpSJlmZA9lh0xCud/RKUgnw8KUXJWSjw+aCYrK8tziWt0OVlC+ohby3sS8+QufxH9T3
8nC6+8l0THXj7EVz+7mh87OdqiK7jqLDaNLC94i7aLG7aSdiTAF8zjWH1IVUPIwo4/xeYOdd/Bex
1jRbv5H6fkwA212KynbfdGZ2k1MfXgDPACVVSIjQ9UOgjOWSXYyDXQUxTzqgNiJ3nmWud9f1wVs7
gHZPwG88M80nh80kYD2Bm2to2dYpUd4YUX/O43ggZEF/azvuZZjL78Zge1dLFvAoyJJwIqAqTwRM
Ryez0K+2M+sHx7XjTx1ZkhiWGmbL77I3WsGjj+67f8LZ2+5iGoRK4UzESX4sbaLIEz344/c3rXgt
02E/ETpCNrEI/6X9evlNnBHL6KDFh1XWLNJEf6QbD+Fk5DDT9EGBqODPFx+gg1n4X0pj8G9Oj8nZ
YKxT1xg1dpkRi482WF5s8xYasbydSHvScaXDMNE1rbkOeEE26u3pY8YTGsyeU7kkA5uujE+5SFHA
LTjSgWt6meqa437oPaB8GU+z1O5OgxVb7feVQSo7bNOzGdp400sQ3js/4/EGly7OZim3mNpONirN
xz7pB+S1zXwkuQeRhFnPsHbc8KpHUDLrdOctn8Sd9IDXlDaBuPVDkCbeTeFzBkD2G8SV7k4MIsZg
Lm7rOQEkr33QdbBHwjS/mSjzDhO9fJxvvo0dAofUv+gOUYG96tQIOPrLHsnqSdgh/a2/75PS6lsm
mm55WG/KGP3cIdS/WSWmTQ869t7o3GdviWRX2sNgZGwkDIqQQC7XbSqlfbZqoR+w4nVbmCrmXq1O
siLHXLmBdcRNB2XWqCQplOvPqTSi50PRSW5bXIme5hcPBbpRJU5RgvcJJUhB/GRbeOVdb8zpoWy1
EyImpHbZRo+4l6oxqshr//O08wtO2G9OjSA8pcFzANuRNgVzo5HteXG9lGk6oE0M3fXx1mVR33Pz
iwTddACxN6IVbvq3SUe+a88Am/ORNx9Qbpk7a5n4RrRDHoo5sq9ZGdFyeFlnB4HGFpNL0T0hjwBD
6NDqJaAdNOSi1h4F76WejozVxqXQWA9vkSxWLKJZ7SomsQ+KrdnN9UlVcQUs5KcVw+nMtEWU4Cqk
VWFHaF21hjwiBLE/dZM0XajeBj3auCQ4bdWQSB0CIyd7MOLoUwYd4NnXuOM5Y3+ojOzoGgmkIOPg
k8MSbivgI0Vpbvyh0Y5jvtDBVAhT2Rg/1vKCIDOGQJhPYSiHAwbTQY0s6jipj+uwoq2jrbJQ14vM
ZdI4OixWfPq84xnZwB8E1FUkNf9B5xQF/GTqcBLgqaBUsbbO4gskXKWh0p2NkwPgcxvk1mr20bQS
4zf2pI0MpmgbepXc7dRNpV6UtkfVZ4Mo+/16EhUATS+lFhx1GYHxcdAqNPW9SMs3at5oeBBJKig3
pyyLd2MQi7uCl5VGSt4f8NtDdK5Og7oGM06zg9aT/+ChohyWI18dD9k5WKyCU6V9CWE7HtZRR49T
mZ7M8u6TLjmW2JACZi37iUT2AHzzjZ6peTTmBjrZ9C9HJ1Xo/NqmEMIkWFaajm05KG2sVy0kmdVY
ZyoDWHtJE+NUddNFnUh7+x0GT7hAVe5eGprYW59S8t2QFuEW+rv4kOv5owcQPy0r4xovL13cGnBt
XzJz1sgWi613tCrcbZytvo4YJfyVErYj8sedvG1wG1NaVLrsAbv2IYOSzI9J0NOXMPMWpmJQi+jn
RtkFZrNmOmul4MiWBnQpR91I6Xx5ya5MJ/OkaqoGpSrcdG9XlggLlUZzImxB7mKfAIdWXxJWYh40
9R0/Y2oZeHDo7Wh+3/a4EGXu2B52Zwsxltb8UD48ZdtRH1kFgF0zFYRcye7r73dA4x+qjOWtsFBn
ykXVbRv6skX+cgKxokEWumn7+2SQ5sYr+hDGiBOS5ciLsIJHgILmWX09JHzyniaNvRUk67Fn1oDm
cbufJ4ikV8vxk5MiCKOY+yOk3XwKghFYuw71QC229eSxZbgJu3ueJgErXqDvJxBdPgTDjZvBC1Sn
x8b+vM4hyxxgwJgZOFcKJo20mZ2Dng1/9K2eXSUr+d0KmE15Sboj9WQ+hn0t35shVCdyrDtjynaB
M3icS7WrarHPJQ+mM4k7ZNF9w4xol2iWPFPZacfV9Ma2jFzzY193wTYxfH8XRmVxsSmTwj49eW3X
G6fcdXcz8QJ6/713hunmweCxurSHp8PjvjaPs/ZTDvBqRzjaspQ77g/1TdoQw0pbV5qveMyztanT
ZVNy6x1Iip7bLo3mBENIWZOTlmTpJtHGu42o5pqFKIlWg5qbuYRg+QUIPV8njMlwD/5Camk43uxz
1WwWA90FjjEePHm/ARlto3pvSPCUqcmuYhF2q0RXc8bYsyndDv4Jx46Mo/FD00/7KI/xo06QdyrU
lmTwFsPeKIZD0+jDGmMLQ6cmknRB7XiyP3kQsKBi/T/qzqs5bjTN0n+lo+9RC28idiZiYdIymUkj
UtINgqIoeO/x6/dBUjNFpbjiTM/VdlQzikUDwn3mfc95DoiAvAeB03Tjuq+H9ITYONjRYC2/pIxO
V2cnjWAFCfqRCeXEojdAYyx9fl1eNLOMSGCcRi+DWnqcDGPYxVUjg9DFYiSPCLfOmbfNZNwiz0u3
qkClTA8TwEVRIzynxehASwbVtBiwwkrS9mFSDyt6rN9fEbSiaM3en18k+ewP/WVMM3VTNRjQkH0b
DF8XY1rXpwDkinZahX5PxgFFzEwhh8Mv5nCbh8pndFj61iczG+ssHlyBQMUcwMXpXIbBDr+SNDPb
amUf01uMxkOv8KLRvNOf5B9+lrgWnb4fEDYONUzzrzOPqD33yV4rlrAxI6dmKgmdF/aGSt8fiBmQ
UupiiIfW50+FBl93oSNRPmc6wK8bdq/PKk3UcTOd58gSQLGT1JpFyyqL10WUpu4Zz9CBjdi+ooSa
0CTZgIC9VdHB2Msa1LR+EEi3WtnilJZycS8phronZwF/exvu+2DxOJmJfo1Hyw2Dg0DYMkaCqDlJ
UBWMVuzXekMXu1wk8uoAYzFN2hNQLZrhMzwhvv0kjhptFk281+esv6e+EwOlnxUam3p3X3Uob2Mx
767DIkq8mXR1PWeVHJfd+hy8K/S4CqFUqKtzPaxPKlSjiz7lvPQQc+36PD4IBJXtzlUJDC3B7kxu
KWvcuVmp5hjlM7pu82SeDF67MlMLlu0YTaggkP62/Bu+OPJRQ2NiIkJh+fpitAjCz/7OOq0bTC/E
2BojtRVDSu6SEcCXOas/LBrNa20QsTpVXQFM3nhkJS8gtq7lExIcL5bH1A2tXD/40VODf+Y+Z4vf
GSNB8snw0iwocr+MW2fK5cg+b0H7gH1UVxeEPfYw6OJlEXDeKUYlEpvXe6/3VEuiITVX/WiRxbhs
JEULUvjr367pcXnV+d1JEtiaqIvGX43zk5E3V3EkZbQTQQq8rj2aRDE3lZofxb6BPBq3CpFqMS0s
BevS+epIQ6xC9Kc8S28cU2ZaMNufncIqUWwOMX35doBNjja3Jdt67uLvMYMnu0qPMAC7QzsJjXky
Y7s3AnUTQ0vYvS5q0xEzHqUJItLU8ptclrmtH4LMAraVBVhJzoXhEXmJb5JAc/bIwqeo3b6aAI4v
0lx6TT0Q6WhL+XwdBd3hDM5hShcOJMs1OmFGZ9lwGk3qFUjlQ0yO8OseQYvqrdaKa3UKeWtjSKbo
ytp13HfFnqH05wfKa7gVZpOYEeZSf8VT3ID2BrZRNaQGxYgu/bM5uFHCG1EJ6JtP0TbD6rrXwNy4
lT7evg576igf50JNd+fuRRYW6tWfhzL1ssEH3U8yNVEx2GzphnJZppLY7RW+FLNZ0gZjq/sa6cNn
ieM4E87YlMTxnP8jfWTNjWGiOa/DGmx8S4IifkbGykucO2ssMYPdcv4vgI/FfZBsRdaDd6IaBi5q
rlWnWlySidbO8iEROr4Hn0XM6FLV12E7TfbrYs0Uq3hLhW/TjOaAFHcYkuuiFEkfjinsil2sgW8I
IXEji3gcYNTA39A6qKDUrXGf2VImBTio1e6bjwMhl7rk66jMrAPyavjApqtcKnwsRZEkVLS4aVjf
WpdtuKBX5qVSrzpzjH8l1DqKYTo5GnqQrVNqCKceQjRW/2qts0Fa/13EsdRh5bdWe3OW/PGQid8S
HIw7QsKKg1il+ZXkF83Bz2T1OmmyawUpW5TGypU+9fTJeixCQr6KllfdtNorvKksb0Yiej94RC79
JvS2FImduCxSxsRucrEfD1t/QrgQMYwUce5QLB8P+axTEjsv9Cyh0dbodp9DLe6caV5o3ObiypRh
gOUk6MZ1UYIdNgnKgGe9o5xZGwl2ZsP4pFGrRs1lkRiUDsKnkYrhPklM4wstKbeI5egQoVwBy6CS
FFxMXwnog/OFeG3bUGOiJ79MMKVENyTRjW3CwO0V09i9knTlHCmDzMPPyM26pEvr76MC9EYeqPVX
/j11kfZKngRkt8unXFn5o0fjsuJvLdsetAR48nRRUi+tyKlQTRKLY+L7gPMs7OCAfD/kXVjlz2I0
MZ2/yz1FtqzVdlruqxsrEuZ1R/Yixo2xtw3Vz68jLf72OoIjJkhtsyTPC/xD6A6NTycGJsmyhFvA
GmM2O0PGzJc2BOWcM7mQBT4lvfkAUmHaTuG8BDLT7jl/AJtTn/waBMgHe77f3wlOnDIOLls0tNRy
Lh4ZZklEyz2QwVivX86nqsXyXVaY81WVEiNbawRb4ocb9lp9j8mjlZJ0pStsWAsdh3WfiPMe29iS
PV/TUgrH9CYLqsGLh2BFhvFw1UXhJg/bDvtrpO8MsO6AuhLjoY/GG9UHHVkGaxmocugqJAx9cF9/
c0bzyosUEzV2ajo39nLQjM1q7HQzUxxoNRabV0K8/24Gnv/t/CGf+JZY6CZbboerszXr/MqcPyh+
o9oGCBnvnGo66AmR0gI73sEMDjMJx7YmhBbE8WB1ViCwr1B2rzO1Mre355JGNRRu1qjGgatwlHzq
Py3IO3qmhLyHbJHPRpKk15MHBNWowMpB20tmciNRpfrC2oUILJKlnGEm0bigHHXT6XJLVLu1On82
6VJ2/GAwuZxvFq2aputcM3lRAV4OJsKk0WSlZvPz0gHKqA4EyviU0RqW7k9nMPf5Q0SfZx9T1ymQ
IvbQ/Y3dHNXRLmR/baepMB4RQCLtJHTKUyR2bMMMKI16SrQK6hzNgUbaWEq81bVgNjPyIor3/niA
7Egjqi0ymJPWdilZ0TfVxU9WTeZHzHyIEbIwsVwLI021GMbBPD8YtNuv/WK6pnsZfstJpaWhPXEJ
59lVYAWhqQzo2gWhdKUFjw0+mlMH0fgD8aR5WcKmSUE3SUWLbzJt6/pF3yVorYBqINDrZmaeBsfT
b/xekjfIW5+bbrpHemsdpAU0kz3A6QNxDSXwZjbkjVnq4ilMZJWsOXGnAC16UMU5YDtlApW2imYt
1vrg8UcLTmuA3KAXPtwG4TDcVkZpR35vns6fgdvKtr1Ye60SPsBJVwhOL9TD+d/gpyL+SRix8eJU
VwNYxXYUyCGKf1r8GonlRBLibhoH0ll0rjfUnTMEuo/qbG+ZHaN4WNzmII6KcpRPbCufNDMavEFR
5INi0mUMpMLtazJ2RwpDJCwM23PtbGxxCpS9tD8bYejz6kiU2yeU782t0X7tweC74wz8PijUZxC2
+d4SR9JJkimbt2YS7fCTJseuFB9epf9KCvAEPFFgWRQ9erk6iUgAHs6vw//6BUXUnNFEz0U51VEQ
thef/vt9kfHP/15+5j+/59ef+PdD9FwXTfGjvfyuX36IX/zzwO5T+/TLJ17ewhm+6V7q6fal6dL2
P2hJy3f+V7/4j5fzb0Gv8fJv/3wmXrBdflsQFfk/f35pgSsx1P8ni2n57T+/dP2U8VP/h98QdE//
mP5hP9Xfuu9PFz/58tS0//ZPPM1/0awB32EZEpts5s9//oN9zflL8l+KisTGVDWVtYi5KF7zom5D
uE3GX7AqllqjhBBHNUWm46bozl/S/0ItBYKA4VpGjS3/8z8uwOl1W/96U97HR/06qy/vHmnfJgtX
EFJ0EC/ZDiOvZ4L9ZgDh8LUUY1sx76z605vL8vOYvyCqfl10vR6EYqmsYirH0HRet78p1Q1+Uaqz
wUEE45uFyW5WQEmnNfCRZD02rWdIBPzq1LjESto18lUwPyRJzOwveCIhO4WkrGNa6FEBHIng1p7G
DmJ/YpI2bfYtJ54qjRTbqD+Fyn2NAPTPfz23543W9rc/XrtorAqI3Vq54I83cxjvc2lDkSHlTnDy
oPZis179+XDv3ZA31+qsOX9zrWJo1V05qIOrqlR3MT+EleI1rW7/+TDS+/dEx1dksLrhzvxaPsV6
EM6ZReqbhbjzmTiZaic9AmBdid/xGFjOuMu2kpN7iAmWKLvNv3J4RZSoqLCYpOz06+Glri/yYCJW
XNh0nuxIV+lKuG2PqUs4jqPb0b2+ygkyXwdu99GZv3dD4YDIPOyaKDP2/3roMkLZYrFDdBuvvQod
tua3BJ9Xa8GpPemH8tAfqlO/hnq+/fM58+i88yiploQRVzUkE8jCr0eeCkHv54CTRr0CyXK2U+MW
BS8GwU8lMT5l+TWAFWLKo2NlxzL1oUDFpIBmdlShRIhrOPeWLcnHRH0wCp763LI1BRub9E1SrmMi
CFQgpoOoeXlODl0qbmOtgGg5bguCG/Q0uMr64lEsZV4faat32dafK4/APidsc3dMRq+H6qL7dzE6
bxzvqXxSkhsjHlwU214p9LT6O8iTeABJYpzb6yKf1gSsO5ERbgZt8ih4O00p3WbZjCNQv8bb4MUh
bPuAYPkh35WWsDKb7kHX53rfq+xtZaX7ps3+KSLjkBiOZNyNGpHYNcgSQlXQjHBy35sawmRUImC+
EgGemg1isVy2o0bZxeSxTESJkp+90iHfZMGSptVuzSFZ6RqtE7y4kalujFGlr8k2SwHYonEHarOk
/5/ZGpzDoKDSbVXXkgxCOurtKI3wm7eORti9bD6ZC2W5ue/lH5qG3upO4GVEkOn6/i2Z4Xbbr1hd
u0mSwXhoVrr8IknfJmnRk8QePTO3l9BX0PjrRlp+koRX81BY91korvxcWAvCtIuJufNN/Gk69AZa
Da0WY2S01jiV7RnhsSHsgXy7g3UYg8CJqVCL2k0aEfpUDfY048dJuPdkikDpALy7hFK5U7SUECqH
bti6Fb9QAoQ8VnE5X2JazHojNDaBgUtLSl4MuTVLpeBbGX1CFmlbLTZmEX6ZIXuRWN+pSe6o09fU
nD3Ee2oFN78HA22NrqnSqZN66vZf6K1TuoVpmZk8G4QvYDeLNSJL9BsD9uI0ktzb7A3IE3m7KUKd
cfxr1vqHWKb2x+0S5bsCoV1SkkmdP+gheFg8IMH3nK9LsWB30leczCiB0V7Kje3rld0Vz31+Q+Kb
W/jfe9JxBJ/9Fl6vPPexvNzNumLHKqvnnHCDwXD78cWIOlJgis8Twch9fTTqJQkErsRcONZs3LPD
dM30mr4jeOp24/vNOlRBmpq4KbkxJhF5Zj2h8CYRCd9YyPsyZQ3I29ktjdGT+i96CLP9ZSqo5JVf
fLF3RnrUY9mcxAaWLhVGSyUbpfsh57pLYKU1zo/DwKQyw2JnVacO5kqKy+uxfFQy9MBEX2ZmuRZM
gQtqrE3pwHOm9XiEZICPAO9iki+oHTtswZzRMN0MRmXHn1Tr/AVWFNk9fOKywETOpn3T1/6uFcV9
KqqOlgwsV3uvFJH+9OatNYcuNO5NGJxEaV9KudsPsjcNpIFUVyUAbp8eMWzUnZKW20xP9jI7wkoL
92RqXEv1XU7oC7UvQptPmoE2bRRWzD3YYSJb7R8bcOhTdNdmX2eobToL2tn/AmDEzcNTjuJ8oItj
Wf0WfBlbf9bCgJGiAoWkRqCImHlxSoBHmax731/VrUG2B2JgZNOGeBwiCvdr2Wj3lWF6A4UrJPZA
aCASAA4iqkgTjuYsbbOZl1B71v3PafqYVp9w1uwWijimBFumQ6oruO3LVTbqji72n0ABuxYPMFgR
vJPBRmhb4IakXEyrvr0JsoyhWNyHvvScCjjSff06MxkpasCn5QxqPvje+itNkK71OLIDwhL7YStb
6hGUsd3y0ooCcrDcdDLzcyPRP2McVsIrNbtT6a2hi0iLYzIjpRKONS7cGa1GAzoHposJnrLqCJ5Y
MI0BMAq2c0pILYWeeJlTcaEoro7rbEycIW2PMb11bIW7KGl2hq/CsgudNLhWq6+zf6OKN9W4bWfN
rb8MM1CPfl63A+AhOmUxVfCWqIUkd4OwHuwq91cIjXZTqkJD0QAxEOaglwvWGWeY5NDw36jzY5z6
y07Ga/FZNVXliuDiKJacxLoBA1quyjG3wa1sZv0LbD974CZiPrWr8n7Bo8XBo8EPZrRBIrJ6tLl0
80RyqiDaGsVwY82gnQoz+BYXGVaUbDXgc5PLvRgjkK8yF9uOjV50TcjdDM6z9IT4e42JMh+RLpk1
xoeGsQw1uQpQw9c7zwjgXNf0tNRxXmk46yxjHzaUl1Ck6laT2ll4qLEzh7rna5uON2zKVRvNzRYz
NRO0vjHxibcEpLRKSUDUXlFXsmyszPSrhqlVtL6hwra18dZqIazHWK1N1UHeuEl07BrWywIuEckZ
FbNb4sdWuVKulF64GpSHpEKiM5JzbsG2ko21qBLarQWbkRxSqsG7WE/dFjIr2AGETrfpnBKJGnpa
McI4JPEP/7OfH1R5aZbWDMVfZEZS5B+NEtH/OOQAF2zBCiHvLHOqttWKbEvr5jTRDA4VmRjI6Yqc
LFggkze01dFniLGTUT9AjSJOLUY6127wxq9lhP81iEAVttEPs3usxa8BfJjRxNSs69txBASuYznv
VHcwkONq/ZG89CcRwFcOdiAZgfhEqOaUg0pDXGDys6iFSPIuz7+JdQwNVMGlzuBiIvVI7oN8H9Lx
x6MGEtpLByruhnCbaOm+Ugmj0pgyUWWY0kqJRg83mg2KyZsCbH4GtGrBizR6ARlIReE2FntblG+o
NhTjs9xDR5nEjRin2z7queV4ppL7Zjpq+bfYmPg7eoekH1ucj7Qy4pm1WA7cOqeQIuPb+SJoTDUA
52fqn8XdQNaiHz5X5XSiPojc/gDZ6J5aPgAneMdCurKmT/yJm6QjGbRIv1VKcyzLZ63vvne14iSz
4OlAsouGFQljZIsrJ0xvSVhy60rcwoC4RsjxLbBaluswZpD3eBRo12RpeopFzMzQuQN0DXT+p0z5
Ips3iXYD7jupSJHLiHcYxWsJuilZCaSHGdhG8w3TwTqODazY8a2atU4U5Nt61HdqIgHutGxZPtXS
6JTdV0Hrb+mtcNMSd8IfIk8aui5me1BVC9GwyyQ3HlQ7nDKvZMU5E7WHAGOFKMnpkLe16nPns3Yo
Kxe21hZ0yNXI/KMr022sI5JCbrAoOyPk8Yjwj2koAWGJkJgTTr0nxfQos2JMZOrzQutaurmFHs6i
zgfYaIUr7lkvq+u5nFkHvcyATaRA3NTlgCwQtJl+FXQtXVYAZVXnViKECl78iKyOBp+QssMVZ6f+
MRaH2zl/nBCvIsmwayOmsDh/yjVt5YM4UsQZDVJM8IdgZwN1LKD4YGC2Yqo5fvKSMFOiVvYr/6mW
JLjREoHwPaMfu8jyM3wtT49FkAiTR5PdEah1AUYuetHFn87+8ruS0T89MXyJvb8t21Ufg4VHv1m3
qzr8NI/VOs+f565mxc1QbKLvHa4k49uUfDYahPOkyf95+3Iu8P+tE3jdCMPiw+sMrMuy5It9U6Z1
UTcn/sBCvXcJyHaqF/xnNpVFu9xFq/DwPzzespt6sxPu6KPnRXw+XnStOkxCnv+99Ky14hEysMoe
/3y8X4u5r6dH+9CgRHPuIF5szpQ0RflkJZT5t4Q47c3tsFJX6t74YBco/Vr3/HkcrDc0olQdyuHl
zldp5jpOBQLWp/5AlZt8m31ZXTMbglo/ReO46nJiEBtrmUY+6JCed/WX9xDTxn8e/ELrAQmDSEKB
azoQoGmH3wXGMBeq7ie8hTZVyNBh0FAdff/xvvu9ze/bQ188PmkZT3izOG+SsUl8ETGAGW5CrCWe
r0oH06Lt/nxDpeVk/nSyFw/QLGrKBOJhcMkv9gaP03Ji17rundmRHNhgdujljvlBuei9+s3b01we
szdPrZHIBX5cTrOtbub5SmXPVt5+cGLyeyeGPY+HVQb6bii/HmMwiTWxynh0W3d0ow3TqGmTPOGI
K+yrql198Ga8e0p0v6jgWSrross3Q6g7XSKoji5E5xFpzWjXbkX//oOzevcFfHOY5azfXDkT6l2F
9XxkgZWeZL0k107cJWMHoO+p7Su3yW71Id8DGWfLL+EVDBFKkZIDYKhEF4thfRMAsw5ExVX0/+El
uLjiVmvpYotMwkUsI1ZPGZ1P46OX86PLTDH47fnjxRxINuP8Jf3W6h+IYh2Ff+3JofJloc5XkIv9
egwhaKzJKhjkxB0QNFfa+Cc2CatwU39F8fWvvApLTfn1YNJF5bSyMqyELQcbU1wXI8FrhbFqyw/G
tPO889tr/uYwF49nOkZFiy2De7NmlnTzE2GWqOltSAd2sEldohC2/ba6EW4ROXoiW+xVfQ0qkSW4
Gx3lDy6x/P5t/PusLx7jUhunUGw4a5Q819m1upZWLRP6HvISWcz59+k62/X77PP0GSJSSAJz5lgP
8a68pUghbj6aRc9k4z9dnYsnVxuxdVHiG10iDbx6S5EoPnGR7ueryZPcegs6a205rUdNCMQYKBcn
i9zq+PHT8O764dxi+Pk4XDzfcQfglszsZdQavPwLcTToStzRCW+1J7IVXO37BwPKcmq/nTqNDcVa
dHvmZduhDtus8uv056mfujWWCJeA8521o8jw8Qx3Nkb/4YCXrQJsp1FXGJxhFKL6p+4iT7JbTSTw
FfG+RT6SsjL2DdEuWLwiyLJr5UWjcy4p7dYgSsss2qu2RhyspUgmOi/DtVXQ2sjUYF3OPny/ymsb
7aQAHPENgHoa6gP2wdIU2iKoEX5L99KZaOMNGKoBjfAgnG/yQV1rsAZg868LMfZSYrU/uNLL3P3b
iRuKgXTI1JB7XgwrhlHGRVhmIyX11Fp3s9fY0yfpUadodZhWeMNbp1wrD8bo1mvT+/PBPzi2dTHK
6CUlAsnnLrd6uzdSmrkJFSQsE3G0i2GO/Plo0ruvt0Erj6IuBgft4n3Ch6ChXGOPLd0ZHfEhTr6V
PSqB7qA5JokC1LRXqRcdlS8fHHgZN36/xn8f+OL1GWtKbsQ6Ldc4u87YeuzHTeQY6zR3ZZs4ks0H
x1t+32/HMw1ak5gJNSQifP3NdIx7rhBMHDJutwMt2W7pk6ybFSqvjX80drKd7uIPHqN3FwBvjnix
XhsJynmdnNQ10sX16wpc3nx0mLNg509ndvG0BsmE4KLnielXgLSODESC89y5ktPfpIn94eHeXYb+
fVr6xQOq5H4xjjE3rl/Rbyrtxgk80so33YqtjCN9Epf7t/5oHfr+PuPNYS+mRVkuc0meuH9iSTEF
NXUYBhTai1XioxJjkd+Cmc/0YIVCi2jX0P7g+Xn3eX1z/It5UKitZqx6jt94ojO7iQdO9VlaC+ts
Fd0p2z8f7f1FwJujXbyW1pwnLam7nO2N7uVX5VZxm7W0l+xlo1pfBRuykLyeSjjptw5v6qNvg5yx
RQoT/5WZ4M/vzqWmqlFF1l4yf02W7Wd6eEH/8OfzfXcYWgzZ/F9GuX/ZtxcRDhfJUuprPGmVbJR9
ckj3dsNDzAC0H/Y/pNMHR1we08u35u0RL7aO3azmIrHGDOHqc1WLVyLVFDMR1mBSwGRxOcVvNdAI
Lf7gVOX33p+3B74YiIwJHQrdDKqac7mq/ekmmKgEjDnN/6tEM3bkBu+Ikt4QCop2slxpC0lTWTbV
VFqk2NF9fU85GO5/4pR0kHI9cK1AdRvVIttuKw4ErEbAqP30g5XpeYH72yWTVIutGn0tjKW/DqE4
K0LAfFwycUcZfRetl5V26Qiu/8EceGHQfy0qGATF0EzXlz3aMmu9GayxNRVqVHXLUsc4Al9lWvo+
rDM66v4WBbrbXM2esk5O5hUZ0e55PnZ8r9oUq3xd3AVu/ME0Kb/39pvoVvibMGkhMvj1D6pzX8uj
Zn5d7DV2e1oKONWL706n6gCq4qjzHgYOEFa0zafoLjqKtx88sPo7Dw4SGROkHAVAkN8Xl1+f8A0X
ZTu5tEevw7nbRKV0ahfnwjxrP4qqWIt0DmQV52e1EXA5K1X8KQn005yEh2m2nJouDRUaQyASEjuh
T0Z33j2SyGNX03CjNiaFRv0eXauXGKqrq+WjUPbUA3GNpENwtLrhOc2NnSjXd7QjcBSIO5z3tK4U
FID6oTImj4bwqs5UwmBM4j0TZdcGyr6rs52lZ2tBax3V8D9RIaXJphAIHlCB554CpLST1CBsK8+u
o1i4T7vBCZUOc3Pnjv1SrxRxT8hQTftugY6SOzxDISXd8EqOxG2P5Q+K5o/Cku/KWvEKn113ex9E
X7u2t30ye2w9lt2lvyZoHVmcwlUV09sK7ytZXvdpgYLgKJVH0PsQoTt1Bwn5mVTM5jqwxj2+fdEO
FGWvRcPOnDn02DoyTJVWbVFRG05a6LYREhaZPCcCOKC2pHsq81IS/tsmh7LBp6aJg0sFWLXxn39N
c9Kd5UiNt1nj31hJ8anIdE9BUEdoesXrnpS7OKI90BfyF9ADyInS4sbMYk9ttU/kixFbg799AZB0
MLeqWxETjWvqUe7C7noo/Han+HDIeBRQNjvWlDi+nhkOSmhU8DINktQccGw2XxdlTlI0q7L7JOmP
faA5EsttOS/XM8Q3QVWPXUxPpVRkokjSfQAcKcY9YjTTC7Xsk1GrL4WiPee68MMvGxrpkXWfpopn
hcHTB8//5QIOX5WG45xhB00/SrGLKdEcRb2IwnJ0rTt9DetnVx2IKneNdfZ9WTDmzkcv/W9LDo6I
ghgZuirBoFDPALY3o1AYIPn0ZagzRUVOCxvbSbeO1XDP46OjZqGEZEcSgg1f8pq0+mDIkd45XwRx
GP+W+BJFuzx6knUassd+dLW75imnjElCGFvMZ+Bz1Xa6pwXWufNHs+Iyjr0d4s+n/PdBjYvFHVvd
DMruMLopa44GuokjkHJwS+/aE7zl0Tfc4H5+kDfdoz/bH9zh5Q7+6eAXAxwGrTo0l4Njl/pRXefu
vGkfCaZkfbeuHXn/4R7kg0t8jll6c4M73aj7fuYSt25yTR7r6BoryS5emkXEDBnKrVbRkWbjn8/z
/aNSRWIfggJfuZhLSilBTpVwVJC8TmM8ye3jv3IAC8MQejCWZhcbAjFstQwOJjdx3hsUa8Yudf98
hN8K7+fnROEM+J9M0snFy9h1eLinkEPUlGxxN0Sef/KveCCZlkevcEvH2soHJB3/0jOikegomZJF
MsnFuVlDPWdzL7My2CXX0UbaJM6zfiT61qlZiHy063j3Vv19tMsKyNSnOFQrjhYrL71W2qX6EVHj
clLnQjKVU/Y2VBWazrnK9OYRFFhyiHVLusbU91ipYWSLk5MsxMv4c8MWo5/khdZ2JAaUaf0qQKhJ
dPctnf07K1HsQSher/B/S/b8/9Q0/6KDPpYv+V1bv7y0h6fy/wP1M0CkN0/5b/rnEw75PGJWepVS
L3rp80+86p5l9S8JUwR5TEySlEo0HrxX2bPEVxb5MiVSigsY97nFP1XPmvqXifiSyQOQkY5GkhLA
T9Wzav3FmyOSC0YpD4oSP/XfkD0bGCd+GTwNMsxUqNoGlQ2VyhdC6F9XqIYkIAOhwuNEfnsUxnaf
1CW0VXFfS3dQ0jNHFRRHVhAoEUDJrLYDrksrAhu7Eq4l2IVd/b1lSlEUQoPk2FlyPBfZl6+P5I2r
qz79ElMCHhHqbSOT8J5GchS5cMRaJHx6kycKbYyvhvSkCte+3q8kgNdT366YYmHr0s/oSrSfT2WI
YK2jTTfJT9lnCaLC1Ah20qCYYh+mN7TEfa9XcOVND+FMOlTSXCX9tuEIFBkFWNN9V7kxKQatQgbD
tDLL27J6zOGyfs2Ce3T+QOMPsnUHX15p98qU0EFPnQgpZ2ne5M11hoBCi0EurYVmQHZWo6egjVZj
VrvRig2wMmTdrqFpaBq+kqZowUkBqOeGuCFyg8Ai43PJL5W7Y09fQ01sxY3Kp0IKbTVe+d2m9SO3
0JpdxYyF3Nkn7MckHaBDdgMXw9wpNTTwdNuIXxJjHydU9evbksX5EOOnVTIbfHov/TCaTYsupyzH
F3gyK0gyt12i7dTwENa4krrCxvrbQW2aER5qpEmxtM8xtcZqtw4IaBjRw+E16zU6gxQSbWQzLnnV
60x5zGvDruUvctA4hrL1g9U0+C7JrW3U7GWyveUeHNpjlD3D57KbfqcZqRthA5yLGSTdcKyEbTQj
xFQMm8QhFEEjmjhri1XaacII5QSLZZaMOcImEnScWZQ9qtYHWb7JVLQWJpMscj7xLGXcRmxTAta3
aVi5hRm7/WZS7gYLBlOKBsIPnLpJD+qkO0Rp7BQEnxC7TP1uMnwnzWa3h/tldayGl6EQkSMaVqsj
m4PI7waUxULdV91WsHGskhxmx+a9BQQfNImqnfqwu5mVo4XMKSSsXAy5VN1xrK/MuD/NWCHJRoTd
knmI30qcW5oKyH+e7apepDtwFOviex+iCVxN5pWhPsT+DaD4KFjVLJzbtWJ+BfVNtvquJ2WpzuHM
8YoMaOfM3rqVYsySpK9OsrluYnIb0k8mejYoayggl+AYltKj7/hD7RSWsBfR6iOCxjLAXhjWXq6w
m6uCrRChAglPSg1LKZw92AFERKGHYcFPaKIBcpW98nrye5B0WL4f4kqx1ZIdYzeGG8iEc/GAQdar
CCfQbfmLCYAyHElQi1AK57yvaK5GK9un5Bqk8lM9/1DkT1XKb5xOQz14PgTTqpLWJCzszTpba/Sk
JQElc5jYodKsSA1xENnm1iZSzH1TVpt2GO6H9rvSQCbNx00fPZpm5aojIR1hQtR2/SiwacnYcPXi
LoQ7j5Usyp9UC9Ztdd9RRY0HO9J4GtFU983wNU52bfkczt8MEekvpUANknBkfUuVmwWh30N7mVQ0
kTxSeJRXevHJj2K7TgkfGNX9EE2rRDR2SXCnmbA183oFz8cD4gyJiFVgrOIOF46TdDDjBDEz1O60
iNZR9qNnJDJEnqV6J5IflpOfq5QaDqlvDfzWsE/ZfSFCJ+2NJeAu6D8Nar+Tw5ZN4E0s4rhQjpke
rsZZWnaynqqlO5XhIiDUrp+Vg98YK3xrgJvrbYSuZhb2xIjrdhINsT1GmNTr+RshIW5HPlyoFySY
AjoY2/CpVxDiZEige1TKbRrIXmtYwE4lndelTbqVPLMdNkh/tBuFNsrgq5Ld1EjJLVAwWdnsZsk4
aNZAr0/T7wdoIWvJV/DxFtOprpNtXkqRo/Y0B+b5uzqnMm0hfVyTElIfAIMKjgzcRf4sVtFzH0FT
0wRzxTaaGrsWPci4hP4vReex5CizBtEnIgJvtiCDpJZvOxuiLYUtvHv6OVrdzfx3RhJUfSbz5DaN
lW9P2OBM45wUYP3Q2tFLYbHjKJ2HYr/J8QVbcEaGYjcr4JfShCg/7zHywqv+EAAOyL1zxH0rszXm
NeHUuOkAV6hu/6vhv/NlYY1BZWWAaj0Y8giH7xlXV50MvB9GB55vsN8fImJg1iwxO/Hh1GihCXxm
5iYTYtFVL+RoR/vdZySJlFZ9MZcQKt4SxITsIqea+h1pyTiTV32PpPfBwwXeJDmJQfIolT35Jmh4
AlMJXAXtRPTllK2cboaNjZZM1MlfWwe9Z6IAUq2cnbJUdzXkhJZIX77BukpCOUP7U2Y9CeoZQWHX
bVvrrYs+JjCqvku+XY932oyITJRmFpGd1vzMa6dRxHoR6WVBcO7ns1fsOpS6ggg4jH/1t55013E2
v4QZm1ccoTJoMPtve+KKg9GZ+j02u9+JUbtfswaqIsCIKjysrnXWjoi3ZkPIhVOd+tr543CrGUQ0
7s5NFs43gWozqZ1b3+QnT+OwT/AT6DlOYI1osK3RHnM1n7eJTiplXrgDhvBoA3wJFcbkvWRTWe9z
Z/6XDuOXPj+k948MTCyTuBcItuvAh48oXh9PRqP7A9q4ihx6AkdeyH3VVlbt3kTz3k0pb4DXPiY0
ZTipnMmdI+Zw5iQhzoiXg4SwuuhWhY4DeVgW8qHSwX0hJ5nQsJj3w2vGHQmPeyFAMKYJJgiITK+x
44hjmjjsiwak33P3TYxPv9eBu7R8OaAgS3KjGPLEDUiUrHm1pMyPUG/eRsslFMpjPtSTtoj9G0zY
up7Zp0bsMwOhD2yQbdMkwRqpfpafIjMW52hJrVOqnch91fy6oEDypuLTqu0hcF35Y9W9ugaqxqHF
MzrBtoQWE6O9kwA4hngFA6BkdWiMZ7Uw73OcWaFNMJmfGFwvSboELc/UzsvtuymiDG4xZDi1BqZe
BSAPRgwJKRloXata/ugKFKCzYZIM0GWBWY3hxDZ416NrD/hj80ptkuEpSuNX28nA8T+5DfblprS7
zTKMfuWm3al5iOBF5aJR7Ix6zaejBiT5m0+XblLnBy/o3RxVOzBThJr20D1ZitFtWm988lI5HAdZ
A6zoNkUyk5nlfTa9e9LNYas0xiXv2pXRpXKj6X6qh2a7d0H/EMuIUWDyRy4jXZfUQgcrD9PmqTQA
IBCOhMRab6YgZ8JBaRm7KwZ+AUjlfGCbjvFU6z6Xaj1qB7s/t/VCjgRBfpyYwDjI8qzPoD9y8U9o
37Y8GEDvvLMntg1FQ84nEO3dBaaZoJy2LRTvOh/yXMS7uHzyVGwy2Z+dnrKuOhGww3siMKb5GBKI
0boM2r4jLKmqxC6X+youN4N7j6D5jmUZqrjZOs38BBhI6se0Hwwr1HHzZXC3ZyAcKLbzLvkH0vtT
McjxQVHuwlP0EGor3UYbILmNfVBpb03yMed4Dvj1hh7DyKHFXePw+w4yRlR7o4R2xuZNPpKtABoq
9r+qJtvJPsG93Le+Dra3yp7tbglqnn612Bu1vSZntB2am0jPqF+xdIc21GnqHPJEmGoKZUXYt0+i
0DKYaGrFpe/VjQ1psR3FkzMyuG332nKTZQYJQV+bCu4c9UAg9bOJGRlzk3eZY7kWpkpWL7Fj3rqt
P7yqWDEzRBEe4W/YLoq3V5vZH4b5hL+fCd1TWxBgxotN7SO39NGzar2zXQkmyomi3DQa5YSnHUAQ
7qi1Jzc0qw7logw03qESL0wTHUWHGn5hVF2FAzFMMYRP8SUmh+d18ZFtkW3mT1MNIwXIULpzVSJB
q3XfC1KOddwr3yLbGD1+dn6rfIK8RmqYN4PX+sla2KvYQ2Gz+AK9g0rqKYKIFN3zxC1mM4ZC2w88
LG0Ocfw5NLCTLioi2YSyMz8OiJGI1AKKuM3st3bbgAOtp+sibv2Iy6h/IUoNyorFKfca2UoQU/F7
Swe0ngeueLww2i5P0pWrR7D5z3VE6tcwnNomO83sCQqHZYAbttZMX5VXD/bXWRR8vZW5jUwHnEu6
vPaD53Mvw6CJgxaoi4zsYCKrxpG7ehaXhNllGvOvIJJcw3jwsNBQuiTabrBF4Bqn2Lpo8lKZ3HbK
RY1vrnkZRvK3HHUnvH09wgpKPnQoimrSbFRj6+HUUYnpGycCjVVYa5m7asYfO3mKHDsoSBUtaACQ
DqbRv0xkK53vs3LGTVK3VL04DJdyY5h4yBWC79XqNmTz3a5OuEz2hkZvKJywbKt1apQ71RXEIcEC
hV/Zucde9m+ugip9OhjKwREpeWIxddc7txeBrUuQ2pespEPrTsLdmQkJVqm9z1WDrcmRlzG1lyAb
mlUNDQSOZJggnCpPmrbs6Hekc03YedUkfHnxPzumIAAKUUWfzOCxHNwG6IYNaX+6Gm8056VGrYGQ
cJPQfdVAaP2Ep9aV/ALvVjO8mCZ3g2Ns5HzWNWSqhFcZujiXVb+raC/YzYBo3fTqMa5pCEfqXOgm
drGK3DAZhmfdeZ6ofAwxrj3CyQ07NPo0VJRH0wBccTR3fbefq/K5BYeZY9bMTbpRTK6tk6ynprp3
ivkcESydLF9TbZ10Ovhp4+VMFRbyUqYDAVaBob1GnBKmQPTftTxETrfW7DBjJDFVymqaDgUboHi4
zagjB+V7aUfWK9Q1CcF9gg529Opwano8NSS5JWGlVQ/B/6axWWoRxnWOjQI1aXGZMJtE5O4IeS6L
j9El3CiudgrvQB2TbjSmX5KEOGT1hNrGzlNdQp7dGRxeZGfH+r12l5D08K3D4hHhkgWHulJfyKHe
KU28my0g/rvGbraeuewd7I2LHeF5VYgzMWlmoLHV8s6xsFHq9l5ioCPpHDgICNA5f1UFqAe7uVZc
zAZohqJGGp69QqfxJ3mYISrUoBCsm+U8Wy3CIz3z54R47RlpPG7bQy6ac59tHHyCrV1to6xn+8Kt
K/Wroz5pHkymOQpULWNK65iYDvnqzXMjlKPD2aiRBVUqDslj83wccKfHpAikpretvYcZLUgs62Ui
f7ooOqpJZkJx7ICINH4m3KVOz0/cvup43+FL4B1TfmYXiKlX+rJ0yXNeri4tZFHIteJ+pOo19hoM
PT+T/dwu702K4dXNqH9f7Ogvhw2fmSanvce50QYVdgajTspA9pJwC/OgzX/1YG30mKEFXUJsTd9V
aoJwl9gJGo3rpNnYDoVsvtbdx6qkwYk9N0eRc+VozUpk7aa1prfZxZg/AS1qz3lSwmhrmEgM7+5c
nBdr6408eh5pOCUhheVZt+K1OgDf8uyVYd6SIlRHcK+Px305EUe86qg5BoOgM3OfAzZ51cz5munw
Q4mc8sjvpFS2EsRi7e/kvc05UC3VCAbzr2NyVFZnjPgbwKeQMnf2tI9HWjZT3+cZqgB8H40BBInG
XT1G8zZzKVdz6CfFl4ofNG/Ek2JaH5rwTlH8yPqKSbTiJpvadWLc1Jo0n9Y8LVZoOVydE3UL+ToO
tkM3dh6jqZ1VHtW/hhI70dGTU2bEBQGuuA7li5vjx8LA16jQEBvsrXwLGXBIWQZk0mw8jCoI0YPB
mQiS8biJzMBrYblckaTbxFFWv4B83wlp1VJvn0lvi5wOs7O5SunGKpJF8PeVlbhG84WQOw5YDlfj
XFnFQZb4Zkd6RVSB8l4phy7dS/yfvBW8crckYg2G1H9ovjzRP5s4bI1xXnWVQan414M6rfDTiflr
kARkiAgid+YnMVGcKrRmXb8n9Qv3aJO+Rd5X73yJ7uRgXtbH9QJBuii1PcGbXkHOVftk1ytNeV9q
8ZYwtcFSy10DUqaewtiQm3khdq5ocbitoDyMGCrTBOnrnaDj2PSxa9l8/wLvV/RkXuz2LEEtlA/L
Zcx4lAQlfdg38z3PGHe0BHm5I0tNPqPmZGGVjHyGkUDKk0Zz5/RjaCIAHiI60iE9JoW1tqW+Nzak
Mvm6FjCZQJa8NkDjViJ5HRhWESRT9Lp/XSRhu+QKVtVzl7tHSL2rZkEiHd9V/eAKIsHSdy8x19Oi
79p+BMvd7vAUH3kbfGP+iT1KNlPbEjLNxOXBzVtClkIYxXYSMSfb60CNow3WLCqvzdJeie9moExN
iJ15yK5ZNOFy5eZXve+sN1a4YQOJZmm2ss2ivoFFwvA2f9fiL8+UtW7saSvXXXN4pE707QBu9lAS
XTfZgHen5zb5RRAQ8Lr5ETZhQ7VXFkGt0xBBBdD9WL88vIRS4CcnzDQB26nYH44143VmBsCxCrPw
kahDO33O4iacLZdPUnKkejR06fW25GKXlC3BOrj/KnqgGTYoQGYyovdFzpwzO5M+HkyJheVZBOzv
+Nvkde6am93yn9CSFhA/Y9Ch3123RH6hOgeF0FIP6qlCPdSo4BY9P3PrQP5Kjj6upRarmWoA0uqo
WdvdwB/vNcKcCkz84JLolT0mAD34g8Rq9m2+TcZsbYHqrKhxYLdG5dlCgLA4ByPZxdg7S7Jt3P48
ztG+zYBF8oc9hP6ghJjm1YxVAPw3jH9MjaGOeZyzzq+zIUz5wO148Iho92QTDvh+R6BKrL4Fsm7p
/rgALeeeyVw5MoGut2Yxb5tHFVX95dNbK5YwFVBkB33TM+FNc6o5LwnJWatUiI+8pb2ir5uup1z8
WHiWm/k7a7y1XZG3jtFfw/cRk4RrF6FThzpQFO5qPGzF1shx89dvxLiB96WEgt7J1zBVx3FRGcLV
QTluxgEBQNIdp/SczJ9OAgBExv5j6OtpHBfuI61o4RUqqL4zuvZ9aS6YWkPNOo7wvOJ5P3ZPi5IH
rvNuTcgmgSrIOPTyc2fvFHYZYyKDh2B5LEnUga40Bwm2dbV7Kigxanmo7KOeQ5OTXMHuWZ1rTs69
SyVddVFYma9le46sLtQxfnblc2X9qwYvyPm3qbCcFUZMccN+BDl3cbQX4J3WOsbdS+vU599m8roQ
8gVyJpw7omAgmQ5t/2F413iBwAjeilaGYmab246fPjS7DlzQXaaealmtWegs6hxOkHhBGOJpL4m7
VHbFcSag1XCwn9j3gdxHxrMxcNNaPdTKP62RgcnpXxH4QSWefjegb7M0/jG639x7bmmj+uJWjWRm
aODM70vzRUrRdswohDRjbTJWcwcMp9O77QH4wnddJ4da7NWYcMVW7jIjJuuAgAfEFHNEoicSdshC
gVWtWs6ezmFS4967Edp3I3TOvYTnDo70YgXMxYV1NIDspNI+5MsvrMvAMOdg1j6dZodNbRMrE8Mx
f7QA5evDNpmil04OmxID9aB1/yS16GPcq5ibgunnstwtzi2YxGx4vkuOcYN8MkVnDKDOW6JrjnaW
P358X7Oye+JY+1Srd2SNaDY7Buqu2E62+L4CUh488VmM8mjPDHDWdpFtdA0yg7UE7oiM/ti4RB6h
G6lGjgr86UX6Y6XzGnT1oVOOVf08UckYwJinOOH7wZeKub0/GJDAGAzNlKjDfGmNcRupzXYhRZ2R
CndG/TZYj869hc4xERtSHWcwboXH9qY4k7T74pAbFtUkSC+xT85fyICx9wLTq/ZIDLFbKr7QPoSY
qNPupK+6RAIsRQIVvYGDF63y8lppl7J6NqevoZa71q2YmcwrchnY5GFPiQ+lSWpP91cRNVePsc+Q
54ndp1/o12gs+BHTtR1DdyTCTpvfl+FtdlaWE2rvUf/tFD7m7bVtldshfpHSvOfvS3NuObMmVfcX
c3jJ6KkzVb1UFflJNQSNadmP5pvdOesmQ3bQu7d4+YSwRHSdS9Jf+zQwwcyUfNVo3ZoxLhouvvHB
QC71DLUX5n8ifeJ/PiZ1ec0F0zGbO92aySNoQ5LKYGDgD54/Fom+sOGQe2z/dSV0R2stpy/wTidS
oebx7OmrWbNXs17sa02uoxzjYf1mpGyh7PxjZDDnCC9QjeGJKALoKu09t7QDVfrerTUmVOSbQCBc
6fnJddJ9rDqbMkt2nUVuFsy1+HWg5rc4F83oraEl6Kdmm8EIYNrIt4+uvI/Xk1My51aeLVrvVNnP
KQCTibgtbYHsmr6YD8QAqt3eMeEGjEGnj3htL2n27MK+aYEF0f1t4gjdAfK3KYoodtxngWvTU82t
APGuMfbWvCzs7HeT3HE3ho/juMdRy54s+7oAJp8k40uaP7WJNiJWVqX7bHsEG7sfef3Wp/bL3Ezf
/UPmfyo1MzB6iBj2wZD6mgHrahj2VXdYCocxdRnk+ouTVOuse/EOXSXOvag2en3R1QkB1mGAESNU
1tvRXepn9FeDnxsv0VJqPtl9vJUUdAyDh7/Mac8tcdViEUCAh7eIv91q7esItdJhD6b23W7Gij8I
YCf1T9um68ZtDw29D47WA8g64SZPTpkehMk6+XH8P9gTfm1NATN+VHXEsEQ7y+oe6SCBTnohKBmf
QTfDzR2/AyjxwWhoRoa9yTQ/1j64CMPhm5PAbm9x/6Qu22Q4T95zYt7FRuPC1YYfbmJFnLPkFW0d
DvDNUkOguLrp5SFA6y6F1A+17Y83cC6x2HXepn3RzF02HPUoRL6czn7rZUENrd5l/mF/1vnynRXa
ZlKo7ATKTB2Rfte2sBfoiexkNeMdL0rUmZXF/f4LonRvJ3WooQqc+/QtrSdfUjuxuWOk61xH99Ix
4Cjs+0LwH8iKbVxvRs73bkmP5UNHUM23BAEBPOVPjPyY7+UGIIdvFoCaNG09KDrzx9Oi2+vH4kMu
2WYaS8Da3H9DRc4eE4am3qssHGpuWN2ijJpyfpt7yYMBEEk3430CdeZxwZfNtM3rdmVPRLhM+c6I
PpTlzy4F/dnEzYiRRBfvBcivhTReWbMUhapEbZVF9lPSxEzcpvUoWTlOPUO9y+Qqn7FzV7zyZupX
s3syR3eVseJuJZNPG02l/ea2TA7ylmhvsKj6zemVVTbP0IW+dC3smdZ3JSbk6Fed36nmcT05b4as
g1j7BzAeS/6nPg5HzgKTZXK10Lllpy49lzQCOmeUw4O3RGCfSi1wWvCODm1sBc0u+7QTkzhJUOoV
Z73XreIcUOtXpwuaYOJc4w+ykJh2PPQYOr/KNXFfpEbSPPKA9bAobLbyQJ15d/VD8g92+jmRFCxq
kOawr4ovaX2UpDRA7v1Vai7LIrp48RAk45el7L3eQjn6Khz12MloC16f3/F39BAia29U38hL2qBV
kh+nz9fuUIcpS1olZaQ5sf0W3Opmt9IE5YSyVbnQ2acGZOq8ls4LKRWliashOheMwzJjPqcABmZu
SZNs1DEnKpPAu8W6SWC4kQpuv4XiIAKtALiQw9TLl2Axv92qPbmjtyVV61la8x4D3Q7xXaj2YD9e
5jRmdMAshdpu9N7s4s8q+Q72LsEtKTPgNgdftQQWtysA0c7MWWjicDRQd1Bro1ZZm0J5RonBCcAR
yc9COzdWwLf6o+xpah1t1ed2OOYnBzwR53oaEhKx0vtp55jjPkbR3yvi3srAzcfL0Cnfeueta6ff
L+rCNLPbdlW+XyrpayrTPhatXUGeo4vk19koZf48NOmvIxYGFw+0UrGxlt98IFbhI8WHlrrDWW1J
Nql+dej2cIh9l5VRZ05nJWkopV4tly038nRoDBWii7Kuj4YXvc36VXHMTaLJA//hocpyVjJ8ird+
eX40DKzkPzpcNRB3Qkf3ep6vgaEXEQYAcOUfZVRY6NVL4RnAJ/zo1veM8iKz2lnej7Z0gdcn26Zr
USLt28kgo7x9yQh4chAfpP0b+J1tJpVfRzHawPXugBWDXk0BU5nnJFLPkoRVyg0Tmz+lwyPk4BFg
OqzVuXhi8H7QLKAn+oxSVe5ikHOxTunITEBW2rbpt2o7nqTT70ZxNn4kQ1/A/p8OKw++Flue1IYK
XNfuRtwfUAQ81X3zR+5SHiO8WOztI6tKtMumssZt7IqDtJn2gD4S1VEM0KL0VazgwNEcBv/sJa3R
3hl9hJzlIPFCao2+iaRL3Ia2Uh1OGssbVknv+FrLNrZYlEBySmlNdwcO/g2UcXUg9WA3Zvw+6W1p
uGDykklefXW41maDkfz4FZlgNlhVjAwI2S3c0H8nJA1EULxgdyC0KvobepF1oxdblVLCMOCCWHag
M6RWdII9FiI8uLQ0ZXmGbenLDLWOokJi5Q6AX0D1uavQDrGdJPTzOo65T2bjpdOaJ8dBl0XaWT+0
dBQf7tgyxMd64jYg1BV9WuezDKuZatqO1ujo13Yu17C/r0Pfbxx9Av2BPudC9DKi4hhR2DTcM+F9
NCCVK+70enzRcpO5G/qsflwn8Y8ggKHl4Zeauk5oHWsitNgrlor5pOndvwmcZtS+NBSbCWYCiEsc
AX2oWGyZo7XNdm6Zf6flp1cU4mq7FSjnzQICT4AP8rOh/DXFY+7d7Uu9JVD1ECniQFkyNu1r+Xjz
QLrNbb9bnD84S8dSTttmXlYS5VGJXd5ucJkhDsodJ0CP+orIb2VEwHPLnNfTcy7agC0ZaD6pqbQm
kez+dZkMRQp5pmPVmm6rdgxTtM1j+eF23E0Nw+g4VsKhVIJebiZmFgWVAIsSwESo9tAx1du5vXad
OGYobyO+d9Nk70tz3TJtQWoR2Q4CJAg1hMBFGiaQxxIuVl45NMF+XWztsXceN1lzsszlYKE6Q3lx
4As5aREPN0igTAE+2p/jKGzJIo1G56An8drS4xA1LrSlgVxwpgdsDOMExVtXbUziJwodtJ2095Ve
nqMCcM2XywPZowx8rIqYtCMLku+lfFVG/QxvlMudsUIyXiugfyP6Lc9xbyW9eZQxaaYzLO1mJa91
g6kZmp3TLDsFrE+ZVfe0n4NWlgwQPkzzI1koRB1aEXXljDxSSxKU+oElw6tD8dsMDrM50qUtn+CK
56or940VfcN1TXw5VWFiDjc8Kh96S6lklPa2ZQZTqOq6mTFQEGtaE4Y+zVRFeNmHbAnVRPV1aiV/
JDCpxVFianzxOl0484tH0l0F4Kypx1Pizr4xGTsABZseEmJGF5luYB5RiWfMEKKfJOrhvdUAyOIX
JfeC2llQv1SrS+0RswhBx+0W4h5/MgRsU4sIXhrvUbob2G/N5pup/FYMUiYUjF757mozUWFsuuuf
2dgacIY0gZdlYn7VrioA6I3+rAAMI2qSeX5yrUjtcACuOcS+2WDOol1NzDuhbjhYYNaT/zYYgS3S
nZkVqwZtnBnfDevfUhLNS0Btz/8WA8q8r8q766kSVhaEoFKw2T8t6i2ubvr0OZYMhUwAafQdZrqa
+WZJDw4Ho72SYfPrFAxSuBkoZbuJl6T8lILIwsG6E25zEIrlUz4eZaIAl662s7swD+sCw0qf5qH9
StTxgxgJXxs131RAQFt2qLAo0agEHW+rKMdJjrQDCEU4zCqiZKee2sXm1McgzKRHexoBY3pj3CHl
837BeH00jNalBXgyMXoIaREULUiY9QRVjmOh/ZJFTClVZkcW1JnRnDhQLeuuKgTatxr40KlDozLA
4jO1QPBqFifEoTwN8YBJc770S32vpThakxG0QKNEqx4ecka3ghiHW0/9HpjXNtV+WfLPdgKfWEVm
Bz7yMe/G/K5sSH0B1Fg8DZlerJXFMt8Y7l5sMEaHTKjxdhloXu1JfR098yfO1KdOiA9oifLNjZHk
L85r6YFgqxSrDlUhmN52Ddtre95GzcxstGyhhY5BfLMUz8HrT+HLS0yN4MtGqe7qyGa0EmvDGYMS
OehgdNa/fjSBnZnFcNT4sTEdNKvc7gnKYlfMVCH/KN0cclt68QjH3cDgZk3PMbdUoEvLhendxFpq
i1ADWtF4jUgkmyLDocXqflxMmBSNrneLEqRJHmBTIm94/ArzS2aqgDJK1oLbk8LpJs4f17AdWg8a
GUIsyNTawVEfs9US89qyNPE2y6s3wfubtcwBrVld60gRvNTwbcrJRWRrVVv2XfSqPGmC8Z/54+kn
olBYWL/H+XWS04HKZ/2QX+hZRRjLvM5x49fsTotHhY6Gh/9DlJBmoKZnl/sSnLPuDCy+1UABnSp1
He0Z6eHRWwcUyRbVTqWerewdGaIQa1E8sxtNdeOgxfM9GsboUMRj/my6iFL0UX0tEprF4nU2uWya
ND3VEz4zSPJi2znfQ8cRZk/m+JaTXb5msUVykO2tRgWbYiQuo17RG5I8Oz1OBNntkz4PM68ztgMJ
YSw0p36jiDRDOMyyV44suWQG6zVte+BfrHcmo7CDeKYLnlrGj2hQDcpLdup23mxi405akl9DsyZy
2dcmlI8PLpp2EWra7LV6+koZSIWjbJinTcMEeCxTnjUVhblW+ktSOewxMpVmrzTWln1uNbQLlSif
J5Qvc3xKWN0asVh1w/fCzK1IVfb9qJ1JV9S4/0hep2Kb126NHnk6PgorhoWBCRqDYCEbw3gzsBUc
k1VEIeRwLhgPk7iprh3sgDGON4axbMdX2vCX04cC6goG88WIu3DsuJlJJlluLbMuL/6q0Tm4/Fqp
9akUxESx5skl+gh15ZqrTLhUBT+OwarXpjbETzf3/Nex6z/E7DLLkVBPYZvABf5XlN1Gyn4XWd/E
unGcoMvxXrQUhb3tTxaRCETyyJiLv2LOHuqc8Km9TccNo88AXlpeLhvNoPlOqlU+Midjz6cwMHfN
99L6TE12T92JC7apnovqzWVoNKjt7qFjXeReRibru6sUE2mq7HowG0qPIha1SzLQSEZBUYcYgHyp
tk+J88S5XbG0Kwz4heq/UZ2ZNL5JhrZGBniqQr4SPdtgoHP5DlwUwq2+am2mBoSaTBMXOobHgm+t
ZXuelAe9+qOFUCgOkpnTfUR0ALXSPjtcF5BQod+x0V/8x+i5bPcVMhziMANrHIP8zsRppgfuntQE
2NjKis42s3oVjClpONvJ3I50+o71b9BuldP6Uwpafd7YD/D6shaG4dcRiRXpjhDZNUV84LnVtmi9
QOF2NBk9ix/GokHRPaF34MCHklsesuRHpJIhXY/whU3yv6JCBSDPEZRlFkgKCw7kx3X9KQuMB2wv
ClZuKuBC3JeaMrD3Qo5A+uzEV6P3TxGTU7sPFOcdEhMV9nvFVzNZ/Bl+FZh5DFw2/YCjE5HtQ4lJ
tHTvvi0MpS3tVLXpQRqVDz8Q2TYTxOo9bXd1kQVdRD4fy4hHU3KIh189ulSXiL0t+Efk8cdJpY5k
hTRPAfBrorQIi/Y7evRquSkd2m0BrrI5ONEz0Tu+w3lfZujk8uciHQiuFshB7zPgseZ7qZHR65da
/NTJvkXkhM4oG4+z9xsNzFbjCsYLuYPj2uWGNUbLZ0+xsVDZzqGNeLJEaPzrtc1jB7zLeYkbOnPc
wTB7/uyc02VhyDlZ+FV/VUFjCHx14VPQwtflPjVBPZsv6rSNuM560e4j4j2iQ5K+lN2EYb/2M32T
VH8oQf3SpW0KpYmwBtskCkG78oGrBAVHt7aXjNxEtF0sFMrAiyeOkl69KvUaizTCsTORLmSFbmeE
ac27FuO7z79jqtkeeGUkX6fxoNobd96qSbt+PDoLW3aCw321Vld29TnhBCGWEW5tjQGaySbpfD76
vrncFPp7k/1x0RIGP2xiTksjkbQnPA1p6xc1pZ0WVMXOyJ4X+7cdwhj+KoLP+gc48kp6AfpTuzBX
SvRiVAhJLBAGoTOQpeIsJdjVnGXpVF1ceXNmtQ21lq6kqYfveawgAOuavdNmK985bqKtJLva2sFS
3dIJbawoF1hjUmXVPNRzSievGYs+hiy/ZER92IuChBkaN2sJK7p71nmkSXK0xHxVEoJXR2bteh1P
RK3PP8Iq3Nd2oJOK4vq96VlTJlKyEOhVRjVszaXLBNkpttPknlhtWy99908vU2dd5nqxGidGU65y
re0yvpn5txeRJKNPHFWK2eFUsnWHynH4K6r5zc65PZGH8QteMXrxddr3NmrcrejtjR23HxqL1a+i
FhLcm+qbrLNoLAGS6z0HviJUbS10EowKNegBT3pnggDPc/+i8tqb/EMMJ2ETctUSXgbkEx5/D+sK
Brc6G2kXS5T6NWVqWJa3MnvqvRm5Jwsm9w+erKNeZpk9z5iI7HLZN8RIYspkS7Rdxr/OCZvxuVae
3PzHVNJrwteLJhqOcP2ajUhdbYxP/bo3GMQhpRntYeX00O/NW4uQJMamJLAea2RJT6/eYJ68/1yd
13ajSpuGr4i1igynQtGSLTm07fYJy+5AKnJBAVc/D97/zJ6ZEy3b3Q6SoOqrN4YfBr4dg6BbiMV1
c7SlBkd26HbRl47wbyctiaFDfoKOW99qMRK4w0FWZeKn7KyHpYQ/Vx1n5iUOI9dtG6SxNct8j/6t
J0raMzfSCMzfwK0Hxx2oSx2jPE6XW5v1p9Rg5Cn9nP3RK9N9UrvuWU55c2Dnf1PGFp+0vrqDvbYt
8uYkvXfMCyM8MCkn+JYuBBE/ZCPrHToiNj9Tw1gV3rNUjF5+625rQ0wbq2mmE7XFEfpvzitW66Jf
0DnmGuHfpJFfYmjOBif9A/cCkSlgjVSVzpHU/bSXc/IaNGN9b+E23o1FQJ7AIi+BTbfVAjX+FDsP
EFhPmVQ+vrieuMVVsbWUaEprbTkb8vKvXQlWXlLxFGWZh67wzqxWS6pOKblmmu2nubmXC/Jz5NHH
tC2+QguBAgOxeWCmO4V+v/BObYfaeEnRCgfFtUvKOnI5lZHjq2CYyg9zpp+4z79mV0zArwX1Se5y
6IsWOruQf4BwVj0OskxuWwgV/iBeDUw+5muduZpr6MaTy5j2ggnAPyNqhP296xDPeAMCvsyo70po
z03Ly8mheybIITcPceqvYeUAErR4NdRXU9aQBlHY+VVEQw/FzRQ8TNVI2kwHnLw6vwzVrKcTJsVE
TP2eEzVlokWKAiOVzxgxjuglmCMQfmKlRc9VsvV3Zv2zUvkJZ+Bd4rDzJel4myciy31ioEmQ3xlJ
Hh5JukdHX9ARCrJR+WiklwRmmr3PzJA7TG3N5BZn5+/PnVaQcEqb5zwVsIPrQyGNntP6+uH3F78f
pOvTUWBpBS25fvj9RdUaUCkUuYQtNeAcPrQbfX84I7epNomJhdGr8y5auwlKVcNp9qISd8P6MPnx
8s/D99f+/fT7X//f177/VSn9v7+tqZb0LujuaptLkDZx5d/NY4yYxezzfGsY4Bq+rW6hmeBWyBj4
Ns1k12ejFfl/PhSlj7Y7xEt8Cto4oo2+OaM8rM///IPJ8ipwKwRyvjMajTfOFZR9//Mw5jElAiPa
YAubTjd7/t33R83/fPTPp5lLDhGKPJKGS/rA/vvBtvGxW0FicLZ0KMJFcgUw655h1JYD0ui4mtXZ
MmhL+H5wc7g+e334f1+LW0OejJIEfz/32WqVf/7+iHM8MFQxg0mAZzicazazqmxrz4hQH7p8+EnV
lak2dM6pyyADifYxrva11eRHANBbOrjOOZiKrGN8zVy4V+2cjdz+P5+nU7Kc07d//8P3d33/16Hi
LolNryK0fjIuYLj/eRiWpjv/oft1Y8ciP38/6NDmJPTv5zavAfzoAHDg4F84TLH4VFZnnV0CZfYq
8FsErdIlUCV4a5RCz8C5xHIejao0H+IU/MPIu4fR9mn0zftHx1bZHbTth4UvCJUYCnWELcFBKw4g
bjfJ+0RjWh2s8G5RJgplPDo7Tb8mh6E8vZCC8olAx933jug3GCwAWkEwz98PGDx7UCAD6cPQtOcp
KwM+pIXEGqpQ7Ywo9jv7nCz9V1EkCnU0Yhm0En1Mb32TJD+S2Gkh4QoqUyG4AKyY46tA38ddZ+xS
EMZNnuHxE8147gaEMa0hnpbRE8fSX05lpZEV9FN98nxmtBChaePNOJEL4Dgz7fd1ZR9cb0EwJtpu
NyXShzoernns1KdMv3hpYLwm6L2rkVOFtbjpwbI4saE1j09+mCH0zY3DCL+8s5dwbxqketgorJ0q
42xmc7ZShnVNCtx9Qgi9WVIjvbM49dLFDbkQzGqvWrFyGdkTHX5e1C9Kko3TMo2V/a2+X3xlMLTr
lEB2UPrMRNMYSGCytuuvqaTjnl/tUnZOqTB9f1Wzpvpny0s1YxucY5gpV40vnoGdBWnK93+k4izb
mRw2T5WF2oX+ee/gSrDWMQTRmTElBZxndmObtZB8tdpPTozYpQvzqAFretQIt5jmy5+dyIedSV/K
Pi0ZQXPb8I6lV4lbZTCc+u1SHvD/LLfQVwku2xGIXi0/iT7Qjx5OyLXFurD6+WihTUuX/G8tE2TV
plncKH69H5fGfuO9sHZ12fhRSrUbwCglj4y0w9byFJIxWbyQtdUj5Vy1pnHytxIzLXlIhePyBDgE
/k8MDa29s4EAe3p1y67Y95Iy5Qx/jN9U3S1RxRMFd8ET6Zgbkpd9uITBf1KWPR4sgKOGFzudLO/R
CVvv0Ud5y9nQLvf/fq3NV1TaclFSDdNwHXqBEFKo27jA3+N7rw850Mjt+6Ev0xYJQvFkrbnoleun
V2+xLrG1ukZrTqx9xcvUk8N+KJuwu0yZXexN1QFrU+l9Lk0jOQORl4fa7ifIeBAbn41QpRfZeMmF
CVvY92PhORDTWbieUoHUrDk50Fna3KOcae7bhCmibppwN8gOVIVBe9+rydr4Vlk/tIq6eyJzuoO3
Qmp919b3cdyi5vUHBDEu9pUEsHzbDMN0YeDPTnYuacbmaiwWtM/LiPjDHIK15txWbeQNyZddgJsl
4WCesU1iRJ0s+NnKuB+V2V8MjOGTM4h/uroHaxDQhAPQTHDvsaWcpZn5t9SENY0R+x17JOohhsLH
QqYiajoTX+76s9qSVnnXcW6qpXSnrZzu0TKUf6OKxBwNsdWDQxvA7E/vPmcnmFSf2+WH2weIUvsY
Cw8DoJcP/s333P6p8OO3NaoFZgq6h98hApVRkELncdbmWIWGwAJJXZL7fMhMZMXQvG3+MA2pOI/9
U99JcKIyDB4SnK9nofz+XEzzssFSG+9mIcYHWbfjw2Qmj16Cn5u32tmWcxo/2EUb7Cwmwm1gjubW
QLlzDKw0wqLoPSZ2+EpSV8jex7HOWlsfe63HnROcxMjajBZdn+BInuwBo2koPCqUlHWctCZyp80l
+qL5ZUSKf5Eu4Ec+2DvqzZbPJmheKIRB/5oL+p2zMn8JOww2QCa87cUPZqVyFzNFnCxRjFvTRonS
GuV9A4F6q6BQ/eQlCDNrbdvssKSW7mFoUc99L1KxC2hekmt+cFPryWt756gCzREY2d+AlxCvod/N
+tyWvNvD5FMQ62TFSQp/F5soh1x6wQ/OXKeUFvVcXEFKtLX04MBoQCdTC0GCmWf/XF8+Lh7D0sMd
yCMKTD2l98q49G5S8y0ZOsDvfngaXMTVJp8/rsZnEcMBCwXp77X+tU1ng7J3LqiwAA4TNTG1bpZk
1Np4Jz2GxZntq9+1je+9Z2jpV+FUc+xZuK6daRqHKqhRDmtTXguCJK/ec1KbxjVhsdqbma6okGj5
dP1awGxxtCysD+T92hvTY/scbdt/UOtD6koEstki/rmj59G5D2prOakBEf1UP3zfcIuGxsxLfmww
KowgRn9pDAa7ZAwJ0IQYzjiVWf3VpCD42HFxUhiR4QcS42ucF9aVA4x1JaCAaaAqgSxa7+BJJ3tQ
saI1Q2X5Px/1ygXJpcLXBvbfJVMMW+ryQHdt8WbPvYlSzLK3getZp4KoAFpwrGhSAhfgiEl9msb3
aUjqe50hZgtA0QqbSBDcM9nKsBQPkyK2PGmCg51bJIqxxtzUHPztUz8/eIGMz0RZjCKP93Mz/6H0
nSi83t7HsfAjj4LsbbZIgB+/cHbCyPYtWuQjFNjNhuZERShwt8clKuo142bQWOynGrMUPZPn1gVc
sb3hPacQ1a/Sv8JqUfg0mf1jLAM2FBDdeQ3lVnF+xK+d30kXsXJfuJi12PrDHkFCjDz34Dvjfi41
hSfONqz6E+JdBp3ZvWGJemqH5dincaTJBNtbglNfo8KnJUteJJkO00Ejlb7L4g/HLcNn16Qixuok
JRrtLqTbhzSSDk1jmcZ3XjxENIUMm8rJBKvKcl26bj8WdgFY1hQbObqPZd0cl6Di5Id2SzvHyq1a
Rti53pdQWKW9+gIm462cFI3ecrgXq5ikDTDqGMz8no6vFa+0T/pTNI6XeQrotcqphc+D4Oo0nMlF
kKk7Pc4Y6K6zXbDDteJEiRLrcHcDDCbYROFDJ1zAQ+cXNb68DiPVQnbxi/iZ5NwsdRYVQwVVVr4S
egEIJ3cNJ2MvqATa4D6Pii75tHJpR1WLjsCr4nM4WtbRoAarGZavMclPQoBICmNpL4Ot38wE9Vlj
Lvdmqz8Cn9OW6hWLkYN+PRjQ3Yqm2eTKaU+tgBp0kNwWE+a33HWfqswLoZi0EZW+fy+4a3Zm5ll3
c+34K6ME2FBcwjB4NiwCMaflj5UBvYM1IPZKB3rmjDrbG/Jt9kgqQazQRUL0zjmZ7bPAfNCzRj7a
tX7onb6/JI75kNBd96qJl8ZFy1Ofm8cwWPwN6517TRRw3lLVoPAox+4kQlN2a6qb4MI2cUY4gJdZ
+55UAHDG9JQ63bCH5ljVtF5K8UD4M7WIbZmL7hK6afsQg6AjzLB2lTkAuMQUCybd41qs8VP02cEK
1LNMrWvTde1Wlv2dgekPJ7a1bEXo8ufq/Mq41h1xlxunQei7yhQkn5TESmh3eZmkrp59vIwXprbX
wU4fv8e/76EvNlVxZwTWV2A3yE+0tzYKVQcIiAmVEKWdq9FA+LE8zOacoRZAk+5SnYKZlm0vyCGw
yvp+QjYITaWiXMw7yxuHPXRrHy3yS6j21UsJHoj9GCNIp3bT+Bjn/XgjbXOXWU19HOQ08/6EmGo4
hY6COjWkE58ijclXEdMXEgF8/15Ib2JDPKtO2xWsxp3WEDCk+bvR1Q5M8Fhs6Ka1j/38y5w7RaRR
+cQLPoDrw1Y5oQ52PW9s5+TowrERHpze//Jrxz2L6fcSuEiw5jtlWxTUZf5PUyQW4YiNey8GFzv6
TGKi/qkqI9mKNkdgNluHeap5vS0HY6zu/hhkMWzn3MiioEf0mD4uLnquDCUqfpF2pHeypUaoHZ8n
v1gOxgC0nA83jMLET5vlezpbf02HNE2ZN/a2pI8ONQLC+xxJeFyhzF/g5gbUxQEr7jZUJjpyLr8z
KSA2FLOy87eeQ8SODsuW6ju1+R3Ot6qXv2pLUvWFn6syeVONkkqq0jW7XZdDdMmSskQk5BQUdeQH
r7VrBmBiSh6RN7VV5HvFh+XPcu/kPwlsTQ56WDvHhvY+LE2EOYqqwWrg8N8bL02hIely+U61xmta
J1v6pGXkuNZzv5jwy2QnD+zVUr2LjmLJUsuLwuwdWmyDgsGTXBHJntXIg9vaw3kmOGEwiQYhkjQt
1iz01t27Y56tpeJ75VePy1D9TF1I9NFFUKgTiOsATB4fJQsg6RtRRnv0rPIni7G0q/8mvhEfqrx1
NsIkZiBM/thF+Z7NBFEEKeYoUPxjOjgJxYCk8sxB8tfRFsWtBTZ4xzD/1F4KzKynT9M3flS6Qgxe
wdfMTDKelV7sjhCnUDsPpCwwFtT1b6d/dzw9IS1vv9qQ4T2e2cENs/uYY0Yds/d2HiH7GxNdUWMz
EY+jQJ0BCBbLPvKs4KKgiMmzrnZIvPEirxVY5vhQlUQutZv6xfA4oQ8C/qXq3znwYNWZ2T99+4mI
jXj76Fb5ZydbnL6JBOFngY89/Z6kq+lw8P8k9WQfEgnSlOM+E5wiyQMxn8zsF8mxL8r3Ds64ULsN
qdT2pQ2yAElotpApzsnxyalT3mjcFXn6wyh8aEuVM8HUn+6Qosyvkb1NgXtdrUUmgaQuJV2bKu4e
c8sFqsvbQ5YRRCsCUNZwjY7oq3ktehf7rsFIr4f178qck99gtwkk6oMptV+dBWDMc6dt4f3qitK/
C1fal1zqLYz0FBBmIOlAd/r2NWca3ZGGcaCc9xxPpBUW8VZnrAyZjZKQwJnMbjjdQQC7jS33zFTw
zB5wrj9jw7Pw6JsF9sZet1vEo8/55J8ThIMjKbAbhi+wtzG8gDpj7J3FvjDmH02LSb5LJfuN5hcG
3kLew5wjS+HcIuPul7OqOa1PZY4lpkb/o7AR9fhAA1Prg9MCZjT8aWWcvU+jepnZOgl+oZUvpdYr
GfxDzbLllZyLcOQTXkMZZVXeCs+/r5HEVhz6RU6/PYk/Qc17nVec2som+S07bpLBJ9QzEJcWFwDx
HPIuoxMcPtQ/xuYTuTQiGmN2tB4VlQNg0FTPmua23KiiwfTF0Ux/J+n0qwR12jgZ0nZOn0T2Ijln
mUPDarafYY/kzGzk41LOd5UQh7yqspcMzajmEMYrSbtupSX1niW7C7sSUT3jqyIm75SCLnEbQ86K
Eg0H2WLpbp6JOyE+5Qz2RYVcSwtfIX84VXdEqPohxJNWzXNTVcQk2J0TBYMdoStfXxiUid08341r
yV4cO0fRpuN+iOsalqB7pOLzZ1CExHuzSW36vjrLTpe7Mvucq8Lb2TbhLO48PYoMx4IVj6ibCVpj
Hu0Ofi6PTFXgwOzfXS/avZp4kVrfOYiJPhZBzpIR4u7zi+cqc7AtleoghrHg5BrKUxk6WAG9p6ZB
PRLk/Z8snjfD6ibEMoZGkebIIcduSlSkh0zuUXMLxFW3ZkK2v2Q+e/vOGUiHiJ9hWfCGTfcFuPh2
GGBSWt3eAzk95lgejt36+o0+GTfmxEE0DfM7EWJnNb2XNHAvhaIGmKPG37ak580zRzJTql/F6vqz
Hb+NJgzEG2E7b5al7E01VymJDtbvQckb0jkFsEi23ZwmD4UNsFcv+dVuqLJNE3dvJN4bf+QCQ5i/
yzktiUxCczM7yz3BfuBlgQlqyA1AoR1Vjx0GVly/Zz+EByWbS3cZ6s88RRHqeltO0VGzTniE+LQo
WMieyszZjAZiI2aPZC/bYXaofXQ4dS3ARpAkNIZEGaPRehZ4T0kReRvDZtpBHXAhd61/YlM/ycbu
zkYBd0XuwVKRd8vlFNiePtLRdAlZpCwEcU7lv5vxcGZpPg9J+Hf2IOSIRETlRnrUbDnPIG0EHaY2
O3fxsSxDd0hK9SA7/63wa6JbqkNefyVGc8+9+tF+R/SATVa4bDA00S7oNuIcJNa9zIfLnOhbFdNf
nDLvwWy6jIuYeXjmeI99SBQXBRVumYHIn5Y0sL6gndHXRAM17K4EKHxggwMeGc3qatjeL903n+Mc
bAIY0r1dIaCunaufJ/quLE+1G2CC6d5m6FXeQO8z93nLrcXpt9NAnZnBfB0RBkwMbyDtB02azKLN
QwE0wSGQrGeeOYCIR73s4IwvS9/8QONTbque8T81W7EJl0Dd9ezqDGYfaM8I7UgcQg+Ajc6BmpYN
L8ALKvWwzMNbaVN7rHGx6aAh09DynxAMIyRBabExsvktxOpMjyN19Vdt2a9ewvM3GY1jA2JuGQgc
LLjDOafMqJgN5FZIMKDTnubexjVhGESzNOK3f3GXjhVYDtU2L3xuIHJ0tot02jND0ls3QcaTB7Oj
avVHxVmxydPmWMg23GiCV3xKqlfhG5ko/XkxrK8Fw5hykh6utcBRkzL8L07CQr1OvU+l0bEW+BLG
xGoRY1eeGeVTKyMvyOWOIBayo6uC0xFhiLNDdhixYcdFh09miqPAM/wl0r2b8stAdGvVk2FG7WTb
I4zrQK0LsNPI8vjmfgyPrR0T2EJ7ZDrklImr4K00H7UfMyMSQbIRYYF2t3sL1hQfa4xf+374GFok
Bp4CfZX0aNjqaEr7uben5XGQBX4nk++eVYk4nv7dqafc1N3k0rMeuqw4x/GEyljN6RYe5tokZhxN
WiAm6eQvU9uspkGy04F8Y8/gQk5CyjKMiYux885AlO2ODqyr1Q73dv/qFnQXy3rchrlGFx+U+2TM
PrB6Mfab9VMM4LCLc/9+WNW+dTZ1e9JOn1VNTFIobaSeMaj43ItLT4BijAjmECYW2rTS/MgXKHnb
t07lyGI+NOaJm5BlJbeiOPV+N2kdswskhCYGLNaqTw5JRmRlA2IlA8zLsdfhMIsNXmF3xOHgdg2D
Gnt1QEEtvB02oBBrlCHrl6GOORHQvMhxlLQrO/lVAgsyU5J0Av/x0lKzWtvA1QKjsrMU5n4BRwfl
oy7FAiMWuZpxNI3dgRV2HxphuDdQIIoBE7/hwE/Hky7u+6q870OYT68vm2s+MVu5PSLsIGvcYw5C
JRN29rSjaK4jNMrMcP7Mdrq3i0oc4xZYfoBRXZzhM68LwqoeW9xxEbMLJmsbB2Ni5ecym/ac/Yqt
Tj4rESN6rdNNbQG/1gsxdrUm2iGMra30ISSrAnTGLKE/ppKMinihASB5lagVipVdj6vhsWSTTuS2
KdHAkTcGwX4u47DY9SMaVDOVL1XAqQ1BKjIlbN0ENfrLeE5NDCixTw6j8KqbKozfomwMfCP+FCVB
87gY9UVp82MARovqmObhPDRv35+RFFhvK0keaQKnQLw/evM+0/KYsGTGtlCbwEe41c+YHROZsKR7
vNCx3lseyTyNhBK3Rf5X9ZoIWnLtehT1bZb+JXoSqZsVLGvy4xG9zfhjsJo7hrvq6IUIfnIXe5vV
oGlKM4cCAw/lrKhuQ4acKRHo1eY83y/YMSPLJxVwNINTsm5XmeCdGxI8UlT87utRPZjZeIcm8jQa
xXTL5ulvy8mUucCOfMtnz+zxDsQx6uzGn85zgWXMVZoeBNJpEUUiCcrYmNbLg+yWhlibNWenZtyz
pfrIBjXtDdIBOmcyI1WMfzOaYcfYKXe2sVOcELhN9bIdsMM1FnO9dgiqdCRijxwxTxjfQxVBPwTZ
qtHGAcGyOKo/QiSvJYlPl36pPmRTzMxN6jGYKFf3uuoSBy1SOxIHs6Ir72HJ3lpR68hNUxKEjE1s
A6Uyv6DQ6ezl4Hi8GnlpvDFqzpcqKCA1Fk6hQWrApnDL1fZ8ltrLbwyVkwQdnqfYZBqrpkMzlkfG
6LOhSHwwFkFjj6fSLT/MRtyHO9Q9Kjqra+CgnowY7n0imZZsOuQZP9i1FwK/fXy31bAdM2SWTenQ
Zh5ymaWqTHZgLFwi9N4JH2gmdbfeQE6HO/NcPAISuoHQwRg3VulrBy3fjDSeNmR0JuJXw32ZCiNl
2eV5iKp7jlXLDlfVHJEQ+KXNkt6ExJmyYBFPEDqxy2esqlgHSt0FbHPTfjESfZozcoaW6e8M47mh
5iHYe/APZ2EaN5m7yT06W0Jy8jcdZva+yGjJFg7+8TYhLQh/R9vPW905zNgtaYGQayjHxuwwYPfo
ccZsMwcNepim06Uxufj5t6dUozwii6Mg65Y/nUKWvmKsshF9dM26YKDWKZqS788xG7bJjSNhdnS8
9sWrTRtOLD04E0vzMPsPskxupUTQ4kD3EePBUbUlZmtIchoOsXx17UeTf4hWueR40vmwhAHyAutr
rt0vJ+Z59BWJLjpdExPdYmc75sfkFk995eLvrIYfnYejnA4LGTWEWKAfYuUGESkk8rkw/AyCGJWh
9UAH2S/0969G7O3HOv+YOVtEkxVcdVyTKDLhDJ2riltOoF7oW303W2QnmiOCrGqgpqSJ8lpBFCJW
38/9MvyYnJ4453o+4ZmhWVwg6B9qtSuqxYtUhbwX5HlTmDE7CXGDeysmu4Trnp54L3IRzWsfjD1L
sNX3dU7kIIerEdPCTi4JivVhPEiowcju85IjcLeKk9b/EeCxLJIncxRsrShB/RWyDbozdNW0wTjI
ql4gm7QUaU/K/Eu/KDpXGX+UWXpZWjwGBHD+wq6AsJT8VjH8hIPYIlMg7VgM5k4X3tcsp2cEPXgj
233bI2m15mcJj7/1jcfQuOttIFIZA/ZWskJzXTd15GUm0XeSrLx+HE9lHLvnhDm9ijPnLmVBQZml
cA0gxV5KzstmV0VzQu6D25MNCTMTZtQqCkDTcVYGS9B4t+iAYd9w9c46ZLpJo7gtgmOLIF/kVX4I
Rf4BXtyQBEGOrXLH335DrIaHqU/ovjyQAh5vRhI0ppIctrJCbN9iKUJOzlMCyUf/3mb1X1/GIRne
8XLwdfG6lvnqsmOjrghOQo+zy8YUaTWhQjoIAXrVraixDC4uzCDF5zuCFL2N1+BstHjjjdA8ajMg
ww1JHG+YJXhLCo/ilqXggIH68DPDLsIZ9CZTH8ypc66ist7GDjFn21q8FH7YbZBaJyDIy67rTQ+/
VFUjccV0MKOsZO4yaybIgoJzYhK92GXUazASji74EDXMUZqiGrMSRDJGsNriU/O3lPWPliyxyjLy
82ARLYDTh3eh7FGITGcPNePGcaafsirwwTjFu+e03cnpk0+R4aw0OAkP/a4WZOF0qhmPlise4tk/
1l33YlpA0lCHBCgk9wPHXUxG1e+mS2jH9IOfdhl+0vZFtG1zFUH+MqSooAujpbA9kxEz5KG3id7S
pHVAK8HKu2yr3P/cGgIXEeZKCE+9Hz16zVVQ4IppcgQMoEECOUxT0N7VEdgb+EQiEoV8chT+5VEb
TH0csUNYYoxqI+tdZ5ObMF0Xr3bX/O9Ho8CJVaAUNh3nlVaGgDeVWpBUfhnxH1l4qI18EwMBKCUh
gbh/O+ET4TjiWEnRZCVjfVaz/Tfzxl9qRHBIW80Q+XWzh1FEFR0eehI3PcP5gAH8TChC57Ij6Zww
49JHFptgj6liRtG+/TKy4c6w6/CEnufqJV1znhVjW2WPj8aIjU8ZwLTJH0Qg53wiZS5Msi8sTK+L
lRn4kAzk7P5P1GScNOf2VLJygK06SHNhWTpcIdE4UQ6Yja/hz1E7fzzPYl8aA6YrABE5eZ8xI3w0
ou8pFqJ4cVfY6BfjQyGWNGoqqCGNbBrb17R3em7cphvBqHxno9Lpe936UZZrAvtJchPEI0bzxU7u
0fTseSPcA+IDLHdiZgHD8fCX1AxyC4cJjrG0n/MYIqkE2qe7vSFzJcBL2n1MEr+8doW5NUlm8XgK
vVnjfcwJcwsdYs7cv1U421sV04jXD2fJ8fGwzPHLEATmWQ3HibzDu95q9kRBpSdXTb+Szssh1UIf
4KWKQj8dn1HVoxLTxUWyMs9h3h1abV6LIcSC16DO7NDmRl6h7wyiy5R6HjrVs5wkW8dxQ2iSiBTw
TY6ACCXLDSzpRCkEQXotyd+D6Fd/KJl1mdQ/wg7voDL0qwT9IY8tvDqeeCwccne6OPhiVQYLtheE
MTObV28MCJaSia61Zqt6LpslJmWgAUZidMRAdyUgdf60ydXf5kPLStCTa18ZQxzB26sjYwe4gOWk
WzusvqqGH5DK1xa+FEITiVaWddFgKCJz4vZIemJBdDkNbyMmzwIszM5ahBNj+0cBEmtt/tEGuWoV
qyhPAd66Zz/pZxQ3Vsc1Pi2kTWAx8RYOZW7m7doOSL7DKqlh0Vdwz2wJ45tArOpp3geSmMx+ZKQg
W30HS3dpAlbYwbs3eI4bm4ruqE+mg1vW9U6Xk7u1mLSyEeF8lSni97T4KD06uTQRGA6isQpkR4On
EADXBtt8Cg7dQpxOzQFjV+XGq55ZtBaPHAzsNyQ/gLkFSC1qRcSXXsq3ZTnkRf1Haf/OSvht0rUP
M1FW/CLg18SB+KP9uDIWmDIVnyqDNuQM85dEnB0mwjuJZH6sJvJGTEQ7G5/g0lpUb8weYjcFOJBQ
dJRI7dW4pHDzAZSiC/ve/1BZ+9whJyK8giAnNYOQDfYz56vDYJuEwLflmh9RnTluAKrY7s7g9AOs
gRNqQnRFxsolXpYXVhp61Wa6A3JW9D7zBCTPejAucCJYntzPBquA27mnkSE8cuKA/FpycDaOVT9K
ffZnYrU9KuxyzBzj8l6nPyfDOjkjKjlLcEquqoG7z7HvM1BTBiwi/CvsLC7VC4YNBTNlsO/w9PsQ
rof7pgh268XR4JWBySpRUkzTfVr/FOyQkQPjxL7fvlugO42HT7DO59dMDiqaBlYW7dTk9EdZSpR+
Pv3mr7jIzL+uJmA99RdCuH+0KiHbqdsVWTgel8rACQqmLWl4RC+sf/pdOG+QvM2Vjy8LsLaJ/ZpY
W3HrwuuYhoQGZf1rGpArGj5Xqf4qSNffN+9LzrTSKAJ5/cZ7sGT6ztDZRLXVmbvBeWcFNdFE6tui
jJtBdChiF2Dn9oGb8OxP7hEJ+4AQ0MNkE8LM6yr/3Zi4ndFZJCuMYLTTPjU5ai82kiMzBEeyLNJT
fYL8TGF/QpltjTSDEc2qo71msxZftHEnh76qmbM0DrgxBTGtwhVi0sdsaG3CtQ4cmkjJsrzg0LpU
7tWKiOLFqpattzKNyng1ZRPingEJSvo6PRnNDyknoslJ7bUYmRiiSBmxIWVgcQ6iI+M5X1hJhO+A
AZrqbMIvziPeKVsnMprb6RIm8ikp3b8lPZV4UkIu8gxkMurSMCAMiGR1T4PQpsA7TNh4+/6LsvNY
bl3Lkui/1BzVwIEfVA9I0HtSFClNEJSuBO89vr4XXvsadUfU4N26RhJJnLNN5srCqNZxYu8rpW52
WEunRh3gIlP8nWVpD3nkEY/Sol2ExrekgfKz9eLYKQoODa9581XmBXmbviOAx9rkcsaMTFtnZeI6
ssHMxGQcyQKgYwdlsqXpYFPDR3tpEfsl9AdflkfZpFv9W8zoyPG7NoRdwEReV5jqU2ZFTmPCteXN
LoszSwmEBJb2JzGUvdXb1pIZDx6LEsdzBXTBHzVyV/WX4eFNxIIrMLDSLLGEGiKGEipWqCAFjtQX
Ech/K+bsHfn/JY7sWbeWpOHHV8tH6OsrGptrT3JILly8sdqZJ7tFW8WE1LeAt/k6Y3Dsg5bbOCx0
WoSrPHmKWHs6DxL5zW4K1NwLEmMWpy7RtONowT5VnT5pz2okirPU4HPU/HKTsOM0kqpZxV57VIo6
WBQZjXDXuRtLz797VgTSwMoq9E1EwQ2mx7g9ZRizaN578AGp5FC/8JMqkbKRNeY9kGk2VI+OsJk4
m5X4Rk1n8CJxHhBhsKhGtunAFCUnS8Nvv5cuaRbfQq19jC6yAWbC38Q3Zouawiyv9TW6i++wtKMN
UvZFjNdOqGXtYCaq1rZhLEQPxCv3X6QCmfBm0r0ORhUPnWshhcS5rmBzhJo/zJIa90pVAJq2kfKz
yDp48ihtG026I8r58qFVLryufQ5Bzw7Av8uAb+dNgjtDuY0DgwIdkccYEQae14wEOsZtY29OiYwx
sD/ks1EePdyIEr1EXEv6kvIhyoGJUPrJ/W6af9K+vKslpbrkElkSVudcarZ1RAOS9elnaMFbTJQP
qw8jHkkW/FHpq4tCD66t+sjkeD0WQbRHlD9v3IWCBXoeYeiqK9D5UvdqVeUjLeuTFmnvlUIh2Qbq
Fqk1pNDM6bGg0re/sEzflBK1T9UKMKJ6uFAzNLMKuwTTaGgkFfnImqB1BDOXRcALKzdahrAiPZVc
uVKfvg+1nm/Njv9gNrRVjO4UFOi/Gw8u/qi751DHPu4BVMLKByFT6aNbI1vsUhlt9vXdtRmdGiba
YzuOnkVGdkWYFxRiSxvfn4//O182JWwc7C04y4aJKQEZuI2DvRGgYMcDxAFZ9lAh4JAs9ZOVtmza
J1OGKASwSS172hqDj2F4eDooTpH5hFWyO7MZ7S9EczZMEo4algg6NmsndAHFWIpCJz942HKb6QZl
+NX5ONsrsbAH453UFLi5AUOj5InksVi2Ml+JqQjqdZSjPD+awW8bVf+bDtHRTuxiJpLh2CIBc4Iy
ZIirfCFoTHbCxuhSMnbn4wmrQ9WXfoTt3U2NkxzE7+aNmaC9BmsKATlEvEh0lJV1p7yvz2Ns5EuL
klzlvqO8HLH+S/pGTVjrFuGpK6fiZvDeWjVa1W2rHnU4TYbAhG013PGyj05OD8qNUoS/Shatq+o9
jvJP0699KFvNOXP5lpLO0WzzI1c5bgqkmk7s19PgOOcNVu21K5Rft2MFJIrSUbqQ2VYCBclDK46w
bmk0+g0A/XvewGECE+2kBs1VWkiLNmg+jShhoNL1+7qO02Xa1MIZawTJ5kIJQWBYlm45tqI+c4Ww
QEo1B5HhPZSZ0grinxyJAMlZ0w4Q4DrUW8g/sd2YKe7q5E/Ilt4JLFMsNRRM0STFU5LhD1EoFB51
/9YEBCyjdiV9QFV2sdDHCeiKY3lCg5kgxQY5V2bQ5g3lHljo4Bhty45qMn0WAwtLsAlTdpC0qeGg
I0NYYKz78oiSClzzQ9egKbYWs4TWepcZ1a9yg9VjBj1ri+85zYx8jqKhhItSveeZnaBoBRnhNYFj
TnSHGIUzrljUyYMNoVUq7noBtQQrZ6PBQGlCd5v43NtyKHErGbo5syhGXBXVqhuw+a2rZh2q4svr
BiZbKtzBAtMtIA4T7Dlzg/4SBN26C2sGYBPFawi0Aod4/lnkJm9IWhCKEek/Xmd8jhZZOZkRsN6j
ffaVhCtCj/aHjIX8PK65BDJV/x7sjxDshcBM44DVmgxk4g1cbzjvUQg5Khp+p5dk1DHmZNgSkOMS
Eo9qNoI9eDSHQAdMfz52LMv3H41mGg7X5YZbb3BUT9qMpX2VVGa8GDDsUlvBmZBmXhjt8ynXjN0G
VvrYujPTR+NYj3w0FYkpeFcQUEKtUDUxIESApizsKCcL86cHCU9eD1k9CtY6VuLsqe59nFLChHD/
K6CdTAJr/VKrf/Ss+dV5I5ZtYliOEn3nFgN9UovmMUqKwEXrSGPYzO0WZheBW1prxBxKKfazTF5y
h7jUtWgqLaWnWdIMC5cbC4UqJfrJQy2BDltd1ujA5pKXSstBZXmpCnklZ5UCZcI8j20hVooHXSEb
1Xnd9HNNTc669zS76gAaZWcA1AuLu+T+Mlg8qyK50cAGMCeYLRuxvgj18N7o7PjKPPjBU/IUxCbB
S2yIW1AUHaQKAASb1ObBZx8UBLlYy5J6J5osM5KdmeFjyf2c81XkZDbwcY7qiXdafKYNp/aAPqs1
UM+ZCnArFOmj9yo8JJQERqcs3Px72lTrZjpQrGQnlc0fTwzwr3nRsxAeDdqdmf7HyqWXkqvmsg3C
Xz0U+aoVMsIxLQKPMdJzc3UckrIxjgw5Nzq+wC3CUUzIrkz9rzF8LgwMrYxIDizOOKRtJOOxCzzb
/9B06dnTQSyNNntH7nmrbLnGIXa1lapcjqL5FT1e0CIilUNLkaLkfNjiCcyBHgT5j7GxTLPesEAZ
eZ/44v21R/mTKOQJwGtkceWp/YYZzB+kTYvU++L4AiM+YXAm9+RrnLL+OnO6mK+T28UPh8eoxAh5
PmqtYykKKUvONwHkJC0xVr6HqCu3dwgjEC96+ZY6n28n2zaYLfG1gCEFSqzNyRAYm+hsc5A06BgT
mNLqdMBj+xzdddlE69ZOPgqqgqD3dsMYfSgjR5LULzProxS05Z0LBUP1vyKJe+i7SI1dHlyKDz33
zory8NRPnrhtxy0YwwCCz8hm0N4iqTlSGDlhXn4ZwCQqkh27B4ZZAvya9m63/YE1vZNbk6CCbxFu
ctOlz6LgVWhoB/Sq3IFyiLR4nqA64JKhOpVXfY16WFmoqb20T+xGFroOUiJWLhQen2WrLSxSZBll
Emd/0SGVpCoFw6RKMHpWEI27c2NwxkFyw8Hdm82vp7IGbW11mHUk+HS2sjHCcN0I/6HnYBwoVBte
GTrSjwzVNWX8TG3Eyjf7N6+KtmmEjrM4N6L9I5S7QtwRp8ksDaJFGPF4Qh3VjOsge/Qow8yXrGOT
HoeBFuivlNH/V+DqW5bwv3/OUP1faav/t0zW1U92fCU/1T//U9N3852Rfhl4fl3961+/7f1kUwjq
//rFAsFXPVyan3K4/nBm1v8ZSjr9yf/rb/5HguobmP9//O0bnnQ9/WtekKX/M1xVyIRL/8v//Pf/
4+9NP8A//nZtktc/xbH+9Td+XlX9j78J+++mjFnBVnQSwWXbJET53+NYhfx3Ydg2YCDdVnWZyPD/
imPVLH5L1w3TNG1dU+QpqbXKmtr/x9809e/QAoTFKNBS+Yum/v+JY1V0Yenkrf53mLUpNMHETzYN
ikCN71H5p4Rkv+oZR1EyAuOkja8aK1zXqndqZVffFEWyTyJlYXsdPgqbtafudjurMA7uCGlaHdpi
hSaIyk1v55UVFQ5xSjsKOmmti+RDhDoYSGlgNqgX7N4m+XwSYe8ovPFRwPF7DwiC3aT9oypwgygW
uuckWmuaZgA5eFdNBaVgCk5i9L4HoU8NTUyhIuKtjblyyncB1zlCGpQNmqioQiaj+MTE4LOxzTaD
9Ge/iQ79aaLjxHSh03eafkpEfE3MQjtMJK5RtIQjhuzKE4r2NsH7hFB0wSrL3CW2y/SO0WDEhLks
qxriMdvPMgu2rgx7KW3FDUEVYZnMk6FlAxocq3XeV8bSLOt+0VZAxtRwFSI2m4IGRtSuEaQ3aBS9
8kC9iOagLxk59Ja9UKOWnNoS0Ik3rVEaLj9jVDv6MwaqaqivTLwv8zFCUIk9n3Kqry+5lK1T2kAH
mfVVSYNNk3XjojMwtCBzRx3ITs03IPuiIjqMyyC1GQNV0V4JiMzrAuSrkrvVc1xhbGUfuQw+MzEw
ruIzm7sG2Ui+O+yJGuTc3fpCQ/eVxWclsLByDnKMj+LY++WXggxljkHdW7qVxpwZ0ha2OND/Q/tR
i189s7ONrzaXKGt3bNSGNdZmQVQX6xgIy0bnbWWyQNgeDSNGBOgUJFYOSjwubPsnKomt07u8QOj0
0ecqx7OIVUfVm71WFrAfLYZ0Qy4/C+aK6yklJR00kuHwpC9rYeEqB27HSEdjW4OKSWDaVnpJhWjF
SqtWbW+ZUdppmr8OovEQ9rK1ssr85WkW3u2igiSdkUBURa/B86p1NEFZEpSKlmsih2r+CLJu6enq
dF40DBL9Ydyryl7KFftgaeCLktRd1irhT25AQ1sVITaOqMYG7lZrjNTXLsEH7fYk7sUgAKtafjaB
6VN24OWQhKmSViEDkYeg2wvE87LJdap10JB1BS0Y2t3JyhGzuAYbnhDeSbOospNEqpk6bU490/jK
CjEt42i2w/O2hvviI0EAcEuuRdGULGjdZEkVjtwDyYXMhBQp3+T8wVUcdkIshqZ9igaYoduQLNUV
XxhGkQrKuNddPX61ZMlEpDgv7IrZp2iga/eKsbSj8Wk1oGFKE81OVaoPuVI5R8x7NPpig3r7nvPK
+hIihT5vMebFwbnvik83f0pK/9HJFg8UuQruJBIhFgh5KWLxgCLaIOTVYWo9pSy/xWFGeNGzELq0
68hqJQRTW3vI39ZecinwaZSp+g5HJ4PXWS3ofgCss3dF0tUdywQPXekxaMgkZV9aryoEbpsEho81
tmEVHCNY6+J7RfnT4BDEPjxuokZZSorqLrNYfEI44g1HaVBn2xGuhs3SBLwPO16mW62lt/DeB3qY
LIc3rr51EotgooYn1LT2VHTtNHbeGXEobBEJQV8OXiJMCMtKezZgZdGzjTSVZdFCb1VbxsIwqkyV
uNvK1L9pyXijMfYAXe8uQBGQKdNP5sGQo9RKeb9aVqVgm6xlr7ZXJRpbRlWUt3UsvweCZ0fRkImw
MMEpFA0HuS5euRb07ICHtySSoYTUGf5Sn3C1DoiFHmI7GqhAG30kxc+qmBPh382ZaS6RZE3xfbUD
Lo/yHAgaVDLcNTYfKY2Uln0hf6eIA7aJigAnAb+jIU9z9FiP1gmY+7FVz2kTP2M1OvTNyOLM8v8Y
JR5tg/CcuesRkUMCJJ9asNwiNUkxstCktAkrJsxTlypXBDFmkIAqhkdWl9gLLaCzzLCTLWk8cS0m
Fcc8/RVxsxu+Pwv4O6N/f0BAYqlJshjAnaHKSoJVZnqE3JvyzQ/MR+jmaPVyD0ihZF4wVClrm2SM
FflYXzok0WNkuZSabfMcR5DiHkMnVFsMTotReap1pK1MP3u4ilfu2+YNDna41scRLpvsOVGjFdPi
klGiDmdG6fxhq7W0J0i8lDkz+eqA2I3PHVswR1fS5uyxsdC4gOXSu/uFmrwVJGIxZ5mSPGyBN5sk
dZAHBJElQoMbpuwRAelz1Yus/ZCMb7JF36KgZ2hhrKC01MyjWpQPSNY0Knrf8VyON1P327WtQTZp
q4echt42VtjGmb1/NCwUOmV8UbAnoG8dxjUqXqKkjfBD1zF5IBSRzoJEBsli5dIaGiZ87aMLPIDi
Q74NA1DM3oI+TmXKGlV31Sr3ctQHxwYoREwICMmfL019I/AWIMKAuRHXqupUOZqUvhix3XWlvw7H
pSgKa6mpbXLXxmQPAjBkrjSDJ97E2iaNYUP3xrfr92wFKVHIIokQYpY9bVMpM5xALHutec7XUkmg
R90MG5jw+rI0i/QqCz9jc2L0nyb5LU2PP7UYW1jrADp1JpwH0RDerOILXNkVaqyw9JtnVuqXLrL0
XSZr5CRn9hG2XPhIES0xAifnOUj3GkCQg68inlf6hx0r48uKtqU3Fs9qoHVsaJNyn41Qrar+uZD9
Q87694TAkklSTSDoX7+soL7SfpkSbFk5O9STmV5w3Dhognyny8lJNFw1X1jG1LO1nr3raJlW3Pof
du22e1/uySmd/kvL1IWsq7x98mR5b1xeK8sVGokLXnTwza9e6fVbxFIJaly8iHStfAtE2bOr9eVl
bahOpuIQY4DOTWGrNEqxyi/RkSI7K6yX8PwtpnNU3iO9MRSyTlsic9QO5pSOKHSyK+BnS0nyQV3p
XgqxrSrwmUDCTmNVaxsWh0MkeWQdZtkaygJuiybRAfR7ayPDh6s2dsZcm0VdK6EjjpvCySWmPTJl
3qYY7ZWw2RAaqv0oykkNZ65Czd142qBspYz+2s1uKPCwyItlKsX3hFNrFqh4Hgsh4DvWKbFDLGRC
u5sJU39awj65HnBAXWs/CuOpWMZZFBnWH7hxLvriiPQRBAbeLNKNt8brDfbLoF4o+xdheLL1z14q
9lZRYJxM90k7OHBTGLcw64ElTfz4iDpR4TQ3Kc1y5C5TfpPrIfB2GXFKLVvVXqkdU0XtNcktGBzi
IUmt4uGje4UPpPzIVSSj3xvXdjLlz6qEPBkBrAfzrUtfPnajDoJ1o/TwSUW7b4toi+dtSyG3d9EL
5Qyukzw6xoR4JQUbuYIISs72ujXXBXqKUno2vrGumD3BAFr1kbSscp2+v2CFBxm39euDKbEUGZCf
cBTxkxntmUeR+O24YEA5jqyws9ReNRTDo/9tFAyKUZXrhFOVkzWhjh0FwkQ3qUzII/PxoU17CnbV
uX3uhprRICBp4pOMPnNktgBBxxhui3R5rUiNIyb5BQenlooFK0xeHAbEGDpgB8MSM/q1NI3mE74v
mnXOI0DMhG0OjPJxQzcsIoyGRIJkbMD6RfEysDUww7W6ztrqW++/QzRJ5C0hs2TvRqUh2+CVGgQP
wdlIXnEIjIp6rASKJ3dw3Xt4h6xpE+TvLcouW7QHtu6zbLJC5mQpp8lnLy6JTb/hWsjeOhlUpFGf
agKWV1V2N2UmKEMereXsPqT7CiyxOdbMVcWiBQXqSoj+hnNSKbNgj3hy1kUZdnteSYgWGkQLmYDY
MDePBeHqoDQc17TfjZ6FaahewhhcsVyzdKFWrIxmxBucZJi80MoHZNZUur3lTVSWhOrIGjWg/F3w
JUrZP2pNgYv0Tw25TYfeKSBxI4nSBeh69Lk9aSUGkE6pZEuKQbqBRV7xYA4jfmKvJSuIYT7i50KB
dpetDJ1xaE8qREveKvHRYPN7MkxCF54ntrWp4va4KGkZ+61C0yDZNQbQBgNDEtMV4Mxdu5nPftPv
5qM99AswYiz6omFv1kgO/EfZ2DehjRezVAgIwKCT1FQShXUI3orQP+kmS9HCQBPD+UrEq3IfdcRy
GuZePITi5tMokjJGUpU+XOMx/7JdXwH9bTGZ7V1+TCshxEuQPcXs2B97ec5tSWyNkV/kbviEb4Qc
VosvUp1cpQpxWenjMGbkS3f3tFprlrSoPXzmf7O2YlwjgXfwYPeaUXMiiTWYxcZuaMQr1MsDs/hn
CCmF+2Suxqq/aArIjP3MejbI/jgRiC0eqsgBxoZxVsSfeSE/hTTl/jGlwglMIjZPJTFuorbihZYx
JOYrnxI2wWkuiEj0qN+JKmA5HwzsWKECpskvzR4ftkn02NdiFbvqt1sCdcCm+KesgDtMHzMTmtPM
srm+al4eu46QA5fu3QvscWcb+VedVPWm95Nfv5BesE+YVeeFQmcmL0JFTTbaBP7Hts1hYmR7USdU
aEP63leSusUO5UQKaLpaly5DZPtrWFwE2knQmGjRR6RCLOX6QRfrgDrvbHDCi/aMynjWx3nqaKA+
FiBHUyQPJvoe4C09TDue8HkSI0aNevQrlJBMP4zoinzNMUFzVkBnL1EQXcD4t05hZss0ZS3npoKG
g/G9nxM3iDZYU0gtSeO6c1KMT66hAcbAYpDoibRkGlvP3STWcG/0g5P06LLw1jptUWz7LD35PJR1
+ERpPk8h6EqAnDpk1AZRHrCf1YeNOpZ89YPlqgy8kaBuABjwk6KF42kgyqw+AtS2uhUXzMjv2/mt
pyfvyNTxcBPkGsmBtyy/TqA0gz1UROsa/FTFqyctsb/Y2okh+NBvowEO7qa4Z/3FteBJLisEUwZM
SrROvfdZjr8C0B4YS9yO5mxgPEwlCIp359Gt5EY5Fx70UK7LoPsIcQKWJ6l+xcOpreKZz0Qmy96g
+9AFrxuWG0QiRVc9+QTluUgbhCdHwk6e7fjwmw3URTt+SsEb4wl6frZh+OgnPmThXgfO7Ehj3EBX
jryDRv7HZ0rq04X+pdTN3rzokbi3RiGLCFml2qFbtJ+hddCztRW8R+6vK4FE5aAUjylonX3yrOf2
4VFhlbgpu1UxLtRhGYPvrvovly+b8npnxUPvt1J3ycNFDgJJW9j1Vid3xH9q6SM2rwem2ZLG0H+X
su100SaCRk1jBSnH+1SmELys7xtjZpprwppNkJU6EKQOC9S4gF2RoKyQu2uMpZiAy0BAoGJFE6TQ
IrulrGD0PVQSZyh3+po5/hi+BYjak47QOG22lPEES6jvW/WVoG+RCK20u99W3pc9lk970xtXpaic
Imdm5L4KUivVJdd7DzFJ31aAnCyPRU8eLMp85SlLvSRzEXGg1JzNZUw6L0WU2DbDp9e8SsDAGRPv
TrlY9jEq3geV59giX9kCH3XQ+pfV7Kv6TyBOwBzQSBMuIZZ2OTfwaXPEpLsWuarW00nkZEV1r1rX
+LB+tTinIGoDhMeS+izCe89QaXqYP3wFMwsbHYWUFaA9wXDRgY9QGTEXYcOGFesj9vZu/OUGZziH
s4xtel58mf0iTVeuurfG3SieOR/a1iCQbpNizsUc5CGYqr7kZG+YCy06ojlWXIDuAxK4kJXCZkC3
oM85HRkXqdLZq/RNzpQdEV4vthIAhnQJLjjkDRZz0EZIpIAJcX4a8LdhQh9cztsEFgXDSvMJkSCk
7NVWmfejM+aRpV9pQOphnBt1l08JLjsY+Ir2B5bm1M/OTHsVAo/AcN8uA2ntdluz/ZNER5E3G6+x
LhjNnLK8Rc2wgL+PI+XEUdFJ17z7NSx362KxlJtT5d1ozQsyKkrc/TSuFoWKCzhYIwfVKD5bdSPq
k2RsQX7xAbKOSUIBqCOY3vYsPz1JRlmLjcFegZ9uJ69gyJQS2HeVnV0WqXpTADFRVlp7588k3knp
z3qzbaQFNzvsRy7+9wbULAjDjlEkN5keEJLMz2gXIPMorFr52HlvdnKXzCtfQ7aPprmJpU8TUapE
mQdID5z1tyhuSrgKkktGyd5bZzO7VupdrTU0RjD1AXcV0Rrd97rIH7ZNovXay2jgl2byJnAOSr9+
/2PXO0nAJF0gEyPiph7Orv+Q1GuqXf9qAxvHiH8r+zxQZwZnvb2U+b63iQs+2dK7PFCr/xTmRdHO
dbMZhjWxCDZoCIyt/iVm3eq797g4AP+WmFvvTOMekdkar/l6+LRRNOlsv1R8i6xMXYJHxqcXXfBz
uMmxC1nAHzsg4/R/OM6AL3OE7eXuw4DIL61lVn7JqxUoqtHZ1fpKpE6H7iBe8ipzAOKEmvGlLfyY
PStQ1SKqgMQZLE8lf3ejD+yBMA6jib+WAk5LvzBwYuXBqynOCds1Xj5NuWTJSseQdbBBrtgHe7L/
nqPiWIPy9S9yc42rtYWZNl4bwz0l1KE7S8FHzYoj/A4LQJXtRVPPQ3556MyGPM5hEtxInhGv3Pto
2gsHDXnVsXVsw2cS7MbhWmiPKt8ThtHVSwTF3chq/W50+79wXIymkh/Tuw72jTMmSbaJOCj+rnYv
Wv7KdBKpERhMx6tnU+TN7JCxE+aiWy55t5RXuyr+FB6eyzkzJj+jJZQfVvOloBnw8h+D8HoeanQW
EpYQKNet4+pHdu65sVJkZ3IfaVsXaTwcBpKPx5o9xWYIjyL6ShW2PQ7fvV3ePERPRy06J2QctBFi
nQXSF7c5Jb2FoDQmcS4kUOen8x6Nd9LSW6JsBAlwiIxpvGANOihMafx4GRMf2RyjjhSdRcsPFQYf
VsYy74xvwQM/QpzxVQ32inq1Bcoa6TNo7yVFsxQy+e4fTbRNvINRfBf9faze4gCH46kK6XpIQG04
XoEuez7HTYcGcfgTGY6cfmveW5A8ap84AT44tU0+T3HkGWEMT4ysWzkDKvX+hAcKpVE0A9jMpUz4
N58fJC8LkkgYOO541VFeqOUmD+4KPX5qv5r6OqLxxsvub83xyv3FKwOs3UpuvCtINuakzmnQY9uD
4oKVBGLw3SnUPMzt7OGrztnwcz9zbw7F3QLH150sqnF+JN6CMVsM7S2GmCnV06WYeFtt2LrxZui+
Eq4cPr8Iq7rfUOYQN1ZkgVTxepAeuvqjeCtsP0ib83KBHZFL1ax/dTpWpT7W0Vuv1sAnnuOurG6N
/a6ZiwyMUI4cmihzVznx0HnJWrXWrrzJhldrrWOxZxscWUvIUS51pvQdWwQCHDRjxxfFbwKugU+4
DtuHxp+4yAoF1cKH0gYEg0M0lPhHbzERAP6Rip1ATT6vKmO/El/qhzsQcKBsZfya0iK2v8boHur7
cHq4zRXRPzUUOgqTGPYaISM9Ohi08AF6Z67XKL1Rb6jyV9dv4wJq5yqVcezyzUI2BO/gFMGd2FM8
AKNOKUnS7V0gGUIHT6O698ho5kH1TB51Mu/YpfBpoLDWMH23h1LbdOpNIlzDYCRbxsYCf8sclcqC
Cnxe5Hs7PEXoSfhzvF8m5kmzPYMz48edi3YTdTNuZtl6GaXEOutmuiCw5lG4Iq3cJS0BvkgP3J1v
C8lAk3y30r2DoqzkF+jcqbK0J6Z4lTh6cu16QKt7jSmPsurkQ9EjDJQeAxpD3haPbi1fc/uF7bmB
mj70MuE429oguHfZdXfkkUb1jVqxrsFPEfWKLmDOOG0YLl2+BLRFsfGjm4e4k1AzrVgO8ilW3Tei
M3CA0t/GMuBS6hAuRCld9tXvCD28X03hQILG0OdcI07MX/j6Qq2ebQiYfRNNQcYudolDYzo8sgId
m7JiMkK+QOZtGrdfA73Bt7kEn0ZJhyxPEM65cceDZR3ZLZrVuuQjLl8r3NfErEEscRqilOYeKqUV
/1YK5AgUNoOpIsUYffAlRP4nM77gv6y8dUS6I/oUF11Oemj6Qx99lKY588GNtOuqJUOMtiI8h+o9
XMYkrw87eWutwnIzxBz0t1z/SoKHUV6z7CyP69bHTrVQrW3Wkwnj4DYazJ2pX0cqBTLt2ltOU4it
ookdq31rJEJHjqwfSCUnmJ1hVRh+dNE5rG6ZWPIlpyxoSdq1EkBFR4V1xXOA4sK7quarItM12Uf+
MmAvKZJNimoP9S5AeXJiY0IgVTr6bjz1/SOJb6J56eq3n38CX6RdSKAZr3VE8f65NPbA0mLhiF91
vIXGOwmX+AcZ34S/BZA4Bnjam1Gc++Aax3c3P1r1PoORRLwT2uW9QVkT7q36GoynVvtBWYjWwy9g
Xy8M5aYpf8LwFsD93JRrN1wpMzaEwKZmBe2FM0CM3LvGjvyunKxVoO/yIQ4wKq1KFPndb4VGJNA4
qTH1kZzE5KtPFj11V7bLgtdCsMRVab3flRwBGwaAZd6/07oJuKDpNkfLBbwFkCj/LNKYmey/g+9B
ZvJALjOnaQKA98R0zp9wGPawHkR6svHHY2AfM9qzQNl6rGPtRx3u7dLBMxQiWu3aGcsR5L5PG9Sa
/eyTfdVT8azj+JJoCo/yN3ovlHXvdfZUIf+Y9icENj7ncror01MRPj1pT4gfC7lf1T7k8hn/DOH0
zCpcbID2WjVOUzDb4A28jR0edHRX/FzePlDpp9Yx/PtuNSWQMBcePxuT14jTE1+qKp8t5UDugAQa
hfqrUleaiTxpxVx/PCEH5t9snRYDHTnBTeJYOIQJVqiXVX+gdNdvA7sQpZ33LSlWNFK4XO0CtxQT
1+bRSO+BkhNkBTrAD2eD+5PQCZThGy940r2RLlfW+AYcYrRmWnHMkeFo+U/v0jFjW4mVsxBvwj9k
2huhCZ651DSg8bto6/ZvOnd8Ij95JKuYLFIKEuMoJ++2gdUl2Mb1DYRXwoInDfWZ6D4Ghsdhd470
YwOmIan0eS0I04kLqDvMj7IrNFDCqE5RumXd7kFmOQxzCZfmRw0Y8lMP7mBfPLHy4HCgjK53hbVH
IgjqniaFu6OMmMlTEcPNF+OT858J9uorm7ONGhYVmUrTx4QrG7mU42t/XKw5IbrVTmzH4iBxHHln
PzvwZmneesQz579JKYvWlmvmp0FlxeeOYcHJd2iv2wVuqQWIZTJjYmrimCTU9TD/qhiItkuW/uEj
N9cqOMqposVuYd8TJNZ4w9GQeXxgfozknXoky64T4y7Y1dJzxlycpfthGlxvQ/lqIgZlFu1Q59Co
zofxknSU4BA4uQT6rFyAcNrbLXNbA+nfnlu0tz5GdMvVMZXvtrqRFvY8YaUqR2eYGYxjAIoslaW8
kItv+KPTYmOugcGJ2lfboBGPGcYz4qz7R+oSlnbT8w+9Xvi416buKzwnzYfXDotE+lMB9hzwJZjD
nkXe9NEp0YCZu5ikjlj8G0vnsds6koXhJyLAHLYSg3J03hCWfc0o5vz081VjFgM0err72hJZdc4f
L2IDImMqjvNV4nxUqbEuR+pC0AQ6rlPvtPRTzi80y6jU24aPxJYBgQsXCdWq1QkKN+E+0ptVfKn1
aXAfZL42hseGPH3UIXLdwDLJ3Dwo5asKsNJ+zvPWfpWlg6zuKJRhhGYSrfTtYr+Qm1CW342B1vM7
HU+SeXb4EFqF6oNNEl0jZoyKQgT+ACNELUoPEf2AMVXbO3W4Vt1f2v5p1l0GUh6Qy9jCWNWwbhT7
JX4vkzdl/J35KlpuYNKs48jLmu9W3VYwCxMfxUZR3uzlcwEAY4pwFdJurOenZFGfcY3y94rnoFTp
X0SVTdDWfwM09CBQmFPshKISXEynvrKMiFKeFb9ZMEvML7wdCh3A1GAuGm89r4hgon5z8Ggn3CnV
S7f4vDwxQwyFHCaBD/F9tt4lZ1uuHmHjP+eNbb0YCS6vY2buSv3I+ZZrb3F7tZ5fVcO2vzfIPKMw
KdzY9udsguf2bsP5qYSAGsB06t2WWL7lq2z4hbNZSAbAzyoaonTQGyL7OEcZIsOztaLS2NpwZBXc
owlCzqIbOYouMLsqdwAtywgZ1VdL/zLmfMNHKk+7qtoZTByDO6LA5ntSJJqENlqHEZVE2dNsvCjL
oal2lbQX/sYO8mLAJVKizPRBJHlflR+wk4kIc7dFEUVEbUm3O2pITOa5b0LiM1Zy0hsvWnMc6YPK
Kn5alZbOrSb59Z+c7pp+i0RMrQMrfwzSvxk7tU7uFPUTFpyAhl5dRSlPMKY+fxlcKtVJiwIyjhlf
gYLI1kMNGDQ0RA4QdRbFy6Nfq2cSaizjX6t9ys970ZA69VrOHlGIRHCYI3F6jy7MsYCc2R9NXoVm
bajudAAglF/TesNYShBOi7uRctgnYbnke5GI58dUfVcUHcaBMvpnezqG+ckJXxIDoglP24d47x1I
R46qI4t2+2cS8TSvHZMUpD259MjRDlPjDYTNRUGuKgQjct3KJzUlmb7fERUGLkegKVFlRUHEs79Q
C0tzWnm1zddS3mOJ013pVkO1t19aalGTrRMnDoK/4vfiGXR2pbWv46MRiboB7PHaZ5G/yl4GhKzv
9flFSKUkRhuS2MgPBDifKc3ZyeMRwAmKaF9wjmTFOw82/dD8oj073mbIX+Pl7mRfWK/Met9q5783
2f5MuVo0gYl2F33ypmbTsCg/a6B5oC+08fobWVhkUIWUpoFKLl+59TCsbEVgk+lcuhqQcbiPoZey
yW55OlvnMIlATvgFSofD6apH/3pEYPj/iIPhR+YP4UUdM+gI7WzxcSarS2wwVNNdyhWoMqc09m1a
7ou/uHr9M65lzAm+6Q0+gmcCvgGPJFBU3VUtixwlrnBoFVWxVxJM2KT9lhoAxPZZBZp+qE0fVaKN
Z5ApjBCLdWdRGhuZHgGsnGvUqnq227IjtykSFoa1TAvkNTZYvnePpur6aqm/SNNJnj4iGwYPQEU0
vOTi5YZa6LCPS+ahnxmKyKq4VPOdstXRe9SkFzlMFRXIft8gg2P3V32N6Mx0M2rmCkKUUMNLz94v
P/BVD89jLkAAk7yt8YVgoyrmOV3DFbs6brpsMLile6YvrLDTVzKhN6ygHdJ3WnHdRj2LXydjA+lW
EaqOp3lS2mwNgujK1r5Vjq240MmaV8N3wznXVD7YZXoon7v2e2iOVf/BR2UO4Pj6TiUt0rFveYVH
aQMnthp63o510nW+1v/rMB895w89pu/Rk1iD+OMHkZi/Msf9qP8u0r1vzrbxTcxJMv+LEIiPy6/u
q6Se3Z7O4yl9W03DP8+useYbm7d1v+n2+tYcclflE3XAr9m2PSPcjp6ykggcFHasTv9Tpns2vkbA
t469ZcaiDJyPoc49R6ECOgiHjSGwfOVbdG8X9EyRtkic8jPzaJUM8KzSB+OnbCDNZpn8hJCy9tCn
W74yK7lF9alVj3L0AQkwJhvQ1q7aUWrfNaSAsDc3e50etDWifrbVTbhlYmRh52KUuU2ibDulIV14
SBcontPm+xQ9ohCimrCcWTqRwMDn9xqbgFUJziFK41og6fp5GRCfoQrHesP2M5OwTOdYRLQVY7o5
vJI6FvTpLg5KwpB2VTAiewlG56rNL1igyNcjtEq5yYAXefKrihCvMcjaA+hepZ6QxYKAkDWHvOtT
/yZwXA247+nqxSxUuqS2Q1DDmaZ7uhezdBPS6mV8EHezFlmkL3p1ied3cfoM2ata7vVg9GRCSawP
4qNXU0Y02pDxBBDH37xMPmh4fSXHELQqsFzuKBBbP/SWmXhxiSR87hDrk0pbzQqGlrGceMCUGRW1
2na02NNXmBOgtZuzQ6p0tSXcRS5u5fSiS3+hdg/DN1KVNHNn9kgl/+aOiK8fM/nSlBngABiFWoW/
0IQyPP0jU8O5ADkAwDnGkZ2SGSOawKg+E7IENA674R8y0FW8TpADB9AZ/OSliGhJiczm7z/JUyNQ
poh1Ynv+QI6Y9SX9PMpo7lbCc79bXBj35Nh7EmoJbK8ErwadfJKAhQw8s+A6xehRQAoJilF9U4Q/
UftPnl5rmWzzq6gCb3lUMHyyWtIqEV4M85HxV09jD8CxHqk+g99sWXhRt7jAo0B3a4ccw83zs5SO
2AZ14l/pIm1sWBbRTkk9ZuT3xUdT3IzpY2nOYeeT18nA8KsidpLqDZBwwcGedttWf6kxf8XlVUYm
GEP7KJK6lyxi21Y5cQ0uUSBoSgEC0AdduJHxh7EOnW1G5G0cVJjoe5lYAfiYwWGkL44JodjhfiqP
uRBoUK2VRjar2t3u3yI/DogYJE7fH3+df5NnrBV6j8jhE81Ibf9BUnSIWmoMyB0btB9ZwvjVadRu
XigO5hTtv22usAHovyEVmXYbr2xVtwUgW6SH0n901o2Jt2EZiT15EeQJiMZNkgh19BX7zWSr1wZG
KSPQ+AK76pCZAdGO8Nrqirw8HOLmtm4/wuolL4Lygv2dMoqVUhZMGAIwzgggaTckqiTGMUq2CON5
IhRkp/0ezS9RKBdcMRR0vwx3jlrc8S51fDYvbbiBmgFpv6TFrSf/3HbWuU6aPT0XhD3fK1j4FjJO
/4QCQnozRQfOMXJGMPtrnFXJtpIOGYKOYcW+Qqy+tjWlgAQGeq98iSAJm0wR6HnC+1vGhknCTyzf
J7clBRSxuTcHMTVFW/CUoDWPfbuPWZm0H715CKWZjGqp77mNcJUSz8AXie2JYyd6NzFZiR9cAT2h
ioxkJ8AP6toqMT9T7y5sdh27bsRVI6ErpOWY0ItmVxeLp8o9i88LOYYtcYEgjegwNor1yPV/4XjL
qkOlB3r5VVmyr+N20b0wOdTOcaTIo7wJwEQmJ7p7slqnpPHUr83zQ/SX94UvCglYlp7vvfXbWz/V
8JBVd1CPqBxJWNrRqsyN7fIpguK4kmdhPwtIWHb7jCZvxBsmjwCPbfKjx2/P/np7H9KrjiMhCxQ3
8Rh1FpY8M9vlGtebQW4PozRmxNK+dxoGeGvD0vO8civYwHuix7QTFUdasp5g3Z/STwbLizqLA5fu
qYEvwcAYzFVASjGeoM4D69HtNbroAGErtBFyBM7fnnhhviHLDUN1nZzrqiPfrFkp8NyVQh4v2PrO
gGtvNrpyjJ4n+A7A6oFlgT9UOMRJ8typADw6I7/VfSQ3i+A1IihWrSev0X+vIkDHhaSJq8VwQU2z
q2JgIK+WfzFwOl/lKkQHMR6eugOce4kAOxcsR/jFeeVOoa9BghzUz5oZMUb7aKGjzx8Ey/DxJqnL
dRAozidIAcT5S5j/yFNymCJkEcVN6i4gX2Q8bbv7DPXNcMs1aV8nfPtoSdf9irZq5dfs3tKA07c7
NTV9f8haVjq1oplf5eC4xqMmJyxeM22Fj5oEue6sOG8FWSWqyqEh70Od7bS610QePGWu+Xodgz7I
ftUEOcKQdGQgSbxB7v2qI5ZK+8itf1YLGihfqMBeJ4aPnRjE+PkAcF6lXwSxI74gipVIuwL78CZM
zi2CbWcxghJhfUOe0JNzNeaHavifCY4+z/xqus5lv3a01zL800noTsLN6Bz7WbBiHCzP3uA5oCI3
iP9Gy0MBQKS+btaocbT1GACtCZwn/vf/C0Z9QxOUbs0gH+//XaiQjcXGkX4qnrNy+tEqnZK/HV2/
FZlLPMT9X6x/RSuojjMrOlZw/qC1Ux+fq7ODTIrmC8V6RQqJZi2ie4IvuNxEpOOkIy5o4lEa9nhV
+jLSnUVbKw9TtRvujsOxnXMBJLckPmbLmcRriOePZ/4PHJuwj34LTw6tL4FCnLXhqlxk5gjQL/SJ
DiqSSAuelFUZfKpR+ccWS3jNWlwoI5j2uvUUJA28DflwfKbOqop+LJn0MurVNjkCVzL20DXXaNz+
2dEGZpRYUcpc9xN7N08TGd4pQ9dgkUy++pr/4+pQ1mRwtQRwbReQMimnCE7nTcQL1D0sEXK/jjzH
3gmJZo4wa7Lg3Hy6ZUBayfQf3pSuOicZXZ4OXTPl91i9o27BXXeiRZCTGXzS7XFie8SNVeMm5pox
K1BTXDaI00nPZf0FjST6KYk+evWazF91+atiX+mnL1N+abApgehbrtmcmNrC4pbAkw6IAgT4ZlKb
Khrg5eI7kvBmojxODubkd7TLKJ8ziuMnyW0IzQCt/1oegecan2H9FbHCAGep8ofOr2csexSsyBPJ
IWKDGQHttJW8lqlRECFZ+fBu/M71uzokq/a5xUw9n8bqzdSQqbW4OatfLEqNExD7rA/HEfUJ33Xd
+1AekeLqz8/KPiWB7lrWy7Sxt6F+l4oPNaHAz0TS22KehcIzkEjdJs5lVqESDwww/DrhvaftdjoL
RFhNkKty5xjRm0o2ghT/DM9vCwJiiipXohyXgFo+KU5kgbjNn5a1S+ajarws4UOrzvl8F/9pR/qy
QRgK5ECTTRQCB58U3xyy9WeWOmWLpGqVmze2BJ0S6dAVCXqgtMqHDr0ORZpFf1Py+YCpJfnKR5rH
svFUKRoVnV7FmvBlfmRiAzaT7CIRbrTQo7FAQ2FQdl9NCEAHdVTG92T0FnVD7Lkj8I4ZOnjK/AIE
S9ITnFivVvHGLrB6UpeKEWOTBc8sQNQOL8VIvJWkdY0lBUkzstVA3hXbETrewWR7c2LLp+OKpp3v
HlXjVwtDvcjE4Gq/PQoxK/5a2MTngeTD8H35gDxss3eF7xejEQLtPGbB2UsS5tzSxyCwdM9Vkpdn
0plxAp+G6TGzTs+B2I80flKPyzA+Nu6EDBQmqoCzhFqYZw+I6Knu+beG6WdAciIWobySQHLBl82L
uLqN4fSFPE6HIc/IJGreovLSymeWbz37jSlnltO3eLmx6ysENDX3HMmSgC/65w1OUsJthA2ImoIW
Fs7xc7T2G8sbYeuo+OPm4LTxMy7xliOBu7UeCC4df4xmcMXPAsCKfk0BtuzPYq6vBWpLCCNcQHQs
EfNWSHD19hap1xZKU+FkHl5h2JrlgNkPBay0eQBXGkwEvImj3oO+N6ySBSAqqKyM5syzl7VGprke
SO1JIRm2v+r0G1UTYvju23aHtaqt+BkD3kQF8Dk2XuHiZXs/k2LUP0+N9ELrwprnLZx2BV0z2rGb
zyGzYvshyxdZOpO/hnZjZ+W73kXB7JyHdQ+VflX7TbhoFDdtOyAe2NwVOW8tvyX8h8CavMVNYEmp
sh5wN02ox9U/9XlvZD/8rKUbyiiLz3mab1lHRp71gqWdxNwFygG4I6Gvqj6ZVEtCO5V6QZo6Wb8c
GTJzyHIf5rs4H/VnIHa72Fk5LpadZF+lF4vkjTmwyt7DCgr2Rr/rlihrNdvgWWEQqqtblvHoiiYo
bS+iBox3yzwnxt1CspplJFonb5r92SfaygKSvES2l7vQiNEagkjMUOjOpuwrQ6XiTn6dbIkj7KYP
JTnhTvdq8n5xlq0Tf9B8xz5EykOKfzv1nlisN5c0/ZIwyj07YhM41uyCLBOQgzQC2qs/YwQ8HBHk
GthfxK+Qm0sfqeOXQV/BZ/ltcbaMvVLswbgFh4FdQjxlaLHAPDyRfxxvS5CSai/lh2YIrKefwSBn
zS9bIE986vC4Jz+4xOLY752zYiCCI+qS0aS8UdzTrBI3o/NiJTNmu1hnHX3XFZvZif1Rfx8hmGws
+S8pOSTTrRTtlweQI3gmmtd5ohZnixmHZs/FN9Vryt9faCIze2IHsk2ms7Gnh67d0Gkw+bPHz4Le
nnK5FfaKyd6KDuRHBZQ97TrKLDpmyWFlEC7DIJyJ4gfODmfOwYAZ4GeV+HdSFVlXxYELHyv5sNLY
SvgKJixptnjqCxaggdGlS7GArqNm3xp7hwPEwDX1ja8MI+6uf6Kmk4A1bJHWjD6RYhjQ7eUvRBNF
QJ5za3i9ms5kw0EeUd3H5MSPmPrDJp3+tVdiIRjSdUL5j1n5R34deo6MlBrVn60ZCJGXuaZU8VCx
jUExobO6LyZU6Hi0gPSV55GJAathkBSEoSO2FQTXyHrpwcWkB0X6CuvHbH7Olcmq03sWaVFdC9iG
iOYtY+Kr4hZbBlQwCV3dAjqECXMlK/uZx3c2po1e66RK/1oy1qYDhyvWG17cYWMSWxfUzCcrM5i9
aro7MxtAcaLicoZ9VT6JNkXKftfYPBamxB6AVTrHNN9JuR8/D5jGNPU1Yxlabtrwm3LCEG4kVj4z
308AESMaTC1B2k5oeNoCMfP9I7KLs69GA3VzjrMGgkxFT4JfaxreIyWgkxoF0yTcZqsy+WlHWLma
ZBDX8cx03zJEQNGJvaJamH8YSEhY7Ab4bPlTaXfP8uI0H2Lgqn454rrkM7VYsm12v4JXXsDwk8sp
DK0xjeStEg3ZwpRHKcIyUhUjXj3WO9REcvtFwjohq8GDql3uIRRdhCxskfB0+NymXRvGa4VhtiGy
SYK0WBXoPoOUSOV/CCRwUVrQmCeU4OICF5D1+mHBkshE8/2HoLWHxiRnFCG/+qllkONb6K5xuPEY
9BSEkRZyb58nGWnqWN5StFc5Gv6WgxNiak2kwqpdh24cH9R1C9R6E8SRbeNoQGyuXUoL8SHrh9Wh
vnqo89rI6TcQSpynfaj7OmgzLkdGs6Tykb/ICCGcUEO3BNItjrmWQFtoNVBO4X92eZkVY+PYv4lM
1eU17L5m2PYCIb94TxwbZRArUr0a85+ZFD101Il+J+zMn/kefdAKWm4oRde8qPKM5ELOCcCrO6qv
04BmAmZNHKcLCFDXCmEIG/tMsjqMx7ROlp0gvMvwreKBkIhCWSp4VX53XhtUdPQYBYJDiPvdWP3V
JV+VK8cUKl0m1D0GP9P40qMfcd54Ydvim92n1m5J9QJKhQ3IkjjA6LUZLsX0QtmDG3evtv79PQNV
x2tdf8OOvY60v96nmz6lgUw7RaufmiW1jSGiRxJLAUYMt73moiZ5Jyugf8RSd69R/9UhJTEnPlDE
5w6/Tt5nBCb+QOMvw4Xc9q7y8vavKH77UGe4RW7fP2xnqzLdMr8pRPV13wVn8FbjrXhPkNxjDv2n
QEJVYeRZNugKrwOPl/TBmVPPxKWTZHRKS7/u/qXjbixPLJXagVmBu/VXM6FAr424/fZDfZ7ku2D/
kw39NLAMoIYj/bHYhmiwJcufXChvbBAZGruMk0Tn//d4qHiHhFgDkKnaRpve/DCib1IoATKAFxIA
Bdy/UChrKfuqrcLVTBAbzZOGHWeebp7svgDjPgttw9TyqI5vDs1nNjU12wEij1tlGTAl8efzRvjP
wEIr5CcsE2ClSe1LiTBUADJq4Dnk/bEfukqzNwgM08MvW/lbCvaxAA0HcZVHVGggLs/1T6cH06bb
jFTSLYcMr/WYn4ZYDCBFgiryo623mRRkHEmmi1Gctb++07U8Pa+CdZGov+EZ73t4n3dUAXV1qvEI
1sM3gJtBJHfyDqA2ijw53UdMxdtsE6sOWC8O+dTh/EF2r/XqSgMoL7bF7ErFpaDZNNuR0daq//Iu
5G/N0CTEMBcXmi6p8VuZnzDRhGzvmdqSa0NHYNxk7FTQ80j4o9xmVb3yoU3pofa4TeeNQG3C/k0m
3VBVBGHiI1aIW1eLsTNBJpDVk6Jw4haKrINTQqhxOr9nSHTHuznD7bmsAe3A8hSiW4SwE06/E5cy
IUF4pl6IHCQyuqJfbXaHedMgpVGvmhKYRHDLTB9MXWL2Q10+elJ0gA4Vpz561+ZpI4T6SAYS3fdW
dmhlljuGQzLeqiP6FRdYWYbdBW6S8gcJE7i23i2y4W0fR5ZpVEgA72iHAf5VbEJ5/2H+qQV78raz
Axm+cSGR0+XeU3CNE36NBNzC40yXxFrrbo1H/Ut1tNugTb2JR4yrD3OTYf0Jl4REIzc/P9tGCw9O
yzAZTVB29iVXH7F95ZGc1C2ZDYENNaaT8aGvbFCMd8sjsmM8JCyGMuRodhXnKRfXgFhh/Iurrcox
xaI3uOSUArUdFcjhFm6m0n4lcvObN8fZsPuV/CsFJQqULXffAxJ74OOYjdco//U+QR8h5/20BvpA
pR8CI2ILGEKb451M7fkH/2UAu8h6Mnvca/1B6OL6Z6AhbxiS5tiWPxqyCIUUO2BL7UtA9n36YvKn
hgPq8RtHP7kiCGdL8OkR7BOjgmAg5Fvc5D7peD6F5eToC/BloZ8iiIuT7KDYBF8ziq1hnDVyxCh5
X9GADTD6C8fIGWwZW5P/YgFkKE8VSgEuWevVQcwVBymDer5Pk3+Rc1WVefVNOoV26Z2NuezD9hj+
sF/0P5G8z0rGXps/AzBv4azDTh9mVBuC7oMRM+ui22wY8pgYRwLnRNQCpj1A7v9gP7AUdq2OiEi+
AQIJxLLaoiR1qpe2/De/NeqlrP0R8pJnQfEIMaNO1UDr3340qDbVN2vNjpffQDGaEN3R9/M4l9+F
G/sGOUkIY7FmTtnVQEAe/jhOT8qKvYITw+XBqf3PlraMyipfU5ojVJFstmMIUYm1nvks26fI2xmY
mQvs/8YqQ74gVjs3PGGStFOR9w48Fa+21lzs7jhfsgBVp75tgzIARuHax+pyZGYIFazx8RqCZ6jJ
MZWplOCSLL743eThGFI5ZvsGeGFJhAXLdvwd94+OqheBTjuvnei9w+8QopnDLMLDXScXUv/W6ugc
yLXg/LqavNOFclKk4+QyakzVuUbwyszEkGDk5ykElmxQOlI+Y24zoKEnDUYxCDDhOauGcEsQWQmb
m5B0jahOFOP4/EocVnl8FwAYSGcIoqDuZtv5ZlBFHgYO9u8Ny4Bvt/vMjSg8xk3w61TfifM5pzt2
5Ty5jcqmlk4CUOKvnIZSdUbOjpAp1mqgP31NuUbeHJluMCsf5u7WFZ9lsS83MiKHIKbWFuqXM+fb
1jZDiOIm/Un6k1S8gnFQjzl/z8mHwZhaf5bTK80NINczI0zKTfmNVIPjRkOcBphfvyt6uI4OfbjQ
S12vddd2fv/b/UHkM+kv8YhMMaGwePhQqDNUgX233uIPcCjYyCEqXmdefumayVepOs7ZhgHPRKB2
CodPyfhSnxPU+ryKKfeYo9/U+JKe5d0Zf8seitAnILIRHPMo/YnJ8Jn8yt25/cewC6XWs4MX6esA
ECWN9557ejFuaIZJMbTMXZicNPUsD5R8fxJvgppmCvT4pJqejPt5oQvHTC6wB9wDeUfAx3nUPgV5
0hacEYzdpuWSqsFg9NxiUl7b2TGRgz9U0t1n5Bto9ZFl6DTrYZKD2ol4/RpEQyI+1AYkfbLiCYHd
Yn+38gvbjGUQxRGMIE5oAiuXnIwIx5A2vM0x0WJCE46/5r3WT06xFcPPVFyFCAy50TDs5vhqok7u
pG+HPptaXnXPV/LJES/j4xmWN4nxXqesRQerqa1DO7y30s5Mb05+yhcDaJQ3b7wBL+IQgBLe6JIv
jgBGRgfWpqmD6UEgY1Xv2glI4lDHf9J4mdp3DXWffq6zS7Rw822qwU/JzaZxfvbghp6OaAeY1wWC
uB4KydPWKuCd0h6SEblN6EfdeZGZcA+WfetNqkH+kvRthErokXcBX/KINDS3O6y4Ov8c3PLpSXHD
5PEK8YtH9e/QeTD2HBjEyxUAOpzO9WWR1rxvUno1tYskv+pQexbieKG4zdu7yXQexyfByYllyMle
WxSNmXaNFLrqN9bs1x4XCSz5nV5NAWp0Fa4D80KvWTczRGSPZPjNetTlF1gAtE6sbRPmN4MWwjb+
MyU6nfYKomdw3nqtZlun/BRrutzeQuv++zGZhkt9hJsYX00C3Nz/Q8s2o7O4YmOc1MOT6z2VvrPp
m5bQ7DXRGLfXj8r8ERSSBYazQHtZhajOTlCnzSthW+wJO0icvSakFh5JJyVanGZf5B9N9d5jsixf
B74aTXm9VPGnVdpEFq4GlVm7/+sNSzznCulScWCxd4rtKaDqpO8OQEwkVG/JDoeOEQRkFPF02x6l
twRP+NDbDbpolMkYCjG3dH8x77XOANI5r+xOU8wI/sA1Y/VA2gpCC2GUp8iPMAE771c1FttZPUnJ
1alh7jkLBNg8IgjfdYQci6Iyvyh3sc90ygUwBWAbZuYRiU2/Fq0mLJ/6uMHrIAhydJsCWdH4QpQM
Pz/KpG7chYAFQqax5vNq77JKBVTzLZteTy468tlLXaAsf81TZpscl/sTEHwXTS9zyZGHUUdQP33N
QAc2qLpixIAqRJHcoBVjZtPLjRRvwI+M5ssmnrd8/iost9ZjMGF+rR+tg6ReUYoNhpdCRUUSJzyO
sCU+cXs5YMwxShqQt0RDFbOpzcdsPTTAAjWr1qp0HnhnjOoN2JXLETltvWb2rV/Fcj3AjRD+HI0a
3Fy1kvgHTJOvEVa40Q8wuwQ5T5dOZ1BfYX+0KMutt0pK1TsGiYQSQqv9Y0NAirJS6qdrxTGfzASU
SrQSGfzNu60PpLfslwe/v4AdHC4Udm05oaKKdw7+c+TZO6vOhQiTvv8t5deh+SikXdVtYpIrgDGR
98GPmiQz+E5PHiLz91QczegF+mCtQPP0HA1NxUsFiSM3YO+IMxpcipJMSvTFLP5FDeNORnP2rq+x
riCpwVtIJRrLyFrAF9E94p6gETRqh2DmsqCra91O12f6K3Zgi1PQJm1DgRgO+Z3z/ncCNsoUdxi/
JKZLGGdF2yLYjjQ/ztd2gCkcZD08/6ewWC4JYylBMzb4NGIkWftswXfCF6jUgoyomQVf9ihIXdsc
0WlBTQlpvg0RYSPidMsGOCHfjFbwXb6g9m7Qn6gKx/LH0PU+O6VLJk7Db9wSAfffGOA02zQMiKUF
G7qn8kFICinEhsUsUJqfQ+0Wz+fo+WU4xOnvMomOLNw3xAS7ITLSdew1JOGtMEeoO3oAZ0FyuKY8
rv79NER/ji0pJDKVQGuwxX4SX0uVXbv5BjJWgqjG1pWuiGT1b2D6x0WNbAjcyK838XbSL3n1Wof7
zDmh1OSjJw8H4282kZ0/vggp9xJKFIJ8WPFLov906suCbE9fAxYk3YbCCPUnZ7NzEbKI2leX6F6y
9AQZXaEMHW+WdqDVMM5o+JsNlyZKiJ0Dan808th3OkpRQI8qLQlylqYE4LVFUovlBMKImvJAVRZM
g2heOcZ3dfXGVxE73NqcL820ftbIYimKoZO8RgHEFw394EE0McCwCgL5jwB9Sn9zuEXH5jy6CE4I
+7Ug+9wRGg9vFrsU5MAmCobh31i9Jqwftrmuni8pSe6JcUWcjPeXWHAue3E+MVU31B+V7MoeazZp
E4BYIG2IDBncR3hZ7WvSPzKIo6HTvLF+sed3k2BHOSGR5d8z3hdMWh7JxuXv3NUI83haCxAFRmw5
Ax5YvRO2UquiJL7ZiOfLZhVNqnJr28uWZ83t1RNlHFAiEP4MWlv7E2WFONDCmk/2PrI2qcuZRmxc
Q+wLcYWbuPrIhrM4X0OUf8Q5rv9J6Cn0/DtU/mUpZ1KM8qM98umB8qLiO5jNxoARiuMzIijqNrQK
KnhAbT94uWWRr37TKOAgCtcqt5p9xZjQYHWIdLIWb8UE7wcJYt2R4JIuxtFPwzCJjzJIZsfVhYeb
wnuSHgX+73j/fXKFtuEd92wmbHEM2s0JHyDsM1cfMAd8gcAFdW7d+qgGi2/NF8mXcXR5T+tTzf9g
5830nTiBCLm+rF/tYZOUBylHQUV1hxOBFnoh10dFMf3c1n48MyMgp6zk1zD8jWfqePEQIq7UpV/d
+UvK14hIBG5+Plct9Ql+oylzl6G5UXrOzPGesaFiJl6UNzE1aslXvmZkaS+/aMvKhhUkWRMxTAzw
Sgi68ukEeNEjEOl+yyVAnSO+iK7GqaerhOiQDlM73hPg8EcKMWTzUDjouYbjjPM6o62byCnwScob
ME0v+5IzMOZkgWttPKJfxAxWZJvxzAmDqSlc3j4pKEbvtfqOUa5xiboVtzcJYID9tutwwte24w7S
kxMgX28nYe1u1lENFh99UmCPvJVUQALFNTYa9UUPd7zl0jdPW8xw7ky/ObiLA+AVA+TaVfsTLsDa
lK8XvPUxOUvCNkKoVsMegmT0U8o44/PNVJ0WkIChs1bRSAp4QIEJDc0emTwCjFOpvACj7pJHZwmH
qU3ZTCTyiRygDKwxvOrtImTzUIcI47BDBmZYBIN11QvSDfGnWeH6h6A31DaCsDSvU0ZXOt8hZ62A
bxv8Mflh5lssp2+edV5dwA5zD1Njwuo1XOF5LC5Xjf754rt4RBaYXvfHZcVDlHhtOjPaq2sNlUqG
eXOewDqYUNX2w5xPSxBtW/Vd8pJgMY4CyKjzIAy4deH3hEhIIdOnR5FBID15HghbuLps+56IH4K7
viAKDsw09MPmS5VgWTQ0lyTuNBi3Ln2EzsX+yzoCGrS/CMgxe7PSC1+aS6BfyGWB8MNevTbhaVjT
W9t/68YD2H6lgj1CrrlIllU+BYf2CoV6opEfh++P/EP8fRtxaMRISyGyGDY67R9/JdL81R28p2bt
7GQ/EZJvjqBi6tesXZ5Sv6FwAcVDG4wq2cjhnho6d74AG7rsxWuaIb0yRp3oZmtzybdahXKeh2Ow
CxrwMGbXr/r3QIMLzmozeS8w+/HJyHD6uTgpeD3fKoebvUQkxGoGxkGKKz+pA9DbXimkWJflXpwE
jUUSkkc53NqeH+rIJ5Fhi7e+RJcMRXkIFR4SMdnGJdVP0pMu7z+rfNFEnBF0Z/SR1b8T3RRUE0L8
79vnpWWvZ/kkoaTeGdkLlbpjGszlgZEZgDqRWUf5HJ9o0TNeYaAc3vfXujrW9bU3fiilW52WZbug
IMgVAXo17CI07YgJeOWse40hi9uRP0K4phSOlhxL8L7YhkGU35f4RpAPpYO43sLhmv+PpPPakdzI
gugXEaA3r+W9N939QlS1ofeeX6+TI2AFrLQ7o54qMvOaiBOaGK7Ck/VH+ARsDwsAD8h6vPW4sRoM
QdwAla/Rtqusj8jkZT9WsBMID5JBJgSWHq+K55ZVcFAOS1uWVoL3ZaDINzku+CO4oM6NzqGvoLaH
ctWz468p5mWKq2z6bYspOXdbAEFMvD9swQa0tgi6CrIXWCFy400VJCYgkijCPi03gx2IaC+25kLJ
NTrpHFktcQ2TIVDoRR5Q4YzygySURttk5YlFvZ5fcMxYzmdEtGlfgsAPaTxaf6LJU4fdZ73w6C5d
giOKZpjaLJjc7ombkMExE7kvOlloVkwYqRiP+IcLbM78zB7mZpI22MPcDFP6p/E2RkZyB2J2pxlL
ukhtJ85OaypWSc2ENsgstqITckesQps8Ru05BV1q7E2kbex4KnWVh7tIXhvSAtKv/BgNooFZ2NL9
Ig3lmdQhoSMFjVfpGjeHugM8KJojTMYDqBTEnbW/sNp67QQXneBiu2aTvor5ETsuTlyz7LrnZN1M
DJkjn+LObpmAoopv8xhz76y1P2n3hPUg41sW9bDq0yhKnxIx5AnBDt6tkq7gp7qH7R5waHYBiMxh
2jnovSGuO+TcpCqQ9LiZod2dW0yCGPG7BuUXloeZ7K314tVIf3l4YxyeZqcWLYfHoNxAKqiwiWVk
MO/qvWshLD908Uu1qThFdgwzG+yaQlVlUdiWwy+1KV8j/S6LXfOVE0JYaXvJ4A9RcbW3ASOWArff
xeX7iL/8EKUMk9h20Vi7uP3LiyvxnywvxbMF67PPZycubyBNqNcBO1JqsYU1ZxmSD2np4IVE5cO3
jzeIOg14yUp1Ie/z7YOgIENsMmQ4Rl89fsHJu0v/ML0zSfgp+Z2G9m4NV/F1lOajC/Y5e5ho6ZRL
XcVmtkmHXcTQVxP6U3aNpmxPI47TEthv2HIhZs8ScpLEHYUxEjlgGiy0p+DNc5wq0oadswPHBXQ2
c+RHauADOTQum04PTzxc6wKzXL6GaUocTKBRVjhbSX6V7XejMX0kblYnpE0gnXIWBrmFhBRFpOd/
2/DEuCaRplxjcR3XW7W4uOq+SK8uQgIX4JdYyXpctR19RSqSk9DaGeYvg1YvvzDI0Lnp47nmHKDA
ItsSrEdjIn8P9otOcsqVk7gM/L7N4SNUX4Zcz4zyqbE5AJDDWHLYtU4AqYBBEOJVMfb08j/xnQbS
E/bktMfmAXgIE/Wa45kvou43MuNPHBUJzbyx0oNFUjC//bClj9z5M/Utp0ImPV10FVYuk6z75JOR
6hoTDhOK9pSFBzPnm6/paCKYJEtQ/IsQEAMrGQ3tPMqcwNtr1toy3ln90qldCMwizYkJApI0BlzM
xSVEiQ101fGi0GmQrDYl22UWhzc73fGfiDFQiB6xpWKwtacakmlOSUNs4sKwfOYwM8teKdWa9JCK
uYw1HrJWo4mJUMr/iGQtGUUH9UNs72MEZ3G9ZcsA+Sdl6BhKLYKRcFrL/CPqNbW9ChkTB3ygc6Dt
tfpmGX+BCO6qzyxZXA8sGFJC+xR0O989e9UdKxoD77lLm2PmEv9eOjv3E+adUKQwWWQxwVUQZS+3
3fvmXmtOJYOg5CeCaTqsqpKysrZnWkWGjPJrz0CWuj8INKcx7WYY5ChzgPyEYiSA3Nk4opcUHW9b
qdioMPeRjqLVCJ5PKuisQvrSKm1SWh+98TmO5dowNSSV4zy10YfENxDeGAJmjMyTAv86Sj46CjTh
qXGpfBXDQbWLS2bV8O1zEDk+L0M0OizXfvPgzzFuanmTyYr7GxYDGUAbikjipbHpivGf426p1Usc
ZBwbk0sLEvbNgKPYhB6TRcdgP7AXGIwATwOLNYEPM35adWZqG1wS5HSC4zR3LKol90Oo1632oY0X
1XgKP9/IiaXW31izRMNOPxwmX5L/9odHN2DV2kqItnk5eChV1MEVKRcBR3WK9d65BhXOpH3fn60h
nCZdN72zrQv+KjSiZCsF57QM4Ga89ATY04RAp/4KLhwxCKa+FXhr9w81I3RS8IomS7PhltZXufxi
sEAdthg1hmHLDol9Jn8EXM7D3djW9rngitZQ7Yl0sJXOxSwd64sqP/3qx452fjpHo7vrumXQismh
NzdnUnn1nTO/iwzaoiCWlbtWRQCAr9EIzrC3ZzbOErdjbV5yNa0VddNBLEejCxULuwb32VThrn7B
2PYPcndwYaQQf4yGp0QgsbA7whB34qIS9zLTAiRaCzndxTHcXc4zAJ/ejyoyjvDDioF8b54BCXqT
k44AVtpqT0hBpYvZ6y27Bzk/5DnvDoN16duqP0bnzvS0Ztdi04H144E8RsCdlvmIk3PHILErsXWM
96FYS8OqVW8JZrawnBgEFlSzEcLrhZppVn2i8wK4CcwrWzpzofIYlcuAqZIxu1o7U0VtZw7L/tRg
LbwnSxdzs076j/omYJjj/ujzb01hj2HzJ7IqC+cgCOVwl1RrlExtvg2lA3DsSYmZVlllMVp1TkuD
OAbEgOJ71wJnqukLI1i76WfVOKQ9eSuLKZYQ/NYuX5U054MTZVcGckB4zREzSE8xs8LtQC4p2iv3
ID4JT/1MrG1GpipiE8jiWVDOqu6zMuFvUnpZztY1d3y9g3/C+4BWuUSpFqL1rtlLEOwLcnOuIbeQ
8oMUzZv+YaFugdE+idzPO6vr9DzM8qkSrYv8mKo0W0fxBwiDpyYjSJux6FXurMSAB7PZ4MhA2GL1
3/0qYHxEM4809sQ4eRpBaiykU4VnA3W8AnR8zOe+zX5hkmqzaDzHbHNOzOA0jzvb4QFJXpIBOLGa
yslnol8SmLFEvU49/TutDlp+HfUvHwmbiiauuVNQoQWRPsC9Bd2MQiioFzoveLGvZ/JUItnLJShB
A63pgG8m3BGnD+Mt5TfXLjW+/nCeMk12MSJF8U1hgFvlG7s5sbm6g9qdGMa7kvcpfuJ6NxBpR+8w
FA8VraO4a1UexlRDYWsgXWdU3bJbR5uAMo7DtEDqHeZrKzsaaMKDJcEUFA0smcECsr3xt2Eyq+Nr
IjOrnb4cm5RkDtdoIN4cFVblfjnhXuLNZWyL1m4G7sAvNrp+FcIVOfgQn63TYT4qb3XwchL8gYzs
SrAzM4iu3OxfQ/5WrE0D+CZ+l+qqH9ZBcB+6Z1J9SOlvWL9Tg1uIfcNQri1up9BF7nBETYX7aFsX
z4z5NHkM/7pFRYXYve8KuMXUx9ztWXGCfOiVPzae1rS+jcySaN4Hsi3d9u0px6zYGjpBxMpXpH+2
aJvk5i1nWwYOXOBp8Fma7r5FKuJvZObxob7j5Eaz+lvY8zHARLqwgCOqK190/6cqO0rd3TbmmQ1w
gFDaZGVPaFbyY6T/NbI5tbESfpvI++7W3JjD8xPLX9f/6fozYs9RfKTWpnVuBcYWEh+Yrrx4zooC
SbK1dAP6Rj6GaiOGQwY6CRI7aLI0f4GeYhBPO6qB4hmiLB/iQ5VuzFxsvNvhKV5ErB8Dc0wMzAo0
KjoQneGt9Q55ICTlUbBpbfUfvplRPjQoajwb1R6RgvZCKcQNtlWzvZYsw/Eoa49cump4GyLqY+QY
bJcWCnBEY57sDOODhNt43FvaHkNhGX0kHGG5fUZ1A3t1ScWgq0vTQmB0autV359yC+WCs4jyOxEI
KUoI2vIK5vb/ViwWJBz2SbwR8/+a40k3FiLxJSJ9ZN7UX3YGeNL6EjJIlKSNuUAs1RFcAtJJOuI9
GLA6UzE5u1C5lh3goc+q5LETOlGxi+T4mo8G7QptRBXWKzX76c03GayziOHbPJsnzanPiEjZ9uZK
OPnCLw33MW5fULruUoiTI3/ft0upXToti0YoGiiLSamqkUBR/XxbH9HW07bC0a/U3BtCd7e25ZWn
rjp9kpZLTX4Tj+HUpwASNqodALsL2SaB5J6xV0FYPinRvzAqD9XVL7V+jUlJHNLs8az2N/OucPcZ
uQUyGxzuhiC72haCVLYV1aJ6WNU6ZMRG0LB6sYwjTo34nYEgkZmIM4AqvH+TTcf+X3fAHFI+wrhF
p/kY1KWhUqTQMxBy+ZUgvwXL3R9Y1LbqhgQCNhxrBLpIGdg7TUlaw6c8w3dXrDSNQmTbN7+UcAhJ
mezywwbpJQ6R/XYMLO5hxkXDXWV6wYJZE4yMQ5B8cz34yc2C/EMQPAVP1O3YtqKpCpn3KssRjtbN
k/c5D7HJctjqcWl+DkwzLBjXSnlGPJXIq1QWOFUp2jkLmpja2lsgGsPWphUfp7r3V7YH8ZtDhECu
zef073o6ihlYmH5aZC8IT9MInNfA9pZ8Gh2TKCzXWD7HfVJf0vzmGgCuvutSAKwOOSJ1k6ldpcPe
edv5SUNaLW0s8oP8A0PNJFrjsPED6GLHWt9RKyUVhxDGJFy8+VJ+yQQEId9wBPEB+A+xEEwAb9AA
4v4nd7c2lTiBDCVTJJlrp2bp08P1YDtNZZeiUtmXAUQiMRPh9UeriI+Wz3MxmscevBDK05zQtnZn
+YDe7g5VAZSBnCrOUbkKWPZrh4wH20WEsmHAn6Pfa5iN6QzORDsT9/oyyC5NlOGOjGdj9QQl5iZv
8UAXJHrEGoOtObREOz41FZQ4P2XEvxS0QYdxmmCxkuE6iaudVzCGOGnmh1O9eemnPmYldt0ckDXi
UE35KhtMAcuGgDRM1hRLItQOxTJKB1y3YpuaeleNT8d3Tr2yHhb6wvGwy2doh+q5Zz1+v2X+/3SG
cfejC61Gac/L7sdlB4ZKctainOvkbedsoE+HJDkliKqdn876Ez+DCdPCLcgdr85Vxphx7lIi3ooZ
msfsW/SdDdCw9hYyq5TUFxxlOd/hT4dFpA6wchxeOeLW9XMvAnor0PyPISZF8YxG0Zb3miac1IxE
vG0gUi6Wurdhbtcr97p5xM6zchCfXjP54LnrPNhbDA+nJQi5NQq2Cel9Edf3WF0Kfa5rv1b6l2rg
GcjsWdT1F/mKTvxWnZs88edecyaxYTostGkkksqhHEx4PtE1WH1KtZVhWn02zV4DXhNsrZC2dIG7
zk3vLbMBpTT/PUYajwbIhalnnTQDI8a684FqzhAtzwC/cMpiZSHfuGEmxczfrzc6NYFWL41vVq4w
a9AYQgMShnFzzotgfTMCYpqLKoe8AHNv2bcqucTddzCcMvWnC9R1XV3qUmOlDA6IEB7desXdbkwP
FZvamFtvZEWQKzf5aqJ/SNb/rk42Y95VkK8S82mgN+xXgKR5pA9AzrTyame7lvahdPIFwBsgWYyR
RZ+iNt86ho3hKdgvdbes2mMdn2VAYNlOZgTKMMueGVg/Qo+ZHmelmwr4skHxxUuZLLmvw5bk4d1Y
obeNIRzzSjE3k8FgHTgCTGowhBXBxTf+OBRgplj6iggb1/vlNEBQ9zsi0iDSk5vt4GKH1H9bauaR
6WHH4jFSP6ENGKwhq4rKrttG0aYZ15gLpsFfXCEierYuK63vvlorLOvwwXfzHHme/oz5jfXTELwl
0ns5LDoQg/21ZYJSyFSzoBZ0ZLdO+iO5p9xYVCNyJJZfO+F1VTHtFOtW4r62OLMP/2RU0o3pEaG4
sDcXTbxVvbUtPVSDnJglVo11hOvLQM3R8ALFZyB/WoNiXkBpz2NwzBgB0yQIhgc+U+EE6GRgfTty
tNJdMAAVXSKPnEOcSNtnh9W9SreWsgMVV+Z7Kz83E5iEaBHAw+Q3tbqw9ScjtbbQm8/CZMEdik6q
7g59eBy4X+SGgBxqRxbV0O4+GirGrLhV1cdAPV9drPLicIlq6gp2ILG20wiNjhhUFdLFUO/kA1nN
IfDLadJ/tjoH1vjNml9Au2vUMsjz7bbCCbeB3m6uGX937ScJC1NcCimjPgYTuANpCbXi7FzdAX/B
ijxuuHJny/2z9f2IPjrvEPdxYsl+P/Hzo1otcg1xAnXXSg+3TnNy+h1szYHFO/x2pplR+4w8zrvq
YNPIq2RMtMHRZFqfpzXyoaemrcneTPSDcGCP5VKdJ3Nsz0Kz4B0ktA6hEBXQX0SLJF1CRxe+Ga1/
WoxZIxAUUyQxGVNnWMfddjRJKF+Z6Ukp9iFSLelk0sHliM0fhvGlDJdEWqfO1oDfVTEgVaqF5BfQ
oGwAG2j+sATWB67saWp+KZwClvsp9mXgelGnWulH0B2BdEy0ZD8WmwhTSYx2h9Z73mln+/XvAxyu
WGrn5P+F7l52rl37gvTCFSO5e6TVqYK8DylzuhQtkx5dhZ855MWRsXJW7lNxXgFSlwosMq8EJ2O3
sAw8egRq/wjiXAkZINukeCAd7cOr5CV6bmdT1SijYJ871jSfN8nRry55JdxC5qbByjGoT939ruxf
ZDOzGkGghdxbnCp6fWQNYoe0tTNqZOhVYGy1nmk6jmUFICIpTC6K402vsSi/1Lww5i6xH/mzj6Gn
WjiG6C9kEHt82z4sHZ88kgYBi8tj2evQMjCcpPyttbP7jd//dHbBdBoHDT0rFjOWKiVMTmGhTraV
fRh75OEzqtKIp8pdov3BlcS/W6NCYLsRqFdP2eo03LZxMgm3Eno+hDLQcfl5Mx+sAcFO09bcKOYm
YeCQMh5rmJvlHflk4AjNhZesM9xu9k4co5UzVxasZz7q4Rk2a5v2qL/BiowlkPYGayWNNcA4cDzu
qV8S5m9o/eMSZP2ZRcOU80W2djlpDzOUx6316YpGHQIU66e5Aw1Zhiu71S5q8EjxB1nY7tgyBieo
fUNwyJtFZT/Q0CC753XE0uoMFyW4QZd2mJuqvnvI1ZcIa+EEaihVYAk0DEuBPyX9WWoOcvRArzrz
mTODmYq2yEoD81RN/QWWcQODOaHN7sqrZ0zq/EW9svWDT9u90m0yVo/U7AnIjQaxsYwSRtwSLXRN
Bw8dV4TeAE/E4Yo42rB9JMJgHz9ZmmkBSAeqMfuJDJ07qolPuvGMM14lCzlwdIzjG0IKmL4qCFAX
KIG188XiImIND5WKIhmY8D+9kM8rHR2aesHEii4viTETLDz30WtAeQ9DswIDFaFo6sqVtdezvTW7
0x/ak3GeAWBkV4JZhvicZRsxC94A1dAo1rNN699sJO+SM+tcUpW+EBmGUwaSwVn08mjKVAaz6qE0
GJU/aqQP3oqlXd7vRJWPE1XibeON5+Ec2400bMHU8jBqMPXgpxnW6vFFVCBcR7lDnH2K22UmCFtQ
iZx7nCyE+y+/dBm7ojW3xvuXT2J0bkyGeHVAZsO1/QfsQ64L1JZFpIV8JpNBas/9/gRvASurZ9jT
FIt/BthetvW5yc1oaDVRBhPq6Amt5AJuHs0zz2TrEDu3aqMzK5OnBh+c5hkRI7wIz3hmvCH++B2F
BOsJnwOUT9xw7izr94O/iUu6ZzGShaTUHisL8cNS6wEjwQ4hqgb0PN563NVKs+SPDZGmS55DuLfj
LRJ0F8yBvbIROpkXnCPTqmbjtvPQyEMET7RNAIDYIKTywCKDebysHsKKSS87kQykR5pDUuYPwIQ4
RuXfUdwPsxo5jBhPIlHpouWYfKQA75xqGwwbYUBWirkwM6v2Nq/OgbbhkMkdxJ0gbHhcy3uFP1ff
JhTpMvGVBe3CxrHo01APDHRWrPY5qtT2TBZHPlyyJpyOHrtIAaZgGSEZnBeI5v+XRiuURHx7PYRR
QOr5XHrgUm7L5XiDFOmhMk37a6mDK/H2Qf3unWUrHLPsH713miyU/GgmG8JhsEjiN0WifhvzmRi8
uMlMosZX91H87FhqAipQlaVCbibNHr2iAYpKiPkH5dYYH8KLFX5lqL7t8Sy6OSs4SLNwqrR7D5mV
RyjIwyvWo7Ky3Xv/SBm6SkfJvZbF1nJ2skF4NjZn4Jj1gODiEgs1t88MJnw+AAuw+e+178A5mSya
I+szXPpLSIdj8FNIHG2ZOe2lvximX7YqGnCOCIOrHPeec0nlrd6RHUgXB273IA9rR57JQCEGofVT
9k393vMx1NSlVXkCe5gN54Isn14/hvFeRmKrnxC/xEU9YRIgrt9QW/PyFsUX+TR81RELA48QKoEX
I8O87+bCV5lVr4TYQZWin1MTHFqGwIBpb0Fh6GXLmgZW6CelY4XQQ7qKP2ADSSCRl4P99IgyDbBe
qgkSFqiI0QoBelOibRxWRrSQ1IfOKIAQFDF4KXYWUjIaIQufo78mT25S0wSiPGsD7rL2qfsQ4d1j
mC01OK69gwUC256C3A3AIPPENuaGso/mDFJe9pSiaGpziDKYFOACMUniPk+wUwbDktUYVykTnGUT
rMgN1soz9uaejt4u33D4hBLevo6iVmlZkxoXoWPunW/RYnfrAn5H9aU33TzFrvnmLXHPbbNtk72i
3YVtmImtF23NfqPq4J9n5K6M9a9efDTm20PtkCG2VSoIzIw+jGIx6HPD/BhYpoK+89WlaNsC4yLc
S3oxk7x96RxYby8rlMesdcAUiDpZsc+d8sHw3kIb4EHjYwnMEVo8MmPRpb9Fd6cgiq9UumEN91To
eoPgr1YugftIfsfw+CaJuFug20zH36ylrRFy1m1IeEO6Dvm8ZOKoGLtpzSZPppWDC0xmWb0BTAUR
kklEZp9GLm3WgERttg+6Y2Z2ZnKENRIB0ESzI6dHMkoWMQ9pX11kdw/dT2i6YKxRR/PLAsQrCyaw
ZHHwqPFViFJOU3nF9oIOxRg6xyxjoGhnpfxMpc/aueFgNhg8qNfU/6yAtpo3dAaNuIEDnOXooze6
TcrDXY7WjRgNmKhp63NcbFKkM2CLdarq4Z0RYW85M/ZL3m9H3ooFyhE9j5CGg4ij6LH4n4gZ7UOO
HHbUULTYj8PT8oKDqDfk6M3CH/YHqtVuzZB/TsbDwEyr2SXasmDCrFJ0flf+Rs+RyqLtildsfxxj
D1xyUhcb4Vdkey0m2rT45rkEwaGEQIu1h1au60Zwk4140Sb8QGSM/JUzG/qsuo69lynwI96eYp3/
QGw3GvIj1zlgzo6t7D1VBFaTRYB1q1WgujfLU9mhsYzjPvYYIodZNlXpyE0Ywp0jAFyouBbRmlbB
RbVIQx+cZO2g1rxuhNubOxsIBKML39gLw3RUfYnHPJrzy4tuTvMDG1nNWGKAXGR+XB7BuIvhphZc
CCigi621kwMEN6MK0BA4QLISm4VQ+1XrS9LR6LDCRrTkr2f5LkgPhnXEuEhU7N1jK0c9M20LWi4J
z69FswL9ugweknaoXbSJHWv1Lz1eph7LqQAjFIHXIBokHSkSEzllN5jsXBh6FelPCwdJ3TGS04K7
b1yyaGWqm0K6Vhnaio2B0gVypL2xE4Q+2py5Mm5Fzowq3Obt70D9m4SHuEUJntKOWq8y4pAu1j0x
QaSViQ5LU15lkoKR+Yy5+ixCtFoWptC29GDAXuI+SrN4qQq7TuKw1+jBWLt0OCPDbWmClMpLPsRZ
1nm30rAPlRT+NWXxRXIJd5WX6jNDUk7jKFxH1IpJKv9punPyk/GRyACoSgVIA/N8NUQ/5kvbmou4
zNfEPR8UazXo2bsbvzrSJG2+XK0nl8uTDiYs+TEzn1UCHs1vlzbzHL/wthmM+zBJ9iWVZCA3rFSV
O3rxaYOLH0xMd7FRkoJdRVqI/y2NyN3AZFlAv3DHXeerXKbYQAp95bBMaVoeuDLi0BwWtNYL9P9T
NdD2e79vDq3cHCxHWXq5fenURGbh0nD+znO0gZovoZvBENpGF78fl5Kigxt1lnJEuSn1R5VdJJIM
O3MgE1mLtjYXPX2WYG12nDWlXP/YesiqwTpbjtjt0EvE5J8jfHPQjQ1JtrYC/KJA/pCZ+0ydzPxS
qJBiB1h0Zg98sZ+HGTQZa1hmIzoXsmddG+kVaEnXK5f5yAaYVVStvjmMpbZbKQmZg9qw6WRpH/vp
Lm8DgsPGVYxMsEH4oHjcm2wRhqQje83hpUL6oyaLJteWDT1nAeA10OmNs+g0Jva9dbB6tKZxysdu
74f50vAA+6JHtmJl1hciNienoRvRGsYIH6W9GWz0hCeCCivB90YL5iQfMe6T3usPHqYgaJs7A4aA
HBXz2oIpCvdRrDGyUDlXDhg2MsqIJ15EvEaBX+w6Hg0KEwB6KpmWxTLMLIxnYIlA28MtXrQ2IC3W
F6NCcr0QAZVk0SjclAqeb7vdKfpLkt8jQJVcnD0/igXAxiKCoIKnVbH0ZGLqUlHoXIARlRJLW5CO
n+6PKEtiZCsGe/3+FPpMy1kthagNfYM2CWVgZLMoN1j7QW1kb6EzN9bDgxN/5PRVg0PnTNBGf5Bq
9A8EQ44mdBrQWjVGZ4OBqsmaeBjRidUwn5NoFjZ0OD14V9bqeaJPVbIpbHBhA3e2SrnhvBy0SwXp
YApSwg6Bgvj36HRYufPpUuw3eTP3I2ViYLjiBPZkemM6zWBcuON2iD+LsVrwg86J2ZzHBvK6kUK3
/dFrZkqMScKjbe3cYJvi+mCYSqU8Q5qkVezWOT8s/Aq96Eb9m2+sLIUMMDaXxNZTEX6144WiO4ke
OR7fhgyywEJkx2wCGVogdTPPT5YV6Q42n0iM1yMmA2DiMihzZTvEY2chRBjWOgA3L5lXaDt1BiFS
It+ZKDYci+LjHQXXhigECQa+hbra0vnY0M6LHy6goY0zzgft2ZJh1An5Jb9hblKqhPShQtISkzbI
YoxEk8FD8o7dY6CmauDtDdivua7bbOZ10lwN0Nu6/SJFgjfiFbDSVe6zfqwYr9FUIszOkSgEA1UJ
aCAVPXuqAEzFRJkAgWpFpcajVCLXQi8AQQDNQ8tnrqcrDahX7kY7vVTmSTnQbdDAMRicF+a1zNmD
Bb8Z4GOTGYbKEy7oXkadzEbWuZmIgHTooys+QA538IXlcAlqOmM6EcVi7IbMNCM5w0HqkKNdt6DY
WRCMfepl9Ff1n568bKzEgk5RqcyDWVaKipX9vRI/yxbkrLaF4XWDXF/RCQMEokRMv6WASTEjcqXj
EmOinVeUhhY6sH6o5h64vfpVJ1sLAFrPvKtiNydza2f8rBogEk22Vl0rT+ywRlkRTjFj4WrKeFPq
EhXtV6u8fQ+WaMLHfO5sUkxpJau52mMLGQkH6NRtXH7UJq4w1ghd/e7cZ9sfHP8eO8dce2Tqvgo+
lOITaIVd3qV4z8Ov0V4qPVWKQcPCmB9pQq5SD1ZgBug/alqCnr/P+kVT6VwZSCh6d+O0LuupH70D
A9z9NojWxARVzETk8BFzz+QWDxB+ynPKl5JEp75go6++UpvZQ6zc8xC8K8wRrBazEJKCm2I2yAgl
QLaRQRHv5W9BtWCZaZh7BaLUYAE7HrhF72mOqC/gu3uP3ckyvxLU0PHozoX5w9EDdCVvA6LKn6/e
mkaBbMHMzWcYCzGpxuUYBK+gYmpPJBTRBulf1yCeNFE7KJ8VRoMccIjyq0R/NlOp/CtFBhrSzN3k
5I1LgSuAdMizFB2VEqbXZ4CqWpjw1EsQgl3HvKeU2SxSAbMlk/WII7R4tfrd7G98Eh1eEFbGoOUi
iUCuYJoam14+e/ktIUgX+FG4JQJWMckR4g1k603iUbYeGA/J/jJhMxudlOjYQtSaNOqHrND+Swuf
hWDMdwT8wqKP03CoFdXSQM82aNMkcKc2m4CaKtQv4EfLhIhIORwxDKQynwWOypptgWF/8I8Q+mF9
Ml8Jp0yfUbXYS42H/p8UO0brh8lc48ZubH+heeY2pd81rHzmM4pzIdlGccVeCWJk/+W2Ag0YT2r2
wCpDBZpCBMOEIrLQ5i9vIInAzVZ9VqyicibyQ2hELDbuyCqOjKqkiDCVg04MG21GsiLvDWo0iOWJ
ldA/dHtybgYklN0i2+BzHJMFbGZRsat3fqWUzYvhZIY7L7hI4PXQtDdbGfcirh49W2cO3L57XP6M
4F4lsJ8NYwpDuYmHPMm/SmwpHj9y5vT8JZGsC0GEfTgRsgFTp5guN0zGVYg6CF2FSvcUy6D0AxTq
+l0Li5nWnnQ3W2jKRdLvEumSmvpW3JuZvBXvk1X5aKb/jp7KxwluUrYjhcrRPdX9Kzc+0/LQWB78
I4OgDdrDX40TJDsHKVFvf6p/0EkkFa9lmvzK1l213lW/Vd1jDnzG2qYIYRSN6eJvXOaLQX1E0U4K
1wWfb+XNtcBemBqaCOWvZfjtPmGdAYUt3S2fZWDvmCawtmMZU29lZ0cUD777yt6W2C2TayGu2eCl
0/cN2k3JP5MEke0ff2Zn2GX6lTdkGD8yrtl0+O4Q8iXFF6DfOLqiMBzhYsoH3a4I6CYtWV1b/b2i
DkhIP6w0fW+zSGHmXyuciJ8y10+Is710TnLDjGrvFhez+U6LVdHbGHzpWwJMfITGpyPXPpupIr+r
vsUbc0+z5zCAg+quRn0RFYIio8VdZNg3lVMaJTPT36nKpTWuNTOUGG7xpTVJN9vYC9U7hO1FpXgf
tmFBL3cgIZ1fW9jrDrTFePKZj7jqVbM/y1yZGtypcXTE0MY+0ZHZBR5LTq/yOvjfSfJSkhU7zUa/
JOi7adaN8ajWaxx4mrqVSQtRwq0rD5hql0XzDGTEjrs4OtnZxnIvPoM3qHaduy1ZVbaHvFjoFfCF
TWNctAaRpXwfzVuHfkFJD1DQS1pGW2F4Ux0zDDt88K7yrNNNle9j5TMYD3J/1TkImuDOI6NwDOB/
Lpxf1TF2yoiYjRtT/HE0etEqfbesda3oxtAEDHvg/Untg7G8MuyDkMXpJAeLQEnmaTuTZR3mRZYo
HoZDZpdddsuVG/FCCGCPZogFCd/heJLAQoqlxc201zXDIH0X4/UNF7nDusLYsdsemo+EjXyH44fO
VuhdqRujpWsc+S9ldJKdm8ko1jYYUaac6EgT4pNR3i3z4Jcwh85+sU18VPzrfkQSuQKuZ/snH/ki
kRGOdgwNe+bKVOFLLjnW4haq3x5aftedzfgN2CHmG80adHlkufQ5tRanZ3slCDtPf2P4msVPxPWX
7H0vmDcoFmzfminuw9VXbYkGZVFgWXJeUvkevNcYPk0bb6q0c5IT3cFsSQXiwzYuOUsz7SfnrrHx
YPWoaaoMLU8XzgO2W5n3MnryoSn1SMNB25nFh8Enp54ONGL94CuvyH9k7dM07/nAAmZepnPMQO6w
rdudGn/pbOfTo+dfDH4PUrYZKKjNXm9vMvdK+M3hWBkz1cOTMA1YS4HRq4+5vmfAUjEpxkCIzBRB
witBQWm7F4cFWuVeQoX6Ce6GelXdH5kvILvzRBTJRf+Po/NYbhzZgugXIQIFW9g2vRFlKENpg5AF
quC9+fo5mEXPmzdObJKouibzZMcH+lcyK0PEyEdvI9IFc9sdHYTlEd/aBzmeovDTaY6lYD5WfEzR
d2vu3IHxd3k3jBdNXEx/0PoenjENvBz2ZNRhruaAT36Xp6l7aLq7yDpb9Y0e24ToqfWbAX+TMsqx
v/vuVZu7CtUka43glBZsiA/KeuW7mpbfTX1AljdKMkezfwUSJIIlcJKQaszw5FVhthFg7cRjhXMy
4yzuYUOCs4XUvvLgPGfQwxiFrikLSxmttJTMqn6XB2wZHpQts8I77Z5yseNo65zXkgwA9Itu9lez
xldkTNIBrlCigNbhlZXiSBhyZBxMj2kXilROEzkcm/4dH0Q7M+M6huLM8DDAVa2jm8WMmwr4XzNg
FebXPDrrTmcrOmoyVQ+yI3DU/nWWQAVqmgFtXwK/1pSLyp4T1fcfZf7kMlgoj7F+Xto0Xmxff9Gl
RvDcJWPYpTDqUYz6NXkZIeqrc57+2jiSesa/CmOhq56H6UZ7V1D+6AedPRLUlofbqlpMD1nEVvss
k6uT/naC9b75PjrfpftdFX8Vgv58JQZSBY/x8OMl4wqD69IfdsbPknmY0Yf19dWx3uCCNVQhBsP8
+AnDKmP0D9tEuImXlCyp9BDKY9YewgaU2U4Q6OMDr9qNM9nwT21ylZJh9y0OLulrTe4CVEUTxh0S
Oyr5/C8Nrh1K3/KbW5Tf/BA9FXBwANUsjFlIxg8lUxHFMvHMy/W8LVADQig9njgKu388NHH1xjOQ
2vcGxqzidWKul+4tdz/lhKM+q+jsw4SmRqmPNX9SkaW7eXGwxjZ3XMfUHzW4cUS4ZKNDJuPTqXAk
sKFhH/WPDR70DYuUILXjT7T/rBkQcU5MPsqVg0u+JOq0tgT2YRzsCRcFB2MalaxRGi4EHpkJKbzy
b3unnDbOpNGDBB99Nr8FnvVamjVDJpaV1vwpw35hHT5KLgELhXOX5ZeJX+mlfU2YuinfuettbKOD
BBukj41t88gWiDm+w9qlgpgObgIjLhizQyarkzdSG5TFOURFn0m2xBKYnoHoGynACKqySOsHzw8f
zmWXnTvXX9xYm9jMXfQ73oP2HZRz5FvxS9DvaUgBrbKsfZrs7aw5jYN9HowED92/WYbbeSq3BkPK
wNcgDFFRxhBC4tsY0qL4mAHRFuBo3bluu8t6QijqkvhqV6zL/gkC2X7244sIo8dGdo/tCIEjmGi5
z212jYBK959tMF96iqM2BiSQmJuO0rQrx2OlPkwUA9lEXQvfqbN2uUrvMiLZqxxtiotwmFA3r78P
OesFzbrZXzEIlP79FI37jNFeGwMRQWo1sdSxYQDp9tMsHhf5rsIFk5AalyfWv4olomE9J/UEB2x6
S3SOc2c+d2g4xIhpsj0H84tKo/WcE41UkMhDnlfiTCuzbFElT4cm+epxhTGySciUwOq356PcFilG
lXCxxhXfETBk2tES+0ry5zIMIRMUqpWFvC7aJfygrCCklkZ3AqKOkXjtWAi7ANcb/bQNyC/ziPxy
aQ1dirESoaNv4VpGVtGQN9NXQPn9DdnMnEd80MxiLerGcAQ9EVYzO1wCiNqhv5oG9r8u5dxpvOEJ
k1ufPRn1vCsUSWVddLbFdJRNd8WfOBfjGXnm2UwnHihxn+ftIw3wziGlDmcNrlFIESM59fATCv1k
ku1XSeMtnYar0f6OUu0H330Br+vK6cmK0lNfRnuHHK0WY2+b2ufKqZ+NSv8aKXFX3iLvbYZz8OKP
5Wc1ENPrDV+6ya+l4LtDXYrNf5Ddw2CMl0GIS+7NlzhBYswp2cbE7LEJC7zFJmxP3w18p45ko0WD
b24QPuSkIKVV+tnUJYcIa4uRSAYKGnkNIIONtOhI5vrgSUATq1yW5LCW/Vzd2orV0R2gs08mBBth
ZB8kvWLuXw8qeZ5i8y+1bcBfSX9pgr9RDNdeOo+F40Ki7deeM+8Hkr9zd1gH5niPwwxVhAltzHYQ
4lFe9LzorHfZKaCCLpCAuipZh3ynB88AP+u/o3jAyZN92uEZuAzbLXeRwDiQMZuA6CYBr8R4s1R1
JdQGJrR9zqLq2gWYzzLHuhVT0p+se6j73KZVcYuGucZG/T0a0884EIyCQPFQgZ07c2UGTOUDxodp
1/2rq6XcQKSTFoSzVYlU5zCcX3yVkd0wqUcCEBE2Gc6/glTfuMURN3CC5hUBuzb7VoEth0iaHRya
q1PvNdXLai5Z1ThufSz1zSakKkBYD3iAvBa1l1a8d+bwaMv6UE+Qe6GtIPlsS32yaGm7FNUX+pNM
sm6X2XGOXdKNBmh9zt6DThGYdz1pU6GN+w4GScl6BHUV79BONupQDHo9lzjt2/rRnDCO6xjwSbTC
WXLw7eHsRbDyTWMdxt67AsqVhtlKDTxnZN+aQ7OrvY7ITBzCTU8Xps+Khm1SxRGszpMgwJ0v/2b2
sSQ7Ahnqc+V0+6nD+tSZR6Hfxp4vt6jF09yN72bckPNBq63je1OI7wqRbn6SYYiyEIhwNW6qtDss
UgDG8h1vGnNHstcAyI/JpxexXHfYd+j6ISrrY6/m75mEBJ7xh8DxDmPHXbkg2DxuaKdc532PXQlv
PGoYkc13jcHn7c5nJzZPbmSdOh+6h4KuT4Hgs9139McA7SqFsZQhU4knamwP0s9w7kp9qbQ6DiAn
R4HkFjQC1sGwnO5Gho2x2+7tqdsaEbQmt9hpCAFZG1zoavBnHSKjuiz/tweU2peaFOGBFYe6uF14
37KTr8d5k0qDId94aHSDRqg9zqwAJVPPChQ+kfFboEpEkQpv1YLaTyPxYNWAde7j4pjG29C+EJ/M
H2PnAP+h7x6sgjaaOUt7IQu0Bnuk1Hc5os8Ddz4FP439Vi9tZPZZGDs/vJXmi+8+4q0R8fOoBENg
gBbhuWb+XVdfinFUlPQM2Rlsee9t7a1ThgfTQ8w5FsOarISx8iF1BLGAs8oCE1IWNmBT4KAIHvDP
dsFx4GCP1EdnPyzwejdkhmIeHVxeff66TDaj4CmgX7BBa4zNQ98uL8hhMlqRvNrU4M/8z4jDtmV2
zoadBjvuyDmEZWKrxxb3GFVRO6FvvyM9C08+ddA5JngiApztVCCIk21jfPBDyF6IX2X+XHLxlPht
fWJ221XAJek0AWLyczY9+tWmM/cz7SyVb0vCtlO/JmLPx9GkRyO8F9Fn7fxZNvLyZ9/5rJyrZ9O7
Qu81Ue7aV0v98H3PIojXHxlYy8h/g+mG72hu0Iydt2ohyd0VQAmrWK1B9Hcj0zJm894W2TgmGJMV
cZJcRlRebgx9nEFBjoHB8Elj6Upy/3jAA+Of18ElxI/SQuFofWjrWLMHUnXn9KY9Jkh//EYYAQUG
49ij9dKDjrS4xuSdkT4XzI5ljyFE4YsbQDY3iz/61hA2alEgcVlXy6yNqbA7f9mAMEsmakT2OMT4
GPLDTxCjsS/KIiROYb360vHIsZys48LbpATx1KznPCMlozrYhA+jzUIuCfZq6jDjoQnnzUVXSuIC
TxH7nLHNd26YbnW7OGfrrcf8Wvb0C9MB6QeJaCyIyeZIcPDa4Q3UMqkPIGFzIMXREWzyyIQ91DZa
pHYVeQRoYHsPngb5G2dciibbMMg7DqNkNxpZOr3w9uutQtzWEZ9V7EX6aFgvoc7YUXxm+te0bqKj
oXgIxwPZusFWc1RI76LlR+kCB4q+nelBZvf4TlghUsjPJVRi9bWg3Swsbd3d2D3k7GAm1lf/99t0
cjJ7j9S/QbzmwP5muqUeDkJaveYRru8bZVQmfyLzzbPgibwkHNXi2vVsYVo8/V5Gi4TUfHj1/LPP
xxCHzckzftKWOOHXOHmcaZsJypjtF54OKU+x8ajm5wg2NQOU1PpMWDpE8y0qsL/CqWarz0mz0p67
4kJlZs7m2bgRBoUY/RpnuJsMKCG3kaWsRNjH4xh8doW5nROBh+u5RidTp78j6Sy94NBVf27msvhj
9T0ZGDlXhkNQFTPSMn1GB9+ieHG9D53y0uYIiCZ5Vgxlu9/Eh3CPtIN1JnYXxPRr1aZrdnjbwgue
pjbdLV+lLq42C4OsFZuIWmMZvTWy3LsRGsYRwpfoyYOFhJqgPkUYa21mK94wVcIsE2Pjwf5n5Zug
tA6BQeoget7R40oV3Xpyw2PMtCkcnNOYlBuPfWppADQjB9ULGEk6w1ZzBQ8QcR09kgTCX2sWG/5R
VObdEA2PI9u41OVhwfyckeA5xsmBnpn0IrKcesnK+hppzsvZuSin3AvkG0aIap4SwxfxVprZlldN
5ni+LWpq5aHa5drbzDJF+CLeSwXrpBoJDod8J3fT4F6iGq9WEbMBWQQQrGSilwiqhUwQ6jH2HVB/
UB6sy0hv2urqxgmpjKTaxWhu1Dae2fJhVw5dFHYIfFMaaNM0oA0mW4vfgh55wu3wVOX3SuZnLNAg
Rypj683BK//qAN2TUFE8p95qNlEFWHBBLIhYVQL7mpgrSCGuAxUOEEIGkGm20AOPHMDII1MWRsXA
qg0LTplu4BatGrhg7jJ6bqt1QYlDbRa355EEGJ0Pl1bNmwyVR64h30Vs/3uxHtppMwzh0WAChDZX
AJeq+Xnj4O8VCE837XZy8oF6smK3zfuOWdocZptgVZNf4oTOxpDTZgrIV6fL9oBU0uBs3HLYTwO2
FxQZbaC2PehIE6mr8i3ESzMunDvPQ7nO7rsA9Ra1clcxCWJkMckXLfQxq+SevqQzi7XfEf1m+Lem
CdYmg0nqdH4RVMHXRO/HuTnGkvzP1WycPRo6j7IqYfk4MQMJAP+Y1JIRwem/A5MgB8XJsFiU/4zk
zSyZOiXjesAXm/jshzAqBgo7XP9VwaQp7yHTSnZwtrcqlhV10iEsZr9LRFuc3PyKgOIPxXJ/winq
d/dO9+axJSrCQ+M9Je63Y3z09PyJSTUjHuvkqvHuYs4/uSLZ2o9xdBcVCVvCuec1NZfSNZ6Vrg/M
Z4pNQhJ13qi7pTUsy3kd4NcZCUkpnmyAMv021fc9SIVUvVvjcy2+/PTO7n/dfD+qN9PYavtZkuCZ
7xLzoa6/M3lYxu5TMRxMOjnbOOthDcI8FK8hxODq0e2STUayiqi+E3ZmqkVwJz87cV5MRxG4dBSg
pvzKBxThTwEbDReVYegskpNo1XbFJvAJXX+PbXc1MMpL2M0N7re5eDMxMG2drDsqA9+coqB8DcyX
xhAr/gfgPawId+cEaJawJbiPVY4HMTt5guwF1HG0gR70SUoST+AQNBvCi0gKr4kwZgu2/Jgswzzh
T6wnAxqMZeK9Vwr9ud2Ts361g4dJw9inuGyBfeNAZAOBFMv0sp+O3biwm0PLEWokLqt5tU3ZRvZ4
jYxLI9D4De0xqklh0bANoogBLtx9WJEFZIzaatc1/j1nZB3mveTch03QsX9vdiKfd2Ngb4bRRJs6
bsuyuRr2R8gx7TN4BVOugmFlBxr1V7MLKnvbe+HaDtVWtM66T+S2Lys02R/2RFsCFycILo16Ca34
3xw8pIWPVN+H8jlua7wHpgw5VG18D+l322F4S3j5rPLGhjoQtLozEOZDLHV6XyTOA6Nhc0p5w5dS
A7sHGXtDQHAKKuIKGSmbXHCTsOrJJqGxztG5ZPG0y0KG9tF7jtxJI6uInDcLrTAqq4r0s7kq9lMb
gEdxN2MCnwm1hZrJd5xGAtsR32N2LSuyzUjUIKc3sxBt5RjW2VwVrOEDjsfeZDLdokL5G6lAB1KP
lvNEw60e2f3if1vW7HU/cQu/tmyIcsmaxZ03zRSuxrIh9g8jJS+uxWzRkTGZsnVWKFqsk5XyKFNe
G6vY4i9w1dGK7hL1WmrUbxg5KO9a49T34IR+SjZkhYXxJvuzWkpv8T53HeFJ0Rql2TJQLbd97f9z
6MDnkeg6Q+1Lf95wZ5ELdG7hdnskjZZRd64HeZINFgur2ymCM6YMdKhTCpYb7GHSc5/EJEF1PZfA
fA9y7h0pSMbU2Z2sYyHyO8tv7hUvnI641vR6vts8pI7zOWXVXQkUbBb3joAN4/No/LMqfBHLRe+m
xnbuuGYaRiX1eEmHbld25Cql4hIF8bXqxeviPLIVIkdLq5NMeSjMElsIEfXWZXkChLb2/WT+kN99
FxYRODO5r82JB62F8eWBWVMXT0C9K6rjMHsPs3MXBvHXnBTXkMFUZjRvzOuYPBeQ+FuQEmH3A7Ix
bptrWjgoKADO8VMNMX0vg8Gu7S5JAF9JL7yA+hIRX52+BB2QrQDdcvqSBXrjY4tK9PjaFQ2YE6qV
4ZYCbWkM55BO7MhRRCGrwlyYTNsiau6tuESknjYnHqBzLzx0Jg5nGpJkV7wLhBiLzcCo302f3ZU7
QLqdT6JMDgxSUWAhWg/qB+XRa7rcYFNd39U0okqTZeelt96pEWdE9k8jq60bRW9O5L6GYngK2cUF
5jMBAE8pb9JkgNoKmKf9UzvL41yRNI8EvH4PaBpahylZ6p3cCR+YTnZmzasu6osrlu8BZWcunosA
MYyYXgKDOJfRom0qVfrmz3onHSpjz/kbouJgptVWDGpbD+HTWPiv/Nhr4kQXG0VUVCEWHNBuGims
uoxi3/OG+yDAptdRyrPxeqxVw6mD6jfCcFiXkBeRcsf2d9yQHFaTG+Qb5zKVW1k+wvBfS/IgEh42
zZ6zqZqzDxWLTn3ZmpVPEerxiS2a3VV4iZ/seXyYNVYx7HxGjYp8wZvGhMkjIGIYr1NgJ6woe244
Yam7op9vSOGoz6c7vvloE28mdueU8SZry81Einzn0szN/jVBQGFaGpxrcoePeisBKnr5NYuyHc5y
I5puLSIFHTtbNK4sesmVD+vnmTF+FxF9aVnnKQnu3JZJXMeUuDiFM4HhAwxT6IoeWFFvRPhjcyxW
9tdMMycwZ4WD+Veb6UYM7l739mlK7Jc0Mrdu5x7Kkq0nGa2A/lEebDMVPYu2vaCD+IsKZ23H7aGF
G+8P256vW0+EOoz2tI0PFUqRGG2WJl0ssdLt7LZfcSu3g/+ExG/dV+mlprZRxXkKchZELDyYysIs
P/hYuSY3YhyaPRQ92QRV+DKNubGmILkfvLMIBJHxCvCPoGljemV6HSUzWdLoou0xu0jdPI7FnhhZ
OJJjaFyyHEiojSDlS8pxb/P8zhlOQ+Abiq2xJBo34bLPZyQuszhXA7a4zkTI657wYb+5nf83/vkE
m1qSeZRzx2ZUQL9gwrdy5H09eE/TYt9s3d9lumYl4cliv1DF1UM1+2czNC+FOWHFnHbtCIjLIxm7
6B8W8UBFVzUYM0zo/EHm0PVykFSONLa21+xF2TxEA1AGzNkiSNstzci/BmCAiEIghT5URnvbgiYQ
U38CJ9z587p35FtRYwUN2d8USbNiJoHybd7IS54ju5bUqxHmBHwriYMuqi2vAUo1laE2QFto39y+
3o5kHnBbse7T3iqR3bFnBw3DXkwJ2JqA0HNcHEnARrwLn7qKLkJ3w7rKpvPISojE98+qJSeuOck8
27tBc7bH/pDa0JmZWfauPtcx0syOMHd5V4149M4iRp+Us78aXAJyykNrQPXl0jEUqh+POX5rrchT
z/D1FVyCZB6UrAvarr2ErymCRT19d2W2LadgBUrOHtt9NhfbBO3UpByiriRsARvMhLXqa29rmv22
BL9euHzwGbuusNmZDuKXYlxnEPizcUczeWhI3W2Z8XvEfDd05PgwzxXBVCZdWYVhoUjefdCJDQYg
MKbyo5JQ3G+GLuik0EYIFMlRvOYj3qrUY/qXrcPFOInir2pacAvvI9kM4Zro+QC/XguldgIzvlTd
JYNNkqMGGlGXqYK7EBdw1SnmJPYiWUOEXX22Naos5FuKptYmnTVXODZK2I4zYzA28wqDraA5ysiv
nmMc1L3evvk2XB2TC7sNYN5UWAeRryKSpGYgMuW7r885i24Zf0z6q5lv/TIiysAYehh94Pnx2/zM
jW5dUORydeHSK9g3FltpY+v0TiZrKFVL5jMM3E0XdfazpeK9IR4tj6S+WrXQtCkQY1uQstNZ5D5n
S9ggEQ1FN+NDCOjAhAPrqzTK/pA3OPoChQzI7YBYe7D2x+Lm1zJeOzb1evyWzd6Xrdv3FCTMWphq
7c8Yflur4ufr6MO2NKVXLu5VTcaPLxMUpRL+yWDwagEfWQlijsaxHr0KyFkmGdYUgOYqfgtF4lIG
+giyczOBRJOVF1G1Dw0kyKhSiHa73N+27dkIucIsZ5QrP0PlaRCo2s/LViXlSxY78FJmJcttTvyI
nQprr8CdBFXJqSYQfcsEHaZ2cs2+mLJzdEW897h8SEOlmITwG0YJcYtIq0Zv8BltJ+vGD5tzgbnQ
8h2SO7EyG77zVQ0+qNaRIMcwfRY+mRVG0n0D7Vv3qbdNhLWRFmZlBkwrSYOQK2QD3o/XL3AQpc48
SQsF2QNoW4Z7K4bHRf2LtZlMehkghlUfrZ/fJ6XxnDguoJ2Inr84x0N71m61T4eSKtpDSNDM01ni
34rT/sAbK7Y6o+ZxxgfZ+ledhxA6rLAHRaevQRw/+iLbJBle/dmzadVbk3UJ4gA8/4AmEQIOBnIG
IQmLGxf0KMEDyoMfEin/EOFptgSOjaqVd1kCDqsFZW8SuDFYjK0tN0YVuPwhzzUrUx9AQTRyh5iI
el0tj3XHWjUur9bo/tneI4kcwBkNl+if6GE24Y5r760nxtbyoPvzyvW1tTJ4TOPnmBGZwCa52OUO
ZDQ75ksSVc+2LrGhuOPOSXm47GY4GX5v74L8pFqdnbIu3EmfMXLm02NFqTnsxyw6VyXoFaVCZONr
yb25GiM4n9oEip+nBILNaboVUwzoQ9mA38N+09b4FCWT6pU9Od2u5imqlsQjt/6KOj/ZRPG8aNCz
feIu9Broj6M1z+tpxqPpLSoncrlEp4ZtmxvjRpbjz1Bl361FJIcnGlp0pvgWY3pTv9Skfh/SWRLI
ldq/IVjKymNZ3YXsbO0mO5oVIjGf+WElqzuRVCzVO2i4KgHQlfgttDCcFJKFwMp+pYT+idoCB0sy
I28Qn/mARHso1zpn9lZH7ndTlsOmBglpurxNHXytAVKJmMlczIinaLLUgnuToB0N2L97+h138vPs
dxZG9Yz+iSA0c2bNPYnw3UUIUMzRd52haE1skuo04u0gy25lr729rcJzXrBI84BnVRPgxdr39iEr
lnWf09DZjnM1Icyx69sJskVLH7A+Y7R5X7bmL8qNOX2uZoRDUwR+cVSzTT08X+TATKfpB9y1glqI
SKFMfbopjNYhfO4tmLkx601RILLsRbQZY0I9DJ57p/W+tNWfdE0SQT67RClinLCqvyEM/ybBPGCk
LlAl4rkqoS1FOZBHClayf2lotda+iRw/MD9Cpj3jiKRHW9bamRY1tYVxWdnBsbLBnQvDfw/g5vUQ
aRrnmkiaCdsNfzlrMi4sBhXNk4vXRPTTj7ArA7QJ8YJQsywfVAQXWBqaMxuRlJokeBkanox8/NAe
NmM9kwsrHP+uKJ8TxlOe7gWSbz4Ox2f8Z+wKquJ/0vdWdhEB4jeJFjZqQtaEkYfnCJuaDVFOLiy2
uchY+aTDrQ+qjQvMKswMGja0011kUdkULd7bvkRT0VRUC09BUpx8B9B1Qwy3ThQomx71bFj4aJGG
7Zg7LDQnDXhits+jhG5hlfG967wrGxxAGIIcDRddtyQ2AkKCBkUtHN6NCgKG749PrV2ebccy19VM
mCnbrcaHYmOxApY0/WlavbGmvc9kARQ4NA4WSO2gc04F7zgnJzOnJg2vPV8emJ9QWQ0bB4fbVOvZ
X48hFbxnsD/L1Z1lODORKo/V/+9E5eiNVdvHpGNu1NSEpXUtIg/XeKiQ1aWUXcxP8Sx0Gfaukd7G
l26HHvSpYsaQIp7BwtYR9OLiPRwqvO9LJZS07mvQIO4M+oOISnynyN/riKmXqNunVGD2aSyKlaye
YTKB60F0JZzi3YkjtmhjhKkuUbRRNdQvQoemuT3YqrHXucHJXuGqc6eQRGxGL0aO9GaQH7pBpDia
Oat616nQgNz1M4EglgwYyxsQ55AgRz0uRBNa9/I+EkK/9lCBNV791KD3gbPEZskJilse1mzBbAZ0
8UPtm78sB66yrglYDLZE+yLeD4YMPSguOs/jdPcFysHQj/aKTU7RkEOWZEQ7qLo78lxiVowxpDUL
UWe0oGDABZx0jrq5D+QaBcBLarZn0bpgi4gE4aw+Ooh/adZuOY8p27FkFSuyPsrGrDemScxwq37c
ntSCyaro+cDxsn2rVjXz4spw9zxxbMpGvurhCIa8Z++f6oi1A4YmqzA2ReLz9x2Bhg/dWzURZxTU
38hqmaw2cBwTSLlxkbz2FlNaw8Nj6NI/+VGIpJfZUM/jw4zmyUnzdN1jfqUAL1bDgLEo0F3ENkJc
wYgWvjJXbh2kBBQzV8zJpkWxiJJaM6ivrJJ4SxEAkJj7DR7DKczMddv9uHlIEej0N5dTqmrg2HTs
edzaueaI/Hs7B1Q+9d5magtYCPIxGv0lYHyGNtCzrU6RbMSNedM2lZEjhgQhNMq8DkUtdfe8sfL2
hnEucTTUBy96tMvG4SBDvpTE/snr2P6GrMa6OalXfEkxZfcXbTLStlwX37blgtlKj8QwYDZkodUb
zd1ouT/hzP6hd3+NqTHZt45M/1PGZI7n7sv0kA0Q5NvmuzQQqMzBwtinU+nMG+LXmT2gG6Q7w5Nv
FAxQ4xTfRCcjLNdQLyKZAoZ7yJmmMrio+jE1qyUDBDBU3OEbGvrxuYQ94CRsunGREztk6Xn1NLdJ
iuczxEboIKN1VfziSjvaezYzS9UH3k43KUutHg9EUDmHkCv1bECNSzP9bufuw1SbxF1XP3HDlWkk
Fv+N9ksVpcs3bYY6ol7KXEznOn+IipBPw2RO042w1XwJUYqWtY8KzFVWREQmNglTsRCZc8U8EBTm
WETE+sIVEFPFcUBsppwZsCXNabCclybMAPE4eHtVbuZLrcj3hg287poS/+KIJ30qPny9hDBm7Bks
PBQQdxmnm9GTbZVv7F0mj3LO0HB4+tploBg+ptIOcQ2IZytk3lkl4yXuJbEyoe1s+iG5S+qWsZVU
91Yy4sWi7ooUe4e0boBndB1BMMynS/ODLAq1Kjyr5LkccVUN9Q/mRdSxM1YjM7Q3iR+3xzD1Hsu2
/Sz6hEkb6r1dg6yh7zy6stF78H0kxENRYIuiDQlSKXZhRwVnMm0rOdSdggzfVkfLbMMgfLWVyzUK
+G4M1KvbxT++3U5bsz7PCRahjkL5n8eCmQ4H0FTr8kQyDMg6msm6vTPm8n40fNytdiLXliaQLYQu
0tAh6jBjRjRgarIbJgxJgAZ3Onp2S2KPCJi3SPM+MSng7Qjeak4DXaeoIzEHhipntRd1e9Jw1olt
QHIR9L2dRazyoFclMu2VGO2v0e5Yk2I0CGbaTEPbm7Lpj+DaP604wGhds4JK8oD5MBcK1iHHpv1s
FylcTfaAE5Um8EDvOXTQd6tY/pONxBJYztnaMja5P936+MuosvfcqN5bzbAgDHCyFKq5yTjC3Nby
8UeN8yLcZ51D94b2Slygz3k0tBuRWH8zpSuPMTeCNupVTNppO8IwTFo7QEqT7VJV7LOmgXSIywDr
Z2HggTMDsZ3Iksby+K+JoW+Ed+VQw22Fzbn8/aGgTERmSGjHeViC8VqHSXmCMG8NWjoMoPk2pXHQ
i9IiXrTJcYhbx13q65mpcrkY3Lum+SBy/dtHw2TO8iT6dD10bo1ejWKE8cq664mwlAUV8jSI6xix
ICfFndnBt+NKAVyLV5cFX142Eks4EUoZKyRADCThYhBtq5aSlzkiSyZyB3xx30j7AyXlVzlXV8/s
tpr50iodHg27X9SRDWjA4i0fQRjE7LWaaEY2kC594IhB2hbkdbcwU1S76wA3oC5pBnCTmcZJ4g3b
IILlMSmD2PCOBawPaqmzziS5DSAqK03rF/e00FbMurjRLbQ1gdTEOVi69HGi5NkmN3h7fY2vOZHO
XhjcIsNgjaTPRnvZSQTXpo1PSsrtXOKMQ/R1G7P8Ky6YN801SxIkk2+yaLCcOTtj1IR9yoCVBzNH
lYf7//+5VkUbYp6fisx8tiPrmQ3GNwb1U+dSWVs2bWGW/98l7eM4521mF9kv+e4WjEpT/0Wdd99U
V82gAEANX7Jp7m+VMf/mNqoYE4timLyMA72PU7cvhY2jO6csa2Z2QcmjVTmkA6YfBcmOsirWwQwT
IGdC0GUumpLA3bUQZTP+6/+85SfbBnQok9tkYhtCOMbMsGghrSTJuhQG/a017KRBzIBtY8HTAZoD
0+S04t9iXvXVxM53hppVqfgWZwHk2qs74ON0vNRbBy6yu0LhniyRGXJxsfxl2clRUHcyWldx8+Fh
L8tj/MOVjSwz9vrvoTRemkDHu+Kt+4+5M2uOVEnT9F8pO9fDaRxwHNq66kKxR2hPKSXlDaaUlOw7
Dg6/fh5O1dTSY9M2y82Y1UWlaTmhCHC+712jzNC9do0X4N1PFlbMnpCWFtogqYGg4mQiUzHMv2jx
cFbVjJOy+4Chf2dnPeYIIJE45R7j30ZrrJ0EaFy8cYx3BLwSC6Q8CuLtmubea+yEX+OQPKSefR5y
jbmbAaaWpBU4uvdwIiMayk0Y70qfR0uyG3xaLxVmhCYKj23I4tJMQbmTkge3Wi+pQT7h271zoqnf
liOfWRgMz+6IgGxRH7YlHdgtEsc5q+T8Y4jxkkrsept44D/J06cgCqq8dXOWy1mL8tJOw2sZPpex
d86ralOgU5v9jKedKYABMYXXcKBFVc+7pWUTL0zzS3fqVcTHLnLveUWXPMagaHyEbSQUg1+n+3o2
jB4aiGbKxZdLG2k0wO8tYX1Ow3lFIYlDs0Z1dBXiqHwiNX1hGNRubLYqYkh2R4btJI7go8y2JdfU
U/5rN3mkqbpeveWJZKD3HXhMHl3wepy5/ThvXF4S+HAc76iif5I2ICZc53NMmg9VKDM8x6rkk8Xr
EACOdKae4Ke7cFOOKVf8MFvblp19aUSEfGH6dCzOui5mGTLLfPQbIh87xdWmGzZ/z4fi1MlFFswe
Jg3aq9guGv76dQIT+yaxvtshc2CVNKwywj0OclpTOlB1RNTTQM1kG5BlnMui/rV0iDnKUrDMy/7J
z5ETIRg41sa9CTnUcUzyzrQR75zvFlj9yt1CfQsRohMJnU0AcF4Q41OCiLZtGhwaMjBNg3OqkHtD
moOb2PeVh1C8iSzykgxllXogJ6UhS7ax4V4GOe9MR1sss6BIq51Kmghh4Y+if14kY3+euzjmHEIP
XCyruEG51yQcalUSqt+TolF1NYIF7unGq8/CUPI8xGiPrF6dWK23ccnlWHhgIVNGXlESgxhNA2wR
UByeiDXyLQ4QMFbz9D1wlDo3LPsqA58GIs8WlK4+VvpeV9lNP1qPA+fYITftu9tCtwnF75W+ri8G
Or/PXD4vu2ZiFfO3WNX1KTTq0up6FVjfVbWtzikE5kbW4jInnFVNEndH5sOj1dEJHVeAvHZksSrQ
AlXEpNPK2VP7pef4cgvzFtpoW33VJldhHQQA+NjQEP7uZMbtkTqkHdea7I6JKxPKy74j7yDbmgrD
WRdSYVFPn0vDqDdE7b22MDXl0Jp1QNdjTd1MlaPHS/XQnz0tH4J5rL9ViNEg8TUU1i27Dsn6NnHI
UYLLYzhw4s87u6JUbGnewLYYs9wAzIYRfV6wedoFfkYe+FQXdlcobvhEm2/AUAH7bPAmI3ErZ34q
kYJFuVObGpHCBvvMEUgSR+t+TCjNMHarkZUAFi2NQcclabXMWdBNkhwd6RPQJ+y3PnEtlAX6vETd
V7VqF7KTytg0q4KoX5WuQZ0TU5J7FdUO08wckUrQjLuIu9LNT7nPvwOHLHEyOboden7OL7pE29x7
ESg1tcVtZqdyhq/Vv8BzFjRcxD5y1FaIosPyeqBbN5jEvmzq41C6n0u9UAtYcsKH1i7O1aNd0uLi
mTWqMbE/poGgpHpybyaB3FdUX1HcTBtjyEd2MR06BD1KkUL8zIhhEzbiVtQFXbfNoZEB0ti8h/Ss
0ktBDAgxyjhqGqWepKzbQ+6ZLTkl8bFnQkYwEv7KudN2S/zmZl11jMd8fcmsyaxaD03sQo1OXnao
B5d+cAoekHZZzrZPSnpqXas8uj5it3YwxaYhgC0ANqbZl1F5Dj4wVlWjIDUnKD64qogIW0bO/mrZ
zLFH+LzEBBez7YlpQnHfl9z0PYdL16Pg586mCmjE72FYmC1pUNqyrJBhjcYtKonuyEFTroKOGcat
ZgoBkrzH9t3so3z4YWt2o3RMvi/J2B1Tarkk2EmvAGnTqLkp8dElLTLZeEFWMM/ztJlaGnNy66kw
oDdB37pHnj3wgaLaxVSHd2W23KSewDUfL2fyXna4KehFrcKPLPhuWhKofRvtRhPn93E6PpVzQIpV
7UC/oOatFOfSUq3yzKJ8b0R3M6YwMqLksmmdjDiU6iEp0LQ74WqlT9znwc8Oxp2/68r/KAX7UpSj
yPQMnD1ZTJqyminjwoQDKRdi6yRkboJkAPXTLzsiKb10aWBRSDrC0KxWO51uM4i6Qxy+cWQOG8Hq
hZUGcEpX+SYMujdpeH67kqO+F/5rMtji0ir0eE6PYj513nlW7Y1HgKf0yBDIkwYtFZK5wkre2pjJ
Kx/3btDX2zrcThL5pM8aW3cM2pTjBjzJwon6m4T0rZhwRauDL0gCwtvXZwuOmL0HjU8T6iUt9Hxc
2MI2fPdJVogwS84Tsj3kL2SIxUgQy1ShBDcD+uX5ufUjfci4V68C3Z5yGYEFhmy/uCXvK+U/i8If
dnLJ4RwTb5fE5MZoi/JVhXB9iJdsF5LPYZKI+Effg92L9WNeoELFgmHqmVRM9WlcINg+rPedxLQx
x9GTSSRNSwUPGk8nX43TS/BK6zzFETX0GQYZag2TLuJpPQN+5IbqTYfJmrR6VrlOAzuGj07JWhoN
Be9+gtJn9Of20JrrKFQTT3SbCHwvoIitDHa6XVm8rogO8wJwNld4KoK8bI+RvRvr+WYO8fTVlXfy
HT2dCDq5G+3vw1LRgj5WCPFrHiCYsYAAVL0nKkg23FEdRZ095VREHnwYAmzbov0FwZjt3Ng6yskh
AzgEW2Uf8o7sDjizAYvTVD6onuSFBhMA/nr0lPNd4rX+GRXleFrm7itD9UGWaWFt54ndLhHPILAd
CsuBE4FZeBwkXYb2NppTGi/8ZNdMA/p1eohdS0V8T3G/1MO4T1F2K4KbhpD3E/EYlRZTtXMT8VIm
TbWDdbSUH1Lk1z8aKtZ6EmZoxaAZW6FCXYrhK2XqOQs1Pli0dGy7InzNo+hn3HfZtTvQFRGrJDql
VkMCCkK5wqMQDT8dKr6aEz5xwD59Ee+XogYaGlnQ++ID7QLxpI5DfINn2qMfhJ/55J8ybkfOpf5u
oqtG2wVxnhY6eigOtdXhpfT4bziBvCQBqSZyTl0YRkXokWUT/7Z01i4p86dgdgirn4mkrpOPbkTW
V+UjsWPc7YUtQ0LEzcnvLok3xfdmwZ29MM0ixCt4TtETFOfwzTFOmLKu7rzJLrcmAbiM8AOcOzPg
H+QJ5oBkYeWbCU1AvTaRkXBQI6HeQ+MdVTCWW4mCq/DIf3CciNChCpAabMJXpLT6TYepFEIUR1T+
5guGCE8709ZXvdm7Zf3afaRLeIhdPCw9Lt1xbHbl/LiEaboLEJZvHd7NICdTIU7pi4urdLs0yJd4
IL9z379THJYzVZuv2fPob7LwBy3wy6GwmuvEYki1SITIIYByZ7mtOrUdPrpCunvp909eVl0v+DsX
DbWOnQl+kGYx76fAJroL+pxUbss8zstN0LMv1u1C+F2BmMmgtxYEMNaxcL+FbPVeQqmDzOR1rlkw
U2+6GSwScd1Vkj1LZNSslQMdz8yKGkkbEKZyNmtuiOV8liuyjVGPmJ3iZ4YbHLEDcXQ8+FflMUrR
BG1mOIDCVBnyq953/SObRhLi7gr7djlzyh8zBaUKPgoiJquH3nFv2sVl/JxQYqw7TIECE4scq3zd
Oss2IUvVE+Ye79WbJ1XNGZjgLZcNyXcdmsGJbPeQN6bux1MZiZl7+r7QSN4XCwPNEHnkpkbI1AfC
TFeZmJ11EWGBZt/m/oCANDmjcSXOOaoB1EWAa2DqiHtHwR3GlPV4SN51xPtWirzCKd+RGZoJohdJ
EswlxwOKOcpo0rrfZx3Hx7T0IBNByXERwX/is9u7HfqptgXxHBIGUbJpEX6yRjdmoj8QlZgSXXyY
m+E5b0lowu45bsuO/zf1znMHb5L0fbUbVXVrERi37bJdi0Rti6w6RWzB4ygNy/7aTvb0D8fXI+nS
nFwdikZNSloHtGOlhybm9An9cjpmyXDnjYpjqvJRTvrBUxSXiNgHoBHdEtsyd+Y6d9Ry9G3IXZzI
1tVvf/q3v/zHv32Yf4+/6vu6gGis+r/8B//+wEzYpTGyw3/9519u0o+u7utfwx8/9vdv+0/f9VSX
/O+//Jb/5S9aX87ffy//+b+9vO378P4v/9jxKBnmB/1FftVXr4vhj9fAH7J+5//uF//09cdveZqb
rz//9rGuF+tvi9O6+u1vXzp9/vk3Rzh/vFN/faPW3/+3L96+l/wcFqx6/KrS9//pZ77e++HPvwn/
d581G3zKDaRth0r99qfp64+vuL+7gWv7YRg6NtIG97c/8cQbkj//5vm/B4o8QdsXni1cX/EK+lr/
8SX5O6IHP7A9mkjd0JPub//jT/+Xz/Afn+mfKo3KLa2GnhcjVfjbn5q/ftjrH6dsx3WQAngBL06G
Kgh5Fc3H+2Naxev3/7cQxQie33WqUQJRAokVmS2ifTbH3R4mCOh0HqFDi7X9j5qXuSfqpsuG7q5D
LQIGDpFRAlqlOeqCtOq/caNSthJiVR7Q9CXZtTeIfdD1AtwKPKlT+qCS6r2jDBWUsTiFXIeMXSGy
8NSCnhz1LtWWdSy6hO6VEkSkr2oLGHdbxUSU9BaxFTqR86VKKUof6vsygt5UWoCNuPA8VWJQLmW2
d5kWHipUx1PCU+qN1zeUUUrVnqoqOeYV8ERQBSyIFQOITU6jT+Qfj0C5TcXII2vOWZHhCqso9c5I
SUBANPaMNtirBuuOx8ROTj4bg1+sQVPVeyhZ9pUtKP8zFPp4xQ6G7pgm8mtq+nJnJOf5qoKfbQ+J
70jEhkvgYT8ZWoMn94gxNN21MNfgkbSguD7wa5eDTlcJ6qohOyVOHyCnxmctqLrgXgenV/iKqva1
H6NbwFEACRpsNrrHGtno9iYMu0dr5XYMa8haS981tXuFXxjJzortLSI7hopAgQhIfRhYOqcc3LhA
jnKVw9/tncYnXNnXCzEByJ8MmZkr3Xa1eD4M6WpIKVGb7+oYo/HkS37e9YnhW3p6brHl+Ua+tsCG
oWAwawkhEGP3NtgpUpKmfeJJDxqeg0FBMX45VvxiDdVXNYEnVtFAQQkFRU6FH3CqkUzJvH/q6nA/
ZcHC9sqfCarIW9EmPEcbsQ3MGjFWU1vSS0LYAeB6i+cQuKuLmSeawOIslDyrqKXrsXy1BHYNAwRG
M4w1gR7fhbRwV1AahxOHlzx3iF0Z5tZ0MJ9I6ZQH/CSYkGqW0VPSYXQLmN5wVtD9XRHeXkieO1P/
RrxOKFY00TBCZqlv7wTyIiV4/+ahxwOrHW6U6HUAnzwTFKkuS7EmRWR0wLQe4gh0zFXZb0xKHULI
4xnCnuQUGiLEGK4zxk0x9JSOJMxOYYP01sHaOCbqUJH9+VjpedqXusbyA72W9UiSyNraW3wy9Xww
mf9YOnHKfUA0LoF7xGom9FQMAiVB6wI8FtX8Qwuy8pO5OXD5f7fK/E7bE8xw6cXECPpQkTjYViKV
uknn+xCTXmUQnZLyV56jlVDKTIkq19oJ6f4ANuDSCsrnlC03WPhsh1pqdgqcO2h5jo5YeaGMOjRc
WAen4iQRAynX6PU2gIrBDpPYWzDG7K+LsfdJPyKfRc26NKVLWyAswYD+kGAyth7HONvMrxt68ZrV
X/3RzWgundBmcbTZxYGtC4JVbaSGW6Fo2fSQ7E1x+BDwa2lLGblRmHeRQLdnk2uMHtliAEitc5ou
rNWrUg7lsLMztUM6Jqq9KLiNR9QMfStI7nO4Hr1ulaJDYh5jRCQRdhPZgn8W8aHCfT5xyJNG3h2L
0kFCLrkH9axhR1q6EzLuWjlW/NkdbaNgZ8w0eGxnP3hoLNLiCAPkdBP2xU78VzxWQFUV4C3GpBSL
5UFHNC3kIbZFzeXdQ3bXyynuA8X9zBuTq5JpZC7obfFD/JhgmfZAdqNRzsnxVtleBp5TlKvk3iAK
mHHa5WvCkazJsgzKT2OXwEBkzh5a3FJBCT9B2BobQwBtGLvTAF0xg15xdfcq8Il44pjpIutBxenL
UN9IvHukbvQfw2K91mn2fVRYRBHmXCDI7Me4EgGSD8wjpf2RhctTHYf0/3F5NmlGqyw6W6oor0cU
9BPt6nkwfluo19ylIqF0nhJmuoOJWAt+6tHHwuMP+8knRC+OXvxuHvYFmFsD4rKLiO8ZUDb38gf5
pgo4iQw/ZIdWlv50x/4zDiCD3MgmLtdCVd6htSB9OWZJgCFdwEi1QlUcq5k7GUkbwEdib9Mlve+E
TfjBCpiDYdBwqIKJeFEqWOn/zPtvA3EXDVKafZzlnyHnNAsW0EzXIc1N4Tdtbzr41UeFIeAKicS1
ZUWcYoSBFZhGyhVCZzAjbMGriGVr3nQRj0fjA+Tl7ElDwTNv0kCKKb6Fq86OGmRmB8+dPFTD+FX4
Hc78CGF6CkVN7J49OPtpsJrbEjIdBpbUGZcuzcTHyVDqDPfDnF6kNmS4heKeSfegXDC0RcSgI11e
EhcTE95IkmJmPP4UPADbPgrhRpz6KS9dpCNU1i64Mq2myg95aRH/DrjKQw0PlSMJJbeF3EAF3SC+
/GmnuK+SbSZ0fi6w/XJnFndBCiFVJ2V73UbfGRIOgyIPsZ7w6Gc2OXuINA/LasbLFuuBu3SNLL7V
on/Ay5BurGnVWw/XjShJcx+XH4gwGziRjMZ2/0LSJnlWSQdsXV/afPSP0uD7LzC+g9C739BdjFvj
W48BgC4dhsEtHDzBlFs0KWucluPV70VmiOOLIFkXn8zeqGwMCuqYIDKyVasmvp2L6egLt6OGcP6W
FNlryTbjJQDfBAqRSIJBVfkuJUrBQlVQoW6VTUpMo5Oem84HxMxrUuW72eF6hAgUrH5bO78MMzv0
PIW7XsT+IV2NKzPizwgmVHtgXe0831QNKpAVKCia8UJpOAUeDp2xDl1L9qwu/aKHyyoLCkw0X2uS
Twuld17m5Yes4KxvA7xVyl1Yovsa2SB7Pjc70H3pT2+Dm4DT+sTWTwXgRxkTwuRTyWo4jq+mRiHC
9ksS4JRc85/qDc+lXdYE2dHXGpM8N3Of4qEZY8axOiWYTQTElgwPf+RDqv5JILEiX5MxE0lwIwG0
ac4mOVz2YjehTC9ss2pnGmK4QDe029Dp0hQZMlvC6hGF7Y2/FJvAK+liymtYD+Ty8UpQZ6TsvkU1
7MISb1HxkJWfF62PrtWsCvLBPc9YdjYLVIIlvOI0k/Oxtww6O7Owt8pltT9cjxF5Fanq501E4t2k
B3CkQnL6BeEPmePbMw6Bv8I1IIdexwJM1cGCdo+43djbmx4iLKM6pEO6yXGoXGyB+HydQdCV4edf
jRskCJpZNCOn3eYIe7bB2v69rkNXjYvWZ41tCR1y41TkPbgVPtPQwVveeI7ceLF35XTHwQtQcExe
w/SOFJ9+6GpQj3MUPkoVE6KzGEpuEJZb2rG2OVqTK8/GoykotJghxMVicRnJtRInA58JjqrPrWM2
Yz/pJ9hvmeIDkw1pbk6wHPlJjbCp4iX45pnmreXUZZQwUg0FX4QPsUsYzdMGSHVoDT0jYrvkTL9Z
ijfEjquPesgC1CARloXUEhzxONCGHNMp+b5UBKcEkvqD9YulBrCZeouFlKs5nq/BksS2UwgZOmZx
e6EbC/kXGQBEOGVTFV9rJ4YSR1a7zRCMOTqtjiXf6aIGuCL9jkhUfksXC8oMJ0RX/gRGkhDMC8FI
vwzLd00OGVNlj9h+md12K0YHa6jQ144/htsK1K6IKb+YwBgGG4W0qL+lIS41QNg94ziZwIrjvKii
cLuyAROo9o6MO5kxB8oleXWIpyTkPf/OsX1b2vPN0CyPqRraG0mQBuwJMVno6wXox76b72LM24U1
pY/9tsWELzQGBsG1QGxdrYbkuOALI60gW2MQKFUJc0zktQ5OQYyZw+lC+7ZbCbzw1l28/oTKeNi2
IyxLCckVBd1L6y9kSzRrudVTb1lIZlJAYN1hY8hqqnw64yOgaeX9IR8Y8cIVopxHYuumivTvCcnS
Ek/vOAqu6dbFEr7MMXsQUR5u/KA1D0DLAtKiGLpu+WDDcCEoyjEdNn20P0v25Gn7u16RMliXxzjD
GIVQJClQ0gnJmFhpsK1QZ4SwB9V5DWRe2MsOS9z/0CEK0glfNMcrFbxaHsuEm1rUF8ugT+0jqm6E
ITJfvhQm3U2Ioy6zVWLtg/bpy6TEwRNz7qH9w29bH3XjMcrEQFF1Tf/j3IUJFiQ6kzjkyo3ywsNc
RJfIZUh0gsel9+kuTrMdgl1IorS8KRjBiYJLQMgV95PL9ts2/O6kY1Aw4bPWy01IooMzcryVyASI
wYjjbVwV481E9tzRHtrboPcxVbU8E+YKhtaQU7qplxWZa1drlms+oyRLSFtEET1Hq84zODp8wteF
pMOGnx05Ro55jzycU8c5OxaxcWHc0qaDWNTq9LzrR4T+oUGgupo0LHiFa9RWjPcZ7PZksurYJQvX
rMH14YY471cHU25NJyvHlO4mNGZm8oHESR1VzhNJ0l2LBXVEpHkkEut+zCVAqW6d42olDvKxekzG
SpyFRd5hbX3OVRWeSyQpejaCkAmjt8kCRdKZIKQ/eXyLWgiBIbCoblhWkM+uph21UGd02t0Z0pic
RcqTo7YWO8u2r7MiRHlKmxFXbnoETgMJswnWNgTOb2qDOz910B3HVIUlbU8PNZb7BhSXuEQFM3A1
2857MuX5iXiYksfl+vyrboRN45ZRsJnRvM1Cknw51DEKOwO9iMJcpKraQxIUABimoJfFI4EjwhVa
zsmV2yMFHhVLrhMuGFAs+ykHuAQEHU6xk+v7fCRbVtoJqYch26g6zBJ1gpxRlBat8C5NOO9qFJgn
pmuUoNQQOOsJ3I9f0SLEwaJEFFspJnfu9cIhaErlEQIo9lihHyVeiuM0j8/WtOSnaoJimiVRAoaw
30CdrcR2tliD8kNKkA6uEXTeIMJHC9L6CuSKxa7EgzX28+eiGxqjO/hyl8HOW9W1pYneo5LYCouO
Q7QZ7y0JL5ykjyxCV91UqwsPt1C10cm3sVD4GGXHAsNDznmikzrdFS51kaWFox6RBc7fD516VDy6
yYMYSbOQ7qPtUiZDPP4yOeFBNhw/rcsqGOka+ptspmkpD3Paka8XEiosGqX3Swxt3+WQBPiS/YuI
pl2ZM/wBLWW9pk84i5+zgSeM7VC5ZuYwvFBqtwYTZ6xPAT54C5hs17uGBNaoe5SruR2RJ6vXqtX3
KsnAWcIIdJ3GiZ+xuktmjM4mjjqOV8E16D0k1dYOxubiFtMvUw0Y10wuL1bCjgVJhQdzMtE+L15L
L7hq67y6bbv2DA94lBgE0OTvmjn4KpArYPajFSuaC1TRmg9V2uQrWd1dgJz6zGvetjPzieVMCCcH
sixC89BFX9EwfgQlO3WHO1SLkJBTQ8dExUntvaK7ep5Q5WNxmO6jiSgcum5Ic+FwKfMIb4lNq20r
jmFU4JIWZF6wBWeDBccFjbPFW/csw/E4VcVnxwbIoz1b5xHCx93hPE1jj2pY3zoWeMyC2ZrnDYYM
SU8TUWnbqNTpwQpzHCXaPtU2ETpKOPt+sF57Omh26sQFRO1Js5lk0l00Kzi44XuVOHjTS7wpI7Jw
kSuuBJ+k3DmSxMg38oDJ7720intj0xrsJgUS0TjFAMxEdh245SGJmNDKJt15DsEftN9he4AGvAqn
kNncM/QOoOSbrYWcY9nIHfj5xONjUjAUNHWhO2Sl3BqKh9mh72M/bPdWqykSkvM2J4WLDP/Zu3vJ
g+hliXUG+TDCINmDgf5cb3DOLGuOxmOJxzTkg77uBv+O8pL0TOvubZ6LR9ZVye/86aB5vCqt6JSZ
+ISz/ZwL80K2vmyIhoDtZJB/Z46CT4upMim8+kJgxg0Dzj3MH0Ot7lHr2hcrtb83vnvUFVOgTygH
QW7RflixzrT6oYTN2QRbm1erViN4bVq8Oq03cx500dHEXILJSBmnntRdYtk+2ggQWMxwJE8hFgxN
dq6M+W6b7EbVwS0sELbL5runlvvW4gESZfhtrd6gm2DwsXkSXaUtfH+pcCbYjnlc0LnjuHqIvelu
VuWRZJsEg4xcTguQ0Yl34w+Ddi+K6zKzMqoh49ecqrwgPyt0qBxx62/r8MgTDkriHvFHHawfmVD8
7cCp1eqO8pj83enR79zXYM5undL9FThQZi4aY/yPvUxvvTb+5qy5/4ROEJwlyF4lvSZFSxmPaF3r
gpqpMSXA9oInc6eVWe59jStaRhWCOwTrFQfWtSy9Xyz9cl8QWATcT1hQ6HdnSMl328NTimwQFxgk
K/IQhjdv/imUf/F9h/FUfhJ8/05zEE9AXz+G3EKHJKa9O7Az5CEumSlQ3RvPMdFJwfSg26YwkggK
4tmGG9srwWgqhS12ITU+QYFV1u7TVA3PCQ7lbZLrXWAaG8rTQbvcYamrawxvzVT/6ox6DSySfDjd
b8K4OnVz+lTn6ceE0mmTj83X4qyFJfFsHfOxLVnay4PA2fBUWJLJWxL50QYPMicqKMciuCUyknRX
rm9UgdyUieMg6MMr1A3Zu++zo5FoOVtI42eVfhtbdJzzGZoRWc8IX+XCWg5eQUu5ivXZICrdegHA
2+Jmxyx8BlWNt2otsyuiFrl9x3opcZsQaXCIrOZt1uWFr1ibIZqmbaY0CFhqkj24EBries0Nmof5
0LTZY2PBsk3L4uxcvNLIKjU/xG83CLwa04HBCUscmjp7EiNvmKevrdYlQ4mGog2Nw65kK2tofsEb
f18F9ltd6J96ABFzG9SN/boM2zjmx6F/YgNCwG88e/MHzEVrIbY+L9zEEkgyDBsinuJll9biYey7
zwLyF/khHqLQ590w7vSZF2eVEICN4T455AX90ypbdp1V3vtOWd8GxP/k8EvbPvWHTdbnL43wn3s+
VjIPCV6f0AHAKNBWQL73ErK1Ez5CPihBf33lHugHxO04bIXGl5sUu9FgMdRqeCJZxFhHa0Ii3g4K
vAaYkx1vIKQ9HB8A2s/x2roQlCiIM5+aRE83W9V6bAXTRM4AlC/HeSn0WxLHH5K4l9Yfv0VK4lmq
xUtpgJPUQn9HaWDuZQ9wkZC4dxAO93ViucSErB4b0LEpQP0zMhqmyvA3c0/gwJ2vGAeeIhtcxPLR
5Da1/IE/FXC3709VUOBUXA01DV4cpyBqJ87YPHR5HlvdUXnlgvlyf3YwV1zH3SolJh6YjOidFk53
NbMfbOGuuDZqhBsSj0cZuPKQ+7wRIO9EI83uLuu8V1t75E1ZmE0IK+dvid+BsGF/6v7oz3NHQjIY
QmtnfxyuoIUWp7hf39oaTQUpHbve6VGOtUTrx4a/TMb1jfEWPpx0oB7sqtQA+LHs/JOFZC6bbarf
aPCNhcO503+GY51fg+cqANj2JWB6+b8gff9f6Nx/ZnP/cviqV8q0/8/M8P+PnK+y/yvO94Ykia/q
K+7qfyF91x/6K+nr2FC7wg5t4XsiQODwd843+N2Tjg8RDBMYwuD+g/N1f5ee7SsSZvgh23fkPzhf
8XvgKZvYC+wW7kom/x9xvspZOd1/4nwd/O607gkVYlSzleOvnPA/cb6Mh1ORinW3z7NvVl9fNya/
2BUt6fbLaNj0Fd1Dljr6kf+9Il2XAJsHRNEbi8IZCBnom+amxbZ55a9CXRkiZW1J20rxs+V29Ww3
JOP5qzokq49xkFiEkT0HOdb4dFzbI630JUjGnfZwFsZ19jxoiINpSGiCm6tbFCBMd4v3TQsiQ8MW
PAUOR2PzncBtm+eWNs/Sb6/qhIzMpMxeh7LBSzHaqPvye78ynKTlVxh6uEcjkMCJUpd8odexxCaT
+gC3MT7ioqKagWRjZTTkYoiNOQ3qN5qNTJoTGk9/o9NjE6zSCFcgwZIkMr9FkX73OjD+sXv1x+ob
dZlZSshmMj/VTkgq4TSSlh9lqLzR2nHwoWmfW/q7W0ofYabgJGWRXIq0fCEoM/putxFwYaXNHfIi
GlcQ2lIpqpojiZPfZkFwedM/Ac7/QGH93OJpGfLuLQ5jH1mvrbfexJvpe/S2tk8eFhyYwpDRbIFN
QOzywDBH6E3DEjeQwzr2PSEG+Kbt0D1FOqQwWUQJAi/D6WvRAKlrNC3OiGNzIONNh9GjgHK7Wtzv
rv9T+UhzlAeX2kr0YTWIIfZCMnQSgH9B3RDftTKcqZH9Xq+tHelis8FCOuKY3K/K9k05R49yUe/p
kG9t2d9gZKcpz8v3VRBG9P8hBU7JAo9mnyr1qPhIlhc/ZYmJ2/s0xzmOSJkSwdx8ujTE9AOTXwab
1/urZznFmTz2Ijy59V3W+TZasa/FIhoCjujF9AMhvWRaAsoA+uc7z11eQ786xx5NSHPxUmZQPlO0
4oF5fEq8X2QQhggH64pMXn+TDNB9Nuk5WoXvyi9vZhIkqrWOvMdNavvDZyPcu3DoqUPioe6F0efo
l+jGG0LA7XxA5FVhdcCuNBYNHhu3el16+IfEMGxRaEyYFqL8l66vjsRzHqmVuiFp6h1+4HZul2ff
YzjLRHsGhEOE4NGV6+mLrjAQ9rNzmgf30njdCVD7zi1GYGlffABQkABQvVkI7q8KLOSIGaGeemp6
ifBv2uI1cDBtlvj1PP+mDUdCXnpvAANQHmIIfOa8mLFYvjVJRrkK2BCMPURIpQwezB924tx3Oe8m
EaM4NJrgJws6kXHaeckg9SDYdzipLyQ5TnP0aURI9B+uhTylLKeqzVfAOKSS56UNroFESTvEo5vU
+oKtQ3QL4W/pPuTeISbjBccNrr3o7b+Tdya7jSvdmn0iXgQZZJCc1MDqZcu2LPcTwnLDvu/59LUi
6wK3cAsooMY1+ptzTp5MWaIi9v6+tRrL+Av1LxLXnK6ibEfU/SUhzUGlcu0kjDLjtKarptSjyXVn
s2g5XJuqnxQ2vU14PQayZuTDPeWASzrzx0AQYQ68VPN0sTvIQeRvjpw+uZq+8eJ1uYmCsdEcDIru
k3v1BTrEovjKweBzA7e+2ijM1n4FpGBsmpU1us+cvnF/8K7mpguYODePDmedld8+DJP7pspb4Zen
vL/zzXolLOPIEXDLbnsLGIWESbBx9b0GqfakYF744b2d3pfMsio57rPMppwTbm1Y5h5GiFmG4I1w
MnPY4Md3Y+CYahdmZbBpUn8dWvN+rB5h5qwJ07/EI/3MeLijDc8RhO68MR2GoIDdzX78NcA2kU9w
UMtqH0nyyyzT9T9Jun4D0GblshRzGgi3c7IjUwN/8gyrgR0dizXjwUxflPyw7ZlMDWtCrp/8++1C
rZPqndb+EWT/I3P9XeHsrJ62sL7v9qhB6duvixhNaIA9WVgPYjjYoLWCZD6OLOWSgRZLVuD44PlW
2NsOII1+TbBX4gdWa9fSGkxw4yM8B4LsDTtK/cu5RGbDnkQQMYLjonMgif3Qt4wSDOcuW2YUuwT/
8vzkD39Bcluz+SYYX4URJpHwiY/5OoFC1lv450rIndI9ZPbMFNGFrnuMnIL3gNg3CZgRamzQL7ZL
lP17tQJvOuQ1hV/+czAi6MXjPWjfrn0fanEbEjfEhEmQw4Zhh1C5iKECBxcAjVjaANuySiqSu7Rm
a8TryoJgN3XzSr/OM/TmiTyhZhF4lOC4oKMeJyMfPZSTC6PMRViOV77jGAim57YWDDPm6jsqOf67
aYl4JLyPCvOWONmuSWoYHj/LtBtVcKqdEb4VOsQwfRcZapmmOdU8iSwN2nB0ALnsqTNmOF/GF5l1
n/p/YxR+z9T8CBL3IVDyrSqNCz8VkABy3XT5CdsIo4j0MaW23bX5Y5PVt9rYCryk9NR92EfPC4Ge
1i/2oppf3AJxuCWPPhfyucoem0Ecc5UzbS0ep2l4IZv9nPIQzeRE3LEDCRp80Kh6bBbGmq71aC7R
Xeh6xFbL0xKC6kyT/NDDg4nNN4JsJ2u6Noq3GAYmL24/uzm7+gGjHCozoRmep+1gJVooiBnxxnWH
p16Zt4YgvCGnJxzbb8YQXGStNZ7GvfMdz+Fm6bmSM0AyTXFM2paboAfuk2GMjZ+92QBjIoLFhT1l
o1eJfb2MWxn6d/QqTzBLbS/ZWW3/NEiE8SUf6UZuhJ3tPE/siio+J5V/XJLhaWG8U/nhK/fyjepG
cq3IAE2xsWGV5M2InjReDVCZ+dHDrPkVHxQrn7IESlvlHlQ9f9n2+JR193HVfdFdfiPk8dG0hLHH
WDzm4p01dJd2t7VRnFwKgWhcy1NYzUe+qp9yd3qbveSsPzMQfdaUL38D3nZ5WN5Gwnys5bRfmuWW
8HUsLx2IQ8A/J8+1rlk9/Y3c1YJkuQPN++o20VvqZ8fc7j8z23wkBEZA926UxSlm0gA7RmLybu/8
srsxeXNH47xjt7pvKjqhNbSyob1PFvFeImX3vyxCAMtJs15TyD8KSjYCyVL7vXlR6CE+zdV8asRy
RNwByRtUkENKPMzZ8bvFqXd5W7ts6Ce7f3XTlOTTMP2lWfBZZ1dP0mw0V555O0VIZkhRgEa6oLc+
h2J5x+V6GC1guRxgiPdn+xFpLuPRvpFXe8Imk1jPXWTwZ+IzFwzwGlRCbZEvx8Xun2Jic0ntSezG
5MVDG6JNw2lA5hFecze91tXLSIPELIujZlDyGF9UD5mCYwdE6DhI38PI34dt9eADsiLHeIebCVGr
HFtzHVn9i9nET3GfPs6NIqhNgyDi1Yv8g2jN2yWVWGOae8P0MLalj6TpDkZ34WvsLo+nl6j27j2b
Hzcd0dYBQR+8ZK3xQv7gxZ74UBQdT5e/NjIuo8naNTPYCLl3fuK+8AC5ZCGnbZf8fwWE2AouyUJZ
3Z/fmKg99iAb7Wg5BBZHtiR/nEaeHaTs0zkEvgokrWj1lrX65rIiDnFtfY0xR0hHz1GWmmjkzMys
hesAhY6iDauchLV5GN1lirVj6p0bmz1O0bsMCNNT25/Hfs9E9Sea62JTzpoTpMgGJKmWt/I13NbA
+CYqt8mEOU5iAGndU6OpDPwmnQzfomj2ReicRcDfVZaK7E6wbBevepocPLyw6RmvmiR3Iro2SZXr
2rvgLcCu3geb3hB5ObJP2MZA02g6ItChws8yCjx5RCM2ZIvAGNOjItkxUDfqu2mgLMackAp51Lhs
eAEUO8Rd7HQEosceI6jAWsuKDr7grdTQhxqqAi+MA4g8BkI/4nlfnIcqrD96J3xqcyRLTtKhsG9e
ppndP1dQHx6X3LihH7A8yPZEkF5aVZzyio8IW677ovRw/C7K2zpRsi8TZil5g3+1ndfCCJq7buCW
JeP7aYHw69lZvrXN5rYwoVNz8SLgzhdyZ3C3iWKwBYs5fAWq3sYw3VtBIoNFJppdn2lQhLOvStWm
tATVy/a7dZydHOzdEiQF1jg+rNHQfzSLQuJsIUjy+TETz5r3ni4p0Dv68kca7ImfITvwsGBppl5L
foIv9axm0ykoEU0uDPy4r4lx8GnLrpaMwfPPAgN4X/FhXA1W/ZoEkmlt9AtXM1m7yiDG4DNw5Gs5
yh33EVQDqAljybaGb+V3aRcWd0kD43L0eEolC4v+cqLA23V/sQ0esYnq5QFQNCSohJryOLjMDism
jy4NW36+I2HhsWWer6Z9MxXEqHIMPCDTAvBzLAeyKuLrNtB029pWWx19pJ/ar5upsh7sOdtXjYMo
goXPIt1xo5aiwoiF5oKgXnxbS+sZ9jCKWv6s66asN6IexrvYfFJVnb6UbcL5WU0Dq6XW3uBPb7ZO
PqfbGYoUAzss0jOMklVezGSIEj2s9K9GxVtRSvUbtP1txkgNQxVGCEOXZP2YsRiFNOwgLBQ3DseB
m8xNeA+F85nWD2Z7GSUkHmNSQprfP6YQnqxgi9ln3MR8bIALZjgC2MzJMv0JNZLQgZrlmbCg0tmr
94SCDzXDOJqkZz8X0xp+C/tJ3+e+RD59SMOXZWCaIBlO5iNBULqqXB4tNjieztn5otsJFXb0BX2J
kx2KgQRH3TmkHoLmkFL4fVE8gHL/IZ3CnAcuXmqPDBN9+V2R61B4nlgs6YovdN9Hd0kp0vB1ys8+
y4lMVCfOlX9g2U2Nbhy8eMBu475ic/gdhiT6siHzeoFP1LLBlTL17UNCiBzyBd/27lQ6d2MaQ1D1
41+eqfMDP42Cq4+/rTERscQ/ImRyj03T/ud/I8/SH0yz4ARI2BrOQbbtgmK4zER/un6k5wNw5G4w
mAb4iTHf5nPxiAdb8iYBeSP1XCUIo+HVKZqtH1UWb5IQvAcj10uSPYLxYcdqozcHvXqtsty5uP49
e0aSiwQklEq/jdIrX8N2whPQPES8N4/DBMs/nIXzBAAIyUYeApTxNTbUJ1hV+U7yxERr2Xuzuoln
2dy1UZms5158h0tOiQpcdFda+Z5OWHOTR4l/Oy9RR+DURoIWyRMQbdaAIjnOTR4cDKtetj4598m3
cwzE9YsR99XZs34Xl+wfv7Tk8qNzT9OIGizgZqMj27ysT1H0NpJi32Vu9F345L8cx3yV9HN/aSmt
2mF5JYF3mJm4KhWFpMBgAzn4Hoo63QuctXHkk9u2c+Ks7afiy6GMDU7pu1pkn1GV/3LWuUFr+Qla
8LWy4yMf723ZYnezOnhbvnkebWI0ja5VZSeimqc5YmouSXhQvN24Fetj+whPE9R76xO6AT9bk1DN
XWqjEo0bOUb2AFbp7MuGX0Ag/AO7z42BKOWMwqYyvgOXgLKqnvyk/TUX0Gsk9Pl3kwKucroPU8i+
LmADc3ND04700xJzmOXI2W8GeLsONW8wEgXV3Qi08uLv1Wc9etusjP8Mv/z0JvnWUjBGIZINP36G
aahq3vni2LAKP4S2e6ib7JJNcNGDzzkASmUyTDJz5g7GHPKrWuFzsEwPRlDcwTy8CxP2BA5iTYPx
AphX6BrZLMiUz6d8yq+5Y+0s4PVxSZyBe67ayvjEMGoTFMFROOKtbknEJn+NJ+9tl8XAaB6Nov/p
7eQkEsjPBuI6+G1PPE32RpJ9krAXN0Hr8eZlJuI30d+YactDJc+xGzzr/5SknPsufMqys13GVyU5
vnHuOTUB8I2uxuZe8BlfpbG6R5B71zotp6Xd4twAESBrr79XmXVW14pq18otmvc8BoXIkl0UYFHd
ZwYxF9+AvWrau6bzT57zkI98aohCtqwww7/A49acJN/laO8QXcEXW5ZXZ2aDWsS8e0DHZGW3tygF
mBH7kzSZOzgE0dVanEMMbU/jZz7DaVyXnoUDjN9FWVC/JK6yaSLUlYIlhi9eMog1VCc9ENm8JkUO
dqMphmdDsP4UFlFuN0bcNbQWu4g53ciFal9c17vGpQ4sTE7FdnZZev+AQ+8Sxe7LTBWnbnoONfww
xlhBqciuksq+/pO6fvGYxs2lyZv3MWv2Ruj/mLP6yPnhr9LCOPauzY2dQaflPU+NcRx4qfpa75RK
tXVLRnvlcDUj/AO5vU/M4TwU28XiPedbEG512YKJVJvnd4wIvv2SP9JcRddxZHlvzX8uf8cw8toU
cNHjNjqUtBb0f/cWQPwae/cwT+G2no9Fo87Cy3nwQGaOOiiQseOgTSy4yXlfNO7H0+KRvyR3TDzv
4BCPHiO4FX66aVV/Knp5Dhx13xUNpEXN/QNwJkhBTfxeC23XNlzqgek59SQ6HrXx82fJ59nzAM3b
5crjN1rYUK0l/+axKB47h9814BcSo9WwN7LwOXF4Wo6n2nONmzJ3DklMEQpP2T4qqL66zIP9XB1a
ugGMtWsu6y454bcO12dgZ4y7p4elqd9DwbusMPJLWcpzWtoaYKZn/Z5/6UNenMA0MhjS7nOTcDmZ
MlcP3xVIThw27OmggvI7mhTICe5gZXU0vOlKvBFhmUFUl40gbRKCUoP9HSp3Wy287AT169ljN1ig
uSTUiWdx1Zm8VrR5jTgFpsRVao7YuDmTc99U3fvcpn/KAAgkZfE6ieyBedoO8rFnHUcz/bNc1JfG
cKp54dso+5NdQQOB2CZogUPX8Fuee54zsBJrAYPK9H9lD31lrItH14uu7TUvBZsNgwsjHkQjvoaT
dx/LbGN3yys1V4Sn7MitD5G44MyX1843joRejnVfYNe1ztKDicGkrnZ4n84qvbYtT1cZDadbqpiU
oGJ5zEglV+T1IEHyA3XmJ8YN+KnwWgzqnpzcpbHsM9+HFz/0Dn3fbzNo1MXCM02UX6CYbhre09PC
miXp6vdAEJgRfXr9o+4tccNhljGOc2qdc97MmTAKtv+89mFrnT1bTaSgSEgu/YfrvdZvZuEf8pIr
x5iPBJ8DLfRI0X73025wjNXkOYcsCG+buXpPlvHVbtz7CVZmG3BPnzyXa4osHyU3SdLzry4DhTqm
J8uLQd8tn4yM32vEPiBBjsB7etN0y2Vpi4vdS9J8tOhLPuIolsvS+B463r2zDsjRCCLQtqrd+ATW
+BgP5CqdOL4y5c2Bw9+4cnwdom/VN+nWbXkYkxN7DvLxNjDbwyD5SlNgFzyDtIsj+V5zzOHOeJ5n
+74codVEalu3xiaL1e4rbEhLZva+ZhRBxfu1LLONDBR0eBNAU3idFxOAFl+XkzOsPGAbVe3eV1Id
QBU9x42901/fcdCd7Ngh8WSdecZzHvB4YhoUlzHwsLF9NHMGt4JfKg6LR9g4u9nrTmqED2c3POen
cH7jOMxnkvLU2LfvUy1/CkFwLkf6KesOYrD7FFvLI7w6SoW5R9ywcLZFR+woXAcT74CidvaOwW/U
8fSD2qa7njJHvMHyRYSWNzoJSN76D0YoUnrK6V2TqGeVhDTsFmiRfhENnEAAdC24qO2pzYGspDun
DNpHpJVxCOgzBZ68MpZCrPsUwqDPVGfgs7mhERCtAclbG05lv//Wpv/Z2n38XzvH/9Yi/m//83/8
/7lfNv9v++XLb3P9b4Vil3/gP3fL8j/09tgn72Iq05SW978tlz3TM/VfcV0qvbb9X9tl9R+6moa6
CFiyabGa/q/tsvUflmRR63vKl/zl/7ftsvR99X9sl03hWZ5pspYV/F70X//ftss9b9ulYq+D6/bU
29ja7N6Ch8NorfFKaimsQHtIbTdWTqCr6o6yoS7n5AWi1n5ZW6Uxb42FLUpuFUBGyYcXVfMTzkC1
BfVcJDmEyQa6RkvJ0TiK1RvZLlaRSVjslWc+pCNtPgZiKjWsjX/nAUWtrWE6xNW+6EIu+3ANOLZQ
BDAadfHJDK+8ItsX/yDylNNWbdesCWaCYk0/F3BuK3PhIKs8ugth8Ot0yYsjaClHAfcXtxk560Ff
KIBA53RTuWaLncim+2ACEYqi5mfsOafWFfyuSeD4yCnI9B3iDyuwqA5MHk+S9JmtwoLQwabGOFaY
ZJn7T0lgHTy++5SCecs4Hthe7N7aSrKUArpV21syA+zFXQXDoQjcjRHIiMcFiqc07DdGNFE/Mjcp
8Iu4NfyNk5uEuYrfsqopb7vufrbiFm4+qV6viD5pMuVUr5HXIM6d1n0FXwGnGYc1O7xrFfjeUI3A
L2Yj3uCE+W1STsGm3+/jbsh2bHoUdnm/St786dWIzfs2TG79mQATf+NNnaVfgcYwjKn6ZFqDJsGe
9JdRdlwYQbNItP7yIeDom3dgkMHOaGSJ1wAqDvkB5fCiSUDJz5E5pOPRwrOpUNgVWXFTBTDmKD70
Xcpwmdhlzj22nh0YdHewQsns1jCWIx+Es53DH3Uh/KguCKHklhsrJ8TM6r0rLl3PBUG2OS943Kar
KTj1o7nzdOLKmU8V6yJT7DPITf1gc0BzkoMk+4SQHu8vKHKTgc6mNZYvwa8wRz4RuyA9xAH3dGu8
r3LwaPqfC7OEq8PykSRw40fSfTcE4u/H+I/81p0w7E+jM35GGe27MCNTRGcg5FuNSiuUCnJGr4CE
QMGk0BtWzOkoiLScN6VzCgzv1A1cVIO1CmH7jn0PA6RWX0a5vJJnotva8q2l4Wwcau7pXt+pIjwX
jnfvmt67w5GW633+EOf2qh3tS0S+GWorMVE3GA51MfwV1INIbZF5W6A+6z8y5rqnhipeaQ67xkTp
I91LY7qHzvrrwvyq0vmBatRLOAV3wIwfpEEIcN5hBAM56ERvKhrP83R0QIaFTvvkmtV3E4JdZ+Tc
J9nJruLtFL3YKOR58W7non7q6vjQD3d5YNs3KID4wxYNxC+hTmx7nkPF4TQglQ1LKaQCY71TAHji
R72yPlxVXUGO8tHwKP/IzviWXvwetiwKK8HC+rYPHUaKQ/DpMX2lcdZizLllSzesu5Z5X1+CAarH
r7KVh27uH+PEPMgG0piAVqKaL2j839CtPxh4meQXaV3ySPId9ViV1sHHz1MFIc6f7qhC3oxS9HcY
Ms7NOFBmT91bS6SviUndVOHAg7jA9D/KqQtY00dOQw2yF+VEq0e9MaVX8Jj0bWTbvcdJ9uZ7AXfT
FL3tRFx1sC+oYmgkk5wmC4u0fjw3pNVoK3BZm3zr0DjE83PehuimCBbb8/0gyBv2InwF9KStifLK
CmSbtaw7uih9rlXWQYhNfpZobXXJd59XB8O2T36e3rsDQRnheI9x3YDTAl+jouipX1CDZa2z91OP
LgkPfqtzn4uyeIuJxXKTGB9stFHUzltefsXRy3G9TwlT7cZt2eAVHssOc5eQXuciGEI3y48EJm5H
wR8qc7KJm4s8BdypfGUe2r7/kQ1gg3BgIJbO4PXLnHdBFQYro8ax1wrjNvQTwp7m8Gp62TVWEXXq
ERuXYF7BteE8eddQ/5+Zb723PqduS77N5EYoYoYnIelNTJ1z5xrVrte/Bw9yPZOG+7Gr/dXcmefB
qzF8o1DkiSpJwWRPNTQJNSiSLuGnmaQzj2OSlyAWVIYOdWKSuh7thpPq97zInMkv5Unuq8Tll7eh
ImTDJaagwGiwKU3qN8xeWEdbNinc+MLYeqkRaDbLm2+cMrQYQahOdoo8hsGQsZgHt+5J6BTqC706
Hsq23nFpey8BJKO5IoMw4GqFLh+XMbms+Wu0Z4Q+kX2OeTBbk2HcsDLloVNyRZuk/xaBvae6KDNE
jFg+w9vK9Z4dDFvsZIqfNIoQWZdcO9gFoPv1eDJ3ap/W5LNCfWsMJEOZXkc1vSJmkj8CLEj8db/4
70Mn/3K2VTiaKRQFtDiWnJB7ea6J5/PekK+DMz90Qctx2GEco1ygqInxOijqkMrvXYgY3uNcQQ/u
oHEvCyy6znEzhIvxR93ZgC2V163L8Ae2JoEmlgxW3K37uTjz6d0kFryKKOW7TfbZPnNaPTjj1G3y
gLDy6cVl72clASwfMu2DbVBzG1glZd6I3bk/JLzltwaYo0RfxEUXIT6haegO9bFXybzykvo9bukF
Z777aZn1Bdjzy8Twf/ERu5e0CcEEMjNkEtMnbDSF5FFPNI+rSLbLA74F7bhWm75OyG2E3q0wxwb4
3rIxwrhYuTHLmkH0gpGbBRSFHXIV8PThm5MiKJNpH5Ws5Uoebwakik1Kx3k7D0BRIJtB9PDQTar7
Icf/SXr7D1wWK5TqbeI2aYVsbICd34F8fyoMB7Bj/A3pEidZK7ZTspjbEFjkxjeCqzDYhfBL09jh
ZOCyT9ojR4HSGgAvSBnNek1tbug+r2XaPLVhzZlj7ucbInK3ogywePvmVzn55FvmPdRXTgVhCj48
0d+YAXNC7AZ2070ZExn/mfkraf+JW6gEVSoAY6sI5IDMUcMntKMGWoIrKCrsI3rxlOCgI6fwznko
vVF1ZG6KITuaRPVXHul3+PQskVgXRh6PXL7x2LyUI9+D3OcWn+9xX581oewhMNfQQvuGbDbW4bD7
LkLQL2A+mJpMrEWDb7sNfvnaP0weKEaTNnq6ZDOcu/a+XsgdOzPtesq7k0BHmEd859T+fMNy09+Y
TWMgbsEnWAu5Fw05apGD4ul4iHl8cTcDCYlo2LVivkbMRul8cewIfpl2H6qg2nEgGA7sj57mjA2d
JHnthGiQQlrOnCFv4bGREWKsTtu5uXSLNtRkcFjwfWTRXxrGTIfIsoX5dxg5D24C+8afnh395jIy
TD+zE9EXeaR5g1h20imJsjlzqj5USHNW8+T8JDFSta56pEjJ0hUuJRkGYvh8E6JSZvsnkmyfc6me
U+JxhTEzsoCNXni5vS5QWvEzU99+ZL5GcbbzK+eFd35K5bNBNllV59rLnqvcIVynyZQ1iMoOVKXQ
zMpS0ys9JrCD5lkWmmwZgbisSfRwgeLtp+mXKYOQSX03moppgMccNCczAZjZanJmBEKz0izNBqim
30LXJApVri2AmxPgzUUTOCPN4qSOSBwUPGcCprPTvE5LkzsJbQtN8kw4GJqa7WkA+cQ1wdEF6qet
+Z9+QwUm00xQQ9NBc80JXTQxFD4JIgox8sy1TbkpQncLYQzJiGaNFpo6GlXUsm14Au2YOLQmPJ8R
sFhF6TLdZJT7d+1UficLbvbePKjmB+KItxYzB4AOMaqamcc1NPK3DMCKfTuwVOgqDcTRtNRCc1PF
P4KqZqnOQFV99q18h8BZtTRxdQ4/Ek1gxTBBwsPgwdFSwN+3cGg7Dto7Mw6eA87x29wE5iqgukLp
yUkVAXpNIL42Gv3qTzQ1NQxWmVSNJIc9vmjW8wQw1tDoWIB9vxMs2Qqm7KThsrQSvx2NmzU1eDaC
QMsd1ADccSdK0LQ9jNoCVq0Ps7ZXVBQ0xNbTOFulwbaLRtxasG7NGOgtaGWNcIQUqIG4CpiqBuQ2
CpCibzE34ajUrqQG6RpYuYcN8hmkQhq0y1d/jGLO0wDeRPLCFeUYrGgbJ+z9aAb9dk57TOfB2Mls
/ghiy15lkHwHsMDcV2k2y3DczXRk9qZmGCU2lcVq44yU2Rke7kfSt0gLCnflw27wDW6HZoLl0XU+
hBq9jVMUF1I7n1Uz8tCDXkKpMLnMrfm8sOa4Ue1M5NngWOe+i1HGfJE184Y1AiQFMzpa7d6Nm3SD
M6REXEtELnkCF15eGFKe0XC3R5cmLcEYanYjeeCmgOJlNSNxmfKRqAGPhqn7aeEuzxrAXHegmC2i
3vhprHUFRw3MCxt/lYBunjTEuSVNFGiss6sBz7ylFVHK6UNo+LPSGOhcA6EDffswaShFGhbN4dvb
mvCjaw2SXjRSWsGWTjRkuiRwdxzhTjfwpwMYSZEGUofWfJkFiOpOw6pnZqxYespbS4OsbY20zmBb
9zpO12natcZeuwwbUw3CNiFi1xENrTr48y1Q2SXMbEq7ukjCLEK4vDHHgaKH6aN6tkfUiACPOIz/
Q3B7PJM1lLuHzm2RkDrU8LrVP3C3RngLuSaZPnDgB+49aviqxn0rDf7OUonFygEGnrcvkf9JlJ4k
+lAWG7bd+OD2PQzxWsPEc40VH+CL1xo0XmvkeKnh4zYBSlr2TwFUcs74uB/NLTVrb2dqcDlDWBxI
Hgn4iN6wkXgM7OCcxxp43kA+HzQCnZGxYHYvT17R7ykIQ3512udCg9OFxtximvybNVQdw1iipVpb
WwPXe4cMkzDlvtQwdlNj2Wv47CGtLo1rjzS4fQZmCn+Gx3Nf344ewb4+S4nl6F5S7RKbMbn8cKel
tYvyhKvR/FMswC8rg7muRsdnGiLvCXDy9cRmqPVAzBdQO3OAk2QCLOrPrskgYXjJDE21zzNOnnkI
az0hS8TvyzW1N9wi5cSVeuUo01ptKeKjURsB3zsuBHxI+AX/rKXR+H5E95VvS2hxvDJCA/QzSPq2
y1yV1YK7jxkZJBq3T1r3aGgAP/Dr8wSRf9Ro/kpD+rmaphraT1adPkMIAM7rm9sWsr8V7tFgv9Nq
+hM1H49cKwAqXAC2RpJpOcCiNQE5vgDSxITinWNevyp/oFEQ5LcNyShmPeV9Uk3Zvhwwk2YVpeTK
ICOfRV8cy8oCMlxqMWBIq+A7YWFaZeNLYAOa6TOrXROwfLRZ4/wbSnT4iLMaNH3NfpurjrEv+uoy
9RI4fbHJiXFRVYg22aJIg2c4eEbwRjexSQaC5+FWVdZx6ZKzhY3BXe5c0Ag8au0VbLYGcD17mh6D
w9CjcmDI5Wu1QzZ6jAewPbABf5Va/yC1CEKNNP3S30gLImKtimhwRpRtxJBCayQkPgnhAVdBL1G9
gdZFNhH6eJK679mE5LPw+UcsTUYPQ0WrVRW+llawf9QKC1GaTNO11iIAJuBo0YXSyovpzHcvH3kz
eOutnAuq+Y3g/eppVcaEMyPFnWFriQYa6Yln2rij+GetGq3aaNBQaPUG+wxyVGTSbK3lcLWgo0h4
VvU4O3rcHYOWeOQgguDBBJ8+fo9RWU8eS1tZ2x8yPXeL/cYhnYZL2PyMSQP4eQY8YcUvAJ0ayUKX
IedvnHfvLmfCm1RCZOrqS9Srhxz3SGeJK0iCG0f/m+Oo+LaoicNb20qCGOBwQ9KC6XgrO+fbDi1O
SuIZVslTj/Ek1ooUxJP7EhdKVSrU1I5hMxWyd+w8Lh7eFKEFKv/+PkRp18Y23wXP9xsXJnQhYIv6
WsCC/GtPp30iNw6JO8PS4mldS2lAe820wgVxJUk3+8C486bTkhepdS+UfTp4prwdJlwwEAOqCDWM
xzAFUcyiiTyw49lfohvRMplOa2WINg1YZmpsM+WCdmahEbWOecNzNjS3pNs/Yhw15YSsxi3fai2v
Ce1/MaBzqrU2Ln6bGs9Ngu9GdOqzcuTDCLm8antNVcL9IXjeEX1CiJhUJRsQqPBMpW7z9lsU9OfK
IbTolabfMVeLGffOMpoXX8t4Bq3lMaC3AgerV1OPssfC3SMEEh8v2XiB9U3J5rNO+R5ttO4nCrjB
Z318xL6Z3xQzXCc4HEeLoAlRmGurGB1S8O42NgpPtl53DROWsJUgsLVsaODVrbEPVXl435Y7wXRy
wU3EmH8LD46YiiGuQdBsrbl/Br2+j0Sx82rXx9el21K9sysH6v+uv8AHYKoC0/5v5Ofg8F3vjx2v
tZWw8MpfotZ+yTuESr5WK1U4lgwG+1QqaWvAcfhovOTDnb+WbnzvnU0PbnQt2OLD3I4YXjOBHjE5
lSJB6eSZx8lQTAQtPKTyn/hJbON/IiithGKT+JfROalxRYWMKwItjxq0RmomjGZN8lprwZSlVVOD
tR+1eopT1bSi8b/2w34fjDWX045FrdMU5wxzlU1SN6MSzZiJKpqWW7n/NFf4rhx2vIsWYDlahcUl
/6PDjeVpSZZMoNRpbdZsEFQJRfXQYdQytVqLPGkK5H1T8PWOkbdbDVrDZdBDIQECSwBBl8LUNfvx
K7UC9t2d5xJL1TovLfZytOLL1rIv9AKGln8FWgPmUXqetBjMMPjAdZON/V3Q/ODAYejBRaWFYjVm
MQPDGGGl7gh8EdzVwhFUa8hmMi4J9eR1pUDud/9kZZX4tLGXuVpjluMz4yPCIx7DmdSqM6Zy8UOG
/Qw44AmBmU35DjFagyFNalVaizONUitHPSxqYuDHvwT9/QynAsgM+5P2TRHgn1LmLBYZmBWvOZ8A
1qbQLlclCTaOS3BrPM5Q3BZ2gobIFkSAPcNu9VpDk4rvhRtCZ4mTessbCooW6M7MRIwbmzkSuJ6y
V2pgq+vzreHwHdy69kPVg4xBXVhuSNK9ZfS+ssD+ymDh39g8sOjYJR+dmX6FkmACuPGXzmEfUkm0
mAE0LQ3I4QwXJRvgdR9lLs5TC7NaKcLUPWJnztXEEaV8ZVxRezbajR4IYwimf5VGhHhcMaxis0t2
fRlzOnXiS1HZ1xkIO06NoSIUQKfeHQweSgs1b9U42TqS/r5Tzq/UIsW0zejU5NwVtcvDsuZin/xD
kw4cndsavryMyvVMbm1bmAMYH2cC1BPWr6IREFZaXvsgqJdbZfzENdRIC5rziCNqZSXFWnojCicv
e+x8rH1s1mqWWlHG/HBGEcZcoSR60Kt8M4j5bU5VA4+gvfmfvJ3HkuxKsl1/hdZzPEIHYMbmoFJn
pa7KUhNYqQOtZeDrueKw7dlrjsgJB9333lKpgIhw973XjpwRCWoGQjGUzMWRHS0coyLBMgcLWb/H
cX9MR6RHQZB7nMqNB6STvO0O2YqDW/4E2meTXuJ1PdQYQmy0m0Zi3TNBGE4YmAyUbAQ1bgz4yCOv
1jq2Hi0wMq5+VLgskqNhFyFGqeuMIxCQFB0Et2NBX83H6ACnzqS81OMH+K9YbCTuFNfCB91DCrNC
4yNnLMhcm+UzBuHTV+lzovmXQBvv4+i+pJ2uZmw53JwY9mEBogP42oTAdQOOON+zrky49H1brCaz
7xCVVJwI6+Q7cAh7C95bZgR6E90th/jEvLH+TEH3ZcB15Foql1YJFCwKVVCExz4T4aVd6LV/gHZH
kogcXm2Ouhwd7OtY86I0dXkjh0UriL+k1iiu3CiAWNXSKkk6savqBlE/PULbd8GxZPHaQLUOjRSU
pES6ApaJoWjVrvIIuAYH8RZuLj1EOHoSRWJsAIhqqocZDTEsJ+1vivFqaL7hLbyDeICRUQn04And
2MTE7WL78bJ0xt1QunDzRX5iaf5jVqmGWuZDgj0mCope69xD2UY0V3XOkk3KWIRh+zlXMJCnvH8m
kvk3nUmaTot3X+SEjYakulY23ZUJMwJOqgAm/VX243tV59FWNlLgIFOaglBlBBnG3sU1mc8LQhDI
Jx7FIQnjj7ToQ8qWlDfK7bSNQ+QoBJZ4H8OGZqIJ08LQ8olQ1nxV2gOZ5d7esDpQheIpyh4LFm3U
MgXJC4jkOJXXy4rDlIQ8+VBJgBOTfG8Evi1JMBDDTZ/91jQf7WB8JrsDb3CMgj9G81BV3HSNyxDH
yb2vxGbu0Y46BGd7VLF++EcLzDIV6rV5trezlnxCuHXWQZ//gX4PVG0GO523Hn40HfhPb9UY3WRz
EjL67ltK4XLgUQbHvwq3nEi/IQFLw5vXk/+4oUpGjzeeSSw7VIUSUlEJ060wJe1xk1BixhlT7bjo
MQB0td+u5j83PZz8AQyBjvPfVBTmNNwM4VHTZbHqmeWuyE0/TrP7EqpsjoDqHWGpToiO6B+EY/eL
wOLKcjjY1m0brPpUAz/rdvQAZ3dpmN5HYKavdT/Ep6pqXpJI37oIBxbAOAlckf176hi/6IpPFmcv
dmL2N0ELG2jkCNSZejKt6j1ou3MvgOmzN26KiCqsz1HP0bMaTJ0Ouw6SMytUu9NedRYpJ36aPHpZ
22wDD39camH+CT0o0nmd/eSe99HjfyhoHZohQ+zZOqBuxtqT9jnilOEDyTssO2y6dvmL8PShnkIa
y/herasQkJ5oxjYH6tSHDtjuKgmmWx9GX6WFDpYRxNoX9ndUWLvIc462vw6sdliamsHpNFYTRoxf
7RuoB+4lkd3JUOW+rIfkI1ThMYEOoJs4smytJ+HZRTdj2oF2mtJ4NXFMXFWq52VOMl+5ODaw71W7
mCi3W01CboSacF/a1dqFH/SoC4haHbcvOUXrmmhoE3BeGQB2QZ4s02xd6s7BmeVNuEa+UQw8zAyO
Y345LPjrJKLHFUoobamkkm41zi2jm2Trvut+Yr/g7nHATUtcLk5MpkGcYZOQ7XSwY9siJtOt9wA5
uw15CqcpmE+hDmQszwbSmgOH/uQkAkxVbfjlFchMc6G9j169jCItAtMNgCoVyYfLBLB2YVtD3Fvl
U8KcZgB1FcsRJwll8Apzwd7t2kNYFN6BlfFhcMZuQ+mwQwpRLgUf1jIbzWGFBizEUFSY7t1AKe43
bQyyxXVhBAAPeUJ2hSCpYrTYANnED8/0Mgw9GubHIZwmugkRhPQww+g6OJjxksYiayzpt1koU1ru
DnSgSccmUtKN7XuhPZaTeU3jAXRPDyzEjDE38LLw3MFLWkKawcRgoOYqzGNcjfplIK+TtTOdeY/7
O2X+zBpwsFCG0rhiNZ9h3+j440EI0OjgLWmB15EZlWfL3io+M81u13lHJJQNT60HEx5aL5nn4jRt
+kcBTnKTYD+IR7YzL6cL7LrzLi2TF5Af7iLsKYuQPqcKvzouTd/7qFxvPLDBP2SdEoj0ElxoVotj
2sUfrukAgweBLYbGxZpbfxQ5AsVU56DjOOCF0ZPC+CO02huTfZjgDndMNDmZ+xrr8HGFtZnmSOwG
IleZq2Jm8WzpL+ceILMJENQKkY4LULaQwdONj7EdUjH+uXBhdjUgIyA71Ajtn5SJ2dyX7aaPOaF2
Rn43VB6KrDtK+a7gx/OGvFSfD8GYEP+YNYHkVtO/VUWxLCJ9fgKil+C7Sl/8GpGkqVcnLMwX1r03
ZFLskB4DQXesaKap0DHnqWr5KKy5/iNMM1+ASNqO+vjZFXJbzDX+Th8xCGHGvw5/Ey4ZViBDU4Ne
oVdI/7MXxPN4QDDTmzUtd7fWz3ZTv6ScfwH3i63WzzoNHaIwYy7HwmkFUjteUUv7bZ17zbZpcKXW
0JRXmpN5NFHZzgbxUnisuFqAxU5HBDkAGnoYl6gF2sOUNhkSbj/bBd2+7SaLE0iQPOXCOOiudsYS
9+vJXO4GH7uC5TRvcTZ+B64GLCbI9jhNh5yyJdA3WUSztZ3GfeB2uCPafWVSNk1YSHbd6G5ygelI
94wYriVD4LquSayF8T9p7JxCy0xCqYvrMMVkjLcGuXolHggjbZGUklkYlSZODtaRLquOHLt+nBcg
e0QjYwXwquYVzJgKLbVVJIR/ki6LgW87nKZEecSa9mm6HgvFqG17f+yXxRR/VR1pRV7+J3ZwRzb1
/FRq1jpzptc+nxiBc1dho2ckzXKzHHUcQyqLIp4xJ8XzDteCQ6r0wATQvpS6az+m1ngZJ8affeco
4Nb8FVGneiWNFlChl3pM2IdSo1lqHSNrCV2Imzbgpo3SBfC1hGFoESLKTZwHHRTPYbDy76Du8KIa
Q7h0Gw+5rPcJ/uszR++6sPqyetBfUXLB590EYV3tpoa3SE0r+zDdcj+rYWa0DxqG6Nt5TNdzbTEb
jjNaTiOeXSWWbYGxsGMCgWXjIcwcLKwOXAvPEZmSOX1Q45OjEcP3WdKW2E4m/CFfMtsXInpvWAFr
alHGtjCdA5TbS8ytOva2Zdf4b0b5120DAzqhodmigZklSLJh2+rUJGmoxbQMPOMwWxOEoqh5rksH
zC0z8oU5JfYDulB76wS3HlFd2EzLSXG/Q1IhjiaE3MlDeV/2pyG0kfC4T6LUt2MzvpUjQUqe6f9k
Tbplm97OwYxAzyF8IJBPfWH8UVGdXpCcB4vhb1jH16wp73WMttdqqOrjtD+Og9GRTqi8HQd2yYHG
7uQARiODAnnQixPBZTbSacUsnxn/KQn7H5mgn5M+P1H5wbQkVrdcwD8fH2jP1IxOjBTkawxwlLGO
We+JG8UEvxNlt0+ctGRQm0sA8dZL0hi/ooUWIs366lZC43QEVbIaplUydfscFt961jprQU6RwO+c
csiaxcFS3BsJOV7vqY4xq6MMphO7zkKtAYqSgzgE4AzQmMxCCXathmWQWiAoGFQm4Td8q4+KBAqa
pgVOugDDWkgjakA3vgdwAXCvb1fmENc3Bzgr+Ktfyy/yLzufb6Lo9R+n7HciK95b9uhrxlmSk/NY
HPD4TOGkQyMIL8wRym1M1cGlKyhA26p66WJrZ+vei5lz+UrNndb6SDxXKJPPWsuuU0HB7la9oFxt
y3U94dqmY8dMf7502aXw9fCxr+svpGpLM/OcPWMI9jcZ/QKE2cWGaE5KXhZYH0E6AzafKaemfvj0
qum1EEa645b2HlJWU3guqY7P376H8BC5KenstDP3b1x5+o4V+dUZKm3tJ/2zkcI4Hli8dwF34BS0
6VlhYJKO9lojGxovM6R2WiK4+o0VocQmvUOIHWXYfxoB9SyzXs+fNjpJKUUetY/C1kjuZMCwyPte
2wdtSxTriBu8Yk67W5SNBT1kKC4Z7PMl7Sb5SN5URHMt/WzFwOZlBz8x1tLerF/USgb8SCrnqaE8
qGOYfSEBUM7UUXlUaWivU+VaHWf5ECofK1KEUflaYwyunnK6SiyvwBVpx+vKBUuxIJUvtlYOWfiA
763yzErlnjWx0TbYaWlJfBfYa0tstq3y2zLCeKCNSpw4TQVckMGjjzlXYtJFrKRmukzxeuXgbbHy
5srTi1SHNwKXL2zVah1i/G0xAM/KCVwrT3CJOZipPutEso2Vaxh7gULe5adMOYobtzhazni3sRqj
Q+Qix3wMJ8t/GP/6kZu7rfzJjXIqd1iWS6zL0jkXysmsK08z581Dj8m55gw2Y3rGl2RAWcEHnStH
dKW80b0ySeNQnZVr2lP+6VE5qWMs1R7W6kB5rMEbx6Qd0oZNlQM7oYHrYMmOlDd7wqRdK7e2h227
U/7tSTm5aQhzkcJrUR7vrHaoIJqBcF2tudUpgpee9o6nGyZLsrj2YbfNNHG0R32Hdmult+LYYipn
d5GPLQbyBrt5oXznZBusTRcneqE86eiY0UdgUx/6bdNfM6zrOS1HTUcLNGFqT/mYa0zueDoXfc1s
Iwhs6ujweUo3Urni/aznr2hY313P/kQIauw6+zupuga5KKbWBHs99Czafv3dxHbvY79XTzIACO2K
9JJVxqtlB0+Kq0HSjdpwd1U0X8sweo46/z7Y3sGVIVwd9oYies7sP77soc5HNzuWd2ISXrB43XNg
AZOGE2F6DUEIZKAEMpACQfdEu2E3ARoIAA4kgAckAIIZEIGykWhkTMeCeqJxtxHAAl1tKSZPdIRk
YOWfTXBrwBuQpQWfusLN4G8j8Aeaa5ImY64kWASZPzhAEqj+9zgI2ZzugUi/TMVSQAUICceymLRw
/8U1JWsEegGQw620tkCCQOUrNsNfMkoLroFj9rMFvqED41CDcxiiLQ4/XivnXUV7oAG0o/J/a8BA
THb/NLMtqQWBgSTUIgEyoiJRD4AEe8ofVxElRtASLogJBCIMHYBOEFD5aNPBThWNwuIOqcFTTGAq
WnAVFdgKaKerWu4cYBaK7tKjkJt8WAQbt/kaYQaH1ptW9YpTuhqqaKXZMzo1wrKmbhF5iPyAZ5gs
x5GiaeAhO3oKr5E/pLZxyYBuYJffu0A4ShwwPlAOBVJMgXQIYX41rnFssXk4QDw4WgP0qAB7hDq/
CehDcWYcwB+OUmoCApm8hM709DoCCNFKfHNHzV66oEMqECItKJGwWmb62wBepFacEQPgSAB4JAJA
knYnC/cQgpnPnHovBVNCitZtfsd5+luAMOmj9QTQJANsQmjDI7fgygN44gA+8QCglIBQSOZdScAo
ceXvIfleBcCUGXBKrZQzGKu7gHiAqr2VRoxlZ1d3/XGuBBFhw9rx5TY0x10wWQuEW+RHgddvr4JD
VDcJjpgNOpN5Dwd4UeTNJlZj6U+99AmO5s4esL5iYKjM6BN7GpcPKbO6g322MV4ViaYMOjrp85MD
PTTNjG0NYSoxzEtba3fNpe3G5IPvv3qOfPUowmBArhTZxpcXX9YgnqxXgxtS3YBo1c692a5cM11n
wXAzhXwtUkA4sDbU933EUsG+7zCImfW7c+7t8OoXxaWQyW1Ixpc2jU9DCiva75+oRhYYIHe+Jw6N
0T6hx7sBXbpnXXCVCh5mnzTJBArhb6H3dy3VX0Fc2Tjr9FC/kCJIEpUa07gHkPk3GfHk5XBCx3WK
mWRZfbseGsg/VnSLGv+kZ967Wka8wWWYQeA9z37qF1kVQ5+Kbmol8T2MSrBPxNJz38bqEjbpy+jk
+xBknLdop+7e/pl9RCZgp7k1OAdn40mWl9bA8JcT83VxijtFzHGMy2VD1wmswYxkh5ZDs55iedDB
0nVpcpmwaNaa3P8V9SXxC3b3S2T0p7r33ht6Zl7V7gybe4oRZHTRztm8hry49Hp5U8uc+lFmW89M
gO7WMNxrpCHZ6Bxxj9xqgEYMbm6uHt9cFGPhEL7ghx7j8WS4rIxd/MoE+dIP4pRl8Uvi20e7xm/X
nxTPaBDyUljkXvPC2ja6WZp9N0rmv9pJPR9fvZ8DfUpOZcUIXrDYWwNjpjGD2vKUBWQQJJ+RbPad
9E9RG79YSXjKW9ZoHsrhFSQueI3qNM/JUZGZnKk/QaV5Uh+A+vu51R61YeNa4Q0l0SM6tPtoTa91
HIMikYiqkzdLhi+Ti9aYXe8jdl388uOTuqKMwTtO4lsRmiiab11ug6bAZo3C3iftpcuGG8U/xQeq
Iy6+GMd7Qp9aBBOmyf6mezxW757U9zI72NbNJzm/aJfjFxnPr8RVXNWLmu34QvnWmvXGkvOVkeNz
0vdPKHTf/246ung3TajlBOmyDyk0UyzEex1HNwdKt9VfZF9+Fc20F8BomtHckGy7goPn0/1THC1d
qz+iuUebDJJmWOd+xsk9elZPIU+zrdcdBiN4V3cU79XJ6I3XYRifM3KcB/DRhgSdd22t4WlsbLyv
mP2M4YnZAFzDZNsHOlCN8vL3stGHu/qQQ2fCA4x8gQ6uZ2uPftU9oel5m+fhlmj6K5Ka99Lh9Cry
S53Z78g1CGlz1lyZbBCwy2RwN8scXlN/V/vkaOcb5U9IuSPJ+bhC8nzuu/jmhL8DS7JthS+25uw9
HXsRv8bg8+/2WqThc693YLrzo1FCIItDMufTL9tKP5pXb26uwTpIgnuT/wFSfuag+6TgP1HQnuKR
R3f6O8PDkxL3MdhqK4k8G2wUGVwwbN+AiF402z2QUELow11rphvlbsmgDeq8Ooaop/X3Y/RRg7ZY
ksi1XKGs5fH5hh+8/H2errnXhudw1n+iOrzRQOCc96FehdsVb6zAV9vd+16IyZO1LMQVbadvZqS/
5lwUJJOg9u7vXR9gGJkfRyQzPuzx9m4L89ywbtVqwJhK/2ny9Mc8WiNw33oNvwGk5cFyUY0Ua51v
i/Juh9FdbV7kwFFlraym+Oqq9tvIQ8zx4cWlomJ4FL5YubPuWUFDS7u1U7Fu0ZqV4oF3i/Ntu8nL
+Sh8AAaafqyhLTh+uE3AviWcSQUVe+L0h1RozwgrdrkoHxl/HBwD0AU27Bjbfj2mV7WzN36+he3w
HfXVoozFZnTDF0NDNEVI0TlwmkVY5UdLKCcLaZhj8TYmxk+faZyTTJbF6nmyiy+nmV5yS/y243DO
s/Ok+TdMtFBSLPzEw3Nistqm3qGyvI1dGg8+QwsjvDmQGdzCWgau2Aqgkb0st3M97aQ3kr4BlgkW
H4Jz/GeGX209fSkmWl493A/ERehYNkFnH4acX0DqJAoJPdRcLCXyyjiQrA32ovB7ApKLiwVLETrc
QSTGMSy7g0x2jeg36LPPOoO8KVtHFzaJ+EQDdZsFJMy47gHYz6qjUd3pjzHQuyAiWmr8qWBb6/Fw
y5xX7vr4XMdQEzE1oU3x3PBgE4DShQNCaBh+er3RTbmLEMvotCUBe6LIegnD+DCW+YJO3UnJ/wLP
ZDYfPBtEZTpmjloK72K2bOpfZqgcLx1SBDnCoPXU9XJfxyAU0VtUKDzLdFqr91mdKJEl6n54QNe+
LxVedvBZDuTeGdJTyJnDc74Sv725fXzrE3nFbIDktdr4Dmsag/ChOmdFevEQIeIPY5gzo+qMeCYh
owR0EgvbRUg0fIdcRWbCitQP97IbniwNWSTM+cpvlaDZpOsB0ixjueHh0recFBw+DHxcKm54ksch
AnpqoxA7i/c4JK3Dqx5rWluT6//abbF36E24jrGRNNBKDEm+/yMO6uAaJiEDaG9jspwN+m/Segel
ruzEJvGPJtmgwo123ZQSNYb5h3lpydd87kSzLVeaepZ8XeUCJSSa1YRxmKSHD8O1zwmOEtOWSTCR
n1xePJkQn0hq3gv4KB2NgxyNrkplEzmdsXBc81cX7jodzLXyescSluLs7S2t2EbGfBxo3gatt8Mk
NRGfKM2VKeBLSixBKZ2ZIGoJa8qW7blKhpUXy2VD7IvNiCYI1I2rLaqJ4E4naEDyY9AZdmWunzGI
7ecx31l1tGklSVGOhBGX7TqjBCy5hmDygMJ0ldYmc0Vkh+3KnpN1Y+LLIY6PI+mo/3jU4A430MBL
Cjp27h8LiStKAa5TpK6ALT0JVueo3gH+TZ2X1adADgTN/4bIyHnJSO+Gbf9FS1sAHDoJsJjvV5Pu
7+PZWdNVAGSexbcBfJ1mFRuq/vciUqVadM1T+z0JbglSpqEk8RaW63QOQK6j7CeHJ8Kn9lURGdp7
a6E/khKI/xbYXjs9oyUjGTy/DKgLKoipafWa1dkuSdqNugpgFBxZbxIsQt+jS6vGMdHl2PKKQJ4h
NSWPmoy6yjoioW2Inc+RMy39vdrwOjSYoQyI5Ba7hly1cNTWBCRtGq7CqLl5acVEJ8mPoBxf7BGK
aBufhJeC25u+A53QmEzuDZ41znnbIlHTz6nQyS7A2mJQrvpDusXhgef2XAfjEwOTi5FqLIH60alG
RKr2Ag3uQ8HqZOHYUUfTOqTBQU5WyDmUmC/1bXZ0ELTejsgB4lM8XMGsplB8JA4MOdo4CCkU+O84
Bw8K7tErxvXQ2Ss32Va2dqQieUgOY7AiTIcuR3QiwG6DjnrVVNM6kP6WHWgF62qFT0q5hHAPrzIy
bLVcLtWXgeXtNBFsuDVPzNIHFgMlOXfll9JUSISM+II3aiOEbX2VQ36RrQ3t1VmTo/6o0e+LrnQE
9gSYhANiwRIJf+udcluAXanOcWKdTa/Z6IG/SaKnigmuFa6dcI2DbtXRsNLa2xicZ0k16FQbMlQ2
7ly/V1Z4rdj2YoBbkXNA4EkHDT440ItCCzcN32or6JzFwhVwB1yW1hjP5dAscU4tB4ShBO0uW63Z
BNOwsnL34DIYH3MYZum4MrV0RxoUc8bokPAWwOsvZrl1R2eJbe+lSvjgOODFSORVNUfFAjhOPDHS
f43ndN/DOja/1EXl1dA9EEQDa/Em0M5RvLGRoyTS/U2y3agznJtMeHXV1pis9d/q0O6eyDdbppn1
Vlf6YxdHG80ADh7t7LFYVQ59PPMguVQKikQPh7MzfBJyBaKQCVCTHUH8bOsd0TcXx8SBbDtbS2OF
6Yc1v5hvxw7TGssOwDelZtqJ3N/ktbdTb1P3JzllZHeR1sigzcdr+Pct57Fae14GDOXoLS57goLo
/KonCdyV5d/f0HF44Fr56PmalUabCUslDep10JhYojgE8M8kJlVpBElcvmdWsHZLbzdp4dW0rXOr
22uQ7ddY6w81nkM6ZAvWViYINmhnmz3urs0oMSK5nKJyi0qG5Bgseb1OK4EwXhbmoR+2UQwRjEU1
rR//rtU6H7qvb3K6ewUAdFrzqz5CQwvfjndDJqDJy2I9ugSsEH4BGHejCeAd4Qg9B4VS3K/tQX/M
OnFKi2yfmsO9YgyXznCgzH6XUipj0me7Nh+jwEYx7G8CA7GNAXSrntaycE4Zo3G0ioc2Jn+inX+6
puHncjoy8au6klNAvHhsznOVHcdKu7o+Zy0bIS3KlbaJDvPARQcag9n1FsXYgxFWj2b7Zo6MqoaW
0N9qmUdfgroO8kAGqjrxHouqWKOf3tBJWqoPuhZIN2IicJxin10BHRLz8RySaV049lnXLAX22IvG
I5BkOEHM2cMa2DZSJ3MOr1rgLWEDkOnWnJF2n4Ps2JTlJY4LMEH5Pg+npyql6AHmO8X+riHXEr3s
IdfiZWLxSIhsZnydGdIKnY8BpPnSnL2tLBiZcuT25kMnYSHPGL/bDNWWXds/mZlYGxRGZVIR9kaf
rHAuTUJ8QDYEd4uYOSpsq10/BhNZltZcMSDOqQQCNPX/f/EhilPyXVaywS7fwSX5F7dk+dl9/tt/
rAoVr3lFByVvv22fdf/zf/Cb4W+pfvL/9pv/7ffvX3mW1e8///Fd9kWn/loYl8V/DZEA3mG7HnSO
//5fH+Nfv6viM/75j0eSfod/S574z1/6FyHE+A+iHXBFma4B7sNVsI/xt+3++Q9yKXSsZDD+HZdH
sZ1/y59g9KoL4Tm6ZRvCJ7OCOOou+uc/7P/99/iejrpfNy37/y1/wibKovr3/AnhmpbhOx5/Etnm
/0EI6YbKs3PbBk6Ye7+WK/wD+tVTL/Xq3ptXMr/qnzkfVZIS4J2q2VueL6+hl+qbMYOVCcNk2xIn
Bz0uWet4NhCetMfGq7QFGtlqHRdxu2mb+Su33exF2IcERB+RXNkOus9otoDAyKPOIFEggTwOBmxu
s63LNRbw/mHt0gUk5zh6qAdyHwz91cmD7JCMfrgTs3zjDerXHYZbtID8uAlaXcsaJPktAwPbM5PT
3/9DBQ7p0kg39JnlerI0SETdnN/bFWaY4SD9i+5Ld9FpGgZJ37zqs86co07w2NNf5GGjfmNDJOWM
MDOvfdSM4Mk2ouhs4KzBo1eeu6zzCZp5Nwcon27fE8oFwGz2dX4JFmktxEqqaDcA9qz3TbDJuyR5
TD3n0QQeejaNYTd3jb2udDHvPGXooTlOm32qdlAzQp5tII7ZuJoxHxAYEu9Csike2PTnhayHbGvN
9i/48pWBCX/jDTqbiNe7pDWlb23ZYBUa8gfMV+bYLEQHecQI45dRw+adjbiDk6ze5QBkcCqNzcrF
LiVFj2AaodNQvbS9e6RlyJRZoCSMATNjjTjNpneQWi12yQQEKuPycWBFSMNHAk6nBTeY6q2Jjgkx
84iFnpdo0wvQ5LpOeSgbCotE69mTybqbLUQkcW5xvMgJ0AzgF9gDzBdGywBQECdVtNys9skU6Imr
dMiXhtF92CT3cmJfAY1EwCqyq0Q8bfX2WwF5eIHIE7oBup8svwU98ot2QDkubFoSBUM5uzYe4H4t
gyaiEYoqd5l74t3CBLmxKkdHDF3PC11i8xyv9HRQkC7MMNj6ZbbkEl3Sf16hS1lmLNkpS3fBEu6w
lLcqqpilPWaJr1nqC5b8lKU/YQto2QrAu5dsDA0bhM9GEbFhaGwcLRuIYu+jatvXbCweG8zMRmOw
4ZRsPBEbUJY962xH+XVmaxrYomqvXOnhvLQ5sGQzNUZXEup4iHRtGZiKIP0cDF8N9Q/RGhuT82Hv
vkV6/ahOyRYnY0mz3oILiljyYEUgbjvUxkZ5HJvoRuV59LoamjnYx5IK00/pYBYrB3phlpg/6tSM
lvwwOVQzCTfyKNcBQF4THY/H1h6yxads9SFbfsLWP2QjJ89ql7Etg3S+qz6CQ08/TM3HCSmBTthI
hed9brxdaSUbutwcMZJDx2tyzR7mP4/HUWSIPqZ8XJUcUAo+BpcDi+Tg4nGmQXiqnGkrwkZHjjfq
SznHnZ5jDyXWwuAYBOJia/JuNb21cJsXAguZWJII3XjbqpeL2IpOtTEeIEpc1ddz0znT3LlCbMHb
ra0987035dri0Gf29IJSRGX8M2+rdVaV4OfjjUlUQxPFnwZ+8grhSDwB1+Fr9NlNQTwjScUmcjKP
jDCyDxbcTZuIOXnqPgh/WNFZ0c6YumsMUIHDhG6EwBLLnWUiYeCTLoEkjhzp0B+O6ySYwQyIrW9V
KwKaL+6+yqqtHxeQSfkwZHRC4NMaXHt0ZtSDQc/IdKxTU4n6Ptkl6YdTxXyyxmM6O2/qWbo0ERVQ
P+IU6cma2Zu14gDOprvTav/X4Sw+cyYnMZ2ya1fPFpoK0H2c3K2vgVN8wmlecKon5vkp4ZSvAP31
DJ2hpA9AMJFhDi8o6ZYNNkRL0FFAE5knB4+6nDEKtfu0mqgpBLWFTY2hUWt01Bw2tYeYazwumLCx
IRu4BP5SB3ibzKpE0Xekz0u8TMzS56NfmBczoQEpbVDmqRnf6qz46sbdu7qU1XuOcAXR4kXYN0JH
H5wR012xTop1rRSx0ZNBdWVRZSVUWylVV0H11VCFVVRjEVXZTL+dGm2mVguhjEePkvoNojMnUOo5
6jqH+k6jzpup98JIaem/SqrAkWqw1zZMdE+hF2x0akXOf6uQWjunhhyoJYeiWXQuyx/NBuYs+FW2
VkJmARPHbpIbMsKP/I9CeDVgl2BXC/wjg0xUTNQpNNEryHDezGmU8j+c4aZYS7UQq//uAUw57NYa
VS8XAgE7tPm4H8PZXhdldmRDXUvz4MPkFCppBCXe31M0KmCX+hszzREn/gZd46WhPg8n3hgw21Tt
JtV7SxVPt3zpU9U7VPcVZTe1vkvNr1H7M+b8RmK+MOgJOPQGInoEFr0CP6VpIOgetCGQCu4Gegot
vQV1UUX0Gnp6Doqqn9GDCOhF+PQkPN4vhx7FQK9CZQ8Yot6AIrx2qbe35wzCsvOFfBBMpusfyctE
B8S6yZudVa8qRWakN+LTIwnolbT0THR6Jy49FJrRg4e1gvFA+qXRZanotmh0XeaTRwdmpBOT0pFJ
g1tBf0ajT1PSr+no24R2sRnp4xT0c9qZmHGK+jVr3R6fneuvtHQGW0p7cxpe9NK7RbpcjtDXCrpF
M10jFR+BELmhl8SMin9TwSktfSaPfpNN3wmPE+1PaC4PLj0pn97UpP9kyGlrBggkiajkJp0EaVs1
bTgD9RF2LpQYdBXMalUOfCSZvsVYtExowKm0mVCr9mNCO35W+Z6QwHCnGQkLtQqHwpYflgTmejPa
tZmdZ1x1Z/wJS42bukrwKTlE3eQxfT1QCWnDgAO1HgWN9LZ+ZxxFzUKU0cRwkk1D5nlrWOt4y1R9
IekIqpUZzcSioFPY85JKOoeZeedNQUOMwamjx0N/kXhPRJTpYhyuFt3HRkUCc2hw0eBMoQo5E7jk
oYXQ6rR9YuJr8Dh8PXKxq3XhLg8gTMijZW08BXvgKjDaX5VF09IXLbVgpa4cIo/8n4rOqfoUBJ1U
bs0FWYx7SYdVPZmMjitylaVHouVZt59GOrK0/I4tHdqETm2hWrYpvdvmK6KPi1/0SkwUHWo6vA59
QFGJh7Hsnrq8u5uRdrWL6CCGb4f+sMliENEvjukb6yPUS/rI4a+6vnN6yzk95plec+BcMK9scE/j
wZJXQUc6pTOd0KGOmo1Lvzqgb23Rv67oY8f0sw362sx9VTiGoNtd0fX+X8ydyXLbyNqmb6Wj9ziB
OYFF/wtRJEVw0GzZ3iDKdhnznBivvp+E/Jds1Tnl6F509CaNBECZxJj5vROaW8i6CTEsetDlTVBU
4ibym1vXQs9AZUNz/izS4hoHFcPiHQ9BCLnZMwA9k8kcUY28VFRFKyM9lfOHhbq8QX0+oU6PIvzQ
MSjBZGrbU8d3qOf71PUl9X2HOn+b7NLblKKw82KAAjSgAXL8poENpAwCe52wLKbpVGbgOp9ioIYe
M8zmZFqbXJVWVCGhM61ba5b7ma88t2R/4nebO6cWVTDCW8x+5Im7UfHng8aerq9aUA31gFhAOUbQ
Dg3UA5rT3gcFaRUawg20IA0AI9HASmJ8UXCEAD+Bcx3o4ClkgN944CvEdeELzuMT3GUEfwkrGBgG
VjfeHrHiKQOl0UBrkEjhyhZTavMfyvxWgumUYDsuGM8M1jOD+bgm4zIgoAksaAI+AxmyFUQEmfSs
KczItG9NBSJNoEk1qBKG6tj/k8oA2qRCWYoxvW8IDWdet/GHeadX8Sks8akvx4O++E9awkFghK/x
LLWo52GcuJ9NuUXpcy4tgLFhOms+o1TQMC5ICTYmwcgw4n8YwMxssDNsuj8IBaaNoGrUR697UDYb
tM0FdAN7M8HgHLA4r3o2QObccgfGgT4TwM4HuetA8Mp4N/MIzdncrgpCkD71IixA/kLEtRw/0MAe
VLAFHewUSti5nyxQwwz0cAZFrEETQ1BFxw1aMEYB1miBOQ7O5wQEEgneQwwiGY1PMfikC56aKbwS
3NJU+CU4pgTPTBSwiXEUFBDgcxBPZh81+GcWQ26YcG6Yn0v/Nh0VWTy/09PioxXPj01RnyVY6siE
AWQ1BWHlaD2nIK4KrVdUhNKbHmcx3Zbm97nSnsnGAattXixwW1TNX3qqYjVyvglcdwDfrcB51ZtL
fU/1K3xwYAc8WH2tEXzYBSZmZqGBGjegx4rX4YAmUwzcq48pGoj6WAbqLEGfHVDoGTS6B5VuQadz
P7uD7s/71/2EEdGLNcoHRswfa3yFMKo8lnD8W5SfJPIcwqa/tJ18xkjkOYH60NsLI1bqfw1FtBGW
WAZxxjK+6LN89MM7M57IFInJqdqLqn+aAORNr7lM0A0WmCVdBhicYlg5vhRh+GgyjGhDyUj6K8lt
ZBNXn2dGnLEUV47zMXcxv6TUXk7eo3AGNGVEPtndHfnNyK7um9b5xNT5sSTmBh8JE9aAuihU8k3q
eZ/UadQQvi3TdN/CQ4BuMMNKcEzBl5vu1VdwhPY8mPm5bv/I4DLggfk4wG3gbn6GQA6wOt0ncB9i
OBBqmw8nAjUT/rvDA3qOOwFnAp7FQ0y8B8TXBzzP72T3tTbd8yjLgw3jInYxSoeBsSgBoQknA4z1
4whHo4arAV/6RbPH5wkOB2f2QVRIN5vzitb3GgNB7xGL+4sJe0ET8TnSzprpKL+ba/XF+0J7TJvw
bCTRB/Wj8rgJWoMCYXQavYdiTu/aAlReFsGY9I+YFtaGcawL/3H9+zB9sO1EUfEMu+lenWTMPDat
N96hVbyblu4yiq9aap3VfxUuzqWGe7Mk0Us9ac922V8M3OTgzAi4MwIOjQoJa+HUVHBrCjg2LVyb
luxqddk0Xvgo3e6iqAg4gT5o/IKp21EBv0S4T6rvoxMAWEJvZVr1Se0axcud5mjPOsmirpwCbBwf
6iK+0/E8zLvxRO6JC18oV8ShDgYRqYzXJowit3z2uzumDh7OzbN/q34Ytlyb6E4NTa35Vv+a1e0z
L4kx30V1HowxxYzwNpMfKbTH3GXheE2l5zHhBExxhNf+phbywXDx2SgcsqiY3hl8R3hBmIPdi9x/
NGFQxTCpchhVgucWposvitehpe4JEV+wwMBaYGJZLkS2dBtmiuoABQS+VsgTtLXRc2abDDYXVmTP
IyODBpaXB9uLa/MgYX+pi09dUXoTXVpHfsC04UHdUb0d3vlno6w+hVbGaDAAHFBpTr7ODZPnd+Yw
vqhvP89EjukqgNu4Vdtj0p2iwniZ7OriwIOuOU9I9XQVTCfHlxKOG0nUYKT5JYv9Z8vAuEbKRw/K
Ir7y20LR3K32SfFFWg06GWHh/uRsoe900PK1z7MOKx81mUB9aTdEXnOXLiZKZh22TBhtikI/arZ8
kN/b3L9HsPGRHAQjvJM2CppYIpfJvsCH/DyS9abeDtb0xSABruRPmJRe4JmXaE+vOuarUQ7dNtSO
i6ffaY18Vt8phkqEN9JeVWY80TyrQCv1G9WVTX2eQe8cqHvVQZItMzMoO3CHmDilmVcmATi4nD+W
JNyVJN15HQLf5tj9oItZU3bXkYvXyOJsk5MnKUoZiboGjBd1dGMxQtYpPtbk60m//WyTt2eP2dqn
aLNcMRJG7ta8JG17NlRSX/ZxobDDS4+sSpL89Glvat860v0cxuZJyQSb1D8iTO/WSDKfPMCW4U9O
PqBQQYENnEtldlNP4saiqEieoAp4UwPUSYJYDlh08UQtMSte7wAgI9um5ElMdzXHJ938UGVc1owH
1UWzRPG+YM6bNdYmc/wn22Ncbc5HJ3xpqULI/iKk9hlBFWoG4B7+VThUmWfXWUH6AfjTQB5wLOab
3C62ZRmMKC0y9Lu42R2wTdhK8hgTZ0SGCxDLoxMu5FZL72rSG32ko8P3nkTHmmTHDDa9IqvKrj0m
9i1moNmVThKkJnlvKQi9ICMSD7m9j2ucZAhckSHpErigRaTOQoQXPm4bZE3OZE6iFt9DTrlJyKLE
6+Dopwx7PSpGw6HXzVsFw6g/x+13LUm0JAIDyhgRl9zwNYmXU6zfkQESJPVHizxMmJ/DRHonjn02
ZSe3/hTbTxOqMo6rOs5Ncw/ziGy/ZG+0BCAAHFPG2ziUG9XRkjqnJV8CSW4ittOnkFRV3lJwjhXv
IBzHQ4X/CTg8Dzp5asis9YT/pD7Jcypqphv+/7rjkKLESMlQdZUZHKSHlOnUbGm46Cb70URIDZc2
I220ssabcoaHh8srx2Qkk1Qnm9RFWOuSgNCRWZopm/1h3GVZCKe+hkF0IrLz7GrB5Gjfw7KBKpj/
mScIdDJEqxru5Bu9G160YTJOVZF8zoU7nWMU4dkQIAugKNXrHWLhBq9e6NIpObd5r+I0IDpXVOKT
adr2Zn1OfKkTu4MnZ5kdC0TcV20a4evmC0LZGoP5XVaT3lE9OaFPJk7cbK0O6RoVv03uOPdOnTY3
aeo/9nX02EF98yGbhp1j4WDZ7Z0o67chyqYUjzQYSxlGVpbzFHbjbZf13/skTK5LgO8p3WQFEsGa
RF59rvBz7XFMWOrxW2Xi9rHo5hcccNBzJ59n332MOtLVyNKI/TNsx0NuSMwdXQLJLOOi1+IiSXPe
1DlGWaXm3WQLc2mtDDP+KvFVtvUNP97vEVOEaDrY2DIenbs4xUaJcCoUMvxcjDeQPhT6i1j6j82Q
Id90uq0jP3luU5xHP2Rw4TymGUKH2ii0XZuSGi80+A94/YSJhXyppWhY+pIsM75E1mPpU2PYZhU8
o200p/ie7Rofjcgs3WNloPlE0wSbS/OuY4OjIS3dO6ZOem2lROdNiDLHkJ2yKvvoLOVj0o0z4nc8
E0OLikY8fbWxf0AqCERtNqgbwhYzmGjEOQQK0A6nJCJytGZjtVTgC20mPjlacM7ysKPuO/zSXKIm
x+im9U1AVgoKi3IpgxXYA1kU29aV+Nr2z5k37u2wY37JNPTKeHbHqkaztb54oeVb6C18Rzz59Sg2
munjV9f6CEcqFSOXwOCaH00Xbn7VNBejm79J0RN92+C86CQMzdCXQj/Kv3FVugQZhRj6Ntfo8iU+
v8t3/JCeNXy3r5pPpYFJQWyD2JMhEvRDL6+LAqekifIflgNnaGDnxEGT44XEn/+/hUl/Rkn/a/9n
pWDIbgVL/wJPX+HSv7r/n2CpoJv/GUbd41lW5n+U335NWvD50CuMqhnGv2wyE5BQ61wCumWY/42j
Eiz7L2HpuuG5hsNo13WAMMuqVWipZ/3LEZbQhePpoKy2zqYfQKrj/0sg1fTUje3BN3L+T3BUHxT3
JxTVMQ0B1gB8akM4INLBJe3h55yFyoUxraNqOXvLpxxf3eNcW/VxMaGt9RpSprJpeOmtK9dGnxML
1b/aKYYqcHz7zLpuVBve9l6XateFnyeJoxyG+gbFMo7PE28FrPuYdr8u4lOqH9MSTXEWNRQE164G
MUZoDnuu/Z8WXz+Uu0LbjE6I+0/TpDs3R5bj6TNUQtU4TjwMr/2i6Xssn6jCQdCej3lWQbEkCE+c
tASBG9g+gzX1mUZacxWUOAYezNiFjPrr35Hl6PCfUQFwl2LeZy0j/5nvuxnwNDslLiNgj3f52lsb
vC1w6H/dWtfYacPkohYEpXHdUVe9uvXYsO7jQDPtZT8dnXqeQSpdQOcBJYXpYjKR1p9Rcd3OGaqC
KfLco8DWXNHCqs9uP30WVZo+SG9o95MWYssJ2njURoIAczy5Erzv1zUZD9Hgpwv+7hVx/x/4cd1V
SSm7//U/uZj/dg0J2xFEdRi64XrWuv2nrA7hOCk2n8I4Y56Kj6uF8jxTTdebynowxgqglmUfrFvW
7rqUFEiIUX2iP3a8OlgbM9frgOSJivmhWvnT4tr3Kx6R3pTILaQU/eJk4PRRfrs2/WjktxX2ayNO
liTtOl7gyR4rqjQ5FWMkoMFqp7yMmEWTOkj1qIetpTuf05bAo8TQP7bzmMEJ0ClWhEzmXBOG3tj/
McvM3hMvmOJ16oWYAxXeyfEGarDYY53euuu6ssS3wa6RmKo93ja+7as5Jq+hEINP3k4HBm3zztH7
OTBhuga6E3LTvfWNfixMsuHY/rpp3SvsrDkYqPL/2JUoADjAf/2RdemnfaRfMJfD3EjXXPu264bi
nHeeCry3b2WZ8Q7v3QwTjQWKcj0SPZ4ORDbkE+Hg8zJSEjTae1nbYjMvISj55LrHt6YQqfipKwQu
oglVzc26C8gR7B4KhlvXHhYHTqH8jGsPM2hoPoFMVWaZakzNbjdo8GL8YL0aFqfI7uM5T7dT1M/3
jt1DUEoy7fWd9kqr+TeXrs2z99enn2fZpsvD2YZA4jgeKTg/P/2GSUdb4lj52TC5b90xYuSW4XY9
wKsUGYYAWJJEYz0/ZvWi3dTob6EthtjcUkMcR+sPFAXMYgdslSjMsEiaTIFGvf/2us6v9wLewaNh
3Edz0j4S8eegyCUWM3QN8liWMWaKLsm2BvG38BU3hwlZo0M1J5dnK5riD3EWfexyEnbtcdhNRioj
rBds4gwK/IazPjmvPS7Qf76pHYg6fzsywhC8F3T1inr/XrBwvZ4nL8/Pw4yjjq/BUkORYGUl6qi1
zYRRnxBv1afX/roYDdZLlmXtPrLqDIVqMm6EZmO9Picop9L+S0YxdDPN+repcnmMad1x1ER3Gy2W
f5cNDR73sxYUWq0FrVuEJUM2FidLCGezLnbwcbEoUXu9Lv60g1Vi4GMy+28n6i2aJ1tkcWl7GcwR
hsBkUuNcEueIpdKwQ8/W3xpOiWMpVJjnMhoQifp/gvbhSIRfAflveFz9WEyQ4Z8MOKuqgA2Ro42q
wz8fbl9/d7ghRGGBhBID2wGHI/7uQgxTmZowdfxAH0ekNa5pBm9NrWs/ukxjmZ289dd9hnXlu91f
91xXQuPaJZPBjO8//dl1A6on6/U/7fiyP/8vdSuw8MXPYOtin3vqZNbCXWzQ+fUDUy2MbLLTSC4C
BZiiGIKuZcKpdZAA1y3prOqWGAnmP3aatBJupQuwtq5bP60aBsTyx2fetmDjn9xotXsbr39G/PUR
DQ+3re3DOrD9auFtbmJK0ebYsq99V61cu9yS5o7HO8pWuYBm5VUQOvLoNrMG9b7ycJ3NE4i7xlJe
90ZkvqxL67peJb7hh3E1JMiSXGvbyNQ/tRVWFvqY3q49Tb0E1qUuSZfNb66L969WrgvYcg7kLdck
wdxXD7CfXq2T70ThmFoiGNu5gJ08mnfRgBdIlHe4gkSldbeuMxYDrN3qof6UCwBVBDSADw4kjsJp
6kvvMY6JcTjOVE+GDtEI64bKBpGBc0b6UFRfxsys90sVfS+UdUHfRNFxXcqZATuburO4NX/dMthg
skqEBBROADrqphGfRLQMJMoLqHfe6AGmQUEI1jjiNZiYKSY7DRVlvtYPsmLxjxrZS5S5DDLHUUxf
r923pp28H7u8rWPs4B/b5LD0B31NoK3HOmiwNIOaOJ3yygIcWxeBIDToaWF3Oy1VzyPciuKA6vZ0
KnW8hmrD/txOYUo1pXlxMPs4Zjg+HEmKd8mT/Ks/zc2PLW/r0nhCvu1Aw8jBm/XZKMjhrKcrvw6L
e2SE8eMwhYi7dfxXWts81AMGOhhGjPX1P18k4v1bzHENntOu6Vk+5VAG8r9eJLk1J+OEgQjqoC6v
IFX1VOJmBLX7qhvxfQGdsDDa005TTR0Cd8iLtIT/YTF659jNKsxJdVMh+7303BnWidpa4lGkw7s6
TD6FvMRf0OogmH3A9yjgiVpe1h7upDwb/frD2puyqnuYHeq5Zk3q37pubZjbbOeqmi/4BlOLwHq5
bQv/rmBK8J96XWkDU6mGvUd9guw4Wtd44/sfimgf9yL+knQlWK4cy6NH2se94SV471pd/MXTx285
HPgH4t+e4jI5gRbVRKspcylnoh5PE9rZfOcVyyeCFmTwth4mNr7Ao8T5QTPS7T+fK8tUtNQ32qpj
MgekSI/dHUaihuW/HyxLS1taUzfwS8jmehuqcPgq8njArotaXLPIW748ORVU+rpiShSv4fGqeb+7
l5pud9V4dXkyYVARKhLHVKJ+/ZvrX1v/xmA3gkFgx4tQzTzsRbduliU7Ges0ZV23NgVSZMnohH3c
GG8AVXK4IXX99LbLut56+9zaf/2E+qt4N7zuXC5td9LICgrC2sI3r+suBbV0tN1USHpj4F5bu+sW
Quqy85yTjsFuDfTvS6eatavlvn3InPGOODH5uuptI3WmcFdMI85Zf33g7fNMJo1r4gfi63XrumH9
m2t3NjHTdwRj0nVDNQC32HggBdVgWtetgGRHPW54wfzvUzXU/i18Q/Ecld/XtWgEWhysatI41E5E
JYGmQnDard3WltoVCD6qQCwx8PsxxZ054dNPlq6+J0SkJ4lZDGKbOBA0K7V53afubBXJGgeuXYmz
lw897OLM6GHWmbev3XWL9GdxblWzqORY8oo2bgg5NcRNB6SdBt9K/SRGQ1TXTk9+zVh4OP3BpKUs
OB4LE8yv1Kv2TLQLxikoY/DvZ6q5XbesjawYzZOjyJ7TbEDQqMTn13WzJdobw8T8IU/0+N6cxQ5F
tYl1eGU8DZg0ebyAST+hV7uEZPGbEWqqbq41xTV6sOhm7YY8uPaG7PTrtWv2aMXG/BZj4guK9PHI
nYJEqG5tplbKNC7WlQ5e19RKab/uUxhdebdu+Gm/Prlohd/ekZMWntqaJHM39rQPzJfyG51A5+3a
9QfIQgMDM8za2WoQG8zr0bbPa5f5/bWhD+PBH0N+qXo9rE2zPs+7okqOWvzUG/hmXiUmmDlKgeVD
kvPAw/62PyT4yB2tsaxiTIodaDUYXF/Xif4ljZfuhtTW9rYfxx+NAQXAyLPbd6tFcdCnxrxMv+49
1S9mw7Rj/Xw+jqQRSxnMZirOpmaJc2qQUcMtlduj5AJSq9aNUdlD96wcsYmFhJ+9bq7inKuMj9hL
mb/u92OV2mdOkXK3PKWcbDovjkuetWoil67ttONecN+aiXXTcD0cksXgl8O4d44pr6T4OjdEcm3W
y13bAx90maE/rI0+ddivtONyWLvhaDe32Bshg5bkAoWhIbd9M3eQif252EwRsbwtUmdbKNfj7CmR
dvhn2cs/HZu5kqHBAhdTm5xDcvBIQ/LmnelUeMHhFUEgDWqjvLtdm0Ey64AC01MWJ5xmXcfJYyai
mrcN67p167rBrigXvX2iwkw0IFemyv4wfTxaoQCAdRd5TMgGQkJGIEnq7XPdCAgS+AMEglHYHFcg
zm118Umc7vTJPdqVVVvXmBi/rluaisp4YoDwrTur/Xq139qb1UfXz8fZ6P9mPrzO6n56OVmeKxhw
GtRwhOW7TAx+HUnI3Jo0Mcb9rl0mchAKEw8I1aBtxv+b3F8Gd5m7W9dNWR8dfd2FtVeXjw1Kymu0
DOGubabi0cKQ/RZ3tRsdLtBjn+ItOZcDcruGRLMQfiM0LF+c3z3E3CL9zg0f7g1tQRPee3Zyzodv
C3b9F46ed1mXekihe54IzJ/VhrUpG8KIxOyL7bJ+NE4Xd5OM2NFqoxNfxq+dnZJI17vzHVe3d0Sq
FN0DUSBewzVdqTSaRxvbp1TiejgYEA97SCynKpzd7HpdXJvBt9ONmaA9f1vnmth8Xlll6vxmrCDe
zcE5G8wGXZ9cTcN1hC3enY0Qa/1stPKOtA/dvxX5QzoX2anI/PS1qf2h3VYLdMo66qL7QXr+SdRT
UKgfR0ZFdSMWvdq6+CroQFO8w8FU8ZJy8cIU4QdztAkdkLBru8admE8n45ZgmaOe1pDrASXxNYyA
lhB1zPhCTz50winHN9aZxFOaRjPuszw4fa8xiFrEHa6OLP9S1UIgkZZfiMm1IH6odWvjtN714Pf9
ae1pRhXiIeQikI+yDh5d16PJNM1zThLcVpCpuEET2J4WGJXTgguxLLLwSs/HZNMa9ozZGsTwIhsf
JkuZn9gMDXsoNqexGfoHMFhQ57gFGMmoxxTgmG1Z2lfSCJEazMStVABJiypNQgOTg77P5p5BPBlk
PA1n7dM/D/r+zW1FxVj3TNN3qOQ7ShX18yzOmBt7ROCMEypk2lRNXYzIJbAerzqfrCL6smjbPSjC
E67A9Q2s1qMvR8wYu1g0gXhbjMnUCtaVtUeInJ0Bt2kp7JvKxjN5XVobonrFLvSWcxS71FJfNxAt
SDTaTTXb9T52a/MmanH8ndUDcPG86bYNi4Gp7Lzti7nAJpuGUK0CGwPTxoTUhiKnHxLT/YIfegiY
WrXDSXP14RTjeH9au3hHS3PGY8PwCgyY/rtZQksSh25T99KIlgutQR58EmzEGFpBYxoWBeLwahSc
cNSr1YnY4OXGNGvn5p/PhHhXZ1G3lClMnTk5zznPMd6dCVvaOkzMqKEgYiZBHy0M1JwQDUcf6wC3
XnQfWh55J4Zj3iS+2521Od5Hjptd7HrIL1pHtFcXgQW7C2Wzq3VlG+f5BUs79zodB2eDuQRUHkcb
bvSM9ATpd7C2eOY+8x5w6hMF4iRoeo6o4ZVQArwRoy/ViMKoL2q61UfVuW+b6lws0XwsTdHc1j3y
HRfncZDP8ckSSTArK7C4dwGR1Ty9UpPzfp2NIyEgCzlXE/V1bZNzMVluAl6T+vjttHuvK40T6Uv+
7brKj/MsSI3ppTWpCJKrxW6TBFsYcosnguq+7fzX54EwiSdgILGfHYihRaqf//lcva+JqXPl6MBf
nC/HFpb1rvYR+3afmr5bk+ug5/AuGOIbsz0+9dUSoevQRyIg6aZRdCY1DAiXYTCPCnOrzRHMrba6
6mPHDtCPOoFpNU6g8WaCY/BJ2J7/pSUzRYcw9OjmiXazFqHXpsAhlopjgSbZZbwH4OM/WI7tH/Oh
+xLryQHNU3Wwlmk4TDVvcIVUZaW1E7bffkA9DxcMW+ZcQyriDhRuvFjrtvPcD4EvIGS9NWUmqfu+
9dd9QpkcPBMhROKSKzGt9WHVrN23dXAGBJaOf+3ztjmX2fe4q3tsc+AvpxPvNFdWcpf7idx0BfZF
xAQSMyKNodrh7W9AtbkVCWl9lYxJf4tT/YAokOSY0G/v28oOd8yqcSxwF7RIeuoehF6GF40kWEa3
JVbhhBLotWc8uFmDO0P5+Z+vAshsv06Y1WUgwJx8AdwpXCKpfn149u2cz0J6/a4ghWgjEpxuwc9F
vIXRfCwcvTtGqJgIf4EHkcLTADzEhzgdmq9pKseg8jD2Sr3kCRfmMTCqGHM6XDWvim5+qFI0Pjht
BAlu4EGcblr1FF2bxKz6nWiyT4yQp4usOYTZZPTn0l+Yjy0Fzy51Okc9CXK5wQpA3yQmyOYAK/CU
Ydvz2qzdAjeqYVmKm7gbu9Psrj7fTEq0JNm7hBQicczzh8nw4a7oNiIMzTKC3PAzpTr/In2dHBjS
380F3Rp8f1mPiIVs076h2S6duOFEAFbyBMMyww1czB0DgjOjAKpDkEykSlXZMARWAZgYOoi9qGsG
kNd0vGGNYsOsu99OQ9LCTK+evDiujhqDpFNr6RmeXmo9paI99nLRBp1je00sFIMzdX0YiQbY2hYH
mcmpICCUyb7fm8DGlt4hwIPKJXWz3Q0Y2h6lxCr0qqwnWIOReRoGqLRVn+7gbMR7rsdDgddnQIAl
pnBM5PArLsqALwgJNg2VPmB2bxZGJAlvvSMpCLK+aoVsj7Cw2+OAD9+hlQkzBdE9xY32WQur+rz2
2sVsrzEYXJD3kYypMfrZa5zl49ji/z52dldv0q59ZFImz2Ah7ePSaQa2H6m30RYqRxtvfNRx32qn
qHmMXAhVEp3/wbfgtDeMY4xWawJLNYmyA167GACQhBwP59nK/8DM2biUmZBPMv5ArXXecaGm+Iti
pmhbznxaQk0cS/24xLELwSQqTIYINFUaar8ZVlq/CqeBGFzefA5O+IKGceU7rIH5LLaYntPt3G6G
MWwvDzMwZ6CrplU47dqNplsx9NYh66JTNzVbONZEI0fQh0GNyn0EX/KqMnP/jOJJuboN/nntGovE
D4SYV2IarGM5mTBZmnlXiVZZn5TttoHdgzovXZ4SMZFQtvh4wDrJKWOoTRFF5Nc1ptMb7zeldMv4
+3PEIzQUmoXFIACa3q/PEelVUTEMVr/rOoSb7mKPj6GBNXcq2j9tnMYd0kILUL99aqOpBvEygrUR
amnRcCbXzZe29MazXRYwznKdlBfGD1604GMZDlioTqb3vMS4f+M5HsS8FgOpBlFGlpenInL/SI0k
3ZuqXr0WrSPK0r/5lfa78uJ6ctHDo8H3Hcd2XHXyfwIMRGnK0OQ74K9sqFhRG9maavCTxPWr4b0X
Zj0U5rjcRQM36to1IqQulWchFERmZpl+dIx0lE59Od6P5tjjiW1pEAYNjhJFw4O/4INWddK7XRvQ
hqNj1x6jEFbV/RweRG2g6smb4mWUMCZa6V+snrTBsAUriJcmfR6ZilwW/bZDapP4f0iqgB/iDpka
xS5eK0mEfr3mv24L5sUYucAGsH4z3f13lwQFWIMLwhKGDkPn14NVWXlka94od2ME1l2UGHCtjRmi
Czfsqt6VvTcE9QjRq/Vbl6ADLPHQxNdl5B71CQ8PL3eJgS6I956swbuz+8y7YyMoaXcCv0VJaxnN
3eJE7V1K5QJ0l7OClf2m1vuPXvpxvft7Ipsw5+F1OqW/+Y3vIW51Qfgonxxb4Udc+e8IPkYzAel7
taQs7Is9UEBNWrWNkgZ2hrORfd6e1iaNTCT6+NDv3taNGQ61uoOZfzQW+RGLdQNyOwP4uW+7s2OQ
ZtGgRRqScN8UF+B6Mr4TtzWvEPck5xrpTCCTBWLgVJ9EmflXozkZ27xqhosZIfDGlpzA9mjMTq1b
ldeTIF4pc33SOvDhuzEHF3VdRIJl1lwiO9ymWuj8X9wvvstBxsXCQMH/3kWiyrK+REvb7aaRIzFI
hKR412XbrjGUybZxu2gNBUh/wgBeuEh8JmneyBCtsBAEcFtFP107VgGC1iy3tkPZNjRq3KDwsnSC
xCN0SPPse/xqiydn+orZiXhElWBi28JYpJmDZcjkrk+M5y6LpqPmxVjVG9oBauG2mfMQOZhXA64N
xl05Tp/Sxtl6icy/2gaWNpVn/4mt5qUxU/dzLVTQ6KcIahA2aPZvMCbr39QifOHw1DRt2wVvener
pF3Fr4rHbocqEbMJ9f1t254CMnJ+LK3rlnGoN3Yy+ts+Qynkp499XxC1Y/rXt0ukBmeQUklOsbAq
dPNtyAQiqMMlOpfehfgVLbD0xjwug5Q3Y24HtSKX1HOc46ZVPpFb4AaGU90Zyk8hbwV6aQ1lvOcv
t23lcYljq7CRIXP+fx6Emn//9ZDkfN00DZ8iHcPQXx8US13qNSltDEwi04eiWYid6GYi0MzsthLR
+FiHDVZkGIQ0NixzMtTiQLP0bxycHpQjDEGOJ/R8Ham/YzXtw2pAppTk8YWAkYse9d9H6AmnssMA
IOYMbvByZHqTj/rWnTB29Zyl3f3zb1rfBL/W+nzdsCj18Z4wHabDv/4mSrRJay51hwtXZ2+k7W0J
MC3AzB3rhOWDF1Rk00zU2uDBD+GpBwV+bfx88nDNiA+wF0nqLTSExm0z35GwY541uFZpiOR99k9v
jUfmI/VxuK6DcdT902hl/TGNo+mUtE2OjlEt4twynUbVLCMa9inBVt9nEtQ71lmrNKRFTgFHN82h
PpFqn0Q9hFfLuSEHpT92eSeue7NyoN7aFcXlXVm3IFsVLs0+lS7McK3haHSUvEP8oPmpqEQUr0IL
RXGN0Fc7xAU+CplmoJJpqHTHuJTcmfDuXpu2j7/iWJX95vlsqWHH+9NgUtmB3uF5/PPuNPSw/2qN
232XcbgwBMNNBsRcC28RxFmH4au5DB9j0WqXUZraBSJTGGi9d6J+ZR3jfjpjdOMdFl72B+HMXxZK
Nae1mf5awqKgvWr0Rmwd00qDJaKiqfWYxakmbeensrQIxyjm/pyIlvTH0thzeollrJr731x0/+bX
QhE0cAFifALl9d1jxC5i0fszF/NoQcNuI3wee1+MJ033sl10nAnF88li/46p/P1c7p3Cak5pM16j
3ewDbdGsQ9r2N3EbT+dWHHCCKS6L6w47afbVAQbBNiQVG56e2+9JZKe4Nk4vIs0pniOU3EC+bTcL
ZhZ73yrS60S4kJQGPWNuT2NartxYysJ9jjQYF6rpB9vfiQpqd8JsYm0qIrLOXt2c52VGm4fGe4eG
cUbsO++Koc0eopon9ugNd1nSuTdlBKmlUnMGBJXkWZTLB8PEqSZZqpqppjkcXPIErgy3SlTt1N2W
DYXqLEzr31xp9t8HwBTc/jdl57XcNtK16ytCFdDIp8xBFJWDT1C2PIOcM65+P2jakq3xN7P/A3eh
oySaALrXeoM+f+iWYZDNEr/f8EXAGdTovXIDimRHDD44qhN0GGiCmzF3YejW2rC1rYjH+1C8NbbT
nUN08DGG2rgYnz5nU1KuylwjblnYXws91+ft7SJTO/WkoP+FdE/qbHpsQV0TbojtjWtfUcd9R+Y+
9Iyj0rh7DDcj9BEQgLBatT2Ah1uW3ayrr6CqDhPexkURoABJbT1J+WhQhy+xg9h1Q/D2f/8q8tSz
sZMBk8154NPHITDlLooirTaGhTu5Wb9kVdrCxSy7Ne568SHBStr3/OiseYm2RL/A2TquE91bddde
VbW78lU49UaOOXNRBjuMd2bECIqytct5Gk36AmyyuigLK380J9yo4hQjsEHtVuhmfGtIxOzkNgAF
teRgowcTjvrB1vNbFwSqxTk5wivLrY29Dst17FuNk2Qe3IMIrrdlHa2LerYw8kR12V32I8Yo2Flv
ZLyrm4Ne5RCj9DwoGI4N+oF8HeqPGpRct1QEjiPauM17IuVpZQL2tkfnrrI85w6aYE28jQODOHbj
WJ3yEIv2f//wzU+4JnalJDUMTQOtMj/3Pm+73CIaCawp5UYExd7EvvTOxtgakkhyhETO0zqwxcbo
nepkaKG61z0VV3Oj3dXYDy6I78ClrbqHtIyuyLhvizJMNwlgi53aW/0ujCdM1JzyxWyw1eZ9NoHZ
fgVgp99n3KRdZnxLczM8xb4KYQ5rztGZ1bkD/7lCmObQJTaMG6Vo06VfBhu3MFDYnHzCh463tPyS
dz9mOUM8LGS8w441pEtH3z1OWXcf+IF25c7CL5Eh4IykMY6RFGhNOoSMdCQbBOGZf/845cf16SUy
S7TpDsglx+ZB9futHeRpW6bmxK3dWBynSXmt2wJ78RYxKCXmFBaWyl+DU77mvRZx/sCQKe/sZkNs
uNv2/B+L3n0IsXtYVnkpCAM9+Qn2tenUQV/O4o3G/HvDq4qdYWD+rJO8ryrvJeVYhb9FyTYs7Ba6
NgS8rfmmh81gncu4PjU6tpKVr/G/2hVvYRUd//0PN+e3429/uM2+TENLgCyZYaufN2bcTXkxdHyP
rAktgGxsj0Nf6nB7klODJP2mwRNlSaK0Q6O3R1Blvj/JC6vLsQ/jVTk0Cdy4Qr+PR7jajoGxRpHu
Gl+/aWJM7/vRhUHQJ8OJ7K+1K90Y4LKHywQE13OZVcU1YLZNRHoAxEhobsa2DPcqz9OGXEcJ90AA
OnfHN34gQriTWFUDYG4+nbe6sm/VMFUW/LHJBiNkmItKn93jjSpmHHfm4GlgpDYYcRcJWNybMJBb
e0POkXOo9BD7eMStHbcj9pQ/VHOcu01749CUQDL+/TN2/hEv4mxsISLC7WqZPHo+nSDFONUR7o5w
ll2iHUbpngpQuCernQ0w+qpYyio7E41oKqjM06SPxkncymY1agQZ/nmCLDyzTpYkKNDFlW0OR8qC
3eMyxIvqFt8he+kpZrvRky67lW0A+NRZdQbJTwyBT63WpvglGaONbl3T7K02m25iF6Up9p0q9vXo
c7WE6srOgKyvd6vQx6fX5Ci+UBs0jLse1KG8aofpHDsWttPv7UL3BPJtc3206r+xROrPI68QtP7S
9D7gHLlpUsU9NJ7fnAIzSNYZLqhPmd9+y5s63lcQLiCKz3AuPaxG4IWYhSp6ZD+NXdeyiyHYVaWe
/TQ5HbIwnajRyh7yq3w0n5xK1Uk1ZdESS6DhkE0W4RLAEyfHMA+F62gEVbr8FDto6W35Xyo2qN6T
5yAJC2eP7NF/PFS0f575bHJklmab6szq0D+j440iKxTdSsPNOBpIABg2gsNl8qy3abUbUNvejLzX
X63yUcfd9qtrpROJjsrbF4kxoe3h3dS6Xn01anxidZTDTiKdrouBpB52Ce5az2v3bkC3dIllev/K
yfFhrHw0MJKS/+kEgQ4nxkS008wvgMsQYVeF/+A3CRAPxS2OmtmsCNQV90FknIw0LK9lDSJLvnW1
Bo+uPgdU4/K8bzvUUhSgTWjnZDAXsZ671giX7/hWo4YMcVcLMUci7KU/zjWOS/FJg2M6lkr40Gnx
N2ewUA2UtV5DNjfG+ktWkfpyj6qOkaas9ujL3ZZpt3SzUb9x4QqgBe58NdugO/uQXtjdOrjN6RVq
g2mhWAccT9SrcS5M8DtrN4i0hd6P6lXiEiBadNPCmVqxceCc4BnRA5BHjOKLEirHhu/1363iraxY
cb7pRAgWjUN0Iaoh1IKHG68aFJt5+bTh1oZ2+Wk6qXNDTg+i1v1m1NjLOEhU7tIaL0jfDuE3xJl/
U4WIJeHZ5V1ZbubvBSiaQz+5w5Fn+izKPgDrB4uzNmtD3HKvw6yu2+IxMVE5SlH6fy2N4i1Qo/EN
gCye6fhkLVp+eaVu8NXsyWrGlfWXZ5V39aiBNtTbb3iRQNQa3HA4hBouHPIKq8UfV4Nfq/+xG9Gs
f5zvIdQRAlI5B7saim6fjiWZFUwdmpzIdqHgvcJeG/fnULe3aVx713hBoJVTh/G4sdgl8WUhEIaC
4qiAnLqTQ3ps6vZl6TzUJUHvj6Kcq66r1wdvbFAl+NkZTK5+NIPqx1hZFSLE50+OkfWP0X2BMICj
1Q0iEcz76FALWPitDxylceIREbCfhRG2v1Zlh2xLFF8civahIwID6dQP+R8wxdfEE9GuKsJ4g1gT
u4SiuXGE8O4UO6muLaNWUeil3STaidwqFiYIXw7XxchLzp8d6Deocn/vO/0AzUDAoOA79Rbofr6V
h3BZYNwy1OxqOZSn896pqLEoSubqMMD5Cmv2VnNcvYFisoQNCzpE2JV5iIeqWXaxTyisz2PcuA0O
DyMnvHqTOfjMe/74lAs3u+rUpLnzmhyheKMBuD40d7Kp0XpnPTYx74tCE9tuNNwrv9dRSvbEFy9E
9jpWS+2GE2C9qwkv7PWq1M5dFPsrBOAQRY7ar1iI1zs8GZ7UzrY4GeIkvfCNwjoMFu9nlOWGZeDj
B96EcfqWVg9Omxtfm6ZEj7Nv/F0He2yNhyTRTLan4P31nturgd1UAWFEwqI+ykJVIMTkvj0UC90W
9VGbC9ljZ8182JzrXRKgqoKaouzQKuwG2hReEb+nuyzQRlrqg6UX14ETGlflCo2czN00Oq9dy3JK
guhpYisL1db6alEAx8A1er7Ugh615xYIZxpRtWLi+bL7lzHyMolx10TJnmTAgA/GWjaaQyT+4678
5+vH0XShGUTcdNuy2Nj+vqnlXRmK2lfdtWmq0xp1CY5iU1cbaMn5KzUTDkk7oq9TnGU3IMzSG3mF
BL6OFfQmKfV2Z/aOd5RFjE3VNlYUNgwhmpfK5LE1lpe67wcJxlwDwerOzw+yUV4NWJR2k2mvEhzC
OJWR25yL3Myu+IT9e3V2YQk8UzypoNlXltkNN1rd+9t/34Bp5vz4+XWXC/iBxxOIPGJ17Bk/Y8YV
k5BIFfbeZkjgdcAhKp5zNMLjoMnv2rqz772QjHdq5c8gTsYru/J4Xg1Z8Zw1lr91CL3jGhyUW4iv
4dqYQZCwYJ5D3zf2OWRUc/He5pLx3wczBlI2RfNVZiXP+EkqxA26S59sfp8j1+kb+8ec93Z7Xutj
6Hu7hSrFXtZ0vUatA+OEBSzf5sDOOFmoKO7eOXGX3bmdQHuehwWvP6qyw0TVsANWf8UJM7vjP625
jid1J2tyVJ02ZPAy9PM/FsLiEaPp1E/3coiXxQ8zKZvoItKrsuj8djZ0oWjjDo2YOdIoO2pO50en
9gL29fPoNMBGW+nzdWCoAS5MIZJ5tant5dHcmFL9ChTFUzQWkEGGMUWYDpbIXg5WG6RYQYnhYVE3
+sIJQ+UW6o13a7axuyq0CfTF3Ba1wru1oxYh6Lg0uSWpyg7UYVdtnFZnOSsNhvg6N4ydjanOpu9S
RGbnlHxbteVVMcDs1Cy4Fe9V2dnMIxKHoNo8wjcjRkQ/qzkHwVs5TDY5kziTGa8xbg2vKluL4abN
D+CBNVYads5Ls+PFDvKRp/alqwaxd+mSjRW5/nwrG0HbPXTq9CWJ2LJdu1iZHM321p8sDU1gkkn/
ccvon8+FZLUhWnAQhnbMM2Qm3f+aBi1MPYTPJjp0WvHZMPlbjvZ7EUyIkbphgLA94ETOTai42P65
biY82JPEuksnm/SohUp4bulkApvhL72LwyclADmICD2ySE3a4SGakK0W80PbRd15kcE2vXL1FtDp
HAjzUMF1CYM8Q+D+Hg/22UPOdedYHTJOc+H7X/upKG6KCbJSxtf+Pw5u/wBQATlyOR8TZ9UERBTj
08HN5Dewc2KeG71GEwS3uwnZjRlNFMzAIVUPyd9lMP2i3Jggv6b6LshVANRqe+oKFAQri3jgDCYR
gc6rjjR/Zaf6Vu4mXD0E/pYXHVGCgAjO5KyVjlygPnj9QQJv/CjD2SdAwhHM8GM8uON+Ev5fPjC2
7VDk7lVSqq991CZrlGbRZnLqYpGPYuUh53enaYRsOmx3ERS4gn5p7OoAopLQjp1f6ecCrVEjU8TZ
RDhkj1fxSxCVOIxk2qM7oKhY2wZZIsTvluqQXCVBg9HCgFJaQaRk3/nWl7IbMNbq7elkzgUSzc0y
IVKL0kpOSLP2lGcEc/nPhc+BtUflvyC3s+UkYd/rY0DILR5fZXNfGUTLRems5SQYsuNCrcVwYnuY
Pcctkka98txGnrOBDrTrCtO/b8ppgfg6ol2KeE0S8smwnKL/yNh9JhrxyOMQqAEDIvFrkNyclR9+
RQI4Sc2+fWywwFBRQnHs8Ti+F1ZWYx8cuZgrooOHjmRNxCyUIurczWKws1PeL8p5e/BRCBSmtsPg
vhXs6o/kOZHO0b2nBgzYCl2U4BoUC3pRuoZSmBEl/xG/1gwQs7+/CA125/b8RdY0jUAEObnf/yaC
nYPeu2m0Bb+MTFMB0mTSvvlVaN5eCq3XEJUlJhEZOj62jqcpq9hALsBxW9x9jd4k5OIb6e7ST1Lk
qe4r9L7fl6g4ava5a59lkxHFgJkIYO60Ij9HtWYc9EDUZ3MuatJE5zQtz+lQG4fc9JtL03t7mHlz
ezLgKfZzrGwb9W7XdqGGrXXgnYVZuedWzeylYaCHLKsfHdhsbvAnUMBjCRT349zc+0V3r3Y6qbS5
6HRfHOseWbKVvMS8T5SLYWxvlBokoWyLVZJm0Q1mh/7rGOgjYsCZupPVPEVwlu0h4o5ueZWJmhQJ
B6JXV4zlkiAwOAZjCJ+6PFqJqg5exVCMuwJdKm54VhtKNhzWd3UMmntFoNQ2qPaqE2K4CfRZt81S
hjUnLxUAESOEnzY3gVmsZadsyjqBWs/QZnvZZicDOxtAfwvZeynS4LbpU/skf4CJdu1Wd2voifOS
nmWU9xNSjp1KhifGU80UYbmVi4UBKoJjb4KGZyRBorVVVMaNYypfJmh+V0qkmvdqhlC1D/t01de+
dW8NRnVOtOFQ5aTgltBJvv5prJyqi+rb5Gg2EdNujo2l4skI2jt1aqPvJPseDXcMn3wz7DcmRPVD
ZaMQB748X8oR/I2d1htvarrSY9Rp3TR1UKocpl09O/TKaqjnCCNkY/LNEv6q7p3mL0+LvuHuFD/l
VjetM/BqV8Vc8ItMa9nBk/1bpEaIYIS+uqrisNlnWjIscJHoY6CcZYfIPSLmU9rGd14XxncEJJ4x
mvaOsgb9ortpYXn7OFn36CDFrjPdqq2Z3sPZmqVp9WeS9eRmswnBo7mqxiQvLS3CkMEPrpEDKY9o
gU/ejdMp6iHS6zL6e+CX1CbR3SOumS8Juls7WW3iuj4WIU+M3qww4K2z4nrw8XsnnkpEnbzmBhdk
xOTmqsDwfKGmgCblLSVvRDC22tYejJZvfdcFoFh/rwdQwLct/DmEon7et7GSI4VvOsbKSc1j45Xm
DQdZ8TjXLOQoUOhT9UcAkpc+JJt12VdAFLv0NaP+f5gn11TnVf5t3vzT5U94/3nyN4N5VpxVq/06
mXcOYtDf0EpIVqi0m6cQdRLEClIdl7DQ+NJg8AQQSHvzQ3AgHWKkN82ohAcv1Dp0GC39yYyrGzkC
S6Lvtl5WD0OpGNuxxG0u0IIQPcEoW8gRudsdbHCaL4YxmWsd8cop7GEwGB1QlSpS0O7Wu1szdgmq
wXF4MabmiXMUWpovnpPX/kJFRtMaOusFxJG6VALkUCPFdDeKm05HuYzVOt5lmdIItI9loE2zzOlj
mbyaATlq5R7TJFWR1HL+ZS23AqArfyVHyZ/me4i1aoVoWRpxfLYSXT8l6KkFMfe/vJMBUQH1sSq4
VZl5L6JwQo6ECMEiJxOwCF03uCoxMXusiPBh5Kv+qMpeWa1n20oYjt0+c2sfsyOdUD7el8lySjtI
K0Ha7Yoyb+5kYUxLvSeL5AKFNHXz3uT5dLBGWHp+oRj3FSIg99iDLtTSy+/QXQvvqzB9jToxfe3q
Ecn3NFZv3CoQZCLjYCU74j4koimUp6nDZSO3MHuH9ui+tKjqyQGGEhIm6InlEWU+Xaht2mwuUqpz
guMHNe69nZO5ysOz5+0lGXAkYhdmP3b4zUTZDukFnuRKBKUSuY2viqr8XaBveKe4DSr4U492AF+W
+7iOFrjJxI/KXET48eCont1bXkTNLE+OK7yzHNBm7PdqZNFPsjMfEbL3UvRVZVVRsmqFF2+co8lS
ixveX2TJfdV6U1BkMwJd+5plQwEZphbw7UvLWCWFWX2JGjQirdh6Mwn9AnLs9NtAVNXeMzgnwqHJ
H0WUvcoRVjDc6WkDmQDP5gm92UXehuLL8H7lI0gom94v5CikPsWX96bLxTk2aus8pU7wOBgkb2yf
w3hR9KcmI7dtzFW4Avo2x0IGikVbPDetTW6o9N19bKyrydSv26yp1m7pkMLryplHiHNWFnchGpWi
3MdJVFiI/iEc+QTXMIV13FSnVIt+FEWUc/DUGvTVf7YnOh+4HPHRVlvTlaUW3b5LnZnm+z4/7FMF
EXb1bx4rHvlnCmKG2rpXMTpXzOZHm+K1yi6zWzhi8xDZ4fKWP6lJsP9okldF/K1PCw33Bd29jMws
7wmJUx9uiv3ckes6uJ54cczAOhgtL48iyb2bkLPwMlNRrh/AESmLCgL7uolgWshuOTARNnI4ZVcs
RGEY6Po5yE6HXrwDzeVelgHHx7YvaQwi8teq27U3mVQfoIZiX3uT/FbDDxLzFfpcM25vVC2qb4Eu
1LfdeO1MbDJjRXBosWLHPZd6l93EWWviCsCJKRJ4rcuiNl3riB/KFb5My6rAXrW2tQc/suo7PGmW
1lwr7FbjAZzu7GAQN7LmBxGhtarknTh3ZnZurRI3SbayKmx4fVjEBqtMK189n1BiaabxFhbd8FAI
5W9LKarveUyKRnT1KzkNC1DRpOBAkZpXsUIgNfWz+FX4GfAKhlZu9lerpOaD09kK5g+xhZFT2dxg
IQweFV/J79k2cTifGJouNsKN+4Ndi20AfAxezVwthb4dMiA5YV4NJ3kVDCMHoffBJXQA86Ahu3hQ
eNfIISBTN0Y52seKSPN1MRdel2brXC2spYyqyzZ5leG6jjxceAnIf7TLTtMInoZYRQG/9kzCm3PM
/mOlMQ+Ua9l26SCJ/rHS2PrGpgzwOAbi9jXNB++vUcsWRDjNt4mPjqd/Gt2DrrKBkwXOocjsjvAy
APYOH9yn90lNlpN9ac03LwXkLCc5yMttWjB+a55I3/VKFU9Rni90vxpfwiTKDyr4kxUBnPHFLdgB
h0mNweU/h4l5GD5nvw7rh0An6A1LfW63Bys7pK3/bGpNxaPXqJ8mHQgqicb+rYwwb0UsA1BPWeMO
leXfBw8tnCge/Gce2iGC+bpJDMKJtrZqTkeg88lsbQTTewobhwCc095EZXITzhlRtahXpd9Y3ybh
mYvOSaL7QeBNhuZPdzTUtL0SRUmsu0KiGbAcWO84qL8HebBwRVn/bfn1sxrkAk+SpF11aRico8hQ
NlY27CKTBEtWivGLY76poG+Ab2j5boy8AXx2Pn6Jiu+y2QvcT82cSf3FNEzNXem6mKNZfb3TPDV7
qRL1mjNpRXbJSm/9IXwshJm+uHXEMVF0/kZW0Y7BbpiDynWXduUjTKeVnN358u2jhau6zLIXN0UJ
3+2i/NjFenZXh2Q/DG2AYRYV+nNu9NvJrtV75MzS20bp70wAFc8hzG9ctVp9FdnZowb0m/QBEJs0
I1BvkMzDi0nTojMKy/ouM8RfslZXXWsssi7pTjo5Dtn2UaCvEp8xo0BECcCDbEdCOz7LdtIDZGsQ
WUVDeyybAwKk40sRfPd5UD/puBVflUkDuXZubv0gXYl8asC89ONLPL79z1H4uP1YKxzfdC1QnrCk
J9VQ1f5OkLC+9W0n2FqcF5eIHvADCj+ByQEJYnOpw+NJF34J61IZJvu29DL7NhyrDeBM7dqdmzq9
RSK8aZeyL5tQSbCn6Uqxp2KrcXw+NlbX4A+g51teoONNE7TgbblLnzzNJBBf5u6b1Yfgyz2+7pwg
10Vf2W84rHHOqneo5KSPVTRg5KrmOYRNX913Ns5aE/u1G2tqo5WJg8xLoqlP8NKNv6PibHLkXmRe
hPdOBikiExqOUrn6j6vxvfd/jlM64wVhsvo+LNvnFnPbuy6NxCnIvWA5CDjHWYRKWZMmxnU5FfGt
Pjp/xWAfXkcxgndI1PHotZH/iFPdXo63HMNa67VjcecY+WsDPsP2/S8Fpr87P+PICajRuW/z/prY
4Howx/hpnELlYGAktaqnyX7N1eYtSsLqFkagySvRnRa6CJzXvu3RBO4dXGY9uPzshXHxYDxvvHTN
rzrtG0HITZRvRqAYryRr8VtC0r/hv8NDw7rVdRspvLltLjw9NDBUK5GWoiY7LRNXKnlVF6TCw9pM
drLtolWUhFOD02CNM8485WOenCJ0tDyJrxcJUHyjGOvjR8Ezp/nfVY0kxXGaCzkjjxJzP2G3m7rh
m9P36ol/ySMsIjELUcXHca5WmWEtbVE5O9nrD2O2DqcRWM7cayJitakqI1vLqjAiZ+cojoWfT5Y8
8slHCNzEOrujeeX5Z8CsfbvUyr5FmSQ+yqGjCSHJn4EE88gkC9LHGAiXLwpz4/kxbrZDCzEt7bSl
wuN8J6tlnQen1syfZE3MIxITCG/XuupRtrlBnewzI2EvI5lsJp6qFTiLm8uMsg02gNwSHJY1gY9u
rJ5D1bozvNB9SXvXWvp8+W/sNHO2uB7OjOlWnOqxKQh35sWjHacFe9J8+q5zZpR3DZDzX6azGZtu
kH35MR0HbyDizYRHuRYC0a24vZQQZ2dgfQh2ga9+El3V7/0wVpbmXAWVbGz8WPM3slevzGEVmf60
k70Y3NuLSgrSz4OLGiuFLKjOOEIPTwOqP4VRQ/MqdfeBTemiVzkBQnAvdxN8k2t4oBmMM2R7tJIo
buopwO3ZCz5HpV0uQY6XR9mLJvTORz32nuRLdScICcjmMNS0QxBz0pSTfD/LUJ9QEByYl8wRQ4Pi
3a39ZEju4igAOKEo4FDmkJMspum5zcoBrwZahjQbSD44/U4eQP1i/DE+NIO0QurgeQjFgNNKgJeT
KBVAVHawd10f88sMRQW0MEzjugfNjNcR0hcfbQqvIdQzRLOUow0+0GsxF7KjAip8VevmUrZrXake
a7COfRlkD0NjXrdt41xXepNhJpyiWY6V+FZ2llgs7pOBaKHsHXGo2HeWEyyMto+OqATYm0TJseUz
o6NsUtrsx5Vs+6h6rtPkl2my8U9TkCBQd2DN+GpXDyLstdcqbgqoMnm8gW6ivfpad+wiq3gIhkxF
P2BqllkQaq+tD02/xBQCPSnPu01y5VlO19whWRaxVXOGInebF36/LJoowVNQzNEsa90XInkAfKDf
jPH0KF/m9hiKnRbnxJTnUXKSU1vxUfb+c5IclcJxCmd1POQXfqD02hmd+1GVVxLDJ69E4Mc7S9PI
rIDoM8ucb+nH4H+f+2mpCyZw/rkfy9u8VdZFWiOM3gFaNbNOnV1buXQGZ4IpgHrblBZib/E2DFf4
L9N46fplQqqP0TIru2YlG2Ux9caEJ65cENJLv81y564olBVpQt8fceLL7UUdIoS3GN1evU4DB4c6
t9zyqBwIe6U/mmR7beTjzvLzt4/2y9Sg5Z7vbZ5jepMi8FK0RX8Ns1tW5FRbD2aZD+QEyWbyw6r3
lckMfG21GEDv3HRZTxdo346+uAtjnyd5w/cldpX4mjzEpC5mbcTR00+XmuyQRdWUe2jMOtRxxn60
22gKXKed8R0QU7Qz5BofQyw+3GUZki365UfIy7r1upVhIJr1MfoymzMN5BC9EYtLXf6EDqb3dZ1Z
d72FBUNL5nwtwS4S9hLX+ER5NtqtMyRGt0v/ZBj+7QckBhR4sZaTmiDRkmXV2mcC0LP/068Tmrkm
m6zeKNYwAur1xyLvP8WK2MxEPFbx+I40zNyjwm1OZeK9hNCHdpcaNpInXYQGEjtzb2jz9cljVq3n
HtkmixQpgGExqSlpQVXgl5INv3bL0eU8BRFZZxtGypfLqrJNriCHhIFTHoMkgq/w/oPlpeytjVFf
QFKz1w16OIaOaXAw/1ae4qlgKYmOQPCgMMfx72Lk64GbPHq8hmN0K9kLut9ZNkDMYSrSI9ssO4Xf
KesI385gYNQIL42y/8fiIWpQE0dfObD34yf0L6CnQCq5D3PvCv2K5tpzkuK+yUBsaMosvZOlIPC7
4mGaoJdcOgcbjqKn+hvXNPP7xsz6G0RAV7JTLub1ebsEboR677yaEwc+osHxk+yUkzwF/QmlemmA
keDfQmDczWyCfbCnX8fa6vafMlpdbV7a5diP6Pv7+F/WaH6O/Rgmr97bPwLxsn02MZY/U9Yuv4eA
d9+m57DEapVNWHUrozC9Vd/+oWlynJB0TlffyqEoRNzKJlmTkRuOr3+aKNeSK79PTDto4X9YSy7z
PupjeTnUNMvL8r+vBW0kvPq9SU6Ua73/Qd2kf3HKeU85x5jem+VIWXv/C/6w3v/6NP6w1h/+qP/1
AXWDioKPFXy1unxrNrZxVhokrD03SzeWb/hruYFUOtO9jbO/ZJ9sMXMF39Wgt2GesB3t4io/5eP4
IGsTear7KhsjdKGC9rJDLQn7rdMmwPjWwkGF6N6pIJg+e182Q7cSmX5Vx3wbZY8kHl86mgZFOLat
vMzk8KTRfs5EU37akDYqF7Ixm3ucAez0pHVQAi31lGjWIRSNe2sHIQUsvJ2SlgIBv59tAzal6wKX
k7UcIjtgIs0uQ7C6LtPmuYabHwu3GE+yKXCIFpZZiBuocG7lJNFwkkD759tH04Cc3SYsfWsp2+TM
tk7R5owLZ/PRNhl3ng/k3fGzs0xHGdOIGw81map6r8k+pUYaZ+6TqaO5Vmbi88hLiqtL7vC+GVJE
UZJu/BI6ergqlck5arC7OGOED0nn/toeRzH6pFN8AscdXdepmiGQAI3S1+roWhZqHMSXK7/JcdRq
jGL5uWMeXFQhu2/T+PrLhLldVkG5w6IJ4tUf152HubVY1h23lPxFLsP8pDsqpDRzEha4VmNef5hq
4PA8o0drjejDz0vZGkWpIpZyVNgok4WAGhMurXKAr1ceVpxuu+MvdLbDvFQo22zfIahSR8aqA654
lEWdJO5xhLPRInLyszFLFeItCMh4XaP2+zDjwQ1IM2Q75U9uDmlA7QHOzq2XPrnK5TLBIHMfNP2u
4bRwXRWQ83qEQEodr51VWk3ttg3sctE2tW1tYzv9jkhCv7t0Dw0oOiVQT10uwLcNfj7Lq/nu+tLd
lLF3mqpjgdCzwOFqXr/EfdLQB3yPZxp+Lvpw49ldAnUIRW7ZhoLFjyvFEGONpXn8Eke9uasqLdgJ
NSes46epQSysD85wxKGGwEP/aAoKOziX1fDQZqO5l6OG1GZCp8IVNPqZuOujPGc1a1wamqUKxfPa
r3kPmrrfXgojyRz8y9Dr+9QhBzuacoqtMDkIoIXaQra5IjdQ78LTmTVky8dqtWnBXnaMp96GsBMH
6qNSq5CM58LHYxeLRJyvRah421/a5GU1IlkbD/FS1tz3abKq5A4w0DpXlm3NBtomJi3J7ego+KfY
cH04MHDdPwo5TESIAf/ebjepueYp2y6txqlIGW41qS+dYnGxVtmurUHKB/eysx9+dPIJjAvbr78m
9bi85C8EjgXnuXpJdciqqUy/VhEz+rX6aa5Hr4Y3CV51QXwgtzfdkywWyzJto52qB9O9EKl2xPIb
NZu5V7b1WEvFOMOcZRMoP2OtNhaJLo8RQaC3564v9x/j0x48dRupOVQKluwNt4EjwhGp6V5NAvja
wiLgc52Wdn5teW6yAntN+NgfqH50zFeyN/Hh2lgT+bKV7O58TIIj2TiP+Tzv9wVj8lHLQAxTi3Oa
om80I3Gx+RsbqFZDG68vdd8sx/NU7ELNnI1W5yFQLn4MkckfM3PwX0OdEJvvgBNmqdRvQY9NVonD
/FU06tWl8PU8WgAkHiH+9gGxOrNcCKs0njECtjexcPoNDAv92UMNYGHU/nhywl7dO05U4fJMNCgS
vkH6NjGvc4IPs5BR+M2fFaDzgtT35MS70MeRrBdG/OB6b/8fJIE/DWn1AQfs3P+qYgHdglIyaw4/
n3eIYvp/jJ3ZcttIE6WfCBHYl1vui0hKsmzZvkF0293Y9x1PPx+SbtPtv2dibiqQWVmQTVFAVebJ
c5BiKY07Rkq2cjJQtv7FT1Uh28yoO5zywrvEtlv+AVZQpUKgJR81uKE3gFBsvjsVeoRTjcZQ2uRn
kn3Tvm1QVdYyX99kPqXVvg8goqqN7A+q0dcw1t9UGKmAwGq0YuctKuJLZt72TcoiXY9cqTMO787z
/bQOt/llsIFtyild1rT82e2i5Wj/WFOUyvDuXsmIzSutL/0rumLzkxXBggEGtIeNrm8+qGT8F+M+
GNUHJQqapZrAfBXo60mv6U0lLX6qA9oAE698CVyjfQHh3FIiLw7yD41JdcNvEVpr+SeZI4TITW+m
RzEtoLuyKJrS9kNplOi78S+FgO7HIo0z91MXJ6CpU906h8b4HrZu8DpFRfhaWf28q1Ad2ohPhijV
0ByfjeTw8MG/dDK80b3IqtgFFwsMAFXcf27k02Fw0INQh5Ycnwy6G2qbuuRF8/C1qfr33HuUCIMS
FZA+yLZVBpcUeTvYdOgDD57EJvEOhWxMAW3qcrSkxemYGfxajyCjjOgYh4xu+0uQGgYFfxzLTSUy
zHgVF2wuvE02fm2MsjsPZj+EWy9KzmIiK8P5xuw+0mJJ01dW5c8y+LmWP2dGtiWZM1zENaN1egrG
4aW0ospC27WwdiE4NxcN7U3SaIfIQoEhC2t9R8fs9NVxP8K2mH4pEaQ8kKT84c7jj53T8fSrYclx
VDKjmfYKYLPjW6f6R3sx+05xr7QnHCSi7W9tTQdoq2uls+7Gnn/7bwNg0oOV9NshD/Zdv3OcxvjL
Hj6BYQZyM8z5zc/r/KudB9marO6Tqoz5dtT+UkejvsigsIe9X4VeEG0sLVu4e9P2PKQg4YC8/vrA
rT3y5Wgk7eK6R0idPh1EPb0LjL5sVFO6IOnI2ee5MqwrsPNbmSxNg94XNdI6CA/no/gQx1x6QCPa
QV3aFZ+cztuwDzK/dm5trP3e41+qo2pMNeZ7ESjm19FjDwkFNbpSWQ5gIILyUBbEauchD5UC1O9M
0FpBqyLwhCTiUIJn/2lOTUAJH8nD+2wss2JapXK5mz+DI0qTL8EQB/CuBX8VauSh3DAEW5qmtbfO
N8PzFCMNCoRbe3Mbp0AWG1XRZTLocAUNCuVja7+KK0ui75WRJxex3BYud5ac81SNNg5PUopjdqDu
wi4tnpy+ydONXNLYP6upcb7PBnGP4lKk8mJIeGWPNZK+VprkIGyqP2R/rgP2W/eLv+4hOU9pMEpz
Y+Bz8MHl5zKGLamh2C+jtUzljoYwbQ/oI4Udds3fXndsg6h+HvysWdt95v1JyX+laZ393WsQwDEN
u6BkVVHc/BmbV3VDk5HhSix9NubHUiVJmaMZmi81dIBMRxIo/VeKB0C1/Kl/VsuExvzc9Q927Nu3
xqRAnQ55/+LbDUVOUFkrwVcZtt5f9Bxoeuv3xkcxZbbNdP1u+hD4rcbGqC5IY/arSk/qnRLZkCZ1
g/Yykw5ERCrKvxV+c7IM33j/r4gstOAqnvuc+gP58XR45wNY6GswZJB8uIWiPBoMNFb9NiEJ9FH7
JIvYJIXG/T56GP5YYEXUO1s7ViBPXsrDNW9fy6Inlh6+D32OkPny9DbpEIVpAuGYeDGVkbZmeJgd
yt6/LjIMtLObVv1l0Yg2jZLWt3Lp2rAa+jQ8G+RQ4mX9JpTGjiqo/9dW0qbfyJph6QUhSWpsxSd8
juJ73AclgAAcPiFwfaegvxrzWjaqfwqrfLx50GPaqyrogLIVw0Up8d0nlNK4puPTfZE/uMNtMJzw
aURzOAprO9pOyI4fGy/8gsSuE20NTRn3dbJojy7B93U2UiFbo4MlWO4MSo2f5lJp29AWGm6zeBpv
Ei5D0Gmfxgze6lTNIPPg45D/pKpGDovAq4kp/0mjz5yVZjrZ3SfBEic++QgkGBbwH3H3z1NsY1n3
+Kwe62SJ3Cv/E4YQBRaK6MnUa/sp7DT7KZgmErUPW670wi5WkTtVOzHHIKt+xETrMaO3iW1dfwTj
wba6onZk0mJ2tZchVUJlk9G9sZ5kRpwyNIBukDXyjH2dJ8O17vr+el9tOF9KyIjXCMmhPaHq0ee6
e24gaAcgWauXueXzF/dMEXrblJV7jyKL/7FLUoUy4Ky8qkF6lqg+LnM6OlRUmmu33IR92qxn2zae
7TAzn/vG02DF4Oi9uMzFJf7ay/ZDk6JGvvhlKGE9W3vj2O6pCsPWEHXzDtkLWhOaOkHNcOSrDTHR
y8OXjFnzki2D+JqG3j4JkSFJk37tJj68fG5Q2ddFKfCtilroUbVGpa9h1M9GiB6tFxfDpyk1P1WF
YX8vU7p0keP78n8NLQf7k4Jm2HfOpuRw2x+hgUFv++OuWeD0n5bQYrlr/b93LdvBQ1qyWFugHp51
eEI2Tt3n26os2JsuvmKK2gMtOxPFmH98sAc1lwkVQ2OJkDAZomqEDUEpr5XtO89GFgbnsUhex9lw
dnGCdmcKecolswrt0lQVytZy6U2DtzbUvN3Unf+PM4Mh7yLhUwz6kVzAuJdo8f2yulsIcWJPOzcT
lTWA2Mt904XXpNf0HVUd7WyTUvqBHXWsp8KBNXIM+pPq0rZH52v+SjO7T1lD89ZiyoSmq/OqM8ry
KD72OPlrqp05HjYvzmJAkER3EQIZK5mTqDTwtI3epcpWQmQiU5VXTfV4BC0/yitgLKYPZ/f46ci1
TnttTIb7T5dFvkkrbRG00+Hx02nlWQ1aHZ9UL3wLB32+yFCb4GVWFeDealyUGZYJnQ+BX4WzKEVF
SASKOY2Bel8SN4p98ObwA/qn6qWxEZKkox62XAM5MrgC53AerzLYnTdeo4I6AcqZpMP+5berYKtG
iYPKILlISeflsdmf6Z43VpL5i/yuP/sZ724jiNOnUQntJ315DtGTbP1i+nnvbZwIWUsJ+a+4h6+m
3KDPCxvbcjsZ+uXKpWEYWTX7it7HsLJIUsFpZYcfwiEqntpq/HrPUyzJinmJCNgonMT3MwI2k/CD
F3jtMQozOGVpmHw2cyNbeWE2f61aYMD0t6XXtG2UQ9UrrQunApnxFQhN9D4N2tIc7y8xmhFeFrly
bTu9IX6wQ4OreHq45Gou4r/7KjQOv/ndoerWim+8wLUCdpumHOqSJc/LYdiV0nwDNOwwFWgg2F5d
rWsYlXaplVjPdjBYzx78lDsz86o1vOVoVbr0bz75FY1uS4gMAAlj9HaGvZ4GNOMY0OvqJWdY0ZGM
FmkQI47ovOiNY5fqlbHRaKK9qgSLT8JCkJL0gVbuWlJpfVvbx8hv3n7PuEXV11nlWx7DjPwKWAO2
5GbWP6Ex668HFIdfvIUCnN6//AIHBKSFfhPsVbWm52fmgJ6Z1veJ5+my5WifHkOWBt0TSD9P38XN
zfUN9SyT7E/VXaTDbAXZ/alfhsBv+DXKpT1BRS1XWZbqIN0XZmqZnmCA2jlp9skZDHaVpP/PTQ23
DvDF3P5x6dVfqPrSh7gIyiBdGuyjakCLhs9L65vkk9sF9t6NDG9vkEH+6GrpzamD/k+v5JiaNcn4
XCHwevZdGm0dCDj+DLYyH3iQ9jtza50LCg5UmyBmBqUwwCVgIWjQfsn7qT97A7lu3oy4erv5MfkI
85URYoYQ9XcJeUzAS1LOandKlSg+uz7kR6AK4/PDFJ+9TMiVDJk/A4YAQkx6NDLaTSH2b0HDXL/4
WZ2fSaUEr34a/aVOUGeLNS+nfToptLyfX8Qz9L16jmLvs0zdg2IOevHUpJvHmsjIw/VQByS1lrvK
EGvN0azL6CqWanv21deK3eNG9Mg4B4Sy3jOn2bdUMm/1MsiVtWzoqGeZ9wl39CEFmZPPYN90EnW1
fYvM0LmhytYeaVaCce5fyyc0sDZOPiEdu8Tel7uG8RwipnH6cTcHPcYoBgNiBIi1VhHdm5uioSHa
X3SvlGn+IYOluJn2i0lB6W2E8TfKEXlyA3Pe5Op3M1a1p4xi0mUmxzlvCrfQNhYvsq1AcrzG8q/5
PP1oGlvaRFzffZ9DP70kHMH3PPeWPg9oQZKuYJPYFH+KJUPqQBa9ksvJ70GH6SGKOK5yeYTIVayH
GZqpMzz9GoKl1dx8NpXW+pBO7mqqXePFXqw+TJ01nEjAwBazbhUL1dThkvdjs4bUrtplbCFi8Ouo
pfLm8461ZWE3mQKQ2e6vkdk6L2MQObeK5+s92OMQdnaT5Fsik0nkvHAISRH8qj70fvQpcVBxWqlJ
B7oAtQiRjZgWSyQiRFQi51tAP0WeUXZBaoCvcrC5L5OYLFT/c9kiKuHkPidfSz9Wvu5x0G2Bzfu1
DuP0cqmbCij93Dr86pNpCXc0Hsde7ukbiZbBD0C3323oW8nHdAXbhuVmMji0yoCcoH6BUNopcrrk
4tJucnAmIHCLZShJAk6Bq2AZJioYvL9Gqj8h/Z5w5OB8BPakV38xY4ggYWaJHUCZ/4qTFTmMj7zp
eDhWjm+dlWJR55oRAKZFicYic6eE5viEaPn4pGsh37ifZh7mSg7o1Y5XwCP7e6C3TEsMQgBZB1z4
nzWWb1rbdELLqVVhdl/JLWFyqPyquNHu7t1aXX2z4bA62bT032SYmhi6Zj05gkjkFy6+3szQhOt4
L/zibDz9LSQrdIJY8r/Xgr3dKPAZJdE1btRyM9Ob8dEJcxijEPryrVr5SE/tpe+s+bksc/YtU+QD
18pW0iBpD5kNUWTavMDmVR+rcSj2nRNrb3Wpf5cIWg/PlNGyz2Hm9VtEhYyznYUNmQbbMQ+17zWH
/2T3uhN99QsXWE1NMV85IMd/4QaTmV/YwGynId0eerw//h04x7CgVV4Muw91nH3cWn8qC2mXDO5C
2PUw5apvOroVkIn+zf+I9aAm2SNa/ae4InLs1MKFCOzn7XR9APIJz7H4c3+4NmOHlnJTas8tPcGb
pvCTrZi0oGnPGX30NGFWfzxcclWPE0rk7I5DpNZory9mPm/AK/sy89VnCQmy5RHA6W4tpkyoGa8E
VzE2cnNjyvYZmsHA/HLlGMXxs7XI10PyMF4rNwd5tww82JIN8sDaRq3aUl/JtAQaU3nKRwiHQyf4
OoUJPCWiweq41UH1JjJVSO5NiwJrJZJ7Web3dCYt0L0xtManrgw/N1SVLhbo2De/DIONMQ/ZoYrn
/i0aJ3tfZE6+kdkcdZ6Lnvp/yGTF4/FJU6I/NIjbbrpixzdzGQYOZTz+7RJ2vX8m5Gqsp/wQT/xt
i+nNSPXJVTgq9tPM+1RuAgsA8H25VTeHeySPwifQBdaliz+X+RScXejNzvYyyNV/+f4rZEw7Ogvj
efP/Xjp20Bvlur4VEaD2pz7Qw5Sru1yQTItN/vqHZFD28+oxkal1jwCxBuHjMvu4V6xO0Ie6qB6E
o2HBaqC6xTHsC9BsyCmsR3XO2LNZsXLo5io7wy2eneVqXmYgBdmZDhhuT7ObjabCcVI5HZw7eZ7q
VzrNloRcVifOExJN6PSV+eukTW8KBcQviaMZ2yFZ+lYHTJLxqy71Khrt+uAMJVyygQvCe81na99C
m3eulyHO8qk8im0NKix8nT7sokGPjo6YEqSFtg8R/hJ/v6yb/JNhJ9NR0ypqfWnpU4cfEge4Abp0
7GrgIKqaDNFWyz+PiyWuR5yYVmela8Xuy3OZucemtLpPABb7gxItDUaN2X/Rwby7bET+GECBblu1
VhZmLOOVz/2bhyjWH1lb8K4Ix/SZWtNKzZvweXZ8Gu1VPc/XMFPNmyCIn+5V03apkEq5My7Y/o+Q
X4ol/oAj2oqepWLdGI62NmyY9oPEnz4UajOf6ddFxkL1PsfRmNyAdFjnCanrFfQb7SeSCxHl2yCj
BouZwEq2q+kCAQOfmmvLnYxdKl1YqkoTZZ61h2wK/av45CrLtPfA9BBNDQEVO8urx1qGyvTcm+WP
n9JsyE8PP8qVw5Piu3sJgGx9OPY6TDpmrXgvgQ+oMEYEhkRhMKzcZkDDcmmqbaMwQSNH+UJD+Q1m
StPZzGVkP2mo6VBl8OcdL4xwoy9t32Vh1Cs1pIHJmlv94+SDzRDzMdv3bvskpsyKqbZ023SFncR/
00NR0TWR+wdL0eeNNHW6bjbAHpXHKFbS8llExp9j5NY3Le+S9/4wDnPxbmumslXZJvNq/TY74IeE
eQJwKv1I5rx7UFO0FANO+gCufJgC2C1gQSnhOkIIy/Fa686AkQYD/K1BjNauMGCEdW2x7RxmVI9g
ybBSnn9BaD6PsRfSjku3eGCV0UfwWvDNL74gCEZkKP6ZlSvxFb5CB4RD62OiFz4fsz6sp3Eedy5k
MZBrBih+1uEcweWkYLvfexMFxdCcawhcWv3YdtrO982+XYkvo3ephQTRq+8x4tQsTT/2BP7mH2oH
wmMod6pq1SMeuzcWGoGymV+gsYbB2M9UFAud8AJ4KNkGqMKvlSCNLnajUDVXDS06tUlEgjGv+12e
qemHOS/slUp94k9PibY+HJp/e45xaUcvBmdgmrxC+AmVS9M5tcn2EFNEvMR6ka77Nsw3yMujoFom
pbWfqOyYbJRPUxqBILOXd5/LN+JEZztC2+50HdwsP0yRkczDih6egVOWqdzitlVuoxN+jvIY/bXF
En+YJ/Yp5uQKE0+BLqhnxa+AGRKImdGq10YwNHNT9ck6ct8MqNye67y/BqqlHcIKpdnEqjk8y+Uv
Q1i85x7n5odrmtl5AhdzltaGM2LZ860Jeba4sTLsLTXq4m3oTi8NXBCneJmVEM5WJPjUEExCB865
dZ0jQkxXUqCTSnEsVGndmN+g6KOY1u54WCovZqD4L6gfAgnRta9iiT+rIhPiccdfo6Xk38OsfuzX
apX3e4nrq8a/9fQ28zB3P5gWDF5xmGk7c/LLz/HU7Qoq7H+GCjI6dmTOV8Xz6gvdw8pajvdJ764S
vo1fmkWzxUDs79SlWXem9+RzoKDAl5mj8UcRq8dGSqfpjA4CBMnf2yilOuVXwSctNrXNBKyHooTV
Hea+NOH6ipANGI2PjWnCZik0W+imxacWpMfqXivwJjJhv9v9Mq+YC+lWkpAHk/XAl+1tOfvZUerO
kZZeXU4l51xLeLHYna/v65ryUudEUHS6Y3C6l5u0QP9g04l8bKvOdjY2zIR7o7JRD6sGoHvakG3g
voLoig0ZWca2ALCpG5/N2DgOShZ/7w2SXG2QJW+1Ekz7AEDmMYvnYFNaHC6cRfTIJMHMThyNtZPY
cpVTT/3hFFsGpJzjLXieW0XD+VSYbn0HTpmlWmwULY43+RhAUzm5N5WDMBzJfQsqYkzm07AMciWD
ZyCcbMdhv7oz01UaScsOtTchjBvo3boz07UND/LcWehbIS4YhaXgp+8RJqvEv9wDqIALVLDblcsW
JuuQSFRFLVFsGe52aDfwWSXtN5EcqeCFyFf6Qv14lyBhO3LS+QB/OPno7ZNf9Xx2E7RKoF2mTYoC
0sacwuHW182A7CJXKE1x8jc6ZSu+oFIROcrVaUJyIRr2j0CJ9sLiW94k+fE3P5mmS2X25j7w5ufC
Lr82Wt5yOA6Mj06Zfy3GJEI6TYR4PbTx4mDcwzGt36iOWRsljIw38ASgIKB53A+9pu6CLkZsjfrC
V7nKaSS/Xz185cNnNDC7Wgosdl2pvXjJeA3sunn3fGr9vYPEp5iQscCRl8SwimZW8w6IYqHIzvqr
mIYPKCpxP3ltVt5I4H2XNbVh8wyrXXsjQbASxwjU8bgTs9G6DxmA+1AvlWs76vFzPKkZMInms1gy
5E3ugwQ0zEOg9N4pd03vlC6DR02RF0u/p0mBAj5prp0XlwvwRNPezEXD0DXSZC2zeaha1zxQX8S6
L7imbtO/hV5WbFHtHLYmWp7PHZCcXUa38+SHN0BGF0WNvX0Nsh+CMgZ9jsIDxI7FarS7xFqR9Cxv
hhqPx6ZXP4vSlLiq3POOqWZ8tau02ExmBL9zVlXA+9ThmmraU0MB/4O4en+CTdt1w5PXphFwkif6
RhJ966pVc5IBtRd7z1kampQ8Prl1+T7Uar8DJdTctVpgFkCrZco+5qXmwRqOfIsMvLi6bYAYDM+N
f3xlDaNhmehHWTQvK2WyZPmQ+f+znHJJvSEXyTE5Rui5jWFPlMFVAXKtqnBuVhm/cOgbmAH1Bueb
0wVM3QPE7ZDd7HXwk9JP0FkI7/kwXnAI/Ye757eJPqBX2kXBZcgatDzlhDE3UdU/yeFDzhmzUbk8
iex+NbXk1cosWUVWPj1XTk3TX66T8LZpHF5BdhlerDI/tJMToTvu9+/1zI7oXkosZpqGrVQx3m02
L6FZWh9z2sBvk678JW51JhEIXMLYzuY4bbU8jDfqksPPYfs60Cz6BVFy4DXhTxlwmUCy8YuEiV+k
wOVKJhEn+CLWJMWAZXhMQoOyDqb2gB71cKI1eji1QfDjSuvGX02vH8jQx9GrW8+Oh2wO0CLUuj6H
9VQdU7+fnsv+jRpWj/DfsqOzI+BhczXz+p1c3mZ289aUOWoMJB7rY1wFlCILY9h1gHJ4M5nxiTbV
I/iD4DxAqL1q4R98Ljr/s0uj5WeQktOephT+8FovQtJGb1cIJoW0JibtpwpIB3XT6LNbeNN5DMMW
4DKrPHgKNr0LkHaKwjcDaafNpI/9eR4Lal7LlboMD9/DTOvcK1cPm/Wumeurmc1+k7e3RClLXvdV
9q0ZEfU2p/Eryax4W1guYBs1YWPHn3zaKSbbVgAHcRP0b0kLsq7LIIa9z0Kx95rZ3komxaUN0TVJ
rezqA2JCWtyK62pPk3tevyhu2650A85cd6BEKoMDrhCSQoefOVV/xyBVvwFce2vUdvhYFMBuxthp
945u1Cd/4dkq4++zayefYscLeO3NC06mMt6NuRv2mZF721aLo60Hgd2mn53guS42Dcq4N7vxEkpm
9qTtEqXN192Uhc9Ol+NU+/i9GpWCNB4LZNBSUzmhq/Oy/CLzbR7zLqvr/OStwdMp4StsxMV+yNo/
AkBGZ6029427fK2lhCXDz4lZvv2l/0+VK2aDdZ5ZIaWtOVXrQ+9a3+9v+7Ipv/FzkuOggVGjsePf
ZpWf2sps4DDO6Wp2lNq6WMsgV4kbWhdvytQN9DPWOh3mdF6J8xHYu9mhDkFZiv+XEA8FhD3Yye9q
rFtw7HOrX0J6DWma2s703WMmMKmgjDOP2DaduxXJZzjcx/IwFjDEimX0k1ts7hOGScxC8dmA6Dry
wI+Ru9q3d5Vn8NRoP3ewc8RQ+YsT5ikuYXoan8bo6W7JRGRO75BkAN2CvottftL9VSRnx67q76FT
k3SKnfHVGbRh7/uRdZxMt7j5PLw2MPeHXw2nOcqaNK5ekrLi7w3W+dRP/qq6qadQ7vevieF+z8ml
nMVlkV29urZ7FGtCi+nVt6EBanor2lZjE7/o9p/gcNUXve79rUZ9diOmza5ypRhGcowWBtvowgbd
ekmW63HIlbPWmntl9LeZUUfvQzw7J6sZ+Ksv+27tBZp1omaMNpk5hnDaKexUIee9c/VqNfXXxL35
UEqcvKLPT2Vb7ywELI5+hs6SqvnlUYN8cF0sLJ/QmKBuBbP55B0aO/o0mU69zZaiJvjZFuVV11mo
UaMWZI2PfuFyiJJhXk5ID/PhC5rbVCbhfU5bov6vob8trzxqmmW45FPCs6c4V8dTXJ7gJMCS7RSb
+VM8h8WTXOWFQQ1fbPBlxRNn6/ns5KizEua3HqjBx+R9rWVwirCUPwY66Psg+aYNrQa4f0puQeVG
5zqETLvN7PwdsOVNTgHQ7H12+Kp9jOBM3oVB7B8hImjh+82TjZZO/fsU8HSHaa66+JPSv+dWsOr6
wf7YQ9V36/rpi0QZZuMdYgcWOjEtDtUbl3aeo5h9AnjI0cqXyWnpYpy8exTl1npntyGCmRCWxWQd
j3Zrxte8CqKtMhfWRzZlYD7LMf9rrN54ZVp/u/H0sard+nMdwXumlFl6X62OqnEkfRNf2Wb+WF3r
UcpzOiiW1VkKpUdkr8y5fE/yLH6jWRni2iy2drXFCymbYRWld/nPsqP536l666rBOXlJUIoAUMdE
w1+kmgfF19lSTVg6y/rkuLV3GMeE7qhU1zfVZPa3tOuV/ULiTgIgKZ/spFB3HgCRl8zzDYThdf/d
SepvoLCqv0Jg73d2nlGlttUZ0ckIpoVWpWCPbNfTcO5HZzgrnKAoBM9HsSywWxDvB2VcrR4xd/s+
lxnJeJapRtOgngkhCBDzHiR38Uv4EZoB4S+/t0IYkxj4awqv9nhT3Ci/iPFwh0ATruEMu0STufr+
twkJRgJV34xe5azd5W6OVWUq1agoPNZJ3LcUGNrIWPM2uSCtbH0Kirh5igI6dibykJ9So6oOttHD
t77MelB6bct49vYyG7W1uwp4TpxltnFcdPlc/bnxOsrTYZEcEocvTYnOe9LoIboqu9aClAdoUOhs
vZZu0jzJ+6egrC8eBFfBujNgBPY9oCBV9NJpWkSygyFB7zmG3fJ6j8qt8oXkoHOO8obm7VmBFlNp
jPgowbKWQxD6Na1p7h53MShibYdetzc2SlcBj6Iw3yO5VK6pALYXaq3gj5YU0zyk7jZGHHHrQ2Tw
wUGy/XkK+i3le3j7JosKWDq4+lGCFY56J0OFRa+EvvDJL2mghi/je+tU4fHRbyE75cVv2nz24n9s
nn/6s6Grz17sHkyEn84yzE1IGec/zMCMdQ49bra6x1mtsfCTs25+XP6y8OGM3VLfgrbLVnJztYC9
pULUafOoIHCsstfxGGfrRwlilnP5o/zw37bES7XiXswQW82gsE9JsBdRQNkXpevVsGhIWl3j1ftp
dNqVNgBW0ajlXvxEo91LLiUoWY1BroMsrtOzzUGPNvAfhHrBJx180f/w5yGOMtKwY6FdBwXb7kGg
91gpPhr2510x8ocrE7VaIwbsFdqxYLd76yLno6C36qTh9WCZd0vmfloyt0QK7AvW1HukdH/+jKyj
zN6CsPC20pOL7uFhaqLxJv23RjpUO88IvY1M2lmWvUKKJXP3YdE8N3ToUqVV1/Z7JOPt6INMyprE
Qekv98z8jNL4Vx6uH7rEUAD2Nz8GtnYkyZuLuHPFt1Xy0Zq6iv222UmYXhhQDck8bMPDrk2TE1sn
NDv+nZD53f4lQSNTYudLKqc3ez9HUoTLXxI6tHv4P6RCrBaKMVJRFXyVTcVmbx1bHGcizYZcps/O
SDySTZFLL8ooUKnTAs2l/O20dgvbChV31MlrfVHh+EkgJFRCD9NcuIgeDESKBpgqTUIHAnlaKCQY
NJsPZtCfNtLWbSA5+myY3+7teWKp5bdHl7bUd4Li+52b0PoRLS3b/1r/m4d73Pv/5I6UFTrNhQZD
7d1d5LQO0AbDAazAVZdE7qVHVjcP0uz08A+V1c2rQe+GnaEm4+oR/LiBttxlWUv+JANB8c+Nc69z
V6ZKljNzMv+Kek65pppFk/di5u0IGHO5yrxJPdR28hedbgjqiC9F/AWscIigehANCcJhYXANOlN9
TZGfXHGIR76mSrTXepkI1eqpXiyJcE3Y49PchwhrWSADJY1V2VHL7sfUXddpP96TIHajf0wCwzkV
ZViCOMj0fqtWRrVxVZWjL1gduBK9+kiRghRvoY+73q8AZgk3zf2Szya+M9sIvc3vLDbi/I3pRuht
bJqZ1kVHo1q7Dkr6seCFbHmwFMbCkfiPNbuzPWycgCaCkIrj/bmSNuaWo6V1kkfIf9F5evHUrlsA
mRt56Pz2DBLfTInp4BfOm1iElofOBl4wbZxQT1a/8IDK6nl6NkAsPUn0f90UplvUNabeuz8rG3kg
SmCykInSFXCC4eiCsjw9eU5yfQDsF1exuO459MUMlSG5qhmEkn4Ut7THJ+3T1Dbf7/U9LZ8PnaZb
NynvmbxLNrASchbPwTlTRvFu84JHyiZwakgBiOfhts3O28X0DsCORKgMWTv9MauKuxcAfrL87lWk
rbZiCnBfrmS4w/PToCL7r9WbX3xoGH+sFVNjPxiUV5jD2Ags4htihkW6uyf9f5r3GoFDO+w+UEfI
GFt+a5OpxK8yWKGJwESBWFG66MmKz6ZRx/Tq5CpWaJjRld7jI40UPru2MeZvhYZytsBCvMlrXz0b
Bi1Z8qX6aTpp5296yKDWjaKFNxmMKYhuSUBKuHB0a/fbRJ6G2S40qHv9NjHAfkIKgyrGzzspdC+t
vBHdS8lPSULLbtoTBff5JFYmeQDJY7lMxBRgjsXwLdX96iIDmZX6fiVmoHbfCgU4zG9+MTNTrS6m
z15pGEBu/9f6eiri9ZSQ0QE2FKyXbcg3x0fbbEynLxmSa1tNh/OJ5uv0WXPy/+8I10d3rbCG5zJw
0b41wacggdfv+qYdTr6ursq8pdcrHlNK7DUco+bCmyCDVVvGuW6tjUp3w90lfshie9bRWV5rSvl0
Nx/L7NL67HcGDS7/XqYtvAvwxicAPi11+1jwiCvMoNwOVDPWMisTjeY+uwAnjw/K1mKwqVJn8enO
7LqYqNNEp/uTSChbg4XflWPrfQLdFNrMxCezvmdC+1uuPYSkQDFWSGuH+qW2W+1SZ60xreYKdjE4
cNcoPuFbJnS4VxHMWGyt18J9NuqA4nqSx6iPMC+3MFXVWNduTEfhEijDWKTRtNDdfA7nouY1QrBM
3O94t8u1xgZma1Sjd0TE5f9Qdl3Lkdva9otYRRAEwys7B0kTZc+8sOyxzZwDSH79XdiUhJ62xnXu
Cwo7AKRCN8Ed1oo+OV74xatl/q2ywTNsTVOFCqok/zZX5ZYh2YI4ZJJe8V2IHC2IAvaFWeeHpoq6
TdVPxgXsZs5vCwDQFXgmkHENwBXz58EuP04uClOtJAW3QN4sJ69skoB0NISx2X+wAU3bA1Jg1TMn
/OFLJAnJgYFBwxOeQAMKwkgexZKqGI1aOC8B/f9VRzME/hFLooJWkoVyDD3x4nhX6Xq3mJxpVwvB
whOYcw4Urit1gG4u/pDjlKJZGoFmMlIIj8RX2xrt0x45+2NqUNpO7lpNC2Gj/bTt3/tJs0QugZcH
ZnsvgVGKjpKYmW4SbWka9u4+BBvTaUIparPXYdT31mmrML3bZWLK8PZC5r7laHGjaWgn085D/iOo
Ww/RfbSmttdZDcA/aK9JXUNJsp0hroA6zGpPPmTWjiSug2OA9zPm+wkxUwS1MVhRlawzQIv/S/e/
+sVRdAFShnOg7aLe+2txhbdHRUvxMHQ4OAQ0pcFGIWHFCnCROn7xoPU0I93Shjh/F9GRVPfryaVP
HMD3I32JhByuodfSTNIlcZwK8tQ2LwLvHEiFAbvOm5dtw3O8KqA0EBAmmKFwxa8CmtKArAIwVgAe
XCmr1r/rTNv4qoCMzHrXX+qsiMeBmaAWTjvTWlpRcVacxfgDh1DT2ADyZrmATTXAm+h4tqgEbFAl
YDnIueoTTcnHwlN+KxpU4LQS5Apowc1NEIfBcwQ/ZoAG2mqnmrLPrgz5ubHY7VD9LJL1TqeX0S7k
cqcDK5NKLRRAJ1LXMEN0kgfvXVNvbXhttQN2gQxchYIhDH6MCiCuN71XPqLKQ0EpqHqxZrFWw61O
+QydOHbd5AEEVLkpFe1EM2Vk8QQkHXAHjhlCQHL0EZjOnD5RSLTZpQHJ0Ms0j6YFUNi1yjXyGD2k
HUjnexPw4qYxA74/rgyGsp3Sxev2NM0Hh+d/AmUaFt7ipCzU8OLZxQaaiuJ2t64hu2uXQHZWiHl0
f0ayOGjr6R3AzPz7xskKdEQHwKD4iWiwZ4U5YqOwAvX8sKyy/on1jveW3EjBp4V64D0Qq/tL27mA
o5XZsM7S2rDqgOR1SvbFSe0az9FXf9Af/9WLNN+TlfSrC8mtBBnFZp2q3dGv0F8mLz3N85ScB9+N
tpEXNttJhTzGyUcToUExjpZZZ14ikUeWoR0BaqgiICQCrXE+eTmO4kpfJegmAXLmrmFSXPQgQoFq
9TH7DcUw0eFO/0sRJe7iQkvJxcf6GAVs63qtN3wX+BEWumTlkgEWO7FH/A+4oj207YhyWisGAST6
3v1tgt/g9kbJkHo45jZAxskH5FHpE1eDhdziQzQ1eP1U5JFK5RieeYmy8rB+n3uNQL4IGaeN/toG
HFe3fueTbn0a0NRHK+V2To10c/dwWCq8zLFqbLazWU9XjgsAD6BxAh9Z4TNwoSYcKpYJOR9YBc6L
5ZZkVBV4QTVk6S5VZtLdmMl9MqP6kKfTd7KWHapXaqCJEjZTqUCbaIa6TtCrApoHCE0LWJg3wFrE
RZhbZTg1odUnIDcaCNEJvWTlxrOteJsbDJWg6AgBZQczogvNFsuKLshvKfBSZbmZVl6ZosyXVtEC
I7K7oDPRrp26aHawVeOEgptZZ6RbiiQ8T2g9v9PHaoFeVU+8QBNZDtz4nw3kotfOyI0gLzDWO30x
Ker0iCbk71Tz05kqDefI36k+CI0uEhxcSmdWy+/ksVDN0JvfL3W0AVFiIqZ7syctmHOge8wsBccV
4NBw7Fu+9OYsAVpo/kNd0mBICfdjJpe9GdfJ7yEQHIKaIbqMwEOJ4oF425VZ+rsRRfY5HjoHsYDU
+DpWv/m5YiLAy4MaYxyPQjWgD+Fvs8v5jqTVx0VeUWxIoQeHFpKMRP/Lam0m3bq59jGy0Fsvo3Up
8BgOBpr5SSXanoW79bLgfjbLYJ2TMTeG8Tg7zt6oXRCQRf7ALlyFiGlGA9h+voOBZ9mTXjrVq9/N
kn9N3xat/rRU/LyvvsyND12x98V3pKpQRqtu52bvd5esq6chitCi+NlyUXxlGNOXsrWihxg5uo1X
WPU34OYgge4wcbWn0vmCJusj6cvQQL+6N3lbEPagFui7BK0JuoZRWO3ihV0hq9TfwtT70HgAxgWc
Q/doNgyUP0rvdIO7CWspL6L7nLs82xplap5p8MB5fU6KSRbBvUwm7anNGUA+XtZon3UPLZO7y5Pp
ZWO9XG8Z6eveuDdZ5G1idDBsIrAFgq0l9dDvyctt5HQCqOXQ0VDPjnuWXjOAMFkpSaZZqyw0ixk4
re7XkIUGux8A06HlX29JPmBmQTWRiXCJXqevqre5uSrdyp3Pal4cfzwh8Qaq7ME6545lncE82vEN
TXvTAn2mBKxxsTqQV6m8yK5FmjWmYYFzFBvRsK4j75BNW3vo+JGWkaoD4AZehd+WkNLtRIsqO/Aa
gt028FWRJlVm0owqMWlWiYadtbh611S4qdeEtMdqu/fV+9FWWtTL3YUfmrGNUHeN+lDtFlkOsviu
PW5mlNNUgUS0FKk42SWXMDVqAH2PLLk4aiAlS6amCoB6C5R9UliIJu9Le/x+s1KvQZ0Of3Fc97/Z
uUaX4gWlKRwlLtPvfYTUVuc2H/Bxrh7QU1w9FC0ek4GWS3xIETdMjL3W3fjQDmDrWXcgF59KNGhK
wxKiWBbfKiEYUHCBvBv+Bu19c/D6Ln9AVg+NQqoJkMSRLUu/RdIxf+AtnvZTcSKBKc3sejjekh/a
vQv0InIDCMg1+HWV2URZFdA2LS/oK7N6mBKEqqWYxEbfOM3Wu6d7UeELL+dXfbM3Nx+WKKVMk15s
bpRz1zTDtiwOs5ytqwWSn66cZFPv0UcbbpH9nC9FO4A3nqY0oCB6vlRaSTJZgjrl00U73a0hcV0I
TOx5dSQl51HdBDfLb7R3m6zrIzYgJGOOv1uAbjxw1dOTLajRoMFWRYMCMECroSYyzhYARjdKcuyV
7s6gdeSi949ztusXdBXUrleiWAKD0y4vA3qRox7pdsgI9S9oWjKHIGyKavWZixGlG9odQJXTtndY
trHonPbuaQ39fBG+zWc03KhzHh3jhuEniE4tohlOnBC8d+yjLEFx0SKFc51R5YP/BQeraRrJHkfD
sQbMadnmqw9imBloRl+9abYusQHv3QXKu8vTF+/7HZOiqee9g5ZL8vGyokHHn9oSQNMTmvD6r74z
oDGsZCiJTVoACUeju4BetPbjx2UYlo2Vo8M05kBTBV93tVzHORJij0hLj0CtjeaKyOFA9QPj3LUY
YniZbY9UpRyf103I0pdiOJd8UiiR2JiuQYa6+GYDbQeAYWqXRLH0zXlzSp0JAAdqGH2eoTIOldsd
SBb6gJQ3U9YNDNoQnTPMRHReramq6mV1hjcxAAOO4A4nJZ8ecdxjF3Ij48t6tUxf1AZv2rGPsgst
WteT9932Yw+MaLAb7FEoiGx6sdTWGRS4eJj8PCCZYJ1bEb0YmsJ79f7vJWRFBZSNpw6tWee0Hdlu
tVNmXxx3ZAeuvsirvMcXe6e+40mmmR60zqUnAFnWNdok1EazX3uoASoCrX9vG9L9Dy43l3tvGy8H
yqocsn/IeOP8/vS9Le5XmvQ0I20r8zDw5ZDjn+n1F/PrX9TNJWWLTtnSq92gzIG4gs7n4SxAqJED
uRBwEs7bgD4UKLVMnvOIsElAU1pO5sQCvP+6Hclkppm+hN7nZt+7K5LPne7uUmyo3b1ogfCg7lPf
wi8vSS7rDdKSm6vry60//92lOmTqgTFgdnaUBNywmyNIip2Lo+INizmNJ0dIgEdA0gNPGNqjSCbn
/m2FOSaw/Lxu9TYXhOH3q33VkJfLx3X3yALJeoCXBNSAhCzZrf/KEcPph6Y0VOpw0qjBov8Rkhc6
Imk76uzinZXLdl046z2qPuniPXm2rBLORi+i2boTbXqz/4gCGAcsWBveuKglTJGdoqFx2Mvsv3Ws
iQG8ST6a2P2/l/yvW9/53Yn/r7u8W3sn6q1McPhtksQ0t04a7RHoRruzOQIcqxB4WgCcugJMWwky
dAEEbT9FbzxNyScDNtVxkf6XJQPoVTDOOVLaajENjgCZcNcB9knr1l2Rix7BVGV5W9rLiFwLBEZ0
ha78ByGpclsmIHtQp0caOnW+WyuBcQxrUYdj/U26QRmaFGeerRB/4tgsLilP0JCLmKZu9HVUbLdd
xhBZJGBEKCN5mBTg7YBhcnVgIDcy0IyQlWnVz1uubcRvBjmUy4HL4gfwURDQVQPLzG7fdc7vgP0H
D45RIrBLhrqUY7KnJoNVy404X9eQPWwuYQOSo6Hh8WfEW43TZIyzghYGelQs3EMGVIsDAJOK64CA
1TUyGsQk8yJAsR3+l0lHVnTVvbiQbjVL1892oXSsgHz82QDtqt6M1miRFi5L/WeX5d6e9JmJINTA
UeQtUxcVitzPh0eBdNlQL/XFBOj6o4dKskfSR50crwbQuu/0ZDSFB0K2BPRTekHrjoIpqFZr26Hh
ZLs6qk1dIc5mFAMR+OeckU4X3eWRSPRsoNyi5gvAvMgvaV+dbrrbThTlE7gI+0M81s0FVM3NxRhe
Z5MTAS0KZEhfnKYI92QlP+1yo+txDPZAI8wnZqOftTP2ljWGq2j2kXgig1N1BZDEy3lPojbwxj7J
3IquWmW66XL1QOmItGiQVcw7UwCMZjRQoMpX0SqaacOdX2R7CwA+lSP53C3R2+hdcUCJkQCMazQZ
UDs594x6T3zMEtBZD7XDAGAkQQxvhQCkQNnd09BYOSIOpdwbg2+fswYFOlaF9quApjSAowN1qW8D
OaIa6UWn11UtiGXadoo3pCsNZMUCbdZ7obf61UL7oP6gOtfJqcUj4EJDqMoSHC9/EUlncavdV3L+
h81ctIBRgwsZtN97urdl/+27XhFhbzxg1XVBXTds/S7x9gTrHhV1f63L6AdJhP6OrpQnB3h+QKgE
7nuBt0e8iZvxChSfoQnhA7rd19XkHzFUj5qGmM60oGnS5NSkPbBJMmf5nC/gtXPz+gAKu+xjiH7a
pyS0EA9Hh9I34NXyTRd1uC3w6Xz1WkADyJJ9yzJv3o82UKrIDW8GQVVN7W921w+os9oyMYJu+61f
hxLNVTIjcElKGfPXXPJNWhn1wtHWLMxmQ043ln9N8Z5zCjsnOgkQrVxp4G8zi3VJH6BgGhyuEcou
lIFJq8+BS/U2dYsehAO1Z256YJn0QdTiVfPGTtMY/RBnkLpvYkvEfUC6JlpwOiV3s8HDj5QLOtQD
a2A1gAewz+pjDvlyErJtUOcOZsIHv/FRiZJY+F9VeFfl6CR7VPk4K8AV6VbAq0zk4RVtA6Si4Q70
Cl0iKfh20f56g5D1/9nUQwLZ3PYs/mP0C5Rv2VJ+Lfu8ujShH4OcUE1paB18qm/kbByqC3Jm/Qac
x6hKf3MkA4l1CIimHP0Ka7+Ik0sffYKqawQFRyna35o/DNEI/1QrULy+mTj6u5YQbKF1mqyOpbLM
wnLRjo3GriutpsFD52mD6vzDQnh75Ej7pMCa3DPQlQYrFclCZCZqWBlOlrxD8I94TWoX3WNAGy/R
DgQ7cZWsZpJX7hNyf1lKu7wxpJA/IDVeaVP+w99xgfOXC2DzsHY602CL0Ud7SYdaaxRmZgV+Vcrm
dOaLg3YlHQgS4Kl9VlmRTDIJZK91O9Tnvaz2hcXt3er0yz3vLqHF9YYAYDgBZ3AwwZQiTyW9MqvX
Y5rRIOllWsvZm7lTr9AtvQlrM81ytQ/NgEqEl+s5/wMQW3zdn5aRUW91t4pE7ZIuoFYwqgFMo36P
4JoqJDCtGtUEqiCBZm6SIKrl2Mw/OObwcOeSzc74Ur7AC0sam3WjXi1fhtkOuhTIaCmPBT7UbByA
oaFMt750FfnNm1Sqmm6DXGgLfRvzXDiAxVGLSTmngBBN7ATF3bQ5Ke9ujovC2rUNkA9aUcZ8Vycp
QOFtcGk8FZ3Tn0M/TeRfpEWbEGrLuUCXpO3k0xYU4r0VPZENdVnDmdmjf5qNLh4LlFEB9eYc1g1/
SFAC8dDXgMqp0Ri9ErgYqI4E9BYGgJYBe9ayHoisJSF6l9VniHkMWlV8bclIgIM6Sc/ARw4EQsh1
wF2ru4CjobswNdPivZl8EpZPYHTiCcpoTWT27r9n0nT8LYtcEFyrrxn9DXPzzVTQ95ElojrQdp/X
X4FbXxyAlR5dAY4dXWl2JyY5nrlpPyy7PAlBr6B9aBZK5Bi3eo2PAld7noH6gU3XFQPOPFinV0sc
5S71fOx7aZ6R6TMB0tAbh863DySRfnwzah3N3hMRpwWwmza/53Ono/31Hei1/61bb4sN4HTgJgpM
UYYCpkmK5lIgl8K8KDcCIoj5SBoaKFaclhd0yi6rWgeAsYkHUpjHsWpRL8DaM70luHmCVkjQbAcG
vWHodxH9cnH3rtEjExjkJQ6VNy8yN28u+sWm9WJ+8cw9aWiwshx4ZcBzcxO8iN0Fw+O0aE9lk6Fb
9xeBd1pAEXp8u+BrC80MB/rBc1F9DSeAt9HPazcSyfImbled/v2Q9c2X9Pp3+qbXKhCHtgdrAEEU
wPTNi5WDrnezThszak40lX1+jQFnc5zcdkJPkfKc3EYYG2Dso1SjCV+1Ya2mgMpwNnyu5LpT7ACA
dlIFWLQSHMVJc0JkUjHcL+ERb/vpJ/AVG8BGzofjpGqsSTfwfpdVbf5EUtaJ5CE3wkeSQL1dP8Qj
euf92X1A97T7QDPb4PMZ9MzY1XcfwHb8ovfyEc0SLK/AoGxu3I8+N5HaURTExYDqVmnM/ZUpEd+4
n2zLzT9YYEN6ZsIM8tYZvjBrCj9HsQlOBTjlfQ6OG2P6Skty6UZXli0cL1Qwor4HeKtyardktcPl
6A3o96+A7DgGrPPcK5AU3KuT4o00SdHOAIHUwnH6Ww+yDKgCA7JMOO70UjLodTSzhFEdi0x8IslR
m2q3O1+WuSD1sbzj3ZZ2ws6ZDZKuho6Mbmk8LAmQYESDzqwY4KilUtEgGUjvOYoD9uQLKFP0C9EU
UMNIT/UdkFemPedp/+QlLuAi/Lj5CBbbOBziTW+AN1uYzR9ZtDBQS3wswB4mDl7s9fsiB8IhOgvm
RxpyICmBCS1DzHuwOnYw5mG+yIqdgbsunp2qPUVmWH0C1gw+DAOo2BPn2ctj8TQs7Jl8DJQBXow5
BmH6yMTz5Pn1obctlE6pHcB/isLe3giPpjCfpmjJTqVKiNAAvKoMeGLsauI5eiSVpPzMnQtq+F9W
kCEWy7V23QGcb296KxmB6ewgACnMsUUfY1WKB8/BR6wFAMWY2912BQCg7v7e6o9OaMkrgQB0Cgkg
b0rvOKN3CbiMChOAlIUHkHPbQ2e8Rgbg5eI+VIyDZ6oyDygHBGF5UqGmG/0P2YWGWs3CvG0sULiA
gtUpjGjTTyiEan7MrgDCK3JAnrdYOFD61gVdU0O0pWmqZJqRuXNjDxSO5FThVTLLmRHcKMlJrxHN
CGK8e7m0oy8dL6uD3vfuWkOb+qem4Ju5z6p5b6dy3s2Zj0NIPqELGt+LyAetiVBpsBMH2VeBWiLk
8vGeiOkyVPx8L68m0t4suJmSiZYKNrc7YCDEwc1+N+s7AMK/XJDnOwGqABSNh8vN0KnH8+RaY4Hi
clhe5Pd8XnX/7WKDpWfd/7/9/FCgJmW9JuAHtr4Fjpz3boE2rBiQZ3kefuadm+/zpOBHB/GunZcI
sTHxIozCPO+xTsQLpHCs2nTGvGRoZgIWVj/Gxzy3C3ihY4/a9GgGcmn0ANE0yzha2dKDUIDzidd/
bNAe8kASa8bkhCcS6saU8c2DV/bfky2XLbq444tG4qQZ6SxU8wDC5808NsPntLbx3jj288Wrshm9
fbbYDOEx6hC5QnNSPwQ0ZX3y4NmjOAKSOUrOYKXp0dtdVttWsVbNSTecLe4HJOnBVuRYvxTJgP9B
QGTmIyoME9UTBRwKgBxOYGrtOLropXtxymJ6sMY+OqPj+TLi5Phk1kX0lDeTdbCliZeANx3NDJGU
IL2+3qlLy4t3LAc4ErVXrp2WVS+dTTGhY3eVqR0TTGeoIFQ9nOQ5Rd0+9nFGBzD1cAoFasKRk36w
UJgIPFs1XWVc9kF8v1Fnioo5UQM55DjYu4UlTlpFHmQknVUbNQgrK4bKs9dtydA3fXxt8+jZSf9A
vAudYV7kP/GFhVsjxJu3P8wucGyluclk3u/cvB84+up999Gs0eU11f6VJPJLxiQ9AkTL3wKWzj/0
07icGzvHBY6F0SNZ0C2NiScfzk45E96OKZ6HXFFqkEGyPtwIOwRjSxyzS1o37EIzB60l+Ja1k53W
kSHJK/yVMhpJUbjToa/ts21PDvinOkChH4zIdz5EC7gRAq/Kn8PYiy6kA6OCg0IzdLAigLV1HZPt
RgJVcR0EKKzQYWibkqBDc5AvAi6gK/AhQo8jPokzoBceWu+AZDM4updl/g1cbr/M+tzkiMjnRs4m
sF1v7lYCszPb5hWPwHIHWAuUIJdXw8qqPdqUM1RuvOrI0AILokdBPnxoEElbXTmLUGkz5Ucpw7AJ
eAgQ6JmmTE3tmgN9fQKooSq16roFr+g01UOmSrQQQUWdlvIhkc8ACxh8FAh5o7QD6cU5vhOidIMz
I99UeYQ/99vAAV2FPPmbTDPuV8sZ2AA4JHbWq7kG405Sc3GMGe/OhokhQ007gCmMoTvP+PHONFuV
ZCdPUsZegq7XdXq3nJwS2kn703b4lGN7fbko3psVgvRhm8kzJcdoRn8WmsVveUFt+KWOXCpvjF/y
gndLtPiuo778u+ao8/xNYzceint9djRcVKhE4PHc0J/JtpvK3dG0oco7/Qe98aI/JllaKqF7V0by
D/8VZCqoXE/9GyCa0/CNlp0YxSU4N51WbzKsPncLy2zfhal7kU7Rge0DvAsRj46oUZ74b2+ikUVJ
/8lg9ncrbNGsI8wUQUcPFWEu9xFfwDCa6JZY5aiMw1U5JxagaacMIZyww2NQu5fAt2hX2WhTONGi
1d8aU3vvyeaPsg03/TyA7hod7mPAFQD+Om16kCc4wCTKgWd4IslAsuo6exkbwb6NKSnTsc42ri/D
7RQazR4wjfmAHKYMjQ01dVI7J81K/Pn2YgIXnjboVlBt1QBnoGepj6Pr1sAfBn3qNA3NLja96UPB
/BBxfLQElqEFtDFn/o2Qg2UXCjTSKThhBlAfhhaWa1vVrzp8M6O3dUA/CIEN89j+4fVtvUdFrzxP
Ch5tVAPNSHcnahfDwt7oiME6S+Go6R20Lury69guzyBCHq5AmwGdpGIc6eSU/JkU/Zd5tKcvDtD9
9sOYuhsgtlfAuzG+STxrLwBmREFAWqH6MVUMISTrgXzmN0cbNLuAVkmnTdNU8ceDicfLR5q65hJ/
RMfBCZ3vSBArq69USdv9hSd/0bfVAYd47n/qHQ/Ub4ijdRW3UOyUtu4eaPbZrokRtcajBlCb6/t2
GkbbuCvQTkyv1/RmjkMSCNVf3s/Vq/pq8y9owG9XME06AdDDXx8D7M48cCtvjnf6FadB+92dHgjW
4W4J6YbkUPYccHQuL60Nr5r5DNyRGqfIaJkBI1E2iEYrLcmOUq52UuqhSIBOs3qudnJ1ab0729Mx
a8WWdLTRjM4UUJCq7UimjW7ugSymaO3NbIK+GMH7vltQbaCyl44qju7b7mWmdaFdDFuPGSZSw3if
B/QXfIDkadgbWnOjJXk1kRezUywICxw6cbwwdtxj3x3PTw9W47VX1B5sLAONwUh8owaniU4lyg5I
al3XAGJDY5QBTXuj3Bssmi4eaGwyFAxc8dbjAb0fRyMaUs4Uu9tkbkkMy2TkQdra/iXJUFavTkvr
wQmpKtSoVrO7yVB7UzgocUXGpPlAQ+75yX4qAQ+udWWF6txyQhmxaT2R2qp/G2N/uE4dAEScJfJ2
Cfg9UBYruwdEQbsHMtCMdMhkTKgh9/Cpgsedm9VP0wRih/EgjfwRDIrOIVJgsYkaeJgDxasrPuHg
12KL9/Wlkc/IbCtfINrjA4T/dJJooI3UHqQHb924KbrB3nZGGF2BQc8WNNj6yD2I+RPpUAhmdA80
DSsHnOdZee4GMB7ZBeLMNJDYloBKwSHszzVTULqo5VN5icbpURPerxV9SkEphhsZlNHWeZVXX1pG
u8hyxnMUeI3LdjTCH7nt/F4MGXsGgnt9aUw72cQ1N59Hc/IOi9uku8wbvtvAsb6WAxD/JvaVSzSN
k1AD3A35+vArSR2AtD5lab3s3V4izKzcSRdNhgGomLQ7Rmb1xUHVC6jnZ5BOZqwIQhAEnkgkNkWg
cxVBmbAXHYFEgJvqRacxI+ZKfKoydwSyAUPxSxG1l0FhiY4KH84hKFEtk5ks7+n8amjqdYvMkAx9
99a48QmoVK9Zt/y1TJYaXM+uFZ1sS4KFoDMyoBWb0W5s0m67yo3rJiC45g4og5XdM9DVJrMnS3iI
uqbhU4wmELQSxBk/pzQVqoGUZBpWsVUITDeycifxZjkzLOeIFtSt9gORLbpy2vBTaNjmjg3IJa25
+p+rA97T2ZTOL1PD3HVF1wRUAXDv6FTLdmkBA+ILG+yTyLyXOG2CD2VDU19h9KF9BgwlJCceL8+e
4fFld+M6e9Le+kCL2fQpA3dLZsptU5f2s4Mw1G7G69u+BTDWhwhhv4+guIiC3EdRNG+79CMNhVyM
oAkd+6B1RhPXWw6aqV05x+4W9aU+iD1E+CQSo0GLe7zrncx4IhUNwIjqd4AIAN6ajDzwOyjn2WYf
Kg+QfeQs/HI82o7vBtPYmAHAa8ZrraJ9XW5cWeEMH1ntVs8Loq8qJNgvEni7sfnRIckt87Nfhl+L
yNnZXMzXvlIHpptpFIUt6p+HMGg9LzyDkXC5Mt5Ah1PecvXVQO4kttL4NrkDALff9Dc7rnulAyB4
QEGMkmja+26f1d8F/sQulQlCfvq2Vn9S0HUXw8CfJkdrn/bR93JzYesR2GTIidMPp28td7LikAFn
E/FG+dDO7rwdzMlCw0gGuBtSagtYfqyNoDiGxMFX9hbfA2my/4BoRH/qHBYHwEhnPmrgoHSkPJcF
76+JX/Uf8PLdf+gKPJFQU15tSUcDL5LlsY7ddVHNcNAMJgkw+AjV3wft188mSIwjGQcJAFM/aIO+
zpveLcqfrqMMRomaphbAGGi4lojql+HfJRiNP6cGm49OnE2Hhcfj17m3vwCDp/hRDO67Dilwm4UH
VEuz3OTT6PwVJUjXA7Uy+uLYc3KIlwjAx41kT24I2rdu4mYQ54CEEImKZXuITg1t3O+TovuTJK0n
kYY4rNFzQVME16tt7YQASlK4XuHsym0bF8bGMFsE6TXOlw96+7NnCzTG/4T/RR6kW6z5ybKq+WRX
ZbXBGSPdUyCZgsvozkGJjgDp0gLUWVJVcdKcrdR5JpUOTqMbudwwjyMVpmLVZI2q0Hzq5GYNV08u
EA9UHO5nyE4Sm6X9plq5kZ59RfYkGE4t0uxuqdap9W0OoDCtmhI3PMQGUrOKQ7mwFqF4drcr6M9U
hOJRyuFeXEF/QnD+kjM9+ux06S8s4Z8oG9EqUt86wwHqPkORpPyzzLk8JTbagdYERp/nSNAaONTM
wAdxgACzRgDLMs52+eRVKAPAZywDItS2HPMZvAqo8bHUEHJgqeAID9hjJeriHxKpDEh06WF0mvSK
CkDzKRYALuwawKySOLsLe6JZOYLCRiC06UY1e/LVUNadjxqkdu78TRInACNG9WuNGgT0JfPq0nUo
h0Sr9BezZNEXo5yyx5g1n/C1G68q2VanrAIzHQJc7SYZK2cHonl5nRxwLxK7YpzloNDKUYupuBpJ
T0OGKgSwn+E8C5T0My/kEPDElpdprJ7/O2FMieVZNbI1dR9vzKrqtjc4K5pHcHZBCOoVxbIlkBZC
V6EhA/LwAafT36OqKdEQgTD1UsRIMf8s3ugMwBNHRsm3pKMhkzLb+54EKLo6OMs0V6fnVu4EenzR
VILjMhmQifOffHMzOjGA/P0uA4wUmKj00Cftzo8doF2+6YUBYquGK3LoCRTWd4a2U9xVA8o5yODm
cX8oDVcGfiubJxtw0DvHRalUaGUNgOwTt3lK65ztk7E0Vh9y9Nyu2aEbecajbzY/LWXeb5qhXXat
eoi1dWReWdKib0fLNBsm1CR3I+g3FzI7pgX3tzVWHf+QMy/39LroVTYDhUKRDGjqRY4NRwaxyVTc
2bZsZBLoNXFuB/8Ym/NWIFp6jmI5nfnbjEQykE4mPYqXtExmvUTvoHU06zPwEJnm33dq7X93RVPG
83ortEIv0yuAiPx6K3c+JL53j6SzvME5me0Tz3z8oGowx6ENwMTshHgJncwNY2a/AbslEsbgNvgc
lxW+eifWBnVsLp9J19oWgKqMDP2OnflZLoBe7ty53pPRjMo8aEcPmNqGmX/OWPed9en8h4cDV9AB
9OgJ2HwmynCudmGZKOis/1zswThyJmOgMbwOMrQGdJ2hk03raBbz0TladvhD66PajZ/s2vMfET0A
udhRES0AgicJPxiiDz/0cjSAEmIyZIQtjmnr1js8Y9m2jnrbQEtIIY9OVQABQ7nTQlCJzte2TK4l
uZBOMc4V+KjJ1PtapkV+pFCzjkQnbzFp4eEreLSAP6Qi0qQnt7TOgNVMclEp2GYReQLHO2DFTn0e
olcQ5cSRGZcfaOgB7Hvmeffsz1axqkhvqxcSG7H6Y4iHHEAUAVsAppnyOWdd+SF30uksS/yG0eGD
BkN3as/4RkW5PLrNL/ns/5nOdVFt7BFFoNpazaAkG1xv54YNjq0gbwauE1EH68G3wwQpTcTitC5W
v32pvhKq0ki3d4auxNOos8Nn0suJx3u7yVAA8Xbq0KcL0MhkwDTucmebN6h7J5/acqf1eDI7bNkv
YfJtmOPiMjegywKrRpsGU2zNu4hI5cg0Eb1Dr1jkRjXg43QFRCWq3lP1hQ1o+EdXFR6Urh0BtzmJ
H8AGN0QHZWhEiAQ3S/vooM1eDj7bLn+qLcBOLMDOcLbcqafLEtcHEbU+eOMGnKR8WzRbBylRoCo6
1vJYLfWxnPG+OQ98crYm0gVHV6IIkMSyis1HJgE9CmLZct/LZQQJsVpHg30aXDE+3qhTBDdR7i03
nFX5CX+F+Qmf3XgLaE7ABZjiYWZV+HckO9z/5HwPvWrapKPAgwPsYsENHDhNCSs87wG8HAowDbxr
JiWBh48jgnxhlO15WWzd+btn18tz1oQeUmlFfRKVYX4SVg0IigV4cHOcVxu3S1Q/6zAPKKsCGHhv
m9cJPWHXPknY/zH2Zctx48CyX8QIcCdfm73vLcm25BeG7RlzAfcFJPH1N1HUmDqauXHOCwIoFCC7
pSaBqqxMhD0McO/7GX7fovZAmBUDiNI5VrQawYmx9ftcnGvPAyZWTcw+rjLSTO905dHzTYSaYFrs
tOK/bNCKA51cDS6C/4Mz/Ug8DtbTGNfHT/+U5UdQT+uBdfWM5m+9FRAejB3tJWHjygRj4Skdy/zF
BJfbxm8LtjGAn32RfpScx0LHKceoHNA3TisH8bVn52axVZK4xl7TIv6a1hoAxRBocpA/2kJi94Md
asQDQFJ+AeS4lVXfZN5BtLaNQSMIoY0dAu7NHnfkr/NQ97ri1Eqopqcy/wWVmVWkJGQswLJU7Ns/
uYkA41FlSmimgR9yO7Zuf+pHLk4AbYi5t9gan5Uh8hFgWjAMqA8vM9Kd3H1qtnX6OxvB/s40SGiZ
nR0+26lzh6bZ9H0w9HpNdlvZEe6c7VDMfbeHZqZBwcbYh029a7S2vzgqC993WnJoDZDikWo82dJw
fJAHmQyVtsfdR1vRJDWRLx4W3iOf95igv2w50AmdVPiwdKMBDHpu1q6cOBRblnZg6Kz7tNhIH9XW
CFa1F1815hwoVF2RgOKld8JTbIZY7QxNuxNZ/Ts3AVOihqtekSTVFqVSYoW6LfA/L9PU82URX0r/
szlTfKhtr5ifITNWrnzm6VsyVraoLx+2ytT+mdqf9iMf6s2ro36ML539ef+RxzFgFdDYmQsUPpHi
2SNHqUI6xjswDkRgx1ZFDJ/rGWanT/UONIQu0a6uIKNES4qcA7obewevBl8XCLnOuKDpl0iLjUtP
bI+t7JsDol23rIktUGyr6fduGEWIkIEnIlHuH9aQU6LgXaHdRDsaokANyhg54Nt/oLMToWSdSrYb
vQPj2oKXXXyoRw0Baz+5fPKbN1x8/mtr2ubTOhpGovoOueFq6+dch+DpaGWnuZvGfY5oVuXjLl0x
NxBqau626l33werUZogAuXKwBpGdqlKKXcHK62L61/Y01dLOc1ftOUIFG2gVtdH84yCwmkpdh0zB
P3vniWsHUdQ2wRRq3SlD6V61itOqP+memxVbsiKZEIWBL6pjhSLFfTmOdrWiGWo+jGdPsqZqk5T2
gzilDHCYl8E8XuY/r/+wlduD/svSQABSsVQDeyfEC3jYtlcNWJmrgRe+vgpj3q9sI4p3y0yifGjI
B/PWSNs90IqmMt/X0qTO3qoeVZQ0t6z2peacEN/fLKb5R2ltru9xH/2+TNBPCm0UW8XI8ycGUNSK
0OiUWa95BdCU9FyEIVQz/unV0MOrV7MboMf1iuZpTL1kBJlAPCa3ZcmyzQc39cPGTCAKu0wv/wKz
a/iae1Ue0OzsSNM0pn3mf8mypreHLAAECy84iSphXweCnNSaZ2FmKHgaCLvFayds2jPZZvFmhpKK
fZenP1PTrnYhr/WLNVjRdnJD9+A0XvFsRuYvcBsVP7VmUJh+B7hb09aPIkxBmIUA2Q8zBQMcHKD6
jHMh1/VTWRVgtPeByc/ZL2lP9ksGROLTYCfrttXsFzJVRrtmMbhcacQlQyjRzC40cuU4BqYn+KHR
Ggfv5EbbaFrrb3q1HAen4hDVWtDh6H+klzjnRbZhcQ/m3jouXkSaOKi+dIDHUe90G8yaT7b9SgPy
T/Lhl2EVzpne+WMTZxupQ12NPBBRhkCgMMYVbYb3KbRsXX+FDHj1zfQKRIQ06N0h8WjvE9RpHkRV
hlerNBFMYIPztbXZX+U0Dr/9e8kH63cvnB8OmI7ntZBrqW6pFjkf1ureKNeu689r8UcZroAIQcRS
oZ4TJJ83Q5hHmwX1bDlAPeBynaMM3ICEaN1uLD+fHrSgG1F3njb2D12kEui58juIyuKfUMYBGao/
Jg9cyA08X2ITDB6YaKLXtG20F1ArmoEuWfMMyg//FFXW3/mgVDTGtH0tptI6e0DNPzMT2tkxAp/v
vspmdN4q74f6kbVe/axFEtED8GBtaIGO08M95c3GDjselCwMN3Yl+7OrmkEVU5XqIEk9soVOoQeT
Kr2iidTzocpgRaPTreY+eSHvfZjysTos+1Bv2ZvF9nRIkDfEv7gC8SuSowJPnyREqCxLcPWirsgE
76CePlZnGtvK2TSKaJX2LcDJaki2f62hKVST4pRlI8TyYbVa048CKm2dsSfePeLhQ/VKdKIe2RaW
Pt3qK0j7ua+f7OT7X0s/2azsTZ1STx2IvAcE0y2EjYB+Xw28xg3K8qOLUfoJ1EbAkD2PFx+y6XGG
Kz/wVv8bsxrRr/W9/xX50nALTfkE0EEGwneLAamZT/wYpS7E+dR9lhqt1L4DH5mfM9OLANd0+BEM
oe8erpbtmFPW/AeDXs6qBG4UwolVitNV4+yX24iRmQj80vjPLF1ToF0NCYjY9PD3j2865Fq3BpKg
d/rmRlqH4Omol2Bcx2Q6mNYu4lkG4B8eEkY46FegaG4CKOw2+LOUfAv8vQe868rD/AzA93in8Tpb
l7oD0UOtO5aJkdsXnBk2aSPcXenJne96/p0aZjYg7urCNzaN7yYTiLdbZokVOUAWDIENTXQ739LA
xa1Wku8IaRhoMvvloYSM4bzbFPIMNNqGh+QXqAlyL+k3VMxEJUtU0eTbdo2TIFsvJuqRm0uFUDRm
eIzO1VAsxSNMOBG4Z6IWCnRhukEMOcXtG/xJZKPqGvlnYi4nodoax7LSTeNAuToeiqB26uLm86i4
gcGiuA0DZA66CDz0ppv61qpU02YFjvKiSH+SHyK0mNDyxjhpXXRY1lIvV/U53Nst5nkjaBOvc1va
Z9px+amalj8nEL+DOCj+DYt9kkW7MnUb+NA/E7EI+U7LoWqom0w75bzyNxHvcpSVNBqY9mGjCRou
Ddlolmw07LVqCqyo9wOyoQRLa+ZtaNxAJ+l9vCysUbLddHW7/a+twa7Ub6pcB187B4jcqpzu1fBY
EoQym166xO8R64+Sh4kD4NZpfO8CqewCWu8SXCQoYtmHenMr9dBdVaYo7rFu53fwsRR3p3VOJq7u
Z7LbeNhuoIYEQS5Ss/MVLXlkMhQcQ/FzMxt5Z7ebhgEwRuCIHoUyV/4P8hRve++KgqkJZKrAFKtR
5W6A73RnjRWot26SQf4gHZVFM+XD8JP+Cs20EvEY/K+hvYIK8xLIGemtk6SYQBfFEYkU1dgGpo1k
szAadiUbNZaaxT9HuA6fzeRQgAn5CmoAEJGCIWS12Obd1B51jEAhh2om+QK0mAQush6IBIENjRpZ
+7zatsd0oqu2lVZbUeIG4DlVBjrh3rqiuglRqSj8oaegTtYSbl0XuwyBfuRm8otMNEn+1Otk9NNU
ixYTuZWVuXVdB7IKKvSVqyBYE4to7pENv5xdyUEBTJPULL409Cvjm1GKv/AiKg6yz0tI85nrkqX8
GVRbR9AHOOcIea4zIrVi3+r6nUyLnXraOOEcT34yh7Jn6oATiGaGKK8BQlTbLGvcyBR7l5n/215t
zVFFCobbtaYVpxlPKW0ULzlT+tpYSHFFY4iwqUi9/D6C79kIwdIy8aK496C4vHPXLbfkV0mGhDL5
lb09+4EWwV6H2qRicf8wYSzsGHjigRPjEwtGPVT1JgxDCDEqGo1lHdFjgNb3iYeo3foacYAnI6O9
GdFYm+uYlTbkRPX+4OCRcvAgPIFyJt26USMVZ0ZjIu1aIxW4/jShmd4Pg0XTgeyuXlu3MkctbY9v
72T+GLim7WoLJ1h98NonoAG7J2bxBshzO9yRjZpI+zLxiD/AL8hBhLajj4I+qTgSIHt14wOZ6HMj
ez2ECWC48l++4BecfQcUtAFXz33IYLj5pumjdu80ifnN1dkrVNbLe2O4+gtUURGVEea3oim0HYrp
IX0y3fsBohc2EXsjun2Z2bxB0JBdABmIdrKDTMpsnIm/yZWaPA6R8R6h/jbPa3Loj03RngzbjM85
hyJkjHrA1zL07XUccX4oyyR5raUCjVfuEzOG5NEJ/oW8gAQKd6kOSWUamnUpQVXXDxfBR7yTtCw8
uHphAdhS8d18zlaHbUCHLjEOshc6a3uW6V3zrt5yI+yhKl115b6OimvhD1ewR4P63KlBa7GcJZum
lmxLB0EOYdetzvxitZwgO64l1dPKnhhkIMkVULtVETn24f/L8EKEL8QEs7hM0EzQhprN5DKL/b98
ySagTRdWoDsH83qlWye3Q4jXHEExbrdAASLQ416FabpXG0I0K8iU9rupTLwrTVBTd5zvEWpKZ+dl
RaeWgXsTRRiOktTFTtTQ+jDyr7g+ydYIGCCXaIxkg5oBFDBWHBJqFikgukofMalHHXLiZO5HaCWS
dR5DDnLr9lNyIFudV++z8xryJiODou4GYTnE6VV0z3eS9NA0+Q1sdJIdySaK9OAaMj5+iNLNXUPR
cA7I5qzJ0S0TRF2Z92zgErfmrtYcwPZjfvN7/zaWQn8IofNnN61mc+2y9jhYI5g0lFc2VR8X5aN7
85vceIRdNS+KtDJZQYAgz/wdeJQCHWH1NxSu9SuntTyQHQ7VU5rGL61k1RuEteyNg3jzXio3e+pX
kM9ljwhJxgmn29HsrtyV2wGoze8hGIg3g2vrkCLvhq+FPr3bXZBXoYiXrdvYto69akQOdYe558X2
x6GaEJ9sn4Z/XD5t9X/YnlyQrW3xI3d2Olg3apjmWLeuw+mM41q1/zQRmX9VfS2uixlCSfVxbNwX
MvWIht6cev9JwoNnvNo1hf268MHPnPGLX9MooZAC2KCdmYavxBFfkY261BidEN2KuuQ46O7s2Klv
VauJfie1Ln7g07evltSDBG/vx6hM1EvArR4h6HFbTJ6ZPPCegiTlH1fOLORkuIfIgrJRMyWWH+Aq
U25pSD+lngZvU/ZmjqSCyKIA1a3NvndQbmu1x1Y4J5H25c4bvOiyNG6dx4iU97giysT6K8r1cke2
0nFwOSTHpuTfKH1JqUrKa6YtQKWs4THQCch80sSoAcnhdhnqamHqmYbXcFvhrJrWTQxNUZX1dCaA
kEGYcsCXAdOhhOeyF3JTzaWLjLXOc+/sqyoFyxPeOU6qHiLAw1NflvvCcfIbwqjFjXrTmGW3vxZj
lA35PMOkv5MtsMyLidyAAvnl2iFw02onashj7JByBp0QiBzUxLIqieJxDV2Lab3Y6B/As2nYNp2I
gmWrTK1ljhHuw9b+NeQ2UujkDGCRc4LYyP7TJvN/wOp7VLKN06FVlXtSVfN5hqtdRc1R7l769d7k
wttXVvsiYiBDqYkSX+KQTZhSQfhRSyFLF4fJOIxOXGYMgSEdtQBWyR8D1Of2UGvArTNl/EE2x8iU
6kz96utZd+Tc+lUqV5SgjBce8r3d+umjjaf0ISK3v3fNHqKrfQTcIey5GwIVnvIgbwViZkCsCWsC
pXpcXpdiECoa4eb7XGg+8qT56tSe86jsxL3X8m5lfZcCyoC/feBZvszDIaydXWMWRUC+TVi4j6aJ
zHVYCXNDQ5pA5eyIdKmXHUyQLQN8nZXrsu/1m+mAHrjr2w5SDBhqpa3f4gqNN/Ry3eqZubYLiOro
LYg9GlU7kYeRiTSm4wHJosY4Q+X72ByegN31Dokna0g08Sw3VnUStSdgm8a9PjZ7LavaE/hNgPAx
1IWFxtSQX+eNYzUv+a/pxZazR5WjFCGDFEgfIq4fImN2iRS6vOj0916UZCMm+kDLQTGDglTMApeH
Lvk0EObDbds9GC0ghtDIekNpaPxcJfxbJH336Ksjly05qgNQJydHs7nYrtmPK+rqajzUehR4Jm83
KErCDBmRk0SWSzVgddK20ADjKI38x9Za6rdA45ghS1bEAQ0AtAQy/o8bDVMrRhI9mTLcChE4qCB8
v5J6LM552Ygz9ZZmsYFWr9gmPEdBJCCBhZH9Bv4AB5OotU+DaqinOb1S8q2ACSzMxEbVILc2NgI8
OFexDHSeyjg3NJ6XdzGmqEtTHT4b8Dv01YbqAyMt3RWFovurBxSXkE23QxSOUFWgr0oDqWexfjqm
+J4aOeruF8SLxxO5heghAHQKfUETCje/geR2utZrmQVplRh7nPDjZ1zuwguwyFeqZW516GsicwLu
rnDag3crBew0cU5+Af7TarS7jXRMKOEqm5VrwKUXF3rv+wZKuIUv9LvhGrgIx6BQAGP69J0m3EII
qC0lu671QHPHFWVPjOA6SmZVt0xs4T43wEWvpNlHuMzHGthnETA4Ls2U9B7oMVUpFRlxbUxWha4L
JFyq8lR50cemsxLwdC3GTz65WiKF6wHfDpwLqtHkMbPd6RjXnQRHDYaLDdod+ERoXPLy1sUoFfkv
v8XGm9o8lN6PqnD7S1cW/YWNE65TNG5SBNidBtTHxYjss2rwZi4uoJ8Fph5ieHjMA6HTxGji8VKQ
QF4GpMwlNF17Nzrlo03E1vMnSDwkWvsscFqA4GQ6HMgGlLh2RJa6RIFbtckgdHrhnQaBJDOBbrbf
A4Tvc5slm5Dj9D1CrbHJx+YKBBbAf73IVp3pZnumhwgrTk9LuIPCFKica46ONC+fIiA0rBUAaBzZ
fvIQy6lBh4Lscj6UN9TaDOu2jtl6mFz8gv0xtTd47w9BUzqo89Os4pDlmv1kF160DsskQ4ShcZ7s
NDIeUrzQgBxSALs3HNCLTSNqvOB9sP4puG6a2zm+U6obK4SuhzPCzjK7+2LK7QbUvBl0eA+4i22J
P5SamIMXdx63lfdS+BE/pkaeAkCAmicoiLeKNuT9tcQLD8AFr3mhlxTZ9SKe9okPzSYWDbjE1CF0
hBD15hMeTdTrMuOHbbbWAaADf2P64Gs1hMYfkDTFe7HMjcCIhu+I21aAofDxoTvW8HDtwgT5Y3bt
dN/coy5wCArm5FuvZTnQCNGg78DyHh58LTzmzcQCx/JffDcXCsT+07Nc9lrUoEgQhqbvIO6ZPYUJ
P0FPWF8X4MNZK1GWW6yaKW7FDcIOqITTGx0wFdhSzaxOXEP9gEj1Q66F+eskATFyY4dfWJJnjzZy
+So2cGYGoQmqVgrrXNbM/NB00PI4h/jQbcttTssk+eqRHvarfHBr6D5EG3qm+p78zbIQyWP1hKWH
Iz1bJ3piLo/Zz9PKu+HO1RJ8Da1SfWdEXnqVZc6v1KMGN12UknARbZiaNYcGKFbHLnZIRo2XcsgH
nHOBzuroS8jVF45kKZsGpXCm3oe3qshVeleGJ2q8EcChA3Wh0Qy+eTbbE+URLpOoQg5PdYTzaT+m
rx2rXqistMVxG2J3HNqrUxnueC/0E5WkUkP2OjT9wENN6IZshfKlCdSmmgfLaV7IPrbm4K8HbJKr
Tchj2WnZpPbEumZ+92SXOoo8BwgQQh9W+xIDYX1OinJa5WqIKmT/WGigD23tVCKtAYodQDNG1VDP
AnIbRGFpvllsCSuyc4kqDDBl/nEkYz462bm2pgfOOO6OJhc79SyGx6XWoJQZcbk+QOW8WIOEwz7z
FAWvDASJReU34LtBQ9XR1MN3/7fnafr2kx1/zUO3wkkALU3laf/mcaPYLWuXJYljbkYdlc1UMRJN
AjeYotwDyTZeyPShAWXShTwqL9/PdmCq1sjYN+vlVYs/LCSMo6mCMDNev5qW5daKWSj86ZlxGqBQ
bSExMLy/mDU33QwKZL2Yhnz8bo9Jc7BH6DyF+tDvl0pBKjKE3O/7BAXIaZYmaAV67yvmykMy+mH5
r21ownPzDFAA4UOFSbHtmAv7Mj0dRyLm8WrEGIHRB4mH4+LZa3LcFfS+PUAH3TzF0jdP1MNdy2m2
FSKrYONq9mRzwCfRbG38yc4+okjwoSGwEVAhJiDlbIPwh7uaay0/VWdWRQVdcA5+krBKwutY+xvE
A+0jVIPwZ0LVmlS3mSeWXGUtIKQ4NT1FhlHtTTEhowcYP9RQ4xZ4w8Q1tw0qaw+Udgi9XD/Ps6SG
SmOa+Z9+HzIVNLsW6mBTu+MB9TMM3548PxbfBGpvt71XlPmmA2ilQob+oishaVKTTj0zO0C/DFBH
cgnNSASMA9pJPpkLkbXVZCH4jNfmf66rG5+vhwZsllQvkrlWd8k6/TBXhNAQj6LDXD5CQxzQD7Nm
NMCq/3JWa2knYG9X4MVdSRXidrKpuDMk12rpllcyUZOXtbdhne0GNAQ4L79Tb6iyD75kT0sTwlZg
anJVcoc+svnzVr8I+pDTBtnwSvtFH/7ysdNwdlW/GqcFQ49rI8/lhz9j6CpepqnUX6Ya8PxIc+We
hi40qqBRI5MNDfWwCQE2GhHNBRrkxdYYvw9DB/VwjMhD1gW0IsObbjeInzfJzyyrghJvqDcpqmEb
ZVl2wC9XvoR69kIOIEDBHcyo/ZtVXG0BjtwlyULJFGoiYDStDKetJaMyFjmQSDzUNp41xue0LWOU
wlgAEy7jOAQledv/RZOaVuPdTt3P45LWpWVWBCOzV8BxgqfZlsMd1YhVEKdZ9ksabzoeZX+5eKCt
yrAG4aStRYBU+/Gz1C0gBXBA2dAFLc0i/ez7WsnxbM1QFqKA1ILqvHCkijPN3tGImogKu5axpeDZ
NIzZAM571AoFlPjRBU7nnW/hEvHvvBHZFrcBD94lbzQmfrQDgTaKbYTWnvtQPk9/pMxReSDA+ZSD
5X7oBh6gfNBAwKyB9IryIX1zxCMgRMgfOiuz86BS7J7M6oC1PD/0amgapbvTIz8FTzry8Ulp29c4
b280MvQ3OzG8Xcr5dDMjK15Xpl69jZ13cbVI+7vwmr30Cvd72SRjgCCptvWhTo39wHdZgd54P6JU
D4/QJBn3HsKjq3qyUT9IRlei+IjhODHlIXyg4OSsEz3z1nbfd3egSPt7beCOUKC0LdfbTashW6BS
px+anu9GFmrnyhCIZnnfKj39BsHJ9DXtEoHES5Nu8XZJXhOJPLAEhOZq513+NUZSEzj05FVxw59y
wLkCcsuyqV/rHoqnaTb1x72ItJOdedZal8kD93L9DBZE/QwAMKIQDsG1yRBlSb1XPuC2wCN1nif/
EMTQGS5LULzxocIl+dnnGSRQs8FIriBN0qy/LFO/tZYR3Z0SIGePdcUFupnml6pCbJ+GdsE+Dml2
cWbKeRnGocl3ODnKdTU23VPFxgE1C5IdmKm1T/6Aot7Q+k5z4AZsn/gQhSCNi2rn6uSIQyVxuQFD
qXixQ7M/RQKgVxrGveY/htwJaJQ0tnhJalAVSFSmIdElXkYzyYIeD539e9bZ1h38sf3J3FJPr0Gl
l4BMYoOapekERSeUR6JwE+EEYL40CN9506bww24VQ9H1Qk3l1PUFoQARxKBrXJON4R98mVSzDO1C
dw+FqR3ITh40+WmI0pw3KOiG0G3GvuSx7EG+HbjUtrLFB/dpgoZhXoHEE+JsI3CkXZUGUWEX1yjp
jbWmp/JbHsfIS9rh364DIT/c1n76SYRoXVH2t4kn3werfpnUS5BY2JjqlbwqIEk+lRuyLRNgtj7g
KVWcZztjG54N+gG8GvpJ2h1Qx9Sdx21snEzmAAItM0XNARdlimolGvl5yefVQ42S7LDOjrTG0qNs
o0q8g7IF9QRADt9bYHK2HMiMPQ0jJPFF+Ba1Rr3XmFZuM6NPvnMn2qZDXH4F1cV0BPEv7lXKXtry
JZq0+prIadfYqX6vQ4APaxfJRab1+l3LHP1ugzfgMBU2x+33Hxv1cFPuIWB1p5XMsXA3LBmKOXi1
7poIEsdppx8V4coPnJsQOAMH3LMJ2rutDrjiGcSN0amCNOzO5Lx65JHLgkIvxJqhDDCgDwbHwztv
cmR4XSiO1UaP88rk4ZWnRpCbyda+khmTpDCWRyLfgBMONTkkSEZeNN/h14R64Dhfe6nVrfvcjK59
xppTE4bRFhmU6GvdW1CkNJy/nFriRO2Zb2Pjv7tmSdNAry3DcU252qH+1vCqXXt11246RQKXqWI8
ncXgGMlbEyorquktEX4cS5onV8Ow8x0AyDdyXJbQ5Oxnj1Bbz9P4i6/5f2eaKJ5GmeinscfFyPN5
+2Nsu+3ou9U3UIKU+8gfleyqZb3J5jvNCxN1lNgLPFiJ6F6iJny4vWx/SOgHBLyRu7SwOxTeyF8O
OC6P2Zi3DyLTTLjxawodxOCahu0se/AQPE+gK5H6hXekcVyxV8NIxRqUngfeNvFNuqIP1/60ly0Q
yPNo6gDNnIq8w58mHh94OzWXcpJfDcbDp24sinMJPe5AM0z92nryF0VDqLF5jj9TA5GsJWCSZGa3
rpBAxQcPwL8SAg5J/Ze6ndKGox6e9OVpqp5pUFUiOwy2+aUrdevLlGngmBdG8nv41tlJ+zvt2e8a
ShZfkbCN8XybvIvo7ezYdVLuGijpPeIen5bOE+P7IADIU4tQAbKXkKP4gc+jDGoROQ8zjFG3VxhI
31YaxGotr0XJkocqdNmNzZ0aTyTmqYDidumHvb8iGwqNEkRN6/rQDt67H6jfG3CngSJhsZFzGuaQ
+5XuebEX1cDANa6DeaHOmztNDCX7KZsKsDDwBxxsAdxyCsLVZ79F4YJt54qoj3X1GlnSL31jG6sK
gF7cPOL8ltZcFZNJbQ+YRnzLG47sDnPDr6KzfplWyX7LoPBK7Wvc62BnBys0IkJt+5BdBjD4lJ80
O2ofZDec4oMJNWcVEi3gpqY0Qzvpa19kEH1MuXELVcNjbTrrCPD5dmk5K3IDzSECew6yieRHtrnJ
kDSOM9vB9xlrZ+fMjvE/HcSuHFBJ51scd2I+XOteIGDsoAINLAz6oSySJ0RS3k3LZMOgSe2CSiSQ
Zq2BjPePjy4QImcIE+56OwfBcsj/pre03eNn1TkqTekNTg2H9ifQYU5ypKEAbeSdGeaKRrSqhqDH
DnUcH1dVOWhcNQQQwLWceDuUgbu7SufFYURCaeU6dvtEjURmJihrYCt6lnWzbWj2qZsZD3JAVj0/
GBJPQAclhlmQT3YWdEb2viCb0r/TCqLzhhUrMjhFAfehWyl6wHnsNAy1r+Yb+HvlU95ZuO+6LPsV
D0mAQgHU5rHuNcY5Aq+m7G7EUC4CH1xlIFDeQXpcDROk4QK8zq1g/lKS0mOuvrS1l2+yAgRsEKcH
hoK+uDpNVynoQcfCDKoxDFHKVfzFepw18cvWr5OT6Vf8uetXRBD6behI3EGVbfYtEvbF9eq71+rQ
OMSDAiWYSKBVpXuv4mpC9tUARfIfm82rbNf40cPwZLcbEFT+ZnUghezd+KeJ+r7Aipl1AYO0eY2q
FqSQZhv/rDztVINKN4i7zj9qNcN1grXJLTQ0fMfkIRVZssEDx+IB1FCgfuSMYMHCjfspLxE7DatH
owZkgXxWA8ZsjkrdmlUBFAXYk/lbGtb0d2qCPIDHzvAC5uxk6+PLFYTWlA9X3S3ADlya/bbThvzQ
atOAu4H1IhMGcHpl6IhKiAH1G8nrHE1JbDCGRDbKa2cmTERA45UeTv8e4z/yFNoAyjipa50dFSCV
bYVyrKIbrbMBdrTcD81jpUYurr3VmnzIO/VwLHTlDxtfXYRnjKo+ToYoDl2GOjFXwzW0bsoNM0aw
Ralh3aPKh3rUsGzE+arsRGDyurzqoQmub9mgANfxpj0iSsVa9yPzC2QnPw67GLQiy2yM8u9N2k8/
etGI1eCa5l1PUuue8zG6jWAeWEymste1/YxA17jvMs+56I4Zf6nzbc0840sy8ORLmW9bNYB8qnwa
xZe2LU6Oxr27LTvji9TKeWQIx/hS2NmH0Z85jZv8ZUIVRAn0VGNqX6upcm/OgPgL49E3IeL+6OkC
gV41OZRpCbKXxNqiqvin0XvOGjBL7YGa7l/MjabvtqWpKNQQXcju1PwXF/5Hu/RR9TeM/oAHGZJn
6kMrokJ7Ath8bcTM+DJFbkgjFG/i5qLm/njSnBoZOL9+YQiBneXk7cTo6kHn4QAUAYf2yvZN03Wv
si+mUwU2YEyN06vVcR20B3YLXD2GSHhwLl6lkYwnXnAZRBmfXg0NVxZPj6Kd2Wq44EF1A/VVQAid
aCzx93GqIEINJQo1/2HcGfFLhrcflHuaNzPh5WVpGPAeH4YoiHjrohgP0f9px40qwcsCWoX0wkIA
TqCaWJqIz/3zEltsy1tMjiA2dosxsMAH8tb4SnPCaH4M4G/c9EnfHCFRrz3HdvlCR664HsqAOU52
BYF1A4B35Kxowoi1n1CUZU8OPtcTC1GxH6ozHPTSN2lo3jsJTGGHUOVl6O33RkfJ/SVtcKNFOci0
zZpKgz4fteRUnsopYvMCWtqYOAJprZgfqfTYFYZMzyfqLgekD8/dD92a+3DNpvz9GLX42+CDcZkF
ZZbIe8uTQVzKFImuPLZSFCaxaF+roT+2EapdELOgWSfxeqRb4+80meppcbEmhsNRUMgUWmIu1K9U
ioAaQRyXskHUt5C4fQ7I3K5oJuwg9WQlabyhYSk6FxhDDRVVFhuDwRLpPjJE9lx6RXy1CnZFGV32
7CMr+Bzyzl0leF0eyGbLuDvLiH9HMmBtt7H3NPiALxYCggVa7ZvfnDxstv+Pse/ajhzHtvyVWvk8
7AuAAEHOutUPDO8UoZDPFy5JqaT3oP2j+Y75sdlEZFUos/tmzwtXwJBSMGgOztlG4lusdBNUfBBW
/QF4DR49Q7M4hIuJXe5D4qwtmjtH4lhE4rHSlgvgGGFwPHVeN2C0PvgG4/Mwgjq/aZjyEEolAUgI
7cunJBsJhG9iOe9KAT8FPawnJl30nELjeBalY7KvIbS3a3zGl2DW12cBGdBZIkT0KixzI3nOv3tp
u6xYmb8Nk5VsVvYEFGizheqyBpzoTWwSumlFe7qql17RKE2Ui3VntN8tP8+i2O0J3LLb2q6sG4BB
ItA0kW4DZbm99cYJxDMWpdiO1njbUIREue8k63IcoQ8wsVk8PMhimvCjJrIYjlOvhgGirFeqC81h
e4b//hhMZBg9IzNTb3aRc/h7/8vROKtXv4zKyAKBD0Wy2RXGa1AUxfLUrJYawnsZGEV78PticYX2
6k8lJGYuc3XTCBq1BvaincEfDPQZRItu2IXkzkIa/9TRdmM30a7jefHYyLFee34SrDrb48+2I2dl
b4lXy1fNHHGHvx8hIXvry6pyIUHkLy1k6Ob1lJ3SGSm9sdNoE5RBu7mmrtQkKqAHdd+1Oc1NkNLY
XLv0NH3IrqLfqxTLP5SyJ15HEcJ6Dl4u0vUkKA4CRDDhBo5frmoRE8Q/U9uJq+oIK1e+gg+nujTt
aboeyI00Wyt4GLm6T+pdwoEyLOws//Mh7JikGzzO3vRE/Qf1EVRtsQ3Srk/Xg+r+zOTZVoz+3eWY
uq8dImhZdEckRdKvQYHkBUBD3xqOOKIVnrgTqulXiAOSTd8O+S3qP45Ly7D6RtSWNqJ8R6auAe0u
E0cTeqVbAwo64JKR9kGm1Vd/OhgWdvsuHctn72gstXaJVi0ZbbtcK+TIr6onn6S39RQ8fzMgb5Ce
cwOgqt3OhEjlpa2HAOUrZ8PoiHWZDHcK3+EsVeAd8h7xsjRG8gJFpWRmZDI9CHvo7wIojOr+gQEe
EtQpX0MBjL4gBMhphhC0so5VjaS5fr4305vg8tTXbQjTfA0D3GnXV8TlbZDHDt211L7sdumzcmtZ
COLti2qKCQyjnWnNOK3qRnMJXaW5GCxeIpvkqFlg5DhvWlpuHCuxBebkQQvK6fleloR7IwBrc8IX
XTdXOwDd90vz2tdXUQC8aPJgeyuIIM5SoWpysoo8uUEoCT84CYEW/E4I/v7+1A3+zAJHb/9Lf5mw
/CZPoI4wDer5SeH51NUfhYQ4kyPay0DFe2ORcovOgGWPb0JP7FszYdksLhUDdq5kq16UzrmSFKuY
hMwvowVk5ea5yGo8ozCaQDf3PEhQF9G49BQ9X+R2FSyMVy3t0k3FCL25NHuI5V7E5X4Z1nOkKWrQ
H5x80Rqw48b7fxdMorJQGJE3hmEDJU6hDmVIYAx1Xzrp0+pPoZ80sEFycEVOe+jJekA3s9yYSYjL
7OPSBFxGDzRGlM0jOzRBIcGReZMcB2XZ+6JMCVBFxTtPO3r2G07OMYHKqB1JudJNP6is2wAco2lM
b0ygs5dwkEnmAOrQM3Gg5d0G0NkN+FjtVQCNVBRK06n0rXv0xvM4FvCBHB58lNgodDAJdK28qGh3
hoc4T3+Ct+MUDDKYSDpQJJ7pTnuac9FSu7Ytyt4oKwA702UbBt8f8OPydQfL6g180gBlAR4Yrjoo
6lw3uu/vaUEEfAPvabmAEt84Iw2KHNor7eqhpj/pvgqGVCQCykB3aec17cGmm7aS1nps7btrPykU
8OSA4Bgk9aGVOQ43HWwqH3tAFijpvHsbEjvnHvnCYepOGRifiJGgMTY1C9C6V3ZvtwujADQq9Ixu
U038YnjO7MEQ5XcDq+0lT0wyL/tK3HVZZxytQK50C6wvcffz/EDC4VfP14N+ZXmIUpzLfL3TND+e
jq9b1/lyjMNl2uawupky8pnTFL0LwOA75pKV7ks5gYzHNMo5OAZuwwCmgngQdVvC0NZD143VgUj1
IwzMxVZlGUcBKBp+pPN0nPqpfckKgM8M0dJpqh6/hKwjID8xCvPQQ1XQlQGoJt9YHOLwvojaACuq
n9uqC4oNntKVq6iF8et8rw0RYJuGtTan7EBN/fDgcwgBTa0+we/kTsmaxAFHTqcTSsuTpyQCx39M
Icqp+/RkR6X9nPS9Wui+3qaHHDC9k1J4veX2A05QdtsDZYFgz3hsSAmsao8LUTfJAJnvxBo8cEsx
GiS9BVm3LtgOKQeAdlDFD4X5CmKICPv3V735VD/+Wh/4OAcicr+gi3WMNw2KtCT71mPJCshVZOb7
CGLsXQ1Z9umT3niARV/6+oz0q7ALDtfB/3Huv5tiO3m/DJo4BUDGQezeFCC7hKReFyFFlgsCkPuO
ZNUyLorg3HBgtVInq56DCrYlvWIffGIDlSkckYFA3oy1TVc8qNnW6WyIyJDhpWxtuHBDyRnKiWZ9
H1blA/Hj8C1S8BgzM6c85V5b7pPIqOZ6wEPkkJN0eDFh9LCsTSsHuyVS1z1tTgksFpE1q2pSbg0x
2TcTP/2aFeqopF/7MA55AFMW7jlZ9q1mRD3VjhXNAy+vTxVXdNX3BtliPQAlucDY+qmDgmKUMegI
B2QXdWBD8hoG4H6ouk3hw2qqmNhqYUywEWaJtxS4bLpPb5L6XmV4joDvgzJco24hKu0vqnCooIYV
IgDPIE6zQJL3r/Z1fBQWEGFW3B9IB7SMpHiqlKzr4YZpZSuOktZzxIrzkPfebQGNZFzQ9ovuvs5S
kH58Zrw6G2Pi3VrhcBNEJXmvoJV3tEzinMTszvMq/xFCSeWBOVjr6tU/RW5gjuKM2JDO7OYJ6cad
6shHAP7nHfcGpFxqp19FBlEPluGArxun7/9mQmrxySiVIIeOPN9+SGywbzukMrLWg+rB1NQDZjeQ
fZI6TwaJYIrn9cOCIIIHW5mIu7RN5QH68ud6lPxulJm4s8r2ZBJcj4VWiiIw6lrDFDeA840d1y60
5ALgx7DhNAr2rPJsCOL2fP7LgG7qKXpyKxpAJXQb+h751jcBGC0tqCWDVNPLOFg6XZbdK9TRdz5D
Hi+OZXpfWim/i+hMj+meNGJQ+XaiZK/7DBIMC5ZWAUp8mH/d/XK0wTLvRthdmE16T6OmvQujBeLG
eN8G9RLSYsMmnRb0uNjive7XTUAS8MhNezCEwb9p3XLK6vU1a+d4TjYz2PPwPTWAO7+MyCkleGnX
tnkLkFi51n16v0GnCeWUMdTtxMnDrQCqWx9GdwX9JIQH24Z5MWYAg5WGBwm/Agh15uWoCATJ7aCA
3mywTPxmZpCva7t3SRo1ywYAWXwO0NIYenTpB7R6GM341QBG6ltR1zukP9tnqy/TBSSzqj3qjQpS
A9HJs7DgHDkFGLWM1Qu03hJosLwI4kTroUDlTDfDOlhGyOo9trXiAKaCvxZN06CO+dyFMgH4cBAH
Wyh/pueDZsomv7XxxgCd7BZI/2+6vyrgNhqxjCwpjbDYz3rAZOqx3cDr4scnMfVBHrHdQBXwP42K
aZ4+ChH8kJQMIi1TPqvO4IkRRT2U8/7OgoElH0Cm7dru3hQ4mHvd00QA+mRW4e9TlZuuUyTqlEvF
d1jVWPMotpq3Fym9+k2R1J5jpcMQiuZA5SYgk+thXjsAp1bGA0Qu7VXCFGDao0KiMrJ32aCOA3Lk
J70RQcpPdlzOqVQF8vV/9eMuMxGudsH62ocUcgnd15bP2oodimR40bS+JPGfotwStww1xaNjUKjo
TrQ+p2sKkMhbtk3bUTwl7EV387SW64RZ3UI3p71TmVi3WIVVxxLM/U97S/z/W6fsqn3MxhdR0Poh
ke0SaO3ypS8iWCbELVsaiVO8dJnaQRzBh0w1B9698qE/MfVHNVUzaaJyrXcHtRmpWuxeRnbzaXfg
6HcQXvDvR1ojKkbiIDckNEtIvIoH03+xK2fHE0Hu6pQVN1lYgpE89beNmc9r0+u3huz4c/2me1M5
pFsHCYC5boaeBAXAKc2bEdc1lFSgKaYzmnDUtA9RMUCSF6d6hpjFPqTDuLrmMvWMSpKVGAcwHih3
y9wuoBPJThaUgnbA9jzJkk9kiKgtdjavnuqMV7eZqKtb3eWhq5y6Rll4Lhg/gDE1ICfIbsh3jgjA
YtAfk9HDQ5vWL5/69MRP7ctH3SvSuLJn9iDznahHN+cgVDijxd6DZk66IXyPzNKehai43/iQR9p7
KQgBpE7FS00hqN9U7D335OA6KPrdWqlSAArVwQrkK+NeWTPYfFUAC4voFmg5HytAwImSRInXFCKK
Q+iL55ggnxOhkAeARrBqHJo+MBKeoYhXvDk2FO+9wBlOWV5au9iCDKUewNUSAHj7KvukAtts4g8h
Rr2NFM6CnpDE7EVyad/hH6k2IW7KZVS3xrOizeUIqVdbM69NhwMcoCEg65UVOLHVjcSTdwUYPojz
AhZnq6FAUdFKiwS+MlNb+CgXXtoDqqgrc2pfokD4mwGQ3oOZ15Q2+FveOB47kiZHcKcoIkiUEa4D
gEokx8hrqFsl7Y8BHhfjMZkGftlDD/iexEBRUQjQofKgD2WHis4raE5sEkYfBsOwXigw9HOo3iAh
haLNEwfKxgwb+dJ0RbWKujxchaktX9oBOUFYtz1WEEjeVsohc93Py/65UJ5/rsssuQH5wHKrYgAv
zTC6NTG5sQbhbZh1dknvDemwA/fiF93ylOjvCOBQ05DeFKazx+knR0OZ9D6D6L6bRw5cwfCS3DTM
HqanY3+grXR2lg2I+9S66E2CMgBDKvAaLs2f53FhdAdYnD7Vw6hu+i7k63DiqRCQeZ4pLmE3rdpu
z6YmymCeciAzAa9WkPs9IKynbkAs6gVSVeVaN/vOvg0sWS3h0tauUs2k0Zh+KK7OsHTvdm1Ku3wV
5qAfWtAcBfoMSw2v2GUEeCCC9Ny5A/cK8v8yP2BpTjdYSvN1U3r1DZ7BxQLozeReWPCDtczR+1pH
xkE6gCa71bBKiqI+JQNSoKAAghjZetUpdexi3xVxPR/NIXzzLIn4JhxfDJv+iL39OjJP01kYfPCl
8oACHYLzct34UTnsCwH8Xd7j/PY9CPVWgqt3+miZNi69LqlQdM6US1lj3CrW843ngEHqAFjwxCyg
0O3KfIug8psCTQPVdH7fQJ1/weCxsK8MP903bHQWUZDKeyfJM7efxGO/95BR/nCqIHeZYcEYPQAA
qy+Mx8T3jEdw/9ptnuAi0k0410DLsIvMpW7GZgPt97Apl8ibJDNGkm5hOHb4Ehn2a1pG3ilqnfEk
o+ybyXj0EilVLiRybGu8NdBElUi2afTEcCHDzX7kM7230xW2C5Ww7tDIrLnv5Y/5qjLVqi9istS7
U5IcS7x07rKuYhBNQdHMOg9IOJ6DtuXnFsYyRltbe90q/Rw0mREi0bppNJjR29zGC6sNNnqvvpPQ
M+c2Hgt/HQPxujM3FCTOh1ryy8F7uDVUablkQQCpOD4+R2M3fCVhJmaWlbd7KAiSc/JX/zD123/3
T/M92xu+9kC7z3o1/Jjf4E5O4I20RbBezftWwZeM29DcNjvjMcJbZBYIHuyy6TeBO98ZZf/x1FTl
8Fgg4pp6c4gkHQfPvvxu/dDe0Az3sIB6zFNjkxgENAYMAKHDYxZBg5WZT4xW3j5qQhCSpmZYeMB+
QTMHzt9oVg7oAP/DTo3pTXrOOLTeSTRWjrdI8e92QsnDuvOoXGf2YKxaEUD/KkqNY1v65qzDC/Br
Idky7KPmA8qnD0XTp09NFEJ0IY6TQ5qH4y5KeLSsYxY+OH0ZuiYK/R+xmbhNYRgLkQUokRhSQL0a
G6Faaw9wF0hpoJjMBpZYe8evynKuh8nUNogElB+Au5Aza+kgv3Ueqw58UgA83/jQLwhgJ1C0jW8q
IBFfKgPWVE3a9adCZMnaNEUPjH1Nb7q8Y67jRbd2klXHVJr+Bor2dJ0jk3qEMnYwDwqLPccUVlJk
qL93FAVemebvQ4QdPcaaO5S48IRAEtmlDbSIhtq3g5lM+tmIZxNMqKZmLKGBVzYwt+jaW8Gq/Ba6
f0Q0t2GctLcmTFhPmedj6TW1pv6IwE7HLBWCNGvNiV3dg6lX3ddcrSEeU54uXSPw3QYgXRs9GNjw
5wPISs71KJcZFpLE/64HLfBe7r/pAZi1VjhAuvOUt4GKqHoMaNatayOSk7YLTI66GmwINb5m8LWF
Qgj1tlhY8DPHilj3O2MKd4PeT4BX5PEGIAso96j+/pJvIoSTXUrGH81CtZfmJVsV2KjUTZOFDXWb
vuvmpvC8bUIGuo+YchYx6407ZSES4SUFTz9lc8uEYGLh4EbjVfXVseEcQYP8A/bTuVvbWDkH3ITE
BaVPRmuY54nqstf9eVMMX4fGenIyLpay7tL5kDhY/ETW1wbeDbAr82Ks+Vtn2cHFZIfwt4LwO24i
k9jDnaN87nKDsHMfEdi9Zw4UvJlqdxRaXyCVTB/VJLc8pKCXq8Ro3Db3XnTN6lrC+oTR1iMxIWoO
wmoz083r7F8qZLqZTpNNFn2e/KnCxuoSupNRPdNsN01oK1qoKk8VdCTFjdqY9+A9XvhvetjPuwae
7BP1LZvm2NOcjqYwHLb6eIasjDm6QWA5B70pFbyBjVj2C6ytvUNEKgzrjw2V9QaC2adPfZePindn
ZOXjza8HQ0DLQXPI/Jk+dlIM3aGNFsak329CaAfOquWHFu3Xm1HByb2yAxAZTOci8K/7Sztc5GGU
3VyndgGsfIossjb6YHqH1EQ2VyaiWOo+VnMkUVNIyYPfb4H7OJ0C3FQe4iCsNKVZOj9Ig3qEJ8YY
zq/jn3aCErOY5XbNwQ1sTMTXtbcrSJCeuMOFC2pJ+2bR4mBC9eLRsFB4GSCTteZVYz6IIj7pCQq0
TtfGg/vkZSmEa2zPmNftd5/WbMHM2F72FUOZLyIweLbGLQFIbaubIuD2jDrR96IcYrcII/OhJ1l8
0E0Pt8w97W+R9gFVFtZacxpmwcvoe7ULRSjrRpodFBhDeuOBM/bSVYW1VIykK92M2w5VEkQ+xIM9
6eXkwgvFj/P6cqr1aeUZyFLIjnmbcIzEpJdh89noTCZEuo3/XVBo9fUDBW858xPYVnhyZsUUmP6p
T2+oLJOjH8XDMugdz70O6D0Q2sZbrEDPut9TmXCbKhuWLVY8N5YQWxBH6LafWrpLfxpTOBWl+Vw3
wrRXNyESpze62aWRsSlQD9L9lxl/D+LMsCV8FCHl/nef/qQn41kXz50MwvLXPv0pqWHnauAfmcMa
IHMtiLOuNJKSeJA2dpGWAwxTZq5jOeFBgy8vA2Cssg3Kj7cTqVLM9QgOEy8EjwCpdaB58uWP//rn
f//Xe/+//Y/8lKO0nmf1P/8b7fe8GCqokahfmv+8h2h9nup9/p7z8x7/XH3kN6/pR/3bSYfwvcrr
/Lv6ddb03/x9ZPz1H//d/FW9/tRYZCpUw23zUQ3nj7pJlP4v8D2mmf+/g3986KPcD8XHn1/e8yaD
p8b5ww/z7MuPoc23P79Qy9In6nKepuP/GJy+5p9fDv/3//The/4ve3y81urPL4Zt/UMyalqWbTOE
tow6X/7oPvQQpfY/QOnnNrEEtQVWeF/+yPJKBX9+Mdk/JIWvvS2ZTZiEB8yXP+q8mYYo/4cwTVjH
MUKoCTyj/PLXd//pN7z+pn9kTXrKYRtf//lFkC9/oEg8/dTTdxNEmsw0LUKAbuWMERt/qHh/PYeZ
j9n0f1Vmi3s7C8pDnhbmwoe9XjsBZdOmV+e4Nl2zkqdA8v7AZThcNjD5+fHJxCJphlSfgTRAuxri
m6gdw/fAQHGCWU5zHFFz2zqmXy6JIsljx70HPwHHWtlAc9csZAcBe70dGOa526WVurNF1p1SLuZ9
AVHkNIHbnDn9Na+owNBKynY2NvHEkeYfUdJv2gwFfhnWoGeUOyKDKkWFXiIfIfEc950RWfeWFMu8
D7MZJG5g0Nn0508/9o8T+vkEgj//6xnED2dyiCZyAdcJy8TV8vkMhuBZB1ijtPvQCkcgWpK8PGYG
vDmaoLfXCibfByw5oaqBiMuFFGZ68uIYRh9pCHVBP2rmWAEE8dayfFEv7W/MC96CSfjIG+D74nAY
qMXcXsVI5O4LlBTm4C6UM9y8dB/yJncLLKp2A2/lLg4JWEteaT6RMoSCtRxd+Pomz0Z4hC5D8ZKx
LNyUo10t0hRr20ikYNIrYbsyZpPkGFIFyPEAXB8E5U6VUbGvc4RkY63WDRMGKCPhcBoCsz8RJ8zm
Xs9GLCk7QJByWEGDkHLrq6Ff2XHeQvi8yA4m9ocsC4STGkYOBu+B/m2q7qw/we+8O2fDqk09e6ZK
iz2qhMcwlvCdd4DgFpd1thlCJBBeE1sP6/lZkUTiKAl8WCJj3GX1kC/B6toBDwYF3mnTNXRTmRFo
SLyZ1iyyXsEctoAHRgRiShEOX1vf30Tlg+FhrcttZO6rPoRqIORUG9bR72NSn7A8Ua8JnB7csh1g
fhpOCzSr7+a/v3L+9dazIZ8rbCIksf7NhQPOoFC0Q53GHAtGZlUKTHBTmsFda6noqMZk6Wk9LbAK
w50BL7s3szdqLPLSZutYPV5miBHuqenTUxuxlW5xBy4bPGrh4hhkVu2S1rYekhbMUSKhPUKSAbrl
SQsxjTwN4Yi6KMPI+mhhTekaFWXI3x5J2IazqivMB9OacuqQGYUMc8seIggMwEVQ0FmnFh0MBEBx
2VJaOrZbWBCIDkXxDsgw7A1GA4dAviqfWzwbZlceMJWPvz+J8te7D9AUIRiDy4MAjgHKGT/ffVj9
cVZAYP7H3UdBwjlntPPnJVAUhzEhxQFMznyucs4OqGOG/UqZHuTsQknOjdHDfy6k6Up6KT3rPvnW
w6T4rKAUCnPS7AjjGPxCTB5kBdirYF1+ohAvqJeDHbw6LfinrEWVE6q6qFXCqRthZgQ0darEfcXJ
c2gOCR4CTrgIuOGcOj6zQ1ndetMGFlPjjKoRB8Oa2HGhd60re+NkhdTR6NwinN3lLEe426FCQ2Kw
eNrS6k99P1YbNsTVHLD5AsvkBLKVA0R/4syCziA8eqtsREwVhm8QX2nmo0DSh0m+jonfHhIDVS4j
UuAk4Dlz9ZfK7fYjZ9ANzbvi8Pvfif/yO1HCHJvYeHM5FMhw0/nlKUnzgUKMmlG4u1YAPVbDC+9U
+l1KEEONOv4Gqt3g2nYq7gwFKR3mA4kKcfFiiV+/eEooeOiRFw47VF3zJ1UZG1bOGLCZx672rbtx
7OgcppRyKXh+BPaOkFkJSQaNllc2vxPUzDfCcrltei9IAUEyDlWEm8nJaRugWjYr6NqCjeuNRbsR
YA9sAjuPoB1H17KV6Ioba/0fzon985uDEmTrBCSRbYn38PTh52s3CwMPZT4KfcrkW9aY4cHySTtL
4Is8L+3cmlVKgGpnBoCs5G246FtaLTtkChc0R24GTw+sBPLgKajq9IQ7EOn8pCkOyZSzgYpDjGSb
cux+bdTwfAch2u9du2jzg910fDMya3xILCxrnFbUW5qnqP/jmpulVmy9D86L9MvkTVhw9TLqEADf
iuQugLzdIclx05iQE3lLG+b2Jer9BbIbi6rq2q0pcgflTmAvulr0bywdH0xD/ocnJ2f/euIkLiGA
hVGWZrCM++XEjblhZfCs3FHAHo+9x/AwrPskg66eom9DUkIw0DSMeT6JlVUxb2d49KcunWjDAzO9
GSDA/gTnUWdH8qfOibO5aVblDUitxbyTnfMAaDuI2APcQzUwAJFMvuZIX7h2H4NrAl/i+7QcgmUA
ieF9hVfmQjQiWiY9gTyeD214BzSQvQNFTA9Yvr1OpLWN7QZQL3+wBlg/+bw2FyMf/HnDLO/t99cW
M//lFE0+yjZuNYQkHOKAP5+iNONZW2cd/K7tLF4WEO8/29La53lkPLEuyQGOTdicdVbnln2azp0c
r5Z4bLz3cGtyEn8DaKEAKIiEJ8sPCjznUbsrrOTBArbYrkwfZCce59sB0QiwmH5Elr//BvzffAO8
Gyke6w7j1LEROH+Oq8wB7NGgLNKdTRD3Qft1QeClfFYpYw8e0tfQvijPiVBbCCOpm8Sx77XPlO07
PvzFzQGq9ricq6gfb0sC7BFNWsiG+zJ3qaqyWydLkr20ZTFHWXAGBIbrpGYJBwd/9omYP/H0EbLY
sxR+zYtgkj2nECGqiHFzCShl/UBrBzJNQ1DOhzhQq1h65g0gYcZSwAMU6K+C3wDq/PD702NOX/9T
4A5peaAw8d5zGB4f03Lg59NTIvsA7zjWb7Oug3GP0de35mAGqDejeNKCol/joQFWEHwvxVRhqEHA
hrRxXW1ssFJcpSr5WMVhNWtyYHqMzMvmuSHs+djV6TEW0TpPIvMbY9YdqMXDq9EBhsCAynnOwgQk
ASeB+acwuwVFyiGvIv48ymZY4i+lm77I01vqhKuGyf2FU5PipTW1NKfGg5Su+/vTwcSvp4NzFAYZ
x6XOcGr4NP5pHWNYwOtBMq3cWmCu99BkDf2bgSPzAtkxOAkgwTcAWgRP5XiZ24BEaewrgLvfmaTw
siCJOUvCvlo1WHeeE0CHzmkd4w0DeKhtF095blrfUN9jMzi9vQN0D5mGxhge2gQaL7//KuKXCx+3
rSkYXgpcIOvs4Hv9/FUEOLWV1VZAcUsl5qGR9LcxiMOzrKyDr9DaP+B+4d8RKM9Jw+p3y4abjCP8
4l50gVjYRdnOwapRczC80QwlPGsqvFylSOt3fL1508NrImj84mAB+TeDchA7VAmRxxwAbGiCq/oV
Ym7AkeVldK55IXYMHkAg6CE7CQFE9ZrnbGkJ3/so8+zUh1EEUyCoNJyE3WZLG97T0BQADyxyDLa7
Ng01mLtewR9ajwpZEzcfbUpmad4la33TxdP91oaB65Ss+g+XCMVy+uc7hnNLYslsMQeBIrN+eWsY
BLpilZkVW6/p6G0RvnbEHF96ZOzNGlDCasKG+mFv7FBag2t4CeB/7Kc+qJVd1sAwiRUbC68BtwY+
CrBDIUG3xAri978+pYxMsdDnWxu5AkqpQwXDo4tQ/UU+Xct1CIJmbhTtSniJm/TmPBLOQ4cybNWf
2EDXgTo0+Z0N+7cypOtKopg8AgAcVpBGSG5aQF+Cod+WNFwqks99VRwi6a9NO3FhJX1XmQUo/3g/
sx123SsUg4K+uQmRwizq5msemA9HcKlfY15Ci97bBEwdog7QCIo3lQK6a3QtlCNfuqJZ5LF1k0C7
04NUeZTZz9AlRAgbrsYUjpot/K898Cu9fVbSAy1BrhBuZZjbWHXLQhrLUOUL1nbbQD5A4mA2cDyL
aXs/shJPlBQnG4+coYAIR5S5YM7MUbM4Jm22ik1zEVf+vIs/HBQPwbAaHsxwDjfNxtxBfF1AG7df
lP2sv5PxLHpHhjOFBWcKH88B8fMxOeX4skGEeOa+Et87lP0DLIACDyLEMUgGt5Vx7Pmj4awA+q2c
N2LcebAabewdJCsjlULkeo3wLBbzhK8BSIiKuRQQRM5dr29d6TtLEzDvGp66wzrq8WMFWKz2bNmP
xlNbxhsyscBisik4/kK9C1i3Btbl1iLlqgiTBYiuZ8/K71uQGSgcowsOcAfEBWO5DgfIb0fgmCKU
WIdttCKyvq2TccvGGut/DpsWeQ9tTLcdPXeEw0aRQK+lrpeAhdeBmgn51TeMUwD/a5k+Fx7YEhTe
MlFz66d8XkQcZr54VUKh4g5GlkXbr4XJ1lVszgTh4LcYDJhUE8KpISSXawTNgyvyZyeHj9Mm4dCP
pV8RNriQUHANdupHUE/81C3g3V49QqINxBqwl+HzKQMcLOye/SFe2EBPREhsN94+OMH179Efzb0f
hJA7jrvvSYMMkmO9hX678W0Yu/jOIrFBmV70jWe4PJf4a+Mc2DUEW81uGHC5+DvvsfafbCifmWLb
c+TLj2DSIjxjDxzACv6aoiQXmv7MGL414Kylllw6fu7G0K2MUb/O6XOThcg13bXAmDqJ7Q7GwkTe
hN+r6iXu8WhbF/7X2jq16r415/Zj5ydLQOREegu7wuUQbpVCgmURAAPvVDMV3LBJveQBoP+5CVZm
56gVk6BG81nkbEYPBKzt/6PqvJZT17oo/USqUg63oEgyjtveN6odlbOW0tP3J87p/3TfUEbGgAVa
a84xR7A4mSXtY/xlfjXJSddww/5iH+4xif1ODtfQBPPgj7ueWXGOMIyoRxuiXIx1fy9xNbqjlZKW
mEVaWbNWJG6G/qQlakFklTsZ/YHMFRzsGY6Pw13K1KCdP7CVuFnED9h/1H2kXsi4wq5+rhLNure4
MSyBEaNZLQtJbYGhmfEvks1c1x4uDy6nYVWboNZHD6wQShmPyhg8oNSXdNcoRUQRegQfCwq0UyMF
OrPYSOPrX8TAgPlz03WnmhAtXTGOuVl7yzAhMgGxc0QklbJnkSyMQdOh6POzxahjVa5UcdGQtze7
ViBhmREOJ2RLTpdhVE/odXx91F8TolBhgQc7GDJX1ESlfNwvbaLUXSlHJUNM9YYURveFYtDCeHYR
ldJTlT73wkvaI8l9TRp2yGwwXu+ifAjYGHsybuRDkp5Urortkjrf536B5PihFr8yRTmZ6F6ZhZGp
Dt9Ik9xJ13ds9MrkDMLzTlSiclyryfIIRd8I6bM52X3+UVnYkwxKHH/VOJxkSqO68HMHtJ/jnxJ+
9BvtgeKzzJSzoXlqV9HRpCa+19gzqRDa2KKKwKmmwt8If7Pjxe9L6sCZYXXUTTCnEKP+LJq1vGeK
Ob86yxx1Oa1tnhqsD5MeR4ojZa5sVydN7vWXtljNwxDL0ZJtRCRiXuFpeSqH1paCDTsZJEBdPHWW
E2kOlluT3H1WdrfgZpAXQd84RdT2w86MnL6A+BSwUGLoZeHr0F6PmS0FaWcE6uT0nyM9SOQomeP2
ZT98yuaEpKND+iVXtfpRkiP7eFhrT9ZplXKbcoy/SpaKkiEbQK9GCQjVWthg1nOupuO3ue4x3m6o
4a18/oAGVD03C/UQRbETLSrEV51uZR5m832xtw1bUB0Dq0KeP2dnsd1FFU0EVnpbZGV5GQbCCtOx
dzcxkdWW8a0gfv7fGy2fmK5VOULq/duyORJWP0mS8sUa8MG0V4M6c1gCeW0jfdLbU57kK1enkR2N
/z1Tjz9Qp6qcsaH4Hsur7NlSjM7ZBlzrBb6JZlL8aNTl39d8/OHj5nHsv7uPt/XfsdW0gyrhAh/1
Bllgmsmg9JWJYyXyoc3TShtGvbE3b1VFHzczRd6OVg/LozJrm9wOfpX97wbKHu/kcb8e976vGXD2
XYTIsWvRapDZUgrUTLuZUh1gVOCXYsTqOvYaXYvy/tnkyasUW2dTAkY1Dwr5U6Oy+PQudHWJB/PR
LfrFm9ocaTnXfjLeZlVjYx3cvO6OCGSOdaP5ejNHcq1GkvolZGoi5YqmPBCScqtiKhBhMAgNxKoG
cfo9VwF4Rt2fytLHx8w3Ot3X0/WtwYl0rvgIauWw9S0Lp/MyNBvmQ2nQ1SjuJhYMR3XltQ+aoTg1
MCWE2geczHAglBhd7r5cYSfodbLqVjDBiS06wlLB6KzxBv1c2ullVTN/0nKvyU0WwcGHNxRY2H5j
a+8mzDXqfLvKoO0Mj1yAPa9JzQBvWwjW86EnpWOrjUDRi6DKlUCK9aAlSGyFml1ETHG/t8bIwBmX
C9G57YTTTp5fN9zyG2KjrVRy08y8o79+MhcdqjHh8s5ypPZ9Wh1xmsbuVEnoymXtddr6Hx3tbN9/
KwX7VEwGkbX9NMp3YY0BXc/FGgg2tnkfKl730nhtsvaemSJKSJztymC0cOnnwxOT7UosfBPRzVIu
XWbCNPOB7UZ1jqtl+er6Ni2lXxmDywzGM6rZr0aVhC/VU5LYcyDmta0ErbMIe3s7ce0/MZo8Omnx
6eTra1OPoVIPgSwHaWIEjsOOzCRnrvzyDzqQk8U1i9ggwOU4yGLZL4R2sXqopmUSIHhP7fEEaBtl
ZXuyWNDwMfFWpNq9Rn75UJ/2nqmhrjCcoKxbr8I/e3SwHq8um0w5pCFVV7/ohA65ge36bLq66MmO
VDCokbFcnwLRSIdkPUk13FNVcjHbIqozchpx2vNnzXgKrIpQ81E7GSh8+s9Zse+d2R4wPaHebAKJ
a6HUFl+e81eFNziTeFgim82biqssUJfMl/LibK02ioLSt1JGQC1LAwEbgHiH/d8Wy+bV9odMhaE0
ueeI2rN0k70ev/cqc82RiLK9WrVnX7EHWIQLdGvJrYsOe5El7MV9s1u/zh13dFgfqL+NQbhqWXhZ
qhIRp/stvTRid1cBJkAb4scTX2tMCeI+6EkPtbaZs1dEZuHykQaIbiCOy4GkrheYWtSa8kunZmfC
cC5Thu5/D7PKnKChuKdCjfTvxMmH5tZet2Q9YJJO3qzyTmcUMZs/x7LiC8garNPeNsvEDCy+qRJL
1Z/mdvFGRBid+O5YFmxFEh5NdCOxdVuRydNRfMrN+NQ26XvVHIG1n0y80ya952pv3pu0dwHxQllv
UEDwlic1sObXpstCRvGuWVZBhbyoZwqZZGtIDh4lvOJD4ZdxlU+xP4f3gbCI0OZtY5aHfpFlajCi
at9jUzloyvJk9Co+H7M3EV9pa8lLM5JhNX6TNv2Sz7dBrfx9jqZv8N0TvmuaQeFjo9TOT9u0UvSY
R0eGKSsj/cjXC5DeW6dvQb21p6n5MJcaEt32kmzLr9LsI0dk5wolF5/QZFW+iA23qbWoNeJIYzTH
p3lOe+sZGW4M/V65p8RmqcXCx9pjp15cM9V0K8LhJyX3iJfij3/udf7utosNjavqgiBfKdwYW8h4
qu+6V0fyJZsVpkV/mWENqpRBRYFULf7UYo1oDxHMFj+3nhmxeEon/eicOHS23f4ljlQdzU3J9d/w
ObI2r+VwlP0RZ4eyTA9qqZ+IQY+7H4yjvrpePzVive68hzXGJtU8lVh+s714S3UcTGTW0syKOARW
Lx+2JYbR+anxBanq4zDgGDHnfm+tp4b053p9Sjfjzzy/6nAg6VYP+lC/rKkRZTZJJ1oAmtHpqIBW
Oer12d8yw7XknzLBoeuwwBImFUSrPAAEjzT7oGtgKdpEztkTa9OLaSVPRS1OZElFzO9dwxQvhrWL
dS+5TlMA1sFER2ci48Pe9ON+pib2sYoI0SUGScUXmMGTrbff+9jPM9RwmMNDs6bdVvxlbtw+1g6T
lB5NODd1bXlaYxyteLzCPWLkh3eG6MqrgyXtKMswhbXL4qS4A0pHxgq7ic57sWivqU6xEmttqM9M
um4rhYcO3mDmkGyr/I168Fnv9JdCZ/hRYjjrvMAleDJwuaqWWxKf7Jn9kCCK73KCJ0x7QVPiSEfe
8VI82f278zOen3PaUMUI+vwtVs/w8G15uMqZ6RdmdpGz5l2yqpdBaY/EuTGb3M4syFEm2yd9rD5L
xfo9WcmXjtfRAKsrRdFVlg3c6PG8dOK0Yw1ls0J1GUPL5M2k+lUxrJdazOdleG1ZOSQPMx+vReO9
W3tNU0kvYoTDqy4NEZoZd5PWQN/GiITrF6sfwTXmSKSWh1bqzRy+lHxzpWmNVKJaZXkFAYGdNBTu
Zo1ebEwnA91yhYwqprdM4WzGGekR9ceqTjdmFr40McdBAdTH22mpnpNhCqvlq4Fer2xNKMVlSEJ5
CHnZTy0TN0wMQSg2Le2jfOs39najcG31XJd76UL6QJI07xt80mXOz2TdXBcHf33bCIq5CKc4u+aK
fSt46X5bbgpNTlZl3mSEFJMoztk+SxCSWg2BaYhUS14YbUd9Or20EnTWMUVjnobWC8o4HRqYRLjf
odOQcbexB6B+QtxKAZ/xzXOQW1bkQxS059KbJMX4jiphu42hndShYdd4F8dvkmJ/qI52Z3aGbaH5
lHXFTddygHkTuSAOPtL4XFXOtdLScNPICGlNLEeT0M7zoJSUe7v3y73sx8Z2R0EVdtZ6S5T6fY23
5yLfLlp1KKURQrn+BrfiUhrUcKUW6TNdUMcFBlAFn1Y4ZjRbyYuY1ytZ1RdbNSJk9/ZknhbJDpRG
CZGQvDvV+GHHv8pkJgAHNIDMWsV0p2UOMAo5l3USDtZyxkQumlG86JNxVKaCfX/9higgLAh7jqv6
q82Nb+Csz5Ucvw9K8zLY1F77SpnJ14qecW1kdADLh0NVZ3SxW0mFazKgceLhy9zie5KISMGojlZf
bYYTxl7P8qic7fRvWc8/Mtg1WyvuuNcH2URdkbZXRSXwBi3EXONZLsIEH2jBWLlr9FOR5CwE+knp
rBf4RzxL/zFi+a0K3YPjcCjzaNTNcO5kX+TJs42UrVjLWy85pyGDUwYXlIgDL2/WC2PQQynXL0md
fq9T62RS6u9fcTlPvpfmFMFe9JTZehGdfl4w+p+YyGxIFZz5jHrobpNWNdAULsu7zNYoULHVPAMo
4a+tTk5tBxahxkdpORpidBUuL6dTfM2K/UztLyLHj3H5WYqPVrUiW09eZmPAK946g8wPc3ZhC6BK
x6YRNDUne1HDDeGrtzV/XNsL3IDTpKtnsZZMPcaGZCcsZtJv05B96oX2aiVWIGF9yBTuqbXeSts4
WyK7NrYaDVp5YXR2JfzoIuvxKXbQ0KzBKg9Ha5EwB5ZdWQkmzfRqUpudbgmsXwu4+DprHg4HuOyQ
YlxsTyKR7zmXMXJSvujwTrRrkjLGRpjRNi369SFiDvgqZOuc1IZv2PG1kFSPaFo/Mb81pnVq0yVw
Rlr8bwqGUvHSYdSFr7JdwnbeTlgL33pneRY0svR4xzwHrzPzs7MuN81m1c6DTKZo3UA/YNAz5fyQ
uN5mMbvEn3BdUQKSpVJJY2SOJdMa5VRc6nn1LQPKOJlW5VFjC80MX5ljbx07rpo0oveVLOVujfOx
ywTbirgqQ/1UFXyFh4TwpCRqNO33hCyQkdgLXruHobAOiAWOBEnfB0fGTkd7L0uFdXr+g2MaC6wD
v6kMBQzG5aOUdSJjticmkVeRTeBwMOO7tAudqvTmqnmWNvvdsqwXRq13hQgpKKEvmC7PkxZW5W1Z
ksM0Ficpn2ncQZsrJZxWWO+FdtHr2Sta/WBV1NqDfjINrNGr7QU27BO9+K1M0DGLJZL7H0uWov/X
v9ZqfTOE+ssicd3U13Ce4ktR6yQQiFMDLIshwplkWEJ1v6EnwbSXRYx/oNWYJwmIcfnASjWeI6zc
z6gqz5baMkeyXUvqAl1gEFLWlxzLSUlm3r984gr4vNg10YzSZyaSuxQnHtjqGsDZ8IC7loV6a/Ha
v8JY3HZ9InHTg++PsmnzO5a9bKUG0vNgVE16N3FzTMjvJrhCJ4XDlPqN9keq/g5658ayjHRtosAw
fLMr/Iw+CKhDsoIFB6QlHnwkRiG0Yi+W7WCgCFaY6RR72NsPRkSRLTV8Cx04X7LbZB9cg2cWqLsq
hjBrlBeMzwKrsG/yWtM83qDPgUdKvhIbHrKCMEmWUF3AkGq2IpMSY5suuaOEhvJj6eInq6iu8Thg
kEKxsm70ZDT1PQBKjZ1jJe0aryTlnRm6K5InaSJM5QGJ/IeGOIYAr3gcfKAjj9887j5uHtDNf3fF
QO4yuXUL9nWog/8/uAfL2v8X/SkcguMIN7ZkUONZTYEChhQUAuWpQqHJJKAZshpYgZsWs4ODBF3b
zaXu32OPn2BsO8U/D0RAAw6Zoa5slQlSULFu9alLJLs4CKWmY7GXE0V4hzdm2qHEA0+Sh56tWSGm
QobkdFKW/t+bFnNTpt2P+2AGe2H1f38fQ32A7LmEj0O6k7UnYbU8+r+HPA4+/vjf5/nvKbZhIcpu
IMT0cR4f4M/jNFXzivdcnbMi76cJtfQ3/CQyX5Y0BRU2N3mjxQedHfJoKRXgE86EzK2V6p+fSpiT
nLq1w4jI/Cb2kzbup+rxk9hPhYTcLCpjSs0dYXt8ZI+XWmus5JjM/S71OIeRUC4gKJPauIAMnNvH
E9Tqfkb/ea79qW0j/4UkePTSpOMj69ojxEMnIg2qPm2GUf3zso+fHsc6xSYJKYb9HuUlnQRP8Xiy
/x77OJZDSln/eZnHb/KBcBtHLl6HgtM/QpI/xfp+rse+7X18SF9QmeBpnK+kjw9Bu3a+WFvfAjeK
VQxWR1SUkDHnvyN9UrV2njNNpE4b9Ac4ewydVxmVlytLIGaBhnIhOnF961bnp9ReY8VTJvuQPPU5
Aa0mAoTpLwy6u6YOdGWz14CJEzLjS8V6W/+OMRPAbYt2sRBhOj5mG65hgQAVJ7zTXQttxcoQmBEY
ESfWMx7iT0y9Ay3KGIRmuMeymd2bTT2jXjgbTY0Dl+ylYx1I2lHRjtNAUb2aUSocv5aw3RbJKRli
nEfZgori1pznNglLiW8lFiZtI7vCUvE4WqC9d2/AKX8NyZ/j5jwtkDRE37wyKj6Jls9NtH6mGWEf
lHlGsFN+LLL1mE7iIHE+yqwJIDic+367kH8R4QweqoNz0qWveDKftZQKdvq9n4YtNj2zwiVjxhOr
BKPbSOweVbeQbR/SYzDbgsL4zyD3GJCfwddC1Hu+1qUYR1yMiapRztxSig+xUboacYcyxck6VLRd
SdgaEhIzZkuQW/GAcsetYsTh/VYkop83eoBmuwitcFMS6eeESg4H0Y60GKHkASahHryzA4yBgz01
PrbT/mitAXJ1FzEXQVSMrAZ/d29OeQm8saLVNp9yDc5D+6JZy5tcbaFeZG+jPgHVl+660dumynPe
ZZe9cxxLjZPEKcdXoBhw1lZxVklScUAR6qGFpYBkdLIx0sIE3sQpV0cZPjolO4YSYEHvtcPOaTLc
nAqoYNAqd9IRzxDSmPVjCUJJ6oyf8u9NTUe4KbOn2AxN6dsgS4daAzEj/LNI3xT7RaFHmWpyrjTH
S9HuV9c8AkU+yJV6KG2V/O+SVTTMpBd9xgIJv+Ks+p0Zn2b5Vxu1o2pTuC+9GyOjLmrfRDeJn1LY
auNRKoWbwR8kAvSgkDkfV50nz5WXaQ2mBUQpb6prdc+NKOGMz4d9fGpuCX1zflwwJdusPe4DUSD/
mSwKt0nas6piI7mYXoewRSqEWxsmuT03poSpBZJZjAjxuq+sdoKBF8uJn88cy9ML48fWMPzYmfZ2
d8jRTuJY5spIQzK2lARIT2w/OuAmi9mXCQlBkQ7aaMNSbv0kfwNDkNLMLRwmlyYD6MQ5SLMOiFCC
MxNS5WAnpTMXlwwIvAQ2EpmkYAlSLQtE4PVkpdZPmjcofqQDJO2HlVmesJOTMTElaFV4s+XRwTxU
YrFW4FdKYtkpyKDHOCZYqpsnhlsE+e81R5rYX4ld88p489pUMKS82mmBNpsPi+AdLp6NKc9G0ECW
kGsUq2zRc1CvDs408Z15nKeNXD42hc3MP5HjvSGHtpQEKQHsJYTXAlbxSIckpl8aT7r2iZeCgGpt
f9Ic54Sk6VjY1dEah8BhzGJNBvoZgKt4c5WLshuT59hl9Gq4rOmx6nrXmPm2QZMoNqjOTCiG2fBn
5PTgcu5UdSAEf2TxsyKixualJ06bKBGmnZIlc/EmYwAi4/+u+2PShjiQHq1ChFs2YjVGHWKJYxL/
XXsd1wQZ5AwzzJrPFB0GhIftaVursClGPKkLD4XYcVFSwlNWbwAr1g3KKNbjHLyoLP8Sg/WyMHwk
KCFM6SdEPJymgYJbO6slBBRgzLQqT23t3BLrU1tSrJJx9ovbMI4/jKplgG/5LUO9FKZzyZZhTOYh
npl5Srpvw1lpLNyMLMmVWCoHR0c/gHRVImZzrKKY5qUjNJwO+4SNa2C3v6oZFYHmHIQYds7UAe6u
6Lx1BjipzjhHvaWyAe4tn7oOzzRGqWJJTsowUuviUm88KxbTiK59HUzcUAWZRTPWJuse9Ym4s0Jg
7ARJ3Hk4HuPE+dHIhk9YldfmYN8snjj+horA5qmF6d/d9aU/ttVwnLKK0f2KgA2tOd7NgDSsuc3R
5r2buP8Sf+GZhn1ezenY01kqAIKWGIKKhbdMNb4DdrDBMkbVFsyzfFybxK2tJ0Ef2uGQitv1c8dK
n5kpsAEeh6p963LNczYHCFSnDWjDEuaPM6AMXJujiRWdIHygUoksKpVnKTPwRScyeYz/pkOUrq9a
i2HlYO0DKINMdO3D0EavmpJI50wTwQtrC3ch9ZqgHFZYQaR+/WxF9r6M9Z0Qgc+kgfk19qfcqqO6
sD8Zzx6bihVRpvvYO2KzSEDrNNQUGE3wj+nqrUEO3bClY2B6niA7tcp9W6RIwR4+q15VZ7rm2fqa
OtOXmhm/t54uqDHeie46Gi0Urm0zLqkqvwySiX6lOmb6cuzp7rRnjGoxRcwpbCiYJvyqU+lorITQ
NMo1cTI03sZTHydfjSS9Qe+CJSXehjrHq9Ui5xIjer4IseFj0+JaowCgIlGGNRQr2ABG6+vmG7F6
nxe81prNBQDy0NS6ePP4cbd4tJxuDGDe9GyXeGTa+HXabN265PYN4K7inFfkjvtpUNcolcErZn7N
h5+pOWNnePj9s71p0WRFCTHmfZJCeWgv6cpmMeVX+HhXlsP9svexa2Z5uIODHTVGKgR3h5KwngwG
kUlWwM6SokIdT10DaGJewTrfe1W91I51rlvlNM8kvub2LUcF2cuMw9rcdUQcdNv3JXZOa5NHmSqQ
8AEuJux2mu31wOEzwHdBxIcYLrn0fdZwWEOzUY6pG5tUF3Q9AsutWv+FyuowkdabtMipX9fmbikf
FRV6XUJR82QdJlL/aSpvynav4HuKA7wbLEFKAJb8HFvPzfR30+9dKKV3If5U9F/0mgfsoXnsmzYH
gxo6Kt/759r60CQoTdH6ocSYiLr9m5phpxzJf6pj/NR8ZuQ9t+4AlVw+Oj/1H8431hSs4CCv3dqb
cewi/bC8wQmgyOj42Bi0vwqWSh33M18w+zik4jj/naaDBn5O2JhJE23mPfvdPN4La9oYtBX6GQPa
5NYQn+QiNlDeRDFjItkz1ZZr1hh84YCKu5OxVFB8TWU4ZIlqMsmBbscLEfCwQmrMSKhFxILKRkH9
GZI8iiZ6v1tm+Rr2NW9KL3FNE8L6PTTyq1Ely03Coe5XlwoqL0J6Z29d+vpABK+EeNSeuBhGbzZa
og5wmq9wXoInqaqjq0sGRWqdWX5eUNoWfVEzlLDT2Ceatzkuu56qXhioYzVwNyzMJSb0o0GeFDWr
npR/OJt6KWUwN9zxbM+exuzgsKa9F+u6eSzQZLylSMAw6asO+a4IS/93I61mqFYKPUu8wv43ncbN
jM2i2Gqb6+NYUVf4MoutDxRz6zCrRbjTdOr6XS3aaNgwxS4X5a1p+uL5watRHdxg9kOF0rrrWMdc
RgyqZbNrjv2eT5DBN2YnlM4q2OXtcaOnRQYuBVWIvL82aS7oHxFj58l2U0loJ/QmBkXp9O+PQ0yF
6WOr7DY1q/a0SQC4+yfz+LToJ+ldcRuLk231u12eJFObusjrknAZpeU1x65nqJinZTYzl8dfPm7a
/EemqNpzXOAhK1bZ8ZXO7i/48gyXx08Gan1zKW8d4uLT45khoYAyKKL3TLn9Q4yv8SrGjmlgk0Kr
pW686hll9i6LlAwcA3ESIeWDD3cSmJfpzmadZ8QdvtQ2+XMrS/GxnRmzW1qLi6RNBTc5FY/u7RIh
ljxmTHHRB/8o0h/4Okpfnbxtvlw7epi3c/wO2+FM1JCXVlX7Imt9fO11jahjddG+VRUD8jn7A5vl
kOCTkWEOih/U3F9B5E0dpMp5lhfFCGkfhlearPSQ51v1CyvuF101KOJsBcm4Pp2kvtIuuLRo9w7B
0b3QuLKkgQnPsN911jpqJ1m/x1aOA8k43EqwnwNVYeFWur5+EmwPbj1388USaf5NKr87faFea3yS
4MWUZlSJcj4mMwmFSWPlZ6Sayh5mKDridDCIgfq5zRXnpCcs+uE9O5rP64YvXyJLd3kcWlxp8NhS
rDy/NfE8uMuwZN44y7BnsuWO4EH7qwn8dhjD/F5S3Pr4b8tDlu8pU01budZg5kFiSH8ZpFwTo9N+
N3NxbWSosL0A1KpCTNDSq01623VDxd1WJQN/FF2Vm4viSeodI8jGbD4bZme55R4t2bZPG70eQ361
8B5fkw4bEbKYX3UxcZUv+Nr8FxNdyGT1ZC9g/o3nQIi/9KDxlyLtC6/p0u8m0v5Is3DUOzjzDBkN
EK0g6IgELhICRkfJ76SjMA6dtPd5xj57n3gPWiUCjHsY6AJHmbuzfarg0Zwl1g9z7OJDvVaau4Ed
uI9vdhLmuQ1tfVC1dzDyuZpfEq3x8MxXXxtw4gXH548e4d8tcbASja3Z+EhVFfLUNDGJ1jsl2BTN
ZrOuGXPrPXohoUxvSR0bT2oDuumk89vIBOigrHV7xKV3eqPCvMMxMm7OKk1vSLLhkjdWAiBQTC56
9/icvBQsIFgv5PXVStL5x6IQMSBXonvXaqZofb2wAZUTu6JO0oyT8A0e5FDeRP4bH7P8OAh5vpsD
BDOD5NljrNY55IIiedNluMPY6Zi/dboFkG9SX3q2qWqoY0rDgtTTeM4AcpUSJ/Q6I6WRBFqs4IbX
reK/UCFojER1XxmxDk/IYwy8BSfERmJ4apJifBIVoehj2WzkNdeL58B4A2vt8ZPrCdL5RxKMSSME
DBjGQq+ZnZRSdTeVxGZyt8qHfKe8P27kZDfvM0kIWW2IYVqPAfn+OeVO3rwm+9WzWfYhX0uLgWGZ
UDPDbra7Kr2i7kPQiePzcwLTJcGh4JI/xMiWOuluI6vN98qBVKHOBuqmjnnFbCfXQluT60z4yUHZ
VhS8ztDchhELS1utNXwzYX7sCa+PG12u6wNmyq1fZY5yiHfp50osxPO8qd+aZU7CLR8Gb9pnoagS
1HO2oLdUByqKh04GgXLh9iNtNav5Zzcb+jcdz0/CySzliQSsObTJKXysAOoYoz/dDEQ0U9qcAXvg
Lgj9lm/b4qo9EOZD0FYqyUbTQWD6rml7HHrcTLYSlvidXCwjLk61Ln4hZqDaZkBLpZmd6pp1cI/w
1uDxkym/+5qsEk0gGZHiONlYspPMQ+4zExaqEhU3E1nKulNqxuW53xpkSHk9fiuzBJZSlf/OhY4P
ofnjH/12pUrJsdfN9NWWzAWXOuNuaiJ9fdywkCcEo2lSOEI3DFPTrDFlLe5Y3cA5zW0GAntwFWBV
UK2FftPKFCYhQSB+Q7JGi2TXAbI3N90zH7Gd8Wo6oaPnF8wFWOAcc2Zo9pC4KivnqrPr9fa4UWYN
GMhAz9eu/x5ahIJQbaYOp+LzLHyeSctpNxIszOpK9ox54XUJC7MMhyFsrITwSKV8+q70mJAyx+mC
OSEmGZZQB3kUv3Ns41GSElcQr+ik+jHIYdQY/VJeZab712Suy+vj7uMnpicSTEs1/O+QQMLjIp7S
dwWBcll0IV/EuGc87DeS1jSHJbVqX9KtlYSZYee/Lkq3ngacRPs93rDdbxRpsANDsp8fh0yUEf8c
f/z07zE1IGKmOpVKzj5ZlwmkGNutNANjbpwhIb4bU8domvuj1KAaKmOIYX3njl0/PBUb8+HHjePU
Kc1CD4L0fw89HoFVZ3ptePzjuNbXQzQ3CaT8uJ5eW0wVisyYnx/3VA28o2mw1ZxFmb3Y5s+qUrsn
mw7yv+wPdj/96PSS8s+xYn9EzCMm5PouercmLFtKjlatqO/m0vrKVAAd2AsEPk+1+dQ5ZUs6B79I
xKQcq6n6Y/aSHohU7i7T2sPJW1J8VKz+AjHHCnEUYf2mlHwZCkV+mfeC2saA6bTtx7S0qXcHgaRg
NJkAn0GMo03awD9NoysvWjFfsTPR7vqg2BF0SawYJmjmyaJ6qITi51GjdhR2PkVWyjTrcSy1y/bS
Ouv1UcEWSocjf69xEcvrbyTsggzkJVEl/2EpmKv5B0oCYp/02KO+BxOB9u7OCxmCR13/mJZleJu3
MWEuNSpofovCc8BGzlbWS3dDnhZsHnXxM8u35z7BU9nZ9CrUf6mF0YfmVKpP/WrVAN+9/k3O7U+L
PehkD33j6mOLWaSgF4WRpL07cfa/u5mrN0t1syrtMFbNdHvomRzF8Qwl0f4RImMN9ydXQLO3LUai
llZvasms7kAUgsRyo4pjvgmWeBpp2NR2AR1exR5MMYBOKHY+En2mX5LVNJjg4VHBVnG0/h+6zmM5
bmBbtl+ECHhUTdHe0tsJghQpFLy3X38XWue9cyd30sFuUZRIogtVuTNXcl0sfp3m4lHzsEUya1Ay
2TCk9AK90E9tko70B0Jlf1oZrzgc2n8hZ8NXH8YP/NPzShYzm9SB1hAJsvSYll1+CWzJP9nFj0nm
Fm+FhQwJ2iw4RctTOoh2ORSVI2YMAEgz5V7mfE/R3Px8i8LzRNnmq+XBwE6zAIdjTttAhX/nNZpi
cI58O4TOvGMErOkR6yO1vBYnckbXeB/EEyNoL7emf19MBvdTaYgdJ7sKyA+JNjPPy6tW1bR6RGCB
R5uq30nXkz0MgvKa4k7fNFJGj3OOcKq6GX26kNpFlOWT1gvz3tKc4aWsE//2vSWFuLTmZB66jv1s
PeblW1vl2m4eEoo+3IZvN/nEamtukwnZ1YOZzHWeU6FozBc8WMDoJfMcz8yKa0WJ+fX2URguHXkS
i2Pc9nAbzA73J2XH+5j73V62Eqqjlpt4BrvqVNGCua5CLMm6TCBvLK/VsixLP+4JHNXxU9GE1em/
D4JIwb+nRtWRtMkyLKzLp5RdDRWvDKk9uoEvy9iwNnpGRia/wTGLyNwKJYbT7a4QFtpwrADu0gQ1
XfWqLU1fm4y7YQyzvRM4zqkyBuY+BcpnY5Nd9pbXjLImp6LbybMXPN1wBW1eGyvY/QM4qNE4JdQ0
sBPbmw7cdJih4o0GIGbO1AEKm+4UPQAmpoqdUefWS2lSQFsMfObt0kkZA68UqLS1C3wS4ynSSdH/
54FOm+Dk1BltCV1Ia6LX4PFrlu5l69a9XNQdcr3TyhxdHmHtVRatFj+XkKkOzmznpJ+i+NpbzvbG
552NuHmodDu60t3zv16aZX3wSq6I3i2u9jwED7GWBA+WN4d7G1rd6vba7YEf/LM5s/fScjvdRMvh
KVkePFX1Bz3BbaLlk3XvBLN+qqR+SXNqwqMJH2AtrgOD2Mu0PNxenhI8412H1zBG35ncIoCRq5fj
jng3kmYxEyjuIoesKv0V+1lv+w2BkuqJyd0jrToYbwXSTuECY60lCvZQ2uoyNt5vqqr0jSlUtk6K
KLvXrCV+4QUR4mD0O+NT2dueGT3AHCFVZUTFVymfKds72qNM7ppBZs90jnCC5TaLQc3KH8zF6WgM
9qUp8/0/KkbpwWVtNAuATZbKE9a9gklXYpX+6DAIUotXVl8K9Dgc1iegyMxm2ct4De3BDZNKCAv5
99zKk0E4FzV7ro5Mb6J3r0cazav5mfV4wESm/22WVnT+HpFtLXTsvZuqeD0q65Gv4O51N3O4I7lY
DYMm/1X4Bf/TKuO61kPfYowYluIZNj/Zbk7drxtkh1Z2ZFZSNbuosaOVWqgYt9cqj9xcXkePRvih
12H2qFTXP8WdGtb6OIvt7elMxS82IfXAaUBCfHkrq3DaMcAGnzcBqU5S+8Fuve7RVaK6ix0gX6kn
2hN5CzCxVFlu7RgZ//aDvD1MU5+vpQ1oN2kQoG9HQKiEFSE0TTAFadMQdXY5LEsLqckcR+/NGYMD
pR/lfrr9AQoS1B1VkC0A6Xd/+yiuSv1+VBGvVeG7cgt373G6OsJoNraFSu2LqKNf7OTPzcI2rhJX
refW4C0HPdrHuKpRZpT3V0/oEk4oqFNuAhHz80qrN0X56LaGft8sJLlBb863Z6Nj4HXrQm9l9YOx
gfoEl8Xq83uTMD7pGXL1ILHrvZj6eoWXihu5E4RnM2kBhot6lQ2mdw/uVNyPtbezodBfbi/dHuC7
4BUvoRMFQe6c62p+QV0mgqSm5KzmQh3DfhD7Ma6GiyfqbKt0fUAkT7hTJ1n8CodxkSYCKhLL7q4u
mubBzhgUAIyXBMWnYF2HjboWQHQ3jg6RN5VWuG6qQHuxbBRVQw7mZ440FE+u9zuY/SoeYRQZE/0c
Tow3vMySv2G/eFeK4XMAuurT8Nu9uCk7w4DG8XuOeQMxBXMfcvw9xl2Z78a2t9krD/muIBz476N5
eU0tfxqODv2G/9fnFcWq0WZjT9zEejPq+RHFLX+YiHaTaQOhECZ2xAG/nEn0AyUMS2N+KrLuPx+p
///a7U//+3mF2zjHwiW5efuUefkC/z6a+vjR7ifigOpv4/XcvHVT7zdTjcpe1kXyOFgBS0UEgLTL
7a+osp3TDbTD1MA5Mz58GoyScTieJUrR2WiTRJ/2tyWntDCUdoGADNu75ROZMIj69UU6SKAgi6yX
21NvedouQAjsDmxZk2hc9wG5CbW0Z2od32VcY5IbuGO+h85T3QnnUC1BPY1NRAJetxhOGq1d3Tow
KuxtN8LV7WFEza6R9gry98d8jv7etEQiwhS9N3gd0SUTl4qrSnfSDYCG7T9JLzWZAVp5e6khP31C
9pHYXWPrKRubeaNEZl20rOsA7AweVjbRXVOy7xunG/TnsoIirRci+Kqx5gaBemJkU7y0BrnaMnKC
p9qo2XcWDEs7kTinRi+wZ7EuPqlRmeRA2/7VnNzX9E7LoDJqbV5QAWF369vToeK77uvWuI7kMJ9M
x7mgX6stRXjJvp3iedsb/bQrk7r6MMxgwz19ehkmNz/XElWeZpbyg04N6cduNzMQksa60hUhVyql
z6M3ztDrjcS3W6i7M2Jp79s6GQUdTLTVQk9ylocKEJvfFgkRgbLxaCnWum2XmqXa2mnZ3IXJyFTQ
KYDnuixsrNTY0Uu9YNdPYuOfoFl7rh+aiMpWD4LVXkRpOyDzktcaN/FFnnamkNOqTJiBq3TaDQYT
hf8oezbNV6PFlC9yJCvuIvcNsxVsepDk8F/NtjHXxdBWJxg61YlvQ4rV7cO6sNXObDSTkkjXjMgx
oCBzImrOeHZecvjfu9tLt4f/Ksumpbot/uDQh5swVH5kJUurjUccPGj1U/9jybg7IR71lX975fYJ
twecxZNvzgljwjmzzxYDNgaMVmRwI26Br6UZmFg3W6LS2fKhFMI6354PIeeKDDf3LDpnL3V5bdn1
8y4dUvPCKieoSeuWrhcrWkIfNuAjr35KmldwnTQZhLGR3/Psn4jlqOr2LFmq7ieRtRBuI3utTT3C
C+S7f0o8eIBsW8ci2TbLsahTqPC3P61vHIjlT/89NZkxyDTsd3LhX5G3WnleW95ly1e/vdRoNDun
cXl3e3ajmiyfFZsjztp6fijsJL4qg6nYEHbqI4HPvmb0anNikN370iZV9c39mJjfaWg6uIP1nrG1
pjMab5MDe998PZmT/mpXPYk0ORi8g5Y/Rfj2PQIFBEKHY5xr0Xswu5zJNPEMDrG405F0KCZaXnf5
Szj6EK7Dzb8fktYU6eb2/PYfFhOQa8dER6h04vxxqP2/T7w9b2Deg1DU2Lrq7vn2AEvjPx/997Xa
UmsdktV2xvSGrcDG31PbbBwN4k3NZ9VlWyOcVmM0mugxoDmo/1NIRKDyPVORpkb8lPlON9CTc52C
HKN7lcm8E5FRbrROzn4+H8aa7XdIw3XXDlg0Gg7LNJTDAwS+hf67bbQ/7C+ZfrYwdYL6VMDfzpoZ
Yi0g/rk27juti3y7JgYlx0asXFFdu9J6SEtBd7jKz1YXwrKNqzfNYn9bBlRXsiOzI454eJykZt1x
6ydxWjHE6jBfll9Eq5qzbpoMlSrzpYuB4mllxxCxQCjBviuDgOG1eqB8KsF41TOhIkKjY8ItZIZz
M/kiKfPIIHlrBnPBELIkDRgv+gfOdzy3dD2fM5NcZCbyR0didQkj5+LgKeTXxXwmKlrOW3G/D1x0
GIVKn4kXHSwa7zbxpLLxrGJUi2CQsd/gD45Yavy6kh9BsVRWGC/LWrLTA7mmP+bNHWFk9Un+4HD5
OZa9ypLvJg/vx7D7Xn6lsWWxiywIh+u4ipgAhv576/J+Hly0jGn2rvGgkf3ozPMkqBBvCMCCUd7L
OHide+M5zeUdMzZiI8nIBtFV32bVv7Oe5b6hjQ9ko4tdRnVyx/y6ss1fS7k/WvFehNPkZxUdEmb1
WAcxeatmhbz3MxTdT6WldGBysJQziQjRUkzSG1uXFmqhJYemj7mY0pDSVOxHNVtt33RMa20x4rax
NyYLDUMjydbU7nFI49USeQ6Yh6f1vNOTAcNz3WwzN30sZuspyN0rmlm8ctGuqorgVztGz1VtvkVy
DDeGPR17Dxt1u1zcXubem7nmV2GabS1Qj/HQbaNBvxPxeCeldZcWDa6qoVoJtNqJdAFmHbIW4pUJ
nJjar6aXv6XtOBhxSJqT+jI8GsaUxfiU8EIXWt9CIwsZ5tvKmjTSyXDzO4MOAjOoJzaB7b4aizsk
oy9H4arEXcltzgiBmKc/oQlGqmrDe/SxDtdNtVFx/1464s2UGgobheeMkhNfifhglO1RY2XdxNmE
j4kj27j40cpA+mXXhesSLaAo8VCLchdWbrj2Qm6Us26cCp2mg7Ta2FO6k2MGR2SUxFuibKcw2vu9
Uzyw3zhHATpf3baEFRLaEJrauZCJDBk5d9i41mxF28W70ptImuV9a6TP0okMug2gSyCxrZzCFqdw
HiBEuaQ73YRUDw0WRHPxVbnQFB2u9aLCzjeGv6WzDbBNr7l7lChkGSsbMxFYaUfeyyWLB4eWpnrU
RVRty6Rgfy9J68p+NWSEtnHGEHtPY9AHXoQymp75r7H8ROrSJhgyyzbEol+rI1n1h7j2/qQRveTR
LC/GyFfOkdTy+YcCU9SbkkSygobQIKhvO7zCvltvwGAP/kSS0STCPBr7ySFsNlY6hWhY3avsLigp
ICi85k1T9a9g4LpgHgb8jHlf5KvZ0H41V3vPMaEUIZ4otz5OiGU0mXeje6L09AAuJV0Xbcj0Mlua
V3L7w0lYDVNz+g4FXaVC0x2fjEG1MRRHc8+2cCPqGt/czA1XhrsI7YrdL8LknPT0vmoYMdyWRXVq
nqq0fWPz9Evw8NFTwQ87350odO74BOPt0Ww5BNVy7X6Tj3pM2vhFI81V93+RLzljaY6B1YRgSazW
VoHVxtRwLIUh0d8kZqZsFcu4o/ns6i7ZDiW/FL0y/Toy+AbVTEox+aYz6muSEEIIVTsd1b6w0D4J
43It9CluEds4AEvdFfWP42XGKs+ih8BW25bV13NxdCZKTFvTrdaW3bZnRldfnQf+V9BiUU3pdkqw
GvZAqubkJyxbptdu82bRKIJEYP0ChnBWOYHccSItKet9OM/Gpc/GJ9U3BImhwgzWnmL4zKcdxtrE
XgwjCLSA7tXcsYmewhHUVmkw5n4UqJNMsAHCr7BcOJi586uN0xtOdvRSg88QQAOhbAl/7oO7LO8O
c8dmNWSc3uPn0Aa6kxCeEntNDW8hPjoLqgrDvju2nEfLc3AZQmzwEf6ejYCvWUgDiGsarHTQBCI2
fwwDU5Yi7G4ucnkVjy9BgWuJ0vsD/nlSHCEOTzBpdN9YK2EZeCd6qoOs2fvjuBSpwUh+0WiHFHUr
/NRuT5Ponjt31SRMEkerfKnyKSQaFe8Mr502rpBUO4KvFq50NpryIcP0KzuQe68zf0SDX1ewABFR
HlcTvCZKZqpXTbR3tSH+hhm1O12eQXZyLLq0AssgJNrf9+nwd0AoF3TMcSTM3tlqvHL1dFvTqh8m
/H7GrOtk1LtfExVzVRoDabukXAk6o1ZZipOPadMRQ/1liIIr7RCrtMZpahRHze3h59XTmlD4r5lq
zXooMm7/2lax30hzwleBBQiK/cDdEG6iEUhRVeUcyppPm6m8n3TGK0THbFXwxvDHtvvWm5mhajCd
6yG+CzsCw54oa6x70Fa3nQRUiVerpiJlJteaI/qn7qOnqe6ad0G+mVBgfXB5ZJGJzEKAGvHDC0zA
Dugu9j24dbB9gBAJ6QSa0/xqugTV42Scke265x5DxAGz1jDb/B9kfimbjCR4jUygIsxlzizfuDxh
t1K6Z5reqi2RluJIf0u6KF5jx2QMWw6cG/SJfJ6asVeDiWhNRUuuUH7rBSPO+UY8o9asB8dUVy+t
/qgFdZ1r9Gu5zXyNb+Dr5YFhzrzDkNHSU1c3V2hKQOiMqz7mf4ZmrJ9D5wqaSo+B3OzbFtEizrQ/
gK6ysOgQ32aIQgU386iyOOPqkmNUq2JODsnWmMufXMblvdkaNZmGAmsNRIGmyNcM5CNmyPzw+ghL
LPgtV3VfcrSZ1NQuQ8pN1A7D1ay4Qi13YsEt5QnTERgMFtUkZR/YyPjYBNZ95rEeizLdJxi9Iyvb
NqWT7lxHxXBlsPN3QftY424hgFUkW6K/NAIU6XfKym064JNyd9g7NnVuej1/N6r6FRMBEJNTsV/S
YAYjifRnokyEd9VWmPdSLmegWg1VzKeQm7Nqhy+OcwS/AwhxbeO82KJ1N6WZYpAFrzyE2jPVdilq
eMUeoPtJsTj4Sgevp4CuOc3H2Gg/9dKGUFr5yhYQxbw4uusPkdS4e4+Cc02Lnjz041scCW4A0pzW
Vh/dt431F5oaBXwfiVxUwWbeyiQy8QnW3OUH7Mp95KK3s0DYkHAo+drnnGyCKXO3jWCjnurbrIye
wkrbiRASRTGONQQ0bxXpZAf7Pp+PE2ZwXEUALgvdXhkVU5CZloaZax1gHd8xzvaV7GdmiLP4A9pL
bOalZLErMNGWeiA2zag+tWhY3NdrmmF9Txv6axbP16ksmw1tZA6b/OdyqdspS742cOwvwd/r51E/
0nRzP5aklvPqYS7MH50dWjt7X3QH/ri2fleSRSISvS1HdsEU/C7m6jOWuUUxDjFl5DZFfMGRQc5e
IV+sizjD3BPm/SZTvdhLOpG8YdZWbNfurZat6eyWP2pC4DZlDZsEnUNtheiOsgObZGTBl5Npsz9o
fyfaXDZ6094BRC+W4AI70oCCrar3+hebGOoQT285sgmAatjRXfVVKtWvg/5iKyffjq1v4f3YGRrG
ZGdEDE9C3Do6F7dlMjkwEfrpqUGjM8tpq1E3bTc1AwXeWr62DDldSrrItgOtKx5k2dKRlWRnQ4Xc
gkX/Bi9hO4UuzKUEsFXtpAIcAn7OfHwdJM2ycD5mZAQDM6RrZL5rx2/Kqc6ObVsbO60dIFbVSHqC
oK/Bv1007Hgd6+AOJfzUEoy8Llf52ASrjuPiqkrFa7TJKedjCM/Wl3yto/gny46RRGenBNk8wNS9
gUbq1eQ8nEaXG9PmPgfXiIyuO5PRjIBXJA2Jiv7gFDiUC4dFliWSPAAkqNYyGQORE+97jmVgz5cU
D3ZabwLyUeXRudBp72msflvG7omAa3bMCr5jLWri4+KGDAs620KW640IX5gmguxNSJWKotyPyqFb
k4pobGkc90xOv16Sb/Qq9jhDQ4nWqTELStsC86PfxXN0mT2T1iovG3x0um1NK/MFLRM7Ys9JuGfb
7+lVeTDJs/mtg1iHN+E8YFVH5b64Q4FNvmEVy2S0nljXHrhX49CFPRJY7FXDBvGQue/g9xWhYA/N
+iAmrmSnxTsuFcw2nKEUit/3OkRCTrsFc0kOe1x63QMrDvaU5ihqE8Otye4qa/dwLMBfd8EnAMDR
dL4NFKKV3o71/TzDPV7KyXy3MD84oADJT8nzFlWwxSVEDUtXc9xv869GnynrSdj4dxnKoWUfzNSR
BNFgSTWSCVQaV/ejU/7YAwCpUvq6Gkm/UAjrU4T0nLqusQGxy2WhoZqP7Vj6rWaScALEoC37s3xo
07UOl9EQ7pfNAkZBqn1KxnRlOHWy0zX3apVadbQw8g4mfwuiksv/qGdhBS6UePo+ws/LPtv1487T
V9BCdkZGcGAwwveQQc66zQTarJ69gd5+9nr76nQchuDQoPM6Oxe10ZcJqGb6d0mO6cZbmi7QVQcD
noxHzgzLrgh6FeUTeImtEEUSY7yGFZ1b+iuzxacqEvkGPgsJgxn3cmPhrA7/xpN3CSDlqlZaHFBs
hCP2dRB9KW/jXNYlkPaiubloVvZXjDEB4YxNLprDO070O1xZ9YZtquebHmsm70gCDYkimBQq1uF9
oHPBFL39C3fjMNWMEMqpZVbBW7jvYbb0MJEK3vabtrboZtPDYaWPDN0Qnpd6NwBlTvrgkKZoRgcD
oSd+UpMbZejdNaUNyk0caGoja1XiMBw94lLzXW6LRy9Pz2TVcsDWeI48BVdKvLLa2y6TqbjpGEda
XJWGLS8B1owguXYUOIpBdxmYRmdGiIdkorRtaGwsYeYfEXh/Ig+KpdJOkWfDhRQVNvr8KnvSNQgz
vJkwrBPjoM/A7lZ5EHx7eNIA0sHvHozfcvnnQlLdfhulH4kO2VFvWEI7xvfsHYwv4U1ksYO/jtFL
rqfhELucS/sWnCPH+K80ap8GehwbHHEMVdmkc9bY2Y372mQGe4jO5j0BHlCSWBZWp+1N2y3QIMgI
Cu+z9LJkVcvp4HkjTQEZkWRpRxhfxvdMoTJ5WcGUtYVLnpfmRaQRw5EmDdhG/w21bD8ZVvZ4e4iZ
J+xCHIer29OGkxZZHYGRl87aA5vLXSZACSk6gHDFwVkNs944zvwfj9UEeiZ2JjyvrKSE5xfOzghf
IFVHlSV3lZ61h7ZXd4XK5B6K3XO5mEsT7Q9ed45K3CPQyJlIBPE+nct51baj5BBoDXgKZAZe2NuC
iJvX0tLfSq/UrvnEDTfSw7M+Ed7TdILpEupXPznJpjHIZIWSEb8R1mdyyroPIbk79I734ZZnkDTv
dj4Ha1Fm/oiqdGCS8pxG2Z8RQapvxyd4+eVe6WbNTn9Q/pBHTxIVdiNhUs1DuYNSwr1sZDOCwPyR
2dlTalX031J11YEx7xRTgcLL7jSvvYphfu89sXPT+GpLADBxTXbSEoQJkxybDPtf1qnqPUqLe0Bc
azt9NfA4Xmai75ZmKX/CYcmdR2LJqo+07o30RDC4HUGDeR4kF9F7zdpQxBV6skadZ61q6IyzyNlh
d9kR+8FVaDmHYZ3uO375VUNYJcgX0BRanenByknfXIbocUDwQ5njXVUUn6VJUXftnDTsUdtmHilH
4H+CYTYswx2zsgCCr22t9cHDJgK72fL6fNUW4q0yCTeaFpjfAlMo7EW0uOwpw6p/8kYPjAaXN9wD
rzp5NV3UyzfVeZmzpfkNg1H2kJlxwMA+/q4p8cCkntaQSYfofcxB3RgGe1nwizZZfYuoW8RJhtoP
hjvDWejEaePWZrWkeAMrXdrgTHJyyk019Rla5oYl4Bhn2QKqK9Q61GAidiZrkklIpC1bmyihIneo
A2vvSwRHafefPTHkpGxwjhnuVxeEXxyOn6KmuyRFd22GfFVYNUnDHHT3bPRvQqWfHcUSdLehIQx1
eDCd8KkPm0NsT39mqo3W1WBeQ26mLKW9ufJgktGJ0ovw2QIPqefac+ZwN9GW9ONgPcbJHcUM1BEG
HJET2Z2tArCyuiPBemoiZxMFOeN+6xvHPWQLtLNNzwguSZCGDPOLqx4MqOyPTZUesDuNK2D21yna
hV4XblHLy3UkSHQ2rflTRWoLW/HIGAJlNKU2a+YgUFnGBiLZ7xQjSOg1J4KQX3SX1Y5vZy4d0ql9
wi7+JGOav/A4ESHpH4aq/sZDeVyaE/0+L+TeRPfLg+Zi6CTJlyyrwKaPY5tluBrkK6OBbTg0f5qS
nXpUV2euHzT58KzVzFWb1vhQc5CSlpO+4Eqtu6th9gcxRyT4Yn7atTFgFiaAqg8RcF7uzH3rfOvl
9F6JcT9YKbb1+i2bjimgT9TkCU92eAlYWVzlPjmO+drqgFy75jV0g6/yZ5qspzFw12ynznYA/pH3
CO9eC/6r159nFd1PsZ1uAf88VyKDWN0QHaimd6irUMTIdUJRQNMN2wd7Ns4dP6zK3lS/gQofQLvd
dwXrQb4cD22GFoJbzlhzdwogODABo6ITp+ISmwkd+7lwZn4MrZg3znKBxAQlx8p4jzlwr73OeAD6
4vlTVIOKrzR+ENYrxPFP+6OuXSpMFe5Ytm++WfQfTgVSLSERapzagPsPhfLIXQxVREacPQ+752gw
3sbkrVM/UC8eHDMJ/Pu4tndNOEJzlOMLeORDPqMLEyPyG8wldjlx6mQ9wAAbcyjU2ldH5y6moulb
4SnbOsxPN8Y0nOcJLunkEAlAd8MYyO6otr9Kq6bXhi7ZmXQq7+/x1CXOa0k6EgfnhTNn71OUd6X4
8S+mpm08JV+uCSpAdp/ivlFy31rjnY7gXwmNd23I2XsSGtycAtzK1H31U/SDmunANSx/ZplxzZBb
I2myD2nYHFlodzM/Y5Mz8Tj/MCP2OEcgROZWte+t5fzdML5NMiiLeZCeVfST0Jm11jRIz3ZQM8yx
QRO5iJk5Aq9JzTjYxUDzSz0D67lFiueyaXPfSS02oKkXbYJC8qOzhmI75QN4puqPUbJTVawzapL7
dJi/ldaTXHKibRNyCszya4VijnPyz1iKo5FjekUZgG0NmrLgt4uEBEFy4rRMsCx6QVu4Nt4OTm4i
B4z7AqpaM5koTegCUqCd6FjkyO11704MUxBoYt0k3AnhOiJB7GxYH5s+hQvYTYeAYnvuGES1ZcPs
sNPe9Ez9ZKwKK2nJd6+w2c83AB4Lwr1hH8kV2cAVdCVKrcXears7oyfojl7mcQQL052xqSqT8GZN
3Lj6Ey5W0xwdj7wX7u6CFVnlJsGO+GgL6odNwABoA/bCmBlKVsGQ7nrWUoUoSQYvIz4wRez02D9X
pbI2kBhZztnKtaY88oslonBplhq2uts5KkKYtY65k1NlIDSugtvaEp+4JYyrAs+y77ma5XvyEbTz
e9fHAUAJBiGD8yB1vV+HQf+odwVFqZl8CezhBdsoeZJ8wEqkTpbp3EUGEwEdvxxbl9ZPHPtMXdDF
8II1KVGS7TNb9wBnzS6LHitNf7asUuG3lx9hzyYFusNljrNLhILoe5HzQMHwk+j8pmnyVUZmf0sV
Drk76iAKJW2wkPMnDWYr2KpcrO0fVO0Pgg4Pg0JpNDKybpPm/pHFD5az9xwBjqMwrwXa1m7mZccK
7EQvKGWqCTJK5Rzzlh+XzF7qAu9InMo7i5i0lpUHzjnvuswav2CLtOqdmmN5OuwtB+Ff6vEO7QBD
qdOuhWMC+0wYpmDVNNgRriIsSuvYNB4B4sqVCWF+aPODG4PRkBR+5bn+BdEKzrO3OMVZotwUwTQw
5oeIKqcVW10IMgJkoVP/MomAy5FYf7tIkcIC9aLgObU1M+FSm+SGDgtQwDVQgMnDHolnLMYFFWyy
qX3iDQWBRFnftmo+TM6CpwrkRz5jthHaltwZCxc+Oq1iEbYJszJ4Im6gPXnUyuDz2FrNqYja9yJm
whyOwapNnDen6i71GHITIqnmqzG7OIN97QxMykFZAUbxOKUFVfOij7SXjp9MvnZ9wzgOyTwlQSin
6G9qL/WjqhwoiMmuDKTO4Tg8D1BM2BgsdKUY/p1uftWIGBRX7LXIg5JI1n1V5WTH7fjEJCvya7bC
os2ZPZTBS2V7dAyBGjVqpqu1rQHS78tP3SqOiGuPUx2zjFQfoNDhjvfh/UKincngMeqb1vEIb4ME
njSPQdb8alSzJ7NzCYaY71msdCeEVZox/wgU6mtecuasyMQoIIeuNfpxkRy60flihCZqeYmMKqUr
taoAX/TVylPhtynyFw433Hs1YsCq32GYG1ZeJu9i8Ew7MQzfHgq6G8b34TiWB6+7Z5Yyr+ZlpOUQ
NkQyGDbmOLwEDjxZt1i2W2lzqjeIWr8elEJO2VSguSkLIvMZFp6ZYSXgSrPi8nGrt1DF1Jc59sOA
5ELg/csU41rKbpWKfrzODoX2ujn+cUNjpu2Uw3Lg5q9sy14TtjGu5EQgif9i/nYHEpTYnQMvv2TC
3VYYyHBTYMpQ3ozykn8jiV9T64XYTLgSTOl9znh/e7s+m1m2a7sC/KzZetSkYO1McCjMcXfnaMWu
iKOzG5NjzSd+3W1yQX/6KbkH+cj6ZCPe8rkXhy6DuKjrtECbIVWMyM81UtSq0LV9GSN8NoKFQzEC
l0A9BqhZaF7uqU+xJAzdJ7fkCJdy7ZvcTucB609j18/o7c7ecRosfEl3Dn6CeRAPGXKm2z5ztnaJ
Gz7S9bRAF2HAZNwD86chpokajxL+WZOJWm6gYYPbm3kfDhEsJgtcC2gCGXrAVhI4/n3zZmv4ilIC
/UizaXTmbdURlFvbXDSi6S8effbcgswtB7L1IiHZDWOjIuxPs8LLKawRlVuXj43SD7HTpftadi+m
WfGuMtkPcAb9xY//LGYMCG4Xwh6JuUu0IQ6aVHBNtAgw/RvIarYDLm9TBfmdXBnVHPhFQD0d6qnd
cdzEXDVuajaYbGTVG7Vjrq+7bH5tPJ8t3EA/jxIacTIXEKqKP3qpaOHOqIRmAv8pOtI1qPCWbO9d
fulzWr5x8qUIae6PQyx+w0kf/JYSjAzyjp8WxdMkz0YzuRScYGQWMt33ZAkiyotXoyeiz7jXRp9V
6n/oOrPlRpWt6z4REQkk3a16WZItuXfdEFV2FX3fJTz9P8D77DrfifhvCIEkWw1KMteac8xunVRM
K9sh31FmK3xyNdRBRhKkS0etIrjvO+fMWMXAmfSEhmgnfUxf4zKhMFK+MTPrjqkY3sWAegxHuZOc
6pKin+V3FPZw6/qADOu0g68NZi2Kop0DSXKlD8mcQsOcI3IpwU05659VW2lHy/P2xjRY2zSYsaxd
eev87FzngiQ0qljwZFgRI3Xo24Q3Qs4rzdpmohrn/C5csqnK3I63YdfdWrfhj7HMQtuT6ma3KSd0
whbF/T35c0+ggqHJRBoyCWRHmSgeJ2SL615mz6KPjkNgUgcFp1JNv2UF4jROX9os+ewi46N1+bG5
qfYSNpRlp1b9kIH1wzMAt8aDDe1gRDnWFMPKtNLDp6w1QNtavUlLAzI5qYbZSL2T6jvLa2b0LMk8
fWp2guUp6/gPqkSHRAyvlIlWTsnvJkifo6n+Mf4U9UCRTdvE9l4Ujk7PvTkyzXcIOqN6COIKmbeL
QbFCzAZvghbz1gkw7IEI2Q0gQIrxhoboTQ+Mz2LsnqeJamVupa+1Fz+3TYNr1l2xZshUfDdwmR6F
cz9V6YdIESFZegpkT4EiL8sXjAI0AeTebTO5t0hbmei0dXbk7K1xOMnI3OpYYPZAL/G4aZ+BnSuy
E8iHowvJODHgm5wrn9hJUVAPrJc3XQ3o3QWoP/igY/0WEpLO5B8yL4KRNNvQ+ry2UbmtK/tnbjpH
w6v+VGlx7zaOWjUZ7SbvqLOoXpdVDH8usaFo0WYtie6pAnXEl3llcg3vm4QcIcoHpjPwoFrqMqiW
Kd5xVR4Ii5PNnEqdmXR5p3OUATqNK+K6+S1hMKPKGsFaCN49ZMWrWKfm7oHpZ+ZMSBho6n3PFY12
NtiyFq+9b8rPUku+Elt+jSDtohZ3j02puX0bFJ4HJzZurUaNZg4KaNBxr0jcoC+vT5tMIei223GT
9ra5bpvsjZkJHCtkhhQ1O2DjKRG4+fyCSXFyFL7zyXuBwMGcJZzgAGWWf0MuEjUFLi3HPdcyhFmy
j6RerStFWEGAVZEYYZ2xt9fRtcQ/TbchryYisNyph42Rd9u6z4nNm7A6aGCuAcdgVqQrw1R/o7fj
1ehyiF3m8GNKiueIXJFfmPPCAwF3VG0IwWXIJfsVkO2UMw464Iak4CshyPSCbShYD6l3LlL1Zgrz
vhP2R5GKjeMbfxLipLGwds66CdYdepiNbvfeTx9M9Dxv0iEcNfnJq8IXTFp6FHJ9SMNPYSQDq/p3
pOFfhklxATHOzywd39TAHLIJuWy4ekB8QQksDzhYlrLqriWiQMQNIHdfh0p/tKUmWJeH0BpZdflB
AapLV3N+WKWv4dPwM6DktS58y1yTu/oqRthzkta80eIhQE3s0xVqa4aRNqle+hoji851rqLz0Yuf
eT0eg8lrtrY5PaiWtqEIyQlGylFAXMt3DRFtGztGmh8h5Ybb9TqFabkTleo2wnO6Hd7uz7TniqRJ
+p4aK60IwOikAy4N+2fkUxvR8gf9WNwkbwDmjxkdXY/SscFsRh78ahRYK6b3UsG1Cgzq5kxBvsA6
MTyw7lC6iZio33RIRtZTj0JBBD+rlGK/qNxfk85iFsjdra+Y5XbWpVfwt4p26ik90QfCCSJ/TJSS
/TyC02JTbo8Sg/lE+2ZnRs11kkY4EVGYjWSigSHOdlbTqE1jszBKGsB5FPUsEUsyfljGjyNhxcYw
A1SoTa9rcMPr0ug+O83x72v5o2iootuGkzItmX4zmrQXele7RgFTp7wbaX867uR77vCZBjSh+0A3
VzJ0WFiWOz1HoOACOxnn7oHX6OI8RsxEU/cWklV3MGXOangcyq3VpqDL9WGPLa3eVZqdcNzNDi3X
563rJz96IyAMJPOpsQLmlDCcHotkD2JbRca08n1Ai250zdrmq61EgWEb7PTojK+egpiuJDW2WAKR
C7D4dkY463XK9kCLFlAEOGfBJCxBfb1G/TTV4Vtmovc2exESFiLOLN4VVsSYamTK6D8mMc1H76xp
sb7yeu+jdYCYpb3607ojxVhOKg1fgiipVUIfXcNtAQremgdVyYo1gYx2OkJ/zm19vtDic4jB5+V1
UlAi6M6stvSwKBA/zbKJAF9J2XZnG0qUQaN+W5LHs6uH6i5u5EcK2INCfH2RMj0SPfuixbRqDHNH
kOpc4AQrZxm6vQ71+KFsAWgbFEMC1HP7CVrGCt8WA1KwU3MTBp0pHaa6xZfqvEmbGbYYWDa6tnGg
Ji5uo6CFitDyaCWtfzPwviBmh0xm5wDavcra5Do6QjVSXsOyRyYaY2bMB1NMZXjGc033G1jFKky4
VHIKTbrPmxG5tcoGOmEOVQej9EA1peo518VXYQh/r7vEZwBDG7le8tl1BZPIiQwv0EckE2sx7ezG
IbSQCPtVozF7OxmckkkU51vZjNVdLSGfLptl1y7rcs7Fe3SpI8ObNml6W3PEzvdNnFs1KvUCGU+P
gQCbHarUuh/ZToGLX9O3WLw3bYE8sTkjkNN2cWDgZp0PLRuk4yzZpHWyO2T/co7L+bsJ52CceEnH
Idf6gO113c3oUBzQgEGXWzMi9O9uMYOuTDjNXAFVdlfyC02+b4qZNjrOGz/z6X5jvGSVChp12WjR
f24tu+4MTiWetQVid9QKrjdlBjyQyTM3lw1hEOR7yOIqZ3ZtMmfzxFzcVhQtyUqee6nLpvXz+vtW
5nq9vl0OYrJrEPLOD0p1o+IFjT+y+UdXh/YAi1z9s5EyYlE9nM0s1DD6GJ9eCuDQ4RWyzNDXDkUx
Jgge0EhfEzUvwu75qlJF2hSdEZkVVFsbRI/+QBOrtkFSGcNEcMD8ySxveLnFVIcPoY0fhGaBNcAS
OgUpULi7BNv2HYrWnW2pUzZ/u718qRtEY2GAEm+0145ZlDD8ExMsQCBp0xCOCB3/NGh86iIi+eLv
N7N8W8ummb83vyXSAfERET4/lvMgGqW37XT5I27Q4ecn7bcMqEUoPiRbfxqRsm6yoqI/x1rc1L8o
iP4mu07Da47RteWvTFrX3IGfwtdVzdTn+H8+F0n7jLTiw/JZfd9Nf5uLluUxCaxaRS9+hvTWwoIf
t9wciAJNV1U2NEQn2p/fx3p0Ot93d8vNoLKLu2UzZDP7ubIRFiw04chp3YQf2XzCzqepZUwOEW/J
m9Gw8Pw+mf73vFpOLj/J/B0EuzPXSL96X07JttdB3hYQX3QVxwiuwmOAwGG/fKTuQuBdPmz170/j
+/fx727eZEhVEWHYfK0ZqIC75VYRTJTtavqMCCMoiVZNffe9Ed4/t5ZPjG4C7d6aDn5YtdNdysTp
blQJOqZ5k1hai0SQKUmOLoYVN1DCvqqiWztvaCt0axdCzk46PuvGURJFWOVcJ8E1hTdvjPlyjSqm
kU1ZN6oojUg1OVgpPftKD8k6D9F412amue68sEXNBO6lXjbU90Pa0fd/H6+jU1sZbdwcl6cvdxih
SzxETplgedZyRzlG7SGeSPLWI908WaZ39UXgXSvHoE1LYTjLOUQSGqoaB+ir6WT9w/KI0K+9qzS7
H8jA5wil/zwz62CFByWj9Wikm5Ky883S3OBmV4PYUhJqv48NugpumpsT81IVBlpvdpcNMcPqZMKf
WZ61PB/rUfMwcpHo/n3U90PxGOVl1t2HWXR1RWGf4qqTV5ItMSZgi2adHMtrOB8b8UFvM5rem0mm
IWwcZuIMhPXH8pC/j7OjEwRI7WH5Q8PE4pgTYNqi+UC/q65RaRnf/2R5AC4cSUrixAIOnySjIP9O
WKW719KA8FQEk+gCQjTxovCptUf2NhXkVa1SK7GuUuvuqsk3z+P8XMZ366qRAbDOMOPul2PLhsuv
xRSHQsDfY/oYp+d5PjhGlX9UlfpDLTK6lU4yXstyq6h73VyImzbyu3twtsbVtsenOBH5qW1D87oc
6ka6gg4pURsNqcdyaLkzRrl+tA0WA8uxZeOZY8OX/d9HtIo1X8CSShrE4/x9aD400J1KRQ9/fshy
R2yRRdXa8u3vf1+OwzRaJbVDiMm/r8pj8kVJmr788ohxfvFZ29a7ztbAA5VOdYW6nLuW/1DOm9qF
VytJnusnDEBuMFhXvXCsq2BEXhf2WCE95Bj4J+sK41zNpFI6YfOxZeNBijjNmeugI/6eXrFmpfe2
9Gi4nQYKU6uk6pytNgEprXrSIZHLvyg7jk8K9TxdYcQDnUN/WDEThe09XNvqSYbTU90yX58ctcH0
97NpE+1azZu8VuEuNPxwLp371+UOUZBjbTjIdix0tDgaVJpclOqPy0O+j9X+qWLNf/3eizX9Rs7F
aTCksSeGPjyUGkEb2I2ne2QBq6kgfmbudEXFcA5q6ydXrNemIWLLZ5kVqwjlfUM7Pbm30GKslKZH
G68ZXkzc1VOkP8e94a2Kil6s0t2X0vAPDcDUxucFM2qsrNpe2Q5Kksa7DPiTRpxurQq+Sg9WY1Q6
0aYp7FVFxk6T+d4uStsvf+iOsY5hrIr8etUZSb3yivRTJYSM4urNDfXbrlIBCPwY5CZVL7sntd4v
f0pPNw9mEBH9gXibX/SFodq6m5isl/yZS6amX4FGHim//dOIhqPCpMvNZWO3rmB+Nzjaerkp5/3l
HistQAtBfm6Th6lRDBvLA7w09v957LJf6qkO1JRn1f/e8vNpvJuyL/JJiBtb7vyfx37fszzDjZuN
T4jksdI0qOt/H/39Tzso1Khp5r/Nu3lNy9bfLc/7rz++3Pv9wibADU4bE1c8vyQKm+aqHg25GV3/
Py97efR//dnvJ8ZmW27qMsL7ND/z7+vV/77373/59x17YVxj2fU+/x76rzf2v5+UJUb3IEkLQ6vN
d/D3OQo62BrzHSDNUT1VlhXvQblbpVS3oiz7Ry1S3iEYfWdFGsHM2JVIVuG5xUcz1vtHKYby1lON
mXeWI7FTq33phj3BnBgp6VUfnbRHl9AwglzGvhtPZTFczXHfEdbxqmytvkdMTyBwrJxHmfYUIWaf
7Mma6pEuUDJaNEMjqqYmy/Cx9pAe8fiNJqf+cbkV5Oh36T7HJ/TtNVV2r9sJU2sebVZ4lLcAz7DQ
0Fl25Xb/5KEineO961THhlUSZay7g7eekJLul2ctGy3LN0kjj24FIdUm/u5sSLoznmPdWUmfnC1+
y6tKd0mCsSzq2zl6sFASKNR7ajpWQCeWPdITJhoIaE3yBqNaAHzgIYLRvcvHHJPzfEsrgvg40C/y
6e25Hu2l7jElrOsJvKdO5NOMKxQdpjwsGFw6xx+lP3yEGW/ezVngC4FctLQa/4QkhChAo3Zes9zZ
414lrS5ShDsN5oWWa7CGruN8uCZ9YvrA2b1MbO2m5d77QGfhoyrd+8xIX33XH3/IGBkQ7Y0nj2XB
KbWMkkpj6d2jf8CoVGivlHSdWzWN1QNPxqeSUsRhPUCZzZrejSDDBuRX5pvDCDRqMnr0tJxE7Lyb
obY6aAd39ltrNGMvRUrUHQEyFeWTNgFe2Z2s5RxII1r3nIYUE7G8P1jMSg8lZT2gPuFueZUQcdaT
YRCN000HTWnU8Sl5oZZtsHTkwn8uQRXMTbrhEhBMemePIljLTP9KrHy8UvNV35sqoTJHZPp+UM0f
aFi1iV5dOQdHUILJCc32p7EDXI77wtHGfSUUfXzHicH3Ni3+BIRAGnp7j2ip+78bbd6th+aaFem6
mzFmLcAS3CgRrYV5t26F5Izy1BUIJkWF8iXNAvkHt9MLTIrmnSYo/Pa8bHd+RCJCYe+hNDjNOlQu
JnLCaM8G9v1VO9KmJbgH273OSuzk26Z/avvO/76VyF9xPmjnMBlLc1MhYyPiSC8frRlFh8z7pfY1
71bRY+EnhKRP62zInpXSsTnEzC1937Wg1iCo7WM3uzMyf7hQgGjw0vk7NAPtEaVQ+cYHBveaIEVD
ct0sEwlzDfn3oKXVrTHLT3dMwjeoimqDLDp+6HyEdlZJG8ws1WeExoFIAgAroW3s5FBWFM8Brg4h
lUSjoT8gdcwwUUMdZEw672EwWWclE9M2Me8ux8Ce3HllRVTGzCOJuG7Ipv0YPAD3KRO8XcKMijEl
DKma1QQlYUIbCB66/tcmrR8Ct3RP0qM2mSkJ0XYeRqqIX1g+iWtqx+Wlr4JHIgQIhhS0uU6jCVTc
JA32gWBk544mcbTroTq9alFxSyLEyNAefVBD3bsudfutk2W+KSvDfKhbi/CBIIHtYACiLf3uXMeK
VTAtoB2xzsRGm6H15IZFcMGxg+dmPOZe+GH66WzpSUeaOZVUy7FOmBe9hTGxY87p3gINsbGFAVnh
bTh7JnUrabnGXeASC57OiJvQ/03fxb1vJVMUEEkhMyHHaeGPUayXWms9+VZdb12k+DvWds65DKNP
tN7FHSY80CxayA8aNOJPV/nIMSl93MwaxS2L+uCHGAA6FL5JodLOTmHJVVHY4icJvji/tLC99fKp
nFxOW5kmiE2cZmB1x7eGZQTTr24fYzNp50GReW3bv+iJPzLxdz9H0jWINNU7xDX8eu2CRHkuWclx
+UWPvVEfMJ/1KzVzNY0MXkEGj7agV78Zo3kCJ/r65s68gSLrKZP2PnqkeRfnh3XPquDBS33nEmlB
+cIwzTWmZxLrBOIICJrXmVtPzeTIJ9Ov/hBUlMtEPzcz18CyYGXrZZ9fqnnXmXdDEak1BgtiiQo7
ugeThKkrSrJPK98n7Vj/Gmc0aojertJt7wP19/1CroVUvdakFzxpfPiUqARDWpcXf9CvzOI/hPir
yIqpIWBZO/teF+3CvtGfvCkxiQsOurXfKMLHzCJ8KpUZUaj3Ck5TdiM0hydBFhsYc37emr7WRb12
LWsmRgon2vtCfZmujfGybujzSntOgeWqDZEjJVJ+kMnF/uCSVtVbwUtY605d3AOZUDsnQnAMv14N
/VPUgnQphQcMnL2wof2pBfifB06jqE6evsf3GBj7EcZaAMjTbj8qq7w4MoFCn9D/zfOed82Zv+b3
iNZ2GYGzZesNRE8MVEa/R0NMG6i1U/M2jfQ/TELVtg1Wx1tgOucKi+orOWVYqzIcucsuzh5thboS
KlbML3cZBisJpDP1jGMcFe49ibrZIRzDDG9Ff8aLJj7AZXj8F2k/TKlFL8BsrAQ15WQ953ge6FnP
5d7Z/WAb/9zSglGtMf+BYJ0RUi7MpENt056Ix5Im/XKQtKq3SIT7hHS9wWq6nS5CZr1K6eswwGId
5k6+bcwue86RCUMHtr8Gl1wgPSj1LYqK9lqiV0KJYrwse6Ly6CHvNKWLlyGrs7NtUZEsZoxLq+Hj
GQzczwNSwIfJHtdovsb3tkapiUi6PEZShE+xcAhgHeNdrMRe9g0y8OWKqrFk7QvqE8sx2ZSABYex
vvVJ6O3qkUwQDUzhUGWfem8/F3JI7yTRFLtcYKSpahuCpW2b12UDOYYoEYpNqKY4FiqMDC5Zzcuk
TEjTORh6WK/HuMMpr5OLF/YpkRkYs7dqfsmDXSAxTJlI4W/Ur2aA6Z5zxv6yR1CUffDZJi9pB5ig
0N3wV2cSgapPUfFoTMq6g/iCN3C5Yvr0HUh08+ob9FJvt7yzZVcXMERbxwNRiqhUsIZ8MkPzzZK4
e3LYy3sNSO3N0V0KTuiV1xE/lWeygNt2sJ+i2uqf+adfRlv750EjajlKIrd/HJKITJTAbS6lhwst
LzXn2TOIemijvHogzBZNr9M95rk3PBisyl902Tz21qgeli+49YfHQp/qU5VWV5C10bULEqY6vZN+
+iGVUZnrH4Yd4m/zovwUCB5RawBoCRsH+dTRSNAYzcjG67tTYKb6r9Zh7R5qbo+kw87f/RKOvHKL
5KDVTf7ecNV3JDODxMvEzUn1R2n62TsXEW+fVenOtFGFRUgcCbRrtoVkmI3y8jRZxW7QfIIXi/6z
t9EFtT2cqzwfSEmrAnkvsD9Sk8GHGFXN4yjyH55HgQ8xAzRIv0juYRi/UvrQnwFXhs+gl7R5x8Z7
9QDRCD5wekJt2D71Vd49oPGJ0SFch7pOf1fpzcd09NvgzzDdNtwXKKYbWw6zZSkq34JIEC6SeXSc
5t2GWQD4iJaeV4UN1morUGGVl5xtZyL2MMXn+T3sRNKz6d3Ayi918rnLmLXIsrtsFn4++ZeYL93a
BvUJFrqtlXPRSs+9m5glBojVYVnMx8gG5erChfbS1wZepSTRoCbV5EfiQd+4IyTclaY9wWVxHvC/
smd240sqnfTkUFq4djg/7nR9+kUpEy9NWcOnni91y/WOZmAGSbDEgcKFr6zj5mRWwYsQeXfOhlmh
O1+ajP+7+/deLbwwx/nTq1g9NpNbH/WJDk+Jpo5qOnS95TR0lKDRH+uE+0aRc7a1iSSzyLg3StpW
xXJJb8KSS6U9FltTUgPL6jF+9WPSoWF+xK2DJFQ0IXU4JBC9FRf35lQazF87gzkpde9VUoB1+kbX
iQLJfe2KnsoB45ROo+096cd+g9JWHM15tw+sA9nd02OePBAv5DzkFqsQ1ofjezYkVy59Jb1ZZT1J
w3xTiNFw8AW/UehXCELBkjVRXSBJhnpSL9SyNoFD0dAr7Een/IhEAt/E7N8sy3DvspCmeabyaquc
tmfyW2gXyud7IA/1zY4JvG/yXUCC231UORCo7KlhTsHCED0qunUJ+FMvAv3iCDrqWh7EzyHDFIE8
7g7EqFirhjAv2iHsN3Ep1jaUr5uWcd4tH2zRhYhkSZ1Y21hkN0FRq4ujEV1ChekXwgH0xM4PLfZ/
/3tD09SvyqrkeflLoy7ecqGK0zJ+NaivsP2m4pIkMsBxj2eKYI0WNkE5/ECnzCj8mIB13KDEBuDl
1ozrcf1cl8kzC3UifOdDg0OprLJMvCbznaopO3g02EiXe2PX/UmSQrorA2SqyUxAzARii0H3nPME
k+SFNK/tctyaB3lI1t73bhBYb4KyAZXnjgxJBKfLo9xJFtsCUCZlzbba1ZFFrHMv3wMgq1/ZxLJf
ny/AJHfVuYVcA3P3IbIz67Poks8405MPOtbUDoc63KTxKI8qrtGPBB4u9K6/Tw0+CjpDO0nuPK42
AOqe6rxfPXmlsXSeEjd0P/vB22aakyOFA43sG3H329OAYMSt9U6SQ0lgGIJWyhpMiIdg39pajJWx
G84z/AlaFI3rFG0C6KCKuA94NyDTAC2ycTZAZAPWkX75PLwZkUnhzXGbB0/r0MLX0qXiWDSXogS3
EeqVSwKtY+xmolwKijJMdP3Zs4cPMuT1y0giyPMI8WDNmt0/CKfcTZzb0HxxW9mK0zNplP0qEo1l
uIyf/ASDUTYl6O0tyfLWMolfWh5CDvk9Lc4ATWNj3KWVCp9wGzMFtcfbsgd2BP+KSzWzJ6tmOSQr
L3yS6k8wP8hNxHRtJgNB9H+Wp7wF0K26Dvx3Xq1OyJ93pYWiOE1KcqlMm0lW4ds/KaDSlZgZf8Jx
7a1W2zgc592xQg/kwkJNsjz5CJ3iuSMHIlgFwGmY4P3xiuAdf8h58j11zpIieVFLhSU1mpr5Vmfj
4Qfq+/3DSnv3oioC5RiF/fem+xVGnf7GVJCFN1+xl1TRr7bTHvosb198wxSHquyeh97GUVflaBan
VDzkWSjWrTI3SZtaTxACLL4RXk4glMYqJjPWE/l3V7xTEP857cCx7NygxREGZuGnXX3GFYsAgGD6
ruSSh0M9iV5lOKy1Vr9MzNxRCRJrg/DfvLgmvQmCdMkvQpYAay2ckQpkmExEnkV9kCNaDmBoiSA6
9BmicDihDlE6pbr4BZlXbVd6u1Rpzn2pudRyDOOlrG1sAJKxXnNmzVNWd1fcTwgOnYD2L85++gEo
nZLK2DPvVVeNufpVeX1yUDmpPaI05dYPXCYbVtdzedcOON9mkt/Ut+Kgpv6ztG0W0sFkgIxe/hN5
clvpB6RaRK0fHkxON3BReOWVHxIcbebFO/yTojcRSjftLmMo4BS1inu9HUw6xu2T0Mv2CAXM2rlF
bN9RGZKI45rm1ouZcWHNNtDpCV9rs4VCpsGgsZrH7w3Ad0y1BjigQVb1rog3MiJ2om+j9nHZqLQk
QDJpp32Yp7+CJKsfgySFumSWv8FEfd+YjwQJxNLJiHzk9MW4Y5FYHARO0rdiOBSux/rLhc8RlDQn
9JpbinOqqNqHpnaKhz7JWihcvvg18D4OZKUSqhYH5wU8S4AGdDHbmCAcdNE96JALeX3hnLRHQUrj
owLpXesPEfIyu/e1++/qaVuKdAPHBS1ED42MdWs47FDL7YmEmsHWZkNdURV4NIbg+P1V4H0et1EA
e6RNmLq4mX7mvE2PA7MRqIfMfoPuSq1gvDVZXjzO7wznRTAI+3O+Ubij8xkkA/U0SIWq659tW8z1
x1buzdLxXkNzPIom/+qn2LzqepvtGw8SUNpk7vqblqkFXH+cvHyoGpQMC7TTLD2oYZl1Cj8RV6p7
lIAo/We/+Pfpk4v0UkWaRqpAed+FerJOgb6eoAB7pyjAZbik0ZQ+OMcu9cIT5Hh0HDn6m2ToAYLo
BVmaqk4I2fTH8Sp+pxUzAtpV5NNWQj8sp8E4AlNAYBRuEdlQ96Aysmx0uDdouXF2mTk8Yfo7u8BU
yaM5z939oMYn3HJtMyyDAKlxE8zQTCOr3X0EVWmXEnpyAdWHNBttt5dWIf+Xj0YhSqELcgsTy//d
Dn8wZoVfuYYMq2yQYX1niMTodmscwdmmS+LiQOrRTenc+/fFmRnFewJev4cByIFCrIeImlPS9M0J
xCTreiuKfrn6ydRQ5tUJHNBWRI94cPVHeuQbzxqye9dVz13W98+hGfXPCdFD8JeffM+s74qC1RAh
FCkzUNNonmvBlU+3MahEYYdGcv4Z0S7X6YgBb5LNLAyXd32hiAKsMBp0TcZQIZD3Bm4n7r/fmNmZ
4R53o4Pay1P7CpnLPvUQ/MUJpo0itd29nKfuVEMqEsAzeWkJ8EFuV9jJRQyH2oGKCvLPOhippb11
CtMUS5fjWM304y4FBPN/7kwK76c5Cfd+wcjWTD8uFYrhBXCZDlRRUSSdnb6t1wVYL5BIKVrOUaTk
EQTGdfmmYxCsrUhCmm61MZ7Cohru9JjFqYqG38svJzfpMcVxfmwC17tUMnYh0LgJgqzuvc0K7UDk
Fl5zX7t2oAE+UgYlXLWhd8WDZeylZl7LLpw25rzMrwRRn55PG9iYCdoVRdcFKs8kFvLKMnRBMiXR
wPHuGo2KsacsvFB5N1VHyuN5081MBioW/TDjRDgSJLcwczhjMZZvNEeOJxUEOA8TXOcU5KefLpWq
VTehWtfcFONxa2gn2ZbT1vWM6grUkq8Qv0WEJQcgcVHojIdu8vvvjWQb+gadxqR8j/0k2JZywjju
iS+VR+M2RiZwpH5fMcRl3YESUfO4rN7jOVRpMhoIRB11NIiWyLWArK9SDBq/jCDaeeYg/3CO3Xl2
WuxtIHlby8vGC76rYNXoqfuTyTaRN/iOTqFbygMzioJutEeLkSueLtFlem23/x5/QAESbJBZ3atD
smcskumHbxOJIFVCVdVXPk17gR9fWiZFQI+4iNzA4GR6T22NeWKYCwnUXzvUlOOxnIsjJGRs6goM
RFJPgCcNzmMnym7LYF9Fwa1odOue0K7ZElxnn7H6LYRofpboyDdwode98keIhcykBp3ztyQeBkRS
s1l+WwDJ2schJSVVd6IO4Q06vBl0zHLD2KRDPJF3qBEcSRC6tCKqCaMIaa7Dx3IsfbeMFM48lg3T
hMEd+e13WMyk1B/BuHiTQn1WKexvoIDD2g/HPZh/5jtakb513mufudMBXgbkT8NXd4WBra3NR+MC
8AD3oTa8ZPakvyE20jfSDap7CJsdNKvq0qFZwjcCPg/HelUDvwr8tRrsCXtb8WyDiP9T67+o11k7
eKbFVoHAvVBU31hz6pIqx+xi9mhMB1KLlk0zOt6Jyi+ZvtYaREH00FjZ5/enHFbGZZkPNCb61aEF
EEEF6It5ubYuOjWzyHv9PNop6XkBgSNw0e8ig2vQPMfs6btfGmTxQgCQKUtNXHvyFO6SXp7ssad6
XZTR8AQH30KpmtWXDHvpigid8eoIUIAZgduFkzpfbmgizioVZPTMh2ARlE8+KYe4o0BKjmipUHTB
5NXrfo37OiByB9KNga1mr3JMrtOQEmyY4xB2Mcx3Yyvu2lDB6AXVhNVOMWJW7X4ZVeMAUphhTRcv
anTwOA7i78CEs+NO3tNE4Aqa9OFJs71ov5xFtezUXeIMyCHpAN9/X1cLRsqLSmhCAJby7iet/PKY
lzNZHsBF5g3l+8y6cwjQekoK42nJ/rEKvI6pl9xqL73FJs2a0Gm86/cfrCOqI0FU73SiSTeRTfWM
4oa5teyaomwb08Apf8RRcHIDvTvmjgwuVK5MVLpMVjCJrRI7bh4611artvMxCZEH5Dy43jRRLH0t
u4pEgqmwnQ0ID/po82TKHRi/mMGQCmhnQEn8sNSp4jrYgqvqLewLAmyiaNyAOhEfrFU/Y0kvtUgh
RWH1e3T9xmPRBok47aI7pVsDYi+8dkUVdXjXuBWb/T+3wn9vTYhNlCjky///sQMoerxjuLRqBiQ1
FdAC5nADukga1mDqzUuoAaVkmIjuU5Obe9VlxhEvf7EzpEg+oqkjHyDof+Wdgbi+l9qlck3yRxoQ
bNRlTF9PfrRpcowVK1N047fcTIN320HPG+IPvJCH5+8oFF58jOtHxHP0TrNuurda6ONJE7fP8v8x
d147ciNbun6Vhq4Pe8igP5jeF5XeVmaWk3RDVEnV9N7z6c8XLO3drUbPnrkZ4AACQTJTlY6MWPGv
3wS5JIJgZzUqRJ0CIKwzyZWa6/55g/Ei7RLQUdxYvnllzi+bkPRjRng/GAqWw/BWWNzW6F1GQyXV
S/JwAjXpV2Cq1SomO4gwaDblVPQ7q9SdchNEZom5Mz7tqVxjpi3+UE01obpPC/xgQwCWUQAS0QcW
dwFrSUxSUQ1pWNbukzRD0YUU5bkbYT8jXfE38yEeUBCZ+N1DVq+EaHk4Rtu0jVV9DN9in/LXUb5/
xBYggqq2di56YH80hCNCpYPZO96h8GTTH4767G+mOnp+mvfmjQdISrg5mWFBaYQroWOKp0+GuhdI
YuePOG/G9Jm2Wf450qaDLectHUJzho/xm4GN1Ohj5LDORG8s1U5nBvWSnUpwGdp6Xxw6uZnP1+mP
FLks0K01EcUTgCuNW66ggcUHl9Uc0DaX717Rfh5qgp9NfDTM2EguqLdM7Ixb1GuxjwJB4BsR0EXL
PRd+Tm7l2wyw+DiU8MhjBakBNlvkLsiJZh4shsB9/ninekXMEzmBDo4NkHPbKjqMZsp8OYCCV4nA
oYsN6jrtUBeFukqw0cd0NzavChI8+uvKc+ATDop5Nw7k8hAtpbeknW2uBk8MCLhCHVncBDNt+9H1
wSR/F8Irx2ClxgvInntWBFeFxCWnGCY1eH3moAN/MDgMpgTe6NeZiCCwz0ZQgmlWMBTpdTBiaBQj
ZSfZ2VFsp4+KYwbLYExgqDckvIWuUS+z2rkqfTJ8+3nHp3SalMA7GmRa0PBFeDmDU0KgPpCM7rNt
0Qnw1fTQVZZk8Gt4mZkqyhJl7qu3QR1udL8aP1doCw4fg2Qpko/LylZ1+F+RyvWRecHwcdVlUz8s
mgp51pAmh6Es0qeML4oVr2ETXeBcifCQ+AXdarsso61fIJkIAoPFB1GhdyEazHXmDMX9jFEqeaid
tZymXVzvDDgdq5lYQpG30itHefZYQu8ijN0XWOflOFVpwOzggd4OeyXWUWVmLSPbftEmavq5i6NT
jF/C2sLrze2HlSkP40Ddq3Vu7pNJr1fOt8zGTViX5ZPtKuIWEYdXZvpuUjg9Blr1QLtwO0SF/uLW
2bgPQBZhT30jtMQ7iFoG9JF1xC56Q+yYQ1ANkiRBkJKcTIkWtt/M9CilWILbm1h6B0uiTHX8tZWF
zckrwKlr8CRf1klYH7Y7paSVyCIEkxIhrVVFgOofS6093b/8rIboN+jw9sC5oSAGVxnXYIwA9Jmz
UnpatIhOgco+8s/0kGFQoZ9TTJl+L9AkUW/JcUT2nT/W5UGR2qg3ouzRb+Nh3bQqS6BST4nYyfwl
7Hp+o6amrT+qerAdLPdoljX1CKGQhUxKMbm2Tgwah6yOchya9dBDf4x/jY59F44U3bgm9FY8zYdV
YItVgo2BV5WFt8DY45jRl9/CLCw3WV2rJ9DBH3tc5D/2stOg40bpKjF9XRXWCVKJL4apoFuUm8wt
cZhKJEUrLLMjsSbFfVLGj6oaS2u2ZkT9Hnj9qpczJrJcbONU0nE/vqGSJy1sDX4EpivK0nCD4Jj1
vsFqJA8r3mcUnwxZ5M3TfRKAvRcF8t4Wg5TY0NoHFMC5ZG5F3BY3U3M2YGyx/HY+vqIsMI5G1x+6
Ivk8RqNynzhK/Rybu7ndA3usPYvD5NXftTb0kA1AJKKDn2sLtKpLkixx+FByFY+JNHx10vjB6tZ2
oQVvZsXiH/J4euiHWL+iSN7AH6cbRdGu6sa5wLaX5Uc46YBbcfyoCLprZtqgf2vtLt/Ymm7syNP2
0GaG1qKRK4WyzZxt7aVoLueKj3b/CReKctOYguKii5SntmgWyC1Bd6eKhpNr8U0zL1pDYOxhRkAX
G0BW8CbrS9Sosfomna0Cf+XbQn2L2uzLzOJo9F5/IFrBMZXTx2Iwd3sAeS9Tji6yWBelbI3TkdsF
+s11rWZLLR5tWddlAD80gDqFYEuvHZZatpi71iQ7ppd5L8Mhz9FWzWRRb8fMK0XFEhv4zzz7YfGE
ot58FqqBfVFqwM9yQcWxNGgZxtcdWVNPvqO9w1Pd+TpzQVJdcBQFw9Mzrq55Vds6YbP3k6heNVQd
O4QxJXLDeDNTRTRQ1wU49ob6IrlpRA4sQisZv0RTfGtsHyw4Gqkp4nZF693dwWKIN4NAiBu59Djd
Xq4HAHnW830y3zbzoeMAro9GtjaHTLlHtxnct30AFQXXIlxKgSPl0q6SLW8n95LNR3+8GhEL+sa9
l5ViO0PvvT0Ya0RM8Wo+dILS3jeYcBBvztzQjt/JbyIiW/Lm3CiC0e2Hxn3kifqqqu6XIoGom1bK
KzPAoa9oasqdcXLGCyEL8WJSDU/2wAk3kYv+eRMvscTdRvCw3/zKebKyUXseKkusyO+zDrFe9Kcm
mwTSU5zR9YJWlaLZ7lIRSnjyzD47YuZ0S1XU4TEo9KNCMiCgRkZ2sFfshjqQ6DosiArOD2ETFRyv
HiAzjm2SzaKuvgrRQdQQgJXYd4HA8lc2WASn+6YxrvMkHOcwdWq90VigIsfM8rzDRJ8bulbqA9zs
5N6gxYb7tukuhcwND4lzOcPExL9+KoMVd2a2M4IKipfKbavib32v1eSRqYPavIwZiKZQj2WnODvT
yG1SECXtFP4HoJDakiplBAdHL4PzPE9OKdQoxCov9YAr63xDmSUOjzXyhmff1kkZQuoaTJhpxvPt
KW/USsIpHwMg8H94M0WrbVhODov5N3AG4S4zSembMAVcEQ2YQTKyxBMkdvNIQX6vNaQ1D86gn3qT
EhnZgvpMS9PlCnMNyNnycGLt62sQr/hYIUHOTbskU24CObRBqeWqXTDsbyq9RektcbbG0F9G1Qh2
ieT4aVWV7h29rZexYMgsbWW6J401uY9Urr/55pkfwFQbT9ARB0lB8+TUKLhFTIYL5MPF0PWR/dQo
TBhpir+IU/Fmbd8A7ZccDALiDlqLo2HgtAj3bWh0upRYFJAVWwSWp5aymOZYunPJJb1ztKokbpuG
AbS/8WK2eNBMdkKyhcDGDqoBj0qWjDexGTNa5Hn7xXdjFWfwXrk0tik5HJBXB+VZU/Lb/B1kuWU+
tBjMR15U7kbLwx0cjevOUw336Nswa5tIq29tATwSgql+riPzhfAEydNqbWzCLcBkYyydE7Qeqyqx
IpGDajUgLqBMTS6IA/VtF476VtWq4DwE+aqPWvXODCiRdOL3NhIPxE2p8F903a2XTNvhTo06Y0mG
TLSqyLE+Kz66Mdfpdx8VK36WiMSS+PvY6g1ycBS3utYH939s3IKO9qi03/84hchqXYZdeXQSrFPn
Ui3vaWOqCS6oPuXMMnPCbhPOWl655897Y0YnJYrQsnF59HmFpURb45zXt9cCRBrBtNE9asDpribs
W+3U8S7snGqpWOh4ewf6NAHgJ9vEXVgekUFGgEeH2K6tThjnTa+1iSjbxmpun8UV2fOZ8mISj3vy
kBYtzN4u+KSDWEKnQLKA0vLQtxREaNe1R6N3HZwFKmLMFOeuYPW7GAhyvPuoX2yAf9y0fv/gWY29
Fq5i7Z8xsL0YnF2n11tddpcyCv8t5tY5fvYcaiadwxLYh4VUMbJqYjP+a28yJkb+Vt1GjQvDyNY+
UwGSzUNUCLatehRtIijQn8fEQmahBm816AoMPWepN277olnac4M/3jtkrMWQjOSYahl8bYfemI4+
+gRGU7w4gI8T4NeTZQOsm6ZbIo9QNh8knsYXV7/ytylX6ylpGHsku66UG2/ULXJRus08dMWmUJfC
IygnCiroGxWCEceV8ICP5pnmHtwveI70XoxzJ49CAi4vicDygfwtWjnycH7Aj9w78n77VRATOza/
DYdW9Xo+1CSKLB09QEmj+7SSJhlyNYRzVXJKG/F1PjIZX1lAw1/KgK/Xij9193/sKZHE1cnGXRZ1
hENgYXtopqbPOXjgze+Cl7FpogX3XQkVjz2wZ6ZxuRfKc0o//Hg07PhoWV98PHc+Pz9jfm4W4lId
D/Z7DXSxNZ0pXmluYrzokQGGmOAy2+fWZWY2RL0J+XN87nVs6TWiv9dz4VSSV7tW6UYksTPJjCiM
ciXA6bnjfasQ+GjbYb6bn9rUbQlo3sbcUwQWeqILDuFYxAdbYH+RKKyGRhYAT12TK8sUrfAZEw/m
vRRfmUCt38ywrl8GnQFY8vXHTgaFF0a8I0A0JBV4enAbDC/TLkguQTV2R6fMiPNR7fS5yrW9Au/Y
VJvyVhhR/UyLyk5c5SkJdf/BAQ6Zz/odVrzO2D5Zmqiekz6ejlBeuruxm9qnyTj7QBDrfJLsbKuz
b5rDCEqcnPOG58NTHYXJE+Y1ygZXJ2UzHw5N9DQ/oXElpcq0bTJ5+O/zH+rLfoJkL83YOudtcNCb
+U7lr10ngC6oad5RGQpoKeStvIauexmmsHnMgrzeDw00ygLz0le4BRi4+MFnFwni1lZQW5LpVz6b
AWhUBGep6b/ouNvviC2lLSwPlbh5JEqluWXN0J5bMiVxvOR84NUjbg1lehzBV5+0FJAM6i7Aq38q
Zfe3nYSy26O6pSIu6HoJ2Bq7NgvbbYUh2dGw0k2SC74bmHjLeXgcWurBSiEx0YBexNquuY2JicmQ
psbfOyJChNq8891KJ4CuebTCgbShIG8WQ6RiVdWAbySt663dPcRP2iqtXzUPGBKqxyylVPs4Vnw0
Dx4+4kU7PCllAZRP9X9Rg9FmpaFUxyz2lB0f1tySBGCdxolirBz8w1xbJHkVXXyAl/kIBRnqr6az
ZX4pvBGK9F6gVbDysbrVdqVtufKdTT8xghWsGzeUY/amdjpnJwwjOw85nldJr2jPmT58a3Hk+D0i
0oXF+/sIp+UOD5Ig6YOn3ugg2ZdMPoLf+VDZA1EZWUIic85cNBmt+u5+GVRjWnVxqRypAqhlW7W6
tgzHx4z0rGWl69Vrqmm7ngiQ5xAB2hYcFY9oXC6gpPos7rksNNKCJUEodExoOaJgEm2S4AvNeZKx
2B7VMKJVZpIjViMAgcwYPaJjlKFURvAdX1b81sOaNBL9yTcBPM0SSQn2psOd0dDhC+lrNPDFWnxi
DnT2a7xHOAQKGJYeJLcdSV0N3A2CbVsPfzdEPcPWkrWWZoJxlRa0nbnsmM+V47Pj4ugQ5Gay1lQn
uvWDOu0MtKd3M61sPleV5dciTOD5ZejhOxopwQr3DY2mF8f4jEpKm+Tst1nxeVYVtaIJdk6vbJVA
Q/tUpZIOJmRiDkVMi5FbvmiK5FCW1ngmiEihO+WWe2x7ENy16XPRqTihR6W+tnGS/6JjGpTXxXCf
R64kLVOcxaVjbGZGMD5wK2xrvCfLktkLNt1dH+P6vM6uqR0rV6sU7RFqya2SpjjzpjUqtOOJdx6w
nXrmAjplNIffMocla+gnBTJbwz4EpoIVSeamRyUdiXzpc/dOQIySWaTqTQ+iHJUl3nllrN1oImu3
OIZ1BKkXDZ5bfo0f5gqV+jnfFKfkNhX+tBZprL9kOk6MXuyoJGQ1zaYZAnofSDXHDeGQgQYNp3CO
ZBTDAEozopOjUDIGt6QjlkcuJfohTaXUe8jaT9Qg0BXHYjzHDTWfPzj21kBLcYligfWhz9Ta5yLZ
k1Wfn/1C/xx0oXfX6bH9PP8H+If2Mysx744WnHOnF4NxH0gXIT9Kv+lgWAu705t7J27AWOtgXU2+
dcSkWV3RN0sXlus+tXY0nIh27h4b5aHCrfIpovLb52HWHRPfuOqFUx14Oyhg8EjqlhWsimU6R3fT
GV1QjfbXUrymuoff1eAr+7n+MTDraEyYyaFgQorJP1vaSWDgv+FsRK/DDbXVeqP53i2sqM6FQ1Ji
lEMYmjqZxa33WFDCcFxqQ1h+aQuMFLxOpPeJnEn9WDsVKTSLaxkmkn+SdD1qLriVZl+8xqGlH82a
vA+CGINt11u4bub2U0wtvc1rUsnmvRAMBDWDXW46VG2bANXLVwgtedsv3MkIcN9UfzzUKowWFQQ/
qsR5fMMwL8bpS28vXe4He0VoAruwMX7EES6I92Z2S8U03idKksGqGLBtntSvNnzikwFFcju55o3g
zHTrwB++g0ajPeVW+e6XcftuCjpUZq2/TRntS4LZi2uMP+PWphqpidTaQBUtrmoO41olffu7mJZ5
rlvfBwVam/BHB4ItfPQYh60cP+aVin3pa/WOSVTxSqSgvxZT3+9EK62XOy/bhzq+mHaRZq+tgYuy
bAjkkbGGjfmVJvN4S42OqDXsaAiDccfPASzJvO6VR2FCprTG6Rl+bX2Mag3ivYQQioramamqPbk4
pZHmZbIWtOFc2sgG12GPnfGCyJknR+u34GzqWRWucypGLBsQIIVvZQJ7NVevjWj1h6xswxVyP2Pb
ytaU6JqzweB1MxyY4GlqXZk2gwXSx3w/r94TBawSMVlsUPB2Onqi2OxjZCEAmVKdlULBQAWAF1ZG
2DTmuNOz4vc+GYOV+pz5MAuV/JXvHK6wNZFOosMC7zQ01oVrRjfNlKiWuFpTEt80vfL2yQBQUIYU
kpkDxJqIBbi49C20ks+s4/xD7BXPrpqYR4gB1MOyT5jVBC1HkClIEfGfSlC2U+WRZI3pw9JQ7eOM
CLg4ngE2VudiqJpbMTGsWZPol1Tr1PSDy+gL+oB9hDkC5hSTus1SD6rroLlyKvU+vq+KW12BDHhz
fau4aoX+kCuueo36+GaJmtGX0Ih12IYoGRL7XR1S/1I5mXnzPO+EDvKLn8qquETExfLjS1wCC8Sx
qV9a+vx3pYBMkkItQsnHsrMISSvBkdfFW1cuSvGRQJWdKYc6ubZ9pd83rQP3iF/1CUodNveOYby1
iQ1cWWVfZ6QQ28qrFtRkb5DydO9Vnr7pwjQ4pAm0635M6k3rjcHFEBjuDx3JRCUmamsRDekjdQXA
pI8Gcj4EUuOt6rjGWBj5zSs5ofPcPw5VeWhUdYrLjuFu2qlRMJr3iIpF5LeaL6YQlBh41cUOq9F2
H1+6Jqj3pnxUNrNQp57QrflEPs7anYq5pPBzXOhlqlchc1zsTiU6WjFblCXypIoqnlZCQYakPBSK
Fd0DDZ8qvfB+IEW4eJKtLvbzUswo+vhYk+BWEJZwUcroiS9WeSb9Ruw7j1y80kRX5LckTjpJ9wba
hUxkUquHpqjVczMlR4MqtFh0gkyy2lKzPTBw9eBTS+1FhTukSrK8gDl9LsEJbBynwhSv9XjcfhyT
EQYxhqiqRWES6xO10NEFZh7Gusrw28GkRN97TLIG6iuoHEWyUnLFeBCFo5x9QrRcTEXnBeDHJlZY
CtrpF0uxZWOLheG8fnTywVunLkrHacBHgdClZB0iCwvbBq+x1nVtGFeAe7FNoKwehs4XGoNbOwxx
4ZcsQmFzV7udjfCxWwUZXXxGUJADmyjQOqmtXZCo1XIeQvwclCEJwuJQyxFF61TG3yi7QfEE6/VK
OE2R1W4do/aWM1g/2DTVepKod51rDxe70b/nwbhordp8oWPrbCMY3OsPJISZIygD5+DVUwZjAU4x
GUDGdqa8h+njyCW9xJHFfC4N0kIyy9V282FNJwYbP4nsiNB6rgJzVantoTCHcK9Rpp8Eg+IACXVV
VMwHYUMQlREyVDhc4DBpFSNHnlFlyX7Gv9wR9gpuoYf5SJNomIO/8dJDpYqZorGfy595g6ntviuK
6jwfERzX7CdWRdjQJw2zJ6VSpOk5QK2q3uepN5AJX5W7staUXVXpD4YqG56SvtdnNXeX473EXp1C
FCgxqJK9mTJScHymP3y1cFnb05lAdyYP5w30LIM4QAzjjJHAYFfQ55tvpaQeTxH53+eP26x3eWXL
yj4enJ/R0tC36Y2c5yM/ZnExtiQqhBM9WVVkSOuGgNiNnkVRRW+yXUGxO3gDbQpR/rj45iswR+ZE
P3bKYGD8E70gCxchCcEdsYrIzUwzdxE0jn9LyBY52gXmkxB0b/Mpv6vbDe0pfnr5jPkBQ8lUGE5T
vpnPzRvYERcD4Swut0WC+ado3G2KGd5QCjqYmJMtJ7SZOlFqqXcmEyw7cPntFYRTLNkc4kM60mZ6
GjxPGI0jlMPc7SlTkaLMDbRuNE4z1i0ZZmKMqoOJnzCKwfLVdAXmtlJCAvsqWYZV5O27IWhfMuaP
tiQvIcyc20z8T7P+4FU0D7iVuke3Mikjdb1Z4an4YHcYDlPzQgnEnSbHbQbmNfbM+9Szpm1pVVDm
gbFxq5SbqGt/7NWYpu0w5Ec46W0qT/TQxZmJZ7G0S2THfjL757BOy61DushdmffD6aN7KsXy854o
05vq06UyKQg/ToUJIbMTi7VVY5TiLN8VrrjeJZudiMzGu6hFt2qEG57n8/NGUbSQFSgVbKF5GIKE
tCBULXQB98VzEOfKjkal+qbkQ7chPB2aYTQkX+Y94irSj72Pc4KRF6DmTs2q+mqGoNw1xd4a5Vb4
GSnyrtS1akuLR4Xr2G2UMWu/TKHrSSr0eMxE1Z1022mXsVGrSzMuYS5401c9Q2ExD+hdBAcG727W
dMk1LKBw9vY+1Txn37emfmrlZt5DxJOerGLzcTBExgl7IIKIQihuYlbPhkbhEsaBynJG86ox/mpX
fX4ynbzZ4M3drUgDpD0zaeYS4K+gX6+rz6Pl2nde3piHaHCUY1pUGtACIRJj0j5PUa/v9LBmhJCg
UpCZ4Ds6LPscoN+DlbjtLLpbQR14qAjeqs4ByEdCg57Gd3dGeM/AXLyYEN5duicfMn0rsa7TlPi3
vmrXxOFph55SrVyLkVmhVl9ZCRAV4rJAinEPuNMaG/Kw3BgsoA/zIWamXGWDjeeF7NcOWfzVj4x4
7bolrHWBPBTbWUKL5R9X6RYe2q7tdx0dnj9O6S6hjPNCWC0tBHay7INmru/6EERwLvzmc33skJGK
cQVkHPLGEAy1fq7v0rCIzl1CZCrIkYqxn2XsPROx/ECa9t1Hg24+ZuACqVX5qbIgMLeaq09H0/Yj
wFx6GnbCnJOOfb038qQ/mzhlV6vaa+KFb8I+LJv+ggdYcoLofHHGRD8ZnbH4U4FLlzFaT5dqIGkt
CF08VGQPagZ4573M0UdkErBuhNyMJFcvTdWV3K9Csn/S0mcR44X2Axpa8eTYUp1oug9mpupPU/Hj
KJctJUPthqOVf6dzhfOCbftnzZ8yjIk4pEq5T0fNvqlyCZfm5gE1gPeg56W/jzOIhZknDSPLyNnA
S6kWcdWLlZdMSEg6IQPQ1NBca4mCkMLKNQq9FE2a0Vo/jh3qlrVZmN1Ca2Pn4qQs+FLFa5cDmOZl
PoffZ79TgVKIBZPncn+gpsc8Uo1yOOtMmXylN2MqkTQbqr+NFffHXt8r7w4Nii3doHoJJOh+CWhG
axkBBhQO3b0fFYeiN/LXMbUd5stwegidCX+Yse3WClRZcIhOvYfwClWgFLBXDfyeE9e6xGkMGxOu
NyFKVmQSGlTCym6jNfRB/G26gjQk6CUHV27mw3kzhTXu+JN3wdS2P7qN1+ErzR6pmTg3Ffpw8DLk
qpwO1KE/Kp4NqWT2zlAIwYhrgrTVEk5/7tVkovxr08S6cgoxRjs2dJsIk8QtUtrfZcWA8Tx0Zgy/
teXHyGsF+XECa/souJAGMceqyMTmkqshP3c7SkIh9b22gEFm7WcKTalREGis5gyC/a41+XTz6bjL
WK2xynDb8XUsWZcodq5dC66vRe44iAjNQb3OD1jSKc8oG3v3x7nBmi6G47cglQS5QTASi3ywq3sd
Z7q7MNK8PQyIehHnRCqSL6e/BB4d5jjtH5mMmouVkmYrT1ekIaPyQREOsXqtM5u+4MC7E1gEvDUm
gNGoO/6FGsqG7pPZS9g/8Vtdwx5iCg0iGFADvjCONBdxWN1uyrx19pUlh3lHApSkvz4oesloao3O
q9H4ROqiCrNoVjop0UhBP9DcNg1azzHB4UPJEtA3UIHrZXzRbNkI0jMFGx4q+xoF7Pc8fgyaRrzT
YITjmQYV7ODCWlkNIDTOOcWxZIm2IuGrf6K7KTWErnifui+Yp/jfheYgWynqz17Kqjuhk4nMKZ6u
OqHFq8BgOTvQXdlwF7lHb7LEtsGJcU93dthjzqJsCRMdIClb5SbyCHpgKebQ/BiSq92xugvqUc5m
2pXuNQafQa1+qXRBVztu3t2I7EwscoI7A6N4+HTiPU3KZ+IAnC9q6IGI0Ql+DJ1GLDPPDS6gZ7Ak
KF6PNg56ewTXYmt3pyxXvIMSQQkcx8I4znuU4frRJzRoM+/9cS78+Zwfm9YeMJMc3CHbdSBYWzOy
hvM42MTZTFr6FNDhhgzgxd8wX6dRMuACOWEu48eD9said7gTypDfl7p1H6HHW8Ip6+71iIa4bqNm
4aZx9+Dl/hZ7EYcMaUzix8AN7ksEx6OJIt6pm2EP1IXBsE2d2kNu4fpXUQuhNGoK17+pJZcu7gzp
R9+PVU+vhMr10y//8Y///I9vw//13/NLnowsM+t//CfH34jpgNXMkvrnw3+cQlK76vz3Zv5v/3ra
X561ec/Pr+l7/W+f9Jin/PvrU+S7+def5dV/vLvla/P60wGhrGEzXtv3ary9123SzG+BzyGf+T99
8Jf3+a88jsX7b5/Q0GaN/Gt+mGeffjy0+/7bJ6Fa8xf18T3Jv//jQfkZf/u0q5PX+peHV8gwv1zC
96p6/2X8hdDU9j35m7/zjhnfb58U0/pVBavQHV3orm1Yqvvpl/79nw8ZquVYqm5qpiXMT79kOJ8H
v30y7F81g4dcy9YsXXVM/k+dt/ND1q+2qdqGbTkoaHiO+PTP7+On3/WP3/mXrE0vgLFNzQe0eJHi
4/eXH9jUhXBpNFuq5qqaZqOE4fFvr7cQn+/fPmn/BwNJsPesCzYRGSUrkfdnUjheeN11WadHm7Xk
nYHw6K4ya8wAA0iDQStFDtGi6ELrzq7U7i4aypNaEO0MrnWwtPFxUlxk40XT3ZkURnctbgZGBiQu
wvQwwW2cNMQybZ58BbpBPut3mBT2GHLpS3/IVLJAXecuHKLvbSRoxRjPGAthEo7HTiuoij2cYowq
v3eD6dnVChejqvEBOnwEb2OJe3sBzuW/NUWxIYfWJQ/ie6LWZL+QEgUwbmNzXr+TbaasSHUlwWMA
g0XegM+HApcnJE3WbVeaoV35as64hCOyypEqfId+RVq9nZN96PlLVrX4TBPn24/ONxqoD0k25Ut0
qOpqUMlCm8Zp2tJvPsHSCO4sAS7n2TS/RfGctt9zx1yr7XQyYihCvll+xjvtqzvsFPQTGTd40+Ji
3bMSGzt7rQVEWmEv+BZYyXfSva6m57+nxPCuSNhQliHNAxzLLJ40tcPvtk7N+o5NySLpcFjII//J
hR5W6MToyrAuJ//aj9YZ1hfWLcrvdRN+x6P+sdRba2O19t4hMmJCe78Ef0Ci3IvNiEc2t6VYJIaB
uQpGsbglwIY2FGht8C0QpxK9ocEaguHrDVSpefwGsUKa5pPd4FmhuEMzvxOW/2Yb5tXp9jUWundh
jExiTIO3frJ3OG8WOAjp+McXrEI15FN9+HvtWed6SleVECu9aTw43slFcaeXqa8JiDK5LOwCvz2Q
zra9drTwplJdxWpZLyKc/2hJEfKW1j0JJxNfSJG+F0PDBVM2+S7vzGXDXL9WMlZqk9OTRnsq4yBb
9QDbvI8YVm8wkdpKloyWoKLXc9TVHhRLIxgHJC4JSUj6tSAwdQXjnOSXuvyKrI5onEp6TBD6Ykzv
pp2vK9WBhqop+p4r8Ymg4u9NQi5n5GAo6Fkd3Ti9WWcD8dExbvpWt0+88dTUcb6068rA0cOCnjoB
l2QDS5g0etAmazNONc/Hyh7Ltupi6jwkKnfZ5phHpyU0yIywDG/kO85KWM1HP1bCRTUmN8tNr7WF
m6B6yAxAaj9+EyJZkYkNC7E60y1dd24S4KBaPASEqYZ4q7gB2K+KMw/r6TsQZPhUk7In3QVb+yK7
NNjzE8/BdWBo2dep6HqIntZaF94es/1tgx1iElWIjaBnlHH/PNBHFmX89U+j8Y/R7c+jGYP1z2MZ
vBJVNci9MvF1MzX5+J/GMitD0eK3tr9xEi4KO8fLJ7K2ZojblILC/t+/mKb93athMWUaglfV3L+8
WoddLrpmz8dplBBA1b2Yhvuo87UapXVuw2+EJJ1qNb6P7PwKe/3zf/PycmD+aeCWH9a1VYs2LExb
8y8Dd5YCvOV0g+iRxm9ZZTsLH4+twVxsaGYyJMy/RVqjwUyOTkaLc7LX//4t2H/zDpDjmqqcNzBk
UX/+ug3dNNLS1PxN3JEYL1II/NauJP5vJByeIum/+cId+ff+8oltIZj9NKHCQRPGz6+X6WqNKTo/
rw5QeQd4t6ni+4Y+313VN4S+ZNXCDGht04hYBKBGdk3iJalApQj2rYM5Okk2TXbIn0kSpRtjfk3b
AzD2s4N9QivirV6UZ5r1GyNOGIqSZmmPxAxMDHVZq1+zkQXZhLYDYtFbrYV7v/iaT/4b+fYwr1TS
bk3XWVG/fMXiRhLFUOuVebUIx+mMcvSpdZMj0lViS4L+FW/Dx9Qnl4IGaXNn8BOuwtYxSeutF6nw
LkR3ozj8HJHJxRii15ui1a7paC6Rq5wMbWChWIWbxMcxKqfHJkrnkXjE53h0Hhlp3MZ8JLQ6Jx3V
OaPgHRdabO9qb1orTGEJ/FKStoH2MYqer4j/hbrx70vCP1eE/3UB+v9j4ci1SIH9X9SNd+9J+O39
p0KT5/+oDx37V8NVGUdci8Keeo4K7Ud96Li/CmHalivHNMux/ygQNYf/xH9zAekM11WF/q8CUTN/
dRxbI+ZJU21XUxkF//nGfgyhH5X+3xeIfykPGbIwteJlhO64tot1yc/3XCtCX1aotcxF3nk9SHjR
4l/9/0g7s+VIlWzbfhFmgIMDr0QfIYWaUJPKFyylTNH3PV9/BrmvXZMi40gPx6psV7OzigAcb9aa
c8zpm6mE/ezHT/u/y2jMZ2QMmExo3M7HmXucSuJbp5EOnqIccL9TMAnWGXEKJWoHr1oQszKmxu7D
S/h/9/pxudAvXtVUuaJpCx7n2VVjbo1CL5Z2y3RYVxHCBnX7w6mHgzmOC8UJ91JyCvODkvljSQ1l
49gYBrrgljegumlJoGVEkFyn3Oip/ivskqXmhD9bACzeqN53xZumxc9O4z9Qw9kpHo10q943tfL0
9Y2Ieeb7MDP+9/hsapLzfl5o1tnMqPUChxW+gk1vR3/m3RgRa4rb6Dh3gk2XNh6S09h3pc1fcmYR
j/lMi5k8Aie8MlrO20BLplY++FZ1X46nUjfWhQVpxDhMuVgY2O+78NAW46oazDs9uhcJ9KjgVq/q
kGA7hFPY1WVMelLjmMtvbm5+C+c352iYWuZjirTNeRn6sKoHhplPsSxrNMzW8W/nN0fRXcF1ix4K
aIrwVH7HtnUUPOM8SVZp1F93jbVB9e6Sr7KbsxYrC9u4UgBboBEayyVD64pgrWuKSbuenFwpj52k
H5uY5UvIPsiOkQCPJlqsflbLvKh9dvz6tv5uRv65LU6EfMSqYBmftxcfbksxLdwNFu9Mz3R3jDgf
mDWEnlhOnPS19qiYHMdMSqgCma5FEVdPxS0IfCxFnEpUYs9EHC96vVt9/cMujSV2FpzwOKyiEp0/
mg+/S23tQiJLqDcJK0wmvR3axJevLzFPGh9vHQOhpurzVyeFxFJ0folxNrbAmtiE2SpV7UM71lu9
eKhLe5Ek4zpWNffrC4rzaezvFYVugIKyhc15/PNNyUZLxygL6g3ukVWqE4ynvlhmfKpS9HABOOJR
ffG1u5ZDTiBB5ER3InEOYhJk1iSPMgxJRWzQBo1LGir3dpffYC+8NRNcYnm69Lzo3knNnZNfxSOb
jLLd4/lfO75zIGoEHRaSVoOzaWe2P7ywfPv65jR73mmeP0/cmrgFeGsG//h8d/QfLSJiFcRHtgJP
IrUpnevTz1EYz5k2WjvA11fA8okG4XC3wr6xS3CdrwNpI2qo8qs+PSlz8poqbgPkPK4WOSvUalBN
gV2M6hQswa39pD0cXkXAw1xybROiq33k7HI2S2eCQ2vrIVojKCDTqt+ND+RB43vMbD+CON7e24P9
IjvCerLKs1cVMd2TpV0FScV4dh4CGC5LTfRU+QL/CLLukMsqIR423JB99rMb7T8QF7feoKcUIsp1
IMgSMB2sYOF9nk0UTzOyntP6VzQJcyVVa1pI7I6jigpWtSXK3ZID6qy7Sa8wYlMqemcTxIEe9YAX
kQWeyp+xQnR7l9Uk14/DZoq6X3FKaLaAXWGl9TKxusHF/R0jwVMg5lXpT1XZUKu/zsiqMfOaA3E7
dzzrYFGH1pvZ2YQ7T5OLLA6KiW1wNF0B4gRT5ZNRGvF3ArKal7YV/qa4/6MJr9QOhlIS0sMg0MAt
abpFyk8Ekdc1uTiZYxggBpjTEAQ+Is/UZf97QB1WeCdZCaLl4IeL5LE1W3MV0diObynHFzjPuRKg
e0rd+JtdNTYLV2BCjtKNppw4qoBtION7HcR0U4cI9Fnni4Uetod0ds0YpLMFY0RoSx3ceUn2JBV7
SWeLULuBox/ewj4dlgYSCUoBUOJAvW4iWh9YB3GtWfluKOCfxULa6654xHbhRJVOq8ZZyaq9VvQs
W0ROth27YXJxdL36/lAvS09hoLlli72Eg2Ka57+GznkDiHmdqw0ULeozerwedO0mQBK6sK2VCJ/J
ViHgk0wIjeb7Yh5eI/mGGHfKew08xtcfnXN2+qNmpmqmwYaFtgxnzfM5LE9bBDUpiDZSaYNV3md/
4l7u8dogZE34RBLj1i/ui0HdqSVGD2sM77MkIJHXi2K2AcWqDPxtnuk1ZCQaVmP+Q7PoZE0B3TGF
VNyIkOCECR52tRiIsmtt9TQN7a2n+OBuDPulrunHNG105bM/c8mJcaVIXjBuoUfwNUo4Xb70O94L
1fND1uiPfQtQHUHyLz0gd6+uWVZUNEIQqKkhixy9TPSSUQ6RSvmmz63wLEdC4cd/EPVgbS3sRaPo
LxU8Kvx800kLARbG4TuN/puxH7YoYyvjvpVyW2SLMPZutGHLb90qjnOMZXdd9d6LmdL3wi1Gnclf
DFU+4sOcU8qT5G0Ko/sYBsAU+vetiQhnLNrHCIo9Ga5Gom96lmmwIPaikDxOmG+PX79Q7ew0+98L
tUxB4ZV3q4uz0yy8bgIB6qTalEbxnPbjfQyFrbQPIMipcMYKbqoe/gTdm5pnrZNXQos2tUPMZkhR
/YhyYGmb27JN/nz9y/5e+Xx6Nx3TEUgdxYwV/jy995rtVBSHqw2Uowcweui2QaruzDYWSAZheyFG
WpvsBTrUUDTqdQLNdmSGMTQxa6dVNsJ5iPYY866HrNl2Ir1xYvnDE/Ucixdjl7WLBVFlCsmCP1rD
8VbUQ0kutuO9GlGfTGoCbL++J+3Sgix1YWgsxsJiSf58T6rIK4B4yFX1KYL2UajbPLKxJqJycpsk
IVp0XDf+RK3XIonNyslJzuOfivOjpPi6aDkWj0F38/WPujACDF1VhWMb7Er++U3eVKPjp2e+oY+H
84+8wCIxgCOAvJqMWwJvfn99Pe2soDEPOalT/LcoaNiaM5/8Pm61NKdUaBxPWMvU/C03KGvXwgJE
oNy1Og4rET96hUaNWFs4Itt8ffELN8u1LVWF/qzPA+vztRXsDgngLwaVMm7JyHlUeAeOxHLSB4Dx
DPQUX1/w0iuXus4bt1RT09n2fb6i2Su2U+Ll2ehW8YdWJc3k4LaKUGEDz1g5ZruIBuvIhgH78kD6
ULKpxbRkQf/TaPwPSGb++gddfALCmM/Rlm7p55+VLO3OqhyGYFfv1Ww2767YSC2MGs5GMH5zwNXm
ctzZRyyxq+DJth0AvsbZ3TttIhuPDMNNYaoveEBWUZ9foeih8Kz8nsz03tKS575Pn20K4s0Qbguf
oNev71jML/WfH2HBJpZUDYFHng84jUbjUMEBRkqBPwg1odu13e842Bo5QcpCNkSFJ/qulMYpspJt
W0dPVpT9ysikXKKLs8g8gz9MqsjCGtVdQfNlCZMD2mzybIBV0E0n2gM2WMC6o2U0Xsup6twpafDc
jtZm8HG6hnQ2yoRgcqGwrNi89q9v8vI4c3RKKSb58f+c6mWrwOH3A76qwjhZAQvZkGknerLLurtC
mA/thxA81yiCN0Ntb9kbPMiRIQ+CowmmY66V2Tc/6bzO8Pc7dyR68r+1Ulp2n75zRLCRWfUgE8w+
um9gGeBGxbMLxD/OX3o6bAMy2EGS7v31o5jH1PnrRidmc+hhipXn3/goFZ9NDJblZHL2epk/U+38
5hIXjnJSMHPxDUk4y+enRV9GLYjPvtyA5z3aueYvDTDqizKwmmUts10b8jknqdh9c2eXps4P17XO
1g/fCbKBhQ03dhb/8g2Ekb6dP9ud1yzM6arpoBzVqkqPScIcjdq3SppHJC7geqAeNbRq15JQ71Uf
hDedoJWUA9VHh0OUC8DDdVqIhmB65a6iJuUiZUDWQXATK+hOSf2ftRW9hb7PGDKaeik95MTpk46p
yyU0hAj2WLP9hTbU1yVgJGJGxrURJN+coS8soNLQBFtPfJNU587KB2OtZWrWoaONFb7RZLjuRXk0
o+Du6wd9aeh+vMzZ0I3bNpCy7coNpZn7NItKjLynYXqC4QtoJFsRXhq6fYts4+vrXhpXH68rPn8y
eVI5IdtdPpmuu80oPA0e0ikP82G087JhHdjVNw/04rzxd/2nt+A42t/V+kPho7dUPTASQDM5UH7d
xH7VBA+0SgOXkOYDaSWcdjNQuN21L/MfQy82uMG2nU13yTL9+6/vX79wvpCSjQidDhSR/PPzA+iH
EPpqwQBPScpuOx+GEElOgG0q6nwuXolNm6J0AUhEP5aWY2VNNVs2dtMjsRxAzYHgxhx/myn7U8Bw
jvV0bnZQ6asfv/6pl2aZj7/0bGXLm3DQAx8v1DibuXxoP/53vbZ/KrXzDGobDg+C5dPUZg3Fx51S
JltCzQts+p1hbrOic+tGpWIQl8ekye6kIu/JsMCK6h2AyPwJTI41kNPp63PCsK/LCJZnOSzzQJL5
LvFvDQbq/fJkVtMJCtvoVoFxhBD1nJady0r1Nn9IpRodKuP264f1T9nv752AzWclEDqnjbNaTQRS
edCHlPdaaD+ZcJ5NBaC4nq3JUblKp3LbKgEULw/ZAopHE0+2A1PHJwEEPIZ6JSQNpFr/prX2X4X4
bKmgBukYhGHw00Aef37AechQjIus2BgFD6tP5U3gU68e+tpaKLV1U6Vk6IKcW/rOdAuAkTkAGoGt
cRi17f49IvZ2VU0OfEgMIEZVLIjFJRs7ENDXSuwPyDxQQHluYFAO0HIqxYNVPPk1fmo1KjO3gyhp
evlPBe5DFlX5sq/4b31D3QFKgZBA3QTrh+o6wl80sfHLKiAfacZbpGcruszbXqes0ezLSvtpmimp
PDl/uMCN6GZMUHB1UJkkSJnznRWnwKYVRKqjss4r2UCLR5zvmzuyCigiRcWRCI9gGVfrNJmuE3/U
16liH6JGXXUsA0totaCDPOxaGkS0MMUa7Dn5xiFnQWnTF69t6NZlBCZMpou9bE6g5EmWedRv01K9
RSB5rUqqc12yG7p+q3flqTAcPu+KzZEBVGZoUk4ea9Ns3NDTr4Rib8AFIygoU2oDiATwK8OrN1dg
+tygKn9DeYuz6Ki38THK5KulFWs16HhX7TZRgnuIhpwgmKTdsP2RTrIDFMENhpL/u3YUEY7KhNgw
qwU/ZS78nhtOIko+XY9kR8XH6U6e5lals5Mhf0+0HQV0iK75uzeJGxaFZVnpr5ap+Mux7AhRL8xH
m6i/rH7SJgd6gFW++CGBQr5MnzovPiqqdWh6bEdQ0J1VP+juJKyDqAFsGSXZfnQXak959Tv5OvSJ
6nqG744+gyK325eYm4+r7B1u0lHHXhLW8VF0qDyIZo/0H0lp5VRCDPyrcUdUU+cAW8qXtRW4VvBb
w/e8sIPoqM1pMt982hcmQlsVfD505RxK+mdr5eB4pVeXotiEBv3fHDhTpLDdwzA1TPconm7VFF1/
+0Rd+GSb0e2vJk7p1PAJffND5gudfcy2ykFLs3Tc2/zbzx+zF+FySHGmbHINcVBqWQeOgaT/3RWV
efDaYK91L3leL8Y2R8JBJuLw45tfcGF7xtdnIFFgzzufpz//Asu2BmDdZYGT17wL7OhnbvvHojEe
tK7EgeWtCRq6F2Hxu2+yb05axoVzna3buoDPx/bflGfXNqogGWNKphsylfXlEHN8psgEGbpTb9V2
ePFF8Z4X5J3q9XsY6guNLKpEUgSrf41qDBYOfdOLTp7uRnaxs0oCs6OP1INQN/DvdPI9UuHYDGZ1
n5spdjqRr71ae0z08kobgSqZSftuK8VJnRIxBxveE4tW7Y0a4mAWySUqqKsKW6erKebsat6E6pzN
4a2ariCxEYuGUDAlmtB87bkq+s2bufR0QECwc1Qd2lp/z6kfdjkjzoLRwcK1qQugFEX0u1IVrLAm
ReI6/ykRHaRmedJNeoHj9AOHApgIxDSwMZziEBLStoCr+Jrw0L45SVz6YabKVtaiPjBrET8PGaMv
hdW0WOlTMFZmwqmoaI/RX07tTe9jSPj6QVzYPyO8nBdgh6dB6/nz5QS0z7bP0bArvr2btGRVlXJt
OeK7Nt+8Tzv/FllSOfvbhib187NfEzhlG1Ww9VSRgosJD7kWP8ZRdCJQaZ/W/uM0ddetMAGZTmQm
VDsioA8GGWpf3+6lWhNSJfZPqmmiRf1nBxVHiSNA/m6w6iSuF9rraqhuQ2Nv1untOMOs8nHVVQ3T
dtR9Uyz/Xy5O73Y+kktpnb3b2K5sGgNavolqNXEDwtl1mR9LM111mnaDBN8VTvKeKenJAO/19Z1f
OMHYaBcE3UwUFv9UT1tAqXNYbbFJTHmrRBjzjRZOmpAHuA0HxbBOopQnEjG/EaNdvGkUE9LWpWax
iz8bYSZWf7yuWrGZfTuaoT6FiYdDFjFoKDYGRDm3KLWVScK9W8Xx89d3/bflfzbu6AaatmPDtKDF
fFbqIYUgrc0sQAPbm08UwSQAt/GG8udtV9EvMGrzFVnHo6xPjv/D19ttXXRrcxLuaNLJG5QupJ91
NxaQxxvrDWtwjCSq1pedSJ56r0xwIky3ZPiYC7EtAkdf18KhTq6Zu7LQ9bXd1S+WwYbMAFSamdZr
QMXdpcCUumbkLbAOQJDTnrFtsTP5XVTT0+A526Lx1yLufml1dbJi85Wsj5eC+EYCdMb3k24pTE43
Ys69CvvadIs0ypfLyWEnkY9M4GD9ioUS2/uuJVDN2Knqshg2QB/Z7HXAYekOm3T3+EHZ4CxF2z53
jffbVMUqRCa57MLy9PVbEBcG31ztmyN/HKFbxrxSf5htTXIYC2fwmNQsOCpkRT/B71Jm61vldmTj
GkVSLJUoXeMi2OR9pS+LxNxFRYppSalfGgp2LpqZg1qQ7GBXyg7bH51V1XytpmzzF+us08n1G9YT
tW05G/TOTWhWW2nFN5yXfg3FvJUt9IaQD6CDxqs/5tDnyPxM0eklI5kmGUMCg9ycEGh9M6dfOu2A
AtdtYn5mCbxxNgob/GhBXBX5RoTpaxvqe8gL0G+rRzpP8RJxzXEow6NqEBVN9hI1MHlfYKENKnq7
4kja5rio01T55mdd6KhoaEkQzDhS4lRUz4onSTKYekU8DxA1ix1vLY7twED32J6PNYVQwhheyx7W
iGaiLtQZjcTJdgubBtEqHb138kuvzTR/6no62uNDwB+fhvoUGdoauT+IspZHqcaATOr+BQImeJau
eYEpT4jLUzm2KNRhMC2/HmwXChjzbk8ISYVXOMwonwcbGh6/tFqDyNaq2RAPoSzCHAFiOllY58Jo
HffRM4at0u145lrCKTroGE2ITZ6bRDyFRgqxKfW+edgX5kFNM9iFEsCNYx25y+eflbeybMAKZpuW
OltCpJIWzpJtk4kl0Bj86s7PEQqMsAq678pI/5bdcZ7jHTXo6hgOq+9cZ/rwAaLlCgi8DfMNVvi2
oMEyjitN3fcqKgc4SVMjd3VpXqWmeGzmwoDdf9NU+qeQdfYDzu6+pOgYpCqpH1Xc7pGAz/4Jtx6Y
/KH5yMDcxUC3vh4I/2xtPl/yvJNpd3oSWGXMBtjpriPUTHHGgpvX32y0tX8mt/k6mqFD5+LNCnl2
zIAaLltBDu0GZOrONpiyhojHqrZ7czYsGHJpe8Oz3ZsPWPWf0jD61XTGlvSCZVRuHKUnEDJ/NOHH
4l/rjPTl66egXXzyuo0y20K/yCr8+dXrE8BPmxi6jUqguq3Iq7qCvFWx8w3SReIpKzVUVh0MuGnW
5kdbpoJlBX5gTPwDbu+1UV+lUAuc+vWbH3bx/cx+IAueMlvKs0mxSLoGtYWfb8pC2c/S4qKx1kia
l8FQ7gxR0BTfj6QEaHX4UDblzqmjl7y+G2T8WFER/ebX/HNqnd/ih19z9pgiRQmDgH4N4Z9IBxw2
wnK4poBOFs4+HyUJd+KRSsEtssU9VrJ1EEKTDDEyHr7+IRdHk6FZSMJoTdHr/vy6/AwaZB87GSKm
12DU3bYW20Zb5f4x0QBOKHS1ETx8fc353j5tkuZ7/3BN8fmajZalVk+U16Z0ukVn667s2mVv4qQE
vvh/u9TZx+KpXkntys42NbGkec9ZwGvQ2tzr3zbAZu3vhbsyNRjYUjOoIn++K2G0RSkRwWwm7J/u
YDfLqMKf2SBvLX+JULsx8gnG/MKA6R0FEIDKt7AcDzE2l9aTVL3SF7Xzfw+WuRbTC5vrhRX5D0o3
Huqm/O5Aqs97/3/eAVpACt0k8lr22VqcVmz0EB1mG4QkW2h6mwE3kBLX66JWD/Mk0hOW00n1ECgb
q7N2ReCtAB66Wqoviib7+9kmASDPrHsmUVzwTY0QXek6KnuwgBFZY4BAPW8Fg/hUtO03q+7FWebD
zz8bthbgrFZPGULSpHdIubleyFg7dF22zdR4RWjvN9/JhQvOwgHkXhR3hDjfu5DDqmZ1ztsFLLJH
zrWq9XVsEbTOiXkc6rWpfaee/HdjMW+MEZ4wl86HWOtsDTNIq4gakKOb3m/XDk49D08EBA9X8QlD
qSV2XbkGvnZrB+ituv6eQMorC6R+1b1OYlx9/SVdnChYcvCXmEzg5zqCaKQPmURetgGztJ8F2YVt
HCuv3hdkTSKRXqY0SPI4+m65+6cjM08Wf902PAvDPv+sasRqiNp40+HIgVXKdEXWmYbDfMJrl0PB
wcu4LMwfVPjhxQa7r+/60k7m40s4V8zkaeWRDcFyxq79UJScukqq8HF2bICetzrwAGeuMqhEszqq
a3PwK+rt17/h8tD7/+Pg/FOtlUEhQyRgHPTljfBuguiFPGKW/WoN7euoD83+6wtemJ/nicFGh2/a
KHPO6gbDZMYDuQoUabJxlTTeCvLYyq8yAADtN/u0i5fSNBTVlMZsTs6fJ01fzwm3i7i3EsCYOrPS
WrEN6ngVK9Z3tZgLG4DZsS+1WQujq+d9eYOSmwpEINuMLWQC7KFs2JMF7SLo2MVOlOyoynTVKtMi
y0asaxj3gzJ0AShgh7ZOSVd9U6X67gedLU6tUZDtM7D2kl1EfU+ySQPXZPf3X7/Oy2MY4xb7DTxj
/zjGEtSm8Gj5hEDuR64DS0zNzWhJdvUxtMwdPfXctemh2Hr+Y0qPepmtalph3/yKCx/y7LYROFsI
kzCNsxUHnaVMvZFDKWjiqypEdG6PIIdfKpJYBghXMV6DEfW9b/TbzIm+uzy1v3+XPHqZNkdQTsUa
xcHPY62jqJKRfp1vhjrlhnWkzll+M5Ak5jZmyyEFARUybm0jUsOFO2DA1dS3NZuxojS3vlE+KOLk
dVW47sfuWStMe1nVtLkKTQChqI3ZqjItFZKuXK3c9VK/aUr7BoD9EmcyKp2phrWf0NiGcrxknO86
K3hUEn/ZDea14ZT5NiZSOXecejELIpvxlMVwoUUCtUzoe82sblCtPQbBwN7aXiYiOhatvrEa4xAK
7w4aAHV2Ft5C29dlGq58UtpscKguLI495UfaVRX7jCp8MFI0yUERHFMDho+uPwELDTa6ZlB98sUO
TNBrER2ggBSbMa+Qx7X2TiW1PG/1J29Ent+O9mlEDLwqVEJeehIKZ6gZrPbrJMrG67iG09k3xSEg
FKttk2DPEydUL0KcH5xSkU+uQjjNNmmlep1Mwx+50fTop1DM4K4r7xIzBr5e/rFk4wBCDPLFGFab
QEnebDOcz7DQKojbWFVZD9lI4BXqjFXmpb+suF81CoU0a8ijdVWJ2yIwgLMn1SvMFR3gkigXbWnv
zarZmeDSblIlfw49UCGZTuG/RkgjB2zNRbUcckKDx/i57I1XjBsnofnJlrDGFzzzkCVpb9Scrl0H
LjIBiU1NpLK2jDRnxHRtDOST9tkCcbvjcuRpIoNI+Nb507Tme9neW4q9auO5RAeg2ZUttu9pMFZd
jmu4zEMM0jDd2mnYdoZ8bbQnr+R3N3Gy8QbO6q0NGwu6NaFN3Qg+F+NzgoiRMfCa9Qu0j++eMgzX
tVBfnVQ+Rpy/stEAIJP/KWLv2HTRr8QrX5WtNna3FYTFMJc/wfa9BD05rqR4mAS6L/yQ9cyyRp6B
tbc8bddaMWOFyxo1f4mG+iGS5kOY8x/meFMla06h4h0J9DCWRdG9aAX9ODzS43JsUVSPsblnAkZW
jhxCQCtSCt6RA53XBf/MDGvEaCtGWo4xGoN08mgXY7/F+0kH0jeC+7E0TrF31UgV6bmv9csGUN/Q
q7Wb5o2xV6nCIdB1TfCFcUWYO7+MRGjGS5ki/VI7jSk2fPFM7UolXSspq3rpxIDEFHD5WMl9MlQp
TqA6Vu3gjZjFiRdpEshl3MgUDYq/CLOe7IPSAAxD19mlrHRqvSBedNVKzERFxDPoj5TsGXRh5ZJ+
8tRk7e2ojSsVBm0GdHBlTdliHBj+vQMz0UyTfleG3lXe2KdeDOTqaqfRkC/Ose0G360YUKYTLGBE
VG5vmTd9kRGSRQUJysyrA0KvseO3LMv3ssRwP1JeWU5ZDbVWEBP01ibpStDl0khFdYe2v/6rPBQe
TXg/oxbU1rODI36DWNpSBULxqzX9D+S/CILLFP50ddf5PwpE9q5fDlvTt/fU3R/D+t5oYkwkeJ+D
bMSZkTAEBvKQFKfbyAZ1IwWXI2cadANJ0pIdHNzkmr23LGtbdGp2LcLsoLGfWOqjSlaz19621bGS
ZEKgyIioiKpLZvFtkY4MSyRldirs9QTDftFFNnQWgjjBvAnXUT3q2QhOVNta15qhuH11q0dGs+ge
xFa2pVikbX3wCfe24qs2TX4lQ+8vBzuFSjptpsoH8Gql2tpK0jtgtAOa7yVFNc3N9V1gx0T58BFr
TnerRroE+Kwce5MhVP4ZOg1OHZL8oWQBwEfZ/Td56PDtAY6Bgx2X6lQ886/PoN+IBNOrDuWneKVF
uNVC5mJRvXTAHrRXeu83ciS2ziicne5pT6IZ4uveWVml+pDbNVlMFCgsR75Vjn2fUtjitCOYYQBE
uPi2rBCfTCwdju/GykI1ttRrO10WCELduu5ui7B21vEYbodCn1ZzrkARNvNs5bhtEL/EFiHhhVl1
647U6KKVHORs56qLQ4QL8ywzDEbpyjwbGPYcAk2a7EG4aSz7sS7HfmkDX6UFYC0phhPQTURWCeXX
z/lzZZEfJqsdt0VPNrcGmEKAvhcifvN9ctUigh6RsvSbPoWkYToGxOjW0HFFpBVIlBJWSc15OW80
jaKMo+6VkNhLrI6hywodUFRs4usxjZUV+Y0QoWLfvmmdEuT2xAfuoZIAjBjos5uuXEsaPgsQcMOq
FL1OcyW6Jmis2tuwL6JyfJ8gv25q8hlYnc1pa+voNhph/a4UoL6jxZdFrZ0GTvcUecbPXEme8xix
tjDHzE172st6vWoYfj7PL/Czt9RvHwvJn0iYi/SUj49UeNKU7GG2QKkg13u5EM5wXRCy6dZ+9Vh4
KvreDBikPYbOujbmz23ZDvI6jurbWgO9mUdXeowQWMvuHNKQV57DdAX2i/3ceA3Txl7N4e821lJX
J+3UxwuCSyJEU1ljuap/5Y4RrDKab7S+7pXYeCpoDGxJYwUZWPxRHVakTmNC1tpVobXtotH1XcLi
1Hn6XdgyyH3WSrbO4TuRQbAoRMEMk3ssdEAy8ib+hTmHoOtJaGvCUq5lZ3A8gr2+xRbh9oUSbXtH
+zmIwT6ETc2YfkOlH+A2ggpTg4SFAVOTydXpr501dAtibYFCTt7M+ZsOOG/GK2hdLI4q1X1bXdPV
RkldVXdR0KxFhGE5SfkxdmyRtix2HM8fx7GholfZf4I03AkismnVuLhe5xV25SsjvIyn3FZuZV/D
JiC7rhm5cAz8k4w5nq1QXyDTT3hhlGFpyfhGlnwSRBfcqQT/LkehEonU189VUz01RroNfZKRvPRJ
CZlF6jw9aH394NdsruKhJOnLgwNtkpgU8jVNXbgG3xUuHCt6sNr8HSALDDxzrK46OqabVCXeNpzC
VTYxsSJkuvKU5Iq4HXU/tQctC8Z9ZZNQR79zYWbOH8KGFjYvAjMT5JwGYU41dg8BwfLIOTf4WFmo
jVSu1QRyAlvhWTRrLAyQcnyTyrCwgvzdSQdS3byWryCFIc96bhTplqO2WAQc1RaEuK3rqdA2hC7H
q8oqrsD6sIzI0V95U/Un5YC+6EVjL0HiFE1DmMksP/PieGuEfHdWmezxa00B77oNdwoxaa4FVgW1
G3nHU/JSFW9JHSsLL8yFq+vDQUs65GE0U/IuAS2HI5w594feA4qA6U3Bya8Ppl3WKydgax3oHbsM
eSfDVCxjQOxOCdGQZfqdvIZu3aqHhrVtWfiETEU1X6eV6MsY9zvSi3BhyKGFDBm9D7VBprX6bhYy
OCZZet2o1iJFtKZic95NbUhrk8IPqBbN7RvZosZzlh1pA3Q9jSUaD5zfHcwyEgVpLrYyaRYTUlF3
yhKwds6jxTeHdKrb59FQHMMUxddUV1wyKW7b3Gu2NhveZoodJq/sAIc1cZ04u5aBR1vMeie35gSx
HR1w9Fvta+ni/KS0GQwjuru9U8X7PoUkbfaO6/vKI+KWCNsZck7KR9C5bqutatwW3bti3XnRIQVy
Oy1N3xVM5C08z9uyeMi853Gm7P0WfJbkv0LheRpBtfcnX76C8HOtdHSj4k0fYGboJobOmK6vv9Sw
XfoRPef+pxde4aaUAiTOhG98slYaWFS7zXZj1uxCK9j50tok6i6q62vMoSTYg9qp7QOr/HHocfRx
kskd61Dr+pUyZDeD/hhP5EnqzV6SgxKE8SaR7Q5z/I2fMNU1qGVQsQx3Q9zTnA3WkRHRFNGvNRFc
a4m2JRXzStGUjWCwIQahV6jvNOW27YIVNYGNxamLyiIHY+B6+rjLNJe0gX2hOYc6Jw93xjDF7yyn
HFsVMOXWUmFFtZueXeGwMsJ4XWTAqMxpVeX4Oz3/kAoyiQ2Jhkmewg5zd9YsU/Y5lJS2nk2wiDDW
REkw7a11zdzGYwA9sn5onJPVlu9K52EMEze+6Z+abrrWcoeTn7eAanewp2RvlDD1rehoqel87FmN
Xj/nmzMbm9fOON7/D3PnsR03lmXRL0IteDMNAOEZZNCKOcESKQre24ev7w1mdUkKscWu6kkPkksp
QxCIh2fuPWcf2g/HjgzglZSP7iyR+6kNZHOp35yuey6c4Y6tzRUu4WporzSyW/MoQ0SXuk7c3+pm
fUDHsI509RQbgMbDXcdLZqTheTDara1xIjbtW2juV4lqfCm6fGfZ1T7Ug+e5yb9kvKxKHj5ItvYE
c9ZUH/L2KtVo+eA8KsW0DyJpm7FmBqr8iAdrL8vjPTIki4lH951kl83WdyeQd42hbWpQiEEpbbu2
Z9Y0VqYgura03dSm8ExfJIjV10omXirRfFBlJ+HMHqmqV6KP4J5FZ+rWLGVQrKzrqeS4PcquKUlr
LZ8Iu7M3aaS5gV75gLE3nOBXNXPhZCKqzqxDndOs6rqVbVlIiQq3wSKpWoMvO5nbGMyZdebK+puh
7kvCqRHh7JAz0PtNttksbZaoBZyDvt7pa0eXHiBE63bl4wtBfrb46Zisbc0fFSJF1PqQVqy9Drma
ka3fDJV1AsFVI0/qI2k3jhXCRmudZfMecIk3CXGvE4JGxGbgVH7ek99iobbDbBpYYmWbL2FdbORp
2tf86Hmv+q2U7iI8vB3qOfibiJEwKFqSV1AYorXtkcqydkhdIM+HaRSCNYtGVob7xrLWgd3uOhaE
hkaEDs+3jzwnLtZKY50UJdmbsCxUrdglJcnO6Q7T5N6JlHUrNVs6fpvAKm41zbqfOVk3BkmGrbS1
BVdkN9aFIasdWns98Ufs0lqRbYtYXJsVW0kWW3QmxipTZOrtmE2YxQLWyLoyKQl0OzPtwbjDxFOK
LeEca4GtuhJUPpTI64d972z7nhhO7F4B7V9b+irPb31OCYBDBbYGtxmNNcJhP5nLlWPlCNRVDy0p
YHlW0kbdmkm9ltPEl4824QaCTFqCODy6iJscZdOCPdo3DQcbvdrTFML4LMHtVFbD8EquqJdyXR40
UWvIX5CfdBLn2uq5HakV26EPEd03YtIsTBvwkL1WtX5DtrVnJglAu/yY6M8tL3vAhx7LKlvscGtZ
Gpx06jjB7IO79/LYk6IrYphcTuwrNXwWNhAya2u15qapRkJcYbFpAQlIkpsrmVuqt1mfUZJppZ0d
Wz5BrY/BEBDgkLlDh5piEPs8A0LMU+t15g0aC3pquKotuRIYP5JWvZ4N6kyAEEFBqyQ0EYqE1Api
D/pBlNwbZbieXS2BX4+RUzJlv+79AK9QV2yS1PEUQr6GmDzCSuUQS/ZwrvoSiRLIvb/iufHBFfpN
XvPMiK8cyuc8b25IZBW0dOQTEw01H1LZllBE/PZ9oe74xmBJUg9TJ9sdiCslBD/EFn1EhTzMNxhX
tJifxEZhF6AilxUPB6LXO8XBxkzjcK2KRU+qTdo4qduUJJ0HYOxKZRtX5RraHJAqGP21h5Nr1cyq
q6M9zb0+eBWEbDAeWO6o6+ExD8StUny1JwV0jTeEGIQDMleSw6A5/KiOB7IYK9otjvKMo+owxl76
Le8j6N3GtinYEJVUXbTUk+N8HU2Vl+Zg+SwOoNwa2tpVEY3I3XWvBnqQpRVBAPNGrorF6OdbSNrn
Jbqa6BC1BnM/6fuqJRpHJhFpam6ztmCrDI+6TWUvysEGIL9N6/iYhvM5rtWNCkWn1wkXTON7JZ+3
mqrsOpNTQzU9z7Z5DXtuF5NjWI3JMgzW0pLLqbO1jdH6yptakdeyDJSfNDqqehwGEj/o4k2jWCtQ
jWgiiAwS7JG4P7Ocj9mcbU1NAWCN2bz2ezKPFET+mZ6ysQLWQJzQMoGyyzwqAylWCrOlkwJ8ADW+
iPWRkUM6m2vyu4VYT5YGcmc9iHEvB2+T3d8yOtlZ2GsRKJ4+VT5bRbKReDX72Bssg8BhyfcrO/al
wTwb0jNmtL2SJ9tKtXZtMx/bND7ktN7CnvleX/gQ8P4GvGhS7BXE0VHJmMGgRzXi93Q/NOXdOHHq
SlMZy0vmEkDyPbMoGCfTiSLyoSY2moz3VU5gNgECCPb/qiL7lPYjdF56K0GwI899mxX2OojRJ4+6
n6lnKIg2FWhAPD6RzFe1HB3InDlwxrkh2Wdn2/l26L7nSI+qgSiC1Diz0d3FlKOHIfYrsiWcvtgG
rddl1Tpgj5Fa9YFAs11FwI/5mtTjSeaxhayFY4UuhIZSYEXXHLJlkh3aRKzJHSVFLhj8JLyitv/S
1uP93BE0j4mvaMdND3JOa8GM2vOmyXR01APwR/BtSYjy7VYSJLhyou/7djNosQ8+fN111RJZudFg
niaCc3sy9rdtUzXrdmyq/Y8vTSpXe1tO7walrNeYDkk6dyL6jcuvfvxvFOUThfz/6Y/f/+Din7x/
G1HM//yGQpVH9GT/+v/3P/7x7z754/e/CGF9AU+aOwpkw8EJ0/Hw/qsfXy5+rwpiPGPvf9x0FB2U
pJm9H39HJ9W2Wv34///x+1z8FZ1wZRsT3fbi93+63MW3+vtK77/5/m/irJZ3AoHij996/9Xff486
eFeGHRKajNXOjI61bjwqo9FvjEzqjmrfnFsNr3ldpdOqCro3IQ336kiF/s/NpI86Zwt2BzAh4m70
zb+2cnQ5qoEL0ZUdDXNnK4MbplClJOMTlcFHnTOIhAtnEUwtIr+lNfuTjk2GmKFWWVdugib3UeCv
THkAW5U9Jca4tor5Me7pWc4Ner7IwtzQ2rzkpvWZif+D3jtXx1hBcKbDj3OhdijYB4GeLukzq7HD
gZMTX107X+UmOyZ9cdcb2Uqz5y+ZTJzBnx/074ZIOMg4FhAGqXhbZOdChCCqdoinht4ooVp+b3Qb
FcgwC5ySuraphEwYXlpiM9MyY9umi8J7JNY+temhLCfkQVR389yxq+I4n+vJTV/ouKwKVLR5mhDh
FH2i01h6phe6lp9+XjiZv35ilVSg37B4VFZr7xbJeWDrn2i3PuhZLzIIRoXjQBa4HBThbNYZ3JRy
Y4juUJichU4aYUsGVfc/P/wPNDrYLrEFKqiZdetdbP7T6MtNp4mCkVXIThvq8DCkUv1c0juq2/DA
Hu8TrcOHlwMGaKIdhsZxqTOY2eE1qY5mErgWiRdXoiw8R0DQ3C6M2j/f2gfP0AHMrUIh0XXE+hcv
cBNns1BJ38AtxNI9B5zxspUBjNzQz3++0gcDwlFRS6JHBOGFoubXATEBiJYrXozNFANGyCn9q519
/3+7xkVnOVQniFwOgokEZ1xGRRiLmf/nSyw/5sW45jYQZBg4ZxAhXUwBGL5Yogep2HSODDo1/jZU
+jaShfzJC//hB0ObfHEpmYAcLh7XQHNkkk2uU1jz45AnL4iKTgvfD5DIf3RLPy518dQsPRxqo0L+
UGW2BNCfWF0bInYe/vtTAo/sx3WWcf/TaySNQpusmluSoWDLlnYmSeMzSeOHo8yAAafBsHEM9eKx
9cJsTIfgjw2dOb8P1C3ezP/kk8HV56BhsJh8LlSTlS1s2vTcBlnLFJSEF5Dwo4hXdvWfCI4+WG4Q
beMXAmxpcEsXc6g8OEXGBIHUa86+R8Qdzxi49egApTO3zLsaQv3sfGba+HDgWciZNXQqym+yZqUJ
MpPxUMAgqu7qmYbfYs7SMj8Zhk+8SR9dCkuWZgLhR4xySTQWmQqEJzUZeLNzciROi6GCwhG6U1Ka
n2h8PhBvOYuCD+iiBfjHunxvxy4znFIuNmMGgV45rEgjs+bwJg0/kTd9NEHo6MxAuS9e2N+EakpT
mqExLPq8/Aiw/HVBQedW/Im/6qPL4G4CfovLlc/qYmxQL8/tkOL8RrOgK5aTWzehawLk//N095HK
HRoEFi7ZYPOFqfbXl7YuiJIsCq7TtosFhxoT1zKDuyV5CWcIiLDsEMrxOqCOZrY1NRHzjbPboGsb
dYlwrTGsK9ZhNAYPDsonr+K7f+FyNnZ0CzkoakigvxdTytx2sx1kDNae8iJx6GZY+RJkTasy1hL1
GwSLIB4NNCYmRW8wau1zSqNYSgw6tEhJSGDt7JVe56tZdTZpWXkIDfd9oq8mLdwXHPgkK902NI6X
spetV+tPHu/yMf3pBi42tm1EzHS74K3CAasKG1u6V+pGV79NGkYhjXKT3vi62nyy7C/P5bfLGvg/
ZQ2PLbLOXz9VSc17s6x588jLXNkzdRfwGhJtx6n8bqHO/vNdfjRW2T/962oXC0wugDtVCVfTe5VX
Gzttb614/n++ysf3pFHgY5OMAfpipBZR2rU2MZCbyRBkq9ou4UubUD/CdXBL0/pk6H00dwHk+NfV
LuaTAV1IUpVczTC+Cxp+liY2hvQYqZ/c1cfPDgePulhHwcz8+kkFA5XtvKK0YEvCl4qzTAQbIZP/
0d38uMrFe0QIstxaplqgPXvGAbnSxQBo0/AV/f94OxfjnQifeBAaFxqW3Mz8NVOfjVr9ZLx9OBIw
uGkcsWW8nRdnJRZte2COXzY07UYav2sEMpUSXSJlQkfkfDLhfzgSflztksWEeSTu25GrhXrrT6GD
9Af2qq0yyu1PPqaPb4z9AK4eJKSXg8Gs5UqTTcF0pz33EYyNp+hxeZdy+zPr4ofDbtl5/PNKFwMC
OqYtD/T6NsJSvXjc22XvIdr75H4+fHQARNlPsygDYPl1cLeFFgdFz2joyvOyvsBC8bX6MWrz/+hC
OhYLhS+/uaBDXViFabH6Z+FIWLBNSYcWXcRuKv/kCPL7RwTbWaFGsNg+aVZfzKxtwoEOukOxCSRr
vTC5W9jiHVZJ0i2t4t/eIHIx6GOkT2jvgMxfn9+gVpHSq0ysy8VQTTwOWbWJlOhE+OYm145qeygA
Fv95nv19aHBRij4m2RcqKIuLGSmdnQxDFP7bMp192XqC1nsiY+aTd/iDkg+XMVidTJk9MEetX+/N
UdABWjkfmUUyUufnJTIbANTxX/KRrn/g7Ca2GCmdBpLTP9Hdf3iHlAkARZCn8hskooYpZoQ1r1kn
LXhQvPO49fJx8v+DB2lyEcyZNkaOi7mQdEQpDGnDb8IAjQ3Nj5l+gARd+c+X+fBJGqBIHI3CEQTV
iyeZpmrgBEPGYq926Dlo+EhY3OfbsrkqtI08RN5M3cz6Lj+V9b9/iwrOGaYqLDu4cy8unahllkaJ
yNkMgxYvpSOfNGDj4pMpWP19G4WOnOaoDigWT+HlsU+edamNUzvf1GEuI5fRSX+qaN+RRifJdKMx
P13p81xtcXAMYImoiOlxG6FsQCKsJiqqT3zkXTy/xhoe/dS+1pzuKWt5Lq3+mYXp91mPH5adp4PQ
EkrjpYUpLIYs7hw935DvdaufdaPyKN3eqEH8yZlnebq/7vIWsoem0tPVF8vOxfRKjy/TMkvLQVIj
5LYNbjiWjE9W9N8PqYpBLCL/6aAW2E7++p52doKgv5vzjeoI3tInUZPymf+Vy2gXRe2rNPQLvXj5
85hevunFnf1y0Ys7o9yCsAy5BWdwgPmwDzRjRCtI+55jiFMTIl+2z3++5AcTO55C3lXGM/z+S2IK
6i5ZHcyBS1aNS1zIJjBmoj1ps8U0YOf2s/lv2a5e3iK5RhDJ4LNQNbnYzgqnjcZGzvPNOOerVrHW
KA0Irw8BPNY+plXXIp9BiG0vLEDTn537Prrbn6+u/vqp9maVztQdoaRro1vFKLKHyY9p3ocI69Pc
/Hue+LeSc/5XWYr/u1jGj+N1/h8G5wAf/mkU/pa4eIpfvzZfw/7rz+E57//mv9Nz1H/g52DiY5v2
npLDi/Df6TnWP8ylpsJIhYPC7oB36J/5imTksLSCIqD2AisK19eP+Bz5H5Zsca4hnYLVwgRZ8W/E
57xXQ38ZxFgUKRvgNeIHQOp6sY20MtDLela3a7kyNzpujsFpYFlabi1F5LaJQ5DDvI/phDurIa1v
FGU6joTSof23/SAan2OLKNLZ2JeBesjy8iSIoEZGm98HffvJvua3iYyKrowdSqd6uBwcLl44xPqV
kcROs164/XXenZMq3WjFTa2H12NtQMG+6Sxp+9PnefP3o/g5hOd3m/7y2SkUxgmzxJF1iQhJ0UuR
vm40axUosqRgo5R67JTHEEtJlpr7tut9tf0Lr7ZXpXu1v2JOv7N3poY8DElqJ5t06QlE/eRh/I6t
WH4uYpewqRCj9FtjYGhaoxE9PxcZQWvRh34eSie0CyNd5gmK2RwPO8nQV6Otf1IVfB8Uvw4abIHs
K00aRPDLLtOQjKpsEoAYNKKph1RVt8OPiDU9viYEIHNFEKGZ6nNfVIFvAr5Z1UFXe7GebIzF8O2M
0ZstOLuy8GO0as+2qK+TcbxVJnGHTPi5fJuN/mEw26vEmVwNGWZOOv3K0tR7DRNLQ89VArdamLLr
tIh+ZeWAqHwtLzrFvEcq1G9k5yFWCKuxI9fsF1tm5Q2z9WALAz2+5dqDgsizvtbZOgDH2eTC3FQS
FN3SeOCf35IlgJDlAJAhco3S+Ga01U5EcKlKe9zW05LeUPId5JEs4eYaj+0tP9yj3iG0UgMYOGJG
VyZew1Yl0bOq172DKoUjr4UjAAV/90mp8W8a2C+fyNKDIG2PUWpZDImL5TaBoK5kDvjqwbwV6S6L
MP7eNsPBCH2FOOTGswK6j0glVowQh2IZ5jhXPJqpXzo+XEpdJp1vRfqSeFBgmqf3sEbQB6lfG6St
T6yfQAsReEgIexSf0AQFUhRJ873n6NfOHj43vpB82uEVyRLymBIkNOBew7r2kyLz1Wo95V8C/RTH
ZDqMflOhTLxWYj9HzhyHpHncpfFVprqDcS3nr23vdYPboUaeEJ6hBnOxkGfFDrFwhJPX2unWLnD2
TrcWxVFNfCGvM9bBxpUAMeUbE6nL6E3JNipvsONNCYl7a0k+N7FbRbu+vC4K0ic25GEGjY/WI6iZ
+BChrmuZjvRKte+rGLj9Rm329MOQWR6azK+ddVnvq8FLIP7Yi1HAtzCKcD9ViHD1kGB1C24VaxPE
Z2xvausCnK3jawZdXJ1Ir5yc22b+kk84CO/CeDfzlNDtxQphSnHA/v44laorVXi5YI9a8V4ZqSQB
Jj2J5mAOa01fYRppvxEeSznhkynu9wPIMnyAkLAULdWYS7bFFEY9BwHA0rJxSJ0na7xzKAvbRH3Y
GXY5smkxeaVIiVIBVwhxmIqdSJ2vjLC9jYR0PavpZqglz2Q/OU+hu1i/+u6BiGDYjXfQ2ZGiq2ul
8+1lRmwhsYxPnOrczHyrB1RzGmj//oaGltfpJZnnsiega4BFW0mBvqpnydcYr1P2Jlf6SqCYcrI3
qwaBbXe0w1IP/KeD5kso9NEzTBadlyG8IkxW3eTNvRHcZLiM9K1ERmoRnpPuZV6c6Ce1OE9EC1k3
TraebMK3rlKUyaGP8QTpOzI+1OJYGK4RzmCU9CLZxS4Lysvw1EJdj3hYNedGc05DcGO32xK7Qnae
6we5u9PFk55eN0HqGuq4sownLX7tatSyTuKNhKsYxbwvTayKyP5iYxtJCN6aL1PeowX5TALyDhy4
mBwsx1ZpEMB5W2QRv24VY3iikWHl+bqW5q8TmTC+hXrLjzHRYWszQG6ixNrrMdLFKpevSbHsSZRn
EMt4YxUhjmpUnuVuunJ658UKBmDO6fidPGI0pRownTZ4xXpwNFRgThqaRNe0Xsd4sP1Mn5NNF7W2
b2tbfRwyt0hEuOkL5UUi2ilvpeiTAxWbpMuTB3sq7T002gA1xbLN/u3nJmbC1KzHsROvyZKqWSA4
TvaSA8NO6iIPt8KMOPZbriLWjwcZZPVUMlkFPdI40MW2We2HKcm9uWTqr4xvdocjs6z1FylSruR2
PDqBtUBfG9fK5wk1JIkEdY+/cNEMh9aNpIP2YJO0ygpp5yQYCRxt3lRxqazDwCG4BKWd+lyEurUx
zLLz4SNQ5c95oySgP7Q1aBtt6wTuXt0ezVOGWGhVoLdeZaG0HZxyK1vh/dxGyEiN2h+qWXInLdFd
Rz9WE28UJfZsrQzp7Molc7YcAHEL8/wYoS30s7w5JWm/QhZ/L+epjyIvwH5p4zvRpnVR81e6QgNO
XAcwYKoxhj31ENvNoZwHaW9h1ltJRhOQhOVIp0bfpmRZv5SqwI7WVraXZ5WzcpQ0upOL8axKsrq3
q5zwIEfKDl2pILaGcH8vYhybYS8VB0t9yU3BwVq2k1sjkbxSNNGRdghKwli9oW+k3lCAejBDM93W
TlQds2IYfAvs0QomAALUJNNh4TQs17qduAmhdZT7x12Hs2XPJLQ2Z90+J1Le34y9eOwV7Vhgk90J
o+FYaM6dn9Wh41OzvQ61OnJz3o6z1bRPWo7/f9L6Uzdq4K/rsqMXWXeuGnXOpq6jTZEm6XWkyg+h
likvgWiNI5/QKrTCfq+n21LRml1QyYMbJRXW6+VXU69KK6jpEG0SQrjMLn4rljgkqQzkly5NxC4L
EKfDfUOZmir6MbFpI2RF+DYQwEU8VgzcKMQ1ZKljfazxP9p8GOukpxhrldFXYQsNl59ZrLM+En5n
mCipbR2esJO6uZM/NNBt9jrmcrTjTb4pGudbUEOsIb0H/W66bqvE2SiBfAcgZk90buvlaC73SnvH
Jg4+mNrwjtPxMqZoH5pkgy1QQ18YLzPB29TGkq3WRQ+6LIQXKWz0ClHcGgNqBaskDzclzGSjjZq2
Ko1wZxR4AhSFJSF3ynNWBWRFZc5JM4jgdmRMxiO1gmScOo/10NlIcTGvl60kXh4vzth4FAFg4Ck4
65O+UlTWgVjvn1qqjoVsZF7lDI9jaNe+LS1eBPTSg9QdIls5jhnrZ5AS65WSxRCJuvEC41oqodgT
OT/CTHGcdV+iUpaSN8vuOVzj7fSKUVsn1VuNKH6VaIReqWmzjTFNe2qmfBeYpjfJ0GOdXbYV2TT7
yLgU/Atjs49Lo9lnk3qjZuh8hdLjdVO1/GC0Gu+GrTPZVGl4PaHDImiIvKNANdjJy/kLtK/mQIr8
tM/SoUXMDoAUwdZI2NLJGZh+0ibildTR0kC+/jbpSbrLJwuXKtnX5SAf0nJW/LRzSE4SOJhK6TFX
sQtpS1yK0eu4hFk8iwAuSxAMt1UjcB7lXm2x7THLNeCBXdjM8ybIHbEmuNqPoatsI01N1llA1TwW
CXK+WmFP3qTTRkt1v+nTZFvmA9aOsH6yDSnY25p+QF+gkC5n81K1uVeEGcumdp8gja6C+mlIZXbG
IbbNNz2NDLL9gucmb8mmGPUDWNo+1HNXmnsa2I32GJTIQEEPRxveUkGwVJ9sxo5wrtQkGUlovFkl
7L45myA+zBkgq7T2s4lJcmxJyzAadoBJRUlPgifaVfu6GIq1iuQ9kWBbVF2FMikY0dgwBPI020eJ
zMekJOupqiBicqaAD0dRIMNDX9Uic02Vq4yMZ9ja80ZvF+q53Cxghg5jd9/FK6M9zEFeoYxHIyLb
0PWABGEDaDD+x2b7zU5YYMPu3hkkvOUWTsy0YzeamM2utMKt7kjPYuiAOhds0ZuxZZdMpTCudkn8
/h3mwe2bHKW8g9Qglh6K6GGqZNro42T7ljU+MW2D5YyKxouRlHgc7dbq0IktsmsN5hwpHTl6aEFT
Ipz6B7YkGPimbHAlPV60h1XpmRqOfGPu/bBceFd6KbZjYR00gHShiiN+Jp0Ku4h6dmzKujO2mWRi
Ss4dGizA91cNtDkPcdbd1I9fMoGS38LLWo1tAEwr9GXeBWb/YtdqFdSvoiVnulPug0Fdy9IQMTa/
GSKU4KTPZ9mEssNZCP+k3jyL2SFGttZP1nQrRdHrTEciMNg6RiY2ykHiCDlmOo89j7ZNZ1puMmS9
nzUWJ8c4l1dhag1eXqo2RJOrlHBrYNvDWm4W25Elow4PSS+zWDScEc9JNuirKKNhveQB4ruEF3eM
G6J5apt4kx7sgURENmmXJFnkwK96/Fyj0+2GXMfZB/WowIexElIX7KJhMK+ieBW0snalh9irJ/C0
HpGraMFDPC4m6y8HTx3zyFHJy3ndZ5gEIsmWN7Ye/NVgEcB6OTpbmGns0d5kJZPuEonDQ8ZjXZWh
tMefa11nxmBdwxk1DyKLD4mNTgIb3m7KbGUfNLOyz5NZcXPi9CjKK9Ghs785Qk+PYToHh+6buQiW
Ja3sj++/Yp9N/IB00xqxwjjvLGZ9H/G7fBWYFS7CKtg7g4xJTJjCnx3pFiZScyhK+T5KVXmXlVih
3r+kbFdPYT00a0VpJbCG5USNxViGSoePdPny/qv3L3Ui7icZvYA2P9Z6iwejKMV3UwyK7CYNwIiu
ydTD2BDJ5tR27tZg1dcdkesr9kFbuQrsXSCS+Fg0zyPpGic1hhWsk5nu2aUVuG2lymvLJP0vEkW+
jyYOvylxC/s5qGdfrfN0B/DMN+O0vKoaixyJCDIBcVyYOBOW3Kto+ZIRxaamYXmMckRtQx1CeRjr
xCIE81DKAydSBzNeGCbNNTd6HSTOsCU5xXEl0mTcVsdObwlszqgJz5neN35cWs5d0YXSlVVFh0QS
KwjZ6dfeMQOCUiIabxSmtsmoUE/n9YztMbsv0nahZtTDsx1WZ0WrfHsq1JsyLOzD6GQHG6QAzpx6
/EtG0nIOI6NdKdWoXOE26k7MRthbK0gBQk7OEOq7eywTOndQjHutt14ynsFVVRPCN0lM1c4474Af
hPu8EBM1MePbRFl865TNfG3l9Nc7tQyx4sbQQhZTRaoFriPClN1SxvptZM6xDThkSpJcumCHEs+Y
i/E0C+nIiW4+WpUeeBFuUD9t5hOWx2YfRpidJ/D3VqM059RwjnZtsf0apZdcxpDTi9C+yqvWukpp
KG+TRPurF8/GbHcxR0sGSVUdeEj6bUMX8bYgB8lLliWy7fvr1NCb+74TjHHS6GOScr1cVMNdX2v3
baG7ZpbVvtVRMemDUMee4SUx7mK8586p0BrQK3O4KyiJse0PUMm1bQuBJ37UrHHaxAnGHGegOiZi
dMM9p95JZm4JQmSKtfxIbxCyVfRXmtbhbm7irSSuiYEQ7qQom47xDiBE3RhteVQz64E6P+Fmk/y1
jdkXy+JpnorG71EKyeON02nOVg7EaSTyyteCw6jHtoeFch1l+a4hXqogtpzD+bgmnJuYs1GuVmw/
ydHGk8TL7pphdNWGcksdcTkltcp6xoSyHrsFr2fmb6kdl37hE7V+bpWbyKGE0iQ6YZOlba3YZB8j
vE/CKo+irp/VyChX9Wh4ZYkrlUPq0zy02DvVmizjMu7d4Nl2hnNQTfmqyFBnzHlFAUoopynuvHHQ
cClmUuW3A4jcQO++T7DAWwVh2GBv2s5+0RrxbKlfQpGWLh1bdtxqfHZkTpxKaL0NI+79Wg1hb+dH
dQARIzLCDiKxbTX+iqaMR7lrtzORjX6E17zLhi/VWGJS0IiaTcfHSjFhn0XdTcizajBOMkf1L2xQ
CXB1Dbl7Zsu3Z6CQloftYWrZziRPWZHumatJblPV16LvHkNVHIui2tOTepGrxI0nYyX00FoJsz7z
aVLzmuSjEZchxmSVQwUIoEb11SmePJLS7sg5PfdjfTcr6CNIMH2L2ybFZ8YSjFUKMsVwfL+0JbDV
WfnGkggdnqUFBFUsPxHZyLyExTM7ZbxiIKwKtfo+v0WLyk5OcK53tbEf2eXPubFGyKp0MoVlRnAr
ZWdTi8dVnj0AvfmSCP3JDJMcuyQ+t4i50ba92GA/lUhvvYY7MM+huygnMkAexiI/JYnqOkHwQOb2
1q4ENklMn+NUbrVxvteU4EtsZ6/d3LPXmG1fM6S3oAvw8s2IQJL5VdVbjx7LSzPqdxPN2L4p4INX
zaNmpOfKgLaQG9EdgS+EiQzjiy4Xx74qhn0b5DuJjf8qib8FVnwOFO0ms+OtVjUlEIuZLCX9Vcfv
Th7sYrOL2qd4aTqPalJ4cB9wK+u8yGbp1iEcy4iCXxG+wCgjcrml9Gm8JBpXMTiES/mwM2t+EJCH
6VkZS99WAyJvEYSVTpy5ltzRHEw4jVOx2M71/JKJMnB75c5xyiudmrDDliXLu3G98NTbhdCg5zjX
2ut5vs0kgGvL9Sohrm2brZoKmSAVCqcn87XMpbNRPgIEp/45FNeSQFQphcnaasajXQ2MwM55ANtw
LZn6jRFG90bHmJlnHVe1pYL4nVZ6qJ2SljjfXH/oW17DqrBprWOkA0Ye+3Kp3hWs3lEe6aSEDPdN
FJ8VVDRLJuOCUDkpTc8/UrPHyqzWqsm2GWEkxe9G0BslywA7pqaAIuoztjeRbj4CeHvVbSxypdr1
hAxfx1KLYTarj7IKaC6Xx69aZ3odCDgzIsNolufVKqA3DwyfGmucf6GqXpAK8qK0bC1texF1tTBG
5ZqOs0mjgPV0w962dw1D8Dn2E7cBojctI1J6tXFPJHoMuMHYOGl5l2XxPctauZ7JEyp19XZUQBoi
7j0OefQUTsMj2/nvHbA8LxhG7h9T8jiOuzHIHyZaPqu4hWDOf4k0YrsU6Y2l6Zzy9YKsI/NkZghw
8hahcZe3oG6Sr5YsvSkx+cqhRBFDdnrTDWlLSLAagqRjEBa930dsN5MIKpUa5cfYUDqXZHq3nWHN
ITMMpw6OFnRPS8KrTJpiTl1FPY1zU9MhibCap2LDlOhPQqVOg3dZZFDuShB2aQtRP7cfYbYQEV3O
L+8PPUAOlbTVjW0Q8N2n4VUrDIVmCown5gjDwrMch6azTupFt1TprhxOsF1CcZLVGVZAop3t/2Lu
zJbbVrI1/UQ4jTEB9EVfkARJUQNFarRuEJJlAYkxMQ9v08/SL9Yf3FUnbHm31eeuIyoqatcOWxCZ
yFy51v9/v0F+Ac+T7GBe29z6GZY4wKsc6RwKPUrZZW1mN1V9nJAwAqb9MTX2K+mFqwJvg8q0rUhp
dmjusxigWvndOyzKHUP/l8KWL05/w6o/5LN+Z5dush7GF1nod7B1T2khj7YL+Kb3Xp0Cc7mRDlR/
7s7op12UEusV1gtGQFByW1l2kwJJ9azqe0eaE3FqXD+S5pC64VMx76EVXkd4ola0armsLtkn8Xtr
LviniWrNV49dKH8kDW2yjpqxSZurRrW0D8GneEX5zGu6QtP42s/8jvFQPJsx2rk4OajafhGN9mG1
6tYZmNa7PUKBepjbratZe19VP6BsJWZ80Gb/pfH4+reFrGkU8UpYCkd55I9v/djeAP7PVqaVFpux
h1s/ljaklca8tip6ZssAJoJeoId6vMrieFvX+RMSS7oFZhvjNDcnxI/mQ6Sad3JUHxKjOkhZr8Me
q7WMQGvod+6oWGnEC2Ll7Z+0QbtS2j1SLngdNjdi7l97oRdeMOviVaDlWadwvrY0HNeVi6W2eMGT
30ILtNnypPU2KMTLVkaX04+AALvVi6z9TT2a6mhX+uU4YBt0ZoBrWQXwsg+DOmSSOAZeaD/Wkl88
pQFrIgvSEgrpIVX0ZBy2BcmkxkusW5hu5ynngmjL+3YIr8YijoJUCVqNPvHzlpe7a2gZedPsStUT
AOozvvWovOqqvzSmeOnvjdueLCU2AA/myJs9gXaLrc4O8DlfiG7+GLzimInhm9LUntg2iXu56jfE
HWxK2ogUJkO/nnBdr4xmvsNpdY2lgXTGimmD5zq3iZzefFXsa7O8iBvoAcL36QhqTrZewCI6yyEO
y/M4je+Cm+2SJXcOBdPMfKw2lf2YpaN5RPhrbAxMLbpbP6WZmDaGnB5Q8pN2R6S9HYZ70WcaabjG
fcSRv9ay4bVBgxj4LRGhk9kz0qwvR43AsT5s9r3txttKjj+KJD7bpNcv+0mvpXLVJmDhRKGZwHiK
bYMxfzVXN1V1aMwpDjrbvxy0NuN+FT6GEa1Nndm45w73achV12mGYUFdvkSsgDXghYF3mhS5MYwO
Sqr+1mmAhajswEsADK0HZyiq4bHsmidXt5MNNIxog1sMdTBsJ6HVDhlsEiIKpIy0Ho690m+tVodO
mmCriJ5UXTBU1OMncGrXHvdvZhT9nTuXT8sXFvY0C5uiAumqBZGzTUbju+smQU2vIo+KswzxYnKL
oJWo0q0NnzmqvJD+pAcvKnn1B/Ux9V6/S3TmyGHfHnKLCt6fWbSsxm9h9N1O6+uhqZ1Npdnt1mx3
7diUQRWZyIBcwchjSw9r2NikxxduHbFDus2hL6nabCNctQqQkztrl+4Q4gEHMzaXCzYAnN3oph99
OMpVVQNTcPIe4tT73NtPII/y0qOXo9O4Hs3ogKT0PinLN73ayyS/EwUzD5G+u2F1cJDCr1mYnCO4
1KXMU0Lnum3qk7A+ZEyobPuH1iwsj7wK124zPVgjAXsDjXWXWkATnjzlgiDmtu/XvvLvSDlHoqum
B0BEJDlgpa739VDR/ndNyk2fZa8z/WaGvKkHKgB5OTbRRxEOAdFnr44TXSUhsSlJ8Z5b063ppinq
EozQHbDHvuqOdQ28JBXlle029x2BZbMowBMk952y3uIeBh8fJ05ylz7YJK6yznponYJJmxvvBo94
GRoUbm4ZBwtOIUE1U+NuLJQu29jh1OocSQXPPHhwwLYNPS1tzXoj6/yaLJwVQslXjQvIZjAS+ivU
JP5iZTY+Ei5jF4h2hQt/quNahpkRpsWG4JxpBrIK7QvC07dQ1tZ1Sz78kMmLDAIkPI3opNekUzsl
B8MAxXZdiPaMk/kqNfRLrHLvvRFykSAcciT6ptbUfewzbM7y2AukZnB5HoEN5Lp4i8b6qo+dV4dk
coItaLzr0nqmmHhIfKNmP3SIhzGhCMQ00csxXc09/ciK5imaDOADzVTfpt10l8+KXhK043Wa5t89
D4pWm3x0tQI2WfQ11BqSR1r92md4sgrJTgqsiFd/opOvLd5qbeDwIx9yDYYpXaGdztugE+Ds58p+
7+3oBAPJdkBXhloRbUqqQmIGC175iCDMaYZhZZuHidi/uQjjwFaI2Pt5OKCDFBC+XJrLLOKVBBve
O8ABC0sfGJH2d0MafhMUiGvfGM9TU793IyewY7dPY7ZDMfMyy7xl4Yfxhtbpde2FgnZ/ymZKP3ko
vGxj1RC8DO7oWzpTDEXn3ApyKzygxzIAeUfdbTLpPkspL689mA3IT6OT45H05uRcXQYjGCR/qd44
t07ZaTeRZz6I2uBI6JkBmuyXQGZfnDC5q5PwudAyCbBkqLZsXZywWbxFm24vU5+rpuDRQUuq3dxb
FwSqX88pp4ooRbgp7Lbba7w1ARs2zjtyqejAb+PU5kse4oMdZq+iVt8i8MFsMf1NW2k3bLEPhT+c
xpjuTopORqYPpBje6mYoNuAguVToE5hjpW5jI3qqB7AlRSpIxJ2fK33kXdKM966l3zN5fNGhAdxj
8Hazow6UWUFVJbBQGnUX1jLaMsZZeWnVHZJQHQTgxAvXBNwy6eadymJ/nZfFrdSq22ieFFjR8ZRY
+ZWeqbVKO5exMAeQaDjQoxpueGOHuOENudUHV14nTlLDjEu+G3q9pVvhXRcRxwAptJk0R/gw+glw
M4OdmMxNwC9hG+l0yan5q3YKzDQrrgr3Wy5juWUefjmliCla/7WxQHwwytz2fvpWTAy7coz5I9qK
1s82LmOijUvi0rqIeQkNQmFW85RE66EGYC2yt7aQhKWGlr7h+pQHjOF2Jc3WSlFPlOOz0AfAS777
vDCrCoiqiRZ0evHhGINxUQ8Gd1hTvqcyeRBdBC1Ys6BLigheZJlsmlmj99IjmKBRy6IUmnvZO7SQ
/Jl3DEJqoGSSwtav35FYf8DCKhzGIBOEvVUZDsOKNMQo8Lz9ZBjX1FDZBadjGpBBzpdUc9zO2Y2u
oYoIjdu8Ok4uGbRlrOdnR9o7sGIbBCC8Nr1xHkztWYUDUUtmfPJBtk3CPMyR4bDVTadu1K+RDEBI
iSrrtlZ1fRhL7Qxj6TUx68vUyYZLY+6XC0sEJ5G1r3T6510SeVcSBFkwqxZeqInEo+eaAiQJ+JvF
ZmvV8s41WpqtI1mKhLvaXBbzYWhhWqH9ibRXQkIk1ChfoP+rqdbJUI6y5qXs4UbP1ngPa1hfm05p
XZsp8Q79KDkfgEvmNllxc0Mdmhv+prTHV70vCV1v+2PfhRtUmNNhKo8ZAfeUrhS0hv3aVMlHlHEm
JOCKa9mZb3MyPjO+SnMFmmFkAChtkoF6RybrWCXfjEL0FzoSmLw1XyckEkS9L1fNwdiHBe1IWd82
fIFXdmad9AR2b0tNNej9m+fKGywW0SbS85KKNHw1IlCZYgRQjnniso6Iz47fLLS+e6n381pDqD9J
GhPYsjaTozXr+oefjA/tkMhAuu51Gcr7BvYBwuArvwCyaDTPZe7QrHqfXfe+KHOBILEl5HG8I2AS
BBHwVxLv3Dtt8t48Mmotq9q7MUIOJBPzCkmbuzYSt91p2nQwXLR+BETHzIDuZ0HnNxxH6E/zA6TK
RE1nH5CSNgMMGovmgvDInanJ+1hPNOaXH0TundtINjtbI4pJm8IzQ98+nkrENdPeBmS1r3L3pI8i
sHuiGButARgctUeXhrplTBcpXtKtBEUdjE6igMLVXMONtD0YM6LDAdZfi+PsElneGLAlqVVvtv2l
Uiar5ef/lHU38xqVR/yOGQUdgMamSZcYv+s+D9+jPpZHRTrgjpTnDzXWG75mf2cu5H9jQoDmtsPK
5zed4/IqKdyXZK4bOG3KIJmNohkNIL3jUmIWiFZ+ZY03/kyGV9hB7w291gzaKv/gVjvedKm9KVPV
79GrGCDQaBYAOmyuJs5Qr461+5ZDjot0dOkVIb4h09gMXZSibJfRoc2Z6dupdoSlMFwlvv/qRUOx
jwDNEgilXw01c8neSR9tCwvDg8zn/NKXfhG4ZVbtkrb90QxV/r0zsgfynsVlp1IyjGRkH0IAmZsK
jso3MeTTyp9HuZWa56GDS/37BsnKVBT1s6QNkc2FTpqsk589w1/PJsAx0cF0BAZibhx73+vxgWQ1
vspyoeEZTnGR90myr+wLRs4UHIPDnic/EoHcz8vOvgAJOR0wiFyGU9wCG9f3hpVdGDHUFKjn+6Gd
7K2SQgb2xFsgnNrYd7nz1CbmuId/iYVCGeDLvMq41UpuJFG1rfBmPsxNK/f+eD+M4Cfh4IUXbsbA
v1H17QTHH5619e7kVAlmDh6coYQeWInuEcgYqX1feTNlfZZBeRgRmeTtfZkosoAizQU7PdyVdVPt
isryDhNFAsHizgMjQSrr0nz2HAhSbNDXBJEAgnFgqU3I6cKSm3xRvRUZiQApQ5/Asd1F3li9MGg9
TzNfB5glthb3iYA6G3Ibo8GmUHxqYr5RIABWpqSZZYM1W5r9Vwm8ONXbwyWLi14vw0WgncBaKaDE
0PYoV/tHjzDwi7R2GPuJGSIk0/h+P3G7u6dxlqCfLlyORz9Icn3cWnod71wvNa9yENQpssgJwNiL
rehae4mXHDVUdo5BFbNMtgnSVm8I6BjLj491k173szWQLmSKXTSr/qnVfEr8BihtxoB3MzeWf260
9mTkWv+tqyIrMMDl7JrI3eD5Mh+mXp5Lj1s4dDykp0aLImuY0IeMw02l4cTqm2RjknSwjznB7pMQ
uhCwiXOmvCKoXKN6KLqu3sdMEzZWhFTI5lu/9GR1aqyp2IaT2XGXlPoVpGuagaRuW9ZYQ/TS8s00
WB/QqexHSN51mkQ7twLGNsWiWLkD72Ki4Vd2ug7mOtPxeRb3FXXlgyZdtcpFZRy1Sqb4xLo73fLr
Y0W7UaPcPpa9Tb1VkhticfdxsW9sR+Ekq8ougE56qtzPLjsEzQ655yIsWOBtdDUmj/Ho5N/TToCG
td6n0UxfpJyPzcRan8cMLF2BjHTEYHWGNbxqHOQPM6fJ2R07Eg6EPPSRumozeGlzCbavMbJ63/Wz
z4u5SXXZPIt4fB6qztr4CRtSHGZ0w+qRFVwU+qWW/5TTOkHu9M2G0DciCkre1Z6jC1J7bEGXa64G
OhsgDgp5ocZu02uWc4T+Q1A6j6blQGHDyKNypgZeSUd9V2AsDh9D6wXgKed9nvNfMkIrOnrfNRvV
kd5RXvYuAjqvq48pAYqX00/uNwycYLA5MXKkeDesKPRg/FJ+b/W3nZ6MKx3kKwB6pAOQqjUr2tSt
7t4U0YWUIVJ1xwt3Rb4IwCvUUwXTwq1mazoSoOIdG+Bbm/f9vRJDfMF8fJUOwljpvW5ss9gAwoog
znXoROdmlzzojioCLacLYbT5vMpUHd5NZKddzt23mvGhTz4DScfZhV/CyjZVU1xlLajCmspQM2iX
mE64bZu2QwNIw7KIpfFtCNEPoNTa8XX5azIRvjVeRwumi94tvTsxXjtq/pxfI0tvGXX6T2Y2L+C7
K/LGkzWdMHVDy2xvyhZ8IZ06bqEWbcZs5qJhQXSVydnOu+Q8hSWCWIPb1s//L8+KcA/38YemRHmw
fQmocwifDLdsd8Kr7sfU1x5mw01vhjp9985zOBf3vRs1d9yXPAMiQdqBPq36H+7EiAoHySYc7BtN
YIiwp+jKEWG/683pR9FIZ4dOgyBct/BP1TD7p1noFSIoWuVtWkw7b4Yr6aSaf/JyxDM+uQeHyqnC
U+aju3Dt8SZjiTUFgeS0zGlzC8QroZWCuEhNNL9G+NQ2oUUzLYyuf/5jRJyoeIpq0d5CjFfX5qie
mtLYdZlnPYtEmzdxOwg8G5b97GflaoyK6yaJ+pNj54jekq5c92MBwd3a12EiN4wNI4iYtffU9Myt
6zC0LvXaE8ApCvCOhZmdMvPK75AYxRNo27lKr6s+mdeZRk5gnEL1M6dxvtW9+5IWEeEImXvBhei7
5U3qYiAQ5Arvh9hOl+RGqIu8AvfMZkX3Rr1qRY/u5BBNkiuGnl91xoiZ0ig+/Ag9jZHYh0LQ9ey6
iIrdBnzqqu7QGPPBXt49VTvbjqwY3GsXlWWdhmo4Fw4LjGzwapXH+WPZLEO3RD/ZqavtZmwgtG1b
dCtLp4V2dtVV+Cw0undmMu9jaVJhVwbDw2wy4P/7u06vHsvkSBv1ZCQ8CRkDMujU0zDSaPFGElC8
lKpV76K9Iy/xEGfrJEratRwQ1NhNdytT+1q5IcoupEPDMcznI0aQ+xiv5GIf/F6FD1neUEuMd1K4
r5XOTU4ZJTy5sz5Fr1HoMILFLFBN1ROS3f2gOadMT55IMs1ptZWPQ1sHLdPltZV6zwCE7rUMLf4g
ku+tQ9Nb08atPQ0el8F0n1nlFWDgB3gFTPe04ZRZP6bkOPEsqnmhcWVchmar1obTomEpw9dBS6+n
JC2RCZqER/fNOwfae2gX6NhG/yJiDpKhSSxG+lf0H0wCEAkEafwzWLF9ggFqVcksX9URB6buAVit
JFLNmIFQDX6eDjn3iH01skfRk9iouP9ISu3esTOkYi5Y17TCplJZH12vv1XVWK10VlNr1DcaDfG2
cemoUyonic04nGJ1XZn1hqlwS7c9AZ7d46fNHp3WvJ6pXdZwaZ2KHKyfjoP/kpvwny2A38f//r0k
plNGcfs//t+8hP83W+L/j25CHzX6f/u3X+8PN+Hta/Ga/6//+ZuXcPkT//ISuu5/QGFglr5w+wAl
Cf7Vv72E1n/oDmmLKGadBfW4RHb9y0vo/4ewXQgEug8VzTMBOfynl5C/j34sYwHbEgirBO7vfz/b
v5xxzad//tUp99MO/6vPgPRkdwl2pqENsk44PN6vyntS1P3GRlwV2IJ7Pyoc4mwdVIgm1OfKd3kR
I/GBD1zfUTNhtnKmeFPhOoisxkJE7x19JIFrMYgfPbm9l/XiIMDnv/V9+saIZQ+ao74JC4Wn4UIk
TrWQVHcRd7sEp9lqCvsUvFD5VM0tIHBFgdw19jppJW5cRI7Iry/sN2+5AUhEwauCwF+6DKWGLIYu
cEYxHfdDDJ2UPnIYx4S6WLSoDNvWUDKLe+qDYfPLt/tP3kL9swGcjwx3J+Zv04UPwYf2+0eGYA8f
euhbQWSVFI++Ok+SxnvROt+4vXIPdLa+1d5oMgkQCiPanHi0Co0LR+SuwQVH8T/MxJLSemLIQo83
wsrFRSspWgNnAK5IY0ZKU4VIc9UB5krOkFw1q9jzbiv6TmVk/Yh0g3tMPu4ny3g0SvOH6dFsd51d
Km5LrS8vu1zfJJ46lQt8OSeVDMb1oGhPIDgIGRTsKtF+r2ggGInDCGjeTtm2jLDLDaJ7sZ3FL0kJ
vjU9CVJae26qEWB7DOc68fdJDmtZ0fjaZLX44RvzWyO1ZCeJidA96MLVi6l6DS9Qd2l5uNJaSf9t
SsynMB1J5ouYeVt+8tT6YRoMtBhwn+pujsBWsw5Se3Mei3UH+3njto1a1b5N5Jq37XTtXgdkXUTg
KIe+Out9Lvf0Zh16nPe01tttM+IdHKf2h9BvE7ItSvciarIgzmkS2lH8mhpkwDvGF179nxyE398h
uEiQJXXb9Rfo46cF4WAoL7ssZUGUEjGpFOiQo/jkAbFZq6Kylwn+k4hnXEvq0vdPYzF460lbDH8a
c3PEQFj0RLK2W0+RzJaSCgToJhzh0A+t1DaVzv0WDWrQJ7d2anRX1Eyrv6/qPzzFKEnZnwRiHmxl
qPUXh84vGEGuXPmiwTIQ3zMHmhr6NL2w97VXvfqldabLsZfLnbIFbblJhuikYASMWfUhR5vQqenk
KJos6ZSgABIx0TEOnpyiCcriB7rsp4HQ678/8R/+NwHpwaKSQYrOp25Y1u9PXMaqTQE60tuYqCKF
/qIl80fj0nJ2QJnAOHkT2kg4HFh+S2esV4Jr9uNafvHJ4epWv3/55D3SpsbF6Qgd+evvj0HYPYz9
iog15HhibQrvmcrv3Hh4Nr/4hZe/6Y+fJIDDCKhsEAo/+UUL1UeFMwuA/iWWQ63wSNpogZlW9Qv3
6esBDd5mdpa5tVndSEI51qaBfLIx44vJGtg2QvykXqLQf2KI1OpCfEVX+HNnpPDixDABK5qCW9Lv
n0XIAoqUInKAzMB0ar7FJUleuaqgucs6p/cFup1uQZDpGPzq+SNuizNV7mNhTT80+QUY8w+zNQvE
4z/Y7i0PZNDnb6bRcCARaNkGgtCErlI4nsvXsRLPM2EP1MXhngOp9fy1SkpYAf9ZAvzDIfGHn41T
D0cmGbMWZFvn89sktWHQi04igLVmZrdtWa5ZwkQHRCbBe36L4zJ0LnJhfeHyNhY7/e9rhLYdhYFh
AieAM7ms1l9e4260m6ZwwQF4JubGodr1XfUYEQRK2uU2jMtjHERiOPRNdrREc//339pYNro/frqw
qVvg4sC5/IRPdMUwkHPq1BDSy2M3dPdq8K7A+QaT7916tv0ey/lMrNejQWzNQJNKELEdq0e8c4il
6+1cVl88kvmZPwDu14SrBKDShiztOZ/2NTgz4BwsHmk09LPHdKhpANcgI9LH+gWB34sVdfu4RWIq
x6PQumttSq47HBHzvF9W8YDeDyFk36t7S14D3Lnws5Y/0L1NDbcwOzuSnYU1td62fOLFTBaLV32x
1f25xfz+O3x6rdomj/sw4ndwHf9gFv6tb7dvfNP7L76+PzcYfg6UAB1DmAHy7FMtKLTcGxNzxmAd
1VB4p7NHHAtpcna7h8T26FT+gWrj3UbqTpdnozPzwZjIsHxdGv0buS+HNNK/WtH/+FCcR9RcAhCO
+wkgwciHfOpurAPbJ+Fg7HazhmOuhDHJ69Wa4xlz5D6Li2eSPG/tnsiOuLvHeBO09F0rtD1jcav1
6vnvn9U/rHT8qtTMC2YCDNPy7395z/QyyXImQXVAhNK5ncvnzjKuG0ZU9dgEf/9R//ROU2QuFAtu
D477+aBDoO3rFTaVQKYKnUbdcIskfAXZHUIBlxHsIN19VvXjKqQnu7JFHG+kR9X5xXN8xkEtr5KF
T9cDnCtsOGK//85+DRdpTHAiE9B1a2Aui0Fn3/viWvOms4jrt9Z2D31svf/955r//HOFa7gOP9R2
P+0qlSZmM5zqOogm591VxUuOE4Y5pX6dd9WzVubHaVTHIaw25Om40yJ1e2FXNlaZGXK7qOgI6jEz
MaZzHzSyEHrVj+aIaOzvz/kH1PXn5+Nxx7Nssr4969Nr2g2hpkOFr4Mw8m8Nu3+LDAXYHMBCRMZb
UyNM0833zhC3kR7VDL70B0K7UcpqS1xO850m8aawoKP47q2Rdm+yr7WvnnH5jj7t0OCkluOQNjYH
9KeiKWX0VJlYykjTKh9wllmWfibq+Hoy8IwY6hFv9oT1unypcxDM0t34Iv5im7H+aTsDnMW+S8ns
8fb8vo7YPfIuIhMysPXyez0w5BsUqA1MO3xZzWnojWqDyJNJcNFcohDahnN+jBBLZT4hTfbcn4qM
PpnSe2fVJ8a2MsQqs8mAHDUDJScwgj45UQiRosSnwLQlpE9cQzVId7OudiYWMYWongnMpo7cdY3e
bjTnMmB0b23+vib+3LxAFeuWQ23I72lYn14Z3SvcGCWtgWfOfgB/Pl6UEYNy32NIQ1gosoYvCX/L
N/j7N8zJK5Y7vWvzznxGGDeDKTos1gbNMgJuYsVswplfI2vaaoU1UIug2jPn4ZSbzrgxc9JTPTO+
mlUFrAVP4d9//5/8+c9Ps5QCOoJK06H9+ft3nSTIUUYGAUEW91cu4vkwlTdpw4VPPhVTdDMVDTc1
+mn9IFZ8tWRGjzcpyd20S02i6KQun6fIh1PiHZ3+R0yk54qsSFRMmYOdgWoe0dlVqlvbkZlP29Rv
WeU4zECsNV0Gk7BGbBnx97wnOUS2z3E33va+h5WI6ZeL2GnsGW2zN+hziIbH9x/i6KgaPiL0ioxn
Bq9fiyp9jAdyqVQ7bTQkg3OUrjoXk3NaXyR58ogd/fbvH9tPGM+vH5vLuIymDMvm573y86E3J6Zp
lTEutjhD0JwVtCpH/THqBGwKO9rmGu6rSnkk16bRO+MrZ49O5KS6dJkM+P/VA+j/PI1nwH6jUeX9
bIj8ctjFeZtgDqznxTi0BIn6r0pB5ZBl26FLTA6D0ZrrWS0KLcsh7HvAm9B77Y+/fyhLpfb5M7FR
b3o6BPrlGvT7UspsaeQSrxhO4xl9n4rfXGh/0VjtfNIbSxuFbDV/8f7+AZLiV7do9AiXYhZonLu8
4L/86qMaYs8x0ilAz/Lg1j2LpCYtcqTLgRA/RDcgDLmfgGdoOZGEJcTH+rtBBIM1kqFnZM6E9BIJ
dmSdUsOTX1y4zM8v+/J4XLWs5Z6xkCg/fSZO4rVJ63ljkOd4TNKQZLHonI13bh3uFBmv6wFKA60G
UuTqkshQKA35hIZOs3e1HtLO74/J5KSrrHoTc/6Kav+pJcEci6yZrBK7uaqVdfH3r/FzQc4jc4Nl
23dtuGCAqD59ovQxmiKqUY+lGu7ZNNuEY2RfePP0DJ73yZPHtCFTc4r9L6roP+oIfrLngB7lrfKB
u7ufNuN00ro205ZUPiciuXAuUImZ+bN6R+N2mnL2Y7r6yFBn47X1q52HtJxR1huT1Ge7B5chiH1p
HBSUtDy4X3s3yPFoh01fnI8/76WfFroHA3Z5RgTf1s81+cua6yo7dgY6ZQHwt5Pf9EdsGttkkKeo
4wJdWpdMlRB3IU2r8OPNCR3X0bpuVAflTFxw74frsAj3C87ZL+qHn+EBvz8b7GKqBz5CDxq/8+ns
piNdk5VNyiXCmY9x0o2bDu8GBCD9cZwy+zB0CeLAMN0COHvlPCRsC93hrmxyuWObIoLMZVMuuvKy
tnZ9E/Fi5cpYa9izTzbdz4RsrUtHqGOowqdcxdlXH+4C6Pu0jVBEgtVkK9I5mD6vgi6rmAN2Wh80
aI16Yxs2DnF1Psou21VyhzvjI4t5N7KwTnbeNOkbOdfXRl1hbM/CbY9QEeUaHkMsnPi5IHBRhw+X
ZdxtbDMhcrknrI4scQb8KSYENa/7Ou82unHEpmVd9JZ6L2JmSlWbPYl0cokKyjUS7zQjiKOBQqGK
Azkau9HORpRn4HnGVJH+V8sLvRzdjczpm2OXshazUXmZZKW30Sv9dtKJ/Sh9osvIrpzXbuTrBMwR
V5/QCgC1QrpqF+M0hYt3VRVmsoHaQHpkJAP003uaq4dsBgohauesO0D/3YkxrrLTb3prYJJGFq4R
M6yVj7PfoarNinfHuUWrV68NM9+6ZvJmGEECgGCr7PkeT8QJgetzjszSSiyDYZZhrecEA0VIFHKH
+LGxWBOt9G/VCJECAYTGiACzPgoJHGVM8hDE5kGkCLEgGXo9tDYxvn2xoevnB7grtDXxhGvN0vGu
o3ynotXfLH08j3bOn804khx7vOx8U2NGHB9yolMVYs2NwNG+MsOyPjqgHhSFBNmSdFlD3SDmVot5
vFT0QWm3ROA1xPhCv107CCVXVe7kW5of5RrOP5Qlc3rtZj7+cLLLy5+rp+2mHiMMvpJe1sW2ixvk
hgZmtWZJ1IqK7vnvm+kfd0N8FXQ+PVpN9CDdPw4AbaqmxOl8VDuFde9E9sNYu29wUV4W+9Yo7Hds
MGc30TdcJaJJ+/7Fj/98neDHCxf6GPgmtlXf/nTlmavEs1NyzAMt6/BxLvEKxeQgRIwI6rzNE2gb
NTbiS1D4KQwwZWyVYddrLqzHvz/Jzz7O7xsTT+KRpWEYZHdQH/x+rORyxvsosj5w/EnCBgxQgaFY
6wnlXiptXNEeLvWacVGRnESG1HoKCiKEL2BlSUgaLCvtwgnr9IzEdZUty6sb6uZYtnJbqaa8kXVa
rSofh3E1ShMCgcHi8TXUxw7Oe6IcHXwH2o+GgFOE78tf7OH4MrtvsT0SkbG8q0PesjVbMRAdRNAL
zK5Ls+5qiLEW1DNKoSG+RSjQ3YhuB7+TJFdgBHLQcaHXHju/l4lAE93FPOrWyUdpaAwe4YsVMCRM
aLvI5f1lFi+/KOL/4UCy2dhNUJpLVxN07u+fLUXM5NfD0AehUYWBXbek6jo3pShZ/g5uGtP78JM4
3Vtlu04G8wNMqhvYncApMVfeBsla5tnjBWATuFhDN3zR6EXQ8WdRQfVDhpzBU/oWRervTxgbiMnD
kIZQpVXWLmwGTAFhZi5VWLFH1LauNXFS2RDfWPXedyMTjaMYdv00DbAj061sO/1ohtZ4dCmm7HrM
rscZqXdipDuzqxpSLxBjInoHcV9SIlADGmSM3g/t4o2z6maHVrpejfScQMq1W+F3aqtTTazwU1r7
KU9f5SKrpfmIrLkrHZKdV7ORTxdmY9V4EbHxtH0SqNbwAzzr7Cn+/6bpPJbkxqEs+kWMoDfbTCbT
l/cbRlWXRNCDBGi/fk5qZjYdUoe6VWkIPHPvubjz6Gl+FlJ4mVZHYrhTkonPlOoqaW62UVSsh3po
2JXdruBxKAhJLwaUgEsIZW/l0BkeBOmlsm071DOUddgPl4ThUZqkUOZlVJLoa8rpzsfoIYQjHkBv
gZAzJESb0IVrnjdTUt0+Q8tAo2W3wQ44SBGLlvoILgWBr3l615XuIQucfZdG4cV28EAtCMorXk7d
o8wkBL67tpCNtnI+29oktBeo5naQ4dvNygK0ooUloGp7K+Woz15u/64qNv3KujR1+Iuf0EnGFeBS
1/B67YKhyX9dH9Uvnk2YNGgGLsgo9pfCulORd51l7t57gyQnuW5fQZk5x5r+M+ixvQ0CPmDEFXdU
HgofcBbVLrORsaiGlOHWzerjAlQpKScchbe/riAybtNE5q/wemMvNGaTJcs/V/GpS295NGzvP6g3
C/wXtG2DRp3S8jFvmy4Pd9wu6sByjJ47U8j2bk1S2xXrXeYW70CofhjUNa/V6CdmpR6QUuuvUpYP
42GmGDjWWLj5JpjwVBF7bpGzVwBvAtRB63IRy68ku/B3ylDqgPUMMx6qcLX/C8YCu5TIzmvoTg+1
Pauta0z3tr/S6954tsj/2mPuZs2jphsJgxC9olm9WWfPqasLC4U+Vj0B45yn38ut3FST431XdjBu
pqCAGVNKDBCrsC/Wjc1Q6PSsVBZdAjB9uV+cVmwhGTtSgmP5LGma+AYKcsq96G1iKbt6Lsn2iFQp
mrpgK/I0eoPDvUw+nBr/qcDDvS/TdldEN6pQ7jtE6PqkBGg97+sgBvdPRnrp5S/1FA7nvjGfii54
bIkq/Gxgv4JTvQv9nL8Hie8Tw2zqC7ktBt95gVfkPpZtdRVZxVfZqdOLYTcOOiCJpKdL55cetL3u
yjmG0eJfYeHO5/52toaZhxWmJzJd19UUNyGSHpYJNQHDBvUSaQmlQYhw+gCLhQ/KV5iKEN1R5Cyf
1uqEm34w0Fyh9kBcaZzcYfVPJiZ4yiISRgmtnqLc/eQZt6eIYVZa1kfhLF1M+yaOOBQ+a0MuB89u
Gvx4ag9HEN2cX4PMWZO6GROCTb3HbpkT69a58SmJR4O46jkQxp03sec3yufcRg0ArAJATrt+sLi3
nwbck4XrvnRzO94M8ffAXwkMnmxsrhxxtLMXURUTKXzWxcVVt1G8DNKNl+jWP/VHD9Htv99Zqn4n
TRfbnmLy0qIcTRGjNQHjlWhi/6dT7kcekC3s8+phsoZNy2n8hCTgGOIEDKxwOmPeAmvJmv5o2pxQ
9XAUJI5uA8mhmt8qXKlwXbViRiIePDQ1iZ0+tpqDdvgEMG7fVYu/7XSm0Bu0h3+l2ELjOxWUgtD0
wh00KzQH7mgdyEVZXJtuRIj+kDniqzewWFb6FMxpes0UBrYyRR2qCQyORSe6+8CpX91GH9aRF2Ku
VXvQAmtYbqZZPAzfEbL2izaXgasY4R492cW7/cPN08uIfe4gOss7k6+QIB6esYYRbGw1mX+lAfWv
NrHf118KDQ83/jUL9HyX+vwjYyVwSkvzqnRrb7LGso4dB8YN8+dclnp969NaPLgRAgo8F0+ZDEEL
VNOQ/PvtYBJKuyCjh5DZwN0rM/nZEzEGrgHfQzTcUU/WWx/ySOJyvyWZRdaN0mc9XXVGgVZQVu5X
SYmhJ9dkVjpzrZQCZAb/kylFLjTIjjniQChtkcLZ5dNxKoarZTM/1Os6bdrxpoWO5GMXZDAPs3wP
P8E9GgaWqQxa0IbKByxuSP67WNGO4GJW8Wj3AF6l8c09tp/pMFe/9XZTqLfoK9LrXJwDn14ozCMs
5dPYJvTln2mIkNUthktnM9aQc4mIsMiwBnt708Z0akAFOjd1RVHHBq3vPj0tg9jtmlNrvZKi1W8R
LVXb/FbmL170zA2FyYNFZeEU847ZfclYqwG9lQN4yIbul2TY478GxR5HNIq3lqaPxnsi6F9bUNW3
9qQqutdhaayYeYx7lJqpZD3uNQ5XtDDCgtHhP1YdqlmHai1XimQ0mdEGG0hbFgFYK7OcES9t1x+g
ssV5WraXUqUQlAz8yMxU92qloBnUhYFbeYnG/GJH3ZO+IX8mL+3Qlv7eoiatm8N69oyDHy7Wc44y
FsbzoPfVZDt0VDMrowKvB1fUpJ2naCwPy8iP38vUvZ3QWy8NrH2UD+Om8Epi34Uz7MIS8o6Y/toK
GlcGKtTtvLNMfW+jepy8BQtvx1ZH3a4HbB+/0tFczHDVNnbUE8Xdwbkxczq3Va3gm4Ol3AZ6k6KS
vcq6edPZ8g1OdSWvHkW8GyB/LpsA9q6MNjO2631BWAlqGKYdMh0tPI+wppSFD262CF7vkQYZdcRj
auYXiOqx2ecuHj2zu/Ru/15hXAMJvmMm/AgdkOh1k3mOVaeKEQDuOUPB+WzpB6qwSWRrJ1EvBTx0
a1/21ER9GewK990La3X/r5cME/hbFEWgwxJWzWsSur9DDfbF9KNjGnR/7BXPsfLrMaH+YIE1fIsx
E2c7oJQ0Z4tDE2S28tRyDrz0qIR2d4yjQcvWZVw1qJ0Qmg37MkfnOyxOcSyK9TJWwdaLguJJhPZ7
T371BiAoOv6uDQ+1URKhbGYfmYLwJD3YU1bqz7vems+TwjValqDcpvSzLTsE53TlpF69+o3TnJ9x
0eKKKJdtPuAt03Kp+eau+CswUkS1Nnau/aPc2ymTHSg/uL4VRjson0CgWNMmRWVeh8Bon5fQehEG
9KW2hL+WlfVyaBf3j7Lz+giCE0IhltmtNw3OVoz4s/51W0EElxtBM1iMPpr5VX4zkXET1d0NjDu7
wKlgf7vNI+4QVPpvkwdcavGh9kjKwU0rU2MfYctiIX0oAShd/j2J9i14DYVeqdoz/pS9mG6TYqdo
OECKghd4k4YIaKnuOxYRPOWtAA7ELCLQ/Jm2njRm+OFpztbnVsAkb6zqvkvzhpPfTmzb2jaRhHiW
dfNmCHvjOAt/OYe9z8NbplB6qr0mJZpJK0tZGZZAwXX0AQuxZg6iistg+M7RrgBCmrfAcdZvbDiH
6X5uJf0Spr/WEf4DtF5ubthXm2lalj2zv+g6+nl06Xp574W5c7YC44/sQZXiAARQmqMTkO6QqAWQ
XUiu/MFhY9xnZX4oEDSk5X1mps6B+zfEPrL0h8b7lEHFUr0knGAScBTzKfo0phK+ee/WD6H/1bl4
lFoTdMcaZaehHM52FxEOOYuFQ699m003u6zGgmM+W9EhhoMJKQWbJg/kTtwgCdSEjAI6Iz1EYf/Z
5KCjeNroOiSUMNt171usQViEd7x3/gV9aHglK+Bz7gR+TdzQ+yLwngQbLgBRbDpoJbkGDAbFPUPy
DSfikqwrgEOKNS6ucnj69w3AqXNIF/3mG/rHysavJgdI79xmfZVLWmX+NIwcEa0uoRoFyP1B0C6Q
mz374vgP9H7gPF0M4BGZGk7mPy4uLEaHvsWS6YpCtXxzSMs+1/IgcKU+C7ewN+003PtoNpJV2Udr
Tl87GA+xg5do8+9HiiRUTBaxv8R+MS3Ire4YeM7hTebKuwpHp9t8YWqCdQ6OQyEzZJbcnWFTWUdn
rdN46PZrb2THxW+67URG6TnHvWK0zpqMDeMMs6nfM+TpG39Miy1gkywJBPCLqgDcCMsRtjUTN8o5
dBseEqHi2bB4L0XmYMkzm1OwjNPZgL51AO4unP4kh3oAass4znTHhHUH56Qh7N0MbSxdJvmBXWJJ
+8vEhibG7tWCb7Leqjo4iyKMHpepPnaFAJCdNzmIVYGtcgpIigAK1fQN2fa0DVPXcVKrnDLdt51H
YuyuC2nT8eSktN2tOPBUmY+ZmXmn0Eg/FlmUMfaYN8SsVJFr0R+7ltH3mNxCZE+GzP4DR0KNAoKD
uqfIWL3Ou26MujOare8U5+Bee9O3a3bhZsb9lpDKxqv3GEgaRbhn8uvA674bPV1cFJyd0reaF8Ne
zy846fpERthp12bc9HV2ddE6gUIGRNXIr7HvTQyNN64kFtvYj/JnBj8/xagFQDV8xcrGMHhvui02
yRr8fT0AeRmm8j8fdfBplnz1mnx+rdpFb/xsCh4Vxia+g3OCQ4Yh6DwHT/MrU1UwYIJ6NfCBejb+
X3aJ+sSqUiUj5MFdmc3w9PNtYLvrNfAgmRhaJ4PzrQo+pQKGxzjAeUlz8y6N9FO/9lScBQ7iEGYy
S7+tm30MpVUco1w9hT3EksHPgqSr9MPqy/0kCxAb7TpvViYdG1/3H5kkrFFjE9yV6g1QHWTalB2h
C/7VzU5cDSZxFTB0C7MVuwJUbSHgjczrswMAAcI5Cs2lxX/VLaMETQNPTaN6Cju17B3A9VaKlFmz
/N/Owj4G0Cfjwc9/Za2/XbGIvc3aZGtZ+pnOVeE89m5mx4zL1vwKmzJg8OLdReFoQleKUNWO41dl
UUX5vnWyzBKhNYZrKHPGIRzcxzHy/FMeUQgNsr2bzXk6ZvNPXahnNYIpLT7zpfU2iJKo+f0AUFWl
H8ecW8ZadI+Zw9oHhXHgQ/qpdMi7UteHgvkBhTMuXYE5aA5qByCGxRWa2kCJeTVco/DklgfGrhOw
RwaRmNuwnegIkNkNSliFw7bvPGgcOHA2vWoTdmYQVKQxHENCGVo7mzddUPnJWg0fzYKzrr1lghZm
9WoTirfRyGgG/1MPGOPboXkoEkfC+oyyYdgHQ/+tOmvZlTTU+JqH6FiO2WsNb1ICVcYWk68ELFin
FUwxXG4BS9Vpd2zNATSYwVfGwHPT2lhZBky+8Dn7zyA1ED1q8+aeLatz3hM3UqhP3dLgZCo/OBKv
y9TjzRtnO9jYDO3wRPY7e6w4A3uo931I9jD5PbiSLn2bgTlyqcd7x9+2067IGeCMJMWT3pn0DCQT
HyYJF+KTM1oAyDLGWIUXnFKxvFTrH7Ti+aO2QTIjauf5bBPEqJxFKRd1iDAIzS0oB6p0MNIKkkbq
DejLDYYVRRQ3Wl/L3JH7FFg5PrjlaR36fS7cJ9rhr8ZfLx7tX6/FHXzPg3nTCvj0LWaLzam89/rw
Sp9/X9nhBdLIqz1mM3UhAzY8T4ujpgS3YRhDmOU8H6e3xi2eMpu1LRJanqJOM3DOswcWp5+GhssZ
5PLLrxz7YAHEaAE/BGWVxZiYCwe6renqX5BG+LQ4CTtqwg19zltfUicUsOhtxBgMICfGt8w30oUA
jT7vHiaho107ITZQIKbZVPl/UneR5/5MlI56bGv3oyr5Lql0PqXhGjykFOZ+VKIXxC67a2c/TWbd
bZtcU6iyMdtA+AChlnnplnXIpRUOrAftI8HAiN7AFHdQnbzrmSBZf3oBw2od+o6qwSB7aJdzxQNG
RwtEGvz8ULLa4epaL4YZiV3NmP3QWfadAYV9R9D51l4MCm0s8bEirhqL6ymw0rNZExxUsGy29srv
xBEHaLptq54B6nry0tbcgmax92OUx1NgDhAOjNgdccj3lvEL3vmPazVjPKxmtNVV8CsbyNtFUD4v
4xLP2asZZh9VRadWKbaCZJT/dYX1pdKHGaLxSCZuFpS40meNI6z1vxjNYDgdylcQQAc30syKa3Kf
VOfwi6WKQ6dd8BiWMBW4FYQe6xc7c/4LVHS2PGU/ap8epL4Vsn5p/hyLmX/fwr/tmMgKVRx8tsl4
KKb9OlHdBKV8qxzOUF7ndRgsurkSrUJrwcp3yiLBigT1vp3e1hS6Hhvvd2Zc0b2Q1Z/ZH0BGaS4j
bbkcIWnY77gZQ5B8A5R24NZbyBflvTvXCW2ihM8eidexXIgJ6qY/Hi3wOQjMJREuKJPVZ36cswRh
RfNeQE+IXYnNOzLyv5DS9oNcrnA7HTh+7V9jREZBINFIp6Vd8j6Myq5ipp8TEBfvzLBO3BVg6d0g
k++0qY9ViBeiMRbWKc26J317vPPw4zT53lrMn8EB76AEFVRQte55nH6ZzLfnrCWsIqQw4gYebXzd
owYxEA3GIR/gRHRs/26ewlRjc4RqFe5YUWIfbg0Y3lKfsM5+/ttoE1HC6xDrus2giPyryCVT9z1z
K+xIZXoX0aie4CfgL/WnL4CvKxaE99Rmei/qJd9WgcIOywMIRcADJ7sCPDN2PabiDTjSOp7rYe9V
489sYChtOPnGjqAlySDCF/TILWLdjROygxBPUZD4LKNlC3bPlVMd56UJTNADRAI6ekUHzTaXhJx8
UtuJSRR5Mrfb4SuUWR+vuX0KejYRspYkTons1YJS27h0qe3CNdXzhWEKVG7Xak764bnotREj6QdH
lwMSbt3fjJm1jZzb8YRDHe2i0Aq2gQOeBRgAlvOyk9t/SV4pGKyVl2b206cdHXgG+41VLYhRsJFT
OcP3IFgBcFlcCWTahun2G62huAhfvrqs+k+OiXazHsoXbouHvjBz1mlkoiyOsePEnnco8egkNXkV
6ezvx968KNpbXQHVyfTfRsGHlj2xXlnewr4hgbGeWPWgVUyGEu6mxbyPBbt/oOQImA3ATAtdxdXq
pjh0OhRYuOPBZ94Gu4ySgRvRUekvA8c6QBSPDwTAFBdX8GM5ODezDLheUydeNE5E1Xhnt1VdUnkU
POaAUcXpIcdVkrlKri++ue92fX2D6bSlShrl4WirqoNa8eWJAeJABdASxy9iRX4AO3Mpp0dM2rAA
/FzNUCCqpzoAQ4OT9+bjRy+MnO2oAvHqI57bG7ZbnYf2RfVde0VGFejvxbONS5uXZ3cax5PtPlRe
MhaESGj12kPx0kMuTl3qxVMa9Y9j36DDHGk0qpAtd8CnQ38rycYir6zSTP8aitWQc43klOS2H45H
xzrPlfFl5aZ3QOr5XaxZzaaA1bojnoO8MI+ON2y1ky3HfujN3URi7gAJT0vnEuZIb7Ip/K2nfKGz
TAVYxtb7tj0HtsiaCegoH105uVxxDHaMvLpRVlOb3ai16Sw1IvTJ3tJa3pdN6iczBa+VybNpTCHC
h6JnKx05R399MAK0bVlbVXEE/fzgifV1dths4C6wtsOoj/k02IesJQyqxE4Xc4P/ViBbCDPEhkxn
yuyc+IhG34m2bne3ocFiOeFltT4GBurkqfocIdYQXOxUQ6nW7Xn8a05cG2ggnwliFrD5yEUpbce+
egoZTedmvy4/d9G3Z980DjY32L4cO1BMee0gv+b/47YQpKzWeZHRwOpkQgPt8BZ1gyuSPkirJFdf
ZVSeMw8jdA6KccZeOWTVs6Wnbqvm2YJDNhwdvhUhmox+QbVmaKZZ0i9eycBOiJS5g5FhbNf6d8jn
kGIUXdQlMyN5WHV7V4nusBjBr1u3f2cTC5im463lGg/g+Ldk3dxybo4h53C8dFOTOKJ9aquCTj27
Tc/TH93zOI1lOsWZWphJs0E6Ro91cdvS5O14te3cpoYwWUVBfd+ZDU2CUTWMhWGY7MuZ0psJhKIG
bhAjse9jcpiD3cuH5jj79AF4BLhoLT7YBmtdLNsbcRMz7FYSsnEsEDEehJwIIIu+3XVKH4VdJoOE
n6uNgHJViPvWJEPPzrXDLJnRVBS20Mjq5kbtsNyTNiy4LwRSEaJ5ZxGgdOALZt7kJAPUADt7uLHR
A+WEZ99Id3LMjRsU4+ql1m40lveq4wfoZ2y1HkydXdMHHTxz1MzdYOR7qLE+Z922Sdv5YUbnKCNh
nGbUAVCN0mFXFyUiaMM/mKttvtj2+EaHr7LBexz4tqe1xRewZRyfdlO5iwTB3hLC6yHSEFLNmngV
crT7pPAoETm/LCCi7NzYwkU41qExaAEagYiYIk4zmKYgGN1dIZGy4Mk4S6rlcJrFHeTXauNabtJa
Q/u6TAzjetVs8bxy1uTVM/v44hIu+URJD9/CFM+dl33+Oy0q26d/SkMM/EN+MAP8rln9qVTQP2e1
dzGs6Fj1cn7IBTq4OYSK6Jei245LDwzX8ZIpEDa7y4zlOKsgRlnkE2ZIIVTQJqZVfxNgqehe8Cry
kr8jGVanXA0Hr5jc+6EXO6NpMdZG2DX3q8838p9OowJjsl356jTAUNApATY0l+JxNL9HUEaL5zBF
zFi4BvPB9ppoL1oBzmh9E1HbHindvl1rEpT81lEu8JsZOPP4mPmVzBpxDPoCzLHV69vsMamsPHhY
lvqVTxR8sTfQcUNVnMzyUxYw9psUFHZrW3Bz8FDv/PWGglkMk1C2qjin/ztCW+tdQ0LBPYI0Ml49
7QHsnquj4X9JrsB7J8tosr3OuzOyvLnpdzf0OMtvtdR/y4WOx+nMez3L8OrdaC+Usix2ojT+1w+I
fgInqsXZbNzv8MYfILtqazUUPgqIP0ZX0LaNClimU0f5jPi396U9dQfXXz/UzJ0fEI0+K+sOdxhQ
BB086oUvB7k2BtzdZZ8uvDhwqLAXevdSypbzuwghATGs7QfKrlQx/nNSR1LuUMkMPhBsAwYCPgLK
0BmqvFUshMOUcK4dAli6xWSCzbWUtWus96bf6MTqwz3bCTDrsuDb28i7IR1TGm8/dozyT9Oh0wqn
/B0M6FMgxudFm+DVjemzUvlDSZYbO0EDlV7P8DgdivdOlu/aBVLYhHY829C2xhkLt79sffJ4SPzq
rJ2fs5+Fo7rm5Qu+pC7Geft3lr6xmYbm5PTFa+Z2X52nKKryd5MpIBcovvU6Y+Hq83IVaB2rdals
spu3JXO/R+l+uF1wnTvnR1fVeZXo04sBdnmhWHcUFr0dcZmQ2LyEk9whl8F5lsHqJaJW/3FPIwsB
5YEG0tw3Xs/uFIo5rfs5jYKnuvb+ErBDBo9HUIEnLoif74aRxWyFWETTk+wM2d+3AZUhs2wL4BH3
bhSTRXIsG4KpHCZmG8M+TrX1JLPyuZm4Uc0m+NWsvZsRmaUd1BH5u8gINCKLNYWN4dM9ScTlm8xh
Uena4tD1w84Jupa3vHnJLHen5+Bv54t3s+fPjs4s+GPgUSrAa1Ba53uTz2ry1d5JsxlIVU30ow8d
16t+QqkukY3ZQKizaevhpCYuJQZQbL2qK66wp3yweNSBCez9/sMZKv+qG7pQLax4LhFG+1E1JKaM
zBhZ1H6mtHHYxW3QBXc7bPETwMvx3kCSA1+uJ2okzxCXgS4HM+hIgmSFLu6VHT2JHGYfolTyh/gs
62JoUGUTagG33MkJ2rVclClSFvcu/qf4n3veNOCGyM7RMYsOdhas+xl93c/eq9Ae0eEuigTPMc85
3Nu4wojXwbNpPOobWO35ugBPa5aLZcVhVxyHqkEFQsQhJMF4KrD+Oj1qHgGMwBpvGalY/Y2WwVXG
iNtinQ82hWLEnOo5DsDIYy++UQjqiayqnlPcUex/JCOpKguYOEnSutKheh966tTIZsbE30cDHEcp
Sb4DJMmtmaKGyhb1MVF5KT8wNp7AYgELSHCcpGachbzKNfSTwWTxa/GoU8VY8ZDyU7NpgIXo4MiA
Y+W8MEsKGGWx/yncyeQ0ji45DbshJD00sx13hpQ2Z4yhxdprpqEVU6bRYGwzwcq2m6fechF3NdnI
E2CYcZBDCsRwFNyNk152VWMhR3nzHIuTLkPS4P/Ne+OpAwGApHNhftzppOmrP5HjANp5mnUTsNKo
PgxMuRv6C6QGmb4jbs/dZjpzkuVS0nYlRt9+El2zFZ7zbPjbqin2ZTbsVL4SmBVhypVni626rMw/
uY3BAg02kRkd0SKwr57y1f8DHIy5Q3MYraDf+KH6z4dVPfVHSSfOlIojdfY4OVZERW4F8kf4BTQI
f3sjztFao3aZXjFmPXuiu2swn22yW6aJXvJr7/uUYUtzWpvW3nll/wDiFC1PPTElvk1q1vUhoC0H
vx+HlvtFoOsWCa0s9F0/yDsyHVXs17RIKW2YBdfOdEidq+WVpLpNPfJRhUsLqa4V15BEsuPMMLLo
LFprj1VO0HCYhR/tgDKr9cq9W9F22Yw8BomuiDVGe18IX22WRhALV4IcXqprAUB0s0jnu1RjdiRQ
TpYOgnyJQd5nCWYVjcnhZpdEgi4sA9WBzAYemYavOpGUv0q+hjX7LUgm+SHITRfFwAKVCfzr1l7F
chQl7nAkchEcfawT611pGWmcU+ktIz0z1w8yeKl2cBXu0EeWBwNIBg+xR2s85M82Vd5OgX/eVh1O
LDdvktKmSMc/GDBiXYh2o1bteQ19wenJBnVLLfZVqRFKUcQPEU79R92N3//qB8m6FubnfWei2o4q
TD4t7Bge3irYO9q3D56k8ymtYD3amh1cHizTb8jdvYzlI3o0Sgmn+wOxzPkgsxCcvBbjC+a+Na6C
ZX2QWAIdRXnSk3a7VUGHqartPhtiBW9KcJn05Ex5wnvw8vXaKNqWFJXUFm0KqgWPst+ewKNV7n+h
r79Q3//Q1vdbQsy27kLmwbTQDQcDDxlLTp0WP1WbrYkPp6AwyWbK2NvIAV01e+EDZ8mTOc2H0Fcv
JGxSrFq8raMfh0R/ZkQ27AK20NMk73XpfjVdcdDzeo6G7mCH8ylLA29jRN5D4LYHiS781sGrJBpM
qk/JaCz/zu3wP+FwwURIqUwFJFcF5Aci7d2ToaDPC2F9fPkQNUoCN92O0QpMX8nbsAsH/W5Dv5GB
FaelOmU8uYhxWBQXX2MZPU5d89bNEgLTBwEqL/1t+5+56gmgMSrzgAPMtIH+C/TiePiJMGvJvmC1
TDjObZqPbqP2H0HSX/uB8Jg6Y5Us0x83KwkEzOOx5uQcKMjkwinCvRa7U/9amPSKa2feGXbpH2YW
oEj10eOw+j2RzoJ6xx5ea7d56IzlQ41D4ouk4H0kUE7+tq5Jm+d/GwwLp4WItDEE3kZvuDGkfU3r
dNiwmDLxXVPPy/mILFro9Huu9SEfoS7KZ6szEeHrL6Gs1zyL3uRiXJuVre0CY5B0mkMYZYdaYQ2g
caGjV3eddocL79aWVDtCAyrzIk1r3zgKneBs/+0Iwts5kxOuW7eGsz9PEa4KpoAapM1h1OQQMf5O
6xOw/P//JaV+83+/Z+xHjs9EyL291OQ/oizZ2K0FTcdCfFafFl9ScFn1i5lBgQBX/8dZsTv0YaRj
J7LfbTE6hMzBwhPOrTKdfpFkd58wMm+APoPmTBwipBtPdMYbqnf6dKse7xsGguzHjPAUsmvxcrQr
HoLxMezrkzGCVBkp7GFf+/XZibo4kFpv16wrUPoM0bY32x8HVkekOdeiZSDYjHE3IRSPUcrt2/cd
dZOLUjGgkwktr+Y6U+Peu7mAckFwSDN5Ntu06rF2MxbwDjoYSyAasVxapn//jv/Q8cCG1VKPgEd3
jRXZG5wbC9PPmY9LS71H5UsIWtncgyq9BcLkJPNkRssHxdQ8D0oEmJq7H+Yu7GykmDZG8LaN7rTR
rmzovXNBCBOjt3rPyrgfnIc5+7vMRN0KbVu7ZinltdoDrt6sekzBA5X/BTXKUY8XsIbjJW1Vu1XE
jcf2IN7RM5fbQZCjlRU0MF5g7miLSVr1a9yjCMpJmap3Jogqol2pIdCPwBiaXzpr5kuX53ugEHuz
JcJnUtGycyrrwZF/bFSmmEggnyrMSv45H1aCUYlKRf/VndwE3cyLQNt20bDjNp0YzcRGCL3qiElJ
vyJF7n9E7+89GYhzo7ITLrnP8pbOJxGjYYc0Y2lghmkw/mCWPzqtS8nj4aq27fmPA3v1vicjhFwY
HLqEnL6ws34dppa09IKJQjWnTwwsaLOG9j9R9n+LefkJRshXeij3Jk/nto76NYYviSEVTfWoMJcr
LTQJ6QRVcSeQPOwziiUUvuXpcz2ZZEQm3jXrh6/SdRdG+Yco8Q3MM4RYj/1cvnpk5dgdXpn8L734
LTFepTuCn2yewOjkuRPLW8ymE1JYTFvVR5cDoWczN5LObobXVnKrIWA4TZP90I1RdCBOcImxjRRE
H/HT9jC1k9G1fvkGApP9Z65gdL532Uww2TrZK5mOTDYQOqaspgz4yBt7BN4QeMa8NUGKxDCTNuwJ
sWtjN0IAkZ0Wtj17gdNMM6YZ58KnryIkdB0hGtqVdTKto0dq606wl9g7JnvqSM/1HuUu84nsWrc+
6OLeuyN8wQaJGP5Z7GbdcArlRChnry4/fGFZ/1EKTLzxsWkH3r0XXfNWpXejtJlRN2e7opz2RMs3
j9LqrBw2Fg44KKqg6pH5jEfzZlX2cSncF8mCTk5j81xgeHycNX9oolalKveTQhV/bdmUR2+A2+eK
dDl1gvdVv6EIXGJZoO2vvepvxXTUW8w1IeX94G2qli+u28KZ75f/0uB/mDuv3TjSLUu/yqDvoxDe
AHMG6DDpkybJFEXdBGjDex9P31+wqvpIKY3YZxoDNFB1UUWJ4X+z91rfAubbmLqTS0QG5MSghKw+
CNxBNW42qCJTq2NVXI08AcyFZa89NQhGokibXDTNJrpODHizOB2JrwHjikrXzszoSQnyb2Q9n2QJ
15ol5AsTvI7vaovRcQScLhks6KdKRSynArCOjfANzbbsZXN4K4lArjqWvSTSbYDXtnQb25ZGPo2s
KKjDFXzLlYapB31Kf2D/4RqQlPIx2ND8PlYg+51MYvCeVcsx2up50rgsIdFWEjoyb5HaK/qpHOpX
aM0p5eQloI+KW037Y+z3AevQJTJacQuay4Nmfkl6Ei/qGkp0rRP8DL8e9Q0Fx5aFZzQyw8ZEFCli
m6/F8YlWOFXpgoXlJFEMivWXgbssAaedBk1a0wJp6SFgQ086EnaTGa4MMZfo1+9RziZeYRAzbwnj
KSSYj3ks6GfIj9SY4gmUqCHzRLS0iCm9Y5sZGp15RpWdqAV1jpIeRxH62FLlj05hOOymWZrWYU//
n3IIjj8IsS6sbYpSaGHnZT8UafK8GqsHlBCo95RVg4FCnPMrLShfDLFChqHuW32IvU6CIgxO+JjM
ZKGAC3aG0RAY5oZjSmnbLWbCsxqTK7CCM30+uJMhwQM8kDGotkW+FMwy481seM8WrWXLhE5FNWlR
nVZXfSEndlTFlMmD+snvwh0mutRTU45D8Zf1JogGT2ys9ciiqQy8eiWSd+ilrXA9dYgHgoJg3ixF
tKM1N1wnjkVtnyWsAcnKtVmOd9SKRpUqBA1QLxmDV9Gy2HaZpDqJ0bsulVuN22qwdMZYM7f20Aw0
ZVTrqaW+Ro0ccwL1qmrAhRB0dOJEPXnrTL108wxWbTrMSAirmynR6FZnQUpi3Hjd+NNLWWjCtrIK
0k06hCixJqqrOu4bpw9N20C8ZNAjJbl6OsMdr47mUEUryr3pvh4M5t5g2A3aeBMXGEzUoD5082sY
FKTEkMnBnN+wvtGSw5BMqAiymR2HL4lY69kCSrmjLh14PzDAFuQDbz7V0q2VMe5NbMsp9c5rWLv9
KgujhsVP/U568L4de2mHEtmb6kC8E5QOm0pCD0o0fWo81niqiYW120y0brsGp24wK8Eun4pm1YAE
/BCqRb4/3FUFsYwIIDJGjajMg+PACDprdJ6nGv+4D5hOjZqe5FX1McaDv1KIAEPr/9ojK3cIk5OR
eIR4KLv2VtbQkdSoe9qagocsIu2XevmqD8zbWdAwVqhIgP38NervaNUALgSt01K4s8MZlVc3WpJt
sphspvRZacZtShtEODTq+Cgbd+jQHqjq9W6YSQ8ErLPl0RuUYCrppYttYdFIfui2ieNCbznuJfDd
NpXFGlwdTTzELjAa8S5MsppshWJxD1XEpDPlNhiklqA8SOKsb9Lm0HcUXdi/OE0giHbRaEhl+O7j
5L0Rqo1W03YOfZQU4Ri8dDQ3jSp7JLdkN7Ni9YdXyxCvB/KJCK/WibXsqv52tGDWRix0IiF6jmJy
cqxwj1vyi24KD8S0PYFWCkQdF0C/T8j6FALpvhbqN7esMBYN1fxaMFs6zR7EYr0Ssorq39g8j2yV
1OQ9MOfGpoMUPAsSxTFtQOKCUq4R7jvrMQqrZ0NqX6agfhFHcadKoaMqI++GVIBvgxnQEy0Y9eTY
yti0PlgZGdK4eab200c8SL0Qzgn80NyUbDRl6z4V9yREEA3qJy+q7CN27d50kX1vjJ9CpukVpLuA
HFFZbb8CQaWlQ/+IOLyVKRMRLi72X9YRbOmmcHI17cbUXiOKQUZWnkWZpF5sCbekxHJjxGdwIowN
Zf2VYOWTSumhnYH/h8yFbijhAWooB15ZFNXZ7kR6tg6VeLC7DHi+wWtPnWicHW3sT3MKo265+0LP
xBLwpHGlxE5exNqaxEW7Au0DCaN15ZpyMY63aJXrTEesWTasJYKa9XmAKnEd5dMXmBFXVRzVG0VH
3Kej+mfvi7J8SKEsi5261+rhlACNvRqbfNfL6B8iQ9j2tfya1X240oaSXppSsFAfRtmuNJpYGlql
jLBsZeRtNU39xMSDPyk37yoCsDdhSrEqbJtrWekqWi2kohFHsP4wb5CJwotQaHdNbupbDFzU/mpQ
+eRlEzuageRrx/ZODRRnE6ukrSKfKqlgnySfIuaHAGcUrDepEvo1jWkfWxbSC7xy3jjkAfMVRZal
1RGTjrYmUHFdSI20yckqc+h9k5cnkgJ+lqLQ3LSLkj8fI/7wZKSujMxvZZmB6glW9CxTr3Oa2I8Z
TEiXHGdKKGqB/nv0aXyYcnSagCdv8oJoilq0PKGHym5Ru3JLxKZuhUn+Y6gZSnPe6DxLu9PY6Eds
m/asF2VWdpG82kFfWHKAG2NldALOFWFoeBfMVSUYpC+xH5qql6RPV2acPfnEAHhtwEpCHGfBayir
O6bElN2p0bCVUvRtQz06ak02oVEl1GWSgAkytGKvylXZawflPqVpZ5tdRHYAH4RXCiM9K2xustEp
JP7mnoXHkNG5OfsKNTxiggcPQvh+DpDO/N4orao/8Q8WhBjyFt3QxQUC9aNVdhAUjDyiXHmgs4mb
yOWdMixJqpgDByP45veAXTTj4EvmXZbloZvp0duYqdhSa1yMVAjPcZpcUTZZLf+SVDDY6fxQCrV+
rEnSaIOeXVvknyg5beuQujmCd68nlJY6ZfTc1SU2n4LkvKFlG9fqge5R/9CX3hCZ2z3f/w0aCg2K
dn6WhrjYNXS47STKw3XH4M1v0hwYDMkncJAPONeP/nHNUPG9UbFVsFpJF7dFRaXtD8qiZetNYZMW
hNCbVsn+p1g3yB6yUnyftSFwNdQAoPyvKHqz/iUYdtUb6QP8fd6MglJ/AaZXTxZGCLT8bNiSpnRb
G/K3QShgFSO6o4YJ4wvpBUA/8FroupXcKCjH6+9JSbKxRm6KGafsz17NhXuQLxHYRZPv/RJAbl9/
Yu5eADaX1w1BFSWCpXLZH1Cz72AjiphXwYx9wetU/UqaC3q+ZvAEYx9zFQomu2o4h9+/gjjyfz4o
NCEQ1otfXzf1hdHx3UENwpdlkt0rL+hOWV2+9SKmyak6M6oTuIv3ANKCTYrQqfblnMKwTKAxi5Yx
z+TVmGEyWMK1gRDbqmwyNMLLF0gFFrVs14stQiXRJYP7Taj0hkTo+AjBCWeDWvvsIPsDq8WZGrty
HaWBl/pGv2oNZSQNi+DhmSFYrNAQBslzQMSbZtEjZnXcrIzpK56pRzmjm0hYAkczFlI8kQqe2LYZ
BV2CsYQIr7tfSxiIRml0tZaUzbQ8jKaVHYLqDNTMsCtTuYMniJnKWkGzmm2tDzta+OWJXhPpU8kh
yZXbyjT2HZwyp35AH0OGhYWmaRoperAEWbLlXmN6uLhRsF3jtmJF2gZuOArfqAbEckmDsqA2ovvX
VabsCQghoZL75WH+ujYG4WqRWoFqTbaFTDJMG+nG4cqfDeuLXh9pKXT4appg1RTxJoskdjBF/iho
uLLzTjT3gkpsX8P+muKlZY46SaHceNI99vXUPiEgbc51ffj9O/MTY9nQgNZRvbAk2qS4Ey9eGWsq
gEAOVcE0gYx+zNVjUCQP5tAUdPjC1jZlzGCR0buyOt1Sy0m2rJZlGDjVeYrdWCdpovNHDN2odbIG
f1HatI9Gorz0UebNw6hudTrITijMBC7PpE6XYfEJR+sn8gzQHFm2ZEBSMv0l8+ISen5SRlS5PW3Z
pogoGSu12g/EXNkYtO80oYLeERZ/8pb+JWz/f4/J/wPe/9cJAP8Tsf3fvWA/Qfv/ve6eQfq+5S28
u+3rP/4NCtVfwH7d+gMVnibpvGa46PSFyv8XsN8Q/xB10B2oelQRDYwOhgKVbBvy9+U/MKUoiqXT
cpU0SWGcbYrurx+pYMtkhjuYCZrMjHsB6P8dsF/5GBz/OWKbHJqXh1xLeBdgUcVLHCifaWKmIaud
0j82rLZQcKDudBcLIPocGiPpLWnmOCBxvc3hup4BMgV38OxWxHCuFPPkR6rbDkRetqN5JUZMdJVG
aZW5jbmfFrVJJB/NLQxV87F+1AR2RD4xruyf2AnNOKvQyQL3JctjI7Rs6rGEBK2bNPMVORbYKbqz
KhAiPXf2AJ+/UoIrNQxYrffOjIckJwIlHyXkrEgbowAVUrZoTJ1qAZfRtSCtymRwSpC8ARL5porj
fatoDlA4dCF3nVYQ6qOiLG35qF8lEnsmeU2OvCN1WJ6I20peMe7RtiVJrIOUTTFLWZftQ0XCXdiP
bsSWtxJ3UrXKysDOMbWOMAwUoT20SwsMxWdMvalJmZGRAS9LOXRWTik8IlNGXPs1Rp2hN6ZNEdpj
5IVGQFFeo9XVfWH3RuhqvEESa6vJE/HBY34c+oqR6EuTfimrmwjhZXQXWe+ohJG6mrY0PSTEW046
RfroJV+0+eXZmK7L4NtI5AkBgXQvhOImoWuAsTMGGaXeIyAlJPuWVZAtTqPdqodx8ikL4sYNNxmS
Rs1/XCp/KMuIewkoPFXrVhqOflvhjaTjQJscwSjawW9CEJ79ub8yhNIVhGCVTJO35BdIONsqAR4z
ezzuwPQ8T29J8Tj2X8l63SQANyPykKu832jiTYTWylcVZ6K6T8lfekLb1EfyV4E4NR8Zp1wc02Cq
AFGhfhe4ZwOh7YqW7YtqiEBWsV7sLLakiChaourUbvIisTRttcPVTGo3bD5PYKKUlHot6PGhzCi+
oLWkSr9K/a9mdFZxkgrYqyjHRbesr3YUio/03LwRT0wKhtXeVQLLSOKN0QPnrGmVk2bNr3GAQ8RQ
7vN89vqFWIX5EcP+RBPDz/u1Jd8qqc8SAtleUKGEjdSehR0qpnJap4sx3KiGW1T1J2KcXF8j8Z2A
Bey/s7LTWEUGlvWg6IY7yDLey22C1KfVHlR9sqcu+gYkFkEtqP3CoYO0TkosLTBTVJRVIYud4iPI
3D/PUnKVyNYqiekgmlfxcM4ik90WAO+sPpK5Z8Nh0edTS1GzxO9WZTt4XnLdsSUzwuuciokVCM5i
fBCRJcZG95Wd0KMiJd8IB1xV2tIrvgZddi2L25kARAoD7JULu2lOJtMoHb8Zxg0hBua9msGbS1RS
6EzlSc3OaO9dFRGprY4oRdEQIslDnLkPWnb8puxQpGXvk4JC+SbOQHiM4UzN4IFKFR5varUEutN2
vWbdMavpTtaPCXJhnAhuY7FjV3Vbm4CSpGx8Sxdf4t7PLZJ9KyIOKRotSRvCauphQCbaPkqMk4hi
yJYIesNtykdgOaJOpim3uwXUQdCVjLwt8SPqxmxG1PKqpW/dYBkr01U6olKQN8LMt9R9LdBc2IZI
AB8h7mkxbsPu8bvp5ubP4fp/5V12U0R52/zj335k4P41iOvAjNmHAeS7JOWHepDXUAV4N1haEsQU
9fs6+oQiKi8oxZ9mCh0spE5eiSKpy0l8t8yOWPuGiNwNF43CSj1nt7FpK89+51ZrnO/3qj24GlnC
NhiEa3pt+RttPv+Txf6P282/L/Sf53ABgDWqCgd7DnBBEidaqlHtlRicP9m9fezOfnelyy7nuyvN
0o66XclRhM34Avpy5bvBmipl60levU4d8fT7x3eBxPr5si7WcihEs8IyuLV0Fz1J84hDWQUIGWzz
oK0Ht7ghWvwovZVH45P9+wXF8s8jwxTGtKgZhP/oFzd0KvVexGjHDa3ccou93gP2Ynk6CBI7fZC6
VfkcOTQt3WlDgg6te7apYCJ/f/2/fLUAQErLgkbVJOvi1RLNeZTaujPc1h24+MrRVXd86M7hCnWd
fhDOxno5A7H0lC14dtxMR2aeT05i2ZNfPvXvT+LiVnRZrM+RyEkggXbpiTrNeTrTs5YeQhdB6l27
gYHnoTqRPHFTPWT0X96GPRup35/HRRLJ34/knzfj4u0rfckYoSAYLgn3m8ZJblVSAOzOXd69Rf9e
/ncPePH2WVScsjHigK2Lq9XFseSMG8NDCeSV6+YTvJr0q7GKdS2xU8QCiHAaf/y4SmjDEci05V1X
d817+JoDWseIv7KcKFjrq2QV4mH+7Kjyzw8XfRvuCo33HMPrBSfWb0yV9BeAlyh93fImX7GI4XkS
kHQl7+P17x/hL0YpDqYxTmoaVNqPz/278QO6WzGQrM2bJM5eNb0D3P/kmX12hItHBkKgE+KaI1jj
QzL3MBbiTwbBXx7BIsCHVhbc2MvR3ld7CtWpxCA7jnh1Als1mj/3kmzwgrfiF7PWRcDHx5tOttU/
j3HxxWHnaJMwUxl8JBtHmked9txuwlW2ntfK7eSyOXhjH/H/8sL/cNyLLwxl0lz7IcdFLGYPXuhE
u36P9WmlMMx+9jJclKd+vsqLZ5Uhhq0sgsRcdY1c1CY10tN4z8WN+ckwutyuiwHsh8tiP/n9tCUt
xt+w4EAGGeRUV6ewPMRBeMyolv/+Bf/VGPX9oS7BvVk0QXwKONQyVhJn6cx7dAC2sdacz4eM5Qb9
5rq0i2+X+u0gTBOvomx5gYm5QNZuSlXew+OF9j6cJDwwv7++X7z8S34VGXvy8o9x8YJkaZE2BnHM
rpnsoqr5klrD+fdHkD47xMVbkcSpkEmNxjuY05/UrVPimyyY06eMrcGUxhT9m6uJKG1CYI5pXDt9
D+8jEOGkpQCUPjmbX8x9XLBBFQn2N22ii0F5LMCKN6LJeBLaIiEtoZN8C86tjRX1VXQpdm1+f8Dl
Bl480h+Ot9yd70bIKV+03xrHG1DWhBsgetdGtkcdhHj+E5brrxZXPxzrYnEBHRI5I0QyN95me0Lj
XdVho+KQpkZup0v1Vr2WV6knlzv/kw9S+sWSWZcMaTH1KWQoiBdvrpkJ+TwMiP+SovBCad7rxNAB
UNr4UeLJancnQEcL1BMsnj3bmeCTu7x88D/d5e8Ov0yK391lVFMlziKLbJ1dtIl29cZYkx2xbj45
zK/f5e+Oc/H2FCgwaYVynPJFX8sOPorVvJFvoq1pd4fci1Z/LVv/P1Qhr8u3/K6t397a41P5v38o
LP6fH/+Tstlfx1/qez/8h/dR2Lvt3urp9NZ0aft3xW35k//VH/5VHryfyrd//NsLNIx2+W1smPIf
Koc63Y3/zAb7qdJ4fOrq6CUqfvorf5YbdeUPMkhIx6DNqVM41Hnif1YbNf2Pj5I3sTcqvQREuP9Z
bBQk8Q9FMcC5aDrNPLaQPL+/qo2CLP6hyZpKqZkoNg3WvvSvlBsv8kFZf1lAdck40sgHZOmnX3z3
RIgp2pgaLLyG6kvUDjd8NicVIY8NjHIVzJGB9gu2AF1dQqGiim5WdatXFTpPmDoQPeJ3S1/rnYJA
Un42zHaEeQLBIwyRP1JbymeVJiQGK7k0rwOY8VO1CbLxSMd8hzjeDY2AVnd2KhvcMuUoiw5wsidA
CokDRcVNKtTl+A9BAaGxlyIYGl0LpqtEvD82+qaRwNspFRaDTp49Ip8r6m7+J4OxcjE1fNwkXVR5
kBYZkIp4CUgWCg0IEaaZcTXVFMfo20V2j2wnr4br3B8WH8Z9IXZup3VuOAd7QoBotiU4NQYJz3O8
V7BgYMQurkg6P4p5vW3UcjNk1V00j7qr5+WaW01tJhnv/ILSbQqzhOgNCo5GfgCzt+786Mqck5cs
je6L8F8MW0R0wZNfMOOUt2WLl+ti4edrEZ4zNS3dwDcfIiY6gychRrqb6oatUAZK6w60mf+s5O26
DLO7YXz57rO5+XMQ/L5icjk0L6dAi5YZT2aW18Tls/t+bMw58hguCqgFAxpamOJ9E9eD/vRG09UZ
ZBPDfu9kUC1ks/kkhewiRu7j+rloka4ll7+kTl4cXKrkIlLMEtqlDrBSwpt8FOdvckremNHg+jtn
kILCvGJ9b+L5r51ZqGg3YsZNV+Sm3mcwQMwPC5y8YiHGprBE43EyqgnEG3kyUnEnGrONw6lAQgCE
7vd3T1nuznczy8fdg1NAa4PPmE3VxcwSTHrciE0AELF5qaUgR+M7QCKOCNLqtdlJAlRLiJSNeoZ8
Zdhd82JSRemh3uetibAVsZYOptEnmkPO7bkIdsFLgaJSpK0gDLuumW8Kgw87lgjnmfx1Nst30ah9
qaxPM6x+uhSDFE1VxYwKqEuRCUD+8UXwtTKa0q5FpQ8/1RDOaKMPAkLMNpCeUHJthE586ozgvdHV
zybO5Tb9cBvRTkiMrDDEaOcoS3Po+5dQnptCksiPcK0U4zWtvkcI22RyEChV5ymQuG2QrqAhD+uW
WqWN0rl3fv8kyXX5xTmonALLWZUEOutirTuHOPMY0RhNIrC8qNnfGaQ95ooXK1kVhkzxX3kUun4g
C0i/sUC52p0YAVsVKDdbk4IpTwYQ3veY2suMFHkSJzrhQKjaCnATsA+Uxk6p1B4RKQzW+sus+JHb
tDGBZpi5khpwiRDxWwkmRKe7wUokOqGFvTtH02QM4HSVNNlLYC6G8dtiTkAjnsnLbxb1F5VuNLXk
xgGlltlU7mDXOs1UkGUkIcSiKz5qOCwxwHharz62xlEIxuOUKQ/BkNxLfbQvm3ifFfJjO6mbRlE2
YqM+M3KG81Xbm0ehlB4bvTkgfL8uwJpFvfUimuqD2eovsRXdB1q8m/w7s1EeRr8/BUGApBbzkJIG
6Jn9p6o33psS5yriBXD1Zn7TCmu9rx0rG76gKDiUNSYJNVEefSh4MEJOlaw8GUOyF/Dy1eSxhrK0
mn153VRYWFIZxGKX66g7EY5M2ktQWtucZrmN5v8JtOUmqtP7QeJJqnV76rV8i9+cGBD+RKah7Cpf
w9Rw86pwCeq5zzLIWyIxVWJjB+gXklo79qL2Mhb6zfJvE8uPJFpsgkB5TCHj2XyvObIwtn4PVqOm
qCu4cUH13MO3rfm5TjIrUGj+J5B7Rfg69HBlen1eyFWxvXSq8WOYNl11D3nMVW0a57jTHppE3LIc
3idGzXmSysQknL3m7b3uQ5KDIolvsWXSRl47RuCNlI5SJJW4AK7OJpKkx87wulLdldU4bUmyWgd6
f5Mi8rTVLHjvNSaUcdFSZOIjSM9HLcEPOKvga6k0XyGRirOFGkFqmz2HyhPQuLcGX148hLU9y/3J
MDNbbyJkOCEH/bhGLYbkqQgYqpAx6tGeLGsEpYK5Vc3kvhy1h2GgRKJf8cI/+Hq8bUpxpSfSTu9E
YlJa7gj63JcYOwkaacR8crhPIRniIedbl1E+CQ35KJw8hLTHWRfRhtOOtRUU/zxqVMLoKt5xGNpF
NEhuBgovVesFzI01aE5MWAP5dVFBFZ/aQzLEDwEMkg4sTCWaWzK7e7fG5WITfUUwej85qLpD2hPF
IVikZbFFMV89aIjuVDAfziCppdNSeGxb8Qm2BHj/GWridSr6i3V361ccthNSwRZ02A0Idu9N8aU2
As0OhxEukZJgBILbo5byk9lx9k2Z7oa6w89gdqETKlicjQqRfemvZRFLcTAWdh7urGkhdhfhHuZb
SrC5dQYQQKHG2PAV39LjehnVdpG8YwYfxDVIlSfdbI9FKGw4E0qmE+h9qFl2pFo7JcR4bmQIf5WO
xABQw3E4urqE2UwcO0eo1CfChehjx+JVrzxqunFuMNlYUH+UjFuqqgX4F3yxymNfLY5Nf0ydJpGv
Cn+tp8YLcwSYgMY418hNczVfJFkHP45v2ydZQrWYa8YZXspTgfVm7sXbyFcfq5QPLTTAl6n7cOS9
R4y0z+sXKGanauZmjdRFVWJsavUFtb9sq0Dk0ohQemMQeaG79sR53qkqXvbIjY5xNF7pkDqR9t6E
aL9Gkx6eKWdg60nGJXtW9yqiLe3CVLd4Y/iK6lNZK16eQAvqmPcE1ZsQA+i1cKw6E1+W/07z22lj
7FB435qVL8ffFClwgwrBnV4K205Wj4oZYh9JwyWLBcaTr+EH4zxNwclGMAMYEtL5oOcmPlFtN7LL
YPWuvlg1wss8rSo7krLn1OTyfYiRBJDSwipLpoRl6sky9THoFbDMafXaZietfRxkactvvDYNQF7R
gIsctfeDaFrHQrrXs+4gw2aoEvM8RtykuJUfNH3cT1IIAMU6QcjhFchUsDn1IpgaJk/tJQUSMaky
VeF/tZY5xyisM1A5LDxad6fGAM4UcNtD3Y6wlwq3jnMaAXHSu8bcH8aZdkSZxl8iw7pTy/QGAwm1
I1qycn4tgYmRtbVmdHe/n7svS+n0+5RlGSnDWFt0hpcSIKsaOitLJZomYXpfW2TmGCEsdUFeIRVd
yz1Q+EC/WfCYtjVexyqSCuS68FfuaeafQkN5+v0JXXaTlhPSZYrryx7TNIyPgu93BYcpAUGV+W2L
zV5+zDqgKomyMSyWdldKg6Zu9kmtXkbHuVEfTfApNmiYzDQaHjwZi/7M80ym/FqU8E71cEgblKSM
/QyMvz9TaluXyx52oGxAMJcjGZTRgv249NI1M1HDTrVcRIJg5qovqdR7shLvKGZMGAJX7LzwrQzR
Jpuyu06AKoc2o8rk66wpaYzlvIEmK7T4Cq0u+oZI8bQS8G8QXwMh9gylZ9xtv2hm76lo7cOi3snD
7NUJkBNCRqxBhPiQOXXbvuuxxItZn6YheAr08Swr92rYTKjwQkIuu50IRYCBRXucY2Y1ay30yptG
zoITPnY4NfFnjqtQGa86xYLPBUbLhCL0PGFImf3bQDCvwSa5zBl7v8Y7yV7bL9k2dzAW9WBfy+M7
LcBVIOfQonT9USijb6WcZbjVVRZbaPfH4A5R4Uva5yvRgpZtRtsej060LNqmVc83APFmK8QR1sEe
BYwl7YeKd6yuIAOVTyU7GinRr1Wk02prnRtSY4TFINa9WH56K+vCoZLCQzmcRVW51suU+cSEiXHf
QrSxSqqjSX7bVflJJRSpU9VjR7sAa7WrzGfG5I0vPDVQwH1jXFUFuudMctMB2OOWpSyC5FXoxwdd
E46iQicGfoAzK8qhSx3dZxKGoY3EUrsPaib/eLEr682ILEK6VSqFdSPPn5IJUCEzOCrMtBXRsl2b
7PJ6wl09OWSFb83kVQ5KaCiwpGYLaYqcdM+mUu6qdl73RXuTqyS2zRN06Q7YSnywxvaqGbTHZJ5v
5YzlAqOUVBEhQ2fCwNDRbzW0LH+u9P+lmtmv5XY/KPL+e+K+Hwps/0MqatR7/+8FtX8HQx+ljHNv
/xTv8Rf+Vu/Jf6CxNNHIARlYwoWVv+tpgKv+QLNHriIh4hi5tSVA9G/1nvkHqQEy7QNaB4yGImPL
3+o98w9JtSxt6birjDHyv1RNu2wtLcelMKcphmyJkvGTjFUSxKyBoowXAx4DNj3s9Z5kPpvBqqy+
xuM+99dVjigq1DH1sklrD0Pvu1l2J3qYVhQgaqyz5HaVZQx76NfM95HuQ2Hd6Moajw4+aOTaoXSV
Kbe1ubXEL6q6mkpHwV7ROoBC2VPs+nGtNew/BvJAZAQxjr4OG1dN78p6O3nI8XrqzuwSWSF6/lrb
F0QU2vHXLNkk41PdrRHMitouAr6/MZ3oPUvpKJm7MuJ3w8B3ok1zGx9jdnK2xQLcdNrD7MLiW2cb
mR/UL9EThitn8qwVEJ91zDjg5NvqJHw1iHPg/09rsDq4xZhL7PrV4m+x7hmekg2aeQ93hAMD5RbH
xVd/Oz3OTnaf7kdn9qZ7yoH3xaH2wLa/IPMZiyushGCLhpbUiDWi30K1BSdFgzi4yq0Iwet1sQfK
q4Wk37M4dhexsD3vhWdzDZvXIzwmxCJjT271KMjX2CW+koptsrL3iLic1e2A2QdLuHiQcOfgCw0e
TaeDgL1BB7AmOkpW3DTG4LoTrHXmjZvW1qLtMhDBV8ZubzjDi/LeX/Xv3eA09Qbyh343uOVVRDQ1
LBt3WI0ece817D47vwvO5pfqNl6pODaTlUbGnZt6llv22JJYPNh5vk6bPSY3p33yNYgjayE5WvmO
KEDqOYjPEgdMKtDYBO7XVSaAqSZ02Und0AWrkzrKaTp3t5VjnbLBYd/UbM3VJB0KCarJ+8wtj+qj
GrLbuZXdksQz6LCYjq5KODKD6pnxAX8ECM97MoCyNVy3mTwYop2BZxFUsNHzM7orQCR4Hk2EqJPb
s9sQbpRvYOdyL5TvgYeTPzXAykSkHRC1CFoNVguTvZ3CsQNj0zhkdUcwXk6Tvo1pkbhVATzPUd6i
pRW8LlbxZkJ9E8V28jW6ttbTNrvGoeOUt9IXpHID+4Hb/E09CNviWt1XROK6kFqsLZE3t+BGZsek
hJuutG8SltHb5lAceqzO6iq33ORQQt+9DxyIravSVW6wb0hecT1+Me/0VXvGkyUSkODGV6YbHCrF
0W+wsWfm1n8h2tOz2NryUai29VYB917PypWUHfrynEc3AH5HqOOfVIou6kQfY41C1h5uJgM00WWd
qBrSCby4oNBGW17HdjOsMKyuP2uXX2qB/jwORTGdUBN8RZc9s6mprHGW42VME+7gZkOavC2O+T5Z
Q5z7Qn0et8Tgysutvo7PdIAHR7/6bgr4VXH4ogL/5zlQgEdibSqsZi9ahhR12mAcEDbnB6RufGmR
g/bLeYSAa7u5E39yay8FZ38ej34zVXEM+pbGNPN9HTAwESFCjeaad4m80yCMObFLQgry0L35ojjy
5rPbfNnB/+mQF2VPracyA6FB5XHO+smgYae60LZ6T4ocCMT/hSNaF64o8+OYS7inucymEGkuj6lK
LaG9lYoSAgRmNjt+cZUwrJJUVezyrezV+aO+BnYNhuQEQGpcKat8pefetHCfh7vMJ/nDK9Wb2RvX
oRe4Mq5vW74SXuO32Evu01O1ynftsV+Le8ElsGuHOAGTXb6m6ctTpMlzN/C5A1qhy3BDskHo27Ox
ifS9FX1TApzWp3T6mg2vmfIUohQfM+adU98/hCmmf2S7mzj2muLma0rNZFFKSQ/Ag2AsMEGi+KHy
9dYVr2P9VRK/EGpkm/2XmdhfnGm149dbNj8BvPBr9LcTzlzXV9ea27vQapN2Fehk5b0SMIDePEQM
rKvZDkQq1Z4lhpOBqniU4m8BftY+u26Gg6ZyCvlJCKCnY1eHAL1JVrB7NHeqVzKW6YppkchbOUDX
74zNfSJSOoIpi/Jd2On6PjY2LrhXM19b8SFbosifc/ZoJjahSF1YUBUpODeEkIxqY48jojyIJJNJ
vh3RwMBabUHCfAdCzEAYaN7+B3XnkeU42m3XqWgC0IIhXBeWngySYTtYYTIAEN6b2Wgsmpg28rms
rNKfek31amVVZTAIfOaee+4+RrWF6ty07kzySXZY2OJeqMx458HY0i+DQAWp0ha+1chGMaF86Z9a
e/yBdFS/ceFP/W4LWjT7hhYRRReSDc1XzQWXXtkch2mzhtkKdIln2W6H/Kh0jJy+tMNW6Xc6QXe7
xIIiLLz33O2JVUQWhGfFqc85RG9xm1R2mdvi6u0rGPdlcQmF3Sp1wWX33njSwLkDlUIsxAI3Opmr
Je6SaPwc4DNst03LBWJutkb53Nld+TS5zcUsD2RhEl2KmfkzkdZSZ6sSVSB/BInqsXbqTecLF/lV
s+9etoaex+zCLjoAKjwK64q8aubwvfQH9IBNfMm+i3eT7qQMWnA7uOO+Y4fj6lORZuiuQHgDqnyG
WuLNIOa2K5d5XNA2rBXVa3zjtbwtyJsrPxoB8yZdowdyDbk8AdsKHrPuQyT9A2uFCcFqr3c+SOQD
fmcGnNxy077on+RZ7pRuywgFjBvCp93JBp/zxhWkd8J1+yl5SH715MmXmq8HQGPwONnA0WQyQCy9
ATpicZReW5nBucvsxNOaBQZ9rz8KK1q5lhC5UFbu0aUakGboUFnyOrCnCViYLYGq4cD+JJ9pdhXT
rlo7yp0ak0K6UZJ9TKcXc6zHwHR2mQ7d6CBiyiLDodYAeAG8l1O8Mplsd1b70iiPTDjmTNz6YDXk
y/w6VW7hCY4BIPSiHdLHgFfo382dhOfc3xV5XwlYQuTR6aBgtz6DsypvU26BE7Y0UuymUypsYF7z
bCDGqV+d3YsLrYtos8dV7zBv/gZlghbe8gjYVuqbVJ1C0e3kw6TvmoouBfQTb3KD3G1EXCY7pTwx
g6/dn0edwAe09Ne+W5Ou1Ov7JTLKRGX2kNIn8E6OXm1Y0tTKgYt2XT8xkcOkAteWu00vbQayyBjL
PsZbNlnVN3G6ubCdxI3GxZ2e3EeO6otux2UxVp35lrxX3/FlvOnYeNkLUkuVHPOT7Nj7LTuWXzPz
thBOoteq4FblaPxaVMA4ZrhFPake0L9kV5Jql7kVti+K6tzRE09hl+UL0eGg2skV0A/avORroq1c
yRzuP7vvyS1p+ExMVFoF0MYWyp5N0X9ftgAkhpEoIU08DPkOqlheKGSlvyfwdxL2LoLbNBpzX0zj
Z68DPn+d3B4vnNyeaALRMrsT12QS+nCkyy5CYvOw4ujU14NGY9EC8nxMXCG0tNeOfAyO0wpXlR18
j0SFiUdR2cK0SgCe3LojG7xd78zHlcyHItDJyvtj2tLgsHQogLfqiV+q3TesGZCr+mod65bAmEjo
onhA1pRADL0lHDk2kSGzo++YWxa3zbr2dMNXvPacQskI/SHZluahUz1YSE+r7Mr4cjCfhoYPzoOf
XGInQ7u+L4eB9p7G9My8ViWY5IIDIJVwXtvMIACDDNQDESHhCg9hnXhNjChVIy9cFOWoMGBDNuRZ
Srww2SZc9ckKaJ1wacxIJyo9MkmN3KU6WumknjgOcg6PRWX0ivRMB54ZayumNQ1+wOkYYArdAfQj
EymTYNUr7tTeanDM/KSgTPM1OsPC9iIyajvfT8SC5a/p/dJ0l7R5ISlOF3zxTV0irt7u2KffiOtV
WPuK5jKA7+ve9CPGAWU4GQAHtifLMPYtSMhk13Aupl4GEMG0RDeJNhUAIhp1TOa8VBWHr3r3JPX7
Dr2ExBZslXD/wW94qcMcrJ3Vdi4eob120UnknCys/msi/gwKkuBqgVtMtrjD7Uajk2vPjvggf+XT
k3o30rX2JBEzTjFsKXtgrys3eo2+qIPrDYBSvp6Y+djNzLRVbqVfpRd9DcfoBu6zOc6b5iG9AiJ+
NUsqLitxYd0Hr5GjunLhMXFF4CvFXt2AAuCCT6DYTSD+k8J8TWaJA9g7Chzabop5uycnvbka5R7r
S25c6pC66LgSzjMkmOIMvUGGwETWzxenTvesczSYn0wfTQDVXfKK0NAPtbnhGFFB32TBUZZujYa5
Xm/Ww3RqyA1gBwdkM3sQsvTJC8xnmkPZdQzgrcMVYFz9SlRgl20R73YGJhRekdoxWQtsg73ByTO9
9bA1yq++t0BplOsGI3fIsnOQB9iJtJrpfScmw2cZxGLNWtHdF2jlQBcmOeU1pI/jJnAA/KyHaOUz
osWhBpGsAZQJYZoUzmQt25yfTuZXA7uC09ytgYvfEgvuaybXCpgIgKFg6b+T8KmnHu0NiWE65t90
Ey3/oq6BrBN+gVygeOPm3lFJli7N4cAjImczXwCrxHviWQn6crkCUGlFT5oTbMAaOunTCuXgZLwC
ZIycej3uQG8wsWQbPM/Bk+zWLo+DJ3vCW3brnIC2t7Py4g0mWMNmPMha7Sgi7dQnH8ZNHMFRNolH
bET7ntxAxc4XY5Puhs96DSrUGp/qd5atSxY8bXWRsesLZd5FWX4cH4+LAb0V0ETetNY8eccmuc4v
kJr17fAyukAsXeGATsN77tau4JN47TVetln+xcAsnSN7mlfJVnPjjbD1bQHKOrg2m/KbEt7Nv+XN
ZDwitfg80TPQe15JuBSW1tnlc2wDOwVHEe+DdjvLNz14hkdM9XpnLq04r8RzzTwU/THlEWhTAOOB
8hTpgeAOpE5OW502ALlgfEqZVEeLrxv1lURMFKPpMdwKir/QYep+5khid0NJbRg4Le5OTu460rkG
BgnQDTErWFoKFGdpmyi2+tDI37kl1g4E8uZz/EBLbdwS1iZXzz7Z9uYRQqYnXysF1CohX8bDvdyO
pjdMPpI/OR8p5GjVnWC40+5JvQIu+w8G6YkZpEFua9VmnDcFLb4HajEihzYCsR6urK0NK2Hjex5+
oB8xzihuYn0zugGKVQZh3V5ZWvUwcxCixzRuzsdo9ogG3IfDzG4xRr42Dl2wdQ+v08Le1XFka+th
2MH7siHXhJYwrcfih1EchvI2D49NcICLq6g7xJdSso19mLaWUF/bdpfOn5H80X4UPwhTYSzTj/UP
GX0KU00cX3QY9Vz6Q4jQzKHRFByte/eo5F+0WDqw1TlLH97x/VmnQhAmB2CzoG4DLgSKsIf2ajiz
cTX91V6sDoIIajHfaMmbrMOJcvoJgWg9D2CcBV4X2IldsB3v23o6tRzeRFLDWHT0w2zfR6e1QR2f
60O5TTyaBPvuxBHhUMlYBtvl+GEejZvO388k/hlMecAvwbutSNv6aTX9XGlK6a32VCYat8T+Ylxn
u4HsNziMKcWhnVCei2eWNE/0DZCDWjjNgYxhdJGdaRcvmsMrw+nwNtv5MSYKfFEQrM6DCcqFmgL7
7pYAtdcMNG5R3x4RprzexzXgw05sWZU9JYmlncVNsdePxnlgIHAnrdmiHOVC55zQjKPq83FG1UsL
eEVbgrcAb0dujWPCLQ8mgfPsh1RDqgXj2S7gpUrfnZNeJBQ3+u+iy2JwhiueWTDdiKYuzOG7KwfO
zK5+XkHAR/e5b2E/7fO34hnU6VSsq/ljJrcxeZCFXT1umeks/TIOPJ1TDMokf2NGdbzJniO6FvdL
EFiJs+iKzOjV32wK1rQmhG2QbYxnJNfI0TvsodoHcxhztdAfGBYNiwdldUuAH4TmYENjhv1HuqBJ
nfiRiOdApXVh54Zj4u+oc/TRh1R5nRjegsr22T+xI9VLhg2JdS6OmEBxdVCSDKTetV1Z+nrtzQhg
xqbTfQaQ+m9D3+TNpYJZ3/qt6RAzHIF+5+8mX9uax3mB3VrEkdgFW1xjcJHYkS5HyhE9tZy9kkXo
Dc9302JuE3WAo1faIWPPnTvYcv4DqmxYP7fRd9S8R0LPf0V1ewtgH6k/1PajRh1X789R7TFRzd+o
DT6XwewH8+Sjh7mNvYEMIQlFAYjVhk6SHb+uFIeEzYIUIGUjpG5ewffbm60HUvfFjNfycB20dRW+
k9HAqbSL222H1Je+t3TMxXXiUwJtJ699Yta131UOL/ZGYPfaBp+DTuzBh3Qpnwcv5QSnG0mY1LoS
kNQx9oHc9oQnFGYTr2TAjP0OYT3qqRxCNxM2QuW1yWEuHK1b6wEYNx8aTWQHpk+LHc6R0fq1fBpL
InMeytJNVlhdScLF+XKbjFOgfJU0pNjtBqwPWrIH7KSDX5Ot2aeZ5WS8RwYdR6cz1ot8Wz1zwGOW
TMKPTES9ncVtHcq7hGW8igwydNy5BH2CDn539It2kuy7BaeL7BQOv2GPsh69w82yWc4OvfItMdjt
jhvW+AyEzBGkLWczNMPljXaQaYGkYZHBJzzG1MdME0Nnm7GKsr51epLxl1KzVTAPjn3C7l0ddytn
uM4/ospTZIEo3bIZ85+SbYgenqKMM1WN9PtdT28cfZk9PzbKPun84mbXDVG6WBq2mgCnMbQIN81G
2n+MSQx+4fMI2DlBrtOC4eyhRZqeWCe43oDp8V213AvZUhdBZNjx9Ru8G73BLKG2Ri1xjQ9CdHuX
oQ5u6M6d/qhT3BSc+oyaIsF01jv9hd4h/MKqzmQGOebNdIwPTjRb+MGuZS3fP0yvs9Dtx/zJsALs
pA5ULY0UZ+4BhYNKxBo0HcUfzEfCIe3UcOELE9LzaWwYbXyX3OC5dHsqcfVRjByJJEt/molqAVp9
ikMYLWRmRDamF7M8ImFJlPR2eEbVlm/9dnoBaXUh/eTchL7CgUZViXaO3DPjl2kfCIIJXCVm/+X5
DZ+r1P/Xcq28yLG/2Cj/piv+JtcKSjgYSkuyeeuI9ryXt/1+6UPA62eUtF+nXvjANBS3BO5k3rzV
PDYehPrmOfuTkqv+k3Ks4cihJ2cYuJx/m8GaFa2b+xyJE/lysinpWCToCzBmKlf1ugMRtrz/5Lk1
fDSp8vv8zKsu8ebnb4GFOrdeasjhCYV0F3oLntMKT2gbCKJkejGrGKK5k7K977z7UeHY49Tm72bV
/OlX0X4bXvm3b/W/fhX1N4d0NFdzuer4VXKuqFv5odz00Y7O0zLCxjVxM+9mD3nHAbvqBKelFxB4
kZfY3L5canlL3CyvLOXsT8FiPKubcNO7KjcC6KX8WejJJ6QKfvnWbh95x1kL2sew1vfwTJ2OCuyP
Qvs/9TB+eTrqb/M4ZSq0KSDNRYBelOV+rfj/Lz2M3wdifn51zGAw54AhBrTKby9kKcVNN96X9Hjm
uUV+RaeyqW2clq+GfQDUJcXnHxbBP715v/7M37zE5CBVPez21c9hny4E/n0d8KNsKWX7c8Ex07r9
E204dkIKBjv24DtH0TanzNf4PH+affrpXf59UeqyyvAcLSPDXEZRfu1pGH3ZGWE88V0fqm/0QAy7
ipe5ChXUM/d43vooWUdPOdsTDMJnY7PCWAoXHt+7Z9b2CnX0m6ojvN3f8aJtMo+bwUubncxry2bK
0UEMHU0BS/T1z/t+tRYcDaHEIpCGztmbeiPeUIAZQcXwTC/tT6uDRv4/bDp0hjAAgP7AxvnbSg8K
KNSFMa+cZkWMB/qwW36Or/2nzF6HoY5bCoaP09JgiNzgSWHUrHLqHX2MjbIbLVQtBlw+8CFyHQJu
/SGmbipdgjt3d1cA2oxis5dvFWm8F3SB4UVW7IpAP+yQtUPj/Q600przXf5OoQaaRjtnvr5OHvR1
dcioUjnp1QujIs2j9DH443pej/tka7qrqyqv52N2yB5yUrIoJjBhJW7gcPxTC5+xMxWWCvIHWc0e
Nly2ORTuS6vFubvUNBtxXexnl0bxJvsQuS0fgwYlNt1w5Rq4P9d+D/UVegFuV74BG+sbpDF/pGPg
AlJBvez5aVfBRwE+Cn5w4uTEo0lNSKYLLBlrwoBp843Z4pHZ48eYeXA8Wg/qKxGL5UE4ROvlc2Az
yLOTiAGg/IxF6+6HV8DW8+u/XlPKP22Bvzzjn+/AL362IE6Tvo15xit/eBJtzV09KBt6wnCD8ZR+
c9g4Ddra4Ars5zw1+TV6GvEzhIgJEe0Yzup9+vjHd+8fl7rKDBfD2TgAxd+2l6nqw6bNZBgJXkq8
F+KRsbxcT4Qjcr8ZD9jP/rS76EsL8m/L+Zef+dv2ogfSMN87aQV0w0qeNJeUOY98j/2w1c/FOjRs
8zowGuVM3+2m/lzKjJCoZclalOzaxik7TFZwgVa2cgdcDYvFFFkIwW5pdaZnWvkuSmxwG84TwQpO
+UTSAM3e5GE69Lf7Z/KG0kbFaFzbJ8p83YXHG9vBCT0BPQ7lyeMeTfSGp+1XZxYPKNyH1TncjgrM
fGfcyWeTLs65OZaMfiY/KOJQ3n1aM3bnhTdgRwqZEZe8tRQW0OAP7uxUD3A13eDuKHu0RzwNHbdw
9TC9YoK9anvtdd7ou0XDlJ7rXfe+GDIaDydXuisHrl1Y6s4mXMfQ77dU/ShNGukwW+Wj58DDzv3Q
PnNfn4+Tt4hQGxW1Z7kNotgcOBWdfo3Jn1ulh+/dB0pMQI8LUfyQ+6XTfSdPibOYIRCIl16KS6lz
7nar+OcbB9PKl87QVAWvPILFYl2IgS1skS4dUiPTY2Clbujd7RrzJXQRldQIn2u1h/Db7VtX81Q6
j5b2Mu3R0D9a9O7zYogwtzV/A3SG5BRSHud+4WZPyslcDwhbCH6H4olszEN6I3HLMs8IBjtzE+1X
/mobfqvsX646sBsXNLPjE7QJLzvme1YvHO7lCouU/efh+396bQ2YDwz4qAZH/29LZSaRDveowS7N
LQzPohvixOHmHNLLjx1q7+EPzlJwOP+wUn79kb+tFFE2GVYY+JF9/ZKrdkLEbOLpwTZl7hiGOGwN
4wvZZSq9SfHN6RrkP+rkUZ4O+SQ5kic58fYOgpn5QvHG98uZGb+Tbda55Q2PvLal5npsd0qEqdgK
RBvg81A4MtNUbkRuqptklEuWQjOSqR3oBu1t/JKflJeJkiQ+oO0UxGxBWd1SIEN18EUqFi+6mnb6
lJ7qNU0g1mGH4DtbMJLEgW5GvKOaXl4ON4ZUjPBn058mreg9/mCqgvD00BH22luLlgwzi0gXf/Vm
HJbvm7aYw9+u7MWn4kIPcOTy8SIBBiOC3cogPKFK7bItq5Wux1qBeTtDyN7gd51tjrBp8jC9iAqs
dtgCxNuGuKfk4wSrJqB6a1lnAtYfl+me4lwfI3YEBDwmOz/y6/RIYNfikZK2K2NtzqfkkLKF3J+p
S3rN4e+F3c9EzfvsC6Y96EgeR3H1LKg+5Z265nltMkJwrPyGoe0Va1PMFMtx2eixg/jxPn+eBlhW
+M9pNdCccckpS0tUsHWrw7B1Vt0Gv1aONWvPttJ9qqF1/2a+tfusPrn/F6iK7FO5sNNtShM8fJFI
NaUzaYJnyERNpYmxYScsXqYaFwPHvWaloDhghcooNy3pHm/Yp/AUoOuq37JFUt1bP1pHzfSrZE9F
vDhlxK/mIByzF3ovdM4HnLGkBpC+YunUfc+4e8Ffyp/MEhE88U7ThHgpG1jpcbWNqMKX3mn0o01Q
snwJ5Bq9f7pE0Y3uXs8notG/WW4H4Cb2sgew/2FYh8/jU++r9yPYVJGD/bTAgxLPuEj02qpxXwx8
2fl6vDvFGsPWuTqG1GihUyJ2Gd6dXf7R/FouFMoJKaO5n3rSG0pI527GLFfiomoY9qqzjBNinRue
/kSYUvBt/u2gMzRsOMtUKLzE32qEQpRkfUjhW1d0xwUKmJ3xPb8oEK9irknjJtsaG8mX1nA87MGr
RYvb2Aj6glrfG5w71xOTD6a/Q0FmZPONhGfBae8MvLFs/nA9+ftOo0H8wmLKBKYo40PlV/nletLW
pZmB5OMe8Gn4wdb0gu1SjpUuVj139hGKKv9CR/d7cDoEjuJz0QYGFFg6FwembNYg9PBy9B45qr6+
qf+EVJL+9AGXi8wvH7AP7uP9XuEZU61pshScncG28QOnZoXwOvO1KfAIqo8/fTP/4G6CA7xwUZlZ
B77wcwD3lx+c4tMn34hvRr+GFwCEa8Ppt6sXZgZ5Gn96ZeTfZgko9/7y035Oy/7y04g1Eacs46cB
/92IW+2iblRKFHt0mpkcBNxcsQtY/N1kqXvj+8hBr+KudXKfe9RS5/7pEy3m499e4uUTLaZg3gyR
f/zrFw++bkpCHXfXfDWv6qdA4OeZ1uXwTd8ZBy3AIKwbn703e9gIyI6FNjZuak/zafWjU0iecuWS
cQG8V96qy+JlCd/KNU7Zp47YOcvc0k7AXjof4XMJOBaFh3CfTc+LZU3AX0QmlrvodMDwFn8mau9i
dbzBy+OeAJv2you3RU0Sl87YFfq8+69Xxs9C/q+3VcyDMD0Y6NUU828GviSCu6GUnMExhmX8wCvR
Fdb00jc549KW+lz4sasf1bW6r47Ly1E57dO4lb5Nd/DzEyTkyFZ8MKangX/Vu+aB3tyWxt2G6mii
2DRIr6PsORDAsSmeh3Wl/+EaoS0Xk7/9BqtlH4IgpWnGb+Vlro9zUmnBv0kIcIq+4m+iAmyImJ/B
JdoQkb5pPfzc/rhfXM7tadxVPhX0z17VM/w2t7Ww2NrFPntkQEraqReJlYfpmJvcc3JI3MjjtvtA
mw5wACZZ/OBWvs888i4vCyckcfIfCMCX8PonGJci/712NoDXmthJwWSpkG7/+npqq06rQq2iIb0l
Ymk/5G66N/yu8InSWtfohtwjkEm4hHeX0lgD6dxgAyWiygs2sPURnrBYeM1bfevWxJRQpd6aRxXH
0HLrDPzp2L0vbNgNipu7egs9DEdb49A7JCiia1rKC9N4TnSWt9K+7eyljDN3g75L0UZvWHcOygtK
QojUH/iVH/vllSShzYJjg8x9WVZzdgkdcsc8+WGp/TRuS4SiiqfFjegm20jGD2Mb/kKym7G82b2t
bTCMYxTiCTpl5RrQrmoue/m5PwfipnR4thl+Qtxcd0xbTvS6+jYO9DdInlh0ZDt7Si7cCxZWFaZ1
NDnEq3m9PM+lNoFq+jC78yNXn/BMGnFKoRH6+uLiJsTkKtmx6Am+jrz9pvtt6AWdjbfCh0ove/V2
fFhRSRiylfhcMj6XCrJiHyjZo2cWcnWdkWFcbKF2t1cOZe62u9odHOkppuWt2KYfMuHpCcu52Nj3
l8qPWDRYCqzywgimPZq20niAod6I5F2cFhKGxg/9cfLsRS9g3hbTiK1vFgiP4GBl2jUO2jhuIydw
V+vgMvrj1vTxZm2q22pXtOiKk0O8AqkrdObXixF0+jBcfGF3e7WPQit+HLcLPFA5BlduCSkXLct4
YVcywK/TLje89C1nq6OHgN/VhaLR7hbCXnzODJ8WQmxLB730WBr1sT8IDoPCGUYjok2BEC4IOe6+
z4uO/p8K5X9rSuf/N2bNivPw/z5hs2nS9+Z/2O9x9r//119QN8v/9u9zNrr5P2HSsB+AoGbIBt30
P+dsDIk5G3EZKvwvgPZ/zNnwf0Fxh3ijG8wc/gRo/8ecjfk/ZbjuhslNDrYHbIP/zqCN+tsBv2LG
0tANtuIVoEw84b/dCbWJ4VlitkRvEKedSV87V5BVEXkjmMsRDPz8FhcD2U/39FwzUGxM920WDbld
FDlzfkRlemaQJZirjPAqzfMpnFdoc7h4BSD/riZF9Yl5fySwMj209eLGMEOrNpD4ewRN2RwxXig5
qmBD0LN4aLhL4yY37LwjUGVVdgV/DPZ2ikK3EMBXtxouW5m5bVsx4x6tTCThuEk1T5O7Yas27aM6
rOAqJ4li3YOIcZP2nIztZm7OPKebrBOKJ2u2oE/+EkoDf2zzyztw/reD7Ff+ym/H2/KNMlnFwCgA
FHCy0vKN/3JlIp2lrCXBED21vJO2QvoYAa9im3r/+sdo//DkiOQ2RJz1iNHK72CzUO+zKiBUyes7
HJG5QcE2aPP7PeuWB2QD5zoYMVVQq2e2PtxfVgpuQnXJpyaErdM3xZQ7gyD2XiGpP1oDuaUe8k1U
TYShKeaxLAe86sbqQdAEZ1xhlJty4U1Lpiei1pygKB90OcciSUktMIBmNSVyED42Ze5fSIq6BGnu
3yNm5o0YPZhAyi95heVkbroffZhnntiyVZP240tGHztJjw1mkoWT2JEKL96BbwcKPehMpCVZeSGT
Ygje2hY+1K1lhNNuJbKxyEfBBvBJADls12CjxXhOBoxdGlbcecTh8sfpWp7kX28vPF6VvgfF0zIs
ojJ5/dfHK6sEuQjMVniSgg2eyB0fRrUNofg97tSXIRr46glMfQhihkbHZH5IZ2VLQrm/MGKcUewv
gaG+y9gryWd8VYKVTKZFLMOWTx4VaOCEGmrvsjisBXFJ6jqbU2+Tb4r5IvUbhgUiMmVavLJdBqJe
ugqj/DyrGEB1AANRr72GEd1NpkXx/aitp8yMIZeK/J6pqheM3SlNpFue1vxQEq+7IOGyTixSmBfu
OJuvfM4DsfU+g4UvcWhQB6OZlPkOLt8m08Yj09Fk8IiKPxepp6X1Drgqv1PBAGnTu4XEx88q4nrL
WaUxQZMbAq+XqqI1ZSNpu0Ue+ykWy1Qo/K5LTs1cuxMRyXXQrLUEu3QVu824imihVKU1mkFjm6GO
5b2hE6hzTQX24RRAwC3SrtigdJ3cbYaLsGKo8jXqpQNkazfPCwwW7RPo97Kc1yVVrNokxz4vn7q7
/sA3t5vhXA0lXoQwtbtwdFfMzlYDsk6I0b/XsVNO60oT3oiN3afmo4g/UKxe8eOHuJ8gq2up4ouB
aeXZJlIGdyijU0eboNXuxw7MdnOdheiY9V/JzJD16iDPw0btKrwTe3AHVp9/EMYW6CZZK4dyFJig
xcvWaZ4+ip5YFVujeJDuD2GboYL5mvDD1O+2cV9kZHAh2ncqhr6omjvme2yFgdxW0NamllyB8++K
vvSnoLo02PYV4hnlFZShWgET8agh3TAX40ThocM5qjJeFITcyYiWG0BAl2rmdSzMFKDDqK0cIZXR
rBS3V8NtV6qbFfiZIfoh5plvVJ2bkpJSw+GfhYI3InAHkgBKHOqceJtayDAsVlj+5DUIF18tmDcI
PCk3bW02uLJ1uxhOStS+EwJn67VudyKhMIIA1sJw7gN4Zk3c4Lvx8577DXnXQkugTYLBuR9sabx2
YET6Cd+mlm1rrb52UQ55hbZMeozvlICKO+G7M1Tm67AxoAOWyTcgrELGrsu3mmpOtEShkCwZJ17M
xtirvG+VB7XICmjnq4o3Y9hLMLjr0gZUk6WzxXXtZmrxSdNXMkxCzBmrRkxWsq3In8IVs+KAVcJg
BvJOGGyCWLKKyqRFFpbPerpPp4/pWEwfwrTr+UjzhlQMK6x2hY4YzsetaTuTBKDQUZxbNq8Z/zhG
9nadILZL/GPfEpiHCYELpCGtl9QA4G9Wba4zPmDEGCoJDsryQ/nLBsWPOUpL/pT/APoM6Y5Mzcvn
gVzSaXhmen9HlNNBITVZDjRLnl6UCTuxzkM36u0QlD9m6bmc8e7GHNyxYnGKO6H8nkatGw2Pq6bB
BbeVyTJrJUsUHxvM6mWLozk+FBMFhULkn4THa5VaUcFCEGyzPPdC5uarzb19mLm7NgQz6Nzo2wJp
cMVTi9dKVVtABWwjkADMYBgkbPyxqIl4UL8U9SgLJgRP8cVkIUQkiOMsmcZdNz1E+XqJZG66Fv7e
bZ5cYv4C4iqqpxqRduRaTQZpaTy0mubW8v0sKmdJQhFm4EM11w0Ym4pLdEy6edG96KG5gzfrxkSA
sjkoRr4zwwF/vWlF1cnEmIjVXjWeywKdqdKsOy8PnKN1ItB4LifU2y5fl4gIPWMaq1ONDFh1t1FX
1xzY1pBpfltpPsHUnoZvV2fzjiaikee3iLmc4EvE/dwkm2j6VIXPMngs0g9t+IzI95MZCp1N0dZH
qnySTEN22HssWEQ0l5j7Kl5KtsKoQTSvkYXyt/heb6Ug8+XgLe3NdVX55DmDA6rO7fgEVt8hPjFQ
votRj62qxr/ESHXTXXEXRkJsx6Pm6sno93JBYtPKSUkKgLtQ67i/e9kx0mtTTztJ5T4xkKrHuGh6
TKYPOXyRM3ISSaiKMS4xbFEyCZUzEH0PMHglBH/wUlcBi2SMmIblAMndoHsj5MSJjN0AcKUsGALC
UyhHwEfgPtQaLX6wppr8RB85E9CyqVzCFAm+TR19WpBxmyLEeYYXgfuKIem7St+ZFFLcfr3EyJ/C
BZ/0Q16mDXqJupbSj8LI3A/iLkKShRwTtc8qdWOlV55Un4XKeBx02DM0InTuE3nJHmMajFIYzB/P
RWCPK5tUCWxQUWHnK3pv80tfnKHf8sanODgn2xDJ3OO2K+76JWYlwJ22TAkvFzXE+2xPZK4VSU7I
ayN1Dz3u5DsLWm6YVQcbeefBMqVEH7Aa+J2ZTUlIRp3rq1h9C1ylEnXfGs+huI3GiTDy5zi5xSqS
nHgwQnyPCnHkBBcqWLXkcnZE1U378jDQdx9HpqY9h3si0m3GEUAUjZvR1xdLLw9OELsyoqCq/CFN
d9P4kFcdSV6XkVXaa0zU1C+lbqyJM7TkWHjPanw6QvuqFulXN7/l1SWjucPZot6RQvPTHBwm+mx5
9jV2uxZbUmn8KHPshgmj9hIx8UbL4GNOs0UiP1ijdRTu4ga8Dt66LHmP+PVDlqZyP0sKjUjuGzLD
68lq3SraRkwfpIrJtJXAuOQlYrhaYGY4DbFWMgwBmQ1Ko9uym4fi6sWgf23eKWVwk8nBTYwErgro
FlrqzBlZHHq4FnrZL5gi6lU3malszFvMOz92jHjpyGMzKJ07pXMjMNDoZ3i5C1zLSqGvpfajbWds
0vjFCUYEwunGOQVIiubSHwYid5nlMHvMiPW5qUaO76ugzWtJp1ZSz5kun0sFP4UkryHLe5JxGzEc
JyIYefBF5sweU2Oxq75z1p5cM3Cj36ThXVrtV3e6w4hjffZUcB1TgByHz1rFZqeMdjI+CffBiVpQ
55eSZ5LLDJd12yLbyGVjlTz6Gme20g9MM8yEbx6biTlFPqaGk1bUBqSSrQHvqQwUS12Vhz561Lkh
DRkDUTrXc1VltvKIGjlz/1c3SpMTY7Sy5gk/IutuFl4K3hgZU3c3XCPlkEwPKk2j+EXV34TxNM28
JiD5FOEmGCiQ6rUZsJFAZdHn+zEmjG6uOlseO0tMvv4PdeexJLmRrOsnwhi02KZAisrSoqt6A+vq
robWGk9/PxR5h1nIPInTM6tDMxoXTdIzAiE83H8hZGAbY/8urYWnqs3XqrnW5Y2vOasWWrFr3CVs
XhKo2vDXvm6n7m2bPUeauerzu5J/y9NflKq2nQz0TEJFxbpJvcchEmw9fuyN/Af/+UpP3yz9sYvE
RYLiTGfgLlMD2UHezh92g6++lsb3xPLeBDNeyXgm1Sgbo+YwpugDbZIhJLvz+9dapfBSKxRpqzK/
xbb6VQcgKpX0oysBiiuOQWbh4Hja/JTEAvwHqlc5XFl1zG9hx15JTfCChBf4kpTbISmr99ZvnIVv
Gbd66721McJMdEM1X7/OE8g7ZI3gdAZaosNrVtyIsQQl63XQ6X/TkBSV21C4DsrnBGJya0i8RlGK
gTqSryQBk5OSOqSa/5ZDBMgqL74N4JWRDKwK/bWovhtDa9d9vjdLaeepMKKCYWFGMUHCFzVHREGP
mH5FVWHCWoiIuc29Gzz1dXuw4DVWhxBCpoYmEH5Wi0pMrzB/vtdjPHBcBVeGHuyrmd6J2V0kts9K
DYbQjNZdoO41ty0XUV7D2tFgfdFCNOK1uk9SeSelkHUievRG+8hHmpFIn7R2/nrhqYg+jzR9UbIm
JdzcFFA2bTzV1gvX7nOgfihbSED4XR5tM4/4c4/Jo1CTLhIe0kEaSIQavOQ+gGSZ5aTqwg+5nDM9
GJ+lR0X3vwaFZQOmgIizaJ+QyKOqhJKIfp4VgUqBFEG44Vcv/PIUiqRQnAzNXCC6BMy4nxmeNGnW
nESdIOW6LNIFPyGquIdvBhMSGiCosE2+yndIQnz269K7ajNSUi/PrHRahuGdruGdObZJ+JCTd7oS
x44gS+GYVsLFaJ2DM0C2wVTYx+oFCcI7RQPzAfMTGcQxi7tCWXIXGMDqY/IgzI4u/55ziwq1dFYV
Rp64bU5+jonNceXiCGF3KbUwZVO34dIFCh88XY4zrpjpdz6KY02grZZjBGGoRqotjSDu+kfSv10O
cG5ejwNMCoYKcvqoNjMQQXlo84MnPXXRjEjFzFxZk1VDFUmog4oxGMpL5/ubgSObjHAjDw+Xx3Ju
UxyPZbLTSQY6a6hYI72QrJCsWktWSAJlNryZ8YWLa5RrG3HN6+Zy3Kkqxue+OA482ffuIA60iZhE
mhG//0K5wcFFh2OEEdJImFl8c99s/POjzS917BBqE6pdwoZqnfpKgTvtt9VMmPPfTZeQNrFGBexJ
5TOL+9QsVfqSUGjlhLdf+UCeviqT3eXpk8fvcrLIFXpsIgVyxDgm3y3oLbOVMqaP9uI2hWFfPZQx
4J0ApmyZ0W0r10G07+lLWdLe1X9Ysbbyu/4gdbwXayCo1sFKxmrog4MADXxt+V5sZhbxaXmWQ1ZV
0NACQ4s28WQy4jaKFD/nN9Zcuh6caYhngvRdy0AHDzOi1We/71Gs8Rg++r4D505fovtoR/lTFt9n
gGBkeWbNnt0rRzHGPz+KkThVneo8UexazxYKyEMrvnYwLISRqiivefJUzu3OT0vlk8+sYr/NF0a+
+rORfBRSRB9TVfoUUaGD9gi+iitEWsGx3oHRf2z26SGFPAoqxV1Rnfo2qyMzaeX+tUk1QzQkky7L
Zw/meMTogrJdippVtonukFDY/oS5f4eU8vbycp5qnf0ViMtKRLIdiwJlslTEZghixa24qpaS3dz6
nw1OTMGf5yKdLV5jgzIqswMeQezo60f0XIr+yMiqtvsDErod7kE4Qx8jG07WMJ23+bOzg7xsQww0
XjIKUDciEMzLwz17SvzzGz5n4+irNsKQKEHHb0h5gBv68M3taIsL3tjsebkc6uy+OAo1uatoIaSZ
E8Bzo2ajt68OOsetK60uBzl74x4FmdxWtRqkvSON4wG4Jmj3sfbjcoDzx91RhMlxl4IvcyOdCFSh
x7b5EiD8NY/fXXgAIHUFYvjQvURr8QpG716/t7a+uCjsyz/is211shmPfsTkyuLxUgm8xsZF6tyX
29HxSdmOnGIYX7TNlY2waVAumoNnn83jjpbs558fLZdSsiQ3Mxi8Sh1qRT1oxKoZa2Tqdt1v8zVF
LWvUmrk82rk1Ov75cdBocE3JZbAyAk4a6F7J2VTgKeQwmvPwGZfHpXmdbP7U9LyoSj/nlWLPFZJw
MBZAkMEsuyquy5m3zZS/8/dZ8+8T4DNjPxpZJ6he5qLVbIfKvdKCDhGrmwQ8dHPjoIqU1LzuFVVY
1CJcpsZ9QcceJSXfzutffz7DOghjmuOSCZ1osjXTqlX7BJEuPOV3FA9b9JJTjE6d4P5ynLOploER
NdJj6Enq08PV8xSlo9VBjrf3H9yrEVPyE73BkZUxQvln3x3nvudxvMldbA1RmJhWx8BGHoCBGx/q
VyO2FTQSSgn/SWp3HG5yordD1Htt2pMrez5o7Kc4jbdV/3R5Es8dcUdB1MmjwmuDzMgwU0DJUVh6
WoaJwcylcO6heBxhshxC2IUetgbjsnxqnN9V4dmRYiz09i31s62kzbkMnrsZjuNNDu1wCPrC7Yin
Q8D1QPcm5UZv7y5P29nn73GUycFdVJ0mhQL3j3Y7QsbLe+m92kr37gZdmt2oSemDEESmAI7x5chz
w5sc1m2ndsVQsSr0BlgPdiVhpW1Dac7P52w+cTzA8XccnSat51k6mviqDQStBjvEGJfNFfWh/Ygm
h+1GCrGUlhhuv5aH/A7g3Ubb/SdDVS0AEKQ0ojhZOUPmRYU3DtUwd4HyXKL8oT5+hvgj5NL/Tjz4
/xq+aaQ2/s/4pmX9/uNYPnj8t/8/rEn9Fw4/Ok6JHN2ipRh8+b/suART/RdWWCoawCTtfyOe/oY1
ycq/ZEOHOqwammgZ+vg//AfWhFb5iJwEwqFrqvJHqKbJnarCTbVAj4OS1YFJq5M10XZdmyM6iXha
BrF/UBcx/rpmPbPJxiTg+OaeRpmcIbSlJcsLg9DuhP3YGdgMGLO7s6+g6eH7GQZLWXxpGNKpXWld
iGUX5Oi9QLjYWHYELR6Fgadh2b2Ut94amYp54PeZoMRColTScOlStMnJ5bbYnmt+GdqFZ9x5CfK1
Rb4+Wkt3f03UMU5qeuQzri8hJmeUXEt+4PtofOHtSZMPML8Q0kgEiFC061h8VPX7ywHnxjQ5rOTW
TxLdGQN66iICQDrUM8ncVOFVnY5pXDJH5yF+TJ5RaoSgzRg+6Mv22UE6gbQusYUb9+A8ttXaxXvr
kGwRgli3WzxatJnc9SRjnv6ISUbZi4WgJi3fjt4aL1foslcJkNP9CHRFcmYt4Au7nsOln7wPPqNC
Sxi3Nr5fI87xeOhpVde5mxN17DKhSL0q0CDhEkg3jrBzlSVEjV3AiNtfZJN/vhMNDn9kCbA9Y9tP
kqDGcVSxiRtGLMaYvDXPYgb+CWNKK5NnEuhxGJNND+xLM3EaVAH5Ta+bWDGS0ilrrJxp+tVXqfUj
SB8ur9Mz58qXEJNzhTn0PDmpOFcQrNArhd7v7yCMD6b1djnQ2R14NJbJJrcakCc464Z2XOvfiwJg
ZA4mAp2yQhg1SBS8ntxsdTnm2U14FHOy6zGmG23uGVyITmzS3kWa/F9GmCxEDfs2PI8YVU93O/e/
R/72vxvCZJM7TtFbic4QGiRc2pscScrLAc7vJQgShiWZ3LDTN4ufQn5xVdZzZ+v7+qZGsx0VxxjO
g4VXB3Bu/IpusH4CVpH/J+v7KPS4Zo5OMC2p2gEIJwd/XgF1E+H5Fc33PpCUxcwgz+4kHbNMjec9
h8bkO8WJLgpq0UOCF5pVGArLdHgCabKMrXDTDj/l6JeiCEspurMYpgrgy6WjIeQhsr7DZua3jAnB
ya4++i2TT2rGcdfjAhbaUr5SoaEif7akUDSSeFz4vJejzQ18cj4bQZPxjiKYWmKWZhboMulgk+Zq
GHNhJl+yMTpLyErmt7LQpBNN7OrUVZh1M9/x3IaWRNw8VWr+mElMPmMfpGWGGRXbrS3vggZ9ADWe
ORDPnVPHISZfR5Yz3dAyQnjlVlYDOnTISVG/bxx5LRsAcdJwZoufm7vjiJNPVDW+p3cVn8gy3mu6
4Wpx74szoxr/H9M1JykmsPuxT3DCFGpzTQYmz/cRG7itHtzgyFO7RaGhOpwFT5ZHSfTywjt3sRxH
nJy9UWXht5kSMRTEheZceQHh/Jskmnn3nl0SRyObLAk3rRzq2cSJzHyX6sG2BLp1eShnP9BRiMmS
GNKR1BDygZygWrohULjyrWJ9/3dRJsvA9erajB0WXgBOTwKa2OdvA5qMl6NIZ04fpONlPI3ZRRq8
sa9nruzQdkRFPLIjo9iSom7FHIW9OL3Tskcf4e0ByygZx7EgVO9Tx5+xbD2dSrIYaczZcJWXtE/d
p6MTvwnlXI/yCEnzELqAW/TcNHnb3FeiDizl8lDPxyI5xNYLPsw0UeOkyLTCyYiF45iUgk5Tn7Lw
bz8gzHzcD6wFo95Nk+OXxen6Y0QwZwwNlqR50npLisw3hS6H8IdcQC+BJx/o/v0nQyHbJeOUpVOi
X5uGuh9HJXjpkiq4/pFH77kZbi7P1+nJp4qaCdVXhuNx2hkq00H0KBAnthtnqOGZ0TcDJKRlotMq
m9dWo383VePjcsxz32i02IZWYkHAnjIYncqk3Kf5iZ1JNZkhgmj9vW+G68tRTs8ifBJ46kujgAV2
apOUPacRpahiCNkv1d6UVnyu5fhZC6THrBBnOrHnlsNRqKnUjYANq+NrEZOopS9Rig205f5hA5Zl
oI5dQg0XcGSxpq8CqwG9b0Gjsosqeu+NbC1r5lo0R3emf5dfzizsM0+7Mc74F/5MKkWOrydFXajc
EZqT2+GL9vpJoERC+NmkwKyW69RZIJCxGoRF/O1y3NOrStWgmo826pJCf3JyDg7tuGfVNrHl2ntI
AdAbqOZrnXPoshdHnxnkmfX3Jdgkb3HcsCxyF0e2wBmE64TMDykg2AO9J/1p8Xw8bplPi/QBBhyu
7ZPprHCANesOPS7jXe833rCTmz9fGV9CjIvz6HQVQz9Lh4AQ4LTXkDVoDypXmI3al7/QSQ95OpRx
Vo/i5HVVRGo+4CkiQhN14/J7KiJKnflAtkG3A+B/qGThRfQl22rr15nopzfY14mcXMfkZrUXan2C
h6a7amnL9zB50v5H6t+IUQrX600H8lsWwbJzPy7HPrO7v0zwZG22WRtxW7E2teEXLDLYIvXM3J45
qrTPtz5lsNE2Zxz80dSWndYVpiKy+vVmIQ/+KpPe66Gz5SBfXR7L2X02VhX+jiR/jVQnvpsOUKzs
NHKuDSFDy6D/wB0XVV79OtHrmbfemdtF43a0LJpjo8/bZOpqWUqduEWODr9ULCFwKHeHcOdY6XVp
xXheudpKVp1k5uI898GoyX6KOOhj2f7rIAvoc5LvETVpm580Iw+Dlm0vz+O5LwY1j4aASaHmROjE
7H3ZQ2AgsdVY2lYNAjc9ZO0SFJkxk+qe9FPHfQfRX8EdlHSUZOPraHi8D0GmCDgVoMKE/06KC6jt
7iE6LRDDz+/oxM9LP52bQui/sojdEH5804Sxk6LEkDQ2Fk4myBXvR+mWYKXjvBU+aSCTR83MzeUp
Pemjfg50VD3kpMTgb5q6WbGvuZmTpoAQjJ8SNMVnSrbhpkHstUpW1gcqVzM5/rmvSGeB9UnIU7ka
o9MDS4H7YwsyfmlpAMGzdOSlIPZPVRnOZMFngpGF8ObTZQQdT4anup6B7Xae2nQ9oGN5wRWUjjdP
HdZW2gQz6/PMFQdlRAXWxMOPquVkC0h+WOiNgfB33CJLgOycwKVdi+HMcXIuDMmISYNmrM5OYXJJ
l9SmIYSZLWFnEQfpMorCleK7Mxv6XFZi8HQYn/8g3cC6fd0DsHxlwxQUfCD60dsFAYhhi33gYtir
uxKbN2WNi9zM2XVubGPbCXdg5s+cYg0bS3b7ocsyu5RFvDzaRY9ydugNM2M7EwbaPi2uUS/JPMGC
C14HocQoCNOkG8W7otyxANg586HO7Gf2MRVljhFR1KZHYi8Uld55ZKgyFjPY/xX+3Gvl3Pb9EmL8
CUeXWN9rbYmXeUF5Hl0PsNjwCDfx9Wj6gF24BW0BfYqZI2NuWOPkHsXM/TiQs9YvMAGs1+JSXI8L
w9yh7on2hrRGDeOP9xVmpdxmJkAPJnMKKpG9nlWuID8nhP5eBg1qCu1VDO3q8sBOFwXaqFTMeDFz
yWjTMJEfRYJmBYndmcPW67sVUgZQZKqZI/f0SPoaRv46faksNkaR88mkaplq9xlUk6o+6Ch+XB7O
VFJKJaWxVBGqu4kSBdpSk+8UlEImu26H+811jURSufFsejffPwXJ0VKciTYebl/qXkTjyfxp6zpC
fyaHnzuwExRX4+VnWz+xh1nGmBxQAP0hg32eF4w6+Vgmu5c3NG8XHrOc7F9n0TXCBLFnP7UTA1f5
foMv/CKtZk6j0yNwjELHm5cE9rgnD0A/s+S40bDCwbPjPrnzr9qPFF9LZ4tWvl3fjTLWs3XkE3iJ
Ogk6WSBDQx5VeFpK7gGfHVayqyGSNKqfN2tngcDlNwPFqt8oIq+ch1lA4NmJPRry5Dt2Tps1Tkp0
1P1X5Q2msAXUZ0rn0bsHJx/pa1FeK0jcPVxeQHNxJydZoZel0od6iiX2y4AGnZLCfpvrwZ3mdcyt
xKbQTHAK/HOSG3d67UpkIOm4+ZRHeT+KH/l4kv4QoTgjCCijyjy7Nca1+HVrUOexSP5FY9R9mV7Y
48e0HBRTwKqNamZiCJV7gafsew8peIkNzhL55U1CBfwO2cq51s/JcQ0AA1ww25PwVDImQ07rQvHB
sta2oMY/+rLE/raKZnb/mY9nkiDIXNyyIZ9kPkmk6r6ZWIVdF9K2kzqEO4V1CMT7j9cIO35EVFMI
VORpRlLHSoumr1zYMaxnncxEQEBW1fLD5TDjjEy+13GYqY682aeskCyobM0qkUFxFayRS8yVyxQV
OdFd5a7/7XLEs/MH4wGgjDnmq5NUS40aWRniDD94JF7KNLoy4OC4FpTjy3FO7h7eMlDFRMukDGgo
U3HZNtTz2EnbDiejW6HVFh304wwafai4/8EcHkcaf8lRkiDlSQLXPMRVJI+QGA32Ue7aFgoKQNfw
NZlJ80/zoMnAJos816vW60LC5b+jX9IienSeStywnQUGL8seG8vL83jue2koARmjVD4+65PagYWI
SuJnKnYmiJMXw69UddAXmePZneDwuAnI7iim4mJMB2GakehBWtdlin8duq12/VKsRplTeZ086riZ
jbbV5qrbGz1QPKy1brPv854KZwd69Asmd5FVl3UOQbewNWQE0AeB8sm7Q5y7Z0ek6XTHHQ90cumU
zVAmZsJAgx2KNPvRqlm23WWwz2dSyfMLhbN4fGej6Dd97zq+GHl818IWN50Ne9UGlr2TEWgTNrQv
bOmPCwmfn/Df8abEPSUuBdPPGVlyMPfWVbp0VqOB+6evrj0K0c7dNme3OAsTrSr+PmFrWXGjGonF
Uay13bWQ67bgukg8ZA9aMAf6GE+l6VfjYUOlRDJ4Y08TzExsB510mlBZuvf84mC60U40m9tQQ0gj
8scyk60p9cwD5NyaPA47OVpE38zUNmKEg/yihzc6JpZ9NnMgn7my8fP+Z2iT86RTY7e2cmKg+bHJ
82d3KBYWduw5BoPiUkbD+PKBclroZZ0cB5zks0EQ6FE93qA0AjUvQkr71mrwdPN2jfY9QjFFM9tD
nzbry3Hn5nJy8RSdm0e9RNgIeVADPYne+qnRl/zjKBbZOrKgsPtOWQGJQFamp0JpN1m4UY1wadVo
Tc5iT84sfcIgoScrInfpdG9nChJmQe+i6u09y8VdMEh2iehTU8+xfs/M2nGg6aYOvCCTzCDqcCS5
NjUBUXDqPSh9//ms0fEUQT+bIvXOybfJW79V6jTt7LAtr0AfposcOR2XfsBMoBNGHvcML0Uadp/U
6hNgErLDpuO7XmVHO4x8loJvZ4/hVf6MMJaGkyDKDzBY9fdCu+m6RRIu5h74595Z/ABwUZxZJKni
dEsLblhrMhlXwfNRR/YV0eX4Gkus4HfdI+5vIezdbrW59sqZ1PhL2MkuF7WhGrrCJ6yb7syk3eWN
MZMpnIK+xrlleWvc38hFTqvxeifIpmukFXd4dsBPYYscwKd5/R0Ohtf+XfcjxUogwkzg8uo5d6IQ
2NQo0kF2ND6fQkcZGP0pK/X1qMJyeQBs1f3o9SbcKKmMGgTA7kXi+vCgzai/bwbLx7N6LgU8BUB8
Dv2fXzBuo6Nf0KiOrwNFpACBU639Hq1CHN1GI5W5KvbZ73g01MnyMTNK2F6H450TIC3VS2h/1DP5
7LnEAX7lqDxAdf60Gtp5VhuoAdOpt+U+93psQdHGWZoGdsqlhyqG7r4bPpKNNeIxi8EZNe9NtOrD
JN8ZpjO3dM8dQaSE6oiy42E5vXsLuSrqOlK4e0XcNhzjIfXLb/R47curaNwBkyueGP+Emcxs18mF
X4u8uBInvXWy6laVkn0noYndujZSpw+Xw51+SAWaOS87UpfRiGmyIcMiyOk/By2sDyXd6I7ULJTQ
ime2xuncMWUybHYYCzR5pgdroxSumPQGBZboW8px1hoChst/2u+mhKhoQGJRuacLN62HqR5FUj2T
KjsLyiWP2m0Z+r9LX51Zl+fGAuyGEhV1bDgYk5dIm/JalkZJyLJykHDvffi+qawtyVvM3R9/nJFo
x8NbsxTzpJcidihveHWIco5HsS138Y4qyj9/oY5tUkoJcAhRyJ0yFHyykSZXm9qWYrlGAslKQCUY
/jLX+ofM+vjTEYHDAY8LSo9GAN/r6wFFzbQoTS1v7BofxpZuihC9X45wpgj7NcS44o/OwMiIQtXF
/4gzULGNbfIIQsrH7Vi2KV2i2Dyzgc6cuV/jjevlKJ5TC6WfuX5OvOCu3TTb2m5ePh0U/xeOYieH
w9dYk8Oh90S9qGXGhmXOHjNtpVxj4OJv0ae/czwEN7C9WLZ4qjyDuLybe+icrvy/MgZEBNg+J8vR
TIMyQ9+2seUOneze22Z+tXUkZ+YLnh5JX8JMc72itRogm4QJKutZN5HR7ec0f8+NhAIdzTxIszIl
uq/fzLIaQUuLqrHzRn4OouYg1+2vIY83l9fiuZFQmLdES0IAiQLo1zCiG4VaVxJG7vHFyRCiF6Sn
Pw9BYZWjD8IXyMfJaVSFQlrlRtngKoWWYmhGKMQl4sw5dGa6xpRKxiQDqQNx2iOsRmRymJN958Kd
W/WrUIGQ68+2T85M15cwkxdZ4TdtBzGcJP+6wnQhGa0ig9VoiNiv0lXxHC21OfD86W1LAfBoZJOF
ELl+axZtVtly+6412Luiptmrw8oVPxxkjS5/q3NH08jkg63Ni2ksMX1dD3kTReowkP3WzXCToV4X
VKa40gDDRj1mRVm9Uvp222XDu1TH1npQra2Tdo+Xf8XpQ3ts6NGKNYGOjmWErz/CQjspkayx1orG
nYZ8WEaXQRS/RdkPEadH06jnhj0e6l9TGiICUx1JRYp0ov+RDJ0VGCalwlGWQ13WG+3dpCYTYBMb
43SANd/lEZ5ZrgpwGCq7kPzIOiYjbIZKCJuSTI33PJAprNVpNBdJs70c5kyCyoDGbjPvRcY3zQTy
FkJ/rOY8ZlbqvXTrbDK7KJfyTr1Nbrpr/3GuD3xmXNzPIJxHqOwpiLV2+t6IohJBdHTUHHTGK87/
Qp2zJzM+kcqTD0ZflnodBwrJx7TYWjqaVgaox9qOXrrY8uIIovQfgtX9buGTa0KP5JhVWZskLJ47
Wdl2kYWXa2u9t7Xzw+/EXdJ3DgjrOl4qhfhkNpg3VUbnLOC7bnpleA7LUfrUi680Ec9GKUebEmUf
MMaG+JF0xa1lZoesFu+SQHeXqhLZjY+5u+LsW8v7LXSdvrQE+a1L24PR+NE6D2hHxsL90HVPft/e
ln32GkrVq+T0TJTfYWOXeaOEMU00zKitqECuZZBe8iF4KSLzrVULfB+cvSMPt+g8S8gXmvDlVXHp
pq2zqBWyI9dDHzZx9avE0W89uSl3gyzScW3C4das0Ws0jEBa6lYhrzTP2/RVC1KqaQ/gCXG5koNm
7eEWboZ0u3M5QDc5xo8t9bJn9gy1O0kE1ld7+8FX7tQ0vjZl/8qiw4v8qELtWRuMZZ5J3aKV69+Z
Ypa2RaFiRdsmuipy/OCHMmgw1cFUWGrhCErmr1yub2Uf0qTv5EuSv5tExqGtMnpsVp2DGSQ3saf6
Sz021uAq7UHEcRzP71iTfxeSe+N4+Hjr2t5Rm4OuNytpfLxWZfzbH8x3UWx+VdyX+MDhGJ5piJEW
yDr77i8Fm3ivNNCvTVKMfkLxUQf9XFTFvtKxcwvETSEZe71HL1RtaD16xQN5tp1AW1KifpPh8qlp
2c5pHj0zRV/q95BU163y0TbGTyuz7vu2cpd1qy5ckQpyrr3VarkX5AFgf3hnesZaTCOUqIfyXS5x
D0WOPMzwVOnDflubIjGsnZQFL4M0bJogGrVGN7L04crRofEQ/k02o+qtrItrkFSLtMGbM3eTlQ+U
yRH9TR95bHHxJ8n0MsaEEkoGl/xe6ZS1yFzCzULNEr1LDz+RRLAFv3uOnPSgRO6+GAI7yxhhVCxk
XEfwYyi07/ROl1Hx6CG25SnSB3WLfZ1q4OyiLFsgeo6sAq4nrbYUSmNJfX2ZO9q1Vptrl9uj6/ID
BBu0Ptg5vYRqdvSO39dPPe/2vE3uB+lnr/e2Z8YlN86h1oS3xjSfUhHfBxdHp0b5xt24lBAdT61w
KclYw6g3YaFcWZ6+DoPnAWnMqDc36EexFqSNZkU/AmvA0UXZNHSVqrhOFhH2Tw1/1n70VrUj916m
CZKXnvSm1+lH56KQXg7qfdxVWyHTv4kua1rmlqtSnrXmui+j64ybL9VvuCPWnmw8lLll2Wlclgup
hbImhR6eSiE6l3gsmHF6PRj40+WdzgSrWMo4FdR0/4YDay8P1jJQhmuzM16hxlMaaJV9JFk1C4rC
WuZl6jbMzAN6h8kSRVecazXcMfrYfAjTtF+GlfzU+tIa9boMlSzERlxQ4svY9X6oFaa0svooeyVO
8JZzG8kdjoSefqc2KjZAnVhugCff5Wa5UTLKh6rX8LpB3Tswo/sI6MhyUIerRq8e2kgBGGrdFKX3
Uvdpv88kFCWMcDj4pXkVGEBGoUwVq0L1ww04HTxPfaT/PSMbSX36IhHNB6MQxE0VyA+pXP2QIprp
njGAVyZlbgUXI+GWx7YpCJiPFLgq+PJrUKCcLpYNut71Ia84WJPOpXgjqb+FXgTmkGU7/ARgjOO8
lXhDBPdYeI0a9aH2k2+AxFZF6r9KUoq5Vd/dNnr+USnWQXLlGqt3402VYzRNKxMJcqPr11S4sKck
4dkUg2YuGzEO7LbOvpE7PrapFNKwVoeFJooPglFfq3F5L5rlEiDGDyHWEEeOZHFBbqauEwSkUVU3
nmMzey1Q9V9IYPSbSr0JIgO9HRzoQ1HJEMeVD36LeLxnoW+qdP4HyTDWl/zXjeXcBNrwZCJpbljB
wZWza8dC7NbjYxkpRj3B8FGC+974PaqempF8E5QWQf08OyCe2y2GVP8N/QXNcdn5yDy8zYL+J5+U
NLisn/263LW1/4Ff4E9PKsYTj+ElSNo7kNIHV1pnlXvXCVawSMtAXsXdsBMGxMiTcJeFmr6UDBRt
JP+gK/1tM3A5+Q3WVWWO8r4QLUUjeBAHiOAkiezQOrhK8+7dcFxvnfHGWUiV/2h2orkyFboWWa0F
K4Rn7/Vep7WhkzRHAZ5lrYdLbdhWG13tXduQ0+A5TCTQEdHQcC5b4go7iHhh+Smy9nr62sSB/lKJ
3lUcKQh/W1wvvpLdgFV5qaLkZx8ZCP4WUbKQ9PpJ0Yxy6+Xufa741zH5AaclB2zWUcYWDI6UCEyN
P9iS21xnpnLfK/p1icI+Uqmodnu5ttX76N4TlHARGOi9F4W6T33LBjeGnHhgXnU9aK0Gi1ruxReB
kVtN/2JlzbXu57+EHmYDh1rWJEj3190iaJDW7kW7tJLXNiuXiFsgkRygut8ni7h0HnO3dBZFPFLd
2iV6yPcNMtS64T/Uoe6sjapaNQ4/I3JLnUnD9yzoRn3iNH+2tLrglgdmKhk4k2aGjmdXrP/yLflW
9+RuKVruskkaO8LcGnDd2hOFR6lUr+QwwFbWsSDDhtFLNxi2gOGrXjh3vl7tpfxajkgWan87qNJj
77cHP//QtHcOvmVvDPE6dRGAJjF8QIV7GfU3bsEeVJRsSUF9I7q9suhFPViofWvHHD9i2j4ORXBX
yNkmNeSlHlqrofA2bR3RdjIzZdlZrLGar4R2u+IjQh2PYvKNfq9Y4t5EMVtQcVD1VYoKfSqZS0dy
1yrGCBbu9L6Wb9zKtx31qffFXa9qqwKpalxxqGpXa39AOttzkWpSwGvpzbfI1a4tJLppR6Db2u1a
D/+uOF93pmI9CG1758ixt2wLH8/u3t82qrXzAwPHzKA6CNweC981lpzAO5Fzdjn4/ROOjrcaBhO+
373WNdlEmenlokizcNXL0O20rtkMnYTNaXjgxiaJVA5ShfpyIyQHuD8r3crWqadeC1pRrbESWHOw
r1LhW9FX636AdIEJuVkNC04j+ArmKqMbVJYmJhfVttHLg6eW1+hb3wfli1+/qPK7E79ZbrlXawsf
Ff3QVPqm5pwRhXInO+rNwEU9VPVON99TR/7Oaz4ZD9iVhllHV5KaKUV28Kz+zejUq1xsbhvD2oph
ceMMV7rjXQl9uU+qfOsF3q4PU9pt2YuYs4dF23XFbVCjYBdLOM2Y3cHSvB77G9ZLyBtPj4v3Pi/e
w6SxuDbvGg2TtbQworVaSh9s1Js+064knHHLIP8Fg3EU0bd+a5b3UgRYYobp1ksbOzPbvZI5V33T
X1XoyjsYznp58hH4WHUi40+BUu/TBaWVikK9iCuqlmY4ZOAkglwy3VQBifPwum3La2UQt1rePbtZ
dS84yUvDVbBuzPK2zxOWaYYpdGx+QLymHdX5t17aLisDuw0wQd8uv+E+EeKTpw7IIxoM4DWp206L
xmAtVPwQ0sFWI5cnAhTBfhe4Dex1sf6Fkpv41uS9xoR0GN/4ibTMJb9vVoI3VN4qbagz0qW26iu3
FZQtaSdecpwnCxQ+9RshNAfkmiW0KIMSUdoiDm5SLoylH2jBd7Pra046PxO3UVa3HzIHXo6li1Xd
FrVXHWQxS1Y4MfFJpQCdEUkVVpcHf1pv4VmB7RVNFp1n5bSsIwWSo5Hi1uT+vMrFQxCEi8sRxnrk
19n9GmFS0em8wpT7rOsxYO6Gb7FsPntafDsU45o25yT5zg8HOBc1bGvUh/5a2Ci4W02HrIPhRAjg
9Pg+u4kazCBnTitG45D+iSJ/jZI2lZenpdvYiZgv3VgmI0+WWeZzO4mLpvnzxvf/I+26miPHmeQv
YgS9eaVrI9PSyM3ohTFOJEFvQfLXX0Lf3Q4bzWvczkXsPk2EqgEWCoWqrEw0TFBCBK4EHBEXEyrm
Ek3zmNoL6hi5q0A6nlBkTZBku/6hNmCa53a4yrK1NHqp9j26Gp8i6LkPYTnw00ZPKCsbxxJoSXmG
doOgl3L5yWAVnoe+A4qxF/NFZZohVTakJYwpoi0kQJRM8Lk2aiZnFrjP1ab2XPa5hqaQo91IVfMq
9XEQy4qoeHnpFucrYTWwVRegGQolyZj8X+FYqEd0ft0D29p/jdB8NpxSUOHaqOGdrYrt68paWkLS
AJlkz1j10yBJJ8hqUuqWY3lSyib1xhSQV70hAmyVyCxXv8xGp+qGopZDNYdyJ0bBtAUCXYNnEcSP
6Lu5iOb4RF+P88rInh1ZkrDOMn3J6u+DfZqRh113/c0rAA1XDQwx6INCJfJ8MzvM9EVxU4yQVHdA
d32rx86hKSFa3LxBe29f0OJp1IajqlHoXaCUpJ+ivMOwh+EXxLqh6ozHJZR2kj2dT1n2QikE+iDb
2v4mshoWch9olQkIN97uKLFEbY9rFqykiok0zMFE0b+P6vBEBwzIgPdBn4+facMXUiVJ1vswRlCa
6R0r1l/fsc1Tu7LAfZWlK0rMc6ADSpLhOKCko5eWwMFFJrhvMuUVsB0SFqEb+S6Jag89/uD6KjZQ
/+cbxV1OVCPS3EJB6RN3D1Wazo1eEwXzeJitgWguEphvy13zVFseeCsE69t07NUWcn0HOhldqXeJ
grpM5Bed7aaYbBjHb9eXKLDCd9KyCJVEo8Z5VZxZ8ppF6Q9q52iBTcEp9v8zxV2+NZUnzSjw7jGX
k9E+afXDIn25bmLLJ0yGBAFpE2QoeFB/PtTVVFMJ36uucRdqEKUjmbO/bmRry3DVYnxAN4EC5mv6
HWTnImuw+tDWvmkdpJij95EKEEqXWRGGdlc21POA01r2rMcFFjKo2i6zRjcjaugYLzWZRD7O/tS1
BIy7KHoyGt3gWGju58zMdAulzx3pTAAxbo00DYYqPWiJ+rjoRyvGVPskaoFuoLHOU0C24aurqmkI
21EkmWphP6XdCIUcvCPk8bBkyo5J2aCn4S2z+VJAUK0yq6BaTnWGqv+g7yLIdUaD4iM//bdsAkiq
1qkvF8ISs7frrsSvom3mZuYcVBMqu3hGXvemS5c1IG8KRgTgUkCryuMjewmqpKmM+2spZzDQDHsT
enTXTbBIwX9hIPgwqYdnDGsrnu9vVetggunNPixQrE1S5ZhroGgm6RuGGvyh6E9NrfmEiMZGN6In
W9ofu9wOOjkamQVFYqXftZApR7Uy8fGeYQBv+6A99tQHmqSw9vk9gUo3vZH/9fAgYG4gPcMsGvph
bMLifOG0dXTag+s4REZSuW2ZHWcJIpeFTAUN062lwhKwkp+sJBczHIZJZwic1OhdPqJBkP9CSdd3
gvLDuK8gO4fx3Mc5JHtyhHydBtbvX9c/8GW0YOv8Y53baNWJhxTCX8Dnx+A1L0pg3yCDTFEuyRWB
u250NM9tcdduIw3QxESzH9GPorOourGU3Jjkhero0pn3NHpdVIgdp9QdwERp9zXkrJ+vL/fzmcY5
9Nl6uWtZMpusmfNG+byWUWLw0syFml36mPjaPTb9EUkV9sDVIWIaoCHgQV5XNB20tedMQwKy4qCL
xXPv3LeMppjNxSyUMENbi4wduh+tp5STb07q+/X1Xl44wIuCvUH/nM6/KEBIJsnKvJHGMILIYRT9
7M1vWSISrdpajy3Dc3FeAXfhU1y7TBoQ1qM0WJPbofmSadZTVTRhj/L39dVsBDw03P8Y4j9eZKG8
ix5oaFi/rco69KYsoIbd2i+M9KmA+mEYH8/i80+jzkYj2X2vhrWK0paJ3khcunElQmhv7tjKDHfq
DKeqnUGewOQx/JiH9ylW3M76BUJR//qGqZeDOIAogJAY4HuEcFADna+nVpoEd/Kohkkvl7j1OpB/
ayDvRa8fyoGZ/eCAhXlX6uob0DEThDstn6T649zWQdmakAbSPRDjobxO5lNeQYUslzTLqxNqobWb
CaAcm7sC3AgmsXA4Lp5KDsVoUgywR2jWw5usdOjiGcGSkZMkOYKN2fSklSnOk/TOzPOaGACm6vlP
Dc21CK8OUbzbNIIhSjz8gH+9eCtJUtpB+xnxrv9ZvDJBkO4ufSFvujuH0q4K1R8i3P22QQe1Rnbg
Lybe27HX5kTCaR/RRJc+uuXjujuxAM0HT7xj//n7LB9cZVvmMrfU0ic1bGne/5RR5Q3iUm3uISxq
o23XVWgcQ07zutHNkL22yhU/IKuJnpKmqpBqgBr1eCujEv8AXpqn+AiAgds9pw/mqbu199kT/v8G
XS5B2NkMCqtls21fLXtCebHFSxHOgn66M9+W0i2QJYJlir4dF3nQIK5JrJY0pGZ3r7fZfTtIr9d3
cmsdQAtibh9iSfoFgcACjXpEgJiG8hwf5Kr2W2I8zLOg6rYx/IFMRgEtnIN5q8uXlJzUUmd3AH2j
I3OSX+f35CcIkr8lb867kmOAE4K1mb+I3GRzcSur3EdaSqICcAMv6VDCrDHQ1bavUv39+g5upjAY
MQEXGcNEgtnk3BWqLMmKOMcJ0Hf1ATIKu8j4pEWADIw7vuS/JcFmboVEpN0KG4ZAtsAjmlPJNnOr
qPHJpihsjHuoMvmT9CD9jYsjwQclAtCDl9TcySJrxdQmNLQjGtT2r7Yybvrk1/XdY0GVDx8rI3zB
ICkJmdOioOFsZ6DKtj5q2vmNmvzI4vKuipQvuZqLegSbbvFnYQ5XOeiXSJFx9cEm0Ag1ZIKsu7p8
ub6uraO7XhcXFg2rBWppstVwSZ3AiQAMcWxJSA1zaQXT/phxwAWI+xEjHOeul6blNFbpYobk1nxc
oFPCSBzSuyhEuQJ9oYC8iBCBIovMOddxL8EYNjh7zLDsjZ086jepM75d37oNfPv5qrgDpU9xVZQ2
W9WhPwAKFbBZYT0c70ohvv3yLMEUTpLFhhGUC0YzjfT6LNvALRjNHU0TN7Ok/bCobt/ngguD/ehz
Rz+3xDZ2tXERcAoOVbBxdfxqLV/TEXQUJJjzl6IUZZKX/n1uivOKNjdMlGCVJbTpyVH3jnLnpD8F
30i0cZwfzLSivaqxjTvFX7LYrR67F/tbfZO/LiD+dunz+AJczuDGIudgN/u1feScI+9rrYgyOEf8
ym6S5ZA/tT8kWNW/tl8AnFFF1fqN+H6+nVxeqLbtYACRgSnrffc6B/Pd8sMoXOM+u7W/Li8QpFCI
4N7f/ICqpjCeCFCY8I8nOitlPXWTGdIFEuAQU9LyG2BS94JvuLmVKzPcwiYi12be9SYurl71s9Iv
/WpnvShHSCWOQJ66rXhiUbQ07vGhLsTJZbCzIHHTvuqQmgDlWPSwFG4NaOdtfj/uJiAt8ca+vtbN
0/dnqZ9votXpK5YEwPcZ33Cc3yB3sVOzDKNtT6YtuaYj3NjNILmyxl0wTt5Be1LFIqW9eey8MAvG
G93t2VykC529w/W1bW4ppF4Mh0m+4L/zyNJ26qA1SLswa/RsEuKWzU+SfFy3ofDn3QTVORR+bBPs
NjJyRc6ItdQz1RYcu9n0R7+4X9BUegG9eryrgD4FOwXQxAvQDEH5Wzjlyi+Q2cb6MGOHMVewd3E+
4zTaaPWa8umnh/JETlOFGQ28TMPWM6C5C4yWRyv/+ooFRj9Hb1ceozlpSwvUNkK16vdD5HzRpcwH
XcCv62Z4V/lcG8jDHQUcVzYe5Ocfb+wluR3mBY9x+zAkqC8MooDJMo11wOQtcJEaFFqoLEQlCvAB
m4Xo/ptnClh6MFOISFM+i7/XrHHhGe2tRU5lJMPIloOlf8Q04XeAlT/KtPRliPvqFZQMKDnIYx3E
wJV13ehWUXfA/NejBNHmfh49cHYCBZZ5KKx6mQk6wlTfq/JbU5qe2mEyPm4kQXjY+thgZmZPFDBH
gXDx/CsoXZ45zdxoEP8Z3C75FUc/1EnwpbdssKks9HhAcC/zxEZdXSrW4IxKGNW/pMTxrPnYjT//
vTetbPCsRtXIeId0okEVG+AoqKXnfS44F1uBAHxzKCdgrPKyIMMEWppG7RW8PEp3anoAEls/IyRo
pEnwVTaDztoWd0EZedE7RTbIuKAw5AB0s1V44xPTgdT96jAqBwxgt24NkjTR4KHQNBdz4qoF77wM
0/TI9P8oIILGXneCbucEgOv5drTLmr1u7uqdKMUW7DB/V025nQCkkmoAkxZfQRC605Zmj4dYkGrj
j7/wFwxIg/8OQR2zS+d+X5pq3JUVhuktG0etfrScr9cNXAygseiDcXooLjG0zcWIdDwoIKupRjSE
+14HDC3qQS4BqSI5fVC0yGtI+SPWlS9x0n0pphQfMzFml5YF3Ql+CDvCfGBa/xAWiFfxXCfmXGgE
KGcdvEpA/Z8W8yhZmCHyit/R7Wc75ZFkgQzQ+XgQdVQ2z/5qF7h9JnrtFEtDUd3XH7v6RZ1ulLH6
l0kjdlplDKTQ8VJRY+HjC0S20r6pci3E6D5q1AXIC7sM4FbjQ7CTGxfK2hAfZAgUPxXaxVaYkgLY
97g6gkExGJdkL/fmXe7EH2NmvtN5KD0IPGKkwhje50I0db2xpSh+YC4GQ6J4wvG9+TjKo7y1M3zP
+ncznIboRckE4KPPO57zGdgACg5oTQyh8oOLekLTaFEj85PyLkmskz7WD12WH9IFmg7KaH+MkfWh
DK2/VLKgS7ORGJzZZl9h5a+o+4M2mWKXx75RjjO6up4eY1jjbz7maolcXieDFHMeIrCuUM/cLT4T
fTNB82ohOwACVCDnsP3N/uwndwatxkmBqWD7qXaBmoGgq5NOxij/xVk/2zvuuCUSiUwrNjG2mLj5
wT6iJ+z3e+t9qEHR6/U/LI/JQ5F3RXKlIRDs6Eb4xrArqBjBNgA+ar4Db+WmkWWLbIbNDBE/ybX2
aVB46oORgxEMgqoumGCOeOGI7G45jKLhDWCB5gfZJPfo6Pt5Lok2gA8pMI9omb6kv9sbcBa5gBV5
1WnoPBHR2qZF1kvCywA9S/5NUBQLyBViZDRq8piDJYLGtSCmXfSqWFDD8f7HBOcxWlxBA17VWOqf
P/S/IFse0hfIQGuP0dfOt10laHep7eZe7adCvtstd10b59yos0uNJsx4pT6nS+snbBBDSEnMMgk+
yKytMH9aHXQTgEPSR5ixhdbJLdWrX4Os7au+3g2NeqDxEvtpvTyYnS0CkG7lOGeby2W9QwfDHaRK
4DHRDjXkff8mU3e6kQ/WTgmSow3WYskFbZEor2OueLFkEy82JHeAqvAUMGNV4uikBopHrnrsD4zl
ML4zdmao3ogexxfVm08PclDBsYGqxPuKW2RsDYk+ACsbahhZBMN5ezJBwtq5uTsAbOC1Xhy2IvEp
lUXNiwWujHKJ65gC/tKnJl7LRyVMMWBgYBLRn++79zTI7jA1Z7rq1/ibDc+dMFzm9hizI+4IfcAn
8v5v6/j8DnCpbLLU5TRpGWArsuRmmGYxERaXVhKc1c3T8mfNJms7r/w4Jd2I6zhCm9xIqJvbKuZ7
kMuGo1IVf3NrgYr6fz7qxcVMnDLpoSQMMR3AKOeXZid58iG5R7l9cqXD3znsyh53GUdFZDTRZJnh
UsEARqMf2yJ9aHQZ3fARDU7Hh278nRVrYa+pAXJekfrWZqhd/QDumm414OSAd8R8nfI+Qg3D7AVX
82YUWhngAm2u48XRSYCH4ql16Hb/VxYv0XHkwRRlWZeaQpAJqzuM7gbVi0yCEWSZrQsqjJeqx2Ss
wC837+PVyrj4mifTDIJT3FLa9ERw5si8N1jvhzQv129+0QHgIo3VTagtdPhGqUS8Imn2Zk79cSz9
62Y2w7aKGgKjg2JdR+6izxUDWo02XuDoNz6Do6z/1Sco6sS6qz7UQXEAMdSjXvuAYogiyUUbl4WS
tWnuHOTRAD72sbFCI/Yx9eIrjOW62HUkwOT9HQB4GKB1Y98qBTfGlvuv7XLuT9MpHyoTuQ2Gke+T
eDykSilA+YhMcAeg1ka0Ba3OCidiA+1WRS82tDFDwbdjPsBfDOuFcCmFUzlzPOYTLoVXO/GKKmAN
O+g8Ha3OHVu3S5GtGV70o/ao7Ar74RczN/z3485CXbTKmLJ91HdFdlh8Z7kF5a/fBpHmYcaz3oHq
QNxkU7eO4HrV3MkwHSeWk1RH9T2UfkaPeub2/uJrfvZY7cqThKKK9CXz0kP20B7rFxsMxEeyh8Dq
A4rlgtOzFefWP4W/mYvaWlQWSHso1Np67Lep4mqS7NEMA1XRnVzezqYeCD47D7n63Hew0YA2HYP+
F3RGIEcdwF5FMasz/Gja8agCVFlFh2W6nyO8EKzOTwmGxjtdEPs282cY/ccwt9ylRRuwJg52/mv0
WB/SvbFvb8kDei6H0TUC6TEKrZ31Wt7rtyBiFlzTWwFxbZxLPOR+lKrZhLODg88EeZPS/bQH0c24
VWECNOyfJfJ5B9TLKEl03ChjiFslYL2W/IZpN+j7/E47XP+Sm568MsbFXiopo0lrLGmZ35LplVb5
rpDIrWgGT2SGi7PxQJXKNLAmxRyDTD8aI5hgBsudDcFgwNYnggYPWjo2U/XiC4DjVGA6VCmsUFs0
Xwffo2WkN7H9+/qubUW9tRUu7Ch2gwFxHWXGRI2+dbTwavlRVpxQXhoMhQvgMVuBfG2MCzaYtKu6
Ki0xam4REE6QQDNFXY4LfDY7zxrkBzVwFuFAf2Y5q1wXI2mDguIMPHvGC0ZLAvm7c4OsCXWGyAcg
EjoT1a0aSvKp34leNFu+sbbNXVRqG7VF22B982IfB/rWdgS0AY3b0m/Xv9qmb6wWyf59tUgaE6MA
gZgVAhL2EWMuTctVFdSrcnDdzuZrab0izj0wqWxKtIMT4pEP34jc/sA4XWIXyHOIpzM29TFYyqB5
MMArhB5j+6U+jnfUFR27C5Jk/rtyvgN4VznHFvbWeELDQQ2Mff4EOiPkp6B1ogemmAYGsTD2hZa3
nsQAMUNdA9EFmR0XWGStH4mWwKMaqDUcoEMX1Huz8aeg8vEQF+z4Zha+tsbFl0SOAGirIwUyz+0X
0jW2T0AlAmopy/aWXAdbQnQ3ahFmf5P5Rpm0m6JMD6kDqpM+kh1BcrdZZl3/Gi67I4sJuDImCMNJ
LT9So98pdQ4+mbx13HwxThBUBR11O1ruYKQf4IoRvRDYJcgnZWwWU0eTEbVz/k0CiUgyEQm7kUTm
MbXIW7GgO6rogZZrty1t31PZfr3u85u3FjqNyictqY6U4PxwTSCVzWaiWuChah+gSfU8SAUA/3nz
Cryi3yv25MazcVqY9OEiR6AoaJ+UchHEys2fAVMaK7NBvZLnixy7pNQHgqNHDvVzEUz7OohOTACo
9mLfEORebE38Pq+NcclINqXgULNxutQhDgeHpbvyzuipwLu3LgC0QgCEYBD3i6l8Cr1go1PwSEkj
NXezJLpHIi9C0W+m0msr3BEykkxuTANWqJfea0vY/0qDyGeVZWu4ZbpN4I3+m4OytskdFOo4cq6l
sCl1VWhjgeqd3KPTgjkVDfqs1cHov/QAZVz3VX0re12b5W6ckhSakdLaCgcPQ1do+fzSv6OD5mce
k9SgzwhSXgz4oXnEZEAIwJ7b30yF17h6AJZs97OW8AhWOztcXopTTPDUr+/yOzEoezOSrH8pd6rG
Wl+mBuWZUKkLj6rj/QiyJyq5TRQ67THOv3Tyoy4Vz9c3aOtGRj7A9KYUoOz5ij844apetrE/dtX7
mVF7FiJnnsq3jfXxF5bA+4hgjM4CyBLPo0ard3KU1Qq+/HIyjXulj9ymPUWNKvjkmxfEJw+0BtEP
/aLGkJVEz2K8h5ko2k7zi6NN3d5tITmIB+JjnLhSeH1lWzF4bZA7Tno0KqUBKrZwilHsjjFJmDX9
wZbSBSqbhu02fXUrOZ3oOXgxLIobH9ct+oesPw2acO7GL5ZJa3t7sUPznTg7C8/gEO/yY3osvHZP
v47mjfGR3Khv1mEQ7PEn5S8XDs9Mc+FQtzu90IcMNcNJKQKl6ZpDVA6YDiVlrUFVb6mV58SejK/R
mFACtm9r8voEHI617dxgoNdr0o9CiZybRJ6rILNsjJMXethnTtCARggomQC0jeS9aFNybKuZ+DSf
1XCksu3ViyZ9k2atc2NtGjzs0Lz71x8UqwMhAGtHM3nMc1fVy1JK48UBfVGDGlFagN4glwZQYnbR
Lh3SR6kYv6E9LNjUjec9VK/AdIspOhTH+CbYBPI/SY7wOQFpRBmTAYeTfbsTDdVsVTRgB1h/PAMM
KKJxboMv1GSqEdnsvZT4zawu+V4nnXJICrOBFk86SCBqXIyyPIA/fnoxpAa98q7PuudBqfQbzHrF
g+ugKvJzqhzyJVVN6SedtOall+qpdY2xhCJxNNVoostSPL8TUAb7aTGD0XTMoESlTIUdTJREb8Be
9F+vf7uNsgE4Zk3UGBmDPjTluI83geN5KRYg7sCDeIRwRLzvvJgJKR3qoDlkuzqAvFFAE5fu7UDf
i544G++rc/vcjdOgcpAoCeybd/pO+qm+GjfgUNlVtwmAf51P/eE5x2eVfFHJ4tJ/zg1zATZTweVo
x2DRIPWzHp8mgGJBQBbJw41k0cDJc0/JYv/6bl9eH+c22b+v3lklaYgmE/CU9SpGTuef49gEC7hG
S0NQ49/IWSywGRiQL9Yx/4kU6dySSYwa7zC0aNim9s+s9jh/m47VQfHAdu3Nb0KqerZf5zHu3CIX
1rUZilR0BGwUFNve6M/QkSWnwpsfGNsFlNuOw5swpDPnvGaTc16zI9WEPjnQ07DIwvnwEt+Z0LfJ
99XJEULF2FG/NOdgXlpHBeVCacJJpZxE4F5AhkGfl6F9iFWU4jWtu8PY3b42etH4yoa/4Cv+Y9Di
Gm3W3Joq0VstbEwZQ5hfF/PbBJahRYiBYx/nysoszl1UNbKVcUHZtrytn6tjdBhC0KwGS8BUypOX
66dg68xDEh2D2AbYrVloxa9ZHQNNY6xorCkMFTUEb/2YfOsfQOD7wpi75XA40NGd3osQHIDeddMX
fDyIdDCNSo6iK9Cvkrmb2BiGCoTdKegbpwKC88/4zP5YOC4FFm2IQcYT5Y8gXAhnTIfIYKOflVtQ
nEDo6mhD0TNN07CLawx2gDiGqK662HsJhKH6pN92kYQZdtsFJ5SbDLrj9o7jZUbu9bW9iyiugFi5
iQoosMuVYFUbOdz5qlisW22opEcYwUYLHjnchHI7IvjkZt7opQ/Qe/XKnfHr+jZu+uWfXfxMzlf2
qmqwpLlAhhE1v2rr3SoqEIni0S6LOC420vyzlX0OEK0sEVXPI/SXzVA+pvv6FOFSmEMlGO9EBG+X
Wem5IS58WSWt7TFDt0DK89ss1oKonvZKNPkQaHeNZAyMdHm6vosXo62cM/K1xT6rbMLEpoDK0MAM
G2b74j7BYNf0Q/LKj2KXeeCFdHYgdfXnzqsngF9EVe7NqI1hdxC/2zZEWrgIOtopODAIQOlp+bFE
qqcaiadjquf6Si/mvP6z0j9muFteIrnd2P/JMop7Pah2KoAnOrgWxILm7E9dhLLVirh7HayKTrPY
iJnEiPEaTFzbEQngiUxw1/gIdJ5ToL4EHulk5+RSCvZWIb3hRn6igCYfVFRIyS8FAEAp7YxxVbHR
OPtYhsVuCFFtENaYN9diQi0Hwism01I+Dx0OlSKztnCUtaZ2h+IbWEyvf/tND/tjgI8VVHdIAzFo
ODn44V20zV97UHC480REn2UzKq0scZdYVhRqJGmIFfpAoxvwxBYPtn7f5pgoSOfD9VVtbNtZ2sxd
YQZVc71OkD3aDA3ngMcwEezbRq38PFnkrqqmMyEdbmC+wqLQ3LXGfWLjoQEQuvPYDncjve8dsBG3
3yZQw2SM11jt/Nmi7jwWnu3ou3EGtYhanGQ5dcsaxLwkeVYV1HSK79f3YuMLYy8QqGwgFSwMCpy7
kApODmcgyDWlAq2QAdIHluLNnWhDNj7vmRkuQmcxuGWTDvwQtvytiYjHZMXBP+RVqSa4TzfvgpUj
cZZUp5CkVgeuMwK9uWm9NamBCZYfSRyD6np2e6oKDG6f9X8OIX8R2GrUoPyBiyBTYr+w5Q/wBU8e
6Mh+0xRSYwMZPL2zv8aWJoKSb+A8cO+t1socfXXBmhM4zh0JM0PyLj9k9/SVERDZfufHz4wNPYDW
ky+qAG3m0SubXIjO1FmP8hn7WyqlB13DQB/vo9oENu6+yQVtz4269/kCuWAN+JiKjgL7mDE4lb9W
M6ou+W10zLs3A7oHXRpo2r2ev8f05/VjsfW0xpEwTSiSGag4fb7RVlubOJHVT1DHDDXItwBd6Wd3
6jHbK7L7H7TuFJSB7JYdqqVJkHudqNmxdWAUC/kD2MggxcOjhzqIu6kJkVGstMgITknQYpvjEXGr
cktJVPHfenGC++ePNe7QQKqVFgOobcPoZXmqD5ofx+BG+Bnl4Eb4BF/+zXPszCKXu5BCJw1IxFCX
Vx6z5XtevWqAJefoJnZ5G1z/mFsxbr067pioUZZINcon0KQEt6YMdRXpewxNgutWNm8ViMTidWkC
8sW3p0ajTaseMp+h5hR3qjT9bCdZEKy3nAKvrn9McMcByDWpmQdnCR1lCov8wbR2Q9zsCkPkfVuR
hakX/WOJuyK7JZ9oMuKVR25HzFWpjVt5kgdWPL92JxDgsL6T6CG79ZlAkYBREaYEi9TpPJoV0UKb
ZlSRxWe1p0uq28j3RS6k9mF/hssxsbQ/ZjhvmAdKGUWIGua3JmTAQeTu/Zzw2jIYyFjYMRYtiv37
Ko6kYBItI7AKhNBc9gxgpnSToLjae9edb+PWO1sU5xmRajWgvELizLQyppp4DYh4p+xUDcbeBgFw
a4ncXbQwzkNoNCEaK4DSJj09WKP1ZSjiHUlEwub/iyf++VxcJkVBI9wYKnJcRD6ncseT8Zb49dt0
JN8VTzrGX8Eh+KZ+ub6dG/0G5G8rJ+Eya0xoWUUm4bN1QWq6xRe6a+7S3/kbpAvKe8hF7rIT3Vt+
cRJhNzeyibXhzybfyl9qDaTUJbte9V28L8Nxr+2kXfs3LweYsYAngowLigFc2tdYDrg7SIf1QTqm
YZ2GVMSOsP3lDIiS4TThDcn3zmUQT0cm28Msd7Wf0ldQ9QWa45vP/ezm9/Qg3+QvzvMs6oNuXmao
nv5jlzsLkllQhXSII4abftc/mi8YXAitwHqsRlc6oqRyJ6plbp6FlUXuLNS1JTVjj2eS2n8xjMOU
PZH5WeCRm46xssGdg2GUnW5esJuD1zM+zfrZQMG9DCuvBq9G85V8r+/tfXJ0vpWPoj7KRs6HWcU/
O8qdhpgQx8qLUgkJBSltMS63fQZFjy6pnuUsuiGK2Qni2QZ6GgfQAtLGhOOoBo94wxxTH2V5ziCw
0RHFO5zydC/b6N0zmA9EyDFv06AC0dRHETJtq+AB2xamwkzoyGDY/DxmQyuglIocQ8XW6TMXOuo+
WEtAVlp6oprmpufYmAdDvoByAY8nkuYcSlUaJsEN8PSMUfw9w+u3JqNgSnErkVZ1G8wF4A5jXCXc
FwTP/jAlMyRBIt34PaTyjRVbstc7td8bzRECdKpb6nXszkqKiZscPZysk1xkMMPuuh9vuhJG+EE9
CJpdDBVxe9uNijz1GLkpkxcaRZ6kt65kabu8SQGNO1w3th0KVta4Q0PtCNrLhI2He7I3g3wG0BmU
pz1EAoz4+erN/2EkfTMPhF6hDq/FOnmeD2dY0qGyP/sakIE2QmUPjAV1dbc4yH4RDvu/iz9QDcVk
uI7pqQtkg2aiMoPZE/QBp/gkt/Gu17KHAtyo17eTBU4+c8KBlPH6AxcThtHPv51R5FFa9IUc9s73
JTroQ7NTKgtSoZMglVa39pBx6mJqGO/by650J9ca1IzZkGR6D42i3xFGJTW3yF17Vy0u63LqvvMY
68A54EUWTAHEeUiQ+rqgF7flruCxMAwdsn6XfK+aPRRNir0FlAc4s2Z8tCrlvi9AftOk7W2nx4It
3ow90NZE8RAqsJeyMzYdp0GPwCpQSOatmeSYDI3rgz11TznNbhSdFC4a0Y91ggJRnlgqJD8WwStj
c/OByQLeHyC7C05YK9NHjSRA58R5/qCNEgQZqf1y3ZU2OvN4WIOnFZN+mPjDWTn3pV5VKfpiOtoz
4RyAhzq0y++j7M4PWHH8rkEmy9glJ9nCd55DFNHx4rCee+LnahjLfpxBQuM+L/9i5WgvyehqgT8a
Dnj+owBQV0sClcWwpuUDqNjv1CQRmNgK+CZk223wi2AEmK/ZQ9xwZHBdvAeiIaj7p1SGtE8iIt1n
P5Q/qWsr7BOvskhiq1CpwjMnrKfqJE9G7yYdFDzJclva1Y/SHm5mzdhT1ewEJ3cz6QPntoyGFbA6
F5xY86Jb4ONA8qW/TwD6S24dEj97yTzdzb8vgXkjnhXZPDNrm1yU7x1cKbFcgX+EKAPQp8l9nPdH
aaAqlDSi26pOj3hZnkyLPkE+4pCgeh1cd2fhT+A8x4xtu1Qm8Ky1tDLuunqE/m4uDwCeE3KrWyDk
hs4a8pZ0QPSPnQ5qaKSGeJ4+igLIxvMWOmwsrwf3JGbbueSlo1CwgwKXHYJbPtQ/6I5ALTvBVMcu
+tk+zvtUFnzyjXBxZpDzNRlC5lGx2Ehhki9aFENsTEgwIzLBBQvHSpoIgGb2GqOB6ZEw+qXsFg/u
7aHzKyT53ko+z5bELsLV8XH0YpSr+dNefaBHVHBr8J9VUOV2FYiW+Q4qINIhFuo4b6yTVT5YuquB
l4C/YGs7yg0HwuOhbbZ3rZOGg94IB3EuYaJgHkAPQUN9xzagPHu+OCAdZLuBdF44zSjgShD9MBtv
gQRxDLXBMnOrbAHj5nujCSb3ts4ISGawOoC+WF2Ve3NiXkvPkoYVyl+H1/FpAuvB5I3NJ4pZiGjZ
2EoGF0RnFGXcy60siQH5HhO90d6nkO0LwBafHgH4MP3BZz0V03eyIIcuqX89Eojscq5jLXalVjrs
VujqqMm9VItKEyILXAZNuzlvmxS9xfS1PoCyHVgdUAKAti4BBhNUa5KwhrWF+YAK3j9B/bNYvjoP
Fq7yLocwEXBmzsk8Dl5+iI7D7j9a7Ypn3E2edVR9McfS51Pr4iJbWeZ8hs4yiqqsy+7sy4Ma1GHu
F54R6F+RSuP1J4Rus6vimj31/HAsdLBr1alZpJFO8+S3D8p+vAETwOipP5cPNKz8/Gju2zuDuNPD
ddcR3Z2fTcXVNktRlxaDgcok9dCYXPxsP/yO38HzEqjh/NycipMkLLoyf7y2YOZtK5uKWmVyZaKs
oEkSaNtmbyCnUX+OoFF7fXWbic/qS3JhZxwmaYReBWL20EAQ/AiiVdfWX64bEa2GO30UGollyd5e
UU5uq/iUYgoKcHDo/IpuPeHH4o5hWmq4IUAMGg7H5Fm5be5L0GPgRBzKG611VV9/i31N4CEbR//s
HHKJzpzaPUSt8bGWaPQjKOBKydfrGyj6SlweU1oqnSc0yMN2gABtjLHXoNJ146kbLOWvTGGYUVHR
aLjgw5Rm3aKtiadVHZ3K7gnU2LPzfH012vaG/bHBeXc1qCRvihikLa3x3Ya+uavrSET7G1v/AC2u
JyegbyF383+R9mXNceNKs7+IEdxBvnLtbqm1y5L9wpBkifu+gfz1X1Ln3jEbzWgcz3HE+GUiXA2w
UChUZWWa7aHV0peBNjuMbQBe6shDCJXdSrVS6YNmXWylbbMPSXmsJ+grGD+74G2EMgDt7BA84mYE
5fQ2sXuRghpyApZsRkvffGgHgBkHKP1dXtfWqxStyX+2jjlL0KDr53yJx2P8WEAMWpFNiOAecxlV
soo6l41tuARKB5ApggaFBkQjE4K1MamVIMeMAYFMEVQ8XMRIezY4I04bXwoJCYDoYLiXRJ0dzgjS
cjampDLwpUw7GnIrSCdOTXFj1xQCT9ORWkFjgc0/4larhqYNMJXRTsI+MHE+jRjalaUe+6ERGg4a
hTwtOXXD6EkewhxZbZqHQclxWy8sEIGLwpsz2qh5pbMdP9DrGOy9UAM/mq+GD1rw6/G+g7K6JX0k
d1CyB4NiaodP9ND/zK+bzEoeQruGWDWY160UXTnFFj9Gh0BA1lK9xDUdXil046uc/HomHIyprFTK
kCPg6A/DlFhzyxuv2Lrh1yZYmGzdtF0MCeUFBjx75UOFlkcHEPDwtqhDZTbX3kb6e2KPcecyy0Il
wDzEN2u5cmXsAQFyoh2U/DjgBXn5tMzVemKJySVKKS8itQIuNzgaB+iV+RAivy1vwDEf74rb5dPi
TYa/Nb9CS6nyQQjiT07nJ6ElX5k//0WpGboRqEcuM5QaYavaZpeICO14omY6ygFVtG/HwVUziRMu
WJeBdOJCM2agfC8h+2YLOwHYdoZkhCrVTAUwRBjNa10EHHgVG5JYG8w1D2nGfIhJOXo19EWL5Kdi
gMFF51y2Zzc8a4W54UsqjQHJM+rNggdMvG71fngA89a3e9a2iiEHsBpntu5eDrgbO4gYqKuoWy8V
MPYF39fGWFYGdrANvRJcE5o0cCLhxv6dWFh+wSrpm+cxjPUQI011SMEvocS/KlEHpRiN3y8vha1D
YQthCLFWxQDOcs2fGmpxWYZyN4/eIi5fR4lVFoEFwjRg2m6Lqb4G36SDQVDO8s6Ax99mAYnEfDaK
yHj/nZqtIHnUFSaKqJi9fwFd8Qt6LBhXV4a3Ng18NVB2dam90BwyRab+4/KSt9wGc8ILlYcJFSow
DJ4aB9QtUTuKz0ceR7e+GY9tbRk/w2O8l19VvM+q2hpFi6c2suk0K6tMsMnkLtTzKEJ7EF6jw2OG
SPo3frkywexqSNS66qcBWmGKbtMudWnPQ7Sxt+X3h1uZYByzE9Wmjox29DSyr8sbkF2UUY4OvGmH
H5zPxD4VWFPLGVmdgTYlePkQfCbjV/bU30zPw3vwO3ohx94R/OoAxYzH+p3ymuLy8h3WlwJrlgld
UOAtpnQ53NEewILOERNbsXQfNBi1hYdKc6U+6tbk0OPoBd5sT04GFF/5cnnxm84CiURNM9FmMNgm
nDn3ppRg3s/L1Oi6U/v9XE+cEL1pApBSKIKh1qSzfH4F6fu2nMbRS/PYqaLgHghiXhrMXrDLXkqi
rACnJ6LazQZKMip93TRQSKNz9ludOw9Tt7aYmOC8Ng/NBGWEGj0r6+/3Dr0BYxkkRpRmQxrIZotU
DEV8nqneBUb5JaDdx7Gx5ZugHMB0JBp6+I8JIbEQqYSWi42wBqQfg6FW1vZvOo2f6wxV7csr2jp0
a2uLy65OAumLxhB6DLZNfem39ehJweSqEbHyWXD0iuMYm9YUfWl9LPk+m4aMRUHrPABlF5iIrXm4
U/PcAvehXYIEIOdxZ24aA4wHZUdg8c/a3jpIgdOirkbPTFL5dx/I0XFItA4D+HPvpYaaOm2S/u1T
5tstAalWQKOtnVNZVlRVjQFTwR5kUtvG04FytBI1jKh/+btt3eJIE/6xwzwtumyW1Akcz16rCZ9N
lN7KZnqlhqHIu04Xd2NjFjJH1P9wq5mY+Tp1kDTVs1yqEJUFpbkdc8GNDcNOJcWNm/h5nLM9prX2
gjzsp658VAbQr15e6GbQXGQFMZYhmXAdxkNHmWpNLyJeLQyoup+BS9KlewHTirId73K3tpfZIp3s
jVvUdhV32hkPvKxsa7fXv4HZhDwWFDkLVfht85oDKRGYGLRv/rLdDNchoJaRFBC+4q3NJi66WmRB
EPeK1xBxfM2zVLZHE2X6khSYy1SV0gHxX+Bd3t6NUH1ilLl05bhJAXbGANpAy9QG+NJXK+FfaLwR
4KghUoaIDTYm5iWZBnUuDQJVPJDGHKIAbK4AfWAkmhNdtrIv2IGvLLBp8AQsEWEVzIQuiDAOiM+k
WaO7CDeitwHVE/UbNhTt6DF2NOprnLfC5hZiNBGprqoZZxeqUJXBMl46el3/onS/wZ7p/ItvtDLA
nHVzpmpW05piPCa4rqrYqwuV4wYbDg7ME8hlQKIOwAOLWwnUTC9KLaKeJoe/Fb2y5krd6R2PI5Jn
hvE2qaHxNEUh9ZKhs4vqJa9eJ5UXMTYuUKwF2Q0kPKBHw5Z6IhlTjlmuoIwPfWQQXncUTJ9Sc4yJ
HAMqMqQct9v8/tAUBHAD5cwzMvEuAGsgUCTo6k9vlDylhcS5ozceUsQQoUdqLsCBs3QqluseXUmg
vtHAvkkD7VhrMbGMovkYTQVDJsSPtNZuZ4OXsJ7VZ5aQBBFaUwPyZwGmLN9zdaA0lOVmMDtNSFgD
f7rJvPhZc1sP6IydfJV9zv/iJK3NLV92ZQ6SWkIwQX3GM8L7rpFBL8ajBNraSgBPAPBAdV4+01VW
hqgU9FZXvMKInsU6BTRLyh3IpexEPfRTZRn+1W6VuXy4fIS3HB+IJm0ZP0cYZN+FdJyNoIF6sUcJ
8Y1aPaQqqDUNHnfpliuaaB+jeICvhQH00w2k4kCUWUDVoptTu8PIWA5quMsrOUMTLj5hIhmA2AJS
cFg7tZFFGLBKihjRyB9/ND/jQ/Yey5YEMBaEpUqbB8LaOs1rc0zIgMZKr6gldiofx2uxV6wGt3wV
hs99+M5Z2eZHWq2M8XZVrDM57BA4Rrv8MbotQFZgX4CU8WF0Sqd+wjCMz4N8n8ENsJ14Spj4YJi3
gHAXk+5Ts1UbTYdn9Iced1YITSAkNPo1xfNPcQkA4LkjOLw58G9PYNI6hBQgMWWMjgJvxniKhoog
kWkB4IY8NvuhMrvnkCSQV+/y/D6vRBSpTRUEUogslkmV3sNHENy57aQrdAowFRUUxInLNN5rjTxa
SQX2KSsRQ7Rlx0LJLXMW0995EcyzIxD6s9Pp6Oh5oDhiR2ongP901ihXzVM5GMQekxyi8VFijpaS
FAlgfnL9RKsKbNNSjkGQMJzsrNPyq4kM4UOV55lkS3EXOXAGdd/TUXfAz1ZbFZDKe9EIu4cQ/PW2
mZF2N1VFdQ3gV3Qjir351Wp6xLtxNqIKZGVl3JuLlgTS/tMjoaGXVQVUVDEF2GZeWclPhV44vVL9
lDLtvpJjBXrk2XWuCa+XXXbDY/EVUdAFmgPKWCxQujCCNjF7hXomQK24wgHP9hvCnZrZeAOcmGHi
ci0XfZ6UBQXqYJGtiO9TH1/PkX7IO+55YEv03+cBpU/oyIE6Hi+P0700xGaK8j4D7m+OXTqBer9p
rLJ+nQzJKiEcSWhrF0bjxT3n8tm67IBrBfYGhWs02Nji9VRLZA71keL4D854M2pgtTTBapk9TE+V
DQVQiWdxI1yDuwcfTsEJh7gTE3CqHgD0psG+atbwzf6Qghnf7qw4AO+KCAIPjCR9XvaYjXB6YpL5
lC0JiwGsAdTDIXUSJfscSLLr2+Fm6oAEumxr0ztXy2M+ZREp05wPwuiFaFOqmJLU0SEtyONlK2et
lm+PWZlhTl8pqrUoBzgEC9oH0wl34GG4IrsutUGX6wcor9VH9W5pltGbaJc8JLv8dv4MnXaH2aEX
ngNv/hzIgkqoPX9fkcyqkZAS4OtVCnBruAMrmtT65U14RR/T2A5zS9rVodX/kt71p4X3qrKhK1H3
liT7Y+yCdrexml+lYPOHi87w8Ms+rX8Ys0+zZAZNVU4TLu7hOrKbWzHaLRMVnQs8TW91lSc4vI7b
ZmRcbQZzzVC5rYNUxWZkkAmWdt2uc1UvO/BmVDhmWH7pNp9A8CfDzB9KMdWTd/+rGeaubvJA0Gbx
20xyp+2GXe/ld53f7y579PaXAlQO+cDSRGNrLkMlh7OUBWjRTO7gZKq9MDIZDviYejuWHQXDinwl
na3IAGzyP0aZRIvO7Uh1E9BAM1BvWoBV3aGJr6U5i22lkJ8uL3HxNTb9ACvbMhyGNs0ZB1wTamPe
zjF8Qcf4uDYpUNGJXUmAABO4AlKLjJ1XhkPMiUjL2Tszu7qombNZSmbdkU6gXiV/ylJzr8iItIqb
C41TGx0H1XCGnPs+cAbSfRB2IYVlk/6wE3WgMsrJA62+7BpNf1W2o0XQCUu6XajcJj211TbeBdo9
GW9nEu+n4NeovmsU1NRtaMX0c4g6DhJzawtQH9HxPsY00BnWYoLOX6lQPOmmQP0wIEc70MANOvMQ
JOODlk8j5/G69V4Adzn4STQUYfEEYvZc6rKxS1Rc6Ev9LrLTQ1rasQ9lA5DS9Z0l/L7sWVuXDnC0
aA5Atgh9R+ZOnY0oK1spnzxxfJbUzKb9O+XOqGzmCipmQiS85mBGZ+LaBFXmPqZ08iodUMRG2ofx
0Yj1Y1WWjpwEN0l1K4NYJizrKzM0X0oRW/33ZQdj9RNY7EQA7eK8bBAkxin+nLruqgRm+PJe8pbJ
soslZE7mPIcH6/eg03fE0SWSK+/BcIEgRMAdFTgSz2G2kiIVpRQNKeDCbsT4yygX6O22wF+HcWwJ
3UMMyeLLy+JZYC5C8Ca2QpAJIBoK0WprABCrwAR02cbWjbReBeMgoaaEhNQ4Zp0ELmzSCPtWGhrL
lLU3QRFupDj/qWnz9dyi+3HZ8mbYWZlmp4iLWuzTBFA+T5hl36xEq86mgxo2GARHLlZUpqVW4kHq
EmvsbnI8HAb5BVyW0Li6y8LA1wpxLyU6seKeN/izufGAt8uLqJh2Nv+CzLuMI92gnmCmUNX6YWCg
6fLity4xQBL/sbD8glUFqUqyeKpLnP4sbu2s32uRZNXms6y+XbbDWwkTZaICV2UFhj+8l42Fs8cW
Kc+DNgM1DsDypPwuLZ4uJepbJUdDBkuBqq0sPIJZGlDDe4IKgWFwDjrPlnxqSxHCpFDAXOqpRgJi
FXNfdppl1rmlhT8iqJ5d3rztj/RnZcqptSk2MRyOa9tTyuSYR9kzivnOMA2JhWTBvWxrs76Cnts/
28h4xNzPQz0RGBsPQw9woZ1DACKGFAOeI9Y8WRBh7veNXxxLEdMkHONbac7aOOMmfWY2+mDAuPY4
2R1kEQZbdEEId6u9g477ObyGmFACnvU7jF6Mu7/Vflzyj7X15TusDoOZmHNogO3PS3J9sKZZeGmb
YH95iTzPYaK1OXSBoUewMSO+pMVj3kGktP6s68Jqy5Jz5W0G1dW3ZAJ3MUl4UeoIqnXZ9xYSZ7De
1uNdpIP2NQC2RwNvuTDJuVU1NcePNg/8omFrGKiZndXLwkoRYmlMVU/E87EBuEBJOXF7cyf/WGDp
1uIpwdQ5QW4aQWCjRDeciuB/lEo3KAY/7znNxsXz2EwYA/b/fz0S85TplUgSUWjBVtY/oF9gA/Bm
xTLvpuVZYeIKxo2aqkk14FMRTxR1V2ailSh/KWH07earpTDhpBkhkElpARecIPd3lUuQblSeL7s5
byFMFCED2kzQHMF1Tm4ztbdb+plqMydccHzsu725Oq8BwWOgWVJXAgJxSm+j/m9hoOxWMREB+vZB
lSXwYj2ffiShdD+qP/r65fJebT5fVdRCFZAOqEj4mZiQD31tzuAxR9dIP+ixTXaJp9+hKBzb+b67
AUV6DNq935etbsaGlVEmNogZxFfHClmPWFT7Qmwt0pa7tEIJqD5CotkKgOEEZs+9bHX7k/1ZKpPm
0VCfiLhcnDp5HaPEJgOPGGnzCvmzLmOpl66cQoT+SDanEyb2ivQK9DBWUL9r5k4OHuZxtvJGuf+f
VsQ+WvHiiDozxIpS2t12Et2jS8BLbbYv5dWimLiQmCYYvCk8pEZ9A1Q3DhjAQAKd3oP5M8nQTKoe
KMRV/nqif/F/1IEUTVUgMHfGX1wGFPKIDZ5tKOXYMXJecX5t0O0OxMe50XeXd/JMqeg/1tCLXkit
9LPybljmghSNeD39p7xbONqredu+tQ/kHVKQn+l184Nk0AOwy0fhLvgXngmpon+MM0cduu//z3gU
ZqCq/yhmHk3Llu+vLTDHPI3aAGoQCCZmo1mkfFFFzh21WTpYoDBA/kjQ7DjzxUoBI2yCKtFoy40l
uwubRuUiZ1LspSnGO2qbHwzEBwBxgJIFBEnLLbA6a0kSp2qmJpMHrvDrkjRXsvAWN/ASCEq30egA
0u8STbD1MreAm7GKGcJMnaXEt118KJUvOdUsQzP9QKs4adZmTF3/NOZz9hjUmzIRD47WhcKmG7pG
BbzoYJd7jNSiTxC/85rxW2gaY22S+b5mk+vRGCPbGjzdrwa78KAT80lc/RHhzss/UnwCkfeA23Kq
tVEmjGPqqaubCUZbSKYR6CuEYEC8fC7P6B2Xc0nQdzGXiSNIUDBBm6i9KKcFog95NHwNu6m9hPfF
Mo2hWsGtCV1L4yW8rXedF4Lsi8dXvZVKrKyzeV4aRiKdlJR6St7aygimqsyf1JqTKvOsMPmdIrdS
IavYx1D7abaCPcSvEqioL+8kzwgTxttKpgLKXOD1Vq9JoO5qTCHPceNdtrLlEusNY/I7ZKm5OioJ
RjFyzVZy8aXKKp7bbRZNCPDQwGYgWJ8hUxMoluWjhqUIwZsU3RUiRrXkK2XYUxFDO7UV0dtKxfAH
lEhnMXO6prTH+VNMb+JysFMQ2pojz0+XI82m6GBCBH+PgTmQM3ooKoKFiYg9mhrFXQjhsdyobb3v
3JxHJb6VOmHyTgMkVQPjKIsIL0llRtK3r1SpJWDYWv8Vy9cBHnPJTVoZOIYfl7/oRk5jonQqoQOA
Ug3guadxNo+rCPzIKPFp5dNUU5vOsytolVWMx8FUXb3kIajOOIVw5NcWFSaLQk04mIJmgTug0yrb
rRW75sP83h/Jjj61v2o7B7BpthvdAtxaxIiKW/jK3Vi5c8VJ8rcumZOfwpzMIewTKRi6yesL83bW
dGuYNb9M0Pcdw+uU3JA6dKUo3UvaaxiF95L6q4w0kBm/9RlopIbXWJ+Qk5mPlHIrhxsnDbnKMqe9
sB2dUVA0ShSpASYove61/VokxhdBlyCGnsTkyBYE08meB+/ZutjAWCKDgRqlCvg6sx0zxjDbbmgn
4HnNj0VwOP6V+sWud4YfwBg7Jpol/mXvW+4t5lydWGSiFk3MdoilGlnF0OnPylgDd9OGIPnFXWcn
5SjuobQ0ckLlVi5zYpWJYkDOtBGZsU7Vj1S7At3tAi946x3Ig4HLzuNxUfBWuXzrVS6D7kRbmyEu
ucognS11jWbXSqK+U0hg3M6tCgaHQVQ5q9x0oNXHZBKoVC3mQpAJHEiWJ0el4Q6DgCHHyMatc7KT
TCoEgaq8MHIcIKrOfoqZsrpMbgzRuewlmzEKU1zfhCVQj2WyH61UJYCacCFMfZLYZVA+5VpxIOC4
IbXmNpVxU+czj7ppKzXB2v5YZdKfdAjQnwyiJeNdlHjSXZjYcfAK8W13kVSKwqfOlneITqnVP5I3
Pp/S5rJVwAQg9AZ5RjYFDkhrQBDs+xl9FY6apwvpq9gOdj8jywRDfxOW7uWN3g6IK5PM9yzjAEip
Dp66rLlayEXuBQir79CKnH3RK1xUC4wrRJ/OXjJd3kHZ9FngMmVMKQI5ycLu51CJZyLCvCRi4iUF
Z0Q1c3xp4yY38YJZ4CDqBjt0F3R5Uy1v6lhE06lsPTWv0OwW7bZ9vLyZW2djbYnZS6kZa7XPUadK
xaMqzZZqQv6Gp1jOM8IcjS5E+RVTpKjvJNd1vIP2RM6rt23uGCCmwJpizOrsJdYBC12KXaZCalcT
70yx7hylBBmdNgs50q3o5fK2bfkApkX/McdsG8aEUnCIARpjoGRVPoORnXfrb52rtQVmz9p5gDhB
gMqD6i+DCfIBXTi790uAFBNbdQZXco33IrS7GmUP3sN284OtlsdEFQzCJYqE2UOwdKlWqN9U2mA1
GacMu5FFmusVMkldAS3KsVRhhLYYypOeEoheVs+YB8ETLrNDjHOOfc+DWHD8hH1MFY0pjGK/YJru
FwSd4pivul37wZ14m+8B9ULRGTA6XsjYehqbEli00MfEwMSZIqWh1aCGDHTwsEMgF6hdfMpnjJmI
oGEAQW39JB0TNyBWyavfbvmpjKliSOZKiJgs7GDQozYfmmj2cpnaEWntfOQyKC+JCJse4bmFeR08
hEAnyngqgcK1DvpmdOduR7fbK6i5hMfhUF5DttJPjtL+8tHbqgWaa3uMc6KoPsXRUriVPqAwhGJx
/EtFDwkzXcoh/g1B7+NkkZ8Bl6xwSfMurZPxV0ykJmDL61HSdxaW+8ier0xXtQZXcSH1xSllaVuO
+meVQI0w6VhD0DaoA9RvyBB9pXKfPSilXlyZXdR5VWek+96U59qiEtHAOzOogtOYTezTVJSe4jmg
blqXaniV97p5LLs+uSLxSG3IjIrXEEjVdj2pZMkC/2IwAbDdpK5IAlLbIzHqwhakerhJplr+EQC5
8hZoYwrotEQMS6VQPhNNkKQVYx7dmJMqO5g7xHjJYAAs2del3Taq/pBkhH7O+lgd9MaQ7aBUkbu2
0xKWS8hEtAL9BCdDb14bQpNcC2MQ+bMuIDcDiGZ2hj4fMJOVd+ldTBrqdnIRPzaRMCEmALY9xR+6
UjUfHM8692RM6KoAG+C2wHATy6hntnoyxCoY7RYC4PQBbLwW1OD2ko+9/wRQ3ebYW77hqUed2mNu
kZ5ITV4WsEda6CoXpo0SrDUBjq0DAypKX0KGL9E8mwJvoefOdWqYObJ9QUtCl4WWX0Auz+gw578K
UKn6mH3NQHdnyR8LRUzohbyA9B1gL62ZOb0dnXqagD0XpFvNbJtT9tF2oEeLSzXxZKlwMwXMYjPY
btTgWktrbnv//BRj6SC6lIAYEjHZs/jA6plDkkCM+7yaPePYgKax/ZQql9xgWhW8+W11MDjJ6vlN
empuCdArc0k+i3MclLOXCIPTZh9Uu8pz7sztebJwamX5FSsrIhVnaqTCjGrF6Kp2a/fajToec2rl
fu1QFxDQygORiz471WcBIVSf48m8ZTKePLSBPpcTfkD32nkLOVF6GMddhJg8eoorCvZ4G7nc87N5
XlffknHjuU/iXlaD/5zXRQyxx+t4Qb1a4OuOLHTDucUY3k4z7ouFjsogw33ohxHZwnjVwHnB3PFQ
/xp24XUy72QZnYDdnO5Ur0TBm1cN3jy6qzUzt1AWF6NSzwT+a75ExgNqi7aaPncaLwFd/p2zc/rH
DttGjIBOFdCWmD0pQbyfnk1ga0fhXoQiqRncpALEyHjz9xulHbgxXpHLEOHCac2sTehGdO2lGmSV
IeltedTVypJQ1fzMYppd17SXHU3IGwdkzKlNtC68hRRRtYPWgWaPoij6RRRDySrrWk7APE+jMIOM
SXIANxeCcXZC1Gz7OMw1lN6zEYFZJlehmT9wjtDGh5WAbIYAPHIoTOcwdS1TMBD6JqojvTBvUXe8
BgthnjpTBTL4CJMAwHBDGjatQNgZvF22/f37mY+N/BD5KSg4gIJl+dSGYRoxRQXbFMRTTWWNR7pT
QGO5g96tt3SNTD+tLANSu9lRvkE/OeFCnza2eP0TTCbfIeXUatnQ697cH6a4OoRFx3lvnG+wtsob
UVI9DZJ1pUVhKQ/oReV+AhEkClYrYw7c/t8MFJ9YWu6gVTiupEwailSevSwHTyFRYqcFWCxowAyK
08vxze18GLOA0C1H3xNH9tRaG3cQRm7xpCGPKebXY2sILP2zeAzuIGPiN2B2FiDuC1VhLtXredTH
jq4sM5dbrang4MEFB3VME8L1YOiYfxo9D+fEXSBzuwUpFMfaXlwA4ZIHCBeyULPxG/3YvAw2taFz
/TuL9rR6gwCZfflk8FbI3GsCGGHUeMBbI5pbS0eiHQi42wT535hB3qlq+H6YQWcuMmiF96Iy4RO2
5o0RfinNR5jdX17JlvdjJk8DpN4wRJzzUy8xwqispcDEm0wLfiZi92xYRXjfTs5lMxsxXEOH9I8d
xifipG5GRSrg+/sit1U0LL2SWpED5jDIwDYD5jlt0OdxEpBlg04D2KlVxkXmEbP6RiUB0pWiEogD
F0WJG2mY0ijle7374ixy2xyExzDQrJEzefBChPxJQVPpm84Vj5vDf9R8m84KPDD/2u2+s+lz9sxz
x+3dBdUPICmYs8ef068IdqO2xEoBI7YgURJExwUdKoSW6aKiIdVH0Um9qLa4kn9b52AZvQGwWNbh
pYz3TLJMJ7k0UHJNwa4V1laGOkLZinaJ1DanmiNQElnJPIK+v3pvzBuSEUtoQUGSVt2BNLzBqvM0
DN97YbtbeI9waTKxXJyKupwKqnmJNH1JGcQAUWS8If2wq5RgsEIBqRiIUS5/9o0rSgRJD4Y9ofog
nwk+yGYM4GqDp0vf9IByFLtAl3b/kwm27dhPi5q6hHpNRkZbUVIrpxFnFRu1qJMsiy2BtXKICeqi
Qa7upDfdU+omjqrZkoiq4uiITuJiyMYsUAiwLq9to25/apj5aBAcygci1vN3HNdt8pLv4tYq7nI3
2Cu+AX7SGMykmQuefhykGx7R30ZP99Q+cy2PoHYq6+LbfuCDKM4NfhYiZhssq9vNV2KKUcvsXXAX
xsYZ+jCh7o+tXb5QwQp5hNDn5+n0pzDnqcuFKNB6sD6JafM1j+VjoY+/skHlBP2NeZxTO0w0hjaV
LMg9lpzsZVSsSOwJ4CeI3hCJ/RIDD5/cN9nyEU8j8alFJhK3ZhqBYPPbu9Cc+a1dDbv0WvCn6L8p
q57H4VNjy6W3SrRyoczGQVqMmZYm28NH/TVB8iHz6Lv8G0Nc2ejMX6KjQ7mJV9LdDAZ/3iosBmLC
mB5ILZD7RBnkLY3CnnqBkxVsRHssD4VVgkvGVM5Ir2ktTo2CFinqUf951qfRrouswKkhc0O+0t4C
qkTmVRO2Xn4L2HHhjhE3BurVqjL0uEMMygavfZ6SO0Nzs/FabyAWcJWnf88BCxFPGZkPeqZ4pLH1
YwxGZ3Kt4CNWwjNNX0j418gm/PsQpIPwgKScD81PeA8Sox8gS16FHhXUXZZWN1XG6/8uvsY6Pi4F
0MZ9N6BYXg6lSaFF34z4WBRD2xCMzejPIET7xPh5OY5uOf3aEBPGJK2FeHaCx+iEJleWaU466LbS
PQvjm9JyIR5bkWptjYlU1VxqYlOACHjSLFWzwgcBfCOhSyU3LL3WCW4x1wcyytGOeTFy64StLTOx
awpbcEIG0ADI2uIqHkgGtsaeZ2RzeeDiIEAVYd6UJadRYUPJoh5ljuxWiiSn0G+ySHYuf7HNlayM
MCvpw2ioBxMnKuoOWv40xlw02vLNz5xvZYGJumpU4PncwALAIr8rb5H40K3oAVJY/wXsdXM5pgjy
e/A2o1TBlGmgQJ/1+nKgxkF1qCIeQT/36/KObSYpCkjZFllHFIJYxFfYV10sNnC7RVE7ehVA4veJ
CSjdBnS4d9LftQdFJCgC8sL6tmHQPaGJLGHkmY1GfTo1qdGjFNI4hp/uFo10M7RSO7MIOLdByPsc
3HDHvrY+Hzp0/xhlqor5FMmLoDFCFF64mLr6XEg9yr0B0qz0lpc7b7n82hjz+VSZJGQMwWmeVbKb
TeCfkaBSl/Dau5u31x87yNNPL2fQA5KY5viE0V4+ZL9Td77SHsgRQDVoMXV+eMsjqt1eGG7KhcxK
P6PCnumYJbMIQbaQXGX5MUpLZ6ahf9kzt8K8Iv0xwpzlum8lpVKxqsrMLTX4apprw7gpu8a6bGdz
+zCZCoIZHXRqZ2ykSgaVMi0EAGCGHFhjhbvhNnaFh+lOfMx+IIg8Tu88xZDNdBGvu4VeBlXOM/o2
KHymGZm/Ew7jHg8CW9qlz4YDtaDd/MxXv9zay7U5Jn0jfRjERiEjl2n3ybyvw9CK8htper28lVtm
wBwBqkxM+eMNyz6aNa3Xsgapmp7Mh642v0JCI6vSmvuhyznuseWDa1vMSW5HtQqUWZ4xDfM8iKlT
glNtnjkL2myira0wRzg05UhUYozJCfmsQXgVrEdpknmFoF0VyowZqrbCoGpUHfJZeWk64e9H7heq
csw9YGBLAYMm85ITR6Kbk6AjZcsSWy6PQ/Pj8ifbqPmdWmCSHL1swTXWof0wHTT5utkXXu7P/vAF
bVSUbjWX2gJk1dQBCqmXLW9lV6BrBrAbxJw68CmnUUsbx7IME6RxTVhBSbgd7xo6HuOxewXv6W9J
5IG2t2rvIihOoTOEigJsMt6Jlq8x9aRb6v4UsILMWRjQHgSMFoQHFIylHGpSI0Cf0Oq6o4mrCBbe
57yTv6yKzR/WP4Jx20mr8R4V0UkbPOPQ+ouQeLT7V+R1WOlqsezuVhH+59IOXS66EuVwzdV/LMDW
zjIedXR2cjsB9f9/AWnavNhXptmGFkHXN9FjeFQGOhzZku3+RnsRbOIG6LfjUXUrue2j4PAupa1k
aW2WOSoa6RONhPi8kE1+IRUQY13vXXbZs8NiqGAuVcHOjsYRmtrfswqrZzCUJPO0FCeC7K/aS9cZ
VFHoS7cLPHJfP8l4eJv7xOfWc9iTwlplvqUgzzWpJUj9xCCoqfOrrLNn+j60v8yIEw3YPfy2BN15
1K2hPX3W4Qg6tNzIoBOvau8FsAsQg3fbsv7PWmBuda0XlAy8LcSTc3R1i97PgHKZpdZRZJ/Ebhi9
teTp33y11aqYnD1SzWpKRo2gldx/KY/VvoI8u7Bcub4Atou39O6/aZqzFxS70uWyXPkKGcYo6xNC
QH8f2lVYo3I7W1HA29CzsMbaYcJa1XSdbmTwjvE+/2Ec+oclk459VcIUGkFMg3qBmz8pbuTKOwAY
jzNw+4nD2WLeYpmwNqQGiBxQX/HEyDY08IAD6/eMueKZ2NWXaFrUHXxzr08Or6N6lkmxy2cOB4Hk
sgw6FfItrApoAsRgQn+wdfD06bvY403kcE4IS+Eih9ApknMsdJ7vyhCEgOI7ZysXv1jfEMyC2PJG
MMqVQCNYaF3Dlx6TffQbm2nnR/Wndkx+GK/BlfjCe6qcTVmxVpk0QKhj4HdRN/LyL/Ihu81jfAic
4kq40Z9Qt1V8jPvZ6rue2Am1eHpw22H1zwFVmdLHpE8ShBVU4g0f5nV0bYAYMHGCPfR4OwszpcuI
C2ge7b9+DbKLZoLRKEQkTgUEo/FQPAHRfzBtFFo+ZKQAfKjvGf0ga40JQ0qSphCgh6eaO/FQ70Yb
8B1ohPaoeh9yu9iV5f+RdmVLctvI9osYwX155c6q6n1RSy8MdavFBdx38uvvQU+MuoSmCzNzH2yH
7bCzAAKZicyT59jv2cG67n3RL8LsJncGXz7q94pdnIxbHvKYu+mMf+qXTsBoFr74x9wqXt5eGVTf
hCftoALZT1zj1nhID7xnP+90M94KLHcGWDyw5VZfOSnpPF18I8K3sSPB5Xu0GzQ1C9VOVFYxOMWk
A7IwJQZEFxBoevOoFXegJ/FqQ3DN8aHiMmN9tIu+XtpPa8z1UeeGGFsLa+Ihea5/dq58kH9rN4lu
t9fEi93mMYVXNqPM0S27uo5v1hPlWxxleztgnArljv9gaHrfKX/+KOZamWaqTuDnNZDak2uh9Mlx
fq+vurDzFgiJ2G3v6t+ad26HmP5vL+0Fc6tyOVvJaMAsmZ7qCczQ4ZwcGijaGJG+OFUS6JUnSJ6B
ic7O602bUAoILwatcnXSjSedYKPM3+vyuqHSuZDJHuEOCCjA7TF169azxN+D5OvfRiO0ihDks7No
d0a0GWG3HtfymAjejH8+ep3lQ07dFH6UUySBhW15UObTrEL3SWptPX9rJK8FQZQgN05f3cTkNJF3
jRyVGgnz6gj6bU1OaxcQ2dbehelbTMKq/dGOT+r2avHUSXjfinEOSZIbUtvgACVgkUrLUwOpWVPi
YJ1l3qVg7ny6mhAp1vBpMqgWPpbAI4dQ5/DGQ/ss2JVPlQ2h4nurojEnvLfQ9B3sAqMdqy269ITy
nAHNCi6dFMYZgOk6iWMLqYvW3qXJachbm3SQgtbMCBmFK89vl30Cb5OZLAWciqmgzVh+O6+Pebn4
aMK/tqPACeH/kJJ9XjwmJwEz59qsJT5mRllCZSePVmgkb6cRw2KZk14rjgz1yC0onteT+TqHPOT+
hyTxhY1lO88orcZznG9IilzRgWKxZ4IC3ITwNZhRpQDS0Lhr9hwBuo4/NAcjEff6PdBZ3Jlazhdm
yYyUuJv7DIJeH72aRoA71GW36ttwVG6y+VvPL9DvJ2h/9v5j2vMs7QYoZ6tl6ok1Wz601yne+Xjq
frPuYhsYCTfxpdvLh4pnkPGyRlLE9ZIgrGsiCRI0CGxU2x4u29h/NX0uinGpStltRj3i4OYR6OhR
NRj9NpJxdy+b+fgcl84N44Uyq5eGcsRaepzb8To7SNebI/voSYX/rYbpv7KhzyUxrqjKclJqMb5T
ZYlwMX3zTU8Fm7MeTihie8fKqptxC5I5JHjbi3lQwKos3i531pXql/4c4in0/zTIeJjYNLYCr2v6
oTRfC+uADumgw5DZ0OUIVWhqcdKcL9Vrdh8ZX6NYBTrzdB8nH2KmvzE1H2qecbU5MGgPV0DuOpw1
cu70x6Ts2Q0T27QQjQ1euzjpweIKQHMYoF07tIHlNKuTRNqBDupkMUo8MieCfRnWZpb74XrPjFt6
049zhxOaR+ah8mNkVIsTg3bm43HLWeoXIAtrjUnrYgJ+qo8kcoUKbuOOnub3AXL1xgNN5vp9CjGX
lNsSZmFrtwms21IE7tTRMBV7z0OG7boAHYoCMmZm6Hzb3+WEQshHeaNuBlhaFA7NaPShpsdVvdj9
uJ9mWO5aIS+svstgphuu1FxGy1tzICZhp9KhKSBMa8Y8PV52Nudjj88sMon6OmhjN1SokwCVnjyD
ntVwYllbkR+SxEkKgjJRt6E32LbNqTRIYjoowOWQurRq2bWGYsSfdN1JGiJEJEcXIM8W8jzlC1LP
oUndRKoVr60LnUPX/OE8vjjLsx/OeDAAVfsY4GOUAkDR7hovEuYiykCO8tSZDhTZ1AVFUB/54xj7
4f3MMpM3lZnVEUOBW4t/IE2Mg7awxUBenfSEv91cqo1CnExyx5fk0QqyqNN8ODzEvv+Wx5L9doy7
A310TIxmwQ+pwZtQD4obr9nTZX+zm7SdLZY5+LqyiVksY7F1KXl1+qtT1kMtzxw/uhvFP62wRWul
npOFyDPOvQr9T8gvV4DJXV7IFwoBZre+YCnFquoFwaTRNb8dMVI/QZ3HlcIsUF6B9KSS06giV7Zw
IG56mI88yBhvjYw3g+2271Gm8816BRrvxzhw7vKXdhm7QhqPz7xzoi5Z1tNKtXigVC5SqEaUkaoJ
uPUqesQvXD6TyYgmyBluRMD30h42X3xufIBlhPv4UUXPVnIOGpjb+m/Kr8tfkGeUSY/KVF5jSESh
eIEutAzqQg2OOHtLxGdgCjhgKt7HYrxLt9ZxsUi4Wp2FxxrRiu9l24WX18OJKSbjR7rOmIQGtTe0
M5JQgQbEDD+RH3gVAd5SGC8x9t2sLmBQ9UsNTe5xuRLynLNb+2Xgs/vLeAlIMjZbt+JsqwEkxNzi
xvyVRbpdYdA89WIHhMmXt44TJ9kpGgESxb0EXRo/syo3IRBNXVbr1KMT3JSxC2o0O+3y35dt7hdp
PxdpMaFSlQSiqDQ4F6KfZ6iqy689sa7wqD2BR9saD5YluIWZ2Wb8g2TN70F+bEhni93gQOopTHoM
vlcSx61xLoXBeJWtGaHg3eKgWrH2fdukUw6RnK4a3dnqvgEDc3d5EziHiR0r7a1qSycacqpVcyHX
6TSWd9kCb0H0F5w5MaXaoEq7pMiohR9gJXNB0HBfagY6VcVh0XgSTpyDZDA+pRvSTO+GCQd3AvwJ
jyKfGOv1JJkPhtUgiMsHfRA5K+TsocV8srK30g061Ei52nz0u7rXbYzjvV/eRvrDL3hoi4kF2qB1
aVrjsCrLt8w03Mo6QQSUcw33X6xnV4L5WIbcQJ3WoqnQVfc4BuSq8+rH2oWSO5erg/OlLOZL5cpk
5tuINiLpUBRLtcrLSxJMsh4lWudU4gwSsEV7vbyLvE/FhAFw91l5kmN9k3wrqZOd82SnODGAxey0
9TRmQoI2AImTQFKNe7mhEycEvO/t5gxL5/Rt8bSVIuce79o1gCATQe73dTxciPXUyoaeOuwBoBMS
KBDU4wsD7bc5LCpGDi5gCzT1f9/mTGyIutAXOdWgkk6Va35vfLCnXfWuiWdj/ZDfVdwa+O7ZPzPK
XLBkGpMyx0vOl9DPFo+6cEjq8PLB2H9+nNlg7pc59ZMsLOgT4sFZOM2JKke1Diqnh+2e0sJNweIl
Dj+a77rHM7vMjZvqMVO0iUZzTMmWhNh6cdgWvBRn3c4rDo0Mzxhz56BDVwySCk8VK2LvjUn9E3Po
QVuN37ViC2SxmD3OtvI+HXPh5nVay3nB8mhbbItEj3jkfb3F2IwtedWBVLbp8eq1+3nz2Z7SbTgL
OZkpgUxEgmsxpN/DEHW54ubpj64HrTTIczqv0b83G4+t7cuY0Ee2fmaVOrwzqxhTrJqkw+bKgeQn
Ry3cwvlqC+PbKhR90a1vqvcBWpfwbQGvjf4FJMTaZvI1dONaVZ9he3rrf6e/aJmWghUc5aD91nBy
cxsi8Jy55P3i0eeC2aSth+a82s7wdd1LdaIEOkNoPY2uALxxE/CaG/vZ2pk1xvNYmdyLK61EZ5As
Fb3C1zG/WLi1s+Z272ogs92uMNHi84c094uCZ6YZ/9OqCbiXMrq7fm86gNlPH72H6igmnvq2usqz
zIUQ7EaqM5uMPypBIZOMtBxCNHIvaQVxgJ7UONeTczstxvmMVksGCRSwUHdp7FF+WLpfOaYyL/sA
esW/ZC5nK6E/4uxeNEpXbKCaw0qmAsX81S7awc4NpPRCxVkPb9MYbyNLaD62EnXiyp0p/TYmTpTl
7RfjWJrU1ONCwYk3Mi1xUzHuHbWVikCpldy/vGt7rtqAnBrVzIXUu/Jl19aixoZhYlb5VSm3Q97b
uX7TCndywaPM2PtA56aYXUv7thLNKTP9dhuCrEhccMg6C146ulZxVrWXphhQvMLQFMYUZBZGsKCz
M5RbbvrVKUb/QI1mfz11gRZd3jyZ3kj2zJ3bYW5sb0oQE5JS06d1ITpBmHl6JIH3qjqWQRf27gYs
P8gFwjlcE3u7qRxeXV/e31WTzr1Cp+nLrHXaF5XSJljq7FTR4vZ2G+BqKccybAM1Gg6dN2qOfAMP
7dQ362sfKjdKJETZt6SyDU7c3628Gxo020GpBkI3dlB/3tJsKqXK9MVg9OJDBRRUdpyvpBCR0RUc
oOnuRLd/0N/AUQzSBeILkAriFS52c6zzX8FEyCJtczFv8Ct6r4nSBhiZ1C2xGbMvOXMEYLRLcUl9
qHPcAjdSMYYn0yRZ3sPPCWF9rR2XMHNW1Ptz4KASl4uDopGIPXwgD/53jmwxwbjJZjXNKFamOtGj
1zq10x3L6KNw9/+LwZhD/Nu51n1XNOsAWysgtFuUHFS3PUkAI/8nmCvOPmKK9G9rxqbkqUrBdLW3
OoDsuu2VcT/YgwcU+BMP0b5fl/+zj8Ax/W2t7aeyL2mPRjxkIWWGXSlH1JOUO8XrFqa+4Xy05Y46
+IoeoVwAXKhTBNzPSSPtP39OQ2QisSxP+jxRLMm/uv+SnbtTaHxAIhWwZ7e8T3o5yBgiE5RLaVK1
Jkb2KgarA2SOk/tm1AZZoNv9idLpkBsuOTVvjUy0maxaqSuKVE6ejTd05YCuApL/cawBVaEjT7za
OSdFN0Qm5oiYiwRRNGq/60HyASAO4rCO4HhcXhN+zw1/XkZDZEK2kf8bzwuiWHl6lHL0NrUWJE3v
l0POXmQ7t8O4GDmbq7Gm0Az6AC/wxTAv5uVcXjZOGgymxb8vxWoYakoMnI7ZsW5kB5NwEIHWQFk2
2fUJFr0CD/8ChOJcDg/Oufz4pGd5HKgeq3kYkPxApOQwPq9XuQ+VklC+0W1Q2fhl9R9MP3C+Hgt4
WfS4k8GcaPijjqkS1BJtQ8ydTVoeLDnjJA2cNN/48H5nC9SFSarLSsA79WZwNe1e9NARh2703EWD
gMd/A8wWz7twjs1HIf7M5ppUUrWAWAc+TvOVYxYgFnrykRd699Gyn770Y+3ndrquaVJ634TUtkab
4Jt99FfBBQOVqsc5iCMU3j3t2voBHlvUOfT7+ShFlK4399ZviVt+u3xf9lsMZ7+IcTnqEFvdRKMk
RneCJcJLLiBBcezxfiwwuGALnById3wZj5OZMigyae6uSSdwDFbS3cRDHXJPEONsKlRW4YGojQfM
A7qYv/JKZ7tfoF4zP+JNzIUd7z94DGgAo5FviirjDWa0S9Ihht8ehhd4N1F45HwljgGNyS8WSBY0
G3jvgE5J7knogzsWSWsdfccb35mP3Ff+LnzB+rMgjckwmno2mqzsMDITj7WnSOsSQWAWUhWp3gKp
MMLrtZp0BBy5sVMd2qfg/OF5uv2T8uc3sDVOKB7Lab/iZBYt4l/yroMELekWzrP4Hy7ApxkmvYGK
sZIn4kdeMbnaaQt1B1cAuk90gLpRbd7e7jfMP/fWZBIZq1clNW3xLaeXDSLHxpFmcJjweBqvSgdQ
6pvZXZ6lq+ZAbjAZHHJOEl3O1zTqc7lMWjOpkyEnBEe190QHNWp4G+NedS3cdqqD7nLM7Sfhn+YY
96KZaTpQNipU4+KAMgtMByuggw/8UQTeeWE8i6AuWgcyY/jw3vTrbXY1M/bLVeYdGM5dZPvLc692
0wbVCdTb5NXOUeUjmCohk0dn7mNIhL6lB5lXvdl/SuMYQllGAiHyx6PuLHKATl3LxwSnxgpHTzcd
YMXcxc6C3idQ50pfjQAZld0EsaMewT6AGMkF5e1lAXja/PkJTG61QKFvk1IsfMSQR3HbouyXoicN
WRHHCCSvuyJvmc9LUXcLMGdGGdcqT4lgNn0io6E32yOFy0PEeWkWUPPfKRnxOed1LxE4WyMLA0zE
skiqFrgtNEjtfrXJ7+GkuFvYHIGN24DJ68L2ZfTraApSblbJ2WAWBhjrijRPFIM4JVWkK0u0Lj1w
eUv2HcJXL5yVco6xxvi91ioHuaMtMsoOROFVW1g+ARlvU1cgHo1bXo71D2H5jy9gyVKayiikloI6
e097W72P2ZHb6TB5IPR2qgPogZzLa+Qtkf77szvT6Uu2ZiWWWHbvpprZFm+SnmeA8W7NoI7gBoDL
6bv3bn4qrbvLC+AFpw+a97MVmMqqSqaAW9/CW3ePDcbYB7s8URfaBZnPrZbtP0A/PxGTOVmxmM4j
pszxiSZXfQZGByMjL/1Pye1u6KSPedLulrsM+Pq4tiEjfSe/Fle8K89x5BrjZ6CDkwwxHTSoMCIG
kk6jsrOKV4zau2tgav93yqYxfqWRxqJFwRBGxOneiCUoDgrhJC6yA5xq7V7+jryYrzP52yauNYgF
8R2XFyrEMfiY43ms3NwH8anb/UzxV1oMRXvKz3/wXh17Pu1sqSzdAlGleuyhmwtOzSEiBwqIAoz6
+L+h1z63VGc8St5p0lAoiA/yj+QZ0la/1msqe6Y+6tF2qH6ubh5OT9C84aCnOZdQZ/IpEwNViVnA
rAbBpHWT/bWffl3+fntB6HwH6U84u4bbhCmFoergSKbiqlbGAK7aHrT5kJbaoeyb7/8/c4xbmZZl
yBZaTZQm4GUyADCu2umhKmewga3RZVv/UN77cxF0elHO1tYJJG9WWudSg7V1+vv5Kr/JB3BklKnb
5vYCOnQNlKvSVXpnuPrVMjpW2ONd+D++wT9/CON7KkEUm7ZBZroeEtQZs6uPN3jIuw275e/zj8m4
FyNeSDnTu5ifrJvkHnQnDoqJvnFfhej1X8+n+gPcyWuG/EOt7XN9jMepNvCuWzl8K5WHGFBKpBcR
VQb+Cjk3goW7b4JWFyVtlIp35OcClZrqIX0YbHKCXqbioSTt83D8/9D5/rM4g3kw1krWtci+gYu6
UQ90UD53dQHg38brnlHHACknxuB4rwueW2VRehDSypqEPvTzE7meouKX7IFd7qDfRuZj511D4dGD
4nHliXb2UL5evji82Mxi9rYWiq+1ils6gfU8dforIN3UqHfbqPQFPIsPvOjMS6AMxg3p47LkXYEb
YjzoBxIWaBqZ0RvJbLx1oFBcBTVnjbyDxDiidYbcukgNqpZX1G91xkO6cUK9wTifwqyMZYmRQJXp
Yvf9aJcxEtC15CSC/9Ax+TyejG+pZbmRlIImuwf90B62kDKkCVdCMAQVN3/h7RrjYOq4J+1qxSCf
axSCZsnU6ZWdL2qX2pwjyEliDMalyGrWgeUX36d7Ab9iB6IjiuwpryAxboCPNgW5eWerx5xfxeBE
RHayYJSkoh61AW9BUr5MfXrTGPHVZG6L05P+R6EWnDC1t6fn7zImt0jWzEwycJ/7bdrZ83jV9o+X
95JngMkiNjVOYmmFA9uax0F5Gifee2vvW52vgP6Aszi7bRBtaKB0BOUYM6CfKcW7GTyfGTpqIzqv
iQNBtveMc4PpWWPLPedWmRu8ZHIuSjm1mrwomRwuLbhhsrAdQA0lXOcD78lFT9wle8yFnvNGFgfa
LLTkU7q+CyoYkslRIjoQzavTVd8TqDld/nK7bvF8jczlTutRrOSZTk3YU213YCyi6QMmhKw7DHlj
Yuk/GPLePy54fIHFEjUlk9nXWVuMSqBv2WW+FadjKXPVTPZKsOg6/rHA7KSlDIbW0kK5tT6sdeKq
k2kL3b1FxpNVvEGXy0+NB62SODMHvIUxm5lXbVqKFjbTzGJvNn724A+8/L14Fhj32GGMIK8FZCfF
0nZOLlnePCg8pZ19qAVlABVV8H18IT9OxAZ4VfBy+NlvTC6SZ+ktvosPdHg1uTJPQDcH44txVx2l
u/R+PdHgmQbxNe+VuRff0Gr48yuYS98peS4aJj5iUVU2gfzz+CbwpF92B/PPjTBnEYMDY1xTSF78
pEPtsXL7p9puXKA7TlkoHbsjCNk1W4cil4S5OpufcO5f+s9VMkd1nfIWYGv8ADpx06N/1IEFhG9m
F9p5vlDmbJpF0s2iXEq+kSt1YMbieq9nVoEBg0UorNta0FvjsMyt/KBuknnIZ8jsmGUuoBJ8tTXT
9otYsznZQpGXY6QKdVXaWVd3PoDNgzMN/XZQLCWZw//hvJ+BfpggXZpanWwqMSE2oBzFzXjJDOn2
son9065R6mhR100wfv8dXNBKl3JNAcqJTmiDgO/YX2Ms/HYMRnDBKlezmzilXwS5J4Mg35jt2scA
5zVPrWw3xOmyZungkaO+6+9fEZN+7Ke0Nv2J9I7VJaExmg6eBb9iZXy7vOLdEQmcuD+2mIRAHNum
V/qSrpiy8S/hFmiH/6yxsB9gzmwxu1tYcVNrmPZA6I7v5mtKYN2BcQK8D0ATIdl3uaUU+uu/hNEz
i4zfmOJFLEa6k4u/uAAX+APm30sAC7rAiHhA7V0ndWaM8R9o4q2tIgB4WEwYdVVRkAInMxfbwrPC
OIm5HhUjLnFEB7eKVPAhY6Y/w3Cop9Z4oRG3CJ551VPeLjL+QhPrfkjLwvQJNNaSY/9EFeXoYL18
agJeGWqXLen8RDJxbS70Qcg13HNaUJ8i5TgHaHdFvbOEOgb6k7A8UDk92ssvDonfARuWhiDYjqA7
78dOdsOlFdiNtGcflvE8Y5F2eiEJqKgA+wgO7NRRXuXvb3R4dXof7vjUN7vvrLM9YPvU2qx2m1ng
pvReF5mqrbwSFKyNQHYNAjAMr1K8C8MxdF1UgGEFnpWF4QxmioJjhi+sBvW1+bMxIRVERQO7n7W7
hivcXnGoIOs0A8542QHtR91P0ywORyOQQGgpijL5OZxAvOpTnErud9/mILujH3x0kXreyRhRl1/T
xOEhqnbrSWdrZ0E5q9l2St3ivCHtdYdIwimj9aTiwFvq/s39s8ksICctR6gerwXya+N+LQtb0r4L
vE7KbhnyfDWMj52tcVtLDR4vvhJuynA5Eke608GXN4FMLHlSAvoxAatyTEeIBNwxKSKvlz/pfviy
VB1fDjmZwbiLGVKQ5po3pi9VoOdaCjfLn4zsQc00+7Khf7gmn5YYV5HViba1MY7teKiQo1V+FiSn
EUqbpZt6vCrZvjVKtY9JMZnCoP8OyxoRtzjXEhwUKCzL3hYaYEja8OAkLp+Ue9/aWcrLrG3WUiVb
KVSl/j17SL8PpoI6YOcNBWqPYthzq2L0ZHyJlWcGGS8H9cZ0jenoFhg6nTgAycENxVEUqIqtEX9S
bHf27iwLZXs5oOWc9WKGvX/hYUkAoV8A/0x3Oog+dI1RbayuoPrDOTOcZbJdnE7891Ni8hW/vx8e
clBA6Y8bajzDXUmc2LtscPfWf27rl24OscoswaQz2NVf1PhZWG8G6eWyid1S/PlWMpceiMIqHWn9
qvX0QHQE2zjGQIN/EyPrR3tSPPW1cqyT9cCra+5ndJIK0mNV1HHbmTPTzKW06QA1Y+DchogUqEFT
uw7mwZUf6Pyk9LSo6HBADO7ygvenET7tsrNaWTLOU0tRHGk0/jYPKkQNxiB158DqwVKn3N9q3ggR
rSlYj5BHiSBmFVR3zVUo/Lr8Q3YzA+jZgKdfU3WkCH+7hLxLDEmtEaeVtUXa90teuKGZessv1/LM
BJPv9TqZVUVcKF5b8qdouOmfMDJDO530yCqZU95kN8NTwu0j7T8NIIMqIi0wVYud0SYEMmsi5Q4m
hf6jWCBRvTaSvdSrh3Rwslt5flzGcQRVJJCBZRbl1frt8vbur/3zF7Dpu1apajPEKDfL2881UV1Z
JI5Yg0RNI9Ek8qrou60I6PbJig7meUVhfcNiWcssasite4DzdacPgJe9qsLRpUJd5rX0/fLy9u0p
mOCSZZDcI7T8fXwysRUzs1Blv3nJWoDjN7e8S13DEwBGzHB/hv+NGgVCVlCXBZvqV5mneUr7NLdw
c2I4ddAhPW5untvl3WILTtUBtrKCRnMECKpEUOMd5t3rAj0LVZUha6Gyyu7r1FUxinGo9gHYlZPN
0RaOK9zNPc4sMLdFbaAOaq60kp9pjvpMzJ/lY1LwqmK7bTrjzAyT4gAV11iJgXLw8KLVdtnbS5Rh
VmU7qEip3O0ZdTAHfG7bw+UDsxtLzswyOYEpGNCLpwgEKx68TrovUtSjVDW6bIX3ldhTKaXivEIg
zIdn80FLbJsLr3ZJ/xdfnNrZOCATsCrNnA1lwEX7V6VL8BSqSsod0drdrzMzjP9YqliF5hPuV70M
dtpsrpyPAL413uUN+3KPVROEGFBhUlTIMUHTnjkOhZpAuqGGlg/mAJE4kUPiZQGJ+giP02A+/tep
GuxBYljHXyCmgpFKxt46tGsL9p8O2wdxVaSiyPLlmwrcRrENBmNuJ+5LMkoNQm5HhzYutLe/SIJP
czJ1Q5mtHzwJRYYXGtW2Um1yq0KIl6sjy363D3MaIqomqZDiZkFF2wR5T2CJVuhvZqOjDc9DkqFE
KXMbf+xR/zCkQ7KB6mh9dcA5aE7GMoUcxOJXS+H9gI7rB3+mhT60UborhLsAxeQcFzaqUaNUtUsU
Vd2Ejinz9YYSPFGVGI8+CviuuibeBIkTUl6LfXXbm7zD+ZGDnN+1D3OWBX0YAOohFM3cNU3qZGs0
NKgar6DfQtVWre+TvDS8cV6Ua1WfrGCCkK7bDPX8a1u0/EcT55CX7Zr1diwHSJF2Q+LN4iaFlQqS
/hIK3oGG2GXn7Tz9bCSDBGlCmZjLrryfcz33uqxSfanTuvcB5E7B5du2t30aUhJJRoyGFgVTHU3j
OMUIe4o5i17xFAIi4rFxanVyjeq2VXn9Izag0N2DIh2+komKsMxmuOrYz7NlQAqWJDLx27zuD7kU
gxokVUu/23qeLuzu6mRD1hEfUYPWmMPRGkKxjVYBCRgVjJ018Gx96g2GYNdJYQvW83+9l6ioQ95K
QcKjAab3dwKipGacpfoMKvmueuhbhJOtt27GEaIUUKc96BXhtMVYx4/thDgjWJtFvKEhbsV8PHm1
chHKTIM/C9aC8fnGxwD4my6uUdb0j0Ttoxq3sVomDrhtx6NQbkx0GFGSAOkP/fdnXeM1KS2ddKXo
DxlJ7Lnq7wYiQGNQ/C/zD7o+aKxRzhos84tGSqNpQpwk0uBrRfxMKuum1XG3q+Gl0+T7y99ub0nn
ppjg1ilVM/ZpIvoTGGub11p/U0XOkNGOe/xrNcyu1WXSW1AaBcxSs16LPP5VZzzE0/4qoPiIRge4
b9kZ3LIkwECsAoSe8hQEuOV4a2VqKOUZ5wDsuUHMrUPYXVUUqJ2xqGmIgDQW0cvJz0oC3Qg1qMiP
bokacMoj0GjDQzVKdjGSY0c0B3Jo7lphlF77KVkkyjCFKFXgPEp8oxudYQAopBkCQTe8shCDSVWu
BzHhfN8vowofZ0lDbxVqqWBMYO+KIc1qUkoDzhIKkxAvscmhAJPcq2XY7XynACWFivCGSb4hGJ5A
QlGBBzUP6sGWeXx2ux/p7JfIf98e01piYiaViHMA9GnyvUDGaySc5HYvi4IHggYtEhoqEcf4hsko
RaFEYuPnXXwc9cnJ88quze1FWip/rEhUktYXR8VRldVeNAAMmzd5/h884vmPYJYKdh+MFKWdCEFh
cG0andNidHB+L8Eo0kre/3CDzxbMRGZjI2XcqLClJ2VQFIVXL9o1UAPOZTM7IeWvfWUcBfq4ehUX
1uCrhf6+aRB3GA1w6ZTmtZCNj5VicYg+93z8+RYyXqNMK2k1Fywr7oTrLrY8rat9YVOudLF4ULQq
mjQIm0ipe3mZSGf2zqkGiWELz2k4YIXZ0Garhm6RrN7vt1IB8fS2iH651AlkHEhqpf6azMl7lQ1V
7emzMnlrQsralsjcf2unTN0coyuLA9rCTVjiUoaDXigH2nf2s14D/FMjY2hVEgQtFQtykP2sOI0y
wwODJsIdNH3xcLBzqEtInZOlRnmryU3x2A0FRCRiKB1qttiIYjRWaxwm41A0npo1GnSIVD2rwBrd
zO8xGNYgAgLp09yxlmGBJjpojkNVrRuormagafCRIYB2StJjBxxfUA8wjfbY9ZkI6P0k/TSbCuhN
Y85CY+rB77/gp4n6VoEO0YztKenTIEmr+NSTFCQDKSJM62xVV0BYIgeV8zxlVu4QyWg9kGnLkw9K
2CnIFzl/EEg5wv/Ijd0XGZAA9QL0XyK+yYP6NpuGYyRjmOZpOFt5bK+lrjhKjr7DMrZ2in6HN5lZ
H/XLAmRiIj1Pen3d5P0L5Ndf9ELvnSafHKFcgkqoHptYfKA0zxZeObbY50+dmt1Wc+GRSQpAo+70
AuTpprJ7qvsCUyPq/ZTlQZpCRI4U00syZG67ztdyVb9LyXY9dNJpFcjtNgrfqpI8oIwf6Mn2cy6H
SMuF1p6bhVzPtXSTzOopbfSHkojX+lRfJVp7M21V6lhWi7dVLwdaW4JBcGnlaJkygihBOW3Ao0Sy
/hspSVQM6m+JqpK2dQyeG3Is1PJaHozfKlmdWhIjbA/UirIl6OLkR7WsN5slRLrQ3upZcrNlIwbP
awHUzbl42HTQ13Ql9IMNAYcX/l1IMfCc6vpJFpPaG3P5iDGTqFJTQBZBtWkDS7XZkgp1wqx7KMXK
uFmExHBJVspOZ6FdHIux6sXCaEY5ID+2WumFPQxS41aSCsWPeAZZSqvNdqfXp3jenuZy+76a+uqU
ebq6Bb5Jrg+5rZcdqEPX4bqzjMS1KkDeO1P/XjZSG8rzGkdETZ7kae7CgVS/8hhRKSuEzIPUZ+OZ
Q5pjshA61uPSKXYntgP+60GwQRbR4uxDemWsEr+2kp8IAz8XoX9NpHWylbIHzq+qHhrSlIc2MUdb
3EhqD50w2mq3/F511ZNibNFcAnQl4saoDcowhgkVnQIbO2g9GHSkEUCeVj2aKURNKgxsWXCHKpFG
ex2a79IYH6sVsi5ZA4rNtVAf50bKQVjf+Gma37Zz52pGd6gtFbr25g+rGjQPgq2C2yaNEaXbmEdS
uxSOLBdXTTcKnlpOP3RzeJ40E9I15bM86o+aoB+WLr63tvbWaIRoE4ChyuuorNubbMHWAozd2GZr
VU4l17onieTYL3Nvr9skOhRheSoaQ4nq1GrtsR78Nu7dpqwPm1pGiaxdK8MczkX2S1u6CSWiBtdQ
cKf6/zi6jiVJcSj4RYoACacrpihf7d2FmHYIK4MTfP1m720jdrenpwqeycyXiZywjf/gI/oVxvZx
0c8XzERJQKaXZcF58LKx32BejmtnH8pe7fCCIJ94/oJO70E25EL7db8t/qOM6Fs1VtDOTcEVhe4v
laZ5dWcmko3CF0iK+l8F+yU2Rs+rxZHHIAsV06lqYlhivnq8D5JGhVAZOssRxiyXaSU/Wzc81mN3
lKJHCl3Q3AvHHRLaOSZ1CwgA5vW90f37aNkPHcWEs0LeHvkwVbEqKALspk7mzjSgeuri0XTi2Qkb
BFpOdEjXSKqYt9F0LCZV5KEGZxhE3cPWsiH1omGP0eIzsAseKD5W+GJVl3K2ISJ5we2+Q8oucVz1
WKJuDGXwqeb+0fMxjDmLmHPp1buhdfNyC+6nuXtZwdQ57vywre2dQ+d7IDkPGpGaa1PlcF9BKtyI
aHrKX5hVr43AfaTXpZaLPa766ngRzmUT/FFN5WmlKxRonvc21HPqDFtelTaZvH6/dt1lm/p8FSJ1
FN0V05qzmSENWTxZrm5dWGaTC+mYALqgLdIu+71yYPO+gqJpqiMj7qkMwFsKHKO3TZFXXnUkUl+3
KXrgXF3xxZcZ7WdwOqW4CybnvW312XFRb8J1X0r3X7FUCpm6sLefuvDO0KrGY1SpxBW43ZUNRBml
/09H7Z1hUJaVqtjDTODR4q/MHHfXU3Pwt+0d6EQKfixxZuisMFwaQk+RXz9MDpoTRyFgtZl3TUcz
f8NNV+A/KBOda6oza7YzGKCTsH3aE3UtXJzVhfy1Ci2UucW+YB5020PxrcVyWNv5QBDdBCQz1R5P
/ICktoOD6Rii7QYnLIRpJ+3bVpv6r8JcxxDhMxXMSWJkHEgY4Ho0lhQCcMjgbquIzptoHjsyPWxy
upEx/OlXlcKSasdqexeOLlKU+9zKLa3C8nP0i0yySMUjwe1RNw5FUhBsO8QaXJMQdisN+ZojpBOs
tDyEpfdG4e8da2zDC7KIirr/0Fw+a109tOuMG8KSwOGLTFtalA2OM2hRJV5pwfg5812xjC+NS/hu
mIM84BoJj2v7sHltUtPoxzdsD5wP0QkCnvI1Dr0EeXHM/CptcHFpcOERbKtCc6It3tXOm24BHX6w
Ol1Nhepdr49t3x1ZVN0wJaesH07bxj5YuObhqvZFMCbQAwzJ1PM6LjDQ72BduTNur+HwOzyNocRX
rwmc+huVBgNr43IgP2UkD7weovt+aMwjFWOTemX0Knh0pIDK4kUKkRh8SInftSTmnB+ptmftO2+r
UZd6Mset5TQp2pqcbOHPifAWlrmYquJtHhAv2ckmGU2JR6rbdraB1TVRY9ZF0WnF67bq7lAhyqIe
/H09+3CBjWyAAktKtH0fJ9KtuXRcfoYyeHUw9cS4L36vWH9bSJCbpX2Piih4qDqLFESPP+JmqE22
boabA3c/cYzlJhvkPFD09zi9lm6bVM78aqXjnihbq+vfnwHepfe/OoEnZTOVuFSGd48cxvFJO3lN
spDwWqpyO9JRdk8jpEEP09CQ6rDQaNRYWyeN40vrPeGwvAritQQmQGjpn0wwbdGhaBznPahFlPMJ
N3ig7gYQihr5DDi8b/rZTSyCFB7nqKM8GamDobKYvWzo3Oa5hAzhCDmSPM6eQPMey8HLt2p2bton
zm3VlMfoHTq3fjXuo4aozxB1I+t48zKZyc37obg1hXsF0gqobrmKvnviE/MwTm/ZSMrPKbRf3eLt
GhGeFzLEklBUkMngcyr7V6de3jrl/LZBvaO6PxYz0krd6p+cetREb7wELZl3DhZ7XXBoP0Y0/Ppv
MzTyxrblGrWoKkt1xPkNxgpHwPyZ9O/e1H2Q2kxxqY2fGmFILkKKnsLRe/qandQUoMz2EgHU4hK6
w8l608HR5bWtTMZ1LzJnrlJPFLuAlh8VotN76SAzaFkOvsdyzf3nkUY24bQ8+3p8Vl74jekNOjXr
1bkTVjSTwShT1x2ffbk2sdnUEEe+ODp9I+Hp6oxHgTg8KfESjNg2ytLeuwtSGLct39YFHiKRrhKM
H6dwhqeVT3IkkTMMdCicQSPzWZsr3aoHgMJVVjQWXB+iyPO68Maksq1BQ4MzMDP+R7WYi9SVTD2u
yzgIW2hazICsHlHeGye41M34jOiZ534jCWrjt4S4/cGf+2Np/PPcshuC0t6icJmyeqh0Cp8KOA53
4VNY1G4ckb5I+EDamNYDjWvejKi6AcsBFB8IuLoET1kfB5U9hJPYHgMkl3yO0eykjojSYBawPG9H
2LU0iAkkbY5G+mjDcYZTyoajvG75KWv1XIf2nlYoqaVUNy9wq3S2s41rd/LSsUQtncrq0ymWJ3d2
ncT3y4QV8lDR+UYmFcShuyK9Zxm+AXWnBba3uPBUVnsAolx2dbbpNJPyXBfhc6Wjo1hGGUtIn+eq
ejZDuXfC9nOavDezOi8CTLWscWq9LRD+22m4+cZuWcQxLWBexEgU4cfDJxk5ptP8FPRRhISAMKOd
Z+JqlrgTDVHy3DG8aEwumIZNtVsidz44Q+EgvkbAqkYjk4+QXVlja8Pd9YkuFsM63U1taNO2X6EK
HZo6xpt8WLYgb7BVTTj2ccm4V1P4qyjsSifrPmjMNZ50zrI2+76GgsFA4RyET2wVz7UU77TnO3dF
bAyqwd9qOF0HTtEq9EkOSIur0djXKHoCaF0miyN2dlwyUdJjozG7VPqRmVrFlqxf2JD6dKtXbEnq
TjpelWCxS/xhew81T5inn4gwK5p9e/Oc8qjFuvM6BYcz/l644gpzmfdxcR7sUC0H7YKeXirxjGy+
YF97AzygGsP+0aj/NXwLYzWXL66VAVy2Zh638zLdmXYszxialtSNMLYMnX3VY/dM1jZtV/m1cRyG
jIxccG32r5uXE5Vq1zOcmwVh/WYDOL0yv37GEpVt5ZxhcjiUzORdDRsdj3dZ0KjnEjxdurXyrhJF
7nH/2yzLd9QF97LZLlsYPvjauw/WPq+26Jd2ZI4r/Mh55U/jEDzYbr4IhyOUq8KUX9L1RIoiaWSD
JlCxHTZ+k25ifZ5Ceh7xb2fXPWBfzdtGXy1CjhPRlbiBdx0nCSN7Z3T41Pq9s7crykEfgtQf2uJZ
jMvHOjQPREyZ7FheGPclxPvpuxiiWYsTFeCnz11v7mAekDV2w1iDMOw12LUL/2iQppxMqOJe3byM
pj5H/XgZ2/Y5aOnBs2Vm8Usp4TSxR5Yf10WI4VZd3QohQ5V6WhfnH/rOd6FmjAbrdiFLf4zqaowD
10+l5M8uqhLsSNp9H+LAwoWxVbOpU+P50JrUmEaDYD+gATEd3vMZI/uodkOoQUMt9tTO1bUdKkz2
Mhes33V4ZGImxLFzedKWuFIh23HS4Zlu4cFpxUen5jDVNtqpqIleuDLsQTUM99kjeAl3hJ/2QsdH
7U33vGNNSnVRxuFY58b1kkBrgzcx+olg46ZYAROJECYjAzPJEvRjuuFOS8UrK78n23xHRfO1ueTH
7YNHp2hegVbshq59JkN0mccy7estgiNL+YTrA9ynKz9uPHzBDO1AjSOG2bk698P6GkmPZi7SP7HR
p324nJslsmkYmDBuenbBu3E3GgPL0cHZzxNfs83B7yOnJvaJX8RL1O+Lxs8qDxSeT19HbP6pHIev
rhlumwMxDQaVOvZLfbfxRcMbJro50qDSqdpJvNF7UiO9koVfQr/K245tMbJCn4qxuBYFUpEkuRIt
X921ucdnfXNb5PrM3SeGkotfOukU9klHZRu3/fYgAIOAJcmWnj1Ka79DanJRsRji2LNtNU2XEhBE
2LCTh4Hdq9tTKPSEJhEelKpePel+Sdo8sQqV3QGJKrg5kmB8x8VrGUdsuinscrEKii8ZBJmhekqU
otCHD8vJAXAt6AgpJVG72cGUE/HdxN0XCq4jNtX80hX4zDQbn712HBOnCJ+w951wMfxS9XU+YwGP
SnVvqmU/dXZNoES7jb5MNFIree2ngvE1Xj11T0bUx27uxkSsK4oOPiFsyLkg3mGDC7YMQCCu5Mxm
/6o6evGqLavGuU2ELiFjX6JT0BbY6Jp8ZWgGiuZ44Q8EbXaJ5LutikfVkcz26heYNYY5qFz6dX6u
Z3FaN33sW6BKC0Dlbpq32IMjCYbq8Nr//VKRLY/h0P1zbfE+unAcp0UvY41wx6SVBOiaUuRnFcom
Dowg89ZzT7NooI1cA+AzHgiSoFu+hx6HkAux4bFTIcYLf7pz1gJPDnOPZgmvvqcbXGaGd8XEPyfO
ng1znqaC3pD+8Y+I7X7o9HNbkusgoZZxGjwSFqV//nCN+wEG5l+N4TJmc3NcUAtHR+Fhg3WDU+6j
2X0lpv8CnnCV3rSmUkzHoOkuDsEJ6LK+KKEOhdcnwdQnzNfnfoTLI7rgNlbZqgh2+wHbW5As3NvN
a3vRPclG5Z8wou9L+oO9rvDugk5gaWhOGM8eG8UvjBcxmRCaM5/9qDyp1otdB3ZGJPwDzh6WYD5G
U3QsZ3AyuK4dwiFDgYkR1JQPAu4PnU64mHareWP2rhvP0TBkW7jkUd/Eo3MHgcV97Y+/4yr4gTmb
RVqggCnVLMxudOdl1xC9L2ZFk0jQKnUnDf6qOPe0PDoLuUZR/Us8lNNuYU8T8dD5OH0I5qjISKvK
xHVNs+MKJHZRtAXUMGG29cOtBjwa9n/BBfOQYzrOup7dW4kJSAMxgU23rZcPsDLxpNfEI+W+Vrg2
afneAmhEGz5jhX7WQQMyrNxFAPbxvGPfAbRY8+C6bHLfs3Fn3eZFls2tp+KO+HNOxZIGPU6pKhjx
bPeE/rHq9kENQK0cBQzkzguwiFuER0iaTH6QjKt6MEYkErtV5A1IexZAFOcYYGMW4CiwXPmDC1gD
8YBvchlwNCvzkbTXwP+efCD9ASsTTcSj5Nt+9qrd5tfnfvOubPMOGFfijXb5tM5J380N/t7uHtjl
nbblW4BJzccKxsOPkfufTY/8Azy4uaD/bCUQ7+fGo3KvwiqRtXWInVinvKoOrnmNlPzgk76b/Ojd
zt/K9EkULZkq+08eFC+A53+Dxe5R4HctAEA7s2QKYUIq8Kpv3m3p7WH+U1yueJj+ttKG7FmBu5s5
eJqBp1vbr3hwxkc3wK882Ce1RHskwtxL31z8rWeJph3eHbG3Vb3rCVJ+7aPUvzWmvpHeOTABY5j6
pwWVl6oCi/lT3WrQXFE8FiY1eGdU7Z7/MOjJAlD3g70ZDMSJ7z1t0tmpM7+FgMVdjiM+96hfrkba
HGqCFAftaRWN9369JMZzL7PABYK7plCnzJiCAfvpLt/c+cRqdRqKw9ToZN2q2Bm3b4lZJ5ZOk8IU
6uxjHm5DJ4+YSbmKEj6vCa73sMqY47DVBxtM766aMwKlb4CZ1vtQY3MnvKwH7Imrpbjc7itoVhzs
fwx/a5BO67plQ0vjqLlEoPeCUMS9+ZgrJ6mid3d1oebD39FEyagHiIBgaQILADpNeRWwk64H7EZh
toZgIzuGOgL/vQWbuvYAYdmM+w92/Y1KkUytzN3K+6MM4qqCY/uCoX6aAbmW16kKU0+2iQWaLon3
iwqRUoNvuljqA3bu3WC/jM9uQPASZ7kE82meR+B+HpDN5iAkOdDWxvPi/iPFG6D9bNIk3fDRVNKC
ahmSYARrYly0pC1uLI52NsDv3bnHJDW3AIRqLy+GMbGBPHZhmxpV3U9TlY6QB0n7+Ue7CgfueItM
Z3ZRet4X9Ygv+87vHqT9s1s1JRAD8orD0NvUwJGkpCrFinQzHH4+Hrs0/Wcw2adhNYkpPpzAOVu0
asxXcSc40OU1ZvgR8zqkdAZW3WU9Z3mIbCG8fwQg6vTK/f3K8W2BnKlxXwp1wFGvblpOEFzy1DHh
oSb9pZfDu3KWrCH9oa8dUFjfNYfnGwBWb4C81KN7f7krYXO3BDj7RobwihhKb/GOgfluO5IXzr1R
zh7JkaLSV1ZisAWO1pcRnHm8UxvOh4ZGcYHWAv3NHuCktA9dXb5utN5ZMiZa3kd2BKO5YENw0AQn
aM0ROe8x5xVxXQiB8vBcyYRvksel6z8O2CdQiKP2MtSvpMP0O6oMGnrESHxt7J5LEquljQdHP7Fx
P6hltwiU8uYLFylpuOEkXwz/itBPR2iDjA2uNBjxTNbkHCAUXTnI+Sy7vVi3k6Te3hdD7m7XKTiO
sDfhYW47creVPzjdjWf3Viv8PmVuGpgRuRYr3Pc2tqkzrTtQtHAJLd3zsDlT0jTNGy8XsEpzO5w4
IC0MugJyvKB08G1FYr96M67URh2lq+oesdF4sSirJybFoQ3BHoElqgA+hR9ibRl6+HYjLfKIJM/k
yMtkoHWX8Nb7DN3tCdzboVAl9qJwj5f+yIYx1VF/8I1JPBzqr1ubTlWBKNUyoVwjcLf4RhxVjFQZ
DDJVQigHRPtEmyWGCWBi5fDclHrX+zjfq9qdC8wBPWf427IB8lL1pf0qc3yB9kbORftPoBtSwDgY
ZSbp5LYpUjYC4YYrvOjRSbachECpgGGES50xCXy6quI5wjUrtuRytl/FuCUdoXHr4e4UIGeFHFpB
izNlJlvQKGKvde/NMmZRgwWyD36nXpzcsT6EQIM2I+6iv2eI9LCsqt3nqJBHpsosMmKHKNzEmbyj
iHQOne4/gPsPsnxw27uI2YuHRhl13k4U7CAMQJBig2gFz3KwYN2MdDZBPBc7LXpJbR94ZU+L0+wb
UFql7f0Ydll3RI9Qmcyf49LuGTxrI2oKIMdomB1PGvYQtfNeus2Txi4sKDt4FObKHkorB9btqvsm
wu7ACiCvayHeNibOnoNYCOZlTlEn0fjNXZ3Ylb72MrgWW7MrCy/12+mg3DIjJHctgvuC5YkGJAv9
PvHZ+hD27EFMS5fYKPxY1+qgcWzeAsmuN3FqaANljLxqKdOuxaZG/DhyxuclQlUx4C1R/oE0Q2+O
i3TAV8kyzGmLuxTqbXjHu4Q1XyFFF168C6XVlcFnbZ0P3aLSiDxiqaDt3nT4+NCWvKnKiD7Wo4hD
c1ESlQwZGIgMF979VsmcjMAm4S/hVhEGf1iD9EUqwnc8Oil0dmlDFZyN2wNg46ydvdSKYIctExve
tJfkNAp6kOYxcsVB9ND2shzsZrZ1NVxUxBF79GFYx3SdyI7M2OyWMWkK1PbWeV7a5TBF688Kug4c
6i7QVe4427Go9WFc7iXmPTW4CdVfAxBEA6i7q5cHQN9YxJe9G/QHNQH2x4EFb2UmKnIMLJ7wGsgP
7IlvqxFXr4OqAtv3wlf8WISHjWOUSD51eHchDGKlRJn0ahNHMF/h8PVs17dthBdlv+Q+q557IKZt
2GDwNAjtUDwhCo4t3vgG0CNKmCgvvtsOWduKd2xXSNNgisuddoqrDVTXxYOLXaf90c7s/LihaPbw
AHsp/FIltF4+tXIyw8u8relDMczPBnZsoNUAdQ/c5g7hp7Hmf+rNBiQyeBZ3dvA6zb8dcdBhvXjs
W2APilWQGzSVTx9so6ebZG6V9/i5+3YawI6zZQJs2w6IXVyk52bBjPkmqJA8VsebPDEPn0gr47J1
cL7xHkAnws144tWtN+8Wf8axBYnMey+R0RfBGka2OfashT4Gs2zn/xm9dHQ+/1Hdtf6yFCwCAykO
2UYB3bqR11p/buEFaEraC+eqff/QA+DsFp6SETS5jCv0illSmI54CQumY8miVwhi4j66X6o+DzTE
KIBFB+ioUFQVrmg4cVJDV0BB074HS6JxmTHZLqmnl55DVYYBohl2LYhdlGeWWDE5UPaSKHV8Cl47
LIZdpPSY1U7kwYXcgIkiEmKFYfh1yk09FhzWq1Hn4oamCkAwt0bvRoIp1sr+6ODT8kb+I+aCX8rQ
52kdhtuh2IS9SNJN0JoVJBZCg1bsZ3Vs66pNietCWjSA5xVd5aUF5sgYv9aYMttGd3LutrvAGOfc
TlZ4cQm4PQFlPe2X2VtyGnXRGTICFusK2r6u+Sgr9aMr54NNvZ9MiA1OvA0nTlUZ0ARnwfee2w9H
OzjYhHwUZDAp637ekO1Y2Q2XZTgMuIdkSwNQxrATDXQ5G2RdZfXa/VaABO4HFLdc9c2XnO6BOcXr
gvDTGc/dulqe9NOYdNHyHjYiZ0a/IoP5jEjPPBqrMzAn7AF/qkRb7E1YFmlrnFdcHxSx37NspvQU
4PQuUOYAQVTGGMCkumFuOrvqWtcA/vyA/m4VJXvTwpS64F/c2en1J1xoslZ1vM4ki6Y5n1t+I+6G
LPWOOSlwqwvQzsSsTRd3LDhW+MCRoB48Qql/WIzOccQMoQMuoootUUWQbp7Z+fJzIiOKPo4fiv7O
mwCFowJT6aH7iRiRqbFRFPCSTfW4HLgTpe1Q7kgk73U4XsSGEdGbc404UwilQEMALK6h7SAKkR1u
eOLrsMfonlThDboNrFzs4JeouPhP/3A3XjkAfp4q+QVmC3A1wO+B7YPg5k+wm3D10benqNGx3H7g
2fTLnOncC5nRCqaFLt61AfGWct4DxTwzH66eLeYWD842gsPpIBJZg4UED9pZdypf8KJpPApQl8Vr
DZ0KXvTB1rB8QHn0yD84ReUIBkuHYD109bpHjN4JYoFs6fydRu31mTj6GNAIr/Z86m96sjsPoPa0
iLMa6G028MQADOgI4M6DA6NT/QbYuoCup3jAE3b4c85sOdOxmb1HOdkrcYOPaS5Q274dAayzHF4F
Aq96l+8NRv/IfwWwsEOxO5oItw4T5PwE9LZUJg1EjzZaHLbtM9xOmk4nBTpeDxwT0fBEZ+/k6faN
t1j29E3MPNVbmVZecAjE8uFKfaprc1+7zfvUTs+hQ/MSSbjxFPlv6PupGrpMRmcyVi9YNI7o/Vng
Qd8ALzUd7SiDIE2CrpJdQvsa+zlH4XR24TL/gBy7FOGXCZZ4LLFYbfdIepfAWdaTEOW+L6HH/F9P
9+dmDYwL1ygeuAZ4l8cbg4N46ZbIxf6ZybnHC6vxqYSbl7bLcq664ZXNOHpD3HkuFwDmDnmzEqC0
wXPVeJlf92gOzb5vTFb52BwVuKDI22kCT4DqyO2Qt9G2Wxb10EJbsVCoAqLm1d+mfaO3b1pFMPlD
+qUA1DK/BquzDzpgc0N3djDBuXioTUTiSInziInVMsCdLP4LDQeFkoyRAqvYJY2ADEW9OXhvHfVv
mu95iCPzGonwoYu++W/pMxfNvSqz1fRHxAtcLGbNGkAA0qzdhe4rdR0A4AkcEirIFAkGzfp+HD4o
8wFD0ZTa7V+0QoJkg6SXBkgrOXEgotUX25IJoRqkX1P/T/Ew0zQCKVGX9FDP1aGvyD1c6k6eD5i0
R8DyGtaIgZ3TCWeLHLCNy+42woHUkTVvXTftQK5hV4KSZLnyjdyVpTr5IWhAz01Z6O4G+S/qbd7S
f57TI6FAXNt1+EU1P5a4Qeg2lWoD+QqMp7v+WMvqWPL6GfNnAtHTFMvQuymsndEfpLqWd7I648W6
/TmJAblPHKRlTsvV+rsWW6ieYBjqsqSxNGMFyCqF3dZDyvGE550Bk2jLI5I89sEWxKpfX6L+M1ph
fjFUgAf3ZD3Vzp3ohxwoUWyKJg8GgzVQpauRdw3DJ7dglSyuVN6AzcfDeKgHhnbbpYudk479tH/f
Bh1zdOCE9QhBBDrlfm7izUYjICmWzkpi7ASPaVWi/DdWL1AKOTH161+j0AC8JwgDUxqK3TD6aVCh
oowcFqHbvRHzl2zYwbAlNz6ucjV7ZEChWcBAY6GDqgoqKw1YYz1wCFRkZ3aMHkzbHZyQ7wp4wEMl
6qfDSILU1nwve0ysjEHBAi1PtJ6KUSShqA+k4Ok81BlEKBB6gXqyQMgq9rt0F2x610a76MkWDzJU
J52IMaPvxZ+LVIgslMK+lOOSTt6SbMMPQuXiqoAujfBDacH2umiP0Ra3jgOs5DcM3wqY53ZqTJat
jGdTxTT0khmTC8eQq3q+d5gPYjn83ozzVXaQ8RePLpeAIDDAtzZhHGVa6Gtj+NFCbTbOUNIOUazU
lIcMUxYAxVX7EV6aChADTzpRpEEJgHNwHyNwKavwTFJI71huMq0jd+8H+twASYYbH4VI0b6zcrgE
uGgtJg1denMlpE5dYLY5zunAD8hnKFFO4RRgzpnSFf+MY4G424IE1AOgJJYVATqCeqtre+pA8Kzu
myfoMeRuSnSY1pYhlf3fGoDjXKvTCFa3ReFfI4wjPSxZg/qIWObMWbv9xjnCtFxsNlBnJIPBS9eu
fWxxNyRcNFI95dxBTgVgqnCUkMjA/798g2gFYA9YpubkAT6kHsR2m0nbcdrpodmJDS0EY/82yLSU
8PAfiie/o48z3eBpXKu9mNDcMEcUEwQ5uIAMtEis1+xADl+7EAZm4LeBIaSg4/MOyLiHbxEVJcZB
XtpWH4IAO1/hYATNoymdvbYzRgz+7vafzOuB+fEb7jkgaLlzFp3UOJYb+avCE73OL0374DrLuQZ+
0Cx2p5a9pzD2k84cltBLl6Z+HwNIJjWkEQr/B6HQCMqkqEGUNd8lfqwo9T5yAdIFWxZgxPUhWp/b
x8ie4RCbNX/Q2Dinf1wtMKpdNa5PxN5ryf7j6Dy2I8eVIPpFPIfebIvlvbzUGxy11EOCHnQg+fXv
1tvPaKaqSCAz40ZkLCJ/bdjuNvDDTcLuTMk4X7YTzV5YHkLTflOueTfM7NV0x0tZVCR5IblPvfOP
VWjOQenw5nnuuLUHw9nMYbUzGeHaU7Ae3WHtJM5KRsa2r8jDSDybR9ZbG4Gr715qQMhwE1UMyTvb
t1fTaHy3nnkI8vyXC/e+ZGZNrazkFtL8mInhb2hV1zErr3NP15q0VbNyy4ppSEJcOtNfg2+Z0dem
Ksy7r25QN0d7oFVL+r0VAm5mevnrl6xNSkq8L4QOFDw2pjqx9/LOdb5Xkd7YTDTsQG9RUg8iKmI3
6hnUkMm5eDBQHvWAypNr5bYvaZ/ezSzdDIG6JBl5Pl236rlr0ujDnd1nC2W7Scpbpqqt3bR7M+Ln
a6qdm0kkswaJPoc1s+9+f2Xh+ovRRKegDDeG/1n54phG5ioYy9ia72l9UX5/rDv6i4LJEs02rMkJ
q9G6M8t9y61fAcB16Mx9NjOSLh/sws7o/F9r4vprmMfRcvWPhqj6ELnezZnYesSwJZZ/mFR6KjQO
oZQnMzwOifFSucNqHHFW4EtEwInHSq6T6DOahucw6L5q5mANWOPEbyABmIZkjGUL3RjKOO+WNfpI
XLR/NJ2NfAg/nbExNHkWhqCqHE+RUcSMm1dRy5LPJdr4Ur1HyQiEqFfSKuM0KPaDo+OaWPXCcGNF
WdAoxrj+NB0B3kmOGaZ9LbO1dqlVK4ZLKGFxVVlr1pTEosruc6AOeaD3k29YK5W4bGCTDSkitGxB
s5HKjg1lQG0se/CfdeISs09d5QbsasvaM2zlWmdXa0iv5L/qVVWnbxyAh6J0V8J/Gkt5tMt5h6YP
Q9ifK6fZCiinKr0DhuzqjGbAyWO/ldHK67PXqgxJlGhvgWDqW/7UgbHvDbnulP6P4QTx28WHUNHN
Hs69yvxNM8l7jljnRzVuYYAYrs/s6A0ArpGZ+XS/xjka6SujKW6bWxTax9SQ+zwCsTYnwGL1z8kr
BAcUk8VZQ4zBZqW7EMlmbjasoj7UXnEyeRBT5olj6J39SMaoPu/TgDNMhbEZkAkk3L9l1d/TebyV
6Py9OezLMXsZ3O7aOuOa/JSXqJPfZZPdRNE9VTONnGlCyuqF5VrJuJdUcRnIVh8El57DwM8QayS1
jSjscl/nyZ+Ek4B68z/Mh+fRRsS2nJapdzotK7Me1L7HCABnaJtxOvUQrUySDUtcJjd98vrmOfUe
amMY7AQLZQ99gO5hSz5JcrOdfDeye8cRzREPDCs+7LgJCqoVTzCEZ6eqZumr9z5WjMAbjk7dtm9F
Wn1WdJWO9rgg21df6neRV9/aLF9DY1mVSfYUTXLPFqxNae4wIziZROFFTDPnVTine9yRdPHEvIn0
3XMsGtALM6Rdh0FH4EmIRue5Hh8qGAikbuNCzB/CisSlSrKfwGjuWb3Qg1UVw/TwidkWj4+DttEX
r7rvDnOwXO18Kr/8gXchKRa9CrXeDaHdx8tgX605+WFp1VaO4VcSMJDRYWKvAWspBLrkMLY8l485
kDmFGSMqoY55VAfmqnZTtjsCZ8dGZfnxtJj9h98l3rXnjNu55Sy3jeGKFxmZ5ER2pnmel+WWGOUp
sMUW3+a/wunPRWgOa6Z29sq31dHlezYyyK02jfacVV1cMEJjuFafo6VBdWfXbOwYnPu14AFPq+ZI
fsKR55Vmx3dJS5qI81DVGHKfKJ9mJqu3aBYLwL3MDwF/aNXRssRBJ/4O9nRmcMHLUuPG8sN/Vehs
l2CsKfycEF2KmbW9PIbdoTvHM/1XJ2y9svthE7nNtmWDs3AjXAoCuFYpaLdsxA6dNAOlopC/c4k7
AjH2uFhDyWPhkBYgHWrOB+FkIGjHOpzJl1P5Opk5h53FuWRWso/s9n20k5fAGHCX5DSYvv85ToAM
hbo5ZfAyD029GsX8JBWXamRk/w1osXEgF1p7SRPoWSGPvACbN4iV22orvTm5kxwtjE6gbd15WZKt
Ww0ByoEDBSwbern2VOUpZKs1y/XspZ9G+EAg5BcJVWc8ZDcHQwvtgDpSV1IK1cl/EbPTcz4Gxruc
DGddJB2ES+c0jx9f7wIxmDvg9ccH6fU9qMNhA6+n4qGd2rOuuJZXVelkwwZzrcmftkz125kyuwSZ
O/BOMsbucyDFLMKXBDgpma8Qd3QKFv7pYRFqi5zdPvmVyzyM+SdJS/3AB59UksptUuZipMwpjlPu
2ktcey56YDFWySFPaLOxqDnvAEf0IrZWGAGEaLAJ4aAvItP6rTzqSCMLhqdOifCHatfa1Xlo/o2o
4U5d6nm7rAZu5hnuLh6pwSszSNE2/ISb39C0uqVTOnezmo1dbmjvYbZ5EJmpnOaTqSagSt0Fx2qy
DAwOxgKlgbk0X/u5Kq61V7pPY557L8rUwT5pLOtqVE6QINIWbRnrR8tnAo3vQ3gaqtw5elmIjBQb
qpVlNduZEUdZH7HUiyZ4OwjHYA94JLb5zKp2c2nrNTsdxHbA4bLtgpBT3nTC50W7+Mr4n1tLYfWb
rhce1p922cydajazIQ3uZMxvLeLrygFZR4SWR6GVcx/Dpj2WXiI2ffkAL71Q3bPBTA7OlNf7uocw
chSNTR/OwT7sEx60iXIxHsxcMAPU8AxS6/Fl6vicayrDZO+rOrk54xS+BJRZ6IZIb5oT2NWfaR71
tynwqxe7DKY2HoWx/Esrd74ID2ElUDKFUGqzexZ63bkxfL0RUTknOwW9u3X1ElwpSe1Dw4KiuzOo
ZGcLtq+VOhzWPgfZKsF0s88s/6E5MrzG0vHPmZ27nPPlCVQcUSZtk2eCvI1di07yOo4jUcBe2DP/
z+3owSAaAL9Bm33JZoKOgRq0LGRnLI99Zhgbq1vcJx8U+iVtrN9sZpgnq3Z5LutebViyzmgaB9Gh
w4mxMwyD6jKoFFX/XMX2kH+DObFdexYnfh3ysAoAEx2MP7Pq8OEpPJ2IRdcqqe11FHXfmDr5+iMx
bSweil1ZtsvNN6tlnVTc2hjuzC+bqN19WboYaxpdH3u77SiIoEVa25pQ2cvc5w1ups+8qxnbCNNI
v1wjrf86YVXGnLLDznK8exMGM9aelukpdUz9qtOBO6IkIqhKAsTzaZGbvB2JDI6Wec80T+yENMRR
BT4S41SicvGCxEXkd3IVDHmzVboJnh1OMCLVKrxXUR6Zz4VvF5s+G1xG/HbyoW1t7HEi1c/SWEKU
hMykUzYAWx7qwoAEGagg/dRLnl2gREhsNXIHWFyYxwTAd4cAvezdqssOobYAYIaBtBoFJ7PJolrR
5uC0W7nBJG6mUPNWBFNzAw7up5gORJEUlffu++IO1KWMA8q/XBU1P7EW7cY0jXeNed2sPIfncjqT
G2KuPbwWa9tBOqtAlC6swXPOixq779yrAhmXPRiCnUF7mAECY9em/sZw7WlNYJC56p2OzRmmm3U/
fdM8l24UPqMVuZdau+HFgfBf9TrQ6aqUkQKUH/WyikaZfKvOtL+9oYXOQd7fF0SJr9nWM37Nyu+u
lfK9r85nhOc2U3U2ah3eqyYY6SwXVvL5LvsBkcGe0rHqcWfk4ZObFhiLoznaNYVh7ewi/FWFbawZ
hnOrPaSJoG2c9UySx6psSn3D8c7Ytg/rk+315qqrVHIMhSi/HJ3bXOuey1WbNHtt+/Wmm2bLXrNS
bnpeEit784a098FzscmpaeagTPkPYGbjytazfnRB2boZdL/THSK+UUbjrvNpLpKRGVSq9LKbllAf
rb6z32ylo21reN466CZ3kysD327vW1dfoI7MdXS1IrpvpsGyza04L0rWhHtR/Z1rbIrRks8YCqoW
iiaxb0DCFIetBYYsp+qoMLXehxYHyJp/13t28FE8WW3V/afdYHjG6ppOK5/e9L1wdf/aCtfCzTGr
YpWFvfmG2ZE1iHCPLxV2w1ObzTpmcR+qBIltJvBo6G2mkbELj2u/tyufUssI8lvrWc4+KV33UuLV
AoupKAPC0aV5Xyy8N8Iql9+scb5xjtlZ7E3dI+fMMKLXoZP2gViQHsAYqS8u1Bht8SkhiyrhXAah
nYs1p4hVAKBevwPrShB2G728N+b/I1KikVNj8OLU8WXsLFF2dcVAEn+ts+kHBD27JxqrYT8RaHEi
l6w+tEj92yI3vVO1eIZciSQDbmuwDnmlbqHnRXmWFWZACntGCUkrxk8WHgHt2ibaSL1ky4O11dvZ
kdraLGnt/iFDIKnXgdFZau1IWs3q8Y+mQ7i8FpYuPoN+6SD1XfxdqylglL1Kp9HDimn6/t/BDbEZ
LPVSXUuKAtyyk2ZL3qKKjd9GOQbUhmFgYCp73w4FA9pB9n+9vuApBqVnB9OEGrsaTMgxMm2sVZOK
HJsaljGcHZmxlTODF24/02W9t2LK6D3GQzJMKFLncc5eo1YXRxm5gqCUIUUyEdo/lc5o7LxUWmvf
K7NTUDMO9xbf4SDI3UNvTtNTttQgoxmCB8iWI1D+K1l+2/7AbKzNwZzKZmnB3HvQEAkRsEs6wTRb
ANCgDIAjF2Nfg+xZ7ndiONafueCkrVCCYwZgwxstUnr2RIigGlJAt4nojqZHQzVNtfoOQ6t8Suqx
fptN7NvspsGq4U91nJipu3ZaJ7kV4IjHHA/2wTHG35IUgLe0M/PvbrKd6jITJ3uzo2zvUFE8XK/R
7P3aT1Peeve0o7xqLTNFvZbbtMyenX6sT0NZhTH1Uh9nrdmd5oJebJj65ujV/I8bLZuw+2c7i65s
s7hHTnNK6vpiZmP9GDG8BO4EnG/fZcbQIwvSs2WSq9xomnyktdFp/7ULXX/X5lcP4+Jq5ifFopDf
emEeapkeSmqB1eyzy5CoWJ4u79ct5mvnDf/VtfPu996heDyW2nsN1XCQ0YDc4dfrdHKvvvY+I4w9
sSXr3yJTJ0bdx6CmAku8rV/Oh2DxSMtr3QeS0/SrcfFee+obmpWOCNHxFkyECHTKmBnjcCN1uqWP
coVEwMNlnM4uTLawn7q0yI8kPaAnyvJxOZvf+cwWpEWz5Ln1DtxhgGEmQ1Q5DTvAkbNndY8JzPg8
BwgGqqnJuPaLU04zfVj0/xuVRvFcTsPB6ZESpVfuyyBfVoKQrHVfVnvdQPc1BuMLL2x2g6quhGlu
ZjM/Bui5Q2+9lFO6LYfyTdfiCR/FrWIDu0MHosPoRdXhqeEQc8foI0yB3Ui2YA+VHZyIc92FU/Za
dwkokM3JFgQsjNe+s3fA0ebG2PNp/1sIri6G4OCm/AfH3FhJRx0oqw9zXuw4Uv5jHHPIhuFpnphA
zhPHsh882Xn9EwbIuqJB4cZlHBve/53f14x8isLKcOTK5d2V0Qv7+voNM9jzXPgM7mwuqaDcWIO+
BWPLLjKNT9QVBTKny+yjCf71AExx7ltbD65VFMlzFok7AePMEEv3YUemxEtC3EZeM9LNmuE3HTJg
JJ31Zze77Skssu2Sct+SbLFiHBiu6yBkv2kSnRa7TE6Tto55UWBBwbSD4T3uBkI7+vCU0V27PQH1
FoGwRfJZLflfZNIjRr9buTh7RNqrhASGlfRJzcHss/Kj9p+NS/lh/Hs2pqzYssunJURCvGllrpUN
uG9N5XPRts+MkapVsyTYgcfgr8z0T638g5kWydbPIh6XLKID66+hTtzVHPiXwIpeywxOr2FOt4jw
5Mj0sxgQ6bpl+s2M5MKu84M55xAgigkjYxXW1bwsXvHHIkttpbgGVGnshaAoSrpX2Is30ZgHQtli
TBFnz4QBcmyKA9PAdG31/D4KMKHk10uteOY2c/3lVEQWBG9nNAeDwgJX9biRAoxTDjwRQJdbs+/2
jlJ3GGpj52J3W7VDSBm7ZNN6oOjdFJ75myQRrZUJry2Tt0Q3N0JDkrUa5U5L+09gNa9eXlBLoF+M
ya8LcUHcgnkgiOW5lfTqRSpjVoQjegxEx40Cm70VzESNTMmzKsazTb+b5CYfwTTZwZWar25YXedo
if2GvlpER2vyn3q8dCU3wkrY00c9mh+NEvshgW3qsju73b/qYtpmzrIpQmjlpT1Z6DFOzYq3lJUP
9YT0lT779XDQjvc6dhFLRJh29Z13nEeAd9WOt9lNyYs04gmdifzBH076y2y2H7WBxVh2aIqgzwe2
Frnbudb3xQtuEHnoMaOPpsfyugfT4aP1C/RqUULJ179DR2MCBiGyUxn+taENGlIJUvlPtZ99NF5a
/8+UHWwMWG4SbcrW52LHoTIJKqn//MY8qfGp5luG/xL+Rx6+aJ9qDWaWAvw81HT30GlmZTxBaa7a
4gBmsB7Ef7aisxW48efN4PPjwCmp7Bttdr2APSfixMCYu8DaWOXe7+WuToI4rYa4bF8Ss9mMpeb2
pxPxyz2rLdcaFqMqEHyjx0UpEXzpMvrvnKs/ZfVciejnk5EACEaOwcxgd0TCHIz5rgrWZdngbVH4
NGsU+uCPXYe7sLU3oRv+8XLv5KOfpeN/hThbeU4CLbbJ+zAyyfXeS2UdA/vVGP+rTCjoCF+Xs6lK
4Bum6RVJHTWA6WOddej97Vu9xfkKZfbTELOCVz0lZdSzXyucK14LBEOKicOYeYpgoemwa2TlLkX5
htyzLeYq2FUc8zXpAMvE30bS0lsODmCKT13X5wASMtLIWe3CpP0zNZrTaNcxXcdbgtiQG2LFgrVq
7Q8kVyDQPRQIaVf/DWjiYbmaLSTE2lrNZh9HLHVA6VU+eBe4OUMtj6SWjESfSFJ75VNsM5Czs+8A
uFgaw41IULgNzP3/6qI4tc2H1w8Ycs21W1qXzLlVoBNpurWjc+99WiPElvM5Y7QA1H1QZEy6aI3y
EDrh4UsGZQwjg3PvIHECzinQRpRtOuuOizo2XR9E0D1mjd4t+pYXT8pKDmoyVkv4Xs/eOuNhbhKc
549xDH58mQ4vLnVbOjqvgYNamRCiMGW3JXmMIgV/8EPY0Ya38JsFwReClzZ5mRw7J7zJjmQqvo/G
xhw2PhuYkHwbILIgyjtZNlZy08yefO7QBrbaKreD6yEX1FBlrMSgONf5vJOqu1cuKFu67GWa3vrw
aRg+G/ubUcoZtwG2DL3lKCa24MNp/yzpJTV+/emjsZaN43exi3e4ePA8nbjrXGEUqmMvwM/fgY5P
FoULc985y+gE9DqElRViWkfDSQ1PuXTiuflKy+s4eJcBSXROUGfEJTS9dTldx+LVCYOYC5ORz3to
CvB8axPWzxFV36KdazKAimapfcvIkRsJwegF+zcGwQwyj8Pl1HphLMuPxHkbl1tuPYeMctsAt7D9
J8+gR830J5q+BH1lUezhmHfazuM6KLY+vWWpnydb773mpTDLVSM+VAp/6wH3+uxJbhnaItih7uKj
aykPMuRTmyrvVpY+xdUHwF3slDyhGq2ziidrAnvCQTBVK7d9C4PbIH8ZL8Udz0I7/ZbTqbdw01EM
o5eZxW2cxWZ0o1hwuIicLBPr+YHaJIVDVHwYLwYin53fvXCIrbEFB7u7nscQKlyRDftjGi6lvLvq
Wio9VW0oeFY9wVgWo8uKjJeuWFeg18pCMhA/lfNTKkKyqmvhDO9D89yMzxNJBC1vmWNEXMmHOqIq
q/eeCVRH4Aizx7l8moOf0P5ZHtoS993cnq3ORw40zuXjoqIBCNS/xeqBIYpdtFB4ygWNLyO8wd5O
iXW1HHelGRIsHCtVau3rOdx7Idu1GNVIsPi2fsdrDQq9KudXv7lU6AEZZy4zGiXDp6nsPtuB8A41
Y1//FOSJTfw2RgLDYX4aHnY9my3vFCsdgkHN3Pxx2KsW68D8ZM1E4ZFhVOUvhofShaW/JYnFse9p
fx2VcTB7anpcbXP0WXg/kAsbmIHYnIlk0V8jFrXWfLWtA7a8TVZrklTkerIxWNhVurIgtl3dNcc5
Kt01VTYUkrmc26h77hGu93Wb/W16ghfGao8Ete6C/Em37qvh299LG0qcvfWvZ4pv6ExoGKH/miZL
Lad80xYWt3B+8Cp/X3hfrSCimd90Kd6a4p180CNdNZAJDwnmhlHSCPn/nOxYVJ+y+hJgs6bNlDZ4
Rj4BL7zU+HqQCtbW+FaaI8kGAeE716G9ajxMpWRVUHNxlrdp/pwm3FkerJ29YCApzjrrzp2b4e0l
XWfK+70wwq2CmCQn9EhcA+tvcp4CBlyMXBjzzS0H/qKmlQEj2iCMyDzaD9zTKlHE95Ufc2Hc7TS6
osH9VwuEYCXOs+PzdCw2yUYarM67LL7Ypgy5KjO5y6q+B464jmn4mTcuVhHl7gtTHqzAXOPO2Dpt
+HfCtxjV4Q15gcd5+Cnb5AVthTHuuGun7mqU9alKqrVryotZJPEwhZtg0W+2A/xfDWYXB1bJpEdy
JTG+kWstljsBk1ws3UDB6W0SSl3effYZ6fJkkZXNN+JeE4sTQTvjR8pQYNXbGvbTYMxJ5BwpVCnb
SIx0Z1XFHfx347malojapRmdYz/wpHXTfmhrGIDA+WmSNN1ByMRuEN21Te+hvACociYhzXbe8pT+
EYds2GGdnLv0rez99ySyXkiY+mU+Ssmqd7mZbaVhb1M3OzrlzLAr1OOacMrzPIyHbO4uZQZ9lRlP
WV/f08W5ZnP96mbLQVU0kM5IWnUySaYi7HEqJDVbwoCDJ3UndX6w6vRJjfjuZHojJAz3BE1XOXrP
bh08tUn3VLvJD1Fm30uSvShefhePc5Lk17wu/wNDBtQMrGsl1S3q4SFxd8ohFxvTqP4jMvhHj5Mk
DADZ2/Pmv0FjZfEYdcWGxuy+ODbqi8II6pFEsuglixlodWT2pWvaWVw6zoGveM8KGsihEl++bf2U
RfkG94CKU/XdSluEDtbCfVX99Iuvm6GlqyDQbetP+aBviUjYB60kgQmbcxJQ2reNz9sjfR+GjsbR
GaD383SUMJjdzTLSq3YGVrPLxyAYIGplFcPfSRqvpLqAVBcJ8mFoCWICI/u7rakd18aAywih9FMW
CZJNimb1B4nXvjSkAd+GHp+vBCXYM9VMT8KxgMuajJEduOBmUZjqODFy65ZmQ73LGNFBx8tb0HNx
kbnxknTT91JK7Aj1cXDyf0lQP/GXQCnp+/RSfZq6u6VhfwJCHvFGOPyh+pJlBS7Jyng1aSK32Afs
M1s7OILC6W9nOmfbttuVYxMYx4avEIp0/Od7TIrDPg/PYWLZmzH3Dlk5cScH5Qdi08S3BERpZrne
WIFrxXUbDltPg+OokBJJ2ppVGfWTRdZX23Y/I/hIF3bPRmEnl9Tu+JSB7cZW7RD4MvYnUPMvOZXX
ySGzoHIA4CxJgqLFoIdtCYd+mT4nF4IrdYc3TxIE0TPSikPFPcyWQOYCCQSNlTfzunIXiNrCfS96
443X4ktiyM2E5+H3RPpVLcZDL5hIGNCZcfF0Ls91QtIAjrihWFuGZd8IxIMlCJNkL7owWKeG/uOb
gbHRo4Yba632J/WU2e0Tw/KmW9UQ43fp5orikuYRE03t7lLt9EcmV9Vf218GoiPa/Ng6ZXRRbS1f
OS2MddpgDe/TRwrv0sG9dMS8NIOCxHK7ZpuYWDQMzrfr4EgKwz4BwErt+dXts6TiA5q/lauGx7BT
ev85RT+9YTXIoDqs9FH7C6baW6zXHBD9EnrqbriexnFAiD0MYFM8Vh9b3byNvE43hzyECgNkbAau
YNT6da1qtRBItWQDTiUc2bpWYOAtp95vYU4p7NNECi3heQvtR1Wd3LyvLqDF5TNqEIpB29V7iYYf
M1lu9uCRxPvAwX0Efbrc59pv/qiucraMg7HNwstg/kgwpIqk+1vO/U9UZtPFSGEBnZ7ES/EQczkk
9mZe4SIZGnpq8U8t00WHksSinNmXEX2kMth3I6OyzN3bpX4zx2U/eHR8AiFh3TRlv+k58A+dgG1n
gNiuEklkiCeDIzNu0BzeZHu5pW1wZiEoIGDHyc/LQcHlXlgOt82X8nU2sq3VQj7x/naWPgSpsXNs
+2IHRR47jYcfwA/1VZryO8jB/cWyfCBR7ryxfBaPe7xy2BwTRDBOSHFn2JRjOiLMjqLD8ZNNxUfI
XXkU6MHzyiqjEGOo+2qTO09D1L9XY0QpbFdrowAmGu3z4FHMiCH9A8eNGdg9BkZOJJHcNIU8t+Fn
qGjIhvBXWzPOm9mnObfTNdaztQFEvOb4xztcNxyh3vQmJu9HMfRNq+WFhQPvjsdgxwQJANQNh/Kj
IXUAmepUGdONsxOoPLC3MlHk1iy+sY+sIMG5i/nHwZ+2XwhdWbUu68/gy1+yYXzufPFZ53AbYro4
hrgXhc5XYdtDQKaw1ksbfXMnvSRO/gWE4NblNqvsXdlPe1hoTWhqu2UDOtE5hnnxpGZoxL+vquke
QpS4ns04tSkP/lRYt84YWIbGKYsVAttfOhQW7LBG68NzMPXYxGd5jqitWuJqo7z4bac8JnyMIP/2
6jZY+vyOnGVj3sxV+jVYzj9SjJh5yJNYMFz63TqTr0FLPsQgd1P6XoLHBmPB4WLu9Bh++lN167yI
+GaTqGh3MLAO998GYVN2J9a4yk/sIdwZk0Cgs+ctUtDaaJf9Y0zgNMZz4Y7x1OCYVTbXhgJAKEuD
JvvXBojzlJKXnuvcHp033wXufExuejO/SJUTmGHAS3MXvqm0eVOa1rcrmnvvo2kCY9w8OT4iEgoy
jcLsvJjl1obt5QzNzrpprxYD0VVV2GsE2xAwSvzJjfFqW3yJxGcRAV6eh0egWOBcSD46WW20Tap6
38wIA663nHMzPEULtaWMWF5RbuvSf+tl/ceB3loxTbgP/IAZtiNrXj4XMa4aB10zmk85KYRGMx7R
pXcWaa9l7aOaOphElkNn+g8mz7gkc7ALyLVymGsrE0cDb4LyTqZP1G6LZh4hQWLcLvNl3Tgs61Dt
wWfzA/g23giZW8m2d7NnKyleqjGdV7ruHLiK7taVGIAjl4GDQ6tki02lup2TD8wRmwSNapyNFdIy
IIJ9bwP/YFew1YO/zvVwxlF8bS29IdVyNRKe5nnjqW+y10QEm6kLnUOglsetslNjzj45i2zaxebu
bnFMt84/NRtXF/LagDgG+qZ/SWZoz64L3jJPfVdB9D22y1Nt6SezTknaKcu/U+V/UUq7cQM6uyqx
rG4CMh94DVuQ/KybVwhXOoYnYXgjl/MSqavBeI5EwvkSdMVILd3awOyawRnWtBgK4+LN5PKwe2GJ
U7PeuCJ8H5J85w760Jfd0S9y1GmzfqtodKvk4TpOckY/zUtjdfvW8wnGUA0fKWieLKN46UVKvFhR
r4vUOYlB3AgdpKkwtUciNtqDH2At1+Q74V5BADXm/BYl/bMVDHsjkfobr6/PYKKGSVPRl7sohyQj
CSWF8wxVxP4jopkUvoytjrr5GlX+mv+PtPPcjVvJ2vUNfQSYiuFvB3a3smTLkv2HsByYc+bVn4cb
54xbFE/z256ZwWCAjdHqKlZYtdYb3BRUkVA+++YgbZOxMTdC7Z5qeoMPeiSZh7Bz4UGgV2r36Leo
qXSbWglFJ9dID+g7KC+9WqE2jaiEvxkCMfXakhEcGhX1sN/mnqTfV25SXPVWwaUJp/JBHT2RU25M
FOmqKwKNZ4Upp29+O7XcBJKu/Rc5G1ngbqhTam+76iihgJygJGZPJVt4ZyrKowqgMA/zCe9VE73W
3/XKqIBdcxX+TyU6bV+TOLahPHq1sZMxbEeqDVnDn+MotceYZv3X0A19tIQ9M3mTtRA6Dke6HNIi
D93X0k/l35Uo7PwqwmcATHI9ynQBXLCXwoyfZa+HsyFBAYrtLoQ6RcI3pum0tdGdbesQWeKhlxv3
ltZ8kRwjlDpOVVlA0zN8ZYMaODm0Cbl27BEvQlMpPaZkCwgvwW+HwhrvkmgAk1HRzj74QfxE69E6
IKJiXXu5Ku95qCBAOaGnKZzGhx4tiBcPQtY3Fdljx64pb5eQAG77EX/fsEU6wAwSRCk0NTyBQBFv
ydjrUyIub7O6/eX59dbSXJ6simbbN0Kl81eacv5LhAM0By9PjnqY19ekNKhQxodo7F5bcik0gI3+
s0ulgKd19COqo+eqtu9ME2pSoQZIBGQaQiStd5uHyeewd3+EXq3vPbVDmXDIPV6qxW/y0GcwvNat
7Nc0brO020LQJT+uEwq3XiDvEi9p9pU2TBwMkBsQv2mteqnxPZa5yAtme6ezkI+QU2J4F8giIPaO
SnWcZndGgXJHJ+EahqQFCVuQ8XbytXwLBKMH2FK+5UlxXxZc8kHPxvBU+Cm81X+iECyfIOE8qvDO
T0WtfqG6ixy2TFcoo7yjI9laJzXgMgRewZjn1QEfHbZZbwcQ5Ytob9tTK8WybwcNya1WUlBGZvM6
8QDdTJQBTFG7QrJIsrZiSL8AX9ZQcMSLJs5DmP9B8CXo0N6otPZa9zsfbkwRwLpNPfRgUH/Nud2H
ANXEIE++Bb3/1qW0u5vRTo5WPykE6HBR8wjGZiVnyGiU/osWU3Vu6xYmhQZ8cFPBXd4jGp8eoUBr
zyXbBBRXJpptAy6RxHhCD9pD/OqHcT/sYz0crvwKpkuumNnRCDKQvmZcPtF+HZjv0XoYDOlW54l+
HPLxBTH19BgpbftAamf/qFSblrNamNRAOrVAMwUJMLo7/fDDo0JiOOB9wBoEJCYomcJR7asJnZZG
cpzsC6Urk+sA+v23uBtgqJh6QQ6kxGp0RWmHBVV3FvqhFrVTNcHQMRoUHoAhVgVYQCFNU18hOgWh
GeFVADfooRsTKoNc7kCWS0cS1DhSG8h96zlMCiUJDPIh4w1B0pDOX/+jSCf5qapj0iYcqMmhwKFH
gUpNkUmrtfKqSWq+K3irTdOEAZcg8Cmr46UdaX5+55VIwdtunF63lTduO1q6emIUDt11uoo+wt2e
kb/qakidp5JOfCQqK1VWbqBqFbBI0T1PgVpMmlw0TiRULPIk+iwQIIAkNF3AHE7b1tPJWjIQt1Wr
cxSbxk+UXpCZV/rnqOYv1sL8pFShgSZ8hqiU1Vf3ZhHJqAYDHuDCfvW7pNx6evnTNgXbagRDExtS
DhFofCVTinh1GPDPK/13L8XQyvrxjkLVS6jBXhaq/lBlKi9qfKkGPAScSMm9t86NNDDDlIZdJSq5
ri1vp/jm50ASnP1F9ZturIYEsp79slO2C0rk3i3i8OFhzCGgtqHcb5M0M/dsWcHf1YMb3/Je0QlD
gl9Wf7mDbfESQ0JHGVBj5B2E7hcqTjstMWA9hTqK5kiTZXvqJiN5NlhTuUfaIW17hP+VsvrW5VaJ
bB0Q0AkAW2KXLY9c1TWnRh8lAyzGvjEct6D26guo98aEtA4N2YcwDIIaiZhOfci6driKZNAhXmXS
M/JyCoQosiAwbUfWbUTT4xvAzuY6FLmMWJUJ8E4362PW5vGtgvzZF6EoPaVayfjs9W74VWAAQTWs
CYEv1PFxtLCkK7PcevEGLT22PrgdJaSXrA+pdKfJCbVXtsCvtvTGG2vke+RuVd5WkQ35zKjsJ71H
myjwYxhLnmuTyZbF587IzCtencVVBq/3qSwtTd12uuECBZFQEEOCcNJd6s2nMo7rK0zIxlu7KaEF
yyml9SEr6RTGQ5NM8rENJhGSrRlO4GvgxzKUc+A/pZrWH1TaId9cN+upnReddmgVo4S9YNdfAhVM
8zavwEFScgS970ohxW7KPx0VKGMrTYBGBMfpdiS1OjXJdDu/0z2p4oZAnFtXWb6+QWKDAjl1TK9x
8kiHRxoDalVMNDVcZVIL0bM6MxEOAtsEoSk3j2Xtv7aJJH2LFMrvbQy2idJbGU5KYYb3s/apQ8q1
W+z1wTR3mVG6j4oG5hHd/3xb+Vp1AMRtbXWqdc91N6r7ruF57vZJsFXzoTnUhbDhyY7BqxhcJFEU
G2PrNjBayFUuByHaBO43JR/GX23dRUgE+UFH8o5WROeK9CixLZ+CtFA/hXo3HA1ziH/roaigomms
vG1XBsa17WvRVTMqwRGYjXojRUWHHFFqP2Ym7ug7v9LhCiPVRUUarb4upY1O8tirEX36AU4durBg
8ap+2LaNFQKwH8jtQWg9t6aiPyLFJ773ncslLmdeTt8uNzPtro/z6jXWK9RSkP1Tuamk8UHUlnqs
0xx5FMBWXk2ROVYeOqQJ96pa658UtSWHHAQtBNZGntOA8twXPUxTF9eUbNrrlvHYWgYpTYAkgVSo
/l09JuXOQhRyL1d6+6rJk8az2cr1YyAU85YJ9HaelBnRXpE97apsPNlFGbMAqBkNHDYUylJx1fkx
vG214IrmVd92xFYCBGR5sJFDAulWrhJ6bU6QKTy5yToeXA5r2khJUUK8LiSxRaYu/5Uk5E/7PEvT
wfGMXss2sa8AZlG1WpsAINq+CvFph74xfJMitdybSlRvxmTCR3upfgfLrzzpop+Ajsi+jI2b33be
iHocvAQPsNsYOG3SpIBMe+UhMJGScoMgPla8E8p9MhjlF1vSM233PxSwlBirodKxVCctta3kosEY
8tpH1hNzu62E8ATPBJT7d1mvn/SJsWpC0IXeOR3fLmqrrkY2xSsvCJ5CxNcU9bNVIcGkcob0ax47
M9/OyZKKXNLSdf5bWPLMGrR3S7nnlyHoVyo/1ZFDDQkzn+ZdmWg/Ltv5LHiPGYptkABZNkWfuc2f
Qnbqjx2EzCJC/9aKHjoJSMzlGAtORYYwFLxMFVXIxtzcz2pKrW9RQHHy5GsAOtoa823ZPjfhve8+
BBWKSO39X0TEb1KVMcs2ZHnmcZUjtJqHbqXg3GldQQs9Igh1U6/b/E5ORzPTR0OcxZnZWDW0X1AA
HDFSR8yO9BR9+b2/LQ72Nss+D46yXzftXPpg5yFn5ktj6qoa0jiygzAAWQbQTdQj4u3l+Zscbufj
MrGjtll/BiIhswUIiyMNGtRTHMmIHRO677YBJwe/a9crDufHF9wxVly6FhwgDdO2FNPWFNv64DcJ
dhxxcrmZbAyajpJz+za6LikvrgNuLK+s+gWvLoMYukUHQNEUa+adVfYorKF+o4C5qSX6dRToLZob
UfWz6yvNaXV1JeDSV7MUnth4MeKKJ2ZfzeNNFAOJw4MMcjHASrzFBUyzy19NWTDmYgf/iTL9ijP7
xbDHDzXWprVxYDOHONtsmgP5LgoD2+QkXSU/UNmDQdIcVwJP+2m+Xs4Dz+azpnzQcEcrAGPE86AP
qJBlGjzfBlQRPYJmBCvs8gyCIHhd6gIdC3ftJ8hrUzwtsLPBq3UGS9MaFKiA4TcTq+CNEoZdRF8D
DfG6oQq86xs5fPVopvDs0rs9Tqw8YYyeIrBe7z0dtX4NXMSu0DQcyS2eSHGuN2Se/Y82r3axsO4b
NKP9UnT7gWJaWerNVDHw94FFrZbLUef/QeMJ4c5ybyArBhzRfZXk8aEvGgwuivhxEoHQLf04obMB
zv7gwQ9ZQWiHyBieshzsr6kHFTD86HcOBb2p+Il+AthD8z8FpeGS7nooiZj9USjgY5BpQ+qzUp5l
xfqemdokgREgpZ9/R0zxJcvA4GfAeOnrgN+Ok+a3opNJCdq1IoFTidkVbWQeyPpYQjZFUxcyXA00
u+re4P+dpMhq9wmoI3pSFi+rETyiS5ezVuKbwi6fUBC7kanubxXhvfLI5Ekz6S4F8eAAgPliC8qa
upQXiOEiLObGFvXP7qoUCFcUForuHUqoHC3511HLfwIRpLrbNVAvzP7rpBXst4OGIA4ccEUFCX95
0S5uFsHxLVumkLW5KStaG4MuCUwtercBlZUP3+UIzLY1aiteh8rS0WbhMzt52wpTnd+xeYcUkey1
SLDseU01W/fROypHXN025e+b4LN9Vd7JxzX7Y1Ve2pNnUWd3kx16+QCIQXEQh70B9ifqPdAvukra
LuOCUu9Henqg/beAEIxmq27QNN+uHUkLk4waEUeeSZahfriIva7s8WiCn0vX7TpBF1/ywyNFC3vl
YypLOcb5CTSz2LWHUcJlitGqB3Q1KERT8//U/JKeymvvZB+QEMW7+0amjkOJZ+M5zdoPWBjpu7N3
ulLPjh/4E5JbwQ1xUPZw6DCzk+P2OnaiA9C5HXPsdzfVp/UZXlxcZ2f+7KpGHEXteCpzLfvPigaN
CBoIT3BgxfHaEBdX1J9QxvTPz4aoJAbQvBjkmUyjAlgAjUvUwpA5bb+7jbWv/G/YKu9M89/b4zKz
mEphK6taJCXvwzYuhU/FJSyksnqDm073iRzBevuL4+BPFHs2OBCJVNBqFlCBCpGhms5IWy8w1bVJ
XEw9aOhqiqIZ03nwfjQ1D2+9mhaq9im9AR1yQs/5PrjKtuZemFvqXLvoa3sb36Ks/xcDFJoidOjF
pPyzafQa2/KFgRBUT9ONVxZdDkn93ESxtRJocUX+CWTOZtJN7ASheBvZlfbZrqHvyDuLHpcViJVA
i1vuLNAsywdKldUhUrWOPH4OakCpdO7ClRhLmbB1FkOdfS7U83QlJrMZbfWI8QuNGP5HhF5foSV0
6VDcoAj/X30pc5Ys4vHnx2aVwRhIMAg72Ip+B9poxal5IV16dzLPBgY8JOzRBG0dBQoPfSgUdVci
KEshUMOxFdlUBNn2bMXpBjCTTOdoah1gGOiQOAg2jjvp2X9CAsTB1UVgkLAyeYtBbVXVDRklUF2Z
7a8oyS3kb7hsRxBXQ4pg3srbUllIdk39LMLspNdrQbto8DpnDDoERtFOkwIq561COQznPxqbtOss
JBuSgaquUH7qSnL9r1eISQOLGrZmyVyts0FiepZ4HrAxp7e1p9rF2yFKP3tCW7EYXthgEOktomiy
qprqbIMFQWv32pQiRUr14FNVhgsJ1qdayd0X9phpAVfXbEWTTdWYfsbZvWKUSabnuYKyEWC8DY1a
/Eu9nd7YYIH77ah3QO9159/PoGWaKMYoMnrN2myPpVopvE4bVGeIiu++1P6yUvdzNKkGXo6ztBzP
40z//GxsUq7FbaagQWXAhNDxHO7H17+IYGm2bqIFq2rzcx2IcA8HvUGFwQSL4OMFZBTWWkFl4Uw3
qRH9vyDzMz2u0qRHeV8F7CDCfVIE93pmOyXcoU2Qq2//1YjM2bKjLQdpISaY2iK/890AbXc5wNK6
Ph/N7Owrh9p1vYEAeXWriKugxRZjZYcuThhPC8XCJ5ETcLamLWmwmqCYhGlCmkuyNgyfR79ukGb1
9WgnVyq9icuDWjxurbOQ0086W2qBnvstZj6dQ3HS8Ug9fSi8m34LBACw5JYe0tf26+WYixNpm5SI
WBmC0/Z9SM3SSzeg6ucoqCFLo3kDqC7c6FRy/uKL2byNbcv6J9hsOtMyT/G2Zc5E+dgFPyJwSRkO
j5dHs/TNzoPMJtAC/JggGN0h+vg0AEDJwN8YQoXr3u0vR1qat/NIs/M79gIb9QFwbbn+q7L5zxF4
/eUQi4NRFH26BBHZUWYHHJrliV5U3O+9epM37dYKH0x32HXx58txpp86K/2gkvgnzuyAcxu9zAZw
Q47X1z+j3LyR6X9g3dS/2tjnaPiF/3fxZiuhL5GeiqbssqJioZQ5xLrbxLT2o/44ZFeXYy0d3mRX
lsk+NkweIe+Xd9yX6Cg2dFgK5aTgxJUo2d8sOcXSZGqf+HPMUyQeUZaG9EjnTL1CHGEErIAauGG0
lisv3bH2n0BilpT3VVLmWcOK8xX7S6oCkxBF+y0T7rWvWsdK7n/B0/52efrU6Rz9uDb+Mzoxmz83
TRseAkD4UThrIGns1G26i+9zR7uJHTQ7OSo2JJ5fwQBWJ6DJkHgOmLavnB2LK1QFIq4iIqJ/zAjt
COC4J7ggLSQUOH4P0A8dK0dAD7HTOzNW1iZ7cd2cRZw+xtlJPIJiBwqvqsALsTsPPO9xiCHqXp7d
xSD21LahvgKOc7YRwlzg+aPDt6vSCn6oI6RPlwMs1VQQ0VQ0iw4KkNL5w1ufxMRknywz+a39iJ76
G+862tfH4OSdwpcCevOW7GzfHrCjFOFG+3k5/ML4aH4pttB4rgp5/grqfH0cpCRifD0Oy6Z8nVbB
SmVh4Rim4aAK2l8C5O58fyMdnbaeUXekTuDM9xGlcs1ae3f/kyW/3wU8tGTw2bZGCYzL8v1qYPlB
pfB1eqCyPW6KYdhhouFoqAG4E8oQ84wRc/hMwlut729RIXHwFDj1cAHRHtmmdrkL69zeDUV2Kywb
IUiotKiPYFW3dmf8cynMf6rGFpF1mjCaNS9OSJR6WxUzFCqVmgPs4SVH5GWPd7ujHouX9Je1cvxN
Q78Ub7ZRAgW9D6kDmlyo+NiC1LxJkuqmwlraRux0FODrzHTlWfrxYjR5Gf4Z4+xzNBE4gKbGkQ4w
0nc5r2G7NHZOx1oBt2mIlex8oSdDOEHv01BZpMKe38NhLrl1GCnOcIXI1tb6BTqF4uvgdLvwmDlo
eZ8k5/LOWcgE38ecttbZ+SNktVRgguiOfKUb0AIc5Vi/1Zt6zyLdjc0TFcKd+7RW611ePWdDnZ1I
I62HsSNLdOJT0BvfhJM6UriFyI5WXvAd4+99+Gst6MdT4v1QZzmb1vt8wYrpTaq3QkcL+enyXK79
/XmmNua6yNHmcxq52WgpHrkrOcbHM+j9AGZbYET3SPPB9jp+MTpIOQMMTR3YQyu3xeo6nC37tLd8
8HWsCSwaqV3BGJ1WxQsy1ts2G19S7XFaFc2Lu7LFVwJzlbxfjFnkGqWWERjF0MZ+tCerR6c5ACEM
DoOjI+fvjvazvAv35sPa6lg6X7Dj1ngVyVP/YZaAlGkxYEBSYkZvf8djEy2MCAXd7GB1mHfepFEL
u0T/fHnFLH1QMWEp0GGibjK/Ne3cG5LaVkcnFojeAED6GvuQGevIWPmki4P7E2hesQ7KoJLMVBcI
q9p4+70EgA2j7ilWSyyQfmg++LB+tQewMjp7NqNqhNqrhZkBX7NE8GYzHlGCvkN5Yeduym1+697h
m5SvjFRRP94TitBwP0c7yyCNnZ0seV2hYlhikNxtu72+jfbZM1rGm+xUOPbXtQriwhCBqVDzQstS
BQUx2ylyoI4lnnmD4wdPQ/UdDuj1WFv/vopI4vEnijbbFlj41D5qYIPTeK+ZLe1FjlRLA+3TeK4y
RBAwCabec+UiO9/i1HZ5jS7cgdNtpApSO/A480upNkCgSV6hOQrSkcEgthGW5JUXgqRKd5dDLc3m
eajpgD27i5S+xm0thk2smuK2b+Hof+vl1dlcWCDvBjRbIHFq+DGsNZXEZUAEedscrBNyATu9pX2/
CZy1g2XhWngXb3bt9H5a64hCkuFjd0Jveh+uvXOXP5FJRRSJerrGs1WohWNLv1PWYGgAPaVktTEq
lNIGlPxzKz9e/khLwUjwZc5KhWLVvI5TDLkJmYTSkSbqT/gH3OUGdpda+M3PhXM51NLMnYeavuTZ
eqiSvE3MxFadVnMpJH5tIm1lxS0OhqeuQRMAytaHh5Eq6whoMBhTov5e2d8DTUJi0bt3UQC7PJjF
UDz0pjcYYL15kcWEGJ+0WQ8Ye3RAvz247XUai33t/9Ws6YCVdF5i+odK/GDk3ZDXaFHqQ/4roKdQ
J2Lltf7xmQw0gXUGh8XQVFLV9x9G86ea6/TaizrM6ZCVcIfXHMOwzE1hEq311ZaWgcV7HHkFzaRB
NEuLu9SwYakgSKE31i7AgtSGinr54yydPJQLgXgBY6NHMkvdyszqNVQoNQew6svgS9dBWD62nvfv
Ezj1PMwsgYsbRWDTITpHLX+AED/AhofGFa0MZnG+zgYzOw58yBHa0LLSbKzZN/Q18OGSny9P2GIM
mw/CeGTlw3NYg7Trlgo4ULvRD2iCbpDYWcsGp+86e/HREOTDs9Q0SmuzcdhW1aVpZdG5cjio976D
8Aru4RBR94iAQMLaeS+XR7W0DM4iztOkqIx1PWw8EMdNDN6+Vj7BCD7KSrSGQVmaPpvDmn9pgn/P
11vdGAHF8N5pIIqm1QMqH5dHspQGkQP9iTBban3e626NhKAj7pM7/Ce2yS0yEk55lznebq0avgBb
4jQ4izb7VClcQwBERKv2tHDvy4f0HljctnGQoH7Q9vq1tEsP4uHyGKc/+mF9/Amqz9Kiok8rLyvL
3lHRZPG88jf93IeyKaCcI9RZD+b1GEGzUdba4Yur5CzuPK9FxzzKyqp3Cglx4QhjNjWTH8a4qHaX
B7j0HjqfVn12AQJJxHhZNzRy2fzEOLdTPus7FAVOneMfrTdpt5atLL3M38WcnbYo1taxbvAp05sS
F9prIPMOyhCUm/e6QxHi4O4vj3LpMjlbO/q0V85uedUfR20cUhz3tMz67Zo4gZvIgh9y3K4hkcGf
CBHiX7mNFwqW71bs/Oav0YOn/sDU5j/UK/lLfOoZq3bELfne2LVXYt84yak6GUfa2H/zakBeRVOm
Z5/Mu+H9iL1YR6e2RRYxUyN4DQ8xRNJOjCvzuvwlz8LMJtYK4jgTHolAn59CJf8ReRB24rQ5+M0k
7PSATOYuN8UhQjYTeau4aDaxba6dDQt5j0aWqOkaIATGOjvqDDeUgNVqPV5F2IIGHQZksox9YC/2
ibfWe17YmgTToaCaAkbXPDGRosGCohYNTh7iG33teQGSHc2/T0vfBZlGfLZgPWwSoFx6lMwQNIAl
V0NcRVTy8q5Y2vu0eqhps1Loys0X6CgjSlvil+qEnak9ZChabesOj0Hq7PFe8jEHBdHryjDtmtrJ
hwKevoS72XUtusHBwwd4UyJhK6sYCXooZWc+Xv6BS99VMUDDTt1xzZ6/szGLSIsGnWEn6L+VybOl
/kQpI5L//RnPNvkTZTbXOKe7RuHb3MgnjNZvg4M4oFp7tQYrWbrA3sWZrVKXE3yApKhRBlW3OGDh
knef3HqHzhG3ODFurI22l6+ldKWrsHCFvQs7u6W1AkXzTOdlX8bi1ovCKxvP0NK4D/SfrYzypxui
vymtXCsLcF/zXdTZbR2U6BwNuBj939J9eo9BGb5j6KJiRrNHyGhTb9NH6YSYH5Szist77ZZZ2qdn
n3WeaI1WIdPqYtxKBAjc0Hp539kK+oSt0FaOwcUpRteXhwPN2Q/PoWKIG9EqOBH28COTDmecNtDu
s7i9Iz2+NTrlJFHl00dDX9nB0/E6S0805Szw7PKucjrCroEJBnZdT61SvCBKsPIOU6b1cSnG7CbR
MQFpNKwqHP9kHYYvULmRB4Q0t/GefwBp23kwvDfNm/k5fV67xBb3/9nwZrdLJpQWvyc+4TAYNJjE
t9zXJn1LJ+/tlU+4uFqoPHHImKYJEPb9gTsMsSy1ccxRCLNYBgAbVttOfvuL8+wsyOykEepodrXK
eII4v+4lcV3W6bYW7k0WGyvjWZy6s1Czw8bUaHVHJaFItJBNjvbp8LMqj4Zcrrw3F5fgWaDZ8ZKJ
IQhUbH+cPkTWlskzqHBdnraF7I1OEFwXGcQXN9UsGfa1DHkIW5AM12SLVbpvOvtGTp8xrZi4y6+X
oy0NSFXpwRrwD4Ftzk6uUUM6IDSRqM/jdhumyc43Vi6cpayJAf0nhDJ7VfSFJZfwE6ecGx3W4BiT
bivjJnxDjnAvH0dsf1bwX4uXz3nI2Rza0QirH2Mk0Fjek06CP1Eu4jc72dRHfdPuCye4B66Pc+bl
2Vx6JL4b6+yI8uRQeHimgLi9sg76Hk+wTbHLTrh38kRc6+4snVXno5yfVQb2ADYQD0dPGh/t2gZv
6b7VjFOMtQTawG14m9WSdtVA+F/ZB0tdzncDnR1WGLG5aLH8M8MtAoybZN8eke0qN9JhIrMgtHa7
dj4uHVoqSDfQsECewA68P7TsQcMf0g50x5eVm65ATda8Bf/9svIJl6638zCzLU63Q4FWGnI2DpTN
N/musbbWlbENHUT6m+34NGgbiNLIpW1DmnbIzq8torWBzvakIirkZiQGOtXTld0JS0vpn5AaEbfB
PZvobWXQi8cAwGpblgGdAGp+P7dqm8apNfY0xrf9Tv/S+UeBtgjALizUt7IjtoV5qw1X2cpkL4a1
hGqbkDMNiNfvwyIOFOo6EA0Hjj/Wen5Gj1D9ujK2aRvMr3SMc/4TZHYPGZ6mm3rDB/VLdA+38n56
8SNX1Diyd0AOdIfp+PZyzMU1dBZytlSltgdvaiS0IXGjlrsG3UBk76301OCBm2JKYnf3qumt3IJr
UWcr15g4gGVl987YxtiMVbgi5PC7K+FkBulKjQuhrpQqQoDt2gtuacnSvYBRYxgqnYzZh0T5reqD
kBdcwwtmG9eo5fbq9Yg66soYl256DV6DCawDXNKcy1tFRuCXFu9RRPwiL9smaJHluC+YK19w8SRn
YdDBAJxkfqiVuiI2DYH7C73W+jS9+o71EZMQpzb/4bCt7nptcQpNyEGA8KHNz/dCGeex0Wo4kOXG
TzHCYEuHGrllBVVgUsAWCVhI7k1doA+G4az81pRII0zpG57lWtJurBj/8/argsH02B5afEX85ipK
VXQxsXjDVLP3XUyIP5kjTeP0rkxf6/qZ5mGEEUW5VfynLunw3FxrQS7eFFQqZAMZXpoccxgAikRS
2Qq9pyWPs5kh+7CtcOCGR38TdqgayrX6KcHtShnUl9AOYfdm42nEWBBJNY0TthlOlzfnPwnH/EDQ
wQbYU7+FPt7s3pT1us5TwUzbWbI10/J7oQ3bWHZv0qY89cAUJfuHPpziTjuuRF5avWi9abJsQ3pl
Pt6fdzCXdDMfogkHIqPNt0eP1VR3qTOVdgW6DOleTTdpAfF+83dPRGS0oBIYti4r8zO+tGIfYCTp
ghfTa1S0jYrgsWU7K2NcOtOpoCJrAbPjI+vUiPU61TqOW7TTjH/0H/K9hM25vG/h16EpvEmxqErX
pnbKrGYfFR9OXSdrFuIjYlGOhOFjuQMF1BkdeW9fW6iofBJXYjshI5J/f3ERzaRQwyKaAG3vPyT3
s4qt0YS2Kq2TPNQnI1sZ0FJN4V2IWSopugTisksIxKPxvhtPgnTVLtotXg6b4YuyCfb1G1pb2w43
paisQJe3j8q+PAAHXbvPpnX5cXL/DHe2Y5Dw8TKk/hUn6pFkrJFdCRqUePCVwMswrFfPjIV9wluE
4iYEcZAg81dJmLm5QKoIXu3RerRf9X28G9/KF/lkbMI77QuOW/v4Wfp8eeUuLNzzoPN3yuiNien1
gMHK8Zc53ufJSpK19vdnayaIgjaMudIcGSJjyLlrK2vVi5V5++dSOyukmn3aa2HKvKmPyXeBa8RV
vJtY2CO87E37Rdvi1rDz/I22lmMtLRBDB1MDEQV2njq7/xNryLQk9ThSsZVyMP9xH10k7ZCKs9Kn
DMe/TWWXR+T9gl3etW9Kl9zADPvR+NW4HZuhu2pSIe1EHUkHC/e3e3Qx12oei9NvwAeiOQgpaI4E
NguvRHN/HBxcV/tDR6swUgp55fRbDGJSmscPVSM7mR3wiMRaaZO3g5PhztoOp4Ys/vIqVacsbr4X
gdNPpE6K5pY9C9H7RuLlaISRmORBZe1E57dOHUifpm3ZubsxkI9pln7P3eYw7hDE+WXv8awDNobD
juS4mGPGIDPUT+6AJZmaJrhNlzg1VcMndePvLXxaVnKppUmBSYGwEj8abuhsceRC5FWnDMLBBAl3
zCh6KPhIu8vzshxkooYqIE8A/70/kRPUTSxkZ4UTwqkO3evG+H05wAL1lDRQ+xNh+gVnm6vMPaTP
NBe89B794l3s5C/ujTjQtTgGa/oYC6NBrIlFykVKaXlO/vQRAvUxmjaQ0Kt2Qo5+5GXxenk8yyG4
pBkTLrJzuLkiVaPvUy+j2VtIKL+jddb23spqXaqnTqpT/4kyreazSfMYiW5EgAet2+qLfJvAtXdP
BpfytXzybkEebDOqQPkBs8dubd0ZH3fKu9jTe+ksdjVUcZfHwCV7lgQ+hjj0yBuj/42uy8oKX4oE
OpJnLA9oqhOzxdfisiUkyx8dmjgnhOpNlcIAxnW57K0A6Bd2P0gn2n/CMnW2//wSkfWuzQxZOJUU
PQRe/ew17V0S4nKCjXqBMVf4iEt6vvYZpz87O3TehZ0lI9EQGo0vVEFdq7hLqGv94MN9npAPax9t
qVz4LtRsLrtaIBuXaoIcGejwTborns274SH+TROOheKvYf0W3l3v4s23dVznvI44OAK7OsJHajdR
i3JRVeeHyxtu4XlOoAnnBWCNtsns4A6E5KmJH49OSVEgLowNJlx7C3ESNaQE6jc7OVOPVtyshF16
7sDkoVDIuxnhi3kLFw+PYggbxXCwDLJylPY2rXGf1g+etyvTq2q81d21dGAhGX8XctovZzuvHfMG
VKhsUH+Vt5gmbQGc44qzEVfG0bvXV/bE4u47G+BsYrPAikGBccYU8m1EeyZBK1dOH7Et2lz+goub
7yzQ7DALsGpxtVoIiNjeVkm6XYYbn/qt639Q9EXwdqVyvrRgkNET4FC5NdV5Fgy114fbORGCbL09
pqPSvKYK5iNNb75lrufj/+H/ymOz2fe4oqxM6tL1cBb8QzZs6QWK5iOrpqlwRBK7fq1KP/9slk7/
EMwILzbQomR07xfJGBhFZuie5bQYK9kGYqjo8W9SxVrZAB84YPNAs/Wh10XiltwBjvmJ4iaAH/fE
PYQO+jbcBc/ujb7p9x7qY0CV3ZfuzXzIVvoR87mc/4DZuhFGYtbYIltOUjbkJnsrLVYuoA+n5jzE
7K5LjRrldyOz8JkI6o3Cg3uwxbcx0q7csjimg/6CHjwi2NonI3b3komNYq2CtTDVNRzQNJvnV8Xs
l8zJrjYCZLHapThS8m4dd8pGe1GUbXKw99KzOEwlbP+xegvu27VLeH6QzwPPrkYDrdDa83MLKusX
T+uQDH4agrXRrXxKMbsI3SSuUEtMmOfdxKhF2fYQ7tyduZ0EJ/PHf1+1mY9qdh1i9NmD2Cag6F9G
PIttRE4K/fvlg+0DNmYeZXYJ6jiMZ33mWw4uo/uOmgKIDZRnd8mh2AEObbcVD4RP3m6thaUuHwJI
gNBUJW2ZZ064ynaRSAwowd/yk7Ir9t0RnboYXJ6/xXU5/+l/dQ/pztsHB/NgyyfNoKrT7sc9sgrO
Wofp/7OL/vya2TR0riq1Zc+RFN7kJ/cK3f+9tSt2xY1//N/EW94qtjmVORBXmCdzQkPgRQ96k+Yr
Oswmdkg8KW91/H3R0ffuMYx/ufydl1fvn4Cz1ZtAhE59g4By0z0W8NzsPP1xOYS6FmO2YOXUtHTJ
FyanLbZBo7Y13Xs5BoezqQ71URzCJ/X/kHYdS3LryvKLGEFvtrTN9uNH2jBGZui959e/ROtcTR+o
RegdLbRQKEJoEECiUJWVOcBD2tIgoPitc5TZRP5KSzeiGyJVx95iv2TyL3sbSuCCAGIVIaT/+56p
g3jg21SGFGZVHjgY8mLo5W7kYGeZJeVrL5eh3UqDYLUCvPzmBddtdZ6roGRED79kwqkfQiNjq+Qx
3sHw6i32w37xUbywDGvYLlZgiiZ87nesSuIvOUR6RAoSRdgg9jVIim6HttDaQZMTHg6eWrqQw7FJ
9yEZubJiW97ND5zNPE83Ifnj09NoCQEKCIEvaPiHBkEMeXowQtEc9KmX4Dxgqg+cBxsOCE6aeHuu
70Lmt6Z2oSTpXBNX0MmGSrlZPAq2ACYqkV6EXY7VnlFq8NZHvI1kV3OlsKORMrhTcgYZcXG113zT
QwdW2SeAURd+TFAyN+5Bbvb5vea15+RO8dWX8EHfQJ41dVkClLeR7OrXUDkXcUKVbsyw10YoP/Rv
kg3raTt6IYI00xEekIwI5yaSXQ1HxXJj2EYhlyLCUbInIXyTQ9ESDdxTIbxtS2f9S7M2FfktV48L
GbpmU10FmpvX827p029LoBz0WWQkU1lTooK2YlK4Bvp8GuRTYUA7a+39zOP6HXpHj+BFDWPV9WmJ
rAEpnBqjNOmNHks2uPoW5iBHQqvYZn64mXxYSW+kDUgeFp6J++pt3iNS9Scvf4Q19obNQaBfOhRw
0GqThqHOfcKlGpy/qsVeRrh45Aq/mE3RwROcv0v76fscaoyVvaSJf4kdP7YRXaIydFnSxQGfQPbU
7XCW3GUvPCKb7SSfcif3Yis65o9IrFqKVx2r+9yuOWvwOGZYcnmL//pDVJTjkBiDfDq1x9JgVnou
wh5bMjS9kih2+QIfKhgQ4TyBzsnbFUrPSH6In4VP6/vg5v0Jsdr/DU3tu4SrJbUS8Q0MuK2mXeIE
Rcf4zr+kMn8s78cY1FZDbT3gY+IiQOqQYGQ9wLp6H5ig1Hjq/fp0yH+18iUvV9TVaQUITaVaYjqV
gJaV5CGHdxAUqhYZvtP95yo4LgFjxF/YX9Ts6OTpnHB9XcwAo8kNvO51sKNPGSJI9Sx/g93UXXWv
bqon49v6PH8TZvz8phc9nquJDhA51pcOd22k9Wc+MFz8+QJywS5t8dgapV3U9rCRNtxZGQ9zGm3G
rmG9TkTGx6ZuvQbMbrWs8LFJqzakzq3yO4eyq+GV7vyi+OszZq0sdeFNUd3BQAwT5pLK6orXUN2H
yh5pAyfozxJMP7T/r+IZvbDkZrj6xFyuprLCYcRm4Gw10OxKHUwYSNrrE7v5Jvk4gZeb/moY8Fxm
QdZw+GFKDodDGK+n/W6Qj7C1Xx+IBTOXK+FqpCzti1ypEDPM2+Scv9XPXWmGm9bjnOXYNFCaMeNv
wqHyxh0rzcqaI4Uy2VLCqpd49FTto6ry9lKgWsiloHKz+Ky/CFHRq0aBzVInYwE1BjyqEp201tvi
MkJT6HVKYds+fAmKfSzehzCVy8BMicTOjmFToihno/hcCDz8AHJPi7GZ+V0jxBAMj0ytYPXkM0CX
FgSQK8EYCU/MFecc3oejNcuMcOI3EelPfJDoWHxEUNTIWOvE58zI4gQLflwl7jT4TFrjowz7asyM
qd5Ajvwv+IuqBDxGUJT8paukSbmFbxNAfev0zwnYA3a4rZz4MR8smHJZHJPIdPNTQuFYAbUcMns0
+ra6EkFwCcstlqopQ01hKBkAfzMAvBqBoODVqRnbUkkiqOOD8prg6RA7eatvapXV53AzHrsahgLT
sYhhEc8DTENofI0DvN2W58rYVdJgLcb3dSS4iaVXY1FYGvexWCYzxpq3aKCDZ0roc17naQzIvv0s
uBqHQlA447XJ+CPGJGFNay07w5FtzSvAxM48FsrcvhSvxqPeBUMr5CWs1MmFNBNmqZVudXRajnZj
ZlvW7G6Hj1ejUVFbX+a6EOfYej+USlordAI8/NJDCcu8Y/LCOeTNi6qEF9vRYdzFL/0m+gw7Und9
NZmfmULXloNhaBlhhw5u46Pe7kYu/CU3E27izAlg58y4SG4/9K9mTmEsvF6HOWzwnVunwWNh2Q1f
ug3p8A6f0DRsz3ZuG5/Sk7gLXc2fGefx5l3yMTgNnuIcBqoxIXkY1uI2DXsLrRcjvFXhOsiY5+08
5dVQFIiqJV8Y/XLZT+kRur6Q15IuZg5liZVt/c6K3Xrzd6spUXgTwEJYjnIMmviQi7Mrl7yl4STo
ZpvIMXzmobkN2T8RlKYy8HVmwLAL43XIMdfHyMrsyJXBfdJN4ZnfsCJ01uaRKPAp8NwIYxKic5vF
jTfVYwtuWeq17rDjLDDMtoYlbJMNvwM3RPJZw5Oz8OsF9TFbCpKUoUlyTcKhhdMKdGXhnDsG1lK9
d9x3RavNptfNv1xPCpSg2ATfuwQj6gei1ZvYkS0/TsiFkTaN+MTKgrGOB4VKei1kcJ4EGFRlZdZQ
Yk8Ms4/fpOrpL+dFoY7CSSXse7GOLYiXMMzdTLsKnZa9LTjFdt6xyq63I5qrw0iBzqjmcc4jqAPK
8RZsuMFfNcODZqEFy5y8i9MHS7OQhay0RIHQabDIhbO0O8DUdvGLxwrYqln6Ka0PmgdeicdKpTHC
AJrqKcuBUM0dagLQALEn4Exf3U+wMJVTVLOSyl5fRLLbV04DLVCgcCmqoeRRFUAPE7VhCA91FrEA
Xx+GEaTJVGzDZZlSFzGWTuwbm6hcjkHBuARvx/0f24OWIYBitN61KcaAO8RetshtHB8GtMaCf77R
/WnTuu0+2QiH7M7wSwf+zY/rk2QBG92VUHBz3ggZPmb4jHTSw+hgi56mzXI/Wem5Qdq73M82Cjt2
cPyDYhJrKSmYgThRM8nktQpnuvKYbuK7asfdaxbqWO+dFW0jrzgwzwe5ANf2DwU2IzfowFOATcgd
Oe2tWr4F00utJs6i3/Xwmmo0qxRgNcqxBPFYO4oCH6PKJ2PJEATA6dWaBXh7pZ/Wl5N1+dOFnHHh
UCqEbTU2FBQ9Y6v1ooeys0dXdnMXVsebHGJJncnCbwYA0GWbbAnFPioxLPpz7SjwGwVKyo1kBhA1
glUpY5IkmFhZQFq2mU9UToC6oO7GGvxpcgSwqp2/Do0JIWcEGxwj68y4fRUqtpmNIjeSAful5/06
+i4i5YDOmkXO7B5WY9McMBoHyZ2wNj0KePRYqpW5BZpOSHITc0g41XnihvUUYN1NCtmu12/ETFDD
mmTCBpc7TXuudqITZ8knYWssVm6nDxqMkBmIx5obFcl0cQLH5hLfUvZIEqfbEEmZ1GVKKzDiQ4UC
FrR4zh0KyprbbwcbsjJuac2JTdwGYBHhtQLTSOzyZl9bNQpVlkxGbyAJu3vUI3in3CoPkJlFhYvo
6Q4WsVFDk8dhRKSR2/OOdQLJhNaGp7AFstCgVZPCKVfpZq0Zdj6hl1jdzblgrR8/1khUSJNVnTGJ
CwdfXKV7740wNDU9aM0prvelrDysD8a4IOgii1ZwmSFzmBb8necMJrfwo/r/2nlckm8flzBdUUmy
IR0mMOTcID+HqEnCu2F9ErdzmFcjUAhSCeU/aWDhNEMetD2AE3OonzgntaK32lcsGWSf4sB8lTGQ
S6WQpBfAX4o4pOxkL7033PxueoTl3FG2e7v1kx1SW+fyAd7LzKo2a2AKWrpEz8RWBITFs4wMdG+2
YWxPybbsH3j9UwLFSMYXJl9wZfvT/Hkul6oChtcIpNzCr9xpI/p4CVqiCatmNv+WtSspdIEvT1Fl
8QXF0NbkzY60xxP7yLUo2PNuZ/WVPW7E+/U5slI3KoUwRqgpaRdijq0TeGh+XHx0riBdk/vgjlkL
ivcZ6ZI7IHe076zkbtyFiN+mxP7bV41Kgc0S8hVac/FLgsO0j83qRAxcyxgcweNbanP2wgprWPuJ
wpwJe0lsYkROZOqFvWyGDdzCXUK9QnPMJS8HUWG7sFgjs+Jj2lhImVSYstaYKtETFszErc5DhzCd
s0aUPe38m/R2kRW2VEc7NQfWJc0cn8rmcLkQCkmHrUYSHf1R9AKPCOvpZwOOuaKAl2v+WDjQubOn
V+Q9GAxXVoygUcgl5ovEtSTPEr9NaJQhbC/p2Dkge+Ft4Fqse5sRIdMiZUajDoJBcnRRGH0PZW5T
DBWDMczYShoFTcoQT1CWRFWnRecIHx/FsLUkHi2l87boCicWRkY4dwssdChWiSDyqhqkcv8dZkVN
UPQziVaTBNRWPeOBiGW+jUuWaTRrIPpU8mURdDNYpX0emApUUVO0Ppcps1xy6wteT4g6jHKXpty8
kHjYyjNzyK35adjzh3Iyqy9EOSTSLxaRsds+sDNFjEnSAQHHg32m1yAqK/UdZ9wF4duSPq8D7a0A
52p+dDyAVm+uNAwMMYCUG4s+jILl9qQaX9eHubXXr4ehjhb8m0u+qfAZRw1kP9QW5ZxhscT6VtT1
H6Jpo9ZrBMFKeTLUbdRl6Jp+/7tZUMdpIP23HLJNLuyFIbJimPUQm+tDkP1E3+3XH4pM8+qdIix5
MaNDQ4dMWrwRUIwZXXRkbVjYczOCvx6HutU5qY2VPgaNGO9lZyBhWntHZHFGyZptAbpspDLC23Aa
4fEukj3DZqUmWDuPgooGgiYVPGyRcip2ehw6DRwBYvQqA1cYb1rWN6WwQurVbKlj7PEa3tJd0Zui
+KhABi6c76vA5eLaKhtWw94vjW4k0L7+wBRwDE0TKyXJ9gyvOqlK7LTcbBGVGsfYKvckWquRE7Hl
e+gzvPyXPQQAljR4BemX2OpqD81KFQxhiz2UNnCvEk89NKm6+RlG3manvMjdaCox46K5WdiD++XP
Man91GqVUvBkNRO/QpZigvgPqW4RNimbjcYcjdo7AoeQm6+xe1Ngsj349UF/RP+UXR0JLZuln8oc
jtpAhtaHSdlgOCICJyEiA00XfYqkXs7Wirn5gLr+lNTO6SW5qCFeqrt4QN3rHir13rSpdmmKwiyZ
YoMifXuqnpiRLoHIX7Hn5xrSdbu2GQWt1RB4Dq+I8u1BN8tDsyHVQqRnwL33IgZm3wz4rqZKcyC6
eJaWFLEEekNGxwALIkOOqbIzCH5CH7Iw+dFSHNEt7VB0oATci1YZmQZnGo/rJ+YmRez6h1D3E1cK
5VBKeOd39vxez3h6m7LVfEIrxyfZr21O3bWPJEsk/OW5oWt7gdr3USogjiHaTioS4eR1oZ5IsR9m
w5u/nCZ1gYEsNRR6S5pHHrr9dOl+ytCtIj6iWwWO7IT93Tyx7pqbNZrrj0vfaX2hcwW5/PWDup0e
ai+3+q/Q+wQG5g+Zx9LD/c3d9rGPKSwaoaQnFQXGa534XvXCHekkIfOsD+I5cCfwNdtzc8i2UBxF
sp8139vXzcfwFDih9t0qISmD6Wnlt2LxZYoHe47FTT7Pli4M3lQnvqimXxiLyzq+FEpx8qyGqohp
g9r/JtjwZbHgu2ETPVfh+3/so7heVgqnKqlINZE8jHmkHUUndjSUg/FeuviTQc7aZsyPnMEVeKJL
fUsN2RVOw3htfY7L3JSGzcIfgyY3gc9miya+eZNlD31cmpzEchG8Wb26mi1d9pvSMeLiCKPHz+nb
4KLaaM3v81aFGlThdrvAnV3lrkX//6JAkT1zkjsWWt6OcH/uK7oUmAVhBToLfoEsP4Zc4cxqY/ES
g5bGgmS6EigGIbjOMm4f0Rtsoo1WPare+Bz5hZ9uINkL4p1toG0vtasQgSkrB3BZxbVVpiBqUEF8
UkOML6NdAs3eh24XbsXzVwSInTmP5nwagVXj3jim1vi1c2a7I6S1XfkieuM71JnRYdy42efAaWz0
t8ibaKuca0fy13cj45DTpcRK4WBaTFIli4BkSCKgyfiOj3dRU1oTIsyhODfL3fqQZOZrX4aCNT2J
eaFucL7l9mmG5o/UP64PcJMGfr3HKeQqpHJa4hAjBIdhj8Ycv9v2e+JEFtqsKvrFMmdtNhRaoSRZ
q3KBG1c69c+fJX+3G9wKnIFlE3tIPdnzeKkQR19yP9vMO8iXkZWeHCKy6LKadVhXFF1KVJVEbsB5
wcV4Urf1dtrl6E5HayEKNrlbMHlwjKNMlxDDBt5yeYiHZD0lfpMjmTjEdsfiRd5+Yf0EDLp0CHHy
toJkGgA6ezfkz90UQqcJdNaRsTFZs6GDp6EMAjHAONIMS/UK3ZjTWxuw6JeM7U8r/clCCOHEELFL
k0enEYouZSR66weAFTnQVUJ9roegI4Wl2ik32inwKjQVmfETKKW12e161/BmH0lfvz5BnegTmyzL
gl+FipUQNkToN8WzsdgHeGqAQRM9oE6JTJOGN/qwE/3O6f3cHlsLLlSBg5tv/RuwHjt0NdHoCqEa
eoAAeewIdn/oNvUrmLuoqQNlGX1iv4hRXJ7JMDlCB5GG+5s2P4MhYLtAhPJHvkP7EqFsadxl4JYp
rEj75v65Gon8+9WrOOMlPgwFvG5QjW3NsnTmt8jqnwIS3kcW328TB+DNfVv/nDfPxtWo1HqCmJzx
k47rTBPAsi6+QGfK5IOcsWisuVFXQ5dq+igQfqlef+267/z0vD4L5jJRN0MewwYm4oCPiR9uyJYg
l7Bk8ZuWtSFuXqxXH4y6F1SBG+oFyn1oqCdit7EjQoWyM5uX6ZvBm+R1pN3NaPYwh9ASobmdm1Nn
M2bLWjQqsl2S5p/6MlG/XcjTAdWnyEZ2DEzl0Mo+Z97MgJ6bZBbi9vXjIEAn8d/bs0+1GfEdyRe5
kituZ6e1ai8llkK2hD7o4shOAjLHpOotQQRVWjjtkFgPmhA+fBks0lQ4fpJRTgyt6QD5L4vxbW9e
SlfzpC6LIB9GSSEEk8jP3+TMVL8rL61scjA2nhywkMa9uC8+szkDt3HtamAqQdwVqQzXOEyW9OMS
qntip4fFQy/UHzgn3WzevF5OCm3kRUaGkYRSxLyZ248WUo/5i+b3VuGj5cOOChNao5a0M44dkR7m
rA4Yb2yN5+DLuGN99duvl6vJUzDUFpXQdjouz86u9jpSC+mL8cBnyLhUp9zjz9pRfhieG8fwkiPn
QfXdSV8YC08W9peA7+onUBjFo2uizAzcrRdJaUu1SrCmhy0PFafC+0/h+dVgFF7VQqVFPUk5ELyS
dh1oRajieSy0WsddkafAalZmyP71CGLTIf+c88pGzP6/MoX/viB/Ef0JanWc0wIXyITi1hDdacX9
+sKsg51IC/sYnVCXY4qtkczhaUmzZ5nn7vVJZQSJjE91eXtcXb+zBs4OtHSR1eQhfS00Zjh9X5/I
7efLx6JfEOBqiCEv5HKWyBDxfdI8cM02ju4MCUri+VmD6DZIK2Y7nTu8YddHJrtpZWtfXhdXA6ti
M3bBhK1diqWTR4EtS89w37am4Gj87XJRwBIEnLzUAQkojLdGeprFd6N8W5/O7SD06kNSaFFGiao3
pEOPpGWJqA2P9qMcutCX+9d44j7PduZEqoXGWUuVNskTq4GFcUtc8rVXX7TskkCcavyCfDmJhVNn
56qHMDXPuI1YC0fBhBK1Ah4uyL6Gkg4pBAHa3kvlc1CeN9Ho7kGSljEg6xTQgAGGw5hMGBB5FqtN
JigCvq4v3i++axRgXP796tPxM5TmsgoRdVNCFjh3ls6Eyls9moaBkoyOpobcTZ7mL/WOS8wMDes8
g0fBWLvL7rr6AbBkSHKFIFZdGBa0isyp/NYKx4ZrGMfu9qv9Y59ennNXI6VlqRkcuVJaB7YMTrgR
NoFdbVL0yv2JPA8jCoas7b9jtDnoJr0XMDMR/JjeA/XXIfkR1IA8xiKSfbCCKCIVrOglzKliQrqK
M7Pddq/BnUz4KHfdF/TKV7vYXxARlmceVm9MdiUrUroo+lx91rgog74l0wQn1xOt6YGwOluX8+pP
f0CLJ1NZmyoFNkkg53rakKqTm97nb6KzbDSnmVHNgzaYk56Y35ZxBul27qrp5WQm6QrFzHz9AJHO
c7qNveIdDVWvioUyF2s1GVcs3dY99VoQZzVWM9rL28hqHvJNjOw8PCfA/d8mZodSKZO4t/6QEi+6
wVerKKFEGo0GqSwNmiknyBc2hSfHrVmF2q5tG7jfzPdxw5jr7cMPN0IFrrIilDL+fUSyJQ0HdcRU
m0Q2ReG0jN8b1OyCMWIg6aUa+eu++RiJOoyyNMeIaTE/Es/Lx9EiZfbewxPeqZwkMht/PsZbA+8K
SNw4sFCuUWtCCvHtIivlsiynyFWx9nOoEysPbaAZAW4s1BIHUxXD48Jl20TLPD2VwalRWfkM8iXX
BqQCARUeG6HSXmiCUET5jjN6rzkkmh5KJlXt9l76+NbUGY2aRJEWBat6Mb+4MNlJlYdVObudfxM+
xqHeCCp6VmOxAfIQlaIIaVG0OxrgTiC49kKvd4lAFe6VhyMHZXsQJ1jJh9vQ8DE+WeSrMzMZWRW0
8mWe5bFCadDK3PRAvOuH2Mo27WnesLjsv3mafYxJhQRxKnf5XGHj6IepNLVTel/tDZRmiVlqbsVW
DMIUuqOPwzN3B+tCZOMLJqH/N5D/8SOojEcxapkSEprbj4gPQiEHw/pK2sBjl1XHYmymX1im4pK1
4oxFTvzOJzYqqU80s1mbiTUMhUQBPLMjriLvfbH29FDxRyM4SpzkzP3wSewXdyjHx1zNNutXNwMH
aBKpughx1pMtNMe+Lj/2PehUyo4PvsCClAGBDKylCaRZD/duIwICNmpk6qNuDrJiFUpiD8XT+qRY
I1FY00TZP4KlBchDafutD56m+JEfGbEr4/hpFMwMmlaPkojn9KQBACYJEXLPOuK3w42fO12jICaq
ur7PYoTHHOS4fcmedspR38exKWwJpAQOqxv+9uX/MSCFKUsu1QOMDFBUU2NXVd4VjbfCvHHWV+g2
g+UDOjUKRvpEUzg+wDD60wBX5/t01/gkx6XbrRsliBdhTH6KvrNmd2l2X7mGNAo52jBsM4Gc5vJ9
ObdO4ctOicphi+i42wZoVBcfxG+FyznEI632E3NL6NSV1W+kc3CswNc3bFbAxfjkOpVLzfpiyjsR
vynPVLPNUDde4JWYfV3/5KxRKICpszZtDHJZVdqXrJidoZpNTmN6nzA2rE7FOWEQ6D+6/4nzuwSv
cOzdARoOEtrWIE5cmdrj+rxuE9A+tpJOftHVLZjHfJFnRKRDVDuPE/pN3gMpY1ABJPB3Ih0OqJId
yINVjOmTmnAvcY9CMTdYderDl0rUIGgxTSxiAiPe0SkM4gUcHCkAngfQ6fTLdx6asGhJ5BzFIVWj
FN0SrvZZ2kY7iDCAVyneCYyQi3Gj0IbMedgVrU56p7J/Lq4fVsnMBwprY1EQ1YnYuwmpwNXvk625
MSRSjEMMmyy830l/stpCMKRLGK9pBvjqFE7pgdZwOpG3WXgBVPqoysw+LHzG3iK7dQUudAqmijae
OCAGVnGsT+O0mXLUv8/t+GkO4EjGPU7Zw4D4WewLr1XeGIOzjhKFVV0lLZpMyrvRnrfwsP0Ww6US
tEI7WszhkHlMvVXGnqVdmNVU4Lm6wIDSKT1G++hx8MvPMQJZ3m125auwlW39pEMeobHG3aiZAutz
k8+58rkNCqPKMYrCnrQUzmjUhIokiBWyk24jGz1Ud9mRVJYg9rpBWtle/9aMMMigUAsVz0qQQ5Tx
xqQsLCUAjb1p7D7jn9UK3Vs5zyqB/qaYpUEdH+rxPGy4/o1aWhnHKlcgj10iX7nNHjnIVaPEY0mf
g326b/fDcd78x/L1z0FpyuxUw8IB6ULdVe8mMGaM4+gWx2ILaxFr/Xv+5n7/GIlaSVkQlFIgK1mD
mrpVXKJaj+rNgxGauq0/lP68n1LwoFjv2tuw8DEutZDLMg9BEhG9MPicLuGhhmnu+tRuB5cfI1DX
DSSuxVAgWTx5OfT1Hi2cZrZ8ytPH9WGYX5DM9Opak8GV10JCh2kd8VD4RPk43RSo6zYbiABvSz/K
wXFmHYSbXWUwp/3fvpQI2l8NW1RG2Zeko4MkDeF8AcebnjO1S3M0v+H2hs/q4/vNa+5jSOoCUUo5
gHsrZsp7ld8fq4fuBWFgb0WbZFt/YfmY/SYN+zEcdXMI6YQqVUrOOkyOhT1RQwKouvGZ6Of8Afuf
tWGoOwTyu7JSEAGd/Dk9ypb6nQAaP8ISVyJ+wxlcYRT87Yl1MRME+RVMP+ZJIczE5z1XRECYH/38
qTdCaQIWLQ5jo97Gzp/j0ERXY875oksQ6fAekf0lORcRdACIRmc7+TTaxX3tdodxwwqbb/esfGxV
muMaymUXySOELknnaXfWXiJbuVdy8+uEyB2hoC0VFhwFrT+ozrPmTMGM0BuVpooZnn5QSMtA+4x1
J/+cnFSyrCTs6ay2sjnOFGT7vyhOXZ1QmvI6DXXVTyKmneZzbw1i7w5hbRlxCOV3GB4LfHGARgrj
ar4d5H0sMoVGMOKWW4309gnydzkCqVF5D1iNQKyTSbNU9dHg8oU4nRg9ljJ96sAny8pPxfyl1SCV
fczU1B2nNyVypVSEDzCj8epSplg5MbSlC/wc5UQkTVBEoaU5Z1+R3PpGiC3yefHyfb/nIURXeLU7
HYlWBJi8vsJq4WScWplCp07Woz7WkCWReWMTGO+deK9zX3XpiTciyI+ek3hmXGgs/JUpgNI5QRyD
jLzFISgGe4EX7b5F73Z9brxxwwoyL00yax+ZgiUexi3z0CBrQk4tobSRhu3sodqAtW0t+wwpDtkO
71pkTxW8GQuI/ypW96y6iQOJ/2+cL6Eh7O92N01w7fglKtHHhPpVHsJ3uDGFILCg4cpASvKQX5k6
zXAt6hLmK+Q1MbToW0w1Kw69aXocJTCI63OgNFZQfq+r178clgKrauxh1cch9Y5Oi6ME7SrJa/3y
9J/zsj9Rgia9KlWi9dD8RoH6OOwLSD3g2PikTSe1/0Cdk3Gx0vTXuhGTSCUd6eD+78cFj4XI7j9N
KJ8Q1itkViA7MG6YoS0DCmnOqxAISDBkWEVyr6boPBufiBFTty0fB696gkDljtVmwEJGmuVax31W
TyTHwXskFMy3kMjcKE7sK9tiy53/v16yP4ryH+tIgVCLXv+cDxFF1+PnOf0WiinjfXDTZuXqElMo
zJk7LQ7wtiYS7iNkVypEt1Jr8QexBsUuxEMTRgF2d0no97bsRjt0eb+0sBZgRC+sxaTQSMpCvYcu
F9IW4Su6sKyiA7EtFhnTZbxK6M54IWqyOCHMRR5Jtzj5LEgu44yTV8cKtNCFzF4b6ggeseTlXKMO
pe2ITh3pCSjuGyuCuNj6eKwJUZAScUEdJSQ1MU2o0Mp3CiuF/xt21M8tSOvjcBHXTOhI1lyVnyxu
nKwiO/DaTgcFs+gtIXmfmq9Dh9bdgiWswdgSKhXqQORCCQbikdWnDzH0BeOpsPIwY9y6jHueVsWJ
hbKRBAVfsFhgLhg9ySlYw1AakPhXjDt2mynWGLvwN5nSj29KPbRaRYTsAKHzkNwsISvLW9lJkFwJ
vXgPOud74VQWpFOYJH1GuKxSeBJUddejuYMMTKqG4nv2TbZiJziTXoFyr58EiG/a/I71RGAtJYUy
aiumZUxsZGr9VexmO+hqK0xYtgWMa522ZjbSNIBrAUZJkLMizUAQS3YIf7NnnDrWi4euRSZxxeeK
ggXM/MFX4eNL2G4h2CDEA5C3W5u0qV7iJHv9vP+m1P1z62hUPifjhyEWSJMqEWDgnQnMYNWrF3g0
JFD4i783zuSMp/T0NrvVfXHHvAAZO4iuU3bVxLUV4RESQ5nCFaAP3TnkjwxNpxiXPe+BdW6x9AUZ
G4iuWcZjGaQNocJM2WkUN2NdmNLMEl9gxDG07E2BmqgIQR1ExLK+rbv6gR/jc8UpLny0WfcEY6/+
UrMMpHkaOrRyZfr4TWq1o5CiSV+RN/ygWWNZx2aQtIGpzY1bJQOjgf4ixbxyS9HVzKpWFqJ+j8+J
ZzOxICRq8dDBRPdv/5R7vVd73a70VCi6K9jH8Slxele9tF7DKthGSuiuQ5Ims1hhACvA0iiE0rkq
jDlSxCD7O96M3yM7hhIwztMbkSljZWIZ9ydd/oTVbVM3HJahGycXRgTfkOpnvDZ+Q4v9OLJUaNO2
mpSmA8J+yTRO1Vf5vnW00kweYU18AJUdpnUm5FMihAhHIg3BznwxDg9d1+SGUZWTARepmLWmOJ7a
bDALjUHfvN2Z+ZEFol0I9aIaB5X0dcve6DSPip/5uNascgvfDahezE+EZWlYpF8D7xC3Q0xEumIG
dIsMXvjATKCS0Gdlj9MF0CjWi1yG89Ylsv1f44aMJuTaRRMeY5FZr2m6+Fmqaa+gVQT6Pl4YWxt9
F9u92djilr9DxwRqjujuhW+cM1nJ0ctOqQfuRSCYtS9voCjzqLpk4ReJEdyQe3XtG1AhVKpyXVoQ
Iyw13abzQOrMpgI1yjp5HiARV7KqzozbgS51iqUsKZ1IdlqYWlz/3GutyU13Ve6yH/GMSFungqgI
wXycZ/jiDVq3RRiS1JMZkAwyhEe6z1BmZVy9rLlRyNSlzaBMhKEjDTX0gXuzqM6JXJmC/kkdmJEa
a3ZUxASSpNxnPb6keqfjFBGHjWanPxAedmonn1nvCMbVp1MYNWlip6mk70iY3sXuPktOGpSR9eRu
PXxhvSboymanI1mgLsjsQQJheyF7YL04D45hFjNUYQAAXcQMJ+gcJSSDl+2TM5HfUe3eTR//rDGd
cZHQhcs0nKa6FKAjBmKyFfOLPWusb8fYEnTP6wSV/JgjAj+yVz3Wd2CswoVSNdNvJPBCqz3jlcKa
EYUdk5hBmp7IX/HZgzrfwVWQAU6sKNog99ZViUsOwB7MDLgDdvbiRp+AkApvpk8ZEvZHIlqJ8Oe7
hIYv3YyhyL1j7XlWic2gEEQul3mRSb2rdSZbfethTmilFtKdWwktKiBMfmeVgpj7nwKRQKnQXE8+
KjGyQeMkXK27jbDl96Skt37WGA9bg0IQLhX1riC6JyQ9Jm1+lJ1y+LasD8PKWhsUdMx8A6iIMKXW
aTMYwwoQnVq8Ef6Sf9JMsTorgaf7Xadmnsc4RAYH3DRkNlNv2mpbuDUwopn1vYlxqHdW2MxjpBFl
h+EVpTSYvUd2YWenEHLEGZG4gxQbNsnLH5S0Vo85RiawdnUqhFhvag3qVm4QK9vY4AKzSpRPtbZU
Jq9MurlwgzsEfWIOKrcNW+W1a+vaDhMJPJAu+spYXTLP30YQ+DXk1179mmRBLgvWB+SMDjZEXMwF
y1v6oj3/ZR0RY1GIIzVh84PHSSzftVfRSe8K0QrOqk1yydITkWkjeszQuGYdzNv6Mf+LXjE2hUWi
kQVxrV4O5mDr78ggeOoBHq3vuQOGoss7xSmyorOMOCNB122NlxIJNlREcGBWvcwbmHtljrSYyzt8
vSCB2B2Vp8pjasqxdgeFWcGoKFzP4XfOePd3vo70oqfbxDW+89DWw260WQ178GEoxAoj7p8G8xC6
hyjyjrZiZKdebXx+Et8mfmBcc+vFPwxI4RaaIf6pXfCgq/Re5Nb3JLkxvBTnDq4ful9tYn9w5v3w
uTvoG/5FGi0W1/w3LVv/vNnwIyhQC7W+0pUEn9mo4Tw3oldE/GoMdqjAmoaLzHF6QMOcORbyM+O8
rb7V0NNK8gZX5y0QplydZqA28ijE9LlyywPUY09ICEwodIJo4ucn5k24+k7AqBTa5ZoxlDzhuKgH
op3cPEyd2aFts0ASjbPEE/9KlCfzh0S1utIqv6xPejX4xOgU4tX1yHMcyWlFWmflieYs4GEk00uS
9db6SOtkHgxFwZmWLTo/k6GI6Vd9LAjVqzbBAPVEO0aHBImuOZ/1dLid1fg/0q5rSW4cSH4RI0gC
dK+03T3eaqQXhlYr0XvPr7/E7N0uG81rrJEeNBEToSKAqkKhTCZmpGVDszT0mHFGpBRaWlAVoSgb
UMEV6bLqH7tHiscCFMCi+fL9Yc6NPM6GEovkMh5HTF76Gp6KBrxKMSCxm5/mV/llBW3NfKd/SZ91
H2xcnmCPd1NbG+Gc7ZgpqYGqjKuTLRZotAfQuME/pSeR0961lT8FET4WyFNpUtUJb6R4Qfcemk+l
79UgeNjvR2wbIZxp5HE1LzPBVg7SbaUMAI076tUHUEvx/gOoSIeqzgIS+uytMoUB8q5hbGRzhjH1
8bJG7BFIg+Imfc0fiwPK8riA9YfuozimiFHrNyJasWhbORux0iqXUlQd/cIANRUC8HHFAHAeW7ZO
kHNOEsUe69AplenR1Ib7qcNlZyQ3erN48xT1Xtaq9nWVEn0RFxgMBaAPx5o9hqXbyGrxTDhUVFA9
EMlgv9843mVIwB3ABiHCprNHcrBIaa+ixOu+/9mcKHd9zxTnaRRYCcPtDNE/CLB4zFnKP7pbpIBA
Ojb7mFe/EwGV7r7lNmI5/7OCZz2J2WTDaPyI6O8DPf63A+L8DXgjp2rVsXlNf6uUxC3RCJWuH9eF
7EcGm1VwjmVUlomarGEQ5TkMq8wudWIvdPQ7RnCELKMHlgeU0UxXRRcLsGEC+TUTFqr3K+Z/fcXF
DT12khSzmTdWvJt/z06yblu+4sdOcgL+9dfURx3mNbbQNVPPNviBzBsNt4rlCqFRBO6Bv7UB6pgt
A0twhN9WEBA2pwrtCNZ9FLDMqu6bhzGzAUIX/Ldj4K/rNid5Wv/hlfST9JF/DZ+aezAFfqI3N8TJ
f02sM36+z/BICB3jRb+JUCq4/hWCKxWcxOf2Os55ZJUllIFxz9evisv6R5V7AGl6qZ1+E616/5m7
OXbOB81oHE1Dlt5mhS/6M/YzsAWqfuSABdYXtRbupyY20jhvVIXgoC0ZT0Hvj5/8XTHisAYFTUxH
+xUS2KJOk333BygjTGBbhs6XweWwRu+ZxvpAxjfQv9tLbgD/YfEEpyYSw/k/eL8+DyX4v9ZP7ld3
fU0888iAsTtf/lBv8bIzn0VEqPuzZupfa+O8Hwg60lVh7V6TY9hhwJpik1Pth8fpTkZMdEr9wkEa
AVyl2OFXlMBzgEaqduxNN5Wb+bSwlxsChPkbkVLtG/BfH8a5zZrM4VqtOGXMZD/1yvgeKuG7qRt3
Y5kdBDvPy9Jlg5iGTmUKxDpd5zO8STzkihET4mfNmPq9NFO/psbsJJOi2UpJZWdZC5QfwbbrrwWe
G9qUq548lqnfrFF9MsMeo4ApKb9FtWx9lWgO3vHr33iBfsV9I58dnmTgWk9Fbvk0rjK/bNcmd8Ks
AYJRXktoR5RLxctpEToV4BaDWl1TZ6or4yVc0ItiL1ldu4oezx+moqZetESSA+TqGgQpKqaFx348
ysVcA/eXUMufrER2F5qgO85oy8cmbkKnLVLrvs4JTn4mmqDoym6nbSblc3GWISuWaRDsP6eFM0Li
Eq8D4kdVZPdpdlOViWMMyU2a3C3z75G12Er64/qO8vc+L5NTsLmyGqWjkLlaADLQVXsQZaVV3qIh
Qlc1TFsQ07IwrcD5xWlJ5TxWFR3XofRA73sULMKn+kjBNjz/FgXrafUWH5eCnX8BEyneAcyw8kDU
DSj6DPb7Tfg26YCv6TV8Rj8vTicdrOo+XyuBgl407vCL5dzXMOgS/kAKhjJumxsKpiHlFmjDgfE8
Fnb6rpwAGJGf8mAUjdkx7eC052ybOe2p1Dha0n5VAQh5m0nvXWjapmEei3q0k74VxMIXQ1H8Ojm9
yZQotZpG1f35I35UvdLH+OiBuWkWWSS1nYJq9Z/WGz5lGqAVstBOgUcy99BKc7mn0WwibpEGbzCr
k9GEoqwu/zTlZXAPqqWem1oqK/0zJ86Qiv/EoxS5WxZ+XJzXZjVceEKAtTWYCSSBExd4lAwHsr1h
iUyGDAyIfkGy/yI25lfGmSFpVwLHM6t+qca21nZuqFG3HVZXxeNNaRGG4ZGcKdDTRElsOR+PJt5t
8YTSopF+tMpi90N/OygxpnM72xxBvrr0x8EA+mhnOpOligbqRUfBGWwzgMWhAEgTjqI/Ak3QQSPE
U3yQMd993QdeRIr81nBGG5dRVDRMEpukapFCZHUz44mVUlmrkvoskMeU6NrRc6ba4LW6diPkjT9G
wIB2TvmQvZGgelXuJFfk9/ZNdaNonKnmSb2Yq7WoCG7wBqnt0lWMk+TprwyMUzKd0tPpMQcTusAX
7lxnOkjANJNNqFGVjyekokzaOBkUnB/o5sDACjBKsE+IUpM7NxjEaDJuEEtWdZ4ZTEkVRc3SHCPs
68+pAEIB5oqun9euZ91I4DbQ0sJFSruYIN3xoSipvcijE6ZvZfOs1qv732RxL9jQyKJ4LHF/NOFU
nRbDlF1pJosbt1bsUlPv/dzSRSi8F505nwbw1wr5rmc05hTKhJgENZzyiLy9BUyw9OGPmrjhJT9j
mEIwes1jiou5whUdflEPbfPZwhiB9/JvNFDuusfNJ3HOvgXzpa4uPaZ7FDf8NuV2eMrwfuxPsX6D
/iAAiYrSkoJj1pnVbgIEPaxizKBCX8FYDqg+5SUf+rs0lLwlTd4nkzbO9aMWKC7fN73m9bialab7
WVr6nfEOUASBhItHIn+unM/vKImQcMOSwm9gCnlX7MSzHPllPK1OelAPEQBkr6/pIn3FS+Scdt6s
smoiJeivP8JgPIbACWzeQnd0ZCiuk9780QJaeQKxor3kPHiyWqsU5hBLA/RL33aB9Uye6YMBipI6
II/SUQTZwNZx4cI36sm5cG22Ir3pYKdrTtQbFIPRgdjNst1IS+hfX9xFRy+/p5z/aUttSSoCU2h+
aT/Kxxi1rvjBwGR/0OCmShy01lY2ujBP2in3ioc8KEQP5AssKf4TOLckM9xHCkIA3CEA7vw+3qKZ
KjDuQWOEVtAYfcUIIZw5KJ9ZqVPv/w5drMA8+Y5qEuayjuqzjmad6l5ebekL+H6C4evgrt74DRnw
A87hQUypsH+N/Xm/8P3UK97FugFnhH6CFows40HBTJZ6EL30BQrFt01bfdWM5YRrrCtUO+/va7UE
5cHbdVViZnBFa/km6ZaiA5Ow28UYQtUf8qU4loubRGHsLNHaCaxStCTO+5ShQqLQQrzeGBNK9XKL
WANQTH62FJNAlEg52KdsfLfSoGaXEhZrgAZS1+4rK/ZIsXpd97ysq0DYbrxIdFlXCJBbdbxsz6WN
/RolqzQryPQt7z0wUBEO2Ghxt/GO9VLii6mg97aSgMgAHkdXCeVjqUpqOzxdGzzT48VL6vV+6ZKg
MhNBBmJPPzZi+PTKiMRE0bUWvJrW/tZnAMg3aqcvisAa+n/zgtzK4i74Sp/kZNJX1jfC8vQAMHjr
QAnMELUnDGUzPja3+nJd//dseSuTu+IH7FpptNBIaPzkxwQ/jerSugB21mt7qkh2aBSrOuSjIgrs
LsqEzIVuZXNKs2pVF6MoyOboRqwX+BAv4YGBxCe+6EEj0BaLMzyQ1pM5H7E4OcvcIl/8SPtZm6l7
fTN3pZjAopctWSPICZ9bgdRHXawwwtLYjN8TklluJyETOqfD8b8J4u4/vR/qKZ0iNuNYBaEaLFpm
D8kkWM5usEQ26+HuuFzVo7YtJRZD5K/sVdY4yV3zAeRLdDYkbnj/T2eePjXiT4Gg1DzfwKoZQEUu
4ZiMJDsY8nSbpJqbDJ3g+cJOm3f6f60L6cVzMW0XFUlBQlycSnonFfR9zkXY0NdVweA70szIJGGT
4oRSZBD7TrXJ+mB2ImTWXe+02S/OgrQ2hufVY3gM8/dYup9HJAo75DKsn9f1be8y2W4YZz5KniRj
RSGH4FXkDXV1J9MhyLXipR/15ynqBEGzaF1sdzeX1xiFWjMUULwx7ZxBCR05HFEjfwh7QXZrN5Lc
rox9yUZSFPdIIbY4J5Zzir73t6qHqTT0qVWB+rVzZZSsZid6ZAhw5d0AfG/Rg0S0tZzPaLWpRVcA
leEETSSSHll1G0hKd+T5s2fSTfGyQ8rlTpT92rMBXUdbDdRHRSmQkysN6hp1MqZ42rL4Wev00JXa
+3Wt2Rdh4YZGCw/L4J/vLQ3xXJ0kBUAjY3may8fcHAS3897tZWj4fGA+qrLBdyCWRNLXRUOn5XLC
9OKhv8mOyB4Ky7e7YnSLWgAuUlSNx/YYjUabIwa8yPJuXZAAjQbYLEIxe/tlbMRwutitw1iWDL7I
XB4M9B9NmSZwfLtX7lYEd+oJSCsHi+GNswbnCvhImZMcGQHNv2gHhjM3LFMllmrogKjmid4MzZxi
mQBCsfNahDSMYnAcQYOSuj24QG+bY+VXX2cvArWRKHGx4z8g2lJ1aiiEKBczNa2sRuY6MnqK0c8N
xFC119aP5VwLzHfnyM4EcUc2R0ROi5KBklW/aWCq13XFu25E7Crn7ipTVg285JDhh6pzRhRnqH91
Zo+GhbB6JGP3oPS4RloJs+uNPOaOXEdYVyJwwBelexzemVi28I1fbLvFijLW28v6isfjHbnJAhIM
xwMV8lDuXJUmQOQIhaaYVP2slm1EDWSo5kHFYVHdYmStvY3LGaSmqi6qRe2cFiRpUEvkRVEv4faS
4CGpqwYmaWgDNuuUJocsLgQ3yr4MlGLgdnTZugAzSFfTnMcJbT1hdKqH6kBJ9XJdJfZKaggykdlV
TGpZhMffyxJUXmVtQKct8RTArY62AuNiw/B9Yee/Gsya6kA6TG0QygvB7vey56ZC0AdqoTKO/eJ2
cVQrJQXlEvoscGWmRwaEAwinZ/mFMYTmnnxjHUXZlj0V2YrktDHVANgg9+i0WLUf6fAUraVjiFDe
d5w8loVgECdnojGSC3ZVcEBIg4GDi3vZkydg2cvNjSYXha0Blc9JaVkDa34tnNIMA8GB7hR2UMST
KTU0FF0JP8HbTU2rgV2DopOk+NB1yaYxCi4pOIzD+CiFxXGh9H4t6/tOVGHfi/FNqhNAYkOjDPDy
nBt6XEVT1jQV8XMZ44d94YJKxC+lbjkoSVjayhIjppy+mamEvKVpvjfl+KWNAGSVp7/WURX4nT3r
oQCXRRO3JuMHLvDTiVzQuIRmL61s1ZiD7Elrd01YC3ac3XOcV7U0k2gaqiMEjoC7B0tlSFYaxkjE
ANSEFEig0cRGRcMOKZAeK9FM6d69eyaPe7CNudJWRp7ocKeLI+ESXA/0yHIjNejg/rkyncniTrQ2
13KOashqJOVkDLFXhOBs1t4QftkZOBFpgwyGgqNNhcvcsaGtaB5OTy2aDuOdrYUrP31cHFT0WdE/
f4TpdN/mL/WNdDcUjiJ5DNquFDY07G+zhSQFog1NkSn3sFup2qQt4It9tdZO3VS9Z2UUO0ZYonuk
nY8zQWqqNrubduwP8pQeKq0WRKQ7ngrd6n99AZdPUZpeH+ohCf0hBkyiLFeJvVTlo9bXokesSBLn
hlvdKooxwloTYCjFAHAfJZdGi3Ndm3YM8mw9nOeVCrnS2hVSllp3V3BuJcJH7K4tbraMs/nQ6KZo
7GXNb8PensLBC6XMbU3ZLqaTET5fX8/erukm6voWHK6JC/rc3WmRTqRJTkOkRZfZ7cf0q5lWH2M4
Z4JQ+1KQibcC7hFKdc1CGHouqNPMnii1Lvky4CjiVAVJdfazLKTyHx8Q4jST6btK4B75BclTGEld
XBm+JCVf4NKOoUkFIc1OMHgmg2/fjSQ9SWNqSn41R26fAw5NUulD05g/u3DGfNnQt/ag5W/tDEMb
MglwZtX4PIDJxLt+epdx/fmHcPZdFA1qwSagK/upfFxm46TK4X2PvjaJTKHgAC8D73NZnCUjtaLW
SdHigYwcRCkNdr/+ZmaVHa+qY3aP1fLb9bVdmgHkWdSUAZ2E3gReYWLZslb4C+RYtNBe0E46l+uh
C9/iqXbiQtRKwtTv/AI8l8bZtdpMhpTFNcu9Sg+Ig70abzIMhrKBKZSxI18oke3XNYmcmc+WUs6D
if1kk8OfAE6TzWDWKXuw/xSxUu5qymY3uYcZWBZHOnSQhp4Zt8+yoJDuSgO37/Dz+rHt2fn22LhI
AuBa+Zh1zP4Wxa2tH+qkHcZJcKdf3qvstNhbGgUWsD1xeh/WS06UGauR1zer+jKusT2kb/qSgGE8
tAmRvTQTqOOl4z8Xyam/Wuh6pRm9gdZLjAmoaJmrNPf61l2gvOgynDBoePGKgHZfxJ6zTIELWEAJ
02N1H961tzGwT55ZBmzB2wVoEXb8vX9fQrsD4KPlht8FH7Bjclv5fAE1k6KpmAfIX+qbwnwhYX00
ybslA1RsFjUj7ujJmSzuCJcaFGHtgiNESGJ35amdqTOgQnB9S3fU/kwKd2qNQWopjJiRZS8NASwO
rd10Vp1ckoLrknb6Gs4Oj38GZjB+lBixeT3wkMzGHu7mg3YPYOgAHavo8C8ecy98noUx5o4fUahB
8GJRTILGCc7gjDaJx8qCYlqgqupNN2puleq9odQ2l0CagLuo3a/rZE+6iWkhxb6+7J3eXSx7I56L
5K3SAOmiAvGtS0/oEJ5GN9QdCS/tZ/loPqT3i8uQORhAqWYPN33jj3fqFxbvJr7oWbyTvT7/GC6a
SQgqhhYdmE9FofdtCJInEFYcowrwOP3J7AMGCMF6J2tUY0vH/Nad/nll7ewT+JC/B+pxNa3Yj1xB
xlJTQPt6s3QizM1d6/lr1/nA3pLKqW+SEVLC1c1oY4/5TZUJk/G75rMRw5tP20xS3EKMeacCf6j6
hplevXxGJbQGcL31BFBfv9C/zZifeb6uV6IFcuEiAcBFkjaN4Y9Zcgyr9Zbkza0Wt/51MTuFehwX
qpPgbdDwyuYzDSQv9WWtiigIW9yIcSRVHyYKvEdl1hqn6yP1uUzqNLGTWcXQYKqlgzNMIGodjWG6
G6IKCDRSuIreMrufpSkIegzT0mXCJ2wVMEin5ggtQsj/objaDUtmAQu91m2GX2AKdnv35kGmRTax
FSiA8Fk61Ly7zqjQedFbtvyLDUKNB+utr1wtdUrU21eEJaorY4hFR/32q4pBWVEEdpnzgdzNJ3C6
ltaSqlUZPiEFG7zqMF7M/2XOFgQPO6/ic0mcbnWkL4cMhXg/LFBRbcJvXV4fzEEHW6zkxUoPViX5
ewkmHHte00NsJcfrSrdnVduVslBjk+Ad5a6rshpWNcX901SG95OqHdKo+jHNlijFu2dHW1ns9xtZ
chXqTdOzXQWmkK40dtXUdkgErRo7rePnW8qWvBHTWxKxLNa5Y9aYFpc+avDMjzdJ0PnDx3iqb+gj
xaQ6S8EWgAaViC29Rr7QXe0E8WcqxF2FpJdHc5jwFawHTUfDSFwdTbf3WEEHE8eRP1T/Ir7Ybi93
+yW5OrRDDokz4IVKo7dV82EG23BSiQ5yJzHJthgZSbRTIOTlmynyoa5BIfi/KCqZdC936NUMj7VX
No5qHXvH7O1SSL8pFMutUAOhmdpFAKXKb/XTSNzcZ72aqzN/B0Dao8ZucUEk9f84o79Wyt3i/Sjp
QM7ASusPtBICTdJii40MwLgw7D9yClu39OIn5XvzkrjmfTvZ1w1032j+7wMsvu0iifTIHCuwMhjS
+tDP0e0sJ8hbiF4xIjFcCGyRqSxGA+uUjdQFElxlfTNE4DvMl3CvTEVHORuPCbykUSI5N0xMXZld
hsKkn+l+0RcoE4gyYkwBrkngTH+I2m7oewzRVhXaOklcBnWZAw0/9sMcdDdT4apd9/1fHNBmVZyh
z22PqzyDUvZmh+a6AUAKi/wzjdPTdTk7tR0YnaYic4XHJkGce759s0xoU1TA3ZT0g35aj4Ac9iwa
oL1oRnTglV4ZkNqOXkSR7O6xbeRyVwRFsoUu+RoFaa++SLUegGHRu742kQhOM9piSRsCeiVfpdaD
LKNo1RmC6GpXwTer4FSDlMhCxQ3qi2WS32L0zE7H9HYWASKw/+VCATdSOGXIk6mOpQhSlA6kbql0
k4z1TWblXl7SL/9mz0wTncwGykN8ctHoZNKvKYmCqDNBF9VLA1jQF0mEg3qBHMYSAZZGEf1hXWgY
4ZakkjrXFgYYwnJDKvAIesVp0sfMoUcMFo/38cl00tvUUe/N7Ek0DnSxn4pMLEPT0ERK8SNfAdM7
SS3oouHyVgDfu0YfQH1AN6l8ymj0LtjPCyX8lIXLjGU+0BHDLbSuwrgzpxAg20BZdGY9vZkVHbNl
bf4U59lLva6DD7aE6lgNuleNNLXDmJRu39CbvmUttU3xe7t2gFSZaecQiuaJNL0Bmev3JDeIrSsS
MPrbFmiAZWk8gVxycs2pL26LaQS/xLiiEwLVR1sZByXozbFzp7iJHMVSXuJOReNTn422OcxPhR7/
NqA1yY7j/iNVE+KP7fyYpzl6zOaHkpoPMrLCgmtItDnc1dvFbUeMSE+CRb9pCyDLE1FSfkcCBfUY
kv+osipwc+fuTWnjqFDHRvJVPHGq5aadvl4/4AsPgKITuqApoYqpW4AFOBewRm01KG0u+ZpquGsM
tp3hp9mKEK92l4GYCMVq9GlcVC9VXarDspySQKmX3okyBYV/0C7/8+MwVTQxmCoCMMbzd74WNSqn
KtPlPIhAZ/Dd1MvZXuosFgZ6Fw8hPMM2cvjqQmZqeVM0huSbgFBNO/VolqGrTYOdyJG9xM/yOpw6
s/YmUzTGtrOPZ5I5dSClKTVtAslRbznF1Nho4BVs4o5CoNqkIKeACxU9NdytQ1NMrdNEzQNKn4oY
/BzoMNQS97rWXQat2MKtFO7iWTJgDKQtCjSjL3Ve1N+yuQwjsjNHNd4Wt/gddDK1K+qyukwBMrFA
vkCLFYbz4bfPNUReuiWyMIYSsCYhAMs4ypfiaQoyAMtQV/1AK55ToBZ8uL7avS2laBDQLQUzlISf
NZi0auzJOuZB1iiBJU2/kWg6qXUnuPv2xVBNRl5C143P3NvmiTd0sxnnYR4FVpFZx3wFgrFUgHNY
Vb3r69nTQiQzdfTyIMrX+FxEI5VpMpklUjJSTL1yxbSLkS0Cx3RZw8NZbaWo52fVz3lV1ej2CKo/
pnZCYMTLuTNUwO3ACJovulUvUzqKjPoL0ODRDI+D4kNJ2kdTWRUtmiUdNCglhybInB6EGd3tJxWq
MBl6EZcreChCEzXdUDT8w4WujZLpnQYW1qCU6LGPMc1N8GjMzB9Kab2PM17nBsa8rx/dZbz8KRQF
XhUGoGi8krSmttI2z9OgNrT1pjEqpF5pmxa/5k4pgiauZKcAb7VXtiOxEXVbTlujrShO6u4RjAKA
cbfuTR0g98OYHa9/26X+Yj8MiuZmGAtDqDk/8JTmRT2MURpUJBntjI7oGlTTn3Jsvl0XdKm/Z4Iu
qii61pq1GacBsG/grwunFk3G7EnATYdLwsBIHfpXz5dSLMYoh+EYB3UPMEkzZSwTvSAfJ5DBr6Ku
+wRwOJCRmNaduVbfm0b7Fxu1WQY/N9dTfciGtk4DK84OQPRxp1EEB7Nj5rBztB2aOsp3lPAK2Rc9
ZnhiIw/yI3Jr6vfcZYYevVroJn8TNwNexs7n4jiv0i4aCnsyxA1S8rWQza9klCPXSAFnLIHV+rqi
7dw3kIYngmGqsDf62Re5cclKg55iacmKoP5QWxuY/AAlehrt6as+AGMDzVTO9MkiIMSiZIHA2ZML
qWkDnU0YnLfQLsaXH2bStfEkK7jFwdbGJh5bb3IZN1zpCHly2JZxslhvKq4cQ4cz4xe5htOaRg2i
4M5jST2gYJSoPmAE7BYgKc4syv3s+GnlTB4XdYdm3tTzEEFea68o5ZW+9Tye2pveU/357m+ANYsW
yFlzXVR10coQuASzz6iB29+UJ92mfuFbriroXdkx6+3qPnNvG5Uxcr0yRiLFwbQ+tBY9TMMqCEf2
7oAzEVwUaUQ01UJQsASqZhtu79bYQsADoM9tRC5W+1UBrRQtM5MjsIYdB38ml7M9fZEWkBZCLmP8
VACxPPb3ETCdGlf122f5ABACYmuVH6qiuFm4ZO6uHWIpacsMosuPxaGgnHRLX/JWeoeROssZ3OHY
BsR6F9kh04wrpvEJM7g5TKnOJkScEMtCmIHNOvvGqRdSVYl0hm38Rsy0jEZqdBBTG4fYjMCrN4o8
2Y5DOTs7LmBXSB42ZgsR08myKcOWcCkD1gHiq2jTdlz0mSgu5RCVDfiZalhAT9VDHBpOhhbXSbfc
Ocn/+R16JopzJS3JSqXqsSrZmOzMPKytEN6VadY1FeCch7o0mUyZsTFGWad4Lv3K0SL7D74j6Zd4
KGcnrNyuiaedxxWt9GOUQCCKgNoM7ggV8evjSgCr3X5NhZBnu1YNLEG8q9hQBB/GQu9arcB8YjB1
z5p5WuP2YMn58brv2F2UiTgZf7A6/smhDVonL8OMdOtMYrun5GFUgJKYA0qhDAwAkraNQDV2tXAj
kXNWWS7poYQad0AMjPN1Y+5OIEXWkbWs10UQZ+27p40wzj1ZfWnVCoYWAzDOAFYNICnAi43oF0yW
VLYREG85aOFhjE6iNPZehKKqqCmztwCaS/nJjH4K1a6kOL2lduTFXm8bEAc5FXJZGOlrNE/6htEu
4GbXQVr51890L/SDbIoufgyFXAJmI5ioQdWOVdNAX2zqVXhwqS/kpDkj+MdE77tdX7yRxtl6FMvA
UOohDfmBGZmhZF3ucyAL/jJXEjpFGP4uywM51PE8PYRzKaopC1fLOQL0dM8RumlZmNQea5Wh3dvq
K6bH/ZbafwPuffdS+HO9F8DZk7YMYFmuks9cB1hIQAFJgbhu2JO/oDo3HYzaNkXh/J4zgCjkVjAa
gr4IXpHbrqLhkBTBChinJj5J49vcCEYu9mVQQjSkByjeiue33ZyRpK4UyCjX2Y7rI9LQBnm6rpt7
m0fkv2Rw1r9mGk0GGsP6pQe5eJbRuHhdwK46EFRuNAVDf/SirzvrSWUoCsNleKlfY6dy9K8YV7tt
EaPHJyF/y94tRJB7Mg0VeT2L76KpJbPXxiwvkNuYvPL3wot9ldg1Cu/lc+VHftQ5gvXtStRRDMdU
I/aRH13T9HFZgJeQBMn7JzZEkDCf0n1oT/NnVU6WBRJ3j2wjkP1+EwQ12YDG+BTpG1W9WxTT0XoR
Qsn+mW1EMM3ciEio1tSYMYKIJ0w6nQCaHgKxFzm9oD21lSOqs+8q+kYcF3O1DdIIkV4ngW7cN/KD
mkq2FP38j+fERVt53+p0mLBt8lPvtq9oygAbY5Xa1XF4Zdw+RS/SfJFmcI6YzFGTFSkcUw9ON9nL
0R4HzWDoQ/JtH+QBeRUskRkrH4IRg8gamjJAg80HD5ZZTS2w2Fhij9Ffd072E29wX/VzkNyL8El2
Dw0QvJYMW2MJsnMdaQkGIRMF+wmwFzsr47tsne+6eRWEJ7va/pcYPsqrWpq1SjsmAfKwdk4GRyat
wKD2IiAEdchbI+6CK+c0I5sbS02HNQkwA+jkjfQ9XzVnmVtv7FtRnWunIKCoyLzCpeuo3l7M0YWt
GmJ4FML+74yi7N5wRiQtQFdc+dOhdsdE8NTetWfKcvK6xlLNvFdcG8MEIA82sXUX4HcmXp0/WcDi
Arq4l1XHROQUyV4MshXIqb7SgtZHTZskiKOVana9apGjz+vozWoKCKwM2CuFNgFgtp5mu+wSxS2s
Hq1+eqc7ST3OTrkiK2qEBsVEcKu5qVo2j8BUnB/DJfpAbx7xkMF+lfWQuFEZAyFy0sFqVHbpS6ca
SkCrXLcldY5swIjKDqnkby3eP/ZaN4OdAwPYKbuh8XLJ0P1KG0ZP6xoMj7ByszOAzPZND0395bp5
7hnMdk84g0ElyAJ0YY9DINmRdupXs+p/VdT4dl3MJf4ZcmEbOTxBKqaAkijRBqZhlU0sOyzsd8kH
Oa7qoPkOaNkH9aWYbkaQHMuHTLZRvPslCreZyfCeCKVWDHOjvoCbmO3F5gKpmrQzapNZ7Rro9Us1
Jk47ohFau1XUSGC+ex6CIuWIjDria4VPrDZrb4VGCYsCipBdZp2tTKIrd+9VthXBRUlKo5BqGGRk
VabYBSNoUDcnowS6Zva2VrFXIti8foi7D6WtRHa3bDZQH01tHMaFxTEgBHhc/ep+CsYbdJ71Qf+e
450UYTz2USB1bytxD6PVglUnLp64ZaLEGEmd2UPFIo42OACSZOPrJkjAJ9YM4bboAhHiyYnEst9v
FovGj3bqKO4tJWpcinKzFXmCle1djYBqIKAEwPIo38diKUmppqqJ278zTGCmV4DoHfS3xIoOQ52g
jXi4o6RGc9V4X8jKYam6bzH6N65/xd5Fs/0IzitSNRlWpVSTQEK2Ii6btzqJTuzmrOPjdUl7vsYA
nhV6HgDvgubt8x0t+wUMAbMFm1AqV45TW9MARbCIOMZ3fY0BPcWNZgAEg58Kz9UxmZIaKfE/gMI6
e/Eku/SLn+0tQ2SRGQllfZPbpLUN0yHv4KNC48ziXl/tp4nz7mb7GVwAaa2TZRYJPqOuUO8miR3/
kNAujgAIKU/9dnYWV/Ey0IqmN+kTwcSHltqtaI5oT4u3H8HtORSvQLoZHzGsqjsqKOKaAtd+wYSl
w7VvRXAKlDX1QsecidBszIq3t8CAC/RHREQYf0xUUPm1XnPEZhPG/DXZs2Tror6J3bLE9iO4e6ws
0NXWozcqWE7xq+oph9HWPC1Q/dBunb+BCb2Xkd3I47tQ0H0Y6SkruzBEi/WTbIy1cIOR8yAkJNy7
t7ayuCd3GUc5CQlkyUF4173Pr8UTHP6xuh1Psl/C68pu4Urifo19e/3Tjj4DuI0HrONlqAD1AHsF
U8RR9RgvZVuf0i8rU9237jH2rMkWtonsqizG8dFwhb+IGs7dxBxXZOgb+HvpsDhtdyhfGZJcFkij
qw5O9LVyy0D0bhDJ5O5Sa9D1CPQzgIRMjKNeWG+aREV2srudgBjSWLoPkN7c7VkRgETrncFSUIqv
O00wdzes+rEAsKsAafhxQn/wYy1wQ7vKs5HKVr45RNU0MS1fQmqSneYF1HiD4qxVZsfmhJY2ReDi
953BRhzbhI24lEqRnM8Q137ord3cd8/Gxx+XtfZN+UaeVmc4Vki9ufIhfltEEcruXQawdJR8daR3
eAwpZaRkkvomDuL6ddU9qryM8d3/kHZlO3LryPKLCGghtbxKqlLv3W7v/SL4eJGoXaL2r5+QAR9X
s4giTs8AF4O5BjqLVDKZzIyMsEoNaYPSWf5aYTtC7WSN22w25oLydJxaRtCPRUB1fOLKBxkwtH8W
wqQzMPi5KDsfJnZfGfihEQG7go5ZUNyBRXwKixQ1YV3rR+mgLghSMSe5I06lu2LuvDHx6iqPKRs+
0gwELmP7fkgbzfYpH37uiR3pwvAESGQ8d98/YzyYFeQ2OK9uGm94NlLMsHt1aBTVXTK5EdR2R5AD
VEVg+hN9vnxBq51lp0RCUcA/Y/3KNpdzvO+yGKyjd7n54JkQcE7LyFneUDJ13b+GpERgBCgOBPE4
EwbG9Cn/7pLPia1V61Imkx5DQwSwhnNxj4n2ozexOsdLbrzz0akJuxSSR1NzrJvP9lAaQeJvEQhP
DoLjOZKlB8srdA03pQuhhICRCZy/M8kCt7e8EYCSPDahHpgMzTenTyvUzdb48rf7XcqWkysglfaZ
A4xOAcLy+gz6fZPnNB+z2K+ta3/j71YHZx3/E0RnqLuHxmxe5RgF39rqS7mAqGduo3raALSdgikp
jryGSJGRoptlAnNV/KJGF2+eG/pWdtc2/eeph3i48O/hou9Nv4AoizEbwTKvV8g0ntniHgwLMFo3
1QRQVWyB/BSeOSCwOmdG5qQjqKLmQIhl48EY13A2qeZpeg6fh68Dno8BEVyyQCpK55yNRgrmADOL
DbTEnVs7uV+8q11NKDu6oYtaAw9E89UqjwQombAF2k/nJuerfP0LpAjQr0J0YNXP4tXPw2IFH5ip
edWcTzFKi5QcxGgECJK5kyNBMz7tGBwajEA6eLd6VJNmNTJoZFlqoBtGG1gwp3KCyQU5QT5/vuzw
58Hq1Y7J9YSZiDFdPWsHppApSA2jD93Bu0FPjQfm2Ouw9YDk4QC9PmCvDUoZEThGR2qbwEeCd2u4
Y4NTx+na5Ye173g4LZuL+rE9pr+MlIrxsImhBJdcndQvuWVCyJxABKxK+vK6s/rsavXqGqmc+WGq
R7CWeihPLJu1BFY2lGFTYg0LhGqOdt2gcNv9aubuvbf2n6tKfBjp9IRDa+DKs70AokWPwu8NkHAV
x2o2bkfXPhpVxqPOyOwPLF3rAxRVrlbh4zdjLDcDg461YYZhmcgY2hXw6ACvf7CmMY9yNrHAL1rQ
CM3kIWn4FYpsh2Uqr0Q2m1GarbdVye6q/anqt4YZrs6IFB/SP1cb5vqjsak+rhuQcwKMjqPfuMG4
dNmBGP3BShBm/fbZB0FcvQAGzDIIunXuQ5+mj85UfvbZLB7NuqJRNvbzAUMIX5tl66+T0fuREPwp
8GfUd/380UyXgzFMB7v+voj0lgrI5NG+37VMiv6OJWWOsU3/i7WWUZNu3dFtzereHJostKbizkrA
zzLoZELVDs9Q2AJVK8Nt8zr4JhOfqg3TKLGFclNfbXHK+uiyv+8x6Nz9/pqQ7kyjJL3lW0MeG9D2
GCewzbRf4QXBgLR1qUlw2dr5tQVnt21QInkguWVy26CpkoHMHUAvrQehYfbe6btoLXyNFeW2/bUi
dw38YlyJvW55nLbL0zzmL6ZoNZPGqm2zMH9jY+oWgV1eyEzNLbVTguvDt6Br7s7egfnVdWJacVuB
aGICQ8HlrVNgGACxZGge+Gjdo7YjOUPTgdaqShHLC1Q5NitYt6CAOhIPRRP0h32quQ8nFs1XunKu
ajtPDcsu0htV6q0IiXTDAZuzEVjfxqk161O5xqkV6bIsy2zz0sXI4gW6jD2seZSDtYro3mnnyoy4
sICt8UE2hpate9YOKdtxtemWxd0vLwbcqsUselh8Mu2Avtjfp7sdsucf2Iv1o//FRODeg3yxiNfH
MSJxuQMKNCdQUVLZsbMuwzCf49pn4xqg85m9tLfzmIFPY0OxrnLCHjJY90bi7zxluXlYs6yJkhbk
niOvs5uciT4WeAEfZy+Zv1leM2lSaaV/n/wm6ZuLGtAqRkb8pj59GOfxmzWPH0hfuIG1GB83Uf+4
7N3Krw+6NBOdOPBSy9fulpQtrTIc2Y52Bzc1mxBCDlcmRDQ1bqa633detj+GrNchFTc7hvFIgut2
eeHusSr/GQczqBfdodHZkYoQuUEMiKobgPm37TW3b8HJE2YzNEBzTSTSGdpP78kj2WN8q4kHQ13T
/qzLFfW4KmkCkwyfvBra5pe/kyoWoIYONlbMcoPwSjqlvKrHfJuqIvaTx6z/XFbfL/99lR/YkHQF
0+tvoJi0bcbCTSgb4u8LyGoAyQryz0+JllxVlXOdWpH2jPHRyNbMxQPcAUNSOoNJjtrLdeL0GNij
sQHcTYQxbIaqquEh4hWaEpVylR6udc/fyV7kVv1aud2YpUBYlJ0ZZORuajETxrjmW6nOMKAw/1qR
XN3o64SaHYcUcAvO1sTqfqVFYu5co3nglpSEKHZ+e8PnOzEpfT67dwYXMMki7kXRQH7R+LYt4mEW
RDdzoPRDH+EbbrK/+CU/3GhjzgMtC7QYK4xaWhOYILj14fJqfheX5eQIbv6vFen5VKZ0tu0RO2gJ
fijM5KEwyYdlBPdw2m/fPQpB4amjkSOSx5olPy9bVx3sU+PSwwpAj3ydLQBIxuZnUT0MlIfWYgZJ
oxNfu7yXyDBeRxBMYOfF1uGjGU360vp4swsdNbbK4ZHy/cYgAGwh37kZ5YafWBzXSQowEa2Qqdjz
FKwTqH0v75pqMajM2Az1bCgcyPpDLnUcKvIFjpG9y70PXqVjGlMt5cSArDyUtmtC+dYVsQtq4npc
Ajw9onHRxEHlMjBStbcrEW1lXFlXVY5FJrQEEqO7Qo3poG0nqdxrH9r6Y2H/BSf3ho13YVutaEdS
c4bGRV/cJmb6RJ3hvTtRHfBFuWknxvZ/PzGWic0ucjIWcUvBIoVcho/1oe96TcVTZ2Zf84mZtu4d
B6hpdBcm9Pkm/xfy5a9GtWmu3P3Yy2HhdOuk4GPSZcpKYgLaNUAucCzuK/BMThjl6vwx9DFdnlvu
zRvc+mQDpUjkbn9WNjP7eimTsEztT5dN6DZPijfMbjiIhLF5CErHcv3pTM1NPVWaS+myFYywv/5E
XZ2XQ2fg+JTbk8Obg8WNIOX91eW1KB9Lfz/RGaMAa1ajZ8MMcQRCUCCZ2D+T4Ig6BUqUBWR0QTj6
bDT+FTXI4+DmN7ZVPLn9Wga8MD9vgtyu1HyYGNH8LtWVfPqzpCvZd/3cyg3sMWmau9UBBskUYOY7
Oj0aqEOtQX6prIElAOUjjII7ZyA9UuIRNCUOEoAdGLPV5vvWsyBd5hERLja5XUodmE71dU8syi9v
gsxqrn3U920PVJqG96Gsm0913WuKt6rYhQwRjyVURfDsldKMzCrmibq0iAf+seE3JG8PRPxs/FZT
3FRFYYxKo9DPUGJ3ZAw2aPfX3CMM6YzfLUHejWMwZVT7ANybTHI8OTUjecU2MFGU3t6nYew4tWAl
E000k84LTG49uN5sA/vIvg9CpIfezX9Ok66Kq14oElE8vhRqA76o+s0vXKT1yBojNjXF19wsXU3c
VHoHuFzwaXDvnEEtF1Ki7JP5uDpd+qnLMwFksW+GLmi/Ncdf4fmQeQMeDFPWeFrL+cZOYLcS0eVx
4dLt0cgZZqtqm6fPQz+t70unSG/blEA9qqvWsIGCxVNuGxsY+ROIS6NpYN70I+vxLBxRqE+aJNp8
W4CXb9R1kxSe/OqHSnE9S3Knw3fNYxC6H3x7DfKcBTX7UtFEc2YUnxiW0O/Aq80BFcr+cU7uRuK3
RcOMJY8dZ6qDfvGulw6l1ssbr17OXyP7v58YyQy/W/lgoZqYDP8Y2S8LwXeqoZtoOvEbLOH9BEQV
hnLPwGoNmXs3dec8HktqHbfVu0os9FPGlt4SzDn/93W5IExAu3sfNj4DkK1kc5reK0oU6TsQnfao
SSfNS9l5731Xxzuxf3IpGryyJblE7RhdZ3ZFHg9edU8y0gXCSzC6MzuP/YhGmlMU7/2MavZTcTZB
WwN0LGUML0ZZ7acfRbMmCzjksyX/kvX9czVSJ1zSWnMDKu3s5B3QyXHNM/Gxlhhjh/p7GfscYGSS
vSPw9qIbdQgFhbtjsMTH5BWQoRjYk66Iekj8VaQbcPZGx68m6gOv5Kw6OWeFv7+ysv+KE39fynRY
JmOEX5Sg8m1KyHgMnfdrNPyvg+M/X3Z5RVBzMUaDXiIoVuD0coK2dJwvHUr13Pai1RNhCWK7ZvvG
Vueu4YMmXux/TXZDpAzoc2PqEaMt+685WVrv4fHJfYRQv66noFxBxSMM46vLrY+Vyd/NS3E1TFMf
tiPRlrpVTgKyJgsdpN+CV9JKbYYnv+n2bczLoAd0MWqP4iMBibX/AkjUHftZHbmWtlP5LSGSi9ve
ppjvlxY8mW5S+R2aLWkpplDMmxdsvR25Rnuz3ydvOAcgnYAhSPxAsUlaorMRv0gGFFi7pIyG5Wfp
mbe5qRs+VG4kYCY4BGDvRanp9UecFrChTtwuY7wfwqx+IphzIY2udK9qdLtgAQEYAusB58r+M058
pQUn8UbLCWGf0+oLq8w2TMoSYy9sSB9R7FruoXgMyno7YSGo5UnUolkS7I155P6rc99j/u3WHobq
1kN+FY+jQ29QxCU3Ru9rUX57NiU79umPle4oS+TG5CCxi9G7628mr3qg6KqErO6NcGHJdFd6rA2F
4A4YPcl2vWycPrdZ6l0t02Zq3EDldLvA1A5Us86bEX1XCxQzkjye1uamHexnqzYO7moceodpwoeq
U49GFabwsJtIZuVsdrHKvmHVXMW8rSC8U9tm2LP0Jk3zL3NtHEUPPQ1MAa5U3CFHnKH0ZjnR5RCm
8sfTnyBlus1A3c2CuFts5/3DRsx4y+x7Qeb3l81olypFf87nbV0dFMVr+qOrbwyQDjfjfJh5EtmA
l9eg4O2za5s70UBszRpVYRq3DuhaAe8C7lc62d5czXyoPRwG04lA4nFohkfD+0eky02rw5SrbjkM
cLrwHfCMQZzr9cHLvH7NmwQHz/PaG0bap0RkHy/vpcpDUYxHoRuG/DPqUe7aXlG7OC4TBm1cr4oq
/HdlAHPIND0nlXOcWpIuUy5I5nYukse8tsN8wSRAalwt3aLJ5fb8ST7/4KECHQ8a0LvCxes9S0a3
GmiOdhsQSfMBD+QZ+J9+CaHvwqOiAIuvwdbqaTLREL+8lSrP2FUvATfENCz0Dl9bZuNsb1bKgBxj
+X0zsbBuPzVsOTgu4qCtiSzK3USLeqeU3wVsJNfwvXkGQBS7mZIkTNP3U7oEY6WjqVE64IkVOZgm
7dJ1OQ5aktMq5L1lP/ok9b5c3jjlJ7PYLgjsQlJWRvQCgEMhbYS1cIKeDICg4/SutpGZtHGbdgFK
DsFlg+rN+2tQcsXCcjeKbAevC7weV+DP8ATvlh//nxHpC5G5olZjYlWzUd3VFWC01L7ZlbX/PzPS
J+oHz27XDWam9XNrrteFaAOkdBp3UzvC3x2TfNtOO3eCojHymcXGoBD8IhrXUXOAlJ/FxuHBS8X0
EI5eH6ASYzzVsMKIOQM1WIkDwFphoh0JVZoB9SyCtwWxwzNgPO84tMqQCY5TDqzDmH7IuduEc9t9
fMOnOTEkXYc1BDTXvkEoSsw1SiiNkOIfOzppPECZn6Ht8u+CpOuQAnqwNR2upOnYXovhCMg2QIeH
6s7vjx7GRejVKELzY/e1PPCjbip//yhn8fbE+O45J8mhY40rHTc0W2uHPrujEXa9GZu590IY4MA5
KGmgVhNs3Nc0A5TR9sSufLzSxcHtCLuAUnxzU+tDabtxs61bNKOcBxddNQZVUeo0l9v//WShzThx
UaDCG5d2e8iG7GYtMYJams0YrPkWAnkQpp317rILqXqUSO7/ZpDSmXCIY2wu4J3xVogIH+ZAc/aC
8vLD1vV14ObeLWYFDq3TgFgo1RhXHZQT2/KwaZa3YKNdkb0CCp3eNulkQQXAW97Zg7dpIrIqvpya
2muoJ5vbrl23sBQuXEE4bC2bw9qth8tbqXLUUxPSaexE2VfZfkqS1Q3xEAyJ+FBWzzkFRfPa37lA
pgjjx2Wb6mWhrGQyCiiZfEuX+cwxc46UoBbLN5A7HEqbaFpH6o/014QU/33QsZTI61ALxbNm8mnU
N7GvkyVTHTYIYUMkD0+ZcwxT5w4FqVOCt8VA34Ptv0IxpL6fUvrEh/XQrrp+mGJwAzADQLgwsQ95
xTPAEB+atkbmsfc2aMQqD1RC5kPagB2vsp5A9ZMFrO6ORf7SGdZdag9fjNr7WfHsWInt+fI3VJ77
k58i+U3CxZh0bQaMmLX9MFsGZZpyuNkpTrN8bgMMWTVBbenI2ffPJodVClluDAV6lJ0V7BaXrYvZ
YwNyzLHjVZP3wTDaUW6vV0M168as1ft9Yk7yIuBV0JSwINjXR9Un82hXgLFDgwBjVX39WzZWL6Ol
PBsOFA9Q9VKw7Nh5SynvENkcMLpsbHlJWx0viPJsnJjYf8JpVBmz0UgIjrzZYYwD8ilgCSj87A0v
DuAOLAhggHL3jMrHbDoH5RGESVzt+dME6ppQZKtzrFMbg5usBhVu5UVT07Fflz1Tvby/hiXPhGAa
Gf0cHEL+/JSVv6iIllRXrFN9JUz6Y20A4pwPG7uzGDeaAq9pT6C+ZzNoklnpX//3hWC430cSg8fM
2ahi5W6obJio9s8OOAyp/3mqrBuMwr4hVJ6akfYL6nUWKmYwUySAVpomIMoLrtBPlxejumd88Drh
P6hxng3PzSto4tm84NEOPrkgt50uNvuq3KsUGWaoCaExMaGQN4IB49Z0lul42b5iLgxsrRRXDgaI
UK+TueycyvI5nTCESWvWzoFV+8CerU7ffK2wcNCjOZv4nJrcdwJ3nTHNUU7psUxLPLxsmnBwaxll
+patx+27s6QphsRMtAHa3AAuc2McQwDY9vmbB1mLy0tXHQgf+FJ0wUCTcTY2ZSYeQa8BJfShh8Ca
MYCWvf3R9kTzhR1FbD4xI2OE/M1CDWhDcbdAcddargcDk8PJddd9/r+W40tJUW+TfLQTQJk304yG
IQlG53l6S4w8XYx0KBJgQTHYQQH/9jn0q5pmO2Qln4LNNnREDaos4tSU9E5B2Wzs124/f1AkmxJ8
HaioriOu0DKss1XjDMqvhIgFBAFO4hmGcIZe3tBDUTR2RvFAHC8GhgI9Du9HnVQ6xjhllDyxJb0N
Mr8u7NTyMQPpeLczoRjoTv472sPdBa3/LEd6CLSYelm71s1iM2OxSId/LMCUotHv3onNejGtQYcF
VtCUeLAI0mfbQuJ31mObMFkE6ALOLGaNMJIQEVAv7Px7NHIFhsAqfLxDWUTdEOhQ3MpzfGJZurdT
P6lJKihSdf6Z1aBpBaJn4jr2OqU7nljZf8VJdjA5oydGAgeZEyPcpxHoPBzz8WgKjnFkHQZDvZ1o
zmNsHVzqZ2iTzBso5L4YRs+gIHMw3Eiswc77nB3rK6N9V9CQhZjm/qnbTOUygZUESR9C41lf0V9t
7ubVXoWYrEj032njhcOI71bcGfQt7ziMOPwxJvO5j0Crr6RHxdqxuhVjZv2nJdfVopQH+8SGFBYX
1uU56qIYm+oajMRA7q+ZUb4zvtakiS5HYFXuf7ocKTgyK1mm3t7LXkkaC/HdGx+5V4JkqgoX0wta
29bkkspazqlFKUY2YGwAKGmvgRXH8to8tk/2nbhH7TXOcxAPGl8g3P2ueb9e1eFbKom+b/qYPvIh
PSV3G0zb2qCphjw2LaZbA8Q5zeR+qSYd6ZsqP4EWEEPLEg+7Heb1+twNdj5AIRgHAcNU1+2xAmGq
iPw4D4po1++9/AVV1jxMVYEBzvdBWydX5aemARCPFaCyW7OwmKpHkHG8QC8qxsjfYbbSh8qvIH3U
VIE1VR95Dfoli75hDA/tWZz5Xa5ib3y/XvI4bG5ipziDfTsFDlCXnPqBv1wL/sHH2OflJSsOvAeZ
WUhdgfcA1qSbApMGxCoBJohJi7KAt24/STGVmHzkbTRbHUcZUvy4bFJxJE9NysBAxyrsmu5Twssq
flUDRtYcu3gZ8+augubr8bIxxWULY6AkMrChaMDt6z+J205u9oaZ7N2/+Sdm0QO25ppjr9xBBzmk
BbDMTqD62sJc7+Bpjsd3OeHymV/SnqAnYQTbhv8DocPl9Sit4cyhd4uzB/THa2ut6XaTXWLz5vR+
MKBtDTjQloPldkshjF7Fl60p7lbQCqDXgL6iAfC/tHvVtiaMtXjpN7njABDbMOuxNUXy5I6Z/+0N
tjw0+ne0vnUmRkM8P9vaFM1FaOE+jenwaGJcBBJsOnYm1YydB6EdNCsBBoJuqXy+UoFpDdqD3CaN
Sj+owT7dxHMegXbdj1PwJdWhLj1SuvzvjpWNKx3osddfDU9Hh4Bdksdg4gp6NCmWpA0oe3SFDlOt
Xp0PuWRUw3yo10mfrO1ISVITq+sjLwvtox21HohnAowxxuahSY7ZQSdyq7j4QAbx16SU0FaV5xRV
D9bWEdDiofxYzQlYM8HkWHzsszRwSt2UitIt8Tigu4wo5pX3fz851Fnv9lW3V4Pc3AjgTCEV5aEu
Xc1ZU8aOEzP7Vz0x07VzsZltXcRoE4Oeoeq+TIQTzZ2jNuJRuDyqmBile21EbH3bMYbvhVZxuIqv
7fDp8rnafUsqDuLr/DWw/4CTVbh17Y9kR9lj7iIkJtAe9j8mhocgMBgS8BpwyBimuklE1RcCM76P
iWgKPRg5KFY2X4CVhWCj04vbxljel+uVydf/XijAGYabY3AFri7PzrUtsV1iYWlF+bnLPyXkvh01
OGXVyYUBhPf9bXuGm7daVModS2D3BLsaKKqqaVvHtOyfOwCaNK9QlS9gxAexac/qzl6hhI5iyCqs
xwMrPvVygM5eLjuD6rucWpCOamaMgrgYAYhbjnErDghmCNXxT2Zn6WajVEHh1JIU8kzfH/AoxFps
o4YUw1KGkGoLk3Y+gA7gsOMuIpKObzhMf42eja8JLwN/2gyj3QaRlYwHXadjOlSNk4AE589HYjJ0
aoBGLd0KzC+JA1josgc7Es5xjIt456Jj5j1GwToIhN7xSDccoPLFvSwGn/9drpPCnpsgFXZ7rG5l
dWQAk2gnGJiZ/Kgx3zBTiUX+NSWFvnXiqIb5DeD5tnMg/vpomsV/r1G8MiFdVFu5JCC6azFqmJWQ
fvDyNTCc4rM9Ay1gWAXC1OBoArra+/+uSvL+ISEQkW0Qays6XQFlF1oQVC3eAOd8tTDJ88edILYU
axGbiRvU83cu7idtHqhcCnqE+1iDsUtpv47quZm5WZUa2L3yYfY+Ndld4n59Q6yAs+GGdXHJynlS
3acFwQsdXJpG/8Ndyfw5Sa3xbu14GV22pHTsvWkASA9cW06Pcm5XFq0oSA8XFnETw6AtDWYAqCtq
Hi+bUj7xKEZCwZZl7eM8ktu1RT95xoaxKyBTLKh/8Bsnau6WMkBBJYB0+xsiEkMNZ39SghZVXlrC
phoUyGkZC3f4CIDULwvUIJeXpLo18IIDpzferNA3lFa0V1FGJH34TuyHS1/y/g2J+enfl07NNLaA
aboZ+E0c/g5ZDPgarR9JkWu+jHIZ+CCA6aN+eEZwM3i9Mxs1lpHtV5PvNh+zRGgcTXUpYX4LxQS4
NfT3pFPjpznxexNse+sEunG0owcQJmVuRGZ+aH2xHawxtcJ2GjV2f38DOQk7MSx3ARgXzEtzPNt2
bkH/agD7+nKd+gdyyD57j15gBR2Jpliv8alesYeunAsEPdryr+MEcDZrAXlw8GQR8ybpvnvZCJg+
j7ISJcxhDtrq+bI3qs4yZorA7wcou0Nl/LdASyXNKSbI6Tx9SWezAr/xvW/ec8N4kyV0b1B4NiBj
KmXOPYOMYlHk4GvEXMxUpOGw/OjSb6Tkb7g29sGHP4Z2zz3JoO0x68FHhaqQ3/ok8BzIjTXpL9FN
T5e3ThXTd74LgCbw5D4bVAUPQ2IukKqLxWYsodvaaZCb7dd6IanmrO1+LrsjZvDxRMSDG5mm9ASm
M2Iw3mwFaubl1Wybh57VeJhuNR7d4wGRFw/F9Iqsy4c3rNDz6T595mKaXTp/KSr1bbeCx8BZwZtQ
tdEwPUOWUnPa9oB3vrp/rfyGSZ18r6FNMHkGGuh4MSCvBD0pQ4CIjkLmqXrnJrqOvgoOsYeSP4v6
DUA/MZfPrptYLtIy42Yug+WOhtVNesMBh+AisgIDCpS6eoLylX9qU6o1z7QCOfEEm7uw4Pxc1wF5
xnhiXB/ae1EH6VGXe+4+fmlP5cNmkUVQCGWDuNMEo0wBGYeuyT5fdg+lEUzw4aTBK88RUGRo/Dnb
CwlDEVjOdc7fXzagPGEnBvbgdfKpUm8YMPm4Byd2Sxz/vSi2QCTj98tWlF/Hx6sXhWsg8c+CLhbI
6pHj61SNk4SLA7FjcwN3B/+6Gs6VPVcvGB08jmt3SK3knW8UdrBYZtzBXy7/EtWGgqnT3UWGMYoj
V3fTsoIIHsUPaZoiYmkWCkfzPlbsKLSj8RyB2owJIKx0ogur6YACm7FUccw2GhbePQ655l2sONCn
RuRGkT2Yiz/t7NQmOOJS+34COY858uPqXEMGUmNMNTACaz6Y6VARBwuXlE/hiSxQCpjgJE5/5MyK
gGv5gv/XwefdNVSlPpjDGnl+/93ArRBOmQ7+oLhBfYxvWMA2W5jtk+03eb1u05yiB4dXxE0i+jli
zKkCYwITqrPSTVNFUTjJK3tSflfkk0vzGpPtWbWBrm6f66jTN9BEo51h7LozDO0cMNa8PnqMpg1U
qJHeiRaj8zkbqqBY14g5253Xt7rhIuWaMEgFO0AGnl1wFkFOwAk4xIo5bT4Kv+yOjjfU15ePl+Ia
3Wn/0DtBMolKl+T8OcuttKkxKGuawNc2BvoLxjKL26oZw67YqsA3S+ghrKMTOBAM0Tiqco2Y4Np3
0z0fe66tdivaKgGBstnEoy3ioR01Czx3RYAqDWSOmIKEvJ3sirnYMNvs5SU0l37kLigW2pjV/0Cj
I7y8kedLgR0cKgwVoSp/NrtUNoZjAsGJgm7nhVn/T7JqAr/OgBT43cycm7bHMwyvv8NkszBzl/9M
EIE1AH8JZBrC7dmQTVZnPrEFZrXXqQw77+MGkMDlXVJ+DZAZ7RrX+xNWytpYOntD2Qj0XKcpOzh8
mq/NwXdDGwPbB2CydNw252EXK9qZ8/ceL+oMknub/p6+e0sZg0LzuoHwUgC0/DWlw33BwcpnuInm
4jy/THaDkO/GDkKGQNZmgfSLt9B5LuPKXqEcjvnL1K1/LblNNTupMoS4gMEvhFmGYuvrYMRBzzp6
cw/s1zzcI1F+csVyUzeWZgpA5XXA4+IhhD4FqFOlDaSb17LSRSe39eosronZBUmWW5rFqNwCM/Rs
L7ejLClHoWSYAPgFNWQMH3/xnSTyiPmyGt7dmv93Kiqwz6Lr6KA9DrSiXGqoNsupWg4UjJXwr23G
CkzdeP8diwXUHwCkKD0BrnpWBQeDetmlNpBfHpkDbvOwLeqDKxL0k75ePlAKN8Cg5F5OBQktxbl6
7QaQQus9dwGIYeFOGvRtU18vefpr7o1ac8cqLKF5AGTZPkYEkRzJE5x29MBBgEZqIVByKL0I8j/B
7DWaOLr/mddZOjouqNftIwTMAb3u6wWNBbLSqS1BGy3yR2sRedT09i3phRekJbvdUv7eydNrXgsd
m6/CCZGsIPYB9I+3uIwjJa1nLay369gyjSkS4Grnvnu9QOMumG2q+W5qY2CgB+AfnX05MGWmm5Yu
HfD6aflNWYDH0L4HJ/2N5ep4ExUneM/B/liS6zYG85wt3y2VK7tycus+HZy3uMaJCckJW68BbChF
P2FsHrz2GxlKDJ1q2j6KySA4xokR67VjOHxY5tTEOgi4R63uLiNWyDLnMHsv+ZyH4/SeYbg2r79d
PmCKGwT1yJ0hFBfjOXVdXcFbHWv/UO52hNhwlIo1dAAkGzInoPamcX/l1zoxt//7yfNuzZbWxQRG
AbGrPBD1t47rnsFKzzuxIF0cCRgXx7VK6nibvJDU10mbhn31hGLl5Y3TrWT/HScraRuBe6P369jv
yjvWpFcLyl2ae0PtFCeLkR46+ebTnUQfredUZFfFGFFLBK1nPlnuAMVx9pg69aPtjz+nhutQGLqN
lB8dNgQRcJXVMfJPzN85j52JQUTKr8qkPFzeS50pKfayYmCD1bt1vLh9hijffRQbqKTrdHjwOqEr
9Soj/b+bekZqZ68sce39OLPlyQaWfhq/F3Oi+XSX3eOsUtgUxmgUC87VKnjYLR+Lgvxfm4ZkTHLA
0u06x4CFviJX1V4tLkXxbIoxrBMdy5Fuy6RbKzer1lsr+MI48GM2tVf1wu+HWWhuDdWmobGA4iqU
is61Z8gqlmresCRGi7Dxi4CvPy97mtICBqMcVA3QmpMT9GIlzCu4XaDwmH5Pp+XD6Fe/LptQ3fAW
+AJQz0eudza1QNqZJYnr1XHd2OxA/bz8UrRjQDhk3mrHjoec1ce16ubYWH1f07JVfagT4/JtWNU7
5dWWNnHmft/cG4N9n1rNjaHcQnCyg5yVAcMk9ytWZxltk6CvOQoI9fExGtAcvryFylWcmJBiq1Hz
MU9GE73twohL410LRLfHW40V3UKk4Fozi/OpxkJct/5Q2eZDU+gCm24hUgw1rayZLW9Ddc9Z423+
VWf1cStpdHm7FFh0UGed7JcUP42u7ggqVaiHvZuiqr3tmgNdIvFCnsc26O76BxettPmLdcWuL1vW
rE8Gii5oOmK4JGtia3lch+8jJGoXX0M0ohCufLU6W0q/7IKW4GvGd5pD5Kq1uLa/51lUlZ/rpzku
i7C4H49GecSQS1WF1RTP4ppPYbpL9EQ6/LEqXTrZaVsKusDCttuApgV0D7pbh3xyexsatmPokody
bv4/B5XbZ05jNGzdvQdSTYeWGeFU6uYBFcp0rzd3PyQnaQzEAnpu1nAdclWWR/+xeG6233Mh5DAf
fS8sH/oD+Tn8osfqWIc6gUHVxQ91BwN63uDVAlDstfUMiD0r2R23mvMm2JbtGyHgfa29Y2FQ3VSP
+tv9NSYt1UqT2eiJhcNIpquRAG45iaDuioBlWWiWy+EtZ+Ovuf3snOyszTZqiATmXJcc6+HBLBMk
1e8uG1HHsL9GpEg5kHIG8TSMjCCNz/rb3tYUSNQn/K8BKUiyIu+TTuDCJI1VPSwcFGG2ufEjSgDr
8+W1nDfCUX/Zu6pIADAg6kvfxyZi9cE0VsUDazgof9eXcvMgazlXUBVroU1dHAwu5uh/pF1Zc9w8
kvxFjOAFgnzl2d26bVmS9cLwyfsCSfD49Zv07o5aEKcxn+fRYYerARQLhaqszMtW97zi3KpwTHFM
2lIrYdU2sp+T1t3FRXZddstX06yjjlJJNPs3sfptQ4UrYV1Xe4g7uHz8WqaBSsLuFkNDPpjeClel
ByUOrLCN0AqtJNXP3ccEEp+N04hgsFkE2qtcB/Auo3h7AXcXTXNt3MY1AcFG1pWPM1CUN0OSfIea
e3NVlI0dzRO3wsubvYPtQbgBRyGqRjhi7ML7j4KVdkUaa+0QyyfID6de8wXi9i451YHiWxKH2vNd
EwtFWwP1KlDYvjfG07wuLCNvoiwxD9UCBdzGHAF/Lv+ivgd+TAI8BYrj6oeUr1EnLLbQUITvMtea
iWflqhcrADhmkmbe3jdyZknM78hY97YzgSizyJ17StsVg51obNRmf59o+mdTLx4sY5YBf/6kxWLV
6tyscGxpb1o1hiLLiLhjwB7tJJxNDz0T7aX4RA/gL+i+sKvsmj11w8Hm0eoEI/DsPpF8q3vR7vxn
CLevEQ9GqeWkjOphLcOutJSj5SSpxMpOexGsiG/HKd5KIIsj0G/AoLd62lxU+155pkujOUpP6V+E
13NT24rPLolZZ4q1gq42yqYimGgTrvZ0G5fNXzQm3i1JiHJDXSUopKtb3b5xe/OBOjXmI6/6TgYq
3nv9nC9IuJDiJVNy7sDQslqpW2nFb5AMtODDzVG+qB/QNXC8hEEqZtFWGbOlzD2Eu0oDa4ODwRt8
HNnsasNV69iSjGw3ep8vT4jeuUbHYjLwIVgP/bcmWEMIJBzyO3ZgwVSGuo/RjcSVIRT34hjF8RkY
XoKunFiapmOCCX6rgZOY5aeJDyE1m5tuZpLYsncTbhgBaNBqDjoHwvYZBki+kxK9UqaDdz9Tl851
GNxFZfOLCd1ddy50yZ20F87OTQrbmXQqTwythluWbRjnqq/npj9RzM72EPmBDmFZycrge06yUTDZ
yDXAES12FIo0n5vGTkGdnPDUM5eshNoTjSVXj8yKEKmUpjRQysfDqFP7L30++tSWyRLtoJpAcb3N
AKNnj26j2CJruENG28B51axR0dYuzCsCDmevUPXGi6e5cctRnz1AKIHsX/LfhQIpnHqeP8XQUfZA
+jb4Sa39zQvp/FcJAaCv9WRFgthEM/reAzECUkOMcTYRA6BvxUmaHC7nFLtfx9k2CG5rJozpSmt0
EVE/lw3znPLKARn/XxihaAthmhaNG/FKiI20A3MPqKOLQtO8cimf+FJ8Y1bJgsuGdh3nzND292cX
worJj8bWYAhNlYMz61Alp5Ia/HYC4mWOFuG/1iLcBR26u+rcLKgR2QoaC2yBk2pATZb0yuqo5ILb
uw/OjQnuwPM4xzgLbyLIV0EJdfwMGFXuTRjydIdBv44tJaqK9tVKZciP/Y00UYGzKN4V4uRR2ZVD
Xs5mg7HS3i8a8yrJyfPls9r1PHRBUawkf9rH78+qbsYCCm4xoB15MvplUQ9enqxzUM9S9obd2Pxm
Siy0NCYHLtNUm8h2+hMm/cBR1x4Mnl5lXRomrP/9z1cGboMNlIalfRhRtNJ2mWNMUUf6uC5uYq2/
Aa95cqZS8hrac8VzO0L8J61NqqrmuE7LzAciyLPYg7EWUJqV3G17R3VuSKiQZZlij+OY4mFlGp2f
17z1ZrsxghyKNtFf7B1aaeB+tzeuVeHVsazGSIAQa6MZlJouV8jJnOkdimSy7tDu5gH2D5KlTftR
LMQyUKzGfYZXhznYvrY8NfMJUy0gxpLs3d4nDMTzv+wInzDpNKOxt7RqHM3S5Q1oGcpuvKmL/Oe4
8GhYu8q1ATB068X8i/LGuWkhtjfMbLiGafcomTM/VlbPmGRiEXtx4tyE4IJxahh5pWN1Wj1f0VWD
KqyMKnm3yAYsNzU3yIyOMdz3gcJcLXXhOojd8dRWvmwyOWjkpcu9gUQlZJiE8xkjpt+j3XdQM+a4
mGgEvShJIJncG885zehzBlzhA8RHcbHqXemVRZpBsq8vrgF+M4+XXXgHHgtQI9RYMC+/qcyIbRKA
f1DUJ8g4NWNgLtieDvqc/KJmctJX+5tF22hy+BHMO7d2laMhlB1XRbkeqSO5qnbrBRi6NQFJRF3o
wxN+HhrezO1YRWpthKM55m6dg/x5wOiyCumdHF+AWwx6oLMZ4M/2xmBZCD6Ev0gxMBu+KRlYNuSQ
hehR60s1qLMJNyxazUvW+DT03SsSHFkhYdcZ3wyJMFp16pMF2ShScFDm1pCzWXOZuJvMhOCLdTwD
lMk3E8MLQAW2bK54NyqdLUHIfLVOYRnneKM3zm0232jadGoVEjXly2Uf3V8H5nANXPFgHRFCg16s
hE+FXUZgxXBnDWoTuqxBtHtp2Bj7BrYOGDsREOvUDuvSBoR8yVrcs1kLTDu+snP+8y9WguF8C+6F
OWaRQKWiZbyCDgCXYDE/DCQ7FNYkceDdd6sNrPumX4rJLXGcJJ6yhGsObPCQ+7qXeqvm5VAz9S2/
OvbH6c5c/fhW9nD9N2YRXikOCMckfDiWktrohNMuWkA5Baq41GOfwbi5Ju4P5aZ7BPFNG8incPfO
bcOHwyZgLR+Y2x0D4zFFrZdotX6q+IGod2z+i0seQ3B4PlrAoFviK1Jx1NRcBwt3olX7ODYM6rpt
LCM23/Nx1C7BMYNX/0cwn7pAFideFNzwyrVTPtbDj8uetxfnMcv3ZkC4/FJeWWzYgkF8k94rL/wI
sNbzGDqRep29QLQluGxPth7BHXJDa6mxYNeMlRwnRT8WVfr7vzKhC4qFVUH4imQZ9Sd1iUzMstfm
34SFrWmG7wlZF6h639/mfNGXeugT9CkaJQAHnluvTdBBJ+UvVnJmRki7lLJKVZV1VaRj5sZvgGI/
GEU1/UUGfr4YIYz2hjqmdPOAaqXekA5uocYeQXMM81mSy3z39M8WJDhbSUjepx1Of1Zsf7BuF934
i1c6YK9/oiiCqYg6xCNyqSAlh8ez/X3J700MfywoiFw+l51JUbwn36yINXjeaUM6gjcIxfAXO6q/
gnrCbq4xFAjNJV8Ph8hCcVVt/cy/kpG/7V2u56aFy3tOmi6mBVwv0x96a/aS+tquGleJF8kit7MQ
awR/aDscEzPYgHAKPs4LOs1IjKOUccNdSXlnWGgPj2WYr+0VXu3Xy6JI3hm7DarzVpzx3ugA4ul2
mdoqMovmx6jRK6iB6e7Mhis2Gejuq9nvNcZTx7ShjpA/Xz5W44+YqbDmd0mvmLmQvALSAN6TTLFl
uaSvn+1MXx4z0upf056Mfms6rb8oeeGpoP+F/B+J7TsHSM0wh6gsyrPMdmlKe98qpuYB9Kw/V4XM
vhHrE1ggFpB30VcODMhXvVzBeW075RiA5OVG7RLFB9PsVzJWT526nOpCu7dixcd80zXVlus1Rvbb
NPppzNhNC+KCzETFpk3YXepYPVB509WoKF95lUBrS52gGMgzYCEWzAglTUPdKmlPSZ3eYW7bX5uh
dxvIOYJcsAf3HQkb1qDLsQJox4rxkLFMcdclewX1w7WqzY+6BjhJUR+sJj9mqpW7BilPqCIxdwab
ZL/mYT4VBxT2nqlRXWsE49MpAYk2caLUysNukysi/XSYk/bgYKKVLmhbtXoeqnV9spbxcUjsY7ca
YWGSE6iRDmDcAVSqi2onu69WHiLbPClQD4ea/XF7WE9Wf5sWHfVXFa+TLmkAchkG4BKdZ7N3QP7Y
Wl9yPt4SjPal7fQLyH90OwbjLs9KzK2z6itNO7wXiPpjsIxTvwJxa6zlCac/hzVpfuXaanmOscRu
Akhdtoydn6619Ux7Mz70AJUW6Ef3aWp7jZlzENzbDmQKzM/rWt3UcXycmvmImw6gdTuOZltHc7Oz
DyMhN7OBp5TdP6C3Su9RKqXwpGQIeLYsHgQILJfHBdomhD0oTIGv5Jqn2QP7gmpjyEc9dROlADy4
UrnrNHgjmk3+ic/K7PaUri6gX4PfrCNcoxx+pIiTvt1rgJiXQ+UhDWCQwVbIVQz6a3dZUCUeCyX3
29npI9QxEqAUNHZXVvrqTXY+bt0bdUN4OSHJ28yvkgRLRATy06zoUkjUNr+GMhtcvP2uLLU4zdrY
u1PLwzy1nmtSBlDruaqq9GupFUdm9E/E7jQ/QeS+72ru4THs2lp6A3+9toY5ckzlE26dBESTZgyt
us5x1CeSA3ntlxhcvMNgENFD0qar7taxqT9NSQ2RCMqheFc0K5x6WkCrzrtj19CrWrNGl1Hu43nr
52oSKjZTfH3CMASwso8QC+Mu7/ubEqVjr5hYCiGjoXMLbZz8Lmad19jLa19UxNf5+NhX0GtAJRBE
ZCqMEMf5Zqez4W2V8NdGrX446/iYLZNRun2RtG41Ic0tpsxwQU0UtW3meKpSauAldYjbZuuVQ5b6
Rq04FL2g9eHOtn2ccvNIZuc4FbyGvkjSabiIUQxI28K+iyHq5NJu+GYsswoh4nEJu3po3Rm0D/5q
l9ONrTeFi+QEbP5DttyyilZ+qzqfnUJPAquN6REMcQUSFcwjDdNEgqnP21szNcHGv1YvDY0Lb4Rk
5SNSQkR3aDxONqHHhCstHtxDc0Ih5mEojTCxtU9TvdxqVTw9NAVlx8RYMU3AMLSVgHPJA3jgZNAk
AqnBT71szOuJLU9kTT6PfSHDvu3k+phFQqK/XVRQmRFSypZzSAvEHKyT8+oaBWZ2k6dJkyUWWxYk
XA3nVv7cXGdVeXgewwxRg9ADNC+E1wu79qye+tp87KCdc/km2us/b/NV23AkeBM+NOIsA8hRPkP6
rVoyLYxHNQ9qpxpvR0wsh6PROj5LqjxoxjTxu1Vb3LYDrnDOwN50+Zfsb+7bDxEytmQggC2bqFsZ
yVVKH50abMGSuYe9nQXXHzgM8U4DTENINOYy1cnaYewmPY70xW6nm6x4bRlAfvk/V+/dSJk2IAig
uXgGC+lF6aRqxSpcQKOunDAWCvDJYn/phjhojSG8vHOb24kOg/oZ5suh3PdRvU+L13EqrLWO2JhP
x5g6v2KGkJfqSu5yp30GS+Qn2rHP1E5lXfC9HQWZHF6cG2c6usbvsyir64CyYQBRl7XZ3DmlOd85
eY2517ijLteyzu+dvJUQY+zlbhheQfUCNW/0yMQCw2iscb0MyExyPlU3ZsOm4wy2Xd/GLLitKIHh
KOyLohSt366M+ciXZGrGO8+Ld+mbsG47R5wuky03zhh0GsCKbEvpfLf8WjhWE3QBNoXSFLE+jKMt
TlnHKAZUUZsuN1Cf+ZKk9veam8BGVtWnKQWWqx+vQGAzeJWhc1RZhm+XHWuvlvzuJwhZ6tTqLY4B
eLU5jDFd5fYRveUn8wiJTtzE3kZUEz9n/vR9UNw6kkWEHed6Z13Y5DjTm9pKkKK3JMc8HiD6U/pz
exKkznw3FLLxTJm57czP425iLbVKsVi8cNxZqd1VHV19xDV0Ffd/UXx9tzYhFFl6A6JyIGUwUKHf
LkN+3zQyrtudZxVMQJtxGwJFb1K4rZR4zQw9g4me2i6vvtvrYSlYqDp3taK6/SiZBtj5JM7NEaEY
kgw5T4kFc129lBCcyXPXqkZJBWHnknhnRHiTUoi+LHUNl0jqq67S/ULvXI20B4nfb54lfnrgmMa2
IXjjaSpsXddmOaVL2gM5qAK84FpPeQgCt6h5JE/s1EayObI9zBtB/MQdvN3DH/nbbLzmFAPxpA8w
fXAy8awIJzRupiPPwsKLD6un+mC5Dp3cr5rjUPgZNBB8mQLuzhniZziQRiOoNX1QdlYHZeaI6dsZ
DtHSQhQqZpKyyU5V4Z0J4ZpvldlSJ2uoQJLQfU2Rryq19msazWOzTLI3/haehGN8Z0s4RlZD1Nje
QL5KyjVPH6zM79M+zOP1ajWzIEaD5ahiLmdq9JAOybfKBkckN9mDxJ32tnWDawLrZJkoT2+R5yyy
DApIYQoKIP9yKh8rx6uCFIdqufPkV49gW4rKL7JBhp1ghkwAUzPId5CIiDXjwQLnarxgNidnh1pz
3AR3FOCkXp698GbxLy9w50zfGROuCVtDH7pdAA5KxlW9tcrayPEogfqWGdegYuVcpse2a1D7M0MK
5cgP48VlNxUtG4BrZgpPHmmzMlA4AAB8Y4NwI+zAmiWZyt3bTt1C7RK5I17w4qQ7WiaGOZUDVtiT
AJguf+FXQKejE+j26SgJPzvuggkFlPoxng3WeRH/M5NhtowYLB6LrVwV2RI2mUwCds8EXjLEpluO
irf5e4+0Oz3DWxlo5SlWotgg0GNTXy47xd6WnZsQPvRi5EM+jXAK28IkTd8lLxPkP3AvpK5OUMLE
BehdtrhzOSDdfluU8LmP6kR6g2BRM0hQFaP1pv6hlGlx7BrRoJtOKIRNPkhl68PIignViIisaJjr
TagB/5lKB2JlZoRPiipD1ecEyLaCoQ2tfS8IqEllc+D7RigEogE0Uz+0mvWeJxTTywBnqS3xoC+C
QjwHqFw6ob9nCDyLQLMBjwAGaOHajvt1tiurByLGVl8oeJomg33qaS9BeO6FhXMzwqZBkgXPVG1L
GNc6SKl5gJyOxzoSUhl8dXNe4WYBfxYCAoYSAYkU44G92KM5aBRtmTXk3XrIHDUC0hgkaMRlM5hD
h1gSFPYe6sgPcEpg9UAfTewE9aYDjqslrSM8uLpj3FfTcULGepznkvzISNOGFtfnzxM1shAnjlkP
QtcnSOBWkmi/hwV990u2Yzi7zkxMyjDWYvGlTV+Imb0WLD6oluGbeeEDoPOTG43q9SuNOqt/jTk5
rDUG5uo0rlE7ldZLdp3rbGOEWKbrvaokbFPiMOzPzqp8i8v4alp6SfFg17mQEoH9gQCVLUKtTHsk
BYTQ0DBIkU+b2fBrK1Y6k32y80ECZNwLzxsU7v9tbX9/tsNxjRIhoViSmYJejxnr92aUcZDIbGzb
emaDs7QEHR0q3CD7euJzAsrbxPp9OSLv7hl6ySrZxKCAOXhvo6dpnEEOAN0rqBtm2QjJ5BLjR1l7
W+Xj139uC5PW0ErBNwL0urAekyQagN2Y60+tzvzkDHZ+on2mc7dr1bV0cwUSJpct7jkenEFHwm47
gEULFjtVTViJ7kOUFcnz2lSFZ67t4GEA25BY2m4uMdzY4NwC1w6FYIRY8Fi5jo5pA3wp06bvqcY3
gmzjc7Wqjc+s2XEHUAuh0otC/ai03y+vcu8eRxkLCHYAksD/JLzCh8K2OH5REyVtmtzHCekOrNMq
D0CqAsX5DDpKo1QUbWdrAaegG50a4qsmMtcMBkQwGQbwIr3MDil6QEDd2CcOOdPLi9u1Y4KbEfAN
KP+JR9hCK6VpKeDJllOF2jps0LLHRpcUrHZuC3BZ6+gRo+gIsnjh+svzHlV7E4lJlfLGr6Yq8y2t
vB5Jd9uv0xMQ5Z23MEVyY+wcHKzi5CAVgXq1CCTTjbXXprWAVTvWMtc2leWe8WUOuzEeHsY5pveW
0sjga3trhUVAjPDs+Ej4C3LhKU1jNDaN+FtWgJRx4u6gYnC5W70Ebcwh1yS5+V45EIo+SGWB/cFy
xe1l/SZFWfXAK8c6cdcxnby+sIuAmeTbCiUgv+rbAyidQtSXv9RzH/xzHzo3L2QdK9VQDLdgPi0s
3YWNY8q7u5lOMvahvYt3G2QEpAqsb2B+ExJcpa7t1SSwlCyvSeZZXh/FfuFhDlBVwn6MpiMyj1A2
ZLGHizw3K1Z2lqxvmVmOeCxgjjIvr81gPlBPI25znFhQSMllZeskwveytPVUTBQGB3/2dcutfeN7
FhnUAxrTY+5aoPBRyXgg9hKsd8sUzpEDMKdWNayqp/m6w1M5VILqGppp1EsDWaVl7zMBKkAFSBci
iZaYQFpdhnBNYCxfiD8q9AoX/rM+syxo2vilL/TXznKiy466u6/I9ZGIA7WPyRLhOq41whNQPCNr
9aegy1CHSE7gH7se/dhV/elzJj3KnQSA4ou0EMaRMn6QotbQYG4xBYbRJKqdCGcnvNWvbFI/UsWS
vP72wt25qe2nnOUzBs/tMktgKqapGQwzY67Ttcg4FJCfKPwuabJPl/dzd3GGisIObn8bOJ33FlmT
DdyeAJJeO70LnHG4MRUUBFanPOl1L5NH3D+9N3PiWAaE4kHdO6IoqSCYufrTuHpV7xrX6yG+bn/n
dWCnEYtkMLqd1AN4f4zJgxdPBVBb8BlA7YcKYEvM1MxQ7WS28btXjUORmC8lKJvcGGzGa588lzqT
POZ2v8dzy9sndHagpUmGsVw5Q7eOHRXbzQKox0T9cdQQ5GSJwB7QCuvctH0M5FkfRKQ0u66GFhNR
0XQaMnf2659j7dudV/vzAUMc34bKt11l9s0aVdhc9mXuFJzxpEClHhPzYFIUH8hVYfdzx7DWcr1v
j1AVCma3w5N8uc1vY7cOpgP957ToEEqC0J+Gx6Ctf2Dm1yYHQqWgSIswnfVUrGNQGUbhzqCdm9M8
1NVBck3vvDdQS8cDH3OlJgYUhK9l6ptYMTp8n0AxGNeA9PRPNuX/XAsMLw2UWdE0w/gDaJfeO42m
rUldx2MdVRTtqr69j7UnezElX/4elhX1cZC8g3wVIGqxRNcPyQpcnr5dieV6OxZHPcgCCJYAeqw/
pIcZJaFA5qIfclWw4+GqUKEJAP/8oBUPEJbFSZHUICr6NgCYY073DZVJJn0UEf1jBXAkHQEFaGPh
mFBCyeIECmdRXU6f1no+dUV118Yb8kalL7mXl9lRA6ayBnN+phS3emqEpFS8MoEHrZBycqzGa9Xk
C1Lh/Hg54H7M9LYfB44FDUNIaFCI7WYWD/PY5mUfWdppwmsym7/ZWekpHUBZgL2lW7O3KcK2siXv
hA+Xy2YYBWQNVGGg9BWjoJpBKqjeHuRFeqN3ihv3NMysb3qM0YPhH/uwYEwIfGqxJAMSWLQtpiu7
a6G5+Yz8SxZytnTm3ZtSsCIctK2Ok65WsDL/mALTK4Esd4fDFGoB/SUXHvmok/XenC20B5tMrdbs
T0kjqitP9/Qvua94+l35bLqAgMdoJWd+6dm9K/EZyTrF0GrUdMyGdKulREZognL3uNz3/hxo36pw
ApJQYu9DUiCsc/s5Z7cWJ3oyLzq2NaeHBUlACyiVqhUeHpYSn5RZEh7meU1Tp6hhyaqvVNK564ZB
04/AWEkyq4+Zh7CmLbSfrcmsxhbwH2zh5DVPUwD8JujN8ZVjuMKLXc3xmKccTVnC8+HCEKwKoTzp
aMwcjvXV5LfT5JgM+yRxjQ+3rmBBSBlnWhO8hWFBM3/Pxj2U5a2pCu1WC1lWBor+WCfMY1MSdskc
2mWOmsfnyz9BtkYhu0JhYGJ2x5DTdYZnjE3QxrPEIaVfnhBO2NYeLKt4Oz11cYF8DXLfqr3xNjvN
lQvcCOjLuIMUo5TRH+zeWG9RU4TIV7bTamqP/VX035wcc8CQu/758g7KnFNEyLe5VjtlguXZX7Zp
ozbUnlM/84prtMm94UaR0rL9G4sgvd7UYh30A99/DlqckT4HwQEw+esLhRQo2P3dxlM8bfE0cAe6
FeD4wCdeXuj+5/5mVfgIwZBdpOoIq5V1NWEKtolfyfC6yjh698/szYzw1WlsqRSMDwPNw78o0y8D
WHgt+7ssY+MN/78tFL481K1KpWY4tMF3Sm/2U09HwusB/2C4P8DlMmMjU+YNUeLXgJx+vbyVH9O3
7cMHcAwMVRAr+dCPmnkH8hYbe2ndLF6jRzTM70ANBZLqYwwpcTmV367PGKgv2ngMQx5CzH7LPE2z
GTMjWLAJLKDlFmByUUD103AXlH4AdwTOvawhuhddzoz+SafO4nZDDF7yKQM9MbzUHB234LLrTraw
P6+4MxsW0P6gGcfCJm9ZXC1MCM4xhXpyWvnkpLv2d5DUSEtSW3IiJi/nKxNuWWvIKwOih+A9ZYuX
GQbw+OODvrJbZhontJfbcMjrXzpJr1KiP/Waceg4quOOAmypNX01uqJ0F5C9uUbJT4nDgraQlQV3
nez8NwphAkJ5ymIm2P3ymmX4iFzT09ykcEEieV0dmeP9B+9I2YkLQUKnHfjPY9isX6xIDcbXHPVB
UKbOwOrFrvHL8ee/+ZbOlykEDDwuwbsxwGR6vXhV5pFD92ujmMuOTgTC4+KfD/bh4z03KMaOtm1T
nsIg6j3eSh4mKsPr7MXAcwvCrZxtAi+GnkPYd/F66ubH5DByvwRz3g9MKQ3BCnVp/z84vc0jLnm1
cFNXyrICrwe7VuvFkeEbvZckHibXOI7PAMmbP11JL2npFyw8BHRd5bSZYHVCIB5ncEzNh42EbPVM
8DHpuM0UP/t+OQJLdlicnCwp1A+gol1HbYx27ZWt/+gmS5L47H8LSD8wzqoCsiOcYskSp2Sg5Yt4
+SXRr02Z4OD+Gt7+f+G0nKZyVrvWuyhTX+cpcwvryYxlRbB9l3gzIhxOtRU6dBsbNWKMOlQDM/Gy
QIm9qXVHHy4BZGcR0OPfnM6/jIpvNR7nSZxsK6uUz2NTueX6zZaW97bt/+jsEMZBJQP1RbFSkxdg
25jrCh8Z9exoq58UQG+7/eziWsSsibf448+5d/NgRFIVXF7hXjK1wTv/37gQQyrEfpKlNWopw3Jr
VvlTo7HromZ+R1tZgNz3kzdbgh92/cyHisOWSVzVw+h74xUYnjmU+MIwQgfFAG9BqcqTXpL7H8Cb
YcFB7T5taT9hh+dwLkPVKxy/9FNcCHrig07Rs8gBD33Jzn4cw/8Tnt+sCh7LOr2cCIFVClH50IIG
tpf+ANjSV39uHpsv4EoeMRDoXz7Rj1j193bFLpXd1io4O2A3xpyb97L6rYZMpPFokGDCr3chIezr
/lK7WzfHY7UkPd+/7gE3BXwWrUh0rt+/CtaqtodJL3DMLfyZmB6Cd1B4eQqgp43uq6c+y7xYalO4
7ttWMzK7wZrL0dPCKvjfCyNV/7zq8DIvA+covTB2P9yzhW7+fpbxcXPSnEVtEJJaflXN2FyAncxC
vcMolGc3g8yhdkPgmT3hW82NxjGgR/d/t2IV9M12K2KRmTehcfVnkZX045FZFb5avdHUtUA/ENIe
n6m7BCV8uPLG1s3X4wLJS888yMLu/k18tlLhgwWxyNIQDZHCKv3tLUv6KA+dT4PLgwqztlU4eBjy
mST3pNSs8MVOvGSknWGWOy73Vx8sN6+/BlR4tgDlWQd5Kftjt2X7WN9WKt7/VjGuzjJBmSh7QksF
xcfR8raWK0qCGLqwkKv2WYDJywgDvn/1KjqzLXSXmWWqybIFKHQnQerzFXxtkh3djfhnFvT3Xwgz
KJ6dNb6QZhzcJXkuyKfWlh7broeCj8uCYBkkPUVgjm3kNVq8sJIaHtgVD8tt6UPt6xFlwDkwvrWR
LLTvLmuTYiUYKgEhibBxup2wpYvRIlP7Ap/dTUy/q87j5TC+e2ed2RC2DmPEhBszbNgU+nLa9TCp
3mUL+753ZmLb17P4BZ2jRO0h1Bi1JfbNGD1+V/ooH9Vu/wuqBqDY98FXg4FUN/H1SuIasvUJEbuf
68QiBOvjyVPMTkspcwuZASE644ULqFjW1lFfnmgKCmVLCpTY4sGHzO1sA4WAXORpOSUcG6hhPsr2
GAo4oe4pbjl4nRfj6deUIQg+Rmyj7irQPZZ3a/d9/80VheicQTQUzAjYRsqCxYsh2d641Yk9Dy7N
D2DNyoIhkobnzfcurVsIz6ZiklTDTBqGdIyX5KCloDTKvvQ+bqHKy0//GM28xcizbRbC8mCla79u
Hem0Kn2FKC7+/WGEOmG9DXZe/igkn7aILQDeJqusClfAOI8QTn+KnQp5qqQDLDMixA9likcGPToU
J0jiKmhoczJ7mSn7xD4CB95vnKibYatJBXIKVkfL9NrS30oGfeXrNb0rza9W9yUh33X2CDCyf3kL
9xPQt/MSR34xaspNbcAeAgIO9qkWSUOD2w0t/M/WT9Vx2zogHpLf5RDfDjcydZTdWxyTfmBQ2Zr5
YMF6H9YYg6ABBDZAo/mwXankqviSJAf1p4W8l3gsMoCKM6PLa94LNgD52USF6h5EeoRg07YqSSlE
OSNbR2d4Xd3M/psu0LkJIdgQ7nA6o1MTtU7qqSnxMp5InH/XYc5tCFs3JKZmNyNsaENUml9sBK+6
n9y5fdb7g5njTyD3pspxrByJ08g2UAgppZkORrdaeKJ1D2Ni+YtWSCxs+yMGrfO1CVGkz7u6Hmus
bWQ/m/x1xCO0wxT/OP/4r1xBfH6VhaVgJBp2MFkUaNpdYzDJxb137SDrADkIhRb3h5klC4Q21AL9
NBhwAa+wH6YV6mNVHajjjaJ+hn6UB4Ltx8ur2k5e3L1zm8L5OEA+4+lu9pHaMVByvC7DDbCzhZG5
a/7zsqm9gzo3JRzUzOtqMnIsb2PNB/6Poi3A+9/DIqMUu7wmcAa8DxSQ7WrznnVNxAFnWpLfA89d
25hBf766fJBMTex+W2/LApb7vbUxBs8NobAW3xSf2nA+tBgyQrNfRXYle7TtXTDntrYL/CyzGwwe
q2mLLTQamqVurzc22EswC+TwuZbp0sqMCWnkbJGlNDdjlXKPufFDzz/HWiKZd77sFACPv1/RAlrf
pixgpJ5NUJ9C1AdTTYNeBBAzlwSK7b/6967+YX6i5E63xurmFvR7E1+nKFxcdvAdv7Mg4gv6YHA2
ADglRNl8HUtjGoAkzOfuWDi63y7OIS3JacQA1SaGfNncztbBHNU1oN9NcNELdxMmqpGiMh3hogUq
iJZeA04MULa6rJEc0o4nvLO0/ZIztzPqdrKN7fooWOHq9Lqi3x2Zjf3Ne1uNsHlTsjYZ14Ce0xLV
Gyie6MWPfAYMS5lBOyXrXcn2Tgh78dDkmEaBtbak4Yzcmk84LlRILTu8fEofJ99B4XF+TELYU4bF
ykfUPSJtyh+hZPBV1bhXDeUxdahr8F9rNfrQJnPzUv/BHCeAsNanxEjdsVI9K4NE2+DczD1qFZVe
HWKuuTxvvK6fJM4r2RERZeDMdsv1EjtSa91Njrev8bia83EaZKwNO5/h+X44Qrx0EpUC5oevpFQW
939Iu67luJFk+0WIgC0Ar7DdzWbTO70gKJGC9x5ff09x7w6bRQxqRxN6ZISyM5GVlZXmnCjC/iK/
+77msIqIYVfgoyngjmSOBgB9Uglz5/i8v3I03YkVX2Re4LQeQKB+9607O7Tnw6u7rFUrsZ/7KZY5
J/GQ1j0h2GIS8Pnc4LfqYsTeFu+Q2Cl27oR3XIk8RZlTA4jjCLNYkDjawpVpEbsC18hN4PyaPe33
fBc7hT28bDv02oX3RUvm7IB8XR+0BXHH6JK3oNDdrGk90h8XnTgRWU6TjgyMhK/ZjDpDKnOi+Fp1
44t45jzpwMhKgfmNa6mNrssaQGWqgkXoAXXL0JIw2hyRCA/32AoxE6AUIOmI7pVBBIgb8DpAjBCQ
t6bnATHQu5C5W85/FPu8RDEMZYkQP2rwogAzQFZ6CJzKFYBD5+iPDaqaJa9xtnaOzpyNJXJcwLAm
5TVECi3mO8ze77PfOXDCwhjgJNnJSI6F+CwDhmxJRz8uf4w6lup63oze2qvsi+ZMSpKJtagMoNDx
ZV/yjMf0MOxSe/41OyE644E7P/F8nrrXlqmZtKQKgjxcBgjMhx4KDRdSJLuVnNn4wyuJjiTkkV+s
hcZzS9MvcXb9YRJqpOt6sHT5EsyHIbgT41OHScvtg/WdmhM3xbkcJmppajamGiXZUH2pcXRUh51p
cfSn0DVtTbflni4HgYYzs/PGCiVbMFC9Rm/tgjetv6KwLtIhZIx+Y5WGfeiDzdHEkBQaEoVI7jJ0
l4tIeMGOzyEzooFz76y1074IY6yLvnba9Cj1+knmIW4uqLSho0TQ2MIJAsZWuiPeLKCnxZv6/KjB
M54EaABkTgqCMgC1GXsPhSZGRQSuG+mK+IrsLJ6KbYj6oeusZmf+0P30WrMTN76KQfYKZJXd9vde
s/K5eOa2ACannpca3GpsvEV9MOMAs1KnVsw4frUSKHRkiCqKRhJFKGDUXMDhPqv9Uvmiml4qhbqf
q4n35Fq5h77IYHRBca0RohYylgz7yICzTDvB6YP7bYut5IhfpDC3XSNLGlhHxMo3E3THorp+QOq7
AHXVvO6N/D5qZJ7t6GXCusi57Zi7LgpIEmkZXET1u720o+PjxMNC4H5bsVVXJFhHACgKkPu+8WhN
DSmwutd2fqqU7iRKTqG9jpiwDMbxlM3RbazKbtsqfmKeBpLj8GM3EQjwQ33qUPZKpcnqgR6rpzKS
HZSncx6R0uopPf+BTJjXomUIp6LDDwStmbWopq1god7olmMcLdd1Lb4UWevVFbDb46eme1nIb6P5
CW6sq1BUeRBL3F/D3AHAqZkNLE9UPh4Gize7ilNiquJn7Zsu1jgOmOmJZoePYrXq5WdfiQlVAAHo
56CFWHG5MszfanBJScC2XYEngzmtQkC6oGikypdmJCyLVGEJjgSonclcZMy1AHT+TZlDK2Qd4ENk
iFL9/HYYsNPnFMQXcsu04z29wLvUag2Abz/zTbkalDRKWwqgUYD/MVlc31aR0cgwpVm3wMItrF58
2zbkunZ/SWDrdcM49VNZQEIaJu+9nu7RUHEWNTuNmODcFrWqDMXbBK0FeGnYMXATaEaCOkHUkhX3
FcmvsGjHeYKv5Vk6+ZTBvs+qZszJOEJGdDSvZBsLZnaEb/MCqtub4bZ5zx549+Pac+aLSOallgWY
wk4CiKxCvytqS8R4ezlc1QDLblF9MvKXTrpWy9u8FXbRUlqkKJ1tw65+wzOlmahT5ZMedsBo9esu
s/oCxYfwlzA+qFXNyUI4X5Bdd6vSKuwJEJX8HkDGRvg6mDz2ifUQf6YL/QlnWaTQjMuszGrlN07g
Zy/iQ+ZMF6k7/4jdYdd6i30kYLPHgmvsoV65bcfVixPUK4BBwjb2N8K9qKsNIzT6zs9zwIijQaUI
oRcKgofRNVuIKm9b3NoaG0rVdNETm7NopzMXtaxOeTWD5c9fpMnPpNtEfy7nA1kiB8CDVqhcx1Vr
5YR3W3PlMtc1yfQgILIMPYPhELehpYD6Wa5uJ707JnW8A9A80Itm1+AtaazlCecKM+FM0sdMKAm6
KwsZ3CLG3pDQo0jT7+rpWscbVIsmi/Bq92tOqxvY2BNl4JYAfearR7VGFYR5rXbYKZiUY1QL5lU8
KjyY1rUzeC6F/v3Mb+duaIIQXRZ/6p4zjJ5F6WFJ8RH739tOs3bxncthfAYb9loeK2ntd+p7Auz2
eantSuNpw5PCeIjZp9pcKdBGbEo7nnJbEFVg3fG2BnhGY/whKAstKeIMYqp3bQ6toZAcvStB1Zhx
XhEcJ2BJrqrQDOYlhCQDz5Z8uc55YH0cVXTmFiCdViX1QM9U2UqhNWo1OXRAn7YNeQYG86zp3rYj
rGZ3Z56gM1EfQK8FKYwYPEc3vas94yEc0cGpxM7tDhtJgH23QMoQp9yhWfrx2Wz/XDCTVgZkxusJ
aPx+jJMMfK25B3A2qkbD3ZwWlsIrefM+HXMjaGBh68CYW/tJ9aJPoQWCXU7c50lgIsScRk24RFRC
gnx4Sd1FeN/+WJzzpFPvOYsO6A8FQx3iPFWS6kbTuyJgCLXizZ6u+6AGaBgZAyPfwMbnPCKkiSFF
S/Wbssx2IIkPrbzOX3pF4rjfus3wesB1uYJ/KC4KaBgm2EwGuW6iVftU4a1nravzKYJxcGkER5lJ
IKIZa2eQXsvgykTTn5iSu/11eIIYh5ZCNL0kAw6djvUzgFF8YsSom83HZox+/TtRjDM3aoJHoQRR
rTljXEjwxQFTE8Fi9cPbtqS1VBj7ZSrw40AnB7wwVqsZDI6LqXd+Vc8ogiGT0HJbw0RU9yqRVxNb
WqBQ1KQfaXfqtd/GBJhh5WH7N6xEii8/gdE2TeMsXoAy5Q8RtgckvNE00cp1jFRompdUGYrPIccv
V07aF5H072cnrUxI1wRTgzeuUNq5fppnxSYYdNhWbE0KOCol1QTiFPlG9JsbrTxKYge6mCJAKXn0
YhPARHLGAQxbEwPsCgXUHsA5+IYOtLQmqtLAsfPrAfh/YjFmVtxnb0NTvm7rs3KajXNBzH2ftPJS
NAAb9YE5m8kWEFKWu3pseJNf62IM3dQAmQHofvbjkKIAQw/0USJfDd9Aa/IH30UBVP5/BdCTfvb1
xyAkcVJBAKISdvkArqyYdkIiZ9tc36GwZJRDNSA2SaAIBaAzc7YIRnVmJPTwMjzwfMlp/fSSVJbu
Sy55QknvT9Q6E8eco0CSwlwA4p4fTRdJt/jzLNmKIHHQJlfC4BelmK9jmKkxY74Yz5GpSPZAHlmc
Qg9yoDeDoi2cY40jb9W7z7RiPlaY5sDy7ylRozJY0YC1s0KwsZPrb38snhgmYxaNQRcCFWqB6evW
DPNLY8lcdN44pYdV3z7ThjlCvVklhrlAjKB0AIF6D5V/jGzFOB2bLSdRjHEKSFCAVhGjqVhnIAZz
tER0DON222h/4+EaRdKk6PfskLc0Aj6sK/Bxql9daZWnwotVS72L32YPY+Z/NFSLmRA0YSlLiqoR
Jn+OklSWatCF+KXbu7NLkMpG3nid7xUXOLZ/ElfPhMlfw0TclVjPFky8BtLoPpqLw6yl+3FROS6x
6nlnYpgogSsiqOQJOnXmA7ikpvkHeKn+5DudyWBCQ9xXptwtkLH8EtHo2kk7wW5CC1vX/R5Daifp
X5qOCRLqSERgHkMeak32Ii9AHRzdYP7JUYtnOiY29HFq1tlCbz5QZ73KaJiml9kFuSt2KBzcFgcg
ZPn6PUco/R7MwwY+iLELZM+05MocsCmRTTM3wwaD3eGtdAS+2CG3pxvouFePxeWfmfIvcWw3XC2D
ZQxrofZH4CUTMPiBq9KSW15TYjUwfWrFdsD7ajFidcQXU6fXqDqIhJM7rDVkz83Gzllj8hcd0gVm
65zmGDzqT9IFhaM0/ORl2ZkuXXsbj50tXmhOvZeQh0YWrzO0VoT98huYo6YFmZbOE34DivQn8bWl
C3+3wV1xW3viBWKks+0qPJvSv5/nGVpvqkOITzfnDUaBUm80mn8pgjloaT9PCoAMGz+Ybho1t8GN
YW8rQS++DXdXmDNmSIVeaSUkZPNdm2eWON4I/UOTvUkpb3p77SFwdrLYofQQ1TEgIcJeFbpgWIGK
sxBX12Ihax5L8NDwRrl534e5jLWgAgGdCtWKOsHT8UWs/yzufh5eJlYsmab0eNIDlbC09LtqXwE6
pNllhj24GJHjMsNwFFKZYd1uCSuA6cGAcfouBpElhaG77Q3fPxFA5TDIQHQUSk1VZU6QVCZGOXdG
74eK4o1JbBvG9Vy8mmXgdoZhg2eb437fQzwE4mlqmnRZFrtrX88QIEgLo8qG1l+aZ70+mEVszaa3
rRRPBuMHpJqbOhxFsCEKh0Vf3LFTABXBq5auJEtfVWGcYdTrDqhbUovoE+5K4iSe4QyYaULlry3+
hwHnlbf9F4GEdQcjA2+7Ab3Eg/gYAtcDwDGQ2TodFlVfycVgAKl24Vz9KwhSqCthNAJ43BpIyFm2
ENDaaEIoYoZKJc7kdXv1ne7Cmnb2m6CZbh9mR93xxj/W3BKlTB3z6WjIgJX8q5cEatKYgHTvfS25
1dSrRAB8Saw4k6TbZg9+XjnlvLVWBvdkAFOCzwybLBTZkfmY0iSV5TQMgy+n3UshNr01C8ITFh7d
oAx/JWS+m+MYSPYYzwdc/iGLmz9oKX75CWwXs0tVeeqkuseULxr3KgCzkYr0GsA4RgcMuMP/ADpC
g/3Xy0AGcj0MLWF95/sW6UCKRQmKafANJdyn0z4Dx6wk99ij40zkfY9kaMMo4E5Q4EHf6chiUBnU
al0N/hRGOy0G5EMsc7LHlVN/LoLtaYtJuwSA3Rn8uXjX+wtZfwiCm+3AsmYuBQwmOuX9MLGL8tUt
206XuiCDk7QN6MsbAAgJoDmqBuRv3AGE7/c0LHYmi1r0LNkIFmURKjLCYp7kDfc4ARTPoPoJ6lRH
kw+YtMGsGyae+5+8IcJVQ55Jpn8/k9wIfSbKczP4cYexq1oW/VQlF60YP25bkyeHWvtMjqSHYQoa
zsGvlArdyKm61Ixpn7c1J4Kt+t6ZPuyVo5shSIr7wddDbdeAfgtAX9ua8CQwF44QAm4/ynGMykra
ZVWxX5r5YVsEz1hMfEqAo63rIlxvmSoXdL+oBVTtfd3zjLWSU3/xO/aSCdVanosaX0W7MoBClDml
DXqJEPNUbrKrfOPU8Rrw66oB1RY0LgbwbRnVotQMwiaB9QIMvpeKeiGPqjuU6p+4gaaCggiA3RTg
6au7BUuxRFIKMYVBrHpM7FDgtRRWri00mz9FMB5N2rQVGxpOO+NqARlQkd4vounMY21LLRKdMeI4
nrwaJQBip4HICx7AzmYYeVLVTbEggGeY8qqH1pUFEQiB5rVKCXdEc9nJzXIr6VO/D7LuaW7xJWM8
LuQBc0VSr+wA04cpwaSrLWzTAeoSZAno/viz6KWaZInhSZAJNgbl+qSAF9BatOEynkTeXv6qD+DT
AGEXQQ88UV8/Tj3WRSqY8DrwWjuFeJMXs23yAg51JPa2Q7YLIjdT1EGhwDiaBlrHopVp+B6q0hqV
9ppQTmvQczzlkuwJMsq5IeBpB+JtH94P39qQzD76K6x5KkMFyZolAwCw9fIF7TNXUOz6pD/X7uA0
e2UnuMEOTYv5TXxeWk9WfvclgL9yB4vuzvYP+p5KauhgAGpbFrFMST3nq70nHfhbeioNfjjFdtz8
zIOjmT5r07URPDVotypYDtGvdKG1p1awiOEP6hPnJ9By2xeb4Cd8lBmREEimxtYaq0iM51Aw0Uw+
DI7otnbkBW+qY/q4wZ8UzkFZVfhcGv01Z5dN34P3PdOanpaWFg/TNe0N3Q6wzB94umEl0SE/TSfm
6PjNqxkVmXxBN5pR0jsI1afEbchitcHkTMCq3jblihgENFMFnqauU1iEr7o1Q6cOmYSwE4bPsvoU
pw8Jj89vVQR4nPBiAy/hN/x2PVXzDO7UY04amA5ybD5nUyPZqWFwPJOGSMYrCIjisIEoS7TJzJjM
RF44m2mLEDrCXkormw4o2FSvM9LHxsTM+7bpvsVPOhqk0RlLoIprGtubMobGaCQNuU6E6nqHK68R
rRKA4iYgzzUu0ML36Q1GHHNB6HPStLGIFH8KUfAGbEZuA+PMMZyJOItdAJfLTZ2qtHlLC98upg+5
MBRYBiTQzDJWFcbezKWxgFWDy84EyR/BPpRw1U6JVaYGesScxV+Z/offPiOeFjLYv8CRxR7uMKrM
Yl6Qc4V1lrvZEC92mjWKI8QdAfzWfNRyuUFTmOKuFGVzl00RAEqTo54mzVFuRsVJem1wAnBvWnM1
iI40tOJeqnMBkw01dhDiJj0W47RgozNtWicqBx6x+prLA+sGJFSoU0AT5raYJVEQYkPrfQPw0zk4
rjvtMjK4K1v00f7NUp9i2KtB07MlMQXc4KUW3CatPzReJd7lieAOye8IWJDtcEh4kylr4RBMQn8p
9608jFyoNlJxQDh0R3dxsl+otdu1YmFuHXeOOth/UM2iTogXvQi6eg3kiUyYmqRWiKMPTTFMPQK6
VRnd7dO86uZnEpjjVcdyI+Q1tNKy4jpLsMmRSxh0BCvAPsz73DFb+VRrxT9ecANfMkIVmsIS6Oe+
ERNUabPUtQoKpmTf7efQLq4CRzkNDYCssKUgYhjYUt62Nf1efIJMyldCwEOpfwffmOoyTaYCAXkE
MiSt1IHNR7r9f+TkPyCCYcQxlk3GimRJ3g1g1hh2OfaORKHCYr1st+jWiLOMBUMBBO0vHC3Z2wDz
D/QykOncuIiBWeYMKsAJLfRZnbzRDk9i7mTXCCZOeKBwzdli5fnHkhe/9c5eC3TuAlx7WDgjBgFp
BSO3QqY6tkkseWmJFKG/V8PBnfXGkrPWSarZ31ZzRUvw3WHPClMQwIhml5CwAwJmnWki3oTVZjnp
rEQbPVFOHTVL7W1R35530EzH5hrGV3Q8t74R+iHpjU3QVi6eftccBQpfHuH66Z1QxQIdBb/mlbXk
Ve00ul0FzG18Sya1H1VDXsLFxCoKcRQJ8FAUHae56sFZ8JRdYSnFlezxnooG9pub2bI1O11lY2mx
e0T26/FmNtdNcPaDmFSw0OKmyNWWwKko90XqTmhc+RTJSbOHd6HgY3FSdzmP8R9GR7KLLjc26r4z
YVYl2FlJDaNLAI0fH4sXbdeHNlawXRnX3mUN2SS26uvq0LzPO5MTLNQ18ZQeT8PIOdJ+5gvEU5NN
CmrVXjg+iIroahiT2XYr9q78UPBMAmNSMcQplcqOeHnUWC1InqvgGuzcnGRtXQ8DDD9gEla+nUqd
jNiojgak792806XRUypOmXJVD7wP0Qo2RRkAXLDk2Suh0yZcD2kPPfroWQjq3ZyOt23DwxNYCS9Y
dvgUw9SL4ro11SqAmADDebGsOnjZu0R9y5qjmvKWK9aFIb81oQ8evkzul46aOQ0YGvfa7hYxDTl1
ZpliZhMxdeZ/vFD54QnmpzT6Dc8sKGhS2NSKJHpCeCzjU5D808cOK4B+wjMBSq2XJcnGxZt04hXa
6Hfx4BiEk8CuB4kzPZgLT8gFcEqGEvEqJ9nrv+iIReBol93vxe0A4sV9kLMJM6sW43nNaMahvMC3
m8qwixDsmZOV5M+z+prUp7LTHRMwzMfaQXIzTM/bp3c1PJ3pyrhjGaWRnAcwqbyACDB6C1onDl41
Q7AwU2IY1mzonGto9SSfSWTu1y6MwwR1NM0rUwR+lH1ALMUJSd8yJMaiLI51nUVZHo6q5s0Hxasq
CxvUdgfcbKxPyDsABXNU+tYnY+UxUVaUooF0kUg8YAxMTnc/JB6Qbezei1pr+F2cMJEKMFUz+ee5
ICuZib5NB+D/hA7XAurZIYAINzpwoGAXwGt8OeCDLXMiisFElK6p06XNEO1bV/Lwmpzu1Mc5s3Iw
g6Y20l71V3HKgcUCfD8uHynHcwwmvpjCMLWoZhKvl3aNeqlOb9tnges2THwxhGk0jRCf8T/ZAZC5
neFCdcp9gZE0crstbTU3+jwHBhNl0P0msVjNxKuVl0TCNkWP6qdZWymX8O/b+hfrJEyAiepslDQR
hsu0WyXVLDKdMiVyIiW3UvNnhfM3J3cJ+Hr/nYZMbBEio1b0EXF0qCUrKYBh0LwqwUOPGuO2oG8d
XFZBJqaAUxA9fn1avB77kOGc7HOMnAj6DzG4kaPMwvHcTwY4v6RDGRacvGHVa8DmihUYBczVID3/
eislSTqqeosUi3pN9NL7YIpArMnfGmA+8qo5317vVNVzacyBr7FPG3Qa3KbzkDG84uEJ6OTuUD9L
9uLWV+Fd/nPbuGun7lwgc+JFMjdtj+eEN3ej10k9GI+wzsD5gutCUF+UwD6IngbzAcukHZQig5Bp
GN9mVdt3EW9cd+28YenyvyI+DslZ8gBM/GXKS1PzFCMAXGV2nJPKVuvORvjk3QccdT789UzWIHaZ
sWgfLlEd81fKuBW6ui38MJ41PGsELmbG3zjhp3aMW0yyQDpZgls0Tu/SmyBzUFu8133Zye+4TriW
K5/bkvGJxQw0XVloXolbwHg0PSxde9VO8wVfs9O74ZL/kOKZlP79zKQBmMwnIsKkWhj4sm4eRLU6
bXv6txLtf87WpxGZ+K/G2oBpUBgxfNRNyzhk3r2xV53pgIVyL78HqIzPM6XM1gBZmcw10CmFBA4T
mHI8AM/YV93xspLd/L266BVr8RcMFWW4fYJb9Wd0Y3bAbeQcvbUb/fxbMpdDZiRFoaj0cpCuhf6k
k11oHMfgspX/6a4GqypzH2D+S46kCSewyypbr5/EbrQajQc6sJqMYThNBd81tk6+0b+AQByjOiY8
xfixeMLz6APi7E2ZXNRVHOVBRP5eHBvvHwN8f2hHwxe4WoFWwlZyTDEVFCWB8xjSj8IsLDWPnG3/
XI1gZxIYVxmWgBA5wdMnxcZOZ4JkQn6rwRsu83ZnV4/3mSDGJaKhk+OBFg2a+JWYj71yLOe3bV1W
H1lo8/xlLsYZjDkdsNkEcw0ewIov+4fwJnuixZDQXt6Fa1PhuDlXIHPF6J2OS6yFnweX0bXkYBVg
X+3IXXTCO8/PfzbetoKcj8WOJMWtQJoOXuK1qmilMV3rn62qm60g5WzVrB7gT0tqTP6ht02mTsDa
8MLmJCfHXADiNPAR1QWd5pqD5M2TxVwzaRmHeUEz5GExrdyIdhLeU/JNm71EUciR9Q3RjjlRbOdK
mpspr+mrSrtbvPLU7QvcaYKtXNJSd7GbwVibHIz/gWSOasHW7M58U2PumgbYAZhVg+DOGV3JSd3I
00+SL3toWF/wlgLWr+6z78fcOgtgTLtlpifheXS7fXww3d4TbkQH5Kr/GCmXtSkTQ5A5mlKR0+um
A6Rlm9pirN6SJthvez+10JYFmQgSD8YwjxrELGLgIn+0+p4HJcB1DyaCEGUyiraE3Vq0sYaj6laG
lVzlvm6X+xIGlJ0U4xNRbfHw+XmHgIkkiVw0ZjBA8CiiQDJemMNJVzE+DZzFkHS7bUt+1Mg3TMkO
ZeVlAIRCGdJUf3Sno3LULsrL8seyC28iZHmU8rR3BN+4UPHqGJFbcsmGONcBO6ATSG0yY4+XeLJv
Xg3HdDdeZlfoUdqa3wOcJbhIbniFemrCLaWZOJNnalcBu5F4oroo+6oX/WlqMRHcgJS0JpE9zGZp
ReW8b8V/uufOnBDC5LZhoDaGNtHDL4JhcjZBTMZzXZ5BmfjShVKoxjNOB6BAraxym+zQFhLnwuNc
QGzLNZOFEesxoDRO295e9N5uSOoIcuLLAq+kt/4o/QxhhIkqzaAMaZTipS9d6Vd1DKDCxMMw1R69
15d8L/iAYuEci/Vc/UwkE2FKUULHF+iTyB+wvXA7P/Sl3V3Qsy8clIfhUrwoLrmUl5ywRpiQg/HO
TJJ6+MZoD055q2HtaQC/WIG2Vb8HBKXHU5N7+plYE+PJozQm7vKgzH/MU31p1MbkFEp6AawER2me
KnXYV3nwmPUIgQ5ZHvKfaL9ftVV5lNv2qpvI+yLpT5oZNJbSPDdkDp3tCMXLrFioFSUZxESkqZzq
B/7oKxfGC9lP4OhS7PKueIgetuVxTg8LvKIv4YzRIIhryvuulMDXU9vdbLrbUjgRiAVbmRrs3JcV
zqiUI39Lf82NK1WvxnhD8tJFAwmTLKm3LZJ6z0bQY7s1Pfr6U5jgFMU9gMsN1a/BOhabCaiKYqtv
Zc+sxZttkRyH1plIZApaiQcZMv1avmzz10T9k5bNWSql04959mxXkAZIQakiEZhPUXMwjKuK8J7t
NCJv2Y2JPq0glHNefZzKYg+oS9VddrE92XlghSjB/Q+kzjyJTPAxurAwxxJmA7O6LQMcFfDSlPpW
9w1veB+5tMc8l2fiThy0cTF9FHAXICcvlWXUgGMDR+a2N/DEMMFmStQyEiecrFa6TPpT3e7S9m5b
xPqthC06TMwA3vYjlpz5Q5wuJDdHRfS6WHCaKnSTInRK0Kibic7R5m8S609ZjHOLVVpHUjDSuBRd
hzvsEO3wiS7L/XIp7Lk9oPXT+ymN8fQqq8yRyPCJIrPTRzpYpV0sT8aLet1ivi+/1m/aPdgvdv0F
Dyxi/RB/Smb9f9IzKcfutCeGiy0UeGqWPBzA9aIKBez//+/GeHzRNEoe4ON5jWkVvzBCXZ4ie6oc
zEzmdkXpGIPYotvMu3GX2ds+w9OP8X6gaA+ZjvF6wKi+t1FiCXn3b12F8XyMTkZ5NEI9mk1Edn4j
6KDrVq3+WLhZ73Bbvusn7S9zflQFz44BRkWKvKdVvyy2BEQRuk4Kgla/HJFOUPLF6ZJPnsYTyhQK
MFkba22L81DWp9poYMdDOL5tf6u/SQY+NZO/BnxzwD+TDjTRV5nkxG50pb6kiMbw/h0e638Y/T8F
0lh9ZsqiQDc5GPDpyGV2P59AkuyKd4Mr+FgE3/EXwbkKMlHFxBRC1yiQV0NBSvYKFZ0Y4zzaofbA
JMVZXfmb3PpTPyautNOSqqUMg37knDh1hQdud191gJSBganunVeS5oToj6GuM4Ni5TNXmxIN+kR9
G0TMwM2JVQizo/AmUTnn+mPB5UyQPtdDKSfoXStS/pSpiyU05J8uGP3nNfdpPSZ2tEo4S0mAKy0A
nzsJZzj9xahzATZ5NmPiR9MGpBGzD6+XED+qqwLDzePOuAYgEUg5O3tRrQyX3ODWT//uwLFDxEGf
mRjPh2haSEVF4C5+CLyU+obTXCrXOgfi5G8eXn9ZlB0fVrO6E0VargKhGMYIryg2fHJnLTmYuzE/
nFnDrbyL/H+pJRNW9LbDDLGM2EXDCkR6ZLTo00uygQ5/JTjKy7ZA+sG+55SfWjJRhaSauEwL1RIL
3gpALUaPjlTwztpq5/qDCOc/96rCRBNAPTcAPoGc7Ejx/cFoBqTu/BjtxB3v3cS7wxUmkiwBANlk
WpTLjtF1LLoI/25wv5wAsvI6O6WX31U/MKMicUz5cZlt2ZLJT8rMNEuM6xMv2Rf3GWrv6FmA9dcH
SPvVclFd5Ptol2N80MpEt7rU9zxKEJqbbMlnc5deCftiRkBrq7cxeKyFY0QeRNApjSDQ3XYbXrRW
mHhD5EqvjIjOPHgGoPGV3bQz9i3OY3EqvdCJHoi7LZGnHBN5gGI51djn0jxST3YlXgHcCMzDR7PR
LBO0EdvCOGGOBaVAvwYYSgTeWqIcn16lHfbxhXs9etwWw7MiO1IRSYnST+Qjc1fAJN8//DeJEHzQ
YRdW9v5vMzKVCTCtkKrtokI15So/AWNAupgFpIDma34sbofb1Iluoocw4vgLJyVjMTgAWKKUQoQj
GYWvJUgDOrO1l1nljajwvhsTZcx2MQaRNs+TY/hKDvFufIju4kvlZF4Oboas3RHBTaq9bX9GTgxl
O6KdEGlaQYsLNIYWXuo3brvnx1CeDZnwEuoT1kcbGtaSF1N/SeqjJvPmU3hvSZWJIVghNFrVgJDW
bR9VTLuZduMqB9yxdsivuNPbZSNiqUwUaUkCbDlaINbAy657S2qHBx2ZhGRLLha5VItXZ+SkYuyy
hWjM/x0Urs3XqlBtVaw41wBHBNsQHYR0anuBvj5I65jN9VhPnOjECxtsJzQqe6z7Lx+pefpKIeXG
1NFD0DbQhmGYUNKG+IobOeizaeNjaUzkiFowHBgGFBMPsxvZ8cFAS4YO3ogXvM/0Nz2vv9IStiUa
SxmoKQQaL/ACvyh/E9+0tGN5aTgAo7jTDimwiSB53vGaQJyzzLZEk1w1ARaC8JjsA7/3hx1th6o7
HqwXz0mYFKVLFUEOqC21JX/sR7HAOGTKCUu8s6wxAUNLkwzIJ6gXDh4lSaGzqwW4wxccLf7cEs9w
TODImwAshzTBg+EOyi71Fb/HS5iXSHKCoMZEjD6pxEkNZM1Tl/ZazwtHHNP7YQKu/3ZM530gqu7Z
m00e5imX6PjhMhwm9dlMuU8pjgS23xlJRliPxUe2SA7FNQ6Ui3HDZicdJrffZ271zsv1JWqcjRPM
NjgFJSUKlqjp8Jxo40kPuJXhCUtK2NamdWS6yiemIHrPgKyucuGHOMGeMPFDmc0iAt0rvVpI7oa7
1hfcBW5i3nSPlL+b5yqcjJFtcKpVp3cqHfhqlNBq69u477xR3ykAdig1XhGW9zXp38/8pRCIURYx
viZF3ijNBzm/33bIb+zrzAuf7XN2KdKMalgWT7pDMU37FeYWeY8P3UXlLrboyLvAamBQl7YCCptb
9qVfZ8t3mGCix8nSEbpiM9q9K7q6B5rJY3kMLCwOX3GfcDxpTDQB+v8ctjriI/VUesPVNmCP8YLC
UNgV97bhSWOCShtr6HiG+HjzIT1VXnkZYOhmdmSrsscdr4rNO4RMZEmMUTfmFg+ZSP/Vo+El97kX
FbovtjetkfsVADE4nsNRj+1bYisvHsX5I9JEWC6lKZbilyjSpw4/p+PcA2zXMh5HU85p4KRlGnoP
YFTDB/DojqMU5yJg+5Zpo5XJlEJOsh9dzdN201N4Kfn5HhkQSPvmi3638EqUnAyIbVzCTeSupIak
E/CLEyFbNY66r0BazdGPV0z41rGUF9wPeBwi29K8/tLECoNbhpbwTMsKglvswJDihM/To/7YvSsJ
n8yWpyyTolSmJFV4TWHO87LYIzffhX7ySvkm+cNavOoQyyIhSK1WG7TWTPuM8Y6CnIa+5iP9O/AS
PJ7fMJFFAcBZMAbYjNXM1EoDID/ll0vyc9s7eUKYgKI1gahEAmwXB8/R9NYHB5QunG0ZvAK9zgQS
OTKSVqEjbp0zOXTHt5HBJNWDSQrr+YfGcHlnjqMVu20W5H07lFjv9lLTANmXYGVKb40YAeYoxnnF
G0z/RmrmodEkBH/qDeA0J7+zl8wR/o+062qS22a2v4hVJJhfmWY4YXOQ9oWlyJwzf/09GOnz0lhq
4GuX7KetmmYDjUajwzmu6k629ml5GW6Wt9TjGQYvOjKoG11d4aUolkkowqM0n1ToNVvmN1qEiDDp
+yq/9VA3s2j/GREBemWNFveK5elNA6jVBwwq6n+zgQ9Anew0fmlv1H3mBA55SkF445gH7YjZus/5
K2e5edvKhC5zieHplsZJwn7y0od8r+8x5oC3XevIBh7iqVfYvFTlH/p9/nrgsaA0/VgAg12Hrtkn
BSw/9U0OXdUS1Gh0uE+wwSV5ouSr+svykjvxLa/xjip1JZxhp9IKIV/6mNpyZMyWpB6M6AtnWTm3
rsE6GhWD1gkNto1z5dNWDRMLmtyElAic2+76h5QAJe2QMFX0kUC010pjQhOUt3wTbgd/Pgc+IF3a
TwsgDzpbOfavKcduts3mXSJzXBYpM3NZbYDoEAA7LYyAdNNa4/Lt+jJeimMfN+pdDHMouiBqh47e
8zRFREsH8j74LHfWuKNGqrthaPV4SBT7BVP5fu4RHV0phTu95B5663PMJzxc/6I/PKvfv4g5L1EL
zqGSTs9o9w02Fs0Wh85FzzQoihFO2delbYdT78LoLqx8gqQNutGJ8IVmdY+kX74E9pTITmi8yVVr
xYBqzaXCuy5zc46SSO9CmVg/j7IuBksG7ZYqLSXNbLUA4XS0U3PNVrveMtvRCkvDqhdegwJPXebQ
BFImK3qNQIC22NH0S+/VyCL8u/TLu4LM/TyFZpSCEAaPieVZoKhMAg8tgruGzO0cR6Sb0MFHNZlg
t4BY8mOf9gbwdPlDofIvZUw6ebUyEUXuW33uIKl1o6f8oXssd/FuOJQnCdPRoiUe40feXbntPd9F
Mje03CP9aNJOnGaIDzWgrgJT5NVfOaZgMv7FEMYlM+nB1976n5IX79V94pg3s2SFaEKQDoiMj78u
p2g38844tbMrXofFnJRMoQhiYNF5gNVWDsmd4ipALHNyW3Hkg+LJoOyyfr2fEs6B5y0t412mpNSL
TsWBT0bJEsiXcOBxdf8hcHzfPcanGAL5PVCgPpIDzcME8KPCGQ8Z3E18dJztsOZdHONNylqa5Jka
S6R9RdbOzuvRmuPI6f9l8fxdEuM9+riRhZjmxZOTckCGAhMmlUtfhBjWxKXL40r4Q6H5XR7jRupG
wAgebRGITtVJtKfTfJYkO35WvhuSVbzMTu40P8LB41293CPPOBeS1iHp6dm4dCI/5Idhb56RPZR2
iiedc8PKduOBu7zbL8L/qYs82d8dDUqtdTXNyFzMeuBN7UAsTRf6Q5BqgLaUdAfIszYBS581tMro
j0HyUgZct3D9fAAS+O8foUu13HUtXXNf/NneYGbJUXzzTKlMQlvZm/yGRxph/NkXyCLjiMhgpED0
xWXRuukNZcRKPP0h9CldUO0Jd9x4nCeP/n3lzxdTFYYmgRWPB+WwnOjxLF71c+/QouL4anIc7fU4
DnBgfxeHQ1NKvSktXqT+zALUVcxTNzxdjyiu+3JgpP9dBmZXpSShU9tkZxwKbzjKu9bnD0vwVGE8
DSYGOr2NENR3Xe2kwLcnwuDk04/rytBTfc0eGC+Td/o8AoNhQQYBoxgNWL8VdV+MYDqMTeCsFq6Y
1v51kRyXLYuMp4nVTgfmEBYwloErCEyzCg1J8k0anutesQx0sxjG57k7aPJ+Ft6Uhldy5J06xuGU
qrkkeoZ25kT0wtQ850XOS65tbh545zTQDyr6B0Z4oZbKDLPY9JihtSyxxgf5KNwIDxqQ22R7ehOJ
y09rc4Syxdq56nrSKyXCi+wQNm9ZmdmhHjic3aMe4oPFvKvG1mvzuFra7tJKtqt8WoYLTwaAE2l+
2eS+GMjmXq2kMf5KLQAErNAMLHjnHOlU3CaFBVRrsbKk+/Cuu0k9esfT3MritG6NhogMoOeBHfBe
wJsHZfUhjCOTmpy0ADakfVgl3vdGD6T1Ga1sr+Ln0B+daD/cp870LM+75Ex4wxK8naWrtPKiddFE
dSJD+JTZwqPsUbiSVrGG42BjYggjtepkRS4vKbcZN65Upl+1kipNIpivaCs+ejXctk1jpyXEU0u0
C3ZZeZtls3fdtrbzxCuJjM8TR1Wtxwi3RePMrmCpe4BqTaJVn/sf5qvg1o6E4tBwrx3JK5HsTLHM
p//4BYw/zOo+rQKaN6PtL/M5vkcrguirD7QuRY08cikSFTlnz/M+cHnxMs/IGM+Yg3RVBGMlrD24
q8YdqP2sxHgStMeufgVLq3tdWd7ZYvzgXGjdONewql7IHLFCn/egdrzus+3w7n1P2dLw3JVdYf6K
OGaXvMiDnfQWYBDsGNWGwNJfAsFGCpKX3+Uox5aHszFRxJ5eMqGI+JEkVt3x+sB4Ihjf1JgzMXua
sx4GoDNH3wRe9MQ59mzRF1X13/gwyTI8mRr4S/JpeSnJyGu4pufqik/XqKarkw4MwjodLwPm1U3U
gzgi/w50SEuIRee6yfE0YlzK0PcLhhoD1avN3k+axCsiAAIqJS/E4CnEOBKh7jM5ocd46K1fFYX8
Pn02MXQ9ua1HIW8SN/QE77p2PINgnEc8kt9TyIsZO1r2bAAR/bqE7Vfa6jQxHiKKFUnVAthcC/pN
8kU9tef4TNucaYZZtGJPeQVTtc2RyrnzWXjdcMABIhMii9qleDe0Dzh9jm1K+5nfJhxojO348F1H
tsSrS7KwlBQjgA5PCFZryV9zu7OM2wb1+ejAa8anbu6K8bNFXkUwGgFgYJjUTBXXzMPjoGm3Rib4
snofoO84D5azlGicl8q2rQBfW8c89EdCB7CmA45Aw0Yqw0kUJkuIYs5Z2y5EUgjv3yIYW2mL5Xcn
QOeAr+IOGZ9zuNN3GI66NzgRyuZ5kzWwAOAfmOaZh2wiK42QUYiR3PgE9wRQQS/IzxMISa5bIk8O
43K7OA6MNAYasiqDXzmdH/KifZH09JkL8765PyuNmHgPGcFQNOhATete2ovsHoANLqX2km3AYgAL
6TMvEbndFbOSSb9p5YYrWa3nxKCPZVuc3Q5TZrI9mLshAOozQFRclFyAhYkmQmJJ6X54AaI22f+r
YtLqIxgXnWD7GuAfq14Q/YwSySJNxnGTm5fASgLd5JWag64C1Y0+oPX5hkQ/gvk14KF98HaP8cTD
iGg5KWGPwQxmYiLcCUb16bopbkbHKy2Y02XKSdFPGYYGRv3TkuzE5UDC1Jqau7R5vC6JpwwTpyV9
0tY5fXrkS+VMKYpTGTeNypHBDiRJY1BpyaUyVTsgj/HVI4ah5AfxsXeiB8k1XptnXkvbdpnvfQXZ
oSTMtSwCIPfwvvimHRR7fA4PnRX75BMawKzUE3xejnNzyxRRVoDOJoPVjlnIoQWKnLoAN1et7oli
dcUhnvZLto9VDsPApoWrukpEA2yIMktFUU/ToAP4C80F6AicwMlWgmLSSN3rdrH9XHoXw27aWHWG
OUc4SNUn9fZXQRFNkPu6tgIn8HY9BnyrB2Ip4Lr/zptO2DSYlWzG4yOiX4T2V0VYRRuPeqptZN6f
cz+9S6zEjd54r9HtNuqVRMb3h1GcVMavyfBgN/nkGQPobQmpFEsHLvIxO6SPeYeWHp7oze3UFBml
aNDSiWy3oh6UURfRw9HlbzEaJxTxsV4erm/mdmQHHndiGJICYcyFEw6CIqP2hbTifeGj2+yUu7ix
d8KX1hHupxcKYt1y86Uf6r9gcjckXQIduKqIoHSjqq98sWEUca4QhVzaqi+oWY+CPX+js138sSd2
HVlhjOPXwEmB1CmETUVrZ81RAYZ+pXC85YfwkZXC+H69qJKWVASx/6cZU4fxQcNA52RnNwooGAtb
4uT6tpVSwXahYt8+ECBlgjBI8iAQL2tAQ9TfLKphtQMP8PEPWr2LoedxtVFDqM/9gtwAWgdGpEaA
plT6gVMDpUC1W1wJtcvzz5egbR0Y/1rId5GMbchmmQHOjd5wNkprs4WARP8kOwtAo1Eb8acn2sdq
2vqbCZQazUJUxCf2+BATsR/B2EwfmmZR00nx2q38CbN5dEA988ofAOLHwIbkRm72rB6SY+rxitHs
w4AVzRiSWkdC2OkLzkap+nOhf05LW5mKn3GoAjYBnVNL+7WuOeZLw4Zri86EFSFoV8e+hPWK0WyF
9RmIA66INtp50p3IPOYtD/WNZ7/MpaiBKSwaBCzwgibsrD8KwFsWXzjOjfrmK1pdbrKV9U5lZvTG
Aq1UkLk1voZm0/CsYOylcNNHXuqHd1bY14gqZSVS4TSNdkF6aS0grnkxnj6ynVjVTvU52nGWkDA3
U50QZRiDAInY2/ABFDto4gGmnT09dG5gjX53Ls68K4ma/bUFZW6LZlYbJamobc6NZZaFL3SZHYAZ
UjRi67p67E3PHINLin61d3G96E1cmMTTlidFAqm5wAUq4YlgPI1ZGl1bptiw5NSdxjfztbR13dKf
l8zS9gso1sB5NnHBRWmJ99oaMq5lycU2mukjgdJAUd7UDmDIFJ6S50k/5EDZJWQ8yZzkDWr5lwFj
yRszK7tDi/dX7aTuZkf9QU4APeQZyIfompXJOJJSFHTaKv/Le+cPANI5dpZ5Nizz8KvZgxddc48d
40myRFTjvMUhV3bljWKXBzS13RK/eAHEqYWA8Pt1u/xD7PLX/cSGv7OSqNFcX+6nieaJLsj/qmvu
ACTp8JD/OZcB+1gBN0wjlBKWU0HVt92lux5Jt27Hu3M4J0FmXIkoh+IYhjJCJFALWJIS5i+qlHRP
15eO4z3YWDPLlVJZZhxpIUPnWxmOD7k4eHElPc7y5F2X9aEVmTFEFi2hV5alF2usXOvqn8A+ob9m
BYC3lMoaPw9Ayi4xxxw9z35dWCBwJA/XxfNUZVzLlIgTplTgm8MqtWr5rIJBR9Y+yS2PgIZ9XP5S
01AMEbT0isI2enfZ8Nv6u0/JU36jeoufecZdsNf84RA+lU/Rsbxtv4oc/bbvnnexjMGQpKhrocXq
RvWtMjz1ycMoPV9fQp4I5q5ZWjFpVAPnzJweE/ADyak/Dz+vy/iDlbzrQQ/G6paJenPJivhymIP7
CeMomUcfQPGZYuKr7uwl++A1v429mveS3baQd8mMhbSzKv1vEKYr4Zqnx8ILXTW0QB/5kj8hZjgk
pS3u/2WY8i6YfthKZWNQojmkt0KHqQfyEtnSftiHPg1Tmjd+KM3Tk7mEwlLoU5gttpH8TKXQbuez
EgHktyzs63u5HcK+68XcPJWStYZKh20GdBqm38a2QxEOd0Gb2wPwnZDOvC6PZ5/MvVNVXdyXVLFs
Key0e6sab17+v5ln5nizjalyXaqkBz+zByzmzjELQXAWWa93pDQUJyzC0ruu1PZF8Ncimkx+BT0W
SQdSFNlDg4ln5vmNFJcv10Vw1o1tSl1SORC1DDGkDEz/Ptpr+ee2/HRdBk8NxncovZGhqwh7I4JP
val+lAPn+X0Jrj9Gce8LxTiOdKyQGqW7r72JNjra8CZV/OBO8xVLsxb3FLrVq3YCurQzHwPMX+5G
7tuc+thrn8B4kKhv26UK8ISibf3hUdqXu8kCK+QN4AS+8qoEhHO8TMZthGNYBTGdx2pdSj1R7wZn
8IAwicHSxAuc9nk6mg86nujCjljNbtrJB8nNHbTn+LVo8SZAeRvMeJWJFNMwjDPx8vzbGLooYXBO
94fmc/bkMe6kLI0mLygjUXECIj/GBQ7FPnpIP///CW9ZSYwjIfMyZIEGSSAjkpZvaf96/TD8IUL+
n62qbNPpOMzdMKFrzAvejN1yAjMq+iCGA/mEuZZdseO1k3xIEP9dIVTm/n7DBFoWJEOBiByNrefe
Xbzie4ppZ2mvyGg8b9wRGOTtHSpMu9QxfeHpurrX/YvK9po2nRhkLe0UW0CTmi/oxuy/LGjeui7l
D8+A90VlXEwk12qid1jU8UArdYU3gcVNRolfOfKRIbhbyLgbAIxFeU0vN/mRTnqlB5w45BbKGL6m
2YUOL379QxbuXT3GuUi1UelFdEmdiGDvtYhbefWuO+J/JOIWgKTodnAr4Jw3Z1Bw+KAIv77A2y+f
9w9g/E0BVupqoadCnOWTkACTvCpc5DseEBfapQKimyDdlyGvVeRD+Zo1XsazpNJUZdFM9xVZHOmU
3XZ7OjJPjv9gZve6TwVy6N8PijZIROsuNmRLCMaCHULAN80pTzI6vygQTbKf96qfnMD5dn11qRZ/
vjtUlkRrbvN4EOkjdqlQWM5TkO1WXrycJvO24EJKcU7kxdWuIs6yH5UuTmFLwfMQW8pLcVvalJsj
PGcobC9fai+5L/+j07vs80qoWvZ1nHQQOnjBLj72O7BqPRR7yvfQ/TDveE7v+oWkXtzFStzSjS0Z
QoiTkTQy1NMUctwazwVc/r6WYPZtmCvYMkpKY3rlQ+xSojD5AFCu5iBwp9fpAbtiIpdMz0penAOL
W+8RXjSRdE7nL1GtWWMm7IWMExB+KLExR+6Sx1pJqkBsFcQdnBta2+/R3RtaxW3kdZa8k2xcIh7x
oiN6i7mNUzwffimOrQQrukKWNoHgJogBxJySs1BN1tjulNkXptuxcYnxWVWPpOA9Vv5QYPjLvV3W
ZCU6LvJMqqi9NE72RHvFcD9e+hMbMMjQ0mLrG8CSSVzB5z09eceR8TpCWgvmSHFWpHm+19RTWFSP
KC40HBfzgdGb3VYmrlG6PF4qml41ezCdEle+bU7A308p5dyyz+3aUe/7E+3gzqx0N9jLz+4le5C/
NPd8PtA/5CX/Wm+2FGBIVYbn9uX00PIcDWEpMNtkJzGQcRM3cHvOe5Rn1mw9AOEj6gEz9KfUQLrf
ecYByCFus88obDOYiUQvQx0p4jSy8a5uti4gqgV65RfI1VWQkU5oWs41Rwsb1xBQ1Ikqp4/7uyiO
/aEZj60BgBYF5HF5cNfHuteFcmSnC+C54wWTLIYqvqCsEVpVLWJoVTT86/cQd5GYMKpqlUJQE3oO
vN6lfXeKK+9R33PBDPKFdvh3Ni2x8bBBOPcfW12QtSnsShrdJ9HX3ISrEQ55f1sawN1ts911HXkH
gTCxlB6NWVmABwJPJ8mXQse8Jfdw4jvVMu5Rt0ECOXBEtC98RXOZ5Mjn3Be/Ab3SEfyej47Liasu
H7tyPEU+GmQWoLn82AFj3i0cwCHh/bocyeflHmD7rVXt5QPiLozZxl+vL8W22zMkE0RVGkFfA+MT
6iYZ0yiHbUrfjEN9ALcatNdvBntyo5vBGgALfHF6n/sjDy9h+wJ9l80OqkSgUx97GTnZ/tA5nU+z
6eqNQluNMLuR2cNnjq6bfnYlj3kGDabQz22GdHdwNnZybme9lXhgzUiBzJD7ZmbVxK4o6RQPBWPz
5l4JJn8PKzNt/p18rpvxRu0ad16Ut35qXspS+M5Rkv7WhyhhJYs5vwLp22BBCwswdihEA6VNGL1f
wEioDPJcKk8z5hlEornpMvSVIKgbMKsBqwU6UnQr/IbfD4FoInLx8rbDhJWO7PkFQd+cD5BKp4EW
BwTFHuX6rH2AAO5kjkfcdt8raXQNVgdUmLJJFBV4RPMRAMgnJIfzm3E3vRbIssTg0Wq+SI0V3yX7
/i51gBvumnvOnvIMlzrP1RcocaNHEo3HRjxLJoATR3BS5dm0O1f9+c/gi3gby8YkmdZlhQaRQzZY
sfZUzJI/FZqlZIl3XTuecowHmitNQOM1op+p+rwsD5XyedQ4bISbl8v7DrKzJ0Um9lrR0+TU9DXP
zX3XxFYWf+/bzxpe0tfV4SwcO3CixIkeKAmyqRE5qWkNGLTE6krZGsFWfF3SHwxTlVWiyBqarRmz
GE05jlqFPghwZaDJ0A18gIXt40O8q53k4TKK5zcwml/4LLzDv63pu3jGRBKxiOo8RRtXac6Huglu
TDM7FmaOmon2fF3Vzccc6Eb/pyljI3KkDWpB3+VtdL+Uh1b9cv33OaqwwegsC0KQRiqquoAjW3pf
Dk8NIKSb6uG6nG1b/0uPy46uDrJmav2SpZBTyJKdjicpftUkk2OBnMViw005JYDqzRHdpMD17/Te
Kjue6fFEMJdMr4uKGC01JhCnHMwxD33AcQp/iA3eV4q5WEy007WRUMmI1ZH18aQTxQNQrIrCVREr
dkxe6zNPJbp1q62pSjOWjBZbU+KnBVSHQ26Oh7f71ApXIsy2L/KQYNXi4LUPXzvy1JectwZPBOMS
it5s1VzAXRVnim0A5quUYysC1eV1O95+vb0fyEtxYqVKUJCyUmmZNgeMcXnT32cRmo1r1O3BZd89
dM8Iqr//R5mMEwiEtA8mCf4mfAGl3k8apit+8qI4g0tOeJc7Amc2Z7tf511LtrOkTUk5Y6oGkDov
xdNyMo8ULaXZC19yAnYybR87fcftVKBu82MAZ+joHhBNU2VRxIy+H0t0dSEiX6YzmpMOs9C5Yt54
ctWdclVxAcO34ywtPa/XZDKWib3Uk4C+AmY7vMnuWitxmtfaAWj5S4OQmNcpt22l7yoyVjqrhZ5r
g4adzPZkOsSFbEtN5lxXiprDB51MUzQ1WUZHLtvlr+thTBQ6mGFUi9W1nVWKt4L2LJGvoz5bkSRa
pcRDzN28R95lfqgOK23UVVMoeyH46zL5ru4yJ25GC7Dp/nXteJKYt0yFeYpgJAhppjS3A/Vx7Ey3
0EsLJIQc46CbcWUd2fLwFEmjHgxwKYZyjOQ79K/ZjYhneZVbepbzHAvhSGNuFqVQAnowKBAZGp8G
yqhs915LLIrjE3Jzqtv3zGrHmHtmjvOxjHpoV/8MHyjnh2DrLgb+bjFyhccEtx2P7su11WSuGTHU
xbymzdS0f0w8J15K1fP7x39Qzdg81SvdmFMt6erSGQ3dubO2q56ow1Rv1HsKnwff5f1n3ZhjrVUq
3gy01bA4BbsGNQXKwlZY5R0fMn3bNa90Y4JPcCrKLSqL9OE5A/MhQrqE1r2BR+hpSFKN6BDiQY1v
Rggrkcz9Y2RjnkY0fShogzsZlSPqP/7LodbZunBsKmRuJ0RufQYc3niyDCCyoF/HDkrJvi5q+wb/
SxudrQmTOs3mnKKB0QliOsk7HJW7GrgkwFcD4lDpqpwOjS2PRUSiygRYOfiPsQ65EuQYIoG1gqdK
+JgZgVOpnxctcjmabR2xtSDGNAKhTdtSwSoGxUvYfumj1JXST7G5U6TZmovDnD1l0ZlknNBrWz/V
1AyimwhDmJNd9NiwYcplz+wiVxvGu2jBpEQ45Qs4Fqd/Ve4moqkg86ASU2fR3IpRIXojyDQnMACL
jx7uCNNetJUexOmcO+DSb8q6rbU0xk3WqaBXmgppNBwntuz0Lwpa84LPNEUIDjGkQgY7R7sLsGU9
SuTcgVFM8XKvqK3ytbHTRxN4/M6/aZNdfxaz5p2RzksZ4rPK+lsyv0wDb5k3NxXUmbpGRAx8sRN8
Yx32hkpPSZPNdqTk1iykVhcctUnfc8x2y1sTTGERWcd+Siw9iKGEQT4vneTlgwDm4PI7Jhff0Lnt
1NJc21Otpk7SZHeVnqAeMGDiraxz1OGlzjabnLPfm95h/THMfs/C3A512ovoUFE71aKo54LbuF26
N+pzkzuz04Exm5dR2PKwgHlVMaouyqrKPo9lTGypRB2ByER+ZlWHxysnoucJoNHH6tkyqllmhMkk
ekUYuZJ8MM3Iub6NW9E7MYHIAYsBQssHL6DMYNOOFni5zLSDENOQYJDVarfNpIOafK91418IlEVT
RG0U14PCDiWmiRlMrSGgfCAsNkCSrAVAz6SXEH4e2/ppKjhLSI8U6wnW8pigggRiqUlGh4ZEzdfI
IVhES9cLjlKb9reWwlwWZZPnWldBK5rhbR9qAB3F4FDCstolWtjAGciJp7csYy2QuTSEHJs5jBAo
CsPj3CdvzaRzspA8EUz8kNZGPSpBqIMtL3eixa+6mRc9b/mQlRYsZEam10qiFKgaJj6FT5eP6W46
iAD1A789YueKs030i6/YAguZIcl6uShpQsV1vnThRaBEizwoAo7JsbQIcTkm5pxj4SrgW5Gs/qK3
6CIVMl6BmCeHru7KO+Bs5YWmQ45JOpuEj3mvIl7ghAk8IdRKVkLENEv7aYIQAoKkobg3geVgprxm
do6tsdTtadlWk5xp8KR+5S9Odaug0E3vahS6P7e3457nujeT0WvTY/xCLYrjHE2RDsT1CniVaGB6
qvzBj8ByAsQKAPj3Jzx6fBmjTv/k6th8EKzlMx5jqYkeBxktmDv1i2kpkIv8EGKi1J49NDW/8psA
eebP+AwRWOjxlGErFRI6xbc+P8V59pRH+j5UjW8iZjTtqeF1GfOEMl6kb3NDbmucOcpFAtjJvQx8
1Nz7V1MJq/VkiREayKlzXYad3gf3l/sfs77xqS0t9CzAfLjwxJu+S1JNyVQUCYyqTEajj2Q9DaNc
x4NkcvrWancRHscUaaW8w0xxzMWX3zyJK4FMMFAKNVEHDSsZAbffisC7nvXZTayanMPIk8O4lWIh
SkHCTPcCrdsFykNRp85s3F+PO3hCGLdi9nM1dx0OfK4RZ4gBryZL5HMnaDonNNz0LKtVox+y8l9G
K6eZMaRwxqUgWtIQR7aaTfZ1behh/XCxrIQwziTDqFimqRAShPlxIuZxDKPHYurdXtfdauFBJPEW
j/EdGdCcTUGCJcQTwA2j73kY7qZa4dzOl3G6a1ox/iLSzLlPW2jVeRmxZoTVD7Wr7SJf20kecceX
6aR7mZM+D3g84dV4o3xSPGLVJ90evRH9xYPu0P4s9N8419d765kjr9abcSpF1JWCPMN551Fa7HDX
Rr4eVvNu7sG/MlWx7P0neWwDqiomytTMChY8eByqZS8YN1McWbJuchTjWCvbdApKyVTXAuxs3U2N
BcTeg5YPz9eV4clg/EieLsWQJJcTkd3GefS11GX3ugjOebhkMVeHjiZ7BxOEWl7d9L1V4JVojWJ+
n7ShEy8isUvjX8VC7xZxCdBXEgNxqspOhFI6Hrzq/N2oWnsa/OtqbfZ2y5KJtx7w6nSVBZSbRWNS
FwmXdnFqfMmKwfWDUW9rPv2DjCHdho+n7y9ZbGw8SgEQp/DvAumZuuF9JFrRC31RiFb2LIocF7Y5
ySirMl7yGM2SCNtZlZdlGfajjnE0v/HpddYdAeC+p5da5wq70inQTRva3TMP9GqzPQa967IsmzqQ
ZNhechksYrExmcihnxevv4kPgUdnPBCag86D5zq24pGVMPYoh1kgtqFhIBErdkdRDU5CHP2UkuZm
yW1Jz3bZ/EXXWoGzultnbi2VCRbqbixJbcwixvD6pz7M29BWc5AMcMRsXQwqMUzFRPeIIbIdFpOe
lNGQwi+S5EBiAKOiwpkOHNC8rZTBWghzLdRjmRUB6ZE4DA5i3qMfd/QS4y0XlHOiHKdE5yh12RL2
JKCybqBjRNMVnc00tQEsVqROcfK0Q4UQssftAlRbLo3H5vKtBNFdXDkRkYDwoivg5gcFUHVKb0f5
ATwNnHt10wLR0aYCt0hCVMPYAoEppFMJ50ixen+x8/2TV+j2sVrJYfx8FMhSXilwIIk/OBR8pnuV
bzo3ewBNpctrVtwycKAIUYWQTfrQl1mAJzJoKyglNElm9TpQYJBZ4lgCkTd84koK24E5dQO626RS
/51EJm5zUjEWZrrmEVgpeDoB4MdrrMYubqJjdWh2pjNz4sktG1l/ArN7YTVkKXqzgIehoPMVWOVA
tzEFjpDNYcm1FGbv+nERBz2Cos2nzO++DY7oLj5t840BHDb/oFycEYpj9H0MylEoXXrlSdiBsTYE
nDnPZ25d5+uvoduyOhcVMQd9aELJS+Ivuvisd8C+vV2iezJ/41ywW5feWhJzAvu+aPRK//2oKh8K
AOAovnJrQjOwW/FmUjerqWtxdLNXiqFbYSIBqvtomIju4v2y7/aBtxwWTI10u9Dj9RFsPvrX8th3
gibnszZf7Jcc4of4WNu5Tdsi21ML6gyA+zq8QVeuTLq5Kx2N0OwAUQAdKaa/iXgd4yG1RcHFOjDV
kn1824qWxrkjuFKZS6JLtSg3l4vU0R3u0vt+FznIMD+OTrJvb2lKlNsbzjMe5lUQjhmwhVI8XH/N
M4+QOAA6BtSnFAaB80re7ERf7SXbpJlUVdQRhZoqumm/6N/am/lGPC97zVErOwFqWw66QGVf+/BH
/29eZToasxbOeKFiyeVeb2FI3XKMgGM2tGeVyFZH7oWYN+rHce0sZ3Qv5mE7zJHkZSVizzy0Q+L+
t2PPIoab8xjpRIII5S07GZfRmmrfNNbkqmjn4bmzzYBivXqMl+nQjTK2GgxFTHJHigtLjVAVLAA7
qXZ2Neu23n9L9dxJhpGnKW8xGY+jD5MxRTOsJvHJz/GGFkFjvJbr0+R2dnfmd1VwfLfGuJxwIEVf
0+OfdKDRinEtyz/66K2UThMml67vI085xtWkcSwoZQ1ZpfSWlHfa9HL99+nisIHget8YpzK2TSqL
1KkAjPIV+beTbpqhlZQ8HPatCG0th3EkWq/mQQ86Na9oZltOpC961oeWoTSppTSxIwftKU2X29Rs
lt11DeluXNGQffTJS4WZ0wXmQbLCMwZih+XjrOq7kvBYFHh3H1sMCWbUx7MJoqLYal/CPXBcXk2w
RyL1XT/VXvzIGxvkWAdbFgHqFUnCHLuXFsZnIMK7Q1x9vb58PBFMoBLmRpuQjOpUKpFDhJHi1zac
PeJ5fpYWGrzhRqlmcL4DRhtEtzu1D+FeXKz8Pkcju35IG6c9JfvmnmCWpbP+axTBFksWxQiVpUc4
RnYLZgI1OzM96kYGF/2tTn6r7fNbHsMI5+jpjBuZisEYRSTYvWacbTMqLbEe7GzkvY02Myyro6cz
LqRu41bFsAzeepXwCkb2YnZqQ7SIcjOMvYWS115RD3PXOnnIQcLiacg4l6bAoyaRDdErG7BuBNGj
0fldpHC6ingWyriWKWiWcWhx9QgGUGQFs7fHcsis/3QM2FrILCb1MjbwX7r2pZRPBo8QlrNULGbY
3MxNY8Y4AKKkum28L4iwizMedBFd8Cu+kOWCXkxdz6oFSyVFma9VszXGN+b8mAa3vdmBC5KXAeP4
XoNxHlkeK/2YQx7pH8QotHzkpCyBN/DGMQCD/n0VjldZMaC1DFIU4XU0Qe0K0r7ru8+5vdiGbLMq
jUUg2J3ER6f7BfKvuum4Iei2ESg4FZKmIjpjTmqXDoUMeCnkeGNykIoJmVcZXRxRyTkx9Hc+mgHw
pVVJNlXVYOSosxpPylAjqGhTqxG/oQkvME5y9yXmTiht7827KMYFGMgNZnIMUWaPwY1x6fchgAyv
7w5PBuMA0ikQKlJCxv+R9l27kRtdt09EgDncMndSqxVG0twQmsScM5/+X9VzPouqobt8bMAwbAww
u6u4U+2wVqXFL7IxPWljytqc/5vX118Hoee6Y2D9lXVVQZU9wwCHOimScFYH4Nq6t7J3AZAviZcz
XkTbCvEhlHqT6NOU64sUCG4jHft5r+gv2cgzPNt1s+mGNtDT3Z2sokYQNeQ1mzyJ72TQBhPJF8LR
LtvzKxZJfuDJYI0v+Td22+lvHg4fR6RcRJvzgVr2kM7v0QM4N/7sjrsKVaZ/+Wr/kES5CVlIQqFA
KQRv2dEhxZ8KuzEA7TEwVTTb/f2YWoXFqodse8APoeQLr3xTMCrabKAC4wrYAQh5lCbEwszjuwSl
5NtWsFmcxNzV/6yaRgNTshjM5TFyGLIiSoqTxp24I9ikol+/sAiOtj3ihzDKhUQVOlyTBJvj97Ff
e+SzkaGA/3p9lPvI9UQJOwViYiTvdfgoi2jRF4d5ZkEbs74T5UOMRi7LtoVycE0BCq9iNJMxsrlF
fC1DoXdvf6rtMPy/y1PpIe9ymVUh4eDnO32+n7Pqy7xwdigPptIXd3PJqXaRsQa1ttNAxBRRADI9
3D5laLmUc5G0XA1t2LWXyB3MdNfvpmc2/eTm7J66kkWZmj4HpSaE+GzSWXBn4LiAzpZUkgl9AQgF
7BhL4bev9A/ShGv5ZiWSMrSpqUtR1iGSjAs2T9OP5kfhLr5219rhPYc3+q4JMY3JXOxn3ivRrJWF
11U8B8vvwBB4lRsA45WsV4CBy2Y9UzbDweqMlNElJdL4KYGSJtWAGao8Aw5QdVni7P32ZW4a90oO
ZXWC2BT1NEKOAZxLFwCeL5iO3vcRNutHxddzjN2JS73rdJFhGNtRdiWZMsOgGwutDiAZseh+/iV+
UY7iZKUXwnjEuxHKgkDD8FiTTox7peuOaZLWI0Z2gejJ70Pha12+1xGLr20z5/o4Gb0ULoRp1cc8
0c9BtcWhvFvSatd1coFp3dmPA441QMM6lPhZL/OxKpQ8gsC6qVwlFl+kPnfKhnu7rSubydfqXJRb
wVK9Nusyh/pAHv6YjGw2B25+/G8yKHfCx7EiyVkFV1LE54ZvHVEJGSq/XbtZnYPyH5Gkx7oq47pk
rxtAqpEBPJBgPvGDeYVDspj5CL+Vha8kUo4D6xuzNJQkNcifUh58fcZsVstPXbzP0zte/tV1hS0E
/u2rvL4h/sj2VlIpH4LsG0RYPCysA2KAJDvdDrsbdudXTvo0urw77UFhjeL+v9khXIUElfIpWDXS
eI1HKrtgnkjgv8CP2Yqc2l1XerXC2m1ieDB6qkSJtSYYOnzNZKfvpZfOL4/RIdmzRsYZNkbXFkPF
KOIkb+EoW7/UGjPLH5OU5TlYQqhHgBBqQqkr0JNqOfQSKLG1fdYxrJjhnehCYmU04RxlA+pvo36c
Qc9h5mGl2mOUf+e0/l6rk+fbesg6FOU2Qk6dpuj6BF00w+L64bE0guPUByzGSoZ/oiuLOr+UrdZC
E3hsbCfA5RtjFm4AQ9no4mEOfBRMgF2VDYUbNwWcarv7B+NL5EPfMF26YDjqQiuVxEX9JjOJrPhC
qEwEJz2zrJV1a5SXmI2qn4QEGapeRyd+wBZswur6E/f2x2kkbOkZoGEDXSQlYkyL1uhj2I4mYoKi
Rmeqe+c5gC5EDN3efhhJusHzho4REXpPLqikRswnTG0o5wVDlovP3xMgT0CigB2CBTq5qdgrYVSs
auSaj7CkgzqBsNezuzLYT/Pltu1sruKpKxnkN6xSTlUqucjgOcFtETZ6wCMOU7MXO9kulM7WlsoZ
u9EWtB8KUt6wlW1evWu66lRwPNo8mN8Q0zNXYLEazZCgEvd6/NLzYMBTJ6vXRkcWmmORx+Y8qmas
JVZSYeKJb724LLwlVC3BmBhP103vI2PgG98ItGoGpQrq1M5RgVzTrQe5NQc+v4uztrDCsXebpXT4
JrJu3+B2tF9JpKKR2HFFYkwiyTMJ9KByAE7G792IADwzVW2y1ie34+5KInEiq2+mVaAGA2YKkSjv
hcfBzu9aMnLiKs7wTbPyow7GAT99FHa3j3pdN/vDzv4SDCP4LLhF84uTWgF2dq7fZWfeN5hdIjhd
4VftYfAntGYJTcqu9Q07AhVyjV10ZDzMFvGmS1n9DiqM8Yna9NI4IlEMUjj72cskDLLePuym8a1k
UDkvstxkCA1sLKicfMG4KfYHi9hR6/9f3tLrY3Mlh4peaYL9vn7BWdqlr61Yxf3VLbZf9YpRANx+
EK0kUe5Ez4V6CUMEZt7jHnVPcZvayZ9VLGmn96o/79Rv2v1/vUXKvYhckTVZDOMYowtQdQ8SdiPm
4l/1ZVcno9LftMECNZfhDtOh/IE+wTmIgq8tyEfNMFed23qxGaFXsigHE1cYguT0GelNAui28FUW
79JpAGtb6QX14xgd0BBmuBiJpYuUi4njSq/SYEF774rmmAFPtnjtXmtgDPrJsdgZLhk+U4+qXTnS
Pj3OmNCNHc7C/z20tuElB1Ilie1/giNMZN/yCZQz6tEIWjCwjPvQMMjTo+RbcuYc3mfVw8B/xXIH
o+HAckL0iLDKVZVQVPB+nZs8Ccf5Od5Pfvsz9Sonf4iwpqXuljuCYK4fip+SObjcHsvOIOt9uq0I
DCd0LeasvHCThrrQc/gosxjupTE85oLMcLiM2GJc05GVDF5YhBwwm+SFBX7GwRQO4QkwzXZy6E6D
x844tqttH9p9/UErgWJYi5KeTyQvrI7Ko/C6DCBHSNzc0o81kt7JLpmMiEyhlGMqVeBJcC1UqAEc
AO9gBu6xrk3OGkA2IT1nJ+WNlVltJoyrY1JuKcyAEKilSOM64a4LDbvhPSgrpxfebR1hyaEcUyG3
owpqF+hIHHn9nNgCnx86YUR/nAV8yFJHyi/xaRpIYYovB7ybwNbVMLPCeWEp5NaBdFGWZQnrFZpK
P4ZVfdHrFIy5ML7JJcwoih9fyOig5A0O2cVsTtmJNVi8mfCspNJvYxCGTqLOZ7o7fI/up+OyqwGZ
WXokdC0gcZqhmD4Il5mLTJvp/lowlWgMctAnipFCMFhfW7C+6k+EgYXMMM++zJrK3PqEa2lUytEA
v5WrATAPVtLlVXJVgHIGP5QTBp3guzNLPLCKlUQnaN+9FkjlHkOSD6OYQmA7pU4ZHMX4QS0wH97X
eN6yoAW2AudaGGXlAXBUwhArBOA7zgeznYCVOQRFeBzVMrIMTWkrU1Hb9qUvRNHpOaVnbcxtRdH1
D6CMPpkDY1xkaFEwAwsqEsy6PZUB65gMC6Ff1lxUioYowULGpXbkKrQj0LPhbDELZVJkfT3K4sVg
GcN4KHS36sHbaxLnKVrZEyEriezqMJ9KbzABcvhuODJmNTsrehis0VYsBc7VZuGSb6aX6+ulkhQj
HsephdoA2Lb9kt0ThrXB1Jxwp3iTQ1iS2aWFzY7vWiaVfKS6KLVRCAUmyxrKYULQII0oEawatx35
tvJqumYoQEflr8uYq7gYl3JaBiLumggidZnfzVBWreRvDvQhhzKSRBWTUlFz3U21yiwNyQqN76rm
B5glK52wOkvZbhkYNYDNthNghv46HGUYZSEUyrDEOtYZAo+w6GbfgG+3E+35hTX9wpRFRcRITxa+
LnQ8d8bxYizJI5cuD3IjCBZeQSdhxhSJyCevco8xPSMVHWTyL7c/5baX/TgtZTaDAio50ALqrqR8
lwAoFM8j4+m4uay3vlDKFJR4LtIkwlccLXmvXrizdCweI1s/gnI5+VWYMoCVkmsMqRTGW2HbyX2c
jrKIsBXqakT/wS3Fk7Q8BMuLKjMwJzbJ0VbHk6kygBwFTZ6JcHFVaap72cHLZ58eMpdzAPQORAiC
2N3iUTn9AlKC3x/mS8hCUtrcNVr/BioyB0MvJ/yI3yArJjClJ1d5jd8Dr/finx2AKSZnAFIJwHIy
s3T1c03KEBjJYOWRf5OZ/HXdMhWyAVnch+NEfsZF3JM5nuAHvwvBAmC2rwbAs0Z/kczm+z9g4WJ8
aJmK3a0YdryiQDJZHFHs/oq7RhgWcif3jJfFj70WGOaEXwGMrHttn7soyfyrGqUu6YKuYboT0wCU
NS3dxCdZiNJrrI9HTKCeQRftlLzs3zbaLUAQw5CAiy4JAiq8NHTWAp2OMDNFLnqwjSNBdVAtQNKj
7tUIlnGnD5ZxCoCjKn8L3eYZvQ2m6yLfksqW1j+Bxm+VlEUD+TF+wrwni46THx4XMM2ChRj3yuo1
kHu7JYzSb1S5MUYSQNgy1gcjau6MTH7jJOkw1u1zk88Gw29sPTU/nY7S5CUQ41TnA1JUFNwIYD/B
PckbyPxBd+q/sRBetsa0DWBzKJqAOq0CVFVcwCqiVmIFgr8APrJ77XpgCRXYLIn9+SfnwH6d7mBY
2iW873G7vnxIGC5sIwZ8Ek6F2THXB2nRS91V64e2PQsVxwgBG1kgBOg8+pCCLPM0/MjChZMSFWhl
V3pgYoHaLorKnyPeU5POZZjGhif4JIv6cm25RNqiQdZooUhgaj5npu+SS+ZHRAeQYbsWvViQRh4E
vNHIfnr6RgCchLfbv2Mr6n36HdQXzYwiyzsOX7R10jtwjnjVjnvFWw27kLU9g3vaHDxtrx7+wRbd
5vdUcNOioSPno5+lYI0Yer1ukDb9yp6CfT9ZUWHq9uhOmcnbwgkj6rzJej1t1S0MQwXwKQDTDKw+
/3Hgvl4iFZlEdqxAivlUoAwn3oc9hgCzO8wmucZuYOYWm15I1Qm9igICK3odv4PRhGmCTFRC4T/0
Wy+wxd2yJ4QyQES0b3/TTTXWRF7RwcdHVqI/G2kvwkwiDI66S/EUJgqIdwszlRubm55uC9rU4ZUg
KmMCfVMVax0+oNxgYhlPGeUnh9nY20K2fdxKCpUc8WFY53WK4yS7DDUEwi8SnVNrxGDj9JUNZrD1
JDKMD3n0pH/QSqKxTHieNK8EvyoCe/30TX3Svsa7dqfAr2pv8gPjjIxPRk//63EggNWJuDa5PAl9
tC/aYK8vwrEGrpSZyKKtKdMEn7SYwpK8Aw/U12MMedbhvZGBF4rT1F3YslCLWL+K8lElOol6J494
HMpCZFVBaItS8BK0BtYHUtZn3oydq2un7LLoGxns7FCmdt87xitnthYoEMW32p4c0W5OE7wgWDVd
VrNjay/80/emwgqvgBJoKElMQ7m2+EGoxoNd8RK8NefhSXbGn8KL/kbYbK6bkxb31pz6Ryk1i0s7
uOmZOci4fREKoBx1Hk5KJla3irHdBNgjaYCDGlxQEHRPMuo6jzFmCrT90pj5k/Kl88aD7mRHjWHP
W28EXIVuSLxG/n01xZXoyiiXpGwHYmoNSoXkXYm2RWcajuL9LEBRq9uySQjAlhPG0IGd4rDe0tsu
5eMXUB9jLqoeSCo10jW1AqWE/BKLY2hppSTZDJMjf9MfudrqrNQ1z1KSY4q4g3JH3Bnv6Nd06c5K
lkcmzH8w9Zlz42T2x5C7oDmO1QV1PkhccJCjYR/JybfbP2fT1EgQVDUFs5S0A5iVrB3FAdoPDCS3
T3OHAP1ntc1Hondb0lYFysAcxF+iKKueJCUdR74nEX90JDvdE/Tg2RGO5APPGIsPv5IgbHjE3vqX
9F73I2dEU7g7sb72dj65+i2U0eccpiINDQqXxaZokUFyFVQ5ZCLNVZF9yJj1NHbFneSk7uiz3oGb
urYSTumabrRD1kfQgC4pnKSYzKkfnQhTXLcvfKMK9em+KUVL5WFOwwXtoFgBtJGItsyUWmX0Q0xl
s5e/J6KX5N9vi9yOmaujEXVbGXKaYRQ6J4ZMeo8ToNHRWCTMpE5wBsED1gFuy2PdJHFpK3F4ZOqB
PECcPAN4NnxUwfK8aIweIksIlW2McVElXQUhBZBtmyqypmxfz//15qhsQ6yNoCiJlAwA9suuRB78
fbLyp9+lCOaDilRd/vBCHx+K3ioKumbKcxnGSJ4B3X24F3eaB3V/ZJnathaiiK0DUx7oivQn0oQg
Hlq8N+IZSz1DexdP4IRLol07Krpp6MpDLeaFWSSFe1s3tvMp/UMy9d2CQemScUBuA7S7Yle9SS9k
FwAjXwcOQV04FZfRZ/X7t0qyMLoPodRnDGtZ1iseQV328offC3sEpIf9itmucXxIonmj0ljThA5I
ma5wjpACY6USu0WEh0s7JTZJG8InQhkz7JOH+REJv8uCxt0qZ63PSoMfJZPYV3WIx8VoLS4g2QFs
014Infzoqq8KcH8LUMojcbIYH5YEij919687pkmmuqrVBZkkrdK5d+Ir51iO4spvpGHWo4bo5y1h
VKRAHd9QjSmCR5tnqxuxx1FjkEpuTH6IdqyccDsaf5yMigztVDdiEaGO0y/nIV+weDSYXfjep0+M
K2QJomKDNGdAy2lb3Y2/5MkufCCVscid39RH/XHBNPh7aGEKgln/21r5+6QyVHww0jhoBB0qk/+a
zgTLirAHaC/9T1CeyufCX/Yi+HgcDIH9aKzQZiWaLPO85iirgDGqYsVLV5VF60CRDkC0N2fxkNc/
Gv5nPHF2BsCXUm0YKruZ861slXJFs4YaXMshtR7bxeLmxtPVmoGNznJ3dM1TjkCjVEmwisEFnuER
BAk22GQeepfz5INh1z5/YNkG41h0jXNoulEYOfh2PcUoYwHSlZzVbdqOU39ZhERVNodSyoNxgEWU
YSS7wTCX9iIVqd2o8rucgwuoT8bW4kYtMhtpFDwMwbI29LZLVR9f7zoVu1IanVOmReFws1ovu0MH
ytZCdXItcHMFeE8D50RNYtVz7fFi6ccN15l6DY7MMnL5snWboTf1Jnlvs+xYFMLzbUtmfQLKPQ14
aDQlaSBHwXMv3wctI8Ni/f3kz1dnHztRiasO76JK/hV0bwH//fbv3y6LrS6X8kTzAM4ZvUEYIwOx
kdWcE3s6yFcuGAItlZxY79ztdO5DoygXNA8dN2YSiVry0zIeQ6xoNI+3D/U3T50PGVTS02u9FggD
DpXE5mCXqB2h1rcvnXHGa0Oy62fO4nftsfilEUhy9LtJyTW1C+ufZAqsT0g5n7TQmizJ0OTj5xJ8
jIXTBLl/+8As5yPRaQ+g14RYuX7FyZ7O6iV9GLHOPb4pX1WwJnaX1A2c2zKv3uVGZKYbixxXcmXW
Q/WDr6QHMT43vDl6iduPVv4cfm3AHB4/yyQVAplcewTIpBmfSzR8lrfAsHmfB6ILgo99+2f9zRPo
r28vUx6LD+IFqLywGJLIT7sMORjZQK3eSSbPZhFj5Cd0TzFbggQDrbj5WHjLZ7vM0aLex4SDg+kI
WaIoX4Oy4KIC8Q51876xh0C11R59l3LxBbF2mqFlRDTGy0GmXE/VG5UWhQiaVYQaWJp52rg8dFF4
KpIxN8s6OYSVwZuJWDI0i3VOyiUFM/CHywyKVUUPZfVTVO5NLu1sdf43nBnrdEimfFG0JNIyj9AV
9LP23EuC94lsKl7kA9UBHDcs1KatCbVP8ii/JHNLpAA/EOXey5Wg+6A9L2BZR9vXNnYsR8vIMWXK
7/ChHnHiDM0sJqSxRioYVlN1gLoMF+wOhX398B8tj3JCg2LEsfy/giqhf0gwZBA6oQcWEgf4TcwH
ECM5oSFMe65My6Ulpo5lv9bjnN4FQaHZef+Ca2r93RTapwxJagQkbY37xmojX8xYgDmMqKhQxbmk
WGYAlkHnNRWbUMkXXcusTHBvfyGWEMqBRH1WjxGHSKT1oqeVSJaSdwlYoLelsFIKhXIc3Mj1S69D
8UqUsY/DU/KGYUzEAsB3XeTYDAJz9plrNpu6YIiY58c/GI+inEZczQA9DlBIxUCirwb5eVK5+8gw
0GYr+5dMTE/NqDujzp04OdH+1ZFX0ilHkqqcBjYu+Ep+n/pYPHmr/P57D2DlwrmQR43FuOJNF4lu
psCrsi78QRgWD5GUaBlO270ur+jfHjW/fs5rU95lv6ovxj6vTBkjtsYPjrGXsqlCK8HUt8Wud9HH
AUyu7MDsNpxBaGHKPWsvbLu4shJDfU2+ECpZBco3pjcitIi1Q/1c2NpLcQ4v+i72ZDu5Q0fOkgVr
fuxOBHVyx7hhYgt/ZDerX0B9UUVscxnFeVJcAYHmTnHHk36PjMVunxZAS7IqD+TebomjIkOXztM8
CrB/VJTuVbVxJDFjxHPWp6PiQTLNwNvncadK+syJuckbvsJqZ4isc1AxAPPzOdeTCopyDlCjcQpb
+jb5ug1EkAP3kL2IT8XL6M525hiy3XzVdhWaC9XPmpUQk8PcuE8a2aGL2mDSMxw2fMdr/Kn60V5K
4APLpmpGD4k/oMNo5ujqpi6r4Lrt/j40hwZ8wFR4KyUNbDPaRU+TLTvC4XcK2g6YeErBZMtSnu2y
ykokFT2MOhc1bNqQ2oPkjqkZ7PhduSvdZDJZaf92DrOSRQURfgSPvT7jZgdX+07GCSsfC69gBiIZ
E6tVw5RG+ZsevJ0gtcdlypfAw5Pm1JnxjidhHjfJmulnWIhKeZ2oEGuhIsUOMcYabJDkPRo1wnGB
LbICxmZyvbpFyr2Ug1pJnIZbJO4lO+Z3mBHDpu0+PVVXggjAoyZ+jV1cTKxVFmv8+/oevGUelLuR
AWON3UKctHbE/QREe+0QHua7/lTulUP+jEWtE/etUT385wFVLC+/F02ZNycv2cfn2p1zLPuk37vT
6BM+KM5FIPoan5V7hhNm3RLlsmIlLLNmwS1Jj70T3fd36Z1okbxSe8gOg9Pc5bsaE+Qd2JpZCQVL
NOXIJlVPo8GA6Gz3u8SteGQqi5Wkb8EXGWQu6f9FcnpbxgBQX8CT8dwR4w8LerFYiXsLjgOeBTyW
AckE2OjjvcW4WUZ4+wOxto3RhiR2FaEIHHiFG+5TK3DjHelUGDvWy4cRFmiYiSHNAJdU45QlV5kz
cFaSjLV3ybxJyjElSmKMtYQv1tnBhfseSSbe/icC5bIA+jq5q+6mrxxz6Irl7mmciZpvhKImkwut
0+xyJ710vvyjcXTMjYNM+Sl0y5fb346hmTTqhNj3aiUXuMtoF/q9Ryg8tD0bdWJ7KGSlmZSL0stR
UDPyDG8wHyM8Fsf0IXeCt9RavAEIzsAvgtsnjAm8PyKfbx39jgV9T0TccFP0RFuoJkqb6uiSGmJr
FhKWYoBcUARgFo9+3L7U7bLR6rSUq+Hi1ChC4mo6V3DRSPPCvXYnn3VTsbJL75eMBIURajTKvRij
HFZyRbQmuFOal6y6G/Jvt4/ESIHoebaIw2rKwhE9mebHuokOuYYlEWOwQRXnYb7L7YOK4bAZZk5P
s0i8kGaJAZGBkp1CgTsLY+jdPhXLzGko21IURb6PcHOor+nXQSVhQK/lu+Ipe/gXVzwQDnMW4A9L
P2hE2z6eZ56/fjAn8MSf8SW31KOM2mrmcG+VVzOMfLuE/aGPf2DbSsIyGAmOKXrRvQZAO/nHtK8x
hXUfjFbscT8JkgnmZJAGERw/w68P6kPUo88ke9mJZYgMdaVf1yXQvxOARyENA8ByIz2X5TmYW0ZQ
Yiks5XCKuVFajgQJKO1uqsBzVlUmphqwro9XPMbNO4a6bnfQV5dMpUFdjwUGsUUUTBDkES289pSf
BjNwFRBrkj1O5Dd33I61LsByrTrlbOYqkY1CxcfNM1MQwQVY/cjs0tLtaV/46SneKXfRu242d/K3
/sD5tW6yHw3kbH/6VmzIqUDnMv4g3E4ivOBjUh5UlsnM1PpQ1fuFTzxdHq2imSyG2YoMceTPV40s
MUaVfIlRvG5swU19wtAKHIZLexyQvPGM5dxrW/LW4ahcYDFaqVVJobVF2gh2T0JMPD/kX3RncOV9
eCBplm4XfnQ37VU73nNW9IK7N7nGXFCuBKCXU5xYDnl76s34uHLqMVMYjYEHMrY21FP5Zf5C4A9y
q/Kni7jTK5O/V07hveTMB3G2lXvl30W4D+nU60bkujToyQA8zx2jMrHmUbHc4fskOuW4L7KXSHxc
FNGe8nOjvd7++n/GBSxXoFSFYWbVADE6ZWdtXLViGsHOgGmyE1R93zeLf1vEn1nRZxGUSbXS2PMN
4LpdLpwdNWof01oBImi/xGYziqXZlkha+J7zg0Zl3OzGVMVn2VQw1ye5EcEhiyHOV8OfMHeX+toB
a9GqmToofhwnJPPCCePaQK/lj7LP2m1gXC9d7IiKLEU6D8epKA9z9h7njM+30V78dEC6pAHKjrqd
yWs1B8qjnQK4I91n5+mlcoxL1Zowarz9WS8wiXUsymXMaS5LWQqtSX8RTnPBngozuZcd7jzhnSQc
imP5oFrJY3kJD9UVVIWUd4rYWoB+9QbUjecS3Y7aEs3sEjywShOsX0e5mLkclWaM8euygXdUvvLm
YmK4sT9d9OdrJz9h7TM1PdFi0p4aRMmWosgR4tZU4x89YG2FWLVvW9BGrQXiBGw58ArQgrFf9lmc
MIgYfl5wos4ewCCPEYqTirlvshkZuqwSxEbs/SyNOlxQSksZkS7B5M6OLpuiM7+DKBMkoAYQnFBo
JWPIhs0hIjn/8aC0J1TKoTNCHFQ6N8dpt/iDWfjZO6qByKVYxrmRsJKDqpqoAt5fkGjjabU55OMc
X7Fv4vJZnAFmq4dC6FVKGR0UoIGaAT9qO26Cl+IAsmDObav4EuDz902fYm2obDDRUmWY6htabCgP
S+T+qwv5+ImUpcmZ2nGdhAsRvfyuQC4SueExeuhRQoz2rOxn48X8+UIoPdOTQS9momeTW39ZMKRc
W+kp8AkPpeTkLnsxaqM++lkipWvJOGL0vUbjK0dx1gEQg/w0TcPPWdcWG0Q6vMUlVb5TlQbEM1Wl
+oC+5BmNk834BGZzVZShBxpNCVsrze+9t2uvkrzayRZYtmd1Krcv90MO3RMt5zFvJBlzzO0vUIBZ
+T7cx1a8MzywTgPxhe2mN53USiDVGx1k1OjaAAI5+V2vd/VwkZfvimC2KSsK/VkNwFdcSaK0NK9m
KRIzzO0r5vJaADrjStz4oFmc1fxqd7VbWcaOxYT358vns1BKWZu8KsSpRQmiQ8okiZIZpg9Symog
sqRQCjpmqdoNmKsFnNypmb9n4ZmXPYaRkwzoc078+SSU1+NUfcxTbF6S/aILKjq2nDrDubYmn99N
WI2W3uszgL6f538xp/hZMvWwW0JhqtMUktPmZ64do47VAGFdH5VfTlMqBlkOHZTCe7U4CtyjoH+5
fX0sEVR+qSTaMvMNvlADtOagfp4KrDpkDCHbjmql4lQmOWAwf+lGHITfB3vCZ7vsI//f7Vt9+iR0
ytgMVWdUHWwJ+9DWqEoW2rqWzES9ISZ5Q+fo2KeJejArI7483mFPZP81Oqt4eqXPaBqR+TB4psXB
j3jpD4ljYPkMfcnb3411pTTloiAsfJmQN/4VdcYnPJZkwoddMGU4Qpp4cZqqOm2Ie2qWxokqFBIq
TIMVUmP3qXASmnlkJGybKqnICql4SZJ8DQWr9FCvoiItK1yulkwHLq5tVGxfFC1iiNk81yp/ofwG
nxRdG/bAUNTDyJO49wE0FY3CW2F9zjsW6/amj18Jo1xFAz51aVGwhMvHIFiO09esXA5iz+0MAG7+
R9WgR7bTsOsLg2jnvO920oHknouVQDVYGSdx3zfMgB7UVsBThg4B4ElxiJM+1N8Bh8IASdhAWvxk
0fSktsA1C1eHUL9oV+2WR/1rYDV29oSijq8ZdnoCH6FwwePwXrIID0f9YoCPg0xEMvdDWKel4rQe
SVE9L3BiBGl+OBJGmsgOT2hpnQnmR/KVuUa9aQkfbpOGp5irpckUBR8S2Fr2NaP0yMhRc8DQmT3b
kze/MN8vDNd2fb2urC/i0gFMDjglKWhJLgis/dz6jf9WPGsMG9xAYvr8dSkjjKq4r/sA4ad1CI4K
OJqwK2J46Hxa5bfbHpP1+SgTBMBtGZWk6VI2P9IRpeWcNeDJkkCF64HLBmWJIQHYhQc5KF46gWNh
emwXZVY6QQVsVQfyQlPi+6in3sFCNSoFIIitEHWU3CSIWQOQHwhZvPoAolqPVezbdGQr8VQk54tW
MNoU4tsotrt4NMfs7bFMGuf2x9p+tH/IoaewsVJcT6oCOcVxOlaPqTeAwbx3I78BLTT/wJBGkvkb
jowerh7CJG8wA0nyk243nshC3wj+p+n0D7iEWC8myo0ssybKPUlRlHO3q78C/m8fYH7fyS/kkIDI
a1Gl1b+roDPCqhQTu4Mlnkr8DT6Up3KEeNSejoKv7wjwRLZnDbEyXBc9ZS2MmgbyPeJG0DVOnobl
3LNm9pg6QjmPOjA4ATUPxLmL7DW7HmM0qYUJl8kpEQlYvoph3fRQ9RhUSzE0AIjlkt4WhspuUobS
b4wHfvKGMuVAml4c5Z4caHitdsNOMFFIP83nrDMrv3MSn/TG5h2HLmC2U544m9UNZBg3PVqtyUvd
8jl0A3gi3JPW5odGCwxnmrEjlWkNk8Jr+0olxdBlSdcBXwOzXMWaWehnIc3h/YfW4a3FbsGPG6GB
EWDr6ktoKc9s1PZt9f8QSbvPNBjamZtI2kw0JvXinQj1Z1XHWGLIn69OBpD6CCgnCAVTGHslNznS
KN2HRnEnzMYl1br7SYyPzVy6tx3ZZk4r/u90Ao2NP05RzxUiugUBB/R25X6YRjPiFzNrGqvPXm8L
2zbxD2FUhaTSwHDADcj+gi6wx/aZ5xZP4xiu+fZFCjzlLaUx6rC7CpUkz5wW3yvdEWpKVia7fRYN
zB2ACVex4P/5e2HQuUl4njyDQegaZU85oEmqiLWYsanv4KrjVQLfiej2WcoytVIRNDhMESUXfWy/
9E34dvujbDtFYFABbR6AeBJPnaRppTyreMgYLQ1bYYSym5CqXAfuPFb/fLsIvJJGJVVqreVJQSxY
9Abki6plLDaPtZpDbNXHGsUlq34MXjibCTSwGbFXginXUSeodI8dDEz2JhT1gXlogxzBQVXhwJx8
3VSOlSzKZ4xG2opKAtwgjEId2zug7h2k64MbFNM7Yy8f+QOg/m5/R5ZMyoHAd7SL0qO63tZfAn6w
ylkwueD7bSEb0x8IOB8nuxYZVm4qEqpUHcjMVetkov2bAjYzJY9/Te95mzDAMgQSc/0j0VoJpCxg
BIWApJNhNgUNNxnamQHLywIij1faydeWUZxmXOLVVlbHq4NJDHXyYsvzl47/zgWVGY0sg9s06tWR
qIRqCKQsUWIc6QqPH4NqjbS/wxNZNuXtao9hZdY1skSSP1+dSwglVQJeALxVOZpt8pwOKkP9Nnr6
nzWDciNzKKdT1ULnSdNsfF/OGJp9GFqEaEwYyDhg7yYPKYh0elMVbXbVaTMVWd0q5VhipSuzMoRm
Nm05m+WE9aGi+j/Srqy5bVzp/iJWcQMJvpIiKcm25CWxHb+w4jjhvu/89d+B535jGuEIc3OfUjWZ
SquJ7kajl3PSL2o1HgxT+LTfvDdX0rhoEgBauZN7RBPlIX5UMm9+JAgo6Lg63aMEquDeBtcnJkil
W9FstvBDc8ElydW80hSc5YTX9gy0y8fxJXQtB7Qa16ykoT4rbubqrzGywRdRmrJ9WxBFZlB+FpH5
h09Ge20AkSO7LUAl5RS7Gl0HGZPomsswuQTev/mZV9K4yzxRpSQZGABbdB3cLbv+vqN2+RXjQUAE
z/bFXfG9OSVu4cRPAsGbDrMSzPloHBoxlISPMqaxeM/2egFkcGsxSBGwwgCJXHRBiSRyLopNLQtE
qsgzJR1Y9s1+1DWRi4pEcC665OGgKNijQnUof1S8+Cp8CQEJ/ldlqPEjV9Th3K49rD4j55RSn9ZG
ih04j5alkwSLDeivnUXz3RR8IST09Dby9DwAK01224evwfimj/lRDcHKS5pjbqBioMc7HctrYae7
hdX6l89Z9EU4Nwb+2X/G/0kJgtUlS20wbYrwr7anRlZfgfNYJZ9pOLPcPrHs5cfo/jWlgepLmWAc
B3hy7aFEf1+I/bsZEj/q4jzoJqb2FbVkhXhKh31jhjdZGn0tO/VbN2Le7vKX3ACnQPz/EMZnBsmE
vLu1ICw5BH4DIP3yJv6p2/m16cvY3UiANmzuDCCqiELS9hl+VP+5DMHKR2lJKAI/BR1ETkBJvwis
ZLukvNKNC0NtYQ6y0eAAi9Ke/eCu86jfAp+R4Ru1TnuKHDTBSgckZrEdf6vuFB/zcwpa+OFOEiyv
ibTlApPUTgWmKFB4yqsYNacReaSeidi9REK4QFEjCYqDHmcZYNLIKga31kTBiHnWb3nd6pNykUHV
W6NrCB6eGkj25vypKo8z+dGXNyO6KpdNU2Xf5JIszssN0HrGgwR1dF/zlNSpbwCyl2I77A17ue7i
jkD6XZwF5zU+SV+0t/o1f7CEmErso136FVwUACG5ib4EjKhSIrtSJ7sJan9M7y4ru/3AWn1Y7h0A
asREC+v3t0d40o/Aw3laUoehYenggKlOCoZcsf4hmgITyX2/ClYpZhyq2BRiLwMZiPKUulO5j8gh
B2wnhnad5mV5kVPHAOMfqjaiu1Pwad/LZCvZRk+0pe9gTEZ3XcrPlnYXimqHqiCY8mBfs54VTcSA
6lq3u47exu/kWcFI5W37Mp+yL/QXqGhQTNR8ZbYBUotibHxLcJG/VXfjORXWFtkpXjCmd5NfaYwB
/MHIVNP0+izGcnWeRWha9w+h2d8OdeLp2vgtno3FpmUjmMUTBfr3zdeV6MmMDXNm9QIlw+gs6FsW
LF2jlX3z1+R253bpIf+Chwzq7qL5hu32z4d1v0fqlfACrVe9sgrNS4BsJAEbIOqAhixpbiLfKdjl
j4yD0lO/qvSdKQTy+321nl1xIFOhCjDtTH4LJzcpgOFluFZyeK+TXDX7/KD9iyuNhYLfT/dDEBcq
8rZJgdGOqe2CxvN5GBDksylZnKHTAKFVWJpfm5jnBWTHJIqVm2WSlY5c+LAAno3GBl7Auh+AOvpl
KrG8nLoNtoQXe36pfS23610MPL/a0bGSGTtB7xThv6DL3B6M/Pgp/N4OTbSx0cf/PHQsrzhH5/jn
dMUCGRCRbQXIgjty6F9Fdfvt0bGVYC6joGnQDkqBc2aYlOB3+4JGgd8+A6vRHfw/A2L9ZFj8Kk9a
6lRTDcTOMcWmo64fG7O+N6xaRKS9fen+bVf87s6YJmEYNYiTtMV0qRk5rfIYFl8l+qCMe8E9JJLF
coyVpwJuMyviHqenncvvyw/Ny93IS16zxElB8cHIh83SGfe1awkypH9Itz+05LKXtOulJGVT6Oy6
r+/iq2Wf4nWsHDtMCzvw15s+tEV5mVAql9A0hmZJOUFiRm8CH3tzdusPKGr2Xnvd2CVgnkJkv5e/
8faV9KEol9fEZqqlCiDKvcj4YZVf25DuEvr8Byj3n62Ti0aJHqvlEuDm6yNQhur1KDupkqEAaOmR
c1mj7friyvW48NPQNqathvDD2vvFW/SDpdiN218DGPEOdKD/o7zf4GexjPPXYiWW+J91LCl0drvT
jgpm5RlAgUjeP6Sifx+ZxYUWMqWWUpQILeQ8Pmp7gJu7WeeEV7GLcvQx9Tssk2LpBQPYkex099lx
fjVOoq2g7XTp40dwz5k6jmicsQqSmrto/jgyerq18CgF1slP0VMVO5BVizyheTbPs4uddQujIeAY
YvQs5VtUOeYvfGUh7sQ/FB0+1OMiTxuWUqwZiHLjkWE/h/sET+v9FKEQyeBoF6c9xLfRnu7xdR/E
bV/R9WFx8acsglSN2MY8w8DpAbGXgmB6cZ3ExtRxfyXMiTZzQQP78bqCIoPC4+VLQRkaNRv6zA7d
AXxWpz5FTRnsATd4lTKN2UB5ZUJ4/QomDOEAEPuev2UrK/lc5FvSYi50VuTRfek5PGmolbHd/XpH
/Oze/PkvvHYzEVtJ5AIf+FyaASSCLBFDjw/SUp+NMorbD5uX2EoQF/pA35QoEhuM6/RHQ3spmtYL
rL2ZPCtJIMq8Nr1yJYsLfVmtNoHBGlTFNTqKWCzKb3CFPLSTbYGlDPUzdpTV47wDQPzLEALsoQY9
IT3VV6KxpO0o/PFT+Nl5XQ+UqWNjBaz6yZouyhWz4hyd1ASZnvDuZAHnggXxsGKDbkXdNEP11h0A
3sww+dVbA1ke+ODPonrRZlxaKcdFP9NqA9QYUGhN5Ky0zXB041y5alMdGIKVsN+5mU+vpHH1mroG
hxTQV/Faigu7S3o7j+K92g57U2td1QAEkD65+TI7yWDakWibX+CaPAKZlcQYiU2QlMxZ+kuulwPJ
ZhFxieh7cuFO6bsY5Igywk8AhFYs1U9K6+hWYn3ptCGyYzOSBbmlIOARLuA0RNI6lWHBpml1TeP0
KLX1z04DukWpHiqpxuxE1Ntz2uSeID0RfU8u8HRGRawwgmMYN/8hztuZTvLdBi3JDijjwpeIyHq4
+BN1cjVWrM00Hxk2ybT/0bmqx5BwRB1Coc9z4QdcIE1fhMznK0fLnPS+OQff+tGmka2kR3IsQUAh
JCERfE9++h48UdoclLDPKPjeqKeSiMaoRQK4fCtSVExIsaCq5rEzYCwQiMmXbUJg/vxYvRTmtWmy
2nDcF3YNB0CtfVBnjyqLQJJIFy6UZO0w5SGLyuBrodULRRvqsiqCG8hgP2D1ZCuGKZS1BpHRqlqH
dq2DjXk7nv4AOQsPio+YyM/OUHSKl7zAJ2PEKwBet/G09xB9fcUtH0ThfnvvYSWNixa1URgVONhY
egJilTNmW+4MXJyjXQqGB7YTv5UkLjpEQyTXBuuNdrtJc2JsB8cuPRRX43N82x/0q38xGyqyCS5A
JIaah930/im72E6+1XfAdHYDD0CnwbN+jT3Or8rbZSvZfumiTQgUE1Wn5D2SrMxELeWlGTXIlIlt
nekxPw6v+m3+bN0wMnXiFHfZ1/TpstBt0/yQyZmmCZLNzCrxmFDHr0t61sbvUyo6PuY/v2chHzLY
b1jpJVWRgsoBZGCtzgv3io26gR88MOQbtg8rqlOIVOLsMpoK1Brfd7UMLJOPp75+Tptvlz/bP0T1
D504k+xNuUgXdmExV6tBBMJQkgygFeFL2jHKZ5flbQ+krmyDs8dJTRu9YJl5t9t115233JZPYMk8
mF56V94QbA76ywm1mDvDYkh5N4sQEVT0Wbl7jLa0Ajs8TvGx8wpsy6tutqO3g9N65PjOBXIjan1s
++Df35jvfLTjNPaGColmXtq6cdCowDJFArhLbG6CgiYV4nLYmLZSdM5sCM5N5NN8d6OTo2CaCqSp
KOsQF9v11a1iY6rE7VzgCOQdgMNkDD2IPp3gsPg2BgAyOtVkRcIm86oO6zjGm9LloiLP9vPi44C4
4GEF5X8eqPOxOTCCUQB3uQyG/d9QC2/3Rz5cgG9RBL32HwIlVNCxfZPsyDWo7c9qYjNuY9YMK+6A
T1QcxVA2Ind/b2KtQphqVlpMKphi0o+drXfxz1ZpHhKKisCo6o42z/tQMa/NJL8KpgR0I/0pipPH
KDQE35z5+YVY+o7qtPohvdRFS8Sm+ekYEFtPtCdTDxxS14Wt5uqukgNP1sz95ejDgtkloVzwkbC3
noLCDL3xYGptXdP20pCcMcLrqlHyRdYKEZ/3P9z4H5bFBZu2qXRTZmBptbt40nODOBceO8x+0d4B
SqItBgJVNyArWfb0t0x+h05O0lYZO0QD4BTsKbZWoyFzW8W0YyN34uaWpna1XKU/F/owypjJjHB9
FUdgq8nRQ2Vg5Sc9d7Eblo/SfKrr26R/KK27JH+ywhsZ1bkCLHijl45YKilfs/GblptOHT+lbbAr
pKM02NHy2oHhfg69tGxty7pT24dQObXxPU3PWXPKpr2R3KMJ2fZ4OmTXiwV2zmtaJHY02bHqW6kj
KTvldlYd2bSl9jkaHxQptc0Cj+DgRklUR032sXo2u+fZepSA3/y9V5xoOsSzHc77NjqqgezkJWjD
JQcQ1kMJ3nJtt9Q/xuy6xlJ3vbPGzCb5zWQ6AfoMjZMbsLdOsgf9EDRvYffaaW8VamFUP6YzyIet
14n60qjaIxDHo1207KTlGouCEgg3UfOeu10UXmsqwCjsoHOC4OeY3hoSFgmRg9N+r1OfxOee/qJy
6yXhaAOR3UH3w9dG1NvQI02+UrMFBy24FeXOwV3htN0hrPc1tq/ixQnRK+9vMuNentwm3Jfpkc67
vLsK6XUb3s9Y7KicXm0AOPagq4NtJtQe5uc6eiytr3p5jOkpfctCBmf+S138xOjtRpp3YWwXxrck
1exiOhiR7sbkqJaR3ZV37XyXdXsFjWLiL9pR7q7wf9WBPRWPHTp6lgceHT16jIqrfjwXxoskqc7S
nRLFL8PFlpXEluRj2Llt+62JUWTsXkdMHCPtbPy4cyXqJnNuNwb8QPuelrt6wTzkXDstOY7j21jG
dmZ+7dIXKcDK7q67r8P9ANSx4Kz0XxUw6JWxaYel3USKJ0VfCNh16uS6Cr2pfJWKGDngrxH2Gcm/
yrRwL8cQ0U3Ir492YxwEnYTstniegH/IkCUx2hM71ouGyjySJk80vbBdsF55NFeRMkY5AjYbojZN
yV2XLyhXTxGAD7JrGg1uHKu3U2PtCmJeDwEYquP+BMTakx62xS6yeqzczIWdBelV00cvGD0/FYNx
A8xnQUjfvKuBJ2/qDHsChHif0+OehrE6J4g7rd46M0AHx/YualNBiWUzhq+kcFnxkBvJmFGAc1lF
N34NeiV31HleziOmeIBzCMbKWzrG3fFPTp2qsgwMWl3WCHsbrO6rYpyaVGVoIdlhfgTGpjwBXJfR
pcie/MV4as/mY+qJxls387qVUC4vkYooVBW2skjaZ7NIHSUTTVmJJHBnlpd13HYBJMxDYQfar2oo
BTWDbX9ZKcEdWG8E7QIMqPeOllsqyK9KP0ahem88hLdxdzCwWdrvq0Jgjdupzkou97Kp+lyZwcjF
Xjaju+wYazF7+JoAaUKwvBI5qehLcrlFWVjAbzAQY4u2J6+LXC3OKBHhcI1IDJdQEDOQsm6ZWWfD
OEaO9RR5Db5kdmKdsuJr4IrKV9spzMd35EtwZEq6LGEd1+iA4al7rG/b+Y1R2WyWXXOCJ/VJ+yZw
NqbEb3naSiT3nqnrWa/oACVZk5dBembYLDWAYhN/Xfz0GvflLvfq2/IceqLF3c3wshLNhdpySIam
n6Ctaj4vs2pP7YOl3FjLPSbqBdkos4hLWnIhRQVc1V+7+Es2nlHH3RdNcRjUMLSzZPIqU70Hq7N/
+dNuxuiVelxEKXvSJj1bWad67QbF8FLMyoteBHeXxWw/81dyuLhi5GnYayy9R4rmJLeW19/UQAw1
vi37/ieQRYA1PV/r11OKdZbIba9Ex7h9Za5+ABd11Hia9WBcWJ1hdJvb/H45xO70ZNwW++4Xm4hz
533jYf9iFz9JB2FdXnS2XPDRwmVA6H5309kfvAyG5I2u6iZndDyiyDawoVClQGQ3AMIruja23Yfo
OrEMk5rvh7O6q6xGrpFb4pATsHEwtA6CwmnzB1w/eGfQDzGcq4B5ZFZnjemYtU7YnpX652UrEunB
OUjdgg9OY8tWqYz3SF27saK7YXQ9TE9kPGRLtZPl75dFbqAJf1aKc5DMHJOu66AUsWWnjZ3iIDc2
cIUtkG63fu5op+wR1Nu3DC/Dqh1y1L0RfWzVo68ATt2L5kGYmf4eIz6+MedHSO2SRmLhyFIVJwP3
6Nw8k/yVJgK9t9d2VofJ+YuctLmV6tAbJTmPeKnbXU13WM46qPvAFc3KbgfZD60471gKWne0hbCZ
BF5b+Yr8I6joPo0wbo1N7ctH+g8JyIc07mZWNTA5mTXcIX4cXckOUjcO7QSMW/n1gPXOyR+lnXgt
fFtHSqmCsQtTpsy4V07YqlqtTz0gbK2ouJslzS4BoZeTp5i+jXivXNZx20z+FsZPKRlm0RuSgRar
IpXVS9LIgV0GTXJSNSxhmvoQ/lly9SGQu6Fjtc2oHrJc32U7uuZVdsZeBYhiyl1bYOwyEwgUKcjF
GtovmlRryK5ao6psED2ddDqe+6Zr7bJNBcn+5iUJXkTFtBSCWWLOYJYI2/zSgow1alCWHrSHZom9
IQYR7+VT2x6Jx1g/AVaBpVG+EihlaAdFBrwboF+5M+2Kb93DtGdEDPOucNPb9Mtw/y+mY9jH+i2o
rMRyvm6C+RW81HhOBjfdteqMPoC0ndlj1CXpTgTbsR1ZVtI4ZzdJnyTKiK+p+7MLyp3iQXJZ9NRQ
QAC/mfRF8FG3T+/jo3KnF5ZqBJYQDD1OP5Lcye8JFquxpjsljv4FE8G34yHAdjB22d8EgpnNX/qs
vMdP8lDULcbKWB9RA3zODyC+gGWvAXHTZVHsErogia/wqXKxYJUWVcWktmyt7exBGQQOt3n3fpwa
X+Xo+1rT4xCnlqKMFsfHonAJpg/1vf5tkl/0RlQP3h7mXgnkPHwgUhu1C4yS7XGDRojEACKqzst+
/gak1/JQuNEdDW3yVZwvbS8NrGRziUaRjblK2B7c4DHqjmmvY+2nPWAHaCc6OqGeXIJRJEsaY/qY
PUvLxw6jWoBZ14D0h/3n0a5c9GVR4nsH6hHNAYqshsslOrmcIlOH1ZC2cpWgd4tERC2zwWqG9Gn1
JbnQ0nVjMY8SItroKN54qg7NIb2qbtO7+Kb0+68MUsHAPqO6Gx7bWyrbReioaHuL2kbbO9Cr38EF
HTWp2omC2Awp8HRNb6jPMFCn12Y/HE13ct7z/yu2DC3tROOOos/MxR/aacBCescXWZK3xLJcVa6/
Xvb/zdxipR0XaaI4AOnDgKkYkNRFXqxhRLdrp85JNCPz50rKnHqIqz8KOpZCLWpoIELgnCSWw7Sy
TBytpMk3KgF3ZLycL+u1PYphfcjgnGNY1MBqezgHm1StzvRA/OqEyXhhSXXT5YH9Aoh9oAnKxOAS
mCTNFSWkcHnzHPjafrjCzghYQorjvzDGreQFrFWYaKHYi7d+Q08s0pTIBDeSGrjpiWDRgU1zm475
En3Xn5tTg8kw9L52go+5dc1jXVszLFNTUbPkDiwaJyspE2TZrACmOwWA31M/BN1dgU180WzLlkmu
hXEnp8W5MQ05kuwupfa03GdAOOjpjWXd6KLXw5aDaSgyG1iwAkw0r9doTGBO0PC0Tyk2BrtE+2JW
qsASRTI4dYY+qcdMgYxcbnbUfCXCcd7NvGitBheOozHPscSVaACWzR1FwQi8coZT+6r2RvOXbHnN
qtIBX4Eja7ETqj8E1sFOn88h1uK5SJ3qcSrPrEAyOs018VofbDnkpOElq+8LIK0LaQC28jINsFwm
mC2AW6pxIblpw2lRFIRkA7nbFdDfI7xMov5LoVmad1m5rdPTYfOY+lHfc2vovnp7TeMIlodQwouv
C37IY3leyuHlsojNV+VKBv/k6uayRIUygIXYuT27mXKyrtgtDnDZw5LtM4I56Le3y0IFevHLIYoF
YO85gckYWVrvl7npDnoWtIIFzq1wtdaMy8QMY0mshECzTgvt3ixtMOjuUExzJprsLiu0lWXqwPtS
CFgU1N/oTuY8D5SRZJpXVrNdm+BHKwy0auX3vqgUd06mhvfoyAjEbh4ekalsysCXN39rVZUqmaU8
MTRPe6iu68W1fhDP0O2oALeMdDNX58IdsHxmi5oEW5+WAEPLpIapaL8VBaSwUOkywt5N9W2MHwYd
Oy7T3owFJ7itn67qmqyjAGHwA5QAIm6UrKlRm0Lol7M9ifzU/evZZR3TwE4re2xc8dYxy224oAJ+
JGpaMsD3QI7BxbQ4NXCczWR5eTs/aq0Jkt7Sz7Dm4wDJNLLDqDiRqhVRgm+9oz+J5WJZJZvgvlRr
Cw9a8zm/t7z4BcHlNN1Fp3kXf9P31U/jpBwu2+7WHM8nqVxAq6puCgyaWHg1ACR+wVZL7EY7SXZ+
MJB41Vb3vY41MbbmHMr2ZeGbHxrgcuyATeO3uz2UjTZvFWicqZHpFKUs2ZU0tl5BUvNKGcrl1NW9
geXnKXb+e8kaaBkM7BJZBAwNn2NrYBVJ0NQK8SYrxzsljG7Vor9vpCbdySGYRlNM1quRISjJbN2W
BKFc0wxdN+hvt4faZ3nedLHhDTrYIwsv9/XKtgBMO7n6YIvh+7beaYRSguyJyjoA9jhTLkoa5FmR
SO/3o1Xa6VVyzn9SzZ4rsLMrznAKf0Ru9lMRgwttRAmCNFFF3ZCojAzq8yfGinU7qTVmH7S6tqP+
59K+ynXqRMnr5aPcuJEJqNgNrIRZ0JHvExCrM4au0AMvMfdK+iWA0Uj7PxAByHVTAx6ngnnVz6oo
xKxSxYAqTd8YXlnrmBWK8sGW1Kl2L4vaNBFrJYt7eMVZIqs5QUX5nYZz1/oTUK3rXQvUwNBTRIx4
mx9vJY3zg9kY6VQMoeR1rZufMA95TiTwZod+eY07TPk+3cSopeWCSc+NNJtYyKGoglvTUPhnS6/S
IhuKADrWqtuynn0MHWsA/g635vR8+YtupBsQAuM3VbyU4AmfD2+SFi23slryBtO05fR+VL7+gQAT
E3AEg+IKjOSzgEBq5LELGskrl3k3hku609CeFNgF+5X8nYR49bcQpuUqGew6TcP6TyWho/uQt/e1
dhWpv5T2pgEWDw0yTzRgvGEYBlFNaiHNxVXIe1XW61QKm9Lw6mz4qVXy11oHkpMh50//9cczCEIU
IoRp/P686xZzKo0aH09rvpg9kEYm0SWzda9+EsF9ukalVSBFHc7nF/W1XVPYFQJf72EJGW/lzA0S
p/2SHAPnT/Z+PklmH3l1aGa1UFOv4F0mevAh/TFOb5e/3kaM/SSASxlII0lg6YRtBwNxy/RtDCa/
LEEyqAvJEzbqwp9EcTEwLuaWdBMOikESzy4YFc/Fvjxg/PNKNF6/YeufRHEhMKzpQocCopoW8EVg
XE68MQ5Plma9JaN0VDI6OxNR73tpFMGLbtVuPsnmokXaDWqRlxkuzFoPnlNL1Q/hpHT7IB3ab32Z
Y6WgxMDnUBLUOox+8gO1MPw/OFUADxKkvDJqHtzNmdV1UksjM1jSuma/7GoLleSAONP8B6m8QVai
uFfSbI3xAmo0fOpssLXwNTZ1p4meAwyhXdZpM56sBHFBMu/SMVF1Zj45piUA+tfTg6oGAikbFwvU
wdMcJTFdNvlYX8d9ZrQsmuStDmAiKWu9dB6621IyjF2VgpdlaKZQQMWxrdrfQnlK9xpVyiGu4YR5
8BTKvlJrditcWtv09A/NTM4mki4hylCPsIkemCZAhzWD5wnUcm0lGoAUSeJMol+qSrMKSCoslLcl
rbpZ2tBrggpgDUbZChLxTV9f6cXZRVcWeVeruNey3PxR6iivp8oPdc4f5b7c4+72Y2LuAqIIXExg
KDyLO7ZLCoVUULLCqkQYOgaWvBbw7vUGBsIw5HvZ+FnA4i7vtVnyFO5z1xhmyqQp1V0Q7XMKLC3p
VgW2kZVrDvoZAnmbFokH1TtSIcE74/O9MxBFB3dgj6yOHobprcMydBuLKrMiIdy1Sqgx11YAIamM
Pd2+tevoumlEec+WNRrIFHWUOd6Z9D6rkuRBbLTNjE+nJ3u5XCLbpPOVVJRerk+Cahj7xfwxrWVx
9442SfWQg3zIU/Dod9t+CnY6YpTgEbj13fAaUrGzoEMtvqohhUHYp5DlTcVZr3I7rb8Y2vfLBrf5
1VYy2N+vEg+i9FEaypChposrq81Vk3b7oZVtY1q8/00U87SVKC2utCUdcFlVdY5hlFyK98uwtLdB
HuUnoo3D3WV5m4e0Uo07JKJmZQR4SMmjQ+MsWH1oiSCeiyRwKcA8RvJMJfbx4tIP6+LK7Mv7P1GC
Yi7DYu8f/oan4ZTWjW5Knlzd9vVLVrxe/vc3bQyFK0tB/g4RnAo6/huqn1AhmPNj2g9HUkROo42C
Ct3ml/oQw998lV4Vha61SN7j+0H5TjD0eVmPTQFoOFkWRXVV5gOZKY1SWZSL5M1l960KGqcJAel1
Wcamr2BqBa94DfCqlLtZzS4OUFUgOO7Ct9oMqWbsjEBASfDnZUmb2qwkqZyrWG0UjJqOU++Ta2ka
92U73F8WsXWdGisRXOSPARfTaROUkbsfpEz9SPfVwCsGyZ5A7RSbz1I8/8FVarDBHxOCsTLBBYAy
ttJFHS0smwPqo1XDQww01TC5CbpsZ6R/lEjCpg1U7bA6p/AP027QC5AZw7SzRnaj/ja1Fq/qK8FR
bRrFSgp3VAUGb6Mog4MGSu2mYW1LmWWH6CQkuuZePrKtig+rpCNnxYAdq5d9NotSHUYtmJPQ79Le
vJ7DRHorNHm4yWnWX8tZT48F1gtdWZrbWzXWVV+hWXNvzLm8i1tdFhznRujAtC14iwFkikc5j6Zc
dlVihFWPDb9YOgVJaI/1eEjDYifQmmnFXbaQQ1VNN1S0dnk4J2y89G0zRKHfJPryK1IxKSPrKVpQ
VAv3Wp1iDastrf0YteFNYppg0ai14Y6EhSUKMhvZGeocioV1HBXtFN6AKzVFuUaV8AaK0/apStJs
ZxUFuIz0eNjTspO/6pZW2HEgiyhuN7+1RVA00lmA43eNQtWU03ApQh8Q7O0dsF2V3awG2i2ArIVA
hczz+e9toY2CzSYLwY73G+wVRV2bRH9NJsnhHcrq8i4AK9rgJuoNmZzIFc6Pb+hHZVZ4Izpy0d9K
wAOiRp4CDdgH161P0hDbdfieHl3aamcUIUaSu/BUTvGhiBQAcEo6pqUWyUAWrviNpp0TTWttomW5
wPg2AvGn38V5d2LIE2LkHPqjpb+VXeKhaCcocW4YFSruBmGmbaLQz0XFuiliPSUJZkCGydOHs05/
WQ0AEKTrBcMt6X+fslCZyOigoP6N1TV2EKskzIjDudR7OfRjjEW+GWWoP0yV3gtSva3iCIWnoi4o
mwpBR/uzGGUYRrnrg9CP4l52e5xnGmT2ZHZ3pJVdJTKv87B6CSd1N1a6YJbh3UA5A/4knB3qSkel
A5r7lAMtVvUxCAKxB0A+FzaRbfLEiOlm8LV1qT348bf5sHzFBijDTb0ctTauBfwGFEXRsSKayefu
BO+CNh+jyJ+GYD7NmOC4Agje7ERhD+SJaGn2l+VtOdBaHvs9a52R7RC9SCK/Iz+b6ZfeHaVFVB/d
1AklWA1ZIdTiycbSJmS7iGboh3FC9ljQ0z1dNWanUCJASpA5dy/rtOV82koel8Ar4LE1YhNGZAZf
2/bcTqJ4LhLAJb8yNUldqRCA7i6WH47lIgpsm8fytwrwu8/HErdFvpR4x/mzidb3YNiqeh1Yoq3G
rd0/+vGlCP9K0BJ5UaIaYoJs1z+y2b+M2jkBryr2xK8W3bZ2onL8Vs/9k0wuNBZzRVOjgcwYZaYf
y44tHEUPxSs21+Mvi2vs8zPNbRHB3nZkWX1RLrJMSFvLqgThMJV74hi1ArCGILYDUGPUSrLXgR5a
le3NVE835Wj+90kzdLYQ1SzDoL+9yLs8S9IwgM56jrUmzK5G2OycrMUurMpOSG8vJXHTRSB1K+/7
JJZz7kBXklkiCCbNrrnu3lkN1dv/p9cUzZJuO8WHjtx9NAMsf0gNCBtzjErNj1W87C779Vav+ZM+
nGMPs4HG3hRHfhbb+SMBfPZJRp8g8sgJmAfN7Oiw28bO7qgp5AARqcf5/DIVYxopUM+QHuL82wQm
7svase/z2+3zYSP8U7cEpX08plAuNyW/7N5q+tSPuttnxBlm0etja1uVIgM3ZQNr2qbKDwdmNBib
jPFvA7pxdsZHdFt21v1ykgGsCHRKda/n9h8ANX2SyT7x6q4x6EDiJS8jP2rOgxL5eh85lIgopTYP
yjDAwmcBwvX3ykehkgH+FgG+4a1IjsosKA9tPIChxce/z8WvKgQQSBvhNkt6Kd5pinzV9dV9RQHj
oQ9vyZwAVGt5Al+14MG4eSWs5HIBLOsCvR0ITizojF28PM9q64EiXmCFm3f1Sgp3RhpJtUZiYXIB
GErXgvNUQY/qgaQiyBfRMTF1V8agV3HThw0ENbS/VibrtqkMQW6zHfNXynDxL6UA7RxkEvrEHl1A
+j7E/jv06p1wW2HjrYlpNQC5odyqwpv44DdFeTXTLPIZaUe2W570W3Kne2Bn+ykabdj8cHjNo+qO
AVBwt37+cHkLDJZuhijTwlj+qDpTJQJ+F4h4/66rs+kKM7KiJMfZsOUjJwOeCfCQg516qwWuOe6K
e7YQQN4uB0CRVK5K0eb5iMIOU6ylN2oUOFU27P43EZzvtqTMFtVKI38g3WBjX38PKDxF4EIiPThH
1awaQ94lvh5q5G4SASROhDvO7rnfrooPE3gP7qvz0cy6aIIGX8oAlkuJCgra2P9H2nc1yY0zQf4i
RhAkaPBKsps9TuOklTQvjJEjQe/dr7+EvovbbpDRWOnWPexEqAZgoVCoysoEYdp91sW+SU7a8uX6
tu0fpDOD0mEt+nruGbRRQm67UGWZITv2WYs/FAa0bgF4LaYfNkUf3VKNM+7f+GeGpROsGTW4IFcY
7oU+SkC8bAnbV4jXZdrJeMpu6FEH+85dTE8DhtU+Xl+26kNKh5rHeZbpBm4Se4iPWrX+A4Z71dSt
6lOKn599Sr1r4ikhWOC04q1br8FE0EsDd87qxbYDIaWi9u1x/Xp9ZSqrUgwhnNftbMIqNW5J/yUF
J4/rhGiG3nc5Pejs+BfmGKQxASRGBWxTPJhau1yqMgmZ1r/yRAO6gZCQsvpQ0fFWn7PbhluKzsF+
8ntmVHKdGXM4fJhhNBvmLASOsP8RlyQKNKvWn8A9rIfF1FintOOpz0qML0ToaB1re7IeV55Yn69v
wa4vnf02ki+NHBUhTrHjdVR+nGdgPqJU4a57CQLqQaj0ouvjGnIrYyrX2OqaAR+14qfcnp+GVvey
UYWA2DXjGnjI6Chmkt9vyjOPZaXrYgxwwkOq5l6M9qLRPo9ElYfs7RfKILhUUdyzXRk+m+qJlU92
AysaJ0fXdOOgivpe4Zh7a0HTBy0FlxIXPYbL01e4/dCMI3JurR2hipmbybtrlFM4N6kW/rkDnJmS
5yDmcknNpUe+Uw/RP1E7n6pZRf++uxoiZqRRbbaoPCY9zDnN18iGFCXvbohThJmThdWyKlaybwaz
UpaDoSLMjlxuWpeMRYxhhARmYuZrRT0AKsLBMrb+RZ8UyGKKoS9M0uFfyZKZzMvUmBoKR/byuTLX
t7JRUvTvOdq5DfHzM3eu3XbpNJHrjFCBdWO/mD1BZAe+qvV9qbzkRE/shqi8YS8An1sVe3xmdSgL
npjQDwmbyk4OKN+7kIGec8T8ZPWBTS9Pw7oaz6XW6TfX/fA3A6mcPJybluMi1GZinmDBNOQv1qvz
mPzooOJdMjA9aD9Rm6DH9jYLgB5BXvGOsWwfVc6/QAVffFkpHBaF1XWtDh/qj8Mv81gGtXFoiV+f
Zn8+lGjyHYwe1VXVaO9u8QntcDT3oL69VZtv8phZSTMiTw8Xv77hEL3gt/HDiM9dfSwEObFSrlDs
p7zf5yal/S4GWrZjibDc2+i+JH32g2Tk4C5tOC91drr+dfe82TZ0AD8QA0BtKZ2YBX2mlGZ4Yvf5
PeXf9XxSJLd7h//cgHRcYhDNTBFH9G/dBVpqnbdE733+z/VViLC72bKzVUinQysqe0SbEBl0PJof
YrvEls3OfFiT1XpvGQEcYJ2/1WBXf29jN365bn1v5hWvOAcSuuiYEsDuLg/n0ldzazhYo36Li/Sx
PR3Gg3nQ76C7et3SbwKCi4XiRsDkHRDQGAZHi046BlXdOE3kGEloxfp6n619G9Qxm1/tdWhA8jwg
UVln0MeXDrogq62PZmAtaXMo9Mm+LYbCODB9ckJ7yqAG3oztcuyyEo2uKnLsMM7z9qvZkvK+A5LJ
09ORebo1WL8wIrLkoPAk5q/BMrPWjxqCKa6YtH5e6DPE0zg/TvngKHxHrGazWgyjisqMgVxQcs50
mo2Suz3udKf5VTvghbT597x3PpU16G0m69v13d0cPLG5jGJABGMAlMmJSgZseY5iUBLGazU9xtlg
hxSF9VNbDhC9zp32+Of2TOS3Iss19Q1MwU2pZuY2PmYUP/SW+6CRr+XwfbIjxRnfZrZY2Lkhcbmc
XR4zNJE0Y4jgNShraJDPjcDAAGG25kZwIauIQva28dyadBqKlPUxz2EtrpG7pxhazm4hUnoorUSx
sE1swbqE9BJayEhjN4nFmFPQ8Ec1D418qr2ihE9jvvKuX1ZVgWOje/TbEhJlxzV3xkPGFgseCDzR
MpP2eUWy/Kkuyuq2XpfsUY/i8jSmc3Sy4iY6oD8FkecqUXjLtgKL38GCWyJMU9Ggl4LcynKA9GpN
3MOgQbnj4H87ugEs3biPyUmvg/ynqkS/t8HAYjMDQwHALss4hMFtbRpbAw9jDYWC/jnnj1WeK4Ka
8D75lAPoZKBGilLYZq6jgi6ivugtD5Nm+eKgxJvn/X3U9Petzj9EZVF7Gqk+Xj96uwtzbBtPBQxE
b+ZFu2jsOsuteIiAfmfVn22S+sCOKp6U4m6TV+aAoACT2aIFLsNosqEzQAPacTwmIcyT0chjna0K
kntLOTdiXB7uYq1LJ6+wfSVFIubUwaB9glKs4iPtHWqHUEIIJui2RcQ5WeK+ByIGJNIa9+vS7T1U
579qCWs9NMoUOee+NXg7ds7EtJ50zeWVkfOU4WCDWC1gvMnATAViaTcyHQ/6covinlGZk+Jjly8R
qmMzDxdLf+oTjB10hu/kSPcSRSDZu9EcA57ALIIrXL5iejzk68LGNha9AXKCTOAHV/sxNor64I4E
UB/VJbPrHib53dsAHk5+FxfwOt3RYHEo3VuzwAPfsJ+ooaLc2t1CTCLicwFVY8q4IRaNLF/jHl+s
ioK1dX2Boclt3Usy1UDMnilXR1fUcF1QiclxMAMcyuHawsNWW92brNIw4Y7Hj9dZ7ANNO/oXziFg
Z8DCCTiWHAPTuY3z2uACd4cJ3Mhcnq0su3dJ8onFw1+tzXKB4cbkKIKT+JpnN3USp3E3pROOWbJ8
sd0J74uhfp+o8YFG9G8ih3tmTGz0mbG0W8AtgqJMmJqkDLSZWiBKB/d6WS0q4MBeJMTtKazZ6LHJ
z4woN1k1VSNOGHRRvC43T71dKqLtrl9gQpBR+B/QXVI7oGlI3UP3FoHQ+DmBmEybZ18bXvRSkXXs
rgU4MaAEgTtC3iFt24pGVJbgRGnmjxh1LAIs5vXbadcCkDoEfmcwU44S69jbdmNhRNrQAHYcX9dG
NUu5eTAhlwCE2UYe4WDKUUYYjyhcsSTGGmgpAErz9H0eHTQoh2NhYx61LJ+QE3w3jVaVUex+pDPD
0m21Rhysm7zhIZBoqVeVaWiRCWl2T8Fsvv5zfR/3MguG1JrpQGrbeOJefimOHzTtgqBk9laYtU4w
8Wzy2GBPXsGiBzOnv1jdf7xudDdPYzoc0cbwLUK95B9FpLGsT22O16CQ2JqNQ3z4aT0kL4J9jL9C
UUGl67UX488tSvdXqpeUJ/mAPJiwUz9AB6CE8nGiupX33PLcjLSdua5x0Na6PJz79Cku27slihX3
o8KErOiTYu53LpIMkyjx8qqvw5cuUtUK9k3ABaFxh6K3fFO5MzNTw4Tr45VSBpmZQ1Sj+qrwgb33
AsPhdRCGUFiR68TjlKzZWiOOp+jVHE1oRwSjnlUeOv83Y2IQaHl090BZHKZK/wRsUXDd/l6awQDy
RG2fYKRHDrdlvNQszgkPSfk4Ofxu6d/a6DNhy101/bpuatf3QKfwGzmBTE3y9s7VErqQCrN5Jb/t
5+JhhDKaF8fj9z+24+qgdkGRgZhbSk/X0JgeFThVhEVP40K8CIP6C9H/dBRKsNecmRHx6+xOTJI+
T4Y0T8ParWxvTR9ijb/Yk4rHe+cDXZiRdq2Kcp7oc5qG7cg0D5C6b+tsfnB5VXnamL07LeDI1/dv
J+KDyhhXr/iPoGe7XNiCsnUB/bgUxQZdPxRVlxxjg6eHrAP83EuKeLidyqgDc+g0kGd0N4ji2txx
FIwmm4RA50GMSkjRI046UtsDdnZwa8+w9UMGoJK1frm+zC15jKXjzQZoBXyfsY0/RnMckYHOaWi8
2bW/HtegDPjbhAnfDjq+03E9GF7x6ryvNshNVLCOndgiZiYI/raRDMup6ZK3JI1TkoZuS7/njflp
qWIF6Pj35S89KkHGgVcYbhfdQqvj8kOWI9QoMZmYhkJYToNesYN6TsD9ChTB40/+qKo5bskKsKPn
BqUjgTdhhVIVEze15+S+m/gW6u9RQMoTBdt6/JR0HiAFWQDO2R+KrykqfNcWK52TuFlIFudYrGjn
U9ymveg6NIFxTKCn5E93MfGvmxSruWZRukshaWR09sizEBWsG3sNV905mPUvvVA56k4IuNhW6Tws
nZ2YkWuJ7wiWo6ABfwv3tEN7EIhE95v1nh7KhxhyoHgZKta4dxRNYOVFsQW5slxXddtiWjOWZOGc
kwejaw4GKW8Mah+vb+XeaTg3I35+FkvH1FlGUtlpGC85tBf6H0OhYlLZXYlj2i4iiuGAyOjShGkC
91AiYIdTSqrDggjoRVrVe5Ob/LGgrTgGDsa7UA7DEIU8reJg4Ch2jTwLp0V740X9C48NFbjjd0Vo
430oMTKwTwHSLtP65Pk6dZUdwd+hlaH5XZQ4L107aA9NRqrTgJADSa2OaK1ng/fvK0/XPGjSovOT
LAJVTt2lR33V2jejWizuu4sdfWqiasUcUUtvmi4pjtWEW8dqdKs79Y3W+xYf56dizOjt1FRdA967
XrtdpgXnTJuzl3Ii98M0R28V4OVHizbtW4k/5mRorn2InSq9zaDy+wYwihHMhLVBxWoCcXSwqPgx
VtN4elSpig27Xx1UaIBGC75UuaGcaTmKJsxNkd5E/gxmjMTCxwczzHX/VZmR/BdFmWbRNAQf0sxh
35NXYhaPMaN/cTGibIK3nuAEQoXh0ocJGyJz0LQ07JrKN6OPLqP+xFX4CBG3ZM86tyI9vGqi6U4B
ldXQybsQctNh5HTfoo486EVz4iY76nWhWNje+T83KR3OJI0HTKcUWaivIERfiIv3Ho2CP/9I50ak
j8T0ZDHNKs5CVnzVok9Z8TUrPl03sZ3zwdHHqBi6e7h0AWKRbiHOKZJtjjtBEGCVkdd03jR71SfE
AgCDAidEETQ/tT4L1snrbp2b+rn0VUF79x4+/y3EFz4Lp2ZEoCfjIGrT0L3NU298hVDorfVhOZID
/dy/2UJY9qi8/oVjbBznbPHSPZVyi5mjuCwm6HTdNbMBxYWpjT20jt+cEaXZhOLDzg5EhCY0Ggdo
+SVM+6jpY3j9M+xdmGfrl/WSIGkxlj1vsxBUCx4tvnXJA0HkX+h7TFuFV/3WP72yapkPDA/ovl5T
fPL/cfyuEIWiUGMgd1Xr10dyxw7ZfQYW/C9TEPv4X1nQNl5RByoto70YdL5o6dj2k9YPbK6zMIP2
m0kfm7g4RqZquXtJD5ovIM7EHSpmBC9dy5mnpU4rbC1Z00OP2EMS4i3kc9F0fxFTcVubYC9xCMjx
pGAHMcomsQuxnuJXof1j87e6eb/uJ7uR7syEtGXTuhRtSRHpGCDBy9LdV235y2ryf4xKuzd4XXqA
pyp8c+91db4sKdTxHoTQlYiuQhmoC/vTdMT0+VH1vtj1hrOlScGuGfS6jhPsnrG+tQMN5/VjU6qm
ZsQfsnH9MyOSM+hx1VVNhUl9gyYf8rx5Ntf60/VPtHuUkX8CpIVOyOaRBo2MZaEmYgrSnC8YOAZ5
vWZNQVosJyuD7mXjqsietsT1IoafmZSiJ+g7oskW0XP+nkOr5mEGgejXHKNAQm4NqiDAN9ShSL7B
jfuW/1wVAKZdBzkzL0XRvp3xCdIGuNKIHfASD6coeR8X40abrFctmp7ctE09q2Uv13d692T/a9cV
haqzS2O10EujgA2FkLZ4MIzFJ4MbjPRtHVVDm7tuc2ZJOtlzOozpwIWlpXlcpupLAonT64vZcxvw
AAicEgoYG3ZhYC8T0s5dFjbdd9B8B0OR+xnOHIG0xEoV49IqY2Jnz3ZunuIFVClpFlrTwP0cOh2j
u6zemgHFapAq97u6jxUL3NvD8wWK3+nMpjVo0DYbsUCrLV+Yi8R5agbFuvY8AryT+AejRtt2+2y0
EWYMYINUj0tl+EuaexF5iolqNnsvWAFbjBFwkGqiJCLFRN2YGj3L+yxMHdvD0vyO/iSufrjuE3vR
HpQNDsMDUMw/S26HiYLaYM0AAv6O68+9q6H63UUQ+yF1esIBs+4g2fwtSrry9brhPf9wTTT3Bb/m
dkjZzInBp8pFQOmaAFOTfjsUXmeUftc3HuOqN8/eZ8NANAHiBTy9m4nQcjVbhjQ9C02+vOvFcJgm
YwL/h8uDZFRV+rfzG4iW59Zk50eTFRrmQpjGGgDWju66vGog9VPcTPHwllYQlNZdEPiv0cuUIbG/
vrWqtcrHYMbbxE6ARQamG9QMIabA8bzTTvH487qhnZwaRTqDGpABwN5u6C6sGE9+KG7BR+8XMbY0
NH72rh+6kH5tvlT5sfmYnOy79E01tb89G5d2pf112p5mox7ha87JMctmcNxmRw2sF9fXt40nl2ak
jSy4u+ZQSsFZx6AIWHf6KPP/xgJwBZCMcNimAIMrdW2rGBaKdryLsyhwWfvHV5hYxL8mxCLPgqJe
WCyDMDTykW7wJ9v0dTp8GfX8o1vYitRx63iXpsRnOzOVtjMolkaeh4mR9t8LWsSPEG43Tg2b7CCp
YyO4vns7xVwYRBzGhYYy+6aoFC9G5g4D/MB4sIHq6h+nIeAPNBgPzcf4C3QqVBnkNmoJgxRpFzhF
bWPTmMIsfZRQrNA0bI9F32yQ9fbWaVjqcIlVkLVdL7fwbkZspi4wKJfbqeejs3RgqQ8jq35ZKbnj
dnsw+J93u7AmywJzMzhrgHCRvHxyltRgHGsCx8KnViefU8f4pVnDh8jVc4AN9E4Rn/bX9a9BKZck
S5F2+pTnYZoWQPyb0F4f69epVHXpt3cbFoY+5e+Yj2xZukGXuXZZ5WBhLHdRclhRRcX85lO7lMdY
735VhH/OaaJCH+yuDvc2apy2iQtZ+mpzarRzQ4o8zOz01rYboLazA3VU48l7sQnQOyDK0HFDjiCd
tXzlJZiCsYkWB5cE756bZni+frxUJqQo289d1yEbzTGFmJZHM0LxtEsb+sc9a3BXni1Ecj+upyuL
2AQvXxyvHCDWmH+8vo7fbe/LJxlMGNgjODfI+uUClDbRNMrKPg/1mDfvTMtKf2yL5j7j3fih0pP5
HpkjDZZ8Sv1osMhDNhtRiAdR/hH3tvllAmNW6sc9kCppOTkfa1ZpwYh02sPds4LEskoeAQCJFIic
3w66+b2Rs6C6CdFc6CVdBgAr51nGR4RuzmJWeKlRQaNittb1NebLEIia4L1G2/55HXFB6RTkyQST
4wFFlm2hxG2ON4OLqgqLWw2iD4I4NEujm2RBy4mDJD605pJ5acuheVzGuj8sFkR5m9XyrGbpD3aV
kydg+4qAF3QMCk1wv0VzCRAI1yx2qFETPTng5608Mhmlwvu2YwGC1BR8yahTi+l/uc0yDEXd1QvI
lSKHTg9srJcjj7LWo/gQ3oA1BoVRuh4ZB3aIXa30bW1gr2udqKTi90408lTgNkGeRqAjd/kZzLKc
NZeXOAcz+dXS6MYdbTxixiy87qfbaRmx4n8N/U4rz+5P6BFM+djrONOANIbWkd+2J/YS3ZPn/mDa
v8UGlxOY/xRmRRyU3QwFWqFZBYTe5lJL1zJfuGsLInBynHkwzScBje4P8RPmnQ3nP2iP7W0pRKCR
mICmBWAfybMnPUr6ZRTEWdH82CYYA2PaN1AN/kVCwsDBB6SjaTCUni+/nGuO1lJj7ilsKWTabXoy
lzJMVnR5oY5wfRd3gwxYLcUbSixKbtCXpdknjDs5eq3Zip5kmxzAgNf5aQA44kOTBBAT9qqg/vAV
tWeIMKigYbtb+q99mc+EcZKtkcuLUANZpFZkvju9Fo6yxbbnK2dWyOWOZm3hYkgQA0+Zuz4AaXdL
IfmpcMi9e+dsJx3j0kZdZwY4e808HLrlRXOru6FXjW7uZKqYpTXQjtDBRbqBltfDbK/mLC6dvvhC
y+ZxKjAlbUfxndFDE/m6a+ysB8aQYqHgAcSUHD+ctZlcUhdxWILjY6wzTAX9uG5hdznoRwPXYCM1
lZF6FRKqdang54sJehltCSJEfaeifh2p5ExEsJOChaUD9O9ALgpAdhmep7VVa9G+ikMyps2xLFDE
RzuVGO+jDiF0HXdBl4N0CQIuil3ce2xeWJbSxnmc0wZzhuKAdf/Eq5d1Tx2DfCBe2dB9sLFwjMgO
h5X5+kmV9++9NFDZR6ECzNXg/5M75XFjjKVW5wUaGoIYAc0EqNueRkgi60HzOn1OVHeBcPLNPmN2
SxctTcjTSclrFKd6lupRDoPkKPAN42eMOR20sA0xKqrINHZiBxCt/xoTHnx28RSzNYIWGQOAq3Oa
Yu4nOBimgot7B9gpCH//NSIF49nJmh41uSJ03+IX6D4G6Wt/Mh9mn/hzSO+W01/03jDdhNoEUFsY
nt+MzncRxdswg8f8D0pqQLXomPlCBav5Wj+oihK/XV/6ZCLLdATWHcPt8tFY02hBpp7xEC+q3gN2
9m6x1t4jbOW+udK3BnSHnk2Tb+1iGD5eWJ+HqHit0+UJ0+ofGsoDjPd/t1MNpJIqSYOdCIFfi6HJ
Ang34p6UwyRtb7cAd/Nwmg8xY19KvQ+i0Qm4aauedzvhDtOcQnMD8lTbUpubO5WhAVWB2AoMhXEX
Q9T6erjbcdcLC9LDRMtyFO/moghzfEXrpGmNhxT2uo39r3m2DClFMUfdHh03BcY7bG+a28ZPgrI+
ZCRwH4WKWu0Pd1XiZ44XxUo9vt0tZIDBUbxaMckgHX7TTHpIzsJ2T14gNOBxXUUHtXca0RgFVAaV
O8Am5PdjU8bUHhhGCv5vQPOKzBvQjUZDR8S0inha6qlE13de5BBJE6BuMEiAbkLa07UdehbreNCY
fV57LUugUBL7aXdXgtvcp1N8N7BK4Sy7Kz03Kt0bKJgYrB+Rvvf0xfxCfeKtJ/6pvIuhs+SG6Yvl
/02nkaDKDEkAoJcxjC5H7xaNHMfRUJgqOytAH9dPGco3nCnuxD0/QXILvS0HoN6NEpY1zDU6jYjW
g2OfnHGF6uysMLEXOBjuHzHBTxDYJFfk+bpMVofdsyhofHN+WKBJPE/YulbxoXYWA2YQFJHBnI0k
Rg6fIGeGjGiOwknSuA/ODHhCZByuH2rhX1KEhgmIXwG0B8pX+RZfVmOOk3zOQXBRhQVdDjPDaHJl
3FFrvtH6+S9WhOsbFsW/mwEKw2wpXwgiYUqmz5qb/lid7uX6inbSMWR9/8+EJTUokxi9eofg5s6d
+m6pKURRk2DVw74bUOwCEiHCIEWpolvecQpYBbEQTjK0FuVP1S74CxMuINhub/JFfyELDVaU4Fmj
YmncWx/e/nh4C9Q16nlSZlJ3XbIYLAdqZXia7e8ZujaEPlv0zswxOjkQz4qpotm8dURw3wOtKKDs
OyMOUU8KpxKoyHjqwyhCJRugRsWx2hkqR2hAFxalDaj1AWl9uTDG07LUbPR7+6P26BzX0+h1x+be
9EEFEqhEoXZyZ1gzDTyD0U3cNhMXe51WS4B/bGNZjizXh9ifFnP2mrnOD5VpLad80vhd1LW5v+QI
zgPe1Cc+cC0wipYfuJXEnrG2ZZhNxnJTWqz448Ny+SuKr3KWg7rghp8TG/3OrBz8hAJm0ny+flZ2
kvhLE5Iz9QyljmiEieXWcU7xKbvFnX6HuZIGzEpfW3/85CoS6637XlqUMpUyLc2EElhspuKgL9nB
QIusYZk3YzQthYRVW/8oNRX/1/Z4YjQHTQqhNYaBYzlm1xi8g7pgixtv7pKbNG/6u0SPS9A6Qend
zEFocX1jt2H10p706fA0qlJqo74Krs7IK535EdhsUI4unYex2aNhQ2j3ukXxpS4DOSyibARSLIxE
guL/0lkAoJvntLQaDOANj+U4+c5sP4DLXGFmdyPPzBiXZrq5gYyBM1WhMTaJDxKh5yyrc3/Wltcs
Kv98NOFyUealtQyjeGtBRjxXrPRmqSIIP1tQlIopXhQFGk11Z55Sm30sWu2mj5cfpKw/AkZ4Y7uR
ovG5MwZy+atIX3R0p8FeAVdG8mseDZBecOS7n4DVfDEfDPDX+dVRu0lD7Z6Vvoo0aPfbCmYBMPqj
GilfLgtNV6eh+LY6a8KyOS1A3GaqSfLdL4trBc9R3d52rss4S4cO3PZhmhuvg+7eORZ50ubm0UpU
gDCVKfHzs8C2VJk2rClMORZa5GRh1KPO0IRjAXWEYkal5vrZ2Ik5uLX+XZp0s5i8ampryqtQH3Xw
hVX2wara16SoPvVuJ/pgzYd2zh8ckvHjdcu7ceDMspRpp6C0qYsOVV1GwVsStyfapSBZTECo82C5
qt75vp/8u06xD2f7WpbJlMCJqrCJe9cnM2QmytqaTwlkYcPrCxPuvgk3wPS5BAW8bdu3SMbUKCKr
ApOyDQI+VnzDm03VZlAYkRnrjCEdbXOCEQimPPYjv1vTXrGO3Q/07zqYHDanqc500WAY9fEANr67
1fgM9iq8/WrP7FVBROSeV3aNSdEzrseZ5ZATC9esnP00wsmCCpcB9tTG9vTJHryFOwkKTm13SM02
DlojVgn17W8qE+gAkAVvGg2pkRe1A/IL9DBLw7NNbfjQQrNbEbr3jjjKrzZEdvAPSDcvXVFfaVpA
FbYKXVR8jvbggNcbCx0K9OuQd/287o0qa1JAqUDZEBujUSEnRr9yfh6zLOjcN9tUfMDtax2F/rNV
CW86O2BsTNq2NnCcSdTd2I3z1jnOAV30U5QWt46lP5er2yryYtXapBAiGvaV3jlVGA1z7LsF1cI1
raCqDva+U1S2seKG3zsRJhAkFN09/MpyqoReIsSEE6hUmjbQgq7rAVqE0tzoEfNIAX/4iy93Zk14
69mO1gnL02ha8JrRAJhFH3UqjUMFMi5NybO4u5EAj4CjQLBJyRlSDDonG8m8qB87XjzcJz+Gl+Y2
O0TB6OUe/dJoj92P/6AQJEKIfOjFuAOqO3jXbLq2vdNTrcrtBlDu+b59nL3Cpx4mHJ7yW1VRfu+i
Ozcl7aZZVJjfcoWvsPSfptJvNJt9qNGpnszh3XDGZ6qPtbh/VKR8ew8JlETE09cBsArYnMvvGBs2
2D5KdKi46+tlSP0qRqev8nlYF4chqPMb9XDsTh2LMVAuoGQHZSBKDWm5w1CuYP5YRU5Wj551HB6E
SM58Sz+CqCPMD/+BGWHHiS5MSnFtLbtoGIsFoGT3NR+/ZI19GnQt6JhK33TvOXxhSYppKPvZPbWw
uObXGPATSLX96JS860ERxEdVc2VvWSh5Yv5XwOLAyXT5+VyrBSWlOQBFbts3q2t9z6fovpi0+2HI
gusnXvxR0nEABhKtZ2hCQjVKTmYTCDfNVrui2lTWNSZ7pgery95ZlSu6K7tLOrMjxc3E7BubTANA
XGXq3Da53vtxATXhxky6Q9Y7iyJuCmfbrAtsFQxlIGiByQ18nsRdVdV6FdpNfUxofF805c31rdtb
Eh6xIEXQ0UrYzLpobl0sUwH4Wzk3H3oNTcW2zY+0KohXOX+upobm7Lk1KVkBj4uVu1CKC+kD+bIc
hhAQZFAxPa9+5DloHP3FFPGlQem1Z0QrgwRDXocVLgHPYemjrveD30xQArm+kbuHC/NCKOICR7Od
vY3aNOUYli5CG00Nb4hN67g2w3gzZphGi4wcErxTQX2gzRsIf6ajp1XGV1QnqMe5mR6u/zY7Ny5m
VvBBUWLTtzO6K5RddHO1ixAcGz/HqLmxmfYdArAf7T5F9C6Of25OTEvhfofBjTxJ1y/9MJlrHWar
e0fa4ZYa88feNe+HsXnINdXq9s47ipUGkH+gX9ugQDREzGnBtRO6sflQL/ZzM9sAUWZZrAgse9t4
ZkiGe2j1UpRpN9dhruvNHS9765bWlD3Ydq/79uoUPpjuVXNae0cS8BYQ/4E9TJBRXwZORkhN0MlA
421pD3qdeozxQI8wuzhof3H6BSYJMFvMKG/yFzdrWtup9TokVnesNJQhtefZot4Yc4VD7n6yM0vS
yad0AM11BA+Zp/SBR65v0/7ONub/TzPSeW/TSo/0CQtKoKqcNu3J1Pgj1O0VZnaSot9z0FDXBfXV
BgqCvCxJGW/hF9wBYxJtJ+hh1IuHEcXvUzl+n83kI8LOHR4oCo/c30dAn/5nWW5F1H2XtA7mRoBI
jfxYn7g3puWjhjLk9ROtsiMlX6aTgNUWDPiQcEhdL7Ks5p61kXbgddq//6EpjN8IiRmQ4iNP2HDl
dZk1xAnG+sM4+pyAuGl6G21FhXizGsmEOHJnT4KlYgBQcVKFbfHYr3ea0925famg5dnc1jCC4XiK
Ow4xCb2vSyNWV8d9MuO2Xo3urcXglTebxR/XuX4bAam/xSxT4C4ujaw9tQsnB8Au7mvtifLY+cTs
Gk7YUQj75loF5NP1z7OFiCKeC2pB0D24yMTlNqueOGXEs6UKnb4G0IIkRyh9f25K8xv24pgxTB1P
9Z2Vp68garvDWVC8kDdBWNh3UCrFQBGePPLrcSCTU5Uz6pODUXlOZd1QdwSB6PuClLkiTOH4O1/x
wpr4+Zmr5Ek6Rt2YdajeoGfRdiYqv70C9rDjjmKcAlsq1EOg0nBpg1IUnqwJtQXLqUiIsbPCW0ER
cVs0s2rAbXOZiM07MyXFXWAlG5OO4nAhAVnjp0U3gB27L/5Y1UCyIwXeIm8yE2oQXWhU4ECNwWpU
LYrQtwV/ChuoMJmoMIFeWO7mlZPOBi1L8aIAPMz9VUCMV3Ddp0cGnughaG0PMIcDC+qwD/8Dzb7Y
qotsHHckkD2QXRYUwIC6Xn413dY63rrIqQj/VN/URxQqg9U5Tt3BuR3fJt1TsSlsHR9EDgKSrgMH
iFa9+PmZK9YN66iJAkMIus33fvm2WgBiu8lhWOlNBkqu6+d86ymwBtgdloi00ZBhvFXHBsjSo/cI
7IhnWB+S9slcbvr5j08zyL2wfeAzhsrvBhQ6pVm5FqwagE4pAIsvpqCF+IeHp/5jvtDTlNuKR9T2
sMEgjhmY6AVDlAwMBVFfUqIRPIRL0QEU+urWz7n7+frebfIBdM3RphclIHATbChzB5DdaCWkuSEk
XNya1RdGoLC7/hjLxTNLCkjTr8Y8XTe5LY9INqVA1YxaZ9szbEKkagzmwP2Hxz4Y039VN+DB/i+P
qR1/vFil2Okzf9RWu0b1Pm5DvWsDWp+W5a2LftpTftBVz9LdjwZiSuBuAO/ZJKaipO0WXTmEEW/D
ZCgh6JR+Y7Vq8nwb7PHdMAuAFifAMBuf19usjcAvVYd6Xx+n1bkl2aSI9VtpEvGdzmxIuUde5zqo
bJCSltwzv/YBOa6PYLI68NviZ3YQOBIM95s+eFEC414/6kEbqrg3d5eJiRxDx+wDnktSIGm6wUji
wkJzrP4/pH3Hlhw5ku2v9Km997gW70z3wmVEZEZqxdr4SZJJ1xouP+1t58fmIqu66YHwDlTV9OkF
WSTT3ACDwWDi3uQV76U3odG8y+Z4lsaGloA6Qr+yaVI+LMY5Ih4exWQWsJJVOU5ulciaCzzdMAhN
tXTVOSoIuh0W+dCTbgkuyz5/elPhBhq04J/RDMnqtyzzoOqDiXD8ut6rXhUgc3dUDhHI2SOXl9c6
nztmpDFZoExX2tJCz2kQDolTNs+L2NhKrwVAf7whDXGqxgiAZOSS9OWynptrjJsP8PrAMD0LxFpF
LRSlUAmaqgCWFd10auSUs+pEc7+rmgJVSN68xfmwDNX1syCHx+g5XrEWKmJpThIJ9DZxGuMGtAl2
YTTeNH+LxgzJjN5dUB+JKn+pq28C+i0yggaX5J0INcfCtlwC2v0wRI/LAzUExoi1Vo+axowbMMz0
QWWV92UjH4Q5/nZ5kbec3FoMs7tGocxFpKZN0I5SYoNJa3KKtvbq3tyTePQRZX+/LHDrcFoIrIEJ
jbG5s6Z3c5SVXDbzBniMgpXYRjeptp5kMg9dZGv9kAxDDEWf4agcnHrvtu8Mq1IMEgySjk7p63Y0
0FjLud23THQlhC2vakMVDwBvIIFVHZH/dWpz8KyQ7Npe8ROQ3XfCl8urt7VdNFcPMM2tqUMpm7Va
L0kTdLVijyFIn0YgPcqJE4p3g8GrSWzc8+gCxKwAxcc/nxWUk2ouhgFtBYqJ898j7NgPUdpMNqXP
vZq7UndFEK4dsjBTAGOLvDQnmNk6kLinVMQZEvbybI7YAscnxpVxMXYevGwJ4NC+sY3CThzt1yS0
FeA89ZkTV47EMdPz7jY8AdeSmYMxjFmuF3GNeCNYcGu5MYauVLR3oYSgQ+78JNqKiehb2l/e4a1A
50QwY7gdyHRSAkI2kJlJfmdeaVZQeMuuvJp9sT8I0h8oA21Y1UrkGVP9PLVaG1YQWYrokhXrYw7q
EjzTvEGpD+B2+LOV7ZOlPWOsz/uoqmZQpwRthMRVultET2k/4jLzOUu54WugF3yNBK+OSJ/6iFUE
J9ctJm3pHiaz3co2BSsFfkvlqF8SR++86k6/KgMerNCG48HEBgpASI4DTYnNHySy2qRl3/aBqDQ7
PTfvwefo5mX0dlk5nhiq+0q3LFSspBYgBkBhDk3Ljc2XSuEVlzcc3IkyzAqScMLbxsQKhoUy3MeJ
Eh1CIEi6xmi91nH0LJP6VtDM0rusnLLxOjuRy0SRxVyPYjPh3JezYGB6W74yepCbS88jWG+65qHQ
AY0fhW9K2rjZMCItg6ZdVbpuW92p0RI/jbdTqtmx1N+G6Fi2AKoThqXTFvODWWf7ftCDPF0O4Fr0
CbrpO0PfR93NmBpX7SgEJpCYul4Hru7gdonm5FLHc2xnfSz0DKyshLnewyYsumnCu7Ablu+j2u2i
NjmUE4gD1eLZXKxry1reDbm/rcWcc/w2MlynshnXhj4ulGtKbKo8Id2uktRuWu2pNbVdqxbuNLZu
NJaPgwkSMiNFCWlsOKnDbR+30p7xcYkyiSIqiX2AuereS3a1n3iCg4mm2KFg0InPyy1wTovKtLQL
KJCaItq9A/RZAfcWLavoYAWpDGk5UE7/QTVkRaEepjRYygslK3JFHrGxVftdqOXd0j3hGrUn84s0
N8BsiO1JwnBPf1fj9hSqj3H5evnsbKoKFozPjANCZ2Zt0e7USR1IUYMRNNKSUdtN1bik5dSGt/X8
KYadK4+TZY4WKqatwGAme3QLSe2FGNMEYht4JGK7rjgOfdOfr2QyiURz6muzVIc+yGqyKyZdd+IW
mGOX148nhEkhSmjnAmEzhCxydkty7VUfFc4wwHnbBT39K0WUU+etFFmSKU3fB3mP3N7kppGbeNZD
406zveS29dI6acOdANt6OJ6IZe6MqQ3nrluwZzO5HqsF3UIl6A8Gtx4VWx8f6/ixQXuSOih2j26Q
CZfK5aXd9OoYJ/7MTWHMl3F6mrYICnwabhN5OBBS3NcDrVHUB7mZdpdFbe/iT1GMjwP7VmN2dYdd
BByMhMSUNHAkbClDx6OhjUghQBhlAJhYiEklw6VI96L0q2hcRwY6VBPeQ2bTXSu0tA1EFopswNzB
FdAn5Lpe+kAaTa8SS19SWg8Nl88jeJDsXgTlqYI2IXNa7FyKDkJc8XwadRmnqWB0TqPxCuzf4EyD
zqfmqg3gj9D1sQcrEd5SRv9ciMOVMY9AnFWWQMdDZyjIj6ghwZLoV1Y17Zqq3yu5+aVEMCkB/iGv
o31WjDeaLr6F2cAt2mxdp+svZCy7VtIaiHR4KZdgAo/karKHsLoDSeu10Gf3g4IeQy1zhzHxgWjA
SXltZUhOlofZIJFk9VTrUx/oKUD7GqB8F7lxUPLGFY3wrlQmVzIbL9erQ59MnKt0y9uvFWcCpToT
si6tobigfCuj60p9kHLv8lHa9FZrGYylkxwof2IB/Uan3IdBA4pRCuWBuxqJvMIFL4bAZfnlmRxz
fs15xGR8B5lpVduT+JH0D72m2ar53jS1k469EyqJy1F080iv7Jy5OhuQh2VVJCF0L2+G/nVYbkB3
mDVX9ZT69WTZc30tVbQL/Sk0X7SqcroFezzdlcID50voibpw4liMUGsKhVxpcebzyjYBi+AATt6P
CLgdJDSwYtHHHZfadctlrraZbUDskt5aRAsX32TIATo+dr0QvVzWa3tXDXA8oj8W9UDmAk/FpESn
M3wmyFbsSn+cja8AEQTVCaKi4j6O33p5DC6L3Nbqp0jmOh+tkoBxGCKjBs5S6eyhXDjX2qYIQBWi
8IiM8xmWT9kaxjhnIhx0NHox4LejkHcJcESw0VbVLODJKiAiRFzVSS+CzgtJNm3/pxJspX20BmWs
GqwTBexBW2H10AdFgNtMQ/NpaBfu/LqoNv+g8+Qy+6Pnk7o0Ms6cUAruKHa7RAttuZydZWoeL5sC
9Rlnh2qlInONRVLYKFOCReyz7mpcki/APL6bLOTN9QbEj0gwFTzYzG3fuZJJN3b1TEe8asxaDJnp
PjOu6Eym6Sq5S2wKEZ+5OpJXHhejgmctzIWkgB62yTCPCYcdV19mT3+h+Ndz4+q2QD5n0xXM4XNO
webZXmlKN3qtaWdk9ajCZZVJN6EDkARz13uga3DbvvQR6TmSlXvI93+/vKubLxGKFPr78WPbYTXA
hyt0+jTIAfSNjv7kgNjVkdNr01a8kMBmQWd3WSbPkpjbSenQgRfVdIEzEA+oBrEzDRBNg+ip069I
0iMukvzLIrlqMpdTBhdgic2nmpTDrobl+FF4kL/07uzqV+Nu7ng+gZ69Cwfms0NhtaVx2RnJUkJk
VLjNArKf5Sk7GJ4YubOPqKZ6NPb/NyVZ4o0kneOsonvZeYoPua2duoUDtAqtRdI1c3MVU64cw90M
oX7az2dFc6Vl0chZU4BoBRQcUSCkzXOeaoJdIZ7mBFIbHR2Io5FJR6M9mLDAXHN6RDSjzxqtgq8b
3vLv/WHxDV/a6T8EmxZGLWdQfSOIHNG29gZoCblU9duK/hTPWO3Qios+SIipitArZmTO5zvgdDuc
Ldx0Phrq2JiPQuKexY1K5aUz1E5Bx0Pj9h6y17qTu4KjWS4Y4iYn3nUYvfRNztpuSkXTCIaTKawp
6wQwiRjJhYXrqxyvxlG1gdTNMZPNi2olgVm9pjRUZAQgoSng3pajPhROJuce8sscSdtHfSWKOeqk
w4hwjYdyIIrBAqAms3dTFyWzzq1iT/ULv5R9HowKRz32rFdA5JjSATIzFHUw1y3NL0ULDMfsT2OZ
IvdBsb5+3yn2iGvVlCWVAkFmeTVpCmrJ11Px9bIRcqyBPdKAUpezUsdBa8LrGhMLYfp2WcDmZbdS
ggklCFCRjMSEAKu6FYp+N2CEM00frWx2IqW1i6K/kyKLd7TkLX+8kkrVXnmqdupFwPVi6frih5F+
UWTcPepjVmD8sSeOlD+GBYBn9MEz+m8hEkiXdf5siTq7DnTMf1GUO/S+U/+yEr/M4txj8JFmFqfB
bjXh2A3tLhdatOZG4g+jLZKbhpSYBqhR1M0ACYXSZDjYlRBlAIVI8HQBPZUjhcqNXvU9/vtwLXeD
7sUScHN0VZBcYVyGq2WqRqTqtfwlLGXpW1FUvMLmhicEZh6QitBphowGmyNVi3YqlSYfABJs+mVr
PtaisFPzdHd5xbYyA2s5bNguGD1CPykbAkAv1b5VZvs8aywnJbIzWbWnJ+JzXraBGmkHqQ45KVrq
kNjtgnKgbAfvrXg269Jp07wANAlJ9ti4koevikIANXslhL1XlhKGXl452lKjvySQmu/KPtQiR2ds
CIGtO7jkqXTRmbJT7dHtnlpn5uLnyVsua60gcwgxmaDHlQZ5BBxQcWqn36tDre4NR/w2ulpul17r
RKD/QajtAA3UL53QgWFdG0/JI+/++bxgLinPnM1xCBOC9lwauYxecyMea7xpr1G5fQUv0V44tB/d
k/YR3/OanTaTuutVYE5l3QyLLE4QPPiiE/6Qdtkxc4rr+bry62PHSwVu7jF6sQ3gNWLU5uwFj9Cm
ipsF/cK+CRgHCkWKYcx971tB6ZWBxglBN7d4JY4xqbGRk05KoFymGj+qTvbQ/BBUafvFyngc4ptP
Ndpm/i/VGHOKRAz6A4OG7mD1Pg3O+Lx8RYuT3SG+RtVRqxyBG5Kdg2LgNkSNGlNvmHCg3uj0zAjl
MBvCQq/d2Z6dUnaLm+iq9EM3/QoPKQv+q+rru8wtnai0JR4q6oYfPJFOl391YnuLjLEmQXplZH5V
V/dKHH4t5D/fZH6qJBP35l2FcT965attpdkJCYFWq86cXpwtU1mvJBOfCQmgVNpPXczkNq5KL9XM
x0qqfG0Jny97uq3wAjEM8B8p2+sZAAClPFMak26aYl6NLdhs64gzwrFpjTqMkXajYS73rMkvznpA
jyOM1tDuGl1hbq4bvcT0AH/4aKLze1gCYdgt3y9rtinWQGcobZsC3wg7g1mqGIwcJqnDYzraFbXT
BNbnrHX9UN5oAEHtv3JxpOjus55zLZLZuCES09QqDZqtEJ3ye3bQdpGXQWq1n10kmP0SDe4CF9uY
qyoTZZeDFIslvR9/45NDhvURzUUFGKe0g3mF8Cm+52Vmtmx0pSrLl6dXagvLgarLGLvp0KFd+nsT
3YgLtyCyKUlFqxhg79D8wpahJy0sGpAx/5bOM3zMkide+ohxowNN2peeKdrZbenwAKM3r0FjJZdx
2G1LMMpgIeIBjuXky4412OngxM5QIouPuX1K7VX0KIR4id+//jVbWolnfHidqHpClHj4JH1Le8kd
x86LCGoI8nOEFgMtUP2hbDrHMBu7ag+gTuWuwZZTXS8BEwnEyTQaal0MgZmOIDeogWKXgjKYx4q8
+UpE3RHTtxKAUQGPcOq8ZVkZl05IByDRZrtacEg72Ua5o1ibul8HQ7Tr9ITLVrLZGLcSyw6JimGZ
m+IAsRTGSY33yfwlv9UIBpuJbQSyK++szEtLgvFm3vHZenUZlEgc1VCUCdg6JLqqa0OgRKltnqIV
+M1Mf6CkbQ8YFzej52JGybzi1Nc2XD248IBnqoEOhkK+ny6ypjQC6KygbWx8CPM+Tnjg51vx24kE
xlxCszMx0kxNdjD3Wpw6rXxTwnINtXlQK4Dmk+o2M6UARMQuQDXtWTaf/rzTP/kEJggJjbwQ5anC
M8Wt3kGmqjuGujddoMB4mJ+q3MwEKqLLiyU3lxa06KAiQz4MjaanSztXIImtU7gKKenQdrS0v0oz
8Mku67YtBGxSwEmg9DrMIYmBn1yNVLUyLewYugnmy2UJW/eIgbT1v0SwB8LqLNNsALQUAO2l92Zv
PDaOZti9j2lVlDIw6BDd8vzsplrgjcCwCEa0UHY6XTs87oGIl+MBO89ov6lvjejjslYbR83AhCqg
JNE8eU4KGkpZrUwETiwTrpXxRuju1FS2I7QuRfG+xS/DhfuS2XhbnLyWGYOoqyGvBLqQseIAcdQ8
NPcUOlhDH6pmT14FNnueR9m4Jk9EMteVZBCl0nusY9ruCiv0i+WuVipPUx8vL+emHEquKVoAUERD
6ul+5XWjhxJNOAjaQ/WArmZbRPN7JvqXxWzdCRST899yGH164J2YwwA5xAfkiQVe3PBOflyc2gY4
UPMY8aOojc6LE4mMg8wSo2/VHIbSmsmrmWluq0n7fHyMQkwPVJEblqFfE3RoyvJ3jrIbCQ4gIWMM
R4RrpnP9p4saa6OWxhocSPKiBzN60LpAv0OUTACjb8+5UzwRp0a53MbTCVDQy5e/Ip/CC+MbZNVg
fUseRtjXDqrjFRcMyfi+VCqx6zH/yPUEVRLwBkjat1jpric5uallw7LBEwSWF6HzQPK1A1XQGzIm
wZyWb1JneJc/j7oAJqzGAPO/v451S00qqqUyYnVQq6Kj+nh0LR3BcGXCeapsuYq1IGYbijGSa8rj
EzRm7eQ1Aqr4q2T4s/EQdsBWQBGwaySOW+cpx9h5LRRkgdlh2dP2vrbiK21SnxqtSzlytuJZrCIA
aWjSWpHYLq/S0itj1iEo0fuPqFueCpKk9qzWPhKxOy2qnhJJv+lEY7FLQj70uNbdZFn8KJ/u1Tn0
WlXzkIt2Oy4ow6ZLWX0Z+2yau1GPqOsyxNauFwkdy703xMZ+zp7+vCVhKBHTnrjjEHfRzVhlCYY2
V00hgo0r4PNZxHBnLJ0XWhGvj2prU9dyqMYrOXqfiMY8QE5d2ehDJE/o5cazYWc4RoB0Xovnkif+
gebgzRt8LZjJT1TVonVmDsExKCeVxEaniPic+skxt9FzJA52H9vWaPMun01vvZbLbGGO+d3ZzCC3
eMHkYO8WiO7Q7eRY6BcOaM6HUmxxLHrLbNYymYBoFEsprFpcsl3rtwPYoECekWJpx4TTZs4RpNCL
Y7WbU6c0AwX+CbLmRk9vRnJEP2lT8RA7tyKhlT4K431yqRG7yYQTBnGd0wIXVB45/m1rCMlEVRFz
4sC9AzYvYx4Z2C41IUEMiTetFtvlHoNdqEtjKqh5rL1qQDZGtNMIM1jO5YO3sYQnghn7GEUNLhWk
anhJhnYdPhcjIBrk7oBXv3tZ0sbRO5HEWAXQlM2yUhvqTwu7rV9Day+oGsf0tuwdaU4M96OIZIgY
ADw1CZOQZTRgFoEQubJD72vBa3AtOfo3yUsxvKo+XFZrI0I4Ech4FKNIik5HiSnIi8ghiv665OpL
X6R3UbrstDl8Hw1e697GbQiRaIhEzg54759rsDL7YYqBTApIjaAhGtC+FqmwqyUMujm8U4bobhwV
PKeyXVwU3mVdt7zYiWR6UlaSCSjME5NgdTtPbW3Db4Ls2XIUdFI5LWoh4i50uoizpZt2s9KW2VFS
gZ9snOkCKz8mobdJdmx0Hi3l5jFYCWF2UcnqIYkEgnshxBN4xuPAAiPZ2LxmMpdoZuvCP1lF5rCX
2gg6+Boapftk18rOItp4zGGGiPwA7/CuvqEPuhD5LMdCrfX18h7ylpM58JIwl50pQ1NSA19DkuzG
UGyJF7BtS0FUA5hzhK1so2cb9eAvIy088/KcKpgdzb4AWOEvWcZPIfKpNeoLqAiyFEIKoXb0ecCK
9ejbvb+8YBveH7v1Uwrz+sinsMglBR4yEV6lkuITckkV6I9g4ugTEcyxUnUrTae4HoJRw/NeeNN2
jaMUdvkDicyn9lAHOsdp/YeD/FMp5lDFiT4uM3WT46F5WVwNr5dbQKw6g1dbAE7I/D+A9sKzCeaM
oe8KU0oltquk4zwYhXsuBz9DzdqbDpM33EyZmzVe/8qblvwPd8JPZZnzNsytkKExE2HsY3ynuPVj
JPv6tfot+m5exV76LPKuuq2EG9htAAGHkjjmmj89wMpPDkusAekeEufYQY40oChPi03QWFP56DBz
el6yZqvv60Qic6xHqSZao8JKQYRhHqMb2cl2GFEA8AwxIDgL7cExsL24BA8JoQkj13q6fFA293el
NHPBL4XegaRhxidoP8LkW269Scrj/0kE20GUS2JhKp/RihUdms4CrXQPLqaEU4LevGB/asKmUmql
ncgswEEv02s/+VJ/aAD4HYkvtRjkw1dRi/zLem36GBOlRTo7Bc5f5jiGqlGkRjTiXkUPJOke0vDt
soDN+20lgD17HQEoSzkg+CKabQgqArA3cEPYdZxzAspt17ISxZw2CW03IbIAOOaG8paN7YMmV7OT
oRIyN8rDTLJr5ML9ZZwCYuW7Fo8DPOCXR7w1W5uoSsi5JLb2Ukb2RkVeDAPabHbdirq8N3t4Ha0I
A13sGgdDH8eojXaxIO6XxDiay+QRwAz9Jvi/vk3/L/qo7n7z390//xu//1bVM+BBYsL89p+39Uf5
SNqPD3J8r/+b/tN//9XTf/jPY/KtrbrqB2H/1sk/ws//Xb77Tt5PfuOhJEzm+/6jnR8+uj4nnwLw
pfRv/tE//NvH5095muuPf/zyrepLQn9alFTlL7//0f77P36hQ+7/tf7xv//ZzXuBf/bwUf/P//+a
J9/e/4Zu9qTEL8p39p9/vHfkH78Iuvl3hXK9iEBfwcQeWr5++dv48flHhvx3JJbApIwMMdAocAf+
8reyakn8j18k6++IelGaFlHoxDGlx6Wr+s8/Mv6uGiIARoHyiqIkiEt/+deHnuzYzx38W9kXdxWA
Rjv8YPbYIOMO7GPgJUkUOQk0w6cRBgC6hVkEfzVYcYkIBl6iO2NXyIUzhgBWswfMpr9XItr8i15C
T1wLWuAbywDrOMgEk9JWR20I5AKstn4r6Ytgm1WyKI4ul9F+tcS/f/n6S9lXCP1QZE5A1YorB7g9
9BSsLhwCMB+9N7Pas+LrLtRQpPpGEhS2S8wEK/KxLfqvlwXSU7wOWRiBbOpPMJJYtxoIzOMrtfpR
TMhOTrY5X2lcPgY2OvoUhdgcCCtQDFqe6tb0VaKDmK72tB4PY3qdtl8BfeTKfnoDlKddt7usGl2r
M9UQ8MG88P+zHsQhQrFIbOram3wqLAtGP95lPk8MtZ0zMUBWAjkYUn9nEEs6MJS1IU9qz9BBlz0X
D4aSBrom/8m7TEWRFgUcBSeJcrKyGexMWapkBJevp0mLa6DdQph6JwOFS5kubhnPTi2DDjblYcRt
HJ1TufLprs0YwxUwvwC5Efrsax8+935Orwb7m4E2LnBrovVhQqaNl/E6X1bq6XX0JMggHsIvT+WW
eqZ2iaI0XjoI5ApHZnkTM9K+topSflw2lLPOKjTNAJcaHSwSxmYB98taZpeMiZzIrdehJifYY2YL
dnutOsqO7KQgvVm87i7fpQcU5wKOaJpzOrUe0F+qhgqKPiCtIRFwqqY1FXKFDcc7PDDeVG/akYMV
pLsWDWS8jgc2OIGWugj3pykSddVsP14TmYuejz2hg8GuXs+/5nHCycueu69TEYyxVFlYJTkZiDc0
RuaRTHw1LIzvDfHwUsbhixTWigeI4O+cRTz3LIi1LEDwfKbczuar5SUjU5jkyGn7eBhc17fTVew2
34CQ4XQlqpDcdOxn5MhsG+Z4YZ2ANESbARtZdkYqmDnG07Ft6GxQQelpuskxA8Ba5nS+vu9pbpYm
U1I7uU2razV1eK/mz2CS+Qa07KIojp5ADIjoTDozFcC1KCxV741OeG8eK089FLk9e5Zfxra5775Y
nvGrgf7O7K7FPAzg8zBA1u/KI68au3FUTz6E2XUgZ1YYcMeHWFnvRuOtmYpAQ244ASlPCjWC1dUY
N0W5yFTdps3v1KmlveOxK+egKOOY03m0gAOJgRSwL4Kh4YysGDNikhoDc8EzJDxwFVeeg+ojCbJ9
9hRiQ6vSHh8zf7wyOKdnU65JgVzRLEgxfU81BK1li9kKgsYAzHJYfkO+6KAU7zg56q11RM8eja4Q
Cp1RzrQiAO+bckR+QtBda9R90Db4TUW8v7CKGuJB9AYAz/QMXMRUJi02shlWQZwQlNuiBxbj59BF
FrfKneUgOeO+BenN7s++X+HnQKXzb8FsJ/0yinEoRFPv9SCBHwZ06SW7StM43T5nuQEqBkEr4l5U
NMHmythjj26RvJnjAcdvcpVr5Wu4By/dnuKMgWebF2VsOG9IAxwnCAdV4Dswhz0Sy7CdpgxdNvXi
GR1BeYQ36bBx1VONfspgzjGm0ep6QpEcGlUv6oHslescpQsLlOXTCyoyGkrk446X8ti4M5BYxIwP
EP3xFmAz/T0wOFViVUDD6xq7ju4aU7NBV+l0qupPGM8SRE4k9clUwzpOQwMSAYJtkISz1708LUYl
UMtMrxffso+ds2DIYg+0ZM9IHXRCeLOfJw5x5qvY1nfkpgBw8pLaIZ5H/35P3f0mcR3sn818UBNa
fwhdmpVLs2Y8P4SCfggSyLmLMmJQ7GVX3HGHJc9jYUiiZoOXFGVFZ8wnzow26moV4xzXCWqjg13f
FV7qhnftlX6NiRrYlWvuEsmWvwp3/U5zL2u65XPW4hnLqtphypRO672s0O1WGtw2NO0U+K6XxZxl
CD8XdKUmcyajDMZjFTq9Eic3Asy8accYKMz2o7skaEmOP3jWe5YmYUXSg7vaQ0wuKXqKxiAvvibu
7Ek4MqjNWl5uK4d4hzn4P5CB3XIG6+VkLgoQ6QpxHdLlREeja9kojzkZZtPRVqnbBirCv/KjR94W
MpknNcJsEmLL3tPDOVjmxRbQr1tO95d3cEszAEWDEhPs2OhkZyJxqwTkEDokMAyajQCIeu+4eaTN
DVuLYA5dP9Zp2yYmWk28cj8BrFH+GLRAekDX/L6/tSofCBPckR9qeKzLWQtlwnxZiCdDILASnHR6
E94nv1qeFkwvtB6coxlwd3kdN0/CSiCLCqIrQzcQgy4kQhjpeojtcL9Ax2YvYsJq3EWEEzWdoTnT
g7CWyLgYJRuA0yhgXdN9+r3+nu3mG+rQ9OvmzbxVnOnmkO5kW9yVQfeaOsTlrfHWPbKWz/iYJNHE
WQipxpNk5wj6Y+G4mPqtWR+NBT2xA69fdOtErAUyzkaMuikmOvZUIofRGBw1em/UP0vgxa4q416Q
rkRVf4aQYtmbk+aQoXWS9pVjLXRtLpgnmx8jPcCZGh1rF/5atsfhSdpZnhRM5JqO41WPPOvcPOXo
g0MWF7lBvLpPfWah5klGVJhKq2ObgNc/5bV7WaXNzVmJYNYt7GWljRsLUa7+0IQPdXKMeQNnZ80e
n3uzksG44XyQekEBRR2encI3IbHbJxXz63R2wEBjvfVjsJw24Jn51tMTrYw/F49xxGaupUJDJzPl
YHBjAAkDMb291RIwAKZu8tEiYyEgM9M8dk/j9/Yh83k5i61YYv0BjI+OtalS5hq7Z4SLpzZKMA7W
0aTdLubgV+b3IbbQWMarxfFshnHbuYnHkb5AamKJ9rL0GALeXzYZngTGR4vl3BRxj4WN03dwPzuq
TDhGyZHAlr06sEUKIELDMRNDN9KIYwkvl3XYNHu86iya6UbqjHHCFUjZF8UU4JOEDJnB28z4XvPw
f3gyGEcLGOfGzAzICMXjAI51M8zsrHi7rMj2NY2xI4OmWPAWZqyskiNNIko04JrGxK5T+jHSOB4d
EaYdKrFn3VWcO5P+xDMnuJLIWFistQDMnvCgMwEDEGPiKpFvs2FfCiby7xxb48libG0yKxnYBgnK
9PJ1Px8rNbqpBOSKRAUtJDxE082HHcD//7WW7CxZGKWF0ITQrM8O+V0MJwUq9Rsyuxien297TM4R
ByWRRnImXlfstrH8FM0YpJ5IUxRq2EaQHsfNa9TvBYE7F7MRXeENjnIjTZqcTxoLopFgfl4bvPAY
BmMQHVS39ShzIqE4MA7vLf4JcMVYyok85gQsSacsYQx58wEAWKC7WQLlgNgG+EG898UnPcQlWcxd
acXdrCQEskYnyXaI5dzasVxhh6l8ZItVl77cMFgdlPiMzFHu8dLxmsRObyRkP1MvvPkr1nSiPfVy
qxdPpg3SYkj4IoE46r3cIuVY0lvPQ4eCcmwp1l9od4/CXfx82Sds5MfwdsXEKfr3MbigMUvRFWqs
A/uYeGmX3qiAYyjUxoXHfq+t0rksait+PpHFKFlhyQGsHhMsuxkUD1aGyxX3uic/YlQneUvh8kT7
ssyNo3Iikv75al21KsnQOwCRIXDhJOve0MCKDvSMy1K4mjHxQyWHWSMTiBn8cl+jjwYP1qO8xxt5
vzzPV7w6zobzAZo2Mg74HwodYFI6VasX5nyJonGiK3kfBkqM8dLCGQ6Wp9vddftCT2niR1zYbPpz
Tw6OgoIARq5FcBuJqO8wF4hBmkYu8nZEjWrAKLk6lvXXbknGK4nSdJhDpN1MczqWttWl8W2tyq0b
gjpQseUuRq+IJcQcmzozX3wQCuBITdLpMiA+ny7EPE7mLOfj6AGdyw4BQoHuCnsivj5wgoDzLWYk
MUs+mUsvA2pm9PJOvFJqZRfnky8QoPh2E35ff+mk3G0ApJ+Q4UGvxvdxApIP4GIvm9rZJYdDioYN
RPifjKtsMXsgph4r1YAU+kJHz2Id5C/ZMVKXK71vjkCg5yzwecyAZCxWF3CRJkB1sOenK1wU6izM
U0xNbfRAKOt1x+EVtuZYQeW3x+S24aQSz58AjETmMMH5iLG8fEoEWZHb2c1zR4l7B+RMQ3t+bAM8
RHlPALRAn9u2ipwprQlLYBZiFe3BsyPNJB89wVJM9KRZvQgxYSt+nXthKfzMQE02B86tC1gAObST
TjZ+LUG68Sgo43RrAmbBX0rU5mxAOZnEGUStJve1GGfHvmvyKz1SBRmPi6mbDpIu6JFvglrTV1JN
Lx30DPRf5K6ddXcehqR3+9EwvsRFWeyIIRhvaEuan8t4tJAtblPYepJ3qIyFAnmZFKs+WJk0eGkY
j7ddkyQ7ZIStPaqE3Wxb2ZShc7JW5F3Txcm+A3WCYzVT8wROAUx1hIr5kI+RLrrd3Ctf0NIxAjkl
nZMR8P0t2D3ga8zv5Tw3QZilaAcq8wJ9zLmVaN6MFHNsK0ATVTH6XMxXC+idry0jHtTDoI1W7I9F
Lhb23MVxaGeZ1MZ2pZbmkcipfpOXYX8AhVoyebIYJe+ggZYPk56Z8nEKzfYHaGxkbyZyfRiVJvHB
OSDlzizEMvZCVTOvTKyWoE23i4Sj0MrSTTyiO80eC4MUmKeIeneIFutdIJ2xq6JyyuxiyiIZXSq9
9BUZ8hiXvaouoCNAne1YxJZmK/j+xywcCtAbKFPhR4Oc+iVUu8IiGphrm4aoQzS5FKVtquP/sncd
y5HjWvZfZj3oAGhAckuXTt5WacOQVCqC3hMgv34OVa9fSFSOcnpWs5hNR0dXVyABAhcX9x6TRl6B
7AAmck5PyhtYQWivJC0jXw1x66LGoMeuUxsvvHdGr8oNj1r9Xc/ha1rWVykxVR6A+SzPJn2oXzKr
6GnAiRCtL5tYuymdUmwIFHY8bi2T0dpuu9h3b2tgfA6W1uvXTTlopav1M7+gcVV3bjaz8WGqpo77
suQlWnkL8aNsxX3qZNBrn6do8GYzoTyQWWo0bo4fEPngWTmm7wyFCXIVk+12nsu22AppTb/F1KWw
IM/mGiqLkMeGtHyM53mfG8N50oo5ho65LWZvolLzGznZ52Sm0z2J+qwIlxJIfKPSPBp9k016sSdp
xm9knJmHriU1KOOGLs9IVoqbuLI0Xx+5HeaFTO7Tbs5uc2bMF4ldoA8cQfUa9IuqWFYWV21jV0MI
+LsE1b0WFNqECQmiccy2dsejnzwalEedqdpGrEc3OVMEsqrJ2PLSFUYpar9L+/YZerEUOWYfzzdj
KzvpzpGuGt+cGc1cjUXWoYTU3qaPquyQR21ya9gz21YdQ7aSS1pVblLFb61Qqvc0s6ZPYqqtjRrM
akvGptgBejTlviVQlGlLToO6bNPzcW4mz0xj8tRYXdsHHH4bPp9lDq0bbpa7qU+aLa0mtenKugjn
eBK9Z0lJ3WmqkayOkj9pHQx4RFw653Gki8nVUt3wYxAidlXFrDdakETz8tmmJZoDcRuIluEFW0XW
w4h79KwjTnXosX9St+zKZN5og46WjFlX29pMpwdDRpARoGYX1lMpwCow81tqs+KpB6rjLKItzhgE
x8g2n5IsAA0QLV2YWP6A2TLf56xKrlSVKK8Tcb4DPqmIA17DUNLJcvsOVjMAeg3A1w+FYhcpoRUs
C9J6uMZijLM7kD5KgtGcYhboIxkhglvx8TXG9SuCGgLUpWcgj7zrC4HEEfrfyRUkoodtXdmxi4As
7kkBb5t2qPFgTxtnuolUabvKgdG0q1TpXEyiq+HWFpfkhyYlB0sV5w58gky08C6d4QEylqbVeozC
yMojTdKejbFRp6EYuOlHiDnhzGlF3YYY0TMMWNKbmc2vvcGKMLKcW5GiI6vbU+qRWr5FuHRcoHFu
0L/VXKes9F1tgMGgEbu61kgmDu1Esr0Oe6mQI8J4Vdzft3J8zEedubxIqwuHRSnkJXqkeDNWCPHi
lVX0ruHjD8NW9RMC3d2yPm6jOQ8AV5/bI3QeRWMSb2jYMhHQiYamqr0O+F2c8fYw8rIOhKj6y6my
M5drQL+2ongTdXNNjAoDl2J2IcidHVpWNIEsonKjj6x3TY4sGtqTLUzlU7Tw5l64PUEgrewU8CWb
9D66ARDOqazhkI/9eUcTeldQW+yQtMLk2YlSDz6Fh9YR4OjPHd2QZsKxBobQJWUOrGvWckgSJA/o
dxu5G/cwSxyB77sc5y7H9zChbwFJW9NlYuiunIgrqKz185UYZftkpCwPnbHnv7umd3xRMPRAJSI2
vthbNlbxI0zPzXOWDm9zMyKqyXIxNEb3LOI6lEdbWfvODGJGPqrKVe1o+iCdQoenVNMZIzmcp0Ty
My9Y5DNYFUM3tMk67K66BV5M7K28KfxCjE8Fhwmu7RT7TC2V7I5dAcuh+73tNM8tofALgFZnsh0G
KC8PRXKbm069gTOMDT5r5eyJIfbJNNMegWOmmwIw69zNCTVu8onYu3Qsxita41k6dCPzOzN/tWJb
c2Wr9dsIEAwvB7gj6EYNK9moK2scfzS1ZV/aMc232C/8OpYD23a5TL0MHptvSWrIa+ReuUebfHLc
UjKxY71WelUU657RksjHFZx6dEJJxbHL/jpvnOiM19mA5kBWXaWxlnlVUTbXcAGGvSWuyV2fq3rL
x+GtK4bspqJ973U2eFHisRlIaDqB097qhvhRmLp4NgdKD3DobkKqhD8l3eCh5kx+klJk0Iat5/M+
ks22Gzp2p00FqpZsqIzrJG2JW8By7izSI8iCGjz6XacT2ElwiEgbTyUKeO5iTiesU4LUfUgyX2ND
4To6rJBDjgCMBnnNpe/QugaNZUBCk/VFUGZa6acwE4eTpIx2JplncMl43bo0AswMZog8uu3nvvR0
ZJS7DrwbbyZT5491Dz3IKbJ29dzXvukYTejQlnhwwqm2YJfwjT7H/XaMrHErKU8OzhDVITQ5qh0d
ELqLeZp2BhPNgYJnFTJlFQFKMmj1zv09L4fzaPk9U3Uxi3l+6qw+CSKrY/vSEo5rJabuE5LVZ7rV
I3FXWoedBYwo0/Cn3Jp6v+mn3p0H4GFtox0uYkC4PeDmIrcZaulqBerec+cD8gGwQk3REwUhEZXo
xkCJsoTFXi5MP677BG8cp93ZwrSuIjpqUCwxsZ0djfhOkdowbtVGNxGACVOroh5qgWmo6eB8dJ3N
vSluzZ2EHcueSd0pPLtrLGzyilYQZ0zmAJr4vPalHad6SBiMHjxoDsThoGznTMEYiy0ZG3IWLef6
faJZ8V6zCji4RCOsjPo+RVrexFHmDSCR3+DnZaM7Z4oGMZvqLUEJ7d5C6vt7YCWuKlwXzSEbExxr
M2leBnyBZ1wFAv87qmEbmsFrvJ06dh93k7Pr5lJqcE+R/LaNx7b0rKTlD5SKjntUVwSW1IPaJEY6
HaoqG16THFPVetb5s836lw55l9/kdudDVBrLZEh2Lnha3NUimpWbWVrx1DpNdGtl1fAj0YfM8lP8
gskF4oPcW7PGtm0ZkcbteIzPmVkjvXKKQmybVM5+Au3NW7PNmju7Yuw6xaWdbBsjF5eqbYbIbQks
pqA9MtdBseAot/8pWYoZ9EQPZCKvbVFuqS0DqFih3a/IKZniL1V7oArR2wQ+hQK8/AXIpETm6Liz
VYC3LAxDNHcaT0CyFnj8ulaBXpjmICVFWvpFrYj2Td2IaII50rXM9q3uSUhS3s0ozagtwrHzrF9D
FArRNeh22gFx/JRAxZE5fvoBq3JXDex7GatZBpTcZtptXp5yhztSC/g0wOpprrJChxoUBuhEWocN
Ba+pgXV3kgENpvfogvPmBJruK0AL5eCPi7p6m9epxAGDO0jQST9qoVSEqIOHeY7MAPXu0wiJY2WX
TwOuKk5Vg4jeEwyoQgWjHdd5EZeO1wcAbCmv/B/Ih52c4qplYbd6JyA6AR0T33rVYP2I8BGKm0X+
HIfc/8flHNRWINUNK2ucBraaXp2rykxKJgMTqZNHEl1AOTUSPvL+gEGztsZ1dKpYeexgfBxzNUFY
h/VTUmNMiFagB34jPAi3NG4Dg/lFbRMmeBBJWZxOqpDs9J+nHI21Y9v24/irPo1Z1Tp8GTA+hYbZ
UuHR7jXD1V/yDFpDbg2/C7Tkvf68Cp//dBwKGNykG/FE7qAk848R3EuDA4KLS+Mcnbx1STMbzWbO
Yvya0op/GRzZaX+qMfWlCL0aYrXglqGoLhwqg3gibqlfEQsE5unu+530FYH3PgpoXBBKQF/qfdk/
lLprJ22NplsmctYDZ1/s2TYHIzewr+hP5Q1w+gv1C3OD2A96gX41PZo7vBjF+XCqYqh/CbwWXhOL
A6dtAnP7Hpg//JC8iYtYOBZFJ6fd8beld5/syosBaGnIh/jGKRK8tqzf56r0pwHXLWBAtqOKKAwo
dumd3EP3x0ff/hbCuGDCGCFwnd70tDgcvjZYhZ8S1h9FSFAvO9ddY2Ofuni+Fsnxc/AB+CJagWrt
an/PdmMqbcrZO0xouW+Kcws/RQvLIA5PmoMdGw16gCZ6NwsHaA1iTeOWlbkuGXq6EPzOUJlbGpFe
dBu9mvdJeOq4HAmP6B4vBvZgUsEae23snOdmJrLOYYF1md/pfgOEXHugu4W4Uj6JE6KyX08OAiPk
9zQAxlGyXLfezTnVnV7P9aAvoQBsnME9L7Ag/P/90TlScbY4eggorINEBTHn1UWaVHQykOnpODrR
Zt5ZL8UblNa0nY7TwoLqsjTc9E27OTHq14Lzor23ZCe6BUz8WmK2gXoRnyMk1AucTPN0Hxnd1tzw
EA/m7fdjHVlHiAdhJTWA8KEktNqSQigjqaLBAJtA3HamFiZCPkx5cWLrf43saBEAS80ZYqn1Re2P
1IVoIoiABmbXuH17l8hzlOJcJa75Kbnor8kVhnKQmWLjw3tmTbyBWHyKPLUwAvgAns1QUojM8hQa
fa2tZugOWi3YgIu8GYSAl0D3IZCJSQripL0RZP1NAi5d8pSozjPYYwQjlln3JbsB0/F/sYY2GjwI
oYvY03pieezgXRrrGHR4rmeBHhsEzCsbhjMozdo/v98Xx1YRJvdo/kJIGbn4al84GcRZ+lIzghr4
YSueg5mT3fdDfN16qB1DcQZfC6zTL9SIYRBqRDPDCOx6cqkeezGFcs8pP9QjE4FuOBoCuu7go62j
IEmpZnewCAkcVvkVkG8L5P77iSyp7edbBiGPGeCp2EtHbH1cYZvY2RFUdYLRec0lOvXljD6LdkY5
OzHSscmgwQfCxSIBCRbv532Hvgw8163ICFhMQ12LnyEQekqh+MhnAbsS/rTLNYUzu2qcDn1RsBn4
zqCNUXBtnnOmvNqe/kTW/+d5/4eDBfs3L2GhkX/ieW9a8Lp/PX9kdi9/4W9mN/trERa3QB1YpFeh
bvtvZjdnf+GTgLII1IKBzj7HLvyb2a39BVkjILeWwwpupoU06G9mN/sL/H1Hx91lwhkE3n7/iNm9
CuPvxwiXIX7E+w2/JjZIXcUkI3Xq1ww1ZwuFhz4NDFrtGrQh2lK6SD5dBUnpzOQu/I63qSZ8RcD3
II9xPdyOfNrUrD5xh61OxZdftSRCH6KxnZHCdjr8KsWfLUAM9OgUHHKd2/xrCLALTA5O/RfiaNR2
UVSkLYYIxzPm52FUu/PNIk3SgqtyEoe0xjytxzNXGm2JHU8Tt5vU7/AiMICSpHz0zD7aZqnpoZ64
yZxLrhqA5l6cLDkR+9ed/T+jg5+LRw+AE18yOWWOTQqD6tS3oLseG/EuclB4Svli0Ygac7xtrSRA
DQphqN8OueGiK7NHQymwRPzjw+m4+hNFP7J2lnvmQ2z981NQCjIRXB1keqtn8NwOhiYIFr4FjqJ6
ya1rZ+h8y76zLbjWDBLF/pNareYqoH8ZFOfp44aaaEajwu5T39C7PeltGDvq22nuf5Zmztx+VBtL
Mk8ouuGz5if0eR6g2q698Do94GPBSFygYyTdbpzCzrwWdWJ5tLUumpJt59a8U7XjJ2ZyTup4U4PH
XqXdeWlYIUHbDzBYR5WHbn4p0/sBNvCcoxNgS39S9KoG8X3Q8o3qyut+1NCujDaTcauq7sbM6SWl
eye2DuB3bcfOcKP+JcvOW1SDSQIVBdhrDqryYtN4TZTtE8W81klRHW93vaZdTg3sNWzlFmlya8ni
HAKbvlLAWLTy1rSzzcA6r0y1Le1x7HHDtYPYzx1k9jLzPm8Mz5rNIHcGn/TQNh+ay1EHWprOrhGJ
HYTDb53CvEoMawv1jLBr1QEFdulO/KkeWUDQ7ZkNzU9z4A4MGVQAl7hzGf2ypH6RVTx2G6fbRAI8
2y7dcqP3qCjPMwJrtrbZp8LZRAwdcsM8S0QRiAi1575Hg91286IBIVp4U9b4Y25sBe5lqGrcGG2h
uw1gAw7lnu2kO6N5sIfcN4sqlJbaaJPjV2DhabTxIEoBwTESFqYVxHa3pepB1LE7J2/ZLLel/Qjk
uwtcwtJ+uuLS8cHxBOQiDmSuBdk4/Zgaem9Ah7XD0UnpAK2aOpQlZJPr8kSOuLq8v+zcVdrW1Xpp
1VGX+vp8UYufFb3oy1Ovk6PhFggzXAEooiKB+3w6gJExRFNPqU+vy7P6qvMA3r6iO9TJz2Y8n+Pb
k6jM1Uv2z6yWJJEt5OsvWq9GLEuSdIiGdp75jV2ECcKvNWy1Urt0zGg34lROVYL20XCQaXXAfw9m
4MvdbiLXpT54oOds29j2y/Y6GYC8iKbnOq7CSpw0ljoWOpa4qQEhi7fO+sFoE5VHXY94Zbrizvhd
Av+LjevDS7fxF6QmD/X74pb9Q+Dv+wp9HHb5WR+uQDQUJmtSGLbBe79IsLVH3cszw/8+Gr9XHdfh
+OM463A82rlCIyP1tWtxRwP7ARKi3mLqvQUyYp83Xn6h7jka4/4pUuO6av8+RQhxGBrciS2gUlfb
Tmgc0nhoSfrGpgfcIwn4XoWIXxzEMlKh4Kw/2mOQnNmvCG52fOg3p3idx7IfTdMAb4Rtl4bSyudF
Hm3sqWlUKaAYaP0l+CVGtlPNjaKDO/Ny8/1aH9tJH0dbjuGHT9o6dl1wHfOdaR0Qc96SyQzztg7Z
KYTbusrxvrSLz6YGvC/qKevnbI6GTJ/kFipwG+e1cLxBuXGQbJofxo/JNx+geAiz1p+nKtzHYtXH
UVcTbDp71KISo8Zl51rVjkWP4pT30Ds2b71hDUgQLUBF0HH11YYFZmICaA+O5K2v7TU4pXZ4zLj2
gx4KgCm85J6Agrxg8rtLHi6SDQVg1i/Asd+frI8di5uLShmUAAAMMt8bGh8+qGlz+GRUHHfTvrtI
btBfHXfJPjmfr4FNK35Fh+L2VHXn6HnFY8HmNmC5i7nj500E9NRgEmIkvnmZPc+36a7eEbe+hXCm
dT+9apUrtqmbw/LFuvt+9x79uIjVFtcshtf36hU5QXNOodsORc5xOk8msU30AC+eU2SEY0cS1U1U
AC3Ur75w25zM6Qsicd8L87W0fpUtFLeHwTOKuwYAoO+ndOz7QTYLAjmwQmdfHcGYkc0QO0j8DFbf
IxxcZH1K01JbQsh6uwIkw1FfQo0J8k2fvxeehNIqTYwxILiNPg3MrUkBtwTqX4xucVNswba8bLf6
Jr5qn4vabSE28ppen5K6PJZ2c+i/YUURD1Cn+fw7JNNaR9cQ4kSLhw6UP4p02gx9BcCmQrGpc4Ex
3jXpiU1z9JmFEqEFaRlIrFhf3DMKAAhlmuFBheZWVNVAQyWeMxzaJguKWnNtm3oVgDR8OkSSnjuV
+lOW+KQ+9/G5sWT26/X/+ANW9+gEQrvW5XnqlxEAJcSTFt5YZeEOowib6bdRnlR8OrarcC6B2oZd
EOo6qy8+AnzYkAmgCullF8Xktju4ahzQyAQr6mLpDJwWezo15PLnHwJRVledPkkMaQvNRfnXRWvo
+6OiH7u8wJqkaPaAHPeli88QdnrdqpAGwQbIzOqnwgYSCrgWt+AegdY4kMAuN+qtzmDF1KJnkFbY
Z8+wZ9rNgKQw+atA8VF0SeDU0U6V563z2JJ8S6dyN6YChan+PCUj8hy1dQrddGPTPkN5e1cOr7k+
hoZVP/TLi8bSvMnWT3Qf1g6X7zfmh/mtVU/qwuJtw8vUZ3NzQI/QB7fWK43ItWLMd2AuES8x/rXN
7nMbyqXRjZWaB8HMYO7KsCFvcwlxbSDPkuYRnCO3mQEbx+ul09w0Q0YdQT+h104EsKP3PIrWDgrj
ALR/SaEsgw/AaCNL7P0ZLpF4r2/HQw+h08lvIZ9ce6c9t46mbR/HXJ0ou5mrylrGbILiWfmLpTbe
fi/lLRxkNmgnZ7v+AQiBmzQARLP/hxzQP9/pw4xX919b094kE0aPTFgXwEFANfffb/U14+bLEKti
wVgCDTPoGELbiCvYuTXe4rtZbJZ1LR/moEdSAV+zU83yd/38L6Hqw9RWIXqkis1Aa+IUg4ZXjT7D
kyPydEhUQBcDFbjryK8Da3GVu0CBJoDmn1vd4p9huYc+wCbdD9tpe6otd7R09OFzrwtXDipBjGX4
VeZldK3OmLsQuSCie92dmdDqOU3ZOxbMlqt/yazQdVwXiOK8J20dIdHI4sukvmf1fOLUvDeJ1wuN
RgiACUj9UXZfRWgnbSytRRXGb+LrTKtdkT21me0lxmsPnlU9c5d15aaSEOyJwlldKsdnQxxoEGYT
EwBcHKjcwgEQjsFo3ThxYR3dfh9/3SqYDwAwSqFsZNEW/A5Y4kGE10uGHuDtIjDwEmyjbDdN8K6v
eq+sZJhIKOzX9r4cZui1g6Rh0BMGE2vAwfuRgAQkXBlgY4zO6Sr5a2dzmuMGmX3r48yf9VfUcIHq
v27O9S1it3mzGIdA3Ktw53Ox726dXXPZngNtf1IrbamKf7nQF9UfzGIRclpnFH0RwbTdchJftedp
XkC3/YJCsKXfpo10Gf814WVeAcnWCu7H9CkTl1Zp+0X/3Pbyps+cuwyvyQgAMR0O4sBhulrdBJmM
/FkhQxkKQO9qrwYUvE5mP3X4jsbt2UxxdWm9x+P4oZNFUIsHi/4ac3MTS90dgFpED9QIuzpDagf3
Cit2mfk6zfOhsONgVNcVOsuNGdLhwWjiUPbCg3M3EK31jtfsFijmQFelZ+ZwvAFVyIuKDXhYnjHn
PsRXPVSbUKB9Aph+U4Ij05Q3NbXODZOgfqv71UBfJPYm2Dxn44i8MsoAr8xaOBWWvsr4riosH3/B
s40KeEXIzhQC5Avia4Cp2e2vWBl4/L7ipna14czWbmkcubMzh0jogOLE5QUVMDe3zNtSPhA5bTTg
hiV8eSqT+gsjxtTS87hhblz8IBHelkbvkwIO6QSmm5vIQmmslQfeyXPNluegnLi2l05qDxNZLxP3
I8D3gK5eyarxNB5tKG1usxwIVQffoy/uksgJxiz2E4sFkanDwpz5RgvfGAqPrXLa5yDMmLYIoE6/
ldLYAePtDtoUNOwpM6RbTBaIBFrQzEA8cVhEoL+mD2RnG7U3gtnRJfYTNTOvNOlmzJ9aqgK7Nfc6
hSonwba2XsqWB23ReE6X76c6A0+JeyzjZxkSeYVHmPUirHLDrQpSiQqMhmhfFJqf5/elpgXEiL0U
kPrKgEyHeiR1vqnhsZZPVmiljl/rxSE1lTtr2BEpCEgC77dI4STV7oT6y/zIZO2hsO9poPwYDE4T
fYPwVNyAoujGKQlHdpX1XZDxHwA1Ob3xpsfgKHbhaGjuAGR+nd+TwXEFOD01eRD6BTGeQZT1sVMA
As5AAoYwupVeopgQjCMDbUYFTpPihgM9QtzlqMTlSLk6CscpLr20lb4Uj8vHqWZr2yr8btkehrgP
bHjVEbDwc+eAmtwWdCW/VBGomlACoz+FAirItr2SCo/YkZ/HxJfjU+NYAUGLVY+QNkrY7BadJyUa
FPqmVjKw88mNZIeKL6qRqENbzu+yuwbu8ZYhC7PjfpPDwFHXf8V0CrL2LMtUoFC1amO1GYyrMYXk
Nh/8lMxhk8O405p9hiTPniG+X7DhRYzabZbwy5hZv3XsEl20+z6f9qX9jKXknX2om5s+pddDDrjN
EJ8L9SsfErxfxkti0keMc6ditZfN8ErxiUcRQypnDPk8vwAE/waLO7AAZoQJKD8N0yMjPLBl+bMd
5yuz06/nPttLrnumPt+PdrM3o/h3NMV3Wm08sqq9HnT0KmBqWvRP6Om7E0qeE/L7ttIgGa4A+ceu
0Pn8BmtL1xidUDVknxaZX7Q5tjEqhoPcC80Cl6H2DNojwrBnUvXnvZ1kbqPDv1Rhnxdw3jDZVQuK
Qg43Xg42l6TsrKirsHSKEBBeT7T8hs0zYlFmbyPkyJXWuQsEnhAndnU0mFwnng9WVoYGaS5K6Ma7
U2oC1p6G0m6uxsl+5CO0odKyfpuq9EfSxRlArGqrBlxrcRHCssaLeHowx+Kpy6o7tBNwUiMQF3s7
3QN37xaZFtT5BPyH7uNGAt/kpcCrqrH38HsJprHdJ3jAM7vwiLwcCGT4YOBpEseNW9jTceXZqQWX
vBnlPjDZAKatQSoEAtTTy9ZrYuVNcriQBrmUE/BH1HF7Vm3wrPV1VJ7ZqLu5qUM2nbu0tb0edSWg
8N1hMkIK4gQncdDPd/qUbrQodgc2oKh9WfWGH3HynBvqkEbDj8ghHtcBsa86SA9Hj2XMQ2rlntbk
YULjA/h9FfAfiRenAG3aGX4uvTUgFVYB7pVYT7Kxd4kz7oTinkKArdGT6dHPc/Q+rCoO4gMOMgsT
ZfpU6td5gkYJurjQGEV5Kt9CbwlfIIFLHXibYDdid3SMbuLuR4tjn8VOaIJ5iIOwZ2hUqakMzQwv
SvOyH/Wgq20vMn8XZfsrd9SlNTmzaxK+VdWj0z0OGt1jiHAyYaha3lBQIHn33KV3Fo6FCXkbbTK2
ffag2y+YrGt21r5RQKIkP/oCDJvJj+pnUJR2lfmDDWJrtu0OBBnXxHUB7hpuadtlYMCYlARDt5Bn
OEKY44LB4w34tEnx0GrK5SN44fiiNsqsNjmrjBzBMwNICU+28Y0AMTIbeMSBRR8BB2ukyu+i6dzC
YrPERm8oc8Hb9HK927IEGHLYg0lzBrPH8nLwtJCQ5SnDbZWF2YDDNPRnHSSEJiMNa/NE4+do6QTi
tIyaEABFa2b10gEROVkUwRKIVcyhFrAtCCUhEg4k3Ul4qiOz1lL8k+GhD850KPKi4bN0bD6UEGwT
NGEuMZp1qc70bQExjEXSIMej4sTz6lh+D+AqsAsLLUDnq+y76mHzACLU0lDJQQaA+EUawp+jPBgu
uns38MBFQvnr+0GPVRWhaArgHVSxKeC/n2fnOIr1qYPZGUblAvODAFp4rXwruxeVsN33g62l3Ja1
hHgQfBZglgm5jTUEr2nBVCmM9xlOE8ST40vdnbwpGO8kgNcN2S69NX1fu/RsPte20wt4buH3v+FI
tfbjT1hbwhlx0lbxjHJNav4qoUozmW9ivP5+jGPVh0+DrF4FmcQzuRiXmtAt/b3UHuaDhKD54wKA
rUIOK+7H5CSS4sj2+TToaqNKrUmaYsbiNqQGze+QlqfwUms98/X3W++WPrWQ9eTLvEAVIzwFZxiE
wUi6LciT3XjWZQc7X9Bte7TCsZ1mt2seUHUFbfDGtMgmRqOdTacUOY5UMj9NfPUuTHv49QIMg7pi
y7ZmdxcXyuOQIMg4A2rnJo2TEy/RIyVjiDgDZwwXXbQ/1wGodGQNAhVe/sNg+CVuaNqDKkBMEPml
byrdVZXl5t2/3FT/EZDsv7UB+WQd8q2tyP9BwxDo0384YV+QZPvn4hkuIR+RZO9/419QMsv8C0h6
ig4M+IU2Wxpj8l8eIbAPQagxEdcsg+JljGH+RpLZf0GpFy1ANPE12Lkvz+W/kWT8LweIV0apoaOv
7eBR/w88QlbHEgA2uLbiVwGqBAjtl/ZQDkmSyOxoFICpGbYtd1N5im2wevl/GWJ18us8Vslsw+k1
rfP9XNh7mEWo8XIEz+7Dsl/9qQR97Bmsguf7QDZAeUznsBXAon6+LSS1Fq8SzGUsyRY6EAHuDs+O
ihPqJ6eGWdUZDV1Gesdg7p3GV2PpuCpm4LM+fT+Xr6wqvNI5cFYoleiolhirUVSXWqIFEDckh3LX
/lpA/OWBI0LXF7FXb071gNfFtWXxlvLMwqtefGzX8Fyuj1HO4BMcjqF8sAZc8AhPfkRcx2Mb4woo
IG98AFF00dTPPXBFT3JEjuwTG5gCtLq4DTzyOnwTjTRjbrciTHe9v3huFGB2tS+wDQ75QwYSm+NN
YbOznvHs2i9W58023fQb1ENOpHBHPvCnH7KcmQ85VSE121J2g0YTFKlkcl7b15Z+qsG1LtAuC/5p
lOVXfBxlzBU0zjBdYxNvs31x3khvIVNRv/DFtR3we3KKGnhqYssX+DAkGfGETSmG5OeLUJBUrryo
NnxnuGBZ3vCDvBXBqY21zof/zHNhAQCMswCZVzkcZHNYCZkdCM14C5NMAKU0vhsWa5AX706czXUO
t4wGXC46pg6io4OYtpoiMXUo0xRJiNIKXOS6i9yvNunVcI3y9w2E4jbZFfVBE9xkl8MdpL9Psm+O
BFRYt0AfH8ACZKRrUFYHVPEkKpaEdXM3yOv+VMfryDdE20hHMXdh9sCf7/MEiyqbxiG1kzCDak8i
75R65tM/RDG9ryKahksebIJIZK4GKdtZq8noJKEpx58ZIZDf1ya3sLUT/I2viwUmDwIPdgZuO8CZ
P0/Gka3V52hShLQhh1xDoCmh6Pp9JD0yBi5SHVZI+Bjalxp4jeRsEfWAKLNwDlpWpG5vQibq+0GO
7PIF143mMaT8ge9+35cfjlYF0hWkFaI8tC41711qMmzxMgI5IKjvT7Wcvu6BZTCYBOMDOUu75fOy
wc8mw6NIQevEeYXlmNvhGI9v38/oazTGbQApVRsZJKLyeh8rvQJFzozSsFFPSZa7dX9r678zyH98
P87qiYethnFMgPQApoeQ+hqMozItmUsu0zBG5ULrXhqFqln6lFa39imX9iN3KsbCUxIZFzNgJ7UK
RV3f20JvMRYb3P+i7jyWI8eSNf1EuAYttgACiAgGtUgyN7BkCmit8fTzgdVzmwlyGNNzV9OLaqsq
q/TAkX7cf2H66g6eOU0AZ5WPj+50b95THf366z455YGnYRaL0ZLBE32bk1gxXQ+sJSmmIc3PebSy
sQ+DjVQ+dOzGKfyzh/xn6/19xM0JqMkzYlIJEeejfKyQxHz5p/cHfzdHNLM4/l+c8Zsnx9skvo+5
2cfqouiVnhmJl4kKgjqa/s0wIr9aKjcyEVHpFhVcQFdezIbuGc3gJfIMEz4CsC/2mlNQ6nXKYnjI
QgTLU0peo3FntREA0a9n48zQqBswf4SoSGNNDE2A9s8QfzO1Mw237dP6n4FAng7y5bqwt12uFV0S
WQUDgdB75FCyklzhNT1C99yVp/ZUP3T4bPjnpKk/26tAgDEbJHECErkZfuqCbV1P7NWgMZyImh3n
g4OizG4MI/frIfzkgmVBm6vqLJKzmKZsigcRaHQuc2H9QqRL7uOrzgu+G8+RI9mRF5ym2Q59mozH
khb/jh7KrnDOAfjeeNLvGsH/jPK73yD/ff4h0xYhaMf3JvjpCS5FXdf0ZSepbIpStLkBIJ8QuXsS
RNvYJ9663fhdxjF0ilvhRlLOLKtPz5X3Y7I5V8Iu75N85Pd0z+btaron7LIL6otkqyVJzjmY6KfL
+N3nr//+3V2jd+qs6hlTENZk4iXo6vKcKOun99n7T1qvoHcxZq3OYpTo1iGmQ+0Fh/AggZrGW5ns
/6y27jphX03oJjGVQ6nGTavAXYpTcqWGFylo0BXJrO/Ta/Vf3qb/R3DZuQHc3J+yim6QRSfFq6XL
MnoSzlEdt6iktwXK803mQc2T6qMip5WEUiMyetnBalzAT3sUp53h1BxUZ64xZ3lD3ICRzAw7P5xw
Nd7BvPxmMpXF/4Wa8mfnw/ufsxleq5KT0lonU7E4I7TOq9r6KBbZEUnEM4CsTy+897E2Y5sLEno0
0boXfq5PyNoJU1zZDEeiIYiLWHTU7/Td12fSZ+nQ+5CbG69PWwRzdEJiQ+yIErYEKEx1oXGmrvbJ
ExnCNHxPEZ1ZHstbl5ahLgs1VYmD7OARFJ3VO9Opv6q8zIMvG9qaXx+AUrQHCD4oJB4t99xJswV0
/Gth/fsnbD61E3Ojyhd+wkV0sK5XFFcGNnXNZCJXdVs3sK+yXWTbwuXoyjYcEA7Hrwf7kysO8yjy
NREwISic7QVQSbFa9Z247lXR6Q66k08ovyJUhRyJ7uFm76H9d3cm6McdS2tDp6xDi4MMe3vDqdEU
hwEof68BMAftz02u13pI60oOWnz3mX+uyEM5bT21vzqUNmMtCbUqqYlCBkyDG6lALNV0Ou8XRRGg
lFqNJ3RhH2lbUCuJ5tQZF/WoThPj3ktUl8cE/mPU7q1ump1mii9AFrr6COZBLvYVsEJaGs8Wsib2
oIQ7HIBobWrqDgVKtF1QdkUpv7ONbPndd+Gx0otLLIB3hTY1tiX0h06MB4e3zo1smc2q7XhdKEMM
1qIY7Ai0Rj3r+NSb3yUtmp0knva53NxnxoL1XZV8AxJ+NS7Wd7Aqt9oE/azNcbE3isgDF1/bfdGg
QbvsxVZzBFzkFilSbAGuyTIriMOqdqulN0ZFIy5FB2fo6M1EjTgDCDYD0JLouBVC+6w1ymNTA5IB
Y2AvSfOaq8PaRM2eOi13sKt6MuuKDtLynGJc5wqWjDhzkYdgixGh7MM/o2VUTi2X+IIZADNGq73V
O7kHYJpXh0Hu6eGa6n6I5J1WjtdyNEpw/DIGrVUjO+3zq3TUjnVWoZVrRrmDLKtrZdDurPGEvOqh
M8JbOTMgl8m6XXfFZNfpAoxINXdLsHxPUprLsZIfsjJ65REGwTGcRTeYlgBEieGKGqzPFLFDNEYF
KnNBeC+EwuNYRQhTyD9b9FvtoumdUUAuTS6CCwXF2qqY6XdLTzO0b1uRoqtRElyxzRIb2U9Q1LOn
5N1BS+LeT5MScdBBPMLBaUEp4YmowFKcUVhsNfiEuTTa2VSclly8ziwTLXxjug0qAdYdEjlcoCTi
IFJMGL/tYM8jDLtprq0Tsl6PrQzvSS6Hy0apXzTUv+mIC/g/JBZUvf52yrs/wD1e9DgQLkFJ7Au6
wm4ZWYGnlkbrTCkVwlLKL6y5yLymVB+a2ErcUg28XDadSIr9pChp4nay22vRlRQlizdFyo/IHLrL
VJYugtJ4rRKkE2ZpuM+XTvPmJJwPqGI2p6lQn1MaznMQrQyqoPIpH6V7KxoRFVRxl2kAs1lWuYsD
JNy0Wkf5w4ivxXk4hMLiV6lyRJLxRSyrP4vOY7IUxf3YMwm5FZYHuRD9sVWMiyasrgT+ud2uCJY2
dXF3uVHl6Se2ZpktqAooprz2Rbi/cJyEdB+FzWh3yfCgLekv9Pg9YUJKsW/12EbWF5mtObnrZuE5
EsGxTFb6mJiqmwWaD13ocUxT0+YpeOALa58podfWiT/bYcpAvcmF3+ujBnNVPywYcj920fQ7K41p
V4oVAsUp8BMQTTGeWXHc2Eqlpx77QrzOO2ozQBbYJzF/6aNG3g+zRvqJSLTdZGkNV1no7FifCm/p
JeGxDE366GK5ePNMd0wvxhep6+VDtqTpvuqMY5EowoOCBJ0zT3LtVy2AqiQsW79f4UR6Kkh+oGtH
a8rrywjlC8ZX+NGF4Bu7JAL8FJGASwWXfSdFe0DOR1FMrhCpvuvk4GVE7w3wef841/E+b8aj2agv
c9O95NHiayk5groAA9OKubqPJJk+ofk7UjL0n0GxtWGNx2Qo3E/6fC9HQ3dszSp0jG5CgkNdDwYh
vpy0jPzKSiYPHZ742EiR6IVLHQJTSCqnNIPgNJurlalq7UtZeQqiqmQR8T5NigysUiBA2Ry7BY9O
LT/EM+3AJWpxmpuG3Bap7tlzWi1eSpNtX2cdupDp5Thmp7iw9mY/eWXWOEateqW8uEh/fte1ZKcV
44/UNP5UY/WjzuqdICeXcbDWbRTlkPYYg5Ra8XuIkpMxC9+0MvXboL2NZeZngYTi5DoEiDgJT3Wu
vKrLBHgy60RHTs1dm+jAcQTOFbvNUV3PpkcxrS6kdrk2F/M6UJfrpjQuE/Q4bEnqLqMZrvhk8CrV
4rsytS4Tqd9bY3wn6v1tLVVuMsx2KoSv2SLeTFl6z1l0UEugFiF021ENuCrm0rOq8kXrw+vcnK50
a3GrxbwaauDzYyQ5aq/dxWmJX02IfKeQ1oM94V4NcFN/rmZ5crQl9ptB+o5c7SPcuhetGfd6Vuwt
IYPjEmLpJ7UK4pZtCltb064KMTjKVf7YNKlhx1KKnub40lrNQyZpt9B9b6wwva4jQ0fitLtXK6R6
2ulRnVLIctm6pur2hAJ5aSvAubjIsA8cJ+GwpMlrkbVHGcye2lXXak/Clim1owdg3joG1U3GFk6r
dgyL6D6ZtWutoUbUw3Zukmy0jSiFLBBMpcyd071EynSnW+int3nUPrRqj9B5Ki7XiyJkF6raoaSe
KrmnaiESyXoFDLBtbrqofLFisEhpw0OHzOIYwfF28n56tQLzZsRk3R1l9DPLpUUVqyTnjCrgS9FQ
fE9Q8DRiCKDidNVV+i0j1zpzHPV8Hp6WJar1bIXhsZylp3GsvBgkm62I6nwbpSyYKm/AMcJqaadd
rms7Aw51iZmVK/OetUO41+wsry/Lb2YIeF3PLusoG51lMPezID+LUrmfDfxLNWXw526sbZC6RxXM
16Qrj9Ucvc4cUcA5eQCManmXdivfDxKGnZjTo9yquEA0CTArwL3AppYCwkW4Rzr+WqmsXaKpbi5k
O6HJ/hRGezMKk+jKdY4ecj1Nvil51qL3fhQ0s130HOPZAip2yqZkX41F54ym+KAl1sVsFg+DFQRu
0hsHnBkuF9BdkjD/ZMtPl/jm+RIaqpEw+1KY7WWIMHIm+gFPbKBgVYoqM7ML9+pXUAuiE8v5r0yr
K7uN04sKOfNDGMtPkVn7pQyYieo1kk0tFPbwpppLYFah2LtyuISuupZkCst8EvXgRzO0V7Rihl1b
QrzgT0cAHGsCePhHM2p/9PFyT3njZLXUkOpkuG0WpbaFQf7eaQtP4kTCksVqFH/SNfOILVloq0Jz
1yjdjSoGD4be9Ye2q57hxhybwniwDOSOazn4pucaWrKK9G2SACBUqPG45bwci1pdIdRmf10PCmz7
kabmkFu35aA/iKH6KxUyzdaClGulsPxcbyjujNflkuikC0rgBqEEaFDOezCaYD8Rx3mFkgNxZpgr
3+p7Sp0xBqiZPDJwYVu4nVHCv2/03KeUdIOixq08yrtRt26iMAKLvnCbiMngS+vCQ32e21/mAqeu
eCr0+FnXw8GWhfB3G5e3oRKaJwwQfKNqfyG5atlm1Ny0ueQOgvZb09PWV+aFISoTzM20JLuSqhzp
DlXMd/MkDIAgEwv2Szu3j12KrrSZQjOzinmwjVF+7PTgkluuOqL/+1SuB1SYASmtRXQONWr+J3EZ
MFgVxvgqnBoUuSfhXu6AneXLRTMlL2/jWLUnMTV/BGnlpoDzwDVqsiOafHaKDnaQpIc4jh7aIr/F
/eAxUvrYKXLwiBrm5inmFgs11FDSPQ1U4S5SutYxhO4uNObMSZSy83o0bsHGBjdk2LeqmL0ac2Ht
gqq8TgsT0kOc3SCNe9V1teRYxmLZ6pQpLn47d5EQ3yMWjCroIgC/lkZwd1nzXYyF2hWb9seMcK09
NBkg4jG4nC35QtIgDqA08xDU/XW3NNe9mT7mClbCTUUKohtxbNcxmUBvpac40b2gbZ4aNbrN63Fw
akF5FIxhsgsSXnoKygrwTPGLFwYd5XzyCnT+HaXWyTSCC1kyjlmi3cazsl86rpAwkXf93FwuWnmZ
AGEes+aynJUjevCnSEhfA0PEmG0yeEm0xo2gZJgW6dGRdcih1FyGTXmYgRTri/q9UfoIpWERV4QF
8rqYpVfhggdZJ67Ur7G9nFpM5EmS7SHJweUL8g8lWq77KLpoJzBFqpSS7SztfWuqh6qbVK47UXWG
ChhenZy6Qr9OY+vXOAB3gvr8WPCEAVpvOEtWPlU9uo7ikBV2V5rguBcaD1rS4F0XTLSPROZpDgco
wgheIKfsLUtzwiH9MRgggKeRDH/HTH8vEkBSqbxI+yK2UYBB+aed5McFuOABBex7Thfoi7UCrnZu
vvMTL6o+3jdK8Lh01UM3kBgGRX9Bp1tF2kZRajdVZOYIGvNOQ0sojGdyHuwi7LlLFtvQsssUVbT1
PoXbZBrfdQHyg9EjmxnMFo0v3VhOdTZ9780Z1wFlucmrwgBOXMtejhOzgwLYtybSrG+yIIe+kSY8
bHH4Co3vpFzGbgrizkmEIj0ZeHjpAfZIOFE4ddM2hyLAAbQeZIgaSXUp54ru90MCuWZM91qe3CPU
pnE8yxmcj85DeuM0zxjuVCoy5iL5NBeXIPKIW+bsUPfTsJ8jGI7KPOO6gXFHHl/rgSzu4txEICLH
+CVuXuIhB9q6gIMwm5rJk++ksCxhd9TiXgwK8vKs/6nPOY/eYun5xervvop3fVZdJnn5XMjWrq4E
ycF3e9cKY7TrhwV0bY5pBKxl4LtzEX8bOmtya2NpHDkMK0ciLxUUig7oRKs84FTZzwsd4ciaylJV
1hJuHFw7fZlnT70u3gvNeCs2aF+HmqruRWXcV1Z8rUgQLYS0zC5lqYe1sVYA6lm8IcVJHNZITJ1K
ry/NrFHAgDcvvY4AulBbJukdjp5hEWSupeUyV6cClUrLjAcU29R9WekXpcRlFJoJMDaoHP3VoIfd
VVGlo5PXXChSORs/m2RS9uxacuxk1J+4sXC/6HguNVSw/FTkj8qHFM1ejjhfrpPe03Fgd3mwK26R
dXftlMS23gngqFMYBdQH/jSwo6Ym1+xCDS+bENQvr4TLvsaKIJ/qH7PQdSd5mkr3TOVprfJ8rAIB
P6WhswKltr0VVQkTVaDiNkADF2zECh7rI1Ltj2uTAVKwa72UXuqGZ6G9n9b6FMpe/4q8xYIiTd21
bU9k6R5Zm+hGAU28ajnHOM2NJ9XWD+lx2GtX8UH5Hlyv/uk8UCkha4evh2D9wi9G4I3/+K4V0FDJ
wHKA37ECVVo/9UdvVds618T6vIsC4gmgHB15MA78jndxFN6jQsDTbe2dNd5bG+VKw49XfK4fxsP5
gB9rikACiCMpKG4Aedp0ssIgMaOeO9qjJ7xvE+Y2P0v0PRdj06kKzCjiBUVjIzkskRsgnE+hdhXH
NnI3vgHI5ZxH2n7au3lXD98WSzF00XlwM2Htbt7pDnXxGQFwUvhd5ed4gzx8vT4++8Z34bYUbOqO
CZYOhKva0dbjq8V4/p8F2ExUjqHGHK+tC0O+y8TbxDyn9nCmgfA2oO9W3thTmwjX/kiXkEchh1pF
z13883/2FZvljesR1IC1S1EgqSBrK0PhXO/ls4r1+5lYZ+rdd4j90uQIzhPiFN9JJ0QjqMuDbWjt
hr7deU75mb7SW6vgXbwlXc/GmkakFn9X5W9G8WxVBlUS3ft66Lbc9W0/7Y17+y5QYVnhJOGv4yn4
kVzr/nBC120nXDUXtuqymfwFWxBf9eg2n+22biUAPwTfdLQMuSTjivnK4jTvej/3e28VkOr88wN6
bittWg4hTicQiAiFKMQpCCj4FQ0ePl+P5qft8/fLZHOlVZZMpoXinCfsrWs53Q9URrzvSWArbngM
3G/fUETwRlfxravU0VFm883SDhTnH/8A5dfXP+fMInrrur2bW7WbOi1eh1ftRsgH1Nuk0F3gQ5+T
7T0XaHOMUMOshmAg0FA/y7xdM/V60qicjmfgo59CJN6N7xYL1mI6HJglqzVTd9TE0Bd6s4o9IstH
o9AAhIipBkjPBXcGBKtAfK5AoHPUoLM/Y3PgBLkam6Rz7E6kCKJf4QW92F18ibWUJxyDA65IRyxT
3M7HZsszTublucThzLH6luC8m9nMCFUJSQAGXM/26vQ85Puiks5ACD/ixyAlqeBqwL+gCiputgyl
s7jBhT3zKH7bSb/PradUPs3tQ6/8+HqhfsyD6D3K4EvlFRFJ//Pv0zUxaQ/FapuRB3WHzMMTyIv2
59OSzxqsgC7BdwAnBKS2RamZxhACg1YzLztVz8Av/Mrj4LvDeAHxz39yL/ps9f7rr/sk/TLpbqsW
SjGr5vBWNV7Kw8kcBD2jr4uDKh68e2GH77gnOdJu+X0+Tfm4OmB2qatSvQbeG5D738PZyzzTaY6C
y4QEOtYrzbpy1Sh0znzXJ3H01YQXOXxKkXzY33EWEVpst56pk1c/zbvmevXhXXPo9kH21nsROvqZ
mB+PcVNnTRJNVMGCbTPLKQxDw0jH3Ms5XNUfdfHw9Td9XInIdOvwC4HoGmhpb06y1oiUdKzHwhOP
4b7wUl/yo33nnxUtW/+cvzN/6mrQ7kyIjIBazXVo321gyNEpLaGACE+Tqzr1pXG3nh66J387l/1/
8kkrMpP1x6CxlTehSl2vzLrvE09vySAk+tRqdzUYFNKK+0lu9zGmfmn2/PU4frwR+D7QDCAZmLCP
42jmIg2CgYO6eaDoTD+V5kyc72ThTKCPh9QayFDxLoCWhXjJ3wNZGmZZA3JMvEaOffQ87VA/8Sa3
DZ3aunQG5v9hwbN7MSxgU8kWHKHtsdsU2FyHqoCqpiF60ZD6dZfcIW/gfj14n4RR0MlakbSAkT8I
+mmlUFh9EeGZpvwyytLN0GIMpHMGSh/WhUmEd1E2u7cUEmoes1b99+MTm8x97p1b6h92LBophBG5
PzCa4bT4e4LkqcoSVcO2djUME9LfCNn/+Xq4Ph7rhJA5FhR2rPQRtJ1SO08aIyl4lZnH7LCi3ABj
IR6yw6bZnS8gS4dufybX+wjHWqNSzF4xm+pHGHcsodMFPKJ4O9VX0cXItAWHc90tbwY/88udcvh/
+dB3Iddd9+7UaMperatsWE8n/U90Q9HiaF0JT4a/lijUCx3E5jlE6If9xVeulCED2xNNZHD/DinG
9NSQQoZfncg5Xq3IseRYx9qNYSIILOWX+lJ/+/ozP1kxBiK4JgU50B8fNEgbnVp8P0WYevUnuX+o
8tev//wtsxswPBp0OI+onBhwALfKf1KHIDIgaC7/Q+AX3rRvgZN2fgj+8utIn2zk94GMzUVcxS3m
nwEkjBn9h+W1zU9td/N1iI+DhWCwpMLME6EsfmAZwu4wuyzWSmQJsNTDXDo5h4z7ZLggXYKzh7+t
ihy0mzsxXPq6pQsBGO8AgubCPKjXpg3p3q/PTMzH4YLDCSETDCC8CBxA/l5repXD/jE494LqqRDv
Wkpv+j8P+f+ISvv/HUl2VRj7P9stXP5ourjY0mTX/+Z/Oy6I2CqsuEJUhYFmQAj6b54sjgsy80r7
wFJhdbEl/s2TVf/L5GIF5SZz6SGmx2z9b56s+l/KSmm1MA5TKCtSt/wPeLLbohrkckQ4mXRmXlt1
XDdHDHLLcZwJYeHS4z6CiduHvuIPINxXLbVz59n22P4QbXOGaugbK10UFWCHxT/SaWV/Bsj0rZZv
4UrP987R9Dareg1oKYg6oK4mWtoHxDJSL10nDUKOJFNm6+G3vJR3ZXiWDrM5qD+E2XxX3eWKFSiE
qZ7no/Fz/LE8tKGDb72Lo0K0E27Rydv199F36pTvltvNP1nre3Lw9n3zIfRm36Zo1UQtftLoey5Q
XNVdeBQPi2Pa42HV9jyHk1VYr++T5w/xNpkLZr4hv5pPxb/sKD20TulPB8EDzE67MfGTw/y08sSG
i+o1wcDTrV2k2J5DcO/T0dDepBgyP743k7P8iU+k6phsMkPeeazlD2elmgP+tFqGonMHN8A/3JP2
qwdciEdYCq50F1w0fr8v919PwTq5754T/4wIL703xxwVa5W/T06rLy0J0wrkpXCqGMYF33Jwkrmn
Y0bwdaTP9g/2bjxcoLcj4qttdqu0cIygxwSCB/pCj7D09/X7Ri9/0NFQ2zWOuMf04Ougn22h9zG3
a3tCvbeP2bNp+1OpvvXzBap1/w8hdOiMVDt4JmwffoWlt2pclYXb6D9BIofmY5m8fB1im6e+zZL1
Lsa6rt+lb60AvjwSiaFct08l/NnFxgH6cjgWF9JR2Yl76eWc6skmPfgnJAKFMA0peaAu83fIGqCX
kICudwfc6lskOpQiODM5n25/612MzXaswU/xliXGP0S8zG1LR3Am6gCBrV6AcjjH0tnWjT981ebR
pwiWng89Edud5BWJ3V92+9adXeBD8sW5WtvmnbQNtl6s72fNnOYy7xeCzXqNxFNkW/OrgjBB1eCC
MixODgprqfrd14tlHbTtjn6zUUTJDpmKrbi4spjqMM5d4cqTcjWjTpcCbJ0lHZUt+Wh0nqKcqa1+
+plrAe5fATeLs6mGSuzHZt3X3aGgBqf4WAOjA/D1d30Mg2KHaqAxzUEJxWEzddUiB42SEWYt9f27
5XlOU+njiUEYWII8zSgtatt1n+JREcNHLdwFAm/4Swq9bjjL5Po4RwbpFIUipI3Ih9TNqSvEoqBW
9cIcjfpBmy2k4Sa7S5GOA5umRJqnmAnK0L2vaIjSTFhrdyDewCNpsYVIdOqYWXtttT/l/PD1IH9y
Df39yzaTaS0yXPaGX6Zdz7mr+ygDr93K2J+fo6cOnODd9FR6mOyceY18vIf+jrt57GttkoVVuY5I
HtiF3qH/CCBY10H1aeeOnY8JzxoLVAxHD7W0bS82L9FnDNSZb7S1n+pt+mMt2KEnyRM8utKAS6AG
jAbmeUrduuH/3pp/Bd52Zc0Az1GhFTkQlP5Q9omdFqEngDgK85cUVJM6ii+zte+1M8IlZz747VR8
d33keAC1VUHccfw+aUjydrjSCL/GvjlO6VnJp3WJfPWVmyVkWEjGlhNTGVsov87P4vC9R6ywsgQ7
MGqA+X/apHd7Ffh8ojrVYJ45KD65LRlmytjr6bfmUutwvPvcfoxh6QNN41oZd8kvlYyuvhxeqwvI
GNcBtGYvRALdO7NzPp1cU9LeBObIpzYrWNRLrVdHompKet1FF2kTIGQoe1P3W5vCXRbmO60OkLeS
ztQKPkms+N53kder/N33TiOvvBo0N5da4OM44wsVPaXFX9lfjWNiOPMwnqNrvpVvPswyjptrU43C
97Y1sQT5FAYy9cV2twACAKxpy7vmPrnOd/iilb+li9z5ub6NgOTpaJuii8H/Z0eYQzf/YW2fi3Yd
gP/+Ldbmog17IxRjTGbcioVVjb2XlJX79fR+emJbHNfrU9f6oKSt113FM0ktXKGsL9UFZVIIPW19
XehoXg93WXlmOX1Mv0i6KKCpVN95RW8hTqBoFzFdiCeaFwoFszBUziybz07ct3qJwv8+SpLh1aVh
D2ySGoe3ojjYmqJeZYFxLKX/XGeeb1krM/+KtEnz2ilOKuBwhVvXN1ZQYpZ37kh/a0xtVyPoJAkd
xJUCud18jYhKUmTxMVJ5nelwffKS+7RyyzZ7MFZKBcQws3wNlv6iTzHqSLtrE5J2GN/GWnoI4W1R
rrQF8ySG+bGcrqTmd2i8Dlp7MIVbBbho1KYPlWYecC3zY6V0euXMGf2JUh6j9O4TNrtYUjPmOLeQ
mfYkb/6zwhqCm0yxEw+ZdLsb32iV/c0IEc+FRfH18v50MbwLvnmbwYfMx2QgeN2Bmot0O8gEOIcP
U96eSU8/y69kusM8dXlVfCjVCT0wgtmMSreoHsbhJEwWIM3kzG79xCpmfbP8O8pmyYlzglKFQhTZ
l4/4e+8LN7uG2wYxzaJz27ySXeDO6NF2xzk696LmkRVyvuv46V30/odss1ZKr0ILoeTtiRNeFA9r
vb90itcqsyWnwBIuhpyy/89nEyUiSJIgbLGU3gRtwzJRxibgUT98axEGBZm6M8zqqJSvXwdae0of
bnvScR2XKMUSWb/bkvjQFkkn57ywW6nzYyF0WiF0YbnZHTjkclnsGPG3EjMSWeam6HOvV3tbih9p
M7OpdigBK5UOAf/Gaq9lFHcNxU7r1h5pOZro+uZm5SgxhLpkPgC+3Gt17OuomlpBdA+LczdLxybt
L4oqvtEyy2mX5xpR7GSG/GCkPxKg5GkiXVrSq7gQ1oDfkppevdyKguZVINcNuDXpMF4OceXWsXIh
T/cKavIKJFq+mB/d3cnc3kMIYEP+mVXXLcGb6BQAiBm1lyDRdmbLVhGtvQ6PjqVsL9qfVDg1E8eM
nrnjMIcks0DgoWpGcXAM0vliGfSdkj72mMEFsYlLZOElmnTVd6MTTj+KHO/H8ncoiPeLcCsrL5re
Xw850itJZh3rytgHCoYkg2zXQenMAk10UbkqocVpleJy7Dn5/EuhZjiAU9K7Z63LDgk+k6nq5Mvk
zXrgRCWidYu+E5tsX2HyCF3mojU130yRbZ+A/RszWsqo+hazH4c1ho2wXgg6jQ9q+yCg4ZchHtgP
5QX2o95gqFTeYzsTgYlicKugAa9ZqQ822p0s43tiYuWJ2DCkoWPXpxizmk4q1w7PVCdXdVuI93WV
egsSd3nX240e2pMBArthxSQlPD7DjsJqByHpAvLlnawKfhxP7jSWrjLBO0eAvOkn2KLqsSuOU/cr
1aY9lp6HCFbdqp0/RqhzQyEJ8ydDAKmL7rSVmE6m/tGbxdWh0PHyRDSwPC7zfYM8RN/9bFc+KHDx
AWS/ZYQnHZ/SsgGKr8penSqHPtfd1BzgG/9S0EDGs8kLw2BfLJMtIFo9QeITgXJHMm3Y4KHr5vu5
BZ+soyWn9rtaMX80AtJDuMsXEXVWOOTtY4Sg97Tkp2xCoSKL3HJ5NQfupvwnYveeWJCsqxCTyrm8
CJPIsWT0FDPZE7DVtJD+L+BpdKnkJEt7FeYyLgaxPVTPTQubqq8PuhHc9ahDl/INLcj9MvUeGtiX
XVgjXd64o4ib7rAP+8grlH2WRhd9JbtlilnxuNiTrDhhgUNjAUIDtLkYQiFC4Djp3FmO7pV6cJcK
98/JVrPWGfqboIm5UDs7UyT+9h5VfjvShhtx5tOSm0iimNUFh1GDYxbCnuwX7LoiLm7V9iTjKkue
BUD86LGj9hfbVTC5EXT8aYa/KwHXUvtDoYXuLPAkFeqdFUFs0V6ntORTIrdVfg4dfoeQEaa2g1VH
2n0TqamrpKLTIzLS1qj1M8FNnn7XzXRHQ9vJ+VIDh1kKA66CKUbYiTZdQKS89X1vwMaq70zM+MoY
wiO8jBx1edgaiIzZwvRNFQ51k9iG1V1OA3Y3YuPqiXxM4nZXqafaKOHBQ/gqW8b3WtVeZAFbAFO/
Mfo7JDLhBdx3xn0XAfZHe9ZUE+S9czfjwV2lD6bUnfTZ9JvxVHEcCg00JzBsXdCdzEB1pAmuoPUn
GlVXwgRKkJvd1N9mS34F5cAxm1fBPCJFdApF3a14TS/GL53zGMkiR8D0J4oRUogsLG8DX5hetaA/
cJw4pYDoAMd30aPOGyEJn1v+gn671QpeUb+m+FqMPGmkyfKHJnYXefTjRt2PMPQTLXKi+Ps0PteY
Coz1ldo9htqLqC6OqsCpwNEe/o5XCNqd2d5nQ+IsqYopFGTnFE667i/inySAicdkZK3sLTPmPSHM
fwOPjHnazeK3esDZNgbcUHVAUAKvQnG+Mn0k+uyRbDntMxstFSjj8KKmyjEj6B9DAKN1dpMQGKe4
sgjjvVgbfl+pqAzAp4HgJiEEU4f3HNFu1ssI9F6UTfNspIgEG9ouGO/1YjlV3UNSvgTVaRxE/3+x
dybLcWNblv2VZzlHGPpmUBM03pN0OntNYBRFoW8ueuCfclSfkD9WC8qKeiFKGcw3rLKaRViEBIc7
cO+55+y9diEGLDQdhsEqkOQlaKozmBk3zFRfmQg9wVFs1tPrhHVSQs3ZlcWW2EcI6NreNk5FXrP6
TD6x8tse/rFlynjrDLcw3oz+nUppC7flCFqId0TdanDSqwGzS5G7Vih2FmeujGBptEe+vkZxFPvJ
ig/T3AQV2TpztF9zXGpL7HU8rlb7rKsYzyQdyHtBV0kic2ABzD4r11IhY6iBnpK2m6qJnslb9mu7
eAgLKPFOGgxJ63VDTkTP1QTX3dYBCFiG37JqTRMpDMNj2Nc7KXpLnOIwcxMKpqCMp2ewWRlxi0wJ
TxXNRztFe1lcOGNsB4OY7OzGSrVzmsnvBYu41r5Hq8twq+oshx28IYd0DPkGs2MQLXD7HNzr0t5o
7Gupwb9kg+QYLbdXEyytmExZ0JLu0Gf5npYbSyvpxuJ7H1b+IPIrJmc7S5Gu7Xo4RBrs0hyjsEOw
1hJkNgkZGRZdotJUXJFaFG0dnInIUui2vYStE3QhDDU52ojKdnv9AuHdzx3EE2hjp5R0qerbqG46
5yYxZs9Jlpuo/2o6CmKH3JfMrdIRpYHPTLLxs4YplYN0WCH5mLlwJTITT5pdJK3pEPmxxTw16/jH
oatLl4RsCa1VIWQQ/1L0ngKFKZbfrch8SZRbI8aRO35tw/yYtM22sKTj4lxK0/aWtPT7uNjKzeDb
4Z3eflcqlr0w2Zn1Xkt0MpCzbZ48DuaTrOm7aQQ2QkNKrRVfKfRrffoW5l3gKPrGXpKbmCxBURi+
Vj2MlrnTmmaPqZ69LXdbfoQyTz3dsP1MtXameshLqhtiUs3+az0LT+SqJynqsU101kcYA3XkC+OF
wcmBFLldtMIFHd5BKApi6l0Mj1eFMW8sM0dcaePqopiQzY2pllfj4JyKKD2OItzZbbgZZiA/nPlV
gXvRfLfCZKtWsac13J586CEqhMtdrxAobjfbmKggt1zenei10utbUylAOZQuiQNujuEvT2/F3O7m
6WEhzShpv4mYtbLJCBssdj2/vERYhXYsDXz/eBjz6lUhJyg6hXQMI2A0SylcYyJCYiK9B7M6IFkP
nR7cFdJByLyOBm0noq8mVdcwvTkDz4n0YvBXN60L89GPx/xsDEnQhl+K8X0sa28enkQJX6K2rmf7
TWqTo2oYu6k1nnvt3JTPohkO5jx7KgajyBo9jeRJOBcpbjqINTMO2kYwZbCL167X7/iu2EGam7mT
GAdg3GiUvaO+DC15S/ktVaRvEBCTsLY04pznb3OMDlrrvk5UuhUJExp2Svxm1NbNJtTgCU2abyfj
xZo7dsEQYm0kg0Khc1sMu2whL4VNRU7DfTpQqpmP/fxgAzvvO8Iwhk3FjSVssHLTk81B+A2ICGeU
qPWxVSVMguLldYAL2lTD1yxJDy2bc0XwS0+yVKK9d9LkRRbm9USfvDLKNk74UgI1kOXvOLY9NcH1
mr/24bbvQs8eDJ9IoXvajcFMZ2jG0thB3Erl4lh03JU6nYxa3U6F8tqa4QPxG/zlzxkxIQ6rkh69
ETni8m6pmsHK2rtV/s0sT1YD0mdF/xwFLVxwXm7Hg+eEqlfm8TFfQTrzuLcLdS8bJUbfapcU5ZuZ
5JdUvjYWfdt2bZDiKCRcmG8a0+5x0qYbhSg02EQkdPDtjMMxcihzxDcddC4xykma3iO2Qg6ZHFq5
AqF/rOJu29uGWzXToarkoFgN9F21TWINhEnfePMcnSXVurLH7FmnA1K06654F+olt6zeJuy4PFwX
Ur5eY7HsLJl5uNqYuO6zQNPqx14s7gKrJmO3KpVxYzvwR0D1b5R8O9uvygTQj5yqgpZBqYunshGH
OIqOnL/Z+zBm2xaxf85Ea932697cxLn1PZHmU5nTluz1mv2+8SsOeZbI7+vReYqUC4wBL+uNfW0q
RxvrpZpNrzXbVqhXfl9IQWPews/hNYp8i0Nnmiouqs37sXwt46ey1wJsp8FIPqtDol8SYTl+i0L8
i+GNMZ2k6uIoUZDO1XYk8UrObySp23QQSVT7bbEoiojVuLbC+l4Ox53u8Am12leHdrtEKb/mBRQS
oVldvW2i+ejI86Oti5PltBcCM7BsyNLshRX4mZyStW6JdBLLxSZ2iRCASz12T1VbUuPLmwLPvSrh
EZU4mS61SpFSfjXRY5X5mtmX3KomIIwu0yZX5WZDDTpdzZLT5wyA7eGoCovCycxwFAnOPRcacJ4t
oMmM8eIqxUvPh5Ao4vMh4+Frdnmh7Y1cfYGHeRWz7qxZ75OwyHWmw8VBTFYf7HHyFWtw+2H0ciU7
96YWTJm0beqaw9XohTzfGQ79QfuO8j6wRsrDLNsaeuv3sC3Q3MkF/X5K4ZSojP69y9m0kmdR3Nj6
FIjuO2vcV5Rc3lQNHoZTv9eWYLB1z1qsO2OUvbrsD0VobzRT2o9hxR4UHjp6BnIvf80q9XbkoGPB
pSX9q82f9eFVAjODodhVUssrS821hwSkAcwjx76JLQwIukTDQd6r8nDvUBOExfPYHzNZA81Vn1Jt
CGbOHaUVhNnTNN2NFh3DCmts4jq81wvyEPmpgqeVEs5Uaiad/J3MHiofjfFYza/w7WzpPu2vNH2B
mEXDu0RFwfMxNPN2qS6L2NthtjGQ47Jv+IT4rpCRYAauQdCNRMzP0PtSGBKQ+AiV+7SYVLqqEUji
m1WeZIplS7vl/FqFD0l/a+ZreBNRPGHP9tLZ23ThlN6mW9G+qhS34clacXe24andA3llurxdmrMg
7hJeGHFmZX+fV7Jv5yMPhQ7GxL6eZOlqXujRa+bRYdOIGkL8aMEARnFnok+oAEtCV89SGtGX0cYg
o7EqWriB+jtGc8+o7in1njrr1FmZW7DlLSLzDfPJrA5j1fiZ0blFv8FfT6nE45qX27Y/9em5BaGg
8ndGXCPvFCBE4RZrtxexPlnNHEhS5oXsnpVzr8cjCUulp860hARgU9o2ojFIl90TjNXaG7AcV71z
P/Nr2Yel+dIwuGzDyFv4mhse5zL9RtXrx9pzlBgBjgojjDcqqKJouDOkXRMPvimfVCVQhcbzDcVP
43QYP6v2TRvJ7kgIsaezjpndtJE4fCmMzwhCSsiMLJaEGLnwG6AST+nv4/lYVg92hbs6Jqjw0kJI
CltEovlVIT8mi+S2DkluPGKVzr3FZzAvHGcDS39ZgDvZ9Cegk1AFn9XxiYOmW7GOFmHGm5+5DvQL
gGj6SKqazsxltwjOdQ9R+DL35PyJ9Ko3hKv2+0W7jeRvsnlhoLuTFN0f6O50S+e19n0O067oiqAh
UG1ahs4VerfvpiooUyTwJLep7XqCiQlpIsNuIQqMQrKjNm40+2jZ6KMUmR+NSQ49rpaWljC+KIRo
6aN0kvmlOxl+EdYlFSGe/TAn383wqZm+ASfy1D4JbJBG/RCe0pDwgDimxRNeDc2ZVlebACPRJK/n
UZnZ9qSQY7Na3tvSM9YLT5WOzsgzkI0ujpmrItU8s5qOIelbHc2xbDb8Tit8NTOPOqPHSC/diXoE
AO+V2nFg1862MGkfAD0Ycm9m9+yHa7EQLFhLB3XWAzuD3cjDWOZn7CI3E42vZiGfKlz2HeOetEQc
xt5YqbyN4rk3zMBIes+uLHBoLbSW3IvUymtU7WYaGf6p+OGFvSkcXtv01S6Tg9aOt1avXSyJgHCi
aWPzOEDWCyktEwtqnfFkKbwPfA3rCahTXmpFnGqOelVr7pYZbBWT2zF9M6PLoB+aji6rEwE/0CGd
dUELFq6V2m0lvcp0iTpTOjJ3cZvpThA21xfjPsm3Eiwvp72n3xVYFvJlmigVyCQ1oUOZVLAOc57z
ZqcmvOexTi6NEZTklgnT8aHjwKHaK3LtG/qDrDwaLfl1xZPM+MTkR41sdaNkxFcbWDZyg3+nlkzw
usJMscduj0oKuo64KvXXBgTQ1NG7aKLdQMhcurwW4btuhe5EbeGEBeeu4jqWXizptYSk0XEUhv2l
JZdofhEtcdij4GA1bcI4eogy1RtFfQ0SzlcimrZDSHDgTaPQngUf1e/jGW9RccyrZhfn+x6EQUUU
Z1XWdwsRfRzpdZb3Nj+PYxQohDTOo0nrPDmIfnBzWHMtFDnk6w7H3YLXa27e0r7dOByYjfReTS4z
ZLj6LEDZZfaNvDxpibMHJ8M4Uj5JNRQ2EmglrfY6nsqxgi5pI3Sb1+RQuGAYUQJdjnfT0O5pPNAj
ZqcqA2NM2dSvdOJPrRHQQAp0o7oaOJFGhBhYX2qHfDf5XXKuiwXtYvu9CGlqTsBUqCbF8JQ0s59E
RyMGfkElX+fVrqAxl3f1cUgPoCt4/8RdM2tB2YmbimPEkCdep/VXEGAONWAhFqUrFWDHMCwnxw5Q
CkIiu2Qt4R4xe3oDIdORablYwZjf2IX+IuWDBx2FBlPDsjHusn7ZpGI5pIP60k7gJFnlVBYyx549
SQW9oqXHpIn3rbwcMgmwhUm2OZ93De3sCmyvFF9ObJ+7tnrqimY/Zjntx/xgts5NmOGAzQh2bno/
WbJgmJftalFqnZke0b4BujMk2eJnMpE2ed4fopaIZww3URndzGYF1qWBLiCyqzw7Ackid73yDYSP
iYkKRyNFrJN2ENRXxBMl3Eujv6vOY0UweVGPbsqZNGwzhJmhO5Dk1IniDh3gLiQstCwfluj7up/F
iomkg0plInOwvO3oN8Yda9caKbvWB9R8g7EdYse15mXtWfm52OkxpZOpXGVAPiRaICqREmmm+EXy
PsJ1app7Q/umUIQ5HSuCXzv7AehOqt9FeQy2RdDio3Nua1clL3opUfnmNyCFvYjET9F8JzaAFEOM
tl2QcHcF0zf5ra7vnPIdzbaXcY4QhMMuU0b/JN4OlOvkxmYVAT76+yBd1O7EmdQrYPpIfbWv64ew
f63UK3XZF1R56loVIODjrJjyVoJe80o2CZsowVBqfMVkRV0FPvxyhaQeKhkOp6MC6Tr0nCLVcLxl
I+FQ55dSvTGYIKld5RXxF036HmZwNY8qQt2YFtYkHztj9BRof/VJdYx9o7+OclApVWDFAPbpNWiJ
6s/OdVhR7p1NJkKlw5Tb1ryiuKqaFxFfSaTIUaEnTsLazjkS6mpnOm459YEz1Mhk0utcYs0fNX/u
jr3xjF+M2opm+IyyomzJ2jzlBNDR29CoDw24OVB4kmFjEKSmI3joy7OozxXgN2Jn9nqjel06Bx1Z
lIv9UCZbOVe2VXmWot4TLWE++rdcw/nLOcepEkRgMy824XrovvXi2YoXz2LNifOXuNpY1FiStU2n
wNQvMWMcZ+69DNuy8EEqgaa612IyXuHUiqOJ9MaZsvt8mV9DK9poo71x4hqQS76zRyosVS82RNFv
5mKAMQOMkr5pTKdLy9RvY9HumwnOGk9NN+VBbsRBY9MbIjS2YdOK8u8wax8KJSPUjAxQ+i+2zktI
mjLkRldZztXaM2ufljw9A41w7fCrxEBB4j2il3NbtfyPdbEZcu1eRSTZ0QdVVZ4TWlISPTulvAjp
RbJkt89vJe3FRA3dMlMraf3qaR+0tBqAx5Fu2W40odGMDD2FVsACoKVNy62YsbCPFtu/8CRQtCIa
gwleViw0V9DeqeFdmUyeeOKA+YAwbdb4T8Rn8cWg2epIhttZX+aYMUIcPnXVBBcOxlNp8dXRiW/7
+bas+WV65XaUvpRUFiJ6xfxVsTLE52gg6LMcvPUcN4ITrZMoADhxN3XtYy3nNInJvJauEIZxTP+u
0fspCByCtDNbPOjlo9G1Xwcyc5fM9Cs2c9kh5zO/hsp8apioiHB4/fuR7q/zefMnlfYHGROxGWNe
2UjkG1M7MALdq/Oxaz/LZFgFjj/rNX6+ygexQyalXaaOaMHN3iZ7lPSo6DJS66LCoNFoM3eZNiot
spzzXJkpnyQS/cY4goub7CMsptiGiIH7WTFVttYYJmW0TuXHoDuLdSJ/XOVS4XHefaak/kie/yFP
0lQDbxjmanSHH8QV0pCOStUVtKE3xrOy0Tmiu9OuO67cGXUf7oW/woNIhJ1v5A2NwFsSBHYjz5tP
5UPn/V/9gbl3xOr4SXRbw2r7872bvSXgxDIoG/rnKnuc6RqG0mdyqd9Iu7mKwfOhayYB8+ZHhauD
4Gfo6vUbXrjj0i/iHb+0N/rUtVc5DrpPVH/rT/bzE8UFiexDu7n6RT9ecDaqpp1qNI5Gzx6or7Ot
Z0mV/Vb9OhfmJ9/h79RZmmXpOHMwOREI+PN3WBRLlenTejG73mY0AWtOY3//M/1Wiavj0FPgTeGT
//EN/0XVV+nKMNItQ8V4sLeLL26LL9NRvIeIgRC5XUs0Dc5hYHyinPkvLms7gADIMeIGf741JZ0B
Locoqcwv5u34XbphZzN+0PQBKz+X/OP1fPpc3f1bEaMO4eDP635Qjc7RGDVNggJpjL3Bj3bFIdtq
Mr4b9XllJC1nZ/9ZZNOn1/zwKvDotoBDuSb4RfLOd9qRtGOfUQfnnf3qIks+RfX/urzSPsX/jSoV
Y5f9ceUh6nNeoOpzm/Q+5/ri6Exiw5dPnp31y/r4Mvz1Kh/kT72up2Et+BHjfb1fsTxQPSHy4KrY
fQ7I+fGZf70aKAICaCwihz6sb4bRLaOjc7VcA4fMeLAsXcu6QoO3GWzNbTvj0JrqWyOuJ9EGUWQe
8jq/mtLvFpKM3mZg/Gns5A8p9a+fCeuphiuBlf7DT1vIRp8VDprDTnm3mO5qtfAHtlRzKWCuV56i
tIcEwGmeqJ+sDb+T0umrcFMz8MmzIP38AhXjEI6Jzt4yjYxvnhRdAzWfAhH8zNv0Q7b9yz1CnMAc
yK7CcvTzlSy9kOzQkHhVr5p9v52OmfcGOvP036BO/Pax/culPvzEAkj/mNhcKt0P+/Z92GcB3Bqs
OnSnE8+AmRb5DHb+/jFeZWof74963MQkj5NF/uhkaZn7mxzD1ouG5N1k2+lAKfppPuH6MvxyGagM
lklBQKr1h3vrEiUUncoPNsO1o0AsYaqnRh1I2Xcg9zRO1U+YYL/7MqkG/s8F1yfoLyv7LFm1Fvdo
Avviu56+N8PDmH+2AqzP98ebArEiwxVds0p/WWecvBZGmVa+fbVWHEypd6zfG2D7bhpInzINfie4
XCscVVnFxBSQH576XKqVvnOStcZBufqFcUNQvOdP842959D1BeA7sVPzkUklKkHf8p3duCMU6+8f
mN+8ej99iA97SNEn86TV3HQ3H0Pae2FzVukna+Pl76/zO/E7F9IIR9RkEkM/it8ZKBH41FLRiWD2
sgtqkxBDafvKo+rbfrSfKzcncyveJN4AG8O5JYTlCuDglvjwv/8ovyl7VguLYupQgvALf6xkkS6X
lSwqBCCxm8CfpQORGocyWRBPiM+Kg988VVyNQovLIa41PvzKuj7mQy+3a1XHiPSY36HxN7ZLQI9j
O+4+k/X//t7+ebUPP6eGqF/GQcczhQgokhghVIyTzkIv+EmrT77Ij2iutUr/6d4+7Bg9jfdRBfnt
q7fh7CnMffGNGICA3eIUnZxgTRCLkh8e4PYr1XkcoF349EX63WbK+2o4RHyaFlmlHz7GMkIJF+PE
Mwxx0+322o4pd4mkIMCEjDOaWHRveOB8PgjX2v/9w/S7HYV1FnwMjmBT1z7uXeMo63UdyTxN2/yM
/nzfb/rTmjCW+OKzM9hvVsGfrvXh18UIkBSVsVQIz0DwUGMWwbCr3paDckjuaROoLq3Oz7/f9a/9
sDD+dNkP3y/rYgR8iMu2tC2xrABCAf6WXisYkP8bKYy/uRweQr5LrAnrmv/hjakjojIo+Cqfpf7W
PPTbYWefon3zOAN5+/T3+813iqeNRp2Dwc34xdmmES8ELwCJgwj6oLg2NibdaoHSvfXpY40nou2D
+YnmySfPzW8WXk4LSM1XayaonnUn/8uOpqlAdDhQ1z7K2aBo8Xo9JEtgbNotoV9u+dgwQSB/YzP/
6bH9l7Ac/48m3Bv8un8D76hADb83zWv3U8j9+of+pHeof6x4F9uCc8VCgi3mn/QO9Q+V/2I7/Gam
ov3g7P6Zcm/+QUQyGBts+jbonvWJ/ZPeYf5hcualoIDPteLbtH+N3vGxvqNwhaMDBIQqZXXqfdi7
5IEpVa+lkw/bb6NH/UY1U29Miisps77FSNtQEW5bJ0VZS2qIXe5D1b7TkOZ7iTncdWO7TbU1Ojg3
PAPbQEiCoGem2lNE4IkajYdeCdH6qMXJFPlunGgNTvkXmNlXzYI5jvAm2y4fhkzfjGQZLQ26aQuA
eG9G16SeGH5tOEdBdlhm23tnMG85Thya2b6OIoXx07JNkSsT/uEmkhygSaZFfDPIClPf6KGqaz+R
ypgpKSM6cgiA2SLPPBrTfpLhLIQvXXl0hg7FadNgE5j8iGbtCFJ/4lg49K1rJe9zFW6Hka5912Ng
yLeDPu86Jn+jhNQLdWouWx57GhNr4VltSLJJP3sW9oRJRQghoHWMhJ7KlkSqa+UiltrE2d3CkLJN
hm0Vj5GrZPI1ut73MspvTXvxdaWyPTOZjgOqoVKStwN2ZFkwOwx7hDTJMUoq5u3M34uoPw5R+q3W
5vfaKHW3isSt0zV7bERoTBvWump5kJA3WgUqiIXkGcIKrpVsvUskXnK1Tk0UBhCcFUmx+Bo5xjf8
VZ8YYX6UnX9d7ddHDHuizdLEu0CN9PPCNBIEkygD4/zklcY8o7SNsD0DtEb9hDLVioGqkn64GbyA
HJRNtrFePoO4/LKh/+dHWFsbOnbjX078UQxjWJ34CBOqcy+BBX5cduMLj7S2BgL6tK55hvFH+vF7
+79tmv9/efw3VWa5+K+Xx7vX8h9ek7Tdf/zPr6/5P+Z/XCfvw3v717Xyx9/wz7XS0Ki58HfC6KNh
+dNauTr0Zf7TWu3/WBD/XCutP1hF8QPYBv8LKxhHyz/XSusPFtyVLajwt3Iecv6ltfIjbVkjrBrK
EW3AtXsEF+9D2cL00jISe1x81ew2o21sJMu5tkGEobP60tYNQkDBPDAj26U8alrCAEGIXV6re3vo
tk2DejwsdnaOZkwpTt0CwV4Xx8nsvDyX3angGFMp59L5YjPL0Hvl3CHQVGLcBipjxYaGSb+cW9o3
oLZQ20G6lwvEOe0hlu2AZf5rZA7XINNesCXFZCwR7qJNJGkL3ALLfJ1aZC4M+XRHeqXfT/cKIXiS
QpSAlN/Ntkx4SOJrEWPf+UJTZVfqjS8cx53qZjeEyrZF1x/W0aVchn2pVwyI6uicjI7hN4aBBWnA
T/O2xOlbHNlo56ib48lvnNHvEAjJs9hLWnFjWMQhRtbBTr8O4z21p6uZdNcX3Zm8uU7QoXbz4jVN
6M6Rem3nzoWFGFG/spPG6NAn4ugIrFyW87RU7WFAPper2i5MsOlIOmEwAy41uUQMhp8igiAoOS7y
i41WIRNHTdJP1c7BO4KFBRz3QLbjmmpFI7xhwNTa26yaPjuu/bLBrg8NYwe4p9Bj6Ir/vPq1xH2Q
xyEvnCVmdPdbBEJe6L+tE4f2JHkrf76hziYvgZnzJxf/WIquD6wC5ZBmAE5EMDI/XxstflWnebgw
891P+WlOoGl8woz4Zcjw8Rq8tH8tO0vRhWbjkHVm3cVnYyO2klfusEftkXG5yeYzApjqrNX6T9vJ
elPU8TRvAb3+spanXS05qMpkX0vzu1X5Hsa5N5J7EmrJqdAmz4niXW3awVTBlDERNpIJl5TNTqxy
1qzzQoe41HpArvPVrL9bqbSr+ipIe7TDxbwrO39BZ2O3a64SVbSFXKuUttylL0IRdGC5qnC6gO17
zKpL0z9L9ouM63CRUeMUntxXx7HDlj5bgWw9VMk3sqUeULjS9rTQ61URk1Gl8VUdCr0uNk1SvGaq
6naysqkpUJRZ31cJNFnKrlHuj4kj+1nY3zVFdVfa/UPKaLcWSD/II5Xblz5Cvzam4kvcmgEJL66a
S8Hi0PhhmXDCZps1I0N05E6S2ZyMBmcGIssxgw4fO/eyivKtT06ktg1u2Nq4rxMbo6XeP3TT8E2e
s0tedrlvhTLvUaufcvOxIt8kUfOtLKmtO5nFfZWGG5QlgYURQSqnuwXJ/qjipxmSL6JOg8qMmZHG
3ykRbho1esXs8U4Hg7yeqWi8qSXSB98nS9cpnXGdEDhXNfZNGb/kyl2bovjLxjPa/HtLRq3So2JO
uftOvRX8CTQOJ77pA8mmnjoSFqcYTHJLJKiUGWL0TDStQoz7SNX8pV1kVOPRWUlYzDIi4ObxNEwc
8TXjeh5jP7MyD/UdsSmEKZkSkn6UlIyMTekmRIpRI0xy0Izl1GUNsox1SYuzAQ9pfexAaQ0JAk9D
A3o36nvLRM1rheNDIlQidUok66yIQ9VsnLLcWDhw6hrYiBkbvi2XX4QqTqG4GbtXNS0Qb83En5Ux
WWuE4xrXke5s50i+F1axlUrkM6M4OBXgIt2y8ZuQzZVVJfeKzphmPumi3qjD39SkC8mrO401TiCu
cUgNnMv6VRerTpu1CACLG47ZGvDIPxcE9bJgImBC6owICrdriXgiZr0ykju5NsmqfcAFocXXMZmw
ckp22yppiInvG4jo5H+QB+U5RFUMToRPQdV73SXzBm7VNp2ZOdaIHhDSOPJGkEMdwcoYcO4aI53r
5DEfTsXcP4xLxXup+p2D+hGt5cR0X290P5Kdu0xDV2wglnFwNo9L7tXyWSIsBHXWHI+YX3B8xnmM
OzRRHQyRU7AoWtAZaHQVfGSISuLM9iv5EZjQO5kTyN6JatWireL0AVkou1nt7kYdS07donS2tlKa
nWXLcp2m80cubhUFG1d8l6XdsUwjdwk1d56y/1y0/6Vy8f82yCXEvE8Kwe71H6f+7T/+/fWn6m/9
Y39Wf3AuGVytwT6MsKABs5mN7233P/5NgnMJ9J05ucU+BlzWpPXxZ/Wn/0GDXdPZWuEUK5pJQfpn
9af9QZvUpKIkaJ6/l//0L3AuYVp+2Hf4dCuTChiILPMBP26m2ZTOk5W29CNb6iY5ftTNPqj0Q4a1
WtnHBOsRN7cZjfzGKOMgrRe/sEk2aOSGxMmJtTEzz/WUoWLFcN2ouCKE/KBI1k2UK5sFJWrfI65U
vqtixoe57Azb5qmTUJQyGBWrkbnD3i4dlhinofqsatlGnxEo2JLPYC1IHcQumbE3E2nTqc6ziUK3
yOVrLRXbWJd4x97E8q6tqwbSJh3dWTugVGLGUioO0nJEP0OLc4Yz0lx6ihVv7AqPGI95PembvI8P
4WpisIhG0HHHRpI/0jGYm2trxNJun6uFPDfqscmekNGlW4P833J4XJZHUXBuLocLBsvNmLcu5PeM
Ik7qiZdGbz0BMGc+x5fuaixjpOG5WRGTLit7eXYRaKi6+3z8YptPmaXfGUV0p+NqnultpQ1oxuY6
67vtkrJlVgAHCtZMK0G5HHq5iUoyexICsT/+wwaLb4Gw28pZK+uL3UMcpzPAFrOVdCLiiIPlU7pV
C49SgUZtGKcsQ2hkvDr6W7Gw7izmjwmimiTnlk+sjWLf4DMtszpYzMqTQ/uqzaKgA+m0qAn5iRpB
l9mm7LDFz0WQo+ss6nOo98cqwzJjXqVStjVZrqd0dHH+dgrixq/GKLmWQpK6fh60jDSvwaujx6Vi
P7HeWmQrBvJegA6+ouUbqZiOs3oUkY7lS91Lc7Sz7NIdEK1o9q2ESrDG0zPHWBvt6VGw/M48ARom
cQvY/1RiEG29YiT9lWRCTBxBl90T/PIati8Vw9LQLg7D2MKP6IKmnZ8nQYfDfMlE9xaiRe9j8jwl
/WzPxYuW1AGnsRsnGm9Q22y6bj/jm5SqxotSvMlyHnSdswkb6aFHXtAn9TY2E+J7n/s59QbzjaoH
NoWCjQ27uUI7B8+6Vu2dtsH2f8gsY2/xdSykrOY5/AnSgYvirXfETUwCRJnmV9byWNgyjRZSw433
CEtN3ZIKtiDEIwy1s1WvUogUjrQgmoxjJ8X7qFkwNNMx5RjW5haJJNXJru1bIR4a5Ai0bvzWWK6I
7jt3ar/FkOSNwDLy1iYTS/hjY26FVu6IKkTDj+YP0ePUXPFEuVKheSPKF4PNqU+PORt4P2yH6nmZ
byraP3MyQ+Lu7wtxNhScQ+k7T5NrMWOYh69J9J7wS0n5Vat9S3PiB9vRX+JXiftPxJvdHRuOZPkc
qM4lRTQski9NFp5DToOFPpEW/i7nSZBExjmn6dRHVSD3l7Zlz0oOsf5qJl/FgNczb/xEGJfMkraW
eqewRhRD7cnmfFSsxDcTOkz5uY6aXa/sCvFlxiWidVUwxYMrpsOs1JsmowvHL7HJ7WzvkOtrlVJA
rqRm3PakUpIpuLGi2eulKVDm8lBKwwPTeBUgQaVWSKL5Duq3Wi4AkUnnpX9L8AdGz3l+ZaPuI+6D
r/HspDyY+ve4mHYFbbtl5s/HfoMBIzaWw9wNbqc/UOXTGjjMEhSB/8XdmSw3jmRZ9FfqB9AGx4wt
SXAURUmkhtAGFqGIwDzP+Po+UJZ1KSi2aJm9602lWakqnQAcDvf37j1XU1eq+iPXFYgfIarXR/Qe
96q69obHwNwQeY9WP0c/uLF9c16PsaOS6usH3yXzm07Aqy1UbvJDR4J88c3vk5WBR2wQ7cwCDRhh
Y+pF79jmbVKwD8b0RfbuvAGgIKUpnpWjG2Z3fpxvMhSddpUswvCY+iebrVU5IGrp71qkwR4rKvKl
WRShGrZK/kT+MJr0yQ4xeYkadxKJJ/s0CBHwv5CGPu/97x2FhpAHEIl2HgV4EBQcYojmzeTRjPdd
Pcx1fZWBLRjMn5lFlI5IHpo0HVFK45aPzUXqGk6vEHVay1iqNJbYZo7sdWai3jTUU1ZxtDDe8PKM
noyWkvjq6IWkPZyxjyhdb+rGRzr+k0SwWTt0s64mPz7FMjd028xLkC1jTOtVnMcdTD2EsWxSdSCb
9Tp3gUVQiLWCWzs/KCpZgdqzX077V5tjes46V2MKuCn8YCka8dqUyjrK+3Xp6vMUlaob6HNPUuaF
fDRxAoRmvim77xJAHcM+CP2ZoGoADPzFS+56jGdhGu7wMc1d9SEp8F60bxHYg3TADOglC7PSAXXI
BXefenDhUXRpZyHycMuX+dHjLy2kGFC0GxI+djUO7bDIkXu6bHX9WWMeLf1RkreoMXj8pxrvRNaV
My2X1zELd40Vr7a/WeJXFT9By7wzCrjNtrkzdQrFejRBMMKFiOgM871xSeSVs/jAoXEmIYNtMWcW
xvBaVmRrKsB3SslREsOxOS8QubpINRktfDxXqemqHBq1rHRy03gw2uAuzNglVyHx6NrGM8KlLYH5
Z9/rV8KJmv57INWgTIhzH4tDWAeLusQr3vrLKqRlrsgYwTgn2vYqr6ItRXD4LMmc6JPFhDAasMLm
krqw4yeVwo+svZKAMs86vJqevbX0l7Ks5lUzovPVnHw8mMmP1CXwfCCLDA3+dCrp8VwNeX+bBt3c
b4dViNQ67k+xlDhSlb8JvvwUuWcyU0AGhKBWFJ/qgwYrJgHoEEbONF8GxLchQemdMEkK1dYFS06q
ffPQaKeZfecN8t4K8JuZVH/SBz951uVqDi9knnPjXGMvSOONDA0iq3SbZ81c4ahakailEW3d1+as
kHYWGvTc1vGybCRTvODeG+LXSvYRbujGnJPQOL70anzbZkuIqzNJZSHYGArGh0wmQnpe+2AdY7zV
ZTj3XftX3bz20GOIP6ZS9ZLL7dymCjAoT1578DxM+ci1s/pbU72WQ7fvROyUDbNek+et9TJCWq28
27qy71WpWgcl7j3FvWlTC2vfsAus8WC76PNKeyV34IC8ceVp7l0ThPcedguA7byp2Z6r1VTitHCw
tha0I3zCdd05uk8JIbE2pbKp7WcfAFhFcQPCFItjPFcMTIeavRm0Gvvz78Hi2yb9nop1hfWQyN1W
cttZV+o38QDGRm0gNwk+3kZ5lOx2Xzbmo4ZpmzDJpZnQY4gLsVS95BCgQ09ZCXOuUs30/eTx0jtt
6yap00bRDj/2DEYP0A77xZUgbk8tkUHeSqOJsWtcqYV9Z5rskofhprLr2wjolNaByGlhp+MCXrS+
v9KGcA+qHlN9GT1VGRsAVzhD53UzKUQ8qQOhSHCIu9qPMAl2PofUHOqJVtP9ssSKnsrKotfkdclD
WNKP8JmjdrXQoiUOm2XC3QhsSpyDvNQ75dln85uAf+nzXQyMxFeqH/ZY3qNrXBjAhoY4OeEGn4cN
VDnD3vpxvYy97s7my5NRTlCDcjP0+T4f3Hk9MD95Sl3/s7dQlno3Jf+NFRdLzb0RZMLX6pNCYyro
x2UT3Td2vEj4GuFS31ZtTEOsnVMMw5fO0tpPxCv/KfBUZL8DGT5W+W0AYtFQjBhNcycp4BP1VS9X
b3Xxs8AzG8uY3EuJBFp/EQi8u0mysCQBeLrDR1tua/AGMnSpSsvfPpwG7/4q3n1k0L9H73ys6U0n
vwkpLBvgFs1PHXrhaXy2icJAEDAFKqFi3Kh3GrGq+g77b7yD3bQDSiTNKTIsa0D/mALYRaQr+0pG
0AU5KmdQYk8nZTGpS/pZsyoeI0SLcTf9kuS7+WIugy1M2Jn8FpzyW4wXK7H5+tov6OD/GNE4A2cG
dkgzv3gfcUolFet2na77ubasVxClTldGm0q+53ea5oWFOnLqlpxLi2Wmp1UIEaNXrFH4pgTv6Q/j
Sl+BcgHJKv5uefj9TP9hvDOFiQiVzLMbxptU/uMiXoBg4LTV/rZXNVoPZcJLOV9f42fJEjeUWB9A
HCoCqXO0MA6AxPSmg3oihnUoYWUFIwNZc2aoIayHa4K3C3WBj8O9q2A/6C6yRhCQUTGc7FGzaoZZ
o/6WfemavOOziIWrmlpcAvD2pCTgwX4YRvL1ocp4yxfyNkUWFK1KB2/IXJ4h+7yasfypqj89Ns2g
mkaxfWL3Txf9YTRAfQbuPhWb8TJ4eI9kgjoxj+bgYFYZPeyF+w8e2scBz/WYQd7IPcH0C11Ec4kG
ehfgr2d3bxkHwp7/yUsHnJgEIYpGlHXOOiNKFoxyL+vQlLZ8g2eTUJIjBy30DR36e0SFX0/Jiy+5
RuttUnRB4dHPZBZtqMSx6jJe5RRPilOsyuf0Gbfbd2PJ0n91spz3SN4f34fhKLN9fHy2JQ05DVOw
fBuYbfNqRXV7rq/Cdbj9uz2m86HO5mWjV3neByCWggyx3oCSIHzIlMf/2/07XyQR47kJUmSmx2yY
Mx9nHIy2uKdXquNvr2UGfGr0/nVNiGEQ4VCPPO/ZyZlkNryG06LFPuwkZtlrns2gLJAIUjxOSePA
H4wXF67eMl1diwO5tKAYiMlV8izeO9p/PjwamaBZ2xITvTi5PTUAimretVXrgswQyxVIYDSXxAp9
WiWTHI+yRqwl19gu+hv4Rzv5bsD6pF3NMLwAYCVlks49Nh38TtZ5QmjgDmpqRZyG42zWv8g8QHOX
/Yrm4W9j1twQtfpKQtn86ylzQUsK3Isgc2QnFjfyfME0FD8SbpmRJ/7k7nFjJt/bGziPR3+R74Ib
9u49TIUFZ/ubmJibZgY5R1pcBbFP7c8/v7d//Irzr0NThlWILid5//6F3+g7//UqBnfWUlsHRwj3
V1bSC2s3Q1oksVKlhjurTIvDh7W7aYl8cxv2w93cundXwz7b01J6LYjziRbx47UbfWFt+3O8s0+8
ndldG7WMN9yPS9kZIix1wSraDDcJ/mvnWoDQ/zKehRuLWQXA4WzFqSKZbIS2Seioy6zdlFAIC5rW
gtTx7/8d//r/uxszkcr/d1nOpoq/V/86NeUb/xj+Nf8evGXVH22Z6f//77aMSe/FoglvoLXHnME/
/qctYyr/xSfNElNILc2X9z/9uy2jiP/iyaA7wDZiQEGettH/bsvwJ2wyRHBqJKgSTWbrf6ctc35y
QALPgZTFBWEQtpFPTh+X7i4Azdp0JNQuzXhCGoJ2jyY/DuTYq1ZDRR2yPI3FukOAmAanHkJo2b2N
E3CVeqSqnprK3QSjt3bpmLh2vqjGX0X7pPrX3JHnL+an33r2okh8UywBxs2Rt3juQdVuI+Tk4a29
pQi14Mx7ZQm8OuDZLofbpWdxwYBoAd46mDbOuDYWzaKtsIIkBN9f2wy8ry0flru/LlE3ZR4Gqr9P
Wj8yIUWbVJ3p1HAqZvLv+sU/lSTF2DBhFxX49G7THaBR3LpvPAYMS9f0IZev+T+/QD87TnFwl4vC
buFpJYEz0tWoPdjDxqmvTpq7rmtj0RY3NRQR8PJmEK4SOftHt53ZjXcRFfinBbivsqj0dNl09HLL
9mim0XmnPVbNqp5eIKZzL6ufx5LvjWY/RMZ+GHL4tV319OGtvnCqPjsHvT8LdMUszgILnH7uqZIx
jyu2MfJqxLTcYZRqaERTmhMeAsgIxNjXw52LLD+Nd7aFRxAiaYPCePVy+g7o606bBa+E822zTUsz
HXlTOGv315/52Ybpr4E1my+CjKv602FlKF0wd7FuOlrxc0h+dPrvUjt+fXHTN+V8XosPQ5xdmxQo
EZw4w3Ts6sXOQM6m9BkpLnbUxMOKknEy52y2/HrQ913tp1E5xKIEJ13j0ykF3h/5E41pOmXbrOOK
Al2B+0Ud6tdYC+JZRvm7Kl+LsXH61AIVJG/S+FDFz2pZrJRAm5fgHSo9ADlK8zA7ud2p77UnaQSL
k9bIEynZQvXOmmZe1ZR79Sp504ZyI6Ek6TTtsa3fRuEuR3rVaYHzBQ4pLQhZlE4cJkj6nmvjuev6
rehoC8aWtStbD82XUB+6gcL2CMlJGdvDKEmvstnvgTt8l3z/vtOstaZBfC2sWdtF6ybyjp3n/w50
xB61Zl3hHFxck6boTNwRCt378/1C0NVgNQrFhPU83nZFBGr2NQVnHAPQ8GEpdSMYZR8PcOMf8mBw
6GKv2y45hAXw3lKDv+SdzKC+j0LbKZSHSKlnIayMr5/1e5jI+bNWmL3v0ocp7+3PXVuIqhzFG2t1
oeTodaKZR/+1Uqq1QSdNg1TWRHe2J9MNyW5zyu218luMw8xT3xJo74l41SgWy6NONfiYcRWiHrZV
PS57BUF41e/ioHlsqTG2hbv0tFU5tFcqFJeWG8xbHKfRGpLoPL2lH7advq1FUiWaCeF3FN1PUe8N
ix9UOg0N969v1nmV7v2N/zjW2esINS+p9Iax2jd5W+LP8hdwzOhk7VtnSlOm4//jypDTv/L8+Who
TYjCFjAbzisGYNwjQu2ZRSqkw2W30lZTpZLm+S+bqmSkO5NXHcL16utx9WlT8HlcxJvImGEdn89e
AVm89tns07Qul014KCj0KoCwvDFYN0OwNIM3Yg5Ay5FklT+K8AHl5E2pGVurenV78o7kEJwKVUWN
/nI13HSjilDQ7Zdy96jCIxR0f+mfBQNuCd9ejR04MXpuFU7ixsQbMOVGy4/qKO8UdCHNWDXztKK8
lQY4uTs5Wxp4c608p4UW/x5pawesJH5GE5Wq30w3kIZ1/Q70CjEEY/MDneP66zt0aTIoSMYVBZEt
e47zN6c1XGlsOgMOQ2Qvs3E9evk2tXNoMoF58C2AWoWya4KdLja5F+w074dcaU8ea9bXP0SdthZn
j4ofghQJ3yACofOiGcbXVoSlIJMB5Zqi3uep+ltEzT3fZ9gRYcSGCOpgJWg2WQD76r3VnIwyey6q
+lko3q7t1Yeo7h9Eq9y13rDQtCNdqodosF/H3OZmejkimvRblaDYG2qAz4OnKfAIzWWEwOTK5Vz6
nv9xOWcvWdUYft/1XI6yN4/uKsFtXkjrKRuS3rIjfk+bVvif6OCuFY0v3sgpP1yjLGtjkfpzKSk8
PqtqM7qOgbE9QtoLaG0eBMEcef4xFKcw9+9ts9lJenul/n92XJ8WlsmqQokVzTbJ3GeLGOqUjOao
JjmJcQrl18HYfj1HLmxV/vj3n91TSY49M0RF4Ph4spNTOR6M6Mr37vx8/Nc1cCojal4ISlhnd8/y
Mp9jkQ4tbNQXo2o5qvYLeS0aG+yWKshrkJ8I2chLeVaTH8L+9fUlXvgO8CoKgULOogp/nsWKDkjL
hDHajl+ZCz+B3g44taBnFnyv2yvv/qXb+XGsafH88M0RWuTpSdm5DsaJiY6LdNldJnFz7VW4PA6F
W1XF4P3pWNPlaC08oFYObcZZ8Iz26aXSUcvhBdFKOorZLxllctnQSL2RRb8MB+KLmzfqold+yZUf
cn66yexI5LXEza0JE23cnzJYwaq48s25dIai6AnwgfMBJ/TzPCFDl8SgN8ycWuuXqfgxFvJMU2un
xXUWxtsBIJ0hg4lEl9FXh9q9rWpx7TQxPbrzxfTDbzDPznF5YZppnGS206ASHzXDCeKfFur+IHqr
sNOFPg6cbdB3vEa3idstv57EF9dyxTSYw0xhdmPTLP8ws9IsFm4UMXzvxhhvzKTYC2AiWtacWu+O
2AEInWLP1vk1VPtNLuLXXBYvdgrUTOkaEOsm0j4xzDXFn0tjcVLKYmNb5ExFNpo+I197+vBYZNVR
JPUpD8MnDVi/1Wq3vtqS4hf6V+7npbdSnTYoBsAtW5wXBa0K183Ycj1u91AQaYLMcea6Tya6xC6/
VoK8sFeCFfKfwc5eS1imimo3aFfZpGa9E+WvpX+fSlde/nev2Kc5wheCczb9TI5IZw8pKqD5BZXg
IQXyYyjl+6GFvtBilJQy/dEO1ftuHOtl2QO+I95vVo0ybFDVAl3q+btUrdx5WQCfDyjTzsLOWgg3
XVkjTRPFOGLNdTr7NUujR832b+OuQmYPel8ZYIVGmIXMxovmXowO1UIfXqQ/vXgTlWIHEr51Us84
4tbyOmvjgiNvx27hEyxgDNFNk9a/KtEfrZpKjNktI7QHcj+147tFpgdPfZqTAZeJbScGRw5/ZO6m
Aq1ruPdKba2NtMddKkhwatxRR4FQ3wbheJMEkVMV0JXbuMsdkszJrCXsIDP51egXWkiAnmQvyqm1
ppokchk3afvaqwq4aiWZGUm4CEmWUap0lXuoj7RgqYzFMnC5Cea4jZVuM2KH8UMw9GW5K4nBkOFB
50AJTaU5DgDEJai9yA66mYedV6rKfYBmq0NtpP/o6OB5lboLECoPuTazxu8hcZR9AZcnItppRNAv
lzOyCaYchDyw4U9jlkICqxTIT9P0VkEDYrSViuK1lFaFZoIxjI6SFyDNdcl0kbHlNMmdGbA02CF5
F+1TB+8zyMtn18AxktmHvrGe69HvZ/wrEaSY6W2gNE8DILFlLcHQ9rrhRZ/0NLBsfwq+/pmFPrgc
JzEh+uG40W81srqwCiOIELLPXRP6rnQBNNMDfmlFskyU6jXHZLuuTNfpivYgd+GpyOKlUcXxzJeh
xNalDjW7I54oJhQnM11l1oGin/eNvm8ww+Qx8Z2uhuqk2sQ+ZzWU01o/vNRmfz9ivtC0YmH2hDXV
1r6LSzj09i3Go1UaeET3pEsNj09lBPvWUG96qQRDkNq7UCVTxu7ZiTb3ZVY++Yb4Jrr4LpC6ZaX2
CDtNBdXe0CfzVG22Y+R/s8w4XJJEeGV3cmmD9fGVPetMGiHmC80jzGWgWy7X5KK21ygiqDUufDum
BhoHUQAxdHj/XLwbZSIlDaXtBGRFSfp+lG9loz3aXnwsOu++sJF+uUiCdTKMymUvZ5uSea1qOHSg
kndJB0q/WIihmvthvCB8hcaV2OeKvZwEyjBW40ldGhXPZtftWp1oNGK0wrmtps9YM5dG2JrgrbuV
W2FwLOr6fmhUkg1N680Q8lwJQXMZz6ooDgFuMEmQE9BNNSWsK1jH4LD3I8YkgXhV1+cyTvcUwKnt
wzRGFSzoFgvk83kLnsSHkgRt28u9XWmTuGO8ycPL0GVLHQQPxz7paJqolqCF+p7yUiT5onZLUjhT
MlSR/cIrdyThjRgUkLkA3G0DcRv5+rwgET1J1Y0Utdjvi5k8SIe8n4KZwWkH3s2YC+IqtHVjp8sy
I28Pe9ot4SS//KhYUxtedPS2tF+S+2YJKhk6imwElio4gZy3BUvZRlM4PJjXTg4XynTTnoE6j6Ea
xqfcdTfFpJYJlb2ny3GJJDYo+DO/++nlLG/jqsM22n77eqdwca5hSgEuSZ/xk7/Tp9hbyabvEqz3
FpjPfXz0qcd8PcZ5Lun7lp50KwNFBk3UqWfyx24kUz16FTnbvmAKO5Ik/ZunExFRw8BvJQixAisw
WgaIND0Jh6o3nCLacENegPD+XYutmf4IcpkHEP6D8ww9RhzRuoys4VxONHCmkOykZZeGQjqqXivp
h27ZVy7/nbdzvhckSHPSarAb+1Tgba2iFm0ls3kxUQJTek0xBlcewoYsnmlKRcJfUbwphbiLE/6Q
0gMqQPOmHLsR+O6IDlPjalGG35H/UdEQ+7TOl7b3ZqV4cTWEcohUiSJDMKSvAx37oG07aUsKj0ra
jeShaSh1Jyjy+wo5XmxlKyG7N02HM7T1yEyKH3U7/z0KNPfNoeF/2gaHJCbzxt66BikBSEonwG6g
pY6WHwPecEq1pO7cS+R5lGbg1Ajt+466TCI2aqKts/pU6eqsDUDgXplJl6br1CdDbweb5pO0QVGT
urPbBpSSI5bejuijbD4+E6eEDxng/0Z91JB0XyNkXXovTTCncBis6T/P5m8DsNDIvcF2Og2svp2u
g0x6HOXTqFbzwdAe+tHYqJJ0pWgPC+XzGYIjG0sBUBzcY2ffgbQJg7CCVM6xEKe1e9+w34ij11Zb
Q//14+o5zNcAkDAdRcwCLSZprRglkgyC7lBucAMhwy9R7vZNsDQyi6JH8RstMB8PfzPRNxoDjltp
korxINJh2abN0io7Hq1P+gqBFVDgq+BaZvSlJwiQb9K3sfEV56+cpA6FWvW968R9uNe6am3yUsRm
c+XAcHEYDRAVbx06yPd69YcDkB+qdq6iKnZa/0FzcRt0t0K9vTIbLx0UaB9b05XgrFPPNvBdk6tB
YVSu4zaPkpQ89p5xi+psJmGE0PGoCHILWyzEefYK6HHuDqSiTtEsQcTbnK5pi1y56ksT9eMPOtue
lG6Za65Mzcu79dbRttx1S+Fou78ZDjyt54hMYfzgpeIz9T5xP9zcsrZcC1SuTfarcHz8A4VaOmad
sJ++NtSFK0I4OJ3k4XByk6a/fxjKS/uYljMlEiIrcbI/ei0RLkXafkv79DHV3a2O7FbBB3Nlpbmw
0ZsEiyZDAyyi+fLnuHqW4E9LNctRWpUjw03VPH89eS5f2H8GOLuwCNVlHSYMMOmE1TV2+aW2LFfN
tVPmhRfh44VYZ4WIJO8J5vY9Si7ITfjKGXNOBco4p/ISLqS5NoNw8ZBt6l0wz59GR1lXpKr9rFFm
6iGQxa8v+spdPS+uVVYSjEVPWkWCQ7zRH9jO/d+em6X8+dzcvs8tJB0sL+FDmr7o8bVvwTnd+K/J
/5+ZYZ2tykZYSF0SSZbTLpHPcfAmvPigFLNsRUKOQzJBgyMKlv08OF5VB1xYcP54mNP9/fA21KWd
9LBLbMcs1lRmBock8gWHnnXH8SdeNm/Y3J16Fa+Uh68f3LVZNP39w8CaqHO191NmkQT0gNw525iV
0u+vBzkXLn66tdPlfxiFEawkk3l4CqnW/pAshJo6vd2slKGcx0q9JYWIdIsW+C94ZfcoyzD+LGlG
ZB0ChMxRy4YAiNGRSeOLsmtlofce2dk+7o+7f7bc14magMrk7mP53Gp2/GCOKUIIfLt20N7bw+8k
Mr9ZfX1ym+y29LONmYfrmDAWt/+OnGOt5uzN2Ow2NdUM7Bd9be8sWV65cbqOOaVZmrkecTV7lb4J
hnYxsLLauDuM+CCiYTPGJLzGOJTAAvha9nPQSuhgMXyd1gVEo3rECGUjVYicYDaoMjX+g7rdJmG8
0jmrB7G5ddNyEZcPafPUSQejWvVYm648w+kF+3yTUFzxeWCTdt6CGCRL75WY9cbd1xt7F937y2g+
sLYRjipd1Qi9/+s+DQftmnKd0GXcjX9OmSBX4yacSugio82f5/j40uOoi0VlyesSws/YAC9MsEmS
KTgTNf1c9AI66AQiX+4S6lB66x4CLCeDwbGaSoaf1ES7NzO3zl7IxbkHzHEwgofIw9WnpBtBTga2
oIPVxTvRPxe2NZet6E7ro7dwNDGgNqFMnemoN94d0a03SNRnNhwioCNzzW1JXzEX4PPn/+S2a6jS
2FJR+D3vmvhaN1Cy5Ms/aX4h5syo5OItnfTui+jgX8EPX1zHjWlfyk7c1uyzVRbDD/Zqn56lG+T3
hfWra7NrJ7NLigL21ZMwbkL78f3/88mq2mCNFXk1DhWWikwqzPHmaVTEjZpbtJHJZ00Rhgf6q+S1
lA13QTM6eWPf6FJxbxkUBkdxW/XGPh60Rw77ZEnqy1CxNmmtHkTabz17WEnwAgyUJuMwHgIjOBqj
shdqdChqc65HjykxinUnbWIq9gOBrSalOnBJO3p787RtT8pY30jxqQrGYxfUt2psL4yW9nGlv41t
+trad0Ok3ZuY17yaEMvUTjCR5gsL37bfUqwqA40omfxk4yAzpwjGNCJ43nNoWxaLwM4o6EwpOUbE
8OpAScOIOMtVFO3EGpPtSoqH+7bub4MyfvFrA+fUsHQ1Y/IlE7xn6uKHq5fLoiCaYiwXYaMdo+FN
hkvb6P2+JGxIIV1h0Nnt5/NmKLZV5nbzNM9uhVI7ck0+XqAx6cXC9o9N/iZhj2bqr3S5vBmxo+po
CTqCUbUkvBceaMVtz9V3dukIOVqlMkSFKLkfbekWqM4RCBquxeKYVPXUYo4XfXgXd8TkSt4qrct9
hK2thz3uk83o23jg+ZOFRbp0D3I93LvEbNUJLF0JMXnr2iMVQfiDacRSp7n+OioGlcMxfKGicJ0a
okCVKFQpb4LgJlQgz9TJXVxlR5tUPdv6pgIqCok8L2uF9RhjTaIffZKLcjA9hTzcVZl4JGgHkMKI
N258tJSGnZG2pLF0b5neD0SCu9QCuZX6y9rNmlkBYGfmj+EhVgtphROSjNcGtI8UIhAXFqzJJCRb
FYpDXss/9DB1KI0y8ci69F5EgH1VbdMbPySw0tsn0c9Y+TU0ndMo/WyQNsFk5IsNJx31mRHcScOv
IkCHlznF+I4Am1MlioDh8OXhzd/lrbTNinCdZCEhtgPxY2kBtzFbeQCzwzzEvzo4scITUtR8Kiou
RkGkdEWSI4TDzHDvOt36buWnPCnJAYq2Zkh+NF5rXQRzb/hZSsWyyMmmbv1XKV8xsXeJ+pyHfHYL
Yq2i70V5j5yOVFYXJhNqC33n5kQrkcaeZFBcw+8Je+ogqUmGK3RiiepvttffYhp3JFL6ZN9b6QVa
fs2YCaPZSPkxS7nF2lsXldsYYhGl9ue2kH5R3HyUoOfwybjJy6dcIWJbIWE+IDUJRENapQslGR/1
SNuknneiV+AYev0WsWRIUXgnuJ0++9y4aRahbuwBReD1JWHKivVVhXNhpO5dR0upU7eVhU07QwaS
9Qc1Pckxcq9GyR/9Tl5mAtRWuNMI3MqpFjYu2eAWvCD9NMaAEcayUmYD+XNDbxx7fTyW3vAwDNK8
TjMsg4WUUl1Vdr2rbSIjWKAWWRKvwrH+pavE66Dbe31o571OPSwd78bJuaoC9IDKoob4SYWM2Tt6
JqHPQYfhKDrp1oN7LyveDUdfnl+OHzXyF8zAm6auv3lh8aC6NPh8kvNEQZJXGL0UUkwUrdiGbutE
oQbdwnXgjXAYoDio+umdHpT3SaFvpZqipF1lh9rSHnvprauinW5YCfC9YlsM4jkuvWejDG9DybsX
jbqykm5CJd11mntQ+3bul76TCIBIJbEqRJPK3cmIpV9tQIq7pjkies2oQscGba7AIGC9IQfJNfe1
Fz5lerfy1OxW98c7qpnL0miXoUoanmTsIjv7aUCqKP1qbZuPfdwgXW2RstSSuZEasLD2a1J0b1aM
/CSib8XGIFd3OCkXHu46cKybceqsEM/uDEUHlKRZG7W7NjpW32biC/o/XcXdoKUjUgtyX4ZekYA0
vMJEHBJR2A87CpSl1FOKV4DZoHUrAihT5VIdyO4eKHyHr+TLsKmzaiSDCVF/J4WUWQN3ftOXlK0x
/6M2yBXerDI/yiIlOfglLNydYk3CPu1e8sKXoHpLzfK+ThUyMMVGr360SXH0U2kzxXUlYU8uHcmG
ABZpaX1rY748YWoszBQ+QMvWUW0cT2ZPFodU0H1eRnoDPQmD6U9Bg5x6xmykpFEkJF0XlNe64pur
Rjeijx6nhlc5BWoC+nKHre8+GoTAmbBDBpnUQXKqCqqbEvIuYHaz3DimIctH7S9VW3JIZlwAMntu
YDY2+bCooilfLd+woC+CrtgH6WOUv1RE2vsKoJTBhm5ROTGESbI9PULqB3Ux5Ua24bhNVeuYRf0v
3tQxUdeBrS7dRH0Avvt3vWjvZxIFu6mFsnEqXZ8duSTFauxaoRnspdm88IxDouOk0ukTGuqtMvbr
YswOWjHcNua+tOUriPNLG62Po5+duzqszsngMnpo/ZCaY0Wq6ZWN41TION9Afxzh7MzFW9ApWcII
bVsAhDd3nqyRreg1ToT3ICa6pxHSooQepxvMYEOd5Wzuc+/VAKWQNKgaEuVYdsaTJhGo/vWPe9+1
/vHjJmgqUrRJGzdpGc6KJGklACgGnrdE6zSDnOhY9auURnPBEiSH7V4LVGilsFTa5oYqG5VuFX1C
FtcHN4nH9URzVsnNrSWKHPaIFZ1GtO3XDtTHTeb1xLICcbJ/yt5t4BGvDS/C1Yctac97ZItLnQ8l
+ZsQmfBty9/z9rXzvzfW76pOdiQNAR/qKOdHT4QZOwqGdZOY+7i0dh6m/54ZS/DmK0qUK3tvezpm
fnFT7LOKDntGrdfoqLAgZKSIhidd7mLHZQ+7qKVMWsetSkdLrU5Bp8/rCbho9o9uy9UmKQwhd63H
SAndfI+6HmCjzJF5S5rtUoTtboKDKUbMx8xCbI3DYnz1ieNp5GKu1ofaxiNJLnSdQ5fRZ0EyMbpu
7JFAvdu6INfS8/YBUApvPIYk35tCJ3i02Lf9FAjb0A+USKsMZqVdfbcLBdHrdCZUf6vSxpN66A6m
H05UEl/ZVN126kv6tbfM1W6RUl+py6eOLcfYNWuNI1yh3MnGTyX2Z1K9Mdu5Ry6G27cO3w5nBIKV
kdfXIrcr5KVi5u5cC4pNOOKWrfIFQYZAdoyDbPcQrrtoXnnmEqTMUql6CIHQyCp15UY9ctIWJp8J
vaPHHMpGBLDTlSl+5WGeud3sLMpT+F0Svd5floAuI668Q5f0dFPTDZo/InwVTuCf56g6TXAK00Xn
ZFhYc29dYb42joRfQPuYg3u8Mt6lStGH4c6FT00rj0Y7MlwUs5mXyMXm66aIZvn1fbvUU0RmTmlY
nex7ynldM7UK5b9JO6/cyNl1O0/F8D0N5gD4nAumCqoq5dQ3hKRWM+fM2XgAHoUn5qd6b3hLJUF1
Nnzz/2ioW1+RRX7hfdd6ljX2lBLrP9EdR5pgO67GfejllDQ7Lznkz+MuuPyvRCR8Oyd/GPnkK6sl
YdBKtOgeeycfsadXntNAHufcT2/40WyKAvEY4XEEHZyMkEuNaPITjtfSr4zEz9lqtkLVAMdbzt3G
L5PJyVAnp2yzb2amCbJ5tcsj3Ddx4z1BsQcNSfoxvtUhSt2hg15Dtj/zoJzaav+xsn64SuXzg6ll
4mCAjqK0vw4P4KTYlgB0CNzAny/znfFHdpuz8RbfPp0fxjxZzQctjOBmcblS01KGgSVXP6rpfObS
Ts27Xy7tZNkuRqXJYYXQh2F/e2uuRM94HDYdFQS7PKgEhuSQk4vcLe8KINMPx5yS/4J/7viY/PQY
nSztBhW/CqAXYpXtUf9MXqQ9OdoWpb17rk3z/etIT1Y3NIxMXxKwilzXqzzgy6RooV2iLvOlC4sD
8e3cU6DGwLuSOWjDS0V1HXhmeWYa/faNoRSlkEahmuQYfX6WDMi9Xc+51VvK4rDQRlEF3xqeJ5DG
P8873778H7aDJw+tCCJKytgg0MG4NbW7War/3QGomoqSbJFmQefpi3jV0oQZ2j/7MU0THIvEby16
/zcvgREwFBkU7nAVfWkrT50yNxqKM4K1O0erd2r/++cBpC8CeMRLVCHRnqKjJJnjZMkBGl5lyhyE
ftxbK1kcXRNPwwAlSF/UVQfmzVDjXSe8ZdTrfx76+Js/PfKqdCwEk5WD3AQX+UmJvtTKWR+1OPKT
jegdMSPK6thVO2dr+VtW/mmck/bgOGt1ZvWoeJXLvybupyM4nEOkI/wptucjh748dSeXdXJDjUzr
ZWtgODMcnV4+pNbrz/ft3AX99fJ9aL2kiWBOVccI6krfqs5wW1x26847YnzqZ+FsI/DLsvP5gk5V
AFB1EOilDGfN3VGKqXhaOfraHD5aYCetvDm3zh3fyx++sNNqsmH0qT5maQTRcfTC6HJAHWc1lp8e
RQ/lMyxkb8p3OdB9MQBQGcx+BuL855t8nIS+fAakVoTMotJF8ft5khKbHtVjyEXjMiVFnGz14jEa
tDMTyHdvH2gkGtcGRBrUKifTfl1CxKkAPfvdoO0KNbatqnXKsr1ow9gT9duoqTELdpwWxvDMbf5q
+Tx+rx/GPrnEXh77KVV4/9TZekvq2l/GCSR3rdpyE+xUGUrw1ZAPdlMh8pOQAkey6ovkfqZqD6aw
xV09a+Ib5ayIDPI+WylluFcq8YJTtqOotxhG1qmV+1qzFsTwqGzBsIkQ53Cj2hXYXqgLdlYZdz1y
VDWYVpY8bUaO5Y6cA7mUZOFuhrzajoJb98ULZha7XH6bAjR3Y5vjKx5JsghTmleLTjzlZIhuJiW/
JSmO11NupQDEKKZmXePjg6ZfR6E5e/z5IfnaBOUW4q7G6Ml9pN94egsHKPOjGoW+oQ/3USquaqvz
q7h1RYN+AEXHonsYtAVU/uA3Yn4j1gVQd0CSIwc9YoxmaP+c0YzkVW3O5VB/9wRrx6wlksFQB58K
oQagPFU0SSxOlMwXWJXwxjdWXZ15hL9iEY73QCaxk0qZoX+Bn4QohVNzmEJmI+J+mI5Ke/amO/09
c4UDKax/XZLaSuIEI66JsyMAyWWL/O8fZj5/jr+v2odZsY7UKG4blkqpQ3NFRGPiZ8Gfn7/wb+8p
HIojtA2z9GnD1IrKOJHkmGtFA7ngQE6yyg26M4s+AXTfzD7ah3FOpoVem8c+09lY4Mql6SLvsfQ/
9E30a0lnL22KnSEQRtnf8ArsQkMwnWlKblqaKvXQ+YqKHjeZ0Ojftku5FnQ8q3P4Fpndvp9vjPR9
RJooEopr9vo+mAI/i6PBF0T5NoZjkBfxc9EsmADiXoBrml3oKHObOb8xiJzsxsKfNNEd5CPjLN5m
UgXflQhnArG7jkZYd6jy3CswFVutvuqFxI9KwwYnRkQVPQYrOMxD7rPXccSWgqOcdJ5e4S3mL9XC
tDZaowCKmbhpJx9iU9pnjYL+GaUtED6R2FtpKT1cF+DBQrNeKfN8m7XdhZoZTAt6M4IaprAdVr/b
KcawAK4FFYtLil3mNiEF0cU345mJil9alqHTTgR6VYDa7gyhu5Ok7jrv6UsvFn7onr6iZVQPWRKh
iL6uOn0V1dULH6iw52XobDEwXlPTENx8KTZjaVxaXXYo6+FqEmaMrVKDn7BE2q2vRXFapcmww2m0
HsJ3pOReHsnvEJudTGgOkiVsFZjQrQFBaHmtEEwgbnQBaXpln1IoKhzkmo9SoT0nGYnKmYUYl2qI
mpSgyFXobHgGND3bJWLolbHuSfTY6qpch7n4rtJvb3vkLgG9yu6liuPXctT9CQe/kOhuFGVPVvN6
tAssMf0o+TkxpJWaab/UKnQtuaJqBUn2yBdXM7dCmNhP9b7Pb3K+7ZZZO+961A6mZyYz1pJxQ2/N
Nvt6bwQahO8BIijydrRMo9yuqvott7TrnI/SFeQIh9F2akNiLRaaVfrVVFa3aaH4kSrZ2qQdw1Ag
Ck8jCHbJWrGlso1OcLKk8aasfs2DCdPmrYqcTM+fhAmm9vB7Dnqq6sIqAOsuC3SkMOjoqrlByHQl
1aVXHrEYk3DJrvtCjua91FhEJlaRh2XpSl/add6FqzSiIKaJqR+myk2AZogS+G2LDkusYycw5rdi
WGg9kWtkoWrnWO6LeGsdvYa724kOiTEkkCCGSYQHVVjeKLE8mxTDG/wXBOS5S6a4mvAqW/PWqEUn
n6Fs9rlf6cLFWMpr2Ux85Gw+RQQnk4hq0bYkUaRxsg4gL8xNSSaesJtH/VIDNgiuyxe1yp0t065Z
Uuo8doMysCt53lS67FdS4nQtyTSFvM0jQtjSYl3Bn8uk2hZLggO6fT2iQ0inw0IpNM8JRVYTOO2o
suY/Pe6CKpp5gSI2QaS0R/qFStuqVe4qpbkzoIy3Sr4DHHyPbO2ptfJboe43UY1WP568UsvXGRuZ
NKMMXC32TBRKhgg5T6lMt6XDbPKUtk/SFBON1LkwHTYZUSrRqLqwhf1uRMzfCo5RMznghsD07y8K
L2w/2nL3p1J/x1X2IBNDDn5nK1LlhFBi60PqLHx5PWeyhaA1pZ/Q6JMvEpf0vuCtmoCnTb4q+ssA
f5OlvTECC1VCupZDaNXW9KpqRI4I3KFOj+ygwOdDzM4REduPGljHd0PJtqlCubHOfHW8jyQZpr7p
iVXszkJ5PUyNN+Tm3qoo8HbJQUOlUNXXPWXVLlTQt1rGyipMHO/H5IGS1nKiN5uxg9ou4GEXym2d
DP4wgEhL2usotS6zVtxn06VR4qXNas1bGpQLxAhG7RHpzTyElvhmQvhFooy668UFb093Zr/43bnG
orwvGVT5iSA/WZPGRtfYas8hGOct87pDHteZPffxN5zuuT+OcLKbShLJFLJlCf1BN1bSnaI+4Y/T
C/PMufPbTffHcU4OhNEgZL0VDHQqaCCMMuBpiu1doE5Mf7RpWVPbhh7lHG9pK29+3kF8tbqzTfk4
+MnxcBayVIsHKfSXZLlOqn47mO9qPB3UIqOJDExDWIvV/DDMb6NAIlAShk4hGbtEwnxhgMTX0GcZ
yplb8tWDqrJDPJJLELD//f/n446goCewJr7cyhq8fvgD0mVVCsM6VgT4DAvUetrkS0RHvThY2WST
JVJ32E+MLew718CqHOrXaKQdzXwgOdLWHGEklROCwygTDRcgHTfNq15JkdDQU8VQJIXBmQf021v7
cdd08vwUs1RJC9lrPhPB1og80eMzX4T3Bqf95DA84JF4TK7H9TmK4tey/d+t57+2hScPlBRlRaXM
DNx65qr5TcxD6AnO6LN+1255eTb3V/7mRfl4oSfPUN5ZejgQC+TjIV93owkHZd7HQ7bpWxQmxbvG
YUwU4OPoTL3BdaKX/5+3+tQcrnPGGcUpC32zR1hbln+SmMNPmj8Zs7mvF2lVkRtBway0i/xPPjx1
MstqPrLsyxcVuWdJih10TO9+frnkb4pZfzkO8AiP1axTzfJgzYkpEj7o4YUzWXLuqk2/wjNWqrbl
VF6+C0mDAkcm78pwJVKzFtzszHno29kFn9LRuk+rg3TJz69SUreBAUU/9OekvytCoqemcBuGGcKD
h2R8y9ihBDPCG3k802xUvps/P458/PmHExDb33me1OMMXTCHjvmrWkRXpfIcdkHq6uJwCKC2j2K9
TpvAN4Xj5CJcCcjLkhC6r/geZyC5VQlBQ/qgK8lVLza/VTSwrYpor86uNbN1p1x5GEXtMOngJaHI
c74POsRwweJoXX/RJcgBAjjzpXw9GNoZZMZX/srxRftwb0/ecG3U+6jqOeMh8Mspzoee+qy7ynXv
Ko5sy+vw8iwz+0thniHB22rg5KjyWqfGnrRV00mbWCxab/YgTD1WayztG31NJvw5yf13X+CxIi+S
7kmk9+nxcqrSjvM8lZ4J//OCjzpJr4sA3/65qfI4QZyutB8HOnlSWmNoq1LiSUnTTU4sT6vvsuxt
xGEtyu+dfiBzav3zq/ndiRZWE646Xs2ju+7zs9ljd2FTdXw2LcJ8DBFSiPBkSr+NsvYwoO2Txjrz
Ony3XyGBl24qBibtC5sk1nLW0YmbWTZXBbEgAeLAn6/pu7v4cSk/uaYykWmyi1Q+FDF7EwbJFdp9
a8arLn4k8ulxkCpnkv5dkcnJ9uF41R/ecaXrZaU2uCojvGrBdplJfWYX9lXMezLEyQQmaDEpRC3b
MKPtNkpIRz8vLuJRfaNp/UTZz8DnDApjucbwgxaqdNn5F6a2TTH6SxrhXeQ4SS/INZyO40MRzHdl
XRy3ts6U55dzHb9gVrLcBbrYlIArFBuytHX/5+/m+CFPnvBPG5rjEvrhPsH3tqy04bspA8zJvE1I
SUv59edB5G+e6k+jnDwB2piiqg+5VUFU3Y+18LvRG28OJJJgpZdBzwnn6tdTYaCkVGK0/6FpL5Hl
dlV3aNC6LGGyVmrO8PH4oC8ILJqu9YbkKpBmf5bhEGnl1bgUvpKbhGxvUWNtY+nt52s4pTPjC/u8
9Tt5ospwEJvw+HXXqEzdZVPec35aIYK0HqrVuRnu7GgnD1eHFd1CQXvcow1ueFHvTZd5dCW7tOjO
vJ7fTACfvpyTSW5QE6MLj1POvExOGz3MZxsx32w3Po1wshz17dyERK6F/rjlTVmTRLYefWGbbdsz
b/13C9+nkU52mHM6yUUdMVJwz+46WFWEKViecC94FEM8eZf657rE36xFjGjxJuoK78qpFKXs8mPz
kxEV5UHEn2xxZJGK2qso1vz8BMrHt+Tru/r/hjqVoWhJnJXk0oU+2StP46H8VfjxLyVxtFfLsNNV
66LJd9rb4KJx5kfR9OXX4lpwz7Ujv58x/vUpToQcIqapRu54XEANO6pwU1S/oeifudbvdof6ke5p
aqKMt+1ULhINVdItnKq8Ja6YG0nSjRRKWijF8QvkWufWauIf2XY6Gqmf77N6fBxP7vOnseXPc2IT
ylFh1HyPIpLqwCj3HMlCXbQt5XKpnpqcbfMkri1So4hzcXVJupipyNS1uSsHEfbTn4qyhKhfqrHk
98boVUpxH4eoThos3WLl9SLpaK2NTIrK47VSXRuJQWNJ06nFIxw1AnIajTKS4UpqD0E2du7U9/m2
DDoP1N2u1vFIDRK0GKg5qlBfiRj3zMq0A3m2U2lxfr4d33zfn+7GydzdA78Mca/T+I72gnoJOTAe
rn4e4rvX9tMYJ3OrhlY2U47H6llvt1OZbbQZuyEs+nT288h60ggxmOK6sNvgOZLBKaTltahma5Gd
xJmPcu5yjz//sCBGqhUIBL8d2zSzTHzdbeEmfmXYiCp3SUPwk3/Umpxvh39/D2iWyAAt2dOeuoIT
9GxiVrG+YE8IcsKvvMghY90zd5Xhxu0mWTfOeHFO2vZVsaTiV//XsKftIKuVlUk5DguTfzXdye96
4WV+vhoc0QBwawu1Hf2yXOX3z/f5mx3Bp2FPZhGzIH2tKY+r6UJqsVCRWWW50YxYvGYVmudmhR7t
nJHvm5WOQZHzgB5QvsKpyiRB4WHJIbLuYF0Yh1KRvJ8v69sRiEuiVv43V+HksoijhWwEG8Q3ati+
oaMTzPrzCBSavpuePoxxMj0lsH1nlMUcSnSiYmvdcOvUsAuh8XJVc1Qr9cyQOp34UqIUiozpneAK
wtCXaW+B3KAyybnCrw3a18ltO5BIrVmuVt2H0S8jtfbgu3YTaOGsFmx9+ZMh/c+GG0n4Hbemi6ON
ivl7G8SXoSleVXMF8DSx4Ss5ZqX7qjLuMrozDo72dz7d7yB7QhGHTzC+NBOLEDrhYikHRyWibylS
/ASFvxTtOtRfpEb2GBqd8rTPc+IkjSrOL0cIT+4S55lbRBH//FIZLc9cAl+DFaQWyl2dAIs3EbMq
v4cwwxKWcRMIjymrjQoVYjaiizGC7SNX8DgFu5FRRsSvYrWbawwbYnPQukexUe20eUk0w6YJc6OG
yYYzkTM0g4ci5qAF0p82M/FVLES3daiSx2mt6PiBEqWzWyV5GgTzGqDZJrCiTWalMnpdLfGCQHuc
UqKVAtVL51Ane1h1Qub+uAV7lncvc0lgdq2kv6RmJ4+SLQ/yYWqj0sss/amPE8WnOy8/T8v0R1Qq
3YvkQbcxwRDdLpgbFA8PSktSW0zytSXcjJpMai1fbmy+GZCEKxL3LAiynXkrk3Y3HllrTX9lNNKV
kWteC9IuxXBjJOPamqZNrcFPEkw8o2DYjvyN2axzL4IERvbfWsVjmkT1S5Dnr3iMdpOubORMvp7M
KzAFv7S5clpTJo11uDOxm8wU1nvJXGsBpWIy2ZOhWNHrWgeafsDC5JZN6wkp6ZLVbdIGv7IUQ9Lw
ShyuK4agTAPLzkXJn8uHsAXEpNHW0Qxcx9WxwzZftuDH0nZnpZdWlPgFX8Lct54RD6t+ir1RXi4y
yu5LEe3pQhMka/L108SFtB5OxW4axeuZxNFaqS/08l7Jc0I3s7W6dINthGAfIlqy5UU1x5uislyT
I4a2hGQvxhsB42G0BIdgfMx5w6rlJhSDi0XcR2RZxtJVb6grM7mcsbzoMNbG7nnKgAFMMHvLqapQ
fh9BvYPTwS9pYYRpi3nRhTur2zQpV1GU+0aJ3VLHDJiIhIGpNM+0F6V8TKRgJabN9VTHfpcQNkkM
ZjvXdotUArHPhVwSVC+m5DiXomQreoM3LnqK5YQcd31aI0pxW1wvHQ6ZobiDh+JVGmk5yPk1Qbtq
evxxMeC9wDya/rUrwSSsrlkI84WWIlVvqDHoGEW0ujW0lpj3jOhgCK+0Z+hn13SptMdKEO1i3CY0
ciux/TVbGAQN8YCezZFpDWP+mcbcV6VgZ4QPbSi4c3HVaeqmCd86/JVa2zrpErN50nAWi4/H/pTY
1XZDLgAR8l1Enqm6rvqXkFjmjAUyFkE85wV/iW1SND5GJT3vgXdHblsfNadbjys5ugNEWU83Yhxv
ppG2BfsMW2h3YkubLSIn1tJe09BYieKwTfrWkc1qgxoCchwMwh52s7Al48vvUvKZB+6RTp6rniqu
kiDmjyp7tNZqrv9KlQoc4aHuJ0eixa+lir/gTf952v+udo4N+l8ry8k2zGxQVkaUh/1gn77E63oV
ryISK6jOJkTgRaufhzu3jh1//mEXREKFPJkLawz0F818TMfgzCb7222WAbkb1TfC8FNRY0E2ai/F
auhjZGsR7rf5ryA9s5f79iJY6I8sSkwCf/sgHy9iSWSSfpBsHsFtmXQ3kdL782367kjG7/3XECfn
zWEQhGKsGCLbdJtqQ+D8PvL1u9CLJJv/iHbvQ5B0qWNj5CHN75bUyU3/eK5ccO5KTxodCANEuVH5
GIYIX6svtkpZuT9f6re7DgsZOSp99qen9d2aPNEojnn+xjlZdQsRwqPhJNXsmPqvvyP9W/k+exDp
8E7/dP/z+M/eympu4jDq/vN/fvrTZfVe3HbN+3u3f6lO/+anf9j+598fh++l+9K9fPoDIpsYr3X/
3sw3722f/WOQf/7N/+oP/9v7399yN1fv//Hf38oecze/LYQG9inF59j/OZcC9PB//ncTvhfv7X+z
m7j7P/+riAkF+vJb/pkFpKv/A+g+W/ivWUD8iMOzRNgPWY+iaBybPP/MApLM/2GgJwdEAIrrnz9q
y76L/uO/8yOyLehd/ysm6O9N535c/eOMzK3kS/jXnz+miKr6yVkadje8YoaAMAjyAB3l54lkrlvC
p4ecHaakwxro7Ng6jDGLItCOpwmbuZ1I00rH9qvXOMVZaOuLIDtI+mVjbtMWDCM2JdF41LXbumGP
CiZlKwp/OJ7DcmNLIz3J2GXQSTTDhBTh1eCEql8lVuM2ZAdJM3H0D5V6mco+xeA1WcbexH4pttzJ
WuxpekhZoLHa+8e1SEGbAglgeM+n5zmDnkEg7rHkULAQ1/JjYh6yZCtp21i46eftYl033a2UXCbA
Ouu0d8wZo3aOy794IgzY09vLIt8QcV/kq75b5fKOkHkBB2gKE3c9lrvyPX4v5xUAheQSPmoMl4E6
n3WIf5He3jnTK76pSnSlZddcSom/iS5rjYAkm2r2G+gIfrOIs9ddtso+XvF9dW4vwIlz4ntVWAch
H/NdjwxbzXM7Nx5wn7F7I5XiIk5Tu9L25UJ+7kxEglm5QhWuOx3ygUnSrXk5OT1cZauzkdyiMpFx
3L337bVqvI6QKCsTjpJEAka40gling+1mdlJqfuzqDhJzSbuWR3lR+OQdoFjaewrUJgYxZ+KfRAp
xiHBGeIirIdiHcQrpbEu9AhwEq40M32Nmgu5/lUL9P260q7rX9SY9Hr0irxzZHzWsviQqPsm3afC
SkVxi/AFpLF50KzbGO9thWXyCA9oRzQnPGtjhRxHd/Gj2XpIbLTTqzd1+qsQHkXEImWC7vSKBQIW
8E1I7W7ICD+33AJ3M5GeJrnCXom9fL7VEli5bkVgepvex+j/B0CiWJfskEjn8lA/oaBymhv1qfDg
GgirxBtIscROGaiXVXljhs9ZclWhaDN9UMCpZDmlcBGwBTfJC5ni36ieMh44S7sVAEAHN3m1rdTH
kDC8BPoN8sOqeNV6Nzb2FW9JTJjHdWrdLekh1EBYe0ptCxtSsnCELldjvlJiQspLyItOpr1ZwVaG
4DTLd0W9lwkGV2/6BNyLF5euorhNfDV2V+bszhdWYiOjHPJXxAzFU/4nzVdJ6OkiiEs2XFzLql5c
cfB183oUnudlJ9Pj07C+jM7isz9KvZJXx8NDrvk48l6sZxjCTp5tG2ul3IrFobau2uLB7O6jZoOW
rxpvRwRHYnPTWe8Fm6wcIROZ6PFwKK27iOZpts48Y96a8aUqXwYW6OHUTuPNEG37taLcqNpFPv7K
jWetvJeTS3160wjH/jXWGDKupLmyheC3Udy0ySWOUtgmpfjSDQCoUyadC025ijrkhhuSoGcRAHJ+
qIJ12d8fbaBodyI0Z1Hwuxk2teLl3OdplTkowBo/t4P2tR5eivFWTPeGehV2hzAP7bl4WKwbwSBI
/PeoPmUjbvKbUscffx84reWOyz4qL2X9OuFwo16G4/vcXIg0h8LmMZbuh5Tye4/pu3PI72TfLNmz
1iFrXYnryXooBAI8utFJMwk9ZurCMVjPYbrT6/iqX/IbypClcFfwIePEqQAyR6TUg80lvkbbpxJP
V/pGG/poOeaoSXFcTO14ntEMvhjYAoym9xaEcGINjXm6+bCO/XNd+LgOsOJ8Llr8XQcszLEynUZT
MU/ruSOkg0qKUGtOvrkdgpdxuayiFRSFhv37EZGMGFrMjlIUInPudY3aPYqJESGbKxDq6SLegE/k
yrfCYdyzLBQuU3CWPLNltnNcD86AA2d2g8HpQ89ofLW+LqSVlKwhPUTMGPVtHz/0yUUcrfMRztgD
XGtNeZFBx8Habf2eX5nt2odos/iqvDKSnei114UMzdXuV0j6+AvKulkzh+jJg6Dh192Zy1oZOMF5
bIIIcBioSdT0vt3FjRSS2Z3j7HExJZItDnccnBvruU8ORbEOk11B6k/s5yQwM593LsL8trqJZwck
r8Y0vK2WA7/FaQQn13lML2YeocJPQPSMbny3eDiL4bOgXxQ41k2O8Hu5Qls6S441X8dqanOSyXU6
ORvyyM0n/MKldEB0ONUPUriXpFX+3DYeIr76PnRRQzNRwcUXvWTwiLaCx62r61wDbG4vOtmj6Z+x
WOuzSys/za6Vacvx32wviLoJe1u867zFi99YaoIjqeIas3TbrMbRVzFdZ/2vsNgX+mE9PjbXkdeu
2Smrjr446vjSNa6E/AUNISUaxVULKgbMTKxi43WeXFYJovHKs1g2uAP59fmYslOL0D8ey2MwJ1VX
amZf2u26AoJtMk13dPSV5DdAZztbOeQbaCWXSDrG9dmC67dvwochT45WdbeMOVnZppvsctB2br6W
t/G6M216B/itfmsrxo7sGGvH5NIiW//8Kv61DX7obny55JMdWaHqoZLTrnfnrdKD1QIRn2wk33xB
N3xk9862+Uu76t6st/pgOp0rvNWkujjWb/O+fOhf0ov8UPyOnPIa13t/XVINCOzmkl7IXr+dqbHU
ZDYDrn0g7u8+X0vrwK1dayXeSblXKw7q2zttFdDM7N3FKy6a0QVkgNaBrvceclTboPu1OW5GjZNc
UGj3S6/3oFxtil/WRrjrt8Jlfak+4ovwjoV4eB/b9FJek4N05oSqHGu1P92ok75oALE3045fFMLl
7A51/AW1nQfdibfGDbvGEFCTq4jI+20qpo7B9iG1Qa1Rtdgasz0+BZesupvcTX6Z3OJzJ89zj9FJ
TzVEUZHUDZ9OuB3pFMj3JTLcC+01fE/DIwizfA92KbZcoIJwenbtJdUSalajI//qSxcJkA/f6BWa
+c+Pl0Qc8rf3zSRtUYRzCyKan384dhNlL2VzxVQvS8ChrqZ2O7hy7ajEMs9ObblqvUpFmwwIGSX/
Rc7nry7IJetmIgygYLissHXh1QdqdE65Dw/aCCbNpnQW22QMgduzbivNU+lS8NX4w104uZbkisVF
EmwlLPK6S+8Ta1gvefw7ottkg13OQc03rKZiA53BBo+UJG6fuZ3qWWsjXsmVtwh2eDvs+7tpH/vR
6liTNDeyE2yheq1ZL/HvqeAXuhVmq1EiUbHPGdQT2HTarQ5BxEbvu9ZuddOprtSb2Wl2/Exx2z95
S+zmcsvSe5B30PQeQWo80Zh1WHHJDhycHPGb7GCDmtYVbeoM1o+dpu6ynsJdPm1KvMYdhSWC32cH
coUq+8GV4JisdfVGt9vIwxmilv4QUM9zpOyuUDs7Mkmo2ujpQ9c9jvSwqB8P25kuVrZu60MbdU46
Nk6JkhVnSr5LgY4c938J8DgnwuXCfwLriWwrO15sjlPH/LvqqsF48IpcY4MbzzYfcsOZ9A0o4gSK
HBt2Md4km66+BkcisNmmltdfpzMujcN8TDgiYYvIKvLITKeZLsQZkDexFlgX/Tjd9+JKgZSEZl1E
Yc72NPcyAGGX0w5aQHtjlQMxLi6C9JEzyQb3g0NJU37BaiAXf4Txogr2BbiX0nT69FbTqVnft5Kn
cJCaDzOlCs0Blmyi1+gnAIaHZHQmYwVBZEkSJ42cqfBl0bGEDfP+U7JlqdNplNjxg/on20ENUUI3
PdQHHtpMBOsBjHDYsNGk0sh+27wPJXx6OxhFxP21hHwgpIqbC0N6pAuRPKeWC4l8sitq0y54j+HO
kKjTrHppLan3rcrKyVqjuZwBVQk7lpPAOdsNHlYcikZoLzkhlbFvCWupdIbraXRTSBeiM2pX7bhR
m/siv2O7lC8ro92H1SpYVqVxUVkbmewQYJuqz/oerNI14Xiay2kMj0Gy8qvhQm6uUoAM4aHi5ZCk
qzHaS3DW5O2YbNJ0bXUrQ/HqgTL744hBwpNCLyiwcl0p4Cj0bRHesMdMVhOBtgTfcUTxDeG3ohxm
865IL+TsrtdWWeXDm5IfC3gLradHjj64WbDXw70qP2NvtkdeI/0mTAFORd44szN+AVY5CH4kubCl
KQ73sqdbd7qxFWO/opD7HLz3qs93WIt2dm+4wT5u7REPGJ4E7I9exNEH2FvDQdkjUF3PbcUWhR3E
QLG8kjlBoN60ZChVbrP/nTiEoPM2h4arvYeXmZOUdsX8ImxFcc0G8Trtd83vwm1rW4cvzJPBFEGr
B5QMWdrVbzO7NfppqzZ+umyI8XLGyhmJAKkcUkmIKqofox15oJEr5t4C7UX0uadFsC/T7WJsCsFn
yhLEC87g+D4UPBtoyiltv4p0nVsWZIRZwCo8OfaPqmBsV++x26859l1y7yj2s4ES002wbABq9eve
iWTXYhP5qnuDZQuWnUAcYzprl80Ml18zV2FFbuWLSQ8FrKFyNcGhswpHvKAa2znds/xoXuCO4bAT
vwAeW56TxjVXtc6hjl0ziDHosCnbcY58uEz6irR64YmTSRuBDoJhj420hbqRO2/JTNuI2vkNKJp1
rvtHZxTb9RyN/prvNtV8eK5rIjQiWs7J2mSP/X8ZO7OlxrUtXb/QUYT65lat5Q6DgcTcKIAEtVbf
WHr6+pT74qzNyigqYseOWlW5CtKW5hzjb21tOYlOjz/KkcyAbzU7LWiTHck2Lzf+utvajy60Cdw+
uFUcCnwPPKxLF4plwA7ML+auiay9a5BCefkPUZ/sSdNLKVfuwoG50+mcKMyBZTxldk16gd71545h
fdwJTvNBBnBDU4htvC6jOzUu5J2Hb/fQT+Tb+pkU8O8NwC+k6uSdh7FloWV9DK6D19BDMjptHir4
9JiJZq/PNrLi5imL5a6XeFTsloaQxpO0cHj48wHdHPoIIxTYAfXp9m3GmusBE5T079iEZsbGRuI7
ha6T7Z6GYCRnXbuZ5ONSHsf55iTHikyTeNcXm3TwTM3L6TJKPDUmM+J3KwaWsM8tuzew9ep0ph7E
5Zg0z8Y1yM0gqVx+Tp4HvX6Y0NBd7aoMVHKnHKF269+L4gxlwGuChHh0u5s7ywcesT556DQ/ufpc
IulOuDoilND1sChPNTzcZdS3jYI52wFFMls6HxQHKueaPCgH+aQdyuei5RSnq5dDkk0egMmxDoYc
CrqrvohLi43NbUK1spEiGm9UQuDNpKDLCOpAc9vX/IX+ej0+cRdB0mSU9XAzoqRebIjpabUD2tNJ
eDUH2Ft7csW1d1QPqZ0gJpcunlvnSCQxIsEc/FZIsS2RaX+/HEk/E7vLbWY6CKv0yOkIO6TxZ8h7
Mo/LUeYYHg8AQsvsXoVwaXejfi9iXiIv6hFJuLVZnq8tkXv4D3EbBiQDsel9GAeqa7SS1NFNHgWC
5lcivzl5gkdDCdpy08TbsbhXx4PGwm76PfHP2xHlhe5GUzBfoswWw8xwq+ZFo58yO0eCX/G9XV3h
ylLk8KdrDunQbNzh0u5KQBrdYVNF1GDglqP5yOZvmroNbqcBKHTFBnHJTAdIXQsnlhWymvacOJ0b
Da4ke8nvdf8xNyt9Vu3KeCepSPDvRsVhJx1dRK1XJ6O+VnUwJciar7ItPKWe5TSfN8s3L8Ym9aKw
3A3QvpW+yVtYeyfew4KYBHHq+HNsrIB3XPt2vtXfBJPrqPDTw7ovJIxA3rJNn4ynOca6G1KIJrMe
8t8DLRhXaqp5ci68FtdxI54JIEwloFFb5xGeVstAqfklbrPyYSExjR/X37V0D/b2InuDue/u1/aA
haKtffcUs7MYds27BA6DxQ/PHm1dHsMMB1vTOLKj7AFfoO/VkDUNHS9jJl+Kvmk+bpbbGIBrviGB
bAVp/6TqCIBdadNKjubJqtcr25Z9mCBDcCWX2EruFjqmJG+x3A/ClIljqEE7XnhZHHUgL5dGHEf9
6F7qjeWMv4hy0JvXubsQgOua8OO29tp+3Z71d/OF3DYCIKmvKN9y6OSjobsAKMfySx1Ctb8Y5YYT
JAFRNJ3yi4/SEVE72NWL4H0MbvJwI/B5U2UeDSpt5gzpB604t+FoeFXIx1B7nHAM2Zt5I10oVCbJ
3sZZR0l87+FEZ0i1bx53H0gnSoHco+iBlsFT+5kERRihbkPrZq/if+1xeAfMZLRzlHNWOV/0j7fp
Dj8jgKKinszbnmYmKfd0wkJlbNjwIM7QhQLzQLdpOrdg+GSW1gPSCaPaLUWnxgSr+XnnpgrTL4Ht
Xr8QpejdxFfBcG9SEClODMueBIbpZDlvqB3vzUvu1F/C7DWRbW5yd+LvNb1nrxbhpfxFucwf5INy
Kl4Rl1Vcy08xSWq0WeBKUk5p9qZGtvRleKSkPaznjbwrOAfJ5SQ+8gy4+ox3XidXii0GlrxxhlNv
Udq94RTmGiD1d0AaHNvymT8R2aWH0/KdTjs65jEocsdKqo2mH74uPfd8FvDnNE3jPJWmzRo3R2fV
sJ1pBacaB81ZfYyGQPiC4Qb06WLq1rDnpK7+0HIwoV85L08wFVV5aGNHxn/+oMX3Ct8Pf8cuLCX2
08nlsciJEev8GxdU6xrzHYdCW2wZJ4XascpjDuGt+tP0S/wtcB2AK7Fs/fnOpz0MzbgtM4e42+mi
3xU3Hr2Ggcpe7kselgjc7UxjuFURJsuy4HJaJpY/ENjpScEtZ53gS+ZEJp19Smxp8cgRlaRDywJ7
dafWTRaC4hz4REzN+RN+2eAaJM8jjx7360Zzx/s+d+uBgk/EIW5d7K5XX2Fgq459fADqW78N5QEO
Y1ZpcnUWtjbRUR4GyY9KPKmoLbkFtlQwZZfhudhz4nNf2sIL6w9nIAGxfW8Lsys863Z6apajydnI
eEAHCKICvrNyIzwpLI/U+ZXuKpQXwyEOeI0/9A9OKczXfJixGWIt54yPl1MzOBazP1EPTC2Kk+zy
uwJNh1tLvqaQIEpd8CnlXr8yLwo7kmKEyi/j0ETmjT0/ZxXB4uoo06GePKRxQXSQwuy1fu1k5pbg
dmMP6I+r4pfyFZdqxc4fxbv+WIHFPHQQEpFdueUrahbajL3Ji7rMTh+ub+r97U6sf53z+GTkGBS5
WIN5bznDkeIlV0sfb1tlG3cHocC5g8aBljHlXorOucXi62jTGw9S8jawcH8QVMKkMbwsDyJVDTfb
Oha/+Gu9pCfEI004+bOreOYOd2bBtfg+/CqQYm/Vwun2mjMeIv6Xu/bhFgygf/M9ScBc7z5PBjqp
0npJyA/Qz+mBG96DUbH1907xUrf7VSByNqCgbf4zKU4+ciJVFwzr8VPrLV/WTApgzh7loDQiGpqU
APqjTBYT2Rd4K3+DN9Fn0zGWyHZOjt+enwza1j5YCA9VQhhdkxsBnBVFdfSSvsiobBWHElkXjqp3
4PJlOK0VlkhZmSgzY1Rp7b15VsgGy51BdyyHiF2WZkJr2bBdHtxC9lX+pdrLngCI9KfR1b/m+4Rl
Lj8ZXHyZ9wMMIyp/Q2GwH0P94sdSv4sfzJsmREMKCrNaejDz/6Kb68bY7KJVmksXZQ+Yhnr1jNiD
ISO+WOUIax1CoFGbprCR9C7ZWK5jmhuBYW5Y5YHEia9IRF/YDLwuXs9QA3FFxs0xdarwemlnW4Nn
kBxYHcujQJU5HxWtbb2RMKFL3Mue7vLB8+HOjxnshN10wM6MbSFzClHWNnVp9ANGaLwgIez8dQUK
CSr1rW3p8Rp7xLfyBVLp4ssUvrh8B2POYuQShFrDLzMPYBKx0VgJsTMSqxowyYPAAV1MFAr+IImQ
/4J0GXy8qiYRbWahov1vpOsaW1aX9WBwIDO6DU36SGNsO/o3Oohp6uXFJpyUV7F/q9wFeI5fVQ2V
0SOOgvdS/6m66Y8G4xti+V+/zzdoeegU8zpGQLu9xSfpEN2alt7CAnIPEJaFDH1G4pJKiPwMW/+m
UO8K7S6PvvT+kgy+egtSjVh7P6lddB7AcOjJSZ0e3eS35BZugoGV4fWESbRuPVx3s3iXyTYbrQGW
9s5wifz86qnXIPq0aDID5lM2Q36IgdT1a1jsZ49WgmZbRn7XOlLHnOkAm2TCQeE02SYn1WGrRKkK
5zWhDzxcPxvAlCOQHVKAW3g7N86V2GrSqn/R45rK+zYNDXXHOpTz43rXpBm5YSe/67ptrm9ggfT8
NYP7nNyIDKQuecBw2zyCbQ0fk6syo3uNCl15MnnsuEuSjfkuxniQHJURMD9X5G+68YWnyqA9Vbq/
pcQuMNOBddE0BkhImKp5yPNzNgSJdRcV7trfNn2COZSHZIOvGOQGBSah3wKzvUeKOktMfa9NZwUw
4OYOGjkNXpQdoCcHpLG3+7Q8oKks1R3uJ6Ae+OIou8/zl1vjclvVEcXuVMMSnH71c3SN5Fh4KPnY
dRsuH85LCBplHWYEFx880dUw2Uxe/Q/Cqu95TiuHgOoEXRVVngidv5te5qWV8Ubw4Cf7ch8Fmi+l
bu1rDPqhEjQwZrJNP+x+PAin4Zf6A5koyX8RlazSMY1wBRF9y/fIJhJq9DJq17Nt3mQgBzzkpHpa
dqk4kvhZgzm2743mm9Ijn3p78zXwEuDCZdMweDtdCprqjb/1fHcr7stqs0668h2REsUXu8po+pLk
zJxgb2xbrHjybyFyFjrH0DHb883XdaIkHK3cGNC++ZHchUV+56H3Y5Qo06GcaDc+KYIjaAGR6MZu
CjokLGtmu6PUWzkLRvCOZ1S6nQ/PkZ5mllZry7pZss3G2ikfDhLknxvvNZI2a85YArBsdlmqyPgr
+tHiF0Rl2cVKiJWbJd6CDE0sxoVO0vm2rHxTDcDCVnvJeAQwa3DYIwqPnF7yrR6LMmQbOf5uI6MD
dQGupXFfGP46/qr2Ffjk5sRu9W6lwTD/cGR+D1P7z5Pzj6/uG6lS4IMnHIqvjhXdHd4A5No9sc/g
MsOX/sqVpFOkizjIYOMkmWByAc8rIHjhSDaPkh9uO04TBKNH8Zy9o8dsW7976bK9DIqGinC0sSzI
+9vXLPjCjB6c3VGTNlnpLk/yO4guYT8FLwaFBKY9/Vo3gIId7KXBRaXx9fzAIVFz+u9rmEcVY5jE
TYw86tsVEdGELAxTRI/1HfyFONuSf1tPBO0legWSSp9bAsfecsJUV79HAarNucAVnYAkaWyuzmpC
aZwUSvqO81wAd95zVu6TR5hqrtc702v/IF6tC3IC/PWQslWTdxM2jvVQBTrulSv/nBHDZVdM8xJI
NIp4E3ZhDFne6VQ53nbkqeKU45PdwyfQvzUE2R2PbPWkusLhuo820la7b6877dV4Uv6jcNRPaZi8
n/AH5JMDJX5QacfdLw67DlW4KFJhOuzywQqAZqKP8gE0Yze8J5vkl3W4PtINHSoO247THufHa9i5
yhFhEBUqJqB7hXM8dnJ//lUH2QFHqi+E8i52+gAUbQNP6q6Zq7CJfuZdP66nrOWotMWNcrN7Tt7C
G3YEXjt8aGFEe65tnGpH300bHoq7dSAWQuiQbRagtKZd49ozmTjNZv71k4yWjNO/ff+GJBnS6hD8
l59bGEb6BsUYAw2I7BccGGiKVUJwUgRjLxewstm/sbBp2sNovTUb4QJZxW3YA/iFsieYNpKAtmA8
TaGcIoDQJmh/I5ubb0+y4JHIBNEifACIFif9DblYfTI+OD0mG7FSwUrcQc5Ohb2qGUTNXevxejs+
4Uzh/yVZc7xr68S0vN1ip3lsvyLVTTgoiAwjBqKnQoXSOUcT9kKwHLLaN6jdmTbx5ZZt2AXFARZX
5aRah+L5kSE6v2TvMyASWE3iAckB/r5Zb0CALFJC/wa6FbcvEvGiBgOidm/dj9voUQ7n+rCsMEhd
eV2z7eOz2v3iZc3f4RrKeDOqx9jyrekgEnDpGo8/zMp/ZuHvc5PEy6nLpqGK/4rmS6KeqP4Ckibb
ZxC9t9CnjoOQyepNL3ATH9CHFP1WRUzC0jD4xPG2w33THwXDixxKya+8XN6Vm+XGNhD/lhhRGrAv
90ohcBSkRTgZrO98+GzHKFR0SEcoAzzN9JyJuL3hTo5d9JB0OxwEpbrpKB6iVeYlvTq4PXQSn9Sw
ygJGM4ylJJ2hD0T1MoacEY1D2nKcAX76xTuEYOJlIi9O7MqsHmfuYbAzLAEEU3icjG1guRN9Q8gl
0Xgk9NCRKw8g6xvMrQ9ZGcS8gjtQC3acR6pXB8bFq3uTA+2tu0sv6ovus6xBaViPxr7blK9UkRSH
nyQS36MS/1wSq9kasTFFCRi1/nuuXqyKXmOB5ilGnr34kFnk1ESB6rDacq065W49ZfJwuqxNjyx/
sE7as7jRwh8ejL8OGv/8RVYS/uPtIS3jDqns/yOkpRMLkwdDDgRYRK/2M5+GUC6rEqWLG71WaF1A
S3lyaf2hUOQjfkYztLjooxvmfkL7nPqOJYbP3FtRglcQyasDlM/VVck2Bs7pwp6QgmRvo1AMY+Z0
n94KRt7WxQvB99tdTJbfz/gVYJNGGr3hTxhUPjyhFpNdkSlztNVT/z4fMh9BqG6bIP7swOh9bF7Q
DujhDcIYhIFzhM+L2SH9yB70XRFIFDRJbLG2inanc+qjSbi8zFaeeMpvGMNWAR+w6+1sRwyaygsU
RYsArfHSeqOxCWKJgIZmZAKq+PNvzrvmzDkvuaBzb4rzf6j+/CZD/9ej8U3pTvMQsX8Gjwb5fuJm
ehuAfb6wOnUOYiwIW0bsh85PH/Xz6Fnbyi8C9pyN8NVB9r2vBORPj8hfzncWP52EbhK//pV0OQ5E
trY9T0i5XxvqGEaDODAoqOPVDn+S+WurdOJfB9U/ftq36Unr62uqlPw0jEYM/GBRicfRH23by7o+
TQ+3kqej+CWBfnG1xo6k2mPQe1XANg2zYFNn7yYMWFvr2H0C+rgmwpvyvuD617gLdmuG++wrz1fU
W/vMm3ew+Ig7tZBiFNaX8fK/f3x/3aD/+fF9e9PbJo6Iz8zWv9D1wToPz9MD/GL9OB2vuSufGFTk
i3xGHsRzrj2pwIie2ARJ7v300f4xz//ro0Wzwj1AJTYx2//9qmdplE10GlluQec2QZ0o+CRkI7b1
Eql+vQr/XB2iO7EOaouMxiab6XHlHwu3csDlZ4n2arvUbZX3wq3fiSLWAcgZwj7IcMH7EYeaaRcX
8UtyGyfWnREVw2wXYBiwnZFr8A2IpPk50YfExMsq/KF+LJ4VsyLb45e0ItOcB2LirWkppK85lGR2
1j128sj64aGmluEvz5mM2UimHIiSoO8dNY3RS6IZC6ZbFVxY7opWXXmI2nVotzgcSL5Y02v5zVCp
IY2xoGcxpcepQ5/RBv/bqiKxIsI03TJ1BdVJiSzOj+AibDghz+OjutM/SA1owZd84ANAsexNeS6+
kMbPv/k8jddaC+LipBbPoJDqZ/IC3TlTAmvurPawpKtgQB0e8uYZBeGtDyiFo5VaDtreMzO48I0W
v+XgRE4h+hL/zaFq7uUP8zTfTaonKL5GzwW5bY60VZltjkJsIz7uYQ0vxgNymM/c4dX5MjImsQ3Y
wgBAHJGNyjm+FrRy01qbUQ463i6G686fEUKySDDFoEuj/8Bwhc8bX6aSOFcrQEieUGhLYVd1C6JH
hOE6rLzfAhYGKsc3dBp3WPIkPhS5qz2e6zyQGGIXf3lTe0+++u1xABwTXW52yiS8GOLMfFrjLXLU
Oo9ZOLrIWJFVAlD7eiA7OZV84B4olT+5okEGBES/75ETvw+OO1Aq66pIxhauKvR20XaeD+Lw3AxH
qXqI1bcy/4i68w3nYLKtHqGs4xAcrXeM2hfVTcoOUjsM1ECqt4DLOcdh8cOeSL/B3x5BSxJpIDc0
WdS/vY9x1GT4KXkEkWkgE7ZiDxHSZDlq7mKD6EcAbtA/vXrQdOSlKHIqO6ZZzOGgU8zfItxyvwA9
Y07YpfJLDfVH3yxCb5GZyTNHSmmdTD7qg0jJ1REvqXzbDCk3HnVfv3sXspj/49UgRVJyCakjYtSE
TavhIUloU6TBJj+0mmE/Ep/Dln3tAcDxgAejyo4VblxYw7I7N3xBNQ4Km4E9kraMg266FelXpqOy
RFEIR/TMbFCv84AXS+7KtFGr5hohCtD1jjNY8S7N1R5fc59/3qLoEVB+kxCdfDYn0GuoYGV2pHmz
GA6gKcKxPrHFDs+ATQ8spL5QhTmjN7go7FLmm8URtnIFVsWwLuzrI4aVONvRfW5H5rOQXEDfVI7X
AdXxSqVYM23hK6IEaoD7dOINpsy3WR+JEgzEQRWfCg7dQ7SeZdUDB6hd/Um4MFsHoXD/WRbYB/yo
vV+qHaVMLQaE8hQ1LxnqOeTA2CsoqkS+BioMvBz/jjPURQ7FsrgzegkM007DxUOyP6ODAnaBg+u8
2/aG16bc5LmngPMbPsFtxXraQPeI0i4f7ix2oAj8z7siaVdsCW4M+G85UAs5tWHMzlK/Rnye9ADy
L44fqeDfxHtW38wxrrDu9jj4DVKECuaTsIfKFUU77x0Q+xtsgWtgSK0943ea+niW2txuDQfGZOQT
NYMBh0QwG1Thse6jMBIfk/o8TdvynAfaAVKoWTvfN62+1W/bWbHLr24vrwWjQdUc8uZQcyaN59Hw
1zt8vZ5xH7BqjIbHR92gnYhRsCENG9Q78p7lxFerrcaK1BAkS0kYjRRuz76PogzOjy47C4XeCqfz
cMT5ztRchRKEfq+jB1F9K3URd/cLfDKi+5XGVdEc3e5UHPAZQcK8eZ/XCt2j20EUIVuveZH8tAw7
fjcyDbfLZ1yF9N8t6TZ1US/1nyBc/uRdoQ8AIrUNmDPGS1rJOmmjiaD486u1nHIDv8Qm05GC2/S4
AoT1/tycYmINFmdaPTtefwtWxCtYlUjRff07I2wFqiKzS3RmxT0xvFpti1vxDY0TPyRx0DEN96jw
uyu+7XuieY3UxbhypQ4MRUTl8jbhzlcI+ettPLP7jLnx6oHGQAbD6RC2hVrUUr0JUUW5Q5H5e6T0
UHJr0IbU118pjgOAmUXHlDeExSO3L4pnAYUYiy/KuhTPN42W1Oh6XQUQrZ6B3Sb2pqas4KhIIdZF
t+of53ar1pC3RTe7bMipganNX5o3gq2wu6eXK4EODhrWBTU1LTPRs3K7r2+bWEOYFmjCSWw3WTr4
HTsQIpohQDHKonQ9QQNW/jB/ESjOpfuYgDszVKxDg0838BS59dNYePhNlDHUyV8W7+XC43NmBXPr
9IdMlz8hfN8HKtlSKbDGawhY/A35ks22UGUBpx3V3jLCX8R9lU1vVsJ3dmio1uTg+UrAOiWYprBF
W9VtUckRdnVF4ypOB/Zea+Wo0hwD/wZMKDo3j4ZKnjh1pvQ5wiK4xfi07oKcNcgav9auOzi/20UZ
/mBi//uwqnyLsfqzewB883cyZBIrxW/hHjfNrNQ0Y/oe/QGnirZTZxuKRDj3j/Vj7jUcDChgxt3y
K61YU/n2RsTX7rI4IGK0ag6n3C9QIv22Tj/tIepfVwOFsXUNOCEU8Xt8zELoSJFkzK/RK7J+Zlc+
X63fpmzs9eIY8h65qYLKX9edeKH6L5SW4/W6MkU3pHUd8ma759G1bAAqpXvJIDKGB8rGh+QlQ01O
C1nMG/sZMfhJEmJf4TJKHxi4uXAviMiK9pcusKyO4TWt91mPJpuYhni6WMqbUIZ00cqZrZ4VfQuw
1JahNe1RgCUzseDISqCIEUBI3tU33+VftD7Qg5FsyWt9gCdPthwy6H4uJZrr9iBMT2QQIbwbpS2h
FmuQ+RhUrbs2ddJK9WGVbkXMF68sHVz7cVe0Z1U7aePXCpHA3Gy0/bJJWXgh6T2YUWTsQG3Gri9f
+l/JF+UduCPTO5lKQKa0KNpMy4sZET7gxykKARoKH02Qy+IMXqU0OD49aQknulXJucgPpRJehc3M
j5Z3JSU98V6sfSqBetTL7FAZ9chIU/OHSfG5osrbM6IsfQpU+TNBgm6drpKPaKrjwLv5VUJg7RMN
lNXyOaCa5McHrAHMX5LuS4oPQVQ40klgtUXk3jgYOmUSPbhZUNUkm5aDnuACThQGiqvL2zJwn6O+
fbHwHwI7u1gxkB7uh036pQfC4HQMdezQZxAm2de5FS4yfRxwVhwZOPP4w43bmogEvYoTgxsJqQqf
lkBQMepHpInbMtCPtbv4KMXafZ88QzcUc9AhBLmbdpw8crslxSj1ob25ujLKElSKOTkKkU/4ee8b
uYMBTPug3ctD+bPv/bVorNrOz5M3+mwcbr7lv3uaS7i5SMmy29O41wO8iF/1HgX0c+VhXvGRdVNN
wGhwlmmuj0PIyXeFMHV11Q1iTnoZn6ET4HRCdB4TMMch8hk1tGB8SwPztNpwl8A6wFPvmQBWNkXd
IQxnxTmzcfGPN2NvPCZ7407+qrzyiWis3fjRPCf7vHIzwglB4w0+cnrOcXOtSlWkIPh7bw8IIIXD
sOd4YBQ0PAO3z+TilvwcT3oABxlaYRI2zzd3LTezfH2L/AT5744rtXHMe+kufdDOdbji/8ShDLhM
6SarNt0GIyMsJr+T9pEcnnvyqyAhuYlX5TdClsot7vsv6Q21W7v7WJybtw6sDYn4eBmQY7grI8Fv
q9/T1osCmXu+M21ySIF+vtBHR815gnrp8S3L3sh1v9hF4crvMWKf4wzzt3xI02grvCR5G2hzoFuk
z56HiG0Zp4JeHvr6QQCo/Ono+ysZSWoWDnN4lnVd+O/NXU5raxkSnkg1qKll43B7M9/6O2lDWWqw
+ox6SBaH75qUHZ+d5YdVRfkrp6WsEcaWCn5Mi+J//wKC1ZvG9UpYTOdpnadibvDd2anzfSRfYg2x
N/XtjGkElqB18pvrNkL6ZWCrxLgextFRRpNc+DnKTg9/BjUeOSrTVSwHRcC0yYiqeGp6L+JKQ3ec
OAsuZdrozoXmxG+QQ6X10cc7fXKXeiTYhMNm8RmFShZBLPJy+1RgMwE4hccuiKxjgnLywdUWF2Dy
ahfPAIZZS0AG4TCsRbwH+y7dtKLf13eptEmKtwk/e79RFd+I3mnBRh1Lyj7Xy+AI0Z20II70stpG
fV5E2zLEMBs02VGC2umdlm7sq59xI7kmLg1fYZsXGyQeuIEI6IkPqyzey7fXQEt+obNqQTccg8uA
FS3XjuPvwlXYXZdir+oOCBaSovwlTrHNWPRCA2H2Xi7zrJ1ry56jnQEH3vqQJ5JbuggQuMr4HHD9
2tmHeLxxglis2/drLeRi2qsEO8vuob50H+y1BiRISqJCOmgs5Lq0uXbJCeXkKul2qEBgTfuSfUtz
iYrKHZ2z1bvloVg4EXNmgUx8nrj1tdnJkRHpLqAHThvee8q27wykia5ErnsANVBs0cms0z16o7Ww
FDu8oD7q1gfJjaCrrg6RjFTeU24HsmrAMNl2Vj7sph4zLCIdyyMjniXhBsAOERr1LkV1WN1p0VG1
3m4ATHBvbY3PBXvPqai8fD6iFAWRBkC78hUTTZ/qIQYF/jr5+/J5pZCzOxMvkG1HYaMJD6lxP9a+
nlxQ2o1AJRHE8N20SIywz63mQ/L1PggUBh0VKbDX09zOgyoMmwXDheQhuG9zePS9pG8IaVR68FDY
beQNfbqtCWBjenO1bq/2L7l4Vq2AVSJuEYLgqXlcMehJcElln3D5w/xV63F5tgI+AmaVwSsRqEte
idTQkWd/KbYpaT+WL+t3dY6A5TxsoNgAPa4YI6CSuWERwHvJhmPLLCk495IZ6zSiUXRobZBMIQa9
Uqc30E5T1yQ0jbMV7Ho3N0GPFd5AKL0eoNfyBy+m9Feg7Z9Hx4qC/INgsKSrWUkTRwcGhePqi3WM
d2giNsjMvdFWEWS5TyTZMybNxAyzFD4h89PAYCqi4eUDXtwT3hLEq2iykWAX7OhIqXE4aJ2jX1In
R+K2VxhwcCh46+O+wrvqpVBwK9tXLEmOAQjlrgygx6YOuKB8whMxlOn4sGAUTFc5rFgVcsL+HnEO
TyMKPyoQG9bz+YERDJrM7RkqXbP/WkgCYOWp3cGiJxGdCi5lB3QD/EQ7DG53xZtuZ+wcBCgqw2H1
T4VcN9QUQVKZEJ0IEt05vrR81kG6oF3lMXKN00/ezj8Cle/LiaLqomop67j8XbkVadKg50YJ40eG
yFd+XMEjnb4SB+OMGdSnCezEtooDp88u9oBzM0d9rOlf6++a/CjKu7Y7G1Nst5x7EgRJte+ygI/+
rYFlEW31Ur6v8seC5p1VoSb2uynMUAWxHxf419n6ls8Kc/7nSBUteiM6vb/gcaKPtLZl5Mgis9rG
sJ4XPEGmX2RAyHe8R4Plxj91b8t/8blCXPz/z+LbM5jESSfKHc8goODWfLLu6hDXHev0cIhcDtl9
+zb4yhGLgDM9tsGP8cN/5Dr/+jKIqZEtmSCof5V39otRCeSB//kyejfXfZqriwjkzI/R5OC7Ywq5
upF4odfnhoEV5afLyl8nIHAOUGiOvfV6GKz7egYr6H1oa3dgijQOavJSiTTcOzndQWJYmsHSbVVj
VW6V46FTCkfT8RP6zKht5g0cE7ir/CveaAQjBGrkDO2IDIM63QOyDTgD6JeB1nV66uPb1RlEfYXh
iSMPOnBxeUg91hxGPMQWjeybaMcBxDknJ0AO1tbZN7gsAPyrvUoN3K9VtIHyHsGb6CV9GOPqKBJ3
jF0AVUgOJF5wbOicVTcTNvzSCC3Aa1GP+Ig1AUHkw7U9sqrlIF8rCuh3OuI+8FlY4yvuVzrt8Kja
CQJTQJYJubTMAL/BMRvHh3VMzYCSd6gsKgf3WVsi+/RpnegqfrqLzBqgD5A+md4symFfoB0kr7sD
aiNY0bb0cPCGt+SlBmcgA3LgncbuyQ0IWgt/QeRfibQ3UG7+KIRTyYofzNqmDpjM47V6fUV+ssHF
GlgsOO1s5vOEX9KD5OQkFLAr3jZcOD2twq6uHicNg+vhqmwXVg/C3c5y8smPlqirRi3PnwEMRLG9
hs4kKLyFfYw8uz2MiItij2A9Z0JYHqLL537mf8ysCxfDTbtydtLTdTcPj1P1REbDOAK9OoQpe1N1
MAghibcZ+HfuTIqLwaBpD1mxvUYHmSOsdZb0jjSaCtH34GekFQNC8czWHhvgrftliB/1vIdG0d8F
fDEL34+nLI7Z3C/aTqBWa9ojXZyzj5sE0qqGY7Vdym12PXCscxPTV0cXXICWvd7dnFXrXd0JGe5O
9PYbuaNgeq/d7qViJ01vuB4gXOkzekbspm0Foshmb57JxXBm0Ev9QDeug9YpyTxzdrnkuzJMRk8U
vb5xdSrCkNBEjgmbzkLe+OyJmrJthDtGRlnxtIcPS2OVxrsLMmtujPyXVR2r6DC2Pl1nAlsXUaTj
ocW5oEKWhNc8GBvPeDe4R9kSm20ducnIyzuGg1+8SZ5Q+8q0wcwxrzd90OOEGyhXYFfE4tGHqhWq
+JpR78SB1nGTeALBS8xcauE3xLbEQV9sEW+vGksmfJCLeq/FPu3a/V2SfUz98QaY1AeMglnnVqPL
CZCbjmn4KUGjwPLcM8jdeUH5D24QR1Z+UA98D73/AxfRikpL/R9i+Htj8LDcUtXU4Ta7GekPxVUH
6y458H7cF0iiX5jQMz/+nAD93tZVfHlFZfJLuTc/VL+5u5r2sPtpVVL+xh8r6NBEKE7kSN8xOeiU
dsCdj4fpy3gh5VGmFre/g5yAXnuGpcQHmEQkO7EBAr5gNZoc0AgU9lR1Zr2/umNwTcHhYTwhDuJd
uLRPnJBTtcGgCz/80z39Z3X619Xwj1/4292k1D1tARnxYUBCTrqZDuwjcIhaoHiA7v+HFOa/fUKq
TFcpKcGQUn+kQv8YyOJOHyy96OkecK9v5e8hkH4ZzC/P6aPIVFp+mkfCMH+sXl7/Gt//mv/8qd90
JmI5qdqk8lPj5/5/uDuPJcmxK02/S+9BgxaLmYVDuQ4XER5iAwsJLRwaePr5kG09TWayq/bNBa0o
Ml0BuOf8ct9vEIQAI4Y+1sofdJ6UgP7dlfB7t/mvi1NdCkaIPjF1EN5/HTylXEx6lSprhyPzjWfo
xXgYwDSnp/gNlOKMoQGaMwSzXsUPf7cxS+ofI4dCFbiiqcQkL69v/fbq+dhZUlLry8hRYHFq8Bvi
c9MutbmJ02sg+gHiKJ7RPC9GliAPIg5fPXg7p5TQnUOsnRxUX9Aa2N3xd12qjyDx63LbgZphMhC+
7smpxnSbvsiky3UHoSWd1c1JRRoAgXxGtG4EKtj+QuagG1YVLpJuUVSMDoI7SLAlysRlz+MWiCQM
o3Y5ecVRXQv45W2OTft54nr3VC/9nNZd5YorPFKkljn86SMyqqHfxTUPPtBJZmftVr2V6eOwrp/u
D9YPZGIabIP7uq1so7sVwY4hWV9lRwbQGDbNhRInQniS18qjekGqGmv7mO7q5lPMPX3wKtkjQ5aC
pMxJifrCuIpLL/GFccsmSUmfStbFQgI7oAPoQ7rA7bbDrk59tpzizBNwUH38eH+Nj8viH2LXXz+r
CfoMOC7J+m+c7T0N9VluJWiUNwYzdK6dX0JB4U9dogpWur9Mldo6vrAe22iYTJj9BH3mFig0Zg0g
l5ZKEFx++ZYEEIR3MXt4gwjCmS7Wo4IxmLEclUXtgPJIAXV/64ZDDv6VeOJhS3idnhyU+zoyfSl8
VxHchg2k/cuMI4mrAu/cxG7ngNnfj2CYBG9hocatckoJbdJQw+rKUeEch/FFLgP+G3nyptyUfojN
tbRhKpdTePAWZU3+JB2zVQd3dDRX8guLI3gw3pVZW5naHgoznU+ReBByGkz2jZNDjGWOZl7HmfpE
NARvY/qTwLBZ/WcxQ0cRjeDUN+MNG6/El4c1AYCF2Au/OfGXzYzfgq8/YMsjzwvlmYV681Ul8Rl/
cPxUYbIrT+D8RPIO2qfpZKsYZei0sYJTP+HZ2ypk9QKMMJTVG/CMyeAIX6dw4Kv+G91mGTj4Csgl
g2tWd9hxtK2sHAy804QXBq4OBjVei85WK3vpsSS/AaYLhwHoCjN0BtLjB/fOxrSPZBzql+yVgWco
1lL5Xd2hMWyAOL38Y/pQCpsJE0X+X198KKp/f4YuF58m6yoCHp1qv99gwC5P4vI+8EyJNnlDChvt
U0h+B9kBvEwHDMEfMrALSng8Avy4KrWudvZQP6jZjnzFtUlB1t0ZXiYPl1/yQ8hiGmIeo+xl8ApS
GNE/LMZdh6ttyDfgC6ryEsA/Bi2hAF6lHoPes3BsgKtfsd3Bi1iPFYieVe6zAZfBU6keKHIAo4EO
K3bYEu8LJixjyd5Eijtkvs5wM6MhfZ+igx5TkbrK1LXyfM/ZH2VvGH2RMnfWl+G5MpwcHztPoYFl
G2okWosjdb5riV7GgtXkVc6vBTo0vGfijUcokdGrjlF/JZUrxUNl7onEBfCM6T3to32Qsbc+W5KL
fDjAyVW6wyEY4H5pTjqWskelPHldIkbRcaffDAumfNX3XzXDpbwhL7HXD8hQ8ADGvv44WjvGYk3d
YQOV9ZNKXiRKJzTHyHfGLSRHZHC72k35pJ3ZTKTNOLl66gnDg8HNPfpya5tcwTxsCTnhIpumVcRD
tmZeteuO7HPmVxa86ZY4G14ieu7QunIlGnuL/1U8dcRGFzvFOGPox523vpuUITtlsSfsQB4fIbJ4
SqNEH3xRsQUf4auRHtOXKoeoWGn1Po/fAMuU+TD+0Abrz5OfMNOSzt5houvcKNvooLAB2jDQ2uoc
mz6e65idyZE7xEb22BHwsh4Jrtz0XG1IcJRmL3VP9+StANiKjwMfJfUWxxLzerGOyXSJPI29kx8V
sa5wAI/Pj0J56XjQkJ9ueO39NqDJjZR8WWDgeSJ8V+8DikO4lG5DgqaW+VOz1cRzisiBNnn2Srey
AFsuHfEEABiyH34SXKABQz8Q2WTLwMGRzfscsNayI97ZOxPSt7c8JMUOAJXVewPZX3CXe+sm8nhy
tjUH0Na03JB8HpaB4Dvq+Qu2PCLCkbhW3zLI1kMsRhsuhd9Psr6zAk/UHw1a9JrTxIN1OilQMEr3
Kg5fQr9RzH1yVlrcfTBqOJpNnsGyLTuImLG7CkgrNib0NIFLJV9UgtkDgztuRFZbm+503VU1x0Do
IZP2viq+quas7PVvCnUNVg/9QAAMgFh+rU/KjnMPdK3jnnocX/pPSidM0ebD9tZW+homboDl+PST
Nzp2G3PdPYbWKqajSoPPRKZSSM6UVG6sPJUjzmvE1dV9ExjtOb5f/9Y08Ouc/JdxkEeZTswyfC75
vKb5G9FcpkJXzGISOFm97n5lxuSBrRR73ViesErnTiz1AvlX2bUDWTBILgnWysPyWF3BL4NrM7tD
j0VEUs8KooybhCpgPuvlvqjWHLyigMA4dQM0HbCG5P17PZoRSovaqx5dlUVOK6bYswkJWKdkJ5HB
iIzN7cs1wnCkfiYHrQsUWK96dZMtCzpI4YbwI7zy8LupTbggaVBoZ4a7O0XcNave1b3225oWbx3E
Zpi8tbBrgB01NYrL3KQ6ojcQ7Wn383pigllU7F5jYPNcmS/1iuAEUGhSxFYirJT11ZIvxj92EqEd
i66CmzdZ+M7iJnssglAtCOmArSmsWAbHmAROKDBtwXHbZEeuLaceEn+kpZ2FSOqkoCZG8YG/Ydpg
5A+nnewopkvkElHwCR+kRY4IVSe3awPMaHcnWZejXkZ7EDuT6cX0WpEEyZN1+pujTfpD8/zb5bCM
Xf+0k+Q0WbRBCcYzQkFThgS5MSIbUclwQhS0ynaY7FEcCymusxVH0l+frPKvk/PPy9HCIGGKuvVH
Q6CpN4Ua9Ly+euAjjw65I/uFs0rdGCMwvjvpGsDOJjYY5yr2AvgvwChPJbiPR+ITzrdFT+fN+8Fv
9wQRIdXjHIp3DMnb+7u4DcgRca0HDWYqcjPEjjxD6lNw5tpjUiy8dI3Kb136ZIE/I1fw4LttAkS2
2pqsTrDuxEHWOdv9pt4QQcKsYSOT2eE4dhAcHDE+XEb7Em+HY3w2PsYdJzmOYtPrBKe8ko2yYaJa
Ygq0c7XONyGu79lV3MrvPhbwnNawla9c0v3nvAMM91WPnBXkmuBijDWITzxkUTnABFDZs3kKAM02
zIjLfyO4w1PMafQQISUjJELc5BuiY541V0Ozo9ilZ51xovfYZl/NjWUXz1iYfXjprfqw/LXGFnCY
IVV0otV3QnIiNR5eecoBejBC2djLz9lBJrZyOh4QBVT+q763DukGr/l6Mb6ReOTTspJ9845fxbXw
1RZwTYYzbMOH9OPupkdyn5zibG1QSMEIsGWW3rRGexGSRjPY02V+/etrSbL+LdiLFUpi9zQkHdL2
94u5mjIp7i0nrb1C2i+17DzVct+kbwORCkZuS7z1xUNfO6TMJKLgVO06ZEGzVkPlo1lKwBlkWom6
5mPu7qR43WrqlFsfvYtwPxucZoOrLENf8ahlJGY5k0vy5LG8kWwikHCK98oxSCZGLXdj9IBPub9B
iqPt4spmRN4AE55nBzsE/4+3DmlBFu7AMceXYbLjnwzACK2DWD8DVJHvBYrC6/PvKjJPgaxDwEbz
YUZMINRb3hObheRY7SKmS87WknQa8Hbe8/f8B3HXIm1DpJXej7CYmYg2YPJi7Fotj+Ab+xtG1eYy
vQHmzS6pt41PRLnTYPuz7gcjuqTH7Kvea1dZIyZs1e/zdcKTl/CFo9SQcXZS0WW3m8EXkDyHrqrv
xC1N07uOLtF9X5G3SGgCt6x2U801osuP5sO09YOw4SseH8yLegF1Ps0PSxqvBAL+xfj1ugQrjWf1
k6pg2qE4SwghfyLkE3WijQzkkYkbxZOWO0yo68Rn2QZnJLIERwuW1G3+cF+jMSBDO0fdgszWQXiy
8OM/urGTf9ovlvHAh/Zw52cgssjBZIyYPOaRvGtPlg4qjD5vFW/NTW64ybXV3uvAR/3CL420xqoA
M9cj5KgM33Un1DulEMSLwejLFdQv/LlTfmOTAOln6kGhiMLdQfqNzXIb+d3zol6ZbsuBBqPDzFB4
JVHpiOW4Q5jfUR7DHXcHc1HFRyd0/Ej6UA+6hGgR2xZvJoYwLFHwRai199Y2XcxJpzm+Ms25EzVC
KG+Wexc2iHWczItXnHcLNotM44jubSsfCzjT4bPo/L5xWb5EERnkc4k+i18FPTCWzD3zCDy8wleP
d/EjgnH2MMaRENy4MSsfepPxCtVQTiuUf2xpk7FodwKuVXbpyEPNSIWxjOWYhHv0jfxpeCdUdOSB
fyLZwcyE7HzpAbNjVDrO5Ejvg762jj0mE2nbWilrBHIjaBliO82nYZe4sLoEV+MzdkevE9eBdAgl
yCt2DG2Fs9UJt1iSzqzXBPyAisA8UvbFMt6e2GN4KjWElAAievhzUdMpjy2RZeG68Ul4ItutQJ9K
d/FlyaRb7gWbVMy22SES/hWehTzZZ0HAuHyCajsRcQHXvmKKtbOzjiLFWWNqFr2mQXPdYHoBzFt3
5cYoMRbejOnKJ+a4+ibMv0J4wxMbpwncV0neDKog4v9tSLrTElSVkhBp35/MTYaOh0/whc/8e2q7
JUOqJaM4WjflO9nUbHP3o/Ulg3mgytC37HoemjL8Ssp1si3lFmMh4/nFiZpm13u6plR0Qj++xNtR
aOyZ1o2wbLpQI7y66MLnIzNSyic0Q3+O2UUKojUqr0HhjACV8ELS/VxSOu5cqz/GdQltWBQQgV8g
eqB4imtA2ihIpGr8A9NHBDuz+PvsvLsgVY/fGH4qPycVAW0/AM8KDACpjG6dwvuaJ8a2bf2scRdq
bYjXgrklfLPnUF9AQzHbsTZiF44/GuzY1U3+SPNDMGIDeQczxbKJX6ZXIPVYQ/ObJpCR5Gs1HhYy
fml+syPGlpVIFnEor7lMDYzoi7oeYfeCQTL5AVBwqHMn9USL4Uflqcrh0AtPDU9DDO6Maq6OBsyZ
ka4pu+CFhxl2XgkvtHSUCYcD8t+3litXDraiYiPTvP1BPB1UFZBSL+10IB1nINFx+avj0ofQGtBE
ddUPepD0WfquDwYKhzsjKeGWlrMA3rbCF9//CCpCjIpAn91yS/Xfc/wZqDtWJjgybC0o0FiF7ZJu
B/mpSF1CsiZSC3B83znx6k2NO3or24w/noDK7L4Eh2vBOdVWyWupbDvhBJPXLbzLqjI2OPDyaZ0+
Z/0jQKYNxy4b21i+yNIl5twnIcfiXe7BYJ7xNzM7oHbf6QV8oiua9luTr7v+ErEJGXaKCqjhM5yk
BIaCbgEnRY3JNsGTwNdepjdOYGI0ayLsgIZ53ijuSJcyVVLokye3Gfb9U3+hNQAQN0OE3BHTK78K
S0Y5LXP8TB7Bhh1kDkaEvV4+DMr+l2BZSLcy+g50GblfKju61JDVrIxmj9rMjjKHxKSwWbcFFWXw
pG5QruRT/I3yi1loH/VemPo63XXZpp89FJwwlohd+b3M7qiF6yjxRV99W8DjDWfsLtmINhECfN2c
uoeIpyz9BcflUZ4e68d2Tw0VUXjc89KuX5fbegO7GiqP8brwmu+Z7WSRJvZ7dJUFxz06bz/cGpwR
z+PaQEpRHJOZ/z+ayfYdh6dvuNhw3oX6wJtZk2i/RfM8EUxpHqPuoRrOk7xZjGNKxP0Cfyescm5N
oGc2CYvLFNPwQbrl+N7ZT8k1BIMmLAqAHPDyhMdY4js+I0Vy8PfMmksY3yBiivbqyFcwY0j8UKrd
+WK8zo3niv2oJNNT47lypIkUBpQggR8ZRpkei4dZPoBmIrntiB314MAQ6QTvSDdVfuv0aQx9Anrn
T75ZA/QDQpIknbtHSO3YLyI7dFsaSFKKPq0np8Ad4NE6l/NBgecW7MX5NdNegcB41wh0uT2gD2Wy
QpjvhlwXBD0ozphvpn6T8pE4+EjbdNMLGiz+DFh4ciGIAw4++crBRtbVxyS/xcE+UCDBB46JO78I
V2p/Ee9HTUMiZ9cyQ4jTClsSZmdSoGJ9B5U8KAQ9NJeeUQx53idKqpSh50Pr1wskRhydfiDb8kYY
+iOJNTwNtE34MAJ6VV4/krYMIXatKwLaq2gVYYzN/PpTp4is+FaxxQ37AV0dn6SXVmXpW2D06Nnu
37LxEkQHpoLxddHQoKeJwF7IuQapt3PxhZwQi+kdGh7rPDwHO4vyPGNomBhicNAQ+3LKK09i3IlJ
wrP7ZicQNT77MkqgRVMQuyYBCHc3FG5TsqNGJoJGRQ/6Tp6ANjCJonQuP5KHeY0AgvslTlfACTv5
s6VSwG9eO8fY6l8pccR14LTSsjNB3POIeW1dwvSIFQV/7qQd5v3Ez6eXMWXNqjKyGpWOcVt64osp
j/QDcJR3ZyzsUvPe4Y0cnylIC3ri/59JZLP8mXIJdD40G3AkW/fjFBOoxqGPjIgAaUxatpDS7/2t
CYDvP326xRjN+wAF11zJRE9uy6x47bawCAFuLa+fNNCY14iUorsPq6OSJ3cXvgdWz/IlIbOLECCm
c9iT74qYXxeHdY9wBh4LA11UYB3dkM6Hgk6t1vHsUQYjMEMEZBhNm0z0+f6ZHSfTzcZbR3ngiU4T
O8ThQlkckQZoySgYISlyY8Y73XjgTNNoRSGidrhl85fIuNCQ7bPLPLw2Tbwbq2v5GYcsVNjzjOLN
MNdF7DbskbFLMKWEl89BEc4mN+5/WXPRMkP2oVGcon2QocC8tTLA7nEJsmWD0FDyt/scA1OFS8iW
SkcaXYIF0k3ao5Qj+kcZbKKI26JYlAkp3JfippGzOACwZBeumdnE4tFLLNyZb5cApVF+MOVjhGzT
RPgCZU6m21oot0LgWNzJqS0cee/MCW945vzRTqSNDuRv2hNajU9cReg0ieTDJWxCPdB65JrAExMq
i81s7YZgrSXnWQSH6x/V4lHA5NOS9cc7cli6kyVOcZP7xhLJNAOZb8hkC9GlGCQdPLcfTfM00BPQ
suRznvZn+pcKk0w9z6JI2e+R9AnNjowC8GQoGxxL5VrRtv0msrneNdLAAEhQOhNHF8AQASAyeR2N
C3AUAuhb2Llq7fcmqYsE89KjsQ5fclgY7P3KXuLLmj2w3wDMv6CJBWB/8lpS0UkctfWHxanTu3WL
z9IZM8ca97PmUzGFNZaDAU0Q02bE2HFDrzgwKfHi8WZgKYI/5taSCwTgdF26OHC4i17ZL8pyG2PE
L4I1Uw0eWu1FPRNRgmryuSguhuEO7S6FR9J5KFa2CQ6VHSuMn+aFysiVIb4lwrEgO17blURm4K1K
AL/9O1cCHuFuE1dwhkyEkfbG3UOy0nEiuyVEp8KLJrkrBG6pOEZ2YoaP+gfO3ZpfZfCG5Rj2zd43
hS3FSVVwleTXInkONEJIvF8wXCW9KKjyyQVNNcwHO3Tgg3QidAfiqrRFYUtG9a3pdsbwSuE14QEz
MxGTzveivGBIrymsXFeLBxwUfh/trcV1jrB98UumbzHJrSKPnFVwVs/hM6OLfOy2+plRkHcOAEin
CORSR2/YedSu6uDVd54uxnfV703xqNML1QjbXt+lJO3pPKxbuXDM5mW6n7FkWleUNrq+qZtjSCQw
qc0SA+bB8OPI18WT0l70+qAKB6E+3THrxh7VO135UiH3QtMF9kdCgnEifZFgJ8q9UC+9IefyaAgI
eR7LwUOHTZd878pD32iJLLz+sIRGo3vx7mQsgylymeheLjG+nENr0wJdTg/0TCvVMUPFZtk5y3np
B5/9T7dYT+L5SLpsEVBf/BOUr3DJtGpNxesA8zF0ZNk7jBPqlcfagLwVdynmK1gYcl68OXwR2X8b
7oUzg9o95gZlVDa/C+s5E89hipUjeckTvwu3+XBIgscIUHjJ0WWWR3ARaBdzelYfEeuUO2LQajui
9HzeW3y65WdbtyF/71U1Nm1zSaTHPPXkzs0hVAd3Gh9N7Gn4SA7ELgOqAqOW/MhTso+TvTXQ2sui
BoaLBq6lgpgIzxXflFGc4FiwvJFfqbc+D4nHolXZftccYYbDhYvGVfD5JbDEMLQP4Mk+Ahdi2kgh
Lo7EsLC6MEz17Wui73VSOELpqYJ9W7do3EukjSvS5mKn8qVT+GxcRVQFWfKGtgRZJuAaCR5od9yQ
jXbbAJvjnUm2mXKMUBjwe9G8le+4vCgRA9Ir8t2Mdp70IwLhQjbJPVYN7cZShrSt0D6M8rxUGwhu
Ix5kBP4iKjviqCCl+73m0caWVjc8jxYvHhwWdKo7MPtb8dsk+jSwtIxzRLLizjEMP3wHY7VlqOjk
uR6eC8JBa37bS3BHqOPWyzN+01ZnNv4QiQIMyqI2xLqVCKues3nY9ZfigrjklBwYxh9wr+PqeOJb
J22X0ZGGENDbzCvd7oNBdH6SSOM23+ggW+jv7C12hsotEUkSS08sIyosLcUy3HvV8BiR+xR/4iLp
wr9BoyXzD5EBFjwoXkNVVUk1ZPE3ciSW574LVOweRIe1W6HeSBnBZk7YIBvdxfrL2NlACPBuQ+lY
QAuoNfBJMIsbdqHT5EDrzlYzbyPrfPcVNRQoOyKKQEiPu+Xo1RVnpWIeGmCavATvcCqcZHQE/kxL
Z5VAUovRMCcF72H4MpUnIkARjyNuUF5kNxBuoVsgvqaMYgWUoj/QxSK4osT096JtCRhjXV5UIyGl
w6zstvFthsg3vJnqAGYtgrshc5WvCCcLpzv/3DmLoay4kJhfq54EsI5IpTtofvyVdchi3NgP2C6G
hS1m8C4eUp9XM4DfXenpDjxB7OEnOIp4FNN9NiPrth6ovqs0j2gf3KRyt40WNhMYEPMoqk9yaMDm
Zfd+bp9HTHLEGtAlDm45OyhphAjHsYfJr5fdVD/yhkWK00i8uOrcKE7tImQj7RUXPsvQ4BSGUyAc
nb0aQy6DWOknlW9x2+NqRT6OWX5JZVzCV7mU7uy95P3COV0nHN4uU+JHs8k9Evw8jU/rzKqDYvSv
AWnl33k6//lqWq62f+ZWJr0VxJGrqXXu+k5nD8NsNbvqbQKo2WfXepfvtWNyLZ5JJwv29wPCQ5fI
q+JnnlbsH6v+CSQAFbccOMrfoOWK/m+vdbJF0UaLGpf7b4Iaq03D5L6o0fq7g9ZV+WIlPyFCfirf
UCkhX4Zv5QxMn03EG3Z8Y8vDcCJ9ZK+F5iL3pd7mTm4JX+UlO1CMAmGDaxU6b/GRr9l8WZBQw+DB
M1nmXss3hUA09dU02MWFq0XdR4MKnVSdDdhjmGwaHp4QDrCMF5QGVHniFzWZJ+EooxOdC+aGOFmj
fhElXHvJ4Cuc+cZ21Hxr/FTro9RepcaJNELCOYZpouF15rXR36D40luybEoZNinw0RZoeVp1HWGS
YKUBK4Bmq6YvUL8wOsnPYs6EmUUE9CsjNkQdimzWkeUdoyXnzC/8HhYUC44NAxOUnjxuuMLVB7Hw
UIM9ALc5IwMBvqseWjdxSJICGcc3dOCuMVdELCjfYNjIa3Sy6QbmIt4QgBT55Gtw3MRT0Zbi5Oc/
RYvJKDG9lMlwJmGyoKWHyRyTSoicVXlRs88qe62aFlzjbSZ4mnO03Bn9ll+q3PRrPhrBBjz7I/IY
MXS7mrLO4xMxlQVCJIQCCVGlDMxupzgzcoUMWmkRQWYJiE87P6XxJRGeu5iKnCNPb/Ad0nHA28uI
6Gm3RnyCcXyDLR6X6LCkdWXBmgL0BoIKFrlbVbBChosEHH8msd69L+7ArfrvYkvByaY4m0f1OfkO
P9VdhT7aRulUQxVosR18SOTlI26z6ycWQiQ2q/nKYMQMSTw9Et3loMCwXR1J48AT3y+sgALQgEjF
FaNFyhuJrzhE8KNSBMFelryj9eUvoEJJPhMUjS1rXeKNsOu36RHwnNVCEdDe6QT8Jqs7vxNX9gRO
l55rXD2AIsPyQUIcGPAEENiSrQheU/wkDSMkGr9sSXqsmbzDbYSJQ94l3YMsP3XTPotQOwO62FXh
TAJznc4XFdqmui4ImiHcYUUYSl7TrQGzlJ5CBsH7nrxueWQukZ7wFdF+w67aVZslvWfJvPYnCiEg
VBYQM/cq37SFNTj7Xz/BjH/HDmsSGksFqbGqyL+5D9V4LEVVppeA7BL03Tm7DyFfJCcNGIYLeKgq
uojVDSc9W1gMBwPMz0gcaKv5E8Ms+63p9LCaX1F7jNk31OOUkpBSeuop9JGqjRWLkm0WIVSAzL20
EfiCloQv1Ss3mg9c1yJW8id6PHpSt/Fb8qmf9LsDHGJLPDEWg76+U6uDTmJzEDr5YtpeTSXhIwwj
O0ln86JbFvKM3dsPTYWO+4+JZPG//qL+HBwWgRjzhLlUH0ui/tvgoOej3sTZvNg0A+MI5lxb20nc
QgRFS6nTyZxsYnnpSDoQgLxgfCVvdGNcBmpbCpyFp1TgBGZWs0dU/jsiL7+No0hIiLBKrouzqty3
68/iNu3prog35kvYbIbmxereBaZClkLEfvb90F5Lf4EO+xuI+mEJp0TlhEuYGc5WvvRj9wyFv0QB
oV4nOiEuTg3OmIOxz5iT7S/KnViOir3a/E189J+HzfL9QMtapCBadM3/9v2ISjJpRqstWmuirWj4
g0VhPF/27VX0BQPgjPvsM8EggsPFMz6XOLwRip7cs3WN4+Z9eMovI8M4yYIk7dqNX6mbabkgmLlZ
NUsE28jVVnjUgDqZxz1opxPlCi7IEAaUY38mZEYBjca7+DZcsYrBas/5B7fl3yRc/Sl//u2z/nbs
DyRBalLOZ+228ZEHxd5kKslc5RnZCb1iJGTia+PDF7i38FHrf/Nd/+n7W15f+W8B9G8suFgPfTwj
tuD1adSqodl2RFod+XZYC3MSnX3ZQRZb7P/6HlD/GCh+e93fhOZRmrZWLaDZI/cBNdUkPWZkJi/R
wWvgpWxjeEvbkbjRPmSXvg48kWRBvvXP5lZZy8Ka01O4YAKvPRAlydf0M0PqSETyy/gOukvn5x2r
Pwcf/jbat79+vfulqP2/68T/s178/ze+//Yf/+8h/l9ZDG/w1P6fi+EJ3n+f38t/KYFf/sT3e9P+
n/8QdPMfurJkZS7+c4WUYaSxw/d//k/WP+iGRxBL566Cyl/k9PivEnj5H7gAln4AzgyMKAp/4X+V
wEv/oABUYbeSJWMJrTX+47fS978qgf/9Yld5b4ZITj5vRFRQffBC/zxjV/eh1pUWfj4FaDPm6tpm
uMDLon+Jy+EkkSqWybGjhrAdARdhSqtNTpqcOis/Wo/475++OkzzU1gW/9xFbFq/3QS/3o/C21AN
/rWkufzr+zGtexKHdB07faygiaPGSCGpKSzLTyu3nhKswqnQ7qWwfdFnluUk3lUICXM00nl930ri
eFVT1n1oDLNM3iSqOIxypLuPcw/xm3Fv/HuALFTs9w3lbm12tHoqxbDXCHlEGN6uYQgs6T4va4vw
ByGJnX4SBIJ2kaEIXXmV6cgpoXi1ZgLRT5HixKd+QAmkDDH8ejuXnhj3b4oSv/WCAQGSeiXjvDgO
G6GjVlux9iZtPQiOhfopTNqdoKOTwQ6WJD9hN5DY+ZkyAQyoV4N9Qsl4KhLhNf6EcIxi/haMLO8g
89QVtEz5tfpTqe8lS1oSIyM/SgTENMjEC/O1F+EErVNUHnIgqBY1Q0giEZnt5IKC3lm7kKy9IIVz
q5k0mpyIL1gG7bnJNhkMoYwEqBINelg2HcRfl/FiQkgJyu0ePGfF44x1YgRLvOsLcrvNEfEIaLlF
AcyI9ubpOYjxUJirAlhcFNJdA6pOtfQsk/mNpDnjkKGsm3lijAHaqaYbl4YCxgwdM71UAvYy40k6
k4g+Iv2jrbiJw60k1Q9NPK0LOhH1aVOm1EWpCRU35Zdgfg0JGSxzjqNL0PY1GctWc64Tw5fuN3k+
W+PypeVEJIbWiEKkDl1NSDYRRgeFrUDHQBVhr57jWxlzDSiIameS4TT5HBHmEpHBOmmPMAr6nVTZ
qG4aSkSqS6Vmz7VZDlTCyJkzzco7YT8H8c5gWanNqVLHc9akr7HAsGlpyFTrHm6/jZGfDOxj+Vwp
tqo+l3c0Qs1csw00XEzpMMKMySNUdjfNjpKk17ZGo2MQFFvWIu2hOYKMMACcyB4HkWIZcq8I/JKR
YGSQmeRHQMpQbTBv1cB8aJdOCO3n3r22GkL2kqQmnKMd3o9UgSS9BFhh0uwjWcCTofMHKd8EDbI7
E7EE72P4UKbPSLsMuDkNttkQEZTYTt5IoNPQMKuK7WpoEe+hG5gyxQ+wvnTogDT4VxIosi6g8zyz
LfO9bQ73uTmNWF8rgjBKfq90n0vNLc+Hs5x/qoG66VL0rBXVZzPZWkg0OIhjvvyxmB9Sg7TnoWtZ
oSJ9X1rSgca9Xl0yDcDv4/dUJZ+0uyr0vdfCx5DxnRrNR1hf5AJ8MNiaZvRgLJUx6mOiWH7NP0rI
LEKgUIVSzHzipngMrOsoGetU/yyax2Vybs8GcWVyuFwEJ1XZGjk+2eWP6j8xV/kde6D4bDTWrpOj
r0He445VaXyVuAAD6S0WlFPSyW9isR8q0ZbaGdRQdq1mUVGYB4VI6bQ6tBGp0sNKJRZH0Eno1nn/
WVjzqYn1VDBOG+a1X6zGevAU98JHUoysZWw7Cupa3dwH5kUBO1CmJzFEUB0G25ZIEDVRn3oQZREJ
SFBd9a55rOX+rY2QfXLnzAnjfD6+WlV/iJI7YBcKBtqVJo3JEplefUtxzPQyjAF1MllKoPIs9UdT
AEeqk/ZDmyc3IGdDs4BIy4+2V66lIrU0ykVPuj59RRMyOuLM8CuPtOYtD6fcfNdQzWjGl6U/JRGd
Q+HoielzqNJbiHZUorOGrPoapj+lQNOQvnJzQhJCRXBC04zV7AIYuZCyoqYFf2/eS/Uj5/uSRG4+
9SsIeKzECklPR6upN706kIBQkZpIxVCldzuzGnbyooZQq/hNZheTKnhOI50fG4kIGgPJRi89TKj2
qzjeFe20KsP6XVDxGJNHMGZlv4pGpB3U7s6NuJ/108B6kOlHjldg/uLWNZ2fdQbJP+FOvNcQrAQn
DqDWrUDizwBwa1Qf5mDhWUbQFhfkZ1rkXcwY3s3xMqrRLonjD5Ntf4zFc1Zb+3lqv/UpPpKQ6Zes
rlWzL7iUctovKV9TUCXFmi/UX40h7iuR53ksqptwyBHYjgXwk5qt6yQ9U/vAS6378aEg3y6KAPf7
QT+2zNMGJeG53GwCFDc6V7oWVherC55MrvMqR0KY8jeOZINkZrWTc8qT5i8TRCbrrG38ayXYVvWj
qsykTaVohB8DfLOZBW8EuSt0xN+FExKUzwxmt59iuwouZReja1H9ps3Xd6hdQdU3RkuwybjXksIT
0RxWbYh7OfLr+RzeP8ROqGCGwV3q1isN+ScF+jHS70yjMKMQvRQvyyQL0kotrKt6f7cAh3taBJdz
Ln/KgLqnOxVl6EUCMAtJJSoyHTzFwGcBtCFZsZsxZuQyoindGynriKraViFi87o5t9olUt4r/PBV
dUdz0q1UaqvFOiNd7En9f+yd2XLr2JZdf6Wi3nEDfRNh+4EgOvadREkvDFENCJIA0RPEH/k7/GMe
W1lZV8k8deQqvzkcdaMiM8+R2ADYe+215hxTxR5ek44mhqHdEVvimewX7B+YNcSsGvAoLIGrEXV6
5RfAOgtcEpRBBFZJkyKpvdbkLOWwKHWrHWtSwgHyUkTZQQtsjf+UkKwA2ewAjJ5HKinZsUiC73j6
Yg1YGAZ9Vfloq5V6IZjBoK0o94HN8tkCiTryzNyOTITpOBg8mB3SlrZ7Nmk25A14qtOFU/X6UEW2
+lp2KX4S9eGWPCc95KAL09AW8GX9nOaxa/QOGgDRtEe7IO3ryzlwbg9VnvqKPE+6NDgyPJLtyNRv
syxmyefWLHlANaxz9WdhrxxsRoY6NVGbSdU2tUGz8kUlKRMbnUYRMccOypITKNEEJ3nJ2dLhPadB
nT6eji8anXmF0fwZu30hI+E2Hox2q9G6qghKuXEQOtu4vBJ0ZNyFyQ67+zwzS1Jdd94BlQw/50oa
1CDD2Fy68uHCCnW+It2gLsw7llBJik6sO7qEplcuJ2r80Mgc9UqLeJ8ulNRJo6wu0iKlodTHNBuN
/EEqFpf2IbGh/kbdkWTMZ/Uib/UYIVIMF046ylFivfcCF6IScOyYoUGejCm/3/j6K5NHUxA0eunz
qL+rMW0FRjsnkyPc8cIug7TR6ektXpMhwRauCRihb0YxdDX5NHdK8vBUv2dTzbVyVsYEf2JSc6xt
m3S4Z6lgSOu9xkGcOAwvq8hSrKDBYCMz7d6drTAnvzlWC09XD2FyroKMDZba3jcpbcoWUmoRoxhU
FxLtjqY9zW7AtlUmSJ14AOG/FqiSLI35qkWkDosbsAuGhBxckUH3D8VtbsOFKlvuxsO4k3DywfG7
YS5L6OawBFCYYYXJ2dRpcVrm3qmkoKUKqC3F1c/d3MFWnJH8Z9ORay8oJ9RipJ9wkCaJZ+gxrI7H
3Xlkn9AI2wgpe1o3JE5V+ossZqzn5+IWOtJcYpSRNvuqWO9IzCJE+SyjOe97+AeU/KS/50i2ehqT
tYI+m8TujKK0oBdnn1VUyoT5NPJUT2V3R6POVGK3N5kBtmuLUGLt7aRliHkY9zc18i0+cxUk6qOp
Jl6KEdDKk+ERx0tqvGv9cdwdRydcxDLy/QZFMognFHLH4IIYq3Sc0OGnHEnMcM/414pDTDhLI/vq
WcECVGeRoTfT9ID8+IaaOccudTyKMxGq8WoXOphInRs90dJ+uGG5ddR0VUjp+056MWrp086V9cmo
F7sM1ElaaaRO4IuqDRhDvz+73Xk8/zi52YpJ8JPDwe2+RXWS4zxpaxVfQETObSh5WsDoN2h+4DKJ
sco3w8vXy+iaBvxckzm52nedMLUyT5KlIGQy2ZloXGISrLmOv/8sP72IOKV+mzy1ab27mjdeRMsx
a+mvDkFlhTH//Yt88Qp+91Huzt5KjZzvkqEYM2BQ2J/FMnlxSCeUHeF84lTi3UKLJtThw/qp1fTD
dyiQB98+XqdIsZlT+w+7HCTvxmFl+OGjiS/obx/NUThO2qaqajQp/vIKjV07VZ/EGv1cIpNQmCfk
oKIzk4LUv261H3i295jBP26Kby931zrLjIucqZzAmDsLUQBRx6hIK5rn+HiHFhAtpNM4CFCHIFty
+59e/pe3y7eXF4/Gt+8zaUxJ7yxeXgoFqgFL6xLkkD08Re2IKQcLh0Bw/dAzV354VV2MT7+9qnyV
tep05ju+wuZNwqN/6UG1DmnpemVgVmPEpEWFqeinCBjlh4ur3z2Cl1Tvm2vNCwtBtkjWYJqHUcsK
MkIpjOiHW0k8Bfe3ksibQVBAmwxhwV8/ppXIfdufj9rwAFiQi4vyD6yUS9RPdPbqj2b8E9hE/dUX
+/0V757+a9ydd23K44EWZ4NaJDKeLP/6iLfU0/bxAyggF8PXQvMaTGNacF5lYAFj/zL+4ZPfTY++
7urv7+NufVBrs7UJsRTvA5qC8PZhwLQHGOg8eGRoA5H4PrPCbvs/mrl/6eV+b8P98gp/f+W7BWLX
tV0rNbyyNEaH6zfBbqjMGv+GaEysSb//nD99THE5vt3HB6dLWO15se46tilzz3j3dse9YbbB71/o
l83O7x9LvJNvr5TXRXPWci4sM/PI2RZCKjXcgQaBPuydmNqOjrZn/PDxfnzVu7XQrKtzV4kdi2mW
AsBNY3JsY07TBgRICS+ggwTYV47/lTX4+6e9WxRbWb9eWpvXFa47xHoea7ApbCuswYZEbNAP3+6v
CgADSpwmc9q1TP1uFdSNk143Usp6hAhcRh8FomuM62YpQsyPY5I24KojWF7DnPrpyt4vErosm7yu
4ziMyAxDvnvt7BJrx/Jaout5oscCGPCwdjxnWmDHxO60+mmJUMSi831Runs95W7t3Z0a+joKrwf4
+DH1OKeADD0t9BBp2k/X8X45+notRbMtxdBllbjgv961am1cZadoxXVU/MsqIwww32bbN1gJg3JW
I6grf0rP/Xr/f/t8muWwdRsE76h3r2mn56Q+yTeelIk5uganKekLK9w2w+qHcu5vT4f4dDpodEtG
ScM/3j39knnoGt2SefoJohiUG/pOjl/vd7hkGU1jWXiQIrj9v79Xxa1///HAERsWk0TTJsXsr1/p
sdfLW7W7ojVoO/pSOX00Tu249mT5Ax2omR3/+Jj/fzz2r6rF5vAfj8fWr/vXv87G+Ot/zsa0f6hC
JuhoMM9sFaTCP2dj/JFhM/6BsvA1HOOP/pyNWf8wDVm1mKXxI6byfTbGHymwuhyLeLo/xmb/F7Ox
rwmciRoBpLFm6rJ4oe/bRVmb3Tm+Udah0DF8IrfZb6fFMI0S9v02cY2PZP3TZmjYd/fmv70qsy+L
zyBbYpb4/VVvatV3ELNxsTvTtohuzfvu4dQ8MPQ/CDMyjhSciaZ9mSVkAKgTAw7IIZ+q2ay4zPBO
AzwaX8fn6cVLZo0a4GnESj3aPSiLyqses2e67vRdPuXVjVmEnxFYGodomZZYFEc4R0GkwqdfAbDQ
0zX9fng811Ud4Xk2JhivotNjCQINNVikICsZrNq9sdUm2KttNTieJ6eY0LlmLyYEDpMeYn9RxqE8
uwjkxWmWQicO8KBE5zF9roMPtfH2IvKoCNAc47K7PJolkUU3j0Skj9ss3yhM370jjBt2E7BQHd4p
r3jo68jA9KeIaBI21RN+hXJNXsblGOkYYmEVbs5IkKbx1hgIXe2Qcz//p7tTjFwe52n/NCJ4EVwB
oAiqui4ssKTJruVb5ZSIgikhNQw5YZd0e6YjsC8Pg+ahecQwZuILWp0jjC2P+QaXdJSFzTO0Y/TC
OEsYZfkNgX7RcQ9rvQ45BSi41dro2ov9EAtaVw7oby0QWXZedwvTGkQLmGeYW/W+W9W2S1Be6xY4
PoTsqtHWO2mVw/BJSLRycQ2jDdgF9geznicGdchjtc31NVvrn2hjKI2P5JoH+QSSoldvK0BZeNK5
WpKLhnOKy449WbIGxls35NpqqOqWNdQk8knPET6g9s2Z0DB7UcNiXwbgCDa7Vbo9BwQHIbcuICCQ
WwpJGw8/+Tj49bohVxCOmNu8nsZzuIl+OZF8PaCXqH/q7u5CIirG57USAqgY3qbF9OzHL5mvTWiT
QDfsQoIVhuKNp6j9yL0dEEE+F1eAqZwoVyLt7OVbdS4E+INqGG+s6fUVaV9AQikkrkkKsbLCjUPG
CLoQxLpeDXB8oL5pyrOpIaee3BCC0u/fYINSyVxXJtbKojKo0L3TUJqkL/pzvFTfpRUxODEUFYEa
gp8s3VDx42/fIbU6orjEXAVE1bVDeEeR49WhOjc3GIlAVc3MSAABz86GGTFspmyLLhJsBpkOdHXX
5JKVmN6YNRBmBCrnQVs5K7xMlydcAADx9GcQSebVNVCCIdZVUPSHxmUUTy/AvgVv6An8GmAk/bzP
CJ11rYecYEuChi7PJcYs1F65C3UMhHjFcMC/2aFzjPqMMQRtYgBN3FfQ57lV4xWdhfwUKkyxylAn
XV33vtBjgI1A7LjNh2R4jCoshDYOLSW8or6Wei1v+xgpRP30mMhxT+A/Pi7SbGoUrwd13qej9DyR
kNJpzFARWo4Y0BxXCSBZ4nj6dWs/Veriqk+yGleO89bLL2r+nHTKoMNHYynT+hRl+tKsNie5GBwc
wUmd6mPbz1e7J30C0rRzYAlNEtBx5yA/B5Y5qJB2h5np3xguYqc4CY0vUrUUzSHcjjY8Xr0LXL58
qEEhgF2HP/8SP4PpPUMuOI6zZIxbeiIRk0vmBhDomQzdBjk6+n1mQrU5sW/AyEksDqpqUTdTp5rr
nUcqknbye0RTls+gNgfGqkCI0FZlQ4isQNhU0tPXXvmfKhvm+QfwlPLjo56+5v9N/Oi/C3D+x1//
FeHHv/3m4Wv9+pd/gQmQ1Ldl81HeVh9Vc67/3BfF3/w//cN/+fj6LZtb/vHf//Xt0mS1+G1xcsn+
usNTwv2uIMj+xWuq+rVokjvVDD/3Z2Wg/oMWogOihBx700AD870yQBWjaDBSKRAcU5T6/6wMYMzJ
GgATDQEXYTv/VM1Y/wBoSb0nxGOUnJrzn1HNmNpdC0Rs0qIu5uU13YCNfXfesJo6d9SrQl4kvbvj
Vr6FbROewcQ3g53l7l4AWrATtSWVZRUyfEDGpZQervbcCr9QCicf04kRQdwxA34LgpKa+Cgfgt3h
8HhcYrIe6iMspLNCZnbmib8MBwUWgwPi2IeUovehbI5jeygxwmjT8NAGBiDJ8tFMhxdlyv8H1Hwj
rnI3yZ8vK9nCtwg0gf4Q22omfhnznnfGhPn7zRq3bN03Aq/NOfv0NfNaIj1B/ILbMQn1RGcS4iHW
jLBepy/y6ZGc43PpCR5dNjw0gxP8BmyyUOnBTHXsPOmL3UFV4TEJb1evACQNOec2vLLpYvfbdHst
1CZ8OTLG5Hm7L9es9Wd7YK2M8WGO/MFNJtKLjte5wttoP/dYDj8ZO7DwlWSkbqEtmC1ABWTqARmf
UwIEWwlz1ejSEg4GzwTrIapRhtShMsNcZW4Y3h/nbJPJKIZAttcQIR+ZWQ8lsrdF1NHgls7VdzNK
p6LgAVRQI0J5wvSvyk+twVQOl7Sf3EZCBGBOnX4FdwLzBYKdjkYUdc5VgR45NcvIIUCLoGZMmchg
Lh6ZQQQUVfEo7xCMrPLru8M6y+pIacBnOOpzwF/JicCNUXkJCcSzDs+4AVPIb/ayMvHbhvL1+fZg
ERkEPeaF2RFTTnJ+PKvCyB0ZXPZyWmJfAx2OjxWJ5xPQLzkbkuqJ4Ry0IyHXXrdB2X4EaYyuRH89
bG4e4d1zsc5bAeaTgl+CGYZQm/15EQvRJe0CvMdsuYdZ0UZcMI7wqHm2+E6dbczMBMf5qo+SpRBl
8v0JTKAi/CpMHN64EwiLx1rmvCbSKKYcNZ4cbNo3IOBhjxrEGaa3BbGdlu3LxGFwE7FlOkHdjHjH
A+ZuCI4GMEZEZSC5byzhu4E1wvUJ5ImbqN5nBIQAvHm4zLQQHb7L4LCdIx5oHZ9oK7AxkbmWeOoI
7qNqN0L7kRLUXDqYZXljbrnd+bDHp4aw/MIVBELwCZGA0TIh570n/hK026ifYQUtPWPUIBkvXIPb
D9TV6erVEhmFfo42U2OwPEALlOJpIhn8Odv2S+OAJH1YcF/tgPn5PcTeCXXrwQguD2ifLi+2NOhi
UjoGJnkwFOi1V7yZ8/L19F4XpFeFREgR+/FGMo7UDZs1QpgET9K6VULmx8RcWhCAOZUgBA8VJYxP
K6V7UGyk/+SJot1non16S+3RqRjG/K9/P6mA9J9vO+RLEI6Yc/lMNbCBlAJxpX3AJpvS0IxyfZTW
XsPdw9N/HUqdV5TDiqUmdS98AdlQZuKngDwfYZBieqtAfctDplyw2jR7fCzTAUaK/hVyCKR4F0s/
7R613PY5CQzPsjlN2wVpFB0+dWRFir2gPIHKetU8ecImTi+DBBQnIpZB3UW6ARYmNJC2MKbkn9u5
2T0i7relMXKssnuuD+HZmKGcOBwXFnCQ3UfbTh0JVMbh+UomJfGPPQoax5ocVf+WE+wzV/XIcO09
PT9nacXr3QxnMSwBfGK7rfWhvR5ZzKEG4zTxDpDpwkuYIG++7YWFCPCYAPP5t/2JWeZY3fNT6iVy
+pHVj1Sm4m9tF5qIxEg1At8F3A/zrB6qyr44zq/WUoHvh5fx5FWFJzPRLa8Rh63rltA56BBXimmN
edaSw5ka5G8Yd6rcM1qPGWaVhzj3dBwA2is4lJzK1dpk1ZyCAxcfJkkHIuKRCmqmq5FFeA2uuHjr
WMFRXQM//rZZL/7okfylNczO+7118sfOB/kQ+ampKsZX5+hbD7WxshP/lbU5/RTry8k7ntw6xHs+
M31IfOPUt6L/94ugr+/l90XQ4LVEJnFJ/9f//F49ff3gP6sgIQtWGapalkoKCFXGn9phCiT+quNo
jmEZYhj6vQrCgMkthClNpgYS440/tcPWP1D72pRVjoKNwLaM/0wVdD8nEbcCv40WDUBpm7bLXRet
sfrk0AiKr6imT6/km4LfKoJ2ktGARS1Mh1JYBdnJ34gu8K9husam+DMvXXREvnXz/ngfji6LKGK+
JOeuYyLrFd3YplaHzlpM/4qXbnzck0UJ1EseMC7/CQmv/qL6s4D0//sLimfk2zNAfa2erwdesPbz
CN7hEukIgegkH0FBVDcZzQ+IM4L7qG5xRhL4GqN+IaBn/8PDeD/4/NtH51p/fyeZItrhZ94JdkAf
xZqPNzzoxsbsNEJigYhD9jDT+ThAlsJyR9b8FM/0PB5rY2TeNAlC3F+EEMcjUpy8nv+cTh18BhDc
mVKQ9Do9+OXeecX/uc8jY5hF/ZBSZNJF2tiODPgWMeAEWBQfiifAXikMp5mJH53j0AC426icQRca
X7z+FeLhdLcidQxh6OI0vIXVGFwbhroBLn06vMDYhubssgahHDiRM4JLEMhPLKJv7QOH+aOLbI3d
AQUOSg7cWpw4fzQwi7b27+6kuwGRnKc39aTxdepBvLp5TXB6wDfnpu9Mhn4aWdjyLzp9lkIaqKrL
yPjpg/714mHvN87SmecHyu48H9p0xuBWu2CZAuqzRUIZgyiYrWLedBjowHcP8kh3Ly99E2QfZ1cO
7MB8pPjt3jNQGuvq4YKECBeUjhGKCrGaWqE5sqeHFxvQyADVLObOhoaLGKKKK9i9gz9B4aA9daXg
Xdl4atI+sjbE8O4S/xzEW9nXXHGZAFFJhxnwAoHJ4BJiQXSLrbkHUWgpT7SKiOhhC6NCfju86Hvb
twKNUnkIo1VWXGuozYH8oMtThyCDkMGI480OC8GgR5AytHBIE7BGQg8JVrPbDRg8lEg0qyNzK+w2
VA2EXIrDElVsFxTg6BQ2v4EMVen83pNIA9rkoxQA7WJUjJKVuO3j5UmZ9ud2cHLWRAnnzMPrapR+
GoQDkVDG5kt+ECMAjDQm+SqotlzrNXul8QPLGZSVGxKp3M97X2Wfo/lFYCI9Q6IY4azShTMGkCMp
LbQP65Oi+JEYcqGTcwk2y1+qCCougY3UA4fB8cUZonGckwhEwOPL+aEaXZiLDeUVKjAkThkELTdd
O89E0HL1b7eBbbvSWIpMsiqrV4yDxtPpNTX40nZBszqTLnAKr0s0IlG9UN7kVcKM354CnJqBBGA9
cnt4rMVj67fk9zlj/PE3FwKsqxq+7GmhszI/BFmR8nJ2mzWv6DN2ftQPpBlkopL7EK5aveG+qjpy
gJAITsCJYOjFnknUx20gBwjgKPmGh3Xm5yyxCHqdQQu79V3aQ52p17vH8yFIExcBNtinlEABKzzE
gaJ+ZqcXk4SIA27XYXKMaLfwD7qZY2kgVAzTxiIn4BNJwURQgvEWDPEGcJtQqaeQW9cqAUYRUvo1
ydBfTL1+QWoLX/bGvs0FbYCowWUmcKBS5yNEA4CNpMp5dxR6WXsDpzKhA8TUP1ufuIFfrntjlC6g
tgAqn5HgfXZxQtBVWmjPiKSg+MYsViTOZZ6iDiDeYci+St4O9y7NtQ3nzC0qwu4wiVsAjsPKgkfh
nYgVKD3O2ylfMrljb/wVyPYwvPmKYjBf+IDhc+F9RRtjumeRHuvuAP99HkhWPU5oXlHuk4j4Lr3Z
r/kNT4r4IrG10GM/uMDDTpByCp7hPGwjlvdtjCX4HYAMvvPGA9A3ADxhkm++owmJ9xwx3eKFxjp3
Bl1TX/MJ3PJKYBg0v6t2GMuBEtLh1vY22xhJRjSy220zE21YeNS0lMUaeKX7qXwYy3QDW4XwOJwZ
PPu4ssvLuKJvqH2KiCXbrVOMqUMiioA0YMIW/VG625dB/Rq7N+Ry4+wlfrIQ2NLP3ZSr04a/ZwHO
JgS8iaAanFEi9sP+vGzAO3UDpQ3qI+7pQc1Bs/foThw4V2mCf3QFP0iyJfXz1RwYdNS3xYeQTSI5
/ei39dZaATGavXavpIO0QGyRGt4E3OyyQSuMjALZqUmuJ2ENkejOus3iDLySA3QaoFyEIjQ7Pl4X
5qY+wi4aysdZx5uik2J7Wo1A0lUfjhBhFrAhL6+qwGw345iDWTUg/zZByztEdWwBF5sU4wLupsj1
QoFL8GGkQc5GoISqsPPF9+rQEuJ4yum0oAm9IgyUBrdItftDIPB5bUFnI3aFr4RbSQPEQ1oArR19
YijheZWog8OnpUbV1Y3x3zx3+pwzKnpklTzKDzYO/bMlXY0n1mGBjG/DFsSFSoZldMT3hZ5bHRAz
xOrKM6XaEOwwv4/pZcvYPSXyVgb6oqB84LDORvOMsePGzySD8xuuUf0jXR2/Og3kHeJTGBdD+Yn0
eeYZ1QBIG9YQFPZmOYT0uGVYFA/gi5kb/Lb2YWBCzQMRCIVDJUV0UH9KFCyLGLIKwBkY5Qgcny8f
1xU3pQ6448wemeHlbT91juX0BuCeKSLInqQzVxuD8lR71pgBhIwAtikTH8EJPT83QQz/llbTTDg5
mdREisCi7yKGNUML7Sd8cuKnEozBX7tbkEwZ7tFo6sGKMcUBzjfMZqRyH6Dc+3DR4ym9vN7NScMD
y+pjrTwU/smaOxBAqyGH9YR2RualKhHyHl2DMxWRHBKFfWPj4F9qGdvRUOE3XASalQcqh0PXz86n
kPnQRZ2AEYK0VSuBgmQEwpc272RCAbaQqnpTNIoSjtZzmW0L8e27sz4urp/SWg2yDZJg0b0hHY/6
j3SKG2dL8NOsdefBLjQ3GLyxchVNUOEb19zbk0GYy0J903EQLyGazOj7a3wlhas8op2QZzB5k2Jz
IO4MUCGPBRJZjLCUukwkjGlBTUnk02ODfR/+Kp0VuAyA2PsF8xab5sNlIH2wuiNLRpMuMZmhv3P9
SD9smit8n4p7DmEZvB4fjRf82xIesms30jGN6DClriQfYOgnB9a/sOM7/s72VDIOysd0TPSPiL4a
1G9PGSWE78AfHfSNi+vFvU0t2G1j4CqOi3pqCii6ZmrZh+Umn4t4mfSDAQsZLMPz3ljRa4igfslv
CvvKEv7C+kRz5bFhtycgAgIF3BZqBHqBF1cVCvVuk139qgtZ8WFC0Lq6ougHAfwk+Qeo3/kT7Vnr
TWOpYqwH4ujrYRmm09u0DetRFdjLYtVAm2Cc4B7f8oU9SjH2mpgvBjX3oDNORkfCXDeHx/zROQc7
fRXvprSToNdkzga77hvkp4xOC0CEImwwoDwXI+aVzkx+1a4+RMH8Xe1Haexeu4Gxx07I14jrhn7c
jBuDgSqaDmiv0U0g3WAQs/aXhGiQS4MS6WE3IYv8tMnGorQ3QVIh9BNBd4MD6eT8pqoG6RxeGHrI
4+wyMrKQfugRHoXIeVIqQudFVlnxgTLbLcFMMGa7UpPom2ZoPtXUUWg9XrqPZAjJmqwEjIQszQ1r
dDZmjsUyp1INbBv2NMcn4YT2s6xvEYU4MmptMnkGFf1Z9jRjwgUBcn37WqZwUZBk2urTXTyCTe2Q
sXx2W8pNQvQMrzsESjYorRHRv1h1gOMQGMQRtWNm+2mQW0at8sbcDRUlv+W4NYmbiQHJsEBzHwCQ
KhrKb5/1+IZ4i9AoTJCMQwkoOIsCeUbXBR4WAvoyOAdf2U8QXkTfHu4rZrgsysmWBJ/B3qRgPfkD
H8/QOUg/pU19BernGt3w9ESYgUVDFPpv4pG5V8RjQhE7BsFW2M8KZmrQVLoBvkzH5UKDKhOPdkLx
5VGVu1cogEI2c0R4Tx+JEfiT7B/G6hNys+OawicdsMPmn6I2j2leBjg74OV6WXAEO18/ijwGQIXd
XF9SOVKKM0qoIdgwYJfgpzxALfSFwKn1q0/0CDlmCMadCE5pdcdh2YDuwDwbcDxQazAi1xDCPfSA
bMZ+ZZKX3eGgp9WWQdwVexlvAja2vCfb0FxdPtsZM2cuCRfyOEj3/ZyIIoVNmwJZGsRrxK1Otkps
wo5d6moSUSJ4hBuHRnGo07TfnjC/n13elyhTz0HyTFjSc/9sjOjcD4utePMIhD2HfDp1DHNktJMH
u1k6t6JyKoJWgCwP9ZCpzQdmWdI0EE5wxgwEkZYHhAZG/mLPrPV1LYdNKDDVpMmP5L1Tc7C9jMU3
w1sn4Ijb1K2izJOG1VgK6QdyT3gJWw3mTqAoDBjddH4Nk+1XCgCYeXGsNQhhzlzKpyE4ZmLSx8az
Pj29EqBC+DBjdgq7G/hxKTwBXTp9FqE0hCtLIZkPpcUhUF84HJbR5THjbgQ3rm1SNvJ18mgy1eQY
4WfR0S1oyKZkD+8wq4Yy7z6QeS8cU7KHYpFTn3BPHcLLWgzRb1uLUsJXfQPcCqOtCdI95F8O+/as
5lwhJsaD28qI6PjxPMzOUwP4CId4kGWczUnEgc2QE+bqkiHaoBexB+b6SvteAEBbyJTYBjkBjIAx
+kA5Am5BV12W5xm1+G51/pA2B/JjjovE2VQFD6y5KCYavJOJFanLqwClRiLC5LQ+FI+sLYNcHfUr
eg5RFskeTfKXL0DbYaTR+F0C1HH7sUQdawTFLcitkVxPwEF6fbuwOHD/wRB3tPlBi6RbqPRM+bVu
sFvf+E6IeB3JQ2x+Fl9XtpSYbZhbRR031Ntc05YUKT89zg9XT5wWky18hYIbzjFcKX8gL7g+jemb
sKqxUrnq6MBWMswnp1mxAoDfJQtVCwuNAFn4RJwwWJqC60Z/Urx8RGDXooZSTSVGsz+2xWAEVM1t
fuW6qKEgXcMDH5Z+EQLoum64kjbhnSPB2LtyOsftdvi4XqLGHpyeFMYU1uiURSxA/YKyzNmI0G5+
wdUFLjYyFryOtSEQoWRI4GprjsOgA4vN7k18HCuCWsRxNX84Uhp4iCrdbnHZEiU+wb/Ip6PxgzJA
ezgpiFmPUyEybcIxZDyeZbIuLp7NPWWP8wDnXJByX9uTbER1dB1o3DZws5CWoJnvxjtgfJ5NxMOM
b2IojaDz0OsAhyTko9pCiuLP8kUEH9q0k8SSQvXqZkQWDLInjlanPVpsZIt6OkgWfG8jJ8qHdAaa
sPYhPUe7dICQHMfDj/pX+Retcfo5YAsMEC26bt71Q6+5JDV5Sz+HAL+ndiMi7j5zMHCVS6bHFn1j
gDHNk3xjkEXpKu4FRtP0dl412r04ofF0QZnAOgapnT6Niu66WvZjWGEc6RraOUL0UnDO58QWopga
GQhF3rAFR4e3xOvGyUobyuA04eEnwPLREYHB9DgbXAIJrr4WwOR1YYQhIeFc+3RGIMuZa1JNgHej
Z2fXCVkMkJ3YYYtjwiSvYGA+VQuz54zv1ssrgijgVb/vYGqiQXnfcVNs0xZCU8ck8fuvPTDtYmPh
bJlmVV7vg/8egQfVfKJt+bZMVwnTETCyF5qRonLnASZFIIjJ/dNYq6wRYUDHcf/Aem2MWGNZ0X7/
9u49Fl/91e9v7+6SZnj1aqnisOSsz++AbofOil5EsBvgY/PwWeDrUH5yk9zp4f/2mqJt+K27bOqt
btjEfsOZFOs26oCX8xq8rGtMW/ha/bSdZuRT//BJxSf53YW4a0ZqZp+eDjc+6dXNo8oro5SmcEGO
QDsCDzZUfRD/Qx6en9JO1V9+XEczvwxdmmne3QFWpV3NK+Om4W2EJXzSPoEj7aG5+Rymi6DmkpPx
+qI/IahjOv4K65l8HujCoNaYUF8oen5SXP8HbwkKCUk4CiLTu4FCh5uwcXakGEhhOmOSv4xXBG4s
Wr6TNEC6GJnzZgIme3R+oCCkprCpD2gcRD85i75GKH+7KshZ/3wnd5OG3cGRT7HGO0nhB/YbxA6u
ptK2AWrsc7bwCeZCfg6AdngaXaag91qQpcOEZ/r6ZnzS1ViiIH27RLZP2VUAKTSYokuRRIlQ+IcR
LliiY0yv4sHOJsg/IyKbWWKKNc+S+8Md9qupifLts9xdaLs/XI/KQRd32GEjonxoYO2dqcM+d1r/
157cb69218pPL3V50cQ3J1TzoowCxyAqAGhoExLRgzN7xo8fUTwk95dL3Mi6Be3H0O4nUZkdx/Ex
49E9P50epbfyuaHC5ZHFrjujxR1IDyB+LXJKD9RxZxKwflg7dOE7+N0buLtfTo102B3A/QzVF1HQ
Hp9VnfA91CwYbztaIkroPAkMJWbaeJnvj5+HR/KAPu25/IYi0e8e7LfW/CNeWIUOPijWBHF9za6U
KH/4afX/2hF/93bvboksNwAwFOLtBkQM0HQJrScZiMhjvgAp/1DP09VtWn04/ldzia4fVpIxlR6X
01T9fC5Ozeh8ThP76Tjj2KgvYBEP1ScTQtBAW/KRhsZUW8pPOrFbhR5aF5dOhCmJuC5r2Xvypn44
wiTUIsYLkE3AfSfVmHAlwgR+dnJgfPzF5cHooCqOrhkqxm3+/PvSXuZZymCdCuHm0kRufYQ7Kl3g
fFhPzGU3kR9o29ImLKPEHNDuLAkgYf2h57cbgfXh+HilVv3cEWDlX17p6CWzfnJYiJrAgerqMx45
RNriPD0EBi5tIvhc5Q2QK2yPkT49TOspldzXE9Gx1YJTJX1p1PuYBzkyHReqRwAwtUXNejZh9xm2
UT2hR+zC0ENenAZwIMiRooPmZgOs2ht2wslunkwOMyJsvXrE2Yp0t8tDOaZbNulFb4IomjGIbU8U
IxjtOWgTVM5ZAp32GN8cqiP0JhzMLg8kvE2NWYkMnM4zDTxqlQ0ZDnNkVuFh1pDXRH2yFG5OsdjS
9gy0EaLdiHjFgPAiDmgwLTz7SZSbEmz48ELXQQQCw3R5SzjWhjHibihHHUb4OLTf0eCQOURV1bpH
cXYAFgJnf825Znj20oWIeyNzLspeVbibMJue6a4KKymTnmVzdI8v2PzxMk1w+PPBMu+0ZoltA8r2
+sdtUrF+NZuEiYUfAQwgptq7Z6W0kjqpbvirDwyf4CKiy5lVMFtg8ouuPYdVen6fMd1FCuIO2/+G
8pKhCcGwQu1lB/GMaODnw4ZWnk+v9PYIFjZioBNKnOcQ5vqMJwiU93bBaVy2jH28JhFzr/z9AoiG
8WNIGxsa4AAs0oU9Gc0ZVdCayQG9p1NBtLY0a8ntfbxOctaVWmw/XhKh0kNxxcJLNwwCaOujaIkR
BRicqnoAKxNyWmagbOAjBHBkiFEV+XomBSuNSrZ6txZQUgYRJS2Qxieoe3IM+YlIC6GFhO248ju6
HzX3UsMk+hYdZ33AGhYH0kgeC/A3cUOxR18TaaBKG6cZoM7mWtPeZYJxSoLDSnlFxWRTJieeDm62
fk3ftNd6efDMGSM7KQAkTR4nDUyaHyjEHnWqbPo4+hANTln/UBNbv1rELZJFFVi+iqLdrxKKcYmN
q2WyKi4hYSrOIFnlsFSJ6z5MnbXQ/qUvp+nt0SARBwaF37+3T3LugvoDYbIqgO3uFuXW5GjxzDTl
uDfXIrLFZsT+cdxKXwnryp7Cik7X7Rl2akle6UDfQlnZZ7NyBd9mbe+zRyjXj8lTCWGLv8p4jDTW
pegupbQq0h/KT01sTPc7wbfPrInv5NvKWGRJX10LPnPN3UJCALJulwSUOWvOAG0/w2yWH3HQ77zq
XV3cXvJF83qbkbH+YK6dlfVgxNP4ebdnBTfJ4U4COlO/r1/0LxPh/Xu0EX04SJKRIAuU3/f32Bid
YxoZI2whtlBXiFCD8+LqoXtZ3rzrygxUF++CNslI8oLRvcjnwnHRhvGqZRUFsTVNX5MxoTH056nd
cjLblC3qi8dkz3x2I/L4zBHgEjQWxAiOlf/N3XkkOY5la3orNewesAyKEMO+IDRBglpMaCSdDlCB
IKi5p15Fb6y/G5n1KsIzXrrVrK0tlWdGBgFC3HvOf36B6tia7YCEiIWusAjY+rbbpG6YF6PFEstp
9eMyYTZVduX89xLj2dnRxge/0TlEt/CYlG2nq3ngvtu+ig2oHZ06RCDz0ce4yjASrxgClF6ueOgx
3sDT16RsSs9hSesqCQ+TIxeSeAIsegig2bvM07n+zT6xBZfpgp4UT9sBg+iRHMbjUu453vrhV2OS
SGCUMImrwNrOZCnHvPGss4eu1SGIM+ZXmE0AZjcVIgSrsNFxsFxVWtWYQdCSUaTP7gw+gQsV0WHl
mHOYSJ05bTSW6mYXu++n2G5YvcF8X+gyesUAAsE+NbClmlieiUc0wVvpzt8G97iR3tavLhNGDPEj
iXfoMnSEvYpRlMxyk70xq7xLFcGe3yOxDitxkm7fnxYpW5Rqhm+Dbkohx85tzDWfSU8LtxhIgqxM
5J+hjgCuM7tPVqsYBox/Z4SzIFCUzaF9bjcA/3J/sannF2aMmPnwDc5DDZDkyFh1LE9W96weBtxp
FeTdeueRwkYetDRXP06Mg0f+5iGqhwfwRGDtUGvXAYlOscQGQbXWMDJwZFtSHcBFxitGaEtmySav
DGj4+or0xRLwWlE97drF0GkDKAGNYBwbgbvsiEy64SLKsV4hhIv3gDgbkkdfq8McQ2BALnjQS4eS
wRSPqQTA7OTNmAiagDgsdS+fAVXn0zuWJp8gQP5uU7Djt7lkKxAZCEASOsMqt7d3yF9soVp/j8sl
Jl1bHKt3cXUGTTyFMDFEEdt9QKgPvLmDZqRgJcA17eiD+9QGUQcQ/q721H/X8MLJsXR0hIba/PHr
P604+3dlXu9H3mYtJbS6aqttIz1ETigBRiLsfNKEvEZiBtvQmuzIdMBw1s1js1WGDI16eYq16gWV
HBUBrkoOIZkJuz8pyMdvbAB+LPd/WXYg8immlENqXwWBerEwT9ptQTc6wG+PTg2CEDk6FaO0J5R5
vZPPF8Nz2iDPhQeJvTl7UubZ9UCqdYio7OXdU/jdWvib5dr+6Zy+9BmmvX1eLnfm8ORa40HPwBB2
Psp2We1pyL1QSnpEWbpGt0yeQzkFMykDFsPLlHbDNafMCbrbIf4J3G4D3D8fKPPm7PBdy/mbfszG
4JRrxoqtWqasqX66x++D6rxPFacpAwPfIDfULP6O0NKt+5JrjBU8ZN7gfbQD+yri754x7Tc12y/H
ly3xT8e/3y5OUV04vvZyi0yS6hukN+CEmWBopXXPrDuH+N4rwh0DAgn+f9sG/wZd+eUMvkAZO8Vp
mO/6x40qhpJugqahRv1AziaFcVf14A54tvXt66X+5vX65cBfnpDyUR/3pfzqclnK4SBpXjk4xTsf
Td+cdPHWId5PGeV8941/917/cuAvdfLxvrjr1pkDV9MaIeRROlufkO3q8T54hnb8g7KkeDI8zMh0
lf5cEphkhVp/Mu102COoiVzQZuZM/f0loTJM8z6jLNbNH6/RfyTv+v/TNBljYsok9FEmvi22rTdt
no//ng9NOMXyH7iUfp4O+5/Z0L/9mD/Y0XCi/+k4tqzDJBEdOu6/yNE/fgVCZdPSNUOjiOYJ+FMh
1tBsfpNB6YZCTNPQkPFG/kmObmj4MbNOYCJhmYSpwzD4j9jRv/b6f5451s18edNEjf7l3X89n7i6
LcottcvrBxuRcVciIWQCDFym3I8ZYilZjQR1mssuggWAAeJPlzH7Y5f4ha7/6wr0l+vnfHkbrpVV
OYvGcTvZd9CbHNMHgXq+HtjMQs7hYed9c7hfF9y/Hu4L6pZjKrtwjhwOYXlQ+bRsgfmB5njZ6OTx
wi+9KoVSZ8txYQWG8fdH/8LL/uvR5Zr003K70/bbxlMrtpNdNC1Jb6VAd9Z5qLYIig4wKIIx6RVj
2vVu8xP1xuSz/GbD0X5tY/56Bl+w+6pxvN2dEzcdvlebgX5LZnqQaRDTercaneNm0dqtlIiROY3U
IbyBsy7c++zvr8OXtfevZ/GlUTGdYt8wau7Ctb2Iqw8DJJ8EXMgs8wujViU8pPlq25VD8G8O/Ntn
/r9eelP50sUZBd6ItrnbTrbjYqZsFhmPW2OTtx9otN4t1k+0M5Srf3/UL2LMP76u88MgBUePJt6b
v972w6syn3bjsZ00Ib0Ws/2YTrZj9giX7R/nxQB59SJyOn3H0ztl2EzV3g3c/BrDV8rAjPZBtbGy
xvA7fy7nyxjhz/OitsRGxXIUfHF+Pa+Tus159zgvgBlPX59OSWN9Zp5wYUeCh3GkQ7ESw0Uz2H3U
/mKuSonAxQcCvJKSKBlKO2C2pBnCyA9xwMaBgnTZECMI/L4LccKYBVgOQxg1edMep06/wOkAKpx/
oynNCX+QR1qw4KCQjvnKMIQKoNRHULYuQTFoJu+2Na2jW48M+2WZXTPSHElJWSqfGtwCLDzZuIn0
wcqaOu+6bnZ37IhAihB7zggvpdCOv3cezA+k1AuknUB6lUzrbR8i962j+2rL/qz5yLE8krRauKVb
CkPL5ZxSy7W8RWbCRIZ4+tgoHsGCwZ029TCk5wWPg6xeQzuns5E/aB09Myc5owvi0KTxjotD8KUj
w+hvKeknsASmxz5j+N4FlBhaRZDTpdfxPd13dz0I8EgUmWMxkF7ArtaF3t32cfTq4nHFsLwZ7yDT
xEpYbw6jRsYQvClJO00Mm17jCwJB9A6n/q1zyLhQ3WdkRc+uAuGReOzswlN9cRmOkUAko1cY2EN/
oaaD/ysOHlqxAfOWiRrR0E2UttNrxNbs0AMEJV+98fHoOYOHW671rhFvwT7RZ5rxvg8OTGuC3hPV
cBt1Yh8V4ZhI24T5NfiI3m2qQunYfatlpPc1maTzx/j4FJf0tYQAMdIyvXNleoffQxUufKezjRud
Z7xPeYJmNGw+edNL2N6ulTkt0iGZmt/AgRedkuvWoBmSegEoBOcxz1On8mGUj06j58TM2EigXW29
G8QUVtjBfnlKcOXcpY/Vbm704fwMboBkr5S33nQvnRdwG++lCVOpf/3Aax+yttW6kU6LghRfCQsZ
yn4EvSv3tNltrZEGhQcwFlIPD0KfSs/Dt4apgsqAbEgw2hPxPwCXnWd3P36Ceqj83xJTOQfMunGS
J5wKDTH63AKuwxES4GndwD2zC9FN6b7jK3FHREq19v0yQ8XZpfx7iv3ocvJJjiHRzzVmW8KAM2Om
pIseDtzO4DJ+RjYxsFcLwUuzc+guWmYGMfiQ6L18CNnKnGoAmVdPT/F70LpOD7rTCUDy0JHZsTRl
gNYzvFloF80Ppw8nTxqrYXQWvFvAeDDOS95dOZwvQYjAsdHeAK1jOXzmU0j0eHvq587fkWTWPyRm
u/LIS2w5rGm90oSp4sw5joqUMM5nVmoO35aws0V23uz8omtnVv84ymOsadXJrnsmuFTSKp8TAj2J
JSAOicuE/scIaOOaXclVplFwHzC9asEN4urEwz0LS/f0CbP+7ReR3eNpndspfr4XpgGzRx9fjwRu
bwF7moczsHrY5C4Gi8GuU3aO2SlrjhGGFkkjPXTt9sUhQ7iYNPtkow8BXCFtfdqDbeYwFmhb/O0k
6LHb5M33UcQOWTt6h+gx1len3h4qcqOvZGXBLbKH+Qi6tMNsJLuDEJMx3JaThrsH80ZpbbOrd8Cb
YzFkhdn2TpvtSO2YazvUQsj9p24RHocwwo/D9/jaqWMJ7L+GjbgIlTYktl3/GGndvK1kZnQald1H
/5Syaq5AzIbV8MIY7TAgH7ff7GNzjH1Hpg2aPRNXmg58obTsKQmSkVXObLar9l4fBk8FHr/qy1tD
Y8Z2Ljan58GT4o+VYz9Y1mOe0NZipvch/PHKIHMSpBQOlbYJz5L29Dzg7j7Ia6J3bl0magZbur9H
tZIZ/VMIEmMOgMzJKvPuswW9P690RJxuE8AGSq+GHG5xF1Wf6Uv/Ma09PX57Z+QrgDqDM5gNqAz2
XhdCqUk2L+K9b22ahiC7ARbgoOpdR4ydik0+0AkircSFhx/DWq9MHQhbOdA6b2jdKceH8TM1FXHv
H2qa/GJU+2oXzksGyJTc7m4VH7t69oiRui4XAcFN4XWY93MlYnlg3SA/FlFzBqdMzU6qa/evqdEm
3WxejcrRjoV5MTnx+zl4WKeNiHIyutBFXymji9Bc43SylLicDHBElfz0eG2eraL/hFhPnpWRaIm9
emiuEYJZ1ZsHNCACdtNGu/Z1tNh4ODoftzDHk+MOGga5GiqjOGCDlNYB3wmDkqcoGanCyNeYorb4
+YBo5O8LGlW2Bv9GfP5VOABXNGXok+18qd+22mNnP46X7WSxUV4ubAg49zXzY9yViauTUwsgeec7
gFv/Xa9AqfLnYZ2v1Zuyv9wf1Y7D6oBux76+YHd9sZDvMOcZ4jeVMG+cH0cVuvX29giKc8y4NHW8
690l32vY+NTC/WDrm/2/vx54B/7ugjRtJuqgOPR08oL9VNhX5uGonA0K2mnUtcRWTAfpauxvO2cS
+UINaP2ZnMQqSleWSFD7CJWaB2TDG2Rw1UXWp/Jwu3DMGDAfRVJGc8QTwTEYCtI//T7+AWG74XYR
JvJ50URYdGl30T0K2HWDo+jiV9VS3IQuTQLzIkVkAs8qTVLDS07BvLcX3bcgQUX4FoQugyel9yQs
+emnXcbajC4WLdcQYaa7642fzfprtgmWrKbP6FW0VpwWvPiTSAitj7t86ByEnKLnISBri3ScctTh
GCKgWJN37XY5Pk4VIjyJ4UH4yRRLLTHFdAp8I1kdxVSKYItWFyNEPvYtNt05xabonVrjMH6Jj3T+
5iu0km3Li3yxbDMKp9Zp+R/xmJpLpHydz+UrjMMPaYiDesGtRDiqWk5rPOWv+TNEQ+NmhEFAeQ3H
b/6lC+ks78kadCWA6UXJhoqvgdsQUVP00kHr3kqjqxgGRxem2zxxP6RzVBrh/fXirhggX3PJcCqY
U3Tn+Fu0uMSuf3SDk6v69+QqMG3Ctx+rpS230mgBrvt8/lUwu2WNkj9kXtPzAlu4z3i2EwMvRoe6
D6K1/xSzcLRwB7obnFvRRWQIjphWB5POIHmIjsjaxK+Ldhg77HmV58bt2Ou3bRE7relZJNCLBrWH
1rXN/+Q2I3ZbWFifSxsSQh+hFlcngLDOKFkM1pTbUINHpZveRKcUXkhoKXeWYYnbGWgi9EYfb7/J
5dTjddEirvTV1mOW5qXojF5ynRJzynvf5Lp5G6aYlRjk3LadGDP0ZehOSQP5PNhYrheTQpJ6sepy
Xt7m5Po8onKY3kg77U4s4BVXbsod8j690A02GYM73/tIdYFbsCNGHYy+xLPPDhCQBOLa/tlLb3Hv
5cIlIOQd0szDbe1FmO5FosFbHZNR+qJ1SXlk7y2K7xcl+Wic8tM0ZCLEf7SDq9+hU7DEOE16lYDe
yaDfg9gMgRoj2e5436Ic/tTFYNpLtwKfDZ5MOnEvHI1dL+PhPLidYDYih1B8JuH0Ibi8bFedZRvr
BRHPcndG7Ay3Vk1xaBJv9nk5X0HakLC8c7W4F+xEMNtDLrYdFiJvkZQpP4/k4VYTl15OaOSNOLur
Fx/cQW+6eogxUDrXxGL8LWuyOuomxKvD/aY4bvUo+QbkXodVZ8cSEH/XNBu/a5rxMvqvxe0LUmo0
bHNrnFnc5AhnqqXTd2uVwvTiKlYt3tZ+4aLokcKZt1gNeWaO0bp988/RxBZtBk2UO2zjPN/f9NVf
xOV/bkPYYxJaptuO/gPd/mnVVV6vd2moi2LihLv2K2YQfRnfo1tgR9dTi1p6p0opFRLvIjb6OK0p
3+yDX8ihfz2BL8t+WZxV5Vqge5INoKQI3VIuAg8gJFGy4FuPfkOhQc57JovLGfc3Nnmocv51gxlr
q5iTiwvl/jmCwf4jtvvvtyXzV2z9r6cnb+xP16c4V/etVW/ljYNEF9gvQUtx6htLKa2H3Wa3NnAX
zyN7RhZWS0/Nmf2BRnKF9slIFdWvE7WjDaCxU3i9JpSBHvgfRdYNvbw9Ujp6pJDyvGHsOCPqGdjs
1UK4HNbiMbx97Pq4pRIU/hJLJqV5tnyw0vz9F2z+dtv96QH48mS+6lptPBd8wXHeMWKMieAgM8mJ
npBgh2D5rTzG5Jwy1U6QvTIkVoWVYM8TE9PpMyHrlatJvFYGUv5wQJZB93rzzpOCxDMUPPJ7Tqyh
hY5IbDEJ+I7G+fsyChhYtW0bY4jmF/ylUgvr9VS0YpLLhNWnInZXQT0r6mUxP6527rdTMYnu/aVu
s/EfVWwdGEpi3j8/ENfT425ezyo6vZa1LoJLWER7BIjRof32uXKaqxMkr+wpMpiQ/QAlEVzw5LYg
QK1tMk/im29Rl5cebFh/N3755rTq577VQjv0CG1KC0DbAKL+Gblr9Pd3W/3t4/zT2X/BLo3GsW7m
xruYmAH2neAvul/THx89fLwwd7+Or8vKcaFCf5NGoP627gR1twh0kNPYL6CxUuxw0K/lZSNMuP1O
MFldm4NL+xAjoPkGI/7C6P7x0lLZSqthTFV0RZEn89NLuy3s8mDtrsVEXZd3AQ3iNKe3mlh78e5j
yIi9mlfapEuJ5sffX18NVvtfn49fjv1lPXvl9e6oWE4xSfKX2C7rPNjr6OyxMUMPkyHAPVQ9PDjV
wXWm7eLD8Kz3GjfKMxhLW/zjWlIBhzApd2/0uJikYVqeIIdGWUGBp0CHcDEkPCf3inLPhF4Ix+mH
a8QRSmUusCGhW1cHr6ZQ+NNAyUp4kCQY7vs7rCcP2HZj6+NVGQIhSug7e84rRmNEv0fDBVd4dBOX
BE81YlM+zi+Uj4SQyFK59YBClOxGJTsxg3tKbiNEmc2OfPSxVqN72E2rTHGLCO/I6AQMZ7JuHVxZ
cJekhSicAYZHncYUPWzKxgKdGvZCUM1RVcFf4TfcEgXHNZRvpJELZY5XEv2PBSuGBgTwkETDE6FI
VKv3Bw62D9Qtj/g+ZdmkZGrKs093FAAIVCjX5PSRLpE/qyVUMApVyskLKwQ2ZhneZYvwSPmH8wik
EGmDukvPoYM8BS4FhJAGVzVd7Hj/zNo9AiX6sAbANuX2jPyZELYOCFS1OiA0FHZMhoDrDMkgknpA
8cyU/hMNMwsh54oAsFX42zZmcu9c5FAwEUFF9SlWj1K9h8Yve3AdP0C0ZaVkmR6w13aRWB9PibU2
4UDaQJxW0SmYss6MDjYqKkUR4XO7BIHYE1qFonnKpEx3KcrRlRPqXcLDYKpwb5/RtQtJbnJMlP5p
0vi4JedmUI6UCdAI/eV1D3PDTs7Zc+kEVbIYomSJj2Au5AbmNB7KjNPG+4niERdemuATUkMQT++J
Wo8+PiMqa3wCWJw6GdRBzLoAj5/3cHsVeeUZLMMHd/t5KjuW5vJrR8xyYFGRY1gj9m3pCDNhJV68
YtcyAZTp4+9Ei3tXYEDQ5ouHSSH/USozXjIJXj8MCLozIBCVcF8Zsk1rCLHIyikW3p4FcL7t396u
CVgKWaGFoS1wA4Ya2IOYKaqv1ot+7AwOWk1pujBD5bE1AgO7hTVhATglBGgnW4dIC6zuFTQKU7IA
lSHtDcUROaS0JztXj25kbgGinPBW1gWKxcbQQronZZK3pKSbLFIiwaZbRVjR4i1qUkF4jiyJcOPS
zEvpammTl6L5YWPhJU+zOaWddK9U57oArPVoAFLkeIjyGKFB/zVjUiEy2URVhF9R5aKVbEa136Ti
6b7iJk0sGqyQN20GupPsgqd/Llytz9u0S3GXSZyIN+wG7NMIrz0HJwRRrl/xM9rGd+nzp6TO5HDF
b+LOHrZI8dqYO384/F+hlxF0xA3P/SpdgNH+QdLCjKVbjyREb//oQeQMDBLl1XQxt+AdNBICKsFy
HfndZZMK9omH5QHKzQ1aZf+dmekjtntEAHLLlpI4lyOPrpMq2bpEEpLq0ugwzkueEHSuxL4Krad1
6taiRxRJm798q1sM+d30vsCYOzyM6uQxQ/vkSxoemHTK8ARKCmMUt9ngn4+lpIRUyYHIujUJpGsl
wwFg1IBX5aFax9fJzmCZl4PbIzo4vW3v2UjOJ/eIjQjIE5LkxBgdc+m9+DiEVICkrqPaIsIOim68
G/KkaTF0vavR1/MWlKYzzieD+9M30nJkM9S4gtbl/raLbFMXWgfdMUk1jZbRkR7eORbjNuzs3Dc6
jbbFZdt3r6MyPoSSol61bp75CV+vBShqiUd6h2VyYhJTRGwxenRNYYAVnhGG5K7xOU67BpCQV6ag
gWMFaGPEw4gS2hJlaBmqMKuhDfGgVXSBTncXvAcUpT1u/OOTdFo5ocZlkYk2Xggo/RhfvfkX4P7g
wqriN7smPjQGa4sZnJj2g5aYI2xJXRtOleSBPLA0bYSywXxBMNz28txt9KW78mt9jZUZUwo46A6F
B5E5CY+/f23z/vksF/kK0TumEOxNDoIO0P4O6kPqSjsXqBQYN0fnjuY9Urwj+jCx3GfvOnnzzKjB
kfYAAlt2dO3hI71Gq8sGvmICbtKmDCvE6gIKf0A6esb05IIN05YhWzXAzJI14tHJQ+zNeFUU95Uc
3BwWJV/whxUkbuzG6N1WuAjsCvyGbbhP4GPD2hX4gtzbfJR4I7Hh2k9OA6MHDd99YD5AMCrf4tg7
IW+ruQsOMgDSukMHFvPLJ7kPCKXqPoLm6uS+Rocu34mBix4a0kZGx2yhxdXH+IJz4znOXp/Q0+JH
TAEwO+O4AU97vO8bZGLijLMVCo5CAPn4Q3/c5npYkg4IX1L1d10cPO4YpmqSJnOe54yWPKaMj/lj
w9PPnOey87SIhD1PG7MUQtlcPVIDWwX4rbs11jMAgvqEoPn4PLqGtcbLhHtMpngGhGJPbbMnLigj
T9gwtLF24MocIqg0IM39qm0H2w6CR6NnpBoepaLZ3Xfkk3xmsmkN701sKIkgDJpNV7Nc0x7Ul2hn
pW98QPFBuBIJj2qetXdqWKFd9m5dqrdixQzEBssrE+pqbcZGzPDHZTtFtZ/iHQTIrG4lDewxZxiy
TfcNcVof25IH3pYeMPhcyon8swICP7YbvV0fhxAYopg6rg3mNgpK4wGPaGJ1pBbwx4DUf2bYuCDY
pGdHtsAiBbv0ibXFqXtGfXBl8iopHwRWot9vb4yB2T0kjlyGBlvJhH2vVPmPsyFJ9Gb2Bo0DEZSd
gFz1Gh2lAU2WTdMQVkfL2HT5OnZUJ9cE19xnch2gsC/FeQPbm/RH/EqOqZnlKY7eEN6ACil4nkHz
0ilWjvfKpB356p7gPmFH5/WFRZYn95OxV416gtEV85yzlNzdZndLGB/9uvIu8jqCPxsfHOeyJuTv
hTJoOzY8h9XoHvK9SpSs7aIMaWepuUiCYik9uC9GS5J3UE6oYtcYq5uwRxUI5S0HVjfXdWaVMZUP
fdldJaxRWD++nPkMkLFdz8HlFUBXwwRNJQmkk4+0bcfyDldxohTB3QQScRXnxsCAygcOwArNZeCN
PEtPVuyEWbslJZhHHU+qBrRyj8eeo+Ar8toAqau0XjRjSIgfnrPSr+LF1o99T8Ez4qNp2E1xfHrM
9wzZ2ohq8VJDPT2+RrK3txAc4BSLG1eX87jNzmsutUL4N29uclkvuheSC0Zr+JACvDzn5WagiRiH
px9XpphXFz2uXocaq25m7+QlwPNlK6UJr/Z55owYYdahmWkZjzWtdUCu7BBWssjDh4cHidR/UNzf
cYtiHW9jecNzfg+rkPu7gMMNOxyhTdnpvF0SFUivM1x9fPAWjECOmRpXL2hARlSsgmri9FkdZ7zK
JCscmMXPCA1QEcez+xcfd2aecti1rDNGKNEaTTZ8aEV3rZ7WLcM6RE4VsZ+y+VUfi09MTyr6lHXZ
5VJr0ZOyYMYE9tyQ/iOstHsQBGxI+jbVApxzsFweHpNzJe/ZdRDcrOCKj6Re31w+cAkIqf5aE+Qf
iDTOQxU3SRQjM95joUTlCgKnJw36T64dFQNUUtT3GPSiuUeD8mg94wcfPpCXf7WIlYZXZNgKSyCN
50GQl0rCwimqxhcEgbbYf5hi3exQ+0b2Bxx1xoJzHEEQmigzq2NEKGkENxP0zQnecMlv7VLc/ENi
t6+hBSDCyLi4+0dmjbyizCT3DFwJCNCJoXu4MNVZH1cUFe6C0430yX5kzJodXjfzwV6Fw66LzzUH
wNkHiZpkzF5GLPFw77exsyoxXHB85rvJecRC0OyY2VplH+LR4P2tPLVfMUS/JhX2GL1nyIMdvYbW
5uDBRfeNAl+PV/IMnt6DTLpte/epOWKtdasQc6OgTu5iAj7VcUZWmmP9m0IiCHZdroHVgfR+pZlh
JSHPcc0aAf35s1jlUd4Qev8aY7RtMiDFlOTd0zuXljLb3Fe7gR07dFBPV75FrfOIkQFulDDPpY0X
XoUmqyFOHFQRfdIU5oxZpecu2Qve3q+XJs3uiGEnR7Kn7xgYv10m+hw3pP7F3zQvnAtGLJjfeDed
745qYcGwN6pDJTLE5rCqFq7VRwBosO3naZU0LXHa8H7gjDtQk733CPTJCRkYxsutG/HGAFhN7wAF
FM5K6TLDPrccV+3nI1Y6O8oDhsoRjj79NaEntv+eLLJj8J5YkwuBIeRt9EuASHN8YntFKn/0FfJL
EDr5Q9RibOAPyZRhULXBgKml9tWguoUaZs0f1UwbNSdod3cE3QreElbdEusAjg3L/PMOWeYkioZ3
wB2JBdfpPCBHNNI3S/WnSgYcesd1OSlaKP3XZsSq44Nn0EZumKmnrEhgBKAYwIkzpsIa7l/L0ntu
4P+fMMlm8HmUY1xgRaCBPXuOoGnG2ORzgXhN4O7Mio79MaZAgOajc2QL7B/xR9rC/cfOioCIsc72
LHYhNi6YjuGDgUPQU4BFo+gdozciU41NxlekUqJIrJgsi+UZvJjVZ4zTAzuIvOyf/COfbdfwa4sR
Z1O0b5HuIRE4wZ7DiiDdhXu80jpNQnMxbisA9nFVTnAH2YnWIrkG98BkUbt1y5iQ1fX9EObsI1tX
d3CVXtx4wVXvPn60rOCYMRMG/6dbFdpUpc7SY71GJvrubF4fPE4TB1saXuoZO9XhU1I0DY+3y6Dl
XGo0PdkdDRkW9hD/ARs+qw54xITLyMAcXCJXBA2+PqC9Kqfyi7DB0K+R2Mqm9rHg4eOLaoGW3hIa
AUEQMdkUaK9v8S18JXcKythEXHLvAOn7unfwLuENdrTtmWntO22bQQw2GHlYnfyXAYoYG4ts+073
1z5Epk7ZvjKsY8tdXSb3HtHLhN4zDUH3LREZ/IqS5sZOls7G5LNJ5iFLhjkJVmy+Y7vGiSAxDOHw
XC3ja2+7/nHLSOBC+UJDgGEnq8j244AZefSeQ3CK7CmsAZQGVrwLH21Ezc/xLULeccRa40SArpsf
3TP2PB8MZvrANLTC+vBl4ugiKkbppy52QO+lDnK8bgYGOwDPUkbGs4f3JgqXHsVf+4V8kGMNqw7p
6IMS3sYNoHQ7ZO2yp4suX44fBKSSkj+gY+H4RBdDEyWAuXaRnaLn4FcUnuIjqk3egBEmpTwxJjvY
qT2Tk7ud+DQ7asSIE5Xgo3uaPZeVOH3gexGdIwPGBLY1AEMNz+4WfW0Nx4bCgJKu6SFuIqXAHtzo
dJe1mJ2ihRgZiRXpHw7a+TLgJ4MsX1Ft7I7s9c8/bocWYiWITUrNtnz0n8GSYRXjxJq3Q6ZIbgcP
mnv8E2nXZvj69070ykZoT6DpxzfoS2E9f4kHu5V/790ikK8IhzhvWfXLPvXPZuchIvJPg3OjtXzz
6px9dv8Mc8HTcN/0iGYX5bJeInxu38ivNNqmf1+qlByIOl+wJbbDZszPNq3Y9DWVWmqbdWA7ZXm2
4sYnmFkl1DGyAezcqJW62qqkWaxGMEa6eLkzdKEUQ9vewp9vRKY0SxVsFAcbOqn2SQlXcq8puRIE
IxcCeoW2x6+JG15658HSDt9jjoN5MsJeit0C+pAe15z1fcy/5NkZU9XSg/YxJFF9rcyd9ntgg24d
B68ElNAW91T1ztF1TNiSKCb6fO8usN/C3gRDpjZLjye9g0vX7Cj9C3jKK659YJ9HeCa1dA9MU7nL
Z8odwbD2U5EuAZLiUoRUjN09XjJnnzCBuQL7LVp0bLeWyvnTh77Mp8/NK0SjhPLwpoe6d+5WAYJy
CDyIW0B3tODV0wJ7pPXAPAc6zkixtbmnGtsTPsjH7g5N2fraebSb8Tk6ZSAKMYLWZbU01pe2UkfK
dB89x0X/EhkhFz0c1QErM5ZTnGLn0WqkPLNthVvdjOXLwRzBBtW0xSWaqO6aLT1vkyUWQ/vGXu7w
SbA2IzILzRdK0q3A539HIPy4Ztd9ImBGzEyZDLDIt90HcpsYogVfP6AQ0UcGlHjlpVVnpz6Nq3+c
XMIStRYZRAzTdz2e99Tun6BX5ow42PE9vFnaeSLRIMAjrsezq0dFm6Qd1kk8CHsmskcFOwZtonBh
d1TYBRYR3uoypiXlZahhm2FxBIYHMAiQhbtU7epZscFu1yHxijUyBy3Bmmv27FZr6pX1iTt6Xu1X
qGNX+jZoiiIAsAaluPs7KA499cP5AMR+TeoN4jRwEjxtKb3j1wr3s/sMhhsbb3YG+uk5sybYHagz
8ueHa7XVTCJeTvQCUIGSCn0UPDWmEku3YxAXyc8o2i8G4Xp2CRnZ0Kq6uxijNF5ydqPlJRphrYXJ
BgbNUCFq9v4oB8TgxdggCRxAZEo1NlU4P0MU5UBBPFTFHKhpYIQvwRKAKJmdBvtRoWLpNCgBd5bM
BdLrvBE3ApqFDG0zLQtw+vg8ffnqp/O5Y4tf65vTwET6Ti8Le+hDH0DuBP+XXrwlw7crYXBXv/Yb
WeU+PpQ2ekZoHK6VqvN3TGgKK5TW2q5hX+HUKBfvDXSocsTpNRmm8/DPIQpjMyGpVydKPJ+CP2jO
LuFhBKGZVek6srLCO7jH1YNl3Nfe382rfzOu/GW88mUeW+vO2zmYj2JST9W1c8IWkQJPtpQ0o8NH
9hztV5cV7+Xfz3VUObX5MvX75bBfpqRv+3E4WvqduVktvRtIC+ci09ERkFELubWyUjbc+3fjee03
YzNY7wrh2pjRawQh/jrJWjRr+/Y8vIrJLTYDxA40q5ceBgejS3DaON7Nv3qUOaByy0umJXVQBbvn
NxPi3373n8/hy3d/PutLke+45I8471P0+8SxzBe+NT4PTaDlb6605L19vdI/H+2LmMVUa+VoWXxj
0oowqqiHx/ANE01c5uVgn6qxRkMJpX9hU8ZIR8O/P/zv6Ai/XPAvc8rqcnkppf4sJtIWKGeWIc7w
wsNF/Hrj5Cs0VrtIj5sxiE/U6J/aUB0/SAaxSYyrwnN6T24RO9+u2VJIaDxRKjjZ/ptz/N0Q11HJ
vyX/CoETUQ+/PhTnw1Vv3prnYmLP346oM6N17hD1t2g92O8yCtvj0IJTw56EmOCbCaf6u/nmTwfX
vgzctcPttdAcDv7qmfNHT+lXLHxDa336pMG5TaGMFGOsnD6Uj+eSNejH7fmPxHT/i2CxennYLst/
iFu9Wd7+cfr8x+C6xBnjul1ffo1L+xGB9u8stcl2v602H9vl1//rl8i1/zcy1nTVUnj6/ntB3YAr
kBIw8n/+d/mP/0HLXK63y//5s7Luz0/4d9KIw/SdcBDD1nVyR3mP/5U0ov8TcbSOgsVQbULZdJah
f+Wt2f9UtSZiOkQ3pJRIXc6fWjrV/qdimGSbEq1rQbyw7P9ESvdlZm9LRzQZWSJzZUzSWNUvvAqr
3m/zvCSNmCmExxJbscxIHR2GSj3nE7Z4uPDUbxab/0vdeS1HbmVr+onQAW/mbpiZSG9oku4GQQvv
PZ7+fJs6LbEoqhiju4mOaHW1ohJuY2Ot9TtN/Ohfm83fD/qFDiENfTW1KQfFS3CjHE1gC+k43Xfr
boevpevjLWAerQXQ0LMDDxBa4IosIHLpq3LG+G2Cf4rF7Ule4s//JP6ZP396oqc/TuWzts8Q293v
zvDLuz4F1WDmHWdoDQd8P0lCxQTm3TqmxBsK+8vIbbapGB5rSOBAD5Dt2CJsDgzMmuW78RQuhztn
IYEaXAkLQKaweF2TsbmxaepFfIq10c403mypjGTS+YcNpftRs/SXv78Y6/vbjbOdpROp59hf9na9
HmyvyGTin3fZGsIhDnQkpp7ThURUO9mx/kV+6A8ecD2MLsqzeu5tdNp8t3yyjgiBlHvnJUnd6oG5
DBMwB1hoPtG7rDE4hIIOn552n9wqgzACqOI0f4d6R6yY7LZ0s9Jl+mrfq/MBQSZGbstkRRm2pTMD
b90QtIXdpjBcrd5U60JqKDZDt9/+SISRxSf770/0r5vw5QvTm0odSZmYNRC8sFblpeGQqjrc1MjY
+mWD/yVJHPeIYqRyntE52dPaCRbwHtrpAiqcv8InZdlcCyC2cEFigDXB0Rb2K+7f4AAA92/+esKm
SX2x0L9RnNCk66DJs1G6KLZ6uzKC48jMfDUwJ2NSKjQid9Wz5+J9fGGvsidlkRykS3ppev+n6Sz6
242OKg3KyYk2Td2IXDLEPVDS3jUMb9/wAD7wvQNyOjOEeS9dFXtpMRuIYemCYp9/MmFTRc3x9Say
PyrYybBtENLIv//E8EmKMp/6kZsYIIcLn2QI4R35ZBfCvKFawKE9EFysFCeKYh7xKkKNpW77uTDz
GH9Mpte/e0kJXBJ5zrIqU679ejZyJ3XFmBvYkMOkN4H/CJXZoMPdG/V8uCYh17gb8MsHgn2Nccg6
mc3MgnlzVDbxDXF6xqzdmSotsUPyguk2iIV7/Ly8GYIrucVi1ZbpZ3v0L6Vb3zFeMW5+/2IqWDF+
d0M/XYK44Z9uqKUMhi+S4gVCD5Ooevbzk6zcqMZWZfqXHQPilZEwWsnSNIqZRYs1pjrmsf0tbvSO
hATYJrjDsC/U7jkkP09dAo438EhhDR39bKHd4zWt1Kvig4/lXCQ3CLqQRXrLI2E0qykD1y5RSg08
Nua+V5hXDbtcyMoCRLQ3Fdr9XbMD9V+3s5DBfusyb9HCg70o803t4Sg7m0iriWbpB52SuT/gqYog
sLhP3/P34T7bKfd1CYVzIJODPmY93Xt7H/PnYtbce+cOAseJQYF1ww/kW9Ho0rVjULdtSUM6+eMu
eNOHncQ74Dyo+XzSCd1j1LXA2ARJGsLXequW8E2QIEeHUte4DNpRBeKTfpRCPNAA4YXYxRIUrh4Y
ffL2WXT2NM4GB8xNatiE1KmPPZPXIKpnWgUnxww3Wr9s29fxFpw9f1JezI1z7F7Qfs7Ff5cLYfpS
b2/zhfYA62oBCr22F7TPl3BB3s0Fdvt0z4Dqex0kHe2BgPGR/Tjz6RRtpHl8hz8dvTWe5bzRfrGq
Mbvko0APaiC9ZKdkXA9YWkDQwV0RTxrOw7qHi2WieWSWfS6fa+Hja7wRlHOlLRqszN9xLibHSVhM
J4/Jvjqb+ZwWMqc1L7Dlwx2XaWq6NZQLfuyDxGIyjF0X2KCyyk4j2A2knjlInaWKihuYAWQp3jYZ
+Ej4WD2ITG5UkKReEmcJhCR9ZIIV18gT9hFD7GuiU85WwVeQ/5nipHaRzcPHj48l9JiMv6htJxyG
iLKYVspWytd48O7yS+NZ4PAckZ2ku273AflLJprTQqBybgcFbGQMEAOeqxv0dB/WO5ivYNGm0FgD
xuPSWTwEr/LCBEuzN7Qt8VV7VR7Q+a7yy5xOe4sjxXAx3MEie1TI8grm8WO1qtg6V9Z5hDCG4G8x
HWphOT1XxYfdWaSIFwJfoFy31WJ4lyHwBXOqbY+IyVxcpAsoJvyCLaaOz931+NQfCBMnaLRBv4TX
BU7a526l6vOgBj+ceH3gTp8D7hTxL8BA3NernPucr8Z468VbJMLyMPNIf1h4yWoCMmB/RcvHqLA4
dRg6My7Fa5IP6wxofmPVK/XdSFzHgxeSBAutWgvkEuM4Zq4v06sRHuSD84qSa5k9KmePveOmXnfY
/XWPY7lgiC7ydywyFWdBOMfVgxVA3iU4Gbt3eZBDIoO2QbLrugvvvdlVN+xS9+q7313Jm6JZFNJm
AB+Rmb1bLmdxZUz43/f2kimugc6PwBqRnU21c6wlYN+jH5PsATmTaA14iu1JqbfFdKVbKBZv5W5R
wd61dUzhNgOe+CHURuPYtnNAu1whIhM6XHeQ+311dPC2kufatEukeZi+FHyWncdGI7JzNu0c9jj4
SbwoWCzOUwIpIsTY6gDbijxaONLTHKrVbbgarod5hi2j+BbLT8IAGnm0YC6AzSVHAnC0ORdOBiNC
cvVWI4yHBA5ufTgj7pQ7zMAuex0dFinrYhMdeUu0Z5aGf1aeW2BrJhNYagHIVNSB3jp/01Ye2fRY
ZbGFXcLspApMpJmcHGLOM71IV/LenhbjU3xlYdi8aw+GActuDrGjau4Hpl+UWs0Ge8IJUvPBwXSe
sCwX9rL16s/79XA2V8NBdxnTMzsslmweS5xnqauE61MI8eKBfdWvIagprwz0w9vhnijl8hZClU76
z0tNJuwtm+c0y5BXeahC9so9TCJem7WxKq5ZriqpHMTy9eQQ4mMoBJorFb61s1gwU76aVha22YDG
grZ4I9y39JMwZFVmGmF2jG04EEAYd1TvZ+RZ9PpFAM9pk29yRGP9k33b4HHGNuFDEpm3jyqon3i5
xVe9h7xUYDAjz6W75KXDFLO4V8K5BMyK8+Vjt67WAECliO9ZTzudRDDYauCjhOutkofwFvs2FPLK
Du/1A74NR/ByYUsjDDhhrdFZSJeiRK/RORBsO6OdZmVej/f2XEH26r2Ct28UbcXDhJYLYU0lFYJP
Sn2EJ2LpS2fYeaybjpF8tpVfBpgQDSEt9t4hZqlivwuO1apbwQQSzk0KQ/j6Btv5o4LeccGbezvO
DWKoqrkG5ACU4yyc+mJ8EzqH6UZboWzY+vt6D8Q/C6FckWm1ztBzYep2BFPANjlEp0zUC3r093wX
70YO55/TneA8BW4D2FDvsmsegQ5YFy/Hk/+mrrnIvp/VzkV4kx0gvrxMM/kBc8M50m6RYSY8sZVF
egRBYJ0Q4t6vcOtsmluBNgYH/P7v7WtQJLcagYpFBg6E21m8HmFFATDiLboFeWEDpTqZd+oyISiI
Q9zoMHkhAcGSPQ9wfh6dmNxf1FQZhCu8c/2dNi5lfvCckx2G0Bg/hcd2lcMy3ItuNCaiaweXki/k
Q30seSV3GXe5BNVhQnoCr7TWdF8bKB7XJZAk/MhFtyFdyCHimxSztUIuSZoT90Xfls/ZvGPMvdoN
9LSDd8uyQ/QGA+7sre05jy8Ea7wyHxQ2vBNq9on7Yy2t2/YmPnGhHusO57VZhYJLm0XOIcdN1l8o
CLY7NE9HjPmuiNqK5Dmm8BwJ6idVAQVz+KrhxRrB08jP/OJVdCssG9I1fAM4v1TSFaDwVOKV99Ff
wYXIzzBuJoWznp7jTbssTjHbDoo9yNHhimzQlcqiEKu5du15PdcR04vfr4nFGO6EM/00i1Z0Ig8D
DCD4AsphIp3AxTACN8twnz7Wj/7CuPL5bbR2RMpAAoCMky5hP3ou37CiYpXxsNMS62sH1t91BlZN
LtdOSZZlOOdPKOTBV0YS5rJld04EcK1S0U0P5PyCxJymTXiidVk4D9nlAFT10kOJpITZJlfNrca+
8cIpYnRBPEMEFow1QQmbZGVuUY5bbuqf4nAen0ywZ2b0l/qLsWnXFTgZJZ71Gqz1jbPzgayyy+4R
21HtKew2KvQMymKDrGkjGBYx0hHStIaaz19y3UbnRLoL1TmZKSUpnbrbU2PL5bzWriwmkdK6cuap
fmoqaGlliC5dNPsYsF3DOQHSvjZQn5inYWVxr1nHj/75gy86sxgRUD1Nq97aFSQ5fQQF5ZckKTYL
+b0lY667G5y57i/al+TJggCEf9p7grWFPdOQLmmX5oMI1lJprSklML7NLqzbmHAtEsyOA6GNjDvZ
+yvX1q/8kXdwxVdWlrBapcVkKnoQK4PkYGGeSF2xIkvG2QFvCDZyQglKLAtFqi9fGAZYf3HVIfvj
UW1BnY71CVwPRC+eI0NetDc8oFXNgvfXSGdW9U7lPwJSBQG+8SGQraaz9aQ8KeDmx6IWqWOBdw2Q
T7I82TnTnOyfI7li0Xt0Bw+rUDfRLZoAylW67PkI0vPUUuPiS7BU/UXzXmVLmYiud6k9w4bHHLVJ
V/3N9BTe16/IZMj0brVd6CzxA4DTla9reMjs3nxQByIMKBkgkIEgr5tnFKwvbJOzF3Zc51AgtZkw
/djsdsKckp39CBNBLGB8KHgLQ7F1FcxrQHnGHa6aSJkpqMVXVBIBRFsQYVRCYPsHkBg8pZJzcc6v
hZYhe+sO4Wm8SY+0KtKGXeljROUtEucwiK1B2FHRmLvtNtr52TK9FhINhd6Ho2+xs9DqxwRmPFB2
56+7twaq0hEfqbC/SFWsciPk8Zf8/bn0ml8nSwId78tX5Q2YEzvIPVL6EBbU3pkWmnL0EnqrtnC7
ZNOrwPrc285gxoD/I3YSCFPSudbhnADGuMFeA63bDHeRi+ndf43X0pLLWxq3kAX8lzqeZXzfSPmQ
72hvyJKFyZ5uYvMKtghUB28LD6SaR9Y2heNJ83dh3HbFAdsHDx8dX5tl2J/XuEv3R3klfN+a/ODv
coIxgEf9BfoAENuN88hmR66SfJR4BhAzqRHxdeogglNxuAybknShr7uZLbxGFXDc7LKB7rqJzjmq
iAnUW+sFXgmeGsGWNy4UxdWd+WCcpBvjxp+ghIDEeW/2knKPtuUwbWm0seaDBYQHSuKCs6GthUOI
nQXxtx3CFPad7CN0N3uzn3vHLfpFtG9BWRX0F5Ur53ztd6IKdocttPi1Ds0WCjHh9hL2EkuULAOF
GMDALGnucbXg1zMMW6BnFwEVJ4Y6QLL9tbCCTS3o2+EKQYa/7dql1N+Y/hIGDTodsFfa1HErejpt
GdZr3IRLnB2Zfi5rijq4HRLUM5ZbQwRfcSW47Rjm4OLsn+B6rHQEOeUNW+pltziIBz1SI8orHSYa
0Kl1OgfQd3isFP4i2QXX9HcvclXSg8eVPwvvxZpNTyx2NovqENj8dn6syoNvX2ndzmpc2VlL8lq2
V9I0a4Mtj4U5FARifoxvsrMg+S+9nzhJI1mQXFy+mWuqLRwAxPwMVubZQxxgv2p8K2n80j07x3V/
JoVTlD71PlzxLdpQEHradXVHqiPvq3AGvc4Ig32QqIPQAcC6zBYmH5dGBCMKyYzYuZSFucX4Fq4P
gAzhU8gkFxWLm0tYNdgWmQeRvLusV4w1ZNJjgFnLrbRN3wkTCo/pHZ1zfym6d5xyII2U8wo4f5Xf
di7/vZIvk+V0ctSZ9dBuyNgCtk4ZEXELVQQuSJv562DT8HF4bx7kVRBTEQXk00LhSF1qGeFljvnq
D4amyq/A5R+TdVVWFFk1seEj/PjXedIUZb4f+iaTdQa9uILP+DKhetTwoC1XP0yvfgVn/34s8e8/
za76ME4dJ+RYzRzhvUgHn+V7c20RDybiL35/NPXbo2F4CPbxITr9MsTupUAb4oghNvSSeygDi5Ho
EB1Z7LAyFv6ScgbMwkaJMMwgerjO6cfr/W6CrH46gy8T5CiO1KIwJ3EG8sxf/fGdxxnddSBpEAV2
+P0VKwLS+zps/Xy8L9CMk0pSNgVcMdTXQ4unhr8mloep0Y9q3p+O9AWPCVQnDDSdK8t2mJIQ5pht
kavBLPrJuA1zyu8uipXJ8jTF7PbLzDYd4roZEJHOC31RQd1N/T0sHuUeucESy32I8tUc//HaVRfW
1kRsFVz10RoQgllVQ7u5r29LdJQv2kNvuRPDPT59xCnC/O3nOeSPXS4vffJM9SsL3WlL6ChGR5Lb
vNSb9FkdxfDowRGKwZ7k52YewvvAU+NDk/P+Kj1MOEWXz9KOgpGd2doSFY7wJcTpLeTzhmEZPpOQ
6tfTS7VjZMbIat5u4luMSEwYqc3WfFfwJQnaDYPNjobgtdnBuF72V8JnvkCr82iPUPuFRRhDK7j/
kNPReZ6ELTi+V/ORIiC/8F6qLWMwt0eK6aobeyM9Wy6Q07PBCRFEz9cwfTRPHpRouOwTUz1gBuVu
DdGZ+cWBp3c1mh9brEXgMPMKDxnXhLKHnAIaLcFxZ+zzhDp1M6wukAMuc1ReimvcpLfJjfw0MtBk
7oPPZACVkqp3oWOBzrfvut8qa0K0NTyIEXDdib+q3kp3gesIK60nG1mrtxJ25Z4Lm/rSZOIxzOBR
GcuO3vzCOmPtTMME6QtzjoZ6zB43gdtFm/5luhFl9QjbBftii+KVJmAd3jDBL/fCn17++PrPKpCF
4b2uVykLJSAPYm5SgfrIL7y1T6g1fb5+wcB/VowAhQ5O/oI5iRKCyTZZBvm1EF+SL0tIielW5+iM
O/C2J67QE9TWeNwWyYrPCNMyVjD/ELGutPNM3zuI/QA1krENrYWUwpO9r6JV0hNRESUrCJfEK6B+
EaUfxDzs4KCsQizNF8a0sJVTf5M/5C3lnODlUS4XIG5IChfRdKGPpM6JEKhoH10Z3BVYWvPiwMdq
Zc3C/bRkOvZRUCbLZONd/QTraN/tbBi6WsKdVflwZ/1lJ8eXKPfNnp1cTFSBCd3qBu0z7CtUn+nB
AezK3+I92+xGXgs7q3TON5RaAmXIYjgHqw6ch88s3L3Z7/dA87td//OZff3G+H5QT6UlvjFY1SHJ
6hcQwznL9CrElwhhFqfIMPkKaJVuVeNuCd+YdkdPQAdGhhlArUJPoIM/vvhnW1iDzXu3nLc7QhtE
yShvHZqhDn00RLg53/yr6l49IIu+jt3++Sffatv6DvLRHbx1Zc3Bz/MDrf302awjK3LKCKUnQtqG
DmhZZcdqcJMaX3lmD1bH7Chzy+wug01SyptIm6fkiWDJsXdcw1nay3iFtNbeVwRwoFCnZbUEAmMI
MxYI582L3+zq8dHvnww88c7MJE2+UvCAGQ7YczLBCQleuQhvRbK2dxoautrySmNHMl78ow4zNgTv
gpF3ESAlopZyrVPLIN6e4ZF4KZS0YX3xON0b93guGO82pjcxS9+5U8rLOlrjbcnINMX/EIXlSl82
WPBZ2DtFTLIxlcSwVdkKw0V1KZ3gR++Vl3YjCIz2ko2+IG8YX0p72VpzRPvAsUE1t5jk7ZS10y3y
Z7+Y5wzQ2dqjY4G8FtLSRY3AWU5oj4hVWY1X5WpkrBORCcpbTZwPVHfhkaFd1M/NQ0mQuGBE7iGV
oohonyO0EdVSt4QDme/KpD44q/y5glCJUuzk7EqMF+FK4l3QrxSRlyPTJ5M2jlvLTL9shbEmhjYF
ok7rxjv0KxNVwB1JnVTt0TJY5EcdB0Bo4nuVIAbIwruhJoNlWjJ6+2NHwrztyjSW0JKLvXWK7wga
AuIdOEdSGhDOUYOrGx+5BNKHft6n4iPJpnzLgTq6Nox8CAfFtlF99mYyuVvqszjtGp1is0a4vMaH
oV6Uq2gPO9E+jCsRYJmsgzNWl/lKu9aRnNH0PMR3givPk2b+NMtXaryHSI9PaMfj8/bWji2NvzhA
vkwWzX5YVrNi3289wfWdecsa78ilhhsH3kY8cXzm7k3qBxVLjQHTQ1Pm5YKN+l5QD2MZcl8F5FLZ
vGkaS0tFaF2s5Y9VoGCyitSDghwXys34Ps0zqktME0ewt8HNKYTQObIWxWzaIcOPpDreXldIXut9
eRYKLgu06xkbU/JCANeOHkAc4aBsTtVclIyt4Nnal047K06ltQ0h0yInouefbDaMkRHxprGhoWTV
dfccHMW8tp8fRLcbXNn2MjUWzFwbUs2vk3FReOgYziGIDZpH+6grdwPfFjW5kslOgnOM0tC6VLR1
VSziM5EkDOAATeh3yrmNLGjBH0bFhVQI/d1ct6E6s+NnXBcZK+k4JCZHf5FMJNLl/JGBLTIA/U7T
Vml+VZDCi9ujORvo5YOVpK/reD7BtibW2p+Zt6p5kZOyDtt1Yi2079RQHduo9wYHN4RKPlfjDSjg
a/5czGHRtML5R3txXqz75EQ137hkX17258B7MFDikDo9XHRwn8nGxhRM5LaHDx32Bfm6e1dfGECb
uwFF7CJ+K8mp0hfEqij0HhW56+kC+wfhITRCUuPrrx/N+bTxjhqKME4PmK3Yirk40/8tWitsJcNl
uBWqO2nRPpgnYulJeEEzIPwXRRYGqNy00QjLgcU93lsLfO+XDKKv81df521hIGmiWDAvGGy6yVOI
OEW8ZM6mRaG9Y2SEzpUz5THxzK+UTb/ORMLS3tjcqeuWycRJ20PvJItrZ13m99ZeP+br7H28j4wt
mSoUP818PLXAJBCnLRGz3SGXXFQDEAe9IEWptQu7Bzu8jUjy0i68h1HZBtW1glFN8ADok+KoiM7g
rB0Qd0GnOdUMD3EvXZPKDJTszOWTx0SxBddhX9zVDaPY0aX3ZbL1XKysvXHVvNfYVMXrZqvDs/EQ
sTKPnVtnjQdSu/FZsJBEJdLPKQmLFREzH1ExE6qg3u0RpPeuei0/aPtmwUwUdvFTCs0Jeo62sbEi
cbWr4PZlWgmQpKEBpnqCzUSa4MkymLj5M2yJLkbY72JAQJbvAFoqXYmTYDyBoKnYBMgS+Hgk+/DZ
82bGTbuCS7FJllq8oARKkajd5ie1utGDhdQjnDA1CKYO1eFrOcCWWbJXahvF3FK8hfGuNK6y9wp3
EeBERgDKSVI3jowF511xGNfDMAsuadpJkaJ8BL87t/D/lcUkQrPHK/MxAAprbRd7kJgHhMa3mnk+
/nF8q7JZzTAcPd7DBOOsmjlE70pbfIAkELJhmW9tSLBoDdlTVsTNToyx1LPzwKWxU+Y83YLR7lkV
EZBVvGRSJNmLnimMW4pFyNdWZbvvhegMOjkSnm5WXku4dgxvfF1x43yWcaa4lEip/n3pJKg4X7tH
ndAkx9QszZD1L42WpVZGlTu2RmJuhbEY2PtSWlbL9qcpwHe94+fjfGGw2OOoTUpIOSO+9Nq2Yebk
LEWKsfYDa9D+vnD664q+TAC6AAvN1uKKRD+crsLNPRqwpTG3H/0aHoBzr2G4Xe2S15bCYe7cF0As
7S0M3WpN6bOytsVaEowEiEJYL+3Djf8mn4C/pk1ySN4drL5tUFnQpcfkXaR6iToXhV6AUQ36DYjH
VEOAb7igHSHpp0yYcghuaKSYwKH2WpX4janb6REv5RM4KzNEhFuM5f+44/9PZFxMUrPrpnp7a/ZP
xf8HpFoxp/pnRu3/rfy3rAmzp88sWvFX/pdCa2j/IWNG59GakLzIgWat/y+F1tL+Q3oPRFns6fWv
gRTKfyzHdlSHIYpuiczQP0m0kmH8RzYsWyWRwrBZvvzkB2fZf8tPf7xFsJFfhv/z158/00V/XZkS
v2/pBl704h38VMoXfiPbZc4ONhgqDb/l23KysLXEOI3xWLDwVI0t49Ot+d9jfz7WF+vAvw72ZUgT
aaVUZJFPeLQ0pG9WZxDRPgkrqjK356MMMcDv/MsogikRttPbVMBIz2vVIEivws0+RMSf6rUY9rJJ
dkkZzrqiowZKUsRpneL8sP/8Ss778zS/kk2tRKkqG99Ft7CmlLrXbgjgIJC7V6vc/f2tEFvLX1vc
X4f40hTSL4ZVWGvRYky8+NZy4sajxYnK69///K+jqj9/XmScfH6qfRZ6TT+Vpqsmanuo4thex2lV
HQplGt3Wqd/aQnP2VjyaPz3afzii8eWCpDpupIhoarczLSghBZntxaiT7xAyguhq60WJm4dCglWZ
KljdFT2qQ63x9NmY9vmiDzTACr052Yk5unapP/iT3M2rSU3+2Hr+cZ3/w/npX+6IHRdlapWy6U6x
pV0OWnSMY+cc1OjHmr5YFWMQYxCg3Pz+/n9RwPz5ADRxGp9eK22Uym6QTMPVVTu8DOWWWPZRGueF
pZKsbMbPdi7jaYRgYR30fr9orWB0R7/xZmOkpOffn8U/rOOvgovE422L2zRaGE0QITbUJyyKgsGR
KyY2VlP9MO39fi2bhvj/P12rbxkKiSIsttQa0OyZhmdYMyi4erj4F9ch/y0Fvskcue0j31+mqtdO
m6ht4TLltqRSBipGx57858b9ze70K9X8z0f28Sg/XYZs5XIUxSYojNyCFssBwSB+UzPB9B34lka3
krtc/2E5fn/PEFf8es/avhw1KVGA3qu837SGQt6FpE7/bneRv7yMCTt3gViDECs5Hk59EHqPWhRC
zPv9nfp+XZFo/evJe5EmFWngGa7vRXTEcqRi7lNMu3xIleXvD/GxRv++QZIT9esxinSwo9SK2MFa
oT+sKkas7UBQpI2QQQ5a0M4sH2dq1xABb2jkvPoS3CK7rGZRlUPkJ9hsmSt+upR1fEbMXopXklPa
bh/aGqbpVbH288754XS/fZxkgH45Ww2F35iXsFxzPyueVNlodvJgYaPw+7vxDzfc/rJapsxujKJV
0HYGuh4/KJI+9siy/SDrb30tSg3j3x1ICH0+v8okCSqNwlfB9WMdJkDlqI9j2hXrKjaHq39zLYaI
2Pp8CNtQEsMYapwFDBPyte5429KnJAhbnM/+1SE+JACf3uTGClRDiqtgPXomlgSZRS8om9qy0LX+
h4r+i6jtv7uF/vUdCLto1CU5j9d2rduK5Y6S1b2iCFJJGCHuCyXf1EQJOstAZ/5ODVXd1nHQK/ih
20kEvmyXmeEtHYfwDkMqbDVGH67Uo5vmUxMep3FUzn3b66vet1vtJ4z1147nz7OWv7y5llOnUjm1
/mocJSDu3ItOYjg9T5w2nlcWXMaq8/WN7Fuhm+m5edLyovkpkekLKvjfoxOx9uuj14I06UNDrVaZ
YzZ33RC3/K8YzXZAr2pYPTO4onxMFanvZuHYD1srGH7SxX7/CqGK/fXYjZ6l/ljVlit5NVSkwEpJ
2fDLhsSirCjiHzbe76vpv8k5fE1OlWhs/JXfargG9kjHwzSrLjtfJqc1h+/++xX+Bfb4761EAPfr
5eRFPSltNcKFtu3UO0X0CT5UUSk0Ed8rycBYtW9CD0fMtK2F54imdtOu9mR1JAK5V9IaDpYuKcF1
FE9G5lZKnRIp0o2REWSu3qVqCA3canon3xaDmZnaPquGsLq35WDqwJuSUukx0gn6yDLWzlilfUnU
bTrA8hnUoU9u7ckZLCiUHRlXA15KkVxCNHVip4jNRVYPfWhhdGiPbbrnvdSWiq7KeXkqS8crvH+1
nakfysFPG4Gk2XUWyHm/DkM52FRxg2ght/CnzfXshyf+7c6vqB+Y/6dDKFHXGlVZhQtZL8Z1o4/E
ipsFAoTfP+jvl636tYSL0ziqTa0KFpkyVTi5pRWU4zaMy3Br9Wmj/HCY7+tVjJa/1KvTJEW9PmiO
OxqyuSw1ZIO1GuMuNMb6goreW1uFzvwyTMK1PTpIG/sI8LKDeVZmU7b//dV+v0PI5tfOq86lhK+1
Sudl68l1N6nPdpjLi8TL48vazqFsqdkjLtTmTJU0ZakXEOV/f+hvnyNH1r68UGNntTWCaXeo1KZd
6LWNV9PYGcgRfn+Ab58kB/hSImStF0veyKXpsV5sc7a7hWLYWPtUQ7n4/SH+4Rq+wnKNXxWlR13p
+lSr3rKfDAaJ/miWP1nvi93lb0WZbH5tK1tDUz2ly0w3jyTcxyQAg0QbrZlaxHjs5HnlVlXmQUT1
HxWvq34orr5t3Yg5/rLXTYavTrqXUyLoJrKluqhWnuOg20zMi7CsMJmqQLuzoG5+uI//cMCPyOVP
77QVqo1sRBq1pzQ293Wrx6u0jbxlmkHXNI3cd7t6itZ93Nqb3z+5f7ixX19zZZxyZQoLWiiIUYvG
H/SLvJpuHCUim4+5rWP5sywerjxPy9a/P+Q/XOTHK/jpIit/ShMlpSGmGgGLUJRxmQ8+bh9qYSxl
xbdWRpgPG3uQ4h8+Wv/wBshi2X46ot72Q9Mz73H70iOwwRjxfPXbcKv20k+difia/32BGl+nWZUh
BYkh8+T0LiS4L23GjWRYhN7LGa6SSpu5g1HnP7gq/MPBDFEEfLqeLre7Rgktz/VKm9ysUCE+dILA
kyqTtE8TbZg5SpjPf/+4/ulgX2+ebI9KqtFk21Pn3eSR8dxlAXreTMMsTq1JgAvHn2qlb6sYGXn/
rxfWtFakDGGH39iIhiZIg3ytjwX6oib2YQURmfX7a/p+QRhfl6A1TorqZS12nUZnzY3KB0bQBpzT
0zH6N59nrAa+3LauSLoxsKFQelHqvMuBoR5DS/rpoYhf+dtyU1Qx7/28Arwwzlul8o2VUdfhOmRn
P1JNDz9U69/eHkX5up1PUR4MRQBf2ZqSByoP7Ie7KcPLvJEffv8A9C/GIP+tIxXryxqO6I2yJh+L
dSyZcXlsCXjI4rVmJJ3KZEqz2xCj0DBUulPSeo59UtpwHLCQ6qewZKZI1EVvbr26i5N5MXbhgCLG
i70ucZMsGnB50woriGDHO3pTggd2ljOd5VBti3fZV3P1yY9sDXlv2vCHG99qfdghva7EYevW7dBg
aB/kaRRj59kFRvTqeV4v75O4m8Jn2ZnSHtVT6ERYt0ehZ2DBb3uSEYKJt1mD54o2tbXwxEsrP195
tWpDeRyTmCClulYq66JxZB9OQhV3JXtGI5dZj0JZjnBNuGC5DlU4S6S26TXI/H01eJdF4khq8Cg5
Va1Zd7EW6JDWeyDSZkiJcR9C083aPjTRCA22ClPcM+IY0ygtbOpTVfqtQWaAqVteuZMarZOLeexb
Xb3HXaPyDlOld/WqyVvSKbA07mMNN2W8Qidu3yurYaElEy3trFM8CZlgWM+JMOnPuccIvW4MzdpK
ZlnA4goBD7rrcsw005zLslVWA3BlGXr9vrU7XSu21Om0BFeDNeBNBIWgGIxjkyZjXy0buRqdYqGq
hYco20mStMlWTdMmDs1pMfjM3uw8yYxLLbOcIZ1Lie/3GKh5jQRZJ81qqd3bcpWZ8YLPVtXC5dHM
AC+GtjSnCKPVuleh6DuKlZEZ50u5hFMWlbq+C8O+yY5TXKXRg2y3GWY0YVKM5eWQh8VIHkNbGxUW
YIkeKDx/s2KkPeeODB1MHztM+zdNY+vIL1Ip1hqATp3ZJH5hUTCiubJyJwAEU02bhJmpSxoHw6pY
SyxXLo0As0vb+B/2zmTHbiRL06/SqD0DRqMN5KI2d/BBctfgmrUhpFCI8zzz6fujMrPK/bqHXyh2
DXQlEIUqpcIuSaPxnP/8w1jiT1xkPg45WB03WXpZjzqLhnembbxCv8U/KiXD+KiLUfWoqvK1XckR
XeM48ltMygs/C3Fh69o5QIBHv5dVKDDcMchuZTQ0tni5tk7tLXfRQBnlXobBvLY/mSo4BWr1FRCc
yFfTJjk+lq7jjf4+cy2t6o+xz3MfvR4DoRhNyRwjKlsdawfIFNPU9pd9G8kZ6zzKZokWLImqWH4q
Ksn+3y/BQtf2cogT37lxCiCkH7UzxJBn6sQ3a/au7MZUYWhWVw6u3w0n390YRH37Z279wnV3VSYC
gaGZzBrch+eY94XshUZG+Jr4sWmJ1eC1q3AX7nO7or/pgRlQenBGTNdeZMMM3WdWaWg8NBZV2l+J
3uka4ieTqACBWHH2cA91MTpDftkmtQdtylhVewyfSavWkAkqsJD+ygnXoJUoKuYBuhKgqWGSLsmA
qt0vqRc5uXiRrFXi/WjTZcrIN00atsCxXXp/Ho6VX1q+Z22Te7a6HCdLCvb1MnoNCo0+TNvlXavm
liHY3C089Lde3s4ZZiLpWkj0IHk0tFN4tyZORuauHMp8SPHC6Lxq8W662pota2D1MC+5HJqyG25F
mhGR9CqaxIImhtbb4beHjckjXLRV2kUfoTN2zYzqdw1UfjHnfZq9apvZp+ILM6/R+c88yOTSXNhU
h/F7ZWsP1aefrIsZL3KpS++1dIV2yAXNnBqwtNa9txII0WSJhiEkq6VExVvlYqZsRpZThy4N2zov
zPS8VJn+fR7JZcQFLPH8lShMSM+YrsN57nxx1KnWIULKMW78m8JJe5gDcqC3QBI7VKpqXvJB7TGV
XdKobhoMvT0Vo+5YHAVzJe01Qw5Ye2v7veA9qi85LP0OTv+cTzgnWlcSyyFib+l5dVTjJWKf1um0
ItKVXo8oqx3ntvorTmuhvs/tREW8442P/WjXRHXfITXKuw5bvahPt/lREs0+2kc+QmV1CLwUOiLH
K2ICkjDiKEZdY2UV4jNXhyv/jrDwAOQuuqQoYMoCRAyqxzszsyBSYQDu9SFLp2ALcPCi1LnKlrTg
CWddpLy31slTDBAX4RrYvnwL+A7ulEqG6aVnggU24+w0Haa1kxBZml35uoDlFAaZRudJ8xKxraZG
pN5fUVeQFN3ocJaHxqtiPGTyscQrtVSpRihkEhewLpoxD+hTLaAuhf3QQTq3jcowAOmDHugwWJ2W
97lwg2n6EfJB7747W/GGDhBwXOAgD5U9+abcpORc3LCXAqlaGo7VhNC8j0t74DnWmO0K2XPy7nIw
H/eHbPxoeJWOZcV8VdbO+nGqixonuTHrxJrtTVk2NeyDIK3yNzTqXf1pCNt2GXeOTvP1R1o2IRbD
/DOvPrjeErPc4gzMlAkYNlP0eQrLyf3gT5b3eZcuwu+/JN0She/bLguaYJfKcp1JbEvDxgY7J5ci
h5pSjEN/beDmp3gFOE7WoGwJ+2X90GnGyxpv+LHN4EPZjIQ6mMl1WHBXBVG7o+MUhd4nbpxiMpC0
TW0/+olusHvHiSStLrw4LMLPnVlWNs8cg+sf/JXgeuJ9wkBdmmxOaAbBEvvuclzrpb22XapSpDGh
FAmpKm08T6+L2C3R+HKP2mA7ONyq8ujhTJPicCj9IvscZ/5o33amjK06qNGtB6xkPZ3AF+zjGHC/
TUyywMXriv7Ki7XAXmIpS4wuKqfz36YuXT3KtrwicWQu0qBvgPhKPLd2oxFjiJtDnrU9uuqyadz3
4RDY8Idb2tLcNZk2LUJDka0BbGOd9POboVDB2B6XeV2Dd0EmVK6O7IMJZp9x4qBh268izhGgBVmN
CWbWreH4jlg1OUZs8T5zX9VjluY/ZiZCZC7FFHICR5Mm7bsfTa3LIXhTi7moyTEooEPfimp2oQI2
rg43a6o8XIY3haaqgh7Y120OIbbSQ3sZiHJ2Xld+VlRI0Nva9n+Fi6/VzaKTWUHqq1ezutgzpQNC
nrdN2mA38Hxt/GQT5LqngLEwWefBUqivy6IOXxemw+8qFM1VafsFCAwC/PPrnNiY/U8J7m1Y/b02
MrXGaaZpZjLrJQil5Rz64S7LkvVTIVX53rN1Kq7qHod+DZd2hKqbOEP0ol3S5u2Q2+VVohTjBo3X
AF8C808aJ9f91TDc+1UrxXzH5qCTdkVN2A1VCTr7mbfw+cv+m9t7ak/pB26bzZEG8Qha/8YblKyv
u8Cbv6RdG16mRQww8PxKf9NGnQ5DmxobTF1X3WUAEk94RsJp37XLzyIY9c/nl3j6YhglPXyEbuGw
4SsGoiHjnmMWhOZycApk/RZfRWfuz+FvT1+KOB0zjvFKadXnjOfa5bunZgSCjvA/cCCem849jcC6
fL8eXopay8UKl1Ki8k3/V6nbO78m/yRK6k9qjvCAXZBsRn1e7mE63QJ12zf/6B6ejt/behrmZQUC
43RCr9jb6lYbCsepharuqOocKeLJnl0EpxBRGnZrObilc9FGefvRmbL6rk/76gxW+av1fwQJ8K8/
AdLLKVdLFmwQKUZthCRoMjUmNzo2DvMmY01/pQdXHUQ4RQcR23pnpPup8tzoz+dv45NbROCv+PD5
uWsw6bJeHOp4G11QxQGb+r5zGZk8P4fSb/DGE9d4CgOrIpydwlfOhVfrGp8dvz22zPGOyu8xyaJh
3DkDBMa0weATM8kJ5VH0tgmn7twPkE//AHOC6nRzM0mRtuFFWbyeFF/qRfpfAC2IijNlh00RllNd
QFSO6gwZmkvowGpNcO4bJGKDf3SjT9G/WWStGd0iuFBeb0gZNMm1Yiby1k/IjP9nS5wcK3IQkzOl
bNVEtR2TZKgOqZ4M4ntb/MP9qk8grLmuVJDUHClFO9evPOWSAtE1qPjs9C2ByHiI2ircxUtJhhWy
x124mPXgzU58Bob+deA/sZnU9ozvfWhiqFHVOMTQbgy+EZHCeUESNXpoHJweCi/HFKWFjNwP8HHA
jBDBDIl3mDvXwaShUpdh1bVn7vfTGGtwStrqZ9N7STY7F10rxwwXsdI5yKlYSScQFaqBYRZQ5SXz
oTOfpie/GwKX5ofXHsbJlOY6A4FwRzIAbGfupgohXynm8bKKsF58fiM9TbzEK/XkhcmESXzYX+FF
6jL8n6qS6Y0/fss8Yj6hA+4aH28U49DXLoKxLoMWWPOZj/RSoorn75i9zsroMAo89eoCKfnqz+VR
cwx8C50wOHN4/c0DOGVF+Y4ygHQ2uGh7FeBR1K83zYRLy5jD6InyDFlEshRnZi5Pf+owgtyGMfd2
HjzsyJ/NDBs1BkcJrevut+bvwk3o85wKRwF3bOlJAye7BPHDM5XbeGbxp6cvfnDy5IXjx6Wjgdgh
m+obmXvpvp7bj1ou9UWQey4hVh3yCnquM1vg6c+eH5xWmfMql6gy7G0LdeBFkCw9wCK1fnd4fo89
/eGh9n94N+F+mWkZRXDRMYO8cAf1MQ17/DNnYc68nttzeXxSYN/5cAU+o00OLAhzqMYaM28vLNo6
25IbooeQlKgN+RO+D5U5xcXq+at6+g2FnPRwTV00rlOlKrp2ZgcQRy0KkMS3KG+y3nzq+9D5+vxC
f3P7fvGM7m3GZTaRaRwYQcCE/odwdDTYeR1+9dvFP5Oo/PS12NPjLVOgOZmBolsVLSqouMleun2w
cjs78nN5fmf29t+cNva0dWr0ONNQOPpCdw5TU9r9fSyQ7gWNg4xatZbDXQ8vElOgX4L/5Zdf4mS9
EDPZCFreGR/hVRDMmAqrIUB4N9IiVgNZHk40nLkXT+8lK0/KNOOA+1dgFxeTatT7uvYRVbUTQjRg
/4u4xvtkCgZSkECrr9ogdq6ef8pPH3D29MDvob2omByCCxHN6Ad16qRfvMkEXwAXsY0rhUmR+IHy
vv213m8JLm6TP9uqq372p2ILuNP/63P+/5osY7uF/8PuPXzrv/2fTYfRL6++FX/9938BbSZj8u2+
KGP7C/8RZdg/lJa0AK6rgkBIj8PyP77mwR+GKZm1vjZqszWnLPm3r7nDHxk/8ALsg5Wm/d16pH87
mztS/uEHmybDMDbF0Je/dyLCeE6UgafEg7POKAzUWdwE/tapQOI62af+NLZyAl48jkM7R8cUL3U8
eMIYYuNtGSVyeu/IbBEvbD6By4i4ojprK1ct3zWw6vcIxNd+7d0+jY5d4MD5YyIEYtkH23xsL5bK
+9pLU3ynOJ+xwoEJh39rnwZbXKEj3BIDnHR2XjW53wf7da6ndadbTzc3dZe2WH7pSPntWwBJAstA
fZiyja2uyLiJE2XbvSiikcizcI3sV+YYYXBVqyUBfFWiS8bjppWJXvqro+DaOA5sFXp0rQ4dfFeM
uUwIM3/MuxHxsteD6JLnDbx4E3tRZz6ENnNLAoVMbIkMDWSkxQ+VM4Q6RH2hHfyj5rCUr5Yautst
8ysnuS3FVGTXYyeLZt+mTqWJoBxjxOzq4I0uEPCt36vYvLFLH/gEcHX41ND7Ds2cdH8m1dhrXIng
CQXyTawiZ8JsfuqFm7zoWpDHQ9XlOepgjzHXsffaLngDAE4we5YNMnjZrnE17iqdpDhApTzsnZsm
wOFZz/7be8mKGM8kPfOHIcps1x2rOsyd7qOXLWN3kEOIjWblDZQgWZiSBTrna4em081kF+26co16
59g1zrxeiamRKAMDynUV8u+emqi98BZzCxG86W6mOiib11mc6RU2arYE34OY4aw7uvF62S7DVLyJ
bQCvJkLOxDx0cvuFgQUdHzG3ZZym77nVQ7DPPNlhsDqBjAIzY+589DO8U6E+utvfXXDIGHz+bPKy
1CVJ0235w3YElFaLrHD5G3vSK6ugHfCFiUt8zJusXi7DecqcvYzGAYscz1egD0vjBc0nJ7RFcu3E
DjwBpoupez1Xq+fs50atxeXkjLJDV78W/pKQhx1KNfENjZOuyV94s6nTeK/0mjKOzUqRJV+iWiW4
ww2NFzONFOnyfqwaueV/xjUOR/WQYWdbhfGnKhkah7TR2qICrphUHOFDtl+aYpoxiR7d8aueUsIA
zcxnb9eZRN2OmsHLTneh86VWkUzwS5ELTrIAA3ddL8GTi7K0CFB1D8OViawcD8uc9NdNkOXzZT6N
S/6lbMc1vkQPUcVIKwIGCK3TYSiJeGr5HrueIiUpL9dux395di/zYQi/rqGzVG+tDf0PSz1E7bd4
TVrnBiOe4VuSDWN/WS82RCLo+bN/Wc5T/FdaJ9ldWDd1cbCh6QX2NbNERxq6Ci2+1dO3VXQleTWN
0TxvbQZEswij3J+e421hqVQOjJcLntF+CleN0ZjUGk9EswDx9mFCpTZ0C4+3FDkBhrof5N4Zl3W8
ScOg/NapZrMRzmfiMIWeDV51FZtwB2xGoNQq7GvRMlfi/14wMsyNZfAz1ZmYbsYijzBSKJhJ78Mi
8PvLIZ5WvLXGOP+hozSJ6CcNCW0rmBJKVTH3wdXidPG7AoGSg+uM233zkUpk70wszXydLz5WOpWr
8dIfR+ViKr4OafszLap6OZhxbbIj+iafBOFgzvCVtGXnH4oo0t2HpulTImzLGL9IR2zmv4EDO4fI
QIsfezBF2l7OCBcKvMc5Ql+MhSJ6PlCNlldrJEpSzLuQg4O5M6kwcTZZhoVaB85hlaFDmNdYzAaH
8CUU+LdApt07ngjKfV3GYX3h6HiJr6o2xy0irJTzriul+RRMIWM0P+xm/2DNYn6GqLDqfZiM5N9y
mSZCBRVmMQ4ECy6nyxxkzvW8qg47WPgUeMxMSwqpLzVL/SLUDGOOGkyfHB+mLuDBaTVi7+hNJa4E
4Vh+H2TEGzhmRacQpi8Z8zq6rPBF69ZjdZhm5DX44tHM0dMXRXKzgl7GL6OJIuyV6fOiOWrr5j+a
ZVj720bV0nnBTcfWoEsaQ15r4ZvhRb9kMZBE4bDxXkbzGDlIjqRfvZlWkIzLjj6qvVaixKLUNS7u
BblsNoPncZDLAagDM5FqiKafURDljBtkP+ZHFx5FeFxXW+IvUMMuOLq14VZmqWfHy9CCunKwlBvb
Ne7GmWlPgydEssJZMV11GNu2el1U7nin2e9Yg4L+3iSdmcWxhrVFPlrYIrN2ynkUf1YyIlPDb+HY
8/9ZuvQvDPQjUhZUHf2oRjGQYMHcfbpa6zXa50GUZHxCZO8wqePL6a0NqMyytGl8y+gSpkrqAs+8
F3XJYR0JQW49n5tp2YuplCS3FQX19zyNINPMCLmlWuQ6uZlryY3ti7DobubeDwcS02ySfahLKQhF
DSa327fe3BfvnHoo/BtlvaL41nF7l52dOZWAggY9v8+SKW+/Ldy65GXKMV0fGIHFxQ4G0fSW6XS8
gCqFFQYVdb15TjthHR0jpTEeTG2hqtdLL0X/YnIL96/WFFNxqBYTBcc5LrsGW2y3GoajL4Btb6VQ
QTy9U1lW+/mrVSVWvElSK3AxqeYQg5zB6/u3ZQNdaVdPyULunIElje/+EBCVjSISh1S4NMU1kBIi
fhvX1h7SYijLd0nDABDj5rHFvAXSuPct3XgY3ERYOnsoMJWAhmIZU0rZegQL1NoSCc03YL7lQ5rM
LxJvLLNbJ21F+jIa/eJnr1aLj1Oh53f93DrqJYwQQtNbyezzAs6HQ4Bl22wB6xWspG43cGzjdlfB
2rkIF8srikSsIaAwpoLB9JUh84esKoL+tkezIDHFqvv8rhkj+ynOqjJ8B7dxzi6SXK44ZLpNlHwu
GXsPF2uUpcQSlkOk9qKvSqKSmWjHl2lfzriyDFNe590xaZfM3qRBUeBRocL5QiSmJ/YlkvhB5Yse
Cjx3xeRPd1GxUC90lHPyT79u0u4CsmAnCVhfw9K/sHzN5tva8qDf+aO0OHuVFXP0TFJSUxJCOeM9
qkaOuZxisHsdOX7t7+08DuvHeLVu8LP0opyTsq+Kzr9oVq9sP0N8n3+iORjjvRsYjjyYdq15VdVr
Gt91kxLToctrgQe6zmO8t/iH2ldN37bHqQvd9OW0dngy5DhFfWZ3k7gdehAfmBjmdh+7Kh4vgN2y
/E/Vi6I+QrSFyZwtjerhZ9QiJFegE4P7mSikEc/+3J3dN/SQ28VDBSFHMm/7BgNLNc8EENeb+KuZ
l8xF4iJ1tl+7IYfI3vWZRfRj+vClUywq/GEgsxPwHAUqPCjG4ViLqAkjRx+aQfAxcGe5XLkw38Nj
h1thjhusM+ngeu3nof9syXgTBx5r4kEYiv3hmE6Tn8AkifwiPwjIZc3HqZ2Ez68ve+VqakthSSMu
LBGblPP5ehPluRjeia7hL9ZIC17Cl2zWq97VBaZFoeii68z0xj0uYZONu27xJE61k5G4bCrpfcLW
EEmemZ2ed4ODC5ds0bvAdzbCaLzvVg9y0/9vZ5ka//jv/9pSsp5pZ9tvXZLf72a3//6/u1kZ/CFR
P0LFomd0PWP5o/+1GMAmQ0iSkyxNbWCAQf7dzeo/ti7Vo91wA42b4Way8Z9m1vP+QLvLX5CBZZpH
XtzvNLMPW1kNHQMDA+kJbWmpBTSoh1Ba2/t9Yps13g0Q8D75M40RXFncrwNcq/21S4/3bs2bfwGC
910GHiJpxgPjlJb/SNwWTCBP576DlFWZlgsO8fNG9ghkZ3BbsxxB0ZhlZ1DP7cf/LyZpCB7bfNA8
LhBxn300Oigdr3QnJspEGZfJLb2a/RjMfXwLTLi8aZWTXuZZp974qg3OIJMnl/lrZSayUjF2DpTv
89Tvo9ht7vQyWvGETrrR/JiGKLoO3BxyImfKcGatk6nmr8vk9PbYX4HYVjuBzOt2aSlcsLhfmqDk
auG6ut4hgSHm39bVHCevqNc+RAGFFVD+R2wN6BvoNyaFFZpT+tfPP+KHYDY/B841NnQYxLCxHnM0
6tZkllqLYCDHuNfpMPuwYiv7/rdX8XyJitN3BR+fU9GkzgYng08JwcvBBn3pbXc7JmV09/wqvwbc
D7YQ/RTPkDeE1xRb0Q0zvIcAc6527oBCEv7cNNz4JqK+8KuwOzSr0XcyrErsrSCBep1oLvy5go8C
U+tVUvLtXJFJ/d69RZjr8q561khpSMvaDpr7P6dZGY3PMsh2IwSY143wprcDWME5jcHJ9tWBJ11o
SYBvMvAsReTDZfqohLVUK5JH0glH1RKRs65i4l4m+XtKF3RDnuTt9PiPhD3K/3q41BilMukWek1m
YfHHvI7mqzW1+dXoED3UMWl9X5s5vS6mpTrzbE8ukn3KGUTgpsWnhYd8unI0hdO8osaEgVk0Oyob
7MBGZZCrz9Px+W308JTdXgnrer7WnPIcufZUu5GZAvayEQReI9o7dPgn7Ty3IWOE/7ksYayeGV0+
cWmYxgRInNkxwj3V6dP5akSKMFolHf3XIAztNQOzDoLDeG5HnoyIuTYtiYsEW4VD6ZtHR50PFb8t
e153lG24624juWmNzWWsRASPKC6OZsRGt9lGdymDooMzJD0uatMQXg1VW+4D053TfZ5MD43iXvv8
E3cfVwPob8Y+99+ThApsDRpuuONJcpqWL23VQ2a28U3lEEDQ9XZXrOFxdJOrPpZnGBCnnx0WJ14T
Q2nyOTHeOH17sgbyc8G5C8LhkQkSZu9pvf6E433dhTTlfcbnZs39MxSdR5+BX8tuELin2Nhg5A+v
uWmDKgdRIZYtSIPreOhpkegh86Oua6zr1wZfRfAH2i8RXSspAGNhR177jLWvnt/up7f/X8eUxwki
PUJAH801t9YmXxaCtMUy1ode+eOLlgb30q8V+XfVFH8DPSWGYx2xSCN5TM+r+Ndw5W8tZR4OczhX
tr5Fc3ZjaYKuU5yMVrPIDVBH9eRaNKlDaZx6Placpmq/dGtV/tCmL8315ATFsnv+4retde+L8Wjh
k7OzDkQ1pDl2bBvxcw+X1zkUmRMf6ajzlwsmRoe4KMRbJ/K6u6FLnDPXffLqb8sbgX+N53tKKHE6
T6zT1g+wL6L77kmpSz2E/QUKn1e4855jZDyxlHV94SptfBY6JYk0s+gsc8CtI0zbF6I2pE3pssUc
clK4Rj1/W0+O0O26LAcM5epW+JJr+3B390uTJsn4a7GoIoGl9WCi9DWwCFiBKe4Ko7z4zJpP7CFW
2444DYqBufjDNQFGK12FLrZ+WRfctm3yIk0nYntHm902NIpfswB93Jn9c/oe/7rS+6tud+JeyYEg
3+OcrYkJaBnFtsNmnxkovEO96ADke4F9Ow6rdk/06kxIy0wrKiJz5hV+9GyZbzFP2yzQpLakuz78
ETYZgTAMoXQrYrp9NQBhMHDJCJEbzpk/nVvqpMQKvQmHaIZNoDe4lA48zL9S5QZXcR22ZwbLjx4o
V2Xx+ac05cugfg327t1aLZGJtAMRgpPCW5CuPSRSoAAPoC4fa3RVXYVqayWhtDv3VCU37MGxsC1t
JRpztbV1/sl51K+ezVB9F8zW0/X10Krm45KX9mIsSkyoi1G8TBRuU6LV6afVLtXtKm5nkEIvFOck
20/dcKaWVJHcRhrIkw1mW9kyE0kwtYRvrg+y0Xj1hkvSEpK7dNV65i066Qeo8BiVUknS/oLrUyU8
3EqD9LIWqhbyBfCm1zTLGGGnrfzw/PnwxKO1RE1r9izdF958D1cpa9KzfQenTlll9cfEYl7LCY+0
DJH4ey8xAFcAZP6ZVZ+4lZZZMAUel2mF3P783oYCn2yMO0YUygF8iKnAkHfKG4KQ+zG8eP4Cn1wK
IAGLb+rlX2jB/aWaott0QPARIrDqCy+Z6mPDXPQAhfScLvekgNmemN08D5XeGmi6gIdXVatCp2XW
kC9NWvVfa5XjbL9aTI+LkkHdyrwT5o1wAdABQp+/ykdfz21pShhKNq6RLufh0vhX+fns2JkhmvYd
EH85E6pldBlUP3JTe+I2qnE4OCyaKQcaHDiPpGfWpF0+/zueuAUEkQhFL2vxEXrUXjLfGwqb4cds
WgLUGllesIedo+fnf+UA33dR1TjHKl7PfVSf2Me+2nJW+LDim39qXdJUS+FWRs17phc5NnjObbW+
QsVT7IEMsUKlsDpz1D9xy1mRwxDbeM6l07oxzXQGT7hhDzOcPuokx/DahO2lNxTTHskc8ZaIWa5E
awim0k5+9/t3+v7yJ08cgDN38ol9PYRugFaHYWNyAOAlQzJvuvnrjK0YFsQkjX+arAf54fnlH99v
+k+fAtENJP30L7rUvTc49NOFcUpZQn5o3M89w4ePTD2YgzDYhAg+577T7tsinM65eT3eYQ8WPnWX
GGvThUnMKRz20Hd3mcjF1YqD2AVSOfdSJIIgOlRkB8fq9Iw3wlNLIwK3qNctfa/c7sm9ax7apJ9m
wanl2BDGA2QSGeyLVUoMQpb5q4yD8mfiu81bGAsgLM/f8MeLu5SKvqRD4Rdgsvpw8TzoTRPKjoPa
iGEXT4iVVDq+8Gx4E3PCHqqq+IR26Zy/1ePnzIEGX0dbikfLRnm4bAGtzFFBicDOn9BBFhBRvq9B
56b7tHLq70VYx+8wwiDx6ncvFxBsO0R8En4k2PvDdUtcUsrBc0gOzhfJuFt7BIVCxHm3STuPcPMN
Nh+7KoyWy+cXfnzB28KovYTAihau0sOFfZGW/lgTlzZ7w9we8zwGfhwilNs7tHG/5rCMrXYjFIpz
BcbjEnaDI6mXAR8om/kuP1w7zvveywoyb6dFePus6sOvWAXEd+m0Sw2R6V2Yhp+6NMfJFoWY3NWi
VgcXU+3nb8HjrUbZwSmqIYRpSr6TZ95u7rPiF7a0VqSWVQQNhjJ8o6Qk/a5Ow68BA8PXDFaqq3+w
sA/2DBi7tcDbD7v3gk013lOm5kxD2DIcx9ZPLqcRlZaeuuxl2UQ4TIpE3816rM8UJO5Tj12Do9El
ISHFF+rh0laJxHKskDBtbeft7GKQBhmG2wRgqIiMbEa6LSbSQ7LRKePW5PspRUaLiVO2wCML5ZLs
hUKG+zKvpB9dxs6QfYYiUS83jm0YkiOWPgezPi4RybzR0IB9lyeCycDDH93E2eq3JfJbHeSaATH6
g/k6VN1kvjz/YB4XUZS9jFzk1tdtHMKHCwWW4qxC2r+LphqJ4n7y+mz8jGdLoOVhwCChOLPgKYC8
4ZuehaWuqP0xuAtOaik3nmYujoCoeXX9Sx3HpMXHc3JdNgV9VTu4l4FjoFv0Dt7uayZepyCD78fR
wFdKtTk+f/1P3Wg+8YHCyQGI7NRKMl9rK8quqlCyDqJ/U6VeToS4uwhx5vQ5EU7+wnWZJxnPgy3o
+o+s/VAmUofnHD/4gEhScSLDKx6PA2pJ1BUr+NTcvegj0S17vFxD0i3y9XaMh2o9ZGUw3IFcEHvQ
qGV5MQxF8TaEDNWfOR+e2A0PfuPJazqGuLZA1oLX3Nb+n25NerVRffWh7pffnHtt20BRu3MgA3ID
lpzscIO63YBBYVfNnOHSAQL6kpQO9VWEz8uZT84Tl8XkhYmXZKwHVfb02Bsz46YdJU0ZxMN11k7D
MYR09LYYCEV7fj89ccIyXAt8ZakemWSefN2ydepbaF9EyC6WUNZe1ZCwsvhjWlUlbAf4otiDt1ca
Afjh+ZWf2MmaIw6gyzASAel++CZnno7N6FM+dYhi9cWSJXl04XqAe2fu5qPyeEO4GNwyI9j82E/L
40pZB4O/HNp56iE/KgvCwxTieg5z3xBjKoniFUv3OvTW8LYunfH3+j7DjAIoeUMOEHahDzj5jhdu
ucIViL7ETZmOF9SG/h3EaV286GoznsFHTk8r2ljgJ8Hn0mLIRat5sphuIcIHWQmZyMElUsZ/6SF7
EXbtB+g7L5J0uE2a9NNYE9ki7HjMXGhNqm+bM4fHyQb+9Su8jWHNZwxA+1SGHGZriCdEw68YFn/v
AFAc8Qtwjjb4TTNm7Ag2l3827zaOVj7VwsNtVCciM8MKR3AGi34d4Kv6cp2H6bcvyEhwJ+HzllD1
nmovAq36FBuTCdMFQuTgRbXv64TKu/TRVj//Xmzf93s40697x41zfc078TgHcQU+my2f8l3tmALn
zkAvxAytXq9uFydKoz8RUiXnDOa3l+3Roj70BpBgiuzTeo9xpbZRSC6An8Q5vlJCfK7WeLj0Nc4j
iQ67q1mO5sxNPTkBtkfHTfWZ4FHs8IU9qXTSNVnnxCeND+GlK48K0976qKJoCc4cco+2o+Fd2Jga
eBgAh0K4eFDNgef10IfCBEfFSHVHa6YSk9W0GYkjLpdkvH7+CZ4uxydie/18HVBCMzXcbva94jFP
Ya+NoqkZj4h0J7uh/NQFmX8TB+r3JI7G0Pl628wVQFIwJzz9UtgaPXQyd+Chfud+idLcvTJgz+9k
NcbfQwET6/lLO92c23rbtqSm14LJ60kxlEbuZvRPqLKegvF1Itz8WAxRs0fTCqkPPe2ZW3m6RWCI
uyg04Mls/Sbb8+GtHKqsHxkpMKGYFk3uVhheB1U4fn7+qh6fmkxctqJyg8rYh/72M+49sTUv87oa
NOMWSkroQJTI9JFljwtYQ3tXrnfrkpLNmC5vY9IHslg0O2Pmn2d+xnY4338Lafa2F5/7SpXPF+Pk
agGp/i9l57HcRrJt0S/KiPJmWgYeJAh6TSpEiSrvsnx9/Vvo0RW7Q4oXPWnDFohCIvPkOXuv7Q4q
DVwvNscCIeVYAGJq6OV9xwXCPX4qM6Ugzu/GpuFEL76vRZ08dUVn/a2w+nJmsq642d/KS1qxjNjN
L8cIOBJ3KDuasc3YV0EDCsq7bbQoW9NV3uEcdglZsizIjAbp0yWS8r88ilvd8dujQGakMPijycHH
geP+909Ei9FclolO1jheQfIPO6PeCDGyAaud5hmtvYadLYVXlsjBUZ8DDHubM7qIplH3m3EE8PL/
qzUtliK/kaOQGMP9kkb1778RN6+Sxw22O+X0xOyrrsENwuTljpX+Zb/6j1WvqVSA6A1gNFOW/f5S
DfO6cSgpyngu1cMwZtZdQ/f6L2/o655/e0PcozSd1+Fm83Xv6Cc1k6qgysxXiZRWWMjj6VK2sGbD
dpI/zHaIHv/8sf5r+7i9JHIu2oUMHhnr/v7G+lRJ25bWtIesTbyW3C+eUnofHV1R2X8zRmR2mz+/
4tdJ9j8fm2FjG7u9IMOw26/0P19tFdBhAw2b7qTjyvdRGY1AE6OK55qeSiSxbM8sqX0iGMi5y/yc
obz+i2Pzvz7OWyOev1g4TGx+/xXyytKMOCWKrO1JU/Dg8WmPqiH+2rT5r6d7k3DwfP85FW5f6v99
qwWYrXpRSlye8PA8lcFTuCSNm6ArE/TdTXLMss41L8ms0A212rQn6dKNtDARS/aTRpQuDrbdGy/I
JdujXEBtIC5M/6p3+9cByTJgM2cNoI6kavuyvrWFK6wak7A68ZV+VpSi2Vnc47e2WpJh2hBtl1oR
G7Gc+31lThikZmsB1dsWmPQmA1RjPUbotNCn6FPvhn9eMv/52zmGSe+H+wkX4N8fY6HUVi0WmqvI
8hLFIwE32Rf9TAxntSxF8OcX+3L/Ynly+eH4ZusnkorR4u8vFlPXjaZ9u8EyOdKDpSlmbFtl1Bv3
bU9xFNKIXeuLabeLi0uBbLr/Zxv79hvcUtpu9QONhX+tztLS81izuOdDxiPHp85Kgqcds0D60zeF
XytxFsITLjed0j79+c3/65Shh6GoGDpvHUaGcF+21H4cbZlw0fTgROkhQNJ8AzN0BAqXM7Nop3Ir
RAJgT7eqUCmH9S/JOv/eAHl5Sk+kszet7terQz0hN28X3nnf5PNJg+8WzmyKDznsQV8XLsQ/B6/J
n9/zvzcDdnZKbF6Ywpe4mN8/cCupmdxCePCgs1lHelnxtenHvzmh/70VcHzfnLI2VyOoT1/WcCcg
X08NiVBqlM2bZqnToDP70ndALwajPRR/uXf+17tCZYBD18Dzq39le0unmqzMpE5jIo2VAG2HRVp1
hmJ1/+fH989N5PfCgHdmIwoyUcEjKPlSGEx1lrUpsDfiLfACYFRUd1rUfzgmYRcMoJyQmIZvMtXI
QJm2TWegLskzidN1Tn2Yl9RTpGj++Xf6r3UERY7CEWEAA4qvD5tVjl/iNhCxS9t3ktnYZFWEiNfT
h8qpn/shnhsswkpt/6VQ+FfhypjcRNNKWwGzgUnr4PfVlM2Qq4YGsmAuRoX8SV2eTSMZLtDH1wBc
6BvbL6Hr3aJ61aoQXa12QGicTNtUrTO9//k5/HsR8MuAPrpp5XkeX2UJlb7WwtE53XXQgN8Ttn4Y
EgVRC3953v+Mt35fA7+/0Jc1ULlNnQLwQYoxpjuMHoZPa+6EcZZwcpIF7GLM/NHNFC9Rkl031j8j
Z3jTyuZcVIjVC0f9aDr5oy61l8YF/ZyMmeBUXnrfHRQz1GtQQ1rpLj5HFzZQIO7BIiwC7JcRBqH4
y1fn319VhBXcmVBg8dUxvxZ7mdkW8JE11U967Il+Iqb0fhTacipVvqZlrC0//vwx/ft84wVvHxHt
MHaGr3VfQT9QtD3LNZKm3Mc5qUrotYwtzrrl4c8v9V8rQqPpxiSeNh/TlN+Xp1aNJv1hSsxiULLH
ZM2LUFTT9PHnV/nyhrj7IhVEVE0ZayGu+FpV2nAco1rXZ4+BZZZ+qIsxNJ/FpDrFo4Y4yPr888sh
UP8HEPA/K/DrS35ldblS4mdk2Bg2vX2fdrbWwkzJMoOpXD0T6OBs0J2N3OScObaVycdhPKJakoNY
uMOMwM3zwZ8KrXa29pDpo5fLCAhShKsVN7ubT075tgxxB+4yshQE3vRF6iQtg3HlcCT1Fx607Alf
lsp80RCWmc/YD1USHqtlHi1Gwn1Dvec72NtrN0D0gJ/LH1a9bhLf7AZmSD7HRt3o/ijBjd5WuFFh
2R4mGWmXyjI6zH7giesNRv8uar1ldbApGWB35w0u/TkUaZPtwSrbx6XRyG+XlsgOFa6yQ2v21qlS
Ytc3tAJv1JyW16UaiZREmoD/MR9WJZxLd71qVZP6EQjtE4VNFRTT5N5J6babFbuk36g0Dwl0QtDF
DnuQRatfnUnpTkWKeZGBVLUFoMf8t6mjfTsqJRGA8+hHa1T6VqHJg9Fg85pLW8BAtOHhU+4DCI/n
Ta/q0tPgMRxNLlr4V8RkfQoMZZua3uU9G215wHBv8cS6OlTnRH3vdCU7061w3mec9OfVngkvt13x
vNK8mvwaEfgUKJ3dXMUo0qcZO+m3rOqxi9GdDAUmDtqGHT7oQmIuWx1lOpd4EUKnM8vHabTSD1HA
erbmdH5KmGZs0tVlvGVPhZ+ZRealY688p9EqA0sVxeqPa1YhKSnr+rutt/Fhiamau+NNt2tj0xyh
mi1LPn7XpwKToKtG6xY6he7R7b8lgx4gEnhw9p1v+jKgZreVNg4KWgGBlKLerrojz3FHkPKoGvl9
CWP0xZwdQGWNTE8MdVQo131/N9ABIsugV8tfolGyFyuJ45zX6PpjVoibu1vQHbKEMweKsHqvoMfn
AaIuT0Vh176Z0Rk2ceN9w37RnK1okBs3j+zHpUC0g2NY3caz8VrOEdQaxUwObi6rMcRlRxukFuYu
WVfjfVVjvKw2uAq4CFDPWzsJhnkuz0KuN/iUziLT5Zhg544dnOBOv/jAh+Jt3ZsPPTmIoZL1VlBX
Sb+b6DMdXDfbTIkZrk0HHaJz1ikOZ7uaTX/I1fm1gvLxg0wmBq+rQsp75dhB1KoT9yotVWmst+2m
nLWewlJNxmaLCka9RsuIv2fOL6qRMa8cfpVq/kx3NQS6/2Mt3F1bd7tsKI5V1jw3RfspF/GTdqbp
C+R+O6j89GCTCs0jBm3CoGCpC719Emb/XNuohdN5nUJ2cHmwWl07G9gGRQdfm9iqmG+8+yJgQQSK
k+9rYzpnQocR3UwhSQJtCFd99pdWMS5ZVN4XRTr7TVeGqHVuiriOGzKvpqxmANr7rR7SZyvV3kaA
LUCv49wXvYgDDUQ7RsoTRZIEf7F+Y697Ngb8kLEKTHqxLWbTSa7vWyrsHj81jt/qwbWyTxzg96mT
xpu0jmrq7jL2aOQsnkFExq52cWtPrcKSRLNVmdVWE5a+4Zbe+UuVfiCfJXaMOaUXM5kNGO5gn2rd
IFtK1F2RMF4BLgT0Y/PDumLXzQdzOjXjeGFFnztd4wUhYfoRtzD4e/3K11U99KuGbnYor7pZXvtE
3To8b6+lQcmmgR5emKWxiSYrBluwAjyeMvp05SLJURzw9EMJ1njH8I0gwKkzHSKQ1QXgF5ro6k8I
IY6HLbTyFrXaACVJNjdmxiUC+h5A8qYUqSKTOrXImq2NOKOB1xfJQMWue6cu+nwpsxYpAorI9YJP
371vRU4wmePkoLidz0UkR7d072c1uud2+8Y2wtqmy+IhAr+Se7dzbNpWRTudUQ9cOkZnfoujZdvP
DfkIKjE1C88wM3ZLBK9Yye9jVz80ZhREUYcHH0d1wgwknizubcg+CNitUftV04+EDDwcuWDdluwp
i7P3AbrAaiS0Gsz8ZC/Olui+nsvkepLr/AzK5dxozQNGgzpIFf64AqVWOwuHIPbiWCz6se2KYEQ8
lmJuDGcR349Zus3j6HNuo8RjgppR5Naxx1QjdMflUsreDuhhp34N22EquROMYA/90VJWLxm1sKrF
uV3NNwzx34qVL1MHE7puH+oGT21DzCoRBywlrsBFv7y5st5VGSnuhRKoNmIXckOe8YXwacYtsHBr
/Ywbqw6MDH90o3yOSuSPTl/7jMr9CLtCPCwnk9S3c5tYj2pavAESmoLawrM0u+m1K3PpTW26STIi
NGS+Y7f3IjXZmU13EIuO29BlLWPzKoF22d+BAZwW+BTYf6Gpw47+QWxcqNkjbxcx1KrohA2JIcyH
/M5tjPMAQQheytKRQqRAyHEDaxBR5lm93twrnVv/KIY0/hlbbnnUQCIFItFepVwZjqxSehU/4bP2
Tn3nhOMoDmuTY+lK5/EbOFYZ5lPSMTBaNqnJt4uMe8kCyWLnCvtI2Q1rA79CTN1GDlYWuEKSO+B0
JfE98bFlP+Of4juVH8rVekto8X2Z6+WB+sW3alz0bh42mcYyrlliGmpGY9nVecnYluk4p09xN/Ua
lLXxLKfUtyt5XYwR5Yl6VyjlBSZ3SykWFwEVqPTdPor9odM7fkAfuQaRiqlkyVbgBEA07hK8oF3S
Eje2q6d3Sexm/DQAItogQ3tU3XbX1ekhquowT2O+PFntM2Lp/GzMRm9Ji8PqxicjdwwvtwFQaEX6
qpSIdNqRxrkwNpS+4BYlqVfkNEFidK2C+qYwf8RV55PCEdir/lqlHfv8yspR3lVl2RRT8qyLrkPf
l4WZKRkIrJshqoADLd8INWi9uBUPC9m6YPCf3FrjJIhrj6CtXazF266OwsXIAxKiNoYw7qo8YilH
7U81Sj5iU3sxldnmfJBpkDTwTCZCEOzZuUSD/arq6x1g/NEzU2ND6MdjPqlXBMw0ZFLu0vGzXS/v
pYYv1fBt0V2cwj2tqAZ9U232mdOcWivLvcV0v3X5+ACdLRx6IyBJIMhX3ZuJtnW0Piya7EjptdBp
w8WTKvHjrBTvSkq0AArD13GhWVsX0Xu8VJdVXfciNv0I/kXp6pcknk1Pn2Y/mbRvWebcmUX9ze2c
gp4Adv+4Si+mjD7xd1J4Ldo3R81owCZuALjnUjnS0xV5807hcm3V7/zHbYWwrprfzXgK2sgwAtIF
Tqa+Pq+J3ItbF7Wv57s6nlEP5Pdi+BlPI8tXBclAkYeKOSM42VjYJYZIhHnGS+Djaah21cOYyDDW
kKjWxqVq641bmjvQBL+YOG8T1AEB+qKWzkT+WSrpR+vyrcaB+1wo1WscLfBvSu0eFfeneYukykq5
y0l2d+shcCSPE5yiAB4PRAtTqH9L9/YqoQqvUNPtPIEMbqck6AT1lUF0+GwaBy0DM5AbyplEj6OW
Gc5OCvduyUvEYtURdMftMT+Kddzqo3mYtS5g6hKaZP9OrQPNdB2P6L0+lc6EqUNhZaT1o1krlyKW
5c4tUpJQqNrb2KhDUbqPk90eaj27mnr2S1+nh3w1/KJJNuTWHyMqBO7F2HM/8LpRZlmPOK6+xWpz
ICxhG1U3Vpncw1gJli7dDbGgoTMEeVaFakdiw1Db11KJA53Dq1jmLTOEyDNKi2mRue8nK9Rbcgdt
AlAji3QMK78uph7OhXpMRiM0I/cO0MpOw5rTIBGnT49pw8h9Y2ULr7JeethbNuOQBvSEX53l9kqK
BTG1YrEQGgRBP2zXaW/Cl8ln6yd5TKFKV6JvAI5Nzy7nVl8oD8qqX+eZaBwoJfZ2qZtXF888h4V8
7S2+DN16KDOADrNZ+6j4HpnZ5OjF+wcGvOcBk6uH5272QJsittWnALcq2waPAItYUT8lnXFtdUBP
RAd2sXyDQ4UwtwiShXiHJKZSkluzMp8qvQ50fobDmmiEYMjjIHblHdkue6NKw9jp7kgKA4OTBpBf
GD1+8gUIRx3PALlPidaeMuHwacPES7OtkzYbBF8P9ZhfALt6SXKezfWQlPmjWRZhXa2eEDRh3OZc
29Jr5JN1Q1fo69NsvInpe60+NsW0Rb370vfOpqb6GlIu0O6L2XxTuo8uy3l45EoQHwV37Dkd9iVv
srAGL53fo/yUzsWLvjqHPm0Cu3W8BayxWt/V052on9zEYcUswdRPXjxWQdX8YK/b6vq6VyaFU/FZ
jPEOBtS9wSUG8JF6otDx1ok8C6kEY/dpZIpv56lXQQfT9YuoqBWU4o4AXz+zTonyfcAoQr3oo7J8
JIbvrlMJRGqHQAL0UpjRJuPoOe1bUUShHmuHtkS/637C7vMmqwvj5ppK+0Qy4L3oX6LoUqytV3bR
XQo2xqle6gRRS9mHdswI2gA/Yi5BYcigEIC+JAC9usCR8653+Rmpu+cA1qzUB4MzOVcoIstyD2Nk
6QeKA3EEorCJhx8r5yfxHV5fEFS7jEdF4aBzow3xYtuFf+dUjj+78SZh0uJwc8vyKqTHcMj0B6Pf
COaxejwGunqtxV7Nnof0vcAn77hQ/doEDddFbdn2rY1KOS3in+XSBOY6boSxr5s7tTgb+YEpCLYU
Iyj0iklVe8uUATbnfBuBkXVK5C15502Fumni59i4F5pzrfrXvtxGhhYArl+ad8kdskscWg6Gs1+I
YvEGY269pPthWQ8l99rOFNth1qmy6ztZKBszJuM7bQ/ZeKcw3Wt17j2lfZSGfRJVFnvzPAdD3T/Z
i+sv1msEG08CoJnfSUS5i4rupXM+ED3Q4kjDNIt0b0mGQ8W2ry9lmJfPbrvsIyt9MCvjcYmVTZRV
r6pGueO2IUrecKJkEBFR1M7gD704GDdkxlJ7lTn4hI1vjCLf3ZgAuXOe2v0q+rAul806LXsTCZe3
aGM4a0/jLSsjfnKmz0WvwtJ4bMy3VYGxmF+IlI6Hw+qsAagxxNnWWaRby0iPHQNd2bCF1hOfR3Uj
HwCOoPVkJhvdaQ51O21RkHI7cQ62KY8aH0KUlHGQGo+mMz4P4y1AmxCNAbpU8QEY3h4WukrpSWcx
563+IKZdgjjRa5tP2DX4VbONSf0Nni5w5ZpyTzhaifrUNcNhastNO3anGjRQSXfcdEMmmT+p+FVk
m/MFhf/30TIzn4bGhdzH74zirrKdueAzUmgaQDhCFExps2vqmN/ZC3ZTIUpmHP2DgfdNLjqlfgq8
rqspSPP0V7LUbOAaHQ9gGk+1yg8rUQsUULfOWmTtHKc48ffUTIU4g472c+VMw2nXMVqouBq0ZX2R
tM0NbnmDZXtuekew1KTaYT6jzeYs86Vp7tRhvouWeEMW1zN8K04Ym1QmhdOGpOgq8+siO6Rpc5Jc
l+mgjEFljYHZvOfVJYrTp6EaP2aQf52T7Fxl9qymCzleuS7/0mcA5srbGC1UblnYtJYW4CE7DhEV
LgtyMiiY4bI15blwNWIkzGvuTHCUYGg2FgDJdh78skC3Yb13qnWEW0hVjR+qsDgIhl+ahW5cfApr
vQq3CAtOeHWZw2jiWjHpYTzqW65nXmFkp6bmLBXcuuBc5T/JIfIkyDqV/2PBK1wN5rWX80GQUJY4
P1pN5emkZ3e6WCOxM+QYlsRVT7d42wdcaJ1vDHzqmjMEUdaEEhbjgJyO4ETetm5s535+hMB1qDTn
abblger70dRfclXxW9Iy7dENoP6Fhvu4cmvWKiI7qp3OJ7o2tIfY1EQ9neuxfaHLRGiivtfUZyZl
SaD27cXQhyOR8rRK3aCMjO+xpT1ZLd0jlSI0lzsBQY19Lj/aqXumttjpWvNmKhIjRhLg7b3X4ieZ
K77rJvtyJIJIup5hglZTwRtPPogu9lAku3bM7aiCad1ukEWDLPyhEQIrHB55inHCSv3efpRKHXYq
00dtX9U1aUIwNne5UgdD9JGlRPboa78DG7dHox0WqxZwj/No/u6AX3gV3IveigJbDEFpnhDsFAw+
JmrFakdusGdlr8YwsHR6b2C/MdZvItKDaCpPVdOfcosA7J4mhUX3wNxLPrM2rTk9oJrpL266TTNQ
j/Eu4V9i7fXW2PRWeA+d9hONnqewV+nc+LlzHyKteoNaQItgecP9vY2d56bjtKjFezvLw2SOhAIq
vq689WCJZqHcp/G6H6r8rea7TQeNuEd92Kmzw2aucd1NK+sNisld1opT3tI6m93+Z9Ql+xkxayjd
RQ26Qbu2S/craTP4MUp+ByEJ8hi3YsMi2FExXnSjuSL2e4wj3iXRC/cNNBLwHlddL++cxv0g4e6a
d7Bhu/l5AAc69hvXvosBdw3WlRy3IK7uNfut4PyQ3bupoiFWyyBSi30cc6TpLpfwPHCNo7vedcjG
yMw7K/MSmKAex8TdxGWxW+QvMj6D1gKQaAP6BFpBP9ICxWkXP+pxDcupDm3+0TBReHEQOMJLjI8k
0jax+T6ME4o+zP9ZsHKSpWybwv7VRy9Kzq0BvROBVZ6VtIGTt75SwQWP9UMu2a7aHYOAraUOB9cS
27qV1zi7N8fke2TwGYsMhTArpsl2fTF7GrTYHQzj5Q7lFe0iulDsT+58YQHvm3UNIGZu8mk39SKY
13eQaTzoYTOur4SUeYlZbrnZ763W3Vnxm+1Gh6UYjlmSYR5oPazD/uLY2yz/ACTCnETzs8TelVy5
xdwwxAXlVybr06rmhxGDtZ4dCCS/GHAIzORJROrRsi4pxA85fq7RvTtzhlEqMTr342UTt/0uy9hQ
lCKwZBGs07BzMtqw+oNG3ZxryMWqczc/2rGgyP4eScsDNueV40vSxr4cH1Mu6TUPNk0PekZ/In9g
KXvpCs19ISwDd5fWkhrV+0Qqmb0eDANXFTswkl0hdjczelVz5V8+C/3JoL0TpfORhoXXa/wB8rNS
SKNZfxH2tqWTe6rW8ntvIqAsYSQaTGT7OCxK3W9yHd2FK/ezYu5G/VIVl9J+mop6W430MEH7MTvo
3LvKfCYq2x9quvjR1hbut8lugqFQw5UueCNN2HtcYGkslebRGV+AMt8tIz0tpwiI5KPXi5DQrneK
Nm1Ft4Qd1XLKqDxN+4MYmZ5k2UBrdtr0rXO9hcu0JUdI7dTbqEg2AIL3YIcei97caVm1yy1xjax6
W2pM1pNuOsuyuk4lHIlsQjuj0TGQSsc+pxpM32kTrmooFIZPVWMckUDusqbKObgHy0fsl54TOeXB
WMU/8rYFuBG/Zn17RQN6BLMaasINGy3eLXN8mBX1+0hK0kobZlcmzpNZcJF0lQJ+appweucLEXGm
+asYJa262ul/jEAn9w2RHF42Jr2fZ/GBOel2LrmYu2JoUNtJuXVEd0+mHuMhOtJT2sSbXNKMlrK9
It7svd5NQUHLhKvfYBQUZObOmJMdgF6HdEnEV6D3dxjmn8a+0bxxcp8bY6KxUq2t77bEUZbttpPy
rVSte4MI2K6z7sEhx8Sd8onUOl9IMoM/KidlUlDxAiqDJnjscFbiTqF/bakbRnGceSk773Ry9GKr
rZrp0yjgFh/tSaXDq8hMjNKyutOWefLLjHGXnJbvZH28N65N187t0ns1X9tgVLVTay+bdtD3ax33
mxsCLxizEm1lT3qY6ibpZtDHb5Bbq2Cqzf44yfonFzbH7xo+W/jdDM6jDjtgexfZ81WRtvmQKBWh
ofLRNTNqXhMw5GQK7oaM7akgJP7vtMiwvjuTR/SiS1dMJ8qy0EsyhuYqSmqo3CgUH21lqZ6l2+Qu
ZphpeDEi+ojP0HUBU7aaRtLoHOdIh5revY0psiNlxOQ+SXO2e0BFvcKQR9KtNmNlP7lx8+GaETL3
0kmanUgy8wVkoyFOK0mJ5YUeLwnI6axL50ctapltjN7KaSfwnTiBAdXPLRRsb5G1S0bXBN9BYTBB
gJDy1uFvDgj341LKlSJktpIcmG7W79pgRLt0lGNIYmZ0tYZ/gtKiYkYOXpfnPNXbgPvB6hXl1D2I
RLX2sVjNo07k304vAWHS2ahPygrWQcvKNGyzwaDfqbfZBjdYGTjTcCXSSNmnMRdFtyr0iyprEOBE
EeqhULXWX8kT85diFFwA8ulzIkEQBrGkTLZdP0PvebTo75xWyT5QAC7eDBBEw0IW5rQpNaff01Kq
QCKU45EhMyrp0ime7Jk5Jt+pxQPqQp94GRICFGfFDoXpcBNxbIInpgR8tU0vrKKs40+D7Gk13gDS
da+7IG+XMVYejGbsQiPX2kcRTdU961cLlFEfkLuZzPkSNaYnYjDYqdVy2k4zame7qkYu4Xa3yyNL
hiS9Rify4QCUWgl3OCcqM3+JYu11uS3RibBlXsCK/ErNsotb3Pa5GYNMrqH5rnQxHprWJqZTLzIu
+bG6LMdG7ZK7Ml8HoqUTKOGUcmw3RquWe4VmYFg2SbIlnTL6iCydCSvcj+45rpaeEJiEfCdsujST
TfTBykzzYVE0JkaKs1uTvjzJgZhiYxzByS8uDnHT7ZlfWe6hEnRzAdVxoDidHQF0Jg62FoZ+jjXg
XEvsgkJ3qjkcstQOl3gojxNhxnQdxmbTrFUe6iPVL3BU+8U0y29mPtmexUBn25kDaau1oz6ZJjku
WiRpZOZj/kLuUg/SqIJ6xCSL6c0q6xKZxlhcDZhxv1J7rHy16GIfEGy9UZqp9LWWdiX5buNpgSN8
zIiVfSzKCuWePpaN3MJVnDhmB60t1NelYgAIn8RBwv68dup9n1fmgcedJ2dXxLnV3Ixmec6gLGn0
pAq0ZB7dUyOVHIerrta4NmgXFklx1Atd6b+7igCl+JwgOIgZbyDeJ0NGEeVYvLZVqRjfEY6vc7cx
jLXv231sLmvBxMiu2tdVrFF9aTIh7SdCjy3+R/SdfUG5wwcxvtp2qZu/DK03iYbtc6EyvnPW3lkO
sHOc/CHvheYeMncyXKqRyKw2i835eBqkKG5joRQMg+r1ILNJD25yFAuM0tCzFe+Qr01yaQ3EjB+1
iO3554qllyuCXrsL8yYLQz9lMPTcLo3DpsmN/juNjkGex26VURuo5ky15i1OL1ZSYY3SPahWO0H9
Nt16bl6VvLHiyHOhO5o0eAxXxiwiOWV147WVQchkQPstKt9zbLk0Pdh4kuFT2MzMuKUnSqf8ZLHZ
dIjRlPAreSTS9u37ULTV8GAZ4+zuhZEZ8jWK1M7dw6HVol82S3+5X+poXt6wk3f6IbMIAyY33Y4B
kRpDZe7iapQW38YmTVHMkxLwUrsM646WwcUiBPzp9HgAO0NumHHwrdGVya7fza7Vumthj3NDITCj
YisHZMO44S2bYVmP6uiua1upB1OLFSJMuyHS0Z84sb3V4kW8E4bgvHeGY3NzAewepWGmrV3CDDwx
0KgDB1bdUtkTuNfQOuyNuuqmbdQIhxJCLZR8+MVbbq0Qx5fNRA7Px69BGYbxU86uyFJ/HeNRvpdI
DCgmjdlWSvoO0dqnz0IZRhh6dCz4OJSmsd4clw2fFl2aru2+72eFEjyzzFV/qokh+Nk52twe58qY
r7BMBn1Lukaf3buW1MqwrOmB0/HTdSEXv3HQpthelS4qM2YyKkZmuWJZ4y6ILUVr3o1xZVslntNj
qdKW4SLs1U2jFB4GqToOZgTdKrfv2F6OUR1r9mPMLljCNByVTzhgS39F+K2l27519fYw5Qzlfi3o
ykHeZUVb++QV3EI4O3vsUFxlUZFySdNG4TfxoOobw+4ovuWoLdnRWRq15eEMtWg/mtKp0k2tQDo9
itYki07Oq9R+tWNtz4EuI8V8cWNljX7oMh/PtmQuMt7E8rrNBCeOo3q7rGlKvwv7XUWVYeR1ErRE
2YtPbGqO82Ip8xxT6ZL35H7UfbMqj8xo1uguUYjCOxV8qZIdjO4BCsyagq0f1mLsyWEYB/FmVxnb
J9nzQOUx1yul6auA2NpfUWeSZICYa013gPLjGSEgEshUIjQqGtLbILUr/8fReSzHimxR9IuIgMRP
C8p7+asJIaklvM3Efv1b9Wbt4rZUBZnnbNtfZWEz/CW1m6XvfQMJ/BFP7mRvo0iZ7skjpmN4sclg
p2B9TjWTXLCy0JtPI6XVeiRQnNm4Vy0t0nwl/xVGImMCn3ubDu8xz7LQikBrlkiffqzcTx72E+Oj
kp1P07ZIxG4qktHa+53nHZcslgdhFnSyp3GLFEpTkzHeND8mkCUiSfySQIteOCjtp6luxYefQkyT
/dhFAWRd8kY9uNo6MbNq4fV2vR7pbZ9XBiUoCfVW2iNln5pyJGtD6l0QqtH76kf6kTRd1GwWPt7y
muVl851Jz/wgswEuQpOu+9sYXr+peBXvdmblTyZmhc8kR/vfaR1gLdXNOfPKwK6MEUTCoOhWdDGm
YZZ7JPjA8nPvTc+N7mskkHvULyCxgAEIeoQtyIOSHLy6SmP5I4gBGVemV08+SoLI3BCfIYI0muWl
bfsU93ZeeHdHNcPyooquJtUiqX7JJ01VqAaLquuU7ngZjrNhHspJJlcSYdtrYmjdWouiDyvu/zF+
vTWubAMpTUR3bRNTLY512RjHU7zIreH0b3a5oPXDgMtU4st1qUwvKG3tnVKwPqCY7D313f7UVXO5
iQXiunpwbwVpp+yTU3WIcpRUeoUSvl76+I3eiO4HvDm+VZqM1t1c77AKUCAohn1RSm3DUKWtXLdO
joRBLFtuw+pkR2b3yXJBu73fHiLUd7RLNBoNWREY1dDSVZdR9hhHhvFGpjulXM2o3TJuAz3QM30s
Lm4eGWe0S3yIBcaLbE5SxnlKf6Zh2BPUUtxtcLrvWSvHt7ady/bJ1HNrPdrRYOw9xbsVmFNbnpER
oOspeSrRBE+t/zRrwjwop6fGwXDQMa+Qt8gwIVTxHS2JWjW1+k1V7YSLbCByhoWQecv4G6qGElb/
0Qvj1SCrGBcenJrcVDQsBJKPdz850gppTz0lgFpO2eEeaVmSNANYasYNjd8Z5sGUrUmYCzaTuvGo
ZZwHf21E1rvdEW3vVqZ9RoKOpJzL9NYkIBij2b6JFnhTd+vl2IkoflLtkj6mQWrlhXlWhTjqfsGi
glA+aEqzfHQMWKum9e+L0Z4YbZAHRC7nmD8tb33vIQXJ5jZIImNT910cupM7EuZBukNkscQZE594
L5LbssCI54NtBX7ZXa0ut1f1o+WNIxJQskBtiqLOQenmtrh8PDtselcch96+MY58abSgrWL4Rh7O
cgmQlRISlTfMgC4D/YB9e2XbC4ufbvCpZoxvdKeR9Jl5BLBV8aEdzAM9zOiHZF5Ro+YH0VCUINSI
NHi9V4aXu6Ff6fqB4iBnYzcdEoahn7h7QA5ItK5Y8PM6GHlZL0SiuxC6eRKUXEOIKu+TT8p2QxfU
SssfZzx80V5Xab6h50OukLQfoSeTQCxGxCVYLmsSMPyQ5IAPXykQS8bXtedVdUD13s8Ia9BU7nTS
cuvFkq6EKJZvvbOYgdQTO5iFNa19Q8/3E/7fkPtGhXncqG2az/aRXDJtiyRgfHWtR/aLpqw1Golj
M4zMHf8v68nHW5HIJui4lIOmHQXlUWKP8ave9p29axNoj6lGOpiVhNUkKdyk6sM0ZkNQQ8b3rA3m
enGMz04SPEk6ArxVxQeMWWQJcqso9iDrBkKBHF4jZjAp82KLigPeIB1Onm9DfYFdw8V2JyuScIy5
be55qrSgKBmS8iR7F7jc0DxwYcfLSzLlTUiB17EutWdXwKI37kdmAn9Dju+ICbNXvpvc0He99hYY
xTI2T1TdfCRM8A+dgqDspx3uMbV+IR//cMv8bNwUvTBDvTPCaCqngAKmd45cc12nHNNpTgKMj4wx
mG0oFT1W8T6eBWQ1/4yYwrgJ0jS3wE/YjsoHM1zM+W9v6E6Ym7ob4Icyw0S5P5Hor0Y6/0N1+9E0
7b+u766i8y5p0l9BMTYVI/FKEerpVJr2lsbG9dEchBW6monz9sCI+jeji56STjdptTSuxjCDmqVy
+qspvdlSxA76OJV6xh/DrEKcTk6bBBN4trc6AewhnCWAcir3UwlKS8tYFp9dK1cocHQeC48o4l6Z
hFeoTF8rwgtBG2T6BEomYRbM4pjhZr8BOAxPOiLlt8qXy2tnWcMTCU7mZvCH6tx4vtrWRGSfpkEk
LrR5jQQKXsv21tWYtfNdbyQvpTMa6RT6TtUiD3NfDZQ5JJnPpFGyJTqqDqOlMgCImpIjutXlWdrm
NjZ1fbUMOaIEw1KXfGq1N6U788ZLqSjlg/yJdRv6z+3YJkl93g+sXgj8xuWg9HYO8pQltAbiWdes
A6FjUzLV2zy0zpzSGJJ10IXKa6g8jcTO9+PjFNUf2BDzIEVT+l528CBjMbd7luJm3etOd8xL1vs8
T8IURQstHyV8THfJ7ckKbbVQP9qb841kQ2sdaca4AdnZxUsDzmuofRrFKEDADTKPspOEjWI7Vy7N
vmapdmi4BbtQ+QUntVz6no4mdHTII5Yh0BfP38+gpQedWO2zzPlY+FQNAp2THCpJ2q9xR45VlUGY
CpFck7y/gFEi6dYy3ruhQ/IQJ3drmaqt/6gQxiHOH+ic0Pyxb5OMFEztiJqeXCYE6ZMZVnxdv0Uv
gcaX6XnxzR50z+1Qr1jd3igSBCdKX7sP6LM2AKq7usm45/ILgzi408gCZvszvWnNzp5wqUZqn+v0
GZMk8CnV8NPIGW6XsXmLJgMlUBL/qpTyojbbN0Wz7+gHM7UqP5FccV1Kt1hhNEGsxVEPII+IBwyc
tUen/lCNj9MTNZO9jATz+n7QmfmT8OMDZ3TYJ+Ink817MQBtF3K59Tj2g8buWQXa+p9bNtYmr+1f
Y0rz9exaP1XCI7T0rR4kEwe03bd7mnhx9kEzDQ8JSTS+xFHir1l6sHbanTEiHUnebSWiIEa9iX69
Kt4a23g2vBLxWO4jVpznkzvk7/kod6VgK597/WfUc1pkigE5XRu/ORGtCMg4stCOfeAJanLVVBwx
lWoHfeBgwOM7rUar6E5eBntCYNGdK/aoYlqdqlydSAo8VPQC4vNskCZ0kG9CRociBczyvE+e6GBw
i7OYZ9rZvKueRW/GPN76YtoJC6p7Towvs5iB8cccSom8tg1m4iR0G4K0s2wqkDRnuKzHjp+zrnxk
sX0W0PLAk1+ha0qNwUHsQiGjTvsieXNoN2xXua+TGxstBHRkHZiuCYX3EQv0XXtuc0+u3AR3X16h
CE2EeypdYzslWhp2jamxyvOT5Hn+Bj6JHs2Tj8KtxUKZ0iAGxUUVLNzbRlayPC1HIKYGVfJ8nZLh
LxUPKWKN1hJPwRA4IytU1MzXiMk1EKNxJwHdXNuFEbZAw2gxpq+OeqGQbHb8WEb/G/mNe8WOTCRk
NHzNlfrMSygbgXA/iBULadeKezGY97jotkmED1Mf/edUz0A0bO+XvDW0Ka6iwgsFQtD3IwWbSjG2
pPJjYqFMJZ7lxDLDGLZo33bRxNUo2g1EtrbqJZ2DuJjXg9vYm9EvD8TEqIOnIac2I2NZ61h2jqox
IGIL649uBGRonniluN3kt4NLS6q/SmRbI7PPDZw65gpAzShOdv2cHNhGr80UX2XMICRB1zN3/PSS
6KljaVwvbfpfxawOvFntu2X4J5YiWi2tX3LEGf3K6OK7hljM06qLHNyTJYy/iWxhbFLaFwq7Pecg
ggHb2hQZIHOS09tlR27QzyRZ0uIQt9137CGHH8iFp6yxe3IXazt7/g/FjH4AD08+RG29Y7W/mUV+
nvwhPspU/UvTiTJQ3/jIgMsgSljnnXr5h5Ni4FPxdhGy+fswj9OmJ2sq0D0SviiUG9kl7lh9zLPH
EgzmawfCmY50Xs24JiDRYzBAet9WJKJuyHTZdr1ZhBxNfC6V+Z8ukM3qhbZNADFp43Rm61hM+n+Z
K//FS4VYsilflji51eb8oVe4LHS9g17T1F3jvwv0Pt1moti7U3ZUS3UkFETSeObot7j095WmBCxf
ik5rYOZoRh/MeHg0rYJ9rYcWuU7eZIdsVHurNkRYlLiapes8JVHN7S+83ygfn1nctxyN18jQJmwO
0x+p3Y9oe2HuMM5+dfw+zoiEgbtqbebDL9fwpYILWvsFs+EY+xfT8JBnaU9ObPQhlWR3V1WK6Wfc
8Ouhe4k+3Ue6cc8DyWRZc4KOe2NAA6q12Y4SHAcGqKazsNMpKCypVNMiEZaL+k3aNA6Nqf1U2rjG
7PiGDwzlmLhqUf/GnHN2W+ebCgq24jGv152GUAWoTDtVIxZ7q022KiphXxtCDGGLsKpAeA80pa9T
bIDnUS4+41Z2znXzYMcCCdH4Y0zmR1yxOkcygh3gZ0F7kwUxkOtD3iqCjt2cgxMYa6hV6AIGoZpH
rJLPoImNyF+yxLoPkXEXUSNXjUXRV2Hw+LqzjdojM1cJg9lDBE0zbbpPMk/BIHP6WCVrX6zeEsvd
wcmhcouLPbEAr75WH7XO2rkKQUAn9nZEj1jpMfom9rZrcnRtpcfVUIeiUHgcFucf5MKHP0s6gjJe
yWQ/p8DspALTtqUtm3piuUTC8uw5WRLCOcVh1zFv6OMurQUUta8dY0aBoDY1tJzIIVRnnyhkfbhJ
ZlDE7KeuDWdFC9G+6ui2p4ZB32Mi2OY9CQZcMdnZK7Rfy6H7V+vlC8AO9bKkl0Sac5SIUYfWxCCI
ks6USDvGE6/A2jb1ded8R0lzF6oJKZv9Kcz2qHmKV05c6Nh9GoB3fTVsG7F8pH68BiBbTxWls7ac
n6teC82CUy0T/actoiRwx/QwWn3ol5a+ZaG+E6KNq8rdtnWGkCIKoFTXWk6VGVJPOm3RlXpIQlyi
xDlazfRQzL8+NUso2DCccfW+1N70YUSjCobJflZ2v5U6wcJp+5AD9HI+16q9UHTjQmfz2LUlDoXp
D2MJxkaY6CDOltcqm99nTzzbDfIBW9pHi0CQ7VhXTzNPUUC25a6mj0eB+2HesK9O6sKNlWcZo53w
EnxByvr0KvfbVvbHLBxwEIuHBech3Z/OjnC9ZFUDDwMd6+VOpeW+K4HDVddtROP8zUbJKy0PJSRY
Zum7anFXbTe8ekW1y0brCKx+hvrlIS0vqV+FpXK2ND1Q1Bs7h5Za35VhaOjeYi+wtepm9Fa1jmI0
HH46Xv05Oiqj2meRfTIfdk5EMQiLnO7TRuSFEPNQxQD9xXQBpJPoe+Qm44nVVE+taVI/VVX31pjD
LTIURcjlw7gUERU+YqzuzWxb9hNiv5qxxXu1EQ804uIuw67wUCDVBcJzFOip1u4dMz11+rCPUhya
rQe17t5NlYWpr637Kb4xOJMHkHj3pOm3mqDk0kP3SPJTsWIJqCk2tN80Ku8CO8VUYDPz1eV0mfxp
M0/RBhi34CxDibBQDRRy8F/zGJ+l7pdAH9mPK3moHsISNIG+RFzPpBfJggIT4xjnw380zX6S6XEy
rfJN04cne5nm9eC5WmjE9X5xx2fT7jfyYWq3yg8tb0Mw/TXuJ2Z0lUANGmzUhmnuShpCOrovB7R2
s2MhzsHloHvRzWyxQC5NustL5zJE9O364wuILhtxeWxEeYDiOXQKj+Xs/elscSuxWNZKdhFaqeGi
KAMIqtK96NSEO6bDsRl/asL6mwb17OAXWpmD8w5mSRuynv4tKUdk5xmw3oKQkBhlIVlxw7qW5rGT
KLs72z2Yym7XpWnt20lsGjffzIsNQ5kHGNV2iY67wBr+xXa0T1V6SDhkyhbY0HYBsEEtvBmVVDd9
6Y15EFMU8HxsUm35M0oZsumfDCaKLhfhmJrXWLA/jM6wGdLhkOnzH7yijT86OxMLDfWDOjD+Hh9K
srJG6arUPirHp1k8E0b/buk6Y7UXOvghH4JzgbLflosdyDH6bFodymo8xmm6EeSRcI7KF1Jh7+B0
EIhZf7CWYp2U4DnjA5+MYgTCcCFugIwCcVyElisaexkOUbkH/vrOonzddbQ2+HX2bNFe2Why3LjR
cvMH421MqO6qlmYXT9p/RlaRWxhXT74enTy9EKFq41c7ZwMs52KjkiZ0FodBbnDO3rx8zY5983NA
EgAKxF28fQ06pNU0LijcDAMworIOrjHs0RWyp1RbQZGoibxoEEUJzgc0UTkNeHnFSN+GjIZP5ICF
CQKCIR05zO1zsoivJja+4xpVqa828aQeT/A2dVDVqm4BntatbQ41JT1j7U3+toDHpfn4WjiUG/By
nlw6SdcFBI7Khp+kKZ+wpV4ynHEYCNr9JKIwq91QTvKtFuWeVL6OFzTRkZC15KKpaTf17XdXWw87
kLnDbKWjzcKwKuRF76uTh7vaVE+DpLMpXsQ+ceajn9l3rUw/R1Q1rQ9TmnlXO/6YSsqNouZYYsQw
H7+oY23isTnK0trVrYcHTnsmXv6gNdOO0oQzTuhk5WAAbgbrSbh6mFgdQ6+n7RmH22AcfYXDDl2O
Uer5RiINVsubghI1yujoxY25HsviL829F4cIz7DCthG6QzZvhIcTlLWgCuoaRMxufklEzlcoamB8
KuY3B+oF9LYLpgz0UETzM15nTN84BtIqx+ZkwSi0Uf5LBepl8WFNFhcFO2dMkRt3qtWP7tL89m72
z6zyg25UvIOwrybV2kP7rvck8bTDre2J8OUXQoo+puJf1ksIjIEguGIo166H4RhvPJwhAUrsij7r
AHqxTFueNUPepFGHqGGRE/TRnz4iFptaOnbQgmKG9j2bJnGEK8l7E+vbQni71OJp8tim0nELIhng
8UTvWRjEltL6nbLIltm3MFGcNSKUpoe3zhmhJyIbr6JehfFoqdCsxuQiF5d86gl8FpmBA3XJwmZY
Aw+tEU3XIcHOQ1Uqc1jl1mf6bBXYvpiP7azMredIuWmpeLzLBmMl/uWfIXYaxJZVHBgtAGGh69WX
i7WSmCIquYpOZKGOyuesi454Bx30iTSGjy6JkQ2U8Zoo6r9Cqw8MejsO57U7fk/NSESLsx2q5bfL
jMAFzYjLLZzxni5yi3T3HssEugmcipzfhtswapD4nYnDXBNr2kJ9g+SBmZ8TRUh5HfeBnMQOQdi+
wV2R5wxAtMcySXdyaxfNxjfUhaDHFT7gVYLd0B5qSrFnHlj9VpH5EfG+R2VzfljhyRoNe0Zt0+tv
+v/Xz+GsEnBXi6iQvApzXEtVPgWuMcpQy4o9yqBVZqJeitUXlbbbcSB+wsagidOmFM5KK9KXamQd
VEl2sjP54VfOmZcDLx91zySTuDXmGLwfZnyIVXqM0VN7LFzazzDqHLpWoMXGmQ/rlJZi11j4Y1kN
UNrvPIo+U898L2Prxzfac5W1a7APxnynzkJQnPynGus+gHzONt0k15QFb7JBIFnr+L6MkLKdDYst
LbvloRXpaYKDwf50r+IbP9WmmuAv5tH60zJjj1AqUKo/Wwgao5gfTIve2hhiDbjHlXk4YuW1p21e
gB8B/tAm/JZpDkLG13p8qccfP0MK74ITyuKWAwxBC9HrMn3kzhD01a9M3Ze4daiUc6/GpF6dTG2i
ZfyN1bAx0ZDbQ7oeevzGMOafBAJAyWIsAWYYHmaE9Mmpq21vlDtTPZri0adWRs5Qx0Pc9P/S+Fzp
6bbnZpFT/+PU6owvNCxiZgXobFT8tR0slb51UXU9ejYXj4XCdw/wJPs+77eD98rvHdb5/DTgy33E
Ocz9V+/Oa8WD3Pbp0euai1uXxzpmQyvT52qJz34/HdRoHgmYP9XLfMYn65sJoyJQNyimyuej5eqE
vNR8naN5YOK76nG6njwv1BuojmR6xu6KsS07ND73pTZcE2sm5cE+o9ox0Je658kC6taWY7R430Xs
rGLS0X1smhomVjnpLzIxjpHxpy/FXizOsWeubgAB85mIj5YYi5VsOALd4ZOX4Ne3NYbQbMOAdC3m
fe/cYDSfE1Geo1aeM/Kgm2q+YbSAZz74ACfegkHlQTBGYpvCEcw+KNzYmHC22rZz5c3szFfhsic9
gFJvdL8rlf7QF4/7zXYq0IBqX9rGKe/L78JrXjiYwqnoNzVxZ/P/+wgNSku8tUz1rwdd2kfF0ciS
5zmdsT8B2Tpj8eHUxbvIPSNAFnUuInSkSnv2U9qvUr6YeaGBmRuMTonNg1dBsiRXTCQIHOMjuQlY
lJxL6tTsHvXWgCrJ8/pYEzVqN3noyR6wDh6J3HeJ/5qv58bjcyqm+a9wCguWC09Cq79V1CO4RvcX
o4VYaYskWiH5FAw6adE/j+DzpH7uVIyWdHSXl8jm3koE4bdO9N4+4DxbvpCJB82Hf7uVuxSFFjIN
sW1s0jVLLHcpeDxqmadeaneznW7Qv+vMMu6u/zlYC9b2mhpy+81JvYe7HEVMztZg2pyumAEp6eBf
hj5bvxpVKDPsAKNM3lhm9iWOkbJ7ivr8i06FwG3uo27ybhQHAwRFEgqod3OoRd26QXZf4tYvYV2d
aNw4TXI0kWv33qHPDNaXNrpMLTqtQe5cs3rNM/MwY4eYUy4VKtM1VKnRgt+NMAgTPrizX9tovHau
1gTght5qiHQK2Letof2HRyYAFsErlv5OlnWbsvGkt+8DmbZxHvMlpjddFgdMkjs2youmL7tlKC8D
BjF/NjEhU+xqOY+lA9EMBA9Lg1/QZREz/GYAwYMEdqaYfCC8C1i83fdwCL0pfxjzDqXFfNE2DwuI
9W4aw7YTClm9dtfFsm+T6s1REzkmmOhQ8WrVekLhJFr37nbTDkcXQrA9Fh2bkzLmPCF4oFv+lqIk
tWXZdGpaNxX9mgvDbHGspzcuigOXxF9EzohotJWnv6aej2oUpeDMDoEZzW/9V4+Li8U5zPxZrZ1M
vOXTsE0qY5eZau/0+UaTeWBM3BLw2R7Th4HniTDlJLXDfPDuFvDHZMHCd19Zs4Rp5PNEe2fml70t
o1UcDWurTL+YxVaW1AITza2FrLYBNGuZBPNKC6spX9uNsUkQTusIeI2ZNa+Z6LLT/Vel6b/oQ7ZF
yYDsUM+wognrKAp/k8RA5+14Q9t2Ujagjo3URhKIUZnWmoMv7FIX7/lAcsiinWrLf1dIbPukxh7i
/DfVeOv7JQSe3mcaDTAYQ8GRqW9a7EOewzN2+jrxb9pofZgpEmCvx+ZJbrWrbVzRBTMJEHXsb+A6
QjxgoMS/bAXc39XWkObf0EfHDshT0149AkZC0Yw3q5wPFvKIGqitQiS6Qjd6Gd3hpJzm3mXWOlH5
KauR5Nfmfw8qJJ3EbbSM98modrTtbkVtbhfZQ9YTRUZOlDPJfTH6uAWrdYbAerHjA0HeBxl9RVN+
4YKD5iOPoqkYGu27bxgIsas1v/a7aaVPgJb/qNLtVrELkIYHBsDfWhes/+1UbtxYkov5OmPJm2zi
DewFBcaY4VKw1rQTHEVL/B+ksYwGi4Gji9HYEb6DyDRHUBcvFqRwTxL+pwcTWkLHpJn5NhFCuYIE
hjzmsYv+NRWm7f76UDl1iTrMglfYeSH5CcWVLgIkxmsfoECU28rutj4TaQ/WFkbeWcAKSHU253Oa
f7WSk6itAtP7M4k/sjiYzKj+EhNL0CiNcDGyA766z2T09zTrQYBl47WU5ketOcx0SBooGCErYD7V
mRe4zrHUxMaWtx5/hqX/R/rRRRbWepjdvxrrA1XW5MrApZFcUXXqNFrfVobVPp/WGZkMcxStzOSv
b2aU0goy9I8lDs9u95Nm+Fkj9+TQmahJFZayBQFLzgXTuIf8m70/qUxGXxKusGidcJftAHkJAeTM
U7k8ROxXnttt82wf6UmIooETnDfLFsdZfqiuDLUOY14h+hd4PZq80+kyFOa303EvL319YQ7+F6O7
njkLOBIwvXoWI6zT9l+F3d0s7WG6bAPbc0nQiL6dCsmanbTMRU4d9KRt+Taiv4KPWk/KIO4zjIv9
fVL5a0mZQ9894OqcZAj0LkZKgJRM3lv+11RpXueyOcV8oKNAiY2zHUULmAanWed6uJuf4ui7Sf9x
MwXWg8GzPUh/C6kTh0u/8HMt/by1y+Txoc7vU2p8JkDvj9DfX7vVUc66j1gMfO9JzDilmq9Kx1sv
xK2123+p4X3a/Ru4tb4Wc7SNMn1T2sk7qNtn4l2nKv9T8/xalVvJxY7RgsSOfwSSbQSbUJM+kw32
Tx+rk2/IMKqNL5X6/8mo4Rg7UgMRdEX0q+nmriJxy3Y7sdUV8UQOMTyBT8N6iJmdq60kOCI/xRHj
WKXNF4xn6ZM3zdFn93gk81K9pqnpISaEKEQ4NoMPi3TtFV59V41WhtAac0hwf4JGR+hYLqV3tBvP
2otGkchB+tRa5eYRWVMkeBUS3l8SNHcVHsKwtRQZGi7LPaJxoiVMgj5yV2GmL9r4OOt2i8pftcFk
mFhKNGtGvet9IYv/WuYcDsdvPl3Bl1caD0hb1E9lW+ebyJ2/RtvA6efDBGoTduZqcq1VOsevfevw
d1pPk7Zoz8vk9NvWAgKVGZGhozkdk17r97aG/AeIgSDuR5iTasn1A7a7jQa8N5GiRRBXEBQOE+Vg
pxuUA/wxJUwWMsjrMHtP3pC6wKilySjWriOB3zDpjXSVzZXYeslyckAOOWkx6Pb1sB2k84X+XjJx
UnTjxvSLWijopBuDDVbf9AMRYGDwG1hk1eJxLiGcViI2biL374MNeG07u5xuqIB6tASfJLS61z97
Vb9rdP4XgKr0lW4crwsnVe2Jc/ryAEpc8JBMRjdNgzqdH7af3jz5Xf8grrSXgoFyad0Q/luCEKlv
pIyQSEOQFAJYB2uVVV34o9Gy85nGkZmu+sbGpqKW73zihemWZFovJbvtaBCeknglbN/U4QvUb5bw
9nw9/xFL5WC+1PaVU9xHYqAGd76Dk1XrziXkyrRx/qPyAF3Nm40tipNbA4xBa76MaBztfHpPJYBD
hgAxmKwCmZzX78t08WFiGwZC3/nuhsW5lWUN7hV1NYHpbhwQKRMuHEcpIWHUJx49nalVJvK/KONg
T9ihg8UqXgyV/9LccM4KiUNRPfVCf9a9+j9rmR/XELgYicN4yIbmxzE19PNVssddEDad9Rl5mDAs
Gwu8n8FSpa2FVLj8NVLHQCeIV0HWTAZ1BaRsoSWsOge7Il4Ox1/2IpkREJDEvJ/S9to4yRlp+3+L
ZYgDa+k3n+sPvX86zdy4rw1xQyf3+QC36sdYQu0u+FMXJC3ZDNSQpsHsGuR9wnWMnRetiKodgjEZ
kyDJxk9DLe8SO9q0LF/5w/zdRv2mFRY5QVF0qev8LFKOObaYdDWUKSFB/ZKjqow3RCUqRAhEGDbG
lG1ERgKFwakcWLxaq0zVXyoSzwsvd8WLzbdICJUSvIyJaRr73gQMHhHuwwUifqssQjgmR/8t0a2v
Z4nnhbvyzW+ku0JHhkwwI0uGhXetBNA1Oe4EhOFDQ17/m1bIbNrRbdH/YvVyW5K0SgQWdDftZDn9
ggCMu04K7FjZcCfEfgfTzXqU7zXUiUSqjaF8YJxWoQHOowshZOYA8fVVWN664S9w+CFdGSfGT0uD
qCjmc+KWmN4N8kmiQWf0fnD6ozBONqFL4VINI4eCwOXL5uxmHLhmrm1gdzbJoHM7F/Yxs2O1jebm
pZ6KL8/H3lo2xrYgh3qVTQyYQ3wxWzY4oqpXI7EoQWyU7Hz5sHGi6HWZnauqnJ+q97mk6rAoqtvQ
NZ+tQvtYa9CQ1ESGacaOI8Rzg6SMDJ3KCkdpk/ecRBoy/vrYltEFEf6pm8Qx64ydafUu0PI/mkX0
TTE7z0TOvQ4ewgukP0/V3P/kfXKde6LKM/ecZUA8JaL3h33LSoxbl4KFCFFs06a/KsP6lGX8vozD
m9GK9/9xdF7LreNaEP0iVDGB4VUileUgZ7+wnA5zDiD59bM4z3fqjseWgI3e3avR9ZlDNfPMpnSn
9QKN2fs1cNseY9VN/mwg8yapPhwWF0d8vuzNWPtjpbVJ5YpzJLNN4pkEp9zMVdSQ6Ic5OHURbICU
uYbDMrSGY1fDTscv+MErzCRrRPzPNpuvOmP5pKWck2zF7iZV3NJ0HQ8X7KeaAZ8vbflwpLK9LzO3
2HlsIBOj1PzM4cYROAw0N73DoxxtnALssdEnGLKl5a23wDtsnXRDivLDiMjnL0A8ZN8V2JN7YkTO
6Oyitim2c2U2QRurI59Ta8uG/qkxXIwPiKmS1FCQjXwAq3DmK92T8CGCHc3RAwfRqUuNb7fLLlNG
IAAKEfyj3BuDsCnDXVxjfNYMzDvGdE5g2Otu/W/REOdnh0EVOifedZAtRyobrx3/+9ix9+jMY1jb
80GMVDw4EraX2UA9XbdpSwrLqknR1UXZn2cYln4iu3tl9ycTHNTCNx4zzh4KRsIGcjwXpl0EcMvI
7KQtZRmsxaVwb2ll/NJvReHv4HF7p4IxNFy1J3YFh97mjq5Gztk56zmcSvg/CK9JMEjnFsecM7Aj
DqnHZ7Jj5RPi+MEzxWw4jUHceR+dkG8OGJswCa9kmA5Ooj16RXKSgi1DJXLWuXSAEwXTb7SWnhWg
0s0481Kt7dzP+woog4Gk06AGETPCJZV8NvgvFl7cIoq+tRHQ0GRwYiFvY8Q0jkzhbGKnIXnqXcAi
uVO+lwWqKBG1YOA/vVhNuvMwItbk6LA8D1N7Jtk+j+mOnjVzG0ddf+g8SJ4kddpLpI08wWucOaOD
UUyq0HnAHO4c2rBe+cSPhmHpO720X7zU1UhJA01behsaoUGqpUrAVI5lo/l9YaW4v3ncO9pSAzcJ
/3kDmB5m8y1222yX6mjA5DzxNTYrEwEVtJacNKoVnGT9ra0Vr+foNUXGqVP7s54Q/C1s+LTa7Szc
ClszL65lnr1ipOJPs5ajxTAvxGnQeR6Z+ARiznx84MvcH3pHPC+u8TA61iutShvJ3t9dtPcZdFVW
JQCEDeeqzZDn+3Kn2ixYxsGfCwvpO13t62uDsQnYsanqF4AKp7olDSlj7bOv1ZFKi6PZOO+Nmj+o
1tKgqAxs5YX1UmSASK3U0A8J5W7YUaKVFTuzE9HNMXCVAbjEqy8jyGw7cppN21YfLBvuRsThTcSe
D96f9pTFDIi1LV+WqnvqmAqssjsKB6xHtxzWx2daJc8iFncktl/i2L6GnuB935+t2LwY7b0zo0Dx
ylnxAlu9rs66AJoyyj3R0mVTo9puO8BGAPp2Vjtd7ZLsXFJMX1H15KXtCxTxA5vc05Avt7LqeOkA
2Mio7rAFii9yXNGjWzJmDbHzwmeq3SqsqAYBNPSu8GGR87vblYrsoPwnGzC0EW8wDdGVvQQI5dTm
iW9t+WhHZ0yOzerSfhnz6H7OwnPMnnCAxQLze8Ol5DuD8UIpwm82x7tQK+56dIR++Mr6+WqBiUoz
9w1J6L7PPWyr7Fz67jAMX2yAN0mtMcfxWrSWS5hX40qI/K5Qcn1hiHuEOvyy6Ru+j21efs4OyKtZ
f5Hs3RNNXaqmP7UO+R7wX5tywM2Bt5qM2KXqtO9QwyfjcglbZv88VDYQZTiNkAkixUDqdf9QodtR
HnFYbkJP7gyn86sF/9mUO2fBYVoTZsbEdReN+XlWyaXwyn1M32tbdTbHrQXDJSxew3p4M4V9yvHX
xKN4g6YHY1PeKwYW9FyX76rLeFAMeJbKDtJj28Z+aGnc/cMs973kOVv2+9hEEWjTtxCbA92Gp9jr
fRQThNh6K8J6vygXBuEnbT83YmYHIqaf4eo5wid/TNEAHHC/npieLSx+VvmloabpNS5iHDqdvoDR
sE1SDtiYi+iQj3xS5oh/XvkWbnKxRIgi5btTPXjcuFEU+ZYFKaH/qUioMgLXONmX5G3srS8UGpTh
qf9mangiTepDQd4T1rt1jhtUjvPQ5M4v6QvAHvOpHsUfY2swhMhquntTcATHod8VtscfvPRlOG0L
jmGyvEtgL9bRRj/kacnchNcpyv4ZGUntOcFcioyxZOrkUMuyPgZfGt5R3OU73R73upueQovkliMe
LJzDuWApnI2YNrWnsTRXSZgTAt6EnmJbT9EjQJ5J+g9Cdekths1qdq89K/2x0h4hdZJttTL2xsvF
4aRneZ75Tconnh9iP+YQRSoTbODCILZ06rNv7L0lFiZFsbwTCUGqNQ6iFRdy0I8KJ0REjoxt7Bz7
ID0POInPs9Nv57R9iybcY1rB42P8ZzIPbO0J/0DTFIe4Dq86bjKSYufKq86tB6I1LHre4rp0WFwM
qd9nAIwzChQ3juEcZKgfXJPgsedBqGm0fqu3+VZMRNHYhcDjavk0l2RMa0NALirPE2RK35j796hq
3+J84MiZmHCoW9mLnGvRLoZLbKTHhsmc+i9ETqB6sPE3jonVXUdohNOcBYjrrwXtVxvbkVvlAXso
stkI8tgwzrxan6VuEc3HgMbNQ6Ip28aE/Lfegnu+Gj+tsnpQzoyZu90MrnGHT7XbGCW0vbhpH+vE
+5wLb9qOafic2IB0ap4CXnytVyw5mfcDx/cLqrQfOnKjO/OpG60bYwOPd8GxKjZeoe4qaICE6Rwd
4izuSyXU2cI0xlvdr1iYKZoXK/tbAhipC1AgGGAWprsKX18GKcN90ooXUBB8y1yy++25bHnss7/U
sHjF2RvpG9hIKNqw2KAZVbyWCq06jEt3du3+ycMOBy/IQMye2weknRRQUMyLDVLXxDyFGGt73LZe
Ud1QPKtNjwd0jtNzGc8YMfkToRgQEazlWyjg31YQwnrdAZYVvzCsbvXeDEZ9/tCZdbFecrKZHtGd
sRHzEe/hPsHpvinsmKiMhKQT995jRMTEzsRbnRY3iMmKQdN4pMcU4oP9M+vJcWxZuDkgYdl0K0Yx
7B+xsvO967bBUA8rppHFy0TvYiaSbeH8wTXn9OKUsbhN6yw7DSXTgvHJcjLo2hR18Bekvs8Fsw1z
7TI1YPMorwvGduVpO9dQpujXrbhfIBZtPAwqfhhPla8Zw5t0zPtlwJ4TOtaDV3s8xG3BdJaGJ8mG
ecCv6/e6u/NUw/m78Cq0nzQjfiqo9mBv3AEXsWEXzlrNhDZZ3/bEzYwp2YcIwgd70ZiErTZhVqxu
mmtiydZ/WmR601UB2VTWo+SWJhLobUNMO7PuasrF9yJ0b/lcRgGj6EOcu3ttwHvF3uA3asifwdJ/
bkXmAmFos21bxMBp6D5WY/IYSnmHC3+fxgnTA0Yw1LVub2XMNEPPuy2pwb/0dC8OxfxSGd4f9TS8
BRCdOsxGVcwKN5L8ZBV4L5zqMiJTDJmuko82su22ytBOHGvAdxE/ExT7ifN81wIR62vrySicF9oe
8SyZMfin9gCg9t5ZN7Y8MTmd8w9P6M+zY34Pmns3i4nRMjwvxMpQRQi7K1Iadk2lQois3UvIwalB
a7Ea1UMyyGf2fGwPYuIChf1nT3ckL8AHtwQ3aidGZA7Td3uSj01lXsMkPRK89EsbmyGLImtU+Pb5
GTT9bUz0Q85BHfXrVqNrebjxyzEYlsOOA0+KIHetnaZs6AaggeZ54VzCilL6S6E/1wt5Ayfs9kTz
me9DP5Y8JwALa6r9wAoy8dH60K1w63bugcWntTcMBKMxii7xonMhRkjabGPeSq7CRI/h8s2nPCyQ
742bY1V8gDQePS2zy+Qu17haSaz2fWf1l6HBauVRJVCxEs+H6a/lu1wuKcYqXeP21N46k6sA7eFd
LjRcGL244y3ph5rAO5/324kE9qzdCmVsETiq1ci0FWr0FZdailE4jMerm5gXS3kHrBC+bgE+MpyH
0BJ8s22O5oz1ObL7OKLZ4C9MUL8TdAEeFvohxHQWV8PONW8xjv9oBBRiGMyyoWO+ksq9RyZLL8TJ
qrPXeb9yMg+E6k+EAAkfhhmZCSx49o/ZzPsphEdO3/NRNSkjQfYAFuUP5wfXvAjfRwurJJmUZdsn
7dsQdrclfG+S+Zql01uUq5vepuXOMeBluKJ4SLspMCKMdpnJ3MwaXGna2W6nAj0tgyRTuVsLlKhR
YFUnTOCHc7n480J0SvMe26UMSMoEk+Xwt1NJUMzjk2mT5KvLloWSReON2RX/THu4dZEe7ptwYpLA
DUsWq8AzjS8fmavBdrzYzKz2LZqbHy3hNkCn45XuxfYG6/VOmuUlcrvvyMBS5rnVtoucgmcI//3s
vr2x/2gGPQcZaQQ83A+arlPChMWxLopPMmAMiw3zJJ/QR9TvG7+JLciU07BOHyaLM7c/OLp3Xm24
qjR2lo1dxZOB4ZWfAn+s1g9H1TUXr0++UM2OSdWiiLDtokww9k2h9nNX38G1PnrA3ttY3vBf6luN
BDAreKHt0B7+GrwYVBBVTLD1fjD1g4WBsmTXKVq2vpU36WBFuq9hOpYGwRV94Usb0WUSKfA+49GW
1Vs+xyslBDP9TDlKxsYf0RiDClTh1Gl3TeMetHpnReRrjR89xDDIf5E8IApRdNxKoFaAX2clMDAA
rRysp0lhFu+LuygEn5a2z6z6MNfB6iVaq4f54zjNj4spn7Da7oWTHZ0IpR8z9cBnxcvny6wYzGRi
/pHnxTGs7oeQBykn/S7lo6q1WAPXCS+Vg7c1Zm5d/uJEKKSomFbjQCsXLgP6Wdx2pKA+TfmB6EFA
EreJNrqEzZfmy9MNOAFxuSKBOy64uuQ3x5baYLqF6LLx2JyyFYDAVnCcJ2X3JzmXWUMYH4YOKKML
b14fvfB+O/SLvF9i8yqIKwHOF9zwjFqCsM5WL8f3dn2YYrl5s0ssQOSsPpIRmUXPn2qPv6RdscNx
xg0uMmaVP5NXS5dGcp9ERJ8msQ0L8kimcN6qmU4UmHffXdUHKlF+HobcvWNCbYWoCL7j34EmGKgJ
ZthI3Ddu8GfF34WBzzAVUPfZAvbcxbqjbSNHZ+arA8dMA5mwBpmXnv00tj/ZezCCW7ZgGZetVqcX
FZEUqtP5ks95sFi0xA7cwG3GH1kZ136wjhacGCOmiifJoD6GTXbuBVbB2WI0NKlOQRdzvxpiQoM1
nvEY1dhHBnD08Wr1LsthE8NVdpV8Kkbvptccw1GMJ5gyAvFAM4nHnNBeYFBdJAHASrWnwSRToDVY
b37RsrdCQ+HO9E8e6hizBDkeCMy3yeh/yrZqSRVDnJCReHcn+6moFaNPJ4N5zHdEfvHOlTjYU3vv
MXRuCJ7zkBqdXyLAL9USvhZ69zOHaGIoLCdj+GlNhGAri/cLK/qQkKQx4rNIEptKDUP9K8sPsZBM
cN2nkhcIzfL7YpFnUz0VDveUjn18THgSO55+4R+4hT0zPL6VB1tTn0PuvhL8xFIEg2Qvk4nPYaK9
p5l+P07O1e3GfzH9N5zSbnWSoXyu3fpn0kik1+v6y+S3G4UQF+L4XCiSlrZ3cHlsDLD7m5bdTNWb
u7g0XsFw/BGzPWXmnSTnX3pnuEHvJbqC0Tu/YSLuSn7J7TSd7NR6m2pO7TY7UnB+kQ4SEZTTLtIe
nAgdQhTXRLFwZYxd3M6HlcwHEIEraX1tebHZrFOHuLd65HtxnuP7hv86HctjygzlKaIY4QEC0nrk
EYR0tiZezLRq+NHvckiUM6vHCldqgS12yQ/kdciUTbuOvL2KxyNlmn7U8UrD2DzqHFlLExha/uyt
LhkOOZ2X20I0LkdULjt2lqyCt2bbb4fIetSQ8Ms8DTBsqehrXJNb1YvBeAKmhO+5vDU0qPSwFPnA
vGpTelpWJ6Eo9pmNEd+cosuQfMmUzTBfq4aaArTXoRYHZyq48dx9JcurtVhX1/oljcFfPt3kpFtn
kxeMQ9Wm85qyO7Alvrno1128LeSq5zm3v1jFu1G+mumhSdK5chg7Z9e3xMzdHknO+GYL7adTv89Q
ObTou1y55p7y44I1d/88oj7N3ICVcA5ZIhFqMp4m4T4z+byXzFWa8WVzy1C8w48WEzlkkYGq9ArA
4lqW9W6Ov2hk3knH2U2AaVefN053sANF0KH7FRabTMdbsaSbCS3cHY2tMZDtbYqTYEGRt+2xYc1f
rSDfSKIvieNI3VaLxDa4lxTbuo7Br/dQSwB3KZbt7PCwrPA2YDaqy+/SxN8QEcdEMIrCHXY80qjR
vhXDydA+ZIlBYDE3FfikxMQc2X0I8wLjlD8/EIDxeSYJM3IYkiBn/DxWM6RYIqJg8qBpczpzxXd6
t2/gbkJVvRuq10IQmnbD2o/jS9daWGvN32bm2uNaqQsEecGDm0Xu/GQMl1w9leqgEWzz1GEZjunU
+FJAsShD1ByuHSffp2MWVNGPiz6RwR2Ry41Si50meDeswHT7BITkzrXKnY1ZwYujT1eLLnNp/rOg
kM8e9Gahl9vBGPxoiMCV6s+yqFCRW4/SBQfL0zD+WpybEYYkbcwD3bQ41/t5VzQI95NBNLelHYFH
aEQ8sD4BLLmYrvsgi5kHVEaitPpt2/m+m64C4I4cw7Nhi2BKqKAFPZaww53mdt9x91rqifdCan67
U8xq6zChzdXKYgrTAwXZjjc2yBnmWdWQx0TkLvhis8xdVh2oo72iHo7Ikaw/KKrEKGks9QWSZW+p
TRbBaBS675I3qpaCscI5LP1X7yF8Su+o1GPSw3TD1pSRTmdgQl9fmp3Ot8jtiktHRtS6i2Kofg1v
fL13HklcU4tw3zenUXs2+C7qiW+JHQcOKv1XGkE61t/a6ihi+nfUo2K8iB6m7qXM7nrLoDRh3Vv8
4GDa1KyDXD2I1qWBawV6j8NNvqZsZ4hEyik/GIo1fQETONX8ZLA2k7M+OqmTqPpdF1kBzX8IszXm
QW2jQTuLWGDAKOLr8mONwMQyosorUTqe9+ag3aySmgPnojk7Xkkrr16Pv5f2reZBFC1IdcyQU8xv
NwWIRXJN4LVqji4XhImJX5m7Vf/Ui0/cdXlzqeevEh91TcZrif65n2FN1DO5K3mdIgW72BZ1LkGQ
ASCEthI4hR0402eiAdm+Z7tiTzu20yhnJOn2qt2Dc4yaq7NCw8GCpVDLgBvaPBJlvStc2tif7dYf
MSDbQHnIf/NOuMjozyL4Z1JH1i3+KLDAeHcU+wZ9NJ2ojt4Ii5B8Vp4qboq+8CguaNEcp6Clmac1
Pc4JYjyEEiOTjA/LWATNoIm565k/qeljiDtWRuCFv7akLS+7o9h4P7liW6BhuOyvZ7nafKn0W4qL
5R35ziE8k/5vEAIJBxj2mxcDZDWyAzbfU5dAfLazvyoV275q/wYh4Q9qeACmpsfER4C8KPTbqllT
6xHzGItjQA2L+rYiUPYVfFLqwqYd8KaT60UvnoEBSTrpA/t8mAJgbOBoJORAqsk50CjnF8gFjH2+
mfB2c3e0ocXzYx8qEMvPVo0tjyTCWG4W4ykHVtlqaQCzmtQ/rMnBPsWdudXa/sFhkmQL8VZJhgJ2
omWcHAvt3tUgOj738iEar6hSG4NnsVioqlk+JzZSgyWuWfUx6kQh8AaSyipk8tbNnO01yDa7Psvx
SaQicPFBwh30qcQ+2XgaoZbxbPKVfNdIEmBEgWO0KXikobVY1aGw34GBOyFp5NYvUTrL6qMXbx1+
ET3pAkcsmGnID0LvjSig0tZvGfdF9FTHr1J71+xzG96NKkKvvJuhOPfE9mq2YH4KvE+fT8yrtsP+
DnXY+snwaq8rDgiZLPCeqTxnKZAdu9HbGRnfXUpwCnKvkhKe3Hoelr3l3Spqj6CMYo2sjgYJ7tH6
0ZuJ8OudlcIG2lNlc/WWD0WiFQtSEFaTnwCxHniAI3iW8m7G6pi8OO4x15/c6h2QqbTtQMF6tN1D
Gj7ZfABlelz0HXYdZAhMHa7+Thsm2gX+Evaqp9V/uJp8VXQYJ3i4NGC9JN6dzUKdNIs35P407JDd
ZLozMfSarDwTwrz9LaR3SeIk9fJL3FArEXSUxfAJVeRnQ+XsyB9dai5UmBHrXb3JwS3QqodmJ3d6
Ot+8ahCQnoGN2SaXlxu578gIijIFvj/IkWFCdBlfLsla72Uxx0cNKKY+ItKJ/jS02alRBFbq+6qo
eLc/sak/Ac9/KIDYxJW2nZJlC8wHQaHexOw/9cz7LHBkOkzAwB8R8B3fmq8sAsHu6lQk8HfoIGYm
7U7S3IdUYLavDcCq7thRmbWIB2VdouZZdfcTcch8X+blzjXynyTmgyr66jwJMlkA/9jsbk3Ml2Fu
7qHkfs5U4FCfZu8yLduXGOwdfPPeiFkx1S99kf1ziUl0Uj0y2J0E9TYt8XWuebZR+qFkT6ZQx6P8
0tbqNHb0qAiEubV/2Zp7aMQNealpy//Psdd+LVfztcQGicUQVM+/i6ndxnJ8XdzkqnfL3hYIamPD
qVuZ35FDFBjQ11LIjSUAXLNmJ6MCLTjkfHFoxFHhgj0tNcjR/UWifhjmQEem6D8mdr22t0kMOABU
LLJImY95Q5jkJayZl2a/n5t7c5rAwT2uj2UANodwTgMqfCiGPCyF+qIAEdsJpueuDIQznjIqCaK+
eHO1eat0SigPaTdyvKpNWw4PXQqymm/rFe4fSlqhofxpfofbk4XpeyEw/JtyP2hwVK2/sT4vTNlO
cV0WY28j6rjzReh1MDb3EdAYJSjBItzA7npMNays3V1OuonigtAAHnsS4a7iUZjN5gUn60HV9+Tk
OVFomuoxRy3YAxKpnrCS+yNFUU2PFJdpD7qt9mPfvMA5u0hcYHqH0995ISCZr02VPHENHBjSFI+1
J16tgaUWA1loxIcMHlipHkim/FrCe6jqiRGxAExCjd4UbU0HitfMhxV2CxMTdBFMbKHPcHxjjwoX
YEUCxXszgTPVWkc0/IAOIjog/w2IknH3rjFBTGSc8Ip58ckS7yW7m1b8qKk8GtqvDSI4V1Q2oEi0
9XWsX+Hk8+VmzLfCk0rsi8GimGztflbg0VHcR5czE/0yUVvPocp6Jb+Dyi75x+IlBZEx7xoLs9vQ
H4qJyHUbH2mmek6t8Jb016Fedkb0ywmEBZzMhcIGuPCqspm8c+4ZcZGWdSzg5wzjY88loT2VrXPk
u6+5PxrDYNG/d+1rJfnb5cesfYkJxyfMn2lIlKeJnkPcvzkeXCwSQSYV5vHhX7myEVTMCAXPl+kW
w1MOZLzNLZiogce73K5r9NaRpgXbb0yiVuqDBGdsnNpI5yoSRzJLU41Mitnbqt/m+HWJKAaKeIvE
vAuLB+rD+FeYQcOfGezm/dDjRliw1bunjhdMQqwtMQk2ZjeCc/x58iAkQDmO/KbURFcknUm6d5uk
P6cvvXEcy5mH+qOoeJ7qYg/sNMBL5Yj+WsR4eQue7tJ8C/lV4wMty2/XeXSB+TV4GMrqfmIt6OWv
XfPRGTSR23yyp3eVnjocVTU1cCwb+GnmP2zkBAskJ4hzWO9cN20PNCevby6mFp27u5taf1ZYm5Xa
SJhprGS3mgdyijhWMne7GuxwP7PtI0FKeSMRvYWWH+Owtp6EotqluMx56vOUAkTgVufMrfd1a+8p
aN9opnbFCPnMLQE+TrAnnvF9JUc1mEGWhduhQW2J221JHmtdXREq8XmH4ue9OoN8TMBv67h/XDkd
Cr7gFSfQAuluEQYFMdaJuNoB9MoFg+FRCxm76uyVANJTQjUgnN7ttIx+M3vwYBB+IWXFtGbFbb+h
WjVIctIYfNtqAwXTJtbK174afzXGXS4X/EVdeARR7/eYf9KFcEGmHyAYH8fCe9S8T5km9zFlCZES
h1rCFG8ZcU24Bdzws1Xw9tQgy2p+QbrQTBPQUiFxxNlvIvcpdTgbE7AsYbonMn4hnXq0SVtvHexX
90vINlgvcbUwdtlJ+j7aDhKHw2uhmWnEYF0VbXo3B0+YZ38N+NlyAHQ4JtfMmF4WjFWZU9Kz2dwb
hC2LId9bg/klUgI/5Wsrl+c8/2vLCLOWepsUfcS6eRcRD2/M9KzF0b1S3bGX3r9o8t5idrRtrfE3
Wa+PB3hqQZTduoLjUmq/7E/+en30XVsPhllR8FefYOrDK2qwHjbYAF7LCnuht6qjLkNbtwD7dpZ9
mw0BDgzftYrzOA53Vd+8tnOL7HTJLODGWAY8kFnS3gGcF2KE2lKeXHSluJqfYpQ009L3jqM9DhSD
LgyunTai+5o3YjV7GGxI2O918TDarP29Ewc2fqdZDwCW72ylAouxmfPkO0v4GTl4Qcf9ATO4z2LC
mITrLZNPOtpDys/hMqLkY3kYXOua6Wus8KorbyTmZDAjA7oT3zGxKL5XzseCpb03vpiAcpoXnOJ3
xnCbp8KPp/yl5zCJ9fQDQieHIKESLXI2CXA5m//L1HjDLoTA8ddLVsZOzkMy4S0m7dOwvALU+//B
M0+ED/XsLg4D/L5/Eb96NWhbySVGvB2ACLO1I9N9S9CqgqNSlToo+Z8xf56oNRvtZmcQaVOhjWWR
4gGLjZZrX6e5um+r3E8bmywhiduqPS1dByzTAlRJecbUv47kx0otvFNLHehoqdxJF9DDvtOir9Xx
g4Gk4RbiDynzVWYvqfebNC+pAG8aSrrN4F/rilm3863lfq4lQbYeZBFEOkv7qk3uswyvutRJD/Bt
X+B8SuSDEnOGM7d+5ZS7xqFHxUsP3CC+WigMzMZLkhinrCdapx4xMxyt+GUt7qBlkl9twnyWBRiS
7pMcQ/lAzUz7nmggBYaJ4rcebsMq/kQXkQxBk3n4eIzHKGsOBtL8yiEKR15GM7gKQsKGOCmX6WEw
TzJhEZvHgK48XtRMaFbS0XbDKMCjH8Cv1BmbSndnc9MJ2hIpj/sHHJ8vWR3kuU2NyZIQHT9lAxZ3
ioWaKgpkREgGUNp1yCVR+SzwahP+ZrTDMNMNEuoFmi091VPxiPJ1y8KevIDzbOfrIcTOk39jg4Gt
kyeJrmd49l5ftA8tXCkzkg0gkBbR88pP8fJl/Ai9wMtcDPqjJvOTNgx/2dLBNxq/M3J9TNOwjOIJ
W8NUQBbOzMzejMP8A03w0ZuGO8VPuS2WHPMGwc/VIc9AL5aVGwEMpyjkrnXamV9Clj/jiOvuy3kO
7+OmenEtart12omckqu+aJ5ySFiUHfWfgwmAgV46jogyxKqXmc9zHP0SfHsVcfYHDeQVGeJvWmJm
b53Ts1EgYhIq5wKnYX5Na/1bDRPPApPlUDWrITAbRXpZLR0o80zugaudZ5DYIX/quh2wRMu25uVe
5XtPEj9Ipns7TjuyIeLXNLMHim6S/ZJMLLfCW8Hrxe/4xW6VVdUEPCJ4K5n1YigO31kRXgXsqe+9
mbYHubqmzTKkJ4f/Zuqg6XbUvYGAEQdE0xn/6oxQW5SbuFdGdecQq0e3dIh0aLbYjpXu4U+vnzQU
61UVejAgtG0hTfJRkfIjSua9m4UPQ5nvoqU69a12iA1O39J4dhkp9dLcG5NzR6zf8XUdkI2d4RW3
bq2JfE8f18ZSzb9KA0oeGa8RjFfy9DF8aXKjUhOnuC2fO4beTWHCjSCwZyr1pqUZ9J5sfjG15KVo
LdsvB5urHDZhAr0h04czYVHopj0+RmdfrgXjmRPdSxd3kecAt2VhWmnsBGUhEMUdEh/ZZaTVNpnV
xW7HEwubA0jrap8Wy1tSEQ8He0/0zfHHSGzxG+5cd7ypHOkxrPEfyy9XNQ8EygIz9R60CdFowhAC
Tj3Mpg8cKZe66lBgMPMiSZqxQ4Fb+0o/wjXv20ep8yAldEkIXXMuxrSwdDR2E83Z7cqV4ohDD3lR
SO4kX26V1YNL0PRD09oHZbFtQKPgPmtqfsND8eRG0eOYYDVpDfdcdfl3nCAcdzQyDUgA8fKPXcin
1dCtrAa/N+u3UVJ7FZtoaZl8qszlaZ5YlQHcoI3Czi4i5MShFdezTZ35K3yjm+zR1GdE6ezeLorX
MY+vqo++VraSqaZLi/xJ2cYxqpZ6Zw7DLjSQAhq2vaUWdPSHmYl+VxvRP3RXeFzTUWrWscM6Sha0
8NVk1puuZ6QoGHTiQSAFaneZ7nIKGQfgMkQX8J7V3K+03bate0zZ1BZiOoG0OrRx5wNQwRjYM6Oy
RcDCdBECHkBuvzQuywcjI9S0PmNqHnHF7NzPRsbTK9l30AWoD6R8w2ZNWx7DWT/R0LFz6xzaOuQk
D54jyx+2Plp2W4xwV9YgMcafJqGnTh3wJARTTeaP248Cwk3u5luwD2PL7IsbEf3iitV8T1XSsXKN
e1v2z8CfjtNYPNLs7EumzGgodoMuHvLmL8FeNkpc4GRz9itfOA7LR3fO7zmZDkYynCcN5AbrGFE5
r0MmDm315CzvkrCINjxrmthRRvDpirWj0Lkp4wFi8V1kQiQY07Ni06dS0pU8CTDhb5fZeWzMLIjt
AroeJZE2tocFh1Dq1idnnrH+VlvvP47OY7l1awuiX4Qq5DAlCRDMSaQkTlDipYScM77eCx49l5/t
K5HAOTt0r7b2M8aKoOgVvp9VY2A2oA7MrHAtCwaFIVEQZcv9riLj0/d++JLnMZ1QbhXMY4hwauuV
jWQXNfDWWD4EgWIbIwUWL2MG6zCy2JlZ/DwMS9Tr5NMnsdnLrU+R9XDFzIAhNM8z4eOium0875CZ
CkFfoFG4RVu9WIsy9gbvN20tZ0hUp1SENYlNLnEWdmbg1lZlhkb41C3m4DGTu7k3yrklqff50v6U
Iv9JBHRY7WgiwT2IBrEieAQBRnlT7Poes+l45MUu/qgdN5V0l9PMJbNiUeuIHwK7TOJ9BehdjH/i
7FHU0lIY1W9l2I84MX2MTxp57DGqfzKRlllPCV0yiERbxNXigK7DUfMRQgzP0MuGIrH2rF6aGltC
BDQkV+gDGRuDYyxkYF1J1V5lxFWiBP88GbbWGOCeGJaSkNK1VQgJEDxDcDKVvZl+m0zUyf5hAprZ
oBf85CJNyVqkrVNmXNkcHJL0zElyajQoiDlsjIEqN6tlZ5baVD0HOB6KEfJK80/v7hKz3la/zaOm
1iTAkWQ4X7P2xGu4iigsJyvYVdT9OTYSn7gvr/1XSru411Y10j1t+kca5dIXpbdMXv0imhgZsl0r
PTbLDZgRPV2Nkv+S4uAqab2dhdE+nMpDOkHLG7jrK2+TWalt+ji9wz8kV1FfXPSu+if4hEj1FtVA
xCoXnwqjKdIidqZJtDF+LXyCG7NQ1h3KvcG4qeCGABiQ0mEgSR8cD8WWRdwPMnrH4C02YrhDxU8b
fKYm2TnMVyREvTKMiGCuWsYZKcAYvKNEVfHngcVBBbAXVHHrBxi+O47VcXxyhK24wff4oPciK+p2
OvnKlyXaQv8J8ZRVH/xa0XeG2niU0fCT6QaplQWGa+Uhjfofp+MWjDIEB/HQpxCV2FjJ6UXq/3T0
Kj6tDJRM/NWztsGqDxbGBWO8iVRa+fy15rmbjZ6NBNROtA/ilpb9tRR8MrcOKcNwnZerKQDcQpBD
RCdL90HIHl4lvqSmxEiNBwYtJb9pi09UlD4zKBZ9awH44MMCmuMOcvXXC/I/KBpjNLCaChimEt7A
YcFULYpJbpq2NZ5p5jGJcDLmqFhEyj3asJLhYy3gRuG8TkUkVXXiTtO88Rl2Gbj6UYEEwma8waEd
KelBRHZmIpLqygoLUrUizhLdsERoLZwZSPp/kWqhCi+3JrsQnvSGRzAlXLrF4ESwDY/6I57wBfPV
hiy5+zKcXUAPomx4LZlu49oj4psoyxKcQ7LuoBNY6r1Orhjh+/5AbWiiWBZ2he+GzT5C7wvAYrLc
mC4HDSzR7+V4KBDd+ZHdiC6jy7rZcFH3cDpOOuwV60su7/r0lXaI6tDuTupXqvxqrEbMra6djVyy
mZZwfoXJsmEWiu+rV84QIScBaheArx8Jz53uYCNlSQiKBHC2xM1uwAFIeP2QAKCooZyr55Cuwak4
FRU8hNorHb8Spif1L1yaKVozB5DOcbtXOuJKbN6lGUNf/1NhtAPEZHU30hPq4x2OAMEDt0kDcAXF
Ntl5KnY2as11yrYu1IN17z+GjhIkOBgAvDSI3zdTeQ0RCoeVZB2R+rm18UTpgAFXhpCWWu3GlyfN
NpIvM7s3XJgkT9khODI2aBo2gGHt+zslXbfCluE54d92HhU0g2sVNmBnjqRJfVB5LdUAyZyANoYV
91OoLnr4lw+XUgNzCYwNSNyxbBdquigTGKSLon4LWNrrTz1dG+KBsjCd/pnJrKOEvQQtpCOLbt9n
DC6LD0Luo/SCQiASsLH0j75AlGxn2jsM6Yn2GkgXQt+Q7sXr8BMCimnCc5rlQuUOqn6lbQicScyV
2jly+U33KkJy9EoIi2A9SIeu8geEBSO/GkIEQJu+ZQPFFBQC4qwUlRoQMQjvdobBcfgzJHs4F/RU
RnlMIOVIt8z8mcXshnEYK/a/XwlqULG35dxpzVMiP5o5d/IO22XCzIMIZ+oPMBiL9EecYzJGO2TD
L0PfxjLh0yTAyRax7K+T0Dyknb/RhXOXOrmEkcVXz4xRuWuWHgDvBdFLiXVuByjNJB5i8CSsK6Sy
Wmf6c1DJMvQhtuXbgClFwj/UMBsSWOhEjba0FJ8IavYTF2n4QhzU1Js2uBHqwauFKa96Zf2qw0jZ
rdsSTxssDIDr3UnP7xj2uS5zlMuYKHxW/ETwosTm7WkY2X8VnxlZPRon6z+aHOxTxxF1iYf6TiHq
HTcrU5ePOj7zpBg4aizlxNA5KgCgzZkoTkKjo1G39XD8sMrmpBAxQA9sudqJ6afMTxcHlzj/bYEe
UG0IZ62AEo+MJUidQN5E/aapL/1wxp+3xdNVqmsWKR2XeNAh4H9D+gwNVwFVDLWfGfQeB9gHdHp5
NjwO/U7hS7co/uN6dtfi5wzJJEBKlQJdgaIn8llFeKhWyj+wQoK/hbAjTcfBvAsd6Q8rFEbBSUAB
lkA358XBNVsSCNdCp3F7wSSD8lCPF4Xpl0TPUMXTYxBsbz7WsD0X6QEfJDLMtYZnxGpX3Y8/vQlK
CYM/Viem0Nki3gpSFvGd++QFncfaTZnyQlCfnyzUAqt+PveKh4W2rZKoC+W/WvZXwYi4Dc2IT60v
DmwdPvAYdONTET57lDS5+qtMG6QcVehkhp0RTj6aK5MqrPYPUruBEBOjBiTiVuEBic2z5O+k/JZi
hmrANo3/omxfyXtAeDQLB2CLhfFvZNpu8EIHt6R3cLHypwf6ybQefuIIGDAZk/Z/Me8/iWHtzYJ/
Kro6C+12nyKHotCylCMi6troZ5QHVH6YD5RKKGbHw2g8QjLPJU5CJ+vATcAU2WbaT1J/G4XT+ac4
+tYUJ/RouGHM3TCQ4T+s0p+RJ1Nd83/l04pUyYuHy97cBBmLlnQVq9so2He47wTVHZArTNIXBIbG
YpELkokEHHMD5t1oMVgzUxPl0RFm5SvJiTIGIvRR0yODXtiI/0TMgPVu1A7kqxMuOo7vPng15Bpw
d0IuyK31KC8RngU91Tk+TSIMZjf6k3m4niwxDef0SpSSnH/aycRqQV4KTf+tC3dl65ISqEZ0RYwx
mFaRJGhw/E3JmZFWN+1bdRXMK+V/UdMwSl1O30OJvszl5fS7ZarYjKzgqSKy1n0W5UgDW+GU+o+0
+CoC5spsa7p0OmJrL2tctcwMOaAt/xnIL9H6yBLgBvNttIvZk1p3S/mYIFQa9gx7EgLYmKGTpNdq
+vJZShlCt5fDYOVHlzl7KMy5brpXTWvmr+JkM0YH3XfNZA2K3+naL6y0KKa/E8jz4jtUftISPQed
Wu1/NsU3/mSMJdDTk4zJLrofe/A3cr0e/C+x/hTkcGvK4hLnH4+dxcJ/UO4xMs5K5bfo+EDyj+DN
gry+RkO/NTu8nuOi7vZp/qIEWmnazxR/qSxWERel/6LAWzEqAe55qkAbymDBSzgjkNY97TTossMm
UYcejlS0+Qgg3EjD7Hf79rtvrevsYRpWTYJDLGB0gsxbw34AVqmZPjIOLjyZwBU5lYlRKlFfsRvs
CV4zKCBk2wfpn6PlNGiiqgx9ogac/Qjla0K3kuRuf010+cTaIhdOmeYIEuor5a6H48JQD2wslC9D
/BfxHCa48TIFoBDqWyDM98C0scUuTOFlIAEC/yJHH3rq1vGmTc5WdFe9E14ilBkJ+B/prtcrs9mh
NLdYCXUclxyK7PdFhEu2z8kbQl+qNCezrm0L6Eb5k/hqGOgADd3J9U1E6phpN+CN6G3X02Atyn5Q
F432x4cXRCeVzCNVt4kToKL65s8N9y1Zk4h/LO/opRfPuovKpdE2knTs9XNVfKY9TF/HT7/U6VBB
xpdtUiEGfBJYDmJyvyYa9CLfC6AbKgIESA0WuZxdeVwVxj0rviWKTt8SVyZwS4F5I9tjmdhmZCgN
dzAYrUVgbLuGVPJqEzV/Qvcz+BdgFoirVuC8YfW3sHbsTrNR+8RYJfFnEfK75I8Zk4sa2qK1D7VP
tSURiSTzkFKJqE10aX81y2DgXzxO6K9KvsVqI1BJ57VxjEeGuRD08qUwx1Z1d1G4sP+xstMscvUY
a88Lh0sG6ywUtYNiquCWMQKtI4kS7FdEvJc8WwMAFHu56SX1Pxab70BT1nqzM4tPnRGKaBORV2Is
owGjIMSfxwhGBbcZDSAjhXWGHSfHlYMVpUJ4HZ28iIRtVtDQawBLqeuAW2Ni1nxrgi/5E+aIqrOp
IO1CkyFtYoP8KGp28s3vlN7AUzTJtkIax7wnIKUlgstf4AR+j9G6bw6m/tK4lOpzP75YqC+D8Usd
N6ZnJxZlKPcEK1RhfIQBqxwazmUvAO5grGRCGyNX0DXkTTvsRBT6kbJDhWANfxlEA4T1NVETrNE8
QTyEpGowqUZEtqLXAUs7WhBH3JK5f8hWXUJ3jx7Tr44CguZRxBY2LlvlgZosDNw5n2JgPp0T4J3P
O56qoDfA4tq7o+R4+t2XvlP6VzQULfqbPv5Lq9eE/VMyQNGAEmHJyxy5FQAZd0yaDmpxlkAoBzrV
Ao/FxNxk1cjvAUikloKsiZ49c5VSXpecTnCUNaC8kRuVH2aLJazYSQW3Zk8Fo24Mzqf+EwfBSCzW
9MlYALbqlmePlWemXAKmdaWrl08dGp/FnBek0LckYV6Z/wr4Sew20TYUeTEyhkXFuip/4oiEp+Oo
OlOPnb37xp8wS8vwsdqwg33SoOpmT+QFk+1hWQL+8qjimwx26TtHp99G+5bpZ+Ug0liMPAY10MA4
PubeX0TdJ8WJY6iOUZwVdFGgszk2dP5lze59znYo2tgA2aF/NhHY0Tu5q2OLnFZ5mNm3TFOLXC8o
PwzpTy7OtQUJvljMUdV5ibNlWSMjlz895h3YENjwke6SXnTyXCz+ioVuxn+mOPYgiGdAF/rkCZ8m
Z+g3cdNqmK9YXYYibEkMDQWHZRKOywTkOGkIleFm5oMEeeaFOh99WN2V4V8KXtJ4oSfAgHUxv+GZ
6b5TJsdq+vVLKgEC581lmD0TBK1F8/ADrm9+Cpp+a+qpH/2VwBW+koJb3THfwPDidNeCJ6BalQhA
Wg0z5NbXkDGE0OlWev2n1uR8bST5q8ZPrFkoCOtjZqyGI7bE5azelODwQ8/0ueoBh7XabuBo9GgR
GFn46S4ErzD1b2kiP3oljPuIbCM6HLiXcPP78DcKeGT/8uxfgYSFfK5NrP6a0zP4p6GOkIVNojyx
cTlaGhFitO752qr5sf5E7mkKV6HA22two7BEbm5R9+wQE6kW6i7s0odxPJGWRZiyhifJ8Mh3c0Sk
zrCVOVYk8Y/VSSIcPGFbCgQh3mhDOrbU1XRsIxxnCZHoMH21wG3LYm1FZMdCIdHxddAdSNKvTgwY
/wwGNXbXqHZPOtY0TM3muNZ9/GAPhSF0Zqi2znHPH8U5CmrNmp4JtqyqeKvBrpP2feutRKqSMFmF
+JLToDuQSi7yC8XxLganNx0g7LX9zirOor/zWGZ4D+2Kcq7pv3SBeds9gUqnjU4W0HSxpf1RUUSZ
SON0Aqia+Fa+CZ+DYRF07xwfIfMeGIAHH4ErqFT5QT/SAk3QXdNjLrqEd5h2MxtlMYhPSf+NChph
VjRLrXsYxbvSPpRoAz1wqbfbgtdSBgt406YjmHgrYsJ7kFgJeCplyPwVK9y9N6P7icIfgjYCbMFK
52i5g+QMDBGvPEtkY3j0CXyCjRhwrNuSuSwMp08P2rBkl1wz6NM2XOKTjt8E2ghCwJjDlKdjzDf0
q/j/RmvV1lfNHBfl8Jy4n/j0RA7q+AAoukYdG7OM1W+0eEStxAzW5Y6x2pZUVgfGI8q5hRUQ0HJB
mMpEV093U3j0hM8g/xY6h0maGt+CFJNU9uwS1g83UUTnuCaaAGCkgXK1Uh1PPZvqsZNsqExhcqnH
KyuxLsRP3vzGiOs6zJfj7GvigIy6kEgVl0pck49xvR+bX6mI3YrbHbTXaiJYNP+ZD8A4xUwfMtAr
H/lsTWeEqZTz0JPGNn0awauQ4q1evExGrFjbWD9RSuTGOaN5wQRGoCIbdS4opBiVI5j7smXe56b9
IWrJCSfKgdw2YhlRGbc/0BdQlW2i9Pf/ou0umR8BnkGV8fUqxZRZc+ZaHE066mkQXC0Xd5fTq0cP
VcHIdJyJ8z1fTxDgqF0EczjGP9LAURUdSPxVUtfKz7Vw6jimiVTpOGjGvUx4MAkCpsZxv5V1cuO2
obYlEbN/Q+5pi99JBioDKw/oBppGGOEoEVAAx4+RrUTwnsa3gSigpZhMy72sIEgdSGZi39mySOWV
5alc1/nZoMOMtLfPrFqMsAs+xvgc17c+c2sJOaTrKZfMQgWBaTxXFkIESYlbMEbnCsYB/U++6gaU
pgQqNggbsJpVGC1/Wx9/603zO356UARzi8dUQ4ByJdYiwQz+Ad5KyPgdF5g1dQfpwXYp5uVrtzN+
FgULnQ/uVB3FLkuFLHXU33lfoZihMwM1uwktECiUj1jHILlU4x2LhB5MOadz+6XVB2j2wbQhya4w
H0m7BXKNeglIVUmnnA5Q1JWFeMb5xXNhntlTts0eBNVIRJbSHjvhz1CO4UPwcNRgc6qQxbAKjQAp
JKzMi5q75gifi6AEG/cZjZVZc90tZnyiqQA9XOQfNcPyJgqXscQuZ+7wyDhFYUDgEVyUZGtWLotU
3JkIVOZ/oJYfRXrLxdnVh7vBboRvfSA7aB2Y9BkA40cemmlFIFiGuIB7Erqb4CPc/i012x92fh2g
xB24Z2xJJ+cD8/fNi00cSDC1f1TlVgzrkT0BpkCVwTV2JZRTqARFgipy3gtUSYvxEJkfRJZQQ6xI
XVXLO+odgj3q5JljiYInVAPqj50poQMBUr5WLFTdCh3CsaVlPfqx03QXECFUMwdyZAteoOzKnk4Y
NGDbtCHspCUnDDYFr08w7gPjGSk/gfpZT/8G4Wr1L7lwmeO2qLHZalot8HHVYM/KGVE9JfkWNB4D
piVrAAZ+CG+dutzpmoYLA1LdSWVLpoXbDCcvRh+NwGAT37Ih3yz232GxYYBB6iqEGP7GP8orcQ4G
QLOMlX8dh1txUm4t6khJmjHu1QKDzUKWdik8m+SdY8gVHUptCe341rgZCH96dXSDf2J3KJtjzgbQ
K38VrL8dA1KacJHtsYJIeO2rj95bULam6puPa93yOunmP5gT0YQFuC9Qjl+4RLDuT9Kub+9Riyue
LwBdH6SR5rv+iatzmB6H+JRNLxVxg8Kmq8Cusg0Yrhg7rbyMFmZRbuOInRBKl25Xo1Fh9KFgMTwX
6tU0Kc0qV9a2RW17MEQatrmd6xfnLnh10ILLCbhl29nQs9Ym+PWsf2uxi2ujMwnnFvcReix4YCR5
McGAh52FHw0Bvkn6pw67UtwHCZ+W9V2OmyY00dPj6T+JxVedFzYADhT0osmNsQl55/LeJdAdsso5
jtYDopFEAm9B+Cc/gpUcBbCCdD7qxiRAmXYsuY4S5hntpL4jKUe9eRG7bTeRnpjuUqK8vII3bh+z
oRA36UQODtfRIF966Uw/V8TnEBcXY/SlTgclHxW0CLFtxArRUf1SsD4wc2PTgoqXU4VzJ0+2wJFY
YOwgopCKKQASkjaPnFMGWWZa/sm9jTBNpgMfOeTburZF/rfB/RMR7aMGSxTUDZFbKb8bHQL55wWa
4PiToklkb+v9f8vbvH+twqZP4rrgFqvn6X/BmqzWLqm2akRzFww/KbyHDvJwTi3ZovKrUXbfu+ED
ZIdjke6iistYs4Glgj18i91L0z5S46KjWkX2Rr3EbKz6BFyplGdWJN3MRluyj25JJSVrY9LDFZnv
6zRmUIHWovZgUAYH/ExuTFSwHqY/XrXXklsCeooxc8X5R7X4jXYFK3kIiQYLmUlUHfVQ7TLt7qBM
c134fzrOSyvADe0zPjuQVEOsijG9aoYVibeTuj/1bYwnSXd02a5T/At8Kr+wb0dAlkm8jlAcjxeK
P4Vhi/qhV/s65mlf6x1r/JNeuZLS45i2m0zeACKh5XT8CEMfEu68il0LRmQ9VR9okkAWjKGy4kYc
SAKMaq6/KsRNy1k+LqPsp4l2cyESpNTrvbTI5G0fPaNsHdEGcvqQfjOqD8I0tVnptuXHqynbNHUj
ooLbkMFZQwFQzP3wRUCQpiwtbc9+yOteZnIGYKMZYJ+iW2yepOLB8g6hrKqfehF4F3oxegy+gp2V
nqvuKudk3Tmsj4pEsc3uzIBbMXd8xF54NbVrheg1wPg6NVtDPAvisePWR/jD7sZkWifH/3oJMwVK
MZTjfnHofYjaEdDV9qTXx5ghu1SfwvYwAvjqGDQQQCXOZxLBrQzR5jt20YQbxsy6STWD4AN2nUQK
mfYtawVDNyAe7D2q+FMCgRrr/1hUohcjnHBD4KGDnYLFIbFVZOLuchPOxqNpD/jt4VixhPkqAGlD
nlqoGl/tRVDOloEvjRFUrp717qIlF58qQZZv6lep3af+h5AjmWRKepj8GiQf82LWw5apvlV/7TV2
kL9CyXMzDQBy8VkOjyC79qTlEXOo00BumvI2ejzhdmERTNdjR15MAcYGgn5phllSC6iHUUD1Z4+B
dmZPLYtMtAXJxmP6al5iaSeMh97iQLvXqurMYMoKKGRC0f+OTMYukpNkv4moHBqNuRfjf9Tw+0iZ
c2t6W5qA9eOw9FRaZzNHA5k7NeVhqUKB/JvHKvLoshfG8pTwOXB2JGejv0bSahTPoXoqpD2oMIq5
iAxfliupgpyRaIhmGSnfqKI9ZVV2AH5+U9NJGfpS0rQow1VGOgWPvlR8ks8JkXVTB/uM2joAW1DV
4UL1PnTNNqdljQayDr8sTp1xvGjZG3+61jsTUje2oyjq5eLE2r/MA4TljzQnbmjtUSNxPtdcG7Nz
55hJL/gM+C79FhLRoXtP0riw9GmrFiSTz77fB3/HraEg1JAfdHQTGWoJ/N74300m2eE3+hSef0Cd
pncPrJ3IF8RtEcDgiP6K+YjiLa+i3zR/8qGyF878Z8MYDrKKOWsJCgCF6V7+HXM2stxEaEcVdJ0i
y+a7TjfqyWy7WDHgWmLysDV4w1SmaRcIosbIcYUXSvjhyYyHNSklBj7j0rX0q8DAspJ3ZbkWeelq
PKu57OLhizE/RgRmxPModD95vxQioKQZEi2V3C1jNI0rlNijwO3H4NkHkNB2pav0tE93o/in1DqJ
Am+R+cbAKKL/4W2DaKGof+wcynRnZkgdEGnwpu4YXFkRWNdvdCP0a3ByM+Z+OVERW4t1CL60WEap
zXCV7Biiu8WrwS8CMFiyTm3LcLojg4ubsLPZPciPoG52lvWUkvtMNkskUL9mtByPQXAq6LeF1GJW
VoJabu1KPIVVuxqK3xbBgLRSjE0EA3lCyYCqkIjjpTA9Iv0RDWeILlblZGBk6kcTUT7ml6BhCBtv
QxUAa/EUWU9kZHLoTbNvsBtG2r4ytkURsla6VTFJugoNi3gz2B1HDyX4wEdtiizZj7UQrwzxVEzo
p65IA6wKx+vZ05x27jPkM1RRKt69GH4MHE2mTv8x2GoxrtkJmvDFcroiZLe0vJ+h8ZCZxo2AE0ka
GHvbiD5F/2hhuSnL34pUGD4B5gTeDrYA/5ZucvDAsGypPxnC5UsI+G4YXQM8cmn3ZbCf8ZC76A8T
nSISYqyUXLAxxU78FPyLXB7V8mEOl3h0CnPTH6P0QAMDHqQPnYn7Kf/L0FLl8QYvI1POPl3J0yVt
KMtbW8S9A0o53rLeSmpXvqM7U3R30tdNflUHO5Vo9u1BYVVQM3hGZpl3PymKFD+7EZKKo/2S6SfW
VIwqO1Yc22wAhrvyhws0BXnYqO1H3z5lIOXBjxwfvcRVmFz75b3XLKbF05KLwtbUeqOr50H/EIFA
iNZPHmNKuMYpxcRgayPja/wuS5XkUMq16m+kuC3Me1IcY1Ifho0yvFPPnY0p2qivpNAdh18L312K
GJQ/Aa+NdswGcGeczeTqyPikY/+F8oL8hUFHYLSm/BUsRN/9VUmQu5M4ifNHqTdZ8EIFGxrXeG5v
1sAKPPU4UFjzAUfRX9W90FfF2Waec/rpYQAuwtQoMJxioP/GX4pXtEtOmfkh9hePzzZFxK8ixbfR
sbLdYcPTbYijxf/ikVurHRpWcxEz5QryPSb4Z0NrGmB76MitFUCBBMk5ROUPWVXNv0woxqkN4s/s
16jt2+hq+Dtsf2HxEox/GktsBIOs+lWO6zpcB2TQh0s1cmX1Nk4Ujg36gQ81xO7rtN8F0Q3yeUBD
3KAsEeebrSUVyen9SwlDG5Oc8lZi/FUoWRmAox+hQWyTWx0cupYjxFqJ3o0ZhmqUBKheU9Q5BdYv
Jw1dnI5Dfe4ab2Vlx1FXsO3/oYVa132BiqtetqrlwmBfdYz6p/hqzhL1+qnOXqmnUs5jW9LjYsbX
nsod/q7aR2EChjb5+WllWdYsRgpwhQImpopK+WkaUbwRWjvss4qQQYZl33783VNylOFZMNiiEvaY
Awxk8BjQOxfSd3WVfZbCj/qWROiRyY7gJaXn5PJTW0cQ9+3wFITc5QqgmBc5VJo1TTOEkcr7lZki
GctGOeoTz7db6fAonPEVTq4cUOJPT3gqAnv7fnip+j0ArURsAfldC9M4CcLeHB5zWsq4Djtb0JwR
JjdOEfU25TtmpKPq1vwiyr+w/9eBK5kzwJN+16vfabSRxi8P9kitHnyJmO8zjZCAR6rHEoRyzHzk
CCnL02zCTv/q7zIblhUKMBZYcntTUIcUPII0XUloT/pB1Y+jso2Nr5Rg59xFz41cQbkzo/UyKN4r
nBsUsYCbFgaa8on30pzDVh8ZW1KD234y7YnnVc+gX7Gzgn8iGBgLmAp8xtWHajCE+5kS8A/en5Lu
RW2nIkzADt2hIgzueMKU4SEruyyhFuURILyBZrqqYHYfNF6MWHfM+et8K/m+nudx9Q4XZRJcFWxg
MoXLQIUTs1gc/etQ3opYo4D9MdOTlBNjO49Z13G7RWKC+TeFj9z620F5Sj08w3Slv0REzTBWmvEU
YV7Mk68ge0XWRcu36pffLC14lUyQ4bOpOGkZB0gpUnJEhjKfJ4VlNQQLkAm+fhWbmZqFTivhgqYz
9uRd3wXbDpRcxFlLMo2EIHFW1s9+xcZvV63ojoojQDTLHzl6y1G9aHgCIhT/cman2U7AnQW1QV3K
L1l2Jdq4xDvFyH8z4UTfmKLSFmZQ2b+yXbHzHjPqAkR8rBpOFgiynrxT0lMJBP+Cv2Q8m+CSTCJR
YAA30XGBWCJ/qu1Txxy7pT/tJnEvde9SuBJHHMp7PlYU2O24xvGxqH6Eef/RoZ1l8Mdos+VBMLGs
aeHKLP+lnq33VDj+rzDYvfpmeJx4jgbAQZHouehwAulfUVoLHclNywBC/YrlZRkwV7gnXBFIzx0M
BNJBzQCC3UcFDU3xMITPDsRC4l/N+oxNjEGk1n3AJ679R2wYDDhpIFp3QNkg9VAacMH51srnv4xM
cD4DbQEnd6f8GPUta/nRk0MXH0CD9TjHE2+rlH84OnXxZY4rlShdHF5y60gCKdyTxzf5HtoTqMau
e3RgaQfrY6AsE+RnKBdrPbmMGO0aVLkBPwpBEcuY0ZY0E/hmuSJ7TCvCzbMS/XUeZbYo3xvPndlQ
hq1OXyOzzBrdYkv1mu+zwbE07B3pSYYpY7hqtSX1jBN8Z8S7QD2yN8LD9yrJEZsU1sTEvEzSmQ5Q
Vw95e+hJzU63cbESdNvH+yvu8Bqq+bNmkBmb90C7me0fUIfCOA/5DXkih0GZ7rmSq4jX2B4ryudz
W/LvsGmF7kPgLezXVV26WbAvec/rNF0F8lVFWw5jcL6IisAdm1vW3NCrA+ncl+Wm+eFa5RwSlGfe
XPyArmaRSBCYV2hDUuPaDReG+OYEuP6aygeuqP5bl1HtfYKgWpY3VsysNFhhhtxhOXkZnDaEJmA3
b1xETyqBLPK1y2/SM42vTdstm8+MTafIp0oSyLdkcre2xB6KsS2R2cVxjMo+DG8oiHJ+X0Y57MfR
95o3jd5sznuoEWrHuFll1OUJ1KPMUnZY73iwv/W9aK2z8tQimw/9m9duPGmVGbukac4gy1YhE6PQ
h4cIU5gQsBYdt8xieI1Vu1QZSE3OrMsfH5XhI7W+4mUWE8oeJ65sLqSitcN7Z3Y3uKkrRjPZxHYt
OoLAhTvndb9wH+qKZJQQ3SABW8pBmC5aC1wsvYrtZYC76e205BUDPEmG31w7xwV3NKOkyjER0ADk
JdG0YiHanePg2xu/GiTsHEhfYfBbqYhMzR1gu4K4YmtYlYW1Fij9hG9KBHO+KrH4QkxNKVxEFjuU
gvjpcyQ2mGHZeKfdh99vkkcQoolVVQBlF9RHNMcCkln0YQPMV9Q2lfY5wu3oUPZa1u+QbSe2GKb3
7sUvWR5tHzq83n7TKI8FiE0TeQl0qAAthsoQKgk5V6OtoNndXYdJio872OIQYmhbJCsu9wKCHYpf
iWm+Seau3U8vxvVa95ZQVAyEbzNp3cfSNtP3JeXhoN37eDcK7sAXJI+QwSQ2ILm24ZiZtPgSZ4zB
pSXvHqh4hd8uaD574v6ahoLWgAJ1U5VDwbqqugjTAZzRkqYaYwmnYBY4OugWeEpkfXui3fEZzGJp
1Y5AFdfFgUcuY2/I2Cc3flPKLKYIkI1qnSukf9XGaUiOKkldbVRwdJOeA+BY/hkNGCiM3xsUc+lB
LhYGldeIGhZpQrnmAVejoyZufHp/gilpyqEnlAtmPrX+lO5h9A9dtyDakbYU/S+l+i6jXxUYskgo
7TQvAOXmUZRbC55r8SFzI2Pub3bqcOZLhqigWseZdNKzrydunIa/ZASXMh2u3oUCq3MnIxgBZG65
eo2eE7Gg24HCgnko7jyNoD3UaHhRUENx2jNfmCUX6P45Xwreg2RAetA9sKisqvgW65Oj/8fReew2
jkRR9IsIMIetJZHKsiRbDhuinYo5FuPXz+EAsxhgemy3TFa9cO+5PUkho3zV7S+MbP5s4UYCCytW
inkz0UGbpXyaFID8I1I2/myhm2z/+XbMy+M8RFRdvjuIGchOeq7dalXCsO4JRyf1prPUwNTvefOe
KM3Okg+82U38ERYWdxZqU+faOx9djIOTmZTR3yfmsRlldBdqwYxcQEvOXftHsuGmRVSnUxigEhzF
tDUSEy129FyTXt7w8XsMDkGTRu1KAVJRIUw0Kc9S6zPNd1353DQngfUghkxsJMVrhvXfw3xXa74S
PmfoH418E1OAezB2JqK6M91mrrTImxm1mI8RvDoxl6sBoBx59+tI6k8mXJWuJwbRr9m7qaTFoiPt
ISFhCfPn8G8iWy3650GDY1XIxrY9SkK1svaeEy8hOBVdyx+FnzCzBQb8NLBuxPEAL4kIHfQrLnvo
ObHZY7EYwvg3EIcL1JP+YUuk1K6fSagKNy5BCjUTjERyhtHj4G1amQM6CsYsBllYXp0Gk/kT2zZl
h47+Bd3i5DcTqxJ7xvnCxGWNs7Jgy2dOMapFHP5YpxihjjAUbDywHtWPDokU8DqP0Akb2SZB3lWM
b4TGbOfkNsbsVbk4UvQ/GAwQV2Md062VrmHLJw/NdLoX2KAXZGZ70/AQYGboW9svLYR30LTpE+uK
JNnlBKBMnt8upvxXMf127hWDFe7Ka9hwDrK5hU1mFldP+VDCf7l7hLO4GqfXPrxm2odZfzRA8+gO
5nNRnKPkU9evFemVgheu4dabRlaQLFcoRyAUTPCxIs4fZoa1nnPlvuGZXiXai5rdTfk5J++ad2pZ
o03uQ0Wtw8ozYdVt1eFKgPh80plT65yPEfcWgZHsDxm5zLN7zsc6iJh6xe1p8d9XKiqu5jdN3Pu0
qGQjYhnz+NurqBnhExZ01dASnhrtohI+416HrHsahuUGA+sBnjOVl8itDmSOetF7glheN9AdKsQz
RXwFaoM+T7YZM8Menxh5cKucQaOOus/GflFZBmCR5Rc6PFQ8/V7PPaOXm1FRNuwVQHSzirYlE0z6
ltrcEujAhaEhF//uG1ZkrRSc2MaxHGoWt/WfBDLn8FSAKeOiBqhuxOCr6k3dNVsI3psYoeLYU9TE
IdLMrdWchsQktC29a813QqxjRhpR07zVUhADdCMqxJLbYdyHRXWJzRSvjvukspyqDZrXftqQRM04
57NcfvTlw2i7zeTZ3AUFu3DbQ7G6tFVAW2IGGPq+0i1+ERIgrOz/ciM5t5b2q6Bmiob/BSqrjtml
4r4Y9oXsAlA0XDDwQixDIjwd8VF36ww1AlNT28NG53PtRRL3HYuPBGiUHv/gjACqSc0UoU/fmdZB
Z3OAJDU0r6Hz7vZHM+G4HQKzzQ71u05tM7NILjG9SsdaifTT6f83a5HlrYDtOZHZXSMh7FsDiDFJ
LWnix1RugxI9hTQ9M2AAr8WUONzzlAtimzNNs132hTMRSCbFH2vNY6stveHVtJ/jwWNnDBgPit4Q
eGho+nyVm99l+TOrKc7/Gf6g37BZbqsv1IxnJXmPUJ8rHy4lHfVZ4/odGl/0n7FAWMRSdKc1PGaH
SoIDMvaqJDdJP6nin8q+ukKloq4Y0j1XhnWZrPxRsKqjETGLfQf6PkOON2sEiaZHKzKXTISViibQ
xbbjlN9ONfnd+AdiJsUc0SBQYxzDXn+BzBtnxQx6de/axiEtHAxXA5W7wS97IYMBDaAmcxtoleNN
s7+JaJuR98Czx//Syi8D3Q3Jtqzq90BbDEaH43BP9AXB+iQNhm8Wob5bweIuwvuz5iUg4Cf6dqZn
CmRdeUtcjESMQFxUMVn/WtWQHtTXMk0AjVFrwcld0p2YAIT5MR9ePD3FmEdpjhBFX5c8TS2/BC1+
r12uE+LOhwKhrAsp1E+yL8TPorv11dWsAffxd85WLnIALHJP0sEKj1bbZGPOPHJtaGD214P3jpwg
KYy1wUY0EOGrqwAM1Ncq57fi9j6c7aeE4RYMlYhlBUdW6q4LKFTRLtV2kWWDPH6MIeIzCJ1srVjH
/Jg86zV+hNJpfQuLJAmdfKcJgD+TvzG9ezbd58CndUf92vBvdbg11Wd1OuTNfvzLwfW5k7KqkYss
vSxbNq19Jr8S9QfRV8eyQIP+PM9IOtirhUhqzjRNSb/VMAz1DP7GmKmBPKfDj2nVgIgxDhwcnRBp
jZ/2u6zYSy/MsoyKdfAbhlpmPoKIW4OPxAzlWM6TwDyVqfPGcfsg1ainyBHOYQyipmw3E2j9EHvA
QhHprS3ytxxpoFDLnaO/xkj3x6xcL18lZ5hSSnxMyV1CCBRBLU9Tt1dc5km7/LVQ3jrxtXgM+KdG
0GVsmnCfw8tqwcLML0rsI+UU7H4MHoErPh23ujkx2kmY5g2RjtqyAgSpZQC50rFyTMiRyOG7Yu48
hahVSvYfE+PolI63EPV5TpeFLizTdlJ91FB+hOU+w3tAnN2/iSZA9t1OehkudWZNGsPYKNvxTpHN
aTGprJ9F2QWILjMeDUG83oEp7mQGSz4B8DhSqQYAOhdMS5HhF2R3qD7hXl66y8aNnT1nJCiKIw0E
IQ+LEBmjuCDcs2fejruREFYXTSYzzHFtMbiXQDVfuiqA92KlAbQmbCMTC5hqO+m+bqDbeCi43O96
fSn1VYW3pyBRJkxSmD13rtBuRhXxxffp2+RDZfsqVH9k0cIOGN8LygyPCOjW+CpxkVbyYne7prhL
NAHjb0ut3dRcRu0bYW5PdItED2TWkp7x3TNhH5uZ24LUDlmeMhb5LQe26vyPFp2Mj1m9tC17Cj3Q
hXekm2ZCZ3JWzFFgmvG6buYAvTruBmNUUMg8dFqgNHmbkt4vm6vI2CKJXUXGVsp2FlJvrobBaFE5
XISOZX/gKhmZ6uB1lTeVtbNJZjEfoM4HZpLbyWY8Z1z8WvV/M3jbFj44jncics79uJHWvUbkL92H
qzaU38+pOMr45FAH6opHgX2MjIsnny2H9Yp68IrH6GTriU7arj4MDcKqSuI25lackHUJWjET/gJd
GbNTblwb4y9iLaFoj2pB2Q97D8ujlf8zu5wZXIGA+0RmM/nXiUEnxp9oScGq/uUVoW0wGSiXzq56
zUhow74dv5XpliQjpjAIebdTUu2Z0mnhc4keIsNOpTg/HofERDPZtPem8w2wwjhAAJmjuIEqBr7x
JXH8rhXrIkrvJTlu2vMYn6L5A9FA7C0TdWk1ZJOZa+GQWuq9d9NVWOeaKhyGvD8XW1gsmJkMC4ce
UtVFoRfiW88Jln+bmXF0vHjM1PFSC7JV041iSx/1Zg+JIGYKHhYUx3i3UJlpOpIPONb6nwaaJhlc
3JuBVu3iiO28EHs1fo6G7xTVv17plBRJ4FpsEJQ3yUGuYWm1xeLlRAqw8KfZfHTJRc0ofH2cZrs+
Ps/hzW3uDnEQdoHqByxoeWFgBjUZhSftrGTF/SXMZY4EMx2Jx2+srzNiksI3ezj1BdIhBEGWB1AM
pXpi3pR3z7PXnvhIiPGseVdMZYVOi3g228S2uapZ+BVsKaJt7uwdqLulph+EwgLborHg3U6urvaS
gmyAouNLZSboWfpZC7Sr0ZghA5hEgOcwmNWMJqiThhXbj0sjhEv/yUG0wO86lXhQ+cAbXCWYGbiT
0NxuAO3YaFTtDxN8TzzuQntfh2/jeDBr5Zf9+b1oC1bRNj57LhFiH1RyUQVHAeFqW9sNOV+gf5XI
4BX+0jp+bXUXpT9a/NGxQhudadcN+6IZaEJ7n7DNoNfZS1DLx/guBgaDFYkTZQ6Ru8vbz0SJMT95
6yx+rjwX2qDlIE1nQqXZ/dbVvd3y9FafLbMBYsvRKldMx+ZX1aXxVnsiq/O3md2wnv7rENZUWHhy
VDBmQb2BFCMLUbxV3q/bn5KxY0uIiU2LWOF4G8Sd/2LGcKEWHaWBrkww4Ash/zb9aZYTyhKA/EzE
O4wVwiK/DDBN6HFTGWN7GOz/u1WyAOnFRGivHfrBjkwtpWgQ1+Ojacc2qNGf2Do+dW7enj0vZVdq
tu8FzCT8AePOJRZN10ywBDg6Rn6M2X7KzCao5ofNnJdyWbzMyGI80oE0Hc41JSLyxoQ5vqHjguNJ
y4x2jwBm7bT2Np7hIUG2q6WDXnqZjbzGM5juyNkIizhR/N96v27UuzVGGwIKaeUfI4+/znSwJyaO
MDRp/0JgANYRn4qUQPSEbU1eDH+Y4BinteE9CvN1Ndr+VGbYT5zJF7bxaeFozdhEuXelZCabBQNW
05zDI0VxHwrYmDh95Mj8EbyxgeA/dnm1nR3tGNU5a1eMKyEfM2a4lSM5itrmXUGT1mAN78K9031x
bwnELyUGhqwgvc1RHzH7L6BouCqczUwKPFrzkBxbxayuxWwQLF2/4azNJ/ld25D9xxKaQYk9iYxB
RJFpHK4V+W9SAW2YxlHwdhbuoh4Wu4yDprRyOkNMDzyydT34kWQ+z64i4TrveWjKBo+42Elm6IP8
l3fPBAddSBVfEYn95GD69pBZWc10LuzHAllQvWOGjmCYQ0y73crNELrJFNaTR7iEidRDeNHZZrvh
1N/8wWtXGjt1/uxLDJ3Mp5rclyTTeeX0itGAtU6xkIw3MUKjUGNkiRM5bbyDmx9U8GV27QVdFl/q
nllbrny6zaQ/9QBrnX8R61GBFzNngJUYKwNkrZIgqi9KP8WU7vVbuzj2KCrGfGck3drlVVbnrUC3
PZUnBemIx/BOB+NcDN8VnfuExkbrcXoDB+cy5+9ubjr9AnvPnxsMvqQwONCemwz0dXmXcN7D5eMd
+RYpynRrQsAxdcjHzxWCdGLMnxJP3SdqTopMsir0fJ/NTFfQiqKfKrtXPoYdWXcwrrhMUBcYmgiU
/EjoDeM1OOZVPWOJWYic3TrOtGPdRJdmwv2DTaaD0mnbcqsNTH+tgpK3eSYgcqsvdl49u+XOuK0w
iJiIGksWt7q82VyPnkaz29Pd11FF3JhCSv1fPmXTU9P1lzgiDROGnKd6tHABzKK11+ZrOotAMaiS
6ERD9kXUVn3HeiyikrReQ6yFYcspGrv9WquNI/3/SxoxrXchO5w6yNQUUWsP8UPRVSuDNlXBUpCT
fTN1kGthutkGSFjprhUDZjuGK6BLHXxrw1B2Cp1vxwHyMIag072vgSY15FlOTO1vZjfG3cG21Vy5
urVmZ475ZqVi4S4N2gMjfU+s6hHRZGosdmWuM7PofYkVB+XlU9//OvD75prCOaqhRTDXF/ZFG5L1
iOw7Q6gDwdlfnNnM8XxDDOw+qR+0QOb7rrQ3VvLiMNZXSGDMph8rhsxrfE81uo9/lguOpoN4bSQn
D1Wz4mSvoz1+TMoJYd+oo310M5LdIEj2QaFWDxJFkLUPA05GU3yXU3rohbfoY9dFVb3YzossLcg4
LWDsUkDCgPEjr17z6rgnxyiRb316DXFYI55DAadbutdKDlcLsXfIld1yDxto7bpHi8aKMJQU1nX+
OjjOIRbeNjdaZAGcavl0iRTvZ6pjyHlIk0ckMU2Ec/HeeZg1S+pe4E4EA+sWckl9sVLdy15htm3t
Y+lshyRkk46yoQYdR8oD5l2U+RKnXkzbY/7Aal2VCa3rImrgeoRDbVoJHe67brynTKf09KtzGLUn
1i/ZsnRPGmAblp0CU1/cbtOJLD0ZEcea0D9cNJ77rgO+gLujFP9mxLyh6CY2NA3+ctBIUXXTCyw3
irVGMYKfvyi+mZWPNVmR+U/jud9evEi4CGzRhrXJMpFVAftab1MyXJuwsA0timocaHanEDJy6ZyG
3/VWQe1r8PIYjCnKobhlS9ZnSLlGzl4/PCqOyrrnDL6wxlRZv0XGHaR87R0ri8qlefVwByV0L9HB
6BDGEAZQmsyfPxLs4YYIiR+hD2b7HXeCddjJc5at9qIvGlA9/071V2OCVBXPeYoYeMAKzHm9xGKU
E5jqDjwIQUAak7rR8eHc0+4ndL5ANOrY3Qy6cVfgY8wIqGB0r3u2tTl+NZt7OcxBeobxdmabHS3L
Xx6Mlt9ZA9JPjdXXEFNAp6tQ1QeEveY2IXZMqZ3jHCd7eIWEii0vN9neYF8veUvwR8hRmaCpN3Hs
CQ/EGVeJJ3pfWyS2iHLYsxu/rdE94RitvWYzl+5Hn4454ywnoPIjCC5lyQq5kwg0G840GlXPuo4R
wwIGv7ODKoiHUccoO0a3lu06/yPP5RfJU7tYwgHnuWYii2F+70IgaiSAc/XdpC9s9fWA2tuqyc4u
YOfcG3JIWqyGFUakWvZwL52nqviaLVytjHdbw8PtRipa1fo23gUnh67v7hMciBrroTGv/QZPtJo3
u8lKaFnjjcJiu9IP2XQNhTy0xCnnjXoysGeYZbbKrVOY5duYiHTIfJ9GL/e5awDB6IhG3adLDp11
q1SdVSC6VAY0ep//KWwVU1Xh5oGGni/JwoeW96y2EHkhR9JxxAyMHePU3A6i2DU9+nljCnIkk2TG
bFLqPRtJo+7GQdVC1mrqz6l33jJ7QqT1XTKB1ADXOqG+SuRHXhqnxGL9zGGVefJGXPnaYOvdNTpr
z/kM0O0pZkBRq7AQhvK8qOJTAHslAwdwdTeIH4TgvLgWTbJkmyi1NZcpocHGQXc7H6xAUz6Perdk
jvws2ckj9Wyj3sake9aoeYrZoaiTQePZO9K4n8ysfpXRQF/xhncP9Gq2cahayrreaGa/myhOPBlC
TnssUjOFqtAlblGnuuuxraWV2A32dDBVN6j6IqiXrgdmHeU8CTHkB7i8HezISSdOQKwXqfpOt4Uq
RfUThIXqEL/E4iFy7WJ5yICZ6cmJhKVrhhagpj7Mp1uoEpODhwqf685TwJ1xdk0caAmuvyLUHzo2
W/YTcUf2J/synShYwv38Ii398H9eqLWh6OVF7wOzQmEREp87l5eEwZbZbFxesUr51+XPpp0AjWZL
Rb7pEAMGwRk4qee6ZRzY5H9jOvsVzZLUwoMXxYGbFZehKfY1cAaXj1twQFRgjormHcUp3YC88eEn
aKRMRHN9N9/M8tiblCBuzO6aokqBQua21IqFd5YiPIVOenE6d52N9G0kItaYXdn2JGkTjLXhJyQW
Znrim4hWvVT1dc3ZixiMGm2wykBA4ybBBO+o+gnYbNm+mBQS3msSYx8NbSRE5DhUND0NP+YPyxxX
j1cDPvwW2RYrxNVYl5cBp6YAyFOEpDWwNQxNVgMUxQ7bjZ3N8qCqRrSC+Pdp11VHJa6kDIp276Jn
zTBZVTCzLNzuQD6gHAchXBrbgcdSvEU0qHGTctUzKuJ+Kqr04JJK5TTiRCGJoi48x5hdzL7YRDH7
KkVstcnZtrLaVNTlgPaR67Y3GSqvDe5byVZgxAA9MyqZcs7isNuw6B96ZiFqBGdO24TwU9Ri4B1m
K7sx+C9Egq0cI9tGJnOVIdxXZB3ZNqQmfijbxEr2sCX5DUg/+QxSjXcE312FjtzFjGp+h/Un+YFh
8qYxcSiEuvZAMRTApbxyS2UUxOH85tlkW0UDd2e+Fli9LeOrARQWsc0f1Je8WKcqOj/4hL1Zr4aZ
4jC0n2dLYURALI0F/AcFx6IVcSaGXAU4LgMQsTf4HYPXsBcfkqTNNEfXmDe8CkidYUOEwD8ahBXI
DbbmjJA9oxTDr2Mm2cGyvR/D/EpLqmqh3D3DPg3aGAzGiDld20yU/mOkvCgeoRRSnmT4100/ebyW
XI6JWOoj7eB4Cgy0z9Z6TWZvI9Tfwf5VrPCm0l8s8/q2/jPsYSWQSYyZyjzW2NcufU7WbEDwrQ2c
Jipzgpy/qm5cdbjkY87mmHYy5YjAxquww4XqBmSvQxfXQh9m34f1x6yBaiJNauYtzdCLHXkYwrDu
MiVuvYxOPlynLdAKd5jfHeROPabRTotPE06YKhqDSGGwWZt7zZC7KosOFnvVsXk123M3svlRGQOG
oYkjmzUqdgcb0hAeqzMOvK2mKkg3vCusQBjbmCspxVE0bHOzPwp2x26KZyHGOKu7mIkK8lHCnYPW
Q1ORjHYF/1PWbpqs+TdP485hsuL2dWDPaNKcjuuCT3siVwEQAjD049TXD8fN9ok7X4XODM2JdyY2
8BICc68yr5zjQ49uWp2IWrVBMthpAIc5GMc34U4vFH1MSNVN6kGrNZBCmCUciNgq0C9kONDdvQdr
RsX8LrBgdiHZGWUDZnFkECRQpbKcRZCspxrQ+/Y22eeOnjkjpVcNi78WavpTmRhXwZKvI7ikZdKZ
zXVQVOpzisSh83QiUb9j8cqWPHAU7BKQHdu6Qf277B5gzfQ2NDnj0PCnlRbrKDgx1pwHycrF5IwY
EPkOI5SVSENSnp7bKn7hpT9Pc/TmWin3hG4Xq1F7aEzl9frBsGnrlIBXEURV7KhyxFpK/VMS+EOY
8xZw7+9UBfC3/QiRXyQ/6ASpXsUThT7GImSmlyGi1DZsFDEFKCM8tbiMMmj3iXMote9a7BruRp65
gzW5Lxpp7A1w6HzkE1iiDOkSwnk+9N74I1MG9tjbUrJZIjIpNcEpCb53om5xrU9ZxUHJZngqcbaO
LJa0pyUOp3W4jdDzRUn9U4xkd9o0XVmb+RO+A5UhdR9Rj3D8uMDkNPtvYHykTOIUwkVoIB1UsXZX
tYXiSUsNNM4y78hy8ZSmKx3MvOzoTtESWOiDE/XHQvAlVBWrZY21A/6qaTyPahMsU9hCt7uAvNvF
jQW2TsC+eBnlm4q3NoYHFE57rabeVbnsK9gtbDaPEW9qXVsPkkFeEXFeQ4k3x86XQzuGphcfaXSe
nQQWHos/aawdClWF0B5WZE+aytxKZ2RQMNwMIyNQFe00ch7HE5jIwfmLi2WFyxezsECYrJ2BZXwI
ZgIjwr7GQt8OeWdS/DEvb7XHfCmadgnrVw8Tb54Ue2GymZMNu+Z8JYkGa3EcKHa9yzWS+fCYTgO9
deR868XwaDhuckWn4DLRvxnOI6sROFJfl6lYWC8swOqDIW4FnJNC9M/ZbG7cNnoXQB3dMjuMeXvr
2RioU7ZTGp62Jf+hRi9jpK98mXvr/Kvn8RQ1DgOhagVgf1MOvKqSyCl4fPo4bQa2//piEHLcNzOi
cR2rfQEoos6Qpxjer8ysGM1qB2zHuRFBGONp08L80XDcEEWAoDyej2YK1o/PsBQqwV/Fphq8U4dX
TJ37l4jCe57wTaXgfyogeaXPK7NzRoFvQc4B0fUU7Ey/NVv1VeMhTSo4TeA/yHgg7Ba9nN6ob0lz
xWjmpfauGkr06pSEmZZdSHF4NoevKnsM/XyoTc7H2jp6hsrd87WEuVhA+SpzrY1Y/sA6q9I7zOO0
c6oamJynbQbJWCnCsi96j6wAdIqqhEqUnyWUBS/zsD1QNtf1XS8QtBRxoBKx16ZII1zmp7I7GI7N
FSJIMuko1GgaLBSrYV+8VJO9tVUEvzYAotraR/lDDZGiLCkiRCF0jncvwSXVw4SHYFn0NVgQmUih
4BKG5af6aZjth2jktjWMcx+7gcHO0SqilaZW+9oZfbORh1yWyICQmDGy/KvD/DDUPIfLJTi0eIcz
3yTUyphYiDi2P1TNY0j/ifxrlsBN6tIH8M0xxJap6H1jFvtcHXZxOj+HVbXx0D2zBWLyna7MGdsX
zmZjPhrMwMLO2XAxo2/KYRsRc6l9So9sdW/tQietVeest+xJUnXbIVfJs1MccpmInvzeHx4KDD2k
50ExHmdaKOiMpLtzB1tnkYCphOTeC2s3eLAUWcKUEENqzUGbw9hwSnXO2OHmsvMfyGaJ4jjQyVrC
LGE6S9ewuFxhTReXPKpYibAAjEizVcsBd5l3Akkj+/IaIh7krr1PbbceCuwElmA3QunbAAyala+c
rlRHhmmK+phFbpAk9rcY0Gyo7VYzZw7EjZvclx4kUdt3+i3WCBnLtg4lyWeFMm5E7D2rw76KGyTG
v0KiyHfwai5SBIn2Rav6S65iT9HUi+G4gdVUOLnG/WiB3E8jkiDYfiuOdmq8cBcazsbq25ui2Rjn
IHcwUXUmgSHtbJMMPrtBp4G1+yi0fpNVHKYoFTMmhr2GpbbcihYlLCW3VTdf+fDZIJEuvH8Wo+2u
nF+8mfW2UwaEx5HinGWfKTdyFE+YcsboEA0MaBP5ZdvRvWL9vs7sDotPyALe1IbFhpRigFath9Nf
3Ko4CS9djfndWSz1mBLd+KjW2T7HIdyzAQKCwISNd20YOB/t+0I6KeD8pcm2rN+zOTk48mpCkInT
6YTZI6jxNHj2eMmSGUsnTgBE44Y5YPpuV8lI+beABQb3o0IyYHTDyzTlB2fQ7zoxW6qoHmbEjGy0
NxI90NOkwhME6moPqCEpLEMrXxz/8y2KZmAa+U1zarSM1a9Shyz7BuZEybfWlpR/Aw9d11lgc5Lx
HZUdaUiCuVAbuww7zCYkhioMkpggJdIsHeAVZZUGKlqUuT7XU3E1NDKuUJ8USf7s6XAInFMqYvBV
bU78XapQjJjHKv4RhUM3i6gvYktTW5nPBG8/4pDsS0AutfYW5Uwxp3ZRGwPBgHhrpjkhGEj5x5/O
ZJoOrW6jht1enWymP1WQTgJDPCBwqZ/qFr+QV67DQejoaKjSZu8UFf3NRAKccLQpqjwL175WaXx2
1MnXU2s7FB33Z4fDwiG+5mKVr3P4rEyUM6Nzka6G9R8XQV5dk9I4TFG7c3FvzWiMW115VlwHqySD
YaIujb67pBCnmwgmvzd7u0kgazQAWy8zZ7IXUgULJt2U0nQnAVk5XmiBQPIgRnNR54d0VFdN/+5l
MhAWVyT0uMFpVpJUxJhjiO/HkgkRd5QdFiN6XamQffWA+nxBfGscXSJIu3xnKdZZ4bIehOCpJ+oc
jFScA5QkI8ga6QwXvTqXfGKg51UZTKKVGGcKvMhatfmiJUc7ZySMFyVmdg5wTexq9WciNEJnr5Yl
6s6DgpICLIY/Q3q3sev0aVsrfMlcx2SB/syCfxE6AHunCPTXcI0cV1zLtvtDhLdtY+s1quOW6QK9
GKZc9KkDCkeovZ1ePtwl1jtBrNkho0qWPhj3kvSGC5UfWgvMZZbH2cXH+i+jT2sXt4vCXiPTzE9d
kcc+DF+Usv3lKLlMjXWekvLPdFAFFWgzVXpFe4YglbI3LcmI711PZ9CjM6zs6BtzbghQqqBtnZl7
240NXujuq1wE2G2O/VEP7UOXVgB2XZyLUR29Mkhei1LgzQIW/MSd9tRVGIfiz157b6Z7Xc1BH6bs
6QhKHcrdEt1ET/lkGJHvONOvFA2nHqVq3dREekJF1wqqY+6THhI6JHI0MC094BwTNpPkO63KXhrn
TTd4YhqKB8N0ACrDRwqhMjlIRMaWhNqBzlVx2YbHjXtLFUB5erLvOasm2A7OIA5mZpxzAnfANJmo
2fnJY0B8vag/pkp/mB5x2LT7Su7sMmmCIIFdGWpWkLvKlgHmihp7a0GlSlw1UCiEGe/5gz68JIW+
rPdwMGDo4sRVsnYfJxMLDJthU7GWgn1mJu8tCz4/4s0vhsGfOEoF0oOpNc8tQHzplP86Oew1m1Y7
t9ZzVp1yuHkGy99C+QvLl5QoPMaz+LQx6egFMb8zAh9ij2i+GBji5jdReyoSbCNuziLB0VklLx05
PlZZEtZa7NNo2Lr110Cd37Xzqu/vNrUN3QrOcoRvMr1V+LfwpAKiebjl+F7OaIEGIs+tO13vR4mn
L9b0wMCarGQV054W7jHuHgFXkvtaWYAKdFh9fBQSKVmyCD/WA6DO0CQPzJbHVlS3NBnudqHdlALq
8GwAJQH3qNovYzb8s0S3raatiz2ybpR11VEDWqRvKOFH1dqrmd2sy8BBHTB7MqZKJg1ZwsRvWmpM
G7KfWHGJRVp8Amr8QxD5rZ/wn3ea+zpU/WcLt+wpahdAunaAxUmrJOAazYVxQzh7cxIk8cqIo8+i
RNHQq1WGDb7Kxb2lftY4pDM+wBw/bKmNMN9mPDh19dza6V4j3Uh3wm8I8EcW8XB/xc3DHNKZ/DaL
4VobznNtELdCppGOqBqFyJWLYWSSxURLQfka55fcKm8ac71kahUm5WFgNuXBKkj7rGgPS6TRyEws
xftsDLTVqvqiSO3kGjjYBiEJOIoDA03MbJhns3ADESVB6yElQq5jDVRaif4CxB+SEWwyJjbnUWWy
WdgcDl3E7kONqSFg3uhtc09q09dU97WsaWxkOvpNJ6gRTVRlZK3k1qeHIgBv129MeUL8yNXuIhsT
7YT7GeZ6nmgWtQISFqEQ9h4CqBZL7lAXq0vyNrQRaiPav1K+aq14Nr3+PtCEMtAEvagDhhtLZOyQ
0/jsgxZIk2RwRy98yRGCqGnEFLM9evyqKyWfn0aPQDxXlHSHWaBJubGpadtEuTK1ICKwhy2MFXAa
3sqWnhljeE+DH+s9kCXKvtTiUJRJRM8yvNFr/tKh4hNCYVZXDMdqiPko5Jk8MqN3zEfNuiLDd5mN
7Y/es/vUyVGp59WYoSQX41Fn16nAL+bDoVnOd1M0+nbhbVTTwmPobCLPJZgaWAWUWY12BZH0eoYA
oHT62sb740B5NZGq2Iy7uti5D33Wr3N3iQVDq1J576UBLpCyw25b9k/NP25Ye5VH7q7TavoLnOLx
6CX41xckNW3xAtJuhXrvMzS7lX3GiUf4bYifrASM8dd2MLKK90JWlGzGsTGnQ1vZh6qdz1WeXfM+
DcIc7pjemLvYeIlgARkSIazN4AIJusk2djU1OgIFR7e3TEae28hYlcuc0atOLLx/swoMrgN2q4xJ
hsvn7oSSE419npzrCIR68R9H57UcK7IF0S+qCCj8q9pbSS2vF0Lu4Cmg8F8/i3mZuBM35hypG8rs
zFxJAUAufHQqjK+KtXMza/vJY52NQ4WtsiIzSiSZwF2RQqhSuKFTrzmJpn3slb5SdLetOEoAjbLe
qxy7RJV2KPQiW6nGJ4/rwteQG9XX3FOt8skdmLYO1T1TsSt5F4IC5msjOwNPFsu613F3UqnLXbL4
ai23ouPCR6816qMj+jc1ld9BOqzn0j21VnJjxM1MCTwLDZPAfaMt6fefPkC2b2vKGDWvIWFt/ocH
EcHx1Lus5mPUZX9lVFBmJk4Z3nSncnkUkke7x/rP/4l4wUSq1eHW9BgVFdHJ4UiU+tgSa4EAETN8
1+QSWSCpGZFQ3Wa6gnWG4GQQSYtijrQ+RzFFKtusw++uKM/4+/cNPQaRhR1Wxn9GNjxUEvCvEvPO
zHAwB5P9HPvyq3fAZ6bYuSaOaXHv4VLkJA1qfGqYx9Aj5c1ucDd2TDpLWDGl06Vr35gPgzVQQU2o
zNEIDQF8YvI8IVG1ui2vMqwu7lj8y7yerm/wsSqqNplsKfZz6m05UC8m0mNBLTHbjTpyTiXVgPXD
9A8ldxq3+cjxBuo5um8M+NYeJCzmW2ZOa30erGwvfa4zY0fRLwd8aM82bd21bp6RDjcShjflSqSS
YuOhQEuc7W4tTOxBpnuVBudLNREpkfWBDw8TmdgMSzIq6/SW8dJpmOU1TLDLcGBtyv4iDetJJSz4
RXmJs2BblMa/TODrqXED+S4l61JHpMKrbQDNEMsNWVETbY0zyuDjI/LwqDLNkpjY8kcHY9ndhB5a
eAhtTPMwIJK9n+fn0YMcqCNBEN/wtzOn6xGjlJkmJ89DjspQ/gyzxlA8PiVNe02DJ1Pmh8joT0li
/9AXtlFueqoMNuTauMgW6duiyMrDHwecMqrC1ehXH3EQP9fRhCvNOWcBOv2EoE7tLZ4TAAWYw+3y
vfDm5+WjUgPwN0NteQ2IxxLtQbbKGF1G0UjQNvrXhIAWKqHuO9Hfx4QsRcAWkVoXB4pz2s+7NA64
wUhCL/G/XoHblrZlEfAbObPhxYnVdRTOs0bHEh1iiSRZOPqQR/BQ3Kk8Z9btc0/qJX4EDlqg1+Rp
Mo2d1eEYmiiAs9lJ4tZ57KaMbQpYymjcKOm9K3tnjW6+d3Na2jgn35VUdZZmBzCdUwwO8r4z38IA
gz56MhXVAVk70kqQhgu3uRoOgw1F2C10uN+OnNMJXVOl2DrruCKMMiXFWRsEoVsHd17bE4QsFwOs
jo+z770UKYV2RDSXjBMmlYMm4dMY5nttjs+duzhXVLgzgnnTD/2n5wr+7njnefE1h7eLb9FcN6S6
4PXcRIf4rl37qQzrfTvD3zKjo9vpx5nPXTm4Ugpg0LEdY9H48R3QV8n05Fg+5y5ZIuzlL13FyNUN
OLIN93mgWQHLx467mgsYzgrLpy5Knw03Pk7d/FLMAiGK/E2VPRVgE5QN/ALpGhWGkTLYOgPgPXVz
xDkBMBAdGaIDxYRccGHJ4M/qbw5xf25dWz9aqO5q76fOxhryi0NptAyA5hld8OlzBxEs8nHnBBDg
cGmOw4/231gz3s2wezJ9BsQUhDjmkz27q0RxCx/ErQOKNHE0ddzm0SfB5Jby3Z2Ch5iRW0EpeM0t
BQfAQTaPYGaJTzQby37JwKew9cCpQi7CGygncZ1HzBQ9T0xVeC8J4pFLNMW16z8sWm+xl5LbfHEG
+UhK589iJVbJE2r1tU6dgzPC9U8+nJz3EzuIcth5a8jB9nA2C/wvSalPpjVeKDEkXfpimzkKZ4K/
LHO7c+otNS+4xKOEPgHaywKDYbuNCVRN33WIAkS21YLWIggFogA/jBMPleeuRvUqHE3qLucuDS6u
lodehodI/Cr4gG2r9pMLFF12msMqFIhZ8+22sNp6/6VW72PGRxRNr0mPO5opqQmIReU0KBMuHW0G
WyqmZ4TipoldvJtJ1AUFdCJ4IVkJCANU9KI1zB9Jit0jdP8ck7WyBGCVgQqkUBAwum+TBjO+Gm7D
Axn3bJione7OKgM13gYXAo/XcHA/LbaFapDvfl3eNXAcBj99mUybtvafoVEvXgTgemhhZWIHRisy
y34nyDl5ydmcexJIRMmsAAdElitmpvlRmYIRVbDQxTYVxVh+TiGISznMmF5SA2SEaIy9cDtQi0gZ
CUWhYwgJauakCpf6Pm1wozl+8jhE+upEWEjNzqEduaOaEw0eDQZXy04m+pSQrvXsn3kRW1z3ntwG
57PvenR/M7+9n9UypsZhkMdOwI2IrFPNPGUYfibMzbNHxXki7MfKb1DTp3UIGcJCJoExrdFeLbJB
bZ386qrEKslXHnTTldaN7YhdjWn/YcJ63SY0J/CIGK3/Bir+XTT0YpELU9g7CydYBT1I1VKzXxST
e557vLZtiU7fljvcU8a6mZBOUpToEhP3XWOpkvwGmOmsSFgPS5A3sNuF+M6jCethEO69qdsbSXsK
DBZmKWiPLubxXow5uCPNSa34Eb5rnMsKxcwdCAOrEr9oFtEf2AeazsGK6Iah5/fWsG5Nrg9VR4JW
csBt9D9CG7e4QmZl5k7RU4CXJ296ahhUgJ2l3xEJJTOVyz97IrA2eeKzwRHPEdAt7paHw+eeg+MB
28IITKTsGW6aFvMDlsnbXGpqA70zphLyB3Fy3yxIMbNGATOGq91XN6tj1M5YALRDexpGyCFDIY/s
NtxTJkzUg4vOMMjsCnTMAyABun0u5m+hqntZ+rcqZTBf1/zMuP8e06I6y6jc2xXl1p5+tJ34KOhS
d9rsVYNkGIgSFVStYQ0IPhymYQ1Hdj0IgF8J92Tfhgycuy5RM5L3dPstVQ0mzDer5XNPa+gAk1Ed
5hwTuvAUtnzrkhjFUxDVXwEu+cEzCEVYZOrAcLkAvKjTci26g/OES4aZ/4IhXs/ZP1/zlQr/CKDs
Ng7lF9ODB4og9mnO5tynPzCRrG3n2djNAPuhITHaZj8JECqS3DmkbN53Q/BlA2l2IBU0hLQ8p/p1
bfO9y+Yjk8hHZ6x2URs/V/68DeRIo6pg3hX1PvG06JjlBiciQVIdRBVlIqswbZ+dWj9ZTnFfKyCU
nFZxpVBajHMsnaliJxQw4vcI2D4zaX+mfbSuc+cpbXA+T5wUJrBQaTbgrMOZOpp05/l0H5pERH1Z
P8skeMkldGq/Cp5tw3qh4uFvYNQxah9yKrQILz4A8Ti7Uw/HzO+OjWMcRl7+KC/OUdVckKY2vkHO
1RPXIfRXvkn63Gj3YQL3LmX95mBNJJVrtGu/5zawk3aiHI1FvgoLBtAOQW48d6abQMRLiU1bEBDD
ij52Ee4zFZ+kkd1P0nzLSurhtLml/gAi1YJDBONqeUyBXWwGVd9cg46gKvjAxEzXg3dvwkMcmf84
ciliMJrHLlA7tvxtPLqHxjoOjmMCGsnti2tCbCvjB6qjp1VPV1Vbdls55nRqMdXEmWpOeNAcHLjD
2NApMaXbyXIooNGbMa/PVobsza9JQ2v80OWwLEPL2BD+zKjwgnEpR24O0QBCe+4WbBclaAUz5nkA
A1MbDD45r0wYziclni0cPpOZnhsNtriMMFsIzoIV3cgON8C1nKD3ZWI+9o15c9L5UJo070wmbhud
NdRkOj9951/bpnseTRCsujQ+pLbe/YJ7YL1Awgecpa4i8xXojCW1wvE9Jmqvy3nbKARbmRT7kDDh
WET2dmjceV3E8UvrSxJvLPMSTkM4vqRT/mJp+kTQ6lmEfLHQZliltOoOTmx9Dil3MpC/9wmn8q05
BNuZhcgVNqcAiE7MJdRGkS+402b2rSL35/8pv5zfE4vO2GgW/6LAfa6MQG+UIFpKDebBz8cTNX2X
LJm/fCPE5DL7L35BVr1t4iP9qrsRMik7HyGoEcqZir23zp8+qzl6ZMa3y2mNrIduH3NXw1jZPUE6
CsGYhuuuLEdY9DCPDELLyqputlu8iKJnR5/GT7P18v3SNN83g4HrajhEDYvp4C936xRrRzsy04Jc
jPLCKLfICkKKRoVnbqHXlfOqkuGmtYdnVaSEx1NYEX2L7mSXBArjwrpxJl565qqnwnXQbbEzaeuU
DP5bPxFxDLNsWKrVWNta86nRLV9gDEusisqLm/lXOx+cFQcKqjrGAbFiIicDWtMwUGi9nltEuoRg
a8u8xUHZnAcfyDh/889goe3Wvvvq9uiT5sD5teWmfycC9VrAoAgGiAJ65EMwhGi2Ju2sQZZThjy0
v6Igjj2QgAHQA8jG7+pvXCLPiTHZa1GPUBzlTfTDZ5lWeMBM7tt2FO+jIWOYVJ6aGNtFgst9pqOw
uO/C+se2OcJkkuR3oIaLNp0PHtRvTrka4acGjcSPxpWCr3X0JxIIDpDBKmH6BwnhObE77+pghSc/
lQu2/xwcmpeGuMoSoE4y9yA4d0ZvDPeFGXN2H8MY7ZAxelKASynLXcm0N0myfz2oOUGfV9F1dDHQ
GwQo06gQmDyIzz5d3JdIvdL8uHH84Kj774bpRcjgljhtEvK0pJ9A7FGbUkTKTxAzjxG93EHJ/XVm
6RXc3rtOI+KUPCZRtC0rIsy5uhjd9OXRgJZ5FYD5Dp3uPjCN66iHrdGpe5GSXsF/FPGF8ec8Bbp9
MGrnDlJ+paeV7s3HaepPrjdAmf6CnLU2FusGIvYsvS87Ks7UB+8qQvE93QIDxtu1Q9vEUcdmsavx
0tE62n43uv7jUEzCz6KTpSdPtukSWJU61uVxrF3kUYBMftDVp5E050NvYjCxNXgyZkoYIICLN5U7
Hb02T2+1W1cEiBWerJz+0ughm8HjgvNvK6a1lBK4lMd2C7xjZIFpSa24XDhjI7gZZUgGWMl/xYzm
lcH2aCCjALkiczTdLCxnOLWQVvlIzyO3Gf9aLZb7T1Yfo9gVAGead3dYd/W1na9mu9hPuEQ4+5Ti
8wyX0gqsXp/uvFxsIJmu0v4JpH+Mki5RU+qX2Ts4+t3yD7WidqFQG78p16H6UhH8UbGVALRHmqC8
aA9scm1mxSbU8AGCNcbhgSgwDT+d9+APjx0uBf1JKhOtBNXnrhpeCaUygEzaLXy0qruAtLIUiPf9
jBy3VGcs7H+eIQyve0lGAOk0Lp+sCQEVl+rSknAt+h2XdjK/Ga6QMnqLoGGHLn7s26g3fgcHDXbP
DGgBno/Kycxi40yuHBhz7vuWc5mqr4RsVRwGXDf/CeCTFAowDvqLyBL1fbFK8de5VnLPaJNXlls/
q6mHzhfw+FpRukobZHLBNtHy7or2mmP7c0kcJvydCTEBkCi42Rj6gt386tG2aCdsz1YDrVgd6oDP
A/r0Z2wdW/GGUk8lmAhP1iPB0TXqNfN3uleR7lfS2xUQT+0YKjChwOigQJrDwEneJtfdjw1GtDv5
yddj1hQg+xuF4ZIrHF7408hk3GYTReLjpqWS+0X8r+vXiuaAGGUalVFR2as4H1KWAegdre2Ql5vE
xp3EeYWLN+kWNp1+GTyvSly+RvEK09nkXaCyzG8+4vjIY9y1OyYnNJ85/XHst3h+7hoUtPhOcFYq
q7/ls9Wnqjw75gLTUtVHmR6s9kFDCemIbyRMuFb1iDxSrbzy0ucPsTmu8GCZfw0DXdAH0rqn5MLo
vscZz8dVD4+ZtbXlzokMGsp2XDLuzF+PS7zLUNj09qrZ9vh40kXlwaKcXb3yRs4tACjIlTaG+1pS
eKH5o98y/Axtclx0esKr2GdL57Vub1P9V2WESca/itYDn4tFwLyHarGGrzCrDm165WbWEEsIA4wH
oPRBX5blnc38hfsOtpPilE7DzYTDqBJxdLkUkJBhGySccPL5ieanOj+VAVZSrgzAg2p+D/gEHnlh
940w/WzfGh/GwasmBik2VXAQ3aFpf7r8fta32ToR/8AeylsRcXq7AXuiTqFg5ibqtTmxBoewR2eY
ifmzpIAC1AcCItMjgj8ecIsvwg06fuVEvMzB5/1gb5JoPSoM3/u53Y0RJ5ked/bdUBl3hFS4peJ3
3y3GLFSP3GVv4OkrE+bK2BflWmpm+TcYEBb08v4rTJ9c71SYkryivS8XZIZdkoLpNj7Kpb726YfI
8928QPnN7o6iDrwyUv8fa11qebl9F+JSwYGqg0uzPH7MU9y1qf5ZxmOibsb4QUayILGKEwEY245F
nZKPLP7K6n1tvTAXdFhIRptnCURA9sC/rV2P/IvC6MgFjmhHdjESCLHNuQjpX18byEoVN2W397eB
xo2yMXGYii+nD58Kuesc/gAifpMN4JpTB6k7hKe7ZLpOiFJcwzY6xkTXg0uvnsjbrmuDBIaNiJTQ
NeXR4bhzxg9IJFuAASuf9FvkcIBxuUs+NM6jSjZRsEuBMMzy0RoPPVOPeWlq0y8hLtl2btg/965Y
RI8PNt44+4r9bT3CF6xetf2qMHiJ5yJbaBJkHFaFX93Vkcs1+BsaWtJvU8Cfbnty2WMWohm1svgd
rD2ED/prpNhI+GASSAR3xykBswKf39+36prIt4R5goQtk+VXZDEcJkcxwzI17js25LGj6cpe9+0P
uFC7PY3xBQE7U7iUNt2AAT5BnFm1PKHFY4zvmu1RBr/NeI6nX219gUyt8eYqJi3ZeM7VbRgkztp9
uiRhx2M9AduLr2PXPEbVuRrmFY1uuywFpg+LMby0yVsU/wZkGsb0I+K1YtnqgU0Y1bmTO2ADffyC
n8e+T50HWm4CfnMgQIHamuQLIz6fxnqzzH8GJ5l5HVjvXGFtqNnyZIz3kCXxHBTjdsrJyDwMOAIH
liNeMaotp+xNRowLaX4bH7ySMy2fSHaouVbRKpJrCDZvzbJhMPllNnqX8XyrcMsZ7+BQNRTvKyw6
07UeXkzG8c63IKAVd/SWPkHAv7OaBV6QA2yogsdIP5TT1uHEHgKugx9svWvqmxDIG4nTExO5cyTl
UjTnBgegAAAIjLRr9znR5GIOWNaPsXlqnZ9GfHri0FOHkdJv59goLxvzU5OMMXA36oOZ/JpgZLri
UehXT1jceAHXOGwepF3QXkveCpvizLg9aPphhQjesomyDWCZ6bz3XLDRDGk5OsfR2rRfUwWH4Nj4
ejNYr7mQmMsOpfve6oeKrhLjvcRiE3I9byhfw5PWU6UzLTyI84gJkrR8KWlwuTlJtragW7rhUfDy
wgriora22GDy7hpKPFEMu1haiq0Mmp0uAdnzxCW3xVrB4ykji2DCfmFJdXAcGQMST68GLM1kHQAd
F8eaO7mMP6hXU/nRA8iZprc0eKlMXFzGi+yXkRXT2zigcuXRAPGAjA6/YI+OxML76Rg5MC0LF/+l
SZ7H4t0LXrsGWWhvIcr5LGTOwL47fDpM0gvQ+0Q7uO1UHCovbl5hQOrWlMJtW79ZYUZkZYBqOZ27
qUeNqXZthhq6NYLooK1pOzG55VbKVf9d8Rw24x5k+27WxW4or7ZNeNi6+qWz1wIIuLVvbYw7wObT
ve29L7z9FHod/rHGezezZIN9caVxw5LGnSlT9BWaZfdj+leHCAz2dAZOuOaJ+LL/kZBqgB6AQev8
JxF9tZLEFkHMIIHAMZIAbgAUkrxezFDu8OrBcRpiby9VfVNm/BnSmOPXkodnCZrhbcJHYGIZ931K
kNCCQ6XIx8s73QUXVE7qLcajqMVT2zMoD0hz5EteI3GTA9yLXUzznJngLAaSApH3A8cuV78CPqhR
grdVocPa7awdtA2DGviYrScf8k3jLqE0qq9G16guqlESOmWInyXInvGHAOIFBlUYcpV4wb5d7EVl
HD/hWUY3xethJSRgA283wWkgd65PhgOUbly4BwLBeFWH1s4JvV3uhxSahekf/q5bpXiA/DaPDp1T
P081VreAqfBD5+jwIGO4wFMUUGhfjcVaJF31lrY1ga0JOjvm1omzVtAl32Pw/wQE+kg9Bech8A6j
VS38w5mAtcMbYNm80RX9EdqZY2jwnXOISvHgeVG2D4uuPnYeprVJlxhJHeOiavfNN80RZBGP3FBU
jNgi12QVh18OcUBffX7cu2xw36hKRmT0Bnvrjk74is0BYcFqQaiOaLIQEJnfeMe5gOqPT5Lz3Dxe
A0Fgp6gsb/k0HwZldydDRPXKs6mf8gZi9K40rwx5uU/Nl5ysQ2A1nDaG6ZRw0MsLSVjGv7cCBokx
R6uVbMhTIyzuK6LEbWp8WRYpyo79A+MAN9RqZTTSXRc1Qo1C/ShsXlmZdAODfOgiHdA/l/IUMAOZ
mo6lD6Zzcn58gU8dWCbbbEtWXNfWbpSOtW+iZj8mSzVRenQcDxBRMBKtsPl96qK/jlb2ljA8Ievr
H2YuOxMG/cms0fBIhk0L9ZCtVqOQKx/wZNMtXQYZIlUFpdFwXXos6CUgIOUTWpmAxodx+g83Lq3A
tLh2zk3SxClSSMxJC8KspGVtwlDudAxP1Edi+7ce719MBGGt+37XVt5fOWc/UY0+ws+GojNCP9Hi
a4yJ99mIBGVrfLXtEg8XvzKN/mJLvCgHHErA0d4Sl5zerw6vgJYNwDt1Se3k0MZ846K4Fn4MWiOm
jZI1brYOLQf73PZfMe9gfQzKC/qWRGEn0dMWBxKH297jWu5H+xQ8cJKSp6aZzXY1oU59tDy9swzj
tRjwSmL/wXyWrNMGsGNLgGJ2yZa45ZXLMUQ4N30sGhrMs/Y50dyXdABjBeKg0Fxg5GceihY0ikka
vQ09i8Zg04NWIHe9Pw3GH0yakYCGo0tn+DasxHa/ogxb6q/Zd3WHtgb63zJoxsoNih8HAg2QPC2R
Z0gRpepLDl3KVWUmt1FjK3aSVtQzmCW2Z6TZ2KpyBC4dgFJimEHRCn2JHsdHsn5RXAl5HyvfAQrc
FiHowpVVloFNv6SGrMF+6jUVXlj65hvGWWxpKmf4NReLCbuRfG13AO8aKo+JyzY2kuaMNv09JVx0
/hk4Lylx8GYtKZCyRR/27yH/7TIaCMyo82517xWwuoo0R7PC+xt2HBpEMVX+Rxy6GBkYgnlxfc9d
t4cjqnydsTZ4QKgWkafjq7LXmS1aLvzARbk0tGgSzETm2WQcxFRJsq+oHoHyNGRFX+br2iucgaNH
xEH/oi2qv0G1eb1VrbQb0VIxxIF9dLIhLdiFBjSKtfatAhYdCbqYzmLMtSVX0gw7Y/6pA0bM06o0
YsV4LMO+FH6HDnpEsSFMZzPLT+gaZmcquiTvvHWUj6GmjMgJsecC+4goC1BxODs1RsF+sPZgJxX3
AS+s6NdYeT6qYMGDh70TpkIbAIKtplH9m2tpyk9lQfnAL2ekcTbhpmx6KN12PgeeecZgNiYfPvgw
qhPFqGKCgGUQR5EAYBzZSIJGGI/5X9PVLsx+baTReDGyPpP39tSFy6U7rX0Onjl/EublbHaWkpJo
dJvqM0sx8uFOcSOs1eXkYelXsxiQvel4YGJ6Z0vTd9DchiJdLO2Jlz5lFkk6shM+mIhuQ74tmLjF
J1MxwVMxfRuIYCTrFFguh5z46gVVCDK6D4wMCXRk8WD65yfNv9FNc3pQRaMm4HJxZE6YVJ12sqjL
8DNWv2EDcd53nz1LkkJCG/ATm2JYa/IDa9X2bcFhoQxyW8w4DYpqvPc8zpfYDkzTIVyP/zXPt3k8
zXx75OC9cHy2yypf5r7O6IfvbZ8mBO4guE3Jb+L5KVFUzc7a/bg4KgmasXa0h6kX05Jl1UFjIqjp
iLPhxouJc8QDZfeIkx55SWaEsu8zjV0DtTSR+7YkTj4cPSkULVpTnHqoyZ1wEwCMBTSWTEKPtwKL
XhhDS1Nsu6BS46tDnIMobWqnmYsPyao8j6PNiPNU4AAPqGHDC5Swysu5Ccc42tdlHvbgh6K2xz2t
EWnwJ7qVGW/4ERt/L+u5Rm5pXbF4eQpCqFEP0mTB8UcYrADzdGXDpZTgj+LY2LZND1mvwYuPLuTJ
YHotfB1pcSp1l5bjRosh8vXFsJy8cNddHDWauE5uLVjQcMrt6qv3u2hOAD7p2v6QWa+xupqGURhM
iEEMZvaaNy5iEIK5oO39jUyaRD5pGYZ5t6lDrQzrMYcsjodTEA/o/plM97viqXRRHMs/W4sIv23K
EzID1TeSkplCGyd+/mWHdmZeoiy2a+a8yinxhw01KWgYOKayifpPwiuCpdFXu91rmA2ZnHZZM8hg
xC5Sx7iPOTb0zMwqQn82K7Oo3PswaGx5NIq6pElR8lU+j1avuNKSPeOX9rDeoiVGOuJhKJI0qt9x
CfGkrWoMgv0lxP2C/6zNtqBevOfIcKhIGm100MfYiCmymGavRJHrJZRk1lCcS8EULEfMuGP+h3us
OJWdj+sdm53f/0k7d+j69GibHd8mPVY09QbtJLkkdXPdmP+Q06P5wu/Go5DOUZY8QnlU9tlyzGVq
AH2EDTw10jnbxXliWmdnbNjWa5Zxcoapy32obrljbZgv+ulF2P4yCWyaQJx7VNn5AOK4hWbIfzw9
zW2S3/iKk/SUBI3Tf3umHOeDoZIcQldsEliCdO6GjxODBQ8/RGuWe2vuigCwSFsG3c6OcgNqWi64
4HpzkUBcrNrYZd46pn59I0wmoBz6qjQShmFzU/d7jJFBC5s2JThEVB6h41W3pSZXKvA9BhsGpna8
tttm9g02EuJxn8FcMT3lEbaYMUgLtzcTiWlO/3lOUQwkoJIoaZ7wBRdMEqdQ0B4Vycyv3wdtJ5ym
+Y4Es5AmmgfyknkY4mKJymhI0I3wKeyLkX5zIuRq5tlhjrn467xWcaChzs3JU/6GcFZ5f8yg04Qm
na49EzLgzpEO0ehzwx0vXsAs+8hLUbloF31DipcjNr4+TleTM/2IuqcFPgrEa4NzD5NemnazdxJ2
mdmoD1mZp6CTgjHC0zyOE6B7mAzw2zZREtYopBUMIB7paWOj4EGzjED8+fnMrVEFU5XEuEb8KAA2
UlNLoUbPDjXN6rYA2lo0SZdgElF9Do4od+NsN5o++nfhsJhtLZq4vJ1PnEN8j10WMYUbkM53bUlL
4FnEiii+VUxUj7AT4eD0ywqQpQfEIjyLwEY3Nwy/i38CUuId8kvch7taRHI6Ycrq9QtVIhnhriYr
IesRZRzxSVkyZPEQbM8PU1bYoJdMikAZXqmsZJWrZEbZddz+WjzQF6lrZf7GpW44aTWOLBjeWE5n
dECbfFVsa9sgDCZSXCbIclzDLnMAduBB99o3T9UgBtYLntn6UFp1bZ/qaA4rphyR2U5/YdggUibW
PDGSKdkc19IXvFFN2GpchllrN9SEtJxlhT2X6UvcFGX7wquq0tWgBY1tfmJ2w5UVe0qPGClC1urR
Gedz2/KOm6NXRWvdesReial0z2VjQ/bJ/GyUFPL4AMlG300oIEQBohe3ixXPngDu6lTHYRwofy3Q
o+Iz4mjXEhhU0MtxLWLOcTMnGY6Ww0nxbnRsL74YZY1MMzCy7DdNj6q/tUPD+DVtd172tt63H8ww
zPDWVz1eHnhqbsRlrzIpKBpKJpqtUTTe15zIjNRH6Q39I0PYPNgVtufhZPW8lrWpyXxcbUoEQ36A
4NbZG4eXxV5lTsWyOIyWcngMFeDEWjYS7v2UZRzcglb+xG7T//aBavlxYotOAHPqA5gu5WBe+WXS
e1vacU0dFIv8WrQDusnk4bWjgq0RKf6MIWOYnsEeYl44C8ZzdguDeMK4T11QHNDeK3Ft3XnDTEQ2
NzzMgBMj0ukucJWDfaO1aiJmqhr8ZUDqplfbK0ZnVQGFpsqzddvvTNs2Uh+AqKWbwy9yhkFmGuz8
usOTJtDGzZtM5IhPwc0C+zYnMyqraWKdus+AsNzLKkw/yIsAV7HaNIJMXxcTjg5JjYyDd/yzdpvp
0Qt9QlemzqKjF3pMuyMWFCxrePOZ81q1olUp8mhdrxU47pBs7bfSMstXo1Ql/5z66RdrPAcMjfU+
26YE8z4MGTpfgTkS3EdYpm83q4eEaEnEQgWWQHbfQMl8QBpFjKF0YpD0PiGr3qAj1j9JXlGy41Rl
TKauSRQ2M46WAPbttIOrg+OTwl7bjWnaxCyb7C3ThsspAk/CmoSk8NTA5aS6riVVBxUJ4txyZucp
EI5l50wnfYCMohnEtJ5YZfiD9VCAyrGyttiXOlAMGlnHp83YmdSTtITZS4I+Hn3CUWNINiThk2Dk
Ly+jTWmacAwSGTiA5glTGBvynTBWpzhBl9FDSiG9CxGCpKNnlD1zvKZ9HgWWqU1ReHCpSfk4Ystq
7vrnlPPtsEqdqAwOceS0vwD7+5Lab7JmxA4nh6sRz5Vgp7bxo4oY1wKgqvJYFb4HJBq4Lty4IXPj
G4cXG5ZN3lvwgZWkcjmyHUAtOJ48qiqzGA4hyUTONo7BjHQ79blRv8BXKtttyzUse+eBLPU9GaMy
WQe2MHD/xmPR7H0xiObLVQMdqv6kh/iz6TqCsyYg8eQ3jwD+bVVn4tuBdzbJ8j/mzqu5baRN239l
ao4Xs2gAjbC17x6ISdEKzj5B2bKMnDN+/XcBmnckglpyffZ5plwmCbLRAR2e5w74ZSDXFd05CKcx
5kdwu4bNdqWFySIis7DP0Vwd4k8OIKyIdSs32+ua1FV30btqFj6yfMYMknFApgboW+uTMGVHoLjX
bWCCJODAY2Ut28IS6TSiOuD+WqJkkzS3GMa73sCAF5/CceiRwq3CbNuaUsvv7dKydGwGnJ6TEHpd
VsQhOIDp1haW+Usb83Bki22hKM0496tzF72e4GcuqpT9QREoeAf4OWZfjhEAn48SG+R/nY6cSsNW
iR+6NlfAlQ2ZALem2b28xWDC6neonyUPUWtq1oOh1wBkkbz2vrMfHMtNS2bDOI9bw/Q+eqiF4mtT
q2pObscvUqaFvndDF2ExI+uCXQu4DmXIpjRRbHDi7kZmbRNsjNzPkncgWwmMBpAkL8q4FzlPuUXQ
XDYSTd22SKLoquhKq94FgFK6c7VPIx/Qr5dAS/OmeWtsshRJs9GazBLiPsqcVVzqnbvJWeP8zxa4
QAcan5GQn40UJ28+gkWp2LZ78DtIw/TlUIMoNSyEj9GTQS7X0Elw/ocbBBAuc+Z82FtrJlCyu4+F
9d6oJgXJZtXCb/FQYTRy+FgR9Kpy2uJLwBl+DFahronml4V1VpIWV7MeRWgCN2P0qeAxbsBwxT6Y
ORAPjtGv/vzjP//nvx/7//KesrssHrws/SNtkjuoOnX1rz+NP//In9+9+PmvP03Llppta5Zuaoau
CmnpfP74/SFIPS4W/4ESRhPnPrzoGFlMVFqk8IN1Erm1fna8IOtEQdONvCooFP7gATXLQEVG7FVr
EWP9U6k9obgsykrcWzmZsJokVRZeHy/alG+VbViONdVUWJazX7bNBskrHRZVYXYV4T9F2eaKi1ZD
auNN6+NYwnFgEvmIMHIi5EfAXltZvaNfxEYbbX0rx1mSoUE8xfhk86jcMYLYiXdwjR0hw8sGMJ2X
ZtZm4BgJ2hebQLNBaFCxrFt2zVckaT4WtfFeyTlVonQJJBXBZsXyfg0p1i6+BbInjRT2+FE76fR9
SgIThXMO7yJKBedluG1j4LWXuUH+nZA6c10f/Qib/H2YdT+EhZAme3HQ82iR67Al417He9wHfWVC
Sa3vAj15qmJnG6URMJACHz4JlToI1fvGL++iSn5mbsJrTa8ejre9UI+3vS322544g2IO012HduYg
6+h6HW6TPgAfRnSKNALgp18+O0ZBliIKDTA7CJnvCKrywB2/F/PgVhjiusPR2dClza5s/1aSukc/
KSaqmquBu2tqX9yUuhru8BFJr5AibC+Ol3c47HSp2oZmqZZtOqYzPRKvhrxD1oEAAOkXUaDXhlvC
B6XHZqILLbk9XtIbNaMky1JNSEa2Oj8Ar0pqe89SFXb2gCna8omoEYocFWeWtHVVguGF9+F4eUI7
bEpLmkjBWI6m66o2Vf1VgUUZFJWCfvVZX7TDcAZl/gfQaSRtygaCjMc70oCZwWHlDHvn/gP0P2Yy
dM1WnhiLU3czjaH9SUxnVdMNQvVCCpSi9u/GzioeUx0jN62JwOm69a9Mj+EQ5JCwWeAeS0gWv1wV
tdbUE+p5WCH/FNtGc2IufaMXLBt5PRPBXUvT5KK/26GQnE4gzRpKZX+Nqx4mb21YOsdbVAOxwVB0
xz3R82+MMfY2ExnTksKS1vT4veqI0uvzkJClvnLVIVA+BL0FJb7kuJj/6HA4GZ6Od/w0Uy5bmnyx
5ZhMpLqjLWZxp6xC6Kck3oPGr670xAeh6Hs5wMUMyk+D4L/jQylo0UO4hz+v3R0v/o1xZ6iqhmOM
JXSbjOFiNqk9swLAwypCwH5AoT/jsbiRQkMFBGN4jJZLpchbdNGsqtxF+UhWvjWJqwIsC/ClycMC
PJWBFNCPEzd2OM3pZA/AYavkCi1HXQxBpdHspK4hdcKQE0+2ZWeg0ljf81aqGwl7YFd5fbTugbRP
4SktvYiAQG6O38UbA5CbMDTHNHgWWOv2BwPOtZpgHwwAFvgt+VKTsLrI+rFFbjgjYhdA7Pr9Ek2V
LazjMKcCpF6UqJHnTcEhII1cDjvd6DV805EPVtymuUWByTlRwzeGu82mRaM4DbE3bbGSt4BDAf8y
0WkJWa+sDfMrB17JZ5W3vx2v2uGGhSg9c6kpBesnC8d+1fwoNfNQZ3tSlaJ5DLtSfOD8qu+QQQaE
Z2Q/HRIzn4+XKezD54vGBFKqmYK8x3IYkdxim6qzUyFxW1/5IfJrOkr/23jS2XWCqN8BUYYQNQ5f
LJ8EuVM69U5OuDpVAgsYSU6BAkXWHuVD87Izhl+B76F35OTmiU3VYU+QZzWZwS3WHda5xYDX9K4p
OYVNUb0YNGxfh/fCtUMgB27423Mc0HvD1DRHY8WRy55I3b6PIVkjNKB2+m09JuJzQyz+zLfM/sRS
Ms1f+/MbeG7mb41V2xCWuZhfnCbkOF4zvphdhmrtxyHAR22om+rE3uCwo6VpoBAlNQOODyv3/ugq
nRYtKPB/ZKQrMmdFAdp/SAiShmwGEdUZmm3C3uG2bIBsHx9kb/TcXtGLOTxQgtK3C4XDfKEF25h1
CrIP0cfQUvLz40UdPkOSqulM2FLSgcaiORE4MlkFwRunemZBDOp79WtHGuyjavcwQwjGIqiUlL6v
ntjqvbFQTCWb0zKMQLW5HDN6ZmpgKFSkMFAjdmzt3u84TIvKvLImzcwe285o/DEWhbuRGVhzougF
iI3j1Rdv1//lLhZNPcoy6VJvzJH9G7zLoCnGi95KkYPqS0R3pXQ2Mq6qHfaOJapOBuJjqhs9CJ42
IgOOhyWNCXHOlWSDxzZHTGCA4GsiI3TiCTu8T6YbnjGNLKAq2Uztj0a2jox8YndnbSXwwMhH4y7p
EZvH5qK/KqyKbVzsg+E50TyH+zaKlaxX+HDYGhGh/WLNTslUvwHSmpu5BWUNaJ5+piSuemdg4/Ag
S1H/yHIRhghXwOwGOJ5G6C/AFUXU1AmdE4PmcHNjCrZuAEpsWvhgtJIpSMNaQgKrxAe4HcUVu1wI
ofyBUZJCB7CBmQ4NSX6rgw93ojGm9WR/6tkvfdEYRd40ozsxwrA9/ySLPryucq16KK+afOhwmVnr
7BhWVqSVG9AMAgyWiiK4PyRoZJzc4L8xIDTCAWxWLMEiaE/7/1fbygZwdEDcgKYIanCpRa8ySGEr
DF69U+GmVOuwr0mYH2+Dw0nRRIyBge5IE3ltZzEp2o3jK8GkMlqPrnplTwA3t3xnK+BNTaE2t32F
EU6iW/GJtp+adr/pWWqlziIP5Y5o6XRfr2qrWQOJtJTzb1e2iL01EUS+sEkl8CyG/alJ4a3SWF9s
m7SNLqW9KI1kSt6xsSDLnGqXOiIN67EHZpO3eHOgbAMmkCTuVa0p1p2jWN21QQ6WrJ8ELqXYCMhk
eXnfTPSh2sYj/ngPTKv2oiUkW0jYcjwJ+NMu+h0TAqS5ygDXjbJEC1LX4+FmgGN7rTU18sNBi6Lg
8RKnKXBRouXAHDaJRDH7OIsdXa75JWrGJB+8sFavjcGxzlvHFica/XBk0dyMZ1ZaWt7SF22OsIXM
cSwv0BqF/UXc3rHQXfHBhTWPdWEhXtmmru+tcDUz8m8QfOBRH6/nQa+byCCyMweywijTtcVS2LQu
UEMMRAC4FsK8coYIAe/Qs5FDhjPrmVfHizuoMMVx7iH8IKkuNd8f0krTEaHyMMKLwJ3damA6qC1g
sq4Y1Kuk1ZxfKIN514rVhD+Ol3wwhBYlTw3x6mEyjQxsD7IOa78n4IIbbwuHuQZBUCAMHg/BeVLD
xTjRugfzFYU60yHYUjVGk7qorm92o1J02KEbUaftyCRW7xsbrRvLrfGVlTlpR9la3YlR9UafcgY1
+N9h1oItvV/Vxsj1uG4Zu2U1WdRYQ9dcwsHL0TcDrnO8Waca7D0npqqpPCQcvkk52sudKTFD5OHq
OkEGtkKUtTCSdxDSwGMdL+aNKhG9ZtiwZ2Jqktp+lRy/0liDbBpSWAnqqhOjS8b1pVWkw4kh+kZR
zNqwuh2H5jsIl7goJiAE06CPHyS4fIrSBXTqazBg3fHn8Vq9MSb3ilpMMo0aVGptOSVnOX0E0W2o
hK7CAaOgM0Be7P360fffHS/zRPWWHQZ8Av64PqCdHFj6O2LOxtoYVBztvb4+MWsfBlkRBdANh6Fv
TecjZ3FWFarQKjtN8BaoTR2pzVFB85k8I4R+fZO1wB1huKKlgzD5OTkA41PSq9HueH3n3dr+CNV5
BJhmhbCFzb5uf+i4iT0OQQZIuUvKEKiyKfMb5H7gTxhRdt1JXfluAqr9AuKhv4Exqj4YQ5XfNia8
oSgE8AwIzQC+kjg3YCzSh+O3dzgE4JhzXHUQC1BNx5i669W0FOhqozuI4a5t8sfthZ7paf9N5fyA
UQ464rqG+pEWnZoh3iqVwBwA2ikkYyzjVXlttsjHMQ3HkGbw2FZDG42lLEkmxTMgL5XELDiD5HW8
soeThc6mDWIujzG1XoZnlUQIR6/aYF1wWv4EiL3ZkqbLfjcEYFKKI4j/Ujcab9GkcZ4rBaRx8kXI
WmK2orgw/Fz0DsHlrI5X6HA5I31K5oYkjsQhVF/MtIqU3qBpQMJ9eu+MTAKqWUMNQHF0u+g+QRvq
oiki9qtd7UvrROFvdSJTgqlLjHVswo/7Q6cTnheR/fYRSda14sZQw8z/imHX6L2LmyAJd2WbWdrv
TR8ch3Sh0XuGbuvsFpcxbS/DcwGkFG50bV5sMzLHl3rkBBvNJoN7vHHFYrg8l8XDMUWQmTz0xfTR
wYvWhA+R0MZ7zvRdchUmiq1C9hvVqq6sHrqwEGuE0zSg+84atULEbO0eDzm/vRL27yaN5hsimCp0
g1XPksvNUoSzQOBVk1ozyuS7GFT2vWYXWI6ESAe1cZXvrKBVzvOa5wdAaYqj4clWWTQKKRud6UJj
c2oIiATLQ8HoSQDfyNKsk1bC+AQz0V0IqMTRiRX3cOuic/plWE2ZG2bvxbTZEqDtUXv21jVqnWxE
ux5Y43qsRiwLV6JIMYteBRXhx36ttCAbTnT+ovjnpubozcIBAti2F0ujoce835IUcxvJEjXACGWa
rkaJEGjuEHJwzElwV7Vc80TJ4uD4P4XxTZXVQjIlH5y3ceFh8jDQdClE1QHZxyUtKFM4vyPrAJ6f
E1MTaVK3EsjTjJPuF6osyP1w+j1xK4tGmPr69Xwpphng1eKQDX6XAehlJuta/CInQRE/CcG9toN5
0/vyURtxlzr+1B3uD/bLXDQ8qIzYakiMAuKo/Psk60Ietto8L31D+Xy8qEX16GODRRnhfRY+AcZ0
MXsaBXgIjkVk2nWOnKPef9HK7MGE/rVxgKlbmnB3x0tcPDxTidqUjrPZsRocqBeVU6pEgaCfgGJJ
Gpj1UeQ0GWluHfnU4wUt5ubn4UtZpB+oI8fW/Z6TRo8KmPRJCAhkxc4ilH2rVUyWsAb7ZognNkUk
XI6XedicgAhUoouGrhHY1KfPX42WBCOcTLFozr6w8/CqVGM32ZUezkwr7O5SLAh7JCnHFMv44wUv
hsxUWYIiGokBTSM4rS425wPVd2E3kFB2U0Tkiz4oNng89VgeR57//ncLM9QpakviWpok+xa1DACS
OV1FRquJkugq9ZBLH6w2v/BgQpzoxMMGpSjOG6btsI+wrcUUaLIvTtNkIH8rXOObGnnueUl8HE6a
PXzVwl67jxyUuk5042FrMm50jlNklBg5y6R5rtsgg20IRFpbY4Q15PUa3ef+3m8gj/52W2oGf4gt
sh9jjd0fMYMxChm1SOaoYkg3Vq5KQmkZIFgw17vjRb315FksJ2TkpEpuftFtY6eCmZYkS9Syai+M
LGlgo5rhicHxVim2RvM5pk3Ocw58v3oEGscNQhPUGZxWRGRWbZoEycoAytycGBpvdZItyaiS8HsD
Q6GwOWDniR4vaFj5xcMNHbGakhUx7fyH4y13OJUwB74qarHNc0b2dQWQybPKtPsV+GR344yNj7ck
W7+2Mfyb4+W90YaWw9QomER0wTjcHxSR17oyySAdWKmDIvwgnVTZ2qMBeOh4QTPw4NXJbJqNbfJM
zPEo8sGDWQw/YWDe0Q6IJvkD8HDEE4cvVW18qXqEtnItdFYeofjPVQI+R8mTh2kyQTeuJzsRIDsF
jBdNs8THI023+8syaEG/NU67YcPQbxo7s7eZRCfOkzEhngb3+YJgwdoqrG8Q1ODdQDtA3NpUoT13
X0Qb+OieepdGL+SEvjNJDiEIHas5PlWxwO/MFyup+leR0mCaoj/ljouVrn3TlM6vwo7UdQOk7yrX
EvsKw60veRtNIg4FGvto8njqIFe9qiU3aV2jjmFEl86A8LGmlt5KHaVYFRVA2+MNvDid0L4MTZMB
agEwMu3l/lnmYxikgoxaEmf5Ren04blV92i4xWn5HT4j2O0ybBFp6+CPHi/6janzddcuQ+ZajOrW
WHQoooRYBxGCTN+HsETWRaI5t3CN4csoqnYi6y+mAXMwoAgvshLBNzSWSJfQiQtieyrZy3YMohVI
ccLWuCrVGwNU8MbXteRd32XW2vJD/zxq+nyS3C8+jG1a7/KMTZwKKQaxgRFKaejp8UPkJA0SEsB1
8BW19TsaMjnVTW/MJTbPmkoEi3MF0ZL9B87GqLUZTdRjiMy4F37Hthz2O/yYIggRXDveMYeziVQJ
I7HjckAqsLrtFzbWXUzOkzBTF42qs1adBo6Ahc04ItxxAGLYzuVonxgNyy01I3G/VG2/VK9iQa/J
GzOH+UzLxKFR6USs7JxDn3aBDGlwju0ypGah16B7fZ7FUdN8f9WQ/ztxM4fNzdgQZFZAiknW9kUL
9IPoomyi6BGpCK8hjgC/R6phK6Ne3x5v7DeLAtdnTs8fm91F4ig3yqr0c5TXGsuskbsqfLT8Be4V
IRI/pnniaM5u72D8symypnmTHA7z6WKpwKMQSHrJA19J+PGIbu8GpUKEd8Xpgde2RYjnc5p/SXSM
9uqfLkK1feuvFQ8jcgvJH7wSWcfGAd7pLTjYM6XUEPlYtzbaMx2MgwAq0ocSLZxxrDHFWRXeNzD6
POPqqvHwDIgfmvHOztRt2eNHkEYb2D6gT2Ow0PmFjhIqojF4OyB4WoDUElvULNTgHELRKjHf1aJH
PyzA0UZe29WkcnOtoKXvfG9RAkp9cgQmBpGoH0x+J6gwIhBqT4w2BHlLXEpyE2HWHsV6146vuyYs
LhO//6qAWfGUb4jYx0G5Em7IwvDNg8MFExMXYDhHjfyMa1FXby3/nK0PeywxH3CvI3ik4tZu0Gty
jfVINNYMtVWGxA1668bwwbUx//jooxrB8zrIT7CBkIX6aLRQ9jFlS6DEfIjxESZ9k2sPTQMvxLrs
cDXvCv2sGG+xS4LPc2aJdxEOOxlM0/4jRiWQhdH6guqA0Z1Fls9HK8B2H0d8rnXzF0aRo/4O47QR
P2YfmEuEzAkLypg/SkIAUf09ajhBbRwMABLkvVqJRLFarLL0c+0Ul4aDXlQU3XLyOhPo5o3RTYuD
Y5NsU3hZAMINa0NsA17RZYSrtPO1kvYZXYscFfqnmEcrDadf7VzT3ctG2RnxNmrEyuYxslYmijbu
O9+t3vXxrkPxIypvJk/QkEcdWkbmfUQRGOMzgbul+r4rrhDbUJ0fGWp+0Q7hULSHmksfO5K6vYIx
4GGUiQa6yB56A4m19s5td55TbyCSYuJxZ6DDn/moQMJTHrHZ/aSVSDhG74PuO45emLygtiLQROue
vPFjVl9rAOgBq7Ohri/N6AH3JRnfa9G2TXH8ZvNRBdirFN96pqcy/FEC2ixqXGKCYCMhqIAFwHsL
OsYI2sFyINaOKOxP5IN3uXFhxdHKl8juMoensYnmG7JP9TfZvMNrIkHCJ4Dm2w9fR+cpa1kH38cg
8aMovSCFLdxbO/4mUfTOU/wsIeBLqXxM0wy5LYD3sLqZly7RVj3P0YytzTM3xCWpCbe5edk69z4y
F9igQFOFcjwY0FYw4oybc9R8EYGQm7JR1zGn29q8izAbbBP7BmQmH7EvSY1t2NJL5sZxb7VsDdNF
RQVIU35obn+H9MFGlOfAvCMImyZSfsfnRuPEXLVY9fShxfIyQBwraTs0ntKgWwuntU/MiW/NiATM
wNZLoTqHYSRzsMfWw8o9BKQVrqFDNOveb/0Ll7yd/g6rmFF8KjpHfjxeu8Ny4T8ZnKisKfVhL3ci
E69BliMImzIR16MP+xe2fD6u+wCNIeyw0ussZq46XuhbTQqEisUWei9nuummXp1+WIMcMbZM/2mN
KiPw6vgc7qF7e7yUGaO0v8tiWymBiE3IZl1fbiF6GXpVWboc93t5bfgx1B99ZRjVTWbomERbdbQx
YXX/tF3pXftVhfEH5sgjzNCzNiraE2fYNytNcsiROkBX+ni/0krpamHscQrPtGC49pQI0XDSvL+X
FJy30uRwqS+ISxuxof1SKji9rZrBqwhcjLkbTN/O8wSqVuJWp45Fhzs0zo1T9sKRAAoIf+4XpUKD
tlxsT8+MBnsWvzG692Oom3d9n6PjQnLhtx9EQMsTTpbItjOdFfbLswO36scM3U+/L6Eq+0PvXKPS
7JyKqx52lEUgBWQJeR+Dg+W0WXo1OiWRhq6FLEqE3k/PhVtCeC097+L46Dw8AkzpdiJg5G4JbCxj
UeGYm/CjPLLeMvmIBMENNkCfGxDw6xLRbalYXzmVWOvcME48FoeHLdDn7PVA50pQoXIxDqF8O01V
wyMfIfp99GNfu2mlqMgeoiOHA3e39aXvbzFoPRUwOlXyYiZFo14PTY+SdQl9u0wQ8ChcbMkgO+vn
oY8JKCRR69ytnObEhPPGUAWXNiFtUdedUA77XZprY2SaAeZrAhzCt1r3mnNAOngOilEP01UxTPK5
x/t3iaDkSSQuz/YdSAURMpBg+2Ui3qWEmVUjiR6R3NIDxKEdUfiX6H/jnwUfb9PJOPimJ+2wIk5q
g50xsIHvrWqddXW6OX47h/O8LQj3ASUlyImwymKHXyIrCxpP5W4ckrSqW8SbulBJicC5I0D4wWvM
Yn28yGVWfW4BkwDNlLnlzzLI5cQEaDR8pM6cokZk1t4lyqfoyia33dR28c6rHSbaTNPft4lrnGr+
qUJ7k/8cKuQRJuILxno5O5H5UCorNxGORTPUWNl69xCl7UcjHH1YmKZ95+UDPBuw2fE9UXhkKkVf
t6cAvAdzCXcBfAg4CF0oyL3uDwIAmJYgwILsPgsRYs66r+AvHOZN8VvBMJthywmUR5pZn2AspLn9
ghzTLyUSSOwPBXS1qFbFBwd1g/PjXfpmdVhUWb/IJ6vLSctqPLQfSjJOJQRQb9PEZvjQxGkb746X
czh0pnZ7VdDi4fFgm9pmhwJ7qLrVthqyEiu6NnrMTD28ikzUHhsZoAk6DDglmojfdikKh8dvYv+R
mZsURB1rtTCBVbJV2W9SAnt4cYtkUrAmtoIak4lCFzoCCgk1DDKZPaLg5KF/f6Y6KFQuKo51UO8z
E04CIjL87umBznkmVcdmXRBmuAnduMtOTA37nXpQ5HKbhOlKpagmTiqNGpVyUwx5/lhBSO5PPJLT
EHx5Ig+GqLaYgjKDqSDzigFpQLAtu4GJQL00NfxzLyVPXv08Vv9zj5pbzVTdxywfygCXt8XL/7nN
n9L3dfn0VN98z/97+uo/l+5/8X9ugscyq7Jf9fKqvS/x+3+Xv/5ef997sUmJ/gz3zVM5PDxVTVz/
m0Q8Xfl//fCPp/lXPgz507/+fMyatJ5+zUPM4M+/P5pYxzqD5h+O8vTzf3/27nvC1y6q+PsfZwjC
PNXLLz19r+p//Sn/gjRhCNi8hgTdCHzmzz+6p+kT8Rfxe1DzjsO6hZzVRPRN4Q77//pTkcZfnBPY
t8IFUJljVD7D9OH5M/Mv6HP8JIzGKV5HvPPftb97HgHPHfM2pZoo12KksP8CSAFMD84KPNPlcj1i
cAijHt+yzIXqmziDcmkMBTn20rKUy/mv+U3Q/N7V/K/5vedrXl7PbyJy9fdXVA0T+GD0xrNXP/by
Oy8/u/yxV5e//GSvGeSjXl4vvu4UIYeoYvJRmC98Kefl/l7ee75mUZ2Xj+d/mXMLzNVZll0oDhC8
qbCX7yzu583vzde8XDiX//zbL602/+J8zeL2UCNCCZywLDGlN7ph8bPzz7xZzVet+1LWovy5hBwh
qnUQan/Xci5gcd383nIYLG7vpYneKu6t214UPP+eXobyrGgieQGTKr8up78Kx8+vXY6WoswVtFz+
/RYbs6g+GxwknJ//OV9YZb6BJJ0ZbeYvE1FBgGX+ZP7r+fX8ETZa7pZY+fdX17wUOP/u/JWX9wAL
Iz3nMfD/uYmXy16uff49vcOpVP/nRl7uG1QWrNuXy0XtK/N9PNeiE2jsbl/d51Rq3BFxW97noonm
X0w9PCfmUl8KmP/1/OXnIuYvztWXqffj+RO4PbSmFHJUt/MXQDY9V3Z+9eqm59cv9Z4b/KXE+QMz
RGm/iKP2vCxqdHYGBdxDoXv381+ZxKtc1G2GpHvgP79XY5lyXo5k4+ZL5g+YMtur0Rnfv3wVpnV0
mwT281Uv749o0Pu+Yb1D9+7vUrpI/ehpRnr1cpWwGRudNyDEnAYIzASMDUDSIyZS082huufd45aD
+WGL1drL91SlKS/wOkKp4Z9KqL5Urys9un55K8n6FmNQFBX/Xav5s8LGstIaBxxk//0+0lRPWhjG
l/MF8/tGqaaresByaa7C/J7bITWnV4OzfimkKd1mhygfvmf/3EtTqCimyuBx/tbz9xvDunGS7rnZ
X0ruq+sqsuK7l3fydLyBql5dP7fJ4JJbNfsyunj5fXQnMCGphv9TJxop/n1zU84/sN+Jc7GgyKPb
nLjQSwnz+1MnBl1tvZvfn6txtBNf6vDSkS/v6XTsq46cP5g7ModU8aro/60jcT6dvyMdXFxXUycm
tjPcvNzzP534UiYnHkzVGdm7+bK5FX6rE4cmfmyGMgQZPXVg5bfbl1+ff/NIB86fz5fPnRiqY3Tx
8jy8dOJzAfNTmPVq9mpwzU/h3IHzz8xf3u/AFLv4jRkG2SaGQXGulrJac1BLP7YgeS+CIStW88sh
k9aVjtrs2fwyiovwXZxaX+dXwJK7u9pxL+dXWivi94AAn68c3Db9iHdNhS3ih6DOs4/IlW/NcjTu
54+M0b2X2pDezt8twIieGWHiXM8fSvbX7OE0+fzLVYGvRRLl9vn8aVgZ/kYzlHg3f1eg7YW3GUYF
86ckRv3zfnD/ro8Xtn/XZ/50cEr7VX16Rwnm+hCqSD/O9XFbBFanV1adP9dn/mx+69/1mV9M9bGn
+syvlN6+1/frY071mT+c64Oos7ycW6IychSygt5GhYuCXDH42IFTH2LB0XPE87f2+ZgR8P9y6763
3f9fN/h7V+2esmkXXS1/6v/DU4B59BSweWy+/8zK1yeA6QvPJwBQP39BBjXQPoOtBzvfZDP/fARQ
HA4BmiTnLqAR2qSEX84A4i+DWLrqgNUg5cwXOZz+cwT4C3oYkADTmeM9HCB+6wiwdwBguBE0m6J1
5CZACRJs2D96t1kJ2ytEItvto/ZaHzrSSGoy7pCfO8ULmtHnL8fSqSxAc8AwNLC0BOfldCJ/Fe41
Rq1jJxYLBL0KjMVbxrAWE7HBeh1p36EgK4JpsQNcqp+CAY1p/cp7+ytOQwAhzO4DaNdJCx47ZDxe
gUY0pKPBd19CIPiG89gjUWssyBK82ayudO+xC4AXD1VCnKkaWHwlUZ9CETcPr858fx+qXutS7R+h
5lqJCT9KkNeBrGAsDtuBa/r01WCtu06V58HgAEUvpBKdhcLFHXBU6ieJ5cVvMRoodUrmQ7GCDCod
A1Dgflsi5FdIq07pt1pEW8xzMTEodazoM1K9xyu4iK9K1BMIm5PdMeCHTAoAi/DMEBcqiQDksjuS
Y9sWw08ykcN4XrWJeT0MDoxICxx0b1TNZ3hz6CSyF77sMsf/roUB5iXH72fR4JIDK6dfKk9qQucU
re1XHcPUoOk1BYVzDs8XWlcBLJBm8bUIyuyyEZgc9WkcbX+rUIClOMSC2JgCu4YNunW/0KFTx1D6
PVZqZmc+jYQbrzMjK9amP6D1jcQt+IH4ZC8vm/652Em7iMQPE8Sym6166LAkyzR0/0kXGG1VbRpT
2FeQ3wpsqGS1C2X7q8WD+CLJpbd1FKx4KgcwlaZW3fh7LT/dDUoa02iAzU+kfTkQ/CCJhA52zdE1
NqVx3qyqyv7pu2V3gRvGJK2/Pt7sTIGvIllyLpEk2ySNwKR3QG2oFaMF+IrcZtQM3Z2F0MB2bKpg
7TnOhdGWyo8oLdofTYUaNOgy9dPx0vfjaH+XrlGsCh6deMviIYtxBohR7rTXbpNY8VledN0FQDOI
QyV6bP6Jui7G9VRXhIIMJmNqSnh5UZoq2jxEAN1CcBYsSBn5+jVckbMcK54RFfcfiI6cGtVvjS+b
IieBFAlKexmRHKIgQ9uPHlVUETwZchCXiUzDS6Ux2kfUFWwozkmBWnlLWLjT4itLYwgWbV5+GHXP
PBFaFzO37dUSMbfB6/tZPGYx+JtohImxrrrkbBTkxLMQK0OlY0Hq136G1CdJHUBH2vsAggDqi+D2
h03n3ObBRTp8SpudiL4gp4H3BFvE1L8IcVs5cxT/S+0FZ0GJgyEMjo6nJ1LUDaaWv4zewCzyex+/
R6oF7FC7jsV3Qz2vXFyv1WxDmH+Vuckj0rzrInVuMsdDvf4DHgNbIKSrFqVALCyScwhGa89rt0ZY
YCMoLoMyvmiNbKWM1YOZmRsUJHdFhPOLqK48I3v0VVA1pT98inL3O3YdF7ijtJu81BTU3P1bPRt/
9r3f45Wl1SjJ15I2cWHkjTYgKhWTA3IqYWxfRbyx9v1fqA2cQeXcwVTZ1YaLjL61C8PsUiCtquJT
1BUCdM59qAEGUJpN2GO/YvUr1E22gTUd8LFy9z83Cn6u4gNKDqu+7NcpJiQNZhUjkE2JAH81IglZ
ZLeM31WSRbhGJesgx2Iu0x5cz77Nwvi6Vd3VQLoYQnd4hdI0DizqmcZ4BuJkbdKsWiklCDI07MvI
2gVjsyHjDV4KJxbcUz51urgzXRcY2WPaf9S9pwqGO6Ik902k38pa/axwARX7arceRkxxssmi5muj
C7zEBtCEECdZfh+OzwTwig9nogmSCYp7+o+t2f4CYBAp7QJFWFi9ZIiwOOeo4/4cKu1qbFJzLbFR
1TzlZ6ipVxZyDMLxdzUYsYDogguQPta+TTnHIADdVQQr2aYrgw7o2gel9q7czN8G7Ye6+Zzp7rZj
+Aetdll7CbCxx9C5Mp112DUrjp0AGa7d/jrysOtrt8TkNmVxZRs3phUCiPpWDslWV4sr+GBnGlZx
OiYHJtq5+SewbZmG9GNeXQDv2uF+sG0bZ6t21q8QMNGoffTIkKewb/Cgl9nOGqJ8o9rJ09CJxwhJ
THL0zQewY49eVrxriD9k2Ve/xJpIGSbc9bpM0xWCmYgnNrdRRf43N67LLt4OjULsFnRpLMobPccM
ZUQtfMxICPrNLjQ4NWJzPcGfEsabXXXXRQAnIArNn+yqMXDK623ffW5Q1e8Ys2jgpuepl92YfQ8y
gYBUErh3Qa3dF2r8hBDqeR8qu+Odv78MgJABmcC2B+4VCls2DLD9rh8iJRvsDsX0QTTFysis5iGc
Hh81rJuL40UBHDkcZw5EQgfVDYCuCM7sF4ZIsd0wsm26ytTPUGDAOE0QOjPzjv1xelMrEbxzHLcC
ZUcE9AthmsfOtd7jYPIRYXVl4yvubaYrEmHD7szq2IPmuXuvJTXDrVCx/NSZSBVzJ1IDCyN7E6t2
vGkAJ450+xh3u0bHsRe/9getkxiRjOfqqD44FkjAbDMUH3IPo8aMubS+EZ2BQxwMwGg99IJhIFao
fK3CTJwBec9NEIUYsFpGcWEVl76OIplUzwo3fp+L+iH8f6Sdx3LkSrZlvwhm0GIKFZLBoGZyAmOS
TAccWouv7xU16VdZr+sOepBm1yxvkhEQ7n7O2Xuv9sdw0JRm5N/jj4RSxCaeF9fOiWlsym6kZfuw
2W/AIIIhb56y1X6vyz9ktgGfNM6J2/HCZPvVKu8G4LmlZ8VAEgI3Z40pV1auNPAABJHo41eSZbgk
DNyGJckck5f8aldDmG/iKHSL2bhlH/NxC9QluRSDDB1juGRez7M+3+kmQTLJGBVb9qaI9V2vSErP
57juIQmXaMbr4TFje1xFQ0huknzxg/js2vxQjMWjOSRLnCq56s+e9nserDNBLWeW1CdvANnCOP/R
He1oW9o5lBk0Z5BDSSBM8aSs+au9nRS5Hzwc8Um1/UkH5SO3vrX5kJZvnq34fbnCQTXCbTgP44q/
le8z0DVh9NcpTZDp3d5W5dXK2w+ObGgikwgCwVFP+nOXwAZ4NdN7i2sJ9LIaLhXQFDx+jQZg4xXe
tlReZWldZtL/jMR+ayAf+NAUU99YhvcNz5jsGPojbp0aNw3azXok6Yonx9rjIdgtptxrLDF90u+z
kr2UWCJ7Z+McEeb42rXPwjTOq1gQ7hbPKI7Y6KLBut885bISHp1qK6RA6G4NrNqip+zoCD//zCsX
wwcYRZB+40Pakc39Ry+eE8iO2DF2N9yexb+w3SEUiF2xuvmbMUCfMy9z1r5Xxhi0DQRxG6KNILpK
QjTcxB8rY/dT+dDKizUuYde4vlkgsMQCLxojLNClp5sJjXLxHSn8Yk2w3UDU7Qocr8pR296onHZJ
/w2miGvmtwptVu2jakFY0avXkftabfUwrhqBtwC4Gi+2QIcKPI2j/Wxpbbzor7espJrs5BE8rfAe
S5LvF8hnolBPUrOiRamvfduHnpacrdyAdp4T5X5jRuWH1LLxLRAbrdxNzBhG55dif5NkH+fuFM12
1M+ez/Q+1BB/prpBBGVKoro1B4Sq/dQbVNARvfZzt971rDUoPYBbTv4EoZjsr1+ls4RedkGGGm8V
J1I4OYk57hoYH9iBnzwafjO0zcLbLsQ5BsbIacP5xH1IaLQdmAXJ6DgwluV70/I3oaJ+FRaLhx3q
ZY5eB2RVOkfJyoO0GNHYdftGFY8JiDzUyGW0GrUgCNvacfw+2kn5rljrJSFCQkolmkbLh6oULquF
O1eh4DeLyNBuSnW9+TFlvzflzE2aEAGtaY4oJ/PH3o11c7wghIJ+Np0XroNc76yp31tDerSM5kVq
atiU3a4BzV2jHk57+54X8qcAwmgvYlf0Hm/0LUy/b6yPuZED8DHlXHFvpeYE5jgEizM+JQIacmUt
z2uWxghTduwzrxPENFIu4XSVp35rMesTJB7mtwhMNHb/ULyb/15VkLVhUbwYzk2U9b/JXQkRcWen
AD7bdsA3/BXTBQJbV+TE2YEWqg5ZMbln0cA7lNs8spizODRm4V6pV4ZwYj35qIFbvE1aVp7sNtM+
G2eZMOvIjgo86Tkl9GUkm638VWs9qUvTmGINGFlkYROa+hwxFgG5medqZLQKbSWVRPRg0rZ0X61d
fxxWdQmAeHShpmg6Avlm5aXIgtLMyfyz57cNW2Tpz4Wsr2Tq1E+VYiVyb8+UhWORLXtHSR1YmEX3
wwI65kFr9kL8Q+n7V2bIv2pBjwOAR+vKIE/A/at5NQ7tDcFBo2yQ03SPclXfG+aS3reGXYdqu7W7
CRRPNGva5g/w2/YCwVpcWMMSlQJnXWAPmX2fF1zTYTT/yRv/r0bAX4XTzXjIhJ9oXQIS/jo2LLSJ
Mocw29AT6nga+x4ld2ltkS46I3CrpDpK+BaBUQ/G46jrBoweAzj7MP0QadjdrVthxw5ayIPI8pKl
UuC+3vRxl8/FZqAwH+envoT58d+PO7dP9f/+1I7618mqcdYBTQQlb1LCbhwmq8sDtx3Wz2lNTA4u
mSkPskhJy/VyYVN2d5nyDzX+f34EcmBuiTSctUiv+Dv6OgWqlheza4ceGeX3cK0GnldBNrkw1SMC
sOI2jCzeFcaXOz1rmn8wqP37cY/XEys44t5bBxbhIi6sfz/ueUDUFEZrt/6rt4XDoLqPKVb7U1s5
YJKgCwuZkOjgtvv/fuX/l99rYk8j1ZAIO9Qkfz0vpZKYpqgVm5Am3b20rjV9IGFl5xAbi23vmsdm
u/myNmt+///6zX+3tNwsM5V6pOWwrW59sHUINzBCtOOkeO3OHmh2UjvM6ZfhZPnbP/zq29X8v8/b
v6422W24S/GZ0vf+O22mFIoy2xgzscsarLgZaLLnwuBCiwFisn20dPA7w3bQ6/Ue5gWogjzCbHpd
+99Z2vrqOtwvbQ/g+lbfYFiy8zvDSdARu9GQaLskrXfEABpjRXz9MSGexC6P8E+CpUfClxu7LbHP
brPE2L1IMt3e+smMvayPDUs5eUofKfB35uVbZg+1Qhs10y9euR6In/Bxo1/WhEWR88+m9WdyKECp
ytM8Kb6sujg1/lhpFiSDdxrqfjePJv4TLaaKwip8AB9H2niecZAdMLnFHTh2EuzPanu2b0DvrDzm
3Xh2MufDXkz619obRBUAppq/qWRmj87Tf78Tf8sOb8/9/7wTf/dTjZE28ipKnvvW6G/QVWPZr94K
oM1R22/bAGhuLcoUWh1LaV8sPfEBTf7y3z/FX4Xd7UM4uCvpJlNqEVdwe0n+x0ACrrZdSehGYW4o
bUDhdUO66DqN1eYfE0T/89EjyZ8k3VugE0a+vyOIAPfNxkRuEDrzvrvKCmtlwOY96PDl9E4iq6xM
7rbxh75UvxzdQgCP9ewC/MZ//9K3jerf3gHyqC2MGujRaSzj5v73L10XPBuCXiduvcy4k+swvPYF
sMIJgNadBszxH1aav5OiDWK+UWjbVNAo4Ujo+OsqF1upJxyEdc6hs45hCXcZHzGP56ZNfnrZOSnF
jZrfpVLqt8xqqQQgAiYcgn1Zv6tDZIu7zmktPGnbo25pnCS7qDPG9p8uDMvtf1ybm+IOFTX2ekJ9
/m6HDvA3HHIIRLQYxXKwjMGEaJQPuRd1y1g9bWuxfXNYd3f1ImUIY9u670wTKvg214A4VJCOKtmv
2/SsZtOSBTBeUNYatVe9lmqyrsHUJP1b3+kMzEGefcNmAgaUjtJDyoShRPjdUnqJTwxdJSmvDOO3
PYj8GapG8pURdbOjMtUf3dbZXiSEgFNVJ4hzAW1Bz/FqHizE7/NbDsPwaIxO/0YrGU+l46rE4mpz
/aU0GG/8MTPNzjdbw/AChD+sbAC20omiVXYgx5rqyfUaRmwWO9+3uTS58CdoCCehaPV+lXNyIblB
+w3DMY/W3pCfbuOaL7q01sehMYzTaroDnaC28x5Xw8xfbBKiolYY6q4hzA+4U7a81W1uMqF363ty
8psdiFMR2Ubr/mlxmwSA+cD8qBXXmTyFKrkfhqx+TzHY3HWs4ucZhERYgQ6MCXhrHgbTIzVe6VNM
emWvS19uzvDAWLwy96TMo8ipZmeON347vtQudZ8EModd2YAA9pMFMlpbGJ16Mq2mjxZdLWLhpcVD
ovfdhTiF8XdvWeXZHDHoNVXp3DlK3p5qhbp5LBbe0MbpV3LLYBXx/TMjtBu3Th+UWe8DAum1ajig
GN/6YNTNvoHKPnbaFqp5SooH/QYtWX7lxoZB3bfWZRiSs54YNnhqWxjvuiCIyYs4N9KkLTMvIWHX
SNs0KLVa+U5rdat87A+jFhpNJr48bWw+VEVVJj/rjRnXYWNbPwNIyc9usoEKd5C4L3W3ZK/Etd86
0O7WhpCL4U6m3uTtbZ6bkNAdEQ9qj2OkqNWog7a2L8oRj2lv6HdKiehus5z+UHBaiFLdFMcULmPo
Jl3+TPpA/6mlFdSZXuk4QnXZzmrHcj+thojwKUzHxLbHB29qHFBITveejLp2Sh0vKzHm9klsbZZ8
MBz6htP6ZVpQWQ4kMKgfltv3AWlLDeHC02JxKJwNSuDM42uOWQ6qVu+1WDiTe1ocUR/tVnENgJhZ
Hiq2MsUQXvSdzN1+P5okGzKqnc9GURBZy4macXPDSQQGTLhlXvlhpF29ywZbfAMVXp96qVc59OAB
g7Q7s6WW49wQh7vhEs7WAg53bR/IERqf5VLP1wwWJ1c1S14hFOkn2dZG0DVzd67Q0GH8Iyz9eZy9
5veiCBf6s2MWKR1w1YFMvhnraR2B9IRqowKsW3u6ukj43X07WzLOV718LEqeM39sNAe2tENK+aQZ
76Ca3HObu81v9FwJU6NBSQ1fzRrntHWd9jzBlcW7W0/18yhclPWOPb4YnEXOTqc7x4KX47Ge1P4R
8DkOdUMU63Wuam1vba1zAarXAyMx3eXJ5Eafy6nN8fJt5ZG3igfYvPW/VHsanpp16O8LEnIA7NLb
zSDV0zRIc3sCndxgS627VPmYOr24n26/3Z7cIhydaQhnwt2gyfd0SDKg3GapmG+gdsQvBifTXaUQ
mYGTkQGLPoNP21q7/NVNDs3u1rDm6Zykhn3CcVNylJinHRDHNNRQs8cFOYbBCA+aynusitPsKNri
ayKhbd+rdZ9zKErqR8KfGFV4Ftnv1mYYZ2zc1TktFeu5SKQ4zLVSfXf0J/LAc43tXHNjHuu+lDBo
qxGsklvkYZ6kKpS3pq1+F1YJyDJNaifuNkakLWlhZzVTrXNtZLRZBhBzvydzy55na2XPWfrmDvlE
f+3MQTtKJiTMM9RpeqUlTUwmmXanNrfX0neTDbJDVlZ4suekuZLUDja5rccHqiRvDjy1Yzq/2fWr
XTX3iduU1KC4kc3R6x770iV1AalFxcZaCKB8nP5PiFjQMua6kX3OZMx9tLQ4AbszY8W/KU37j2ON
8OLxcxWBbXJ83JqVlFrZ2Et2wH6Ek1/Mlc0GZmzmhQHc8Grwn6vPbFg7NrLbXkHGLvfSAlrmJzR+
INHJNbmQDIshoq0s+bU6+saMN9mWMw1wuF6aOWG8z/JNoZebWDQIbOnFC3flSVWq9uou83Dfps32
2hsrOQV1r9H2rrT5OrrpKn2d8xRXqykpLARQNUWaDOtgsro7L9PAJStJGQJLbQ8QVmf2c9MJIKSm
u7xoOjo7ntvTkjHds41LJsi9yjoTK+3usl5zHtxN6455q1UBe5wVZbhWvrc0mR4hqoh4mhrv6Kmr
JMpFz19Su25eAAXm91q+tFEy1Ct91WF54zVmLCcTNRqNHLP25LoHfbSdYK02893qmuaRQBgFAOVU
XWYzS3g/4EXRVBP6q8v3CfTB5sp0XWN+4DZMQ93pKZ3TJhtpqS/0CQvuQLTM6t3S06Gyik+7dO8F
uf1zW11NVYk00MOqntEUfZwgxvcMBWZvT8kcE9VySi1+BKv5wI6Uf9yGcXRpQgJE2dqWoM2O6njX
1PebqQfV8OjIWG1edZC0k3I25L1qHCrz7PVX+ptq8ayrUb9c6fyp63fePi1qbEMsHwntOjYMe5Jy
DISyN81fjfEi+p+2CQo6SmIlF+FqFkelerSRksJTt7QhNEgygOPrC+2sbT+59VVvIAAOMv3NSREk
60LSph70NlpeuwkLwQTJ7t+EyenhfjaGgNbNbsDrIPFf6su+Kmn6ssVDI3f6qGJVusy98aBkZpC1
kqiY4kF11gDSxilTL7n4yBMj5MEOb0y0AveQOdxvBa91UgZ9FQh57MUUgfEL1eVIbGVEuioLlRYQ
oflmdiAc83e9eCkYyBa3ibe5n73LKC1uQB5YWP2HZUTxz1WZla+NI7TfaD+pASdoNX6AfxBsz661
JpHQH+b0d5I/s3RPHN/4cW5kKFXsKNarB5RvnKcTOqFrZpM+Vwia8O9Nasd5Pt4ZQ3e3VE4AstbX
ZBnMTUQuBd8BYmB6p875UwlTPrU3cpXGoFPLtzVZA10rzqtCPHfXXay+ePTQKAxz/yDpipJzem8o
yynvSciZNnxyXGkO6+Cmz03t+Hn5UWb9c1l2b0TM+pNZ7UxyCLbktZNAyCEXngV5I0v6p9jaC6GS
PJssqIvcqepFT+hx58ZTAXHaI/YA1KuPVTm0zC5CiLTTVR0yaxs35W/ZXUX5qnE2KPosrsbfnEQj
1/6GOAqqMeotDvDDfKCT92Pm11W9T2sGP6vnO61N8787jsniS0EPe2ZOo9mHxNoGOgUXURe7Av8f
FPQYzPRD2oOJbKuLLdNnrRROIHnPjKy9ro0RyEq5qNuppJTdFDI1MkIVLCtsEmW3gEe/M9mBCmFE
Zp9/pW0Zj8jihZSHjivWFi65QyxjLIWZd9W8fpd4dJy1lr7/u9M89JW3UxkjWLSd3drybaOKpKoG
dc6YsnMu26j6BnnqpHqdBiYhTfPpUWPkBqvS4vhUxmS23teqCPJsuvKRAWu+ZfLbUb+XrNjRoeUC
tPGMQW1biuu00KFe5h0D3GjzmnvjNgjoV+Hr6X1qdoufKuYuW5q7shtoPE5U8H1gCsI+TOwkBbpf
0p8M8UIT4gFuQiBwXatEXNnutJ+Vp24lUCZXA/Z7Ro4gF6tnzklMGAierPfKMOwddVfki9/ROa4T
bKTdtjPmwc82k2vuhU6icZGPefqzaZfBq/e5ywD+z5i9Og7RL4SacOP0UyPPQojAzN/LldL3Bapm
TBQUOc6T+SsbzLhmroD+DEIWc0/2Bdctc39QR16a9eyQQENYFtMT/XlwyhiLFhE0Jx10t0KmTpO0
UVlPQWUTzHZbLdSCcdyrNz/oPFqpLKBCkBvaPbTTczm8LpkTFsBVoJgRicCk3izOqa7t2073S/Ih
9UkESWHGM+d7ioqonzqDOA4atiVSPE8Fn6wvLskfpN54BJT01xsrt+CDSO1HiHvbycK6KSidrXil
ouIUGazFn7LZfFc9deqb5j54BMlZYxXME0/rt6uek/ET0K1d383ipJAmork7R5ax3U1gyaIEFI+u
gfqe9qmW+excnv7ulhHgdyRwlH21Fi/OlaPqfizfJ4M8k2OyvDKPjbTqYck+2vpQ5dON4RoS0pON
79Wi+Hk9+VCfW++Ue3vBekD9nVsnKfuL3oauzO5r917az/qwnlv1US1+1YyXyV4T1dPKJi9mL5yH
fCeoVXNnvnXcws3RsUrwUCdDNKeZ37H+1vBLVYsv0jG7YvLk6DCOvYFnsAtT6ptxItjkV+UArFL4
w6xPLwV0mUtR1Cda+Ay6m6AkuckB7TZACrBTJ0iyJyd9FsWjoz0W6rUuaGu0CEWgmHN5FkQfyTYH
tXdxlFcFkDsJ8qdUe54JqlQqlRPM92z8lEIPGCv5NQJ1OTxrau5X4qWd/nTl2WFK3tWer7aN33jP
OHJPzJV9x3gvutdEH2Pp3akG3j3RhlOLFLQk5TrV45II+UEYh6be9iYaDq97WBG82076ZI7oRzIr
0hWigcRXVZ4Wzzok9BGW4rkYf0jAi8jAeiqzM/lo/tIwWu+rmxPlOM0e1/erFW6wzGukdCrSlDno
l++0mamyPjcgqVt6NvWLyix0Xr9KdS+S0a9LkkjBkVZM5Eb1c6PqalgiatUhE8ELrGyLTOul6Mic
JOCn9PKdgeLJ1VNfca8tE3KhaXFf6buqMnal7aFX0YnYBgGE1wX+WY4MkUnLyL1mOkS41c/ioZ54
V2fiqlgTa/2wmAUSKoMYqj9Zp/h1/TI076b7Mye/67kMqLkBmVphsd0xhWgX92XSPtJhCGaVVuvt
Php74gzQEj9b9ZuRFugy1tCiQTvVODykF964qdkykkB4Tufv0f5zm2nT4dSTz6XkcXEeW/1Pk7zT
kglWh2lvWT6MYLUdWHR6sRK5mbPWWb4CZ55T8DHNXqX7uzPA+4x6gP8ek0/G1TMDjbjlmSvKkhMr
XDNmk6yuyblb/ojMiiflOSWYjiA1EpG+zfojkY/l9JDnuV8qts9xZu9C6DE3JVS1La66bzS8MtV2
DPJDzdgrKGqZXsrlZRi23UCBYvdbJEcb2clpIsGWsmZEJ1eTZFRaX6rzYWbnbRF+T9bR4kG21zgW
8XGIbFvu9EqPOCvtNvWXY325HcWr54UJCwjuET9L7ageH4vtVekZsY+SRNWOk+bSg6aVVC23s4kW
e3TQRPsoVdo8XWk/3CqtdluPrX0tFRmbthIvgkRq8Vz0QMtd9dJuEzWKE8wGnhZdeTHyhQeiiPT6
l9P/dEX7UOBt2owykEp32DihlN4Bx47fmMj7yKqhXkKGSfuqGH43umAoOe+lfPQKEeDfinPNeVuK
D2G5MKyfrFG/n7whbCdOT3Qz5OTFdcn4zEblBLfcY/iMUutYMU8qtztRscXMr2N7TzUSo8+PGjVK
m++qNd7Suntfm8PIpa+sIdh6D0p6eSfVkVCm85I+Lajfy5Sh9rNRHwUnjLrwvY1B6i3ejE2HiR3o
YnkS2XQnsqcRngkzWe9seV9WsoSLucVj4vlzQ9P5QQHIbtXbIZXXrj+YIqF5x/BSV19JiLxMQ01u
pnZpi/qqLXrQ2c7LLKFg9SiBysRXx55j/Ojr3UKUse6LsoMYlMRFKjBIISlZhweK6FgwECZX8lSs
ZuShsMgz0rWsJc6wQ4eTmr3aefKltW/rcq/djr3DF2T1ufp2kBbPrhKaOhlleHA+NCRQ9fxZesOx
nrcd/UO/2ey7NRkOctNONzK6r9/AuV0Z0wnYK7Z9pr3uzyp7ZuGEbTahPRi2Iy2oY5tOB09cq64n
7889G1Yd6Fl9KQi+4eDNAdt9RrO4I4Bh72oaGKQkLMz1MJfEaHnrLWZrr2pnp5/46zRw3IlEvBmQ
yxgUKbI4cwsLtsq++93mCXc33wvjjs58NKmXDhjBkPNWK12gInh1WE2R+x7bHonnxAFN2/ZWWoSW
dS5WOlscdmuTU2/unYryUdAWq71jQUDbaLKFFVjK2ZKRqGmjiCW0U79mG5q9bQMn/mtovm2FusSr
S/qMg5oHCSq+QadaEZ0dqLW53ySvon5VtK9+2CFNiDdZRevUxtVqs+YuLD/4FhkLojkNTDZ0HdtB
bjg7BJc7j45TV9cxM0662Lpf21OUwStS5BYRsBgscDbZ/C6l1WBaMOLU49/p9mEAZkftex6d+c0U
27V1EwP1j3ZW1+V11X7Q4XhBblZeSIrPnUOcCS3LwLE/jII3oGQLmdz7aRDfYz3vill9nFybVYHb
sIxxI9/swrWAikg0reyA2dB/ln1DYt+q/MAOA1S+ATl3XqbS0ukITYVvVSzHq+O+iTp9VrbvznmV
K9rI4T7T5G4enEhPvspOfdG1yfWLkqCK0Uy0iHPkJ54d696twL4RKrvscUn8kQoCHyX1h/6XYjLC
tr8K6kH0A0XQdqPFcUw9l723K2rnoYEC6/U5QjbjkKsn61ZWNd415RFNFr5GN1i9jwz4tFbZM/3L
ndeDV8scGlKY3qAVxXMnAwYuv6zK+D1XMBlM2j79MDDeFtcytY6eRlSgon0YlnNVOEcsW3bo7SVW
uyGLZhowbbpdcxQ8hbCDmnDKNZP+pDXHZJLvdpP9MgcObWihCTUq/dyqw5WdUJtpJYusDzyUbm22
70fjOxuQoWVi4PHaUF6PUbrNd1ajINzZvjOOTdbgHau+ZkKZoeH9sJ2Fh8jet0INqy65mEt71yEL
mOdrXxkPUmn3rXFeWPC607LMNFGpp1Yztt0STBZpkfiWoULo7TcCqrPtTIFe976JxEpa7l4lBRA9
RMVZESZpzKbykHKOdpR7s2qP9cD2LAlZzbZDK8bvMmn2KyWSvnQnmWR3WWvvmyI9uqt79pa64xQ/
NMcKX6HvTiMJlfWGtmi2D8WcxRxY4oQ3M2/V6VBWWJoKGnWOIoNV2eLO0e5J+RIxQrPuXKdGunPc
+VxJ58A64+vWFFXmenKZK8SKsN9TtdoPAyM2fwElIf0qHXioy+q3CsHrySi9krB889iSpXWjN7Zt
iC5r5YzV3RtOXn8TtmMEWep9IgGVl22ti+8x4TJLF0GyUjKisPPhm6Rbtty0e+jt4VDqpRHkS9bM
L3plGzHqZl6z0jBpXLIaqMY67nSRkf1YpunLOMkXXurpZ7GyeqS+t+qzwJ1+MVFpP1Ui8a5jrri/
9LypdzcbzYAW0vlsgQcShRQ7TXmfYG9PRo23xEs4ukK5OSgNBxejIEQLlS99f6b5l9UsKr667J6E
PRn3vWPJk9a4SaB67VXPltUXkshSraqfUiDft9elReiSXTqR/Mo9nZfbVBnDi04Ofqk5nxMBHTQn
ZKC4uAMUmLasx+oSGatT09ZJzbOhOwkNz+oZBHw0mwO7Xr6d0opoS5bP6nFFMQKdfkE1Nt/ntnvq
s9GMcuY7vxvv1lsicyWbnFeb4HE/Fw2T+8qdngrhGS+z4GSip2MfJO3kBb1kq51bGru0Rxryks/k
Sa67EVlozCDsbLvjk7F0H1W5ffcbjNBNDvvcEXdC1vdgAcNaDu2DuY0rPbaULvCm5qGVmoSN2vKw
FmkZtrRc3282E4CmkAi6PMl5txHWTLak4oO9G6O1zKOcQiPWCpPs07EmpHTZJ/YWS62zT/PSUeut
GPXUYnpsrfQuZ+fs5uSpBDI81/alxIK6SPPQSf2XZhRuXAr20rZ3WKEM91B4yYtd9eq+oZRXquJn
UnNJ65BJSrdR/qv2+jIquhWlqz6EC0GketefJjtj6SIfbnQujdtcbx7XaG2ULJBu0/muMrA/LIu2
m+dxC/Oh+84HmFlZ1k1hI8vvoVVfXCfpIhSVTUgM2ksphbN3W9S9tWe+t1V99lL+Zw/YRdyI7MFJ
3buCpShTacUM5G6YDkMEJSuMcKzkjMbKprm/SvXJ7eRyKl0kjmo36YdtLZt7Bb12MFBlhpbr0GSu
agSI1e3RyZn8+krX7wWVIBMKzRcNKm/aWqz8DO1W9FZSh08V0XlW49zU4C82FQ28uvRX1P0kUlfD
lzFuVWSphu8UVIJLIb+XWa/qfbqq5qvlJQWtPKRHD3U6e23Q1lP20VVtIzhkmHoRLt3mrrEBP4UG
ly1IQdcmmyqtNOVPpy4WTY20aJ+c2TWrs9Ysxt6cNe9B69IJ/FUjWGuqwp3dT6+hSuCk5QlSfbFC
0Pjt3em+7whSAgskI2lM1a8586xvHAS4ELamjnXa0GrsdLcwuEKlCgo3tkC6XMNgnvva5f2dbCMj
wey2693mg/JjskqTyTjTrz1AH2rqeTY19CEOBSQs+/AmOwwZfJ1yk7RTVWtfu6I5rrqFayd/0qxu
5nm3h1NDgHfIeONpncY/dmWG2gqaJ7dJx1yiJWdTy6rqYnbVmcL2ouTLNbfHM1OSz2ZurpZQLspS
nxib5YSuphFz411WLzG3+Y9EvjhmlEZDK97dYrHowqmCqptmROlNv4S77SeleJtUcXtYY0vvI1P9
Thkr2VZ6Mku8P4pID4MjFD9V9TJWczTXLLVeaOdbXDsKBWdJTIXqVMemL661KKlgSDEUnb8maI6n
6eSufzSrxN+kXXNpUIKZ9ADs4VWO1nyeWn3dQ7b4gh/7mWH40RtsJnVPE6DTT0yJfHPh+JX1v4bc
/FyG8bj0+QXD0PiZy4yQCPytmu86k075UE5+RZ2Ud8s7Yp+ui3rH5acpVrfydA/uXtIcPirrpP8f
js5juVUkCsNPRBU5bAUClG1JjhvK4ZqcQwNPP59mN+EGW4buc/6I46om7X4xDtqy+OlaFQD7kGNp
rdyoVqNTdK5+6gWZvgIQVJnW6hZ4I3w7Hi8VgCe68wF5DMfUuS1bapptfW1uGfAD8HDmSPvesU9r
22FCzf/srPN1nJC+FKVHOevNGzhITezFaHpjxOhSGCaHOiAVqpVxy2FRXCSB+0RrlqCz1U+yBD1J
s7Y2ywVJbKxlNrNTwlc5yt+O9QgyjsoPxqqnzLaWDQ7jBYeDfR50Ws+Xf1kHlvSQ5QtyaarOOev1
dB6WZKejLvUsuZm8sle8KIL1zqOzI3iuh8W6tVJ26QVCYbX5tNOKeU3JDLTdUQepIvdfkim3GXB6
k+Bsi2/NoLzGHdFIyxpPXh11+Keaftz0RTw/ftP6qRE4hpKeEFQLt/RblTdhMop6R/Zst43KyMB6
rUFMO/lFmoiVqEs+CMLnfdXUPdkGmobqQRkZ6dkHxYTg5ybQvX7QnKQUrpp3lyQS66tWquNvpzV0
biXNuGWh39W2dooidGmmKnvxRNTkoMNsFy9UlPnlvB6E+qyMzxFAmibJV0H4FE5n0j+zJxDHsLXs
m9wiSZ8uVSyHFa4zax0Pc8V9VSgx+I40PaZ/2BvfELpxS+j62+aoB7j1kLPMtYm+HVp6a3Ofrkl6
Q3eMgYosG4+jnI1U+rKr0XrJ7fh5MqprkyLKdvTZH5UIUmb0zVnZYjPZTmqxsXIuOzFeBqn+ZKXk
/C13CSQwtXw42pHjCVZi0M8x20l1+axXLxyNrsjqczwhS0mM1NnJWRQ6NAlupjS/dE17SPUJC5i5
c2Y7YOJ8roAZl2LyRDkfU5k8IVYoXJeuZEbcYmAoWXfpIwfgqn7t55Rg7Ydj6kD77X4c1OuYNIe5
JF3YaeigoGdH7gdf7tdjP5NWLs+hiRFPso2PMZo2ZXM08PhXreSWme4ZeB5VXNxZumJIUb2liX1R
B5L5Kdv5O6cxMkJoIVTaVv4i8v6sw2VXL0N9KMeaIdj2MzRdS7YgnQkr9mdjsD1FfNnyR+Zs0/Wt
6D4G9U70aLvi4dg73NVi2cWUBU+4mJmLdSwZnZm7Q5m5vT5tlJIEcTi47ruulg1ZCW5boVebL3n9
MnHUlc4/nWC7nC3PwbBoi53oEbywoWYP6MP5nBrVl5l8NOdiW2dLP45dkIxXRd1JMJocGqI4ki2A
kfkAXeWA1yXde2t/dOvzhOVimMC/pgZrynvv4ErpAo0hAx/txm5/Veq+huW5ll9mFkpZ9KzZxl6v
u73EZ931uOOXm7Pe7bT1uuxhlNrlAwNi96U7d0NUrgZ2MuSGqxBWjrrUVYp+m2OgKW+G9iJrbHSR
5wDPFDfD2pvjqZ139sPa2D4hT/dikW4KzefSZPecXUnHWkNieaclzKm8Ubc+jdx66DYynHL+JtTL
UAu/0PZTCXWCTz3J3qNc8orht2Ac0EaN5+TUpKEEGl/CO9QdP8yoCpf1y5GfIGgCaWaL3sUAcnay
N6H39L/a2TlA6P30Z/UBEu6wQhij8KnkWEmZJwsX5wntKTKxCNW2Acqxz1lM3H+Xe3a8ywvXJgle
l4C0wMyYsPjh1uKXgslwsT+S7HsyGenheov8WBYYZiWAQogAbEPTDTB6U9hA3ZBtOmn3I2qISihe
isDIKkdwmX5rwYMNfCegCbjoTnX70eG5wF3kNeC8WgpaBPo2sQ0+FoWqOGKPIYz6U6XaIKWnIF5m
r3/g2M4KwR925jk1XjUpbAmilCB6nZi+jHtvvmo5qS+7xny1l6BaecQYY+aKxZuPDruiIzb6Sp3r
mP61QPoDr/uQ7ET+Xi3fK4eIUleu0QZath+doDa/UsncU2PEaxAq2DFU7SXRD6MJfpDIG2l8yok1
BRsGPiXbP8m4Uy+Jln9lXeBQt26Wr0Z7YujxFZpqq7zYppMMzpwxK/t5r3EMKJtWQuM+fCst3xlF
7Wi6KFvo8FqcoiXfjfYrmc1oSvxIJpMfV6ep7x3jo4nvWqM8y6pLQpjXrOq5n8iDLzHIqD9yXbqW
VYWZnAUDbdwq0cNI3FT0jl41zCfM5/EjR1rZVgWQdT1NJ7nF4rpOJBs84Nh+pzGhI3M8sdF4tNyF
hYA7njk62rU+TPqw10UlCNxvbypyEIMTp60fL3nHJ/PJ4OQs2i7pa9eGrVTzQF3Y/62fTLQhUKO0
MBLSl5BH2JIRjaSJ0m+dzO4YPJDdMZ34Dz9dAn2/5N1T2db7gkNU4NlusDCOybLlVd4i+djmU+f1
FMon9vcD+lb6N5tTvOtPMeYJWw5F/QUgudftvcpJljMjqcZTkQYVJpVB/rLmT0VUN81aPBAnv3vI
vLo40FPLV6LFkxjhlfLDeTRwdaVbpBMRJkOg2FRw5SAFfLgdXsySBDtuU6N/c5z5qeFY4MO55Eiu
1DHz5hLZA/xC38BD4NokDgV2cXHJe3YjCf6nMJ7G5bvDt1nP0Sbp+1BJNT+aIQjn/pw0F8iMjjwm
69koPmy93Fb4zgqbDepWL6BxHLId+LYyO5sS/WEtKh+4wovLyq0LZdOoR3VgH3kV8nMe2Ru20Y2k
7/IeBSPB8HiGOu2rz1CPLIgwBZei/NOPoZR/mOtxhjmrbryJ5TDt6hIj1/I25q+D2fgOdRNxehqg
kiLg7la4lvM9Sd/O4/2Gk67fpMr2DQkXU/YsIL5n48WatzqSKU3LMM99KmrpJjhFoXNaLZgBwgeN
wKR59XrrqscjQiQ/6Xbt2HlV4dd1DIT5KZS3tuiIzLY2ESfB8rSWqMSkT8zTrlDuifSrdX8d6rc+
Daz1uWCxKiYzrCgxkdXOi9vaa+pxT0HdVNt7hByebP0a8Y7lEJo/aKHTayjQAXGf1gbdCG3onJPU
l9vro5XDmH9SVC3dW1VYW2mGj+5+o9U+dMC3BnYitDYsZJta8qsMILyBe18hX+4gwIj/Es/ivFMo
89Gi01TYngX32rCQK2a+m8bqaUk1MDPd7ZAu6+NHC8NgSsa+kg8KX1RkXM0E1h2S969KEESUodq/
5flzpJyTARBr+Lax5AOyRavzVJZgViWleKUp9iVLdi3375rInwiOYfOO3ILxYLOUGPJqlTfNChXN
vJm2UCBtfQfF+1jn1yrJ/AUKyC4kyu4EsTMSCn1O+VtXnW3tNenLTdf51fQ0pftSiTdm+9GvL5Z2
LYzXofhGvqAnJ+Vx6g6fczGf4/wH91NQ1h9mS3oQsjUVUQ59XibrDTe0yI/1EEwR6KSyEfOLoIm9
LZOANCQ+zwtxg9wkbjeem5ZaWcW5a3G/QVK6zymv0WMarGN3styEC7rbpvwsehUZOBkTmJIhLM45
ThL9Z9WSjVG6xLHC+pT0cmhuLJtgItzM9dbIiK62Vaoo0Oz2jxBvgFvBof5bya/T8EQdzjReJumn
zMO0+6c7i9t0l8myt/L0ueqnurna61XA8z7izyCgwN3d7IftzjXtJQTQZKPiZCLGxODoGbxVUeCZ
n01rH7HnG7wyB73DL91MTwRFeb0tu8pyZlBQsmNhBbbiV7SmZeWpyfez+TypSKzWnHXGH/Nfq3kh
YlgVoISRWzXda7l8FtLoq+ozwIcJi9e3h6rLvJFWmyr6ldpTLlubnpD2SLo13aEeHZ41laCJsG5y
334s0VxVvVFgs4MpHb96tdzM6fC2wh+U2hGX70Z3Lp02u1NOJ07reDOgBE1/HHmHKC2Dqvy0VWnb
aw81xkATJbuTIwcrgQu1JfMMZH60UlNs3h+KICXoFSS4mLBKBtmCaAkhewsIWpmAUU79PqGIyDCe
7Ow0m799Tw2eJdGYgrRyVNkQiao0fx119mekSFOzQ3HLdHujsGszJuDzSu6aaPErRjc7u+raq24B
UZk+7isU/BwDaQsprAVYX11hJ8Egsyq/pU68I2Ads/HBgrSomj0wLPbwSzUvHpcOewgjaLvvGFrl
pHInwYvcE4uBDjsmzaSINmtzztMzKslwMqtQjWdXNwItLTD1JfAiXJbDuQdlNZ3dKGGHf4sKv7WP
Kb+9kz8f3t5RfWnZrtZP5vCu5qt74YSlHH5nzr9j4k9OHCbxHlcjWOLNsogCcicocxVpT7d+WDle
WISgUr3F2OZTN6NCsMcT87SaQ3HT4NSGZta6FopmXu1Qb2ZAo5tksmJGXi3js2rex8Jwyyi6mJ36
nten9VFmo2j+2OJSohNDVrdD9ym1nLjCOBgTf4qEwtGIDIFiA4k3ImSovWl1hwpNB2U+B8T/fqL2
YSIxXhTjV1bOh7Zfq6CS69ElDHRb6jjSwVgNlIQmWFKhaTvZFr9thLJjyaKgSDD5k3Mh8K+hto4c
r0oz6qj1+kNQ1sRMKmquKBxumWMIZsH+xYgSfoGT7NpuiSJP70qmirT9oSaT5sh5vZZlgqQh+ct0
5TybVf2MvE0K18o+RlZxNclh92kYwfLB865WvmwW1UOWd10r6bSQRFIV9VWQ0rRLVzN0zM41lCJM
eQeSuvR6WpHE4hxBXe2e8y1FZWVW+EOHi5Sga52I50C0hd5q9enV2kuoESHKIAdFMAu8r/hIq8He
yOWhKAj+aJXItyqlYARz/lldH/RO6UfFcOp0PuS+Pad1EQJC7Xrek7TW3/AkXQ1akpa+fKKjIcRg
f4JOJpUgPkc9Isu2oZ1s1rjg14ZtS1uIn7fuZco5qfKpo3pBY+X80/p6P8iCo2b9HHJxVSbp0VaH
2d/+XrHJDdDKNm+hxjfgNMTjlBtjCsqKa/oy5B9GiXizcTN+DtFIRSeTcJ6pm3HSYP92Q+Iv834R
hVeucSAS09Nr/UvOSqRM6XYwD7rasWwythCKAQnyaEzKQA9cThicXJle0fsUeQB8hUpbJD4ekG+y
lJPNDEPz8Bv09xU0XMxwZTmRPhEGheGPmxGCRpqfahVrQ8fpD0tpf6J2n1DlcWst5OZSGd80Tx2e
mjqYoXBxAGobaSg2ibJVJ/rXOJHJ/FmPcf+JnlFezuhRDPuLoq0k/uvbfSle04Hz9NwbJ1Jo6uQk
1h2yzDa/N0CcS+BMIMJ9GxQgTMgruvFSDO9UA+TDg2jyQcGGap+QlyuuFcdXfB2nUI1eie6ty4sZ
neTfEp3a8ixUH0GhMMPUPvb9IUFAQzpEnxF64HG+9MYzHQsuX5q9UNy7iWFWEJ2uyxFdCMzeau4B
F6LSj4tnoh8oB+vz3TJdZfHd0mhB3E3jsxQ6P4Xkpej6KW1ECPjbKCiI8+ukPfPIQpuq6t0iY4FR
KOfNHGpPpezyk/9ECM6IaZ/NO/ucxUul7eUkEGaQswGbbYfSjYeaQf/eOTsVKG30NKbX7k2abtr4
pZU/Y3Jea/4AFp1hu2YeZaDe8ieMu+K8rFOwmgyonPcjPV/YXFE9Oc6fqod1HVbajRW9LFmi/NIy
tgPXQ/zRq+em/Nf1gGgflYPKV5ZcVUdUs6uiL7K/1ewXe0eh35bnqIi2copYVDxJSBUL0M4vrQpy
Ujj4kiZ53RhIPA1iE9L5z04X5MiIAijY1IxNirZO0646q63SqpCdCtPjVtW4qreZQN+Cbm6paK39
0UtemuKkGHv8plHm9a+IsZwZZcFXTczVQCbNEIKcqPV5ycJV2hkFv5f9auYG3mQI/Kfh4IyKu8Q+
cl12UpLyYmQf1S8rlJAbjzKxQvKTaSu3b8RAEQxDdVQuWMxqD5pBzj8ty3WGs6hVbyo/M+2hUX62
41CRT63Y5M1vkpKWNYe9/cu3pWbPUkaV6c6sd077qfXnUT7LvWcU/FXZtm+erOaUkrWgmp+gNPbw
juGiRicmAVSfOi5UOANcewlHAekm3BEoD6aV+Nj1aGSkSrB/X8zqmQsDPgahrmZbbuucIgbwf9AY
Bw3Kday2dkI+iewAON/bBOKUucJed3q5HzOOTPUTHILol9UKkZGsj1u6eTYUj/7ZAYabnAngYBJw
SvooJeelNz80cIPO2M/xVoyIZa6UGdsdQp1uE7OViKNavsccfYu9tyGexWGVP1fjvg6XDBUHoFwe
DmVQIM1M4d6H4lQ4t0JDpME0x7+DkWTqKc8AYjqPDC5ILkp7nB60j0gtMzR0HzpWLo5KvmfKsaJj
iSCvzo4RyIy9qRQvmYMq+mvgRhvE7khRHfNnslGCs6JHH/XyqBzv3KFwCTTBmehlw3vdfGTI6dbo
qEzfktCR2RxzFE3G9FEq26LxLVxyj6PGcc3lb439pKImdyO034w1ZW52tWx7RbfVbB/7TEQDI+Cn
q7bP8nJLFh7ttKbYcgSj/sdrP3eYIH51BvOku8+oQ4eCzkJ6e4GX048U6hd4oC8+W2sLJ1k9ltWt
cZQrALvX2m7wI2A7AtfJHUzUoaRSxI0yuyQMvW0Cc8ZMEOpRiKBDqbZkmgFlnrv0vZku1icBQtlw
HYljI3Cjaw6pGaC9zbk86u6Wa9sMitbaWOUJeVsttg+hYOcrGmqYc9OfcHXRSK+yjISD+Bt5atrT
xPKZ4yW0e2vbLD9UinDb1F4p1V4XL0SPhOrAZHLqG8CzguSST70wPOAXw2RUXDineC+5Et6cbA/X
YkzHUue9NMkmeWIX1jGproGNdEQgTTN2tcEnopwotZwBUtmkLeMtYT5amtDIkBqjcRbU4CzfFHVu
epJa83H0xewEeUvOVDm5fGEIEImusQVdv8ZzZ4u3FYCsyUi8t3HWoiOaBoDrCQ60ohVPlyzEzNrW
jvSLOTxM7YYW2kW7tzJaJOdxG8+Fp3XVHssPDGwr/1itOBRGQ7h54hnjAUOKaH4zuGTECyRJbVGt
ICa6418Le9B/HSq+5pnT2rAwpV3uWNFmXEuc/oQ/x9G9RzlFwT0ZN5WnkDg4j11YYvqVC1o6e+ZV
aPImlYHvO3caiSvozFdVM/5FpbrJlmNi4MlJiRggBCVTbkWWbFcc13C3oLmZ8IaC+3HEGuDsVYD9
xgCAiE1/MCqYkTfLjqheqL2c09s285NliT3Eo19VSlDR5LlkH5H8juDrkoG05CjwRdYwsvQE0skn
E9BaKXaaEAgSwN7rK60+Xm7DiUVuEwmXWRad/LscBfG6p58cy90Mv3COTSKzNHsb99AnJH9G7qr9
Yw3M+/KQcn6WvOemUdBa/SmXv6tsbw3AxQUd7izdRSo26fhIQ18PHW/TaCEJzfJAlvC0mNl3UuaB
3hxi+WdleHQsk/uGfB2C28xHKhcd841uoWHdC5pbwQ53qvVvypoXuyj9jOIHBp+tSuaZJj5UOuJW
YDNJIGGEB83ZeR6F7qBMhGSGjY6kR4ZVKrT0ZmTiB69quBK34sjAjk5beASkCjaOgR0GIZejXhvd
vtpz89bb/X4mRKga5VMfr95kYdCvjqJHm0dSVYuwx8H7kIvAiOMQJ7K/NKU7k/DUYhyVMYAQ/f9v
hkPKBoZTIQc1u6mkXI2m8NPo2LbPaXMtFfT0C13LU3VJkpGMxISEiK/EHmkW/dR785hXws0xHOAl
D2gnx8Sw7kq2EYdkm4ku8yh/DK1yqDWra0dOMKOpyHPtUIiOxafAsasccwKcUjl+GJ7x8Bnbun0Y
RAD+CJqS2P3ltArg/9x1jc4a9ZAkt2ffUjohvy4DfsElN177xAjHHsZwEFt0GShCkw22y00j7jxd
VvMPkaEJQk11H29AjgxLPjvj1VZ/lDpCHcBq7STRbkl4gciRgCBmwItdRN8RNt/Up31wA6GHO37e
NMRPyUzPs4VtIlHU7wTRetvi4OgItaxguIApK2wVcNqDc48sN7buFT9zdPXBWMWHIqmezbznXkT5
RKSSUiQepYKuKj7EuF3k3do026INbBumwXL8xY5pl2JCa5gGsvNCWJpUWsQ6NWEskABqL3p3WAzC
30vge0YrHTxBhr6YM+A1GJgcDkSg5orhjDAC95kcyjIMK4BOY7/rbfSUlEWIix75LoCsMvj6CCtk
TufoIZUnfsFxYEExZE2x/GrUpmuDKeXRl9Re6+LVGjtfjep9puie1vPkN91WNdpty7aW6NpHVVk3
1YHzog2Bz+LLTNm1ayb9WAdzzAPB0ZwjrU+mR+pfHORyGhRSctI1qJKM5Tlvk9dG1vePNdUsTpp6
x6zJyzEEugqhFmE6XT7SR6czGK8O8DSlaPSPlch240QMwSO3oI2GUEOFbyXUMBup2D6qrbK88SaG
2GFUglV9sVP+H01I97xhGQB1IEN6RzBHiIIcoAMou8b3sLTak6i1d1kHiECcE8zDFBYJJwvGBwnN
e9d+qkuybzgULSYIYHwm2Di0EtmbK+NOi5mnkc2aZKlvp4SAKT0/UBFisWYidk4kKLuGQGWE9CMT
3cL/W+A18p05KtuFv6ssZBBx2DvTBIcYyNJcfL0cwBaSjzW3ULFZN8W0QlPiDLecmV8wEWgG7DeP
ONAVlx6lZ2FEKHUkNNB8BRFhW0nyoRfyeyyiF7Jo3LRLd44SP602uz5drFgR+0tvjMcC+sKGHIvb
8tQ15lHh+OlTZg4D4SQ/1SWJT5Kc7QTIkRmtJ0UbbgmYI26eQCVeRo6SQE2Uy1hHQY+aTe/VXRYL
IvmSw9TAfCbMFH36Udi8YuVPRG6bSAisNrtTWnXnyOoeit67bPOCZSN1KAwL44eDYQlJYGgo0H92
7DdQd3NpUfOnb6zxKcMXWZfLacm6vWkmL2mVHjuzd5VeBOBqkFPFIwfXiyV8Lfl6LLlRyzHsBi7L
9KotLVE5hMviezeWYIXmXTreLzFsbexckVgCix5y7rcno4oCfRiOBu62ufqIV9qetZLBptzJFMiq
TuJN0CIVfI2ZLWd++XHQ87tiq+eRTNzaMbgNZF9J5m2/Soz1OSBnvLeqczdmm4TGn6ohrnft2SZ1
5KG6gFsY0myn59Y3yUAnIZgv62m468oYrK101VvwFGH076rBwbFUFcigjo9XpS+FsBwdkcL/BdLL
9NMMVC1LesPErFV/Yz4R1l6MAPM6OgjbbtD0IHe2Kj39p9VTswdMVPYYjaWbnC/Kc289LjoDEoA0
pJOlAZrVKFFV66RJ0rqVJthOKV2+Kg0dDYt7o/308sOOKhuvRV5cUrlDQuyQma9KEI1iZAmssVUW
Uuu4TaVhLB67DzpKHpGuE7AgQ4fT/Dj1gvZ1cpA3rfKfFUmyi9cFe9oCwSXROhtISW7tB0ijop50
t5rAaM0VYQy57PYjIs2G3Yq+jbn96W0z1DLpqWCC6pJxv3SOuYl7+y3L8jOQHuUoGI2t9CMulCCB
KO9N6W7jEN9ElpJvB5Fdl6aHBsJCafUUuWuBFb0OQ7ONql+thePvPRm/vBbH3iR1JFk7PHfkQiAZ
MFrGiyU7CWvFqZB8Ph7fZSa8qTYfbgWvxT08Z0hsKmdbZv+mWfXKuQud5a427ZOSj899+5VY91yZ
2TbQQGBmtMz0tvL7G6q9I3tvtPslA4Ix/xQ1lFHHOkmoG58lgUJTPd5V5L2Kce+VheF2m8x/6coB
jGl3aAI1m3hX56R1x575cF3JimFGfcpTEhAbsS2numH+W/5QvwPJfAk7vZXKSdf3pYzGk0muRsS5
asNhnSCMC6rDHZPUkZvj4AZOtzE+lsUmkbN+Gzs0yt1L3T1HEyGu71KiY/hAxF0cChX7KqE6jeym
C3kClRtxFvnmALJlaSgHf53yq0jvMi9DHu+k7MEtttdJSS5QRyeVNF9t6N/m+UBAH8aCItCVyk/5
/iXjEqUcj3xbhv6eWO127rvAkgHjK3HXGQzG1IF94L4F30jk9ISRCmvrczNnXyrHR4HPZ85h/hnN
hAUU6sA7wuBkhAEtmMbW+WYyYyF1xqkHWwmhF/TmO+JUb5540pdPK/YXoo3NL7s9GGrm5h2N5qBF
UfFKkiWcx05ZmbzYhqOo9pLBepWKLshM7M2gmiOxgwho+e8cbZOJF7XTEDDeYrF6ADXhXEG3RNF9
pOHJ4rwuC+lgOCDTmF+aOCZduTquqblPMcd0E+opTrBllS4lC4SCRXs6SEzLiXorpPdIf5sezqDn
dFVBg0FCUrco8UcTPD9i0n8c2MrcMAM/3MZfi6jeO4QR5BVDFH/kdfIBmH2Ie6j9Rq4Cm4YGXgPz
NhtiO2CsIn3oa8jnv9kZcIhpO5aoLX/IU4Tq2i+XDtisid6WyfzOues3ozb8CbY3q5C5ESst3zYP
ctzI1rdE5cd6Hkbq4Zqlcx86CqWXTxOpAyLrLws6iq6T9s4KhSfhlp2YBm0ZJT7WO+zEm4fYtCqP
RHuehlq/0fKFXeyRPlP6YmpPQ1Wfy6k/ZtHkjoz2i/QhER/d5lB5T0L+V3A6T9O/HLN6ub7qoPyj
dTJy43kwYq9XJT5+gNBNoqesVPmpJwNY6RMwpR8VdZEQTHRmUsA9d+VdA3usbKzj07yTMQ3x9nmM
Wb7F8DIx+I/gPBlw5lLPe8IhfCdWuWCRBtV4QPlz0ifLmC90S94qTYO/BNu1zWpjEqYwEvHWKsax
q4HRGZIW4AYeW70b94iT9vHkoK6q/HZApsA7morsoOnyO6FJ7zF89oTzQk2aLa0Uh9ZOA4EtwEpI
dsniIGK4bWvedORddZbw1oSCFacu5SAu5Z0MwEDXb+Y2uSAZKQbXlahN0t9nE1BTXeG9kNJOW+wQ
77WVvdVO+xx1fEutOb62FrcILEMCG2ff0dSem/Sxomhj5EdGmwU9u+pj1TwTEotF3cl/5rV8HyOV
4Wy9z07uEjwivLHPa3fJR+1EiId8FmV3NQf7dZW0s7DaOByJINr2ufjA3vBQ5Ph2Vf2Lqx74eQVz
lBhzC/Lm5UTANpBJdKHy1w6UFnRJm5vvfHSGzdSxxCtrfpWd+a0U+nU2HzkFnRZIRK2OZb7VJHU+
N3P5FA0YYRPNeR0V2XmyKvNFz8ufPAMWIYmkh1WG6tco3XEV8VKDfHPCKTOGGPD38TvL5/PQYx4b
CitEO4njONlHOp499PkkdkP8p5jvXtC4HhVYqUEG2Nd54pdDzTeDrLvspqsuzW4MiQbiKhupq8Bv
9EOIHZxQmpXDTSpAG2rXGeuPfqjOcfElAFiHJdtTLbXhWCwzym5KEQWpjSMW1qSVzG7DJB+mc4no
yQg6HdDQzksMEQR2UDW+oP1m2ds4kHOOGu+aJt+2ahoojXPoO/lagZU1iXiPnMrvna98IocsGrC/
1ruugnIHm9LUmT+CsYV/7mZyp0T0t3bLTyoHy1qeHjUEE1ua1lLWc1l47rAeVnjaWBv78l5O5OxK
yIE6srqn/he9cltwIpe5J6zOTysdCgWxryQuSkkAQBJJR1t3jmtPMKOC7K9g9s/8KYte8z4NydN3
BbYK6hI5KB7xGDbrjHxIsPtWaA4W28Z5lbgFqQRpWoMTxIdJvjzy6wUR4iC1PT+NR0yYCYmEHHHm
/iiTbjtyHpdxAreBbRMsqKRzxUAaQDAdDzasPYlUvXYvayBM5V8tFx6seqCXP60xBnU0fHbOO3EL
/jicCmih+cHTRK+rSbQCgGYJEaTyzwOQqKE9N1m8J7//UUeBoTq55NboT0DfZLcyTaIENOQdHYoc
f4wcycCc9VMi7UA67w0JidQpP+1GPoHzt1MUTo/YaJyjKkGWZCMBGnNzNI4raX6KECjjIVMU40nA
RykSenA++maOdlUp78EPrhQNXbocJT0OrpzoXeqQd9zzeUOYz8qcPaB47YnKxlN+gflEPclXlgwX
Qz6pEDpr5PxzgE8rjTeTlzWTpGAYsqcMa3Nevwsu3lk96GN5iWWob009LOmMN5dA3Bak2Bi2S3mP
m6tEq0sy08tJp4aMbskerX2i2p69RKEB5gdlUMTLYQY4ykAL5oWIHFtnvgF/K8jKA7hwmPAZiI/T
aB+s4U+Z/yWsL7XgLiWqHc19Sc+UncTc2VAU1eQOUnaUNWhm2qbiTtnjF3pTU2Y83cJxzEryaKdS
nWuXQozEFl7lFlbHXmf5P87OazlyY9u2X4QIJDLhXlneklV0Rb4gSDYJ7z2+/g7oPFzt1g51nKMI
vahbrCJM5sq15hwT/6G2G6pyB62zDt49YGW56h5rHj+9qR990ihK/r5lnHNgS17C4LzuXoP5x2Hz
i/CZ2KkJcJkjhy/uB1e/9zMEoW2xiD0AY26z6lxGEib4UU9sBYAx0ubZOT2S9RIQfdYdUWPrQou3
HoYFi569K3pg2DQtGYQCEl+PiCGU1z9WjgvQgcSc8tX2P8ACMcR4ibG5N/piiplMo7CquJjGfPrC
rwYMlxLXXzhQ+OqeOwUdw3SMlU3LvOKyJFT6mpxwJnhrRsNcXkrz4FobpPzVNB+CcdHAg6jLtdcB
itG/B5QKgJ1Xwi7uPETJCS0JA13G1BssAYwiGYpM4dVm6lFWZ1cjpKIcN8nU73ucOuCl6OJWTDCO
eB4//ao++nmHNUZCXEp2pRPcsPH5CwO58OTA+jdCZn09vXuTMwTc+peEitbUi21DnKA/IYCrxUIi
5wlobgwAHKYYqrnC2eM7P5rSvxstPVum8USY21nvw2vieM8ApheSvpVtYL9X4lkLs7dEEIheEXUy
qp2ufRVYbTHzcPxgEFmp4WiiHYGjC+QzJICjRUIejesyoBHh0xmOIvMygWTB6k6EZk3BgmsBwg9Y
V18NV4tOfsB0Pu3iXa/PcnTrlIwzIc0tn0LJtTEx/DKg9GJrFYXNPh71kznbY0FNAUBHUOi8pu2A
O/G9yZBxafYq6LYeJvC++Gmdx6p/YsiLhK7GQISeGXROKI60Dv1ZHkG7tQiXXr7tjYdZaFsjbYxa
DMNvbp4vhpSCHqdyeK+7Ln37gNacoKhiM+YskQhCIcIX/q+m+1Sg050QjikqHfEmHA2BEEdMtHJB
u8begD7ySGgHw9l3GBfL0kB+nMfrKA1PPSiBIXrJuxKNArW0QwxTQCcIYbLiEXXh4j8HzsVuWQzR
HaK6KRFYuTSEic25c1DrEJm1RUVc0AQNHbaQgw41geWFQoKEtpWlmJ1ar0nyUVtnxR1EPuU3V4+X
sASlQVkyfgU9ASZztIv+jLP2OpVfGXJ1swSCpuHWjTcjhC+46jPOfKPxljjrOL2GDu9mAbTXCQj0
CR+M9INeikx2uk9FnScHjdPZCG05cEakeXsDQ6v+HRJuwcWRMxgi5vmkwzRJ5sp2euh7bcEZdKXE
k0lYdxdcG2sbeN9Z94bNZeJUL9SZhSabXiImRqQlpG/CpnFBAF3zZFUvJcyx8Gr2VzwaXX0lVqrR
sPhWz5ixXMWWjUCCna7jQJr+EHDDuDt0tnaGdIc2FD3rsXhKg5eoQ/BKxwbphzI/JsDF47a1j7SY
CjJAQWHNiCQxnXRDgbt/Bpjn33UJ4uzO4yRBN5xFR2cnw05QoNur6nuS0xd6ZvDj5hjeJyt51Pyr
4Z1DiCv1p4lbPn02WbQ6y1/a7bO0l5L7M9IiwlO9SDk3xIrIJxIGqEMklHvUpK71lGIlVShdGUYt
B+0Bc8w2piwSY7Sp+Gljg+jijeVym8Y3v2KUCC2h6F4p56wINwNlfHu2ioVkYlK313h4V+OXN+46
idZ7O4bPboAEuVmnqJDT8TrbsgJtF3mnBMd/f4pZA4dtOuFrvyMlAtrU5HLevcbhQfYfkDTkeJXu
a84LWRwdFt9UuyYQNvV7h/abC/M83OnoN3ymn/CukmU/0U0YON4U72HrHi10gRHCOEmHw9E2OgJu
AABMkQ4NFX4YrS3rUuZIWNnKJib09azE0u4y5JYmyKdxV5obMvLuEobsI8VvftZH6Ejwbixkgy+N
K1At4rubwN8VV9v/xg9VoYSOecPRrrFs6Zyacb3yFO21eQlHNtk8iu7qYYDFfARQjbY7lJ8dwx1I
Ov0yiF/JUEFcY09fqj+V6jChAjMKGi6SKKu1F+lrvaXnQ1uHsKpZRA/7aUTdakO21bctx2unV7tx
3JrGiymOY/GYJGeFaTBKOQ6sx/QbZb4bvqT9Q1GdfceBKLKXI6UuJT5cxunaOu8DDG6bIsXYpeU+
k/laG/Y5yjj3Zo8zCxV2WneVtEjaX233gzRsLekSO0jvUmyl3CqElLMqIrkzjOhR1uZSlvVzV6mV
FdjHgU4LmOf9rC3hecjT6VZZ5n0GD4MR9WsliUyOjfc5A0Bp8WF0ZsRL8zCEkI08Xp9ryg2zUFQY
GN+BmKH6ZzKMP2yhaRpv/ZF45+UYsozfxgCLTEsJeJnoDvqo6KrmktCAm0ACprx2eXyYsrlOuUi3
x2f6MMRPGpXzHK4kOOAHacQreienZ0XTrwuAwIqV3/e70D9qjI+y6dYUn53AcRQ95pgd4+ot6D5q
bRcyODNLpoTmzKS5n7qb5uCVELAnipNBLQZdFfHzsNLtelnnxy7/laEEcidrWQWvblJytH/tCLM3
inOe8TyaGLSdBxxCNiNrPQb6cMzYnIOJ4BcSSrhfo/WSZrshwCmd7qLhqZE3q9UuEUEwKTKIVr1n
E7s7r1ts+MSZ2Xi5gUztJWJU9W31b5IsLhpkAK5iNNzHrPnwfS4uxq6wq0+GBSdNO+FO9futrCxG
k2BkH0JfIPOiIezcByhdY1ex0d18g+0kNDgGcLwicMTW6UCYzWOpipViGmyQgtagoQhHsn9pKyds
6F9zkkpGdyAoiN4i0817c5z3KtqE8aOE95zTdtbNa4kkOONO0DFb+jGyFzod2gHnNgdNzmdIm2z3
WY7xIpf7lkFkOp/AKWsUVHdVphgx2htjzGXt49rgWua5uxjVRaKKSfEYQbXfGzE6RtwLdvJdpcUu
KL0jcPV9bJw17UeX55rJo8XpRORrOhu25/NfXAxN+wyJaj8zmRnx62OH+JDVfsTP/1q6a6/wV5X9
MDSIZ5q1M+wSiewpWjMXROr/7Lu3vi6XacEazm9KzOXCGDrabO46mFl5GUJao3mLpL0QIath3y8s
XPhNQdECiKFmJa1QTCdWurTC+8JpDx3VOySrzRRRuyjCZIucYRrYDmqsIQ/uRPEI9+rgNxvpcNcr
NOYuJnGsWhj23GQE2yV3cKIOAyA/LWhWjFdYa2e9N7IKDKWrpokfyNtajOGHEBAvXBpAziLAA+Vq
Fx8fpmmUp4H+UdFeCth9NBelZi5y01qBxcxIoYoQuhWhu4qxemmMfEskyv10YFCwbJ1qM5c9Kc3N
iSVbYREQzEms2WNDNJD5Q9EHVqrEzJk8eqQYJmB0omg/lqzhRnAM2mQthbZ3pLVS5P+pmUJViiWu
6y2uWEZ6E4xupGMxUvrWWNeVdoIbtSrRHwStt/TIp60QdJL/JESI2BfFU6sf9eaW0SnQo+dQ7LSE
yW3CMkMzpTY/ezx6qi6Jfj3lNhdMYpgGdcVYXEzRKsff2fOTejva5GV+aEv289H4VZb9PehtBIeU
yuFwSUcHnAzeNbj/Bz/RVrYsFjXgQ7+/T3i0lK/tqIz2IaATlqutJ5y98o6Qd7ejv8N1y1BAQHRs
FkobL0avr5vMXVTcuDLllKb7cb7yLHtjedRz7qcRD99TRB8L6U6SM+ALpQ3vaUJIFGaedoXGykxF
WgYaYM+jlPPJkewz5g6+dLWD1oa42ouRbmbsV28JJ79DlTveubNldm3jPCJaQXkvQOG6Tz0vbaCo
uh0wA+AtLvRILBRMxPt0ChMqLsWNcQn+ZC3MGaYkI92AMTDhgmbFukrGX4KV8ynr4AM0+nQCefTL
sSeArI7adTFPutYRfRkF82A/isL4TmgaGVCh5lpn/GUI6MxQMfPVMHpRWFNUpNVooslF1tNMSNOj
sOpRMXfek5Pp6aZpZ/5WFkWsEn2Vn2whQyZtgbdoCT5F8e+F+7EpAfBDBN5YOruoi9VhLdMQUl80
M6KNrK7WhWH49zqt1zsvLDVvtqq7y8D21UZhVnwjSzRDqTKY9GCGqLyGmrPOy+RciBJuOEASvKxl
8QDZ/CDIhnIDREe+hXMj/rEjlrV17TTWokiN7tNJG4iumvTHs1MUHVOALKm3MmS0hQ4bK3bhjz6E
HA4MAESnmCxL6Zko+qW/ZZCQwp1q6vE6uOOwwQOZXsu6bQ85/tp7LRXzmK1gy4/qUj9TO+GwgDCy
0ppsQjeTB/uqTMKTsEZoDRiMs7URcK2yyPGXgJGKxzKT3COzQkyceeaF3xjoXwxYCv+YO89YO9U/
eMMwb4Y5ckvsHkRcjV3O5DJqJ+uLjqrd3dmOoofcQZxWdAnilhFWxzCQDX4I95GmQ5LN/dx/ikya
rzwWEFb/h5pWSE6bpVO8Ym8Jliptvc3g5IxcQ1c/+4qchWlU6TXQGodRRl24LP2deZKBpoGNhOFM
rlnEVth6DQDWxq0bODeOH3QoagP7taCx6N7VThrtuA3+k+4VDkmkdoIRw3ao4V29tpv1qLtat/Ld
lJ4oRGXrqAIDk1OXxZuKHJ6HmI7vH0J0jH+EayhyG1xBH8I2dP4R/5lpoQSmv3giyEMN3i2zeTDr
qP41tu3OJ47bTaq1LduVxHtZN+k6rQPgPnikEJRAtz3Z1A56TR1NpnUzFI9ANl8GdHH/29wNpaMC
s5RtW4aSxm/fMc28yc474PpeQzfC612caKxSpJKjtAR284fYjX9km5g6NlHpSp2YeCHFb3lV3pT6
k8MKtERyFVwS1uFdps/za7Qd63//zYT6PTZj/iwphNBtS0phzt/lbzkqmT7aKQ5NkovDdrb6YMRe
5xO+gQwqNi8iiC3CI+N1asyJ0VmH9c3UCKoJwnSl7LnnnLfOwhK5/4eL8I+sE1Zb3XJstmZAA4b7
2zUXyAf0xiZfKs1BPjIlhmHTXOPEx9KJjGXxh+tg/PM6/MfHzX/+t+sg5wyyOKSXCvfdAdqU9eDc
WI/wSa1Cp7ywROHR7q8xeXpSOiyfSiFmzhgZ/Ps3+S30bU4sVYapyJZwqcLN3581YkeqwBwzBw9B
4XNCIsN6HUVYCEtM3CcjD6prUXO//v1T/woZ+1u0zF8fSza77sJRUMSz/xYqRd/cMSO/dpcTntkJ
47UlNn6p7zLTg8gPCcEqd6bVf2oJmHbH3FWefBqGZj/5070/+DcxBxaGLYCAdl2CxuEwuiWRg9bz
hfPck6Nna+VN+7Jo38zhURBFGEb0G8x1bcyIODi4tAYhKZNASo5CQXRi7i9Lqo/QGNe8lgxTmQsB
gJpD2qxBWwLpGlzgw+ouRfpf549AUNZ289igO4/p+pdGsTJpouTJxXaXTp/fd8lTw/JG222ZpsxP
xLVsHzhV73VvW88Oz6lgknk/0IAlOjnCtRvBFIoYtiQPbXYQpGkA1uz6h5BG/pAXq0FzllbR7qR3
0HlPQjxyICJPbb4LrAMjEZrQbX6ZmKgMOi8Kih5hIJKyTf3qohLpZHfMWcv+/U6K357kv+6k0k1W
KkewYP31xv/tSdahyzs8sdBTM4NevI4KF+5CtBqKLFlpChaW6svo0NnDiIjQQBhUD0gWpYsoKema
Pyydfy1Wvz9Yf/86vy0wPBsiSSOUsWj3bPq8qltXI7M7j0n8Z5WE2sp16AhWLaR7gwbPEawxmWnp
r7SIBM5tBP2lho0aaBTbW2B7f7hev60z/3O5iHYi20knN+j3B7+Nac2qtmBaoZs0H8OSI0hTJ8gV
NEmma9HJ6A9vuPwtqmj+SFOSUiRI9qNOcOV/rjWJFopapVARh8qpHo0A2ETnDdoxt2BbN57p3nul
25CZmqMkCTUSZCc3suD/eMYlJm4BLyFzQLtsbNQvESf6fBjXWtQ1SGWdiUq/GjedkiU9SziKQRzR
MNWc/j4LDBoEjqoPdd/12ymI8fQ1tgbiCgquLOZqwaYyM/oJ+V6myveC8zhZGeV3XVoYNYd5+R/H
kRZzmvzhQflvF0UJLgaBigYZ5PN9+ttj20YD5Z30CLBxUz8iEDxK3pQJ9LJLBrJCfXuOGfZUCVda
Aa/p2uoPW8D8IP72oJoKe6wybNMyeYH+8wuMlcaAv5xti1YmDqBEIHxoJOyqKtZ3//6OzrFZ//io
/59K/fszZzgWTr46dpcu3iihwckXk36aZPLRNIQj+CaiiSiaPv4Pn/q3K/zbm6jFk2U2qWUzhDOx
uYuZy9J48UrBGtrIrJ7D5HR4/BIj3L9/shL/ZVczWYxsx7JMdC3yt0c+GoxAKWRlyLxyPHv5ohLI
/y/lyOMmwNRlNGN6GufDLWld2jUPaN7uBrwb8DwWVqWtI5gcrJ1p0CyymtZuE0cXPRcXVcianixJ
6hVw09b5S7vlLWRDuL3xq8XVEaY5XaazZbAER09G+BnRVvDAIw/2nszsZT9czLa+i2p9oZk0G2aU
yEs5ZqQGF/BoyMPWAZbZipM+WTO01ZlayIb/PxyLe7/SL4aqt9HIX06KYtNwmjSDbunLAALfc1f2
6xhTrW+sLHox0I+YAKP6ARrx2QfftQA4KF8VuRrVk6+9+XTnE/kgnU3rP+aomTP73q1JmDqFjH5z
HOBM9j1mp2QrgFWCP0NnW6O0d2b5hTvshvoHLuS2DnAFltPRNsun1OFrj9VXlUanNKPxDQpY9RUa
XYZ80q7faCuC1vlAP77Tc/Mw1MExlpzKc1Ii8oApsv0Yw61KxuSqx+ldRyB0PcCJ8cUqHAzUrDjy
GtoJcf4Wz1Jjt917eUOfol0KqMYKkLeRO5uJrAXPNfdG4zxXrXjLumTX0GmzZU22GufYjgOWdS2s
GvpwtDTSV7twSJChD56/j+MsJXu1jF+e4zGD2LngV6OM41S/0fIPs35JyvrQDvi+KFsJ0tmMwKut
mEEoM62xDh8qnaztrqRbRWRNaIC/uabNsOsVCvBm3ZEpBFS4gr0tgVmQh5Ahbc/HA0mQC+HfCHVC
6T5sEiqWVMx4ZkKoaDUl8ZPJKS8oGEgiYHG66kBOJR3JHgJZu2GWOOgjWuctrUWHv9CrmY4WLUP7
Xofh1dh/kaAc+P9NY4GD3eXWd0849YQOonm1x0/BzdWr5wjU9djvI2ANrsBAtwkYQznkF2TpV9EB
iaf/MYEYAKK+KsdfLpVrjsfWnj5sCNsaUWkJbcjRvOd7a+YhxWpOOxWTJSlNY3x0xy+A0PG4KXTe
MczlLLQUaEvl4gt7lKQQyOCCWXeRRGgYMPr0KfIGXGg5Zi0btwWoyGIWMgY/I7k8sueOP9l6eoxR
Pyx6cmJIci/3FvMbUUOiF09SfYfaeXKuE9wFd9atQ6dhlMosRKsPeAsCf9fQroyrpRm+teQuYEuu
DZDk9ypf6MM1ZIKiQIoWP4X6GU1xH+KmbTzrvgG94GurAVnVmOwmjYY+5Xqhf/URjbMy/qRpvhSA
O9wuu4UgmacJiR+4IqIp5DykKaktazyczdOURMQnhIsieOhKeRu1Y+yRvPBUiI3mQQJtjoH9NoxI
V6qFZX3AalmkM0y7/yKTC09COR5KHKzuBSdSmV8qK4GBvrb56RP+CLQzI8sIyMO7tjIXVlQiTkL5
TXSI5WF4vtnDpk2m9aiojKbrREHsOAl+mbdRVcumxo7J7DuwEMg13kLL8ZThKKjHeT5W06YzSyIe
hnVWP2rfo41DQS5Fiho6/JzQVQ9M/oRz4K2bH5YmvDFOCUhHtp7r8jIW56g5xUilVUOLfACJ8Iqd
aOtF00Vzp2NkYyJfVk1GLofLQ80YYnSrTQooJvhDtfRf6lklhTJcyb6hO5yM/nNf7oqJVG9qxKUt
zJag8IgueVTN3hQZhuXKiRlUa5QnyC00tR8tCmDsv35wwzvnI6xocvGHSuG/bmauQ09Aucqx5W+V
ghpKNXYhFbbh6P0pw1zybPZJf5BOiO2xLng4/Vhd/30P/WedakhhkPvL6VAQ/PvbebijNHGp952l
DoZ0483RhX0jPiNdmrsw6L7+/dM4cf7zt+QDLVKGOYhiBfm9SkX3MKa0kDzCDhlXhNN6Csh3wGms
QPVzvot51dudghiN9Kwkmf1YGOYbpf3eooROR1TL3q7BKgAfzYjwo9JZ9NPdDLP3s2FbOLDPceJZ
+JMGnBg5vmoPHUI5rQh6xNRBxgdyxvzYhA8JIniBQqCAruQj3xL5KlBYrEPjYM1maAoH7BGjeiQh
lTWI1Ru2SsmwW2dk4UTfQjv1YLpBFcNbcJH549pBqhPTP9QVwUIewmLUFXIeyeAUZptVxi0IoLWj
Mnatnxi2QpMw3+3059LjzWJndhMKNe+aU5j0Ui4afVOW1b5uonWpB0srbxZOPvsuoUccveTZqgBu
Mfa2yWVktSMvkCuYcyXQjQMYiMAAREyTGQD7dPgMTBhq4Ah0m+WUBqlzOHZLMgwk48xk1roV+Pif
IRXomsviyw40Cpqp2RpIy4IwB5esBJcLuRdIdoQu1h2bHNpwKBf1IiGIqsr0VVY7O8kMOGIeVAR7
3TyG+bdDREWKPdG3sNQAmBmOhf8hkmeBF50csT5uGFm+wqMp+1Nildxaie+on31XFpSu0uqPg7gO
zQ8xYE7UI8aIAfEI4kMRoY6LDJm/ir5mYEvMTu4yWLMzFCwRSjUGG9Jidj3T1u+dFKADXEEHwnCb
gYQPkY0w3PR9ZOD9LWOrNrW1xChGCt3KsVlA1Tpzhi06ZSAuHyNabSL6wOKPVJStcc5SnOn6xvJn
Suya7OBFKa6BfwvdU6PjiMKVHqGB6fnbXfEzpQ+EyS8cXjNj+CqzS1wFM/IX19a7YUtEwAYZA2vq
ROb3gHvWvvyVBN+Z/6F6nrAYDMrGxP4YHayohlKPDA7Dnc6vTALgXTN8jM6zN0BsJw6jQ1ozyrsc
LYjJN4gVCNPxXjFClkTiTNm3wUDam/3en43+mlh72uyFdQm7exPZeWwtmJwBN6dtd5d6JaCiz5Di
ePwStN6zx1q8DQhGAhtN+Ye0nl38UymlLM6HCd9z1MDPKFaII7UIf21VUTg845gEWnOv47nAGYLk
W4Bz2LT5KupebG+jO48J6izER04Mxi88pfV7VTyjfqksfhyjy3kMXZsFJE300agQnRS9Jpy7/Gcs
t4Z5BlirI0INx93Am15Xn17/4mCrSH4C/5zjvLeDFTIAH8cCrqu0etHMCOqNhAiD3NC8IyfoLkKm
OyW3cdLRaBBxAqs5plBwzIH/zIO7rvMPBBiRs5V0OWAc2SAtjcRbEtOM+vmYM1eMzJOdPI4JI3QG
0n3/2uY5hP57pF1Lq+0Wed+tOnmoUxLXUKcEHi0rLKso9ZOz0ZbkWF7ZgO5691RQIZZDui6Qy1k3
hq+Z5hBThwPb3OeIXIroKRQW1vOFoKQdVYbP9FMZ7wEDFiNHoYo8Z45WIEO9asZdbxyM8FSDi+kS
ukR45KgxklRgtdqW8jOnyvI0a2EUWPozXB0GygF0MONjra9081PJsz2L6aIVNUmC8roxH3ib7vQc
WmeBG0h7hU1vIrxhfG/W7zqKGTt4qXGVI3OghbAZ2584YOo94/NYGL0UkuFbVE+sIHBUvLu4+fF4
blqSa4rpxUcmOcs441PjHyVczwQdicwgwm4gDerO2eZn5CgstQ/d2snh5lWvJIgjoHRJdiLslPlF
t8nGh9K50XCJZILRlCwbrcXz2d15CDqlJriXu1CofVg/EIC37hjStLV7MJkjuWJtG6R78LpS7PYw
47W3LvqRUO1LvNWIO4vhcRjOiNgxV4IssZdW94B8GI8oyy4sDvzrC2FyMMiZ6OF11gt3X3RM9ENE
DLikVTWtm67ZdToiQVi5Q6goneAmwxlvrwaqiEg/RMmnCZ+CMfi3ciTajMvU9+cJUXkAkr2dpTro
xNRMldFhLLufNaPkEmaZ0p8Uy7jjas/CMp5bDnFB097ZkIE9+8YTbwQjiY20EtVTBSymcpHZa0zq
Ox5i3plJ/AC2P1USf+BQzWNZpHrmSW8gOxicFSmSRBAf5MQ8UXTcNtRuMTR4Zq5hlTyJId3iiiM2
/pjz03XMrdwGvSNhACUIeZU1HVubE5zRnNr5bPMB+AaJhsroWOVQVmZc3J2ygFr6+3HWL8CWdvlz
biRfDRcjoRM2/9KY1ZaNtpnST7t7FUgWupqHGjEYa73sf+Rw9M2vcIBNexHeool2DkWtGRBfZGwk
jkbFDo9mKa8E+iKoigwt/PSod0jr7XuVQpMNF4qT1tBEK1f7ypqbIGmNPkBgQv1BQR51P/ogYbEy
PGYX4jCQcDi3Pgmdq+SDNhcG+EymGFQ2e+Wo/dLEpjWQQ17jGp5siKzuQqLLNG2t4iUW9yZvrLS2
HYFrc1lUPg36q92xifhnc6RRkUz3nv/LY7OXZo0XiDaDVz9IQfYzyMDOQ0QX4w9qYXixWhhwcFjq
417f+dPVV+xjSLba18aqsYBjoUVYYgr5MMrxuYf/or+PPha1+rWwmgcb1VdhTHs/ehdFsWNPp7+B
uZcYa+yY7U8gWLmcChlUoeKD4cWnbs718rL2O8KY0hRyaUJVL118Vd2TJryHNn1skozDF2wo1Fig
LVpOFUTe3kXYuftNpT+MmCATuZhQh2NSTh9Uva7NfcS6UYbY4zRU6QigOBd4H+hREDf/kDVExDJ0
lAavihPGaAJ3gb7OANu5qx7hU7zqglcg/GzymwC5Esuu8t/c4oIrZd0bkFuQkgdwXoKERcP76IFH
1wp3fh3uG/85yZEos6yYubNLxZOdVXgz80WE7aHKvCdVAUvqtG2RI6diDyPtknPma2ifTQTRDT6J
wt7Gxo7+jOfdBvUpk1MFDHrq2ZAItWUUHURgDedmDu6uDGFnhwpPSVJE6y0jfRpcZCbexLhXwefs
b8WufhjlUpndTre3Urv1TJECSDuCvmucUw4qLALZqmGqWVDrIlPYj9lPF7gwPUo0LcAvOfjp6BL9
ZcSYHkcYlvyYYBV6DR01KvFrZnJwJSDqEclogpCM5ok1kPMTrxsf/Je7zMdyGXWsKdqDcr761gEw
Oz9w52lYBT2Qiyyns8JZlWDl5M0P30LtR4P0FxEc6t6T2Ws23171HPoP7fxGsR+KepPOMhAo1bgP
vzp3V7tnOdG5QkZDDEeGxsbBP6sPxyj8qUpcVbu8PHpDyRu1G1nYTUKFMIiGlD/GyMl/M0YBssKd
F3mrDrVW3JofiCbIm/qWCAWRU8qNZ2RbMLfwRNBFDv5Wjt+EGx+mJrtEPqgcEfUvIu+RWPTrNCYI
s6IVRrBqTXbjFisxuZdYFtWvqdhaxM6NfnM02Cv1CIcUuh9gWUw74yPkyoqMaCTQdfCrTZ7T5MkL
fnnFzPQmJPzUR+YLjdxDViYvMXWGO/txOgSi1qs/Pkblc1Y9Bg2hbe+jkZO5Mq0SnaLX9Nb0BCdk
X4aL0QSLWwVzXujv6UhUG6usKY1VO6OlDH5W/lGkeG8TfVWw4DDiAhYGcmNGc2l5QUtoVliGN/qo
d46BKnfGGyDErhCamS2AAnQRYdAfwVQfknpHmBVOb+levB6M47QTJA5Vo3O2qM70AI1qUt/HQcav
eh1gD6fM7/ThK3HORvjRBDxm7RPIZRTfH53+UQfFumyRviL+llZwnTiVNWW1kMKlu3k1nfeeVAdN
51bTir0Kk7VgHRsPUUELY5nTkzizCgwZcoa1wG7obtBNVcRZw5uJ16YNXAdx0EdcPElnoUGQlUsc
UDZtXPK8C1hjLB4mwCEoCdYi+QzKl9r+xeA6RLRDtJVxcPsziQ+l94ge3CfYEo1pah3Dma10jHgq
i2mLWo1NbWEmC9nddOto0Jr0PhL9kMVH9BC8QkEHh7p+ba1909wm+wpcUmXnmS5KJJjM30IgBPqb
09E1ecA/VdifY/aYxPcmIAsWNtZC7SXMN+yc5hyi+GCoJ0vAndjzapD9FBprL94UJPhOBiK/o1Nu
lbPT0bCkwypRbwHviP6Eoo+ET/zqQGFC+7Mad7Wfo9PYEDNB8IIu9zh+feR3QbDOmV5TpwdIJOFk
JK+AIRPzlsANqOzLiFfT2HgN5eWyxIUpWEZynqFiNJd9/SIr8tV2BTZdEnt671W2G688d/JZ9g8x
jcPpoQ7WdYruU4eeu8msb0O+JcnOgeHEOcz85smWzBslaV4sZU1fojJaItQnrIRjzuOA9R6JbM0h
/6TBzievWd1j+8+f+EhYTMV4J9DBljQ0CREoeL7NlRpge61UBhUbU+jJgQXEAjucEGh5SJPYqZsz
OAqP7Rx0DTUX+enQlnsFfPS1NbajWGbkAfa7ZvgJwhUBqZHD8VdES8d9sywbf91b4+39lDISf9um
UaREbmTLpkSk7YsFEPHBLk68SGNxrNnPYcUbfMIyqClTiErecwqXGvjjHQu09hqBMsm1X16/Mqez
V73r4xtnPI5FrSSJ5GANj3hqPfPcxVubTne8r6OlP11qHezDJ118NvXhvZ8ehXyS4X4mSGSHInlH
VJskG++75UkC/IdRBJcbyHvRvVGbjs7OqZlVXupo7wgN+R77IYAyTndrz6WffiOqriZJiKpDmhz8
QTytxC9EM1786nfPeTLPDg8GhKQueYEtmARsxFtmbKP5CMWtaLbVeJzal4qzdbB2ctjbf3WPuVM4
9/rlhHoUeaa04IffXFh33lGBjlTrEvrT0kTfSXgDKUYqnsCLw9SHbPDKC943sOD8A3llVgvWaJ6S
XAAHDjj7EIAFR0vcbNSjtNriTeQ8+eWjE65hCupiW4x4K1YaYvZsrxsXkGS1TXUNBdzYQCNWEyLU
u/ZZqSXxNmMIDzTeGmBLRcw4h8Ai65L2ZBDQSkrAoxgLB1U+q0qCrnhYxJRrXXFOxh1+vi49eCOZ
SisxorZbjNUOMJnpnGUK3oj50HRfzSe7+NXB5Yjcehge9WnD4akwMC3/FdnZgzHFEJ48e3m5MsXV
zZeUZhauwKS5GNkmNC+WQ7bxKtX2WU8PwD/U6pdFDdx9EJ/M1fps5EtEBGB9oGjN3bch/0vKaiRE
gpOPwO0C9MbRojsKGNtpCB7m/1F2XjuOK2mXfaEhwKAJkrcpL6WUVuluiLT0Luj59P/imQGmKqtQ
if+i0UCfxlFKoiI+s/faGBIfnPisOgoSeswrZsAV2eM6DB7ag244cJajuJhLUV27oc935bGszkV+
NIMrLT35YUpH95FSYjO9ip1tVc7NwkVOOKd2TYEeRp+Wv/FS4gG2Mb8h7R7ZeiPjpeiZDAeXsbuK
0ds3/SP7KSweS456QuXguZJgK9uZDzOBgDRrbVXZjx0d3bgCqWW6+8Di9492YxGxIUlwn/QHJnTM
+jK1y2bBPLdA+KlXdyGS6ewB8Jo7Ll3QK1CRGUInoANW/AIoLUgPjCX/4eGomr3bLoOWzn4b9mAz
ygvWdOBBCC2hg1xr5aYEmkeVh9Ir21b+ox3wKK0sunc0lczY9ctAbEwE5HTL1sZzLwwg+O/KPBX6
eAFKBpyyeu7BhiAhuPZohpw18v4+PQzulvWbYkqJjzDd9/VqUA95+uEhK6UpGFAzrkNvzz2+ZA4K
C0GON5Z1HwI4GZ+oKIWLIOsJIBapKaRi6uYu8s4DxlHj0u5fMeBIptyIsHgKF0h7ObCy5NjTW0bF
Xhr30rsfCzTRezSRnfYirEs7OlvFHTdHFm1j3hB3hzp63ZtJhBVsq6HdltpVHV3Z1U1VHlDvA68d
msVcq6mFoihy2kXY3kXI3l25jy0GSIvMOTpqXzpH11MXhnPIsyc7WQtuMJzjjCdxl7pb8qAvWv0K
+yxFmZXsba7xCQG2hZ6cfF/AUt61Jd+bmJP7es4PdvHtjafeunes1TB7g7M3BQrXPkxQy7KNT2Nh
PXXDncsscrgZU4x3WxdJeb8izVrwyKj8xbWXNaPIZsOXb1UkQ9E09+8Fky1q7+EtzQjpfBb5axl9
ROMLlXiVnYr54b3EWaWgcmekKgP9tLa+vhM1JElOJ3s9qr1VPfbjUjfespJwxHRd1w9RtGejVMhd
7B6AfM2eSX87CRZCTC8J7sLDSGWDg7aj25EvfgBneWlOT7a487GSCH4v2wheN37VULz5xmbOi+s3
vYbPd8+Kb9Be4IYBsOIv8sqnWh46eetoz2P4XieXs5CUFKhmo8TJMdZkEvlyj4JhYs2m7W3+aXua
zKUxbGhF1JsKsQ1uLJsPeIk5frrC0w/qpGVvhE9K7+8a+zZz1pi7WOGjw157xWvX7mJvN2bMtl9Y
w1D8NM5JiadCHo36pDPAh20SBfc86sS6GJwyOWv0PL8lyVwfsOLOhOmovOjabVE9mDPcm2dBBC9I
EMLw1DP3SYtlk5mMLTZDjdU4w5wprJ3H8y/rZT5Y9P8bVbBcLjcTz14qWR8vpP8srate3/e8iDPt
U3RrXv9Mxlo2nBNvbXUPgX3InbdWP5vDwSleiR1fBl4PNnQxyU03XFl+AHj/XMgvzgPKdrNjrIQ7
Y7xr6a0d/UpKSosnvav29tCvfNgwOTUzkUHD2dAuDW/mcC20x6CnItkF4lw3b1lwF1L5A9qtsrsk
g77w0ACRIkMMTZoHS98EgU/gik1wI7G+xKZz+iNMZozjl+ea3nyEqL1NStrwbQN5rGAA2ZAlCpZg
5fUHC6z59DThsiisdWvQu6MiKCUuhW1jU03MOxGepZHDx6QR6fbMvTvjuYhBN8F4IliS0TzYinxZ
1TBjkDbyjVT2jsHdvMau0R4jYXYdiK1gHg61GzEG3rTNZxrfos5Aq+KEF5jn/YkV67aUO0PfxOnO
b4j6PE/JNU7QFNdeGZ+C8t2athnm9zZ8a4cvMcFTqBaluCyre/qPiUlmYxIucDHN070dEveUWN/o
kJFkBd7D2BBwJcUKyIYHcbz06a6vQBByL/b2iaTUDiNyedmnN1YH1Hw5I+jYruoUv4a6dVlMx6Qj
oXBYDgmq8QVr96Rfa0wgyuKqifYhAnKIeTAkNfRyPFf0KfUmIosWymS4zUlhkCs2JwD6wCDsnfYU
mNxAGz/YSgRZcA+Ga96Sg0OUCZ+qn2L7I8q4QpatvhTEu4nnOrjpu1dyBlcWjT5pVUV1k2XrAhvi
UH7FbNodbRPA/O0ZLmNwi5/pG2iEJxbb4aEurt32Ogj2RbDxYNrZxDx2yzk8PH8omLDOMkQH9wl8
I8uCOchhnjxWPPzOupIH5YJ6AHO7ibsVI46pti6IuMQtrKiAsr1ebnJ3BTMQVhRwYOyUWIZeKhtk
yD5T9x7Pou9ezJ9WM6K9HC4YOpfi2LaPZIDdgUBCPrIyq3vsN8QbsSB+MIxXm+Geed/IPVfmTNzQ
WHXhJaS24xG9YuQfRhukM3wZgb4z64Mtt5r9OaEY4HEPLoJ0j7MwHw+SSLh8m+UHMGWKHCbnDU8d
piAm+y5l6lCPuJkpeFYekDQoWr19YxK0UvSsRRZNcF1C2BBofbaY72yXoJCtVRwac5ezcix4IMF0
Omx3XHWykILOa5DEPSIUskAc5enZ6NaEtF7U8isiJ3kg6heUjHZpWdUiN/aGe1RiazPz69d6fsWA
puSibDmZcvOAdFTV5nMMLkhHJ+vfWsza8+gM7SArtoFpr42JhvkqCm5CJtLAgovwkGDh0zik8Rcx
siQkqyj2hPViDlqCZndruHPkpS8FshU88R29VHntU4MSmd7uUwcvH1ZHa0e0LpmAF4F914Lyd8o9
+MDZ7c4cpo9JMgX7w1S0dI96Rqf+2bX8/55d+ti8OefQ1QtEF5V+yHyODS4b3FEBC7E8qBgbtEsv
/NLF2Z9Olv6UkAPiEM2duiHYOHdZROFKBC0O+Ls2uhMtMXKA/lX82VYYkwNCutvuFDKiULm74ZGY
ErjxgCKcCsz30SSkpMJCslTjeTSvVHBbGBu6tLh64LHW3deg3dtzC89+n644eCN2cRFITri2pPJG
H6ZxbfmPQX2tG7eD/WQaN20TsA6bsETHS63msJyu8O+DZc6jl4AZnK8dpopfexPgtzaPffTUVEeS
l1Vzl4hDFX01zm0Dythl60IgsfxkcPLfRYddHT4MNw0Z4RJwLbxHvbgP1DGtPyrvlSNiJBEGgCZG
Vosl7Jn5kTnxgvm6hFdq3hPzQ4JHNH6WkDzFZayw8pS0Ow6IPZtLn7HQVUSnXpqsVj8pNLA/LB3j
i1y6HG43UI8LaBQw0rAmrRLrSiDfDluyNu3PovPJzPZuHFPeFeNOl+EpKaxN2ex7A0JDyj2iB1iO
KqqZyMu6c0ZWKLcHX+N75guMxmUHfWNs2rdR+ihIFPLMSxEGkFWNnqJRzmtZtwY3VRQFoXS2CHTI
eJUkNSbtk+7a1Tr0UqPwir3qOnlo6TPa2auebkzvmiQpoh5Tk8fRIqwlZzFjM1c3F6QQMt2iwXeq
6hMgYrvH/sUl1qA7By9kkcYAKwaS2T3Jyqzxo3E5xKbF3VU4iHWa9SDHk1UyJc2vamOjh2eNBV2e
z8yVheulK5uO3onkVk9ZTdhfafoeorlPsZXEF24K/wNklhmxaCNJy2sZPTXok1IGZRiLlrIGbKeh
qDGR7bwNzmHkrBTKO5itq9MfYVbDNq619goWV8uQLBAMG9lBsxi2R7S2AAtT3qXrPvo4J+zY28bR
e6TVW57SVTYRyc6bxfxF800yX7EuTPutiSifgpNTsNoxm23jP7Boyxf/BwMyej0H7b6ALBEClbBX
3c1Uv3ra1vtJLi1mpebv2tXfZSHf5DghcVx66jP/dmNtWOXG2OC3gw8XJiaAkBEeTxnV1pOj8YtJ
h5DOK1ZAJ4y6rLeYnGerfyPU8d9ylT+1u/xRrnQASekSH9E3eannOblLEqC77Gokd53p1eTD5OWG
jbH9g075m2EG8TYv5ZlMhhzbwqMza3t/0SlbxF0kpVVoyyByqRW8RiMUpexf/v2GxCzn+f4xo/bR
dVN3kEXr3z5mMC4T4vBSW3YSr/m6rXItWCgta5PNYInwVrGiu3EQTF9KnUUz0dj5Us/S4M1zIuMH
+e5fPl1LtzzDsA3Tc2xntnD98pZDPM1RVSI9Qq/jwZCcJugpZNSllqVf/PC+vb/Ijn57sW86Jx2w
mOc2c3bRwNxfdB7xM4FJzNtAFOO7gxk2bjNimWDZFE3zWY+KTNPgskvlSkJh8TuLympgw8nO1FHO
Fr7lidDU2e/IOdnGhAp0PTCRPCB4qUmXdmDv3Yzak6pvAvqavQvmUpPdwvJ9l5Lpsm8TPxUQT5p0
75LyLmqijR0UG8nswcvUutcLsK9QxGDHCoh4mnlPlCWj3ZOK+cNR1dftPITC8hIweVU08AZEEche
sgK9fJ/YFQV6v+nEruE2nm2jsXqCjsQvH6cbcUp6BpiTxWEE768mCCf35CY3jp2aYz0fdbSaMS1m
WEfrIXtyMAhYQ71I6DAlO6bJRotCWVmiMInfrdJeZYTHCREfNHZ/kuwEc7iOvPDo6gy5KOWlxwTB
trDlwEHBl76E1wdQhS6NJauL+itytVXrf5q+vhoy9KKMeZmpQrlgh1TAEQIV3XBADIxuSvVihcNc
WjHXGGhaDzY7KsNGitNcGcCEV3qNzRDZf+8A5FDIHQ3YX9mMumR9BxuSEYhKKsZLLIFMcxVQ/w1R
9oGya2U4lzqx7/qkHgrAyBeaDsQXIN+cRmACVwnoVEQvT4rri6Yzu8mr4coQI19RMqfhZEACiEO+
nyKS1F7zztvaqoepkl3WOoN0Bpe+6nmbznWG4qVJm9e0FfO2fqm6eAW5IGxB/fAdG9RoTdae9ObU
9A2KMfSA/HJDbDX5E37fpdFGKySza8FHZbrGOmYqnVIzAKSD3UgijbhN1VbjEUxYIxYllf1s5ic8
4oef119OL/SDLspgjL+uLr5JF6mwOjcqOShV6bt03zHZuQqjJVw1ABrNJBrqcNjIlT3qt0kOU6Fr
gELaFrp7XEPJ2huDels6VvLw77/Mcf92yuABtaVpo9bAg/b7KaPRnxZs60g3je1d67MO6MxLOaDW
eUACCoMCxdKNweiBADzNQuMxYDM3S1I+UemDTknhLIOXJpqhEluH1W89b1VMPMAVmtdHzXjQjZ1f
AqsYF57ahVG9NQixyBUAgTedonAa3zwSqFFCiTzbEAJGfhLM4zn80p8/JOIqMCEjrtf2TH4DrOLU
YzTWJPra+akgUgLFYc1/d92ugwyRE+/Q5Po64N9Erjrl25vW0F6ky6aTa0exqmD6bddXmnDWlBo+
2FKTQUiCoGdmcTgzKKvV9wyhmwGQEQzrHHmira9nDn45+6AjFNksPyoAY4XdLvqQKVqE2KcartGc
d+mb8ufta77sFPvf9nos8BekyEyCG3e8NDty3ifIA/yf0jlhAgtejD+kKA8CTgPeoXII9w5QrN4y
F32NUmHGK/tw2S/CAmK7CTfVY4a2E+OG2E3TvsUuzuT9zsEnFNKuBc/l4K2q6q5yrmoSV6L+SwLG
Lli3mv6Lm5UHDeFfGVrn2HLYtcKikea2ZQA85EdghqHJdpqsgMx6iw26ErhLeeEd5lUtNPUAHzuD
B1J0jka/LoYbbXC2ZfvgwkcN7GGZ61sSSDIW3Y4ADOXsuuqocBQhjKE8cNmMsjCagLIvA3nQbLzQ
+AVDc54jj55cmuIj9Oh4p+A6Z6FStOcwD+haLZTVNMCoyVv4yVixbsLqJaFjTJ1ToR1Esm3DFwso
jlNQw7ovNeMuSxe72nZuw/y2HEdoWDlGU39X1ldlqc58I372pKWr3L3pvebgemvFJ+52yITktY8u
yGOL5Vx6nykwxyIB7BWuSJXelgj0OIUDG+s5loF2uJ0jhUt0NQgyLFjyKMpc1CUNS0J6M9YD3m1s
0IaPVx46zxpnlSvPDVHDeGxNalBEeNW+lMwo+6GC3EdAbzGQP6klNstW8kIGvmMZHlpdoHQOdhKJ
jOzB2pnzYij9wgy9yORtKtGE4rBRCPmEWFtMsP302XB2loErhqHOthFEk5H7ko42v2R+L/EVNHSe
t4vMvMMwowdfLltgjh2zM1Ee3XrTM0OyiaVVS7vi6ksdcyqRVKb9YVofZGLvJHBzel5o9hcgSy4i
oHWCNanb+09eXS8tM1rHiqBM5nKtzd0Pa0lxBmALkYc6xUoH37ZXu8jZRmSV69QPboWc0CWOjGmL
C6ra50x57BgTxAiCU3FV5h8ETC/IlFDjKkAXiX4kjAciWJG9Xg8Er9qYb/IEZYg3q07pesr7obrL
aDMG47nNMP61uACEf6XAj+dMi22eVht+GSTbAN2knbxO+rVF/phvgkRv8SBAAFzX/Su2kq6+Eh3S
IVZQ41KRQ1AwPsprBuU5t9RTgZBPUBJpaG0y3MvuwfGv+vp2jmQXjDBm9VNgwVTp6IKBaEdymdj6
xijflJsQYiiWs3fG83muWAGH2XOSXBvIzlAz4mFptmEFS04RxMXiA4ApwaN6xm7dvMT40ncum8Bn
J38HEKVZO0I6EgBbAXK2ii2GgrYAIoHb1m4PgZHMYfUXSnu1UByo4cCFBBQO36rO7D88m1hENLEI
s42FKbk5jQjSCwcduP46ijeBwNhrj0l0med7MeC3Rd5o8OCKfaqlW5VVTIVhU0zWLhwQHlbjOhHO
ORrUKRX3M0QUBuaKrBWkv0x4RgAmFgpE+DxGAAbfUAh8v2oGQBCOkaCuy+RkIw7D3cnwpOfnh2QE
lQxvJ9BPpoT7ou5D4MUdpVy6yfuDIdlRTsRDrUOG9IGDhgtlQJeu4vZjjNmtYDrdQ5QlM2kIGDQw
WmVr5G7CfDMAK7csiWp9l2k7Kzhp07lEIx5ZtwQV+iigmJxjFzN3YQtBa0REVVyqaqcYjo0yPKZo
Qjo0BloZIHx+jod0i+Glbi8IPGZeB4uDqPu1bQQYs42VqID8wtKxziXapjBnrw/nFr9a3h8n8qmC
dOtgG+WrkOWJ1B3ab9TrbLerjhS8lixoF/Fc/J4RERRRU1g+ona23Wn8oYeHgmlThlsV+9CyDCJ2
hLjkmOQ38ZUPlUODqGIE713X7CP1FLPKcudaFLnWTLxK393Q2FpUySmzlFjgOJpI2UUQl+BRAiLA
b/aWymSA4FFIJoAlUuobnNYLMiPW8w5hsjz0pcbMOOQaWgT0FWPBrQZzU8TcrohwdKakpG4X+6C9
rVle6Bj7yuazqs6hQd5I+GkE3tadFLOBZ5E9gmfW9K++vO7ldZM8CbAvbUvyHXBYvEGsC4IZsYms
LiKux+8WnX8Kw50gCTDo91xxqImGbNXVdwyORwYx0Hkivi9LN29ar9w45nuiWF0I5DMAz+J9RCGm
SgICkscOJEboIwLiCZBKnUcRLvLqsevOJp/3ZHqICUjCqLZt8GW5h8j/IoQhS19DQLETTOFWcNHF
54BCuZkd9DyTGDETh0V5i2hK3ISGgPh5WxS4/BGTpRm5o7PBh3StQrO5fF8FW3g8P6vUvxaM3WuG
6ml5qvlGDKQIsHv9aK41LsOCTKWICVVEziZIo86MaHPYExAoounpTom7FNq4j3FtgPHcQ4HGJ94M
BJtnJOjMvY1l7Akpv0j0Q039gyPRGsQ+jLGvy3sPpeoctGCO1K8GD7GdDctJe8z0lmgYNRskeSDY
BZZ7aReQBkLATgzr8gcA2YROAAcdb9tWx0d02drvXkyyLJ5LgiZE8gb9tq47flOHabxHCAv0+aSn
MSaL5oBUazeGLngvEkREtKsS7c3vIs7q/rUvug+jv8xd4FjWB7q3DGl+QKntMk4Ux4gLYRh3AJ8w
f6F/ChXZz4771rPiwa25mj7+XVv/aTfG02zqEtuQp1P2f7NWZ103VY5eUdjJhJFQLNzrOkhrPtQ8
vozURMBbIIptUWrmD3SXP01LeLeMeWCk645rmt/ajc5vK9hO0CpG1SPg0Lnw7BB9mq28dFvEplz/
+53+2d7wegjkGFM4himt7z0EnrqgzoBn5NwkeIN0ydQ45zD798sY+l9fiE7FciQjIMf+NnBiRB9b
HakyBF1T6MtpXxJxqYf4hx33gKoKc669TSL/vUnDrYzHBxnceGn3HEj2VrYmTqZeLa1gDm7vsEIF
H6ZhA/6rmUswv+zb5qaz3dsy6jDWMX+1rBHJI4hHUzmwHKu3GpluUhfHgSDaoE2vNDQKHe1JDUDB
C8pVrs0k12yR2817FPIDDtpNSGaL6xCgk0+MkzsijlFAa2zUBSBPLdPuEYFuVc9/q34gmJTtUDBv
sW6bAq1x99S07FsyX77lCespbplJRlvgzhKgHAmV0xC9h6zb+SQwO4bca+m2HqwHM6LEl2QCptdw
UTfGNNN+neu8bK6y5sRAWwX+PnHjHdfYtu76XYsgvLAsMOtjsnbw+k4xnKLEYJ3RnjpjuIMZ+1jX
EPgmj0p2BK6PbKCZ2oMjY+YJyYdb4TnrZkRA6k2bSk9PGVVdRdZ0Yhe4HumabHae0Mdq9ekb6TJl
GGyAcuo4vH3vOobfahDG4+jahVY/2BizDD0FV7ZOqoewct78iT1+miwli+6RTj3zt6XQXiwRb4mZ
ug8xsfkJotseokjvXSr15LdvDhpmkCIbPTgWGt4paGe4uCf8Oz53pyR9kjSitUySu5alOqdM+JVm
8pAFfBKkePfhu+6yofO2JEhdRjSYJTE+WvE4xcl7lCr0tNtCqw69ePdjlim1vjXy6EZjiVo63Up5
u4bvuq0/R+Jz+7nuQ4KonDM7pO3E7KM2DbwTEljIUwby2MzbhV2eg+axTxxWsuhIJGg5VDhe6zy3
Ds6dEkRtir42N8onLFSHiofMY6SWZDDitKd//+b+nAvy0/7lFzf/In8ZQkZB1zl1VKMjm9PKBH3c
ta5X8qHrBuQUPUbNUwTLY1z9+2WtPw5PBxApKVf/HSkzreP31827AoBAH5lQNprgRk8xJQdRUe+o
tWPweKxfu7jgAx3oyX0PlYVpKaBjRdoamzZvnXgxhlq3Y5ZLhmJiWltvcIunKWrtQ2E08YNjhPmj
HaXyMy+KlGmBpcMuGHvarkXjSHFbuiNheZY+HAazb261jOFD0eaYq4q24W7R2hCMskNmVZtY3aEs
2+ngFlV5DsOiPaZtQ59U2uq6gdn2yVkw+UtGCazT3bxCT2Vm+tbVGpB0gFDKm7otPZSwaf7hjyr7
YUxPBh+f1u9jbQt8lgACYYLZ8L6PtYtaG9qqZU7XMs6GRDu7bBYt+2BLa3djEbFjH4jYvBlorkBU
jg2BLexAHSoK9D1t9R6jSfPRdWhYAhssyhlbGhREQnsb0VtR07rqCo3JIiFqvkQ/37L+nZ3pJLz3
KV3ZKUYh5WIhF5jCTVIhPaJyuZJe7VY9mON0INF0wdEODO7L5scxXioLqfenFmBIq0k88hHDkd4c
arcVEiSbPqrsm0VGruUQsq6K60U+1qs8P1SGnPW47vjqdY8mfERlcZoMoBTNa5OgZDKLHTZvBUnK
qmOTktz6Rgesjr2qyf8MPBdnTfhl4KyqmTF6MmI8QDifu3JpE8lRBKssSCgJRkRK68a/LDXt4FQs
AlEBWVO3LCbYdx0Wk+gzaXAX4YTSPmKDsxazInz8G107DuFjVLWXkw0vEjuca/APkNVCtkjDXdOq
g3KwXzAud0xv43hQCcT7oD3llFIakxI/1+4ZwiwtJvMxQHpkgmleLFvQsyVjusjoNmFK2ihVTlcy
OmUq3qmPqTZui4yhqwdKVS2msN/6rVwg4sfWFB4yeOh1hVgDRcocNpDXZ0e8VM1Hydiskzwvxl3O
BKlIMETIcw2TcCrsFR2vycMjBjh26Cds8mxdA1VlxLz7DsH2IqxPhXdmtpJW1/E828HRNDL1Pspw
3xoVLjS1NJiwd35/rMdT7XxpTJdNnRzVbURup16tHO8FX0aGVSF06fc4QDXG9B5XoElOTcbA0Z9h
HMWDV4EXzgMCul9N09p0xL3nzbDsbPDB8GQl4nEkZhJxpNeOO46AEx5sav/kZkSoaAPirI9dvMFG
FBY3xF4t3OrFbnGbTRpngzjOUdbqReGYVe6GbYcm13Z/p1f7iO4j2vs5EvPT6LwzguwtDIbTta9t
dUu8sFM8ClWua87trkJTM4um0csbLS6DszOR/tk1LEYrUizoyrzAPAJJ3LeTd7LGr5w5ZF/mV631
NKo7baJ/Gmz8xfFRoripnWc7IAU6xww1B/2xWMVly1aEiVTbABIh+0CWAg0BOjm4W7kLc2trmVDU
aWtqJz22EWq3MAXAhX2aidq/z3Ljb1UbqCdQhZzo5h9LtTzIDNVmHQQcpjoWClhOjtCK1eXY+/29
gLGyRUrmHZN8xngZMx04Mdp1K4WGl8XoF1bm8HsvvX5dJ6I6FqOMXzmeqTJHP76yRr3lDm2SEQDy
aNOAjWVH8FJnufty6Oyfrqa/nKW24ThS9wxwRfLbpmzSislg3wq6zx7qVTF19I0Bhq1/f2h/2URa
TOTZq7qgB3RXznP7Xy5exy1jwxsBNEqeE3Y2jnke0JRtvaiAapGZLmT3Jl1VjQV2x8P1PcSqva5M
Zd/8+y/5WzPB2sCyXda8JrC63/+QuOnqFiCUQzJVnN30VdoSb5uBDpO6z11YtD80E8afq27L/PUF
v5UcA42n6yWTs0yotPjabXuTWpO2SNlMHHW/oTbLkFXpFfJ1Z+xtrI06MpUM4mo7IwJyIjeRpMEl
KksXblFZIyFXGoEr9RysWOvNMo5EM3u7i0tgttpDZU3ih3fxt0/NdUEuucIxWch++9RYi5caWglv
KTWHmrdz+AvnzgVeT56ipIbz+sMr/rnIkaA6CB4UJvcYPK3fvyc+CLtA4cEGlyxEZg0kQizypmbc
2ij98X/7TLimZRi8PXiZUv73Ff7ycOpEmQSMamYaMuGlpW1GiObLeb2pEFpW0vxpL//HxwmP0jAs
Ilosyhfd/fbmuo7Ynt7kuqm1tMczH1b20Shj/bofw+TZVL7logxGcoMJRAsAEpgD07YxMvZRmnTA
zXRkranXu8/EUFP3CDutICqyRfiBMfZHvezYAlevlPylwuET+v1bMHPP7KyY/Vft+9ktLadx6wfj
eGvLEt8yE96jNmjax7+/DvGN5uoJXhVopQv5xJlVEt9e1bP1Kmp4FFdNFpJPrBLtvciBtq4yQ/ew
KZJmatCkbNpCA1tQGP67Gdji9O+/4s/vyAYla5mShDXq/u/kEi2zm7ooKdkN6WtHgHUGCjPtFs4f
uYdVIX5QhPz95RxXny8V+vRvs4CyrBx0ZZNYWU2xqfw02vcyGlaMRIjTFdrq32/uv5nJbyW0w7sT
LshWm2fRlN/UGOnMFWaiYCD9HTrKIjVPdIWjnmwXdkHX15KVfDFQp0aGhhDUGZqeqm6cuha5Zm7s
8thT77aX080w+WbyKjtkAnlVRosAv+caEKB3q+SYabiSw+ZqNNklKpWxvenwPshJ2tiWfZ0xeha9
TYqgxjDuUzwh0FK4vfMVwbjTyghc/g0O2BQSMIvMBBI2deehb7wHnJ1Nsvj35/Lnac3nIjkKQAU5
umDq9PsDXxNky4ohkKtoylAmNRUja9qb0fzoyWe+Eb2Hv7UaWXupzMaggF8TGV2Nj9qrx6pmgdr7
7P2CgYBgg9ZWJGn1ZnWzfLqIi1kKqhGMR9fcpPugENmNKM2SyLwmtAxiJgokr/9+R78/V65lceFa
tg0xj80VR+m350rTqzZwFfddYOOy0KZqnY1Fs0mUj/hOY4j575f7vTj68+W+3XZlqIYWsDqB1cRp
34pMl/sm86Pn//2r2B6CLMlFbrn2t+sIsrhHjwIzQStc/LHsVBg5N84PP5JvWOP/+2YcgINISBje
SefbZzekrtt1CfTg0k27reZEb3z7rKQyBuV94VfbrOTXyaufEDxSotloNapAyzYK4iVcEhrDlIfp
ByHVX75R20LPZUK8hsj+nfsoAgFovurY5RKuepYp4BUSXmNBUAY5dDQgnvNDxy3mp/7/nxb/fRDI
1NjEW0JCc7K+fd5FixICmB/awNCf3rJ5xBeGzpvU7PoutlgNl0OO3KBurE08TPEyEV68JL0CZbDW
qfO/v/y//zU2wxSWGLprud/+GhlFTLMMDJPM9vMVyVbWImhwa+kpavtGJISQD7onrkSsA0Gr3Npc
CYKAKwIgYUpUzFx/ODV+n+78v4/H46KwHUGB+58a7Zf6YXD62lelzTdCD8aeJX6h7O8fR51qIjJd
f5U6rb1s3CD54cct7Pkq/PWbYXYM/RW6FtBR5IT6t8FS3Di94CKVq6FTEcpoUrD0qnZPpWnnK5hI
zaKKvWhVjAkZaWNKKIynK2NXMwxlpcYA7zUJBzKVyhLK4RRi8hWJa6KOBjt/nsq6fBilHD58u9Ev
W8fU1s7QY8sjol2eWOyjRFJwfdh4MQ5sPNlcNaNjHkTTGThUmJ+6OhPMEIvimtyi/sS93z6j+vfQ
exX13g3YiFpJLLaVhvkxS4wEgTpTS+IdxdoVdrw2SHQosXPBf0xGHdNkRyUcOw3d6tTE+McrizoN
ug7LAZQNKeRFuPTeY6EmUkxkHjy4mlE+MHyPz2z6qo2d9xP/GqXK+hQJIAtaJbSdmQ3tYRJKDVvP
c+cMD1sNOled7wL9GH2HFI1xvJZV1WyBWsXhNuZyY72ue/mmy8vhKQnMehvEqNtT0CUIWAzfOgy5
it1NqpPZE0UON4Vw+EVskgGc6FS3poWoi73vzhqn4Jj6IbZfNikJXXVsP6nh3QwNtQOqEZGdYCgE
XSAglIGiuc+dDLeuoYyFHxvFQzt6bOR0xyAGsxI4EzNj1t8VA+KLoc1s7Av+WCEyK0huLTpPZ2ib
pave9dGVwHqhXa/1geigwIS1jDUnmEh8jKvkUMUmM8Q0GtcNkyQyMpN+C5Sx3VVG6N6qlOlMESAv
sN3B3tfuOBK96JH/mgazyZiygJUBIDV2etlHmbb6i2/ERIJoDgkuaRH3aH5Ce+MMpMguQlMwXU/m
sINyatorMiEJDegD8IVjrpA9EnWJGWfQJOy1yj8HaYpKuqc2axCvi6KhH7HcR4OsDmcRT6GoNlrt
+Y9ZHBl30VA4PxzF39pal8uHxtliea57nm1SJ/5eLvwPe2eSHbeSbdmpxHp9vI/KDECuH9Gg104v
SVFVB4uSKNSAoS6mlUPIieWGXsRP0fVTzOhnI7RCj6I73FHYtXvP2Sdqxy7Hl4wAEWhDx5jYGfmy
tFgoECJ9Az3QZ7QoR2F+723ffo/ux0GePhBaUTiEM/7+yTjf7DcPA+lKT/dsnkOmYd4UdVkC6Cep
UOEkAeTMLs46dSfALdvMucdpzwJXnisI7ee+b/GI1amPofv3h2DdLhUsx7otpCkMdolIj2+GdX2s
iSgoNW+V+y78FG+vRSxKZDxjVc5QdunXKRk2ydhCInA2hUcGN8xV3yFQ6Id6tVh5Ef7WFIEVplcV
w+ck5YJ0B2yttKSkvFcIGolh5dFCjAa+lK4grjG7m3u0DkIVqva/NkH/8XX4H8FLcfnrG6z/8Z/8
/WuhxioKwubmr/84Rl+roi6+N/85/9p//bPXv/SPs3rJH5vq5aU5Pqvbf/nqF3n9f77/8rl5fvUX
AHBRM17bl2p8eKnbtPnxJhzp/C//X3/4t5cfr/JuVC9//+MrnfxmfjVmCvkf//zR7tvf/3CoLf7j
55f/589Ozxm/tmmfx+f8+W/r6jn/+lI/3/7my3Pd/P0PTRh/MhR2dK5+5Oxze+CPv/Uvf/3I/lPq
KL7577ZH+MX8o7yomvDvf4g/6TkhndAJZ6AvZDms4jWzBn5k/gnbHIS3hxKfMSwg7z/+dYyvTtb/
OXl/y9vsUkTs///+h9RvlmcmuEKnUjLduVoS0pt//tPyHJHM5sEqF3BMTeslKSCXVfhM9jG7seMw
duVLOvrg86QzkoRIkGl4L1PCnkPfMO/7OvL3BRYdjMoM2kqu4PXgTcVGa7z2e95GLnjKAWFDRXS4
VQ/q2Fla+LWRYbkLs7Y/Bl7XrwZQOwjK5r3CUHfhc4d37xJMtn7f0KdaDwbzQttl5GrnTXqPM8Vk
FFkWiLVZsnfs0MlKMvXqUAsUh4hk0nvsEPJrqbX12hMTxDf8ECwrKZSpwIg3RDoX90zSidyQQb9M
Q0+7lOTv7vJhSN5ZVpHvAQ87X2xMH59wH1iH2sqnU59X4bFIEJd0ofsln71nxCXrO02omfKczCAy
JpSUNMEiz4YRlFBsb+vI8+6jrm3o9afZfmjAG09RTVESqAa0Aluu9JR3QpIVHRLck3vZhn57uQvg
Xi6qxGKd9UAa056cBU495USQg+IRsf2hKIR4V3pRlq5ZQMmrS8JEu3YIjTdOoBEL5Bptc3AZ1tjE
eyXGXniR+03rrH4NH21872l1uXN9K0UX0hMoLHk6wLzp9o2u2SR02CCggLRjR4sRbrSOnsDNGQyJ
ub6rWcqzpDy7PScKwb6m70IHRWhWm8O+JK2VlM1gphBMYPUzvUHUFgYTeNIQ3pXXxwczhPCGDRPZ
t12pXWAq4yrLptn4XVu8M9sxOMHpnxgD5CVyQHMYFFsKpFZ3RSnIrY5FVJMvNY0nJ8Wzasqp+Whm
aNb0iBmf9BBIdng51lAuNTgNhkJeRgOc/pz0w1XR9e6XxKoGYDmDhy01ZKZC0sYClCKaUOwE1vuk
7RDO45/6bida7N61sk5W7uBPa6tu0MuNAnFK79v5VmtCR9vHZk2P/q7LnOid1RrGRHHRzObGIoBF
invYe5+HmvHkkm58wqGQPflJlez7YvKPo99re7MOH4YeCzLwbse9Wo6Ga3rMLELHxpAhLCPrViuP
SR0yUWuqZKo2UWqnZ3cyxitVJdM30y2/ZXqIjmGU+dRt4yS3MeTFwLahfub5xa/y/H2UDMNLA5T+
iYYGZkyfof3JrPziaaoMhIyjqQoI1FNVLnzfxUyZDmUFmaOpkyehT0WPAWA2bQAbT87SKkFe59yC
8IJ1i7y1qrajXYpFaOHBLV1y9nUKMScYKXxMc2Hail3IWJIALnzn2Aw4Vf243jgZFrO2z2vSbgfj
Y0j/7y6RsHPyuJB75JvfHUyGngyqr5rrYRHgm9kndY8Xqy8QANZKroqk8hLoXuSqIHCfloaXWWdX
mDYqO3zTvPBKZX2zNIjr3LR2VywlV6lE13fS2sZbuPk0nC09gJhb5ZfJyo9aap05yZvUydWLQqe5
DGOSsqMpIETRK7CyBRLeS8bXHPblWdRBi+AOYalP4xIkERQHgmHVxUiwjmpBb3I43gMWwZInmwNu
J55ahJAYkcxl1ogcHQZUqBUCHNDsZfFkD+FZL4sXxh3MkERyraLksYywtXlhtK/bGp1sExDAB7ns
ruZRsdK0RiFvR2/qDf2LFhF9W4h8P7nJdgqMZ0sX4qh7boUOj7SjKk2jNROz7AAW2yEOCsl2oBwc
AHlYz85BjBdUHQtzorpPfP1M8GCwqbvIuOcukOJuADNSro0wio5cfZTKoWNfKPA+GCTK72xD0/eV
rY9nTY0J2j8I9Dj66sOoxc8R1ygO2Lr5GDLHZ9BWtKeyHrgLKYuPOuGiBJCfckSlu9QBwBRjM1kM
0odMFjgoAkbx3hmBvBMjDGmJxGGSHBkLptJIwOy1yQqZj76yy9LcUJBBtR/ql6IInc/0nZuL7XcK
qxfJt3Yrpt0UFfAOVbKWNpO0tDOD752MOa0ZGtHTFE0PeFPepar4GoT6NS80Z1FUyUwjm85xBb/U
a7lpyrH/qifaU1ck4lFNXc9DGxGPYSeDDU9tFJ+yunMUE+huvK8iV786WhdtCY258lwCLBgxElZR
4MGSjYdN7zrpiUuHi4hO1pLgEUCHNuakqU7QVaYk73G/xR5j2bBU6iEtdBwPeVm10SZXNrqkYYos
3DVCJJvSY+XZSKNz0KB0FkbndoDRPyGBinjgYcBuO7g9ItIs7oTEmXZZzjA2rCdOaOl2waLLx+za
YaVCEdRgKg+qYPhS2K2vrYKS/SSAoLp5zoqKOF/e4VOVSfdahFGhrUVpuv0DYInxc1n2/bTv9ZQs
TX3yqmJTmSN53iWY7HedC16Pgg0+qBEi6txGlT/NylGW30Vpu+GuTUu08i5PhQ8NWEtnVbaZmy/0
SCN8gHFFpS8HCq8Wcqdtk3IcI7LahLoWnJSAZ+nHuEqIKSIFTxa9BvdT6vi+kdXAeh+0MtvqzlR8
6soSsIfRIRWncMIoTG4fyaBFBVior9PgY2VhELkrkYxDteN6PHJT6t900WUXlxzDz1rn2d+roEBt
7CX+EwJA77G3AqDGUQSTWg0krYRZylCf0Oj2s2sO43u7dGGekCU3m1BSgyPJ1aGVkYMKC+111bsp
pDZfj0gVzT3Wvz5NH8reVt8sv7Y/TCM+flUEEOXDuq3qO99xgqNGx3w/EdRH8GvbRvfS69V5NGR1
aAhJWdWdppEomYJlKnO2GhRmclk4RvIRvQcw1hLYMC/ZvpjVIJFdpAjYgx6GZTf4fHfUeNRENZGG
OfxMG8lCYqlpYbnT8K0flTy4LUQ82yjHy9R6GphMP0NcIjMDn2NXvEvcpj+0pecyvtejva3hQVBt
FiL5dtU2rl12S24Qw2QpjS8dW04Uz6lmXnUmyOAroHVkYUDzbRx8FBNOBanBtatFzvq6EI5bX2Xf
RJc4K2EdjF0SLVxt6hf9JMwjqXhY3Ww9vhpZOV0DbQ4aiGt/24SD9c7VjOxzkFo8OX2fmIEmaZck
OnkLE/fxSk5JsxRsgU+IIfvFYBj+iuEYXJChmPp7pQ2I1nqRA/LKic+CFpH3+oNhld7R6qB/YunD
G0fMM0ysQJfvsiGMjkqX0xcZd8lx6E2jQOqg1D5D/0cycR6RrGqQ+5DIKjjQP222TT3ihBBxtTIN
O33ujLj5lPujRek2kHlrjGTiUikzk6RAORlZGzx4uHdPzdQXeyPG0DGOtcGcdMytQ1KEBh4ns5i+
w4bRLpULjDrzKn3hlUN+nnDhsaus8P5XxXgCiyn/2qD//53kHxa9hv/7TnJXp8/13x6f0yL7X//z
1Q50/r2/9pGG9P5kAivYSxJbKBn8/WsbSdfzT6ReOvtFpqYmk4z/2kVq4k+d9iahX8yJbf4he8V/
bSMZRv5pGSZbSfoh9O8R3f0728jXvRUmkTSa59fxMBbTBr/p9FCijLItxgBZJyLzeCCZp8qJJ7D4
zGwnxfmn7+efu9ifd63zy/3UyvnxdjxzXXceQZLheNPKGTSTlNQ0DC9a6pxhrqartuXh9vs3uZkk
/PUmSCCIRmOQwud6vTFGAavh70rDi2uhF2o6z0HERvLdVLjXPAWV+vu3M26a1T/ej2nKPI1CS27c
jhFCuzXpD6bE6MzWskyDBhmM8zPAYdmRWaNDQquCGRSf7nNWuSONvZOpxukUYB6HYRE/0qP09qMT
X35/aDeds/nI0BgwU6Gjx3fh3nzdQdlIIzMNkKx9nKOebN/FjnZy8DFAdx2TJS7+r5oj2mv5hvTg
1zemfW9ii9d/sABu+/cajcUm9+P4MraqIuMWeEnjRBgZJBh/lY53k1t8S3XIcbngP/27n1qwL2Cs
jywMaccPneVPjRFCiU2/Jm8BSbWMHicfmCCFCJK9pNRxFkJ5a9ESa52AhNmrr//2m5O5bThzwqBH
Y/rm4qtlnBmsHeEFm3SI3IskO2n33d6r2cAOjHvxWGvsx/T3euRrbwz3byQG3FaMTXQHmREPDmb7
txZmyOj+ZKdJdAHzk65s2VqPGVWpaYQzWREozFSRp4DMYe20+PFav3grovPHNfX6FkdjbNm0SmlO
8Wy5aUv1gxVDJPdjRB9kKTUO6swpKi+kylXQbv1kHaV0QjFqAo62E7WxJ/cxnj2JgeECyGt1Qo3Y
Q7DFspKDmDpQ3V3gsjfRcNyYxqGwdf/BKP0r45cUxl41HMpuPNp98lHZUfxeDNxhiRhaMLoQpAe6
K7usflFl1N5nHjJUAQZhg9kXLSL9/ntRkXKVxcm90YEY8eLhMrhGuqitRrwbe49Y2yS/FFnW7jtX
HFCiJ7tIG/Bglj6x2sm51WPIvULsxwo02ND64aEPcJi5bnxfhS4GaqiQvg5lTe6ixqVd52BsZ1+g
nbpJ3zLkvugpmy+CmOqNUdoU0xIaT4BC+NB0Z0OAjp+zlrUUTqjr0vbCAjzyfSAhnSZ3Y3ho72JP
RW8M4cxfH6MkzOq021GJSIPZ7OvHqMQhVMZtECMlh3vmt5g24q7FFzj7QVPysHQ78GnXaPEyFO37
yVH9MVQ5rBfVFYupqfDVlvGwV5WF/tSurlEfEGvu4fDlHoCJDZOXUpAsCS3sSAnBupphEAem0ByK
gn3J72/M27E39wWfh4eCZzJNYL46P8Z/eizIqi08P8vjCzApNc1g33R0F5NO1rpZotiv0oquR7Xz
CfIp4NRsemI9nGkINoXLXoO+zsffH9GPAerNreJ4PCfIF0YU5NwuHIZV6zZa9fiSejgogsDEE2tr
BP51w7pvuGMfWLxAdtAL3BZV5e7ydjM03s60+3RROU11XwfadbI73GVmd1+HE0T7PCYaXcthRRom
0DWvuWpJssFsZG4ItWSuH0CP7XEfSthLXNb31kB6AGQjtYpznP8xMmEl8w+dPGZljzA2ceJ75hqd
u0J6syNkp3kIFIkpFXDyQ1IGm8qmDaKS4thFcQBK24erHQQKmhFJd2EOcdlwfG8vyjJdKhpKup3R
VJs4xDZTDvwLbzGU2lOUt+o+mP8YjKanMO7grYcjVM9kJFetAhfNPG/VEbzFsDcFgC/1ByZzXwjm
wFM0IP72quRUS0ed45nxTQr4xcipaMzNo95V5mNjjEA482XjDxBqEDzVOebwziZsTyYQwxqVbiUW
irtYU2CuCxC7YqRET5lWNj2bbqF/gxHx5feXwVwB3hRFrqAQtE3ysrjTbnVhYT56ZtLo1SUbfU6P
jctYxKeklIAbgNrsnEhtigS3f28gdfEisEzaKkpa/Qkcz8nVvEdpZxskDgM2JBpUORaTppjct+qc
HzGjr69Xl7Gg1GdpH1aFHz//6Q7qI2npWpo3FyOorpaFRJnU7K/t3Ld3HGXsOVBwLBP9OIm/mIT6
dVGoyyTsoya8eGcmJb3K+Q8I3QnRAnEF5rMJH2oMVpvK3ZaG00CZNeNtHhNJowXa9OD2hHyb0RPd
xW5ZBz5ibeEunFpX+x93gO034zLOFVv7XIfVaobYxclXsCRkUrpV0T3yCSyE2UgeSkqgxFTKL2Wl
kUjVJBtTH8tdoVfowVTZbUcHLItTms41oY3Whm65HGX5PtfwWJil8dVkTHw04g9NIluYf8rf1AlZ
b3LKAKXQO1nYNrZzRh/32aQL7CZ1s6SHbCzMzJSnAsPmsVDYxngKXcmsoU04kZ3JCHbBcsrgezwE
adYctT5jT10ToVdjTBBZFB86R8fcOqX2Ig5idvA4au5lp6erppn7IHqBYxpRAM4ajMPeh8rSk0OW
gfOK4kSCuO+viSwZ5/S6tRaGUKtplr8FrvYQxeAYtcCrz7lXfi0m9sWBB2iSlOTgotVxsfz95W7/
uq7wGGYGxpJCgfJLjWJ2MS1zXTSXrM2yYxljvLImgg+JlGuWTAQ6hPzoyrS2UOdKZTS/C1ixJfxY
xTAKdz1iYoXOYddkpvmkM5bBcBKsyziwLrZNhVUG8fAeGSD7F8Odc1vFQ2Xy0HI7/1C3er0Jw8b9
0EH/8TD1uk2gCCuDGSha/6uMYMKLwNL2MtZh0LiAEWNLAyGB5c+ehuLsm+Gw9FO3PTlttxdRbh9z
Tbi7MmLR19Rbk+dbWRDLFhZK5uesxJLR862k0TBCvRJF1l4MmdnLvhcfZV9xkvV2Qe8jv9SnqunG
Df08bWGU3y07ao7G1HRvlJbmzbhxPg6P7YSH2B2GGNP418unpmsG40W/vbhJeXAb4+qg8MdjCeLU
tNvvThV0X+KUCWpg7TwCOx8SNZzDOvlKSrz/mfBG2EmQKewJSoJepvAhg2zdEq+RT/GTwSTxnUGE
2amoeSTbdJcfNXd8rDyrPOjw1GM6kW98IvlaBTwXy54uGe5KJrIGF+R8of70OCtyLn8ltf6CanFc
6zKztlmdEQU3mz+5r/R7WwXppmrxRZt+BzY+bNVakTu180PtyRkAQyPKIQ8ZfiVwxwIYhy6JtMuN
noHXOs7r8lupD5CwazM8AX0jppceep1242eaRA9xnRJW5qORSXz0mEZjgtOIwnZjIBC4s6MZ02RE
H2h2tSsz6o2z70/TOndatTRRXdLBdPv3FpMeExl+UAqc9DWuEyaP0FMV5HknpTWfGcN9U0AmhXMo
DvpIoosJYvE01hD6RmFvta4XFy0u/XekWTOTGL0HzwbRohEQso1w1NIbNuVZj9t0W96XePgABdT5
hWKre2Prbhi3lxliPBctHmdD8qK4sl+flMwdY/aMif1QaDgCzBXTJ1DLScekL4b0ESowFzoT0B/l
GtIPGJDlbmjdCoFNWq6qccLADhN5pXWIyXUNzU2hTd7BabGK5i00dc2aQYUoo5aM0JNV22jJsiVh
cSuiZG35xHwAy61TQn7qWeHrpiTchzWq7ZFyMXN8sj29aa1X1vStsouPZgPeTNRyBP0l4mM0Bk9M
QN1FrbzxPOgFIN3WpQ0rhnfoS45SQfTwMX/vVTAuUGN9plPO1WN0R00DdWPV34IeGE3mjy7wHsCQ
OcNCGhol6GpZ7fKMh1hOvqLhTsRvAzTyDa1cayM9ZHMXDda4j0J9hqqnDMFUSD+CgCOuS4nz0SNd
rZM0fxUolU2it1u06uWXbAxJxwuC4GxWHxMRY9HppnqTDhnp6rZc6+Uo96WJvK3WRwyxWnBtXS/f
BZFmbLGNAaNrSOUTyVYFGtmL86jbD+u9VXfllrUeJ2Vq5isG1KApSp88PvCdhUNQahIoFji8lgsW
PnvbZVO6xTF1Cofo0JhadXCnxlgk56ofo+OoMxlp0df9fkH6ZdNMc85iN2Xr/G9u0lmvLzlEAF08
yFA8AKQo74oxJVBXjM/oHapF57Fp9mlWiTwfjnY4PaBQEP9mw+LHAdASQ+XFjouG3+sDGArNNP1G
iYfA7j6OnfshiEBeqCEuyJpQSDewd2rkAvqU9r//7L/ebRKVis7np3TTufVev7Ni3uBl4ygeLEV3
3mGq5gP9r6bs3ECpiuxntKhv9KRul3+L1r2ct2A2N6dry5u3ZLHjOV9V+oOs7WTrpd4+bbFzZi5c
Vp8P+vsPePuM5y14zBNNhzuZEfbtquVxC6hQjtaDHOXORtcMbwN1WFRX950efmTcHL7xCLvR2rvI
iV2ieCXbOkcIepzm6++0GfSM/KHeeig99BgIpT8xI6EyzIAPFNVyAPy0rzIeU1ZD0mQ9wOFmFsac
QATQyQ9ub33GqhPschnFeHihUEWuPIQ9NGcxwRAICqYWXUIgQBWgHP399/XrBcHBw/GkjcmEnwX5
9cEL8uMdRLTWQxajc8z9bpe45C4E9veApKiF3o9X5kvb37/pLx1UvjIcz7pu4fdkd3F7TYR+VnRm
38sHmQmo6lZOYF0BZwBe7aqoVHildwXuDhxU32Q9c8E5CbWboD2ocVXYQHPYxHZrv3H8N87mf7Me
uVhJTAengcC5dSuCjpH51a3JwwG9ytqxId4WLhT7UFePXWK1D0FfH/w4EnPHPIA9NH5PA8RMcaiL
lczhYjHMefRCCYNPv0uxfLaVX3984/u7vcptZBCuSb+Rnjr+gdtWTYJ0N017R78ONObw64bBtnan
z7VPaFCJzP3eq40XKNLeWYwjyVQWobctcpiVFGSNmpl4N004UqNwchkidsa+zEBfvnWQc+vz5+0j
+kluDSbBOBQ9WoM3z1mrM1ySRlzkMYCRj205Ex0btQsDPd26tKmBdQT2Gm2pQEpa6dtyqMTj5Kx8
P8QFFqurIVUISa2PNpU+g+Y7ZCIQn/3HXo92eWXJcz/HPNKlutpcORr94ecW+/4y88nGTGwc/wzq
l5URdu96DE8LN4zMVYQfmUAwlVzAbxi7qXs/Afr2c9VuUQLZsJISdTEd9flQN8MLE1j7KAojvgum
JGA/QaoYuWz2Lq16ciWAErXKsT73akpWatSn+8p03xftGJ8YezyFQTBuaqBXdxat4/OIfQjQXJB9
diN9Z2oPggpvX4wQMJg03yNWCuaOEPmO+UQ4YUTq/FjHz57XG19U3F4b3ZTr1APpnvfpHI7DH9kk
niTtwFOVSwqeiu7nDGKsfcPfaQMyqNxCXFrZ1dcE5lo1aeRjlS3djiIhri9L9rNeYFEq1uu0rTeD
CVzbQB9xAoNADSIvQ6wVD1Yx5Vu2C+GWlZPALt1EGjyHWXQoLmjCpWfGzdQmodvuEVXgKIoGdeAm
f5hSkt3KtnvPFOIQi0q718bxaJbym1Cm9dFSMYog1zXjgzNTsagR2SIg0+5S3V0NjhEtQ6NWdx5M
M0O03rZ3v/3YbFe9+CYFPD6ppvYQlx1InTkcDRoSvExjLMHeQqrdC9f5aLZudtF8kjZGpvRVKYkd
AWMB4TXu7yYVOIfMblwUHcOXiNHJIvbzfufaxosX9fgPOr1dge0LttB/n0s1B/eIz11lZY++18yO
bvRUlY7ixI3IHkoQmrOXubMQxVS+eNLtQh0KsjKrPjSXShvXaL6+BWELGCtC0vLGbffLXYeAFQKG
Iw22bw6ujtdP9GrMhszBd03sUhDfW1VHCkLf2ochd4DEAIuSEaFNRYA2oPK8Qw2VagL724o2WYa2
4+98C+H+7w9K3hYBeERtbGhsuyCuUhHcrJF9G8q+oVv3WE8RtG8WBhquMXFhJmE+o+8dYY7WV59E
apfeGz0jYw1VCByli+TfDMmiiidkpFxtxZOj780x8O6bcG11oAENH5axp+yDoSx/OSAtAVppVbvA
AsyORbog7JF45xHxB0JdIMd0AfZd55Z7ibh/YRbWIxJVd+Fa6bAAP1TcO5qg76Kl46FrQ9iOU7Wu
fIB3U0m7qHYy+4TfAKuWHj2KNN5XYavtkAdUdya7MPJRvOpCfjkaTiR0bQbDsu3yj57D55WuQjjX
VEv38+APMESrKpxdKLTZPWunhqXzTpTKPrVvnIBbhb/74wSQXE83HIvwL1OarlRZjQAmeSwbD6jI
aH/THZ8qk+QYMRxYZ4K13ZMoM/uLOiPd6YqEm99fBL805H8cw3xtCtA5ujBu9t99FIU1+8zkUXkE
L4+KfnOtn4IXPeohheZyHUvyVGtv1tijmQBuRWSO4P9MA/BgmgK/P57bNiwuMIsFnlXeYoKHIPH1
jWJERhpZUjMfHb36MrTmpXCKLSwElK/jieTQs0YScxHJN+YsvxQ/s/vM9tx5ZEajh73A6/eNUDBq
A1Otx0kdS82KLobTXnRVPXYmW0AVCm2pwYLWbLYjKC6vQrXl0usAmOgeFVGMkgjoXvBW4+nW8sAl
QqPStamaPexov+wN5sEQpjOlPbjjAlta/I7o3xUUorPEIP0ptfODEFp/zCOCZQXp1DiYyq0/NM9m
Wx1b6pXtmCGJdgLW+Qr65yf6na4eNXdd3hprq3AvegxpKYtUsKtn7XRpPoxRFMBSslNy0NSDyiZj
J5mW31k9AFL01uVbeoRfKic+JMoLVBQWlnXKvNdffiwG3GNhpT1k0mmhgULIV9knMKr2koGlv001
vd5nRLYtGqKcWBqibwr3kOo9eNX5uEtbYh3xm2QUKGF9KFq/WXsANjvT/yK6NAZjY7r3rWPv4jqY
do1CzIz+WbANILOxyOJhy3RthNTIzA+PR/foDNVaVK2/622LdBNKjVVD22ePRfc9oz6UetMHDejy
oCXbPuiZWnimhZYi2ReFJCujcT55sv3e9qJ4o0z/9bvyZi6RAfiBVgOl3OvvyrdnIWvoRo8+V8G+
8Y6DdQ7QIq+zNqcRXby1F/Hmfe/PBSNADYdNOcUiTvX5Knz9hoXQ26o2YvMCytFYwN1Ehe8lgu43
MkpV0r6K1EgnX8lpQVBo5GhQySZtpbREu2sjBpZpph2pEPs73e2yvRt/77oCn5/mEMwx0hzJaelt
GKVUd7V7Rb6K4Tae+aUZMXV10T+iQJ9pZKsx7adVX9b1umI2gju11/76a4ZLUPqet7YGRQaAO4wf
Ec9Pd+Xo0EDxwKdFDqg1P/fVx472olDPnj85hyJIHumhvG/y4IPVK7JEbTRzSOnJLCYZZB85/XAf
aSSlIhSdk1vMYkmMckw33Jr25mC3K5ro4Qo017kWKfnYRizes4h9H9fsFeRH9iVAbqvyU5O2i7SB
VCTwjH4uG0hAZEA8BJ0rl53loHae0ho6r3JOTRFTqtqsp92AfQ4zY17NjUHCkhhMn2Sdo03LhmFj
1xoxVQliuT6IOBr3rcwK8/bUUyK6Do9FBw2UPXuVX5/6tmgh7ieqvrSp9qDRbiYOShJbSoviGDAp
XzjcrkEUqEf8OOnTCNpvJH4RkrJzzvWeoZ1orKc88hqwRXaxDQXGPxVTndmpK/ZmE25Nr3bfmDHf
KoF+HDUSUVz2Hn2k23YKNYHsMULWFxyX4V3jKIf6tU9WNhio3y9W/9070UKR2OFm1MFtVRf43YD7
z6ovqow/lsOuIXkChJXzVv/ktnqcPxEKGtRmbMvxSt/cguwAPJ8M8PoianLxmP3exRFl1O8/zPwi
P9/nvAmVFjtCwTJooEN7fbKzJqwQaAfNJc9i4qr6zNiMQBiXxtRv2fbCYdo3MvfeWnjn/ebrt3WY
ZtKOEni4IB/dXGPMy9BANbK5TGXXUfe1+R6V/LYHnCe4k64ZI58Z0mSHRnsIdC2jnTx8T/WopGk8
OW98Cb8MelAAUAlRqOsUQzxFbh6vqUT0XCZ1e2n6EPh5NNDU0JqNpTVg00R4tRma0f+wtW1K2nzF
pOGQmzZQzKi+/v58zOrC22/GMphH8wCmPmfm+/qEeJ4x+il5D5eismh6zNdyn35VWeNeYbA+TxzO
AcXxncRCfJ4K+QWbwARcnBzJUPmPIhy8zTgZztLsPUKSjPtMhB+km/QXkQz+FpgCMLA0sk9DWX7s
w9A+2nFdvTMzl5Ax4w2bv3Vb2PHFMqxmzEOdC1jBu1njqyQaEhnU/SW38LTUQzyQEYXXP7fhRHBQ
9n0pPUwAJdvUMMnkHtX+tYyEd07K8UgDSJD/F2LFTaZ1kJniXEWhPA9F9KCMmjji2jxhyhCwQ8av
haBxYgyk7AnZ+scWPjOihTVDQ/tMJQuQKaTHXAYkWmDydM6Tm30LmU5uUuVVyJ2mz0EMBBhp1bH0
yC35/YlF/HZzZkkCmrcZ4kdvjzbPzTXPyE6C6pi6C4LQft9D2FnVc06H3R4SMUaHAFvNvH9mwBUc
NIwiVdbfN9i5VlkfPXgaRjhpxcuiGMZLy/hp08e93NNjqYjKHM4+0Uwsqip8bvtrVEPmn8Ix3tpd
Hm1cfAQrLU7sQ+WG06HP9mZsWBd3APsXljjbzNQfrpnZmRu+U8Uz2jnrSWXe2Wi3tqGViEVslCX0
cYNpQ1o7+8EwxrMNTRuKnfWI/SJda6kS24mWqtd6wwknQZ56MIhHXWyZRcqtBaxtwQgPrKmdtPux
mFBPuNol1RxSM5LqBWd/u9YchbycKM80Efd97mtrdiKMVz0jXqBkcglDs6KnOEF1EWFGqAcTQWsN
VTB21QKULZ6JoXkysfZuDM3qNpMYgrPqsPmkdlETrqtZqHx0tSoVJoOm1o+U08knb4BCO9g4k6ic
tXWKZtUaDPussv9N2ZktOYqsXfaJMAMccLiV0IgUkmLOvMEycmCeR+fpeyn65s+s3zK7Lyqs6pid
CA3gfMPea8OFyzxymSei0ZJ7MFd7/9aSuSE2e075ypAzhcJayGJughYg9DHK7E1VGUGUFe3j6AH9
MzKPzVhtXJAisvtCkrVPa4MSU0b9ptaZDTTI60Pl1OfPH9rb3Xl9hgpANGvGRT53YHjTeZzhPKPS
U+kuHRL1TlGsdrhdiXQwjN2SCxjTfG8+WXLL2g3N6MTeafSlvmYS4Z7MphGb2S7xwQnC9RDEHoXZ
UNiREhYWCSJRS5NEmRrvczSwtMyZ2M0UpNd26qpNoo/QvcetuD/e9SqXz6UPp2cDdgHJIAcU8AXi
tjPeZjQ/z3Mx3iLxIOVIqMZYaPupdZ5rqHbPUINJjR97hYJi3uj93F67In2ZxtLdShNme1uZ3jbD
bUm6EFmzQ/EIoMBEFkD+2ewR28bAJ9yRvJoHvfre12XPSRjZK6q0X1naloEXw/l3syheS5dRq2rK
7OJk0DPNntE2870GoRNzD1xE68LwfqZjam0LkFlWN2i70vjC0/DUOvVwGFOBCnKlLD376ZX9Pizy
p9S0sscpxs6gQfWM2Lf4rAXTrSuSkgl6xf3caQJQT1Kcy4zDa5jkYxoSSRCHQNxtaV+bvG9fciz1
2VKSCJ0Rfj7wvNuqvKz91PLyY1bIcl2HYw98nU0mdndnP8H1KbNi2Gnoic/cz2rtKo/n1GSTtwG7
wTd7Z1UC1v6w9bpbpRjpNvd9ySbPS+UXRuk9ZdOv0bzv2lhDvkcqJJJ0eXXduLplQx7vtIrw+Mri
5IlywrYFAYSEy6lnFoJEY8/EylZsrAvog2W0nsxJey3RX196riCB53RV9170GHM/bKJZsqUkBM+N
bGRoWeF3nd2tRcRcizo9PiwQMbuEFKYmld3db4ZRqvAC+q/6GXZ0TdpUQmTA/T9ZuXQ7zkaSSsPl
WZvAQXvFczrUiEHj6ddsZN2WW/kuxkzgVreb0iVMKbZuDaEgTyyc3QOlIZmY9NOlE9dvbW8GWoe4
JRo125/0CR5E0ICUv37ewXFZtv7oZPIsLZ4i2XVMGBpaadVfysIuz0mdMB2Jlnhj9r236iMKfdOJ
8eyNxA4YbFzW3uiYVzmm3Tm07ItQI5C1EXRkCd2BWFFIBNFgJA+aViOwLfsfKiqn0z1xE9gGgj8S
5wksRuLkvo7M02PJdN3piHy9c85WhiDDGS4UkTpj97Os4z2uxOSWm1YCapUcjSQ1b3HYmn71A87e
yLNfZJvKs5lecCBeI2ny4CEGc8HVdtSJkCKEvN0YeBb3MfYZDKzaEHhpPQbYOutA1zbcDMN+aCeQ
ogK5g9IFkqa4ulJglo/mYN0BtkE+lveJ33wYKmengw/p+OTjQcYfbhb3EGbltyT18ktMTjPj++If
spL/jNZ4xAIGcA0sDkwWGC38XjzFudEuso3VlSXK6IcGLvq2ZIjT9/X8ZZ6Ra2ES/AVVNy/cyUez
3BxpgqN/1HCfY6P/Wd1+vgzWLOCxHAPm1x9VD54h5WYeNukwG+Ktmk0/YxlLLnCuk0xzTAyB32pp
x2vrmdrealx0DXzrE5KYoLcTIpFAVW2qSek3VXHISm2PUOGtoU4/gKdKsbiaxdZsJeENeRPzUIse
HKv3HtJumTZ27Bl034X3wDos3Yk2/xqRbhl0HZEUqeep91aFm0gTLhkWBwDii2/38S7Sl9eh9uRx
aV6SqFSPeWks+Fm7q9UkCkMY2dGGISo2Okg33AHVxNyLH245E0BjIvlKte9qNpIXJ8JMSrvx/1uk
86lK5I90KdK45wb8UaQnjocDK5rUlT3kncxr66uo8Oovdf6cWOaqCdU1tvgYU7OAxk1a184muipw
UxX/o9f8szMTd1Q0XQI9mWCS+udwpDTkKGaRZbeJzALiUtApmDKe/L9XjJ+Ogd8uI6YF7OzQgNtg
oBiL/n41e1qTy86S2S1xsbRMUyx3URxqiCYHoM7JuBk7T2zGPPvqtcTzaLPVr73Qho9vafVxsJS5
7cF1H9IkBZvL2dM4g/WPCv+zNfr9RfJJQE5k6Q7Nk39+f5GD1UQxTEDjNhNGx92Gxtfz7rgnT4dR
3eWk9FQPKuxyDB+QEJwcCqbXhc2DElX7wNSotb83pqc9NYIIPThsG3sip7oeKrTWif7j758pK9k/
q3CTi4hmBAIlHTz2399f78y0JTXqxLmqLv6apRJU8zh8qXuH6DPFM8jQUQbYdijePMMkXin/Pk4F
xO8FuzHgwiPJgv2h1U2SgBCnIZUswqehCnOeVmF2UoooGzMkmWVGQaA54cPn8yRLoreMFe8KJu98
lFXc7CTIPx/8VbE3ZpIVreEbtgykx0mrba2ShIHehg+5uB3LqhLTkBVXDs3SiYflppnjb/R/tl9m
NeyfWHZXMnIJP7O6m9L1kSKx+KlXEX6G2ewOEsGYF6XFDhwIi3vagk8klL8w4jvXw0tZ1ECH6V2u
rbQAjffDyeLzwCl550CTUrLKPA9eQ3llaWVeUUaBzQ4XDoZKQ0clohN9aP/ST689UH/CVJJgSES0
mWO323QRivMkT+OdfQ9+aN2FIWzMaqaN4n3uokFqmL8+iEInNBvmf5AI8eRUY3pLsImHRJkEi6P6
/ZByQ5d1wWOsLMsDkSpwUKg3q7SA4iRi+8l+i+O6fmjzVBwjBqlb7pBh7NHUjzVHY74sj/099oda
Lj3yecmXNjH3c5KFLK86QrjNVn8gG/hDy4jStfMM+INVeQyDgSy2pRvCIWEhWTNR9sPJ8wiCq1ki
2uElG4YZIbCbPn7+SFyxxo1xiu97xTAmwtxI4QPct5lIw9vHibHPtiZQIXAHRu+EapiQ3x8+j+x4
HpfHpZ1+CSKRR1IwATw0PYPmOjt7CNN87FewHRKZ773IvGSxo2+SJs/2o75MRLUbC+jIqQ/qpfgK
w4hvYsyfWqSVV9Rc9broHf3Ui+eyJCNPJuFyNtTUBmyvrwhS3gmxRWeHOnELHHXcl0XurqTnGmeV
NVCyMl6O1UXn1El3VjV4/ow9et20YnwoDesJYTR4bfRtRKv3CzCAhNkov3WgJAHEhbqpkgXRN13x
NlCjPieOC9YBvd6nkKABnbnu7bqqfe6bDyQbtdUtD4apiPfRKz8dkPFEomm3ll7rfmLp8RNPwE2Z
avo5GpKHMM77c02u1vZh6VI9AAUa8LVNZy0ZKSgdEmptM9pTqt49wmOxlS3hggoNwtGkyaL7i/eq
NSLMzUIRUpSnQSm7jzmpXpwhn9iHsnsOY3PeIDkkPM7CajSyPj2OL6AjrVs39ZTco/OLdca8v+sU
IHZFxzLqMWhzsTQhUkN9PKQMSjY8zNKdmqsga5N6X6OY3ZCLwM3MAH3tSacImk4QwNlr1bVDwxiv
lIpD3zAzbefmttwLvQ9XadvKPSKrV24yikQbUNeoz82WsfCXeqB6Kwh8/axExzuMb0qtU64undHu
O8YmXPZCD9Qk+3U639MGNQVNNLPyTd5mxbGhsVo3newDr1qcgytr70AD0vTKuoxd+a3JyN5ipOtt
aLTluWocO4Ce5lO3tLcG3Sgv2aX5Kqxm17gZvhNcZQ1ukCPlW3TM8DGtrGFKgwnWG4+n7NgV+W2c
gNXg+I98p0ogwxZ8KNk8TCTpCoKKhroKQlAq5tRN5OeGBhsQvV5NJN4H7HcGtVyZ2VtF3wXwBq9t
ksyPcvbKoxwPZAX061Y0I+VfdY3mWbH01dWuH8+6iHnDed28eUOxhmXmfKHUqQEg4FRAo1ueKjSJ
HJuJd0xpkbb3xeHaCc31zHfHha1zptZp98uwq0dGQMV2oa1FirTM2wyMBwEbVFxGuq0swhe1fN4k
dWleVDd6K1Xq8c4k5/GydNWD0c+PXc90rKt158SfUQECndXQiPipCJcehhSJkDp+oHshlqx1mduX
1CA9DD1pCJDB2JV6U5/ZZn7JwpQEIKkI3+wzQhEybevxjlbCxuQQGxH+B2m3xEO1lyYu4w3smG5n
s4XZIwXJ18aMaLxwSLTkBi2e8lLLn+6pZ0mYn8dYGTyTWN///QH9Oaf/vZ5AhokklvEpibNYe39/
PgO1itCYaeK6DNU2b7s7jZA4xV7kL/gYu0PvSHLi2wUTaTTt+d6dR+JkG1S2pPWMyjqNjYmksdGd
Q96RYlejpp1s3VjRVH93ohDUgFvZuyG2LcwGibOxOjTJbHYGIoDIlFv6mAygqxG2xtNC18ygpXmy
xL52kuWtJ9+Sp2Zz9rwsAHdDYcUe7v5DlhEI6a4DPpd/RLkhvzFpdX0jsYgoVtlG9umMa0GP/9Xy
/DlJF+wFBcUwI3y2Nv8xsvU9ng6SEKJbsWQvOUKZtdfpL0Wcf8UZUezrmtw4M9JcYEHMkilCrl5H
1h/uQHaJ8z+Q0/L+7fzx7TG8xnp0X+qa4k8Lrt6MvdPFpbyOuuJ++ZTouz1xxMtgp4HVOBgQgUrO
fXGBtMpwJyFJsC7jaoMSTnvnYCWjpICJQVyCe7TG5s6l7Itd2WAHLavwYWCyhwyz5qyww5ueTuZB
H9ghfv6lvmSmNgKK+BY383tt6Mmml+Qgom1NXgxM9kKEG3fG+aIcBIFtfDKSGuwnd/ROm8hOL8lh
O+f5sJ2FKB/dzijXnQ5Z0au06VKboS/oyU5VEe0mDls/I9XrMpgjrw/05ZoAp+jxbrCDXME+Q0RG
kOmsoLIK5JBrkIurSJXxImIRkZN/0+xpOOguORkthwOK9N7sik3TpWz3Nfctt41uo6fhW4k64hU+
2rYdlfGYKePb32+5/4qw77eZx6Xhencn5J/021ZlBk2EkFfdIXvOyxoWurnx0SoBc1SL9OdMFQ/e
cu8GaQy3i6F1/2ioGDn958Jh30Fvx8ILtRQa5d9v+9hjy9GPZXZj1y9PQp+eIUkPO71p2dcXnLDs
yZJrWY4ki9T1sI0jjI+zbpk71D7TzkU1sNIxIj4mwgpi5e09zQDT1ong/5o8pEWeuFHM63acatL3
3E3YqqMTO/OBmkk+h4wkp7r/5ohuAGwmz6Yy3K1nZOLktoM41aReEbiUck06id9PXXthLjYeSjP9
amhDc6oV1Yd7b7GhQmVfGqbH0IcMEdh5Z7661H7jaD+1tdN/0WYGvqY+vLRD/qq59pVOe/gCOkhu
HKHdsSj1tI4naexrDz0lvw5zgqZfkkbXr94SA29lb09yDRF/GoDSZsxPGBj0m5i9J2Yyvp5HxZnt
3XMztT8oeb8NvRXtRSnqnU1w4TJwZTXzAjRnVMm164nL7LRXJ6MSnZBMzH1S7BMgdnvbIfpv0Xj6
qlmnFQAJXTXYWzOq4uxCzLP75DjjG5pr8h57wigtSKXv08TaRQJb2X3+ZyzsD5D6M65RXe4ckkb3
sF36vSnd6JLmlW9BPVolVuGdcZP228F22dokjxJQxQYHUw9xVRfA3pjLW1H6/KlIsLA6jalDdmpC
7iympSKQ+jitIXQdDEIG9k7oftNMeiV0aXBgOmS54YRCFZidbi3JqYjL7jyqYb7m5q0SkXoxKlwW
YdPupRi/ZZjjULvVlm+BJTxX4Y8hJ4ox7ud3J8L1zcpfbWo7Ia+UEmlN+Kl9nr32V2fKZO8q98cy
CfWAllYEYTq/ZLiBEjIwP5ZQ/9HRXzz0woDvnYzmiQze2VdVO9x/e3WxajIuK/NJePnwwPlhHZZu
fHO7pT3f/wVbVLUjWdILupcmZ/yBr787dAn6ulhvto1bmgH2LnGsUvMMi0OsW3vQXunhNSytyH6z
ioq1zHJCmkrgvKPDF4ti8kzNrlZTm9t+URGl6jJCuzr6aK+HULJkmMvcJ3+uPMl6rokUH8yNCvkg
9IFEPOwq7RVOFJFrbuW3cZUSmtVfTKTEJ1zngMHEt87VknN039hlGcNUBDp7OFjuKZlL1sxLxqwS
NwTh3TjqJtkd6vinY7KZ0Ybs3ArjFSl48gutOSiipPneVQneyyUVzK7qZAeLgATR1LAOLmCwm2mR
yEVoUQMoc+yX5VDa94gtDIb+ok3aS0EkwCpelsAK43bD5kzQKQ7xoz7oO1Gb+RliVbQm9Z2oW/IC
gxaDAPNaS3+cgUOts3tM36Cpn25YeUcXZfranWWPTHcATIskmLSa4qkhR8MPR6vfqdG6FQy3g3Qe
qit+5BfECsWb3k0xvjELTy1k3bfaMIbNoncWqhrxBJ1Pv6oI00HRiOHs9rJ4djHX4kEtvrOye2uq
qnhpLC3dZTIqDk5ZVhu7KEjpdkXhU/IkyKShASCVMALkEAzyk4XwVz43sbjlWdZm87boYDdLM3pR
ma0HCS0s7TiCqnsJ//lDz3Bk1XX9CynXtI2btHqAyVTvYK2l58Ziweh1st0CDphRD3jk2crJe7az
xsS9pZ/5Ar1nVuXUvFCo/GTp8UtFWR5ABDPX4CDWBYubE9ymVTMWHS4fAJNm12w0fdzxgYs3JgSm
P8TiuEgaaXhucru4Wnqtk84hTtN45VQbAyi++cUJJZm71pKdmCO8MygOQZxo1091cOTU9cFzk5/Y
7LSTEf9ymPWAoHevaTrbOEhJr3MrMth02VYPSWnOPucWONIiOks7zh8iZ/zgyid5lWjIzMj3SlXG
c5/n8pBStx91OcVsHJmtcLJ+B7WIMSJfmsOgGVdRC2JijXZY4cDBY5waqMa5QXxqWOfx89+i1npm
HGE8ZHHZbvlMIILZSe+jNZn3iQGYrinbhM/up5bGArdS56yX5b1e5vRbPz1bDSVUM1r5SQfrtiYW
fToYSBXCxfQN0VcH1WoE+ZX6M0o+cY307ynDi3Md/6h7I9pkswj3s7lEgbUMOrMga0A3VXaB7XUf
hOXM60nO/XExo7WdLu1VH4xpV2vdo/KUwyi29R6U3Zh4HYoWZEbqIdQ1cx5yokEnVkC67axp1TPq
OLf3H/lw5itiqiJ1eXKs8Sv5H/0RFNxJfcYxg4jdFlrS4yMYiLxjMfwC5d3Qovm1is1uDW2ZnhVF
4EHNjdh7Y60uMNIvVWh3m0hUiS/Hqn0qVN8ePYIDcftckyGdfpTW8BTNCb7Eh4lKAwibY+7bhmWA
SDmeOsvuz+OiNX6UwxphgXKTqd5t0oKIt6mQ8pH5IQnu9yPJSuiJh/Ewi1VtltEvuN3vxJ2AmJTZ
x1KjDOXJYR48EiHfE8wVynK0YIrm+MGTU4Gdrykf8354Fs4443xL7S3sh3Q9x9F4IiwlKF0J4k8y
gIrc+Jbc170Wy/md2z9AHZ58fdQnYjfNeT+hGM5lbN5yB+pKXDIonKQGl47ZBzn2eAgmh+BUpipB
ni6NP6RDfJ2Yiu2jeD50SEYex6Y3/R7LJjnS+g4/rX2r3NC72MBpBSe1Uz02RVx/wam8ZlwXHjLb
4iyiNPVTOGe2gAdTQ1Ta5gqUx5zeFapcuyp8z1NzvSR6/BE1LnpxAsgLrONaitz5WHt2+mg59Yce
WsIfRkvnqPTcFdBb8Ln8b4+U5rhJreNsR08AFpJTMoS+TKDBj4nExzYb7XaKxks959ZNKx67jyWu
k/dOjl5gZNYtauVPJWjH/14y/3cBgE0SDz05Pkx97D9ZP3C7sqSP3eIWLii3U81pj/8PkrbPaJjf
uykSskw48OgwTcv5UzGivLDT7jFJNxC55KjaVucjlCG9qelImk/AFQzaonExY9fVFBnYtVsSA5am
/R6/OnvDeoPqKfZtp138wYO136mFtHMWtb5X4oqNOEUaYySyd8n+0ZiK+5LrjxeP+pWsGB3iwF1p
/ntFb+O3Vgg92CvrYoPD+9QUuXGynWRatZPV7sFSzP7cVu6mYk1DSqzCkl7fN/rkqy89xgczm8bd
p5JP9V8Ms54DNmGwkr1mb1QOygiHDG8UKtUOqdzXPus9NgvGW2JUH9KDu+maRXW0vOjVowJaNyPj
3On7wNL+UpjpIxjn9skt23/ofNAa/i9vnG+N4QWryHvmz+9vXFRCh7pUpDf09RfLbhOwFpaxzSvz
LnrdQ6eYfQ0hxAbRQXgs4lg7SgUWV3xyI7t271gzdUainQYGXKeGzFFzUdRrqtrzi16ytjW2HTb+
Lxbh6R4ICftOyXUdpJaSbbXrZhw95sQWAM2gYzW4LgrErT3WdMvw8ue80yK/iDi34DSfvSCLjb0y
FEIFYnZR5URPtdEXK8/C6iy73AmEZf2SiVbuQciBh52sIz79aJMURbHVQzAVbYxod0xaBAUc15AF
ntCvGIdR13ZjV83HtgnfLQgrnwre1JLjqrNEuB1b9znUiengsTjvxJ0Q7b4u1qvTZoShOsu1uR8Q
A2Beq09wbDBR4JQfd0mKw8sdg7TQwT6786M3Wz9IkoJ+kPXdtSVJVBSGRgxfrK8GlqA+yph8pedD
sq0mlI1p0c7roYvKFaCOYi8AK1flxL4wI/cY3rMeLZtElo8hRJaTlZ1oe82dkTfNKVWAdpu79Bgj
beF7BpcV2zmTfNGRQI3Qa7dORBWoY+6AupCMfjHbVLVUzf4kM8mE2aO+KozhGDlIN+yc1Z6rBqzy
KMB3HVCdjYtUZcNo+2y4mQJGcj9icjvdCLPoQAxk5UPCsyYnQvXvp9qnC/D3W9ZDBolyzcKBiiX0
rk38H1SG2IbjiUAtuw193qw9z3yHibuXBrKisNbJbnZxx5saUhIUA4hKQht7nDBAghE3LKDS/+sF
/XcqQKYsC18Wi2z2URH+/oJ0F7TziHrnlsdgcLkg43U4FxMRFEj/c7I8IKYahd8jR5lGHpeeO/9K
YnIuO338sjhlHoRIwvzU6MwtsXJgJNCLv2jZ8K/d9P8yQ8Gzy92OSQopGhL9318pyhZg+zglbkbd
LatI6MqvwupDNIR525okQ51FXDc5X0VWae+uh9mgBjFhi3NlNHNg9WH71rnkn+bgPSKZakGBzAj+
0KggFcc/G/DnOyHSwGS9dqzL8NZ7ZNEaI77xeeieCACtTxrjsAD91VeHFumeTO496sT0GmWav6DL
eVFe/uSprltld1NPPGXhNZY2vPCitLe4BL0DEwWUhfllqAQBxoSQ3R8bhMvq3U+Xg3MLhgQLlfKs
W636ecvwmRFWVmLDdJD1DQkRqSZD2pE0VU3p0+sQx4GlOGqsaej9yeh131b9G+95VUdTdoKevqoM
pnGZk7KBgrDWdpiiGkw7FzmH6Wbi696N40ak8IrGaOeFXnk2yNGxJ1nfYkEfFxJrcN+OkN3VEkaW
RRrjR8/oyLlHoK9gTs3ZGJQasCKHJhT0nO3s62b8mub5O2lm+cZdCgIDuEZMiP0AalbmXT8253G/
bxf6+hYxZdM45sWa7eRMn+UaRM8N5POwzx6EX+mL84/H5+ec+7d7UZjUGCRHMsHWuZ7+WP4zyxBZ
lA7dLQrLZccphYhOEbM8QZ6Hv0wSD/4UYu6HYJZfRFG5vjaQgte21Y8k5hlrIB3bk+PzpXXe0Ohc
snnZCQ/pHyh7nK1xGx8oCFcOerV9lC/y4KRAbf9+oPzn9mUwLdH9MoYzJX6mP24KTXMxGMfleBto
Jjb4c+CDLOzGGLWuaq/awqshAbvU7cPf/+5/yjPODMxkFicHWwSwEr/fjBHEmMRduvam3GnCY1KT
1TDm73//I//Lm8OzhjcGozaOYfuPs0kgp467Qg035o/LdsFIspIIcXZCP0b9Q+qp5TIoOri//9U/
5eEchxbvDEILqYI2/rXf31qDUM/DrTXeeoO8amMVdoCm+jSZ/LSW+qpY2o+//0GsWPzK369EwbyC
b+8uQSGM5a6o+B9PBbeWGsEQlnEj80QPJr018WKqq/JmGrkl3/L/cvYt6zCakb3ltKhqjWHbyjYD
yp12q6JmNZLP7gGhZMg0g0g1MJ0dothSrJzO6U8mXp26aoxT7Qqi15PEOiTLINd2l6V7zVVow2v5
VU6NgJ2eh49LFC2ruclLlHtdgdCPrHGWHeoaJXAaq1h86fos3bUEkuuVXgdJlz03MwmKswMKOvZs
iCpqOmL2W1U80YCaZ1us2RFKWGZg1tyeE+D9OMKDhDZOn73bPLn7UZIJkE1RfRKKk7PNvdWS2Ly2
mLBwLIzMjG2NXWgwamaZrA5OvPzMMDNQ1sjzgKIEP5G0t7rdDPtq7FiJePl+sUbkB/pY3neuD1Oo
LCqJ5SnR9B+zhOcdj2NyYC23SdN2x0yTR1h9YDkRbhZD/9KlnglxUOQnEA8bxt+rpABxCrzNp/Gz
Vr3Kl12PuDSeHcUCm4WQDfuNqG79u+rjk22Yr5NOeINjdD8mmRJlL93x6ES/vKWNXl2YVFu4S7Gh
5bsuVO3bklCpaKHvtYj32nmar0lNJuU0eyHC9EkcmFDqvCjWoqxiJPSTfZ+Dn+qF4xf0qmij59Kn
taeOn1odZ3m2lU0y0tUKfZcW7lfYa2Itl1qu+w44AF9+QJNiN2696bt5OkpM9AdhLgcSGuZgKHDQ
towwNWzgZjF+GG6V7YUZ6iu9hCXu9RrsMmmPm7kadkU8cMmAFbfp8de6E4crVoAvpeIPKYkJX1ol
GT45pLqQIUOxvE12TooTM82hYrodqYGtMu9S2awLlpHIOBOooikpDMcMgaZT20iucEBn3buWkGGH
2Rn9+QoBSrICi1esMXTHWwjvBLgbJEByQAOsWMizipMaCowk7GWiAS6GxK8GRA4O4/q6BJIQjRg8
eusZRJi46P0FTV60VXaEBDWebsZEkjLkQPLc0oJ/cIOUhciO5mI2e7eT09rUui9eQhI8OxTw51my
qrXpaZB69aLi+rhYGssyS59Ppc243jWPAE7yZ7R81lonV57sE/fW9uVXMpZQ3VfK8iuSAT8vMAfB
CEqLgqc8MiO+PE2/lxTtdpYfC4v1LcZrZyucY9019WGMIkLmdSPZsT02t0QB13d9OOk8k6T4x/Rs
tKHHCLh8Ecq5tKnTBdrI/K0487ClduHhj11hixNseJPYINKoEQfHqxrIf3y+jXwDWBGQRkBvleSn
xsY6O3PfO4b7naUspRi6yXgxTo5RUSAU1ocONPHSi1/erBGtFuIB7KTerW2OOai0AE/ISL6NGEp2
YV+pF2Xmh1Yzu69IdzOWkuBz9fjx8/FLJ/CRo5CpuBd9hvI1e/6cBZroym3B1iHXTbq0VCrmdFH9
pKLpOuZDvaakCrdL6gTKjL1rymvAcMHowonqx+lnO9UIhvDxbgZ33EZkTLxUmBoNVNQsrMWbobFb
9Pr+VCMnJ8MGCQNxmRgGuomknM666tOUcA+1zTHqQOsNZTqdYg3OapqdnS1B6tg5J/TsZVm/9GzS
anMyVnKu3C272y5gD0v1VU8nkQ7LjgXeJvJsdXYqTmtcys1Ks+rs1IPK9RUGgdg1IAQuZE03i/lm
RGy46OSRwEfZCcVk4+ezxyaqq7tb2oI4s2NtZTZlxCJU8hZHBqNdXnxodf2T0JgPUj87HCRNva7y
Z9zsN4wf412VVe4L9B+WF8qHuBAPiRLtyawV++XeWQlTQiKsIwQ23nhJM9JU84V5QoTkV8VJQK5P
7Wee+6o0rz2bM9VsMsE3lUvMrZ/D4aBfDUn5SFaNaWznSL3FsMjARkLFsjqVXQwGNv59pY8mq73O
vbkQHsdsMS/pXvu6mSBNTB8JZ5rOn1ijh/Q18odY2TFD5EqDb5wYqEuyEpNOX/oxdduangqCMkKO
IXWtnZeZRJ8CcdgAavK4dQkx1itzq+CZ0ypYjGo9/RfRX9UZeSwSXvQH5dT/5N5wA3I8Li3b6ZVt
amGQovO95f1Xx0VIERbRu+NMRzRu0a7G1oGtdzW6nNRZliTbVBR8gYn+IEX9RkhPyPR+inbKrp6W
1pQnPTJ7/CxRuIcD82DYNxnGgYS8tp9F/Svr3elhaBgaJlwfjZazvU6NVWFWT3AiHfCgTGNU0xbk
8bXTMYR+45HPuF5cr/MRDrZoyw6aZjLzvbvCFtU8MZdItKk7phqJO0SH4KTAm0O4R/sebnCy2+sM
kyCe7OZH7i6aP+iRQ+AFikF8E+1pKO1VGvIhDdNDbDsQTApSjzzwjruKAfKq6LRT7OTh1yLGH+au
y2XyTnHxmkZFE1hJWGxQbvPr836TGtg4RGhUe5B8D43tcjvOji9l7t53b6tWs/Q3rUQXn2SnjJTP
B+1+6anefgJhGV2cmvYCNlC4Nczpc0SLuxaUi2bhcEjS8budsMWLDE4eIuRPqgGWkvKMIZCm2YRu
2GC6tdSKI/3/sHcmy3Uj2Zb9lWcxTqjQOgCzihrg9rwdO5ESJzCqc/SNo8en1bR+rBYY8SpDUj5F
5bDMyiyNGTJKvJe4gLufc/ZeW19pqoEpLDR3q5m4PSh5GuqjzKLdQls9N9g3q9ndAudrdo1OhQD9
2ka/gglPOvolIfvgyesAWmVl+aHszMXwo2+0pphWeAieLeRkBxA6Vw10sTmK7rN0OGEkSMxnpsA3
Nq25GxPCH/NgeDeuxaSQYz4HkD4w2mneozR976WYg+wEsCRmomw16XjEtJhek27FFyKbKm5TaQTj
ZJNQaiMxcGh4h178wSNPaFcxs95FGt1NvXzurEanV49+WJsp+359zP3JAmoBIaCfuyiPPM9AcPn9
KXfWJq/3SuXcmT5UWWS6+7pSGYSr8bGS5BTpna+vOl/tZVfwyEi5KgfsapwPfv1GftInW44FBgyX
INIPE/P99+8jp6aQTqL1dxmkFR4JDCsGZXEJXxeqz9YTw4chLxBCir/zNZtvyd3fn/QdKja6P8RR
UNv8qLBn/GDQ6crHO1VZ8ItqdlCGfStt9PYSY/DASIC3NcqT0RZMQkrEd3YVBn0my2vcJ7TirZr9
PzOhGZpmjrEe4LhVvBVG6ROnf/vG1SdyajlvKQncyEFiwx6EfCsOzXjbDXmCokJ+zuzhMXQH5yks
GNKg5rb2BsXiBhJ688o4swVe9FKKUQcaCa0KrfX8JHuLSRTfD8MRP0Vslqewad7T/TcOGTbndVJj
pLHGNjpzrAXm5JyR48SXrkuw641Vuxu0kKZzaHKisjz8OSiZb4ymYLbX6haeO3GoCoyJxkCcEFLC
Wz8Wd5Imw21JgbhKmgelJQXPO5ImzcnFbqzs9lyiCCENrefJdC9+5sqjhkOPuk3TDmE3TJfZGjdJ
DF03x2p/aE0yeQ2eEsAwxfQcal+cUsZn2pcoStloh8G9M2a5xzaWbDT2nMeay7Dm0blL53rih+jp
c5cSlu10Qp450fSHxnIfbLsnp8a/diwh9yAF1H2fEzlvTla6L4zYurOtobv0GZXsGFm3hu/3gZ4m
zIpbZCCJld0lSQ5sc4hI09DD8cY7AONVz0wO3Mvk1zKwWWGvJnVkQONHggTN00/oPAMe3yFoMODs
XKOqjhWDqnWboJdEQyBuHABZm8G5EAqWoHbP4j3hxc5z4b7IlmoGifKzOWf4e70W9SWyOj/UTx5s
rSiQG7/3kuuoBm1VyKZcGRLykI0ygEo0a+gOF6swxURuVG5/SrXFSBtrT7avipULx3V+4xwBQdqO
qczWVp+12zybiGIxKknHtfavrfrchUrb5+6k1qL26/Pbl4SIIKmQBsGddi9kmt3nHpBtwDE4Zu0x
3ddaXN6J5eDvk4rmZvoSRWm+OvUXgTbiSLbU2iiMepdTxdMAL1ejXtUI36iSGG1PYd7AOHOuE2l+
wEF7eSoHHftXkWPCLHN0Rd7MUAHNsZtDMGwH+VjHsDOiLpYI2cZPFtmEJ0dSqvlRviHvOv4Ur5tQ
lvd62Vs3APrLPaikQ9x7zUXWPZEAVNpuTJqnhnlQ1T2xmKG9Bzjbr5UwPmZjFZ3goD9Cr6fid9zn
GrbUunFMqip//ooWGDVloT/EDidHLdI8Qq9FeunL90ZHIAWuUKq6cZRbgXF1Bya9Wr1N/xIS8Tpc
UifgJrs3xYGB5j8wYsSTrDQf32jaohm4G0mORMuSX8YSGXlQ6RlyRmZM29bN6nO/fIE2XJ0xPgIO
Ttkk31DGPhBP0dfnkUA89D7MQYfaPcus7jYT83Z216HDLsgyiy3jRD7Grna4oUYv9V5nRE9p3n/O
RTntmVBv2oxqJvHCgnqMxkFTFt4+tMbhSuJds3HsON54VYTTEnfrzmE7fayo5FkuSYyIUl9//PVe
8daQ/37BFu4yY0O9A9SH5sz3m0VXiwlFZ+rcaaUWM4AZEEYDKTxiW4rB7EcRqgmHQ0lvFvg1DSq8
aJyObh+/esgMrwjdq21pZUiaCFsHJXLqHM1HX+3fon1hdIJw09RVSeIa/VDaUcZWadSveALXnCzl
tp9t5zYGuUYdL48efVyGTPUpSrzpoJR9G6JND2bTbLY1sYYXMsze//oK/ASysqBH6ER80Cu1LS7A
D1cgSWaZK8wed93QjzuHB7YcBtIKkicr1mcIvjULfD4zdqmSteaU58mrCYEup22Gi+ZBV3XyN53b
nzdwlCULU0OH3IE54ocNfK4NtJrWLO5sJ7+OiWth9WAgKyUgtQboTRCL7kmzPdoJef3068vxEymc
y+EhpFxe2LXIefphgsPLFmijK3GHJKGARkMQbkmMycHJ4FTDVoA1PCApKsZvqWjqFY7S4hCG2Xgz
afocZGV+O2Li3lVGpq/EMivONG3ni0Shqk9foOEPCz1pIEgmqBscb1nT3XPizU6h/c3IFVO5xYn2
61/qX1zQRZjqwnO1Ft/dD11kGG6yxxPm3lWjrpipdRhJu8w+K0eKTQWtg8gLrEtdgsPAM5K/abji
7eMh+v4hcx1GuYxzLQth6o+N3qkwUSb4XnQ/KlwERNZKR3wrY+VSZ2rW2pCzEbyd0YauagOvim9q
bFk3aWe9WGWtrYmYHTZZM7c3hjs8zGX5hezpjTIzccYcJdfgAkg0tkt5G4Ld88wHchU+Na6wN7pi
ys2sT92pvgnEogUj5PiUkJ2Zwc+8h+FjP1YVY9+62AxGp3Y66l3MVy7tQroVHF4hRTtLumkfHTnc
G5s+z6tVG/bWe+zB6yGGl/TGWWaZAr9ScNKLZIarKnpIXDocmknzldww7dZ8P+Z5ceOgYXSq+LYG
xP3M9EU/DDI7kp3aMa4f+xOxfdx3RvNK+Si2Yu6Z1hrDAFkgnFYjV5joYEW8w6g2fge5YkgTAASe
/8xfX4JrtVPpuc1+bMZ4Mwg0bLmCk8pjU6xw1Fb7cHCczaSNG/I1j1mtvdIZjq492qW1XSM5GgYy
WLUKA1NpywOEEbmK+tdu7kPah5/q+UNJ13eD1DaDKtYme9xtzSaTdroF3O9efYw3vk+JpovePYLl
6VYDM/MFClHsG3IlA52U110GphTl2mQh6u2wY/W1vedZY5Hv6mfg2nA23I+z1Dq6VPZNVDfj1uXi
6WA276mI0kCaMdNxM/4weS7DZ+YvN2qZ/vkyRU0r6b3M3fskYfJpeJyq3BRPTCeLQ+0gJ8s7BLtI
8OstM/lNhBXmqut4DND6y83Uko/dLqktrXt6+wJtECZA6q1kYzY3Q7oY7TTP3I5Nwgcd5v7BHq2V
aVr5ccI4eNQUU8EQ5IYzpI/VMBont22+GMmmGeESS8Z9h6IanG3eg0j1HCFpRZOciFIwCyoSfTfK
Vza5EOS4ULJqkThJu3piKB9fB4/IgtEeCNVWmbuPhAORIy1PWUMkVMJEgYQoLTl0OUqiNiMHRLaR
faN3HMriDs7GaLd4oSyg7g4/N/DKbDwCN2wPrpfDxiPxVqdpvuk3FGjZesy8YltXLk7vJOrXsbK7
tWMn1pa5zJWFDUyl1kLejT24CZWz1hv9OkOCpgN8UCPThVaz272dzGitVH0cSkzZMiTTutBY6eKo
+6AW1Dr4VmcHDEhPrNeu+OKQ+X52h4xTRZ1+qyXtQjFd9NmBzpB5w8Hx3ttpeztkof8hdKobQ8vN
k1CGuoM0dsuh8WlM8N2oYpzQeRfT1tZGxWauyjWST8xhWXrfIww4anGxzCMUd13tZ4EiIWXjNi3P
bGqjROek01bMHFrjXtcHULSe1x5EzWQCUbK9Gbp8ACbBaNZfMgg1gTqkjfpzhZax8Pz8MKCP3YA6
usAujsGozEihk6o9vn3xknMr8+nYma0MyNwaGQkhO3Fcn6ZaUxlgBnT7Bt/y/ShF86C3CMWUo9mX
phDloU4fqUeCKOuZ+xjWC3mv/g20j7fzn5mLV1/v2iMausOIePVgJcReoHu/YmUn6Ry7LOyFlPay
4lGWCSgJYeK6QNnh34HbMIxCvxmGvN+SLvQaG619lsuXt//yszzotelvfC8/W7WX1DdTF/isyH4j
Uer7gxiZe3HRTW18b+mR/uIVTJgy3qBur7girME5CdX+5ByilKd8imREOCEV3xwxvu1agcfgoe9c
VGS6Mi5KOn+zhf4sT7DYPulqUNtjn3d+dFW1htfk6Nbj+3j+GAEb2yKpBzVdXGWUMnOX+D6MsaCU
t3HwWpmq/mYX/WkPZwjMO4CwudjE7bc99i8zRKcWlonJe7wvNV6q6xqOhXkC9TENNxSrL2nPmtp8
dtNu/pvGztK3+W735pUZx/NF8OpMJ77/ZBwCyr22rKf7sGsO41QdJv1vufM/C2do1yBVhZVoLjjL
H19kTqswj+CIYjBWtx4m1a0Gfgm638ao3WKfxflditRdi6pbCadlozr4d+igHmLJNv3r49LP5xWH
PN9Fcod6eVGg/TCYFoMTY3obzXt3zN+3yEa1nJy8vrWB5HhXJhHjM0e1zx4Vs6TAkVRex0jE5F7M
DsOocPrc+UVKqWU+tRJlYQnpAIGHo52qOelRhTh/4/lzfhpqOx7+tTcxJSctPrDvP6M8KcImdpE1
G26OJx4Yq61N+drqpLuWlUsCk1YeKs98Gbv6vTvpLUEXzh55LbgUsgdtl6N17qDGwrofVr5HZceg
rypNuaNS/haFqwbBU+BkrnYUjfUAEhI+WPw+wya3GTw9em3ZCVZ27WmrITZgsyuHLJq4rW7CRL/H
qZ7jOeuGzdjY+Z1XtdPVa75JewYbVhAOlTY1r1mbaEb4+5tQtHTFx+KrDltoi12TCX3IljhLfTMO
4Xh6k0oZOXqSPmtuCFN/hXyFks13/3ju/6104N3X8vKaf23++/KvPpfVpGIZtW+5tf/802OZ879f
/pVzzKSzKb+1P/6t735u8z/evi2/luvX9vW7P2yKNm6nu+6rmu6/Nl32x3v482/+337zP76+/ZTH
qfr6+2+f4QISan7/VcZlQerv27cOX37/DRHWXx6a5Z38+c3lSvz+20On4uI1/+lf/BEbrDnWOw7O
Jg5DJGdUlcT8/gfhSe3vv2GZfKfjGDRdG7scfdrlW0Wp2uj338Q7Cj54Eyxw9G5ZZnnumrJbvmW8
w9mGChbwhQ5w2zH+rdjgt4Ljn0uaIwwWGpZy0yHNA22Q+4MGRJqmolMLUGYU+DEC3BnI3xoh8BNp
flIT8o5Au0yskJZghQgGHTBYIUQGAbh5zClGhlJeGzoCEXqQEEGEce5kmJQCDcl3eLgj82AndYf6
G+ftaKGgG0Z7PNRWLvcpZ9VPdmLIp5rV4CO1in+Yc19evNaEThOG4TeKEBw92ZQejYW02xD0sa07
ux8DVZI+kBuM8mrWKDLWqQzIdPDukj7KnSCnrN6G4Cowy3nVfHS7rrpxY5G8mNzUhJD3Zc0AuPOa
XS19ui6RqFcVCuSFD9eN95GyzY2McxMbWOQi5OiKPhgyZNPWGApOTk12smY3Ak1X9+4zmsJu4xX2
cJzGyKjWOlQmcjZtTCzOhLDDT3D7w1rouFxj7T1GPP5HGt71JakZ6a2TclSk4miDwlWj4ENFRvQ+
MfG4rHEpw7WcNSwDq8xT9iev70cEcOUcEf8gsNUdZON2WoBPFqllWxRzemeH8bzApBwMU7ZsQ3QV
pkUUZT3r+arT3fIBz9i4qxpaUga6egaTAuQfQtXNkKAARgVG234mASshY2DXta1+RRuBy70H1tVQ
fKEKqdpVizjmZtAtedeR7UXIli6fy8xXB16JhDyaF09Z59if4r7TUgIImJVNaTMc9cp2zhF2/k2U
FCScs9E9o60vDv5QD7AI0E0wXFAwFVBJ7t2S9C0tGhKOGcawLiyZ77NhyW83lyj3iJizs7PEu+uz
F5dBLyefCa+2JMCXzPBuWnfJLkg13dkl87QEqifeZV7Af6zrJYYrQuVro+rWRVbOx2iJnG/ytHhB
a1x/G0axlCBE04+WMd8xDE/RSFjNqjQT66z39oB8g1j7glORDOrBjm/bumzvXFPkK559sMGuQqxU
1BF4rnwsCAFrZ65Asgi1a+vOMtr0KfRmhBz03rIdQ13rJSOwdlN2Vh+UrR7fdHnqbzOvZdZu5eKB
4MXqJjXxTzJL0oq1dI3plvSZ+GRXszixU41fiDScV6Ompk3eIstpUqM4tHIxsGUepIcEyE4gxob+
pI9a3O6S7ENG0wdBDzMiOKsZBWpbymMzTP5G5GlzcvyhuhaR7x4XyYITID/ObzTXlWesoOo5cvUs
pLdaTMcZyu9zLYr6i1mM2b1W+M1BZeP80Ax1+SnBOLj1EYasa0s0/SrtEDQ5Za8hgXHFzqA2Pgk9
M/Zz5dGKRrDjbBs3nJ46K7fyU5jr01Ns6NNDiP31GtUoKAPps+0xSNaNF8Ppc2gNnv6FbrZ7hmww
jMCkuxI7bJPJD4xUQ9BTKN3zwGZlXGtGj71uqFlb+jxsr86okmNV+DYaG6E7JPQCZhdBp6HuYuGw
0+MECngX65q8EAwkk53BWS6iDvIX0xuBT4emafSPUiKu8XprqFcKKxXwccJx1Ip4A/4b2lbqBDXq
GYYqoYoYLWSDvxoY9O/1UJdQFVTZwUwJNfWEIch+BB9fK1rvYZfuORa78mbyo2kmorMQd2qMKu1B
ZlWlbXuR+Xc1jI07agDvo94QlL2W46QtqWkyWhdyJtJmQD/yvov9/AUeDljMqk3JJ6YzHM9rszfs
6vPY2gmPBMY+bnZye3BBcfDewni4Q/A0LE3H/KNpEwC5Un5d0WwqhKBVzsBqhROajvUQa69k5cmd
Dn2YqXzGDTsxcar8l5qR1oZc3Ve70+6HEO1G30Thc18YFtiUxqo2eiHMA+9EfS2xvh9pQXfHaAxf
i5wTUhbyJufbCRRLmxiAP7J+20aadZGJOEeadpxbwQE9wXwVFHTOq0BobQHUL7/XWi3clgmE+1r4
m8Kemn2caEzok49Gly1YuyTZTiDLtwW3yhZ1x3BHeq3aj6NgPGPO5rFvrfvOzayNMgpKf4yHgVOl
RB1Y1WKKLhKDVIva1C4dp88d90l0qQipgsVtlwuCtlT1LsQdQak0T8Mt6rEXkalwJTiDbkCdxlum
8OQ2TBqS7br8jO8Fi0Vu2zuBzmGnfDlcZpv7YFSmvjLsCIlJPIOwL5fmWTTl14wb7ugbbraXqTdT
TkMKaNNxW85qn43juhnzp9kOyZgsi52GwEBwY4yjGcxZmkGwNVBMZWezHM6SJf/eoOm9JvEJzGKS
tqfEmhiQNues7MdDtGgOJKbpyTl1XbTvJ/c8LYSnuuJu8DpBpF4LwbS8QMmJjkaskNWwH69NfvmN
FseADMp0XZLmSrtCHgcPLbmpvuUR5GI7IbGFXnNPtuQq03umxxXjKIQdLA0veTtp69RIOzAtWgUQ
kksdxHqhzCcbqqjN3WuOrCBj3HOCaI38uY8ZK2ywWqXTLjNr2DBNn6F2pSGs7zB5ZD2P8exZxNkx
TQ3sTidqvc88Ewsszt1iH9exPCE1QkCdg0JAnjj2bhW4ZlJ98lTVPzLXnQQxtk0znMaZGmDt6vSm
aLfF7toXhfchzqH2ELENab5hiw8qkeGiwuKTAv0BwLkbbI/5ivB46wKeKAa7ZoBEU/MIBgrZCEJS
zABozRPtOrbOyPInOiCs1mQHQ+TjwQPxi2p/mK0L1qj50W7nAk8blr1Vhwr/2SFCgSkVY3tcK4IX
xBS2Ja7O3CjKz1PXMr+yUqiDhpLyWeD4ffKTLL2tEgJCd5nlDTeWGTs3ZWuVEQ4knDJjZkUHbr/5
o2CGvRumOflaZQVUX/bd5OM819pDqud5uq5VVYizo1ihViWz9WfEI1ETuJ7OjJh7eek8+nl2n/r5
UK7azB/LT4Y1hZIK2GlObhqLbzS3l3lE4nOMsGgqPzK5xTzUcGhtebbDxmaB19MMJOwcy30IIst/
pD9R0i0H8YKEaHKTlznC0HNftCUrtJDFWK7gdk1X2aUIf3qiOvCk+3p9ClvcXmmV5s9jTZxVwNje
0CBTNel1Is7pgOAAVt3AslasBPix5yHKWdw5iJXPzeiWF/r+JbGLlNjPVj/za84Ij66mDPO914bl
YRYdP1Zz47QkE9TUz4PuaC+z0fqnPuwhtA3SSIm7ky1QkrDwzzXBTRLZpZ882oMtd6bbNWuvFeJi
Yxo7W+jLXk0jGted6tor/QYIsDLSDO6csPdvR0JBrwBGY4AA+QArDyLRwWozE9mqqHaA9NorVH4X
u7DJP4+z8hmegN4xHnHsiiG74tcrG1U+z7BZDrYSvJtRlCkmiUyYAay+0gzSqK82kcr9J3bVZi1Z
2Ssag3x8ZmuYtBAm+dmkNXvILSNCGcnIvllr6XIzVEREM7nPm2INTaXyX8OErg+AQisTu7qdI0YJ
1jA/92ALXmXuYjQ3RB89zg0NOXqVYi0K0j5K3STmsRrMrzz7WIerSH5pdI8gKctpQwb8bDsaA2QU
l7V2kzpo3shFLW4rjtL7UpHWNQJ+2Il0Gup1HC6nMby3N1WszI1t1c5B2VClJdSPh9mfITO/lZL/
Vs39X9bK35Xg1+pr8dCqr1/b82v1/0RVzejtv711Dv6s2r+rqm9f1avsXqfvy2r+yX+W1fY70/GE
TT4DIE/DcCmQ/yyrhfmOoaWg3BZLAC2U9P9TVmuG/w6KvLBJkrSFoObGaPpnXc3H+A5kP4a1pbQm
TQa11H++vds/Kmb6EVxz3u6ff/4PZmu3ZVy0ze+/8db+0iqEFmvxoxw0V2D3sXX+iG2dUkrRAS/A
xpLZQ2FAMDdjfWHSJf7ftEP/5pV+bBdXA3AbT/FKfhZd2T7NQDMIAk28u798AP/iN8Lx8v3vxLWm
KamD/loiCvHi/ND+RElSa35jRZti6hxn5SMkoscltEJh30yWD7S0jA25tPLVixPRrXtCgYYNcMqx
w9rtuep1SjM8x1DWfCvIHGuMNkJkaHRzNqVwXaAhmcDWoXxHkhZmVzUi7wI2YwCS1pCmZlunZl/Z
N2NpVJcoKbHoq9DtKfyKCR9zG80tCQByKW2svuyrQPZVw4nbxsq911KgTtsptCXU/rBHfGqoSSTb
akyF2PRuURgbBzUPrNGRmvWQCryr+9pDXbYfzH4QK0PXVI4EUfFmq7Zsuoe56cZ6VTvumJ7wCE9A
zmsJCGiOiTDeetPAeKSmKG4ORa5l36bBJhRpYNDcrmVkogBL6b42X0czxqxpzjhC1knW1O59NuXV
vDEHhgEPnkR5epsRt5iuMbkk6alMdRLgkAfrxdgEmqqHgmBla2RYM5JNtG7LrtQ+FartqKnKCe6h
z6/KwTt3RRp0ubCK+9rqPfvWtAUzZzll+hfB9Elsu77vwdH0VlRhWyhGG217hxHA9nIHnBFpSsaK
Eanrbhd8ONyJMCWCQMSVy1hZerd6m+9zDkLhhuA/am1EsIncZJWtRcxbQAbvXJpMBsNtaYq1507d
Y9yXdrruvUWdWagkvvdwXKEXmGCH30SwqcsbI27Fi59JjKqRtDogJlCRuxX25RKWv/CS4T21q5Lv
K7ZQiDMiJRawzwbA8DK09O7AXaprL0lDo3uLkiK6CZ2FKlZW5azdAfSo2nsNw0t9JJXamBkM1rWN
8H/SiwNoLgdNz6CJ/MZ2aVocs0nLi1uHsdtwVggKENLTd6AxEXYdmQUxor/FjZQ+uSY4goCTnvKD
saHjtFWdqr+5M5lcJ9nzf1j/8tYKOKKLfDNKOyI1oAL4t7aMMh8pkDTw71WZc9pp5szJKdA8VHRZ
6uEMrb0VDbhtX+audUiKTHQr9uCi3A/CpCpt3Cx7nDG4PJZaKj70ut4spg4SdgIbOKxLn2VsQLk2
NUQNq3fxwIL0Nj5kKhJtEEJamDdO2RHA1IZkfOM6gc26IcbYr7YFntFvBluisZrwMMmDUaGY2ORN
RM6Qh0A8QhHOwfrRH2xfO9qpJ9lRsQ5FFyutdOMhsas8XOll00ybQaUdMnsxDyZ6eJQ3AWbQOLmZ
MqnRa+sh8q/0qYc/4igAOVPfzCGVcjycUdORO6ar2CHcoVVZg51IawS5CMjgHtCn9Dnsbr2MDp2L
U3o7YerRUKEqIv+EchFzOyBZMPnOojXW+mwn463WSq3ayKHNq12T4CaAFmcPC+9xpCHiPiWuM2vz
baY3yYT5Il8EVd+KZrI83JzkfDq36BKnqTvr0K5pV1lMydQB7ozpDHWA5h7TM01F8sqlX3fNxnMH
H9W5jk4qaJQT2retO2Ky4KaMr3rFp8wsrZT3bRGat43JzHtbuujANmkOTnatW0q3gprrPAeRa5Qw
3Bu0qHUfJ+2F1CkbaEY/aBdjnr16jc8q7U/KHIFqIx2Zi6w/OJOBTN5V3fC1ncw4P6C9NoH/RaP/
mRWE+UenC4iYuNYGoJ2GiB8plEcMulleg9QEG2gDqSQls2osjN5kC1wM5SDn0e1wDJKuTY+OVurR
imAeKmMvjXn0Ztue5W08SvSxvp+FxXOpRaW1lmUe1zRXMsXYexzrGJDMuKSXttDu1jYab4yn/SiT
wNNmQfhG4hZaUPDD6htux/QLqIb6mzJxpgQic5Hq4yct0KGCrGmmqy4NLT564HA586ONn7ei6HHx
JlpbZgEmzyped3VRuTfgNUGeenpj+isLEIYXWF2VUaNFNAIJXEFLlK3mtp/3hVP4z4lPXMS+q/Jq
OufxDLgmSbX8kc8iO2S0g8Wl94isfejzcdI3c14BYnVS1H0BU4CxJyOOBINVgQ63AlPXYExI7dxw
SNjJI2/DYMsvkF1lIcE2YUeZnxHE8CpVRDWqR/bOia3oU+hX/UsTjUymQ/xsoE8UZRsjWrKEZcB2
p558zUvPcB9wpXWRxEFj20pCBfDCSq1dML2kVaKS8AP46eawdcGUYkZpaSeDnUk0tYXz5twytEho
JPed8jjRh2lO4k8DNKMtBW4DtzDxTDiJM78adfdGoDP56TmTjme3ohZHsMucdWd3gGm2urSqdkOJ
MIgdQ4ryoroahFc1RE26TkOX+yPvEWgFirE/8HJ6qmkQYYuKgyhRKFKILmFiF9vVZB48B7B0EEf5
QDJJNtLX4swiUBzKoYdbEcdWvDgocgKnO32ekOGDmCB9gNZ5kBmJRrXAanim6TIcjSiGiCHzMK9w
HPoU5noH3RNYUk/wT0yYInD4UuDFIvwoq4m1HWb9iDMzxobmoKCFpNz4CLlG9ATunWlMBthbhWyO
3sGcewxZcmjYLwXGUu2ssW90dYBON/lgWVEBN7qnBXD+BzQWBz6aQYOxNhPumjjRXfJMGuB0p4pD
MInUnaaKV7T+CFkTyGNizaGjT2/+EaYDn2WVJ5so1iu8NEnlX0cnNZLnoiFvdfcPtNVJIywVbUjk
KWFktkrGeK+mUAsG3r+Fnyqx2tWvT5PGD8dWT4cz6uM/Zt8w0cj/OFkGVFM3JeP6zRxbK0yM3d7N
Te8j65JPX6U6Z0l3WUJZijIDzkbPJeiXU8gUDTtR0upR+khOSc085tdv7F+8LwPIK1oqZI/c4YsG
4C/qArtPhaHZCaRNd5ouVaeTUJKSXdwNUv1R3f2XNcL3o2pgP8slMOkwW47OFvGjurNPpB3bSZxu
Zo7d1z6eVUBxnZ4tu+JwVU7sjrES/7+kZBL8x6CWC/yLkvKr+l//8/t6kr//Zz0pvHcCTzpsEIE5
HWowtc+f9aRnvAOfYOoGHhfKOYav/6wn9XdMad+GsS4foMvm/s960vDe8bkaaBEs7iObavTfqSdh
jXxffSHGxU/DedHjfjGYJyyymL/cmG3nSJ1pXk87TQtdGltWV07nyB4s88FMdCx0SPG0JD+GI4Tb
L0SxGunngbEAkNzGNjzOrlMDdj0InWLUaUxT3kgMhNTH67Sap7lbGRFYtEONJdIEBDS5UkOD6wzi
SzRrS8hab9kNlhISqEdWhWjqnzX03fMK7+ig1hHn1ulipHOZakcQPxhlsLI3Fq7HUI0GhPEczNq2
MxWWcerGJnO/DI0ee08+KJCaWS7WWGK3jbJz7pGiJf7TYNNGI+5KIn97zcmmmb7lTpl7Hzy6MFYR
WFWV61FgS2E3nxoATMysqgT7P2bGgUb13WBV7IVknXf6aAGujCt9XMx6WvWhTAot+hzFLDtD4GuR
V7ecOqMwf28MuFXuZSQT4zx6FUXRymYo67hAMyO3u7A6DOFDaFYp1oayb730AIjFK2jwJRgGyDAZ
plZ+cDj9TO9lNljiuYhs+k9nukhZ9a1ssGje6vw23UOL3HFc9VFt+++hHw2NvJIBPIsI8CrD6jQA
0WpaaoXCYOTsohOKQXMM7O1wYhec1YuIjRDRvJP6Y/JhYhrbbf0qLvT3jsgs52M8RiUtV8KilHtM
6ij2LyiM7GbJ9ett1H7Y1A+gLZrum+GmVnlvD3HpHJe0XvfK5h5lkHp1R1K5ZLk5inPiJbgsEejO
Dt6ktgD9+r/ZO5PlupFsy/7LGxfSAHdHN724PXuKFIOawCiJQt84euDra0GZWSndiJQsavwmYWEh
MUAADm/O2XvtR3yeMtlnpV7nZM4r7xzIalY3wufG8CWZ5hTnRN81mE86v42p3Vk1Eji2LF2d6r3d
V2TSHyKSs60rzqyh8VqCYWh2i6pJKEyzKRHbxW+9/mZAMUWbuqgJmEKbkAuxzctUPGAcpnUBzog+
j9fRZt8lUlSIu8spij+acejCTidblTJhETbVSjMtcqLuGy+ZT04HZ5MdOWbIrfZ9VL8odqP5HC2y
TILWj2V6TRXItp+MfoBvRbOz99/onLfJiyfqaXxOo7Gm4gjFw7sf6aLBfpJVhAh4oziCIp9cjFAM
11gGo/HGivIJaR4ufStfrvxIGssB5XEXkVCLQ/XagbFYHhl8dnzUbJu8W99IBzazuLZjnJpmFqu9
bTi2uS2nLs8w/JQjmVF5HsbfokE16ITyBvDOZC94xWSSJdV+srTyDukwR9b1IrVKDrDuUwI5+1aH
YB1cNX4sQ8dlHwyavbkycpVPX1J7RZ6Xodn1156XmBFmtLknr6pfqiXc8lxTiV9kkHRSh1w1Ihhp
kZIGrTKgDteU7rwBLlZTTeVNboThQIKij2er8TjABHPDOeydMqoobmZqveUBODMljmRYfC5Vmwiq
2eQ3Q2FdT2NNgu4G//ckMVBPmNoxpTlfmpI2KlX7zn5wonmG6jFDVZju66qfS1JqmLbGt1pWC6k+
js0OH7iH7gAWDaHtHjJTt3q/jF2Zf4oTuJdfxoR4rutGaqMNoAy2/T2BRFZ/ckaFBiwALavibDX2
4QifRmt8c8ekFecKiWjm4f0x64Wn03XpXASU0mdmG88R9WFBXjHKjYmrcUNdM/L7TSZF6a8IiTR7
xS1qhV+dMSzt97VmlMY3nVApJWonQj0cb9nTm052r5ypaVZO89JwXAPTU7WEmxm40uoTyF5n3OvM
b+1HFwY2Lq2is9d6Qmz68TfRZKwP6yF7IPwA1HLDwkDUEGKWxokS/BnLsGTmPtFdUiHddWvz0Up7
z7xu6sLJdsD2mFANy11I8R2svtJ0MWLwz1Xg0vfNCFTwXKabDRUtoypW0IdRLpACHLe4XlBkyvVC
huvd1rSY5LNdTI13F6Lq8W4b5dB24AVJFT/R03P8IeCT7vU5z5Mk9G485dbNhzHVQ9velAPrSLPD
VBe17bFJWBhuXDSz1T2baiJIdlY9QbAjoG8ui0+hV8RkXhmDG3/QFIfDEkaaV6mrME+7Dp152vZU
zraNT8/JOkS1mO0FpKGcO9r240B2c6fyzDUfMssjLGtD2oArt6Ows1wF47REeAa6ktvbJM2yGK9M
kJzXwBJof0cdkUpFPSlqMvPQFMU77rd8xvyojR4shJsrSa56WyRltqAkwtJtbaSHN52nUVJyBJlc
MBlKOIfAMXOKSGBwDmwbQW5FKF9LPLQIKQvD7yInSKl44YaMZzNxkg0IXXBPnL5h8nImqNwt7yzL
vG3bCm1f8dwi9wXNQRMbME/q2lu1TDChvRO70Lb/tFQUyeMgsWnjsKi08Gvykdbdo1wwSRwNV6Xz
qSe+WL7VqTHCsuusDLBDPvXjU1P0q3ltreFdheySNE39MB3qjwlCnTliUBqWFaKYNzP1zopMrkqe
dRxcKn6GL1dQs5kgU9K07Ipt5cQZ6dazu3juwRaAJKwd/T4XXH7m9mgqWNf7GwsK2Qz+sUtHaWw5
8ebxl3WUuPU2YovR4PZgDlAoOaSYO05NoVumX1eXG6VgXS8kO9iOk5KjaVJzAhfK7938lmRlrTu1
/2juMFVxuDHh5DObOmSiO5c7uXhkT1X5pLRkLlWJ4REtHKNVgBDww26BB+4m5xS5J9sWGNS4G0On
3ZNLGBG84A5EXzfiWFcwkEcrGq7qbD4mpA2uEvbfnFB+5m5+/00JVnY8uixEO7P//XnP6VNRU1BU
iAUCB3FlIQbculaYvxpRbjO+7CL6TZPh8kiE/86SGKRwvAny7i7Rd3ErSjaGQAWGiaOy1YwxeSwI
nKJAAX45UBLvbpOQ9t5vbvRCdY3vz8f2x2HMlfSN0fSwyf9xd413ue3LLGx2hHfQaEXfbZnm1p1b
uCnTk2z6wKZYQHmEdmQ2BE48fK48tMzLjPvnh2PJXzRaLp4BXRYLgTvHT3ZxWJy/+wN+2OgXOQYl
ziF6l8q4eSBKtYTHFvrqrtKxca8BSUDNr3CY/s3r8gjEes2VN4pO8nvm8A/XXaaa0pDdGZBFYvGI
Yw8G5aqf3CAyyq9r0P77up/N46/v9mKIrQ/+x6te1gGg5A11H7XG1m5za9eXc3OvPWu5NyfCkQwK
Lb8ZYX99PWBntPiEJS5HmK5olhDVAG6IOLQ9OzBr300g2M0J3LYVZeXu1/d3UU9Y709ZDCs+nvXZ
qgtTaW3FikDXiCiSainY6E/p49xbZDz42jt8v9T/dov/hybUD0/9Txrs56a/bBZ//4l/N4slQmti
DwkcE4I37vBx/0eDrXz8LBhcBT+CpPQ/h3vJ6Z4T/fqHDhUAS/Bq/90slgpZ95opJB2cOiZ/6+8c
7ldHzw8LgiJFUKzJjKDxkLqwPPw8+RCzx/lJZ3LnEhJGxdNJ7mnrdnS6UFuHFMI/aMxR8EnBAv3w
nP5irlmrWX+6Mr1uAI9wfJxLyzPtHMg+o0Ggt5op81ooDNkqcED4e3PL9zukyEUFQ9k02S+XPGuo
2hWQIXfzQCEdWLABNEyovD9wmCqe/KIy7hEDx0+/vj1KnT/f4PrGPd4RCgFpI8a6fLSh7NI6xtm9
I6HHJukauacMdJ8MGERzeMPPY+mu6QaaJTeaqvqzars22iHWVPoR/mrYmhxWscNu0rEF2+YqEjq8
Sc87PxscDB/sN1Smcc/ZEXuwvWsVWEqaVrHvoSeR2pgtvWG6qdn1bAZ4Y/es/vWTHBoX8RRk7WU1
OYfZ3P8BeISDdZeZTnSVRonXv7XsqClEakVRGq/TYx+joQM3aHxOB/iBFv34P9q2q+Ce0gZ4awns
+pB33ONtUQ1FeFSttkim7fDdNd5XY3TtlOC9cXnWY//YR8NuyWn9ugk6eXhS8czpDZqOJcIYfrJS
3TlxxuRT3TX+M40+eU7csdj1aAoP7kjdO2jwqnpk3RldfkzWfx7qjLT4Y6uLlijIZtSd2nhag6cy
kNN+DHUfhndCo0mik+erIB+H/KWZogbxZ2/ZBooh1LNvHHxYVclthHrR9V146p3OJLnUEShGbeRU
Ol/qTxl4gE8iV/YHMVTOPXs+bw+rNrsqSeFscCYu9je3mDjs5KnqrrKpbrcWLuatWfnxvaRBh1au
Yh+J4g7XqHDQDTn2sVFdBRIiKutDjTug3UwpdYyNNhdGb9GZYJvr6jQ1Eeo9VVnHNBvkwSHqi/DW
xf+Kiqy8jYy8/EZtyjmjfyvAPVDwqipjCFAdtdBUaIJWbglcsPeSE65fzoxKSwnro+23uh4I+iW9
+1r4wtrRZBxloGaTCCHYzlca8cq27Wj9qmg2NsQbaMhUpn7qZJmewhE2AcLS5tpdBPTgOEWgsTEJ
17xLCySPNIo5xQpkEZturKp3DoNiy26MLRf1CFx0Jd3/dDO5PcLI2GjMl0EXHTFHBsr6Gxzj1l1n
NPImCQesDnKQGyofyy0b+PmBZqcfxH1IkzpHXofwj/LEm0yljbXSilr0SxKpSNZYjKSufk5l1D7a
IIyQ0wtxYoMByEBSPdkyboyXPHL7bW2G45Hi3Qr57dr2PNRp/7VJG+PB1H5738tmuhXUDb/NmhpF
7mv3oxzrauvoEaEv1RoIOKg3r9aCKjjVyt6P6B3igOc3HTyKIlhMdfdahBGaQlI41NZQuEplNqtn
JzLKq3BEnmI1eKwTC5AbHZmWkMHUeDYF3SkricejbpplB/Im3cZV7RwJ9sivxaDSmyJXa6ZPXe7J
H4p3hHKGd0zzEVJvkX9pXUES4SiaY5GF8ddI0+mUrp5AgnU+2UwL304kk7MZrWmFhI+PQaaH1V88
hNdiFvK2dBMRNEu84G0V8cMyoK6tmevv5qE2CWquvd1oZNMtkFdebOVhL88iOz/XDYZNc0rUh2yW
cRCNi/jk4uW+TbSmXiNAEwPeiTXONKLsYgF5vOEEfutpW18Jp8coZM12d3CxJV77nduDGqzLgyOm
/pRL4p94NT6hOMns3bUObjp6lSDl2haqW9/b1UttlAgfmtHKgxXldcOZtoBRlqFlARe1olHxMrzx
a3efHeoHwVROI1VsAgvUJgfd/tIqZV8VA92RRbbzXlcEjzg8k90yEquHUNElATtebsbZ4cNIrPgD
yT5oJyftddfUAibajW1yyBmMT27X98EAOxJJSC2/+h31nJh67T6lVXczoaG5LTWhH37W2R9TZvx7
xpq4yhHwnuaZZi3RlMzSDlNW1kfhWbpZefZbFDlg7AhzpUTuX1OMHPajTB10AEwBnmfgbeooVycS
BiDkELj0gB+eVOt9aK0JjrK0mm0p4HL7UaTuUwEwDpOUdy4QT+3ohOZvxJJ5B5d5+zRrEJR9V1NY
MMpePXVap9uJouO1FUYT6WJJfO37k3uistRf0wenQkcHF0hcJl7nJsp3eM9mmJsxQIXZDsUVTpeJ
pLxYBT02gYOSvUYJBUMTXQapjwu850PcWv3LMFfoBeYRQqmj0USA6av8AgFrMX/OEE+fTF2VOwJC
pn1fWSIJsk4bhIWo8ZhElbxrvAENM4fBfdzJdOtyPL+zsct9SESoDhmus6CbTLJ94hWoSa37C/Lw
MOhoDRCxJxz4ocL46uRGfdtm1XjnY+x7VhYm9QiLOxALwQdqW2g4StM/zDnwayNJ1au0VHs9JNmy
xoJWpw5C6c6eY5wMuEegItndyRZy2KN3G7t9beP3MJaue5B+n4HSnYp1kUWGgIJIRc86TnuyKGj7
E71e+9mJuhxmetQkfBaMyU3DCuFtLMbao+GmxR3yJOdVu4Zx9ASJN0WXmx8RW9XUvex+HQILlHL2
NdVzK/O+Iqek8z8RSU8FVkoDS9Gg8idsBRhpCOTA/1LMlWMe02jW9HH8Sn1rc0/iMqWBk+58PTmg
7nLCRJHjzStxsTchDadsAhBlWNA4NqVLZRBcmGzfx2SR/XZGVv1i2iONIZSM+t6MqupcEbp1T3bd
TGUvpLIcFIOp34wujDzok7ajiQqxBou0u6FkX2MSn9DGS/O1y1sbD6uXbRsr9xUsoch+arOmP7PF
UHcZmCgVgGWLKRcn1DgKCoLgqASajohZsDsVYxxSBZPUZza1bcMVxBlb0gJqemKdrcZwP7qRxqAW
ww596MguPzeGI6oNta7oaY4FZigfg92yUTPT+ZZ9vbV3y9FLAjCHVX0cgTYjRCFzjdmAGLwUWkc7
Pwpn8G9zdnIY3lApLTuNOb5BNtBGT3YqyLAYasRNK3q8BM0i4uQhSsP8JIulsne98mci9tIUTkdB
3hd1LxvW9WZGcmUBPytN51DFLcWxpapNTEEO6+w+Nb3ipkEYnmyGTvi4yNiJ8oqHqYx2RuWp15ot
TMG0OOKznxFfm+yTEJ6scVa4Ocw1JLlny+hgPaumYjMVefnUpiHRUX2XRvR3mjoxg0y4ECirxkfJ
o3R9xf6yNr6oHiTvDnmkOCJzMyKAsumIKIoyNP0821SEo6WUmoxucXdOjEFjZKLfS79KbsVoG2c/
NzPy5ASKsyVmQCCgXa5JTLCxQTJMryhhu3d0W9qraiYGDhXamiE4OM7BrPGCVPWAYqQWhCeWVWsj
5qhh+CbRUtg7CwmWu2r6MybHpionMEiefyuVv5JcLPzTwN2md9b15TqU9UhQY4u774bsc8aNbY+2
deww9ay2Qx63IXVLC1Q24z6KPMPFRCN5R53VwHTuOmN4JR5Z+o/MdmkDZ5QGw94G4LUEyvHCceNW
ycC8INzhDL/HvHLisrxFrCqirezscTNmLd8apqg+3aTsHD6m7IYA1EIK/5C7EnqUaZTGAX3EQ+nq
4iSFkxytKNEB+c3TVtUjAXHkdV+18WgSUYcAFgWQ/QGFSYf/IBXdS+Z35ecFPcextTyaJnNf7EXl
5i/QF9Qj8i4ESpvGoph+MuapbDcmIQwDmlRIgG7j93d5jT8IfsbYdQxFB6wLJBTro0KuVm4IuUbL
wgjrXqWfyiByw/EFGWJ6BwhA32JXTRC/pt2N30LE3fZ8gdbRmVx4e3wywyOLjLPRkp4fA7+xvoQt
voWgNyr9iDzG2/wflz6kCMve3bnFjBS3W7wTQJg+0KV2t78+DV6UYlz811RhcDwDn1+rbGuH/YcC
F6nLoWlAAd250TyxTbPDG86M9KFaNey/X+p/SzH/81148N9VFh/fy/elf8/fflRafP+Zfxdj/H8A
aPhOk4DRzxJKSeJfxRhX/mP9UF3Ps7HMI+znBf7LEG+Jf1Aoh7xhMb8g0qAc9K9SjIna36WESHma
+g7Sfv/vVGJ+rofYVPfX+hAlH08pRou5Vg9/GCIpQ7GgvW0H8dSFfxhZFGWbfBiaf1bq/qvy5+eR
SCmKCre3BiBwBbnWXX6+zFBbY8+HqQJloJHajrB8XjVH034HY3j59Oth/3N1ab0YVSxcCNSpvmMx
Li4GwaGNMI9LaP9SP0S1fYto4jAhKJ4IXQw6A0XjtEyvv77qn28RXJNnIhLko+M1r3/+w5McSuTA
ZVLg6nFlc3LbMB1Rqdndhzgui8+/vtb6Vv5TxfrnHTKYCLaXav24Lz5ssXYFMUMqdOkxIcog6zcJ
yV/3xmKBH67m4Tc167+8Nx+RkAMZi2tejBJRIb+caJkHjh/VTRCj/pcbtqG0/bJkzr/+/bujQkhx
g12wrdRFayLqiSpqDTC3dgYNcFMtfgO51Mseaz8lCbeP3d+MzrXcePk4KW7CIgMZ7GKW+fnVlQMk
wl6kKkAJ8BknMmEARrqrFjve4DSeNxBmOadb7K3QZ/zm2n/1aLGWCDpOlCWFcH++dgdspkrjjgyF
kqDKzYAd8kM9JdGZvszvkpbW/9fP90k4NK/P54tnN7mKt34col1DoUinlgzAihYx4cohXuGKXA1a
W7r3eloEQ9junTFPmO7+35x4/89r/Hd3EAPWM8nEUoQDMQVa4Ah/vjIRAlGtjRLCAoWAKmBWKpIA
0531jqz7t128P90nKUSeXN+mjyrKvrzPJZxRsafMNrpL2wcs0ThSqRpcE17Snuwyc7cmzNvfVJb/
9CI9pnCmNiEAahKec/GNjLPXxb3B9+/SIdmmUFBIKE7b67aZfxcN9OdL2cJEaUd4vU9Qj3uB/HEm
A5u5xeevlBVJWL19VB2mTtOv7uyQ9vrffXnr5RR8Lj5Hfu+Ly1FVoQziMWz8rsifcS9XHlkOlhif
k9pW2d+qnLP/gLxJT9JzLcey157gz0Nl6Cx7TtxKBXPayG03tPVHZgPSKUMlrtDMpB8o8ZjPv77F
ywn18qIXUw7Ka7PuexhEKe6nfd7n+P8VE4IPkAGW0eLvfn29yzfI9WxHsuIinVjb4xdfou0OTNpQ
pQKOO+M+Lfvw0Nb4bgeAF39zgvl+qVVD6SGidEg/+vl5VgsR2wWyXwpPvkuciRlS7Pf6e8KQmv3/
x12BSaNT7Jg0VC+e4gAKkY8xUYEhwGAmrlMl5ywclwWQgChOv77YX7wycEBri4Vfnty4i4mzSHz4
D5UpA2o9El+TsqG7iIXATixnb4YHWuLXF7zcKq0PkraZQ4OaWYWe8c8PsuEMo4tayWCuYqVBnhjA
EV1Ph9bfHxye6eM6dGEVsTe8eIxmoydqKYUMbKfPmw12Iue+6uz5TVG5uvr1Tf3FQOTLtT22pRKp
7eVNhY2LUaN3ZODUiXcTl/FbsTI+AVpYN7++0uWkzOPzpCsISWTLScv94q6WKMmmHA9pQORMsROY
W1ZBS/Sp7PPoU412198Ij2DEX191FSv/tOZxWbpg7E0cphOT6fLnt1Y6CikkxekAB8SCGlMan9D7
mg81E+xeesBwZqdZYTgCTEhfpzcJ0+kxW/Bz488W7ubXv89fjFp+Hdfig1zlF5dbDbyBJg7KiK0G
RIm70ajaE5j1kOrMLD5L6o2/gSv+xftlCgV07VmswvQ1fr59vkHWkAqUIs5St9uaiPu8YAQobW3n
ME3T33wjf7oci5K1moEhOkqssxdPuy/UIPpusGG2VcVLov3uGu/H+NV14+Q3e9KLXT4TjI2SQrio
dKTia7y8VNimlaNzF09TmZ1Tr2+qaJsYQ9a/dFYchddZ3k/zshmneplOpCsS0PXrd/nziGaJYiZg
aHFAQ6n+Z2UFFhw9N6g8oUjVYFMyq/G7TYuKPA1I9p4eKgZ5sk08yNm/GUUXj/lP936xnbIhz1uI
emWw2D0HNmyPuseLGpfHtpPmbz6hP18MPRTTngkrnWd++eHaiT3nquI4BbrCdHb0xjpr59bj+AX9
1fz+62eKPuHnL5bHKuBNchpeT8U2mdjr7/PDQaoT5NTQeh4COugzseJpyDJSk/pibmbfkh8z/jHv
UWD2/t4vw3I+Qu2K/1BmqqfbjC+oTxzjVaL2JGssGwhQFovM35quHeeNiRR53iztqKq1aT24J5sS
XRpQDrflnWVXs3kjCAbrT11sF+N9PzteuZ2QsRoAFooWuK1UJY0UokhxSgE9Uh/6PtOg18yhhEbc
Rn2+dR1zHrE9S9+Ozwk/oM41mu/uPDawts70T3Lv0LvE5+ykM5HeMrY1TklL592Xoo1I8unhKilk
62pvmC1ZNCP+72ZDjVJa+6qIVLcfjSEaAw+VloVYfqCDBY4ChxhKJ0qIU6gKcUgMnHRXyB6L6IAG
dPK32TCURxMj1/tQL0WCt2Ik7gKMTGw8DSzgwF+Fny5nngPON3pI6jlLIkhzdDFUc7NwF1QfzdKm
6Y0+Wl/VIgZDRXvLxJhYgGLZCtNtxSb2qcM/+mObJwcsaiZ+JqOdxm4zTBVs9zHs8mQ7UcL33vNa
+GivzJADtBUkke77F9YD2Mq6HTJO7rRMqKTOadh9xACejI9ZjtczCZaZnIS98kZQISXVsGFPhy2D
LYeHikBhz5iMbJ8ZFuyhEmtB/WYOrnrGL8zfh7Frkc5iWPKZ5ip75mWa2umqXBSq67FwcFmUfjqE
B+Ua678T8EdbICsHn3Fp2/XOo6uE4qFmmBxVL5hpmrE38muoPkVzTYbFQFNpRAB/8oQTye2SUpn+
pMhaTcrNkg2ZuDNLx3Sv+Gyb7C6qKJqe1TiEd1WC/XfXNpYurxqRxnKL+8PuMKpl/PdoIaOibQzv
NpqGAkFu3MjXcc7la+GjACXOw87Mr+RbqWdQHQvn9MYb3yVOdO7LtmNzWzuu1RzT2iP/L6xTpYD6
GqcWr951iTEXNPuimj9a6CnLw9iOHim7BdpoJTgq8tfCZgRrOk/V3nCGrLvNyIqSO9VYvR8ognCf
TL9snYPXp6559pcwTPYI/Ov+ABO0m64qxA9gcCw5vqu04nHKPOd94Lurqm9madXoSDJP8Bpx1fYA
6+q4zrHyJLRHEBSt5F+16IiiajR0hbcNR0a3OCJnw5PZ09Xt95oG1/LIzFPeq8xMHyicm59CkaZ3
UYpvoyWxZKQ4hLtog71weC79Jn+35tZMCQiLoqsZV4I6NJEo5HW3aDh+Lu/xS+YveRnQHTOpEOf+
cuOw5rgbTTj5fU85GIUMplVq5Iu6qUreFQEABGps+jHFEokMBu7f1HnNtz6KXEGGXK97St5mawel
adUP5uS4et/zmZBgprUlya5Mq/Q6FIZePncDbMlT7abWsM1d4reDckq1syE5bIz3JshUaIn2QOrE
mEDa2rSGsMyNtvhuthauHpB+zag0QWQQfh7bFpQuuEQ+0y2gxyTdAJWa1L6Pa00A3qjr54bsLn+X
FKgHiZCyh1eSPCQdEpGeaUTr25YgytelELkBEDlavkQkcZcbmp+ErWEYwVuczUviHEnA8uDNNiAz
xVBkOshdP1IbkZecV0tD5e+O2ev6yeHPyExvAJxQkW/mb2Wmar0vCHMfbzlRTJ/iLCGVtLCJ/6FJ
1q55ClzTznZWhbUIe8yS3tsFfEl+jdy1h8/UvjHiWENkfllqZd5TwsE/zhox68cer4D6QMheXiDW
iKV71iA4/LMjUb8f1l0wNtZ5dmnDh+bUItBFKI/tSM0vHWaD/tBMc2lsvXqCHYp4SkGMH9r5ba7z
uNmZSU1R1ZpompWNLr7EhhZEnmqPMLtcduI+Qk4xnirbgD3pRitcEN2KeZbpEFX7Xno8ysGS1v1i
eLUTyKS2htMUj0N1dGuV3wylT4wrZuroBJ4NJwQmi5BWr+PK5DnjP0XbrnGAQmGyn9RpKprUOPbI
HY4huAd7oxZMyds88bJ+F1tycq+KTsfzYUkTVqZY9eeZrhhR83lqplcyEYY4WwsUxI2OIIlT/CMI
5cVC8i/u4rEdPrSyrt6rukTLsND/up8Hp/a4gEvmjKi7J1cjrfhGewXfxewP8uMEABLdDL8M7BLR
qbV/SbQOPcqsx9pnExIR3Tqi85M7a4pddS6obeXnnrY+nSDDRZTDm0FRQ3ZOH4l9HVodqciF5Yy3
BWqc+iaGwNzu8MPx3RUFXJtAjy6jxaEsbN0mY5QSCQ9GpWqvI9Yn+qIGIa/AJ3LcR9sR6slb1szG
HacmD8xoYtGXzIbkGQFS/piowX6oa6MRRdDFjAV7PxQ9uLG5QMkAHm3SFuG5kMSMW4RJ/Qx2HUzb
2aiSvkGo1rCoo3thCsrHXkX3hTEBm9wUWUVsfRJl2IKUD6fwhH4tsx7ALvnRqYY3HT4m8+zAkGTd
+MM1aR1yjAAItUXOPyaPM/CQ27SW5iNOv/49kpU54IhJRzV+5I9I9wIz4M2fVF2K4ZsXZfAhzbTH
yJ9VTBlHQltnUKstYpwuhfzI20RqQ/EgoqObuTmDfUSFQ9hiSoDPjhNzq8+GXBb3YCbtgEYOWq19
W86WicnCVyoOQH+RSqTKznwpaDrX+4lcMxfKBRTtF9+u5HJtmCERh+cx6UN8SN0CxcoJCjNi/TbX
3HEsAk2Px1wMUb9rw4KU16kd7NuG8NP4znT8xX+ClDkmpN0RZUMKB21h9N2Tfp572Kp5EPlwB6rS
ua2YkyCZze8iFtnGmLKMmPauApkT3+NEL7fU+PZDDAqvniD4OmkehOyDNrVV8WECNdq0tnNO8/h5
ctSpkgKaRB4d2so8RgXs33HEUiS869jusGxpZhS/RcWDTKzZFSrf1T5AHdPgy7RRHXI6OgqPLiXB
l+V+Ei05uMOzsaRqk7XqpTBBqqb1dK/BU6IiNY8EWRGaFb27uT/ucKPFZJLPj2PlZMHgDp+wnIBH
SbG1J6hJbLKLGHfGVduye2xDFm7Tu4UGsyA6wA05mJDibHWjSEa1NVki2mfLbN2Yi34gQ/bjMg9X
wq5tNCfNIwny3RGm4zWuw4/+RBRqFmc31Dyf3S68LwsBNVeGb3qI6LzDNZOT/WKbRKDMhnPCd/Ju
2/kjdIW7OirecNEcAPHpjT+or2M5vc7EkhERBX4APvV5oGEjnPKA7OIrNZKDakjWpEu9TXoR0l8G
vjaPMW9nSk722L4thvmZIdJtM0KoYHwksOhIfw7cioz3diw+RG3Zb920eldJdRZztuA8ia11AiUB
h/BHAArGp66y3hRGm4HGKmtj9S1qvI9u7d9Q7fwelIOsz29D2uWE3ObQlBfkobHN/mxIn1tG0iaz
yVYDin60wuItH6bjEE37QTR7Eik+gcPdMbPeGK4+pROjg4lzhtJJsTEDGnnABfU0RvP4EtIt/K7a
2FA2S7Y5u+TAYRn5MGekQESp+JK73d1YRO4xo2sdhELuuzy8yQWwkpDvfOqOqtF7zgPb2YRjk+Zw
6IrJp58hSROV7ESe0VtGZIKFMPkC4MsWycszm7INERIz7OEu29Z9QroMxp3AgTX5VtukUivN1sJq
G330lHGPypbEA6yiOzgsbC9ZAziMdmTAxtOJEjURBeJkhe11WHUHNG/bXkY7Bt5tbeCAzI1DTvoH
+5FDbaCES/vhaXTUvUyKh3JcCL5TE/8nby9q53rS7rmojcPqFwtdcdeWYc4uyfS2DOLbgqTFyTa+
Nt7yaTWZIhT7bJrRN4rigUrzm6penlqjfKA6cOcxB+oZlBJwGIUjyyuwTWfmt2nxrucpg9wlKWpb
HfLwKE5pxmRQakR3lVfxsWGVioTaay2e7Kq5HlcCjjY+hwMIwhKf6BImZ0sDlaj4PDwmUX8kJgCV
R7UFe7SbzWxnEvu+mPGw4dSAgICVoUt1soH0cxBF+Edjjic5NYdOZLvOrZ6HNkQ8ZUBSFbnYyLR8
0ZZ+zAf8wGGDtsudrsKwICgIbYrl3Hhud6yFdVPYDskh6rYxGsJX2K1k8jVP/Zt20cehaw4Natxx
tK5k0R5t0FqBMNO7MhJn20WitcyHiPS6Srq7oZ1AauZXs65PJTpGmprFCR1OvEG8gkxrDioU1UFX
xDSOvJMALa7ddu+GyRWN7KDCujQRwAlViXwBWGFbh6O3aMYPpSg/gnu/c6vwJRZGEKczqTPq1SA0
mU0n6UVm+Cahckd+jjykOq9RWaNJNhvKYDx+xyUkoBj/1FYM5QPcW2OjW3X2OdtE83KgB3Ty+uqq
d0CENA37EqqPJfN0dDbd+T1vnHsx9P+XvTNpjhvJtvRfSXur7gXSMA9mrxcdgZiDY5AUyY0bSVEY
HfP86/uDlN0lhtRi16J3z6ysyrIyU4hAAO5+7z3nO/rCmvqGg5r1ysn1mqNquMwl4mpFixeNtC8r
bFmAaqqFbgS3LgGOUVNeQovrbpB5gVwxu7pZ4rlOVxHtz1VtKTiDZXqMexCbFGFHNR+f8yTYa2kL
TBFSQN8Ea6K/gYo1GaMweChApKJbCLvVmobjkdCXJZ7EfkGErLOugmKdapiSoOkpCw7+O0IxdgpW
+E0GgH4xGJXBflJfqBnATSHg22Smet/Az4LL1dbL1FPMdW6pKGdRqVZH0nvzZqFIo0GVmm4CnarT
S7JkRe3AsgeO/HXkGeRJHk6IpO6CyZnuYTUVF3GL9iuLntIguh3SSfpYfElHoqi7rMhO23bU5ncZ
drJ9m2doXj2SurXW2rQdv1GqNHJsUJDTzEcGTsfkqcym2tqktaa4j0GiRMGVI3NT3hZmNPb7iKd4
4M7WZffA2BbF/kLzSBb6FiI3Gt4w4xschUAsxG+o3CrUfriMjEMvI+E9uW7eHPE9uViqXE8Y25rQ
2adA6xx94QSQ7DZBUxN2HapMCKlLWst+iUWR6NfQA7Ti2Cm6SC4lIP/wWgP+FvuB1cp00Ud2p6Fy
JCOT0kWUT7aayQvE5rCLG0NMEwq+LKt8xK9ZdOlR7cM4KybOgzJExAeyBz/pYtToZi28ZCLh05QE
kC1co1PkhukDkY9aCptbK+fyxgR9NiKzzwfl1XHxabCAVkJZqQIBLQfHaMyuKzHOBZpMp/tskiw2
iUeDPSMyO1N2Rq4gPdTyIX5iWi8hzw6Bom4UAhyeXbMxt9w+nCETWQZPxdix5spKxOuZ8bTE5zrr
ChW6jDIUwpd443iFXX7JhWloCVE7CeczQ8rhoGue1vqhO7kFUA0woWThktqdqo+J2mmPmVGnVOXE
ALh1k+7anizSzhv0K/6AelsAgHiJmya4dEQ8nTheUhFEjAb9OJxsWvNq/jCgyt8O+Ja3sUm+NrLd
6hjlsn5ptVSMftF3ZrVwvSwaF5VuJC96jizTzyZO975BQRb6JvQLQqEEhTAffnbTP6EGdNH26RXp
5sS++kUY2hmNAXw5azhq2mOo2dmxbMGiVRISQVsa9gYocnpXcqJ/rnHIz7cJy/ZuQgIGalZTikNg
oP/usMcvnb4LnxI82oupChF1V05qrG3NjL5RP5OCGtkETDB5vRGj41BcdF65y7MumXw717SAvjL5
EG1V55dhZhgPtVk+qsQZpMuyDpPXjkSHpVbqmi/sTj9ydI7uo4Ap8EUKVVIgHTRRtVfK91vmeASt
SBhwJFCZqxTPx0UMf5vAAgx7a1OKsFxKxQ3jiyEBprDVMCfuEjaNC0LhwhMxh8qtcI3hW9HqWoaY
WlVXOi/zRm8s18cFo903dvM2Oi5HnXxb07KpEjLImGVdpr22Kjm6Fm63BbFyzVT+IZHEwsiOBo0Z
3s6UZgOReEYs/TIZNXhf2Ypp9pfa9t60ztJ3E2mFLaegIQyPUaJd6m2wQ7JL4MJkrag63uA93yMK
OBkguJYi6mwf8OGxjkb2guCLGtJj6XlyT6CZifpUNoHarbSmWBEAgdckQgpKn4hG57ZEq7BmUyFU
IXNeK4tsYWtUbvH0P4jC5i1wQaSW5IJCW1uVBVgLPTWcRQAtceGMWoyO0yguFRGwxtqZdqC7DJRd
vTYRsRMQt03a5ptSm5emkm/tKvlitw6lW1wdrMry015qKPO94eTUUPsaUHE0VBp+MMMqUQvX3yCn
rcJOfo2D4ZDERBDM+bDzZjxlZJBnYUG46Jivu7J6sIWyLUtU3lMilvgsHgyb/tY0HJFVriWgkQMi
/K+TTFIs6GS6OQ48GOz9i4BHjuTE4kbp+YpZtqdV/y0IGuzZ0xpAewEKZxjQeib3MTlCNC608pme
ZXphTZNYFCGWbgXxwiJtiCCCEpEYaX0DCHEJOto78D7om0ov+OyuDZxHhYxtdVRbunPS+reBxnkM
ycuWMe1VwyNE1hWLWu297eRAzcR2ALatLQYknPlFNNTMDUFrwzvjCNuE9towytsyMA+B513kcXpE
Z7msadKq7Xg/JsNNp+anPCruGVVvHTX/OreEAJgIMqe6tR6nRLnlwTZV4Tna5n7OGbU8cedq8OR4
Wy5UcqBwLV42Y3SMCsrhpBI02qE5lFCE/KltwKZyZOxsj3iu1uTrE5mwmbNylgzIBaKUZBu7KhAJ
rQXO4tzqvDS1Pb3AKloOebWRUE2LKj6iR11rVnwZ1ZThblFdIJ4j0jL1dFrQRPTiaXo2avg3wh5v
wiGB7JyaG60fxgWnLbwDFkc/NXsOSp7SQNFu8bm8z0kQWkbkpyrv2Ne+VFQSuaSFjwniQTreJvOM
U0LQ1cIl5Luz88vW1u4It3sTrvuFBEn0V4I8kdomH7YgbNGND2Ve7RLwfwjw42WZjg+0GOSijMi3
iEn+3UOsuYfX9MWtZgAm0Xg70ppg2U32tMQK1m0yqi7Dx7BIlZo74A4L18WIUSJyrm3OV2BR7rO6
2HS1ti3V/FCJ4UbkfEXojflCJMnodylFckmZM6NpFjWipoumVu4Vi0ESPW2FVGSBSICaOOWDpsku
DcsnHRvHcnDkrZmyRUeTch9VhFulEc4QwZmczoHfB1/N4bkuCfjRnWXE/D+EpOCY/V2auo/KxExF
tbcTTkOVpJmJEkwJ9QuT+QOZbLR0F2IGk7Nxwh2aCrlhobsZvOgwGxGQ3C29wbsfWsIwK3fl8vZ1
HofpCT6hRYOdw2rQI92w6Zc6iQ9//JjFOE8SeSFr0S3G0Thipd0O/bic1GLtGvcNOeyWVyOhL303
L+8Hg8wBnvlsESSdhbcd1FLSW1d0L4tLz3beG5dCzTOjrdXnuHrMDXrFm9KSK+G1BCqQxcHZOSte
gEn6CPAoUhI6hNBHi7eS7jZ4gRtVUdd2SSuLrG4jAdCCutpXhg5Ry2nqe/w4NxpBXu3gLForAvib
odvut441fEuTUxCNa1Vc4RUicl0sI099wEexrNPxqPflBeu4RSSBOsaUcfFWUYmjvi5owELBAqdx
l+m0uZVhAbXvWGVkeGcERNaPTn/t9l/KYSQxDGJuclPJ+q7vSRkRzcHJ6EiFcA3Y7O+UCEhsdMty
ylSerdsI91bfHxJV7IOOkKNEbBH342UhOKfjsGZ8j5Af1hjKlmrnbgh8OxHOQHspJMBRWFS9/HRa
uavaE07MNTX6osZ9AF8WB0/i6058G4I7oL+314fcx290ZeXpZZpne0VVHvEX7rW6oc2z8cp+YxQb
xSp3fRpsJZR6Q31TMKW1KPiHDVEBRy+iD16PM8kWbMgpqTmCKeFDmAzLCXdJ7GU7G9byNLwQQYcA
195IYXJKG7dAbRDa44ytyquBQRuNmkumsmtOjodABBewu/aVKLfRTClLgk3IUTEOslXcUSQr1mVs
aSyJFn6SEIsxCQ+V8DvNZV/v98gRNjGOv0XJ4xISa0Dyj3K0+2H2EJB1FGb7ST/KsbpLnRW7EQ+P
pkxra2iuTMtk1prctLWy6WWprQy9cJZmq3Trka7WTQeLf1+bYq9O3qPVZUTn0FITsjU2uDc8lW55
YtC61ZnbtU6kbmRAJYFbK/GdstB3UG+uCWh/NMjNgJkJZx9BIBsszhs4u9Y6pL/2JC0Acm2i36vp
2K6pLOQ+7RJwIAQDkrcgc3UZ9/gEFhNivI2WAwJa1mhZ90mRVhM7etFfO+qgkog65F59UJte4DcZ
Stuvhih+1iZdNX1GPWXOCE8bcyCdRrGP1LG7sXmY1tjt6L+XdKggExuh2HF+H62VAZRkpLWZC3eV
uiDClobNkMStfCUyDrnVxq+dpeSnGm3U1lV6Yx6ghJNf98W04wRg+ElSKbCTGMiZGYdeoEAljdHy
akrre68R7lXT5uFNU7kKYSuDvA2mlqWTH4LDQhSNF5YXJ9upMbwVc6nqInCo6VEr0S8tXB43O8i/
oCvdcozRjMsiMUuxbzxHV650DaDWKhrplz6oE0iph4K51ODzKDKq25bkB48nFuHBXqq96E3fUqW8
dCYllQZD7FHjDRg0ip5bzwCJsgpdNdtHNPkZ5Ys0XXeUFIswdFDumMz9rpIB8jODBP4mkxfL3ERu
l1xP8Ek3fSWa27DJDfjRNFoYPlPHf+Xt1y7yynCWcpiMp8mqSXZPR288VPBIDx2A2SeuIZ/KUJ0u
LHukLK9z6labE0xF2BlHwq4pp62DDa4jyChQdh2dhxWmXjtbgEtzjkYZplcTT8Ado9HU1xXyt6xC
ab7WSVG+ReM0MYfIXOMUO3PJG2pNe6pQWRK2PC8tog2siNGnwwmSefB1Mli8UmRbRc9pL3g81SID
VKRbNub7JPsatC5t9cnx1mUcmzEdS7puNrOSuTNVyj1TkWKjliDMwSKlV7KEnV2GQbKGcj8LL7tv
ZMA8NYN27Tbs9rpNiatAY/JDy+6ZLpJRMtSuICRHhHv6h+7R7aHdQg/OFwi7SkyqiomlR3szgp4Z
V5JbFDfDq5C8etJrQz92E31ltxjZvCzmhR0k7Zq6fUOlVW1bTlLLLiiHfSHadB0ReLQJ1cFbWqGz
S+vOYZ21HknPzZau2wecbFAViNqqeeeVnBcy0Fe6JF205E0aW5sMD/ycNybbd7t17TqJLoKYShHA
mTssHSO9MgbtCf7LKUT5vawo3nh01EPmSaiPQBzoADTzeZX33gm+aYSKeNj2N42s9kVH4PWo1JeQ
wu+GkLlBMXAeijSgTvjNaT+JU9h5+ZrYlH1UUcTiMOchyVaWHkcoUwxKJElFyXwypjApQQsGw5Od
ChNXuCzXht4q2EKTeiWy4CKuGcPZjfa1onr3UVRDIccpugwnBiWCJuNCGshbuPS4cHR9qSYddXJR
YwQynCdTFeOFHTS7Qtb3RKtq0MXi9gvnRmxfckY51MWxoFheOBpHTUtQVtne8DwY8L4QCmPN9d7N
QDmmCSWLOwXYIzsVlYbH3l6i5FhE0nvJ4kIQCV6aK4pNmOiAFigPbXsZIm3Iw+ii7URJrTBxOLGY
4cVN8c2LoKc5HI2tjtgYJKCvQwdBL3faJ+HCAjZZ0ikQ+jujIF5OTQSU6jLHkWsbi3hSorVa6evG
obkflMGF0mh72+qeVfRfi7SL3zjMOKrP2XRwN66bcgaqGNLbAdXEYGLrVuA412gPTHmiq3ShdToe
0TSmcI6GzdQlVy1QaR9FXUN3gSZM3I7JoqHjgKfuNS7KU1oYAeLyUpDbsGhRMHXgQnH7J3aN8xRD
HfaJQHzRUJE8RCXjiWzMqUnN8rmlQ3GV1Yn3mA59t5kMtVjGY+vAyJZpyg84UPuVuMNjWUYc8tx8
oBldeY9ICe2Nh2HQV5lSM19VBvpTJCaJHcO4ZK13pbKyojGGgD12zcnohLpCTdDug6h3l3XfWFu0
PGzkne6eGOtVD64p7RvQfwZcSRZBpofei+WOGp53m3Aq3Krxfav3WC1HHCCYgvHoe6yAYUGVY3eU
bRIvL7+I47Ec56rX3s+u0b3rpf0X0BnkC3AesLc8DWjkMM2Z7HKY50qOB4QPLMrSKg5QYuQxpj//
HOqTba7TcFRIASgMGpJegaYGhz/hkmju3Mw54HRuiNGDnXpIramklx+TsQP9Pn4xPEXbOWYB56QS
yYNCw5hjLJsopaOLWNgUBJMxuplWnUU4rqIPznYCRv6V9pu3tTMzxa+aCnFZ0c73Wydgxyg6OCKV
xaCRgCL6dpkXReEOhmkEeYCMvcFssktW7uk6mRqUQkExaCztlVTXLf6WfS3V6shYLNkUjGLofGcC
sIN0SJnTG+VCeGH6HpNDdZB5LxhHyPCoMlO/UojQegFMQkNPmhsAkHJToDZAGeLxFMc8wfPzmBob
DBDlEmCcwiuTu+vEMKNjX5QjuVuiO8qy9y4KHuGXceqdx8yaqMhEz7dX09q4ijOr/FqzvHBatdWv
AYxbDrF6JVbkV1FguV0bLVGUkQZGh8Bv3UBjfN7jpUx0+c2FafB10DJxIDp0ZMPgsEmxOVEiW/oy
kgRweMWo3daJrm/lwASNxCNKGsZBT/PmlCwL+L0159gYlN2E6qeijWq2B9G5w84xBqxRJ92OyQtb
xwZcMhpShI+VHFTthc1dIrC9bRoimoNm9MdCCKw7jjLuXOmS4RnWYXUqIWmgKJychFYGertLvTZ4
/KwpkesGXM5RT2IXo34aPXsiow3UDJ5yC2UjeK6zDrR/NRju3WgU9dfA5RGh79pCxcEh5L3LhsQv
Bri8guuCl48is4vbk2oa9ZPIHCXyrQTiZUf+lbIAFEPDJCmK4MCpKkaTV6bWVcMB19yQB9XES7JW
JWs6nPbXTHfr66rTekJQcmbyq0itQOM7OXL0NfmcNf1fQLfWvBMyb8BBwhQ1w5mNgzdwmWKaGL1t
GssWzcMki8TBtnv+VaMZxvTVUOJK3pYAF6x3azBr7ylG4nFv5HUiV8TX5MVaSfWgup3c0GjeCWU3
+r2a5Fhw1a6LykOc8qISkhvl1Io5eP8r0+zH+luhdoyr3SKGzKp4mj1sQ2fIAUUilDWXUHTT8tCY
ZKePC88tSs6RrmQFWKstYi0MzKlLxmfCFNtngDwkpzRRq2rF0ZDgezhWU/yVeEO2C6aVRbiXdoRJ
ZzeDigcfZnD4Nip5wd5PfKfpB+XUhVu9ULVd14cRbybLWPSICLZ2McI7DjNvgj2DW2NgDL8HNGRM
27HuqnSNYFRp9+j1TNUP6zQtt1CsS4C08Bnt/VRWHBW72uvTS70MQ6Nm50AHsaUjZjRbnYMGp7Io
0vKlUsigZQDuQZyuCERpi1UdIZagqKNZVF0Ku/fEBuEg4Tl5r9vvSUD49S52OUBtrCpXeGDoLJ5S
1YzUizQSdDENO8EFP7UqYkambtkSETofIclsTX3uilQWoDRqz77ig4XaJ26Mj+aIWQutEl3pYPEi
aUqlmfNRtFs0khhbXae7pQ9hfen0guNX2cVV8smFPsq+5wvNomsMJhSic5Dzme1DmTI6lw1AjDDs
7+mwPoaB+Vw7WPVrhI9Lswnxn7vO9Z9lyfPH/5dz7sdVjRmaaOuIkgE1fvx6NeU6UJoQceUA6qPW
9XpnBHa0Ufog82vCCjd5qthXpi09P5qs/BMJ9u+U5ja+Vg1jG7hCx/h4+aBPczOdCJ9SmzGHHJjm
yZNV2Qb1EK0kqKrJAPvZVEfz9Ofv/euFMbLqmDVwCQCLPGewpzKJ+rF3OFh7IUtgptCpWuUsW/H9
MIy9vXLcWumXUd549t2fL/3RKTHf8vnSoNPgYxJcdk6FHKc0h8DsBX4JX/XGGkl9WecqKotFROv1
MqgM9ROvxK/PsI5D0cUsYmizh/js0QJrhbzKG0K/ACRNO3jUiI7qjB7x17/71bDszIw98HdzFPmZ
KWOE7Zwjr0591+xIDO0LxVI4mhsNVUVdJF+URJTT/s/X/PWXtAzDxnlpaljPfjH6uEKayQCKhIdn
JMo1rB94gUbE2jEYl6BkI4ns7JNr/vquWoY5u/mwnsxrwplFgxjTWk0yI/XR7jokKRoxUo4pWltp
YC060yK2SQ3Dg4ds9TPO3+8vjc+I5Qg/9kxA/NlEIFitnFbj0lqf2je48Og7IX3wU2JM14YnpkVT
I/AwQwBof77RH+0S83OL+wXdgmExynaww3y88lRVoxm6ZuqrHCLWDQ3iFQemnKZbbXyyLPzuUi7+
E9fGXD97XT9eiqpE5+UIpa8xmmUSD2vkjsYTIG9Nqdd//lrfYREfl0AshHPEH70DzTC0s4sh5YXM
mkbSV+PBPlZ2qR1Qs5ATA6pub0HrPrkxnrV20klyrQv7bQ6QX9kl9MM/f5LvJqKzT2JiXzZUVkS8
6Nb5XiNbzyBuCFBUCVxsx0ZRhRsYo1mxpOYyMiQaWfeklnFC842zIm20rPBCbxtydBkWTaHJ/god
qkyWiNbcfI3iLOx2ksLiWe/Safo69RTi6IZjkhJaAYjnqLd23q4D9N0ZpPvWYOiRgUPy6a8Ynyx8
v/lVTZfQQRrnLH+/+AxB1jdRZRbSHzxvQltG8pRG+SvdZ4Ldsk+2018uZpEPycaikXSoAQs5e0U1
BiVGgYjS94YsgQBDqh+8p2wjaGrf//l3+2V55VJQlV3XYGFnMTpb9fDVl4RzadJHAiBvHVuGL2pZ
RZ88p7/7Qh7rzWywY6UzzrZKddb2lVPFF8qdHreJA+K8yOkzEg4MyPnPX2l+5j88iaxvkFZ5L+Zt
GaToxxdQao2BIW4sfF2PxgaE2YC10bL6xDnoIXnaO7WW8jOg73fP3s9X5XxszjwNWNos6djcP17V
Csy6C9MC86nJxCAsCM1ICgu4uh3ovIrSK0lmqPNHKg/O0Ypd+Qm0cf/PX12fb+SHT6EihFUxqprz
tkJn++OnaJAxGGRsJD6zwQ0ehCucerOfAjKEJTOWezM8QeAXZFgHW1rsG6iXO3otpzrWAmbM9G3U
EfuEk+WHblARPGr5QziYj5haDtaYV4sgMLBhF2XxyQJy/ohgQZ3vHAdJMLYGwakfP3nGboPsec49
j8jMpNXjINJEeZqT6Yb8ufnkTv1yOUZbHGDAgsB4YNs5u1GRjY5anSCADkIqKAX00n2aNKrsTVwV
o/LJ83/2SOIo56iEKdr7TjHnfz5+ucArspbQLKiJYaM95dMQ0EkThBN6lMu+SxboJ77e89eap1HH
D23OW9D8wp1/PfhhNe261neJC9j2SdC/hJUIPtlVz74WnAOb52xePdhUqTLOrhJ22iRJh+h8OCCx
P1ZWe5Co3wLVEjvypj/zsf6y283XsziZmQb/YRU5ux6qOJSgzAs4+KYD4uiultcQKMfHsDfkodRN
65taRta3uhfjtZ6RMUkyQoJ1JlNq7f3Pr9r8Pv/0pvGTejBBLTZ4TlNzdNjHnxTulpkVqer4IAM0
uGkSar9bWCsvHyMyzKLnzDI25DY96Vb79udL//Y+4Hh3bdzThgfz8uO1Q+qbTKMEoGlvO76rohHJ
xmgT0hNqCh02QkZsH/hmtOHHMLfv6q4e//33h5/ccDRqaX6Nc4A5oGsNdhlquCzUiOs2+nhtmnm5
zLOm3f356/7mWab1zylHmy3FlHofv22rQJRs64Zva6NdIER8fC5xjnx2U+eH56cfdH6YQbCwDLG/
Y2I+v4yCmNGp4rL3C8y1TCBDktYyj7Q+XQWQyaGShpodilfDivIjH3WfO8UrXSOardn0Gd3jrDCY
j+ecM3Rdc+e9zNbmk/RPdtvJaQiwSs3Bh1JYHRPYd4diaDhKRSJjVAoqreQhX/35Rs8o8Z9vwT9X
paBWORTwhp2twURMISUxrNktSnKK2q1Ls7/M8vjWNpOXuBwfnCn51niaXysu+5zFQNWsly7Bu2o4
gjkR3tesl34xJxVZ8TWBEq8uJ7UFnrcrQniihT5kL0o/gKnTb/782X95HblhBhQdC4g5wKfzE4YJ
CnQC3UFgrcKcxvSEs8pCsLWBc2/TY1+6NnJROSIGT+pM+WQdPH8hfywGxvxKatw8loWPP1cbFXiK
0B+jYsOBg2u1ZIKqIOjAb6HQfepc0wdW6DD7r8XbgB/yrpoUuoWJOl39+UacrcnUVZyyqHdwh0Np
gn3z8aOoIqlitJmT3wWJ/lLRAN8gaon8gvHPOjM9DJB/vuD5Q2OqnEYxv0M9By1gfHeO//Sokr9S
oyGGQ80vMF00RSteejQAt7E+DZ98t7OVwDy/1NnzqWoZmPQeaZ7HxOJC4Dj0PdOJfrSV/oua9x/z
ofX/AKJ+yS84vcj85a//Kd+r6O0le/kZnTf/i/+Q8zRCCjVGP/BFtZmbZ7A0/UPOo6z+G5gHI42f
oXkE6PytskWawFNsclWMmTP1vxMMNPNvtlAIGDw7bCWcZ8/S7f+Udv+9+/SvJfx74WnQW8B7ZEPx
4GDy8dkvbBvfJ3LyUxGm+1jcCyTdPnNR9JpV5leRNi7Yyd+jMXjNRw1Sr9otSDc4ZszEGGMuM73V
V8RkEBJY3P90K69/fIifWVuaOrcYfv5w7NYckfiu8x4GVv6sBVF0cS+sGDdNIZ23aczQxocvrFmM
Xoi82rWEn2NS0r4FWrORBhHUdmn3mNPEYxB4J4Tx7hKhV7ZGsW8tc8Wbc3u6Be7I3pcVTps+wy9M
VhPWZjxYkVvemy1MBK3BwqLplxh2w4OL5ZDcAEb+ATiCyjhMEESX5hiVfqXb11rKrQIVdiUx/WNP
yN4qvUOkV2vFkmhxlHojkh947pRY0Bmmgskn8gVNEKkQGtaTcbLp8i/VGKCMJ8xLvi1z1iR765wB
TsKY3qROO+3Kcrww2iK5pj3wwIzSYlykE7JFePXOTvPFoKnhI1HMC9mSVKXlyRc0+xuvJ/KsEkW3
013MI0j+aXMU8a2wWpXRiXpqsA0wsmo5k4xhuJkYu+JNTIo92b3QYuXJkzhFUI/nuK6UF6FFLeo7
PduAAPbo8oGTjQ6ZHlwWY+6uZngooVd4AK3M2GBv2NWERvhOSCglSUCfdDnPiTgwI21OHnMPnZcE
5s/ZDmITG22Net/cNdZ0y68PR9X5VqK7KqZ6gdf8ybGLNcjwHn/RHb8iCsJM+2Ql/17sf3xEHTpz
sKLANM5n2rP1lcaGDVFikHcEiepExnVPcLXxFXT9uO4HJIgoqRkTtrPk7cJLPPyXcMCXo0fsWqBO
8d6NpyPy+KM3dfnGWXYdlgfQ+f3OrtoHh8kb035GlDFTFV/vxaNZK83a8/KtUT+LyWRcPlgrmvrm
+s9v3/e69/ybsRXQAMR2Sqf17PaGKLpK5hHyjqfpqomSfusWjED77KAEpPCktdqvavdJMa1mqyoR
aA9luDZFtNJgYeclWiUKLXfdWwgLi6FlYFSCWVZfVenixEiTl1LU3wignMXF2U41lHFbdxl56C2x
lygDlhnTM31KeixZniTIWlcI0IqX4zgzyomR85zmHTFIsajCITqmk9ctBjA6RqHNhnX1s07sx00b
ghvyZdrdNEkIQkFGd/ZLt40ZoZeJlJM6psvIaA95la2C6rMC8eMx9sdlIAvO7V6T84g9b+g/nQ2C
dopQKcXKSVOzVcM5sbGIbLWChTStrS7qH9ys/w87910u+c9/zn/yW16MFfjR5vvO86+/uojeqrzO
vzXn/9SHf4n96Z+PN++nH/5iBeO9GW/a92q8fa/b9McFgvd8/if/X//mX+/f/5S7sXj/H//xlrdZ
M/9pQZRnP+/PJpvw/31j39XpS/3XMn/L67/+2+H9PY2y4L+f/+s/tnfP/puN3YXyxxIw42/ZQn/s
7vwd/m9qA4c1aibGUj/9g8Wdd/g504iFw+bVgmr80wav/81qRnlMqo8zE4v0f2eH1+fe3b/eYxZJ
h3kXdYpNaDVV2vnMrU1zjbLe0jfmlB6Kst1jTTs2tuVPHL5th4Z+XW169PANuTFGUmx0RSCyMbdZ
BmGPiqVqJGVIWG5EXG4izAYMnj/d6n/9kPO4ihxnk31etc66nYymNCL9bGPTT8gJmuoml7zOnlRe
uk48lvmT192RMZcuIi3oP1nDrbkyPLtD3BaNMdYMT6WF9/GV02ij0zkpEaEMiE5H88Iiat4dcDFW
6MZcF1eKHXXbohx8UVx5lvJs8w9kiB8XhiOOSleiwc7FtVuos6kxp1epbDNBUChRiAgixLuTWL7s
Al+1i5sp7Z9GNCeEicQovvuOL1phB6p0BSvBWN1MmSoWjketk7lLGbuLUVgnq80wrmGREDdWNdyW
sXWZeoXGj/bkCOvRKz1s2nhS3eKBxJaeT6fJRcjh4ToQ6T1uzhfSaFYilTXemM+i4Oiy/+YWzlQt
DmvuPDQ6O0ZWOBcUMDzmJmOKKzpx66Q1Z4YAZRJTFjKYDGeT6+abUXWMd8tw2VbKrPqHhVPor6Se
BL7I8pv564+DuAjYDDqzuZzKEhuR7NckY38tJufdLbmjsYNerejeHbIhF0GqPxnG/RQFr51XPXy/
nRNCukXeuS+g4Y9qWT5kHRlIZUcQIqrNRl6XjtxAlt9UOTBllXxpR/IqhF+soF4ie945Qf7QjPWN
UwWvms4vClBvO8kG4Du/NSiZh5HrZaNHxGqxgyF3Qfjywp6SK2IgHyoCrlUYNGSswvvhE9g7wJ+7
phDkEL133CGrqlG8Wf64ZQT8rnYSJy5acuTs5D1vUNpu9NckK1YT/iwUJSJ3v7+AJCht5gvBArqc
31IltHxEzptCdq+m1yybnCfI6S6R+XyZ/1XVqB90Ul4LHWlXfjEE0Y2CzT4avXKJ/fdm9Djn9s6h
qBgteUp1833J/K+9Zfxkb7FY6D/bWy5eqoiSsf7r63v612VeNe8/by/zn/Bje6EV/TfDSjoF7CMg
zucO1I/tZf47VGImDWUsXh8KSH3Ot+f/nRtipsXohj/un/qR8lFj0Io6AC2CbdMZ/nd2l7NDuAtc
0mHZZGpCXxMC7PkpUWv6TFbt2F+bThFtMAd6yGB9xMXXFpNWwAawGYo+p9Xh4H7//l9172DySbrH
n27i78rFszVobqW4rNNsIXw/xkrzMv/TyanT4mSKVa27TsET+aU94R2qMUDZIBlQm5A+jlgNXT9R
cVHlbrXoizF/5j9/Cv3XT0Ek39xQ4uehB/s91+6nT0FQHHPzuq2uiW2+t2RLaATK/SUs925p5RZ2
InT4y97REZapOqytWPEWzvxfeRReOHrxlFhtf12HzaoK6Dypif3UKqys5Jb05oK2ZnLlVKr6ySZo
nh0TuHs0IeiE6XQoOPJ7ZzuwCWQobqSVXYuoJX+rpYQSoXpIxAQoZgpvA7ukTHXsccPZAZ8TLoal
XlZQtguTbPOcWlfp7zjt33lhfJObCBEjVsuF3sMdbO3IO6bOKG/YwkAUmSTkwH0gy8TCNUQiRimw
3ShaFvGXmXe00GAvG31Atd3YgEhyAX1n/glrTwZ+UBcwAr2dqVREubFi/i/qzmO7bS1786/SL4Ba
yGFKEswSlWV7guWInA4ynr5/OKpbZfHW31rVPeke1B2UZRkET9j721/YwDnT9n/+Iq+CZVnZWI1C
VJK9HQj6NTwq9LQNVE/P7tRscDdwFL2zGfa/sB7PEJLjCZXqC4cnJvVueQ75H9j1t2VT0GVrYb7+
8wMt/cVvVcryPDbtBwA3O3oZIb1f3uYUjLMlkvTOWv450bTuZopBK+QiVnjfH4wrrsezqqQQQRRb
DEqBKq+5YnUHZxIJXXjnwMetkiRfK26CIWLTf5sLapVmeQSMIHMsNzAG4prUPuDdSCD03WfGRRsM
jLGNZWAQrl5t6aybw15g5nOBNabu7BAbqV6xDYTIGGIRGnOIy9JaId4l/BA68b02x7fICQrCoLr2
OdWMiwLHu0tcXLWyB1EXD5Xjoq/XUMLpLRZSFHGnqeWvf/Bd/e0UYP7AMbAEly747vUpoJJ2l9rF
rF9AMVZt65q3ZBxlzCL4wtpajSm4k/GSdg9DfsObDbcWfi5qUZ0nQuOQjfBmxezqW1XfTlzOG9w1
z4mRjlt0Y98KZ65XA5T/R9qS27IbPpVpHW49kX4al68Dxxfj2DNCj3GHwQfiBgLa9Dg3kJNAU/Kn
SUkfS3UB8ogffDDdQzjCeXetdH5ywZK8vAo2Y2UjQEnENzpc8nfwOPOtJMg3SeNEfj5G87lS9Qcs
H/wozMIDQD4uohUcbebP5kFuGbkm8Y1yz6ZR6H6m4GmgeNbhz6/avEK4AX/wZCBiAa4JO4Sj9/2+
UMeyzBq6sEuEUv6AO2K9GcaKSnGoiQv3xt2o9eBbBFD/yDHrPBfTWUxIGBIbKbppiMYH22k3sKyT
yRBnLw3Ktdolz2GdNoeRdPZNo/OuBvuBOsp6LnvzIQmJZrQsZE9OX6o+so58G2p9sMwv1iiT7rpl
kQ54B+OfUDXbchqZY0Nd86MJwrNnDisKde5Ei+W50I5vsRX8menetHWdD8baf7+hl/cDesGEA8zY
dK8AhbwicnrAOfCSGckNDrPtJlKjn6bdZbu4oDrEecC4pdtZyRNM7ue5NskHw/nhg2eRU9Z3+xmg
jr6WXU2jvEz3339XBqNmVcHA7FLqc3BjTERSOcSI7TpPeCcxp6Ufofm6peRYVz1/yH3V+12gQXoL
I3GoRZve9KB76ZJ51/b2pzDu+2Ml2nhng3CijexQheFvsMLT55ehq8ZBsdFq19g0aUVzg6VJc4jM
L+6oUDzbK/Sl/cUCGG4ZDt+KETa9Jr7ViYq3rWP7dYZXr+dCm4K3OiHPse1bo7CWBC0MJb2Q7ZC0
T+iJ+xscYd8AuP+qev6/wVze4TS7n+Xt1/xn8/8BMLMgXn8unv/X8augS/q9Xl7+0l/TFsv7BwN+
Lkk8rT2IHJzNf01bbOpiCI0ahGuHseMyiPkLkFH/AUJCucYWgatmw7n6V8ms8GfwgyB+OoT6wLcx
+Z3/zdBFu8YSHXvBivld1Kr6QtZ9vw9SZ0Caiw3rpTuO/akATTDqfWZSAT0yoJvVl8H8FFTf8EVQ
UR4YN2n5o88vhoKN7V0oTmW+6/IEIuilD/aGFjGgPRfeV3N41vIvYj7hkYm+D7Nf5Qk/FMSKUO3J
xN0XyALn8zzcDdmpaZ6jAk/ke7e7JM1j1v/EDDItSWLdEAcXmTdD52fOvYdrhrPLij1Kk9B7UZ1d
ke/MYD8Vz8sPFPuSCoSYtmRfVbtG24ztHWHKwnv1cL4YHr2bVrkN+0+ZIJoFYQ5Rr25aMf8OVw1J
l1DPGYWw3++r6k5kx2Fj1S+CONj8qOXHofXT6YTNEqUzlKwy2o3ZoU93eoX/9GNe7kmRK8UjLqfm
8k7ow28Ejij1o2Heqc7T8M+khv9qR/6PEOe77fY//tTyb/0LL/1/Awh12AT/837b4j/9+0Zbfvqv
jea4/zAYGaInsAEyJbz5z87Ucf5Bu7oEEWkgnHIL/rXPCAQzUVpBAtIZPELZ5A7412jT+weDHHjA
aBOYyvMX/5ttdlU9Qp3E6t1iRATjnxEGFJX3u4xiVSOspzVfKnMa72Y7ROY27Pph1r6UzZdSxx0j
8ohaxav2G8wR/WwK8+Rk7XinMJuPK7ovphsYRRhagicA8b+oTrodNk24Eb9WiKxfECd9UOb/bSLL
Uy/hNIBpJDp72Au8f+oq1HD9Bw19aZyJQdvgDWtN7z8HztKF9DENY8FIqUJ/5hIa6vc4VDSdixQU
nfmQeOc5WttZ1zxM8XOFnuGDTLLl9PytDVleKnAC/C2LRCubI/Hq8ZJu7HI82IKXYUDkVPepoC4v
Z0y8kuw4i14clNb54bXtgZrspxKgE1btGh3e/BBGkeejoiI7vas3Y4eZ9GDQVuVW9qvpFudDPUHB
ZbfYVCjGIasQz3qeGm5lpxEv5Z2R4+hGUu4DNk/4w+gv02DiMvbbCv9PSML7Vkt+RsrJZawIUAI8
v7yD33r41uhjnTlc8NK79X3P57lN2rnc5Ilx2wtc0bQeE60pxF7S1Jvz2M4nmtwA8LaOd7J/7Rvk
+rtynpIPhp6yQvp3BfX2aJYG3kJP4YCTXz1akCciAW8MXmQXQXTAcNaXPF1fGcxTYVbika5N8QlV
WuVJjFsLQOx5SAJMUaYnfILp5MjT9ZVw/qZ7QuxgI2q+jeXcSrEKmo5p2lPmJ2g5g2xtlNa+DG17
0cPqWCr3HW6lNDAVsApGzOZhCoP7MhzScwLU9EEPJTH/dx/VQfG2sKyhmDG8cK4HbmplZVU4kxlt
ePq9B+961WJZ8tUcJwwCsSyUPXml1WsYDMG2tkaxFwOGb/iWLabTyYNsPoDe4l2Kj3RoJtFevrZk
sm5rYdSP7kzKZRzcusHkbiycvfe5PT+W5OIcotoVhzL152z5hOEhzpH5RaPV7OGVPypZbFI0Tz8c
pIOwy8rVoI3WY0YpKaJBPc8h4jWjdaObiDJgA8Fj78ah/SNIos/ueMK0qPwhhucq6D8NjZ2t2yTT
biw3rsb7D9YySN/7/cookdeoctACiqkSuf9tLYet4oipG8JX+YUh0TMPbYuVCevZzqztHHUQHgxa
QxWCbYhU9JwWpb0Nyzb+4Av9W9VDzSWnqDSZBljGMoH7fVslHfEEraN4L8w/kTsEebjqFFhfCeHk
suVNrIK1ZgYcvgm+4e5s7ZMiekqdJNvLxkTFcP3IsfDRhl8OraulBvWd89aCbawz9X7/ZG6rDUHc
dsqLEmT6kwFtYjvEtb3uO1APGkalsBXIJXgaSCCxX+CsSYvjp1jM947lvDDYgjGT2dkH70zqe66f
DGxVBX/hYkAt+P7JnF4ZdMAE78XAeFarggvSjxUyOcJCMILZ1vANlodZFKyHAnvnjRkJ1J+ONh2F
Plu4nAtxTEN7O/eLeneBB2KosJtZaLMPpOaHTjXfVMt5S+KHtSLKYXprqJjvR1jqi3HXNo8xvezn
we0ws0p1DUcu3ThY+JQV6kQFGrvbELvqu1HHvXlCTdzPwvQlIhwGPZMzR9wXtbccO+Oz1sTdMSlG
H5eU8V6zar/uV7GiGl9UEpdbKyXpVusz2HcgBxkezysVf5IN4dQbJYmHIzYD7QaXxsewK9NTYpHe
/uctcwXhcsY6BOCp3OqQLIksvT7+o0bgv8Ad8Gp2HU7DtUews+llh8Y4ysOEuObAsHMEfaGGsxiv
vwDbEVORnQbcRsheC7eahtXC20ewWrj5vXv7tuqhRGgiSz9Aypbu5GoF6+gAuBdYvBD0r8n57cgs
cTTa4IVxWwtsxOAtJWvglCSaB3inbAq3zJdR5RlZiYtZiemRooGlR582dxzC5RGI4O7PL/IKQpUv
EqiSRsfVgC3pod4vXrdiZECyePwq8aCs0LhlMCVey+O2m2r6nB4ERN6bvVJm+95NnwRW0/elm08Q
tJsPrs8ryZV8Ips5M1Ub4ltodFfXJwZvk5FgdfPatJb2JMqpXcdj9xWWE3uoRs+xmFy68RhvppIr
wZ3Q43aGsjet7GhPk3me5za6KZs83sF1TzY2Ztl7/PtUX0u0O2bV/VoWAJ4qkEgHnrgX4fgB4iWZ
zO/PBCpoAvD4shEimfbVaRWO5tS7RHm+DqgikGBrr05OLTXBQtgKguX9PLbc81hENFeoLE4N/rn+
rHDtt1r2IIupsi6iI3jTwwygLCEYqF0fIcjLaOpqUaLvAQSFNqMi77mWEAZhYlGZjv1rHobTXaor
2hMQ3PfUmsOj/AKMghgNyyaygKm4u2lVxTroFZNvkWNKASlu2hEB4pOZ/t3Qggo6VWHvOq0/V13+
QCKE9pTM+jpsghAuX9SetdkoHpveBJ3+YCkv5+z7d24tPC8CskiPBdW9Ooehw+j4bRvlq+pO3y2l
z2+y4ODMWEibfTLdeVaIiNqbhi2pQflKTRxnb7o58nkgI2FTyGJPEO8aGGDnmJtvMT1w15ie6P/9
QUBljtkHj8idw1Tu/Z6zuiqoMSVKXsPI+qFhQrODU82AZYxPZiqcRz06Vg5ErFT5wmkNa2spP+Tl
SvjAaiJ24vbPr07Sp9+/OlA/hHJEnKkLN+CqjtOztsLfIi9eO0tLdl0c4StJNtNGwnbYEdPWaJ3A
pNrS91li3ShG227rVsQ7crqiFfEv34dZf43KecaZCXWfrWXZzmigY4xq5GxbAtRWTW4cq3lSV6TP
AmGbGk5LGVirEX+fHS43DDJx6RDVB7GDy9Dl+rOBJyGfQzpG6XB1whWk6/VtOuWvssWU51rZxefS
rea3riUd83mLruc8BhSVf36z/6GgYry7FFUMPUndvRbUEH5nzIqS5hjts3vywtK33PTyMifVIFHH
4VAsJ1ttpd0Kqx8YmtNnZmX0UcvkU2WIt63Bi/78WFJT9O+XwrKDmEmxgg6D8fNSub9fgiHfVFqZ
Svsc1B0462wGp1jv/DpQu2NlUwAv1faIrNUfx0TbdLjGdMFMQlVtjncRDY7fBw7N9jIFIcmrX6k9
lljehNjaKJXOD5T4V12MxgEyEHfsHN5wBL2du6khNkaQNZe4n+ElW0WxIll2l1WeOCfMPj44Fsz3
J5zcYehe8IugGda5UwAzfi9pq66qnIbg3xclK4OTMUPnh4RbzyMfCbD6dnDwz7ec9II/R7srDKHs
nXm8qRuxaauU+6+L4/Wgl75FDMpn4nwuOgEpDyWenbbRxr6t5d+hytyhlhv2mF+yQ1ul24XzbOzS
JZW07p3jwNvazrX+kNSpu28HNT04OE5jOmv9hDxs+TbJMWf8sNeppfZ7+FzprmlpZBIxnCdLPUJx
8c5q1QZ+lX0UFHlVmSyvCMEbq5Nlyv/4z/tXBPnMjWpsk1/MuPfDhkZS1vryDnUnrCOTIndWeJ2p
W5JgqAZq+7lYOjBSodRVR9ZdPOID8+c1ej0V4aksNiwDEWDg5Ya62ri5StahV4700ct2MFPF4QaP
Hq2i0Z8wik1vVATRGwHesE6NvCbPWr/gnSE2ZlipHxScV5DP8ooWwGuZ8JpAzEwl3r+iJC/GJrCM
4GX2xuozSrx6jxkhhfrKwndq63gNIQyWVu1ps0nAhFS8z0tKZC9tP8/YwIZ9QD/Vh99VLF2JJ3O2
f35bxvI2ft/RvCg6NiBrtMG4osmy6rcmku9w6k0CfF7k2YJxdrAbE2MtWljldd+Tj2SK53omT5Gy
mgvZxuzfIn5gGwPkQ0kyaqoT3NMsBaOtfDDWNV/pbmgwtaEYxaNXx4cHM0PzBXZEtNJ719kSQz2s
BVmH27eK1bqrR2E9lkq8//Onu2ZIutgAeBzfC4sGJwvkGO9fP2mI6oBrNJvYSvUNxoKYMAfVq5fX
IN8VmbKpVu7UEOqCHOQJTbFxLozEti9A1nFCPeRKd8aJU1uXmWG8ISlyBFi2lr6xVUR+f35kc1kR
778QlguDcfwoWDHssPeP7OmRqUV51b/MWWGgktYvpJqYN+4yVXRjzdoPZY18IAiztWlB2S6YWoqw
x9U7w8daDaD95ylOkgEI6uqf7Ixu3DE0GTZuNjwQkaKA0jOtlh1Ppzoag0qCpEn0ac7C2sJwVMxx
JJZrwFpA6H6ll/1jWA7NuiGQjfy96FQZbbpCdVsetLTDHsS2PpejwZ4W2Leaizla5uISZajNB9/o
NZmFb5QRI+IybkcLlwf1andPRtyMObkwr7nezgczZ9uScHc/IPywYWhuZ+0XxCjiKTBZtRSSnCDk
oR5RTEQd6dRjSKqZq4o/Pcq7Kve0FqtoY4QuTOVfjLa76st6Io3RyLD07rR9rHsB8QNfJXIZ9Hdj
OIvLoJkHWffpeeV35pQS2pR+Tyasy8JIO6t6ficv4gC2+amu4hGHWOeDpfK3w4VOwVHBClH4AYWD
cbxfKm5S2UXdj/MLtCScESIn2ESpaOkMu3stgYrVGTXGsEtHLyHWTKjzrq/0z2aRKX4Es0PyqeTn
SFScQvt2VD84jq+geroY6NP8E6xkOEgqRLL3D4n4bVQSQmxenNjpdy6+2Biuj8Iv6/ATymDjLi0I
sCuqVFu51Nb3dBU4M0YtZIcywJwdd7Nd76q/GDzY2Mt1rGScjhXR3A9KXJwSLx9XRVB9Guqp9f+8
F6+63LdnXypuGkoLK6prhM0E+dA6YwGPOo7hzMv2ladFm0DJg90QICuWha48Dwq1jNdF431ShlRf
K2ap3wxwwP78QDSCvK33p4OlIx5YRi8M23EJeP82E8gdDBdd92WwW/u2c4Z7iT2Et0E6fUYBWR0l
NqMQGbJVDvJZsnFkr1cCxTDelI7X49nWwJTw7PrZjqaGiC1AVXgW/V1TJD9C0Ue+/DvB6Ot6151Z
2ThMY/iMY9zRisdq3beKu5V0HZy7f9aOmbPU4GOEWrzFDlbdpdwXltmP69Lph60T4qSqegm6mQWl
klCVPPnzeLIvSRac3DY4u0bjrOSmVBYRkzC/K5aLedy0wv0t4uwLFxaGbrPPa21LYkm/kytXtrcc
ajZOLkRlJ9zrE63lvsS910iTcS+fYayar72TmkfTirUtGUm1Jzgy9PKxxT53rRDKUq36Tgezqgxr
HTcpXpOl2/ww8nw+JhWzAS9VF0+44ExfeHTVejhk9CJg8dSBQzEfi34tq/Wxa6pVZLvdo253P0s9
+WUs5W+gm9Oa6283AOR9KtJWv5nCrNsMrgVzOtQGH4g3P8VjYR5S6IWnEPU4EPaAGeQ4Hbwyvntr
qRbUOzZMNOYWPsQS9m6Jj6tFmp1qVuUPWWsso5eoHvfpQGs2lQFpZSUBYyW5PisnDrKDPM/sEKr7
mNU29ri6vXKZ46wLrDjlyKCBPLaJ8mbcxOqSJtP1MVMrAvSiKJ73VZpzWcYGnu9EluCQV90ldbIO
ERyd0vgTcdr5ug5HcSJ4777L6ErczkrWelqoG63yhht6VGdFrhPWxwrfLSYNpIqYJrPiAF9AXcke
Y/zOu6QQD3Exnz0GTlwwHWHWuQky7xzG2CvOgtOjmup0y8+kPnKimniGQzU5mk8rvXaF2iEZMx6D
MaTwjMUTgAXBF8tIpPKKhwh82A+sLNroHobIb7Dw8kHl1dmoIXEGg16sR7VMCUt1iHIwiKmVs8Qy
tZACThhzppW+HZeBlzwQlikavOyReyOICKRJob7sQCRRiAfJJUmNi2tP+WEKaq6YpRWqlg8UadXn
MM3xADS9B1eNzUNXQQckZRl1Rk8w5ExRpeffRiI7d2MVkj7VtL/CKI/WgcYhmQWWt9KEMFYoXmCl
7pMU09lori+Aq9o6t4S+nopW92MteAor8v9KPXgOsf/03bgLt0lI7rp8fljqxAY2xt6MRu3JsEk5
U4n2nCGCFbmKmzvOP/oCKnFitn6TTPbKxLSXwqTe1G33y1OfPX36LlBeM++DaFOqBPKmHSKPdsof
JCgI3+t5WFC0SGWWFVpJeh5KC63X7KNYgXQv9FsYQCsxZI9miQ3+MD3LgqUds2M6t8MBZ3OIqQSQ
rIWntjdKMb1oE1bFQ6fTXIYa/qZ1kewCc96Q/KCuJX0NX9tot2h3CHvMxxunrMniGzN1refaa6p0
zpnMpbWXQ3aW92ZaeiN2kHjuz15mHjJii3aK4n2X70nF0j7Et+YQEz+pdna4wSGYzBQTw1VAK8sv
c3LVyciI9mY94aWGuw+GYxy2c+0gvgGnZED9c7aRmuA3vgztokr5Mgf6U6tEyrG0kQfGRY96PifP
rwuzEjH/t0FV7vt6cl/1pk7h9PlduQ4Z753Tsmz3FgduThEof73OnbW2EmPYN+rKbqbZl/93FOIn
TbYpaFzvEjyp80+IJXCuxiDG78KYZcHXG6Q4WMUYi+4TwblgjRlUDZpQcjfseTMa4rEqlfFQKZhi
yxcrF7MdV19KgQ8/OTLKikxSUspsxd3VWPJ7teJizOU89W3ertIYW3tCv8Nb+HgNhtVlmvlqrBg7
DXiWwovIy4XolSlhs2+6YRXecTkah16zSVgcm5PAI+8MSuK3HnFmpR76pKMOvl7R3y1/NDrJ16GZ
L3mXAtqkxq+mJP9S3tck8epIMufHGnhpsCb3zKibS8cmZCPKxArVYvOQFgdNOM3NoFnfCq/CvnpO
tcPEbBRNiVJ9rtKS5MKi4ehus2JbZISAvzESkFwQM6FumnIcd3o/oE0eQEyMEANuxo9U1wsqqmFD
fJCDqbSaxSlngpCTpeEtR5WccAZwXby8v7xRY6E4cG51nFs8pfy/0jrR1o6rVJtRmQnnKIyHbBjM
Q4UQSMfnddXS/PikMKarGpfmx6Zyn+Hazhz5tmh2kfXdqNN+bysEGtXp3mySk8jJo8DA6ZNXeOpZ
Nz5gGfwNNKAehAkCBwT8CDr6NWhATp0zWIUaMbVULJ9D51ErMdDOoBDVOMsfazc756TxBV7sbiQz
/A3R6uz7VtSISHsyKv5cVjEK/HtZxQwDocUyJoQodtV09Qy8pn7IrRd9Lvot6H69y9ri5Okt6iEk
4LI5thvsfDJ01WSNBj9U/anXMYdSQSvv8sH71GOjfp8sVAaVaBmGtvOpVrJTbhv1YTaID3cK67HG
2buYCNdkPnV2Gg/XC3ee93PPyhlwXFwpPZeiXBy1ZxAyoo1+PIV7L+qNu5Jg4bupJ4IyL5XbqSbn
k5Dvdk/Xej9yLdw52JvT1V64RSq/CpyWsOy0xL9qcM54/O7/WV1x9SG9up2GpPPNbloOFeuscDcR
Vm0R4Fjmn6ekdQ/mTB6cOsf6QUR+6XjfJLJvVknr92XUb7F9e/RiJoBllc5+183f5SR67jLAZ1j2
mHqJ1O8W/3hBeI7Kl3wmGbxtNHtXcDclVLnnvpzbb4mlXiSpOGg0SNK1a9zOyqNQswdC5sLPzAr7
dRuE6UPt5d0WnZ7w5T7TVMIwC1qGnX4vN4zRFA9a3Ad+M9HJlW1TEWnFTovQ3e4YZ2HD3OorMrmn
kz1qS+bdOiZZkMsbwFxOS5JGDbZDXZXrYKimfdnP7QqFRH309OrLMvI6JMVlwtljN2tNsbNT9/PQ
tu1tPGZPYwulzoy/2VV2I/JUHLMx/VJ0XnmYCZN07W+DzrTEaHOQz2kZz8tNTLBPs9LtMdtGM3GV
idlioqomOwIKsrO8tcIWc6xcsB2X81zBcP0MYHpKw+n7rHaIp6PM2Qy+abTV56lJf0kuwNROr8wM
7F0aYauVBdXLZEWX1i20o263YisLR2YiXDo9OeQJ7RRVq949jFX2KOsg+Yrl0kf0YYPdtMbONZe8
O3tmcJZZX0u7J4qdA+0c2KRi1/pTcE9T82MSYPzdIHAFrJXq5u23LXVrJojKJTS92jaO8aWuquyM
GnrVuwqUYE13iXxbLBtUJs5w6bd2QqzxmHDcN9xeXJ6XJhDERsPWHgl4HePhi03o2k2cT0uMCwkN
U2orB9yBEIpDcloNU7RVRTPdaMub02LH9AfDLHxFZxjde1m7pduajnNySOdI9cVoEjMRzrZf6M2t
50BFkWWdVovHqHOJ+IjMnYtefM0NjtJYON8KnnAg0DlpNW4mAP2dE6S+rA+8YXnLorlMObRM4ub7
Y6gkOKvN/HhhkjhJn3Qu9OF1OWPGjvhspS1uuri0b6Z2eeMAzau4auOnyc5OvdVsA6LlnhC27D3H
yiBaqd3JIPRZfpcMzfZdbQB1dsdAxBXuW3V1R40p13V6y6STS5mVdWApxtsOVG/VR4rfEsO+5ddR
I6aLEV5C5mo2WOTApc+6KIxnsltbtzT9fo6Gl8hu8d9PN7PnancqYMeDVxT3nZevLUiDlw7/yrup
cZ7FkkTRhPajmxcL4of0B8Cm1TcKefEXs47HNTcnJqcdyHriZj8qB5Qt7bvpYjUF/CtME4puAd4I
Nzw42Zjv21h5DUPkVeSoOc8ZGEYJOp/nx1RTgk1rq9hSpAR/DFGp3Xgs9MtopvkhsLPP88CHrZp5
wPUDPvzCUoliIhZdwKSd7IQIuMuokmp1HfXRvC4xttqmdeNtm4kJrOwGTBWbBKv9KWy8EMYZkhyo
yV6pa9cP9J6YXTHPW6zjq01g0GXnXX0IrXqVDPEX7Pj7jWTkGMonPDScvVOY35A9RMdwBEiIklRZ
hV5rvCiiXFdN91QSX/rQl97JyVUPepSXMQFiwi6HPJKa8Ca+oy1Yx53zVbGtbjtV95lSkSTCmbOV
7UNpoCM1+3PBixjdR2/G3WSOs5+V4rormpOROte0D8Khax6di6qkzDILouZUF5Uq3+ZnKw9/ZR2T
h7LHex7tymowO+/WjrqVHO1q2pCskBWIg1z09LDmfshqHCftGKhBje5KQjPBdfSvUeld1GxkGavV
zhttdU8XveF1bmQ/ZdfE2zHbbvymjpJNr3t3eDrZpyodbuvCguKVZjceX9RyoyHA0YbzGzFvGRfj
SH8wSKElg3f6AuMBzKutb4pAp36fzB+F1j8SPJBTidOL2yh1C0qRez0HpJBlq7wbEyNzwUksHojx
+ZrkBxIL1b/qVuI+tmHf37kGRzdx8+ohuSVSExZh9I1JMCHvM/0yk6m1bC8TXWlJ88Q+LerqYIdX
O0l/giA9w5o3OaMjX+sQQws4eRJ8lOBIM5KYYTXpQQMc86HeuswHaIMbwuB24yJOSwS8a1QYt64e
iLXbkbWXGo25l2sipefCu6W2VnNEyE1opd4Frbkda/mTHUOokUdxhP2vHw78aBlW49rKHQEHwvkx
i2rLPC28mFQNQQPWlhGtndGsbrMeOrg8SFAYm12ubzTOmB2I/6azv0XUIrd9syALVX0OiTde+svc
qElq0bOjpXc6kvB6IxkUU0g1VCxuKNCjCIWA3ooGA2pu3Ye7IEgOGAR752F01nDp89vQ0341pE4T
09T4es/2sLCH2XQ19piV8RpulDKmjQjQEMr1OKTLOF7VvnpTegdegABIc2dkPgv2pHjGhtgT9TzV
9qVJ5/6ElPEu6A2qNvtGU7iJix7vfeyGxMZ1awokzO/9aT4vUtwln9k6VZVpkAwW3g1O9xk1J8l+
9iguM3GoIeO6GDoATT4mKRwAp06HXPjncvX9ZHpBJS3bQQQM84xCmtnkewzQzAkgwl3Ee2kMUa0n
kxtHy9uN3QX6jgC3gozNXj14bWH4XpTP/wcIPCNgdA7SyMS5dkvBnwXWodNFr0avYixVt/0KYPEu
zqNsK4jOWuetXh3I/CUstG5NdFtKPDzPRp6+hGSXbQBXCPvUPdZd486PDpL6uJtBzNw02qtu+F1R
m3ini+TOm6Zob1hp7WcDx7ri1Fys5P4e7XgeSbuhuS6msaOzd6wTM5pbojLuwYTEqZVEEc1L0SWQ
oLCWvzJMxX50SORxW2X84Du5Ik9LqJhxo2vYTNGYTlyzSMZAc7Ok6IMXWSMPQ2RixYzhrSzFwrkH
XbQKy75P6Ik4Nyt9HTmtgZYDi0ALT5YVdPxz1CnHXljaqazVZxU/QTgccbgtiqRfhSaTwsYRZ8Nm
Wi5XOllnmL9HTM4sTqEIa1tGhueZd4jbb/VdDSkn/7z0ri11FzQfhhKGwo6GpS5KyPdrb9aCpU+y
k9ehRcebNkpC8CvpSl580FRa7zDSX+RJWuaMqT2xbCRjNw5ptqVmZnNheLiz547Sj4vm3/t1yMRD
2IykF5hzvZvQGofG+NE0Vpodv0fPF00Dpo1QVL3FOfX903egoNpoVtlrA2rzkJreAUhk9c9vx8oN
Qj3jybf0bz1mNg9GBOkTKHLaVq3nrpSa3AZZaIVQw+4RR6ZMMkAfJalYTb7EiNtOlVV/SuewuXjj
SIySSvUaNZDIAfjkp+17cGvUvm+jTytOvzW22ewyPdI5ZaJmizcuI3yvISwTkEUMSgoaH3+TXcyg
dagzBzwnrfAoOwMwFccYndeuPIwU/mpnKfd5FOkfsCGumD5yeSP4YEa8GNTZDJzev7k8DePIgBb/
0mTUhQEIem3u9dAbdouUelUXMKFxLX9jUbaEImyUrEWzCfl2i3q4xcYsrfywImYd0Gp+aCLlcWhG
YzOOYXWO2i/VrOK9LOZwYyYc1pRg5sFhYg8nFDv0RpwKvh5JsvpgRS8j4PdrAhq1DcsDSRm35rWe
1636OXHIG3qxjRTINSrw+iwxMy+jzZvbQMk1J8kDNYlu/hTm0Vu1Yubk1WuVuxVl/kVW//ILlsWE
nG68gTblxP0f09T/+bn/w+Ceh2Wq/SYAtayFv/Lb4N4hVLAd8yR7lago/kX6AZ+S5py2mfVI5bWn
v7xLlNHZggq+VnUaHLom/mEKYGDqzJXomArLrRrU6a+QX0d+53Apk2Aty+NxwJS70XQ6+WVmU1mo
M5pYgYAcfdf0qX3M9GXilRPb/edPhsf1378SREeIqy3T4UyVf/7bR6uSiIQYYqde5Rtc4jtFM8LA
Hb2RWHXdD/D2i91qPy43fRSr3XrWcOgrv046gTwUxOaWgQVwSP3W/EOesqLK2LW5vpYATUosFAKP
pATYBLzGdeYG/2t3nSkWDi7Y2zBNxgrpWwi9ASRxVjH8o32UrXBRk8mEq0e8N80ugQuEWg8bv37B
6skJIUnCcDANwjlPDqZIsxebefRuJDwhVwh02PYAjBfD5V3rooG8vYjHeZ347Cb6CeaksyoVjRlp
GRjYNacbwkm7vDn+b+rOa8duJUvTr1IvwAN6c0u7fXqnGyKlTNF7z6fvj1td3ZJOTWsKGGDQgFB1
lKnMTQaDESv+9RtlCPWHSehlv+mW4nBdE4SNXiPU+vE6WwUNP7a11x/gw9Ilqkns7pVlf23GiCY8
3KqfnXDbYK/Felvmli0sWy78oInAzFrriGgwhH4JH6fBdNKx9q/szkxv5EtLjPh1cgzZ/KbUbGK6
teAJ0paGr8M6hgb8eC1lM1OsXazfJfomT9gHSac0Vt96LcqJNY8/4ySf/NTKPsdlOl9Lf2FYHiMa
jk3ayHYid6ZrGSFsQt2cd80cvg39sp6trR+nR8N3ZVrE0zYJ0qMkPY1KUyN6pI/SLUrPNqtbl+tf
1aXSkYBzaLv+tY4m8ySmp0xr4p1Gz9wuOOggEC4QbTeKUxhaeLhW0Vavum04iYdmIeY4tl5nSV/o
pOGTaBIfnrfZZdlK8SlJLfiJdWxXi4ByMTomVqb601J/zJ1KuOMG8RdzcsH0ofUn8r28OAx10mkp
pgUh+kTKXzqtmUw3tDk1Mztde6MirTUvNdYfpBRzEwCognXo+2k4XS0FBKbg//zSqX9fBk0spVna
N9Khim//r8tJvMK2H1Wr+0HozgaaHdejQtYKMp1IrSYDdXKTtspttdk3FukhYbVsxwLMiTailbFM
j1oh0gkCG71Sfs342YxLgebj5tCy9dSugzuL5ksbKmpwfShLdB9GYHp0L2GUzIJ1A/Xv64ojvatH
beJeS5oSohWWWRKG+1UdVMuq3TNm2FBn3wQVlVC9EZX+5wG5cld/3RfIZGFIAFMos3Hi+XVAxoaw
RR1LkJden7RjNnH4JbB2thddrH9ojeYZeNeqBvRHUcRZK0ub/RUtMrevEYNUHNOxweGh6Hl1/8uQ
5t8Srf4/k5H/b9K1go3/9DD/Zt37w+Fv9/nefvxj+cf5m1uV7/nHz1LX6y/4oXU1lL9IF1ExTqLI
oaDdNpsfUle+g1QQKYGBoACLz8357J9SV03+y8KPgh7S1oBCzPbfSldN+Uvie/xScXMGFplY/4ag
/Idb9k/zcHPN45PY6qm3IX5s9lE/7/N9ZOlC2EfZAcOztQEYK8hPACKPfU7Od11Jv3fIhJVDDYRq
th3bJPXCzSLxbESbZkdYdEfvaRBNOYG6EjacCC0lMqVPS92wW0F7csu22DU4lobWuqDgnAw7FYjs
SLtcsMmcGDz2VWdeB2hVmRWg9oZlvso7uR1iTxilwSlCOqSJKWa+orGNhfwIiindoxM+At2Klcca
wdIsa70L0pgAOo03VllVwSj1x4a2mpNAcuJoDkWlMeXCyTF2s7XuQFDoWyZUfs0GQSjmQZhiQukn
LIJMLOKqGLG8ahF/TeSByNH0YPRYsgFyO22xuUNMxLAJJXu3ZY0XEzHIkY5bAo3ISwnPzUgGtct8
gpcYKV/TfBp3Kr4pXQ36hM2bxUq/7rBCQpC4hKpdyT53VrrhWN8Al3P2jsoQQ9O7au1ir50iG+sX
hO6qdtBMMo8baaLchYYn6SRZEgbwuS5NbROb/SVquxPeuxIQ3KVs1skNm1G1gdKCSZbeJiFizyrF
wtE36owgcAXdUAyOtZKCZRUXU+qxL4xwmsXc3YZIPTlVLb8XHNwCsclXAokzSJyR+JXIK5hU+vQq
jCRRD24RVr4VoheNdwO5yApWAkvu5VF7rmK4qUoGn1NrXHMlDXqB54NOmshqpMqPalz4tE0g0mC8
FVMkYtahEzk8n4YeMysooQOXUtfPOGfsinANSk16lekN2G0ifkuUlyppccb11LzTMSKohB+3FBvd
vorxXc0V2tGzVjgGCXZOaiaOokR+VhjeWpTeTJMA9DNPW29aBa/rxLfMoKmmr3uxH9F8CgEBtUca
sgGWUjFk6u5eq3BkkZUHc7iUQuMuhUpm8GldhEDKX9hNiGFq9dbOcqJmZQHdpPotqvlZKgbNUYB9
ujqf7c7UD+GsOLIQ0fbSdzICEI2isRx8QtheJ6VHZIpxiLS+Erw9ONFQZ16qYomTFeZFMROOs9NZ
i4y70moSN5VjplWlObHiVFVH1dT0l2bAAEy8H+EPeHWWf8ul0VHy8KIQhZ1ZFOtFtOtkOiNr5w9G
fxTEglERAsMoaROlrqV7Voe9WOf0WuqiIdxSpfaaQISu5EsjY0en0hyIEI6pmvT0oSmjYzdQwFVA
tTbmif5SVnAIMeqyk1X62vNYjbZ70trci7L1TMo0yQUhhhQcIgboUjYHNuLUrdEVCQV21Fbeqesa
WGF6qGJt1wkqB2sZCHJMP8p6upXW9B1KKvZevQGMTA1L6vwd99i5jWwqNpxXLyvx0UlHvkUmj2mI
J4wE8GTsOfktZUG0YNcctIx1rjYNQq9LxEVCPQaatX7vmunHMeT/z+76v8ikxWSD+T+bRtxW+OV+
dsn7P/z2vfz22b3/vK9uP/tPCwlF/Yv2rWIowC0csLct8p9eLZr0F7sjuiE04Num+9PGavyF4wR2
9TTi2fH4P8DNf3pIyMZf+AttBnb06aG9gsH9Gzvr7xIbE/4OK7GJC//mboqT7q8bqzp3xao3w3K+
VqsqAmZbhjF1IYetYJbTeavmPH2IVvkJs4Xw8qNxIEWzN2txuyMobPUyw/zS/V+I0n4rx8EQYTcr
0pbBiIIAY5rfaM7yTESrvgziWUTP6V+7cHmZPrL1NjCRkBIYk2E84KuUXNRIe7+yUVIjwtBrTrLU
T5aYGzkabVY+SCPoYr+k+qkyFnlwrg5LNOzNIK2rnbDG5a0BPWYY8uysmxVimrx3DHlun0NVOaql
pHxZolPezDHyeY0grQW5iTblr6248KIvzfNqqMM50mPZRyx2iK+fPSh/gr23GfMTUnMdE1Pa6Pwa
fS7I/L9V5Ct7S7Q5sp8lla5DJEiZCwLd37cc2/c/EN88U58mrOsP3INEkXHuJrAzvaMBvlrDuF+7
xLWUgaTbRVvczR6KXUB5GvPwI9YrvBV4/lCoOQmrabsvu8ErRfMPuR3/4j50RMhQoXUDFzk8nH+d
eEAT1po2knxOVC20E1WEl8PhlcXvfZAG4CXYHYsjVp24B/Rqg9lcCd8uBWIRwoK86p7Oajrj6b1q
rOy9aBB+LpiPeTZENIa+SdjtvjT5Y6/PGOd0Ur/XMARTKlH6g+fXVS3936Xp9kAQq6JvIQhwOzP+
jnmvYY8afWR3SEdLPYmJtRdM4WPM248mJofK7OL7aQ41XI7HKfTz6qYxRuVltRaihGupwniIzqrc
l2R1d5Z50Rfp2Ugl+wcV4R70T/9Ym4m+t4INXW8OjnQlZc3GQ5Fn6wmGwNe5qdVgbJA0hAgc3jrJ
PBFY8IHDff0GysphdVi0B6OqPzuCCdMopatPeRQu2WFM4sZN12n5UqXJXVoAPZbVpB/KinhKQWCL
U0Yz3klmCkd6oQH+B5zrN0x1Gz7yL9DOqpDicfA2t/n+E8wlVJK+qvXmeW+hKMeBr9fN4insF+XY
ibloo4Ik26B4UsXdlVeD8X18rCw4vdHMaXNsdlVRxMcEGLKVZBh8sCiwMyHNnKykxAsrPaEjgqVM
2FS+SX/iXhvlcp+oZmgred3dRJSTN2bUvP20I7ABLFFV/pzuIf/KprreGKsrWiL8vkEVfqd4zZJA
ExdWzrl7NuGAUPRNkSdmCh5VDc3XCcyHfAQkUaudYL2jLG3xreppr0n/SUORI4qSrpDlp3Xh/BCO
8VlcksprAMmn5N3S4wrbKF06Dr2s+5KEjffcTAtnwP/a2f7VffyqjdJMjPXosZFphn4L05jffTlx
+jSFmMyguysnW1aqvTlvGsWMRQLWOhkeYnnUOiBWeCOOiKN5p3V7Ab9AN18KrhDHrWEwVnIFTQjw
edftVZmWY2dJVOjKw799uQw3biDsqmSR0ej4dT4ZdaF1U9wm+NrgUTjqFn30sasdkojgBG+0ckFS
x0CK6fXr4xK/XHc0QU3C3SCtkGAs0MKhHquLZXXuYkTmLRky2CB07tCv+qUg7eNPgtJfYadtiMkx
2v6XkzcCsus++NM7gHKxrmkcRXddYuBGWyr1zdSOJVntuGXT3Mt2jSh1T2S6jbkJ3G6qqOg012r7
juQT/pISRHysQtVyrrTOEJKqQ/2QY38yyk8M+dFU4sCiV6vo73XW9R62MuthVIfvCDTfKnFq8U7X
ws1taXmN8j/632+70s+L5IYO0F7AKAEJiYTC/Nen0hfw5yIUoxDEeAJpZUSbuXfmqWOU79sq8gdB
SXY4y4zumKwEoFvzl2YjmHDWn84DWeJ/gPr+VvjIFFgUV1jhiaxAtMN+vaIQbQ0NzLi5va4qgKSl
o9bR8nglPM/T56pKyECy+abC9ehybc0TozXgy65OO/yCdDfKa09I+z/1564z9OexoiBjlBTWDHZH
Yqt+wzrAIENd7uT0Dm4olX+0gHSoEKHczIo5H0lpdyf2chNkS4x376h6pY4nQjX1n9vlXq87Lseb
KvmQwrC9vXLj1skEh2iTt5rE+Q8zo1G1LULXHUJLJQJ2uzYjLZBjOgSw/6wA9NdYzrQga0nw1nXx
ReJyPNIp6VTlkWKLbR3+qa2+zYNf7519FMID9bKOdcO1wfzTm2Bu+jl1VazbzQYfz5HGLb8lrU2k
IbT8/kObLmbvmzOVGT0osGpbe6RNIH5BIb9ckicI7m3oLBi4iI6SHjhNcTQzkr3ZEEUG5RQqDxlw
iPNQqzkiKJLpNyEKF1eEGC457ezQzsSSM48O2Z+iKq89tL/dG+xK/MR5qH9jLBSZqVfVolm3ZmbH
IyIOIA03kwKLFofMoRz5KBQofcf/0hJpFUctvDD0ovvVp2qZMlv+4OZIbEX0QF4Tio6UNq3htLVH
gDKmzFCzrZeGZB1cCDp7lV3EGgRRjpFd0Zw0g1gKoJCTmpiEN+a3STgs2cnEkqb3+zs+FkXL7HBq
H2q3z7YRWf7wdK8JkL+OAC/bRnyGyYcF3O+cDTREcZsmrKhUZ48WfnXL4KrLIRTuiYgq+Euqol9a
d4O4a4dgKjzJ2CE1mM1d0/u4FqFlsb7W623eH/rovT2N62WY3/LnIspd8p12MOb2FFK3cOsK12x3
xan+TtZEkrHP2C3QlUDehDNCPiY1GnQf+bFbdsXOQEY6TQBdsQMihgtjABFTA7KIHbSDtrHusv4w
Lp4lBQkgvtqAhH2RUQQJVCH5HwpKiUr+X7wFoA0yfU2OjervJaVsZj2NN926ldt7AxmLNKieXl7C
9rRYL5F0qAU/SmDTwnEKxt6FVCeY5yLd9ZYdI82JmB6OkgSt+RyPXvY13IDHk0arx1qxI9CPE/IN
yKT5bSe95o2nYB+tBaCPRGpAFILyBe9WEGn7f4/ql+gesR/CfM24q7Al2LGN0jecW7ryd5Nmy+9g
fGloWzydztfUe3Vh+/SYSrTFxfkmrW5I1InqyEdRV6HcByfVbeFbHULkgGbkqI0jyfa0eol5RH0J
x7nDuBa4bnRG1VFXp7yFVWzPYEGlLawu11mCbq53cukNvPnRV433gQtAB4MaaN3+6KXHhxjfUPUq
kRcRM8LqYT5NtdPTMFntjsQO2rkfvUTPi1E5zbXbkQQz+p3ubA4ctc9vwRC+r+3laXkGseFmIXaZ
uwxjdKZnAVHQnR+NLX3ctl7B2NrQjrptJDJameZ+Mh2p8ybNz6qAOJRV5YZMZ5hdrpb7wiFi/DDx
Lu3QDW8jEbbMOBJFbPFTIQ0qY5GycxfVXUIqnOQlaHV0B9qhhfm65anvXI14pzSvzNH2Md14Nbap
O6YAuOd0kVuZNzBSysI34f30HnnGy5khFF7HU/eMKc3S37NmIq1bb2EBhuZDAcZtg3TysqRZkKHd
6W39aXtUuLcRwEboFXQM7VUFyeRx5QR2OP3g1CTJ107VYkB+oHvHXWAiBtuWfCsGhCc5YIBjMGkc
PhSmeN15S+NwUfxsle61HvqLQ6BzR2trcAZs8FVvFWBKaPcsYBH+F+Rf9eDYj5zyhPvwQ/iqvvMM
0g+0sQnmdu+qZkd8Bgo1BFimM2OnQbYWJhW4r2W3m5730Zy8hWw7iVlmg6oy/EwuJpoBiYGDJjoU
RH+Jg4RMtzWIXKsn53sD3ZrObyHvgUyuRwiwjiJgNDPtSTQjaE7AMW2GqkuesmuYtiI4wM5wJovs
KKCRMnV2lICdNZXZmzYrV610jKy1peyVkPP5TuXLNAO+NCWiZe7f6XlGgs1hcOTHjUM5+cNE8hkE
YRK2mW5EwVAvnTB/n76n8BidHvG7fJN1TvEev0kgky+A7/QDVpJFn8SvaeoZUWAIQfdFe5Uir1mc
pnZyHLwHTwtBselEPHfjuyDrHhKkmZG4zvn5NI6BQPsfuKBzY9472WWwhQ3dtcmKUXhgvE4QI9Zt
BJXe6+NLYTiUJfMW+6PIXmvet6UPThrOjvkev24P8SPhvWtI0jt2gte2boXBmObD70be1Q4HStlY
9zhkxhCQmGu80yOXwGnXMRebRah1eW5r4eABJ61+/2G1Lo9wKdxVhubpNQ09e3uejzqMcrS7Mdwb
hHPNXYGIoWxx0ddSW1FcMl9L4aPFYm3wRsUxwjPzhvqi0tlX4fRvb3BUvEDwAJveXs+8xPXA46nO
oauZvjri+AIqpqDYwXLRthZ2GtXOzr32BWOnLQqQ+B9h+G5qzkghi86eFCOR98ozVg6lxkEZfeKS
FnQXHYvPkgf5cEyHh6p9wguDYCaCBkV7cwGfG08abye2G0E4MrnIoEun5kDx6SZ0PiRlp1WHpXfV
YS/eSrRV7M7Nv1vYD0MCNZ1Mtg0A8tjpwNhBq0m9WjySDnNsN57V1/K9bu0wwoLFxWy0J0GVXEcy
A9gaI5WdFxkcy3CQFy4Gm6/rQb6Jc3JGeFy2+jof9IexvMjid2VEuBl0rwm8m8GO3+sFqY4/qPeI
McSc84iv9YTcFkGa25BApPVMclD6fWlvGmbsiOOpR5iRptEHcdAiywPyW5sjI4aWtAW0zJ4tF3nX
TBGDuEG+/kuyRFK7NbBBCuKVzrJdfaZ++TVGk0dZmroQNKKD8L5+ry/NY/xejLZx6N+R2G4yP2o/
aJas5Wfhsy7semex5uLZs8e1oYPe8y6stvAcv/A96gFDgxnisA7ILoxtgfWF5e1xGhmprQjDTwMT
wmWwxQdDPKAMrJk2k2v2zjx7HNXC5lVRfak8hhKedG4u7UcZl3YXKSsdJHFENuLEmKmKSDps83WS
QQmOMpPgK51HyEaRSHE7hbAE3Oy2Qun0ILyByx3a+5wnb0sP1Qv6jkRw0SjRUcATG19J4zNubVqC
5mhzxM4ST6NSQfTwGoaUQK5ChQjsl3l9e2usd4l8QRBkKXdVuFU3IwwhEj1NX5sPpuUDACNLbOtL
l3rYYvDP5G6f5/ss8wWwmsShFSp2btJ4HFVwnQ+nQ4tllfSkdBfmVwusmj5KyDnCU6gcRPNY93u0
VlpxruvBFZQnQc3tYd5nypGvVabijKuLFGD6blqnnsyCbzg9JcrRTD9YYeeeEbVFOh6yLX4H9WXZ
ypzmrHTbQlwRgBq5WWFLQAxESpJAShgUDU5UTNKxrfZTfNDWe7k6yZW/8c1TDz1HNT/MGIgU7uIz
RUUKmMbVRLSMmHQGhXTU429V5az0DSHjL65R7DH2Rh4LD9JASG+8G3UwjMc5dweJlcdXYEJX7jqd
FIMNwm8Xj3dLWvdGdStluxGxlDwzxz3wdYsaXoVPjY0Xb62AfLay+RMuoDkBQlQay6hdGhGWkMcz
CsH+Gqdhg0KGj7vll9hw5sytZ7tHxrM6zHM0yXW+S0Q/pjKTHS3D+udUxF4v7mPcb3VbEW+mHPEp
IjdvZG+ZvPQuexgE2oxQup1F9iCP8cOTyAxxC9ElCUDApS51oLjQBmsUiucjqjJjpjnoJvkjkn1T
4j13otSXv+KPkvQcUj1xgzdxPrOZU7JrPLeZq0MEFtyB2ZLTxcLGwMsEiGJ245uwfKIjV45baj67
fedHPU7KvrHc43fRgQuWxH84iHPQ2Tp95qyrm2isXn7ZO8SIVBqESdDdrV4yM0IW8P/ExpeL94HH
ENAqO0v+qmmBxR5b22SzCzGfSJc9YgegochZy631e+ZORC8v2dFlVBCvn6ZzmB6zmufBWDr0G1Ei
iJJvsOdOZ6m4E0afz8sHMlCcWLLD7HkN6R3inNK+rBXAMxWkK34ul61xrviQuSCED6j1JAdIg+Oq
ODnp6prGKRzf0mlExodlaCAzslQVYejK6bMmP5nVnfpqNM76JXqr30khaZovRIU2mIHNXvmCE8Sq
nYuRdZRVVGJTEmxjog/PiupAjjUFBwVOA43UZj2LqXfgzpbkM9FQJvYvGCDpjtt21+FVkblx7GvQ
mlM3rT0a3JikPilKkHYYyOzMabvwQXGk6hlIgRPDNBIQ4m+6CEx2abYWkt3eQcUuZBttUAR34kWd
4J7bUemO9Mb34+hT6Ybf58cGP39bvNVMB5p08chPRLLN/mM9DQLwrmPqt0Tf5WLAVRcfOJvgAo6d
AnUh5R0rgOLwHyzPguHI0b12rl7b2J9IpBrEbQsxDBiQRxrdDTo4yBGGPQ8+CiPazhrUXLTJGChU
21WKxPM1SN5cgzOS6HH3q+HLjxyVNWocwastJ7UQajh0jlTqJK6ABRxP4VfsW9eWeCivlLyxQMfB
7SZRICM4L2AW+KG5Y0VlwqvXxVgBoObMwC+blmPyGH5jm++lHfguDXObOLtIelnkWwWdOXJy3rRa
paDxF8uPzPP2x7iR0WvBvRTsYXhRpL32FL3KMXOWOeGOXxqcexrSEVH870D2zNqbkGlXu4KlnOho
7WbLCOtCX5mdQd7+aJ/1Pel4xaPV0pEnYNlYvf4zYVU2tSCfnRnIaXVDA8LM1yi9KfI7Tb2o2U1n
HKTqtJQsx8x92NZewcyPql1Hr0bwZok8Tn96EI1DXN83GIqQHqzDQmGtwec2IMJgHXem6FgU9fAV
8/pdU1+EqNwZsepGsfYSk7EsRFRQNTjlLY07I/xoeBXwWW9f9OYh15gcL4V4r5fnOKci41IWGMYx
r/UiIy8YX8L4ZjEfB+wXzkpLdrPwNuQ3o/bGT5iQRZLsZupf5OhJmc+L9DUHRWuFyF66B7V7UQ2m
5vxZ5r3d8hstZYIthKG7vAlhIaIAtsTF1+3bXHcqT+TX4nQnPfWqU0l7ql9ATXHdiTQ2MMnWd3X7
ZBoK5yi/DqjQQtosDm7wcf+E7THnPQ6s94rhFsXNlgZcxg8pHIwufGPMFeUiice+uhMKNEkPI5FO
+aGK7go2Z1NmkyoezGU3hY6c3pT6pepJlzFuY2mXAgoLLjB4DiUpvOfZDdmNBqtUfpxavASgxuJ9
4JrVzkyh3/bU3g/l5E2NV5qAUThGQEOxVTFolhtJ+qz1p5kSd87fhuQlQpvRXcrk2BV7Tvopvjf5
mYN/ATMZ9ol2zsc9/4EA8w8AP73uv8EjOtRMHSoUHv3q3ww3daWf40lauMX1dqYMKC9K/zbGT61F
TM0xl091eMbDnHRKUfO3xjHHy8LjFKGQF5J+NLzahiNxmFJ3abTXa0+eb6R2t4QvsXg7je8i+ef6
kTPJqp7w3Ilml4YoJCZkHkSQVglEYnYSOLGZclCiYNS8Xjl1646sBCgkY+KOhAOIu0ncd9J5zZ5i
OFipeiqMy2aic8NhDv+RVUFZ5aihl04PWX1b9ttX4EmqymOuUPJg+mS8VnIwCViBuKTldaVnjIQY
eZyL+Ul+gG9FcpDjCgHKwOfhrNDtF+VAa8bOSo/mBs4HZ133t+skfq73FuzbFWQxJXXAKZx3xugM
zSWK/LbbbffIwTl5FyJYbOJKtJPzxVxvOG9WjIB6GHLPjB70aS/KR61GsbnjcmkITpFvyC4jLOj7
PPKKguxslgCHZYGv05LjmrVTmr8zlBQxnduZHiVgp/vgNUoI/vGmSsFsUelvgEShBRXmHau7eZIN
zqRdZMVXCM4zSd12cPROJ5tir1kDir0ZLozlg6O0ot8nVPMdOpFglP2Y07rs66FjnfTvDEue+oxv
Krvx7faReOQ0QUTkd0VKrV/kXl/v2fyU7jzQPNwTTc0oq/DWNJ9B4dO17KZ8KRe3pgAjAhxO+CWi
7sATyvBS0+5Z9CiBZR+QJm48POiibKsVrBVd027dhNwHaSWK3kdr2usBaspkfuuH49BijxlwhlbG
oOVUIbvp4BjWwYq8xcmQJeM3UB0n+dBJQYa0UNK8HN0zrk9rkI6XSHsR01tF3osG+YPbIxqhFDUu
+Jmq+ZoV8MQpi6046MfgHBPH093FIY7n7kakh6Sd2tXmXcilH/GNkjY2k8tSWca3Bd6R6GwUO40u
ZFN19eUsdgDKxiEbAk5tK3wyifB2QD6XQkw1ef4HTTguawD2VX4rFYLNwYfsaH5XVr+59O057h5b
6RLKZ67e3GjozxgOLNuRJb8rKuJsaT2c5Tmook8pP/f6oc/PvDP8eqx5+pAF6Tkc9lV9UgRXZHDM
Hb+/Mr1aOMYhG+UBW03+PW84DidxfrI0iGR38fTZh3iaZ9+y7DlXdov0wJ4d4VY330ULUXV3cfYo
6YeJFSsanC79qgrP28CN35gZ3fTWs9jPxxWNaYxRVKkWHFwp0w6yeBTay9xfanpa0YmPBZxUXrSe
EuMlpchRjIM67kXrSauwgfUE816XdtsbAYJofVuly5xjLkJIxZ0KcqbkbGR3+nAWkrvaul21o7Lc
lOuNJQe4c07VuTAPvXmMxWBskeUfCzRUSBwN5BdvhhgwrBq412IS7fZohLc6SlPMJvX41lKA6PpA
Se+S4a0YH7X+wgcxcTDITs03XWRWHlMRS5lDgwF9ccaMlS9q8l6X6JmDXLnjukP0L8lPdFZGec9V
pS3w/U4Lj716EwtHnp2svOjWfZhcktQjyKweLkyWWvI4Jo3WkbK5X+8n9bKIvjqBdsZ+v9wb2dlE
67sECKDq7JHxHuS9FJ8YqpXXZNrRXxvXm5rAv8VDHNUJh24+CsJJMx/CCnSW9z4/Z7Jfp46O1LNI
OI3vmmHX6keAtzExgrp5kZWLdR+l30KUstlFjKBOPOfTZZTuZcxqtcdM3Mu5l6mYRGG+pDpz+jgo
L4xOU81UbvuEVJziPMzP7RexD4rIU8pPcwgYBVxMBpSK02Od3zEFBHWHf9E2I9V9NLhtccfYVSsK
AR8oOTdBfu7D+pGjTYmmPYOecljXfTIeGP2ipfVz4UTRyT7OjEX0roAbZg/BJB0Xth4inTXovU6n
eSZBJeOu/NrLlEjn62M7itr9nN2l2j6i+JPx7jwX8xv/aqAPAp4HLKNhsOZF2oe8XMrlxsA4sj/w
pxX3arszoKNSoOnipRsDfq9S0ATxw/VoGf6o+m3r8zE8xmG8Y3Tw02/SoFVuaGcVIjPxkbR1+Ilv
eYWFC84JvL21p1Dhhh9FeRJngER1D4GGEpyeDfXGbZI+1w0enhiollridvNB7t1IjBwR/pYlPS3J
M6+1Kh0xQg7FY72ZnXnE2qvdm0md0TRoai8YPOP424T327ufglyfpfGZ09SanaPqZBR3Y73b3vLB
naFrlXgnux3FPfRawS2+cO5BHcUeQGc9Q8dI+2uk0PZGyaOuM9Ntd6sHu/usw72Y3bb1jqNbBeAB
yjhceiYt+0l1lG+A4gx41pgSCU4LD1RFO2SHEmRQdmBHfwL3kOo9+9hIz5FUC8M3JiqyDe6vOEF9
obNBx45OwnSvP4+3Mmd53cbgEaOOzVKCiPQLCtkEwGXcAOrwWfsqfxa8lfQ8brrv6vfwufzoOKqo
Xg75ba9wSsWWbuZYhPucTe+UHx9lbGwdjYZfAvhqQ1WmYZMPnE+8DPQB3mvixlDKCgBwh3/Ancci
0LijZkFP3Sx77GBjDQiKTws2Rfb2KcxxNoza5cZMpAgcpqPFYYhhMIP0bAkoM/cCeu2wP/IKDHcy
7jPNUQBb5MQJUoZfPIm35KUpwZLvZWnX4pna8gt8edplX7Be5aEV0b55gmGrJT7oCVypAk84UH92
WHVXtmyTO0m8FJd8ODAsDVBB6SS1k4kHioRRcbXe2yqybhvuaq5gAMMXp+HiR1Cbo52aevNCN89m
HeROpP4A2t099xW+VG5Kv7D10m60Fb0iIJR+DyubfhYZ3Gw6J7XfCy4sbKMNOoDgCCDgqz6x9hiH
yrjV5StCoAeKtktKVv5XHiPdER5VaQW1xt3hjYELPM08G9iBkVqybUSX7BhzxhBd/ZNOI22UUSZV
cwPGATTy0F0mR5M8LtHowRAzHyMAYh0sHjItKNMBYZeQkdLx4jzduh2uKHDJ/XYKtpJDPcSKR28k
HrypxMbOYTD5OYD3sXMplHhf+Yr1OryLAGOrE5d4LLg5EBrSQsVnFCXZY2xCVv0MNMNmBpeDzW9U
gBZ4sp0bcnjO6erCZzla/AM43ouHCj2jn08Vl5E7xu8Fsd62LEoeW9ePDAqdIm4XW+E+umBLzdWM
6OugVsNIx1YAi3OxOBS9zxwFs1G4uW5r1agYktMG1fZcETItRoKxpF4W+AOyilMLb17t0BBh0lf3
aJpzPBCI3dHfmLC85yJnqcTR6Rr2jhR7meXQTeXBKFDAMR3XvLX3yo7oVepSj3ewSHZ8l0GHbkab
keiPyPBZByLQ3Bwp+EWIvUUO+EEtf0prvEHskBe0JFhq6xDm9Ba+8KBjFTU+Hu4bco2Q8j/YO88d
udH1zt/KwN8pMIeFbcAVWKwcujqovhAdmXPmbe0l7I3tj9JoRtI5c8aztgEb2IGgMN1VzSLf8LzP
PyUNHQce4pI2FLMoEiegkL9ACLTEWdjAGpjwa5A+Qzsa7qKJFnDVGXyABDxRfkW9I7P98HNuKFWG
YYUZejEd0gF+59Ijw5M3St+KZ7xok9lagZc2dZoW3F9WQX6Vj0BQXbcc12BAWX7x82lhpPLLemxH
FhHJNQqxWyczt4N4xdNnenraAiYjAEmczlzHBUoBTgSTkeglO2O9MopF5i6LZHrkKnALlt4Zosh5
CvMixedp+p0mzfCW0/jvn+SOc4gNw4lPjlAXDaFonKJux3ECTDbS2UTmuXDk3sYcMIgD+jKFSCHn
BrFe6azgoV2NKyishruOsZykheKRCwXOchgozaIjlTj6x9FdZAM2GVTjsAeoYGniYNQo2yl1O1oB
wBs+a0EJS1W/8k0btEfTN3661tszewz/5KGxIXVz7i6BSgGdYipPOqBEjHE7srUOUlOqdNlwE12x
yRiAezruHfpefmfYtXfyvdifkeowmbMzHAhJmAdoSqSZihawdTFBpLtuM9dAFXkXY9hVvpNEYLVz
g/WJEHh9LmuPbrjSs+nbJnoDDYVkLtLh+3KqhDrieWtVBW+bV/nZwzc2XQNlgfuzeFGsKMY51Pe9
jsFKc3QFB0mw23PytMD9ipkBgDXmmJehxKVy2yTBrhK33CE9pGRim6OtuUs7wliyhULXrYRQA3ZN
x9Sdl7SDbyNlDx3KaM9bQIiumNY1LSrcGrJlpy7MZgn6iXcHgJDKCkYQdrDLx/U4OHJqK5wUU1Re
VE8jmfbrMVvSDNZRo7Nqhey7lALmrkJsYmCmP2cwsjzSrmVECe2ieftaMDWtY1GZ4PnNlgOiyQ9O
56O1oCIbOoSxaIz6fCZET3rsLSh6A4zPA+ygVlBoMp6DImy7e5ZmPdoy5XiSGMBjLjptiCNmZfQF
qc/vewzH2zPuUbFl822UAep7Hto4n036rmgVdDiCwMpZFhQ7wQofP3ipOQgW9Ub4NMiQeVejZU+v
SxcCm5C8oCcVGLNcXHBuQS0qKI6LIgwvmydeylsaPAYPM4JFSAN+smJgsp5LxZHcOXeGogSqPEzH
3rRdY8mFMshjbdVLpAHMg46e/YK/8E/KdJ1IqnmCwRU5ChjydnMOh8xErobXZfSWoWTJDv+TEZrE
hy5eopxhwOnIxICah4UeLOXx1JhrS6Li6mYi5HpvH2cn17XBT8TqKIKaii8kIIFtElO+FsIrNjcz
KX6y6lOj3MXRVR5zRitgafzUBQeyVuVizQAYdHnpx/siPFh44+X9w1eYHdFxqK/61vYpv8JdldiB
TjGAx9k8a+coynABidmDhIRRLlLoGdc4ODLKRA9sp4V8kZGd3RbPvbjk9vJxsRmUjaVebvhM/YTd
ciMAyLHuEDo8tbCvYgFeeekRnVQ4PWTrPSRFq/DelPqk0F82lm1/CYOrBYEmyu997RYa56o7F/5b
FuD1mOxl4VKKF8v9zMdomiOLBL1emumhuEqTd+6x2KwVfu+nx60iyfIn1BLsKZd5rlvey9OAdNW7
UbkPxwcGBA4AAKrY0/r5JpaWVMKMMDcEbIfKRlOEXvHcRGYHEq0SbWv3q5xOARXtsBHzTThsAuNm
wf/jtKs5ebyqC3usnod6Hcbou4qD1cHPkmSaNBDTAK1aYg60dAUfagTPAhji1jWOlC/rl/oFCNyg
Ie8vgB0li/1+EbTQDhZdQQDS9EnkYiG7G7Ui6mwxnl1nLbDYd/MaB8ho1hylbt3UW2w/pGg5QUwy
7s4IqFYSQaGYJNXzWJvp8c4Tjnl+yCm/S4dH71abXoNaYDfpTqBFB4sMFoHk9MW2wBxS5M5NBqtF
uRY5EHVbvjmkTwmQ4QJdblkuQOhJPhMamwUiMdm5tlrHhgyEvzMHm3dmvnKZzHkeO1M2ChHLIYZD
dreYtGbDEo8TjaFNVcZfFIf1OC5XBVU4RCdtKQtL2EwURx3babjFMiLo7/jQobxS6dvdjWBR5nws
yU/DfcMp4w2DNBM2SQE+Ek4/l/JSb9bW+DmONzEuK3x26h/5DJBpprtpFrzSGWtBRKMVJuh5tlYN
KsQNIzPlZPllfAOvsUJ3wsXr1oChVbsvWmdy/jMuubwy86PoL91qTc+hgFwc3tfdvUozTUyPQemY
w6nPOf7gnb5l3WK9Y5ymNJ5TuvPT+sPKM6KUadasBTVm28XaGG4T/jg6mFPrxqr1r4yDpNhzPje1
B4ARxkcdrmt2SzW4Z5pBKODGUUkW9MC9BasfbCzemltQPYFgcXEJJwQKPOyQA851G064uIcK0Sav
baFfjLe2mlaNurXZzwuJ48CCick6x5ROo71GGVJuVEj0nPHY2rx5T4esnwflsn9nk6j7Q41vNDbl
iPcG4AVIG44v79rw1g1zVbwI9DxF+ncnQz/46aITxnkMgi0UM1V9ERBWaPeYbcRUpe5w8WnSkwtG
qgSdz9g/JoMNmi5kp0A8RZKEtX9yLuuLjiec4bTyhoQbTuYmZCzP5TNNPQOcDxIUi35WLgzqI2Et
JrsSUmxB73qfiyvAOQycaaB4CfJdtIIFBpJ3ObwWcSh3TUedVOknMfsYoFnkKuj8uQlvwNPwFth2
oVCwk6eWXeiHQHk3cBzXV36xw4iRHock7RGg9oAJkoOmiraR4RTVk2FGj0Vyy0R/0VjOENpF+tTQ
GhR3jXAuOfPoZ0gGdfwiqAcxtM103/vrwAWahQ1BfOhatVa4XCN6UR/c8gayKHO2Td2OUzCxxcM1
G5yajlm9UyGuAz8P8TWSxVlEJeyB8vQRCl0H3UQt7WF1pOJzRomOYVpnY2UuQe+JtnAUFLTVmJKX
qJqUpzY5AHFHFQvLVrbsRHMa1cGdzjPPOaGQzdHjIFN5VPsmTWrc0SxHMHHCl2YhP1non+Ua8UUz
KwZjkRt32GnNG7K7JuZLjsmmMWV5PYXNLUnihYerUnDf7EhVg00LdxdATUUAKjyo9Z0y8TSUF03B
LWMpcw3eRtQ3TYsF28lvF515E2I2zXuuVjJKu0goe1jEAPolH6oGhLtQPwnZLufIWFDFBxbkypaG
W3Tt6ZCytY6sJELVcJKFYRCnS7mi165mxdlV8PqgY9WgJpb1VQBWNMkGCA2gTU+YFIfxwbcWRF5i
JtfM6/sMZ3RBB1qQy32Sg0GYT+MzyZaLbuwXCVwdItXwYAd6D6luFHow8KrVCHKyd22DJwwC7crY
5wQQmACuRAqPLuUrIGPkwyUCj/cN6ULuwlzBYKZs6Dno3ay9z7m5BD+g08tmMvhJRNLVdMMjEaN2
PV5FMW0jejr9EGLVzzMx05kIb8GU7lUMvhM6tvimzUz+DH26R/JTxkJfZBKKYhTPYsmJc5r+2P4a
C10usYubxsjBpL4x685xKV4VRMqRX9lRcG2zdDY25syR4dU1FWgwCQF84BZZuE/FQJ3Qj08CHAs5
4AyS0vdKlr7mb3FdXTaWuWh6a44ciHBtsM6uwq3NhC6Dww3Lyyhw9soa2InWHDNTKGHSXCeOIS4G
DuLmzMWntmeU4c0/G6WnHlzf4phSgbdWPSj8radV4/Y+4FA6u7M4gTJZpv9nuXyAaFx5potmvIIp
Yc5yuoAEELiQc3qX2sDF1T8dZz7AZ9S+ReLVRy91ybR8llFz6wTdNyDSEGM6lJPQHMEEPXCIPGBH
osnVDM9tdBmqt5oEe7kM6E5CaiiZwg2mMHQgBP7sCyhZq2DYydFRlw8F9GVoCsNVA1a6JUzl0sIU
H7/EPiHb8bFVH4fiUc82cnpqIR8JynQduDqp1nU0DpH5lisHkJlcm1ruQnEdpGsvrEI4oGJ4xitl
ZnDXlOyZKYKtz1LprgUzozp2yjWjMmyDZ9LBUpkhP3jQP0kSc2s0cuNMSq8aJCBdu/ncxQpCYg6j
zX+WuRWFdK7lXR0+m7GOm+6zND6m46PXPbuFnbMC9XZFqSwnoLbiOW+vCfXfdLcU3tuQpzurWZx1
+12qHnrhjQvG9tZXdMiUKJFQ5Lu3UYOKUD2HMNKGRyF8iOOlotG/kihAUJ7o7AYcnioTbJzOd0e/
xdxZ0ttk15713oaVajlAyfL9ZxjyU9Kn3OwG+To0z3gBcyiCtotR2luePgv9uVJuAQ5YnnJNorX1
ChyXYIbKP3mF5ovgYlTGkBKi6r1IHpPxmkvwK4c3Ydz5yX1T+bMO4LuEJSwfDNNuArBuZzAPZfdo
eCGesgMzBoM4p5/Kt+AZ4ZuK8xbiBQ2ipio8WiCypn8dImWhlBvurSqDTZ1Fli0fFCJYQpvui6um
vhXpO6NQVs5N/4xr0/RJgHuxDpoVLYtudzapwM0R0+Vp1N5qGpOZ8ury/kZ2aOpNLp8DxUfjAmh0
hABaayePu2eqt749cwNJO1gwNOvh7BWOO77JxcasnC52iUK69egnFeNOjNpZRGX5mCrnWD/U+qPl
HyWR2ayf6+gR3Z0Qb7BZzevdMNollS46l1nbTd8cile+2EcbTgk5NIU8vrraI4RRSTtnBsN/PBfM
Yui35pQN3b8JNNk5B4VME+0tqSe0E5tdF9JKGEDWxnHsPRVzkHlONt1ZDY9ZuQHQTupzUZyHftPW
j6Baen4WUe0M1xqGAWO65SVSGlMx2kO/k5u3NHjzMG1Q42um39B+znQ6+zX0ofrm8UNclW4QFbgR
vvMJ0vot8g+mv4pbvE2vPmxwkSNhGsOt3hXiNTQe2uomm7dEuAowJhpOnjxebrLV0cbkeAtfMX/m
Dqf5syKkc+5Nqh2kkrWrflRZvmq6slk6xXfwbMQ3q+P+0ZZSyVrpFLiq0VNQPpbQxA32zw4SNt4V
BaC9ZE/zIN/F0ZsPg2WA1utq+COkjwrj38VRabhVJZzrgt2K5VmC8dN58cxfGv010BR04ecv98V/
ny58Glcay/EYkUYIlZ0Bope7adbxBYO+d5JcIcBgeTGbXjx9e0Ox0G6m9+jqQ5heuNk8djk+1pCE
AgrT5CWhfcvle3DG6J4SbDobjPP0Wh437JqofyO7YroDFi9JrFtTOEN+FfVXBqNu0Zh/98xZVc/b
iBp2WcIw44wMOzF13BLbz1U4da/sPt01w8JnIUwmwkBmbPtyXXZrb3gb5S3f4E5HPBvvxKC2EXWA
sfMmgueAtxv9qkBJvVe6M3E7Xu4YwypvF+Q3mMoDvoe0uLYDdKeB8nnODyW81mT38miGTxRa89A1
D3F2kdo9+lr2Rq+zzdBmWJYkslEvU7SPtkmmkYkSbasHx8g/FjWM/G7TC+sGlkqwzfvNoG7L4RRI
AAV3rXcppGsTrGHJDadY+ZCknVxu5WprhCfB2IXcBlD+fscvCbwIPtCjYGg73rwZ8Pgwz5aLfGUi
iiTSZyziuDJuXS/YkQ6pak5vWQXqGh4jeQP7QE1fu3JrTaUSDW4DWGTN20fMY6GjfqHyooe4afLp
h0KS4ZYX4VHgkhubL8GCEYA2q5PMyNfkg9aek26lwDeDMjqs2UD5csEBelLsbr1xx68wepC7B8NY
psMmrW4JDsFc31gvzHRS+SQqL1hyx/PhEGdQI+i/TQ3xOF8DycM3gfYBR4Rv46Zqwhs/Ju0czIHB
iMVsXVIlehujxQPlzUusmavt1WFHDgpPZ9r8Xd9uym2ovMGZ8SYL9A2clcx7KrMjQ44P2fj24NL8
3zHHPHwEu13c7C33gx0kZ+W0Ph6MUpy7LtnSzpBt4uDBK+7y9E9SrScrjB9UgQZ2m/hUiBJSTVU0
fw6Jt8xCRCBvxJeuLKA0DAk7N+FtW3Jyd4RXpqe+xsIOfJ4madc02zKPH/JuKM+S6K+UqCXSIc6S
vRAKD8GQe2CmQsARLP/4Iuv8x/ykvxGWGsjZATIlS1Fw05R/tqoySmLDqkQTzvmIwpOCrhMgWMIW
D1qE6eMlxjNjlkoltt9SSLJT0CennkNj4mNjIQolDZUURk5cpn8Woi7/rMLFsFblijCOMHRDRqLO
ff5OXZnEgxHVGMmcW7S+20Ebxe1YSG899gWIQWoOsAbxq5CCYYCGvpGSXKmWZ9FsThVvudfI2UVf
IorbeLLX9Dr3c0vHrsW7C9FU2i7RrKHrxfkGWmvGW0pmv/qTu/vzUCCgWiGkRNHwJBNxv/hJtisR
WeAReKyxirrii9tReHVFtlLbIYBI1PTkBkCeDfHlfdESlQ6onGSHKoZ9mE65IV7p8eQxj6R0qpsN
4jqyhUrIa8KAvZY4hMblTy74J78OC1sIEUW3omJwQADqz/4GdaUQtIrvM5bvUwLHKIowuIUSwq4R
2UZND6JGm7tz8Z5fhZ3n7t1YOfdD8VHrrvpqwkKjB7cWG8G1v1zZf7a1zx+Z9rz2/+s1y8kF9/z6
X/8n+eaZDJnfDBD+rm3eL7Pn6L38wdKH13yz9DH0T3jyyAqHpS+Wd9/8fKb/b+rW72Y/vxnliZ9k
EbmvxX+IOiVTVDGM/tXPR/yEfbSFabZF6A5uPxoRzH/Bz0f/cbipZP1i5oNJMTMdN1zpZ8sctc6x
P4P+etGinTvuS+Ne1LZB+jH2d61BYxk5R21jCQ4quykgJg/njswy7a6q7qNt2J0IQOMkQssLmD6o
UqoRzM0J7EFXu6mHF3r4AafVjjaEKN/V+V3c3Cf5XlXfRSSDoXizsK6z5GY2B60j5NmkXYJdWpUf
y/4eyrNXnTU6C/Qmybiik4vEQMBRdikgeESQNRgCsHkMjECSX8CGlcKKEouv2v+/NPL/cMT+jx3X
Flr6Px7Xq+Y5+X5ET9/9dURLKh5Vk5M5Y8aSRFyqvnlUTV/RJYsgKKI/cSKYzKF+9X6UFFyoNNG0
FMwfMRJX+NKvI5ovySx4DEVFximd3/7KgP6yoP+uGTdFDEc03k6cJpYqYtrw454lVaQB1nIVH2OP
DhDSeJB5tTJQYYjk2yGnFGgtW/Gi4+Dbqe1s3HbAVViPRzhqw6uiB9hMcjRTfaNnmhqtQ67CmTJg
Wbdgj+qbMWDGZ5vmupwi5ZdxtqXU/e5Wn75e7fdeMJr+o8PH109BEWNIpL/o3OmfPgWBeFYqZHp8
dK36mnpIY4xDTnNR/PDJnok5c6XZsw9K6w0lrHuyPcy1nmH1EYKk4qbS+OC60Ozzjw46r7gP5Tvd
0OaUgfRWWlT9WkyPTNqY4b5T9hkeQCkG0XcBWw5Os3PRQmncPickd9FL8zEtVLoDrvqwZ2RHLxX4
ZtFcO9Y9oCj5jyacId1/NzDpL5BCuRT12S3kSFVpT1DcNbj6iXbTmnUkuXZWF04Ue/fR2Mxd2bUN
XdkqirFu9GLpldlnK9x5rkgjSs5ZJMgLktRNX7rX9ojaH/6RQJxo+WD1nB8KCMR9QkufCBxRcDpZ
cHrUnWmK+Fc4Zr1k6125MjFCmr5VaKGmoBmyVIN+efS5r1MCWONFVMp7T/DWUSpv/dTLoQQku1p/
bwwLomLsuLl4q5KELrDKMb9Ez9TaemkcTGFwwCBLGnAG0tpIdS+F+9T49aqO+rs4d69V2Dz6+VUf
9LUvq3u5dB3wAS84Ga6x9jCemdVTB1vPkbO4oEg1JLWhMA5plry0DWFVkvTYVz7P0VAeDTyYE7S9
bZbhRuq2G78s7xsi9OYaAubMop+bVe+JZ8JDiNHuj9gKy5UFfE/XlwjLVdLnDz0HIr8h7ELWDnki
3wmtuFFeqcA2LXiRC/2HZD+aYOWOXPYzqdrEjFauQKtUegrfMgJQIiHigbZMqnYSgFvwAdECSZJy
DmrQVS1IXjKZMJ3QCqE6oV+WUyzViuHQu+iyeg6cES1FGUG8mmVPgpXcQP8hDT+yT8yFMiYzMsQN
uoed0/rei6nkFUBR/JR14b0vVIgZx+rWNzW+RoiHhg7nr7JI69ngoWckHxY/cswThS4+GYkucPae
V2Vc2eUIcFuEBnM219euVtJVafj60AYfkmwde6+781v6j4kGtQvSf0HIrJtqu15ObhbxOfSoSecR
pVM1Yl4ukLgKo4JjkQcipGCPAvvOg0E8pmSC0/oz1WXQosJpmWAQlSIogGEL8O4FyzzEMbRcaD4U
GyCLFLvLOLctzmgdsysqeiQJyVzuJqJAsPAgo8GpklG/jeAsErjTADQxZfFkLoZPOOJ8NhiMUnvI
YPGwrZ4VF7krXZ8HLxCObQUhooYyQYSaEa5SF7JAJ+0sUYEn7720rbyNteKS4JdeesrOTLS1mR0V
ErnMsFqlfuwMY41mv15bfrlSyM90s3lGz72H2lykL3l0X3oc5Y+R+RCVRHQBHSd6vvLgBJT+vKsH
ZCbYcuVQ3dBDDem9Qcs8DzO+SlQSY0Eh9TJhOtJ0qmpk7rQd4Qq00CaAlbtptWhh8GQXX0XE+0pU
L94WMSr3z3XpA6dvfc7flduBwcP7wagBrWXtiYjkUe57H2rz5tICLKwz2LI00bTA29p7US64HhjX
xUuIGU628dRbEyN2zT24WXC/4J9VRD76BFmM7hKxdQKuz+SBK1iaVyO8692M9Q1/mWv+4PsgVZyP
OY2LLp39lWRs63TVaG+cLmP6O+3NGLaddk1whgj9QzScI/du6giVPo8Ybk2ESbbUIjClreoEdKQx
nmjVd4GlFyMqLBlQ0w0fStZCTYzsCmxCFhY1brqj2m59UmL0Ut1k5nDnhtI+qCBvttscJZVCp0g6
Bo3r9Ip+UFT9IIXiruxxpcA5gcpwx5xzBLFcCFY2C7IciwKfdhehZGITL2TYkYrGxG1QWvlWsrAE
15kWQ6tzjwON5k4Z7kpX/yiqjdb4B1EGRClSunWyT8CAG1IczqkNH7EMNll3Qx0Fntu8ddHoKBkz
dghVmh9BvfLVaocomQbxioSGua/KdP8JV1PFmQKNDcDEkmMAQsmOIjSJprrHlxjwN4USIT5OH0xR
ItxVilmP+W8BAbxRtAM2WKsiYAMJu1uX4vpCnmMJRU4iAgK7va1HJwO3J2ik1UqEj1DWBXstmhnm
uKkp2947yyZq4tL/jOMTcNp4lXxlL0+xWRm6a2uRa2h2TOBI+OphycQbkmZVGAbKKm+dScZalIqL
J6MBFR2lp+aAiyyrysLK5f1oCctgjB05ox4BWu4jfa13xaWub0EvveI6D0mRrgphjpj4LbFzXUQR
LaMSQ4RgeOwtLlzD1SRYqLp5JZYcw9hmQcCewy6CtlDdeFAGIk+6qzwYqTw+A1W/RyBg1PTLGGWr
lWmzQCpXWjh5cPRF+P9QOl8xVcySf57K7d9PgP/8w7/+fdX1Hx0tf3jn6l+//CTvPZvOaj/8Y5nW
Aa3Z5r0cLu9VE9ffDk7Td/57v/jL+5d3uQ75+7/802vWpPX0bl6Qpd+Xy5JJVfzH1fUa3vkvp6B+
fQ7Kv33dt5OjbH6SLWkyuBJF3NEVisRvh0dF/ITXqUGT60tzZqrBv7msy8onzoe4YU0W/PjZGdSO
v5bagqx9or0w+WiaOpo4S5b/Sq39c+uKrEKDqh5rKlmneiQD4cda242ahmCpYDzsTapM/Rqx3ZNq
OlPLh8xfZxTRWGp0sAliupgYzriNbaRf2xIMDx7h36uVpw7O7wU/nvFfLoKPrOqSJuNN+9NFqFln
tW46okPw95HVQs4lhy/WL5WmnqI8gIFm4X0WLUUi8LrwIRsLOyI0InP7g2nW+250T1lwi0wMGCLU
kCmkZfCUrkfvkwR3UVodFBRUIf3vDPVAGuxNK1yJCmZ008QTLScSKxrWxBYn76o3HymCym1V1usK
a7Qs7p0qE5F3mSszqhzVCg/q2ENRqHAnRQ6WlwejCh9Cldak0B0FrfsT51RlOiv8oxs0tci+6+Jx
14RGL7lBoqfjm53B3UaqidzL6y2n8vBM0s2ZNhK38RogJPTWorIVLQAMzgDoZL30TjSx28ifO0UG
N0RJlVZX0/LXEYh4HTpwR6ryago3zz+R1DkzIfik3vB1JfnD5yz/7ADLg2bQyhwTKT5ES9Snz/nd
5+iqrlLrwJcJVFkMUJWpAHs+x0pK554IZrMRC3vIViPDrtyVxd6LcMRG6rVI8pOv7nrvULebSDhU
/b2lhPQvPyflBUZHOPm3LTWzhPX20LT3lrwTlH1ovEEmzEkEUnfIHr2I8N1NXG+t1rai81hsFCdJ
CDrVV8AzWIhL4w5Jt0vxNuvvwweaEkBw+Pij2fe1NaqyTH3EfgWhewFvHrUHTGx4Tpoj6o9wHPNq
Kytbma0LijomBVa1lZSjdTNw4AGsGS99Nc/DTQDPDMmItYDAiiZdRTOXTUQ5r8BFGJTfzto1qHvm
OhAos2Gj+gibOAEdcArBJ0CN0Bhjc7SCGVjUa8agARgU7HQYsnRpoS7glN8/+v0uT2H3bVJybdvJ
iMS0oOsvqBIGEl+wLRIdA+VUo73i3yGxcVsLF1JVtm1xfCYXGOuIYZk8qQq8dPhRMLZRrs5EDWG+
nRmOd+dpq4RjzbDl9xRTlwXkI+GYvirPyWuizhsXovv0eOvRhjwQqxdf2lrNVULZRCQYtZ60DDFr
4hgMOVZ2muipVygCIEntuIog4vdVZawm+egFdAsnCb1+0gym2yIalvg7RdJe7iCkwdpKXtxiqUmO
op9MfaE15yHdYJSWGXuoNnW0Ci9ys+0pnTk/e2BBqyg851BV9RdR3gzaccT4pH/I+j9BMYzJ0fiH
ecupV2d20utjyaZL9+N4z4Z8JCgtyw5Dg+dalq7Uvt3qlbLvk+JQtA18+0rCbsu6jJVwEseVrnkr
v4aE4st4l2kehlmDAkUa9Bw1UgrmJVbxk1tzMBc040zGJpQe4yNIrFPYpKe6/yjwVxtZGSokPFGF
KrkOL4bZnQ1Z2MpYspYUsprikksw3nRVsIdygGpYXKVqOCrPFPenGu9QgsHuoiB57Yr2TBjWlQJ7
bMVwprfds9xKd33hHpKk3mZivyziq5l2z0Qq3Xw3RwM9gKRp2SVVsqtYGhci0ooWhqguH9OsciSq
J6uAGe6OtyRITkMzPlTdr7aS/wUNv/9IbfPfsWyR/2FT8N/qLP4//zv9hTCCtKp/qniml36rXHSL
3ramWAbYy69e9d8qF76k0RyksWWq2hc7+m+Vi6R/MrDwNCwKE+OrU/23wmX6kiQrU9yM8rVw+St1
i/IjKKRaoILTz1ZNUBZJJ5vxx5nlNgVUKj1QrmrxYvm5E46HrKSD3FAh1KlILU7Cw6LD6C1sySWm
2eBkGqFF0P37aydWTiLI69KcVwbAcBpsUmUTIsb2Mlsp3mUXZ6Gxmvv5gWxOVnIPkzpJWGX+cJAw
fwG3aazQkST9wasx8YGRTne9/BOP4KnX+t3q8bef8aeyiOgrGUuKSLmyK2r6pS8bthYZIz9dk+eJ
UOK96EMZUSEN00svW5i/cZcoyKuOHRHB6broMkgIGg5zwchZ2awvspg/kyZ3V4jLEBssqFTpW9y2
2zaTL7lq3g0WKTYJ5ruIM6RXHDGRatVDeafn+qMsWh1SObK0gwIaVjh6y6Yhj9S3ekgZ2kc2lq9t
ri6+q6pPf9tIlX60fvj1LpgY8zISDVH6ghR/VzPksGl91YvxSIBj2Xfk12GJWikQ3L0XI3shFGBW
lruU1tM//sHKz7jKlyH2+w+Wf4oi6IJacyuOihhIOCnS001kLVMsr8QwcCzBIY61clpIbb0dR0vP
OmTBvhYP6Ea18JKgbIIji7YOiK941alH15MlGDnZuXIj8TQSkBZOPlueBbdikfn5nxRbHB/+dvBM
QRQcMGg+/3z14SBXuQSodQ2bwq7CaGqJQUm3HF3vVl/u1H/BWvuHh8T/jgvpVIX/8fnv38ry/TX4
eP8FKM1Lnn88Ak4v/W0hlT8pCuc8ldAWDoBTTfzbQsqXCPVQVV1UfwzaAlgE9GYdhQFB+QB+8NsJ
UP8EGA44YlBOYB8jsvR9OwT/Op04P/9hTW78CFMAqMv09GVdxI0fR2zp51AGhTZeKUtufK5G79yY
yV04BmdwFzdRUQGJ8eciip3EizZ1a6wsxJyYKXoDNZfPKbHM2et1C42x4Q+4Em8mKU+hlagaI+1W
hhbaONM/g85oeMgJiD4q6khPpsUXerMwRpPVMg2kAq1yobooCIMY1ZSRzqModLBLktpHq6RrU5PO
MvPD9yDHzhH3kbDtbEEetjJs7BIr1V7J7rVksmbwIwm6k78wCXMqWuNOHNP70MB6NUSAa6BpJFZo
4eMYpcu7SiCt1gncz3JQ2UEqfQRjcwmKO3ekizJqvSMImvP/58q//JM0YXh/PFe2QRm8PNfBD+2V
6SXf5ogGJg7fR6KnoQKKTyyVr3OEFeoT+DlG8kyBL/Pnty6J+sngRC5amOhThpAW99sMESTpE3Nq
qrpxDGJ8A77/NCX+0RTRftyHmSK6KCm6RGCPQtWD4fSPtUauaEllQsk8pXn2ZASCE8n16yDnCzyW
Kqu0M10/oFfr2n6tU3oMhW3E1rY2BloB+T3u5WEZfVa84mSW97WXYTgbCHbQaXu/vcc1qkYwG/d2
4KmXUe5P+JRoHeBPSM90yknR0fsRArHxJZya6OVGvV0rSEWTc08IlqXnTt5i81VhiVrwXgUe0NP0
sRWP4zB/VlX/wWsCKX/jG0YraJbfPcu/t0NPdch3pxzuj86NATCmHuEZfjkFfbdDewQN1F5qRCcZ
7C/BRne890MRyiaAwK7DrI3P6bojQCQkZ0wLU0/kPJ5SkBRbEZdPPWGZaP7k7PWV9/DTZWmiZkwr
L50tU526Tt9dlm/2pWfqI5I3zvXQHGWhX8fdzkO4JerDfLoS0fpQvAep73AxspadxcMbq5OmPovS
x+Rm20LPih9KUtN5ik0sbQAooKPaLc+WP2D0L/P6PKrGhb7xwhroIcvxQSmNVaKXN63CHTKyeamY
3Sv+S5qm0CxhQ0sCrH8zXwVm/VZF1RZUp4bXD2NsqI0DY6HCfjIBirOwlZSEZhNAjIe9HPhnlXN9
faanOcuHcYu/VJaXtmA0WOKcBvKLRoUOkDyzvJchwPxXRZwz4DiB/HJEFpjp94103+vc8/H/knZm
TW1kyxb+RRVR067hFZAQIEDCFu3mpUI+bmqe5/r190vhG41lH4i4N070wQhJtav2kJkrV67sZL24
tKQ34XzwXEoqj7p4eC4Q5BtV8By7lJh1a/7ilLBjmaOYzJyeIh8QovoQQaWs17ZF6fpkIS5y6EUS
kSzyQNPrQCcRf+DFJtK/2Fou69DK/UuW0qrJzdu6Rt9dkTsM0XEESZHVwA4Cwd536PVTHSEbqsnr
Y1N239uhu09J/dT6gJBJ8a3wdqXqn7uY2/DClRFsZUMsg31L79pHRlX07aGFTytCuaqjYsR//XjJ
m8ZvZtNxELQn7rBwrpSpny2uZB4ao84iFFojhH4ye9u5U7jS66JATx8xnDS2jE2rl9/bMV5ZSfPD
rPR/UpO2glOCjMioIwqwbjsT3nLH7AVJQB0SpfSjGT/FaqaGl8I548CE6fCS/RR543E7+QfWcgQt
fUnCy0xHN6KkTs+Jb+fw6FEJz2rj0fvuwTZR2HT657gEoOI51SmUcRO6NIfVQdO3shCA/sr5IPMb
kR3OnpmMZJoIGvAXly2dKK4mDbVmprN3XmekpH3UNnk7CN6tfJjpdZjaoIXJuJioyfO5qEDTYVPY
WzYQI8lnWLWjoj26SUU+NIOAr9DMdkXG6rhwY8ydnksKl6+AJy1fO3mvbo2gI3vLVAdaQgFhHpzm
qBUGuY/ialZHOeEo0XTIgkckbduEJLE+X6psRi3VBNAEKfPcNUuohPs9+68sv7g4mHnNfpwo/4SW
u+2TLeA7/N0tv0vSul+Q0FS7yS2fuRUePp/S9fnVmxiNjLUr9m8ntmxqo7mD3nDdL8neJ8HJzZrT
obKr6zasKKUjYd9X6A+z7+q1Hhq3hVmgJJZ+H9BfzqEBlx5PkS3Ts2Qjp3p2JnXdV/0KGyHzz+ny
84fsPGOo7tmLDXLLfQNfiu8oOu17kQKCEhzy5qRceCaticaP2BRPJXvDPtBO8zK20wemlo+LNfF8
tFoosY/hYYxb0xhWZmTdRkN/oSrixHC4s3N485q9K4rncQ72jgna7IaydCazAEnM6RppJvWzbh8W
hCJ4SJpWyo9+cp3PTMu56aVtDAaXbC3JEB9G0lmYP0P+xf9M+0fP0ABqo9txOpLzv+FuPLRd6zja
egwwQUxGt6jRoSGnqDhmQJUf73jj3Midj0T+/s6a2CQXqqQt+seaWvEiZaVxLXzbGMUJ+WehVXeK
klKauK9y65VptJF4M6hbjVuG3bJUsPPh8inD9/wkOg0M2h+AiGHY+ES/Dsy3ltTrO1QcEpYj06Ag
mNgWWUzHjFdMPMsgViS+Q9ngC1pvC/R+lQ4rWZHs4RKNpQEjLc8wKqsrGr9dfvLsfg3hlX4aogML
0rTglRFX/zrEdFZTMsV5/yhGrPFMjjvzNuDY0xlOGR8celHkbMxg8d7c7f8a3vx2TnNp03CAiKDk
6o7hnk2bmYVqdiH+Pg7UgMutidlmX3Phzlf7oak3ukUhOBLIbNSP7/tXjOp02ybrV7cAwzxJA/56
20PF9nJjs3sMZ2aCxu2Q/ufkfkZc1cAYOqgzRmr38TVlQ7x3ek73++6aZ/ebl4YZ2yRZHmeSdaWk
/q34YfTdjR+8lEN0+/HV5Nt+vxocQgMuK8GqrM13m8IIUtfMIq6Gc3rrpHRIMEnc09XdNHdYIY+n
+vEFDbGrH13xbClVXqq5oaa6xwqtA0pqVjQap2KJpYsWEUs9M+eroivR6Uy+ycm70Iy+bT5ZVX+c
WM+jMzaEBxsH89fbbvpAzbZjdY810GLM+aOwg1QlXImRsQ9lXdCBsv/kBFJ/2EVc0SBdy5V/j9S9
IiwWGlV3j5ZrCPz21af5cuB+5TYr51BptyOJFdzvPGZ/53tU5QP2FH9l34sPgEnuG8roqErin9ho
TxkIS6EtAsEHN1huxnEglo0eiRoX+g/+VbWdjVczoPmDyi8itG58zSXlEGwsNCHy/KijAuzRsoyG
vnfcuhgSLjfSrwSrLQYYu/zJEvgV2ZJwjIVGUpys8YkeenbgaR1JWyK/ZDdHHYILHL02TbGeMWcj
wiAuHmFpIwtP70jxkELM5xw011hum5YxztB9AtPSqupsTcqAOHchhwNHm4Cvvy6HMmzGylNashN3
3Rz8vRN019kYUPd80KQNcrGveXoS0DU4SAkZ5tl6XLLn0kWcTclj0khCenO9imLka2l8pL2YQJuQ
6LgrOcCLQ7/4FGKH4pKXdXtQXroxK6Yw2WcIl4lHIT4hC4EJb1t3Q32+j18Uon+tpq/BuI1xoZBC
oVwRIVjkhQqXtFzk0PfJh9a24lyUzRuqJkVs/hTl9BYyWd2aWa4U2k10uR6pLXe65k6MHKPuc2Jg
7pOIZECxScygT/AxWvG26Adx61HI6Bzaj9LTWM2OOFWKdOLPgKpN0AKvneoOjigCfDXy7QfD22Qe
hdzJPecHjlnMgop1ooowQPxrjydv6PW1y2avA4phsxsDk4Lz5aE8L9EHB6qibbI4PvK85RbYiive
EVdEL+auZ6CLSUd5MQMz7REoJV/ZRGpDhWtKy6LyXm6JAbBialT4caiWgiB/RAC4ogR9KPxT7ChB
lznT30eH/hR0zlpmfyDY6nz3WqPV5OLsIpSx4U3TY3pf5P1F6CG6p4P9HrKEnj7WK0pj4qFKUEX5
DJWCMcHhiDq7W61zH13s5HYiZVaOu0WoSwGFxIgbEuqL1+UHdwZVkZOVI3J5hCIhk8UTXkzytHyj
PINuklK+dhP7O1boRd8d9bREUoL+FuyLgKDK4y9EDuLkDtKmPIRKx2wHrAXCDR4TveJu48xHHwVN
ZTxLepYsB6W2Dfo6bmVeNdMLa4e/qObYL7uSpcEklP5GUbPb+qibxlCM63VsLl86l2LtktNanM0s
P9KBfqWKBLHZ5p63QKRZBT4LCBX60KfkVT23QPsNTgnxezwcec/Hh8l5fdSba2IBEujKoDvtye17
Z8E6LchCs+76x4racKv0NhIc9y6t3Y9ZfBS3vyox1awdbnJhC1Ceg10lCMZXl3BEVlnAkwbAKKfq
vi33ukPzk1K/+nikhhiVc8sHA43OyLRRE9Dr11MmcCc3nVssn05QkXn81850e0J3kbDHb7ctItOs
X1VtJYqSuEjiIyNQb2j/f3Wp/mT83o/jDA0rbDQJ4Ap3jxkdkCV4O82Y/SIPgi2VL1Sl6p+BOeIq
fXDzJ33wd9PUGq4Vxw6ulN09U+xZQaJQ0zYPWUUgF5S3ulaBThNgADPGKsGpTILtlGmfGOHTU/59
IOQwqYDQaVMtxundQBI/qCMvm7vHpqExIh52rlFS+KpFj3Kwcf/DGF7GNIM3ute0fVbxjea8hPQw
Y0/gbDNBxNae2uYZATxnu4eIoXGQE04cGMJyAJ6PF84pFfrRkM8mbAgcv6w1/IbOfJ0YXaPih2aJ
Vsm0Y9dOZD0V6UNZ9w3tyxYidlqWIqmGVFnBacah2nX3cto7rzlLLo6pkx9o8sGY5VU8iyB4AWa/
JFeKRqu34fn31njpIfUXwlXqoxK9rey2W3Y+3aqWedeiRr6Ux0GhfTbvZj3ZzvaLOBWlcFxK4xMv
1RAD/METcM88BkMPSU90Ok4xLo2P1DBlLivgwbsQ2XaJXBlhMvTwZkgI04OV9MbHc3Ci0f02AhMA
21Akg4zzEXhRk5qZzrLJbLRZwXpYKZzWrAUJieTEZmUwkpAVO8Ywm1A94jHO7XJlo6tumZ8N6GxD
ucRDCmdFSZ2PoVOs+Os6rt3QGU1rDJ6m8OjU3a4OaSSLOY8BsP0WlJQoskvTW1nRBIf8AHUD9oTK
9FlofXagMBSJ0XxL6aZN7ZE6i/HtIDBM6Un9hKPjoPnSLSjK0t8tZkOI32qxR+zqs21h2mer4nRd
SzfgKxCamjQQ/vUR+InejNHiVE9JhXXSqOb2om3tNXdGme/HJN23ef0t8vuDwC06ZQs2UhhLQruV
BWi1NPwAzZzkW5EZP8THsapgD/9N7IQ7A0l0aU0/HjSlmOfKjfa4qPKjC40T5EXKCZUCjDGehlcQ
GPZ4aPRxLGsmICjoTgfe8wY8SxjHbwCz6B369GyJk+4fLtPj3/28mliiGBqEQIgF9ZvXNpUloePT
UTXdBwseWL2eEDM8zSXxwQizSjZw1+IdG68tskMdsy9wRd0bX/C9etN9mJLlUdyGsO02wEyyOBMd
4IDTN+lMNH1FzRU5AyAQk08WXX9f6ICR6dGO1j6NdmJsghnsfkLt3MOAl9Lp6Nx0yyNrKqb7IBsu
9qxtOzpPgVvtFA0AM0bIgBfyG527M+bpi4RTEbBYPeP44Xi0ANvymngzipilQmawi3pUo7fyNsG8
I3maZFru+KaYWgX+JF5E21tP4kEVhb9ZsF4xzWwETxz5SIZLVSokuJAqxnqESKjTtXhE3nlOm0fL
m75mQXdj5NPNjCdAt3BkaJ/qzkWjLcn3OJc8pGSpkRChHB9J/cBG2wQglsrwCUpiqsCuqWHnpbYE
ZDPIQiysq8LDkOPkmJG/kt+xC4LP4coloMBuXcErsB/GJF6Juy8OCAHQJqvrZwkIzJiuty4K80H4
Kth90RcQDApZh6UeUtxA9qH8C2RSYMKlo4KjDNw9/3ac4K6fnBMOFI3RXutgXhJL9kqCAfGcddgg
FGIY26JqNgxHS6KtWfviZvC1Agnzo3UDStfcByc3EAJDjHNe7AdZbhp1FDBQnvWxI2kLokrxgSSm
ikwaWYLT8u8u1wWc9bz6OFt2e1Vkeb7xuCtmK6/Rb4MDt02n0xd+fCSbZ7gZ29+2PRjY4IIQJIBo
ft3+5cjSTQ3PeupIZzQ50nu6i2C6Qrdy/BoSVtLGXjJXbreedAQ2EvNJI9ste9sIq7ueT8nil3Ca
BR8MqDF4rx+P8Q9HlIyRkku8PioKnLMxNs6i51FrsWLnI46dHaK0XJffona8SajqK9kNlZRXTJP1
z2mhZQ9KRk5YwBwxoaedYCGv1iJ+SiDHfGntlkKN+5yEekBXG0enrVxISLXQlw3N2+Fgsa1Le5eb
zkqLu1VMEMKXMSGsAFyY3CDzA3wmAc3Ht2v+bgmEC0/hPO7ViTD/65TUpaa0aMjLJ8uPbr0FQMet
f5hTdSWZuaFCLCynoxTnRpbXIyom3b1YTTi1vFQulNskoXUrGYDQpukYbURqH9DPfOGIkS2ZKnjA
7B5t1vuHCIa3jc7/5/bs3N1gZUkJLew4EtAUy54wyXc+YpcmIwkeq3vyl/Kq6tB45BknKACPVDzJ
rpEEhSRdHNUfHKt4ITr/+Eme+xsyBEX1AJIUjk0q3D8D5hLLbZvaGaqnaSIv6YAXocirUVUiRpXd
zZnvcNAy6cRzEsm1Nju/nW6Ihm9OAXTUfBJqCQfmvRfGmMDj8IGA8Qm2UI/4dXah+NsZZLzpieAx
yx2E2ylDW8rmeaIfpUA2AP2I1TUoFgfaTB7xkCb1txxeHQNO5nbFw14hpbF3OzQ7A4hwbYMyMgmx
QVI1cg5NaYgoDFbJ8FdeXj+H9PMo63AEqHeeNLS4PnnMVCP/elMSPxI9Qq9ioh0TpZJfb0ovkN4z
2qp5NO3yzvCz75bFrpPTUcOgELJC1f0b0a0Hm9xAOZEWatSIrGGaXlZNfzf2E3aFVsJx7yT0FKPl
q8s5avkDHVeTnVG3iJuueWCSDOJAhb2SyNntc0TyY1zUNV5TF9PAkp9VEd3y6k+/wFOoxsmvZJgY
kCQn+C3BFPJWv4m/8aKz0BOtdMfHXFt2WvWF1cApUfeNpJtQpJRH3xdqXYAxEdEUUH6ZlAw1Z3dj
pt0/p3c5G35gtHgvtX7XfVhe/8xdycVOiRFarXGkIgtX0andIjEFvKAkUWNVd3z4p4cjb+dLxM/g
RcJdIMeleJHTJ5NDCNYRD9UsD/JDQk8ZXdisx8y7ni3vJkrrXRIgduulE5EieRobKsLorTogYKds
4Qy6M0J748mdiZej7yAQL+6M3dcviDHXoXMtgLJTiYAL5YDhcCh7dTtmJHe6Aia7l9wClU50T1gK
+rbAhczGb1Gn7UmlkuV4Me8NajAvHMFPwCUFnhzYgov/GltYdi4nSAt5I9wiisKwHbX5qFX61zLB
0/AhBHY4fTptcsWWY5o23KMfTy9o/JUrPS6+a7p1Heqw5fsYpC70aaxBEXi3Jsb5u7Zp4Nbnp+fi
BXd0fXoOqhZJkYODI9Qji84bI39GtI4oi29Oh/YHf6V+fi+ZwQ4wTgI6P+fs7x8qPf+qIuC/vv4+
kQuUlWBiW5bU2ffZCSP0qXMV97WA4sL3VbHxZQRk5jLiQDj8oOyGnE/lyXotYwQmo6z8UdXJ9ypG
pWjatqq+N/oO0gDeUqzwcbXOG77Ib1Nn0OBUjf8YNFty8odGUSfQHWI6vHSkQSurvqtqJLlafzO0
7V8jCpji5Jb1QaJWSXcO+lpQSYnomAJGhaXAFUkMclDOS+ZNl4JEtQnYHriTspO7Og4uLAsALHiJ
6xuYvxS4IvMZt+3O1g2xhEOQPecJVe8eDTOoKUIWYWPamBVk7ofRvdICh/qDBUECLkxPKcee/0pi
4LVwoDxyq9xo7dUzzfdebF4t0oeGYoa8FSItUqUa3YgcUEmdfoZoHWgxMAMNnqtluWsIFVMvfii0
/DJbktduvJaSF/pOryc10QbA+trADaCMorZAc5HZoM9g3i5/t0l3ny31ZSgt+zL6mIfNc9pPF2aF
LHCg6Or3MoT5Spc+7q51kdGKwcjodZbpTHV7G8DXm/1hRZLta4Maf4sS5RQ4Nw1eaNcrmBcbhHAu
OodSFrC+DFcSZXXq9C8Fk5I0ggCOgELV0Nz1wRd5JYb+kOTuOiR2EIw3pZtEgk4Jplr+OZEvZarY
anyMrdURg3bFCVyS08Ftp8eAhnU1YCOQMCKwk/9NteEKiJhdhzWYSLIBUN17rJrGeXDHe82jC6gv
spvsAnTBYxpPhxW9Kkb6GvytymGVDhXuVHnXE6TwFQJUJCKdG1w6QfXDdjkhopWdGlcMy1R3jYkc
f7Vs40VkKQaKGhDrxzdvpYniD3GjYWVEHkKvEAvHejePdAsV4Lr/2+yeTbDGRJPcsfcoZ7+sorxH
StqrNiCjgiax1sTZt2lu0aUjwQAPEwokml2nNC730bGj7eTYQRcSfJqHB0hjlAehCOEbpgLJ4eeh
y3fJ3Zz8OwYQp/6TSezBe4VcYJoUbSDYrDztihz8euDhmLQdaWiLzXrFX8T3EwR0sMn6QAEBe2Ro
xK0FMpKpXyGutW7S7IWMD5tsyaGM92SHZv8NugeLMyr9tS3mS7lBV3sgSwHSJb41ELHGAIUkJvZJ
wBDbxNN0d7JFmYR8CG8Fj3alTYVLwLogl0szc2AKW3thTiYDXF2w9QI3EIpM4hDitVfh6HPQVQ/S
u+WnWYHsZeN52BbQIScDn6tRnyYJYL8sPUAitBQJiWV1Gk16P8S3WtBy4xw0xItlSQ4MTEycasWp
a6hwFYfzy+j+E1sHXCw6UXiXAULfEr3K8vFfS+Mpn92bJBlubEDakJRU1L7Wo04lN53k4pMrVpr5
lQcuRv0Q7d3pZUftVLIVrgppigRDgB7DZYKTC06o3G6F44y3pCHq41xT7LGPlnaTpcFGriC0HzZM
3VargFZvYI7EsS5QMIg2kyh8Dc5ACbFj9LDyAGKWQdlZCgjpbmVeO2TdK1i7PnQ4SS/a1osAg3ra
keCELDKk1IJzahaQ//NyK3CieF9ueSVfyJHqRDwqbsxw6OUCch7wZiepr00WjsNdhnJdYFtttMWt
cQP/kg0riR4q6VkXjFKni4W3bHX6lpTkX9hastzGkKSNTU9HA/4kFentsuvq5loL5lshFfHdty5N
TYuWk2acaR6OpfV31QyjZmieNdtaj01wx2D1nhYPNs1VkAwXiyEAh6Q+axU+CcOJTdT5LwkHv0Qc
AoVyEEniK4aCAv0qpUmM8CTI8l40E2Apd2Vlr9yC2KICvpLeGFvxRllwXnIwYATyL262p95EemBk
hvkoLEQ15BgovEVG4NIDfilPybtmK1fTWElhCCCHcRPGlFyu64oLBag/j92NfJCHpRLAHKriXIpQ
ZElLSCc7UEZV0A4+BFDzJqpayFp50zeZelbAom0ciXQBWEY+xJLhxYYh82NQw6PAbnFaX07dC5om
qdbdLWErGJLcIltXOGniJwmfD+cHX2wbTzvCGAnaOjJXRMSycXy0YtMBeXPO/wBFCTboyD2E3qs4
RuLQccHeQ/+O5CSdne2t7FUxpqkPJYSyzrRa6F4DP/NkDMCl3MS7Np2dsFxS+8QekcH0Ay26UKoP
C1rOXseJS6dMylO4fI8YBT6DmHmrTm4X/AN0ny8lGJDdXhLlWmV1J/M1umTGcw/ugLmNswWSGKlN
g1bSaGdyfRP2XkgnjWpmCXMAEGeYiDfyOOSuC2lVhvJ82US3UUeNJGeGXFSgpyE58czIjwveL9Cq
4ON6yJNvAwAwFmAIOZLdKUiZLON0pG/7rC4h0OI2GSq7+ple4DdLMC8l0XheKuS8F/TSAaw40GUf
0kdXjIBY3+S0nthU8rAXBEOBhi6mBqrd+MIXCNoPB0XQCzmDMToD645ThsOrJJIQSp0BN3RGOQMY
TgtecFuDBXbRJIPqDSJFmAMcETV4vhPfkKY0TFPWUIsPq1IWL09YSGt8o2l/IyVduCG95O5tFKJj
TmacYOmUKjG4cGTk6BVQ0SAfzGJbCJVhmXn0DuvebJGY+IUj0fCGR+zPFMe3xDIjHaBtugtaL1yH
8cuKZKNzb6ssuhGT1G8HIH62CxZZDvO5jm9lKXMROX7hEkpcLKtZoPiJ/owyGZVD41/xVaikNtU6
dr8M2C/H2EmCrRNzlh9lX1Qj3iSaJMJs6kWjykbih+t5C6gqiX/ZlxH7k4Rv8gamAKNI+MIgBakU
R5WRI/Cw8UAJGmsShI0DhQ/I+Yyhayh+T8Pyq5ZiXCXNjSlhDkwelLgInFlyZsiZQCu92wrPlK2m
xclD7y4n/i73IDzdE7/DsV5lcyYj6u3Schh2wYyt8ef0Ibab7+wWUAA5c2XrEs1dCrjb9XjwUQKV
kK1MTSpnhoD0UHT5Fw4Ry9HvEYzl0UguTpYSiJTZgoCg3VmQFQzIicuhwRczdC5qReGjhaS8HHPc
bZkysZAKza2EQLxFHJDTO+E3vM0QS0t2n4R/snPk1rnPTDtIZtbBOFaj9ZBEcBthfshz6qe9arpV
ONlrGyl2J1q21lxITKVcR34k3W6yGzo5SGoOiF62BscyjoL4IzJP3vJUwZKDOpbNL2x2TAAeTTvT
5dsvBVz2l0PBVmGfLYQZTWLdLiCH2HBjaDYKMcr/TQuKHXEsYVIaKtr2BkfB7DyJxRSXdx5owcAq
FBqq8Il8NkYBTaDok4fUbNbecpC3s3ElguSJy1Fl1BX0ju3o1HeKU1MegeBfi/NGRByQcmLmT9uU
fWX3zhOP0MUmcFzLBHOqsrhYtwvEE/YaK5LXGKFwAoSe2tBiMGEX8zH8Sv7f4eItCDkCQgg5CQpP
VbNbXw/tXu6EdwjnVwgD/JOTAoWLi3Hi9pL8ycK1TdeSBCTbIUytGn7I2FCabweIMmFxG5cWQWLP
G0Xlezo+TigdnTaQy5dT90zikIOhQJ3KLIq/xIrOjnYv7ghUf9k2LsZUppKpSKvgrqlNVLZo4pfG
pi00BHliqblcaRGc21a7MjjVR5VfCX0UV5f6DJSkAX4rFmNev3QBvbiE269V3zg/GD5LUQJ7H8Eq
fuMb5ayuNfMWDXK5wJL2dPd0N+5IGxqaQ0s0ITwH8UjMvvxhqJ62JOMxCxF/ro4cu0j2XIljLWdN
oh1wJ9kDkkeXzMbU3sjZlBsx8IBJIatzClnZpJKwkY90RFWL0sTnHJbiGV6R3r16uXvNyZx22noY
cI+7urZkORd6cycbg6HHnDVJV6N7n3pXSVb8bSOPbIwpncxyonB3QEnDc5HCOgL13sjVJISOlsew
tJ64WJlV1wM1EfzTiK1xxVcCJcjA3B0EnZXDYS3u3BsH2o+20uM60NRFpr1iyMVDkchv8KPv8tgW
hKXzdvhS1Id+wkFfbIADrhhnW1jZ7Zx+P9WJ0EozxfAuHPhcWDaMC9WWvcp39HV0O3StRCFtelNy
7pwu4O7ssJagMIYDFuBrEUvwW7FUm9ytvsuziy3nm9VZP/Jp+CoUAqeov3fwjHmbPBXikUBBFCcq
4qF6I5cBMZFvxLoTsp/MRA5jnZfE9nWpdlf06Bn1FW0I8clJLEH+uWttiSPpR4kNQvcQWnw9XXgD
/yd4Bv6f/ODY1BUaEK6iE488XT2LbuVLgpfUSsnhUObju/GFa8SfJcrPyqo58xyX8mz4heiwuPK/
X+HM0uoInpyo/EIlHDQAOAp1Tpvm+qWcmxMHgPHNWC4Hh87oIuSf6WOskBjh4EZrawu9TGlDd11A
B+QlSWC6rETJU/Xqiz87gkQWs7vhj4Ol1pax3Cetf6MsEF+TWdQIOqgbXOXctulDbyTWI0gMcMXy
KX7ocNiDnNZjxDQCselRc01xk9kTD03rAbEOCYMmT3/i1xGjwOPT7JQAb6v3O0V6VgyuVI3IH9gX
4pmicbVvuDEhcS0UJHSvfUmL4OV2pLBHGXxniwvL8avosBKFNFSD0GTRvoSG7L27s2pydXxrQHss
SaGnNJodhuKbqWu7EC4a3hj2WUxEnpFfnEhJ2FvMVoRbkQgARMNmZwOQduHQKg8WBJuG8hzQAzqw
GXiYS95T49XfOljltwO6KZ3rBLFmV7BETmqHs48zQ5bWmOwlYvILVqFOPhFrSuKQU0b+aBm0/OAE
VvOX0gruZzt4cGkaMqRk5nCsxyuzUqd3mCx6LaKrW3H/GWQuDJl3VIi3vJtwD0DMfYjZZ0ssLDIz
M0L0QCzAml7BVa22RdLsVDAciNjsFKiP/8Areqt7Tmra8NKgiK66y1bKokqdsIKcrYQT4u+0Nknu
/AazyOntOOU3AUNmj2aOHD8DBSx6A+jDydcV9cYrmnuMvk9sJbD0zwymC3+VYo2s7Q993T77SyVQ
5gm7ZnkLz8/u210BXC90K/HwKMSqZMhEUyZq7z3Sd0TJ3EiwHGN64BnRdwPOoLA++aYe2Uxx8MVz
nQBaTGA4NrnwtiKWlNyVwBQ6qKOFK1ihGSYBGMY1sYk8/HotRCOj7VdC+bJD7ZJIQthwcAKxRkJ9
XPRsvdhfVLChiW5QpJeMkDmXkJ7jQiptTpB5eyxptyOxD8isHMwV/f9MfHy8ZjCpEX/6VB5HvZIs
Qm7PmCNJ5pKPsNAHH1+jqhZ+jzxBfCbfQcMeQAS9smdxWwm3QRU6ejiRQgQ0bm37IdSy/UID+59Z
XSkWkQy6HKt1sQ4s9IlJseqU2vG9sYtSOnU13z9ZdUJn+W3RkRQjXUPptKnO8mHNEqcqq23rSeYJ
bl/OoHm+kemsbQLqNqkuZyLBwaiIU4mgp2/u+MnhiqrzH8bgmtD/SD27znlFPoWsXTfkk/UUzTUg
MVAJboa/E0qBYO9SScRiqaZFJkdLvQejKl24lP0PggeyFrb0a0hP2MNPz5rNPRlYyoJelmSN8qm9
qyk5q4kIwfUwpFStrLC2uVq+8Kzl0cvxJ7QHnrVLW6aLE7oSvGDk5TgdCM7FvPLXjydAne16JNF9
yjCxLKTcXak2/9WwTDE0zyWd58eh7O89HaKeTi+wuQvWVTB+RQMfYOO676MW1UGKAeNQPca19Z8J
8D5vD7ONotFwrANn1Sb+mtvvYroZxVN/bUOKhaZG7xQAW5RzQX/zH8qD2oyXG2X6zYQZMSnxcGF1
ZAZ5qHZZB5UvkBiM1TkFg05pupTTRXkK7jNvhgpCP1brqKQokW4deP8+IkMwWuWPbgVXCywGTsHK
RBstdoLVx8/KOWMmUCYjJSM6GWTEVUgtni1W21+CPFdmg/6xutbMwUBmin5iEbWa45xdYBRCMlZx
vcGspAst2mnsQRCA/wXi/YMXsbFyvnAkhmvZ4Xab1huQ074YjnqwSx2OpjqkH5YUrEKn7pbhnxZS
42VS05MvtuO9ozWg0i4NOzVo0VS+/qdr0GQTsnWq22shQnDFJil0qALaXqK92vWzDQ4KSschLWqz
HOSIUci6a61NJH1ccWww1LLNcZticvXg5bTOhPvrf1b4o852PClmSLLU3bDk4BSY50XbcZIkvpUb
ziM2ob8kdUOo2A+c+9QmXAxZRHqFbYrKpOQhKJwy1FOBA6ca6xVhG9rAYHLYh65P393cDPHZBkgX
DT2j7bz9D2xc+lZySJecsBJC9Hb2o4v1L1pSv2qgl3abJ5du2yXrfiDoaGD9eNlezsAB+0Kjv44e
08UKAV/keet17nBI8kMPllWUa3cJnHVBk8S/nwy2Oc3CKxxKzizeZqr6uJjZJweUecYwftujFuVS
oi5Bpv6ME9jmYKy+NswCrbCYusah68i9HtCyCnnW5QVbcBlXJzCZibXgvktJ51Tsq2k90ZAyb+k1
lc2yYZrKry4UTa9zdK1wST7eIWc8kZ8DRd8W9QvF1J0xWgvYBWnR69TXuz3+tr+RcvOiuonr+loh
gBw5yY++/ikp9V+Jz8YfzzDlmIgJG7Zwhn49wyzAGT8Zg/kRAzLH0S233c5/NwttUGlZVwZErZDI
ibeD3hdHUnZilf89IvOqNf4np8R/Gc1JJdJDpcY686PKmHIUy6MQnd0e+wCN/pZZwQG32uA6gnGs
O7tysK7aqbp0QPvCaRvg8KLCiELtZ9Qd48y4vU2J+nc0Z88maoa51Wd/fsyaERVlWjGRaPeRap20
9o5BBe6hw7gK6wh/2Aq2Ho50pz+zmj9eG79vfLE0/47kvB1CHjSGow2KWdLtCxYv16JHCZX1wPQ4
xkt5z8HIi6BGXN+mOQePzSUYtSaL3lKkaOo9H1PzgnhPdMk/geBak4bsZkRLymeH3gVtdG9lNMpB
A0K+U14qEMWL8E3xm5j3BlE7MRrJFKwbPmtOcsmSdKhD61AMNA34pA65cYmPUV9nHbvDsaxuDD/6
ZKGILv973+d8auwzc5IYcaujG/k2NZHuCZWzXcjX+kf2rlUcISxfsZZdUGTizp6Cdc2Zb+zimOZH
ooXWOLCjM1unfRecM8pS8vuGoMXi0XkcCYGxXJL6y6oY+zOgfk0HpZfWxIX/bG5PNP93btzbrVBt
ZepEqSiknq2ypUzztk+AIJp6BEAG2qn3VV78oznjSrpRlBXBz7PVDqvOnFZyVi1Mu89Sk59MpQRM
p6oBiptJT6YgW1LHXN4T8TFttihBFM/V7F3Tzgc5Bq37pD7zvI747RbeOUJns+FMAS0bdc4ujo40
CC91+BQJdyGZroa2vH54KQ+W1SK5AhsVfbrFzuj7dukNfY8kfBuD6urjTXOipP32YN+NSmhO7yhr
eJqLXzcG7hlL/rSk1VYem0mHVrMYL+phoFLrCPHxiuF8fPHfZhXhMEyqi1ILJbrwv89OMmdqilKF
Trozc6DQaLmkLEqVC6BbS6e82KL1ZxXuaz/bjqg0ezNxCzX6UlQRz+FjEvXPVQopuuuvWdmIVm98
monrwXhvJxx/jvPoR3ummO9ojPDSz9t9ZMfoWNefPcVfd5pHHSDdNBzImgjFYJlOjt27p5irpIss
O1ueCtu6FQx3pqut5BpMp7kDNGZDuDWdntXuDROglIYmncMnG/4USPw7mb8P42wyIzfwYIAmy1NK
7jC2Q+Tq/ZWE/kK3FloOkZvZtc+JOXyVKnrRLmHxd4Lut1sdre3UKM1Vze9tAHQI3PHxjP9qLN4G
aOgGkQCxmKN8+fu756RFBkGjWS5PI6cgiKdUooO4//8uItb83UUiYKwxnarlKaLmHkdYoDUj+Ox0
/dOUG5aPhDIzDunyrLQkHeBIZ0G4PJnjUfI4QjH/P9zHuyucHRgWBMMkjrVZkH9QI+wLTuDHl5AN
dr5g3t/E2YIJrMGvE4TRn4Rv88btNuVCoG+f3MyvBeM/Z/7dzZy5mE3kFIaTcSWclgbWlVAVgQJJ
CAsD5dMb++NCe3c5mb13a8Dr27klITA/ITO0kowREV/qvHz89M4UCn+/qbPlPOjIuMw1V7FIS0pQ
UIDnSU06d8bj5EGC2rVgkx9f94+zZiOYRQU6hTzumTEkZ5slZu7PlE30K6up76XaYqGDQljFf8lq
//hyfzxWjH+v550t9T6rnCw3vPlpaFdujlzy9B9VNNCZ3FVFmQQ3K+WSgjMJO1WgJ0kgkTHrqZ8J
Y6SgHPNWisJ6YDvBIT4e35+nwXVhj0uBlXOuMlGoQDc6nVPFhE4Lc4784LHwLqOjktCKVz6+3h+X
8rvLnc16MZJ19xou11UXLiSLbj2SYYE9QFbgs2v9cR2/u9bZWUbwGo2JXnCW6TWdDN6C8ITp/viW
PrvMmSHOC00rrJxbEmMB606yzZ86cZ9d5Iwx3TWBttQ1FwkR2Qubf5qxpxfy9f/hTijposaDgEZ3
ztbq/5B2ZrtxY1mzfiICnIdbzZNtKW3ZLt8QdnU7SSaT8/z05wvKhZJSQupHH6DRKllSbnIPa68h
VkRuDzOgYCYsNqszTp9K8F3wjtl8GQ/+OffPBrFfWpd5gEzIdxmkzftfmOY2yx7IKu2pB/3/vc2h
GfPnfV+5TNlIbVgZTFXYiR6Oj/Lmhg4DH0k6SK3gnnz5OsVuyjBjXJiAZtnQnCJROa0bGujl8bHe
3ATPxjrYBKhN7gjIGIsUpsAD3trWcXyMt5fnn/dBkOvgfcpi2e9TxmihFMP7ErhLE+dTMDk+0puW
GF4bJs6HkXBtEnh2zTRbs1m8XbPeaiROrMG4Eg4Con3FWsfHenOVno11cIPCxNnt66Rdx6IOvRZQ
hJArHfjf/w+t1++928HeWwZylIbFLJaOcyfjLngFPQlK8fOux1/uzSV79nLaNs8mcgy9uHCSGjuH
RpgQb75NZ15yMW2X/8UFfTaSnuTZSMjO75ZdyZLpSA3QleD5tkA+j7/PW9uc/C1JBNhcI+Kbl6ME
Y7sFiTIwCpkCuwMnDkAzcup3rN1bTujzYQ7WqBraqYnaDqFZ27sT51iEWMHxN5EzcegiPh/iYGUc
eIV6s2IIyFZRaNLtXlEvgDGiLWm11A14fMD3pu5ggeI+nLa7sV82QAXcwtjIl6DBaHN8lPdmTrv/
2TbwRzdrup4FGmghscZHIfWOj/DWln4+cQeWLgmCwM9247Lx3N/Ozv00jf+pdjf+WLyzQG+d02fj
vPLOuqAxjRa7YNPtF+7na0HEQOSprFMk77GOvTmahZsV2p5HYecgKMkWL44Sy5s3wP7gEZgtMNy0
ueBev9vL9uZGeDaU/XKJom2dG41vzxtFrwP0JpQQwEIdXyVUc17vb8ehXQ6W8SigZPByFIjd7N2e
IGjj2/aZjwZJnWxpw7LO6DYS22ZJTwS+vAwgVk+gxZDykFB+JXDp0UEXDIXVMjc/4W1MHaoSxYMw
Vccf863tisQ0NG9kwHBsDg5FYW/TKo/mZRNsow0eR2hkH4+PcJAJenJqng9xsF87uu9nq57YR/F9
w6tx9RuQQWEe/yCr5HYyBSKwOD70Wwv9fOSDeAaammnhYuMselV6QjdWD6n8/3TF/DuKdegVpFkx
eX7IKKWbf6yN+pa7DETqu6Hn8aUi2/FyQ83tPpyt2MR+gYpk5wiU+v8zX9ah1+GZZP3nAMvSJD/H
evwAq0gOAeTxQd5yN55P18HVUhrOviFtt2wMgCHd8n3tBnDuquQv3/0NDOH4aG8ZS1p/QYfAyBDA
BvFy0ra+NVdQCK7OjeasIWd7iujp8VHejBSfD3NgUtx4nNtJa4OP67b/XGbp/m5Mz0B2L5/L8+Mj
vrm1n73XgXXJMqMP3ZD3SkZoQf9P9+Wb++3ZEAcLxefb8S5miHr7QRh5b27fITp7cwTfhgIbwhCb
KOHl4tCnV6fZ7OLMgKoJqfOWUPD9D/P0bAjN47PruF38uOl7ELdCV+Oyh5MtRq/jg7y5pZ8NcmBE
jTAY0z0mYMWCcO6V/pz6Owy9eue3tIseH+/NxYci2ybHHaJff7CpqzhI6nnamkrgsfikg97ND7z9
Sv8OcbCh63CGW8VjCDY0Hz4Yp/wP/4wY8X9yzFywCZI3N23E7l+u0T7I/LxEH0ivQ9aY13k3xnlr
pz0f4uB10Jpz285MzQ0MZG0LxRne8/E1OejRf7rmng9xsJnj0O/o8mSIqJQ/C/iJSFfZIlAlKMhA
07S6te+u1AHHwT8DwztB9CuqgwOPs3TaMF2cxtyUeXe/WL/V7bHty8sxAwXxW0CvtT0LYCzzuwX0
TJuykme7bXId29u/AKEz5WpqFVLrT+sAYnjXofM3uRpLxKLxVQOznno3js/aW0GAa/777Ae+wbRN
u7jtanOzRMM1yDyVuzlAa0KqnO/EHxAAaDs+6JubAUQCms7kOF8rFM5RPHnNZG66ffahk3aWcXV8
hLduHcmN/zPCwWv15bxvspwRshKFF4AdJkrcdYOk6jsZlrcswfOBDjycXbPf7UJrNDdGtXyiAaJy
vc27Ds4783UIM8v7CEhPxtsQOCnk7Mz3LoKDivKfPQwHqanijQup0UsT4DRjB03RwpJAHyOqlHmy
brAFIn80xviB/+zJP6/UhvN9OVZX4g+wk/lujl1+O1RLP5u1KAHUGr9zy7+EXQqOQnW7qA0N9KIP
8kVtEcyPMJOsRV7lP8RXswOgd3wDHCBf/rwQOu1WCAkV/zu4Enqgy07rd8wZ3QpRbd4Ij8nI0J+a
IG8GUKo8saoja6cc5QoApfyL5tePQaPtrsnFAJhdModys385+zScOO895wHm45/nDDG8LsIwYAhf
TnxhNbZdQkW1QRVGygOEAEyVwQP31e3eO7Ht25DqvDqGZRkaxCn6KKe/gdCMRsHjs/bGRrPBvMBv
4pg8yiFWnIq6Wbr1PG/UEkTWW1j84yO8cV5ejHCwz7pqW6fGsMwbFVXYVNQS/pczaSPC44cOkSyA
sQPXbBxSK3bHccarAQlO7oTdmcOxdfxN1kv+IH/yYpgDs79UMTpACcOo2tV830GgI29jLh6XhUIR
5hzsp5oOsfr6rs+s09z/oRZHcV6ppUytkOn+2gkgl1rbdNiAO/IwamFUVzKlGzjokxt7mH4rB22k
/fXxt3hrPQAlBlC1wdjmOQfrEfS7bvQGXkInksytOoF1Nx0f5Y3cAlxHinKBhztU0l9u8qYDl881
OaMBSjkJEizOos4arWRqYD4+mG2+tY0pGIFGd7iO7UNqSa/1Kyer8nnTOMYHv/FEJpSOIYIp3uXo
Nj8EwWNRiK5AOv5plZ13HVwc9u8EOrYTz5+AVWE4VPFX91ZmqH1u513aRXangIlPzFvaybm3c1A0
S/2hg6eNesQObaTe+8jSu3lfq2OqoyDqgsTOo4eEHmzSK9jJfaP2JvvMzCju8Thq3O7A7VeQLe73
ERrWwaPKNdlXN1toOyRT1iUfpx6Ox51RIpRWXapnjE+iSW2iy1W9AADs5Xuo91Lf+oalomxvwSYD
Fqrprun6Qfu2ulT7SVZYN130IUf8bdl7G6+nWYePE1MaXzp3/rz0kEhn3sfF9a/m2FTgzsepS15X
gfrzdMC0X2WZRBW5M61rs/4SpB2iAgVdV+ByXZt2uvrG7VzYGMzTGlqzKerPAevfLxntkVCVtH5K
KzZdDujsCLtdJdNvYf3X8i7dPeqJbKFZVvtqNhVXGRz9QftfrwBK00bdOUoDVzWi6V5a/YqiYaUf
c/ZUBUzge0+duRj3zChv6TYTF1tcpjeiFQlALdMFMjjNRcdxKxLrxEQlHSol8BRrv+3c3Eo2IyAz
FMHCgrlae/TGxydot5hZYGtIPOOrePAwmVyAt47FR0Pf503jXZ8ETHmD0MP2R5nTGT7Ul+kkwdXx
k7aMOk1pN/SMLyDML2h4TfmFXfu1NeAY3v2ssukRoqIrOpjOgeSezzSzyiqvEg/w0U1F8lFMdayN
qCeo6OLr0PfWub13mgKBo3nr+PF66ywLfksOHEtObu3lWR5cfxdZKVlcwKyfOMRRF60dG0yrGpaP
D4ZmNR93aGWfD3dgZTPTTUe3Yjg1sXNoVRVZMxZ0SpTmvbrBtGWMPaeEPqS0ffTYrWR/gAbQkrgM
dL041rnJ78n4TPRS7+nuYaV44DkF/R05N3/oO5uJfMsOpF/zlzg2Ar8XxNopggv+VVELXyYu3iis
/+KsWfvip53vv9fxSrwzunSINfbncNdsz6Y5OFuyXyIYEPmB2qnrxoeqpAjRKqPkiz93MpTgqW0w
7OXdsG/unSkhAEf2eY7Dz0Rgw7a9skndne4QiF2M4ruZXMWteb8Ac/PZBGtTvDXB2QyLlo4uU0Pn
HG5LwpvCV/NpW8PsE9J4Oi+04AfnghDUIbhjf6XTUTF4az/Wy2cXRDN1NfEbEIrQE3M22nCRWJ/3
e0hcumAVZVFMI766XZx+FHmXEdNlW1eX6gUVvVGMagx2Ty2O8OwMk3c+CJlE2xf5XZtuSJd+VsLy
J1+L6Ue24lSd2aKnYyettAOYnhrrjN3FDRIPC5Yclg5RKtyLOcQkTiFjQR6cPqvVY1PZKnOzk7rO
LrSgNlpNSmzCXK3E5hZaS/3KypwBR0TyoF5f2DHVcNapjTXf3Su9IgKragxOcbatUwOSdOy7W813
Dhf1lPYbt7D7U72zWuBT8LDqYJdJwo3Bj4zT4l50EKKjy/FnZV8s0G/6WKGhZtO8gYNviPpredEx
l4m6YstiD70R/xDk/RdeiA31y0hDmMMgft5DtU0/flZUt3ybIq5FY8gPaWpgtQQ/GSzRazCVrDuM
DZo6/olFoFf5KQUqy6WmJS8DFAqBRRI/yEs5fkxXZsUXpxSyfKphvmMS/kJqeOBtp20MA6Q/W5tx
NG7zuKWWDQbWHEQ7wmHi2HBnJjVXK86S0H55L/daJ1KuEah8GTVdVtSE6DtGQuZUoUfj3IkRQH2R
bURvIHeP7kK15q8D4HNxQhGMF1EO1oE5YA6p2BN7Z4Ib0tSk1vaEazFEugItBd1Z3a65kgOaQTul
1Vw4oloMteUSnIsJlfuXaRQ1pI2+IeT6ah7nkJFbHgI0rte9pY5/nCZiCmadjc4ijYt9ktNLoQWC
r4XHEuiTL3lefV2VsAiStmgVef459BY2Vx5UIxqc3xG/QQDTxJBlNyZN31W1fM7G6VMz0mi7DYd3
nL/XlQE6TpWz8PDO0P5dg5NnybmqseslH7pmsy+ay5AGbzrhR1aAfmURQG8BH9H5LSJTNdge3zMH
hIZEPuwZCATRp6Q3gUKNXNNngw9L47VeNuKjMPt2FUOWQqvZ0n4wkyem4LUyQ0WEzTE8JoBImaGV
piVFOiH/bFXvZEMPlEheP9HBLs7jXRUVQ29tuozeZ26AuoXDo5zkI/AUkD6JjDfh9lZ823uPdA4f
n5Q1wjo8SOCcJHNIPPgK5eLuqy0NvYW1MWhoT3IeAzMZhRtdQBDVhRExtXfh7uPzIZt/wpsuH6IO
75+eUPu3wqUVV4La/LF0QdKkp0O3RDRVc1UiA6yDw0Y+/uAHrXCau4DoQWTPDglRbuyXq+kXRtAW
Q9hs5KOuknghGloYxNvC669S757OT84OmnbrWYzuxT5R7jhoUgfQqacONyQ+nQwSMeP+4t5Sb8HT
8m8nnG2uCDpkmRELQCuMMRSUjHp7Z/jtOVtDVE7YfNlAp6elhQamCGgaMTXbZy6aK52syXwX/i2H
5+WS6c2hc4XOyeFuOPBQem9pdvWQtBuIgG7UuIaTWBq//0R9PD6FNkU6HZehGFLejXdfZz7Xuf/3
CQ6CuDFOoyrIeAKFM+oB5RiLUkZTGuIIiyKayROlglgcXJqcj6/+AQT+afUJ8Mgd06lBTvxgDmzQ
P9ttnLUbNR7guijIFTBfZl+ESS6kGzkkT8uNQhFZRBHY5PVPrTA3WLkkD5jVd57qle/IvDx/qoN5
mXaIUm095sWncsK0q24nLoXsWk4RR0qYB1G5cQWoJ9gmDvfz7Ud8BH54/GFeYy15GJjiI9dG/sx5
VQhrk6733O222Sx0NYhyY72bSIfRTy0S7HMvik9EkZY5jyKKXOBXFK/Q1hGFR5FA10C74v6nttL7
K6ipONzEz5/Ofnl8yxqZcer/zYZLD4/r0oSKToAnD6JyZBcCeEOPz8cbxvblfBwYjCaf6tbq0wZs
2hNmPZi8jVCnnJjBgo/J+S1KbiyVuLzVxhpASnn8IV5lv7UmCM1CXwuSBw37l2/dVbsqaFPWJITP
TR4lY6uDnN4XqR7AevF+BuzNF/cDcqxQ4SH9hJLti3uvpf/Sqaq6UTneDRQZBlc9RCMwEohgaQig
yUKFiThU7joVBB2X4++tq/VwtaGFAGJshp7SMi8fwerLwvCtvtmUcIf8MasWmpPHR3nr+AUWFxnZ
zSBATOnlKGlS+oPhV81mhwdGb+k+/5S6RLHv1TBWT+HwdZ4PdJCEb6vWKcqkaTYdPqISBfJasL9c
fwvhEWl5hRa8Z0yWZUhgKfqlqfVgSz/+xs47r3yYebKLNptGo+QWxPBlYfKDDUX3/LUPESNVj+va
tEXfPu1ov4T7AVZVLmXx4ERjsz2d4NQlkkAiWZGCghetDXd6Q3JDtG/+XJx6C5ki3ziDaqH24rMo
/1r46U8FmXKa+fDCh2UF6vX9aQSjzeXxN5QhPzLVh5XPgmDIGSPWFLe7hMAmjaz1pGJP1b1zfDBt
w2ODHRqlKkzzemBdcyO4EjVgAcnf8SHesnvPts5hNqNs6m2/bXkfSHlgQyJxsC0IPTvxk9xZ5BiO
D/e2x/3vmThUMN6j6tX7Fq/ElbhsSf90nx2YhLQNpi10RcknxYIsu6hujo/99t6kuOMGAZnewy7K
Ooq2QdW0GFwYu6DBhH0DmONZTKx6fCD7LfMiwJXnB6gI0kP18uCXcTXHO4eRlELl9IkJXOSHbE4J
byjy4g3lnSiawk8jbMPOCx2Aw0ZCXLVO5SzEnUYgZsCxbM+2Npo4Jo4/7dvW41kQdGCm2tkM5qbB
GHL09gUBULsqWIgOTEg7qS6OCQw0bnm+x7vjQeVikccgi3L8Ud66jkLwBFxKUM2DZ3g5b21Vxn2G
+jOH6y7MWuhhq0uVAqrauqFBmQCTYsDD8TFtYRUODhmGAcc18m1BnQ8GHaJpb6S7od70OM7KOoXQ
ZZFNk+9MOqhEVENhhfw1pWHEE1BA8S0yK/FJ9eiaQX4DLAGXaTF/9I39znY6kMmSc0kNz6JSDOgW
xYbgoHqQR+bg0Es0bPCz4aVybxz3ezBLOnkq7sXwuOz/8sMfyuewJLKT7Kl3QuUnPpGX80QTCnRQ
NDVasAodmvYs7aLGttx+rZCmRfZXKGJdEJJyLseWshyDMgdQoUsONCQ5a1eT+tkJZbbpaVe1F9vQ
+1YYq7SwWDpSCFLle87kwZ/KAlKDZyrZ85Dgk8OR8ZdXGi3NB9ZmaSH8QRzkSQBBsEl8iIJLzai/
26zbFhHHhXLl8qgWRe4QyEjEb1nO8TfdiT7cRRnruvTjqlgjCQkcvtQooI6jVkZI7ZNMDQdE7cif
RvGqdS9OHmnYEHihis1FjgPdVYs4kweoALjPwyIU/5e86v3QXZXQGuhzFMbpzOPcyLEVKZ3wl32F
bzn9lIK5nff/ER+ra7ifRbBt8oLibghpc3R5k5AOamx+6zcfCPZI6vTd45BGG2GVTCO7gf7uklyj
OrN0VhVcqNhMQmY07uPU+EFftrJh3U84UM6KCg8veRABqGE+8T7zKvvGOhur4VMYZt0ZTTl72FX/
E/rQiZCJI/1JmQg+nTOvzW9740EWKnasz6y0lo4vSkmwNhgEQowEEuyuNwlnp+DcqSENhBY09rv7
Ii++Te1fS8litXdzZZ3xj2u+zrmH0hJ7SOJK2WwdOBooRWhMP/uuuMtZf1UImX78UhJNChbwYmb4
qhieKwuck6JdVoZLSwXPapunK5pV7EIKcpR4sgL347D1PiqVw6rwFOm0CYbTdPrW0c5uGunFdsi2
lw4BBpWZCnYu2zrROg4DJwu1GT/ef7D2dCtCFU0anIkRZJTQW3SrA3S0lRmD7zMhr03BXSD99VA3
Ny3ZR/XI1lX1PWKtxRc87WF6AJEDPF/frrYWEBUcIrZItIPeP3ENoKrg1n7vXMIxfCgML5TV8P3C
JdPdh93uG/+SGIhrD/vbaL/+QmuW8Tv3AzXjVxZSWtVmhKtOhE+W86VZjrymnH2uTvxYmAttWL1Z
aFHHws1U5fGpWquKaPpvk+3/YiNIiM3LeTG3+oZE73YMPtq74Vo0q44zflk6H6bD+L4CWOwF9uVc
Z5//oHJpOfjCijYkp5N9MJ0gSLU9q6z6bJ9cs/rSG1ExgubRBwsVXJkXLtAtvm0D/xrVDrX+6nYV
1amTpA/6finrr5K/FNusWDjlaogqXFS4a1kaT1jf17CU60r2JRdG6rVDw4hkMoR9iJAqm6BeRNYa
vtdRMeoIQISHLZNr0XFyd3t7uziXGdETDHtArEhYbLfpmed3Z23y3dlWJ2VSbbqxFxeJs2VfSGfA
hIIFzXQY+8z26zLY0UU/jmcGXPCcdw04Uc5qJuUBRTpHK5PkL+TEQP0q5SldXE6X/qi2zTfsisLW
xiy+J7DzqVCplxcbk02nMNVGoLWGmZ1ASN2cF7F7MkbRKtpVc+6URdrCd29V3HIx/JC7YtXLkLTC
mLdSL+VXxhyqzwFgGfkE8uqrsBWBeVggvESDC4WWK6mWty5c2UyHZKigm4NVGcLZsYcOc04xYAky
PPS21xHy7OS7tx8rFqCEm8/sioesKv6qWSx/31yR4bu1ttlPb2vDhu+6V0nQf8AX+MO+JY53IdON
mBJghQJZYkKFZCJ4ZtakyXcw4JC0/yhN42Yf+GKYTribnDF8GPfODb7IZZTzZ9uyFqni3+L6RFHg
W1cW05nCJPV6wkk2VMG5Li2zDKvzzMJDk3qW1VQWTO7Q2EDQuTdzZLNontzWS3kyjR3cTk/5b34a
G0Z6ZvXVBTtZmSjlKGeiJHYOrfP6TqQ7/FDhrmwDx4i/FsP9VNkbrOPibVdGnWn/OOTpdyfd/c2e
UPc7Jr4O05sCdV3ZR7u+dBKoiKi6RIO9UURf5+0VlAQXEvTEbGhuk2ZVTs0omZ6lJcobxx0r75Vj
BW+5BZeN7aIrDcv+QZAd4yuUXprkmz4sH91ghP6v+VUATuZpy9SBfSj5j4Eun2V09+60gza5uZK2
MpSWFZwlfQYRNUASxEpvE1L/SqnlLlFlw5FhewVeeSFMiFiq2Q0LlJdid2MC2eQ6IVK0lxK8A3jQ
tIxrhkXpEz7s2dyfGml+n3nDZ0l16M6ipHazd3a/FEOWu087b7cqh8m706V0fGpwLl+bVBICTkjG
OHJpYrNfmlRChiocvKja9EVFrQpIcP+wGnWxXFU4Bp3prxs8FO82Eiji9sMbFSUym0JX2prr9h/r
HTT6nHjtGpLgemk8Bd5V+ARVSpkQPAQfXli5rsqq8cOsCK/GKNmknARBMMTpjOqfKmkawgN0QIQk
FVJBVdLdWV7ghcDNRSWrgtvPGa6a+Is57tDp4rYMu/O4yCTFJYtaZx5aIzABwn7I4699g/4jD8df
82+ibsBPDdr6XmQSUxtcJGN+o2tX1JCqT0lEEDsnXQyZ7aKB5S5COq0GXRgFW2RpkZdwOvt0yfyb
HK64bZ+ejPsbbDtUm8l5t3c2urSlv4lHTNagdxDp2X7lFdQ+K3kA4TZqtod0wRezvabPGuZx46Rj
MmVRiUF4WEnt8EcRG69HKmZlYNvVtyTfieuQ0yXHpd+MM+6g8TcBwTleSGLdgyn+2pfDtXj3KR+r
IOrtkcTBI8SWcH/KFTV3GBFUEZAhkg6dOI1pTzqH5Uhek5tB8ujtr6zudPT6M3e3/5RTdaYifmpW
T/5ea7Rf9yOYG8q7ERy+d/tdBFYa5kOcZHs2zlCPWunal+xT4D/ut18tKM+EtVGmLYobVewkdutk
xiBLZEEqQHm6jX5IQI0f/jFGK+xuuBf+YIULSoskgZJ+boYv/LLOY2ajgTdttwu87MgUmvb+Wz/s
VlMHH+5GNrfu6q8yo6rENJSW5ImBklRlugX8NyNOnT4A12HNFG4VqX8VF8hYe5KDWAXfVSIr8EeZ
hw6vGpZFnkcChMj5CaSQbclmT/R1JDV12N2Fqr8EQ+fbHttCRkHI0W4ofvWu+5GThti2R7ojM2w0
Fu8FN+E0bZstDRTQrkMTh1azbH61iy9sM4fIr35ouvxy5Eci6M3rsqbA/T20XaHG+aO1moopekpe
EVIQo4hEuggtEEMIgsFozFYMkhTycEw+uqmITrAzVxr0suH82yf29quqb0RS3cBi63y2/oX8D1ak
h2Rnv8bfQDAErJbkgfzQ9b5k2hBtFEBgxm3JZu+jOyCJQWmWEpMVrsSXyyOZHnmT2ASmmpqaMsuq
LxPeoKMgqm2VcI8bPe916oxuYo/gUe3EtLGrjvSs3pm2MJDlzlJuzPExsy6nuFw5duWm4LrxZnjy
yhNOc3Ij/nTMeOqtd1tYcdvKbzMyEBvx6H8RTb1jXSe1eeKWfy84IzOTvjTVV8xMRtalnhAIXImF
7dGTwhKuyxO4A7zuJfMh5FIZzZ8pvbPvOa4phSl3FWhRjWhnzzfhFowKHqxlxM6tIos9RQunqE4U
0IGMjbOrgSv1+DS9yoHo1gS1a5se2SHyES9niQoixW53n28kNoqGxBLu7ssQnfdIAN3WxqTYxnuF
ohXm+CK4Z1QbvKsrnjEVo1+OimrgPt0t23wzcXRBAHhAJbS3MF/t9EMmWVoJIA92+073hwh0doCC
A9kA4tYcQFnimDeWQQ3d83S20n31iwOhoiANd63V/OC7lvPHFy+z1WLR0KvGlxCwin6Tu5/vPEq0
hAd//lEoUVKtEbSO/Ipt5d97o+9v6jlcWWwjMkQSVvonrebhZ/65b1CxLkznQuHgSor5UzDDJH7c
u9yJJX2X7nBWLjNkxdyY/Z0DxXGGKADSORJWFCqbaBO2d+JEpYOg076q460ee/QT1WJVaOaLfDmz
wgddg3PmhmReikEm+7C4LRJW8e0MeX4YVRe4qQAngiL9yzLbqzirb920/I4u1Tc+R0gaTIGf7wQl
l1GuyyHXCFMCrSqfStvNOdW6RcQv+IfAXyoEHzCbcgXk4f+BaHBtobD6axWY2Fdf06EAbYXdBNO5
yx/UHb520IJqsEcC9XfLjnJeXmwm6p/PnRvFk88O+t6qfbOwApQa0dIR6GYFv/T+BdMsm8Okyjwy
k2rvZ1mPn6DXja8H4x/Eq7i99nYuGZ+cUs7qMlk0EemOShFRxMVhHZQsc0kxiN8FUyiXS92vC+rU
mEQbvAtmVK4ApkIm+fgjvlEDezFFh7yUhbufe2vG/3O7/XdmQIAejje+w9PFcaE29KlyLkz3USV1
EfIffwT7ddn+5SMcuOewWSbQQ8sFVSsAaAs2sLAVGUqsts7IeCdZAzaT7jT2HSi9P1tedHNgjJia
onUuFLbgDGEg5Qwdf8q3cp+BSVBHkRKuXdooX+4lqxrHsNNeAlfMIGoDYDk1SVo5nbOwTi+XinZe
sEfzcF7awVXlZu9kiZ+gQK82dWirlcKN8NsPHsSNgmZbtHG1iSdaO4zf3G+677m52cdGTMqO7cNk
MQ08pyrtcTF+EpxLug0xJrP5i/w9HhQm/gpe9kv+NMIo4DTPpJnhAVbuoKqufQg9lIDQqRbeQ5kw
Plh1EdYEoNt22V0LOimgoXINYvfXEetgn+LztVcq7wpAM3rIV4of8ejAncjXJ7GmlJic+qwFA90Q
Hc6uGlcwV/32Gm+KT9AHLUH1ISraU6F/eae++LQ42zPZtmiF2fnT/uu6D7pHeUi8BbPBFnY692KE
mkaZW2kl8dEWbq7vlPpPtcc0iFrzn/x6IgTi9lraRhPiFC4K3rpYUFa/SpmAPP4Rpz8lMSarIU8K
rJk2I0a0ixYgxNW5gaBfpcQCWTRdWMe334F4wJp6x+Ome5rbkfp4eHAvenFZ2HZtsP1CKSIG58be
+kIK9Y9jwsTKPkS/19qB9VvN13obJkxoawwddwhrB/xd5wgBLmZIE6+3YMPyex16d43VnSuyMNuf
WZB9VJDAT1RlMQxwEdlyI4D5kITv7OrD2ofCT1ilInL6/L/76tqvrMls0jy1N9KK3+3sTxV00IQF
V9ItVKJvT9CteyTlsXhet4P478li8t1AoSjbemQxXEgA97q2Eu89CwAO7/A6gfgY9eSADIJnmTzx
SxOQBX5d0kBdbnRS6FIQfoT4kRmi13BN7lb9uRFySGjUS5LxLAMuTzjERh6Rs5HdZ5HcvNZa8YeQ
bZL8u5NECZd9gKIRGIMdCnz6LLV+SZSj7Yk76EfgCpH8Tb2neYGcvC5OhwytAjDKJScA1cPuXukn
+457QxAKhd6giBPSLKvzmkIvP2xj5Wgyb/osj963r/guDMpbmQN+ltgoMrKtDMk7EkRLhZVNPtvc
2rWnP+WBBRhTeK27QqdLR18RFNgjWSKzb067oD/FezOINoOpukJF+dSzDCV8lg6H2yLLVSMaTTSw
m1VxdGoRV9sr3RrfykOq5597Y/vDEe+btAhA0TFnOAnZkH3nmTSVznyz1tdjN/rgFQr77Rolgjy6
3YNkjpNPlKbmkkfkl+2ggut8uRFp42JnD/U2IS5UD+iK2a5q72pUxo1+kL2XfKx9iN+eAOdqXcT5
kkafFLTUNCBgqmKlVslQ3pkiMptOEyEkqoQsTMIAfc9x41f4oSQJ1EtAMEVcTICDDZWvxKFl8nWO
BzpyV4JxTjPLpr8k1ABrfbkz4xsWNiJXWe/DB0xkVhG1YuilQyeJsixnFxIuuclFa1ffCCIFUpba
NE83x5Qw8Hlx1PgB+zWynI/y3uDp+SmEN//UQ7ehqk2E9kNHYPhkGOl8oXhwMkS+POmwD8ig4hbH
2Q9aP1z+MvTuZfGlfSUj6jnzmYg7/nQBlKl1k9juR+C01wtC7xNavxKEhd9AF5LWfxWsYiq0Qn32
rXDTv9lluNMf1txLbqO+DC6LOdQHpE78LcsqLT73focsgsMe4PFE7vojaYwOBFerlM1TzLWUy5mU
m6VRuFjbm2jwzv2B8ABXgaHVxEG5rALpyL6udtT9Kfhzd+S/K4hJ5rF53NVNeq77xYrTv4uosc79
ECwjGU2jqu0Lvy7+a8JF0tc/++xJEnrxb426U4CN529kAlOCLq8fuXR5sz9WizduxTtf1Cc7f6YY
9rRzqF11OwK96Ks1F185yC6tCBQZWb3jFwo4g7esGe1mUA7Q3A7hyUtrNrHIk99xo6DTc1oFyR3B
kZk3lC3qbyIZVJTvELJX433pjadFN5wNvn07EMSW0YoJ96onQUs/RpjWeKyG31H3Ncb7Mcir0mkj
G8Ebi4dSm1+M+3gVGcl2Al2ZkrXtk8PA4qbYsHUTDaV/InVfalopCVaOQtr011M43+gyZ7G03Vis
kj4wWkNXoWuCFZpJCypz0h1+mklRJzLJ7DQGYCI5TVx5fo58U/LQuslHL/Eu6+ar5yw3jN+PuOeJ
+L55Ko0vp0fpLFVung6rNNb4IOHFG3WQ8N/yS6VumKP6QQpH2npyc/h9nhB2fgXqXLzBdF8pFU4D
heBB0ggR2AIjpgTUkHT/5QCq34t8i44jaVK4ujZOjOJUD/gFE+sVP7o0/04uNKW1KzG/6+KW8f1D
4yCmnDQfHqWercDV7/wPS/wBuO/g3Ct2VS4iIYGMGVGxEzda8aLAdaoZklzIIOhRcZh9q4KGtu/k
frRI8qWJ+w4g7TDseHXf2y833xIGRcbWtjc7I9nQCXgxBvlHkcjJ4m13xnWwpeBR+eaKYSWpbv0m
AHnnCGiQZ570q4c4yAMZTTpSr97aGwVbfhZfI9W9EpbgXJKCw7ceCpw/7mqBQtnkx8c/zL2v49MR
BLOxEP94Pi8nYbLGjnaX0t7IE1aDUmIUt7LxMXmfcd6FKw0BJ0Bc6Npm2iXEHLSX7drmPtklP/4E
aYJjKVA//oCHjbWHD3iI92iHMq9rY29v+rY8neinECmB1NKWvL6X1uPTIdaW50qy+vuFi8ayvuQK
yyBq58rWFci5K/1fdcX7kJmZacdZlss0vOGMoGq7I4VaVjQv8fncMcdfQcHQsyWmrcEMsHAe5CAk
liLzIFgiS2fFY+LuN3lJ1bdYPJ4tuXOp5XsVOgPTr6Hy30F3vY76GdM3rRAHEYkRpEZeLusMn1a/
x/PZ1JH9ZYpm9FOmu117FXiE/wlkxn+P3TeHnOMOeGDtoidEJWxrn4/b/dksWvXQvJitj3FoXATZ
b0+SnF338/i8vKbpYULA8CC1EKHiEZiHqRF3X8+Fb+cbuPbPV6AHrkiWc9U5v1VGx89ieaSqdHzg
NxbkxbgHKZF8soM52lo5DKVgPzB54HuEX5HWPbJWH+f0nQFfY/LXNyWVaLIPItc9GLFFaGwpK950
Rp3VpE/JDASIeSxJvRGFsnFto7nCtUTN9g52sndOuT7+YAfywv8Of7AD90EQb82dmW/iHsEqzo+M
MdY3Qbz8+NTSvn18rPXKf5bvCogQy2S75BtrvlcFCejSSPGNUwpAwqHvz6lQgBOxiE3ydBFuDh3H
RhfRqoZF2QKnkSrpL/WCpE6ywfj5fbs6kUJX8a1T08AflfYv/luKm3gNY9vdq1VIP+XqERwLDr5A
OdSSDOaY0/OiD+T7wVCP572CS77zcFz5I7KTFWnDe7o7BGTAG+ZXqMefmkFqUfEK3bNsqk+jFl0z
yqZyKQQj4oaFR44/MBdE2J4aQvnQ3A1IVlbbj/GE/qJPeYWENcgFLCdpvz965UE9fHmCPU6nLckm
BGCSU5Ukg3n4IqoABonqSQ7bmvPHac9TD8kerqcVxsBXmpP1W9yV7N8xL28LBA7lx6tu4KfGrbAS
/BIOlPKhGo54geSWMsE2J8vclvcSieeFJSOdI7ctCFRhlWqiq2PMQfSbi0iNk0X904rDU/JyT465
Uh2jk56aOw90yiO5g0t7VOVgd5n0W0Q7jbuZvEtU1mcVfzdV1e/AXb77QYu46D3TeRsZyanfp1dN
NpxSbbtsiLBtNGf6LFdv4JPLhGyifN+2ItqdaRNH/q0L14pXxn2FhVB6pBqzb6u3G6cI+Dx4+dqf
p7IUuH13jk735D4FrMgorjWRMigQQ2U/m9DFAO4H7TJht5QvQgXpPOV9mSkKcrzWg+XmHyqkcLmU
5bFYdf+FEsriliSOxo8dZWuSI19V21Tvni5Ftft1uxHTOf7OO6dRLMOJk8vFJlB6W3thnz3wRQ2p
fFHoxJw7RpadtCBfbtM03J0Vw568K+C/yalPyexLlVIZoD4KLoWTWFoU9kCBq91azu4Y/Ia8Ddsi
nxYxDz5Y7VIUfTA0ImFXMG5ctclPnJl2otKN8i0pGfIKp3JrXcO4tWjV3FK2Le9cctKU/cIuPN0q
flZoRbyqcrpUUyeC1bEolTKzAREOA2LvbBBPCqrg624HEEP4k3X6uGMFAQefK7x78rZLI74W6EVd
dGqjT0bAwG5xiYNB2UrYh858NCacWyl1r5V4ZkeWK923J0v+ye6js4boq0LEtAiGa7xKXnbgCp8c
KufMdLZLf5hO+SHYrlK1qp4TVcn1bAf3wpwMtVlKX1GZAy3QfgXWl96VTS2gdH6TX3R31pn8267o
vmj14qS5aobPAVIpx03nG8EQQFLcA7Ez4zE4B9ehW3vTvHOGcgVKW355Vc4/7TG4GmPnbgRFVyKq
UxELpQrzCRL+UUpm59YQwRDWYGVUSR9BG9oElx0Sl669o2Oxtz5rbUsWJxsgBQgb78oqYiqu5ZVC
GvyluQKnCHvimYIX3ROyaKA9zpkU4S8AvF5nAPZIQJ9gf9Pr1GDxG7fJZXNDSk9g5R9qJ7kBca7S
/fTVCcd3vMFDIh9UYeAkBaGEeBVdqtHq9zy7XbxuXPzKLscH3n8HLX6y0Ofnt7a/SnEsGXLqdsfd
MOwyhBy3v6Yu+wv8248pcD6bJW+eJbsHNRH3E9jaXfdfKRfy/ILVqvitnhCooq6PL+1rUrCX9/8h
+ieYqyjcG06+qcBjyLUhA41s4v+j7syW20azLf0qFXnPOpiHjlPnQiRFDZYsy/KkG4bStggQ8wzi
6ftbsDPLotxSnzjRFx1RFXLaIgH8+Ie9115rbdaFb95w6ihC1bFibUuBW5RTD8O9cGnQc/ZBAeja
9bHNEOlENT3NWq/OLweIvskYyqWC3VIb3Mu3PhdfnsYOJsx9dSFwcU8NZsL8LyO+z/BsggmW3Ioi
GCDB59YZMAGG7MZ7PEz6aHrkbK8X6Zek3/9ZuodyrY13Zi46yZ/4Sy15iBkGIV7X/kVhO4WtpAPL
dyAG6lxS+Y5NVXMbJ535lBPdnWXpOjAkfjTs1FlIeZ6w4E9gigD4P3hsi3a7qt/CjqPnm8vC5ShU
Q+Yp1wCL/DEzHkHyF7ZqX4mZ75YcgWpeO/N7jP48P9zL3T2j9900+td0lAUyBCdBNF47znLooguO
gqbp77SBBaTv3FeTwQtguyq75oOx7T5EATFG1dzUhe5kzLuljxJey0PMOTEulCwfyurG7yFQs3lb
uBOw8W4WtJZ9+b3Nu8XxewvCkDJRYIbY+RwldsnkVkkUjakOthkdY38XfjnAzBV7TA0a2Nnl9IOU
den49yI4laTwoVNdcqVzbdk6PQAitK8a2b22acecfRbscrrTiLg/pD7WwVQ9hnhOeBjQyszthWfy
338qwHlE4tSdQtN3jwLpMR3yqrfc/JZFwyvUffEcyMqFfu4pIHW1qbnCTlizFeFhdQEhSfQGHVsF
ZW3Lgj5RLiIUAuUp/W/hp/vvlM5CA9mCmdI8fUUA0SX0AFbsWF7Fh2xDi15nKd2YYlk/AzF7+cFM
73mMjgTQJRniVbkUV0QY+WWdwQG08eB22P1/GAZxYPOAYmoJcxRPS/22Z/QkfOR4WgtM4aQVhqnN
MCpO97A6bYBBywBNpsq+1w6t7dyyYSNx/E8xZXFYS2b+mZETS3wulrOK4JZpg/nxn8BB5gdtSUI/
57/ejW9Za1owXKpaNJwYBKOESqLUWkQeCh8ZOBHzgrS9+ytE/WuR8ymtef0gMPv3fwH5veOjCnYF
Q8/fqPXFEufhdfkZvu56mNAzSq2PbokR8kC9VF28W/ihjy+m/cm+qKNVgWhCpbYd3i5VNdH9bcfd
dsEl+w5ULBtwfRDbXJ5p/BBuEFLviZgmZjyBMFRzyFQ2d6B1cv2QXUdckBVkBPpMcXYgVNRyIOAV
JVX1UdKDKsDeaRFAsgb+76TpKFeuf69XRs3JW5p2SSTkubrdMgQ2E1XcT+NPjrmFRT8GJ074Tl3D
iVb9rYfOgPKYzFmgEvdlvoKPi0tS0t5p22EXUpDEePOwBpuyf6aW5YsM6YS79+i2PL5lbVpDb65B
BGmWLNJJzvIWgBQOmDGFkQQSNLMWaoju7WYLM/jlKX18VoN7EM/Y7tyhExMA5wiDoCKQ77I8zG8P
JdUO90FvF/dplAQf9oFPcIaJQiEaJJPZ9LAhSD+KnKjsJdJmRQStIjeo7Y4qBIUcgsC++s4zvxZ5
PUtZuVEHvo9hEV3YxxBT2i8sp91tcxwoy3uwh2xbXclw4OXxMJ8r4TQg1O/Auy32sOOWpX2fUZ4I
Mmp3+/SaesHlPiMUOMTbOQJJqgdE3+9SzJf76GN2uBecKrMWgK7LWbhPZBvXhmh4vP4cHqyOZJYq
XVA35RBcCg2LzM+Z9VgN01uAf6195riKRtLVaF8oqaREZSAylWiuTEeGVaIBjgnmrqjppD0j9yQm
U1LKZgwazrxoubDoqhyqqsTvnIVAk52Xb1r/cGndIf8JvQIyfXPfbNkWeK1Z1H7dTqn6wIzfVBn9
Wf4pUJYsPsbuB5+q4tRj/fjRHtcJYx6zTS/qazfx4N/ZGyV+mI+4JjewNy+Y/W2U3lAEXmUWnowJ
0gDQ6FAJqeKHEFJW6IcPjI9SNVji1F4ih9ynTc4WWzrH9QVrqZwNg1T69EjzFPzDdoN4UF/1wcbu
VRKR+cjw1tx5Z/PhSYZsDnhMkWrgn/5mKmaBycsTRPH9Lyc2U8NV3I8hAM3GwMSO1kvR7d2g5mC4
FT6vq1bArXnxGtfl6KD5eRlq+IbYG89IJG1fTEjRo+CWHksVE+DR6Ouzpq/nTgIvP9ERyZFonXVl
Q1dB4O4Cfh7hTou4ntqF19e3Kr38zOEUvLZA2qKAvXy154D+fDkfQoogRWbz0yM0XLAdDc2EgD9k
ijzU+WzJp0iVhJIZYkF+hIWg0FmZJNngyzfw7AUeXf/ocbNhnBLKNdgmAG9xrCmjJcl++SLHqOnP
Qf37KY8dRrxwkblJMGIdwREv7yJq3HgVzhVwxa+tyPrUfIRivHzp37/Of1/56PkW+3IKwh3Pl1CW
AwVimHfZuQ5bIScvX2smMjxZDU8H87gHcD+01EczEy22mMf5qdS2xARi4ySxdxqVMyG042FtOvYO
i921wAYKsC0NsRUJCsklJWL/u0jwQLTpfC3shoQBBiQ8BQpkhfsj2pWKjM1NscZPH0XOfh9GZ1uO
3yjBTNbNACeBtXuymyIYr/5SwkLRwU2rOLUO27N4760BLZdT8dBSqNAck48UYhZ0SVJbqlbGHisA
TdjSy6P12zfjYNoEb8XyEQw/nflBS3BSmbwZRcPgj4dFdJ3blJpbgv3X+uEdpxY/ZiDyNyr0NEXE
5evp1fDIq7w0devb/bbFgXL2eQunWUeoaFRP+jOATCHIFluwvC2HGpwseCQxJAGdYtvBmduMZ5Dt
tL07W6AeSjEi2MA23IfGxqcWriiXRE4slIBCp2vl4itLv9TtXkMXTBGYns0516UOZpM1IbB7+mD7
abFzpq3Hg43QQcjHcze/ovq/Uio+TPtP0vKWXfeWyS8s6OWX+Pv9S32nQ9vgTZpHyY1ZOiGjsmXK
jwiJkadyhs0ggP0Bu05F9urDQuStOtxoljeC5F65B82U50Pw73s42kNz2xuDpFswBGT2PohwzJG6
oxMvc1cJojwpAQO9HLOeB9la5u3isote22rm5X18HzC+KZVg22pAkX/6KoYiM1PbaJpbwVOs4bmU
UL/JxuZyJAVjJ1CgT8RC3AaELHuUmRioybcoZqNBEdO9IPny8gjN9rQv3Nmx9HsXbos+ryv8lVBZ
2BGdVxf3bPYSRQbaMhAnWFtiM8BjchYyBl6YgjC4kSSlxFtoqZXs/FwiWjF8XKkpUUtGFbZs36lO
okgtS5DF0aydL+mze7aumVkAxdKF/WAM5zOrAypkVFxso8t93p/L9hGfjFW/z2+m9p2zavML0Iqx
uQgRtUn+IDSY/XQHplkRMjVZe6ZBY/8TpI0WgmMljOHXgGRTcyW4u9E8iCbvGiqXYAPdTtOtf6bI
EarIxcQhIAG7itUKnl4e82MQat5xMKmYgQwP6+Aj1ptt52goIru5rSH/gA6sfBIrPINmNjLDtiUz
PSC2cWE3AEVhFim6lrJP001XHP1SmQsTEiYlcQnvwd5XHyRm5495gW+K86Z1Ife0+UeLjJEC6nu+
mFj3YEXreVuj2LCrtmveJbXx9UJN55pww7qYlyrsO8JwVuy8/eU3vnUGsQmJTOfE6+BgIc8ijxem
wncqDOYdcAE+Lg1r1L0lK7+ymERQ/zZiU5neDQUDcswSQ1hnw3/2GbIkYnxt8gKof3wcyjuPnAfN
IwfDRqxjGX9RE16RhFw4Rn6CMd0c/QAUIBpu0uyGY6lwXo2/np1CVJtBZ/4mUB69pWTamm6+hUC5
C7rvOdwYtHdify3gxpDBVe2NRF3VjkVy2F2QV8gGRI+Ky8SVSiIQx16eOFjNHe9nxLuerfjTC9Wj
7YizapSuZ0WB190CqJplf2JWNDw8OO+lkLS85JNY+byDqaq/CESH0KUTZ0iyO9uwRN6BOqOji1lS
JTAi9lcBHMmFf+cvrmNKL9oAAtA8MlloPpHUUkyQQ7vAazV8BJOfnPv5UM7eGLRuRTjCN+2bx8Su
r+Jp1vjH7SnG5XiNjdgnNx/5ONqS9W6a7LUfUYtvvPY7m0XloUY51CMYYwrhjpsWz5bf3nvlGkYU
f6FtAb+hL/yxzXx7GTTZfq20BupKjkWHeF86g6cDxRWyvzYezkOOUjHc+SJpuzt0fdwh81hQi7M4
hwR+S9CM0Gpo3zAhtREzLHYUYYSIOHAK1+JN2TAbtZIw0dLmzC/yeTe09WU5HB6rOfgw88ZHlt3H
Cf89ETypRI7Nh2ECkSMfFeoDuCzJuSKxQb4v7IzEMJfievB9bJL6ISeK0a0+DcOdlHF8DX+pTxvj
sPIH+J35O1SElD9lN9fY10YKIMyuC8WLvUlZs7Tvei08dZMfqFrdKAZk3HiJBmUq5Z1Buf8k461q
h4WdUd2VWfud2MMo7VvQFeUvlmOeunE91xWjffxlAQdY2aRIkbJbzmGbZWb5zSnylP2+vhKiI4mu
4qE0/0ogqrcWoSFd8NDtQwTxO6OUJbGf5Lysfgnv4rplf8O8Shk8rAjJzPXI4U1klmesbb/1L0XQ
jUfzJBZey40oF9Di2sXnXE5morhgzAC0rCKIiLE3WfJXDAH7JSSbKwmwjT2O10BjCWeXU9qS9tQS
+xUZ1e8Oj7QTtQ3vUtLHdmsuo64cT8x+oOfRDgUfHlN/susgp3ZvBJRTovrOxf26oNTrrwoeGmvw
ucJe5WmBlDC6jtmTNArk8VQDjW67X2rW81f6F9kLZ56z3Fq17gUn7sLKVj/WEN3vZpMIBsU20WkA
cxA58luyo+kWzR1jJNiRLEBWKoxTURRngf2hRzu/AH4XLoyPXlR/0HEx1du16t9G0sye5opQNQ+Y
7YJdWYJ8AwtDlWQuwrfyL2rbwk4+Zf6qCkF27Aaa+BuiJOmL+XfK/SqW/pyB8qzR8aUKBao7J1qP
4aPuSxhjKgq38n7hLHAY4rhaCtRIMDVPihPPvEGLtekkNjPH6zJktXA6wbamWmsmBKWw9vwkPGMM
tE4pz5Li8F1czMPtdqimU6vdXjLN3MI/DYq1lFxcXLUa5rUqt70p5t6bFkAFFvhrfM+Z5vIkdOKA
8GltR+aAnekzP9N9u4PO5zrWrYuVoTYSEdVV0ZUVvk40VWjB/MQoEytw1ynaQ/lPvAvI4wzBGUO6
a+Fw5m+H6i1VGzUR5TUzmhpbexruNAzsJkbRnUs4rC46WtGq+ipk1Hri7fHcfIaX7xyw0qb6R8Wc
xAkNLauqLV9zDMIN/dlBhLNuqOge7B+209FBtLXDLCscGhLpmQefpRdSS+seLBLCnKhvWyNm9LQf
aHfmDnkqLeFZbshHZHEhvtIUIb6ebuoSri9JP8GFYeXni7rcRH271n8zUbW1Vbur+eAZPujElaf1
Nt1faJmFb0T0G/YeH/ngdB26TsI3cfGDfXFh1dW9EflLb0fDgvCGFaec+Ge5iNrrSlzN2VcUBbx3
z/KuR8UX4vXoRCJKVXtK0G/+JGcdXtlirN81LSQFas7C0zXLFeOCUf5I0ZvteCeCSlVwN7L/UKDL
3bnVW4wwqdLJt09NnvMuWW/db4jelnmerkTST2GL44nCL/yYCPNTH260das8oROt8ZpvEVUE9g2+
lInNhTEDYpTBCDGsOOPcMY39NceNRTFM01P2RVrYWvJ8CZuZfFTyMvvk4aMOHH/Sd5U2G75Td65g
U9DjGMTXaHCuLcrpijp/ok2EEXwbNZgf1/why9xfhMxs7pq/9Gr/negUmDCfyDIoJggdps8q10E8
GeA/mczSObf3M2AKQNN0eqsSSYFXiYZMP3n3fB3nNTx+/szSR0EOL7oewsuKMU6kS9/a6LRNBCwZ
g82ldzEmX7gylviuRrT7gGqqKq2xtTb6Tj1/U8ocXsGMdmDnpsi6c+m8+pr4BC98RlWDjy0NS5ev
VBNhdidiUxGaFPlQyFAcpSyWz48t+QJAf9lRd3c2mjdS9olzYPbuNc7cjJbmLd8lrRdfjl4b1djE
6dZL/kFJgcowEkFSczoTYLlwmrqVZoHQqVkBRacVnBEEEmvXcJ1Tdd8intnwSe7BpVECUUGUDuuh
yL9yQbklSDzLNOC6StL4QTSj2EIQpuInrUd8oS6D8WrbN9AV34oyTtsHfhVl9jJMzM/Si89vmBQu
3ffr/cDpFNPnjAvXTnUmY3q843ErGSCtgnCzvrkmdymfBbA0KOZqldRBB8g6fJI+yHWbAmU9wlGl
Ox/t1SlUMgVhegzb+k/ohSuddB0VHfyfjJLCDqcWQ6MjAvMCnY2LjOQPIQQrll0mTNN7caz9lEDF
4/9VHt+T63mw0mLmxT5sbruof8sti4OtvELncYtXu0HsN8TxPXNEZwe/0du76xZAxCnb9ETdRmTy
z99jbvN5YBCkFMqoDZaelEqiKhH9C6TELqGbOPHtACW5VwTeenSbb3l1D7yyLnfJOxEzJAXJYM8h
PyLw8hriL4QRVVp9OLgPRYavDDk3X6i7ILPR3uQTF9YOFV+yHO7j5xGnaIHri8JDp5P7pPQukt0b
OC75eJoG+1UDYUZGPf0iuS8poHE0WAYVNo+JxwzfEjiGmb00huwqxxNn57GRx+sBqh3rkkqbvBcW
ZZawXGxYQtv14UD9UMAlP5kfMibghwNaYM7egS9nO8/xqwDQyMc5ALm8aSGoeAqa0ClmstyoNG7L
Ib/cklz59v66lsM3dETN9R+bbd18LBIqNC9f/VgeSKJF7yCDwtZs/A+d/OnVu8grjcRrjNsWahr+
LdstyJBaEiAt290WYbMKd9ZbTMAVbYhbhnwVzpZs1fOpO1tQqnGKblktEXQG3doDoCB2TTL/FB63
jm/TPrPH4Vwams6tLhM/WxmTskb54ewvBAoqi5zdL1iBALcvP6H1DB88ekLr6ROaFZTqqO6NW8Vw
YpNS07Cs9FpNgWYjFzZOscq2nHp70BCWGeCPCtB0z5NAkyxRbj5sNYrQ2aZfvsGZjPM0wHr6Co4A
zK7uRwwcucGZ1bp4LLGKTfblVVXf7fbXdjh7KXHksTl4JRjVD+E8oM//8D6O8Gijd6028UYaPBK9
CYxmC9MeT7wz9ziafmRYuj7ZFyVXZUzhtsPk65X+ts8xCUbEtIi4LCJPWs4+fWX4YB2G1qGVXZxa
j1wPj4YzljLZyJoQ95XH1vt/Nvy/XOwItGzGtB+23sG4zfb1JkzCmaMhSg0XNilaaE4oLRI0LyH0
qx0DnkPImqHY7hNEw5BxnjWQrvfVru4MOjj28FdyXL+gCdYft+7+xKrTMy0kx9vw+jVFpYRLX1sk
M0j+fBD+ugVqjE9HPE3wl2w6i0GoMX/cEaOyOoyxuYJQrZCBclVP4yVpTOT29zNgkKA5qNks5niR
2DUmB8Rwg1udY1wbhJe6itdQQfC9tQ9lg31d2yibCbsMYYl0TK+8UFW0nj0LPvaeZdJdDUHF02cp
hqFqg11AM0+adEgBQ0wl+KDb1fBQzsS7bVyys8UHK2neyi4LsadDrUL3wt6mH9zc//CujkY43pvR
wQ22xq1f1x8lIlcOIUG7olRz5yzjrSsbtrMYXQNoclaABqBcJxoboRUydJLmjiXVr5fv7LdJDvyl
v8fraP9p8bzf9aGrdx/iNyhu0I3aOKgGm8p7LpPGkvUnX9a6C9+5++1nMbNIFZRPc6NAHnEf4puE
kY9HdDj3Q7ODs5fv1P3di4Vt5VPNpC3oca3dyKxDQs3QvJXtch4NRKrYBvTd3cuX+Y28ivX4y3V0
H7+wuphRDa2zuA62LYo+Bw/ZNN0NbGIiIm4OCNIHLcfoStlSGElYLlBLKav0terzwinjUU98+daO
NSk/jmsXRNSmV4Rt+kfV3EO0S5HBZ+btSLunuVMchS6sPnYZU/cHnUIGWNwcgAJ4zsuX/+3K+uXq
R6FKau9o2Joj96vJ832v+Ky9gOCtSutvP1b0y9f7/dT89wWPuw5SSa4sK+Fx62B8rzKCUHvpydTV
p92j9Ge/7rtHx8Ya9gDfqF5PpC0Ey7wbxa8mxzhvIh76tUQC+xBWK4SxzniNjnSs8T9+M8HRrhNu
Y7+3pti8HWgPZRLpyPBVyCWxq2ZJjA8SIXaVPxAOg/GIv/m637rewPHeBxvdpaAMaIEZ0tOpW49W
dtiag3kLQRVfEZoZI1SGZqxuWfEixfyoXIqi9PJ7el5c5gT75bLuUREh3yLNCqyaadnt11H6bkqj
S7PZGO5Xny5qMQUetD2QcD57JMpT2W2axeIqrGJizHRlwJrvt8GaJOu0T7aA3NSf6bOnLAgP5Kmy
ydHAxVIxAJlm6qelIyekkBnX1Z+HyLqHTfjBS9zXlpvu+9lwmqJQIwaEDn404ZsmLQqwKHMmT2j9
a74VnbESHiKSm0Cukli46Pv1y2P6fLPDrBa6me9Q1Xat4248o2mVmdH0/q3nwVRE+aACIVvPy1dR
JPX0AZ/Sl45OJdD6JLTqrX/bHiraDs64Jo3TrKH++PKFnjNgjohSR6eMndjBNsh2wW3foSumaQYn
rUZPjB4inNiYzvsdxIf06pULPyelcGX2JddxLBSzGHE8XROWMVJhXLTBrRlWX6vCeJOg6EwJaqr9
hyxIoOsBrwi6UnVFOJSXulQjyAXb8xnVquIez0KT7qGypUHZDYlzrha3HnXA/k4G4YljPALTZQAH
wa5sV1USL9M47HQ0DJYhLbmdTZj9usIIdQWbRFUYBf8piDOxLTRmWFagjdDFdWVVkTmAQRmCxniE
Nw6bObgEsl6KyweKTKQodRDXkCopNuz9cgpopdTXD3PqO1cqwT5I4aGavBFiLehC3HxZFzCd9NwL
M/sqJ6nOj0/z/vAgrwovbO+kx3IKKk9ec8fhklLXXrgVfnUH71RZd1V1UhUEKXn0vlzFjXc5ZFmA
CUx76bU3ChfkZ8SvlB4svW2C6AqPHF54k1XKzWcTM9O7BtHV49JDeWW323dyfl1M3Q1B2KFO3kmp
pQ4cLH3aEAhVkhCoYrdQYMkQROzq+Z6m2qDsDk7G85Ta50TP25ud419zA+HuT2KUqO6+8uMHoKcI
VXFKsXMuvOx8182eKvrKxeKxs2gC6+7f5UBmPLr614SIUGZzYIAUB/WBH+6uS4dKTvdmyEBQXp62
c3X8aGUGjmFSHAJ698xjLkWFqOUwJubiluqj0X6bhvd5ma7cTKDHwF66x96b9iMXBwCZIP5u7A6X
A1AKkYnsdBmkwLSuZXIgxC6EaSwkVNCqIIW+x2ByiEt7U4w7xKsY+M/tkwJCX+nRFJNOTvDRvFsw
x9Un3LWb82AMetVU04zeJ8WQ4sUy7rAKjtrHuc2R1d/luy1mJg4wX/4n4yZnY370ZfAuMSba1IaL
c8ZrSuBuGxft4bM99NdBhq62DzaqOlMp9+EimBd+5RzQhFCR9ePpfReTkYKzMgXcYHirF6yaeoDP
fIyIafDSh8ja3ZaT8Ti25ls6sG38tngnL0yV/DiCcx95CrfigTccys+m+TmvEiiksE5efnG/CdE0
XKGFdNylJ8UcKPwSPZrOws7gEnMEH9CIKDVSjZejt3fQPCC397yTKbYlg4BnqKF45QaeAx5Pb+Ao
fG2sOHDS0SRMtmZ2nHTzeVVCpf2znyZMXxxRuyyQ/AnI8ZWLPz+2nl5cB84vT59Chu2cg2HeErgt
B+sLiSN23RXQH3xwwlKs8NH//QiV5ejc58MmauEfZ8Zrt6J9/ekK4laIKzzXJ2MAWXt6K0FQpAsj
DX7EQoeonzVcwliAmwkP4Tn8JL0J+VXN8PXA6LinnngMT+7h6Ozpk6mFa+eZt7KhYqsSo1ukSOUR
AEoq6YgHpRbIKlIChDFGP40jJSBj0OTb1VI1al3B+KyTBp401j88CADNQH5LoCQygFlhLVTRT/dn
yZPczKa3rUsVwMrCS9+uNjjtqioqyx7speTu82qie+xi8OyRj0LQscBAFVdEYvYcmxx7A1kZhzQV
wQeqn3rwibpDMreMyWnZDFOc56gWoXr+KqObgntOlxUyTnF/9Y5enqNzP5TjifFrRfNogVhhZtWo
Dq1bbXe8BSUUHh5tARRP9NosTKL1IjAffTj3HL59fuOOONZ07lqwIDwStQYR/17lsxF3/mm4z/dD
NdefzAH4dsGYj8GphJ18nd6OUoFDd3gjszoVR7YL+lVwfTEWC698GONTuKIYyg1rWbEUrBic8FsM
ig6Tt2nG/WkJFjm42Qp0kn2Qr/1JSFKRkZqKVpWUR+50L3+lEV6rsnhOAgmFRIjSLcz4LbVtvoQD
uM/67wLr+bKOQZj25/p1indS2Pyw2CV72h0w7gjnzplVhS5gzODPtfv7fh+vO/i7KjNS3YzHm+lw
EyKMORmM8dGJgwgbevNNl5Sbl9+go6V7/Abnjg5wDRFmHKfB5Nr7MSuoKRBVUuM/+as0qVK0Kl9J
Y72VdI9C/swkp3csj3gA0Mi76e2huWizTR7HtN2saG7xSL1dARXrkxNijM+3nXki3ZiaSME2QyAP
zuCDHG/v5VXKRrZHcbGoT6L65PCNdSYR+QFTN+dVgB57uJef9dhovYgP2A0mFa4+1GGVQyrkohlH
Wrvx3KVREywJCUGH9JtIuiOlo6af6QFqMk/b6eVhwsVqGPRRZzx8iA72siqXXbm4ZUdQ9xkQMKqp
MBDoTKKqFluku0CG5X7XpGFRaA6J3EgH6aU8x1U53YbJ/R6kn28VUam1Zp37dKhFI2KvIqzXVvaz
oaZeAFW54i2VQNkTzEJAMSS15qm0qkhIZKNmdqmDS1JLZ5tF9UA1W1YB8jLSrDfe9Ifmo7ctv3EN
8cEk/3PjfCOxtWpOoocnhr1Rk8VpQCwz1dLN/WSaBnBt8HWBeoV77Y6yA3sxUdT7aWHxqiH7KGgF
NwmpugtuVmNSCffViTlwVIN0d+ErsJbzuwM7oIsfBsaB55lza+ZfzswmaRe+MTGbd1NwkuzMt9sD
lsHlgwdVaw63ZtYAcn9RX5R80G/jVPJunktSUMYf7kR0CK9lssjbm63CrDeHXfmAH99pZsKjIXoK
aec6MyoQoyeHt7xjHQbCtvmGlryjcmkLvi8/5dH0vmyTVRSMX19eubMs62jlepZDqypwbrQlx89q
REWx7bMqvC0jyq4OGwcMneEDN9Ak2T3V3dgsTrWVKXR1Y5hsnxFXiSAL9+yQP4BSS0wP7wb6F3PD
N2cJzJyOoYqLGbldpw5HnCkCchfth6Kmm+2bRsWm6SGv5poGiAxBoRMdZsYctWCXjqqwSfmgTsWx
3VIh/947FLoplgIOyN6Gha4KGDyceGehZAeTIJYWb4mLMTVInCt0DKQPsgbkBUamuyE8oET9WtvL
3xSNPMYRaBadjhKEozPM650ktyfGMU4O6CSyKze6s+v9uRcXa+5TBTt6U7NGON8mD0MNFDxiv79a
OrB+Uzt4eitHIMn+0MUF1dnwVi7xOitYpDJhIftCWlyZNYwTtqvZI573LNSS7tT77Z/G5JHzoTSY
0hxlKAxnexdrLuL0LuM685BeBDCcbU9bjMzJOmz4BRZQZtAhqfnvmSt/6yjN7ktDfyOKTAiP23H0
AxYK9rXkoogXoqsWFWbij3fZ4N5W9uKcU5BQauaezNxJwYqz+oy9iPlBSMb6ywDry+Gmb1Fswmig
tWoVixBqqQUIf6MDB0BPBjGR5Z0iW9KJ3FNA0bEUuBjSR9cmnhB0RVfWkqJPZUcl/hwjjpHdaehh
Pw7CTuVfuJKKK5EJ9xCi4jb/kHs16Rz+J8n4WecbH4j5DW3Io7ld7wo3OlGj9AjhNkPumvWDpOLs
6CYaMf5GNU++Xhv/ruvusHdMRf1Q76FiEcjHM4WSVUDcFJfEdsp30cI8ozo3qzq3pLlBP97hMm/s
AUrgFF6MsFMVMA/2dm7JbMDPJZ6k25l4jAxJqOCGZj/YmVJh1/FJqkOrazZ9sgHRRvsHuEbcY8cS
U3sdCt/r7eSc26O1jCGA9NnHrem/cZzpclgEALbllQztZfzEMdBjFGjwIixy8caQg/jutrfrS9VH
E2dQLy4sM25+/jEAtBNBg7k/BJMql9Yu62loFkhxy9CE6cJeGXZ8lXo+itwHv0TajGP5oYcQwxtj
KjS77BNa0PFEhFLWurgS2kF+UCn+Yirut++6RXVXj+wCxE103iAHq+PKXrY9DXq2RXVZefb3bRh+
cAszJeL0PuXu4TIJE8yJiy/F4H0yi/0XcUxq994uLcQQnxpreOXIsZ9XWAPLCz0iJ20ez/SE8dC2
dVGa+/e9EQof8TPzTYgkuW7tR3Guoim/ZxD9PRsyAYDmXT44G62U1isvWTd5Vo0q/sV7Dk27XZcF
1op0vVCtD0qo0nSGqa3dW95X1TAFDttwvzwU8N34FjkJhygvgnF7JgrIIjBe0+46v3lI6loG2C2N
ASQVfpoAbg/W3rCsrHovOUxsQUuMD3CnEqJjeGYbiHsLP3N5U7SbY38QNUtwhzP110bkoR8vRTos
TVabNvohqj5LKGJEdDjG+H9Vp12CNQGgiJZssbAufLPfLcsYNEV8mn2Jz8qByAx8ywy2ERkaoBqb
hnVw3sjLUaxhBl99LmgLcm4ncHaRGe9PPMykOjronZQly0xWIfMx/B9fx/+1+17c/Dhwm//6T/77
a0GtmNFsj/7zv+6KjP/9pz7z9+88/cR/bb4X1w/Z9+b4l558hu/9ed3VQ/vw5D/WeRu3h3fd9/pw
+73p0nb+fu5Qv/l/+4//+D5/C1423//1x1fynlbfBr0t/+PnP51/+9cfpmoS//Hr9//8Rz3Av/44
b9KHfyyjOoaw+NA8++D3h6blOwz3n9AOJHs3OFQoyf/xj+H7X/9CTSWg6bNt8q8eCUle1G30rz8W
pvFPB94Oa8miQhDQ5PKPfzRF99e/IWFQ7yjHQAISkIr+dYtPXtK/X9o/8i67KeK8bf71h6Wv+jXv
4Zz1cJI2ZEhIZQBK7tMZbW5db4gTyzyrfPur35brxlak2y2tfH/eLd7U27dNz/ngpleLqns3HXZX
6a7HQuRhV3B6PQZWToMbShfbwwaKEZYMW86samXRxYpuxo8pZ2wTlCdd/2CB9UZw+x6miAN6ilbo
PnCN/3MszsfhewWBPkvIP9p8VYPUOSOlGX85Jg+FlZxVpBK1e+HsrqYAHV5tLy3sw3znq4qkvvFt
4XPMO+51RFmnzvZQb3AWWCR0ASXpvR78cbmfLnuvuqzP6Qr3GE3GRbxLz7JkgBhRngVhghVWed1g
hbgz3hmb3l6Zu5sw/mDkH/2iOEmNTykdsM7aJDmv9l+NL2E+fcDW5cyLwksovGu/uQv32yV6q5No
dFf7LF0tUI7vggIrzf7c23srTCcpsqFAqe73lHPjsrjqMpC7ledk6waJ5sJ7qA5Xu8Od4y/OnQIe
7W7TYKxdVeMGve162mPm8QBfxzPe9Y619JMJBivHY+PQum1aB8Mno/uMXfnGzsqrYbdb9U2NWdeX
Jg1XLSWEuo8BT5O1Q+fBxVnMeUwr92VZAyk4oP9lhl8T/ODcOan48xAjg7oqqv3S6MZNGC3DrMKg
r/roheUmXaQrJ0jebFPv05akVm0gu6aldd5i2oz9g73YbbLGvU6w9ybwX1u7+kNGF26zsq/dfr85
pONFE7dvc9s/yb3+Ydjb76c8voa5/sWBGGhbD9v0T9uIr3dW+J1S4Ncm8fYcy9VNuX+LQyrsWpqH
4tk1wYwFkMYNbNUEw7ILsM/zovhTWY7n8fhometiik/2h+1y2yTf9iNBBEoLektx3f1qailuZBkm
wcHJvvNPhurKrOKTKAzP/eR82lWfvGxYd7a7ahbhhdlgOWZx0+TCHU3RcMdMHvr8sSL3XbTFJre/
2HSO60tzYyXpqqTDq8Vu28YbM183gffeoLJx6AHUU7myvzv48Zum+NgnZFhJBNa9Y7r4+Xnm9lcf
DWeLUfHavNkd9m/3it6yL76b/mkEzdWZ02R3vhxYDpn5PrMWOM47xoNvdfUJlpYZwEJE+u5+bSIb
24VdeIeb8sK5TvIETuchxukTWYwHxkKPG5pKNgY9O932LLWLu94y1v9PDocr/LSLpnhsj0+HJwfK
/09HiJLV//MRct197zlDHtLv34o8fnhyhuiTP88QL/gnCms84XxgTp8Q6+8zxLP/6bJnG/RiCBzf
c4HG/z5Dwn/OSskA/1eIOJw0/z5DLOufRGp8Do6aDE98+791hhyXtImFDE4jEyWcjW2Ff0R3w+Qk
dJCQxXf7Xf9mrDNzeTDSdrkr1SsyrG6zKMLPw11cJYULfb2Y/FU27Bbw71pXnKVyZbv2+yhyv++2
rn3e9mSaJUn9ieHtwk1ruK/Ub59hfcjoPI5XA8wYx07CqadnXlulZn04pMndwXcpxpkBitioOZxM
o5oBxFWzGs11vovtN7utsakX8bCqAgNwyKSstDgE9TIybGx8h+SiqhebLrL5A059mygPVz65xnma
5e3SyInYDL/5RAPv9aENoeHj9tMNqb8Zqupdu1mMh8Mq25OMosGyl5G9jTY9He37tsku6gV10j7t
KSnmMKObbhFu8BG6dGsnpDE9/gO/TL2focGvocAzqTWjEhi25+L6AduDwXk6Khb4G3ed5XdR+KEu
RlrHtp+GMH1z6NFG1gGGWtu6Wyy5X/5UbU8R6jvnYVt8s5KuPHcxX1uk1oWBaeTHeJw+1u0QYbrp
hJcv3+ezGJx7g7BFAdOjmTxIrZDcX7CtuGjyGgVacYeXKz1DamuFHPQim8Ize1fQdDDGCqILF0jF
nIsq2ranW/tgrQqaWEAiu9mN7zxyPTrskuS5/e4q6rryy2Any6atzPMs2Rkn/kg+S+n6s42PvO/R
5aIazia219am5uNah2/UUtEf9F6zTPeuex44+TqIsuiUqhQNI9KP/RjuV4v9YUNloFsXefa5S+nc
EOWutdziFbHELKFi9nf5QbBktPgRjT8Jxp+8TJtB+BUU0yDBUcBtCfsCrCSPimZJ5ae8rENxh8zb
PhvZDZZgNuH5UOGwv0fRGu3T9RBgfRbjxuqX9snYJI91F/koo9rdK4WzZ4AOt8MW5iF7wkOQLvZH
VCa7I6s10666m/43c+exJDeypOsnwhh0ANsEkKKyFFmaG1hVkUQEtAyIp58v+4zZnGb3ad7Z3WWz
jcxMiHD3339BSJ3DlTqAk4udqRhhjXXZdnar3FNQcJ8uylw5SJ6zOkCSsg2x3IhHFZWBI1FZsihv
1F0LbxrRiIvLrL9mqAiap7EnmqEP5K00Uu+qD7Ovdf69qBA6dBMpm958UGkzMNPXRaIWWSTMW/ut
n/+n1v3nS3+5tL9ceri3XH8HAhOE41/eoymtSruqZP84zOQVZvJ5kvl7luW4j+1r3hluesX+v00a
kSZh5t/U0B1Xjy1No1sX538oycP085/fmr/w3i53QASWsGGsCNf6lUy2uTOMAGPtH03Dd3ZjP8W4
ACaTts/2qPXOdotb3c1PQ7kejDJtdmF+V4r+2Vx4SzBkrO1XOdVqlwklLi7FIsqXdYhklblJWBRJ
LuZhN3vWvxqH/3gxL5jjn68lCoaLfSEVwPbFH95i//auk/8wYes6isdZS+oBc/VBXdi2Biz637wy
l0P/14+65HiH0LKYhX59Y2w3tdssVHyUy+VIs29z69AqNcETtfl+6dzPCjPS3xy6v+IJFw8wZj8s
TCngF9NXvtS//T5Li1U2hPfS8avv0xx+8SG/G9X3VdUBUsft7Z+fgr8+mkgPXTZczJ24nP16xK8z
vldNuPAb+x7DOHcHvja2Ot9Vtf/bI+hyDv96QT1PEBKF47iNeceff5uh3al1fS0e89RjyeB7fYRN
Hii4mR8sx5a7MGhY4Lj50YTJvBfhbeG++4v4TbX/u98MN4KwJO5s+K9l2L9d4qLs1FRZS/CoeDFI
7SXBrbTkrpXqoRjM33yY9Qcd8tdfTUYl+D1PKxf611/t17471ip8NMs5iOnHx/NcjgyEzfqqjcaI
ctKlTkqv7o5efY6loQJISCu2ab5z6orhnLeLvTfN5kbJ1mW7lXiNydlV4LYmrzVHT1ybYXWayu0z
bNfhhEf/lSqt+8BnrPEXYzj2QXHqq8nZF3pRB/JcUNnadRHN1iWV0pu7WKqeOXTI6T6UGzvmdBS1
y+jfMEiy5S0NAngz/S1rAnyoTRe/OYdlT61M3M/tkwoJL7Nbf7vrVseLZv8sKsdOXGvF79Rpjo4c
Q5qB+dENOyfGNLZkN4gvHRqq2B/9L4Aa8368xLllPVW4YRZtVsBeYWCYqCw4wNu3bUvvJhUMR29R
bGX8Kn4cfKXeMCp/DmWNd/FmYYtGtnjZuCRdNedypJyVOJWka//DUNvM3DXrgxuciskhTN4qh2g2
Fb/FPSxFtYGdKnRmZBYXKGGz4adXMMd3qrB2uVWvx9UBBJiV69C8GvgbCRUvnnRJbvN3qEmaZFzU
cJBg3Kmb3w1Lc0UPRHSd2d03eLxhcL/hsmE243Erp+c2iLMqfR6MrL2pQ+Kp57T54g/9c5VN7jEN
hD4YrvFE09ndKaf/Kn0LV/FpIkMpRCGfF6V5oHNrkqykwe4Zpffh7Ae7UhqsS5vP0s6gIa1YLctg
K8krw4fSyuvjPx8gfyGye2goeZUdjkiaZ06tP7/UMq/Wee6hOU4siHGxmj98Nz8QhD1HsBZUMm4+
orv0y0YVhBac+XtHOHshgBhSYViRZxgnqdorOyQmW87EuWap8T2DSjRl8jdf9g9fuT+/i5Bf2H+6
9LSXxvaXwYR8Y9uDSIf3gx12IKCL2i19fpsKm75BmceQy7gbLFYrztrniSggvwSMKaCwkbVl3k65
2MlUGZ2cF+4yN5B4hoT3/3xJ//ZbYjJFHDKwHsfU5QD79wOqM4l586f8yRtkbPpzUpv4/2/qPrxY
orcOulGn+x7q6g1WMThHue6zOQIbNEkVI3YZZkJUT1O/D/qOzJ3fVOC/aRy44yg5GEA9l2L8yx3P
Lmkl+ebnT6OlfvqtRSRjB8jQdKjtNHz4oZ4+1lls2LSn574ISbCpBRE2iel6HdLnKotmCQNFmXCc
JThFjTcMjhSpAqoJVNybNYw8y43tYc5/U17/4jQA0Z9wSu48nSdF79cUirkMG8n52D85Fl3DAtcm
aVgZYAcl4tVZx3M2AOTrBcecyT6HWdMfq2Amit1gMzHNVewaU0zP8xl6fQViI/PdNE3+btD+m2uX
V5BUKSnrAvJUQkMfEOUb1qp3IrSw4Kmt2zEdi8geljQ2W/XTckA0+w47ktQ5Nb71br/W6+JGpWN7
cbi0cgdjtyyRYI/u0+ylLHlWIymc5inX1kfgTOrwm4cPo8e/lGkukQ+KwJzgOKAIf378Nq8KKlRc
/ZNU39JtDY6z5x/bGcbOZDXPA1Pgrec0d6wjzUauXwPtm7t8KSUALNHfukoWp5z226jbU60PZdbf
NMix2JeJK+RRwVVadC9ePrYAulZzrtSRMhIe8pljw/bXH65N6vSyfWH1o4dGXjUToqXJbn9mI6uL
bHEy4rXI3mptfA8WiFJ//BfU1HE0VLTKoTyW3spt8TyVhI0/7CxbNskyjVbUyNSFfJPUyhj4p+h3
x8k3GK/NzzRQHNw+OmsgWWic7MUJHAy2I8rqACeac1ZfO6uGSvqoVzI+s6HQex6Nsy69FFiguq8t
Q5yMxf4wJxvOV1sNkTXmh8J2OhwqpnM3ZhMxiUYX9U4nrio3vbLlGM+Zd5595Pqy6YI4CFYoNAtV
2q6nNGoENJqpXdPXqslUJJQpDvwXKx/8L6zha23506G1u/clW4pr1YZV5M/2S9av+prU2oCWaukg
ZvX99RaoDVuyFBJfvixEIfQyEnltQIAJ1p2oSfTpbbhkragR3/X6w5JLcbOq8dAXMHn9fOsO4yR6
Ko//nYm73Lfae1h6F8q0GhXCaTchnxCh8+T8HAL7pSCv8c5cJpi1GcSX1GuZ5wyIRVbwgQnIvJsK
DclLt0bkwExJzBT6rDGtj6UmhtFf48yYljjthiDuRvPtIlQrvCm9SZcSVv82kmavv2eex0R1cXQk
sZxwLvYJmReUeGn5pBd3/bnx9MJzIr9WPk6QKbYFi42eCbRJ2cH3kLbeyccuntjObhw3rEcGxv3A
hh0OF862WTr0Zk78lTVeTRta9M4fcVJpgltSgR7zwPyeWqNP6jTWfK2Ni7Fd4lmST/PZD9fxbvDy
2BJukbB3y77iSQfIXLPrdJpXaX7SaCy7QZk429Ibsj4MYqae62Big5kbbXvs5OYdwq6rkkxO36mn
H/Pm6bjK6vc2uwnyw2TZrBzoWwhrKt9qWQ3s87crQO0sUrkb9QxqSbl9rSZbRZkX1leL7TzZNKSH
XrJ4LdMfngrxZdpyE1J9oWJDOxBhQoWR+NpjY9/nJSbC/I+qXcU+XalJeY9NmZ/myDhZG3u8TRE2
T4okSPvHUkwVshr3gq2wZNjMoTtMVVCSYOKHCS8Q4pa6mYlZcXXk2kZ2NLbAIS7FDvdF6aiD3tzL
hlLsRDmQRt9e3KgK++AvqEZzjUcek/9r7wXL1er/qKRZJuTvzVE+UetoU3Gfg5JTo9PYkQljlbR3
tWSdsZa3fmZPUWvwdnsrVh0tG/nTCsjRlvNZCoBzKao7Z25vMr0SUeI0+WnxsUZoB3nYtt46tq5z
w8wLS6HYrMfG+OqScBnZhW8nYd5Ztx3xRs91OcxxO6RbYtbVQ2C1cIqMYILHI07K6PNjkw5dlDau
Pi4l5AVlhMHtYmPno38geV8fQXc/attdcRwQSa1TGJmVjNo1R0wRINzUHhsuXZeJVtV9JYVxb7bj
eybrBVVt78Vb7rEH2RgnhHQPVWsFe7fb5bP1o2mW/EAlqSMm/4D0wMZKjBlecLt6Q9x7ME4NWXzK
zvZuFl9FpJ5xmOZ9d0LiOsCfXuekp2KcMQVfkkpYzwhfslPaCPsQatFFsqnvG1SVd1vax1uR22dW
7nfWNL8rFiFeaOzTnl4PuvIxEOUDyUfm0WpaDkPhkY6jq3PqOCErl1pGuvW/zI7xc5lKJ9qwpqIT
CXbV1A7x3MI3DgXWaLjhVbl8Qg0DroUNmpxwEdNr8BrOlnEzl9AHTDgrcqg+57ySV6Vv3qKzmAct
nxqdiLDrTyWn2k4F81OwGphhTI4bw1Nwh12pXOw4TFi7rYAF1hzz2fOOq6VlRPjmzlh8eS4c6e9M
kliS3J6HOxqK580eh9j0liHqOD3ut0sJ0scu9YPXyjcYrVNWa4bwl70dAITLfCa40pj4u3hoU45b
UkJ9H08tbUTugGe83cF2Wbjp6LKxftSOPAP+ZifX7G/BDj/tpcd3o0d7sYmwxWSszw9O7XQ3mbmA
Ybu48GD4djN3831gL3jpSCWeTNwtRu80O9J7qK2vUwEqaGfueG2r9UWHl1Dbds5O8AbduIa1lo9L
cJin3IzKRpo3ufBfw8a8KdkEPufdiDMku0gRpPl+NCl/vHkv3jB8WxrNCdH2d3KUV0Kh112wC+ZH
T9sR70b7GGRbGFegflkhaalbbu9QOCTwke3o9Lj5DB3UhC4EdvKzGVv/lHEwv+hL0n47NOlcnjLv
JWvxzzOsbjcudndEm/0p0fVxcurvwGDrPtwWFEo9a7e8bNSJZxQ6fj+EiTdb+8z2dpqNBfc600e/
r4x9wcYsnjmjONiyOZ5Ch9O5+Yk21j8obAst36l4CLyd4XjFriFfYGdq14nCyTlkxSWlxNBPX1zu
YZxh6c38vOKPjg3dTlmCOch2+4TdCRquersGyIdJlwsr0j4eTE6Y22BxxiNBSX6k9ZzHPd8p0pN+
4XDOYoSLMIymKUz6EdQkWOA1AL3Z4Wpdi5k01Eks+y4YPU4AlzczaxPvUrSUKT+K3NmZhXqw8tDn
Qo/eVa46sqTcLEYr2SR6Nq710pHelKYP4Twe1FLwSgf092v+PmMwtxtG8UBizgzXL2WN76/drml5
VTWz/ubXmNiYx+CSaOhZ9Y2xpY9dc+OO8t0NsL22cG3mCeID1GmwvYctL+4rMzyYTOY0IR1h0EP9
Fur2ZzuSfWkVZNwoix2R+VAqLWll9HpYx+6lXM0kMIpHSxs302JNMTNJGVWlb8ShYxzDR2/ItmSb
cm6rkdFcZ1zttczepNKoQ5oqnjILHEN5+op1yiXj0j7xWg1nETSHsBq+sXt765YAexlH3pnGzERg
yY8mfWcE8E6rLGOSneddaxkd4czTkzFP833N8jRh+jlNg0GMEmdJpdmkjl4zxF3utYlQ/DHqmZ2Q
qopM3Xi7dEhv/jimNCwsyG+uc2qrkuer8KJqqWwskbEzGDZOgH7OB94DYkY4buGkaxVe2AQ0mmnU
1QYtc2bh8aqTqQZDTzcidHr6YERBOXR/IZPGm6CRZxEBg3M82uxB3KZRiYDzcSi4vo6vnVOpQ/7t
MWcxnqvqetCuoXCqE4jqWAtDpZQbPVIliJbFzaehuqSu07OiU+2uDq2rRhQPNCDQPS5vrIm89Shh
snMmi/ssjcMg95KmK75DBB9i31dTbPUX6ppt99gxBTftPJL0Z8hra8LoJSjNixMoaTtlUIcHUS1s
TDovYbLwYrNfiEKGqH/unfHF3ULzkpX0AY2D+am0BiLw+j+cDyc6l90wN2UyDsaKsVFaJ2FZ/2Td
72DG99IFYsAnki+lmTyWbDxUXWtcwdHCmIVqVLtzYnVYb+qi8J8BTXfORho5qVexwj9tP7f2vbU5
+b6kL7yvxxn2BD0AQXbIL5vJOLtqfnO7TsDOW7/1HfaYOHL25KQX9R76rXvoKjSgGf25N03jzVwI
e7+sHODj2Eiy9ejA2oqpsPRJ7nPxDfQvY8jSkQFTKifJqspnU/PpZdJk65G/VJl4XcwJ6z9eghMh
XhwMS0Zb1nK7hgmDX2Juo42tf1T2PFAi56FeYdTLUCaeVJfDaIWd0d7VgDyQuxv7zC+98LkTtobz
Vc4VLLayjZaaUbgLhyTzGHfkBWfjdMT692TDwmu2EeOJpbn24II0/mjHuRr4OGP4iepE7quVcBWv
eyB0D+PCInz2K/k+l/3XrlEIKJo+clpKuIDCMLYONNgKwyBarkiM8rth8M29kKLBgvB9aUIqAiJV
z7/YIg77rWhz/OzGbeeLPsk7eaiKPntO8+IhKB79Sdp7Cpk8eM3IL+grtLmmq+IAt4Opq/246rmo
RlVSz5cQSrEovkrgCdxeiw9LyU8fF8bWzB7YETK8ZtNxsBiVnNCgQ8Itlm93wIgNf6+SPrRNp26n
yiZgiTv1SQbLKg4ORg7fRU0IEdoqBb37ttXZskNIcZ0G/eOWBY+e3M7VJd3QF8pGAZs+dPXwOIcN
nKmAuyetfN1149DvBPYAMS/vdS3b66UpKvQ1g4hLi1i/P95hUbQxNuZ2BMj8MRGmcmIodaC7tAex
eTeMJ3lsj7fhun2oongw3Ol18SfsAKFAFTNY08hOhhwPszuNY/YqR+urldn9bglRQvhlzelVoiKq
2+Farn22Uysx961DIBbfIsW0vJvNyDWslzJzCFrPgqdChFvCah/6VuGdg2EhqKedHyhe33t2IVGA
tz3m/c2jnXOJTEahXafrm35IP4gOaaEpFSTT5dMzAPXXNWWRqhyj2RXBZBK5ZTy6qThWU/izWWke
exlc6GQ+rbEkXwuImSCSLLwOGsYKU4zeGUvX09xOYL0QHKJuvGCTANKGQRf0Bxi0BgNLi7BLgumj
mgEKDXPdGOlwR83mqt2vcbmuzXWl1m94ZMesFSmIEHJwGDMikdndVSteaDi2gzE9ZrP85nupjphm
rYNrFm+qZhDQjTvRp9w668DTh96pyFp3168j4zEYQQQIP567AgtU24rawvCu/FRct71y9hKv7UNq
Ly6GIvbZb/SHXY7f4DdAqEaxzdLFPvP77eu2qo9sXam50IJ8a13v+nFzYqdQ2QEmxJyEljFHrqYV
ca3ic55KP84t3DG8NkzPhYlZW57/VARugOAO7Aj8ndsbzOImx0tRN/6+Y+BsUwoXSPqHN7Vnt+pN
0uo0b3Xkucp9lO32wzwa7TDdr1sNFFCGry70yqQN5p5TVRWn3DeIkhu8q9kOX1bhJFaYmvT1P327
am41CW8JaQrhubKwF+5gx+aqLx/xfb5eBXNeO4CadkNTnlpPO3iqmo9u59RHM9APfTl8b4JFEqBe
fScx0oXt9Op724RXWHahS2HXJudYi7DcoWyYI/KhwCVt45tSeez1kOnmPDilnKVYojM6mcabhY4c
b3Zq8pJ99FXwqrSF7Nz5hKB349KknYMJdkK5FnQ0o7UvyeSIt229CtUycVHogO2mx2pV+NAPfKAm
PJz3i8YgZlxt/2xuNz6O3z38yAI71kJS2v1gy+87UtnrgeY109vtltKkl411LIdeJ+MFZelLqPep
RzJPaGn855nHR8bD27KbUbB1OHbYupgiHNRiLiyTHk1RNanYuxTwevKfjexi/YesAtHvS5aH94OE
/7F0mxEFFww36An4GeqLtyWJ1se57WMD1Wns2f24X9PlbZFbecjYDsW1wXMgg3TAmijAuUNizVGN
NTN/8db7i8WkHF0mkVgEtNW1Qw+dg7GQ3opPpmVvWCt2Pg12DyXUGj+Agy4Fj3BYvWncWOiXFtyS
F5O6vmEqht4BLrUz1jtIgStSSp/XZAA8VMhuvvrjJZQ2Z+GdNgzayLPOlbjxL+1QFhqv1mJMV/bi
FVGt8weQI/fg9ddDVWp0UOWV2+SPfW46pKqlj3kxy7gW6Poy2Hy7ZUU47gzTaa3wNzLwqDItXJI9
KR4XUy5MnGSQbZvlXLOxkTEsSHZj0NjNIbam9LZhGUYar80YSVpPt6sasVHKHBHbRU33ux5Nk2ys
tSnfiAz7sWpclslyvtQShf5luE8HvnXbZ18aR8c6DH+UnTR5Bvr9CpvcyiFF2j3ZJ5UYimO5iCuf
gzfKu/DdrZbygHot5rhl/M+4RZN7M2w28Bg2hzdTMd2n3WE17ZNefEjZvOQweM8lEvzWNA9FzfAs
Q/uLMZWx1Q3Pad8csyrAhBPhP0VV3aaeiFSIX98fh7AxvJluAMT6AnZS3QhjvZ86A4DB7fezG0JA
ML7Wax6luBS3wat0NtLaoCdByenyQz7F3ujti9zjkqxL4qQ1wueCdIJm1me3QAaMvyKHwUZer8oy
Br/cPRV++hXd512Q6isCA4xoGazPzSlzZKe2ijtrvSo6LagBJZFW0zcn0JRwYokbQE6CEtMuscVc
kDzGcoa6S7rwMup7gw1nxGsQz4ZjHppJs96+FILKx0bSFXl/ixHWz8rXAGJdOSaGvdK7UK0IwC0u
bhLyR8WzGpUSZ/DWMelUe9PAjwG1Rq7tm9pF1FCsRsE454CL5Ehrtsti2TTUCFcGnSUk6vywib4/
Mgywvh3kPlBQmsrWd05iwGViDf1LSIIBbwMtzTiEbKMnpbnWX/qlY9SQd56yZ5zFPSOiP06jpXPg
vI7BBOd0bc4EUIlTaxGK6JnV0a5gX7eXln0us/NUk4CbT1FOPgHoXmlP6psHn2VD5XS58NQafVWY
1c0q5/7o0BAg4Ki+lv4cMKYEe0YRsoTDMUBXZSa+RrMRdqF1ytdx2XWDh1eJ7QbxNPMxcmUSa1q2
X8vcu3cZlu4D7mXxH9iJ3ji+WS/eAs6rR/AEcGQfmnVbNwWzWFFfhXI9tGFPvZrsL6oI46J0P4Ml
/yGULnkELhd+Y6gaCnTXTat2jkVvwXLJOUGb9lheZ+F2taTSPfnGgpQP9qymkyS/rztleOuc4TAu
R6u/hFazjfVQBu+8mQfcDX6z2HLMi9Lkz7vN0IFhELo+KZFEYVwIYP+2NewBQIuWSMqnMASi9art
vjTGChUWH5uBpvYefqUoocaQKzpAS9us6ZiPKYYBuZ73HvB/IX/gRHgqTCz42NI6+1Df6y5lO7AG
E/PQdTH3826tzQWHvsRdB0pNqb5qXA5WQpuXqcDfxw8eCrcs2SNMMtYVJt5+nl9VhEkv6aYiu92K
JHOEj2k1hzW+RmqwseHgIEYbHty6m7jq1KoxmidNaXBe8rxjoh6aGzQ4yEfnxjiYcqajn4CJHUbH
Ydn2qUA2Zrq2dUsACBECgY7HQXwdw/D7OLaxHIbbvGUoz4I+Gca7tWMhUk0d0BYjGJKZaLO7H5Yy
votywlAXNEDbh9wsgadklWBAyWG4wXVvh6FBL9s/s+sxUCWQG9+H/g4f2DUxwgLszcOKvAqfV4Vx
ZbNynHBkH4cwf1dLXR2dwr1rK7alwtSQSgde/tKtl6hKX5vCPuO5/VjWoR05IbeMMFscY1V2LWDD
FINDY4XoE/ybsdJyhn2RQg43LgLXWqtH1VBkBzLqDMXQsqY/e31ZcjnqRxPOeeRWsBQq338zRrAA
DK9GOiz2XKJZkonvSLI9OgDRB2eq15l8xp56Sd2RDZILyjncCfmjWF0i2q3uFpjpEhOJNafAayEz
wWxJ4RNMq0NwGXgrWHrdiGhJZeeqw/ap7spHpxU2mZKv2sQICPmeONgC3I8aWgQ+hwePwXa5mjps
JV8ONiDkJ0S6ut3lXy0gghid4o2wGWIRQXCRpAH273JiZ8awz8kEFmj2T+HiMcCnxpxQPx77ELze
n70h6mv3vBbT26yWXbElKp1+hGtjJEFQoLJflODJxk4gsLFgIgl4hIlcuHFQ5FQMd2z2bjEPERnG
P8CgS6IxIPDpegu5+PmnbpfuRmhUoW3+iTTvOi3At8slxmjV3vXjcJ4LH8OYRWFpXFtHdguaBWSd
pMtcJFth0fMaPGOVF8S4KrOFo3fbeeUlmLpr31SQnW1nvZ83Z8VAun/zHPXgOvZ90Dl3psUwD4Jw
KFhbRfa0MopBWdnKrIvTZvk2D95KZjkFYN2apK8/lOiuK+h8NO0ru8b0u7k+QPVDjSNiL+1pe+Gy
TmNaRL5PcCoIGQ0UbkTSeF58A6hhzsLYmfSV1yK5GVa2Y6vl3LiCls5oGmrgrCKcUUJs9IbPtWtY
DKjsC144RSKXNancVl3Rj+dRRkBbYLj8Wr0kvsvOAO1NNG7aA8CilK1d/sN1uF+dhzvC5AfH+rKj
cAGxsxpsGNIyuJaF/9ziyq+zz2vaaF5TTw5JznxSu61LFmoQYnf1DqeBZ6sNX8sBTEh0JkngJX69
pbinjOJHBu5haA424O7XUS+fssAw+jfr9b9ZrkOYgVlJjBds3OAXvSDaC1Zzvlc/Ncp8l2OwktyS
3hrzz63q32tyDeKg4Q6Umz7WNf2k5z7UrryEF/GnIQuHTfb7f/5OF77Gr4UjxOoRwiG8fPyE/lw4
yFwcQyfzmydSrTcWxgTKZlJSjO3u1Pq4ZYMw+uvp//yhyNzIeYHs6NviV9e7tlmd3A0MUqXyrN9p
X3yGq/c5CqiHujjWbrPTmD7+82f+ldDu8PsEEWo+bFxEqb9Q8XJTZbll6fbJdtv+atJQvhALnVO/
xAl5Y/hsnyy2Z0RmcWKNlg01pYfj1Ys30eDD2WfBvmitd7ZsmAn5xXYoN7wEVWj+zq75b2o5JBWS
5lyeEtP+lYLRZEO+NtPaPZlWH+zrAIsaOyUcpNzoybk1Ts0bXWWfHRQ2ksvppYJxichpl3G1hmLH
M/TbB/evBPIQ/aHnCEjDHnKJXy6e517ECnMxPQV+zjaACTANhyMU8kNYcwUwSHtNy55z2Iepak6Z
x5a1uctmGjbh/9Bd8xN1h3NtrX2ydFN4aT2uNhfk0Blo+KSj+xhlvB9gVaQDa7udLbcjuoBcHNhc
BC5mAN9tuMa9KD5tHcQQgBmpqtI7GuEaHHCIe3U1sG0ZFsZ1zlGw06CYrJVuhdlXmG5w3vTGZe25
iirKlNEmVj/fCq/IrkqIeWVX5SeIhIC3Xns/V6kR+SuchwDZcNxa2xtAhfriNFCw0sXcFXMzPzOc
60bp44QuPF2LZK1arPPWjGQa5USVhDhsCZ5o+ZZ21ngSkw0Rr0yX3QhuHVmC0d5BAb3BCWncuToq
tmlxUN/1eXrNMULmQR8KDGN6NhZaxL0dPMhtOwM6G1FtdB7SGIgT4FsJmTCEPVE+Eof4NWLrWRMF
1Y0CWx/qPLHDIo+8NwAhnch5Oc0TazkCi9K4cLF/m7w9SxML4N9+xNyUNZDfW5Q4WR85A81dbXbT
sRiYxI2wQXmPbUs41PNRjMPbaBHREoQvVrFpAISaI+RC/0mrcT9SOLpO6j1SQXNtMs7kdomlmGM/
895sE9KaLeeoXcS7iw1MdbFF0LpnmWj1XzAlT3QXxrPXFrBEXlofLxFltuc8h/hvBWCDLHuu9Nje
t6EcYJUyUxmpwqxn5PFHeuuj6RPD7whSvzbaIecGIhWfhEtIyaTS/MJ/G9rMzUwPK1jH5ZkMfFwb
TUf78TwWwc6ojXsGQZnIIdz2LMhiu37XqVzABVV6HiE+r2oB2y2eB+ewlLPea8Svl37uIGE5xSQj
/MQdGNJfBezfUbfJQlifhqU4qZJ442ZyXio1qMMozcMsZeTOpXnEYtHfeUEmbjYl4hRVCv5rrv9e
DWUs4PjoibzGYYyKhsUnGSGMrD6rjE19m1brAwmEcTT0D6k8J5m6lCiXpcCDUeUvy4zHaxqcqhz8
e5AD/H+9N5fltQKAD3E6qIPUJ/Wxfl/71j0PjvdAeoJzMgnstsrZPLVpGFynYUmyAlp3SIE59Rmp
wMziyOJpRdybZo6ZAEh+99ucXcDSWEAlXoRspDoreoUobfNjylDF4XerwnQFGYJuNhceji5tB6Fi
ebbGgjenqbsozz9wHiRNz3avNzl9sHcHo5pr51BY7FGCsdw3F7AcwaV3SVWcoYz9iyL5f5K+/ydR
IkqH/5XC/7/pG/9eRf//o0D+Yn/wn9WNz+/19D5Of1Y18jf+R9UozP+Ccoju3POYYOkL/lfV6P8X
zkXiv5k7s+W4jS5bPxEcSMy4rXlmkcVB1A1CpGjMM5AYHu3cnhc7H2j/EWKxLR5HR0e0L2jZsimw
gETu3HutbyG8c7C/Y5D4xdWo/wG9UhgumyQnUmwTv7ga+YYIVHFv4Nxn0k098C+c8fo1QokOFPUR
qlwLt6CwJtflrwdsl5miWlV2dSllDlq+dvHy5YxHhZXWs0i2/gYr5nBKUu0kEBEwVUPIZPhjvtUE
J63ATRgPpPGZabNO0erea1aySiLVmhVtmq7HIqT/Q6wP3uJEbkSUdjgjwnhXMIhy2244ddEYLK20
fEWOzLh31IuN7+mPv9yS8191369Gsf/ix9RUFS4BbzcUsq7gNvz6Y/ah5dadK+pLbohilkdpuMjx
gRFpUyUVaMdImjM6zOZec+kY+VG+NXu87K7I6GHJ3kM7Jo5Vh/Vd8daeNJVlwwlgDVOKDnSEvz+y
bU5/ZT3zXRvfom7MVAYh+yIbnmCcLX16Unu14e2pA/r0hf7w+x/wUxXILbSh9ltgMx1kYNeAg76s
rUj0fXOhHzssMsGo1qc2iB20i5Whs1lWabfQFdACWndBYEhWk1fYSLwwhpsew3TTOwqraR6oZzaR
6sw00dHOqLx+88WlTp/1r6X5+6WCoeeoIGxAKlc1l6z0KG/ror2kfPTIiVQxDwvVmvd+l2yYLs5c
BFoDit1Tp1XdnAj3dKWNPY/dqCO9xtqo+MMLQUsC6sztFxd3bVUywDAyfSM8A0sPkJOrfTBGmKX5
Zj5eeH9LYm7HCJWdgQrVvDVF4G3tJiLZhZBK0i5gE8QCFFOoHjpOnadWfxkMLzyLzD2aoafvM69f
fXF9nz+8Sb+sklZPordKXvDHB1kd8BFalS8ubNNUpK7zJG3PnaW60ezDwiTjqamnnHSLTCdgRvh3
ipWVGjhrJTk8SUSWD/AYEerRoVQYL/3+8t7r5Y/3Fs8HRi9To3SGVKZ9vLyW7n2Wjol2seNS27ZG
gisiswGite7KNdpk1iG33iZ5tkbZkOEHa7fhrB4QVlIH6LO2LPwGuGCQEaQ94IJ8ZfcXt/T+kB1j
cP2i7JlebldXO7ngOCXiYZosYx+v1g4iIq81qV8aJK84koJwGScpDSsruhvN72NtMWFUY0ZlWWL+
tZ3+o+cP9/nnP5zsa1vYloWL9dqqmEW6pgBp1C4uquWVoXaCFMB0XXk0L23KwUXRJ2zoY2J+C+IO
CoSbMC8FcrRAKKYfXaB0W8iWE1V6qzbhnmzWcd2aaj3XrZqJ7VRqRlRbxGM8JhWkNie1Huh9k38n
oe6gjECHZfdH5qUkOTavYd1980XdgPcrk50EgOHYwSsOdsqv2CH1vjebed4F1UMe668Jbf4wagbI
F/mwdQvlOznG6b0sk7kKnfqWp5R2S6HDJU9f49pGutZa56YxNoOkhyQHbydSSFFRq2qLkrzLDSKK
c1TF+koNo5Wfi2DhmW29IqozRlILH0z1sdTToYwWuQ59SBKIOVaBd+vhejgndXxMQ7JLf/9Af36v
0soi49c0TBoJKv3hj4+IrHgYC6e1L35CDHKUjdSgDePyTiNqeOygV4BVkUV1wZu26wK84h7KTidK
o3nkZOes7dOtZqMT0uL7JpHBBc3F3Edo99WFftrIqQdUWzc4N7LuzOsLFbbS6Sx++6K2IaSoaBPb
arws7HX0jfB6BLaZQfFpjTOEyiG8U9TyX3xU02r5sJpcjvVYkLgGjFM0Ej5+VJYqVTVwVO/y7mLt
9Ay3eIZ6UbhIUQ3bWNpNay2ljFKCymq0cuieF19cw6fX93QNjoXXAxgEBNgrB3bGq1NT2lxhh0Nd
EEcueZkeooAG374HDmo2JOmuRKdJ8iCpWyhS8hnodW3hwwzCWEZclYAzs7QY+JvSLJeIIL9oEpkU
dp8+JzywE/oIQxRbzcfPyWOTzYfaMy+MaxbuQAizzGjYDh3Etqbpt5WWw1jzk1kVe8aNrHwCX62Y
4GahHPh+clWmEFORA03SE6w6PufTWwTDKC5sQ9l5yjrXLeUmLg1jJd1J8zRGJAw29o9IbSwaB+Ok
52BYa8UFBxYycL+nVXExoOND7NR2zvQlflXUUiwNiTjXd0pzIwNxqyDModX4lxMQyHI2MAAZS8bO
XmzqazJub/wGcqqfCGD/8Cf2FbJPcP4jHkr5mCBZ/+J+T8/U1TPnUCoTgAnonafvanmiZ0HKTM/m
ElrtjzKLGmSKtGugClWLyM9XBZafmRdWfKAMAxnjy4BVGmBW8hV1X2VIQUsf10OpfLG1XBOneFtA
teJp0136teYnw5Fi55ZdK1Z83w7U1LSEiruqUJZ5xxig69BQebGziBAdLUnaZggeqPHeDNyYjCr7
rUksYK5KJPfQjnHwKF1OWGsQHIMhfFT9bDwTP7dnxvQcMTg/N55OzFXQN3PhA0nqopCM1LiEctAr
FiZ8tF4bXWW3l974bMJIO6WZK08JUUAkOolx4yNVwyvEYLON6k3f4RnB+eYyaKxW1Wiae5S6VqZF
P7WgyskiVIOjoUi5KE0lWaHr1s9OIe8SCK237FBbXUfKjEc5urPim5J21iFMTOsQonMqLA/l1DTo
aINE3TqQjmZdIfNT2F44ylYnVatuRqM0dqifL4Hji3UUN3Lf2flFcWujm9ldWC6D1hxPBe/UKlOc
U9Yk8AbC9ChGJBq/f8T0TwE1TB31ycCOB2CSFl9Hw+hqFLklUfAXQk1e4ywwFoHAjMjHcgoBEqKR
V5NZrZGxmZhTJ0RRHsFb0+ehvFgSQXoYMqPiHkHPS+PaO7kIBTOa8zBWMJfBlfX3etOihs+jJ0JF
Qk5hxjhTaOreh0lLeT7dgLxzKE4QmM0RFXhkqkvcJkMtd5oerTHZ1hcvyVa1PxEP/NDaZa1ur42K
aspQ22HnK0gKjCQ7sN8yXVNcBEwMEPI+fzHGdOd7dO4yYd+ijoy3ilEARWt2A8HOuUqqN9C/baA3
J9uriruiIz+gFUvOOsw9tJnWJ9uygxHi2gl24CBJjn0Tb+FzbTkw9jur0l9kkA73XR7trPhnnmj2
gZ0sONnAEZPM2gQlLqfKH7NNVuYVlokoXTldboHmstU7dl8ieKYxjZEWN2FEOWC5ub+IfQsCVmfH
m9zVDgIW3m0VFRJWrf7y/k8heQ7rqiG7tikQL+bSaGYuxKtTiEnddHLliBweK7jv014bgx7slotG
JOz77uQGzLqtpFrSWQ/Xg+/AQ8b0sxmb4ZJmPWMEaBZBWYfz0UbxIpSbwEmwCujdRqncfFHWvLTL
0thkPv+kZkzpWzxqrcVQNseM1ao2FEyxVuuXwXTaPc0nyiWvxT+YOfgvpGBV4OWUGcV61PvEshvx
3HPGLdoBbYWK7ByZMfIPMr4Xhiv7lck8vpdjt59qsWTQT0NXhJvebvMZBu6Z2/c3ai14YisVzJ15
8Th404UGI1MSPLYZLRqdbpm6N5x2EPDHzU43onAXMMDLK99bu46kX9/97EE5PDgevlZ4xI+m7YFp
LeW4HavpdnjlTxk5KTk1cbNGt2dhVIpciMl8ESXfOamaU9s04TFIS2Wfmu2iYOOS0SB6WHxG/jYO
zSlYaX4tlwVgDBSUZX4S5U1QaUh0W9/bFO1y0Hq5V6cvWPQrImbQ1Xr+DQavrRf82YKMRH/U9Psw
ULeZSptOZHFyQNdgoa4Rj0oYioeUwRHmLIaLg2ets9a0EKy1A2Lz+MbUO543sq94n5DLNJTi6Mev
BQr3fTfxzPtQIVQ47eF9R0a8Cw3nJeIhufVtq5p1zkvcCyucfkG191CPYPzrNlRnpXCUTZukz6lf
ia2oHXvrI0upXabkVjfmJqkxSrE24raee11n3ybYftFI6v2mrPVmZSY1ykTPVc52xPDaaKtwB4mh
WniiIFEHrBaJrZG61pOivikqUHh+pQvKzXGue2Nw01g9ngHFvGArCk8Nw96T4Sf9ukT6Oytw1fFn
BcUOYBNYl4CFIzCP8Tkva8tuD/FQWgcr+x7gY9tpEXbVqMMkrHrpGyWeset607gl6Jdrj2J9X5og
wDOdWblu40ktcIGQJ5IdQA2UR+nncut76H/zXCWm3C2KgzLq4a3qxCgClGFc9pYWrpGbQL41zDvM
E+QQDb2N8bp+ZpCtr8uq7WaV8gaqC8qGDIr90DmQ3jF3rPrSbnZfbASfTovsA64OPoMDON2k66O3
n5cV124plxQ/RxnJjZc1h7Qg2TiaknwH3dh5CS8Ku1deRyfQsARQIsWsez/JjE1RrX2jBEeUwnjh
9I4WJwLJZAd3olZ+SBdeYas9RZ4iVk0u1koNyt3IZbbJY+rBSiUcRnTGa29E/jYSbbJKC7nSPECz
edkHlNo4vjtRi3nvlMZyL4XWfDHB+3y6nz4BwAg6NRdnIeOqWQjTQ9MI+PTvzSFYpjFGTFUCUlZQ
SiEpmRcZ67V2QWMyg6H3RLQUWdNNuvCxVc4B0qAyCas/x/mA4Omu0+pvkjuKwK+66ZvRmf/7+zU1
IpjI0tfU6HR8rLP7AFwprEP/PqukOE20rZ2LHm1nFT2L3hL9N8cfNmFXYlVGY88gEDtzXVhLFJUk
i4TDitWANs+rlWOW9N+rNHM2SJ+aTZGNoN9fBjJoNkbWbJ2ApIYkZyhWVW26yzqQOun0hzp+ot+O
PhSkAIDlYPnFg4LCwh0yuaQ8nMjnhnoX6coz2Kq9gi9yM7iZ8wWuZYLqXVXJjFy5aQ4yKp0m4VWf
wxJjElkB6LqcSLhO5i9tqvRnDudW6PcHvxXWwcufij5uHupyhOJGJAcPlNdsqiB8jFMvvdTFz7q0
kk0heSJH3S/PdjElLY/Iy7FG5mYCJtXPbKLVzWjnW3ayqkcH7IGjPchy/JOWQ05WsZOuDA9nsmkV
+VaWKfERjX0s6ZyyUYTesgp0bUfcxOx9F9HL5rHEsrN2hDjR+8QLhdybXbuurOiJwVq+g4uyo0RB
wDY2GoGfMVVJ4Vr4BxQMcmD37vPC+xOFk5x3WR/exu56tPDYerx4Zx1iJx9bK+6hPhA3mVDbdYDE
g5FM/Mbgit6CpUv6280XzZ+/sEAfDy5TE18DT8RbeeIifXw4kzbXtBQBI0pbzZi7k9xTY7/RlF49
YoDbUrOPs7BExzTkFsx8af7MGkHifBZ2B4GdkH3oroywmTBdKGaJ1dSz1K6svZmUz/Bb4G+XNmdJ
GWzrMNIfXF/f92lmnru4qTehzXJNWQhHowxvvORch4G+jcKm2HeOe+dhibz1Xe3JEOGbcIzi2azk
X3+051rhWh3al8o1IIlb5I4N1V1cDtG6yahwoxa4INsUp9REjxcKlLIF7y+iMKxi0TnxsC9x2CFt
TpxNUaj5NkzL/fsBgJd3vLe7dGuqsrqtswEYTdnvXIqsyS0k9u/Hi6Eqg108nYwGQy46rYkI7Awa
ZvPjnVkIZPZooecagXBLw1S6I2lrInP6c6e9GPLsJ/HwbTCRFdRO06zgG/pH4k7uZejXa45sAAgq
k4mz8PcldiWq4XSfZOWTk3Ph4agWS7fBShOFurivNEQ/DZr9MduPbqd+1dBxP3d0CPwxmP+47Dmf
W72BWaGBUqv8XhX3kXT1M3mJ+dZWewT7DL4taojHFLHBUfEAmgl1nRQdkQugEUxGl2cbjO09xEpS
R8T3qJU6o4dhp9pVDh41RA1X55uEgIGHntG9yTP+BNsxg17pdLPGFyZBZYa/lHxkS30oIeEnSrZJ
pISaUJTAiaNUWXTDeJSZX905nXFJW0Y9xErtK0x1C8szbE4D/cowhuLGxzEC1b3Z+YHEEOW2e8Yx
6b0aYH7wxQk6lH4pwRusePMWTe+dusI3N7bwSkRQN4oirG+od+ZZbQkSpzxOWNnATzg+B2Y8nJHF
bRH1C8TVAk6/Es91Oe5zrKxnjQf/ISd6RKEMdyv1WZJuk6MHz6RuPqLV0dfIYJlyqxwjelzcSY9x
OeaJEr58iRzGZzNXp8yPqvs8KIaXzG02Thtvuljr9+b0iAFKr7EbgLDU6iDeovYGDpQwRff9Ib5H
AQk0QPK28U0mZK1+KTon+GZm4x0S4exs4UbkyLbJZYSxJ8Tf5WeE4lhJ4x7IdyOWZ4in4ALfOxQt
Ea2oqbJ12l9kMSQHWDDuolTym15k7X6MF15vEAth9Xl78K24P3YIhOccHREnNB3MH0EVWZMSA96X
pB/sluPKyaFCFmPzFMrKu+0tu18COho2Ke26rRQESgUi7qACsDIRKcSe1f00tFuHZv4wtN2rG7yV
tpreNv2grqzWxyQHN2rm+Fq2K9zpVDGN+doQ9XRR/RiZX23ZKc1j3VBatyZHXRoy5j7LTH9ZFRo4
bJehGm4b15kZCga5KOpuc6vDeeU5BMKB5RTDIes13gNWVN/kMnysnSy5adMIhYbI7vOwy8/YCp8J
niqO6jTWo8scUNxG5g3iknEbBfSzBkrrNMp/6F0MTVG94WXn7SpfFV+Esr938j++6xmGYOS3TTHB
Eq8bCD73YOijHuNbEQx7RNPhJcJPNdMZ6a8No/zeWppC0mLb74X12iG0e6oznHi89oxnjgvt3u1C
9dSrOKuLKXJz1PQn4TFEMWDAWFJiWUg01IvlmC7j0uMNNnVUmtYxVzT7OtKVVDz48XjSyWe5DeeG
Vd8PkZEdkjHIDxzxcbiyzz4wsUXykxTqTvZOsBDSI2nB7/ppKvowpmF0g8ALOpThgkdPQZGnYDGM
IcbX38dyn9IEBFDtI9QPGeqVZj+sx6ZXZk0txcoKDwbVaR2m5qIMWVa+Zks6HN6lbfpDb5MwQtnN
iKGNXzkxxVuVjvshUysiK+sGn8Sg6DszhJluMa/edjj3Du1Y3iF/ErcMNjGvVeIU95V2W9YkANit
Pi7ltOPgZrv8vrZ87yNf31IKKah/00HAuT4LBLU3pMDu63vApGuVtbj3CGdYx2F4yZBcorizfpi4
jHpUHosqVpwV5FZxDwl/lVr5uCqq6aRSc7CXlba328pc6RroE9AJkk4CjRBux++v+VPyDVMBE1u+
cJlvAtW/pjD6vhHYiFube6csppI3f8v9IrxPdzKs3vLB5NlRa3M9uI07r6y82yJUbrD2998HLcf/
HHXpic77F6Bb93MLF/WioVKjc1mWeQ1QLPw8ER0tx/uadjin6XVSq93SdyKiqZQg2iJnWUeDjkEp
QJgjKnMPAGFPjb7PnFGuNaW6UTsD5btPfwxJp2xKaPAigU8AFYYcGipvw666O9Hs9bxGy9boGseU
fpzbmGX3NEdRRftTGEzvujSEkC/b6smt9kyjEIZH+bELi+QCIHDtRThvs7I+Z7JZWg1tBj9Wv/tB
ftu7fnAwU1uFfGiiCB5zbwNpgnPqjvMUsq44Mxe5FcQwpLCg+0Qgt/RvYZvBeqHlgwJWOY5ugrkg
xuZagcuSjkdTJBAontU2+6YYOio+1gkMC+2tDcJh7Q7eyWt17cS/DdZ1a910lBNnzcF2UAG/mQFf
R2hE3/JYpoOcBVorNt7Qvqm4LPfmiNysr7tolxWmNQN4Yy2DAruTm4/OXtoBiUBU6U4sIJTEVv/E
h4OL+ynpnebko3b//fOpTXOPX9cUM2NbRxNgopYxmCFPo+9fvB45Q8FWTcf+vo/9bNlo8TpFBX4a
iEHkKPeIcYCEg2I+wRwqPwAQFLrH0krRCgxwmqsaaGEvjUuoRvoybKJ+xZHo4urxHbS5zaS2UnLH
/aopcH20mi6a9QQBlMCUian68aJbTmtqMAz9vVmbnOpJbuRWnPXIfNAhaC9ogxVoGUJrXsVZcwpl
uLEHK7xPIkgRPoEIqCzg3pie8c0EVMC8+Z25Y9avDg73o63XjM4cCbBPNPdYixJc7taFEXE74w0B
aLBD7punQrthtz99cUOmM8jVDWGOB2LPtHHPfmp8Wz5vMVsp1fuqKle1yVMMM+Mp09IT3TSMjulg
bNQxH5ZwVWRvA5kepp5yqt76aEmNBJogoRKcrRINIkKJd9yuSEisGyZVdeaBziOxoAtwSQd6fuiA
AaKeEf3SvI9jcgo6z/xbw/aPQ/f38O9PP9IE27UNJMifTsIMwYZQkK1xL1rDXjul8lYagukf5Es9
svZx0F1QxajAeirUFSV6V9Ws8A6RKJF1DU8lsRYLrdu0vTauVBf3Yqu0sNHL6gVY2ZmHmuaphoUx
rDO0uiXPpDcEL6OSHuIGpWlTp99Jty6ppuMF2ZiCWmvK3QvaZ5gHv79/n5GLND0YW09HflLy8Ad/
fDZTyBUOmD31PlFxtblmdiK1fKMnmOHkcMCR8UZWco/O00Czy3mICjV8bIb0exDoT40aEuUkLq4A
IxVqG018pWX51E5i7UDkBuUKdo7RpH11fTrz/wLRo7h3nEutGVCyavmsMnR1G+2nQ/iEVDHVtpn8
LpnpOUmxoOavyngFVu9n4ZrNLKt+Rlj5SByKKJnDgKSqMf1ikvdprzeJD+C15IC7JViaxtDHjzGD
A500aazei7B/ExWH1Dz7oTh6PktrYsEDtG5oXrR5ozLULoiRtHl47aDMOPPmP2VgvgxFfgg5Hi19
COp4JRZWV2QL/TkeLLH54qYb1/spl2ug6aOdZVJvOteXa5uRHmeFrt0PY1UtjNgQ8KrGE/lyJYcy
O581uoOgD4QCYSHVdlTHdN9rGIsiFVANBpR8V2dxtJABaadlZZC4VNjJLDKC/hVlCUe8OY5cDqHI
FPG+xumy8U1/o7/UKsQKXYusDUTCdu0HgHfzMjGOvg/8wW1IFbDcLAFVZycnl6pz5mVMtrxaHulj
rFA519/UVl0F+o/IwyVXtNkpl2zOg2xWvZEUr00xScpp6wvFXDNmYRQp9rHPhLQZ63ipkJ0H3wTb
djHr/PhbbhkPfTtZ33z2bcVyGtat+sgPpsyhB557lEzoADyIFcZlckQVI9YkZ2yHI2MuBRttraOD
k3U2i4Ngr3nWKybsvWUwwOtGBBRF6L30WUAADYcTJrI4z4KoXOjwSSjDjTVou2xhYS8FS1MJO543
oelD7rnkod3ia1XKbe92eIjs26InGrwLkwbnbwEBoskNpkrVNu/bFEc9e0OpVsPcd18tO/ZOqYIr
sXWltrPshjjWylH2fW78wEl75+bcnIp57yELv9eY35XA7w527cRLxwz3AR08KAXs86EZaPdFo29G
lcFTx4zulCJDwn6mlevMLu6xNfh3PjkENPqQTIdOejfBj80EDrHvuT1eNJ2OROzT6GPGCd0SGVI8
4vdukoAJMjVsj7uUxrBP8aM0wxclA/Xh9RblAEWGKD5twuzE7lXNoKWmUERmxg80yN68WtWP7+Ko
WOz80iO9RjY0nCpQo13JuL0U5ZqCvlxbepouHGloBCXUG/CbkJnT6M/pF4GvLDR/qM7x6E0pifBB
/DhK5lHg0HfpbZg3AgNk2aOybOAyBdpdpBXruqw4ihbsJUnXt+ta8o7n9RadTEXXtkUgFhh64wNF
5FMRN9qR4fBPdkKeJlw489KpH3uzTTdu9Jx2mn02swqqkJZvM9v/MxCl8tRXzoMb0JwY+Dxm2fTN
3r+j32bkgJnLIEm7XdxO3dnBvBET0iPL1XguwdWcGKgTCuqqcmH4NmZ1x3dvUvVJ93Jx8tJ5XePA
4/47y0ha5S4O+nUPT20b9+Vjrr3UqaY9jNSP5uSHBlb/PZa2xQtZ77ckYrOOkxiqZKBqDz7OTmz4
iQfQU85LO6tPVX5nKE52oVdQkFToWluS77pXgSB4JfJqP4hwONUp2jXOLLedo4crObr6Cg/zbZV7
6s60TAQL+L+/fFVePzwuEwhiW1R8D5Pq86p2s6qxU8jglA9Vlrrz1mr7I0ybbdq148Lo4zmeY3NR
gyeep4a2BE4BzhDByUYi77frTuwS2/zz96/vd6vchwKF59mm5EDGhMKTvfvjZtNbRmebrSwfPKCh
c/z88VpPFRi0Fm6QKsz/7LIITFxIwFLHbxI41nr7rpM7L6TzZubPdpsEByKBM5K+qgVZg8GljPN1
nTR376Vlk9Uaz7aNw5vvyrn5yZIFg9s0XAf9+MNyEm/PRPSca4B9HDPq70rpHqPa3bU4uE5eOBh3
kdsRiK3pdAwon2YjeqZbNMYOZD/tLoUfi9V9UA5krdm3EOb023ibtYF/TMewQR8RaseOgoVsqSJZ
tUqJ4BKwWiD14cAAGUWB1Pp1UAiPRGZDMBHpi+fSrMoTT8g6r9AqIl5SA2aWfl43j1qlrPqo6LYO
DXs4JaDAyBBl2htkc2TpWPFxuh5GrSUhOY1+yiZ8Y46nbJpIaWaNx2OmFJBwKDaapS8bZ1mmOFsU
fLJfVRKftmZie3XbAtetId413/NDfjnh4EhxEra2/MEz4k3gRsOiBBgIijQKVLh28KFWXkDgVlhX
grd/fQGpitu59RsOlI+dz8Oo76GyFTu1r3a+aoO1ccHej5m9iZB8byw8SZhLYEOIdsaI9ouKcooG
/HgicG3c+AQKgevkjHYt7/XywLQlXfkHNWGbqMrhbBQuo7BK/2YVarDVQSEtlD47eyhy9mpGDaRm
Fl1n9t+pFxzocfMWhc9A0HPD4uHIJmyo1nHgH0C03Kvuj8Too/3IofPEax/Dq1kHS9Ai046LXBAk
DDmvqpGtZKt4S15Z4AqIVqprQdMKpW4v7PL8vib/lfHlv3arfLC9/Pe8Mf8bjS+TMv+fjS+nH23V
frC9TP/9f8K8rD84erhw9N89KtN46+9ASIvfgamPSpM8r78MMf8J81L/mM5kyC6wL+BHI6uRN3L9
dyIkv4ldZoLxw+VHL00I9r8xvnyaifLe59sgvxSWhqz3mprPSU1HzJx55+abkWCwhtYrCKTQxZqM
vF3rqSvSi8O+uoiRrLm4W/fBo516+76/iFSuRKUsZQ/9Ch9iwELOU1Zfph+LwF/bGrlzESyKXNmq
Il879apztEWX+TuCh7d54q1CRzuJSr+LH6aYJAliIDfQZ4T+qsSqoVgoL7qZpxirIXjohhJ6UwH2
ESoBRMHRKJ4qYS4dcsiSPP2OqAJgmTinSD2gmRz1Dg11ARyBAa1jMJ0elFX4Wg7jHcru11Zp2LDT
9Ex2hbD3Zmt863GO/48smf8/p9g/Laz/jUtmcnH985I5/yj+7//5ofwViLduw+ztx4cFNP3ffy8g
02QBTX56sttM/V1M/fcCMtQ/HENDX8pDi9p7sjr9ZwGJP3RB0p3r0kKzsDRPIQv/WT9C/GHhcsBw
YwrE0TSB/83ymUqjX8oUG9+CobGELY0Gt843/Vim1ExGi8HJnEMAw+yohjapHHUU3Om1jOaidfga
aYl7UyYmRXPofNE0vm5t2EjceRVoVEgacvNPZZJdBQQt625+tJPkzels9wjNzmGf0UccA2Teke5U
QBZRHg2RerNE6/Unw+5egHoQwWBjc9WwyIjpy4CUdN1VyjfQXtH2l9t7/usD+dV3Jq5muNN1Us+x
YaIE5nTiTBvqLzt+bwnCO2nXHf8a6Ax1aa8yiEEHxvdkOAPaqMPMOAm/eSKlcl8yfr6klfNVAMJ1
D4MeHjYqTacJNJmHUIF8vI6mKLBaG416RCUCQDZmPgyKgJojN895GGjrYMRJ8l4CY1h5IdKvu6gp
aX3UF0covis6ru1uZES6lsRH3Xq2OESFc0bhsItdIIiFTTPw9x/edYAhF20g36FO0lSbv67Lpb7p
GjUisQNZr5MGGGEl9BOHIm1o3SdwwGLtVo2K7HwspxABsEetCj+vS7qFXYJDUpe+n1pbQQBZGQX1
wSrhz8Zt1N6G9YRPaZMHuFfhsXGjANqdTmYSvbQFM4pu3lfkAuY+VCGlL/MXzNhHiezhNXNJkK2C
mzEV+Y5FYtqLfFDKtWdDSzVuMuir+HLhiQWaFd8WVRfCxUdH+vuP5l3X/mH98dHQ2aMzhUBARfj+
8X7apH8bemV7RyMhv1aXagL3iQZr31BKVaVCBluqY0vLmm/DdLPVLvAYEDDpdTrHP9aGr30ht7pO
ULGxkSJk0QEpwNwweW99vKSmjFSFxQCRPu8G2CiImcdwMbR9sSKnMJu3D20N5CbWofTHg+/Cnxx5
8osnWSDD1dGjtGghR0zNuFdahAxaHjMW1E4QaIJFG+aEQTldMdOU4quPU7tqI7xfu8EQikgm1cLp
cbU8HC1IKzuHTmnGqrcqR861dHP2jOS3vV0gYi3t8mQwZUiL2j4qxRRdGzeIdNJxiSfHW7a2vCX6
aJtgYN0q3Xcq1u4htF9RZ6K4dJiEq7W9apGDEaqJkV/o5AJ+8UxM79wPzwQ3wDLJr4H5whbw/kP+
8q4pNSTGHPGTk+GJeNH16sHDc7sr2BNWwk+ea4y+UypQviCyeZ3JwdwxFLpBv20AfdbBisn0kqEu
zAMdakIF8+uLK1Svzg/vnzMJcOxpLAzx7mv+9XWot7YTwYxLT3BI3JlK9YSsmb87UJ1AyGMh1jzt
tRjSO6uq9m1CYRLBGN3IDNwOw+GRQVSG7UB35qWErpMhBiWoujuDhF1paOBubKvY2rwuNiWKt7Vd
tvEcE5C7QcaSzDBUJi9oBd4Qf4B1cPAa9y7PFWgBdxWYivNYpaC0OLW0tpJfgLEXlyDEhdcbpbYL
mV7saFfTSTFie+/8P8rObLlxY9u2X4QIdAkkXtn3lKimpHpB2OUyeiDRN19/Bugb95RUDivOC0O1
7V2myETmyrXmHFPzvpN0Qf5HnOprM2ZtizGY/uI6dL+R0UoMEWFFf9pWSnA0mjryryAzQW8USygy
yWHQ+hMxFbcYGDRcKvlM+qOP/6MPdiJC6GwL9RessRbdXOZ9ox9KWncegIb3QUcX+kTPktEcB3F0
DLSsu40GTsCsPZkoe4GKR5vI783vamzf2gqOgMe/wsCgepn4WIUGszLW+keokPXrGD+bSsJOxxa2
NRm93vo6hGaU6Gscg97O6yt7rYEYOQzsmNSreY+SO0jAwndXy/PyY4oUhUjmatVBo/7q3vx5Mjgn
cXEK4MOj0ze3+z5uLUUhlZVFA6ZHdyS8YKi9VZgSZ+uQD7ERxWOpCFkwcz6x2N66Tmoh+wev7eIl
TvXgUdLGKQOM21003uqgETuHGf0yE311MELCQywT74r78sVq/03ANb9tAhu45QhEH+ZnT3Zjic4o
c3c8p4MzLMZ2JGyoF/UlJbKQHCRprTxBuyOJnejPrGufYZhdkqyig8cNaVHTRn6OmHrQhCz6zSS7
+pES63tRmONpmBJ3G5qEM0x9R4h6bkAH9sS1YhBugklfu342Mt8y1MV22kU46++ZtHdMr1WyT1LV
nQyFN2+wAGIIxVetx+MimsjrG6Im2TLb006+m+3vA+XGN6ezpzyALXSV1fzipC33che3UZoHU73Q
dWDQHLBgsiX65ns79J+X2ATcnqbhdswbuRlpKxz82bpA7eRcGsFYvC8zse2qvaboIRvCOWKRCLf0
W13osSJd+m6g7SFaT1snxJCUTR0mVauINnGVYveQ9gsZVHTv8+LN8Zko3F9g+f/Zgd0gqJbFgdXp
By2uZJtbTrex3XxcSQcQVlSpaSscGuYSi0jXTvEqt+xgnz/xYIptADl7K0bT4IE1NlbXlw8WBubT
IIw3mYEuxmr4w4rshzhmxGF7sf/gas47WqcAMjiYH1XIZusJ54UsjOrUwBLW7Dpk0N/DVC9JIyFZ
dDo6NSnyRk3bhC4IfxcaiLE/h5bX7gdDqqPArAEtLKy2PdzTfVNPr5OMDZrD2Pkn37cOk5etu7p9
qd2W2EUsGhfZTpKAr9Zv9oY3uMe7RgIQO0ZqVGq7Pvfd80D9ssgyuoeaw5eG08u63F96EhFc9Rp4
WQaEpJJ7HNRqHbhdubWRSSbrtjf8U9Pif+kpT5ZtR8RcDoh+NZD9djBpYH1z/tHe8TH4u2YKvZOu
63jxZkFoXETVwtSxH4Vo7KbJXEmLxnpK2t4DuWHBM8kIwArCMWbUI8QBHroHu419M4CuC4NP5pc2
UA2Pk8PYZ9ZthpKX+09GGR+4Ty2E1dL6tB0st92rSFz3i13pXn7+ct7Sh0BeDoODM9egup4hHb8e
ZpKSynTz2Ypt+uk6asMHx2kUjawo3HA/h6JIA2JTReO4Bd2SI/d5K9pqliKgPDZUAT2UzC4PHSwy
DUIXSTzI0sZc64qWQO6PfyY6M6nSy/7KAd6ZjbX036a4RPtYJQCgcWPTgNsk4gUZ37gQTcagyEEf
/cU29ukKM/+amN50g/rI/pcpMk8tjGhvsM9RVWdHQXaBFZV8pa68ZH5aXlOxybuwRh7biasu2n43
uphXv3gXnyqH+V1A3kG7xAlFt/7zEcAaFYCRCvtccFO45kH+6EK0gyQnmk2lwc/DXJ2QQQbJYugc
oEyJPq3yAoGy3s+mZ8W/nEkY6GlrfbEQnN/fG7dwvlCuefSsDDkfX78UXjyStWMWxAtNOQFVQwRO
Ep+ffru/ZLW1SEdDWxAGEa87w0y3xPB8q/HkrlGfP4Upilqjc8wXJ8D9L8lmikNDX45RzBk+Ej/J
FrJhn7pEAdMX+rPtDCzescwZCAxpuUoDbO9Zbbx4VtOsKoKSMhVXf3uZ+Rgi9eJUnrRLJUYgJgAc
mXxaf4QtkSaJp6Znq48utpzcKxF8fyeCmx7HDsxskUynfs54kz6NLSS3cK2Dn948sM2tZBe4wttF
gesckLoc0UwxiQZiL/v0iETJOvBlEFanerEVPnmUjP/Xvj1Wh9CMgtXYG9NX1pRPq5S1gUeT2xA6
aS4fRDl+/A6MJAjdvPEZdfUMJ5U/NhDfr1Flljhc6+iZHTl6tpjCkTKKSANAYhw+2E7qcwB6kmhS
kr7uFoK8Tsn1jMItEAr2wO93wXRZD+svFvRvHZT5DdMDne9K7CNiruZ/WTQTha/ZqTi8yMRJt/cj
q64spGoCaLpnoGEqYMQvobKBSCs6/+h5/s+irMW61vFnuyXBqS5asg018EusUQBAWGg2Lfalo4a9
7Yu3O7+dXza7+fNlKsXy5r3aNvafj2+3IWJJ4DkILzlJlwOhNyc3q6qtPoFMpY+Ae3GwOdOG+BE/
uWLa39dni/yA0OirHeUbXiZgvMaEZSmfvgo/Nv/t3Zk65iyWPw3kz9fhtgwZ5lHFXwbEsKs+7ZjQ
B7MHPItJthSlY6w4zpuNHTmANDBJ73utvinnbOtdtcbtMO3MvpU73W9WdmdQTwMAXWG8hLilpyzs
qUk2/ZjqkOpt0qqYga5jFbwZ+mQuTDRgOwsb5xfTljt+5PNnbsOHmq+kQsq7YO6XJYKcorKbxom4
AcMoqgvCkjOt2zZcAQ/uuFGpZS1cGRkrJ0rsfZY/mFqoISGebqij10T1jAd6FtnaRn7lVgP8/Miz
15NlFcdI+94nZYDArLJXQwzKWsmAcGGdXICcm4PXcZIFiR8vkprsG8iW1HS52MaVPnwL6afvBcxg
MGgW9FlnmZMkvmeeeWDUypQ9Nb7YYj/rtlh+RNzS86Qf5OizIfvj8vNlXeoWgvFLXQTTxvCyWY6l
bzvud2t88eQYMOfGn0p7wOyn9wAw/igFKOjRivYEAyJv0Afj1I0BY07SUGeY9rBuBCeF1RTTNa6z
EWemje4zhdKW9U36Azcz6gJ92eNweKDfUUPPJBTPlvhJR6P8idQdP782OkcLedVUx9MXAry7QOvj
AnCR3YEd4YGzGBp+aqkklgw5Itzk0o+qRX5BrPjUOiBUsuBxaoe31FTuJcjomFhAl6/4PxRD3NRA
qA/tI9UUiFifQOdEMq6PmuoWIDM5GNOIV0TiiAKq3CyVWVeEKbpI3VyLgj8UDAb0XYUc83vcFbQI
AUOQUNDdbIN6bxAQLsmSeMp6US6xwP1lKlgw935qp/r/8zbJEMiiY0DT0kDf8Xmb7JMC74eyoktd
ZvnSVSp/1oPomPQ6GVWueCH8b1njuz/ZQAjyNMGW3FbP/tCc6bxUfGYVGXGoG1cNOhcb3iyZKtT9
BL+JL9aoSbP+4xY5CwnmjvTctddZsB/XKBIxPLZAG+i/RCSv5J7Add04t4FraN2O0woUt7WN42et
Y8OoqRl9ltbNBiO8zabwB1F/28kfQWSHk8MRxvkDWe4VdSd6Y2nTXwyDpV669YnoawVyU2lfnKK/
t9VJjkeQx25jS8Bc8pOcJk4A3DSjk1wsWV3JO6p4roK3ii/hYHTkOFTGS+S1/aWqzIWX6O6ayGh/
k5uksuF1IYszH+xDjK8f9rdOhFyWZ+tKi79aFOK3T5q3SbgwGyO0YXceE/56diYq1JFJ8zYNuUXl
rxOJl+1kNVRrUOLdshGl/9h74qRIYU3NnA6AljuACMoHskKx89dGddKqQvtiw/69K+thNTXnsQ2u
U9v6/L4GO8fhTVF8KeA7LI3G6C5+HROhKq0Xu4BR4XllvvNEqICJp6Q1FTU30IyqRA3NAtyT9sUn
9S9NWUL7wEthjqR1Yt/ZFr8cIV5GrK6DJ/Vix6kDk5XKbMwIAo9w3OhzrLNpBw4bPQ7Iwk6vRTAS
nRtxi0/18Si6NFqrMg22QRRVaw9u8HZ0aiIWTbzcVRGQ9zbmxko31olyzUOVD/1Xdf9vJztwQpQw
dFFcSfkhPj1UU+OQSUNu4UWXvJlEW6exl+yN5FTBMtxkLnnFdA9yFHjOY5Mb7F+z/NtyjhWkppiw
VeKyVj0hbWvTKdsvGprOv/WNDSYTXEItcC93edovHy/t39Su6AZe0gm7JnKu/uD51rVOnZ+KIRgZ
MciINWtAoZqjxRqmnpMYweKChOyHKJpQtxtusbVbwdls5mu78d5ar2wObSvkdkQOuK/xTek0TsdF
ZYJxkkTXHpHa4Inw61PX9PoBvrp+QONzbclAOUSZfSN+K1g1TmEyhOOWULKFrqrabY7xZB4knvpz
0ZZn3yM0LFMEv5r6dKyJ1SSQbYg2OAqKBZGjak/ycr8qaodYlEDT1o4zx9swj9tF9HYZp/jXtKvK
c0aQaNomxmtffusFHufBkTB4jRqGqsBCkdtt+b339ZNJgnVTldUJJmv0xVK/3wB/OSz59KVH75su
PuNP9oZPm4LJJRhftq2dQY9Z11IhOZFN7W9lQ5p0hUquEM7P0LJbMqmrn/gxsl39nS7Izp6I40UA
PGtB+zdW2RjjfBalJPMEc5sNFOJ49xEVpjscm8D9Zk1Y12QFK4pv5klEBjrVLtyZfgQTIZtZCnip
z6NPu622kCLm1SbsGpYllAks+2OwQdbnbVU3vddj5L5MpDkRVWBeDYeRP/Af/0EYhbkII6UgZWpk
fNeNvDK8ISLvqCLnjbJvWE6Viij/R40zurbOpZmRwzo65aLqBcVeYpfLyS8FOAH16mW+t/d655ya
/SWe7APUoosdVYJsO/CWk/DjrZEM+8bTy4VZjeOPqp/3Ca7TTejdmDs/6fwd50pgQIMy8+AIEGND
He9TOx6uGCbt5aDvnNRmUKeDEqekEzM+Yx/0jf08ml91BD4XR3zfGKgZa85jcPa4z6NVO4acQ/c2
uoxsoYvYL4/l1BvbUKP2K3PZn+8v7gAWGBRpt5o0f+EGPjwdqfWkGRGsmxR+uUcDt8lKv9uEcxYQ
qrIf/HdjpobuSSriS/V0sk+DVqA2MzVrF9RAQycN9mM1TfE+F4T/gAMyWOUlThPilqJOu3hzGGUs
cVR5zRZznrNKPOI9vriUzY2Fj0veY+rGri4RzNCH+lQV51NKMECbFhdRT0y7taLbOFVD1oLLGgAX
txII7naOEeCFshKDgcqAHWE0aM/WyetXb+bTZih1gyYRljhpu3RruIp9PJVFrBuDkWnFxYQ0vyb0
TgN80alNSuF+1qEB2a7cFkX4hkDM3pi0M1f2Nrex/DUm4cG6U9ekRMZ/m2miH9KsjHeScNeFg5+K
TCoir7kt33pN/x5ag7EWDX1HWRbuAxCzoom9U59QoRgFoNCyIlajtpGNG8xzzDbByV03B/Bap1QL
mdMJCRAsi5gTxBgRq1qYq9FSwcbRQ4w1cWEeWoRnBED0wbacInNhjdE1qwbvG0AqiBy+uOkRAW4D
QvsNJQc0QiE3NVrImITIkxly1stJw5dpQSr02vBQWl617Xyjh2SSG8RMagvgUT8Bp/jfZKzpGy26
FoljbKI+N96F3W/L0qlecoBwbBZgNPW5RWTOL8punKOdmskiymjIthp2XkOV2vX+EiErv7YEHS4s
rOC7obklXYyXb0JZr3Jv6aOU3jsSuCYB8DWk92xfJLAZTKFPMx8D13VGREOUI8b3uS5CwO3RoZrN
MkraZ7+MbnGbI7yfG6tBZRfr3MGgRtaQcQ8U/IYln8tmSVtF85pjF6j6kGoSnhVzyD1x7ssmsB80
oY1/oCNUxNuEWPZIH12AbfGvtPIOgISuXQ+3Lseu80WJ9rkgYpEaBiZ0xASzlIx50sdFakQ4WD2y
pS/GNGwdpxqflAqLlcBgu3ZgIGDKInfOJ7XE1McdHv/ssWsmhLUksiZ+d0OIkBNrMj/54zRswNs4
uyDEFlFY5R9pIJNHxjztxuuB12hutP/vh+xzS2B++5ADhaASmk+6+4D1l4LDLBghUM2Ul9SjUe5V
Uh3MXKzzxM+fFAFPBJ9hopeE7i2JPvyOmjZdu2FvMSuaHUZBtve02F6MsbK+JSOHfZgSZU9ZYH0b
RMTEMh0ugVdvWn8iIW8iN1IWaqfFdXUa//9POUb43T07z+xZ3kx0u2Mcjs956ifXyap3eV9ry8qD
w1OSzZSR5LUPCpt0hGj8kvj4qfH3zycCSZEBIeIM8zMBsE1E5wc96T2cyeFD643HBO2r356tUnYQ
wcpbFM7RY5q2rXPth9217hdfym+AuHlNUV7rkGRRVhmfpYSVG4618hXDdVXl5yEjIXpmUBDKyhNa
dUfsTN3awBvMLjFhXyZ4e21lacl4elypPonfvFg1X1xH767yD4cDkzIaopSliLRY8/Ml6pelElRe
OU11nl+GMXivIV6d8ro1D1iZdnZzq9kt/xz6USxJeHYvjU9GAyPyON4WsDaWvl9oJwILqKGdRL6i
BO5J1hTWqsfj99o1WrSu2zbcjfMfS617MEOzPg+2Ft/KZur3RdF0QO6cPU369oJJVjwNCkPcUBTM
CBgCUQFHmwKhx4pcAx2pePBq96p8jzDYLXOH9UU66SVv9WFz/2mMif8mMdr6omz8ly+PCY4OKnRu
LXGj/KSkISl2nNjB1KWHQdMOY3HwO//WT5gZM2ZrSbNDrkVCu0yzatEyCN9rBiaBPjHMi1TiqWvs
4asF9du5zq2WCy6d1js/8j5w+PWrk6OCdtnWlyRuwAAEo85/ZpTrwCGRQTF9XxiV73H1Fd7aUPYp
kG6wGyY3Rq6FVv6LPedTX4MnTDruvC1SMVBnfd5zCL0PUM5ozaWziRDOVW9wa+nzlekV46rWi+FC
7DUSky6sFvrYmKeqsMzTWDFo8bXxdTT7uOWMBdvTGk19BRGXRj5t2AIpLG6ui1DlzyIMcHp3On06
Uh8WqQjMiy/tYYsswl+5ThZe9QKoGxraE4Ks8dAqc2OQr0LWrVNdCGlbF6HXHYZBJrg1BvPRgtZX
B3WyJ5GhIYADmbrqRsRblkFNoQHP/u+P6feFZBJZSf8HjRMJQBBbPj5vI1ZGr6MEu9TaCRPHdNb1
8YeIff0YcKs6kLqYUHQe8vhQ2Hl60mMDdDfez3SmGhau/UUv57PkT3JAER9gmqiZJAEEn3s5Qei7
Cdm83YUDbkStgiYoalu5ZYy2rEv1krB5rxv/h92CCCS3plgEnU0MY1Mbe9sedlnYZid4jILnuG13
mVm1iyTpSBFW/jegld4BP4Pxxaf4m8OAdw3Y3KTRxwWBrKBPj+Pkuga9Oe4ofZvpuyHNZi78EXeq
vs3oVYCLVzV4i0NjmhQ3GRHu2TwmiWVV772WoVNgkvoJz+uGlkF/jIMJvAFt4SCJilvdVn/GCM8P
IvPArCRoQHrC5JMh+MNKxY1irlnnvcDrg20RkTTabvKKgAazvIKSzBDbPMZjHXzR572nD3zYqvmW
5geLKCJ8P7Oy/cNWTTolNO8wdC99zaBnsCrjxP37CqbDO4yYAB0JNrTA7ne8d2raH0Gc2BAK1B9N
F7s72LHkzWTouWRWfjXm/tzUYh1hk4asO7tfUZh9xjojiMOAngEP+UfC+s9GWNc2uamje+20qXkh
BUffTZP6VkP+3dxbwfeXO1kscr+++Py2JdEKchjiI9Lnrs/b+viBxZnfyMIdrEuKcnTHgLHone81
dAeqMkMcFNOKBBQGsn5lbMxW7yAapX9b9UTs6wD3ckoJpP3v51/8tmkzIHNoE0CTx4vofZ4CW34Q
17aXGxcKeA2YUNDsrFiRURn5r0btO4+tEVXXOtdPReyjFUXrBlXuhyQsb5HKsAXvk91UP8K+shzm
2X44EWSe8LsRKbNzo0U8pemNZQxUViXlCk2Xe4Z8m5w6yRU3wAEd9DVAisbFe0teelHCtQxp7XDL
1ZZ3UYgx05/yMnproPwx86JAIK5S9ls25mIbuqSFuk6PeFsraGpAYz1GUaF+asEhnoKthQToZ+O6
R0X2wfvYCMklSiZfFC7Gv3yQcyqJwaaFUZ9l9/HLxd/GjIen9zLHfbaD94hx0Tz5ejX3LsSy95OD
ERnmjviqHw270gp+ZnvIJL6G//5K7d9utDjn0dnSaDAp8PhaP74T0wrs0mvg/Dq+3h16jXFgaomB
AXZJCCLJfRc6QTphzKXaJLNFmKs/uNVSJwS70OINCQnJ1tOCCXYaGmXaeeaxUKOxdIpUHLXMa6Eg
78YSRPPU9hvlT8HZRqyGypavSdTVzJ9zF8xeXmoykx/zHDlXZtdnfaCWIsJiPeK0PephEV57lLML
HcBp7bUT6gDvXCs3fyMK7tTWjb0d6qjbxlpUrLw0Enu7sbMvPi7rX7447iY4cunU8nnNuTm/Vpwh
qYe9ZD50sbimLJIMQZlHcIMd/13VeoZ8CCtw3FizwhJ6LjBStl46TAfSxrh1N8ksX57adedqh0k0
rwRgCjhQ7Xc979+VkX2vOomtgEb6Ssp8oRw6Vag5dl4aP7ih8y3KSfqzt2XcvdJwZ5pF9OJ/L4jP
Y0ipz5E77IZo09B2s1d//A01g7uONKV/YZ6fbUpySZOgN7dmKH4EhvE4maN90FJ8zl4QmPzzkHD7
+CyKzjy2nGBGT+qnzpm2lkq7OngU9vT58iUeCvgg95CvCQ+5ION6rKbnycyZ59GG7CToCdI6nuxY
+5mJcKtBPFtwreq3Me21TQ7Ne8H+k3zxjf7LAwC6HG0XdbF05mfh4++bKGaozgTEG6jZtc3N8RxL
F8lhLG/hVL1OmS/PKlI4iMHqKznMqnciHywjOmWozFaBGXaHDPO6MWPYhqo6yxz7o4W32O78Fbv3
XtIhOFuM8RYIVQGrtu1wYuZO+OXY3ERowFLDGXhhqFwAedWSEwbtbjWkOjrrNH/SG6l2YTqCMDSY
Vme1Xr5V/mvK+fBazR+LxNA5US4fC2+ynvOOW0gVYzr8YmXMn8SHI5z5LC0Fx2b1MwC6r5xfS/aO
MOG0IeI81VGodWIAmOcX6amyfo6tsh96p1xHfVaS3uZUu6EjdzmLKtz4TgODVz5hNh9eZIKP17X+
aELDOuZgn69mNT1Ydkkc3mzZbsjwWdSgVjZ+Mza7whAr5RfTC/DYTWtUf/aVS2M2rl7TOv/Tr6f3
JIWdjTO9XSG4/2o2SwP691+auQfWe7opUHY/G6hDmL6pXQzJtbP0Zutq6Q8ii8VrGJs1QmFwBYQL
JBdpk3+JSnDc2AP5ea2eEImexv2yV3PAXM4DYIs+P4a+l+8naVxmph9eeugTvbII3J6QVmYcp1FD
q1yTxaG3YxclYYLZYwadad/CrMNYzPV1q6WRfWnzMd0LrqqLTvOdv7SxTJ6MckQ41UwcibWM9q71
GhcISxfkSR+pSJ1XZbKul6FP8jmsifra63599SpSYYMRSriKtB8U8vF1NIzw4oiBCPtJF4/00odF
EfwdMCLirOYHhQfJ1QKxiXTAk9SNxsLrrRDwCrkSwzR8L3+qQld/my/e7MVQmylKmgPBtsep9/vz
kOvqQujR+yQ6DS+yrHaFGPTHBooYzZ4VWdP+Qci/5lEzii473HR+271kemSaC5ssl1APiQSY3BMz
yvZq47rY0yFZY3KudyYw0DW7NPIIOFPnLH7ovM4BiSHkNW7S1wBYFuev800HAr2SzVCcOyAu+8Ev
1XugpURx+t340MJH7DHvXnpBAAUunHov26K+imR4ypBskvWDYux/v6Emd/O97IJn4lsm4nLjeBdp
Lhoah9lG1fbdudeCn4bS/QdSNDd2X1r7hFplQY2hA+0w6xsnqS1HfVWPrfYo3/NahWSWklvVc0N2
Y1TzC5e45hXQONiFpXEw8RC/pjZzlmpwcHgxgvjGpr6TE4ckfhN1xFbG/X3RwCl/YngsngqTIzRX
pzAFE8o+TUN4pJq6/7GHAzaghrtFQYIAEYH+YlJ6sKwIsr24IwikyA1Zu4XunrMWuJhO8/rPPtK2
iQZbU0vtjm6z0rcuxMayCB/vL8HZiUv5YCBaD5a+N+3rQiRnCa/k4Gf9nMBmBfvS9K3VvWUnM2iS
Aokf6QjC3E4l6Q6WhHYdOe+qKMVWy1SwlZkKHxsnuwnid4tGZbjiB//qpBm8gHDXt5CoiAsun+ze
zzb8I21lTHr15AxdcWwq+4Tn4MnFZvNXHI+PJG7C2lWxs+67rj6mvdbhfhlm8330E9pV9wzB0nrC
pWGVfvr/GiVOjdKQJ7u9WGo0lz2fz4thqdMd6xvHU7RXcUQYJ8vCqhx3aYNLOvdl8DAYjbZq8Iyv
Q0eHTeySdWyFRbxH9xBBxCVncu319ngB8Et60Og0V00C0+kHdTXgwuIYEvYKe0m8sE2mxUaG28mN
3GtCkFk8aepoju/F9FaJVns1KCr5ZW2Li230JxHbivnX6CLyKtxzW4znoszaRTEW/TUYqnjzy0/M
F5cmAS3L+yfA7elID3uFnEx7S5p5mm5W6XKyLf/skoG3YTK1Dhh7ULX1T0p33lAk7O/4ymZo62sS
PFDFjH9UwZNT+80aEbY4BgwwFmI+/GqXTNRcHO8i8hQW7SIX/tIBUg9gEEKEHeok86UTd8fiqa0s
1PH9y/0qYdGXXSUjQeGl3h9U1hTQeIv0TWdFEBSttqLNtZVIG+9kQ/tY1PQmt8G8gTB2eqiKHtJJ
RxdQZ0U/3F8msQS92VzMstP3Tjs+S2hteEAgBc6Si8B9ZMwS7hytF4uKPetBkP+xm5AxL7kFj6tI
mc62w0cFpvNdC8lSSOj1f0/yi96BUczdzt+2uvaXpmU/BsCPtylSq7S1q2UJRnPRM4V5dDtrx2ya
BBsszFs9qQN691F9Cs2AL6qTS+6OzjZGAP4cZfBJSHt1fhQs7NYIaVVDp15IcD2HyCuiVaub0RsQ
GWfpYyndMzsiKtwLH1LCi1a2VsnniMpowfZaf2fv35CfsgznIU0BxWENZWbcj5DlXoIJ7aB1zdxO
e4hndvSkUJxxLDxgjRz2SUu0d5mMcouXsDn6ncmdZXLMHdDC5jwq5vACMjVFjfeHoslE9RhNh9Se
4ktaeDqIqzZ5S2rnkRpg+om4aJszmV+JoHTP7jxpau5WoPyshqq5BVPJ5hlinCtNBpTJ3ODP7Ol5
9Kq/KRm1g9u7AyaCEoOe0N8bqT3glw83QTQhmqpE94y6J74aunnB7XjIHDM9360gdsyUpvCP+G7b
LdEK4Ho9Ed/ImjJPDQ333o+GbVJXGP1c37q4pbIvijnPP51M+ENAYPFEUicmj3efZGmC6UjghXwP
oDAv0sfOCsVT0Bbx1SMTwBRnztUx4Gqzkli3KCUH++j3grFVSFsGrLQBNtao93rMeVFAWj2LuLnF
UwdzltBFAiitl/l/0UZ9uDbg2TJLPogawHGngQMZI7VQpUMjNWocRK3GreNq/IQ5yDx6gUxXWhyp
fdqjMTFBgqzGZmx3BnvtK/Ft0yIs6uFke/3ZNSP/pEU09HSI8e+jCl/QTZlHP0vxMrpRLLdzGOjS
jyC1Cpd7PUuu+qtQaov7zHovWDMrnF3Z2QqJp/rnGl5qMQsP1duibxI42fNLyrmyin2S7UUJMzKp
G1AmVfl8/9NkE6z2z/83KmS6Lvs8XZi+Rv5SrCW3JB6e/EwE70UbMpJxBDP/WfEZRvSOs8AktARd
+jK2ipuLwPNRI4F312mMYkXeljfNDzdlWXewuhj3tcXgXfv5RYzPaQJRSc2aQeqNnV374auh19re
6Nx8LbrQ+YppP8+2PxTcQO1M/Kbz5MXDEfBp2lyHDDC6UrWXwuvOOt8gdAbTB6NgE7Q5EseL9cbc
Q38IeMKpOB2awmvL7cZFGvrvemcRTkU00VrG6Bzuf4zq4rXA4/oSDOVTkNj5j6LInorAjFeym5qj
wKC6Du0k3AqZ6S/ZkvJI35TOaK58N+yemnSwHxOL+AqTry0IEsUpYy28+6odNLVRg09g0X2QoKR6
xko4/QEaaxGoRryPzmBualHtugyiDwBX/FhUoCEtlqFde1oVnrjhgfEtcnDlvbaQtaO/+0K+FnmV
/RD8FprFO/U942cVT08au8b3nkwDrqjd8EqBgfysM4cdXCvkEqXl3LRMW/A5ajMQNngZyWyq4ejd
9DaMH//7evSPTuvD1wV1gJklEEmHizd0n483SenrQ4M1Crlqg2K8iiLG5TMyy8vdQSzqKpYLmrOo
h9ZGOMC1VFYxbgzNand4td7yIalQgDYMtaWuvlkpvWjK0u5S6riLgAS160y4at02Fd7vWHVHiSFR
LSpNNstsUgX2HNkichYIkKyqubZO0B+ZL/9t6q295vkVhymxp4fES9wFnPTsh8ctM5d7WRAhUBFz
dZnSqF9ohuVf9EqR9OC58Rb5cbkWuW69YJEz123iXgwf4VnkNu7Z0iz3LCDlEJ3VhpuGCeaJZ+mh
L6T/aFHrP/oEKcxinb0oRH215pesOwX28AjXOm6tkRoAOQExFE+RO4ybUU0JQQdZ92yHjbwhiFjk
Q0FGUy+3jDSCVY7eYxmWhjjajUZweN+Pa/tRtG3zAOC3eSjnF80HKoQQ2thUY4UfLe3/DMdvUhZ1
sKiN7Koa/dirzNiFw0ipESniPXzdM9dNZ6BXLJT2KhnuLk2bXIhOVowCOQOuvdP6m6bupvlEaA/k
CW8L/pbLOA8FXfE/nJ3ZbtzKlm2/iAD75jX7PlOdbfmFkGxv9j0jyODX1yB9cE+V98XZqHohlIYA
pzLJiBVrzTlm+4t5l+TNkQk+uI7zGgTRZ9537g+V9o80dKtLKW1mbHVU0HufUB4zlK9eUrrwh0AY
AosG5X6nQSC2J3yfY4HJ1RyLdt/xVYAbHdS97hSxTdPTYozrvVbOZEgbdmVn34YYHkoHOnJlRiFf
edlufTdNj/EwNO92dbOzbDM15tcaGcDOKYvxt4CoU2RopU6Zn0CXI4SuhvzYMkLvQYVt7KkMHhP4
pd1YyeLiAcw7Wb3zmsCnXQVNdjC0aPySNVpzYxf5a3lFZp93Yh+u1rXnjWAJLXu3fGXLhV6Bj4SZ
8Iq4k9UuLA2Keibc73QU9o412a+BDe8va6xTj9YGgFRXfrTNdAwDJ/8itXZO7iJ8Q43EACMJNY71
pL/PAap3OhTOF3Qwq6GahgfG5+9GJYqNg3XmXaehsuJxy26BmXkvpLTjWbuMTXZhRDxc/s2k09o+
IHuwsIF1dpJZdlxczdInvdwOx1PiTBZvogaf1nnvCBb3lS5xEyWm8YChI7bj/FOaY5+I6th8VEUm
tlVkkfI7NO0+NxrjYqJDWFe9N+1CmWTPZJxXV9GFV2ueBYWCKivux29ewJdY9CZx1XPZqBnwoNs6
UmezzvK1Gxf1Bjl2eHbqAJ5ZMUVrhPHdxq5Vd+5IDqlXaQd9XcblHJ77npgIj4ygeQfZqn/jzMTd
F2ZHWxXWnRnadNKFWe3Gmu59UTPDB6ZOoyUpf2gmOpxUJNpzP9JWCCur3Vgjt//cuqCPb63JR+2P
3L8rPFPDif2lCdc52Qh1UFvHwKpIjNIhW+cc/I581hVqqML/kjqMs4Zomyf4dWu3Qs+nDdO+ZnR2
Z8thqZ66ZE8IgQCopndn1fv+Cc9rt9ZaS/sSRr23+t3RkMNlhKF9CJdlcb4sP+n6eOaeqg/JvFw0
QemeOTkQ24duNQVI6LbrrAk46lnWLiAT7DL01hcXmvxG67G2L7mDIfQPpFQwfSu+0NH45SU0FYJc
5G/+LZsLfVvHV5oMqYOJ132Nw7Z/JFL/bkfVllVJHruRCGhynN/9XtnnXpte8e6YP/J6/Ba6XX0j
hlYc4zwk7EqvX0Tc5G+iodtuKzluZI2BP/Mcd5VJlP4dRiQ4huji5+DRQL/0Q3r3gjL6/Scufydd
+mwdzfBL1CmvptOigImNmmwRJHN5nadX2IXiQAI6Ao6wogyOx68d5uZVNkUd7bgE63NN8Pdc17rz
BRU+uoAKfyf50Gw+s4hBCeSOhFwYqyU8JShAR2YhSVhGMTEGHrKHsDSXcDbLetgkiD1i5gn91HZH
2nkPP43aEzEvt2XKp1fDpxMk4c6ZdajDzLNfLnJ87qz5SWM6xry8LVvsYOGPpVEDLINWFnrncbeU
v9zAjFIRiazcVD7nBRMIrzbiz8LlmUu1FvnWEOyWwhtB4ZtXT7cs9oy3McHOl6pipzL6V7k5aXu+
QX2DT3cV01+7xJaPAS2O/qrhmvYdktSgJr5t7nvlaSlmHr65akmqOIIrfxVzs861Soy/QT8dEqWH
8ArKXwV9tDMGG/iFbuaeiAMARgnQtEaiv1K9UQF7ER0qeiI2OoAOTpw3c3qwdo4M1iBVu2oTF+6v
Zg4bQtBhXcPQ/1XOpg9ad0915kx3ixAUtMrjoaYlsymsniWnq7JzzMq3+33PM79T3DNR9BCTi865
zGjWgvQtat3ZCenKt9TI3gnBil5QwZerwq6zlyRqf6SWrq42ktBVzyD15MY4OiflOOkazLezUUW1
yuyays7yyie6GEBoCleHKUO7se9z+lqwCRgBxrusN0YEy0HyzXTyd7dIChjopIaaXUPQ2tB3H14/
QZq2jWfPb5uzoxWYR2PtucsMHQhYbDzXukniS1c/clvFa70biLJJDU4bfJn3WssiEqjGTTnq0bF1
GDm43kRPvQmyi693f4mKCL3YkXh7K+dI+4NBqln5n6Y3wMhv+rU+uPFTqJKv9A2n5yoe3slx+bJ8
8m7WNyu9TojLnis7T435Jeyz60jywIf8dJTfPHU2IxG95WCA+/2j8KsD2kCY+DD8Vv2sUZrUIR5I
5FLTzdB8556ZZn/wqC3o2OY5IIPCvdrhSWsz5xYEE90NkmH7HR1esS1J1b00qVevKuGPxGNOEwqT
wT3FnTVtsGyEa7j9arX0/ZIs/ZhGWx/X/ujnFH469HFTGmsSPomSLil1dDAfV6LSX2va/mfaCYKi
O0x+uvZETEAsjqbmWaz2ln5IqG02hfnV6ghhWlUeZP8otTnscpRL0vFXECPhVAN0hm5StDwclAZO
77ws8TSiK5o7KwMBp/5GUT1TQ5jUj/OlLIkHWOoiG9nrqSxSph10J0tBY5SZiLeJ3WPlkuTkJFLi
AzPUbmzL705DHoEXQGjMZ3casQnOadCFfs8q45u0NY6GMekCbe3tlJTGsfOtFxRzEzWbpQ6GG96X
FZ5l1j/ofdUfofWsy8l3Z8l/xpxaIzPEjYExxkG5XvzLiTE7NEZvS/VjXGBC6uSLkBaUR98G5dXv
WUlaMEKj8uxf8Df8i1+LQUbuLGFaWzOctSaGH3+CkXgmRHqX4Nph04yOtsZnZQkXUUrRfyPqehPh
ffsAPu+ve1BnByDI7wQjBju2Yw8kSP7td3pCkdd80JUYntqcU3RkIKzViGzae60F1iUU6UMbfQ6M
U4/Ilaob2ENxHDOdwCq9ch+cjH/aZqW//V5S63bM9stTEZlK/xjNV5r086PVvINJGA4TKTZb3ue+
4xdPed2ybeZThtnL/KFbWvAUkywx+GZ0sXjb68TpCOXG9HHT+N/ODg7Lra/xlJSTc6wteuOqg3zp
J66+b4yBbXq+cO8069xDRGA5PcYi3/mL0Ca58TWnWSGNINbT86NXr2z9bWGj8KNcTfbhZIfnhe7q
q/Bl0vI9sqHpgKq8e9aRcwCGwmkcsWmdlwvRG6TPt1G3iQmdpX9PCN58cUTM/6BF7neMOZJFHNaE
8O0MrRyruN6/t3MHtXbqL36iOEMEorwwGti2+HefSkPINWqR+t1NppeyHc7oqb3jHOBwdudKbY54
a81cP7tzAd4uMn7LeA0xFoYmXV1ac7dxmvqV1ZXxL2CNtN/orOIVA6RvDdflMsZ6smt11v9Mxd1L
2QzAqBMsi/kcwTCXO9MUOmdRTtMhM/2jHfx0LRpBZfrkzoerVE46lgqemLh/zmvTeM5zt96bUi/X
MrE20kJq0HL6vYKgKLop/2L4A7FKND9Mm6mGbF90vySgsq4YhtEwWtHU1S9xW1Zvsfq+/B9aDt5V
Vo+0zmrCS2FPribytUitQ6VFcFNSZPGDuyl6oLNIDqoiCQpVtzyak/NVG3pxIe5ZXCYL70rbuuWO
iEVxGUoldnwBxd7L+FxzEVw0KCqNcKrXpNXNZ6gRB96QS350dF3Yt0wYu1WGGuAItqt9gq2z9XQs
p1MmD+Z8f2FJ7G5xYr6IlGDXBR3n5qp8ZJ5xJsw9JoouYiog3Ivdyh9FgEOz0Qh+tVsfO8X8aav5
064as+KMXSLa0plmaGX3pmt0loe66j7NMTyk8amMUQhzqKrBCetRe0RvN668fgieDP1sWCXJkbOA
hczNCN6NOU7bvuV4kfWEn3L8+9b60mda5KF5Hgg+SRf1ZB0XJFfh43WwJzyQ6MYvVf5GSVs8m5gd
D30Voswn/3atwoKtqItN9GZ6evBiet2JcWznsqIMW3UNSGxs27jY8UmAlzPS7mnhnusDIc9LfeVk
BnUzNGOIbP1znHIP8Vbeukgw3Qvo3on/91PPrGZl9pPT7XK23q1NIxJ1RPQ9o+jYqTQej0ZoRq+o
Ir+ayNc+C6MBo29xbFIZEWdpyPQh0/O5s+CVb2DsyQ4KJvEr6tqVa5TDakhhZo9q6MOLbZTM1jXy
4Sy+xhM2Cx/81DhglVGud+rSb+jmwuPywubD/c/tHzf4s1k3mxAtpG0zBYmwxj8kPTYzgg6L4nCf
qKh2SJ6zWavisBWT/PugFFj70AV2LZPfYxxLE6N+rJ/qPmzXnt2p5w6c3E52JLiE+idZqlaWx1+N
mE5qkWt7PaR9OyGGfnDusx8ls8QVp6ur77fsllYiX1ViB3tDT+dDX7YNa1LiSisiGKss392OuFQz
tht/HRryIe0wOMVOh5HOnQtP/RU1yLC2ar98yohkXjNo0D9dgwj5fjr6+hjVayMLZ0DdsJpGJzsk
JpHsdlsON0TLe+LSXjJlRe+j7tQ76BL2vm6VeXBGQ62X9ngrrnGDAWZiHL73Cse++oQ4kh5b1Xs5
EJA6WY75NDYfyZhV/6QS/f98M57nzm4IeLu4zf+QHlYiz7CgMCc2SC7YWXlUbSbEV2feNhun6PxN
n7UFssthE5rle2E6M/hx+CBow9hhTip2PZ/Thvg70BWRYb0JU3QrxgE3224N9MDVQbcHe6MLi9hm
eunIowi3K69GWfivCOMvos2H7fSPxtG/43lQLkKY05n3ObNN6o+/rC4EGPCS4zL9CLhEs6iytsWD
7HN7v6RiLJc82oaRSG56ZNnE6o05IIRS3bKOFD0eMsOL1PeyOlisVSursUeWY+NXMDkjsB9YM1MW
4z4mFs+mEb6SrSKzR3rVduJRWHeclaDMDc6FRgDnGpU9qx58HSOi8JpFOvYYXZE8M/xqhhHKpQsP
0WZGfDXSZqVo7V7cPrhOgpWA9AjMJmPlbYWmTygvXfthCluc3dGqNoZ4K4iqvWklfUk1qWtnReIo
dII0slTdAj3eZ/NECl5Deuljzuaky7GdQ4+CpG0FZno0Q+8opVWfvfILQtWQRp9CkeATEVWNjDJN
oZLPvCZ/Q8P6xFmoL5V5DRUKYExDiAYUWtVJfGhx3BKqoD/T7SPwM5MViQoue6Gc9iNY9j0H25iE
+epZq4yJg1RQrvj8FFTjzN7rmQjuPkEVdSPiZ7qd67Rtq2uYe9eFw0JAGsMXpb1DDWP6UwNUiq29
UaSSvArTeB1tEM2rEO0ien/yvLEzrXUSO7/JljASt+JxpMZUVhW/kG8hWfzQLelNuI/6mGlgoL41
lBbZWHyLGDjCjc8OWF/yHSEp7btoNTq5BYY2rXb4Evn0lkszEGv3nxfMBWvwP9rlPoIYyJ4ufVUw
Bn+7ea0stOquKpgdQleBSREcuzyD/5zq8sUJ5AC2qzNRBrbpZtRw5Cp7M0FV+wJh/kMZVfjLQD1A
1nB5zhysHZbQWaLsrjjq0qyY68lvtVm7a0OP7W0DAeeuTdU1gO50BRYBeysf011rZcx7rNSkRmUg
jnk5ggkUUEspsDqQAg6dV4FVIudJEUNf1p72nmK7Fd6wM2PdfOtav793YfoiqJqyVE+uRktPZrkQ
Rtce8yj4ZlgcABBV97+3omVr+vcmtexIMq2Mf/B9/E27hM4cs6IzO/VdkJR/giXqxg4jryq6h+az
3SbJQOCanLq9TmLKFo1VdTCMrZqrCryFJ2sQ8sX1i+4eA1tZuS1OBTwLhIFUPAV2Ga/jmN+YBls7
yYh5p8op3DF3Z0fCG7RSWY/lImJyX+qivgUeIbhClVD0DfPU1/X9Z6N7zZMXAEnyTP2zz9sTA4H2
CVDdeG99JAhhWR+WIq2qo0PQjMAZc88DhNULEFN+/qND3tA31r5rtPjcl+lwEbojL1pU/ZO7yPhT
72ZCA7PQYJNkAAn6b1EGDlN9Mypz8WAGa2i5XFuKKZQVwqwYmnIr4Q186TziwJU/HWIJpSPz66dF
BmiFWEEKo9UPgfUPhQb+6j8qDd4Xb8qCQosuzbD/RKaEvdAyf+iGh+WF/t3r8ITwez+0PPqh5kHE
ciHa/galorgus2tkI+HWTSuxtl1zLDcML59dz6w3ZjOujXn18CYVnBIxWeuybF8bcl/uTQYCM6Y1
ckXG3Ow1Xbx5IyeO5RRQFdMlMXPvFSKBc5KDvbfSAasCDcvyX0+PLPDSx53pkCTDvN4W6A+wZxd7
w4JMtFzSkhNiAfSPwEE4e8XQvhaYalkSNfh980ssNvXB7Klckit9zvFttoEcc1jPa30WXP77JZVo
w59njdvUZm0vU31YxX3u0Zb0tR0HX32rRb2xK4vPAUbFU1LAg+WFVmFiJN7qM4LxscO4Ue5rSssn
8jzBIXXYUCUjm8ExnnQ03cQ3T8a5a1Dg0PxFZNFLykxBtGJroImBf9IcItl0z56nbyu0bmlpVntn
bJ/dWeYiA0ERMVnZMSRKfsWgXBwtV8YbRdOMRqT2ZciQivicSlah7fZvnqBd/p9XXuNvdza0CTAu
CHx1DA+u8aeoUeQdg3loQfffFb3fDtm+iRIGri6GfjkSQFHGiFGbLDpKu5+uPiFUqom5w+vavHbh
T5pUc+inrh2FoF9OR3FaNc3g7otyOKREvKzS1thYeIVOtQy/tJTv58kANW1AKdu7vQxvrfkokjy4
pXUQIOamf9e4Yb6uk94/LOcRp301nHh4bWu5q0jvfUHlVU8WS4JVzSYAWGG28L5P4YCsJDeejHQo
XzWf84CexZuhDsho0ae3nN88pnkr2XqZFS4dKh7W+qBzklz5YI1Xdu+Lb8tPOp6LlcfesefW9AiX
9DxAcU20xqe9p45MntRk/cqlSO5avhr8hBSsU8+o5DpE0t1SL+2KsAkvliJ8LEvb8ZhCn6XoRG3p
joAZoChYG83K5Y5sg2Dd6em1Qr7x09HTfTa9SFuimVQTxq5c3VB8xVvTSLJbi7zlWBmCE18xjFhd
LVogwnTOQEk4vWXNJTXhHPSEXmthiVk+1V49IwRJZiXAzSt59yqLXPiecDw+meNg5+UOkrJL9I7v
ETLOaEENFnY1n630P99vfwvB08nAwFSDvQBsHXS1P45G00CyVt5NIBTUROJpEewVOzQbEp5Vd1vP
RPMc3ViWePW5anHIt843dFnhOoraZDPoOMDD1Gy20VR81oltw8EdfilYWhdPFP7uf/9uwQ2w4oOt
ww60AFH+m8y5M+NUS+NU3VnQTICKXfIytYdAy5iVM72QmfWE8cxelbm7nuZizmDgi7KL5p2pH4Yc
gWaXqe5k09OEw7FOScWFxVDGJ7gVyf/h3brgIbDAeghEvD/NZEnh1ELaBDpTXJZrGki5gvFBRljW
GK9Y+EiGC1MHuWZGYue8QKNe5nFpVbcKwydRaAHkG+MGy87lNNA7L2WVf0+d4HvoFxyDCnf8p9XH
/JvlBJk9tjcLl7dv6hiK2N/+2wc8TOSQGaGr3yHAfhVhKV+CrgxPwknAcvh6tLGJOYR73XYXBRQE
vhddNzdTcpecsBda38w4uYeFhcrdzpsXzbDlXllAY9EIrBD+4hZroelGU44Wfh6367YqDzIsk4dg
uwMheSI7qHrtmjS9WNlrZkLej7tCfBksuOV60Wef2EXPHUGHIvOPZRw0lyFVwaMySEHTMnn2RLVV
SR9MKyPnXFdImVyC5msbNimDaJmj9kasm8qWsmvW0SHbOY0ce7EYIqq2p1y7o49/J5FAfi0nK4Az
CSE2IfUurBvUsHMPtEZEsSutdD8aNA9UViRnM2rVNwyMUU6ycmFvsEcF92X81Y/Zo0w8Y1c3ISQM
rUlurg8OzwJx8hnn8yIG5YZDu0w8/bkNIoDjjveVYeam8Si14bcEB9sN+iuyJ1rXdXAxfYh85ORF
j4EaZL30pxs6btTAJLjOM1byu85hpeRZuQyxpKOhHTBgpzLY+hK42qENnfFZFJyRZYaSRMzDD/u7
UHl+90v4YMAXPtJFgBEzyFv5fpOclvSjSdfEqTTZOLM+pyuOHnofdIR5BT3Og9pu4rViVPCIkZsU
ba7+yZ41u3j+x9HEnX3llsfxZDa6/Yn5wBkuprb1prvr5c9eU+lXqZoNPDVc4yCbt3SJWYQsHaKo
h5p6eEPhHx7BJvxSQaGvSpQvb/+wKuH3+tubIsUnwHtE4YlF508KAOIBe4TYb91bW38lGuJuMGJ+
nuZLGyfVDnC02Mgxw3Ah5LuthH3TVYZpmmjI6yxXbY32KWeAudTeoc2TkHjtE8voJ6rTfOW1nIJ6
Lc4+GY1wyJaCHTOXH1o6vDldUKHW7JkjdsWb7hXNEWEHRy62WBlsmWL2Gx+M/cXMar4lrVnjal/3
dV+yYNJjag1j4xQoBQBPJztNyi95OxLaGcqRdBCkPL6Z3vDe12cfJSIA/PYoUuh9yB1r3yhu8Dym
doqehfeIfUxg6FGGlzHp/ko7gagjqxC6zvxvB4LuJsg6fTNVyTO4FnFZ6szccbEg6VBdl5d+Wljs
JnOh6Rv7ZUDFzWafApAF2LFieCYcvTFFKA7QKZCBfYipBtwTYHySrpPP0LB/8bA/+2wTMbqOk2h7
Nuk68dY9pHzqxOzMc2VhIg63oII31APPphN1u2YeHXTzZalIcNyco9qL724h3hG+VUfLGHilD+LQ
6+PP2eyNnC+LCDaiL+Clb1Gf32ok6Vg+SF60g/jkm8WwTmVgPXQZ/LAbOz0tr6TRgqmYTax2YW4T
870pjGjndcCaWx6hw8BTvInHIdz3A/DeMDSYvVUUn1B1UrPoTxlc19/jEhJVsHAEiFDq5t67UfXm
2LV18lJq2IIUw4uh0ylaTkSgVR8TYww+PT/dhP1aToMLZogVLR/qyF1NrhXtosnnZqXyvaBlaUH9
s2Y2U99s4sZPj8Sz24dMo1M1KfRbsd1ST0JpeQJkuVXCxRoY8XfRmWcQlkh7S9ZouzJnmUGUIKke
xd3x0/r3EU3l0XBSfPg19ayvHW0UwbVbmluJWetoizH+Cutxa1uigXqjYGhE7bBqMVm8OimZDIWI
mHKzzNEuYhBUdOD38B7aF3bYM4T1i5f34yMZZLgtR5C8wptHrfGZoTGt9Jk75jjIEek0tHfD6bNt
5tK4LzlGOlZTnCutik463G8A8sH5FwLz9Hmktf4MlPTqVjRUVZUHG0SmDtNVuI5TFKbXkKKfCqQr
f2YAH7ej8o4iknNGabMqaNgeyrif3x11itF0ZCnACTz3ELlOpaKJrkrOXFWEWTFJLDnLu05ZCzB+
ubkdA6zhsAXbHX7AySHJmiHfY0RhsxpjiA0xEOF9YzMPgoEdFUHM+h6N1a2VaIus8SVBjrX1Q2He
gzQz7+H8U2FOH53EQEUNtV2UTIumSXAzAjJxveNgFeZp9Ji1NMIuDoRkZ9tAOiD54ozJXq3xn4ze
hIbAI8QenW8ikFRpIk/PkH2QVxTo8gmtrGeA2aIeMWdhZF51/ppwX5o54WT8jGu0/5oVtWcLzUyU
9urWa1IgQI7tQzN/9J1UH7lOQlml55+RLNPzcmllmJxbmA3rbtATMCL9ly4wk3s72FDsdb1ek/eC
VLGkzBNpS9af1zjr2Pea01A2L4tfabnIWP8qYrI4Une6talCC+VWYm92IStGNRabxZ01iVrthFn/
NToO+Puida9BX7/rjkJ41/vttk2B3i0tzlm6Vo71ZfBIPQ0KBkNQKr2nckhL6AUQKpeXGaNBbab2
6Pz1bwkeYxE21lfNMIw9+PZpFegRg8wJTeZ8Wdxh3ff5fPUhK30L7L77q9TTmwUfCz9VUWJeTD0H
YVvW3xvjkFCdErPaUSgxd0Fxob1qqfzX7CgeCQxyYt6KaCTh43X3AuzJ7Oq11tnWrnkKTD28ueQJ
3zKiJPykb7bLOp3E2LKrwWCMjUTuqZXYBx37pdWidaHgDNKbYMWo2vH3UBRG2Zr+dHDsbTvbWUQX
r0TPCWoq3PwceUSUeFMvdp3lh1sj7x9+4TZXQ5KCA1/tDRredCvA1VhOO+2l5DjnT9awDYqo2Fie
2Z2N+dK3iX4sC/vgRJ54Nca6WU0J4q24Y+asqhXldnIswBpsujkv2AnN99AQ0blKqDuDPvqI5+V+
EKG84h1a2fNy31uQ7ztDZtvfRlBLPkeIXcGwONhXkHfAqiw5GmeuPOUbtpDhtAxeeSK+E7xc3IEj
Pw05h8pFONEOMbqlCKcXBK3yMZHGs6t0HpesTFxcaexiBRp4fzUOPdQyV5FOSumYeSCtFmEDhhLU
AQka2s5l7XHyDlqWG3VPZOkgCB9eNRGvZT3IFwAG+RHBcLESTHvWsZX3V7+ynDu2ApTMZDosdz18
1/IBPUW/ZdZXheFmMVRMefZcFYrhUuu/FXQTDr1ZjXcg0IS3FL6298OqAQrenOzczYAYmvTZ2v5M
J3WI1xaAt102W6VlSPM/D/tTFLls2HUTDysJKmWX2GFFIPwwbbKm7jdhUwT3su6La1JKTu3TqdW0
/iONS28lqXl2BrIclqNB3ZZLV1gJU+Z1XKkSlJmqrnlcV1dWc3/dJvYAeluvtr/V7tCDQbREGOjm
i2k33rbA+7haVHQzOnM7xIHagBtLd0LhVSQyJ9uNWoJ+Z4CXbw7mX7AQKXemlS5yXJu+Idf8Zd07
qdjbBTuUJDrsoW5rEBazIofnZXBkcJD0Fb5CNkO8NFuk57BFi69h1w6dPERtKeAvMfWm70LYLF10
PZEcBYO/hMm3jwf7Iy0m0kPgc4NHMeP40Cek++BTFV6EXFrC2PezPCFkREWbJjfRQtgOJIUy/yxS
JfdOqfR1pFVqqw9JeoEUtRboGncWOMa9MMzstHTm+KayQ9+rerMElTUW5Oa6G7+3PcJ8TvhLFea1
pbyPIju5OKIWd2Hg0miKfDbr1HqBeoZfcJjCtda3TF1Moz0Xo85c3SV2hTtzpYN4PQVm8OjonXor
ZlQvRpniVeVky3ASZB45HohHwGPHRRN8a/OGT4tp6+z+acmOf7T1zNszU2Nls4JbRumdg8y2zrl7
jwLi/hIcuI3pS5KJtIiIqfmA6XsIrUTfUCz+wLJQX7LhWI6h+jZ1OAOZoSM4mQ/YQ5x97agLXitj
3tIVvawMG6Q221UsM+n3ETlLgCotc1W5nrwFSm7qynJ/+maTkKUhodGyHAFBd46C4pTY7ihlc3mO
su59hF80PejjqvXyENuT/j3NMrEmxtx56fzxXqtKHQ0ThD7WPBvKxHTjS+9fC0gAJ11ROJjWJhIe
qknta+fl59aBppg3HjIfarzGMdf08ZKHg+vspZ2dxaShWB4+m0aO4a2eOPWvXcxmd8CtDePqstks
YgoPA87cwXmKw+JK0nd+oy38YU/+yCwOVUKfU45gAkn3rmrD1b/nToMz2NssJgu5Ziu7VOUYH+y4
taAuWtpZh1G/pwp7Qj9QHadgpvxogi2bJkG+7XrZrIze684kjbuH1nV3izQ6q0McTln2CKwyftUG
40dvdMYFfFbFhG3oYeK76dYZvXaP9i68RJ36XFaOcfYBJYM6ZQmlceCeF/OzB4p/Raed3d/Jnek0
2lX/1Ms9nYZ0k/bC+SocHjSG62rVa3Z67NmYNgGEqwtKu1+eHg7bSirroOnQ2KEfpocyp09TGzqr
tt1Mr6Drc2qeVPwKrZcQzMYGLr95jyKyVtPQ+EUc/BEvD9ur7vQXgb3jKbSafGUPdX5aXua08s8u
jMgidN8hKTRfRjOctsItyks05iaKPbbcqZf4RSHmFqYrVoYS43MYaGQn6taXLvdasogwFFKuigdH
sNTERah7Q8D7o972E5gYZRa8xlEdvaKwUjOBoJAZ+caaDUi/7CQ9GcBUSym1FFV6c0idzLqj8h8f
liy7o5eZ3+PZD7Jcppq4SLetLssCZlNVCcdutlY9dVely1szwbg0hsB8KhJCnbqEXSTrxM1L0MFl
KMowLUF7E/zRaW+Hv1TKjSO6/sfg+M5KT1nUKr2btpU/orYblXpefgL6rP1LI+5AR73knWtdlR/8
glAcvMC9xrkmh2MQCbVdhucDM+veNZwvSvKYNpXXn1r0SW0izMtyLPVN7YG1sN8byo4OHE+jM8zj
9OxWRrg3M9O60ePB4j3oAfq9ajySQlG+6U50y6C/fAxTb647R4E9dRi6bcC0kasite96dWF20L3w
fF21Lq9+XyZSNdZ6mbVbFh0qjKqQx0lVxqvTindlTsY1cUL9PgzAp4RjXYciu+LBtY7LKzn/kymE
jR6kAnnm+z7h1/DorXncyXKON6Kz4rOeD/nNj/ynZXDaCfs+Bh16UX+wDiMLxEpIdoIKTdSRm5pB
6fwSzv0F9OQNQeywXvzownENpjYl321vA8lrM7Gxes0DNuPoZHdNxROiyubkZHaykw76rhItRic6
6WyQI+UoE5hnDz1acrNBlVEN3k0VicKCpGzwmgpwqDeQhNf1/0XYmS23jWRb9IsQgRnIVxIcRUrU
bPkFYdkuJOYhMX/9XYD6dlVX3egbjkBwkkyRQA7n7L22cRFWo2Obsl5mv6h2FnJ/gnWs+IGlPGWD
5fts/Vh7tPTsnGuEX/qp8DbYbt2tTb4GoAI2PLSnnbskF+QJmDPOMwiIfW2ZD02poNd0/U/6OmyF
k8lAdmsZLNdSjNo0OfK9m/bpJaJob2P8XbtoZJnRb+O6L2umZpF48ZmIYyeYR8P4mJv4exya7HWj
yXjyWUxwCfSfRS2wZJMGeO08+8GY2OWLXEVsF1jjF6Dlti546K1nRsMiSc9IRyQ7yNT95AnwQ7UJ
dczw62yLZmVms4yikTFFrh3OuLJ/ZnJTm071jKImDtwPWXTVezyN8sF0it8D9guZI01il4lXBQvO
A4Yx88RyrWdnpdyn0qspgaWDOAyyxDdY9xrd0Vzbrv+n4zjEuOhCJgRtjLt8ylMU1B4a50inAzhn
DM5dVW1zVA7366FqmVvC2NnbPW513R1vLcUxRNAau1d23U9ayoaV6QCb4/y7VQ6XoIfL2F7TFFw+
HtKh+z04kul7TOs+MmL8SkWGBQQbHegp13munWLcRwoGxoS6fSVuqApfduVl92NjYWyJSv3bvNyS
pTt/S9LogeTBNxT6/deF4SIF5VXbyBHacwnSCQuG3e5Mujwbb0yxTII4Xipe3RFqa3xPw+WQejnw
isjJ73NIE/g6paCI4VXgyVmCRj2HrulQHayLjFaaakkfSIBQIzAOk1p/i8Lmg9TAinL42F/a2vid
h1a4T7wUk1motKumN4tYlgWxHmd6dQYYyztpCuu1ItW179JXlmnFbnBbn1q3pV3Xn1oPsIzjjYZS
dbnafrVKw8+GAw0AFLPDuhOd8zzjvD/KOH3GLdz8Iuf3sbQoqJQKTHgTyubOz3XvUpDNyOU8b7ql
peuRPk5sE8iELOmWLXp8U5Hu3Gdo/ySsnFffj8+t4lKv5sZ9cpBur4XyGVBrgI3Q2bpm8Ztc9rba
+oX9reoYZweExU+Tf8ng16B5w3YM/rkuDPezN3AW1Y1A+KxKqtPVezcX6iYN7KpRxuqjNyeFH4LH
1gPdZbct//LAlFbWFiRUul9fOS4vlwnhrjmEeDk1B8OhBj4P1gQlcvLOphhOf47GijZIEJWMdz1e
aYgNQxjUxRQRKpPKO0uEMdAf1vt35PvNwRwybEBQ8W7EUKldQShRsK5I17Wp2SbqZFQOwq3lJeuh
mthVJZ651X2+r1JUWAmB4Oqbfg7l/ZDU8bWPX1hhWZfC65CmCf0RVIH+qCZaFEVJeEy5sFcivzQe
KRi9WSEmnPWhrMgZLqvyh5ezdIWCqiNkvYVN/bwSUzsXloZRUblbn5zGKsNRB0TD7Aex4eSODz52
mK9JCdVyypSJbKKzT70Oj4CSOdNFhq9uvZuHkrXuAIO5yLV9b8/lM719cR+DV+qWqNL1oKTnco1a
rK+t4zQb01tv5t5mcq32sp4kjNGY6A3jhZa8Q9NiSfIDshkG5HdXBzrf8Xs2t2evibBrMK+DA6RJ
WjHnso7NcAhrNoiLgfXbYvGiT9DsnVZZu/XZrCdTzOzo53WRfqKnZrz5/djv0U7Xe8kS9S2lexjw
Cnns+bDRBLkA0211ngy93lQpp/PXoewIwyglRKnlMQKOnmJd8444dVhhRjRGi0zKQOdqP+B5sJ80
FIcaFuF7xFSnRg6JQmHI3JsweJQuk/UqwzAiez/bWvfmK3AJEl32LiPq5M5rgRXYYRWeWE+8d2Nl
PsSaQMCsNxMWQ3d40mrvBStehcWYziZrnHtNpe9RXJEAzYb2HPVT3t6t9wtNYxrMxMAe2wyPWUQU
SbWVtHbPrZ2W59IbTIxU+ZaqjixIyrMKxLj8jt5xcfGtN0vVUUphdux2VOQ+TSMvzkAEczxhCLM3
6/18MPKvB11mtXSBDP7r/p8v//M162NfP53hxtmNrqI3r9XFGUVGcS7IID+vd8Gp8MvW+8RCin/d
pGHIo3++dH3+68H1ZrL8eestvXHyQG9xuGRU31O+xb4468sf8HVr+XP/cnd5Agzu/z7777vrS2AM
8hvoYsI1RBnz9bvWXyNdMRFUSjfJOipS/wbHyc/S8Plw/nJz/fPX++uhWv7IoW94EW66/Lw+SEMV
9inKweBvf8h6d/2L//YxrU+QvdbtcaM9Uuitzr3CjjZWY5lBRf/f++Gokb+qj8dsWStBZVjOFYot
W9qb21FUw7HJJzVvrVF0u7msfo2z+xtoMmIbsc1DaJAxRXXTqj9E6B9ontwXAnqtzJyzm0T3XW4F
RWEVrBvsD6KTDIrbJiHoJWs5Ak+8vKRdnA1vnhmOAW1En+mXTRhq1g9v8nCEiJtWmR9xYfzo/fmp
NuPnmnbmDuDyh13Nb9nwAk78Ny3mF8uMToUvx21mNOybFI0qDBVB09YxZaaCoim5KhL8gNm+mJ75
jK5nO0cwP0uRfRZW9VbIXu39Ug9003irUKJvOq3xtnmx9MmsH6J13/ysdTdJegeN4mg1P6zKgDaX
/8rCZ2w+Ixg5VG4y2okkfiaU+MkKYbFm7U+MfagGaTFs0dlcCoTsmaPvM+Hso46YUYp+n+SyWni1
SYuqy5ul9Pv8AzzNvUr1g681OLGshDcm+33rWgaeH6VvVOPdEihida15F8tQxzrzumCE2YTpNjz2
jYH9xskvmDkPHZKQAG/A9xR9boke7uhU8qnJKTipEtV99UF68zx/Z6UPXMcbn1qtjjb54BEKYe2X
lf4JLNh9j//GI9OFeZ1WEzxjKvq2Vewmcie2WuQdfGPY+DoaI4cQSbOLbtHsntkYPGnV72gceDLu
wo1fmM9qcY927lOU9BdSfo5Gh0YeLYN8pQPAZ2Ln9PXkH8CXBqBFZZaM1IWMhTFwi8HxkKvGZ5pX
2vOywpGt+eIuaZ7Su8AAPydt+duyzLfOoodpHlBinbDbXh2nqQP/XTtMiDpJB9HLwBzvwmxGFZa8
iL43ePPAEksKkIIK764ao+/oiDoIBRtC4em5iR6Jkv9IpNqZ2nh9jLNHtjvVJm+L76ndf+aA7Fvd
k/tKfSo53lGMu+iilHuBii0wMbsZtRlIaVKYlhpVrKx9L3Pj2fZHufXGCsQTp3U9gFEtnT3b+sCb
44/USZ3NgKJoE2eU6JriMMcRvTeyWgavIEjbsXazpwLhpXxs00uoWrzRCRPxmDLp8OugffgxGmqX
4O7F1Z74FxDY9t5HaqWU+j030aVJEL9lBCzQAokfGCICO35BKRC06KbqFpTCCB6BGGhkJ0n/QCpL
jfMqe2DyPjHZtBHnchrZlInc8LfvTQ3KIJOuYQp07X0dn7IqngmTXYY4M/GjGWMB5aIqsg8sFxnx
1rFwtEaXaJrlRV8310f/8oJ1XEQSF+8yQUbtbFb1eT2grKjPKi1Ptl60h3VYXKe0deD/8+56a31s
ffb/ultOU/ivqeTPnzMle5rW6iGkLtPR335Y74AmqtI61i7c56qzq3OzHNa7dpoDuFkfXO+vhy6W
9RlNyCbv3OSkjciTNvEyW08NApXNOmd/3U/GcvEUMQOtD/75TOsMBCyWzsPfHv/6ZeuDk91xYfz5
I19PdZ3lUl+ISHFb/sevB0dW9gzObrnthqY6z/Tx/3JYH1P/fsIiuQg3SbtXRTtvoX3In/J71Uew
YuSv0KawtArVXYxjwKppzUERbt4JGxrCPZQ2eQQqNV5rEoJ2NaaHt8Hrfgye8eDbGW2unuhT157M
E4vfcGOqdjyssBISjslkqdE2a7FPhWhezEq1ZpL/N+nNfYkramOJyQfUVz02Yy/2szXaJy0dnZtb
afsJ+hGAKRwTKboHEmLsuy/Ry8L0W6MrYRSVVwxt+k5pvA4fk3ooQvEHnXD3aOTidQwTsqon9vSN
3pQHFHfTfU1PyCjr7K2S9XOXtJLaEAeCyAzZODdV1cdsxLKisvjafsvb5gdeo4GGc/0mJP2vPtTa
u5T0EsBiiF/jfIHPuCar6bDKcORp3baGiXuuzJbEDHwIl9p1j1Wb7WxbU1c2IMnN0VR8q9j+lW1O
ymU1d5eS9uiUfNOUs4Vdi1ufqhLqztynTOwkh96Oh1OcvKtsSC+Yr+UVMbC7A4s7f9VvndZLdjhS
oUMsexUKLsZ1EHT7lvp6mhJE0CFvHSPKTlyAT7Go4da4rbfV7Roa+qJKJ9lclI3/nosP31o2M6FT
HFHuxRuiedgwtc69R1Fhp0iF2euWnJ+t2kxhKic3SyCLCakbU4ibOfN746iXTkNIjhhIQZr6m2yI
LIOnTWp9G/dn3O40cNIeu0tR3LIs+hXJOr8XJUnHiSDA3HBoZ2q6/5SGzyGlpj96M/k+YyZ6J3cI
ZiMB2YFXy3orYD28uLrxB7WN8CKlXj2iwtrFCWQpE5FMAIN+fijiV/S0YNw0MQYGJvrDlHo0g2fe
bg/X8TRojraZ62nedy0JaBkpEzt3GpASUsLbpKJR5wXmfra4ZFZNcucP91o/agcnEf62gg+17/UG
Cm2+o4LddDULdiRve1zT04ES3hC0c/ub2M1x7z0bULBucjY+TQzfu5W7baUY1RHksw5RpdonFbN+
mrYTu282zRLrcHol/azOJTgvuCONtjgNC3eX+Yb3q3D9FwPIUWSI96kgbKYKC3QtM3krecXkV1ht
YE7eeEOF+6vTkdwZ45RvaL/7VK9L6zAlE04xSQtLxsO5YWqB/GcMh2bJbfSHx8RP6ZkuhtSw9B8H
y9Me5IAKItf0gxsRSTKq0jiPbj4c7OEMid+4llFhXtdbpjNyeVKuCsjn2BrEWl5r1YXX9ZbCLnZJ
BGvNBLCe1Sv6ZcvBIweL3hzeCR97zHGegHv4LEy/CltWzjKjdDRt8fpoOy2r7NMgZL0LvYlC4Piz
G+burfS6Z72ck6sO12tHvb68STsub1X4VGpu8bA+ktrgzzof2JFmQPovF/uiV9cYVTxRbWxJ9V2p
yjqaNubHQo3uxpll/oivuAj5Gtlrnhy0lZc4GrJbBa5uMfRFhz/v6iBX9qHfMuhxkgZ2XfVBWzn3
voj9o2uV5iVPfPMy+w31sabI96t0r8HNVRD0cqy65pImSFvbIWJ92Ec6HcLuXTOVH24t1qZBs3Rr
OiwkkA8FMHdR/HTQaO/BxlP4cOzulAFnrENTAG4pxUa11bWvvZC8MvqoAxiFTUa26dHUsu89y9rz
lI/NRuVUnPl+GQt1mrWIHfah5cw73YB95PUMTVDCz3Ze6xcjiei+NCymZ91EZFMgzDb82Q9q3XW3
tQuvccIHH1BqvLfyurjRqfChuHjinE9wFvqo1g/8FOiUnjc7sIhDA8dLKhB7G+V34uCWo9zT+tbQ
hlM0dinybZ3CiA8xasYDUk2adQuiRfz7EPINOU4Vns20Lgm1JdNtbPVh1xuj85yB0bSwAgsU73ln
9C8qxefsIHMyiuZHghVhr7U2ijKVmbjwvOha5XYUmI3bHc2avRA2enFOxqF/juapOAl9Aastdye3
8fbRmFBObw0fpGsdva+3Sjyb72i1+NwGh7G2neUuHwbOsc4Wyc4QM12VOoe01IYG3m3fYvws7Ktd
+TnkHTitlmx8yAimvC8l7yjzZxVkdI4+Kdabi1umc4js7fvNmFf2r2HjKtP9NcLxR4BguY+ienXM
iGhBiWylplwQxOYAIAzRUTC2Sh1YRmTgBCEGzoxJz8Sm5LNAJ69qkxgySsdtbh3s3O73hMVEB2e1
augVYdCq6VsWB6gmvMq9RGRYHphVSZZeqAypALs+RqU66mAu78So6OnUZUZHbB53o2HngWE3IvAr
ad+5rOonNzMuWqmavT3WgMYQb00pfGOnal9GGmp3lT2NN43NxWaq85uWdOHPQiHJfVUVkvyVE4kN
48teqdw0f8/a3t5Oo2gf8lra9IiXvy1Ji+dWhC8ghGHkMfM0DTCHpjPrB7dkJ4zYqvowo2flQdjt
bJnfEivbaJ1LVIJKoP1WY3oCZuZvowk9iO4y/Rhv9NvbY5vYYudmrn5X63A4DQAFey0ZH7SEwajo
hLvHFIeqYTEwUPVmARPSW1uujLqRBztxqyuEsOk2NQlp6Jo27LVckjPvRdV71MPAII65Q6ECq5ly
MSPO0OeHPrI7dA9SBRqTbS5jbYHyws5MxcUZtD+wRzuLw8d8jKgMLsYFPhV6n2XmyWdZR96FiMJx
kzdYSE1gSztw2gsqtqQJCFTGK+r8bDg1a6BluaBZDL6xabqoEb1nsdqWLdgByQTep+I//l5V+6bT
EWwt7jOaR+OdLnr/1rQfa8u5SJGwiARHZGt64Sl0sh9cmp+rH63W0LNmUXx2emqsmxhqxoYEnHhf
L8H1Gg3vfdaD3nN6Haqh7FG/FJhqKHl9EN3wpcOmUO9tVe9SmiXpIWaDftKt/CUufJfqu0eUyxBa
V7kc1lsKvcM2LCHKrs5Qy7SHvW9QUWk1Zih7acDGaJm2bkgzftcruAz6Yq0iPumnXnxr8JW8ziO6
+Tk037V4RLNcyzOjiP6UVmJ8wPRKu99wL8TKdwEQHDzgjCeXZVMUV5T6TS6Fh/UQt1wXSLY2upvX
x3lxXpHZebUdSJrzMH23SKXfNLFlPcSRMo7sHPONNpnxxsLz/54nDkXSWd/r9OmCVbDuLd4ZNwsf
10+3D0XzKNzsDGytvio1bNEJtk98Etl2IqTtaobug7U439vKvjWWadxxlQ+HaClDlq4LtnBxq6Fr
MH47vXFe/1ffRitk6jXYquVNlLlDnoFIYYosd0XYOpsKYh6SGQrCVkYPjNhi67WzoEUUiWd9Nr1/
mFctjhWB5esXtVHxs7VqbF9NZjyhcU+oZ6CBbVSf3OUw/w7aYLC0NWodBh+MlgerlfNOc50rDm17
o8LeelW6o+689Kah75urDH5mg0IOmYMm92PF+kG26p1p8TqEWba3u7YPjKV71/oWemCB+ox3sX7q
hDB+jnDJpjGxn+RSJybqno+qeIrILbrkfvewJoQOTofPBgTVZoX+dWFXHQhHByLXyfiq6mogSgIX
eFnrPzsp/EfUBN05gyNoCS4XaC7ftdYyXjKFwCD24ldn6WSmXTmf1XrBIhwpNi5AsQLB3Wut1T6q
WI0cerJBSREZRIAKcbxoLW5xAxVLGyI+hAhy+fpx1E2APcLoEi/zlUzz9uSWM71W06h25iC6/Yji
+SUZl5KAVZ+jdmZsbOvyFNrUhTKItDk6YADdMmAbwjZOs36vbDwY3UsW3MKunbZjzPAZqgqZO7wg
5eEm7PP2pRAxmiaQJHRosETCbwEcuxTzEQYNcEMc46waHaB6CNXDL4pwm3gCMUcqf8cS+KgGViJI
e/C+KaVgyIQALMO2fKwrR5HLDNh7TNk7ZdJuD+kEHWCIqh/zRCNjLofHdK7Q5KVD9d7b1i9GX5kk
j5l0mWb9Mt/OUzU8drFhbfIROaM7Gm+tGYaQXcBVpUJkx9JjKR+PM4nmOhmbiMyXoT++g9z+bjiN
eMiXXIVFT4vqaZtqd53fzj+scPhIiqp51nz5bAusIo2a8vcytfFEU580+7YLCHm/DZEPLSyUziYX
GbTZvmyeUwbCu8n/MEjq2RD1biBxTOZtAkH4grz4VZ/JkAxCLVKvrWd8LpfVS28M3SGv8/K4yGaB
Ed3ZinmiogLxpufUx1RHJrMxpuND1w/erTdifEp+gGeK7nuLXykpmNeE135GT6Djk2zn6r71jFUm
f5aauZddmAYiZIi2VaUex0YdKwu/iuua1yglIA15a3bIE3va1iJujnrmJmcBwGXdfHtNNm/ZVCVX
o1ycNWVOszV3mm0pnHkPWKRu9VdzaZxa2twfrWXVuk4azVzuDWb+U+mN9m5gn/LcZyMhD3xHuoZ4
ogwZYb0aDbbuvqWj5t1Xdjaew6p7WyOX14OtRHsIceWuKYadk8VI7bR2O+kZs3k+T9ZGk7q901B6
3jc5Dn8gSBN1T3yijoyuTlWxX+4M6uh02BFNs7ac+wh1gctoFS/OVkJOvaNAbro1Y/ljzivtqdF+
w8eX+6KnCF/52i1KmmNty2HnT+m+ZV13SdhZMByOmY8j0n3Jlra8PUH2HMCSIDVOk71r6WQ7EHqy
6Qbg+BbLMoYVyERUJ3ZT5A+ngfimIEt85810W0wXnejTI1okGyqVaT/0zKEb0zar7djIiI8BJct6
qO2K3GIn3wJj9s9xTAVVqzD9G0VPxoUxu1/yMgHi261ezCRtb0ICX8VpygxG7PumZv77QR9xS7Da
3jMmJr1lJOkqLi3MvczZLCFEzdLFbhOfSnLKcsC3qVywv6X9gBLki1+DGCM500gEUbwcEkVUn9aa
98D0s20JLUltO+Z3km3cD7ipvhW4puMcyZQgX36CB2GnNZLKMEtIzfV3Q9j/wML25NS6uncSspMp
lu4celC+PYtjrbknuKjFDVf9797PA9dtJcEBydUChTWYkF6WKViMFFTKsPS2Ew9FdQ8bVKVq06na
uVCqeURjOqKdMJyLX8wjaLfm0xoc8ZyzDfdFueQxxT7Ogyh/0Cj+BwCdmyBcNiwq+exNR96PALPj
RM3fsuZ9CD0cYYiPYwZCkpzCo9LOJVuJC1z2opmCoXerALoBtXG/rp/LBtsJH1aeeeG5RCEbjErf
tpJve/ZNQGexHQhbqB3VvK09FN4uDXO5gyuCQYRlktc7xp5JBrWEVW6lgbpUH02x77yK8x+i1K52
HDewbDbAVA8piiAKAm0HyyXDHz6NPQT52Gh2dKokEWHoIXAHik1iNY98VuJc60hJRYNjjtbCjJ5I
QIzC8nu0yUI2NY3k0AQCo6CGAL6ruQ4DPYqpYjAelruAXv8fO+c/k+hc1/N1m/mc1Zz/jzSiLJWz
S/XbIWMWBY85v4eUsi0S3ocZ3RXSswxQxn6mHIJH3qy3nH7N3hQwvrD4/nfLmbH6cv/TBkeD3bId
5J/G+u8/jZom+VdmQiD9g6yLe2RT2sFN6BynevsEn83Yl08GvoVtFeoEkMOtx13gab8pxr/aZlK8
kPqW3Dzgeuu9SIfeWtupu1mdB0U2P4RTdsDWimi1IAwodCfoUMxTP2zEMFbmjkcfViTSxuIq9Nn8
VcSsd8M8QIChE8g6hpcipJEDg1F/Cy3j3dIAjdMd+Sbb3rnkuduT5x6BbdCNU5sP9o3Wr7NZIQ5d
Fu67JNJwmToQQmq/uViaU20z/KWXbnawyTCKMY3cbKuXL4A+1Z0s1B9mwTJ3jgdxJ53JvWmTA295
GONPCpfvId0/Rz0rJEhne6BMNEmn+N5T3opO684N+n95SrT26PuAGajLH6KOtTh/BGqfZUsisnsK
+eXXIUydY9d4DVIoMCylRzDb1MRvXcWJakbVM8szbcN69hcG0pHszVjssQL4e7JkiY6pw1c7k7vF
h3pFA2pvnDQWu9GPgHotxeap1sRPI/6VFPWuyvQnU2+bR2+krK5LjBmE6MZ6g8OEKpUmTXQeg6+e
omHABti5lA7Bk58iofHhLZrswRq1Z+oF/SY3kuZazW1zXW9ZEv5l67nIFUat3jWRL65TPRxbPPz1
xk7s4mQWIyacYqsbU/wzxPFBscA9mky4dyPesKf/fla7CzT/ryc1RX6PS8yxXGfBdf3dRqlyEgDz
uJxu2HewlcjxOrnmx9CEQyBMWlR27N27426teHFxiL2yOa3W6QicTnl1KboGOmLd00BnYi+j18wA
6ey2dFPctv3Nt1GijJiHB0wPr/HIanSt2+QxCR5O9lysHFunptScqwTVmR/eFkb4jgotLWfNTu9I
/0rv1lttkpYHjVzgm12JOxeW8bbniztOLMe3VY38mRPvUyKp3Sc54IqVCfykLCyVVNN0dNwD/THL
R0lQ+eaPrmEB11lcMvbF6lmK4+N4kfH4A0gFO+nWuQIuUQ8zJ8AQyRG4tia38cKYRpblnf/7N2H8
g8tF8CGFCvgThjDtf+Bp5ihWWonX/kZPJtriyKUDHfYa9Zy8pHo0ZJt+aDtsaiwciwUTY7qgdj3j
IPSKmnoNzrvKZxQx2jcqgyneVzc9rDQ+FTnm8b+/W/8f7xabPeIaQAY62H0h/hbGwB4jbGdbJ2VH
z9sNoq5kQ6WlA5jGAfAxy2u8hDcXAd8CBTl0+WThmyqt4MsgUpLOtfW68JuIQXXKCmCvO6Nn8x0k
Vt/NLEuvrSHoPDT0er3ZR1tdOM/j1EEUZDaSqFXxfBPs+aUB7vvo1RpVdrRJ1dp3GJ6ChgXwpm0M
bZ9b4UNNisKJFbL73BQ8TAFv0mt1ETrFOMPfY82xUTGhKdYzEkPZJr34wrTOZS3RJPCNG7r9LuKx
3clxpECwJHjD7orBXCaORVJtSj9fEblwCZuStdZ2pZoWg3GMJuczRK5OZhebepb9yYOdE4GVftIN
t2/u4vphjSoDpGoTRCf20xvDhPRC+ffcJ92SCxpGp1RgVY5KXIbkv9Q78n/6gP9P7rsZ3jbrab/a
ICjB6QgQa1PEPgOVpv1/8Dhm3r+NFzowWhbtaMHghPru32k7M41EPE5OdFN4eIxugtfiS32PhY56
nC2R2lRVfPQ0rzoiSYTtNyXXOLMmdlv50pUM/I5cFw0pyteYAg6mCry+IeXajbtHTT00utGdjExm
W9n5V81pjXf4M9aO2AF159f5d0VVGd2844W30uriwM/ck87yJKCE1D+b6JkeKfdvk6wiQ6oBe7PW
l3sVFE1T0QUAVavF9TW2G/NexW2+C51t7xPqY9JtuWoA9/1wYuuIeAJNh4gCV1bWgaL2TH2RqMKl
jiT6bjx/nclk+tEDlZX+Gnp6fsimOd/Ny91RePlhIWLacYilm6WkpAaNBt/7ZkHKdnQ9fIsKB7wZ
JOk9W83h1GYEjq4w1vVgpbZx1wnyFVwomes7b/G27EQmy8MarFVV9R/kohRPDX0J1otsvMZuKRk6
kbXNCZd5m+cs2SOoFXs3n6bAcJvkYMYZDkDX//klgyZtdJuR0HlCEEQV0Ux+zTVpBmNDuFbRLFbk
KE42da/aR87UG9KL9g66jMTvol4jtu/4Ce7KslLboXLypyEbHqfRUE9pzPKmWYpRC/AotiL/zlcA
vhsqCm7a4QvJTfM1iqOTht5+Q0dMCwQ+NMqQW+BW2h0URZpI2XzRU5CrcvqpEwvNfs8t94nzI+yF
e1c54x9ZKzNGCkU0G1aQzzg+On725sKTPQOE1y+csu9oKStISFH+FsXTr5WXFiJc9iZ5I2E8HR8x
lKS7dq78a6s5P6k/Yx4M54+yZE9PkMG/bpVxnN/KGdWgD8+Znlp1bFf15pQ/4XSZHjURBj37xi0p
DxRCl4MVJmKbxR4xmaLCSFjDEa7NEXuNPuK4bs0znTrvunYZm7K3T0biNGxoff1Ul2V4P4+oI/sJ
IXeFVQLAd/o7GUV4LGV7TzV/xNed/qLO87GuJMsCsDv6JUqN9N3SpRpZk9AZKW8H+Ucg03OyY9JY
7XOk8uZiZs3nrM0D6ueCOa/MbOr/pCPIun4i96960kySdRisq+sYzk/MCbAFZPgjMrPf4ZK8uB7U
NN43xhDf913tPYqJAAiq5kf6bwSJCAKmXJE3R7sWGKWAU250tsv7lUM+5r6xRS4EJ3o8GkWov8RI
yZ7qutnpTvdB3t/icrQRn4rIDQyU4N+a5Cdw3uya9+pKAU87fV0YnfwDkZ2DPY3SZa3N9PnplX4X
sXktJM6YcCA5TC6geuqs6lTrXCYy+a0vOBUnKgDZJ9F5XjobdVs8uth7j/FkNRfOEaJ/Q2s71Blq
ZN15G5NWx0dCdgtFVwrjnv6ZgcR7siCdRwt8VHOn/mJ2xgueR747OOa3eg6T+37m+uoc87GI3PxJ
hNrJswODMupvQhUVu8AqDVpie67m+Kb6vnilXAE8Bf+nFkasZyOiMAoqh3fkULHNDgk/XzsOBhba
GogSYioHEKrreQfiJNtgUBP1MYvkKQZpcxehUgkskvkuLTKSvdUbLXypZTQbUSpZNovZ2i2+jfjw
hpGWQwzZfy2YWlrWIWFMv4Ez87bm4nxxaY+QxTdezcil3Slb5JjGB/4i9yQX9ASILJKLkcY7Tfhq
0Ed5WIEbfg9MCxfmlnYVgvdI2zp6T/51nOsPRSSAU2ND9b28faj0+V2brei6Jg4MU65t1peOqhEb
xx5jzq6J/2K2bNzl5nB0TfCqER337Vhgfv367qSRBpT635wco6kfmdalSYGpsCWiYuLeRh2FcZ2G
Be0jJ37vCxJbPF39trQ/OnvAyxIb8T2CRCzcNqGn9TCOdMBNn2o/mkupyuYRNkq1d3ptkSVaRtAr
s35vI3D1qvimhaGF+55NSxnxwZZW9Edc4evQvIUtMuUSWb1HOXEc5a3M4ltLdtBdY1LXS2oEpgsj
21kY2XEX00anybGSMlpHpQfPLAqKsbf/vqwz/oF68UiadiwoRKbvumwL/nOPG9a+IoE3tx5kDgMx
sstXLRx92nwGu8GWlm5i0pG0chb1Yv4f5s5sOW4ky7a/UpbvyIZjRltXPcQcZDA4T/kCIykR8+SY
8fV3galOkSEWo6vq5VpbW5lSIjE5HO7n7L12ZF66jY2TA5dwXN512DUfu0DevJ3Tf730/+1/z7mu
wc+z6h//w59fiMKWvK31wR//cZNjAk3/Z/qZv/7Nx5/4x/p7vn9Kv1df/qOz8AXjUf5aH/6rD7+Z
o/84u8VT/fThD1gMQmbx5rscrr5XTVK/nQXXMf3L/+tf/u3722+5GYrvf//tJW+yevptPtXh3378
1fbb338TLiSo/3r/+3/85XSZf//t4il5an7599+fqpof1Y3fkTDr/C+rNCprv/2t+/6/fyE0YVMD
Im7dUC2oOlku6+Dvvzm/q9QuCFazWbXTFTThVFV5M/2V9btD7YXyBgNYFQ6SgN/+97Q+PL6fj/Nv
WcNnMMzqip/+sIK0oZsaEONMqFdwJIUpDii9EhEDk6LodnkMZTds51XhEwedLsO6OgaH/MiG/PVY
E0ToHVvLrizo4abW7cyynBequM4Q01ZevmJi3mrlWTm2Sxt/GRQ/P6oXuogvKJss3z2XHzfg/QVr
n16xxi7JIVdeVQ+T0AzQNAVsqmGnjimKDqzcjr6tRmYwI1nCnjpvCbGpcneLG/6UT8fMEsG8781l
n6PzTwhsuTZ0AweVXFIyOZPxovclENjiPOqSU1b+aILxJ5r96dcnfgBG/HH79GkY4cqA/3YwG2Sj
EB5uj4GEppRsYagwON3zwl170C++X1nA9rDWzttOhw0b7ZpE24cxtKDWPlII/Ljb/HEiJlm9rksF
jInp43OUWPwzlSgicsKdBf71OFtq8FlqTqmu7hhAG6bKIxf/caczHdMUOt0Qtin0RRx9mirfjR14
Cp6umpTCKlKBDaTgFsUivkNzE260QB9uo2svfIybhjxyuR+LMr8emvf3/aFLJ80qP/LgCLX3hn8d
0NxpiVTHdDLPpXWEQKdNL8HPEtCvR5uG77sLbSqSB1vDkjvamHN2CqdqpuFDcJcGelFTNNBurUVZ
mYuwU5a9DjlVwZ7Nfm9wzG3cR3viVeeJpyy7dMRj65/GirkPYcONXbj4+qHo0+RweK6G6VI5BKXB
FvSg7ECtmK6OV+GIBqKia9W6rbK1FP6sce8VqMT+JFErvXOsP7e08vcicBcjyUP92C5KM943ZkMB
QplLD69zQI+ePAfJ6wU1uqhZjBt0r226qa0JLSTV7ix5T1/3ekjal6Cl5vz15Xzygpl8HX9ezgEK
0kThonVDTbm10556o1rRTO6AaPRxusKwua7KdGOir6iBUQTCuK6SdKOP2aYEPVbx/1+fznS0X26u
bVESBJ6OFOPg5uZCgYzRcDaqO5ykmnIK72cekdfb5PrcHSj2gX76+pC/vtjcgHeHPLgBba01VdIj
oAthEgaC2DRp7xUyIJrOug5GbZ6LPoDCUhybkz8dSFTbjLcoUSr3Hwd93mVemvcdA8mqt22jP9VV
NDcKcUKT96rCD+/a7SYOlui91tQAZuSpBJswerK6ces6eB+9eNV4+dIjSyUg+qJJX7++M9rHpdif
ryXYBJiQkCxN6MYfz1C0CMdSM2cSoOvfpPWFLN19oVnXxjALe/dFIoHzZXlmkj2hhYQp8z3DWDGT
Fg+Pfdf0sKpBn7c27seA92GMUOBo4ilUugY1TgT38N+ZNJEBTDM1Ss+pmvnxpNn+IaPUcB/6ur1P
/LXqn9kRzj9t2GsKgLxsA790YVNH/fpuiU+mTA7sgNQAM28J62C2dvROdZKBAw8mZC8KdjJpL7pS
OcmSmz9d4xWcH5GhFlFJT1bnnn6nCOcUuNE9SVr3bWhCp2n7Y+Psk6+ITm2d75alGo6qHpxX71UZ
8XKiRtoRbhCIoYOvIQlbZGoTq6iJcUmnF1e4fZ2G8swc9FuF+q1XrlpOV0tDerPVCpxLrrXbsGqP
zKef3zaLkA7L5LsKtunj8wrgZyh9rdY7s8nmRizXPkQwS2dzBCEzczXs4c3CNFCteO4yTuyViIuV
oOQAdbrPh1OXfgnWmiNP8+3bejATwZt0WadSBZsmiI+nhaquhLMyVrusiK4CG+BiTL+9p+WXbvgM
r0oPULIxnnQlYZZi4/rjiaG8Olm5Rn1ODKSLreY+cTzCUzDUNGhl6vBKttVFa4nbDBscrPBTsJ6P
RfUQYVHyZLp8cPG4jbo+hW/snLE4El/82WdWRx9ECJGhsb9yDta9hGb4mei1atdb1hKCRR7HS0gt
K3jbp/GIjb0PTv3oOzj4te2R7xbl0Jjv1SBFQLQYw2TFavoWEMKtY/9BsiUQbVCPxpEv0iefABZ7
UydIN9gFugcLrWzUelT1VrUjQnhRG/jfyN2ttL0RNNTSn+mM/ocHPLgrCcqp1IEPtrO1F00jv3ci
uQQzjy12+C2DP3lknvjsfXx/gQcDHuTvOHYKx+vSACYAVYlZhM+q7c9Vb20qGw+CqfXybx1Un94w
ygfqL6uW1iPWmdSBHdp1IDhnbX0js2zeawZhISwilWih4KKuZLH+D4988H21iAxVrU7hebKAVZMX
VWkxyuEUxQFdNSol4ruxQSCAGfzIkacbefgKG+rPa56+/O9WlTIymrBVPF5hOjW4BOZGxGhql56L
/bA5YdtAptPM5D8SVo7zejwytX2ysmAk/3V8+2Ako27XB1IWq11Ks6DUznP/2ndhnq/gWsbWOcLX
I5PW2wf5iyu2D4ZyQJZQjram2lkh0HviX0fVW9a4L9VCnoCzWiWGNzOIkbKofTk4M204X0fu+ufD
++dVHwxvtXKkosVcdYxMyAew3tUmGJFmMbbGWpmgOnW9KnG550ly5FP36Q3XDANPr6WqmjN9od89
cDN0FVUbjWpXQzUyICLWZrwo2LdGdga9jUs3ni1AVF9f8acT1rujHgzwPGravo7satfm+WwIrLlZ
UQBU2rnLC5XrrDWK5tgc8snaUWcW/+tKD4Z24jmGX+KE2rG6nMl6ahKSQHPHILMCeMwARVWmlKBD
D6IcOfZ0E38ZYz8PfTg/RxKKrSu5XJN0uGmi7K3HkbJzU5wr1ePXt3b6yH51rIPxLAqql+rIVBlW
30ZyOZV1B24o/Pb1UY5d0cGIxRQ4uF3JzdQhTzjhZlTONfZzYjxvkER8fSzt2MH0j2PUpm0XWeQG
74oSVG5/Ko1JJhVBGT3Ts/NUGjuzd3Ym+NhpCFlgyj3yvxplFlftmojgpZDVCu7Zwqy0BfkASyul
R6ixkIP3FyLaD0q2yn1NfoW1+vrcP12qvRt17sFKElSFobQ6jwN/3tv7NS1zIgWKDJwYKgTEx82J
a1w69hMQ8KXdPqs4gmp85S6Jrd1KLY/O8dMhvxoh5sfbWeHExYxsVjtWkaiuPcpTJfnfCBdSGOo9
97RbaGjpDTeZqyqDtYM+IhDqxuaR2V4cG6wHK0avr8vUCrk7EIYW8LjEcB9W2kzodClBLInyuegJ
XEzhJ9A/wSAxT9J2lvfNrAUkXxyblrSpkvrrvdHJpKGHbv8qkMi71OwRoTDUkiYFpdGAnHZYxz1F
CrDYBktiD1UXaPjgLmL2IwkRs76rzh2jgNofLeFazcYWod1t7b04iCciwHpBt8nMb1FuIQ/vVjE0
cvRBWXbHygGrVLkgnNXXwkUq7yAgXeQ9LVQyl3Q9uhAUOdX7bLBfWi17dTV21b4nrgSqP2e8R61z
ElkpJhaVoPr6gi7WFU73vVI8tWXNm2LOauzwhgUl0VyNmkICMgJKxaJ/kzZrv3Jn9lDsKosgZ9qv
YIZx7OUW9IRwJ+rmrEiCazyRHmRumo1Tymh/a1rdqVL7czBluoKsK3RWXeNfZoqxh6k3K8x829UR
JlI4EUM8u5k821lnYV6jRyJY+Bv2bizJ2KXamOravX9iusZbp+zO9suFEaFRb9richqPg5dtK7u4
DrXsITXHObqal1C02xz4EJH1zcQdaN3+vq+0xzHMN0Op3pbJH2FfrjOfIS1NcNzyxAObEJC/LqCJ
GAJkJEyiiVdN7fe6DIJdEtl7kFw4/2+kFV5l7MJBQc+oCF9rVU36ptyK0NlLo96mZnylBLTzeEZm
M5ygd9hgkNgHsbGBs/gY1iQ/gZQMWxqPAwB6I+7vrbDeBm04r2n8GGWzydz8UnNMjBr6JpX+NxpS
c7uS7K8JM9T5/F2rzaP0QfJW5znWKL1C6HaObh8R3TmxEgsyQ9RM2fT9XCEkUVwZ/p0+fi9PEnif
cXGerxJvJ7wdq3EUOfj8EMso81g/hRo7DzJe6OFF0yfvujFPc77wg08kzqNeLO1mCj3ULun8XeS+
u6U3hkd20eXZJs3GHVbfk36U59S3FSQ+hIkBSXPTZKl+U7dooEEIrRGRr0A4T/aEKJw3PVs8ygd9
f2MPJEwDth9IMu45oh2ukc4vNepitas/TXujtBZPntRegvyprdK5Tdcc6hxu4FntNrM0f0zFS+Zf
N2JWFsAHU3PRBlS3Qb2lxUVkgWOpLrpe32O92KQ1YpOsX/qFsmlUhz9bJ9PU8vX0/un89VZjd23L
cfSDNYU/Cq+VXVnvsganphNAMGHV1NxPF/r1kT5dp/08knGwMO5LPBQxWg52XOYmbVmnxeba6NkE
6M6WKX0mvXQ+bUm+PuynCzV6sK7t0F5CJ/DxW9FIAK2oX9l4JbxwVLNVG54sTuqMJnGcEgVkGuuv
D/nWSjr8PlGN101d14hK0Q8+Ch1mpcCw0mbX2HugSfMC8JtSKfPOBiZFeGeny3nhkk7phoBE/COP
9NMNAfw+jk6zzcX7/PGSuY9jZXtls0Ous5UhjM3cX8gKkjtCR0/313lHRFeWbUsTc7QRIgExtl/f
gk8fNl3Aqe3EidgHCx6L2NSO2It6J4W9QGo5n1YKo5nhJUJUzM6vUr2ZYh7r10wf/sMbT0vqr8NO
C4d3e4EEup3R4j/YkSJhuo+Ns6b5eWS/dewYB4sP1Yc2oyHF2DXhtVqd2+lJyqj6z27fwRPEQQlS
zPLrncfkYtFtmtow+NCWVbevehg3I1sd4/nfOagjDPrvUyX14MJEa4aRQsF3l5bjcqBWqzrubHpB
uwYMPyW5rJ0bLFG/PuqnLwthVH8d9uBaC0iNOpzLeqdoJCexfSyitTO4c3PQyDKj7cXoyQOYOSMj
hh7k14f/fKD+PPq0cn83YmLm96H3M2YlynGGe5VqUJbavQ+wFASbr19JtT0ygKY2+Cej9OcxD/aO
Ws3ywxEcM4/HpYF9JiTLwkKRA5qVyRhRHytGFvLVeM1maGZpyIqihQNMCLu1NVd6bKGSRcAMcG40
zGNMNDEhsA4AQj6K/9n9me7fu/sTDMhW7CCvd63y7MHdjBmMAwLFLD2NRL5mEA5wu/+NY9KipwWh
0Q596169O+aoBAliJYpH0+QhKwE19XwkqLaldJaD1WGJNUuoYH591E8/FO+OejAOMVTHQSzDehc7
6bzWqeGiNAxAq3T7lrWX2nVHxsH0C3+ZrN4d8GDoddpYKUJMNbI+XXaOmMn+mZX7TOeV+88u7WDA
VVkqrDwI6l0nv/Wsxwx8YI5EkqXOLHwBFMm+Pt6nA/zdlR0MmqqpqGXTgti5DSjW9JG85wEj0dcH
+Xzr9fMob3l374YJ3/vKCSSTJOJFjE8WVNZuTkTBTHlIfG2WzHKbsN+QxJJsU1wlxNjg3sVPaFfH
yl/WZ5UZUzNUwyTjTXN17eNb4jsSHMRAt6V3xlWeJmcW+3EdDy18QvKwCbSOV05xYYtg3dfxmti/
tQMl3fX0ZaM1F2mnP/UknKoVSfQIQZDeFbukUXZRnb4iyE5nrf6Ur20BsI8ttlsOeNdpfdOk9ezr
MWF5X1vTonE7rdTh/p2atrmmALuuYL/XQp0p2Lv0npwh71oE9jZVoSNc1KhrU70AtCRuCzXdeL6z
7wOs2FFNE83Oz2grzPXonohaHC4tWI3znDwmJL5HFkzOdH8+vgo2lTuDlR9WBI3q6cf7lw1uA1pE
LXemoayK3tlatGNbsWuDfiNrdz9m9rZoNrHpnN+c+Xp0olFN1Qpr7flsMIW1YGtbspkR6knpNUtY
tq9pR4W7a6y11Ox4ISb8iqs1ZHGFGxk8k+iIOWjScvrEjoszuEFImc2t31t7PPSnfrUR0lsiJEYI
DC6w8eMzdrgnvYDcYA9rq8L0GYavgWJutDp+coKExGHnQcvITLSJXDfXY21v0TdNVA0i4AEWEdZN
AYLlz2hhuB1SQsKJGuCH6q747gr7NezD1yaR2jxW5VWdJPsuz/VZ35cPVU87JPOCKyWFyaJ1zU51
6B+o55MexJfBuRqU+8i8/voNe6scf3wsJoHvKO8FnWCBQevjY3FBirp2btW7ohf3NfamTL3Xo2xd
5tVWlu0FjHsSV6RNrkzkXASFteyUfqN11qYrnVVZFxcYABdleFmDZK5Z9Cq6XCVBRcsresZ9RaHB
3sEXBAY53NSNvrMduQIQuxUWAfDziZ0exMWaFuscU9oYQxKMvBM3UaFtUcef0ppquTSaYQ7Uqxvt
LfSBueqyuuzLk8BZisFfl2RP18QD95m2qgvztiEcCocC8dLVNteSTcXmuE7JqcHGq3o9yWLmcJ/X
xm0YyAspxEmhOadlU55lNbtjDU6oFKetq0RHpjPjIIn7rfHOjgGpFu1Hh8DLg1nTVWrVGsKw2WEt
WSsGAegBnmPUFpuMEqUu0LZAcyAUq4UA2ccGpL5g7QcmzPx0KYP0iZAdyhxvBPYdTc6J4zXrYCEK
49Twgo2T+zdaom4r1Lh+aG+CIbuNg8eQDQKBAumpFRBe36trIxHLRA2WxDAyQ1UPIYRN+gvbvEDf
j9XFRJ0BSV/P9AdEtXisZpCx101poSkPHqKwmQ8DHxkS7ndqusoK6D29vW+yZqMCCNIYsXH6HVN1
nICcN8S8nri18tSzO1qmZFNV1tbNrjQMdrUCxdJelPIuj+XMY9GTRX/gosbhJxdjaW4L/wnZ9gp6
zA6xx2VVNucespUq+V5m9x2c0gCV97T76qAdxIGxUBIdHp6zqxqYPfR5C0YHrOJlMEJDTO7QiCN5
qJZqcG1Z7NVAyPt1vYgodXoVtDhyszCAaPUyGr2Bu2au4oSIEYLeOZbR6KsQ24Ywkm9ToWggq6oE
3yJFvdSxxPaZhOWEi2eIAC4LwtfESeDJiU0AQZU8PssAwibmeQXPocctFMxj+Vrp1llqidMShk5I
dyOkHT3SzkCj9NRDkzKUNdEk27CUeAAJmctqbEZht5RhuhrKdtEqSk/FHioDBo4syLY9jd7aH+Zu
vhCmdp4ll9RL7EmhMW/AXihFPCe5CpI8BDwTEEJuXA62eZaN1c1YG3SQ9VPLOhWiXzfcmrJP7qYF
RI9TJoDfmpKr6wZiPoIHVDKmYls+uwOOfOCzZJtduwYpADHzCXa8Gj6o+0h+0bmBGNxK7xzgFJmJ
ikqivbfHpZn84WPdT+AT4yW/y+vkta6SZ4ykIhELZQjXXSMXavyKwz5JWbUZA+RZzFK+Ya8SUVCB
sTJMn9hY5b5COI9xFc8Juot5KoZvylA92J4bzlMzeW0V5ybzvZussdcqHMJMSLQa8Lxd8kTjBeE8
1KDOc8t49kxr7zGBaWH5ULfOjawotcEziWSxkc2+DmFoju7Og6OiUbrHyXil2xBWjWQXEzWVhPHa
4e11x+u2mciexcbKowtgQljRR6QaiXsBoOmBr+VZbsmFVl23bXxhxOqKAKsFFS1CGabxrhPX669q
6Uxs2QQENnIgEkC9Ud01GmikxmFC9HlJcFok+jbwdp1mb71Av5T5c9umcIW/O4q111r+y8SlCO99
CgSdOoUkaSR3ELXbMDHmT4rFt3Sogmc6UATE4LaKoldPBpsooRjZJUs5ukycrv/sqeUKy+J9bCkZ
+B3le5I60GSypa7xIFVDvxynyD3i7uBAtdDo84fG9ZZJkO0GC9ZuqxjVrB26leZxjG2s6n+gHN9P
Pxjjcp7VCoj0rnqwevYCsf8cKOFzNpzhc371KKxEZvjcSnXXF9U2coyLLiKz2sKlntkFujquIlGM
b0P9wNN9kGn7QIv0otGN1aCbN0ngrzTYJpmhnUJJyLiTe0LHHmWa7vDZRrNmCMjoLE9t4ICxPln9
xjqaKVgPhip+bUvjUm3MGxSU97HJhCGqBz231kiWZ6x6bkYzKbDfWY+msRuj4LmMw2dTwQzcOvtY
ZPz6LHjl43LpdtmmoZcpaufGRPz+tu9hoXfT+ckzGKdXdimvDYFMs1HeyWq85x8/e6C9Z5nmPLvN
uUZ+ifTzTVNyepU/LKi20XpgnBQj3y3aROR8Pr+dfKjkD6j8XxW/xE1PfoatNqe6UjyMjk47J7+O
dDWd67FzY2TRpdrm0KyZT3g527nTpfeFBu7CZmnlu9R2wtGeKfHaTev7sZPLsbRgZgLvYVrJW3sj
coZSGC6aPkMUaV5HGeSPRUtagQyuKQ7uct4/t3gmZnneZe5SQzz99YrmIAP7z28sBlKWmIhrsR0f
LNThcYIqQFu8G0WMsPl7y+QgZLEsRLAbdfURaOLtQCFeZ9HZFs2ZMKI5mVfrWHpkR5VnqQ7qr2Dq
19VbWbMOCV+/PsPPdqG2blOERMUmWHp9XHIVljpKEfjIF+LosvKqk7TyZsLvl1nsLUdKl65yrGh2
4K38cVMMHca+rVmOcdhBLykGKQQSyJ2dUZRmpcm6Dno//0vgWtaSkKkNS0WfvttHqz+/rvynUtPP
Yx9cr2ZXQ1BJRe5kXSx95KZmmCwMaT4psXFLcvuJaTyg1Vn7arKKDDg5+uPXN9z69I5bgo4ZhmKV
UtPHOx4V2mjmY0FrW24rQNFV4lyn6b4iccNp/pj6I8QunqFZOs0CNliR+xKrFDGNziZvU33MIxhz
cXNhEUI7K0EKeaH+JCXsZuc8aIb7VLdfclN9zGAEmSZNmDJ/TTW5jYT50lnGXtHESaypt9PuzRTW
q1oR5jW4LyBBdqWNwFwlZrEe/I0hVbZvdGRUllGLSecYmvE6y4dHbGUXsiPrx6yYmttOm2NCZ4Zq
VlZFCm5KHYv+qMl4Re1PHJGObqCm1TSTKe04WyNBLq1vraQhYCUrb2Wk4lgeH2GHHnn9PtMd8+Ix
1+uqMdl8Dl4/2WAyq92goq65bfkct1G3ADC5hZuxdCoAlxk6GQSx0sjBqSmbOER3p0ZXbiNuA/XI
rvNtV/lxe2OrSONIa9fxd7uHTz4J6WOxwypQ+yUndULEOPNPkoSv1rjRXesiB5DfsajLBQj2Qb9M
G/NSi6z1VJUEpruddngQs7e91rJUPCkRd0/YvKi9a/lMEXd6Q4E+m4HGW453TQAml4giIm1B7E4/
xmldEtZ86t4YCqyepDbmTcyS6m18/zAKXfx5PQe+pYM//uOf2o8++Jr+D2anf/qL/r/0MbGB+uc+
pm2VPFV/O3uSVfCUJB8NTfzgD0OTrf3OJIwuHb+QTa4Dk8MPR5Ol/a5NWlHeSSjCmJ3+cjQJ8Tub
N+EiZtdNlBNMOD8MTebvtoPe1WVzZ0KWYfj/K36mj/VDLAcCnwibcoT8KGNpNH2cuIRF6E3a++lV
G8HEss0HF0a+tx7jhpdGUCNFaE4rO9kGwMwhSqwHdUgWQZi8pBYbGl8R40KUzSnd6xcwBatAEkwb
Du6y8mF+9ga+zEgxy0UU4/DUHreV6WRngYdTwa+pQPXNuAaAOG/U7LLjkE7X7AedIo28ISqKBivt
5VWYkhcRVo+RzBHBTaSxXISUMrJ43FTGH51q44OgfAbNOikXMNOXRtsP88gyjLlllSewHi47P4YL
6gHoI4PYWlS1wJZs2unMpFTuugTw1lOzInB5twi9k1YJCFDFWQnI+N0I+fEqvXdUHdhA3m45sgoU
qihVJ0+a/vGW17o9BhWqgCs04bfp3Tj4OlEIp2RB00wzSmpRlfzWGvZ56ufTybsrX69jGuu+Mte7
C683kUxF/WkDRgOIz45+L6TyWKz0poJ7J+R1Z0VUv/oRKgtycyiuxT0BifTPPD1k0r7xi62BFfzr
6zoopXJddOtVHAnUHVx6P/rBdaW+75pKaBtX1C+xL4/PtSqeY8OnQmLuTCu/JJB7MzTOiwuIUmT7
sdZ3JOuc0skg1YReuBeII42Hgy7Jj3Pi+Zm8S0DcD2uCUOXt1qB7edUVF1Zp5otyaQGwB3Zr3kBN
uSNlZAeZbO6mw4NR6jddW8AYIvArz9Ymu2GzJsFc+Ce2oD6UGcMzPeZT2AoPOuY/8iaS/dA7yzQN
tl/fTJPZ4l0x888TxwigWbYj+D/34COXgbA1pCOtq7CgvhqlD35s6zObELhZnCMKFWyN8o4qr90r
u1TFgJ2M6XNVvpJ5wUsYPHVW9q1scrb/BDsPER76RgPMIu8Kjx2o3sv54AE/sbXnKHsY0gH9VWM5
y7L8Q+sRwkBqWDeQ5oes2EyrtgYunApbFw1Nf1E09RNVu7lHOBX1BMy84NjYNDbtheI6CTBwug+y
63A9i9yaF524MLr00Q8TY9YFKHgbetZ+TTTUINZ+rT24EBQsyddOJY9FvVPYP3x9Pw/5Vzx6bVqX
MgywcGJqMD6+dLLVWg9yP0qekLyVQWsffDdWiaiow9MU8pMC0Beq7wKTMkl2Sf5oIfckaK3olyLK
XlpfNyg0Dt8Lt3uxAG4wIZHExyJ8FjrJSTs5yPw6P9ditsot20/Ks93aS/IVrvbqwk4Wg2LcYeck
3CK0h5VB7FRtLjxHPnn5eBFbzWPfqOWsO9bHP1DuM5BYKNFAF5hxHKrjhw2OWsnHKu17omVFtKqz
KOQy3L3MuyuHuFOoDAL7ZoT+FFLsUqnmhYkEa9RWTUIgjKMh46gW7IQfGYOkx48I+4POOlO8GiRH
i3xT3B55Uh/bIH+eMMYmOvDYuAW9kI9PKh9bIu4GPbx2NcZ4R75VbF6OxdZEBN3ALxY2QTyquzD6
AXZM75/KVD2zCBIw3XFfdF05i1LyffMp1oEZsJXjWUhUA/YZYw+dd63I8qpSS5Ku9Q20FU9VLyoH
GLnsTlqnhr0doyr4+pp+eZtNLgWfCl0d1Ua7e6gf6bGqgIfnAmSTfGt7WrS9YT1Xan2lRJj8kjo5
p9b1GNl8dhRSuOawpvhAYgchS4pAGBrJrpuRfq5RMfRb7TQiZXdG7ks8L+zvoeWWbMjrbuF42i4k
CvDE9N2dGkp3HrWdutCj4qElnhVYpsb3sVwpxBdGmjWQdtzF82jTk6hLLvUAgU0BxSvV/MI3m3KV
wZKaWeD7SRUkl0Uva3kat3LD/sPcRjqZ3abr8Z8J39PFWoTZtY/kYFZIi9QzvbvU7PXQBkubrBsd
QKDnFZdf31ntcLTAbHGZHidfArZ/6/BjOnidtKpUqFepaf7R2vUFiPYI0VnZsXIpDCgSxL7zD/Aj
jTqMeYSKGQE4feGfaJR0fak8OSmwTxHb937t3IWuHRDP5KMJgxItx674F1FZyCKmL6QlTFdH1uK8
tQHfdRzhA9MPKUZxlSTDNRA3UKugMHwzJEMSW0WQPcAlLxcWPAeWR2Seec1lrtS72la2UaouDBBz
7MUsZBwRtCfhr8yG8srX9/UQ6PV2lq4AtoEESGjqYR/Badi2d5Rzr/Khg9ZfxjMhECgmXvFc6tdK
6UU7lmP1vKbVYIrujDNcELhyNmg6yPkByq/l1KuUwNUZ8+GJqidPYI7/5dltupmuLWwT55xmum/t
kHc3s0ogRQ9aoV2NU5BzSY6BiDA99r3YaZBoEKY2sNi7PwYq4aPvnyZGTCph3Z/RYGhKInH5JJAU
lmpzz4c6KUFqzGCCafNGNovaNv4Ifb87MhscGMTg1b2dNPwpPkiqZrkHC6V6CCPYh7a4kqYbzMnu
e9GqhqDvgtFHhVF0fIYdMtDGFjWmuPGj6CJUQdoOZEtDFFo50Ohmpd6oC3QMFdDsOr/KNJv2qkMQ
BxhWRj0x7jE9YzUuNqXbn1mtfUWBmLy1QAfPShJQjSpjXhZoTq2AAp9XHfviTu3Wnxvjt6t0MVKw
DnRs8aup0c2yNlXgwpKIOEU4l7C0IzS7OoBq6YQx+YTeNSirejUEfbCw3UszDfqVEZg1llnOzZLt
WnjlpvGMJQuOddPoJ2jQzjzKEkFTnFa0e/yh+AbmcaT1QfaQx4XERazMKj2mW9EAgOebvhijel2Z
g5zFogWyGxN25lNapbC4Y7l3TJChTU/v43Wz1zMMCoQ4SSzWwR+/XxVRIpYqA/2q6cpNyvW5fXPX
MQCXNhjFuS5uI2lM6DfwuE2db82UXHl/IOeF8LuzZgpkzNswWYuLFsHTwtTo2tf4QCybLU+bBKf8
9leyVI688NMC6JfTZh+KO91gW/lW4Xr3Jhl1OUF4Q/0qsMY1Xpg9ImjaZk6msCixZ2kLQtqonlu7
+JbH5q01GPvKG84NTxzbR3wUfkwDxybzB98w9mHB/H6goQmdXvSOF+tXEWGAgSnXlbNLLVzNrU8Y
pSixFvpgXjsSKWedCC+qRkkXmckNDo1z29BWfq4fU7h+9lRNjQ83newJq3DoDfYaKzM8N9auMGEu
vBZfVITTPW3vR6i0i8qAjR5Ej2rqrRKFyjm0aBPwvGnS2XZuZVffDyNDTYxVPe8kaU8a0W58HtRZ
VGJe7bU0XxbtZWIc2QAdCOPebqaJpAMXKgsQoR5+bdiGtRVJGDxW1AMqcINZpyWvvV99c2xS5vIh
QTNrWes6YKaWld3M7aPyr89Ogq2MzWyAdBIU7kGRofOKHhxppl0FuboMFtk4QDAMCA3olCiZER61
VKLu0vQBOTly7vfOkXr4WxXjYHBjXZweH1U67ZfybCpHqx9MXcMy0BPalPsEFAzbSLockKylpW6/
tqTGnBLh7iq3NaIQUnOSe0rYgi9sfAEoZJGRWT2XLmt7LVI3UTYANYF/vCDlb6ZGsXvmBkxao6ut
iOC7A+9orfRwWNVBd2zN88kLgtIF9oDFcFTdQ0VF6pL8B81Vuyo72MGue+vHQzJ7jvrkuUxoiGJQ
2BNxtSUKc+Xq6azOluQqLDNpp4sRrNaMRvizpqbf3BBSXgsnPJb0DkvjrpfxShNyHfjamQdV6siX
73BTC/dT5xE4hqsa7q8KJ1WQ6xhLFmuTV0Rg9Iiq/0fdeSxHrmzr+VVu3DmO4E2ErgYAqopV9Cza
nmTQwie8fXp96COFThdPNKWhBnv3ZvduEgUkMtf6129mxNvThVknD23aPHIs+rHUfii51uX1x9P/
/WMpwS1Vxw9GPekoEobWEody9S72xBHP2IfOMO+qxtgUvar5VdLfdZ78oY35Nz8TFpdDXDq1P56o
J2QkEWV6bXiDeodl3HN8UzfWLTDWub5WGXnr7TsSSH/YwfXvH/OPH3nylinOGtAlOhV+j7lJi3Qz
TaBshATkTntVmEZYR4wiMTmuyEkrbHDy6YdL+F7ZgEkyFzONtc/Ge2at1v/lEMmtQpSmmyx3OmIp
OYt9F9uIMZaDoH73u3aZdpq9G1vF3iW1eZOYeKsa3rOZxOSOmv1Vmub7GedAoox9Q+o7ovA++/EJ
kicRvU0XTppgwaoVOV32QoyHpRGgjIUo7wgcuam7XFznoE2T3Mms/ByALtcouR/21G8tNcuYZ8py
0tZj3nNPbnSdYAmZ5fUCvao89PnOVilsrRpvfbvxLrqs5tf0C/9mODEOw3j7PifvA1/z9sooxwtt
IQens8Q5JkibMl3O7B6eDbGPKOJIq1z0zQ8L4xTj/X29NpufxYlCmX6y/mXKKDAt2uWO44LcoOg+
L+AFkYvnCyzofalEj07LPNnprjtNEBHXwF8x7kqMWsBIV07kUt/lTf7D6OS33erJewk1DHquiqjd
ddST+wgxolTZDVgt2KxBMhKhdd4q28x8H8kQabzqsR1w/1CjV9dud8Iyf0WzpjETH2jc9j28ULjd
VetXWn1GSM+WV+3GnQZQz4ysSDjNs/KALXwWKNb04SnmxjLFfWzgtPfDDT7dkLE9dpnduR6EKBOc
8eQGm9VMUVMZyzFBIB1Da6u0kPnabeOOx1JedKU84DJ4rmr5doT9ZmOqT76bqmz6pTv74VpOH/Z6
LUBclo3LLVxS9wTowrybQ3js5mNfF5gmJufupF7Yc3s2VTzaClvAIdIuHC05b72UPaCHvFbsVFXf
lxkcjK794YJ+r65/fcrrBWHLRp+DgQAGWCdPOZE6sF6Uq0e8XF7nCF5IwYxQiTHmmox9bmpMzuKN
R5cpo+EqIcvW6NrSZ0x9pk4WQd/olK0c78IxTw89sTDYOxGuEnd+21mXdpnsgEZvZWvsCSoosR6t
3vTFe1n3BktdLvLWxw3oWlTaU+9wQBbak8qIYmr710kC3xaVH5M6b0XLxd+fhL0+9T8/uGVC0KMR
WF+976/dEJdeP46SI4dMNW0td8jcVnEeJBYjgnE3vuDdel2aFlQ4XZpsYLRtZg7MZpXEUkVYPC3p
0gK4FTuvlJ2vFJB3PThkE5luW71wGFLQg4N6NG07hkMNpFqQrFIV3WMjqG2m4lJZnaQFUqWeABSN
Z0xCEWo3VZFdYDvaAVXpTjbWlahoJr2sOsYk06dRdeGM9blmvwkxf9hunoZLPBzcYVy5jr/UJGtC
TcBHspgHV12kISzpM59FafqmNkHjmJZyM5rz3qyae7Skx7/fXO+0lAA/WdFx8gwYpajfrGnAYxVC
Cpb+uDwXRv9aGtbnDC7iluOxrarBr4l7I5tcbuXkRVs1S86zdJBsCTjSxLURpoWZh2VybEwocROt
aJFZnxWBcqElcf5p1vhCVGxBUVEv4Suzxy4WshBe19xV7mg+4ieqvRCf2gagIfeMdNEbZqWfS5xb
ull9crvpOhqvp1oFNsn1J73HQWEal4ecmXrU57/qLD3vcu2qKhDHUrxvJ0a8bb9DALnHwz7za8m/
+sJ964iVBPYzbobOvrDa1UPJvc2pmf3GJKyk4ByFXtgTmVjuIiN+kBHALc/wyXYPY06kxpKhJ10i
tkZVXioJ96flBzOTfFr06Ek08rYSEHCokwYCr5y3KpL2Vk0U37XFfFbrzqWBWmkj8l4LM5Xs5mLK
ymBWQlbaBzmxuJjm8FrajlYmJ/g2P05Fu1/Ufl/PJqpT/ervj9/8vssBLDhrL0bhoOJN+Gehkemy
MGOnK8Ab83sv5ZXJUHWmBKuSS3jXMdQDfHjShKoHJEZr27EyYSHZq4XRNfQbK1iS9M6tsfGfsQTu
15hlhJ9tRPC1Zu/LcXiEvUjy07iZ62QkOMh+M9nLK5cEDFgJweg9xAUKtM4Bu8hbVpeEbYBguwm6
ziaLYHgzy3qHSpjfonnuAqH1D/FQU5Fhvpq748wpxSv99/vy+3P/uefgIMV4mCkcA2eOoz/vi5eV
pCsntjxaMBESCw9x/I1Isn3mzEh2Nql3ftFf5y68lK5VSJJRHvUOP8ZO6+F1pPPZEhnnxui5vgvn
eTP3ZDZmjOf6kY83juo21dS3CRe3kBqs9KCSaoowMbSutl5jv3YlSVY1zgO5A1hol9m91eZy6y2y
DmLwi6nP3gsTqfLS+V2X4FlFdejFO3iLbOsWnAZXVGFdZklgpQySTDavwL5yev0p9RT3bJ6jL0s/
Eob24FrQrPuxSGGPwpUvhqtY8bbW+sq0bamilGfCayBFL/HxXszpg/kFOUokdDpxTdwTe1TWLtss
Fph8JIdcUeqwGuaI8IUUHUVGYLTx6iIljufoRvPSW6X/iTtift/E1qfl0ZCaGu5fp0MpTCPG0q4m
eZwq95NWU8kln9N8dKT+SlDNR9M1Z9W8HOBlX2ZTdpf3y8FKuoA4tn2Tx7vM058TBX9uRX0lOf5j
KPqHvOiu9LLYqjocoKHIXd8qusCdYitos+ZBGnnn5/XOxWaAXuTGdEDzhynQNO/C9lqSwFSGUxZd
oPtUm9ND7SlXwpS2f9u3xJYkOTd8bAiiGKuPBf1+BInVb4z+198X8rfB7WrARrNOtcoEyPw2thIk
v3VCGVC9OxmwaLtLVHHo9bXQjjMN1nTMByO4lk2odH1zGi4IisdrsPe8UFZXgxsdxjh6qRYJVBo1
lOb2/JDU9jXRekVILsqvfvFu1JaGtzBqkpgJj/77R/gGofMRMEc0mWQhS1mLsT/fxQVcWiFAoTrq
c3qYhLjFxv0pi4x77tt56iSXElTdqfDnk1hP+FUtbhnaQovlDBgLeWUl8UEtirfZig9TGZjt+ENp
duLtihcurfgqjwNjA6oE7v/zCtV60um+0/JIUg3VU/tmaBAztCHm1GhB/Dv7Ns1g5lZmu4SVecZs
Ftot+XKlu75DYmQUbviocG/npA41B6/vKllJshPoFr7cacCOw5wqm+4W5jJBDC/EyuafAPVT4+ff
n2OFW5E8aOx9p4hhapqJokB/PQKbn4/A3PQFMzFgi/OQDP3HKDTYu0O+1yHoTymLZnLDqF4QIKa1
CEF5fmgI/u2NhSZAbjxEHZvX+88bmxMJgMgGpvpgRed1Y9x7BZKuDCODefklzzOhH6s6e4k8513N
2JZm46hW6WOWqTd0Xdd9BaO3EJtKdsS0A47nCoYEZPM0sYekqH1sapdIBLXa95H84c37fUT8eYS4
Lg085FGDmRrayT+vPRorgcpoqo9VXh3VqLqqlOS2alHPTGkVYLB9n5NR6+TE/f0CP3+ypQ6RGFsJ
8TIO4zaxCtuHYlhRG4wvJHb9ipKsQh/RcvQZbumPzVq+6A8dcUUwdsxn5ubnOfatfimzG6dr4ct5
kn23GT9J5sAnziGStjfjZica7U6X5E6ysK+HtonOgRQeo9zhutoidJMWhWtljhsyS88mG+eEsdNn
6No2Cavmtlero9tme6tKLpamOg6xvGzc4spsxa3UVdwy8l/2CHYc99edMhEiZNP8ppMPW3kOlVEE
o5u1waISlutmIJVrcKxUBYFMsZ3641gQ5zVgxCd4g+KkvW1sYzxbpFb6VWFsWrMwiDRTvLD4UMzY
CJnZk41pTUGSDDsPRUBYF84tXcMtoUdwMuBiV1UJbIKeZeEk0uHGa2OIkONzzOGB/32/+v2W/Png
V5NsSM0rFwz90MmD91I3rbx0bo+1YYfTYtxaeTuHJmkF/mjHGyuC7DGSarGpIN1zUe4mg7bu23F3
nfbGsDNgkKbCtX1kmjZ1MAEIYmgpJDSahyR9sQSzt6wrmrB264fO7bVtR8xCXt9nDkNjcFicLIgD
niYi16th63TOs9JUSoA3Qok4+SgmCvfSxA0XftNBm7F/cBh9LUv1K0N94WPgOW/L5Cnv63OgWeZA
HkHcsFXBh5I9yXjJTjO8T3vo5g3aArEdUXqMhXMpbOJy/343f9+t07vp6fo67qdF+bb7V7EsSElz
2mOb5Q92tG1sCys5wZ3pjaYLJpUKKCWO2ouiz9Rtj8TWUMCuEcB3asuu6k0K6QlFeqOUNorlfIJV
p95ECg2IsNmcIXQh1ELF5uC3GyBT8eOaoDm03DTTWESsNN5gShPXJ3/mSJDf198/4LeJCCbs8BMp
v1efdsR9J8sl8spuZE7THrsWdrkQAqcRpdpmvdAxX3TOyBYwNmTPBm4GEUipybtaWDiyTH05YyZU
zruqcm+LaL6pAUVdBpKhV1KO11W1S6Nor0GNDSOrlj8czCf8/fXYI/JJwzAUo1dW+ykpDNvGhZTa
rCG/a7grbOr1rCbJsZL+lJdfUSs+OzITYq4647bWE30bl0QuL9Ej83k/riHiiRG0HZ2tjs20a8Zf
xMj/VMz/1hH8sYR0qnhOZ7AxBqgcbn/uxAIIuUBlzZ634mNLmTyken85ew01KnZIGbuPUOqr6bGp
6tcovZ/wkP77Q/5ew3AJFmMb24AFgOf9SYUALm+5kzJrdxN1pw+18haeJYliJTisqyJSkvvFRu9T
x82W8IgtTrRENDsxQsdW2yTuG1BjAttOu8lcawhwMg2iPv1h1Gx9Q1q4SngAcFnhs+L7eVJp2UWH
emVlAaTwu714GmF6+qrWTNvCVFofxkoQL1oZNraWH6Ic3dgosDH02uSL1NM33n70oBSKhdZTrE3v
tVaxWF0JTYdSt7TKQ1faWwnxdNHaQ1T2BH4zNJH1Y5vo541lwl+c4jPOzcvZnZGR5TVAT1lUgWlV
G6GmN1KlBG0nVzkjZUaN9lW5W0qX+shTtpox73gD3g03fYgNDhIjFpQANg3KJPY/PFCDNXO6pkBh
dFcHroT5e9IgYh7Dy5Eyx9QqC9JJ9pC44rlcppsm1Xe1B5/QEVs9H7bjoIRx02z7gflFmWz/fh3f
G3iwG9cCvoHM7OLQf7K27XgRY2zH6t08l5u0Qwc4phbB6S3vFQFKygZDD0xj593M0RBNww32Wq5f
JtCVZv0JpQmtYjp+tANYumvcdB0c4FpFDNo2BJ+JeSa1PlHCqADzWG2TKo4rNyWSVbluBbLh6WLs
IHulWvpgeFngFMSkeHaKss5gjVqKtSDWtIkXdpKN3SlImXjIqih+ZdP0ZZahKVCy/8hn+X5qIJSm
acAFGkUBmoKTTdUxMBOqLLM6eiNVFKWfSBzErbMg0Hh2b5h7XxkJtv3JOBN71Qnd99iCA1FRw5pJ
EuRtpe5aDysQNs4tSR7XoCS7CUF1YhcozBoTASIebtH04WIhhld/tFcb5WNMleEs8ZIXrclxWkCR
R2i6QKn7w6v6jSS85mZ4q3gDws46iT2pjA1Srv/5AR1S4NCELV+t4/o1eT+WO9yjsAcTANKPSvVF
jdUv2stAV9ztYErcwdRxq+CSPUbz8sNG973fhNsO/x0NHTvJSqv/c6+tCo7aonLKo6mLV6+bULgZ
GJINy6OX5y9ljedd6tqveDGg0ujinRHJPSLRK5maQT4Z0E1axMHkHEkbMJRYyt1YKrVPRglS+7ms
SEFLd2YNic4pcxlqiff6wxu1vrl/vtkYb+E6DegDb0s7naZo6FadJq+SI8GLcNwUautN4QoimrtW
bOT4OMD+hoyPlVQ2IalbzpIof4iniARv5ZnCIqwHCzmgWr21jXuXl/qda5EtX4FfQv06KgMpbnOx
m+bmQkTORTdqKFap6qc8vZ8hVuayuu5VbArat6WqLwjDZJsj1ay9tRlEGnb/Nedk9CbE6PDAk18y
mwk6ArJP7OhRdvWay/tD7i3uGd/vikm1DIt6ZbJ9e6EQdutmijD62Bn66NvIsRq8HDs84HyjBx0y
cclB3zyCu3SXU5WivDVJg0zKhaEDQn0FcgVx7W7he8n8XNSWAkjOeMLlG9Dzv6Kuuk11fxL2e1fb
ka92VTjnKRrqBsM24VKuYdTvFxltfjyLG7WI77NEuZoMuR9S82DW03VFKzH19aM5pa9mFt2XY3Y5
dphrN+Iq85qrzuzQVEWHWB3PZpyEIPzvahtDC88jXZ6OXc7RYYq7s4o8M38plI9aomzIUnLUACKn
HF7hgpEtsW7Wm5Z7ByLagshe2ZFiQugtmYRb+dtC2wFR3HEiLXBJjCeR8nUx8N9fSnhLy7xslqR9
Xtr6Ii3WRzjaL5H2KSaHYObuRjj9lsSu5xJzhip5mqvkKjHXjXe2X9BDmimmTEqMV6SXth9iyM9q
w5gDE4IglKiLCtdDf+6yaqNoW0GgrJ9W2ALoRR8YZv+VqPzAqCwuLXN8ML0qJOEdqevZYr1NioHv
nbjTC+9andRnk7KtGurzIeVpEPpxt9Tuu5guGie/buopGDVtZNJE3m6kIlCWLjVzoV25bfJKpNyb
mOJXsbTbMZkvaBRiSp08CpYVyujRCYgYCp6tuFeR1jy5DQadQnSXlcSodOKfYanbEIdbVPZxXAej
XWrbVBJ72dA8ku1tBUIRGw0/mY3MSZ/qdflAjEaDcQSClqizs4AcTxhxFeaLfX2Qs4JzoeqJgymI
MHH0fjvYHYzdfjwTKeOfOSLKQU1uVLPpbslZDiy9rA7doO1Zee+ZEdk70yDbEEdNfF6H4SsZ+7e+
dMMyN7YgVAePMY3zWuHwOaCtBiK/y83005DWDYzKKygjL2QLrVaXd+ShBZY5f86VVP0oN/NAATsK
PKIdsyN5lAERsFUwt67h5/GExUEa4t2WI/kG5o5z5hQC3yl9WO6Jq/TzUr4lUMD9obSJre1rPynU
96TkyM3bcQNBlnvosn5mCXCGYz5oJsgSyYpPUvfu4qQrw1RC6+2taq+KUsBNj1zcC2SQNCsBS4se
NSs5aHn7Ucxvf99rtbU6+XOvpSo3aR+Am1bV30kVZfW8JN0wDXeqruwco38sYl50IOoc3y3x1M9A
BRFlcuuEuYUKu7ZRnqTqlnjKr4E5Ns2x3zTms2Xz/jU9BevfL/B3KtPJBdLCrwqjlY7BgcsH+Bci
xsJgvyfFbbpjzZG94yXPZqlfZpo78RIP1Dvnte4uNF3GBz7PFKvCpfsskDS4+XCpxPW5V9HmVIMO
wWkwb2tZPmSR6AJZjQbmHg5NKBJRvGVk6CTuDvFtDIMjvS5iYqsTD05bwqolkjuCPDx/cGgM2944
75OY+OiRb0S6x5tVNwx6Y+fZtSgAPAc/4M6KXidIEdt6EkxXFINAvfFNUeSViOeShM2U2L+SrpeD
C3KC8WFafbLrqpXaFHcfZjTtyCU3NtYSkURgwwq1Y3OPgT1bhgbIKhm8Squa96p1SSqvEsS6Qj5M
cmkJKsA+rWHsdbq9Ud12T2JtSuDOMJDWXRxdEX0Jz3jUxPiojGheiHe3+SwlrfuABU+2YwGWu2SC
U2Va+ePfn+iJ6pWmFR9Wsmv5lVkBrJOTTmyYpasqc8cTnec7T6pB19rPRWc+zzp05SQmk8HyPvO5
CmWkv5S5ejm17ZnRU1FpebNdJP/XD5f0vZfwHIgw6xwOQe43oma6yEzxnHG4G1sCZ1GWJJa+LzIU
dDOJo836kKOcfFBWoK4z0lFaYrrV4rmad3+/km8qAG4OWnfcOWmXmaicqgA6227UAsulO810oNB4
oYfIqKvdK7aja8W5R9+EfUtVdWFvGm9KcV/E8y5SSHlCPdtqN2WVJ8EM7Zgld9MX7GNakgHQ/OSA
fuKD/fspohCHEKBDbcWl5+Qplq7b2vnAhbZpdOFE2MPB7JXJVovoTeakOow2i0rDUSDwmoywUvV8
0YhRniIXF2rLYQJNBGPeYus6o/3++2101+7iZNfA8cPkCmFs0ICc9NGMnvQaaGS8ixsd80bwz2yf
A+j41ozPONw+JJT4rirFeDdBhjTNGBeHbmo3IlE+2c1v4mVKdsYSMftjBoP3+lKESk0JTHE2Ymh8
x3eEJWBmr7rRGn43Lo85N72JZQ5VajrDr8/bSNrCsDCfrI67YPbZmWcWTPYnxJ9lM4dZm6cbvbzQ
KK9j7aVKTIy06JEa42zW81fJoe0rg0nMaO+GhOoclBYVXEyXE2j69B5NWbpN+uqFfX1fXEsWuD/h
vIF5RQ0jNyN+qK1hDiTnXZUeE6uiirDTMzGVSsBR+KVZhFEoE4oBb6nmsJLLpnMYGcf9eau30ler
5Ev38i4Ucr6QJKDyQaku0HhpG82QP3BBzW/UI8xhYVSqLqUv7JrT0Qed1mRXjpYfoTel0D3Ywl/M
GFq/0SqXxYL3dKcgDcd9E4+AfTPNpOCoyIYiQ/2lD0Z7Efejb+ovjeaNxDsr3dmI8U6iJ4g+vOlI
CMG79WD1BLfRVqzZP9k+ndzzHKthu423ZV6ed4ZxWWFJRuoqjLKcabEYnMZfCJL1x6VXwtatXgbb
/PT0Mg+XWSWNRQCQzEt8sA06gqF0f9gQTvwY/vmeIUM1QDls+CGnMIfqxQNOBDMLLpFJMORrF2bM
W7zyfmV59oWJ7KtM4vfKBd+ngg7UJf8aFSf1U7HXp+U9RxeFbkS90WTBiKY76IsbxnpMVV1MOjgt
LUJnhCKq53BK1WBAcLyBckOCJxnSaXtmC/NK1fgmZSefSpgKSGe8KbBq5yLplJsBNywUW35rJ1+5
10AAMi+A3lFBajawbxd/TjmSNhBzFzWete9KojgsdyyZu1tkGY3Xcdte6i4TOI36whIs3nnWL5bM
88d6WgLDQL5kkXXXjsWlvfp/wJo8tqLaNxqwRcHYfps5ox1msEH/vo18a0RZkmgsURYjTid786TF
L5QZI7i5Ko5dIg5RYX+qTvc61s2Dm2IlU2fRD03e92psfQeATQB2gba+YUmRvRrtiDk/6uXyPkLF
DyBtNH7navAYTfYbow2BJUa/WukPIt9mCjCkq32aY3fVj9PGoYoBTYW8suatZOQV/3BLvuOoXKIN
NRB4AY+Ib3QlB0uuoXW6/Cic8qZNcexI87fsdu7LJ8B+XGKaV4SlcSuv1fmqsYuDkJIZhXpVlS1D
bPpBNczc8Uwvo5/06IwjTrd9A9QUmy5m1bwtiEX/LBYh7LNX4a18bGWPCeHe0gXMoli4mASm7/ZU
bbth7Ojzi0BPQWsYwKIzYqyDoma+z/fZ7GBOpi51qL6CgRItnjZvWTT+ahvIAey3V+ZkX7Y0qDlM
OVZwHoUxNLVFT+Pw0kubh7TN543WPWfGWPrEmse+dGjXm3I6K6Lutq+rJ2RAFuMe7Uq30p1SSlYU
wlVWHwA9GsWyeipgLQXG4iA9bgVKRghwzUcagta4GHvFcQj3v/FHi+/TWNpVV5vndNUMX21sQ8aX
rONvFoYx+nHCh2xAGA0DuV2KYx3Q0GtNxr2f6vO5OqLfVLz6NbXrJzvmL/SRICVIe8MOZT0hoRM0
af44E5ez6SN9aw9WgdRh0v2BSJlQq1KJo9Jy4Tr9hZlfy1GGs7kcC4XFh5ZVPej21DJQjXA7U5Zj
y5wXE+6nBUYMHWOj+v3i4NVHanPsuLdLnt8kkXHbk3NoqS8WozjfcoEhikheEY9Gi6rZXeDJ8iMi
T93US7mNhf5AbYa8JquuPOG9Q5vVAvZye7IQ9tbyRh9VO7Tl+EDpu5facnQYvgaxjYOVA3SuGsVP
yPT3ofm6DHUEDSjiDBv9z5/LsJm6snVVkR3JBnkzMXmUY/MSq5DIM4V9d5jey0ZuFIvPLdLpUjMw
5u4iupsR9ngaLXcVNi2+kyoXRtdTSwxgTfVobIeILqNIyDIwByaLMvrSleIly2NC4Wr7KokAJeCU
w4jS5u0YFUugDLYLZ1IBmtLdXxKT4Y1OpDh2GMlZ0Ro7HsJySDsc/Awbegk8gNDtHOxX4jNTjjcZ
8Q/UGgkzY2+vefHsq8aAxxcx4eVMTBjwYSeSJ8hS0BIWG/0uAoFsCru8fVVjY/HTGNZ41Fc3Y2mc
lbq50d0C+Rqx9sHgDav68j1uvkqvekkzzoXJzO/EErF9EL5hE9I18qiaZDzGbL6Vrn4yOpoBDshK
0GUeNt31gjHrbk0aD5S5xAeP/5hTY8KAb3URRAdC8Tss6wLLV4fZRUZkreNMxhYEXVxCaPSaV7hF
20yYr1LlJXKVCImaVb22yV7vsXtK6xnAPB8ogLoqkOvPagQvNqTdz5jhOe/UFJjnaicdUIxy3ro2
3tw0ziii00D2kDOsbZ3EIUFQ722LYo5242xYzdIaG/exv59Z2Ml/3wSpF2Dq/AZP7VOhVIpdASIv
Amt7rb/mySDsL4erIoU9Zpl49JS9im2iHDbosJeQbJS7uLUZWLfzvVmuZgyGS/dQYLBB2OitE7ti
57S2j3Ni7luNdvTayDwYsBeIDXN2WiMvaoxAD3WxaOcbq0yUQwpJ2jcRtdXlEp/39TCg1hnOTXNw
SPAEp4KWt4cu5vozbIdNZ2DAXw/jprQsJBb2vQNVynfUBscVe+zPEiMjrd7W/OJhonXHK9h4bBrv
EzkM9HOgRyHb5lD86gYsUdkmxKbNQIvkwuxHN3Fkg2E90c1CdagKVuH8lDo6T4Z6CXPGX0UfHbTV
GkpYyRk9WQ2Lru22S1Zu2TZui/hrGF41btjWU/HdpHAvOocbpzY4Daqthp5DU8LEcDdWN/VBE0lr
Iwb9zRBqqEcXxKxDsh2czTgj2ASBNEJHqDur72G1zWnOJ1cQNwnCHVPrPRnja+YaympS96iW05tA
yo89BRSKfnEvmxl/A88jpjvl90NvBZciDyRXz3Q/wTnE17N7z8lE0EzeZligKuV59ylyRLWOpkOT
lEEPddHUo3gLiTPkoLzGR9MLVWjvu3zo9bMGD0kDkxCBkhyuxOhxOGrpRvGWXxxAka/MaBgaFuCh
Hm7Ut37J462BC0yQDf3nGnbTyqk/mI0dnycgbWY5O5hTutam0Jb73oUThs83x5fhwCaeph/W/29Z
wB+t3+8Br82oF7ToewfNgdNmteuw/HOMWxLGXzPRLKVk7/IGRFKzWTMFYFcQ4y7i7YdDyB6FgW6v
erdK+ipa0qhEbF92rfPsyH6X8wZp0iCiyLlUXfnmGtUNO+rit2xI1bUzKBcciwjW7Gc75cRUlqdM
S87Itdx3Bvhqb18IgD5Fc+4roCJPTwt//Xb2XJLYlH0SXsW0lDSr2R7fJmt5myIj8p3sXJouNQtR
mCy3N2kWyIQSLHWyz5VQ6JvK2kt2MOwgFvC41wlgAT2HbGjzJrcUykamX5temT5Kb8JnwTtEHU9J
hb8QEtT0OqUCHmsm3kW9Kplttkano+Xslibeijp+gF19vYxpHTge0TQROKk+Lw2ySr8xsx/IWv+u
dOOR4S5FdQkieRoSsohkSnkS0dFShL4dgf+zznjC5xQTD7N+nd2YYmfhqx4/yKrO4wD46tMyo88o
qm4qoV/n8tnWV09M8zCr2b5AGBBaUwZnN2LiptWr9PZjdNXzLIdcPWiMdEy6KcVTb41Kl2eOjUHq
4r79sB9/Q1iN1S+LcAg+nal+k4wi2RhGBsfxsXdF46PsuBboalEiKY91DA6BMWYVOmO7h10SukOz
GbFe1ZeGrKFC7g2zfMJaC2p+k30BpHylsfbDJPM76YA3Bu9yy0Hbg+bn9MAAcRKurnDrXTmcp6Yk
u4xTrXPGswGnDSfF+pIEJittfqWq+0IV2wJ9pHXGnBYj6zajMUlVjsdChb9T1wYYqkoQUFlTeiTm
BX7qKfZDtRkOnfvexpCs401clFvaqzAfzavcwMuqFJgdZo0X6l152xvMjIoamoWY32ZA8MRSSeQO
eVUKP3WCstMh+zID18wBmXLab2Il3uh11/p92dCyzukZjqi/n+R/w/Ut+ixv/rmHnHjFnXz5P/4v
TOF2n+XVa/HZ/vf1G7+XzADRt3S/nc3+z1f/PznH6asK+u/Ocf9xfJXd639s8k/JsPeTaXw37z/+
6z9//9V/escp5j9cNPA0ZrzdtuHajv6/zeMUzfyHtUogQBEtlZVo80eybLr4v/5Tcf5BfCOUGMiw
yJrpPQEa/5d/HHqpf1iuTcIYAkaYINb/i3/cyaABHaRLZAF0QTxYaB6NU2ebZSqmpCjjA80l/qxq
cSzsqp/JKhD6pbv+a+r1IkSynOEXy5e//8BhNMkuvH7d6Ml9Oyb2mcYu2uwqa4guiggWwPqHvBX8
fxJx2j+/l531EMw6SS3oqe+lgzLDjcbuxnHrbINvUHFnzFlFx2cn91aJCCRb8uRxEanrO7nMnqny
2bkMq/rV1MtbXI/zWx0pN1jIiA+pz2eittoIdTTT+qjFhJHZpJ7TA/uy/Motsyc+p1A2uh4pn6qa
Xs6lO70P/f9k70yW28a2Lv0qFTWHA30zqAlJsKdEilTnCUKSbfQ9cNA8/f+Bdl5byszrmxU1uIPK
yFCYIgVSEHCavdf6VvtolU32YnY0jpO8CZ6LioVcW2v2LM7Mlx4Q9slQUesNRZusKwOm2DwJlTvL
6ot9zNryFE5fxga7Q1Gfrq+vDSs66EN3uD66vkhLfHON1VNlOWlY31+W1kpL+TGju3E9rKwgbqak
nKyvP5IYv7M6qvL7gqOJh3SSWlEhlm266X+SB6taqWWSGW6BTeU30JYf9Dz2HxCmdMvBiOk9JjFy
Jysr5mFax1+8U9wwIUfG0MxHkeq3RRUN2zguyyXNnfrBKqPL9YVlLJ+zIRUPXRAVy8TRxq1WJeqt
lDctODbHeBu+Ka0VfzG0JIfXZrPrlaR0qw3VsEzkwrnvU+Ph+orEC090Y6WHNAqDpe113rbuguKW
YuE47+Mue7PHde/Y0Rczo/SmK+pw1OzY2UgxgTmO7bf3eao9Xz9W0xs3hdmJR5L3DFfzRLHzQ8O6
6bvBmFeWprxW5R+/wMSjihr/JA/esOFaCuHQxMBAY+v1+m6eAHhX9NKjjo7QLdtQ3jW+Km4QWkvz
MU3i18hBdT/9kiO0I7aBXnOKq7TYOKlXrsg6FBe9kb5eXyEUbZs1msA8DY4Vvik+77CNbjpRJlRc
/e5e1rJi1Zj2QgfnsccCPO4rvxn3xfTl58Prv64vSdHGanG7u77q57ev/4rYEraz68soOR+TyXP7
43sG2206XtPX60/W1LpYNbJt/XCMvzpu3AuAEEoBTGH6gNc3+PW41+/anRMvpbwsfrzN9xd8+D2G
gRiNNnO+H+P6cz9/3Z9vff2XVdT+vvXWP78dBPpzoJBlgs7L3Gpxtzfi0ruxpi/2IDk314dKkN56
RtRslSIBJXl9gmlbWzSOQSP0/YvxBWQ7cg5+vPj7j4xefOdbiDl+HvT6Y4Xv++4gxT6Z8H+85fUJ
XW2UXaz46w8/cH1Y1P29GOpx8+Gts0DOXXDyOr44jvbzkA3hTnuriZcffuB6tEwJn0cjzDZdP+rL
X2a3H6uAX6mXDA3vNthsqA2dyWaajnTqwsxZ78s7qEuH2HbY/yYBmj20rbA61TaKiTiw9HkdAuCY
RbFm7GlzYIi8/jNvGh57leuh49zm3DE5CSUxIVYBcuPY8s19rY6qvfz5ao+a0Cyx0Yx9f4vrIdLI
w5Qn87dIsWQ2WjPc9p2c3NuyHFIzkew9nrnkPlTp+AVa0m2vzyaRGsO+I8ZlnF4sEb/u8gm65fWh
Go+oo/zGYZfOs5WdFJvUhEN0fTho1OZ9fyRSdDoyOpvwJh/k5+sjbiXriA1zc31kyrVzru37ZMxU
3HP2lMvjpOfrc2pMo2tM0+P1kd11X8o4FYfrI9EX+kzGxMWGkbfAK2fNmUBMpH48BHiau2HW2Usz
6oKbMZbyfaVjIshi52KNmn0RtK9semNYKviW4+mfHYxnh+tzst/G81BPIF9OL9UCem4RitLl9bWR
KNVVHmE5vj7sY9PZFh4zkzwdSQpk46Ztrbvrj1YZakaBa1tkI9olNAtuCRHgdH3SRPPRi7E6XI+D
ujdnZpTUzffPYInCDRVLXV4fijHxpjVyuRitjs/bVhkiBQkfZQ2/7TdXqzw1KX7uh5lFJ0AJHYXJ
IEX84bXv9ouAwifPExUl+03FKgiDEuUk4GD8FbZID42EkXx6ZPtafGlBdk8PUC3wRdMeh6bQD99f
bdE1FD7ZUdcng9o2Vs6/jlX7aXroER0ZYyoujlzGFxRJWmZRK/vXcbwoO6tK/erpqdggsctWOvEs
rLiLb1SHsi9jr2x0VbKe5NJGz9ZbNcENY3ewMlJzoqYSn32fxdH0UgIYcNw4Ij7TlwzXbGl7Ikn7
6s4EgYc1kpcYGDV1KEUvzKEJq7guoTfhm7vaHIXbdUa9pX8TbUsHcRXKXedNsYad3uTBU+Mbiivp
VblLyZ+5zQZBVbUS3Rtbaqcy7LdcBDgXc3O87YVubeVElVwDJdpjotc33XQs9FdvrHuUC5r9egWf
LNooPr45yOrD92NEsVgMttp+1jpfXQCRBW5jSpS/+a1lgwgUq26K+yLzSOrowqfro2BouiN93J0a
m8W93Y3GnTmOc3l6pCB/uj+1mB7/L3Y9f7tbebfD+Q/2Rn97oHd7JTZdPzZli5fm5d0D97q1OLVf
q+Huaw0E/A9i9PTK//TJHxuUy1B8/T//+y1vs2Y6mk/25bu9i0b36O+3PZc8/pq8tH/6iR+7HSRL
n2hmU4Cy2er8isqmzqN+MghgZZ8zKf3Z3fzc7difmFVkxK8qyJmJB/lzs+N80omi5D/MKnicwXD+
k+3OBxUOMAfqLByL/Rg7f3Ap0yT3y7BANbjC6V3K5xFMW+Lkt7agWg3cdm8btGBzGewNCZS1xJKN
KBXPEA9NRPKHWp4jMZlJ2t91W68ukJ8j1Y+PpCG/ka1pn/eR4J0SbRLLSS+fG1UmtMavJodascKx
t6+bEYD3pJUnv+GkQ+ahthzhd5dlColEIOMPjV26BVvPY+h1jEOQ5aprdhIw0KJbRGoVzArTuXhj
Qftb6h9LFHmeGdNxHm1/0ZdqMvMbTGCd/Ib97QiOcQ86YZ9FS8d4knxzXFItozOozmugP27lEJSj
ONJL4e8dp1pEZbavK+ajDFGF3SSvfa+zJv72yyX2F2uPD1al6RSB5INzzmbZxvPwUSTRMkbiNWCD
0cVyN+srhYCvtnzSfKmdlaPOFE04jyJT1ho71QWi4ASSG3b+MpPSc1UbxIt7y9wjqsNrpwoTqpaG
FsqctSJYH03bRy190tb8zZrprz83DBED0NC1L/H+amvUvujNMZfPcW+u2kS6dIjiuhQ7S+EHbj4Y
w1bpxaVWUII6MtktxJtqM0rZskGQ5wxYBbJKadGpUg/mCwWRYSH6NY1uG43+ncD8H5b1078/2e/3
hz/O9S+f+cMd4kdSoxoVn9kY7M3oce05kXKS7fx38rMPBbgf7+TANVImZCAG+vdnB3S3prSxN55H
QyCc6GzJhei+8dTqAGSFGUNDRpiN6bFWAjTcXfgaoRQAjjKwRJPmTqHjktCyM4K6mKAx5I6toScz
sKH1HIL2ayteBabomVyKQ5Bi3xm0HaCqgwfrT4qkSzAOcJPMTWZTVTAKftMecijWisa1C4c1U0Ua
Tmd+aX3ttkqgSRtV7cbUVVEX5S8xuWqg9PWlnJrGnApzmpY3pep/0axq0lCZl3//d/kA4ft+utBk
TJm8lH8YZd+fLn6TPqi9QD4zMx/L9Nj4JAj2cfZZd8gRau3NxMNtZOnZ6tCj+oX1O/Hb+5IuH0BT
0DBONHMapqbz0c5WAa/sg2jsz8FkLE6kLfTrc+frjAgpf4U2PZpO/JuF3J+uxuk9p7AEQKtkeTqT
9OGX8VrrW8U3ta4/U2K7jGb8OkUm+pb9m5P7XvLy41f75W0+XPQ2lYgwRUlytlPkllGxVjuxgvFD
773Kjig0te/ri3dF1V+3U39xLrVpAkL3ol51Nu9/r4AoKRXKSX92yCYz1X7eToRrqXwJreZQdvEX
2L2nf38BGX9xLjUKfgxF0/n8k3axLRNROancny0wem0uZ6uhKpB25jGLYX8kJo9tW1PMROJcfGyt
806YJLfCzzGlqFzo9lOYAZnplDIFS7dJA2krsX2ag0FpZ2HU3+dFu9FLkc4qLbdo1AMIkfRD1GZn
ycr2Q1KguXPot/RsCfQ6BEqtv3AN0SKus2OS6yslY/Y1ym1BxluNEdkKTNhHxI2FSg1ip2ju/Mxa
qEF/KOrqycTTp2jlWWb6nEE+mLgh2qzIK+DnMomF7Q9w3P/rUvjfLvferRv/rmD+X7km/Lel8Eue
+e/r31Ob618rQu0TA8dUMGDhRxWJp76Hp7AiND6xP2M6n9imPMNd90f9WzE+4VmlKk4AFvRHGkg/
l4Sq8glPK62liYc/5QEo/2RJ+EF7TBILJmI6QcinbFUjwnK6bX4ZYmScDGYZDMZ9weZ0namifJR9
cy7bOylUy33Hd1am1CpcXuG+UNviMSITwcy14Kg0qn2SqREUg8udLp1xz59lvUUapNdi0VEYPDZ9
6P9GHflx8KBOj8ZT1bDgwavD8/b+E2uI19WypMrZmF65abDzQyajiFVSJZ3XomooxoPPCJzc/03T
7INUj5PFWyNAo7M3NTP+NAcg6/DqIQrEvaEk8TodkmqKRK2X0WTztAkO3XWF+tyE6l0sWM1GkZcs
NC+KAZyh9BpK3Vto8O9dL0YUgT36W1xGYJyTw78f666C8V8X1dB4WCvi72DZqDl8fX+K0rHTUwJo
8odBTcdDXtnBjUWvbV0Go3WTN+kyUHJ5xeyZUeRc20Vqukg0Y7gpfTPHe9D9Zh77UD3jxMERsbjK
EZ4YKn+2DzMMJ41ifqwND1qVm2fDV9WdmhUEgLFTrqflK55d1UWuQ8O+yG96KVIv2UjTPqsR44z0
LHaBGFZ1ab3pfjU8oSPKZzUT9Q0GP/C7YbfNSq0gaFAK//nJdEA8co+w7GCb8lGdLzWi4two/YNe
1oK2fKLMRiXAt0Sr3k1HD6m0CC5YzXZVO9aPKJHWtkBox2SzcODH/UbrcN2kvfvjUthB5Y5vwSRF
6U+IxEAo3oiir33A1ulsRY7qpsLR0qdJ9SYK6tal570IYTnLWmuyfWsXLUZwAg48R00pGw+uESIv
Uc2oeEhTGvuBoeXzQrGf6L35ezuYWCYlmo9cqklRUVP/TvJIJSBWRLhRHCKH6lTr6DMBUdCWnJVl
tcomRprJJe0Id1DtcDOk9WNZyrprxtGlLPSAZay2c/oqekrFeGzCftxUTrMqxw75joHA3M+tk6/Q
bx4qeuJKnfo7jfCLFs5GUhDMJxvx7y7LaXP/S5lsiqGSGUUYahG2sgX/aOO2UeyoU23owQ7G5jnO
iFgN0wku1S2joleXqaK/hWEKwxtlMpOz57u1I3t4NACL1cXY38LfMma0SHA9gORZFqZ+i49tXKtj
eRAeS2iSwsdnxW5faqHEp7zuE/IwDNdqveJcaHmw6KwUzWapGLs+dX4DcfzTUAk5dvIFg2JhMPiT
scQmTTuJPF8mjE2Mi9gxopuw0Ns9+Moe5p1X30g5q5lWj34rh/y4poQLZqgocYi5gwymf5xXuk6v
5FwanQcSNbZmGUMHipwbvTTwJEn9ITGIjJLSXatgSTZz2IaRhYBVgVI+k2oz2xVaVi3iKqA3gwhS
AU96rHthEQmATN8P0tBV1AokuRGxohrZJtYKohV4feiku6E6dSH54506IPZs8N+nFdsDm2aTWzdW
tAAzh8R2yMJDm2QnySteBnVodt2oPEuKcaN1KdErioR7LLZfDSQot3e6GGKXVmsxz6G1zswxujPM
eFk6XrlFOOMGRc6kk6WLOmxCsNvtwiasZzkAFHErxo3Wr7ZjT6sTXxZ4FF/faLK0KYLCXglj3KCO
gtwTKPoyzuxtEib1Qi8oKxTywa9AVCRxr8/wBVykgrxfhFi3RYmq0K+0ZIXi1JiXEoioauRG5Wq7
C0RYT9V+slgIDIMR2jZrT68yKPho8m1kFoe4yuuFEz1ruAWOEhZh2+/De6uU1pQKJrV52cLgg6jr
DXm99lLZR5MeWnsxfZFS4oeMdDyzZauAi6SuxOfedIYvn0nvPTD/dM9GkD2HQWyt/M4EqEThd+bJ
4zZJohZmNarTVi1u6F70QtIWep3Ua2E2L0rPHVaqaX0PkX2OdNj1HQCwv5ki31fIp1ufCUlRuTkm
afuf5LqNCCXdkUT8YBOFdYecrdkXwjrpMJrdtDapQ3hoav3azl8gmMlTdlVxCx2qXnSahyVPl42t
4/yuHPYh6Gn6WNTtFXR33DOmiqT4/cztFFE5DlXtPKQOCbGgLp5Yt92HXZRvaIG8JB1NMQnTe1sb
9lYTnb0tYvvOaQwZv2DU7sO+afemAROxLSp70abWMki0HjmwFs7rDF5uWySwVgefKkBbkvfuYCjA
6HvfaCdqrz3kGDlcCS/FsJr2htvHrvAl77kpVWNhjfJKoGc+S3a/U9ByIEXnQv73fxrWth8GZf4y
zLM44phyoXm9PwUiyzrEiXn80IgpSnLQGE511KHnQKd+b1TV7wwY0zl9P6GaLOyADWNA4kK4cg5/
WQK3kcN6ctSjh7FRvxqtJW1VncCr+MmPOv2urC3DpatqAvjqhnPmmM/d73fEH5xQ1+sRoMiEbmBh
y874wwoJpft0rXURf3gv2+MSOzl1cNuYJLj1nd0id+36oz1Gr6OhVXcUakoZNkjolfGtjmRe7eV8
67XpxuwGfQdPCrBdbhFdKys1zFs9cCO1rskrRq9bDtIxspBeRJRQwi5DuGqScxO05P92QPermP4/
rfywtvJHQhNzcFotdmhWAWsl1Io1OejDqtIcd3SAlktjEO9SRRVfhz5fh5aUPHs+EfOh7n+fzv7/
DvR3XQmDif3vuxJTjOf/enyJv77rS0w/830XSjrnJ5xF7AgsaO9IxLm2vm9Cp2cMWgsEp7Cv+f7M
jz2o4nzSqJ9rbHKIm1O5QP+1BeWpaempsgqd9p/0E/7JDpT3fHf/0S+B/KFYfLEtyqEY3t7f8Faq
Ax02LfniBXOSlyNqMPlMHMMeXfNCcZbos3p9E5RuGy9E62r62so3gUl3bW9JO0dxo3B6TdLe+N0F
MH2j3qv6TSO+9TIGtoTKZXhbRzs5edWL+9w4Ru2N0Fc6wOHmmMmvWvpEno/SHp34ZJZEJm0Z+Dtt
rkJDthYshhvo0yrwaUJTEFZDLZs7+wgSa7QwSoTEM/xWaTxvWF+g7PLXfbRjTQLXIWYzs/JeWElX
n4uviL7Jd0pi0ECwl6afaBHoF5tgPJXDgzNsHR107DqMlkz0QYzdZ5XaM61YlqpbdJvWWGnqsi5d
S9mJbiOPxKK5wOjCYSUU1xBsf10/WfYMF9Fm/NYpM9iDHVrfZGZtBwsHiDtc7MLVBMBU1jFgI1YV
sSDRqtBdL1t0hHwT16MtcDrb9wwfsbLSMYjCMRjnKYGBybLs8Higk99l2jx5KvWlFS6GJ6h4XjrH
Z4FEKo/nuTIv9ZUVrqxsacsrCmvwQ+o1nncfLf+PRuXfFhKZq/908ejsysAxUUZRkfF9HDeVYnRa
YcgXq1/WoF7KW6VhH+jUGw/MbBCGKyrqG7MNVkGhL2tLm8e2AjTEB6Ts7PNYc3Ft0TPylyG6vQBU
34BVIlEp68oDnECSrYYbUttBX+hz9olgd3GcFgp4689OWONopvPUPjJqz5v4JdSNucjyGVxWiyNL
+5hebSud+qidmyhEdCr4nVKRvJjNnPZzyicuq0clvavtbeDfYgDM6s+VzuoV0iQB28bE8p0pGHP9
+DB4pzZFjnvxpVPTXwZnXShbE+IWetug/Sz1b1LwqOSPNMhgfj809kVSP4vwUR74nK0ilnonzzSg
K9Tw7eJiGntfe4yTz3qzysUl7C4lnk0d72smv9lWvRAJyBnytvD+OIvWe7OcI4kPxcns5o1ZLRJm
jxiaqgKlSfGodfLrtZcq/ZYbbz5mOUGutnfInbOtbKlmipZVxXJolrDXQBOV/dIOj4V1amHxOM9d
dpegJnBOcQK64zayDmp38ePdSPdqUuKvuAkRr9nJ0gNbVz1k/pKNv2Ydu/ox5wZ2LiJ/8bkZJUQM
5aOj3yAdSbqTxXsUe5HtzfaoSrtxfIqkuyp5BVSYR7ehvsnSV6t95ptx+dh74Endvjz13Vl3ztT4
Q5po6qwK3cLa6Ogg9QX/J9V97ZxUINOgF14MlNLzQYiZrzNORO3CslxL7KzooR+nkQz0jv6Yepfa
OJwEw1Jz2yXBRi0YkITn9pm5xvXhakRiGY2+VeUaHgghQgPDG/ZWOVkXUrVVQ2vV+C2Ic4o4P0h9
/2ha/c+qtn/7qv/Csu2kaqd8CtmBCY7iK22O306iyHOK4mtFosWvU+lfHumPAq/sfAI5R2XoD0Hy
H3OrxMRIPDayZybRDy1/RWZyhVBAfZd5j4mUJekPfTNPsa3BDo+XCznAhE38Q+7wo1f8XZ7+U73+
a6MFBcK78fFPH93+UC11/Dpsw2mD36a7AImvpXydSOI61hgJs5Yy3MT0FLrFUM6H8b4kbCBzp9a2
4doBmXTbhMTUnFFhDiU/j9fWG44yXd445l1ZHk0PitOq8BjX1tb4aLf7yPoSinyeEZEVNm+lflJ0
cFsX4W0CfwGfXonZsr+EwdmOb6T2xoKXqSLPOeb2Xo+Ooibn4Ch2krcbmbP7lQ0QJ/F2bI4hot9U
WBqtAYlac2PpADBIropfrWzteXed88Asn0tfYyAwrX5Tobmp8flg4CqSAxxSXWxMZSm8nZG7ZgZs
chYzxZe0QtfMD0H3QuUbxy6iAoB07E/T4RzAupZR1T4q42cRb8BCevU6bTbmsPNJGeU43dIs1lGy
MqCPMwSOyQMGYZW1QI8M+7YfVma41I3bwNkrnRslu7pY98FW6w6DOA4Q671FEGxH8Szly2SCLwg8
VUc6l562tpinx6eF4a+lfjv9ny9H/THoT218KRjHpWiH/Cozbir9XNZnLzlEwVoy5lHsBjbKuRli
qXhcNNFqMLeVtLYKVlOHQlmqxaoMvm+h/tEI8tdKoP/CgWHqtP/9YprGVOWHL7/e/9MPfL/ddZNu
DnhhB/IjA8r1vv2+ksaVQCkRHwFefm5rliP/6uboGoaFSdZDr5Mq8tUD8eNm15VPNP9V0yJmEpUe
YIF/crM7H0rDuHjYweoU2NlCUtmklPB+JY3AMrY8wK4ITuVRWqth6D0pntkmxPLqUT1ZYQHsKKY4
jABs54Uk+3eqFler0tGseV9rCtm6gCFaA+BM61AAis2BpmIGgGEsPGOZxso3FR/Xxhz7emWEcFVK
Vc8w92jN1u40sl1KY9yJBJYrljd/5deCUpru+PiTsyK+H+MagztwjcXUkN3Uo1+7hAkmEOZl0HNV
UG6FRoo5FY9wbUcjiTII+JZd7XWXzNLFt26QgrkXY93jTJduFQ7SsgRAv+tFFy36ztEWah9ibcQ9
Aqywsb4FCiGBkZYNwN/DUqMWPphLSxZvcMwYASPDKueJxYo79RyGFBv/5CLsiG8w+twALmI1LMET
OAENOg0Vfu0dW99ibkmd5YIdcFYkcsREETmDK5wAobvMQhKznEVAS58u7cjqlkQ6Sq7JCnCBLfmJ
mAkcoGrnsaEfHJjfY78067FZClVnhR4G6J8iThsLAuMQydU40yF13LZmS9xVLhG1U5GEmCZJthK2
2R9zwTKNdbAFzEx/c6LEc3W8yzegMmw4cZimQwmykuXZ2IJl/60QQ7ioq+gxydNbXWGdrJeY0OFr
JnOsp6gsNTt5E6lVLAVpRq7iARcODQPDa1AXS3U0tXWr9my8PL2flxiDwBNh6iK0dQgWee5VC+KX
hZvozA6mGsorze7R9BilWPhBNz7XuUJwkU6I2qUWdX9owEMdSYbJQWcWvUwUiznA4KZguQQrYB1t
NcjjXZ4EikvNE1FttS15F+aJNn6mjtStY1+xtk5n6899lPmHVhWARDGyP4M41qmFRCkdtzyIYGjT
sbuTYodvVr331A4VIyUXFbOcQNTH3zCJ6JwYyue8ogpDmIdxW6lsPeHGdyDcFJEqMzvL9W3ndQ57
IPTWGmWTm7yICX9VYsc+yL2Uroe2VXd+Ech3VJODg5w0RMPhwDgOJQKzLk/9b6MmEKOFDYLPmGyj
i+zJ2UVNbVB2UZc/l57tw1XRup2UWSOM9SHFbWD7/o0M8/Y2a1MSeyRDbdeFQxQrzgUWp7IW2cQw
pcVtjJpgY2jlcLD1ptuXFMHYLgyoH5KoXjWRkm07qQvPQjOllTJWA4IFI8jhWHtZfnDS0ryNG9nq
2fQG1T6TRYfRstO6ryj2rEOX6dnOl5LyWAgbMUWhgceqoqZ9srw4OZHLmzx6Yx5JMzjz9qEf/H6T
K2G/RFUlWuY+K/xm135/krpROtqNYa8iE7JjKapgZflJ+7VIAw1EtBbQZI7UkfLlZA2S+lrdthaZ
9bOujqRDQZDamyKl0b0N5mNpC5IYZ6AXFaIgDOqcM+TXtBfGpICFRAJS+7mA9HNyIGSvBsuABpiF
6DMcDP13am8bkEfhI4SLPo6DI3VX8xhzo83JAtZOVkLAW51F1okYhvQrzHNE60PQ8I6eGLqnKHWc
VdPpw1NCd4wwn8hWyq3ud/UXSTebNwHUd01FXPkc+z0Xk1aGdbww4RJ4AAXMycbbwjCoGKZBC1Zd
tTRDWRRsLULxUpB9gkVntKuX0Gzt0VVr4r0DJC2zcuiKz2qqJq6d6OWX2OpBulYhtvG8qNMNyGTl
zk8q8QXUjMGqzQEeLzS2/CU3SkxdIk9lIB2e5+Zj3oqFYgZ2twD+gYLdqSUSWqJgVQ1yfjBjgmYy
IfobhztnV5ZGuSklrTgIMVSTl1jtoalzRm9TP7BgXwlQ47adpvchZfRTq4zjaQCzBZuCsWOfgS3f
WOmA2C7285Jbo2iymdkYYU08abJRBqVki+YLZzb18FRGdMk881Yo3aLMLLRFmncBwZ+W8kJzXlvm
QpbWaONYAPVhULG3SmQIJla6LXJbIYu+7PoNf898G1BXOAypXbsJHPpVHCODwoANSHcmtYQ0SLJB
PQCzmO9WNdvN0LHFom50htRQE3U292yHwKimL5VDmbO1Lc1B2TdaJd+N4DrmQHFYkEKpuO9pkbCJ
L43gCRmA2I2iNr8VyThsKqThj2pn57soMMFoy5JyDBJ8frPSzvpXKcrFmUrsJLGAZOHmBJmD/G/k
MSMVQo+2I2P+Z+6h6plnki90JLmx/ME5lj7bU0cpey75UMq3kS2UY9mRJsQZ9Dri7GsgyQ5NmGE2
6Ga4SRQfBhZNM+kxQta+jqUi2LcKJiO9J2dMSU2qRI6mvzWSbz22plolbh3lzt6J7egQlon1VDYa
EbSZlzwrZWU/pdHYVLOwtCJXKbVyGaRBfVcCgvuKwnKkJVQb68xuKPV5BU1eyBo1OYMqVKk2wQSc
tAnFMM0eV3BYc5cUbPIHjIhue+crZMQVUajPNWJq4bnR/c702riTWaw8FEaoLkO6upOrC5+ebHse
ISBQHeZFrQL6RNafmvPB98OOJbFBriJX2VJuxugGMoBPmrii+MBYjegBb5r4EjQm0i1D5H4HrEXt
l1naSt+a2BbHprKtvR+lwZQqJCuHjmRwLgGZ8hmpLtI04wyTRafI8Ax5SikfGlrsSz3p7SVWF+c4
6Sn7eVAOhTmvQVvRU3OydE8LXdvrTTVqC0f12XLEMtP7qlXSNFxwo+AjiK2CJQlKmGxF7hnIulYb
nNdRqULS4wwTlnFJTTRvPCoTRZIo+lqJVC1dlLg7/DnksbZcNiBru5lRQ88k4UBqw1sz68MQ7klr
frG58j9z/zKZ1n4cLRwM4Ck4v0Gp3bQdOU/KkA83kkEsUEdG5zCvA5mKh1eZRukyVgATAqupLTO7
A96r2E2c36hIVtqQsAylW3ma73hM8j2ZiR49QaLO5cRG7SEZ/nksXjPvG/fIAVsRlzyxxaA1R7aW
eoROL7SImwjj8q3t9aVBHdMzYJcSoiGP+U1tUWSrz1XxENn3wj9bkyYv3DUpjE8uqqKnHvq1Du5g
3DDGOZBtk0UMC3cUB7C7N2F1qoszmWlrx6zeArWdd6zemfk2QOoYLwBY5OtuEqJWq0mwokvlkXtq
M5TJo9aW96nR7iA9bY2oQPlg3IO1Xg1ZNfcIj6zHt9JexWy+lY66FrSCzzlivUovWTE1F5QP1UqP
Brycqd4/286CDjrFSAXupHcmtlDbmUUR5vNGC719o7bnJPaIdShdk7Yw0k3AS7rSfVX7rpoIftZ9
3JTl1yYJMcyXC9tT+xcuHqSHgXWrBnBfnKKOt009yHuvDMdVF9gMGYTwCULRGnOWZnB1FpBectco
kgsoweQ11Nt02dEZXjUUXgE2YzpOE++z7bXJggClL1raHQsmwHmLn3TeNcWyNvpHW2uPTUoBeRwS
567Fv5LOvAZckVUNwxLM8cIJfeOQ5CCpaYYpC/CKJsEHdTw38sRxEzGqs6GwpiJu8eCXhKR1E+TV
kiZeQQi8yBt0gmEbSdwRgtEcBXpcWC1MNZaduCZkD7RFuOuKrCzdPNMoWuvDa0Ns5Twz65r3c7gW
ZNCW3LblvZeYhz7XT3nQO1viSu4KvTOB/Tn9IusIMyJI44nF6udmdEgVzP2VFI03YorB9bRxboJx
mYXjgLkqJ2eirZjt41B/lQTLhkQLHhtIOEsUMB6bErgXrWRe6Tmoq3uLkV5rH0fMEDMDEQ68xwrr
gwNBwesn9K5Od0LSBAjvXlPw78VQkRxiatq0eGoV0mNzU8svlo3KXmt66NsWG4citV5HJmJSQfpq
TbNYXoj/oe7LmtvGuW1/EU9xJviqyYNkO5aV2MkLK+lOQBIAQRIEp19/F13fIKNNsY7qvpxXd4cQ
pg1g7zXECRT5oCF5Y3eeBclb+ye0q73NCNOQjW4gxhfwBElHC9zASjCFkkKCcnDVBG+wqQie+r6C
43rCevWHWBrp0XRI9xZpvYfQTYLXTHpghVu4bh1QTY2PPVRmf9mFPTnyAvuqfFHuAw6BclzmADm0
wlocYPvIv8I01XmM32U1dQFZI0DE7BzEDYvk2DK4R8Lzo92CHeI8eY2Fh4FOYZ6WNEn4tZMudD9q
Ed6GfjaNmhskW90mOOVjeDyhvpTFEysoP5YueopaPqC8Mia/dBUmD2UdNqeOM7ojouSvrMhQwrG1
e7AHD0LlHR9qsNxFjvumo/CvXegE4s4TaaR4KvLaSjW+WIFyYdsp6gg6HqP/VeKZflIOt5GvIUrg
kZFD2QOK/f2OtlKqx5h73Vs9urD1iQvIXG5EX+TjjYtDc/r9brxzsgSui1YnUPdxaQMTegv+eCgL
QJlpq+y8g5PWUMNML4ygVgD5OxgcguVRbPvGtdag21s/2iiJftuNbHcpE3jq1KE93kEFHlf6CPqB
L6MVw97Jjrri1S6d4N4ByOUuYSD/DDDQunUGhTpDqyu4tw6xjOBWBCWsh56M2Oaum0vcHeAYuYss
EOlzC6D42CXtLVT1yDYcgCrQNE12BcwID46DfVx42aRA6lnbnEh15w3lVwXeObTha/2HSGe8SZyx
hzVpM/623bTEY3F0xZ6r2j7UoBJl2KK03Ne4rz9A1wfCc6RtttH07FkNXYOKgUvYkws13+95OKqN
0AP/g9cUIKygj9/igsIeHQ1nk1gztc94KwEi7fQAJbl8OPjdkEAgGYfrRrmC70cZd08KBNVt1fn9
S8aUfz9CIwtpUbe6H4eggkx0MrTffH8IfisICu6Dutew6wzlISTQfErLGAIKOaQBKquydzUdrPYu
lh1HHEjyjYo69URVx8i6rUQGSBb0r79mcghPLcM7EkJTsItd4XLa/ml1DF1FotRXqKJ77TYKPQpd
q6SKdhQI8DvqM8xDp4D1gRwuILHZwEBCxDOhXKu+FzfZWKtbt4K3w2SKpeiWAhiPJRsNBPcsrdOT
A7dGsZFVnqOQFAkrXDcAZBwbiSAG5AKgJl0F6ZdM+vmG8fZrKQiM6Vy69oMR93Ip75p8cPEMcPAM
gdHlJgSFZ10y6AT0wEnjseTWdBM6NnaDbZWPskir17TV3hdAxhy197y02fqBrB94l8qd1NEI+F+T
fNeSwx2PRtW/GBD/HxKY/2dR6zYk4ubTnEcNR4DzJCeKEP/OclpOGE+AAXg3RVg9SHogj/gvwAD+
A7B8ARCogE1OQof/SXMS539IAJAnZJwi20EhAv/ov2lOh4QT4cP3ffzD/yVgYCrp/hevgwgI6fqJ
A2RkNzWpVY6tl2N/EmhWbmVWuwpiVwz+3K8J7V1rk4dp9NOBa06Gyn8U11a7VqOv/OaZF/AO/UX7
oAPpvsQNfEF9+iOe7L8/Crnic/x8j0d5KKOyOHBwK78Hdu1+5b38cjY3/yrrnJdxPnJX/vtxo3gT
1iB7uBL0TK50rTaU9vHkRlU7m1z5ye5yI3M9mCrsZ/AnaeFaqAAUP6TCEfCkTxtcFVVXJVg//1lg
n3Ri+s5n02YwDESkC+RemTjAZEwA403xpIvH58rnw7OLItJ1rRggkraO8nzsBOhR1IXVrHSfbRpo
EAwLf1228nS5lbkJmWQYz8aqkJC0HMEyOuQ5quwbyy297DbpPDjApYGKlrDec0NmgBpq3MTGqks5
mLdD4bxETmEL4Bgi1xHrDCG0WIHWj+zA6nKvJiDQp1M0FRHPuqUgHFdQqHEdWkVDPJGRjB4FVD5D
bT3laYUDHc8/hwAyMnhKpHf4v0Nw/yIrGfoHmE35zbCxw3bwN1Jr3DcWIPhzw2Bw/pwa/I+2l+wg
hXqEB1m8drrSxputH9aksNPN5e7PbABTBIqPtsqQlwDjZUhfOycDCTJEW9d93IgPSTRIiqQPO7ip
Dw+UjrGHmF+7d20jQHDkQisnSckeCHrodwakgIiT5fgLQn0zy30irZ+vCzuCYYyEFhxkSqKg+gvH
8iDzrZc7LIOeRlHBGPy6UTJiRFPGmS2GKj+AfDAhrpJUoFDllXa1sMTn5nj6+9kKR2K3507ZQT0m
gvfohkRlY0HxEmLolzsws1Snw/T8+xCI9RPHKaN9rBAXxPTmw9Pkjbrw8Eyj7vvlVubmw4gLws2Y
Lrou2iP1CRO3oULiA4iGTcbxOrncxLRyPonWthEKygTJ7Mxz+CHmdYAEdXuKm7Z8Y1R3G1nKnSv7
rFxoa25SjP1tpyWDVU/PD6VVqJsYSlxvBQRh7i/35PMpAQrk45SUrle2VNv8UHgUHKEe/oc2qnlQ
44L6R0sHsbvczueTAmmxj+20Dh3BrWqjveunPnKOit0kMNXZRlxnC3yOzwfqH4Y9TRjAQ9l2UKUo
uvyl8630SUMH5fLvn/u4scl7VIxzTwDQTVGd+eaLMZK3DkkCcnf5+4b6xL9vMUFsbG43aJRt93F6
aMrSAqTfhWFtuLPSMe5OdYQckbeVbmU5p7TzaPOHtdDR/q5GicpTyBvtvtQVYDLQObDA4PmecQv2
JLe6r0fnSxwGhS5uLv/QuYk0YkSQZC6UlyobKQwF7GhJX6zGf4saPMava8AIEjFjbWKBEL3vmeUc
Wpd3NzlznCPj1r+g0rPAyLnJNCJEPBRpEuW1ux+Ep+5QJq5+EObWCx2Y+7oRHIAOZ4XTFc3Bs8EJ
R9raegvGCu/Vy+Mz7Zh/xh4YzXzcScjAVATeu/xgWa0TgHiSwAEQPJ008cpVahdJ+zMeQIT5ewLR
oxDcQTx2INvLjc+ECyitfIjgcR1aynK5hrMm6i9SE/q7LONnT0X0WIVpfntdM0a0gCsjHlWJ0Icy
r5N12MIDDNLhzV3Fqu9W3SQL59HMTJmwLzxKaGrbogWlKc/1XRXZJcDKwKK4RXBlE0bcsMa66kNe
J3u8FIe1JGF9FEkEyZXLAzXXAyNq+LJDdsey4n3eZ20IgVwdtjvRJXyB1Ds331O7ZzcCqBpQpDhz
rOUGMmjfKsfnwAi7LVD026ArSPFTdo3bOQvzPhNciLH3u1Ansu/adi9yVZ5Q4xgOVZI5zxkX8cvl
EZvrkbH3idX0YWVX4x7Ghfa6D1ywztpSw02zfB4CVHAvNzPXEyMIpAHu4EXtZw9lJb5a2j+RRNab
ltrXvX6QNfg4M2MmBmFLmj+0WfZKeLiB5Cn8LDO85Lpakd3lbsysr8jY7wkKBalGkfqQ96E6gH0n
76PaRh758ucj/NhPYtlEnzhfXjRFqPdAqT+ievuVFAII+zT5W3uVtYY5Cm6HY7e53JIzjctnTU0/
4Wwld26VJhTG5A88s7/5DL6M9WMWQU/HBxhi5YnomwNXs7CHwBiEUvKFDs6sNtNbG+XdgrmUpwfJ
kwDWczBoS2LVQSYWsmyZO145TUYYqEprBEeeu0db9PyLEmX6GsW5vbAr5xaBEQR4hxqL13npASU5
i29cF/Tmm6h3YdNweXLmGjC2PUTdKw9oBm8vrbiAZVWBEaqp5X6//Pm5STC2fJpG6ViNKUr1qQCG
hwGhFg8NHAW1R7ewN7wusryDjM9WWBLXgBMiBf0A8SZQ4/ryKcio2EQE5I+2ivjCSp4bLGPj53Ha
RF4o2QNJFQdAyYMRK27WC3FrZqxCY8OnQR/VcPWlDzgQ43VW8L2ElteuC+l3oaNofdWMmJTyOiUW
3Nc8eYCtQhTfY168EabDHA3vfE+giLca8X7264VXzsyYhcbmh9uX8ivfoQ9tF7trryPOniNDe93u
e6dunU08iZwcxWDXPoK93P+ESl0GFx0WIbt63WgZuxuQWZGETok5wa1ojeriq8vycF+U4g26bM7C
nMycWOE0dme9SEkJiOCYA8mAkugNdOadLU0VTMKBYNhe7oghevafR05obPSeozg/cui/oVISe0ig
auaqccu7IB6iW9X0Ug4rwIOZ/tFD8Efd+kmODOh9oVDOpoDE5lZwQ0LGUfSDflHddbAWFSSrNlA+
G7ytHrsq+ml3qhueIgA8vHtofDL+yvPO1vcRMnhwD0qAGHVQJSdukf0N0KYmj5e7N7N3AqN3Dsdz
a7ARJ7u2I3AaKh9s2qPq7Mlka2UQVr3czMxifsc3n02U0kWtacDKo9IAcMkkglpTByvc675uXFwq
RyVxxm15dP1WHkheQL4DcJSFFTAd7J+cwoERvJKiV21r+WSfxkCgwhPLilVw53lFx/6ILgrS733A
KYyLxjxArW2TBrLtlhQtphj2SeOTlv75Cme+B8mRsOUPVSu/AZt1ZCARDZZu733evHEPJTsNUkKR
qKXr+dyeMgaz8/IotOA5+iBtVCrVQDeul0bruCrLhQGda8EYUBaqIuRdbE2SJWARaivfJJbKb/J6
1AtHwsywBcaR4Gvl96Ic+INqnD9AiMEAvbSA7KhA8aMBWI4YuAaMarhGBeFCMJpb48bFsINCaJuV
iXXw64YffSA42lUbaXndsyYwzwMA2rI4pfRhCKm8SazoC6B8SBMKCRu5qYeX99LM5Ex0h/MF16Vj
PSZOmh06KI4JwEE81j7GOTCc6bqvaNIuMT3nttX0A85CAsG8o+BCxcN0j9bUeUpoC29BRz+rPv7W
t0g+xNNfLndrGqVP9lFgnBTwxBEdHwPrIEsQAkIgXdYiwPzbObHXkLPz1nU5/Lzc1sxCMGUHWD56
ETQeyyMJVApkLNwtV2li9wtX25kZMvUKmRU50iur8ggATXsHw1pRAAAJt6C+BoTyumXgG6uNdR78
ZJFL30eDB0CpaH0mb2yRcjilsST3NtcNlbnaEjUGMQ8xVEwi+yxbCrR7EWQv133eWGOuC2gj42V9
9GGCcwdhLXjUl9oFeOvy92dWlWkpSgNfOgN3+j0gbGQzEk3WgQdzC62BhRTa/17g4L+53NbctBsn
tQ+t14oCkXIUABPBKrSs0pXXU9DC/Tb667o2jNNGVIBmhL6XHcYWOYyTEyeETTUIGLrC5q7Bcrvc
ztwOMc6YxIviDAu3PkJUfdjacCqo1iDGKLoQiufGyjhhBiQXNYcQPu5sQ4DCN6xXWdEqUL09trBy
Z5rwjBPGDdION6dYH4chcfciSpIfrBm8+zpFkF5YXjPD9K4pcxYiM92nAQDw6ihAJ9pIeJPtSyas
hTvZzOI1fS0ham81A1XhfQ96DWMbLGE491k1jH2gOQnd9OQuysQEsqoAKpO/L0/9uwXYPyMxFKs/
xv0+9TOFomB+X4RF0/8ugS4db4hM3PGld5CpXVWtDbjbyopoHQPynKR5mwGNXwJZKPzGBUQtTyrL
fwZdp2u/jSkUhLEd7LhiYNYPsIrc5GPlwBCaoRZkr3klKYepK0nJAIaCl/pPdd1lLpQatIK18jot
C8FDeIUrTh+dtnDcX13A2nY7hnVvFd+1Negy+EsOSQpbuUSh0FGUSCY6G4filvnm5qGWb6MuoSqz
zpywbu/BVQ3bq0pEsLj5OF4hg/WWEk747AI+LXaxH3U3yGwAwnZ5QqZQ+9l8TIvvbJFZAY7AoRH1
PslqHoJeioqwv/OAVAfKtmoGh9Zrz/YC8eVyezNXM9MaLrN42vfZGDyPVp/qfud0AwfNjEMmDKyg
eBKjgQGHhQNU36o+I0G2Lsexj54CXOhCcdWoIih/7LUAIg/WpBz36t5Pkd7W0S0M7ehVYxp4xpjK
sB+bISTsIcMm2w1uBPZSOtznuLu3bff18kDO7V/jQMjCOrFg/44uiNZdUwih3YDiAwt1e/jTo8ki
svyFK8fcnBnngh8VTSlLvEIkFE2hClLea4mrhmS4PE1NuQP/PvbgXLbJ+Ody76ah+ueyfNdXPV+W
0qsA9YIe9j4hKLODYNYS99WrIr9YOIOmmf6sAeOMKOCG3fjDEBxaq2shcAIsB2xjB+CRS+21zkII
n5kkk7irWrg8VK2fHoKEZRCpt2uC3XxPYMyjd3GbB/bvboQdYr8Dmcyzlk4OaMZ+2rt/qO8HEGxj
9aAOFAbLUQMcewXZ9Z0F4g1I5IJp7z4FsgpaUY5NO80ex1pCLR4Z5irjb/B3U8HG6cE/iReW0Ofz
6ZlnGcloTqMgky/KA6WLZkAjHKOy0kth8vPp9MzTzMUZb/sohT37HGQrHCJlmwOBzSF8PUKVYSn7
/3m0fIdJni9LEca6h/xAeuogYLomsD24YznkjVISRKuGQiDw8vKfTsN/rk5AK/H3s6hcUdiTE5Bx
TjjqmrXdBnvd1A/MzgH+jWGbzSIPspJkSdr/8w3umQELC77rKiTiXwhOgZUt1bvDjfolc/kX9fNm
VTlD+R1GYfady5dykHONGgFMNFnSppnTvQwRWDQDYTucql80UqzK8uI1ysLrkoDPx+oF2Nlcg0YY
o56ObPhQdC8dkIvvDUouvwB1BlkoDk4GALPriMYPoKUs5UHnlqVx05WIzTVopdkpgRnMDg6C9j1y
E3C4HGtrIZDN7SwjkCWZQBvC7V4EafJb+L+1j2llD9vLC3FmzMwA1iXIcKuadCApyb+IhjAG5ijs
Ue2yGw4dkHwHzsaXKADY/XKDMzvMjFwK0gOwRyfiBE28/M5PPXKXlDW94wGSNznoLQvtzOwwd4rY
ZzsMftQ5KM9l8xJCpfIXLWB1AKaUAklYg+VTtO59l0I328OOu9yxz48C713w6qxBF1T0Ihn94iQ7
14M9MNryp/1sV368hmEvVEB1tVTDn1l3cNP80DuZV3GkRt0/JWTkGzvt7Z3tJ9854fqqk81zp+V4
1p0E/AlNunJ4EhVNi1/Ubj3/Jq4AtgFlRNlxUWy0EsCPKgUpyKWb1fT1T+Lie5b+rFWRt73KM1Ke
OgDT1x2t5fMIT7PrtpKp1WhXjls6ItWnLm3KRzeB/hxX4BtdOWRGMLBxjSoISauXwRnbe5B5fNi8
BMUNPGjkqg/1Czih1+EiIUX0cXpYxXCFZnb9gtIBREdHJwZBNk7J0mqe2aYmZn9oUzAIWyZPSdhH
9q2gIK7Ae8sVNVJE3dD5UJZIwZWRC6KeMwv6XcH9bOIn5VBdVYU+MYjWyrWopfUr83z2d2F30fHy
Dp1ZXI4REpIMuicFV9ULcN+5DZYjrDJ+pXHd96fLDcyEAGcazLNO6BBkcDiJ8xOFI9NaFHrYMei5
A5bM/ZUnWbFx0sUrxNyIGSEA1uytVWtQMge7sdY40iqItgQdlIlsd3e5P3MDNv39rD/Mt8XogX5x
ykYdPkNzXLdQCAQf/ua67xs3BOithJZTJtUJGsn83dSQb1GC6bqF3z83RMaFYIAgPhdNkZ8UB6dp
Az196OFUNgnIDvptsbeQjpqbdmPf02woFZSF6DOpRn4QBHaKyWSLpIM6hCal/FYU/pKx5dy+NPa9
bWWDduoufXZV2gWrLs1Uch8MIN/uBxbE1iZtobZ43aXeBNgDV8m6WIbRF+F3wYPvDjaegkQt7JaZ
2bGnk/tsdXXNRPZPaX7SURbe2DAE2Mg+jG8zjpLH5QU2M1omzJ7E3hCWkEk4DVZEAOQJD8BZWaC7
oSAAG66lu8bMPjHh9joLY9vTSXryYSQ73KKC07IHj+Sxs7CQ5xow9rrPYukLZLVOGmnOG9XnzV3Q
9Etp7rmJMLa5DiuwJXGBPUHazrdXbqtRPfG6IN3WZRNflZFBRunjbDOktzu/6a0X3FOg2KbHHGUT
3lZ0e91UG3sdysyV5iTD99uQ48j1nTsCUNhEK4Yx0a/LjczsdBNkTypnJAoi3RCFbPKogCxAXGlI
QLXwYoF2j4cav8dApP6tiTVCB/Ryq3Ozb+z5oYBT0VAn5AjyvC7W1AVvloWjqBd2yefz75qA+06n
jsi7IT3BJwPqdiyVnr9OGihm349Fny+c8J/3AqbXHxdACOo4vHEqcgTLz0vXpBIpIMIWHvDXjBLs
tz5+v+uKekijMTpKQbwnVkOpf9WKGmWUy9+fybngGf6xAaSMEwDZHe+LVjx3bsoYHKFshdxDZYFc
XVRxfHC1D3UBZ6gG/erbGUS4YPJXNhqa3GygySmPrX+La/8vEePgfH78ORqSFyUUjrwXt1cEvntI
QDp4c28u93Zutqa/nwVnyHLlomh878XPYVxXjcw+lMGVb1o3NoJBIhwWqI56L3iox8GKsD5/cEtW
vF3+8XML2v344yHmCyknp3JfSGuN6iG08Hxdi6yAriKY/H9dbuTzs8U1Pd4kys3SCzrvJakhzKL7
0j5UbvVQR3Vx73jldUcYTAY+9iWkyJWUcUu+ZLyyod2DQq3z6uZxA6lJBj+bh5ZrWl0FSptcSz/M
OjKUqoS+mffCchq/geHv8F1rZ1DzuzxmM6vK9E6E8VODUpemfxKq3eQp8rPgDQI9xPp23feNGDAI
yoA04dkx83Heiyz40ZF06Uk0s6omb6/zLUGbWqTgjaYvQ49EzOAlfbiGsIqntg18XHbX9cDY1dCI
YxGsNvUJytdtsUvSuvnh1w5Uhy9/f64Txr4O4W3j2tqJX/Q4ZocsSZwf4aCKLcyO2dfLTcxNsrG5
JfS5YVQE/I8KVbXJcDPaOk6xMMPv+Yd/ZghgovFxFgZHjuBU5c4XBg+q/F53/STIGgDG950KGuUP
QHDX0L7FjSnYJGFD1jYlRbyV7djadyMb6/Am4nhTauGx8i5p8I5+CmVdWhsKl1V7TbTSg1jpDIio
DfTbInYDtwYPuSpAKcsbxyNNtelB7XJ/gDRRuwtIvblRMx4RrKx6lsLz56gC3R+g5gA/waD4fnlK
Pr+3uCYyvyK1VswCuMhHLF67gOZnmJGhxW1P8eKL0wC8eLmlmfVlovOVLEWcqlifILEzdo+2hq7a
CjjXALRkOSwBjqct98kiMEH6Wk+2fC0gwd0AhbcB7GqRoLqonAI27a61MGpzfTGiCcAfmVPyPviS
EF2DnAE1Qdp43VMflku31rkmjJgSNtlIIYMWfIGxeA7/2Khch1VB1hAfyhYiytxYTU2fneQ+CqFQ
UARU93070la/vUPkKjiqrFIPktGXJ35m/UbT38+agU5dNeSBaz0PJBTDnWYVxKZSGJQsvB9mlnBk
RJUqhFs9i1R18j013GVp/IUmwPYxRTXkmdvd1clVsPM/dmXIS7ezvaA5hWkW6duhKXyGex4MDLdB
AHGVha0yN2LGjleRb7kVL8hRgf+xD0lLTmnQRgtvd8Mr7d/AZjcyLg6sLXoPFZH4GfVpMbKdVei+
uUV2FUpXNvU5eQRrQsAllXmh2DNExuCWtlYKUHPnlMG3LPaBCxVw6E7WuvBgJRWinEr9tSx5IvIN
QBWoNfoFHRqI7UN+7h44DAjfMNr2KGdBWKq+p3Ev92maKtCAgHKF+tbQBLn3QCcd9XLTyaaTuwxE
1vRmELEIHikqp0vjO7O3Jl+VDyuS1+BwZBE7Jm5RoJo9eGA9hJ0HrYzCGofuujuNCdxMihpSlVaZ
HfFCL9mt8lNo5FmWdeWdyURsgt6C4mcmy+OQcT9eMV3hssFrmMRfFyBMfoVCISYIYNJ8rKo+eJAJ
P4UDsb9BJOg0Fij6X44PM7Nh8isYp2kvLVhh2CLixT1VjP6gISvjx7pU/UKQmNlSJqlCsXJUvEnr
YyIjdi8gMfezsBYhunNdMII1GPagQzOPHSmBeyTF62tlgwV/W0OS8rrFFBrBOrEaFGp9DSW8MIsf
w06pxyCtg83lOZiJoSafghaZl+mK0mOX6jKEpjQfW+9VggcPIthYe+7TMDQp+d77YVUtiZTMzYkR
uDtcMDoIMjI0WkBlKik4XHR4Bz2tK8fMCNdQ9oR+aBrEzxA5pME9S3WDtGujnd+XR23mAA2NOO0y
q+iijsbPUNf9isKhdYCePKBkvgd98kimgNNdbmgKTJ/cakIjYpOEWJE1WvwIt9/2rirV3eAXUEvm
Kd25Hv/uN1B3rFFPuNzcTL9MEL3dtEk5VFIchcqc+yoDxNjVTXWnoPeHmwHuhpfbmVkA7wbfZzeD
qrWikXducbQxeOnD0CBB/lyyAeTj6xqYGj5rQPrKqj09xM8+4XSAiGIN4d0C8MqFDswNlLGCh6AD
o6fq5VGqLL3taAc7J+SplYuyXh4tMjPmxsn92A2AhEKXNb44QigOOgm4Gx6sOjheN0bGIk4a1oet
hVOEClBatfblpkKpYOGyMffTzZWLZCe1VJEe/STJ9pArHO5knJ+u+ukm3h5a39xx06j+A8sm8be2
SZ/eOJLg8nHd9417QgcTZKiyhtZJU7yJ4bYatv4+zgrcey43MHNumGD7LKNDEec1/aomtwISQWDX
7gn0s3WhdpebmJkAf1q6Z1sgHJomb4PeeQ6JUM4KY1TCNUJ4r9d93jiWgODOysCy0q+VAxk2SVFr
1KDjLeyvuR8//f3sxzPcawZeUOtEXIAciawdtRqhtbCU357Zv76xf2VZFwifY3WECThx1oOfl+ka
zg559g3OBnCua5AvrBc22txkG7t4SOsihaYqeYaWtnjBufSDBV72MtpL9JO5BoydzEY8ELH8XRhw
QWO9KmoYNLS2v0NOZFyYkJmDyDe2c5ilaRzxyjp2msRrf2RbrKf+IAk8b6soVaua0HhXdt24sEOm
/OInJ5+JtoftZYk3du6dGOu/VhywMKjGBuoBPJX7Ecyu0e/Z2ovHPFzV8SKja6abJmZxcGvmkKBs
TyQEqAWCTPvOJn9r1CVXSCTC0FD79w2E0RdG9dNljnqwsTKU0rAZyEr96FuOdwPq2BuEnq8CzuDj
xqrw8xxUPtK7r4nrPImycW4KJa+KLvi4sR4Yl50lhjp7s1sr2wsAwnQpr8K3RaEZ3hkVshcAvL+q
pgVUoqtrKDuA93I5cn26W/B1I7hnFjJ1VMbBA1CAhfxD4wA2grsYNx427HpW2+ESJndmes0o3xCW
CdSEvJ/2yIPbIE0BtsfFpLwK8YOeGCE+CVKgoRR3XxkeHT+qvELgcuBXsvT7P42S+L4R4wH2SlIZ
F3gPEGpnQPx00HcK4fvQ3DVWBCH5tIPR9HV7wWRWZcRNSNYW1ldRhhNFiCNbeBujBORuLs/75+Ia
6I4R9HWuAvjd9APSXk7zV9bJyhMrlcIufAfufSzbdZXFVbcmDYEO76oqSQz0BIM8P2geLTCdciG2
za1AY9snMe7YqAo6r6IueA4zH6bve44jZx0nobuQ1p+bPGP76w6+3RnG9EDgErWCQwIcdzqYka8a
4QcwIx9sOFZeHtm5dW4EAwUYcRgPsfOaxcKP4P6m62E79O141RsYOrbTIXF2HfCJx1ORc+ub2xSq
B3cYObG8KhN7d7kDMxNihn1KyyyFCQ57gyautVcu6nVNHVnbqnLL6+bcRKv7oV0PVUYIThaHPNhe
EdKnNmkgLQ1/O730nJ+ZCZNqw3WraxgAs7dEw8LSdZpsC9Od+Lp5NiHqtiVte5A1e6tcYcPmBo84
vYqqeOm1O/frp7+fTbObxV4I82usI8cn3R7pQS+Hu4i2qtvL8zzXgBEBiCtdP/E9eQ9nBe8A0Wt5
hJLkUrj89PKAVWpsa1QfylBlJH+z/ULugtIfdhGwZvDkdiUkuHl/YD5Qf7Hr/77cnblla2xxmgcx
C9s++WqDKpDtdSmCyWTdsYNn8PmTqwo46JexvZH+y1BKUfIeNuTyB4ShyQNthAd5XmdJWHimJybm
PB8Hisno8zeL+uUJKuH8hlJ7FKu8XgKbzMRDE2VOKissKwdUl6wvsh3st6qVrVAcqhCHQVBburfO
9cSoEA12ldW+X/E3mMBVsFrG0zoj/LsenWtbmDp4tkvgC8iIqMr8jTcDFKhGdvRcIKPhHXG6almZ
SHICxe6GRm3+5mTE1/djyBq5Di0bAiGhlcHg7nIzcxNi7HYGEDx3oLh974qhg7ua6LehHsg+gXT1
tgqLhXNwbkKMPY/jvVRA4+VvoH8Vd0Ln9rYd6/aWOvAhvq4nxsa38gEqQI7F3kgA742qZMk6b1u5
AUD+T1zX4UL4neuJsd1dd4z6tB35G8kzt0X4RXhcl3bA96XNrePlvsyESBNFXkED0u6Bg0eMb627
ARB15ZL0GjBJ9A/Zd9d3Uc+2ahgtDWXdwAwt12D+K4uPsHi76vebqHHReommVoMzKlYQtuRNHcC6
eYSU60IDM1HehIyTuIX3ojuKR98bYfwOFE4u93Auu4V42ndfIAHoOfC1vK43xl5nvkUd5G3Eo8sB
W8gUpU9e5auF6ZhZUO8qr2eRpG8gL931HJofI28AsoXIraudV+KUvy7//LkGjC2Omhr4nG0v3hw7
fS3FaK3er1XS7twFgten9QusKGN3uy2BRWbhwzZ8cG5qnUCCs2zucvvU4SJap4BFXu7JXDvux6Db
dKKIywL25Hgb9D+rAfi6HH4Za94PLsoldrdlKl3KTs3swXe44dm8ENuhEjxG8VYDDduuINJt/c5Y
viQDMDcrxnmu3CHy/Bhj5lvdV8HAhettdqzjvtlcNVgmSNwetNfHfu39BMgkhYdSeagzW665U6l1
TE9Vl/sL0zL3pjMR47CkA3bJ95NvFZQxVrauJdsxLrwBrpwUfltw+v2rzvMAgl3IILBVjtqDsyqz
pSvYzFSZcPLBCmBrNFL9CPa83nbwlX1ygkXc1MxMmShyGQYw3qWWeBt9gcISb2BAh3cEaATOkqj9
XBPT38/Wmkq8mkd1oh9DAFXXQ2A/2TSisPMjS4TouSGa/n7WghhVreowL96kbNJn6QT7DlZ03y4v
tbmPG/vf57HVQHKZPYKJQPHOFbpzvHol4Yty5YliG1s/ynI7LVIi3rQNo9AU5p73FudqAeT1fsX9
R6IzguvKx+FJYBnc8aiyf0JjzpPwoajjEYn6loxkWJGe+PKtSTOpvDUsHwvprso0+3+cfVtzm7z3
9SdiRoAQcIvtOHGSHtLWTXvD9Nf4ASGEOArEp/8v971JVWPe8U0v3ImEDlva2nvttQa2K2SQ6e1A
wKmS37G2ScfwATKBjRifEOWjwX8ybmkACQF3bPPv3PP84HNTE8Y/h07rNXdx0Y0fx6KDfl2Psocs
2Gs4dyXEqlCETEqICxMfFCGQahubBjzfVdxAA/EMsqpeyqqXU/47Y1FDb1JuwDRYh5I0nTONeSxf
TY/oT8A6A2lC/+X6Lrnsav7DH88dDaxJPldH5IjqjVcAFbYx8BOSsibpvu7i1ZDZZXP6h0E+LSWK
7xQVR+Ozr3BGwiRr9J2Tgd7/+lAuX0T/8MebyMk9VXTljywDCpuBK/RudEXNEdCZQYXpsu53rYZs
JVa6NHGW/0FNHWc1KdSx0cHpnLlIdQnOHkijPjs9Qez9+qAuW/E/tPIKeiuVYY04Si8qdigxZclU
+2vcQEutn39/dwABQhdAykGWRwiOuwkKZ6afTmvUt+vfvrQg1glEoNLMBjaqI60mCA6T7n8pj93/
dajw2p0tdhvW1Pt9va+lkVhHEdMoKe7jWb5CcngIETPU0nxBWbG5LUoFpfu/pwplJDxOXb84UsjB
JcQ/C7S3OXjZgNBe2VJLFmIZOi96l0PCPX7iI0T9hlZ/iDgA2cA5rDnNCz3YkHXg2CAUPhEJUgsz
3IWAIN5TVWkIPubh9qaFsFHrA4QC51jz+Elk6b2n8WAt2SpucmFH2YTvFFcvAi1ZfYQmYZqIBmq4
niOhOiuUs5lZYTbzgHLl22zPxrA3wkMKmnXkGUmelLx4fZ2ZHdja9Rqf6sIZEp2X6Z35Gcgvsr4d
6iN33I8oWikhGD1C8rtqxs+lDm5MIASRZeYZR2DVSf3oSQFc+GnsIsWTkKR65aWxtKssO+d94PUC
6qng5GzBYd+ypz/cHFyuKfQsGLcNY2cu4IjnBOQxg5ZslIxQZgZjbJOuxdiW2rdtuwHN4zhxcWwG
wSHPXfJwU7TQ81ixiaUJsgw71UA/1TSujqwn5QMbQcEmoep+V+JIvMnqbCQ5rfPc7UkeP40dko6k
Gp0ffqX9lYNpYX5sBDmUkR3Z+mcPJPRRiBj2PQQrvGBaI3Zdav9s7u/sQClOAtRaFMeIxng+NpM7
gANlkuSWarowsFncw9Lr1Oy48tU3zW9GoHMcOeWKl7pgw6FlwylAVFDUatSxq6fmPguch8iZ1M6d
/Q8sWqv9XthA/+DFqSPGgMjqeCYD+TLks/hMKUQotI7ebttAlg1TzYwSeVYhz9MAqFyU9Qc9Arly
vfXLkSEwJv29wNFQIzLrlvSZBzkE6CHvGsUH/AYJ19SIHOq/ritasWPB2I4/PL8XRG+ud720PpZt
U/D5UZRXqNc/WK4eQrPQOtbbnnG9gSjgGvB4aYUsE4e0civ1XNBnEnvlD9KyB9S312/tuBpnWTAS
G3kMOaHYtDHJjxTRlXgjBuicPvlUpuVNKaDABh0PMu65H2h6jOBC0Z0QeRxB8aRdSzEtTJGNNzYZ
y72oD9Urd/CeHg1u68avnIc55WtKBwuLbTO5c5E56Tw3+bETM9k1GgksLyDdc9ioTxUtxN31PbW0
FJbNd8j+D0T5+TEDffOh8QNyiCt4ttdbX5qnc6/vTkMIxHGAaJn/TMvQ/xiBjeouIpAESqqyWvGW
F/wom8e9c2ewj01avaJuffrYQOD3gYx1c6/STv10iPgatKuI1gXbt1m7I09AvqjQqPeN1OPZKWxq
9TgYMAsAvpInkzNA+lGoG5fGMvexmERaoRbp2ACUYO4bxCbHX0WcxmIFNX9OrP8blIAW7N+r42VV
IDvG3KOI4zePf1Zh8KTaSt+j0PlHK8CijR9CtrqlF/aaDTymVPRtj0qS4x9Gqz/uYSTmNfDagsHY
ZR9mLoQMY6Jeoe4KaDaj9OSOzbyP3ch78uiwckkubGm77IM14GZ0SFq9doHvTbsa6JydI+V0TFG/
JVZO+qVOzmN8ZzfQtRqwrYrg2ElIaW5o3rnTFmeZhkB86VB52zFpI7RFGEJVJ3BR8xPkoIMta3df
zPMaCfSCZdrc3F7cSEyWUUc16uow8Eh/Yk19HJEt+MEjt3t2ZyDurh80S4tv3fkZC/0mLXR+IJyN
u6iN62dgsOZP3pQWP2Wqo2/X+1nawtbtnw0oy8llp45IOEKOICOs7DZM9ekanm/BJm08XyZxWuZD
7B7BBH9HQTwPpXSyZ1X7rIpqfwbKJhBg2hc1XUkPLY3IOgQaVzdVF8z+Uc0UYXUaIdj9eQZmpb9t
k9k4P9TjCz55Q3CMzERecU0WOomjGHrj15dkwVZspF8mookiCBoczZhKaF7OBpVkpo+baVeY0awV
Gyx1Yzn2oEXzoZ1W1MeUgLnRuGUD8lf64g/1je6dDfQTATFSgQbraKhhBwYF5iTSUNRIiSw20xS5
2+sTtmArNuBP+TGf6ras/x9GYmDqhwBn/32loFgPudsft/Vy3m/vjrCoRA0D5BkDRGOF+C0LHDBj
ERb/DRAB3xTDGoxhwV5suB+aBN9a6blHmbGfinE4GfGzgHVIICYV8R/7rHwpQ7VyZS7tAsv+mVvO
eR3EiNanU7ApKDHgzQ/fwLb83/VpWzBHal36Skwooqede+y8IX6CxIX8kgfgCr3RWCxrBzV2W+he
1a+oaMmePU6nh6pu5UeOU2flQFmYIhvGB23qtFVGsKNxOvGT6YztpVOedQyqgj1cn6WFLWxD+VCi
OhiTT9VrZhj7Dnkx+lWBKCdhoxj/5+MIXXnsLewuG8+XtqWbgWwNRZFu9pOT+iCdNjE40O54m7+d
3aSoip77FICW6wNbWH4b2tdwP6QgF0H8KYCAwtYrSlcenAIxixXPYqmD86q9M8sxVB3hUB19ZYiC
mEfVAPcKRGwgxffbRmDZPZBDpm6g/XBkJi43aQaVpGJga4nMpc+37nnpxgqKghk/dAGuXD415q7k
AHld//albWVZN4HmypARWb8qPnofeETkx9JjBGoipk2qqfp8vZvL8u0h0ml/LwKrfBYifV2/gk7z
N0/HT+MkH0YxpdsIxLWkMb/GUpxVqckeVZsfozj/GRb43+vdL43SOgOMH0AbesaLyZDJ3HFePzGU
wxwQ2LhDSdRtCeHABvuN4K5F/LrmB8OqH+nQPWQpDPT6CBZ2gY3yAzPtzBXYQl8Ln/6nB97vHG81
sbDUuHXR065yDKSm1HHIICWbRBC3bDfuVNG32z7+vCzvLLDTEJiLgjY4jkrEd9HsmH3oDq+3NW6Z
twmho9CiHPJIc5J+5O0sn6eIfb2t8fOMvfty6YFVTzGnfv2DjImhLZxA53kNF7xwb9gUsAx03t3U
5NVr0/u4LcCq6ydpPmqWcA9KmNeHsGR6NhWsRCoCFEFSHEcXYg7BDixddQaVNNKG92MZsHpOAAUI
uiLpOtT1Q6KtqJx0B6xcVzyBZLoiL7rMc+fLaLRYc/ovbjmGCMjfE+s1Pqi5J687SMq+MrdoNxWy
NLec+Gj8HMx4t2rCqyRoSP0OvMdnDvAoPvrrtcQXFw2NW8aiRjy6fCfyHgVYg/fZOSYCh5InEH1e
SyUuTY5lL03TazDEmg40EyLcqnTsNlmT3/I4wfdb9sI7B/WHcdkfMmhWJKi6/uGQ1fzh0uRY9hLF
DUfZk9MdhsndN36Z7rK++BpCOXrFPVmaGus2HHMEo/7M/hDxN0UZ2+S+XCOCXmrcugyzQOP5XuX9
IYqn8mmcnR+diNeUJ5amxroBRZHXQznH3mPqF28mH0HWmLX/K8exXPEQlzqwLrkmrKoabpn3mM3l
147UBmzj8ui6YbeSKbw8PaFNnkhqz+3GqOwOZG70ZmBhu63PS3z9nFpq3TLa1AGqsklFf+iG7Cdj
QQkM4mqwZKlxy2ihBBQWDiv5qWobspM5+diptLnxyy1z9cKKzXE/eI9KYfNvwfYa9Amtffr1+sxc
XtjQpj8EXayeKTP+o8xVu5Eu9BmMcapkMvnbbT2cp+3dgUmp14DLr/EfCaRawR9YCOgnicBVMulz
UDzedC6HNheiKVENMbPRexwEeARHlv7oBfdX7rmlJbaMNxomQaoZteeJlyJPq8Ock40gYb1Wn3CZ
FZOFNoikBSxM99rToCTN85ephkxTIVDUk7YPc5eXyZTy+1JCoaljqL+o/IqgCGO86dhGVPfvJQrE
FIXCM2Amz1nXj49zVIDT3WmgOXS6vgnOtvBPbJyFNrwEBJKt04F8IIMGbFhCpcB5a/36GPCZbdy+
fZW+t/JevuiOoyfL1HWpi0Hxvs+gEwDdnbyvUL2XNdEDkcET8uBrObEFw7EBJ5B7F2xwXeDhqlh8
FE1VHsrI/Ub7ytxdn7OFTWeDTKhOtTt5oKVETCSugZpHRRQoqm+qo8ZEnQf2zi6ruOrNpFxMVJsx
uGlgN9uR1r2JjQDNW2bPyh48ED3F14Pv71uTD2bbF2Byvz43S7NvXdW6kKNbTAFaj+XwnOcC367M
hwlayrvrPSzNvmXyUKthIKvJAZD2Pe63uwYgwv6Fet4ZVXy9i6VBWLc2yh5YzYuSweYpewigNb2b
Q7/cTZ7n3Hat2oyFfddDga3p0UUa0em+mEnzpSlzsTJJCyOwwSUVdaeMkMgH3gDyTTzpnfQZfC7B
aXa9tQrBhYWwISYlKKCjURZhnvRu/zqJznnOQVF5CwCEhaF1eQ9Kt71DW7QOKce34axC7WdIRdy0
wja8ROWQCfaGCK3zOQyTCoozu04KJf5oGdwUG8AYzqvzzpLTERXYbj6hQBk0WtOTM7Dgkz/fRluA
5i1L7jI5SCesIwzCLV/cKE+LROYBXSOYW1pgy5YhBwrhHPCIYBN1mu1yEzUoeYEE0PU1WGreMmRT
+XlTjRAXS6K85DuCkj+wy5crK7zUumXDcYdgHxwBfLxfeb8AG5HbWuf6thPiH/LBoAARTVvj22nj
zUlGEKrjWftwvtBu85ts8AgIdGjd0+5c3d7O4C9zQZuZzqgJumn2behIOg2EN/75AApnuJU8Rd6F
sGEtybNwANnIkQH6RE6Pktq3XEiVwP82STk4UGTM+25lgpa6sDxwNXSQrvSD9K0EYfE2dNPiLjSq
2FM1rFEHLmwim67Ob3qHD2BkyhOvKz/V0DnbN2YqbvPubLq6hptOAiOJTeST6Al6RNWWzs5aCHnB
s7MBI9BwHpw+HND62V+VYJvJOvo4OIhaIJW0l8zd37aTLDvO+nmI++zPSW1QjBxr8FexbhhXNurS
MluGDD2/kghicJV5DciZSFGqOxzcqEnv1oTVlrqw3OzIQ+2gqIbxYEZcBkNKf5JM6mTu+rWKu4WN
ZENCQlroCOIsGART2KgJBDS6LUnr+uWmNbBBIdkYGheMdumb5OHXsXD4gxsJuQIFWfp46yquBCpO
uVDYSdqBj0WyDkQPXgmOzpUlXnga2BSgdMILS1VIZqqa36vcoPCpOhIVPJSN9/36BC11cV76d1dx
lIWjiSGei8umB2v3kMWfYpH3v7yq9XYgawxuSWwxSM3+3Q/tdGQINeiH+CBDQ/SE7GiOp871YSwt
hXUlkxQEZbQ5HxldWyP977BhV4e3qSLg672/v74BU5EK+lQfUGCFAABE0vIfFNGqNaa4pc+3bNkz
InW7usTnI1Gqk6oey50Ysnpldhbs2OZxkm3cMa81FLGqln2SgytQEVqD5ieMuOG3HXc2zoOn8HFR
ZjoeRkO7XwI48W6DeLlZ2agLY7BhHiKfGxZ1Wh94PzFgwyHQPHLnzgnWkAQLa2DzOImib2JwTXsH
pcN4k2W52TgN4obXN+jS51uXMukEy0uEKg7QCPoSKdDrpsHwwZ/Ab3ZbB7Yhx/WkK7zADwiLjEk3
jzOqxTJoBRUsN1+u97E0Reff3x0WWMw0LnKiD3Lssp0nwnKjpmAFWrHUuGXCSvQ+ayujD1AHe/FK
sAzmTP64/uFLs2/ZbzTkyH0gg3rX1f6wh6VFe0iVvwRFH6yY2MI5auM2AAdz88H10AMfwX8OwSmE
m70AsYp8jcrzHBC6EJKy2fkU07Pjdxko+8/XQeuJjyyrnyqpd14475s2vGvn2/IioQ3iCIA5bhyP
oy9XFbu2j76GTnx3fTEWFtoGb4SSeX0zotIgyaZ03IJeH8EKMa1cygtLbUM2QOmHUCpv5hx8sGD3
o2V6z+C1JIHfrpjy+Xq/sA42RgM0PGB9US6+v3XNZ0n1vUPKu0aIF6abB/CP7a7P09JIzr+/t7ag
LrxegYM2cSY32wRAs23Ap8I2lUTZ3vU+ltbCsuhKVrqmo3LeTNSOO1oPzaF3mpv0eADBtEy6kbWn
KJivsBYSIPa0Grt9rjvwS2p2m19h0zFR5vhyUhEmqa0DsgtijfRgLtfUORZszkZqyBLktgS8cYi2
QFNbeo675fxzRvL7sKuCxKlR5x71K0f40mJY7vbQtKXIeg+dZR6j36CXZe4g98VW9tPCvrURGbgu
uclK7bzRCTWsMSmGO7dpmz2Ijb8RCJp8cvGWu76tlrqyYtqBGGhA5hgLD5Ui8q0zoEzvQQQPGabc
22jdqLusGesbB3b+ineGAjBNakyZorfZFPfUZD9zJnbnA37y/B0EB26LTdpKv3mmwdKuGgEKCkVO
Craz0cWtYUObkAngzynHP2gdqm/OJp7TeuPStafcwv1ky/qyMqVhHzj5CSx+JOGgBxQJBXPKVyQC
zgxWQvCV1VjYxTaOA/pklLpyzk4ZeAsecoHTKgHKBVnA63trqX3rLudQPWsEZP5A+F58bDw1Jn2F
e+p64+ez9cLZ7lmO+KDPVAtFlp8QhQNnwCALpLcgxw7GyPA2K7e5lzjRFNQNcNTGMeoOaZTPH+oR
GcCbBmDr96YOdfywmfJTZFq94U0TbE0tRNIGa/pnC0eizb1EG2j7+AYnFVJ8wXeoBW9SpT/Mvv4F
8oivfVAdXXkT8Qpk2i3LBiToHKhh2Sk3HQjqK/BIKR9049fnamEn2bK9Ji/rFBy3sOCm5qTJEglJ
hDpO5tSJ2W3hept9iRaor8mYJoe0As0wJCqSqVt1OpcGcP793cEH90x3KOQ2h6acZ+hQ9ogFMQQt
b5se+/bWTTSrCWFtZAWG/RjG/As4WNbq2xYs7Q9A6923R2XoTLgMXCDsBuBLGKcGFP7wROFyQj9s
zcFZ6sY2aKgYkpxWxamTVbXho7hLg5gcqsm9MaD+h7To3UBIEY+ZggL4aaAc2r9V7+30BEaImxbB
hoaRrkZgzAzFqWm1tzGdRjIfANgbW7fu6QgkkgJUkNXJDJCTn0LfQEzDqVYc/YW5t8FhXZ5FyiuU
e5Ak87bn2FVaut9RkclXPn/hUrOZkzzhj22fReLUz8CWtgjSPLaMPrLU1Z/iUkGx/PoiLA3k/Pu7
JWZhzWvaCBfqNdhECppHO9xoCN+jkum2HixLpm4zIjrmkMPgmWoXcdRjZL5/AKWJd9vFYOvwOkr3
RR+W5UkV6XMPCuJNa9z/4imTu+tDOH/qhavTZlAyrPMDJxbqhEeL+iV74zf70BCo5V5vf2kRLEtu
tBcFWRZWJ5Rz8S1XsDPUwqb7qGrkbQ6eTU/ExVyrbOrKE1VqP09tuvv/yGr8efX8O0HMRowJt2zB
TE2nA0D3cIB9yF/moG7y6Yi4X4YaZRhKNY3zS9MWZVkko55Kc/CbsG/rHXf5kHk7N+s7EezHOKol
/ggSE2W70UORNr/0ABWkDwHy58iWk8IF4JNJ8poVUORIFCiL/Hrrxp5E8d2c+ZB8AZtkQZpKvLrA
PbjqQOAO5ntPGD0DV9MEUxDtHO7GAUmkB2mwr2UxT0OcyBZaXXd9G4fuyov68tIyW2F34EUnUZVS
ncBOGGxArON9aiBMnPSqC1aWdqmL8+/vTHgI66ZrnMo9mDOvFjDwuZNULq2fMb835g5ZbFlx0I+x
lxmiTwB4p9vRT4+V4XzFgC/bF1Tq/x4B1KA1U0HhHoZh/DBwQAIrUNuvNL40Pd7fjYNttoFKj3T/
ZBpQo5cmjCCWERZrXvsfB/TS7rfM1w9RNStJU2ZJERvxGSTsn0g+kbui7J+bDAwGA/bb1oc4zU4H
9ZQEzZw9GID9Ng7LP1YS44UKwYYUItq5ELL0dQABPQ3x44BG21uOGIi3/z0LvJrmCBtRn6ZqSJMa
NXd7L9dZoknOV5L7CxNt48pS5rdaOYM80dA5tjHQ7QU0VpLQv01wjUGL7+9BTK6Z2joLh1MJxbsP
XMJ8nTlnBw36rZX7cGkrWl2YwUxlPLfugUuIVk2ov+mq8dv1NVhq23L5oXY8xcp04tQ52CcJ1ZTx
u6LIWb4SZ77sNDAbBxfJMnOdUqnToMvpMciqx8DxosewLID1TAGHuGkcNhguAtYO9E7wnhEy+JSe
n6mQc74tUgRZsL/X2PNRfexwrU9dWFRJE6BAtPf4GgRiaY+el+bdWUnbnmodk+FENYj0aM8/QmYE
Gqgsuu0wjqyjLASy3CFROpxqf/SBUJg+QBeu25hquO0dz2yapVTSrBsbD45tE0bfnCr0vscyx35y
aAkw0/UlvhzlYpF1pEWiM7PbT+okUqROWRoOwAJJdkBOu4ZCdP8lnsjwdr2vBbOwcXHUiQZQXzby
hGLn6LEG9o5s4GKN4e6m9m1gXKqzIAD/2HBqDQ+hf0zz6fdc1P5N/i3QlX9vKdLGfpFGXXWaXB/C
oGl5BwH4t9zDJX/9+xf2rA2Lo56qAAEuq5Pg6RuNyZwwDSmfW0MRzEbGcU1oHdJOnoooqPZBQMhD
pt1yf/3zF5bXRsS5Td6JITXypHoSJl6sq92Egrnt9dZjzPKFu/cfQFwagoUvxl0ZkRE3bw3sPPCV
sn1gRfGi6uBBz199c1vuCGH/v9fa5FrmeAa3J1To4Rbl/GfV+V+vj2Rpniw/pSPhWaYNyxxU1Uvo
i7eIhW/Xm17aQZY188iXZuomeQqdTv8BhjJIqu1LLeRN72Fmg+MQ1UCKsOXtSQoG3vgGKWzd8m3Y
rkmELVxtNjQuU01r4M22J6L5x3ygL8HYf/CAcnKCm+giGNyLvxc3ilRYtdxrTn4Y9hsvzgjeGsGN
99o/6DjXU3Kc5uHkuZ73nYnYfJ4z03y5aYVtSqUJ3H40zoLmxPXItyxnxzgEfRNLszUYyoKh2bg4
YKXcCsIA3cnJnXvcca+gEL6H4/UMbfn7OVBvk9/fis+KAs/ylQjYCLibDvVTjutgTMB/0u9ly6Yg
KSZItl2ftT/h0H9OD/Ry3m3v3AHdZaNS0HJ9BC3YNHf3YcSa4YvIm5q+qhh6ldCNyGdazruS9gOr
k74sqBkSBIqZHh48M7H0Czz5KbiXBnnldm8A8BJARlcAoeCh0brRbjYq6m9S+okCm205B3J8Mp3v
Po4ldd1HjzGo43SR4c2XQotQr9jzRXNDN9ZzoQezkF9mafxIm1hvUOz8LSr6r3MBiniPiJVNe7kT
akcNAtdrS+hT9o8GdCPs6I2+5BxyaXKufhR5Ffs7Ogq/WBPVvejTYLHPp+O7xQbLbBqDEWb+OOUD
oG2HXrTaR8yr7NNcHDL4IWWOQh52FgRvOxp1a2mRi6aDjs8n/ruOcxAFRHkus6e+mchU3eW4Z4e7
FDkFd+ugLJj8R8MiavkdoGMhajOU18t0XzZRZNZY3RZ3unVzVe0skL+Ih0fuD4V+DcBXrcckqD1Y
wJ2fehN/gIZkP3dPY5l5SKJ2OS8K1Ojptv4WsyJA/ZbpNe9UQsdo+I8D7Tm9+cyXNd8JExI/4XJy
9U04esyZdRuOCLH1o+/nL/BEzZyYFlLbCYsVW3kqXbxt0b51JWaOPzR1Gwuog8xgwXXHugTbcd6t
+SV/FvfS0WJZEBcgoOIzyOIJHYF53/oj9GRVorOmyg6Gkj596two81DhVY590YDXmU0gV0SlpdN7
SZaCfXHceW5aQXVCQ22VuPu0G10iN+kAnnMUnxXVUG6jfmzib+0QsyHbwlALsB07I6jUgNf0nCLY
A7kZB/29hhNfyQ1ObVk4GyEo4SsO8OWppHaIi4QljEVw9pmDwv6Zm5BDqXEY3HLlLLrcPpQB/jaf
JodiRYnw4hP1ufG2ggUp3WkkrFcy+he9oyiws35DMyEzk/PyS8YzaK0QvwqOmQaRRNISMayAORYO
HzvdN5bVDD4VwZ8GEvCtMm2UiKCvNr4CUYUXNR8E66bNyrW2cODY2b/Ay6GUqWL/aZYVOFfuAvBI
9Hips8GLHsCBqY2zi844tH4PKeJa7lNuQALR9430nvtpqsP/jShkKVmCVBaqLbe6IHEebYiMMvc4
FeMYTEA150UwHAyU+RzxoSp9Hx4+H/JgJZy0cDvYzzYSBhGvuVM8VUPxOtUe2c0lU5sxjQ9DMM0P
1+dqaXNZl4LiMh5msDJ8GVC6k24H8MS3j+EEC1p5vV0eRuCeO353+JsQ4WqoqvGnAAphOxV236sJ
O2Ae6Bc1t2uKjEvDsI534lYd6HSG+NGJqNgDJ1z7mxAyAWvqBkujsI7jLI5Ub3icP4EcytmELP0c
zdR9QILqwXfbtRv6z6RcODRt4ZjMb+cyEzP8mlpC2ecu9ZqK7HvlhPHPCpRxFduO0zR07l0r67n6
Fnd40p9JfvJZk8QNx7j8JtMmq+pdxieH9Any7E24keD6XyOduHxcgFHj7wVl6D8eCpG+NBIsQH8y
NhB6i3Zqne/x3NS/00D/efGTzPFAyNE/5hm4rt1tAxWl6LcMZB4HuLPjGDyWzFQGdzGLqiOUzyPQ
Qt5mENa9VYAaBrRflXkq3MC/QygrLpPINePxevML56Cd9BV5CD/bnVEZZ0z8sa/rL9rXp9Zt5zs5
p2oT+mtZ+IUta5OD8Fp6cRdX+RNrzTwlwLkP5T4oRQXopA9337+f8aLJp5V5u7wtAjsjPOVqcDnI
rB5bB0j6jT+BLnUjQOHXbkI1N2t+0dL8nUf77jgh2SQMqCvCxwxVhjPFSPC8eDO8CycUP8cFZOoj
JL3Gz9qdu3JNkWDheLG5RMAMSru0NvkL1BVI+51DECd/oa2abvPGiHVIyiHq4fLiuVHlefslSP3p
G54GX69vuaWVsc5GUH00ZdcQPPJCEBJBbeIh6qn6MqhVvavL9hr8kx9GgriXppaPDqtU+uxD/7H+
lXdOA+KVInbrczYhjlGJiIxLRL9XeRy7a7VSl7c5tZ+wQ1MB31o07MMIeaXEK5A7zkbeJz4bv8U1
KCSuT+JldiEwvJ835LuNJ7JKQeZVNI9giI16mVCvVvNH2mb+vAvGukYJj5LuOP0SPYvqHAh3l9EP
rSk7fu95eMl/M8j9m59pEeS0313/qstLS+3EYQj0hVIO7Z+gjdykmxRaE69ZWjZl4uq82F7v5PLm
p7F195nanT2e1e1jlDd6V8NJ/008f837/KNCeuGwt9kmhnSeALOJ2qe5CkQwJjkYbzhY6UHO9Szy
NjR844Wx8J8IKDN9b+uMPimnxHGienjphkiCr3fSLhlfJ1ZCSmzjgGGpgjOuCB8Qgoih4+JF8QDW
giagW3ggvv8AlspJdtDhmuT0rGSPMk1oK5Ppi9QhmfO7s3B2+dzRFnxKG4/WggIsOBVekVRO1458
N/O+Cp0EtYx+NK+s5sJE23klBgGndpxF92RQQ/2l9+A2baJKBL9vWkc7s1RENfWjZmyfgtb93tdV
92FGlcRNJxi1KRaqbnChSj1HBx468/c0B/YumXXB6Ir9Lex0O6/k5sCb1H6aPU7SZNWnQMdNJLck
E0W4Gb0mL3/dNknWZoc88pSCWFg9gstYsA1WHmVVcxzla2jdpYFYD+/RD9paqip7gpotsBoSlWx8
Ix2Xpxsdu+EacHppL1luDDRo2s5Jh/QFrlrR7RDQK6t7P0IUdmVBLnYAyIJ1HiJcH4AopaKPjQwm
8KuF45bna0U9S41btzzoBHkqaAG811y+gFVWP7QEBZ43LDG+/Lwy705y8KSyXnZx/RuVKqG7wV6W
1T6Xkctfrndw8TpEB+dRveuAzhG4KGZtioQ7Gf+kcCV2HJx9oJV7was0zjdqho57WGvnxsWwrviz
0szcGuGeAjf17lqvCO5LEDzc2Lr393h8d678NmbeyYCyavwQZwJya/NQt+L++oQtLbdlE6C/jisj
Pe/3kFPAQ0HBH3aA8KibDg8siGUMQ93VOD1q9zdOqDmB1q6zbR3X3wa3kpLFdgXGWJGKqD5yf/eS
qHYb16EXbGqn7Q6ew6uVkMCf1v65K1lss2OGKtA+Iu+kSCah2+xrOqgaos5e06j6HEBz1Q+QUIJZ
9rsBg/0Y7DiIekix9yqt20PUqLYm96CiVumGVu2IigEQg28zATWsb56rHR9uddG7D7PSRfviUdNm
8QOcX4XmJdg+g2zTFXUpxw2eZ3k6J/PcttnjkAEMXSW5Gt1A7QMvbY2+6yJasruxq0fnznVAW7Cy
WS46fJgDa7PwNmhniASDX86dGTBfgFwLEIEcFC12iCa3K5t+qRtrz/SQWGVV7fSnoIY8w25uzyER
MwtfA5BRqCj+RD1ZH28yADvEhzoEcLUihvzopYFr9iIWuPpr6VTDCizjsvvKkL7424YJM/DJ9Qzy
SxWCnbT5P86+bElOXdv2i4gQQgjxCmRbnV2NuxfCtWwLEAKEQAK+/oxc92WfPLtcN+rNy+GVSQpN
aTajgfZIA52BbNUmElERRVvKv80jeln1UaXtvNA9gd+aZCceTyOfbwQnntcFWpFVo3LdV7XYf+zH
X90kdJmrsmxBfbcbfywn2AbGGsrFH/vwy+v9j7M4qePIG63VN2bX1znGuQK/v/cYGW+cW9cMAOh4
s573RAOkPzY5ANwsq7b3EoW3PvzqFiG9VwFDi/4Euu+QlSGgcMtC/QfX5erGWFsytgJD4JveQm3Z
T0BVeM8e/77o/zXHwWa7ujAUmzsgKLk5i2b4VC6E7tvNHUfzMa1ofMHVGRDokJWtD+lvK52jt9Dg
iOkp5Ynb3ktv3gr/q03pUYK3Qnl+QxCZGcPIoB7mpxoD9y58D03xxjJdl65c4BwBdJXfrD1m1WLz
e+ulOYT9u5ynN/bQ/xn5mW2tlxhnpW7Tmf20ENehUIUE1PqdN/3WF1xtUh5jEuP4NP2jtUz6XQ0m
xnp0i19+/H0nvfX5V9tUaeewTJze2A1O1LX3a9FedCE/9ulX+7RJgLctxdp/22r34qaQZyPGvO98
+Btv95o8wrY+dTHq0xM106vEZHcnSsA2NBTm//70b3zBdSuRRjoM4K/GT4ZplUHX/BtccnwRx+/Z
9b31BVd3BliQ6QIDhvbMK2gCkFA9z9DKyG3F3hkKvfF2r3uGMqyraSKyhQgN2LdkhN+GTs07V95b
H3518kPWmQL1U+uzKAXPDSfLcfLA8X1s8S9r9h/3Sj1ZNveqob8xynJIiuJPIk4B+4UU4DvP/9bq
X4fWLB36pkl1tgu4nBZE2AYDOYe55sj8R7/kKr7orFJtWleebOMW9LnBPocNHeLA9O/phr31Hq6C
jA8YxQJep84eAmUFQAgkh1TJx2q5azhIqZclRNOtB7jdDjumoZNs0YP72Du+SgFXAmVkyFXJ80yB
dhMSTGfmxgVuF9De+PtX/PfFEdcQEABjOsNhlXfmA4c9d7j+GQZg5f/+4f99B4n0Kn7Rhgd7NuiR
Gv/rmj3DZ25GvwHM5vcsTd76hqtbkkRjsPGuQQLk4GsR8meMWNcsjD6IVxbXs/XVmKDpJkgXQLdf
ZaReVc5VZbMG+roffAVXkawtwCd12wxno0HDUy2+YoZI8wc//SqKa9hirQMgAWdCh0//rv4CKfIP
fvhV9GoDNJQjcXsmq99ztvk8rN4V43vr3dL/fcLBvnOYydrp8/8jPwI+A8F80I1DOAvnf9+gb+3+
qzROABke+jBqz3YEv1WL7WEAwuaDi3MVvXrTeo56N5xpCoWzMgJWZOPvMaXfWJxrroctVaBaicXx
czPi7sXtLqHpG10OoL+vzVvfcBW8Nm18Is2kcfy7b9Iztr9cjQt5N/l56wuuYteueoujdqnOokLZ
RfkzgDplMZVJs/v7L3jj7V63s2VPIePr++E8h9IWgJ7HECNYXv7+4W89/eXv/+P+FaiJkmhesDwX
AQohJEy1rZqg/Tq9N9F86/mvQpfXZtR9oPRZif4ww1GxaMG9eWdx3nr+q9CVJRwzA8yRzrSZX6FB
CWBH4l7Gy+349wV66+mvwlemHXAdlTFwG+tnnPtEvIyai29///S3Hv8qck1tKwWx2gr+B2JPL4cO
YDKH5v3t/9bjX0WvEHO6JeXl/XYKMWUQYTh/7LuKKW98/jW6xjfzBpOQFJ/v+3/WxdB8WN/tC7yx
OtcQCQw7xy4Ipu4sV/eNKfJHRZDr7CIl30n933r6q9ilbQgvrqbFvavMeZ5AFB3f97Z468OvEucZ
hNCxd6w5s4huUSZZZ9zXCF4p9D12zVvfcFm3/wje0inMi2YczZEfLmiaRH5eJpTXH9qb15QIOJVA
ib1J9FnHYL5zL/b/xhcKgsePfcFV7JK0lxTKisOZh8gLgWLqzmwQd5itvKfnc1nq/9vnFddO1D4N
l8WEENhdweLOVj/RXNDG7lMc0+082sPHfshVFFsYvQdkQYnhe+ELr6ZvbHL7KHBk9/cvuOzH//Y7
rqK47nU/4ejRZ2h83M6eqjO53GQrSceiURvYy7BecMXfv+yNXXVNkegbMaEFJPBaoMMH0cgNdQZY
qH//8DdC+poc0dczQHIBxS+5lKrzNN7xDcS/kncfqoXBbfnfMWHnaLqIvXZnHwzD7t/LIKUfsq7n
6Ov97w83i2ljFB/qzNAEztSMbt+Gcv7vS/PWul9F85zEDaow04KCxKMzVAHSWye69xS531r4y7f+
51mBEUQMyu7FwBraAJeFlyzieTR/jPYirkWD5zJlHvTB/jyvyBP7eTLHqS3H4mOLc3UN644rjM6E
OpckeZZrEuVVv7zn1PHW2lzFr9nK2MIVAA685brlPezDSwBCMlm9tzZvfcFV/BrPYEldpaggFdxA
9DCi+2OB4g6pNu8E1hu751ommKzVlirkKFh+mK/+e1JffNA/tPrXGsGrq2sFhRUAzgEHyf89E3CP
ffnYh19FrByGzXVl253X1u3+fbUhfzd5fmPlr/WBSZR0vqmoOVPQyjJdL2uxRtPT/4ePzCX2/8vZ
fO0QrZ1G65Mu2Jkyrh6pbPWewpn+UUD2czIf1NcV1+rAZRz3yrtLmtJADLIED+MlAcH5nf5PGP/b
zfhvv+PqNha+cki1UGaQRfQ/gEEww9OMe/PLDIRusKNOqF/Syqbb04XZowVGuymzjW+i7TLtR9Lu
nADXl+/oMkBXBmgAaHLMWJusqTt0a6lPFS3gqlqHOzQrqX4IIZ40nHtvBnUUclZCY3hCVyZ3NZ5Y
6K96HTvIv9pkhWy06vCIez+WEy36aKkqUIhYXe1ZIpv7viZTU9B42oZ9f4GfG8r0HR17c4aoxehv
PPJsGEj6esl1FTS7FID17yg/3TfSV9W2k+UW/gThsPqcUBI9mKUMizWl0eNa9dtnEpX1k3QdOc6R
1vg2WM/m3s3809w1AeQDYPrxjbE2PlIRaLXT5TTvvYZGKNq8JXsG8DU5is75vetj/ZuD3ngCW1a4
g4XKIM2NTcUfNbbQr+QxPOB3ZbrY+1nRy4pVJaEACANZb3sm7tINLYUsTUfTnfp4W35wKeevKIT4
5zlM+X6N2bzDIBvvgHM9PZvVAyAjuvEC6YPn+15jyvx5TSt5wy7j/NxCi67JOByt8zbteJTZpvTP
surkntJomzCuDdubqsTMAwTlYCnMRTbaq5q6TAJEtoOQMZBchtc3dMS0+kJ9SFgBIf95T4yxScYC
33+WA/R7MmgeDntNt/UHuFElz/ysaiSA3CFE0wmnox1saNElNMstSbcWNVe5TA/9sIoTpyjB9JQC
vXaR44BM7SLYC+O+nQvJwbEgrE1Y1qu5aY8m7UG+69YWHgtuCdm+BHf7a4pVCI8ozkMGzYrV/iRT
O8QZdGZCcaOBsH9Rcxp8R10pCzGWQ3/TgU5T+MhX37Wdwt8yhD/K2UAIpyva3rC4iHomu1vgRDAz
J1Zsjw1Efshetl18XHigfilj5u/zBn+TcvZ6zeZh6XbQXgr2M7HyVM2beOln0jcZCUPkFaBFtMcA
JKkln5tNiGwTag3PVkbizkIiPPpMNsi3fqqV4+NJQqxhPRpQoX/3QXiZS6VTGRXUCNsfOKiou3pJ
gZAR0Iu5S1L0ifKxL8W9IcCaZgGmjn3WrAOJinVMoNxNFUYu+bql1SerWegyO9FpymLikn+6jWI5
V1CxWRFV3pCsnFY1nEgNFAiUXabyjrcbdBMhbrjRjFZqmoCZwsi8YCvIHkcbqjbZNXEpuruA+aHZ
SwDs5wyil+F6nitOXtra1xbKyTgO8kkBkbyr2wUjw1DMFI9hELyPBDxh/blZpS6/h83cRbkZScly
NAl7e9QchlqPbMEOgk/w/KSDplFZ6ko0biF927GMqEZ0rz5A2ObwXDejyqd6ZdsRwLGyutODD2ek
vtNoC1vGkXwkMSdQTVWjrLJ5DGNVaNS5OtfDNOG1lXZJM+piaA0k6QI9pxTogPEAFV+sBZxMoZ9X
lgmRB6iwghDvFQ6mbFOsPYCWaGnGhaNHuNl1Axy6Yvjkxb4byAEPOxmbbVJCQjcvGS9huauh05+T
aZQrJFEi1b2s7aAnnc9zE4PS304x280RMOm5siZM54IQYCzvfaxrlLm05GeWzvPwVEMZQWYeZOLp
2BI/hLfLugzwDAlc3Pg6S6Y1Hr/D7ZcuxQxZV/qPNLJZMF9d53nMOJC86Tcw6TrUICToBf+mcOi5
W7ludoYqEmxOTkCzN926ixMXc5gi0HAJfqDZirsYYc69v+3DcKJ7CUtkdlNDGYssO9i6tMrBsSFE
DRVs5Uh+KswP3C8l28qc0d9vgIn0QeNbm63OdzNujVnyJxJNsLmFmN1YHettbVO0uEe1nVi4rXpH
dWPnvErSIdy7MLQi13a1vIDNrOffa8ftvfJbun1WzpjxBgWXspkakm3OtQvMsotxwPrcUsivFIBX
SfeJV4nucluvJT+FLmHbHXEQDeslo3LPwmE7VAm2wc912GZ38ulq5j0S75KcPKkayK5OqZluIGgV
2WJqpygZss7RkXwKtzJdvzRjq+dDylJVL7tUl4P9lEhhIpyIY+RwtwZDSW4ARRrTP1Uc6OhTWcqU
/yFcBOHP2oEqCvxtimsx2dLaHZql5/4UVDrsNsSR2sbfq0wT+YJuk/Kw647luiO0qX0mVtnMz5bR
6hmjrZW8TKl2TQj7tYbaDjU08IR1zmswAjN45XB1g1oC/JgY6rmTz7UKtX8uQ6+7Yw3vqGUpfEv7
dsg87GvVbtI8rX7KVOMCSXwJ3z1uUpq8qMWX7Q7iWgj6cpXBcCCgUUGLFcfiUKz91D4DsSTiO25U
xY/NOHdVMafNEh0kDpb1zpumH2+TMHZIDgLanlQfmmFAX1PMzbFEFHe4I3Dy5QDtmK6gAgZ5OXaJ
oaehZszs1jl0/o7PRDf7Hsjk9RGIxmY4WbGEP4EkjmGrFk0wsHjZmsbbG2ontRWBc3iSWEXbqMEQ
Meltq4T0Oz4KZEw5qV3ZIdZAcCQkW2RzOcKiAXTHDBosk1pwgphg2bezS7ebWKzNazWRMj5ooCbs
Llxcizt0qZzZ8Rq8l+98CpP0bhtdm74yiOaEvoCbluM3czMn0X6MbNkeHes02Qsex+tPw8Mt3c3g
5SYsX0U3rOMOCgvan1sfpf5PT6bo1iUg59+V2NTyxGf4N2AJlzo61GU0RcveMMD8IuC30xiqT6of
t+RznZDWfIWjZas+K8Lk+qVsoHDHCyZkMD8I8BW7gqQDhatiD9ns9EEp3/S3QKWP6tEAzZbuaAca
c4lg7ZrlQHRY9nPOu2nYPkvkSSOed9hGCM5RalqQA6phrb8ztHbMJ8iTsjGbAz75H2LlyC54nGro
ZaqKJe6w1jxSTxLltLnnvJPsBg7CnIYZ4mowr0C3T//EEijTT1rqCkCtEFLZfgf/PN3tAIWOmyjr
o4Csx5IPc1rYC1j93tQzo6fFjcGamUgu6bFlmDLszTL1KVTHqOBlppaOrCeuiDQnzfoEFWW7+PVb
GSajPyHBGYiG5O/iktep3SZcEhV09SZwn8GxtZDwApVl31dlfAP3aBYcWdMuoljb3oY7vW0+LGgJ
LHdOeA2tnrLqEpLXdDT7FjdMBH4InJd3grCOPcGyvbL3BgRRnxZy7PtX4BrT6hRp1j7a0lX9rcY8
nJ+Ejnx8Azo2JPVWoCJEj45Zjak8+oDl+KsFdM/kmtpgfAiDKCp/DJZgd1peQRcdnjEQ+abp0D4v
sYvvZFD1rocMP3KfG3iC4tJdgoam94GVEASPBqaPMyAodE9TdKarooQfXKqzdVYTDhqlILc8w7FU
MTFl6RIt0b4m88pc1nvRrVUhh0az78z4LnzZXBUA1dKooPnEZD90NwaLFn+x3I1Nn0VbV1a5Ait+
Pfru4gSAk3glWdKrDqHXgN3FMpoEkh9l3YbBTx8YK84JrevzssJ/qsva0eDWZXOtcDXNdDGlyE1X
8vqU1iVh2UbGJX5BpRmV+6nZQDJN5rj/oQV0xn6KakZuB7VhKotVQKVuzASE1J7nqqvNJ63Hyv3W
dTSKP37guv4cti4G+XpdRHOb2orDQiKe5AK57qCq9shtrf4OMdi42mnEOflNGQA4Be7ATd6BjWvR
a774Bd3LBm8oE0s3jqfVUmD2YHS9JU80jMT4KmBkN+6icm7ZibFhnfai7dclZ/06mTsawyvxtzJY
bKivmNns2m5x7mB6r+sXK5JI7uHJTWFFZBZrv0LHppTHAGSyFEHoRhQf5bSxcW9EjUz0wNi0/BhH
3MGv0rWR5JmDaHQNjfNlks9+TtnwGCV62m7SdrRyv7QTMhL8pJI9xUj4CQ4vsGnrjKxA4x98mNRP
5Ya08aGmHCHF2qjuv80guxsBzlAf1TsIC4rf0ofAm1ID09V8de06gs7OUD/tY1bF83NtcNnkspkG
cZti3SHr2HQoKNDb89UBgj+DvY3UZrpd5SKSh0GM+zEz6TpuO4Yje4N5rPPRwaep1LmaIG1bkHj0
cz5CurfGnbs5XXDbINWakayEhY2pkTdx32xoklXKkxP8P9kvHQq8n5SBQbMLPHRHM792SPFGZPTb
bovT4aveHG0OMwrjGzJ4JImA3W+IORxC5KRSEoe3JZnFy9oMOBXt3LVTLloNOhlHEb6XIL7qHEWR
fZXNyNhRhTYdVYYbkH1xoZjc/TLx9msKC9zqa1XF0WPiBJjFc9PPt0210PImDEe+7aeEOXXQEtq1
yB/hBMOqC6hGl4kc98wNl9aZg8QCGkU4E8xKliFfMSMCOmYkqDZWM6akILNPHoXgUu3AtErYJyQN
iGjCYO1XsMUmgEq1Df7co2YJWC7AUd0+r31YKxzgY1ykskymIl2qtHt2fR9/6aMJhUrfMVwELKQu
2MuEunuxRXwt8Iz1k0qM/bmGrP8EGfOBP6Drp9r7HnDnr7g/Z/sNkhTOZIm6/NvOsP6A/FiOn3XA
E1T925AYpPmQDN9XXamQIAL+iRO5KyPUSRjPbnegHTX+SEIJTQ638i0ojEUAG1ghoedX1mFeYhv2
hVq2rtupGlfftwkCxt1DX3K0NGaUVuK+SzxEgwK1jhm4cMjJI6h71zlIxPwrXIqMeUXQpTb3bIhu
1RA1d0FKF7GbFbKtHaIM0bl1wAn9e5uL3Rgs/nepL7dEOUG2NOO4n00+B0sFEQGf4jFnZrUvAEGc
f5UwtrS425wElElCeibTkgwjnqVve72TLt7KnQhRQc19NG8HDCT6UGcSKt780aJ6E/kWbW20X8Aw
/kbcpb0TsRVRRQPbnkh3WQaySrveTCk0NGfiGpeVnUJqW0aRs3vi08nsABivvqsu0L9xzSpTDGAG
QPWygb5L3nY4fn+4OpnULkmcR6DHqcoiJFenHsVInaP7wsYdSckk9hZ2dnJnwbmDg0db2ngPN6nL
TA7M9uctXoMZ7QsVtEg1yBbCi0NcKPV1vVRivyIcEY2LRUwCwV7+NumyeJt3g8WWq0b8rBjKnStK
Eo2qbsRexZ+hh+xhUjVGtyWSoJu0Bj41UzBfPqazNNhFYaAf4rHaklytU/PA2zgpz2UA35eC6Rjh
hLwYzF9Q2flrH8OJAq16vbXZ2CY4NlO9he7oo8mHB4OLZWe7LUSNcpENRJ7bYlMy8NvxIFEV02xN
0bGDL53X+RQSO2YtcFKQaxhC981XEfYJHYdFP/eLRLkAbqmsDpKTEh0kI5bkzq9o0zwbPvJbGfqx
OddVWw7ZXDskv6tvcF1BGQKtB7qi3dcJYH9osvKzsmVTaN+j/+SEhvkeaq5TUIJeiCrTojEEbAMY
55e9/AXaL21BNUFhEXBmz3BJ4IcUKKXvlyi58VA3vgclBe0loF2iNG+FH9uiD+gW5AwI7FcCPN+y
E7qqu5uebJvMwYax94yMzhcr8l9YOpcSewJpIbUnVg2RgWIjIm3uZ3fpYWI1Fqu3OyT1tCw65auv
kjr5RTWm/YTs8HKTpFa9KGENmPPefdo4WrAmYA4um7QKyI1C3TvsOIqlM1/qZAQTObpU02XkWoo+
WIekuR9xM9+CphDdRUEwPxsIFQ1ZtdbtrzZZx98IlaS5rVY4Imd2rczlLSCpk8tCYCs8rPLLPEzN
qykdNKZgEtLv+RT4n6bDmQn/daEfQBneHGgz8EwAVQ37Eb6WFARyobdPNPUJUNgVpp+6YvqJW3Ri
dTWmXwh6H2eXVngjkLApjxJdOvRNVLjuQAUVCSQPo+VHa4MGyU/fJltey9JzZO5oghd8bsgDh406
VINrYh85Zja3MBpaBtyOUX3PYpFAr0JddiWfYnRgSwjqniOUYGijCP+zWsCNXUWJjrALp77AhuG/
p6HcXCGhorRr2AJodOeiIS8ri7MCWDa0V3jaNseB4KgQNsJnLxUfvlPgj22elqvZcgJ5tyjf1tQr
3AJBlfuUoIulgFH+x9fC3RPMufe9Q0yH3UxznJ4xzxct+4MI4/gG8elf2kGqGgQZmM1kMVqhXwgw
4I8RvNXPkA1EAt+1ZCrWSasfYoJC3rrW259x8c1PgpYdEjUcVLkqKUKqBDjr9t9/vq3L8kOkannV
vkZnf2X+MGxenrDwydElZvYZH5vgdTZl/9jTtCmgp1Ivxcpr9AzYilStgPSI6HZws9f3Fq7NEsQU
250Fm9BFtV3qf4NTHfxgNfJwiZIaJow1yGdsIezFVyGeB7HtbOarefzGq8WQHNyVBswkbZLH2MBO
DoUJ/4pWgTrPQUK+4EfEh7pJln/oMOp7AhYbLAvBJX5e0aekR2XT8idDWdxmdTu2z4p1/WcGvv+3
0vc4NZDjXK7BiKq+qFcRwdlVLkl6K6HovS05umUIxq0agqboQ5SMmcEJPWXlSNs+WyATFB83t6Ff
aSHJ/wvnU3kYo4SyHBMK6FIloNwM2C/VA2RmJnGnneqRxJBWOEze0OPu0r59bOnAxxsz8/H3TLjM
IfG4DhAohcRtRjFp+YZWCzZ/mJQo41Vg7SfCA6Ne5m7hn3FMu09RwvTleqZIKWdcg30epCa6rVMm
btIEqqZou09fhqGOKnQn4+TQbp6gCdaHWEyHrl9eOiRWg18rfWjSWgrotKvmBPcyqEdprtHkBwGe
3ARjXfOCCDAf0U3muN6SCsuRXHgUpdpQhfoxag7rlIpg32oABTKKbsy6j9BlekqCOoLw04JLppjG
BdO7LcV9hr8mj2B4pyIHGQYL7plK7xtAqWwh23R5wp5We9wG02mlkIJyHWyQMw97uwrHdY/qScTB
6nJG5IBCpmx+JJgSRNg7Qr5wmByeOhWUOh87ZaD0muAloSbTd7iBhwnouDD9ZAS+6AZi0nFe4ehF
BhAsoNhR7x8d6d2xHnFE4Z5m+7BOQbGCuWEHZYINpx781adn0mO9siUagkcC/OwRzUU0eHGiRn/Q
W5++EzcjHVzg4CAP1sntMIS+HoAP8zgKx8FADkwtXF/0yJTw6A1of4cOrNmHayriTMN5TWaw+jbH
xQXI+mXL6qeuj2ufA+7RPFj0PvNJoOKtXTfmlwwBaqHcxWiMBfFPBNcfYSyigA5C6F0b40I/iDWo
diMy4gDaVimWFDbc4qUsG7xt2Vk0itMqbUv8P4N8IDIBtAOEAXIcGtu81m2Kvh/sBdHeS1LxDPqc
RHrM5kMVhuqFMMLSooeC+CN+8/ZHlWkgwf+U6FaHMwIJU7PoYR4NEgCGiwZ7gdP1Tx97+wjUR3eK
Ne6DsqLiz8xl+4t3rX+8ZCRHvAXgruBvd+RtFTzCOVwNt5JBIzWXQTqMjwnl/Qhc2bLuNrHZR/SZ
kUd3QEnk8dIHe2ZKnDyckMFkA+WAqo6BxKKRWMRPK8VoZDSYus1rr/et7/jPro3pZ+xltB9aGCl/
BY8oekyNRvO0jlIQcZoA2elqHUQdp6WNfUG8K4uhXXAVw4EUr7iXqfwCCUvMlARGMA+ijuqbatbs
V5nUwQ+qJ/kgqEX/JCGiD18W0kTuGNsJ/iq0RA+4nGn/CbPo6jdCCKTICLnl6HhYniSU2uFrB3FJ
BCKhJcliqyf6iQX9fKPRmJ2KILxsFGu2ZjzouEO21fsq/WX6BFpqNaWqweAoxhGzGkse0rFCt7sP
R7vvxtiek7ZTFq0ROyUn1LroaJAgHL72deCqHdBLCfJAZ54mtyTHlsKhpwgXS27TkYfiOGj4xKwB
NiYZSMMzMkPR6UJ9U+rH6Jg4paJGQQU9eyJPEbQFnud5Hb4vzcjBgU3B3w5HFLe50oN5gtgYGjAG
muPQIIFRgitKzuEOE4CbtMJE/hVO6d2rjNm0FYul1eOGNvJwUB4i9CzFhO9pQ8H+gOlHecDtiyNB
BIuxNy6QyXTGzewfKuu7XYl+PnSInAjKQnpILGYMeBgoh8Fmt83riYVN3ntIguwID9dfzqfjZxCS
6U5Y3v/obQ9VfI3MakdQ4T4CGy4u2hfbHevr/oTafY6LDjVOj3qMorSvXaofNldXUdGYYLtJNoVb
bBhLTMpMPOFqkOh1piGkFvORRvQzHepxR6t5frLLYGVm9aUwR+T3oIPFKNRoUKkfsLVBwLdQNUwL
NL34TwhE1vcbpuNRgVtMyYKHpP9HNshXg6VGMppWsfqC6QuqC+ka5L5LIllWoxb0OyB21J5XffDa
wrJ82qUkYls2yBgoht476LIJNE+zWEYL34ey4oc+ardfI8F+PwbdpSg3oS53A95xmAUJn6q9wOV+
b2IJiUC6TkiScKegFaE73RyFappvNOD9P0GEYiYXEM/Zl2NkSLGWfTLfzMs2fFcz/hs5U33/75QU
iVb1DE1m5Ns9sLIBMn93n9R8+Eol+hVVKuyxg5TMimqVt0dsNRR7lz49SEqqo69Q+Mf4dklcYvft
UsNkrUrAQc5qlDWgRzPxLRBlxI7ORb066jhGBRCwGCkabCmmNhu6itaPQcko5jKYN4GZO0R4H2YN
KxxrmjwyrRHkgKq2j27Dw0UBOo/ZFHOMH1yotl89tph/oFtJHuEKor8S1KpPcZLYL0MwiDmrElEF
wJ02wZbVl/sHo+92Z3GetAWBLuIBQxv74klnDmM8YLoAa1z8MUC23Q7L+p05GlZ3vcTIK7P1tJ40
wBw/KF7yY9RC9jVjMupv3ILbvqgXFcAIfcJwHx10vEYTu/sBCbAByO/fQYBa+i36IRuc2IXA9PMP
kicjf8JzR+4nTmhwUM3W3yxBvf7jNzNBLU6FDs7hlgt2nJxJYJ9I0qB7tUn1owznLj1Ihwceeh08
otTfUJKuGg0I41t1uYnKHWqx4avcdI0LNp0xmDZQqH9a69geQ9tU39GeNk84TuSPgYeYiGLOVv2u
wktdAP39NsprjAsf+qkjkMYDH/c7RvbrGaP2PsiSMHLigL5lvBZBC5hOm5ULVy9CEnPUpUWzjvvA
++P/cHYezW0j3Rr+RagCGnnLKFG2ZEu2Kc8GZY/HiI2cf/196LvR9AjEVyxvXFqg2eF0OOcNTWKg
OhDxatk0OMSld8UkOPqQIah2eNJU5V1TIm6zGzuhlyS1/TjZYOsMeAUN5vGpT6Iy/SiF5SRftMg2
hiOF0OzZQhzNe4kmjYIhvs/ZOcVa5pJOpZZ3GFqt1R9EXKb2jjKR+JjFkZXcu3MfdK98wmjvzMkN
Z+oyOlAN3Q4y75vb5uOv3E3zrVY6SbgPioEqkx/pgf9IJkbkW7/txDmfZz37XpA6Ku78MpnjnTbN
1I4J6WI48m4iH0OGPA4ffStjP+HVSenfjyYLSeByZjV+AmjRfbc7JwMmSJLW6lZg6UtgMgVtJ/Tc
mcquC/+f8VSQjLmbtdm8DctnK3A7L60LxzCD4pSSKD9U82UXily22pXvL2G+FLSdCDCtu8gr/D/q
NzYre1uJ9sVALXVzE2RNNfLupD30FcmcU4GTYPEwAXrQSWMAJ1rzhV2YAdXLu+Ak9XiAFadJgxF2
6YLrJtNtnAbVxzu2qlGTFgNkJfETB1uz+R+QmhdizTs4MkvByHL7i33eO+DIkIM+ICmUt5xho4FP
jFlISHNjxG3O5Q2Sm7Hl3IZQtC5r4Q28VY9HrvyjJ8HNetzxC6fcutnw+fp0Lywo6zJJbz6O8Tzg
sKQITxwMzhYE2nf2nE8tKlArE7LUgIK9Q6+KGyGMuRN0UeezBAuzL3TP/K0FvneT6TMYi3/3gfpA
b1JKhMZrluTqLUpIorb/F6L20pJVwjodsR2oE5egsHjofnU0bE4/G9pcrGAUF4CWqrm3qGRUerVr
PGBA6pl3OlVXaQD2mngj5VPoTn+TapkBI9406aq/N3lyHrAuUHvuTk/ThS/Wzcnz/0CsW5h01eRb
H7TOxpxZu0cJPuL9jb2R0Kqffiq7G7ugIGvxdQkzx85A8lPoKDYNCjpbBIn9D2NSZF+uD9PCrKtW
3xZ38jAtwuwk/NE5eU3GNXp0OrdbCY2FWVdVpkJkKtHPt8ho2drGYnq3+hAClKlIiHOKHK/3Ymku
lAgvuBDjYwd4vTJK0Cwm1nT1pwntstDdzQ0vkzUc+0JDqqRHaLW+r7XV9AHdbLLJCQItU4cYACZF
+u56XxZGTBX10BuUC6pcNKfKR2fIcyVZTgmgyuoe3Vtt0Umi/Hs/wQMz04LEpZUi+eVRPt4ZFs+S
611YGCXVFT3sZKUjtIrhHocJN9D8O8owbFartMelVavshkVr2mNkhFxBgplD6sI4ktL857Zfr2yE
VOMjAyM9dnO4Crz9g40+jj+SepVR+WeQ3zljTWXwKys1KyvIe87Y8K/Qxn3K/hJK/TdgixfQsN/D
KrrLh+nHLPLbAkTV5XL60ChDDXJK7Bf97sKTlqA37/CxKVc2q4UpUTW5UoQPw7yVPUzFgIuacFOS
+1Goi7vrs7L0fWUz1IPMoUxrWA9C7/ad1vwsRL5y+VhYrqoADXWowMCR0nyYGk988hDz6h90SmGk
0lubvNv1DizEtbi0/uYW4qHGjnSmKR6wwdQPQMNCm/qgGOrxc1uVBT5Rrl6U7m0hqJpNVCPJB4F+
9MNkQpxIwyL6HHCJrtugXxHmWJoQ5dJTBTEbVVuziEVgbieicRNl7c/rg+UzKO9EiFAC3OHxr5V2
3J46v0aUY9w1wvuFW8Pz4Id3VqxtSISdMkGb19tb6owS86B6pmayivaEdHhGtdgqt1q2Jg+x9HE1
3MM+mJEob0+NB0kbaxFjl6WrAgVLu4mqmtZFXTI4btydKM1RTWA/pyD+chmsLkp7csfyG/hRTG3y
Y17f+MRUhdSsujPB8wlSgB56w9JDVgYwxpqP1CWo35l+1SaBzJufa8FIl+bhMegQggpz7le4yn7k
7a5tjFWW7MJzR/VIkGPZZSG2SX80ujqY4psu7fayr+51p92OvA7dSft+0yJTddIcav66VhrtyYqn
rxUMnF07QWm97eOXxfdme6GEHrtmnHcnb0SzRnT1z8yEfXH94ws7pKHEeqg7gQbUvTuleHpSiwTN
3hjhdgxWWavvtoCutBIj1qXUKcqupbIaxV9dnp1bqw/KeGN3dXm43ot349CzVLUKwAiGMdmifkD3
e9R+UZCNox9O2Va/rn//3VXL9y9r7M0UkKVOxjrSpgeA9IP3UevcvPkEVCeCJ1P6ja3vC0fD4iWR
PfCR3fVGlzqlnIst5i+9zG35IeIpFQKpn0TffIjiKbzJVMyzVF/AShuSkKKW95yi+7htqBjdWZVt
brUirY7XO7Ew+6o5ICUJK3U0z3+ugAtwK4KL/cdHISK5thIfS01cxu/N5ISoSCLWablo1zf2NvVJ
uTmoLW6Ty/+u92JhKlRbQAcZ0XSG//UBG6vuUzJ2IPg0KENrV6ylLiiHYqxRx05Gz30OLjqLYCv1
rW5RY2mRqFwZpXe3Q+ZaOQdl1E/hJaP54BaNT32q8+O/KdTW+kFrWy38bY1BNP8913YRfixy37FX
hm6pa0r4D2ZP/rPXxcmvNRdyuRCfS3+K7tt80FaY5QvRqfLipRNSt+1RozBcc8SJtd9llch27tBN
WzMcDqnd32TydwE2/nutpfocaCFr7bMALPFPkdXDV9Gzl11fZgtjpVLkHTRvewwJ5Yfa9pPkJUll
bp5jSqvN3YTWCb7q19v5c9r+5xSmG5eb7JuQQVNcmlU1pw8on8b5P9ivD95DyG4WHIIWssQnWxsi
YRzyuTREtDFyckbfwGpbxZMd5HFNgX5wquST18ahcz8mbTr8rqYkLK0t6d2i+5jUfj0HOxyG9MpZ
EQdeCEI1f2lh6hZXmZU8gCbPgIr7DqpxmKzlu+ujsvB91QCxAWIIacy1nnXKQsE9CrWgFMKCKupK
A0vTe2n4zahz7TBbKVv9ubOGCVAOBvYUeIIcfGiSApO9rRvKiY5PJzpubOOf43EoPkwG5dg8K5vb
TlpH2alA+sJfnMvwg4dVoDxTM3T1oy7ierixAWWf0o3OTap6EM8Sx6kEXmwGc3YMG2dFx/99M3fW
vrIheRqeaVSw3Yd2Tnrrcxt1ujPvU2pw5s4x7dmgHIq+J9ggw/EeLLC+fXMsdL3NWQymdrFhwXEY
O2yvnp0fcT6Zebgtbehw47cKZKs/fCkLN9DijZG1esxTGe949xN0DgtXx+tzvLCS/pNUr6VdVqMx
nFpo08CYEGFIfICIHdzUr3CAhX3LU9Cz1AQ7xciG4lY5oY4cO83e1fPc3AVuvZZEXOiIKo4wNTCr
JFCuF5n62kcudtSuvaZ+zaxo+vv6WC2cDqpEQjmarlZT933oXdmA9IvCo+6Mw8kkpb/3xw6AEBer
lVN2qT/Knc2aJ/71sXGyLJ2NsQV5tRmLdDxJSw/WLIKWGlF2byxM9UHWWvpS5RVQd7TPYaE1Nrzf
jWvP4PivD9zCfqjqJ4zAy9rEyrUT4uaU5XWoT90eVnywJmB3+b3vnEKqcgK67ZnXQUs7ZbU5E0LG
P14FkbT2gbJFslhLzyyYjlm2siM6eo+ux0S5OGz9wk620VRosCzSzjU+CBHP/l1KzleHB1ikpHDA
gToe0Yv0vHB2WqElbr2N+jLArn68oPm3JVDBKd3Z2KeY2cv10V4YDEv5kWFfB52ZG0g7xCSHnVSI
O+nB0tC9pL8r/dsEJ4loZQNvMa7VZtA0J194pXNIotD3X/PBSgDgz0lW3LZD2UozDgh6P4zb7CUA
9h3vJNY2dzo0phZZpDpaeVz8eX+9t4KUwwJBAiPEfqA8uSAIfA83Q8s2nsEd+dA9h9B24p9FG8bT
wS2QzUj2OhaozsawAJeFGxFSN3oVWPgOh3ku4j7chcJohl2kobcvN4YWB/N+rKZuaj9IHhdju4Gy
PZSf5tKLu+wOo3kEGU4JdZD8tw2Tydv1Wa3pP8BDgobcT56VRw4kaq+UB7xQhvBrZnXS+Jq1lZcF
R83FOPTzaLlalG1BltjVwUt7eEjHtpfD8KsYLQFayvCg637m+ST6eu80qRH/E8+6bogdoNlavlqa
GbXOHvBTFP1MhBnpn4HFVckvsLd+co+fjyUTOHVlJT4Nfetq+a6cEBfAAA6v0qPXAvQpt5YsQu2x
xJW3Ogc9juJbFErcKt0GVWGRtI59w4aeEBe2OM0zokKPmMaUFuAhMLbwfM0K0oGN2npclX+lAiGB
IwgXwzq7owmfczc0U23cJwwAF7bM4hw5R1oYtCddT5JA3/kaxssPbQFC+BFDtwtdDzpwc25SDxFx
qDNdC/0U75qh3zVmilLVZiDT2lRbd2xRrDLCTJs/plIkkbOTsi/bz7xnYfNtEvxuTX8TFJqTIIGR
J3mysv4WdkhLWX5FGTsFXhHlc4X0HQKHOV65mziMtZ/X94Q/NlfvrG+1sho0TWMXrpTPfu/B+bqX
adak4q8Cjn+Y7XJPzweu5wNaHheQZ9jB+4pD9FIF5ICmSo/zhT4Ajjb1xuQ3uBnPO7Ulao+fBlyj
oLyx+RrA1ozE/MjDtosOErGo4LWk7g0wPOuA3yHKoz9UuOmJnRfb/fgSu1MovurGFI6gcg086Dax
SC/6BLAQdHBSFcT/EWZkHwqAiGiN4F/Yd9VuqMG5nUJNJmV97Ga/rb9Zlw69WBKbqtdAQHrAUK/F
uHTrccUy63tuUE7yYPrA3aw9oPoBY7EmkkDyJmBq+YzWSee2EIio1hJDZGJb4JS+E0pAzXOXtKAU
deArFZs44vNmMuunGOZUj0GNqOqvIS6qkHvHcgbEKpH6CI8lGC3gW34u8NKComwXe16uyCxtQhQM
povAmG/m94GH5wIcVUyWi0OVlXiZ39dea2iPIqsFrEikmjHh2UdkDkoNbrsBpNiCUoEBLca+bvo8
oJCQ/cNdNPc/pT3KlX8PMPJcqMYgPX2Y1rpVNdomTE2n2DZlMOTFMa58WX51uVEY0y7y0Fqx4egN
UjZ3lttQsrTLySn2XeT1HfIUA2g270PfArQvPyGakQTZhkPPXVO+/pMlfGd9qpVyEU5OOVqDfWri
oLCfBhsLjXoLdHvUAYhrNRW2BlQaBmK6JfmBiN2UEBEcTwxetrHtaiz3U2zk2qsdtZp1pLQEhfF5
JXoWrhfKRf+yGOekjfRT2+fcyBJ/mJxXVn8k77u5NxIPdRXduhDS2olX9wYgfR5nezNvs7X609IG
cSmCvHnxGY1plgKD3QdEwqtt42Hhx2IDCL653sWl7yvpCC2CyO4HA9IEBLe7DfCDTmFUBenKdXbp
+8p1NjYtYcFj1z5bkKqGA7WUVjKEDfIR1zvwbjXIs1Qsh0jA+wn2zuc44dYDRMjfpsL/mM6Ru9PN
rkFbpdC2Rm08QedeK/UvNar0asRlOGzMLPoQ+X3ziHqBrKdNqnWhS4jGtuXdaZqwgngHJaIhdYSo
hhgdPMx8CDW3JTNUdIavdYUo4jz5IM0maj8kCKAF+4RE/LS/PrKXzrwXmpfHw5ul5yeIC0m2+Yek
RoHhn6wFsPi9hH+ef6sRy0gmtnOITFw1MUnNf1xvdGG9qMZgrdYPYYgOwAPClB6CPF2uwb/Tg2Dl
8b70feWS3GRjM8yO0bzwOvB2nRGFzlaD/hesrPf3/adYj8q1lSOG4mqE1XnRNpluf+wiF0WPnWOL
KSz2E1cpO7rTIW1q5jbsy8IT0Esm91mX1SDxaYLgwJ/QfpBtfOyMMjUn6BlB06cbWArlhM6QQFoC
HYERdHHAMQdGCt04/XXkeESBJbejEENvTqpAio2AvNBsPV/zh24zWyOkoDRwG+PeyqG77yNrTPRT
oWeZ8ZhNzQzx7/o8/oGk/Gf1uK6njEMQaSgFcKn5IawZmCB6CmHzVEUIWzVH3UcSgVrHOEAYBZmf
OI0J9dzAf8WzUC2i3N3ouvdgS9dsb6pT8YOUq5Yoh1HXEqM7F40HWLuIy+x5QnPmr3JGvOd6r99d
XbShHBiep2ckMg39Ka1nuJ167EDuzYVh3BIdrvsfSeYRsYre7fszOl6Ujwp/tO/HoIIKe/33vxvy
fF85DaZeGhFsnfivjsVBnSXrp9I52VpoN80mEvAiPhiBDev0ELDfGOXuerMLw6aaWXd91HJKWN25
QWNORzGntvahCTRs5ZB7N91Bt5R0BwIx/GiUUJ5SOf9Ih7w5aIH++1axaRpQtsqYkp1FTFc/Qhyk
n9tay78GhN+NP/8ybG824tgvPfSkxvZMvRBLsQnmYrp3ck3/Vjaufn99DpamXtkYLZ6ofVcH8oz0
Rb7vQwYJEZPtlCHvWNSBt4mLbq2StDQfyt5Ayh0njtR3T7oZpbtqiM3NECc5bzOSote7s7Sk1Gh3
RrQ73aB4woi6t7nyF1Dby6aGm3lbA2qo+zAQE1uHUQLDHfHUIHtsjVXJ13dzOSxY5do3aV6JYkcU
n+G8A4hFLDJOHxF98hDIitEdHAUWyiub1sJsqBWpIqbmDDW/PQcj3E7H6cJNCPVlw6XKX7mrLDWh
3Je6AgYASmnNuQoQECY9Gx1ZU9F27G6DhTBiSox7ris07sn1uWvjGXnQauzjL6nb8bjSsZNtvkGO
vKTmMjvt55vcRWhUiXuv76M54a14TpwkuM9KE/nTyvt2fYUtrQEl7BuOpQL6gTw34WzeV3r3Mlyi
Mp67eetG0ENva0YJ/NhuO0OiCXsOWzHzHjVH1N4srrBtkn+30Si4cQ0oQV8NURjpoSjOlUWUT2kX
3ts1Os8R8jMrb4GlZaYEfdVwR81MIz+HyLZsO5ezpAB1sbGzZC3jvNSEEva61htj3Mb5OeU+4Wzw
Fgu/emYAr7SBArmWn1+YerWoMWgp9Rijq8/xhHx+PKSHNL2oUYTlsPHj1jhen/qFzqiFDQ5wr0XZ
MT/zRAsPzcUfoevx9QEFcROdhoNRiXyrwtinSIPqPAl7+h4Wo/eR/WtNGXupA0rQ6/0E2czOc7Yu
kIxWDomMVGN4gAOp3bbPqzUMXbS2GzdpeYaOX1ySfxdSn2np3cocLBxUagnDKXVjBCBenKdxcD7o
RQAR25ErW8jS+CixPQk0MSVgvDNsarFFmwHBWYFdgtkANrxtDSlhHYwkWjMnrs9B7WdbNijQEnWq
78Zi9bW9NERKWCPsndtU2cqzpXnic2ohpFhYEPaud2Dp60pEB3YpY8QT87MuHR4CVaDZR4fq2Li/
6fsqocyK4TLkXK3OQhucE5kt42ed9tH5tq8rN3a0MWPRonp1HpwMcZegHUJv0yL+tXZXW9iKVEIZ
2dU6kv6UnGUQDMdJA1bb+ZV7J4bq4+xjh3RbP5RI9mQaDT7Wnk+Qup8kkIMdKcw1hPvCFKvFboS3
EE5J5/QsWq25G6IW4dGo0FHmuf7jl8bo0u6bC7reRjCtUcN4Qpj6AfnadkOi7gf6hJ/GBprt9UYu
O+Y7D2q1vCcchDHhwstzGiXBnRyBozYtPhi4wHd717Ofa3QVD9fbWuqQEtRpbsejS8b/bOnZBKzP
/6V30XRK2vjpz8vgeisLu5Na/Iixyoyitq2evBxvlQk7IPMOo6QegriHwulK/C21osQ3ppZJqyFk
dZY26mVDhf8nfGpotg72J9c7srC+1BwkrFcnNKw0OcehWRkHhFIMG2GnvFuDdS01oEY5PPxsNObq
CV1pWFLS/lD36G9c//ULk20qR7QuUZROpZOep6JCnYTD/2OcY/QUh2CE5960X663827S1HXVhGUF
X1DrhXBeyFSi+yCbeSYjahe7UONSULpBgh6h2dwVSfSE9tqX660uhI1KMvMA4kwwJHl6YIF8iCn7
PQwtLst/3jlTqU2fwebOKzG6NE+Xv7/ZCITTgeLHUPUH5QGq1b0s92NxGx+PAVROc0kVsxjBPJyH
cLTsbdxcfAACoaNoc32sln6+EvZIQ+cy9arsPJlplT+FgaYH935vmc1KLC5NhnKS67ahGYEj5Zkq
dXRM2U7YH9NDJ+Jg747+ryxbfUEv9UUJ+w6ZOD+xwuQM2QElLgcpMpDlt+ZkVNIUDwxWcifqUxAU
32IkpyHhDeLQln22kpBZ6IBKmkI6383R8GpOQVM+kBSvNzbJmJWZXpgIoca8wF4sCYRxRmcBKCaq
of4HPUYrF6kGZH5y/5QIRBJWurKwBaskqmlG4U9Lo4w7RDSgEBL01qscO+9htLXon5vWrkqhsqyc
4gs1i3PBA9/eobqPRAqM9TWb7aU+qKFdFRIT1KgnNnJ5cKr+sUmq6s6d4J7c1gMlvDlpRzqQ1hS4
jew72jBIvUYt2m/XP7805Upwo4pD4jsthjMg2OI4Tc4XJPkxckUbCLWWsNr0RdreOOFKnIcpepx9
0MtznAXz/EPvalfee15jxy9j0rTZz+tdWgoRJcYds868yXCqU+wYT7GB8zmCP8nu+scXJlylTkmU
GYa4n/RzVYknxPmjY5Zmz3VMCuZ6Awu/XqVJNTM6SwNGDWjSePmMig3mCcGDrmvxcFs+RKVKeYYU
XRj4/RlhGve7gIG5Q2DWOY39bTx011U5Us5EkpVn5vxSYBDSITpx+GP9DERmLXm/NEyX+Xl7pubm
WIdBPV3eZyj9W0yM3OE03X2/Pg0LcfEH8/fm+4BvmizOwvRH4fq/osH+ABvzIv5n/EJn+AUTi3hl
QS11RInvIppwwKrb9Iw8aYcsm0zFgJ5P1snf13uytGKVCO9QiPZn0cwvSOp8pk4EnMXIh0NLkuqW
6imzrcR1gF08Bhg8XhuKTqeqsx2kSAUivbdtgX9ojG/mIogz3AmDsT9X+E3TBTP9prUIi618fmGA
dP/fS2no5imyi3Z6kZXzVyWgkyEDhjChr3f9SpZzYZJ15aZeRSB8sDya8CaYU4GGYoy9jymN3lmJ
6aUGlJO76ka98H0awEer2QR4C+3mi3TJ9SW09PXLG+HtBKC4aKB0PiLjUkTVVq9dv0Yizl3zW1/6
vhLMiFePIVSo8CzRa2d9Bl2MlUrU4yJ0WwcuDb/pgF4h3+g78/Ti4KbziFeR9Yt7jvzn+teXFpAS
whMeVIXs6ulFzDxeULtrdxLvpo2Jktb+ehNLI6QEcaFPCCfXUXguhAYcq3LKDle29tbtVFdCmESI
XrfV0D0Gkjq71BqEe3VsVK//+qUBUk7kYZgNPbOj7hFnM/yi8IKOK/fAXXNN3+gSqv/NgqDV8e/5
lS4vq85x28f4Alz3NOHd5z4q15vSG+W+8LvPdtNNhyL1n9o2COOVuHj/jez8cdZ7s6xkN+UFspTG
2RlIyItyykAEomlc+MkXOwv0leF7f/IdXwlujHiNhLjgSnApKgIxJqVnisn5ecvsOL4a3UMOM7+a
otcQq6FjEQ6fQfCADmmCb9cbWPr9l2XxZpiCIA9KEqgOz4rLjcYre9e9n72xmw+3NaCEdxUWNjJw
WnBO3dKxPnZ9iwkHmlResbK9vr+AnT842jc9gF2IW6jJ+moitJRwIcNU4nJv+qOZe70PS00oEY7u
qa615TSdw8pBinQwu1rbAwsvACTXVThZ/1xvZ2nNKpEuM9MCmOXOZ1x5qmMVld9xtis+AbD5qmWk
ka638v71yfGViO/GLEF9bYheUcfFMit0EIAOOzR6LRi1ewDY1T1acM1tAaLStPGUcFG+qQPOpzb9
K7YzFGAxxJmP1zuzsH5VljZo/kHLwESdg7I1vO2U+NhQJPnsrdQaFqbeU+IbCWJQxlUZvUrPPFN0
JYXrF9VL0so17t5SC0qIG7jxDF5rd4+4q1X2zio7J/g5BI3m4zwEpfLXbQN1af5NmHiQByzEI8JX
Ha+N6iUWbpV8zwYw3LcFuqcEusAO4iLgHr0KN0S22kj0ndE1X6//+oXI8JRjvKpd/KjaPDxPDvJD
ZfezyCl9Wn5mATwjN3i9laXFpMR5PNctIum19q0JGyzhAMHG/dY1pmrtQXG5U75zFqqINvS5Kwce
RfBiNcbvWCMtQUrww6V03zjh3YSc5sGw6pWlu9QbJc4nkN+tREb57GlImnWh9c8fTe6bhkrFtaVG
Zbh4E5jnsDfmXx4qcCcU2tYALgs/XUW16QGlyMoo2kcpEeSOeySitnkSlGuYgIV5UOFrRWUYFHBT
pHK1wtqksX2SWo2nA5mhjhfNPteiuz5DmuT6YC2E+H/QbEZo+5TtxbkB2wmpDl8zS6KsmpSreJ2l
EVPCu8lKgZJnG32JkUw7yabW7usJo6vbOnBp9c3mkcITynpISK9xnRV3AvLTyUSri2xdvAb2XIhw
VW4hTG03t81J+xYmff2hMINhF/jDeDfVQ3B0vTXVlqWpUEI87ZAbrsLWOseawCjFQ6jrNShaJwer
a3uv14dr4YRVdReCGJ8gMUegmQq8eHE0KDf2IOzD3PYPYxUeEQBeu10vDZsS5GkHb7kfmBmnYtc1
kj7Z4qjiHTU7TrZGiWj+9S4tjJsKb7Ma4MBZUMSvlWjs3YQO4H7G1uDk+9av21q4xOqbNVYRk4Uu
/O6xaHgEeBDlnvrRN4BAZ/On25pQDnNZ6Bo60KZ9FgkV4OMQTRiKTlWOJRbqAmsF/oUpUXFtU1YH
wLKM6LWuJNQSVgP0DLm1EdvG9GUKV24+SzOiRDxwOVCrURO/mkUd78Fnew/aYD/zljNX5vx9LSoA
ekrYi8wvq4tjwLem6V8F7l1NGQ4fPZ9KUDEitFJ1mn2fh8ZvGJnyY9usElYXdjNHOe49SIy2jvHs
YzCY4hAH0vmBxcK8wlNd+rqyB1RJPYe6Fiav1QCAJ8qifpckq4LHfxKp7xzyjnqLhzYT++iPn4IM
juLgzhDD6tT8PqM7/wT/Kz5ZfYIwfYAhzn3QoWXqBTih6ZgRIzKfYVLVJNkXY3C+NHMeYy4eamss
mKWeK7sFPp1Gh+kxvmU8LCClAXtONy1vmrVdfKEBFQaHeoaTDZPXPjomZlihj/oMti3AxVeW5NL3
lU1CwpQoer+OXyUNQYDH2gwdsbIaVm6ACxcDFfzmZEEEhtcU5zBDLzk0I2Pr1HW/qzKkvXBA+9UZ
LvzsltrC9S1pqUOXTeTNrmfEIcrFPUr/pUxsyl9mh8sAVgnJGhpo4SxS0XCp7vF8Ren0MR4A3AU2
WnIJQlZp13/OEUvfzT7CQ7f15dLHN33R3SqL7NxIXnF0wnMzjKBSxOBh1/ajpbFSdoWOtOCAAZr2
DTOqo2UhxT+jyfz5hh+P76xyNmTmgDOGnyCB7jR3otHlVvPMNf3Gd385H1dm2cN1NjRAZ2N+Yuno
RMbYeFCaXMt1LX1eOQoqXUTw22O0U4ui2iCTn2/qYU53t43MpdU302qxPwCVmqZDh2nTWLdHnDLv
r3/63TOMcVFmFOUrG5sa5CypxQMzL4T+u0t7ZJzCuL5lx6AJZbOnMBuZNhpOhzysdrOlb91gWPn1
S8OubPSdxJOlNNv5IM30MI7N/VS1++sD8+4dgl+tbNTSbAOvruf5gFPwUZs/NE2272Ks4Prbfrta
WCliXO8HrGkOtgNA3XCPGFHcNuJqQcWKEaYpzGo+IJJwkOK776wJTLxPUXOErgRpL9qIui6TOSYH
f29tnI25dU/JJtxp9vamGiyNKMGK2JVmUF+aD3Bbnu1Be7Yv5Dyt/n7T1OpKsPowjhtNq+eDPhbH
UR+OVdqdokZu0lquXHAWwkpXIrZssYcFQTkfHMe0dposxBbKNhr/IHFXJvndY4VBUiK3yiTkqcin
iYKsvhXDTBRjFuwbE3PAqLP/MkQWPl0fsYU405UQFm0dRbhwToc+nvYOYp4DygfXP70QZ2ptBYej
IkDFc8b4YnD38xhkx/JimihqLcAbPihW4nmpC0o8I2euxwY6QYdu/pqaaBBhmHK9Bz678H9um46h
llesAsMWB20NfFLnMHmAYdx9j1Exx2+zCAGEYSkGUWznRPpTlJnpSlb3/RVmqNWVIqbqq0careoy
CHdxbTw5QZ3vKSb9vt6v9xeYoRZWWm/S/cztp4MP1ok7sLHLa5TmdXc/SOs5giZ+vZ33Z8b4T4Ul
6tHAs0LjgN0SN+IQa7o+WYXlLn1dCfYW9GfYyIzTZ+y/Y115dpqX67/7/ZVr+JcW35zKUE1kEmk2
M2AXxWuluQcMiV79yPwiozUA0lIbapB3LZUbJFoOSR1ucy056KWGLfZ0zv34eL0bSwOkxLbnJwMc
vGg+FAEaXZ6JNpu9EnNLa1Q5nnXZpp0IHVYQGjz4gUKbduOVHXbpZyvxTDkxmdsk4uJS5JRqHDlM
ewPSz/VBefcVgkncJdbfzK3IbUxcp0wcvTK+CxMkQlF8FnVL2SF+MjvrlJTD7npTC1Os1k9cH7lk
MEL4U8ZpsKnkcE9BeA+yf58J+/f1NhYGS62hOGYe1XxxOqRtEf+N4EGNCTJXp5uuMoZ36dqb0QqL
MrGHCFHTwpp/hHYyH+eWDOv1376wDXlKAKNCY9ve5E4HHDiNndSs5HlKmu9t2gwbaFFoM5d1dtui
UisolpQBDquRjh4nilIYfGtefJrDrK1X1tVCRKhVFEcLI4xXU+OAHo5xKgTSSF4dxnvDNuXKtrQ0
10o8p7bEw3Dk7ey1k4bVQukd+2JYuwAufV0JaQQJpsK7mEQESLPtxRyPP0wnX6vELX1dCeo07ydo
dDoYI8r62kdgTRmXGt7715fSwuirJZN4zqVvBwyN1HFZrcogJ0HiGps+WF2tS00o6ZEp0sZygkR5
SK3x62Q6X9Alf8mrNeulhQFSyyaOFXRRZTYXIymsFRyuYtM271usw6+P0NL3lUjuHDnh9txwpjnN
MFSnJsC6FOEewy0+3daCEs7ONLoY5mJ0FphztoNjl93PGLatzPDld75zF3Mv/XqzEw1zJyRWdXy9
cr80HP2H/4+xKsw3Bq59t214aqkEcEApy2RgllMdo/Holz+DZr9tgJT4HYTn88RnkaYaiYrCQEYA
M4Jx5etL61OJXzhWg0S5iq9n0H2hwn0JIy5cdbnKjV5aQkoMz5UWSaeOjQMqxs2mzzJtj2NotL8+
Ogu/X62CVKmsO+TNebsNnPrCI+FticuDZwL4db2JhQ6o3P64kUlcF6F+QBJMv7eSsfmBCXcR3fj5
yzn3ZokWpmnXg615D8Kf/G8FimrVBskq/7b4UmsfgTG0ONHgJI3nqoGQTIcv8P/w+aXxv/z9za8H
aF1VdoSOr0V6vDu1etvlhwSHyfHQGlAFbwHNgv1U4rhz0G7w7cF96PRSAOZDPl1sm9wR36/P8VI3
zH93gxSXsISZeLjZO8/BBfYri7g61FZVrlAHllpQwlhvez+Y8BQmI8hFxcupqFVt7Nybsr61CSWW
K010nmtHaIjrYXTXjdQxbNOjLGjJ28yzDFW2Wbb1nA+lWd4hoPIFCcFTnNY/+9l6GJO1q/ZCuKkF
iwFpuCwY0+FBpol4sRyEqDfYxK7pGyx9XjmQkXRFPlnG3kNcI1FvZfaznYXOyttpYZLVYgVihknY
5Lp5CLLi24Rry73ouscxj92bEi+GrZzHyCXISgJPeghsKlleRlJWsJb216Ng4bT8T2Xi/zi7suY4
dW77i6gSQgjxStPdttuO4yHjC5WTnDAIECAm8eu/1bn3wUcxTVW/OV0pCQ17S9p77bVQNTG7s+sd
BgZRPAe+FPrIwD+Jh16qLb6PtTmyTJmoZWxrUDoeJAeVL6rJ/M/d2NEP15Y7cNyV/2vNGsK8UCkf
vAMjzcc/x3E7bWVvzi++d24UNqUulLbVMJbTeDIFxK6FkxLIPosDOb9yiMvz22nU4mEqxqdOi1/X
rYtl2BNEkBWuGPQgwLgV5dVA96yZyWHq6uzoB0WwhSlYMw7rrOY9op9OKbzDJNVPydo27vpsK0C5
0rhdxC8Ucl69n80nki2ye9ZBwFLQKEiQM26Y31oPlm3nAfOyJJPziY0DauwNKKSXHUDyW6UbK1vX
ruPXfjmAl2FajrpS4BtFhAd1LurQ4I/LC73WgWXeJJRynPwkOEHEOj0YigsqQ0UxaHmBYL+ui3PX
bw5slCZ3vRco70AyyGeDmlhGpQlwOavMRiRybRXOv7/pYQAEUCaSTCcmHCwtIp8hOZVu2dW/rxuC
Zd6GjHMRihFuykOKSid4LUDRXZ3OtGsb9421hbBO6xQE1m41tx5O60JFfATFknHcLxlOo/11g7Bs
mmYo7gZvLVLagiEaTBeGixlI4qBl5GZJcBX1Cndt7mII3oFtV+Jiwzi0sKEn1d5CkXz+cdUg7KJ9
k7RzV8BnnFrR3E8Q6X0yHYQol9JNP1/Xg2XSKkBEp+pEcEoK/l2PAGQkoIePFg8UBJd7ONvWOw7d
Lt3XIFVlXQdvStj0lFe4FKhsPJzVkUGq9OVyHysmYZft51MR5il49k8iSZObadHOKVjEtHEpOL8U
3huBZdKu08sQjx6MgDcdmG2p3iGHRuMapUKxg0LkHdg6lo19uzYUy7oZJxRppmo+gYx5LqA227dj
7OPaPF/3HrIr9JNR1h04IKeTzCGTvRNInp8AnHW32HRXTNsmF4WE1DT6Mv2/q77C2f3gLv73cIFc
53WLbVm2Cgo3IGB2PCyM/kAJm/uYQPh+4zm39vXWCY3EJx7/AcIlwlT3yeCYvQy9eQ+uu/K6Hv6q
yg97R6RBQA4ekHnII85TjMjhS5KqcOMIWtlCdlV+ykXCKE/ZYTD+dwCIvKgYa7GxP1cmyK7K57zs
Tbmw4HSmmxcoHkzBOJUuxTBF3bD0/pVjOHuTN4dcu8zCH8VyjkzCBYJrFqKTKDq6Dj/i2pX4ph04
AnvBdDJChX400R6Id4gToL+rNqmtX4rEV5WzqvOPegQZ2r6qHVX9DBvi8S3QwYpfpdYpzcY2EyY3
8Nxl78cgY7s3C/+oc0dEThFeZ2u2jmnihTwcuxnTgtQ3aiFDRMcy5D3jy7O0tpksU5azg2CYPMef
WxQbRUafy/1SiH6iAnaLMGStD8uiU7AHIyaWTKc/gBvUBJexDkx547Tp1s17ZSnsMnxU65qxTUpz
ND1q/LvyWUPEQbXeSQRg9rtqquxK/CFNey6DZDxpKYM4BUnUXlFQBI2O3upixW/YgLCpUQ6Y6TUU
ZCpefmMtA5TR8R2Wbaz2WvuWTasxr8DhXAanls65HxnU8OaPy0DarRzlykFtC5QSKEMxEGnixahR
d4z6PrEfvEzdtNwb9pAuLm8aVOZ9vbwg5xvSO7cCuyZfFcIpRDdBNgKaWs+i6cfdABq1mACzt08H
EC9CjqHeee6m7vbKTraxYyqZ9GJMh9eL7PVHEFYI9AMtU53V3VVySNy1wWMD0rpuwRz/BHUFUOWp
IYl7CZ6gy3O2tkC2vbtVoHrUPp9Iy9SnVowvvEDj6fldb0KVR9m4SR+zNluW3bPGn9sQ97QTmZ1O
fuI1DfkNZF8BFIKDFJpsjGllV9u4spx6VJJm5KcU0hSRmWp99FMUFV+esbXWz7vvzTloRjlNvXD4
yUj+nRIwXXcVMoyXG1+ZIhtcRiCqNk9CcdR39mz/h1NC0p4cRg950stdrH2/ZfNT3jSlPy7kRINz
hnfwKwaVHtZtDWGt/fPQ3swPmxd3wSnITzneX1EeVqgC8tIrb1I2rIw6kJZZXHc6qTqf/ee59avy
g+h71W4kwNdWwDrEKVR6eq8b/EOS+OUpLdR4M4U5fYC4zRZwaW2GrKc2R0wzIWnJT9ShLY9aSUwe
F64Q1wXebUCZhhKjMdVZ/UOOBTj/ZtAAsHwoHsZM8K2g5togLGMeuArgZnN+UiYPI9nAXwTjdXwG
nNiIMlOAwCPTmp/0RKd/aT+hDi5Mwqsq5tG8ZcOJP3q8Sp3x9Ee6d1IT0HZmM6j8/hYiNmxsGScz
hU3qHWrVkEhDZmtHjfc97fv5cNmG13qwbFj4bsaLpuYnlFDLmFOQjybnE9WrPHFVgpeElhm3NYV6
ZDVIVG1y/aCbagTIK9+C0a8N4Lyr3jiJgfoNyNC0f8pnIeJk7PQnU2VmPyFkcJWfI3/V5PvDyJdE
+qdEukeFKg282Tv/qic7CS0TZm3XVyU02U6a97KN1CBQZ1C0Y7kRjXvfukhoHcu4E5VDXi2Yfa38
OwhmLzvfo1sVJmutW7ZLwtmDIBLzT63n6KhCfGPvBZvS2yut28gxgALdpBmFf6II6j2YsM/vhc+e
L+/8tcYty0VpNKjGweOURWdMGoGQ5/0YTOPT5dZXtqWNEkuXdpqpqs+bfjBq15I0PYXIs+/cGZJS
l/tYG4Ftu6nOWoVI6GlQ+S8qtT4u3BQb9dZrA7CtFhqWkH0o6YFJ0IqnplSHpPMIQmTXUVtz8hdC
jPr1GPYB7KoN5Ccq1FTsFjCebb153r+RAm75X9egc6Z02WWQ9GsaEjMdPqhsKL9BD+6lO3ONI/tT
bbjRtaWwrBgF3kE65oSdKETXSjCmL9S7DfKG5fvr1toy46qrxgF6OsupYlC6jCidAufOc4RzFUcx
FsOy5BZSQv0M4ZNT4gSBxlmDBOqu1MWyYRArM2TjxSTTpixSQhD7zMNXbrzhFy4RwxbZwcp2tWvs
3TLPfSBLyGnRGvqnafWs2h5MOfW8YQ9r33/eZG/OmVY6UKECK8dpqMLx65ThDejPAUT1rlpfu6i+
rUsmqO8uuGnVUBpMG4Bl4yYDp8mVHdj2DErVvqga/8SA0jABdFl7val2sjb750l7MzmgGPdLpRNs
HphUpAuU6utqHJ/csHSer5sgy5gVVF67nvYMAQaNYk9giFxzHHkGyYvrOrBMeEp6TwaQVzgJjdi8
QgA6qr0rn2PELqJnqPrwM1Oy0zCOfpTMTnnvei0UBLefk2uLYFtwKvw6KF10kSXqI3gvkyNxkGKt
A1TsX56jlS5sxBjEwrhswBt4MLnDHRMhljLTWEqV51+znEKk8LrFsHFjPKs5a6HVeRIl69MPFQeS
NcJpV4dfL4/kfEb+HeEh3DJnASkC2mQ54mFJCh6fhu+ZmObvfdMh1l1L+ftyN+fLxF/dwIVabhsI
liao64I+cSmgaTokCtmySHCCooxI0GXI7ziRDqO3jobQ/Qno+bzeQnu/O0Z0bm2IJChrAcUO/cID
p99NY9HfmqBK9y4fFWgThy2G83ddo2B21oOjUNDHNa17kXpGdXjWhPdO2NCNN+jKKOyMh0hRYlY4
Of8A4gnnQEHMDcWQBPVloBxpaP358kKt9WLtB/AAzkAqEv6h9Wa1S3xQTUjUze4Bbr4tmk1M7cp+
sHMTU8M93Sy6fdG9LNOYImLangRtCSrmtEu87ivDG77atzoHoVy0+EGv48sjXFsly0dTz5/A2511
L9Stw98c4fggrksICl/zkMEusBy0xiCysaDiKS0DcSsRXXxcOogwX/f1tncOICKb6xpUT1DlvZ1w
8z2WfN7SnXvXr+HbLTOdun4yEE7Knonje480P8vRg9DIj+tQFD8vj2CtD8saRQ0GHpBKFM98UP13
Ey5sibjvmt89YdDMuKoTO1tBEeILkI6anyYO+EKcD90iDxCCSJu4hI7bFtZmZS/ZCQveLKQJhjl7
pjXzPySNNAQ8gbJ5vTyKP0H9d9ymna0QA5ioM5qnjwlAsR5ElBLXkNuWtr1XQK6yLJr7FqKNrwry
RDOoz12l5xgxhrqcIdZZ4DoClOhCymPZ5QuKyH3XKwOyWxbU2j9kgFLJeQOws2LQf9XC+05SFI5O
nwcFPE2ap1/4PNZ7Fk4cet1w8p3y9z1tt8IF775pBLPTIBMPmTPBkJ+NT/WHP/gd0KYX+8Tt1Y6W
WQWU+HVsrOjMchl8kCi+LWAWOWQfRAw9hr6POJz9VnJtbfZsn4EEdgPlcfJkvLxk88E0tc7CPZjn
uTknDNQUiMOUz21OdzVPKIfSaEbllvLEikn+lRAZCsEKM7hPqAQp5w9mSpcg9hzPYzd16edbTPor
Z4vNWoy4RdCB+rJ5QXTW+VblvlmOJp9EcKcMaFSiWs1mywuv7Q/Ly1CZBpoqnz1x0D/sE+aQW9Po
f1Qx0ScxjZ96CPRs+Jo/2+AdK7WzI0OxNNBSqIOnSlWp+kpmrdWOeKzkejcMJR3HWFQpMU90UKwv
d1niyZodMct9ETPBa/kV+hujPnhnPVZnJ1B8ENz5dM7SjUfbygLbxftciazRqnZfQNcJ3v9iQVww
7ADih1b8/rKvWuvCujjkLAPGylvUC1TMnVsEy8/+CryxNx1uFFcO47yx3jyvMK1lA6X7BjyHoMUi
DRxtg7c6Iv0ICF8exopHt+v4RTf23khD+jLAuT8NflF/LZxNqvm1SbIdSZuwvph88yI6UIjls+J7
yHCk+yKotrAra2cGsXyJoqm7iLGRz5WWVZRMEByrPO9LnpAjod345x/CGQ9J0OJ0wLkeV5n3758/
hgRHfUGS3XKWoLg8oStGb5f5K8R0oZ4RAvwznGsWpuEr9H98QC1YEIX+1dvPurmovCwEKPXpCwqE
mz2ABNDRaB0ejxAj3Iggry2e5VISH6fs5AfVi6hbEsuGwT16pE7BfJqYvIyvmS/PztOoMgyWKXWT
l1YYT8fchA6NtM4gay+DTA/7sW4zfyMY9f6QgGX6r0Exs7TKhyrvC++nD+B86PaJg/Ozr8GWc3k4
7/thz87cgE+ike0wJC8DBMUO1ZmJOq17sheEPS8t9IWXwPCNrbY2Gss9KOHOfJFpAkS9+dEyvPvD
EZHmOiTl/vJo3vcOnp3CqZrQNWmvk5fEOGDeSKsxy3ahDIt+Y7rWhmA5iLSYOA/A3vxC8FzeVT4e
eCZRzm7pNoE8a11Y/gHSBKQKaR2+JFXrHHQ2J7EAtuLU5+68MYr3bd6zczlgFKrSDCojT7ya669E
QssojKAQmYfpridAiH1zwpzVasNk1kZk2T7vUP02zkq+qmSc8ZaAexkCqKk46UQ2Fv590jzhhZbx
08qBBnfh5a9p2zWviQJo+ZgPEDLfaW9UTuRV8DNDWZJ7kc0B7jUjQUx0bNxyY05XBmnngJJxQbhi
UflrxRiy6I36KHTT3pThlkDXyt62OQOq3DFL6NL8VXSyO+ffsrvCq8eNz19r3boeMEfjIArZ/MwK
3vxqB9Z/gT/Ntih415q3TH8oIE6Z+Ll5VtpAZSpXzb5jOnu9yuxtugAxVagBbmj1mgQStQ79ohJA
r1QvN3bX2tqeR/XmXjOkXm9CFG68TiG0bXbptOA44dXSuVHWgRPkqruNZ+eBxKJMWpZt+ExkHsSt
COubECrTV13OPEH/OwiOFOWcVIP3PABS/M9QIA03lWCvjQpQgW2k0CkTaO3vu7Zncy0Lr8wdEFIj
dO+iBuFesamuj3meOWkJsXRsg+8FcVv5mCcMItqS90G+AzWzE0IBwQQe3Sep9AoEhBkLY8AmfROJ
nKX8Np8zULoiwec3D2nR+s4jHrRhmO4ZB5tJDlJcU/W3bmuk4JFuEr0PqyXPoHDQ9U1kAuok92Ar
D76Nbjf3N6LgDLX6UtP7yS9YckA0aEp2bavb5rUtMikAxCiI6aJ8SHoZKa9EWQUI3EnzEwGwut7z
0vHCKHUbDirJfA69g0lRloSrfP/TJEGV3Kb+Un4TXn5Wu24gF3jgROXBDpT/yr0XPEueaEbFfDyn
/cQJl+TgX6dP2fTPsOSN/DJ4ug6PpKwZLoPh3PLHaQCW858q7JkB4RyvcLjpoh/afQVO6GoHZVy8
1bRM+A5VXhKXkzxQP5GSmxsk1CkeVMCCdvcoL/QfQHQ+zC+6rqau3VOoETSvaV6WxaMYksWJ+dgw
842XVJVHJWlFx33l90kPkUvINYoDGHC75ibJTAjef5OiUJdWc2q+q6Ae/Y8cPGRPXKklPKQV6iWP
qZfTeW9C319QPo+HZSQlsmw3yG5WbsxCqmkk5qVz7qRIuioAXXMG/u/DEjZNHnGZYa/0xWweJryN
2KEalQ6bs77q0lbRUICybIlpUIJDGsqIfnUUqZeOB1nNUE/bVf3stx6AvWpk9zMboFjbLkr9COYZ
ajMtJTDj2icFBx0ebgrHrJZF9WiEEZ+kW0Ana/by5rcg/YI9gfX+AhoxzzmhzgaSXWoAVv9WgchQ
vmqRdsMpT8fEwY7ozZcxG5ZfwyJ7FiXODBgjZNBrEU2COd9S1uXNoxpk2+x44+TF3lA4svuhd9Mx
bvq+JBHwXqqJeevTcKfmIfSOWZCj8g3oCW/XUegGZAZygPdnelMTg/NWkx+cmtYc2KwbeYdDqSW7
Gfro08+G9LrfpbrDdk0h8ymP3uLk+qciefsr9AbIHld+Xt3QJg3M4+T2SKuyBenifVHgtXgLhI+T
xN1QY4hVc56zLuRVF5k+rcId69S4KyoOvbfYeEXWHfxxkNPO1yNCIsbhzTft+WERLUNfflxQB1p/
TRu3Jzd+3c0MY1yAd4K8EI7qOpPgaU25M4WRo/FK2IN5wWtjA1jtbxeu/bMoyZTdhVm+5DFC4OyX
TCf8kOgle5ZBXndRM/GOnprElWTH+kDnO3AponswwUuQKmX4/3EuWONVkSd8fddNeSY/tJWoXsic
hyM+SHB56sq+LvZjJQd5a1JqyGFGWPdBtM6S37DBg8IW9HPK5b6RTo1EnEQdnPe1C32glmXFZHO/
lKZ9cRZX0z22fJ3FXuhAcK+sSPmlraDyE42VEssxzIY+uG2mATGFJD+TZLtpQ1H5oUd8vAc2DoZi
xFB/RjnwzHdJS4cwTgnKy3aOO7HhKwLDbv/ZHWj5ZcpRmuXkiw7vzJRP7S5TnLSvBprvBeIKtbmD
uBz9AtmqEjrgg1z4yXGm61QMhWdn6EF2WjXZ3Ipn5oOvZw+sVujFsphQ3gjileoqiSSQgp6Ld98c
ykD7dQVjhfesc7eqYipzD2ql9fBy1Z3CTtSDGFNkLOvD56T0p51EzOcDyrG3iCBXbhQ2p4suBNch
KntfeDLmsU4cdiOGqojmfrP4cOXKZWfqtTeAo24qspekAykwOb+4G+NdeacPzgN7M/skGLxuYcp7
nikrX7xhcI596I31bsj69KoHvWcTu/BM04bI2nsefehGgb8dpMay+uhUy9LG162y9diax95F/HQR
zx4Ql3eQY8nvpz7Z4mV+t44cW9S6ckkOvJxsZvFslmaMaf4ERm8cDTV0dKcRacGJFPvac76NoXA3
3thrXVpvLQFs+XQ+oZ8JKh05Ft4MkCgeNCMRXJzZwbXEvY+8ajZBBvLyJK5tZuvtldet6tPcDZ4r
X+bDHixCdR8pkeIsGJt62IpUrWxoO6lPPMLHuhABDD6jOiJBHng3Dm1AbHN5HGsdnO+0b/a0EYmb
9EIFz2nVJCWCOp6j4pHo5dd17dtvLB/1rdKUIJYLRI6qRwLc7CELiD9vLP5KMOcvHhgi/tTbD6+o
fiz3uazo98nM6kkjgX+skNdr4xG1hdfgxgVyVf+dLu57EAxJBvTmJ240ZOMIA0qrKEg3gZUrr4m/
KGFAphIGoze8ijT5pUefgRlh6vSRQWoqypbZxPPUkEeXp/OVg7IcAjGo9KvzfHg1mRoiY2AkQw/l
uuzc7eVtsBJ94ZZXmEpIV5W+wqAqBn7hvnuoRBvcJLR9KNm1Rmnz4VPU/nFUL/avuYuiBOFDKgZU
lR/AAbDFE7PiamyemBT8p35QDu4zxQkDVIBodqQ1UX5GbYCIfwTr9vAkTH2s03DjDbvSpc0bo8q6
Hpo2//8uibf8OGs8pD286p8eWQf558pFgTT2+YZRrXgF3/IK0Aaoky6ckcTlOTV3Rua53lcj0gIb
Hay4T5tQxlAN8fWyGF9TCHSZXVr4c3q3zDklRwdZqy1Sk7VurBBM5UqUp4u6fyWZSD+3gd98M4tw
7uoFKtaXd/baVFkewcU7iTvK+E/h5C3pB7rg8r4roJS5Jfq44g/8c8dvPPRUNzOfw3F5JT3u3w70
ADgAp7Gcws8eik+h4jbFfVM6GwfC+8zXwrNJZsiku0UPfvuqzdRNz2L2AlwGO0cQc1uli+Zxm7Uk
eJnGsRc/hPCo/yhNDYROlEKVHCxuTDPnGgoAfIzlN4YKsJs8GZBCyRbvthr1A8PTNmLCzU+lCD7i
xrphZmvTbF0iWkQDXGitUYTRtdjRtL1PFWaW+vRf1DDsEPF66MhVCHQMy7o9KOhqg8J6Gl8FkcnT
0LfBtyQMzYMD7Z6Nu/zK1v+LlWaeoTwQDNOrHvLiAxk04AHEleYWFyW1BVxdC0H/CYm92Zw5SA08
KM2Q1yVoPy9iSSIuqPNAwQSJ5z97ZWES9TO2a1gs/oe+2FIcWzlPbMYaVF86EF1HNF92UMCJ8jGU
S8wZd5G8zgHe3DlSMf7xsomvbA1meZHWrZ1kCUryouaqjgeX7mQBuSDigkdAUyQrz2o4Mwm3qrNX
PD6zXIqoEFhgCMS9kPpcdFU4O+6g8T85StQ61rtE9PuMTiZazlv08iD/VLO+E8Vklp/RNBl1V4fz
K/L+siY7RNpMX0V57YdMR2GPEkJgt3vihTEyDe5yjwpMlX5DVIw6p1KFYBeJi6QtTLA30IXKn0Qt
cNe7/HV/KHbf+zrrjiLaaqkkcMbPw5jm+hVXM6d8mHSYBQ+L9hFpQPSjcr8jFtsGVTw1+bgkP+TY
4UPuxiLBrVkC8MmXeCpqcGQGLgkxrX6lfjRenk9f8ga1XHpXT63Mf2oOmOkQ+UOYAsGUqglBjzte
eedUddn60rnNq9EdSMy7Jke0DaxACJykfeYoPwIzw8jKmHWlGT/Ni0RgDOQoS/uaZGWpY0UGEDfQ
QjowyNZtnfmXdErmAJLk4+XgIAhU0PAlBRkwsrjAhTlpPNSiyxVyrZXybvGqpe2PiYikgdX1ponJ
slDWgTCNBOSFGqzUfkDJugluOEDYFBSt4+DqvSwI7/CxSSZqGVcFp9MT9LlnmkfEZ0x/qlyRIoOY
KGCxXjlTff4aZNJzvmhepIXcVXU6Q75saEvaD1FBRr95Av5z8kOIaPWjd5oDWfKvue5JLqKqlRm/
cYI+k/yGGwcZyTgfq57gSxNHtBnCUyHioV0LmSQTt+NUpY8I6qaUxRPU0oBd1qz3oVPIidcecZZT
ne48aEfVt6ro51FHfT3MwSNNwsZlQC6IqeP7bJxJ8u/lXbfmZazTh5OGTQHh9YsR8mAI3BipewcI
leGl8dQWc9XKDYJZJw+k601B3Tx4IT5B2J5RiCkekSuU4YZprw3DOm3asfPzmRiELICBW25K4zQf
VQWeFZXNxXxTCLUF9FgZis2bBOmWWk414AhsRkR7n8qgde7GBroB+8sr8m4H2JTWULwOrKLQT0Nc
3Twu9e3ibdzi3j0tfWZ/uGEEFUIAOewT84RS+ahVt4HeAn6ufLRn3ab7LCmcsC7BThBk40dVmxcI
1M4bEOy1L7ce2ME8eaWa83lfNR+lcyOz57J+vmqybXansUtgeC2abti98p+hsXJdu+ehvLk0gAQA
aALQRCFqksf1AHrt0tvY6u8enVjH8xK8aboDtC2TDdbRC4vh0LsO280uB8+JPyX1oUwpiT1U1H6U
jfTiGtCJ28tDWlsF63hCysSXDCizfQJ+cyVC5KECzmI6s41lfjfMgYFZrsiZSzGLTKED3Xk7o/S3
JPeH2GXZctebBDK4yHBtDGZtv1oOKRGyInwJ0Zf4oPtHcZUCGcZgGS/RrVfRwZn2tc6PTtEckTjd
2FIr82+XOUhPQ2+xRNMu+81xARnaaCi/Xl7blemwixyGIUwUC7BdoX3yu53n+VdF3OWfy42vfLiN
0/RDV3aTMtMelbRCf/fNdyFeLze98t02wFKVOiRV6477ur+pHFTR/rrc7tonWx4HNUZ91XEyIu94
2w//FiEKQ58uN732yecT7I35ijKYE4RYpn0BmQ7nkGy9oVc+2SbPcqBJ1A4+zHMm9xXEccNPA9lC
9a58M7W+OSegIDJUTvsuy38HQ7hEfSg3InNrbZ/H82Y+sqGoFVgN8d2IzZLsY+neXJ7oFXdi02QN
ykcWvkvnfVqekzA7lv/0K7BtfK3TLSGi8/j/urH7f9WclLqU4FjDtyuEYNl055pvRXCLXF10eQhr
a2p5RKRpi6WgaD8pxMErpggl43FrtoSb16becoJKtjmqcoKz1Ye7qpmPIvQ3VnXtyy0/yMWMjCAN
xv0sfsnsF+X/crffmJWVhbWLTAzKvMw045zonQcfYpil08S5+RhCBlBWy4a3XZkbu8QE7GEZ2FCB
jyA6QKIaSwoRwCvtya4vaYYxSNoSIwBKk32kvZ6OfR9M7cYErUy+XRQC/DqEB5CrxqVm2aHi64hK
59j43v7yrlyb/3O3byy2BJPqQN1p2oO3dUxeFxfkbS2C3XcmbOLrujivypsuwP3bhP5w9uvNkyyP
c1hDKWkBKMHZefU1aUif2ZRXYCentfLh44MUKsk+ggFHXmxd0taWwLJcd1wKaVp/2gPP97CU8ihL
cTuJZsO8VhyPXdIBuCpVPMXuDIv2MNPxDrTAESw5TuvsuhuSLZqY1QCMjB5WOSd3MkwjNx92lxd3
5eNtrD/rsHmyGRO/BD/C4r42/2T1v+N8vNz6yszbvEohotMTQEvTfpnmuAHdCLJnUaXnjc2/4hds
mL8z+6UpoMe7N4nDP3peD9hN6c4/r/t4a9uwrJtm57wnx+4hbVmUhfeJ+nJd25a377wmUy5e+3tW
TwcxlPE4CNCDbqHA1ybG8vihM+e936J5N7jJxIcm3TjG31/Pv4D5RvCGMNDm74My++SWAjmaGvjD
YsMLvP/Zf0HxUbKmEn7ejEg23gdIbXeJ+HF5wteaPvvPN07MNG06T+GCpnFhon4SpXO9cTqtTcrZ
tN403YA6wUNcDmuZzojW6n/4styGM9tISaw1f/79TfNqQHY25e60p+xb7/6o2L9DsVVz937Zlu/Z
WnsMJVlk6RPnl6k4iVjtfC4aQaMy8E6DwS8SMui5Vt9qIHV24bTwO9cFuI1X5BGIhI/zrK5Sh8GX
WC/aIKdBG4ICe9803R5FBZF2vCsXyDJkoLSKcTyvfRHoA+VtXEkF1oLgKifn2axK88LrmpXjtNe0
+ATGURGFMvimgGDduEKs7V3LmhMOoqOR4fwKyK+gz3fIg220vLK3bEB9Sx0Id51fgyMUupckThGq
9ouPl03u/aPFs8H04ZIGIGOENYdeeEem8hiE/Jhn4305JRthtJWZsZmVWldmTgthnr2YGK6d9Ivf
i6uehp6tvYe7vsnVjCPX7d24CXmMjPHGxKzNumXRzAO7hPGmcW+8uzlzI6+9H+Z/Lk/62oycf3/j
LQwLEPoezu97MT5ov/oBFfSNe85a05aFEr9NROXiMDf8MDYvcvx93Sdb5rmE1Jm9Ee264XGQ/5gp
29jdax9sHbI+ynmhdI6GSXfo8sdhC4G/trEte2Qz6BxByQx7ZK4TdcBHxrPm30WHQhdW0PL18rys
bBMbfDkD5p0Y4M1RMv45kadz3pG1V90/kDL97zZxfWTZSA/D6UYvriofkFX3IdkMBa19unXa5nyS
C9VD9ZONRRdJVv3MZTNFfkuv/P7z0rzZ5uGA+nPv/NgP2wfe1NES7mm/YZ7nOfg7kAC0wX/bDlot
HcAKEdN154M71KjYpMlOBXqIgEc/jEP+bSzEln7FymayAZj+GEC1b0YE2W2Qbotmv2jnCDI7BKUN
5XwIk+HK27hnq+vJibje5AIunPk6At79iHzXrg+vKgz0/0JiGpSgedAQgll45UGgLCBSqXOdW7Mp
kwzE73R5Xu9FPNT6C5WfrrMxy5TbtECl2vlhJQbnzpwpTcWY7sas/nVV+zaecq5AQYYMKQ5YkUPG
uv7MRbcLFN+I0q94OJsaSdE+7BXHtEy12uOtEmniHi5/+VrTlgl3fHHSzkHTcgiiLHCiQW9Jk681
bRlvjzcyKv1xo3WFidpuijXbAmCtNW3ZrpxEmVaAZO9V17r7aTQU+ZeMbtwJ/sfZ1fXIiQPbX4Rk
wBh4bbp7eiYzSXqSmXT2xdpNsgYMGDBg4NffQ+690qwzNFI/rHY1K+H2R5XLVafOWbFVGyoZggac
gv8Tyy3Mo2HyLkqnOza4ALCKrTj4/YqSz6xbFnVt1OgnnMgqevI9cdT+jzZ9aMNXoEzQcgFG7Q0X
+j6WJvD/wEhm0dxSOYpfaZpW+3ih/RcQXjB1Wu0qL5xPwAy4u1p5ycC94g4Fj3x/29myLuaWl9Sr
CObYtEdWPRe3pUnAdvlfz80ZcGkhw3cpyxPq1qex8jZ+8sqNZqMiJ0JSRTkOlt+CufmxNT9Az3Vb
nGKjH5HQL5iIezghsETuhqxudtLVX66v9W8Ck3euMxv6mBdo4DIC11nbOz885Sd52u903/3dsXEf
8D4x6E/sZ5Z0eNfTtsvB18E23q4rBmPL7E0SRUMQBZhDwMUpCv3PaFHZdVyeynmLan7F4m2tvbhv
AAJi2BgofN8VHgGKZrpxX5Yh3wQZXUhmKGLAeWf+A0MCCMCd5PqmrP1oy8i7IfJGgBfMwdFnri9c
bbyH1tbb++8vljkdfD3jJHXD/OJw8rkq9uG4Awv+htNYMwPLcqH8qzkvEa1k88kLPpPw1IqN3772
act4wzoKaQXd2R+xihkkvDFIY9psDxjwjX7HxigCa9UXznIcQZ59F+V5IjZhuSu/3gYmAqgv/TSD
BQ1A58/9xwiwozjYiEhXttVGH4LCEVBihW1185cufjDmazpVoDX5ddNptPGGVezlJVmkurn6oJ2/
Qrrxs9fWZPn7G/tpYuK0Mfz8IVs4QEWbcFBSFVu5yLVFsayTuJw0zfLSjdk/sfMS+P6uGorEV3/f
tiqWjQpAWMXUwvqN+0SRc6/IFnPmivVTy0oDPTqTpPgynGENoCE6TEECcv1Xr625ZaBpqxHTdlgV
CWWUoT5V2bcpvS0BYIOhBlGRflpukrq9p+Uj2yL4XPnNNhgqQFY5Cx3Ye+wfnPzT1JzTLaeystQ2
FAoqJ5AtSHkHTpc53w1degFMZKv2uXICbcW7GAQfwCvBLFNf5NCvgio6d6H7JEUgd2jerjbuobX1
WcZ/Y0c5uCe5itD1Fev6FLr1/aCDQz3dJGwCM1mGffP5qhkZ+nHD7qCC/n7OWeLom9gW8GnLRlEM
ziGZhBXynPAD5BgPKHxu4OfXdtYyT5lSaIVx0R+4KUHh1CVDdlM3Cn61ZZ+jBr8kWVLRvAd7VAbR
l8Rpa71x968FZDYPbKeCuvfQlnbIoDgIjccseEyjQX2uAMifaOUmXmpeutoN9sqwIAE2m+zyiYAB
KZ63KIlWVs/mHo2FdMEiBpPr3XvFn/ybKE6gHWBtOBlp7bbZAhdvZZKhAQ9tePvrnm3tJ1sbrsGl
7od91R+CiH9z8a7eIal/uenbNlIsliOIjEM8dqfJrz+A6NC91CA3uq2sZYPFWjCKjeDgxC+f210Y
j0mx2a+54hpsrJgxrdM23fKUNsH3Qk+nPENaBxJrN62LjWOK2iBQQ4jPh/wTjVkiRnnjblo+TQ5D
TSYFG4vreT6Az1HsY11ukS+tLYtlwbpoYDqRA8n2SexI9rFyT3G/VTR59yBGnu32aTCPaVbo4Stz
A7UXwdjtizj9ecOK4+PWuoBjCU0zQ+mfIbUw5kc2KVbeFVEgX2/7vuXs22mcISzX5y8DtHXCp96p
eAOWCCccyg3/9m76FDNYlu3NdaJdv88MF8NX0gQfRJCeQAk+gF/EqXZIsqmdU4GTdFyc2m0zsvzC
JFoOudYyOJfImj4a0XgfXXabJAtmY50kjzPue3VQPUs0ptVip+LQ6eND1QTAym2s2NqBsmK2DJVC
x0md9Gkafe/IEOkf50LdXV+e99M8mIH1rhJzTcchDrIn8I8/TLR+pLPZK6E+Cyd6KhV02CZv/hTE
5XfUscXGlN41wMizXV45MhCbgkbm3BdVeaSdrEB3A86U0MunjSGWROQfeQ0MYZUwjFaRX8YGQNOm
1UdFl65/hdSVHCN9AI/K9zwb/A38zdp0lt/w5kwrFqGnJexacEK7/BN6ouS/JqhBOkIcz9k4x2sb
ZQM7hZxLrgntv3rG/aQbGZwmAoyVCKa/p75Uj9FSneVV7SQ0pg8OrzaeaSvHz44F2Ew1EVPunoUP
gtSkcWd3eA6KoN6iLF0bwPIIJstHLQhlZ2/OMmT8VIpyDekj7/v1I772fcsDGKctHVH13hmss316
FDPA5HdIX/f/Xv/+2u5bPqChNOStl8dnoFjnMVHg2aoeIul2VdLi3b8lsLY2DcsNKDBzSVAe03PU
D95HqHJGX1M8KvbXJ7FcIO+Zi+UGGlCAFzQETTeE+RY+Jw3a1TT8C0csfQa10U25/ciz8aB0IrVq
64afSRf281GgUy17bFteb6HtVjbDxoISA0FfMEmp5ybi5k6L+CenQXU3G7Kx2yvbYONBed+46ETs
wUMNuuL4FBECjtPO0GbecFxrM1h26I0zmYomF5AGqp5Fmzp/Uw9eSnatp3ZhU5JbAlpswzL2mzEy
tEWNzpCqlyxcsJocPE7Bbgg22cBXnK/NBj5J0kkl/OBHpvuhLY9OWGVOAcaxpo8e4mAK+cXVEcKi
+yaLY1bddohtmKimGe26GizT4HfpRroDDaxb/AhdSvzvhnqaI/sLvrdbMpJYRMvuSSUZlDhH9QKC
/mIPgj3xQWSBn8xojdl4xa6dBcvmmSvGnFTjeIYXLp/own6l+cT/HnloNgKAtfNsGX7mtgoQSbj3
fjSe+lbSYIjPIlb+xutmZQp2R4nHSAhlopycjYcG3lNGY52+kmj220M982jaSD6t+K8/ukvGiAVG
R/Il45H3YUGqKQeRdxZkzREddFuYkbVhrJueZh041QrfOzeuN4NwXgiO1t1d1Ead2oN2Qw/+rh2C
qds40Su7Qyxn4A2UGhm6xYvhRRui9ALWkg8g/Rjkxva/W0+MPBvg24+1W3m8rF+iQaJ/3IR6+pI1
DLqdHKKnD6np8+dco0yjET7R1jmZTm+FNGtHY5n0Gy/UKBKwUGb8rPLyK1j4xH3aup9mcBGfbrrU
bACwZzwQe/DMPUdRKY8IMvje9DgLQtDsy+D1G950CSnfuTtt/u5Ml+hrqk31PPmQPp3AaYjsw6LU
M39K85zhspPgfv84pWWf7XJnrIOtppO142H5B0wom0Mh2hc29DTYT2Luf4aDFLdxpHnEcg48y6FR
V/nsXELE7JHqrgoSSI/Gp9QHInkjsn1/Eq5N500Y+qXdrPNBhQzTQaGuzxtUI9W04aff3x7XZvAG
VdlQKJni/VQs8XINAuQocHa6leL4W2W+LtkeYlhbL873j7Vr83nzds6Rimuhu0H6OYQIrsjvI7Cc
KmgQsZvSXZEbW46hD2aFZ5uczx5QO96BkcBHA4mTs0W16br1vJ+JxBjLBN/YJ+uYF0Su5ng686F5
jjqwYoMVMkNMUuwmsGSWD4IDKPSrBesj5GZBapbuedZG2b12Strvg5LX6bfMiePueP03rZ0Vy2VE
bGyDnuPA99Rpz3RE1WtXeJEM9rd933orCL8hbVy38bnRbeOAAFj4aQIQBOk2oru1CVhBQy+aGApV
Tfvi8Z49AESNJFSjtuCda0fP8gealnUPCTE8pQQFIawIOhTvSdfILkEZRYwbFrs2jOUWwMPTKzcV
wVnPogrR9lA7v0zpuvxDMNJNHNDKKDb6WDQg/YWWKEbx0vGTyBySTHEY3HWNu4E/WNkMG4LsVUC4
aCroGWJBIPoUNQcqbdEJ/Of6aXo/WnBt/HHPfRGCv7Z9IUQPJ50CvmEC6HAQE4h9C5H7jRhrbR6W
M+BgsazS1MU8HMjfHLNsGth9PlbgcL0+kffjeddm925aH6oBfti9eEa3H0DAMqtEwN5Bt+rM8YyC
XKzMXc0oaG9uG3GZ6hvfQ7wpzHmwiCU5Lr1QjqWTfJLgW3Wrfcbr7NEh4iaETeTarN+4QzkxLqFn
U7jhtEfHOUg6eQjK6+uTWTvJltHjoRPHPmR9n1mp2gRLNp0UyoHJgPt7Y4i1I2BZPuvLmFH42ZfS
ly7IYSbnye/8LT6KlSvU5pOVKvdNSsfqETk1ciprr7kv0Y2zK2ntAZYEGXY0vI+7rt3MEP7OP/4Z
VLk2vJk5WVmCTqtGaNM63UmDAjl96fvRbXasqSMu0GXSPHiA237s9CCf5i6791ISN6gRzyicBZ4j
DhHEBRIK9SDAfwf11YsjUH4yQ9R+Id1mkFjpFoSwA9HuYz9DayjfOTmI3zPXQ7OqY0IQ9ZiQ+enH
UUWyeyJDTtX3uoeOodileUr0XW28jJ+un5OVTbRh16AnadIWknIvxnHis4ECd3oPXN3obTwnV/yR
TXmrqiEs8soDTZVXkOfJdKCOSnX0NM1QH0M+YCvLszaO5Y8yvxA81tXwQmjxNZuglNKrfk78GXlJ
v5g/X1+tFauygdiSZXHZIfI+AyzYDcdM6mZKeoGgdefOEKe/PsraXCxH1FfOHMSsKZ4zxyk/mYL5
dxISZ4n2FuJ+V0I95fpAa9OxQg+SgRWqmDLvrHQLan0C3rpwJwmY4+8ouIS25FPWzpjli3SHfBif
0Zdn6mJKykVTttNq4xW+9nHLC/UZ+CgYoPdn1dP+LqunrgXHgeq22pnXvm8FHsjyg/HPHYYXPkt2
j7ZOcE06MgBP+k17YOOxvbbsBKQT6hejZn9CM1jcmvsetR31Ovui0efrw6xMw8Zl90NTq1xE8bkO
Sfmh9U32raCb5KYrl7WtV8to4cmyhLoVzfDUUbM5Co2njuiHDoRRPPH9bAsbsnJmbbZbqHKAA33q
hhc1dqC8SuPPxsHrPRX+t9tWahn4bRjgeNQbkVd/pugW+8uLmGFJPM7pbZJsrg3ZnrioaBal8lkG
BeiGKTr/+JiCyiuF/tv1KaytkWXXXo3wXpcoP0yhKj9Oc9DlOwB2ABLuPPXX9TFWnJSN1Z7qrgpb
1SM+Y+6nDGTsEJfIqqTwx2nnKt+57f6wCW1JPHjBqLHdNDUKtVpwK9bfNGnVdKeaMpsAsokJmmev
T+r91BR09v679+XouwUEL/pnr22zXR9QkzRB8EsV6jOD5DlIscIWVAn9CeLFP64PubKONtVhM4Xg
Rciq8dk0C781j7vS7BmoQ/ReZ2waoZeUOvPG/NYOhu3MEIgWdZ3PZwHBj+JAw7TekckTZC9YTG7z
aH8A0+s+ctDDiwctH5Am8M3HqWiL+3puso1prKyZDU8XuQeFg5HnXxRT3pORPM52de4WHzIAFZ5m
l5dbcLGVBbOh6hipayHSkD/rLmKQXc9OClmie2eOxP76/q+NYB05HWQ59CnD6KzzFqxuLOzi16wN
XOduzuZ5i1RhbZTl72+cGh62RajRCnUmQRB8MIQFH+QYjl+ETuXx+kRWbhibpZdl9SgpwjD4TSiU
3+Ht7IsxicsCcjobJ2vlmrGJeVkRupESnvt3Njmtm4C2h2XHvHdVkAwNAzWlDghPd3lfituy4a5N
vyt9kHQ7PfE/lEjw/2VMM3evqZsLuRFRrq2aFb7IcUxB3hj5Hzgd3QIUPl7M/UePxGO44UHXtt6y
eYOuIJmC6eJMwlzRvWiN99EokbG9lPS2SrFr49gjRca0rMCgqWcCTUTFGwiLgLc47Q43nS4bzR4V
aZySuhePUR4W7q6JQH6bjHOgNvZhxaXYgPZ+cGfANVv+oYGyxQcJQMo0Ru5eIud0dIJyw9mv7LbN
MOvVpuwijeyPGuv8Qgju/mgItx7kKztN/f8aea46Tuhcj+fBKXRSelV76HVGPmVOv/H710awIvmm
bZ1q4ck/i3zWSRRBDVG2Rfs4RPz1tn227IGkKVhCqrx+0TCHfi+LmX1TUGTZQrqv3fCWNcg4U5wM
ipxp3kMUyw8NJLtVPzq/osGjDLE9yoUSj6B4kOlOh5XIvnWxavQWEdvKEbCh5R7t+9bpWXdGgxN0
3CPehd8g9xNtPIdWSIxdG1/etGM1jD53zsTz8x7aZQXR/1L01/YnKNjJ4K8SSmQQIJiDCSGOX4dO
+BlFCifaB22eugjeaOMBaIw0PHV24VCnw4YJr8CJ3D9gio5ROfEG8wydcD8p45YdSBwcFIQCmtj/
pSTEDaOcsqQm/ZeCu2bj2lixbRvByGRIo0lP3Rlqil3CIvQVEn8ghwbFyd3obwEl14ZZjObNHVtW
0mnAvoaytqr75uzVtMjuhGAtORgZVfHT7CAE2tjnd6/CMPAsO2FDitKZU1eXyJfcv2NNFbQo1Ned
3o+9Fz86fRM5e8KceSNR9P7uYUTLcsQseAk1EXXRqTeDii9k3xyooha7kNPp4Ef9hRhIXzbQUr4r
GXj5eQfJz+te4V2/EwY2hiflBgzrIq0voRbzXTGF9FhJvkOQuXFE3rVKDLBkId/sXVMEozuWnrpE
qTe5OxX4X0ldulv61Wu/f9nFN58P5qCtMimqS0tZ/VENVfFdcfGpaeP8eH2F3j18mMDy9zcjeFXQ
oZOhL19ZiKDbc4vnssF7UnY82o0y3+IEfDcri2HsM55O0ZzWaXNhcyAflMyrHUj2oS/m6Euf0f6g
S56k1bDRTb5yym1QD20GcItB1O4VxfRwz4pR7ErZRAkZQnECCdyp6h19uL6Ca0fAuj29xvQOetrK
176pnKM3TurHLFwI9932eevqTBkKWFlL1cUPQn/PUmTLaSSjjfO7dsAsdwDC39KNx6i6cIMcfDIh
K83OszOgAb+MBnfLDtfWyPIB3CESHZG999pDyWqfiT57ROC9lQpb+bqN26GBJwup+urV5ADfG0zF
+RDGflluVOXXvm8ZOYI6KQoZlRcTxT8bF0RRhSufr2/viv0Ry8K9sW1Ah+K7r71bNA+TH+n+Gac3
9R84YJP6FaKk8Yapr03DMnXcKhrENwV57UMojxJgaNqk5gPkSm+bimXjJAeJXeqS/JW2eCbyrpcw
h8wf6u9j4XF9HpWKbrQKm46PFeh1qsa8hmPk/JMsyuoV8K2tV6+32O4fFZ0wsNE4vZFZVdUGlLfS
6z6VDlg7TmCqjv1PKZMR/bev2BjMd2Opp/5bbwTzg5PnURCmYQWcOOm7cir+5Twc5yyBXLakL17s
4qZlORCZBwfyqurMiiEeqwMUOXjvYj/A0vQFCqSm/uq7wqfDLpv9un3w8NILN8x97QhYziQq+5ZO
fVw/Nb7xDrqG8qNLIB5w/QCsfd1yJqhq5MCtNO4rARnEXa9BBnAp8nJ2L9e//24Mjl2xvIgJJzkA
7h8//laPMnSpUcfpp98KeY2SUPaZoxOUx+6B/vh+fcj3p4Sq5H+vR53RMWVO3lxU3DSfeKODp2kw
W0jm970vteE+gqM/jwKW8jpFfk4/MsYNVG6HZtFrnapmY1vWRrFczOwYHU+VCF/rIHaOwoWMOg7m
cC/yYktkZG0Iy7UIVUd1wVj9NDC0RgxV+qs0GSReyrY5Xd+I9290agN8SKxbQEYm9joFuQ/55p5c
gJcTR4+a/p4HTv3QhcFNiKUQPQj/3fUgJRNVBEEyOMK6FKKzVci+5NB6vonuEwNYMQPkKoSENEr9
FDUuScEv3KVfHVU2W+ji9y0Fisj/nYBbFdqosId7BJNIIgf6ARoNA8hEaHfyMoV7Br2BU8V3cwc+
lOs7tGYqlvX3Uckrdwzd16aCrLX4NlU3QYWwWpbdB345zaDCUZemien3yInGpPKU2oENxP9504+3
ATy6yNFlXiEOAkYtyv9VYNHrAbXRUH25bQArhkCzSx4SIrzXxp88vvdKjZvBKdN8I+JdWX0bv5Ox
yB+6saoviOUHbx+6YVB+cXxOyw0DXBvAMnHGJQc79jD/b/QwpRE7mmK+qcCAZ7UVO7B80T5BcxoI
RKDNvB9DPD8AGUzbQ4rrdSNAWXmK0miZ25vHjmx8cAfJVj/95giFHBF6ooG8PUjf7++0m1d7yoEN
0WOpzlCk/1ZN6MK6vv8rFmnjdmYG+Z5uaOuLAdXjV17F5RPasUGayD5XY8t3hkMLCHyH0OYx1bwF
W17bNMsPGFly0Pcr9qpQHWIHCYUveWjHNtqw+WXz/4yToB333wUFfasHlqIsfAXs6ptA4woErSG4
XqnHcOHJub50K5eLjejhTQmCvwze2OAdlwiXxcBvxvVDLejWPH4zXL8zERvCA+5YPcq0mV4ltDb2
DVC23PVMopYDILPQRWeh98sQ/8HPnNeuwFOy4jrdOBsru2RjaTKqKkhTaWRIIAMYJMCkuM4hbcyw
dfjWBrAiANq20CShMRxoVNN4B4LcHC6ClFtgnTXDstWjp1HrNjc43T7ajfZFiYJrGQOmGDsBpK36
eTcQNX0xLv+OqPAhjDYFjFfOhg2sgXrxMAwery7TBMgLUQP4WVBHpOHOlE16W9hMbWZDPP3cPs79
+tJL7SQNA/w/j+vxFkhkSG0yw1JBAZ0KrZ+YQJpn15cEtFlVmwUb9rNcMe+dbcsJNEzUoax6/aRk
TXeyqD8LF+0F6Pr9rhTKeGYOzL7ut160a4fN8gnEI0DDljhscdVUn9oorX/kTbWlk7U2GSsWoAPT
Oek9/aQzc6Q0S08GzRFl4X3LEHdMGjRLY72VRlo5XTbGBmgLBwI2uJUmFKo+/ZbFjqCI+6H09U11
wpDa+BogX31Ef0RdvAAAwN1M+vs05fO/113nyl7Y+JoOGTwx57W6ECeLEt1z5+S7mx0/K97fhtQg
46KkqSf91Hdtnnht+rPJ1QPAtpdYpDepTmCBrMgAshyzCdKheeorcBSYFsgDL2/DkyPRiX3bKi2r
9yYsmDiLKyeH/81q3R/7Ap2qi6u67eNWqN8MTQuGJK/82PvZTzrNQHL2ZONlt2IMNpYGj/lmpk04
PeoQ0q6sBXpRmPKHWtqr/QLdQ3E1eqdhCS2uT2ZtQMu2PRphpHpCMtJEz/Mgmx1ImtBTNsVpArHd
r/EMpb9g3np9rw1nGXsfpCCVDpFdZ172E8pdkIlPPzF8Ho+nB+6U+xY6MNdntvK+tMEnJYBbTRi7
5cclKuNxtQds7xn+8qFPvW85/n19mJUw0EaguFPBytCHc6SAnSTFJBGOKbpz4uh7g16rxAD3e4RI
PWR0o60mnxUnYGNRlBNnFe8gHP7bXfYGL/QgCo/XJ7S2botveGM7wBt3ULGp9FOkoLiajUBaTzo8
cgGSZLSV73OkY66PtHIYbHpEdLe4TYlMxuMEkHWiCoPGl/QnUcUPPnZfKpyMgtINkNraWJZHaDrV
DlkAj5DP6jHgI1Scy+iVMu8OEhGfzNwJEDWlG4OtLaHlIVBSREQBIbqnsub9oSzYLx0I4Kv6pjl1
MUHZCswW19dw7ShYoQBKyOMEsDo8HYEqKg3L6aFGB+Dd9a+vrZrlHbgEA3TQYYca2gc4C1V2XFIP
i8Eq7rMEoqDPy9m+PtraXCznkE1AzI8CYc3vi6Hpq71per6/6eM2LgUqqdXYIOvwcZIev9MxVBxA
LbulFL5ycdqglJClY0A5Q1yRhc0iEdIkHelbuLNOl7syN+7r9WmsDbQcuTfWuXTBChMb/UR0FKOC
HR7//5bOSP58fYyVIMnGPqIKj47BZlmqChRFTFbDnsWgyKm9LtvYjbUhrBiAu9y03eC0IHmpWZEA
irTk/Afo0qONdAPu9D4AIqQ2xmYCzbIRM2mfeIF+2yMBA0v5UJrZxTtv1IXbvHh6zlG3Zplj+LgT
wOPkP0iDhrtXp6iBXNqTws/bQ6mmEEL2fERW/7YltjwEA258SqkpP5qpqw9NRn8Jv6oPNf7j+gAr
tmTzOIZ+g5INlFYv4E/pBshytNmvagzMy/XPrx1DyzEoUiEHXbjVxUl9giZI/qNPCfk6zHhdj3Xd
bzykVvyPzerIidSmy3V1IdFwGZG/TeJ5lFkia8br41KzK9Byr5Miref6eH1qKytnw3IAzMCWS0TY
QUf0QzRxPu8QkjVbuYG1p7WNy5HhFFaOxAOBxNWPqpkuac4+EF15T72Bjrlc3trhFDwHrjuewgzJ
kdsmZrkOGReN03dD+TFC7mVHXQSYgm2RRayt2nJQ3vglwwoRF7VfXVAvjM8d5ZGzC/wMmb/bfrzl
MIKmhqS4L6vLUFTBPpOpOkWy2OoZWgnibF6w1qESatZedRGV6hOnngVShtHP5Z5b0kRpGye/QwRF
yY0xnG97AOF6ceu31UV6aZZ4Zi6firBoNg7x2oSssKDpvCCfSxE/RmH8Uxfk334U0w8+NdmeAvR1
l0eLzBA6aJ9SOIoNa107A5ZTQBNoMJKOycuQ8fYvAOSh6q7SwD9dPwLLVr+T9bDJwnQMIR0zV+lH
kxZfl2hR9bp4dIS3pUW58vttYrCoaKto4BnOmHb1k+8U7j/AtqiNLVn5+TYnmEd6PEGdPv2ImuqL
nur6oOq8u/d1EF1uWiCbETE0rIu4UuXF8V0/+9bQwYh/JqLF+Mh7zW+iTg6pzQUGcZmqmnWLh9Ug
9Q5AsLbfNYEK9m4l63+vT2VtKyxzL0PuRCnp5WX2uXwwkcvv2UzUVtvA2ueXv7/xVujcE1EYVrhX
JKHx/VhXWfHCIhXc1MqPNbKsu3R0iW7eCJsdNFCiczN+iPGavr44K8btWcatq4ArVBiahyVjJjL+
ZEDRf6TI1N4hef+584s2Wf5X1dyasbdBho3MTKyysLzkqc53mVMXO2BZkA5mxVYIvWYfVvQPKjne
4efLi0Ynwt518vYXUstBwlrT3XaqbPBgqChuKER+l6FFE/xLRAbSZElZBCI8X9+alUnY6EHQSsmx
i/LiwpcHk9e3T4haQJ40bT6a2fte0KYAU2AzaurOlRfkrPU+m5XiCSt0/k8UpvpCmpncRP0YUhtI
KP0xVt04lpdiALGUAa1tvhN1xL7ftlSWiY+1Dr1oYMWFjGC62E0iH3bggXOSVjnlr+tjrNi5jRoM
mejboprKixjRjdLl850Py9+I4dd2wrLxrOlA5+N0xUV27FnK2d9PqAjfV7iZ6tDfakdYm4Jl7KoZ
eybKvLqM+fBTUr4Lx+rGw2rd1zWiQVGYOL+MbOpBTSjUPeETEL2IC26LOX/HwG8cbZUp1ukwhd+o
0dWOa0KzIZFTKe6vb/CKvdlAQbRNFHKmYQEsZaAPgdf63+tZZsexbqqNW3VlA2xyLyrLtMxIgXNa
ji+tHAK0edN8I8GyVqa00YKQf2zzqhWoFMJhR0zdRQA377q5be5GVnqHeXkjUAoN1lEnXYDzlZa3
vsJtgq8Z7EquizLpZfCDbp+6PMyOIJQKqx3wWOWN62fZuYebvK6gq3KREK7+IlOWkaSSKSfH60cg
et8h2sBBZ277wG0rBVI/54eGekYCUNxlyUwt70M06sld6te3wWvB3fffyAEtrlEF6oXiYiAUvZ9N
b9hOoQdtB2R3veEZ106cZfLaBeotKCigKz4SozvP64pvYV2raX99xdaMxrJ7RWgf+gwC99JrOyT8
QYp5UlHgnhjlmwKHa4NY1/kUmkrPJZjHCETidtwj/I4TYhIIqeiNnX9/iD8Uf1VE5sav4IC9AY0c
RRA+dh2d7ty53mKhen8n/hD9zbOcZT6quZcCmYi7Co9ynektrODax633uGAOpV2PHErWV98jiHJ/
imUbv17f47WPL5fWG8er2pnHvl/BMTr5yQlCtQ8asC1c//jawi9/f/NxIsMy5z4eGsGIDAX4PPZ5
LQ+52BThej/C/UP6t4z6CHlmdElEI7un2bg3S2JJjfyVd8390nYt2uoBbnnaXZ/Rsix/vi3/UPgt
wZgdI6OKW7aKfpm5lbu6JmKPRpcCzd/thitcSf34NoqPu1KCa9zA8hAy9CMAlZGCrl8GDNNrI9Tj
LBE7oAYCSG/7GHYgTrg+vbUNsy0e++VqDHLRXTMkINwkrwXJ8ygZqDts1XWXc/veGloWX9asy5rC
Ly8aWLvf5ugXg35AY1qza1P6ucnH/HTTfGxwn3AmP+vwz0dw3clEjxC0N3HN/sml8G7Elv2hEaxY
/H/2uTQJhF3+PC5VIj47xZMDPYC/AycEYlGB2zttUvJqYi03aoorxmtD/8DSVbgD8qsXROWcoG4U
sXaPRyR9vr58a9+3nAOYu0GKyh1cyXmm7mc2iO808IO/r399xXht5J92xKyMQDJtqY83NRgvp+hn
15oJKO7sR65/TJn8WTTZFsHV2myWv7/xRqb3gYdwEK+UJEAfZS1ZzY8MHBHjhnNYG8C68xWAdoCw
wt1FXTs+lpNBWTdturDeX1+wte9b972vBpQmKbIRNWnYXSCy5hR6W/RsK1ZpA/rYAAYTNtco5vDR
vUPXhnYPALv4jz7V4PgpS53tY4jwbazV+9GYb0P74tqrZcTHCtnz4qe3ID2zaeZ3A0yITN+GPG7Q
0wnewesrtzI5G+RHfZdVWk/yo0C51ekB7Js8+VdZoeVRHT1jwAr4NOIhS2oIxGsXNDHXx13ZMVvM
UWkdF70y8T1PR/McARX/6DbdPzd93AYuTDJzXANd8nsIWrOzlJ7/7zigFHDD1yPXTnVHXu0EBjjL
vzu2RK1LC2w48C3Gj3c3BF+3TIX4KkUfjxP+XSqf3wlgI9pdOXnpcxGCRwdywtO3xnHZhqd591rD
aJbhgOd7juPSkLNE1eEIZSt1NP/D2bU1x4lz219ElRBCiFe6m/Y1bjt2MsmLyo4TAQKEuMOvP6vz
vWSYYE51zctMKiNal70lba1Llqo4c4at28Xvotp/djV8Y7F1FiNElos+FI/CyZLpi+RJn8EWvYOm
K4C9/mT1TRWUnf8NdEupY9BLoEBKnMZ2n2SeWsmiRhaOhjR/No9yZ+e0LKoohfLZeBRAormAJtU5
2HkoFqUewOQaWrrCrabkjTquB1lkEYyWj7EzucpessGgU4utusm4NawopydpaQlgQprhjIULRsgv
W2XLUrrjI9yQjtl7MtkShjGkrVIKMu3UtmYj06wstWU9XWvYspsmGJ9gd/K5yfFMZgXealOKQnRo
HcB5N6WcV9bZsrDOHDCeqdsEr7Xu5mMWuhDyRbEkbKuNl5M1tdtlTV2HDPgrMU9Pjef+Gkh6JYkg
1xOctWKkmiyyPbuXGk/wKCIDIDbe+SG4tnW+hWL66/lXuEufDZuAbeCIZrylkAxo9EFJUjflATfp
TL1IoAzH15l2W7Lsa187p9U/duzOAezHCWr2qnvIwJGq2+WODA9pVp/sEF5klYY+LXKRhpxO23pQ
pVQ5lG5MCgJ83/Xz+8d5dG1NLHIP3K2qVpQueyXMhzdX3h8khR5lX6YbUMC/7jH4+YvEQ4DEn5lX
+q9Db5Xcidm21WeoyTOysejWZmGRBOpyDqg7z8jVZzGEJrB5lOTSRokDnHcuNn3AVjqyrLobISuR
z234KLNQPE+TGk1UQlR1gyezMhHLkju2YTQLga5XKxsfQjDO+6QC76A6L999PNVrHThnoD+Wa5pn
Xp+kRQo7XJK9TT0kzRon6TbKyGutLw7jqUhdBcTW9MRcygc4p3Zdt4fPTb4lQb72gfPA/fHzGS2g
yNfk4lVXdX3XTqK7so1RXz4enJVVtCyxd13S6aDNm9uhUz6QvMH5VQKQtIioAPhBr0Q58+Mv/fVe
IdylwYYlIAqGnnBOEkrgu4nASY6V/oEafGxywYrjjmqAPqHnGlO/8dG1wVuEedhNIsygzPI6JnU/
PteVANgahtvYBz7u1co29rsw/MfsQD9Kw4Bv1K8hy23UVcOnQOoMdrG4QzeGn1yzBeNfG79FvDeZ
MHk+uvJkC7zbohIBZGL/ScLMeCc8kKRmNUVjUd+DWbLlJ7kSm8vyvFV5TyB1j08qn7wA75I8TmIy
J+g2b4X/ygQty/NkFHM6DSp7NHVdPQtTJM/zOOnLQn9ZnicCkBzojKlHgoTlHWyfcn3btr6/5TW4
Ej7LEnxukjoTI2OvPG39fSbqfp/bBsj+yrnn3Ugv7MciB3CdB4jPVLwKPeZ3SAf8DvSaLbHEtWk+
z80fa5h1orVlMra31FZNeyPAI7hhtUTkS7cLth6I12Z6sZ+bwPWUDnV3SwOSKEgyDSDxHyBpz7YQ
g2uTsQj2ruLBELQQ5LQKill24t9TDiX7AtVr2PkMjx9H/Fo/Fht7UwBlP0qZPIEtPl0DBZS9hTX0
Mz5ufW0uFlFu2MilGwTyMZ0V68nOuAQy+ZHKRC7c64Rl4VZw//WqL8iSSa8UJZzAGuYRs9/EKgzv
O3FqCIScf6dkQlgF3KF+/rhffx81smTWA/1TOCMsaB5pZjINlueIDdJr/azcgIv+feBgJPLvRQwd
lhEOyd1wi554SL3hleJQMYJ51xYldq0L52X3R5ho1w1GTlX+yMOMHwvW01Od6ss2Eshl/bt1modd
VcCm7RHCKai5YTqMGh4HDrBrQ8MvMNw6XTYT5+790Q24jTEhSNs9MkACdtCvLcE81Ftq/2urahnl
WTeaUTklbKDCe96n2BNRt7JZ8yYmbFJmKo9+WW/M+dqMLAJe6kBWrqi6lwF0xrNNNvap2xYuHMHG
RXutN4tYF8zUXpvL9tGkLo/YiJOKUDaavK48mCBrYqf2YXFEq40O/f2FAUG5CH/LUnisp3Vzm9YQ
VZsYzMG6TjZXKaUwsMD9GBBAeVDllB+o35odfCC2qAhr315W5dM6STl08dNHPJKeJrfYSQfKOizH
sxAvsnrXsflhLKBZDk/EbO9YeFd/vCJXRnlppXHWQCnkJJJHgNXudJ24QMSIZ0NQ1kpdM0QjoEU7
H4edjz+32tFFqmjKFtoLEId50PC+hj9EnpfyOIRlpV8tXHf622IeU3aofMqhilUQ3gxH2ula7lUS
ENttnE1Xf8ciocBoo82oMzZYsul0HDuT7TV1f6ESepiC4MQYXAgmwA33ksF1IMjDjVX29zMrWVb4
KRwaQzJPyaMZ6vBmmJ8LEUAWWbT/2yrPPK6PR/rvGzJZ0vvB32oF023/0sLk55RwoCKmHMd9bJ/l
+whK4uHj76zk/iWXX06dIdat+9czQOVQEBCq1ODf9WXobszVSqYRy0zTZqKdla0ewKch+b4dYBTe
8sJ5+7gDa80v8gyvMp6DA25vtTJQQThwhwowtn1IIGy9Ia4F2SKzMJhvjJ3TyZOpQDpWKNoAWEpi
AVmbvQPU9KzNqXeLLVrwypQsS/spTxrKAei5JX4Cg2DiOaV3LcLJb7/Wnei9jdv33y9FZMnUt6om
LkyHi0fu1ddSwyHF9D9wxLjtsvPbxTl7uKQ71OdjzcdTtbKmlz4YKV6ZCzHX5QMtoO1MrjUsu/QU
GZjn4o3b6iINbmvlD3rLnXCti4ssIVGd7ifcxF4k975S4QXfROWhZAUVughxdOPb/vPo+6gDl+Ol
Z50ljZ+EiikO94VH0LhqdiRV3hSxW8/sn49HcSUFLQn8jCnRutbql6YW1a5xUVl3yHglfZwNW3Lj
l1Az+fhLK6G1JPNP05jqAvjgR9hl5c+SZvyxLMP3yxpfpIW0Lnlfcpo9aIid4aBmFQ3imY5ttv/4
A2thtEgMTaHheT7S/FE6MoHnuS3y7MHUKPfCQyZUhG89/K19aJEedCOChrgYpi4LhN6lWHEkmoK8
vvUdd8sScKVODne+f589KactrJJaczsMVQ/D81nuU3jn7FIyfIKCeYl7Dkx2hoJAt/YsP2raZzA/
753+Mt1msmT3O5ND2xJs9e9emJcRwGXJsQrYlgjeyiAu2f2NXwtY25XFi2IjTAItMKWdrf17lynz
+vGCWMkGS4o/L/0G5QbtnHg4Ydxk+9Zk477AkZqq+nqooYxi5gIFKGjxfvzFlQBa8v2LTCSTD2T3
dy4T1lxzBpPqPTCgw/Dl4w+sjdr5w39cSCh0t3zoFsgTIBIuQwmymh+bsMNxC+ahW2l7bdwW95Ju
Nl7P4IJ+UiOIlyStTlPSwBmiwXFk8OdfjKoH2qr3fN6i8K11a5EbQpfX6Vgp/WbddjjMHofYeUNx
lA8GZ+PgvNapRXZQBNbLI2XOCZhSA28qEQN730apPu99lJ+6ihzdVj9Bo2OT/nb++f99UEWJ4N+z
Bc87bZhbT++FtOohnXy1K0hijsqBsVFRAdw6SAUXrGqQR2co6K5pYLQjm/BbAEufjbS4siaXb+xS
W+KlWTG9ktY3L3KAYiJlQXm8aEEuNQFUE1ZZx4vkDe5TXYyCe3lgOm2jkiKgL/vE4gri5zYos3BI
3hKcU1O3l0eo5QVgrclqY22sLD9/cWyYeDmQEWomJ5EaeyQdmOUFDDCjtu3Lw8edWDlSLgUAGuUF
fVKp4GR6VFvAvPptGATvO9yQDQjHjc8OF+ehpS3F4DcecRKavDUwfD2Q3FafMqrtxpyvrahFfhjg
9ezW8J88MdnC+pBkudvgopuAXnzZYC3SQWdlFaK6HZwaj98Ns7wXNIMT6nmcxOxfjz55+H+E6drs
LzIDD2aTMztUJ3JGzRTnLZzDGixyODTVPu7Q2ogtEkHXO7qfRqc9GZub6w6FMRL5pZx+fdz8Sg+W
hH/ofDmOr1Vz0g0K0aix9/fU+M8j1tzGGXRl+S5J/xJOF2ouiTjRcUS+7IJnTpq3Ignb3QSwxu8b
0Xgu93zcoZXxWhpTwOyihbK8mV9bhwh9S/J+xIuRAjc92TgbrA3ZIuRpgRJiK6vif2eDswBDkQzT
obVbzLW1Lpw//MdO3QSgayjfhCc4GbmRgafK9XxWL/14gNZ+/vmrf7Q+FN5QQD+nOBU8L9Jj4VQI
kA6ZuHzyvbzYwgqvdWIR6dgKIR7qldNpCryvMoGoHKzzLntwIkveviB2zBRvJqBls/eOgw8OOMZW
CjnP41+2XrYIajE7XNfONJ3kBGlqAgLkTkGd5DSpzuy8bvOKuzZCy8gGab/zdTieGhdaNREZQ++X
BsF9o/620vySoS+09rUz9PptZONrBhLDvho3OTErF8slO79hHRgqOOudGojsRJacFSVhb3anQDfY
ldinaiH7jZPxyoJd2mDIUNthrFh76ry5v2EzBdbGG/WNo8iWUMPaJxYhDZx5M/lNPeAT4GMAIClN
EenB7cbPVe+Y6vmi0PPOn/8j9CTIL6oIUzhLO5gJkZ5h2C0FEQv1yfLt42+sTfv5z//8RiXhggln
xBMNe3NnhrF5ba0YLtu/l8hFOOXVxkUd62RmILqt4KcRSqIbZ6mVwFsCFa3JMtnZvD9Zcn5YpLBb
LM67aZJkRZTN0Ab6eIjWZnsR4OdLCqNadCcr/Z/DhGoO69t/UNzZwlStdWQR2QnAo7Cwn9TbmCMc
AIlodkHlPUF9Mr01XrDxhrky00v0IOQSxxQQVXsq5v6KuNAj81N/Q5tpre3zZv7HKmJV7Q7C6dF2
Dp3YCfZ6EfzPtsq8K0eCJVIQ+rZz5ne0+HH+5Sz1b7KCHh3N7n5/aIaKiS3JlmnrWlcWsS0HN3cH
uGDgyAmJU3q+tMkw//bxUlprfBHRvAD3LZhRZ7WuMxwJJPs+h3W4dUNaa/3853/MAoXNUFeHhT2Z
2gXZtDGjC1Nyk18GqoLB0b/b12OV1F0nqu8CufRW1c785LWbTn0r1+YlAZ8gMWRJOVTfTauH2o1C
23K3PoTuOFU87mgZtLcgl09tLEFw9gdUy+UM/WNPBO1lKoRhuJh8liR1W7WWvsIxVkaqlHzfZpsa
jX+dnyBcPianjvFGLlL/YYKbXwE3PQfVlKqpWbaRqdY+sFgAiWDN5OXWfc2qiZATyQbvbp6xV718
vHzXpmiRCb1Bau51tf5RKRcgp7Es4oY/w4zhczYk44OGMeoekmnP02gvTFqL1NhlhdEudFV+AG/n
RRZW3jHum1t13L+OlyBLEKXu/CyBXGnwQJPeYTsUPf0Rcm8QlPt4vFaOPUsUpZkKQxKnCh4EHDCu
O5U//T7ZorwlD8Xcfr4cBrFUMOAJdM3bgc+3BLY9NgD8DKKWF5EqMU6LsOAQvcItqeIPTQXlkPvO
dTsfb97wr7hk4eIDy7xIbZ6mWZefTKPagwQ49A0bSrV1yVvZYP8Dp4SKG+RW5+4H/FltZNNA7/T5
fJAxQaPeq5PLjjtLMCVJNJh6U58+dA3Ryb3peJgfRtmn2eHjBbXWEfrvDDzMsDnK61mfAAmDmeV5
E+88EH+mACAADzz2jz+zFheLODfMSUanyXPc+fgc3CvUv7qYFnmebhzd1j6wCOuiURxGJGn6IJWL
wOs6PyT72SVTsTFQKx9YYiSLpmNECpKfUmX4dcPg4OInWbCFIj8PxF/ufP/BR+IlzPVaFKfJEKTu
N9PnRfczrSG/cZX4uQcB3rkL5NXsscG5T6vM+T4aBE1cBB6FAHwP18uyhP1WhecIl3j7IVXufDPB
wA7/rjlLD1PfwiZwRi3Z2dE5MN09aB55dZTQTah2lE5euOsdnpf3fioYdhAwxJrkgaLALGLCTO/e
F36Q8X+Y9/tZSoRliL+FwokNH4ArrFEk0KKqriBXUOrYNhmshxAOg9jT2WX6p8EQ4uzThLbwURzp
lXxzssIVW8CWv86QHyyvaShhJ8VQFCROc7yWjJBnaxOool6wgNH4ImH5yOHAZyduPCdUw/TVVocA
6Wqj9b9GIVpfZCu8/JU5/HXmGL7CFarr/ZWc8OxrsuQhcPv44y6sfeQ8bn8c5phXu6RlDcanAXK1
SPPYtM43XvbAE1NyScJCTxYnOuE6ZT0pTALBE2bUaJnsgtJcBPNG64tsdS5x+x5lJKZO42NZUbOH
RtDjx+Oztn4WOUpqpZxEVGCowa04EvnIo3KClvNlrS8SVNe0rm8zgp9eh6ffVxn/7NRzUePLm1jT
apu3JqWxrlK9T1PTHBPY1m20vrJwlhSuyZukr/LAi9ns3Co131g3OA20f/GnLTXjlbFfXsgUZ2WB
txcSw3CURLr32kOG0v/GojyH0X+Sqx/8h7aFYnhNZkPiIQUP3YpS7NpAg+e4CW1b+/2LAKZTAWOy
TroxBDqeTJKVux5OX5dsPfj5i8AVyMbIbJTErAvfJyBsIheWGRuTu/bLFwHLK91VMweBjVsh9k2N
ozDc7bewb2ut03/nnMKDmECShsAfeRCzPCdmgA23RF7WGl8ELCy8oPdjaxeaSK79nAa5eoDN6lZO
Xmt9EbAE+qi5n3qY0r6ebiYbmqexm+3GgWhlSS4vCkMqCCm178WgxKv91Br32LrYreacbznOrnRg
eVeYiBADlzWJp3L4bHIoGbpwT94IqbXGg39PrPRNPrIaOWEA+/UB1dBp5+EZZ2OrWmv9nIn+2KoA
BxB+BtEV1CXzcTcHMAfooSd6UbJcXg0GF0Bek3U0tprpG8sb10bIOnbLtGRtahcRZVnOZvjX0f+t
eebgNbzzlBeFE45xl3VhEVZN1bYaNn3YZQcnc3dTVuZJhNQPF5PLPrAILTGoyYcNJom1Jq+wcs0O
/w9dmrXZXUQWrvsMaqbnX99m8krLcojnzvny8S9fGf3lOZ15I7yz3dmL6TSVh0KM5GVOBhhjz5uG
a+c1/pftZHlWp3yuG4cXyDsZ7HT5jEt4XV/DTeiOt+Ut6/qNA8nKvrtkNc1K87DxUwa0B32ax2I/
GXsvE3KE8vfGQlobrUWgcT/geGtiXiy69AqihA8VXhNnZ0uAYa3585//EccsS2jpnDeXoZzCu7TI
0xiIWvMM2GQafzzfK4tpqStmC2GT+Wx+xTtBH6cBD9N+OlUbxIC1qV7EcjpXJKm468VcNffAhMZG
Vfu0yJ6muYa6wBave60Ti3jWJYDA4KvihNWdH1wpXgTmGUyHy4ZoGcy4j8GFiDOcDhPnVYHKpKKe
4QZzWfOLcEbhoByDED++CPmzKNP0kMg+2Ch4/T0G+JK9NGs4QvrA/saBOz+wTj9bQGFF5V8Pvvfl
49//90XKl5Ql2/p4j4FrVqwqxmp40pVNdsOywAT7Oiv0lnjA3+eYL4lLg9/SWXYzg3Nm+i47nP3L
wmzsxmujdP7zP+JMkNr1VTL8b5kSYo6E9LH1+Mmbh4syBV+WmlFsaEEjoDRmjco+US+F36So6SGD
OMDWs8xaN85D90c34OidFWmBaIMG4aMufzS8PJ57kaSXTsIinlnK7QyyKItFXszHwozhZ5Dpg8vu
p3wpHJbWVocV4JOwG7Z3cFZ89+fywlW6CGIO80CZUaRSGphvJkCUiRRIgHDcrMmuxcEijhk8pIJQ
YbuRU3XHa/c4aHbb9GIjklfW/5J2NM/W6Y3PWFwn4QCNETzmyT7Mdh8H8d8TNUgs/146qi8bON9S
TGyaHLukuqMT7r9FWN6dszR8FbZUoFbW6FL0q0uyDn7ICGPUGV9kafhrEYChO6YVP9Sqbi9Kqlws
IrqTNOha6Xlx6ntfiyp5d7LL6hx8SQuSXtYz2vrYlAnRO8bKLApcgCgum4hFDLduAVjqaFlsw/Rb
OGqY9jzrUNx3MoPw0+hu3J/WpmERyOAsuEDdjtjT8uI45sFPj6jvrUze26J5u6wni00ZtNJU03NP
cB6680I3ljR5F4Q9VXCpzC48I/Gl8leRi6HvA+XHQ82TnbXjtBc5xzNr7iUXLqZFZI/J6JqU9yyu
4IN2kJ16LwKdxB8P00raWDKAqAQCEVB7Fqdl8EkP4p1OWRyGzfPHza+kjSXzZyB9mwgPacMM4Mt2
qoZ4iIMy8setr6SNJcsHpCWXQikQc5yTb37anFcrELWw07HmIdx0kVgbo0U0Q7c+DYMQ2SlL8s9y
AJjB4AgD6fyvH3djrf1F0BVD0qHoLz3cqAqYOUgjjq1X/3+cKtamYRFvdBxKIQIkDQJ0dDS1Emgu
Un77+OevNb6ItC7NXDdvZh6TbnpJVVJEwOj+vKztxb456xL2uG7lx55P3uAt+3MIGndj01kb9kVc
Ke1JqBf5DMf26Sh68xWvjgrgWLNlI7yS5ZY8Gm3roGwYAlfY7rUQ3o6meCXPu099cpEbiM+XTBlL
O0hYmhHnOpxewED1n3P3wsoxXxJlOiAwDIzqWAyXrTsow8SzK9OocLM413oj/6yE8JIpI50WO4up
/ZhXQcRZEQtRabxn2evQCU5z3/1z0UJa8mMGmgJGVeLoyCYd7IXt230fbDUO6b2VfiypePBuKJjf
SIXc49DgR+EWXO9pM4ghBjc4P3FSOE+CFEG9g2sBHm24mWbY7bbt+N3tCHlpA0vx34L72YF6Iwyt
MRJzG3d4qWtj4LaLmNUV5rgqnLhhIil2g191vwjosz1ACg77MpWNuUuzEgbIQwLmlqwsv7G9nB71
bMvwYFxc462G3SXLoaute4pG4CoMX8q88sEt9khUO2OoI0667s6EmvxD4Xt/NRTAjlOeMXvUIeyt
aihQfhKWVe8leuzsNQ+SIcoNz7xHBfIjlEHrUXp75qve/mjCslM/BS3xmqSKFAI4DAKC+b7RbdDE
DXF0dVC874510wVPMyy6ngtKinvL4FadluV426XCfYNFWgu6ea5jNekC4A9QxHbQ10VlmkLbqd1p
6HbhARXEWRLBX5Ule9W7iuxpgMosqSa8SrCkzf7p8q77rIDDjvGiqQVo7H5OAdqc5xSS7KEDk0La
y70eef9JZa2aD7bOz0ahBQW3XtQM4+tM4zTsAJEdn1XrtT8SLQBo1JU0dqf6LN1NDY43X9jsnvVZ
oG36KspwvoUaNZXf4fhW63uasPwWZafeP6gBQ7tTLfNuSOh6NylJ6B7EVfYPcSdq4ypJm2e88A7Q
rSnnur0pyJxfp15NdzzU6tbQinV7KAMPPYQQGwWeTwGO0QHuyCJ/wt+TDnhHvJC33G+gVJ31Uw3p
KGK+GDgkkePEcPpGEWks2M51ptL/UnsgSUZ2VC3GFa/Ke8sKYLvDIYTSu1G1/SxzFOcgay5miCe6
AXthTkX9aHDH6t5MnTim0PIDPnXE6zZetf3wscigwxMR3WKWSgZ5/52GRd30lE5meJo6/LDJBul8
RTGM9myMiXdOOqZJuaeAmUHrKsgbegAJX70bTsW1Dqh8mESbFHFe459dBa+cMsJLf3BFKECswHNY
u28y09E9acfWvS77hvYHmBlkP5zGQSGFNhV+pHFDFxJzkr0ohGYdwVbEu4HYYTZejYJS8lk3nucd
Oiw+fiA91exazC2kivDgMjykPJ9IJD2Rf02cMsiuoGfF/gGjcLwC11C9Czy7V08UNZYnGmRDEwFJ
0ZEfxjKn2fOxmdtomh3xywoP/2pVoHaAutR3kKgfn4uZOfdJ4JqfU2O677Os87sMr/XHgXv4/bWi
3pG2GKCozlrziJMKCKghK7Be56otb1qvYO/CYpebaiZup1LUsBCq4GeibDu8qKzOT0r1/K3VPFU3
btq7x04VUEcbbJt7u94MqGSdoew4rEPzaY5CqMT8AjIh7/ZsSJPiMSc1ZsfD/wT9v4F+QjJI45DS
/hq6UeU1m00D35zR20sBj+bjIHHIgSY+lMVAqSo+F80A10uhJezSkq7lN5WB6d0prdtazwD1IQ2k
ezxO1OmnihXcgl5rul8FMM9YQN7oJ/uCZp2KvFb1D65upxSK4nqaQXbRjYJGcTjURwU3DBNJy/VN
yluMlmeysN8bLXDynbO0fbKW8GmX+mX7Rflt8CSBMnvphQ7Kt0porP0ghKvJMZgGezWaWaTZLplc
O+8Icsq9N0BiJqHZpMBWpIEvQU7J058Nq80bDUNz6qwTnqClnjyJxMcoaue8/Ias17+kQYolxAMI
RCqZ42diLT3zibpvXTNlxxFp8kpaqMsDuOCpL9iXvewohqT390VAHXkvkdeeZ7gR3jWVrEsvAqEk
m69rUvTjkWU1ae7xElAm+4ZzavdJXWcWXrkE5Q2nK8n4E85D3sMwDa0f0zKcgqPqRf9JgCD/jCK2
5ZFMm/bBSyRPd+mQZ30kfFFOe3MWdCFg2Ie7gmr6mWMv6qO0pU0dlV4T3oWGgdM0m/Z7R9IiRonI
1PvQVw2FBh/Lv5YpQO2HoaKe3aEU6TgvaZg13YPXuqWAb3EHHwtSQFGvsH4b7nkTtsO9VI1/nyMF
vEx6nr512PeOQRrwHeNB1USsGvPTkBp6zzhrnhy/D3F3LUnyrBXzjnxI7Tee1fwRW9ewp5ML+4d6
VuOzHDM/jXhQkH6vHc9jVyMzs/4Ef0szAyvTZWR+hmuv5BbJSJ4/pdys/MG4g90zmEYKs9Zc+vgh
k/AeUFqDsCz1jPNEeS7JdeMEQ6sj6ZQ2j8UwOlVsKg87oWl6N4GPvR3g9AUn+EOXOQK5NA36e1DL
UcqEYqhprqqwzk2MEnzytVF+XnZXLKyn9BvOmK6K8gLP19eQbaiCpyqoWB1pBTwKkQCnRDTxLaIm
aPQLgEb0k06K/JSFM3uBfLRyDmWauOPb5If0doCKeL4LbVB1Q5QQ2xbfFFaP+2JdgV9lIJT7E3X7
+idc3htgi7h4F3QyeeThMfqAo0sB5Qrcjm5lGNaYMtone0ad/hOn3hREhgA29KmxlRveMtP5FFxi
Ldq9VL3zNGWdb29rDVUwwGFTmE5A9fdQdXP3Dip1+U+YZDaE1BI0qHcByixTPLqc3gpndL6Baopw
LDisBG5FVePHcwoOQ2tJ9w7ixER3PqkyvcNRaiY7SZAOc+4XD8Y4Vu+MM9EsQj6Anx6UG4W7w7gP
UDyg0nsa5hGbETe+9nHIbvjr1Jvuc9BgzQEuw3Q0QBzv2sHedj0Y1rz6PhAju0GKbJ/JgrS7avbF
nldFF+6TIORxFVoQ8TJPtiVuBQOYFrXB7hmGCbZqFRLvuk1Z8RkU3hII1LSD6uIetQaHRqpQ/OcA
mYHzEfLsfsxD72mamPk1KSQLb4Qke8zbkTe38zR3xynFRhQNHnxXoznIwJoULeXfSZLY6pb1OeZt
6MTk7AikuQKYCFBonPCdA4vdBFApgh0sGrsUo44Uost7pCTR5BEcIgnZO6kT2iwKoaRf3DdAQbV7
L2gwpW6Q6PFTH3KVH1r8xHkPyywuPuduam+Gse4fdevNwPjhYa858pA3X/Tcswp0tRYb8AjTiYP2
e1fvQtB8IRdCWOyWjvzua1jmzizN74BJSHdDwZMW778OmyLlgYm+45Zb5woCiJBmAaijzaIe1e9k
pzGqOsqb0aP7UpQyP9Q0tPS6hLDA9diO07cgr6avxs9cvldZZ/cKmyNLIpmpOt/bpLQxRs65LUIT
jrccGdLZcWDRu18WDxCADKfIkxonTn3ock9gbBXH5pZA7rfzpm8wR8/fK8ejp6YZypu8suRuFIl7
A95KleyQRLN7UQNjGTqD1xwg/QPsX4+T5wnqbwmDMX2DBN77wzTuSm8y3xVMS5NdWGucfPpuTJJd
ST0kTVIzDEaQZxVIVdZR35qMGOdIRKBYJIpevbSJmzzxTOpHiIdm3c56kFOKCO4w805WTPX7yRXZ
YfB5BdUPKeQrrfruG5c2fxXEVJ+s7LCFKkuQWJp8GE3cTjT/isP4/GqhRR1AEcrBQRHWke4NlcTH
LyFOPeNecV5IwqkL+yBGsCqi3rfJI9VJesrU+SKjbYOtwLi9KHfMO7/ipLj7+FflFEjoenGLp/gS
h8zvoPDxV1bWw4svCxtrC/VkyvzwvUihSsI9k8ZWJDgbJ7N5GbqJR04wtdEIn4lvaRLoR1yW1S7r
wuG5UVDpwjIRatdWHSc7aFFjrNEaDuhT2CJCdDF+SXMQ2E3Zj2+40Hgd7mcaV4qCOfKr4q77Sns+
hlfcwwl4J22W4lTzf5ydx3KkyraGn4gIPMm0rHzJtpsQbXYn3ifu6e9Hn0lvtlDdqIkGGkABmSuX
+U1TMtlXtHV4mNiMf4YNP7Uo2/E6TmBkJhOSQiRXXXcDYbM/uK7dfhZ4CXxSJWUgvrzarU3tdmVU
MY6yjoxfJEixcVdTwG5pXqiX3gSAotySb5Z38hoQkwBB1jr3XgRcajtWQ3fTZEVxsAok5NAriza6
3SPoMeSTuYEXLm9rcPzDbkCV/VNI/3JD5dDfh705RdvaYs5SMDV9LSfIyQKBCSoOwHsuQkvmBq63
H2/oSpoPo1aQI4m8ch9tlRFler2cjkFvglpV2Ac8iF4N8YEG4Czt6nvlVll+/ZRUHpveKTFmRQaU
l15AUL5K8mr4FGSxe135tbMbS2k/T5rf3VdJW9xVZlHdkLWgf9Kl01Mt4hb5uir5ZtSz/xHEoHwb
eHQQosAudhBs1Wd9zo0Cg6pKurr3bJd58tMd28zfhgjcXDtG594UVZHf1Dri+Sbf9L6vxHQL9iA4
KdeO921DGKI1FO9kmee7gZeAortUX02ypgFectkMnHXBlO5tfUy/AkwxY5zJCRkIZGA+C/+6vUFP
IL+nY8xyU6Pua5sMRc/bwqGoTdxi+OQHztxAtlLe35DMAdpqlEH3PQMrnKBnaOg97ht5mbMdI1ff
GOT7j7KC9sIkieaJrovr0ZIAs7OkH3la2nHbwBTCpawy+/RqbE3oUV6lfhU9JIRNJLNgn5SsMXvk
2NkJ3SvvA+bZj7DzvpmFVMwXUiwuFZ6nlNGDZ53YnbGPYxY1S1ZmzZN02/SOE9m6c0enu27ZPi8Y
CxGemaiFFioTDsA92wc2hVGB5ljNjvNBU86RcknXUOtTECM2aahH1msSjlp1pYcx+uy5Ubn5txZ/
lugoNa1JJMld73nXlL9UGy5OVMNODFL/kjCkuG4CnRiBnlX8w8TqmSNt6oznFneXYYM5wN2o135D
h7JipZJnDdZB9aMmXvSxrTWK5Yqz0C6yts82tDJsQsQUpJ+zwRrS3/jKJs2u0tETvJqLoRgrgQp/
ZBRYRXNj5Sabzdfrwd7Fod8EtLoFH6rKXWnfBHAe4y18RCP4JyjNxDkqLwvdrahdr76ypjwuZnEv
K7+RiQyuNGMe8YdlFh1k0pVzNumQazeNrsIXqOkxZWmayyR60Yw2jLoNsAlf+93kXRfuI9tIWKMt
hcdmDHvMDhyNEGDnOmcj5Sh4o8ILeE3BiCP2Y2a2pF6EXuXc2ISuhhBtOf0ucTTzyS4Sz/1uDRpl
85bXT85lFtRFt9graPKR7ML3XA5Qo3jrugSx2MQdvOYG/SDPuG4Kg4RGJLkqdvlognt3m6SmX5Wx
8I+1qdfeFZazrXdjR1Mt3lK/mWNlKE2wgNlc7rspR7sMBt4ApvCxdghYFSmuDnjwboWBY+BT4KEl
ux9LP8k/z6zb8t4Xdf+s53NyrueyNI9zoKuumrDttYPQxkTu+jEZX6LJIu13Tdst9u4UNWg3eVYa
HW1ylhqMiPC1Xe6zvGdx7fQZrL3RfTVTbxKPWe3k300fKtIGWD3nbhSqODxkbuvppBmEz4fMzob0
ejDynnlH65r3iVem3We2Uxbus0Z34yv2GWnw2OSgviLf7ZJj3qNEPZbdFGzINtpPQR+hs5Xq2Vxv
REUe7DW3xfl0U5V9C6t8xB9hCDaj05tXNrPLZpdlSdd/M/gq3dZ06+KnOYWZ8d0Krd6+tTMrBMod
WCaTaO166ijxrpveBhIz1lSozLZC/dql1jU3tK01kv5WHAtT9DvyzEH/pbLWK/Yyw5KW2W/jptvY
MklPcb2n519MKPW7G+WKdNv79URyhCz1Q6Pi8pPdwvjeCYfALFTdF89jpIvXwMcwMKLAPupBpF9F
ReJeJ3Ff0mJWkk5RELh1t087gKF4OqfhHp0U+avRsEGONtGAQtBNNXXjTuVpvafKYAeKxKEg7RRK
AU2n+xg4lOy8ed2E10ELxJG9mLTGvp+IhhyOE00HM6jaV1kX069eN+Unz+7bHfh0dWfpICJblOOf
Yr2vyhuFq+2Dkp7zELiq7rYjfjFyp0d+dvTISq2NsLBwtXPONlyAsJQKEqdNtqnXmtswlnNrQGDV
Et8qUu/0KAzcB9CSoW9InZLdo7o8QN+ZShXt0WQhnBG1o0PGWPSRWtd5AJMsrqVX/CRsUA0YQiuo
vuoGzc8iNqjGXC3Y1brnBhuGDTxZoNj5pj049xCeaDEYuCTrgz580zsn/g5dr331J0Sq8XxW4SH2
UPJsJodKMksr906ZevEznGr9zhhybB0setU/RQkjmTJBv0vTbjz4NnSXQ63slF1gOjaSLBrF7C3W
auExQm1k6xqxRe8RdVnhF9OjXYQ0oIIuoNeCWn6N3yfKJ1UauuEGz0r9LWxpWtIx9Zw3uyGyjqLT
QQOY3Q0aLLR60W5Qt+1IA0BA9b7SijkD6eukOQx0Na44xMuHtop9ZyO7VrttQgkka/BSajRJPHjN
S76xT3dzTzTqngJCuXsM24pFl0o1v0kOZSh6IVOyrtg2gu7Tpp+khSgmoiO/zGDyH0Wdp892b1PS
unQf6zqLvwSTa3xTmHCS9nIKc/8oGm/oV4CvkWNNw6NyKmpyaMT9wega76v0gd0ioEaeQD3yqXTz
KSdXCJg/kWj0J/a4PKEeUL5iXyBPvT0E4SbXLdn/MKT0za1FtvLW+k5zb9pe8FmAONi6faoHJJ46
A4TADvJj0HbT1srMdNo0c389QXeh2KrWIvwqS7M32MaEmwEIwZPnjEm+BTXl4OSkSzJtqy2CmjQ+
0YJ95fqs6cpHfm5jpLH5rYnb8LMSXi23JkoR3WZoqNrspA+PnlNk2S6flCE2nUnre5+MsZ5tOqao
JV2vxukOaP3DY1FTYu4mkfbF3vFQer3LhrjGnpjZQL3TS81IDwxRhhcXP8T6WnRjn7wm7G3tugIi
Ta+s1/1PvZN02acoqP3ka6Tl2iExyprGWZpkD00q3UcNWNKuTyPq/tYa2xMsMLFFFbiYP1OS/ERI
lqWqsOQIxygtdqFPDdGoKDkoNaHZGDmGeDPhU/Zb7LLRm1XKh+wYW2X4RKws2v00TErfY65djOgj
4pfLMV53xFtropJO9qU5es4rUqGyuuaQj9R1jpFfPnenMSzCSsF+a/OkHg9aMtJqiM2S38qAh05M
bnjEduha1glWmP2GyTw5deWJbF8LyZ4oWv5IhP/lPqupv9lJc/vIHcPqRk4oX/5u0gmpnFLg1cUS
4pj/LlTbfEdAUt2OVlx9RRyZwzZD+ysmG4/VZzU4DRVPq35lCID8jIIgfWgmmrh4VQd7EnY94Qk0
pM8nGkmDgeCwNgpfP4W6hu8ZbcnooSrMOQppQ3yUOQeWgdTVMSmy5rEee1aiZ7jfAmFw1sd95ONi
VFAc0du8xzuRlMKyszetIe/EmEeJW9Ztvw3EEGokreb4O0/pN2zptTKO4eQpvhHwyWsqBwFJTXLk
7Ki2tOcCC5Z4U/cNsyanqNRd4wpfbEcEmzVm7eDqq0Sj1CmSQn9WMi6fsY6Mv1h2bT6YZeTKbdpo
xktI8Chfw6nP201L4qauwrj1vray1eno01uIG/xprPEJSgZN5kw4+rVyCuNToDnGN4Z/03Ov/Gaf
4UCZ7FqSD+sqz2g6hlXvprQJ8xaPyqG19Pba19MmcnbVNHpfLTWXcWaVQBCPYrOryKMtwRuiAtyZ
aRuR2Bu1V9/a0lTHCt0ZfWMz7g93SWTG/dWYWRwNJRFxo5BO5qdq9nSr+bVn7+hMaeOmdnB1kl0Q
/7aYynxCkqyjck0aRDNykq+vtc6hug1ts7qTHlXs1Rhm8VWGAteWjpFzzWDIzq+rwMtOKu6s7BBq
NQRXzctFd2QgQnVUZvN87rJB7gIs0UzxiEwCYInMK5ivwQFqp+gca2TGm/0XG+66C5yE7sPTZUJj
H9JprDaWlx4SWnjUO4fMsbxNEncHDTT9ZU+ywE30ftONWQzbmKFZaDKLsvrxawpPdNh9fIM1/MEC
PGHnWq749M4B9trvWWiq15ov+EhcnR/fr2A/ljqDFACgSBPfOjTB8EZeO5sRnOULrszUl/qBte9O
Mh4a5wCE6FumkgMuKiQnqpMbzx2/91502ZdYSgmiNZU2pQydQ1ZEuyRoPnutfUb6eAVk4szP9hco
dtRVFXWDbx+yAOxHNh8xnCUtQxiAIGdgUGv3WOCTMsdN07IDJMOoTO3dnlM/mhB29Gc02kVLyZlv
/ddjFKgihEWmW4dxIIZkfvZ1RvYyg7w1lHr5+B4ra8mZ///XPcZIBnFbsrOjyUNkcRaDdjP9HEX7
/Z3tLHZ25zhmT8PSPlDftdvCx9kYAf9zO23tpy+2MuLznOzG4Bx0iavcQOI45DT8P34va593sY15
yQ29I8s9BHQikOOFCdNo7ZcycKczcMy1n79AQulQBr2mtd3D6PspwlVdsrXy+O3jn78ShZYSgTQ9
6kEX/PzCNChCbZJsQJ7+aG/KNjynsbryBEuVwAa2e5oXjC+jJsCjjL60g/fymf21dvHFHm60OHdL
AABwCcc31c1fd6jO8dlWvq693LyqQgTIhfE08y+SAOFHeibdxrHRM73sA8x3/ntf+Y1nSiwy/vx8
QWSbkeGRKu7KsLjInMhx7fnV/XWPvsnscsw4B5JsJlWhHbYdezVttfSs8ODaOlrs4MYoPSfWCmee
fz6iabmr6+SXDVqVlOkczXvlxFkKAwaNZzRB1VmHoEmfzdzcCg83dLgr3fRaEskvXFCLHZ1g7RJH
EGAPgd1p/yDil/80c5megeqvrajFbm7CLgT9Mr8of2Rald/NpLPc6R4/Xk4ru2EpDGiS5tejXnHk
+ym9KJ0jmTbmj8suviACBNZIFZ6xGyIH+7mE3j4ufdzhsqsvN3ImVerGXF1vhidZwmHw6rPmEyuv
fakxEfltOKmwsQ4V+JTNH4HSCjzmUKFU+vHPX1mdS52JvosnXaajc6jd/nayaPNwDmMZtfWgIqVa
dfj4NmsfeLGXLRdLIxFqEBczAESMIaoNxdO5q6+9psU2jurSAVU5+n+i0Qw4zzzjc4uX+YXf2Px3
JIpSHIInd0L0xA++QCNJGUJ455QaVmLQ0qd4pJ0Yysjg4nl2N0bVnTtnQiWFfaY/ffz2197PYvdG
mfRHAZTyQI803QGE7TdJgLgLI5lzuOSVD7zUm8CwTHm0dWF/J8xoxjpqNqF9zu1p5RUt5SboTMcw
12NgVZagp6xDZguviih/PA+3XanSlnITDECZD9oZuMJSYlQpyjtdyx9Dy/5V+vlOlzEdueDMnlt7
V/Nj/nWwEdloszY1J4w0ovCKAVNzmNyL/NYcd+kILNsxN6zUExQe4wxGTIN9Th/yso28VJ6I21gz
Knvgtxt10u3Lyvf2Xqif0XhciUZL9T+zATShcgGtI8vEwYvUizWot7K29jTPvqWWd+a8+WPS+U5R
vhQCjMwiTGpH40adRlcuGY99mx3Kyvjnfzcr73qr34kpPllsxCm7jNawtAbOYjTIptQRHKONf6M6
ZsLGmBRnDum1dbXc5m5QTugbQnT3GeMyFvJ2pVTR7uMgsnL1pT6FGOnnaA07PNLbH73GvN8Ql9IC
lsoUQRw7Zei41iGuumRjCJVuhWM/S0zpt5XdX7Z4lwJ2OOW4xWS33sFK8je3IgyCO5ou29VLATsh
9bb3NQfWgd46zIeoF7r+QobeUqHCndp4alE0O0SD9xpBnNxOPUCay77s/MX/ikdF79BxD5R9YCJl
Yx+RB5fH7qVeXczYKJt6NKo3Cmh5VGdHLEcjQAbmjcfc7MwJvXJC/LGd+esRaId7AN4DG/i99bma
s+q5l1Dr/S4czM+XvaZFhq0zIg18lQEEAiCGtqLVH63k7BOsba/F5o2trKvQQMeuQ+Xt42BNw51Z
F/EZweqVqy81MAL0lsHzKa5eGXhJjXV922ngAi56M0v5C33UB1l0BVcXqmivGc1FO+UE+qePL79y
KixVL+y41ybGyTQ1J1/iIecUu9GpnG1eFT98G5FCwyzPlc5rL2peYH8tpJ5JJwg6m3vJ1LR2uRT+
ntr29eMnWVmm+pyg/XV1xA3bsGH8xemZin88YGjbIbFANOOxo1lnDtGVVGapf9Hqcpp8V5tv0uEV
bSI9w7QyeADcJgGj4x1p0vi30+SyQ01fZN9gXoqU+5WkTsCoMJCaQEw1abX7+J2tfZFF8j1UWKO2
eVuBmpQe8wytbWoQ8kNYvl12g8W+Fl3luYlweV+tSW3IlBNUfD6daRK+7/XoIGLz728eSNTS0nr+
5pGj9kyLttls12PYt16YPfpkmt14L0r3FmrSRb03ZymRYaLZmY86OFHAAcWRyQmcEMsZ9x+/r/fX
l7NUxwi6moJL5FxdmoDKDO0HG2anDeWtEVYzSsk8Arb58vHN3v/6zlIjI/KKztPipP6lZ2rYOCGn
VMWA/aLA5fxHi7mCQJB2Xf0r9zux7Yzix//D6Wftpy82O+iiMGsSUf1quv6LLcDTxT5Yo4/fy3yR
/yawjj/f9K9IQmsMrKtlaD+jNi6Oscq0W89LgquwNP1zSfK8w967x2JjpzU23ZUuJJyS3viteZWz
mTUiK2duzxR1vzFjGtKj3e57HET90PrsT+VANC7OaO2svcHF1u/ixO9HCCK/5+NlC34OrEmcnBOI
ff9YcfzFvi8GyAi6Y0Y/IVTuUjoqLIUHRjavsz7E+YdYu81i/yeqx5YafNZvFTXXo6ZedE3cR6O6
mqPwpJ21EFh5WUs1DcWZxUyoHn8M+iiZ4vvkPrV7meKjs1TTSAt7isY2sX82U3AwXHtPJwGKQhKe
XMe/TFLVEfMr/GtRlzqi5UivOD9SHRh6X+c/EVs4J8T97tkLaHVxcTtthT/BP300EW19rYD3wK1M
Xu2hAcvtdWcOk/fDPbdZJBC1sFMvNiLtZ1umxl5vTPBTQ/viVFq9CTGf2YJJbhAsGH1oCNAQ27Nv
792QwJ0X8aYfu0SBukweC2QEQWYh3JwVdXcDG/GcNOTaO1xGnVC0iZZ54Q/puM9Gm4ptORQBm7Lw
D1Epzrkprt1mEXj8Js7tvOcdelodU5AAqzNoKIFONgBzZ+cGPGu3WYQXmBw1be1iuK07FRO/ijsv
sbGfHMC82PaZ4urd7c9XWUSZVCAeURhh8HPygytf06pN21vbtG4ffD/DwsLPzwTLtc+/iDN9jb2H
TVp0MpFfFvu+0MrkJKqoT55KKq7gIiFAHAb8f2/Spg1ln9Vdf5tMYtiWgRx2gNM+f3ysvRvEuPic
c/wVAQajqTs4WsmPaYQAszU7OApOocSvyy6/jAHwpzMvMKO3MQxRhCNGmsZegec8k3qv/fzFwnVa
ZIhAxVnfDbL8U+m2KrtrLZXlZ/KVd1csr2exYuWYxv0I0vp7UtCi12SYwx8AqIUf0U1FdDuzZt9d
StxmsWYDvcUyTmudUzLAMkDlAIZeK6sj1jHHjz/E2oMsFqv0BlsnSc2/e3Xq7gd7thJx6UjHpfEt
KbVzWdLK91ieiTLSpUuf1TnpJaT2jV42MPFiPXTOfI+VF7U8FcVkhoDAovy7DNzntqX/0MUQ8VRj
nHlPazdYLFg1GjlCsKl9skf3udc9umEtzBGD1OWM+8W8s/6T5Hm0Uf+940LfH2Utmvx7Hsb9c6wn
vywjHbutkkityXq0941Xw/oosuFMRTT/9vfuOD/rX3s8G9DM7/sp+wHk7bmR+u8RTbptkpAVQcvC
9w2y+serbO3tzcvi7ztlE5oKcWueyE/tfR+C404Qct9a5fD28R3WnmWx4SHKqhgF8uxH7jsT7ADa
QUMFSy0XGPs0HQvZGiAVfXyztdW82P3oFuRwqj3nptHwV98ybIRiOdmzxsRlN1js+37wZa0GFf4w
/Px5cD2x88BKXfjrF1veNDSjV1Uuf4RDq22GKbZOWimjM6ffyrtZak7ZaZ7VOrb2uMGWTbfP4ihs
3uI2yLvLtvpSdQqub1SFntK+I+xhcmZgMWYIDvC27864462s1qXylBmoAkdx0zuBPzeGnc7nQL6x
kOAphzy8DFfkwdv496ZQadbloVLDCWf5PLtRg1Eb7HZtSi7pPnCDxf52BxjZA3yJk9v2Dyb1GjSA
+lwLf+0lLbY01Aa9M9vM/N/RBG7vKmppmG5yY8SG/eNtsHaPxaZusGOKSsReTth7yF2RBl8r3fjs
BH18JqqvLdbFRpZgThRIE/3kZqmqr/DoKGjIZSH08sueYLGREwNmmw/T+JT0dPTdjklHhTXhdsrP
+hr9mWu8E8a9xX6OcNgpbdGxXPPMk6dmSIf+k/KcvH8chDWgFTTWYYenJ4Ix5X2W5Vn+uS9D14H0
LgtqXzDphvfFb4ys+6GTjA/5rkN+LfqcCXOa4CFCCjLPiRCuvPKlblY0oKcQRvNBqqfjtjATddtF
9TlV47Wrz4frXweNX7dVE3R69t2w1d0fmIY05bnZxtrFFzkAukVDil3ReNLNmXEA7jna5o7enSvq
1q6/CAh61JnOkBj2SZX9gxhz897Bke6SwQMqBItgoI0No/Wxzr6HUZRty7HEIcUPALhfttLd+aH+
evN9Bvs9MuEIyHHwzTtkDUw6VDhqIF9ZgvQ/h9KYq5t3VvsSxR1JT8XNkJk3eBLHEBqbe7Tv7hI8
vSiy89ticO48/lE350qVlSDkLmKEQMFaNuPYn4K6o/719GMW1do10Njx8HGQWPvuiyBR9KJzklLv
T7aF8roLS2s3CPf144uv/fxFdKggEQi7r8i8+wI/8o2MYYioTZM3PbxxvYCHfOZG8xXf+TJLRHcO
ByjLx3H8mQwiSXHCsCIVQr2KGCr7t6GLutRzbw2BUe5qLfHVaSyKobEhmVSu8VgEnIf9zlcmLAR4
LU3wCuBK7/x7TxZqHPZ2aUfl0Y+EZzx1MeSml5ozyDzpthOgO4AeONCajcRs6jRqVjVpO5VQE/Sb
0gECPm4UaP8fea4532VbD6fMrc3oUIS88s1kuGP0DLbIy74NrsRLYkvtCCNmkysEIY6O1Y3eS4ck
QnNfTrmlx1sHimj5pIkWnmcURGi+WFFgVr+Fb6j4u7Dgqe+DwHGaX30VYQzmavEU+V8lhN1WHKhS
ctRq/CSzXf9aT6zKbM+UESv7Ywl3L0zyUHqn0890RvqiR/KaVd1L3erG0bMAABt5/EtGAfRYtFPO
LOCV0mWJg29CAdtCOBMdD1O3rxNTILpvl52LkEM7Od0OLXtQ2XvhGnpO78VF/eLjRbeydZxFyOyb
EsWUSro30ZhP933fWdcmU/T9x1df2TtLYDz2WmGvZzxXAVTkGkzS9AD1yMIpXpP1mbj5ZzL+3raZ
H+2vwDmWzeiZDlN4PY6uzIIpqjuPpYLuyXad66bLfkpXXCVW9za6xsxre04lmncfP6HpzEHmvdsv
cqxitqmXRaV9i/RJBDch6nXNqwcbUUv3wtZ651g1DcJELjp31W0gUoRGUifJRbTphmB8dHKIj3c+
IB50ZboAdrzpEgV2rszaZtsPVibfzMabxhtZS79+dFXuRbcZbJzRe+sRFUfXZqwLBBWLthHTWwRt
Zjhm7SwnZ+fRkPz0JR5cN3WIwiOiL7N0xQYyoKcdQLpJ6CI0X1huQW/FYpsok98xAdDvLfTPZZf9
1lVex9HGLCIEPMzB8/OnIBF6+4xc09TfJ25HGVHVQz/+SAzOw4epRQDtTSSqnr5U+KMxFIRBkv/T
IM2Ff51sRe84m7QO85nLF5a5dhprYWovoekAlbEqV/aQBePEeipwl7W3dd6aL1mn9fF2onUPGVHP
TOM1ZDoffQq1pDHu/D4N/bey11CjUTqE0i0qLFFwdFzcDNTGQA1BXLv8rY4WPjrurgT/K/Z57av6
6EgNtROflKfe5gggxg+ejhPXBrUlbdhljaFdywZ2/D9uaU7lH2UhdTLr0rfu8DPoxMFMCyiweYRo
yl0nmtApNwleXsbVYBboWPAkTvMDh0m7TOCBQlnYd8Q2cR1XcTLey87r8rsc0iD6DBCJg6NqINz9
nkqvE9Ee1EBXH1ODfnid+35yp7SZ2ykbMm4Ym15j0oa13SwPfuTQPp0n4DsTbpBBGsXiYKUq8TZt
JgK72ZfBrNm1Qb29S14927GcJ6fvUW7DVjweu8cudJCnQ40FLYp0B/M/yH9WXUZVEhSeHW281ve9
f0ZnMOVT78ToAI7Sj3+wjlRwbGF/66cuiMD4HFidndV8LUKV259jOHETkofS67dj0LRAaMrCL1FI
lIVpv7aFbwQ7ZstVusMYK0j2HSpuOiJumLdfo42jzR0IHwU0+hJtfTeZ2mAYmzRN2ySBABpq1U09
IncI4q7ptkGIruZN7CLWeQiUgZgfJL3xhbFxJ75YUndbdAWl0A6hg1jZFU1N9lxWAAr/LL1ZAQ75
hkzuhEwQVMytFi5ij3pTc0A2p4ZvWVAtoIcRQL2qLE26SEB6ZXzdp0UjbvzWaid4q4jg3JaRXdZH
tyhtE1rTKKrbtI7KV1f6kIRzpJB+NhzW/RONwxDLhMmt5gXVdsq9GWTiqRtIrD3qHLjhsISVOeF9
7GWli4QkPoOy3whUUcNoZw4asmDstKrfsupK8znAjqd/gkGKBA1BwFf0KaIgbNQ2DG39TdRNz3+U
prpgQGCsQ87BHUqTeRiWJt/ToOvSewSRg/ItcUrH38WV8tVDkaVt+qKZNid6ZiModoJYVZgP5PWT
/1LpQx4fYT3L+ltTjGXSbTrIkP3v1DLT8DUr+nG6wQHSgD/pidQ5OtUsrSZ5weYuTENU+1Jwnu7O
1MuCuYxlOw7Ca7Yb3ehBDE6scSwkBiU+ixjrGLmbXztTyopCxtKof/tJ2Wo3gz55OQLUkQZHvU7L
PryZAt3SHhXkzPYqL+K8jCBXYy/w1dXwlnvVRBe1BCP08oLU6r5MWe2h49tD6gp23Yi5yM4w9HD4
wtWUIqS2UKLFAVNKqrCdj6TNuRbs2lG8yJN7qI2WibTDCZQZszY3bJICba8w+f3xUbV2/UWWXLmO
lmetrr0maqzb2yw1WLuIwHvBZZ0rZ5EpS8ONm34QxslpXAii6DrF5o2GV6Z/Jp34A7V756xdsqWS
Cn0fMonsVkeVfQN+XW5lJD9HOqvGL+4aFV7ZNrKChFW1KXrvV2TNVOTiVnPEZd2zJZfKDhK94qAf
TrZBQ+KPQMUYQx9vEXC6rKliL8rkSpkRHkzhdFKR9N+I6yLdcfog9/bxQphzu/fe4iLn49D30xo2
8glBGkGSHzY71Cb6XQYd83pIupePb7OSSNtzUvhXXqY7mhGjc5TdCgMqjO0PbyD3H6sm/DXnY9KW
dDjVQ26Sp3x8w5Vsc0mzQo3Jd2M6m7O1tti7HjEDVYJxH2eoan18i7VXt0j2InPKzSGOutM0IfXh
Zc4ualN1iC2183XtXLd//tDvfaBFJMgqw5d6WAyvNixxFDOC1N2gJ4ysbVLLJ+wqfw3eOQD5SlSw
F1HBFlk4hFWiTgJuMhp9rmOb8+YVunWOgbu2EBZxAQK8sKy+1m90PTrJUm1FgeAOkoMIGhU3yBGx
eYBg1GTqH3+llYWwJGEV7eR3jdK7U4WvzB5ChI1cDmpB8eCfaQa9D47wEBX49+Ju7CQLytZLb10U
epn0lMF+lNUNYgXVAa70nemocVfNRrdpKB5TEtgzm3flZS6dgBMr00ZAit0D6ZufHSyNryVm1dTS
vmqKwmbUSbE/UUNK278eAhPZmdLWauMiZ0qefBE9eicttCCp01tTN/rkCCktCK+tEPnpM0+4+m4X
gSMj/cwTbzBu7Abj9Kh/UJ54VIa57YVz96eeU/jXDgby7OZZGNrae533x1/Riq5hN6GXk95KFmnW
1MhqgvvdomSF4HvmvNqTuP+DevPz8NfHy3Rlmy/9hKMSeUn0PHmTnkENhzgmAnCcKIiTxMhiWMWE
uAVe0tVF8Hg+3SKuFDKA8iKFwagk0aOtDPW2QO8aOYszEXglmCwZYJGnYZil5+pV0UXWNnSqXNpO
hnkRN4sHWESSBIkwetPjxMbmNwe1MHZUcOcsulaWwJL5VUHcbRO0l04gK0JPbMAAm8lVpzykRDd6
2tnDdRDks3qS3ve18yXKkS2LNrESyTkY50rkWvLDRAyBsU+87tQ3k74fbdDgyCl1W8PHDvrjVbd2
i0V20esoy4Zi6ukzIwtPOR4DG6F54Ex194shWFD+/vhGK8vbXASKTBiGrYxMncChizeEb1ClzcCO
tuFQbOlRpLeGh7bnZTdbxAwTwbZB4itxq0qosWrqHxAAva2qLN72I/S64pyd4drrW8QJWaVWrpec
LSIuwaehDhP0ANFDgCZnMsy1+LfkjiWJ5RllG+k39lwpS9F9GYl1rquf6C9cyS68qvo62k2Jf28E
+Znu88rWXfLI7CCjcyWH6hQA0Bi3yaQlFhruE74MH3+hlR7nfxhjjdJChKOT22aeaOg2FSlfCMxt
xJyJgRmuL6VVqMPHd1t7nEWkyMoJUeSuim6ZlkEWSIokGnZOV3tfP77+vIjfSdGWHLL+/zi7sh45
dW77i5DATOa15uohlXS600leUM4QYwyY2Zhffxf5dKWO0y6O6jxEJxXJxt7eHvZee60myse44f1F
Cm/GGz0Z0pgS0F6GCCyA1zXl46GiM6vWQJ+2VWEWlomOOiP0PsS97NvxlPLgX/DLfAQz7lGAI3Mj
F0AeroftxmHTC6hV/7k+UMtEmpVmkYtyiCQekL0J2ExAAJ+KBmUrc4uH87+3dWFuFCIsIT02wFZN
3x0ZyLEPUw6y2ttaN3aGIO5TxAcqLOxinhf5kRnxvrJduazYpmf5/c21gdeIcEMIJLooV2fPILUf
vsUZnju3fbv/e+vA+AJ10I9onTbuxvXjdj9n4Pu/rXXjOsCqEkuYsQI0CDXg1cRxSH2PAJbLbpx6
422hhm6uAzCsgU8DQd2FnRALV4TQoLg+AMte/MtV3kw+GNdjEXndeBk0pc8MHOPNvYZn7p0uAI38
9U4sx5hZcDbM4AuGHnj2InAbFU1w73q4dOp4voAK/jLzW2FFZu3ZQDsH8qwjNsjUde6hn14/QmrA
XZkr2zCW39/MlSsZiZJ6zl7KiH4EVdk9CvPjDTjuLpmovv0HigGLUUzYuBKQeGiTBAnC0oFYU6jm
rZxQM1QlvtpfN4mti+X3N2MBv2jj5U04XSBQ8wDZ07+6ovqIpRDd5tRm3RlXADZDvWi8BESB9B/c
/y47+wQB75UBWE6PPwrNHDAqsoGAapHX4GNMQKMy9fqgNEKR1fo4bPNkODifx2ZE9nS4cMIbyOh0
fxHEsD+ivsV/us0ShocvWRHk+IL8Pmi5Cu+g5cX+CiVqPr/Vs+Pn5+u92M4+s/JM+lrVI2mxeBG3
3pKlOKtzULFFmfMFtG0ossd95VGR+J+KJY/QSPnresfv7+7URIg3WY63aFfz+0bVIPrgQ4g8eIzE
ztqD6f1LEagVf1/JNEXmxB1S9lIGqD4QzvgVChl3Kpx/NpDzaxSog5fw5W2jMbaAlDm8j4WonkUY
3FPYah8no7uypN9fa9QsQBvclPFcKwQVWf2lQ25vQ9z8qUphnNu+fun4jdNLMIlnXhmwF6hdNXei
UKBOd5w1VJXt841zfGhZnXhdM17+x9uT4rmliz4/ItMU3jj9xmEe4Mo7lTDtC4hmQcvLmRt+0ONE
X26bH8PZI5DmepCD6y9U0voV+mWQHkPidghunH/D1QGEg47UCIEMKHpN95qDHYtVNFl59Ly/I4IK
9XfrBp0/jlWRD0AqNh35QiY1VQ8eoekrgUQaPeCfQLl5faYsff2BpU905+e+nl9AXgIBvDyHAJDX
8x0QVxTko9ltcDRqYuoHp49h9EDh9ub+lOD+2vhAq6ycUZYFa1aYUUAeyqik6jLJbDo54+hvOB5T
r0mAY/36PNm6WObvjcepDHvE5PD5pYlmjUB3QO5xTH329I1FAdBH+r2HrkgyFypD0zN0ywEZFYJ4
GuSpNahjIUhMVmIDFoQIpYZzM+RV3a6G/qoOfDwGwU7M9B7ackO6EZrU5FAiISqOtTNxKIK1EEC6
k6BHZjuo9kl1AgwC6fQwZSBLuD6zlnOFGlsB9YLMQ1p/uOAShkr2AoldB1UkK3azHCqU/D6raZLh
UY0E9TPUtSDLw8I7CFQFG5XOPxV4EYETAa8uX2OFta0SY1/oQpCcV6WDsUCy89T0LgSVhrSnLzX0
hdZiwrYhGdtDCq52H8oY6TMUcsB8VtQfOf/06wbbiRxk/wL5PhQRxbvr9rGMycTgp21dpUBZtBfQ
M1f7ReUGwBinO/sKmlHXu7BsQiYKPy19Cdmqnt2LOFR74WXf3RY9QPzF2+R1Ua1sE5aVZkLxI98Z
wFCN9A4pQwhSdkAe1Mvhdn0QttaNHaITICj3INJyh0073MpcFB/DFDpU11u3TZGxO+i4asaG4vra
DSDM7xwOWZUMxMrSm8gnMMSKFX+xjWL5/c0+p5upcVQpR2jSIassm9Ldjf6qBWyjMHzdRYgARO+u
c+dGFVuAi0+0qTJoLjpy8x+SnxYPiQ2nb5xUS7BeT3dqRF5azuoQJPREsZlCbwFVuwAggTz9x3XL
2PzD8PmoIkOWhBqndQfmcjyX3H1QLqGnel4rznz/vUpNUL50MjL6XjZcVJLHO8iP/pPIuNhPBQeN
fyrEJnFRSHt9OBYTmZB6rXvdBwXiCCLgqvU2pfKgtkLKEfo12xaVADUClkSAh+d6f5YFZ+pSg13d
iaDn4V1Qnugfh3ooXnseq5Wdxda6cc3nLHdGsOQgWryEj0Ghj+BgPf+8/um2qVp+f+Mr3dx6wKmn
CLkkFcSayz4E/zz2k+WyHwOmvr/ejWWBmWD7dO6TEkw5HrAwI8QMymhHZdXsIG22tr5sAzGcnkEg
hBQ69YDjmNOdFu68/fWSpNUEidipWUuX2i4fJt5eN0DWxn2l73QUfueYLJSAd8NBzc8ckJW0dY+N
25MTqXyEqZ3gwQEyC3U7N15CTfR9I6pCQGHIRRameAKDd3NomVesmOn9jBnQx+ZqcNt8ph6gqY08
RgWlOxXLI+/ABq8XgiPlpd8Qvzysv8gtoQBqcqrruEnRJcV0Mu/IkuQxCrwL77sztLcfog75Hjr6
9xAR/wTw1hrHsWWxmMj8AbWdYw1Ay53OkZ0tR4SPUXPg3PeghwE8j0crgQ7Lsjex5zpWAbgPXPcy
SJB8BzMEWJe5RFXp7rpf2QZi7A0imiLlSXSQkmpAEBPBOZEnIChk1d/zwt54vRvL5m2iymmCI4ex
+f+3oD6CAFoQPLsF7mqxk52cyXdWEjGW3c6EmEOmHcKO7eBeEFyGxBpkPZ7qDled6wMhywXzzzwP
mPp+X+GK0b720zZ+BiDXm+Vu6CE6tssBtIA+c1E135sB5zv032omvw5tHzRPaegqDRSpHgq3OIN/
OYnoHsVkvvOZxpMbfKBQLy4VJHjE4P4c8YirUGabg7ep3SYd1NrJps24zFwg6CBNc+NNMDDuISgf
dousdtM7PUj9N0dhAVhP5nGNl82ydE1yaM2mECIreXshPq+fQOn3sQTdwQGCdWvMzRZLm0gl7guI
8UQchTgOVCabLIHea1Yi4HHd1LYBmE+MGTBrWfg1RNMhGu+2eKnzpuYP8Yxa9etdWEYQGiYAttPP
i6hBteRcTWwjgNPmSIerNS5zW/vGHdBNAU6boOF0KesQYjmBGjv2XFBIVK5kjCxz9KsG4s3pP1R+
lntpijoVr3hiSwkmNLo/geq02F2fIVsHhhFYHbmzn7fpHXAe7gHAc7JIFkPRAkL2Ky5tmSQTQ4pI
A0Ww2p0vXU9QoUGV8w1qBBm7sfnlfv5miprEgXyRV4UXqBBPQFi69KenJnK6Pj+WA9eEhtIciBAS
ifDSifB+gUXhRPc3ZQv4OKDxkOzpwfnk/uwHIGOu92ixiMnAD9W16X81lWUI2AaZh8+DG2fQ4W2j
lUVlqb+lJlA0pU6DcgPAriRuxuUxygl0QoUDqPKOkhSCgRCm5nc1kPt6qyDLTk85gO3OB0Aio+9B
z5z6GfrUpfjapKoZvnRVUqmvHOmn5tEv1ezfGOkw8aVgAxyRGgrSDz7U4vPXudURWBKkg2KFv+uZ
9LReWUOWOTfxi5GK5zYgdfO/a0AzyPuOxsHpP+xEth6MVUqnkdfQ1G5AJ6JfoPpXHhaF0mMNkMnz
TevGxClyCK07hHn1BTSUUIpDNZbgrtqjOnCt9Mo2huWO88bTBOkDH5FVeUGwmOzLHgsywEN7mzPi
r0QOLdclk1Nezm0ZFFPsXdiY1Fup0XDJo3ATeNHnTLri5fpcWbYkf/n9zUhcmjKAiDrvkqaanekw
4VgoBO9XTGEbhXnsIOoMXLQmlwB83Xsa53obsME9xLRydxXSv7vrw7Dc+kx4IR89J4o7H08qH4q2
kOitdgMSdsDdlvOPsa/1uR9Xd0Kb9Y2nRxOMpar9BNav5uLseoN/5hQnxQiijBU3tJnFOIyAw3IH
kRbtRaGOxEeFjBMjUxB33YrZLSEbE2+oHWjy6aIAA0Q1ofhaDPE31Gd9j/owOiSN/DLlKrrLHNSy
XbePZTwmuFCnLPS5p3HDmTV/AKUT3jIxsiuvtzVvvC1KPag21ml9kRG/4NkLfltknK+3bVnCJpaQ
i76DEDheekxADdoVLpTB6Rg84WFN93EpVsMClmVlcs6rKU9Y1THv0tARUoeoMyzifddC1WAzpQs9
x23jWUz0xuODxClwjnNygQQW4L5go2ritjt2PTSYwnEOV4hYbBY3PD9wk2ICFN67SIhr/VRs8lFB
6UJO9voobJNFfh8FdCoRxPRBWaBzPGGGpIx+9DHsDpG/bgVob9lTTNRgMMSuVDX2LhridtMivMgX
h1hexPHyt1qsCojYRmO4exorMIWhvgNrF696uoSBQxhmnqHvfX2+LOYwQYNBULW1iyTXLw4smg3p
xdf447bGjSMdQoP5MJWgiGLcb/XezUr2T540UDi/rX3DvQPPi4umhbHBNDd+csFR8Q2cg2uRJMvk
/7obvnWIOfWhSV76F54q75iOHve/5CRP4p1T+3w83jaGpfc3vZQoytUaLMN3PHPzvwR4YVFGSpt2
JcNvWaye4dUuNIDnKgvx/qpwjjeeBzIcLVl8SNWck52PB8cpH52uPdw2HMO9y6qa2wi3HWCRK/dr
ytop2oZuDqnL29o3/BtEc0EJ0mrcS7K+/OCqdsoPmRTBGq7Hsqv/0rR4Yw7SqNItSO3/L42A4uhn
Sif1srxgZtSK33aJM1GCsk8VaqUz/4KaHGAIRFtN5C4NIQqdME1OocgL9XzThJlYQaXpQh/R56+s
gtpw40jIa8fZWprC4iMmQBDaUhB1lBK7OQ+6H51Dyn91EQz7rBDt/voALCv4D2pZp0E4MO2qS4NC
4PoeLAL+sIf2u07/5SgrqlBpxDOf7KZuHiErcr1Ty7ZoIgapP86gXXW9i5C1PJQ1ybtN6FD683rz
tmkznJ5AD4o1CiRtv2KeAsT+9yOECFFyvabaZBvA8vubdZxWvZYCCjivKc1iALSREfe3Q5Y7zcre
axuC4ejDWPVpSUecgouYsRIOO5HeqTd90+QrZ5PFF13D11VVoJK58HD6IU2hVIIac6nPUM7+VoND
77YNxaSQ7QDyz0ZXzReKDCIqJ3zHRyJPVrpdWUq29Wuc4WQgcQUGKP7660YCKW3/YblSByWSrV6I
ZBVI7tZKTt43CshFf7e6lFFfOC6KkX6xWWkQDv2Kbw9FcFP+G4yWv3cA3omsqVD2f6F+O/4KvWhP
kUONbBgI79bECd9fvCjwMXrJxJxnwsHaigd9TrNoTjeFZMkadMPW/rLg3jhHk4JYV4qFAybJkg9c
y+Fz30Rr8p+21g3nlo5H03YQ+atOUnUUHOVLB1BIgE/i+uZha3/5/e3XyyyDSOOEvYnk1fAy1BRy
49si6tlNugAxitp+74EkfJQxbg6vDAGlu6ZcFNVr4cq/rw/gfb+OTaJdkMUUMcmS+eL7U7Sfm+mH
ciE6HeDVfAxR+bvyoLHNk/Ec73Jkj9q28C66bDTUTINobB8npwPc6vo4bB0Ynt1VXl56Tt2/gjqO
3kcRaT/lwY2An9iEBHKvnRFnDrvXriynL0GAaAKZZLgt+nrlFmLZLUwwIG9KLwlw7bxwXUNaoqMf
1Qwi4jiGKvT1GbL1YDgyGYtF5byhd7LuoNveVN/AD9/ufbq2Um0dGJ4MKiFKRZy2r2nheLtUki2b
oMiKZNhNx0NswgFV1qYppfXwivB1AdF5PiYDeIfcNR0I2wAMZ9YDj6HB7ravA/HICUGDB1rJ4gFs
4/9eN8GyM/+ZLYxNXJ+ieaPI2KEDBIvOgSRh9kGNRZg9E4Uo964MtRu/0Ek41TFr3bVA0ru+Efkm
ESplkIOeQybOzJ2aU1QASdCkyIRfH5St9WU232yBkJMZ51454zmC5M+uzGl4HKvVoltb64ZNZItZ
GnH0nLkEFBIle/WepMEahNXWuv/7t8skmpoWBUdnmTpfSh+QMXCLr7z2bG0bNyagSGvW94qfSeio
Iy8wL/4YPl2f9He3bZjU2E9pXddqnHp+1nNQpvcKgq8FaG+KKZVqO4D+T7pbNoPgZmX/fvfihP6M
7ZXHVddHk1THsvSOkkUQjaSnLi4/tmCK6vubVMwj30RacR6kXoRywhOBbHR/kP7c5MdEuQP7etO8
mdCqIOu9mqK4/SyjOHjpWiRoIjCo7fUUuud5UZK43o/F+JGx2Q4Rzd26hPE1Q5WTGAFOwgXkpiQi
psnYaYXndoE7p8AVTAMY01JBYnlonUx/vv71726EaN9wacVBXumIaTw3eY1EdOqMes+jaTp5brB2
YNv6MBxb8zrNSJTrM4pW+UE0SOAC9/hPt4irXR+FzQaGc0eoFB06fxqPoHZyym05FXMFpkTXu+lS
g2kiv+8e3RgBA1gV40kLMDFSpUEptca3bpsew8ElbsWji8skB3kI7t6zk20b0jzmBKQTt02P4dJI
vYBQIp/Hs+xB9Kp6ABqAOljTHLJMvgmJArsgbcIgxPcrln3/VfCzbBU3fbqJg+JxnFM/DKezloDy
6Lqi2xjwnhWUle3TDd8tCclpRr3hFHkeeY1kE8wbBJXZl9s+3nBeN50rFcxZeaLB/GOoEJ/Ohtvu
2ZA6Mz13FrVfJN10FkJ9JZFUGyhq3fLeRNvLfL056NlclR3CceOpc4CD1l4OCo/ARZmYv+DRw35E
De/1KbIsfhMI01TVEAoOqQ8GrrV7xhL+gYIXfuM3t1XTYjCG70K5sXPKdgZ/4CS/qaCmx75HtO/6
99tWkOG8eogn2kB74dz8YmsZcM3OndW8o+XsN3nUhkSwrg/b8TwUxVNDUJrN/CY7plPzGMrVYLVl
DCYOJg2heFxxZz5HBCxgzHeLfZLXK5gOy3XCZEmD8lAWhOAjBiM8BHwFGbZ6dJFTm4/IdV+maU19
xTYIw5VBjwwaya6YQJbLBcStA+xxjfx4k5VN6Asr6iKeOfPuXZ4+slhHmxbqbSsuYPtyw5FBYMM8
P3OGE/icNAozAFwIx7V0qa3x5fc3ntyFBOqM4L84s2oW7RF4pNS7D1lGypXXrK0D4+jlRZZlsQrV
mdblwqrg5kO4G0G8unKNs7VveC9IQ3tvLLSC96JymZUTIi+3PgpMICGpJxGOKCnC3Q1CQ6wW3SF0
ynF3fdVYvDcwjl3QmWUsAyfrGQxuzVF2mj6mvYz2wELnu8yv1wK2likyQUJkjHnXuKM6Rx14Ywey
oOSim576kW/Sm0mEjXxEtdW5C5h7T8DH+jD0eFG2M3Qkrs+T7fsN1yVNBkovxwVwOwe2RsU5sChq
rUDF1rhxBoveS3282KGePHidN9f7riIdcR8BzfVq8vP6CCyWNtFBzQx0SDL26qxYfolA8wZWpRfw
ln9x3DUmO9s4lt/fOLJqtC+SQGCpjohYpMNC2RCHa3jUd8MVsLLhxa7KirwWqj8HoLZYdOoXcj49
xQfq8OeZpFuQqR6vz5VtIIZDq65FFr9Rw5mKqXiA6JcHKU4gzm5r3TiPsZYkaPiy6TzUWm6py8Qh
Q6HQylZtua2YrGOuz6Eh5k/9WVKabEUPdIsT9duQx8/XP9/SgQkE6vrWpVGCGgZXq+IjQzpvEy1q
YtHUFyt3XstaNbE/4MWepFYue5QO+w5m4+yIF0hyqgeUHfW8WaNdsnVjOHXXOwTFbjM2v67EfOVe
9KWLBrrjedMda+AM9YpN3gXCRr4JCCoDPw2zEAcQyIPc+L4Z8hkw0XFKNohj5MVWdlUNTBUIx/Yy
Tob8k5NO3VpUyWYv4+wOItFyiZziuayw9TIwQG3SuvxSNeUaWN/Wg+H3zOcyjnrwGG9YUDzTKU0+
qaqs96NIUYt2fdXZbGV4P/Frgtp67PFKltUuTYfPYMpUh66hjxnedre9Qk1eMVz5kB515Xgm7TQ8
gGpwHDdz3UIE+/ooLBvLHwAhMALrQOEYSSPQQpR+w86Ou/YOtU2RcZZHIPUKJITxzmU76YOcR9Rt
LvfAEkRbj/O0FuyzWNvEBeHRBeZnN4S1KSKWW9Igny8cKHiHYpUGy9bHcga8OUlkprMhnOfuzJNR
PiAj9FF7ffghU+Jw3RC2DgzXFzzyQQdBWr7pBvY9jZA0DkdabFHgssZhZDHHHyAh6AM4Mqu7M7LV
fJ/SfgBaIG137oQjUZFpjeXXNpTl9zdz1eSuTCbedecBAm/bruzofhi74tzWq8xelqPXhAoJMLbH
TT305yWtDynEudilC3MD1KPmbdxF56xp2f4/kDlY/OQXpfabMck2dqogKbrzL3Auickr4eO84uQ2
w5DfJ2xABqIHx4CCTAKZQbxdFpsogGEY99Q+HBu2v77GbIMwzvkh6FVKQO13Btud2nE3zPchA1rk
euu2URjeTgpA1lEqOZw4wmaPpKbdqWziYe/JMPno4zn4fL0fi+1NlBCdJskh36PvVQdVnUreS288
gFrlpWqGrSfF0xxVtz1hTciQRl4/G8MeR3HPXhEN1Fs/XBVOs1jDBAshMzFPLKy6M2tFtWFuCcb/
BEQT12fJ1vpipTcLlkvhF6nUiFFXQNA1Og6Pc3vr89uUmHZz1y9AD4ndyq1AJIXKEbbhwbh2PbF9
/PL7m49XkGxKOYLHZx0F3Yc09MTdOPGblAJQ6mKc3GVde5BbWV43VMOsDSa+AjB6ZeItu5+JBAL5
bdCVWY6JZ6ECUSsyAqC6rvaTzv65zbSGG/O0cZ2czTPUcMbPYnbnDXLtayWbts83vFjLsYzHDPjz
pYAfWhNgud2XBfhBiqyJbtqHiAn9iSCN4Q2pB5kdZMvSGpBnx7upoDUiJupHy3zO3SYbz6LGtYyq
NtoJFf99y8wTE+xDlc8hpk3GswsMxLaNp3mP0ve1DfT9VU9MDjCWzi3TusHUR1D32qgaOZ8y6T/f
9u2Lwd/4FDb+AApPjT6rbAj2vMdpqRv/3+uNv7/3k8RwWIQpEYGTw7JqVJNvCV8YuavO2TbQi3lF
pcxt2xox4T7A/HsMRYfoCIgxcBGxLj5BY7K+cWUaJzEEalgVeliS2NeacRM15LV2q2/XJ2mZ6T/g
DViaht92uoxjVFzg2zkgXHsU2kfbkoKjzomr5KbIIvQOf7dyKcuGjd5iCCBd+x2JW+w8OWLgNw3B
BPqQuuwq3Bv0uWliaNIAESjcJNtWHecrFnj/ZUpMoI+sJw+JPQR2u4R9JwGTP9K28rodVBwotLaW
aoK0IPG8Hbpp7rdO4pcra9hiHpMSzA1CaK1A6PoI9Incuor6W+3k424MV/UvLB5uamwHwKE6rSAc
Wb8x+84JOB6mCZN43Ti21peBvfFw6kLWpS9mDQACAHwBcqI94Es9mVdMY3FykwdMOpA5EdDXPZaD
d6E1PwHcvo1GiDToND9cH4OtD+NsBgI8rH2nwQylCUSVeV19o7i3fAoEGClS/M/1bpZX1TuuaHJ8
NSQEt3SX6COvF6aI2v0BvS3nUQZldVfneHbV8NCVvt6/rxJquL1oA/BszKk+spGDIieCtsSwZQgN
QhMMqhf+v33frpT72LoyvB9y8x60JyN97BqxJw7KsFyUUCBdNPDwOUvjA7ivb6mNQo5r8d83iy1Q
nGZQENLHlMJbdA4CwBZiXNfNY3FFk92LNJ3QWTGnoG9fKgG6FLUfh5LF7W7yWH0T0w+GYDy5mY/a
rqnonYcAqoKHxiH/4jbeHa8PweKMf4DK8nmeAw+NNyGy1zjLv+JMX6PNtixfU1k7rcIZPOKDD12F
BGW74TMfhs8a8kMjU4d5ylZqoizOGBunOgGHL3j/fPdIIN27oWUI8vQAbNTIZDheur0+UbZODI8n
rdBgbnOwRpviifLpRUm1E3X4sO4WNlsYp7oOIKUahtI7Nn70PeJ4psQ+GFavf79trRruLQMPgCzZ
ekdaVqgucHnSuhuO/HO4DZ0ku0m7A4vVcO0oxLWHyQGv63j8TMroea7XvM2ymkxUWZA3UTU1fn/q
8mkXCPG8JJuD5K8iKb/FZFzxaYsRTGjZEIMVUE5jeypH5CQbheIeqP+drxvBcmsw8WQqST1o7Ub5
SZTqQBCU6+boKRLiwIGwpXz8BJaYe2ceV04pW3fLWn6z+bG0dBjragJMlgYA7NczBnheCVoeiAdB
eCx8rrHzxjcm5IiJOBNTP7Q0lfmJeNW4QxHRP/9Bu8dmGcPNo1hDJrX2sFVBkvMpTVl8ccCFt+Lf
ttYN/x6GZgoCXZaPQF9+ItAs+ZpAC+brdbu/L2kXERNjxqD4Kuo2Kx8b4R1JCIQqACvRHixuzYbC
HEGWP9MOTFYIRbU7RfvtNHR/TRqF9NO4mky27AEmkZcgZHZiXI4ehYghNwsm3G0KhcptUFf+CiTE
1oXh/0RQBo7o1HkQZT9uG0iZ7QWN/G3vxvn++mRadmITk6a7uI4SGRWPw1R0m6Vy/pXUbbrR2OzZ
bo5TSO/e1tNyf3nrP6gGaqM4Y49cDn+RbtbfEDfUu6pk36GDq79d78Wyr5my0ODUTB3oXpcYT7Vr
xLgfQuQD6ISSgT5EwGQEmcbK/mOxjsnYBa1NaI0v4rLMm7NnnkL6VM2g2M5q/s/1wViudiZyTQAT
lFMwYD+qkOSPFGxq35icC/9QFSr6DslW+ant/fDeid1xLU5jG5WxMSg2IE4WUAGFmbE7CifPz6UD
0T5a3bqsTSgb66M6Bk0Re0SEciFYhQgBxf1ik5AbUzfEhLIxB8G4zOHisRQIaKWFAp9KBkAbgi1r
7F02zzHuAKBSEYtQN9LDRQ+NVRGfEXNChL3N031dRc/Xl4DNHMYWMIR1CumkFNbvRALxXNBDsCy4
C3PAS673YPEYE9Q2TG6RJF5dPLoE0Q+eOAM0jzO+7AXeFmAo399XeT3QlWPUcjSYMDedt5PnRgqW
8SegjkHq2SLh5bURPV4fj8UuJt9T1DGKr47EI+PawSsVadkySki2bQuZ3Pmut6pEYJu55Qve7GjB
1CZzB1d5zOcevQBqzqbnDtm2zRCALf3Rc4lDbqqcICbhE5XgJWB9CnZSTiABDr1sf1t44un6nFlW
WWA4fQM2EK+HRme2ESHus41EOQyV04+6Jeq2K4HJpTeBxc0rI1GeRJyfx05OuA5CcPi27ye/W6Kc
aKwZELIZ6DPlRyJqhkhb8FQHq6e9bdka3s5ZWMRIaim8TgPvJ5AM49Yv3TVwr23NGl4uYtStQoy9
OIk2+56q+CCz8bCwgBZiPF2fIssATOxb1zImnDKuYeIs9X4MenSg6A5xizW1LVsHxvneTBCB1tQv
TtEYffcCCT33PHu5/vGW+fmDGWuaksATXnEi7rAn0XgSOUdBND1JsiZS/D5LakRMkU6B8xzFZyR/
EIHaKY60NZRmHkB6IDa490+bFlxx2dA+5r3+AfzsGpO2xfVMRBzUcWuf9eHi2DOo6FyhPsm6jp8S
slZhZzPM8vubbQqie4DA5E1x0oVa3ivttKkL+eW6ZWyNGzd9oRuJbGCysCZXuCrgopWcZozhttYN
vwZAMx6d/NfkpDN/0AEympXrrHy7beoNn2Z8zkCST/HtAwiktkNQDACRtWSbTc1akZhtfgzPBiUS
3h+gwMX8NF60+fVC8LCKbpofEwUnCi/LO7q0HoFPYUsFuOrXq/Us82MC4GjZZRN1CbYMBpgYKBMn
6FLxsdvWqgl310dg8WyynK1vFqfrOW1ZeYCoQDq0eFIDQk15+JwDXJkXa1ghiw1M4JvL0h78DxnG
Ac0jvcGNEGfnuAYct83S8vubEXSihewG9juMoIauMQVjLEpAkCDpyW08SxEhy8je9AHdeT6jYAt9
RJGQJ9S5/UPzKd0NCXjPrhvCNkmGIzfQCuAFOKlxPsxxeI9a2OhcAwBz263MxLShhGEEOVjiHIOq
eOaEbGmcfgHHwbkGiO76CGyGMNwZrO1FS1WBEXQl8Am8YuMevCzhLqd6jdvA1ofhzkGX+GFfBxUM
wdL47zIL/OY4lV2odn0p1U3kJREx0W2ki9oqjjIMJY2w73XJ8JU23vghBGr3tiuTqY1ZeLVsnYK7
By8LT/44bNum2nnZGlsbVjbW5h/pliA2M0fhVLK+dD3+kg4yoOeYJzM/9rIi/yahF36WJUjxX6KW
z+1Ojp50ENvocAV98hLeqvtWu5wd8PoU36MK/20HhXTzZyjfQOQVrANR+h3cG1mKaYd4RsxCUbJN
ICWPUFTK/EMU1/SRDbGud+2sGmT0NEC121IEE2Qb+1Dhvt46kG1sCVjtxYb2UdMcy76svlZR5dQH
mqJaYBu3fShQpSE87xB6DFHqeoyZv+vBI/UP0kn0G9G5V4JCse2+zkFdgsLI9adTQVX0STCiC9yj
5/pD4YxesZsSMOkmW3cu3HYXVplc4H5zvwEJknbOzGFz9plAaQzXWMjEgWcLFSn+BpI/3acZMory
L6gICOfg5UQGB6b9/u9K9FV+QMGEB40aZNz9Pcpe/WSLF7YmqIFqS+9Dk6VZ91WPJXWespHM4X3r
eWLcBjlNo42ETJS+1w6rLnPoNPrAVRAF04cobnUwbMPCqfWWRrOfHuZ6GsVxUdemp7Rv20BAsAyb
xse4boPpX6Jb4X3qZp+FzRY297egzx4eAhYFww4B8uGARccPiss52cEESfwJBVXQsa2JXwWPkLv0
g1OuWZ6WG5QG9Pm3Eoq63gca12mxmbWTQtG3lVTdE8qyaeOVAlxkwDcxd1d0FL/43Rxi1iDCBOa7
IuY8Ps4yru5cL5VjsAl7VsifKSkUhHQTFO9uSi+X4YeIO2F8otgvyiOFBnxfbXKAYv1d6Auv24Z4
pyQCW0ldg3MSNcxRPW8Iq323PDitzqKLM0b0SwK1yBnrLu/6rfbBPLVJoWPwt/Ia/Vlp6NTkE+s+
zgAINVskbX3wYrZ9nwMI4IinCmFxCGllQZudWJIm/kF1XguQEjj8fP4jy/0xetWA8jU/q7Fgyb9z
0bhyOxUQWtzEmvvdMfB7mBNcE2rcaK1myMLWQTeeOTQavjjh0FRPVRjO3lZGtQqK3Zg43fDQTJ4P
XkhkNCLoeBHyN2p6kcVw83jA9KisYlCh5PIvJ2k4cmZaTw9NMgb5RrCiqvZS0C7dYaH7d05T6e+1
n+u/K9QWFvcNeATUFpRX+fB/nF1Zc+Mo1/5FqgIJCelWsuw4ibN1p9s9N1QvM0ISaN9//ff4/W4y
TGRV+a4r1QUWcA5weBZojbpNdlDgRpA3MtnIMhrnxuSQY9CSMIC2VBU1lfR7CJnlUMxaPGt5U3qa
5K4k3I7ZuPhfijlvp7s+Kb2f2nbcJz50A7mjkBglkeeP/js0Hdxvy1y54ivUmNQS5rzqnruZN+k9
T1rax4Vd0OHOqTtwu8YchNbHbumhgjzxtlA70Ltr1CXgZN7HTDbl/DWlddc84ehAYWzFBnKGGCFr
40qjxgfUyzCT16JvZxgpQZDBObhkgkVATS2M4Owz1oQt3Msu0A/F5QOTojoBp9S+tKIM/giOUkjU
cwbZcbj0NbGYsupNLHNtRTkt8TkduZxKW4u5MS9K0bzQGVbJU8QHxfu3Pl1GeLrM7hQ0VYhoLJwD
GBGNj9nPNOo3SwosTle1+BmTPSCRoKDjntphKl/TVgb0YNHOS2AImS9/WgxmF2aSpWQnS8jvX2Aw
AT/UTMwvoPw69a6VMDvYeTOYrpEzuq4dWroMvk5N3/0cgnms2wuA1Z2Q8JJURni+SPY265x/MA5d
Gw9J4QR7NwGkbwfAChhwjJZYOxJ6N5AsaSDWkP9B8kI1yGuJ3wJkwKgbupC4W7IwgQFnfTcEQMU/
j8z1oIGlWghbxwN1PZXHYO+13jNJ+nr4ghMY/4GNAOvO5jSdHqdet0nUBOUoXsZcN9Z9D65xEXW1
noM4UBqCbSlEM/GjeWuziAxuLh46e7KTQ0UnUtyX6OW7BSRVi8zc83Zveb0rwG1nfWvvS67hlA3R
o+prswQVjzSU+KxDRqvBR4Ys8zZkjhaH9sJy60JVpYrYYVv5Qx9rFBXyvRASuZahqNcuUTPYbqux
WcjuHwRs2+6IEt4Pi3tkxgN/p7722E2+5/ZcqqcA75zkdezn3j2OQMlWOw3SnL2rCuY1x1mzejhJ
q4G+YUKT3o3B9OitfWBDWvgNd6u6ewjqJUOl33eKR1fZs4gHVzn+XZLXvHplFyfo70xMY2R3Aogu
SOPPJISH+2SDjZRM32yB0idShSy5vR+GLu3eWMJGL7RSZ7JhDVeV9dFqmsW6H0YFFg32Mwc7T0gr
7qdHVTJENAxxkqlHg3i6C2fZ8mJH/KpQbwtxxwpbaoEqLpl8rK45qPnvYshU8g6Vj6pmsP7iTMbD
suB/CiT/8q6Cl3gbF+B05tGQQbHpPs1E9Q8knYYixNNRnb+7ma7eaJfovxvaIcmXjuP5P/op6L5P
yAz1cZ6QSI9KlW47RLPbeOUJ+NEOtbegkPUXlgVKfGcZ9BPi2W7AQgq7Ns+Tt04OwrsfYFipY5H0
2J0blc5+7Eg0eI/51+3JhxHDvSMdP4ndkba/ZZnOdRW2TZMGUTlSwLPtAH1FWeq58uAkdc8r7GvM
Sn/ThJQ6DmCs8XVkdVAdJO7dyT0jebKlzffpIRcnN+MqAANq+yI3JmFxIvuHRBDIzoncex3b2rnl
toEujIu9m3RT2VMh964q57BwyvzdUZXeKBusfYBxE5izmlAb6vZ4EZatjMbE68a4U9LKsSUMmsXX
LxyfXpnwEcZlQGRupwCzk/AL7L/bRdLsfIkX4OuNr3yDibVJUeXKMztP9zDcVHeBY/+jW9uKMz0n
G3Ow1oNRsNPUgxpq68g9ARUMuK5cR6PTOEcnSfONj/j0ds+AdPz3vVX6TmrnkyX3F1vPY94hxUo2
2gev6QpUWYp543a5MhOmk5ucuKqmoJR7r89kyIe82HtLv2XNs9a6sZzqxkdZFvrf+7IU3Z2jtK4g
dlwUQ7V1W1obJ2MlTT0k/ypfpO+uPz1RvztyCnYWxAvmJtnA9ax8xH8BHzlNnKpN90tpiUPmMHUn
M3erAL/WurGWfBK4giUz4hlkjJ8SqmQ+hF9St9tYSGvtGwsJN6sOwMPLWh0ZrsC6loC3Nq5Szu56
uK11cJmZDxWWfGo9CoKM3AvHkU8J1tGTlcr0FoQu4yaUY5HD6PQKgw8lp8UKOa2rKrSWQNON2/za
z7/8/cPPV/DnXVxnkXuUWBh22MTbTTzYAqmvZArTj00kUwK2Ae5uUCcso8Dpqp8VuJYhc20cxK5P
wGUmPykXmKAOnCKcoU0xw1MlnxfJKkAQyrs06e8z7j/Xy02WSJgKI5g1dEFx6yRyX+A4FwnSlWHe
+lt+ASuBbFqtDSk4gxV2nX1fB89ySt8mPpYhgL/7zC1ugoWh5H2puHyY7HkOco8rW+5H6cmQZWwO
YY64gWpYmQdTRwgQLZ/zhSR70Y7tgxbiYLXilJVzF3aiykG5q/bXZ/ySGz6ZcROqIQlgQlwjZ0ws
PzJVP7IlLv38ryytjh1Y9cCO/b6tJyO4KyKtyr8Et26DYxD81Qr+gLJz1PIJYOkLYKy/7eRhIjZs
b2RJAtbPfuLcjTyKXOU0uY6z0k83AmVt2IxQH0SdV30yoYuSvekawv66jqaK3i1LulfzicNW9vqw
rVTwTJwGl6KWadsjJxYLToBONKX5cyf8fdeyJ7jI3Q1W8Aalxi/Xu1vJYf/BbGSOBNi7Ro7vJEys
LFTTBayCLG+LA7a2tI3Qt1NsGFmaWbFlyZ9ZEcR0YJfqSZNFWdXeZ6zcgFSsfYm5ndc4IRSNtmJa
uTweoah3FIk1v10fp5VsbAI2gCmoSWVjNU9VW6ojtXCxiHw3gKMPWNEoUV7vZuUjTKBGljQJS3si
YplARob4drVzs2TaaH0lUZoojRKlVFpMBTasrOkOcIokMGEYs/cZipnRxHh+uO0rjNB3SmHDJWgE
JAfWg19qu2uiJEubW1AZjJuojF5yNtU47MTpwCMGwGboiEFvBPraEF0m5kOaTwlZBlWxZM9Q9b/3
Ua6ehhB2QOrCg8L9tQudVOcbQmZrs+38u7O8ryT3PGy/WuCw9a32YUbzJB0gEDe+Zq0D+98dLB5j
GphJK1ZJqV7dVtB9c3Fku22ajdDOSjifTQITAbSk/bjMs4jGfizer7f+OTYA82wEdC4gaYg6GvmG
wqlKdoL3ymr3XQJB+TqWQBRRvW8H3DtggVwoMSQHr9IpAtJDoYy5EdW+Jzc+dSWLmUCOjoPEr1Up
4hrCy4+WK9nTIhM/Ti7Oy4XtTZE96C1zwZU1aIoaeZ3TJHDAtEB5ROgvrhKHBoK9px5+gDtUYkV8
fYRXVocJ8JBBk+ghq0UMb61yP9hUhkM3byX+lYxpQjuo26cwXMTq8JvROo6oiUaovbAdDFrKjb1y
baAuXX8IVl4rnzqkFfE06rsBnqbhMqFG29E8tGbn522jZGSEdkgBkZyhz7IstNgTny7Phcvyjf13
7ROMFEDdwVvAG7LiPvW9EAwW8brAYTWCJHZ5aOZhy8Jkba6NTCAsS8CB1rPiulMighsSiPBBkWyc
X9daNzJBCipZMOGFJ86F5766IO0emfC3SDhrK8lIBLRq8yRzCqzTJrB2E/O60wJr9aepZTfJ5DJu
YjpcFIdBgMckuwVTLyLgFDrP4iZrAbRuXtSzLOjcSxomcFqJ4SlMoXud3ATuROuXnPUhCoDw5u4Y
IDcpZOPvvZt2xyRPq429fGXwTRwHuFUNqKCA18JXvrgr2SDv7CEb70CAvHEfMb3MWAPtHZiFiksM
4Kogh/zeSxY8s1wP4JUQM3Ec0h3HrMtTEdNucnasVXe6LY9dSv7u6LQlM7tybLeNOPaACJIZEHN4
Vu+jyuv3lnTu8ya/y8thj1tXzBHPsFC4u/5NKwFnIju0Hqc+KfBN9VDB5YaybOdb1NvIqyu7nalV
VMyc+FqjdTglH2u//+pnOou1N4cTXrEjAvfejblZ+w4jtKGtUDQJUB0xsZMiSuA9jSeKrNwYpZXv
MBEdiAedQ/VXxMzJf1Z1lYciaX8MjnPgLP1VpWyrOLCyxExcx1h2ZTbayFBYBsH3BASVx6r1oZOG
i25MJU1uLApRI9bLTDTBWFhBLCAJEvltk93NbuFEUpMts7y1Qbt844d0oiw/oNSdrbgc5IsNlAMu
a/kPvIvdeZ7Ao1FSb9Go13oytm/KXO1aEAGIxwQvWH8FxSyTe53hUfWoBoHX3LG2cA32R0BFbgob
U82o8JK5a/VkxcD+Tr81p9UrWLXW222tGzmgIjVrnC4IYisbAxCPabWzs6zZuN+ulCCo/e95cbxC
LsQp0bqdf8GjfBpXowbiYhjvOgvv/1wVB17MGzv62oo2dnTsUw5gM3WAA68U+1k4ak/J2N6NCcyi
6mTeInWu9WMkAJTaXSgI2t4O74qIzqOwlsgW+9bZqMCvbF+mhpF9Ub4UGu0n9skaHzMcqtyX69O9
1rSxqys8EGcU0vE7mWBPxyOxDN3iJnEbxk3Noq6HYXbTAR/Cs3cyHab6t5Pe+LvNAL8g52iCpj32
lUxPfX1HbjwsmGpFEMFQUGt0g5hnXrcvIM0RZb19wbSMN5aSyWUn+ZCe6uXCTVQ8iKEbz3decRGo
WGp+uD6nK/uRqViEO9wEMDUN4jGocQCBFHcAKM7SfLve/MpqNyWLgIBRfgHfoV3ndlDNVIdyBEVm
KfZpk28E7tqqNAK30gG0rewJq9IpYggqRzYDox9KOte/YG2AjHi1ABYuLWf0do12oy45Dyi/XG/5
893AM7WKChiZVni39HbCJwAV4lRDBpR4yr1QNIRSyUY3n4+PZ8oWJZJUVk7wAY48AKkUBU0WenTr
qvI/S8j/1tdhEfLv5clwdAJu5NL8AOzUQ5skMfRUvrDkH8723NVxoq1dkUA1pNx6hvp8UXmmmlFu
wyZlaAZgMOG+RorlvnEUhGLsh2zZykafz7oXXAbzQ9DZPVxbSYouuPbxhPY68S3rirUfb4ZzH0AT
pMV4le03d5ARBxbDesbJdnd9Va21b+zJddCDtUnxy31UhHqXA5PmR9UE2NWmv87aijI25nxh6TJM
6KKe5/vEETtE3CGTzob+x1pcGAEtiVskGg7bkL6n94WaI3fhEafNqZmLPfDJNwW2Z+oZlTlxm/Yy
xZNYYCH+vVzs2yLOlDJyJHDVregxPvRUq98zS0Kn/Hl9elcW5n9EjOpaA5+HthsQDCsUNWS+Mewr
C8cUKcLpDWxZQvwdLPSOiLC9wOUN1k/PMGf95/qPX1k4pkiR7xfDLEr8+Db/ovu/hvLJL15va9oI
WFg+DmnfomnpejC8/saDL8P043rba2NuhGzLaL/Q+fKzp/e2h9+46m+6d3omBmpMcTEH2gPJoP4z
LJAvUMey3HM2731QO67/+rV5NaJ1AXHHzsHc3kHs6F6yO9/+m3vFLqFv19tfm1QjXMve4jnh+AY6
TqFnvU7lkyzb+Hrja0Nv7L5D4ENKp2nRuCejuTnX88ZSXGnYBD75NF9c4ePckzq5vJezsg+ObJK/
r//slTExVYay2lWjW2DMB/1DQYRwcquI+Rswj7XGjR038xpIPBUYcB8mPKETeMeGz/eq3Frua+1f
FtKHvS8h2NMBuAZvk79X/n1Buh1hNyn4Ms/UF7JJU+Bog1gSpACY9cdSxnlvx7cNuxGoSyUnD/Bs
HGZV/wtViD+p216AF+nX29o39lae5hCjgr7EbrH2LXViDlQh+N4bgbq2JI1A1RX1behGeTu7htbC
3p7+vv6r19o1AhTMCFvDkuKyXbevXUVfGKcbA77WtBGeTocHj1yhaU2Ck6yDqHXq21a5iSTrhqIf
wNHBuZJ9a/CA4rb7PtgC0KwscVMxKOiHmfnZZSKdb73ioVZ7v75JIp55pmKQ0wc9cEy1h1PvAzQC
gOB/wEPEbYvEM4Izdf3RbWcEf0D1t7QgEPWW48bZYm1ULn//EPi942a4J+CH8+lLEKR3U3oS9m04
UM+7LKEPjUPlGsx26EHtHC8/qPmbyu8XwTfW4dovNwKzzboG5KwSp6LLHXC4E+D+jN7GSlxZ5CZm
TA6dmzk+GteFgrRPurfdrZBf2ZtNmFjXBRwPeGg6c75lhQv6URa2/A0svN312P+8huaZSDHIscve
t9EBt8hJuSjS4cpUTQ3IGhoOjG6V/+JkfL/e2cosmIixJMUrTEnzIPaIFpApGrPQh6bYIcjnrYel
AKvlk9umiRsbwGMf5cVnWzd77gOEW/Q7N/iRy59zRULZTVF6Ux3NM3FjkMRhuV5yrNexPo6QtE0y
gPBHTu3D9dFaueaYwj6t0windTMPxojP2p+O7vgytuey+DnCAO96F2sTcvn7h5jzmOZZwNBFmx3d
5dvovJXF1iV8ZWW5RjzDAYWzwELb5Wzd+9a3yqrBOfml0mFHuijPN7jnKxFiosMUCHpqBEt4N8if
vPTDS3BnuJLrra1grQNj18UjH46X0nN3egCJkwRPC5TNJTTe6rLeiIuVBOIaG3ANJEVHLRnEOlHT
8yRU99JPywZQY22OjS3Ya5bayyUelEAZqvpdbTVuHtcz9acdDTL/z/WVtDJKJhoMj6CVZc/SB9lk
bg/pBD08d07skGhr2eMXbDm7rawqEw7GR0U4Lxw/Tmvvr3wJpkNmD0M0gOZCe9DNGBHjQ+vQjRrA
Sgya+DB4cEIp1Z38eCr1XZK5v/1xOUO+9bCw8SnIN/1KVybJNKzLMy8FDank8dzJMkp9EHN5MZQh
5BCD+PoMrSyy/4DELq7E4DJxeAUuzT3jATvqSt1kNQ1mrhHtaQ05F7AfvJjwmTy5Qk39XQ1Fp9uw
M56p29M4KVTzE8fbWU0XZZYHZLN9AI/rti2cGUHukaaFlqZiUHVp+j0Bo/C+gojx37cNvRHfqWry
AM6lbuwr6oz3pJoWlDyddJIby3Rtbo0YL8nkAXs/unFpL90uwb8eeEO879d//krMmVAvu5VyYnpw
41nRwyzOaVk+pNzdkcV5cFLvcYCZx/WeVr7DxHmBfFxavQfVjaS3QHVNghaUU/LPbY1fYvzDZkdd
+E220I+PmUinYO8XfTGdcDNW3kamXcmBJr4LKjF0VLbD4jbjR+Lp39AKP1BNnx1r2fiGtS4u+ePD
N/Q+bfxMWiz2beGLOzL0zeNMlfW22Lbz7CVNxTaOBp9mPu6YFYocRgZ179XqyU/dAG4YeWXtGZ/y
yFNzSR9H0b/CBPOmMg56M+amWFIYVeAh+lxoOpz9JddOOJeBumVm0PxlOD8MW9oHjVKFlT/B+WT+
gZe+2Yq8VOogqpKlfaK8a7uNJfw5SBN9GVOkAaToAocnp7b0vWgM0i6eXfI8w5grLLPp57z0apcO
xQPt8jfayD83rG50ayTgsZVZ36CsdAYr263jZOmh41VbBcTyr3fwaRZAB8YVKveDmVgUPnRkcUdI
TH69fJXt1b/GTrFQD/WRFltiNp/mAfRlpGPwhpZG60Kf7Yy1e7ALvJcBggmH61+y1rqRjufAH4dh
LtS5aebqR+1zwg6EkKzdXW//MtP/uYPg1xvZ2B8KDUn3Tp+D2XvpAEN40TknyAjBlsjZ2iIzix/E
giJHE8jirAUk0CU8DbNi+gesfr1PIZRwUn5zbNUIEZJ0+sn1lrno5495HFzkfwcS7Wfmub2tLzow
/zRZec/crwLXdlwbkyAkzpBHwtI7ykvAVvI/Feps4fVBXZk0s2gCT3qsaDdRZ3BbK4gUcPmS0rzc
WBKf5lV8l5EgfOqNApcVfe5BOwoznkDAyocSi1Pg4iKrLZPFtY8wcoMoRMB6mhRnX8M51Qed7JD1
cOi+bYguvX7IcgJEGQtbvz57fZGH1IdwAugNW8pMK/Fvsu/SjORMj54+A/5ygvJJFSaz/0fL5A9U
8cLeUzoECcfZmO7VFW6kAMtVBd4jFHRw0APQZL9HUA9CkbK/ByjDx4EedlYyvS+T9WN0yEaB69Pq
AZaBkRmKNAUdb8Ly7hL3sc7LB+ijWN/5VKndQuRdUzbjXnbQ02IBJRsbxsqaMCsWFAjYEnVS9JkS
3Ua2XffVDyj9uPwmjBd3zEpFJWZRsXFA6Dg2ZECg0VCMYQqjohu/wAgeD7o+SzsgNKtCQo+jFUUz
vKL8PWxZoK4kVJPOJqy8xktsqs+kruiXhU/z+4yC8lHPRbVxAVhJAGa1AlQ8CL9IW527Jk3TSLW2
fvMr1b/LtGLWzmW2//V6lK59jLGPeroiNodC92nGo5IMNRHkfoSwETTpQerYYkKvRKvJYtMJHeqq
6PUZBtCQSEnKR8Vg9Ubd5bsX1L8YzWJK2V/XP2ltCRth4ymfAEuq9Fl4RRPVbj/cOwq6cLe1bmyn
IL1X0Efk7skrUnoPugnUjRU0YG5q3SxckFEJnloO9MCt1t21Q13jVR6yOtdbX5kGs1zhQ1jLhyhv
cgLa+o8/QczIg1Re37oKAu0XW5nxnQuIkVzvbWURm9WKdpxlN7q1OgvWwz/tkqgkVLOfA1WrMJ9S
65brJnfMakWPe/6SBUX+//2QGXrTN4oAo/FL3HzYxWbbaiiUIPIzLG2fHJ8DlSeb7rnP2ur79WFa
Wa5mrYIoWHD4QZudZ86Hl5rb+beMYd6vt74S32aloqbY44Niyc5tNdV3CnoHYVE2w53WW45na7/f
2Bqzzh95Ok/5mbq2/5S1Xjfdccho3KS9jhkwwrmGzJXb9aU8ZRlznH0FV4PsdegqyNFBZmrhr9cH
au0zjLhunXLqcmihnf0GttnQnqvqsKKtc+OJ0SxbtBBSS6YiK86MjfIVDSsS6mWcf9/0881aRUm1
CBSInUcb7wAh9EiLOLvcj29r3bgQ54XONQuC7KylD4XkDAh0/yUpxvkmtysOWaF/h5lI52TyUy8/
63JOQkXgckRtvTxB0/8VJxF1W6yZusKkhns8dLey86hd9q6rgFd/VzMV+fn6OK2kPOeyuD5kixTV
CVkXeXr2ukBFKRbVbgJL8uhbCg7jduVWt+VWx9i2wXXGsUOO6Rl6KFkEsoEb1Q0knRZFVWQXmr1f
/6CVqHCM4J5Vv8zFnIljC9ku6Pkv4icXhdyIubXhMkKbWcpxJuakZxLQfzSI81ZY1uwtw2YUUZzY
tlgZa19hxDYIC6NTzB6WbwuZqqh0uyLfB2LMho3pWDmpm/Q0aM6VmYb435mCnTxGKaRDX/D0Vz9D
7NH6q4KA2nfg1Sqyg+n3GBOkmNvC3mSuzfmi1Ry08lxOyvkB86jkG2+SfHfT7JvMNQ+4fFkWOTYP
e1KPDiWCQlO5vMlnkDsmda0So4LSZKfObgEUVjvn+t6W3I9KMWxJ5KxsfyZ1DQi7qtL9EhztuRKh
Lty/0snhoetu1YZWlrBJXqMDTLQgApeeeT2fbR9Ea8i20e/DbKXH2i6Tb7fNhBHvnraCwRkseYam
2j5XMO0Y3HKLS7I2SEaQl6rq4NqTZedyzPmuQFLcN733Ng14Rr7+89d6MAKdJG4yeoAPn33JVAxZ
bnsnBi/fgVW/ZVi6NhFGjPtjm1Cnb9P/FQTmgPjvpLnoaFIfsnldAWb29U9ZySUmZw1Q32Ke2yY4
XvSm20rOEWzmttg2a41fDu4f9g+WAMVtwe3vXKO28dpOgEbvOhyXt1iQa+0b+3jStQ3zoUN6pkyC
CtnTJglHkQdfbhuby9x8+Pn94sB+OXHl2QOC+1nJ3D+PKB0k0fXm1+p99LK8PrSvccLpp7kZTmk7
p4+9k/5JyEWoXhYR8ZIqhFIbjADLQj0CDw8RWQJl4vbGkrbJTaPFQpNOqfTsBon3AgOaUke1tK1f
1z9ubWqMCLeZp0WXoAzs5l0VHIqlb7rHyrMhF3tbB0aUe8QlQaow93PrTtDThapM1AEovGVVfllD
n9SZ/zdpHyZnTuYe7eNspUc3fy9w33js5uLNg+7q06i1eg8C9ue2TzFivYfCeAZdr/zsl0VQRCn1
kzEO+nJrLtbKfSYrTXuOsCpwvM52X36rRPI8Se9lorm74ymZQ12SAyoxj3QGWPbmFUaM6Hcclzqq
drGXZK46WtBD+wpdrn6LJLKSIU3Kmg5c7kEYF3sIaYL7WULhB3qKZQSJ7HFPUn8LarOS7ImZBcpg
dBhzMzyXQGM0uVyhPH95DmYoqW7sJytrzeSxTTD5ktYwoot5ZGFZ6Ac5a0g229AeCZE024jbQEpv
9LYSmialzRHpwgfRyTPkopneK6uk09EHwWqrUrJSlzFZbbZcuFOXU/NYLqMOk0HNYcn5w8i+JMni
Qcws7R+Krt6S6FwbPSMTpP4oEzxmp+fOmqzI0t2JtE518htWRaVdvGR4MdooZK6lbGLs/Etn5UFd
jPoMa9AxXHL7ZxD0r9LWX12oEIVeVXyDy0IRIsW8zNy+HyvrtiRBjCSRFKyDUI8jz3bF2id4B3mQ
13XnfqP5zwfRNulwbHZAJwbW68w6bEHYtKHPbtvlzpqWnzMMvEIouerdLfnONjlxqB00LqG1PoMU
9TipEg7DMFOOb2v88oEf8/aCggRIF3inqcsfbTtYYVW4ZCN0Pl/Ztsl9q/XilpY7Bycw408CzoNp
eXFkH5yHiyMLT7xH1fH99Q9ZWWu2yYLDU6Ob9Kyo78fZO7IB/A7YG3zpNXxr5g5rzOM0Wrh8pv2Y
hPC/+Hl5GLze9+cpArCNfw8i0SwRTjCrcw6N4gX+AUJPYQbTpI1J+vyCaQfG6WDWkG/JoPj/v5fO
lFT3dvpqa/b3WPTnnvcJ3MlYOPVwKLvte4wUwYXweWs5/98fnRZ/B9u2ZmNRrGyvdmAkBRtVyGzW
vTqrrnkssJkSWDaELCf/gPvpw5OSPlcMKr+VX4Ismd0kKAsNGSMjQBu+JUNi+0dR4dSTwgWc5Si0
2hYyU+eoLY7p5/ufbfLpWrct9JRmzZOPCsYL9Ktz+zlLC2uBIGXDrLubZshk1olKDllel8Fp1Iiu
i7Rs4cDi93rjnx8VbJNcVxeicyyr9I9prQZQ7MYhuUuY34Lvi9Oc3ZHg5XpHK3FjUuzgRNNou07F
qe596+SN5fiWBWm6ETVrrV9m6ENq0xYHErQDcKNRifUGPXI97WENOs0bw7Q205d+P7Q/8hKaC+nk
H8da/sVgyrWD3Ycd4QS/ddtc68GIe7GQBa8CSpyIgF9WVGc+Tjkp2KwvRQnnt9smwQh28Ok9p7At
hTKPoEukuAcX4cuZZyOZrH2EEe5lBW3Owa59kAWT7ykUunZtMLwDEdDcOA9GYLO8p72aBcxGBfgC
zA5OrOCwXNu+mK8EhMm/S8Q0OKjs8lPeQTtLTN7XeaqTo++KH1CB/Xl9HtY6uWyiH5YTTFkKIWvW
451pykK8MCVhP1bnOvCcmAab+WklKkx02wy/DH+B8ceTnrtfWviQJbk5c5jYNgJXEAZ5PyAOhyI7
p5qq70sw1l+g/gmbgWXOYah0fbTWdhET2kYEvK2rCe/wljW/NnndvrZiFM95RZaQd3DszPG2/KUZ
YG4rdP4n9Zrz9Z7XBvDy9w/zxIDLAGWqGp5g1RG8kg4vLyGHI1C18WVr7RtBj1LZ1BK78U4M1CwU
LVvYqnRSbxyT1lo3or1cfPhpwC38Fy4zXR4Su1M/UnUjMgpeIv8eHN3UdpuM8/A0e2kLfz+g8QAH
3nJhWPvxRqT3IOyNRHnDU0v9KuqpyrIQnknDxsyuHOpNIJvfznpZvGR8GntYUuEo10RlD6Rfm7pH
3JMgIHNzajfBa1D1ZnMxFO2TXWR/fEhJQmRkSMKlLG6S6Oe2CVKbA68XQP6NT8BI3UGjL71f+tG6
CcRqmxi1BHcSXaQTOc3LkMKYRNII4qxzLIa+fdqur69MuCkSr6Uo59xemie7DgT8JCaZ7jidAudw
PZZX9iaT5wf/tJrJntGTqP32Fyng5mL3o/4yyHze2P7W7iUmVs1TXpYPZUJPrQ+RjuE5V7MjHmha
Yd8K6RIMPmxVwfG070aGnOzsgS7qS5gQEWvw03sW5K2CdUzgOluTt/bVRg4Qy+RDk6qhJ9v3X/wW
mL9eNsGXxhvbjb1sbd6MNFBSCEh7rqInUtBupwOnfJFQHN3Q2lpr3UgDKnEC3TYoAEJOtj4moxAA
UBdb95OV1k1iYD+NPgzU9Pw0wtvsQdnwSXc5rvbXV9xa68Yuz/JpHpMmzc/MAnKw9WvnaF1u3be1
btzm64aUFog03q8p11OULQ6/k7pmG799bc81WYAUJXgBMWeA61AUJbb71idt8M3tPHg6XRSx4Xp7
gn9UtiezW90v4/Trts+6LOQPW27rzSLVXooFWzTWW54T53ke6ffrja9Eg4m2K6smJfmMHJNmU3HO
8+kdNpbLQ+/lw8a4rfVg7OgjI4j/yfOOvTd8IUFeH9IKemoFLLE28thKgcBE2ClWO4XKAuunBNRu
nwHQn070ockXvIBhS4tQVPxjcfVASHXjlBgRbjMXlX1e2Sdgv2HlJMBnTh6kXTdbiJmV47BrBHm6
0DSgjU1O/zvVp6P3FbZezdl2kj/LMN/EAua2ibgb8VSF94MMyVlV8KrvxfiV4A2rCxuNJ5KNLWBl
/k3gne1ZOHTTjpxECiy0fbkCpblDjkrQ4eX6Il5JK//H2dc0x4l7X3+hhyohQIhtd5t2J/bE8SR2
7A0VZ2Z4ESBAgIBP/xzm9194FKupwgsveiGhlytd3XvuOSbaTqpaRSn3yL3v6O/DiJBGOUHxfV/j
6xK9Mz/SFT2Q4by/B88GMLU8QjToEFInur3evmX3mii7Mdcj9Em1+JF2nB4mr5SHocj/SqR6A+ek
d0gdpzpA9uyzw4pdWlJY+HUi342pjRzRBzm2l0Q9xOnfNfG72r9xPeVuGKVtTQyzlwmooWZ3IPeo
UMweW0adeynqLdCJbVMZlzgqn1qQQCb9Pc4p/6+cB9EDFICy8DhlTfnt+sLYRmAYOXQHwq7uMYIW
peuA1at7yeQWNtHWuGHglZ6hdwb4430eVfSVKR2On+sZWnob0285QEzIXR6KKALNL4PiYd4e5gjR
UeK0zmcQBg7QedyMllnG8Rv2TqFogvUNQRplLO+kUvJryKGBuO9KN2ngeeVXjacJuyRtAMXBFJDd
up+2KApsH2+aNhRLxyCq0fqYOPdz6zn3CMsHf+7aPwbg7nobln1uguro7AQo0cvZBc99/yB8t7wZ
Ejc9luCj2phim19j4ulQP1jMUzLlb9qpf6ESFvJEjmi+IbjbneoWlXOeE3WHpkXocEzc4LOX4d/1
4dl2qWHG0LsslspzgkvVe8+pnr7/G0jEU+qfKaic+HontlU27DhVUE0Ow4xdFKR4Xtm8yF9RRrPH
fa0bhtzWpAL57UL/d84hjefc+/A6NhbHcjmY4Do6zaUz6Nm/8IldBIpXiVv9IlyTuEXJV8/lXeH2
7e12Watlsn4D1TWRi+QxCS4JA9U1ssv0D2BZqg3iOst2NkF1HLX7pFhI/ibKEch+aNg6YDusPfFt
GatNqL9tDIZZ5wvNUV2R5W8sZ+o7ElH0Vwkc4sZ9bRvD+vu7uzNJwtnLnTC4SJ7oEyKKYAQtfXaM
VLIPuUdNYB2PdJMU0Oa9wJ+B1qzsIcU7IIMHiXC+Fe75cBhBZCb2Ka8kdYh0Y7zJvufBwD5FpXyq
c2D3dhgGOjAcAD40Ety3NTpo8ugHD2T23BEtN06OD9cYrRsnBx3h8EM0wo3nKQdvWLSiZpdgo4rG
NjfGiSGErsEl3bhxDn3eU55NJUR0USgC3fUtLhPb9xvHxjCAMBuRWTdmkQ+xJidyD9Qbt5IzH7fO
zQR9UvVJ5Y3ajZOuyB+kKqJPAbylDY/+w1M74GZKvgLFnIL4OY0JvFLOnReeo4Cmzr+AJH0PpQ+6
CP9rZBzqwBhBSmPqwPcCjQKJ1Th+LafNUMTHkSl0YZ4S2aLVoLMgppSiONx5GZYwZg2INN0xRt72
WATBY7H4n/oMV2IjtmL3trUxzw+k40UjezeGBjwWvUE+HuLhf+0xOm7m4pPWd5yyCtx46AFxynUd
nLwI6MDrrX9sF9zMxI8DFWWwRBA14gyUwSOvnM9j3QJtCKdsZx+GYedRg4NvKGhcFuSbWhmQk6a+
dHTz6WCbf8O4deGoPqpqGvtZWR2Bwx4OLi2rjdth3aC/IQGxqwy7lqrKVelPfgxqqGM6I7alRgAz
GX1wCEKN07yr0g9Zq9VjeH8NTWqRed02Z7EIckugsHoIpyw87VppM8NOvEF3gdPCOMTSqrN0aPaN
qI7ld+WAGtONtbYshZlqH/gUVSxZAmisank3s6hbDvCnNksvbe0bJi4zPkrlezgGUclxM2PuRb6J
qLA1btix7CqwMGTEjWk3OMeZhg962cQRWo5Yvnb6bnVn1tKEZmVzHnzvOZFL/6WN/OzU9dUhQ8HI
ad8qG1c06mm9qic5XSlsH4ccRYo0q14c4JhvrndgmyPDmBUbwrpLlB+DSeZvVY8/qBqXfbcQN+w4
bwvVodY5iAd/uEkbBky0vIOdZWLLDbB9vWHLTj4sU1k6bhwkwQgpbFiXX+Zy39yYaXXmyIXN2eTG
0MSGtu2aMYQ+8t/XJ95yDJmcMcgHKNxvJZyvPPV+YXndI8TB2IEh3PuFUl3dd3TzyF6j9x+ceWZS
HdGrhroJfDG2iDjh45//+mR80fHgsgcVZPUJOhobbuVqXh91Zth0JZHT9nJ4BlUPjqtqqoqjnqI/
yrrSGz3Y5m7t+Z3tsQVyo1WgmzMP6l9iAEVb1124WNnB+xsv34r7WXaXSRODJC5TEfXdWPm4SxM4
3xVKEjbGYGvcsGy+1F4E2iA/hqRUcJtWeAKFZTo9Xd9dttYNs6ZQzy0dsvrHussP2geArZqRAdnX
umHYLPWp9IKMxmkwT1Ax9BiEOpY/9zVu2HSaBoCuRjPF+5n9DeJnFUeBUufrjVv2pplCl8hYDt4E
74s4IriVpSwOeSb0Y5RNxUYXlovBzJzLTHSs7Gc/VqBdiz4TVAG0DFCDplr6w5Qz18+PjRv4Xbxv
SKuRvDeGuqYZqzo3xq0swc2DdwofUVvbZHh2Xe/CspvMbLpeZIiSXeHjIF/yO1460dc+mbYYK2yt
G9bc5JL2TTbQuOnJeJhzqo/JyLe0+Wwrvvb6fnpSt2/GgGJ6+oWhgg8i9L7r+XFB852umJlBB/TN
nyoy46XbrVULOepqh6lOb0pfbz0XbaMw7DlcgKYsZ+7GYzR/FTL/wkr9TXr+y74FNgw6zQen1f76
XizV8sBklX4BBXp9s691w6L9uk8J2MRpLBsCziMOxPPAG71vc5r5cBkMk+skuKWFVCNeCxX0lNar
ete3m4wzrbuAY10WLt4iUO8dFmzOBliWjdYty2qyzfhIMDhKtXhpupNzaOF/nXyi+1MjgEO/PgBb
F8ZtLHKeOXmm6Lo5XxVoCE9kRvDT8aItzXGL/ZqMMxWh9VCUc3OWRVMchOTpKfSARtr3/Yb9ymQJ
UW5Yra4LwjB+pl5SlPof1lDY9Q4szkRgXMRtFwQDVMZx33TN8FVMgTeDZbwEAUwI/eO/OWP808KW
9HS9O9t6UOM8EqEaQhcbKmn74ERVCSVqBbEoBHW3MBy2Lgxr1okLkSuOETV+ou6CMPzbn1IRQ7do
S3jAtuSGRYteBJIIOAAgox6PlWj5EbjlLQVjy/ebSW/B6jmfFCJv7YwbDZnXADGM/Eu0kyAt4GbG
e67ENPkj3KOqXdJLypC0qThcjutLvJrWBw6wmewepqSnYPeB85Wl4gZxLfnEhrQ9ZFnvnhsNGNr1
fiyrYFLLNEs/lAoORQx9jChWof7uglFxZ+Pr4ry7N6uOJW3nrvG9YniTWT0icQuo0b4vN4x6HrSc
igYzRD3U34oCrQd5ve8yM0ll0gkR/ypDaBULAbqJgejjiODh9S+37U3DfNOxC4YsX798WYGvIUgq
w1kDJJU2WwXvtmU1zLeCYojT53h26LyIDqJsmxsUVG1VoluOO1MXncxZSOYC707tRrdJ1nzKVdXG
Hcp5RSjpcQFP3fWZsgzDzG+L3uvFXBXNOS0QjD61KNMo7xtZL7tK6AJuJraRNKqaLsTN0JYlQBhp
Ck1LEpb7tqiZ16ak5Q0IZOXZb8GnFxQi9tg+Cld8unEpEwjhLngOeHEiPBByrCGdNfa4b+INy817
kYZpM+Bwq4Y3tQIJwJXAT/saX1f73bGg+44ubaO9uCqL8qhZ8lJO+ZY7ZNmbv+W5wV2QQw0crlzi
f4Y3JA4Vov1zlFYHOC6fp3yLwc62Nw0rhpDrPHUOHgWsddyzosV4G7Jdku9YXMN+ZeNOs0fr5qx7
EB9qzqJbRzvjBoe/7dPNqzeqQHk/CLjqzQQqSSWdY+20u4rQAkjk/Hd5k3ZENpt4yT95oP/wl+qX
ausH162fuqR+2LWDzPy1blUf+KpP/gFF3V+66X/0Qx9sOIuWyTGz14JJj9Mi+797ZZAEUTRgsveU
UWJyDKtlnOcp+KNJjLRUdvAjsLgiMPR4fVosToPJBcMjOvuJg09nDn+gclqOWvLbEiyaqP6TG8hk
y+1lpq0pk9lS0ak5twmoWxkFBC/ttDh27Salm20JDHc66ZK0pBxks7yowwQ0tyGeHGHXejuHYJiu
n2SSuURG/1RimQ+ig+mKqUeMi0MC/PpSWI4hU8AcVcGoQR+7BsGU9FUFgKW42Rcmi0edj/E0kfP1
bmwzZVgy0gfA3EpPngenUAcOLjHajFt8F5bGTSIYASIYN6wiEvOgGQ+azlBCSXcRwQAauoaZ318C
YPxMuyJEtCkCjX7Di5M3bVLlWPaoKVJehVAk7/wOjbOVNIp103CQQeetup5B0GyYmyUi7hq2nOd+
1CHN2JzVSi/hgiaTkLP2grsBegnTMP4xIV20a51NXhi/7LyMBs7/rbPUHMX4GUo+N6AQtpVef3+3
GFKnEu+APvpHwo8+8LAoD3wJLte/3bYYhjWzBHzlI5QYYoFir7u8l5/9mvhxO6ZbsUVbD4Y9pySS
Xd3ACnRY9ofZRbLd9zS/L0nLvl4fhMWe/8UXvJshn4BxDomi5lyNih/hhkKwMamGl8EVw8HnkKUv
yjrZVZ8B4zDMGpp5SZNm6+vVQ28Va4NjN6Qbi22ZLZP6hbCp86Aswf9p8zYB2hDFyLMHtOHo7LU/
k+dFID6uSFc1Z38YdZyOBcpvolIcAn+Td8E2inWh3i2IznRZTRpq6rj5R3YvVOo54Fx1A/eumdWw
FfpanZYP3uEm1UuaViKDund9TmbOTxn3CbgdGhVLGqjHQY9/0LAdPw0DJDmqMm03vATb4Nbf3w2u
DRb5v9QLazz+ORkzeZvSuj0VM7J71ze0xeRNZBjqi4AXQgTsPAcOuPLdyTtnWsTXG7d9v2HyLS4N
AQ2k5gy9wPSYRJF8rEPuHZc8kxunisUgTWgYXlMhXYYEb6s6+CT18ANegj6ttyswUN3JXRE31wdj
mynDF08CLb0F1X/x3KTqBEIh6EoAfLgBcbNcIiaJSzJUQxWorj6nYIiUzvxTleLb4LaXjvmfs8z9
0i3jrlUJf8OLpbz0Cdj8z8no0jifQIQ9iqn909kLuwl/A431k0Stal+fddUG2Qkpaa+/WXrUlm0s
xsc7KzQhY2Ts/s/FBRdeeW5HDRrVafxjhKzI4/Xl/nhjhSZiDCpz9QSuIhKnvv7KvfS56sQjS1jM
VfI0JlvSO7ZuDBNXywLjY5E8i7mHaLf2P4FX2DloEHvfZETPceaBH+T6kGyTZlzvrG3EImccYmno
fwbl5XDTpPIpbGAw1zv42ERCEzKWLMKZGjoShMvcM02cXx7ZxxgYhBH971mIOFMtMqnr89DK9Eta
Kv97k6FIb2ND2T7dsG6ZZCMfgobEFByz7FeeynK5S1Vfhufrc2ObfOMu53OXgloWCw0lOH1gGX/I
87A7ZYgxbgxh9Td/v6NCEyQGBABKHEK40iuMgeUl0LLkjCKCXzWOxeuDsHVheOvMGQI9VTil8q58
pAk5V3K4kaX/uG6kfV2shvLuzvNRJCyWJSSxlEV3UL0oDwn27I8lnZNT1JItbSLLgpuELHm3+K3f
4uJLozS4dWRVHx1nE9JlWW1umDXz+gWAaKQcgEETp3TEfT0E03SbsZZsvF5tA1h/fzdRbeL1kQQk
4AwSrqeEdupcyHKXKmyAO/m/jVNQgJRpXtVnoRr5NoMOPh64Ts6e3OTcte0lw6AhxZS7FIVjZ1/K
M/hfvnDFb7vRhxb6vhhFaKLGWNdACgzBg3Pegwdp7kEenY7J8sPrVfbt+na1rYJh1ngnZaCUwQjE
2KQxkW3ypXCaXYVjyK4ZMTTpRuCOG3N4t5V8SdKsPXTS2TA0y5ebqLEqbaMKD3m0zZB5KDxgnhvZ
bU29rXXTjLtk6CMkPc9VMCh9mVvl1kdRhSk57Zr43/hXRtDYjyxy/mEumPIPbd3C2S+mfOvtZbmY
TdIVP3Dh7E2sPlc0vAHtVPm/GBdZY1wsTNhBtFtSoRZLMMFhYNnNoqBCnGvJ7sq8OHEP5AzeTF7r
PHzeN1umPTt0rEnmwJ77HFlKmkIwxIE86BZY3DYEw5jbRjFVjCHAz5BKp5iv4klm6omqGZWIxN+4
4T52kkOTckV0JaSCxqw+8yYTJ2ivlYiJO5+rEPQlNB3m0yDCB8bSv65Pmm1Qhm2n4FELNApyz0Gb
V8epSY4i8/QNwjmAIWK7nXd1YwLJBICtYSJIddY+1Jkz/Scv/M9ASp+XdEs02TISE0g2iKGdUreW
Zzbz6ayH6SiGgJzKLhoOLdtUJLJ1Yxi9wrmqQoGNnA5Aw6Uhnsu0vccT9ouzGfO39bH+/u7am3Wk
ZsejJPZ5+tp69MiEAKImBSJeiW/XV8RyeJlcLKgNVUROrTxDo+E5UYAkuH3Z3exrfO303QBUWADY
TRUcnGhRxzkl8tTkm/EQ26cbhl6FC+04x30kfQg6Tgjq1BHbJXIPEl3DyiuXBn01IJ7KKCPgukUo
R+abBSeWE9dUAZMp6GEXbw33B/rrDGKS0/qeX5/yqLZzT9tgXItzZoqvLyP40kagZOMlpc+yd17a
aQQ9ONLMG+eUZRFMHJnftEPm99g/NOnfqEI5dle4W3UUlq83YWQJoIBc6mqNATfjifaq/gF+sBwy
D3t9YxNLpgsVTk7JAPQSGdg7ihJ64gfwXRQ83mUDJruKaLwoXGZcrmnloSQHUkapf+gIyfYlH0MT
SEaS0EFE00POAq/FmE2Am0ig+WMQmT0FpXq7PgzbUhimzOTE/aKJAGxJh79Vi6ocrsavweAlx30d
GNa8JgkFC3oMIx2hYUXUPWjlWqg+7cT0hSadivTpIETaV2fW9c6REL984Uj5H/Ig9XfRSgdhYLyt
a8dPUl3hqTWlEw0uXbSg+reMCr0PYBSaBCos7JMw04UHmMucH/I09w5TyHZpAgWhiSEj1UhScJqk
KV7tU36qamTWaoJ36fU1thwWJoDMqTOmoUTvZoc59Z9doGaP1HGjjR1ka924kmUXzZ7qXJIdwqjq
DhnrZOxt0/XamjdvY1X0NFXrzLtF18KDqcZbVHdvehSWO8HkS/HrJvfouDixnpDWgQOz1mrOpIgn
tzoG8xajsm0Y6+/v7mStR7fuXGAVhh525ut0PC5Qutm5woYVO2IamOuF5RkYylOdVLHwlo0Mge3D
6X8/fJCVR9wOTeMyOFBRn6fNMLGtacNqaQ2m75rjlkx794HNLT2GKtoS3LF4cSZ0jM9lCN16wCTV
IM/gDb6dxoocVg3boNiEcFiOZxM25rdjK7QfLDGbUb+gO5gsS4GP9RRUVK8br60LIyDGk7onnlZL
nIVj+22pICyYRtlTONa7eM6C0FTjIMiOi2BZVpRIx4qfaxS6Cqfy+fr32/hAqLE329RtQL+60icQ
sBu6lM6HrsdLHbqJc41A5QDWCXhGP0BRpe/EWD5d7/fDeQtRdP3ffZsiNV4g3cwurGyeVOhkR+ZW
Tx0e9Bvnnq0DY/cSxSe3nBiIGxKQmlBWPyUE1WMeyr02lv5D+8AQjNchxD9kqYnK3kDbWLxBLW4u
D00QVnuK4kNqoi5o4o/QEUL2HVxE/N8BkBb502J771oGYEIv/LKVUCz2MEWVmqIDq0SNqqIREpbX
1/jDsxsjMK6ePmwJr9xBvDGF2Ts5QI5Ph5Gm0Q8nytSZTyIMj46cv1/vzrLiJgxDcKEZ0BHyD5AU
waUU+ivxSHnjrnKc+3pYe353S8x9waIEKZQ/fD78aLVejlGF6H3h7itXx5StS/WuBzIPJGvnCsol
FKyvIMdMLz3fZEGwzZBh65FXSOGCWPTHmKxE8FnSwLV32Vfwklcb54ltTxl2XUEfUy9JKt4qGmSP
fdP8Crsk2BPxxuwYNs1JUVKJNOwfhKI6RCKwe3ISQMKur67t0w17pgHEEvKpzX6ITpLbENxILQ6l
kuwCqofUxFtA7p7KNiwgDcYgUMqHPIQ2Q5XIx+uf/+GNiuaNm0j2yLsN4L99lvX0nQiw+7Ws/uw4
UFBrHEVvrvdimSRTWsfJaTFL6NM/h7Of34kSqcohyKLv+1o3vcmyJss4RtFzSqEe6GhBH4DM3lUm
ixkyzJczBIlI6UfPq8bRDLrWI2PjlsS8xbZMHAUXXlROMk2eh9npjyD7fyi7ACIp4WbhtW2BDevN
25lQfxzD51yE33TuLSALxOb3K/Qw4RFx3rcGhgUz3VGPJnV7X3U08z7lfVPKG96AA3PjWrBtIcOK
hzJhXglhheeqHYJTAHKUt7Zq512PTayyYcZjE0FEqGyiZ5kG5W2k/P6Xzhxvw9/+EAcUuiZ2ohr7
Cu+pqvqU1wi++On0VXv3eKJf+KC/S6cgp2zo7p0lu72+Gh9vK9cEUgwRQcqkysMfvuLqk1S5OHHw
zj91EWpz93VhXNNziPhCRmT4w625f9sAjxC7rVMdRVNvoafcdfP8lprGtBmGzVRWZLrn5SfaslM+
BH/zonkYAE6GLo0e9XdSBBeQMz/Imt/SALq4S/Wyb3SG0Y96aIcIQq5vwQhH4JQlVXOTFBCwyIPe
cXZdHa5JxEMkUYOrIvYjrRj9JTXVX7wQ1Mq7/A7XhFW0SQtIgvDC51p0vzKaZicINLyFS5nt/H7D
5iGkzLxiKfhzUqTD89CQcydBCnh9BT62d9fUwBn6WnIKGPdrwbl3caehqQ6jzJKtzWVr3zD4fBkI
C+ehfJ0rlEynw9ifSojfbliHpXUTVOEOAaiF67l8rcfSv6Fupg5Cd1u12B/zUoWuSb2TZ5yHgxOJ
V6LK9XVaH7tR33pFmx28ZfrujNU56cJ4zNgdWMYvfVs/XV8Vy8PP5YbZ9wOvhmFqy1dIlr4qpW45
8b9kXf0Jr5n+MKY61p4+daT6leLHjU4t54AJumAKjbtOKV4rH8U4Hvz04F/9SpocFhaQo8qmn9ko
FDi2s+qwqlaVyRAzqrfeJJbz28RlFCyZ/Lah4hWUWfeobDoOJSqwg7R88sGxGUAA6rjO81zzjXn+
+NZ2TW6fwZ2aofRa/z71nSeQRDywrKc3Ce3/7Hy6JZpl26SGa0DSJs1zUFN+ats1L5OgKl4DJb7T
BIzTwXETz8djWrzmwFcf0g5FJRkIxH9u7AnLFWeCNJBGh2MjGvE6N1AUWrdD3Uxxrcf4X5uoC+/Y
NbCHQjF9LBeUV/XV3eSHLwxUM1rikgqcLXV227cYZ4kL2FnjkIq9IUOegfei1jimlNu7P7WU4b47
3QR1KD7XlOvWu1f9GprI0+GYL+DIDpHTuT6nlv1gQjsSSDb6vozoPfLkry2Kw/8oKzAaX2/cMkcm
AZB0ExqCDDN6w3ro7NPM0zDOnMynNyDeEFtZLtsQDI+BlMHYhkviX6hbPpIOSjc92Fz27WgT20Ei
302XFo3jlvNBbzf/FAleMvvmZx3Ruzc8mHPp5KQcjXO84VXhPGkGQbEa6ic7ezDMXRecLU2BHqgH
re/ECR/Ieut1Fah5ro9hfTR+4K+F1BiDEEPpVsy/AKx4Yf4nCk56iXpwCTGEkpEvY+Nv4J7X6+aj
nszXgGT+0MyBfyE4H1WFd71yk6Psxu8Jo38P3N3woSzncGhY9uAVEJgNK/qTeawMD05aNQe3SH3Q
QPT+96Scpw3rtnRkojkylKf1Qz6J16kbqnhYkCMfuQTMgsJ12C6JtlihiejoFcREl2ZGN0E6365o
T4gpNffJnGx5PraBGA4CGas+7Bklb2WWBtGhKwd9UDUnR4YK7y+MA25zfbPZhmKYuvamuU2XsXwV
Yzfett4Q3tIcYfpQoSryeheW08QEdEQAy7aBwLXfyDF9IqJzPgd63HlWmdI6uRRa6aUnbwgJ9xeG
zftpNZLrn26bHcPY80BKkvh1+RpVefk4dXN+YeAYOe7vwTD2NAf3veqc4rWaUMmZ4/2Kkub20kSb
8gAWIzeRHSPYyXQB7aG3dhIxWDGXYzC4x6gNL8mCvBXY3jecCds6G1YOeIoYeneI3gATc89t65D6
WLft4mycIpZz0QR2QGc3R5m9F731qUPjwgUTR107/BP3ugnSuEAozwKch9gMWwQgluU30R5C+C2f
wsn/Ce4P9tzMer7wBNcJL8utEkxbF4ahJ9McuWAac96cFe44gQD+pvPq+gaj2FU7E7om3qPKZtUO
i8ufRycVXyAvr8hhwd/ON6AJ95hL3Ts91JHesNgowmd1+MjcYYvI3LKrTNmcmbSjdIEnueNIKX3j
LZEVSI82BcZs829YuCM0atbypXglS/CF+Ki+y/ToXGjQ+d+unyG2ARgWTpXWOZi/3bdh6d+Wketj
j4s9vt64xbhNdAdKicY0BGTxjkarkAk9ErXqgwqomYwqfY1Iu2V9tmEY1q35nKCzDjwR7pDXceVD
ava0eNzfGIllIUyghwyrOem71HkDE3H0KQnh2LaeW6WHMcu2biJbH+vJ8s47jMbCb4pWO29N2dVf
ijAtD67nKOiTBVsBPcs0mZxBbPZrnmuVvPFxLB/5FPC/nAz6XteX2+IWmExBOq9D11kW560d1RBn
DSrUejzMwErRn3qIVG7c2LZu1vl7N0/FyMpcFcp5A8cMPUI+N4CWKiDq+copi5NJbIQkbJO1/v6u
H0kavy+VO70MYJglxyEpEvXVmbxii/nTtuCGdeuxG6DRKZy3QIzISE7F/ZQ53WkmA9+4lGxDMKy7
hdAv6Pe1f9Hzon42nPDPuyVnXd9w0IFbDCvIYidvuWqcOHC1ehomaP+CEp7sXAPDrnk9QGc8SPzi
wIJEn8lQ6b8zTNqutKFrwkCGGeKl85Slvzpwyf5wgWU899A/+uu6PVjW16QO0pNYXGQlg+Lgt5Hr
HVtHILo09+1FMSe7ud6JZYlNBiE2+gqiYyMtwGkJvtpz4uimuHfCQS5bj0qLa2PyCIHoB1UsnQjR
RbPQ57EFm7lUwV1aFMmt1nX6l6xXZYFNbi1LKM5QzPl/sz+0M2vC+QWxJHbXNG5BIfu8DHfDMHT5
XVUjFBSnS1T3zaGfk46dSlFsQnRty2bYfd5OquHLML+0PbZ1rZIHJy3552wEdnDfmhmGr3KOep3S
w5qldd7f/KvjghjWxqa2LZdh9ANIU5nOe9jMEJb+chIu0oDCm8pbXaJGIUhysKwlYx3EUBcZnY19
aFsz4zCYZVQPpM+Xl7TQscOXc9C9lH5zieDXJ9Co8YJvLW323TSecSy0OQmUbsb0V8qLKF75QYiO
xvuqlndlA5WO68tk2QgmTVE0JXkLgFXyNrrQXImQ75xPUx+Kx1nX1RYbla0T89YfhGIVm+aXOu+C
g+MjnFmvoSdKQTdzfRyWI8LkK5rJIurFdx2ELp2xhb6IFk+MYEj7ml/v6Xf3JBsZd4WIkrc2cUD8
vWQYQu9lwbixs2wztP7+rv1qSdPCpalXHGit6Y0OAN0ZKkQBxrn6dX0Iti4Mk08rh4BUVzpvBev5
92l93fghYiZp5u+7yH4D04lEMeb3SJXnEDKr+iOK4Hp1HL3A8bZKAi0maCLnxCRIIZqA3lWMP0gq
viU90uj/Yp79NXMDCpTxmIftZamm7HnfzBlmrxCL7WfJozdeOM7L7IbfwDUqv7UtigOu92Bx934D
0xUp03PT8QvYjk9CBTco6U8PXqbjJdwlMxO6JqKO86pwvZ4kzyHi76e0kvLYkd6/qdtN+maLEZqQ
OtnKsJdeQi+CgOYf12l9CsM033D0LJNkAuqACXOVSAJw0+fh+DAOoXcChv61SkcA6yJAQjYWw2Io
JpLOk70EibPD37paSzC/Ft7BBw/gKcvYt+vLbZsnw9pJ0U/BDGa7O8hpi9NMveGmp5tvB1vr6+/v
zhIuWgfxRJS1HqQAS7QmuBo530pY2WbHuNfbPlQsWmjyttqBqPFcT6vgrs+R1rs+ObYOzKsdLx6S
6Yhe0pQC3wOVU9oi2Bot4vF6B7b5McyZVpMqi3l23nKNdOgpkUHRXMC6r7ZILWwdGDf3MHvF/8Jw
og485yefSjV9TuETt+ddIzCxdJKMwhPIfrx0k6fPiyjprVPIh+uNWwIaJpKOQY2tZvVI7/Ia9TYj
kioapLUnEFjdrOqFnQq9DYO2zJOJpqNwt6NMOvkPmhdDFst0CdUhSgbtb3iJtg6MW1sU+ayUq5oX
MYXyNUzF0p94XuutHIFlq5qQuioHP3RRO+GFhCK/Sbw6Aflc6B62g9O2xVhH9s6WxSxzEiHZdQHX
WXpC9J4epJY6Fhr5bS0ddoCy7c7ZMixbcDqkNY3SX4iXORHUNJwgu1ucthg31tsGujDZinLH0S5e
ixwKnzqmpPkEfc8ved7cVUhhz0N7qfz+z7GrDl3Cb6/vZstDgRjGDi5+OJmRSn/NGYCJPUhGD7XO
/1A1mHKqpKtvliK/RblCtNMRNQF4Pq6pUeUVv/iLyyB5Bv78RlT74H3EBOC1jj/k7tLSlzUvnCV+
f8z9cmt9PjYXYqLt2pbkXjgyxDpKXv0Jb7qGSLKXfr2+Eh8bCzE5i+YafBpdlIFxXrjLT0BdkpM/
8PsFjE8bF7ft+w1zZ7PyUPHruC8tbYvjkI/sk7N0W1V2tu9ff39ninIBmLLwfe+STjw6MicIoV2N
KO+SRX/tmyHD2OdpyOoABvJCAXH1Fep1goWVN23lzvG+HgwTR5g6ZwjsIsSbh4/Emcvzuv2dpNh3
MxGTpshHlazbSTVAya4j3d/pVIIe8hiVBMj40/UxfOwGQoTlv+sARRviDkzTF9l3YMyXMjnMPuHf
vW75WbReswvnQSLjEk//P2dX1hwpzmx/EREskhCvVNlVZY+73Yvd7X4huj3TLAKE2IT49ffQ34tH
Y4obvDnKERJaMpVKnTzHI0wkqKd8JZULLSlD+LGpiyqujdjFMhO6NrgOOqWyz9vKfymDOTtVRrQ3
YSv5TdXoLVz2iknYALtKhhngXl32CjC5+kLaRaYH5Q9bBOsrNmGj6PQgdOXKJLgsO7Zz3d+ERtkh
opuiISuLbSPm9ES6CnPkv7RD8AP65OmBUED6y57Ihb5hq7RlrRvLtvOpzgMVkPy7SuqXqtbFeWj9
b5yY8kyHcouAbG0xLPsWAZO8UxEvYpfTjv+oBGhPviWQFLm5bhrvH3auTVtkeB1qVbfArbjhV0W5
e+FVFEEVAE7QGacnBNTRwclz+et6f2sDskJ1wKRNG6Vt/hoJcP7QgLTHsoCU8vXW1xbFMnRNSsPC
qiIXghvSMW8S/jvJnTr2IGl1zoaOblj6+zGWyy1Ln2muMzzeyZdGTOewVL/SfET4I6bbMQF3BHR9
970Duzb0TblsDCbpy5ehnYDy9jpASuZ23Dj+VsZhw96yyGcFy8f8VTWNyFECRvVNA3GxQ6iK6IOX
h85N16fJxl5bMX0bBycqp40AcYJ/FND/8lMOYcJZdLdNAAXZ6xtgrYtlY7w5ccU4dFAJyoMXgPmm
4raraHmCTETB7o3vh1tRz1ovy+9vetGZVyRCF+HF71GxIsdyuE/c5fU236QTW7ETm+FIUYdST1XB
ixE8RN0Kyy8UTETH69O01rp9qCN29YM8IS8UqI/hZ+D6I72jzhA6W+mptSmy7NwNeFZnqFhGLn+o
MxK7jf+/JF93zmaQD10fxwoaHMnZf6+EAAPh0ApRv7Sl9w1kyf1tMSfRlz7xxCFMgezSXnAflLiR
eoEcvkio29wmmfj7evdr02i5AVzSUSeh++rF1DI7FlzdUTDJ3+xq3IbFVUKbJAMpw6VKm2fVQvtq
jKZuY+JWlscGwylnUgVtCnYByKuK/bFKbhb0YImK0F2ZXRQU/HtlhgyPRU2QsxeFCokD3ouDu6hq
dgYptihe18oJWqN1/ZK4fXsvnEF92V3C4Nrgt7IaVV3jre0FwFQDCOI4a3BkVGBc2be0y3564z84
57Whs1u8Jl6NhDBT5VjHXZibnatrmbdWeVAh+RW+kDI5I2MvDjRoLyDuLzY6WNn4Nq3RBNlAoOWh
nMIHKPwB2uOwLNaKk9O+CbLMunLMZHQB/+TzIKhuIZ/qF6cQtGjzt30dWJZLgxrXvkgUqHRT4Jj0
wv4LQt5+Y++vHKs26G0Ao1cy5qF4DRztJnEeBnh15KEc426ErR2csG0+jD6kPDc21LvmzKhnLTjx
eGsiNngXCdgYdM1C1DSgQu3I5SY/57tjQhe2Q9ejC3HczrskffF3TrviRLq5nOM2a7oDrTXAdR6I
ujac39qArA3AZOQUztj5F40b7qnKoOk8aGVucRvNN7p4dw9jQNYWqCpedkL33gUafST9DNnQOjrl
ouNbpRErHdgp18r3Vc9ViA6Yk98n0Bw+4dV06/6x1voS0L/xIYpRwrIyz4CeNfJAJGkOEXDt183j
3TgaZUTLJnjTOKsSr0zqhN3ndE4fujppDgMu5sfKqdlffbsZrq0NwgrX3F6WbuGVGZAfXus+SGbY
P8KAr+7p+jjW2l+215tx8KKfi6qamjvdRg+JAp1FlCl63Nf40umbxh0wmU7uNBPkt8HjfDQKR1Ic
tX3483r779eAYhUsq66ggeUOE5aYNMgLugFUqqsETOqCsIuc9VMe1hw3NRYckBH/SigQtdwN7kd3
M92+tg8so+8guVnMIES60yHoVISbHEAff8Oy4B+6CddeWyPb1At/KiOpgguHHsEnXKTodHaE3zob
znhtDJadG5aJEZwd/b3fQsMk7loStBCkTxxFACzgUzCMN4WOZiiMXl+39wdE7IQrPPBcIJdp7vIW
IlosWHiA/OR5X+OW2TM1tZp0Hb0fUu+jyJDSpxKh4b7GLbM3MgOUgEl6H4z+P2D3FhAULb/sa9sy
9YGJOmpNi0pBBxV3ecT6QxBtFvi8v8gksgzdTVxAOICIwGs4bfWdSXh0E3qyeSj0mKnL3t1K7MJl
0zWBiKAoc2FdJc8AyfniDEYjNzrtmybL5gGaVmDVKk0a09obP2QVGGaAdC43EiRre9My6Mpt0wS1
VuwCIp6mfQLpdiU/jU7gOVul12s92ObcKCHcNKH3EHfjMvZp5PJDgbhkF3iTIXX7b7cL7RivGKrA
OVdFoWIzyDwei618+srX2/lVZKGNy7wIqZY/njYh5QDyN/f3rsW1U6uq88ENkfrD/dDoDxCSLr5n
INz5tq9xy3grN9FpEXn49BTY9eMQpl3szbt0PRn5T1Y1SEDiANniC4io0mMilnoat9q6x69Nu2W+
ekKSs6p85wwhb9rHSUPrnz7UDvf5NbukGCo01GP9kkCbRRvdArLZxzM0dHc2b9ms2ziqK70czYMH
h9xMMyC5tNwZJBFu2ayMhlIkSjpnU9fzh7QD1TVz2q3a2rWpt+xVTBIzr9u0iCHQ9EBmMFlm5abC
wrKA/ylWxLaxjNU1mqP8AN/uRrUkR96CpPuQiELdZhX55/rGX+nDTpHmwOt3OimBfhqaQn+f81Af
Wl47D5HaklhYmSQ7T+pHeDxXcwLOWzl3zc0E3bK4hOke943AMl2ZVB5PsgDNdzmCvGSW93xA3WCE
P673sLT0zjrY3O8q0GGIWJjdV5V30jniH4naYBkuj6mI7Ip+S+9irSPLkkXQO5SXip5dRe+XgJEv
gepY33s9kF2bYdDKeW+nRwcjoVIaRuoujdhf2h9vB0aPJpw/FmRnpBVaVm0C1hnTTNEF9FAQXMM9
JUtjx+n07fUlWdtTllmjuEtBjVPoe26AfNMDzLrI5o27w9oyWFYti2nUhPX6Xgl+27GvXcH+YoJ9
JQ1/aCcA1feNwTJvQzPDoj7oTlItbLtgKop3h1p2AtSEWvZU8+5EKl1EwPF3jrjpZ2Fed328nQM1
eCIAk0dHz6KEbgpgM81vKrPh277Wl5V5cztMvTadJA/VnewXVRZN7t1gk2BiZXnt9KdQQwqq+3rB
4/rR2Tfic5qUeCOU9BJ25K6PQBd8fRgrztVOhQ7t6BpAbfQ9cZtHBjH3o9B5GWfCqMv1HlbswK4F
9s3YBWFX9yfUFfxlSgQWMxRRNzzrWuOWEVcCRG7O7IUX1UWP/oAak9kRw4ZTXZsby4ITngGv02R4
Mk0QEwF2UOg8rrs+l38FFFWJ+2J2uxY4KSoqi6zBBFH6D17OACvFD4d9s29ZMM/Bep+MCmliwUxz
9BPuzGc/qHTytKsDOxcqUCE4QlySngGzGfmBOOEnyh1n5wLb1b6ycSNwHBJ6Ts0cibjJ/OoBr6Te
ad/XW1ZsKkrTlqXtnT/jnST1kWKhPiKN662vbCC7yDcBTqAyDQvzWJXzfKgiuIyYgebmvundqdlY
4pWz0i71zXuFxIc/9ieXzgJgCHKPN+oZJPWcp0dvTsy+241d9KsgJqpnVYi7RfQq1nn+0Yh65z6l
liFD7a92aVJO90IoXR3ctmHRUzBWjr8LJ8eIzevOOerQjEx5HrMIoB0+QlKhQenk9aVecUR2zS+K
SyXktlN2ZhPNklOddNkJOoKM3Vxvf20rWXacl9iaDp7bzilFPDcQOAjWVs/hvE/KghG71hdQvLGZ
vQHbKBi/iwFEimOltl7UVw40m9IdiipDOuYF+xM2mnCAVOTAemUOqmx/RSSbwXuLgp0tvP4f9qp3
4mG74hdVURSQPI+ddW0AHlVDiNztNI0sgByPBna5ytr5U9E0nINkXlECSHNBwLDZYIOfgpob/Sls
J/K7VtRXR3wlpAzojHol5YHp/kOS488UAVFw8KNZIUAyPv2SV30lb0RTRMm5KHD993PG689uE7Bf
Us6sviXQKn5B4iT/kKg6m2Iv9wLI5JZ+Pzw6QLi/MN0DxjDLBK/pQ8aCKOZRDZWDcc5keqMlmRMe
M1YzyuKU1n56VKwXOa6MTdZ2/qEEoBYw4NwJlT5jLCT7aPpoEAFq7vQQ1jGbHPzvhhdTVX8l86Ci
rwwAGEj3VirMDxWZeXfwCz8F12vbRt1hQN0eRHx9RCAxgKbjI2sz/FwJN/g8i7EvHstSI3KrlSiG
r8obA/6BiADClh4bkumjmfnYvITAROfHVDQgwvfrqQ8OIa+nXzKn1T+6ztW3LEN14J2umBZHpAfa
8gC5RGiUjYHKqkPljMNwhP4UGIDjIWHiqURdSXIYOM/8m9LNPH4ICbDCG8DnFZ9qV8j6ZVbUYtbh
WbPonPTLTvUjSrw4S8Jb2pXK2Xf428WyCRSABxO54VkIx4u5E873NSvmjeNtxWvYpemgZi6cJGTs
nLhZ/phM2d9JP4m7hrYbQKm1Dpbf30TBUomhdXnHzjmW7AACHo8dQY166adCZ/tiPLK43Dd9kKTW
rddqdlZ59MgVquobBqbp6351xW8T69yRXmhCIsvhJCigo5ohcwTS7H0BJLEDSBIMopgoO0N/8qsO
l/fgkFbuMQjbdgsRtTYA6yZoegdkMlAjPBM3/ZbnEN2mDrSYr8/O2vJap44gMptxZg6n3GHlt7wi
zgNgPuELjTZFG1e6sAu5QQA4TpBUD8+cgvutawHlyWWeoPpps3xoeTt55zCwC7ndkUS6zdEFIdMT
d0Ay2GnTuz/cFoecxG6dNGe3mQgK99f1eVtZFLuSm6ukDBnir/9ZNeoff5JMP+1r2zIH5IEjDQg+
zWPpusERDMgmzoDN2DCItfWwDWIkAKImaXrnai1UTFjXfjcJGW4iGpY7+7DsAgXRnky7DENg4NiP
gdd++HO/Ve7wYd8kWVahZtUXamz52aCs4wPDq47/0UlHL9vwe2sLbBlG6g7ZgJK96Ayk0qtroNYQ
6n1FCww3/H87PONIRiETj4t/5EmdxTlAXPQo2mnqP+2aHn+xlDcudaggCJSHIcn/hME6I58dhvzU
vsatO5WbsCUOmvk5d9wyPyjmZeGhEN0WZ+rKDvWXM/vNxy8sQC2k2fHxMnGe/SWZjUqMZzARmY0R
rPWw/P6mh7T3OxAiZjgUlszRsNAsAhzTx/uT/r5lxcPgRmWWGX3vN3V7gwIMFUsfXexbAsuI+VAg
jvJ8fW+a7mGIkNVBlNEfrze+NjuW9SZKSbDPePq+KtkPOTUjJPtwJgStSLeURFbCL98yXwDoXCCv
ZXTJl9lZlCs0dF8/mrQ+FpnT3VwfyIoR2yXWbGijMHSL6FLhugCUXtgfnHafGgojdnE1Emi1P3hy
OA0hTQ8sResh2G6vf/rKGthl1R2u/A6g6PyC3F0QJwPUz6qaecdyEY/b14VlxjItlADI04N8WEaU
PgwMT2zFqeCDT4rb1iGjuy8Gtqur3UEqkBtj+8f5lOPJd+rkXzUeGfYFwZ5lzXlQTsg4GnnHXIBr
/K5SULBHFFmEqFS+PlcrO8lWKdGz16hoJvxieMtucMtpbgC9/7qvcduYI9mbAXyyoLI09EEA//yp
KeZ+g01x7dMta/YBMyNQjYc3HXrHO/oZYGBQH9q5tJYh+xIpF9xZCSq3g+EEnYz0vDB375sY6xA2
PtSloikK8tgw+g8RXnlTNvV43NW6De/LxyriXduRy4AQ4qGTnKm47/TOebdrqvkEwRKZ//l4P/iW
uK061JXu9hmvDfBDgbDRSRY1yIu3mJ6yGmIToqgIOpxbhYMrG8e1juGuWO71gWjgPdGFakBWgHTd
8/XJX/Fvdhk14me/pR5vwPmHkuCx8J4FN8NpZAskdV8Xy7jeHvIy9wUHUfglRZL5iOQDBJ900R6m
crM0d+UYswF+OnUpVT3YgDqvNIfBTdpjpZzkR0+huw7WKufz9aGsLYVlw9DjNh10MZqLUM2jTiC+
VASb0ejaUlgmLKSz1JiDD0HiBS2WCncOIasxbhfyuX3fbxmy7kslwqlI72RT1PGwvG71etx1FQhs
uJ70AhMiBE3vROnUB0blGQnOrUDl/ZkP7PpoFg1hCyU02Nk4uB+5GCAf7c35vidMSMD+e4+6wjNp
L2BjxG9GeLnhi2kbvWEAa99uGXCVZKHTyh67M3LZNxL5/W9oAPfFrkUFdMj69ryYs1x4LnwD8jZu
Cam23t/MTKx9/PL7G+t1u6D0w25A67JG4iwpHXpqxrHedaAHtsAIkxUFKD2AdqpLvN8pUCGfR9B/
b0Rv7/uF4D8l0aHHOJgPysuC1hCQpk6wedKWPwQe/3uPScHa/z0/KGZBWqVW7aWaqAZIAzfUTIBl
8Xrr72dUAhujp0qZG1np/AElOvkteC/ZDRSXkS2IWHMAVqA/ArdHH0a+CQBdWe//APfCwtH5TMqL
KOWrD8TvTTT2W/ixlfWwcXtJMA+o8mqwmSpIAxz4AP8AijpzV0X9l2DADef6tK0NwjJnYWoGolBY
3EBqlBN2frIwBrTzFtP60s5/E12BDeLjtOBh6bv5QzeW9EK6cHHXjwnJvgwydT6PIODb2ABrI7GM
eyEnl65W8B1QyXmQySSfZs/x9+FOwFf7792bOKzp8yQoL8oPONCUTf5Xq+nGafn+gRbYJdE66ZsK
uh3lRU5zcNFVyx7ziHZffV92G1eOtemxDmS39TRpcre8cCf/qCRuHE3pbRFgrzVumbZ05iFgtVde
zKDlXwP4Nu8WcZp9W9Q6ik3JZqRK9XDWLhIG0CP7CuT8Vki94jZsJF9FoUTmgjv6xEzwLS+6ixjJ
vfCGT5WrLg70Jkoxblw8VhbZRvQlRYAHx3IYzmYe/G8K4MRyCSyyl76snX+uz9VaH5Y5J6qDhwWb
LbAJ+jZpsv5rX/PHEMoiG+fEuyuN+hDrhC5U0ieaCv3Lm1p2UomXnMIm1xuB0bteD60vw3pzhIL4
DRUA1Wx+4fLXxygZRQleS4MTh87BjZrULo4D9GMZczRDZyDJ2fSL+agMCPwoOBhSbtEir82RdTtO
AAZxwIssvvkaj5wsRO1xPVb1hsd+d4nx7ZYht8UUVeNYOD8CA0yrYYCG6DwiZ+7Nu3wdurDM2S2S
yBu6Uv9y/5CbUWh4jnrrivx+jRFat+w5n7qegv3N+za0RB/8tL6lxPXiVvDDVKmnup3vF07UY1q7
NwEhR2cwfzPGN7zJ+/Xb1LVT2UC5luXgjvQXNFluF4k7j5GbLDIfK41weShuwiE/F+Z/4g0T+D93
WCa6XRzQm60tC+JqozyJuuqi7w9Z5rD5FgB09V3JKKs3Rrey9WyCUUjf6jqoKHsCGzotDiEU06cD
dXq5kd94l9gSo7DMf5hdyLNMKnpyCLtPc+PENHdi04W3CZs/toR97kR2Ft0Wjc7aeCyHIIvUSwU4
m5/wnujGJpP06KSbXI3vOn+MxnIDAUkRsmcpf9Jz3YX/dAU344tOhrAAoWKSIM9YdVrM5W0p+9l8
59GotxjHVzydzUIKkXkK8JuTvw6eumFR9VLR/gb47tMIaOv1HbfWheUoMoFLVKPS4jUbwyND8Rw4
ML7mkXcQg1Nu7Oq19bE8Rd6FSZ2C/+bJ7Yz4Iw/eB5tUC2uNW44i4TSb3MaQp6bEpPgLv+I4J3ue
y6hr58Jbotymn4AUHxr6M5O5iCtwFe6bFjsXDu7GRs+Zr59U3dyPU4n6EiS8djZunfF0EGWHaFc/
ZQmAN2MK8eMiVVtpupVJtzPfagqHwqGufpq8YTwueoN0mtnG2bVicHbeWzapz6EdpJ/arv/SN+0z
b+BgJ9c/GWf4UKO8FQiibIuTYG0oy+9vXC4IfcGgwJh4riMBht/MceYOFcu5/HndwNbat875oPFA
LzMBFJgudbIZSzogxsen642vHPN28fvY0r4P56469n44f+07ULCGOJNPvfp9vYO1r7dMF8JUnmFj
Xh2BrxKHOUrLNgbrQfi6r3nLeHtU0nt1WeH7wTzZNKP8WLT+FhZqZR/ZifChC2QLhY4K8CvvXE0p
bvjQjI15EgU3piyOgT8ED6oad9VdU9fOjAODmBXgmKyOjUf6W+n47T1ndKfJ2ZlxXrVJa2pdHfUo
bkwkz1O7FXWsLLKdEa95Qzjqoapj7rlx6qrXwPCN3b+yQe18OK7WZUH9OXrSTRjcTQsqIEK0d+hI
N214uvepODHvlgXztCnGtqnCX9JAyqc+ERdAwfqgOy/jjxSIU5EeCugUoTaqkdDDTg95nRbVcEC4
0ATF7VTNAduSJV0bsGXucx2WrIHi2nFU0THkwa2T3rp0Cx+61rr/b2clWDia3PXKI/HHJEUqiRSP
FfIwj0U7uLs0kDGfls1LokTjRXN5rNMQIl+FoN9AVDVvlFWsDcEyeRCFKcCk6vKYKoJFQiUzNKKT
z36zxdHybgeocrdOPjzuo04ZjFfHKszph6YQUPc2Pc1id9Dn627r/S2HPqwIt/Bqj0wOT59bwE7B
PJCKXjbgzxyiCFTkXpmr6j50HOR/jiJry7k5pNLM3mEwxKHNQQCzzHctF75lmYc3B5jbp9kwpQV5
Ih10V6u4UXM4HCJIrrrP14f7rn9AD5aBEc/zskJX/GluAAaYqir6UqcJ37jOr7VuWUzFUdSPu2r6
DK5N1GpRIAGbfKsGc61xy2D03ESqG4v2OQHLRnijPZ084MwJtvie3g2fMTWWrZiyk1Png1HHdQSI
hpnQ0k3PJnMBPAhGWpLyXIMfnW08ei97+D+JUiSll6PuzVr3kx/IAErWz6wpPwMMMMVjXT3OwIPH
DjNfK72V8Vrd4ZaZ9lAkSUk2qJ91N3yYGhpzXHibtLzJVX2fhlMc4lKcRY9NH27wYbx7XJPIzpT7
PpIAhS/Vz4oBPo2A9TTp6p6l/JLV5eNyY4T48gbAdWXZ/pM4RzE9n/JC/XSNuWfN/MBVex96+ReT
qY0uVnaezSca9VNIwICbPYcZXph7ZJ2PwLtvHQRrrVsOyOXA+4iaI4jJkzGDe8GdHsRydTXsKh7H
cliW42OH8R6lIc/Cr3R2AN5/7OLSH7YyPO8mCdC+ZTk85FkAaShnYfIMP4R+weIKpY/HytDfbMqS
gz/jHm84agOiDsre113Zn+zUOxZkF36nboo0WN3LY2LAwJE8Q145+ZhNKXRyYwc6qVELxQ/ZOjl0
vWjRVqgNzgb9U0+Zk1PMtoaE9P3QN3P7o8pqCPHpsWZ9HCacfIcmeuagFLsOOohIyRlq8AGSRNXI
P0x+5IvqWHaFGUUMKbG6eol4WrjqxvHrXE5nPnKSfwmFMkUJxuGCpT/CggcwsmkGkubgCJQvqNhB
+iSqT6hvTSbBNmZlza1YRyZz3I7ImsLB8/qvIhtw6sP0sgXURNqlqlKL2+vzv7Jv7QJRDkbxUrQ+
f4JziWJ/BgYYjJJbq7ty9NtFoTOAiGlrAv4UDeaD14QXOKkHFvgbHmrFa9gVoQ1Lc9IToZ/xxnCC
HDC71wqgPuO35paEdKOXtSmyz0PW9+kYte6zXw3OQc6ot+8l/bFv/i2rHlMvK/Gp+hnBcXTbjq2J
AcrWGz5vZf7/VDW9OZ66DOhNNdHkadTl9KM04Er70o19ZFDJH5LC7MnKwHUsM/emmyoEWLAtU8j/
eu5vU0J3NqJNenN9htbGYE0/VKwNEwBrPvExaOSjC4FC/rWtGxL+bkzrdhsh5Eo39pOSnwAzFUBQ
8Bw5n8pfgbnMG9tnxZbtB6QUFRq1o8scCFd2cYfXGjFB48jTn6Q131LgWfHeoeUxSA+ZYQD62VOX
69t8Gr/wDlRgIH0/ZDDpDm80t0lU3LJk6466NizrwDNFUdAsdYpnjmElsgHQUn+Zw/KRt8XtALDA
PldoC8prUGc3OjPDcxd4vyHV9xdlSKdQ72Oq68cy3QXuIdF/eCLckdVOovLnNE+/mXl5aEXJ3fH6
Fl7xIDZDBK6z0zjR3n0qozaLgXoVoJXnX683vrZxLQ8iC8p0S+voR5sG9ybN/1mabsbhy77mrbCA
zUPVdXnCf7hKnvz805L1br2dcV9oRbVsQqgsMxH9SBp+C8rGNiaa/00r/jhnmw8GK9Nv80PokvY4
2TV9disagq+MloaeQ6+otgoJViJlu/BejmpyxWxwDtXs84Sqr8XGS0/f9rnzYaTmlLZbXa2sNrMm
TEnjzDIcpmd/9lkdF0kvKlS/QKU5+RKZIKGn68u+MiS7Gj8yOuMNlO6eS2c8yj78iwNyXjjTx3qM
zsu1ZujUhoNcWR67Mj9H1SgfFJmeXTW7N7WbIFez+WCwNg7LLyZVhPfo0pmeOR/nv0NHTr9cmung
nuORKIGOI0IfFMcuU2mSTu07EO16/TwyyPRrHf4IXejshU7YxEWdbb1TrIQ9dp2+MgRammNDfkR8
uK3D6eiK6IFXw/dWbRGQrXh3u0SfNANkmkw9PU+qvyzkwHNb/XkkBNHkTVa2G7mnlVPrP8X6HPCT
sG6DH8uptTh4UeDVRQCYcqpbeSoG70cwUXLbdFv5h7WBWd6Sq4XtZtDujyoZP/iUHdXEvgamulsG
lg5b9bJre9rymnk0Qm18dPVzOi8saEQ6h6nbLCta2wCWEyCAZE9EttHz7ARxGDgHNcj7qdYf8szf
sP/3H9yR9FuW7E1MlwSJgSJpiXKoaYqXTQZpqO9elH6EjOudn2LiIEra06KIdQXi5URtvFWvjM0u
8BdZyHPRoN9ubG+F6x47l9ylVP4gu8BzGJnlEnTW9WWuy/F5zKNnieKUGJIW6eG631zxz3ahdDfp
EGhYPjyjFJ7FrS8+ZlJEsTttaeSt7CyydPxmXTxopIXOIMfnPi1dvAL53TnvoKa07/OXXt+0roVD
SxdCDyiCq6uYutVXPOR/Xs7j6+2vra4VzOsG13ZZp/2zgqwtXk8+LE+tEF/4bPAYuhExrs2QZeJE
dpIIEnbPLlHDfSbc8jPy/1tgpxWXZYt2Ty1OjNAT/LmDvh/4BQ5Vi5oIbwmyTXCkeXlbQTwPAcDt
9RlbG41l6zTlkop5CJ8Dp2xiQAFFnBr163rjK97QZifwSFfUknrd80TUM8hx/lkMG2W7CFJ7+v/I
Xq4MwiYnAEoLpPsJ637kE/vhQ4/0GLjQ6Lo+iBWTswu/OYO6nBkVfZYldYqjiPr2e5M66Tc/cqY9
Zh26dowComl0U0nxOiJjFI/tNMcAocxxooMtJOy7poEuLLeU9mnYIDFNX1zmNA9lm4YEFZetIUcy
Akd8KCtv3Aq53p0y9LV8wxsz58hRhsLDcBZFxhgosb9NToAE8avP19fk3QVHB5aXwgSGGQLh4lVB
8E8dIGufTEjWyXSLrWBtBEvHb0bQgEqzhbQOewkwmBufDF90lCpADjcfYdd6sFwVaYiGrE0gXmWa
/F1JKFIwJ/gxpvt4cjBHlp/yE1HONRP5a1oPVJ6we0l2DhvRbbFGrS2CFYQEXIkZpYrlq5sY9w4I
CvGJz7LYeCZa26+WY0oVHpBVaspXiY35CahG6BdURf0dWbnspLpiV0lk6NqBCIVslsGpRF6qJkvb
Y5eiFvYyqVSKb7v2qh1x+F6aZjPNildftelNTWTzGa8QIKm53vzKPrLDDSoB5gNYgL2AGJd/Vn3p
13E2cf1jGI3Z6uTdUwmTZBk081QQlkCOXXRWftWGoVAsObhCPiodPg798IF3D4B8fbo+pJWNZccg
Tt2GlfBN9oryM7eO87FEnUPO9RZwY2Vr2UQtlROB4d0j5atv/O6D1OwznwpzqOau+wW1B/dm3zAs
Cy90QAS8avDyR1IawhjT3YBU70ZCcW2SLPOG45uCkhXilYc5ONu6qZunOM3LaOPavLavLOtO3TAX
UymCl2CEfogch9syQyQSlpvFyO9GB9hUloVXA03SssoCaAjMP9OJfk79+pTw+TRwD5zsfGOiVlbb
DkKGthoHyEplELmBNChFiRGYtNizM8n+4k3Nxr1iZTnsEITMraxk1tGXtOuc6pBon7DT1HfRFjfv
WgfW+a1KaAslk1e+tGGXXhYtttcoycD2dX2zriy3DeHnKNlGZr1uoQ+D1ZBN3T3WlTzNPMkv13t4
N1US/gfGzxM/K8PSKV7ZOCbBsWN99snxcP5BVAUi39K7UEmpgcox2djCKxvMBvS7ZRhonXrsj8Rj
mmfFxZgBNGaaJS8jwZfM4abm5tryWMbuSVZKyLeUrwpggA6kYbTJ4r4edqEmMHuWuUe8LVmoRPXq
4SbzMUFhGajUQEjwcn1x1j7fsnYGclWouKjy1UMBEJKLUS6c2xoiABtAhrX2LVsfHZOJocApK7IC
y5Ax8bvx1VY+bGXz2uj9DpDXsSK5eKUl9cYbvOCMLV7HO0I++ygv3BeR2GB9Bv2qEO/hYBDRkqfe
AVk4qUWMhVaohRAgYSVOXM2Nm0YbJrMyazZwv/YC6CVrmb8WSWJQJBctOuws5HyLImWtA+tcl10P
uoC2Rxyt1dzELu317ZBCVHffvcZfFuxNGN2GUR3ORFYvU06cC1Vlow4krRukS6ctsZCV2MTG6w95
lYXu/5F2Jd118sDyF3EOCBBoC3fw9RAPca7tbDiJkzAKMQv49a/I2/hTrMs7vC0LCQ3dLbWqq4ox
f3O6hl0v3sshwPp1gu6FDdFQyDX/WIi/DWlsM5Z/YPrVMOL1a7BPUyPObeGDLo2xwV9DYuh2s2Lq
eQNNNnBMIuriktwsJ93lae3/cDPQRESVtcazoG2QjYK/o5baCJvSfQEMonrBQ70blkjNHi77FN04
FJtHJEfOcHL4m227L3Dy5IZ3koapnKfj5R40Dl6F69cMFtk0CLoMamblvnOn9op2kQuqdEEhUEq6
BTAFSsiVIKkxl38Q/Ik1WHE9xu/ELlHhYvndCbSP/VoRl655JcQTBKeyFy19c0Yru49Flzwbgsnd
5cnSta7YukNlC4QNBI9ToDK+tW3JrruomNewGLrmFVMHDc4o2or8r0wkae0YDhiQj8v/rtlKKm+N
YwPo5FYQisQdMLGuI9/zEjB5EruT467EQXWtI90olDAez31vtuDwP8nIaK9psbAfFxDzXXuq1Q1E
sW1WTzmOb238bramuCpQdfYAqt/sT9FNa5tU14USygE18ofJmpN3gI3a+rGnhddfRbE/1F4A+UJ7
zfh0/Sjm3XYTKKnqtHyHePaPNKrZeaESshOZvFxedI2bUvH8jWkkfS8g0Zxk3D86FHUgICruQPCE
+ue2zNfeuzRrruL4Je4gskk6/41C3uyaRqYLrwEw5poErW4cilkDn+GZBOnJN+L1zc3EF4X5eIp3
vG9AEyabbuWio1kQFdbfGgXgp4K5bzMnybEd8ufBJNldCVKX/eUV0c3U0vOHcB55hQN26gYlcP0g
hPccRxW42rukcutyxdL/mvQ/gD3vH3R/BK68qjNE8TbVgIUulIvTFKOSEBIkzqKfi9vV8Dem49H7
wcMVpXeyp+XVOEuNs9O6G4eqOALTjb0oFT30taxJ3JJZQv+qibp57SHn8wcwjFPxBGkFMTifI5WS
SjHfOVUHQjQBfsxhJzMjt8ME0MM6iHEsGwK7IaATmpDCPQBCCVLwzEfB5cpIddtT8Rc56Xwf47Pu
wFuRh74EqS/kp8pw5uyXUfXRthuAqboLO5kbK8vpG/icgfsG57Lxs2nMbMuTOGUqe47hSnggpyvf
ZU/EnAVsTGn/vZ3NtFpLGy27/J+diS6Wi+2H3d8buQdQhFO+l5V3U7Zk2pWlj2nzaLemcvGpgaEL
xVW0nVl5ZhXlYO+GPGTcZc9utlEn8p8ihppOWOl0ck+RCbJCSL4UIONO+eGyb/h0G+HXFd9AppYn
vcDsgGLwHqfX+ljLtq4PvldeE7fv/ePlfnSrsEzdh1UYwA6DDItdvo+TUYWcWsOpLyExG0+ptY0t
iamsOjFkcufMcd23quwHubOAD6wCBwfap8tj0C2zYvutXWVJnDU+yooXSi8rgRCSISbLXrl2fXol
wlooJk15P0JOY0biI3Pab1yWY/OjH0YqQ3caudz53mSSsDaFAVXpGc9N9+Cz8tbkSHSjUyzdFLZh
TA5O4b3t5d/oINPxmIGViK3stMUYPrFDtXCgh2dMJVQYTrED3v/eibvnugB8BAeEXcZEezAig61l
vjXbWq0ckCNq5ObZWKayhfh2Wt2mcd7sJy5ujWKjPAxTiwfatM+Gki3HTm/6wXG/D60YNBeXd5tu
CMv3DxZT8MzO2Dz4b3bmAgA1FGA2gA8OJFSHd21t9SuBRLcuigfwo6EA8TZoj9px/hFxSLmjuL69
7gbu7SYj4nd2F6crqT2NF1AhwT5yCq1BHUSTtkqOhVnbx6JDNUFBVp8ANdtYpd+pcBfggyzdt6mw
kdgpkia9xvUA9PGXl0U3BNUJGFC68YhH36D5+jV2rO/lQMIOXArB5fZ1/684gboZjDh1GcTjWQU8
nSlwIXb9beFWLatowUbkcmgOv0F9VBwoWCxAywmQwqZfV8HSoyFM38nwpgV9DG4fWOtE/CGqozxf
Sax9moumTAVNJ26X92Jy6RtQmr+oP0A/Ycj2USeuW6jwUiMigZN1W4ezGMwHAyzHti9HwxLvJbMg
wy4rxzYeuGUO+a9t86VYeG6W+USK6n8T3QJ4cB5WuAyslYtodpKKkfYNt0057embWxWofQH23hC7
RhrO1glaOv4wQX0JcSPUvoChHFs1KIUsfnHielvSdVhs5SjPi3guc47MhPD9CoLLrNmxfCN3JvMU
Mx46k5My6uH1OAAbA+ucwLHl8BiJ5ZbaRvx12xor5ky8IQNoEveFHLiyoB5HcgXKFWt3uXVNjFCB
0jWqiy3peu6JmNV1Xjb1zp/7x5j6EK/cSF/HVKC003NjbFkLETSniiBkiFddyA/9impThla1VvKi
8atqzaRJofNpjZBaQ+3VN7PEO0k01ncs6dZKBjTmQBVzjqya57wavBPSdH8mlthBQsvz5XXQta1Y
Miqlm7HkbfTSz3isTOuks4Omn9Y0GXRzs3z/YGg4XvUJdMOil9FPkkfpj+aBgFKiCJCamB+3DUEx
Zp44RAhD+qe4gmJlECV0jPdW6+QrU6Qbg2LOzpwmUYXywVOaOS9/15fz+FfWp+n+8gA0tkAVi06r
XMaej2dDHi+pMz7EBbuxOWboQEtSul+s1GT5yrVYNxrFrGsKMSU8RZM7WqP6jgC/RqGJdkzYqtXp
tpRyHHdam6Rp7Pun3ALTCYGzCixvU10LZSqOv7eBKEOyJn6FFHmxK1CM54QFcf01xkvN9KjAOMdp
ssoUvnsDClXzQGuSX/s1jXd4SV47h2nmRwXGkcRJa9G25K6nA1agg2bf4BnTymbSDUAx6NZ3Z6eL
JnKHAXR4YYvK+aGXjczCcbT8b5d3rK6T5fsHswYFvhVPbPZOolp8KkfB6GxBA7LzvXl3uQvdLC3f
P3YxA4vNUmm8yMyK7qs0MW8rv6kP21pXbLrt/TxiaWS84MBtnFCBcoMchbtyVtXNjmLPcQ542jRT
7wS5hipMBTQI0sh5bqyNEgpMFdVD+XA+8Bbnr7Sx7iNIki1qYNuUJcGW8t+Zp4SQhOcIzSAPNGgg
hnKS4VbkAv0HiQ9+JV4WWW+8NOD9OfaokgeBSfv18sL+JXH65LKuot/SHu81PHXsW0Q2BEx2J0qz
P0bUe5AZF4eI8Dcyln5II3oYPfPYSeiVJ9CP381xER9GCwy6FV8rCNFsBRUsZ7Z51LdDwn+x3CAB
YsZ49GTj7I10FXap6+Ifg0dB4Vix/BdKGC0nqLvhC/WcGsyB1mrdsyZCqQC51O1QxdDE/BfATSj2
k3Z0RmTyUQgy209WQp8vL56uG8XmOVSPc79O6GnK6R1v7L3pQ7E5rqK32cDL6rZOFNOPOLg8m6Ss
3sEaZwU5peI85b0pIXENCHfSdLMIL/ekcWGqylnNimzsZjC5EhNnQQ7wRjBznIAut24tP/zZTlci
eUQQBtvKtE9O5HnZXcoAyY3D2vO7FA4HYo70TMy4TsVNA4R9cxOzMkKhtMg94Ed2he/w4SetGS8m
iPjIzmT7KHcHumKIusErXiTxCrf3bR79yrI8WmS+i/7Nm7N45UKtaf4fkB3UniuR984Nn+yp2fXJ
2FhBbJB2W75HhdfVAggi8CA5Nz6qX8oyyJt+Fs9tX8jcCyDFzeyVZfw0M+BCyu2/3ha623PLemL8
nCowbLu9FRoDf2IQ5A6MhRKtTfD65Djdlj2J7pTIHY91k+D4ar5HeX0tDfnD9dJtDGKumiMTcOs0
B03RO/TXv6A0pg27adupEj++WMGH8wDyMz5JXTG9mzZS2JAObgM655vOZGhdCdlpXYNJjA32e5Lw
Omh9qB36xTa2YldlIimzcZqGCb8+mzjo7yAdyNie+2WbbsGC4u8VW4MAkeGRcjbffaT0T3OWRVf5
XG6SqnFdNTnmgE4tdpnB//jQTQmdwoVEqdVvyTKg8cUsPiwrz9gYT05jvpet6H4U1Kq+tAldQ9B9
/uiJ5pWr8zgkzgyul/wP87s7CMrdUajf7doRYaUwUGg8VNGdOzZ3fY0z1Ji43+uBbbM0TzFsOpUL
165Pf8Zt2u15BmqeFBD5lSj2qf/DwBQ7dpqijONhcH4a4PQNzbocwqiIV+6IusaX7x8WhQDf7U+i
cn76XT3gwWY0Fpm375fjlq5xxZCJm6KMrRHxHwT5DnynU0Fe7KJLjtuaVyy5Y0utw9yw30bHywA0
BRYy6en7tsaVkGsnoMbJJ0p/JmbTB5HViZDXqJ263Pqnr2hYU8WMZwgH4U41k5/tDCnr0vd+U2uc
w8nGkbXnGWqWwUwxzzHocpCMu9ynZjXUFFklHLcdKBnfK8fNwTQcz/WpaWrx83Lzmuim5sYqT9oC
dIn0N+DPd2lahnXTnEop7zLa74uuuuYJf7jc1WLS/xyHXFfNktV+1bt4MuveRZ58b7oyLMpub1bO
E8uH/VQP+8vdfHrcRjeKWXuNHc9S8u6d1Tm7xkVsPMYzHeLAGLZh49GHYtwgvk0b7slxz+cS2TgS
xPw7mbYFC5VkiOI5M676atxb1XUadwFBLfflqdHtJcWyDepJF0UnaDm/t5pDl523tauYNClsy4p9
tNu4kQxE0f2QBXVXfnpZt8+2jWLSkySsH4Zp3Bv0apL7cUiDpjkLuc1jqPwWPU+bkVj1uO8hqDXO
1c+49lbSDH9x4J/8upoL4741DaljjnsvKG/lngV4Xd03uynEhXbn76r9F7pLds/vTmCFcid34z4O
m0AGZ7HiPDRzpybLmmmaGZGYu1zcxFYVoKoXd8G0XztQamxNzZQ1iT8TFmHyGiHui768NszphZSb
8H4u7Oy/Ya4o4nrI5mbcs75MgyJKTohDX0q73M2Af67sL41RqJWjScsR9E0s0miWRZAJUgXNNvZJ
jGDp9EOghhYFS306Y2FjK+i87kCJXImjurlXjdkoW7CI9IsPqnoQzfrFowDUCbrvnb1yx9JtH8Wu
kybKu6TD1GTue5l8EdWdywB7KVd2p27mFctmLI+9tGphHuPEAxKPv8kUbyrSxswrsboEvqhtOfaO
NdIABAMBODcCt2b7TS5PLRIlwNP0NEbzRv0shheHfLvcrkb2wlXTY04GZbDJg0nJc/ls7q0bkgXF
i8NDsivuyjBeifuauVfzXgZyhoBGIoKBIC8c+vLAhrWp0WxMtTR0aHJB5xIjGPm3xgR3oPjZ+OfL
06P77aXPD/bkCODTPHcY905VD3/8tgODMHRHUPF9uX3dvyv2avckN0cpxv0c9QFnf1yw6USQB7vc
uu7vFZNdDhJd4WLTlN4p7kWQm0+XG9Zdo9RMVtPwbkb2HZaK0/RP9+5hDLvj1/wgdr23MjW6n1es
tTUzq/BGTA1IR4OYiZ1gG21Vrfuckf0ye5D/7I3xUEvgX6tgqpNt/60moqjLWia8pfHsMBnf6caD
g5qAgqqXD7F5eK/Eu0qmJ2aseMXPiXddV6WXaKOBgaIM9mODaxnp8qfcGp+H1j35hLxbeX+AitZX
q0WFr7HGradx9GqtZ+nYcWpmGIuTvQxWHcb5PktBx2ps8zaqYNOMe6QdgxFy7yX7jt80a5QAmiuF
Ws8phqQuTVBs7emU/pZgdZFTuS+M6YuTR6feJyuslpqtbyt2O1UUkX3EikCZIB2vizXMmm7ayX+9
2cRqIVyPj3vT8fak8sIe9QDB0JZf/RRc9Zd9g+7nFbtllg9F3QbXiWyCBIWBd4e0Bzn+5ca1m1UN
swRPmaUDx0PbKOii6pCaPLAMHuDR42Q4/nXnFftm9MI6sVYGpFl0tbYTSN+UkgED8mJQvFMr4Nkh
TfwgovfSe7w8Lk0cUCs7LTAqd6jpQwyTMoBQ18mlPmrp+crNQLMmahknuJCrjCO5u58mFIgKcGmZ
9or70P35stc+RMhaTnbtFvhzv7t15CNtTlW0Enw121Wt3aQNOB6KFk3bKdnPXRMObhN2ab5LyCa0
i+uqpZsJSPHdysJ28kvE3j8yf768nroJVyzYLHnp4iUZ53AIGtR29NUr8pUJ1zWtGPHoN9JybTgH
rwC9nzGEtuQr1qVrWjHdyZHU7z1sk6r4bjVPo7tSt6xrVzHaGKUKY7dsP9Ot97U77ox8DZ6haVot
wOx5VDYckKW91adHNuQLK+X+8hpqtp9aazk6UytniYkuRXIAR2sg2h+OmYRTu/b2orEda/E4H23H
SSHuxDL0YP8G+iwvvlfetqSOqpfUDFlpiXqZciMK27bejXG64g91hz9VLqmUOXdQI4UUBqSvqvI8
W+WhKmlYuvArd4VRXLd+tZvrG8mq3eW10C3z8v3DTI0xmDOMCcvsQiPMsO1g6PqV4eiaVkw1ssBk
Afndcd8WQE88Nt7K9tG1q9ipdOak92e0yxYOwxyVVHxbwvzvunyYjEK4/TgT+MWqvSrGW3vjseNv
zP3QrguxDT4U+ONcfCH9LqVPmxZPLaPM+8nwcY2S+9q8Sgds9sPldnV313/qJrG/SBaj4emaf+mP
6d1v69ENr42HeLd2mtE4AVUEifS+OTs+TpJ0/D6iaCm368DzbkZvjYdWs03UmkkbhT3EsancWzYJ
yomFXrL2JESWrfZJPlDVQipYHLXF7GB+QnoUYbLLDuIuOcRB9Dzd39pHOwyT4OuVbQTO0038cnlV
dANavn/cRU0/eJ6HGSvakydvR3+bRzMVO+1HwmuAZuTerQl4D0bUYG90AWol5JJKRu1GJPd24e1G
T+48una70u0fJaQ2MFUAT0259+sWFLbeS5mhKiUdQ7yprTlkTRhRCxvtWrgO+IWxzKwNaz++YxUL
SbWW1P18QSE5898FlU2egMUNYXVy7TgoAGHay1iI3ZbtAm79/7ZOiwgvKDYmSLAv4DQMZvfrtoaV
4Mpl3bQSZaV7m5WB711xuODLLX9+IUAd9n9/uZ9Tv68EWh675rqduwCZim8jboLI0r27M0rCLvfz
N1j/a7+OWtHIisrOiwJzQx+rQ34NfY4vQ3A0vtnX4pBd+0/i5sp9vtyXbpGX7x+sdshBRNSU6Krm
+yq9J2vu7fO96aiFjGXCSt9oYqQXuR1kbhRmyWtnrgl861pXYmyKZEaW+2h9dp9AvlOnT+ZatYOu
acVwZ9r6gPug6QGVfHX9w7GTsF8TetY1rhyIwXLFqpLBlxlOuR9kc8ymPvSTbdc9R61P7Cw753WD
uFiB/cmz+d4evJWYq9knajUil3yssgi+how8ACIgaLI1haG/B+tPtrtag+hmY+rGBmaleZVh9D2/
6q6M0NuzcP7ywG/5rRs+eqdf/OflHf/3ivBZd4oZjwPJSnO57Zh38nf0QGRAH0wA0w5lIH/+ib6U
d9WdccruvF30I19xHZ+HA0dFW4HZiONQDl/K4DuCLDdZULjVPR2WSwBEJVbuiIvz/GxoijVX0Gbq
xoLIfQHdm/qW+2wn6sfI+pbKo1uvZfF0/kmFYBlMmB5IgeU+TlHY686nnkVHMveQ7up3EHi6r2Dw
NRse7WSEfEZ0QyI/nEsRliXZ03y+RwX1/vJq6iZW8QQC7Oa+EeFXSP8ti3dt8hCbD3W6Cf/iqICt
aEQFa+HVcs9NvmdUHnBVXlkq3Y8rrqDLirTvY4kDApgTd7Vh71Db8yir65FW1Uog0bgbFbDVt1C9
aiI499igtzRJ6gC6pDdmFm/KVzoqZgu1c55RSPhK3w9N4+jGm94DHRWs5bYQZzM4rGVIdiS9EvGP
zN/39fHyltHNimL/dgr6UFp0ch85URg31b0U5DCWxUrzGhtUAVkiFa0f1UsAGULLwuvFrTuVAW1v
UPJO5cqhWHMUUVVdhplwCxhazHzWPZCqe55r59gI+67n4krUa8V5uqlSzt5V0aZehQfTfTLdcO82
nQ9ptmJauqYVw82nGCKM+Qin77tFwPEAdvCmughAR10cLi+0JmZ5SijHIXAyIfeIM8j43bPvxjUV
eN2vK6YLxgIIgC9nm9F5mthZ1ne1sWJRmqZVFJZdOF1RLqGwbW8N+1RED8W2zJCjIrB64aIGAcX9
+2ncMeO23fa67qhwq3TM0sJZZpnYIIaM3j26KXvoqACrAvzwtTGjYTc1dm7T4Qqy8TSj4qp4lIDH
fkTTzgSV+3uz2JRvd1RIlYRAsDW5OCVVMT9YvnUNmbsVt6KxeKqYIrxs5BgsQZKGPGbzyWBXhv/m
yW9Wv5YF1u09xSI74UFPRuLwAFKTVyedv7Qi+tPn48blVKzRcVEMNQwYAImiRZ08lM0ahaxubhSD
5HkeAXJe4WImQIBroPC2qwnYm/svMqt3k0PXnqE0QVsFWkF1DCVLLEdHGTmkxXSk9JuVzmG/9uak
cVkqkEo4XpynFBuTJu0ZMMKyHJ8vO0PN6qoQqsi0uAcCLeSbhPer41CqNtOcfxmtvvh2uQfd5Chx
lQ6GE/URepg7au4NXvRXBoD5OxqX8T4Z+Rq7o26OlhF+uLKSKWvLOsfB2YJgZ37N1lhENIFbxVBJ
C0h5J8fiEn4skKRJ4xB1SEdB6sAe44ch+3l5njS7VdUG6vKKpWmCefL49MU1ojvoI4Aehz1AL+wq
RS3O5W5006SYs2Mz3oBiBXmQmkGGqOPBBBKmlZOlrnHFmEUNrZDWhTEPVhImbh90awJDun2q2HI0
pmPsjXTYQ+XazqwdG94gax1smhMVTVVBgyciI35bJGMgvDxAMmdby8um+rAph96VIN5evFuJiuGr
Zk2f43MouKPipwQn1VBU6dIuRHHn2wSpuAwg476vQTnztbAei9FcmR2NAauAKqvpbOlHGIPryRAv
XgHPn5l746zBbz4vyXQdtXqwaDgDG8Iy/eefbeg/PE0PR+/u1txNwVcDaPCVcWi2kMqyPzqlOdpY
4b3XXpP2LEkS0PJ12zorYbgqXBHZKdrOzVM8XidrN3eNQanAKmsEVW0xo922eWfmosSyRgKpa1kx
VUgaG0iXcdxhOaSCoafdueKwYTKQ41M8vmWlY4sslnuu65mGw5T6IYnk122NK27eHHrQ6tG4OZs5
2DSsCg/eESrJLjf+6RbBny+T9cFcSSv9ide8OcvBzEOzisUJz/bvZRRlu209KBtFxqjxilAdckaV
aYEDAoqLc2kkocPEtDKIT1cWg1A8vC9TYhfA+Z3tsY8PgxTto2uCp+DyAHStK/umkWVMfFI25yTv
cEPr56JGCYqI5e/L7X/q2fD3iqNvc9OexhQQe8g0BdBi++G7RpCKcufb5dHLvNtFuK4v1t4bNN2p
aJ7WxekzY3YHcbT0pYrie6tFN0N8xYHX4yJ7Mnr3psrXnvg/DfJgs1biQUTNhWEUG2zRA7P96jgV
wz5y/dPM7WeUC63cFzWLpAJ8ZOvHxVBT+5y6kwid2ZyDhPjFtg1GFPsWsQncWOLZ57xtJ3INpoHa
Cl27qjZdOTBLio3XWWEBKWZVZ+q2d5C/ofuhqqu97QyPlzeZbn6W7x/sHJeCqI0FOjDqQZxiK4bS
WBbNV5db1y2yYuOoG0cZ7aIytuyndojzAICo3bKhHFR5BDZo9S539Glkxjwpll7UHlLuqVudF2FM
EDJ9ZW761NW5HWzWJ1S52Z144nbvD9aZ+s2pmKIyKGl630FoebNPJ4rNT6Jxmga0wGdfTtl9y+IU
KF8w9W2apX8wQY7fM+pE5jkFgW7g9HKHp+O7fi5vOs9cSVtpNpQKDoIuwsz7MrHORTS4eDTw5wKV
EK3x4/IQNF5KRQaB4bFzaEPMcwtvlHLrXgCkEgiI7nWk3C1UVXbWfcmcMttyVnKYihdK/dw3Se+a
535w7Sc2FTAOAZ7+4ZAUqdh0QUcvip17GSTTEhCHvUGt+IA3x4Oo5aNVeaexIte9vybOtjjXf54/
0I1i7b4EgjnuMXt9XTxNKYjNue0dbK+9WwR+EY2PHl0rhtacIP6SMXzwLKlkBkBoLXlbeMuIpM8Z
WE8d6Epe3ggai/8LffnQfDWBJqS3a/K2aF6BKOipt+hDUZNQDt1KQkbjvVQ4Eas6L/GjvDy3HK9s
Qn7JRXEzO+wuRUZTVHRbiFLRRfXE6NxVxnxuBRE3kHvxj1mXbqJkdZiKMaqqSPK4LMwzSLkPeBE2
91k9Pi7LnERQlARhyUok0ay3ijmKmmYA46Qzn5mDc3QnuXWMhn4ODUhjP1xec41vUTFHgueSunU3
n510mB+irjVOlWH3vy63rhuAEsyZa+SV55XzuXFjtpvNNtqD+7U+9BP4pC93oRuAYuY1k0U0oRYQ
ErdRvCO0SA/cRQrlcusakzCXXj+YRLeQesjCnM8WlFvrBtbdO+axlvKXPa9B7HSTpET0qgF1DoRI
5nPEYmtfRiAu7i2URyAErr0P6SZJieX+2JcdSm3FeZzc7i5L61ezkptAwjAH5dAuIWAOcmprPE8u
SIOF0z+m8RqFkcZfqHCjvIHDNWXqv3Vd+ZTT6WgR8l2y/mCK+Y9brxG7fb4Evgo7Mtnk+Uaf+28p
te4tNt17rnyc21XKrM+3ka8Cj+p6ivzYNrw3b6D75c5ROdm934G4LBYrO/XzmfJVMnWnSwYnSc34
PNvdV5I+Vm15XQzpfu5BYrQqxa0biGLQfVQ6XM5DfHZM8HIuI2nd4RHFQn+l7C/bnG4kikXHXICi
YUQf9uT8WbqA3zjFmXtaLmfrwfRzm/CZYtqexU2/Fp04joEn9nZ5uPz3n58HfBWE1Lc1bWPm2m/S
S+/l/Exwu1w2rMBqD/Nz5YuVk6fu/xWbrtvUzdyc2m+RpDuHlQ/r5qBbZcWifVRuovoWY3Cgx1NK
7wok9GBrdHeAt63EHV0XyqncKkBRZ3JG3uZcXGO7Tm4TgDQ9tOzXy+ugMWkVlzR6okjtqIi+0ZGd
KpwsLH+6xm185Xak2aQqNik3Oj/CLJG/U4T/Xy5h4K+6y3ADKOjaGVazxipKCYRPWV7K2H5Lc3I/
CaMMDHeV6OHzc7+vkj8RcBlxABXHt4zQB8aK0Hb40cH9cTlVJuyhBo0Fb9YIA3RDUaxaVhn4cGro
YyG5nDjXpLS78mvGMmtNSEyzo9RkC8cLEI3bsjgIi11J8M8FoOTYR8gbDDEbVq4umjlTUyygU+ZW
18j4xRTpVe2UO+pc11W5S6AzLGz2nJnPk2utuHTNiFRKq9JADSCS182bUVYpScOMZON85LXTQBpq
FpYETRfI46Ls92WT0QxOhVjFURS3RT01ICKPwgKRqjFwV+ZTMKbDLoHzHXp8X93cGk+p0l7RrILg
bUOrNwbXuOy9HLYjpjGQ5XAocZrOVlVRdV0pDi22epo6o1+9CYxmGR0sFq/xO0iqgXSRQ3+A7i7P
oc4vKH4tsis5QLCrepNUPk7Eg851drChi8qdn0m6Vomk6UUFWbWmEaNI3KzeurY7LXQzc5WibMi/
8zozNFd5njTTpmKtWJfYWe1MFdSJimDpasJc5UMUdgzpmrQ/RMbGeVPhV6IZG5kj9ffGZrFL4m+k
aE5xCghv+Z5Na/dnzQZXWbFybphdxArxFoHATRJxjCYnGJDu7UDtsozHhxfMML7Le0E3farLq0fH
chsu3lo8hKZg9uDLXRo2ZOY8+H+d/lRsFnJoxLNwBjyXJrkC88TBG4dTkwy7MbH2rbGpNMrxVXJ5
FEhCSBplZK914XY/EpBH06CGDM4aRYHG46n08q3VJG0j8uwtx8GjNZ3r2CgfOmv4gnfl0+VF0ZwL
VIBWLz0jTfGC/BaRJg38RBxbws4ps1YW/XNJL8yR4gFMNJtaRmu8EmeeHbCAkdgp0rDLaNpDSKAE
tK0OkdIT9AmuoipvwKifMXBgEKs3WEBFDeXQK9HHfYEUUhvJVyeZeHcaBR3oyiRogrGawuc5S2La
ZcYzjU1s/1IKyXdFNZgbzVnN4vsOacBAyoxznSdBDIe0HIOnudsTCUk74h82LeY/ufx58kne+sne
6UBaJvGaJsYmCZZntcsdaDyGWrNrFWVv9iU1zllR3iTSCoFWOuRpH/Z5v7c4P0blXc27LVAunB6X
v/iQbShZb7eGV5JXyiqnumqE5cKtzyN4FS8PRxM3VDyeYE2dWYlrvoI/HvClwDFG1M8Hzjhm9rF3
G1oie0m6moWjF/P6++VeNbtNReshtRFXiyD8a17EtnvrZNTiUOub53bjvC3u5MO81W48x2UyVK8k
qcQPcIyR7/EwOt+2/b7ixunQFCOePNtX6IQX8W5Oaqs99l3mrol86VZlmbcPvy+RdfMYa7tXyAYF
s2WFFnX2ETyey8lNSYdtxqKi+WZUlcxeMzSvdlSm/Q8iRy969G3fzL93o0fjr5enSzca5V5K/Dhi
jOTVa2qLmyWaL8x7duTcLOGcrD7jaSyTKkc6nkAEeya+eF08zBJcFy+TtsMX7qPm0LTCCme7JvKv
Lo9KE8tVKrW8tDzoovb8TKLu55LhXw6rbe3sJ8t6ieNvDpk2vfb4Kt6PtZkZRdJOX1nRsmdoDyXP
4BwST5fHoYmwKtivisEXCD+TvBqYt10+VvOhYtYVyZ1514Jsa+WepImyKvKvHnyWTjxPXsuetnOA
iWoMvOUabR42U5e4K5B0XTeK4aNUe3ZMq/Ffco/dQXEdgpHem0zqFXepcVwqfVosTKQ0k9p/yUAq
0L7h8ldA5j4qLWNbFkSF/0FB0Ml7knovU9UCkmfg5hVfQWgqyOiaCIpm46rIP2/+H9K+ZElSnOn2
iTBjFLAlAiIzo4asMat7g33VFSUECDFITE9/D913ka1OBWb8m7S0WEhCkrtcruPniHJqUDH/4pBC
ZF1N7CTvAPTxEea6OInPUiGr3bXcO9/fYaZJ0+w/omyF2mUevIwjmJiLnKuXmszjnmSqack1uxdR
6ftjX7gvULxHMZs/2KFzjZ1xWFNor1TTjrM0fYUWxVHX8rktwjKdqvmTO3RTEkf4c3+KDEaoQwJp
P6yBKKMypVCg3xZC9OrH6IdPfR7vPLSZuti2w6szRbmzFft2JV9yzqwXxxU097JZlFBbB86LC3t6
rmIbwcz9LzJMly4SX4MNvmxjt85wvVEio4I2KDYEB1u8c6qYvmc7bV59jxjcgPijXaZVP0bPee42
pzxnzlMnK55RkDz9vv8hpn6231/3Q2KgG/hYpNVQfx3AxJ4wVzxtmkrrvIsEM8yWjkl0WV1SF9LR
aT7jDgIixei0H7KaGt9+f/UFZHGhM7uQMoUw9jemcNOt3V0idNP0eP9ufHaWrgPjUZnW43AecLra
Pv24PTHYsffH/RUwjV/zHx5ziCcCVr/ghCL/KydWvEi/GA6h3f3I1/wHvLkFfmlVvYQKgl9ZU0P6
69TkHt07+kxTpHkOZTnAWkO95EVI+tLNxS9S2hdv9Z+83TyGwQfqtG9dKcC77ZHypaLV9N5fWz8+
V00AhbqROd0eKZ7hQ3QSuBGvtXKZSZ0xUXxyC/s59L0UaIenaKR7ntCw2DofHF9nUMegGCtrK28C
hWUElQoPUNT7W8k0T5oxz8xXftnkdTbTPvgJbSJPpSiI9b/6flmX2f1OTJ+wdf7K3gZIlxKODF+2
4jHp5AiorKzTvAcmM0TTOmi0pXIRKDatoR2Di1ozxexSNH79CJkxdg6bYUG6b9qjIzZ9imbdYUeb
CumxOlv68ksAp5oKSJldjs2TZte279VdAE3FDGLDHwvwzp3mJt6DPppGrlm1BIU+EzOq+OYJjB1q
wRlEVLy3jwx3DR02mrt+WIMXjL40FZ5gWuX+nTiMaZ2qtl+TFac4JJqLY1VRkJbQpqoJVDcHC8LZ
LlznkzP6PAMThndZAhql91fDYNw68i4YCGm9JawzWvTho4N3zMtQS/shAOoviTj4+o71o3nDGIwJ
fmlFFVKroHZ8csLVih78QJET9fPiD+jZUv/noa50KB7Q2t60dNgDENia/hznFXTKcTBZp6he3U8r
tWL7fL8ng1HqgLyQ1asCKVKZ9ZA2e9+7/DMjdZp3fnGxWnAUhNCvut/T2xyEKAbX4h68W/QCsrDh
dxdXXAhFnRw4LmoXD8FqXeA7L8pRWTdOD2Pk72wN09dpXrPnEDb2nb7MoJjzYFOa4dBHNUM+fERI
fFnLcC9VaupI85wtoaO7dG25gTm+1ErOpyUE8wXExB7I0LMsl2QPGW/qavMbr5x0oCwiLY9iG1bq
hhCjAoi1vOZh/mDFjZOEhfx6f8FMHWkulMwTOL4kCouDnH6JpvxWOtaPYXQv3uI0ideXv+/3Y7jW
6Vg9y45CESNxnPnhWiWNt6KqoH5sg/EhEuM3QKc/SRYcO+F00F7eT3XY9yAXlF6cu+fQKcshrWu3
2ZM1MHhvHa4nXLAlYnHId76JQvfVH6pix9ZDx+rVYew0EPAtMzxkvQ9riyUq5h8k91LLheREwKqd
q7zhG3SsHhtlac+RhZeXqfKtU91F5XvhlNMelbthY+lAvdDuZDuBqDjzRH5ZUVeNiGBMxbw+rlHV
gaqS7ORUTB+imf+IA1SxeUJHvcf+IN64/gFdx5juxGSm5jWjL/LJkqPllpkkA0pYI1eUc7IwNRfH
dqsO2QOFKiI+GFpmTeVyJvnSZQgHjg5fs2+LkjFfqIQt0ML+w5PCgy7A2lg7s7PNwn/RxIBB/9tP
qZLJnBUjsv7S+hDUcjgFxZRFbr6HkjBNvxYoWYsiYYFXgExG/c+gkt6foV3IvdkxeCUdrmd5lW0N
HeY+wNExV+4HZLieXbu5cYs+yCFIoUS17kQWbxsEEuT/nio3sCayeEWZRXb+bi6QmRuL9bvH2sz3
HDuZDgauoQ7ec5l0MGWszIoiVGBM8aCMK6VzCKoc6ri9GOS7q+3Aka+KN/nDWlDrA5cjkKD3D4rN
bP+7o0KdQGxpKPNXDr+0VEWY0Zo8BHbz0EcVWDNltZNtMq2FZtTSmShUosoyI3xFSiaWGRzrZfSR
WaTt/MMOw73KQtPnbPv61UHesalyl6DCqlvOdV7DPwN/fODNnOFhd8cBmrrQTHwCdrzyK2ysouvf
IYWV5ItFT7Mfp/MSfrm/Km/beRhrdt45kE1FooZlrKn7NOKOg5BH9O9k3KmDn6FZupz9XtgS2zbu
G/AI4TPi6gdZ1FOwsp3o9G1nEsZacC+bqOKK4nAdgARImzKSqZ+vL/enyNC4DuAboFwTjXZeZCtT
4UcRl+tDx1b3GLQOEiL/3khFz3lDF0xPWwFbP0wjyAl2UfWG5dVxe6jWjUNvwhaqmuJE2+FbCfTU
3LQ7T0SGHaoj90arLgs2RUU2WN5P5m1Sm8qtk9ZxRAJuxk7unEamfjSzJnL1VOjjM/xwfF8060du
S3yG80MOe4rRBs+hQ3LIUoc0KhnLlFzfj4WMk4o774EBSXPCYeB70B/DbtIZkrwAit1eYBUZCybA
9SwyPdo1D3cm6u1zL9ThNzH1SQeEeoHECX3ycxI/Lk3/vvHscx8VfeZVaoYghrfz3G1YFh2FU1ls
5evY4VtqEp4Xu/5gI0F9DooW0M1DopSE6LQy6wrM7JIH/Fahkurj2tpxkMD7toekK9C+5mVJL8gs
FtXdRDy06VAs1alyrGhnQd5cbrSu+Vdc9to16qm4scgqU9+tADONxYrSigPOCe1rzjWaG3ulednc
RBP/cn3qJYFA6c+xxjW32tlxnzuFXJ5YXQ1JxYCigW7qTuNvuiYChZB/+73WjsDhhcK+29r4qEJn
ln2qpvqvpa72qPoMc68/McuhERWYgLvbXEnxkK/V574g9cOhudEflsHNHQ6iG5sbm2cU48QQf7fA
j3NsWXVRLqWm2V7turs5kJ/6OZcN+Dg9tYu4Ns2M5k+nEk8BJYpRb0XDvqmiVtfBKa0jhzEWduv0
VWS0zN4QeuC+v4VIVSahqsQllv0heT20rplrblNJlyLsbosT3CYJ1DPjf9xf0jePADSt2WpndUuo
oBdy41T8ofz2aUtvDfb4CanIZzi7nZ1j6kYzWbsBwgaa0N2tWwN6IoX/UtXyh02AF/Or8dMIsPj9
7zGtsm6+qwrmcardTQeb/ZqqfnGSdpzKPQy6oX399TgqKJACjEZZ5fVDFgXSzpDROkRXA7evxUUu
71UcLmF7EzOzr/1Q8/ei8PfI/Uxj3xbn1SadWWdPgQrqW2yv7ZCMRDU0sUt5SAsDo9+OzFftqyq0
x46W/S0abFDccht10tdijqtPh9ZWf7nNIUQ1tiIPIcriDSmBgPbFqu3f9xs37FCdQ2YiK2RZnMW9
kib8yhnefNj4wKr+J0HKtZ3sy/1uTGugmTIIpAUVrTXcahYiBQY4vFeexMKXPS54UweaQUMsO4pE
0y1Py+LfKhn+cigk6O8P/u2EOFZYM2MRjiCiDDD6YBR/Sjewf1Yl2IeJFDnq0YL1WkpSX4j1P3CT
gAWjpEdAjOhXs2qnnvOQBkF3i0PLzcCLFzyqXn27/1VvRnSIhbRDGYQXaxhzUt1A5EnT2en9xIs6
97pQG+WIJc/ud2M4+/UXXbePfBTCMxxvqCoG5Zh/6/DMdB6Q1d1ZHlMPmn1bbiCR/R7hy6NBlKew
t+aneHUsmUCLT+1cf/5OPP8np4Hp0qy8XNag8aiPmpvRxhF3aZt+iL7NKhLkR9zObZWNauTF+tIC
7wQHU1Mnd2vEOW1fC2QkQhbUn2fLAqPezuFi+u7t91d+x51pFRI2VDe6RgQPTvF7O1LDyRr3HJtp
h2y29qqDuPOEQ/KmulVeraJv4VBtkjwh8M/sB6WeuuTV0kxf7+8TgwHrj04DcfyYK+lfo8FyEvjo
73kfPh9rW1s7Ms18OxHzbLEd9yEXU3kZ6fq/+42blkFzbaC79t15FctTjvejhBbxL1paEKQlhzSc
sPN01wY8hBf5tLt5du2cSjZSKBk3O4GQaY0118abAij2hg23gXvOcCJWMTtnLwCbz7nqwDp9ljF1
f96fKcMS60/aER2dJp7hozsbiMCuBFUUFXuYQ0PjeileQyZ7iL1R3qxeDgPINgioSSOvGvYYuE0d
aEFKx7vSxXsa1rlFyfmUT99IjJf5+1NjOIb14ghX1dEMxKJ/3WgwtoonAWYSBm3hrgif54juSTsY
NqteI8Em4gStP8SgkKjjjPlEnmwfgq4tMEP3v8TUg+aV7BxqYFQEMbimpg+dU6tkGMqvzVzWO1Nl
Woft91deaQFoZ4y70bl2VHwfVj7+H67BOqZQzBzeO8ToaSujC3eG4UPA2d492DR0zZIrMnaLmKPl
OpRzD6JyX3yWYhh2YiyDKevwisoiJVjx1zir2qaF/i/zcOXwiz7tZq4yR+25DNNe1aISLmLcygK5
XHNP5tZZobzm4xT7xctAYtIli7fQGexc5fLX/R1l+C4dY0HyaOlyBcQtKG/ElZMi4ElbWvmfNh+9
j+tI2p2ta1geHWLRAXqNrLsHiWDcoUCJsZ4aWe3lNQ12oVMDVRAEZQUn7ZM/Ngq6w95qXacGer5n
MO/z2/2pMn3B9vtr22Ccz/EGMaxWhyQTK5tTePwTtJMOcnHKacWcZyiprpLICa4LArvMKoLPx4av
2Ufu2GLKhzbHg3mFICu1y3IsX0A9psAFcL8L02bSzzvG/LYZlX3l3eSCFqNk6RA2Y0LiOgf9rX+I
/QS5Os1IopDn0FZH0VkEKZRTt9YqC4p470pr2Ew6woBMlhN6fb5cRen+ZhQydTbKd1AytJeJNXWg
HXa2X8g87MrlSSFjevJHKMHmiC0PBzU6tIBZXotAkvvXvLemiztGzpn2fMdjmEa/Lf4rM2ilZbWq
9CIGVNRcJF2zRNcaBYcnPKTz8/2NZDA1XXsMRZKurNsYfbhu/TxOFUScG3ePt9OwTXVAQT4OQ78G
Hb3wKXreqoy2eCDyy9SNDmFICdH1xngw9Ivg0soiPNZaJ7frV3GKodh9OjZBmjH7uOvQYenVu26c
l3MTBZ8LshvHGM4gnf8npxZrkTdV72gctu+J8OnJRZnkxfX79xCFA9MmtLUP0T1hpjRbtl2Wx0UB
IGRS1Ag35gEMvtztfx6Zp0DHFNgBqgmk26L1qoiiR/DH4eEXlbg7y/C2LQQ6kiCSvhIL+AGfALBZ
somzHmOXwQeAIof02Bdsi/TK3Nwa+EPZ+96VuANc99y7p2bdi+tN49dsmbAcZY/czjPXQ93Fe+KD
qCeNpqZ2PkBZfpx2zNnUzfb7q2/w8yWAVpKNu0nRfczDAhpJqOlDRexO/mDLqvw3fRDozD8kzwE6
LShWeepaPxkc8Dz5cvmfKvuf0+R/3iasVc3Z2n19fFsdEY8u2nE9TcLLRUtXqBIB74GS6LIf5WWB
Y7dOVs7y4gR+KBohk1Esf/FhRbnUoBZQ44ggcPxM4Ipgf1FObHs3Lw8DAGlqOS8f7dhZxS/EGW0H
JpAt0hStnFXC17jJwXvSdfO5rqeifj/2ZNzjJXnb3QY6eIFbHXIvVZHj4oIdTNhWROa25aFUShBr
UYGo+9pz15BdlN0J5CfxAs3kfO5s4dQoHvQa9/cxU9FcSc4YmRk0wDIlwq8DJY+dK7/cb/ptlxjo
2AUe1IETATp7iTrlQ+yVFcjjhuI8oYwcnDq4a3hiPQTpIoGOZKAeonBS5XHWyZpcpiUXX+O6mz7f
/xTDYutQBubkUTDT2MoW0VQJj3FsWPX87X7jBkvXgQx+LJmrpgDn3tiOiRuKPyaIESTdsPe2ZBq9
5kqmfm2bSGCNOZPBuStxDfOpvwPdMq3y1ukrP8VFLwu5hlYGyYMU+b93dPKf+FT/kVv8PJfjMYPQ
aXm6Yuq92UFwYM/1cvIB9CTbW/M+yZ5pkrTogFlzJCenaK4IO5ZzxQk55Uh1HFtizZyrHjQecpms
bJD5r6mJIWlveX+2IONN7ndgGr1mxhGxG+WOYXlxhyE65ROi17LcE2MzbFCdaGcC42PrUG5leYXE
fDXOn6gF/QYE4jsoLcPodYqdqbUbt4JsxjVfGqA+LbC1c1XtXR1MrWvRQARyPlbXHb9GgqGsg1Z1
Qpfy6/2JfzsuDnToDqssq/a80somb/62ZZhslHYoEpxtEKvf78I0fs18WUjdzoOs/UV5gLMnFU5W
9q0Nqsk/OP1bx69MGBiqafSnCQJ1g7sm9gAZn57s+QfT6LVDvwpdGyCXkV8XBZoZm0k7LaYqOzY1
mtEqPPJHYIBiNGGLKn+iwO1dO1Hr0GtXoLPkALTkAL/m8KsPdtIPud1bj9BSOhbEBzpFThdEw8DB
uJl1sehPPq/7d84y0h14lMFmdRYVVfJyjTyPX8kIh/C3CgIoB/rUsXdfIU1daFdyH6w8SzBDM2Bw
sG14SAXopJbfsmV7AqWGGFXnTJmCoWUFxRRxJr5PU04fgO6IHv1itJKc+2HiFOHw4CkCysS+D3am
znCi6fJnvOgDOYyzwFXXudg4zTYWcFyuvwD3/mgBknFo7+pSaKJe86kUq7hME17LuL0uKfzgziuK
wep04FoOBYEmdIS4bJz1qnWnU0+OVW6TQEetRch4C2dG2RX+k0i7hb+s8SA8KNBBazaFe1vclV+5
gLDCMnOaek706/6cm7asdg6DAIBB4w8W/TdRvSI4f93QCxOIhtfnY11oJ/EwOZ3lhpG4dD1yALRq
2xScV1/CnrIdzlPD/tTBa6Qp6possbgQoL5tH6Ywqi8K2kd+NZ2L6dgrX6Aj2FTXt4HNxfrEJQKi
vIDfsPPl2LVDR7BBWB61PG61Pg0++SwaJhMrh3DD/SUwbH4dwFYhi7TiYttewMPwHnXDIvHkSg42
rp3G3C2CQiKQuJCiLU92FH8v1t0sp2nk2++vTuJB9XJ0pcUep7hpTmqJSFZXJNrZmoZYRYevES5r
0MTE7DGP2ncd7vZqbL5XbfTgQGl3Z3oMFhZoJ3IE3bzKcab2YoP3DMwXTiJWVich28MHmaZIM+Eq
aBybg/jxMtXlR3t72O6P7xzNeBfQHgIWGndXtx1UVtltdKm7cec+bJh+HbLGxzlkSxn2T5OyBb2A
fhHRXF4MfGoe+4aqoX+0glaqnXIUw0TpGDYSj6jFBxzjCUqSi/sAXxchDVZV3l5RjakDLa4GkBDB
7xxCYUc2KrEJpDGAKvx6yIZ1DNsC/aMchQ7YR+tsJRXI08D66+94UNPINRterDrqCESortNcy2Sx
q898rPaoL0yNb7+/smE/DhEkWnZ3FXHkZxTSN997d6x3DnbTJtLCaTJBZAiaDv1VTAhQFhsXviZP
Ypuf4u1ef2zyNSP2KW3J3Mv+WiFov/AZzCmcyya937rh/NLBa1VU5YxDWu9xcxGVTx4H8pWB6XSh
3q239/KnpmXQTBkce67gfd9fhwUbSDk1/djK3N7ZQQY39x+sGgilAhAw9bjVjOxcSfaRI991Qhb1
x/1JMnWgB9ejxC7F89kVNZCuSJaKkovdF/RXUcz147E+NAP2pYfjq2nYo79CNUJExce8dl46Un6+
375hoXWEWuSDODJmMyKIcXg/ARSXTLb31NdVOvL4vaR7uSHDUnu6OfuhS/Ek1V9zvyPp5Mv8I8Sc
/b1KBNNSaAbt9uEQdbHqr7YvnkFBIZNhjr+PBfII9+fJNH7NplnoRjmLm/7aRQjWodJ06VHodTnW
uGbLQokhnHMPvm4EFLTKAQNO+hliGwcHr53HeAoP+tErh2tVWi3k1t2CZXLtAHY8Nn7Nju12UVOV
q/UJ1CYLuEDqzxEEhnbM2OBNdYwWD/MJJgsrs+fgcz6FqOELHsP6L7zC791hDbtHJ0vvWF6xRTr9
1V3Fd4En2ncswM3Vm3ZfuwxmpkO1IlS8USi89VcFpEKCBfmyPZ08dZ57QrQUv0OC5GB0p6O1qoHN
AIaNsGgU4QNf3CeVhVf4w/cCncuWdLVDpnHoLkT0pbw0jPq/585We7lA04JrtlwNTaPCelqflgCI
Edsbf6jefRFr/N0We3QlBnPWIVtA29t4gPKKx7wHk8Mi3fFxhCLw+ZA96LQ4vMslAPdr8Qg+ivpC
fX86e3IP323aSpoxTxX4QmPItj7yxXvha5cnCIkfBi5/KIVNu1bxsRyLrkdHpZAwjKJ8jxet7zT0
r8tsX0AY9S2PUTc/9DvdGJZCR2qJSnbRGrXdxd2KyDixP+5vVcNc6eCsPPRED8GO4akiLplQd1pE
1mmaS9A794TRD8Ji6hq6qyOOHdf/ASRbFVQnwaL9KBiKH0/L1HllqlZn+CAWlL5+OrS/dF263Kr6
KPAkBHy9pUkBVB6eW9vmBxdEO6pRZgGa33ZyHreSwb+D7nYEOd+xoWvGPTRttYkpOI82BLDAf0us
djkVYJP48377b7rywNUXQLGFDEtHoLN+dlP/r27nBe3NTYpmN1/16sIwO4U1zG25pusURqda8o9M
tGxnTkxj1iZcrNwGR86ypIPv8oS3iIUhylCfWFUe7UKbdidaWYzgUaW9TU7Ee6FLd1Lj7/tz/qbD
xuRosZEFUbNmCJhKJcHZ5vxoxEvZPTO+s9tNzbv/nvuWdnnh92jeBX3jbD0t/rMgS2Ifwhxh+LpD
hXBagXyOSptmuMwVOUGVb2dlTdtGC4wkm2sL7GGYGVemJBZnMe5sSMOe0cF8gWtZ4Tyh5aASieMC
lTGcVut2f0ENw9YpgkYrBy1kWaq09nPopLl40N3ZKqaWN0f9yo5KFGZKLjHXwm3f1cr9k8lqx/XG
aOI/YJnAtbft86rpUXhu1RdoGq+IdrckQYhI1/8+RuAHyrBZZv/52Oxo5moHkQXEN6Z+jBYcKRCX
jvYCB8NW1xF8vbPE7gT8eBrzJa0ZgD+jas9+E2Yu9w6lXjFRmrkSUO6KZltdS4ZnADZPnThmqTop
UGCNkrfuZkmwT+VfS4jYOO4TlTub3jQ9mqUS8InO09APqYvrdttA1215lnRTkNux1+3m/tYe0uw1
dlrGmMAHWMuzl2eFvPL8F3yZR553t8/bluvo0L1e1Wvfc0y/XF+GVqU0/FXle3IWpsa1lEQfE7te
w25IZx9qcVCv6umpjXfcgqlxzXhJHbtl3v5jYRj8bGMRnCO5lABV6/+2Xj7ZfekiaE6BBHiCVCZc
DuQ+1kO0z2h++6RXzoFOzdyxyl5SNxj/zFvvAcT1O5vSNCva0VqvQdgx35LppNbEFyueuckp2CXa
ettjOjogr1n6IhwLNB+MqLFS8WkQO5v9zeAYc6KdqyK2vGgAzX5aVF6YNks4INc6nCRYv5+mlVDQ
6e6dg6auNMOFEqO3xNAtSu1gADQuo9V12z0EZ1fgvRxxy0AY/nuJQRdWlYL6S9pt+WLCH8KG7nh8
w/B1lBztMPQxoP/4NcZfVHyLAO9wLvALhwavg9ccIT2nd7D9nT54bIfnLjyE2AaYTzOsifqQLS9y
mTpz+bBKJ0O15P0xGzZ+pNlUzuu4jAs4so7nCSSWEqTI8FZy7JhydFE5KyxZKTy2pqwJrl3sfAEY
43J/5G+fI44OVOMTgyi5gJdU4lpDy90vrlEESCo/ODOaZUEJw3W2DEDquHMSyFvk3aABsmO2BocQ
abaUjxTCTDWmncnwNIzDCQfIsWnRLKgJLAVKEWxzTETo3UoOrokAze8k8gz7RYeoNWsO4uMYnqzq
nrfgDOcqZmlnVkyNawdfzGqoROIRf2t8i+ERdjRkLywzTLmu+Zav8xC7Eja0XXDikJzjcW/chq2o
Y9OKXPHCsrdzL3pBxIG7Tb4cvTo5OpkUiozB0kgx8NW5Oc2Pll8xL0edlk4m1YIEFQoXm1vExSkk
7Xl3Jxocrk4c5aDklDr+P7OCG9/mXP4Ze0GOnRa6gNuWdYJiNjZjUwanVZHz4RNbh6QNnqeEtx12
U3eb2u48x+H5voGa9qFmoPZYLbPfYjn99RPH1axH+Hi/ZYP56FA0vHpzFkPfKR2xw23rNthzshu2
mxrXbLMGB8KyzlhN2KZdQ1Pa+XE0mtbhZ75bQK6Oe0ta0n76lve06JLaatZPYozZXkrdMO862kx1
qKYH59eShnSBUND4KPCifn/iTU1vc/YqMF29kYxjFWNJa/BXN8EXlCjtnEKmprffXzVdBL3kC4F5
umia1UW277VMTWtXyAa54bbvXMz6IH7IqfgElcBjjlzHlrGmofZYwnpww/DkDYeEj7Pi2GRrR2fh
0WBiLMbVmq+PoUe/Nc0htcbA+Y/sVhT5dhF6bcqXbqZJVLtqfAd0n8VPrVp21UcNx4WOK1tCJ3CW
Bm5LjldYUw8qnEbcdjN5hnXV8WS0zp2OzXADs9v97RX3wxbTyDdX/2o3zqxcAEjHuuKgq+eXyHsZ
cV/aPYtMzW+/v2p+YLG9+FCLS3Fc1CPeRJhIkA+Lkd44tHd0ia2Go2yJoA7k77CriNekDZrzsaY1
Q7U68ELwHLOOA6Ohfcqcfse7bB72v/kM5z9ospiQcOnAdhqxh+FJiBsYrBKrhEZ6nu1mC7cVfKsT
999TXwCMVULDQqYLrnSN89zL5xAi7+WL42THJkiz23JQuTMzJtPWU7N3ckAd+tA1rrdHsWraPNq5
irJ64choGlIu6iupu9RrfzeR+kL2ng8M66DDylzWVQKu5+/c5CSua/PDR+QLy/0/HIU6mEz2fFzI
lpdsAvmYx/3HsWUnlbc7V9S386uOrxlwX09qjLZERFf/XksRJTDhJn/uuX9qO+uDG7TQNXu5v+CG
iEFHlsHBhfW84OgqG2AH4eQQWYZ7iQLDauvUaHhzn6xNRilVHoQO5M33f8EN+fJ2f+wGH+pr1jyD
VbrhfDOHsbXPPlF9kgeFfewI8/WTF5R3HIj7fx5ylig4L3QPUWaaF92OfT6yWWJeYvUSlag5xZVV
lU2y34NpajQ7dippN+OwDR4vLJuHPt60ZsINaEEjSM9j81dt8vfzUCPT+wtq8G86jsyxmoCWIZrG
nXgcf2+nC5wbnrdYvCdXbepCi5AhbPj/Uym4eXPAfnD1tuob7mp28+P+RximXtevcqLKJSh9RQau
RREUGar1Z792wR7HvcHB6TAyZkEx1/YxR/iAAjZbLNED7rKYp5iFD3Hx+/5XGPyCjiKbGsVHxcHp
3Dl/uOOY1FGbVP4hpp3A0SWsJM87F2w06q+2acSnqrHmF9F49ZEKLrSuWa4qqBfaXjOkrSqiOe1C
awA7g9MtB6NbnfKrthXArAE66LfHRrYkKw0f7s+7wTV4muFWGCRtarWkq2AvyrM/Fvl4ISgW7gtx
7Lai83yVhdtL28Xo1RxChbe7cNjZ/dEbdo2OIJspj9YZLEppI7xTDJKyoO3PKM07Fhnq6LG2Caa1
LsSSevF8HiLUBDBvp2nTyLUzt7XXOs4LTIrAq0jVtueZzp/c9ejEbMv9Kmj2QAsHLMm8pBOkaH90
ErX+X/goSXx1IaUnz/en3+B6dByRVABOQlR+/Ds+3B5IbGRF7zdtmB8dO+TWC7PcxVtT1Xtd1s9+
dEKVLU1FKZadJTB4Nh1ChJps4NvmRv6FhMJDXnTv8JT/AUmvKXHW4MadlSYO+CmPfY+23mPnsrmv
nQHxuv/Q5/2ZB2umymjnW0zTpa13FdnlDNSbTOMcQA32zO3uRI7ernWyKslBv1t785BS23laOf8N
Wv49TKBhDznb76926jjScfUmROiFVbxjkIc9VQ0/+Giq41fWXk0CjNpDWqL0nrp20pD6W923X+8v
qmHsOl5S2dUMCOsiUtohmopC1GBQy/98v3GDZ3a1iel46fdAtS/QuwzoFfq/8Un6AerB2vabS9j5
fi+G+ESHSy4Il+Oxb5AAk07ig0tjWS59vZ4g95O01s6nmObJ/fcao5gBwLkBwIepA0mYvZ5Vu8ey
/zYZb+DoNHdW18yrmtmyvaKODxKN+9K5RPOUydl5rDg9CeIPH6fguxt46aFJ05XPCFlrYSvYA6uQ
qhWfEA8VmzbechSK4ujQJbaCGXCTlEbUa6VwHXCxy45rNayGzkVmFajt9GoYxYblALjr2aq8HaSO
oWkduwQdxwWcmz6uAf38ZfDt93G+s4UM1qADl8Cu4OAGjClHGgJ6kWe8veXzmA7dy/0lNY1c88+O
7CCm2GNSwiZ4CcEv1xZqT7vTNHbNOdO6rHroXEOwbn7BbqGTSGLEhghzd/ajqYPtVHjlQ4kVg6ly
GzzALe14JeS5i5/aYU8RzNT8Nmevml9zhcK4Ac2DICKJGT0BfjJZTzM47O9PvsEJ6bilnq4FD7Ys
DfQCrRYvNwgQcUWy8BbHpnxnkkwrrDmhnleh4xYKABpZfqg6AA77eieBYmpaC6J7ax0E69H0Agbw
EiO2g70837aEb6TgdLKxwgGbxTK3Q1oBcdWFGRCYBd/Z82+vq63jleAWxyKegElr4yfcUqHl+wwX
5g57irhvj93WucaCMhgkRGiwbzz5mQvy6E/Vx6KeDl277FgzWTIhmQRfNqQT3rIjP05mb+dKbZqY
7fdXGz4Mx2Ccog1FMLEUrEAWIodgDdKp3Ms5v73jIVzz7x7WdVSN5WDs1v/j7Fqa42aV6C9SFQIk
wVYzI9ux87DjJI43qsRJ9H4gCb1+/T2TlT9iRre0mqpZgGjoBprT56TOObFN3QgvgGEHvMXmq7xt
FIbbjqqn1G9wxcjIvaevzmEHt/bZ+3zZaW3Ns/8OYVJ10wJu+DfolGAPm9yIEX5MgLq43IFt+RgO
y6YO1N+kwvJ0oTFRfW6T6SoZdu1UICn779eDfz1woLCGaACoJ7jerlm3pVX69r2CmHAl0sgJNdJJ
D9KtP15TX2F6gYqa6K+im268LVyRxTomcgmQC693lvVvL9XShBU46jazMW8HNGLyeU1y4AoaCt2J
t/w4Uf/gZPx4eVZtTRtey7NqqXMSdKeW59fOtESD3MKi2UxiuC3xHBYjKPQnbx7eVST5CMDbQcXi
+74vN3xWZX5FwHGGKzvMvfjFrSeWDV+yfbnhql1djE2v8OVBk5XXVFZuuMq5P/YBWXZlYYiJjBqx
1ktviPu/mK6JJu/bcl+ChwjDUb2FZ3OV+3jeIuUUKlY8N2m+sUfZlovhp0sW92vtse40jn0b9hXI
ZopW7kvwEGHklnt/SdaR9fy7aNo8zAhun966deW3fLqJinK8eHDTduTfSwjahy2rptDr/K+7FqNJ
2tUL7Zdjqvn3vE8hvetNTxCbednXtuGiReckbVYq/j2IpQh7BkJ4upbjYV/rhpcWLaS48JLiPDte
3Z2pKQC1b5WOLrdu8SQTF9Wg9m8BOsJ5FjUor0Fyuh7mBpV0AKht7Uu2eTWc1V9V2sTUX14ALoJM
uC/ax75KhofLA7C1bmyrMg3cDIyy/LtD/DUUnX6ipNy6idgaNzy1SgqU83TD8vOMwwprD8oFdZ9s
xV9b64avZsWYBYBEpc+T7vwgXKQrAQlqVrWxZ59XyL9nYWJydsWA/xY8kdULVDOf6jNnhFyCuyHp
i8MMjYTL9rcsIBMvxeZylLNXtM8eEDY3Yo3lNVLv6sgF7477ujgfHF4dL4VSbdlVpH1ukvJRsTF4
8SjYiQGkzj5f7sFyvDSxU32vQH2EZ+OXsfS7uymXPJpX4YbOmOUH0RVVGorcP13uzDItJoZqyTue
cYLO5sb/1g31oQm8uz7x7gK1EzJMTLqu1VFjrpM5/8HaZbzRPM8it9iSPrKsW5Ouq55KWaFCNfkx
JBDAWADUDpeeJRuzbWvdcOhJ0N5nHeId4eXjkoEMLJ2Q/71se8tZ08RUEV+Xkntp94Rl9HnuqgMT
7Qn5NqQJ84d8KQ9gutw5zYZ3I8LNjh8E6onLvgjHxb3LHSTZiMoPOM+Fl8cj33ZxE2y1+KuLbCfD
k8XEvnXVF+WjDi5zwqRwsGKHJwbCkinf4vm1uImJuapTnTkrzqBPdPSPbjBcyyx79gZ26qf4Wo7t
xnXSsgJM7FU7rG1GWEWf/CE5loVThFzkW2B62xiMzTqVXpwACUSfmFMesBl9mlLvBLHRbwqe6MRb
d3nLQjNZvZA3cemg/PZJpuJ3hhK/bGhuddO9Vz79XeRQS2y2XuUtEdjEY/kd0bjV9/WPQcaTdzVP
SnzpZ/BQHH1a6Wxjpdl6OU/WqyAcVFwvHrao7x5rpqhiXnGvCK7fU0DqDVi8bd4Nz+8cWkmE+PpH
B3Xyg/aaKSRpEmxsVLaJN/bykSUMz8FJ/QOJnffgsCahFiCBlK3+WRT5Nc9BS3/ZKW3jMDxfVsrB
BqWHZ+nGzTHp2hGC0lubuiWBTzzjDI4kwjLIMi9/FIP/IMjyJUmaq/PKOq+qM1Vs4EGjPM5QlOnt
yxyZoC28GHtlPtHqR+LRAaVX1fhJxMzZmHbLyjLRWtlcoGQ/bttnl1c89KpSHArkB8Oi0Ftn6L/P
AG8chUzIFqkrUOGsXD7Poox8/q7t2J/YDz6l1L9OEcxoWx1U5n3L4uG+88T1roVggrdUkPWBPPfa
lVUblnlbH+ulJsfLrVvOESZ6KylApJLHdP2eeW1CfwtodXzjQdqoQzZk6h33G+JssLPZujKcXxU9
5mZu4u/ISFbBSQQuhKDDBjwV7d0wNqIhhwzPhhtk/xZPNZFdvAuUMy4s/gkMe6kPfZ8+pHmTHXPS
pF86BXJ8UFdt5uVsvRlxIZlkUjud7l5SZ7o+H8cSZ7xXvXqfk8cWS+TyZFliwj80YpUTOJU7yJ9A
FXgH7qQZ6tVx6N/XuhETptlTVd9wFM5MxZPwHAKBVjzxXW7cYiAT9TUBLK9QvCt+Jty/m5zpXk/j
h6zR170a751h36sJMZUux0EGRQz+k2+EL9/6GLdRJbt7ljnJUZXxxjT8fSZ/IxCY6K9KxIlueez8
BCOsW+aHTgWdSw5KFLleQg4G19qNek+M5WceK2dhYQa8pxN2opsk+9IHS60gBjaMxRQyVEM07DZj
pJAIV8LL3MfLJn/T37g0XxpQxp0mE0vLY+uPX7kTPI5+f9/1aQIu8GIjfLy5ItHH+eTyakMvhqXB
o2xVHitnyNOw8BxARjK1blFJvXkC8ol5zRHgyFGMzwQqgjEIo6doWvBaUvDxvknHCETba4hM1cNl
g725h6Cz8/+vBuOXbiULD8w8vSvaA29AY1iMHjusJUm+XO7iTXuhi/P/r7tIB543ODZEFDIeUZVm
8WkvaT0xSYoT0DDFrHWW28RJUBbYKnWUOci7XT/Y0ri2mciIc9Vc8HmZJb/lSMseEqC/gHip8sM8
BeXGEctmIuPgozl4bB0drLcJm/DKr5fmxRvaXakqTIAR5Ch3ypKKfoXuWyBuBNztthnj753ASC5P
scVE5v2GQhzlXPXhRlDoK44L6JgOxPWzm3J2vKvLXVhMZN5t4hTpi2nK11sFPd/grhHC1/dD40Bt
c18H5yj+apmSdWgr0mk3wp3/I3cYj8aV9xtHtTfjkk/MW03mLS7kusR0tXAQSWbAWBzVUnWHLAc9
Katid89+hn4Md67KRA6DIG4UBwsvQ9Fmy8GVS/f7so1s82y4Mm0IysEKiXmO/QcCfziOmPqD028x
d9tm2bjJ+E6VktXFLHPmTMdiCaaPK0/mr/s+3/BkNfRctiWWKRjZ+yhGpXJ01uOVEGHaOO/Zvt9w
5KwuV4AkuAvFX5QcKEjN3Y6q2CJ5tOwM5g1mwftkNyZTfMt798/ie7+ncoWSk/4AauQp7Cl7N2Tg
u9tlLPPuUoGsAHJ863Lbuqtyj3Ja0xobfaBVcIB4b+BsQUgtvmFeYxK/qSQOD+dFlTzHBQRI/LLx
T2WCRBM41jauYhbbmReZnnPKKJnj24aPT6R4SepanGheH/3Yj9wevjhXU7JhuzdPfj755/4yJHFX
QbfyqlB5F1Kn/qr64fPkstu/FL6Qut83R4a7L3HFdFv6cYKC25re8tyjJwmU442k4xYwxLKkzWKU
peYppXFNo8zxb2Lmxzfp5NE9j4UwlOHv1VjHfG0TdksWKt5DBBdiYG0p0o1T65tZPjRvOHxSrjqm
eIxMQmSUwJAN9haw645hVVPI3vnjkVTewQEw8RYF9LtKwdCpEQN8RMkeqGgaVap/34tqeZeBaDSa
1vqqdvUWQ7QlFHNjU2/aNg/0CGItlpdLfRyC9beGnmJIAtpuZX4sU//PBQayS2RaZyjuem7/pQmK
5caFAu8+Qtx/Li7LuPZzFtdQE008mYd9ULnFyUGmdFc1BpQmjS09i88besmXW+1pF/IoIpvUQVRB
/nLZ/Wz2OUe0V0cGaAJWYzDW7HYpJ1CANh5oznzUfVxu3RIXzUoVFYPWtUlxT0r8Oon07JZHkeCJ
FOrZ7jFI3D+Xu7EsJLNkhXa9Lolb0iiZIUbQJPVLg6vakRHoA13uwWYmw8kTpQs6ZS27jbX+SfNp
OY2k7qN9jRsurutqUl3quKDZqtYPE8+KPyVdtpKGtk83fHnRnqiTNcenl81XhFvvuEro01z+dJvl
DRde6pWLhaQMarrx+8oHITTo6ukhZ4ptbHqWHsyyFdXJxq36wI3OPSTnL29HD6m8fhfxoU/MwpUk
ALgpgOI36PJGdrdUOO6rcpOH2GJ9k/K4SOYVcOcckbSCCAfN8BDLEmzbl81va93wXsWlKJBBoLd+
X3enIguyJ5e2esP0ttbPU/IqNoArVsyZO9NIF3L0oD9TBeTgqGLeegS37G0mbB/wN6ohEiCx8McP
FWPflnpJwsZJr/XQvQc7ugirsvdCN95KxdlWk+HHlUJqok5zebtwn+bHqmegsVhxAQ/HPNi6Kdk6
Mf05z6Ay3efYsnGURRJpmILrrHKbozdWaiNm2PowvZowJlkn/CvVQO+2EVhSKsEDIFtRWHF5cVlO
gGbFkl55jZSYSyMfx1ieuQxXSh8bWxN0aeg2GNTIRjyb7urNLGKaaE3qeMVhwEfr/ki/+ZCSgyoR
f/BSAFNYjCf5yz1ZVt0/tUylv3bQMZe3Sex5t0Sm2UH1WN+LKB+K0nvQw9D/9LWDAtRxiyXs7JD/
pB59YhLyKjm0blfWEgkY7X+q1qEpjnG8LlGGJztQLJKBbDitZWGYHL258heNNeFGWU7ZGiauW/uh
X6/qbl6T5utlE9qGc+78VWRYSpxyK1LRSI31/AN50fVDK4IzdX8CHYX3E6+8jROEJQaZJU8gVxfZ
PDMS5TwVd0kXj3c8cJ4uD8PWuBENVNbRtJmRagBftXxHm8Y5xOAV27mijTBQaOEsPcpRb7Ns6cpD
TMsMT2dpjwQ9TckDys6a9KAdKtnx8nBsU2/EBDpReKXCrKCS6/tCAdCbhDOAxGxpvlzuwWYwY7un
nHZdniJ5UnisGA5Vw9zPM5L3u4okoRZ+dtlX6yqGrGyDFwd5K7y0/Sr6IP+Ta8quLn+9xT7/1MXM
BUUNF5PIpMdQi0mc6sUPBnUzdzv1zgkxjuu6EsEoRICbJkn749Tz9jDg9rERuSzmN8l948YZC6LX
NVJtoN+PuRQKENJ4p68Rw6v1xPvFTbHfw5UJOTbZQp1v6+o0/UZssn3/+f9X09tQP49lKcRt3BfO
N7/gyFZ0otQbN/G/Me6NKGvWxvhCth4YTNIsrLT7kcbDT5GkMowD/syrajrGgn5ehuHzwodTUDVX
a1BfSeHKsFyTJXTWMUrT8uH8e3nB2cZrRIAl8MmctCu+p0moH1YdaUCaB42ifc0b/i6cZITGRS1u
ezzlhDRN+zCF62+0btkmzWoaIUc3aDMa3Pq8riJfj9fNtGBDgV5nWHnDSQ/N3bg+1nGfbizvN3cV
75+XLx4nshhxsI/6lOc/fJ7+iiGJCxb4cr5zhqreGNjfitZ/lgn6OefXXi1DP5ZTSuZU3Po4dsY6
648U4HHokXTv/SVjoS/581J6j750EzyLjfnViCQl6Pfu6gxvWpcnzzZYI1JUQp1B5iOL+gUOoPIM
rlytzcs6q/YU5G6+SwYQoz1/wKvR9i3p575R69VC2Tftjc2hPuvAXx7FmyscjZshI9dQ4i1jlYV/
j+6xGJajU4gtPKAFuyGlGTGgD9Pn7QIPQmFdcsidegxJV5z44CGjoz83cv2jFhaEeq6+Eojq5nhj
vDw02wSx/9pNzXx1s1yja5F0V8QV35cRB4RcQsw7VVsCb2/uSTCgESIcHAi0GtcuC/FcmYW87MNi
rl+YYFu0nbZxGFHCF13JZ+ynaFwUzbHqGExYx5C5GuP7wC2eL5vLNhDjaCCCltdtdzaXXgpovPHs
eu7IXR7EZMNvLWvNrOKpWgJi7+68Fs6RPYsn3ArGZev9z9a6ERSwkPBoo4fzdA/xdKwYhMnBbbBh
HVvrhrdTMc9ZHcRoPUNpzPtiHvCWrAFBu2x8W/OGj+s2mAu9lBk2GmdW1ziFx0fe7vQEk+KYlj2J
6djyyMe7OjwNSZ4A+LyirT/hhfd0eQhnS7wRlE2iY3CrxKQuKx4thf8MdqcsTIAQIEzfF6XzfQRQ
83I/Fncwa3ugjwAlyOHcT9u/V8V44v70Rc3qPQgc906H4dQ+eFBIMk08onGcn2Kl10M3OF/3DcDw
Z92TxG3LhUcNX39Maf1yviOPdfaRtVuKhDYbGb5cVWJcsmGFjaAbEU+AYeNF4G5tg/YwF/3Py+Ow
rFmz5MfPFcghG84jrK4EjDF4yW/6eMNItsYNb4ZE/LTmlYaqZTe0J+hb/hJ9uQW+szVuOHPFOsfR
Y8ejbAXPapZW3/OdWRcPNMr/3XYmf6i04zg8UpC+7YBJLubmE94QH9XY/ZQrdtp95j/H8VfHgmkd
dFkJLCNN6iJMyuVHi5f8nY2fLfeqcS4QSknqYQERfDDR/MEdsW3u+3JjY6aEohjKI0CJxqSoQr4i
YeTVOyO1SYnMp5EVzVo4SEJlaB0yIesB6fMtkUBLmDNpkXXKnSrrfXivN937C66GpCoekyS9PsNQ
g2FzP7Psx2YB0FJrJ9YKQVs3Pgk5cchB6w5AykXvyZ540qz+SXzp6BVYzYjI8rFoKtR+l824b5J9
w4HBZJSUk4/ogJq35hDzNr9mxNn1bIFPNzwYD3YJwLMKscdx2RHi1Y+VX/qnbthSjbNY3wTATYWa
CQFZT6Tq1sVK8p6XtWru0ml2ri57gWUhmai3ZdIsy2qfwcVQx4Dw36vpyMv5B2iUD6VLNvC4llj3
D/It1g7UmQPs/XXztV9wmEM5lhNdHoOtccOTm9wDc4uiiNI1MAYgbjsfuRBSL7dumwP63yA0ef7g
9R524T6uqh5bWC6GI5Tcy+WmG510qwTDNghjP84gkslJz1lEW286qDwYDmsqf+0bg7ET+06te4jY
8Eiki7yjUNO7n1TShXPeefuO1SbwLStU77YglI38aXAOi0xZ2BOxR0XPkybkrYAEcI6UFYtir41P
WlU6GnFkuWwci+U9w4srj6Ur9hk07hR9uHSoRavd5ce+xo19GGDfJev7EZb3IV+dJSycOfSr9zVu
bL5+lcVSz4g/i5zoqdAAoC1O1p0ut24JDd7ZXq9238UvewVjsKjoAaDWy5LcNBPu5MQrm/sYx4hx
ZNNGX7Y5MFzY7wquRzbwKAYG6gMRa/+gWrW1Ni0u7BkuLEvVFt7ssgiUl/0BmHlczChO05OXusfL
xrINwHBf8OSt5SAQR6sBb48+SoUOHRgBdjqX4b/ZWKNmYe4ZKC6hx1O0mGhSO993fboJb+tRJElp
R4pz8mX6PKVJHQ793gOiiWlb/I7VMc29iAWBG7rTQCFvs8nzZJlZE8uWQII5DyYB3w2Q+0AZ0/KO
nM+gPF/34Bg9aQLYINIF5MMaI66NzXcB7rkDKHa2Uq8WFzPrbygv/cmdWrhY4z9kbvkAxZ93wC1/
Sob8UbZbbBE2KxmenAWyH+MMy0eXsJKevSAUdfWSl06+b/mb6LU+B9sojlosSibyo1/z+hDk0A3f
t0AN901QhUzrJmFRk01PU7b64f9xwLU4rolRSyRPk3j2gVcaWo6i1/pFKNSQXf5ym+ENvxVjyhiY
/ig2dVwCiJ+0oerxIuyctcEud2H5fhOZRuZ+7hIiixSvURSkTKROr+px+b2vdeP83KAadGJtXSZn
TgpA6pplOCK2ZRsff94F38jWmLA0DVB2WZfj+alx/Ezr9i5ui4cYWZRabEW3vwyBb/Vh7MCk0WSt
hnFNw2luaPKYOFngv2g9Fu0fnsQsPwRenL+AIkeun5aapeMc+k0pgvxj0bh5lh4GqQpIvMqWLFJv
wOBt03ZeMa82VxKg8KN3Oox86PJD5SnUAk37wO+eNJFsSdABY+gBfK0IijrLiR1npNT3HbdN7uUs
IDnxJWBywFM9AhhQnlKG2+2+BWf4ekxnlM0s4OY636YoBDqOgV711eXGLe5oMi93GQoAUITMoqGZ
wJozDV5Y9TjuFSRd9wVCk3mZ+wIXTtm5kUBaDRIp3sFHAcJGOLEsGhPE1oBwCnqaALEVNZ5efN7S
Uxsnyca7p611w9f16KcTKqaBPs/HFHQMRXdy0zLbWDXnVt5wQxPB1iRjholEUYmWS8RR/zne67x7
H+AhaejDQDrpxgqyTDI1/F1IOY39CDTGGUTfDHN8nFg2hJ0Cj9HlZWQzlOG752t/2yiB1HuCs94y
0eaYr+XWu6Kt9fP/ryJDz2qFmm8gbyYNLKQrO2helfsYGaXJPVutUNNDJTNWUN98SthITrkTZzeX
7XK28FtTbPiuHuYcDEwZLF80ebio4qGvhzlkvXxftoRuLCSbfYyTduyXDt65FHqhPv/CoVh1K7p5
F3TEkyZabdEuWK8aGIhUIzgKzuZvq+HnZQNZPt0Ep1UDLglzCQNNqdsfSNfw07r4/r5laQLSEkXX
vO8hSuk36q7wdX9wq03WE9unG5fkfk6dZawQHEgAbLSYVPthDVBmc9kwlnOwiTZrVpfHHZ9lRDuA
50A44guCh2ZUpBP+UC7BvqVjkmpXOIq1lJ9DAwo4dI6ixXYetmidLavfhJglqKaiqRwlMuHuxwXk
SLTQH5pegOFkq8jFNgnsv6FB4M2pqLsWZlqnFWf4YeDpsZTt9HB5GmxDMBwY2m9JNwP+FTU9jnhV
OX6gwXp1ziiXZbD1QmcbhOG/hbvEsRMv2Agc0n/oxQJKgyHAE8XGJFviv8m1nLEAwij67AZClgeF
22eYxfT3HPMt2RhLDya8LPPBNJmNDKWFTg22wx5pXxdQ/nnhG8+8lnkwEWYNimyR50IVecy1FybS
v2vcMaIZcoKCbdH9W+bBxJiRtgMMpUDWFGQm7KDG7JcK/HrjpGXZ7U2I2VQWXiUGHIN47b0jHlhF
Ztx4GlBzSsjEDrn3XC/pRm7ZNh3GdkyTYdCKKT/KAgEF+bCgqmAS1eg0qyM8T7VqIxXwdkfM5D3v
Yw9oG5qOp5lkzzoonrykOjKebqWp3o6CqMH7r3tLp+zcznGnU8mn36iWWq+qhfJDGQTeSRTr49J7
W2S4b08+M3ci7VJsFdKHCNhZKS3QVw3bKtq3NW0cIwsH9f+rh1FQ3oRzC+alfGOi33YLZqKfV0C5
06YAZiwrPs/rHQF7b9ACQ7qxCdk+/Nztq4MXXp2G2hNofp4ndnBkP0ezTtPTntjKzL2nzCbZ1gmd
TmDwPQ7Zg5t+k2ty9PZlYJi5/bQDkgtBAbOnLP6cKu+js6UfZrOLsesEeUN1S5PxBESqPIJUk4ba
cbfCtWXRm8T+BZbhhHv2dOp7/0rT8oo5ydVQziHN1yNT7ob5bYMwdp1uSqp8TdGN63wE9CGs8i2q
JktUMPebnCbULX2IQUnUASejImFcz1HZ9r8uLxzLl5u7TTGXavb/frl77PNbMGfta9fw06Aiczuv
qz6lZEQJ/oDU1BhvwaAss2puLhMAb4VIp+lUNLezEmE+f0rbDoRcwJbOG/5q68PwVzfD4+gMdMZp
bN8Lceq8JBrqqzXuQr6pYmWZXBPLzIVishM15O1W72Fi4saP+1AW067CT4+R86S/ijll1lSlo6AD
GDRuOMzl9SrYp8vza/t0w20rjhxHX+DTxfxFkNsq+VCPu57jGDHOid5KNe0nWH52Hhf2lbpfLn/y
m1hhWMNw0nntM0WTAq40f1D6QYlPKTKmvFehyz/U1bdY9+HlnmzGMbZasJ8B7tljfZL1ZuHfePdU
ZlvAkrfbpv8w72g/x3scrFOtz7J0sQf+avVWRvntgxU1QcfthKqzMsasdvVH5T7F3qcu+N6zP54m
h6DaANi/vdFSk+Y/ddoxqdoGnpWQK4fOJ7bQo9JVpLr5ac8EUBNOrKuuZTxZptOo7kX8W/TX2b5j
AjXBxMmQ8cQdzz7rx1/KoX1wyyBMvOlIWrnxZGabYsNt01iMxVqhi2HowqR6aJebJd8qZ7RZ33Dc
jLTAG7iQ/0ug6kKHXw1LP3PcK51S3O8zvuG/az8GAytw8vPJ+L4HkkcMzn3Nsl2BmZpE/00JYbu0
hANMzgjhwjTy+l+VcK7XIQCRe3W1bxCGC08AIDeglIOJKNKIpXsYpjaqc/fhcvNvb7vUhAkvrEhG
Idbp5LkpmIjHE9J8h8tNWybYpPpvVaDBr1ZCwt29H/vhhKL/E9LFh6Eqoss9WNanOG+Zr7aVXLYO
mUd4Vzcq0C1ABapGCcKwBbh5O05TcR7Yq+b1EPhr0sE2ZTXfdqk4pF57GNPykPbzSUPGasiXMOjK
4+XR2KbiPMpX3eVuFruJwAmLeLU8iDloonXKtzRNLBHVRAxP2qkqp3aKF5wlVOh4ZAJ3pHw/FcNT
67GbOZiy4zaJ39uHFmrihteUN7LWZDh58qNyZtDFketyiGrODoH0dhrM8G8xTpPUCcRnO6JoSATP
DiIotgoSbdNh7NLZNGaLFCvWLc1ecNn7NGVbiGFb04ZPe2UxgVYJHz4M5/cZfYSa9IbTWZo2ccKB
dv2i6YAzH1JyYt5yI3S88XBi8TZTGABZs7KhPYTBu274o8vmGwiVTy0YDi8vf1vzhjN7VSyTABxE
p775Gqj5iJRcvJVpslnF8GShghb4Qshc50g0eQEUmuYtmThb04bX4uVYi2Im04kF66khc8RRp3rZ
Iramz/+/Cgh8CTKnY+cdsnI+sHh9X3TDxtHWEpsDY/MNsG+1pISxU4oyrSs6CMCDP9XB1uZum0zD
NefFA/NKiwP/ELvVMRhWfVAuQCXdmpPTZevYujD8c5TDsvQdcjudR4ew9MuwnDIZCppt2MgSw0xM
MBnhlfSsPC2b+0keJOAkrH9I+b0T76vhoyYoOFsUgCQ+wmSC2jnqyidRpb90DrZNrduNYVjs9A82
uBgqL+8x1a3XhbLqwLBwfZaH3TULJjZYMlGBTwaela4N6NvyQwzCvs0YbPt2w2+ngGkFgTvox3f8
uozlJyL8d5Tqr5c/3uJgJio4j72lbn2kwiqNNxKpj9rZUue2NW347rg0oyNaHE2QgJDki0PI8qia
2Sk2koSW7dykwQxUjKfKAruTO+sybNqrUbM/olkiZG5ByNjRU+ZDT/6ynSxM2lD9NiJRn6MgBKoz
p6FJT6p9KWJ6EipBEXAOpYwlrIfs0NLmJOpi1yMr9Q3vHqibB92CEfjTcxUvh/XMCeBfDbtq8z1q
UmRCwqIdchDZ/OZFq2+TZPFueldt3Y0tocNECWNmZgL+PKzbmL9z8BKXtSpK2uSAorODX2xcLi1r
wIQL09QrmgQ1+ad6YuMtnqQfUFswH+nSfBoz7p6oQ6awnL19ADVqIognnUtGmvMq4P4POqZRr8i3
yyvM4i4mXWZHezrSzkUgFN0txAx+DuDCDfe1fQ4ur7bRYR68Tp/z6d7qQwJ4ORaO3mjackMwscPC
70ZfLl79iwzZNdEvdTee5DJcn1+A5pWHOCUdQTSxcQCz9WZs2mURBH7vwCe8TkaMfcTjAGszRBjA
1vTJr+dQbpV82JaW4fCJ02Z1lqOrpbpN+Z+p/OQnX7V6ZPyebRE02ubccHHhBVDd0X71q+Gpe5hQ
kXlaK/Ln8qTbBmAesb16SHMB5gJwZL+jGpLDYg3jVRz6hCDUe2C03NL1sZylTGBxVik9E4EkW9XE
P+A1zscZmhZH10M+ZvX8/MvlEdm6OY/01TJm+Ygq4VGPJ4A1rr3VvaEr+ejRKiqLeNeDLDVhxmWl
XCYhIPtr8Oo+TLrisZXjH8Jk1FFvI7D/ZQr7Fz5DTaRxOXOQOjf9dBJ0Clv+q3C8MJ1IOIrfY+KF
kFAI8WR3qJEpXlv20Oj7OvkowDmFJOnVuc54cn7XuT5z6p7q7ivtxImr9ASShaOgLJzyb8EIcYSU
3GdVsHGGstneCCGSdklJhwVnzbi67T3vbqm/+Lo6SuFtrFdbD8Z5oWIlm8YZO8acuGWUZ3iiQKF+
fDPV3D/IWvpf960iI4YI5haLlFDCXWZ61EDZJ2vtwNBlyDjZ9+YOnpv/LtXWa3S1tuik9YrimKn0
Z5yNWwwNZ5u/tX6MsJFOfj2RdBlPZCJ/WPDI2/UhHeTpsn1srRtxY1BEpGpF642rq0NGJvddMqxN
mLNun3Q8NaHMXLsAYiaQmI4dcjW15VUV59djEu+7R5vqAKDYrJmHwsxTn/mhuwzvEpCYE70lPWMx
kIllBj8WEvMlDATBDjdkIocQm5K/+AoFostTYNnm2NlFXgW6xSl7nUNy/US7KA2aA5vjj3r47uU3
cZBEHrn2va0cuq2r8yBfdZU0oxqqkiOmts5RdBCoV/UnycZH0AbdLLF6KVVwJ9Mt/Vab7Qwnb4nL
52LxR2REwXsaE4CPqIwU0/vULaiJWZZdu7pNTsfTqqX6MorGlw+DD5arp8tTY4lSzHDs1ZGeN0Bw
4SR5hWwHbaJhltfriCdPh+UbO4TNSoaDF+m6qllihY39O5ChCud50Z8uf/9fstw3goeJW6aui6dC
jrbXu/KYnbLw5nG+ax+TW3WVRtUh+fLAPpCP7rvTeqoPf0j4+XP3P86ubTlOXdt+EVUISVxegXbb
bceXdpzbC5U4iYQAgUCAxNef0fspu3c6PuWXVamstRqENDWvY4x9cyXzZ/yxKa+r++v2gygxxJ6/
VWS+kCqcDztv0UbkbEO8UXKYWwfBzVsNIGwGSU/zhlu/EGidc3a6Ka2FiLFo05JdHLQHP81v2OqF
vTofd56IPo1A4e1DlKzN4ncZgAQde2vY8NLPn10FLFtoNUPcaCfjb0P7u9VHN33991G49NOnv//D
9MMBYJs1ssvOh8lhmq+ZztBQF1f//vVLn/zM0mPeAULS+vr1RO+S/4fIdMnewnpc+vEzHw5Z0Cqo
o+V0QVYY+R7mSJLrrgdX3htmcunbnFngFusBM/Jq3UEg6SYt3hqZuvSzZ75VBNs2tUu9op9+VS9L
TnS51G+88oV4/3zSq1ejqyF5IV/XKUbMWF/HFS8nRK1R2n7t7cdNv0VOeWEV5/PHKWgBWimrBXlX
Hc25DWjQ/DbSGLrrhvXtq+qvYQ45756tXFEAN1D6WiAj3sem9OKdnY3o7BY3aTVkab0tKFlDIrfv
kLk0zeu/D/5fPQSLzyE5s4oBtt4yhvipfoiHBpA/hAnzBs3I0x/e95AzA/ADQE2s82xn5ummCufn
ak0eoXv1IBHEvvGMvxoZFnL2kUQUObrGEdt1ji+PNTP9HRUOcw7/XsKlnz8zsR6BpQXzIduBD2z6
0VTh+IVDN+nTv3/90i6cWVpHgmhJmpDt4hmUuoIwjCmOQ6CKmKa2kGmDf77rSefuy2bbsmGcunt2
Kv0wWX6oOGgKO93fgSf/+7+f8VcXCabhs8x3SqvKz4nrntNGfqu64UCW6XmBnZNw3iHNflfVDs85
Pf8Pl5CKWEzIgeUzeN+uo/oJQng2x5bviZ0e0Xt5I0C/sPXnyJ0QbCnZHPfRznS0OZiRhnkg+uyN
qYS/Xk9YxOnv/1iEFRap6sLtcWOb+7i19QLsS9t9qEXzlhLBpQWc/v6PR3S9Gw1nqT02I22vfQAO
2DZGd+R9u31m3Ou4JLWyGgVmj3aOIOF33IU7ABnbEpg5TK2G+38/6NKXOrNwa0NL+prYY4ZoHwLG
gDaB1l/c0Bmkiv9+xKUvdWbljFrPhqR1R5lBBXBZUlIsGTr87/v1MyuvQrNOal2xAA6VgCRIhjxL
o8///vELV8j/OFSQpYtwk9EunP1LGMrrVS1P2TreQGjwfe9/7kmjbuQjs0hR+qG+9hkQDK1Qb42+
Xfj051PUwCC5aiDVcsSMiCi6uRkLL+RbpfALZ+ccyVOtaeVTYtAOjOZq1+sFSHA2blfU87fGZy4t
4PToP6wM6F2CtvI8HVlwN1e/kuZ918/5BLXVTKVSD8lRZOQ3xOj0TrlEv3NLz4zXqaRxsqnwXUi8
y7T9oFj6hrle+h5n5goUnJ8BcsZPywDg/ugaZLXvuzP/w6f5x6cGp2gM8Q03HvutvqXL+qneoNcb
pfMbTvLSq58ZKq7LVGJMYDxC4pS0H0gGMrcj1esQf3yXsZ4PTxujaeesHo/xEB8DPX1Zh7ngPPwy
BPrl34+4cOLPwTrCziSsmtAca77erxa8+UEb31j5PhpAFp/PUk8jlHo7R8zRWQwohdHo8ok0b2R7
F3bgHKiD8lfQrb4fjxMq2nk7rd9mRt+iTrpwVZ5PTw+VypB/rPjxyfh9EGb9tY+m+QACzr7wTL3F
VHNpC06L++OYpkG8RAKz2sd0AKN8sXEtXLHqKHxlGCieyn9v9Cna+Z8SCfbhzIQl5qCznvXzsQ+a
e7DJ3NZJ9LkzIP4W0S2N3tKhvPSYM3MWEySSCIZjj8vIy9j0X9t1PAyQASMdAV6EvgWGvPTRzlxw
G01ymlbljtAALoVdwBvcl5K/a9AFX+vMtCfeRs5Cc/2I0LHNEadGBSOg3ZXBm5Dyvx8vsN7+97Zz
1dt5qgZzHBJzG8bd6ym6TmIg5ab5XcbNz8et47alEVPSHefgMQ6HXGkQ+tm3KvZ/Nz6wNP73AtaU
Tw3UbtyxwcRmYTiIXEny1tjYpR8/fbU/jILPVBOtcW0QEkBDJJrY8jJR9a4yEQMn13//fBUDcTRL
bY4GchCib19TgC8kAZz/39Z26fVPf//H63eAvs12qqJjQ6q2rFomi0q/+et/rYrg7c9sWbfDUjdj
So9ibj+2S7xbwAtOeQ3d1PT6JEg80+7474WcTuP/XhuAlP/3Qrj3PvDAMh/VCXbUkT3loH8e2bcJ
aMs+m5+qWn/qYd/ve9yZWa+V7QezMHpEXnD0Laox1NwldroP66r4z8rIfDXVw7uCD56dmbmB7oTd
lmpAhDBgfTKp+6dt4mAr/Pdy/n5L8fMxbBsF0QBg9XC0TfJz7bOfEYZ18zpt3vJRlx5wlkOzaaRG
jwT31Nbgnkq3vZW6gDN5l/4N4+ez2JZAg2IIlTlaYr+g0XFQW7dHeiVyPUyHRLzFFfl3v8HPh7KD
BIiKxeBL9ZvfU5HsumX6kbT8wHny/3jMBbs8Z3GG0HmVRJEZji3Ub3I7h0OhPCiZ3rfdZ1ZfVwvS
QL32sEvQ8Lip0jkg7/XVRkb5vhN7PoHNFgjaunUdjqoBhZ22tpRL/9ZIzQWXlJ4ZO5RIgUpAJ+VY
x6iU4C7P1vUZJbkvrR7faLlf2oAzA0eL0ZKV9/0xyLbmIAhkc8Ou5m9swKVfP7Pn6jTMtlE6H6OZ
/wLTWd08zVvvm8d/7++FQ3o+hV3RuocS76yP/ZJdnwLm2TQQOcV3Ak0xo+6tRvuFfTgfyY5b3Xll
NovBr2xzeVtv5FuzoQibN5h++Ti1mfz47xVd+GDJaaV/+KmJIGlkst+OiweTEPFtWoBc/n1RFD+n
cfb8RJXQ6v4YB3Qt6ngLXyA2zPKxrvsf/17AhQswOf39HwuA7PLEM630kVCFYWQXJzk0hqo87cRb
JYdLu3H6dn88gm/dMlI+6uO4bg9AUP6oE14C7gBIU3zzvlWcOXTpEZ3B0XbHFfGg6s0BeqZ3c8Lf
6YfO+ZxVsq1Mq6o70q2ri0TPaEMuctgJM72FULj0lc4MWyzBAHZEfKVBBI/WTOIKodVdzZqpnLr2
07+/06WHnNl3PcdQ2kgHfQyjqr51mRg+wm9Xu+YEkAOs800U5IUHnU9wxxwkGU2XgNIw7D/RdL4+
tSNOcchoQQ7078VcsL3zCW5gRYdYx1F7jBvgRQhGrks2B29hcy+t4MyyWQvyd8ua+ogL90EJFPj4
9vlUaR3UW/yPF2zvnN85HrZsmkYGNoChpp9Rwa8LjJkFr1lK+/Lf3+jSI87MW6aBmuIkkkee0NuV
gB4fUXUevK14f2kTzox7BU5u7ftNHl1IDzpbvqvGvfz73VP2n4vuL9Hz+Tg3l2O8WROAc6PxW63K
gBLPn002JmQuV0RbipdUB+BsLDQHVjvKRb9K5tBD6IYkAhNrFI4qN6ZnQuYZlGWsKUD/E0gQtmBW
HIJN/aSaah90bE1I2c9xJI4xb0fsRTf5mPzwHr7kZ0i5CsSDFivQG2U9TC7+Eg9TZ7550FL2IEwb
trZ6jcCbPR2MXZ1Yc0lR0DqE1EFuN08XPoihqNdxcmHOuScYGo+aw2rQFMeLGmglv0TBrM2Y04By
qfNmZi4Kczf7SrA8IUlWIShKSYoik+okWx5tLQJNc24Xnd5VaeztJ4oxKtD9E9AKrkFY/1SQA1pd
0SRpC4EbfJWA7FUIDp7wpovpKB4UXmncwATS6+Z1XEEGO5QpT6Emcw+9v5gGBcmmNmh2KcC09ZaT
Oc6gJTDbyo15tywtjwrakJmpvOk4x3skXaO/uM4EiETjYKuTL+uGwSv+1FqqYyAKYk9bAr3xlHh0
u4VvyXdqbT3eD67VwVCAliaNAfxwZEs+aVDps6VQW7Mkz1OmnfgW8j4xetdSwEpdIduxR0tvqUXW
TSXjQ2O6nGTzAgX4ep0XUuXZSLZ+yKFBIeO9bJoWBW8llWmgfNlkUROB+h8jqT96gQyty0/VyM7g
PmSq3Q4UkxwjfC6kpOittFvwIUsdZJqj2bgqH7dhzI5mg7bIdTaxkP2ep1Sq1wzURmN7NSjMdDZA
33DAZopNQ8XjVYF4rX6ZLfib7e2S0jUBLQL+JwGhgHhZJ3NoFsqYvcLIl4Aulm9k6tvcu+w1Ge3i
/S5a7boqsP97GQG8wiiScM+WbRG5wmkKv2nInWR90bKUi59JyOpV7KAt3cT3AWmitr0NecP59yAQ
lqirYB5o9W3Qm0xoPpLJy+dqw6u8DGDhmB42n/b9B8gN9JO8GpdR0F9ZzPVSF1G6McyjrkHnR/Aw
YI7mAdNhsm52umtc3OV11o/GlsnUVMtzwrdeQvRz4Iv/4SWkKOo7XERzducR+lSuHINEW5L3S5Kg
yinsoHmbJ30dyG1Hxagw2J31tW5/zCBxjlWh0z7d7oYhTfm3gRuxHbpwm7LgSg0rZV8yAhGpFER6
EBz9vXodzzcsNDZxpesBzfmYrpSmXyHCIaHQOYB3VyYldCA01A5AS1V9iFiVDA8Ux4rcbEk9Lffx
NATL3oA42t4q5YNlvgpCT/Xdtvq1fjFr5INPVUVNMuYj6nU5hx42OlxqNdF6GARPOlWmhE/sU+/T
efqSjDyoVoy7Tbp6zrin4w8XJKLJ8iiaaH/dV1mE1BGkMbHNGR/JyvIJUyjmcczSrBYFa+kAG9CV
lMbnoOW0HVA7XjU/FRToOp33ptf2GRK5M8nbgGDyoOV2Hr47aSd/G4DefvIlE5N3B0w7EPqVapvV
x7Qa16rUyibKPofQU49FafU0hd+XpoEKEU40eBY1jB1wU5SXHP5T6AZV1qGcFRBinvkpQVGY1iUr
4sqmX+yJ/NwTkANvawQ7ZH2IvuKrUKLtyE5IJ9IwF6ubzS0HAmwQOWSmXfAqtm5dXsaGVvEni2mh
tMSrhXXZyqZ+TkbI2F9tctj6RwglksNouckYBJKYFR20YBpBXhyApdHjPA5t3+QLb5bgVZuFWFMq
1mZLjPqSofU30jZ98FD5TFiZt9ZFC+Z8WuVoUIYBTsxjEPdyCXJckSr7TTvV0ichk3A6AX6ytT+k
CURTf0WtBQg0sXi930kcGP8tsvBF0Q4EgM22S8Cek+48x+3ri4GD1evzQlVtrwzhmrmimsDid3RN
g3HhPJWBjcF/wb3tH3G5mOYedT25PYXpRDtZBMRr91vUtkZGzkAwD5W5cYTEXo5tnAKDaqXq7Pc4
XRb/sIF2LZtyRy1PcDC8aOuSaEmGwzhlVYZJ8m0Z4p+ahMKsBYcS4PqAATnW7utkibJ7s0Hs8jOt
HZH3dtJmKqDa5tKlqGvUYp+DpFHbLe27Tn6tVpHZL6QOeIaZ/FWsJF+2Kp7Y1QhV+/gxGkJwmWOo
vWqa6hYhSV0/bIMG31/Z0HrE+Wcxqsr71CG76vKshivqoa7cg3kBCmTGQKQqoQ6ti72ALzbDNfI9
kWUvlYqpbj542IVQd5Ps+tTdbnCT61JEAyiY4FcywevpYAOTRfpKcHD1mNwBQjB+zTxQdfe4G7GW
ImxNH7x2nY6Wskp6zZscdMFjt98WZBtRkULLj/yEtdIhzlUULFG+IUr5SmSX9Ad8/gyweDFGJk6v
/Jxm26cmGfrR5/DqDF5GQk3NFUGlQVcDWBJnpYmqTu3TbUjrUlu21skh61dU2AroQYR1mI9ZrfhB
JRCv/TyDsPrUlWs5e/IekeqVG2cgCPaKhGvy5CYIF3X5CAEddPFrpTe3d7yx/Ao3u/TfMgzG0SKL
67VeDq0SNdJKBgp7rsuKt369ydQapceKumU1uQW7t5vzdpSYN8m7WCSwdp8EGg32ybBsADiBBhgG
OszIJtsesY8b7J2TzvAtHwRgIGCvdxJjYFKiMPJDxkbwNAfdcsuwFSmEBZKGT6PYVYmauz1PKj38
cC4ybADZCTic87AOGhJeiTrcwMQeLd8jLJTIXHoCcAS01pI4gpYw/rUCTCIJJTvSLiR9t5fBquI9
qElNB4rpVsgHgVugD9HKdN6rfJ7rfrgDuEC4sQhoK4YSRDy4vlM/C+jcRUGg+lKD/rr/wgbqwCWd
zWN4DWa7+EDQvMyyXKcQDUSkOQ8a9EALAsVuKypXCVIVTi1LIm4WtToqMWtkZnKv2zqK93AiPCsR
YrqKlktTzdUjUb1jD02GsLQpMzCosddMVWP9JNqKSJ9Llq7TtjNh8nl1UR0/a2vk9hWYXAQSYKlW
iWOlFZWCInWazn6TRWOhu/JhI4Tp70lizJrkPQtMOueJWDzy/GUdiP3gRDgdltpZmGlHQ74ERRsF
uFowfzDBbe4qwVWkMfmQhOLXMmbcfOxko9j12m6RmW4ilZDUX2kLrUB5BRyhCn6IJeu8uBKs8dWa
Z5lR1YcAoYL+NYGNc5hy09S0X8qIh6DSLbI66FM0OONgyMNppmTJ8aXXOEZVYu74B434y/5MFo34
N0+WZQ5DzFnzTv7uNqB3NWJWEk4uJ6pLN3fXJk7Q3ZDSYWIl5md6t+45EzyE+mg1pbjMbRyvIb9x
ax3pe0wFTcEx0rJuP3vlCARB9FaTOC6db2YN/idcuM7chZgAkU+BabdbGU7pMORyxH4el3lLuzuw
9wuzlGGlBtpg0HK1tNsD2rDUw0GKbBh+jCxC8leqNSMdvHaqk3k8jPhHsxSjxs701y2Et9mGACC2
mFvHrIYc4n1bawCgdwhepmFBDjDzsdlzOJR2OabQWoiyXUZn1mBqBOq0+oCG7iA3SHWSTM5XGBf7
DmRqWGD+UCtXIpjmy1OqrWI2j2yV1W3hF1oHc0lojbQFNQ7LfF1sp7AHok9bFU5TbtOMy+Zqa9JV
iKtmrpET5VavW9Ui3lliluWIiUb5c+PjMOEQzp3PPkcI+LpP0YpzH14j0gCsZyeXegG21K4tAxAe
d0u1jTfpCEZHc9MkPh7AEsonCpa/Hn7QLE8qpBSCcujL6anPsR7gOXPAOqhTOQ/4lN5qBB+LxK4o
5h8TvU7880aGAdsZJmb9JZWIWo9kDRq/Vx61uxghH1gnttfJrkn9XcazkGkeq3qkMGaIM6SmAId8
nb4OIKelT6ncELCVoPYP+CciVtU+guxsah8GGQr6ZR7A9H9sprmKwisQhaVIw+pt5GlTgOcebMV5
S8MWsmBtumImKZ8J+tRJaasamvEldD6mVZS6WlL0GSGyajuwggXLdN/GjrQUc1h93D15BPTgyx7c
whbgKB08nz5hvYDSLjwE24OobFsIh+8rPp0kFtsqTLasmPXs4y8A1Kjta2ugufh5gYKnh2qe63T4
omQD4dwddbD1Gpzoq4BP94ufm1uRtBv7TaHAVvf5BuvvTeE6YmK5W5LwpPwW2Kga2COlOEXQdIw6
6RtM50bQAMpj12fNAAlc0bufLK4DDE1tCXxgl/cZh/p1jrXrCs1Pqbgi8FXQtHw1tprIE7GVCHze
4E6GLFWP/6UD417F8003zoxlNieZ03nHmOcCbHOQNnpdt3rFPR4j8ehvieV1Nb5G2Shrghai1j4s
tKsdsixfNzWD2gkqBSa7l2hlTYeB4aRxzEXFNfkYEkhIhlhqEgOziKuu7n4GnQHzdFGNC8R9i7EJ
MwWOCAqF+Y8KrkMNxSBxSE41h3VK9xocG/V3Jfuafw3XsY8eN9IiF6A1WCZAYJktrb3XTI/R/Txu
zWpzLcZEfZDS+7D0PE5QCEAaxIfbzCUzklix1aj+Io6iVL2aZMJJhGAB8LsPyswtArtZMBJ8QwLU
p7eJF+Pc7u1ase0zZJEFVJ+6wShtciSQdvocMTPMcw4NbbBo562J2xrbEhIVfEu7IJ6/VZkJ+uge
84BNcB8wWkNjK4WAsdHQx3YUHPf5Eq4vcz2T5LlLBrUu+aC2YXvC6Vxxv6sa02xDnqoUlYPbIdJZ
yK50DNadIF/HNf4F3SVwSm/IY6yHag4YSXgRoe5DkVytwQQABfWbc+1V6IhvVoRv3ZDOZSfb1N62
iW3NtNOzmQPcCGNUr7zwvexTddd1SxrCuZnKin7XV8jB4pLyzdZLsaLgQjmasSGMKScwMvIzDgJk
O8XgExPsY7X0/qUJtxkhDgLHds4hgVQ/dynvKAKqoZoRMa+g2qE/AZNP6Zf6pDf6C/wDPZhJgZab
xgfwS0TtS7ZikBJSCbRaGnAkbSS57SJmJyQyAYHyS2g2DdVeOUE3HAk8mQUyKkF74z+nDnbwIbYa
sHkwyUnMSvElZUIXbjCxvbNAJIt9ElQd7fJJzVV9zQXamQ/tBnohX8owhfEWtOdGkhwJSNfcW2ZN
PBUVOK78nSY2il6iDkn/no59NaqyViqKn5mUW/WAQc0hkyVYy0dMJ7RhhN/JNxLbwXzuhUQgUgBK
Vy90n45jPMB1hi6B1GHfL/1xRW5RjQdr3YLKbAuNnjafudv6wxZPqwe1MVkF5MZj0lSIUYHiXmLE
XNuUTlcR8QaBxzyEHpSaDY2S8EvPaT1teZdqCqYRDemWihVdNXBBUetHdPc8JZ1ubRFWW9/9ICB8
M7xUBB8JWmcBixgvTnfMOOdKNDj9eCkU4vqCnepDUH/JJhN9gg1CjiqPKxsAiwGNWm/iYkTsit6F
q3vx0CNeqHnBMYaYCORZdYABfoNQs3n1uMe3Q69Nox5kzIiH2nMLtVtsHCgAzVyNmblK54iTx/QU
ZPtdmM5afqnjpurThzCr/ImUFyhzKPyNpMtqD5oE9KyinR255R1YoGUduz1ULGaPchGSz67PZ3iM
WN90JO14gf9cviCUhnMqzNBLk+6gfKIo2SdIO7i63kgXY96nS+cZvPnOgfPeFBJysLYpEEPO9iO4
4FSoPwELlGZwVRwFU3OjBtTjxHUwi8SNzxaJ4aN1OokfYtiNBBwRYniKlfEULvJ7P6I8GB9Z1juN
/DCpU/BuCHAuoXci1XwzLRiH3K3UN20xmh7jtBhYUbHPucC+dLnuzYAuGlNT8BWyWhH006bnNQpd
VSjatPRnUDcr6CDrUSJ+BA/wwqm+WeSIDBm3vO3bx7QVcf3d6KWFphIOUWWKKhQMhtZMgDeOWJdG
UfGqB/aNfF1HxDR4vFcjapJpJEjwvC5CLjGa3HZqhxzDFIpewffparieQySU1ceKK9d/dBMA+6/o
KQamRnndWPu7sU2EF2nXrv1oWh5OtwmH58t26FJhIhGQ+CZy9xE8L6wry8DkPuchfFrrdxUNHRVX
PVI5tRVZPxPxvV0DzEbkrN/ierzBC+MWhXyZ8NFBsb41O86Ujp5Xn2H+o3ATR3WLVpGE8Zl0SX6E
GYZgZujaBZq9IKxdoRPf04mOVynqeDG6ZWbr90MTgLt5R1vwB/uiRQKE1AkUSE3RIaswD7atGcdl
SBLgwVBqQHutwOaw9guPQ5cdQyTO9WvU4eI8gtS08zZPkBHIDyzwNP40aDBZ/YSWzgyz6dp5XTpY
pfHZEwouwfIZh1X7Z0TQNP3ggmnr79ysoES5wJFXuVHLlu38jGIeNO6JysIP0Puy4bWgiV++A24H
/xO1ManKTDXZUA6VNMqUlZcMYinITxZROJRRQNmAUnvqPkOdBcMABfbWVfcgXQfRZcy6JETalkLy
qCqheerH38A1xSgTZ5Dc/h5CesK9RLhEZl9kIe6r9VBFiQJ7SbIomx7g+clzp61IygllPp+bETFw
DurhGh9WVXVwBXBGmBSBRjJ5V3WjMwec2fmKQicen0WcCt+S+fhU/xzH+lYg5Zhu0HUgU04i0vsC
C+5QD9fQtN9lWbB9qSrdfJNqwUY1s2HBbQPa2hiOPgqmMG8HmjZ5m40gYJ/ipQXh6Zg8rMgdbymr
mw/cDsglWAUktOhYwvKIj/ZbvLr0pdq66DNy8/iVh5v3ZRYuy/XYAgYQzeBpzlVP9D5uh6orHK56
u5/5loT4olJ+QtXeP3dQNvJFZcbo28j98tTxeb4bwiqd0Gl2rMnHytGxQAdpviIIRK4k7aAsARko
ulsVX3+pjbPsuUWwHR9phSjwZjEDUSiA99Oy02JQUznwavhuwUVwk1FPEftW4P8pVrFlPIcT1z9Q
0+H2FfP5p0bniHrvFcqHw1CCAhO5Js1W0+81MLzjfvOSbAfQYUpaCt9Tdh1ZgvOWzZUMDzC7GeEs
pyoqK2v0l5b7UOyh8wsRDx33LFdjlowgmhH+dXShP1AGcd58W1pqSr3O5iEj/ZicYC38Uw8B3x86
sIBOoWjNVCHgQ5Ld3LD6C2/DtEd9Rawyt8Sk3b0J5ywo6SSax8ZDUbJwjDf0A5DN/Dk0wm952Dat
vkaMQj9Uo4h+KJLiypNLlx3oBAPOwY8fodLFg40n193aan09omRkdjDEmJSZ3/j9jJ5WfM9Bb5oU
vGu5QxNm1M+D9qrOqY2UzikGUQ+BsiA8jVqEfgg7XP8yuw7biUJrlxUQFlD8BlXsShVQftE2B15M
mILMswh2SSTm32zr5/FhVaEZCjlO0WfkIZ6VY+qntkzbzX8mA9jRyq0j6PCBDgVne05GI+9ikjm6
B39pmO0z3kwOdZlkC0pWw52B32KE+8NFvzn0JRYv+S3KlTP6QWlInhHewp8N+F6IMGW9RdfsVO3Y
aaTw96CvCMLSYBwPfZpB0zl34aK2axeg9FdU0Yq9xxQABnBRxp++N9ajpiLqJWqv0E7k080yR/43
6nGZOiwqHKfrURhkUhpaX+6DCE6fClWLsSmjRLNr5kZwWSTJkjxQxtWxcQKyplGncGoTESJTNCoe
3M2CyJSBwo0BTO61D8BjRJA25VnftP0vCIzKjymLJ1OCXH4EQDru66bIoOrLr9TKnS9MkAl2SI0b
79iEg3ItEeGYp4mN/L5NZRqDITTJnrp5lOiFxCBCQ2Nh/koUhtkLbtb6dmCb7PbtCs9/2BxodeHE
+TTsLDx2VrAwmjXozUJ0KNrGJuQ+1X5DtdUiO4CHBtbk05r1MkT20K8cNbfWGNQuhk09sa7B8R8B
zb+XaJDdeEf9WBrI2Z26WgH5hlruKK/jOJ3IjkEOucbHg5fLHXpeH8lS0Y9ikP1yt0rL3E2KtqfZ
E3RYP2K4WYMdRXKIKVIocu0HTFcosD8iTMyVYWmzH9q5LSHcGW8PVdti3YiZpo/R6lqZj0Nakc9z
l5FfMhniH66OZQVvN8tIPdi0HqsdKh51WNSI80nBAFljhTbRuN4CSW/rAyqZa/V1HucaueqAwP8j
xH2b3+28JEP5fxydyXKcyBaGn4gIkilhC9SkWdZgSRvCastMCQkk89Pfr+6qo6M7bKkKMs/5x1bu
/nTj2oPH1TQGfleBGJoCOVTlKF75Zbe9V98r4Epp/rDH98WSC5cmKQZDfVN1coPC94pOUKNMnk86
jnmhYkdCbKb8lvb20wVZv98yijj9k4Gdg4IajOUnCwD2eDZT3vzJVg7nE2DJIC42/48Xd/WwbXfB
6lI00nBny3TmR7NZuPose9mY9rZz5IKaxYNbQHo0s+c/NC7nOQv49eDndvSbs2q8dbqQrrF1aXY9
vMj2D6uvbg/rz5Ipb/hbd0KYc9aV9uO+9vxYjl6zPd770H0U41xPMf0UwR22c5gCg6PxyAhafay6
mB61t84feERbdujI0ozm8+p6JxqDip/G1HJKpmEeq3hXLnqEHFlyMgRA3KLcrCg2hu2ClkTX3Hg+
NNZxLHT/dxSO11H/7gR7e+oH4a8MgtksbkayPf8q5ErPgqnIi+0+EuJoQmjcWwfN0SVnG2//0z1E
Onu179xiPDO/NgOMSQ/THgXnuikj+5t6W2f48HJKPo9I7EKGlF659/U6jsWx5QKy0qEee3WATuUa
tMeam5uhDT0O/MH6X1DBJ6SaI589aRys5m/dLmHzt2lK1xzqpt0SkUX+c22ahgyGstHtr0XUQ3Cq
lyWo7rMePvxkQVUU53UasuDcB2yuCVlJm0wUlr9H2x7q/uwUqAuOeueTu98qR+pz4067dxkywx85
yMip0rEqHfvOteZK8rTkSAPMJFWTTjm92HdZzdhSxmz1ZXWofcD+E/NIUCa543d0X5ateQrrpf5P
sL+FN9uaGTcpNToVpv6tWO+bNQRERdIQcFRmIooeDWO4ep2bsMRLIKOiapZTuZHlMSQewVL7aUIj
1387QkbdCRxZ7F96rXh4zBZ1W9wNobkruYfydB+G7KuEr3i0QRqG23Cn4iOZ9SD6g3BZtNgn+wif
TVXC0o2JyItsg6Rp+7bmXA6zVv8bS0eP0Wla1DR8hGFRm+5jmzynUo+rj2FguRuVbXcVOuuIZcj9
ISI5Y7SBGSi8G0XtEfGHi9SNXOMeA7VLUKGguHl9XLRqxUPpC/yQBDx65V81RULes2jXDPRhCLAd
bNauk7Bmieli326s4hGxiBVhewE9S6q6ZVEPmaplykSjnJRaAQTubL35e+dkw5ouKgK/C6LM40rP
RQEQ7Ai3vQ3cAv2AXdSWlzp9aIZztA/RU+k4uzxl824eHJ754uCv3QZymduWl0xwIwCMU9VOMeR+
uQGzsKYmZg7IjiB5vdZPLer2MQ7dSL+z7q+Pchf9X+4C78OORrU/N13Afq7GsUOL225u9zhLhces
FsIfeV7ktsS6qgvrMDSjZKKf1/G9ZpLVZzsC0rxsqF+sxB9d5fFq506e5ousbqgVK/PbYoe7okTH
716YuLLs0DiDbD6mMRy5SsMseEHr4jwZbSn3oLSUzhzPXRn1xVFA7HH/mqq9q6CLV04zsiQep9ap
mxezl/qCMEI1jxRhDuVN1GcgHwt5vcsZ0aZoiVSb1OwmaBSu6WQhYX6xYwl0Msw2zp4iDeGtaBog
8ZQRVTFaycCtDlUQ5Op+LENkIfNscxVS+KyX1OSuo+MrolRfOnz4ENF8ZdXBG91oTgdPEZ6Tk4De
ngMXNcrtXlXDC/hl+G+rVHRXz7baY72Wtv1U1TL4HfR1V7+HEFQ/lddV93NXiBaQInfse0tIjuC4
4xcBAMgc87rDNoSomDZ3v2ubgWNVZmtnTk3BqQzCUC7hh+oGb/9qZebnRcJjnrcyWRyT7wdnGPPH
pl0AkA9LaTXtYwR/nqeR7Cx5cWx6mn7YJOfocbPdkaFiGTnj4I+96QUFQ6HeR0lJ5LFFnyOP41b6
TrzmZfTe2k3U3cP8rl/FYM370aBUWN+6TSz1dx01ygac7qWFCKxeZHjt3Wuc8P1q+ic5M3SE+BMs
VfvI9LeMJxCrInxyghXTcNrsWT/D4BIvtz+ucL7BHTXlRBfG61Is7nlZK6UvrDRje9g9WZRHU7u9
Q/CCu7indTZ83BZsTHHqVcjw5xDB4cadDssKgAGW/eAt9pCnCij7bSLpVl4gYd08DSJn/gj6Wf7H
ieQw4A4heRdm4IdLbKsbL2gNmodi8duDYV/NiGrJu+hirW0mTgXSF6OTeQorFG+IPFT/YDpaVFPl
yGG6C/sMADkemMLKu3bK++rQDVY+HPzFzsenBdg6/9OwOFqPVENeUUMNDPXSr/16azlL91AiwfqD
tcsOEypGUFfPxhuveWn77N5sxDGPF6WmXd5zW/Ffg0nyIO1MhPfeujWPdSf37DBRTfhse3V046xh
E6ZuZQs38dqs2p68IdNvFGrWZbJ0eZF2rgE/tpjzvl2G5rPYke7/KXkq9Xllo1aHDr3QnyZcvFeE
IcMdItroXyTy8XWchuCZUI/opVHNNc/NG+yPoGL2Bbmt979sd7ALbHXF06K64MljFf+XqarNwcCb
7n0ryyj8qdi63VPf+lIk0Ios4sDN+d+l3YAhp24v77p2kMsVRG8fdvjnv2hqGdqoiVhSXdtsGDPq
nEvISHHMe5QM524ddgiL1QTado+Ls+r+URImO7vAwJGU57Akm0JA0q4JxE6vOVh2iCubyYuNa1P1
kYI48z6G3vY7j3jfrupdJDpqhiLoqtGciq2o6hONRMuSRuRrPYdbnz1zpFq3c0DjscKQdPHGFZR1
XHI7Qw0Mq7fB9186m6ksVbap3JtRm2G+ySc5Ved1r9GSlNt8mTq9vAFYe4dRuNoDZ54m+/dUcmAW
2Kb/G2eP9rcMj8iQ1LvLcM2Y6O9n23NbOxGAiFHq2R0SjRzxPDzInDMFwLN476xbVzDYM+NwyCI3
DxKeuBD1S7F2B1cz08QZmMiDX5akiuYMfyYhS0D7x8Ftp+qmmcfyrjCtWuh5VHYKAEjuoSiGfUt3
iqy2Qx2UdQ55H+z+GcxKv6MYdEG3l6mhvQmt0H4SUzvcdct1BgRzRHynQtYl4kNwroYqIDlOiyHw
ifGWxZOJ5nxO+MEKO7Zt9M5et+R/a8Yp68Rkrfo7HbTOkm7eqtwUMVr5ApddPTpd2BYPkMi9OVFp
6mb0GjhVc7/KbtLniQDeY76LDGC/Z5YJo7F4HSQPnpNF20OzRE6RAKfLs9PZiMTzqnCflT/PN5mu
xKtjBG1jhbHgElCr2GxcZmgSl8K6OnbNpO6iZm9B2E2eV2fQz9y+oMtdKHs0ffjGySjh4akUta+g
VAt4vFZ/+JpBs6W9BF/2OjFodFpedWEUIcbbFb9M3X5ZlwSaIBJJU7b+/Wg7Msb9vp75SkG/Fmb4
agFCmK1cskkABHhxs5eDdSVK5cKSywpJyoLL3A55faJpDwmJ7q1WpPnuLvWrsyr1t5VD8VzbPUkx
FNqGCdFo/L66rqrL2lhDSq/28sayQEVjVu5QolZd1f+Yjk14GVWRU+w6ONVpjRr5U9phqM5mC82B
Vzhj/SgsY9KsyTz/EClhutjhxmT+d7LqXjQwb6mtmvxiaGjcUzvkFLqps8UNbwAL/XvjNPV/VhD1
BkbK5oQB7bTGOKvL/b4p5GyoVw6KOQVG5NtxyQW6C33XPTXRuh38omJMLpY8KGIvMt1DnUv4NVlO
vyd3YHFofevXmkn7dVuC+qYs2ujdE+BMDNjedpAZyr1k2Qb3V1nXjIpdS6ctaq8gfJia2vluMiWd
r7rKNis/NpWoo3NOFbD1POXoUZOm7hfN1g7aSnELFS6noCnLKdm4c+cT4Asrl3G7ruRk5xhMOcLE
dIcwDDmNX4bDH2FqUEG2WloldQ+XV05hoG7nNpIwtK3UX0vmuhcferDgfkSlFDuaN8AgKnHTBZ3F
bVP5HYqaxi/vAN+7/6611CfaNuXnXkG3gLx2RXPchA+NFYQqC9N5Aig6bZZbfww5wqKktrv6bQBT
KOLQg4iOTde03gtAtH/b+bKUiWfxnsRw8vwSbQNFdywJxhgvds7SyOYn3f0fh1tX/SLI2A5SLwsp
HYFgaobTjI4yHoJ2Kk7Iqqfykm2DoUvHKnIXFbDAY+kRLvTjtjk0c7+OX2Fttt9Fv+Kx4Vl3siMZ
bvW/tpyWILaGcnoxm6PlsZgrwl02Y+XPxBr385mlzlC+BBzlniejFgNSqyaddoBhE9pyEogjP6A6
NwSVRGEojIjlxEmRARZ/R3xGdaq2fSHxoEErJVTVPISzaV6mzJMf7lxNZZwzYpMiDsw1HCcqppqj
WfeoTQCayE6fwcLBGYLtv2jLp98lpWv/OSp3emRTLUtBl2fzDVGdc3vsRiPWG9CMq2aoRFL9gMDC
TYT0e3nOMVM/e4sVGOZWB3C5m+yFT1JMt3MYtb8Hl+RMHbubPc7/FbwY21FqK5DnqzTiliiOOdEZ
P7gl+UtgJHPE3nINuoQumPpmcrMIdbh0njMtndtOC+vTNZZ18DxY+KVFsTp51x8astkeE29m5SjL
1UG/iwKUbbwqTnlUcW1aZXGC7ZCM5mtReYe2QqEQ9L2/PGXR3n6PYw18Z0WTN0O7eOOXi7bNO3Xr
OrIPqSY4zNa1sXPf/+3+ImA5Wy+SlyuypVKc0taF9RjR/jQsXI7Qd84DGv3gC7VyJ48DhMDLbK3O
F8+A9+jbffFuHD+bkRUYMEkmWhRDnMLjbyPs4cMZ7a1NFWQ/LboKJMZFdvi0wage5kigvhls3DFJ
YAqFLHqpxZcuqmF66DK2RmAbueM5oU/4EHb81YC7gftd7932skuOVo5TvsnNF/OHhaTyBHa+wlw6
252/591t5fvX9aDx9B+9jsVPTbDD1zCCN8YigOiOt1IPU6J6S1gU/1nesUCA87bO3TQcHdvptjMi
Ve/Tk1EdB0i+kpERMWWG27cjUHfZpk1P/09s6skXfG6bz5XX5OO3s3oIQTd7y4jYdJr9mQVpuDUA
wbd0F3Dk44ZNZzhTZF6hTnM1goXPPcE09SbKW5Q8Q5hYplf6gDebcTCIsFPMDjxn63djXCIbK5Jl
2qy470x+4FMuu6QdxoEnVGvvn+12fpCy20Sg08LvzqJ13OHgTJgl48Vb/Q9/LYKfheiOV+Os0yce
i/LhKuFY4sZtqWUCMluhIh3xRwkUnhLd8ZNWsksysXN09bV/bjrEDKsaMuaKiZFPVZt741eReedg
3t241zI75YASFwj8BZ4XtdSGSLMU74uLUCXNrKniqpIb0REhZ+2PQTI2xmbs0WrNnQ2G3npXmgDV
VtfEXtHqb2+2g+lejpl6wLeScc5bwfBDRkjZfiNDMUO8o9Wn0IK/7X7LTHawVGUdp5oI6j4MmvsJ
0W10wmkBylBq471GZQOomeEeGGKDKOYwiEbDzTA2ZElW86evW48jo9tqpobO7aa7WeV9G/t7McyJ
aPJyS2puO2h2WY6vALzVn0AgiofWApsfI7u9mboeKIHz76EOq+LNaneO/jHfAAQrOKNDp9T4VjoU
UhZlmxFmq/1XC9EbD57dNccJ7eKj1SooGmuszkvnGAIrguC7pyuwZ+JcUSG183pXug7H3VbU4zkM
8S4kebtK1DR4X868sot7m0+D+LFbdo2YjuW2pZLVAZAc0Z0fEGeAk9JFtF36bQkvDK+mOQS8diau
LX/+61k7Goigl3YcWsP0ufS5cJJt4gYVrNfcP7M62Dr0iDcf1zOJ0kzq2s9rkRC+4BxmZvD/fDla
PxEXlptMeVWHSQvMtyQYlGDq7J4S8XiuexQtuKjMW6W80j9Yi6PKeAqs/AcqJf/nlcr+VWQs3A9s
JbxSITGmL3sRsJA2Sizf3KfiNLu998H97lWXnt/sDSlg9dFnW/2scQtZJ6PW4FuF7LFE8dtAmlET
/rc2mGaOqz9V3+NCuv0E0XUvtF0Wx9JawbnXnVSjNPdX91IunDtxxLGU7Nuiz8Pk2I+9dqchkc3a
nw3SNIUfVud2qkJm6Itp8/lGryq8tdGwvBU+5repb8oBP+VaFHDdyv6YDRKPzl2cw7XI8ta1N/2G
bkZ9FrU/PynTATfiqjqj1/BfC2j+Xwg2J40lqyZQZpjG6C4TbpidNMx1j6K7sZFNhbS6xQXi0IZ1
p87aBJmwcXjfR2gbr2VdTheU3mlRF1G6Tgu4QTZrnr2FY3QMp+oeas/6LofFXOXlo3PPwR6mve/2
F9NYO20A61j/006R/x2bUB2cgHGcfQzEeOGmAGKQ5hyhXjwC1Fo3wFJoXeDHLYfMhLb/HPYcXLDJ
bS867FFkECNvGci3pqExvFAgA4e3gHS+MmaPBlFIhLhiz6owvMlrpiXos4lWrmDc/645Ag94de0l
nRqD37MI2Ib54JZ7ZRfy0c5aRHCQIcAsLtNDHfuT1NXJ6tEZ3o4SihTJPGwhrfZwJJU/juQvuH7w
3DdN7+LuwIFjj+5CwY3Xm4apoRxo1h017yweTH/xb/pZ78+76zrPLjjI0SACKA5bix493hjTrl4K
XYGeuq59x4KRDx99P7rB6z73pfhtGCgzfkIJ+2JlVVYdo8gZX5lZ17twYyPHrAdq5bJeKcrFXQuk
pOXz9fZ5efNBpBHeYO4aE5VZ4tsjPh4Ja2B99v+3uriy5MGcbLYOuBeh8jfuqei9LLeCwFJn1JYs
Er+ursIjzl13vEdPBfaIhn0q8VIZOm2lycvwFdlyYZ72Bdp8JTZpRQlT9kvH9Cfrklbdvun52uS8
zE9OkTUvBbDjM/U6Om2aSP9Sve0kuC5yfWbvn++FHfrfdt3N4taX3li8rRgt3oDHZUBlac9OPRFn
7VzWNRI4/ADN9MoMkGeFuPHKcQwuHMszHsalW+bNjrHHinWP603LX3gBlfvo71w+zWFY6jUVKKtU
TAzs9BzQyZIS5FI9rsPa3WN44MLLEEVzuRWhPgCBucMz+gVJNmeDIiq6E/tiZYe1MVpUj4y5TFDV
vrAoRxnAZtICt0Wx5vNXiUGbJdJsUs50ampvLzFpTkt9smYWwfMEM+HAq1aoK3otTJ5YTHRVsmMu
Go+IzDQWn76NDoFT9TZvvLAvpRe0z/z4IMzjjnw7LlqbHyBzqoxvxgs/KJtggdZGQf/PgyxCzmQ7
+4q0xYrZrPuDaS1zY43R8l0NJQqfwc82QoTQYpSkZvC/IDR2ZPkcdi63OYXM0yPWsW0CCCF17dRF
OIliIV282cgLgp+8sGEofF3QBTOH/9eSYIhK/HbiD0cjMUfp4JIYEA82T/IhwqHWIwmpsxBqzmkR
H7Jsd7FLADMaPaQVb1gLFUg086WG/OXTuw1EK/8jaUWdGVL7R2HNFuzR9S1uGXbts0e1JLdF4FJI
1+HRONa5i71VchVmN0VhL0cEC7BrVug8m8VxH0tIxWO51TwqQnT7A3Ky4ZYTNr+0NaxJqrQ9Av8P
iGMTu7PUcV6n/QRk5Bw34PIHYp3NyZ04cpREtfnYF+5iQYvN0M4vihzp7casoXrF+k0qzL5XfnEu
+HpeMYmGD6b3YdUapDx3qx/pV7lU5mHqpgrxXObxbbgtH4Ol4IxjKM8xzZBxMf9xr1WcZlQyB3Rr
zYnLdH1Xwgz+1sBBTyGaWDSaDIQXY61QbrkAz9VLX/yWveAly33n061E/h6NqG2Yf/myC+UXnytP
/B2Qwvo18wSI1JnnEbko9Bd2FJ70HLiidL5Dv6CfZYjA/JDXodrtJw03AFwn3k0WYtavPU387hTe
LiorX0pcTKdo7+F0JqfDgAmfDlHbTZg5E/h7/19hdINuda6iuy7PrdM1kvg36gxGs9kJPzebjSsu
dAerw/Mgvi1Sa1dO5Hn8MmMX3SyFGzzKqWzOOqd5AJg5ukMj5j81U0TTToBdqQKJHqxjR9D5yziE
zeNgddmpxs/1j3JTJCUtmN1BVoDuDc7IFr2AjZbIuC0QkO+v/4XOwLNUtzioDstI9iscCSGVsDRH
XMJ1/el5zmh+GXsEOsItpM4iIGeyDJDhxqYI3Sn1qHVDdVCrPDxo/Dk/Plw7ck6MV8cW1wHveb0/
NchvHxTbcMLKyqutXccnYCPy1Q+uLhQHw6AuMrTbUxiUaIdMk3/1NrK4c0es66czqit1QwublS7w
+CwFBZGv6CPzWzs35o9VhrpBKmRTRYNx6mTVmBtSMW919ccLqvFS5xn4yMKZH3MZIQZMfBebwFEB
c73PzYoxPKwDJ3ZLgb9xwLkb3YAW7OKXCElg5qTpmC8Bk9gZHb27/anxVDXHeCkLOijsSURQX72r
PqvKXWCygwBLmwy2SBM9XVpYKjYsrQlZo/UfNKiZPIaNUiYNwmL6bUGIyocrIMPhHPWhTNnmR/cg
x3kNX1lZt39iXg1sH7dg9K9frGE9B0UAjB7gOIsra8BwvNdlKc+RVZQ4XKOwUA+m8Rn8vSAkxGkf
rhLQXE7hfBGeruzzCDt9U2OneCbX259hwYedw1mE4d8qYDWLSzgBP677Ks/OE6sx2HgWIN/2KxvZ
UItp9x75uvfXqvOofNgl1ZkHMfkulxSNNCpG692zCPUGlrn0bZ8EelogvuUCYZE2RuW4BlBFDMf5
OhSgvVz4jIlmAMSaGfHcGNeCoICzCfFMz/Pyw804z3cwAOJdbj4bVIUSxGKFzKp0FSZ6XcPWZiNl
QcFmsHnvQYtFF/4Id+epbYnE6I234NSnGI2oj7nLDmFdYbTb69VrADkiGzGqG1rZS1OQ9LPsPXa0
ktUzuaq052SThXllPCzWE6pX95RvHU61DYjikdOnVLgJZFYfS23zuC35CqyWI5IvIGeqiuBgUw0D
TmZdNInMJ0xLYaSqW4hjGJ0WBbSM7SUMzvPeX8FOOnIufY+iIdH24vaJSz7AjxUOdfhYbNGu0n6V
4+OG+Pgh6HpnO/UGQHPuUepzNq5Zc3A6XHTJtAxo03NiaFE58UffAw2yG+40t50bMv0s7Gmlwzg7
DwHPe7/lCZHypaCOpPbsBMFH+7N0IM8dc/zXjCL0vETe+C8M547jBfHunx5LVPDs6K75abJp+8QC
0HQnb3P1lra96qaHIW9xLxVKppEjzf0yEit/LDJ2b2urPJkneaVsDhiXV+HIQbeCNAFqXhhRtffd
9h3lLt4Gx8clHfFB10P3MIVNlZBmrEuaVP2I4xZYwksMidn+Byod3w1SHZS9VsAdY3F1TW49cZKt
q9b+kxJBM+IbcYV3yrEhle9YFqDZyxvNmdKKe0RlasjvUFsABfIdTKt/mwFpN0mI//nfiPYkO2sy
Nn/JqA/6q4plaGy+ST1hqZQZVYizM9dvfe+A1pl917fZ3ttMRlk+S+6+YrQuonBkiGVurL9IxIO1
mqK6Ou641qeWsbqGmd+qIPu9to0J/dRRoXOMGm+7D4ZZ2e8IfgPvL6ZWx2QpAtJlfbWqevF/CIKZ
uYDYCHHaxo20XMnoWbLENxtGStQuddAfSW2I7Bt0hGV5BFPM4QBX+6rh2Tv9j41WLo/400Wf6iIz
N7bvcK9m9Fv9UhshB5Rl2T2PCeGHp0qBqoZOXX3w9IOAO5jzP3G+Xl9pEXJPmlL1f6+K6F+U3QO2
lxDVaIobD6G4IOAT8ccQEYYatZOuktAsWpwHb1tlKizUuAl2MzRnuuEM99jetuDAJTe3TtLbXuUf
BASkolYdNXedWBWq39uNZNs/6MBpv6vRSocPODFDlWr8jwVumnoqfkUIm3vO3AwYuAg9lHWtQsRG
/AHm8BQ/LX9XhHbljiuju4/mjaIzXeJOjIdh5guKMLy/L+Sx4EYq+aY7sPK7ZWEUgoPFPnRuKkuU
v8o5CqvXaKxE/1CD+yJx4V8epDusd15gAaq4eVFroBOG5QSJy/yQkVcQ/LdMilFgblGA9GXYRHDb
VQC0gBjghr9/ZxGJQrSr9Sr0jcSXuaXEgZgff9VEMXT+YGiU4Z6FTERnYm51xcsGIcVerWPgUhbH
vhrrw9zg9nwdrc4Jz/jV0T/Fe9MG3vUSXcSaHyx3NN038yZgatwgX2P9DbQL3KhFXpuXCkORuQMv
AvPdZBhUdz26mhmXiWvmF9Sze5DOkt0uVUg2hoT7aZ2f8r2L2BNgArv3CdnFLyG0Cg6Tqcr1NPnd
/Oh7TqYPKhs7RyUBpNBwK2yJwgbqrWTXF+hEDz1mT0jfzrhP5E1sFxTbHepWXOs3jlboKIat6092
uIs3DuKh+bQJS5lJiwfqukgPndOF3IemYuqRm7zd2NU73t86H74ihDjnkQs2O7eTLDDvjqOlHzgZ
DBI6Yzt99bxZHotU784XGehR3xUtZqofADov+NL+oAtgC6W/W+j0IN0NtVLPLf5MqB5Ns/tJ+drW
DwX1NYB95MEF6ydv9SS9hERfrBojcSDjT0HE0/KtSjp6oFHavmw/ihaE/QkMc7PpWyXzG62y31lM
at4QnuCyJLSJJxeD88oWc6h+iUCoXaR+gCX60kQQGc9VXQrzvS4ejIfHdd7eOJBR8g/b0OqNYLAa
sRKXRz3lPlkubett6KKvm0eyZCSNbUnZg36QVuB2HvUvi0tgDPrR4Z8H1ONnMFkcq9ftpZLu2caf
0n2HvCXmtiK6wIMXgpT5JLzKAZ2nOoXQnrauZdPEylsW4ljydlJPXYDb9gKy6DcP47b6oaBOAC1u
iWDmUxdIoIlV9/f6kkUhVDksWfRPYcUL7haUVcSsWP24uF8d3Nx1h5x3zyMvve+j45r3QXYze2Ik
ngOipLizxtEUPzv6AGfj22aE/8wxTzeIDxDPNW8j6WTVuxxcJ/xdkR5BQ2iZcTy+O3kbkKpf184+
QnWaoJPLhTAGZzPnyi2noQLbq0PfOvRLoET2qyyqReCwE6rt7omYwedxfXbG5ZSTtFvIKkYGsxSH
MIqq/Lz1JGSF6drhV45DtitU24PuvWMtmn1PuqHwOu67xg9tGw//ukXvw+wUn9uey+o2GhnjSeNg
Zu5Oau55wmdAH3OpWrNaJO62a/Z21WYJypPaIv/lVQJ+Ic0GrwV9sG1vlDeOnLBzxwMygPFtQKI0
nmHkQc2zRVveb3uZkGDkm0AfP4xO1BxWKMrxBcW1bJ+7fhjp0bJzn9U0azYKrSwnLJ/5TPYnLGxe
ecgwL27HCi7vl79Jv0zKpsZiSaSDS8zJYBiJhYKmg/unY7QD0l2OmS9rkGafBrBmtUZEKaQqCTxs
3dj8lgs/OMNga4voAquRFycTRkuGFh5g7CFQoFIPg0vU071j6k2dbfRH++NSFloPqfClzg+lIvni
XAZlxq8+r9HcPaF6qzoec3Flr+dt37PYA1HlX1ApG4/D2hr8rT610sM/T3xBA0EEtgIdyXnti/IU
jL4xIZdgwEJ8MHQJDvxj1IEY8JcNTjeel6mL6ns/6pYAkVMzDDKZTVDud3ObrbsFpmzDpWbBFZuC
mkZ8KjcXnK0d1v2U12H+0+34RnEQz5m8H7oGnqgt0eHxVPUonrZIMDZj4H/BMTLI2LE0Qn1YufVp
aT10LdpY+73s0aPHRspF/4+jM1uSU1ei6BcRISYhXmuu6nmwu90vhNv2ATFPQsDX38V9uhH3eGhX
gZS5c++Vp8TM4kkw7lyPMYET6qXef6r7wl+uoorIlM/GY6+S8icmi64Ti99enfS4CbRfq92C1pYf
2VNKalOCOdk14Zj+yHnp4FHK/tUBbfbbpdbi1MkFJtrIFN2RXbZcj0vJRbvvh4URW96N2dlvPFYL
wxJAvQN2oIvHxEALP7lNQBvnsh3uFERl/saIB180SGIribJN5Ue+1Abri0U22WWmpzMaug3hxV3o
/aErN/dDEoFBWGYXMTcq2/hnWuMW3cfZtuJ6XVkcujMsAX3twhjXYQw1i/KysohinewrlhGSXjnq
jJQFaFIcVyTpif/lE/P3Dae27suid353TokxywaN81vNq9E3l4nKCu1cE90gdga8fQIahq0NmsOy
Nc02rgVJ+IUhSBBvi6saJibJLoci+gOsFPneWuTudEmdVlxKtKe37Vy8W4aWGzAV2DVfGQk1V1mm
dIhUDETU4jAM3F3CZP8Hs/DqscGlUBwLY9seBb0tATH1Hr8bKuYBb1b4GGmBQIW5lqOvzsJdOZn0
qsdmfZwLHI07i6EnxtJZJSnJylkMzW/pFKNoeTPEOD8M4RgZ5nZmiI8M2bLhbHNuwfJsyQTHLel1
F+WqAGfSx9cwXJVuqS9rnbyIxev0uDcLlvbTSivCljo5sA31jKxRiJPqw8H+SjqZ+reBAex0yuLZ
xhQ+ZtK3Ma7IvxXo0Ywkq/ofSCkfGwGhsvskm6Nf8do43xRlfCYTd0h5WDoikczSt4pZW4+iKUlm
Go9lBUDHAzY4/TmQWMFvpe8o/aOdu5g5mqoJanWOyeyVMDDPRAZ56ppZilosbfghdoHIh0/0RIrq
YKXKvejIhTDXcse4B3oRbhULraJ5XJsm9apXTCnk0ibRibTcV6twVXUpsnr2QA1jOGFOhoso++yW
2WQPidymsMdiaGKGTMpFZiYsgks6K+jpAtJONMZIEfbi+yR5/RdUJLP+XCM2AeGeCZNaHgi/VMsF
e1ZfnMKoUy5qs2nI0EZWu/3rVJDJKBePCs0yxnhssQoVh6lJIw37a8JX1i0CWwROWLq10KbM87Du
US2RF7DzByankORygHlsF7UA8nY6XaW507g2f2Iaz4bHxsx2PsWlquybpfW9r/N0HfZRl5PE0GCN
4l3hTd1wB9qHMF2VCDWeIzk6w0cadHwEeGgDVtkefT8cbplvCEhMY7VSPvMWYwEqnHb+sjMmkbuk
095yzHge63dVUqMdNb4cAg2BE3yS4uCDi9a6xDMnXRx8VTyK5tc45/J+kJ6ezrVjB30eDXr8E0fP
IOb9yso9grPYFyocxUEsT672EtzwwqR/lzGR+sqvtsHBMbA47nlwmpaxa9Z45wAe3/hrwJrxn6NQ
Zpn2L2TkE8rvX2sPuAp7TVS7F90txfpD5M2y7qfRkSFxmMxJYu6noPmabdpON2I4i7itOC1/BmPP
QsQhRoS4lISFFdQjp//lp8Z8onbSc/SVE9bEU/O2PK1eM83npexakjpT/NbXLuM8g4aWQ81iQgst
Kes+GLAG/60KE+l+kNNKELGbthSnx+hjSeTyq7IW4gtKH/62bJPeoiKo1cFb06Ami6qV/o2O573I
OYvG+02DGlDlmx4vOUDh9Uo40z+T6XX+EbNzrx1cU/sAPIKw99BgDh28FakRnxB6Zl5gqc59UzWn
gKn8bchT3NVhmdr6MRlZhE7dVJLsiqM64lI1MxUTLmnqU9MPKCVouBLyFd30hunhEHxAZyU3ifLI
lxOTJ7dX3m0v/JU0+CV2UeJjUENd4kpj/WH8OdARkcxAXUx361hT2XZzxX/kvs2nfdo27SNJ5Oan
64TLW+1I9yt3Qu9PFKK1/XOkjqdrTv9O7o+4eGG/E1tSjjQjkK/zBl7RB/KEMZ7a0qV1W3pcOpfC
Qffeaay45zlD10Njs3fh6lRP2okIkM5CFf7ZAzqGn4VFRFhNQxEkKMYj914AZelqqiAVx7zw5Afp
a5CcDBbll5voKj5ljAq8HY0qB2FOzf+ONjldwnzV/xalm5cI7NADQNLlPyenLtrJFPFxP20BOLZk
B1AIvLFI4ECCfHlQa7i+ul3n/PMzZ173cxPGLymuxh/SlBz5zMfTY59K70/GdHnd8VNv01HoD/cr
Y2s6EG5Byl6dX1ovG0AfdOlRFD4XY7umw0vsJf5TTxblTpMORDvMS6a8uh296iBhaD5vGi3GFS8Q
SFojc/J4xhvpp8g3To1jECxUWv6UvN/jFfmLEfAI+wdfRa4eGynpboshVNeiaTD357V4NcSqliMY
xK2UIbWr93WVwHBwQVYCQLGfdmCtAq4RKGfYLDPJVlV+ph++7+YzwReNBldmgkB7nYY/ghbawy5o
U/Hpd43xTlj3FrODFIybF1BdeOg60+nd6DI+bPs2edL8jmMy17in+XM9Hj6WdiA9c81+Bf1Q/Mww
jTKsX8OZoqRXArzN3MOJvDQ6j4IDVWHT3yUm5ceTUH3USVbGOlupgFBY48t+a2KG8iixxSufJuGW
Nnb8H0CEpkMaVNgwhkwW3t+m2YbyK1jBE6jEHCNPtOUafaADr/Aa6EEgFS6+AxC3jE8CVR66zMqn
89Mjmsx+hrStFN7ZsHzE9kOQH36WNz7RWOniPC5FkaOw04U8EgqZQ47jpn0VI0io/QD49d7mS+wd
14gVKEc9+kJwJuMDQKffzv3S66v2FNiur5/zETzqDXRialBFuFIw8ihqd+EvumQJKO6rG2YXVFG5
RoBYFc1lEsPRPJEwV+94sISP6aax6WVYMQZBYIUxQR2LPW7f+WJ4rHBZQlNDR/H3/KyJ/Yv4Gs3n
umOlUERn7iTudLZTwER8l8qq/b8fkOmb2gWMcd3fjqGkOIZFZMfLwviXPMvkVfKEYTl8w7sdZier
IfudkHPSjk5ywHX5syc/NE/nSnU9rZr0/P8MixteQimT5oCxTWW3yap0fHXyNL9KGzJiY1Btvz1e
2XjX4fB9WZWXP/QAkf/yn+vl0Lubn63DeMDDMJEI3BEcLspn3IQ6eWc+RsyXP9IpXywUkOiMP9VG
rJPOc5yJuS9BHs4lDoKkHIZzMkIsOkC/cb7h/hKfcmtlv0IwmmJllrXU6ZPIKlLZExGHrzqg2eAL
04TG7ThHpP0VngpOF+xzePSpfWWBOxz9ccScCQukSQ+T8sMCS2aNOykYsrC+GgAKGN/wTIQH+Llu
9EPVIcMhnC0/JBzhU0rQMz0S1iba3SREFs6gHUkGlAl3LnVX/ByRnwA6i0pJAeta71JC4TTnuADe
tFUlfEsF6u6jV3R4IxZZOq/UmUl0q7BF+lepUvrpuhl0c6tMRDYzTRKulF2hPQkHyJRdyWfci+UX
WL34AsdlARbHK0tqfRSAqxpyBaQ9mjJ76FFnEGIHJd17vXYIq2LEPcJsipAb5s2Q8UEXtWhMDkSA
ZRctFbJ6gpXsfUZuOKsxrQU2XrJ/x0Sm43sEVGg/9EnXQv0t+QrjKg5/Zt6Qf1crAzvbqFKdi5w8
zS6UQfXWGV2+N8FgzZ+0WvzuNy4vurCe8N2w43rasjrJMI/nlXB386SQPpt7uJ3mvmdedyQ9VUVn
20Wbf2H0Wg+Oby1fELlLRkZVThQep8IUHg2/pNkXk0k+rFrVtVs3K0IHsujEzMpXlyK1IZNOr1/7
N1i6qTqR4O5yGKcV1imWT656F5hleB7wynEL8OFQOPCEncPZEpCvW0byDL09RjYmE/3vbrWEQHBP
YQaA0ePvcV2id5g+X/7MK8H2a4c9mmEYMMozem/7rAZt6/tNY5/3SpPQ3hMvDtVTriD5niI0kPGU
TK37U7pLfs49v3Hv8QspZP+qojyehR6KE+YV9pO4IQryH6wPlMQkV+Qz/XC5pS9EXt9Uqyxyde0Q
TX7OxGLO0heICo1fFfqIxFU7dzOW8TsXvfl5Geqw/jvY2sYHKcK0/uVklhyKMkV4LZycZ7yexro+
h0Qi9T3cNiY0cIWary5LxBWnEvYVBpaFv2+dxu1Oy+BiD1L4FYsDg2Zsj6tn2od02LyPmR66/jmw
BdN5En4x+b9GZe9piIRPbgH32HHBHxhcOeGD/1TnSTywxEFgLLNAEzs8nRMefpYiYsmYizNqMciK
XZr56U+Mofl0jonzbDnSqB4uVZi2Hew/X/byr0fBBQe06t13MgTBOxYJKi/auNR/ZF+xTfZMRAjr
xi1RvbtpMMN0yvWK3a2JBpFfWx04jO78nGBAytM+EadZAodcVkrLNA+eWz5Km8j1VLZ5Lg+93Wqz
nr32Fx1m5V9EXxQnA08ewxG7hvFl+rH3Ua8xTseJyv7JFuE2iTWB+OGJkRxHMiVgdJs8SR+CGInl
2wCvis9MyClVTYHX4NbAI7gDIsPEKpJ1by6NvyrYhqHIiXUtMyX8qVtZFgEr0wOIELQxg+8+p+bZ
EbFjzxKegiGrT9juunIPyQEgxiyy8XdLmF49gS+T4xO+OXFk2kHHJoGfoyd3c320JE3JIHZldBfL
QnORQMgk+FTQ2WxbVryXpYgS9y61BYI5pMQtKkMzKAmjjXLzR1cweOSSaWzEY0QiemjsP7jXwXsn
PZIXRRqQ2844oj91GHB8l2271ofCJFx5xOiwymJVTKfDkhNYaZDu152dunK85hoC4L7IW7SXxAs1
45FWqP7kMKHhi67m8pr6K4Y4UKkLbMEiio5LUgP5TEZYyPvE50YBOFVRYnlNWnxFRC3zXYpJ/lkg
eeIGJd61BwRAFqQbKMD3TemacxIU3vPEwKzac2twEBNw2YyyCY4EPp4B13odz9NLS7oCF4QB7bCT
oJpT/H+AC49qgY21o513KggCY/SKPkMJYbuwPHLTY6DxWD/x4RIPcXZFm6i/2xUpdkEwyWfoOfKe
CDDxr6gGW4NLcbOF4hPFgZ2fi6jB3Ez9FPjHQQqaAilqLAlcRGVzEvM4ZUchEqjMzD+z/lSlXfpk
0Q1e0jax7zpaKU6DybSP1uvVg3Y5HXAHpgATfG8DYqCisnoBz7d+9CaAeifglt5vlU6gwHXnpG9V
i8mE4trjD1pwJMmHcGW0uzB5PeLtTcoL52fRPkpvVT/SovJ/BT1OMmCCy6ah0ehdupwBEOjfOSIh
0qd8INaSmtnbchofE9fJEaoAal+RisL2mLgMjDAS2ZiUc0BKgfrPJ3bGKfTAl1b+0oOHn4b8nlK8
5pP3wJFBvAyuOq6asOFbCHDgVHtCWVvQKquTIzHfbZDTbmAYC+5yRq2cs49likICqwMHxF7PLQ5j
KmcqJcazAwPZWuf7gtTUtfFLzsEwNbgbKiJi/yToofhocp8j2oRr/KabMXutAOp9xACj/Z3uo80W
sEb606wbzMEbe36t6lX9LSYoCvze+KcqItIGopf3iinRV7IGsX/YBKF+30QgdXdhxxS2wwv0RpUv
26OuofcfaGWzl8RkMUawdmi8N8Dqjr7Au8G4Bq6YTjmVTnDRQkMWYEpf/oUAsYKMYTT0JYYY28dQ
Kf3WEHv/qli30l0UZmxEaUSk4VCEOVaFRqJV7WRkRpxYFXN9zc6wGDFb9SlDuhCPslNhdCPXxVs+
LKYkOKR9TBgpAOqOLo7roVgXTrkKoDkXdBeG1VkuQ/ba9OX8hFI1cSQCakKbxhxsZskMQlEi5cS6
gK/hQtxSgUnfDPMxQPf2jzJlYHrYtr/9orjgbGeYQQy44Vh+sR5uUQyP/DRdimmo4s5p9oj0PCcd
VqEvJ15oJ7RjsaGRN9EY/pbmT9r3dQoEK/AugIYRAhMmyiyKCMeiPS5ts/zphhiLoIadiWldsIFa
oxTQpMVdf6d7RX+oSmf8BXiWB7wIHYBxYbbZ07F0kyOj+SEtgWXxr7dKuXLCBe2HGdC8+DkRJw/M
VRiIdGMvfiRFkH97pK2bnXV17rKfyMpbSmR2PSueNgKxTgtPfi5wJAkakQ4ZVTv1efYtjka8xPBN
2Iw2ZTfbzEO0M/kYZKdswP92HNw6LnbMeqfyAfc7Jsl+xd918WAY2xvs8WI4pUNliQ6vUizXwBPE
enDTIJHwjwt6zKEgm4YRjPhXoif+LWJsOB7HeEJAJzzVXWFvYiFsRrnedSlVzommyyY/2nEBWqXW
TQl0Q9Gjbg5TaK+z5Xyg4eRnpIhWV5VjEzh0DR0MwofTAu9It+U2EXt7riJTlHwj4EqYPFgzcReq
Wer7JjL+cppaKqWFmjG/w8TRL7yeuYb2T2sQYh3BflPce7Mu6p+ab0E/BUzi+pdWFkiXEFaVt09T
yjU6lbCV3Z1kt+RkkDOhdF6DAPbrjXOmzp55Deae053acA8XqY+f2GiBswGr5yAurPZtdb8H6yeB
/CSWb5Om0AKXYNz9jy1vkt1ipOQ0+nFr+AuAm2SZvajRrY04GFGN63gJQIxGnDXZRiJJkmiiFexZ
MfHYsGRlQXuMbXFQPlN9c6wwEvXdPfuliuTVLjysT8YdYB/rLEYGxgXK5X8dc8YqjynMd3lnkaWd
I1Al2htqkaI/Gxd2XgO82No6vRUBr2CAKoIX+iRc0xGKJYzI6P1GsYQHau9J8r9EkXKmsf0ltbjL
Pyv8eSlRk154F3A9XV8dRMyKkL9iFegHHsdk8dl5NTPoI6Y4xb8dAHrvPYbVSMpUrjiz9lVYmZWL
dQahc6J98hw8i6YjL2j45Ah9xlit8PPAUOJZDTAsUzxME18/1KOY9gOvB1B8/Job5kWmbiXuvcHT
zA/6uc6i3Qg4Kvku1Pa/B88vVE16YyaCit+naKvwSzgwZ9gHAT//MEnNGEAXE88x3CnPf+jaCfhv
WhjH3Xk56jMuSAmr8i6Zi1DdR7jSYdE3YwCUxMogYi/MWObhF2yueDNk4nUjQOwv2NgIM7b1ta/5
AjaDR+MlfEnEkq6TDtv2Yai2zly1hh53KUQN+M+NMjn9BDQ7Vc+W6XbxX4rOgqiyzMX6FHSghy9L
62G+ZnDnqQcC9Zwjogai9ZKOsOKeAVlV2FxFXwcPA4Rz5zphPoBWDC8/eJNB5y7PqRcgtwlIOAWG
6m5sdwH+tO6SwINCUiZKPp/SKfez96ZKZf2lRLsE2bHoXIpUeIS4RfA9xfde1sAkmATwqYimoN/z
sC7tdY7YArFbnGjKDtZlLyGch6D9a3hN97hf7PTJ3QksKc7UWAFvmOlUd9ANCS1pONDJ1dQocmjo
yl/+YicXmTkgAXUCitVm6h7XRlbnngxuyli7tq/Gx9G/174ofiDiU2Cw/YsASSI9nMogF0pE6VGq
A7Mhp/lLTjic3lEyfCQT7E/MmYokXNjhG/Kli+9RVtL8Hia/AYfMZtCxOnuru45gtjxfPTFOcykr
PVtMP6u8bosP5BGH7H3uYEc5ShwdZBeMSmVz8+ZwXElEo6gghhvC4LcW1bk42YiQTgZhzR6CHEDf
JwshxuQygZikDa0UvSwQsb7rTl2UAqYnuJvSh2MZZ8qHfJxRUywUiWSoKFjqojF3iq5+SXjBB1A8
VGVxzdZdBchngGBoMSBMh24xvndO5gn1adFeaj8WwrtgAVPdpX/IfOXpjcQoUSsVJAxkwKBSi0CN
J7ICsCF9YFy0ORBplsdDAwGl4iYtWPixI93lz1eYjqHz06s1LndNH++Pe5UmjDaY4zGxyIzgrsKY
2VOMYLsA++mpPgZzFrnLy0AqnImh03A5eeyLa/6J3DHhjUOte3K2RJvQG7WjL7YCHmwsYbrKrUXA
RFoURfoKK6Ct/7HnBsfiwiRTvNDtYrcMonnOT5gOpuC2MMKvyYVt02w0ANoIDkV1BiI2Fil92aJC
Tu1GXiveX8LTge9+60oI8ZhOxtlFOq7GzwWCAuuwyDzkPo8kbPR/+O6G5EZNtTSPXmOx+pyWHucJ
D27DJ/oKI8wL2QpSZqcGbON0QTTgG9/jA8Y2YNy0US8Dn7aKdj5F6cjo1sfdEMxrOsMlnDQqSRfT
0+46nxr7ri3i2RzaUsilPqJDj8uB/UUoVSguc/usTbVWwz2bFaR50baa4nLPlBuyxm5uU8YnIjQz
vNiV1ET2ZlCC2r/VkOCKAy8hkv6ZlQ4bww/PJcRTRzH6IgLEtQvDDZki1eAnof5o5vqecof+cQ1W
zhIPpOZyMXlLelvIcHwOgBaKu4HmvyfZrfruoSFx/21GuDDXlFal/x7W3lcfjceCzoMCkTvcLRMe
zhfXOKoGqRGs70TTffdoVbe4tyoDJvDpuW0yP2UGJMmpJ3ggBgxOHofp0ixjfzFAg1ywGyM5jiQx
Q/GgFmqHO9aWEoLpzNDqL+u0TvEh1eI4/1m9Ug0zuOQo8CAUhTvZ54Ea8W0yAD6uIbb4K/fdlmXJ
h+IfaCYgCvkqjh5LjZq3zlun9RHYta7wTtQq9vEYkQ0rL6Ck+NOgLQ1fHfhvBj5ljt46RLSb9B+i
DIYjKnkClDhD/n4I0qUzJzuG4RtVNeQ34fET7hWvhreXK0rM3kuxqh8sKBz9ImsktU8KxXIDa/lt
dxIIPD6gzoz+CXBKu5wBO+GRo8EO8OJP9M/zLs593FNF0cf0PGLoHASQuSFWDb3PD3n58+WtEnnl
PAXO1Kj7wEUY4/hnm0G+o5yrzQ+8XQXi9AaJxcKA1YOo0RK96DyJ7B3RBe+BBBcwEMgrHmkVdCTO
qVTkE140KVITvGOlicbz4ipwuQFb6qg0J93FT1IFpI1QVCL7njMvk9sr5Msd5P9kGwDEy3cQpxM9
bxNxNBcwYvujnTyoJAEDqJimAHH31JM9XsmibzfD5tN3TmDyWNFy4O0tlzfJbyNgxcmx3hzPEEUY
WPvt/E4dr2AkbJkVX1ZsnGgqxPfNIWkWrX7JlEndyQX5Ep7mhGnbQcm43+ZIcavvBsAn0XcT5BAk
6EHZ03Qj/Rdg3rNwzZ0j8WH34LTh2J3agdgzdB5g5deqS1DPAmhNZmcx3H10cdewsoytNUeJubnm
7vZ1+zuxrHlZcB3iv+cxIjg5B4iT2pYYcUZIUQdarMoDgwhE+IwMM7dn1gBworEPzfHveV45hNO6
k8GDnFqmagnJdnFrIoZ1ZnYSdilNrppJzKbaefRUhS0JSlM8nokwQZwOhqgbXpTGwnRnzOhmFAyx
+01XULj/lFs07oclD8taOFGC+qwWLEDHqioQkkSN3+teWwsILfGpZh5klaOZcbnPghyPDz8PBraL
d7NZ8ujQSb8bbziQmz9DBQWJMWLaLJjUPA6bdi0yUkOeCEOwZJDMWYi06uAxBFi3XskHKP3A4KXo
Dgq/A55fuRJCIFgu9MUFK1aeaThIatIhz67zwdhiLL8EcEp5tYyKGEcJ9NQfreNiEU/noZ+f4A+E
b0NbW3lEWJur9wRKMDODquUKGaaJulEGaYyVomwGkjY1YuBPtWZeSMQnSuvmipBULjdJ0WuvnLN5
90zfQcOejrj8EtJc0Rubk2jBsWVBpEjQRg+dyBnFqCJd/N8mHKv6ouo5p4mNNozvIqh3FM20YLCo
LI3pEBPNOjBBL70LROcieyATnwwvZhpZ131EfOMWXcqWWYVZGVPyXTo4BCpMrPLCtLY0v6TDKO2v
tyiec4aJDVt4asyAUPS1NfWJm52YD3GEJuZvIyh0NhX/zz8JvyW6LEbxoiYyBifMCJtOjtuVeFRQ
scPn4ikfEkPXRWvwZzQuwYC07QF/NUs8sp6tW3lkIrawP+CSWsTLCNL8C6/jMByHfqECYcsTBqHd
4hvrHkr8UwrLzDrjiW3W/KlxJzq0xbdEew3DuYq3QbnfGIs3414Dx5KCupJuux8cP3liVCiYtEID
7s9qsf78yBBBiovBL2MOxUw28iGoO1GesbOLJ+ZGaXiX5S2lrqah/GvnzfTKae2bz2IdcvUEExaZ
HTWH6LzAY1VT2Q9cOpUxuf7WSWfurWyIoPT5sEZ3hbs58cCvUAJKVQHYK9xm2wjTjOjhuFl0Akpt
i9qx6RC5RLMwazg2/2+vg4yB+d46QfBupOSXQCodfqR5njpvXehx6xEjl4jCuNTa+9kd5/amp54N
dPC5ROMw7y23+0fPaOJAX0ofNBiK3TCIo8Duwmmeq1jtqX2TEZOmHX772GMiGrGcS7b0S+8z5vIn
qc1uqg+Ke3A+JpmgJKq0JeUUCRsDShqJGpmc7Ro7zjI2JPvY4MdnKh6yUtRTvjx6UwAVmvWWNLs9
JZJ5YNsDc7G0wScF9Cex05fnJ+P2iszD+M4+n1K85ZIYyEfRjtHIYkZm4Cz1SRxGBQiJcfFEbmED
Uc9p+bCCYT/HTZLJu9iLqd4nnznMW93K0Kd6Hxnb8try4CDLobzCsHTZ5om4mtwNVLzrrZG5/Ee4
BkKn7MNc3WE6zf4lxP2yU1BErmBrT81T0uW9CK5kZN3wZamgjX0U/NjTYznNXnObE2/tPgSZNsV+
I2iyew1KN2RnhGROOIwlm8uYGy8OVyFhDX0YBNlLWFaIawhbWLjeGM4oXrqwLtdHj0I/PA/Gw1jk
YTHHKIZwh59fQmOoqjJWP0W3Ot10bIZE1k+sz+rdv5Nv6/VhGrPQh7LUGvY20fSN/9x1hnxnsAT7
j6ilNV11YYMKGzcTb0APpjMU/U3YzcvToJctkAHzn3U9s+iqRxD7KEhL1ECv59wMl69gDpDtFQzS
8tSxz1PtZD1F4kKH628rAEKNQWsMYIhHOg3+Y9InA/YdA4wEggq5jAbIhVP7iSdGEMoQczhf0kja
96omaAj50fMGCsNKn3xqkeJMAnaTnJBXfzP2Csengs7V2VMIcgzBKfW8c7cwitmEHrRtxWaO/6O1
SUOowOs/UwcnQ7bHApGIOz3U03St8SCa52pywvKObVdIOcJNOzQmLb0wftiq1fSBw4TEbdoDlrro
nCUAl6aaCqCzbeK+BYAUR3bttvhdD1CS5uYRx+Ra4kJe4+BNe5Mtr0RLcaui9/sDy6OEcCUpzinL
oz9FgJP/xlXI4IaElPwnVGv/aWj75WPLDoHgyPKI/E3i3czeUcGb4pSWQZI9KTZuNNTB1EzBz0Gy
oeitYH7zbVzXHwrGjJXrHBM6dqAItUj1kyt7zgs9iG1NQC5k/CCY9PNt8ZeNLxaD1fwtB4Qs3o6E
BbCvTULFtlfspXFPilUi7SuNEJlc7EF6VNiZfRcohI8w8d/kM7FCWXbZ49ICjpqZ0MW5el2Q9EGX
+5y3xYBNKe3ZrKx3eAkZADEYB+7kxW4GwSOie3olYJg1F4I0RGHHOZzaXwtqp8JhRTJsPQw2H8Wd
kANMdnwuiAygPrej3N0KYh1lkznwLSxMEfDRRq+V4263qvH96UaolKPC+kWQXfwcqu2bWFoJwrUB
3AjNGdraX2EpJZgYrJD1ApLq5dGmlXXf4kUiAAZ4q8Invwo4uyxm4+iUlzMarPA7hKUyMUoQmiwW
9MzBS8Ib0xLyEwF+BJZWLr1Jn3opOZIBeC3RGc29crkkw6HKjlam1O9dECHKjD4x6AO8IiEOlRy2
61wB0uwO7sJelx1zcAB8u6ydiM1wSefrEyzdYHb2xmWRwWMl8eC0Z/7sJbzHybysr5scyXNVRewI
MFMLKRzBSS3ZjngCd48s0tleFoafw33vhJX74oWLzEEMpBGjJdkIsPes3xufDTyY8t6bVMHMjcC+
xCXDwUI0bcij+cbfFcU3FRdJdxuJtbz6kPids6+L5IQyC1gw4NOL/4nFbeuDQF2zeFomec+qEvIr
g9gqsrlyUCjbER90OftTdzNZw2HC/Dx/QEfYKGpeZ9D0wU0X8iixoGzG+w67OlZMdIqm3XC+Hkuy
ME1EOQOPRmvI5nZ0h/yZIpI8rK4mm3PTEhELTroNTHUAiZDhQJJtO34ZFQete+y0qY/LlFDb4uGE
LA5TPm2KQ5FVc/rR9N7ovOSQ8vwL6TiUXGEJ/R80rl+SmQV0WYZ1Pte3Z/Jyutq5NfgSNXSDL0Nm
vuPvZ2iP6LmufuyfChhcOJE5+kg9LvFUNUfLbiXiZk5ciDdjo9h8iaaQz0YBBnijjgyyxwh78exe
6op58BN1jRk++w7d9FIovIm46SiN9jNoIa87lH2+gRWEXfKHlUZjAYdBL3DJJkW3af0JEvXAGiv2
SeYlyeCAbCYSiASOnlZQ7b+Blw7N2Qie+HPFzHJ55VbBj4O5rQ8fdFmRBJsqAHLd0tiFxTBpyXhV
G7JkeDzjVd0lAYGys+Wfra9MHknVWmVRBxiIZ/4v3toweWEQFRCCJ383vHVNDJFYuwHzc6eY/ZA+
tVXLo1gTX7+l2+F9hMWgiockADV52yjRuCZUBAwcwnMenr0RwhqrAlYVPLPE0vuKddK0780IiONk
jBfFz8lMknVHl5+NfOcMFE9pBXngpTfEqY9xXSDUqmJyfzNExn5K8gk7nYVLUV7VPPj6ATcsgeci
CKx8n+bEBk+lh23W7SdnPcfdzBUuusHc1e6Maw3VFtl5DnJKdDKd1Qik259YdRF5kJF9NuXiXGd/
o8J64TVgVlh19f+dLnOPgjRNbNXFI9QyVy26AS2lpRSSZAhmUqC+h/H7QPk7NTgRq/+RdCbbceNY
EP0ingOCBIdtTkqlUvNgyxsey5Y5DwA4f31fVm+ru+xSikk8xIu4gU9nr/nkzT7lNwWXpye1Au8X
E5KEzqSgzpHeT+Sf0XVa/4nXBahZAa80P+rQKn3EMWHlERRfZ+6iIiBLylzGwUu9Hs1TOwujhQ7h
jL75GztvYOeyVRUdHVPBr4Hl5BBRyFTr6iS1SvI/tUFlm0IYKZeAF/UjsB0en2HrKnpTijJTgNts
DqdbQbcC0wT1593PADlv+qZfhk2RMbiojkYMPAkMDU46UGRpWYH5dMXmL5gzgvwDba/lwZoGOFUF
nqrsp+iAckBiZKALLbbiLYaysE8cgA29Npy6Ck1HAiUmuKm656GXvKg4CFqOUEPqdaFqGea1Ir+C
VbXNbyaEMcwP6xya9t4d3CF+0HRnJPfQAeGi5QRsMcWEoxHHEHJ+DU28LIInqDKLumGTDVO/hrTB
7l+1AsBToUMYZkjq/917HElMO2olAx2QXU8gcDvTUNcf/sD+wfuhSweGdeexlZRujYp2TEoc8tCh
woiDcMEqJ2nncPXwWmO+z99sCfweig5q6yOgBdYruy0zjwGYpbI8jH4wA0fDhvLDG/gCM/yU4SNd
DYV7wxIDXsHkdtxhFMkfcoEOg9UbKB7ssdKMtX8vJjVRtKS6qnN3qA58s2h/4xIzUB8LGkEzlZ2R
e+OrYPacfuDU4dWNvkOEH2iK9xgRMVo15kBFARxutxFwFq8seFh97dGFzvskFHR0I5alok8IXbaV
AI+xCof5fSRVHv6w2bYKzyhC+Qh84uSHdcoc1lohbXQHNHJ8Akr6pr90rTeLDuPEynOZagwkBxw4
nnwMXSXVuAPqTCklVzpjzqUPxeC6xpWFgAaB8jj7BiEMb11IvR/0AWzx6yIadQQpgCg7s1ZOMRps
3/9zOlrh3A7Cza9INIhNuVldfY2Kuv/D6VW5Tx6LGRp5q9yr/kttK2DXsqQ9jnueSwiaNWI8kOKH
xsfasYDwoY4S0Wf5AvUTFHeWqZ0hK9qkUBtKN/nLZgBxDdw4soeh3zLPsp4s9ayD5yR3wH+eReDz
y+a7U/HYJKNfXUKsA+6eGxLZPC6uqTmHYRGgZRMWSVN99jPrmf5pA6Wp+yTacnvAXdvmO8AyIu4c
Z9LnFkZc9i9dajnA4CbE0W2xEXf81cfgPfcuFufhFjmph4MfzSoFLjK6VfCSFvC/810UOT2zaTZv
qnKwIO3T+RPYZGeBZG9+5drnY6/NzH/YfbCaNu1OJFdRFnSneGflWRS9E2vxo+YYzwGqYCMZE7/w
uEj57vkht4d1HEoHVdU3ONOg7IY1JQJJRssP1VVp8FEl7LLHPdVSCNw6qf3pccRuWt/OFPU6H+5Q
Ybdph5XAkQ05c54JE7EQEcFYfwfddtI1C2rvMRgRnW76FpwZm7fGK5/xL/Oks8InDj9SS7B+UQJK
bcsyF9NPGiiT8lq1E18nf8qS8C2OVe692aoB7gGuwn3DpeHEP3Xb9W8lqVeWuk7NKi+uPTZl/Vq0
51R0SKbR7JfNhbJYfFXcl3BXo0qxX0Ndmt1DntMYxBunUtyOW70Sc2DOcFL7hlnNNC0dAj5rOLao
pD5u2nE0wxNApZC/o9S+/FQFnWW7nkpQVAu8/+0DrUMVgXYZEV+BmgYZlEpoQQAWZ0gSBd1dX3MN
YPcst4ZedlnsXwemE0CyDtaUhLV6t2/jNcUrxV65vZR9O3q4cBYoeMc66OL4iaeHOd+Go5Y3IZrN
dAo4IaCDxnrAA0AxrnjPi0m2XxZbAJaqgOz8W1vUFCgnPg7pA7W5SLyLM4hHvLzr6KKzse050uQN
vK2RgvNWuw5+1YBLJXvfuMStU7NAXbOTACMds/oogua9LbLiZ2ZR2AhkOlAvmcZ7CN5fROzd8tfS
sbX7EUcTENpDU9EpLOFVUhNEXp4OuumE3O3Nd1Fu4+6WtyNG+8s8ufYdht5S0xDmOysFCbpVXtXu
U8QhDCG4vVdB83c6gQ3KhtIFjgfGvoMyHvttSgR0zrjbwUviEExY+SzPKRml9bNWJUk5wbp7ZSpA
2SFElan/kJADuNJP3pEVkwdAi1U8NAhM2PKZTipuYiDUsA9RzsRXB2Gn8H7yGI/pd8ras9uXE3Gg
HwiV7nILBnZ19kHS2AxX9ZaB4EVppt/MLSBSaMGRxUyBYMMs9x3zI1AKxLqLaZ4FOXDQALfsk4Jq
M+JssKSAGXyIZTQ7yoXy6Z8LAac59mqieHmHS2dD5zIRN0fMcewY4Pyu6b4I/Pp7SBtMaQX6aHhu
cE3/xfkJ4IxOHPukmN/lkyMJtz5uq8pxR6co1kGBOfzBy1sKedJJ5vkHX9W6AOejJNZWTMYLoQHa
EVosSmNjKdNCjEZ/TQjB04w2O3ch5mu+9LMvn3NOX76Whqn0OBpQoHd81PPwNyWS1158n68EFEDJ
TYIuRJSYJdlkJU7EzAP/wk5X+JbfcIYkNu3HZJD9PetW3Z0zyHdUGEuNDEywIgkuCS8KVuAWJDd5
Xzq8iQsv0XpD+wur/nzIacYzpF3tdYgnB11/Vn50ZYtD8ipvqM7YjWoszAseSoxxcZ7KX8LDZMQ/
boaAbrdN0FwpYYXoTLL6zulTbHRpVvA3ufE4sG2qfBYYKmpgcXHebVIGId4QQmWppkdWPoxTtQGW
tOc6XUaHNCWoAxe577u/0iE5cZs7eQxRuY4Ay2D7Y/F1W5Irgyg4tK38CjyDqnIjKXhJ7x1tsDLZ
WvI1RV/nRYpTJZeXtp8j9aXroBclhPEyJlXD3Yv98c7ObVKcaekiP0UPH+8DZBN0ZY5mrmZTP+Ic
TDvijOe2o+h0PXGlwYaRWFDOT84YBpb6MKxTY3zxS2cSZNNtFebcp8kZL/7Oq+swJlXDhBDswi0w
iN5BgUOG7QgaZ3SZIrWVW2BBkn0D42bF9IXRDYjWa9AZpN1DnHCLvdDV5i24vtACZihkbPizfxQM
N0F6nlCwICPhRAncI0HDlanHm9okf59BVUXc2vk4Jbv5Ll1pZ8yFrpq3IeUcZasI2ibVj6qEuvAd
MPCypSqQA7f7Z9xFMTf1JgHky61t+JmNpH3vq37pqviYj8n21ghzQ3WungGlUT7WDfNZNFaNlBP5
3tyfO6qNAueQkmeqwTcXWq9PjGCe8ztQpqF2JoXXVCF94InHkdOF7gy6srWUR61l6/FAT1wTst8s
VYCc7pZMTuJH0sPlgRTaDhiVytEsrwUk4vaaK00wLojC7e5aWxb4ijtNso2mTSmcL8WXhc4eArjY
sMByvwaGqnqWS4PXH7mH2ht+C9Fn2Lu1/h1EM38i+85vvsxOdEMLe/5n9crtzqIFsoaY6/Lk+thf
Td/j1qV+MezuOUZDsBmAsF9UtVl2yd2zxsq3Yj6hdHSDYuRdbaGLn2C0MNHpZMShhp6/2keKqMJ2
n+ElucC/XYGi0HNJkR52iogdToWQzUV92HSgsIHXu2ftS1nGmHWKf5mByT67ZQDX7TBQOd4Ne5xi
kwDJOYeSbXLsmZj8f7j2LJPcLQ7mw0SBl6BdIg5cVCaXGwdj2WtIsHo9sHACeV6EoZvcTmxYsqNE
F6QGzwjWEW2W0W7GTjt13xIWgqwa13YNH1KDSxx69xSOmPucQv4pUTfp1mE8f05EGbdnx6e59KjI
FrunBf1NvokpWT4Il7M8yhZDpqddhLstAWe3GICAjZpFUhy9pTa3+d2AEyR6rq23NFddLcpc9Vhk
wb7E3Vodaj+L80sQrSpnn7aGfzigHUQ2J/GbW1GZjRhVbeCDxNPVW7o6lvGG//tMGGpjeOQHWKVx
x4WAhWpCAkwhqdNrgJi7cuf7CyQKqcgvMNGmvcLyDWcISVOUGkrrkCKSXklAAA5I4ib4nYZa30Ab
mbovM7vqjmfcMehjvWcPdiWEcOLIHcFFkGVb63uSDzxLXTeDVjTkKaCFFgXlX4mYnXvfdHN2i0Gq
i674oPlV4Bnu/xAItV+0dPPeqleHbZtc4zC/jTJA8g9+gyq0h/AR3bDg5aeOeKge2yaQ/r7tIxw9
iPvSnsFcDvY7YIoZYG+H+IJ/jphePyDFMhfWY8+JRPU5kA1G1/BRdXlOxRkwEf4Tl2lksSQZHuEr
O3PQfbee29cfpS/lJxi49kySoOyel8E13leKo6kn8FCLBBULF3aJukmvfWGOupJLfgimvP+Vlhw9
N8LrwpeJc/J5SALCIhuWeGKGXavPNlG2QKytlfdcAjvnZd7NYfQpc0Abn1A3NZsJB1la0inVeZiw
04I3Y+0mhJp1OODenmwMQTv1QZNxM8fl+99VFMUIw632bVP/7RKFqgJ6dnpxfZG9YO9lWtARCPLj
5h/Ul0rhqsRDum3q23JrCyDcjZ+i0mFG/P0/WOdqDNrjgZ0yrgoTk4P7ErSXYnto2cWLr407NlFN
EFN/JHzeIrHZ6EtFmTJF8R3Xj1AY0vGpQNOkC5NS18HeQkHQ2R12npkM5lr7zJUwZ2jSKHHF9P0+
SwvXe8r58EZc1BK3xmExMDH+kH4f59fUrl3u8mqoouK3XZIZ6YFtZe2TklLlHP7afA2cueAIovq2
ceaUmsU4CJ07iBx8Ocn3E4z4khKm1k928q1zK9GYPXbbwkYD1X5p5vB97+XZxQt937DJVE+KSL25
6esCemcaIaOqyEvFLRj9JjuQy8IXGMEeJjZQRgH6T8wq2hg0qrPtCy4yIDbBqkuaNQ5LRX0A4nJa
TqfQraU+4VgbPjmTNy7ikvGtG+zwGUnDkz5vQNYrKktKQnhl/1jfrGHmx7duwjfxWvAuaz+7TpGd
jDBpqYcUx8YlzHLxQouXL4+BV7nfC+0Z0XNfBPxmBQTabU7I2cYtiYfqGJKU2/QX+gU59/nqSKJC
+Smr2GxGJsybe2YPeT+HIAW3k4xFP25+zpcmJgCDdZ2XsO/XrHbwEQ86Nzdh18R/55AQ3KF1A5LX
67r2XETGwP4OOyRvbOEsmw8FhpL7vEvA1U7xFiMI8XWcwCox+2JuY48RLK6m6Ljq2pKnlP3NTjIt
NFBNtv3TlJU65CRqGfPadnsnpB5eb9xZ0yP/X/seJUV2Bllou9cwI6cGyp+aGz6Vtpw0VvGJ7t5V
c0HftSPYfZXMrBSEq32CJo4TPmHbxNuqRr6y19RXXDTiIEu5Apqw18xH0LHfBgyL5sKCYYyx4TsK
yZ8FW4JcmGDi1HS2ZZSzHXFR40SNgJb43JOHlWsbfrCCmvuxp+N3n7Goai51n8ovA17BnLC1Df6R
E4s7JeZRyKe878KG2SSLZR/t43KM/JeijoFH2oSMyT3N8XF49DOXqMgw4NUSUDWAEcDiKm8V2doe
f07u9CfVbQnjgbVbewbe1sfqqbfS913aYBVIxgPr4gGSsk9AcM/LITW3TFZ0MVotky/WNkytO7zF
tb3zsJrUG7fZDMmD22zS0ZLN9F/h150g2IOKUTGxLR+w1Z1dM+4zsBGgTeJHGzcwYLwyWkk8u/rE
jah8d7E9hRdhRT6dfV0vryWfaczmbTYyKHbG2t69ZQmJ0exMYLKjH6ae+JcV8xM5Ria65UhzX2Lu
wc9U1bvTpJywXRRm7mFe84n6aFY21ZWELf4tTpVpdl/EMBIOonystSm/sQ5p6JG8ohd/xwzRWbwP
1FLFD7mvGpCclE3bfOdiePPSc+KzsTkmluntHjHQNy+rGKClspbveOeQEeRtpWEjRHdB7BRULXv9
NqnXzPbcVERaIi0cBoJzCci8NpP6u2YKrvqbCGY+3eSk3NaD7r2I2wY12+RAYfLM9T2PPWNmkLuY
qqLactbD+6htc0WXGcdnWo3pkOSM4z+abgsuK9kOcwTF9OCNtfsvrfLC/mGGZMHL0rb02CVGufgK
6zahIXrEeXqX9iGZ+dyOXLLSUILLRCR2/OpXDWjCPy4RHoHwkHoiHV9kTo7/XmP/XH5x6HYPEdwJ
lrpRE7xOzhDdW4S6M1oNhoGSaidxxfSi8rtZwaR5ghcUFOesm7bosaf6/FiH/AMRFOmIUMMO7lJj
/YTvV8Dww6ZQz+GX7lktt3RGba6MwMOsgZpPfGJXGogU1CRSDkI3e8uwxM6LhtoG0uUezkrwPSsB
15nyjPyz8Udl99hCZX+3hiGxZRWyvuTA7Zg0W5f0E6cde9S6JNsCs5HsXzv0uQfpgfbP3Jf4D/U4
ISINwsNlRWlzSeaRyDtVC9GqN3slddyb6Y+hizKdjc20LrRHBB6BkL0feVv8V6O/1HmPVl6P/vIZ
R5urrajKrdJRpxRHjtQ9iPPCWWbJVEuSn1Go2I54Yrvso69MP5u2IPXf9Bii4MOhOuxENLrzi8Bg
2TzlgMWmv+S1sMOU8G3NJ6nErSmFBQ321GUzX2Cylvd50ZWWTqAVUjHpC+CV1tYA74aBbelik+kO
6ZqlA7Mn3RZ1thqXTV9LlW9Ky8KDIm9R33T/iZRCxakznLibp3SXLw0qsyAnPhxAtsf9b79k/UOY
PedeC9B2GrbYQeMGDiI/5FjjTU+0mYpzyOY3OWWqDMKbMXGW4CZfI2IvC9/U31tAML0TehvLYrfu
f5GOZAMCLMv/69VO2JQ7yomMvHL8iuaegOUy4/ZZM/cbC+/0nuNZKfd8UNzhoyDgHBLOEBdX9ir2
m3GPzzsKSKe2NS/0fepVtaXQ3mlfFumyOTSla34GecFG318EAF5Vd29EmyaLNyljlRWweQHB53JR
gVoVq9dCTazjEMWinzikquixzh35RKRaD5hvBMjFHIJiP56WLAw5q1Xc/IS20z5PqNRM7EBj3tJp
wl2L1DKd/LrFHlnb2PNPRHWas65NMbxqQTeY6F14AGuUTeww/isPLV08KFSZSf2BxEIDJNnnpM6v
o1rtS8RDSpyNYyA6NQIhCKqLt44Hire5KrQ5jYQL7osh2XPVB9p1F3BHomED+T1idaV6+UijaVNc
S3dLs4c4t1hY95hr+b2D0V2ISaG53zQzETgwfxMec792fMZFei7Hnavy8HFYarxMQHKLV0p40EYn
N4OdNhnMcjd5A43nD2RSrPUEH0np5jjxWYpD4MVaKWL7kSMfwO6hzT4heUrFhs9J3LIzTRrvtg1m
ErgeXqp9WvWh87Bleosbfo4UphhsBXIAwKX5piOkhv9YRBnnLGwgnKMIBSf5Xmq2Be+0FGXmUxgU
//fAEfAJd3xf2gokfBW1afKMcoWBFR5Qozg3q9kdoGqVNv238DiE0SGjn8JLrwgj/vRApg5VB4t/
A0mTBF5wJ4ocjg8eNAoDXljTFllzy5a46h4SjAzjK6pKb2gs7rahDszs7N35EZtYDHSazestoXvm
CRzFrvNAXYUzbDF3t/L5I+GwLYcoG8X4NGmAid9KDlC8+bW7GB+tu3BaEmAPnGV44Q0rjN4FvZE5
RsiIt9+TolTCMpThGfvj6i7Ry5uNFlL6u7GTOmBSYuh/d9Isy19SYtzM1ijXuDzgg6jsShC0ni89
jDqIu9gQ8gnjvF8ly76ZlVzRD8dGXJmMWacCNgvNeWXBvLywcKefVXuwxfYTVSFgl+E2lhMmSLmI
PWA5XCUiUeQuMZvNwWn7Q6HjBfGkXlyRY1wdIHmo6zI7vvzlyW75kVe9W54Z/gqqB7gIqvZuDYzJ
7voOdgQlDHXX3BFgggnnymGe/pU0oTcHCDfIIv6KIFNjWtxsb1suY1grbMZwi5iwRRzh60u9CfPV
oE1w0XHM3ShU9aLvybMUhgOEAQUPoQGDx4q527oCk9g8Z5i6SSGVdXpqCenii6PEegtC9V4V/5S0
7ngNr6iVucC4WXKOlkb8zCO/aqhbhrH44a/VdJ2BUMlNIFDmW0E34ucjx81+Rwmy5cA8ZXoifgfA
YhfOfK+J7Rd/OKTDKtwCEuFIlgY1nrWKL+lxx27pRUWIDZZ3V/LcZEvYH12n9MuSChuz9dFp4YY/
eN+6p2buuuGhiVtuKp7nYHuFnEQCnIp4dpGoThvjSlREOCBgM8VYBENUI8pl9RGpGpU3A9Txq862
iG3VEKMGZzpnVLc1lK2DLIprdZ3MhvtJuaOyV04Qlm6AQ7jxKx8nNJNuiSj8tbUfmYOXs+47DmuE
f7wGke3savIeFnoRUsnJqbl0gC0WrzBjcf+XZhbLKSUkiyIelmq4i8uFpPOYTPqZdNo63JPikj89
wTG183HZ3blp0RKailyywdEo/B+cg65kTqGQ2WVGJhTE36lFollSzbM2TwEhzO+VlYAHJ50V2H2q
EBQf8hH+4yFRLNJ2BabfGNSV7+pz1Y3Fhjai6XEnpWe/eWJV/gKCdtU/y5EL7BmqAlYnYlZ8uRGR
Ef1Jx2j/ZlJFx5DReqqDR4uzHZgLJIncgwEQNfGTtcatbrA7yPpxootTfQhaPTQHfckOGviHE7Fe
ZlmQ6g9tc4OzsfdDirfZpRC4LiX2uyEPZXVZe9zSp8plinmR8YTxKIM7qq92DIAUSgeix8XDAKzv
1ky48pj5HAzfyM29UOA1u1X9XVgkZM/Ifj6vNlXnQFTKLh9PQEpCQ8BxNFuhabvQm0sWJLtQysIA
sygLnx/tj/fGIOKGIzczBfpuwE91KtcaDYF3n04e8OJwFLN3WuwVRxNxS2Bgc04owDCb4dxZwn0C
mUvQzgA8Gs2gwvOYq3gARxvbgXNmzVIcQtoT4e+BabzbuHJASkK27Du62KlZ4/oK8oh8Doc3rrjN
6gzKTl/ynPa2q1AFZJKBVHdONejE/8o7hb2AjrlPH0pThd4+NV4vT8J6NGUC8V7xpNYS6YPM52ZO
gAIj0Gq+6F7mqwUXXn1IR6qHZa34xKjKQJKC/yL6D2Zgrt86jcD8EEEb+5uNsfCZ+G72zfPFbBlh
rv8tvWJ6iUzLI6KHjS2FUEx5+4QAwsmMU9PZDeBty32pZ6602NAwm8BV/++OuQF06lxgM2ox9vPD
SsWDISgP4s214cV3GfS+P4AfWbiUoN1+VugDDibPokSJUAhce79rza/I6uLCBi5zDuDdApphPcum
mZfiotkawgNCn11I2hyAvqGhBWLF/IiCn0Y/0iiwl4Fs63KXAgz+g3WeTHWeeCUHnqatbPP6ka6w
kgq1AyZ7BNcJYuVz4gLEOOJW67pDWkpuXDUCORUqdRG+5ZhvowO+K7J7ibTOL37A6F3GsAswAnOO
4WvKdXNHuA9jH95UuBfYoPgvLHsHxdVV9qOeFD493DJQkYHXBl9C1NYnVIVE7t/GlcevBoNXXV8M
LbLgHNwOvg8RUqo1qD3ZLsqAqHd2gpmKNIQj/sKlmdG+TahCPUG6xhQskiUNH0oPnMQeaCnFXVB8
qzsJhcDeAvZHBqDxZhzB8WKUJPYZX5hEOWwTxyE+KCKfyVZP2Bt3LAks/W6mFCwj+NNprC80Gh0v
uudOzMxNVnbxFbqi/OEMHVHBkBHKfxKShftByC5Tz8EIrgRC3AY0WXLiCQQ9t6IkENPzFapFRVCl
x9sTeAthQAa18imZcqAj2B58LNnkSo8gZfgx7IK2fuCusszXtAc/sO1aF5Zbm8VPy4qbE+qPf6Tw
bwLPTkVWfxthgaZvfhhhPxHhYerWxKTlq1+UjMzJrKmeSzCLfaWNdO74nhDNx8McPAfuzAWx1Tl+
7hxqGupdMzX+E+cQU2SA9TeEddmR87CNq/odz7/Nbk2mnPRuiS31O+XEIuOaYTmChoHvLN2j6bu/
FjIUB4t8iFRsCqJz0bwFfnjPE8lb2D7470PudNN7mcfQ1YoY+29NI+ItMdBtDKHfgrkSBxTvUbpO
WwCLMJL+lFgH6/06tv67TYtYfoYN4Ym7iOXcK3JBeWrignM4imAQ7kqvqP1bHQtYBRJXL7/dNMbG
nKzt9FL4Eolf2Mw9LstsZj79BKIZEA9SM/gl5/lHrzf4YdKxrMLAtNrgxqchh2mPiD2Jj3myao/I
XPFbttWWJAJ29dykGOtOejKAa3waJjy+WFVC7QacG7LCpwJZIfqBSETLARgFIMrWIahyYJ2ozvgo
OmzNma9fCUhxsks+qPJ1oN5ta3maN/DOpNd/CWEEitiGoaSSGsLdzdCuWOSLGA/3hUJJey6r/7J3
PrUEuLQ7DHakhYKeNwh1l7eU9pFIdNhy0Gsc0FH7kIKc09woi/4yYT/gSlC60VPFMqIHrBF4n9r1
0ockHLI314YWI5wHrWLLOg4z+/q2+NK+pmtXzU4d7Yh4GF7hsxu3DQvmMniM+tXtdkazHLhNrBM/
YfWgeaZipHmdUlA3+2EMnYjqFk4PJqgkviGZSrKcyh22ZyXZMuwezYIBNwxid3pZkR9ho/QD7PvQ
9O4MEMiPsKueg6TCZhWW2lxjHGfDo1xmPhwIEfkxlDiUTgMar/9AnnB0TtK6+cwqqxgxIfkwuena
6uUvQjVTgk5dhcW+a+ft+wPggMJgGsQmvN0I8yflMWh2xcLmFjgNj4oOuvm3ojOESp0qxz8RV+Ti
qbUeK2dHXy6bj/93mwPMIo+T0IRX7EBEuR/WtPpxrGtMKkQSPXFEg2gsiKOxozePkou/aTQ4w207
Brx2ybSxH5lbxXjdAsCBndWOPBsFSRxeynlc88px4DcsnHp3XtNwucT04/SHGHF+vY1Y3n+becD4
2/Xsxk9zkbvB3iPf9CNcRqgp8O7d9m/cFQ2yK9W04Y+QbAl/Ir8kFD24fkkGDxCm6W1d+IISwMFp
45NclB5weeW4D/cJmXZ7cbK+41gCANXjGyXyS0qjTpSPadOzIWUxMjeggkuuoIiTbOnc7n1JQPBh
Y8Hx9+SU5Cu+ZneJq985fX4IsCi2tHYGmc30bY3dXV6qyBnZnlqqNspH23lbOH3OQFxc5jTsZXnA
9R0gwXirV93k4KXpJLUE8y3uQB4cJH52fCXX2/JC1hJAQN1NOR8l3eMUI6VUsa5nawrTwT2iiWh6
gtCAVUOJLTG38IKcbiA9Vm9Q7TCFRNbB0uQvo893GStFdslZBMy0FxmEBcG4Ol/bgen02OINky9+
2WPrQs9kDe/zcvqoybESgSpUwNo9UEP12qDC128OjQXzr4D46Y+WtOjKA2cmUA00aGC3LAb9Rzdi
9jgzc5O6yFQUHvMyW6EY/Kv11E+Ai5cKy9ht0PkjRaL8aoz5MSSrCKLd1o7ciX1IgF7sIcBFTNtm
GFkp43yAcAuGIH1P+tG6CDmeXssLz4L3WKfN1Jt7wqc8X4Hi9cJso6cIUzqr7JSWPGYSYOpNi1/1
UINLPQkMkB947ihjMlbq28JHbKqIlqaV91aCfG5+tXFMcS+4zOLaZoHDBlaTNpKeDi5DJGe3Pvue
pRaA8h/Uo2PahGt663WzA+qyLbz6t/aFDk/cgeP8C1cVYjRt8F730qjeT98r3lbTZ2VChBK2530A
0bTHlqfeswq6D0TAbViNBsHfn2jut/9QyWLfMlP0HYqHXtmS/htGrhLAFSx2RVAanr9CYMzHUgev
gyEEx0k9gllGT46zBch3JHsqHsK+/jkU0FDueIpmm+OZaqnk2kcVo+uFzfgmP6bKpbxDV7FLk02c
sgHIXcqUH4d5iADyDIOe3rFKVM5CBIDnx9njSim2GA4sp2g4l+guCwsP1QZUc60m4vU0ioWw10S6
0n6wbWid97COwvplACPgEeORfVqy7sHhgbaawm+RRKUSbNIFOemnIfCDmBokbgbtfMuCbcoFJjib
d5+A5RD/cSK1pXhxuto1atdGtXE+19S4gdyvwZIS0aBzh0gAX5i28U60kqnGHKSVUfPsUHbRQiZw
6fYiglM5CV/WCmQ8y7okRCo9rmQ19HKiMwc/zHWVEf/WEoGc9w9V0qgaFxau6FntejIUIj9kmSo+
i1qssH64xL+mRZYv+KH69lOzxZDelQrWyL3UnUtBUMOzei0z/LY7wd3MxbcaEiUFlwLQdmd1XOob
7ndjGx+zfGWFuXe1JBxw7DwcdM+9wdz/gOTe06NEVmka/4Cn9JY/TUCp6pXJZY3/yQgO7L6nlsHc
dVw7BQkc3ruXnJQRONiQsYLHhtzjtcbP2j1YalrMadJqYu9nO/0S+yPN2xbCWEiQp4FMuAf5uBAp
yrGxv7uJMf9IgGf+8yyLFUOnFUv1mNQrffF+GjgFsR36Ic8Zci6V6OtUX53Gqf9SzWSrG3pzhUeO
ToV0104oVU8jFvv0PGtOkWZfSFitD8oi/2mk5DqT3aH3A+c3xdIuVTqGj/CVUnSGtT1eR/z0EVFh
iMCYsaMTVqaw+GLRpqp7dCJBkA+RnImgTguayRG5QYBS08VWxdhk/qYyryJ5XzEyrXJXeJSkYJsc
Ja3OfopyuGfJZN5FPk88gyNHBJIVq8mHMjKwV0LyFt4tAdCFX/lEHRSDlI3Nv7Eu5ufSY00csnd2
o+HIhjeOqbSgkCl5JEdkwl9E6TSouySqflM0lFg07dSJp9eC50rxMAlnmXb9bMYA2jW/rl084oi/
+uGa6IdpYYt3HYfagzEJxj78ztnDeW/dzJyCLzWB0REXhGHifeyEGsdiqoLH2IxtCMpsdqjRiPsO
pJqrxE1v45aarjlDzjE5DdPberGTDOX09WzrnTItHVwhktKfXQidE8tRkfmXbmqir4SUabF3jRjx
rFkX83KRO/5BuGX8s1kl5ihMT4naRUig0w1mPvpchXL8NyBG0Suhgh6pncO6E/70uwMDnB1Wqicg
gQxB6V9G7GIaSY53Ned9izGU2Kx8462w3HvRBIuwALRLxXEND4ewTzHcswCqP1GnnRSkgybMAMCz
/od9YLlrdTSecu49P4Y0b59o+lankVng3sW4++AEVfyRqGn+HLgseZQCwFJAXCrz64xI/Dvi9Qa6
PxFpdHak35LdplsR0cxJRcj0C0ljv06m/wqbLtrYmhHKElee7sR3jvK3ik3xN+Qx80tW2gv2YZ6V
L5uL4ZXiXvmKD2wmJpan4gLMiQMNOwGXqrZPH6rG0jXsWazt3CeB/+QTroWJnoV/sgu9OwgsFXk4
k8Iit4v5R4h0vmO8p+dltZQ1MP0087fjDmlw9GsUT5gSZH7e6PqOF+JEGEf4k/mOkO9piprH3stQ
VjbXLzfxhrICPkt+7PcRgwv4GE/pX26m9HudQvRgrlHpfZ8QFD/PDf2BR4bEkra3IYW/6sSspMdS
To/kptlHRjpo97VTKfGwmhxsxq7Bw7K+LwxmMt+PejUAw//H2HktR46kV/hVJvpaWMEljEKzF1Uw
5Vk0RXeDIJtseO/xTnoKvZg+9K7MSjeKmJ0dks1is6qQyPzPOd9pQUdt68iwv0RFOMGJWOGOWVYz
fywbHGbbrAJtmlsCS2VpCA6maHZj8lYEavQRqiI95RpFG9vGNqtqhwKTk6Iz88ivzVXsZCpaGTs7
kUfDo7UnNV8itc93eDi5vYM9M3+FVKRxGk1huDuoMuGAHDUs49VQpYzMfTjoe/BB4QQRUxTypmDc
zt0UFp1JpE2ZCAXm6kjvZ2C0Bg0dahS7gCpyImCBVZ6qXJ61LdODXHfsrBD1HlWAyArJMIbHxVyD
DiTWmSnIooG1ODbjuWw7JKlyprN+ckxolKx5Rma1+wWf3vsA6UU4dL2zypSNGbQEtcboaSQelTk9
Smx5M40Bi1Pf8jN/AjdPCXm1qWldMUfqg0MbvanvjCyxJFdK2w4BPSHgvPqM6BOhGkcHqk2HtUbC
MA/bMtD82jKH/MjWQdFxKkmZxbHDnFMe67eMoSt59opGD7thLHIQ13JLUECT9PY2isywN1ZnyF8a
xKEPKVEkiCKhJj7AxvZgahZ8iOikWf5mWgp+ZEKEhB4HLKhw1SEhEA2FwUN1dl/V90J0zKzKokcu
tlXrMDVzpx+CFMenawudTU2i4sFy4TB0KL8K/jX0sFrS79JqVD/b0eiKE+GbNr6VdSe9KZJSlQdD
TPmFMxVCPXlh+o5gd+jYuDiUUUJXzjTSNJ1GIzZlBNINf03zc1bZi1NdK8nhSW0slr1JqqeYPRXO
Vbw9Uv4h16mdsn/lOAfzEjW1duOcQ7mLMJvfLCWquQYpRzqZUzWFnCQiFudujA2TcucMLLNBUvS+
7fvoUKac2hyps5MbhobmJjiuHWSOQOPOpqCJqBFOiABOYiVHT3ZBSPonoY9iOhch4hnzXJEGzqQu
GfaiKFR5z4Rdhe0nwnKunBJbS6pbVyn5dCYJW7ZPaVJqxJSrqLKyDcJuXeJUBK/usz+n/5a7sRBH
w5SIZIZMd4sPLFSp9GTFGmyMsaLRiNg3Kc0teADaCS276FggoYrnTPGmQrYTsO6JvDisyDz/oPLK
8RTLUZ65SpSVEvqPkDEOSJMUnOkmkHQ/xgIKhjOeYWjRrcnUrkDCMffrobN5S4ip2DrpVD3I9yls
ZeBjMqHO7QhFgvcOr9NwpgYoVt9GEpDttAXuEwt6anFpvMgKgzSnymEXP0kLB5Vnm7g6Ymw6BuYb
T0ytMyGiGmSn2VM435C+7NFrkdHAaGEcV30CywkR3ZC99JmAS2HulpEtxnYsB8G6y5aE6IZZmkng
tXqX6H4/2ZJ1I8mNW3jDhH1M6I8NxAstUQoVOdyPTCcZmVESZKbGEthTaKfRJsOSRVmmSaifbaOt
goSgqdyZ5SmMTzbzpsJVCVCUOxpD2+xqmobFI4xlbWr3TKlnDGtqCnfgrVLNuubwP5fTlj1JWdyy
ts/6A6tdnn9EQSnpXpInaiMcDDsJ8bNALpu7jJifep1MZe7PQxmV+R0pBHNB6UlmhENOADZeCrm2
D12GwvQy0/GpuqgH9F1ztYezR2mwWjxhVlRnoJ/cpm8qttlo3ua6TtE9O6wMEdeIsZJxsyp0sqKE
WG8ZUSTxrXRRYV5XbtnszkvF0+QU0LR1bEczDlRHDFFtusggeYbXLUTtdCcQXSszpanvI65ezctZ
htgaYjf/ZVDa07nSGFXc/GVhvk+TmT8KNJ3Ey0yrH5w+TrHqGUbEBFGMUGMZAc74OqbSrl+X3DCZ
QOlmS74qHXvaOBi6gp8mvpI69mg2waWObP1SJ5wt3LyW5k9aPDR2EEnfkWAyJkLyDq2lKakZFL7N
yDqNxVS11eeGwCmh9Jw9IDkLJvaMm4hvbWU6Le4q9oOrASZqX2Qabpj2IskcK25EA9N5pf3SxlEZ
96GWdBDhY7sddrKKzA1tIKQj26yoBoRrh4YAHbNkqeHyQTmVJ9vAmzXbTFpHLmM6iMImRT+jrYRB
M1pYuatsGifhiDBLJEACAcnt8thu3DmjGHcPHZh9d6S3crBtJKY8LjUbNZ5IDZHtSOVcjQeScT0V
5vkqSLJ/Nreo3IO1abUsDj1gdwT7BV4rKsHW4+2G11S3vFaYDd3JFbeIDbxV9cUMGMa4iVVIcAwR
l/AqdczGtq1VcwNWEz3TDrzHypchzmafEbbRuxXJ1MRd2kzWd6xbMm4pjk53ShmAa17mRF2g7QXN
s6k37fxcY3kcaGmXxvlnPCbs8JfSgEvDszpOO0pMogukGKV64PwEWNya61nbc8sINeQbCzQJwmxb
9uoGj3c9XjBuquXOEDBzQOXR7uIFo83esG5ylYRN00rxOZZIUGzR2gt7F0nNXJJUqyiY3FjxYEVH
OPMJFoe+LyO8C3r4CQRAV4HLjtExGSFaXhaaOZezPfadcQcncenBacL0cYQkGR8muNpwI5qYHY5S
1lm6S2cELLoX22T9TNxcEuzSBy6s/j20Cfrxbh/S1ypMregOFICd7um/axYvr4X5AM5nnFy6lkgF
sUKO5W1hOoqJiKxxStKc1YMjoDFhcqNglRdCJNKLAZWvOhIcDoqjkcfJxDOCWwAndtcx7bOLwICi
VffuwsNQsQHQV3J6CWDNzVBJh0N0wqXv8Yo1y41TvK061FQUFW+iev7AQEW1pVFGCuB58Pv5degb
UZ2S0RiTU2Ol1CsuBDJL116KHowmW9mfEKWw3Rd533wsohoHN6AGeuAXi3MutEUrCKcPy+wZXaSb
bjNb0Gwy2kW1J00ATvlSKhkjLHpqMl4XKktmRxp0rfLrhqmVb2XcsTaslT3VK7NmWU6p5qPJFHoo
KEEvWU08ujqqx3RWu1/Ev6EEEv0z7oIaRxIOuB5j/WiA6d8nmHrGnWRJceQMTFP7r5zpOqz5CBEc
aMnYBL7GjFtxcNXDZ89m034KewnvpgqSIzsMudQVezT3RnaQkKXBw5PFXFCIqKxOOaGMnaCR0GIT
D0AGByaRoVFFhgUG/q1UHH1rkGIXDc3bn6287D9E3mdYTgbr3aroMG0KtfZFW0i3QastLCsg1x+y
eK7uBH0YXO+Q8FwuCYpzbLP87qjfXXloCpa8LAgktvqmel8xI/hoWQO9BbP5QchDVV7ZPygXPZBM
3dfMlMOaBjzzO28iGwPe0h4IaxvAEdXJaZBgH1nOVD+OJCV3SekbLtDc3Ie5MN9Xg6wRIytA9Wmt
8cm0bnisIkre90SzxM+Z1fhoK5O0r7tgeYe2Cu21tMx6S6iJ+WRLBeYuaeAieXI/6YK7h2xqTlVE
7WMZTcahbYlbb9NqwIoaIzPfS4BaNPimieHjjIrdQqFuFBS34VEWgcEmt4cDrtZe5oheGfEFEHQf
7wtVN3k3UNi47SWoflUSB/uoXWaaNDH9bUjWxq9NkoB2HSuNI7MU4/beADbHNS9aLcKDwcUz0NSK
0MuktRtfoBdHNa20EXF0yVDUcVfWonkIQg1JAZ4hlAwmApT+1aSgzhPtF3W1If7af9FCZgKUbiH2
Q1+Q27PEJKF1BIoE6eEknSkOrYuFzV07C+JEcE16j7jqDHRcU+4Y8NunKCUBTXhweTPHWbvR4IrR
geOlDmCSzMqR5ziK97TqJQTxkBNZViUeS65V+W0iyynvQCiueyPmfh0621ACB+hS4Ea8EcN2B31n
GU9zoSXlFjANuQ2IrshLe3lKGI6wWcwzvzNy7Qq3BK7pkNW+MrbNESKd5hNC0u4s2FzPaU1VB9Ug
jceOv30Is6JpfSu24Vw0HNxYhS29a45qiimXKQoui40WWxLSSAkSwCmGdGbyEDZCdWjag6RVKbox
4nEm1fAcZvCy63rMH8u5Vc/M9Rpy4hBtnselLqkuqy2EQQszs4JOYgxFubNIaNluRvUwrE1AJxS6
D23NtrAYK27cgQ2XnnJgXkJMMOjBtH8Eblgtyblfpz3cBZgo1Txr8LVgStxDAp52TaWMr8iscAGX
QP6IqZLYB/osdiSbij3hoWR2zZBkmjNmi5TudTbN+btUQ2r0tCIdcV5SGKpv5cpuILdy6uNUUAxK
4oYJ0tkOizy9TomVg8VnqJgrlgHdsmjI3w6xJtG6Wo8lr3bHqY4ey2Xy4yYdWqzY8RIcSRks9s22
qFp6qllv2RaIll7NObGC7AS1vqe3BSWeaZ5EV4xsWsJRrCr+THhvHs2w04+4q2FcN5q44uGa2Jjx
uaocMoyetUKguaoTZpJ9/zUqXKh20dTzTjNWWbmBDUFVKhlHTvxTsFBYjenZH5qF+GxFo1ZwV1bg
uCDkJOEvSKzttdCZeNHQHDeHoZseQc8k+kXOEiIhE+s73QzaEgN8glrkJDpNU14HmxcmAhOQEdqd
NLQHjHZKm21ISBA4jqti4VLV0HJikLrovP1tlpChuCEooANjP4FnolAKaFMCHHkWkF81uMMZvkiT
I2Gx7P1Fk1JOhpKo7PwJ76cSd07eysJqPcCENK4S3MOYMnbl1WwJqIyFVMOSpGkRSpibd5yBOydW
Fkno4MNavWodiWN6X56oOF6yG8XIUvUyj+3A36rqVH06CKVFDd03tYnU41iQQZoPLI8DGb2S1mMU
hTEkRcZFTv47dATT6/UtZ5gdYhWMx3kr2br9YFGowb4AdoQ0Hwzu2ek3AuhsQokedUJynCEyc34I
aqGp+x9//PNf//Wff07/En4z5oPDVhbtX/+Vj3+WSFFxiOb3jx/+FYg5//z+nv/6M//rj/jf5eUD
teh//6H15/zX9/C4f/+5zkf38Q8fuEUXd/N9/93MD9+cq7rfj8/fcP2T/98v/vH9+1Ge5ur7zx8/
y77o1kdjmln8+PuX9l9//lA18fsp+NszsD7+37+4/gJ//njqUcj//d8+/s+3fH+03Z8/dP0vlmIy
oddNGWeuovJg4/f6FVX8xTA1k9E6hjRLNw3jxx9F2XQR36T+RcF6oZnw7IXg6lN+/MFGd/2SJng8
Q+bIaghhGoqp/vjPX/0fXpz/frH+KPr8iuG6a//8IfgZ1d9ew/VXw8GmmbZs63gLdAFYWtP4+s+P
h5ixxp8/lH+qmm7oTY1yr8biHY+hjHI0jF1ZYAAAQ+Tp3LhKqw9CySyeGRMlpxsopqcKONvoTHe9
JZGHR8Sb6k5V5X1m3VAkIn1pTnGVTAdkYaDAzPjUg5xyvlfk9FOddN3LgXge7G481lL01eARaDYK
WZctwD+q7iZ2c/AaXQy9kbJZGsgOAPCvDXakc9THyJi5EnmoNrgEOnH/+4sBoeYsXxq3KutfwCTK
+1hC4q+7HERtnBznVB3ILQjLHRi022Ejn7FLq560OkAItn0WY3r+H2+Evz/b//PZVWVd/j/Pr2Xg
eMZUpnDjRbL9x+c37Vs0wFow6CqALzAsIQCStsGlUdXgAjkTg2HTMNDqx89YhNlFGQyVwunxs1O6
bYe74VHtYFEQtY6uDMoLXwUdBTY1ANlC+WxEz1SWI72dfn8jewP9qQ7PalNot0l9tqq8O8ZTULiV
HWsvejRd0R3re+B23QYH6IyPAh/R7+/9/WFuFy28QEYs1nS/LHS8ZOW0/heRRW5z4ohh42Aodv2U
Vs8j3d6EtXF9siGLHxnq5vuwtVfPQnsnvN7It+1UVC+5HqTnKAzGjUyflcPxutzbyyDv7I5FH7F/
etZIPXuzBdBIn3vjVubulKaYtAXGEE0zL4ZorUskWCnxc2ESR9A16MtUt1bYJK9dklMBJNaH7ez4
Na6tg9rjbRf0CQd41nEN8+L6Zd2UuTfiB3PqvN0snFReBIhQhl5qzJmND0sg6E0/TvcaJ5UNIfzC
GSpZOtdiSWhXyJf3wW6JXTJ4RLCLdoQg0/2ilaUfFv7vX3bBJnche7OHj3EMezPidW2yjSBQfygY
DTU4amkcqmfgQWEfvSV6U8PI7QyqLcPoTZL7XREl8eyIWUrhebHZPo+6NwosVTF9nTn0JPi2U7EW
bY4XnSDlFbPitup1fW3mfau0aThpSq65yiJUX+0W0Xr4IqnFwdbhFKYpH36/lBzjOseUSwfanvQN
SeCWyPXerKeJiEBnnuk/M8+TMj2qbCMAzawDy/VfC8eJbW5wSlPM6aJHSbrvmro821GIHbr3BEOK
S55346lrMwf9nyIcZlluGbQUpMsNpVJlrcNibcOPSZpPBb2Fe0Zx5rmTIoEVZILLx47zQWdqMY1m
fff7Iykbov1kUU4QRfRm6kwvHDYQA95NkW4We6reRD/iba/z6Nys9inJfsOB1WAqyto7vIyPwyxl
l0E2lc0QI4pup5/oYy0o6mXLqKg6s9HjoNvU515pc+bCNqHeBtE2BPyGrN7rpzASXwME9iNJhRfE
Wvms9f2OJpTqVOvDY66ENlHBaj9kzRf+xM7HIWAgNi3iDucywZb0o54M8ypZ/CUmYx7eQ9N6FCkH
RqLS56ouMS0rtGetqYRi/jaX9lVQzf2oL528TSzTOA2DfRvQIZ4TStY8UWpotZjV/TyxH8daix7V
prqRGnsIqE4NkMfPRFLLc4j0fdQp5zLVvLzQHoT3kynDnk6ZbI86yLatKs2rMS3mdRKG5LV9aGOf
m3YqXJ+DARv+jL0Xn9UqXRfdFFyqpFEuBHKq9YO4lr1MZUbcGIF57ZVZdZSpwq+4PmACKdmBpWx6
DQvIdi3h3AMwD58qwRNdiNjYor33p6mcqEYJ7SuFSAyLisnypQbPGzca+9qVKkOyalqc//5cSAv3
jqoaMgvrHwH1E26m0dAZ9NSULGuFhkWgKJ4QRus9snWxTVMzf7IVflUyA97vL2bzHPllK+EojOmZ
pMUve18isAa//+tvn5skks+LJl+EXHg9x7ZfHUDCLDXNN6nslG1T1Bo+zXVFtluOLFKDfWhipviW
ZwAmDYqo7UalsCpOtJtIc2SWmCYQKUulTTI11UOainLbLESrOxFSNIlH3ilZLmnFsF4iqBsujazy
TmSrxkK0RnWMwJauv//Vj8WbFXTiMMUGsRNJ9cHfPnShdZlNfAq2fkP4KBzVqm9DS4WhGW30anlt
iWMnenzOA6KlwF9rpTvMWXRstdUVP/sRVnuleFAGyQdBsV1MPoXhkpmph1uURIS8gy2wiTHjmqrk
11J6qLN39J/zJGcvoOCot7ctL0oKAKvNrp9Ujp4IwUwT5rQ5SOChc/tD5ZxIBa23PpSqJIDqWFhw
VA8YTMQwuQl1QVaFLigruJciZybcokrKXgpp1hWgRDPiVLg+l4wVvpwPI7cBecz3TZzfIyi69BFt
cjIJDAxhgUv2PQ1n+0DYzkAz5yjuWE49rTH9Xuba6IO9LPQz+5yHLNS9LBjPEfF5QgQoh04+0TMQ
m9wv5zMbPSzJ9oYWYAKzkku589DqjhYw4IoisGSEcntc9VbramgK2AK2NF+c6JU4rk/i+kQspnTV
Vjoiaiqq6bE3DTde1hwKrB5X7d56Jjjq9CowF4BblDVcQxK18SqqUJy7Zl36kQLZRFIZ9BNlYeHK
covWW8Vrag9y57ZTRrCmka9NirtqJoz7KDMYHNylmF6mI1y8DVZa19RCkpdwOjn75LZ+xtV6F0jV
vp1ast+A/kLFgUN6bpeJ1wHzdLRsx6DYr733zaA7Sj2egl7mvjEdpTl7bkrrQlSEakh0gplIJRWj
JJbcZO4dWysRfpqNeVVjMgZT5EqglRi7G1p0BBuz74OvrAz2YL49QKUnWOOrgL16MPGX5fcoZKjD
G9Y8R59ybx56olcWUuPil6rqKUrtksry69C8l0O6QEL8GTMeTkCn7xE/Tea9JZsF9w0980zO4erA
CFnJ3EiGT2ztif1eMKZ4XbE4Ghw77urEjm0q4xv8i+NRC4c77FFuVkG7piHUGqyHutkjQHkZv9hH
pBqk0qwzwqtn2fNKAvqkYVKj3pOyJn6m3WECWyWMuXYoBd5ple5Tf8ob7FeXte+xFRCbi05kERzu
527ghEa0wyn6sx4J7iILA2VwCBYc5KryJSG5jAjdSLW8XJKucSiek7A9r48SP6GlEFTFWVk9KCE7
Ht45mbmueuE9BjnYbuIyNtOO+mOvTSACSLMPu29rD0RAUKwC6PdD9VW3FmP+xmPqQkWv7jRt7K/v
57idzxTA4FvTjkG8XDM1OfA3d6hXZY/rhl2OjwqwEbfRYGwhTRr++nm7Mc+Q10+clfe5gUhRyufI
bg5gJTzBBd1X40aXc0cz5jsgTxt16g7r/0PiOsXMwmFbclABPW3tNT2iy2c6BCKiSzrdDli9yBH9
fo1bcYGVuGEg6GbWfFDa0/oiB8Bkh7ziBthylo5OWkbnhKHdIYD8/suNqu5MwwQAbWQsmD+va2Fu
z5eSg0X7CkDb0dipWlhWejO/T/N+1zNdmymRopc+RFJU58tosi9VsLD3dEr/XNez7Mjd7V6n66JZ
7D215SdhJaxi9BqYEsBd8cSmbduRf0vm9KpgC5Cp1520yhtV7SoE7NfUftXEwpQ2OS4VW83Xxg7x
x6fn9VXoJHFP+gvXovCZgkH8m8+2jd2pKV4HZJT1f2Lk20hISBGa81RJP7nR+rSevrVhcCmqYttm
xo2RuZszTLZU/FRxf8cisUUT8xumoVDzXK6ow2RpnjI3nmoOd4IFMyw+NOiyRWk8TIKpRaEFF8gH
0HGDc59IT2XqE3lhcHsqtNEnZuBAodhnib5t8FZWwF7nfj4n0/hQEUgN12BsqWIMwYoz6csz0+t9
qpBfY9qKq4q6FfEmMIbnareF1aS2I+ABskxsa6KNVsgvgONDADLx+4I+MS94kDu6mcd5vtnarU3T
e2icODEyjro8maPZ+eZEwkzTrZ2hqRciS1vR9TxXxmvSBIVDousUh9Nbx/vXkKtX0JngDKotU3am
2dZj28ensQBQF75r7X0Q2i8UAjgWgg9lQuemNo6ZUh4iA2CsXRwDdTV+5+Eb5uSbLElOTHJqIzeD
L6SK79Y/SiV81Qf9DEQqJ9mGmXINtdJMAbCbFXHYUVq4C+kGEemyMWbUhcUyb1WUubTH+lEKq6oJ
TdNRkSF61AAaap06knMoD5AkyvAUZOOXbQzvogeiB/kXXuvotipXobS8x4mnyTzLoJB5+tP7b5XJ
MyHuT6PANasF1U9ORidG+R6zUp8qmXudfNIaiTwWtb63Cpm7y72KDIv0VWFtNSHRTMFjO10mvbqn
B+dJ79tr0CgP/Uhpl/EEyeZmR7qbVkRFGobBRIJfEViKDWC+hybY4qoosK4tp3AuvoktY5N8nRfl
Wa5oORma5r3rQ3rUGcKWg2/o47NmWjX9FeVZSs0nRD1vicBGx9WOY7bftIuLk283l9pHaYYfGi8f
aW5fCydMNK2/FNIhWVycckReJO04mPWrzJtwk5o1l+MlqpvHKbbfDCOhU1EqDvFXXUbHphJeUU2c
wxy74Zhdas/Mt92GaRzWhItUXjDVPmhzdu7szDGj5GugKKlvAtx2xcaWuLmWyVVgop9GukVYD2HJ
3Le2wFzSs0lRDpP8JOT2PlHmz2LK7+rQfqD34wyRbI9BY70640W+scd1dFlxbKX70mKOUrnybFfp
vJE6q99qlxblt6WYD3RqRCx5UnitS/FWZlvavfdqMr3ESfWK9++B98xzV1Y4fNiPj1Dsy+xrmaqL
juNm23ftzuDCXzESQ8FpGuvBHceIHaRRWUqOavCuzMZ7bxsHbLVfI30HzIyWC4l8sHIWBrE6xuER
XXD2xJV+Bwom4fWWvjr2Dxv9i5CxuiX4S+uEJTlNJv/EykY4vFuTPaXtkAPzM215kkxkgyo6EXLy
RyU89yFKBLlM5ZBSLsjoqLiLE1rAICRtYptaidkvEZwI2WmfsZkdYLfglYDVnRK5CLt2ZDeWHjNV
Oiyqjl2uL+9wtbDScgDzKywVmk1dYqfL28rE2d1bkKsXaAgSW4INFUWcmEDjMLq17JcFPDzSCcd2
sau6YnAWefrMZcPrcEtQpwek03qbNdRDldF2DZZVMT9sqb3S4OyI30g41GHT2tMkYMuDtwz9sWTV
HyjPVaqOCfaE2a27hbpyIjnwYoTDPa22c6Zd4U9w733H4rbtqFcYaH6pB1jWecmNqyRIKTfneLIw
yFk0eig1FAObW5lkDz6D8OOwSruLjKGhooHarXOopiCYtpPOp0zMx6j8zCZYOz0jrB+5sxOcanMa
dCaDPJi1FmEhkaVsTEZygZKkwVqIQXxgpZknwJn4FWLgbICk+UsDK9TOeDPvm8KnoOO6NNP9hB2H
SVn/PhWP+iB821JoobF2Wg70JoDPB43z55IuRyw0e0Yc951Z3IP5bfwiidcUzG1Q2k8r50IIiq2U
kHlqzP6I8s1d5oEWy0MYSpcFKE1yRh0dNiYvFrhDl2btX62waTROi3cKnzYap30dKrSeMfhhregk
Kj4l817N6x3vxKMowoc+Hu5w8MEFao64wzz0R6+WYnYE8p4WpG3ZPw89pGwAxJha/AqMdh1CUAYl
Hmk0Mau3kixkh8UMlqSrZJ8SNyF6M2D9q+lWF6uFS9kHI7tStsWEmGWvGhF/tFsT5m47Rvul+iS3
5VDb6doJ96LUJGoy+PDkHKXJCJRNjxhjN5PK8sP09BV+9VbqOFYh9yhtUEDLUgFyAIXcxnmx7xcQ
snbkVqztbgFof2AYsxkW5Y1D7KPV58Ops3kJa9wrmIe9eTYfBpRoRZDZkZKTgYknWBDWp9YfAfoB
q64jcQNIuGmHhostv9gYnjdypXKreWCyxm2WOIsU3tGB6dWW8RhK5R3DXS+JOz/K7bM5ZP6kIRUG
v3Tu+/n8ZYGyRgA6cOnify2Ki6zo7jSNnl2Mu4q8AYjpex3tq6zwubABXALpV1EFuNLKM/tOuflA
KXyeFBnsaXCoy/Z7RH+TB5Lb1Dvaech9zDgUDQkEpsQeWaFk9YtvEe5OiVX6ep/uJ93Aj5A8mdHo
UcW+tdWzRMupFmmnqoqpBSr3oUTux0AFg+wI85o68Di8s9mbylp3qPrIDzIZj1EMrjl7ru7b+HOs
Mmf6NpvhECUsFajfwq52nUnKhYXmTUesHWXV7YVwBnk5zzqISQtyoVq5Su40EsP5obH9xDYeYlU+
gCsk1CUY9Y1m+GmAQQGGgsem7X41SvAwA6/fUBmJ8MrH1Z4GAVcTCjEv7BNDWfkl/AOVuQOq8ErV
p9B2aneTDJigtn6l1dlY70bB1jKpx2vl5xRPCvjToxxwpYwqWIToTu8qN9Ueqt7w1Xj+jhVx0Zbh
2ABdxtTj0b/lkPS5JoZ0DDLVG8ruKsz0Vs7liYnk1bI6DkhccHJ0WmRgmWrlcxR67YafkHj30RR4
SwgQnWTe0CcMcyzyA+nn0GJu0XN3oKy9sUx30cMDZW3nVmlcwwwYYbBqY8tw85IYsUqQOmUDbVen
CCrEjh7mz2E9Tg6WA1LLa4PMo+DPQfeZT5FhEO4LSTVmzEMy0Q3bUFYKiMUkAfLgLQgmr2ntY4Ky
vUG6u6NdYZtxyWTae69mP+kq9QyDRLSqPAudiHAo+yFr2Sy+WqLoUTjf9XVwXMrBKfWJtZ+4E3Da
LUsa12G2J9zxOYoPc3qrZIALpv4FkvbYQvmDArVhKuzlOhDKMXkk6MRQVGgbIN7evDCyDyX6uhmZ
WcFmrikzNLuXsrUdPOjRhiIKV5u1jU04DorqtlwML9XIuenmgbSyNzUKQywtcHiTucqw66BN2FHc
bCpNnMGU4cPCuScJjwTpdeRRTYbLXKmbjKbqGg8nguVGbPNavcJN9sFiBcZHoR74p65NZwoxli1K
uB3F8CyS3KdEYOU3H7RxV8zEzfNoP2M+W9LYnxMJBKM+QVVoaUVY7g25g0Ju72JpORB7PnbZeF6y
wGVe+F5jOsAhV5DTxU7KtveoL+CWpeV5ofVnGzFq5BZ9yKYISbfY0Ax26LG8bBpKcUXGwRa5m63I
dq5xyKmnlKyvxB43IBIdMTyFi7tnfXjs1tC7JQ6Atd2yhFoyR4dWDnd00W8IA2H6VnxzwHossnu9
VICVFqk3aAmez2RbzFRhFoFbJRqgINwhjYV1qrQvcUQPT0MBbkIfUwYOaVKvKdMAfGcXEDUMQ/BV
KlBB1c8J+2YKxvBSTE+076xzj/mDvjEHIPjDggWOMfbTuHwTttvqgCTHko4/ul8YuHLIb2HzMd3N
qCtHiNsR3Ig3wh/r1u/V09xMPnVWT2EX++zlP4oxOIlIuiCO+AMdonsSiSQrDDAN0vLQ6IFnV9WF
VmU3Sb/7cdyGQeiaCedxHK3Akq8K0x59sG6i12d4sjvSBlttGD1wf9A7EWjk76TVTjEZI+7PpFex
ROAUd5pF3yp4KM1B+tAHzn56Q9dllJ+awX6Pc3Lt2V7BQ1Fk0kUa461mIl4O2Ec2OHnObXPXLtZ+
bPgR9IKz8j2mjANjlCLX1qiSzXNWPRwO8uxT6LVPADb2wiIqWvoEK3R5v0Y8bEUFLPJK6pYKiwbe
yNrxsZ2m+MjBAkPwfxB2Hru1I9m2/SIC9KZLt622l+0QsvTe8+vfYLaq6j5UNVLIg3MgUZtkRKy1
5hzTRBxR+UDyt0tVekaP4MrMJj/rrIvAqyUlxGR0sVOsBFi931PtbtU2d/pRuGDr2pRErIO9eJJB
GpMbwYNaegJyb7O6IxhwdbVDjd67Rn8TG6QWMJHbbysovbYX3AhpAr65o9F9EJCZ4H4l6BLaxFMu
aR5JaOWP3lN6ACsarxTwzoJDwEJuWkk709zlZgiF+l2QHmLyLKafA7+68UNE9mWxItdiK4BdbcNJ
8CwphgWfb8yd3sx7luJF7Gg1QidomEllnIeNTwKn7olieDoATcbdtOJI7I0qW4elW2yq8J5g9h+n
xKMI1ONDG5AhiCmrMJ4GzluyNND7W5jRbvMj+2LeJrSS+r054mGuXaokgkvg7hepFxlvjCsPMqAP
pQvJj6FR2smXsPjohFe13lnBIVHVE74U1+h+xxwegwbGEnPjSTR2+DKYv/3FCSIgtX0zTC/VDpMZ
QEpSdqqo09D6AMDpLpVwWhXihr6Xu+4tyydE5PTtRbLcYhDbjKr3prGV4nans4pk8I4i4bVRlSO1
2KqDiZ0RljbyyIu5HGm99c0raRZei3RPVLQTaVYM3MUNZr1NUgTAvCQn1XV/LFBQiek5zYRrlCU7
JAK2kdP9Qx5UYWCUu1uSU+QRt+7O0uyMtOxmibMLacQZ0nC5HSizAA/1lrrRw/kILZGA64nmUtnt
sdEMAZ06cCXWdgZJz7YgVj5BAjzbqXIpFbhxtXSMwkg6Kq21ZRDdOUkvB9do/dLQ95a1/qong+nk
iF/hTlrNseHMwMG0wT1pdLNxzjFT34Ss2fdVjEoGJWmRrnEYjFmOYBujA/EPjqKTSAhMQH8iuLzb
gb/o3HpqtLsoRSgfgfVTYgknMDXi0WBSwlhk5hioFLt6GoPfdlSOtDpfLSGctxh61JMIinQjGO0f
Y8v5IMDKo1YP58M/f2wUEUhv3lac+vjbf76gXvuIe+1Vb6TmmoxafiGVJBzqL6Z42oEkS7fGUXT+
5wuGdMNBTxu5BQbbQ48w0UKg9gpxqUJLny5nwjN4v026abF0tFRZ3ZgBan2KH9z6CU7pG1Ii+n4V
yd+I8kX83foNgEa9jSHYOZjy5g8CtCnVF54NrSo0TOH/BMezaWi48ny10hc7r5rsZHWBdofSdgjH
IHw3BvBw9OcEA0wLevAUAkLHMiUxWJ+Cjlq+bc+CREQPrtvmy0p/VE0Y6SdO2Yo90T3TyMP9P/9X
0NbdhHLOacpgFmCP64xbqIjYkfNH1VnAw2e1dbpxGL1aNOXnqjr0cq89TKxhYD+L5hAvFiy/KX4T
8IH9L5nF/0dkYemKZIqaYommJv+7yKIuDHhhAymxWJTJR1Vi9lzNyl5IpRN8VUXw3bXTX1gF4hdN
IXD86VGp9PAIGrApN6CwGTDKGemUC4ciMIRe0rWw1THJPCQKef9/XK7xfy7XgvWssfbLEvNqZdXk
/IvmhlzLTgnFUXRqBTy1i0kgHKvlJHTEDmM393CzFhes3AHBL+toW2+qc4q9cJMFSPv0BZmwOaNc
XCUTSbpcizkLKxxX9U9TDvwDMwsOiBPcUTUgsDNz9nBwWOd/vixJ95tLz//9N5L+r4rIUpEk6Uic
cDagKvr33wiCjRmXWSQ6VO3msUUOcG5aLhOu9WlCp+0qKN281CjptSLH3wt4EZxAhzST5/QiDF27
cWOdUp2ni9JV1uZ/XN+qYvp3lRNvlgYOQ7YsVZf+uf5/+cSxaGuDIDdgV7nZ9H6nwStwmtDFwPSH
yJX+RyzRNzdUwTxGw2MR53qT8emd/vkSDoH3369IRsD171f0jxpMVTVJ0UwNouG/f2ISRKfeWvuj
yDJHr5fwYPQFWXKaPCzHgjwSqeofCS5J6rw9vAB5R0RQipcSW06djNWuUPcg5k6hnk5PkDlRc9LE
0KxafNFqDKpNMhq3/37N/3mTNS7UYh3niGdp4I//45LlCvyqmBKdpYZXxuoa9mbH/PrvP0PmG66S
qH+9WRqVk85rZVqGjvZO+w9JWllOQhNiY3DIKDMSZsiSM4/XIjsP3bZReLzwa4pkebymoQPdJpA+
yLqK4XuB0uiqvSa4lf5NVdbZkW56her19alrsBlR9Cmkh6ftL5Qq+k47ydxaPbqYcoOtzmkCqL8l
gKWtGv9JytnA2IE1Y9clyEMl41VfWgWsFS0aB+8Gyxzi2Y8i/oLcRSCGl3GYN5JVGrFmymE7njob
tL+NpteJO/UKwmRPMJozyPRiQ2jz8qEPAn9S32xMuh7MJ28YQnRi6CNKuP9uGf2RQg5agz6Ry7Qf
O2z4IDLAidJnfdpK1lcmHkm/iG8SvmPrmjLE6Ig8GaGfaen0CmIGFHlVPXPiqcKnMhj2k5V9Z618
J0gZLY9wsJrmOTHyZ2k5NcI+7G8tcZxpF7idwaSYOExbKt4Lk46lJDyRYHgkqMyZiA50OyG/aKTU
u0Q1x47ZOFqiQQDPm2IbogHCazAz7GRsETnCrABvvKZ976jdOplUdsRruirdn8nRYtNB1eyNZJcG
yewXZFiM077v56+WLCcH2jbor+dYqbfT/DKKbLA5v67OlFJM1U1Stq4cpRzp3lifjiPfsWn3aIFs
AMyG8ayL7y60UczZxXtOp7kr9nV1F3Qmr2LrdkychzbdRmBTQXlfwUMEd3ZrB6bZnYyiSyR19zx4
FYL5gjkOhbGxmSNHKs5r0QGlwssmnEBlZ2H/rmgPpg9tvIA5tuVRdyOgZcHyyGlyErZi58ggBDRw
VTUyzd+m1ilgqh1Fn9pwAuqD1P1cTS9JI3CY2fptYTlB1Ti9nO/raHCxebkWteZiPfRQox29z0SA
GCkJG1PvmNHOQF/BK7OWo3xGyBB2JdyvHuW/Qk+7oUNdP2T5o01/+nn2lAz6S/9UGpZfK4ytuUb8
qX9Bknt58pRZm6y/SrKMN9XaKBEfSPqY6WE2D/widiyC70ARPl5w5+AC6lB/15wArpiahZZxaeho
KnKHVVCRgE3TX7HZR3LDUZQWyHQJjdIn8M72x/kTnLVTFW9T1dh+sGxwLNAbppkgEcpXVvaCTEkt
dwxoU/UtLH/C8Ap9AMLhNg3/Iixj6l3WcJvQaqbBq7yo9SVVCM0V6WApaBRWFjOFQkKSL0gtDrj0
1YiNoSrZR6nqRTUfHNrBirbnMr/IGkVBDPp1x6qMVZ4HhjKh1xu34XcpeVSDEjGD+Ay4jKdLt4sW
tEgKLCDgRh50hNu0qjilth8YXA88mKjXC1Al7yuSoTa+l5mkaMCFmGfZp43PNtlI1Z4QLc60e7P+
mdKjsVyKuHXS5M7c242qJ2N+lZvTnKdQ1JEyYMqQ1z3L2M38SDo6DSaMHDkKGpsDkDrkHtspfcdK
5xpcCmJxWiR/kaD7GfZeJG2e6wycHJY2t9npKmZ3CpZ2nX04mn9h1rsC5Oeg+uiR66oCfrsJJsq+
t46oKe1iYTrIcXuGvyf13pobstBZitCfZcWbBIlZAYeGcqHGJFkmr3msOiRgunP1sz4jbbhtJEcR
3Ml6rnU/JmDLogujKiK0UdWOmsLph5ua/9VrXBFqMfnPGk9jpLtFw0N08VHG8eZZ6qWmUE+Cb5yV
Lfyn8hb2D4nmWlS/Mmiw165jgMR1kM+9IiOYSHyrf+5DooBnkXWmhDzee2L1gv4dx86FcGtbHG9l
/9GNvFFjZSswLuPkxdAZP5Yv9LFR6EM+VM2XirdWAIugLBwkvlIEY7x90bw6rpGuHOXlTVoh/vLr
kp6hceglH9ql7X/L5F4yhNIXWrEBYRSZP4oPl+AqW+8QqErEt9x1+V1je8mAvY5HEE8XGz6+p6vx
zioXDJe/eN3H8AnAAclBhEMW5C8YTlh/T2IEyxwgGMdFYyJigAWu3ZMX5Ab9L+VBsyis1K8x0z65
PnQ8iR3iPlaPNN3LGtPD6S39CvGYPSWGX7JwvUdVYqd41ycW8Xmgzxb9FiSWjx39aDRiTT8fh64+
6Op0W/RdMdN/MvcREXezb4nIhE9dvE3EM0rNSD/qjCDUmnK2Ik4JXg6Ak31kXq32NYu+6unZat8E
nuGWXTmnPQkKkjIHggDTCWdJtwYF8XxrxuUw5dcmf/Z7uI4ZMTOBsjeFl3Sgizo9ReAF9eqH0ARN
2Mg9zR0wulWPRd3wZ76JttVmbpu8HGAguKiAnY6NTOTOZoRZ0ZWcVk0LO3g1/Jj1JYI1ZnKzshR+
PQ3aTCHToHXUSeVwpbl9ZxJTDRY0hBimuZyY3DhBbPUDlICpRO2QRkuHtXWqRfcynihy5J3F4ly8
Q+GQjNCJVbqrenYdet7BqlB/A+CCsVBIe2bJN0OpPgRz8iuzLnzVEO+qoHHLJcOToFEEoQxgXDuo
XBjnCUy1XmewGc+0V/Ab7nQaAwggw9zOByYrDgJLfXiE405PvRy3SVgxXb0BjqYIHazMZ6zHgYwn
acYYB/L0iFygqj+aRLqJ3WUi3QwieII6W3hvpH6PwZi5/hF0ld3I4lni6FOErhEQ62MiEYLEAF9D
S7Dbbatmpxq4gSyYHonx3MlxjKvvCOcybMO9rI9+mf/KSWCrtXVOaGbJYdayqCL+MMGtqnriCib8
DzFFwkaPQAr7bVMX7Cw0aeN8w7Ted6spmTGwS37UdAgJUektwUtGMPoClwr/nOcib8RLhK3+3Xq0
W63UbiZ/RnfIREUkQHToN4NMaNdnepKlrUETl+7aImKorS916l2iHCGT9ByJCSeL6xxfs4TATa3c
BAMcd7/GooUR1Q6zN6E9YyGlUBZwgM92p8PRR8vQL0/i8j6btBWZA5ou8fQnP0YG2/pB9dLrh3oU
Nhn4LoHVPe8vI9LHsmf3q4Mt5VPPrOFvyL76lJTXSeRwONuaktn8ZCBiRCGpB7nzBYZOKNhWUvOH
smDMjxna0XbomIxsBmQEjUBrU7C1kP0TsaG4EdQfxv8gKGG1y+/Q5O1E+KD8nAtSTsDw5PjKaxlO
UqbljPTytVUVbFj8mJiD7c1df9K3kcVpKPBazp5LbyuvVQG8i17pH1Qtv1TvVTgA93AVDtRNOpzV
PHybmeSpwztOPzsygYLjnGTEvbPG9Id1Exer3ywRazJ9tfCXjAqSCtTyD2kFrG2eeaXXdgoFT1vz
8FdscYIvTmeRVWIIXwprF+aqEwWfy3qE0J8Z8PEswff0GvS1IHTtVN926hvCAxuP3XWISCAmspU5
9WOEL9wSDqfUd73AcFy8WIvwKFrSK5YrpowtpAU6tndj5OUf0/gkIyQCk89QBirbrIN9bEh0Igdl
MpzMHB3MpnuMIy6/PC3XPndj2r6Tsc20Y2YptqK9iNqrwExNiGB0y1dmRZUzghCsw85BjNJ4QR4o
zGWArEZJ9Nx3CB9RyCWHMD3QHENZjJVFbx8LzlTwnavssDzDhZHLXaVf0vJtQkE7J/GPGmq/ZqJ4
7F674T7ROyAOb7GNUSLSBaFA1LtsB/lUfsVEtIEEMm3hLHzlg0hLNTlUVXmPtPEOYNAVbqJ6MoW/
TKNTfWuG3+6rfE4/6t/oDgs3MoMnNa1gy7xOOoadAz8UV3H+3DGgxZSzJdYF+lnhZC15yAoDaS33
ljVzw9ik+cEczj3+w7bbGszz+wFqlFztyDB3aTnWTlZkXySVh8y9D2BB+IYT3GrC1FYy3GMEG+po
U3FRqVTjSGXFo8iWekZ0LIaKQEQTzzJsBZ0LxXvhWWXmlYl4NCNELMA3Auy0Qbf6F0k9Y84c7nI6
E5OrhBsQjlzity5vpGN/I6Zs/Zk1hiO2Zrd+tq2D/CL/5Uu5AZMADgG0Yn9k+rjVcR3GnI5Z8agA
NJBi8UdzHk/zSy/ihrilEDuYHLmgUUFD+nnyg47Fo6vlZoTa6RL6IF5acsc57AXHOvUTdsT2L9zo
u/wp3UMUPo0ERNmcAhG29pi06mtYwjMTTxLzV0yR6WtCWpsCHOoHCIA3Ej4uzowYskPwUjenpnnv
0lvk5BuSJc5ylrjTnmfnqoj4nx/5SbvH1mUu71OjM5D3UTs6Vj9CJuRkkGf7Xt5X4YYNR9ekc4vR
wCJ9EE7YA504k/lNYn7JLQqjBVFo44JRdKXuTUiejbf5ZQA9IBdeQGgU8zFMUn1ncKC8RYA0FBQf
iUR8bgh/xu1n9W6GSAeFzlsMySlS80fKiqsULR9YpTnEaEfTnNlQxg1TKKcxSMFScukYFtW+RGUH
2pNQoT48dIxPMKIbNhPNC7hiL6uFnWnMaLCsXTHM935kITeYHNJiJooW7BqFYzj6YGxpot5icQv6
ook3gM6H5AQEWRo8PjSZVY9ZkOq56ydYu4u5ka27QEN7JTG3b7HySOufgLizzsX7Fhgncivzhhpm
j6I0y50sRoDiKO0m0eGuEMDiwRhK+HWy49Juh44A+t0snWXqx/qQRWs1KhAnOBwK81lqwdGdourM
cGsKPfJwtTVi1E/LkxA/S0QH9Td12U0ZpZpnZh7a5TG9m9MHAeXRsC8M2EXtdpkvAYJSc8O+kRS3
5GmmCzK91blXYRweNipzn3CTz2Ra4r71yECfgo26eOzgTA5n8amZ70pCg/kJLXhZHdDC4ydbZUeT
XZl2Ve4W2etil267KlzC/M57FY37nv0kQ7/K44+rx2Gcligofs+45Jr02aQUt3ZLsB8HJKp+Z36S
TEUCkya5GH9zBHAZtmBH2SLZwqOOxEoRuHA6FE9cCMZGLlyzdpiQZP2Q5vcuPEzhoej3qfKg8aFE
t7g8aNbGXDzdclQThcxGIp+023cRQDKfD0wIvYi0MiyO7ZXWS6S4ku75Fkhk9a8eblUAmOZVJ/o6
39adz8k8E11r+S7qvYTunEU39+n9hCcjYHTvgXmPVzXhU1l6pFyjgJhmd8pAt230Ga+Bu6kFMtl9
tTxCUdIMinOKLTdZXNIyPmuiKab2VWK6283fVfDOH1a3haQ/lQMqzkNcfhrlfh4A2DrTD0tAVEBE
crhHMvMpjDHsgBODSXe0OBwchvw6T4+1MLbqDZcWQJiUPH6Ytbj29OMqDSdJV8ThBhRkBZN4zBOb
d+W1fUZlHQhbpX5lrjTUGx9Z9UI3CmlFfKMP5a4Lh0ONUhBjWx1Rc8jJQRe2pXSwqg0xMH5f+XiM
tBq8GA+ExwMUdkfATiHy30L9M9IPdTlP6guPQCC/t8aBm5gnO+7p2B/T6jKRUdLvy+FYIzgh/SJ2
6YcI6i3ree7weoPt2dR8r9kwqVCQTPiUibmJ0sNu3ml/8PMX4NirWIgkQq/V9iKCnukcyUderAaH
n0McpBn9Sls9xTzG0X1T5hy6N3gZGKlI7bZPdhyIW9WfjE8l+K56Ri6boX0bOQBjEFmnNjYcCjs+
oPlYQcbzI7N8bo31JX/yUUkS8adPEVxlAUvdhnWDkroc6q3m55aHKHwNacGYsTAv8sYEhNZzpPHa
cdLCW4HwhLvB0jrPJF99KuaGVyWSTvJwJCuPfsWC1aXeWEj/ZYfP2uUzYY4+WNA9niybNMHkYTVb
ZGV0MWAuAgJ4EP5cL2d8dDo+h9j1jRnPk98EYCUdLCEC+sb5JhM4FyCEYNpJJWSL19x4l0u3+3UJ
czEpSxdvoMgk5euUHnj7+Rh13TaldYnEzamZ56HgwL4luaDMXI1/Wq03l/k9yhxARjNcQGIPJjdq
EUn7pbgzcZgUXjnDknOJ0EYODe6clQnVSV5ceG60hnnjWRo2QA/pm9IryQmqTe8cZ6KR5EpaKNRx
tvVF/5EbIQQb2o1L5LFuJxPtWJ5XEunTJ5UJau10P6JqsxwjHhgJfZHpDfENUGBsZMORrKdJ8BMB
UbfLb43WDbscbQRArSCJqCYql8d7YOqh0ttA8uoxAFtbxwiJKcwED+DMIjvspKjkqF81zl4YipBu
23h5GKIHCasBeUIID+0EDEJ4S9sv+k08+bgdWB1REUzSbc07s2zhu6Ucgald2wzoo7f5pH2hu0Bu
OeBzoCmakhHu4ZelasVxhMc6m+2KfPXFT3Fmlnb0ReCiUBIM58VMlhjx3bgj7BKEXfWdv56feeor
LFWqS7GNRMb1Odys5ioTTY32RgFVQ0MccTftEA5mNJuHTZ+tj++UPTV/nEmByWm1n5g+a/zELsd8
XCGY0hdNZ6EMyI9jfUxHr9QuzXSM+gsgJTFBh3+MXGn4G8KvsnRsOFEx6JC9TorH1/A96ZdR8kD7
QT+yZc5ZA3fzCsDIBTloxRep35YHnDrjvmNJdur43EZ+zeGK+gcUq2Gg/BwyrzH1S0N6wa4lQMVJ
jCQ/NYhdvVEk1K5RLzFJnB5K18o45nSIxGInWYDSJ0CqN63Rua1dumyvxVSYCG/4MoLZO5F09BO0
8SlLAsEldcjgIIsArH4C70VVhRJi/kggrUrztkwBX+wbGtGpiGerZwacFJuUjyxQp50e9OBtd93H
jB1mcHRW5uQSgdYKPLHYCuN+iV/q5ZatMZueVOPBuorqMSN1RMqcNbN1uIeji3oxDAZILPLEwUeB
sDyAlUXYVDoBoWtlgj/7slRPef47mqfE+ly1VWWjb1w0qpWy0VYt6UnUqJW2luAVeLJKbLHvSujo
W/qLn2Owl8RrULv5Tts46l3zUtlGf8UsgDY50+P6UV0bMtfFmyHg/iYd+9hrT6m6dbsn0ahOoyp8
4roRvEqKKpc0FF8hQYHEr6vCmLBjjR3IhfbyAI/irscV3fjFJvYhnbWvIIyoLMx4h/p81HC9H1OD
N8vnxa9FhBTbNVRHO4AamhjjVLZ0l3Zu7cs3OkXZGwpSyF7GpTwPv9YPCoj0pfvuNuE5+NTOHQXn
Xb5x9jM/kJwt38s9eY5UW7wpP6gYQLOrHzSIUV+SOr4IW9S/+k0/OMYTl7IFAkq3vL5rP1yQesLi
mDxrP+M1+ND3C4x4uzOYM3ELmCFQYQO/Ix0cBRGJfR7SPiXx0M+4AzA6wRV6V39Dy4yAvLzgZvnp
6c4hJrDQtHolxQz1rukxBECd1FQ+vQFscH0EKK4Nha9Rh2MiaVfBzI8g/5rTgIJrnKgSIkNo7aRj
aCLEezGc/hYkC0NIiydY6PWwSsNUZX3AWDs2p7E7kX71kubGHubrxig55RskNZEBPVpOObyYtyZv
vX4kf1KN3XZKGQJQtcCjKvD0e1pnbts030QXQ3nRlkLeRFrpRin8QZnJhJcmxgttTK8XEMslwQmE
Hy2un9L4MIXsCRk43nlMFK1wkRqsaWr3oSm/LjoIkoHQIZ0V5UCmUCx+a+xEDQw26VYL3P3KU/r2
pTaFm9RL+xWilwV/2jQRngickIAEu+0Mam6V3nVGRyxjwKPPV7msUVpNdGqJBz9YVJumoD/jYXSW
KvI0LAJC3HpBNblFcqiJW0W/JjkUOfOnK9yXS47yyJ5xmnbvObq61uFIIBOH7nNGyji+wBmuvDmw
gzdQut940FWmnnL5uuTnKLpp1YNzSYnkX/B15aObCeic5l09vOB/8A+aQEgNqbI1n0/6pskgHfDj
VtYfoVtNNZyUomMnzY+4NOM2OEtK8IjF6qoLKDHb6IoicF8X2j3iaCGqoN+xHphD/SuFGvTgWvpV
Df0XOtU+ETsW18n8acd1s5+IVcqV+rGosOHxIUkCRGDLYlAafLemdK0sXGhU7+JkrJFTrd9EQ/gU
tdNoS0Tv+YMJdljs2GpIn2BurdIgRQFgIaACeQqdfpxhO6DePkQGddDynOoPMaR9JQ1rc/6zEl+7
Ek9yZzpylrqKXm3i6pRIid/R/1Y5pBVKs0X6dGpz7dAQCaFg1Mdi8x6E0UcSREjcrR3cWGjxghMw
pZHb28Sox16IZuH1+dVN4dEq3Q0VHmq95hmw8XvZNve0QZMxLzUr7yEjnyVLhF0+0t+ZSLQsFLTA
1rLBYq+NEFRgvU7MVUoXVwn3fLdMIpmqA8QvFSW8AA0EgdkHgwUivA/L6t/oekr2xS1nqBVK+OVD
V/Vq2sgql9inbBszCwrhQh3DzD8kUbZOk3BJMbkhhgtowRVJ79SVxFT1c/0rmHu2hHwoExd/lOhZ
464cYyRpnmE9BbSJFxBlNLP3idQcsznzQpXTZPMtF3gqOPAgVQHpy5yF+oFMJltjJjAjMAiNB8fA
Dv7lzNx9yobysB5iIf8TcVS+yvoDbBSNCzUkAV4zXaHgnNd05k+echZpbqZxb7O/GmBTuhR2ZHwZ
cY7UzeSbk/ZWa6VNw5E+8HRpx0+TFoYWs7uNi01EDT8cE45UMZpUIje0OAyh+bCbgsEjrAx4NzJv
gdjfYmt6Zj+VQWFMGHUX2zKeTX4J5D08c3tVrpVNXiS7gK5MkP9ivpIlKnFC6QhiHIrB2Gvd2iEf
BFJa3njqutnRGigshYmDiR0ARjKnu9EzSA5Cx8YYX/tqpL8K2KfEf0aHT5UYH+ahrJNh8VtL7+my
4+wCWUWRbHjgQ7/jGEyPK2FfbDdztwXdBUT2bWzwnEwKumnCfAQFkOrTYpRHUTHYjGi49+KXor5a
bM39+KLf2CaMwpHnGxsfYKmTTpV67jEt6Rk2ToEHoE4eIXFmZUWvkmPuyORVZY4ytddu2KfNUcKl
ZO6Nsv0TVM5S6Y+B12o+FXV/6IqPRj364krU5tV+rrtjP3/0+lvA2U++Ws11mrF1Ql4LTur8oUpX
0zxhktDzQ4ksIJtPVfiplj/ZCPLA+Oo73PWfk/Fs0INYWsYzxYU3NZ/PMfs9Ym51Oo8zgO2N9JP2
vj4e++6SS0TRxJiUkTMMV1E5R/mtnnd9fsCUjQkCOE2OD01jLCRrfqS+hDmAZxmQv0vDgiSZO92X
ln6FqJo8oezDJk6yH0sC23hABe0VAeXSWrSYZzwTFjMuHTD1QctvRXdWeyQhr71yTpQTz7aifSEt
ENkkxPkD979WP3SDBY++/FNKlzBaryK9z+0tXHZF/dYEWx0PkRW+pEzkzU+rYVj6iU6FdlDGOhGK
Z3E5i+WvpH235U/B2Ws+9TTthM82fAvNt8z4rnS2aIqQZkuwichpTY1fC+U7oC+vyT8jrft2In5m
iJ2F99ZNynPM5xGujOzwOe1fEvOlxS0X0c7V07cp/0yiF/z1wnRKmp3SBeR2mduJBUybiNEc7wWw
EF4OTBJg0d6N+cT0qu2OC1KaaX4F4qxlz3pzCs3LmoDZBddMPnXMWaYgtSv+kStiq7OMXbtsJRK3
ioYzcCFtO+3L1B/q+M0ROacpdsYzJVoHOmS7oKKlTtzp6EniXxamJBV8jtgnSpVTEWW7SSJKO5Iw
j9rdCF9MicM7OpWWcNICSbZIX434topReMruEO/rEZIQp/X5LC2XoZg+xeGzQR2RpYETiE9yd5yl
DW0zXWORE+TfJABmMr5qIpOWz6R7LyLpUK6Vuwycr+ciSuwiqV4dxnWQTTyRokFdhsUnY4lOJ0aj
SRsijbc0Bm7kwy6RsjGI9hItzJmBKJ7arI5OHPSkuW/sw6hmrLSAlJ35pPAmgG7b1MPyOSZ7ZQrf
m5qWJevZs1RnnqnupxH/06WWKA2jkjA6g1wYjYJFfxPXz6bLH/DejmLThH7fomREdnYJhA47tdlj
QFKNYCOnErnnsczuYEBgECx0AMtoXin027XYLGus3vL820mZRjcJ7rQMs2D+VgGwmgMT1YZWyCDb
OvMxOsFDlztixLyqJDJwQ3gdrQ3N03Oizy518KoKR9YAMT9UEE6tWxFsSbEL4oeSfhGmqUwbJTlp
IS87z0x4Z2tOi2tYbyNxY7QvqXnLBno04y1lHU28cez7nVyrK3sCul9lXIJIXKMNCOCiFRJMx6nQ
tzWzib5eWZykrk4kRpe1kxCVS5DCVcp4MNCjYG7ctSxnZCsB1u3o1soBWxgRQTzMhnwoAmEndHQR
s7clquK3MOUO9YzsHIaM+OFo0LCn5jREcUIVYeMbhHOWFdU1WjXV7XoqRpT8uFF9XaSCfB6tQyHs
FKRN7oiJkuKOFyRBM8akFDZgvNqSqNsz2gBaIdau1Lc3AcUBDRvrA8/uon6gP7OApUQfebEqLgLa
GOA2IIUejJxguYRTieyEgsZkSnhRm1uYLsiImkeQpc9EE5fZTZatjE5278tBcxCKfjvLcCOx6osf
E7G50YRuC7MiCnHdrdwSkyn5Xw16Dr8S/+KB4w5eSP15vLaDwJ6h7AND/LAmnBlBSZ6E3r7H/Ggt
1059Fm/lkG7shNQDUWqVjz9Kh/VIeVKaM1LAjeDHQp7uNFVGlg9ov2OhoGA4NhLWIHaxTOZkzkkC
CV+oVV+ULvSjkCe1Q/gZmeAlTFW6yIrpgzb0++FH582TI4qaSAjiHTaFdzNN6WkElGzJ82A2l6Ao
MLL8KIv+XgasAFWvKrbQPyrAHg1gUJQJCXE1V8V4GYyXsD0l5rnI+pM6YbAu9KcOH72piVcGk+ch
p7mkvo2hzEhS33RT2zOfIJsjx54nDhh99HHCJosWz5Y34pJ1Nnlou1jtd0oue+sIX+1LVEYcjOL2
Sa9ZHDtZ/o3b8stsw13Rw/luA6bwYn01JXxGdQIiISYGdvl/HJ3XbtvqEoWfiAB7uZVEUr3akqwb
wiVi751Pvz9u4AQn2YkTi/zLzJpVlrFQQ4cQljUMApIlTxSdR5/Iuc7ofpsgWpKxtyI6PkgBZgBs
FNHa8lEST/hF/lpDTMBpX6thAJGKlTVjtCqV2VcqPVd5AN+nB/3oLHyEGr7WCj9qEhnYTKhH+GN1
wQFbWQuD6gkVIESh/CVWxcPQ11mj2pMsHPqKW5VUIwXAc8mZQsBGiu5kKrYGhJNqkPb5nLJupQ6B
eBRqgJVgpHTgoqBHGElZzMlqg0sLyl+i3vRIoo6vFwjJSR4ym0+91FehUbq92J/Luru1gbllzZrQ
QRCEJeWz+YQIfyLIcK3tHYW5acOhimU7nifScieO9OabAoiDpiOo+8UKB+ae1mgwNmx/Bi+DEzVY
J4Qxwz+4SxLeG6Ac0noi2ghC+LBMaf9lLhwc5BBFBuOXgGvdqnzrsYeVABBg8vYSmlGIksLsslNH
zy7DUSyUbDJ3+WpYP7oOrMuPuvzJfNQLEWMMbbpisHBVhIscWFRMHndyWCVY8MCNqoqVRB9OgBiX
GRU3so6GCrTGVkzCHjp+AfMIxSGS3wq7vKCrwV9oETD9t9gHFIIo6zrjR5qrkrBbpVmDuX7J8dS4
0+xt3lmrmU6YRqemRlbKhvbHly+XNtmuvJWNpIgfWai5wciVNJnJj5f2ThxRPRKQi+0EwJM6sVLb
Qfs3U+fkUP2toU6NOKtJQf+LWh2Yg8iV4So0GlKrfDfCh+Svnv87t64cFBtCC1nW6jJGRVmPwmde
Rj9DIn763JE6i8ioL2pF96erdDqy0vwVtU1kBfuDwbXFKhl5PBgrLEcOpYCd1k7xBbvdBfathAJT
Qhj5p1CTeGqF1rHwwEkIt5XDHWrbc5BDyIuB0krH885yfi6GR085pSjvOTz3W8dZTlHuZfLojF8w
O85V+d3WDv1HmK2mcTdZlGHTQ5VdxnKCRLn6KpM1qZ+OmL+FZjtMR7W4K/Kd0o/Z3wOT5UXVKFuZ
09KvdSxn32HyHvvXxG+Y6IFjJ2kDZmHCp5oFVyqN85A1T4/aNgnolEj3LKJ4J+QfmUU6ABONVlQw
sYofU4XrSARJKIQBupKNAiA8Za1XVmA6fs3P2ulU1GsSSp56HCDCQnkKENXimBiTflUA6suEuE/Z
B2FnW4SvqsfY3VBrJ0Mx2sz+W3UIgENNbnS32ZWMiSOHE7rRgAEsbDIV2jUDcF9ciqwAuYLwMNBM
NJJ3C/qboQR3kUNTIibU52UrOlw4czh1pfWp0fvizPtdzS05xDa9qHAMimGSktR2x4tNXii697DE
5qVX4TqB5jzcotZNce8wqTNkzuCU1zofWVNtz3uJciAtGQrlfFYVWW9pYFLXWwuCvw5ZCGeWHw2+
Qr1sbWR+P8CnNxbOcIBdgGxd9VejiY/UdBu7awMyCI8B2gQDAp4FEEQw7opGtnGCoeWWDqpcOVjx
XCQFUs6kH/wu/21pu+aOQOf8tLzqIxsVdN/LwFhnE5hUQnXR/49DhDFOR+/aNq/RNpumvbxLDuSU
C8y2ecHZnvHG3tphpnag9O17ab5Nf5syF6iv0ocUi/car0mSuJ81vxka1p9cKcd6ti4rrR8FKqcX
lic/Q0itMTGN5W9SWNl9EYhw41Rl/0g9GF/ERZJMvIgZxHsVdOg8qFwkWfPAAlfyOoKMgUpRwsJw
4rg3VRSsXCUQor0/yA+2BiukYzie060AdHA5wobXAVVaaV/1kK3iEOJhaHGz9C9D+a3Tf+iRFmmP
YwRfDlDgzqiD70HWrSClgYQwL8n7lNEEc5tawKjKssM+d0mUWVhcn34I88z4IDzBYJnjjLnOE7TN
tERE79BQ9ovACu6wpf/Gln+WMuhcc6rw0s16dj8nigZ1ckjuY6ADVUX+IZQ9B+WqS7zUJuiaTRSw
qOK1lzQYyf3D3Z/+GwuIlHGgeFKmYVdx1+jTVzaruX8rSKqF9ttUm5hkdUOhUvB75ohIt8EoJFhe
WMUcOjDegd6wVbaSFLsm4bY9rmZi8k/PH2PDYaAurcBgFHhPGEEEp5BLsIBJIDUgrXz/XXmY6E5e
BfG+uSaQc9kM6PzMJwyGONnObRITfUsCTULfu+T/lphGSzra4uOUX1JqHwFqyWaQdmGzs6y7lIM1
iByxPWC0v1UitxJQBR9MRmLRhRoE+M3bqmg31WqwvaxD7QWAE8wEdYiIMQTTbOHxzwqANWL2DuBJ
l/KlQdwUwD0A2rBhJjA9A8TnzJMUKHZOAnmQhzNspcgt4p0Cf2fimpkDBibxiVTOwOF99NI5Im+P
xy5XXpgtSKQ/lKH6FTIwADDKvzRvm+MWIYNDIy5cQUUtqo9JXtH/69Jh0O5j/ccb5qq5pP1VlTYw
r8jdqdAEYh1TO6WxG7HBKA8z+2RV5Ggtb7hcGaARwp4QQpxKdKZLXIIkaU5w4/HTcNWGyOZO2RJi
fsKjfmVhYWS6GjU8E5ESGgCIvvJUcCKq3Zi2hI+WfUrZJwb1i5RHKMIx59329THO1qoI1Ws9wYQj
aFdYzH8eEJRHO57V7EgWUvVkyNGnbgFBfK4DKhp1Yt4dj5pqLpsa9bes9zqeidaB+2RizF+F+1x0
xdnP7UJuCi9n4CzZax+ScZ//8VRgtjGQHQDZfC6Gw644IKezcTFZqnCsrehnDD+sfqtehzA+t1Zx
1ivzLeTMVBLGiLrKh0V7dTaK6F3iQq4Zd836G+qvGnVw2ouZPZCWxNTqN2KwgTsfbieoeIth/Bej
deGA8WrQdrz2enFNSDQfWjQpApRNgPClSYeF+B2XN4zO6UDxVpAmZb2ajGqbJdnGMRmw4/BO8fNS
xDRnXgLaYdLosjs0OIODZb00+MhdA0flMJAVXHK9iRKS1WvTuE1JtsEVz7G9VZ9CmnrV2wn6XrVW
f4LOvl1lg9PEzijiU4BzIuakxW8CGFoCZSHJB8HS1adUPkP1mfNwYXBwUovpb93CZwV/NIL4XEAE
8QDtLIECq3O6cmEidCcDc6jwIGyOWWVW11GGAJN32XMkshKJ8G874nhn0nKpQg9Xpj3CUMjqDz/+
EaPfond0U9qlo/Wje907kau1L2mOOeZLDbYy2G6FJZJJXWtM4OKddCrN4S54Hmv+R+VKHGJhsTKg
YIoS9gtU3irFb1iwCqsUAZTxha8qM2u/3+Vp+tHI0iGpI4SuiYndlQaziCVDmlrKeC/05Xxb6KQw
RWT2MUGsDiWWwEt97P5JjJn69jpa/lPTgJQ9sq37jklLFdjWWD38imA+ycmia27sBIsBMT/h9OEK
TN6p6vhZSCYAcx+Rs7hGca2uIlK9kvAliMGiS65x/+sph0C59ta55HD0FYwCSnxxGBP6vYvrqk0M
xIrZ0/+FcAIQnyIG1qCFjRlk0+blRYwg9EBe1h20j6j4h6T62x8GGi2ADOAzSBzUbZ64TXX0ytBM
GTxZQOYUWVOn7IKcZPux2LaDABZwFdEaF03k5HyPlR7ZwWh9CrnIcWPYlJ87BRNTS6M3siTcbpno
rLgnNcM85EF6HmL/nEt85FqlSZO2auEGHXo/4r+XQ2v3RH0b5FlKkvSnCJQBXcA0hdpoNRLHvNUK
Xd9bBeq3VIZTYyYr2Icx9izsOn9mbAgEElem0jJIYjPlMPANDJdUEfA8QSUSoeCGyRBtCnFXMt7o
0tDNtHafZ/xtGE+rIeU+U264Ljj3zZowRCAhPlF59hcN0VNCkaiPw0bymUtzsvRMSolVRMreQ01B
FsSBJRe/A6h0wPkVRcmW5JEejEdi4KLB/tRpmGfk3OKOhHQKRNQ9CiM9zA8vAcEGTV+ZiKx7mmcu
ubHXAYCpGWKOrhE/H2MmZzcASgHljDdNW1FkUM0RbLIWer/YxJnbKe9+mPPjGW9lBiAyMGFPS9So
At9e6o54600dkJAv3nxvuKomroIeBUKKV2FIMVPA4cq0iXqXsDHvoc1unyKJXQW9XV0U96zHy8CQ
Tq1UORPZDDJuNaMW7lYkK91TPn3docpRBLfvjGWHpaVotLbXKI5OtVSl2KAScc6N5mfvVvqaZxax
9NVPGyO4+hKMDzPee2n1CmhUigKTuFg4Zh4gt2x30XRR9O6zxKdAgeVgWkd8q/dWhV8CRmM5Nbsg
rfxRXZl5usmjUnDqgCIol29awa5k0g6XRVKiA3i5ptxDfZfVeKncKs6sbrqpNbVP4jqlgGKiXtfd
hhk9DGuCLuGVQNuRgk90/8dgFlhktpqSCpQusGzCkhO2h3hPDVDQ9Fc1kh2Vl8qsvGC2CTcrZEiG
yMXusAldPknDuzEkyvFlu3hhu68nSCNldAqZ2xNJdcLumVIaQzU3CNWHnrY7g3ijVqbGDnmr6kBC
1YSEbLgF2bDuVbJZza5fT8a4x/byrZUpadZV5HjDuPMyJV1Wg0zfznqpDS4k08JzQUqGq5Ukz1jA
21kstziIz1IKkYWI32SoNqlbeRrALmJUrZs/e09Ec8yp4gha+GNNOWGEMcTWgdSsDloQ4idVkGVX
AEVi7KO7pR7xOHu8hzzcaJcdiSC2QhwcN+5MlCUmtbRqakUE7ePYoP+7Nsx1m3bT6PtBJojaFZIe
hVPOGTx47zjr24VuV/UJ9HApNhhBAr+1Zbk2wGgRAIG2QH3rh4NKeYYH9rIRz4Z4VJqNPtmhcKzL
czpT7thnOmaAxuDEvsPYfoEaTE/ssNqV3MJczyZsYA9bNsvhhNiuCBMGLbWw7BC3UTBtRCbonX+V
O8QwqrgSlO7uNVdzTAkWwlGSea1fKXi2M6HzNOx+KC+bb0n7kSZxW4jov/rkICTYOMXa1Uig+HO6
HuBM6AWoRNr9QdLKkYr1LBn6Hep7mHSzu2NzDpkjTt1jwIYuhjNKQpUjNOld0c0DIee2CkkhrWiV
cT6ywk/zYhibaTqXWMSYP1Ac1+m4ThFkS2HBVXZP514NIQEF7SqcHwXpWEZH28FwbYH5C+gv+JqI
f5XHyZDWEG6bbhWCdksibM7mUGsYHBJRaXtubpkLOH2oXEV93areXpVNnFSCRQxBQ0PuNBITVojf
o9g+hJK3Wlfxt89C4bFBsJGWWF394icM/azBtUP9KFSwWBV7XWVcm0XQLnBRYkwdM9KNVbC2mWAQ
pZCEIrvsqgNxQ4sYK2IIn+CX4YgGbCE9YATGvAGgbJR4WL4yjAg3g3U1rCtmt50AN4/Edrt7Kopd
v0lf9pHsn0fpqfZXX7TxiRoa10SoUynXtHK8795A5bEGeCmKq5xA2kTGydWxASSgJAF9BxmZuqWB
3zb/Cx3hQQARGDyEx7I+duE5htDXQm37bdtPOT/6xZFngwyE7AKLsEc4ckVDCN5GHy4ySAGpDnbN
arYQdnN0x/CBBtvMVuhVibUE6YzKL18olkRHrjNLXjiFdG6879w/iPw5IK/6BVOnKV++emDsY3oP
OFcc9qgPP/wUr+1PAWtOsi24y26TMlCySetQ3qbxDU7CPG1QXiWq4ALa+F8vb1FRE/EEHdrP3Th+
xLh+VzC+rvWE3TcsVMtuK25OcqcArsIvHcKf4X0IwhfcPYbuUbCrCUzK/42+vNPUaUX4BRz9BZpX
UJ2czhOlV/Wh7bVd96OU3imugEWd/lp8ecM3D2uongxqVgX+K1F54YgOpbWkwY3+zepbREKg6MiT
jTogng6RF54LOsZOx6JxLrrXPSx7RmpuA9YTCAdkdJI14bh+8serjhk/w43gibso/f5ML9o2XKAS
WEaOM1JJTQf6tce9HOesG/wZrVlET4dPXXF6Qxwl44SRIAZCPjWVfJGNVdXYMdeD5UQFmux6Lz3a
S527bQBc3C7Eyok9uyxccDtc6WT4Z6sUG2UM786OQFuJVAJBAOqVZmPIVN60MbgeebsQJTEnK4wY
5utVuCjguTQOhWTKL1r8bWHpeK5CHC3nJjoEjj/GS2jRaWrHwfaxIfM45951zmHqStlTx7OnkIDG
7UFZ96i6xL+MyKn6p4TK54GaRDNrS7oMK0+skZPjv9F/6Zp/zlLpoelrKVOQTxNBiuB8Rqia6DWN
z8oM7Das1rIM+bK0fbQ+pkHUw2HUx5WqaMvBs3aI7ghMxvW6yA9a0DlR3TgBVMl54OQBTvaj4BpT
Zgto2kLFVfQtYTSrBPOviDrRF1/0IFi8ct7r56xOHGfST9Dgu+yjg3g5fpjQrZk5GSdQRFAo6Vdn
oN0AZ/v+RHlvJl9KCUpcB4D7TcOA9S3ByRiCldn+jEzqGwlPrvLeQ+dXRkYdUeCKqYWhdwMfGe/l
GbghhDhEPhbEQJgE0HMQW8yxa+MJiyhFVZM6GazgqHOVcKKkR9o/Z5lgdbKGLWcUrzq02OfrZjyW
xBkEy5VorAr1netAzg3RcCbi/kajmd61MA0IP8HJo3JLrVolPCXqOtxVtQWVpFJvja80dctoreek
HDYF0zuKjJzZHSq0ZO6G27r7QX09bco6dsN+eCceH3Zco3ErBYwH/xXaMuu+BrxN4b9Qy4vY/YHR
/uKBfO2Jp7MZx30C555UOPrHeOCcIJwCFiNmaGpY4msax+dA6c4T8zVJPJvBQYk/UyrrlstXGQaS
Fv4MyAT0rwV72PqsQDD6HRU/AW/BV0tnI44bDUSwl0/EJNHq+4uu33YQK9Mvf7ShApjVHkmi0W+p
8QHNRf5mSYE48gHkYsobzWTUdJSHE7efKrqhtA0TMCXpbeGmYUZrYeDQ3vUjahb4cWsQhSE7Cf1N
1Z5pAPyq2l21grcDSJ5Pm0Ry0gDngqOh/CXquyjwLCpOxWwvSKekqPpS0O4EnnOOzobSPvwduPLK
V1I/G34VaX9U3DKxqKharBEl/rr3HaPYmHj6VynB7ruyg2TudjUEL3c0ziBT3LkmQid/qfjXuddT
+Mz9awg+heDFiJwOXk4OGuGk/yDScXYl+dKU13RpOR6b2SaLaEr2kX6GnBBYpzB8hFxfKBcI6vkr
O99wOdBKgaikY1QeRM8e0zdUN8ycLGom5gACXN1not7xRoWdMSqXajoyw6WbPnggIN4BUSo4PZDt
DAJLNgRR4jCj+qTJDy0/yMwRu1uoX1KcK1u4Qb+CvG9xLpjYixvxpWCv12NvuS0GV+IFeDbfD2Ax
FBl4Qpq3jjqsFvb3KNtbgjuqhzK6kXSxxCygY3gQlS+FK7zhgqFub3E5+ZYKVsFfrG2r4ekPJwPV
KxqdzkRJe+jjLQESJiNPxKPUFY1/N6oNR3ZHZRzY0w0OEiaRKkk3HNirRLNxcmAFrBDiIEKPRGbE
rggxlNJG2orjdciuQ/KjFw8/rOy0RW6/Rj9Q6Wty56rx3EPdwj2UR4cLv4+3iav1W9OCA8J3290S
01X6W9p9QovEueJSdo6nuW1pR92BGGKfqO6mOOCtGWPButEJz2m4bDd6fiRhNdJ/Msxn5Y0sr7Pi
YBknS6FXdOMJdqhd0KsSCmHt6LjK0u2CdY1+WW8OSRFUcOUZ/xco0Syz/sGx1onvoHnYmioygqlF
95SeUGpaeMxv/OUC32YUYGAtoSwZQKrYGX37QKHfBCQixO7hqD1IbJo9cbP4BwhVzTZ1/GT+3sVH
/NLCwLHyC+2gHziecak1zFUxgrIE1jz5IEdiOZtVTWmRlz+Rd/C610C5qYtb5peKeq7w229dyudV
kxMTum7SU+s94HAW5ndHKrm0bZWNjAmj5Jj1WdReSn+xkES/fKh/AgXUPsk/GbGjklgk8gnCKuJU
NMyTbCDZtu6oYCH/MDUC26unVUA7VGlFBeYQHvIqfEUQsYLiaejTMmvZL5XK9UUDNhCmysXQG926
73Q3LxAahVRvFpnATWibRbkuWRMM/QZmeGm+ltivbXHG2Qofrn5hVv26RlSBGow2Dsx6rJkwJHI2
LUPZ/5YJJrEzTW8Ij6qfGa5ulOweHDcBLGs0LWnnW82ljdJ8l4cayn9ibRAjySCqqL17rR1mBb0P
mbK/NSqul43P4jG/5GHiqLsiTFzKo61qIx72pLX1mEOWpM9gsY/31bKiLZlM9GGgIUUIgX2M1jWj
jAjJHICe1RK1G2BjHiD+rNMAgZq07CqJSQEOfca45OWj6V1Hsv+lWYCV2YTvT+u14H0QMxOlm0l1
JR4ptAYEF3CD40tV5qFtGMNabVEiMmkr9t7wr5AMp9SZd9dknxpYNsS9tGk0XsheRKm2H2k4cLqU
oU2SEr6KRwhS9VMC/kTW5Iew0cHdUi4DEBnqxWnBBLVRrqJ48ae1wADXSPARb2AyeBjrQz4l/ifR
fhSuHWT99GY5VzV0GPxeQo7pnpSicJPjmVlKFUDHQ8GgQgFBwx/ZwsSOY5MlbzSnOAZ7tJBk/4iD
vlLr32zChWE640QMQ0+kWm6/guAvTmFyN8ccilOXt4ucPd+bu0wl/tJsTn2E7iR2DEGBhOM20MpM
E9c7GPFtagNfgCXtG9kpibmIpqdP/TCkUHsPofrS279Q21p1ZKchHWI7qUChvGTjH8bnWgxZj5mw
sGD2rxxG7WVxt2qEBRJbR4OBiD7WkT8lvJtk2RXR1bS8vd7Jxi6zAoX6d9JgpDz7wuzZ9K7Iyv/0
JotJYXg2sJcVDgwltIZ1+zn4PwILxzxQYxLnCTP3oOMsKZNnTYJZj9rIuOoClJ8cPhVR4gGDHhhZ
Zg3VqmZ6clPgu+UZIMQCrdbQuuga8U3MSAJWd/K4phBgUDNGG813pfbZ/Q/vMKs2vWIRdsZixPFZ
Yww1mYchudIzwVxn2OIPE0EZh3ntNdmX3oF4Sv8IBFpl4b3WL3gHK9GwpMuSa1RX0r9++mKyyHTr
IPDcU2BW5VanVHtcGKn4aQj/RBVcLDeoK9kJd+1jhDo1E6gL9j/p9ush6TcgY7u4kVwSMdaDSdIQ
sBFSV1SZuuTSivThQZAGVNtYBHD/xdegPCVkbyRz+3/iTJx6fdlHDfEglTMvRlPg2jfph06B+RUP
W5WXH/yJkGb59YilkIF9gQBVli+byR9hC1uyXhm9aDdl/2Fg7eBQyw7mGl1hVtQw0U9I0UzhzItH
GkqmzKIRtl5xBgfQ00fR3CzJX2vBl9e8WnXR8v7gzaC1wslt0mgusDvXr1NwNUtHgZEDKUGwtj5l
F9YujazTKK9M8UtjyKL8pcVvwdM08sM0HnkCre6knI4w98xyXwkfUnNBc5pmNxHzroyuXl3n/j9L
O5n5t4nFDQ5GJkb6KWklyRnbBQzPW6UAR9j3WGEDfi54E6ukbbmE8BGQ1/P3UQNnktEOO/gxjE9R
+gaXrlpGRpDGUvT/+m/PEFvJPzSGStLQLHEMOk7BWa1niwoWVPLOs/sQOxWTAN8jdiIgNy9+YAi/
KAJX+iC0M9ujdvBxD7IOzFX05nOGf7rgk/9UBSum9dDeh29tfGBIQrVKEjyVDtYczQGyKWQ5rCzO
bfujMf2Tnkj9ZM8mbXGZf8torxfKL8VaQAFT8SPH9deHiv+/JH4UEPitc5xJIFse24uB0ymy9LuO
qyzOHOgGGoXmh9EhW2hyykt5ae/+nYyHeusfow+KHemvhZOFyCXB2n4TwW0gIOCdrtMtilz2Emwq
XZuhMu9Fc7mKt4XTraA8b2FmBo1d7FfBRjjJ74rkJmWpSm7/ruc+ZwMhF9k8/IlS2SLBhZIMwx1O
KrrSpU+Buy4+WqBD7Mwhml/EEaUqrTj+ScwxcRwBu1kAPp7gOO1X1SpfV6tik+yL1biktwUvite8
2JYOVr33brxOzu2hg2G2TO/lN8rph/8m1Al3HuIr0T7E18lRD1W1znEiUzCOcC288QxHgA1/SG8Y
yHeSQ3wmhpnYBcd2S2+J3oYiAkguFFx2KQ/fStZCsZPVPez7wlp2V2xUXzFpRyv2quG7uQmOcCc/
MsORvb/IP+gIGNDoDrE6znDiplWKw/Scy2cD+T9ODnhxIoF3eE0ip4uUnmYCE7g+6Fju+L8hjTPG
UUzTbOu9RMWSIj3sZpHUAAurB+ZyxdmTboNyQuif2G3zmL+CcJe29yDEanOrdR9Az7Li4x8R/SRZ
76/JT1tphVQtDoBJPEr5HzZ8XHHxzqnv0o1WjdljaKxC0F0vurGDVfHTGrY0pdN3+FvfMlzrjEXt
nSG+Ftmnlp6YWFmqbbE8PdLTVxwBEnxswy7A4wwdbsQSEIIhB9VdQARk41bVBoURSRFMtovnxOke
OAQAoegDceVrp98yXlf00+LbWJyw/HExWDtHgOpHoHnBBdjp3wy5Qd28bbcf7ZDvHKFxkF3jbNMM
rvCHexsdSoM6Odz40C4pk8YZTUMM8oUH6jI9Mu35Q4Na31m51t60AXzIySijDS2SMtx0H27Axhod
5M8I6uCf6ASPcX6pGMIwdV1gl+vAgqALR6rL5w/zM0JLARZRBW5ZPWs4qXOx6VLxFf4mhNgoYY+3
oVSKC6xwbBq9GptcaRf1h0jajdhxyFtq3dnirD003QEecdV+edpLzbeWv26UIy3JeI0fxUv+ocH3
H8lTOfUX9cp0CXwUwSOZq+liZZ0ZgDXmDTedZdkYBScEfIpKMKA62/KL59E5uc20qsOvQUGGdFA2
RAkOJFKFNNjL5J9PYwKYivUjRcPRhweE3HeZ71bzgP9H+xsvYLAyswPIbm69y3/qH+HL24GqNIvP
UsB2hcgBjsRAGJdjJmV2oLeHyoDeU5JxwHidQm48cxeM4/8ePuRyTcrO/+uO7FD7jVENFtMrFXzJ
0vlERqZDvebu+f8nQpkhGw+gfE407tOES0moh5/QkRRk8fq3yaxi7zXpb849poWDuBn0IFiOQNuw
IzEmU1n6UeTvfAGYt0/Km8FGjf0i3/ejdsxnHITsCd6yqMJfUe5pVZ1l6lDs69q3ADcEbk3GEuZN
p3NGWKLAl5CD9mLps0PC0MSu0FOZY6x8LT9KVZEcX2E4KWFkEZc+fYCCPYTPaMUKa/VYSsIfzN4N
uRtbAcwukO5tds8bb1EwQhHgV2c19idTg9o/gzbyWsmMU+qfSg2/NTgRJkJj5d2V5tI8SBAlp3rt
l5Ndpa+8OhfavcHBxjym1i3jWpH6O7hWZZBW7hJ3okzHOvsXtzH88b3igQRSmKoOlDwJcMPDKdbE
k+M+5ufOO5nVPTHW1ThviUZkb/WAOjWo7FoNbmAXI+4OhUYDtm8NuOWAiKmFrfPGIPlhQDjeXJk4
aPHn2FxHXAycBKEdf73w0JkMevNQhho+bn4LILXWTGG9gbQlN0J3KdD2Gn5iMq+PcEFeGn0I1djk
4yfBLCNjRj8QI6CX9wqUqtjVHXNLA1XOARoSRySKEmHufcyHNfMK6b60JrMzyvy6OHfDGXtV4G0I
ISZG9h3xFjuUxIyH9oT0wief0yQQ5qOx0D+LaU+apalzG8DPxaCxRHarhgg/gJusj6nVqccAF0h7
gCK7bDVpUcZzphacyuAWj59h/K8DUuP3iChx6mVrCZ+RhF8Mjj9fkjSLo3XtgqtFj41I/gUEjv68
Jy5heBFACblD17G02gFy1eZDMfYhuSJXnbCp5KJFZ2t66pLtD0K37DMsST5BPO8d1Utr3Wa/lpQI
N5fkhjdFc8XkJXezFjYL1iJOMzzagGJC+hKCT/4ppWcLfKJlIQ8qW8DYgXXWVg5H5PhKOVIb6xN8
S0leeDQOzFb6pWg6Y/se1R1fDbXTDB7wU1jW4FFwfUT/EKFc5ItRtQOSAAVm0QtXijLdCOFREzb0
U2NJRrBTJtsKy1QUHKNdeCe//8TazfMeEoRYRtqM+iF739Mx3LUdRp0wkFrzacJuC0m01fwfD3cd
rd+ZwGgEBvrKumkXWNwco+Ykd3efFFxNugmc+Z2M80RC87cygO7APiOIoDN9rsd0lZ2DT3lDb1Nd
fPlDHg/UCipjw+5TR3wsmJtO2MIEK2YmJ04AmNRgtCMdY6QyUvzikyIYU6NbV5+MdB8Le2jmmQQd
YRdPH2gMSdBRBXD6JY7kELGQVJFatamDQ65ccLHr6gvppWK/ARBuj53E0aBtSMyBjlB151i4DxtS
UJsAwaDd81FGZwV0k3Ko8WmRmWUQeTxboz+us3fSP0Tr4WkXLiquM4R5u7Lat1hKCLia4t8CdoWt
BLkVQXStgVhDO/vFZ6culp3pAk7b5oA+mfdzs1rgQ7SsHCY0kkvcLeCaRdCTyJeTV2iP8b7BHLfG
anGCZH300kM47XlCS7TclCyW+lMjfss2Y46p57GQN0MJLryIDjOAupUlF2eaMMPa3E6LLRQKD8rz
pOGH4M6MSrlpCSY+8WfmNAPlj45q6LZm+NejjBnWYffV+n+ZsMPMv9NPk/7CIwLPUAxCIL6CHDsh
tBwMauOvGhH5dgarMbaI94x1UuxAhhtbDClVISx8dM3WrSEQih6J4QRtjv/NYg/EM/RDy1ibPeaE
O56cOIH3OeX0oXZkdOzw+RCKL/AatgVVB+idLNgkxRrQiBYWoOJ3m5wFdWMll7jcI1NlUOZI4hHo
Fo2t6go+vhkEL7+n6lJLB0OzM5wRix38FF3armaRBoRrMhhxiKNY06dTUB1M1xcPnrGqu5VFgAKV
TgslActYlE2qE+l7AQc9opyklT7On8jPzzhcyPIXH2GSz+y3SvjOk43RbH14zBH2QWhROCRS/EX6
5qyStIsccotSibNErfdl9wl+W4+UDfAsTkG7VkyQ832DdopWqMzxGd+AtdfhlyUS9rBFXy5nKJG2
wFFJtIfFvZyIXrBAa28c9GF8aykqAB1S74mDRiaDR2AttjR1+GT2jLTXdMNrrlzWohdtYTGx5zzx
hB4qxAoPKTYSfH1BcDaF3CoAdYzI7lD/evhXhbG2pqMYr5ungvCX0a36xh+pHW3yhZdqZmujMyKS
zfWdB86g4OuL+wmHK3zgZEYlJjq0Fh54KB7M7D+Ozmu5cSQLol+ECHjzSgN6T5GiXhCUaXiPgvv6
OZiI3Z01Pd1aEqi6JvPkcWr6CJhGV2ssRyBq/mds7fxwDgmsh0PjrWxlo4cTosT57t60OLSKJYqF
FySilDhYewlnSkbaj6kRYacfr9t2ZyBmkjmn+ZPQPSYu5aT2S10HGrbNXRnVW7VzyrWCTixwrmZ9
Nsyll6woRROHOtxFesQ93IcU4SsEEIG5zOI90S6dOZMDlLosOA6C4k9eKPLJS+jM0NcAyCDGK5Tm
vv3V/0XYkwzCkvy3jewhJBloPhoYONCz7RdcOygVPItsJIDlc9xF83r8HW2k5Wqx8+I0PxSJjyjA
Ivw4H9568+2yR2P4DLvd2ab5GUgiSYU4zZsZUnnzw5cvoectAqlfb4OAWEy4DTsupLr4MdkXhrRN
xpQRz93Lj8/0eygkylx2DIwmgkoLYZK1GNQNBfrOXK7fNULXbmnA/eUfDWMi1q1LitrQvnqtN8OK
Vdwt8K30T/KhuSXcW96qTp42+YDjM8SuFa6svUM7Y45XGfaPIrGi6Rk5wkZZwD1huxPgg97X5j2m
jdDbOWWCP1QMAFAb7LTmlptHG+lZwXffMwcVkbYxEJLjKC0YbIaU1GO4ieBqdg7QWOmf2/zm2qFQ
rtXwO3a/QXPU1Hdkv/woAcb71bNiLjQwOgl7nR9Fxt755SvpUmb1Kysny9/3SMQi1UNbLhAp0fbS
TCLI5GfoLFJ7Mmed5qhG6Tv6GPZqhqmaXiATNHcB2IfhLalXB7pT8FJ42pPsC/PSLIocWJyMhVTc
+GU/9ybUFI1jxe5CYno0gcArxEABIPQYsqCu+AtZ1xeUxHPkqDNqDDizbWbVC7l4dBSAon2PRJl1
RfyQkYlV46TBYZDCwJUtV4nqkY1QUwZcivuMwCrJIj8J+2BZPgiS0EJ5XjmMae5m/667K5TzbJgI
Lou6xloEvZGlqTHePOlcyMeq+ay5ohmJocHO5shVOVf4PJCf4CcirRZDGNMy+UxBxr8qztpkiFga
FwpYu3xb1XMcIC4PfzbwybzXdz2V95M7N+0N+IIrvmPO+RpGd618Ks2tGv6l6Y/KSTgpYFSH7FxG
Oq9WH7eatq4DLtxAmycEYxiR69ZI7G2TMDdXa2ZIXxWNXJTHyEuh+sW2Q8UhNX89Ha8H5YpHp41O
Aq5lioC8YMKien9d4hwUAdeKe/i3QWBV0E+bDuFip7yhJjWfsn/LCpA62NDKEVRX9fS0+qr7jwDX
EaZwvzgg+/tBUNe7YC487yfWjrL9J9HeB0RDAESs9BPJG1r6KePTDEMmz/bLy7+U/odUVbTZX7yi
eAD+9Soec+OZ1M3cYVMGIGXwrtC4ZXAQDSbUsbwNwc+0jeJ5AXQ/K3RnLkXO1o1V51qiJxF8nP0v
mN3yarJc0rHaZTzyA/rhSP3p9FuH2qut7xosKYV9eYFkIrBWQC7kmiq5O/bwNhvzlCbrRDpo6tkk
YTD5aYNgkeKlThrI2XYwg/NQuI2BR8Eh3pC5i22vvViaRQigKZtkjXZ08OnlsE5ihMaPgxoAmw/0
Er4FC5xHhVNV31QxyaAAMqB1RvuR4nhs3369sQwXzV1B6R56f42Wz1OP6DmbR6nEwawgwglXUrVX
wSVpHdg48yijplX9dq1HsVtKEYIEcsqrct412opbjyVzBlQ0Q6XgBRc3RmkMpy/ap9lucG4RRPf8
M0vgNPtggfbjsMnFwYLiy4RkwPQQ05DxhUw42rF/DB0jvoRH4zw9EyFNdtD0i6r7o+eAT5EtWvVD
4fTgOZfk77EmystApoJk2ukfAKk9CmJtOeTfShUtGvUBwj1pNjZ9u/nMBvSk42dYGyxtDlYMIkPm
6ytSHo+/Qbu1QFzAdjTZusVYHno09kycI27AhMdBPmW4DGI6s67STlb8rzY/SvWmWxUi3/Rggv3R
nQmDMyAGi9nNgXRDDwiSyvViUsXIw8vjjWwOAINZmzcLg5ekTr+FhGgw8118FK3+EzHxFVS+isFL
jDFHGtaK+a/iKLMcGF6IiYn/XWYOAv/o3+h9exxiQfw2wQB48W9gvUk22MiDzTwQrJX8a6Y/zICl
aYGFb1hNl8BXt1NyGoKmQUzxzLtyQD7JqgtZJJd0iJ7PX2TM8fhvk3Vk/gyTDq91rkVwFgTlDlct
e1XZK2SsM74sbxvhP48J0L3UPWqWV5K6OWkV41eEOwhtCHEMlXfQ2IGBfBNnEaxL/U5LwPHTdrfO
dHsUB9qlTjEO/QKDzTjSgv5cWdcw26rebawOmnz0AeCC71G6G/KSFOaldPniLxVyWbFNLaZcm/7X
s/nyIRhSE+5UaG6WvyuIPRyyp8Rky1uAyDkZzbLCw0Ou4FwD2c66z2v2HjNjD3wK2vS9Vc9pbhg8
Z1NsrHE1mNrXFjkbH+TE19BHTdCTrswq2aRThBbLJHuXm2vZQtrwyLMTWZl1+HBT6WqrtwQ7T2ks
ShAlNI5rpj8jbGDlCoJRI7gEIb6zkFl3I7XTvJUMc6ddVYyYSQNT7XM5BVvjJF9aPZxF19EmQUop
r7zmD53iDKM/HxCVsSKYQyyl4FEbK1+nIT4AlS6TjU9JMEDK1cs/Ea7JRbCNY5i7g7mu5A+SNMeE
qpbYdZBsPlP0BXZr08cRtcQ1LJDF4cpTtoZ9WDjObz7ICHdmqU7ByR7H5PTjqcQSMirfmE14V3FK
n0LmY8aqT5FDXHxlYQBqcwh6x2QeuDqIe75cQWdoXcruFVJhe7W99QyxkZWLih+glNVFBHBTapnx
MnMWKL1sZT2Ufx5NULepwJFzkdrpc9rUqWKf8DMU7BFl+cvo4P007LYUfkF0zkt61+aoBr/mwFNi
fNnZd5Z+KoiiUx/fWrzCelBy+A+SPwtOTlqepawmN5G83MqY5VKDDfl79If5DEVX0j8KqPQt/Lww
seaWj3DSHuaapwB140ZooHIaoKIFcrn+r7EOvaPNdG5eksYD69Bhv2pMmIPgxbzklfNo+QhD1FtE
imk1JRhuAhZjhl3Ruv8U418HOrk1TOTIb8fizZ2k8AzV02KSG7Pwt/ki0NSQo8TDoo0320GYa5+5
azLE9uGFyVnhXTrOrbJ+RL0BB4SSFB1JDvvObGCBbgWhKj81ziqHrbM9ZnRsILMZduLWyshANKp7
nZ2xGcxFgDo/3JjyCp25JQLseGxrcXgEJhRArreRpG905Np9YFMVYSAs9F+FnbFA+FvUByRRig5p
QvDnAEjw5T1qxJyqTDqxjegV3g7IQyikyb0L5zEaRINuz5DmigRkgJlgibiHNNOJWIhIy0YIgU+R
HxFPcMA579DWBpDO+pzZJKknA1nhQqxklIA4mNF1XhG4TWta0BDU/N4G9NZqUGvWw3+VuEHsFAHz
i5Inm4EYeC5ivMgD3CKyjyvYxRPiidSWmIBRqhebxceUGyIkuk4CDkq2YPF32uAfwAxxFfG34b3E
eBH9q66/ynCbqju1v+TSNS5wn7G64XKLwLrJE3+UrrV+B7SlrQkWARlkCnZfBqRSWSOA7I1VYK40
wnmY6fS1ALjS3/jDYlRnLwPkxvqqYc/VFqseJxNFX7FnvKc5L1assf9rQfDBhOo8HNp4f2+l9152
9cKNIbxFkx/Nr4tq4TE3kSp690SxVxHOwRQODXIosnF3I7KTtZGxeqgXgQOa1LWbLWSTGfmTFrvT
pW/vS7JJGf4WkFq6mnxZsSoRh8nML6jBqRaDeKZTiqXUYT0Xa41txpTJOyHvINv43lqLOozkbmxD
xpt1xd4EqE2Bqd18f2pDnwpUheik6BgnGBSMPwW63qFiFoFEHf3oYqEjtihoQNTIQyn6W8sg2qK9
BVKvszXiCqSFliC9BRvmE4LKSsNitTmo5FpbXwbfgNfR7/vzGIB3jmHVrLNrWX7KBezEutzKwXRV
4tfzKI5qdHLSjsC7WV5R9GdXp0V0dO7rZx3+SmKqMvk/POBwZo3QfzuORTm/EBXEnk89/8BfRL/C
5c0CpcRfasJRaZ5Z+xsmlI5IPWznWkG5xLDAShNhTXcxiWAxHJWNI84de6u0q0isG2cdcytQ5Mnf
s3zcZvVBGnb1+NIIHERCSzrHdDhU6NP5tyNhKcSySpA7eZ1ofAhU0K8tDECqGQFRIaLLSeg+FMbP
RvJlptuieqVEjBA5pDgbpvwtEZHJZuyORbG2lSkd6DUYNKZbpUOst7f9TR0ylOaqqb6m47VND3ZE
jCei7ugnZXXi9D/C1xctB6QeH4fmpAGCb3aBorP7nE4GzQ/v2M9nMQPcGIlCXRvM9r2lsLUFIyKO
5Vr7SYuPtngWY8JiFSUDSNoW3C3xYch4BbOVbMY6PT9HdvEYzjlrVa37yofP0DcX8hQ8WckDaO7m
e3RS1H2NgpZ07bVoqPnodair8YXlfew2IKf1sD/pEufX+CXK1zzB6mQwBFSTuYFh07BvsQRp1gar
DiWYd1CVwJ9iesGaDXhjNqIr8vcJVauDlbSkfewIfWIJ5hEjmqOo/ReU7dKMflrgPvlwDyQx68DW
djqrvp1lvq1kj5ttQKk+ABxtUG96PbJMplb5bwDfy8dcRhdUPCE9MCJHAcYoqBd/JQSXgV6qCU92
9JjV6dbBRETuOiqOX224ZciklPijAsIb6uZGq8MtQmIGRAWbSC+9GR0lMCV40j1EKcimKhlVfaTF
W9YYiXC923geqLX4Tv9/8omsbE1ECSGqKFt8ROFV6K8xw1zrfEkJ0tipMj3L/YFjVikPGS8Y6z8p
Qk2LsTOSz8ytwfpTpMnDG6if1Ozs5Lc5VaSS4RlmcozXugAiB6OJAvhLiXgPrI8Mq1G0moykNM6Q
c/lItZftRXM5f9iMGP3LVAHKwQ2MzaI36J+RsfA6mJSG5bku/noUPbq5U+WXErIh/uqSnzHLocPt
M/uKEIU5hJ/jM90ScB7VB7qjmo7W/DBKZTOmU0DzUxu/ydTI8i+kUjtNbEOH/VG7FcoJXvDEJIrl
S6D/+bgzJC2f9GSz/NEmLRVpgBT/EHjjzMAwIsVfKR4C8xuijGLxCC3wOS7a3u0REhEZLB+67m2h
xpkGVsTNL3PtlhsgRHndMsrWPXlUc7Ywk/M+YwLpFQzej2ztiXlHqwDAerCMmZuNOzm7ITrN9EdN
kJhBSOTKx7g9nvGKUsoFM6nacJbmya3lvq4Gh4787gtMKQfGpaK7a+weMNtLS7m7IpPown+o1INi
OQv8PQMHr34kOLIE/FYUmaViYvpjdgPt1N66uQ0AOfgkYa9QkNx3b9z8hHpwILUSYwP/7iSnTN9H
xOp5x068Q5hu6fDFZz03mWgKsvHq7EFYtqvqOG1JC7Ibtpw1hy3/cwkQt2ZlI6gecoQXGmukwXuO
nCYNxkMKadT6A17blLFKNjwLE/ob8iISTJrkq3I+avvTksqjXI/QqpErUVcpzD0J/vPJSvOJSlsD
g4+LCxQFTbg0AWCfgoAhNYNaIe1r6gn8GxA7kkUOLCHb16nvhhwbOUkfWnFpCR5hUJm2bwXxO587
sl0WTp5yabWHTWa0szUyF08EjlcTi0Hsf+IsIAlElXeImnAuuVOb4ADrqvYuVUwt9gBA2psZLtV2
1/HEoCay0rPcbbufPD/Vfsp46ph4vC/byth4+o2vPVc2Ab7x9HuUFllzGcalq9Z7Cb58gPlTxSZh
Yd/jd9NLGKwRBONm+7/oAWFhx13N/YdOnXBohThg7Gq6cmeizptiLGvrmOsXZgHpdO0Wa+6qzPjX
yWAs7M+wOrOLmr6ewdopcHK15m7lVL4pY62MjJn0W26/eBh3snekXvPNXecxItnKJZ/U3tQP/+v/
hg17ApHcCl4jWYLjJEEiEyscRNbJ6tQVoM1bhEnY6kABqv9MYH3eBOGoKfIJq9SBaPuWt2hLeQ7m
3ek+i+Aq6Q9HvXY+T1KkzmWxgMYGPF46CPSZWKfdNI+Xmu7givaWKVxDjybjOylgT9vK2bZVt6hA
6LUeOvBs3nXashhvlf0Lm2M7YlEP7wXmFYQRif1BtgoEp2ugn0dkGab6dhJqpa18Ed7ZVjG8g+UZ
navq8ZVswTqYzJQI/WJfLoD5BWeF0XcT/KjB0ymYawX1TpX2UXlPvHhVwTKUCHIs8Ywv8b44rI4t
lpHB2GBJeUs05Pw+uvKZaEu9O2k2zVXyaFES0SuYMkjA4cYpasI8DMuVNc1RWxR3/1QTjc13Uz47
9bPICNg7OejbVf9WIv7KXKM7mw0xCcrSDuHQJb6rDv7CgYysE24lmzdX+MpGFcSps0ALxU9VYhni
gE3HC/kHqItXyRjNNtMFA0xlERG7h1PBohxTMKiMzSXp0oXCnEfGU5tvRUXsx8ViH4djEXT+1Agf
F0QEKjDOvF/4frK0DMChzPIgPERA+hvXaTDXC/Dpa18FqCcZc0OIoxXbs145WqBVRrReQVUtGSet
EidYiYTjhqu+m3d/hWUB/gBzl9ZuWtAXm5su/LPZpXfwy9L6ITOqKap7w9dd3Lv4qWfxwrR2kWwv
Fc+agcQl9I/xp/6bmulcAyLkZ7SlqMGmTn9WIoypvMQN6e40QWIcejbgShUXclcTOkN6Yo1WrDOG
u9xGGzSdRPpI3skUPEx5/5FqL40Kqsij+yQV7FtjPWkmkC9ovjEvnDfCx0niPikTij7Yo2mLq4fp
z8vtOOxZQSY+TxGzqjrDVbgtcEIETODfvraJkRoEGGoHQcJefml3loLg+IJHT+5fZkSkGdxLaQnK
D7AbD/sB5SA9XEfYBl/csmNeLUVXGS2nfVDHLaa52MTRRekcXvBva1TPKOaSZSaDkf+qijU/u+V/
kyM1jm5dzVvlp1YPEtLvEPt5vMV3aCvbwtsq5boYwECytMFiUYoPWwYjSrkFMXnfziOSw8KAvCAe
Cpd6PDfmvvZU0rXRn3plNTibOTqnkk0wRzLkAHZq7DkkXZttCkY2hvNqCnJBF0G7rXwwJZh93v1n
4R3CCNotc38ZoS7eGZrgFllMzs9P8ocDS4S3SPwrvYfa3U0BOsKuV0b6qxjbpoBDsjb0nSAbVzYI
fWBGg8oMj8mHib4M7UUaPVod43x5k6RPBRdacOyZGHT2IwASA8eWkReHZKd9dv4mjlZuF+QEsn6P
RDuq7OpH8kcKk+CkZx3YCzXFFVHQcGko06kyFSjdE1826/857Tkd0ZegYQ0SZmI7QhddiaZw4Pby
4g66mKazoOEJQt0dKYeBph7qSc6brq4a7L4GjHMfeJkVoFvmasiNnxBZdvTlO4e2BMsXfngEtEnq
K89fVX11iHCpvW1T4Ypg4G7ftPifZFyAGJCztdEzj3Q7bZWDVBMmrKjJKkiYFEOu9p/pJRDsHwFy
maT8TrMPLN1PjW8p9d9G8UyROjuU1z4bV+bJTWzMOMKHRNvkJHcmpNyhbOHDd7Jzoa4NgxAEhscD
2ZTDvXfWYrin5LuNV7VdBsbBcHYJJHR2OpHL7JC5jtCbeYlIangKXOsjilb7YSZvA/yOIyfrhvl7
FxLys+9eWn3uARMUDzU/pVRUxUoJN2l1qcRVAWNTajPB0a3ctOAp9adIdwfKKr1ddhKsldytWCTa
CN+H4DGG9ymkzcs/5PTd4rpvqptq7TO2taSwHX1Ml1n/Z3XsTQSzJkBq7TbHLtnLz6r3lrOIFEeP
xGEyG8qLzvo0aJEuMbvrOWm74pqHk5ppgLHDJjpEcWec+UVty8yKzTI/xVmNnpRaEBOQ0pO1g3KY
lemREtSPtxhIo4i6/M4sChUCg7sed0F/k3jjyt1kWsYAL4Hk/zCMv9gniJcN0cPyLl4GTuYWee+W
O89UURC02MkEnP3uqdfXdq/Um46dAHJhGI1m4rA+3Yb+s2FvmsXXrGXkkv4EyjcPvaF9VMhwAgsO
71YEz4CF89CePP9GOqvGOMCOn3hfIXIUFslX8F+aaYNeN98qun1nJSCJmaprmNsqi5HU/JPVJ2tN
VwzMs1c6ozPcjL1x6MsnoYdKdgYmTaiIap7pKmx73zsvv/rypX8EVsfRbhiQl7iTHEylxze3rIqm
1YbCSE/Nrw650iXbeAZiAwStyCIDpELOsmelixEzh30sQPDb58ygCXLz/AZzYdaTayCDbijAlWZq
sFD8R1mHp8bgxdI3ljQP+t/ABdQDLOXkxcdcXiNXot+ZxM2FjtmQjm5ZI4OK8bxUC7pExDtb9vg4
2zAw0CtVzZabD4ITG0FYPCHMh2V7Z0WIyAGOfvxgUYA8DVQr3y8m36T/7P718AvONavJFm0qz01t
HMEcoh2Jx48sO4TODs9zxpYPLLuP93xHF5vm+5RNfo60SHva2ZN+Rs1h9B5UQOAcOOm61lYsyqej
9eRDqwu4JMYvixASBQ9FZCCs02cOVFzh7D12vWXK6+Qs2+bSxB8yM4nEPJnRuYt2PP3uOFEm5wXI
SYNPx+Tu+0rkK7O6PrrkPTSnY+5v/WBNuJmk7ycvO6RArKOzg1Ssu26ZJBdBID26UZ+GgBCEYG7C
+Ul2dceH+2dw4Ppz6nM/WQaIkzHxZNhPUjaCS5JiB0bQ6s7RT5lzSeFsUsBx4GvFSRt23bjtkqU8
wNVfxAGA1wVkTbJ3NUyAWEaQdyGqCBi0OZ8q2cW582kA8DNTXFtgmQo8AxvigVD4oFL22jcTAxdZ
JdNBkeNZXAl1U7NXrEvQh7O0Ww/OQ6JVGZjw18bNtcptHjxV2C9GwVWHqfKm+Xhw+ZrqRZo+FyhO
NIrabEU58qsUJ0fXFmH6DNSzhgYrKNO5wIuYNctSvBVE3UBefFyWviovbOXea39ygs2H8NuTZa4U
prywCLEk3AZ7n+oM+qa71N/zsZOzHvN5a+Y1qQ4dM3TE7sQj8vEQl8tKpwfY2t6rYd+y5bN7pN7x
jnlUYZys6lY6expH2HQR1jRqfMKBcuszJfc1+enbo+Kwvx2JL+f46tYm4z791LPbq6PFyEGAoTXZ
jmCk5Pxc/XTRbZLshTGOtl09MHEi5mVphgeiChoy7sBAJ3ejXlk9BXt1rjoyHxt3LF/hULiiOvcB
mic4Yag5+Wehb+j+zI7oAufFVcGUp5pWlDy8GncP0Z2WunTRYcDgqHlqjZSmn07em/5eRn+ahJbM
W+vNqRYv37v2Khk02CZ41qDAWMzi9OBRxRcF36JUPoU4pEjilQHM2FJrf3tkg471knxstdsyPYWA
olVoyVGoLTQcTg4HPlXOwEdlFcQoeq+4fIO0IvDux2xfsoFLdEO7DlvPIk1J4+CdSkNUwj03gERX
5f+DlsqSUoP8/OWPXzpbzfHDD56RcnQH9mgGzpFY3aQ1NvkUf0qrwz075BhxmktanRteFkXfV/W9
pF0oM/DTB5UbKf4p2cRY+sFuN4N5nnZKNc4Ou+eRvtXNqQ+xYZHZqyp8iAZO6BUyIrk8Y7b36C2G
ZKsgc1OeGWj/zs9JyqY2N8pZ2R3Cr4wn3UZkB/fB+BAsV+RIuIbxawZMpBasjpZst2eBfmrKWywb
YFo2lXNUuEEgKDLpS5h65TxH/N0VfM+Gi8f274qDnHrlWNfRZtvDyLcyAI8g9WV+5hF8FU9ZSBbp
fydAFHJ7zYvfCR4XQKjCKpU/FUzteTi6dDtIwxTMVyEHf/oclUfR3hpU1cpmsu2vnVMOUyRGhkAI
Yj5pTgFYeRzvRfqK9Kvw4QQ+s2BVYlXK26lBNTQkP+5iDHeauYdrQzuoJ8VGiRixq69aw9vCcM36
lXDXqnOqJDs859m7MbfpsIU30qnmsTfeeg/WhPRkViTxL+l6aBfIfknUfwGPJO33tKXJsZ/2xGVO
x+21J0Kr0ZhBDWh/KJctN8kOAasb1qZC3sXKwTaHNZtFIBnY2JGEAj/lzHK8ix3cyuK7jBd29VUw
zIyDdY9ao8ssngr0DoeceE+aA1MsaGAHmelNh2DRJPOYPFfXFJdYAQYpzcphS/mvmKeBBbZOBF94
zdXVlPSpYjpQ7qqJrYBpV+Oo55hlO32FganP9iGZ0Coif2Pwo5AIJ45GuXUigSr+1JDqRHC5dkmq
C+OMnHZZGC9POWDwD1nP4S/C9Kcyt2ITXu1zhNe695k5B794FMpDISNJPiMySrjXYoFmGwHACjGJ
Zm99Y9GMV6t1mekzVQNDR4WjZJskvsQAU41VY0JJQQahfUSTxCPKF3K4msn92kPxYPDV7LiGQplZ
tCtKtx63gymTtAw5tvsHNtGy7mYtzwqsClH7y+q50E8VDsTxWv8xYab5DdACa3u5/2h0fg3jXEv/
szJ5WbSf6gjP5zmk3VwNoc1J2FAZqQ3fTeAak3+K2qlhgTNp0CWLCI1sr4p7C3QbMwXrV3pNOiE9
PGbNeUjfKL9IwL7puFl4gtrG2RU4QdsydA1HucKBYgYlVVCcLpmFL30TkIkADqj038M0ntQ/Pci1
UoaP/Bo0MNcwfzurltk0GHLvwf8pziZXwlxnyPMCVw/3BvLCcu6psIY4nS6YCcfuzDKOVBi/Y3Hh
xgIum+h4bxhJi36edQE2k8CtlY1lBVvAMLp/SFSOjOxZ+F+D9lmV6zinXwB/5RDdxt4XaARHFyI+
wnueqGOKDIM2xinkaS37th5PhM3hJhGaxwDDjmGyUanoWDWlyQAwQ3QgUL/VFjM1n12IDJXTZriP
D4elpVKBlFFd6qIWSpnCG1YzRtNTLPnLUd5F7IzAAZFK5a9YY5H3F2puo32nAfZvtEhhspPG32mj
HIhbfqE1WJQOV7SKNNqqdsWwaOzs5hj0d2ROyDXzTABlIRVUHwXLqtLdgr8i/yKmeD/o7Z4RsEA4
TaVIm1Y5gDBhfvbbVnpPu1ukkggZbTYg2qLRaZVIM8p1YoIPU+Y2FFR04RDRZ9MfXyACyioTNSpS
UgsuFIkT3KlBtk7YbSXmspT+OrjA4KHJwWDTYJEZ6SHfWzXeh2PPcDuO9Fkec6y1jtQQJvVCYrUa
ZZfK/OMlENK59vEGhhuSnFLM2EiCvJeOXk6qbibBXmQvpOUj8QXJGux/VLFsqk0Wn4yczCcsnWrE
KOOFFC2mEySAs7Em5akbYkthkeIUYLY2bQk3vVmYFRHzlNp0WTCP5m0y/X7wRP8n5W80+kRVofqr
jlHkKiUZVXTgeTmRhwTeHmV4VtY/TzqOSAQtltuqf9KNblZeF8h1lcEFjBxkJ1BiSo/3Y1lgJ4Hp
wnjFZUhB3+SxBKgEplSCBSNgyGxhL3Gszir2AMoCX6kmu04IPZd8mJ4dDmJ51DXDTfHwlFreW8fN
EkHNUBJvF9UBmt1JXupsSDDywfkitTYYplv2urEPhb9XSSWr/wxqs6K+dd6DcCew/8w7ooGjVgUv
Y86zqQTTkbKZAaUqK+LGJruOZTaRbf2IPlzApGL4j+FmLxd/Hq1/3GNTwvvIqt2T553muSUmT5O3
oFaZIwD84UqXBuTjw48hcNHHqI7K6ZVDCkbfPgyvMIG+x1k/HYbkM7F/QlR2So1nMC105J+84iFt
F1w3rbxXSUjl7nFAxpCEKRUPxQwuDrz9fUliFNS9kKEuwEiDJNF+oMlLxiAkbBlBmWys6q3cc56H
PilkJQG4qusmOYQnUgJql931Sx55kudBBxitQ8AGfCyDOpRJbw32VHoOqtfYloscO775x37GH5xl
RsrHKF9bi2hBauvOwDSx97c9OsmYz7hsN1C1llbA8CdbB+mhVBjPGx9BiV4tBusr8OrDIm6VYWNz
whT8dmX70lIF1cqraKm/wMCnR9Hz8xbHwUj2NniRfpWR4M7zDMaobXaWsSGRN+43ODsMwTB7yw0r
esgdbq8sKwLZnBCkcaqu2+ophxZasXpZibPtIxtDM8GIRYvvVcWnz7hro9piONilvZLQVXtEMMb4
VbOEjRnSUixvsnaWZbxu69ZyrQEi+7fGqTopc4Cta/pOah0ABIR4AEqm8W3O0vhti0OxLnCFqdKm
CyY9woQmPmrJJbVUt6YANyxYPeM9iE9TZprJhzf4zyj4ZsuodefGYcYJyhIoiv+yqLoLXl5fePOM
U7tiD1PVR1QMRhLP+TMRJSRAuybBZ98s8WGVfHblUSdflcwx3tNp0Tla29DioqkWHPUD//GUtJ+T
Bjlp1WWqcHd6T/ZvZfkrJtnxvhOwC6RDrb+q8dGPVxxamyTftMUGA/z0feLdpKVXvkAbr0l0igQD
iSUluUgIO5ljUC2YiCTBeRRYY7V7i0CrVXEhLlvjxPQ0GPu1qR4mQgUklZgMwz8Gsp6Q3ZpWTG/X
OIxfSUAKvLcWNsdk481t2R0wkk9s02g1TCymvRyvtOopnH6dVCsYcnWysSP28c6SCYntEEthbvGU
2O1lUssgeAPpHI0TZcYwjRfB80ROdeq9FVszgCp9p9NjEdXRShUbTYFfkpwJgAkclHQk71aHpPlM
x5AfCunKLXEw54ULy9wUU+J00Wwz7QHzGfeAaPeeBWqEY73H2gGW0mEGRQQDfSGbPuYjNmPf4oCu
SdEPKfY3Qc63ccKGM0YuKdBBt+IX5RnpZOMVMYucshvogG9f0AZb2DuRtkTNP5LK6+KQeM9KPiQK
W3/eSFgbIMk5b1pwRweBn9qPdmgTVPYzEe9aGfHkwHM+8GV4tB2axLxU19wIW10/IdqGX7SodOTE
L/SYMexky3VXkN3iYiMWW+J+zfqn6757bQ8p0qHAwfCF9rsiTJKMGALR44dX7BvlW5/Ee/26VtZF
SB1H7TpAICzITCO7QkOYcayKJa+1ka9dQ6UceldiRxMWVQAwbpa0M/tVrLl8mvEOb6jXrdPA37qZ
wiGbZXME1hE6B8vBGl0xI40vpuLy92pks4hnRWp98l2ZNqMvuu8Wze8hDa4zraW7ZTCxzzUOqooM
NcRKc0GseLKusOR6keZqxejinFFSpqCzDCGHRe9U2IhKP8vhmCpQbFmitzh7YixDUTq6sENm05zP
+Y+m82pOHVmj6C9SlWJLegUhkgFjg439onI4Vg6tLP36uzRV92VqZuoEDKj7C3uvXRgHUb1kYrtI
oDOuFIW632ZaQyKqmT0vOjI5oZ93fjSAxJhN8vjUlWe4IysjXlBdT54SOatKOcy9s/YC8UB2w9dH
ogplSoUiKMVTETrEKMDGd5JD/yHblelcJbNHTuKg+yue8jLwSyLqS0RmkdjOOBxGAa+PeoTuqUPR
fBtG9owj6+QYrRLbzjJ6LYdvTSKBqmNWqZAVOuZr5q7TLxjRgK96DvCuHr+ZWg9nQbcoDEp35nNy
IU9lqd9ZnzIIN5ambroQ06c6vldIrKbwowVJtTgFuWhZbA2IDJDhuvw+JudzeUuwVA2EQsxzytiG
v5brpUZrlX/3UU2bBeygZNTNece9TVTre94ueLhhI/DjatgX3RJZSfgV844k3HoV+8QEviwovtXy
l6o6rM0qjMnbZYwBJ6ZHdfCb1ahTDXsLuh49NeQEvEDNtKvdi9GYl3k8KyVHDct9LSoPIrFPcKuc
4MkJuttYmbxADC2E4jD5cv5lH5Vev8GKJ9yqI9rCJifNhByTmuKpkHhipKfa6yH7t0S2AImS5gNX
ZwN6VF0kDdHK0yp2sfsQ43jlHpplAYNpnqp3RJqock/vJtxuzdHtsMmQ6rxbLPbggyjPWGS5ksQK
YBQYsosDHn+zZ70Zc8bvZijHXIcQ0ZNX0f8M0bm0cCJaNhM4dPRt5nU8QknPNy7caxWbg3KtDbt+
niCunok8HvHCbuLYbyu2ptCY+ILSDxg35ZZikV8BsfrmzWCX6HR+yXIOj2bHRXW3cAkrLV9cn0Di
CjQP4PSEGfd5tp/MgUWW8q/Gt9+BYTxWPCFMSbmRv72BfW76s26jQ6p4/bytOCsS7KupoZF2z9kQ
zzromTsZW6l8FzXuF0RzFUjskIrPsK2tEFc3Qd7LySf5Go79ewtwBM0xpdUUFvSypN5XkArjLxUD
74gcdBnKJySTgLHyxCTpWNHk6dtiHk8gyJUkPpRHHRiPBlk204get6urUwjgFKA2HINsl5Jp5+QN
LA1mlqNplO36VN3IoNmlU7FDL1AEwg8izViXolon+edEkgDTSSVRNhrGhoJsBjhiInl1i1PgPAJa
Wv7QBGkYcUdgEcsz5a5TPFsdBZRXyc+04u9K0L0n74K7R6DXdgL2Sgmwm9lsWVI0zO5UJNPBj9n9
moDgO+hNVTe+q9DqwkT4GmWFfo3jB9mN1UPd3DK6wXHHHzJlK69AUOZzb1Zkz+e+8m00a9Rz63zY
Vxdwmcp3l2EO95qdOGUI9lbhF5ECnKmfsfsEbYC3CTUoLLJV9GRwPh5YpL06bBfQe7A3xmGFI/En
wmhNLqX60r2gjtSheW0Thq602Jwja2Yng6fjTSwOrJAcCDKU5IgEffuXB9Y4OozpzvUPF71CRbxR
35icssynxvE05iJr4EPOoXxrfxMcVUdn236MJOiscPwGVKncheDTuEfXi4BdP+QHYW/iTx8w3LTn
2OgEo7A1AaAjBojNRFvn5xsWEALruad+lRv9G3MUmBV4QuzOV/7ANt7PfkC+pFcQ6g2//5qXXvPJ
6NXcpNwUz7Jco0NiurNhEmf89Pvs0ii+TiYV0kVrY4Zrv30yMJkeIg0xml+uTlgk9I2ZrtRDAR7K
7//6Xd14+HHJYPaUt/hOnB/3dvmCyXZ+qG9jvW84O+kGad2oQR4sHiR2qW+33Jl3wP5FhKjgr9rx
w17tc1ut2ey5/Uqh/eMJ8FbhHUWPzgTJyxXibDzW4epIX7vWvuHn8FeZiCnMg8i/TWfDLUdRNmsb
IDV8OwCEp/UZ4ld61FHkICTlnqQgSn+13o874uU4OTFH68QCbinUiWa3mSNgnGmSk5RPMc6kGrsW
QlmvGXaJAS9sG4xbnxeRiJOmvhRif8u0V/ZGmb3tBdg5shgISQH8JA50ukh5UfVsLDnC28jWA6B8
KBi+Svi0DJePlnoDtFmPe8Jlj2qkJjF7AN36mJsFFxgKdgGhxoo2FkEzNdlDvaU/mznImW6TESY8
KRCH0rsVfylRS0hRw7M3XdwGth5sLEn5GXK0PTs16DN9BM8CCIvPygEO+K2ZWDnxD5nkorLVa3BX
Cd4h0zh2+dnvsb/EvEG4pgAYnxMSWQOUcwjPln9ltN+wljADRNOXzKTdx9OeFBItBX6sMd0l0VNd
3JJHO5wzfEmADOr5pS0PQGvG+DLXH2zpsho1Bb32TKujF88sHPLMRhjM3OgVUDWjIk5h0hXx6jkp
PAH2Z4yfpfWKVRhLjNtieOFs7f/xtmX5Y7K8Ov2YB4ZUFEIqz0FQGuBAWakggSs7uTMi5XXAUY3X
gFdTMoLI0Z6PNVEBpTeNfIqYdurdKF2/j/VXAgK95eAyh88pPTQU0BPOiyBWn6ygZ4EV/Baof9ze
ugmpTF7eDj6RGXqCgbVa2ozHMlbls2UvKqrtLGAX1ZrqkQbpJ8FwM2x5QliNfX7huXG2MUJF3dmL
P7yPZIZMgjzOPfYlw9pMxWYxAbG4YifFeYy0bJGoOu2P6hx5iFtGD4hJgw8t+OibV1VHQYJC75Xl
TB/4bNnyjMdafI2kZTgnkzc3VG8p+Q3OQVJRJi+9cyqHS0odOOWA8NeZZMDWHd38xBhpSP+F2S/t
NvPfnuxrgF3yHHYMCJxnNfyrlenulyzbQz4eButTc8dKiD4aIvg6n8niZMsX+dAG5x0CjpUq8Tqi
VU+vBfCDAcA8FpdFdpPGKsJOLrBNOthroRpnt3LFJbTHvQ4GTpkt7i3LoSYD6TBAD9+HqSGZixSw
1CaIqb3cAhpFB8D0r88WBnjDJ0glli/R0JVSIxNzQVxY2C/jyjpiz/AGcXTpmMYjZwtj/afCPjNS
7ZTjiDJE18ytYb06SfCA/7mrMnEzko5jixVCywDEG5WS0Sp2BCZG6BNERvURAf1lxsnniGzJkYPE
PJxhFw03bbctGByiHnT/QK31V/SYk7isZ3L41LVDFONGRcx69OgUSmpklNDTyfipHxoN3IkXS8Ua
f+dvkJ0wgtePUFnT6mLA+YTe1my8UfMFSjYs4/hGfvGktz/ipfok2WU8VVCeuk2B3ZfJidyzsNXf
mNUNOsgpKu41n18fvCB8wDbdLLnfK6XcYmAMmAD8C9/l99r4Qs6Tgsj+EaU3CmqzlX40lpZpDUNT
EWsJEZ52ktoDw6pPmYwzMX+VgYdIEp0+to4j4KVqG8otpj+OGRZ2/kw58gbjJJsOzid1ix39ajgg
8RZStCVb0fsE7SBOwUkQWyf83xLNUXeZ6HMEPCJXtU61sS40Xy9+ebbBng/059lmFjRS39q4Frnf
4wMR7E6pNPzYukygKTmjB/uDYBCquT1DWITHOzAV5LS200GX22TYlAEzC26N7uxmCLu8xF5PPdrD
nTODZvC72ZNIiYKFRlLWxPPki9hGyg+ocV1ib1U9wpfOxWM+98qva1Pp4pm07qGB/Rw5dQeOokHC
mgUUBLW8EdrGTguwl1VvszY/ykVh1LkFdF1IKSTW1OGz3wXUFxSM8AeVsIdJqhDTy9A1d6EahAhh
lx0pR0SB7fx1VqedFHynWMNqKNgmRCu2Tf51BU6U5RxTOX585QzoJvxkSOYA3FD4ZYSFx0nyPBto
wLD1SJfxpc4OgOvLEe9VM7L4VPhm0ynlb9N40uhIF7Jf1XR3veFmqrwmJorb2QTo58SAIuFs9CTV
MmO7OoLvFLuunimyFPNOQEIrNJoPvvBMqtkQf1YdQiyKRMJj1FM3HBS22PpNhTucKpzo016Lta3B
MHmiU88S/apGf2P8TXrB1o6bne0QrcNNFhXioCblJseLZAQ3QB1wZZ4SzHCpjRykcowNOcZA/95M
zfRrvnJ9S2ou2xs1KJ+CtCLsbjpGbNci2P2JMW/AOF16NYfFhBEce2hoIN6rz6mKn0TN/ZfC4rMa
IYEFuvvUMufVOiwDHJlqcjeoLSb1KLkBmx4dF+VWxRqpRViIG9Rh6mFblmcg2HRJcOrq78wcPbeF
HgrOVwVWa8Jg71NnzXKHauKfSQFnTbxftxAWv2MCf7UtSrD5mdkgXca6TBBCt1X0vu3mYt9FOnRj
lGI4oFUg7Hi2tVxsQuiLsWkfxDIsS8Umzeanioo5DOZrxA9TD9mOsZ/HEPM5sjBY1MCJIj6ehE6/
Ck86RgOHRIsKOJpmQfvnzyG1NYoxEBk1MiEgcb3zoiJTDwsd3iT286r2mQEjpKbQpVvUyTMcEPer
6XqVqTeXq69R1U02mmzmcLcPeJ4TisckPMiIjaWlfLXpi4byoSWywWHOaDcHzbHBhZ1n3Msp/Zem
D7usRx5iT7Q0PL2ZshVphQWx1NYjGDqW9KbnliEe1RyZPCdZ+OfE5BdgGtZVdadY47OVimtcW35g
pCfBqzAwQ1vxpbKq3xDwRmJ8Rcwpq1AeixBZCPVQED28RRGsBExjDJQdQ7qd3V1pggaVpZ9Qdlvv
8XjLnNjrSQUh4nkzWdGrayL2gMVV2AwIJxjzGnvfOfMUyZ6pP9YYAJXMwcuFiKmcGV+KFiGRvVbG
P5OfZnHF5YxXLCKH2xZPw1+E+8awWOzCeS0SjcSBBQDpEM/Dr1TQdyBnGiYkBxKWB3J1ZFqliI4m
i8jlz28VdpTLW5fJsxG4z2p/UhZ5RqxezSnbplRjzbKpWyz0ql+XHi7TC1e83ciXMD725cF04J8F
LHZRJ24YKu96tud1w9s1zrSv5OzZPxOuhNKxVjbftwjJ08RmeuyRIg0U2TrO8jmMPCOm7WtKv+F2
jbnfnT49aShPdHvxMX+RgLEBG1dyaWQ1qg4ttc2jHqt7kszNN52Ob+B8cVJqfLXH5aH9C6mmyUjx
I1z9Q6s/2dbViJUlFDlgVsIl7w7zLipZGLGKonGqvjCLSss+tggo8BvEZBLXNiYMB7ltC9lVLd0X
S0usNat+TJl2i7s1oZsjghjBAl8G01ebh8osScTPmPnG6NL1+654SdRtQoLp2m5jeC+osUV6DUzr
ozEhj2S12HYtdmJ7+FdbBnLgYsQ7oXfP04JBANbvRZN6LhPXWrlt4Re1pQH8mv0sQeRH5CvYW7q1
yZK/SpTvWWQwIBtkszZyFKdzoKWeqyip12rEcYwmXYgcOoxBjODq8rkYJlr7EexY1t3S0uRAlRhw
ZyAf8Bl4sy72S99jh7Vs9SvuDHRVZoba6zI2qX3I5aMZqx7jMBHnrtIcDfLQ2AHCsXUofFKq1ahN
ikM5Ba/6GH0VobzrFlaboNJgZig7LXX5BkUbMlUZtPfuv0gR26ksJhq0ClAM22I1Wzp/dEotKfXZ
zDiQxDufhNdtm/a/s2QPmkXYy3Rn/B3DiqVHym4eSYw+AusmBUCrqbkbd3AhFIZYbCsblQnbdua2
LuzyEYqpC2eFBFDBiJtnJxnOEvO8QoWHGKRvX52ZUifDe4LikqBDqCkuezM29pn9yWJoy99oGJeg
P5FFHVbEKpDo4XxlM9VYhz0G5VmYm+sgznZwrAaDLuIHTf1Yn+DSNskrKWtM6/EEbsWAy+0TtRRN
CpktwAoYvCCVi6qLhX7PyBCBJadxenZ1WIARKTban6luW0AVOrvjKg+2qVqhvwagG+c24Tdc8qV7
5Qw516MPcNNIv+tF0DNU/hIH6KnJs8Ioqt0VCDxcrgBVw9eaggJzT8sloN+XPovJMmdrZH0NRX9A
rx1HJ0sx7hKRVoF8i5Ag0hQr9VMtM2RXtfDz3kE60ivfTK4wBjcE5pDQUIO62WHHQj0YO81vu7PO
rHkqndEX+aIMVvdY38phr3FOlIhepfmepA8leQV1wSUvVz50DUsCHkZpzTxHiEdU3QjxncQNOmYy
w2kgMbMiGGsksZBk731DYsvM2ao2LwlzIzuJdjUe/U2IVNxxSjg+oXFSMUEFZYkTtgF+f8cZGEcP
Gf+TyfMoDgONqsS2YT8GFLhJFu0Wo1PaI39hkq9U+3p8T5ALjui+e/1pYJ5ptA+SFlYEytTiulgi
w3inYRvt1z6G+dd8vBTzc1r9MKFtDAY5OLRVchl1gMWnmkC98B/rU2ENlxr1GKsMcXRGDRle+2mn
xt801B9uqSJInnYi+c1m0CD8CYTB3GRPvx7uUNkFFO1O33kzl287vJnly7hUy4sGOMEAG9HzlIH7
gssWvoU4zU1MMmUH5EZT2FKq45y+COVH5ZctTiCm4Pzs6WHmPdTnZK3PPUR58jp2ETItqOn4JkhS
RLMPR8/CB0/0sV11XjOeEOJGRuuN8D0kPFrrSgF2TkgCz15TsLztMpgzGfNFyr1l6itx3IHvc8Fj
pMs4/wd3WqYB0CHHfOZAHJbxmom1ChlN+4K/vYDrPU5/UXrTiQXNX9M5xhlmebp+qxnLE4iO5UG5
1Bj1yYnOf5Lso3fvoXYz9dqDnxlYoK2m3SwPmY1qhaFsOOOt6ZWzXN4jZZcNv6L+NK1XvXpWluwp
B3ycsU58KdkUJz/gU6h77YPc1s170mFKV75JGt3METn25TEgUUj/NeHldh8FCE5C0nuOEhUFq4l+
jeRdpNtkCvsZUS9G/dqxY3cYOUL4FekxZoEu+r6AnaYBBiBkg+QgBLm4T6buNpQ+xJctNt4mY1S7
x7kiVfuAar91bkFyVujy2BmpCR9xQHvOB6pn0i9UBa0goDRYVIinkR3FJI6y2cAHqiBqiL9KrEQq
VoZW7BjhzuWngz0SPKFkW3dwgn1O9gqxmDXbWE8PNwoWHBL7kHnnJ+AiPuZqG7VBzqYFH2c472HL
EUqQJjv+RcFagX7ansKNKH2AitLwlxivzGf5C26LiqUNDq7cy/xPo6dBH5k9CI4a85M9/TbpkZXc
FPoy3afc/vUuIa5kZPVh2N8zmIP2KWxewv7XC4pdJ+LXIDwMwwdzcSGfDSbAFk8eHODRx3/ERBkL
qcJ7NV61+RXoTFTvibcyjxWf1LIX0RiAx1xjFd/Sud47IO8UQIru3USHVfAz9iG2iNQvjT3n9wS1
XMM4YpAkwD3CoDZD2t5xmUJhVUcI7/zkOaL36pxqPDrHiLdbr95s/V/TvOjLAHhTUP/o//H9lauh
hJeVD8ONBQH7FHj2ZXlYWj/EV8wF5gBb+U5O+9C+TePLRD5HYjXf3bHG+YBvL4ZjGXLTEZcEeVUB
XB52v4NTXrVYf5IDTCNpPZs46TGQOeO+S6D7616vvoRs8NXkLRLsaykl4RFsUFzO4Rev0nBPgdR2
6oQXfMRqfcenc6vutbNxumOB4N/IzxYm8K7zBvWuwlwRCKTJb2FkqR6s9qR0N8sAALVvXSp6jjUk
69E/CTM749N3BMYVwE6hA0mfS3BGrp+V8TXm71JeShetdLwuVVpd5EfV1lZXCtLfYFKhAyz1o6DU
PbQMX5iAEZBeIYFqm55vFBfia1BwlHVMQAyyc3JqtPi9lR2L4m1D9lxeZ9OqEKkKvVeyG8uY/8+o
t5Ey9DqUqDikQBxcm0T3xT1nB7MfRdpA7jLR9EpmUSZq7TbD7D3oXIUM4QmdR0UPbs9VvheQFigk
JqAJYg/irDnCd0NCVN8MKa/Udkii9WT+V6b9Kzf1PRqs98qYeFei5oVKfIVPo7yG8BspyTH2l2vj
bLqr6C/fo95Gb/WuPgkCM+p1Ue6Ud1o6652x3Pga3vucJoTnA4oAnr+1z3h30LYYFILaxwaipD4O
N1ejzPd7xlf6uvtvJ8CoTLgbeEQ8AiSgszTlNR/g9yjVzoADxdZ29PC3IkvWSJXiU6YfjDy2MuA1
o2q1FGXgoJDpIRrykJJHiZdpyC5W4bvhzzYDEZwYx8rdo1Wp7rRSCLnwfVDwNbxWZ1X7hKap/9Cw
bcg5xd/ubnlxBS+RU6KgafLyP/mVAEutNimYelwc+wCs3USvtcpJHiKWYTX++qzMQ7IL72brt842
r/WjxPG/RlvFOgghFoSU5Klh4Go+G87KeFfOAvqgWOPsZlvFgUZeIQx8NSMfZKXfO92fb92V9Yb8
57BCVAHsoShYJewH+JKuGP26DLu9/qe6WZK8xzVEC1aF/3hBS+uBPk9ZSp7sYiRrRuP+yDKCN61b
pwf12fi0Kd5SFiYr9WNAEaPBEVllkJkBiOIAXKPcxGPR0zRjkei38HbwrshD/a2pYBdWOKt4qyht
aKkTjEe5hy9lfOc0Wxk1jNt1nm4hixjuaoIGCAwPqS9oNL4W0zJy8IkDYe3R9j6jV2kuAigHbk+4
s+eXBb3qbCqk3MBZKo/f5i6bvhW6qqVaY1SL4ov9G3BO+x2FpDX74o2BlkUO4ld8MtEb/rJfbOUG
V44NXiTloWSpxMaG2w4SZ3qVw0rrfCap8iA+KGyY++dfto+ANmJ7wqRyyYlMx9WyPofGQXp082I/
kgerDWgTH8tjcZOfJlNa/OEVcHiorFgMILhSYpA2hebNpjTjI2MGz9j0t/zkE9C6PwT3S+5hjANu
S6lN4SxxtCCf+EDnHj3Sf8Z7eIck2b7mJESuKpRqnABLZUtskhcfErGhWQHcCw5Lol7vWe+vS5ey
xuvCBRPQ0IcBFMd8F6yZyxJvsnwAgmY3+eFyYcgfPaAyICdmVAG2dT3wl4PjRwJOe+5RHKDGxYZL
k89MjpFTIEhmX1uMCfmOkljxQDXAKq+1/qvWfscjGzY2P9Uvy1Ae+BduhL1rbjETIiql6ba1DWvu
IYH8u1omZWt+cgI+VjCB+f+Q1Hh+ySIj+RKJOREXhK86AOJR1RIorBMZu1HMHSMdkW7GcqdWPsKC
GjG78eWj3QnLzQLuE9vI3PPqyATfAOMN0UqU+s6geyFGzl6Tyjb1m7l7Ztjf9Bv8xNvFLTOS1Lt8
z+b5HOhosp+1/IHNH52eSVwUHwz3QG/sW2MXFk8pvVM7/mAb+PPrDGYzs2iu49n4HvJD0r7G9b10
J5Al7NneZgw3Tt7eVDJw1zNIOoSPiFSmMDk0Vn02/rNyTxqMVWR2k0n8UWXyJrd8adjpoJ7N/B7R
W8/+x3bBS7HMG4NvVIMdIC4NQ41fFAGIqANuAUVenPbbIpvQIH11jgEJAQ2qd9oSftkwQUBx0oV7
Az+jaD86DYt6dAt7SPcVUl+8XNU+CZ/tCkIxlk+kHJKasZ1fiashF2lBS23S4Cka/mIkW2O7TzVU
em7uWRPZkG3NDGTb2TYlGIr+rEQAOhoRM/m+RhaVyOeA5SSzVfb6TdZsO5WywWrhwk9+33c8kQNO
MkgEJDgfUizkZTt44AJidIMd7VhWMTWJzkV80bq3CFS+zhwodt+E4ElkGpAzNpo49lXtFeeYQxOI
v7VqrO9qB2HRRC7A0Lmx9w3Oxnb6VI0fzJZMqhVkgWwAnPY21JjfFHMzhAC/mAN2vaeaJa7XrP9t
C3I5g7F7RCOziVCvSLLvP7IGbazeIV6x4m3OgDtVGDWY8652Knp8SgCX58GEV8zrWsZ3k5JcjRrn
XOwaX+mEdsMgt65R8qeojy52bAAZjGDJ9CQXTmF5VQdxlkgpRYnSvcnUxUnI7WV89tOvQwmSJ/Xa
mKGC1dGuQtufVlwzZYsFJxGaV7cNGIkBEUgTPSlGfrXl2FDcDde8hlpRDy2IBcmUoUh2jkgw/ARg
jPOkXaQ4E+19cpmH4FKXbkfYJ9QfYrLfy7zimtUBwORsRFJqGNSMDPcCHO7tQD4VHGPbYPiUSeUg
XZNtktUBCAtTbK4udaZME/ViihzLhCZ1mjcgbpZTfBg102y0UZnKcZ7jKuqzCaE2e+TOYl2MGTPf
Jwm+gaGuww9npJpkSz+KIAW+KrD3q+gf0MVHNu1Roar5fkR6HtY534buFgqev65FqYXb4k3KGLKn
0X4HYfWviNNjI61Hp2bDoU2ZVyVavp+xzBf6BMpCdXY6uvN6IFdME6fONHaGm30luKCngMmLssyu
iPtwJPtSAudpQ/RhlSzc/0Lni23rF6GZn2wthF8bFao8zMlJ7fAWRXR/tPHhJhRwmWWsPssgoggK
QHdkc/aKXnmwtJ1D+IfrcPG5PLrSbeQmVdQLabEBxDjo1BVcP8XqsfaxRdKLcl3YvJ4wUx5c6rJR
DZbWlB1mkPAAj+95ZH+GROe56nu2/MJy+RNLppJZoCUblzkW2p7pO0iKn6AMPpNJNE8iJ/4sBqyB
C3KqhwrlFRVfA/50bc/jRZviX8i2QJE6iTgqdIlvRQXiMG/m4UAuDdAmGdoPS3O/g1E8J+UuXSIP
mB66VF48ZdVQ/XaEjOIWkaHRo/jN3vVpaRka2qGALVxmXh1NUMx1w7PbUGfoJfKGKVwuZ3C2DhdH
2bb0jRHmmMDmJEOt1aXTkpt2a1uEbMsSpYpRpbYYs9UQMURtLUloQ3UWDRaKPMWbx2SfYsqtXgyV
LGrmAkwtSo0RqSk6MiuBiGg6wbpuyHUVVIB8gh+XJDPVAmLdZsrvqFv0PALGRwgyMMz407oAr5bh
sqEuqp+gcUmkMJAWugpUA7e99ZrKhK828C4wcDCKWBCVE20T1KPD3HDc1Is5sQTVOGQ/7Wivw6l9
9FP+0JvgPdTNt7vM3X9ZNtRn1bQvWuM+YrtgXzpTAQ1pz4I88KfKOdlseEi3Q0vIyG+XlMEvASWf
hUQpS7So2dHY6uTZCdQFqqwKNppgSOPikVsVIXLEGxZaxO8V4yEs5mvcHcrR3g7srGoWGOoQSi9d
ftxckEtixuaxTan6J9aliQKtv7JfhVkfgn49CirILldH3yoPoVnTVmuUOjU9WJm5vwGscNupDtFf
UOj6ZjYBGkgq1LywILNYDNbZ8dvxU46bdYXOPhiBAcQt9IHCYRnpWKVvVSU1IYz8IHZ+Ohcfxl5j
o8Thh8zMcZs/pQxCCspxBqNMroQBGsMpJZAPR26zrjwVNJxqjLQMUuWs3yNTPo1d+JWQytab9KUO
eiB4yyyEhHwYNS0h59qnOxVeZfR/skdTHD6pBedHlf2DuZkr9O61hpVUN3AAJXnmmxqFdyjm6xgy
4RpaOm6j+xp1nZVvVRDFSnZUDHMwjIdyjZTB2qeM01EhjqtnM/YI4KW07X4ZiO/ctP4ahl1gJm9x
pXcAHRD7CLNBhxyqwOdZ8EcqWsU0R7SO9XCbESymtVxOjfXo3TD0OJ3IyBnxJhAJBBtjIatFr1Yb
wMOwJOUg60ZLxTQTYC0qNMJFLcA1TUuJqzYRs3TlUE3aX0yJKrQWE2AizlWOqk1hA2XHJmfUwEVO
VCLYC/OjdGgJHEVbU5uYZFY4aPCid9WCqlz2YBUUmJJGzpS8bshnns3swacDpDeYYDpxbarDPUnm
j0zOL84w/GkEXeVD/tRFJhoLDj2z5soNtezDzcvqGgTILmfTBsoxz95AzW/r4z3JFb8TbBszk77F
Dg3rJCyOcJcHiBsuWMiouC5MnZEgPi4nd8aVZiEdkhyVIwsaT1WR4o1hfnQLXC+pOluvy3+Zbk8b
VZXjoSnMGgxoyESfFf00c4HbBn7rqoEEpgTiN4rsJ6U38nXFInMbut0S5Mk/QMyVyWBcwqrZlnan
3Yahzi6d2r72sTVqRAVHzcXpJ/XF0RBdZZg7167l7noRjx9Wk751oVP+xdZvLbWtnfOV6ksnuBac
tNs2NpFkoqSfWs09JUruLB2pAG3HoYFm/v//EL15qlKOct3N2bKbJexAK/vu3QWX3Lrhd+MsUPCL
VGn+XEsLXvIIA9xgyeSrBywrx2jCb0HiUMPkU0j297aqIu8rK8096HF8l25/oXwpj9J0nUtRkyHM
s8zGwxZ8NbXZ2Ict7VSfEQoSjQauKWoqvYqxYrAzaYsUCKahh9dQFagb+goGYxVOSx39POYul3EO
vyJ06+wqcjxU8Uxcp1X03zpjrqZyg3vVYIibrEqgH1CY6JXDzI4UbZIW0WosL2BWhAZXle3AJr0n
rjs92PKj2GKnrc0vccoVbDnD+BxPGuFknSGOaJXMc9zqDCGnLMQGY0UqazHCk6iJ2ano9ybo7Zcs
tv8FtR3vWgE+u+hbphFtr35nQgQvSoQ/mnkuSj4qsOt/nx25T88Fe12mo/a/qZ0AG5m5wbibBixp
R30759zlMrbcixXfyqaAdzeman6di1G5aw7c7Vyw2k5zyBBIQ47kZl0ic65Zy08N8iFMW0OrKW8z
BxSL8bp4so0SUHrskH5BTqnayGnd1eG4USqCfAZRMurtltiASumzrSMrgqoyfM1dEBBdkxaHcc5v
DPyzt7JOxyUZnfY0UvLzVN54ouxTYrf2qc1mhtS0TnXPNVgFc4iiiH/Y6rLvTNPM1+y6PFPHMUjj
2ERYoH47iN4DNCAHt4q1W6wS68rLTn0xJX7RoFacBrMm+ZuNlIN/yqAiHFU4Y9U67OL61Qhohyvz
5b//aB2izNPG/sV+SMDzhH7QGRjbJG9DNkwPMSTrxtGsoxP1fMRCDxq/4YI/NExR//t4oD/pDD/L
Pt1NiaN6FU/ZUzZ96r3Q71bXvhmNsclVNkGqS1h9F8mXfKtISbUZJS0XBsHZeiUQ8sShRibNGJwL
VAKxVReHRsFrnHYUSE4fjC6BzACky8Q6Tg1vN6mghiKSi14PySWsyxYb2fKdM8am3GhDfsyx+hpz
50KP6F6EW/5lU8wVGeRAG+Q4Re95qj6z6Z2uRWwzUlFc575Y5Pqx1aitlfN/n2qs9SjLlfjWKx2B
QF3v+MrMZrtBSfRUT4hr2mJP6fFVTcV8n1tY/yl6sLAY3UfpflO+9veuGI+DZSWbqB+D44CWrq+j
bGMCeWeWbDG9Wr4oEfMKbdLych0xxwkbRPeVrp3qCANXo7vbYOaNSSQ6p94GlB5V/Xc7yPzHjixY
3jpisDHBJYr9kgRmqpuhuUwRdYk10gv1lT3vUNm4W1NNiv8xdV7LbStbt34iVDXQaIRbiRQzRVHJ
1g3K9lpGauSMpz8foFX/Pjcsy5YlEkB3zznmCDz3oajPo60//RFJRJNbwyOtjPOE5KW4J4Bgg27f
PMsuXysLuaQdeeMt722aYlExsXeTjLgL7c9sPZCZpTPesha0HnVGe5GmbW1co9N7SwMHyUG6UNRM
wnNs61yPtXqdlt8w1SOTBdvCY6ZhGLG8tBRZ+0YZn6ZrNcRTtUy5lz8F1nRt0jAHcQzhE0u80QqL
iId59PCZ43VTeUDJQx1VZ0315LHl7Ifcw9SrzyhhJ3ejfUUtMo1voayqrQ9n9CkxYC50DVtIaIuX
xcJQ5xKx3fLSKsK2esmEPUaU9+wY/LZq8Mmyof2WQ1S+G2NabpWsdx0m0OdJmCTvQnxznZz09DSe
DyiTkMLA+HitIqxkBpn/OwR/BTvhndGtPnlTCCYrXdiFsv6FGP7RzxT2310kr948NXgn1G+VV+KE
5TTGT+2HjHrd8dZP9a9kkjXUTHLAEzcEbUwUcHSk5vypKSAb6KgscE8I2kc1u/nesHo6KxfYqTZx
Y6xjsnXmgCCJqi6TG6egeOH9f1jdZDJ67+JdSQv8QndBuNuQS1rU2NpJiybfUPa01yR7A9ppKJxx
TCqibim4UqLEnMR8nnFJfUkzqnazjau9V6NHlglU2y4LQmIrYL0gOAlOdQWj0DWd5GnwW/cWlEWz
MyjjH/q5IkZnijIyH+cMMVQtsWNtSSNNQiRNmZsF1/Ul7VBcyQ6WcVYT3beuBV0CNc+Up8oPTut3
GXaDZQ0wTGXhbjmb4KCmNJr7+oLUxGImsihjgdkjYb0n1cKnEIqUWEhnRld8qJriLXSj4pA4EcOh
OGV6KajcLBtauh12JhaQCeqtxPRfJtXQtkbkWDhz+aQ83lxvjQ26vvEVKdt0VlZ+FHk1vKRoxsuq
aO9BLouDGcH6SVuf47yDuNmVW0wKGmIa4+gQSm3+Fs5jlITxh3Tcfah8BUUu7fZOn4yH0OluFTr6
a+fXv8w5g5TVHXBKDg5yxI8hjP81PCs8lKJEXwh75Bb56OXimc+Zud6Pqb94sVnjY6Xs7xdvzF+k
bjESE7G9oyX8Obig5w5R6z8bxEaWaUy/54kwS6XUY+328lMunm5zUQ7nrPbrjx5TUryNetFmR2Uh
bXGXl3DI3qPYw1Z3qP2jixPAcf2TaIWPGKbU+ynAYDrsKvwX0v9e8rFGJJrq6K/nW/PVEyd0WXvT
F19y7FB64ujIio2N0xIbAgXRIeqDl3oanDPIG7D/sMASesbD8v82FUpgYsG0Qyec94tJjIFt4GiK
4/dh4mEYhefdPgtmuE5eUCcnN0wZ24SAWHgo0JglVi9PVmDLE7aZ8rR+Geok3tWWBhvJy7NaXoSO
NdhdDPUxyroBDo576csCEdLS8AVCecjAQWmU13vnBAog+fACqZaDRzBkPmPcDTbKMuzQdDGTsiLK
8YyAYSSrwkfn4oYe9Jm6Q/hLokHPdr01MMB0HQVSnxvui43t+PIF+E57j/q+2VdhnzyW9ngofbc9
r8VnJWYH4h28JZbzAsdnZD8upXDRc3HL9h6bLplWwE9u0ODNNhf6Eo/4QXSFk3wWnoZtQJ28Azlv
S9lcHYGZWRkiBVu/NPDSPvRN9ly2vElsJqkplrtGT/n/v3z/HYI4p60gk08CS5kB58Vm1Pt5Rutm
D+38sJZNM/3Bhc2N6pWRT4fPBQbW2M5kEkM/WJ3WuwT+4i0RYO/nzUFxLL8X47BIC9SpMLpbCCdt
12al8+FmcjxpwqjOoYv8occEU2ifj6wnzJZTRGg9AlKvC6mCiwG0OolzjASD+B/+e/mQelBEM1dw
wKQNG9MU4d+POe2DofHJH2W/b6u6eU49XJy1HV2TiBw9QlHEsVAK17P2Xs1wE43Aqhlj1/XNqrSN
4zyexXwRsBNQFBlfVV40+1l0PIPQ134Wbnqeq/IpaYMMLU4u32NFqqpjeS9wVkHiI2Y5vcJIJmo9
spTyxUBKQposDQ8RtYVyVEg9vgqHAaHrJPiEhWi7VDLYz4NGyhG2z46vOcM8zZEvsdmDx9q9xU63
M3LPug0dtAqzr8vd985j9jx16HHaKLqkoTAe3aqN931mMtEyQFNUVRuXYDCNi+EOwWHS9Z+2oUvx
qSPeugkA3jY9fbaUYaEXVOxDgnojRQxsxzgKB0c3nZKXteIsJG6UIDsm0h3a55E7t57YrpTNk+5H
lPKlt3jR85GeLLO/gwQxTAkyuvNF16QmZAMWOOB2rgI46KIJw72p1ClOCziDtSZ1cZ4fE+2a53yW
eAZqm7C9gai0cvmSc2+6+LN8D2oiZroOiyS92EArJxuIFXL8TZT2Gb4BnYJrLbDhaO0swycZGwWi
D5h2mnOKXsFmeCdGXxfYg46/nYYhazstBgxLxS/bWeCarP+xchk+ixou9HrjE9H+yYV6tuzGOIk4
osZ2oGcNC7EbPZmJdWiaVmjinYJLME6Lom79wKqFmLpurf3/7a9WIH/0IoBbUlHiFxKf0zlsFgGH
d2GbNk+xGV67Co+jtR5wF9MdF5x808axefb0hLbbZ7bp9CIhwK+uhycjjnEa6sj8cPbx1BSYONCL
VFX+FzZfuDeovcBIUnsXhlnG3YvM4pw343YqMODI5/rv/2rBLpUUhG33kfj4NOcgg+fApOnSViU3
dmuhRu1cpqoFxUQw2wHZ4yLb+g5OPFbbE3sa4YMU1yEtNR3WruFxPo62520U1H43Vahjbf3kqRb1
RMLMIbJ7jBtxvUVdJLpdnM7P9JjdzdQoA4qM2xBBHiBsUpGabBnHaIq+sB+FPprF9UtS6as/ki8V
cwBvuhFL72yRTDbj1TZZfGOu2y/JFL1Hbk+Nbb6h9NYvCeoRoOA28Gv03R3RP2FN1Pw8bTM7cMjS
MENCgxSTTZx/OzCXF/zWfkU0n15Q1bjyt6gztT9gwgUv1fRD+V7iCE1NFfu7wiSXQwHHIqUmbwVs
TMUmdUYROODZmcWKKOxpvBkU3EmmWOgxFcmDNHPgT1uS5mRRpa6whcnwyCvMS+ZK2KKMew62txi3
N5F1slPbPHWthSCorFKS4mexnP70DFH7PgfRs0pRAHz/L1CJH2Oa57em4t9mtlSWWlc5+b6KCowZ
lrdtehBqw07ZVyDKx9SEADkAXT5+t3dlB79vXfAzOoMjMNAhbthBlR07m+/HvpHjRk69Oqa2/19D
jUcIzWeSHdYzpeXCbIvFPtB+CEcENqUVD7c6hg1mxf2PJGsUBxYudlNkYhRtvTTaI6wEZJBWfIRb
rNuRIBV8wJ2l8Y9Eio0WkyQaL3JAwnxyDx3Ho2vb6upHTXRzoTp0RqCv4+QWV9MIlb2H9VkeseMf
L45BeNJ3iVvP6Wcc1u/fyxkvAfxjGpJh+9Imgs5y32FyE4zIUf19rJu4C4+J6HeGZZCCqt0MBwHX
fjLBzEiBrZsjsMkZknqxbzoK3bUtH/v3WWN7OPYvnGj1S0w3cjGn4Gg35KdNmf2T8LkIx9eBNVI3
6qIVbE7d42AQ2qzxMK4P7jAzlzERH4YYB1jLEeRZPRmlJCXonkfJK9LjwHpj2B3IKy2hYEdurGMY
z/anygGN/elQ5jrDi9Mwz2YXI2jCvhPTE0h80A+g4/CfwRQAnemO+1a3p7W5MLLg/H0uOQElPQrB
7Vj13X0qIZ6u39vY4+fUYyDvOIP3MjCIXM/l9cXvYR7LCQd0X7sf/6tBrMlm/jMr1J2tLc5hwO4R
eBjafu/ucwFRuM+jiVw9dqLIMX9EUde/Ojq9fd86a9itVev/6tfZFt1Wjaqoz4oJ7mh34twtP3x9
qQeH3nVJm3ScdDzD4aKq8yBYzlFZPa1/h12N3EexvqXsy88gH/U2aZnUrlCE7DzUiIAOCzuKN+cL
5uT2yIxATpV1yFzqD6N0xc6OY1QCXfFc53H2YhVheg9bCLj0yp7u8w/hUF5GWdviCNtTTDtMigGI
cLwUn3kFo9ztciRyhvTagzsxsHk0WowNMaGYMuJTxzA8fRfZSYUD6cQjWyvjzShmhEJFpT/Y9L3H
bAyJY64sZiW1svZByIy1me2fQS+QoedVIPCByNKDk3YMXqv2klQMGPRUy3NWwp7wGR1tU7O6R2H3
WzNtex4sEzcyx8y+mgaLmpppWzYRHF2I6pAof/G28b/ycEgZgdILrQAjRSLhiFDqTlXRnNfOvoPF
sxY5TFWGLbkk4c5EDLCfwXYeeUzZL7PUALAJqbwd1V8rQOAdHl2kcy5fCkveVJ9M11B1Pbw2iZly
3EgyNVR2CPPG340FillPSnVqjeTZiEFOqrDwL7lnWndHVK+l5Q1MiinegX9IvVdiuDbYj8dsbOdw
yO8xrlX3CB/keo7kuRB9SNJzMyJNYlLQVOhS44XSYtuR+xBXo4OtB0V+PbcgQJuiIoKijRymJmnS
kCxV/lqfcCrXEa2/wqVOQ/rKFv3RsnCi/t+wNOxXowxhNavYg6jrw67sGAFu1uN8djrMnRJkQ0Xp
wxRZBLt2Fjjb9bm0lP+X0Tfa3qIO9rVCmFmQCvpsBc7JwZ8KP+ca8rkH99i1G3Nr0QCfjQl3PLvy
mfrZqienkLIoV3N4WNezPdVQMZe0z0hrfVBYwMxJmB8TROHnaIIjU3rUQQWymEMH99W3y+j0jUqb
7lQ/FSaCY6VHRvF29JWUUn9YIewkVUPyt3y4PivqGkC+s6ZwiYfxlqAw2D/sPP6RYQVhYJL5OiUf
PmGh1T2CQY8/FPXjY24hQmxDtZVTZ1+NsPhjVVPFUcClwdDsec4VYqI+r3cm/fjpmtq9fwWMoVkI
b1Ko6W6jN2AUXqA/YET9WCpEWfa6iebDnG6NAYt3IGq0U82fyJD5vp1MGKcGFLca7SP5fNB822p6
zkC80MHZNLymsD3S3q2UFILsi2Y+u3uG+Jmmo/GkMrc+zrioJ24UXJxWHcJKZm95A6Mr6F6Zqt5z
SXoKK9XfSPTvdxH6WC5HRn+J6n64Mg2+I+mYSABbflcWiBZis/B2ZRqgiBYj9DAN2zYbAgrDOckS
zM+gQM8LoNMt+M76J8+CqpVYzi0cIWfTKqOu6S0UL2FtyW0xQhabPSIlaMMZOoBPc+6yxbky24s0
9zfDiOimWdqrNhmJDAAmgdZbLQWhsRSEc8tHIqNmHLB7FgsuBVYxPKzfqLSrbzpWpP8YX25fs2YG
oKEwgQ73fYDVJQtiqEA57CIiQTpwsL2DtF8+xl2FJYMCs7RLZnYl4eVxFT0DosIFzuLpZgsXi6Gi
5dQEZ0arKsgE9mxY0r6gy7fEtpeVQoFG12EVXg77ZL2QeYGX0QQ1KhK+dY6negHs3uzIap6VIqTR
CnW/qYxLRCnzV3vF76ClsKDg9HZjlxHzbPtIjxqCpZohP/jCwWqZt/cQ9gUTR8DR7WD7Nfqono1a
ELcooupUDqmJyVMVXQebVZOw9Vgt7aubP1mE3V5m7SFImPwU7Ruq7QD5FhO3h8lz//HQ/gDcojHM
WcQ74UbtkYkYpjthRZSvT5D0WmAkwZSdZf7fhRVtIP61F3F+lJunnn2FTgbCLJPG7mD0zYcxZPNv
I8nqe1VI2BZLQ5R5iTg2/lPRq2WMrOASLbQRw859NP04cVKy/KqmYbz61XjogQ8wJyfQxAOe2VCJ
F/iadepDpxTztU8f6NolMd+g+FsnIDCVCUu/80oAB7fGc6fok+o+xcFrPxIqF4/MKzxyuHPd10Dc
KLD9KtsjdB9vSN/Laxfk/eug5M4ZLXNvLqceJObu0LjqmLjcdAA0eSuHjkGQRdUvu2Gj4tWk/72v
K3+X4yxCrBvu8LAIHrKuiA8IIyvGsxaZGTiPF3kcP7uIyvGtJD1hwXRqlwRtDsjg4IW/2Hrb7fqj
mg4SmRuTHDnVIrnyQQhbKr6suQftSvnFOSf2Mbakd2visieqy/0B0qvfayYrhkqSTRcNdAs49FG6
wp/3oEOuo5DRhckSFVG3NxKSKUTt4V5uk6GFSskIDXWqtFVcJ4fMiRynXdln7cN6SSWPHhNx529V
mya9OwOxjDQ8ujP84IiEbS5+i+8T0yF0cllSnjBh/GkaIN9eJcYzwRLsp5LeuCQZPC8d8DIC0WSe
IcC3NTF5UBDNHFlfmHTzezd1JE0M9ilQtvNsOv49hxyHEU9jXXMHw8z1PRV5i0ukRwdA5yEvrkbe
Mi/Nqlw8+cfCxVND1uZZEibsKz2fiEeA49rgzmik2yaGLqqodj9bHBSJr1RHLRt7b5QOH6uoR4LY
iZOsPBxSNl1mN4++a7T4Z1o5itcs3CcYhOyjYREFLzPTsJXprg1pFK3GrW56/kbHVkzMDdSwF8Nr
6vT3qYs6skCBTk/LlyZKq7mQyPvGEbZWt3hw1mWH4yUmF07JsaKG7qMCzl4IJP4B5hnnsolz1pRh
OJLxTB+rBuasb4ngUBngLEtrMwxZfOnnvoDfTxAaS9p6z6uWmX+vThxnkiQGyzjYFvLnzmKMJ0Ay
0SOEbCb0E1KKa2nERCcuU4qSYh+jkKLB8x5O/QBUDwshuPQBhHGSGW3MlQfIbliMOQV2ZMVy0o24
kwomS6dehtZJOW6DqBoH6LSdYMN2s7nn/O6eG6qLD8tlY2sVpHSni6Krg1Z2pKzeKIHPZqoL9hm4
wmbyT1kpZD3Enu2ofQrSuhu9I0uKs6vxSDCBOLoz6xmAIIIebgdpdsxr49gnXnbrF5pKbth/jFnS
Uor507MMvc+RfLIpBCRtefizjF56R6hOXKzHN5lLymXSZrcptfZDWuofVad2teuEKAiNd4Se0Ms9
cneHuT2zb4CkR7/xLgBQoNakfIDOF5BskxTouyrziH9Ve5pwGN6ENqzNqZV3twi8XZ7h8D03+pLm
5VfsGc8BCBmAWfKam1702yW/whbDxk5ncg8YGMI0/2ehp+xqFZB4ZoyvaL3E0ZXl3c9g1Yvi3fFi
DLJ9p9m7+PVvxlyV+5icQ2InYbwvM4TQtcTvAD4GWrigAgejJjaqYZ9GkL0x32JkvGymVTFGe2cZ
ZbTZeMwzX1Bm4EwSVYo+Rfnhzo8KAytfErtkf8pteu4WBK4eWT/BvVnmm01hcoYKi4xwbs603KYk
EX+jZS63vlRWu7cJGanSuvoZw5rEVR2ty2zaYFnWiIlwaUkkGFi+OpRonrI5DToGzNNofmnPAPII
6+mHmiIseD23elwfq7LMxRW2BGgoH3Wq3DeD9X6FanWcFZQgL6uwmEA6e5LLcJSw5uFIUczYzr32
Ktu0PSYLttMf+96LzqIvfzpzhAPVULpbKQBG27ZytmjYmsta3PUYPd86UrxsjwyKAm/o/Ujl8RRP
lX1ZjxSbmNCn0A3gTZTWLy7RtoIm0FWj+Wo6ULQHeljYvgbh8WjGt82ckmODL/u5dsYAGkaKWTkk
asZbDYkJEnJRrfvpq/eJkmoSuo/GcPddkZvHVjg3bM2iixygl60XoGhM9zWbONy9cHwKwN9+wJkv
VPPsughq1k7PhmJ09nXdMjmlvrGGDzuQ5d7J4vZojR6wL3W1QUb4JoM28NgabXMMGoR8qtgOlt98
hYpZJpsMjndaepcwG7qdgjWvjACkb630pmh8tIGhNvmC2YOLE/Cy4AM6rjU+0MzoTf3vwBurWdFI
c9eLMgwDW2tdTMOxs6IXMUe7QVgCq7qAZOi4OH2DFDN6GG80MCkHFRMknP0c/PBDTH/qOvlpjg7e
S0vvwFYeHDNNKhrgFHSReVI7afwzCAzRRyJ0Z4/iJwf7pzl2catssd0qdfky6BQ7FggHTFci2OUL
gyAZ5/CEWSoI7kIMNOImfbPz+TMyEI/Cn6jR9w+0/YNFf7Nurt3FRysO0xLnrKCSn/4MJMETupg2
Nox7T6bvCrife0MH2S9IfJBCe8B0p/hVpvEWZNbFZbt6rse8/FzYIabr25f1/tW417qSxODZGdXO
nu/Cb9gdOaBpD9lCOkM8ee4c3JrUdO8ggPzYdih2hUJaDitsPg2gpbt0xmOl8st0m9TolRodY0A6
Q561I4ie6yUUJvU70DOgpg4qsFCkUxBTcbVm0zDsFOMVHzaBdLORqQQRWXqaJa4Ds39zw4zRUIFn
Sd9aGLp5xXZyg/KgIwM/XbwZd2tdnXohFpITKidDBvnRmf+Ehky/G720qjaTbRlvkY1/p9Wb3q5y
+3tWFd5zFDsE2GbYvSS/69wbLn6F+Hyu4YwB+FClwYvG2XXKnsIwRv3eec0pKqnJClCcWwWVrBdm
9GZZVHSQhi6RKuw9BC5Y/FoQuFaxv3g2iQU1rM07NvTjuQn73zgAD482E/xT0ifGSYpDJ63hiWGW
QNvBRVlQQGNs9Y3oN34zsji728TLAdt3tONFNOhdvHA+BtRKc5eMvz3nB0WR9za5ITchUM9xwOxJ
CFzKy6HnvoIjbPoRs7i8cJEdLesdcsYecqM+BColMyiEd6A6b+fMWN11g5ieAi8zYYO+WZ0GPk6t
FN0t9g2AAJ7jbQqabhxSKXiBfxBdrE1s6CFOdszCf85dk6xvCW4V8nSHmc/IYmGuR/g+ngYs4Leg
tgz6zZBEAhXWH3FSzHtjIIQHxtppnKrgFEfdLrGLYw91yN4vFMbG4hnv59l/FmMxnLt0eOqWAYUK
23obmjDi/cps94WR3uwUTeC6Wuyyvw3mMJ4sAmyfxCBwrbMRG0TJ+NQARWePn2GG/Fm1enwJHb3Y
4mDirCtxLIfitzmE+jlW3DJyetcnuiNj9aRyZrw13s4FLI69WyxXrRlwKV6qKkAQxPJ9e6iicHjr
mgw/+qb/ctkBNnk6fuQxxp6TZWQb3SaLT6pTH9dHeT3IQkuXTz0dxHpYpKCAegWn0FR+aMP7Oc8D
N0TCEvvQjIKXokX0sG2ZJ5Cis5yVhZfMZ2lNJ7Oc/Y+S2EqoY9jXoFVaJpkrQAa6+LmCjbMfqU2m
csTkQYJIOjLLLYAQO25vwi4lWWefozbYpmnvPJYRG+06FMpTyE3emFm7MfETIhkMfnAEZN10+AU5
bZhvDWugkc4sHuNi+vKBb9DaPa2tizGVxWNbUXeuWzodi/tsu+69dcmGMgi9T0R9deG/HHDnqc9E
oeCxwsSgwoxM5UK+0y9C5FsaqqblofSHbjytt7uRlt5gSqdejX8SraDs5vh1mw5Ygx1jsSKaYG85
aKd0QjgKpS/9mY9Ja2t5xkbHPkkWqv0yCU3beKN2NoHV+Schv+TsEAQdoOrSQBVHf0JQZVtozVQj
CF1j3LFBe51CGVvwCIFJj5/AjJ/IzDyn0K0r7WIzn8X7YqH9Gb5Pc+3GJHdInOcmgEBGGn1+Moq2
fugihx4597/bVOW51g04AwFOSPGN2DkgN8I1ICTuGfwaeBtAWQY/HgXO2V6Z3sq45t24RXtgXU6P
tgpfOf6qpYiIT62afw0Sj+C5MMqXaYzCqyygXX/DHnlX4+BrDNXrNBT5UwTH6kOC+ydmyVQxiuKz
3SeX7wFNaqMYNYhnS4Q3HqPADPCj8ECNlayuPHLVa1Oby4gVPdxyp0wRD89QiEgIDNvm3AfT32LI
u+2ECP/uj+JdZbP4nB2DSTxk9L5biIw6+KUo7PrR6S9l76lLnJIfMJgwYAxlXjWu/EP/1sHu/DH3
pJqMkLUeVvILd+LNx6uOX67AkUbMpizTfPc6IAdGboj3fNh9SawyvGl8AldkefUxVEonAdK2nMBM
+Ha+Tobnockm+LBj8AZ4AIN9IISZbiNbkT9looWPO/+7mGCu6F/Sq4BQ9DqwHsgYLH8MNlwm1AIU
G661lMKybu8Zzr5WisAtyeGXd42hsDTwE5TLEjt+0Pan1EZarCe3PRYlkvz1yIRhiPOrG2GQIQS2
diR9BHhlxvKTTqrjsEiRzCsoDHFYzvuhHTFI9/yP2Bh+QGTewgog3micvVOwfldVVDaHHAUOIQav
kTe8hyGmAzh6qNck1o/YrTA+6jSyXbcZD2Nu/JR9z7ycAgRyCR9ohBW3zxsUqMzBUUI4kNcr4pWK
uaqwcBfi4I0J0z3QFVjc6XPZIIjXs/taItSpx3G6T2Z1DlMiMFUHe6tsB4lVE8BKTkx5CTWU5DpQ
mbn4FYXR0QptbB7iDNfVzuuP1DCaBvZgwJmelqe6xQMBE4VqIVw1iXUVYeMcKhvky3GhfKynWqud
qzGE15gRLZbAGYTppa6qw4g5yyC3y0TjOW8ooKEj+xvD+KsdspBif27wLxuwwXKCY6/h60hh/y4q
pQ95C2NaJiL8UWYdEAUmaIbyPyo7mo8Bli94LpsPeiVOutSYG5rKf7QH4bMBDX7LpfF3YMjrNJaD
1R22zC+NNRefRWekx6hp3msfeWQ6W/KzKz14+2OL0lBILGeWMnUtG9b90fAZKM9FlG1V5BkfaSNB
8q1o9724ZYGbBuj/BU0JetZAYPKzTHYqSfHnh9guct6me8+G4re2OmSHIc7KPBM6PZ9PW7i1QdL0
vRi5WYbha9656WYKyJVcWz/Tyn7VfIZDDkMoZ3maaTptxBhXP334sg8XAJviDqkcUpJC6vpdNhTa
IIY0Gax7YraHukYOjmvZdGRVPs3eaJ9zKrOn9WGra5cYjR6e2Ew01mDiE4WL0XNbpAmkGs4hKxzm
p3mZjhex8896dZwaeFlDmbnbw5K2qSgCV34s0E75jQQ5kG3h2JOTs+7XTUJo6zfiXfgxgwvVyndY
7M1DQvwikIt5bULDPUDH6wEY0U2hyVt6Flh2GWrqGAzKG/wnUeFa4Fg6PY9jbu8tTO+eoQNPW9ys
4lNa3mojUvc0Yorutt7VtFoMGd0/dW6RzjRii5zV2JMMDmrg2Pc23uQQG5m1LzFjh/06iYWwdqir
F98Yb83S4dVx9YHv1JmKq/xplSXczFRB264yOjU8ZWqVBu9oDhnvk/sOfogSa3C7YzPlOTVmUeMk
ytjBJ440m1X2I0AzJkJ9bn1YOFXvIpNAS/lUduX0hVC+7iFQBynwR4I+cDfMvfESJsCXhbNtOmVs
Sxl4TD1J9Jgz3DY7s7ZvQ92j1ysrRlFUUeFLiWddUJzwcLQfesfnmlaLIqZ8leGU/ZEd0liILYs0
mnwoNtLkuD4KM9byJ0cymjfnUT+PwAUkNMTnqsH56ft5H+bIOIJIknwQZP2TA4b031EN0zN7nLmt
xOgsgr61dOD8zqDDSDhAJSPl2qEmgrzD5MGfQMcxzjiKsINWHZcBEgv8SFcsH/CxOESJ2LRRjwxX
OD+cWaf30lfJnTyLlwVDz6a4wCmxCg6tF3EdcpNcGNl/huKhnbLoFiQvRpjFz92Mok+nGKvHdruf
y1I+ehI6je9G/SsKkYYBFAo1bVJzr0/59/bGABgGM5QZDpE3xNj9zYjGw5DayUsT11tJ9t/z+hLD
qGxdAiIboPFtZozRUwsf92mc2+7ouWVxGArSTnzUR5Amp/PaZxRVsM8Lo7owLaPnEhNVehbaB7tm
btg3ffRuEpdnQnDppVWAWVGxKYvI+qJqQS6mvNjEJNbv0DtKq8bXtxKI5ycbAkFv9LvegHseNziv
CrdiRjkswpMsSrPPKC9ufhelRHk2T7EJa76ME/melljeBKOGXYi/bIhU9RMVQbapyB22M997iX0G
PCuiZPs+M9sQxhHMLBoDPMRkGIjDxMnMT8QnNu+RfFIkGqfFLbaIo7e8N99tlxDzPIYS8wiZNJve
6z60bqGnbmhCxErdh4R0JRBik5qNvI9QLvaMXpN9KwPgTzjiJZOvLU1Au4kaw7uHuiXKwh+geCGq
fIg8jDkmGwSnk1H+iFGK/9Fg0tLhJL9v3PLd8T3zogopcQmNXfc4pOOLiYvRtcbbsjXMEL5PhP2U
Bczn+5gk10yTQWh+T/GIhAZfiRXjRhmFn1mOpflkt5grDSBFUey7lyiW5eW/ts11rePUeB++P4Sf
jSrHDd0kx2pDENw0z7jxtg2tJoqqQ8bmTTsBgbj2Gb8RS5FUhKpW1clMzUshBcFlFmJOkpj2w4wp
pCLeBjdqHwPrDB/MZYqQ0E2lLlouZeFf4OKlBbDfv7Fj4unWCdWfxRK6Bo0GhN2f4o0P95lFR2U5
Rrrb2Jk1nb/X3koj2reaiYDfldGL7iFk5vSDj8DzM64FS3xEKcR9TILomHf5Z5rP0SGokt98mugV
KlH70Ccm3iWOW3644M3b0RjhtffUAqJrCVG1EqQm3qReneaml4qvJOnnaHhk0w11fPeIDFnOGtUL
+wzZoHlxo6zeGln8j4di9c7Jz3RQCr3DpJBzNS+CUxs70wbbKuY0iowCs89muocGV/mmmk/QC/Hc
maMfUTJnf2y/+B3GNpfCWZjck+jHh7HJ6lNXpfY5acXJHNb0qrj+7THqzSL9V6aV+2nDOlF54vzr
TuJjmTgQEeelhywuXzQW3+HDBa59T1/Fhcphmm/MmpMApTWp6v+Pu2vZbRzJsr9C5KargZGKb1KD
rgRsWX7L6bRkZ1VtjJDElMKiSJkPvQYDzBfMftaz6sXs5g/yT+ZL5gQpuhSU0rLN251GuQuFtqUK
Bm/cuHEf554A5VxTEzVBtNaMcbXWSmBDZxGSsgmQqapvNLr3j7iYyZiicrmKx/YFgFuPZ4vId7/M
5mMAls3h6Hc1rU3OGxpYn2epBr79WSrwSqYGzkcetpFHfziaqCjgYx884OrPqOsKSsVZNNFa5kKf
gQJdGx3bJq7JiUCHfR+DtSsFA8IlLt9QZxx4jdEcaYZciV3HAVeuNkFv0HB2a6B6fmFM0QeBG1jR
A5w8tvnsfvbJj3EnNdr6V2vXI6oBIpqV7ND3hCwpboU7QT8rGKaQacI1STzEpSnAg6aqzn/V5y5S
Uf5k3G7M+OoLqFCR5oTnjPD8aCa6P+bD9NJOphbK5mgNGY9RLQNop6M6aA8JASTtug01OI9M5LuS
2dAEgCV0roIhOlLEb7PJJLgMxuhGQGhq3YVAkR7ZJqqMy3DOQRQDTNA9GstN16mtZ2+PzMtQhOo6
B5jT0LAwYwQsAe+oPHU7Ju585CPEREEEvj9rvGiPcK0o19HTYYxQaR4ayPMbaRqeTka4iCsK7mvg
lMSGyMKnB1yTiCaYEEQzEz78tFD1RXuGyhfucZ5El3kS4t5n4wxOmFgOrs1o+BdmOjFOw4covTDc
E3WZzluxyD7CPoMcapjm6W1QH4KGAhw18QLu7Sw95UaqfrLMxt0KJdS7kePOLzT0HqCHefEpqqVp
dwy00eE8fFx9GY4boGDAd8F2idhxMawB8RkDfNMYBoBsxsYxqvnab2OOdGw6US+Xw+S3lcAhzg0N
MEAQLJ4vnHjWRQcLSwDPbDl+jGZ8K63dLeZguEbB/WaGyw0As0d7VZTon3HSgxI99FFdn8T8cw1k
jffowoKepxHI2kK9dY9BZ3a6AGpncjbO4ANagztHYQSGDd1pPHxqTCL0vDz4v8YD5NsWbR+AjDwP
Y6x8tLVMQquN5AAuXUjC2pmGgtzReI4exBHwxscN0f03cqwQrCoznEjjSAfT4nB4g4OhB3cMjfzx
4+LaRt+XP/ZxTxTEZ4ks3IM+/qqO0dkR8rl2tPCXN1mhcpXwBlhuw99Qeplf1uYOiuW4i3higUxy
tgSl5v3MPvMB1j1DHzpYtVanSBL4d+YU1fNoNpmdZCnkFa5tmKUqKoH+GCRSyWJ24vjOohmGYxBR
LoKwPwcTy300mtzdp/GvoOdfHVozfXz94NZ4G81vdrMZLCyzNwSdToDjDQT4IPh1H43HNi6RwJ3f
UXw9UmPgcsVvvorrK42Ff24u9ccWjKKPQxo0crVQ7dwvQu0WcKDkJEE9z29ok+MJB8/1CFdxDWcG
LopFSms1ucUdSqyhC4IogFXi2e1MXT6C5Rwt4+JOJGs1unvAQbmIWjZs4IyDJ/52ZgIPGeE+OoCZ
PwMSioTqvDtBuWs4P/eDW9T7HgGaEc0x5tF8dQPYFXcBtb4CH+3iHrXmT1YNTDCnC+vrstYBALll
A+6NNHOySprxFNjjcbMGNLKPdNLiEddyJO2F6zXHnx6i2ws1Qu5s8Wi1h4GnO2g6w2QfccHsdGbd
mMgbtZCYQf5iBv6HCNxuycQFT5qD5hh7Pjqf4jVgYeFfgqFyAocJhCynISqroCwZHT9YtdPIBNDG
ikL7ajXRZ2dakna0ByQn5qYLuEXkfHlsgJIgCnAd1AoRPZqHcXA6gdF2/XmtCaaT5gfl549/+7m/
+NehF16HPrhcgvjj3/B7P5wuI3DaJKVfP3bDCf7J/pun78j/xcc27yMCDL8mz37rxAuv2MSLy18S
s3kaGU9fz+6IJUz6pRUkPFl+Tr1oeePFqZ88/2n+HnhNMdB1iO5SUKOWh3jRl7K3/e5AipcN2l1O
vV8+9MM0SMT8hjwMPqw/Ohv88kHTnEz0ueSfppS9zXMj+AwvnQ4wtKHWgUk0dctWG9mP+0FB/XxY
fGzWXQuhD/zf/MfYXOqnB+6QwfOvV4i6NHFpnOdeIJeOEAHmXlEEllFvGGjnsS3064sfDLghgppe
R6JAReI4/1RVtfcnA7OiDIxG3UIWybYdI1cD6NWmDBqNuqq5hqo3tPxz+73JQNNy1Sxp1Cu2gq7X
DUu3NEDN8ndsSDJwGnXDNmygTteKYL0/EWDzwhC/XQSmUYcELNPBQmc/sjXQ9LqWycZ9f++uVzUD
hl23LVOzLGf97vLya4ZTb8BG2Pr7e3e3qurXsPAN13J111wbOYy4sf81R62brtpwAHHMvvDuTKCB
1aqk+jbMvGPqgPHuPAhrDaiHiqAEIIxcRLnJ3XArvucNbG1I6ZSjOwm1qjugplt1R0fdzrDxcpvL
b5h1MFdormvn7/7ull9Tq56AsP4IsTVXt9fri3fcFIFm1jVbOEnWu9v/dr4cbzf7ll1XDbG/tZ26
j4MPzfe2ahSGMVe0d6T6Zr4mb5cAjL9lwQvUGkgUZz/y6qtG3bEMgO3fn/+rVrV8Nd2tNxq2Adsn
e74wB6rrgNml8e5snV458DHVugGTptprh7Yhuzo1eEKWaTiN9/fumll5v1t1A5hA21qf5qWIR4cz
oELVHWftDbw7c6+rVTe8DnOugzxBc+SjzjTrFrovNAP0ctlP7lK/I1un61WXH66OC0QekEfrYE9W
fc2uOybgyijK5CLIDcy7EkHVtIdm1TVDc8Avsw7mINPN017VsnjXKT5/xQ54gZye8kOowPmDLH3E
vXgjB7X3C4VPuT3ARnYIgayrfZC+KvJJ+eB/5Jc+SumlLFG28aGIJjd+lb6bJ902Pi2ybNm01s9a
y2N7ptLEWiLdBSEUfzzlXsSi/gjAaZGfW7+VyPT98qHJAjZgm3kw4f3/MY2thNlTYPDcqCeR5wU+
CwbFUCK7JM77qgO3vQXvh8U4WdrORvqk6rAdhuSjcg05RZ6CaStt9EF4UOJi6Cw7phI86TbgiTdQ
OglLvFga3YTxrPoeTQwQMV85mHgR70vLqjtoQ3rmCZjMi5a2ySLe63lMEg02vtFwXXXv+LsU+ClJ
vK3WckD3+s/XAhWrZzq2Vn0Db87/H7YnD9kogkIWwsy0HEa6snIsp1Eq6ZxFsdXZikGdIz4tZpjN
V7hBVSd8FpW0TCPYgLhmjXl+MblsrsL/JZjrYzFKNqjwLKoOeh5Gg5IIdAIRXKRzxpNietlsDYJh
L70eC2STCdeveMzO6suLLM6nSUkGIqNSVbSfUXKKimEyETQItKDD0gFXDiLW47LxFT521Sl3UP2T
RxV52qqjrg8kMWelBSqmrXNJJ5D2Fy9OlEMWjIv5CokjOV78+nbl+M2beJKl1EUGp6pQrkIFSveX
WCn7MBaFXcMFlSxQTr2slqt00t6AxzCgfWlLIn1KYZ67adBTzmLxHpLpF8E6OtcIZHXQS5V2Gkua
uR6dQD3/7abVad3ctY7+XRFK5EWBsrUPHN1SQU1jazoyjg3XNM29VmfzHG89ucu7/roRSRT+dCU/
xDZRAXZQH9RBK4WYSExWGnjtVjwTKmyFFZvz3u+VbH67eHfqt9TRdFH5tZ4RwQ+Klg6+DnEzMHar
fCIZ1S3OwcqLeow/yAMTGMiDCAZSPjcIDjrY8qHPBl48Kl49s+gEgmgvWYB+B2lYigmP0vKiEZxr
h1EaeHxzrgbBXJts0gsH8pqZz8VWLwzdOhFXLnEIS6ZaQD6qHpcwiIE8KIHingI5o1yIf3UOboo5
Zp6aqE9VnfJZMAgDL5aFrCFCpBi5PCrBtjhnuPO9mFwmBQrn72IZDZersjnTDAJluwLMc4T1izxJ
M5ApLN7i7U5fJ8R1XLvGJlCMC8Sz49G2SAj29SULZR/MQLK4qiK3WZ+FW1vEIpByG3sv9Eu6bBGI
uM38AZ/J6S/NJjAZGJgty3vaJli5K2/K5JyBQ7B01yxifc/f6Z67JOOPt1wVFJ+r69w1Uu18OuUw
oMVg2fEv0HxV9bnDgyEDS5dXDJWNrBFoR3fEeDme03UC7eiyB74taV0nWMIu43PZ7usUHkYX2Gbh
FpbNHFjNCrG/3TrfrnreDnGYBJK+414SsEkxx0w1KEzdGYhP0ul6I26OjsKdSjDvizRg8YhHu57g
mDaBf9CZInPjL3fZEsHTQLAx23ww8D2lBfrTTQnlefXvb3tYiBdl+TojQSCPvEierNh8BKqrDrC0
xZ/erpnZ+cCUC7Dc+P/3H/8Vj9mSKTd8MJSMDQoltmESJES7fBJGtUuRtijmLjRWYCINlWLNPfjy
47RY85+POAvRC8648jkNBkwqkzUcYDEdgoceheNBqPysdNkY0R+fsM1XA6jTBPan+NPbV+qC4a4t
LqULNQEwAddS9cGvWc3ntf6Is1ocp8V4YmnWzyBY+w4C5B0jE9iSSzZNRiVvJBfNXtu9K/Pzz6m+
AR7kqC9KCCEZF8CH2MpxycmgsI8K5J7vvIfy+sHXch0WuNhCL4rtsX7lFxrKgwCVi35SKu+Cp3Nr
271y3JLjnKXwSnb9dSO20iicSqZPQ4/z1lH0ukHzuHJXgTtDaFSa8EGKPDwrhTyicF5RtHm8umPO
BgpkW8bmdfL4JHaCHKTZhusCd+WaAnTnIjG+Xdp63TOuUSxDG1rpKTsS2SXpp390Wr3UDYDOsJIi
2gBYmcBP6SbaVzWczdvFtNe9TtuLwyl8jYn8Qigj4GYwV7Rv4cImNPAA8FP9hdpsOIq8XjFS5gAY
hiP+5zpYmYaj6c/GTS+V3BMwQ7nykpEXbZV8XBMYDUMHGBGIT1XXGtZz7kD+2B93YmQGrWphRD40
3sWBsNN6W/uhRT9wJTKj/SdcCh94BdkEbNniDQv24uN5EEaR5BXv9cugpmhefQ5Ql51M8lw1Ak/4
0POHPJXj6eeM3gtlcIgrhDnLgHSnXrTyhiGIJSSRiMavqpkiTJ6VAE0oOlYfNvWHwLhJ0zUIpnvk
ibqWFNJQQBXOIohBBlraBArXipPygQ8HvrJwmytPxF3FQNlpSCDbY76FNnUIQq1jFoVeEV5vzvlZ
z+CFm+Q4YkFf8o5dgh19wnvwYEvYJoqc7wm6+oPYW26KobEVyrzeXp54EaA28rAUcgACWZauaEqp
anKaUYhuf0l9NZVg3NMUSe9IEgLax6rP9wzlhZJx0DSCbXyWMF+erUYghXMvKikY+serC+EcScU2
W8owMY3iBLpkyaykDRR1+kuejNKya5J1KlXV344fzti4PGUCGV9y2PXEC5DqLAGXRTth1WlfpgsP
kIg0klNqFBWFdugPIJNijlkS0CIwayieslKjgkWwRZDBTuTJUhQPvhMwag6BP4x8zZzJtoLiaAYz
TtmwUYAZr4FaSIel7CpF48pNiFNO3ni6SmCJxY4u47uQuSv0uUgxvv5cRgIbVjPigVRG0Cmijs60
1N2QdaBWNRKdGUNAFw2KVxdbWdcpRDz3BvLhkbUNVp7vnCcA/ZXVWKc48m7HooFEci6RPSsk83al
WIPFL1CjH4Ry2Lid1n69zt3BuepD70DYJlkM8ERUnzssMg4oD9xyxViZhlBENR1gN0t72yGQNiqh
nhJ+xTaUkV+g1aExzABRAT7kAQknz15r2BT+3AUYx2aStBsNDQSaex3bH5frEtWZP2Oma4h+QMlv
IAixDgQ8TBp078LuT3QdhkkMxIs0rEYxLg5JaRdRoHMOgRoJBnzTnlAAaJojJp1iFJb7xpvi4l/e
F/YE1QEFNyIOpa1pEpjYI28S9oFDwWP2P49AAwGU9qJQbjnb3/uxXwlx4y5YRuPNdbUIHImn7tys
KBw8yUh6DkG41GRTT7nzooHkAFgECbGjB44wLJE03iZwNnHv9TTZFAMFaLP1mLIkhN3zlZMU3pBk
U2wCm9LCHVQleDPFsd9KRjycyuaaArnTxbY/QWuBPLJL4EqcsJ68CV0CXTtBp420ZPv9hv07e1sR
0LpeKN7b/eLmt/9NPGXwl7NZyGXkqkZxeF14wVISheiuqp5V4b2yVwB+IoJxUV5PRtLhAq+PYFze
K0nBJMmoDNiQxX255UijOEaQdAwTGfunkUQygLnPJRusWQTyRW6pNCjBLm7jIO2XE2EEyttmAHEC
LiobM43iMMKFusJKggCk0NksK0hRVbvicMSlUSkMezZqSRAOgR+RG8vaIY9jlkqz3gYtvT7Yv4Gb
LzPP6BSNXR1v2R95vl9uTSAwFWsY1xakT6co1XREbkJOPIJPqZD624+mjiC1Ycqlh3a3YrQs8SE4
fivnsJDVLMPlKEg6OulAznkArVR9tt1QDnl0g+C063z771AB/fq3v2d4h+vo2/8EfS7DHnWDQNbo
5OclZJxuEARRXRasynZUp0Db3w63NjhFdQxB9xhoEuWYxZKPoVNUmkCKxUsOsk7R8tZCUgPAZul8
1W2C7f37lkMP0tXqW+V3Pumx3ly2GBS8K7kN3d7fFKWmQzTYdOEZSZ16gL9WF8dBbym3eYO82UWb
bAP3xiBXCkO9Pzj5cUnNnPqralpzc/7iOAK93OafWsDgCtK5jElCelbxSfHH53BuwHTxlax1BCau
GaLRDY0+MiMayb72lQ7zZwyYv0LLxOEqyF+rnq0nyF54OF6lwG8b5J/+gbF+IfAIjfUDgbIupph5
t/sBqPuD6ysIOGLDVJoxWKCLB73diblGKkDuNNL2Y492aeczOkvINfdEh1eofFNwU643DeT4h2rs
4YvcfIV/2J47iNKevGTVFwxNKhyKkLlEhyzqwZ8rBs2cz+KXt6sEqg8p9+XdQdElLGaL7SzvDoLg
QWTfQOwHNZaGpmBxaLIlwAW7cIoUCJlmSTsoUg1H4QTOkGyOKdyWYtzduXUKigEwm5YJUylwJzD2
A/CNpnLcQBFmn4LqT3I7cSVB9d13Dj0urR9uPqo+LhAnwk0u514oqi+i/h+LWFgqNOCOkuqzvgY2
NgmFgyFHJBRkcTk17QVPkjizplfejMsWhKJBPX/KZdqX00g6BQygCxARH7BBNv1u2EMrWSHy7Cyg
QGIKQoNcPk3oZRjvMoa4b6V47tuPnVxQdxzQbTAGI8DNqqm5Vdjiw6DITx8izcnjkXLHoyHfaeTB
flf9vW47zz6BwIc7BCKyVBzRKfzkJnxZUOAUIshUiiKr2mGyV6QLdvs/PLe3EWOD3SRRWmgzRTYg
lbcxRcY21064MMno2999b7IsZiykYtGkE/ECbYYnyJA4xMIUNdv8BfJTQPkpb5H46+ZLgGieIlT5
9p+AVg088HsqV2zG4tgDpUH+/9jadig/HfF4mgq2boYqr3LbOaidHpx1z6T5gG3SbuAfCz2juM9N
d/en+jad+tY6av7nxCV5K3PVoOSZAOZH0TLu6tumAMECvPw19MdrjdjUQxsgPDCeN2wbkDbXRe/5
3mLZj1v3vM38T7ju0VAYZBkmQMF1cwjes1JnBwXk8jBiKzk7SVGBEMkFKWVGUWxvhn5YhopQMC21
+oh05GQZxQUOxwjL+iOB8ymBRijyyscMN0ALV28Hj7JD4FOepOA8lfIj4KEpjE0FVxUVcqTNJNXQ
KDoXBW8dkjuSc6GJayyrekfXXpQWowiPRdtvVPdnJW+jtDxZnWKH3KFgu8IlIdLCgV2heIHvLdyP
OwZ28YL8CQ+F/O4T8ISzSSgtDoX/e4h21XIykyD86ghzG+4M7yjIWA/DdOYlO9wYiuJYMxQB908X
Hmo3wfCvu6wkRSCcEf8I/nfRlQR7ues5FJ17zTAsHD4pQKNo3ztnEbI3O9aBorR6zB94YXyE9aSg
KD1G65O4EqK4sShrRxF3yW9xJz97+c8LK1PrU1zcer89PkUKApx1uzgYxZ2/Vc+u9dyz+rbQUuEv
PFF1CdrtgaRNFMclksZSD9Y2zVP6+uKghxa6tYJm79DuHyFx4xd/k14CdF7VBXcazjecq2K87Pin
yGwW+TMQfsNqKBldltJFHpgDGy67MBS9jefhCE3QsOQHSehLQASNgmpWdN6JWs+N532VREURSFyA
crGHxJQ8MMHeaI4iUM2i8rXD8mkU3CrXzJ8sgXLbFjrFrWo51rSUr9Mo0DtX3lxpMn9HBx5FW+IV
L0FYKboT7lgAYILsplNkRq8A6JVHpThRhIB/9wCikBlyNAqLf82TPjLaO5020NQVu+h7ccD+yOWa
TVFCF6+wo22BhgjVLwN7CQw6/LMYBKW7ec0pACx5kvjU81GK/RflIEYpJuYwueLIRbFJkForA6Y0
02Ak+f9gD6y+KN1wjJhP0lSdwkXvoiFPni3FTQndFF3xpckSaOYXLC/8WCHw4zQBuXUhV3Fsg0Cx
+PXtuv8FrtqO00Kn8MK3AkOdgrIY/NgguljPWXKTwMdA0VfTFJz7otBcWJxCykLoFuoijgN+R1y1
DJ5k09pPsvEDExE7GD3/fImIEy9EyVbaGhS3OtykcRkGToHoEBV0md0LVx4XGva9ffzjVGgXWWtV
Fdp8G/HGzyNcN7/d2gS/EgIJnR1MsX++t9xFTPvO3nLPYq81pe8jev74/wAAAP//</cx:binary>
              </cx:geoCache>
            </cx:geography>
          </cx:layoutPr>
        </cx:series>
      </cx:plotAreaRegion>
    </cx:plotArea>
    <cx:legend pos="r" align="min" overlay="0">
      <cx:txPr>
        <a:bodyPr spcFirstLastPara="1" vertOverflow="ellipsis" horzOverflow="overflow" wrap="square" lIns="0" tIns="0" rIns="0" bIns="0" anchor="ctr" anchorCtr="1"/>
        <a:lstStyle/>
        <a:p>
          <a:pPr algn="ctr" rtl="0">
            <a:defRPr/>
          </a:pPr>
          <a:endParaRPr lang="es-ES" sz="900" b="0" i="0" u="none" strike="noStrike" baseline="0">
            <a:solidFill>
              <a:sysClr val="windowText" lastClr="000000">
                <a:lumMod val="65000"/>
                <a:lumOff val="35000"/>
              </a:sysClr>
            </a:solidFill>
            <a:latin typeface="Calibri"/>
          </a:endParaRPr>
        </a:p>
      </cx:txPr>
    </cx:legend>
  </cx:chart>
</cx: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withinLinearReversed" id="21">
  <a:schemeClr val="accent1"/>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494">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85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3175">
        <a:solidFill>
          <a:schemeClr val="bg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xl/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5.xml"/><Relationship Id="rId5" Type="http://schemas.openxmlformats.org/officeDocument/2006/relationships/chart" Target="../charts/chart4.xml"/><Relationship Id="rId4" Type="http://schemas.microsoft.com/office/2014/relationships/chartEx" Target="../charts/chartEx1.xml"/></Relationships>
</file>

<file path=xl/drawings/drawing1.xml><?xml version="1.0" encoding="utf-8"?>
<xdr:wsDr xmlns:xdr="http://schemas.openxmlformats.org/drawingml/2006/spreadsheetDrawing" xmlns:a="http://schemas.openxmlformats.org/drawingml/2006/main">
  <xdr:twoCellAnchor>
    <xdr:from>
      <xdr:col>5</xdr:col>
      <xdr:colOff>571500</xdr:colOff>
      <xdr:row>0</xdr:row>
      <xdr:rowOff>0</xdr:rowOff>
    </xdr:from>
    <xdr:to>
      <xdr:col>13</xdr:col>
      <xdr:colOff>171450</xdr:colOff>
      <xdr:row>17</xdr:row>
      <xdr:rowOff>180974</xdr:rowOff>
    </xdr:to>
    <xdr:graphicFrame macro="">
      <xdr:nvGraphicFramePr>
        <xdr:cNvPr id="6" name="Gráfico 1">
          <a:extLst>
            <a:ext uri="{FF2B5EF4-FFF2-40B4-BE49-F238E27FC236}">
              <a16:creationId xmlns:a16="http://schemas.microsoft.com/office/drawing/2014/main" id="{87E1C6C4-FE76-C278-EE87-7E16CCD3C4F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552450</xdr:colOff>
      <xdr:row>18</xdr:row>
      <xdr:rowOff>52387</xdr:rowOff>
    </xdr:from>
    <xdr:to>
      <xdr:col>9</xdr:col>
      <xdr:colOff>666750</xdr:colOff>
      <xdr:row>29</xdr:row>
      <xdr:rowOff>38100</xdr:rowOff>
    </xdr:to>
    <xdr:graphicFrame macro="">
      <xdr:nvGraphicFramePr>
        <xdr:cNvPr id="3" name="Gráfico 2">
          <a:extLst>
            <a:ext uri="{FF2B5EF4-FFF2-40B4-BE49-F238E27FC236}">
              <a16:creationId xmlns:a16="http://schemas.microsoft.com/office/drawing/2014/main" id="{31181A89-954F-C214-21B2-13A1AA7626C7}"/>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xdr:col>
      <xdr:colOff>704850</xdr:colOff>
      <xdr:row>18</xdr:row>
      <xdr:rowOff>57149</xdr:rowOff>
    </xdr:from>
    <xdr:to>
      <xdr:col>13</xdr:col>
      <xdr:colOff>438150</xdr:colOff>
      <xdr:row>29</xdr:row>
      <xdr:rowOff>33336</xdr:rowOff>
    </xdr:to>
    <xdr:graphicFrame macro="">
      <xdr:nvGraphicFramePr>
        <xdr:cNvPr id="4" name="Gráfico 3">
          <a:extLst>
            <a:ext uri="{FF2B5EF4-FFF2-40B4-BE49-F238E27FC236}">
              <a16:creationId xmlns:a16="http://schemas.microsoft.com/office/drawing/2014/main" id="{17B9F1A0-B899-68D2-867D-7645F6CBA05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18</xdr:col>
      <xdr:colOff>160244</xdr:colOff>
      <xdr:row>1</xdr:row>
      <xdr:rowOff>189059</xdr:rowOff>
    </xdr:from>
    <xdr:to>
      <xdr:col>27</xdr:col>
      <xdr:colOff>574861</xdr:colOff>
      <xdr:row>27</xdr:row>
      <xdr:rowOff>126626</xdr:rowOff>
    </xdr:to>
    <mc:AlternateContent xmlns:mc="http://schemas.openxmlformats.org/markup-compatibility/2006">
      <mc:Choice xmlns:cx4="http://schemas.microsoft.com/office/drawing/2016/5/10/chartex" Requires="cx4">
        <xdr:graphicFrame macro="">
          <xdr:nvGraphicFramePr>
            <xdr:cNvPr id="5" name="Gráfico 4">
              <a:extLst>
                <a:ext uri="{FF2B5EF4-FFF2-40B4-BE49-F238E27FC236}">
                  <a16:creationId xmlns:a16="http://schemas.microsoft.com/office/drawing/2014/main" id="{5FFBD9AD-EE58-458C-B532-46561D9E2CA1}"/>
                </a:ext>
              </a:extLst>
            </xdr:cNvPr>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
            </a:graphicData>
          </a:graphic>
        </xdr:graphicFrame>
      </mc:Choice>
      <mc:Fallback>
        <xdr:sp macro="" textlink="">
          <xdr:nvSpPr>
            <xdr:cNvPr id="0" name=""/>
            <xdr:cNvSpPr>
              <a:spLocks noTextEdit="1"/>
            </xdr:cNvSpPr>
          </xdr:nvSpPr>
          <xdr:spPr>
            <a:xfrm>
              <a:off x="14952569" y="379559"/>
              <a:ext cx="7272617" cy="4890567"/>
            </a:xfrm>
            <a:prstGeom prst="rect">
              <a:avLst/>
            </a:prstGeom>
            <a:solidFill>
              <a:prstClr val="white"/>
            </a:solidFill>
            <a:ln w="1">
              <a:solidFill>
                <a:prstClr val="green"/>
              </a:solidFill>
            </a:ln>
          </xdr:spPr>
          <xdr:txBody>
            <a:bodyPr vertOverflow="clip" horzOverflow="clip"/>
            <a:lstStyle/>
            <a:p>
              <a:r>
                <a:rPr lang="es-CO" sz="1100"/>
                <a:t>Este gráfico no está disponible en su versión de Excel.
Si edita esta forma o guarda el libro en un formato de archivo diferente, el gráfico no se podrá utilizar.</a:t>
              </a:r>
            </a:p>
          </xdr:txBody>
        </xdr:sp>
      </mc:Fallback>
    </mc:AlternateContent>
    <xdr:clientData/>
  </xdr:twoCellAnchor>
  <xdr:twoCellAnchor>
    <xdr:from>
      <xdr:col>16</xdr:col>
      <xdr:colOff>342899</xdr:colOff>
      <xdr:row>29</xdr:row>
      <xdr:rowOff>85725</xdr:rowOff>
    </xdr:from>
    <xdr:to>
      <xdr:col>21</xdr:col>
      <xdr:colOff>485774</xdr:colOff>
      <xdr:row>42</xdr:row>
      <xdr:rowOff>171451</xdr:rowOff>
    </xdr:to>
    <xdr:graphicFrame macro="">
      <xdr:nvGraphicFramePr>
        <xdr:cNvPr id="2" name="Gráfico 1">
          <a:extLst>
            <a:ext uri="{FF2B5EF4-FFF2-40B4-BE49-F238E27FC236}">
              <a16:creationId xmlns:a16="http://schemas.microsoft.com/office/drawing/2014/main" id="{DAF4826B-D969-D159-EEA6-4C5E160FBD2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5</xdr:col>
      <xdr:colOff>9525</xdr:colOff>
      <xdr:row>40</xdr:row>
      <xdr:rowOff>52387</xdr:rowOff>
    </xdr:from>
    <xdr:to>
      <xdr:col>11</xdr:col>
      <xdr:colOff>9525</xdr:colOff>
      <xdr:row>54</xdr:row>
      <xdr:rowOff>128587</xdr:rowOff>
    </xdr:to>
    <xdr:graphicFrame macro="">
      <xdr:nvGraphicFramePr>
        <xdr:cNvPr id="7" name="Gráfico 6">
          <a:extLst>
            <a:ext uri="{FF2B5EF4-FFF2-40B4-BE49-F238E27FC236}">
              <a16:creationId xmlns:a16="http://schemas.microsoft.com/office/drawing/2014/main" id="{6539E70D-E769-0C9D-D1BE-8F97096CBF2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2.xml><?xml version="1.0" encoding="utf-8"?>
<c:userShapes xmlns:c="http://schemas.openxmlformats.org/drawingml/2006/chart">
  <cdr:relSizeAnchor xmlns:cdr="http://schemas.openxmlformats.org/drawingml/2006/chartDrawing">
    <cdr:from>
      <cdr:x>0.18227</cdr:x>
      <cdr:y>0.42061</cdr:y>
    </cdr:from>
    <cdr:to>
      <cdr:x>0.57692</cdr:x>
      <cdr:y>0.42061</cdr:y>
    </cdr:to>
    <cdr:cxnSp macro="">
      <cdr:nvCxnSpPr>
        <cdr:cNvPr id="3" name="Conector recto de flecha 2">
          <a:extLst xmlns:a="http://schemas.openxmlformats.org/drawingml/2006/main">
            <a:ext uri="{FF2B5EF4-FFF2-40B4-BE49-F238E27FC236}">
              <a16:creationId xmlns:a16="http://schemas.microsoft.com/office/drawing/2014/main" id="{2F3BF049-EC6A-A000-F06C-423BB47C208A}"/>
            </a:ext>
          </a:extLst>
        </cdr:cNvPr>
        <cdr:cNvCxnSpPr/>
      </cdr:nvCxnSpPr>
      <cdr:spPr>
        <a:xfrm xmlns:a="http://schemas.openxmlformats.org/drawingml/2006/main">
          <a:off x="1038201" y="1438265"/>
          <a:ext cx="2247924" cy="10"/>
        </a:xfrm>
        <a:prstGeom xmlns:a="http://schemas.openxmlformats.org/drawingml/2006/main" prst="straightConnector1">
          <a:avLst/>
        </a:prstGeom>
        <a:ln xmlns:a="http://schemas.openxmlformats.org/drawingml/2006/main" w="57150">
          <a:headEnd type="triangle"/>
          <a:tailEnd type="triangle"/>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0.55909</cdr:x>
      <cdr:y>0.13185</cdr:y>
    </cdr:from>
    <cdr:to>
      <cdr:x>0.86455</cdr:x>
      <cdr:y>0.1337</cdr:y>
    </cdr:to>
    <cdr:cxnSp macro="">
      <cdr:nvCxnSpPr>
        <cdr:cNvPr id="4" name="Conector recto de flecha 3">
          <a:extLst xmlns:a="http://schemas.openxmlformats.org/drawingml/2006/main">
            <a:ext uri="{FF2B5EF4-FFF2-40B4-BE49-F238E27FC236}">
              <a16:creationId xmlns:a16="http://schemas.microsoft.com/office/drawing/2014/main" id="{8F6F8CA6-0F73-43D5-C4E1-2B5273DD0F35}"/>
            </a:ext>
          </a:extLst>
        </cdr:cNvPr>
        <cdr:cNvCxnSpPr/>
      </cdr:nvCxnSpPr>
      <cdr:spPr>
        <a:xfrm xmlns:a="http://schemas.openxmlformats.org/drawingml/2006/main">
          <a:off x="3184525" y="450850"/>
          <a:ext cx="1739900" cy="6350"/>
        </a:xfrm>
        <a:prstGeom xmlns:a="http://schemas.openxmlformats.org/drawingml/2006/main" prst="straightConnector1">
          <a:avLst/>
        </a:prstGeom>
        <a:ln xmlns:a="http://schemas.openxmlformats.org/drawingml/2006/main" w="57150">
          <a:headEnd type="triangle"/>
          <a:tailEnd type="triangle"/>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0.33445</cdr:x>
      <cdr:y>0.32033</cdr:y>
    </cdr:from>
    <cdr:to>
      <cdr:x>0.48495</cdr:x>
      <cdr:y>0.39833</cdr:y>
    </cdr:to>
    <cdr:sp macro="" textlink="">
      <cdr:nvSpPr>
        <cdr:cNvPr id="6" name="CuadroTexto 5">
          <a:extLst xmlns:a="http://schemas.openxmlformats.org/drawingml/2006/main">
            <a:ext uri="{FF2B5EF4-FFF2-40B4-BE49-F238E27FC236}">
              <a16:creationId xmlns:a16="http://schemas.microsoft.com/office/drawing/2014/main" id="{554F2194-59B5-3822-B27C-AB4B28ABBCFA}"/>
            </a:ext>
          </a:extLst>
        </cdr:cNvPr>
        <cdr:cNvSpPr txBox="1"/>
      </cdr:nvSpPr>
      <cdr:spPr>
        <a:xfrm xmlns:a="http://schemas.openxmlformats.org/drawingml/2006/main">
          <a:off x="1905001" y="1095376"/>
          <a:ext cx="857250" cy="2667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CO" sz="1100"/>
            <a:t>2008 - 2017</a:t>
          </a:r>
        </a:p>
      </cdr:txBody>
    </cdr:sp>
  </cdr:relSizeAnchor>
  <cdr:relSizeAnchor xmlns:cdr="http://schemas.openxmlformats.org/drawingml/2006/chartDrawing">
    <cdr:from>
      <cdr:x>0.68116</cdr:x>
      <cdr:y>0.05107</cdr:y>
    </cdr:from>
    <cdr:to>
      <cdr:x>0.85284</cdr:x>
      <cdr:y>0.13928</cdr:y>
    </cdr:to>
    <cdr:sp macro="" textlink="">
      <cdr:nvSpPr>
        <cdr:cNvPr id="7" name="CuadroTexto 1">
          <a:extLst xmlns:a="http://schemas.openxmlformats.org/drawingml/2006/main">
            <a:ext uri="{FF2B5EF4-FFF2-40B4-BE49-F238E27FC236}">
              <a16:creationId xmlns:a16="http://schemas.microsoft.com/office/drawing/2014/main" id="{81BCAAA5-08B1-656E-BAC5-4DAAC8ED626E}"/>
            </a:ext>
          </a:extLst>
        </cdr:cNvPr>
        <cdr:cNvSpPr txBox="1"/>
      </cdr:nvSpPr>
      <cdr:spPr>
        <a:xfrm xmlns:a="http://schemas.openxmlformats.org/drawingml/2006/main">
          <a:off x="3879850" y="174625"/>
          <a:ext cx="977900" cy="3016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CO" sz="1100"/>
            <a:t>2018-2022</a:t>
          </a:r>
        </a:p>
      </cdr:txBody>
    </cdr:sp>
  </cdr:relSizeAnchor>
</c:userShapes>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ACER" refreshedDate="44734.675623842595" createdVersion="8" refreshedVersion="8" minRefreshableVersion="3" recordCount="83" xr:uid="{6AA2FAC9-DE14-441E-BD54-866DD7A74DC2}">
  <cacheSource type="worksheet">
    <worksheetSource name="Tabla1"/>
  </cacheSource>
  <cacheFields count="63">
    <cacheField name="ID" numFmtId="0">
      <sharedItems containsSemiMixedTypes="0" containsString="0" containsNumber="1" containsInteger="1" minValue="1" maxValue="83"/>
    </cacheField>
    <cacheField name="PERIODO" numFmtId="0">
      <sharedItems containsBlank="1" count="3">
        <s v="2018-2022"/>
        <s v="2008-2017"/>
        <m u="1"/>
      </sharedItems>
    </cacheField>
    <cacheField name="AU" numFmtId="0">
      <sharedItems/>
    </cacheField>
    <cacheField name="Author.s..ID" numFmtId="0">
      <sharedItems/>
    </cacheField>
    <cacheField name="TI" numFmtId="0">
      <sharedItems/>
    </cacheField>
    <cacheField name="PY" numFmtId="0">
      <sharedItems containsSemiMixedTypes="0" containsString="0" containsNumber="1" containsInteger="1" minValue="2008" maxValue="2022" count="12">
        <n v="2022"/>
        <n v="2021"/>
        <n v="2020"/>
        <n v="2019"/>
        <n v="2018"/>
        <n v="2017"/>
        <n v="2016"/>
        <n v="2015"/>
        <n v="2014"/>
        <n v="2013"/>
        <n v="2011"/>
        <n v="2008"/>
      </sharedItems>
    </cacheField>
    <cacheField name="SO" numFmtId="0">
      <sharedItems/>
    </cacheField>
    <cacheField name="VL" numFmtId="0">
      <sharedItems/>
    </cacheField>
    <cacheField name="IS" numFmtId="0">
      <sharedItems/>
    </cacheField>
    <cacheField name="Art..No." numFmtId="0">
      <sharedItems/>
    </cacheField>
    <cacheField name="Page.start" numFmtId="0">
      <sharedItems/>
    </cacheField>
    <cacheField name="Page.end" numFmtId="0">
      <sharedItems/>
    </cacheField>
    <cacheField name="PP" numFmtId="0">
      <sharedItems/>
    </cacheField>
    <cacheField name="TC" numFmtId="0">
      <sharedItems containsSemiMixedTypes="0" containsString="0" containsNumber="1" containsInteger="1" minValue="0" maxValue="81"/>
    </cacheField>
    <cacheField name="DI" numFmtId="0">
      <sharedItems/>
    </cacheField>
    <cacheField name="URL" numFmtId="0">
      <sharedItems/>
    </cacheField>
    <cacheField name="Affiliations" numFmtId="0">
      <sharedItems longText="1"/>
    </cacheField>
    <cacheField name="C1" numFmtId="0">
      <sharedItems longText="1"/>
    </cacheField>
    <cacheField name="AB" numFmtId="0">
      <sharedItems longText="1"/>
    </cacheField>
    <cacheField name="DE" numFmtId="0">
      <sharedItems/>
    </cacheField>
    <cacheField name="ID2" numFmtId="0">
      <sharedItems longText="1"/>
    </cacheField>
    <cacheField name="Molecular.Sequence.Numbers" numFmtId="0">
      <sharedItems/>
    </cacheField>
    <cacheField name="Chemicals.CAS" numFmtId="0">
      <sharedItems/>
    </cacheField>
    <cacheField name="Tradenames" numFmtId="0">
      <sharedItems/>
    </cacheField>
    <cacheField name="Manufacturers" numFmtId="0">
      <sharedItems/>
    </cacheField>
    <cacheField name="FU" numFmtId="0">
      <sharedItems/>
    </cacheField>
    <cacheField name="FX" numFmtId="0">
      <sharedItems longText="1"/>
    </cacheField>
    <cacheField name="Funding.Text.2" numFmtId="0">
      <sharedItems longText="1"/>
    </cacheField>
    <cacheField name="Funding.Text.3" numFmtId="0">
      <sharedItems/>
    </cacheField>
    <cacheField name="Funding.Text.4" numFmtId="0">
      <sharedItems/>
    </cacheField>
    <cacheField name="Funding.Text.5" numFmtId="0">
      <sharedItems/>
    </cacheField>
    <cacheField name="Funding.Text.6" numFmtId="0">
      <sharedItems/>
    </cacheField>
    <cacheField name="Funding.Text.7" numFmtId="0">
      <sharedItems/>
    </cacheField>
    <cacheField name="Funding.Text.8" numFmtId="0">
      <sharedItems/>
    </cacheField>
    <cacheField name="Funding.Text.9" numFmtId="0">
      <sharedItems/>
    </cacheField>
    <cacheField name="FX0" numFmtId="0">
      <sharedItems/>
    </cacheField>
    <cacheField name="CR" numFmtId="0">
      <sharedItems longText="1"/>
    </cacheField>
    <cacheField name="RP" numFmtId="0">
      <sharedItems/>
    </cacheField>
    <cacheField name="Editors" numFmtId="0">
      <sharedItems/>
    </cacheField>
    <cacheField name="Sponsors" numFmtId="0">
      <sharedItems/>
    </cacheField>
    <cacheField name="Publisher" numFmtId="0">
      <sharedItems/>
    </cacheField>
    <cacheField name="Conference.name" numFmtId="0">
      <sharedItems/>
    </cacheField>
    <cacheField name="Conference.date" numFmtId="0">
      <sharedItems/>
    </cacheField>
    <cacheField name="Conference.location" numFmtId="0">
      <sharedItems/>
    </cacheField>
    <cacheField name="Conference.code" numFmtId="0">
      <sharedItems/>
    </cacheField>
    <cacheField name="ISSN" numFmtId="0">
      <sharedItems/>
    </cacheField>
    <cacheField name="ISBN" numFmtId="0">
      <sharedItems/>
    </cacheField>
    <cacheField name="CODEN" numFmtId="0">
      <sharedItems/>
    </cacheField>
    <cacheField name="PubMed.ID" numFmtId="0">
      <sharedItems/>
    </cacheField>
    <cacheField name="LA" numFmtId="0">
      <sharedItems/>
    </cacheField>
    <cacheField name="JI" numFmtId="0">
      <sharedItems/>
    </cacheField>
    <cacheField name="DT" numFmtId="0">
      <sharedItems count="3">
        <s v="ARTICLE"/>
        <s v="CONFERENCE PAPER"/>
        <s v="REVIEW"/>
      </sharedItems>
    </cacheField>
    <cacheField name="Publication.Stage" numFmtId="0">
      <sharedItems/>
    </cacheField>
    <cacheField name="Open.Access" numFmtId="0">
      <sharedItems/>
    </cacheField>
    <cacheField name="DB" numFmtId="0">
      <sharedItems/>
    </cacheField>
    <cacheField name="UT" numFmtId="0">
      <sharedItems/>
    </cacheField>
    <cacheField name="J9" numFmtId="0">
      <sharedItems/>
    </cacheField>
    <cacheField name="AU_UN" numFmtId="0">
      <sharedItems containsBlank="1"/>
    </cacheField>
    <cacheField name="AU1_UN" numFmtId="0">
      <sharedItems/>
    </cacheField>
    <cacheField name="AU_UN_NR" numFmtId="0">
      <sharedItems containsNonDate="0" containsString="0" containsBlank="1"/>
    </cacheField>
    <cacheField name="SR_FULL" numFmtId="0">
      <sharedItems/>
    </cacheField>
    <cacheField name="SR" numFmtId="0">
      <sharedItems/>
    </cacheField>
    <cacheField name="State" numFmtId="0">
      <sharedItems containsBlank="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3">
  <r>
    <n v="1"/>
    <x v="0"/>
    <s v="ELSAYEGH A;EL-ADAWAY IH"/>
    <s v="57210391599;21740839700;"/>
    <s v="QUANTITATIVE HOLISTIC ASSESSMENT OF IMPLEMENTING COLLABORATIVE PLANNING PRACTICES"/>
    <x v="0"/>
    <s v="JOURNAL OF MANAGEMENT IN ENGINEERING"/>
    <s v="38"/>
    <s v="3"/>
    <s v="04022011"/>
    <s v=""/>
    <s v=""/>
    <s v=""/>
    <n v="0"/>
    <s v="10.1061/(ASCE)ME.1943-5479.0001032"/>
    <s v="https://www.scopus.com/inward/record.uri?eid=2-s2.0-85125640022&amp;doi=10.1061%2f%28ASCE%29ME.1943-5479.0001032&amp;partnerID=40&amp;md5=c65708815205d2ebe24e75fccea95c6e"/>
    <s v="MCCARTHY BUILDING COMPANIES, INC., PHOENIX, AZ  85016, UNITED STATES; 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
    <s v="PHOENIX, AZ  85016, UNITED STATES, 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DEPT. OF CIVIL, ARCHITECTURAL, AND ENVIRONMENTAL ENGINEERING, MISSOURI UNIV. OF SCIENCE AND TECHNOLOGY, ROLLA, MO  65409, UNITED STATES, THE MISSOURI CONSORTIUM OF CONSTRUCTION INNOVATION, DEPT. OF CIVIL, ARCHITECTURAL, AND ENVIRONMENTAL ENGINEERING, ENGINEERING MANAGEMENT AND SYSTEMS ENGINEERING, MISSOURI UNIV. OF SCIENCE AND TECHNOLOGY, ROLLA, MO  65409, UNITED STATES"/>
    <s v="PRACTICES OF COLLABORATIVE PLANNING - AS RELATED TO NOVEL PROJECT DELIVERY METHODS, INFORMATION TECHNOLOGIES, LEAN CONSTRUCTION, AND SUPPLY CHAIN PRACTICES - CAN IMPACT THE COST AND SCHEDULE PERFORMANCE OF PROJECTS IN THE ARCHITECTURAL, ENGINEERING, AND CONSTRUCTION (AEC) INDUSTRY. HOWEVER, THERE IS A LACK OF RESEARCH PROVIDING A QUANTITATIVE HOLISTIC ASSESSMENT OF IMPLEMENTING COLLABORATIVE PLANNING PRACTICES. THIS PAPER FILLS THIS KNOWLEDGE GAP. USING AN INTERDEPENDENT MULTISTEP RESEARCH METHODOLOGY, THE AUTHORS (1) ANALYZED A HOLISTIC LITERATURE-BASED LIST OF COLLABORATIVE PLANNING RISKS USING 46 RESPONSES FROM INDUSTRY EXPERT SURVEYS; (2) CALCULATED THE CRITICALITY OF THESE RISKS AND COMPARED THE OBTAINED RESULTS USING SPEARMAN RANK CORRELATION; (3) STATISTICALLY ANALYZED THE IMPACT OF THESE RISKS - BASED ON A PROJECT-BASED SURVEY THAT COLLECTED DATA FROM 65 DIFFERENT PROJECTS - USING DISTRIBUTION FITTING ANALYSIS AND WEIGHTED AVERAGE CALCULATIONS; (4) DEVELOPED A FRAMEWORK FOR PREDICTING THE COST AND SCHEDULE PERFORMANCE IMPACTS IN RELATION TO UTILIZING COLLABORATIVE PLANNING IN THE AEC INDUSTRY; AND (5) MATHEMATICALLY VERIFIED THE RESEARCH STEPS USING AN EXTREME CONDITION TEST AND SENSITIVITY ANALYSIS, AND PRACTICALLY VALIDATED THE RESEARCH OUTPUT UTILIZING A CASE STUDY EXAMPLE AND THE INSIGHTS OF 25 INDUSTRY EXPERTS. WITHIN THE CONTEXT OF COLLABORATIVE PLANNING, THIS PAPER HIGHLIGHTED AND DISCUSSED THE TOP SIX RISKS THAT AFFECT COST AND SCHEDULE PROJECT PERFORMANCE: RESISTANCE TO CHANGE, NO EARLY INVOLVEMENT OF KEY PROJECT PARTICIPANTS, LACK OF CONSTRUCTION COORDINATION, LATE AND INEFFECTIVE COMMUNICATION, LACK OF LEADERSHIP, AND ABSENCE OF FLEXIBILITY AND COORDINATION OF DESIGN. ULTIMATELY, THIS STUDY PROVIDES A NECESSARY AND HIGHLY CUSTOMIZABLE METRIC FOR INDUSTRY PRACTITIONERS TO MANAGE THEIR COLLABORATIVE PLANNING PRACTICES EFFICIENTLY AND IMPROVE THEIR PROJECT PERFORMANCE. © 2022 AMERICAN SOCIETY OF CIVIL ENGINEERS."/>
    <s v=""/>
    <s v="COST BENEFIT ANALYSIS; COST ENGINEERING; COSTS; PROJECT MANAGEMENT; RISK ASSESSMENT; SUPPLY CHAINS; SURVEYS; ARCHITECTURAL CONSTRUCTION; ARCHITECTURAL ENGINEERING; COLLABORATIVE PLANNING; COST AND SCHEDULE; COST PERFORMANCE; INDUSTRY EXPERTS; LEAN SUPPLY; PROJECT DELIVERY METHOD; PROJECT PERFORMANCE; SCHEDULE PERFORMANCE; SENSITIVITY ANALYSIS"/>
    <s v=""/>
    <s v=""/>
    <s v=""/>
    <s v=""/>
    <s v=""/>
    <s v="THIS STUDY WAS CONDUCTED THROUGH THE FINANCIAL SUPPORT PROVIDED BY THE MISSOURI CONSORTIUM FOR CONSTRUCTION INNOVATION (MO-CCI) AS REPRESENTED BY ITS MEMBER COMPANIES, INCLUDING MCCARTHY BUILDING COMPANIES, BRINKMANN CONSTRUCTORS, ARCO CONSTRUCTION, CLAYCO, BJC HEALTHCARE, ALBERICI CONSTRUCTORS, PARIC CORPORATION, AND GREENSFELDER, HEMKER, &amp; GALE, P.C."/>
    <s v=""/>
    <s v=""/>
    <s v=""/>
    <s v=""/>
    <s v=""/>
    <s v=""/>
    <s v=""/>
    <s v=""/>
    <s v=""/>
    <s v="ABDIRAD, H., DOSSICK, C.S., RESTRUCTURATION OF ARCHITECTURAL PRACTICE IN INTEGRATED PROJECT DELIVERY (IPD): TWO CASE STUDIES (2019) ENG. CONSTR. ARCHIT. MANAGE., 26 (1), PP. 104-117. , HTTPS://DOI.ORG/10.1108/ECAM-05-2018-0196; ABDUL NABI, M., EL-ADAWAY-ADAWAY, I.H., RISK-BASED APPROACH TO PREDICT THE COST PERFORMANCE OF MODULARIZATION IN CONSTRUCTION PROJECTS (2021) J. CONSTR. ENG. MANAGE., 147 (10). , HTTPS://DOI.ORG/10.1061/(ASCE)CO.1943-7862.0002159, 04021133; ABOTALEB, I.S., EL-ADAWAY-ADAWAY, I.H., FIRST ATTEMPT TOWARD A HOLISTIC UNDERSTANDING OF THE INTERDEPENDENT RIPPLED IMPACTS ASSOCIATED WITH OUT-OF-SEQUENCE WORK IN CONSTRUCTION PROJECTS: SYSTEM DYNAMICS MODELING APPROACH (2018) J. CONSTR. ENG. MANAGE., 144 (9). , HTTPS://DOI.ORG/10.1061/(ASCE)CO.1943-7862.0001539, 04018084; ABOTALEB, I.S., EL-ADAWAY-ADAWAY, I.H., IBRAHIM, M.W., HANNA, A.S., RUSSELL, J.S., CAUSES, EARLY WARNING SIGNS, AND IMPACTS OF OUT-OF-SEQUENCE CONSTRUCTION: EXPERT-BASED SURVEY ANALYSIS (2019) J. MANAGE. ENG., 35 (6). , HTTPS://DOI.ORG/10.1061/(ASCE)ME.1943-5479.0000724, 04019030; ABOTALEB, I.S., EL-ADAWAY-ADAWAY, I.H., IBRAHIM, M.W., HANNA, A.S., RUSSELL, J.S., DEVELOPING A RATING SCORE FOR OUT-OF-SEQUENCE CONSTRUCTION (2020) J. MANAGE. ENG., 36 (3). , HTTPS://DOI.ORG/10.1061/(ASCE)ME.1943-5479.0000765, 04020013; ADEGBEMBO, T.F., BAMISAYE, O.P., AGHIMIEN, D.O., (2016) ASSESSMENT OF LEAN CONSTRUCTION PRACTICE IN THE NIGERIAN CONSTRUCTION INDUSTRY, PP. 21-24. , PROC. JOINT INT. CONF. (JIC), ON 21ST CENTURY HABITAT: ISSUES, SUSTAINABILITY AND DEVELOPMENT, AKURE, NIGERIA: JOINT INTERNATIONAL CONFERENCE EDITORIAL COMMITTEE; AGARWAL, R., CHANDRASEKARAN, S., SRIDHAR, M., (2016) IMAGINING CONSTRUCTION'S DIGITAL FUTURE, , HTTPS://WWW.MCKINSEY.COM/INDUSTRIES/CAPITAL-PROJECTS-AND-INFRASTRUCTURE/OUR-INSIGHTS/IMAGINING-CONSTRUCTIONS-DIGITAL-FUTURE, ACCESSED JULY 30, 2021; AKAIKE, H., (1998) INFORMATION THEORY AND AN EXTENSION OF THE MAXIMUM LIKELIHOOD PRINCIPLE, , NEW YORK: SPRINGER; AKROUSH, N.S., EL-ADAWAY-ADAWAY, I.H., UTILIZING CONSTRUCTION LEADING SAFETY INDICATORS: CASE STUDY OF TENNESSEE (2017) J. MANAGE. ENG., 33 (5). , HTTPS://DOI.ORG/10.1061/(ASCE)ME.1943-5479.0000546, 06017002; ALARCÓN, L.F., ASHLEY, D.B., DE HANILY, A.S., MOLENAAR, K.R., UNGO, R., RISK PLANNING AND MANAGEMENT FOR THE PANAMA CANAL EXPANSION PROGRAM (2011) J. CONSTR. ENG. MANAGE., 137 (10), PP. 762-771. , HTTPS://DOI.ORG/10.1061/(ASCE)CO.1943-7862.0000317; AL QADY, M., KANDIL, A., DOCUMENT MANAGEMENT IN CONSTRUCTION: PRACTICES AND OPINIONS (2013) J. CONSTR. ENG. MANAGE., 139 (10). , HTTPS://DOI.ORG/10.1061/(ASCE)CO.1943-7862.0000741, 06013002; ALSEHAIMI, A.O., FAZENDA, P.T., KOSKELA, L., IMPROVING CONSTRUCTION MANAGEMENT PRACTICE WITH THE LAST PLANNER SYSTEM: A CASE STUDY (2014) ENG. CONSTR. ARCHIT. MANAGE., 21 (1), PP. 51-64. , HTTPS://DOI.ORG/10.1108/ECAM-03-2012-0032; ASSAAD, R., EL-ADAWAY-ADAWAY, I.H., GUIDELINES FOR RESPONDING TO COVID-19 PANDEMIC: BEST PRACTICES, IMPACTS, AND FUTURE RESEARCH DIRECTIONS (2021) J. MANAGE. ENG., 37 (3). , HTTPS://DOI.ORG/10.1061/(ASCE)ME.1943-5479.0000906, 06021001; ASSAAD, R., EL-ADAWAY-ADAWAY, I.H., ABOTALEB, I.S., PREDICTING PROJECT PERFORMANCE IN THE CONSTRUCTION INDUSTRY (2020) J. CONSTR. ENG. MANAGE., 146 (5). , HTTPS://DOI.ORG/10.1061/(ASCE)CO.1943-7862.0001797, 04020030; ATTALLA, M., HEGAZY, T., HAAS, R., RECONSTRUCTION OF THE BUILDING INFRASTRUCTURE: TWO PERFORMANCE PREDICTION MODELS (2003) J. INFRASTRUCT. SYST., 9 (1), PP. 26-34; BABAR, S., THAHEEM, M.J., AYUB, B., ESTIMATED COST AT COMPLETION: INTEGRATING RISK INTO EARNED VALUE MANAGEMENT (2017) J. CONSTR. ENG. MANAGE., 143 (3). , HTTPS://DOI.ORG/10.1061/(ASCE)CO.1943-7862.0001245, 04016104; BAGAYA, O., SONG, J., EMPIRICAL STUDY OF FACTORS INFLUENCING SCHEDULE DELAYS OF PUBLIC CONSTRUCTION PROJECTS IN BURKINA FASO (2016) J. MANAGE. ENG., 32 (5). , HTTPS://DOI.ORG/10.1061/(ASCE)ME.1943-5479.0000443, 05016014; BARBOSA, F., WOETZEL, J., MISCHKE, J., RIBEIRINHO, M.J., SRIDHAR, M., PARSONS, M., BERTRAM, M., BROWN, S., (2017) REINVENTING CONSTRUCTION: A ROUTE OF HIGHER PRODUCTIVITY, , NEW YORK: MCKINSEY GLOBAL INSTITUTE; BARUTHA, P.J., (2018) INTEGRATED PROJECT DELIVERY FOR INDUSTRIAL PROJECTS, , GRADUATE THESES AND DISSERTATIONS, DEPT. OF ENGINEERING, IOWA STATE UNIV; CALAHORRA-JIMENEZ, M., TORRES-MACHI, C., CHAMORRO, A., ALARCÓN, L.F., MOLENAAR, K., IMPORTANCE OF NONCOST CRITERIA WEIGHING IN BEST-VALUE DESIGN-BUILD US HIGHWAY PROJECTS (2021) J. MANAGE. ENG., 37 (4). , HTTPS://DOI.ORG/10.1061/(ASCE)ME.1943-5479.0000912, 04021027; CARPENTER, N., BAUSMAN, D.C., PROJECT DELIVERY METHOD PERFORMANCE FOR PUBLIC SCHOOL CONSTRUCTION: DESIGN-BID-BUILD VERSUS CM AT RISK (2016) J. CONSTR. ENG. MANAGE., 142 (10). , HTTPS://DOI.ORG/10.1061/(ASCE)CO.1943-7862.0001155, 05016009; CASTILLO, T., ALARCÓN, L.F., PELLICER, E., FINDING DIFFERENCES AMONG CONSTRUCTION COMPANIES MANAGEMENT PRACTICES AND THEIR RELATION TO PROJECT PERFORMANCE (2018) J. MANAGE. ENG., 34 (3), PP. 1-13. , HTTPS://DOI.ORG/10.1061/(ASCE)ME.1943-5479.0000606; CHAN, A.P., LAM, P.T.I., CHAN, D.W.M., CHEUNG, E., KE, Y., POTENTIAL OBSTACLES TO SUCCESSFUL IMPLEMENTATION OF PUBLIC-PRIVATE PARTNERSHIPS IN BEIJING AND THE HONG KONG SPECIAL ADMINISTRATIVE REGION (2010) J. MANAGE. ENG., 26 (1), PP. 30-40. , HTTPS://DOI.ORG/10.1061/(ASCE)0742-597X(2010)26:1(30); CHOUDHRY, R.M., ASLAM, M.A., HINZE, J.W., ARAIN, F.M., COST AND SCHEDULE RISK ANALYSIS OF BRIDGE CONSTRUCTION IN PAKISTAN: ESTABLISHING RISK GUIDELINES (2014) J. CONSTR. ENG. MANAGE., 140 (7). , HTTPS://DOI.ORG/10.1061/(ASCE)CO.1943-7862.0000857, 04014020; (1995) PROJECT DEFINITION RATING INDEX (PDRI) FOR INDUSTRIAL PROJECTS, , CII (CONSTRUCTION INDUSTRY INSTITUTE). REP. NO. 113-11. AUSTIN, TX: CII; (1999) DEVELOPMENT OF THE PROJECT DEFINITION RATING INDEX (PDRI) FOR BUILDING PROJECTS, , CII (CONSTRUCTION INDUSTRY INSTITUTE). REP. NO. 155-11. AUSTIN, TX: CII; (2010) PROJECT DEFINITION RATING INDEX - INFRASTRUCTURE PROJECTS, , CII (CONSTRUCTION INDUSTRY INSTITUTE). IMPLEMENTATION RESOURCE 268-2. AUSTIN, TX: UNIV. OF TEXAS, CII; (2021) BREAKING THROUGH TO COLLABORATIVE SCHEDULING: APPROACHES AND OBSTACLES, , HTTPS://WWW.CONSTRUCTION-INSTITUTE.ORG/RESOURCES/KNOWLEDGEBASE/KNOWLEDGE-AREAS/PROJECT-PROGRAM-MANAGEMENT/TOPICS/RT-362/PUBS/FR-362, CII (CONSTRUCTION INDUSTRY INSTITUTE). &quot; &quot; FR-362. ACCESSED JULY 30, 2021; COCHRAN, W.G., (1977) SAMPLING TECHNIQUES, , 3RD ED. NEW YORK: WILEY; COLE, J.C., (2008) BEST PRACTICES IN QUANTITATIVE METHODS, PP. 214-238. , HOW TO DEAL WITH MISSING DATA.&quot; IN, EDITED BY J. W. OSBORNE, THOUSAND OAKS, CA: SAGE; COOPER, D.R., SCHINDLER, P.S., (2006) BUSINESS RESEARCH METHODS, , 9TH ED. NEW YORK: MCGRAW-HILL; DAINTY, A., (2007) COMMUNICATION IN CONSTRUCTION: THEORY AND PRACTICE, , LONDON, UK: ROUTLEDGE; DAVIS, P.R., A RELATIONSHIP APPROACH TO CONSTRUCTION SUPPLY CHAINS (2008) IND. MANAGE. DATA SYST., 108 (3), PP. 310-327. , HTTPS://DOI.ORG/10.1108/02635570810858741; DEEP, S., GAJENDRAN, T., JEFFERIES, M., A SYSTEMATIC REVIEW OF 'ENABLERS OF COLLABORATION' AMONG THE PARTICIPANTS IN CONSTRUCTION PROJECTS (2019) INT. J. CONSTRUCT. MANAGE., 21 (9), PP. 919-931. , HTTPS://DOI.ORG/10.1080/15623599.2019.1596624; DU, J., KIM, B.-C., ZHAO, D., COST PERFORMANCE AS A STOCHASTIC PROCESS: EAC PROJECTION BY MARKOV CHAIN SIMULATION (2016) J. CONSTR. ENG. MANAGE., 142 (6). , HTTPS://DOI.ORG/10.1061/(ASCE)CO.1943-7862.0001115, 04016009; EISSA, R., EID, M.S., ELBELTAGI, E., CONCEPTUAL PROFIT ALLOCATION FRAMEWORK FOR CONSTRUCTION JOINT VENTURES: SHAPLEY VALUE APPROACH (2021) J. MANAGE. ENG., 37 (3). , HTTPS://DOI.ORG/10.1061/(ASCE)ME.1943-5479.0000911, 04021016; EL ASMAR, M., ASSAINAR, R., BREAKING WITH TRADITION: QUANTIFYING THE PERFORMANCE IMPACT OF NONTRADITIONAL STAKEHOLDER INVOLVEMENT (2017) J. LEG. AFF. DISPUTE RESOLUT. ENG. CONSTR., 9 (2). , HTTPS://DOI.ORG/10.1061/(ASCE)LA.1943-4170.0000211, 04517001; EL-SABEK, L.M., MCCABE, B.Y., FRAMEWORK FOR MANAGING INTEGRATION CHALLENGES OF LAST PLANNER SYSTEM IN IMPS (2018) J. CONSTR. ENG. MANAGE., 144 (5). , HTTPS://DOI.ORG/10.1061/(ASCE)CO.1943-7862.0001468, 04018022; ELSAYEGH, A., EL-ADAWAY-ADAWAY, I.H., COLLABORATIVE PLANNING INDEX: A NOVEL COMPREHENSIVE BENCHMARK FOR COLLABORATION IN CONSTRUCTION PROJECTS (2021) J. MANAGE. ENG., 37 (5). , HTTPS://DOI.ORG/10.1061/(ASCE)ME.1943-5479.0000953, 04021057; ELSAYEGH, A., EL-ADAWAY-ADAWAY, I.H., HOLISTIC STUDY AND ANALYSIS OF FACTORS AFFECTING COLLABORATIVE PLANNING IN CONSTRUCTION (2021) J. CONSTR. ENG. MANAGE., 147 (4). , HTTPS://DOI.ORG/10.1061/(ASCE)CO.1943-7862.0002031, 04021023; ELSAYEGH, A., EL-ADAWAY-ADAWAY, I.H., ASSAAD, R., ALI, G., ABOTALEB, I., SMITH, C., BOOTWALA, M., ETEIFA, S., CONTRACTUAL GUIDELINES FOR MANAGEMENT OF INFRASTRUCTURE TRANSPORTATION PROJECTS (2020) J. LEG. AFF. DISPUTE RESOLUT. ENG. CONSTR., 12 (3). , HTTPS://DOI.ORG/10.1061/(ASCE)LA.1943-4170.0000400, 04520023; ELZOMOR, M., BURKE, R., PARRISH, K., GIBSON, G.E., JR., FRONT-END PLANNING FOR LARGE AND SMALL INFRASTRUCTURE PROJECTS: COMPARISON OF PROJECT DEFINITION RATING INDEX TOOLS (2018) J. MANAGE. ENG., 34 (4), P. 04018022; ENEGBUMA, W.I., ALIAGHA, U.G., ALI, K.N., PRELIMINARY BUILDING INFORMATION MODELLING ADOPTION MODEL IN MALAYSIA: A STRATEGIC INFORMATION TECHNOLOGY PERSPECTIVE (2014) CONSTR. INNOVATION, 14 (4), PP. 408-432. , HTTPS://DOI.ORG/10.1108/CI-01-2014-0012; ERDOGAN, B., ANUMBA, C.J., BOUCHLAGHEM, D., NIELSEN, Y., COLLABORATION ENVIRONMENTS FOR CONSTRUCTION: IMPLEMENTATION CASE STUDIES (2008) J. MANAGE. ENG., 24 (4), PP. 234-244. , HTTPS://DOI.ORG/10.1061/(ASCE)0742-597X(2008)24:4(234); ERIKSSON, P.E., ATKIN, B., NILSSON, T., OVERCOMING BARRIERS TO PARTNERING THROUGH COOPERATIVE PROCUREMENT PROCEDURES (2009) ENG. CONSTR. ARCHIT. MANAGE., 16 (6), PP. 598-611. , HTTPS://DOI.ORG/10.1108/09699980911002593; FAEHNLE, M., TYRVÄINEN, L., A FRAMEWORK FOR EVALUATING AND DESIGNING COLLABORATIVE PLANNING (2013) LAND USE POLICY, 34 (SEP), PP. 332-341. , HTTPS://DOI.ORG/10.1016/J.LANDUSEPOL.2013.04.006; FARIS, H., GATERELL, M., HUTCHINSON, D., INVESTIGATING UNDERLYING FACTORS OF COLLABORATION FOR CONSTRUCTION PROJECTS IN EMERGING ECONOMIES USING EXPLORATORY FACTOR ANALYSIS (2019) INT. J. CONSTRUCT. MANAGE., 2019 (JUN), PP. 1-13. , HTTPS://DOI.ORG/10.1080/15623599.2019.1635758; FELLOWS, R.F., LIU, A.M., (2015) RESEARCH METHODS FOR CONSTRUCTION, , NEW YORK: WILEY; FRANCOM, T., ARIARATNAM, S.T., ASMAR, M.E., (2016) COST PERFORMANCE OF JOB ORDER CONTRACTING (JOC) APPLIED TO WASTEWATER PIPELINE ENGINEERING AND CONSTRUCTION PROJECTS, PP. 64-70. , IN PROC. PIPELINES 2016, RESTON, VA: ASCE; FRANCOM, T., EL ASMAR, M., ARIARATNAM, S.T., PERFORMANCE ANALYSIS OF CONSTRUCTION MANAGER AT RISK ON PIPELINE ENGINEERING AND CONSTRUCTION PROJECTS (2016) J. MANAGE. ENG., 32 (6). , HTTPS://DOI.ORG/10.1061/(ASCE)ME.1943-5479.0000456, 04016016; FRANZ, B., MOLENAAR, K.R., ROBERTS, B.A., REVISITING PROJECT DELIVERY SYSTEM PERFORMANCE FROM 1998 TO 2018 (2020) J. CONSTR. ENG. MANAGE., 146 (9). , HTTPS://DOI.ORG/10.1061/(ASCE)CO.1943-7862.0001896, 04020100; GANGOLELLS, M., CASALS, M., FORCADA, N., FUERTES, A., ROCA, X., MODEL FOR ENHANCING INTEGRATED IDENTIFICATION, ASSESSMENT, AND OPERATIONAL CONTROL OF ON-SITE ENVIRONMENTAL IMPACTS AND HEALTH AND SAFETY RISKS IN CONSTRUCTION FIRMS (2013) J. CONSTR. ENG. MANAGE., 139 (2), PP. 138-147. , HTTPS://DOI.ORG/10.1061/(ASCE)CO.1943-7862.0000579; GHOSH, S., REYES, M., PERRENOUD, A., COETZEE, M., (2017) INCREASING THE PRODUCTIVITY OF A CONSTRUCTION PROJECT USING COLLABORATIVE PULL PLANNING, PP. 825-836. , PROC. AEI 2017, RESTON, VA: ASCE; GRIEGO, R., (2016) FINDING LEADING INDICATORS TO PREVENT PREMATURE STARTS, ASSURING UNINTERRUPTED CONSTRUCTION, , M.S. THESIS, DEPT. OF CIVIL, ARCHITECTURAL AND ENVIRONMENTAL ENGINEERING, UNIV. OF TEXAS AT AUSTIN; GURMU, A.T., AIBINU, A.A., SURVEY OF MANAGEMENT PRACTICES ENHANCING LABOR PRODUCTIVITY IN MULTI-STOREY BUILDING CONSTRUCTION PROJECTS (2018) INT. J. PRODUCTIVITY PERFORM. MANAGE., 67 (4), PP. 717-735. , HTTPS://DOI.ORG/10.1108/IJPPM-02-2017-0032; HABIBI, M., KERMANSHACHI, S., SAFAPOUR, E., (2018) ENGINEERING, PROCUREMENT AND CONSTRUCTION COST AND SCHEDULE PERFORMANCE LEADING INDICATORS: STATE-OF-THE-ART REVIEW, PP. 2-4. , PROC. CONSTRUCTION RESEARCH CONGRESS, RESTON, VA: ASCE; HALL, D.M., ALGIERS, A., LEVITT, R.E., IDENTIFYING THE ROLE OF SUPPLY CHAIN INTEGRATION PRACTICES IN THE ADOPTION OF SYSTEMIC INNOVATIONS (2018) J. MANAGE. ENG., 34 (6). , HTTPS://DOI.ORG/10.1061/(ASCE)ME.1943-5479.0000640, 04018030; HANNA, A.S., YEUTTER, M., AOUN, D.G., STATE OF PRACTICE OF BUILDING INFORMATION MODELING IN THE ELECTRICAL CONSTRUCTION INDUSTRY (2016) J. CONSTR. ENG. MANAGE., 140 (12). , HTTPS://DOI.ORG/10.1061/(ASCE)CO.1943-7862.0000893, 05014011; HASTIE, J., SUTRISNA, M., EGBU, C., MODELLING KNOWLEDGE INTEGRATION PROCESS IN EARLY CONTRACTOR INVOLVEMENT PROCUREMENT AT TENDER STAGE - A WESTERN AUSTRALIAN CASE STUDY (2017) CONSTR. INNOVATION, 17 (4), PP. 429-456. , HTTPS://DOI.ORG/10.1108/CI-04-2016-0021; HE, M., HORNG, S.-J., FAN, P., RUN, R.-S., CHEN, R.-J., LAI, J.-L., KHAN, M.K., SENTOSA, K.O., PERFORMANCE EVALUATION OF SCORE LEVEL FUSION IN MULTIMODAL BIOMETRIC SYSTEMS (2010) PATTERN RECOGNIT., 43 (5), PP. 1789-1800. , HTTPS://DOI.ORG/10.1016/J.PATCOG.2009.11.018; IBRAHIM, C.K.I.C., COSTELLO, S.B., WILKINSON, S., MAKING SENSE OF TEAM INTEGRATION PRACTICE THROUGH THE 'LIVED EXPERIENCE' OF ALLIANCE PROJECT TEAMS (2018) ENG. CONSTR. ARCHIT. MANAGE., 25 (5), PP. 598-622. , HTTPS://DOI.ORG/10.1108/ECAM-09-2016-0208; IBRAHIM, M.W., HANNA, A.S., RUSSELL, J.S., ABOTALEB, I.S., EL-ADAWAY-ADAWAY, I.H., QUANTITATIVE ANALYSIS OF THE IMPACTS OF OUT-OF-SEQUENCE WORK ON PROJECT PERFORMANCE (2020) J. CONSTR. ENG. MANAGE., 146 (8). , HTTPS://DOI.ORG/10.1061/(ASCE)CO.1943-7862.0001876, 04020090; IBRAHIM, M.W., LABIB, Y., VEERAMANI, D., HANNA, A.S., RUSSELL, J., COMPREHENSIVE MODEL FOR CONSTRUCTION READINESS ASSESSMENT (2021) J. MANAGE. ENG., 37 (1). , HTTPS://DOI.ORG/10.1061/(ASCE)ME.1943-5479.0000832, 04020088; (2013) IR181-2 - INTEGRATED PROJECT RISK ASSESSMENT (IPRA), VERSION 2.0, , HTTPS://WWW.CONSTRUCTION-INSTITUTE.ORG/RESOURCES/KNOWLEDGEBASE/KNOWLEDGE-AREAS/RISK-ANALYSIS-FOR-INTERNATIONAL-PROJECTS-(BEST-PRACTICE)/TOPICS/RT-181/PUBS/IR181-2, IPRA (INTEGRATED PROJECT RISK ASSESSMENT). &quot; &quot; ACCESSED JULY 30, 2021; JIN, X.-H., ZHANG, G., MODELLING OPTIMAL RISK ALLOCATION IN PPP PROJECTS USING ARTIFICIAL NEURAL NETWORKS (2011) INT. J. PROJECT MANAGE., 29 (5), PP. 591-603. , HTTPS://DOI.ORG/10.1016/J.IJPROMAN.2010.07.011; KAMALI, M., HEWAGE, K., DEVELOPMENT OF PERFORMANCE CRITERIA FOR SUSTAINABILITY EVALUATION OF MODULAR VERSUS CONVENTIONAL CONSTRUCTION METHODS (2017) J. CLEANER PROD., 142 (JAN), PP. 3592-3606. , HTTPS://DOI.ORG/10.1016/J.JCLEPRO.2016.10.108; KAMALIRAD, S., KERMANSHACHI, S., SHANE, J., ANDERSON, S., (2017) ASSESSMENT OF CONSTRUCTION PROJECTS' IMPACT ON INTERNAL COMMUNICATION OF PRIMARY STAKEHOLDERS IN COMPLEX PROJECTS, , PROC. 6TH CSCE INT. CONSTRUCTION SPECIALTY CONF. MONTREAL: CANADIAN SOCIETY FOR CIVIL ENGINEERING; KIM, B.-C., REINSCHMIDT, K.F., COMBINATION OF PROJECT COST FORECASTS IN EARNED VALUE MANAGEMENT (2011) J. CONSTR. ENG. MANAGE., 137 (11), PP. 958-966. , HTTPS://DOI.ORG/10.1061/(ASCE)CO.1943-7862.0000352; KOKKONEN, A., VAAGAASAR, A.L., MANAGING COLLABORATIVE SPACE IN MULTI-PARTNER PROJECTS (2018) CONSTRUCT. MANAGE. ECON., 36 (2), PP. 83-95. , HTTPS://DOI.ORG/10.1080/01446193.2017.1347268; KOSEOGLU, O., SAKIN, M., ARAYICI, Y., EXPLORING THE BIM AND LEAN SYNERGIES IN THE ISTANBUL GRAND AIRPORT CONSTRUCTION PROJECT (2018) ENG. CONSTR. ARCHIT. MANAGE., 25 (10), PP. 1339-1354. , HTTPS://DOI.ORG/10.1108/ECAM-08-2017-0186; (2015) GLOBAL CONSTRUCTION SURVEY 2015: CLIMBING THE CURVE. KPMG INTERNATIONAL, , HTTPS://ASSETS.KPMG/CONTENT/DAM/KPMG/PDF/2015/05/CONSTRUCTION-SURVEY-201502.PDF, KPMG. &quot; &quot; ACCESSED JULY 30, 2021; LAI, H., DENG, X., CHANG, T.-Y.P., BIM-BASED PLATFORM FOR COLLABORATIVE BUILDING DESIGN AND PROJECT MANAGEMENT (2019) J. COMPUT. CIV. ENG., 33 (3). , HTTPS://DOI.ORG/10.1061/(ASCE)CP.1943-5487.0000830, 05019001; LARSSON, J., ERIKSSON, P.E., OLOFSSON, T., SIMONSSON, P., LEADERSHIP IN CIVIL ENGINEERING: EFFECTS OF PROJECT MANAGERS' LEADERSHIP STYLES ON PROJECT PERFORMANCE (2015) J. MANAGE. ENG., 31 (6). , HTTPS://DOI.ORG/10.1061/(ASCE)ME.1943-5479.0000367, 04015011; LEOTO, R., LIZARRALDE, G., CHALLENGES FOR INTEGRATED DESIGN (ID) IN SUSTAINABLE BUILDINGS (2019) CONSTRUCT. MANAGE. ECON., 37 (11), PP. 625-642. , HTTPS://DOI.ORG/10.1080/01446193.2019.1569249; LEUNG, M.-Y., LIANG, Q., CHAN, I.Y.S., DEVELOPMENT OF A STRESSORS-STRESS-PERFORMANCE-OUTCOME MODEL FOR EXPATRIATE CONSTRUCTION PROFESSIONALS (2017) J. CONSTR. ENG. MANAGE., 143 (5). , HTTPS://DOI.ORG/10.1061/(ASCE)CO.1943-7862.0001266, 04016121; LINES, B.C., SULLIVAN, K.T., SMITHWICK, J.B., MISCHUNG, J., OVERCOMING RESISTANCE TO CHANGE IN ENGINEERING AND CONSTRUCTION: CHANGE MANAGEMENT FACTORS FOR OWNER ORGANIZATIONS (2015) INT. J. PROJECT MANAGE., 33 (5), PP. 1170-1179. , HTTPS://DOI.ORG/10.1016/J.IJPROMAN.2015.01.008; LING, F.Y., LOW, S.P., WANG, S., EGBELAKIN, T., MODELS FOR PREDICTING PROJECT PERFORMANCE IN CHINA USING PROJECT MANAGEMENT PRACTICES ADOPTED BY FOREIGN AEC FIRMS (2008) J. CONSTR. ENG. MANAGE., 134 (12), PP. 983-990. , HTTPS://DOI.ORG/10.1061/(ASCE)0733-9364(2008)134:12(983); LING, F.Y.Y., CHAN, S.L., CHONG, E., EE, L.P., PREDICTING PERFORMANCE OF DESIGN-BUILD AND DESIGN-BID-BUILD PROJECTS (2004) J. CONSTR. ENG. MANAGE., 130 (1), PP. 75-83. , HTTPS://DOI.ORG/10.1061/(ASCE)0733-9364(2004)130:1(75); LIPKE, W., ZWIKAEL, O., HENDERSON, K., ANBARI, F., PREDICTION OF PROJECT OUTCOME: THE APPLICATION OF STATISTICAL METHODS TO EARNED VALUE MANAGEMENT AND EARNED SCHEDULE PERFORMANCE INDEXES (2009) INT. J. PROJECT MANAGE., 27 (4), PP. 400-407. , HTTPS://DOI.ORG/10.1016/J.IJPROMAN.2008.02.009; LIU, J., XIE, Q., XIA, B., BRIDGE, A.J., IMPACT OF DESIGN RISK ON THE PERFORMANCE OF DESIGN-BUILD PROJECTS (2017) J. CONSTR. ENG. MANAGE., 143 (6). , HTTPS://DOI.ORG/10.1061/(ASCE)CO.1943-7862.0001299, 04017010; LIU, J.Y., LOW, S.P., YANG, J., CONCEPTUAL FRAMEWORK FOR ASSESSING THE IMPACT OF GREEN PRACTICES ON COLLABORATIVE WORK IN CHINA'S CONSTRUCTION INDUSTRY (2013) J. CIV. ENG. EDUC., 139 (3), PP. 248-255. , HTTPS://DOI.ORG/10.1061/(ASCE)EI.1943-5541.0000153; LIU, K., SU, Y., ZHANG, S., EVALUATING SUPPLIER MANAGEMENT MATURITY IN PREFABRICATED CONSTRUCTION PROJECT-SURVEY ANALYSIS IN CHINA (2018) SUSTAINABILITY, 10 (9), P. 3046. , HTTPS://DOI.ORG/10.3390/SU10093046; MENG, X., SUN, M., JONES, M., MATURITY MODEL FOR SUPPLY CHAIN RELATIONSHIPS IN CONSTRUCTION (2011) J. MANAGE. ENG., 27 (2), PP. 97-105. , HTTPS://DOI.ORG/10.1061/(ASCE)ME.1943-5479.0000035; NEVE, H.H., WANDAHL, S., LINDHARD, S., TEIZER, J., LERCHE, J., DETERMINING THE RELATIONSHIP BETWEEN DIRECT WORK AND CONSTRUCTION LABOR PRODUCTIVITY IN NORTH AMERICA: FOUR DECADES OF INSIGHTS (2020) J. CONSTR. ENG. MANAGE., 146 (9). , HTTPS://DOI.ORG/10.1061/(ASCE)CO.1943-7862.0001887, 04020110; O'CONNOR, J., WOO, J., PROACTIVE APPROACH TO ENGINEERING AND DESIGN DELIVERABLES QUALITY ENHANCEMENT (2017) J. MANAGE. ENG., 33 (4). , HTTPS://DOI.ORG/10.1061/(ASCE)ME.1943-5479.0000508, 04017005; ORAEE, M., HOSSEINI, M.R., EDWARDS, D.J., LI, H., PAPADONIKOLAKI, E., CAO, D., COLLABORATION BARRIERS IN BIM-BASED CONSTRUCTION NETWORKS: A CONCEPTUAL MODEL (2019) INT. J. PROJECT MANAGE., 37 (6), PP. 839-854. , HTTPS://DOI.ORG/10.1016/J.IJPROMAN.2019.05.004; ORR, C., (2005) LEAN LEADERSHIP IN CONSTRUCTION, P. 345. , PROC. 13TH INT. GROUP FOR LEAN CONSTRUCTION CONF. SYDNEY, AUSTALIA: UNIV. OF SYDNEY; OWUSU, E.K., CHAN, A.P., BARRIERS AFFECTING EFFECTIVE APPLICATION OF ANTICORRUPTION MEASURES IN INFRASTRUCTURE PROJECTS: DISPARITIES BETWEEN DEVELOPED AND DEVELOPING COUNTRIES (2019) J. MANAGE. ENG., 35 (1). , HTTPS://DOI.ORG/10.1061/(ASCE)ME.1943-5479.0000667, 04018056; PALACIOS, J.L., GONZALEZ, V., ALARCÓN, L.F., SELECTION OF THIRD-PARTY RELATIONSHIPS IN CONSTRUCTION (2014) J. CONSTR. ENG. MANAGE., 140 (4). , HTTPS://DOI.ORG/10.1061/(ASCE)CO.1943-7862.0000701, B4013005; PARK, J., CAI, H., DUNSTON, P.S., GHASEMKHANI, H., DATABASE-SUPPORTED AND WEB-BASED VISUALIZATION FOR DAILY 4D BIM (2017) J. CONSTR. ENG. MANAGE., 143 (10). , HTTPS://DOI.ORG/10.1061/(ASCE)CO.1943-7862.0001392, 04017078; PARK, S.H., WHOLE LIFE PERFORMANCE ASSESSMENT: CRITICAL SUCCESS FACTORS (2009) J. CONSTR. ENG. MANAGE., 135 (11), PP. 1146-1161. , HTTPS://DOI.ORG/10.1061/(ASCE)CO.1943-7862.0000090; PEREIRA, E., AHN, S., HAN, S., ABOURIZK, S., IDENTIFICATION AND ASSOCIATION OF HIGH-PRIORITY SAFETY MANAGEMENT SYSTEM FACTORS AND ACCIDENT PRECURSORS FOR PROACTIVE SAFETY ASSESSMENT AND CONTROL (2018) J. MANAGE. ENG., 34 (1). , HTTPS://DOI.ORG/10.1061/(ASCE)ME.1943-5479.0000562, 04017041; RANDIWELA, P., WIJAYARATNE, S.T., (2017) DETERMINANTS OF PERCEIVED BRAND GLOBALNESS: FMCG AND AIRLINE SERVICES, , PROC. OXFORD BUSINESS AND ECONOMICS CONF. OXFORD, UK: GLOBAL CONFERENCE ON BUSINESS AND ECONOMICS; RATAJCZAK, J., SCHIMANSKI, C.P., MARCHER, C., RIEDL, M., MATT, D.T., (2018) COLLABORATIVE TOOL FOR THE CONSTRUCTION SITE TO ENHANCE LEAN PROJECT DELIVERY, PP. 192-199. , PROC. INT. CONF. ON COOPERATIVE DESIGN, VISUALIZATION AND ENGINEERING, CHAM, SWITZERLAND: SPRINGER; SACKEY, E., TUULI, M., DAINTY, A., SOCIOTECHNICAL SYSTEMS APPROACH TO BIM IMPLEMENTATION IN A MULTIDISCIPLINARY CONSTRUCTION CONTEXT (2015) J. MANAGE. ENG., 31 (1). , HTTPS://DOI.ORG/10.1061/(ASCE)ME.1943-5479.0000303, A4014005; SACKS, R., KOSKELA, L., DAVE, B.A., OWEN, R., INTERACTION OF LEAN AND BUILDING INFORMATION MODELING IN CONSTRUCTION (2010) J. CONSTR. ENG. MANAGE., 136 (9), PP. 968-980. , HTTPS://DOI.ORG/10.1061/(ASCE)CO.1943-7862.0000203; SAFAPOUR, E., KERMANSHACHI, S., IDENTIFYING EARLY INDICATORS OF MANAGEABLE REWORK CAUSES AND SELECTING MITIGATING BEST PRACTICES FOR CONSTRUCTION (2019) J. MANAGE. ENG., 35 (2). , HTTPS://DOI.ORG/10.1061/(ASCE)ME.1943-5479.0000669, 04018060; SALMAN, A., SKIBNIEWSKI, M., BASHA, I., BOT VIABILITY MODEL FOR LARGE SCALE INFRASTRUCTURE PROJECTS (2007) J. CONSTR. ENG. MANAGE., 133 (1), PP. 50-63. , HTTPS://DOI.ORG/10.1061/(ASCE)0733-9364(2007)133:1(50); SCHWARZ, G., ESTIMATING THE DIMENSION OF A MODEL (1978) ANN. STAT., 6 (2), PP. 461-464. , HTTPS://DOI.ORG/10.1214/AOS/1176344136; SHAYBOUN, M., SCHENSTRÖM, S., (2018) PERFORMANCE PREDICTION MODEL FOR SWEDISH CONSTRUCTION PROJECTS, , MASTER'S THESIS, DEPT. OF ARCHITECTURE AND CIVIL ENGINEERING, CHALMERS UNIV. OF TECHNOLOGY, GOTHENBURG; SILVA, A., HARPER, C., (2018) USING PROJECT TEAM INTEGRATION TO PREDICT COST AND SCHEDULE PERFORMANCE IN PUBLIC TRANSPORTATION PROJECTS, , PROC. CONSTRUCTION RESEARCH CONGRESS. RESTON, VA: ASCE; SIRAJ, N.B., FAYEK, A.R., RISK IDENTIFICATION AND COMMON RISKS IN CONSTRUCTION: LITERATURE REVIEW AND CONTENT ANALYSIS (2019) J. CONSTR. ENG. MANAGE., 145 (9). , HTTPS://DOI.ORG/10.1061/(ASCE)CO.1943-7862.0001685, 03119004; SONG, L., MOHAMED, Y., ABOURIZK, S.M., EARLY CONTRACTOR INVOLVEMENT IN DESIGN AND ITS IMPACT ON CONSTRUCTION SCHEDULE PERFORMANCE (2009) J. MANAGE. ENG., 25 (1), PP. 12-20. , HTTPS://DOI.ORG/10.1061/(ASCE)0742-597X(2009)25:1(12); SUPRAPTO, M., BAKKER, H.L.M., MOOI, H.G., MOREE, W., SORTING OUT THE ESSENCE OF OWNER-CONTRACTOR COLLABORATION IN CAPITAL PROJECT DELIVERY (2015) INT. J. PROJECT MANAGE., 33 (3), PP. 664-683. , HTTPS://DOI.ORG/10.1016/J.IJPROMAN.2014.05.001; SVALESTUEN, F., KNOTTEN, V., LÆDRE, O., LOHNE, J., PLANNING THE BUILDING DESIGN PROCESS ACCORDING TO LEVEL OF DEVELOPMENT (2018) LEAN CONSTR. J., 2018 (1), PP. 16-33. , HTTPS://DOI.ORG/10.20897/JISEM.201803, 16 - 30; TALLGREN, M.V., (2018) DEVELOPING A COLLABORATIVE PLANNING TOOL FOR CONSTRUCTION: A BUILDING INFORMATION MODEL-ENHANCED PLANNING AND SCHEDULING TOOL FOR PRODUCTION, , DOCTORAL DISSERTATION, DEPT. OF ARCHITECTURE AND CIVIL ENGINEERING, CHALMERS UNIV. OF TECHNOLOGY; TERESO, A., RIBEIRO, P., CARDOSO, M., AN AUTOMATED FRAMEWORK FOR THE INTEGRATION BETWEEN EVM AND RISK MANAGEMENT (2018) J. INF. SYST. ENG. MANAGE., 3 (1), P. 3. , HTTPS://DOI.ORG/10.20897/JISEM.201803; TYMVIOS, N., GAMBATESE, J., SILLARS, D., (2012) DESIGNER, CONTRACTOR, AND OWNER VIEWS ON THE TOPIC OF DESIGN FOR CONSTRUCTION WORKER SAFETY, PP. 341-355. , PROC. CONSTRUCTION RESEARCH CONGRESS 2012: CONSTRUCTION CHALLENGES IN A FLAT WORLD, RESTON, VA: ASCE; (2021) GDP BY INDUSTRY, , HTTPS://APPS.BEA.GOV/ITABLE/INDEX_INDUSTRY_GDPINDY.CFM, US BUREAU OF ECONOMIC ANALYSIS. &quot; &quot; ACCESSED NOVEMBER 1, 2021; VAAGEN, H., KAUT, M., WALLACE, S.W., THE IMPACT OF DESIGN UNCERTAINTY IN ENGINEER-TO-ORDER PROJECT PLANNING (2017) EUR. J. OPER. RES., 261 (3), PP. 1098-1109. , HTTPS://DOI.ORG/10.1016/J.EJOR.2017.03.005; VALENTIN, V., NADERPAJOUH, N., ABRAHAM, D.M., INTEGRATING THE INPUT OF STAKEHOLDERS IN INFRASTRUCTURE RISK ASSESSMENT (2018) J. MANAGE. ENG., 34 (6). , HTTPS://DOI.ORG/10.1061/(ASCE)ME.1943-5479.0000638, 04018042; YAP, J.B.H., ROU CHONG, J., SKITMORE, M., LEE, W.P., REWORK CAUSATION THAT UNDERMINES SAFETY PERFORMANCE DURING PRODUCTION IN CONSTRUCTION (2020) J. CONSTR. ENG. MANAGE., 146 (9). , HTTPS://DOI.ORG/10.1061/(ASCE)CO.1943-7862.0001902, 04020106; YUAN, J.F., ZENG, Y.J., SKIBNIEWSKI, M.J., LI, Q.M., SELECTION OF PERFORMANCE OBJECTIVES AND KEY PERFORMANCE INDICATORS IN PUBLIC-PRIVATE PARTNERSHIP PROJECTS TO ACHIEVE VALUE FOR MONEY (2009) CONSTRUCT. MANAGE. ECON., 27 (3), PP. 253-270. , HTTPS://DOI.ORG/10.1080/01446190902748705; ZHANG, S., PAN, F., WANG, C., SUN, Y., WANG, H., BIM-BASED COLLABORATION PLATFORM FOR THE MANAGEMENT OF EPC PROJECTS IN HYDROPOWER ENGINEERING (2017) J. CONSTR. ENG. MANAGE., 143 (12). , HTTPS://DOI.ORG/10.1061/(ASCE)CO.1943-7862.0001403, 04017087; ZHANG, X., AZHAR, S., NADEEM, A., KHALFAN, M., USING BUILDING INFORMATION MODELLING TO ACHIEVE LEAN PRINCIPLES BY IMPROVING EFFICIENCY OF WORK TEAMS (2018) INT. J. CONSTRUCT. MANAGE., 18 (4), PP. 293-300. , HTTPS://DOI.ORG/10.1080/15623599.2017.1382083; ZHOU, W., GEORGAKIS, P., HEESOM, D., FENG, X., MODEL-BASED GROUPWARE SOLUTION FOR DISTRIBUTED REAL-TIME COLLABORATIVE 4D PLANNING THROUGH TEAMWORK (2012) J. COMPUT. CIV. ENG., 26 (5), PP. 597-611. , HTTPS://DOI.ORG/10.1061/(ASCE)CP.1943-5487.0000153; ZHUANG, Y., (2014) A SYSTEM DYNAMICS APPROACH TO INTEGRATED WATER AND ENERGY RESOURCES MANAGEMENT, , TAMPA, FL: UNIV. OF SOUTH FLORIDA; ZIMINA, D., BALLARD, G., PASQUIRE, C., TARGET VALUE DESIGN: USING COLLABORATION AND A LEAN APPROACH TO REDUCE CONSTRUCTION COST (2012) CONSTRUCT. MANAGE. ECON., 30 (5), PP. 383-398. , HTTPS://DOI.ORG/10.1080/01446193.2012.676658"/>
    <s v="EL-ADAWAY, I.H.; THE MISSOURI CONSORTIUM OF CONSTRUCTION INNOVATION, UNITED STATES; EMAIL: ELADAWAY@MST.EDU"/>
    <s v=""/>
    <s v=""/>
    <s v="AMERICAN SOCIETY OF CIVIL ENGINEERS (ASCE)"/>
    <s v=""/>
    <s v=""/>
    <s v=""/>
    <s v=""/>
    <s v="0742597X"/>
    <s v=""/>
    <s v="JMENE"/>
    <s v=""/>
    <s v="ENGLISH"/>
    <s v="J MANAGE ENG"/>
    <x v="0"/>
    <s v="FINAL"/>
    <s v=""/>
    <s v="SCOPUS"/>
    <s v="2-S2.0-85125640022"/>
    <s v="J MANAGE ENG"/>
    <s v="ROLLA;MISSOURI UNIV. OF SCIENCE AND TECHNOLOGY"/>
    <s v="NOTREPORTED;THE MISSOURI CONSORTIUM OF CONSTRUCTION INNOVATION;NOTREPORTED"/>
    <m/>
    <s v="ELSAYEGH A, 2022, J MANAGE ENG"/>
    <s v="ELSAYEGH A, 2022, J MANAGE ENG"/>
    <m/>
  </r>
  <r>
    <n v="2"/>
    <x v="0"/>
    <s v="SAFAPOUR E;KERMANSHACHI S;TANEJA P;PAMIDIMUKKALA A"/>
    <s v="57201059977;57190815467;57203303688;57224814204;"/>
    <s v="EXPLORATORY ANALYSIS OF HUMAN-, ORGANIZATIONAL-, AND PROJECT-BASED REWORKS: CHALLENGES AND STRATEGIES"/>
    <x v="0"/>
    <s v="JOURNAL OF LEGAL AFFAIRS AND DISPUTE RESOLUTION IN ENGINEERING AND CONSTRUCTION"/>
    <s v="14"/>
    <s v="1"/>
    <s v="04521045"/>
    <s v=""/>
    <s v=""/>
    <s v=""/>
    <n v="0"/>
    <s v="10.1061/(ASCE)LA.1943-4170.0000524"/>
    <s v="https://www.scopus.com/inward/record.uri?eid=2-s2.0-85119965766&amp;doi=10.1061%2f%28ASCE%29LA.1943-4170.0000524&amp;partnerID=40&amp;md5=acf90ce66b3a92f5d37b701c6edb3e20"/>
    <s v="DEPT. OF CIVIL AND ENVIRONMENT ENGINEERING, VIRGINIA POLYTECHNIC INSTITUTE, STATE UNIV., 109A PATTON HALL, 750 DRILLFIELD DR., BLACKSBURG, VA  24061, UNITED STATES; DEPT. OF CIVIL ENGINEERING, UNIV. OF TEXAS AT ARLINGTON, 425 NEDDERMAN HALL, 416 YATES ST., BOX 19308, ARLINGTON, TX  76019, UNITED STATES"/>
    <s v="BOX 19308, ARLINGTON, TX  76019, UNITED STATES;BOX 19308, ARLINGTON, TX  76019, UNITED STATES;BOX 19308, ARLINGTON, TX  76019, UNITED STATES;BOX 19308, ARLINGTON, TX  76019, UNITED STATES"/>
    <s v="REWORKS ARE UNAVOIDABLE DURING THE DESIGN AND CONSTRUCTION PHASES OF CONSTRUCTION PROJECTS AND SIGNIFICANTLY INCREASE THE TIME AND COST REQUIRED TO COMPLETE PROJECTS. SEVERAL STUDIES HAVE BEEN CONDUCTED TO DETERMINE HOW TO MITIGATE THE MAJOR CONSEQUENCES OF REWORKS BY IDENTIFYING THE CRITICAL ROOT CAUSES OF THE DESIGN CHANGES AND/OR MODIFICATIONS. MULTIPLE RESEARCHERS AND PRACTITIONERS HAVE CONCLUDED THAT REWORKS ARE DUE TO HUMAN-, ORGANIZATIONAL-, AND /OR PROJECT-BASED CHANGES; HOWEVER, THE EXISTING LITERATURE LACKS IN-DEPTH INFORMATION PERTAINING TO THESE REWORK INDICATORS. THE AUTHORS OF THE PRESENT STUDY AIMED TO INVESTIGATE, IDENTIFY, AND PRIORITIZE THE ORGANIZATIONAL-BASED REWORK INDICATORS (ORIS), PROJECT-BASED REWORK INDICATORS (PRIS), AND HUMAN-BASED REWORK INDICATORS (HRIS). A THOROUGH LIST OF STRATEGIES TO PREVENT OR MITIGATE THE MAJOR CONSEQUENCES OF PRIS, ORIS, AND HRIS WAS ALSO DEVELOPED. A COMPREHENSIVE LITERATURE REVIEW WAS CONDUCTED, AND 212 RELEVANT ARTICLES WERE CAREFULLY SELECTED TO BE REVIEWED IN DETAIL. THE REWORK INDICATORS IN EACH CATEGORY WERE RANKED BASED ON HOW OFTEN THEY WERE MENTIONED IN THE LITERATURE AND THEN WERE WEIGHTED USING THE RANK SUM METHOD. THE PRIS, ORIS, AND HRIS WERE CLASSIFIED AND WEIGHTED BY THEIR ATTRIBUTES, THEN WERE COMPARED WITH ONE ANOTHER. THE RESULTS REVEALED THAT POOR DESIGN, LACK OF COMMUNICATION, AND INEXPERIENCED WORKERS WERE THE FIRST-RANKED REWORK INDICATORS IN THE PROJECT, ORGANIZATION, AND HUMAN CATEGORIES, RESPECTIVELY. IT WAS ALSO CONCLUDED THAT THE ATTRIBUTES OF LEADERSHIP AND MANAGEMENT, ERROR AND INEFFICIENCY, AND SKILL AND EXPERIENCE RECEIVED THE HIGHEST WEIGHTS AMONG THE ATTRIBUTES BELONGING TO THE ORGANIZATION, PROJECT, AND HUMAN CATEGORIES, RESPECTIVELY. THE FINDINGS OF THIS STUDY WILL HELP DECISION MAKERS TIMELY IDENTIFY THE MAIN CAUSES OF CONSTRUCTION REWORKS AND ENABLE THEM TO ALLOCATE RESOURCES FOR PREVENTING AND/OR MITIGATING THEIR COST AND FREQUENCY OF OCCURRENCE. © 2021 AMERICAN SOCIETY OF CIVIL ENGINEERS."/>
    <s v="CONSTRUCTION MANAGEMENT; CONSTRUCTION PROJECT; DESIGN CHANGE; REWORK; REWORK REDUCTION"/>
    <s v="DECISION MAKING; DESIGN; % REDUCTIONS; CONSTRUCTION MANAGEMENT; CONSTRUCTION PROJECTS; DESIGN CHANGE; DESIGN PHASE; EXPLORATORY ANALYSIS; ORGANISATIONAL; PROJECT-BASED; REWORK; REWORK REDUCTION; PROJECT MANAGEMENT"/>
    <s v=""/>
    <s v=""/>
    <s v=""/>
    <s v=""/>
    <s v=""/>
    <s v=""/>
    <s v=""/>
    <s v=""/>
    <s v=""/>
    <s v=""/>
    <s v=""/>
    <s v=""/>
    <s v=""/>
    <s v=""/>
    <s v=""/>
    <s v="AFFARE, M.A.W., (2012) AN ASSESSMENT OF PROJECT COMMUNICATION MANAGEMENT ON CONSTRUCTION PROJECTS IN GHANA, , PH.D. THESIS, INSTITUTE OF DISTANCE LEARNING, KWAME NKRUMAH UNIV. OF SCIENCE AND TECHNOLOGY; AIYETAN, A., SMALLWOOD, J., SHAKANTU, W., A SYSTEMS THINKING APPROACH TO ELIMINATE DELAYS ON BUILDING CONSTRUCTION PROJECTS IN SOUTH AFRICA (2011) ACTA STRUCTILIA, 18 (2), PP. 19-39; AJAYI, O., OYEYIPO, O., EFFECT OF REWORK ON PROJECT PERFORMANCE IN BUILDING PROJECT IN NIGERIA (2015) INT. J. ENG. RES. TECHNOL., 4 (2), PP. 294-300; AJAYI, S.O., OYEDELE, L.O., BILAL, M., AKINADE, O.O., ALAKA, H.A., OWOLABI, H.A., CRITICAL MANAGEMENT PRACTICES INFLUENCING ON-SITE WASTE MINIMIZATION IN CONSTRUCTION PROJECTS (2017) WASTE MANAGE., 59 (JAN), PP. 330-339. , HTTPS://DOI.ORG/10.1016/J.WASMAN.2016.10.040; AKPAN, E.O.P., AMADE, B., OKANGBA, S.E., EKWEOZOR, C.O., CONSTRUCTABILITY PRACTICE AND PROJECT DELIVERY PROCESSES IN THE NIGERIAN CONSTRUCTION INDUSTRY (2014) J. BUILD. PERFORM., 5 (1), PP. 10-21; ALALOUL, W.S., LIEW, M.S., ZAWAWI, N., IDENTIFICATION OF COORDINATION FACTORS AFFECTING BUILDING PROJECTS PERFORMANCE (2016) ALEXANDRIA ENG. J., 55 (3), PP. 2689-2698. , HTTPS://DOI.ORG/10.1016/J.AEJ.2016.06.010; ALARYAN, A., EMADELBELTAGI, A.E., DAWOOD, M., CAUSES AND EFFECTS OF CHANGE ORDERS ON CONSTRUCTION PROJECTS IN KUWAIT (2014) INT. J. ENG. RES. APPL., 4 (7), PP. 1-8; ALENCAR, L., ALENCAR, M., LIMA, L., TRINDADE, E., SILVA, L., SUSTAINABILITY IN THE CONSTRUCTION INDUSTRY: A SYSTEMATIC REVIEW OF THE LITERATURE (2020) J. CLEANER PROD., 2020 (DEC), P. 125730. , HTTPS://DOI.ORG/10.1016/J.JCLEPRO.2020.125730; ARASHPOUR, M., WAKEFIELD, R., BLISMAS, N., LEE, E.W.M., ANALYSIS OF DISRUPTIONS CAUSED BY CONSTRUCTION FIELD REWORK ON PRODUCTIVITY IN RESIDENTIAL PROJECTS (2014) J. CONSTR. ENG. MANAGE., 140 (2). , HTTPS://DOI.ORG/10.1061/(ASCE)CO.1943-7862.0000804, 04013053; ASADI, P., ZEIDI, J.R., MOJIBI, T., YAZDANI-CHAMZINI, A., TAMOŠAITIENA, J., PROJECT RISK EVALUATION BY USING A NEW FUZZY MODEL BASED ON ELENA GUIDELINE (2018) J. CIV. ENG. MANAGE., 24 (4), PP. 284-300. , HTTPS://DOI.ORG/10.3846/JCEM.2018.3070; ASAMAOH, R.O., OFFEI-NYAKO, K., VARIATION DETERMINANTS IN BUILDING CONSTRUCTION: GHANAIAN PROFESSIONAL'S PERSPECTIVE (2013) J. CONSTR. ENG. PROJECT MANAGE., 3 (4), PP. 20-25. , HTTPS://DOI.ORG/10.6106/JCEPM.2013.3.4.020; ATKINSON, J., ROGGE, D.F., (2001), THE FIELD REWORK INDEX: EARLY WARNING FOR FIELD REWORK AND COST GROWTH. AUSTIN, TX: UNIV. OF TEXAS AT AUSTIN; BABALOLA, O., IBEM, E.O., EZEMA, I.C., IMPLEMENTATION OF LEAN PRACTICES IN THE CONSTRUCTION INDUSTRY: A SYSTEMATIC REVIEW (2019) BUILD. ENVIRON., 148 (JAN), PP. 34-43. , HTTPS://DOI.ORG/10.1016/J.BUILDENV.2018.10.051; BAKHSHI, J., IRELAND, V., GOROD, A., CLARIFYING THE PROJECT COMPLEXITY CONSTRUCT: PAST, PRESENT AND FUTURE (2016) INT. J. PROJECT MANAGE., 34 (7), PP. 1199-1213. , HTTPS://DOI.ORG/10.1016/J.IJPROMAN.2016.06.002; BALOUCHI, M., GHOLHAKI, M., NIOUSHA, A., REWORKS CAUSES AND RELATED COSTS IN CONSTRUCTION: CASE OF PARAND MASS HOUSING PROJECT IN IRAN (2019) INT. J. QUAL. RELIAB. MANAGE., 36 (8), PP. 1392-1406. , HTTPS://DOI.ORG/10.1108/IJQRM-06-2018-0155; BANOBI, E.T., JUNG, W., CAUSES AND MITIGATION STRATEGIES OF DELAY IN POWER CONSTRUCTION PROJECTS: GAPS BETWEEN OWNERS AND CONTRACTORS IN SUCCESSFUL AND UNSUCCESSFUL PROJECTS (2019) SUSTAINABILITY, 11 (21), P. 5973. , HTTPS://DOI.ORG/10.3390/SU11215973; CARRILLO, P., RUIKAR, K., FULLER, P., WHEN WILL WE LEARN? IMPROVING LESSONS LEARNED PRACTICE IN CONSTRUCTION (2013) INT. J. PROJECT MANAGE., 31 (4), PP. 567-578. , HTTPS://DOI.ORG/10.1016/J.IJPROMAN.2012.10.005; CHENG, E.W.L., LI, H., LOVE, P., IRANI, Z., NETWORK COMMUNICATION IN THE CONSTRUCTION INDUSTRY (2001) CORPORATE COMMUN. INT. J., 6 (2), PP. 61-70. , HTTPS://DOI.ORG/10.1108/13563280110390314; CHINOWSKY, P., TAYLOR, J.E., DI MARCO, M., PROJECT NETWORK INTERDEPENDENCY ALIGNMENT: NEW APPROACH TO ASSESSING PROJECT EFFECTIVENESS (2010) J. MANAGE. ENG., 27 (3), PP. 170-178. , HTTPS://DOI.ORG/10.1061/(ASCE)ME.1943-5479.0000048; (2012), CII (CONSTRUCTION INDUSTRY INSTITUTE). CII BEST PRACTICES GUIDE: IMPROVING PROJECT PERFORMANCE. AUSTIN, TX: UNIV. OF TEXAS AT AUSTIN; DEHGHAN, R., RUWNAPURA, J.Y., MODEL OF TRADE-OFF BETWEEN OVERLAPPING AND REWORK OF DESIGN ACTIVITIES (2014) J. CONSTR. ENG. MANAGE., 140 (2). , HTTPS://DOI.ORG/10.1061/(ASCE)CO.1943-7862.0000786, 04013043; DESAI, J.N., PITRODA, J., A REVIEW ON CHANGE ORDERS AND ASSESSING CAUSES AFFECTING CHANGE ORDER IN CONSTRUCTION (2015) J. INT. ACAD. RES. MULTI., 2 (12), PP. 152-162; DOSUMU, O., AIGBAVBOA, C., AN ASSESSMENT OF THE CAUSES, COST EFFECTS AND SOLUTIONS TO DESIGN-ERROR INDUCED VARIATIONS ON SELECTED BUILDING PROJECTS IN NIGERIA (2018) ACTA STRUCTILIA, 25 (1), PP. 40-70. , HTTPS://DOI.ORG/10.18820/24150487/AS25I1.2; EL HUSSEIN, K., (2014) MANAGEMENT OF CHANGE-INDUCED REWORK IN A CONSTRUCTION PROJECT, , DOCTORAL DISSERTATION, FACULTY OF BUSINESS AND LAW, BRITISH UNIV. IN DUBAI; FAGHEHA, M.K., AIBINU, A.A., MANAGING PROJECT SCOPE DEFINITION TO IMPROVE STAKEHOLDERS' PARTICIPATION AND ENHANCE PROJECT OUTCOME (2013) PROCEDIA-SOCIAL BEHAV. SCI., 74 (MAR), PP. 154-164. , HTTPS://DOI.ORG/10.1016/J.SBSPRO.2013.03.038; FORCADA, N., ALVAREZ, A.P., LOVE, P.E.D., EDWARDS, D.J., REWORK IN URBAN RENEWAL PROJECTS IN COLOMBIA (2017) J. INFRASTRUCT. SYST., 23 (2). , HTTPS://DOI.ORG/10.1061/(ASCE)IS.1943-555X.0000332, 04016034; FORCADA, N., GANGOLELLS, M., CASALS, M., MACARULLA, M., FACTORS AFFECTING REWORK COSTS IN CONSTRUCTION (2017) J. CONSTR. ENG. MANAGE., 143 (8). , HTTPS://DOI.ORG/10.1061/(ASCE)CO.1943-7862.0001324, &quot; 04017032; FORCADA, N., RUSINOL, G., MACARULLA, M., LOVE, P.E.D., REWORK IN HIGHWAY PROJECTS (2014) J. CIV. ENG. MANAGE., 20 (4), PP. 445-465. , HTTPS://DOI.ORG/10.3846/13923730.2014.893917; FRESE, M., KEITH, N., ACTION ERRORS, ERROR MANAGEMENT, AND LEARNING IN ORGANIZATIONS (2015) ANN. REV. PSYCHOL., 66 (JAN), PP. 661-687. , HTTPS://DOI.ORG/10.1146/ANNUREV-PSYCH-010814-015205; GAO, Y., GONZALEZ, V.A., YIU, T.W., THE EFFECTIVENESS OF TRADITIONAL TOOLS AND COMPUTER-AIDED TECHNOLOGIES FOR HEALTH AND SAFETY TRAINING IN THE CONSTRUCTION SECTOR: A SYSTEMATIC REVIEW (2019) COMPUT. EDUC., 138 (SEP), PP. 101-115. , HTTPS://DOI.ORG/10.1016/J.COMPEDU.2019.05.003; GASHI, E., MANAGEMENT OF DEFECTIVE WORKS IN INFRASTRUCTURE PROJECTS (2018) INT. REV. APPL. SCI. ENG., 9 (1), PP. 73-80. , HTTPS://DOI.ORG/10.1556/1848.2018.9.1.10; GHANNADPOUR, S.F., REZAHOSEINI, A., NOORI, S., BODAGHI, M., REDUCING REWORK AND INCREASING THE CIVIL PROJECTS QUALITY, THROUGH TOTAL QUALITY MANAGEMENT (TQM), BY USING THE CONCEPT OF BUILDING INFORMATION MODELING (BIM) (2018) J. IND. SYST. ENG., 12 (DEC), PP. 1-27; GOKULKARTHI, M., GOWRISHANKAR, K.S., A STUDY ON IMPACTS OF CHANGE ORDER IN CONSTRUCTION PROJECTS (2015) INT. J. SCI. ENG. RES., 3 (4); GRIFFITH, A.F., GIBSON, G.E., JR., ALIGNMENT DURING PREPROJECT PLANNING (2001) J. MANAGE. ENG., 17 (2), PP. 69-76. , HTTPS://DOI.ORG/10.1061/(ASCE)0742-597X(2001)17:2(69); GUO, S., ZHANG, P., YANG, J., SYSTEM DYNAMICS MODEL BASED ON EVOLUTIONARY GAME THEORY FOR QUALITY SUPERVISION AMONG CONSTRUCTION STAKEHOLDERS (2018) J. CIV. ENG. MANAGE., 24 (4), PP. 318-330. , HTTPS://DOI.ORG/10.3846/JCEM.2018.3068; HAO, J., YUAN, H., LIU, J., CHIN, C.S., LU, W., A MODEL FOR ASSESSING THE ECONOMIC PERFORMANCE OF CONSTRUCTION WASTE REDUCTION (2019) J. CLEANER PROD., 232 (SEP), PP. 427-440. , HTTPS://DOI.ORG/10.1016/J.JCLEPRO.2019.05.348; HAO, Q., NEELAMKAVIL, J., SHEN, W., (2008) MANAGING CHANGES IN CONSTRUCTION, , AUSTIN, TX: INSTITUTE FOR RESEARCH IN CONSTRUCTION; HERAVI, G., ESLAMDOOST, E., APPLYING ARTIFICIAL NEURAL NETWORKS FOR MEASURING AND PREDICTING CONSTRUCTION-LABOR PRODUCTIVITY (2015) J. CONSTR. ENG. MANAGE., 141 (10). , HTTPS://DOI.ORG/10.1061/(ASCE)CO.1943-7862.0001006, 04015032; HSIEH, T.H., LU, S.T., WU, C.H., STATISTICAL ANALYSIS OF CAUSES FOR CHANGE ORDERS IN METROPOLITAN PUBLIC WORKS (2004) INT. J. PROD. MANAGE., 22 (8), PP. 679-686. , HTTPS://DOI.ORG/10.1016/J.IJPROMAN.2004.03.005; HWANG, B.G., YANG, S., REWORK AND SCHEDULE PERFORMANCE (2014) ENG. CONSTR. ARCHIT. MANAGE., 21 (2), PP. 190-205. , HTTPS://DOI.ORG/10.1108/ECAM-10-2012-0101; HWANG, B.-G., HO, J.W., FRONT-END PLANNING IMPLEMENTATION IN SINGAPORE: STATUS, IMPORTANCE, AND IMPACT (2012) J. CONSTR. ENG. MANAGE., 138 (4), PP. 567-573. , HTTPS://DOI.ORG/10.1061/(ASCE)CO.1943-7862.0000456; HWANG, B.-G., THOMAS, S.R., HAAS, C.T., CALDAS, C.H., MEASURING THE IMPACT OF REWORK ON CONSTRUCTION COST PERFORMANCE (2009) J. CONSTR. ENG. MANAGE, 135 (3), PP. 187-198. , HTTPS://DOI.ORG/10.1061/(ASCE)0733-9364(2009)135:3(187); ISASARE, A.S., BHIRUD, A.N., REVIEW ON STUDY OF CAUSES AND IMPACT OF REWORK ON CONSTRUCTION PROJECT (2018) INT. J. ENG. SCI. RES. TECHNOL., 7 (3), PP. 1-4. , HTTPS://DOI.ORG/10.5281/ZENODO.1199462; ISMAIL, A., POURROSTAM, T., SOLEYMANZADEH, A., GHOUYOUNCHIZAD, M., FACTORS CAUSING VARIATION ORDERS AND THEIR EFFECTS IN ROADWAY CONSTRUCTION PROJECTS (2012) J. APPL. SCI. ENG. TECHNOL., 4 (23), PP. 4969-4972; IYER, K.C., JHA, K.N., FACTORS AFFECTING COST PERFORMANCE: EVIDENCE FROM INDIAN CONSTRUCTION PROJECTS (2005) INT. J. PROJECT MANAGE., 23 (4), PP. 283-295. , HTTPS://DOI.ORG/10.1016/J.IJPROMAN.2004.10.003; JIN, R., YUAN, H., CHEN, Q., SCIENCE MAPPING APPROACH TO ASSISTING THE REVIEW OF CONSTRUCTION AND DEMOLITION WASTE MANAGEMENT RESEARCH PUBLISHED BETWEEN 2009 AND 2018 (2019) RES. CONSERV. REC., 140 (JAN), PP. 175-188. , HTTPS://DOI.ORG/10.1016/J.RESCONREC.2018.09.029; JOSEPHSON, P.-E., LARSSON, B., LI, H., ILLUSTRATIVE BENCHMARKING REWORK AND REWORK COSTS IN SWEDISH CONSTRUCTION INDUSTRY (2002) J. MANAGE. ENG., 18 (2), PP. 76-83. , HTTPS://DOI.ORG/10.1061/(ASCE)0742-597X(2002)18:2(76); KARTHICK, R., MALATHI, B., UMARANI, C., STUDY ON CHANGE ORDER IMPACT ON PROJECT LIFESTYLE (2015) INT. J. ENG. RES. TECHNOL., 4 (5), PP. 691-695; KEANE, P., SERTYESILISIK, B., ROSS, A.D., VARIATIONS AND CHANGE ORDERS ON CONSTRUCTION PROJECTS (2010) J. LEG. AFF. DISPUTE RESOLUT. ENG. CONSTR., 2 (2), PP. 89-96. , HTTPS://DOI.ORG/10.1061/(ASCE)LA.1943-4170.0000016; KIFOKERIS, D., XENIDIS, Y., CONSTRUCTABILITY: OUTLINE OF PAST, PRESENT, AND FUTURE RESEARCH (2017) J. CONSTR. ENG. MANAGE., 143 (8). , HTTPS://DOI.ORG/10.1061/(ASCE)CO.1943-7862.0001331, 04017035; KUMAR, K.P., MOULI, T.C., IMPACT OF CONSTRUCTION EQUIPMENT DOWNTIME IN INDIAN CONSTRUCTION SECTOR (2019) INT. J. RES. ENG. SCI. MANAGE., 2 (7). , 2581; KWOFIE, E.T., (2015) CONTRIBUTION OF UNIQUE FEATURES OF MASS HOUSING PROJECTS TO PROJECT TEAM COMMUNICATION PERFORMANCE, , KUMASI, GHANA: KWAME NKRUMAH UNIV. OF SCIENCE AND TECHNOLOGY; LEE, N., KIM, Y., A CONCEPTUAL FRAMEWORK FOR EFFECTIVE COMMUNICATION IN CONSTRUCTION MANAGEMENT: INFORMATION PROCESSING AND VISUAL COMMUNICATION (2018) CONSTR. RES. CONGR., 2018 (1), PP. 531-540. , HTTPS://DOI.ORG/10.1061/9780784481264.052; LI, C.Z., ZHAO, Y., XIAO, B., YU, B., TAM, V.W., CHEN, Z., YA, Y., RESEARCH TREND OF THE APPLICATION OF INFORMATION TECHNOLOGIES IN CONSTRUCTION AND DEMOLITION WASTE MANAGEMENT (2020) J. CLEANER PROD., 263 (AUG), P. 121458. , HTTPS://DOI.ORG/10.1016/J.JCLEPRO.2020.121458; LOPEZ, R., LOVE, P.E.D., EDWARDS, D.J., DAVIS, P.R., DESIGN ERROR CLASSIFICATION, CAUSATION, AND PREVENTION IN CONSTRUCTION ENGINEERING (2010) J. PERFORM. CONSTR. FACIL., 24 (4), PP. 399-408. , HTTPS://DOI.ORG/10.1061/(ASCE)CF.1943-5509.0000116; LOTFI, M., GHADERI, S., COORDINATION BETWEEN LONG-TERM DECISION PROCESS AND DAY-AHEAD UNIT COMMITMENT IN DEREGULATED MARKETS: A FUZZY HIERARCHICAL BI-LEVEL MODELING APPROACH (2013) APPL. MATH. MODELL., 37 (7), PP. 5511-5527. , HTTPS://DOI.ORG/10.1016/J.APM.2012.10.041; LOVE, P.E., EDWARDS, D.J., DETERMINANTS OF REWORK IN BUILDING CONSTRUCTION PROJECTS (2004) ENG. CONSTR. ARCHIT. MANAGE., 11 (4), PP. 259-274. , HTTPS://DOI.ORG/10.1108/09699980410547612; LOVE, P.E., LOPEZ, J.T., KIM, R., DESIGN ERROR MANAGEMENT: INTERACTION OF PEOPLE, ORGANISATION AND THE PROJECT ENVIRONMENT IN CONSTRUCTION, STRUCTURE AND INFRASTRUCTURE ENGINEERING (2014) MAINT. MANAGE. LIFE-CYCLE DES. PERFORM., 10 (6), PP. 811-820. , HTTPS://DOI.ORG/10.1080/15732479.2013.767843; LOVE, P.E.D., EDWARDS, D.J., IRANI, Z., FORENSIC PROJECT MANAGEMENT: AN EXPLORATORY EXAMINATION OF THE CAUSAL BEHAVIOR OF DESIGN-INDUCED REWORK (2008) IEEE TRANS. ENG. MANAGE., 55 (2), PP. 234-247. , HTTPS://DOI.ORG/10.1109/TEM.2008.919677; LOVE, P.E.D., EDWARDS, D.J., SMITH, J., REWORK CAUSATION: EMERGENT THEORETICAL INSIGHTS AND IMPLICATIONS FOR RESEARCH (2016) J. CONSTR. ENG. MANAGE., 142 (6). , HTTPS://DOI.ORG/10.1061/(ASCE)CO.1943-7862.0001114, 04016010; LOVE, P.E.D., EDWARDS, D.J., WATSON, H., DAVIS, P., REWORK IN CIVIL INFRASTRUCTURE PROJECTS: DETERMINATION OF COST PREDICTORS (2010) J. CONSTR. ENG. MANAGE., 136 (3), PP. 275-282. , HTTPS://DOI.ORG/10.1061/(ASCE)CO.1943-7862.0000136; LOVE, P.E.D., LOPEZ, R., EDWARDS, D.J., GOH, Y.M., ERROR BEGAT ERROR: DESIGN ERROR ANALYSIS AND PREVENTION IN SOCIAL INFRASTRUCTURE PROJECTS (2012) ACCID. ANAL. PREV., 48 (SEP), PP. 100-110. , HTTPS://DOI.ORG/10.1016/J.AAP.2011.02.027; LOVE, P.E.D., SING, C., DETERMINING THE PROBABILISTIC DISTRIBUTION OF REWORK COSTS IN CONSTRUCTION AND ENGINEERING PROJECTS (2011) STRUCT. INFRASTRUCT. ENG., 9 (11), PP. 1-13. , HTTPS://DOI.ORG/10.1080/15732479.2012.667420; LOVE, P.E.D., TEO, P., ACKERMANN, F., SMITH, J., ALEXANDER, J., PALANEESWARAN, E., MORRISON, J., REDUCE REWORK, IMPROVE SAFETY: AN EMPIRICAL INQUIRY INTO THE PRECURSORS TO ERROR IN CONSTRUCTION (2018) PROD. PLANN. CONSTR., 29 (5), PP. 353-366. , HTTPS://DOI.ORG/10.1080/09537287.2018.1424961; MAGHSOUDLOU, H., AFSHAR-NADJAFI, B., NIAKI, S.T.A., MULTI-SKILLED PROJECT SCHEDULING WITH LEVEL-DEPENDENT REWORK RISK; THREE MULTI-OBJECTIVE MECHANISMS BASED ON CUCKOO SEARCH (2017) APPL. SOFTWARE COMPUT., 54 (MAY), PP. 46-61. , HTTPS://DOI.ORG/10.1016/J.ASOC.2017.01.024; MALISIOVAS, A., SONG, X., (2014) SOCIAL NETWORK ANALYSIS (SNA) FOR CONSTRUCTION PROJECTS' TEAM COMMUNICATION STRUCTURE OPTIMIZATION., PP. 2032-2042. , PROC. CONSTRUCTION RESEARCH CONGRESS 2014: CONSTRUCTION IN A GLOBAL NETWORK, RESTON, VA: ASCE; MANATA, B., MILLER, V., MOLLAOGLU, S., GARCIA, A.J., MEASURING KEY COMMUNICATION BEHAVIORS IN INTEGRATED PROJECT DELIVERY TEAMS (2018) J. MANAGE. ENG., 34 (4). , HTTPS://DOI.ORG/10.1061/(ASCE)ME.1943-5479.0000622, 06018001; MATTOS NASCIMENTO, D.L., SOTELINO, E.D., LARA, T.P.S., CAIADO, R.G.G., IVSON, P., CONSTRUCTABILITY IN INDUSTRIAL PLANTS CONSTRUCTION: A BIM-LEAN APPROACH USING THE DIGITAL OBEYA ROOM FRAMEWORK (2017) J. CIV. ENG. MANAGE., 23 (8), PP. 1100-1108. , HTTPS://DOI.ORG/10.3846/13923730.2017.1385521; MAZZEI, A., INTERNAL COMMUNICATIONS FOR EMPLOYEE ENABLEMENT: STRATEGIES IN AMERICAN AND ITALIAN COMPANIES (2014) CORPORATE COMMUN. INT. J., 19 (1), PP. 82-95. , HTTPS://DOI.ORG/10.1108/CCIJ-08-2012-0060; MOHAMMADI, N., JR., TAYLOR, J.E., JR., JAVERNICK-WILL, A., (2016), PP. 219-228. , TEAM BUILDING MODERATORS OF THE ENGINEERING AND CONSTRUCTION INDUSTRY VIRTUAL TEAM PERFORMANCE. &quot; IN PROC. CONSTRUCTION RESEARCH CONGRESS 2016: OLD AND NEW CONSTRUCTION TECHNOLOGIES CONVERGE IN HISTORIC SAN JUAN, RESTON, VA: ASCE; NGUYEN, L.D., OGUNLANA, S.O., LAN, D.T.X., A STUDY ON PROJECT SUCCESS FACTORS IN LARGE CONSTRUCTION PROJECTS IN VIETNAM (2004) ENG. CONSTR. ARCHIT. MANAGE., 11 (DEC), PP. 404-413. , HTTPS://DOI.ORG/10.1108/09699980410570166; NGUYEN, L.H., RELATIONSHIPS BETWEEN CRITICAL FACTORS RELATED TO TEAM BEHAVIORS AND CLIENT SATISFACTION IN CONSTRUCTION PROJECT ORGANIZATIONS (2019) J. CONSTR. ENG. MANAGE., 145 (3). , HTTPS://DOI.ORG/10.1061/(ASCE)CO.1943-7862.0001620, 04019002; NGUYEN, Q.T., VAN TAM, N., DINH, T.H., QUY, N.L.D., CRITICAL FACTORS AFFECTING LABOR PRODUCTIVITY WITHIN CONSTRUCTION PROJECT IMPLEMENTATION: A PROJECT MANAGER'S PERSPECTIVE (2020) ENTREPRENEURSHIP SUSTAINABILITY ISSUES, 8 (2), P. 751. , HTTPS://DOI.ORG/10.9770/JESI.2020.8.2(45); NOOR, M., (2010) CHALLENGES IN COORDINATION PROCESS FOR TALL BUILDING CONSTRUCTION, , MASTER'S THESIS, DEPT. OF CIVIL ENGINEERING, UNIV. OF TECHNOLOGY MALAYSIA; NWANZE, S.S., (2018) ANALYSIS OF THE CAUSES OF REWORK IN ENGINEERING PROCUREMENT CONTRACTS IN NIGERIA OIL &amp; GAS INDUSTRY, , AKURE, NIGERIA: FEDERAL UNIV. OF TECHNOLOGY; ODEH, A.M., BATTAINEH, H.T., CAUSES OF CONSTRUCTION DELAY: TRADITIONAL CONTRACTS (2002) INT. J. PROD. MANAGE., 20 (1), PP. 67-73. , HTTPS://DOI.ORG/10.1016/S0263-7863(00)00037-5; ODU, G.O., WEIGHTING METHODS FOR MULTI-CRITERIA DECISION MAKING TECHNIQUE (2019) J. APPL. SCI. ENVIRON. MANAGE., 23 (8), PP. 1449-1457; OYEWOBI, L.O., OKE, A.A., GANIYU, B.O., SHITTU, A.A., ISA, R.B., NWOKOBIA, L., THE EFFECT OF PROJECT TYPES ON THE OCCURRENCE OF REWORK IN EXPANDING ECONOMY (2011) J. CIV. ENG. CONCR. TECHNOL., 2 (6), PP. 119-124. , HTTPS://DOI.ORG/10.5897/JCECT.9000025; PALANEESWARAN, E., (2006) REDUCING REWORK TO ENHANCE PROJECT PERFORMANCE LEVELS, , PROC. ONE DAY SEMINAR ON RECENT DEVELOPMENTS IN PROJECT MANAGEMENT IN HONG KONG. HONG KONG: UNIV. OF HONG KONG; RAGHURAM, S., NAGAVINOTHINI, R., INVESTIGATION ON THE CAUSES AND ADVERSE EFFECTS OF REWORKS IN CONSTRUCTION PROJECTS AND DEVELOPING A REWORK REDUCTION MODEL TO MITIGATE TIME AND COST (2016) INT. J. INNOVATIVE RES. SCI. ENG. TECHNOL., 5 (4), PP. 5790-5796; ROUHANIZADEH, B., KERMANSHACHI, S., NIPA, T.J., EXPLORATORY ANALYSIS OF BARRIERS TO EFFECTIVE POST-DISASTER RECOVERY (2020) INT. J. DISASTER RISK REDUCT., 50 (NOV), P. 101735. , HTTPS://DOI.ORG/10.1016/J.IJDRR.2020.101735; RUQAISHI, M., BASHIR, H.A., CAUSES OF DELAY IN CONSTRUCTION PROJECTS IN THE OIL AND GAS INDUSTRY IN THE GULF COOPERATION COUNCIL COUNTRIES: A CASE STUDY (2015) J. MANAGE. ENG., 31 (3). , HTTPS://DOI.ORG/10.1061/(ASCE)ME.1943-5479.0000248, 05014017; SADRIJA, E., (2016) CHANGE ORDER CAUSES, EFFECTS, CONTROLS AND THEIR IMPACT ON PROJECT COST IN ALBANIAN INFRASTRUCTURE PROJECTS, , TIRANA, ALBANIA: EPOKA UNIV; SAEID, M., GHANI, A.A.A., SELAMAT, H., (2008) RANK-ORDER WEIGHTING OF WEB ATTRIBUTES FOR WEBSITE EVALUATION, , SERI KEMBANGAN, MALAYSIA: UNIVERSITI PUTRA MALAYSIA; SAFAPOUR, E., KERMANSHACHI, S., IDENTIFYING EARLY INDICATORS OF MANAGEABLE REWORK CAUSES AND SELECTING MITIGATING BEST PRACTICES FOR CONSTRUCTION (2019) J. MANAGE. ENG., 35 (2). , HTTPS://DOI.ORG/10.1061/(ASCE)ME.1943-5479.0000669, 04018060; SAFAPOUR, E., KERMANSHACHI, S., (2019), PP. 505-512. , INVESTIGATION AND ANALYSIS OF HUMAN, ORGANIZATIONAL, AND PROJECT BASED REWORK INDICATORS IN CONSTRUCTION PROJECTS. &quot; IN PROC. COMPUTING IN CIVIL ENGINEERING 2019: DATA, SENSING, AND ANALYTICS, RESTON, VA: ASCE; SAFAPOUR, E., KERMANSHACHI, S., TANEJA, P., (2019) INVESTIGATION AND ANALYSIS OF THE REWORK LEADING INDICATORS IN CONSTRUCTION PROJECTS: STATE-OF-THE-ART REVIEW, PP. 12-15. , PROC. 7TH CSCE INT. CONSTRUCTION SPECIALTY CONF. WHISTLER, BC, CANADA: CANADIAN SOCIETY FOR CIVIL ENGINEERING; SAID, M., (2009) IMPROVED SCHEDULE ANALYSIS CONSIDERING REWORK IMPACT AND OPTIMUM DELAY MITIGATION, , MASTER'S THESIS, DEPT. OF CIVIL ENGINEERING, UNIV. OF WATERLOO; SAIEG, P., SOTELINO, E.D., NASCIMENTO, D., CAIADO, R.G.G., INTERACTIONS OF BUILDING INFORMATION MODELING, LEAN AND SUSTAINABILITY ON THE ARCHITECTURAL, ENGINEERING AND CONSTRUCTION INDUSTRY: A SYSTEMATIC REVIEW (2018) J. CLEANER PROD., 174 (FEB), PP. 788-806. , HTTPS://DOI.ORG/10.1016/J.JCLEPRO.2017.11.030; SALIHU, C., BABARINDE, S.A., (2020) STRATEGIES FOR REDUCTION OF DESIGN-RELATED REWORK IN THE NIGERIAN CONSTRUCTION INDUSTRY, , LAGOS, NIGERIA: DOLLAHILLS RESEARCH LAB, DOLLASOFT TECHNOLOGIES; SHINDE, M.R., KULKARNI, P.S., IMPACT OF SUPERVISION ON REWORK IN CONSTRUCTION INDUSTRY (2016) INT. J. RECENT INNOVATION TRENDS COMPUT. COMMUN., 4 (1), PP. 268-270; SHOKRI-GHASABEH, M., CHILESHE, N., KNOWLEDGE MANAGEMENT: BARRIERS TO CAPTURING LESSONS LEARNED FROM AUSTRALIAN CONSTRUCTION CONTRACTORS' PERSPECTIVE (2014) CONSTR. INNOVATION, 14 (1), PP. 108-134. , HTTPS://DOI.ORG/10.1108/CI-06-2013-0026; SHRESTHA, P.P., SHRESTHA, K.K., KANDIE, T.K., EFFECTS OF CHANGE ORDERS ON THE COST AND SCHEDULE OF RURAL ROAD MAINTENANCE PROJECTS (2017) J. LEG. AFF. DISPUTE RESOLUT. ENG. CONSTR., 9 (3). , HTTPS://DOI.ORG/10.1061/(ASCE)LA.1943-4170.0000227, 04517010; SIMPEH, E.K., (2012) AN ANALYSIS OF THE CAUSES AND IMPACT OF REWORK IN CONSTRUCTION PROJECTS, , CAPE TOWN, SOUTH AFRICA: CAPE PENINSULA UNIV. OF TECHNOLOGY; SSEGAWA, J.K., MFOLWE, K.M., MAKUKE, B., KUTUA, B., (2002) CONSTRUCTION VARIATIONS: A SCOURGE OR A NECESSITY, PP. 11-13. , PROC. 1ST CIB-W107 INT. CONF. OF CIB, CAPE TOWN, SOUTH AFRICA: CIB; STAITI, M., OTHMAN, M., JAARON, A.A., (2016) IMPACT OF CHANGE ORDERS IN CONSTRUCTION SECTOR IN THE WEST BANK, , PROC. INT. CONF. INDUSTRIAL ENGINEERING AND OPERATIONS MANAGEMENT. NEW YORK: SPRINGER; STILLWELL, W.G., SEAVER, D.A., EDWARDS, W., A COMPARISON OF WEIGHT APPROXIMATION TECHNIQUES IN MULTI ATTRIBUTE UTILITY DECISION MAKING (1981) ORGAN. BEHAV. HUM. PERFORM., 28 (1), PP. 62-77. , HTTPS://DOI.ORG/10.1016/0030-5073(81)90015-5; SUN, M., MENG, X., TAXONOMY FOR CHANGE CAUSES AND EFFECTS IN CONSTRUCTION PROJECTS (2009) INT. J. PROJECT MANAGE., 27 (JAN), PP. 560-572. , HTTPS://DOI.ORG/10.1016/J.IJPROMAN.2008.10.005; SUNDAY, O.A., (2010) IMPACT OF VARIATION ORDERS ON PUBLIC CONSTRUCTION PROJECTS, , PROC. 26TH ANNUAL ARCOM CONF. LEEDS, UK: GERMAN NATIONAL LIBRARY OF SCIENCE AND TECHNOLOGY; TAGGART, M., KOSKELA, L., ROOKE, J., THE ROLE OF THE SUPPLY CHAIN IN THE ELIMINATION AND REDUCTION OF CONSTRUCTION REWORK AND DEFECTS: AN ACTION RESEARCH APPROACH (2014) CONSTRUCT. MANAGE. ECON., 32 (78), PP. 829-842. , HTTPS://DOI.ORG/10.1080/01446193.2014.904965; TAYLOR, T., FORD, D.N., TIPPING POINT FAILURE AND ROBUSTNESS IN SINGLE DEVELOPMENT PROJECTS (2006) SYST. DYN. REV., 22 (1), PP. 51-71. , HTTPS://DOI.ORG/10.1002/SDR.330; TECHERA, U., HALLOWELL, M., LITTLEJOHN, R., WORKER FATIGUE IN ELECTRICAL-TRANSMISSION AND DISTRIBUTION-LINE CONSTRUCTION (2020) J. CONSTR. ENG. MANAGE., 145 (1). , HTTPS://DOI.ORG/10.1061/(ASCE)CO.1943-7862.0001580, 04018119; TRACH, R., PAWLUK, K., LENDO-SIWICKA, M., CAUSES OF REWORK IN CONSTRUCTION PROJECTS IN UKRAINE (2019) ARCHIT. CIV. ENG., 65 (3), PP. 61-74. , HTTPS://DOI.ORG/10.2478/ACE-2019-0034; TRIPATHI, K.K., JHA, K.N., AN EMPIRICAL STUDY ON PERFORMANCE MEASUREMENT FACTORS FOR CONSTRUCTION ORGANIZATIONS (2018) KSCE J. CIV. ENG., 22 (4), PP. 1052-1066. , HTTPS://DOI.ORG/10.1007/S12205-017-1892-Z; WANBERG, J., HARPER, C., HALLOWELL, M.R., RAJENDRAN, S., RELATIONSHIP BETWEEN CONSTRUCTION SAFETY AND QUALITY PERFORMANCE (2013) J. CONSTR. ENG. MANAGE., 139 (10). , HTTPS://DOI.ORG/10.1061/(ASCE)CO.1943-7862.0000732, 04013003; WYNN, D.C., ECKERT, C.M., PERSPECTIVES ON ITERATION IN DESIGN AND DEVELOPMENT (2017) RES. ENG. DES., 28 (2), PP. 153-184. , HTTPS://DOI.ORG/10.1007/S00163-016-0226-3; XIA, B., CHAN, A.P.C., YEUNG, J.F.Y., IDENTIFICATION OF KEY COMPETENCES OF DESIGN-BUILDERS IN THE CONSTRUCTION MARKET OF THE PEOPLE'S REPUBLIC OF CHINA (PRC) (2009) CONSTR. MANAGE. ECON., 27 (11), PP. 1141-1152. , HTTPS://DOI.ORG/10.1080/01446190903280476; YAP, J.B.H., LOW, P.L., WANG, C., REWORK IN MALAYSIAN BUILDING CONSTRUCTION: IMPACTS, CAUSES AND POTENTIAL SOLUTIONS (2017) J. ENG. DES. TECHNOL., 2017 (OCT), P. 9. , HTTPS://DOI.ORG/10.1108/JEDT-01-2017-0002; YAP, J.B.H., ROU CHONG, J., SKITMORE, M., LEE, W.P., REWORK CAUSATION THAT UNDERMINES SAFETY PERFORMANCE DURING PRODUCTION IN CONSTRUCTION (2020) J. CONSTR. ENG. MANAGE., 146 (9). , HTTPS://DOI.ORG/10.1061/(ASCE)CO.1943-7862.0001902, 04020106; YE, G., JIN, Z., XIA, B., SKITMORE, M., ANALYZING CAUSES FOR REWORKS IN CONSTRUCTION PROJECTS IN CHINA (2015) J. MANAGE. ENG., 31 (6). , HTTPS://DOI.ORG/10.1061/(ASCE)ME.1943-5479.0000347, 04014097; ZAVADSKAS, E.K., TURSKIS, Z., TAMOŠAITIENE, J., RISK ASSESSMENT OF CONSTRUCTION PROJECTS (2010) J. CIV. ENG. MANAGE., 16 (1), PP. 33-46. , HTTPS://DOI.ORG/10.3846/JCEM.2010.03; ZHANG, D., HAAS, C.T., GOODRUM, P.M., CALDAS, C.H., GRANGER, R., CONSTRUCTION SMALL-PROJECTS REWORK REDUCTION FOR CAPITAL FACILITIES (2012) J. CONSTR. ENG. MANAGE., 138 (12), PP. 1377-1385. , HTTPS://DOI.ORG/10.1061/(ASCE)CO.1943-7862.0000552"/>
    <s v="KERMANSHACHI, S.; DEPT. OF CIVIL ENGINEERING, 416 YATES ST., BOX 19308, UNITED STATES; EMAIL: SHARAREH.KERMANSHACHI@UTA.EDU"/>
    <s v=""/>
    <s v=""/>
    <s v="AMERICAN SOCIETY OF CIVIL ENGINEERS (ASCE)"/>
    <s v=""/>
    <s v=""/>
    <s v=""/>
    <s v=""/>
    <s v="19434162"/>
    <s v=""/>
    <s v=""/>
    <s v=""/>
    <s v="ENGLISH"/>
    <s v="J. LEGAL AFF. DISPUT. RESOLUT. ENG. CONSTRUCTION"/>
    <x v="0"/>
    <s v="FINAL"/>
    <s v=""/>
    <s v="SCOPUS"/>
    <s v="2-S2.0-85119965766"/>
    <s v="J LEGAL AFF DISPUT RESOLUT ENG CONSTRUCTION"/>
    <s v="NOTREPORTED"/>
    <s v="NOTREPORTED;NOTREPORTED;NOTREPORTED"/>
    <m/>
    <s v="SAFAPOUR E, 2022, J LEGAL AFF DISPUT RESOLUT ENG CONSTRUCTION"/>
    <s v="SAFAPOUR E, 2022, J LEGAL AFF DISPUT RESOLUT ENG CONSTRUCTION"/>
    <m/>
  </r>
  <r>
    <n v="3"/>
    <x v="0"/>
    <s v="RAVIV G;SHAPIRA A;SACKS R"/>
    <s v="57191341321;7005380640;7102941790;"/>
    <s v="EMPIRICAL INVESTIGATION OF THE APPLICABILITY OF CONSTRUCTABILITY METHODS TO PREVENT DESIGN ERRORS"/>
    <x v="0"/>
    <s v="BUILT ENVIRONMENT PROJECT AND ASSET MANAGEMENT"/>
    <s v="12"/>
    <s v="1"/>
    <s v=""/>
    <s v="53"/>
    <s v="69"/>
    <s v=""/>
    <n v="2"/>
    <s v="10.1108/BEPAM-02-2020-0028"/>
    <s v="https://www.scopus.com/inward/record.uri?eid=2-s2.0-85100296322&amp;doi=10.1108%2fBEPAM-02-2020-0028&amp;partnerID=40&amp;md5=e3e8cb18a0a7baa003e704c8e7351e08"/>
    <s v="NATIONAL BUILDING RESEARCH INSTITUTE, TECHNION ISRAEL INSTITUTE OF TECHNOLOGY, HAIFA, ISRAEL; CIVIL AND ENVIRONMENTAL ENGINEERING, TECHNION ISRAEL INSTITUTE OF TECHNOLOGY, HAIFA, ISRAEL"/>
    <s v="NATIONAL BUILDING RESEARCH INSTITUTE, TECHNION ISRAEL INSTITUTE OF TECHNOLOGY, HAIFA, ISRAEL;CIVIL AND ENVIRONMENTAL ENGINEERING, TECHNION ISRAEL INSTITUTE OF TECHNOLOGY, HAIFA, ISRAEL;CIVIL AND ENVIRONMENTAL ENGINEERING, TECHNION ISRAEL INSTITUTE OF TECHNOLOGY, HAIFA, ISRAEL"/>
    <s v="PURPOSE: THE PAPER AIMS TO IDENTIFY THE EFFECTIVE CONSTRUCTABILITY METHODS AND TOOLS THAT SHOULD BE APPLIED DURING THE EARLY PROJECT DESIGN STAGES TO PREVENT SPECIFIC CONSTRUCTABILITY FAILURES REGARDING PROJECT CONTEXT. DESIGN/METHODOLOGY/APPROACH: SEVENTEEN BASIC CONSTRUCTABILITY PROBLEMS WERE DEFINED, 12 CONSTRUCTABILITY IMPLEMENTATION METHODS FOR INVESTIGATION WERE SELECTED, AND A GENERAL TOOL REPRESENTING POTENTIAL CAUSAL CONNECTIONS BETWEEN THE PROBLEMS AND THE METHODS THAT COULD PREVENT THEM WAS DEVELOPED. A COMPARATIVE CASE STUDY WAS CONDUCTED THROUGH A RIGOROUS INVESTIGATION OF THE CONSTRUCTION DOCUMENTATION OF FOUR MAJOR BUILDING CONSTRUCTION PROJECTS. NEARLY FOUR HUNDRED CONSTRUCTABILITY PROBLEMS WERE IDENTIFIED. THE TOOL DEVELOPED WAS USED TO DRAW CONCLUSIONS ABOUT THE PREFERRED CONSTRUCTABILITY METHODS, IN GENERAL, AND WITH RESPECT TO SPECIFIC PROJECT CONTEXTS. FINDINGS: THE MANAGERIAL APPROACH OFFERS THE BEST METHODS FOR PREVENTING CONSTRUCTABILITY PROBLEMS. THE MAJOR METHODS THAT EMERGED WERE (1) ASSIGNING A CONSTRUCTABILITY CHAMPION, (2) FACILITATING THE INVOLVEMENT OF THE GENERAL CONTRACTOR EARLY IN THE DESIGN PROCESS, AND (3) AUGMENTING DESIGN QUALITY CONTROL. AT THE OTHER END OF THE SCALE, METHODS SUCH AS COMPANY PROCEDURES AND OWNER INVOLVEMENT WERE FOUND TO BE THE LEAST EFFECTIVE. ORIGINALITY/VALUE: THE PAPER OFFERS THE ABILITY TO RELATE CONSTRUCTABILITY PROBLEMS TO PREVENTIVE MECHANISMS AND TO IDENTIFY THE APPROPRIATE STEPS TO BE TAKEN TO RESOLVE THESE PROBLEMS. THE MECHANISM DESCRIBED HERE CAN BE USED BY CONSTRUCTION COMPANIES THAT KEEP FAILURE DATA WITHIN ACCOUNTING FILES TO CHECK PROJECTS IN RETROSPECT AND DRAW LESSONS FROM THEM TO BE IMPLEMENTED IN FUTURE PROJECTS. © 2021, EMERALD PUBLISHING LIMITED."/>
    <s v="CONSTRUCTABILITY METHODS; CONSTRUCTABILITY PROBLEMS; CONSTRUCTION PROJECTS; DESIGN FOR CONSTRUCTABILITY"/>
    <s v=""/>
    <s v=""/>
    <s v=""/>
    <s v=""/>
    <s v=""/>
    <s v=""/>
    <s v="THE AUTHORS ARE INDEBTED TO THE FOUR PROJECT MANAGERS WHO WERE INTERVIEWED IN THE INITIAL SCREENING PHASE OF THIS STUDY, AND TO THEIR EMPLOYERS, FOR THEIR CONTRIBUTION AND FOR THEIR WILLINGNESS TO SHARE SENSITIVE INFORMATION. THE AUTHORS ALSO THANK THE 25 EXPERTS WHO PROVIDED THEIR ASSESSMENTS FOR THE ESTABLISHMENT OF THE RMTX. WITHOUT THEIR CONTRIBUTIONS, THE STUDY WOULD NOT HAVE BEEN POSSIBLE."/>
    <s v=""/>
    <s v=""/>
    <s v=""/>
    <s v=""/>
    <s v=""/>
    <s v=""/>
    <s v=""/>
    <s v=""/>
    <s v=""/>
    <s v="ALSAFOURI, S., AYER, S.K., MOBILE AUGMENTED REALITY TO INFLUENCE DESIGN AND CONSTRUCTABILITY REVIEW SESSIONS (2019) JOURNAL OF ARCHITECTURAL ENGINEERING, 25 (3); ANDERSON, S.D., FISHER, D.J., GUPTA, V.K., TOTAL CONSTRUCTABILITY MANAGEMENT: A PROCESS-ORIENTED FRAMEWORK (1995) PROJECT MANAGEMENT JOURNAL, 26 (3), PP. 3-11; ANDI, A., MINATO, T., DESIGN DOCUMENTS QUALITY IN THE JAPANESE CONSTRUCTION INDUSTRY: FACTORS INFLUENCING AND IMPACTS ON CONSTRUCTION PROCESS (2003) INTERNATIONAL JOURNAL OF PROJECT MANAGEMENT, 21 (7), PP. 537-546; ARDITI, D., ELHASSAN, A., TOKLU, Y.C., CONSTRUCTABILITY ANALYSIS IN THE DESIGN FIRM (2002) JOURNAL OF CONSTRUCTION ENGINEERING AND MANAGEMENT, 128 (2), PP. 117-126; BRYMAN, A., INTEGRATING QUANTITATIVE AND QUALITATIVE RESEARCH: HOW IS IT DONE? (2006) QUALITATIVE RESEARCH, 6 (1), PP. 97-113; CHEN, Q., REICHARD, G., BELIVEAU, Y., MULTIPERSPECTIVE APPROACH TO EXPLORING COMPREHENSIVE CAUSE FACTORS FOR INTERFACE ISSUES (2008) JOURNAL OF CONSTRUCTION ENGINEERING AND MANAGEMENT, 134 (6), PP. 432-441; (1986) CONSTRUCTABILITY – A PRIMER, , PUBLICATION 3-1, AUSTIN, TX; (1993) CONSTRUCTABILITY PRINCIPLES FILE, , CIIA, UNIVERSITY OF SOUTH AUSTRALIA, ADELAIDE; (1983) BUILDABILITY: AN ASSESSMENT, , SPECIAL PUBLICATION 26, CIRIA PUBLICATIONS, LONDON; CRESWELL, J.W., PLANO CLARK, V.L., (2011) DESIGNING AND CONDUCTING MIXED METHOD RESEARCH, , 2ND ED., SAGE, THOUSAND OAKS, CA; FELLOWS, R., LIU, A., (2008) RESEARCH METHODS FOR CONSTRUCTION, , WILEY, CHICHESTER; FISHER, D.J., ANDERSON, S.D., RAHMAN, S.P., INTEGRATING CONSTRUCTABILITY TOOLS INTO CONSTRUCTABILITY REVIEW PROCESS (2000) JOURNAL OF CONSTRUCTION ENGINEERING AND MANAGEMENT, 126 (2), PP. 89-96; GANAH, A., BOUCHLAGHEM, N., ANUMBA, C.J., VISCON: COMPUTER VISUALISATION SUPPORT FOR CONSTRUCTABILITY (2005) JOURNAL OF INFORMATION TECHNOLOGY IN CONSTRUCTION, 10, PP. 69-84; GANGOLELLS, M., CASALS, M., FORCADA, M., ROCA, X., FUERTES, A., MITIGATING CONSTRUCTION SAFETY RISKS USING PREVENTION THROUGH DESIGN (2010) JOURNAL OF SAFETY RESEARCH, 41 (2), PP. 107-122; HEGAZI, T., ZANELDIN, E., GRIERSON, D., IMPROVING DESIGN COORDINATION FOR BUILDING PROJECTS. I: INFORMATION MODEL (2001) JOURNAL OF CONSTRUCTION ENGINEERING AND MANAGEMENT, 127 (4), PP. 322-329; JOHNSON, R.B., ONWUEGBUZIE, A.J., TURNER, L.A., TOWARD A DEFINITION OF MIXED METHODS RESEARCH (2007) JOURNAL OF MIXED METHODS RESEARCH, 1 (2), PP. 112-133; JOSEPHSON, P.-E., HAMMARLUND, Y., THE CAUSES AND COSTS OF DEFECTS IN CONSTRUCTION A STUDY OF SEVEN BUILDING PROJECTS (1999) AUTOMATION IN CONSTRUCTION, 8 (6), PP. 681-687; KIFOKERIS, D., XENIDIS, Y., CONSTRUCTABILITY: OUTLINE OF PAST, PRESENT, AND FUTURE RESEARCH (2017) JOURNAL OF CONSTRUCTION ENGINEERING AND MANAGEMENT, 143 (8); KUNZ, J., FISCHER, M., (2012) VIRTUAL DESIGN AND CONSTRUCTION: THEMES, CASE STUDIES AND IMPLEMENTATION SUGGESTIONS, , HTTPS://STACKS.STANFORD.EDU/FILE/DRUID:GG301VB3551/WP097_0/PDF, CIFE WORKING PAPER #097, STANFORD UNIVERSITY, STANFORD, CA; LI, J., (2016) A CONSTRUCTABILITY REVIEW ONTOLOGY TO SUPPORT AUTOMATED RULE CHECKING LEVERAGING BUILDING INFORMATION MODELS, , PHD THESIS, PENNSYLVANIA STATE UNIVERSITY, STATE COLLEGE, PA; LOVE, P.E.D., EDWARDS, D.J., IRANI, Z., FORENSIC PROJECT MANAGEMENT: AN EXPLORATORY EXAMINATION OF THE CAUSAL BEHAVIOR OF DESIGN-INDUCED REWORK (2008) TRANSACTIONS ON ENGINEERING MANAGEMENT, 55 (2), PP. 234-247; MAHALINGAM, A., KASHYAP, R., MAHAJAN, C., AN EVALUATION OF THE APPLICABILITY OF 4D CAD ON CONSTRUCTION PROJECTS (2010) AUTOMATION IN CONSTRUCTION, 19 (2), PP. 148-159; O'CONNOR, J.T., RUSCH, S.E., SCHULZ, M.J., CONSTRUCTABILITY CONCEPTS FOR ENGINEERING AND PROCUREMENT (1987) JOURNAL OF CONSTRUCTION ENGINEERING AND MANAGEMENT, 113 (2), PP. 235-248; OH, E.H., NADERPAJOUH, N., HASTAK, M., GOKHALE, S., INTEGRATION OF CONSTRUCTION KNOWLEDGE AND EXPERTISE IN FRONT-END PLANNING (2015) JOURNAL OF CONSTRUCTION ENGINEERING AND MANAGEMENT, 142 (2); OTHMAN, A.A.E., IMPROVING BUILDING PERFORMANCE THROUGH INTEGRATING CONSTRUCTABILITY IN THE DESIGN PROCESS (2011) ORGANIZATION, TECHNOLOGY AND MANAGEMENT IN CONSTRUCTION: AN INTERNATIONAL JOURNAL, 3 (2), PP. 333-347; POCOCK, J.B., KUENNEN, S.T., GAMBATESE, J., RAUSCHKOLB, J., CONSTRUCTABILITY STATE OF PRACTICE REPORT (2006) JOURNAL OF CONSTRUCTION ENGINEERING AND MANAGEMENT, 132 (4), PP. 373-383; RADTKE, M.W., RUSSELL, J.S., PROJECT-LEVEL MODEL FOR IMPLEMENTING CONSTRUCTABILITY (1993) JOURNAL OF CONSTRUCTION ENGINEERING AND MANAGEMENT, 119 (4), PP. 813-831; RAVIV, G., SHAPIRA, A., SACKS, R., RELATIONSHIPS BETWEEN METHODS FOR CONSTRUCTABILITY ANALYSIS DURING DESIGN AND CONSTRUCTABILITY FAILURES IN PROJECTS (2012) PROCEEDINGS, 2012 CONSTRUCTION RESEARCH CONGRESS, PP. 515-524. , WEST LAFAYETTE; SACKS, R., EASTMAN, C.M., LEE, G., PROCESS IMPROVEMENTS IN PRECAST CONCRETE CONSTRUCTION USING TOP-DOWN PARAMETRIC 3-D COMPUTER MODELING (2003) PCI JOURNAL, 48 (3), PP. 46-55; SACKS, R., KORB, S., BARAK, R., (2017) BUILDING LEAN, BUILDING BIM: IMPROVING CONSTRUCTION THE TIDHAR WAY, , ROUTLEDGE, TAYLOR AND FRANCIS, OXFORD: 978-1-138-23722-3; SACKS, R., EASTMAN, C.M., LEE, G., TEICHOLZ, P., (2018) BIM HANDBOOK: A GUIDE TO BUILDING INFORMATION MODELING FOR OWNERS, DESIGNERS, ENGINEERS, CONTRACTORS AND FACILITY MANAGERS, , 3RD ED., JOHN WILEY AND SONS, HOBOKEN, NJ: 978-1-119-28753-7; STAMATIADIS, N., GOODRUM, P., SHOCKLEE, E., WANG, C., QUANTITATIVE ANALYSIS OF STATE TRANSPORTATION AGENCY'S EXPERIENCE WITH CONSTRUCTABILITY REVIEWS (2014) JOURNAL OF CONSTRUCTION ENGINEERING AND MANAGEMENT, 140 (2); TAYLOR, J.E., DOSSICK, C.S., GARVIN, M., MEETING THE BURDEN OF PROOF WITH CASE STUDY RESEARCH (2011) JOURNAL OF CONSTRUCTION ENGINEERING AND MANAGEMENT, 137 (4), PP. 303-311; WINDAPO, A.O., OGUNSANMI, O.E., EVALUATION OF THE BARRIERS TO THE USE OF APPROPRIATE CONSTRUCTABILITY PRACTICES ON CONSTRUCTION PROJECTS (2014) JOURNAL OF CONSTRUCTION PROJECT MANAGEMENT AND LEADERSHIP DEVELOPMENT, 4 (1), PP. 734-754; ZADEH, L.A., KNOWLEDGE REPRESENTATION IN FUZZY LOGIC (1992) AN INTRODUCTION TO FUZZY LOGIC APPLICATIONS IN INTELLIGENT SYSTEMS, PP. 1-25. , YAGER, R.R. AND ZADEH, L.A.,(EDS), KLUWER ACADEMIC PUBLISHING, DORDRECHT; ZOLFAGHARIAN, S., IRIZARRY, J., CONSTRUCTABILITY ASSESSMENT MODEL FOR COMMERCIAL BUILDING DESIGNS IN THE UNITED STATES (2017) JOURNAL OF CONSTRUCTION ENGINEERING AND MANAGEMENT, 143 (8)"/>
    <s v="SHAPIRA, A.; CIVIL AND ENVIRONMENTAL ENGINEERING, ISRAEL; EMAIL: AVISHAP@TECHNION.AC.IL"/>
    <s v=""/>
    <s v=""/>
    <s v="EMERALD GROUP HOLDINGS LTD."/>
    <s v=""/>
    <s v=""/>
    <s v=""/>
    <s v=""/>
    <s v="2044124X"/>
    <s v=""/>
    <s v=""/>
    <s v=""/>
    <s v="ENGLISH"/>
    <s v="BUILT ENVIRON. PROJ. ASSET MANAGE."/>
    <x v="0"/>
    <s v="FINAL"/>
    <s v=""/>
    <s v="SCOPUS"/>
    <s v="2-S2.0-85100296322"/>
    <s v="BUILT ENVIRON PROJ ASSET MANAGE"/>
    <s v="NATIONAL BUILDING RESEARCH INSTITUTE;TECHNION ISRAEL INSTITUTE OF TECHNOLOGY;TECHNION ISRAEL INSTITUTE OF TECHNOLOGY"/>
    <s v="NOTREPORTED;CIVIL AND ENVIRONMENTAL ENGINEERING;EMAIL: AVISHAP@TECHNION.AC.IL"/>
    <m/>
    <s v="RAVIV G, 2022, BUILT ENVIRON PROJ ASSET MANAGE"/>
    <s v="RAVIV G, 2022, BUILT ENVIRON PROJ ASSET MANAGE"/>
    <m/>
  </r>
  <r>
    <n v="4"/>
    <x v="0"/>
    <s v="CHO N;GIBSON GE;EL ASMAR M"/>
    <s v="57202645566;7402074463;34868168700;"/>
    <s v="CONSTRUCTION RESEARCH CONGRESS 2022"/>
    <x v="0"/>
    <s v="CONSTRUCTION RESEARCH CONGRESS 2022: PROJECT MANAGEMENT AND DELIVERY, CONTROLS, AND DESIGN AND MATERIALS - SELECTED PAPERS FROM CONSTRUCTION RESEARCH CONGRESS 2022"/>
    <s v="3-C"/>
    <s v=""/>
    <s v=""/>
    <s v="883"/>
    <s v="891"/>
    <s v=""/>
    <n v="0"/>
    <s v="10.1061/9780784483978.090"/>
    <s v="https://www.scopus.com/inward/record.uri?eid=2-s2.0-85129524074&amp;doi=10.1061%2f9780784483978.090&amp;partnerID=40&amp;md5=3864037d57e7cd7f97a2927a1c346d2a"/>
    <s v="MCSHANE CONSTRUCTION COMPANY, SCOTTSDALE, AZ, UNITED STATES; SCHOOL OF SUSTAINABLE ENGINEERING AND THE BUILT ENVIRONMENT, ARIZONA STATE UNIV, TEMPE, AZ, UNITED STATES; NATIONAL CENTER OF EXCELLENCE ON SMART INNOVATIONS, SCHOOL OF SUSTAINABLE ENGINEERING AND THE BUILT ENVIRONMENT, ARIZONA STATE UNIV, TEMPE, AZ, UNITED STATES"/>
    <s v="MCSHANE CONSTRUCTION COMPANY, SCOTTSDALE, AZ, UNITED STATES;SCHOOL OF SUSTAINABLE ENGINEERING AND THE BUILT ENVIRONMENT, ARIZONA STATE UNIV, TEMPE, AZ, UNITED STATES;NATIONAL CENTER OF EXCELLENCE ON SMART INNOVATIONS, SCHOOL OF SUSTAINABLE ENGINEERING AND THE BUILT ENVIRONMENT, ARIZONA STATE UNIV, TEMPE, AZ, UNITED STATES"/>
    <s v="THE PROJECT DEFINITION RATING INDEX (PDRI) MATURITY AND ACCURACY TOTAL RATING SYSTEM (MATRS) TOOL WAS DEVELOPED TO GUIDE FRONT END PLANNING (FEP) IMPLEMENTATION, HELP PROJECT TEAMS IDENTIFY GAPS IN THEIR PROJECT PLANNING, AND ULTIMATELY IMPROVE PROJECT OUTCOMES. THIS SAID, NOT ALL ELEMENTS OF FEP ARE CREATED EQUAL. THE PURPOSE OF THIS PAPER IS TO SHARE SPECIFIC FACTORS FOUND TO IMPACT COST INCREASES AND SCHEDULE DELAYS. THE RESULTS ARE BASED ON A STATISTICAL ANALYSIS OF PROJECT DATA COLLECTED FROM 32 INDUSTRY EXPERTS REPRESENTING OWNERS AND CONTRACTORS. FEP FACTORS FOUND TO IMPACT COSTS GROWTH INCLUDED LACK OF DEFINITION OF MARKET AND PROJECT STRATEGY, EQUIPMENT, PROCUREMENT, COMMISSIONING, LABOR COSTS, AS WELL AS SCOPE CREEP. FACTORS AFFECTING SCHEDULE CHANGE INCLUDED LACK OF DEFINITION OF PROCUREMENT, DETAILED DESIGN/ENGINEERING, RISK MANAGEMENT, PERMITTING, COMMISSIONING, SURVEYING, AND AGAIN SCOPE CREEP. GUIDANCE TO UTILIZE PDRI MATRS WILL BE GIVEN TO PRACTITIONERS CONCERNING CONSISTENT AND RELIABLE DECISION-MAKING EARLY IN THE PROJECT LIFECYCLE. © 2022 ASCE."/>
    <s v=""/>
    <s v="DECISION MAKING; LIFE CYCLE; PROJECT MANAGEMENT; RISK MANAGEMENT; WAGES; CONSTRUCTION RESEARCH CONGRESS; COST SCHEDULE; COST-INCREASES; FRONT-END PLANNING; IMPACT COSTS; PROJECT OUTCOMES; PROJECT PLANNING; PROJECT TEAM; RATING SYSTEM; SCHEDULE DELAY; CREEP"/>
    <s v=""/>
    <s v=""/>
    <s v=""/>
    <s v=""/>
    <s v="CONSTRUCTION INDUSTRY INSTITUTE, UNIVERSITY OF TEXAS AT AUSTIN, CII"/>
    <s v="THIS STUDY WAS FUNDED BY THE CONSTRUCTION INDUSTRY INSTITUTE (CII). THE RESEARCHERS WOULD LIKE TO THANK ALL THE RESEARCH TEAM MEMBERS FOR THEIR CONTRIBUTIONS."/>
    <s v="THIS STUDY WAS FUNDED BY THE CONSTRUCTION INDUSTRY INSTITUTE (CII)"/>
    <s v=""/>
    <s v=""/>
    <s v=""/>
    <s v=""/>
    <s v=""/>
    <s v=""/>
    <s v=""/>
    <s v=""/>
    <s v="BINGHAM, E., GIBSON, G.E., INFRASTRUCTURE PROJECT SCOPE DEFINITION USING PROJECT DEFINITION RATING INDEX (2017) ASCE JOURNAL OF MANAGEMENT IN ENGINEERING, 33 (2). , 10.1061/(ASCE)ME.1943-5479.0000483, 04016037, DOI, MARCH 2017; CHO, C.-S., GIBSON, G.E., BUILDING PROJECT SCOPE DEFINITION USING PROJECT DEFINITION RATING INDEX (2001) JOURNAL OF ARCHITECTURAL ENGINEERING, 7 (4), PP. 115-125; CHOKOR, A., EL ASMAR, M., SAI PALADUGU, B., QUANTIFYING THE IMPACT OF COST-BASED INCENTIVES ON THE PERFORMANCE OF BUILDING PROJECTS IN THE UNITED STATES (2017) PRACTICE PERIODICAL ON STRUCTURAL DESIGN AND CONSTRUCTION, 22 (2). , &quot; 04016024; (2019) PDRI: PROJECT DEFINITION RATING INDEX - INDUSTRIAL PROJECTS, VERSION 5.0, , CII. (A). IR113-2, AUSTIN, TEXAS; (2019) PROJECT DEFINITION RATING INDEX (PDRI) OVERVIEW, , HTTPS://WWW.CONSTRUCTION-INSTITUTE.ORG/RESOURCES/KNOWLEDGEBASE/PDRI-OVERVIEW, CII. (B). &quot; &quot; &lt;&gt;(OCT. 20, 2019); COLLINS, W., PARRISH, K., GIBSON, G.E., DEVELOPMENT OF A PROJECT SCOPE DEFINITION AND ASSESSMENT TOOL FOR SMALL INDUSTRIAL CONSTRUCTION PROJECTS (2017) JOURNAL OF MANAGEMENT IN ENGINEERING, 33 (4), PP. 1-15; DUMONT, P.R., GIBSON, G.E., FISH, J.R., SCOPE MANAGEMENT USING PROJECT DEFINITION RATING INDEX (1997) JOURNAL OF MANAGEMENT IN ENGINEERING, 13 (5), PP. 54-60; ELZOMOR, M., BURKE, R., PARRISH, K., GIBSON, E., FRONT-END PLANNING FOR LARGE AND SMALL INFRASTRUCTURE PROJECTS: COMPARISON OF PROJECT DEFINITION RATING INDEX TOOLS (2018) JOURNAL OF MANAGEMENT IN ENGINEERING, 34 (4), PP. 1-12; GIBSON, G.E.J., KACZMAROWSKI, J.H., LORE, H.E.J., (1993) MODELING PREPROJECT PLANNING FOR THE CONSTRUCTION OF CAPITAL FACILITIES, , SOURCE DOCUMENT 94, AUSTIN, TX: CONSTRUCTION INDUSTRY INSTITUTE, UNIV. OF TEXAS AT AUSTIN; GIBSON, G.E., WANG, Y.R., CHO, C.S., PAPPAS, M.P., WHAT IS PREPROJECT PLANNING, ANYWAY? (2006) JOURNAL OF MANAGEMENT IN ENGINEERING, 22 (1), PP. 35-42; GIBSON, G.E., WHITTINGTON, D.A., CHARRETTES AS A METHOD FOR ENGAGING INDUSTRY IN BEST PRACTICES RESEARCH (2010) JOURNAL OF CONSTRUCTION ENGINEERING AND MANAGEMENT, 136 (1), PP. 66-75; GONZÁLEZ, V., ALARCÓN, L.F., MATURANA, S., MUNDACA, F., BUSTAMANTE, J., IMPROVING PLANNING RELIABILITY AND PROJECT PERFORMANCE USING THE RELIABLE COMMITMENT MODEL (2010) JOURNAL OF CONSTRUCTION ENGINEERING AND MANAGEMENT, 136 (10), PP. 1129-1139; HAMILTON, M.R., GIBSON, G.E., BENCHMARKING PREPROJECT PLANNING EFFORT (1996) JOURNAL OF MANAGEMENT IN ENGINEERING, 12 (2), PP. 25-33; HASTAK, M., KOO, C., THEORY OF AN INTELLIGENT PLANNING UNIT FOR THE COMPLEX BUILT ENVIRONMENT (2017) JOURNAL OF MANAGEMENT IN ENGINEERING, 33 (3). , 04016046; JAVANMARDI, A., ABBASIAN-HOSSEINI, S.A., LIU, M., HSIANG, S.M., BENEFIT OF COOPERATION AMONG SUBCONTRACTORS IN PERFORMING HIGH-RELIABLE PLANNING (2018) JOURNAL OF MANAGEMENT IN ENGINEERING, 34 (2), PP. 1-12; KIM, D.Y., MENCHES, C.L., O'CONNOR, J.T., STRINGING CONSTRUCTION PLANNING AND EXECUTION TASKS TOGETHER FOR EFFECTIVE PROJECT MANAGEMENT (2015) JOURNAL OF MANAGEMENT IN ENGINEERING, 31 (3). , (A). &quot; &quot; 04014042; KIM, S.C., KIM, Y.W., PARK, K.S., YOO, C.Y., IMPACT OF MEASURING OPERATIONAL-LEVEL PLANNING RELIABILITY ON MANAGEMENT-LEVEL PROJECT PERFORMANCE (2015) JOURNAL OF MANAGEMENT IN ENGINEERING, 31 (5), PP. 1-9. , (B). &quot; &quot;; WINCH, G.M., (2010) MANAGING CONSTRUCTION PROJECTS, , BLACKWELL PUBLISHING LTD; DE WIT, A., MEASUREMENT OF PROJECT SUCCESS (1988) INTERNATIONAL JOURNAL OF PROJECT MANAGEMENT, 6 (3), PP. 164-170; WU, W., ISSA, R.R.A., BIM EXECUTION PLANNING IN GREEN BUILDING PROJECTS: LEED AS A USE CASE (2015) JOURNAL OF MANAGEMENT IN ENGINEERING, 31 (1); YUSSEF, A., GIBSON, G.E., EL ASMAR, M., RAMSEY, D., (2018) FRONT END ENGINEERING DESIGN (FEED) FOR LARGE INDUSTRIAL PROJECTS: FEED MATURITY AND ITS IMPACT ON PROJECT COST AND SCHEDULE PERFORMANCE, PP. 1-8. , &quot; CONSTRUCTION RESEARCH CONGRESS 2018, AMERICAN SOCIETY OF CIVIL ENGINEERS, RESTON, VA; YUSSEF, A., GIBSON, G.E., EL ASMAR, M., RAMSEY, D., QUANTIFYING FEED MATURITY AND ITS IMPACT ON PROJECT PERFORMANCE IN LARGE INDUSTRIAL PROJECTS (2019) JOURNAL OF MANAGEMENT IN ENGINEERING, 35 (5). , &quot; 04019021; YUSSEF, A., GIBSON, G.E., EL ASMAR, M., RAMSEY, D., INDUSTRY SURVEY FOR DETERMINING THE STATE OF PRACTICE OF FRONT END ENGINEERING DESIGN FOR INDUSTRIAL CONSTRUCTION (2020) PRACTICE PERIODICAL ON STRUCTURAL DESIGN AND CONSTRUCTION, 25 (4). , &quot; 04020025"/>
    <s v=""/>
    <s v="JAZIZADEH F.SHEALY T.GARVIN M.J."/>
    <s v="CONSTRUCTION INSTITUTE (CI) OF THE AMERICAN SOCIETY OF CIVIL ENGINEERS (ASCE);CONSTRUCTION RESEARCH COUNCIL;VIRGINIA POLYTECHNIC INSTITUTE AND STATE UNIVERSITY"/>
    <s v="AMERICAN SOCIETY OF CIVIL ENGINEERS (ASCE)"/>
    <s v="CONSTRUCTION RESEARCH CONGRESS 2022: PROJECT MANAGEMENT AND DELIVERY, CONTROLS, AND DESIGN AND MATERIALS, CRC 2022"/>
    <s v="9 MARCH 2022 THROUGH 12 MARCH 2022"/>
    <s v=""/>
    <s v="177801"/>
    <s v=""/>
    <s v="9780784483978"/>
    <s v=""/>
    <s v=""/>
    <s v="ENGLISH"/>
    <s v="CONSTR. RES. CONGR.: PROJ. MANAG. DELIV., CONTROLS, DESIGN MATER. - SEL. PAP. CONSTR. RES. CONGR."/>
    <x v="1"/>
    <s v="FINAL"/>
    <s v=""/>
    <s v="SCOPUS"/>
    <s v="2-S2.0-85129524074"/>
    <s v="CONSTR RES CONGR: PROJ MANAG DELIV, CONTROLS, DESIGN MATER - SEL PAP CONSTR RES CONGR"/>
    <m/>
    <s v="NOTREPORTED"/>
    <m/>
    <s v="CHO N, 2022, CONSTR RES CONGR: PROJ MANAG DELIV, CONTROLS, DESIGN MATER - SEL PAP CONSTR RES CONGR"/>
    <s v="CHO N, 2022, CONSTR RES CONGR: PROJ MANAG DELIV, CONTROLS, DESIGN MATER - SEL PAP CONSTR RES CONGR"/>
    <m/>
  </r>
  <r>
    <n v="5"/>
    <x v="0"/>
    <s v="CELOZA A;LEITE F;DE OLIVEIRA DP"/>
    <s v="57223008818;23097703400;57141826400;"/>
    <s v="CONSTRUCTION RESEARCH CONGRESS 2022"/>
    <x v="0"/>
    <s v="CONSTRUCTION RESEARCH CONGRESS 2022: HEALTH AND SAFETY, WORKFORCE, AND EDUCATION - SELECTED PAPERS FROM CONSTRUCTION RESEARCH CONGRESS 2022"/>
    <s v="4-D"/>
    <s v=""/>
    <s v=""/>
    <s v="40"/>
    <s v="48"/>
    <s v=""/>
    <n v="0"/>
    <s v="10.1061/9780784483985.005"/>
    <s v="https://www.scopus.com/inward/record.uri?eid=2-s2.0-85128906481&amp;doi=10.1061%2f9780784483985.005&amp;partnerID=40&amp;md5=5bac0a31afeb3bc22d2cc51e29581059"/>
    <s v="CONSTRUCTION INDUSTRY INSTITUTE, AUSTIN, TX, UNITED STATES; JOHN A. FOCHT CENTENNIAL TEACHING FELLOWSHIP IN CIVIL ENGINEERING, CONSTRUCTION ENGINEERING AND PROJECT MANAGEMENT PROGRAM, DEPT. OF CIVIL, ARCHITECTURAL, AUSTIN, TX, UNITED STATES; FUNDED STUDIES, CONSTRUCTION INDUSTRY INSTITUTE, AUSTIN, TX, UNITED STATES"/>
    <s v="CONSTRUCTION INDUSTRY INSTITUTE, AUSTIN, TX, UNITED STATES;JOHN A. FOCHT CENTENNIAL TEACHING FELLOWSHIP IN CIVIL ENGINEERING, CONSTRUCTION ENGINEERING AND PROJECT MANAGEMENT PROGRAM, DEPT. OF CIVIL, ARCHITECTURAL, AUSTIN, TX, UNITED STATES;FUNDED STUDIES, CONSTRUCTION INDUSTRY INSTITUTE, AUSTIN, TX, UNITED STATES"/>
    <s v="THE CONSTRUCTION INDUSTRY INSTITUTE (CII) IS A RESEARCH AND DEVELOPMENT ORGANIZATION THAT FOCUSES ON THE CAPITAL PROJECTS INDUSTRY. WITH OVER 38 YEARS OF RESEARCH, CII IS A LEADER IN THE CONSTRUCTION ENGINEERING AND MANAGEMENT (CEM) FIELD. THE OBJECTIVE OF THIS RESEARCH WAS TO EVALUATE THE IMPACT OF CII'S RESEARCH PUBLICATIONS ON RECENT CONSTRUCTION ENGINEERING AND MANAGEMENT ACADEMIC PUBLICATIONS. RESEARCHERS UTILIZED GOOGLE SCHOLAR TO IDENTIFY ACADEMIC PUBLICATIONS THAT CITED CII. DATA WERE COLLECTED FOR THE TIME RANGE BETWEEN AUGUST 2018 AND AUGUST 2021, YIELDING A DATASET OF 354 ACADEMIC PUBLICATIONS AND OVER 500 CITATIONS TO CII RESEARCH PUBLICATIONS. ANALYSIS IDENTIFIED &quot;CONSTRUCTABILITY: A PRIMER&quot; AS THE MOST FREQUENTLY CITED RESEARCH PUBLICATION IN THIS DATASET. ADDITIONALLY, FRONT END PLANNING, CONSTRUCTABILITY, AND PLANNING FOR MODULARIZATION WERE THE TOP CITED CII BEST PRACTICES. THESE FINDINGS INDICATE THE POPULARITY OF THE FRONT END PLANNING AND CONSTRUCTABILITY BEST PRACTICES AMONG CII'S RESEARCH PUBLICATIONS. IN ADDITION TO IDENTIFYING THE MOST FREQUENTLY CITED PUBLICATIONS AND BEST PRACTICES, THERE WAS ALSO A GAP WITH RESPECT TO PUBLICATION CITATIONS RELATED TO STRONG AREAS OF INTEREST FROM THE INDUSTRY, SUCH AS ADVANCED WORK PACKAGING (AWP) AND TECHNOLOGY. THESE GAPS IDENTIFY SOME OF THE MANY OPPORTUNITIES FOR FUTURE RESEARCH AND DEVELOPMENT WITHIN THE CAPITAL PROJECTS INDUSTRY. OVERALL, CII'S RESEARCH HAS DISSEMINATED INTO BROADER CEM RESEARCH AND THEIR FUTURE-LOOKING RESEARCH OUTLOOK DRIVES THE CAPITAL PROJECTS INDUSTRY FORWARD AS IT TACKLES MORE UNCERTAINTY AND NEW CHALLENGES. © 2022 ASCE."/>
    <s v=""/>
    <s v="COMPUTATIONAL ELECTROMAGNETICS; CONSTRUCTION INDUSTRY; DIGITAL STORAGE; PROJECT MANAGEMENT; ACADEMIC PUBLICATIONS; BEST PRACTICES; CAPITAL PROJECTS; CONSTRUCTABILITY; CONSTRUCTION ENGINEERING; CONSTRUCTION INDUSTRY INSTITUTES; CONSTRUCTION MANAGEMENT; CONSTRUCTION RESEARCH CONGRESS; FRONT-END PLANNING; PROJECT INDUSTRIES; MODULAR CONSTRUCTION"/>
    <s v=""/>
    <s v=""/>
    <s v=""/>
    <s v=""/>
    <s v=""/>
    <s v="THIS RESEARCH WAS SUPPORTED BY THE CONSTRUCTION INDUSTRY INSTITUTE (CII). THEIR SUPPORT IS GRATEFULLY ACKNOWLEDGED. ANY OPINIONS, FINDINGS AND CONCLUSIONS, OR RECOMMENDATIONS EXPRESSED IN THIS MATERIAL ARE THOSE OF THE AUTHORS AND DO NOT NECESSARILY REFLECT THE VIEWS OF CII."/>
    <s v=""/>
    <s v=""/>
    <s v=""/>
    <s v=""/>
    <s v=""/>
    <s v=""/>
    <s v=""/>
    <s v=""/>
    <s v=""/>
    <s v="(1986) CONSTRUCTABILITY: A PRIMER, , HTTPS://WWW.CONSTRUCTION-INSTITUTE.ORG/RESOURCES/KNOWLEDGEBASE/KNOWLEDGE-AREAS/DESIGN-PLANNING-OPTIMIZATION/TOPICS/RT-003/PUBS/RS3-1, CII (CONSTRUCTION INDUSTRY INSTITUTE). &quot; &quot; RESEARCH SUMMARY 3-1. AUSTIN, TX: CII; (1991) IN SEARCH OF PARTNERING EXCELLENCE, , HTTPS://WWW.CONSTRUCTION-INSTITUTE.ORG/RESOURCES/KNOWLEDGEBASE/BEST-PRACTICES/PARTNERING/TOPICS/RT-018/PUBS/SP17-1, CII (CONSTRUCTION INDUSTRY INSTITUTE). &quot; &quot; SPECIAL PUBLICATION 17-1. AUSTIN, TX: CII; (2007) ROADMAP FOR LEAN IMPLEMENTATION AT THE PROJECT LEVEL, , HTTPS://WWW.CONSTRUCTION-INSTITUTE.ORG/RESOURCES/KNOWLEDGEBASE/KNOWLEDGE-AREAS/CONSTRUCTION-EXECUTION/TOPICS/RT-234/PUBS/RR234-11, CII (CONSTRUCTION INDUSTRY INSTITUTE). &quot; &quot; RR234-11. AUSTIN, TX: CII; (2018) REVISITING PROJECT DELIVERY PERFORMANCE: 1998-2018, , CII (CONSTRUCTION INDUSTRY INSTITUTE). &quot; &quot; CPF RGA 02-18. AUSTIN, TX: CII; (2019) THE FUTURE OF THE BUILT ENVIRONMENT, , HTTPS://WWW.CONSTRUCTION-INSTITUTE.ORG/RESOURCES/KNOWLEDGEBASE/KNOWLEDGE-AREAS/GENERAL-CII-INFORMATION/TOPICS/RT-360/PUBS/FR-360, CII (CONSTRUCTION INDUSTRY INSTITUTE). &quot; &quot; FINAL REPORT 360. AUSTIN, TX: CII; (2020) CII MISSION, VISION, AND CORE VALUES, , HTTPS://WWW.CONSTRUCTION-INSTITUTE.ORG/ABOUT-CII/CII-MISSION,-VISION,-AND-CORE-VALUES, CII (CONSTRUCTION INDUSTRY INSTITUTE). &quot; &quot; ACCESSED DECEMBER 7, 2020; (2021) BEST PRACTICES, , HTTPS://WWW.CONSTRUCTION-INSTITUTE.ORG/RESOURCES/KNOWLEDGEBASE/BEST-PRACTICES, CII (CONSTRUCTION INDUSTRY INSTITUTE). A. &quot; &quot; ACCESSED APRIL 21, 2021; (2021) HORIZON 360, , HTTPS://WWW.CONSTRUCTION-INSTITUTE.ORG/GROUPS/STANDING-COMMITTEES/TECHNOLOGY-INNOVATION-COMMITTEE/TECHNOLOGY-INNOVATION-COMMITTEE-SUBCOMMITTEES/HORIZON-360, CII (CONSTRUCTION INDUSTRY INSTITUTE). B. &quot; &quot; ACCESSED MAY 15, 2021; (2021) RT-TC-04 TECHNOLOGY PATH TO THE FUTURE, , HTTPS://WWW.CONSTRUCTION-INSTITUTE.ORG/GROUPS/RESEARCH-TEAMS/RT-TC-04, CII (CONSTRUCTION INDUSTRY INSTITUTE). C. &quot; &quot; ACCESSED MAY 15, 2021; (2021) RT-380 VALUE AND OPPORTUNITIES OF A CIRCULAR ECONOMY ON CAPITAL PROJECTS, , HTTPS://WWW.CONSTRUCTION-INSTITUTE.ORG/GROUPS/RESEARCH-TEAMS/RT-380, CII (CONSTRUCTION INDUSTRY INSTITUTE). D. &quot; &quot; ACCESSED MAY 15, 2021; (2021) RT-381 ADAPTING THROUGH ORGANIZATIONAL AGILITY, , HTTPS://WWW.CONSTRUCTION-INSTITUTE.ORG/GROUPS/RESEARCH-TEAMS/RT-381, CII (CONSTRUCTION INDUSTRY INSTITUTE). E. &quot; &quot; ACCESSED MAY 15, 2021; (2021) RT-393 UNDERSTANDING THE IMPLICATIONS OF ENVIRONMENTAL, SOCIAL, AND GOVERNANCE CRITERIA ON CAPITAL PROJECTS, , HTTPS://WWW.CONSTRUCTION-INSTITUTE.ORG/GROUPS/RESEARCH-TEAMS/RT-393, CII (CONSTRUCTION INDUSTRY INSTITUTE). F. &quot; &quot; ACCESSED AUGUST 27, 2021; DE WINTER, J.C.F., ZADPOOR, A.A., DODOU, D., THE EXPANSION OF GOOGLE SCHOLAR VERSUS WEB OF SCIENCE: A LONGITUDINAL STUDY (2014) SCIENTOMETRICS, 98, PP. 1547-1565. , HTTPS://DOI.ORG/10.1007/S11192-013-1089-2; EL-ADAWAY, I.H., ALI, G.G., ASSAAD, R., ELSAYEGH, A., ABOTALEB, I.S., (2020) ANALYZING CITATION METRICS IN CIVIL ENGINEERING WITH FOCUS ON CONSTRUCTION ENGINEERING AND MANAGEMENT, PP. 660-668. , CONSTRUCTION RESEARCH CONGRESS 2020, ASCE, TEMPE, AZ; FADOUL, A., TIZANI, W., OSORIO-SANDOVAL, C.A., (2020) PROC., 18TH INT. CONF. ON COMPUTING IN CIVIL AND BUILDING ENGINEERING, PP. 147-159. , HTTPS://DOI.ORG/10.1007/978-3-030-51295-8_13, A KNOWLEDGE-BASED MODEL FOR CONSTRUCTABILITY ASSESSMENT OF BUILDINGS DESIGN USING BIM.&quot; IN, SAO PAOLO: INTERNATIONAL SOCIETY FOR COMPUTING IN CIVIL AND BUILDING ENGINEERING; FALAGAS, M.E., PITSOUNI, E.I., MALIETZIS, G.A., PAPPAS, G., COMPARISON OF PUBMED, SCOPUS, WEB OF SCIENCE, AND GOOGLE SCHOLAR: STRENGTHS AND WEAKNESSES (2008) THE FASEB JOURNAL, 22 (2), PP. 338-342. , HTTPS://DOI.ORG/10.1096/FJ.07-9492LSF; GUERRA, B.C., LEITE, F., CIRCULAR ECONOMY IN THE CONSTRUCTION INDUSTRY: AN OVERVIEW OF UNITED STATES STAKEHOLDERS' AWARENESS, MAJOR CHALLENGES, AND ENABLERS (2021) RESOURCES, CONSERVATION AND RECYCLING, 170, P. 105617. , HTTPS://DOI.ORG/10.1016/J.RESCONREC.2021.105617, APRIL ELSEVIER B.V; JIN, R., ZUO, J., HONG, J., SCIENTOMETRIC REVIEW OF ARTICLES PUBLISHED IN ASCE'S JOURNAL OF CONSTRUCTION ENGINEERING AND MANAGEMENT FROM 2000 TO 2018 (2019) J. CONSTR. ENG. MANAGE, 145 (8). , HTTPS://DOI.ORG/10.1061/(ASCE)CO.1943-7862.0001682, 06019001; KIFOKERIS, D., KOCH, C., (2019) PROC., 2019 EUROPEAN CONFERENCE ON COMPUTING IN CONSTRUCTION, PP. 332-340. , HTTPS://DOI.ORG/10.35490/EC3.2019.163, BLOCKCHAIN IN CONSTRUCTION LOGISTICS: STATE-OF-ART, CONSTRUCTABILITY, AND THE ADVENT OF A NEW DIGITAL BUSINESS MODEL IN SWEDEN.&quot; IN, CHANIA: EUROPEAN COUNCIL FOR COMPUTING IN CONSTRUCTION; KIFOKERIS, D., XENIDIS, Y., RISK SOURCE-BASED CONSTRUCTABILITY APPRAISAL USING SUPERVISED MACHINE LEARNING (2019) AUTOM. CONSTR, 104, PP. 341-359. , HTTPS://DOI.ORG/10.1016/J.AUTCON.2019.04.012; MARTÍN-MARTÍN, A., THELWALL, M., ORDUNA-MALEA, E., DELGADO LÓPEZ-CÓZAR, E., GOOGLE SCHOLAR, MICROSOFT ACADEMIC, SCOPUS, DIMENSIONS, WEB OF SCIENCE, AND OPENCITATIONS' COCI: A MULTIDISCIPLINARY COMPARISON OF COVERAGE VIA CITATIONS (2021) SCIENTOMETRICS, 126, PP. 871-906. , HTTPS://DOI.ORG/10.1007/S11192-020-03690-4; (2021) OPERATING SYSTEM 2.0 INDUSTRY AFFILIATES PROGRAM, , HTTPS://WWW.OS2.CONSTRUCTION-INSTITUTE.ORG/, OS2 (OPERATING SYSTEM 2.0). &quot; &quot; ACCESSED MAY 15, 2021; (2015) RESOLUTION ADOPTED BY THE GENERAL ASSEMBLY ON 25 SEPTEMBER 2015, , HTTPS://WWW.UN.ORG/GA/SEARCH/VIEW-DOC.ASP?SYMBOL=A/RES/70/1&amp;LANG=E, UN (UNITED NATIONS). &quot; &quot; ACCESSED AUGUST 27, 2021; (2021) 17 GOALS TO TRANSFORM OUR WORLD, , HTTPS://WWW.UN.ORG/SUSTAINABLEDEVELOPMENT/, UN (UNITED NATIONS); (2021) GOAL 9: BUILD RESILIENT INFRASTRUCTURE, PROMOTE SUSTAINABLE INDUSTRIALIZATION AND FOSTER INNOVATION, , HTTPS://WWW.UN.ORG/SUSTAINABLEDEVELOPMENT/INFRASTRUCTURE-INDUSTRIALIZATION/, UN (UNITED NATIONS). B. &quot; &quot; ACCESSED AUGUST 27, 2021"/>
    <s v=""/>
    <s v="JAZIZADEH F.SHEALY T.GARVIN M.J."/>
    <s v="CONSTRUCTION INSTITUTE (CI) OF THE AMERICAN SOCIETY OF CIVIL ENGINEERS (ASCE);CONSTRUCTION RESEARCH COUNCIL;VIRGINIA POLYTECHNIC INSTITUTE AND STATE UNIVERSITY"/>
    <s v="AMERICAN SOCIETY OF CIVIL ENGINEERS (ASCE)"/>
    <s v="CONSTRUCTION RESEARCH CONGRESS 2022: HEALTH AND SAFETY, WORKFORCE, AND EDUCATION, CRC 2022"/>
    <s v="9 MARCH 2022 THROUGH 12 MARCH 2022"/>
    <s v=""/>
    <s v="177802"/>
    <s v=""/>
    <s v="9780784483985"/>
    <s v=""/>
    <s v=""/>
    <s v="ENGLISH"/>
    <s v="CONSTR. RES. CONGR.: HEALTH SAF., WORKFORCE, EDUC. - SEL. PAP. CONSTR. RES. CONGR."/>
    <x v="1"/>
    <s v="FINAL"/>
    <s v=""/>
    <s v="SCOPUS"/>
    <s v="2-S2.0-85128906481"/>
    <s v="CONSTR RES CONGR: HEALTH SAF, WORKFORCE, EDUC - SEL PAP CONSTR RES CONGR"/>
    <m/>
    <s v="NOTREPORTED"/>
    <m/>
    <s v="CELOZA A, 2022, CONSTR RES CONGR: HEALTH SAF, WORKFORCE, EDUC - SEL PAP CONSTR RES CONGR"/>
    <s v="CELOZA A, 2022, CONSTR RES CONGR: HEALTH SAF, WORKFORCE, EDUC - SEL PAP CONSTR RES CONGR"/>
    <m/>
  </r>
  <r>
    <n v="6"/>
    <x v="0"/>
    <s v="OKPALA I;NNAJI C;GAMBATESE J"/>
    <s v="57212483807;57189997900;6701803115;"/>
    <s v="INVESTIGATING HAZARDS AND SAFETY RISKS INHERENT IN HUMAN-ROBOT INTERACTIONS"/>
    <x v="0"/>
    <s v="CONSTRUCTION RESEARCH CONGRESS 2022: HEALTH AND SAFETY, WORKFORCE, AND EDUCATION - SELECTED PAPERS FROM CONSTRUCTION RESEARCH CONGRESS 2022"/>
    <s v="4-D"/>
    <s v=""/>
    <s v=""/>
    <s v="631"/>
    <s v="640"/>
    <s v=""/>
    <n v="0"/>
    <s v="10.1061/9780784483985.064"/>
    <s v="https://www.scopus.com/inward/record.uri?eid=2-s2.0-85128886357&amp;doi=10.1061%2f9780784483985.064&amp;partnerID=40&amp;md5=6a3c30e3767218531522e9da4cf16f1c"/>
    <s v="DEPT. OF CIVIL, ENVIRONMENTAL ENGINEERING, UNIV. OF ALABAMA, TUSCALOOSA, AL, UNITED STATES; SCHOOL OF CIVIL AND CONSTRUCTION ENGINEERING, OREGON STATE UNIV, CORVALLIS, OR, UNITED STATES"/>
    <s v="DEPT. OF CIVIL, ENVIRONMENTAL ENGINEERING, UNIV. OF ALABAMA, TUSCALOOSA, AL, UNITED STATES;DEPT. OF CIVIL, ENVIRONMENTAL ENGINEERING, UNIV. OF ALABAMA, TUSCALOOSA, AL, UNITED STATES;SCHOOL OF CIVIL AND CONSTRUCTION ENGINEERING, OREGON STATE UNIV, CORVALLIS, OR, UNITED STATES"/>
    <s v="RESEARCHERS AND PRACTITIONERS BELIEVE THAT INCORPORATING EMERGING TECHNOLOGIES SUCH AS ROBOTICS AND AUTOMATION (RA) OFFERS NEW POSSIBILITIES TO COMBAT CHALLENGES INHERENT TO CONSTRUCTION TRADES. REGARDLESS OF THE POTENTIAL POSITIVE IMPACT OF RA, HUMAN-ROBOT INTERACTIONS (HRI) COULD INTRODUCE NEW HAZARDS ON THE JOB SITE OR ELEVATE THE POTENTIAL IMPACT OF EXISTING HAZARDS. WHILE SOME STUDIES HAVE ASSESSED THE EFFECTIVENESS OF RA TECHNOLOGIES, NO STUDY HAS EVALUATED THE HAZARDS ASSOCIATED WITH HRI IN CONSTRUCTION. IN RESPONSE TO THIS NEED, THE AUTHORS, AS PART OF AN ONGOING STUDY, CONDUCTED A DETAILED LITERATURE REVIEW TO IDENTIFY THE DIFFERENT LEVELS/CATEGORIES OF RA AND HAZARDS THEY INTRODUCE OR ESCALATE. THEREAFTER, A SURVEY QUESTIONNAIRE WAS DISTRIBUTED TO 29 CONSTRUCTION EXPERTS TO VERIFY IF THE IDENTIFIED HAZARDS ARE CONNECTED TO THE RA LEVELS. THE LITERATURE REVIEW REVEALED THREE TECHNOLOGICAL LEVELS OF RA APPLICATION BASED ON PROXIMITY BETWEEN THE WORKER/CONTROLLER AND THE CONSTRUCTION ROBOT, SEVEN HRI HAZARD GROUPS (HUMAN CONTROL, UNAUTHORIZED ACCESS OR OPERATIONAL SITUATION AWARENESS, MECHANICAL CONCERNS, ENVIRONMENTAL SOURCES, POWER SYSTEMS, AND IMPROPER INSTALLATION), AND 32 HAZARDS ASSOCIATED WITH THE USE OF RAS IN THE THREE CATEGORIES. THE EXPERT PANEL VERIFIED THE CATEGORIES AND PROVIDED INSIGHT ON THE INTERACTIONS BETWEEN THE IDENTIFIED HAZARDS AND THE RA CATEGORIES. THE PRESENT STUDY PROVIDES USEFUL INFORMATION NEEDED TO ENHANCE PRE-PLANNING ACTIVITIES FOR OPERATIONS INVOLVING THE USE OF RA. © 2022 ASCE."/>
    <s v=""/>
    <s v="ACCESS CONTROL; HUMAN ROBOT INTERACTION; MAN MACHINE SYSTEMS; SURVEYS; AUTOMATION TECHNOLOGY; CONSTRUCTION TRADES; EMERGING TECHNOLOGIES; HAZARD RISKS; HUMANS-ROBOT INTERACTIONS; JOB SITES; LITERATURE REVIEWS; POTENTIAL IMPACTS; ROBOTIC TECHNOLOGIES; SAFETY RISKS; HAZARDS"/>
    <s v=""/>
    <s v=""/>
    <s v=""/>
    <s v=""/>
    <s v="20-4-PS; NATIONAL SCIENCE FOUNDATION, NSF; NATIONAL INSTITUTE FOR OCCUPATIONAL SAFETY AND HEALTH, NIOSH"/>
    <s v="THE PRESENT STUDY PROVIDES THE RESULTS OF A LITERATURE REVIEW CONDUCTED TO IDENTIFY SAFETY RISK AND HAZARDS ASSOCIATED WITH THE USE OF ROBOTICS AND AUTOMATION IN THE CONSTRUCTION INDUSTRY. THE STUDY ALSO ESTABLISHES THAT THE APPLICATION OF RA ON CONSTRUCTION PROJECTS CAN BE HOLISTICALLY PROFILED INTO THREE CATEGORIES: WEARABLE ROBOTS (E.G., EXOSKELETONS), REMOTE-OPERATED ROBOTS (E.G., DRONES), AND ON-SITE AUTOMATED AND ROBOTIC SYSTEMS, E.G., STCRS FOR PAINTING, BRICKLAYING, AND WELDING). USING AN ONLINE SURVEY, 32 HAZARDS IDENTIFIED WERE PRESENTED TO 29 CONSTRUCTION EXPERTS (FROM ACADEMIA AND INDUSTRY) WHO INDICATED THEIR LEVEL OF FAMILIARITY WITH CATEGORIES OF RA, AND ASSESSED THE SAFETY RISK AND HAZARD FACTORS WITHIN EACH CATEGORY TO ESTABLISH WHETHER THE IMPACTS OF THE HAZARDS, IDENTIFIED IN THIS STUDY, DIFFER SIGNIFICANTLY WHEN ASSESSING ROBOTS WITHIN THE SAME CATEGORY. AS A RESULT OF THIS PROCESS, 32 SAFETY RISKS AND HAZARDS HAVE BEEN PRESENTED. WITH THIS STUDY, THE AUTHORS EXPECT TO CONTRIBUTE TO THE RECENTLY ESTABLISHED NATIONAL ROBOTICS INITIATIVE LED BY THE NATIONAL SCIENCE FOUNDATION AND NIOSH. THESE RESULTS SUPPORT THE DEVELOPMENT OF A PROTOCOL FOR ASSESSING HRI CONSTRUCTION SAFETY RISKS; SPECIFICALLY, THE QUANTIFICATION OF RISKS THAT ARE INTRODUCED OR ENHANCED BY HRI IN CRITICAL CONSTRUCTION TASKS WITH HIGH INJURY AND FATALITY RATES. ANOTHER DIRECTION FOR FUTURE WORK IS THE IDENTIFICATION OF EFFECTIVE STRATEGIES FOR ELIMINATING OR REDUCING THE IMPACT OF IDENTIFIED SAFETY RISKS ON WORKERS."/>
    <s v="THIS RESEARCH WAS PARTIALLY FUNDED BY THE CENTER FOR CONSTRUCTION RESEARCH AND TRAINING (CPWR) UNDER ITS SMALL STUDY PROGRAM (SMALL STUDY NO. 20-4-PS). THE RESEARCHERS WOULD LIKE TO THANK CPWR AND THOSE WHO PROVIDED RESPONSES TO THE SURVEY"/>
    <s v=""/>
    <s v=""/>
    <s v=""/>
    <s v=""/>
    <s v=""/>
    <s v=""/>
    <s v=""/>
    <s v=""/>
    <s v="BARBOSA, F., WOETZEL, J., MISCHKE, J., RIBEIRINHO, M.J., SRIDHAR, M., PARSONS, M., BERTRAM, N., BROWN, S., (2017) REINVENTING CONSTRUCTION THROUGH A PRODUCTIVITY REVOLUTION, , MCKINSEY GLOBAL INSTITUTE; BOCK, T., THE FUTURE OF CONSTRUCTION AUTOMATION: TECHNOLOGICAL DISRUPTION AND THE UPCOMING UBIQUITY OF ROBOTICS (2015) AUTO IN CONSTR, 59, PP. 113-121; (2019) NATIONAL CENSUS OF FATAL OCCUPATIONAL INJURIES IN 2018, , HTTPS://WWW.BLS.GOV/NEWS.RELEASE/PDF/CFOI.PDF, BLS (BUREAU OF LABOR STATISTICS). &quot;&quot; U.S. DEPT. OF LABOR, WASHINGTON, DC. &lt;&gt;(DEC 27, 2019); CASTRO-LACOUTURE, D., (2009) SPRINGER HANDBOOK OF AUTOMATION, PP. 1063-1078. , CONSTRUCTION AUTOMATION &quot; IN. SPRINGER, BERLIN, HEIDELBERG; CHEN, Q., DE SOTO, B.G., ADEY, B.T., CONSTRUCTION AUTOMATION: RESEARCH AREAS, INDUSTRY CONCERNS AND SUGGESTIONS FOR ADVANCEMENT (2018) AUTO IN CONSTR, 94, PP. 22-38; CHO, Y.K., KIM, K., MA, S., UEDA, J., (2018) A ROBOTIC WEARABLE EXOSKELETON FOR CONSTRUCTION WORKER'S SAFETY AND HEALTH, PP. 19-28. , IN ASCE CRC; (2020) THE CONSTRUCTION CHART BOOK, , HTTPS://WWW.CPWR.COM/RESEARCH/DATA-CENTER/THE-CONSTRUCTION-CHART-BOOK/THE-CONSTRUCTION-CHART-BOOK-6TH-EDITION-FOREWORD/, CPWR (CENTER FOR CONSTRUCTION RESEARCH AND TRAINING). &quot;&quot; &lt;&gt;(DECEMBER 14, 2020); DANESCU-NICULESCU-MIZIL, C., SUDHOF, M., JURAFSKY, D., LESKOVEC, J., POTTS, C., (2013) A COMPUTATIONAL APPROACH TO POLITENESS WITH APPLICATION TO SOCIAL FACTORS, , ARXIV PREPRINT ARXIV:1306.6078; DE SOTO, B.G., AGUSTÍ-JUAN, I., HUNHEVICZ, J., JOSS, S., GRASER, K., HABERT, G., ADEY, B.T., PRODUCTIVITY OF DIGITAL FABRICATION IN CONSTRUCTION: COST AND TIME ANALYSIS OF A ROBOTICALLY BUILT WALL (2018) AUTO IN CONSTR, 92, PP. 297-311; DELGADO, J.M.D., OYEDELE, L., AJAYI, A., AKANBI, L., AKINADE, O., BILAL, M., OWOLABI, H., ROBOTICS AND AUTOMATED SYSTEMS IN CONSTRUCTION: UNDERSTANDING INDUSTRY-SPECIFIC CHALLENGES FOR ADOPTION (2019) JOURNAL OF BUILDING ENG, 26, P. 100868; DRITSAS, S., SOH, G.S., BUILDING ROBOTICS DESIGN FOR CONSTRUCTION (2019) CONSTRUCTION ROBOTICS, 3 (1), PP. 1-10; ELATTAR, S.M.S., AUTOMATION AND ROBOTICS IN CONSTRUCTION: OPPORTUNITIES AND CHALLENGES (2008) EMIRATES JOURNAL FOR ENG. RES, 13 (2), PP. 21-26; GAMBATESE, J.A., KARAKHAN, A.A., SIMMONS, D.R., (2019) DEVELOPMENT OF A WORKFORCE SUSTAINABILITY MODEL FOR CONSTRUCTION, , THE CENTER FOR CONSTRUCTION RESEARCH AND TRAINING; HAM, Y., HAN, K.K., LIN, J.J., GOLPARVAR-FARD, M., VISUAL MONITORING OF CIVIL INFRASTRUCTURE SYSTEMS VIA CAMERA-EQUIPPED UNMANNED AERIAL VEHICLES (UAVS): A REVIEW OF RELATED WORKS (2016) VISUALIZATION IN ENGR, 4 (1), P. 1; (2019) RISK ASSESSMENT FOR EXOSKELETONS VERSION 1.1-DRAFT, , IFA (INSTITUT FÜR AUSLANDSBEZIEHUNGEN). SANKT AUGUSTIN. GERMANY; KARAKHAN, A.A., GAMBATESE, J., SIMMONS, D.R., DEVELOPMENT OF ASSESSMENT TOOL FOR WORKFORCE SUSTAINABILITY (2020) JOURNAL OF CONSTRUCTION ENGINEERING AND MANAGEMENT, 146 (4), P. 4020017; KIM, S., MOORE, A., SRINIVASAN, D., AKANMU, A., BARR, A., HARRIS-ADAMSON, C., REMPEL, D.M., NUSSBAUM, M.A., POTENTIAL OF EXOSKELETON TECHNOLOGIES TO ENHANCE SAFETY, HEALTH, AND PERFORMANCE IN CONSTRUCTION: INDUSTRY PERSPECTIVES AND FUTURE RESEARCH DIRECTIONS (2019) IISE TRANSACTIONS ON OCCUPATIONAL ERGONOMICS AND HUMAN FACTORS, 7 (34), PP. 185-191; LEE, S.H., THOMAS, S.R., TUCKER, R.L., THE RELATIVE IMPACTS OF SELECTED PRACTICES ON PROJECT COST AND SCHEDULE (2005) CONSTRUCTION MANAGEMENT AND ECON, 23 (5), PP. 545-553; LIU, C., TOMIZUKA, M., (2017) TRENDS IN CONTROL AND DECISION-MAKING FOR HUMAN-ROBOT COLLABORATION SYSTEMS, PP. 241-270. , DESIGNING THE ROBOT BEHAVIOR FOR SAFE HUMAN-ROBOT INTERACTIONS &quot;; MELO, R.R.S.D., COSTA, D.B., ÁLVARES, J.S., IRIZARRY, J., APPLICABILITY OF UNMANNED AERIAL SYSTEM (UAS) FOR SAFETY INSPECTION ON CONSTRUCTION SITES (2017) SAFETY SCIENCE, PP. 174-185; NAMIAN, M., ALBERT, A., FENG, J., EFFECT OF DISTRACTION ON HAZARD RECOGNITION AND SAFETY RISK PERCEPTION (2018) JCEM, 144 (4), P. 4018008; NNAJI, C., KARAKHAN, A.A., TECHNOLOGIES FOR SAFETY AND HEALTH MANAGEMENT IN CONSTRUCTION: CURRENT USE, IMPLEMENTATION BENEFITS AND LIMITATIONS, AND ADOPTION BARRIERS (2020) JOURNAL OF BUILDING ENGINEERING, 29, P. 101212; OKPALA, I., NNAJI, C., KARAKHAN, A., UTILIZING EMERGING TECHNOLOGIES FOR CONSTRUCTION SAFETY RISK MITIGATION (2020) ASCE PPSDC, , HTTPS://DOI.ORG/10.1061/(ASCE)SC.1943-5576.000046; (2020) INDUSTRIAL ROBOTS AND ROBOT SYSTEM SAFETY, , HTTPS://WWW.OSHA.GOV/DTS/OSTA/OTM/OTM_IV/OTM_IV_4.HTML, OSHA (OCCUPATIONAL SAFETY AND HEALTH ADMINISTRATION). &quot;&quot; OSHA TECHNICAL MANUAL. &lt;&gt;(DEC 28, 2020); PANDIT, B., ALBERT, A., PATIL, Y., AL-BAYATI, A.J., IMPACT OF SAFETY CLIMATE ON HAZARD RECOGNITION AND SAFETY RISK PERCEPTION (2019) SAFETY SCIENCE, 113, PP. 44-53; PARK, J., KIM, P., CHO, Y.K., FANG, Y., AUTOMATED COLLABORATION FRAMEWORK OF UAV AND UGV FOR 3D VISUALIZATION OF CONSTRUCTION SITES (2018) 18TH INTERNATIONAL CONFERENCE ON CONSTRUCTION APPLICATIONS OF VIRTUAL REALITY, , HTTPS://WWW.RESEARCHGATE.NET/PUBLICATION/329252869, AUCKLAND. &lt;&gt;(JUNE 10, 2021); PERLMAN, A., SACKS, R., BARAK, R., HAZARD RECOGNITION AND RISK PERCEPTION IN CONSTRUCTION (2014) SAFETY SCIENCE, 64, PP. 22-31; PUNNETT, L., WEGMAN, D.H., WORK-RELATED MUSCULOSKELETAL DISORDERS: THE EPIDEMIOLOGIC EVIDENCE AND THE DEBATE (2004) J ELECTROMYOGR KINESIOL, 14, PP. 13-23. , 2004; SUJATHA, R., EPHZIBAH, E.P., DHARINYA, S.S., IOTBDS APPLICATIONS: SMART TRANSPORTATION, SMART HEALTHCARE, SMART GRID, SMART INVENTORY SYSTEM, SMART CITIES, SMART MANUFACTURING, SMART RETAIL, SMART AGRICULTURE (2020) THE INTERNET OF THINGS AND BIG DATA ANALYTICS, PP. 275-300. , ETC &quot; IN, AUERBACH PUBLICATIONS; TATUM, M.C., LIU, J., UNMANNED AIRCRAFT SYSTEM APPLICATIONS IN CONSTRUCTION (2017) PROCEDIA ENGINEERING, 196, PP. 167-175; UMAIR, M., CHEEMA, M.A., CHEEMA, O., LI, H., LU, H., IMPACT OF COVID-19 ON IOT ADOPTION IN HEALTHCARE, SMART HOMES, SMART BUILDINGS, SMART CITIES, TRANSPORTATION AND INDUSTRIAL IOT (2021) SENSORS, 21 (11), P. 3838; VÄHÄ, P., HEIKKILÄ, T., KILPELÄINEN, P., JÄRVILUOMA, M., GAMBAO, E., EXTENDING AUTOMATION OF BUILDING CONSTRUCTION - SURVEY ON POTENTIAL SENSOR TECHNOLOGIES AND ROBOTIC APPLICATIONS (2013) AUTO IN CONSTR, 36, PP. 168-178; XU, Y., TURKAN, Y., KARAKHAN, A.A., LIU, D., EXPLORATORY STUDY OF POTENTIAL NEGATIVE SAFETY OUTCOMES ASSOCIATED WITH UAV-ASSISTED CONSTRUCTION MANAGEMENT (2020) CONSTRUCTION RESEARCH CONGRESS 2020: COMPUTER APPLICATIONS, PP. 1223-1232. , IN. RESTON, VA: AMERICAN SOCIETY OF CIVIL ENGINEERS; ZHANG, S., TEIZER, J., PRADHANANGA, N., EASTMAN, C.M., WORKFORCE LOCATION TRACKING TO MODEL, VISUALIZE AND ANALYZE WORKSPACE REQUIREMENTS IN BUILDING INFORMATION MODELS FOR CONSTRUCTION SAFETY PLANNING (2015) AUTOMATION IN CONSTR, 60, PP. 74-86"/>
    <s v=""/>
    <s v="JAZIZADEH F.SHEALY T.GARVIN M.J."/>
    <s v="CONSTRUCTION INSTITUTE (CI) OF THE AMERICAN SOCIETY OF CIVIL ENGINEERS (ASCE);CONSTRUCTION RESEARCH COUNCIL;VIRGINIA POLYTECHNIC INSTITUTE AND STATE UNIVERSITY"/>
    <s v="AMERICAN SOCIETY OF CIVIL ENGINEERS (ASCE)"/>
    <s v="CONSTRUCTION RESEARCH CONGRESS 2022: HEALTH AND SAFETY, WORKFORCE, AND EDUCATION, CRC 2022"/>
    <s v="9 MARCH 2022 THROUGH 12 MARCH 2022"/>
    <s v=""/>
    <s v="177802"/>
    <s v=""/>
    <s v="9780784483985"/>
    <s v=""/>
    <s v=""/>
    <s v="ENGLISH"/>
    <s v="CONSTR. RES. CONGR.: HEALTH SAF., WORKFORCE, EDUC. - SEL. PAP. CONSTR. RES. CONGR."/>
    <x v="1"/>
    <s v="FINAL"/>
    <s v=""/>
    <s v="SCOPUS"/>
    <s v="2-S2.0-85128886357"/>
    <s v="CONSTR RES CONGR: HEALTH SAF, WORKFORCE, EDUC - SEL PAP CONSTR RES CONGR"/>
    <m/>
    <s v="NOTREPORTED"/>
    <m/>
    <s v="OKPALA I, 2022, CONSTR RES CONGR: HEALTH SAF, WORKFORCE, EDUC - SEL PAP CONSTR RES CONGR"/>
    <s v="OKPALA I, 2022, CONSTR RES CONGR: HEALTH SAF, WORKFORCE, EDUC - SEL PAP CONSTR RES CONGR"/>
    <s v="Acepted"/>
  </r>
  <r>
    <n v="7"/>
    <x v="0"/>
    <s v="TUNG YH;CHIA FC;YONG FYY"/>
    <s v="57340101900;57216413349;57219358202;"/>
    <s v="EXPLORING AGILE PROJECT MANAGEMENT IN THE MALAYSIAN CONSTRUCTION INDUSTRY"/>
    <x v="0"/>
    <s v="MALAYSIAN CONSTRUCTION RESEARCH JOURNAL"/>
    <s v="15"/>
    <s v="SPECIAL ISSUE 1"/>
    <s v=""/>
    <s v="200"/>
    <s v="217"/>
    <s v=""/>
    <n v="0"/>
    <s v=""/>
    <s v="https://www.scopus.com/inward/record.uri?eid=2-s2.0-85125459139&amp;partnerID=40&amp;md5=9cddb2d53222f8b69ff2970a25be8800"/>
    <s v="DEPARTMENT OF SURVEYING, LEE KONG CHIAN FACULTY OF ENGINEERING AND SCIENCE, UNIVERSITI OF TUNKU ABDUL RAHMAN, KAJANG, MALAYSIA"/>
    <s v="DEPARTMENT OF SURVEYING, LEE KONG CHIAN FACULTY OF ENGINEERING AND SCIENCE, UNIVERSITI OF TUNKU ABDUL RAHMAN, KAJANG, MALAYSIA;DEPARTMENT OF SURVEYING, LEE KONG CHIAN FACULTY OF ENGINEERING AND SCIENCE, UNIVERSITI OF TUNKU ABDUL RAHMAN, KAJANG, MALAYSIA;DEPARTMENT OF SURVEYING, LEE KONG CHIAN FACULTY OF ENGINEERING AND SCIENCE, UNIVERSITI OF TUNKU ABDUL RAHMAN, KAJANG, MALAYSIA"/>
    <s v="AGILE PROJECT MANAGEMENT IS WIDELY ADOPTED IN RECENT YEARS TO COUNTER THE DANGERS OF TRADITIONAL, FRONT-END PLANNING METHODS WHICH OFTEN LEAD TO DOWNSTREAM DEVELOPMENT PATHOLOGIES. HOWEVER, LITTLE RESEARCH HAS BEEN CONDUCTED WITH REGARDS TO THE APPROPRIATENESS OF THE AGILE PROJECT MANAGEMENT APPLICATION IN THE MALAYSIAN CONSTRUCTION INDUSTRY. THEREFORE, THE AIM OF THIS PRELIMINARY STUDY IS TO EXPLORE THE FEASIBILITY IN APPLYING AGILE PROJECT MANAGEMENT BY THE CONSTRUCTION PRACTITIONERS. ONLINE QUESTIONNAIRE SURVEYS DISTRIBUTED AND WERE DEVELOPED BASED ON LITERATURES REVIEW UNDERTAKEN TO FACILITATE THE DATA COLLECTION AND ANALYSIS OF THIS STUDY. BASED ON THE TOTAL 152 RETURNED RESPONSES RECEIVED, FOUR HYPOTHESIS TESTS WERE CONDUCTED. THE STUDY HAS HYPOTHESIZED FOUR VALUES, 70 PRACTICES, 15 KNOWLEDGE AREAS AND 16 BENEFITS OF AGILE PROJECT MANAGEMENT BY USING MEDIAN TEST. THE RESULT INDICATED THAT ALL THE RESPONDENTS ARE INCLINED TOWARDS THE AGILE VALUES OF PROJECT MANAGEMENT AND ALL THE CURRENT PROJECT MANAGEMENT PRACTICES ARE INDEED EXPECTED IN THE AGILE PROJECT MANAGEMENT. THE RESPONDENTS ALSO RESPONDED POSITIVELY ON AGILE PRACTICES WHICH CAN BE APPLIED TO ALL THE 15 KNOWLEDGE AREAS AND THE 16 BENEFITS OF AGILE PROJECT MANAGEMENT. THE QUESTIONNAIRE SURVEY ALSO FOUND STATISTICALLY SIGNIFICANT RESULT ON THE GROUP WHO HAS YET TO DECIDE ON APPLICABILITY OF AGILE PROJECT MANAGEMENT IN CONSTRUCTION PROJECT, TENDS TO BE MORE CONSISTENT ON THEIR PERCEPTION RATHER THAN THOSE WHO AFFIRMED THE APPLICABILITY. THIS RESEARCH CONCLUDED THAT THERE ARE POSITIVE RESPONDS TO THE AGILE APPROACH OF PROJECT MANAGEMENT AND MOST OF THE PROJECT MANAGEMENT PRACTICES ARE ALIGN WITH THE AGILE PROJECT MANAGEMENT. © 2022, CONSTRUCTION RESEARCH INSTITUTE OF MALAYSIA. ALL RIGHTS RESERVED."/>
    <s v="AGILE; CONSTRUCTION INDUSTRY (); PROJECT MANAGEMENT"/>
    <s v=""/>
    <s v=""/>
    <s v=""/>
    <s v=""/>
    <s v=""/>
    <s v=""/>
    <s v=""/>
    <s v=""/>
    <s v=""/>
    <s v=""/>
    <s v=""/>
    <s v=""/>
    <s v=""/>
    <s v=""/>
    <s v=""/>
    <s v=""/>
    <s v="(2021) AGILE PRINCIPLES, , HTTPS://AIRFOCUS.COM/GLOSSARY/WHAT-ARE-AGILE-PRINCIPLES/, RETRIEVED FROM: (ACCESSED: 26TH FEBRUARY 2021); ALEXANDER, M., (2018) AGILE PROJECT MANAGEMENT: 12 KEY PRINCIPLES, 4 BIG HURDLES, , HTTPS://WWW.CIO.COM/ARTICLE/3156998/AGILE-PROJECT-MANAGEMENT-A-BEGINNERS-GUIDE.HTML, RETRIEVED FROM: (ACCESSED: 26TH FEBRUARY 2021); (2016) THE AGILE PROJECT MANAGEMENT: BEST PRACTICES AND METHODOLOGIES, , HTTPS://WWW.ALTEXSOFT.COM/WHITEPAPERS/AGILE-PROJECT-MANAGEMENT-BEST-PRACTICES-AND-METHODOLOGIES/, CARLSBAD, CA: ALTEXSOFT. RETRIEVED FROM: (ACCESSED: 26TH FEBRUARY 2021); BARBOSA, F., WOETZEL, J., MISCHKE, J., JOÃO RIBEIRINHO, M., SRIDHAR, M., PARSONS, M., BERTRAM, N., BROWN, S., (2017) REINVENTING CONSTRUCTION: A ROUTE TO HIGHER PRODUCTIVITY, , MCKINSEY &amp; COMPANY; BECK, K., BEEDLE, M., VAN BENNEKUM, A., COCKBURN, A., CUNNINGHAM, W., FOWLER, M., GRENNING, J., THOMAS, D., (2001) MANIFESTO FOR AGILE SOFTWARE DEVELOPMENT, , HTTP://AGILEMANIFESTO.ORG/, RETRIEVED FROM (ACCESSED: 26TH FEBRUARY 2021); BERG, R.G.V.D., (2020) SPSS MEDIAN TEST FOR 2 INDEPENDENT MEDIANS, , HTTPS://WWW.SPSS-TUTORIALS.COM/SPSS-MEDIAN-TEST-FOR-2-INDEPENDENT-MEDIANS-SIMPLE-EXAMPLE/#:~:TEXT=THE%20MEDIAN%20TEST%20FOR%20INDEPENDENT,1%20VARIABLE%20AT%20A%20TIME, RETRIEVED FROM: (ACCESSED: 26TH FEBRUARY 2021); CHANGALI, S., MOHAMMAD, A., VAN NIEUWLAND, M., (2015) THE CONSTRUCTION PRODUCTIVITY IMPERATIVE, , MCKINSEY &amp; COMPANY; (2020) THE 14TH ANNUAL STATE OF AGILE™ REPORT, , HTTPS://STATEOFAGILE.COM/#, RETRIEVED FROM: (ACCESSED: 26TH FEBRUARY 2021); DYBÅ, T., DINGSØYR, T., EMPIRICAL STUDIES OF AGILE SOFTWARE DEVELOPMENT: A SYSTEMATIC REVIEW (2008) INFORMATION AND SOFTWARE TECHNOLOGY, 50 (9), PP. 833-859; EBY, K., (2016) COMPREHENSIVE GUIDE TO THE AGILE MANIFESTO, , HTTPS://WWW.SMARTSHEET.COM/COMPREHENSIVE-GUIDE-VALUES-PRINCIPLES-AGILE-MANIFESTO, RETRIEVED FROM; FRYREAR, A., (2020) WHAT’S A GOOD SURVEY RESPONSE RATE?, , HTTPS://WWW.SURVEYGIZMO.COM/RESOURCES/BLOG/SURVEY-RESPONSE-RATES/, RETRIEVED FROM: (ACCESSED: 26TH FEBRUARY 2021); GLEN, S., (2021) MOOD’S MEDIAN TEST: DEFINITION, RUN THE TEST AND INTERPRET RESULTS, , HTTPS://WWW.STATISTICSHOWTO.COM/MOODS-MEDIAN-TEST/, RETRIEVED FROM: (ACCESSED: 26TH FEBRUARY 2021); HILL, R., WHAT SAMPLE SIZE IS “ENOUGH” IN INTERNET SURVEY RESEARCH (1998) INTERPERSONAL COMPUTING AND TECHNOLOGY: AN ELECTRONIC JOURNAL FOR THE 21ST CENTURY, 6 (3-4), PP. 1-12; KAMARUDIN, K. S., NAKANISHI, H., LEAN CONSTRUCTION MANAGEMENT: A TOYOTA WAY FOR ORGANIZATIONAL LEARNING AND PARTICIPATION (2017) MALAYSIAN CONSTRUCTION RESEARCH JOURNAL, 1 (1), PP. 40-52; (2020) ENHANCING AGILITY IN THE CONSTRUCTION INDUSTRY, , HTTPS://KANBANIZE.COM/AGILE/INDUSTRIES/AGILE-CONSTRUCTION, KANBANIZE. RETRIEVED FROM (ACCESSED: 26TH FEBRUARY 2021); KEITA, B., (2020) 12 PRINCIPLES OF AGILE MANIFESTO, , HTTPS://WWW.INVENSISLEARNING.COM/BLOG/PRINCIPLES-OF-AGILE-MANIFESTO/#%E2%80%9COUR_HIGHEST_PRIORITY_IS_TO_SATISFY_THE_CUSTOMER_THROUGH_EARLY_AND_CONTINUOUS_DELIVERY_OF_VALUABLE_SOFTWARE_%E2%80%9D, RETRIEVED FROM: (ACCESSED: 26TH FEBRUARY 2021); (2020) FRIEDMAN TEST IN SPSS STATISTICS, , HTTPS://STATISTICS.LAERD.COM/SPSS-TUTORIALS/FRIEDMAN-TEST-USING-SPSS-STATISTICS.PHP, RETRIEVED FROM; LAYTON, M. C., OSTERMILLER, S. J., (2017) AGILE PROJECT MANAGEMENT FOR DUMMIES, , JOHN WILEY &amp; SONS; LAYTON, M.C., (2020) APPLYING AGILE MANAGEMENT VALUE 1: INDIVIDUALS AND INTERACTIONS OVER PROCESSES AND TOOLS, , HTTPS://WWW.DUMMIES.COM/CAREERS/PROJECT-MANAGEMENT/APPLYING-AGILE-MANAGEMENT-VALUE-1-INDIVIDUALS-AND-INTERACTIONS-OVER-PROCESSES-AND-TOOLS/, RETRIEVED FROM: (ACCESSED: 26TH FEBRUARY 2021); LAYTON, M.C., (2020) APPLYING AGILE MANAGEMENT VALUE 2: WORKING SOFTWARE OVER COMPREHENSIVE DOCUMENTATION, , HTTPS://WWW.DUMMIES.COM/CAREERS/PROJECT-MANAGEMENT/APPLYING-AGILE-MANAGEMENT-VALUE-2-WORKING-SOFTWARE-OVER-COMPREHENSIVE-DOCUMENTATION/, RETRIEVED FROM: (ACCESSED: 26TH FEBRUARY 2021); LAYTON, M.C., (2020) APPLYING AGILE MANAGEMENT VALUE 3: CUSTOMER COLLABORATION OVER CONTRACT NEGOTIATION, , HTTPS://WWW.DUMMIES.COM/CAREERS/PROJECT-MANAGEMENT/APPLYING-AGILE-MANAGEMENT-VALUE-3-CUSTOMER-COLLABORATION-OVER-CONTRACT-NEGOTIATION/, RETRIEVED FROM: (ACCESSED: 26TH FEBRUARY 2021); LAYTON, M.C., (2020) APPLYING AGILE MANAGEMENT VALUES 4: RESOMDING TO CHANGE OVER FOLLOWING A PLAN, , HTTPS://WWW.DUMMIES.COM/CAREERS/PROJECT-MANAGEMENT/APPLYING-AGILE-MANAGEMENT-VALUE-4-RESPONDING-TO-CHANGE-OVER-FOLLOWING-A-PLAN/, RETRIEVED FROM: (ACCESSED: 26TH FEBRUARY 2021); MCLEOD, S., (2019) WHAT DOES A BOXPLOT TELL YOU?, , HTTPS://WWW.SIMPLYPSYCHOLOGY.ORG/BOXPLOTS.HTML#, (ACCESSED: 26TH FEBRUARY 2021); (2020) PERFORMING NORMALITY IN PASW (SPSS), , HTTP://WWW.MATHS-STATISTICS-TUTOR.COM/NORMALITY_TEST_PASW_SPSS.PHP, RETRIEVED FROM: (ACCESSED: 26TH FEBRUARY 2021); NAKANISHI, H., KOMAI, S., MAN-HOUR ESTIMATION FOR IT SYSTEM DEVELOPMENT BY AGILE METHOD (2017) MALAYSIAN CONSTRUCTION RESEARCH JOURNAL, 1 (1), PP. 15-22; OWEN, R.L., KOSKELA, L., AGILE CONSTRUCTION PROJECT MANAGEMENT (2006) 6TH INTERNATIONAL POSTGRADUATE RESEARCH CONFERENCE IN THE BUILT AND HUMAN ENVIRONMENT, 6 (7); (2016) CONSTRUCTION EXTENSION TO THE PMBOK® GUIDE, , NEWTOWN SQUARE, PA: PROJECT MANAGEMENT INSTITUTE; (2017) A GUIDE TO THE PROJECT MANAGEMENT BODY OF KNOWLEDGE (PMBOK® GUIDE) – SIXTH EDITION, , NEWTOWN SQUARE, PA: PROJECT MANAGEMENT INSTITUTE; (2017) AGILE PRACTICES, , HTTPS://WWW.PMI.ORG/LEARNING/FEATURED-TOPICS/AGILE, RETRIEVED FROM: (ACCESSED: 26TH FEBRUARY 2021); (2021) AGILE VALUES, , HTTPS://WWW.PRODUCTPLAN.COM/GLOSSARY/AGILE-VALUES/, RETRIEVED FROM: (ACCESSED: 26TH FEBRUARY 2021); (2021) AGILE PRINCIPLES, , HTTPS://WWW.PRODUCTPLAN.COM/GLOSSARY/AGILE-PRINCIPLES/, RETRIEVED FROM: (ACCESSED: 26TH FEBRUARY 2021); RIGBY, D. K., SUTHERLAND, J., TAKEUCHI, H., EMBRACING AGILE (2016) HARVARD BUSINESS REVIEW, 94 (5), PP. 40-50. , HTTPS://HBR.ORG/2016/05/EMBRACING-AGILE, RETRIEVED FROM (ACCESSED: 26TH FEBRUARY 2021); (2017) A GUIDE TO THE SCRUM BODY OF KNOWLEDGE (SBOK™ GUIDE) – THIRD EDITION, , AVONDALE, ARIZONA: VMEDU, INC; SERRANDOR, P., PINTO, J.K., DOES AGILE WORK? – A QUANTITATIVE ANALYSIS OF AGILE ROJECT SUCCESS (2015) INTERNATIONAL JOURNAL OF PROJECT MANAGEMENT, 33 (5), PP. 1040-1051; SUBEDI, R.K., (2016) MEDIAN TETS BETWEEN 2 OR MORE INDEPENDENT GROUPS IN SPSS, , HTTPS://WWW.LEARNINGSPSS.COM/2016/09/MEDIAN-TEST-BETWEEN-2-OR-MORE.HTML, RETRIEVED FROM: (ACCESSED: 26TH FEBRUARY 2021); TAN, Y. T., TAIB, M., THE AWARENESS OF BUILDING INFORMATION MODELING IN MALAYSIA CONSTRUCTION INDUSTRY FROM CONTRACTOR PERSPECTIVE (2018) MALAYSIAN CONSTRUCTION RESEARCH JOURNAL, 3 (1), PP. 75-81; TAVAKOL, M., DENNICK, R., MAKING SENSE OF CRONBACH'S ALPHA (2011) INTERNATIONAL JOURNAL OF MEDICAL EDUCATION, 2, P. 53; WAGENAAR, G., OVERBEEK, S., LUCASSEN, G., BRINKKEMPER, S., SCHNEIDER, K., WORKING SOFTWARE OVER COMPREHENSIVE DOCUMENTATION–RATIONALES OF AGILE TEAMS FOR ARTEFACTS USAGE (2018) JOURNAL OF SOFTWARE ENGINEERING RESEARCH AND DEVELOPMENT, 6 (1), PP. 1-23; (2021) WHAT IS PMBOK IN PROJECT MANAGEMENT?, , HTTPS://WWW.WRIKE.COM/PROJECT-MANAGEMENT-GUIDE/FAQ/WHAT-IS-PMBOK-IN-PROJECT-MANAGEMENT/, RETRIEVED FROM: (ACCESSED: 26TH FEBRUARY 2021)"/>
    <s v=""/>
    <s v=""/>
    <s v=""/>
    <s v="CONSTRUCTION RESEARCH INSTITUTE OF MALAYSIA"/>
    <s v=""/>
    <s v=""/>
    <s v=""/>
    <s v=""/>
    <s v="19853807"/>
    <s v=""/>
    <s v=""/>
    <s v=""/>
    <s v="ENGLISH"/>
    <s v="MALAYS. CONSTR. RES. J."/>
    <x v="0"/>
    <s v="FINAL"/>
    <s v=""/>
    <s v="SCOPUS"/>
    <s v="2-S2.0-85125459139"/>
    <s v="MALAYS CONSTR RES J"/>
    <m/>
    <s v="NOTREPORTED"/>
    <m/>
    <s v="TUNG YH, 2022, MALAYS CONSTR RES J"/>
    <s v="TUNG YH, 2022, MALAYS CONSTR RES J"/>
    <m/>
  </r>
  <r>
    <n v="8"/>
    <x v="0"/>
    <s v="FITZSIMMONS JP;LU R;HONG Y;BRILAKIS I"/>
    <s v="57409982600;57194640091;57191866284;8837673400;"/>
    <s v="CONSTRUCTION SCHEDULE RISK ANALYSIS - A HYBRID MACHINE LEARNING APPROACH"/>
    <x v="0"/>
    <s v="JOURNAL OF INFORMATION TECHNOLOGY IN CONSTRUCTION"/>
    <s v="27"/>
    <s v=""/>
    <s v=""/>
    <s v="70"/>
    <s v="93"/>
    <s v=""/>
    <n v="0"/>
    <s v="10.36680/j.itcon.2022.004"/>
    <s v="https://www.scopus.com/inward/record.uri?eid=2-s2.0-85122754719&amp;doi=10.36680%2fj.itcon.2022.004&amp;partnerID=40&amp;md5=f20c2b711d9bd19d407999d0bdeeb3f7"/>
    <s v="PLANNING AND PROJECT CONTROLS, LAING O'ROURKE, UNITED KINGDOM; DARWIN COLLEGE, UNIVERSITY OF CAMBRIDGE, UNITED KINGDOM; DEPARTMENT OF ENGINEERING, UNIVERSITY OF CAMBRIDGE, UNITED KINGDOM"/>
    <s v="PLANNING AND PROJECT CONTROLS, LAING O'ROURKE, UNITED KINGDOM;DARWIN COLLEGE, UNIVERSITY OF CAMBRIDGE, UNITED KINGDOM;DEPARTMENT OF ENGINEERING, UNIVERSITY OF CAMBRIDGE, UNITED KINGDOM;DEPARTMENT OF ENGINEERING, UNIVERSITY OF CAMBRIDGE, UNITED KINGDOM"/>
    <s v="THE UK COMMISSIONS ABOUT £100 BILLION IN INFRASTRUCTURE CONSTRUCTION WORKS EVERY YEAR. MORE THAN 50% OF THEM FINISH LATER THAN PLANNED, CAUSING DAMAGE TO THE INTERESTS OF STAKEHOLDERS. THE ESTIMATION OF TIME-RISK ON CONSTRUCTION PROJECTS IS CURRENTLY DONE SUBJECTIVELY, LARGELY BY EXPERIENCE DESPITE THERE ARE MANY EXISTING TECHNIQUES AVAILABLE TO ANALYSE RISK ON THE CONSTRUCTION SCHEDULES. UNLIKE CONVENTIONAL METHODS THAT TEND TO DEPEND ON THE ACCURATE ESTIMATION OF RISK BOUNDARIES FOR EACH TASK, THIS RESEARCH AIMS TO PROPOSES A HYBRID METHOD TO ASSIST PLANNERS IN UNDERTAKING RISK ANALYSIS USING BASELINE SCHEDULES WITH IMPROVED ACCURACY. THE PROPOSED METHOD IS ENDOWED WITH MACHINE INTELLIGENCE AND IS TRAINED USING A DATABASE OF 293,263 TASKS FROM A DIVERSE SAMPLE OF 302 COMPLETED INFRASTRUCTURE CONSTRUCTION PROJECTS IN THE UK. IT COMBINES A GAUSSIAN MIXTURE MODELLING-BASED EMPIRICAL BAYESIAN NETWORK AND A SUPPORT VECTOR MACHINE FOLLOWED BY PERFORMING A MONTE CARLO RISK SIMULATION. THE FORMER IS USED TO INVESTIGATE THE UNCERTAINTY, CORRELATED RISK FACTORS, AND PREDICT TASK DURATION DEVIATIONS WHILE THE LATTER IS USED TO RETURN A TIME-RISK SIMULATED PREDICTION. THIS STUDY RANDOMLY SELECTED 10 PROJECTS AS CASE STUDIES FOLLOWED BY COMPARING THEIR RESULTS OF THE PROPOSED HYBRID METHOD WITH MONTE CARLO SIMULATION. RESULTS INDICATED 54.4% MORE ACCURATE PREDICTION ON PROJECT DELAYS. © 2022 THE AUTHOR(S). THIS IS AN OPEN ACCESS ARTICLE DISTRIBUTED UNDER THE TERMS OF THE CREATIVE COMMONS ATTRIBUTION 4.0 INTERNATIONAL (HTTPS://CREATIVECOMMONS.ORG/LICENSES/BY/4.0/), WHICH PERMITS UNRESTRICTED USE, DISTRIBUTION, AND REPRODUCTION IN ANY MEDIUM, PROVIDED THE ORIGINAL WORK IS PROPERLY CITED."/>
    <s v="CONSTRUCTION SCHEDULING; MACHINE LEARNING; RISK ANALYSIS"/>
    <s v="BAYESIAN NETWORKS; FORECASTING; INTELLIGENT SYSTEMS; MONTE CARLO METHODS; RISK ASSESSMENT; RISK PERCEPTION; SUPPORT VECTOR MACHINES; ACCURATE ESTIMATION; CONSTRUCTION PROJECTS; CONSTRUCTION SCHEDULES; CONSTRUCTION SCHEDULING; CONSTRUCTION WORKS; CONVENTIONAL METHODS; HYBRID MACHINE LEARNING; HYBRID METHOD; INFRASTRUCTURE CONSTRUCTION; MACHINE LEARNING APPROACHES; RISK ANALYSIS"/>
    <s v=""/>
    <s v=""/>
    <s v=""/>
    <s v=""/>
    <s v=""/>
    <s v="THIS RESEARCH WORK IS SUPPORTED BY LAING O’ROURKE AND CAMBRIDGE CONSTRUCTION ENGINEERING MASTER (CEM) PROGRAMME. THE SCHEDULE DATA AND PLANNER’S SURVEY DATA WERE COLLECTED WITHIN LAING O’ROURKE AND PLAN AHEAD PROJECT MANAGEMENT GROUP. THE AUTHORS WOULD LIKE TO THANK THEM FOR THEIR HUGE SUPPORTS. ANY OPINIONS, FINDINGS, AND CONCLUSIONS OR RECOMMENDATIONS EXPRESSED IN THIS RESEARCH ARE THOSE IF THE AUTHORS’ AND DO NOT NECESSARILY REFLECT THE VIEWS OF LAING O’ROURKE, CEM PROGRAMME, OR PLAN AHEAD PROJECT MANAGEMENT GROUP."/>
    <s v=""/>
    <s v=""/>
    <s v=""/>
    <s v=""/>
    <s v=""/>
    <s v=""/>
    <s v=""/>
    <s v=""/>
    <s v=""/>
    <s v="AKINTOYE, A., ANALYSIS OF FACTORS INFLUENCING PROJECT COST ESTIMATING PRACTICE (2000) CONSTRUCTION MANAGEMENT AND ECONOMICS, 18 (1), PP. 77-89. , HTTPS://DOI.ORG/10.1080/014461900370979; AKRED, J., SAMANI, A., YOUR DATA IS WORTH MORE THAN YOU THINK (2018) MIT SLOAN MANAGEMENT REVIEW, , HTTPS://SLOANREVIEW.MIT.EDU/ARTICLE/YOUR-DATA-IS-WORTH-MORE-THAN-YOU-THINK/; ASSAF, S. A., AL-HEJJI, S., CAUSES OF DELAY IN LARGE CONSTRUCTION PROJECTS (2006) INTERNATIONAL JOURNAL OF PROJECT MANAGEMENT, 24 (4), PP. 349-357. , HTTPS://DOI.ORG/10.1016/J.IJPROMAN.2005.11.010; ATTAL, A., (2010) DEVELOPMENT OF NEURAL NETWORK MODELS FOR PREDICTION OF HIGHWAY CONSTRUCTION COST AND PROJECT DURATION OHIO UNIVERSITY, , HTTPS://DOI.ORG/10.1016/J.ADVWATRES.2005.10.001, MS THESIS (ISSUE AUGUST); BAKER, B. N., MURPHY, D. C., FISHER, D., FACTORS AFFECTING PROJECT SUCCESS (2008) PROJECT MANAGEMENT HANDBOOK, PP. 902-919. , HTTPS://DOI.ORG/10.1002/9780470172353.CH35; BARTLETT, J., (2004) PROJECT RISK ANALYSIS AND MANAGEMENT GUIDE, , HIGH WYCOMBE: ASSOCIATION FOR PROJECT MANAGEMENT; BAYARRI, M. J., BERGER, J. O., THE INTERPLAY OF BAYESIAN AND FREQUENTIST ANALYSIS (2004) STATISTICAL SCIENCE, 19 (1), PP. 58-80. , HTTPS://DOI.ORG/10.1214/088342304000000116; BISHOP, C., (2006) PATTERN RECOGNITION AND MACHINE LEARNING, , SPRINGER-VERLAG NEW YORK; BLEI, D., NG, A. Y., JORDAN, M. I., (2000) CROSSREF LISTING OF DELETED DOIS, 1, PP. 993-1022. , HTTPS://DOI.ORG/10.1162/JMLR.2003.3.4-5.993; BRAGADIN, M. A., KÄHKÖNEN, K., SAFETY, SPACE AND STRUCTURE QUALITY REQUIREMENTS IN CONSTRUCTION SCHEDULING (2015) PROCEDIA ECONOMICS AND FINANCE, 21 (15), PP. 407-414. , HTTPS://DOI.ORG/10.1016/S2212-5671(15)00193-8; CHAN, A. P. C., SCOTT, D., CHAN, A. P. L., FACTORS AFFECTING THE SUCCESS OF A CONSTRUCTION PROJECT (2004) JOURNAL OF CONSTRUCTION ENGINEERING AND MANAGEMENT, 130 (1), PP. 153-155; CHO, C. S., GIBSON, G. E., BUILDING PROJECT SCOPE DEFINITION USING PROJECT DEFINITION RATING INDEX (2001) JOURNAL OF ARCHITECTURAL ENGINEERING, , HTTPS://DOI.ORG/10.1061/(ASCE)1076-0431(2001)7:4(115); (2009) MANAGING THE RISK OF DELAYED COMPLETION IN THE 21ST CENTURY, , JANUARY; CROWTHER, P. S., COX, R. J., A METHOD FOR OPTIMAL DIVISION OF DATA SETS FOR USE IN NEURAL NETWORKS (2005) KNOWLEDGE-BASED INTELLIGENT INFORMATION AND ENGINEERING SYSTEMS, PP. 1-7. , R. KHOSLA, R. J. HOWLETT, &amp; L. C. JAIN (EDS), SPRINGER BERLIN HEIDELBERG; DAS, R., ZAHEER, M., DYER, C., GAUSSIAN LDA FOR TOPIC MODELS WITH WORD EMBEDDINGS (2015) PROCEEDINGS OF THE 53RD ANNUAL MEETING OF THE ASSOCIATION FOR COMPUTATIONAL LINGUISTICS AND THE 7TH INTERNATIONAL JOINT CONFERENCE ON NATURAL LANGUAGE PROCESSING (VOLUME 1: LONG PAPERS), PP. 795-804; (2019) ACUMEN FUSE: PROJECT DIAGNOSTICS; DEY, P., TABUCANON, M. T., OGUNLANA, S. O., PLANNING FOR PROJECT CONTROL THROUGH RISK ANALYSIS: A PETROLEUM PIPELINE-LAYING PROJECT (1994) INTERNATIONAL JOURNAL OF PROJECT MANAGEMENT, 12 (1), PP. 23-33. , HTTPS://DOI.ORG/10.1016/0263-7863(94)90006-X; DIKMEN, I., BIRGONUL, M. T., AN ANALYTIC HIERARCHY PROCESS BASED MODEL FOR RISK AND OPPORTUNITY ASSESSMENT OF INTERNATIONAL CONSTRUCTION PROJECTS (2006) CANADIAN JOURNAL OF CIVIL ENGINEERING, 33 (1), PP. 58-68. , HTTPS://DOI.ORG/10.1139/L05-087; (2019) DESIGN MANUAL FOR ROADS AND BRIDGES (DMRB), , STANDARDSFORHIGHWAYS.CO.UK; DRURY, T., HUNT, T., PEACE, S., PETERS, R., PICKAVANCE, K., TYERMAN, D., MANAGING THE RISK OF DELAYED COMPLETION IN THE 21ST CENTURY (2018) IARJSET, , HTTPS://DOI.ORG/10.17148/IARJSET.2016.3420; ELMAGHRABY, S. E., ON CRITICALITY AND SENSITIVITY IN ACTIVITY NETWORKS (2000) EUROPEAN JOURNAL OF OPERATIONAL RESEARCH, 127 (2), PP. 220-238. , HTTPS://DOI.ORG/10.1016/S0377-2217(99)00483-X; ELZOMOR, M., BURKE, R., PARRISH, K., GIBSON, G. E., FRONT-END PLANNING FOR LARGE AND SMALL INFRASTRUCTURE PROJECTS: COMPARISON OF PROJECT DEFINITION RATING INDEX TOOLS (2018) JOURNAL OF MANAGEMENT IN ENGINEERING, 34 (4), P. 04018022. , HTTPS://DOI.ORG/10.1061/(ASCE)ME.1943-5479.0000611; FINEMAN, M., (2010) IMPROVED RISK ANALYSIS FOR LARGE PROJECTS: BAYESIAN NETWORKS APPROACH; FLYVBJERG, B., CURBING OPTIMISM BIAS AND STRATEGIC MISREPRESENTATION IN PLANNING: REFERENCE CLASS FORECASTING IN PRACTICE (2008) EUROPEAN PLANNING STUDIES, 16 (1), PP. 3-21. , HTTPS://DOI.ORG/10.1080/09654310701747936; FORTIN, J., ZIELIŃSKI, P., DUBOIS, D., FARGIER, H., CRITICALITY ANALYSIS OF ACTIVITY NETWORKS UNDER INTERVAL UNCERTAINTY (2010) JOURNAL OF SCHEDULING, 13 (6), PP. 609-627. , HTTPS://DOI.ORG/10.1007/S10951-010-0163-3; GIBSON, G. E., GEBKEN, R. J., DESIGN QUALITY IN PRE-PROJECT PLANNING: APPLICATIONS OF THE PROJECT DEFINITION RATING INDEX (2003) BUILDING RESEARCH AND INFORMATION, , HTTPS://DOI.ORG/10.1080/0961321032000087990; GŁADYSZ, B., SKORUPKA, D., KUCHTA, D., DUCHACZEK, A., PROJECT RISK TIME MANAGEMENT - A PROPOSED MODEL AND A CASE STUDY IN THE CONSTRUCTION INDUSTRY (2015) PROCEDIA COMPUTER SCIENCE, 64, PP. 24-31. , HTTPS://DOI.ORG/10.1016/J.PROCS.2015.08.459; (2015) UK INDUSTRY PERFORMANCE REPORT, , HTTPS://DOI.ORG/10.3987/CONTENTS-13-8802, 32; GONDIA, A., SIAM, A., EL-DAKHAKHNI, W., NASSAR, A. H., MACHINE LEARNING ALGORITHMS FOR CONSTRUCTION PROJECTS DELAY RISK PREDICTION (2020) JOURNAL OF CONSTRUCTION ENGINEERING AND MANAGEMENT, 146 (1), P. 04019085. , HTTPS://DOI.ORG/10.1061/(ASCE)CO.1943-7862.0001736; GOODFELLOW, I., BENGIO, Y., COURVILLE, A., BENGIO, Y., (2016) DEEP LEARNING, 1. , MIT PRESS CAMBRIDGE; GRIFFITH, A. F., SCHEDULING PRACTICES AND PROJECT SUCCESS (2006) COST ENGINEERING (MORGANTOWN, WEST VIRGINIA), 48 (9), PP. 24-30; GUO, H., WANG, L., LIU, H., ANALYSIS AND APPLICATION OF STEEL HARDEN ABILITY FORECASTING MODEL BASED ON SUPPORT VECTOR MACHINE (2006) 2006 6TH WORLD CONGRESS ON INTELLIGENT CONTROL AND AUTOMATION, 2, PP. 7738-7741. , HTTPS://DOI.ORG/10.1109/WCICA.2006.1713474; HABASH, N., RAMBOW, O., ROTH, R., MADA+ TOKAN: A TOOLKIT FOR ARABIC TOKENIZATION, DIACRITIZATION, MORPHOLOGICAL DISAMBIGUATION, POS TAGGING, STEMMING AND LEMMATIZATION (2009) PROCEEDINGS OF THE 2ND INTERNATIONAL CONFERENCE ON ARABIC LANGUAGE RESOURCES AND TOOLS (MEDAR), 41, P. 62. , CAIRO, EGYPT; HAN, S. H., KIM, D. Y., KIM, H., JANG, W.-S., A WEB-BASED INTEGRATED SYSTEM FOR INTERNATIONAL PROJECT RISK MANAGEMENT (2008) AUTOMATION IN CONSTRUCTION, 17 (3), PP. 342-356. , HTTPS://DOI.ORG/HTTPS://DOI.ORG/10.1016/J.AUTCON.2007.05.012; (2014) NATIONAL INFRASTRUCTURE PLAN 2014, , HTTPS://DOI.ORG/08-04-2016, OCTOBER (ISSUE DECEMBER); HOLA, B., SCHABOWICZ, K., ESTIMATION OF EARTHWORKS EXECUTION TIME COST BY MEANS OF ARTIFICIAL NEURAL NETWORKS (2010) AUTOMATION IN CONSTRUCTION, 19 (5), PP. 570-579. , HTTPS://DOI.ORG/10.1016/J.AUTCON.2010.02.004; HONEK, K., AZAR, E., MENASSA, C. C., RECESSION EFFECTS IN UNITED STATES PUBLIC SECTOR CONSTRUCTION CONTRACTING: FOCUS ON THE AMERICAN RECOVERY AND REINVESTMENT ACT OF 2009 (2012) JOURNAL OF MANAGEMENT IN ENGINEERING, 28 (4), PP. 354-361. , HTTPS://DOI.ORG/10.1061/(ASCE)ME.1943-5479.0000075; HUANG, H.-T., TSERNG, H.-P., A STUDY OF INTEGRATING SUPPORT-VECTOR-MACHINE (SVM) MODEL AND MARKET-BASED MODEL IN PREDICTING TAIWAN CONSTRUCTION CONTRACTOR DEFAULT (2018) KSCE JOURNAL OF CIVIL ENGINEERING, 22 (12), PP. 4750-4759. , HTTPS://DOI.ORG/10.1007/S12205-017-2129-X; (2019) INEIGHT - BASIS PROJECT MANAGEMENT AND CON STRUCTION SCHEDULING, , INEIGHT.COM; (2016) NATIONAL INFRASTRUCTURE DELIVERY PLAN 2016-2021; JAMES, G., WITTEN, D., HASTIE, T., TIBSHIRANI, R., (2013) AN INTRODUCTION TO STATISCAL LEARNING WITH APPLICATIONS IN R, , HTTPS://DOI.ORG/10.1016/J.PEVA.2007.06.006, SPRINGER; JOACHIMS, T., MAKING LARGE-SCALE SVM LEARNING PRACTICAL (1999) ADVANCES IN KERNEL METHODS - SUPPORT VECTOR LEARNING; JUN-YAN, L., SCHEDULE UNCERTAINTY CONTROL: A LITERATURE REVIEW (2012) PHYSICS PROCEDIA, 33, PP. 1842-1848. , HTTPS://DOI.ORG/10.1016/J.PHPRO.2012.05.293; KAMING, P. F., OLOMOLAIYE, P. O., HOLT, G. D., HARRIS, F. C., FACTORS INFLUENCING CONSTRUCTION TIME AND COST OVERRUNS ON HIGH-RISE PROJECTS IN INDONESIA (1997) CONSTRUCTION MANAGEMENT AND ECONOMICS, 15 (1), PP. 83-94. , HTTPS://DOI.ORG/10.1080/014461997373132; KELLEY, J. E., CRITICAL-PATH PLANNING AND SCHEDULING: MATHEMATICAL BASIS (1961) OPERATIONS RESEARCH, 9 (3), PP. 296-320. , HTTPS://DOI.ORG/10.1287/OPRE.9.3.296; KHODAKARAMI, V., ABDI, A., PROJECT COST RISK ANALYSIS: A BAYESIAN NETWORKS APPROACH FOR MODELING DEPENDENCIES BETWEEN COST ITEMS (2014) INTERNATIONAL JOURNAL OF PROJECT MANAGEMENT, 32 (7), PP. 1233-1245. , HTTPS://DOI.ORG/10.1016/J.IJPROMAN.2014.01.001; KIRYTOPOULOS, K. A., LEOPOULOS, V. N., DIAMANTAS, V. K., PERT VS. MONTE CARLO SIMULATION ALONG WITH THE SUITABLE DISTRIBUTION EFFECT (2008) INTERNATIONAL JOURNAL OF PROJECT ORGANISATION AND MANAGEMENT, 1 (1), PP. 24-46; KOHAVI, R., JOHN, G. H., WRAPPERS FOR FEATURE SUBSET SELECTION (1997) ARTIFICIAL INTELLIGENCE, 97 (1), PP. 273-324. , HTTPS://DOI.ORG/HTTPS://DOI.ORG/10.1016/S0004-3702(97)00043-X; KOPPENJAN, J., VEENEMAN, W., VAN DER VOORT, H., TEN HEUVELHOF, E., LEIJTEN, M., COMPETING MANAGEMENT APPROACHES IN LARGE ENGINEERING PROJECTS: THE DUTCH RANDSTADRAIL PROJECT (2011) INTERNATIONAL JOURNAL OF PROJECT MANAGEMENT, 29 (6), PP. 740-750. , HTTPS://DOI.ORG/10.1016/J.IJPROMAN.2010.07.003; KOULINAS, G. K., XANTHOPOULOS, A. S., TSILIPIRAS, T. T., KOULOURIOTIS, D. E., SCHEDULE DELAY RISK ANALYSIS IN CONSTRUCTION PROJECTS WITH A SIMULATION-BASED EXPERT SYSTEM (2020) BUILDINGS, 10 (8), P. 134; LAM, K.-C., LAM, M. C.-K., WANG, D., EFFICACY OF USING SUPPORT VECTOR MACHINE IN A CONTRACTOR PREQUALIFICATION DECISION MODEL (2010) JOURNAL OF COMPUTING IN CIVIL ENGINEERING, 24 (3), PP. 273-280. , HTTPS://DOI.ORG/10.1061/(ASCE)CP.1943-5487.0000030; LUU, V. T., KIM, S. Y., TUAN, N. VAN, OGUNLANA, S. O., QUANTIFYING SCHEDULE RISK IN CONSTRUCTION PROJECTS USING BAYESIAN BELIEF NETWORKS (2009) INTERNATIONAL JOURNAL OF PROJECT MANAGEMENT, 27 (1), PP. 39-50. , HTTPS://DOI.ORG/10.1016/J.IJPROMAN.2008.03.003; MANNING, C., SURDEANU, M., BAUER, J., FINKEL, J., BETHARD, S., MCCLOSKY, D., THE STANFORD CORENLP NATURAL LANGUAGE PROCESSING TOOLKIT (2015) PROCEEDINGS OF 52ND ANNUAL MEETING OF THE ASSOCIATION FOR COMPUTATIONAL LINGUISTICS: SYSTEM DEMONSTRATIONS, PP. 55-60. , HTTPS://DOI.ORG/10.3115/V1/P14-5010; (2018) MET OFFICE - UK AND REGIONAL SERIES, , METOFFICE.GOV.UK; MIKOLOV, T., CHEN, K., CORRADO, G., DEAN, J., EFFICIENT ESTIMATION OF WORD REPRESENTATIONS IN VECTOR SPACE (2013) 1ST INTERNATIONAL CONFERENCE ON LEARNING REPRESENTATIONS, ICLR 2013 - WORKSHOP TRACK PROCEEDINGS, , HTTP://ARXIV.ORG/ABS/1301.3781; MOSELHI, O., GONG, D., EL-RAYES, K., ESTIMATING WEATHER IMPACT ON THE DURATION OF CONSTRUCTION ACTIVITIES (2011) CANADIAN JOURNAL OF CIVIL ENGINEERING, 24 (3), PP. 359-366. , HTTPS://DOI.ORG/10.1139/L96-122; MUBARAK, S. A., (2015) CONSTRUCTION PROJECT SCHEDULING AND CONTROL, , JOHN WILEY &amp; SONS; MULHOLLAND, B., CHRISTIAN, J., RISK ASSESSMENT IN CONSTRUCTION SCHEDULES (1999) JOURNAL OF CONSTRUCTION ENGINEERING AND MANAGEMENT, 125 (1), PP. 8-15. , HTTPS://DOI.ORG/10.1061/(ASCE)0733-9364(1999)125:1(8); NASIR, D., MCCABE, B., HARTONO, L., EVALUATING RISK IN CONSTRUCTION-SCHEDULE MODEL (ERIC-S): CONSTRUCTION SCHEDULE RISK MODEL (2003) JOURNAL OF CONSTRUCTION ENGINEERING AND MANAGEMENT, 129 (5), PP. 518-527. , HTTPS://DOI.ORG/10.1061/(ASCE)0733-9364(2003)129:5(518); NEAPOLITAN, R. E., (2004) LEARNING BAYESIAN NETWORKS, 38. , PEARSON PRENTICE HALL UPPER SADDLE RIVER, NJ; (2019) NPLAN - PREDICTING THE OUTCOMES OF CONSTRUCTION PROJECTS TO HELP YOU UNDERSTAND COMPLEXITY AND RISK, , NPLAN.IO; ÖKMEN, O., ÖZTAŞ, A., CONSTRUCTION PROJECT NETWORK EVALUATION WITH CORRELATED SCHEDULE RISK ANALYSIS MODEL (2008) JOURNAL OF CONSTRUCTION ENGINEERING AND MANAGEMENT, 134 (1), P. 49. , HTTPS://DOI.ORG/10.1061/(ASCE)0733-9364(2008)134:1(49); (2019) CONSTRUCTION OUTPUT IN GREAT BRITAIN: AUGUST 2019, , OFFICE FOR NATIONAL STATISTICS; ORTIZ-GONZÁLEZ, J. I., PELLICER, E., HOWELL, G., CONTINGENCY MANAGEMENT IN CONSTRUCTION PROJECTS: A SURVEY OF SPANISH CONTRACTORS (2014) 22ND ANNUAL CONFERENCE OF THE INTERNATIONAL GROUP FOR LEAN CONSTRUCTION: UNDERSTANDING AND IMPROVING PROJECT BASED PRODUCTION, IGLC 2014, PP. 195-206; (2017) GLOBAL INFRASTRUCTURE OUTLOOK; PENNINGTON, J., SOCHER, R., MANNING, C. D., GLOVE: GLOBAL VECTORS FOR WORD REPRESENTATION (2014) EMNLP 2014 - 2014 CONFERENCE ON EMPIRICAL METHODS IN NATURAL LANGUAGE PROCESSING, PROCEEDINGS OF THE CONFERENCE, PP. 1532-1543. , HTTPS://DOI.ORG/10.3115/V1/D14-1162; PEŠKO, I., MUČENSKI, V., ŠEŠLIJA, M., RADOVIĆ, N., VUJKOV, A., BIBIĆ, D., KRKLJEŠ, M., ESTIMATION OF COSTS AND DURATIONS OF CONSTRUCTION OF URBAN ROADS USING ANN AND SVM (2017) COMPLEXITY, 2017, PP. 1-13. , HTTPS://DOI.ORG/10.1155/2017/2450370; RANGARAJAN SRIDHAR, V. K., (2015) UNSUPERVISED TOPIC MODELING FOR SHORT TEXTS USING DISTRIBUTED REPRESENTATIONS OF WORDS, PP. 192-200. , HTTPS://DOI.ORG/10.3115/V1/W15-1526; SALLING, K. B., LELEUR, S., ACCOUNTING FOR THE INACCURACIES IN DEMAND FORECASTS AND CONSTRUCTION COST ESTIMATIONS IN TRANSPORT PROJECT EVALUATION (2015) TRANSPORT POLICY, 38, PP. 8-18. , HTTPS://DOI.ORG/10.1016/J.TRANPOL.2014.11.006; SHEN, L. Y., PROJECT RISK MANAGEMENT IN HONG KONG (1997) INTERNATIONAL JOURNAL OF PROJECT MANAGEMENT, 15 (2), PP. 101-105. , HTTP://WWW.SCIENCEDIRECT.COM/SCIENCE/ARTICLE/PII/S0263786396000452; STEVENS, K., KEGELMEYER, P., ANDRZEJEWSKI, D., BUTTLER, D., EXPLORING TOPIC COHERENCE OVER MANY MODELS AND MANY TOPICS (2012) EMNLP-CONLL 2012 - 2012 JOINT CONFERENCE ON EMPIRICAL METHODS IN NATURAL LANGUAGE PROCESSING AND COMPUTATIONAL NATURAL LANGUAGE LEARNING, PROCEEDINGS OF THE CONFERENCE, PP. 952-961; STEYN, J., (2018) QUANTITATIVE RISK ANALYSIS FOR PROJECTS, , HTTPS://WWW.OWNERTEAMCONSULT.COM/QUANTITATIVE-RISK-ANALYSIS-FOR-PROJECTS/; SU, Y., LUCKO, G., THOMPSON, R. C., EVALUATING PERFORMANCE OF CRITICAL CHAIN PROJECT MANAGEMENT TO MITIGATE DELAYS BASED ON DIFFERENT SCHEDULE NETWORK COMPLEXITIES (2016) 2016 WINTER SIMULATION CONFERENCE (WSC), PP. 3314-3324; SUPRAPTO, M., BAKKER, H. L. M., MOOI, H. G., HERTOGH, M. J. C. M., (2016) HOW DO CONTRACT TYPES AND INCENTIVES MATTER TO PROJECT PERFORMANCE?, , HTTPS://DOI.ORG/10.1016/J.IJPROMAN.2015.08.003; TOKDEMIR, O. B., EROL, H., DIKMEN, I., DELAY RISK ASSESSMENT OF REPETITIVE CONSTRUCTION PROJECTS USING LINE-OF-BALANCE SCHEDULING AND MONTE CARLO SIMULATION (2019) JOURNAL OF CONSTRUCTION ENGINEERING AND MANAGEMENT, 145 (2), P. 04018132. , HTTPS://DOI.ORG/10.1061/(ASCE)CO.1943-7862.0001595; TULKE, J., NOUR, M., BEUCKE, K., A DYNAMIC FRAMEWORK FOR CONSTRUCTION SCHEDULING BASED ON BIM USING IFC (2008) PROCEEDINGS OF THE 17TH IABSE CONGRESS, , CHICAGO, USA; VAPNIK, V. N., VAPNIK, V. N., THE VICINAL RISK MINIMIZATION PRINCIPLE AND THE SVMS (2000) THE NATURE OF STATISTICAL LEARNING THEORY, PP. 267-290. , HTTPS://DOI.ORG/10.1007/978-1-4757-3264-1_9, N. VAPNIK (ED), SPRINGER NEW YORK; VENKATESWARA, H., LADE, P., LIN, B., YE, J., PANCHANATHAN, S., EFFICIENT APPROXIMATE SOLUTIONS TO MUTUAL INFORMATION BASED GLOBAL FEATURE SELECTION (2016) PROCEEDINGS - IEEE INTERNATIONAL CONFERENCE ON DATA MINING, ICDM, , HTTPS://DOI.ORG/10.1109/ICDM.2015.140; VICK, S., BRILAKIS, I., ROAD DESIGN LAYER DETECTION IN POINT CLOUD DATA FOR CONSTRUCTION PROGRESS MONITORING (2018) JOURNAL OF COMPUTING IN CIVIL ENGINEERING, 32 (5). , HTTPS://DOI.ORG/10.1061/(ASCE)CP.19435487.0000772; WANG, W.-C. C., DEMSETZ, L. A., APPLICATION EXAMPLE FOR EVALUATING NETWORKS CONSIDERING CORRELATION (2000) JOURNAL OF CONSTRUCTION ENGINEERING AND MANAGEMENT, 126 (6), PP. 467-474. , HTTPS://DOI.ORG/10.1061/(ASCE)0733-9364(2000)126:6(467); WARD, S., CHAPMAN, C., TRANSFORMING PROJECT RISK MANAGEMENT INTO PROJECT UNCERTAINTY MANAGEMENT (2003) INTERNATIONAL JOURNAL OF PROJECT MANAGEMENT, 21 (2), PP. 97-105. , HTTPS://DOI.ORG/10.1016/S0263-7863(01)00080-1; WESTON, J., MUKHERJEE, S., CHAPELLE, O., PONTIL, M., POGGIO, T., VAPNIK, V., FEATURE SELECTION FOR SVMS (2001) ADVANCES IN NEURAL INFORMATION PROCESSING SYSTEMS; XIE, P., XING, E. P., INTEGRATING DOCUMENT CLUSTERING AND TOPIC MODELING (2013) UNCERTAINTY IN ARTIFICIAL INTELLIGENCE - PROCEEDINGS OF THE 29TH CONFERENCE, UAI 2013, PP. 694-703; YANG, Y., PEDERSEN, J. O., A COMPARATIVE STUDY ON FEATURE SELECTION IN TEXT CATEGORIZATION (1997) THE FOURTEENTH INTERNATIONAL CONFERENCE ON MACHINE LEARNING (ICML'97), 97, PP. 412-420. , J. D. H. FISHER (ED); ZHI, H., RISK MANAGEMENT FOR OVERSEAS CONSTRUCTION PROJECTS (1995) INTERNATIONAL JOURNAL OF PROJECT MANAGEMENT, 13 (4), PP. 231-237. , HTTPS://DOI.ORG/10.1016/0263-7863(95)00015-I; ZIO, E., THE MONTE CARLO SIMULATION METHOD FOR SYSTEM RELIABILITY AND RISK ANALYSIS (2013) SPRINGER SERIES IN RELIABILITY ENGINEERING, , HTTPS://DOI.ORG/10.1007/978-1-4471-4588-2"/>
    <s v="LU, R.; DARWIN COLLEGE, UNITED KINGDOM; EMAIL: RL508@CAM.AC.UK"/>
    <s v=""/>
    <s v=""/>
    <s v="INTERNATIONAL COUNCIL FOR RESEARCH AND INNOVATION IN BUILDING AND CONSTRUCTION"/>
    <s v=""/>
    <s v=""/>
    <s v=""/>
    <s v=""/>
    <s v="18744753"/>
    <s v=""/>
    <s v=""/>
    <s v=""/>
    <s v="ENGLISH"/>
    <s v="J. INF. TECHNOL. CONSTR."/>
    <x v="0"/>
    <s v="FINAL"/>
    <s v="ALL OPEN ACCESS, GOLD, GREEN"/>
    <s v="SCOPUS"/>
    <s v="2-S2.0-85122754719"/>
    <s v="J INF TECHNOL CONSTR"/>
    <s v="UNIVERSITY OF CAMBRIDGE;UNIVERSITY OF CAMBRIDGE;UNIVERSITY OF CAMBRIDGE"/>
    <s v="NOTREPORTED;DARWIN COLLEGE;NOTREPORTED"/>
    <m/>
    <s v="FITZSIMMONS JP, 2022, J INF TECHNOL CONSTR"/>
    <s v="FITZSIMMONS JP, 2022, J INF TECHNOL CONSTR"/>
    <s v="Acepted"/>
  </r>
  <r>
    <n v="9"/>
    <x v="0"/>
    <s v="YUAN H;DU W;WANG Z;SONG X"/>
    <s v="35605291100;57221439971;56717453500;56594000500;"/>
    <s v="MEGAPROJECT MANAGEMENT RESEARCH: THE STATUS QUO AND FUTURE DIRECTIONS"/>
    <x v="1"/>
    <s v="BUILDINGS"/>
    <s v="11"/>
    <s v="12"/>
    <s v="567"/>
    <s v=""/>
    <s v=""/>
    <s v=""/>
    <n v="0"/>
    <s v="10.3390/buildings11120567"/>
    <s v="https://www.scopus.com/inward/record.uri?eid=2-s2.0-85120074959&amp;doi=10.3390%2fbuildings11120567&amp;partnerID=40&amp;md5=eaa4658a247e778efa780137595f8ef9"/>
    <s v="SCHOOL OF MANAGEMENT, GUANGZHOU UNIVERSITY, GUANGZHOU, 510006, CHINA"/>
    <s v="SCHOOL OF MANAGEMENT, GUANGZHOU UNIVERSITY, GUANGZHOU, 510006, CHINA;SCHOOL OF MANAGEMENT, GUANGZHOU UNIVERSITY, GUANGZHOU, 510006, CHINA;SCHOOL OF MANAGEMENT, GUANGZHOU UNIVERSITY, GUANGZHOU, 510006, CHINA;SCHOOL OF MANAGEMENT, GUANGZHOU UNIVERSITY, GUANGZHOU, 510006, CHINA"/>
    <s v="MEGAPROJECT PRACTICES WORLDWIDE HAVE TRIGGERED INCREASING RESEARCH IN MEGAPROJECT MANAGEMENT ISSUES AND LED TO AN INCREASING NUMBER OF PAPERS BEING PUBLISHED DURING THE LAST DECADE. HOWEVER, IT IS DEMONSTRATED BY THE LITERATURE THAT THERE IS NO SYSTEMATIC EXAMINATION ON RESEARCH DEVELOPMENT IN THE DISCIPLINE OF MEGAPROJECT MANAGEMENT, AND CONSEQUENTLY IT IS VERY DIFFICULT FOR SCHOLARS TO QUICKLY UNDERSTAND AND GRASP THE RESEARCH TREND. THEREFORE, A RESEARCH QUESTION NATURALLY COMES OUT, I.E., WHAT IS THE STATUS QUO OF MEGAPROJECT MANAGEMENT RESEARCH AND WHAT ARE THE RESEARCH DIRECTIONS WORTHY OF FURTHER INVESTIGATION? THIS STUDY AIMS TO ANSWER THE QUESTION BY CONDUCTING A SYSTEMATIC EXAMINATION OF THE RESEARCH DEVELOPMENT IN THE DISCIPLINE OF MEGAPROJECT MANAGEMENT. A TOTAL OF 117 RELEVANT ARTICLES, IDENTIFIED FROM SIX MAJOR INTERNATIONAL JOURNALS BETWEEN 2009 AND 2021, WERE ANALYZED BASED ON THE NUMBER OF PAPERS PUBLISHED ANNUALLY, MAIN AUTHOR CONTRIBUTIONS, CITA-TIONS, CATEGORIZATION OF THE RESEARCH METHODS AND DATA ANALYSIS METHODS ADOPTED, AND RESEARCH TOPICS COVERED. THE RESULTS INDICATED THAT DEVELOPED COUNTRIES, SUCH AS AUSTRALIA, CANADA, THE UNITED STATES, AND THE UNITED KINGDOM, HAVE ENJOYED SIGNIFICANT ADVANTAGES IN TERMS OF MEGAPROJECT MANAGEMENT RESEARCH. IT ALSO REVEALED THAT MORE SOPHISTICATED VIEWS AND THEORY HAVE BEEN USED EFFECTIVELY, RATHER THAN ONLY BASIC QUALITATIVE METHODS, IN A NUMBER OF STUDIES ON MEGAPROJECT MANAGEMENT. FUTURE STUDIES ON MEGAPROJECT MANAGEMENT WILL BE LED GLOBALLY, WHERE MEGAPROJECTS WILL REMAIN DESIGNED AND BUILT TO BETTER BUILT ENVIRONMENTS. IN ADDITION, CONTINUOUS IN-DEPTH RESEARCH ON RELATED TOPICS CAN PROMOTE INNOVATION IN MEGAPROJECT MANAGEMENT TO ACHIEVE SUSTAINABLE MEGAPROJECT DEVELOP-MENT. MEGAPROJECT MANAGEMENT WILL CONTINUE TO BE A HOT RESEARCH TOPIC IN THE FUTURE; IN PARTICULAR, MEGAPROJECT INVESTMENT AND FINANCE MANAGEMENT HAVE EMERGED AS NEW CHALLENGING TOPICS. THE FINDINGS CAN BE VALUABLE FOR BOTH INDUSTRY PRACTITIONERS AND RESEARCHERS TO GAIN DEEPER UNDERSTANDING OF THE CURRENT STATUS AND FUTURE DIRECTIONS OF MEGAPROJECT MANAGEMENT RESEARCH. © 2021 BY THE AUTHORS. LICENSEE MDPI, BASEL, SWITZERLAND."/>
    <s v="MEGAPROJECT MANAGEMENT; MEGAPROJECTS; REVIEW; SUSTAINABILITY"/>
    <s v=""/>
    <s v=""/>
    <s v=""/>
    <s v=""/>
    <s v=""/>
    <s v="GD20SQ06; 2019GZYB86; 2020GDJC-D01; NATIONAL OFFICE FOR PHILOSOPHY AND SOCIAL SCIENCES, NPOPSS: 18ZDA043"/>
    <s v="THIS RESEARCH WAS FUNDED BY THE GUANGDONG PHILOSOPHY AND SOCIAL SCIENCE PROGRAM (GRANT NUMBER GD20SQ06), THE GUANGZHOU PHILOSOPHY AND SOCIAL SCIENCE PROGRAM (GRANT NUMBER 2019GZYB86), THE NATIONAL SOCIAL SCIENCE FOUNDATION OF CHINA (GRANT NUMBER 18ZDA043), AND THE INNOVATION RESEARCH FOR THE POSTGRADUATES OF GUANGZHOU UNIVERSITY (GRANT NUMBER 2020GDJC-D01)."/>
    <s v=""/>
    <s v=""/>
    <s v=""/>
    <s v=""/>
    <s v=""/>
    <s v=""/>
    <s v=""/>
    <s v=""/>
    <s v=""/>
    <s v="ALTSHULER, A., LUBEROFF, D., (2003) MEGA-PROJECTS: THE CHANGING POLITICS OF URBAN PUBLIC INVESTMENT, , BROOKINGS INSTITUTION PRESS: WASHINGTON, DC, USA; FLYVBJERG, B., TURNER, J.R., DO CLASSICS EXIST IN MEGAPROJECT MANAGEMENT? (2018) INT. J. PROJ. MANAG, 2, PP. 334-341. , CROSSREF; FLYVBJERG, B., WHAT YOU SHOULD KNOW ABOUT MEGAPROJECTS AND WHY: AN OVERVIEW (2014) PROJ. MANAG. J, 45, PP. 6-19. , CROSSREF; VAN MARREWIJK, A., CLEGG, S.R., PITSIS, T.S., VEENSWIJK, M., MANAGING PUBLIC–PRIVATE MEGAPROJECTS: PARADOXES, COMPLEXITY, AND PROJECT DESIGN (2008) INT. J. PROJ. MANAG, 26, PP. 591-600. , CROSSREF; PITSIS, A., CLEGG, S., FREEDER, D., SANKARAN, S., BURDON, S., MEGAPROJECTS REDEFINED—COMPLEXITY VS. COST AND SOCIAL IMPERATIVES (2018) INT. J. MANAG. PROJ. BUS, 11, PP. 7-34. , CROSSREF; CAPKA, J.R., (2006) ISSUANCE OF INTERIM MAJOR PROJECT GUIDANCE, , U.S. DEPARTMENT OF TRANSPORTATION, FEDERAL HIGHWAY ADMINISTRATION: WASHINGTON, DC, USA; (2011) IPMA PROJECT EXCELLENCE (PE): PE AWARD CATEGORIES, , IPMA. IPMA: AMSTERDAM, THE NETHERLANDS; HU, Y., CHAN, A.P.C., LE, Y., UNDERSTANDING THE DETERMINANTS OF PROGRAM ORGANIZATION FOR CONSTRUCTION MEGAPROJECT SUCCESS: CASE STUDY OF THE SHANGHAI EXPO CONSTRUCTION (2015) J. MANAG. ENG, 31, P. 05014019. , CROSSREF; SOVACOOL, B.K., BULAN, L.C., BEHIND AN AMBITIOUS MEGAPROJECT IN ASIA: THE HISTORY AND IMPLICATIONS OF THE BAKUN HYDROELECTRIC DAM IN BORNEO (2011) ENERGY POLICY, 39, PP. 4842-4859. , CROSSREF; MOK, K.Y., SHEN, G.Q., YANG, R.J., ADDRESSING STAKEHOLDER COMPLEXITY AND MAJOR PITFALLS IN LARGE CULTURAL BUILDING PROJECTS (2017) INT. J. PROJ. MANAG, 35, PP. 463-478. , CROSSREF; LIU, B., LI, Y., XUE, B., LI, Q., ZOU, P.X.W., LI, L., WHY DO INDIVIDUALS ENGAGE IN COLLECTIVE ACTIONS AGAINST MAJOR CONSTRUCTION PROJECTS? —AN EMPIRICAL ANALYSIS BASED ON CHINESE DATA (2018) INT. J. PROJ. MANAG, 36, PP. 612-626. , CROSSREF; LEIGH, A., NEILL, C., CAN NATIONAL INFRASTRUCTURE SPENDING REDUCE LOCAL UNEMPLOYMENT? EVIDENCE FROM AN AUSTRALIAN ROADS PROGRAM (2011) ECON. LETT, 113, PP. 150-153. , CROSSREF; PARK, J.E., SCHEDULE DELAYS OF MAJOR PROJECTS: WHAT SHOULD WE DO ABOUT IT? (2021) TRANSP. REV, 14, PP. 814-832. , CROSSREF; SHENHAR, A., HOLZMANN, V., THE THREE SECRETS OF MEGAPROJECT SUCCESS: CLEAR STRATEGIC VISION, TOTAL ALIGNMENT, AND ADAPTING TO COMPLEXITY (2017) PROJ. MANAG. J, 48, PP. 29-46. , CROSSREF; MA, H., ZENG, S., LIN, H., CHEN, H., SHI, J.J., THE SOCIETAL GOVERNANCE OF MEGAPROJECT SOCIAL RESPONSIBILITY (2017) INT. J. PROJ. MANAG, 35, PP. 1365-1377. , CROSSREF; IRIMIA-DIÉGUEZ, A.I., SANCHEZ-CAZORLA, A., ALFALLA-LUQUE, R., RISK MANAGEMENT IN MEGAPROJECTS (2014) PROCEDIA, 119, PP. 407-416. , CROSSREF; HE, Q., CHEN, X., WANG, G., ZHU, J., YANG, D., LIU, X., LI, Y., MANAGING SOCIAL RESPONSIBILITY FOR SUSTAINABILITY IN MEGAPROJECTS: AN INNOVATION TRANSITIONS PERSPECTIVE ON SUCCESS (2019) J. CLEAN. PROD, 241, P. 118395. , CROSSREF; AUNG, T.S., FISCHER, T.B., AZMI, A.S., ARE LARGE-SCALE DAMS ENVIRONMENTALLY DETRIMENTAL? LIFE-CYCLE ENVIRONMENTAL CONSEQUENCES OF MEGA-HYDROPOWER PLANTS IN MYANMAR (2020) INT. J. LIFE CYCLE ASSESS, 25, PP. 1749-1766. , CROSSREF; SÖDERLUND, J., SANKARAN, S., BIESENTHAL, C., THE PAST AND PRESENT OF MEGAPROJECTS (2017) PROJ. MANAG. J, 48, PP. 5-16. , CROSSREF; ZHOU, Z., MI, C., SOCIAL RESPONSIBILITY RESEARCH WITHIN THE CONTEXT OF MEGAPROJECT MANAGEMENT: TRENDS, GAPS AND OPPORTUNITIES (2017) INT. J. PROJ. MANAG, 35, PP. 1378-1390. , CROSSREF; LI, Y., HAN, Y., LUO, M., ZHANG, Y., IMPACT OF MEGAPROJECT GOVERNANCE ON PROJECT PERFORMANCE: DYNAMIC GOVERNANCE OF THE NANNING TRANSPORTATION HUB IN CHINA (2019) J. MANAG. ENG, 35, P. 050190023. , CROSSREF; DENICOL, J., DAVIES, A., KRYSTALLIS, I., WHAT ARE THE CAUSES AND CURES OF POOR MEGAPROJECT PERFORMANCE? A SYSTEMATIC LITERATURE REVIEW AND RESEARCH AGENDA (2020) PROJ. MANAG. J, 51, PP. 328-345. , CROSSREF; ANSAR, A., FLYVBJERG, B., BUDZIER, A., LUNN, D., SHOULD WE BUILD MORE LARGE DAMS? THE ACTUAL COSTS OF HYDROPOWER MEGAPROJECT DEVELOPMENT (2014) ENERGY POLICY, 69, PP. 43-56. , CROSSREF; PATANAKUL, P., KWAK, Y.H., ZWIKAEL, O., LIU, M., WHAT IMPACTS THE PERFORMANCE OF LARGE-SCALE GOVERNMENT PROJECTS? (2016) INT. J. PROJ. MANAG, 34, PP. 452-466. , CROSSREF; GUI, B., LIU, Y., JU, Y., YE, X., DISRUPTIVE INNOVATION PATTERNS DRIVEN BY MEGA-PROJECTS: A SUSTAINABLE DEVELOPMENT PATTERN CASE OF CHINA’S HIGH-SPEED RAIL (2018) SUSTAINABILITY, 10, P. 1154. , CROSSREF; NINAN, J., MAHALINGAM, A., CLEGG, S., EXTERNAL STAKEHOLDER MANAGEMENT STRATEGIES AND RESOURCES IN MEGAPROJECTS: AN ORGANIZATIONAL POWER PERSPECTIVE (2019) PROJ. MANAG. J, 50, PP. 625-640. , CROSSREF; ZHU, F., WANG, L., YU, M., YANG, X., QUALITY OF CONFLICT MANAGEMENT IN CONSTRUCTION PROJECT CONTEXT: CONCEPTUALIZATION, SCALE DEVELOPMENT, AND VALIDATION (2020) ENG. CONSTR. ARCHIT. MANAG, 27, PP. 1191-1211. , CROSSREF; SANCHEZ-CAZORLA, A., ALFALLA-LUQUE, R., IRIMIA-DIEGUEZ, A.I., RISK IDENTIFICATION IN MEGAPROJECTS AS A CRUCIAL PHASE OF RISK MANAGEMENT: A LITERATURE REVIEW (2016) PROJ. MANAG. J, 47, PP. 75-93. , CROSSREF; CERIĆ, A., VUKOMANOVIĆ, M., IVIĆ, I., KOLARIĆ, S., TRUST IN MEGAPROJECTS: A COMPREHENSIVE LITERATURE REVIEW OF RESEARCH TRENDS (2020) INT. J. PROJ. MANAG, 39, PP. 325-338. , CROSSREF; MOK, K.Y., SHEN, G.Q., YANG, J., STAKEHOLDER MANAGEMENT STUDIES IN MEGA CONSTRUCTION PROJECTS: A REVIEW AND FUTURE DIRECTIONS (2015) INT. J. PROJ. MANAG, 33, PP. 446-457. , CROSSREF; LI, Y., LU, Y., CUI, Q., HAN, Y., ORGANIZATIONAL BEHAVIOR IN MEGAPROJECTS: INTEGRATIVE REVIEW AND DIRECTIONS FOR FUTURE RESEARCH (2019) J. MANAG. ENG, 35, P. 040190094. , CROSSREF; LI, Y., LU, Y., TAYLOR, J.E., HAN, Y., BIBLIOGRAPHIC AND COMPARATIVE ANALYSES TO EXPLORE EMERGING CLASSIC TEXTS IN MEGAPROJECT MANAGEMENT (2017) INT. J. PROJ. MANAG, 36, PP. 342-361. , CROSSREF; YUAN, H., SHEN, L., TREND OF THE RESEARCH ON CONSTRUCTION AND DEMOLITION WASTE MANAGEMENT (2011) WASTE MANAG, 31, PP. 670-679. , CROSSREF; WANG, T., CHAN, A.P.C., HE, Q., XU, J., IDENTIFYING THE GAPS IN CONSTRUCTION MEGAPROJECT MANAGEMENT RESEARCH: A BIBLIOGRAPHIC ANALYSIS (2020) INT. J. CONSTR. MANAG, PP. 1-12. , CROSSREF; ZIDANE, Y.J.T., JOHANSEN, A., EKAMBARAM, A., MEGAPROJECTS—CHALLENGES AND LESSONS LEARNED (2013) PROCEDIA, 74, PP. 349-357. , CROSSREF; KLAKEGG, O.J., WILLIAMS, T., SHIFERAW, A.T., TAMING THE ‘TROLLS’: MAJOR PUBLIC PROJECTS IN THE MAKING (2016) INT. J. PROJ. MANAG, 34, PP. 282-296. , CROSSREF; FLYVBJERG, B., BRUZELIUS, N., ROTHENGATTER, W., MEGAPROJECTS AND RISK: AN ANATOMY OF AMBITION (2004) INT. J. PROJ. MANAG, 22, P. 520. , CROSSREF; SAFA, M., HAAS, C.T., HIPEL, K.W., GRAY, J., FRONT END PLANNING TOOL (FEPT) BASED ON AN ELECTRONIC PROCESS MANAGEMENT (2013) J. CONSTR. ENG. PROJ. MANAG, 3, PP. 1-12. , CROSSREF; SAFA, M., SHAHI, A., HAAS, C.T., FIANDER-MCCANN, D., SAFA, M., HIPEL, K., MACGILLIVRAY, S., COMPETITIVE INTELLIGENCE (CI) FOR EVALUATION OF CONSTRUCTION CONTRACTORS (2015) AUTOM. CONSTR, 59, PP. 149-157. , CROSSREF; BROOKES, N.J., LOCATELLI, G., POWER PLANTS AS MEGAPROJECTS: USING EMPIRICS TO SHAPE POLICY, PLANNING, AND CONSTRUCTION MANAGEMENT (2015) UTIL. POLICY, 36, PP. 57-66. , CROSSREF; HUSSAIN, S., SIEMIATYCKI, M., RETHINKING THE ROLE OF PRIVATE CAPITAL IN INFRASTRUCTURE PPPS: THE EXPERIENCE OF ONTARIO, CANADA (2018) PUBLIC MANAG. REV, 20, PP. 1122-1144. , CROSSREF; HU, Y., CHAN, A.P.C., LE, Y., JIN, R., FROM CONSTRUCTION MEGAPROJECT MANAGEMENT TO COMPLEX PROJECT MANAGEMENT: BIBLIOGRAPHIC ANALYSIS (2013) J. MANAG. ENG, 31, P. 04014052. , CROSSREF; AALTONEN, K., KUJALA, J., A PROJECT LIFECYCLE PERSPECTIVE ON STAKEHOLDER INFLUENCE STRATEGIES IN GLOBAL PROJECTS (2010) SCAND. J. MANAG, 26, PP. 381-397. , CROSSREF; CHANG, C.Y., UNDERSTANDING THE HOLD-UP PROBLEM IN THE MANAGEMENT OF MEGAPROJECTS: THE CASE OF THE CHANNEL TUNNEL RAIL LINK PROJECT (2013) INT. J. PROJ. MANAG, 31, PP. 628-637. , CROSSREF; MARTINSUO, M., KILLEN, C.P., VALUE MANAGEMENT IN PROJECT PORTFOLIOS: IDENTIFYING AND ASSESSING STRATEGIC VALUE (2014) PROJ. MANAG. J, 45, PP. 56-70. , CROSSREF; INVERNIZZI, D.C., LOCATELLI, G., GRÖNQVIST, M., BROOKES, N.J., APPLYING VALUE MANAGEMENT WHEN IT SEEMS THAT THERE IS NO VALUE TO BE MANAGED: THE CASE OF NUCLEAR DECOMMISSIONING (2019) INT. J. PROJ. MANAG, 37, PP. 668-683. , CROSSREF; TURNER, J.R., XUE, Y., ON THE SUCCESS OF MEGAPROJECTS (2018) INT. J. MANAG. PROJ. BUS, 11, PP. 783-805. , CROSSREF; SIEMIATYCKI, M., THE MAKING AND IMPACTS OF A CLASSIC TEXT IN MEGAPROJECT MANAGEMENT: THE CASE OF COST OVERRUN RESEARCH (2018) INT. J. PROJ. MANAG, 36, PP. 362-371. , CROSSREF; FREEMAN, R.E., MARTIN, K., PARMAR, B., STAKEHOLDER CAPITALISM (2007) J. BUS. ETHICS, 74, PP. 303-314. , CROSSREF; WILLIAMS, N.L., FERDINAND, N., PASIAN, B., ONLINE STAKEHOLDER INTERACTIONS IN THE EARLY STAGE OF A MEGAPROJECT (2015) PROJ. MANAG. J, 46, PP. 92-110. , CROSSREF; KOKE, B., MOEHLER, R.C., EARNED GREEN VALUE MANAGEMENT FOR PROJECT MANAGEMENT: A SYSTEMATIC REVIEW (2019) J. CLEAN. PROD, 230, PP. 180-197. , CROSSREF; WILLUMSEN, P., OEHMEN, J., STINGL, V., GERALDI, J., VALUE CREATION THROUGH PROJECT RISK MANAGEMENT (2019) INT. J. PROJ. MANAG, 37, PP. 731-749. , CROSSREF; LEE, C., WON, J.W., JANG, W., JUNG, W., HAN, S.H., KWAK, Y.H., SOCIAL CONFLICT MANAGEMENT FRAMEWORK FOR PROJECT VIABILITY: CASE STUDIES FROM KOREAN MEGAPROJECTS (2017) INT. J. PROJ. MANAG, 35, PP. 1683-1696. , CROSSREF; KEELING, D., CHANNEL TUNNEL RAIL LINK: QUALITY MANAGEMENT (2003) PROC. INST. CIV. ENG. CIV. ENG, 156, PP. 45-48. , CROSSREF; ZENG, S.X., MA, H.Y., LIN, H., ZENG, R.C., TAM, V.W., SOCIAL RESPONSIBILITY OF MAJOR INFRASTRUCTURE PROJECTS IN CHINA (2015) INT. J. PROJ. MANAG, 3, PP. 537-548. , CROSSREF; CHUA, D.K., GOH, Y.M., A POISSON MODEL OF CONSTRUCTION INCIDENT OCCURRENCE (2005) J. CONSTR. ENG. MANAG, 131, PP. 715-722. , CROSSREF; RAJENDRAN, S., GAMBATESE, J.A., DEVELOPMENT AND INITIAL VALIDATION OF SUSTAINABLE CONSTRUCTION SAFETY AND HEALTH RATING SYSTEM (2009) J. CONSTR. ENG. MANAG, 135, PP. 1067-1075. , CROSSREF; SHAIKH, A.Y., OSEI KYEI, R., HARDIE, M., A CRITICAL ANALYSIS OF SAFETY PERFORMANCE INDICATORS IN CONSTRUCTION (2020) INT. J. BUILD. PATHOL, 39, PP. 547-580. , CROSSREF; XU, J., CHEUNG, C., MANU, P., EJOHWOMU, O.A., SAFETY LEADING INDICATORS IN CONSTRUCTION: A SYSTEMATIC REVIEW (2021) SAF. SCI, 139, P. 105250. , CROSSREF; HAN, S.H., YUN, S., KIM, H., KWAK, Y.H., PARK, H.K., LEE, S.H., ANALYZING SCHEDULE DELAY OF MEGA PROJECT: LESSONS LEARNED FROM KOREA TRAIN EXPRESS (2009) IEEE TRANS. ENG. MANAG, 56, PP. 243-256. , CROSSREF; KWAK, Y.H., WALEWSKI, J., SLEEPER, D., SADATSAFAVI, H., WHAT CAN WE LEARN FROM THE HOOVER DAM PROJECT THAT INFLUENCED MODERN PROJECT MANAGEMENT? (2014) INT. J. PROJ. MANAG, 32, PP. 256-264. , CROSSREF; ALTUNCAN, İ.Ü., TANYER, A.M., CONTEXT-DEPENDENT CONSTRUCTION CONFLICT MANAGEMENT PERFORMANCE ANALYSIS BASED ON COMPETENCY THEORY (2018) J. CONSTR. ENG. MANAG, 12, P. 04018112. , CROSSREF; JIA, G., YANG, F., WANG, G., HONG, B., YOU, R., A STUDY OF MEGA PROJECT FROM A PERSPECTIVE OF SOCIAL CONFLICT THEORY (2011) INT. J. PROJ. MANAG, 29, PP. 817-827. , CROSSREF; SAEB, A., MOHAMED, O.B., MOHD DANURI, M.S.B., ZAKARIA, N.B., CRITICAL FACTORS FOR SELECTING A NEUTRAL TO SUPPORT ALTERNATIVE DISPUTE RESOLUTION METHODS IN THE CONSTRUCTION INDUSTRY (2018) CIV. ENG. J, 4, PP. 11-23. , CROSSREF; TABASSI, A.A., ABDULLAH, A., BRYDE, D.J., CONFLICT MANAGEMENT, TEAM COORDINATION, AND PERFORMANCE WITHIN MULTICULTURAL TEMPORARY PROJECTS: EVIDENCE FROM THE CONSTRUCTION INDUSTRY (2019) PROJ. MANAG. J, 50, PP. 101-114. , CROSSREF; NG, H.S., PEÑA-MORA, F., TAMAKI, T., DYNAMIC CONFLICT MANAGEMENT IN LARGE-SCALE DESIGN AND CONSTRUCTION PROJECTS (2007) J. MANAG. ENG, 23, PP. 52-66. , CROSSREF; WU, G., ZHAO, X., ZUO, J., ZILLANTE, G., EFFECTS OF CONTRACTUAL FLEXIBILITY ON CONFLICT AND PROJECT SUCCESS IN MEGAPROJECTS (2017) INT. J. CONFL. MANAG, 29, PP. 253-278. , CROSSREF; HE, Z., HUANG, D., FANG, J., WANG, B., STAKEHOLDER CONFLICT AMPLIFICATION OF LARGE-SCALE ENGINEERING PROJECTS IN CHINA: AN EVOLU-TIONARY GAME MODEL ON COMPLEX NETWORKS (2020) COMPLEXITY, 2020, P. 9243427. , CROSSREF; WILLIAMS, T., ASSESSING EXTENSION OF TIME DELAYS ON MAJOR PROJECTS (2003) INT. J. PROJ. MANAG, 21, PP. 19-26. , CROSSREF; PADALKAR, M., GOPINATH, S., SIX DECADES OF PROJECT MANAGEMENT RESEARCH: THEMATIC TRENDS AND FUTURE OPPORTUNITIES (2016) INT. J. PROJ. MANAG, 34, PP. 1305-1321. , CROSSREF; TOOR, S., OGUNLANA, S.O., BEYOND THE ‘IRON TRIANGLE’: STAKEHOLDER PERCEPTION OF KEY PERFORMANCE INDICATORS (KPIS) FOR LARGE-SCALE PUBLIC SECTOR DEVELOPMENT PROJECTS (2010) INT. J. PROJ. MANAG, 28, PP. 228-236. , CROSSREF; SHOKRI, S., AHN, S., LEE, S., HAAS, C.T., HAAS, R.C.G., CURRENT STATUS OF INTERFACE MANAGEMENT IN CONSTRUCTION: DRIVERS AND EFFECTS OF SYSTEMATIC INTERFACE MANAGEMENT (2016) J. CONSTR. ENG. MANAG, 142, P. 040150702. , CROSSREF; SHEN, L., WU, Y., ZHANG, X., KEY ASSESSMENT INDICATORS FOR THE SUSTAINABILITY OF INFRASTRUCTURE PROJECTS (2011) J. CONSTR. ENG. MANAG, 137, PP. 441-451. , CROSSREF; MOODLEY, K., SMITH, N., PREECE, C.N., STAKEHOLDER MATRIX FOR ETHICAL RELATIONSHIPS IN THE CONSTRUCTION INDUSTRY (2008) CONSTR. MANAG. ECON, 26, PP. 625-632. , CROSSREF; CHEN, D., XIANG, P., JIA, F., ZHANG, J., LIU, Z., AN INDICATOR SYSTEM FOR EVALUATING OPERATION AND MAINTENANCE MANAGEMENT OF MEGA INFRASTRUCTURE PROJECTS IN CHINA (2020) INT. J. ENVIRON. RES. PUBLIC HEALTH, 17, P. 9589. , CROSSREF; WANG, G., HE, Q., XIA, B., MENG, X., WU, P., IMPACT OF INSTITUTIONAL PRESSURES ON ORGANIZATIONAL CITIZENSHIP BEHAVIORS FOR THE ENVIRONMENT: EVIDENCE FROM MEGAPROJECTS (2018) J. MANAG. ENG, 34, P. 040180285. , CROSSREF; JOOP, F.M.K., ENSERINK, B., PUBLIC-PRIVATE PARTNERSHIPS IN URBAN INFRASTRUCTURES: RECONCILING PRIVATE SECTOR PARTICIPATION AND SUSTAINABILITY (2009) PUBLIC ADM. REV, 69, PP. 284-296. , CROSSREF; KRANE, H.P., ROLSTADAS, A., NILS, O.E.O., CATEGORIZING RISKS IN SEVEN LARGE PROJECTS-WHICH RISKS DO THE ROJECTS FOCUS ON? (2010) PROJ. MANAG. J, 41, P. 81. , CROSSREF; EROL, H., DIKMEN, I., ATASOY, G., BIRGONUL, M.T., EXPLORING THE RELATIONSHIP BETWEEN COMPLEXITY AND RISK IN MEGACONSTRUCTION PROJECTS (2020) J. CONSTR. ENG. MANAG, 146, P. 04020138. , CROSSREF; (2017) A GUIDE TO THE PROJECT MANAGEMENT BODY OF KNOWLEDGE (PMBOK GUIDE), , PMI. PROJECT MANAGEMENT INSTITUTE, INC.: NEWTOWN SQUARE, PA, USA; FIORI, C., KOVAKA, M., DEFINING MEGAPROJECTS: LEARNING FROM CONSTRUCTION AT THE EDGE OF EXPERIENCE PROCEEDINGS OF THE CONSTRUCTION RESEARCH CONGRESS 2005: BROADENING PERSPECTIVES, PP. 715-724. , SAN DIEGO, CA, USA, 5–7 APRIL 2005; CROSSREF; LITTLE, R.G., THE EMERGING ROLE OF PUBLIC-PRIVATE PARTNERSHIPS IN MEGAPROJECT DELIVERY (2011) SOC. SCI. ELECTRON. PUBL, 16, PP. 240-249. , CROSSREF; GIEZEN, M., KEEPING IT SIMPLE? A CASE STUDY INTO THE ADVANTAGES AND DISADVANTAGES OF REDUCING COMPLEXITY IN MEGA PROJECT PLANNING (2012) INT. J. PROJ. MANAG, 30, PP. 781-790. , CROSSREF; OWENS, J., AHN, J., SHANE, J.S., STRONG, K.C., GRANSBERG, D.D., DEFINING COMPLEX PROJECT MANAGEMENT OF LARGE U.S. TRANSPORTATION PROJECTS (2012) PUBLIC WORK. MANAG. POLICY, 17, PP. 170-188. , CROSSREF; VIT, G.B., COMPETING LOGICS: PROJECT FAILURE IN GASPESIA (2011) EUR. MANAG. J, 29, PP. 234-244. , CROSSREF; ALADAĞ, H., IŞıK, Z., DESIGN AND CONSTRUCTION RISKS IN BOT TYPE MEGA TRANSPORTATION PROJECTS (2019) ENG. CONSTR. ARCHIT. MANAG, 26, PP. 2223-2242. , CROSSREF; EWEJE, J., TURNER, R., MÜLLER, R., MAXIMIZING STRATEGIC VALUE FROM MEGAPROJECTS: THE INFLUENCE OF INFORMATION-FEED ON DECISION-MAKING BY THE PROJECT MANAGER (2012) INT. J. PROJ. MANAG, 30, PP. 639-651. , CROSSREF; DETTMAN, K.L., HARTY, M.J., LEWIN, J., RESOLVING MEGAPROJECT CLAIMS: LESSONS FROM BOSTO’S ‘BIG DIG’ (2010) CONSTR. LAWYER, 2, PP. 5-16. , HTTPS://WWW.MENDELEY.COM/CATALOGUE/857D0CB7-7582-3AEB-8FA3-6D72A9DD1D45/, (ACCESSED ON 18 NOVEMBER 2021); SOUSA JÚNIOR, W.C., REID, J., UNCERTAINTIES IN AMAZON HYDROPOWER DEVELOPMENT: RISK SCENARIOS AND ENVIRONMENTAL ISSUES AROUND THE BELO MONTE DAM (2010) WATER ALTERN, 3, PP. 249-268. , HTTPS://WWW.WATER-ALTERNATIVES.ORG/INDEX.PHP/VOLUME3/V3ISSUE2/92-A3-2-15, (ACCESSED ON 18 NOVEMBER 2021); GIL, N., MIOZZO, M., MASSINI, S., THE INNOVATION POTENTIAL OF NEW INFRASTRUCTURE DEVELOPMENT: AN EMPIRICAL STUDY OF HEATHROW AIRPORT’S T5 PROJECT (2012) RES. POLICY, 41, PP. 452-466. , CROSSREF; XENIDIS, Y., ANGELIDES, D., THE FINANCIAL RISKS IN BUILD-OPERATE-TRANSFER PROJECTS (2005) CONSTR. MANAG. ECON, 23, PP. 431-441. , CROSSREF; OWOLABI, H.A., OYEDELE, L.O., ALAKA, H.A., AJAYI, S.O., AKINADE, O.O., BILAL, M., CRITICAL SUCCESS FACTORS FOR ENSURING BANKABLE COMPLETION RISK IN PFI/PPP MEGAPROJECTS (2020) J. MANAG. ENG, 36, P. 04019032. , CROSSREF; DU, J., WU, H., ZHU, L., FENG, Y., INFLUENCING FACTORS ON PROFIT DISTRIBUTION OF PUBLIC-PRIVATE PARTNERSHIP PROJECTS: PRIVATE SECTOR’S PERSPECTIVE (2018) ADV. CIV. ENG, 2018, P. 2143173. , CROSSREF; ALAGHBARI, E., RAZALI KADIR, M., SALIM, A., MAHAMID, I., ENGINEERING, CONSTRUCTION AND ARCHITECTURAL MANAGEMENT “THE SIGNIFICANT FACTORS CAUSING DELAY OF BUILDING CONSTRUCTION PROJECTS IN RISK MATRIX FOR FACTORS AFFECTING TIME DELAY IN ROAD CONSTRUCTION PROJECTS: OWNERS’ PERSPECTIVE (2007) ENG. CONSTR. ARCHIT. MANAG, 18, PP. 192-206. , CROSSREF; KASSEM, M.A., KHOIRY, M.A., HAMZAH, N., ASSESSMENT OF THE EFFECT OF EXTERNAL RISK FACTORS ON THE SUCCESS OF AN OIL AND GAS CONSTRUCTION PROJECT (2020) ENG. CONSTR. ARCHIT. MANAG, 27, PP. 2767-2793. , CROSSREF; COOPER, H.M., (1998) SYNTHESIZING RESEARCH: A GUIDE FOR LITERATURE REVIEWS, , SAGE: THOUSAND OAKS, CA, USA; QUEIROZ, M.M., WAMBA, S.F., DE BOURMONT, M., TELLES, R., BLOCKCHAIN ADOPTION IN OPERATIONS AND SUPPLY CHAIN MANAGEMENT: EMPIRICAL EVIDENCE FROM AN EMERGING ECONOMY (2020) INT. J. PROD. RES, 59, PP. 6087-6103. , CROSSREF; ROBERTS, G.A., DAVIS, K.S., ZANGER, D., GERRARD-MORRIS, A., ROBINSON, D., TOP CONTRIBUTORS TO THE SCHOOL PSYCHOLOGY LITERATURE: 1996–2005 (2006) PSYCHOL. SCH, 6, PP. 737-743. , CROSSREF; HOWARD, G.S., COLE, D.A., MAXWELL, S.E., RESEARCH PRODUCTIVITY IN PSYCHOLOGY BASED ON PUBLICATION IN THE JOURNALS OF THE AMERICAN PSYCHOLOGY ASSOCIATION (1987) AM. PSYCHOL, 11, PP. 975-986. , CROSSREF; KE, Y., WANG, S., CHAN, A.P., CHEUNG, E., RESEARCH TREND OF PUBLIC-PRIVATE PARTNERSHIP IN CONSTRUCTION JOURNALS (2009) J. CONSTR. ENG. MANAG, 135, PP. 1076-1086. , CROSSREF; TSAI, C.C., WEN, M.C.L., RESEARCH AND TREND IN SCIENCE EDUCATION FROM 1999 TO 2002: A CONTENT ANALYSIS OF PUBLICATION IN SELECTED JOURNALS (2005) INT. J. SCI. EDUC, 1, PP. 3-14. , CROSSREF; HONG, Y., CHAN, D.W.M., CHAN, A.P.C., YEUNG, J.F.Y., CRITICAL ANALYSIS OF PARTNERING RESEARCH TREND IN CONSTRUCTION JOURNALS (2012) J. MANAG. ENG, 28, PP. 82-95. , CROSSREF; SAUNDERS, F.C., TOWNSEND, E.A., DELIVERING NEW NUCLEAR PROJECTS: A MEGAPROJECTS PERSPECTIVE (2019) INT. J. MANAG. PROJ. BUS, 12, PP. 144-160. , CROSSREF; ZAMAN, U., NAWAZ, S., TARIQ, S., HUMAYOUN, A.A., LINKING TRANSFORMATIONAL LEADERSHIP AND MULTI-DIMENSIONS OF PROJECT SUCCESS (2019) INT. J. MANAG. PROJ. BUS, 13, PP. 103-127. , CROSSREF; RAD, E.K.M., SUN, M., BOSCHÉ, F., COMPLEXITY FOR MEGAPROJECTS IN THE ENERGY SECTOR (2017) J. MANAG. ENG, 33, P. 04017009. , CROSSREF; WANG, T., HE, Q., LU, Y., YANG, D., HOW DOES ORGANIZATIONAL CITIZENSHIP BEHAVIOR (OCB) AFFECT THE PERFORMANCE OF MEGAPROJECTS? INSIGHTS FROM A SYSTEM DYNAMIC SIMULATION (2018) SUSTAINABILITY, 10, P. 1708. , CROSSREF; JALOCHA, B., THE EUROPEAN UNION’S MULTI-LEVEL IMPACT ON MEMBER STATE PROJECTIFICATION IN LIGHT OF NEO INSTITUTIONAL THEORY (2019) INT. J. MANAG. PROJ. BUS, 12, PP. 578-601. , CROSSREF; ZHAO, Z., ZUO, J., ZILLANTE, G., TRANSFORMATION OF WATER RESOURCE MANAGEMENT: A CASE STUDY OF THE SOUTH-TO-NORTH WATER DIVERSION PROJECT (2017) J. CLEAN. PROD, 163, PP. 136-145. , CROSSREF; CALDAS, C., GUPTA, A., CRITICAL FACTORS IMPACTING THE PERFORMANCE OF MEGA-PROJECTS (2016) ENG. CONSTR. ARCHIT. MANAG, 24, PP. 920-934. , CROSSREF; VAN MARREWIJK, A., SMITS, K., CULTURAL PRACTICES OF GOVERNANCE IN THE PANAMA CANAL EXPANSION MEGAPROJECT (2016) INT. J. PROJ. MANAG, 34, PP. 533-544. , CROSSREF; SYN, T., RAMAPRASAD, A., MEGAPROJECTS—SYMBOLIC AND SUBLIME: AN ONTOLOGICAL REVIEW (2019) INT. J. MANAG. PROJ. BUS, 12, PP. 377-399. , CROSSREF; BOATENG, P., CHEN, Z., OGUNLANA, S.O., AN ANALYTICAL NETWORK PROCESS MODEL FOR RISKS PRIORITISATION IN MEGAPROJECTS (2015) INT. J. PROJ. MANAG, 33, PP. 1795-1811. , CROSSREF; WANG, D., FANG, S., LI, K., DYNAMIC CHANGES OF GOVERNANCE MECHANISMS IN MEGA CONSTRUCTION PROJECTS IN CHINA: THE MEDIATING ROLE OF OPPORTUNISM (2019) ENG. CONST. ARCHIT. MANAG, 26, PP. 723-735. , CROSSREF; KIM, H., IMAGES OF STAKEHOLDER GROUPS BASED ON THEIR ENVIRONMENTAL SUSTAINABILITY LINKED CSR PROJECTS: A META-ANALYTIC REVIEW OF KOREAN SPORT LITERATURE (2017) SUSTAINABILITY, 9, P. 1586. , CROSSREF; WU, H., XUE, X., ZHAO, Z., WANG, Z., LUO, X., MAJOR KNOWLEDGE DIFFUSION PATHS OF MEGAPROJECT MANAGEMENT: A CITATION-BASED ANALYSIS (2019) PROJ. MANAG. J, 51, P. 875697281985023. , CROSSREF; WHYTE, J., NUSSBAUM, T., TRANSITION AND TEMPORALITIES: SPANNING TEMPORAL BOUNDARIES AS PROJECTS END AND OPERATIONS BEGIN (2020) PROJ. MANAG. J, 51, PP. 505-521. , CROSSREF; LOCATELLI, G., GRECO, M., INVERNIZZI, D.C., GRIMALDI, M., MALIZIA, S., WHAT ABOUT THE PEOPLE? MICRO-FOUNDATIONS OF OPEN INNOVATION IN MEGAPROJECTS (2021) INT. J. PROJ. MANAG, 39, PP. 115-127. , CROSSREF; POLLACK, J., BIESENTHAL, C., SANKARAN, S., CLEGG, S., CLASSICS IN MEGAPROJECT MANAGEMENT: A STRUCTURED ANALYSIS OF THREE MAJOR WORKS (2018) INT. J. PROJ. MANAG, 36, PP. 372-384. , CROSSREF; SUN, J., ZHANG, P., OWNER ORGANIZATION DESIGN FOR MEGA INDUSTRIAL CONSTRUCTION PROJECTS (2011) INT. J. PROJ. MANAG, 29, PP. 828-833. , CROSSREF; HE, Q., WANG, T., CHAN, A.P.C., XU, J., DEVELOPING A LIST OF KEY PERFORMANCE INDICTORS FOR BENCHMARKING THE SUCCESS OF CONSTRUCTION MEGAPROJECTS (2021) J. CONSTR. ENG. MANAG, 147, P. 04020164. , CROSSREF; HOSSEINI, M.R., BANIHASHEMI, S., MARTEK, I., GOLIZADEH, H., GHODOOSI, F., SUSTAINABLE DELIVERY OF MEGAPROJECTS IN IRAN: INTEGRATED MODEL OF CONTEXTUAL FACTORS (2018) J. MANAG. ENG, 34, P. 05017011. , CROSSREF; BROCKMANN, C., BREZINSKI, H., ERBE, A., INNOVATION IN CONSTRUCTION MEGAPROJECTS (2016) J. CONSTR. ENG. MANAG, 142, P. 0401605911. , CROSSREF; BRADY, T., DAVIES, A., FROM HERO TO HUBRIS—RECONSIDERING THE PROJECT MANAGEMENT OF HEATHROW’S TERMINAL 5 (2010) INT. J. PROJ. MANAG, 28, PP. 151-157. , CROSSREF; BAHADORESTANI, A., KARLSEN, J.T., FARIMANI, N.M., NOVEL APPROACH TO SATISFYING STAKEHOLDERS IN MEGAPROJECTS: BALANCING MUTUAL VALUES (2020) J. MANAG. ENG, 36, PP. 4019047-4019065. , CROSSREF; SHENOY, D., MAHANTY, B., MEASURING THE READINESS OF A MEGAPROJECT (2021) INT. J. MANAG. PROJ. BUS, 14, PP. 999-1022. , CROSSREF; LEE, C., CHONG, H., INFLUENCE OF PRIOR TIES ON TRUST AND CONTRACT FUNCTIONS FOR BIM-ENABLED EPC MEGAPROJECT PERFORMANCE (2021) J. CONSTR. ENG. MANAG, 147, P. 04021057. , CROSSREF; NINAN, J., CLEGG, S., MAHALINGAM, A., BRANDING AND GOVERNMENTALITY FOR INFRASTRUCTURE MEGAPROJECTS: THE ROLE OF SOCIAL MEDIA (2019) INT. J. PROJ. MANAG, 37, PP. 59-72. , CROSSREF; DI MADDALONI, F., DAVIS, K., PROJECT MANAGER’S PERCEPTION OF THE LOCAL COMMUNITIES’ STAKEHOLDER IN MEGAPROJECTS. AN EMPIRICAL INVESTIGATION IN THE UK (2018) INT. J. PROJ. MANAG, 36, PP. 542-565. , CROSSREF; ESKEROD, P., ANG, K., ANDERSEN, E.S., INCREASING PROJECT BENEFITS BY PROJECT OPPORTUNITY EXPLOITATION (2018) INT. J. MANAG. PROJ. BUS, 11, PP. 35-52. , CROSSREF; LEHTINEN, J., PELTOKORPI, A., ARTTO, K., MEGAPROJECTS AS ORGANIZATIONAL PLATFORMS AND TECHNOLOGY PLATFORMS FOR VALUE CREATION (2019) INT. J. PROJ. MANAG, 37, PP. 43-58. , CROSSREF; WANG, D., LI, H., LU, Y., FACTORS AFFECTING TRANSACTION COSTS IN MEGAPROJECTS: A QUALITATIVE COMPARATIVE ANALYSIS (2021) INT. J. MANAG. PROJ. BUS, 14, PP. 1245-1269. , CROSSREF; SWANSON, R., SAKHRANI, V., APPROPRIATING THE VALUE OF FLEXIBILITY IN PPP MEGAPROJECT DESIGN (2020) J. MANAG. ENG, 36, P. 05020010. , CROSSREF; IFTIKHAR, R., MÜLLER, R., AHOLA, T., CRISES AND COPING STRATEGIES IN MEGAPROJECTS: THE CASE OF THE ISLAMABAD–RAWALPINDI METRO BUS PROJECT IN PAKISTAN (2021) PROJ. MANAG. J, 52, PP. 394-409. , CROSSREF; JIANG, W., DING, L., ZHOU, C., CYBER PHYSICAL SYSTEM FOR SAFETY MANAGEMENT IN SMART CONSTRUCTION SITE (2020) ENG. CONSTR. ARCHIT. MANAG, 28, PP. 788-808. , CROSSREF; AL NAHYAN, M.T., HAWAS, Y.E., RAZA, M., ALJASSMI, H., MARAQA, M.A., BASHEERUDEEN, B., MOHAMMAD, M.S., A FUZZY-BASED DECISION SUPPORT SYSTEM FOR RANKING THE DELIVERY METHODS OF MEGA PROJECTS (2018) INT. J. MANAG. PROJ. BUS, 11, PP. 122-143. , CROSSREF; LIU, Z., ZHU, Z., WANG, H., HUANG, J., HANDLING SOCIAL RISKS IN GOVERNMENT-DRIVEN MEGA PROJECT: AN EMPIRICAL CASE STUDY FROM WEST CHINA (2016) INT. J. PROJ. MANAG, 34, PP. 202-218. , CROSSREF; EDMONDSON, A.C., MCMANUS, S.E., METHODOLOGICAL FIT IN MANAGEMENT FIELD RESEARCH (2007) ACAD. MANAG. REV, 4, PP. 1155-1179. , CROSSREF; WU, G., QIANG, G., ZUO, J., ZHAO, X., CHANG, R., WHAT ARE THE KEY INDICATORS OF MEGA SUSTAINABLE CONSTRUCTION PROJECTS?—A STAKEHOLDER-NETWORK PERSPECTIVE (2018) SUSTAINABILITY, 10, P. 2939. , CROSSREF; BENÍTEZ-ÁVILA, C., HARTMANN, A., DEWULF, G., HENSELER, J., INTERPLAY OF RELATIONAL AND CONTRACTUAL GOVERNANCE IN PUBLIC-PRIVATE PARTNERSHIPS: THE MEDIATING ROLE OF RELATIONAL NORMS, TRUST AND PARTNERS’ CONTRIBUTION (2018) INT. J. PROJ. MANAG, 36, PP. 429-443. , CROSSREF; DYER, R., CULTURAL SENSE-MAKING INTEGRATION INTO RISK MITIGATION STRATEGIES TOWARDS MEGAPROJECT SUCCESS (2017) INT. J. PROJ. MANAG, 35, PP. 1338-1349. , CROSSREF"/>
    <s v="SONG, X.; SCHOOL OF MANAGEMENT, CHINA; EMAIL: SONGXN@GZHU.EDU.CN"/>
    <s v=""/>
    <s v=""/>
    <s v="MDPI"/>
    <s v=""/>
    <s v=""/>
    <s v=""/>
    <s v=""/>
    <s v="20755309"/>
    <s v=""/>
    <s v=""/>
    <s v=""/>
    <s v="ENGLISH"/>
    <s v="BUILDINGS"/>
    <x v="2"/>
    <s v="FINAL"/>
    <s v="ALL OPEN ACCESS, GOLD, GREEN"/>
    <s v="SCOPUS"/>
    <s v="2-S2.0-85120074959"/>
    <s v="BUILDINGS"/>
    <s v="GUANGZHOU UNIVERSITY;GUANGZHOU UNIVERSITY;GUANGZHOU UNIVERSITY;GUANGZHOU UNIVERSITY"/>
    <s v="NOTREPORTED;SCHOOL OF MANAGEMENT;NOTREPORTED"/>
    <m/>
    <s v="YUAN H, 2021, BUILDINGS"/>
    <s v="YUAN H, 2021, BUILDINGS"/>
    <m/>
  </r>
  <r>
    <n v="10"/>
    <x v="0"/>
    <s v="RADMAN K;BABAEIAN JELODAR M;GHAZIZADEH E;WILKINSON S"/>
    <s v="57506654800;56556746700;55604754100;7202333251;"/>
    <s v="CAUSES OF DELAY IN SMART AND COMPLEX CONSTRUCTION PROJECTS"/>
    <x v="1"/>
    <s v="JOURNAL OF LEGAL AFFAIRS AND DISPUTE RESOLUTION IN ENGINEERING AND CONSTRUCTION"/>
    <s v="13"/>
    <s v="4"/>
    <s v="05021006"/>
    <s v=""/>
    <s v=""/>
    <s v=""/>
    <n v="0"/>
    <s v="10.1061/(ASCE)LA.1943-4170.0000501"/>
    <s v="https://www.scopus.com/inward/record.uri?eid=2-s2.0-85114856649&amp;doi=10.1061%2f%28ASCE%29LA.1943-4170.0000501&amp;partnerID=40&amp;md5=195616bd58f7a9024fd689babcedffd1"/>
    <s v="SCHOOL OF BUILT ENVIRONMENT, MASSEY UNIV., ALBANY CAMPUS, AUCKLAND, 0632, NEW ZEALAND; SCHOOL OF COMPUTER AND MATHEMATICAL SCIENCES AND COMPUTER SCIENCE, AUCKLAND UNIV. OF TECHNOLOGY, AUCKLAND, 0632, NEW ZEALAND"/>
    <s v="ALBANY CAMPUS, AUCKLAND, 0632, NEW ZEALAND;ALBANY CAMPUS, AUCKLAND, 0632, NEW ZEALAND;SCHOOL OF COMPUTER AND MATHEMATICAL SCIENCES AND COMPUTER SCIENCE, AUCKLAND UNIV. OF TECHNOLOGY, AUCKLAND, 0632, NEW ZEALAND;ALBANY CAMPUS, AUCKLAND, 0632, NEW ZEALAND"/>
    <s v="FROM THE ECONOMIC VALUE AND CONTRIBUTION POINT OF VIEW TO GROSS DOMESTIC PRODUCT (GDP), IT IS HIGHLY IMPORTANT TO FIND EFFICIENCY THROUGH NEW TECHNOLOGY AND DIGITAL TOOLS AS MODERN PRACTICES IN THE NEW ZEALAND CONSTRUCTION INDUSTRY. THIS REQUIRES COORDINATED EFFORTS AND GREATER ALIGNMENT IN USING TECHNOLOGY AND INFORMATION TECHNOLOGY (IT) INFRASTRUCTURE PROVISIONS IN COMPLEX AND SMART CONSTRUCTION PROJECTS AND OPERATIONS. HOWEVER, CONSTRUCTION PROJECTS EXPERIENCE INDICATES DELAYS AS A RECURRING ISSUE THAT REQUIRES CONSTANT ASSESSING OF THESE DELAYS' CAUSES AND IMPACT. MANY DELAY ANALYSIS METHODS AND CAUSAL FACTORS ARE BEING RECOGNIZED, BUT NONE HAS CONSIDERED WHETHER INFORMATION AND COMMUNICATIONS TECHNOLOGY (ICT) INFRASTRUCTURE SUCH AS SOFTWARE AND SMART PLATFORMS AFFECT THESE DELAY CAUSES AND EVENTS. THIS PAPER AIMS TO IDENTIFY AND RANK THE CAUSES OF DELAY, WHICH HAPPENED THROUGH USING SOFTWARE AND ICT PLATFORMS IN SMART AND COMPLEX CONSTRUCTION PROJECTS IN NEW ZEALAND. INITIALLY, THE DELAY CAUSES WERE CLASSIFIED, AND 15 EXECUTED SMART CONSTRUCTION PROJECTS WERE IDENTIFIED AND STUDIED. THE PROJECTS WERE SELECTED BASED ON PURPOSIVE SAMPLING FROM THE DIFFERENT CONTRACTING ORGANIZATIONS. ACCORDINGLY, THE PROJECT MANAGERS AND ENGINEERS INVOLVED PARTICIPATED IN A SURVEY ON THE ACTUAL DELAY CAUSES IN THESE PROJECTS. THIS STUDY UTILIZED THE CORRELATION COEFFICIENT AND RANKING OF RELATIVE IMPORTANCE INDEX (RII) TO PRIORITIZE THE CAUSES OF DELAY. THE RESULT PRESENTED A LIST OF 20 FACTORS IN THREE CLASSES OF DESIGN/ENGINEERING (DE), CLIENT (CL), AND CONTRACTOR (CO). THE RESULTS REVEALED THAT ISSUES SUCH AS RETRIEVING INFORMATION, GATHERING AND SCREENING REAL-TIME DATA ON THE SITE, AND LACK OF MULTICOMMUNICATION CHANNELS BETWEEN PARTIES AND STAGES (PRE- AND POSTCONSTRUCTION) COULD BE SIGNIFICANT CAUSES OF DELAY IN SMART PROJECTS WITH THE EXPANSION OF SMART TOOLS AND TECHNIQUES IN CONSTRUCTION. MEANWHILE, CONSENTS AND ETHICS CAN POTENTIALLY BECOME ANOTHER POTENTIAL CAUSE OF DELAY, WHICH REQUIRES FURTHER ATTENTION. © 2021 AMERICAN SOCIETY OF CIVIL ENGINEERS."/>
    <s v="CAUSES OF DELAY; INFORMATION AND COMMUNICATIONS TECHNOLOGY (ICT) INFRASTRUCTURE; SMART CONSTRUCTION; SMART PROJECTS"/>
    <s v="CONSTRUCTION INDUSTRY; DIGITAL DEVICES; COMPLEX CONSTRUCTION PROJECT; CONSTRUCTION PROJECTS; CONTRACTING ORGANIZATIONS; CORRELATION COEFFICIENT; GROSS DOMESTIC PRODUCTS; INFORMATION AND COMMUNICATIONS TECHNOLOGY; INFORMATION TECHNOLOGY INFRASTRUCTURE; TOOLS AND TECHNIQUES; COORDINATION REACTIONS"/>
    <s v=""/>
    <s v=""/>
    <s v=""/>
    <s v=""/>
    <s v=""/>
    <s v=""/>
    <s v=""/>
    <s v=""/>
    <s v=""/>
    <s v=""/>
    <s v=""/>
    <s v=""/>
    <s v=""/>
    <s v=""/>
    <s v=""/>
    <s v="AARON, M., COSTIN, J.T., BERND, S., RFID AND BIM-ENABLED WORKER LOCATION TRACKING TO SUPPORT REAL-TIME BUILDING PROTOCOL AND DATA VISUALISATION (2015) J. INF. TECHNOL. CONSTR., 20 (29), PP. 495-517; ABBASI, O., NOORZAI, E., GHAROUNI JAFARI, K., GOLABCHI, M., EXPLORING THE CAUSES OF DELAYS IN CONSTRUCTION INDUSTRY USING A CAUSE-AND-EFFECT DIAGRAM: CASE STUDY FOR IRAN (2020) J. ARCHIT. ENG., 26 (3). , HTTPS://DOI.ORG/10.1061/(ASCE)AE.1943-5568.0000431, 05020008; ABDOLLAH, A., TAGHIPOUR, S.H., SUSTAINABLE ASSET MANAGEMENT: A REPAIR-REPLACEMENT DECISION MODEL CONSIDERING ENVIRONMENTAL IMPACTS, MAINTENANCE QUALITY, AND RISK (2019) COMPUT. IND. ENG., 136 (OCT), PP. 117-134. , HTTPS://DOI.ORG/10.1016/J.CIE.2019.07.021; ABDULLAH, A.H., SITI, K.Y., HAIRUDDIN, M., PADZIL, F.H., CONSTRUCTION MANAGER'S TECHNICAL COMPETENCIES IN MALAYSIAN CONSTRUCTION PROJECTS (2018) ENG. CONSTR. ARCHIT. MANAGE., 25 (2), PP. 153-177. , HTTPS://DOI.ORG/10.1108/ECAM-07-2016-0176; ACAMPORA, G., COOK, D.J., RASHIDI, P., VASILAKOS, A.V., A SURVEY ON AMBIENT INTELLIGENCE IN HEALTH CARE (2013) PROC. IEEE INST. ELECTR. ELECTRON. ENG., 101 (12), PP. 2470-2494. , HTTPS://DOI.ORG/10.1109/JPROC.2013.2262913; ALIZADEHSALEHI, S., IBRAHIM, Y., A CONCEPT FOR AUTOMATED CONSTRUCTION PROGRESS MONITORING: TECHNOLOGIES ADOPTION FOR BENCHMARKING PROJECT PERFORMANCE CONTROL (2018) ARAB. J. SCI. ENG., 44 (5), PP. 4993-5008. , HTTPS://DOI.ORG/10.1007/S13369-018-3669-1; AL-SAEED, Y., ERIKA, P., DAVID, J.E., SCAYSBROOK, S., A CONCEPTUAL FRAMEWORK FOR UTILISING BIM DIGITAL OBJECTS (BDO) IN MANUFACTURING DESIGN AND PRODUCTION (2019) J. ENG. DES. TECHNOL., 17 (5), PP. 960-984. , HTTPS://DOI.ORG/10.1108/JEDT-03-2019-0065; AMARE, Y., QUEZON, E., BUSIER, M., CAUSES OF DELAYS DURING THE CONSTRUCTION PHASE OF ROAD PROJECTS DUE TO THE FAILURES OF CONTRACTOR, CONSULTANT, AND EMPLOYER IN ADDIS ABABA CITY ROAD AUTHORITY (2017) INT. J. SCI. ENG. RES., 8 (3), PP. 15-25; ANUMBA, C.J., ABIOLA, A., XIAO, Y., KAN, C., CYBER - PHYSICAL SYSTEMS DEVELOPMENT FOR CONSTRUCTION APPLICATIONS (2020) FRONT. ENG. MANAGE., 8 (1), PP. 72-87. , HTTPS://DOI.ORG/10.1007/S42524-020-0130-4; ARDITI, D., SHRUTI, N., ATILLA, D., EFFECT OF ORGANISATIONAL CULTURE ON DELAY IN CONSTRUCTION (2017) INT. J. PROJECT MANAGE., 35 (2), PP. 136-147. , HTTPS://DOI.ORG/10.1016/J.IJPROMAN.2016.10.018; ASHWINI, A.S., RAHUL, S.P., EFFECT OF CONSTRUCTION DELAYS ON PROJECT TIME OVERRUN: INDIAN SCENARIO (2014) INT. J. RES. ENG. TECHNOL., 3 (1), PP. 543-547. , HTTPS://DOI.ORG/10.15623/IJRET.2014.0301091; BABAR, A., ZAHOOR, H., REHMAN-NASIR, A., MAQSOOM, A., AZFAR-KHAN, R.W., MATEEN, M.K.H., BIM-BASED CLAIMS MANAGEMENT SYSTEM: A CENTRALISED INFORMATION REPOSITORY FOR EXTENSION OF TIME CLAIMS (2020) AUTOM. CONSTR., 110 (FEB), P. 102937. , HTTPS://DOI.ORG/10.1016/J.AUTCON.2019.102937; BAJJOU, M.S., ANAS, C.H., EMPIRICAL STUDY OF SCHEDULE DELAY IN MOROCCAN CONSTRUCTION PROJECTS (2018) INT. J. CONSTR. MANAGE., 20 (7), PP. 783-800. , HTTPS://DOI.ORG/10.1080/15623599.2018.1484859; BARBOSA, M.W., CÉSAR, Á.R., PROJECT PORTFOLIO MANAGEMENT TEACHING: CONTRIBUTIONS OF A GAMIFIED APPROACH (2020) INT. J. MANAGE. EDUC., 18 (2), P. 100388. , HTTPS://DOI.ORG/10.1016/J.IJME.2020.100388; BARRETT, P., BALDRY, D., (2003), FACILITIES MANAGEMENT: TOWARDS BEST PRACTICE. 2ND ED. MALDEN, MA: BLACKWELL PUBLISHING; BASAK, M., ROBERT, K.P., VAUGHAN, C., SCHEDULE OVERRUNS AS A BARRIER FOR LIQUEFIED NATURAL GAS PROJECTS: A REVIEW OF THE LITERATURE AND RESEARCH AGENDA (2019) ENERGY REP., 5 (NOV), PP. 210-220. , HTTPS://DOI.ORG/10.1016/J.EGYR.2019.01.008; BASKAR, S., SARMA, D.V.R., SHAKEEL, M.P., SRIDHAR, K.P., KUMAR, R., HYBRID FUZZY-BASED SPEARMAN RANK CORRELATION FOR CRANIAL NERVE PALSY DETECTION IN MIOT ENVIRONMENT (2019) HEALTH TECHNOL., 10 (1), PP. 259-270. , HTTPS://DOI.ORG/10.1007/S12553-019-00294-8; BERLINDA, L., THURNELL, D., DURDYEV, S., MAIN FACTORS CAUSING DELAYS IN LARGE CONSTRUCTION PROJECTS: EVIDENCE FROM NEW ZEALAND (2017) J. MANAGE. ECON. IND. ORG., 1 (2), PP. 63-82. , HTTPS://DOI.ORG/10.31039/JOMEINO.2017.1.2.5; BONGA, T.N., WELLINGTON, G., AN EMPIRICAL ANALYSIS OF THE DETERMINANTS OF PRIVATE INVESTMENT IN ZIMBABWE (2017) DYN. RES. J. ECON. FINANCE, 2 (4), PP. 38-54; (2016) VALUING THE ROLE OF CONSTRUCTION IN THE NEW ZEALAND ECONOMY, , HTTP://WWW.PWC.CO.NZ, BRANZ (BUILDING RESEARCH ADVISORY COUNCIL). &quot; &quot; ACCESSED SEPTEMBER 1, 2016; BUCCHIARONE, A., MARTINA, D.S., HEVESI, P., HIRSCH, M., ABANCENS, F.J.R., VIVANCO, P.F., AMIRASLANOV, O., LUKOWICZ, P., SMART CONSTRUCTION: REMOTE AND ADAPTABLE MANAGEMENT OF CONSTRUCTION SITES THROUGH IOT (2019) IEEE INT. THINGS MAG., 2 (3), PP. 38-45. , HTTPS://DOI.ORG/10.1109/IOTM.0001.1900044; CAMACHO, A., PABLO, C.C., SONIA, E., MANUEL, N., A TOOL-SUPPORTED FRAMEWORK FOR WORK PLANNING ON CONSTRUCTION SITES BASED ON CONSTRAINT PROGRAMMING (2018) AUTOM. CONSTR., 86 (FEB), PP. 190-198. , HTTPS://DOI.ORG/10.1016/J.AUTCON.2017.11.008; (2018) SMART-CONSTRUCTION-GUIDE: A GUIDE FOR HOUSING CLIENTS, , CONSTRUCTION LEADERSHIP, UK COUNCIL. LONDON: CONSTRUCTION LEADERSHIP, UK COUNCIL; CRAIG, N., SOMMERVILLE, J., INFORMATION MANAGEMENT SYSTEMS ON CONSTRUCTION PROJECTS: CASE REVIEWS (2006) REC. MANAGE. J., 16 (3), PP. 131-148. , HTTPS://DOI.ORG/10.1108/09565690610713192; DING, Z., SHAN, L., LONGHUI, L., LIANG, Z., A DIGITAL CONSTRUCTION FRAMEWORK INTEGRATING BUILDING INFORMATION MODELLING AND REVERSE ENGINEERING TECHNOLOGIES FOR RENOVATION PROJECTS (2019) AUTOM. CONSTR., 102 (JUN), PP. 45-58. , HTTPS://DOI.ORG/10.1016/J.AUTCON.2019.02.012; EADIE, R., BROWNE, M., ODEYINKA, H., MCKEOWN, C., MCNIFF, S., BIM IMPLEMENTATION THROUGHOUT THE UK CONSTRUCTION PROJECT LIFECYCLE: AN ANALYSIS (2013) AUTOM. CONSTR., 36 (DEC), PP. 145-151. , HTTPS://DOI.ORG/10.1016/J.AUTCON.2013.09.001; ELFI, E., TAHIR, M.M., TUKIRIN, S.A., FACTORS AFFECTING THE DELAY IN CONSTRUCTION AT MENTAWAI ISLAND, INDONESIA (2020) IOP CONF. SER.: MATER. SCI. ENG., 849 (1), P. 012015. , HTTPS://DOI.ORG/10.1088/1757-899X/849/1/012015; FABIANO, C., MACIEL, A.R., (2018) A METHODOLOGY FOR THE DEVELOPMENT OF INTEROPERABLE BIM-BASED CYBER-PHYSICAL SYSTEMS, PP. 798-805. , IN PROC. 35TH INT. SYMP. AUTOMATION AND ROBOTICS IN CONSTRUCTION, EDINBURGH, UK: INTERNATIONAL ASSOCIATION FOR AUTOMATION AND ROBOTICS IN CONSTRUCTION; FALLAHNEJAD, M.H., DELAY CAUSES IN IRAN GAS PIPELINE PROJECTS (2013) INT. J. PROJECT MANAGE., 31 (1), PP. 136-146. , HTTPS://DOI.ORG/10.1016/J.IJPROMAN.2012.06.003; FAN, X.L., ZHANG, Y., LI, X., FU, Q.L., MECHANISMS UNDERLYING THE PROTECTIVE EFFECTS OF MESENCHYMAL STEM CELL-BASED THERAPY (2020) CELL. MOL. LIFE SCI., 77 (14), PP. 2771-2794. , HTTPS://DOI.ORG/10.1007/S00018-020-03454-6; FERRARI, P., ALESSANDRA, F., EMILIANO, S., STEFANO, R.D.B., MURILO, S.R., DELAY ESTIMATION OF INDUSTRIAL IOT APPLICATIONS BASED ON MESSAGING PROTOCOLS (2018) IEEE TRANS. INSTRUM. MEAS., 67 (9), PP. 2188-2199. , HTTPS://DOI.ORG/10.1109/TIM.2018.2813798; GAMIL, Y., ISMAIL, A.R.R., AWARENESS AND CHALLENGES OF BUILDING INFORMATION MODELLING (BIM) IMPLEMENTATION IN THE YEMEN CONSTRUCTION INDUSTRY (2019) J. ENG. DES. TECHNOL., 17 (5), PP. 1077-1084. , HTTPS://DOI.ORG/10.1108/JEDT-03-2019-0063; GEBREHIWET, T., HANBIN, L., ANALYSIS OF DELAY IMPACT ON CONSTRUCTION PROJECT BASED ON RII AND CORRELATION COEFFICIENT: AN EMPIRICAL STUDY (2017) PROC. ENG., 196 (JAN), PP. 366-374. , HTTPS://DOI.ORG/10.1016/J.PROENG.2017.07.212; GHOLAMZADEH, C.A., GONI, F.A., MALIK, M.N., HAYAT-KHAN, H., KLEMEŠ, J.J., THE IMPERATIVE AND RESEARCH DIRECTIONS OF SUSTAINABLE PROJECT MANAGEMENT (2019) J. CLEANER PROD., 238 (NOV), P. 117810. , HTTPS://DOI.ORG/10.1016/J.JCLEPRO.2019.117810; GOUTOM, K.P., BRIDGE, A.J., GRAY, J., SKITMORE, M., CAUSES OF DELAY IN POWER TRANSMISSION PROJECTS: AN EMPIRICAL STUDY (2019) ENERGIES, 13 (1), P. 17. , HTTPS://DOI.ORG/10.3390/EN13010017; HAUPT, T.C., AKINLOLU, M., RALIILE, M.T., (2019) APPLICATIONS OF DIGITAL TECHNOLOGIES FOR HEALTH AND SAFETY MANAGEMENT IN CONSTRUCTION, PP. 88-97. , IN PROC. 8TH WORLD CONSTRUCTION SYMP. COLOMBO, SRI LANKA: UNIV. OF MORATUWA; HEAP-YIH, C., DIAMANTOPOULOS, A., INTEGRATING ADVANCED TECHNOLOGIES TO UPHOLD THE SECURITY OF PAYMENT: DATA FLOW DIAGRAM (2020) AUTOM. CONSTR., 114 (JUN), P. 103158. , HTTPS://DOI.ORG/10.1016/J.AUTCON.2020.103158; HUANG, Y.F., MUHAMAD, A.K., SUHANIYA, K., AZLINA, A., TAN, K.W., LING, L., LEONG, K.H., (2018) A REVIEW OF MINIMISING DELAY IN CONSTRUCTION INDUSTRIES, P. 65. , HTTPS://DOI.ORG/10.1051/E3SCONF/20186503004, IN PROC. E3S WEB OF INT'L CONF. CIVIL AND ENG. (ICCEE 2018), PADANG, INDONESIA: UNIVERSITAS PADANG; HWANG, B.G., MING, S., KIT-YING, L., KNOWLEDGE-BASED DECISION SUPPORT SYSTEM FOR PREFABRICATED PREFINISHED VOLUMETRIC CONSTRUCTION (2018) AUTOM. CONSTR., 94 (OCT), PP. 168-178. , HTTPS://DOI.ORG/10.1016/J.AUTCON.2018.06.016; JALALI-YAZDI, A., MAGHREBI, M., BOLOURI-BAZAZ, J., MATHEMATICAL MODEL TO OPTIMALLY SOLVE THE LIFT PLANNING PROBLEM IN HIGH-RISE CONSTRUCTION PROJECTS (2018) AUTOM. CONSTR., 92 (AUG), PP. 120-132. , HTTPS://DOI.ORG/10.1016/J.AUTCON.2018.03.029; JERGEAS, G., ANALYSIS OF THE FRONT-END LOADING OF ALBERTA MEGA OIL SANDS PROJECTS (2008) PROJECT MANAGE. J., 39 (4), PP. 95-104. , HTTPS://DOI.ORG/10.1002/PMJ.20080; KELM, A., LARS, L., MEINS-BECKER, L., PLATZ, D., KHAZAEE, M.J., COSTIN, A.M., HELMUS, M., TEIZER, J., MOBILE PASSIVE RADIO FREQUENCY IDENTIFICATION (RFID) PORTAL FOR AUTOMATED AND RAPID CONTROL OF PERSONAL PROTECTIVE EQUIPMENT (PPE) ON CONSTRUCTION SITES (2013) AUTOM. CONSTR., 36 (DEC), PP. 38-52. , HTTPS://DOI.ORG/10.1016/J.AUTCON.2013.08.009; KHAIR, K., ZAINAI, M., MOHAMMAD, R., HAZIR, F., ELHADI-AHMED, M., A MANAGEMENT FRAMEWORK TO REDUCE DELAYS IN ROAD CONSTRUCTION PROJECTS IN SUDAN (2017) ARAB. J. SCI. ENG., 43 (4), PP. 1925-1940. , HTTPS://DOI.ORG/10.1007/S13369-017-2806-6; KHATIB, B.A., YAP, S.P., EL-SHAFIE, A., DELAY FACTORS MANAGEMENT AND RANKING FOR RECONSTRUCTION AND REHABILITATION PROJECTS BASED ON THE RELATIVE IMPORTANCE INDEX (RII) (2020) SUSTAINABILITY, 12 (15), P. 6171. , HTTPS://DOI.ORG/10.3390/SU12156171; KORZUN, D.G., NIKOLAEVSKIY, I., GURTOV, A., SERVICE INTELLIGENCE AND COMMUNICATION SECURITY FOR AMBIENT ASSISTED LIVING (2015) INT. J. EMBEDDED REAL-TIME COMMUN. SYST., 101 (12), PP. 2470-2494. , HTTPS://DOI.ORG/10.4018/IJERTCS.2015010104; LEE, S.-K., YU, J.-H., SUCCESS MODEL OF PROJECT MANAGEMENT INFORMATION SYSTEM IN CONSTRUCTION (2012) AUTOM. CONSTR., 25 (AUG), PP. 82-93. , HTTPS://DOI.ORG/10.1016/J.AUTCON.2012.04.015; MAKOWSKI, D., BEN-SHACHAR, M.S., PATIL, I., LÜDECKE, D., METHODS AND ALGORITHMS FOR CORRELATION ANALYSIS IN R (2020) J. OPEN SOURCE SOFTWARE, 5 (51), P. 2306. , HTTPS://DOI.ORG/10.21105/JOSS.02306; (2017) BUILT AND URBAN SYSTEM - BRIEFING TO THE INCOMING MINISTERS, , HTTPS://WWW.MBIE.GOVT.NZ/SEARCH/SEARCHFORM?SEARCH=BUILT+AND+URBAN+SYSTEM+, MBIE (MINISTRY OF BUSINESS, INNOVATION AND EMPLOYMENT). &quot; &quot; ACCESSED JANUARY 8, 2021; MOSELHI, O., HASSAN, B., ZHENHUA, Z., AUTOMATED DATA ACQUISITION IN CONSTRUCTION WITH REMOTE SENSING TECHNOLOGIES (2020) APPL. SCI., 10 (8), P. 2846. , HTTPS://DOI.ORG/10.3390/APP10082846; MRUGENKUMAR, K.P., BANKIM, R.J., ANALYTICAL STUDY ON FACTOR CAUSING A DELAY IN THE SURAT CONSTRUCTION INDUSTRY (2020) INT. J. ANAL. EXP. MODAL ANAL., 12 (5), PP. 334-339; MUIZZ, O.S.A., ROSLI, M.Z., OLATUNJI, S.O., CAUSES OF DELAY IN THE GLOBAL CONSTRUCTION INDUSTRY: A META-ANALYTICAL REVIEW (2020) INT. J. CONSTR. MANAGE., PP. 1-13. , HTTPS://DOI.ORG/10.1080/15623599.2020.1716132; (2017) TRANSFORMING THE BUILDING INDUSTRY: STATE OF NATION KNOWLEDGE REPORT, , NATIONAL-SCIENCE-CHALLENGE-REPORT. AUCKLAND, NEW ZEALAND: URBAN RESEARCH NETWORK; NAZMUS, S., EKLAS, H., SHEIKH, I.A., A QUALITATIVE STUDY ON THE UNITED STATES INTERNET OF ENERGY: A STEP TOWARDS COMPUTATIONAL SUSTAINABILITY (2020) IEEE ACCESS, 8 (APR), PP. 69003-69037. , HTTPS://DOI.ORG/10.1109/ACCESS.2020.2986317; NEWSHAM, G.R., XUE, H., ARSENAULT, C., VALDES, J.J., BURNS, G.J., SCARLETT, E., KRUITHOF, S.G., SHEN, W., TESTING THE ACCURACY OF LOW-COST DATA STREAMS FOR DETERMINING SINGLE-PERSON OFFICE OCCUPANCY AND THEIR USE FOR ENERGY REDUCTION OF BUILDING SERVICES (2017) ENERGY BUILD., 135 (JAN), PP. 137-147. , HTTPS://DOI.ORG/10.1016/J.ENBUILD.2016.11.029; NIU, Y., LU, W., CHEN, K., HUANG, G.G., ANUMBA, C., SMART CONSTRUCTION OBJECTS (2016) J. COMP. CIV. ENG., 30 (4). , HTTPS://DOI.ORG/10.1061/(ASCE)CP.1943-5487.0000550, 04015070; PRITCHARD, C.L., (2015), RISK MANAGEMENT: CONCEPTS AND GUIDANCE. 5TH ED. BOCA RATON, FL: CRC PRESS; (2017) A GUIDE TO THE PROJECT MANAGEMENT BODY OF KNOWLEDGE (PMBOK GUIDE), , PROJECT MANAGEMENT INSTITUTE. 6TH ED. NEWTON SQUARE, PA: PROJECT MANAGEMENT INSTITUTE; PURBA, H.H., PRASTOWO, T.Y., POTENTIAL RISKS OCCURRING IN FIDIC CONTRACT CONSTRUCTION PROJECTS: A LITERATURE REVIEW (2020) ADV. RES. CIV. ENG., 2 (1), PP. 1-12; RAMAZANI, J., JERGEAS, G., PROJECT MANAGERS AND THE JOURNEY FROM GOOD TO GREAT: THE BENEFITS OF INVESTMENT IN PROJECT MANAGEMENT TRAINING AND EDUCATION (2015) INT. J. PROJECT MANAGE., 33 (1), PP. 41-52. , HTTPS://DOI.ORG/10.1016/J.IJPROMAN.2014.03.012; SACKS, R., RADOSAVLJEVIC, M., BARAK, R., REQUIREMENTS FOR BUILDING INFORMATION MODELLING BASED LEAN PRODUCTION MANAGEMENT SYSTEMS FOR CONSTRUCTION (2010) AUTOM. CONSTR., 19 (5), PP. 641-655. , HTTPS://DOI.ORG/10.1016/J.AUTCON.2010.02.010; SAFAPOUR, E., KERMANSHACHI, S., IDENTIFYING EARLY INDICATORS OF MANAGEABLE REWORK CAUSES AND SELECTING MITIGATING BEST PRACTICES FOR CONSTRUCTION (2019) J. MANAGE. ENG., 35 (2). , HTTPS://DOI.ORG/10.1061/(ASCE)ME.1943-5479.0000669, 04018060; SAFWAN, M., POPE, J., TUCK, J., WALKER, M., MACKAY, N., (2014) CONSTRUCTION AND PROJECTS IN QATAR: AN OVERVIEW, , HTTPS://WWW.DENTONS.COM/~/MEDIA/PDFS/INSIGHTS/2013/SEPTEMBER/QATARPDF.PDF, ACCESSED JULY 1, 2013; SAMBASIVAN, M., SOON, Y.W., CAUSES AND EFFECTS OF DELAYS IN THE MALAYSIAN CONSTRUCTION INDUSTRY (2007) INT. J. PROJECT MANAGE., 25 (5), PP. 517-526. , HTTPS://DOI.ORG/10.1016/J.IJPROMAN.2006.11.007; SEPASGOZAR, S.M.E., KARIMI, R., SHIROWZHAN, S., MOJTAHEDI, M., EBRAHIMZADEH, S., MCCARTHY, D., DELAY CAUSES AND EMERGING DIGITAL TOOLS: A NOVEL MODEL OF DELAY ANALYSIS, INCLUDING INTEGRATED PROJECT DELIVERY AND PMBOK (2019) BUILDINGS, 9 (9), P. 191. , HTTPS://DOI.ORG/10.3390/BUILDINGS9090191; SERDAR, D., HOSSEINI, M.R., CAUSES OF DELAYS ON CONSTRUCTION PROJECTS: A COMPREHENSIVE LIST (2019) INT. J. MANAGING PROJECT BUS., 13 (1), PP. 20-46. , HTTPS://DOI.ORG/10.1108/IJMPB-09-2018-0178; SERDAR, D., ISMAIL, S., KANDYMOV, N., STRUCTURAL EQUATION MODEL OF THE FACTORS AFFECTING CONSTRUCTION LABOUR PRODUCTIVITY (2018) J. CONSTR. ENG. MANAGE., 144 (4). , HTTPS://DOI.ORG/10.1061/(ASCE)CO.1943-7862.0001452, 04018007; SHAHINMOGHADAM, M., MOTAMEDI, A., (2021) AN ONTOLOGY-BASED MEDIATION FRAMEWORK FOR INTEGRATING FEDERATED SOURCES OF BIM AND IOT DATA, PP. 907-923. , HTTPS://DOI.ORG/10.1007/978-3-030-51295-8_63, IN PROC. INT. CONF. ON COMPUTING IN CIVIL AND BUILDING ENGINEERING, CHAM, SWITZERLAND: SPRINGER; SHAHSAVAND, P., MAREFAT, A., PARCHAMIJALAL, M., CAUSES OF DELAYS IN THE CONSTRUCTION INDUSTRY AND COMPARATIVE DELAY ANALYSIS TECHNIQUES WITH SCL PROTOCOL (2018) ENG. CONSTR. ARCHIT. MANAGE., 25 (4), PP. 497-533. , HTTPS://DOI.ORG/10.1108/ECAM-10-2016-0220; SHUQUAN, L., FANG, Y., WU, X., A SYSTEMATIC REVIEW OF LEAN CONSTRUCTION IN MAINLAND CHINA (2020) J. CLEANER PROD., 257 (JUN), P. 120581. , HTTPS://DOI.ORG/10.1016/J.JCLEPRO.2020.120581; SIEVERT, R.W., (1998), TOTAL PRODUCTIVE FACILITIES MANAGEMENT: A COMPREHENSIVE PROGRAM TO ACHIEVE BUSINESS GOALS BY OPTIMISING FACILITY RESOURCES, IMPLEMENT BEST PRACTICES THROUGH BENCHMARKING, EVALUATION AND PROJECT MANAGEMENT, INCREASE YOUR VALUE TO THE ORGANISATION. KINGSTON, MA: RSMEANS; (2020) WHICH INDUSTRIES CONTRIBUTED TO NEW ZEALAND'S GDP?, , HTTPS://WWW.STATS.GOVT.NZ/TOOLS/WHICH-INDUSTRIES-CONTRIBUTED-TO-NEW-ZEALANDS-GDP, STATS NZ (STATISTICS NEW ZEALAND). &quot;&quot; ACCESSED NOVEMBER 19, 2020; SU, Y., LUCKO, G., THOMPSON, R.C., APPORTIONING CONTRACT FLOAT WITH VOTING METHODS TO CORRELATED ACTIVITIES IN NETWORK SCHEDULES TO PROTECT CONSTRUCTION PROJECTS FROM DELAYS (2020) AUTOM. CONSTR., 118 (OCT), P. 103263. , HTTPS://DOI.ORG/10.1016/J.AUTCON.2020.103263; SYED, B.S., CHEN, A., YIN, F., ULLAH, K.I., AHMAD, N., ENERGY AND INTEROPERABLE AWARE ROUTING FOR THROUGHPUT OPTIMISATION IN CLUSTERED IOT-WIRELESS SENSOR NETWORKS (2018) FUTURE GENER. COMPUT. SYST., 81 (APR), PP. 372-381. , HTTPS://DOI.ORG/10.1016/J.FUTURE.2017.09.04.372-381; TANG, F., MA, T., ZHANG, J., GUAN, Y., CHEN, L., INTEGRATING THREE-DIMENSIONAL ROAD DESIGN AND PAVEMENT STRUCTURE ANALYSIS BASED ON BIM (2020) AUTOM. CONSTR., 113 (MAY), P. 103152. , HTTPS://DOI.ORG/10.1016/J.AUTCON.2020.103152; WOOD, D.A., HIGH-LEVEL INTEGRATED DETERMINISTIC, STOCHASTIC AND FUZZY COST-DURATION ANALYSIS AIDS PROJECT PLANNING AND MONITORING, FOCUSING ON UNCERTAINTIES AND EARNED VALUE METRICS (2017) J. NAT. GAS SCI. ENG., 37 (JAN), PP. 303-326. , HTTPS://DOI.ORG/10.1016/J.JNGSE.2016.11.045; WU, I.C., LIU, C.C., A VISUAL AND PERSUASIVE ENERGY CONSERVATION SYSTEM BASED ON BIM AND IOT TECHNOLOGY (2019) SENSORS, 20 (1), P. 139. , HTTPS://DOI.ORG/10.3390/S20010139; XU, G., MING, L., CHEN, C.H., WEI, Y., CLOUD ASSET-ENABLED INTEGRATED IOT PLATFORM FOR LEAN PREFABRICATED CONSTRUCTION (2018) AUTOM. CONSTR., 93 (SEP), PP. 123-134. , HTTPS://DOI.ORG/10.1016/J.AUTCON.2018.05.012; YAP, J.B.H., ABDUL-RAHMAN, H., CHEN, W., COLLABORATIVE MODEL: MANAGING DESIGN CHANGES WITH REUSABLE PROJECT EXPERIENCES THROUGH PROJECT LEARNING AND EFFECTIVE COMMUNICATION (2017) INT. J. PROJECT MANAGE., 35 (7), PP. 1253-1271. , HTTPS://DOI.ORG/10.1016/J.IJPROMAN.2017.04.010; ZAREI, B., SHARIFI, H., CHAGHOUEE, Y., DELAY CAUSES ANALYSIS IN COMPLEX CONSTRUCTION PROJECTS: A SEMANTIC NETWORK ANALYSIS APPROACH (2017) PROD. PLANN. CONTROL, 29 (1), PP. 29-40. , HTTPS://DOI.ORG/10.1080/09537287.2017.1376257; ZENG, W., WANG, H., ZHOU, H., SMART CONSTRUCTION SITE IN MEGA CONSTRUCTION PROJECTS: A CASE STUDY ON ISLAND TUNNELLING PROJECT OF HONG KONG-ZHUHAI-MACAO BRIDGE (2018) FRONT. ENG. MANAGE., 5 (1), PP. 78-87. , HTTPS://DOI.ORG/10.15302/J-FEM-2018075; ZHAO, J., SEPPÄNEN, O., PELTOKORPI, A., BADIHI, B., OLIVIERI, H., REAL-TIME RESOURCE TRACKING FOR ANALYSING VALUE-ADDING TIME IN CONSTRUCTION (2019) AUTOM. CONSTR., 104 (AUG), PP. 52-65. , HTTPS://DOI.ORG/10.1016/J.AUTCON.2019.04.003; ZIDANE, Y.J.T., ANDERSEN, B., THE TOP 10 UNIVERSAL DELAY FACTORS IN CONSTRUCTION PROJECTS (2018) INT. J. MANAGE. PROJECT BUS., 11 (3), PP. 650-672. , HTTPS://DOI.ORG/10.1108/IJMPB-05-2017-0052"/>
    <s v="RADMAN, K.; SCHOOL OF BUILT ENVIRONMENT, NEW ZEALAND; EMAIL: K.RADMAN@MASSEY.AC.NZ"/>
    <s v=""/>
    <s v=""/>
    <s v="AMERICAN SOCIETY OF CIVIL ENGINEERS (ASCE)"/>
    <s v=""/>
    <s v=""/>
    <s v=""/>
    <s v=""/>
    <s v="19434162"/>
    <s v=""/>
    <s v=""/>
    <s v=""/>
    <s v="ENGLISH"/>
    <s v="J. LEGAL AFF. DISPUT. RESOLUT. ENG. CONSTRUCTION"/>
    <x v="0"/>
    <s v="FINAL"/>
    <s v=""/>
    <s v="SCOPUS"/>
    <s v="2-S2.0-85114856649"/>
    <s v="J LEGAL AFF DISPUT RESOLUT ENG CONSTRUCTION"/>
    <s v="AUCKLAND UNIV. OF TECHNOLOGY"/>
    <s v="NOTREPORTED;SCHOOL OF BUILT ENVIRONMENT;NOTREPORTED"/>
    <m/>
    <s v="RADMAN K, 2021, J LEGAL AFF DISPUT RESOLUT ENG CONSTRUCTION"/>
    <s v="RADMAN K, 2021, J LEGAL AFF DISPUT RESOLUT ENG CONSTRUCTION"/>
    <m/>
  </r>
  <r>
    <n v="11"/>
    <x v="0"/>
    <s v="HONG Y;XIE H;BHUMBRA G;BRILAKIS I"/>
    <s v="57191866284;56077876600;6506529322;8837673400;"/>
    <s v="COMPARING NATURAL LANGUAGE PROCESSING METHODS TO CLUSTER CONSTRUCTION SCHEDULES"/>
    <x v="1"/>
    <s v="JOURNAL OF CONSTRUCTION ENGINEERING AND MANAGEMENT"/>
    <s v="147"/>
    <s v="10"/>
    <s v="04021136"/>
    <s v=""/>
    <s v=""/>
    <s v=""/>
    <n v="2"/>
    <s v="10.1061/(ASCE)CO.1943-7862.0002165"/>
    <s v="https://www.scopus.com/inward/record.uri?eid=2-s2.0-85112863669&amp;doi=10.1061%2f%28ASCE%29CO.1943-7862.0002165&amp;partnerID=40&amp;md5=038381a3b752c2d9522730601935e6f5"/>
    <s v="DEPT. OF ENGINEERING, UNIV. OF CAMBRIDGE, CAMBRIDGE, CB3 0FA, UNITED KINGDOM; DEPT. OF TECHNOLOGY, ILLINOIS STATE UNIV, NORMAL, IL  61761, UNITED STATES; DEPT. OF NEUROSCIENCE, PHYSIOLOGY, AND PHARMACOLOGY, UNIV. COLLEGE LONDON, LONDON, WC1E 6BT, UNITED KINGDOM"/>
    <s v="DEPT. OF ENGINEERING, UNIV. OF CAMBRIDGE, CAMBRIDGE, CB3 0FA, UNITED KINGDOM;DEPT. OF TECHNOLOGY, ILLINOIS STATE UNIV, NORMAL, IL  61761, UNITED STATES;DEPT. OF NEUROSCIENCE, PHYSIOLOGY, AND PHARMACOLOGY, UNIV. COLLEGE LONDON, LONDON, WC1E 6BT, UNITED KINGDOM;DEPT. OF ENGINEERING, UNIV. OF CAMBRIDGE, CAMBRIDGE, CB3 0FA, UNITED KINGDOM"/>
    <s v="THE NAMES OF CONSTRUCTION ACTIVITIES ARE THE ONLY UNSTRUCTURED DATA ATTRIBUTE IN CONSTRUCTION SCHEDULES, AND THEY OFTEN GUIDE CONSTRUCTION EXECUTION. ACTIVITY NAMES ARE DEVISED TO COMMUNICATE BETWEEN STAKEHOLDERS, AND THEREFORE OFTEN ARE WRITTEN USING INCONSISTENT TERMINOLOGIES ACROSS REPETITIVE ACTIVITIES WITH OMITTED CONTEXTUAL INFORMATION. THIS PRESENTS A CHALLENGE FOR MACHINE LEARNING SYSTEMS WHEN LEARNING PATTERNS FROM CONSTRUCTION SCHEDULES. THIS PAPER COMPARED THE PERFORMANCE OF STATE-OF-THE-ART TEXT-RELATED CLUSTERING METHODS IN IDENTIFYING REPETITIVE ACTIVITIES. THIS WAS ACHIEVED BY CREATING A GROUND TRUTH DATA SET ON THE BASIS OF THE STANDARD CONSTRUCTION WORK CLASSIFICATION, AND THEN COMPARING THE PRECISION, RECALL, AND F1 SCORE OF LATENT SEMANTIC ANALYSIS (LSA), LATENT DIRICHLET ALLOCATION (LDA), WORD2VEC, AND FASTTEXT ALGORITHMS TO GROUP ACTIVITY NAMES IN 27 CONSTRUCTION SCHEDULES. RESULTS INDICATED THAT THE F1 SCORE OF LSA OUTPERFORMED LDA (0.84% VERSUS 0.88%), WHEREAS THE RESULTS OF LANGUAGE MODELS-BASED CLUSTERING DEPENDED ON THE QUALITY OF WORD EMBEDDING AND THE PAIRED CLUSTERING METHOD. THIS STUDY PROVIDES INSIGHT INTO HOW TO PREPROCESS ACTIVITY NAMES OF CONSTRUCTION SCHEDULES FOR FURTHER ARTIFICIAL INTELLIGENCE (AI)-BASED QUANTITATIVE ANALYSIS. METHODOLOGIES DESCRIBED IN THIS STUDY WILL HELP RESEARCHERS WHO WORK ON NATURAL LANGUAGE-RELATED RESEARCH IN CONSTRUCTION (E.G., SAFETY AND CONTRACT MANAGEMENT) TO BETTER CAPTURE THE FEATURE OF WORDS, RATHER THAN ONLY COUNTING THE WORD FREQUENCIES. © 2021 AMERICAN SOCIETY OF CIVIL ENGINEERS."/>
    <s v="CONSTRUCTION SCHEDULE; TEXT DATA; UNSUPERVISED LEARNING"/>
    <s v="ARTIFICIAL INTELLIGENCE; CLASSIFICATION (OF INFORMATION); CLUSTER ANALYSIS; CONSTRUCTION INDUSTRY; NATURAL LANGUAGE PROCESSING SYSTEMS; SEMANTICS; STATISTICS; CLUSTER CONSTRUCTION; CONSTRUCTION ACTIVITIES; CONSTRUCTION SCHEDULES; CONTEXTUAL INFORMATION; LATENT DIRICHLET ALLOCATIONS; LATENT SEMANTIC ANALYSIS; NATURAL LANGUAGE PROCESSING; STANDARD CONSTRUCTIONS; LEARNING SYSTEMS"/>
    <s v=""/>
    <s v=""/>
    <s v=""/>
    <s v=""/>
    <s v="104795"/>
    <s v="WE THANK KIER FOR SHARING EXPERIENCES AND KNOWLEDGE IN SCHEDULING PRACTICE AND USING SCHEDULING SOFTWARE. WE THANK NPLAN FOR SHARING THE DATA PARSING PROTOTYPE AND VALUABLE DISCUSSION ABOUT MACHINE LEARNING TECHNIQUES. THE PRESENTED WORK WAS BASED ON RESEARCH FUNDED BY INNOVATEUK (PROJECT REFERENCE: 104795)."/>
    <s v=""/>
    <s v=""/>
    <s v=""/>
    <s v=""/>
    <s v=""/>
    <s v=""/>
    <s v=""/>
    <s v=""/>
    <s v=""/>
    <s v="AMER, F., GOLPARVAR-FARD, M., (2019) AUTOMATIC UNDERSTANDING OF CONSTRUCTION SCHEDULES: PART-OF-ACTIVITY TAGGING, PP. 190-197. , PROC. 2019 EUROPEAN CONF. ON COMPUTING IN CONSTRUCTION, CHANIA, CRETE, GREECE: EUROPEAN COUNCIL ON COMPUTING IN CONSTRUCTION; ANKERST, M., BREUNIG, M.M., KRIEGEL, H.-P., SANDER, J., OPTICS: ORDERING POINTS TO IDENTIFY THE CLUSTERING STRUCTURE (1999) SIGMOD REC., 28 (2), PP. 49-60. , HTTPS://DOI.ORG/10.1145/304181.304187; (2017) WHAT IS SCHEDULING IN PROJECT MANAGEMENT?, , HTTPS://WWW.APM.ORG.UK/BODY-OF-KNOWLEDGE/DELIVERY/SCHEDULE-MANAGEMENT/, ASSOCIATION FOR PROJECT MANAGEMENT. &quot;&quot; ACCESSED AUGUST 1, 2019; BENJAMIN, C.O., BABCOCK, D.L., YUNUS, N.B., KINCAID, J., KNOWLEDGE-BASED PROTOTYPE FOR IMPROVING SCHEDULING PRODUCTIVITY (1990) J. COMPUT. CIV. ENG., 4 (2), PP. 124-134. , HTTPS://DOI.ORG/10.1061/(ASCE)0887-3801(1990)4:2(124); BLEI, D., CARIN, L., DUNSON, D., PROBABILISTIC TOPIC MODELS (2010) IEEE SIGNAL PROCESS MAG., 27 (6), PP. 55-65; BLEI, D., NG, A.Y., JORDAN, M.I., LATENT DIRICHLET ALLOCATION (2003) J. MACH. LEARN. RES., 3, PP. 993-1022; BOJANOWSKI, P., GRAVE, E., JOULIN, A., MIKOLOV, T., ENRICHING WORD VECTORS WITH SUBWORD INFORMATION (2017) TRANS. ASSOC. COMPUT. LING., 5, PP. 135-146. , HTTPS://DOI.ORG/10.1162/TACL_A_00051; BOUMAN, C.A., SHAPIRO, M., COOK, G.W., ATKINS, C.B., CHENG, H., (1997) CLUSTER: AN UNSUPERVISED ALGORITHM FOR MODELING GAUSSIAN MIXTURES, , WEST LAFAYETTE, IN: PURDUE UNIV; BROCKMANN, C., CONSTRUCTION PROJECT SCHEDULING AND CONTROL (COURSESMART), 2ND EDN (2012) CONSTR. MANAGE. ECON., 30 (11), PP. 1012-1013. , HTTPS://DOI.ORG/10.1080/01446193.2012.694456; BUCKLAND, M., GEY, F., THE RELATIONSHIP BETWEEN RECALL AND PRECISION (1994) J. AM. SOC. INF. SCI., 45 (1), PP. 12-19. , HTTPS://DOI.ORG/10.1002/(SICI)1097-4571(199401)45:1%3C12::AID-ASI2%3E3.0.CO;2-L; CALDAS, C.H., SOIBELMAN, L., AUTOMATING HIERARCHICAL DOCUMENT CLASSIFICATION FOR CONSTRUCTION MANAGEMENT INFORMATION SYSTEMS (2003) AUTOM. CONSTR., 12 (4), PP. 395-406. , HTTPS://DOI.ORG/10.1016/S0926-5805(03)00004-9; CER, D., (2018) UNIVERSAL SENTENCE ENCODER, , PROC. EMNLP 2018-CONF. ON EMPIRICAL METHODS IN NATURAL LANGUAGE PROCESSING: SYSTEM DEMONSTRATIONS. ITHACA, NY: CORNELL UNIV; CHANGALI, S., MOHAMMAD, A., VAN NIEUWLAND, M., THE CONSTRUCTION PRODUCTIVITY IMPERATIVE (2015) MCKINSEY Q., (JUN), PP. 1-10; CHENG, M.-Y., CHANG, Y.-H., KORIR, D., NOVEL APPROACH TO ESTIMATING SCHEDULE TO COMPLETION IN CONSTRUCTION PROJECTS USING SEQUENCE AND NONSEQUENCE LEARNING (2019) J. CONSTR. ENG. MANAGE., 145 (11). , HTTPS://DOI.ORG/10.1061/(ASCE)CO.1943-7862.0001697, 04019072; CHI, N.-W., LIN, K.-Y., HSIEH, S.-H., USING ONTOLOGY-BASED TEXT CLASSIFICATION TO ASSIST JOB HAZARD ANALYSIS (2014) ADV. ENG. INF., 28 (4), PP. 381-394. , HTTPS://DOI.ORG/10.1016/J.AEI.2014.05.001; (2012) OMNICLASS - A STRATEGY FOR CLASSIFYING THE BUILT ENVIRONMENT, , CONSTRUCTION SPECIFICATION INSTITUTE. &quot; TABLE 13: SPACES BY FUNCTION.&quot; ALEXANDRIA, VA: CONSTRUCTION SPECIFICATION INSTITUTE; CVITANIC, T., LEE, B., SONG, H.I., FU, K., ROSEN, D., (2016) LDA V. LSA: A COMPARISON OF TWO COMPUTATIONAL TEXT ANALYSIS TOOLS FOR THE FUNCTIONAL CATEGORIZATION OF PATENTS, PP. 41-50. , PROC. CEUR WORKSHOP, ALEXANDRIA, VA: NATIONAL SCIENCE FOUNDATION; DE SNOO, C., VAN WEZEL, W., JORNA, R.J., AN EMPIRICAL INVESTIGATION OF SCHEDULING PERFORMANCE CRITERIA (2011) J. OPER. MANAGE., 29 (3), PP. 181-193. , HTTPS://DOI.ORG/10.1016/J.JOM.2010.12.006; ELZOMOR, M., BURKE, R., PARRISH, K., GIBSON, G.E., FRONT-END PLANNING FOR LARGE AND SMALL INFRASTRUCTURE PROJECTS: COMPARISON OF PROJECT DEFINITION RATING INDEX TOOLS (2018) J. MANAGE. ENG., 34 (4). , HTTPS://DOI.ORG/10.1061/(ASCE)ME.1943-5479.0000611, 04018022; ESMAEILI, B., HALLOWELL, M.R., (2012) ATTRIBUTE-BASED RISK MODEL FOR MEASURING SAFETY RISK OF STRUCK-BY ACCIDENTS, , RESTON, VA: ASCE; ESMAEILI, B., HALLOWELL, M.R., RAJAGOPALAN, B., ATTRIBUTE-BASED SAFETY RISK ASSESSMENT. I: ANALYSIS AT THE FUNDAMENTAL LEVEL (2015) J. CONSTR. ENG. MANAGE., 141 (8). , HTTPS://DOI.ORG/10.1061/(ASCE)CO.1943-7862.0000980, 04015021; ESTER, M., KRIEGEL, H.-P., SANDER, J., XU, X., (1996) A DENSITY-BASED ALGORITHM FOR DISCOVERING CLUSTERS IN LARGE SPATIAL DATABASES WITH NOISE, PP. 226-231. , PROC. 2ND INT. CONF. ON KNOWLEDGE DISCOVERY AND DATA MINING, MENLO PARK, CA: ASSOCIATION FOR THE ADVANCEMENT OF ARTIFICIAL INTELLIGENCE; FLYVBJERG, B., SKAMRIS HOLM, M.K., BUHL, S.L., HOW COMMON AND HOW LARGE ARE COST OVERRUNS IN TRANSPORT INFRASTRUCTURE PROJECTS? (2003) TRANS. REV., 23 (1), PP. 71-88. , HTTPS://DOI.ORG/10.1080/01441640309904; FUNG, B.C.M., WANG, K., ESTER, M., (2011) ENCYCLOPEDIA OF DATA WAREHOUSING AND MINING, PP. 555-559. , HIERARCHICAL DOCUMENT CLUSTERING.&quot; IN, HERSHEY, PA: IGI GLOBAL; (2015) UK INDUSTRY PERFORMANCE REPORT, , GLENIGAN, CONSTRUCTING EXCELLENCE, CITB, AND DEPARTMENT FOR BUSINESS, INNOVATION AND SKILLS. BOURNEMOUTH, UK: GLENIGAN; GONDIA, A., SIAM, A., EL-DAKHAKHNI, W., NASSAR, A.H., MACHINE LEARNING ALGORITHMS FOR CONSTRUCTION PROJECTS DELAY RISK PREDICTION (2020) J. CONSTR. ENG. MANAGE., 146 (1). , HTTPS://DOI.ORG/10.1061/(ASCE)CO.1943-7862.0001736, 04019085; GOODFELLOW, I., BENGIO, Y., COURVILLE, A., BENGIO, Y., (2016) DEEP LEARNING, , CAMBRIDGE, MA: MIT PRESS; (2013) WORD2VEC - TOOLS FOR COMPUTING CONTINUOUS DISTRIBUTED REPRESENTATIONS OF WORDS, , HTTPS://CODE.GOOGLE.COM/ARCHIVE/P/WORD2VEC/, GOOGLE NEWS. &quot; &quot; ACCESSED JULY 30, 2013; HABASH, N., RAMBOW, O., ROTH, R., (2009) MADA+ TOKAN: A TOOLKIT FOR ARABIC TOKENIZATION, DIACRITIZATION, MORPHOLOGICAL DISAMBIGUATION, POS TAGGING, STEMMING AND LEMMATIZATION, P. 62. , PROC. 2ND INT. CONF. ON ARABIC LANGUAGE RESOURCES AND TOOLS (MEDAR), CAIRO, EGYPT, PARIS: EUROPEAN LANGUAGE RESOURCES ASSOCIATION; HARRIS, R.B., IOANNOU, P.G., SCHEDULING PROJECTS WITH REPEATING ACTIVITIES (1998) J. CONSTR. ENG. MANAGE., 124 (4), PP. 269-278. , HTTPS://DOI.ORG/10.1061/(ASCE)0733-9364(1998)124:4(269); (2018) ORGANIZATION AND DIGITIZATION OF INFORMATION ABOUT BUILDINGS AND CIVIL ENGINEERING WORKS, INCLUDING BUILDING INFORMATION MODELLING (BIM). INFORMATION MANAGEMENT USING BUILDING INFORMATION MODELLING. PART 1: CONCEPTS AND PRINCIPLES, , ISO. ISO 19650-1. GENEVA: ISO; JAIN, A.K., DATA CLUSTERING: 50 YEARS BEYOND K-MEANS (2010) PATTERN RECOGNIT. LETT., 31 (8), PP. 651-666. , HTTPS://DOI.ORG/10.1016/J.PATREC.2009.09.011; JOULIN, A., GRAVE, E., BOJANOWSKI, P., MIKOLOV, T., (2017) BAG OF TRICKS FOR EFFICIENT TEXT CLASSIFICATION, , PROC. 15TH CONF. OF THE EUROPEAN CHAPTER OF THE ASSOCIATION FOR COMPUTATIONAL LINGUISTICS, EACL 2017. STROUDSBURG, PA: ASSOCIATION FOR COMPUTATIONAL LINGUISTICS; KAUFMAN, L., PETER, R.J., (2008) FINDING GROUPS IN DATA: AN INTRODUCTION TO CLUSTER ANALYSIS, PP. 68-125. , PARTITIONING AROUND MEDOIDS (PROGRAM PAM).&quot; IN, NEW YORK: WILEY; KIM, J.I., FISCHER, M., KAM, C., GENERATION AND EVALUATION OF EXCAVATION SCHEDULES FOR HARD ROCK TUNNELS IN PRECONSTRUCTION AND CONSTRUCTION (2018) AUTOM. CONSTR., 96 (DEC), PP. 378-397. , HTTPS://DOI.ORG/10.1016/J.AUTCON.2018.09.022; LANDAUER, T.K., DUMAIS, S.T., A SOLUTION TO PLATO'S PROBLEM: THE LATENT SEMANTIC ANALYSIS THEORY OF ACQUISITION, INDUCTION, AND REPRESENTATION OF KNOWLEDGE (1997) PSYCHOL. REV., 104 (2), P. 211. , HTTPS://DOI.ORG/10.1037/0033-295X.104.2.211; LEE, K.-P., LEE, H.-S., PARK, M., KIM, D.Y., JUNG, M., MANAGEMENT-RESERVE ESTIMATION FOR INTERNATIONAL CONSTRUCTION PROJECTS BASED ON RISK-INFORMED K-NN (2017) J. MANAGE. ENG., 33 (4). , HTTPS://DOI.ORG/10.1061/(ASCE)ME.1943-5479.0000510, 04017002; LIN, Z., FENG, M., DOS SANTOS, C.N., YU, M., XIANG, B., ZHOU, B., BENGIO, Y., (2017) A STRUCTURED SELF-ATTENTIVE SENTENCE EMBEDDING, , PROC. 5TH INT. CONF. ON LEARNING REPRESENTATIONS, ICLR 2017: CONF. TRACK PROC. ITHACA, NY: CORNELL UNIV; LIU, P., ZHOU, D., WU, N., (2007) VDBSCAN: VARIED DENSITY BASED SPATIAL CLUSTERING OF APPLICATIONS WITH NOISE, PP. 1-4. , PROC. 2007 INT. CONF. ON SERVICE SYSTEMS AND SERVICE MANAGEMENT, NEW YORK: IEEE; LUND, K., BURGESS, C., PRODUCING HIGH-DIMENSIONAL SEMANTIC SPACES FROM LEXICAL CO-OCCURRENCE (1996) BEHAV. RES. METHODS INSTRUM. COMPUT., 28 (2), PP. 203-208. , HTTPS://DOI.ORG/10.3758/BF03204766; LUU, V.T., KIM, S.Y., TUAN, N.V., OGUNLANA, S.O., QUANTIFYING SCHEDULE RISK IN CONSTRUCTION PROJECTS USING BAYESIAN BELIEF NETWORKS (2009) INT. J. PROJECT MANAGE., 27 (1), PP. 39-50. , HTTPS://DOI.ORG/10.1016/J.IJPROMAN.2008.03.003; MANNING, C., RAGHAVAN, P., SCHÜTZE, H., (2008) INTRODUCTION TO INFORMATION RETRIEVAL, , HIERARCHICAL CLUSTERING.&quot; CHAP. 17 IN. CAMBRIDGE, UK: CAMBRIDGE UNIVERSITY PRESS; MANNING, C.D., SURDEANU, M., BAUER, J., FINKEL, J., BETHARD, S.J., MCCLOSKY, D., (2015) THE STANFORD CORENLP NATURAL LANGUAGE PROCESSING TOOLKIT, PP. 55-60. , PROC. 52ND ANNUAL MEETING OF THE ASSOCIATION FOR COMPUTATIONAL LINGUISTICS: SYSTEM DEMONSTRATIONS, STROUDSBURG, PA: ASSOCIATION FOR COMPUTATIONAL LINGUISTICS; MCPARTLAND, R., (2017) WHAT IS IFC?, , HTTPS://WWW.THENBS.COM/KNOWLEDGE/WHAT-IS-IFC, ACCESSED MAY 24, 2020; MIKOLOV, T., CHEN, K., CORRADO, G., DEAN, J., (2013) EFFICIENT ESTIMATION OF WORD REPRESENTATIONS IN VECTOR SPACE, , PROC. 1ST INT. CONF. ON LEARNING REPRESENTATIONS, ICLR 2013: WORKSHOP TRACK. STROUDSBURG PA: ASSOCIATION FOR COMPUTATIONAL LINGUISTICS; MIMNO, D., WALLACH, H.M., TALLEY, E., LEENDERS, M., MCCALLUM, A., (2011) OPTIMIZING SEMANTIC COHERENCE IN TOPIC MODELS, PP. 262-272. , PROC. EMNLP 2011: CONF. ON EMPIRICAL METHODS IN NATURAL LANGUAGE PROCESSING, STROUDSBURG PA: ASSOCIATION FOR COMPUTATIONAL LINGUISTICS; MOSCA, A., (2019) NPLAN - METHODS OF CONSTRUCTING A CONSTRUCTION, AND RELATED SYSTEMS AND COMPUTER PROGRAM PRODUCTS, , ALEXANDRIA, VA: UNITED STATES PATENT AND TRADEMARK OFFICE; MOSELHI, O., GONG, D., EL-RAYES, K., ESTIMATING WEATHER IMPACT ON THE DURATION OF CONSTRUCTION ACTIVITIES (2011) CAN. J. CIV. ENG., 24 (3), PP. 359-366. , HTTPS://DOI.ORG/10.1139/L96-122; MULHOLLAND, B., CHRISTIAN, J., RISK ASSESSMENT IN CONSTRUCTION SCHEDULES (1999) J. CONSTR. ENG. MANAGE., 125 (1), PP. 8-15. , HTTPS://DOI.ORG/10.1061/(ASCE)0733-9364(1999)125:1(8); MUÑOZ-AVILA, H., AHA, D.W., NAU, D.S., WEBER, R., BRESLOW, L., YAMAN, F., (2001) SIN: INTEGRATING CASE-BASED REASONING WITH TASK DECOMPOSITION, , FORT BELVOIR, VA: DEFENSE TECHNICAL INFORMATION CENTRE; MUÑOZ-AVILA, H., GUPTA, K., AHA, D.W., NAU, D., (2002) KNOWLEDGE MANAGEMENT AND ORGANIZATIONAL MEMORIES, PP. 125-134. , KNOWLEDGE-BASED PROJECT PLANNING.&quot; IN, EDITED BY R. DIENG-KUNTZ AND N. MATTA, BOSTON: SPRINGER; NASIR, D., MCCABE, B., HARTONO, L., EVALUATING RISK IN CONSTRUCTION-SCHEDULE MODEL (ERIC-S): CONSTRUCTION SCHEDULE RISK MODEL (2003) J. CONSTR. ENG. MANAGE., 129 (5), PP. 518-527. , HTTPS://DOI.ORG/10.1061/(ASCE)0733-9364(2003)129:5(518); PARK, J., CAI, H., WBS-BASED DYNAMIC MULTI-DIMENSIONAL BIM DATABASE FOR TOTAL CONSTRUCTION AS-BUILT DOCUMENTATION (2017) AUTOM. CONSTR., 77 (MAY), PP. 15-23. , HTTPS://DOI.ORG/10.1016/J.AUTCON.2017.01.021; PENNINGTON, J., SOCHER, R., MANNING, C.D., (2014) GLOVE: GLOBAL VECTORS FOR WORD REPRESENTATION, PP. 1532-1543. , PROC. EMNLP 2014-2014 CONF. ON EMPIRICAL METHODS IN NATURAL LANGUAGE PROCESSING, STROUDSBURG, PA: ASSOCIATION FOR COMPUTATIONAL LINGUISTICS; RAMOS, J., (2003) USING TF-IDF TO DETERMINE WORD RELEVANCE IN DOCUMENT QUERIES, PP. 133-142. , PROC. 1ST INSTRUCTIONAL CONF. ON MACHINE LEARNING, UNIVERSITY PARK, PA: CITESEER; REHUREK, R., SOJKA, P., (2010) SOFTWARE FRAMEWORK FOR TOPIC MODELLING WITH LARGE CORPORA, PP. 45-50. , PROC. LREC 2010 WORKSHOP ON NEW CHALLENGES FOR NLP FRAMEWORKS, VALLETTA, MALTA: CITESEER; ROHDE, D.L., GONNERMAN, L.M., PLAUT, D.C., AN IMPROVED MODEL OF SEMANTIC SIMILARITY BASED ON LEXICAL CO-OCCURRENCE (2006) COMMUN. ACM, 8, PP. 627-633; (1988) SMM7: STANDARD METHOD OF MEASUREMENT OF BUILDING WORKS, , ROYAL INSTITUTION OF CHARTERED SURVEYORS. LONDON: CONSTRUCTION FEDERATION; SALESKY, M.E., (2017) THE PROJECT MANAGERS GUIDE TO IDIQ TASK ORDER SERVICE CONTRACTS, , CHAM, SWITZERLAND: SPRINGER NATURE; SHEN, L.Y., PROJECT RISK MANAGEMENT IN HONG KONG (1997) INT. J. PROJECT MANAGE., 15 (2), PP. 101-105. , HTTPS://DOI.ORG/10.1016/S0263-7863(96)00045-2; SOIBELMAN, L., KIM, H., DATA PREPARATION PROCESS FOR CONSTRUCTION KNOWLEDGE GENERATION THROUGH KNOWLEDGE DISCOVERY IN DATABASES (2002) J. COMPUT. CIV. ENG., 16 (1), PP. 39-48. , HTTPS://DOI.ORG/10.1061/(ASCE)0887-3801(2002)16:1(39); SRINIVASAN, S., (2017) GUIDE TO BIG DATA APPLICATIONS, , CHAM, SWITZERLAND: SPRINGER; STEINLEY, D., BRUSCO, M.J., CHOOSING THE NUMBER OF CLUSTERS IN K -MEANS CLUSTERING (2011) PSYCHOL. METHODS, 16 (3), P. 285. , HTTPS://DOI.ORG/10.1037/A0023346; STEVENS, K., KEGELMEYER, P., ANDRZEJEWSKI, D., BUTTLER, D., (2012) EXPLORING TOPIC COHERENCE OVER MANY MODELS AND MANY TOPICS, PP. 952-961. , PROC. EMNLP-CONLL 2012-2012 JOINT CONF. ON EMPIRICAL METHODS IN NATURAL LANGUAGE PROCESSING AND COMPUTATIONAL NATURAL LANGUAGE LEARNING, ASSOCIATION FOR COMPUTATIONAL LINGUISTICS. STROUDSBURG, PA: ASSOCIATION FOR COMPUTATIONAL LINGUISTICS; SUN, C., JIANG, S., SKIBNIEWSKI, M.J., MAN, Q., SHEN, L., A LITERATURE REVIEW OF THE FACTORS LIMITING THE APPLICATION OF BIM IN THE CONSTRUCTION INDUSTRY (2017) TECHNOL. ECON. DEV. ECON., 23 (5), PP. 764-779. , HTTPS://DOI.ORG/10.3846/20294913.2015.1087071; TIXIER, A.J.-P., HALLOWELL, M.R., RAJAGOPALAN, B., BOWMAN, D., APPLICATION OF MACHINE LEARNING TO CONSTRUCTION INJURY PREDICTION (2016) AUTOM. CONSTR., 69 (SEP), PP. 102-114. , HTTPS://DOI.ORG/10.1016/J.AUTCON.2016.05.016; TIXIER, A.J.-P., HALLOWELL, M.R., RAJAGOPALAN, B., BOWMAN, D., AUTOMATED CONTENT ANALYSIS FOR CONSTRUCTION SAFETY: A NATURAL LANGUAGE PROCESSING SYSTEM TO EXTRACT PRECURSORS AND OUTCOMES FROM UNSTRUCTURED INJURY REPORTS (2016) AUTOM. CONSTR., 62 (FEB), PP. 45-56. , HTTPS://DOI.ORG/10.1016/J.AUTCON.2015.11.001; WANG, B., KUO, C.-C.J., (2020) SBERT-WK: A SENTENCE EMBEDDING METHOD BY DISSECTING BERT-BASED WORD MODELS, , HTTP://ARXIV.ORG/ABS/2002.06652, PREPRINT, SUBMITTED FEBRUARY 16, 2020; WESTNEY, R.E., (1997) THE ENGINEER'S COST HANDBOOK: TOOLS FOR MANAGING PROJECT COSTS, , NEW YORK: CRC PRESS; WILLIAMS, T.P., GONG, J., PREDICTING CONSTRUCTION COST OVERRUNS USING TEXT MINING, NUMERICAL DATA AND ENSEMBLE CLASSIFIERS (2014) AUTOM. CONSTR., 43 (JUL), PP. 23-29. , HTTPS://DOI.ORG/10.1016/J.AUTCON.2014.02.014; WITTEN, I.H., FRANK, E., HALL, M.A., PAL, C.J., (2017) DATA MINING, PP. 285-334. , DATA TRANSFORMATIONS.&quot; CHAP. 8 IN. 4TH ED. EDITED BY I. H. WITTEN, E. FRANK, M. A. HALL, AND C. J. PAL, BURLINGTON, MA: MORGAN KAUFMANN; XIE, P., XING, E.P., (2013) INTEGRATING DOCUMENT CLUSTERING AND TOPIC MODELING, PP. 694-703. , PROC. 29TH CONF. UAI 2013: UNCERTAINTY IN ARTIFICIAL INTELLIGENCE, ITHACA, NY: CORNELL UNIV; YALCINKAYA, M., SINGH, V., PATTERNS AND TRENDS IN BUILDING INFORMATION MODELING (BIM) RESEARCH: A LATENT SEMANTIC ANALYSIS (2015) AUTOM. CONSTR., 59 (NOV), PP. 68-80. , HTTPS://DOI.ORG/10.1016/J.AUTCON.2015.07.012; YAN, Y., ROSALES, R., FUNG, G., SUBRAMANIAN, R., DY, J., LEARNING FROM MULTIPLE ANNOTATORS WITH VARYING EXPERTISE (2014) MACH. LEARN., 95 (3), PP. 291-327. , HTTPS://DOI.ORG/10.1007/S10994-013-5412-1; YU, W.D., HSU, J.Y., CONTENT-BASED TEXT MINING TECHNIQUE FOR RETRIEVAL OF CAD DOCUMENTS (2013) AUTOM. CONSTR., 31 (MAY), PP. 65-74. , HTTPS://DOI.ORG/10.1016/J.AUTCON.2012.11.037; YURCHYSHYNA, A., ZARLI, A., AN ONTOLOGY-BASED APPROACH FOR FORMALISATION AND SEMANTIC ORGANISATION OF CONFORMANCE REQUIREMENTS IN CONSTRUCTION (2009) AUTOM. CONSTR., 18 (8), PP. 1084-1098. , HTTPS://DOI.ORG/10.1016/J.AUTCON.2009.07.008; ZHANG, F., FLEYEH, H., WANG, X., LU, M., CONSTRUCTION SITE ACCIDENT ANALYSIS USING TEXT MINING AND NATURAL LANGUAGE PROCESSING TECHNIQUES (2019) AUTOMM. CONSTR., 99 (MAR), PP. 238-248. , HTTPS://DOI.ORG/10.1016/J.AUTCON.2018.12.016"/>
    <s v="HONG, Y.; DEPT. OF ENGINEERING, UNITED KINGDOM; EMAIL: HONGYING1525@GMAIL.COM"/>
    <s v=""/>
    <s v=""/>
    <s v="AMERICAN SOCIETY OF CIVIL ENGINEERS (ASCE)"/>
    <s v=""/>
    <s v=""/>
    <s v=""/>
    <s v=""/>
    <s v="07339364"/>
    <s v=""/>
    <s v="JCEMD"/>
    <s v=""/>
    <s v="ENGLISH"/>
    <s v="J CONSTR ENG MANAGE"/>
    <x v="0"/>
    <s v="FINAL"/>
    <s v="ALL OPEN ACCESS, GREEN"/>
    <s v="SCOPUS"/>
    <s v="2-S2.0-85112863669"/>
    <s v="J CONSTR ENG MANAGE"/>
    <s v="UNIV. OF CAMBRIDGE;ILLINOIS STATE UNIV;UNIV. COLLEGE LONDON;UNIV. OF CAMBRIDGE"/>
    <s v="NOTREPORTED;NOTREPORTED;NOTREPORTED"/>
    <m/>
    <s v="HONG Y, 2021, J CONSTR ENG MANAGE"/>
    <s v="HONG Y, 2021, J CONSTR ENG MANAGE"/>
    <m/>
  </r>
  <r>
    <n v="12"/>
    <x v="0"/>
    <s v="WU L;JI W;FENG B;HERMANN U;ABOURIZK S"/>
    <s v="56287508200;56996697800;57226574438;22947497600;7006555473;"/>
    <s v="INTELLIGENT DATA-DRIVEN APPROACH FOR ENHANCING PRELIMINARY RESOURCE PLANNING IN INDUSTRIAL CONSTRUCTION"/>
    <x v="1"/>
    <s v="AUTOMATION IN CONSTRUCTION"/>
    <s v="130"/>
    <s v=""/>
    <s v="103846"/>
    <s v=""/>
    <s v=""/>
    <s v=""/>
    <n v="2"/>
    <s v="10.1016/j.autcon.2021.103846"/>
    <s v="https://www.scopus.com/inward/record.uri?eid=2-s2.0-85112009725&amp;doi=10.1016%2fj.autcon.2021.103846&amp;partnerID=40&amp;md5=5c785de30cc01089c073d9f11acecc8c"/>
    <s v="UNIVERSITY OF ALBERTA, DEPARTMENT OF CIVIL AND ENVIRONMENTAL ENGINEERING, 5-080 NREF, 9105 116 STREET, EDMONTON, AB  T6G 2W2, CANADA; GEORGE MASON UNIVERSITY, DEPARTMENT OF CIVIL, ENVIRONMENTAL AND INFRASTRUCTURE ENGINEERING, 1411 ENGR, 4400 UNIVERSITY DR., MS 6C1, FAIRFAX, VA  22030, UNITED STATES; UNIVERSITY OF ALBERTA, DEPARTMENT OF CIVIL AND ENVIRONMENTAL ENGINEERING, 5-080 NREF, 9105 116 STREET, EDMONTON, AB  T6G 2W2, CANADA; PCL INDUSTRIAL, 5402-99 STREET, EDMONTON, AB  T6E 3P4, CANADA; UNIVERSITY OF ALBERTA, DEPARTMENT OF CIVIL AND ENVIRONMENTAL ENGINEERING, 5-080 NREF, 9105 116 STREET, EDMONTON, AB  T6G 2W2, CANADA"/>
    <s v="UNIVERSITY OF ALBERTA, DEPARTMENT OF CIVIL AND ENVIRONMENTAL ENGINEERING, 5-080 NREF, 9105 116 STREET, EDMONTON, AB  T6G 2W2, CANADA;MS 6C1, FAIRFAX, VA  22030, UNITED STATES;UNIVERSITY OF ALBERTA, DEPARTMENT OF CIVIL AND ENVIRONMENTAL ENGINEERING, 5-080 NREF, 9105 116 STREET, EDMONTON, AB  T6G 2W2, CANADA;PCL INDUSTRIAL, 5402-99 STREET, EDMONTON, AB  T6E 3P4, CANADA;UNIVERSITY OF ALBERTA, DEPARTMENT OF CIVIL AND ENVIRONMENTAL ENGINEERING, 5-080 NREF, 9105 116 STREET, EDMONTON, AB  T6G 2W2, CANADA"/>
    <s v="INDUSTRIAL CONSTRUCTION IS OFTEN FAST-TRACKED, WITH ENGINEERING AND CONSTRUCTION PHASES PROGRESSING SIMULTANEOUSLY. IN CONTRAST TO PROJECTS WHERE DETAILED ENGINEERING INFORMATION IS AVAILABLE PRIOR TO CONSTRUCTION, FAST-TRACKED PROJECTS RELY ON THE SUBJECTIVE EXPERIENCE OF PRACTITIONERS TO DERIVE PRELIMINARY RESOURCE PLANS—OFTEN RESULTING IN PLANS THAT FAIL TO REFLECT TRUE PROJECT DESIGN. HERE, A DATA-DRIVEN APPROACH FOR PREDICTING MODULE CLASSES AND PRELIMINARY RESOURCE REQUIREMENTS FROM HISTORICAL RESOURCE DATA OF SIMILAR MODULES IS PROPOSED. THE APPROACH DEPLOYS SEMI-SUPERVISED MACHINE LEARNING TO CATEGORIZE CONSTRUCTION MODULES AT A MICRO-LEVEL BASED ON KEY DESIGN ELEMENTS EXTRACTED FROM LOW LEVEL-OF-DETAIL 3D MODELS. USING HISTORICAL DATA, THE APPROACH SUMMARIZES RESOURCE REQUIREMENTS FOR EACH MODULE CLASS, THEREBY CONNECTING PRELIMINARY 3D MODELS TO HISTORICAL RESOURCE REQUIREMENTS AND ENHANCING PRELIMINARY RESOURCE PLANNING IN THE ABSENCE OF DETAILED DESIGN INFORMATION. NOTABLY, THE METHOD CAN INCORPORATE UPDATED DESIGN INFORMATION AS IT BECOMES AVAILABLE, ENSURING THAT OUTPUTS OF THE APPROACH REMAIN UP-TO-DATE. © 2021"/>
    <s v="BUILDING INFORMATION MODELING (BIM); DATA-DRIVEN DECISION-MAKING; MACHINE LEARNING; MODULAR CONSTRUCTION; PROJECT PLANNING"/>
    <s v="ARCHITECTURAL DESIGN; LEARNING ALGORITHMS; MODULAR CONSTRUCTION; RESOURCE ALLOCATION; SUPERVISED LEARNING; 3D-MODELING; BUILDING INFORMATION MODELING; DATA-DRIVEN APPROACH; DATA-DRIVEN DECISION-MAKING; INDUSTRIAL CONSTRUCTION; MACHINE-LEARNING; MODULARS; PROJECT PLANNING; RESOURCE PLANNING; RESOURCE REQUIREMENTS; DECISION MAKING"/>
    <s v=""/>
    <s v=""/>
    <s v=""/>
    <s v=""/>
    <s v="NATURAL SCIENCES AND ENGINEERING RESEARCH COUNCIL OF CANADA, NSERC: CRDPJ 492657"/>
    <s v="THIS WORK WAS GENEROUSLY SUPPORTED BY PCL INDUSTRIAL MANAGEMENT INC. AND WAS FUNDED BY A COLLABORATIVE RESEARCH AND DEVELOPMENT GRANT FROM THE NATURAL SCIENCES AND ENGINEERING RESEARCH COUNCIL OF CANADA ( CRDPJ 492657 )."/>
    <s v=""/>
    <s v=""/>
    <s v=""/>
    <s v=""/>
    <s v=""/>
    <s v=""/>
    <s v=""/>
    <s v=""/>
    <s v=""/>
    <s v="ROSENAU, M.D., GITHENS, G.D., SUCCESSFUL PROJECT MANAGEMENT: A STEP BY STEP APPROACH WITH PRACTICAL EXAMPLES (2011), HTTPS://BOOKS.GOOGLE.CA/BOOKS?HL=EN&amp;LR=&amp;ID=YSFHAAAAQBAJ&amp;OI=FND&amp;PG=PT13&amp;OTS=I7Z9IGM6I7&amp;SIG=VR9E673NNAMO7-CBJMC5-ZV4YFW&amp;REDIR_ESC=Y#V=ONEPAGE&amp;Q&amp;F=FALSE, WILEY NEW YORK USA LAST ACCESSED NOV 02, 2020; HEON, J.D., EL-RAYES, K., MULTIOBJECTIVE OPTIMIZATION OF RESOURCE LEVELING AND ALLOCATION DURING CONSTRUCTION SCHEDULING (2011) J. CONSTR. ENG. MANAG., 137 (12), PP. 1080-1088; CHENG, M.Y., PRAYOGO, D., TRAN, D.H., OPTIMIZING MULTIPLE-RESOURCES LEVELING IN MULTIPLE PROJECTS USING DISCRETE SYMBIOTIC ORGANISMS SEARCH (2015) J. COMPUT. CIV. ENG., 30 (3); MENESI, W., HEGAZY, T., MULTIMODE RESOURCE-CONSTRAINED SCHEDULING AND LEVELING FOR PRACTICAL-SIZE PROJECTS (2014) J. MANAG. ENG., 31 (6); MARKOU, C., KOULINAS, G.K., VAVATSIKOS, A.P., PROJECT RESOURCES SCHEDULING AND LEVELING USING MULTI-ATTRIBUTE DECISION MODELS: MODELS IMPLEMENTATION AND CASE STUDY (2017) EXPERT SYST. APPL., 77, PP. 160-169; WILLIAMS, G.V., FAST TRACK PROS AND CONS: CONSIDERATIONS FOR INDUSTRIAL PROJECTS (1995) J. MANAG. ENG., 11 (5), PP. 24-32; SADEGHI, N., FAYEK, A.R., A FRAMEWORK FOR SIMULATING INDUSTRIAL CONSTRUCTION PROCESSES (2008) WINTER SIMULATION CONFERENCE, IN 2008 WINTER SIMULATION CONFERENCE (WSC), PP. 2396-2401. , IEEE; INDUSTRIAL MODULARIZATION: FIVE SOLUTION ELEMENTS. RR283-2 (2014), HTTPS://WWW.CONSTRUCTION-INSTITUTE.ORG/RESOURCES/KNOWLEDGEBASE/KNOWLEDGE-AREAS/MODULARIZATION/TOPICS/RT-283/PUBS/IR283-2, CII AUSTIN, TX LAST ACCESSED NOV 02, 2020; SOIBELMAN, L., WU, J., CALDAS, C., BRILAKIS, I., LIN, K.Y., MANAGEMENT AND ANALYSIS OF UNSTRUCTURED CONSTRUCTION DATA TYPES (2008) ADV. ENG. INFORM., 22 (1), PP. 15-27; LEITE, F., CHO, Y., BEHZADAN, A.H., LEE, S., CHOE, S., FANG, Y., AKHAVIAN, R., HWANG, S., VISUALIZATION, INFORMATION MODELING, AND SIMULATION: GRAND CHALLENGES IN THE CONSTRUCTION INDUSTRY (2016) J. COMPUT. CIV. ENG., 30 (6); HU, Y., CASTRO-LACOUTURE, D., CLASH RELEVANCE PREDICTION IN BIM-BASED DESIGN COORDINATION USING BAYESIAN STATISTICS (2018) CONSTR. RES. CONGR., 2018, PP. 649-658; ALI, M., MOHAMED, Y., A METHOD FOR CLUSTERING UNLABELED BIM OBJECTS USING ENTROPY AND TF-IDF WITH RDF ENCODING (2017) ADV. ENG. INFORM., 33, PP. 154-163; THE NATIONAL BUILDING INFORMATION MODEL STANDARD PROJECT COMMITTEE, FREQUENTLY ASKED QUESTIONS ABOUT THE NATIONAL BIM STANDARD-UNITED STATES - NATIONAL BIM STANDARD - UNITED STATES (2014), HTTPS://WEB.ARCHIVE.ORG/WEB/20141016190503/HTTP:/WWW.NATIONALBIMSTANDARD.ORG/FAQ.PHP#FAQ1, LAST ACCESSED NOV 02, 2020; DAVIES, K., MCMEEL, D.J., WILKINSON, S., MAKING FRIENDS WITH FRANKENSTEIN: HYBRID PRACTICE IN BIM (2017) ENG. CONSTR. ARCHIT. MANAG., 24 (1), PP. 78-93; GUERRA, B.C., LEITE, F., BRIDGING THE GAP BETWEEN ENGINEERING AND CONSTRUCTION 3D MODELS IN SUPPORT OF ADVANCED WORK PACKAGING (2020) J. LEG. AFF. DISPUT. RESOLUT. ENG. CONSTR., 12 (3); ARSHAD, M.F., THAHEEM, M.J., NASIR, A.R., MALIK, M.S.A., CONTRACTUAL RISKS OF BUILDING INFORMATION MODELING: TOWARD A STANDARDIZED LEGAL FRAMEWORK FOR DESIGN-BID-BUILD PROJECTS (2019) J. CONSTR. ENG. MANAG., 145 (4); HAMDI, O., LEITE, F., CONFLICTING SIDE OF BUILDING INFORMATION MODELING IMPLEMENTATION IN THE CONSTRUCTION INDUSTRY (2014) J. LEG. AFF. DISPUT. RESOLUT. ENG. CONSTR., 6 (3); ASHCRAFT, H.W., BUILDING INFORMATION MODELING: A FRAMEWORK FOR COLLABORATION (2008) CONSTR. LAWYER, 28 (3), PP. 1-14. , HTTPS://HEINONLINE.ORG/HOL/PAGE?COLLECTION=JOURNALS&amp;HANDLE=HEIN.JOURNALS/CONLAW28&amp;ID=126&amp;MEN_TAB=SRCHRESULTS, LAST ACCESSED NOV 02, 2020; OLATUNJI, O.A., CONSTRUCTING DISPUTE SCENARIOS IN BUILDING INFORMATION MODELING (2016) J. LEG. AFF. DISPUT. RESOLUT. ENG. CONSTR., 8 (1); ZHOU, Y.W., HU, Z.Z., LIN, J.R., ZHANG, J.P., A REVIEW ON 3D SPATIAL DATA ANALYTICS FOR BUILDING INFORMATION MODELS (2019) ARCH. COMPUT. METHODS ENG., PP. 1-15; NASCIMENTO, D.L.D.M., SOTELINO, E.D., LARA, T.P.S., CAIADO, R.G.G., IVSON, P., CONSTRUCTABILITY IN INDUSTRIAL PLANTS CONSTRUCTION: A BIM-LEAN APPROACH USING THE DIGITAL OBEYA ROOM FRAMEWORK (2017) J. CIV. ENG. MANAG., 23 (8), PP. 1100-1108; EASTMAN, C., LEE, J.M., JEONG, Y.S., LEE, J.K., AUTOMATIC RULE-BASED CHECKING OF BUILDING DESIGNS (2009) AUTOM. CONSTR., 18 (8), PP. 1011-1033; SOLIHIN, W., DIMYADI, J., LEE, Y.C., EASTMAN, C., AMOR, R., THE CRITICAL ROLE OF ACCESSIBLE DATA FOR BIM-BASED AUTOMATED RULE CHECKING SYSTEMS (2017) VOL. 1 OF PROCEEDINGS OF THE JOINT CONFERENCE ON COMPUTING IN CONSTRUCTION (JC3), PP. 53-60. , HTTP://ITC.SCIX.NET/PAPER/LC3-2017-161, LAST ACCESSED NOV 02, 2020; SOLIHIN, W., EASTMAN, C., CLASSIFICATION OF RULES FOR AUTOMATED BIM RULE CHECKING DEVELOPMENT (2015) AUTOM. CONSTR., 53, PP. 69-82; ARAYICI, Y., COATES, P., KOSKELA, L., KAGIOGLOU, M., USHER, C., O'REILLY, K., TECHNOLOGY ADOPTION IN THE BIM IMPLEMENTATION FOR LEAN ARCHITECTURAL PRACTICE (2011) AUTOM. CONSTR., 20 (2), PP. 189-195; LEITE, F., AKCAMETE, A., AKINCI, B., ATASOY, G., KIZILTAS, S., ANALYSIS OF MODELING EFFORT AND IMPACT OF DIFFERENT LEVELS OF DETAIL IN BUILDING INFORMATION MODELS (2011) AUTOM. CONSTR., 20 (5), PP. 601-609; TRIMBLE BUILDINGS, PROJECT PROGRESSION PLANNING WITH MPS 3.0 HTTP://SUPPORT.VICOSOFTWARE.COM/FLAREFILES/CONTENT/KB/TRIMBLE%20-%20PROGRESSION%20PLANNING%20V15.PDF, LAST ACCESSED NOV 02, 2020; AZHAR, S., BUILDING INFORMATION MODELING (BIM): TRENDS, BENEFITS, RISKS, AND CHALLENGES FOR THE AEC INDUSTRY (2011) LEADERSH. MANAG. ENG., 11 (3), PP. 241-252; SACKEY, E., TUULI, M., DAINTY, A., SOCIOTECHNICAL SYSTEMS APPROACH TO BIM IMPLEMENTATION IN A MULTIDISCIPLINARY CONSTRUCTION CONTEXT (2015) J. MANAG. ENG., 31 (1); HAN, P.A., FRANCIS SIU, M.F., ABOURIZK, S., HU, D., HERMANN, U., 3D MODEL-BASED QUANTITY TAKE-OFF FOR CONSTRUCTION ESTIMATES (2017) COMPUT. CIVIL ENG., 2017, PP. 118-124; GEORGE, R., BELL, L.C., EDWARD BACK, W., CRITICAL ACTIVITIES IN THE FRONT-END PLANNING PROCESS (2008) J. MANAG. ENG., 24 (2), PP. 66-74; PRE-PROJECT PLANNING TOOLS: PDRI AND ALIGNMENT (1997), HTTPS://WWW.CONSTRUCTION-INSTITUTE.ORG/RESOURCES/KNOWLEDGEBASE/BEST-PRACTICES/ALIGNMENT/TOPICS/RT-113, RS 113–1 CII AUSTIN, TX LAST ACCESSED NOV 02, 2020; HANSEN, S., TOO, E., LE, T., RETROSPECTIVE LOOK ON FRONT-END PLANNING IN THE CONSTRUCTION INDUSTRY: A LITERATURE REVIEW OF 30 YEARS OF RESEARCH (2018) INT. J. CONSTR. SUPPLY CHAIN MANAG., 8, PP. 19-42; PRE-PROJECT PLANNING HANDBOOK (1995), HTTPS://WWW.CONSTRUCTION-INSTITUTE.ORG/RESOURCES/KNOWLEDGEBASE/BEST-PRACTICES/FRONT-END-PLANNING/TOPICS/RT-039, SP39-2 CII AUSTIN, TX LAST ACCESSED NOV 02, 2020; OPTIMIZING CONSTRUCTION INPUT IN FRONT END PLANNING (2009), HTTPS://WWW.CONSTRUCTION-INSTITUTE.ORG/RESOURCES/KNOWLEDGEBASE/KNOWLEDGE-AREAS/PROJECT-PLANNING/TOPICS/RT-241, RR241-11 CII AUSTIN, TX LAST ACCESSED NOV 02, 2020; HWANG, B.G., HO, J.W., FRONT-END PLANNING IMPLEMENTATION IN SINGAPORE: STATUS, IMPORTANCE, AND IMPACT (2011) J. CONSTR. ENG. MANAG., 138 (4), PP. 567-573; OH, E.H., NADERPAJOUH, N., HASTAK, M., GOKHALE, S., INTEGRATION OF THE CONSTRUCTION KNOWLEDGE AND EXPERTISE IN FRONT-END PLANNING (2016) J. CONSTR. ENG. MANAG., 142 (2); PDRI PROJECT DEFINITION RATING INDEX—INDUSTRIAL PROJECTS (2014), HTTPS://WWW.CONSTRUCTION-INSTITUTE.ORG/RESOURCES/KNOWLEDGEBASE/KNOWLEDGE-AREAS/PROJECT-PLANNING/TOPICS/RT-113/PUBS/IR113-2, IR 113–2 (VERSION 4.2) CII AUSTIN, TX LAST ACCESSED NOV 02, 2020; PDRI PROJECT DEFINITION RATING INDEX—BUILDING PROJECTS (2013), HTTPS://WWW.CONSTRUCTION-INSTITUTE.ORG/RESOURCES/KNOWLEDGEBASE/KNOWLEDGE-AREAS/PROJECT-PLANNING/TOPICS/RT-155/PUBS/IR155-2, IR 155–2 (VERSION 4.0) CII AUSTIN, TX LAST ACCESSED NOV 02, 2020; PDRI PROJECT DEFINITION RATING INDEX— INFRASTRUCTURE PROJECTS (2013), HTTPS://WWW.CONSTRUCTION-INSTITUTE.ORG/RESOURCES/KNOWLEDGEBASE/KNOWLEDGE-AREAS/PROJECT-PLANNING/TOPICS/RT-268/PUBS/IR268-2, IR 268–2 (VERSION 4.0) CII AUSTIN, TX LAST ACCESSED NOV 02, 2020; RAPHAEL, B., DOMER, B., SAITTA, S., SMITH, I.F., INCREMENTAL DEVELOPMENT OF CBR STRATEGIES FOR COMPUTING PROJECT COST PROBABILITIES (2007) ADV. ENG. INFORM., 21 (3), PP. 311-321; STYHRE, A., JOSEPHSON, P.E., REVISITING SITE MANAGER WORK: STUCK IN THE MIDDLE? (2006) CONSTR. MANAG. ECON., 24 (5), PP. 521-528; KAMARI, M., HAM, Y., VISION-BASED VOLUMETRIC MEASUREMENTS VIA DEEP LEARNING-BASED POINT CLOUD SEGMENTATION FOR MATERIAL MANAGEMENT IN JOBSITES (2021) AUTOM. CONSTR., 121, P. 103430; ERHARTER, G.H., MARCHER, T., ON THE POINTLESSNESS OF MACHINE LEARNING BASED TIME DELAYED PREDICTION OF TBM OPERATIONAL DATA (2021) AUTOM. CONSTR., 121, P. 103433; ZOU, Y., KIVINIEMI, A., JONES, S.W., RETRIEVING SIMILAR CASES FOR CONSTRUCTION PROJECT RISK MANAGEMENT USING NATURAL LANGUAGE PROCESSING TECHNIQUES (2017) AUTOM. CONSTR., 80, PP. 66-76; HU, Y., CASTRO-LACOUTURE, D., CLASH RELEVANCE PREDICTION BASED ON MACHINE LEARNING (2019) J. COMPUT. CIV. ENG., 33 (2); JI, W., ABOURIZK, S.M., ZAÏANE, O.R., LI, Y., COMPLEXITY ANALYSIS APPROACH FOR PREFABRICATED CONSTRUCTION PRODUCTS USING UNCERTAIN DATA CLUSTERING (2018) J. CONSTR. ENG. MANAG., 144 (8); AKHAVIAN, R., BEHZADAN, A.H., SMARTPHONE-BASED CONSTRUCTION WORKERS’ ACTIVITY RECOGNITION AND CLASSIFICATION (2016) AUTOM. CONSTR., 71, PP. 198-209; NATH, N.D., BEHZADAN, A.H., PAAL, S.G., DEEP LEARNING FOR SITE SAFETY: REAL-TIME DETECTION OF PERSONAL PROTECTIVE EQUIPMENT (2020) AUTOM. CONSTR., 112, P. 103085; JI, W., LI, Y., ABOURIZK, S.M., INTEGRATED DATA-DRIVEN APPROACH FOR ANALYZING PIPE WELDING OPERATOR-QUALITY PERFORMANCE (2019) AUTOM. CONSTR., 106, P. 102814; JAIN, A.K., MURTY, M.N., FLYNN, P., DATA CLUSTERING: A REVIEW (1999) ACM COMPUT. SURV., 31 (3), PP. 264-323; DY, J.G., BRODLEY, C.E., FEATURE SELECTION FOR UNSUPERVISED LEARNING (2004) J. MACH. LEARN. RES., 5, PP. 845-889. , HTTPS://WWW.JMLR.ORG/PAPERS/VOLUME5/DY04A/DY04A.PDF, LAST ACCESSED NOV 02, 2020; AGGARWAL, C.C., DATA MINING: THE TEXTBOOK (2015), SPRINGER USA; WITTEN, I.H., FRANK, E., HALL, M.A., PAL, C.J., DATA MINING: PRACTICAL MACHINE LEARNING TOOLS AND TECHNIQUES (2016), HTTPS://WWW.ELSEVIER.COM/BOOKS/DATA-MINING/WITTEN/978-0-12-804291-5?AAREF=HTTPS%3A%2F%2FWWW.GOOGLE.COM%2F, ELSEVIER CAMBRIDGE USA LAST ACCESSED NOV 02, 2020; FERRARETTI, D., GAMBERONI, G., LAMMA, E., UNSUPERVISED AND SUPERVISED LEARNING IN CASCADE FOR PETROLEUM GEOLOGY (2012) EXPERT SYST. APPL., 39 (10), PP. 9504-9514; HAN, J., PEI, J., KAMBER, M., DATA MINING: CONCEPTS AND TECHNIQUES (2011), HTTPS://BOOKS.GOOGLE.CA/BOOKS?HL=EN&amp;LR=&amp;ID=PQWS07TDPJOC&amp;OI=FND&amp;PG=PP1&amp;DQ=DATA+MINING:+CONCEPTS+AND+TECHNIQUES&amp;OTS=TADU_YKB12&amp;SIG=A-GWW1ZJUJICVJSJSQ5FT2501OK&amp;REDIR_ESC=Y#V=ONEPAGE&amp;Q=DATA%20MINING%3A%20CONCEPTS%20AND%20TECHNIQUES&amp;F=FALSE, ELSEVIER WALTHAM USA LAST ACCESSED NOV 02, 2020; WICKHAM, H., TIDY DATA (2014) J. STAT. SOFTW., 59 (10), PP. 1-23. , HTTP://THETA.EDU.PL/WP-CONTENT/UPLOADS/2012/10/V59I10.PDF, LAST ACCESSED NOV 02, 2020; WU, L., LI, Z., ABOURIZK, S.M., AUTOMATION IN EXTRACTION AND SHARING INFORMATION BETWEEN BIM AND PROJECT MANAGEMENT DATABASE (2020) PROCEEDINGS OF THE INTERNATIONAL CONFERENCE ON CONSTRUCTION AND REAL ESTATE MANAGEMENT 2020, PP. 37-46; LI, Z., WU, L., ABOURIZK, S., XIAOMOLING/LONGESTCOMMONSUBSTRING: FIRST RELEASE OF LONGEST COMMON SUBSTRING R LIBRARY (VERSION V1.0.0) (2019) ZENODO; WU, L., ABOURIZK, S., XIAOMOLING/DETECT3DRELATION: FIRST RELEASE OF THE DETECT 3D RELATION FUNCTION (VERSION V1.0.0) (2020) ZENODO; RENDÓN, E., ABUNDEZ, I., ARIZMENDI, A., QUIROZ, E.M., INTERNAL VERSUS EXTERNAL CLUSTER VALIDATION INDEXES (2011) INT. J. COMPUT. COMMUN., 5 (1), PP. 27-34. , HTTP://WWW.UNIVERSITYPRESS.ORG.UK/JOURNALS/CC/20-463.PDF, LAST ACCESSED NOV 02, 2020; RAFTERY, A., A NOTE ON BAYES FACTORS FOR LOG-LINEAR CONTINGENCY TABLE MODELS WITH VAGUE PRIOR INFORMATION (1986) J. R. STAT. SOC., 48 (2), PP. 249-250. , HTTPS://SITES.STAT.WASHINGTON.EDU/RAFTERY/RESEARCH/PDF/JRSSB1986.PDF, LAST ACCESSED NOV 02, 2020; BARBARA, D., LI, Y., COUTO, J., COOLCAT: AN ENTROPY-BASED ALGORITHM FOR CATEGORICAL CLUSTERING (2002) PROCEEDINGS OF THE ELEVENTH INTERNATIONAL CONFERENCE ON INFORMATION AND KNOWLEDGE MANAGEMENT, PP. 582-589; SANTOS, J.M., MORAIS, F., EVALUATING ENTROPIC BASED CLUSTERING ALGORITHMS ON BIOMEDICAL DATA (2013) PROCEEDINGS OF THE 12TH MEXICAN INTERNATIONAL CONFERENCE ON ARTIFICIAL INTELLIGENCE, PP. 194-199. , IEEE; CLEARY, J.G., TRIGG, L.E., AN INSTANCE-BASED LEARNER USING AN ENTROPIC DISTANCE MEASURE (1995) MACHINE LEARNING PROCEEDINGS, PP. 108-114. , MORGAN KAUFMANN; SZLĘK, J., PACŁAWSKI, A., LAU, R., JACHOWICZ, R., MENDYK, A., HEURISTIC MODELING OF MACROMOLECULE RELEASE FROM PLGA MICROSPHERES (2013) INT. J. NANOMEDICINE, 8, P. 4601; KOTSIANTIS, S.B., SUPERVISED MACHINE LEARNING: A REVIEW OF CLASSIFICATION TECHNIQUES (2007) INFORMATICA, 31, PP. 249-268. , HTTP://WWW.INFORMATICA.SI/INDEX.PHP/INFORMATICA/ARTICLE/VIEWFILE/148/140, LAST ACCESSED NOV 02, 2020; ABDI, H., WILLIAMS, L.J., PRINCIPAL COMPONENT ANALYSIS (2010) WILEY INTERDISC. REV. COMPUT. STAT., 2 (4), PP. 433-459; R CORE TEAM, R: A LANGUAGE AND ENVIRONMENT FOR STATISTICAL COMPUTING (2019), HTTPS://WWW.R-PROJECT.ORG/, R FOUNDATION FOR STATISTICAL COMPUTING VIENNA, AUSTRIA URL LAST ACCESSED NOV 02, 2020; RIPLEY, B., LAPSLEY, M., RODBC: ODBC DATABASE ACCESS. R PACKAGE VERSION 1.3–17 (2020), HTTPS://CRAN.R-PROJECT.ORG/PACKAGE=RODBC; LU, M., ABOURIZK, S.M., SIMPLIFIED CPM/PERT SIMULATION MODEL (2000) J. CONSTR. ENG. MANAG., 126 (3), PP. 219-226; LU, M., SIMPLIFIED DISCRETE-EVENT SIMULATION APPROACH FOR CONSTRUCTION SIMULATION (2003) J. CONSTR. ENG. MANAG., 129 (5), PP. 537-546; POSHDAR, M., GONZÁLEZ, V.A., RAFTERY, G.M., OROZCO, F., CABRERA-GUERRERO, G.G., A MULTI-OBJECTIVE PROBABILISTIC-BASED METHOD TO DETERMINE OPTIMUM ALLOCATION OF TIME BUFFER IN CONSTRUCTION SCHEDULES (2018) AUTOM. CONSTR., 92, PP. 46-58; ZAYED, T.M., HALPIN, D., SIMULATION OF CONCRETE BATCH PLANT PRODUCTION (2001) J. CONSTR. ENG. MANAG., 127 (2), PP. 132-141; INYIM, P., ZHU, Y., ORABI, W., ANALYSIS OF TIME, COST, AND ENVIRONMENTAL IMPACT RELATIONSHIPS AT THE BUILDING-MATERIAL LEVEL (2016) J. MANAG. ENG., 32 (4); SONMEZ, R., REVIEW OF CONCEPTUAL COST MODELING TECHNIQUES (2005) AACE INTERNATIONAL TRANSACTIONS. ES71, , HTTPS://LOGIN.EZPROXY.LIBRARY.UALBERTA.CA/LOGIN?URL=HTTPS://WWW.PROQUEST.COM/DOCVIEW/208194923?ACCOUNTID=14474, LAST ACCESSED NOV 02, 2020; WANG, L., SHEN, W., XIE, H., NEELAMKAVIL, J., PARDASANI, A., COLLABORATIVE CONCEPTUAL DESIGN—STATE OF THE ART AND FUTURE TRENDS (2002) COMPUT. AIDED DES., 34 (13), PP. 981-996; DASH, M., LIU, H., FEATURE SELECTION FOR CLASSIFICATION (1997) INTELL. DATA ANAL., 1 (3), PP. 131-156; KUHN, M., BUILDING PREDICTIVE MODELS IN R USING THE CARET PACKAGE (2008) J. STAT. SOFTW., 28 (5), PP. 1-26; WU, L., MOHAMED, Y., TAGHADDOS, H., HERMANN, R., ANALYZING SCAFFOLDING NEEDS FOR INDUSTRIAL CONSTRUCTION SITES USING HISTORICAL DATA (2014) CONSTRUCTION RESEARCH CONGRESS 2014: CONSTRUCTION IN A GLOBAL NETWORK, PP. 1596-1605; HOU, L., ZHAO, C., WU, C., MOON, S., WANG, X., DISCRETE FIREFLY ALGORITHM FOR SCAFFOLDING CONSTRUCTION SCHEDULING (2017) J. COMPUT. CIV. ENG., 31 (3); FARAJMANDI, M., ALI, M., HERMANN, R., ABOURIZK, S., A DECISION SUPPORT TOOL FOR PLANNING MODULE INSTALLATION IN INDUSTRIAL CONSTRUCTION (2020) ENG. CONSTR. ARCHIT. MANAG., 27 (9), PP. 2615-2641; WU, L., JI, W., ABOURIZK, S.M., BAYESIAN INFERENCE WITH MARKOV CHAIN MONTE CARLO–BASED NUMERICAL APPROACH FOR INPUT MODEL UPDATING (2020) J. COMPUT. CIV. ENG., 34 (1); PEREIRA, E., ALI, M., WU, L., ABOURIZK, S., DISTRIBUTED SIMULATION–BASED ANALYTICS APPROACH FOR ENHANCING SAFETY MANAGEMENT SYSTEMS IN INDUSTRIAL CONSTRUCTION (2020) J. CONSTR. ENG. MANAG., 146 (1); LI, Y., JI, W., ENHANCED INPUT MODELING FOR CONSTRUCTION SIMULATION USING BAYESIAN DEEP NEURAL NETWORKS (2019) 2019 WINTER SIMULATION CONFERENCE (WSC), PP. 2978-2985. , IEEE; TAGHADDOS, M., TAGHADDOS, H., HERMANN, U., MOHAMED, Y., ABOURIZK, S., HYBRID MULTI-MODE SIMULATION AND OPTIMIZATION FOR SUBAREA SCHEDULING IN HEAVY INDUSTRIAL CONSTRUCTION (2021) AUTOM. CONSTR., 125, P. 103616"/>
    <s v="ABOURIZK, S.; UNIVERSITY OF ALBERTA, 5-080 NREF, 9105 116 STREET, CANADA; EMAIL: ABOURIZK@UALBERTA.CA"/>
    <s v=""/>
    <s v=""/>
    <s v="ELSEVIER B.V."/>
    <s v=""/>
    <s v=""/>
    <s v=""/>
    <s v=""/>
    <s v="09265805"/>
    <s v=""/>
    <s v="AUCOE"/>
    <s v=""/>
    <s v="ENGLISH"/>
    <s v="AUTOM CONSTR"/>
    <x v="0"/>
    <s v="FINAL"/>
    <s v=""/>
    <s v="SCOPUS"/>
    <s v="2-S2.0-85112009725"/>
    <s v="AUTOM CONSTR"/>
    <s v="UNIVERSITY OF ALBERTA;UNIVERSITY OF ALBERTA;UNIVERSITY OF ALBERTA"/>
    <s v="NOTREPORTED;UNIVERSITY OF ALBERTA;NOTREPORTED"/>
    <m/>
    <s v="WU L, 2021, AUTOM CONSTR"/>
    <s v="WU L, 2021, AUTOM CONSTR"/>
    <m/>
  </r>
  <r>
    <n v="13"/>
    <x v="0"/>
    <s v="CHBALY H;FORGUES D;BEN RAJEB S"/>
    <s v="57204798589;15019107000;55872526400;"/>
    <s v="TOWARDS A FRAMEWORK FOR PROMOTING COMMUNICATION DURING PROJECT DEFINITION"/>
    <x v="1"/>
    <s v="SUSTAINABILITY (SWITZERLAND)"/>
    <s v="13"/>
    <s v="17"/>
    <s v="9861"/>
    <s v=""/>
    <s v=""/>
    <s v=""/>
    <n v="2"/>
    <s v="10.3390/su13179861"/>
    <s v="https://www.scopus.com/inward/record.uri?eid=2-s2.0-85114320568&amp;doi=10.3390%2fsu13179861&amp;partnerID=40&amp;md5=b8a05483e9d5187cd7a4b56b7ca38511"/>
    <s v="DEPARTMENT OF CONSTRUCTION ENGINEERING, ÉCOLE DE TECHNOLOGIE SUPÉRIEURE, MONTREAL, QC  H3C 1K3, CANADA; BATIR DEPARTMENT, ÉCOLE POLYTECHNIQUE DE BRUXELLES, UNIVERSITÉ LIBRE DE BRUXELLES (ULB), BRUSSELS, 1050, BELGIUM"/>
    <s v="DEPARTMENT OF CONSTRUCTION ENGINEERING, ÉCOLE DE TECHNOLOGIE SUPÉRIEURE, MONTREAL, QC  H3C 1K3, CANADA, BATIR DEPARTMENT, ÉCOLE POLYTECHNIQUE DE BRUXELLES, UNIVERSITÉ LIBRE DE BRUXELLES (ULB), BRUSSELS, 1050, BELGIUM;DEPARTMENT OF CONSTRUCTION ENGINEERING, ÉCOLE DE TECHNOLOGIE SUPÉRIEURE, MONTREAL, QC  H3C 1K3, CANADA;BATIR DEPARTMENT, ÉCOLE POLYTECHNIQUE DE BRUXELLES, UNIVERSITÉ LIBRE DE BRUXELLES (ULB), BRUSSELS, 1050, BELGIUM"/>
    <s v="PROJECT DEFINITION REFERS TO THE FIRST THREE STAGES OF A PROJECT LIFE CYCLE, NAMELY PLANNING, PROGRAMMING, AND PRELIMINARY DESIGN DURING WHICH CLIENT NEEDS ARE IDENTIFIED AND TRANSLATED INTO DESIGN SOLUTIONS. AN ILL-DEFINED HOSPITAL PROJECT DEFINITION MAY LEAD TO HOSPITAL-ACQUIRED INFECTIONS OR PATIENT MORTALITY. THE TRADITIONAL MANAGEMENT PRACTICES HAVE BEEN PROVED TO BE INADEQUATE SINCE ARCHITECTS USUALLY DO NOT COMMUNICATE WITH USERS, AND THUS DO NOT HAVE DETAILED KNOWLEDGE ABOUT HOW SERVICES ARE PERFORMED IN THE BUILDING. THERE IS THE NEED FOR MORE KNOWLEDGE ABOUT THE SUBJECT TO IMPROVE AND THUS PROMOTE CLIENT VALUE GENERATION. THIS STUDY FIRST REVIEWS FACTORS THAT IMPACT THE COMMUNICATION BETWEEN ARCHITECTS AND CLIENTS DURING PROJECT DEFINITION BASED ON THE LITERATURE. THE STUDY THEN OFFERS A FRAMEWORK BASED ON THESE FACTORS TO HELP MANAGERS ASSESS AND IMPROVE COMMUNICATION BETWEEN PROFESSIONALS AND CLIENTS. THE VALIDITY OF THE FRAMEWORK WILL THEN BE EMPIRICALLY VALIDATED AND REVISED BASED ON FINDINGS OF A LONGITUDINAL MEGA-HOSPITAL CASE STUDY. THE MAIN OBJECTIVE OF THE CURRENT INVESTIGATION IS TO IMPROVE THE PROJECT DEFINITION PRACTICES OF COMPLEX PROJECTS, AND THE ASSUMPTION IS THAT AN EFFECTIVE COMMUNICATION PROVIDES MORE VALUE TO END USERS, AS WELL AS BETTER PROJECT PERFORMANCE IN TERMS OF ENVIRONMENTAL AND SOCIAL SUSTAINABILITY. © 2021 BY THE AUTHORSLICENSEE MDPI, BASEL, SWITZERLAND."/>
    <s v="ALIGNMENT; COMMUNICATION; PROJECT DEFINITION; VALUE"/>
    <s v="COMMUNICATION; HEALTH SERVICES; KNOWLEDGE; MANAGEMENT PRACTICE; MATERNAL MORTALITY; MAXIMUM SUSTAINABLE YIELD; MORTALITY; PROJECT ASSESSMENT; SUSTAINABILITY"/>
    <s v=""/>
    <s v=""/>
    <s v=""/>
    <s v=""/>
    <s v="NATURAL SCIENCES AND ENGINEERING RESEARCH COUNCIL OF CANADA, NSERC"/>
    <s v="THIS RESEARCH WAS SUPPORTED BY NATURAL SCIENCES AND ENGINEERING RESEARCH COUNCIL OF CANADA."/>
    <s v=""/>
    <s v=""/>
    <s v=""/>
    <s v=""/>
    <s v=""/>
    <s v=""/>
    <s v=""/>
    <s v=""/>
    <s v=""/>
    <s v="LARSEN, A.S.A., KARLSEN, A.T., ANDERSEN, B., HOSPITAL PROJECT FRONT-END PLANNING: CURRENT PRACTICE AND DISCOVERED CHALLENGES (2020) PROJ. LEADERSH. SOC, 1, P. 100004. , CROSSREF; TZORTZOPOULOS, P., CODINHOTO, R., KAGIOGLOU, M., ROOKE, J., KOSKELA, L., THE GAPS BETWEEN HEALTHCARE SERVICE AND BUILDING DESIGN: A STATE OF THE ART REVIEW (2009) AMBIENTE CONSTRUIDO, 9, PP. 47-55; LARSEN, A.S.A., KARLSEN, A.T., ANDERSEN, B., OLSSON, N., EXPLORING COLLABORATION IN HOSPITAL PROJECTS’ FRONT-END PHASE (2021) INT. J. PROJ. MANAG, 39, PP. 557-569. , CROSSREF; SAFAPOUR, E., KERMANSHACHI, S., IDENTIFYING EARLY INDICATORS OF MANAGEABLE REWORK CAUSES AND SELECTING MITIGATING BEST PRACTICES FOR CONSTRUCTION (2019) J. MANAG. ENG, 35, P. 4018060. , CROSSREF; FORGUES, D., BRUNET, M., CHBALY, H., LEAN-LED, EVIDENCE-BASED AND INTEGRATED DESIGN: TOWARD A COLLABORATIVE BRIEFING PROCESS PROCEEDINGS OF THE INTERNATIONAL CONFERENCE ON COOPERATIVE DESIGN, VISUALIZATION AND ENGINEERING, PP. 78-85. , BANGKOK, THAILAND, 24–27 OCTOBER 2021; PHAM, A.N., (2015) CEO DUALITY AND PERFORMANCE OF NOT-FOR-PROFIT HOSPITALS, , HTTPS://WWW.PROQUEST.COM/DOCVIEW/1681371426?PQ-ORIGSITE=GSCHOLAR&amp;FROMOPENVIEW=TRUE, PH.D. THESIS, WALDEN UNIVERSITY, MINNEAPOLIS, MN, USA, (ACCESSED ON 23 AUGUST 2021); WHELTON, M., BALLARD, G., TOMMELEIN, I., A KNOWLEDGE MANAGEMENT FRAMEWORK FOR PROJECT DEFINITION (2003) J. INF. TECHNOL. CONSTR, 7, PP. 197-212; WINCH, G., USMANI, A., EDKINS, A., TOWARDS TOTAL PROJECT QUALITY: A GAP ANALYSIS APPROACH (1998) CONSTR. MANAG. ECON, 16, PP. 193-207. , CROSSREF; SOLIMAN-JUNIOR, J., FORMOSO, C.T., TZORTZOPOULOS, P., A SEMANTIC-BASED FRAMEWORK FOR AUTOMATED RULE CHECKING IN HEALTHCARE CONSTRUCTION PROJECTS (2020) CAN. J. CIV. ENG, 47, PP. 202-214. , CROSSREF; BALDAUF, J.P., FORMOSO, C.T., TZORTZOPOULOS, P., MIRON, L.I., SOLIMAN-JUNIOR, J., USING BUILDING INFORMATION MODELLING TO MANAGE CLIENT REQUIREMENTS IN SOCIAL HOUSING PROJECTS (2020) SUSTAINABILITY, 12, P. 2804. , CROSSREF; HICKS, C., MCGOVERN, T., PRIOR, G., SMITH, I., APPLYING LEAN PRINCIPLES TO THE DESIGN OF HEALTHCARE FACILITIES (2015) INT. J. PROD. ECON, 170, PP. 677-686. , CROSSREF; APAOLAZA, U., LIZARRALDE, A., MANAGING MULTIPLE PROJECTS IN UNCERTAIN CONTEXTS: A CASE STUDY ON THE APPLICATION OF A NEW APPROACH BASED ON THE CRITICAL CHAIN METHOD (2020) SUSTAINABILITY, 12, P. 5999. , CROSSREF; BLYTH, A., WORTHINGTON, J., (2010) MANAGING THE BRIEF FOR BETTER DESIGN, , ROUTLEDGE: LONDON, UK; CAIXETA, M.C., FABRICIO, M.M., PHYSICAL-DIGITAL MODEL FOR CO-DESIGN IN HEALTHCARE BUILDINGS (2021) J. BUILD. ENG, 34, P. 101900. , CROSSREF; CAIXETA, M.C.B.F., TZORTZOPOULOS, P., FABRICIO, M.M., USER INVOLVEMENT IN BUILDING DESIGN–A STATE-OF-THE-ART REVIEW (2019) PÓS. REV. DO PROGRAMA DE PÓS-GRAD. EM ARQUITETURA E URBAN. DA FAUUSP, 26, P. E151752. , CROSSREF; GRUNDEN, N., HAGOOD, C., (2012) LEAN-LED HOSPITAL DESIGN: CREATING THE EFFICIENT HOSPITAL OF THE FUTURE, , CRC PRESS: BOCA RATON, FL, USA; SMITH, I., HICKS, C., MCGOVERN, T., ADAPTING LEAN METHODS TO FACILITATE STAKEHOLDER ENGAGEMENT AND CO-DESIGN IN HEALTHCARE (2020) BMJ, 368, P. M35. , CROSSREF PUBMED; SCHOUTEN, H., HEUSINKVELD, S., VAN DER KAM, W., BENDERS, J., IMPLEMENTING LEAN-LED HOSPITAL DESIGN; LESSONS GAINED AT A PIONEER (2020) J. HEALTH ORGAN. MANAG, 35, PP. 1-16. , CROSSREF; VON DANWITZ, S., MANAGING INTER-FIRM PROJECTS: A SYSTEMATIC REVIEW AND DIRECTIONS FOR FUTURE RESEARCH (2018) INT. J. PROJ. MANAG, 36, PP. 525-541. , CROSSREF; YIN, R., (2003) CASE STUDY RESEARCH: DESIGN AND METHODS (THIRD EDITION), 5. , THOUSAND OAKS: LONDON, UK; EISENHARDT, K.M., BUILDING THEORIES FROM CASE STUDY RESEARCH (1989) ACAD. MANAG. REV, 14, PP. 532-550. , CROSSREF; MYERS, M., (2009) QUALITATIVE RESEARCH IN BUSINESS &amp; MANAGEMENT SAGE PUBLICATIONS, , SAGE PUBLICATIONS: LONDON, UK; MALINA, M.A., SELTO, F.H., COMMUNICATING AND CONTROLLING STRATEGY: AN EMPIRICAL STUDY OF THE EFFECTIVENESS OF THE BALANCED SCORECARD (2001) J. MANAG. ACCOUNT. RES, 13, PP. 47-90. , CROSSREF; DIMA, I.C., TEODORESCU, M., GIFU, D., NEW COMMUNICATION APPROACHES VS. TRADITIONAL COMMUNICATION (2014) INT. LETT. SOC. HUMANIST. SCI, 20, PP. 46-55. , CROSSREF; BOND-BARNARD, T.J., FLETCHER, L., STEYN, H., LINKING TRUST AND COLLABORATION IN PROJECT TEAMS TO PROJECT MANAGEMENT SUCCESS (2018) INT. J. MANAG. PROJ. BUS, 433. , CROSSREF; (1995) PRE-PROJECT PLANNING HANDBOOK, , CONSTRUCTION INDUSTRY INSTITUTE. UNIVERSITY OF TEXAS AT AUSTIN: AUSTIN, TX, USA; GRIFFITH, A., GIBSON, J.G., ALIGNMENT DURING PREPROJECT PLANNING (2001) J. MANAG. ENG, 17, PP. 69-76. , CROSSREF; BINGHAM, E., GIBSON, G.E., EL ASMAR, M., IDENTIFYING TEAM SELECTION AND ALIGNMENT FACTORS BY DELIVERY METHOD FOR TRANSPORTATION PROJECTS (2019) J. CONSTR. ENG. MANAG, 145, P. 04019061. , CROSSREF; ALM LÖNNEFJORD, J., JOHANSSON, R., GLOBAL PROJECT ALIGNMENT AND PERFORMANCE: COMBINING CHINESE AND WESTERN MANAGEMENT PRACTICES, , HTTPS://WWW.DIVA-PORTAL.ORG/SMASH/GET/DIVA2:1213177/FULLTEXT02, (ACCESSED ON 23 AUGUST 2021); WHELTON, M., BALLARD, G., TOMMELEIN, I., APPLICATION OF DESIGN RATIONALE SYSTEMS TO PROJECT DEFINITION–ESTABLISHING A RESEARCH PROJECT PROCEEDINGS OF THE 9TH CONFERENCE OF THE INTERNATIONAL GROUP FOR LEAN CONSTRUCTION (IGLC), , SINGAPORE, 6–8 AUGUST 2020; KLEINSMANN, M., VALKENBURG, R., BARRIERS AND ENABLERS FOR CREATING SHARED UNDERSTANDING IN CO-DESIGN PROJECTS (2008) DES. STUD, 29, PP. 369-386. , CROSSREF; BALLARD, G., LEAN PROJECT DELIVERY SYSTEM (2000) WHITE PAP, 8, PP. 1-6; HUANG, J., YANG, A., IMPLEMENTING DIALOGIC COMMUNICATION: A SURVEY OF IPR, PRSA, AND IABC MEMBERS (2015) PUBLIC RELAT. REV, 41, PP. 376-377. , CROSSREF; RHODES, C., 12’DOING’KNOWLEDGE AT WORK DIALOGUE, MONOLOGUE AND POWER IN ORGANISATIONAL LEARNING (2000) RES. KNOWL. WORK PERSPECT. CASE-STUD. INNOV. STRATEG, 217, PP. 231-245; WHELTON, M., PENNANEN, A., BALLARD, G., KNOWLEDGE EMERGENCE AND ADAPTIVE MANAGEMENT: AN EXPLORATION ON THE CO-PRODUCTION OF PROJECT NEEDS AND REQUIREMENTS BY CLIENT-SPECIALIST GROUPS (2005) KNOWLEDGE MANAGEMENT IN THE CONSTRUCTION INDUSTRY: A SOCIO-TECHNICAL PERSPECTIVE, PP. 251-275. , IGI GLOBAL: HERSHEY, PA, USA; WHELTON, M., (2004) THE DEVELOPMENT OF PURPOSE IN THE PROJECT DEFINITION PHASE OF CONSTRUCTION PROJECTS, P. 313. , ENGINEERING-CIVIL &amp; ENVIRONMENTAL ENGINEERING; UNIVERSITY OF CALIFORNIA: BERKELEY, CA, USA; BAIDEN, B.K., PRICE, A.D., DAINTY, A.R., THE EXTENT OF TEAM INTEGRATION WITHIN CONSTRUCTION PROJECTS (2006) INT. J. PROJ. MANAG, 24, PP. 13-23. , CROSSREF; JOHNSON, K.M., MAZUR, L., CHADWICK, J., POOYA, P., AMOS, A., MCCREERY, J., INTEGRATING LEAN EXPLORATION LOOPS INTO HEALTHCARE FACILITY DESIGN: SCHEMATIC PHASE (2017) HERD: HEALTH ENVIRON. RES. DES. J, 10, PP. 131-141. , CROSSREF; WHELTON, M., BALLARD, G., WICKED PROBLEMS IN PROJECT DEFINITION (2002) PROCEEDINGS OF THE INTERNATIONAL GROUP FOR LEAN CONSTRUCTION 10TH ANNUAL CONFERENCE, , GRAMADO, BRAZIL, 6–8 AUGUST; MAZUR, L.M., JOHNSON, K., POOYA, P., CHADWICK, J., MCCREERY, J., INTEGRATING LEAN EXPLORATION LOOPS INTO HEALTHCARE FACILITY DESIGN: PROGRAMMING PHASE (2017) HERD HEALTH ENVIRON. RES. DES. J, 10, PP. 116-130. , CROSSREF; CHOCRON, P.D., SCHORLEMMER, M., VOCABULARY ALIGNMENT IN OPENLY SPECIFIED INTERACTIONS (2020) J. ARTIF. INTELL. RES, 68, PP. 69-107. , CROSSREF; HEINEMAN, G., ZEISS, A., (2002) TEAM PERFORMANCE IN HEALTH CARE: ASSESSMENT AND DEVELOPMENT, , SPRINGER SCIENCE &amp; BUSINESS MEDIA: BERLIN, GERMANY; VAN DEN BULTE, C., MOENAERT, R.K., THE EFFECTS OF R&amp;D TEAM CO-LOCATION ON COMMUNICATION PATTERNS AMONG R&amp;D, MARKETING, AND MANUFACTURING (1998) MANAG. SCI, 44, PP. S1-S18; DIETRICH, P., DALCHER, D., ESKEROD, P., SANDHAWALIA, B., (2010) THE ROLE OF PROJECT COLLABORATION QUALITY AND KNOWLEDGE INTEGRATION CAPABILITY IN MULTI-PARTNER PROJECTS, , PROJECT MANAGEMENT INSTITUTE: WASHINGTON, DC, USA; FORGUES, D., LEJEUNE, A., VALUE GENERATION THROUGH INTEGRATED TEAMS: A SOCIO-COGNITIVE APPROACH (2011) J. CIV. ENG. ARCHIT, 5, PP. 13-21; CARLILE, P.R., A PRAGMATIC VIEW OF KNOWLEDGE AND BOUNDARIES: BOUNDARY OBJECTS IN NEW PRODUCT DEVELOPMENT (2002) ORGAN. SCI, 13, PP. 442-455. , CROSSREF"/>
    <s v="CHBALY, H.; DEPARTMENT OF CONSTRUCTION ENGINEERING, CANADA; EMAIL: HAFSA.CHBALY.1@ENS.ETSMTL.CA"/>
    <s v=""/>
    <s v=""/>
    <s v="MDPI"/>
    <s v=""/>
    <s v=""/>
    <s v=""/>
    <s v=""/>
    <s v="20711050"/>
    <s v=""/>
    <s v=""/>
    <s v=""/>
    <s v="ENGLISH"/>
    <s v="SUSTAINABILITY"/>
    <x v="0"/>
    <s v="FINAL"/>
    <s v="ALL OPEN ACCESS, GOLD"/>
    <s v="SCOPUS"/>
    <s v="2-S2.0-85114320568"/>
    <s v="SUSTAINABILITY"/>
    <s v="BRUSSELS;ÉCOLE DE TECHNOLOGIE SUPÉRIEURE;UNIVERSITÉ LIBRE DE BRUXELLES (ULB)"/>
    <s v="NOTREPORTED;NOTREPORTED;NOTREPORTED"/>
    <m/>
    <s v="CHBALY H, 2021, SUSTAINABILITY"/>
    <s v="CHBALY H, 2021, SUSTAINABILITY"/>
    <m/>
  </r>
  <r>
    <n v="14"/>
    <x v="0"/>
    <s v="SERUGGA J;KAGIOGLOU M;TZORTZOPOULOS P"/>
    <s v="57210343970;9638362000;8983185400;"/>
    <s v="BENEFITS REALIZATION: NOVEL CONCEPTUAL MODEL FOR FRONT END-DESIGN DECISION-MAKING USING DEMPSTER-SHAFER THEORY AND QUALITY FUNCTION DEPLOYMENT"/>
    <x v="1"/>
    <s v="JOURNAL OF CONSTRUCTION ENGINEERING AND MANAGEMENT"/>
    <s v="147"/>
    <s v="7"/>
    <s v="04021062"/>
    <s v=""/>
    <s v=""/>
    <s v=""/>
    <n v="0"/>
    <s v="10.1061/(ASCE)CO.1943-7862.0002035"/>
    <s v="https://www.scopus.com/inward/record.uri?eid=2-s2.0-85105240276&amp;doi=10.1061%2f%28ASCE%29CO.1943-7862.0002035&amp;partnerID=40&amp;md5=9599cc5aa77ef853e7de636791003833"/>
    <s v="SCHOOL OF ART DESIGN AND ARCHITECTURE, UNIV. OF HUDDERSFIELD, QUEENS ST., HUDDERSFIELD, HD1 3DH, UNITED KINGDOM; DEPARTMENT OF SCHOOL OF ENGINEERING, WESTERN SYDNEY UNIV., LOCKED BAG 1797, PENRITH, NSW  2751, AUSTRALIA; DEPARTMENT OF RESEARCH, SCHOOL OF ART DESIGN AND ARCHITECTURE, UNIV. OF HUDDERSFIELD, QUEENS ST, HUDDERSFIELD, HD1 3DH, UNITED KINGDOM"/>
    <s v="HUDDERSFIELD, HD1 3DH, UNITED KINGDOM;LOCKED BAG 1797, PENRITH, NSW  2751, AUSTRALIA;DEPARTMENT OF RESEARCH, SCHOOL OF ART DESIGN AND ARCHITECTURE, UNIV. OF HUDDERSFIELD, QUEENS ST, HUDDERSFIELD, HD1 3DH, UNITED KINGDOM"/>
    <s v="THIS PAPER PROPOSES A NEW CONCEPTUAL APPROACH TO ADDRESS THE GAP IN THE UNDERSTANDING OF BENEFITS REALIZATION, WHICH IS AN INCREASINGLY CENTRAL ELEMENT IN THE DELIVERY OF SUCCESSFUL PROJECTS IN ARCHITECTURE, ENGINEERING, AND CONSTRUCTION (AEC) DESIGN. THE PAPER FOCUSES ON THE LINK BETWEEN UNCERTAINTY IN FRONT-END DESIGN (FED) AND THE DELIVERY OF PROJECT BENEFITS AS UNDERSTOOD IN THE BROADER BENEFITS REALIZATION THEORY. THE PAPER BUILDS ON THE NATURE OF UNCERTAINTY AND USE OF DEMPSTER-SHAFER THEORETIC AND QUALITY FUNCTION DEPLOYMENT TO MODEL THE VARIOUS INTERDEPENDENCES AMONG DESIGN ATTRIBUTES. A SOCIAL HOUSING CASE STUDY OF BRAZIL'S MIA CASA, MIA VIDA PROGRAM DEMONSTRATED THE APPLICATION OF THE MODELING APPROACH. OPTIMAL BELIEF AND PLAUSIBILITY STRUCTURES IN DESIGN DECISION-MAKING WERE OBSERVED TO INCREASE WITH INCREASING CONSIDERATION OF MORE USE MODELS. THESE FINDINGS DEMONSTRATE THAT MODELING UNCERTAINTY IN FED CAN CONTRIBUTE TO IMPROVED DESIGN DECISION-MAKING. THE PAPER'S NOVEL CONTRIBUTION IS INTRODUCING UNCERTAINTY MODELING TO SUPPORT DESIGN DECISION-MAKING TO OVERCOME INSUFFICIENCIES IN THE INHERENTLY RATIONAL DESIGN DECISION-MAKING THAT OFTEN IS UNABLE TO DISCERN COMPLEXITIES IN DYNAMIC PROJECT CONTEXTS. © 2021 AMERICAN SOCIETY OF CIVIL ENGINEERS."/>
    <s v="BENEFITS REALIZATION UNCERTAINTY MODELING; FRONT-END DESIGN"/>
    <s v="APPLICATION PROGRAMS; DECISION THEORY; DESIGN; QUALITY FUNCTION DEPLOYMENT; UNCERTAINTY ANALYSIS; ARCHITECTURE , ENGINEERING , AND CONSTRUCTIONS; BELIEF AND PLAUSIBILITY; BENEFITS REALIZATION; CONCEPTUAL APPROACHES; DEMPSTER-SHAFER THEORY; DESIGN DECISION-MAKING; MODEL UNCERTAINTIES; UNCERTAINTY MODELING; DECISION MAKING"/>
    <s v=""/>
    <s v=""/>
    <s v=""/>
    <s v=""/>
    <s v=""/>
    <s v=""/>
    <s v=""/>
    <s v=""/>
    <s v=""/>
    <s v=""/>
    <s v=""/>
    <s v=""/>
    <s v=""/>
    <s v=""/>
    <s v=""/>
    <s v="AKBA, H., BILGEN, B., AN INTEGRATED FUZZY QFD AND TOPSIS METHODOLOGY FOR CHOOSING THE IDEAL GAS FUEL AT WWTPS (2017) ENERGY, 125, PP. 484-497. , HTTPS://DOI.ORG/10.1016/J.ENERGY.2017.02.153, APR; ALTIERI, M.G., DELL'ORCO, M., MARINELLI, M., SINESI, S., EVIDENCE (DEMPSTER-SHAFER) THEORY-BASED EVALUATION OF DIFFERENT TRANSPORT MODES UNDER UNCERTAINTY: THEORETICAL BASIS AND FIRST FINDINGS (2017) 20TH EUROWORKING GROUP ON TRANSPORTATION MEETING, EWGT 2017, , BUDAPEST, HUNGARY: TRANSPORTATION RESEARCH PROCEDIA; ANDRADE, R., FERNANDES, G., TERESO, A., BENEFITS MANAGEMENT IN UNIVERSITY-INDUSTRY R&amp;D COLLABORATIVE PROJECTS: A REVIEW ON BENEFITS AND SUCCESS FACTORS (2016) INTERNATIONAL CONF. ON ENTERPRISE INFORMATION SYSTEMS/INT. CONF. ON PROJECT MANAGEMENT/INT. CONF. ON HEALTH AND SOCIAL CARE INFORMATION SYSTEMS AND TECHNOLOGIES, CENTERIS/PROJMAN/HCIST 2016, , PORTUGAL; ANSCOMBE, F.J., AUMANN, R.J., A DEFINITION OF SUBJECTIVE PROBABILITY (1963) ANN. MATH. STAT., 34 (1), PP. 199-205. , HTTPS://DOI.ORG/10.1214/AOMS/1177704255; AWASTHI, A., CHAUHAN, S.S., USING AHP AND DEMPSTER-SHAFER THEORY FOR EVALUATING SUSTAINABLE TRANSPORT SOLUTIONS (2011) ENVIRON. MODELL. SOFTWARE, 26 (6), PP. 787-796. , HTTPS://DOI.ORG/10.1016/J.ENVSOFT.2010.11.010; BABBAR, C., AMIN, S.H., A MULTI-OBJECTIVE MATHEMATICAL MODEL INTEGRATING ENVIRONMENTAL CONCERNS FOR SUPPLIER SELECTION AND ORDER ALLOCATION BASED ON FUZZY QFD IN BEVERAGES INDUSTRY (2018) EXPERT SYST. APPL., 92, PP. 27-38. , HTTPS://DOI.ORG/10.1016/J.ESWA.2017.09.041, FEB; BADEWI, A., THE IMPACT OF PROJECT MANAGEMENT (PM) AND BENEFITS MANAGEMENT (BM) PRACTICES ON PROJECT SUCCESS: TOWARDS DEVELOPING A PROJECT BENEFITS GOVERNANCE FRAMEWORK (2016) INT. J. PROJ. MANAGE., 34 (4), PP. 761-778. , HTTPS://DOI.ORG/10.1016/J.IJPROMAN.2015.05.005; BADEWI, A., SHEHAB, E., THE IMPACT OF ORGANIZATIONAL PROJECT BENEFITS MANAGEMENT GOVERNANCE ON ERP PROJECT SUCCESS: NEOINSTITUTIONAL THEORY PERSPECTIVE (2016) INT. J. PROJ. MANAGE., 34 (3), PP. 412-428. , HTTPS://DOI.ORG/10.1016/J.IJPROMAN.2015.12.002; BEYNON, M., COSKER, D., MARSHALL, D., AN EXPERT SYSTEM FOR MULTI-CRITERIA DECISION MAKING USING DEMPSTER SHAFER THEORY (2001) EXPERT SYST. APPL., 20 (4), PP. 357-367. , HTTPS://DOI.ORG/10.1016/S0957-4174(01)00020-3; BEYNON, M.J., A METHOD OF AGGREGATION IN DS/AHP FOR GROUP DECISION-MAKING WITH THE NON-EQUIVALENT IMPORTANCE OF INDIVIDUALS IN THE GROUP (2005) COMPUT. OPER. RES., 32 (7), PP. 1881-1896. , HTTPS://DOI.ORG/10.1016/J.COR.2003.12.004; BÖHLE, F., HEIDLING, E., SCHOPER, Y., A NEW ORIENTATION TO DEAL WITH UNCERTAINTY IN PROJECTS (2016) INT. J. PROJ. MANAGE., 34 (7), PP. 1384-1392. , HTTPS://DOI.ORG/10.1016/J.IJPROMAN.2015.11.002; BOXER, E., HENZE, G.P., HIRSCH, A.I., A MODEL-BASED DECISION SUPPORT TOOL FOR BUILDING PORTFOLIOS UNDER UNCERTAINTY (2017) AUTOM. CONSTR., 78, PP. 34-50. , HTTPS://DOI.ORG/10.1016/J.AUTCON.2017.01.015, JUN; BRADLEY, G., (2016) BENEFIT REALISATION MANAGEMENT: A PRACTICAL GUIDE TO ACHIEVING BENEFITS THROUGH CHANGE, , 2ND ED. LONDON AND NEW YORK: ROUTLEDGE; BREESE, R., BENEFITS REALISATION MANAGEMENT: PANACEA OR FALSE DAWN (2012) INT. J. PROJ. MANAGE., 30 (3), PP. 341-351. , HTTPS://DOI.ORG/10.1016/J.IJPROMAN.2011.08.007; BREESE, R., COUCH, O., TURNER, D., THE PROJECT SPONSOR ROLE AND BENEFITS REALISATION: MORE THAN 'JUST DOING THE DAY JOB' (2020) INT. J. PROJ. MANAGE., 38 (1), PP. 17-26. , HTTPS://DOI.ORG/10.1016/J.IJPROMAN.2019.09.009; BREESE, R., JENNER, S., SERRA, C.E.M., THORP, J., BENEFITS MANAGEMENT: LOST OR FOUND IN TRANSLATION (2015) INT. J. PROJ. MANAGE., 33 (7), PP. 1438-1451. , HTTPS://DOI.ORG/10.1016/J.IJPROMAN.2015.06.004; CHAPMAN, R.J., A FRAMEWORK FOR EXAMINING THE DIMENSIONS AND CHARACTERISTICS OF COMPLEXITY INHERENT WITHIN RAIL MEGAPROJECTS (2016) INT. J. PROJ. MANAGE., 34 (6), PP. 937-956. , HTTPS://DOI.ORG/10.1016/J.IJPROMAN.2016.05.001; CHEN, L., DIAO, L., SANG, J., WEIGHTED EVIDENCE COMBINATION RULE BASED ON EVIDENCE DISTANCE AND UNCERTAINTY MEASURE: AN APPLICATION IN FAULT DIAGNOSIS (2018) MATH. PROB. ENG., 2018, PP. 1-10. , HTTPS://DOI.ORG/10.1155/2018/5858272; COHEN, Y., ROZENES, S., HOROWITZ, R., INTEGRATING STRATEGIC CONSIDERATIONS AND VALUE CO-CREATION IN PROJECT MANAGEMENT (2017) UNIVERSAL J. MANAGE., 5 (2), PP. 94-99. , HTTPS://DOI.ORG/10.13189/UJM.2017.050205; COOMBS, C.R., WHEN PLANNED IS/IT PROJECT BENEFITS ARE NOT REALIZED: A STUDY OF INHIBITORS AND FACILITATORS TO BENEFITS REALIZATION (2015) INT. J. PROJ. MANAGE., 33 (2), PP. 363-379. , HTTPS://DOI.ORG/10.1016/J.IJPROMAN.2014.06.012; DARWIN, J., JOHNSON, P., MCAULEY, J., (2002) DEVELOPING STRATEGIES FOR CHANGE, , HARLOW, UK: PEARSON EDUCATION; DEL ÁGUILA, I.M., DEL SAGRADO, J., BAYESIAN NETWORKS FOR ENHANCEMENT OF REQUIREMENTS ENGINEERING: A LITERATURE REVIEW (2016) REQUIREMENT ENG., 21 (4), PP. 461-480. , HTTPS://DOI.ORG/10.1007/S00766-015-0225-3; DEMPSTER, A.P., UPPER AND LOWER PROBABILITIES INDUCED BY A MULTIVALUED MAPPING (2008) CLASSIC WORKS OF THE DEMPSTER-SHAFER THEORY OF BELIEF FUNCTIONS, PP. 57-72. , NEW YORK: SPRINGER; DENOEUX, T., LI, S., SRIBOONCHITTA, S., EVALUATING AND COMPARING SOFT PARTITIONS: AN APPROACH BASED ON DEMPSTER-SHAFER THEORY (2018) IEEE TRANS. FUZZY SYST., 26 (3), PP. 1231-1244; DIETRICH, F., SAVAGE'S THEOREM UNDER CHANGING AWARENESS (2018) J. ECON. THEORY, 176, PP. 1-54. , HTTPS://DOI.ORG/10.1016/J.JET.2018.01.015, JUL; DOHERTY, N.F., ASHURST, C., PEPPARD, J., FACTORS AFFECTING THE SUCCESSFUL REALISATION OF BENEFITS FROM SYSTEMS DEVELOPMENT PROJECTS: FINDINGS FROM THREE CASE STUDIES (2012) J INF. TECHNOL., 27 (1), PP. 1-16. , HTTPS://DOI.ORG/10.1057/JIT.2011.8; DOZZI, S.P., ABOURIZK, S.M., SCHROEDER, S.L., UTILITY-THEORY MODEL FOR BID MARKUP DECISIONS (1996) J. CONSTR. ENG. MANAGE., 122 (2), PP. 119-124. , HTTPS://DOI.ORG/10.1061/(ASCE)0733-9364(1996)122:2(119; ELDIN, N., HIKLE, V., PILOT STUDY OF QUALITY FUNCTION DEPLOYMENT IN CONSTRUCTION PROJECTS (2003) J. CONSTR. ENG. MANAGE., 129 (3), PP. 314-329. , HTTPS://DOI.ORG/10.1061/(ASCE)0733-9364(2003)129:3(314; ELZOMOR, M., BURKE, R., PARRISH, K., GIBSON, G.E., JR., FRONT-END PLANNING FOR LARGE AND SMALL INFRASTRUCTURE PROJECTS: COMPARISON OF PROJECT DEFINITION RATING INDEX TOOLS (2018) J. MANAGE. ENG., 34 (4), P. 04018022. , HTTPS://DOI.ORG/10.1061/(ASCE)ME.1943-5479.0000611; ESTEVES, J., A BENEFITS REALISATION ROAD-MAP FRAMEWORK FOR ERP USAGE IN SMALL AND MEDIUM-SIZED ENTERPRISES (2009) J. ENTERP. INF. MANAGE., 22 (1-2), PP. 25-35. , HTTPS://DOI.ORG/10.1108/17410390910922804; FLORICEL, S., MICHELA, J.L., PIPERCA, S., COMPLEXITY, UNCERTAINTYREDUCTION STRATEGIES, AND PROJECT PERFORMANCE (2016) INT. J. PROJ. MANAGE., 34 (7), PP. 1360-1383. , HTTPS://DOI.ORG/10.1016/J.IJPROMAN.2015.11.007; FUENTES, M., SMYTH, H., VALUE CO-CREATION AT THE FRONT-END OF PROJECT MANAGEMENT: A SERVICE-DOMINANT LOGIC PERSPECTIVE (2016) PROC., 32ND ANNUAL ARCOM CONF., , HTTPS://DOI.ORG/10.1109/TFUZZ.2017.2718484, MANCHESTER, UK: ASSOCIATION OF RESEARCHERS IN CONSTRUCTION MANAGEMENT; GUETTERMAN, T.C., FETTERS, M.D., TWO METHODOLOGICAL APPROACHES TO THE INTEGRATION OF MIXED METHODS AND CASE STUDY DESIGNS: A SYSTEMATIC REVIEW (2018) AM. BEHAV. SCI., 62 (7), PP. 900-918. , HTTPS://DOI.ORG/10.1177/0002764218772641; HILL, B., AWARENESS DYNAMICS (2010) J. PHILOS. LOGIC, 39 (2), PP. 113-137. , HTTPS://DOI.ORG/10.1007/S10992-009-9110-1; HORKOFF, J., YU, E., INTERACTIVE GOAL MODEL ANALYSIS FOR EARLY REQUIREMENTS ENGINEERING (2016) REQUIREMENT ENG., 21 (1), PP. 29-61. , HTTPS://DOI.ORG/10.1007/S00766-014-0209-8; HOYLE, C.J., CHEN, W., PRODUCT ATTRIBUTE FUNCTION DEPLOYMENT (PAFD) FOR DECISION-BASED CONCEPTUAL DESIGN (2009) IEEE TRANS. ENG. MANAGE., 56 (2), PP. 271-284. , HTTPS://DOI.ORG/10.1109/TEM.2008.927787; HUA, Z., GONG, B., XU, X., A DS-AHP APPROACH FOR MULTIATTRIBUTE DECISION MAKING PROBLEM WITH INCOMPLETE INFORMATION (2008) EXPERT SYST. APPL., 34 (3), PP. 2221-2227. , HTTPS://DOI.ORG/10.1016/J.ESWA.2007.02.021; IGNATIUS, J., RAHMAN, A., YAZDANI, M., ŠAPARAUSKAS, J., HARON, S.H., AN INTEGRATED FUZZY ANP-QFD APPROACH FOR GREEN BUILDING ASSESSMENT (2016) J. CIV. ENG. MANAGE., 22 (4), PP. 551-563. , HTTPS://DOI.ORG/10.3846/13923730.2015.1120772; JIA, W., LIU, Z., LIN, Z., QIU, C., TAN, J., QUANTIFICATION FOR THE IMPORTANCE DEGREE OF ENGINEERING CHARACTERISTICS WITH A MULTI-LEVEL HIERARCHICAL STRUCTURE IN QFD (2016) INT. J. PROD. RES., 54 (6), PP. 1627-1649. , HTTPS://DOI.ORG/10.1080/00207543.2015.1041574; KAGIOGLOU, M., TZORTZOPOULOS, P., (2010) IMPROVING HEALTHCARE THROUGH BUILT ENVIRONMENT INFRASTRUCTURE, , CHICHESTER, UK: WILEY; KAGIOGLOU, M., TZORTZOPOULOS, P., BENEFITS REALISATION: AN INVESTIGATION OF STRUCTURE AND AGENCY (2016) PROC. 24TH ANNUAL CONF. OF THE INT. GROUP FOR LEAN CONSTRUCTION, , BOSTON: INTERNATIONAL GROUP FOR LEAN CONSTRUCTION; KARNI, E., VIERØ, M.-L., AWARENESS OF UNAWARENESS: A THEORY OF DECISION MAKING IN THE FACE OF IGNORANCE (2017) J. ECON. THEORY, 168, PP. 301-328. , HTTPS://DOI.ORG/10.1016/J.JET.2016.12.011, MAR; KARSAK, E.E., FUZZY MULTIPLE OBJECTIVE PROGRAMMING FRAMEWORK TO PRIORITIZE DESIGN REQUIREMENTS IN QUALITY FUNCTION DEPLOYMENT (2004) COMPUT. IND. ENG., 47 (2-3), PP. 149-163. , HTTPS://DOI.ORG/10.1016/J.CIE.2004.06.001; KASSELA, K., PAPALEXI, M., BAMFORD, D., APPLYING QUALITY FUNCTION DEPLOYMENT TO SOCIAL HOUSING? (2017) TQM J., 29 (3), PP. 422-437. , HTTPS://DOI.ORG/10.1108/TQM-03-2016-0030; KEENEY, R.L., RAIFFA, H., (1976) DECISIONS WITH MULTIPLE OBJECTIVES: PREFERENCES AND VALUE TRADE-OFFS, , CAMBRIDGE, UK: CAMBRIDGE UNIVERSITY PRESS; KEENEY, R.L., RAIFFA, H., (1993) DECISIONS WITH MULTIPLE OBJECTIVES: PREFERENCES AND VALUE TRADE-OFFS, , CAMBRIDGE, UK: CAMBRIDGE UNIVERSITY PRESS; KNOTTEN, V., SVALESTUEN, F., ASLESEN, S., DAMMERUD, H., INTEGRATED METHODOLOGY FOR DESIGN MANAGEMENT-A RESEARCH PROJECT TO IMPROVE DESIGN MANAGEMENT FOR THE AEC INDUSTRY IN NORWAY (2014) PROC., 22ND ANNUAL CONF. OF THE INT. GROUP FOR LEAN CONSTRUCTION, , OSLO, NORWAY: INTERNATIONAL GROUP FOR LEAN CONSTRUCTION; KPAMMA, Z.E., ADJEI-KUMI, T., AYARKWA, J., ADINYIRA, E., PARTICIPATORY DESIGN, WICKED PROBLEMS, CHOOSING BY ADVANTAGES (2017) J. ENG. CONSTR. ARCHIT. MANAGE., 24 (2), PP. 289-307. , HTTPS://DOI.ORG/10.1108/ECAM-06-2015-0085; KUKULIES, J., SCHMITT, R., STABILIZING PRODUCTION RAMP-UP BY MODELING UNCERTAINTY FOR PRODUCT DESIGN VERIFICATION USING DEMPSTER-SHAFER THEORY (2018) CIRP J. MANUF. SCI. TECHNOL., 23, PP. 187-196. , HTTPS://DOI.ORG/10.1016/J.CIRPJ.2017.09.008, NOV; LARSON, E.W., GRAY, C.F., (2015) A GUIDE TO THE PROJECT MANAGEMENT BODY OF KNOWLEDGE: (PMBOK GUIDE), , EXTON, PA: PROJECT MANAGEMENT INSTITUTE; LAWSON, B., (2005) HOW DESIGNERS THINK: THE DESIGN PROCESS DEMYSTIFIED, , 5TH ED. LONDON: ROUTLEDGE; LETAVEC, C., (2014) STRATEGIC BENEFITS REALIZATION: OPTIMIZING VALUE THROUGH PROGRAMS, PORTFOLIOS AND ORGANIZATIONAL CHANGE MANAGEMENT, , PLANTATION, FL: J. ROSS; LIMA-JUNIOR, F.R., CARPINETTI, L.C.R., A MULTICRITERIA APPROACH BASED ON FUZZY QFD FOR CHOOSING CRITERIA FOR SUPPLIER SELECTION (2016) COMPUT. IND. ENG., 101, PP. 269-285. , HTTPS://DOI.ORG/10.1016/J.CIE.2016.09.014, NOV; LIU, Z., MING, X., SONG, W., QIU, S., QU, Y., A PERSPECTIVE ON VALUE CO-CREATION-ORIENTED FRAMEWORK FOR SMART PRODUCT-SERVICE SYSTEM (2018) 10TH CIRP CONF. ON INDUSTRIAL PRODUCT-SERVICE SYSTEMS, , LINKÖPING, SWEDEN: CIRP; LOVE, P.E.D., MATTHEWS, J., SIMPSON, I., HILL, A., OLATUNJI, O.A., A BENEFITS REALIZATION MANAGEMENT BUILDING INFORMATION MODELING FRAMEWORK FOR ASSET OWNERS (2014) AUTOM. CONSTR., 37, PP. 1-10. , HTTPS://DOI.ORG/10.1016/J.AUTCON.2013.09.007, JAN; MALAK, R.J., JR., AUGHENBAUGH, J.M., PAREDIS, C.J., MULTI-ATTRIBUTE UTILITY ANALYSIS IN SET-BASED CONCEPTUAL DESIGN (2009) COMPUT.-AIDED DES., 41 (3), PP. 214-227. , HTTPS://DOI.ORG/10.1016/J.CAD.2008.06.004; MALLON, J.C., MULLIGAN, D.E., QUALITY FUNCTION DEPLOYMENT-A SYSTEM FOR MEETING CUSTOMERS' NEEDS (1993) J. CONSTR. ENG. MANAGE., 119 (3), PP. 516-531. , HTTPS://DOI.ORG/10.1061/(ASCE)0733-9364(1993)119:3(516; MUÑOZ-FERNÁNDEZ, J., KNAUSS, A., CASTAÑEDA, L., DERAKHSHANMANESH, M., HEINRICH, R., BECKER, M., TAHERIMAKHSOUSI, N., CAPTURING AMBIGUITY IN ARTIFACTS TO SUPPORT REQUIREMENTS ENGINEERING FOR SELF-ADAPTIVE SYSTEMS (2017) PROC., RESACS: 3RD INT. WORKSHOP ON REQUIREMENTS ENGINEERING FOR SELF-ADAPTIVE &amp; CYBER PHYSICAL SYSTEM, , GERMANY; NAVARRO-MARTINEZ, D., LOOMES, G., ISONI, A., BUTLER, D., ALAOUI, L., BOUNDEDLY RATIONAL EXPECTED UTILITY THEORY (2019) J. RISK UNCERTAINTY, 57 (3), PP. 199-223. , HTTPS://DOI.ORG/10.1007/S11166-018-9293-3; OH, E.H., NADERPAJOUH, N., HASTAK, M., GOKHALE, S., INTEGRATION OF THE CONSTRUCTION KNOWLEDGE AND EXPERTISE IN FRONT-END PLANNING (2016) J. CONSTR. ENG. MANAGE., 142 (2), P. 04015067. , HTTPS://DOI.ORG/10.1061/(ASCE)CO.1943-7862.0001050; PICH, M.T., LOCH, C.H., DE MEYER, A., ON UNCERTAINTY, AMBIGUITY, AND COMPLEXITY IN PROJECT MANAGEMENT (2002) J. MANAGE. SCI., 48 (8), PP. 1008-1023. , HTTPS://DOI.ORG/10.1287/MNSC.48.8.1008.163; ROGHANI, B., CHERQUI, F., AHMADI, M., LE GAUFFRE, P., TABESH, M., DEALING WITH UNCERTAINTY IN SEWER CONDITION ASSESSMENT: IMPACT ON INSPECTION PROGRAMS (2019) AUTOM. CONSTR., 103, PP. 117-126. , HTTPS://DOI.ORG/10.1016/J.AUTCON.2019.03.012, JUL; SAATY, T.L., DECISION MAKING-THE ANALYTIC HIERARCHY AND NETWORK PROCESSES (AHP/ANP) (2004) J. SYST. SCI. SYST. ENG., 13 (1), PP. 1-35. , HTTPS://DOI.ORG/10.1007/S11518-006-0151-5; SAATY, T.L., MAKING AND VALIDATING COMPLEX DECISIONS WITH THE AHP/ANP (2005) J. SYST. SCI. SYST. ENG., 14 (1), PP. 1-36. , HTTPS://DOI.ORG/10.1007/S11518-006-0179-6; SAHU, A.K., MAHAPATRA, S.S., CHATTERJEE, S., THOMAS, J., OPTIMIZATION OF SURFACE ROUGHNESS BY MOORA METHOD IN EDM BY ELECTRODE PREPARED VIA SELECTIVE LASER SINTERING PROCESS (2018) 8TH INT. CONF. ON MATERIALS PROCESSING AND CHARACTERIZATION, , INDIA; SAMSET, K., VOLDEN, G.H., FRONT-END DEFINITION OF PROJECTS: TEN PARADOXES AND SOME REFLECTIONS REGARDING PROJECT MANAGEMENT AND PROJECT GOVERNANCE (2016) INT. J. PROJ. MANAGE., 34 (2), PP. 297-313. , HTTPS://DOI.ORG/10.1016/J.IJPROMAN.2015.01.014; SERRA, C.E.M., KUNC, M., BENEFITS REALISATION MANAGEMENT AND ITS INFLUENCE ON PROJECT SUCCESS AND ON THE EXECUTION OF BUSINESS STRATEGIES (2015) INT. J. PROJ. MANAGE., 33 (1), PP. 53-66. , HTTPS://DOI.ORG/10.1016/J.IJPROMAN.2014.03.011; SERUGGA, J., KAGIOGLOU, M., TZORTZOPOLOUS, P., A UTILITARIAN DECISION-MAKING APPROACH FOR FRONT END DESIGN-A SYSTEMATIC LITERATURE REVIEW (2020) BUILDINGS, 10 (2), P. 34. , HTTPS://DOI.ORG/10.3390/BUILDINGS10020034; SERUGGA, J., KAGIOGLOU, M., TZORTZOPOULOS, P., DECISION MAKING: VALUE GENERATION IN FRONT END DESIGN USING QUALITY FUNCTION AND UTILITY THEORY (2019) PROC., CIB WORLD BUILDING CONGRESS 2019: CONSTRUCTING SMART CITIES, , HONG KONG: CIB; SERUGGA, J., KAGIOGLOU, M., TZORTZOPOULOS, P., VALUE GENERATION IN FRONT-END DESIGN OF SOCIAL HOUSING WITH QFD AND MULTIATTRIBUTE UTILITY THEORY (2020) J. CONSTR. ENG. MANAGE., 146 (4), P. 04020019. , HTTPS://DOI.ORG/10.1061/(ASCE)CO.1943-7862.0001787; SHAFER, G., (1976) VOL. 42 OF A MATHEMATICAL THEORY OF EVIDENCE, , LONDON: PRINCETON UNIVERSITY PRESS; SINGHAPUTTANGKUL, N., LOW, S.P., TEO, A.L., HWANG, B.-G., KNOWLEDGE-BASED DECISION SUPPORT SYSTEM QUALITY FUNCTION DEPLOYMENT (KBDSS-QFD) TOOL FOR ASSESSMENT OF BUILDING ENVELOPES (2013) AUTOM. CONSTR., 35, PP. 314-328. , HTTPS://DOI.ORG/10.1016/J.AUTCON.2013.05.017, NOV; SMYTH, H., LECOEUVRE, L., VAESKEN, P., CO-CREATION OF VALUE AND THE PROJECT CONTEXT: TOWARDS APPLICATION ON THE CASE OF HINKLEY POINT C NUCLEAR POWER STATION (2018) INT. J. PROJ. MANAGE., 36 (1), PP. 170-183. , HTTPS://DOI.ORG/10.1016/J.IJPROMAN.2017.04.013; SWEENEY, J.C., PLEWA, C., ZURBRUEGG, R., EXAMINING POSITIVE AND NEGATIVE VALUE-IN-USE IN A COMPLEX SERVICE SETTING (2018) EUR. J. MARKETING, 52 (5-6), PP. 1084-1106. , HTTPS://DOI.ORG/10.1108/EJM-10-2016-0582; TANG, H., A NOVEL FUZZY SOFT SET APPROACH IN DECISION MAKING BASED ON GREY RELATIONAL ANALYSIS AND DEMPSTER-SHAFER THEORY OF EVIDENCE (2015) APPL. SOFT COMPUT., 31, PP. 317-325. , HTTPS://DOI.ORG/10.1016/J.ASOC.2015.03.015, JUN; TEZEL, A., KOSKELA, L., AZIZ, Z., CURRENT CONDITION AND FUTURE DIRECTIONS FOR LEAN CONSTRUCTION IN HIGHWAYS PROJECTS: A SMALL AND MEDIUM-SIZED ENTERPRISES (SMES) PERSPECTIVE (2018) INT. J. PROJ. MANAGE., 36 (2), PP. 267-286. , HTTPS://DOI.ORG/10.1016/J.IJPROMAN.2017.10.004; TURNER, J.R., COCHRANE, R.A., GOALS-AND-METHODS MATRIX: COPING WITH PROJECTS WITH ILL DEFINED GOALS AND/OR METHODS OF ACHIEVING THEM (1993) INT. J. PROJ. MANAGE., 11 (2), PP. 93-102. , HTTPS://DOI.ORG/10.1016/0263-7863(93)90017-H; UL MUSAWIR, A., SERRA, C.E.M., ZWIKAEL, O., ALI, I., PROJECT GOVERNANCE, BENEFIT MANAGEMENT, AND PROJECT SUCCESS: TOWARDS A FRAMEWORK FOR SUPPORTING ORGANIZATIONAL STRATEGY IMPLEMENTATION (2017) INT. J. PROJ. MANAGE., 35 (8), PP. 1658-1672. , HTTPS://DOI.ORG/10.1016/J.IJPROMAN.2017.07.007; WANG, J., HU, Y., XIAO, F., DENG, X., DENG, Y., A NOVEL METHOD TO USE FUZZY SOFT SETS IN DECISION MAKING BASED ON AMBIGUITY MEASURE AND DEMPSTER-SHAFER THEORY OF EVIDENCE: AN APPLICATION IN MEDICAL DIAGNOSIS (2016) ARTIF. INTELL. MED., 69, PP. 1-11. , HTTPS://DOI.ORG/10.1016/J.ARTMED.2016.04.004, MAY; WU, S.-M., LIU, H.-C., WANG, L.-E., HESITANT FUZZY INTEGRATED MCDM APPROACH FOR QUALITY FUNCTION DEPLOYMENT: A CASE STUDY IN ELECTRIC VEHICLE (2017) INT. J. PROD. RES., 55 (15), PP. 4436-4449. , HTTPS://DOI.ORG/10.1080/00207543.2016.1259670; YANG, Y.Q., WANG, S.Q., DULAIMI, M., LOW, S.P., A FUZZY QUALITY FUNCTION DEPLOYMENT SYSTEM FOR BUILDABLE DESIGN DECISION-MAKINGS (2003) AUTOM. CONSTR., 12 (4), PP. 381-393. , HTTPS://DOI.ORG/10.1016/S0926-5805(03)00002-5; YAZDANI, M., CHATTERJEE, P., ZAVADSKAS, E.K., ZOLFANI, S.H., INTEGRATED QFD-MCDM FRAMEWORK FOR GREEN SUPPLIER SELECTION (2017) J. CLEANER PROD., 142, PP. 3728-3740. , HTTPS://DOI.ORG/10.1016/J.JCLEPRO.2016.10.095; ZHANG, Z., CHU, X., FUZZY GROUP DECISION-MAKING FOR MULTIFORMAT AND MULTI-GRANULARITY LINGUISTIC JUDGMENTS IN QUALITY FUNCTION DEPLOYMENT (2009) EXPERT SYST. APPL., 36 (5), PP. 9150-9158. , HTTPS://DOI.ORG/10.1016/J.ESWA.2008.12.027"/>
    <s v="SERUGGA, J.; SCHOOL OF ART DESIGN AND ARCHITECTURE, QUEENS ST., UNITED KINGDOM; EMAIL: JOAS.SERUGGA@GMAIL.COM"/>
    <s v=""/>
    <s v=""/>
    <s v="AMERICAN SOCIETY OF CIVIL ENGINEERS (ASCE)"/>
    <s v=""/>
    <s v=""/>
    <s v=""/>
    <s v=""/>
    <s v="07339364"/>
    <s v=""/>
    <s v="JCEMD"/>
    <s v=""/>
    <s v="ENGLISH"/>
    <s v="J CONSTR ENG MANAGE"/>
    <x v="0"/>
    <s v="FINAL"/>
    <s v=""/>
    <s v="SCOPUS"/>
    <s v="2-S2.0-85105240276"/>
    <s v="J CONSTR ENG MANAGE"/>
    <s v="UNIV. OF HUDDERSFIELD"/>
    <s v="NOTREPORTED;SCHOOL OF ART DESIGN AND ARCHITECTURE;NOTREPORTED"/>
    <m/>
    <s v="SERUGGA J, 2021, J CONSTR ENG MANAGE"/>
    <s v="SERUGGA J, 2021, J CONSTR ENG MANAGE"/>
    <m/>
  </r>
  <r>
    <n v="15"/>
    <x v="0"/>
    <s v="WANG Q;HUANG X;LI L"/>
    <s v="57222153938;57222151948;57222156549;"/>
    <s v="THE APPLICATION OF BIM TECHNOLOGY IN THE WHOLE LIFE CYCLE OF A PROJECT TO EXPLORE"/>
    <x v="1"/>
    <s v="IOP CONFERENCE SERIES: EARTH AND ENVIRONMENTAL SCIENCE"/>
    <s v="638"/>
    <s v="1"/>
    <s v="012056"/>
    <s v=""/>
    <s v=""/>
    <s v=""/>
    <n v="1"/>
    <s v="10.1088/1755-1315/638/1/012056"/>
    <s v="https://www.scopus.com/inward/record.uri?eid=2-s2.0-85101688847&amp;doi=10.1088%2f1755-1315%2f638%2f1%2f012056&amp;partnerID=40&amp;md5=bb079cda3a5958eb9d86072f0f1f92c1"/>
    <s v="COLLEGE OF CIVIL ENGINEERING, TAIYUAN UNIVERSITY OF TECHNOLOGY, TAIYUAN, SHANXI, 030024, CHINA"/>
    <s v="COLLEGE OF CIVIL ENGINEERING, TAIYUAN UNIVERSITY OF TECHNOLOGY, TAIYUAN, SHANXI, 030024, CHINA;COLLEGE OF CIVIL ENGINEERING, TAIYUAN UNIVERSITY OF TECHNOLOGY, TAIYUAN, SHANXI, 030024, CHINA;COLLEGE OF CIVIL ENGINEERING, TAIYUAN UNIVERSITY OF TECHNOLOGY, TAIYUAN, SHANXI, 030024, CHINA"/>
    <s v="IN RECENT YEARS, PUBLIC BUILDINGS HAVE BEEN PAYING MORE AND MORE ATTENTION TO THE INTEGRATION OF AESTHETIC AND CULTURAL VALUES, RESULTING IN COMPLEX AND DIVERSE ARCHITECTURAL FORMS AND DIFFICULT CONSTRUCTION. THE TAIYUAN WATER SPORTS CENTER IS SIMILAR TO A SAILBOAT IN SHAPE, WITH A REINFORCED CONCRETE CYLINDER AND STEEL TRUSS SUSPENSION STRUCTURE, A COMPLEX BUILDING SYSTEM, AND HIGH INSTALLATION ACCURACY REQUIREMENTS. BIM TECHNOLOGY WAS INTRODUCED IN THE PRE-PLANNING STAGE OF THE PROJECT TO EXPLORE THE APPLICATION VALUE OF BIM TECHNOLOGY IN THE WHOLE LIFE CYCLE OF THE PROJECT, AND THE RESULTS SHOWED THAT BIM TECHNOLOGY AVOIDED 52 COLLISION PROBLEMS, FOUND MORE THAN 50 VARIOUS PROBLEMS IN THE DEEPENING DESIGN STAGE, COMPLETED 15 3D TECHNOLOGY TRANSFER, SAVING 30% OF THE MEASUREMENT LABOR COST, REDUCING THE REWORK RATE AND LATER EQUIPMENT OPERATION AND MAINTENANCE COSTS. © PUBLISHED UNDER LICENCE BY IOP PUBLISHING LTD."/>
    <s v=""/>
    <s v="LIFE CYCLE; REINFORCED CONCRETE; SAILING VESSELS; TECHNOLOGY TRANSFER; WAGES; BIM TECHNOLOGIES; COLLISION PROBLEM; COMPLEX BUILDINGS; INSTALLATION ACCURACIES; OPERATION AND MAINTENANCE; REINFORCED CONCRETE CYLINDERS; SUSPENSION STRUCTURE; WHOLE LIFE CYCLES; ARCHITECTURAL DESIGN"/>
    <s v=""/>
    <s v=""/>
    <s v=""/>
    <s v=""/>
    <s v=""/>
    <s v=""/>
    <s v=""/>
    <s v=""/>
    <s v=""/>
    <s v=""/>
    <s v=""/>
    <s v=""/>
    <s v=""/>
    <s v=""/>
    <s v=""/>
    <s v="AIA DOCUMENT E202 BUILDING INFORMATION MODELING PROTOCOL EXHIBIT (2008), AIA S (USA); ZHANG, PENG, APPLICATION OF BIM TECHNOLOGY IN CURTAIN WALL ENGINEERING J (2013) CONSTRUCTION TECHNOLOGY, 42, PP. 105-106. , CHINESE; LIU, ZHENHUAN, THE APPLICATION OF BIM TECHNOLOGY IN COLLISION DETECTION J (2018) SCIENCE, TECHNOLOGY AND ECONOMICS JOURNAL, 26, PP. 20-22. , CHINESE; YAO, RUIZHE, (2018) APPLICATION OF BIM TECHNOLOGY IN THE CONSTRUCTION PHASE OF COMPLEX MIXED-USE PROJECTS D, , (GUANGZHOU: SOUTH CHINA UNIVERSITY OF TECHNOLOGY) IN CHINESE; LI, XIN, RESEARCH AND APPLICATION OF DYNAMIC MANAGEMENT SYSTEM OF CONSTRUCTION MATERIALS BASED ON BIM TECHNOLOGY (2019) CIVIL ENGINEERING AND INFORMATION TECHNOLOGY, 11, PP. 54-58. , J IN CHINESE; ZHANG, YUCHENG, APPLICATION OF BIM TECHNOLOGY IN THE CONSTRUCTION OF LONG-SPAN STEEL TRUSSES J (2017) BUILDING CONSTRUCTION, 39, PP. 714-715. , CHINESE; XU, HONGDONG, (2017) ARTIFICIAL NEURAL NETWORK BASED TRANSMISSION ENGINEERING FAKE PREDICTION STUDY D, , (BEIJING: NORTH CHINA ELECTRIC POWER UNIVERSITY (NCEPU)) IN CHINESE"/>
    <s v="LI, L.; COLLEGE OF CIVIL ENGINEERING, CHINA; EMAIL: LILIJUN.TYUT.EDU.CN"/>
    <s v=""/>
    <s v=""/>
    <s v="IOP PUBLISHING LTD"/>
    <s v="2020 3RD INTERNATIONAL SYMPOSIUM ON TRAFFIC TRANSPORTATION AND CIVIL ARCHITECTURE, ISTTCA 2020"/>
    <s v="6 NOVEMBER 2020 THROUGH 8 NOVEMBER 2020"/>
    <s v=""/>
    <s v="167231"/>
    <s v="17551307"/>
    <s v=""/>
    <s v=""/>
    <s v=""/>
    <s v="ENGLISH"/>
    <s v="IOP CONF. SER. EARTH ENVIRON. SCI."/>
    <x v="1"/>
    <s v="FINAL"/>
    <s v="ALL OPEN ACCESS, BRONZE"/>
    <s v="SCOPUS"/>
    <s v="2-S2.0-85101688847"/>
    <s v="IOP CONF SER EARTH ENVIRON SCI"/>
    <s v="TAIYUAN UNIVERSITY OF TECHNOLOGY;TAIYUAN UNIVERSITY OF TECHNOLOGY;TAIYUAN UNIVERSITY OF TECHNOLOGY"/>
    <s v="NOTREPORTED;COLLEGE OF CIVIL ENGINEERING;NOTREPORTED"/>
    <m/>
    <s v="WANG Q, 2021, IOP CONF SER EARTH ENVIRON SCI"/>
    <s v="WANG Q, 2021, IOP CONF SER EARTH ENVIRON SCI"/>
    <m/>
  </r>
  <r>
    <n v="16"/>
    <x v="0"/>
    <s v="STEYN P;PRETORIUS L"/>
    <s v="57215414052;6701730111;"/>
    <s v="PRO‐ACTIVE METHODS IN DESIGN IMPROVEMENT: A BEST PRACTICE REVIEW"/>
    <x v="1"/>
    <s v="PROCEEDINGS OF THE 30TH INTERNATIONAL CONFERENCE OF THE INTERNATIONAL ASSOCIATION FOR MANAGEMENT OF TECHNOLOGY, IAMOT 2021 - MOT FOR THE WORLD OF THE FUTURE"/>
    <s v=""/>
    <s v=""/>
    <s v=""/>
    <s v="148"/>
    <s v="162"/>
    <s v=""/>
    <n v="0"/>
    <s v="10.52202/060557-0010"/>
    <s v="https://www.scopus.com/inward/record.uri?eid=2-s2.0-85124002863&amp;doi=10.52202%2f060557-0010&amp;partnerID=40&amp;md5=ad453887731aad6c9557597ef4efeb53"/>
    <s v="UNIVERSITY OF PRETORIA, DEPARTMENT ENGINEERING AND TECHNOLOGY MANAGEMENT, SOUTH AFRICA"/>
    <s v="UNIVERSITY OF PRETORIA, DEPARTMENT ENGINEERING AND TECHNOLOGY MANAGEMENT, SOUTH AFRICA;UNIVERSITY OF PRETORIA, DEPARTMENT ENGINEERING AND TECHNOLOGY MANAGEMENT, SOUTH AFRICA"/>
    <s v="THIS PAPER EXPLORES THE LATEST DEVELOPMENTS AND PRACTICE IN THE FIELD OF DESIGN IMPROVEMENT THROUGH A LITERATURE REVIEW. DESIGN IMPROVEMENT THROUGH VALUE IMPROVEMENT PRACTICES IS A KEY ASPECT IN THE FRONT‐END LOADING STRATEGY AND THE STRENGTH OF FRONT‐END LOADING RESTS ON THE SUCCESSFUL IMPLEMENTATION OF DESIGN IMPROVEMENT METHODS. DRAWING ON PREVIOUS RESEARCH IN PRO‐ACTIVE DESIGN CHANGES THROUGH MODEL BASED SYSTEMS ENGINEERING, THIS PAPER PERFORMS A QUALITATIVE REVIEW OF VARIOUS METHODS AVAILABLE TO ASSIST IN THE SELECTION OF METHODS FOR IMPLEMENTATION. COPYRIGHT © 2021 BY NAUDÉ SCRIBANTE. PERMISSION GRANTED TO IAMOT TO PUBLISH AND USE."/>
    <s v="FRONT END LOADING; VALUE IMPROVEMENT PRACTICE"/>
    <s v="DESIGN; ACTIVE METHOD; BEST PRACTICES; DESIGN CHANGE; DESIGN IMPROVEMENTS; FRONT-END LOADING; IMPROVEMENT METHODS; LATEST DEVELOPMENT; LITERATURE REVIEWS; VALUE IMPROVEMENT PRACTICE; VALUE IMPROVEMENTS; LOADING"/>
    <s v=""/>
    <s v=""/>
    <s v=""/>
    <s v=""/>
    <s v=""/>
    <s v="I WOULD LIKE TO AS CO-AUTHOR AND FRIEND RECOGNIZE ALL THE GREAT AND CONTINUOUS RESEARCH EFFORTS OF PHILIP STEYN WHO PASSED AWAY RECENTLY. HE WILL BE MISSED SORELY. THANKS MY FRIEND PHILIP."/>
    <s v=""/>
    <s v=""/>
    <s v=""/>
    <s v=""/>
    <s v=""/>
    <s v=""/>
    <s v=""/>
    <s v=""/>
    <s v=""/>
    <s v="ABDULLA, H., AL‐HASHIMI, M., THE IMPACT OF PROJECT MANAGEMENT METHODOLOGIES ON PROJECT SUCCESS: A CASE STUDY OF THE OIL AND GAS INDUSTRY (2019) JOURNAL OF ENGINEERING, PROJECT &amp; PRODUCTION MANAGEMENT, 9 (2); AHMED, K. A. A., PANDEY, R., CONCEPT OF VALUE ENGINEERING IN CONSTRUCTION INDUSTRY (2016) INTERNATIONAL JOURNAL OF SCIENCE AND RESEARCH; AINSWORTH, H., (2013) IMPROVING PROJECT MANAGEMENT OF IT ENABLED PROJECTS-LESSONS WE CAN LEARN FROM; ASGARI, S., (2016) ANALYTICAL REVIEW OF THE VALUE ENGINEERING METHODOLOGIES AND SELECTING SUPERIOR METHODOLOGY BASED ON TOPSIS MULTI‐CRITERIA DECISION; BASAK, B., COST MANAGEMENT IN AN IMPERFECT WORLD: BRIDGING THE GAP BETWEEN THEORY AND PRACTICE (2006) ICEC COST MANAGEMENT JOURNAL; CARON, F., IMPROVING VALUE WITH A RISK BASED APPROACH TO STAKEHOLDER MANAGEMENT (2010) SAVE INTERNATIONAL 50TH ANNUAL CONFERENCE, , SAVE INTERNATIONAL; CEELEN, S. B., (2015) TOWARDS A DATA ENVELOPMENT ANALYSIS APPROACH FOR THE FRONT‐END DEVELOPMENT OF RENEWABLE ENERGY PROJECTS IN THE NETHERLANDS; CHA, H. S., O'CONNOR, J. T., CHARACTERISTICS FOR LEVERAGING VALUE MANAGEMENT PROCESSES ON CAPITAL FACILITY PROJECTS (2006) JOURNAL OF MANAGEMENT IN ENGINEERING, 22 (3), PP. 135-147; PRE‐PROJECT PLANNING, , HTTPS://WWW.CONSTRUCTION‐INSTITUTE.ORG/RESOURCES/KNOWLEDGEBASE/KNOWLEDGE‐AREAS/PROJECT‐PLANNING/TOPICS/RT‐039, RETRIEVED 2021‐05‐17, FROM; (2014) RR291‐11 ‐ IMPROVING THE ACCURACY AND TIMELINESS OF PROJECT OUTCOME PREDICTIONS, , HTTPS://WWW.CONSTRUCTION‐INSTITUTE.ORG/RESOURCES/KNOWLEDGEBASE/KNOWLEDGE‐AREAS/PROJECT‐CONTROLS/TOPICS/RT-291/PUBS/RR291‐11, RETRIEVED 2021‐05‐16, FROM; HADDADI, A., BEST VALUE APPROACH (BVA): ENHANCING VALUE CREATION IN CONSTRUCTION PROJECTS (2017) BUSINESS SYSTEMS RESEARCH: INTERNATIONAL JOURNAL OF THE SOCIETY FOR ADVANCING INNOVATION AND RESEARCH IN ECONOMY, 8 (2), PP. 84-100; HARRISON, R., PROJECT MANAGEMENT PROCEDURES NEEDED TO DESIGN THE NEWEST FOUR PHOSPHORIC ACID EVAPORATORS IN NORTH AMERICA (2014) PROCEDIA ENGINEERING, 83, PP. 462-468; HASTAK, M., ANALYSIS OF TECHNIQUES LEADING TO RADICAL REDUCTION IN PROJECT CYCLE TIME (2008) JOURNAL OF CONSTRUCTION ENGINEERING AND MANAGEMENT, 134 (12), PP. 915-927; HONG, T. H., STATE‐OF‐PRACTICE AND STATE‐OF‐ART FOR THE PROJECT CYCLE TIME REDUCTION (2005) ARCHITECTURAL RESEARCH, 7 (2), PP. 69-79; HSU, S, CUI, Q., A DECISION MODEL FOR TECHNOLOGY SELECTION IN RENOVATION PROJECT PLANNING (2010) CONSTRUCTION RESEARCH CONGRESS 2010: INNOVATION FOR RESHAPING CONSTRUCTION PRACTICE, , C. AND; ASCHMAN, A., (2018) ESTABLISHING A FIT‐FOR‐PURPOSE PROJECT SYSTEM, , HTTPS://WWW.IPAGLOBAL.COM/NEWS/ARTICLE/ESTABLISHING‐A‐FIT‐FOR‐PURPOSE‐PROJECT‐SYSTEM‐2/, IPA; RETRIEVED 2021‐05‐17, FROM; MCADAM, R., MCCARRON, E., STRATEGIC BUSINESS IMPROVEMENT APPROACHES TO CAPITAL EXPENDITURE PROCESSES IN MANUFACTURING (2002) INTEGRATED MANUFACTURING SYSTEMS; MCCUISH, J. D., JOYS AND CHALLENGES OF AN INTERNAL VALUE ENGINEERING FACILITATOR (2000) SAVE INTERNATIONAL PROCEEDINGS; MERROW, E. W., (2011) INDUSTRIAL MEGAPROJECTS CONCEPTS, STRATEGIES, AND PRACTICES FOR SUCCESS; OGUNBIYI, O., INNOVATIVE VALUE MANAGEMENT: ASSESSMENT OF LEAN CONSTRUCTION IMPLEMENTATION (2011) RICS CONSTRUCTION AND PROPERTY CONFERENCE; OKOLI, C., SCHABRAM, K., (2010) A GUIDE TO CONDUCTING A SYSTEMATIC LITERATURE REVIEW OF INFORMATION SYSTEMS RESEARCH; PADFIELD, G., CAPTURING REQUIREMENTS FOR TILTROTOR HANDLING QUALITIES-CASE STUDIES IN VIRTUAL ENGINEERING (2008) THE AERONAUTICAL JOURNAL, 112 (1134), P. 433448; PRIETO, B., COMPARISON OF DESIGN BID BUILD AND DESIGN BUILD FINANCE OPERATE MAINTAIN PROJECT DELIVERY (2012) PM WORLD JOURNAL, , I; RUTHARDT, K., (2008) RELIABILITY AND AVAILABILITY-INTEGRATED HYDROGEN PRODUCTION SCHEMES FOR REFINERIES; SHLOPAK, M., FRONT END LOADING AS AN INTEGRAL PART OF THE PROJECT EXECUTION MODEL IN LEAN SHIPBUILDING (2014) PROCEEDINGS OF THE IGLC‐22, P. 2527. , OSLO, NORWAY; SHUAIB, M., SUCCESSFUL MANAGEMENT IN NEW OFFSHORE FIELD STARTUP: MEETING CHALLENGING TARGETS AND EXCEEDING EXPECTATIONS (2015) ABU DHABI INTERNATIONAL PETROLEUM EXHIBITION AND CONFERENCE, , SOCIETY OF PETROLEUM ENGINEERS; SMITH, P., BIM &amp; THE 5D PROJECT COST MANAGER (2014) PROCEDIA‐SOCIAL AND BEHAVIORAL SCIENCES, 119, PP. 475-484; STEYN, P. J., PRETORIUS, L., DESIGN ITERATIONS OBSERVED DURING A POWER UTILITY DEVELOPMENT PROJECT LIFE CYCLE: A CASE STUDY (2018) 14TH INCOSE SA CONFERENCE, , CSIR, PRETORIA; STEYN, P. J., PRETORIUS, L., (2020) 29TH INTERNATIONAL CONFERENCE ON MANAGEMENT OF TECHNOLOGY, , EARLY LIFE CYCLE DESIGN MANAGEMENT A CASE STUDY ON MBSE DEPLOYMENT IN PROJECT EXECUTION. CAIRO, EGYPT; THIRION, C., (2020) FIT‐FOR‐PURPOSE SPECIFICATIONS FOR PROJECT DEVELOPMENT AND IMPLEMENTATION; TOOKEY, J. E., CLIENT'S CHAMPIONING CHARACTERISTICS THAT PROMOTE CONSTRUCTION INNOVATION (2011) CONSTRUCTION INNOVATION; VAN DER WEIJDE, G., (2008) FRONT‐END LOADING IN THE OIL AND GAS INDUSTRY; PROFESSIONAL SERVICES, , HTTPS://WWW.VMSERVICES.CO.ZA/PROFESSIONAL‐SERVICES, VMSERVICES. RETRIEVED 2021‐05‐16, FROM; WITTIG, R., (2013) MEGA PROJECT DEVELOPMENT: OPTIMISING CURRENT PRACTICES AND STRATEGIES"/>
    <s v="PRETORIUS, L.; UNIVERSITY OF PRETORIA, SOUTH AFRICA; EMAIL: LEON.PRETORIUS@UP.AC.ZA"/>
    <s v=""/>
    <s v=""/>
    <s v="UNIVERSITY OF PRETORIA"/>
    <s v="30TH INTERNATIONAL CONFERENCE OF THE INTERNATIONAL ASSOCIATION FOR MANAGEMENT OF TECHNOLOGY: MOT FOR THE WORLD OF THE FUTURE, IAMOT 2021"/>
    <s v="19 SEPTEMBER 2021 THROUGH 23 SEPTEMBER 2021"/>
    <s v=""/>
    <s v="174787"/>
    <s v=""/>
    <s v="9781775922131"/>
    <s v=""/>
    <s v=""/>
    <s v="ENGLISH"/>
    <s v="PROC. INT. CONF. INT. ASSOC. MANAG. TECHNOL., IAMOT - MOT WORLD FUTURE"/>
    <x v="1"/>
    <s v="FINAL"/>
    <s v=""/>
    <s v="SCOPUS"/>
    <s v="2-S2.0-85124002863"/>
    <s v="PROC INT CONF INT ASSOC MANAG TECHNOL, IAMOT - MOT WORLD FUTURE"/>
    <s v="UNIVERSITY OF PRETORIA;UNIVERSITY OF PRETORIA"/>
    <s v="NOTREPORTED;UNIVERSITY OF PRETORIA;NOTREPORTED"/>
    <m/>
    <s v="STEYN P, 2021, PROC INT CONF INT ASSOC MANAG TECHNOL, IAMOT - MOT WORLD FUTURE"/>
    <s v="STEYN P, 2021, PROC INT CONF INT ASSOC MANAG TECHNOL, IAMOT - MOT WORLD FUTURE"/>
    <m/>
  </r>
  <r>
    <n v="17"/>
    <x v="0"/>
    <s v="SILVA PF;GARCIA LF;FIGUEIREDO G;DE MORAES RJ;ROMEU RK"/>
    <s v="57422661700;56548041300;57203192182;52864274300;6506814108;"/>
    <s v="HOW DO SPECIALISTS EXPRESS RISKS: AN APPLIED ONTOLOGY FOR THE OIL &amp; GAS DOMAIN"/>
    <x v="1"/>
    <s v="CEUR WORKSHOP PROCEEDINGS"/>
    <s v="3050"/>
    <s v=""/>
    <s v=""/>
    <s v="114"/>
    <s v="125"/>
    <s v=""/>
    <n v="0"/>
    <s v=""/>
    <s v="https://www.scopus.com/inward/record.uri?eid=2-s2.0-85123288243&amp;partnerID=40&amp;md5=1a080d734ac445194a79c99214924fb1"/>
    <s v="PONTIFÍCIA UNIVERSIDADE DO RIO DE JANEIRO, RJ, RIO DE JANEIRO, BRAZIL; PETRÓLEO BRASILEIRO S.A., RJ, RIO DE JANEIRO, BRAZIL; ONTOLOGY AND CONCEPTUAL MODELING RESEARCH GROUP (NEMO), UNIVERSIDADE FEDERAL DO ESPÍRITO SANTO (UFES), ES, VITÓRIA, BRAZIL; INSTITUTO DE INFORMÁTICA, UNIVERSIDADE FEDERAL DO RIO GRANDE DO SUL (UFRGS), CAIXA POSTAL 15.064, RS, PORTO ALEGRE, 91.501-970, BRAZIL"/>
    <s v="RJ, RIO DE JANEIRO, BRAZIL;INSTITUTO DE INFORMÁTICA, UNIVERSIDADE FEDERAL DO RIO GRANDE DO SUL (UFRGS), CAIXA POSTAL 15.064, RS, PORTO ALEGRE, 91.501-970, BRAZIL;RJ, RIO DE JANEIRO, BRAZIL, ONTOLOGY AND CONCEPTUAL MODELING RESEARCH GROUP (NEMO), UNIVERSIDADE FEDERAL DO ESPÍRITO SANTO (UFES), ES, VITÓRIA, BRAZIL;RJ, RIO DE JANEIRO, BRAZIL;INSTITUTO DE INFORMÁTICA, UNIVERSIDADE FEDERAL DO RIO GRANDE DO SUL (UFRGS), CAIXA POSTAL 15.064, RS, PORTO ALEGRE, 91.501-970, BRAZIL"/>
    <s v="RISK CONSTITUTES A POLYSEMOUS IDEA, REFERENCING CONCEPTS SUCH AS A TRIGGERING EVENT TO AN UNDESIRED CONSEQUENCE, THE PROBABILITIES OF THE EVENT AND THE DIMENSION OF THE CONSEQUENCE. COMBINED WITH THE LACK OF STANDARDIZATION, THE IDEA OF RISK IN A GIVEN DOMAIN CAN BE DOCUMENTED IN A MULTITUDE OF WAYS, OFTEN CARRYING IMPLICIT KNOWLEDGE. FOR THIS REASON, A PROPER CONCEPTUAL MODEL CAN ENHANCE NATURAL LANGUAGE PROCESSING ALGORITHMS APPLIED TO RISK DOCUMENTATION. THIS WORK PROPOSES A FRAMEWORK FOR THE DEVELOPMENT OF THE CONCEPTUALIZATION OF RISKS IN OIL AND GAS PROJECTS DOCUMENTED BY SPECIALISTS OF THE PETROLEUM RESERVOIR DOMAIN. IT OFFERS DOMAIN EXPERTS A PREDEFINED SET OF CONCEPTS THAT RESONATE WITH THEIR AREA OF EXPERTISE. WE EXPECT THAT THE RESULT, AN APPLIED RISK ONTOLOGY COMPOSED OF THE WORDS DOMINATED BY RESERVOIR PROFESSIONALS, CAN BE EASILY ADOPTED IN FUTURE RISK DOCUMENTATION. © 2021 COPYRIGHT FOR THIS PAPER BY ITS AUTHORS."/>
    <s v=""/>
    <s v="NATURAL LANGUAGE PROCESSING SYSTEMS; ONTOLOGY; PETROLEUM RESERVOIR EVALUATION; CONCEPTUAL MODEL; DOMAIN EXPERTS; IMPLICIT KNOWLEDGE; OIL AND GAS PROJECTS; OIL GAS; ONTOLOGY'S; PREDEFINED SETS; PROCESSING ALGORITHMS; RISK ONTOLOGIES; PETROLEUM RESERVOIRS"/>
    <s v=""/>
    <s v=""/>
    <s v=""/>
    <s v=""/>
    <s v=""/>
    <s v=""/>
    <s v=""/>
    <s v=""/>
    <s v=""/>
    <s v=""/>
    <s v=""/>
    <s v=""/>
    <s v=""/>
    <s v=""/>
    <s v=""/>
    <s v="FRONT-END-LOADING (FEL) PROCESS SUPPORTING OPTIMUM FIELD DEVELOPMENT DECISION MAKING (2013) ALL DAYS OF SPE KUWAIT OIL AND GAS SHOW AND CONFERENCE, , SPE-167655-MS; ARP, R., SMITH, B., SPEAR, A. D., (2015) BUILDING ONTOLOGIES WITH BASIC FORMAL ONTOLOGY, , MIT PRESS; AVEN, T., ON HOW TO DEFINE, UNDERSTAND AND DESCRIBE RISK (2010) RELIABILITY ENGINEERING SYSTEM SAFETY, 95 (6), PP. 623-631; AVEN, T., RENN, O., (2010) RISK MANAGEMENT AND GOVERNANCE: CONCEPTS, GUIDELINES AND APPLICATIONS, 16. , SPRINGER SCIENCE &amp; BUSINESS MEDIA; AVEN, T., VINNEM, J.-E., (2007) RISK MANAGEMENT: WITH APPLICATIONS FROM THE OFFSHORE PETROLEUM INDUSTRY, , SPRINGER SCIENCE &amp; BUSINESS MEDIA; CALOBA, G., (2018) GERENCIAMENTO DE RISCO EM PROJETOS: FERRAMENTAS, TÉCNICAS E EXEM-PLOS PARA GESTÃO INTEGRADA, , 1AEDIÇÃO; DING, L., ZHONG, B., WU, S., LUO, H., CONSTRUCTION RISK KNOWLEDGE MANAGEMENT IN BIM USING ONTOLOGY AND SEMANTIC WEB TECHNOLOGY (2016) SAFETY SCIENCE, 87, PP. 202-213; ESTEBAN, M. F., HUGHES, P., EL RASHIDY, R., VAN GULIJK, C., MANIFESTATION OF ONTOLOGIES IN GRAPH DATABASES FOR BIG DATA RISK ANALYSIS (2018) ANNUAL EUROPEAN SAFETY AND RELIABILITY CONFERENCE, PP. 3189-3193. , CRC PRESS/BALKEMA; GARCIA, L. F., ABEL, M., PERRIN, M., DOS SANTOS ALVARENGA, R., THE GEOCORE ONTOLOGY: A CORE ONTOLOGY FOR GENERAL USE IN GEOLOGY (2020) COMPUTERS &amp; GEOSCIENCES, 135, P. 104387; GARCIA, L. F., RODRIGUES, F. H., LOPES, A., KUCHLE, R. D. S. A., PERRIN, M., ABEL, M., WHAT GEOLOGISTS TALK ABOUT: TOWARDS A FREQUENCY-BASED ONTOLOGICAL ANALYSIS OF PETROLEUM DOMAIN TERMS (2020) ONTOBRAS, PP. 190-203. , PAGES; GUARINO, N., GUIZZARDI, G., WE NEED TO DISCUSS THE RELATIONSHIP': REVISITING RELATIONSHIPS AS MODELING CONSTRUCTS (2015) INTL. CONF. ON ADVANCED INFORMATION SYSTEMS ENGINEERING, PP. 279-294. , SPRINGER; GUIZZARDI, G., (2005) ONTOLOGICAL FOUNDATIONS FOR STRUCTURAL CONCEPTUAL MODELS; GUIZZARDI, G., BAIÄO, F., LOPES, M., FALBO, R., THE ROLE OF FOUNDATIONAL ONTOLOGIES FOR DOMAIN ONTOLOGY ENGINEERING: AN INDUSTRIAL CASE STUDY IN THE DOMAIN OF OIL AND GAS EXPLORATION AND PRODUCTION (2010) INTERNATIONAL JOURNAL OF INFORMATION SYSTEM MODELING AND DESIGN (IJISMD), 1 (2), PP. 1-22; GUIZZARDI, G., WAGNER, G., ALMEIDA, J. P. A., GUIZZARDI, R. S. S., TOWARDS ONTOLOGICAL FOUNDATIONS FOR CONCEPTUAL MODELING: THE UNIFIED FOUNDATIONAL ONTOLOGY (UFO) STORY (2015) APPLIED ONTOLOGY, 10 (3-4), PP. 259-271; HASTINGS, D., MCMANUS, H., A FRAMEWORK FOR UNDERSTANDING UNCERTAINTY AND ITS MITIGATION AND EXPLOITATION IN COMPLEX SYSTEMS (2004) 2004 ENGINEERING SYSTEMS SYMPOSIUM, PP. 29-31; (2018) RISK MANAGEMENT - GUIDELINES, , ISO 31000:2018(E) STANDARD, INTERNATIONAL ORGANIZATION FOR STANDARDIZATION, GENEVA, CH; (2009) RISK MANAGEMENT - VOCABULARY, , STANDARD, INTERNATIONAL ORGANIZATION FOR STANDARDIZATION, GENEVA, CH; KAPLAN, S., GARRICK, B. J., ON THE QUANTITATIVE DEFINITION OF RISK (1981) RISK ANALYSIS, 1 (1), PP. 11-27; MOTTA, O. M., QUELHAS, O. L. G., DE FARIAS FILHO, J. R., FRANÇA, S., MEIRIÑO, M., MEGAPROJECTS FRONT-END PLANNING: THE CASE OF BRAZILIAN ORGANIZATIONS OF ENGINEERING AND CONSTRUCTION (2014) AMERICAN JOURNAL OF INDUSTRIAL AND BUSINESS MANAGEMENT, 4, P. 401. , (08); PALMER, C., URWIN, E. N., NIKNEJAD, A., PETROVIC, D., POPPLEWELL, K., YOUNG, R. I., AN ONTOLOGY SUPPORTED RISK ASSESSMENT APPROACH FOR THE INTELLIGENT CONFIGURATION OF SUPPLY NETWORKS (2018) JOURNAL OF INTELLIGENT MANUFACTURING, 29 (5), PP. 1005-1030; PATT, A. G., SCHRÄG, D. P., USING SPECIFIC LANGUAGE TO DESCRIBE RISK AND PROBABILITY (2003) CLIMATIC CHANGE, PP. 17-30; (2007) GLOSSARIO PETROBRAS, , HTTPS://WWW.AGENCIAPETROBRAS.COM.BR/GLOSSARIO, ACCESSED: 2021-07-27; PRINCE SALES, T., BAIÄO, F., GUIZZARDI, G., ALMEIDA, J., GUARINO, N., MYLOPOULOS, J., (2018) THE COMMON ONTOLOGY OF VALUE AND RISK; RENN, O., THREE DECADES OF RISK RESEARCH: ACCOMPLISHMENTS AND NEW CHALLENGES (1998) JOURNAL OF RISK RESEARCH, 1 (1), PP. 49-71; SALES, T. P., BAIÄO, F., GUIZZARDI, G., ALMEIDA, J. P. A., GUARINO, N., MYLOPOULOS, J., THE COMMON ONTOLOGY OF VALUE AND RISK (2018) INTERNATIONAL CONFERENCE ON CONCEPTUAL MODELING, PP. 121-135. , SPRINGER; (2019) GLOSSARIO SCHLUMBERGER, , HTTPS://GLOSSARY.OILFIELD.SLB.COM/EN/, ACCESSED: 2021-07-27; TESSAROLLO, A., RADEMAKER, A., INCLUSION OF LITHOLOGICAL TERMS (ROCKS AND MINERALS) IN THE OPEN WORDNET FOR ENGLISH (2020) PROCEEDINGS OF THE LREC 2020 WORKSHOP ON MULTIMODAL WORDNETS (MMW2020), PP. 33-38; VEGA-BARBAS, M., VILLAGRÁ, V. A., MONJE, F., RIESCO, R., LARRIVA-NOVO, X., BERROCAL, J., ONTOLOGY-BASED SYSTEM FOR DYNAMIC RISK MANAGEMENT IN ADMINISTRATIVE DOMAINS (2019) APPLIED SCIENCES, 9 (21), P. 4547; WIERINGA, R., DE JONGE, W., SPRUIT, P., USING DYNAMIC CLASSES AND ROLE CLASSES TO MODEL OBJECT MIGRATION (1995) TAPOS, 1 (1), PP. 61-83"/>
    <s v=""/>
    <s v="FARINELLI F.BERARDI R.C.G.CARBONERA J.L.SCHMIDT D."/>
    <s v=""/>
    <s v="CEUR-WS"/>
    <s v="14TH SEMINAR ON ONTOLOGY RESEARCH IN BRAZIL, ONTOBRAS 2021 AND 5TH DOCTORAL AND MASTERS CONSORTIUM ON ONTOLOGIES, WTDO 2021"/>
    <s v="16 NOVEMBER 2021 THROUGH 19 NOVEMBER 2021"/>
    <s v=""/>
    <s v="175583"/>
    <s v="16130073"/>
    <s v=""/>
    <s v=""/>
    <s v=""/>
    <s v="ENGLISH"/>
    <s v="CEUR WORKSHOP PROC."/>
    <x v="1"/>
    <s v="FINAL"/>
    <s v=""/>
    <s v="SCOPUS"/>
    <s v="2-S2.0-85123288243"/>
    <s v="CEUR WORKSHOP PROC"/>
    <m/>
    <s v="NOTREPORTED"/>
    <m/>
    <s v="SILVA PF, 2021, CEUR WORKSHOP PROC"/>
    <s v="SILVA PF, 2021, CEUR WORKSHOP PROC"/>
    <s v="Acepted"/>
  </r>
  <r>
    <n v="18"/>
    <x v="0"/>
    <s v="JIN H;CHAN M;MORDA R;LOU CX;VRCELJ Z"/>
    <s v="57201449928;57222659723;56126483000;55516988200;10045571500;"/>
    <s v="A SCIENTOMETRIC REVIEW OF SUSTAINABLE INFRASTRUCTURE RESEARCH: VISUALIZATION AND ANALYSIS"/>
    <x v="1"/>
    <s v="INTERNATIONAL JOURNAL OF CONSTRUCTION MANAGEMENT"/>
    <s v=""/>
    <s v=""/>
    <s v=""/>
    <s v=""/>
    <s v=""/>
    <s v=""/>
    <n v="0"/>
    <s v="10.1080/15623599.2021.2017114"/>
    <s v="https://www.scopus.com/inward/record.uri?eid=2-s2.0-85121678162&amp;doi=10.1080%2f15623599.2021.2017114&amp;partnerID=40&amp;md5=c7364565385cd4595ebcf2f2539c6e07"/>
    <s v="SCHOOL OF ARCHITECTURE AND BUILT ENVIRONMENT, DEAKIN UNIVERSITY, GEELONG, AUSTRALIA; COLLEGE OF ENGINEERING AND SCIENCE, VICTORIA UNIVERSITY, MELBOURNE, AUSTRALIA; COLLEGE OF HEALTH AND BIOMEDICINE, VICTORIA UNIVERSITY, MELBOURNE, AUSTRALIA; INSTITUTE FOR SUSTAINABLE INDUSTRIES &amp; LIVEABLE CITIES, VICTORIA UNIVERSITY, AUSTRALIA"/>
    <s v="SCHOOL OF ARCHITECTURE AND BUILT ENVIRONMENT, DEAKIN UNIVERSITY, GEELONG, AUSTRALIA;COLLEGE OF ENGINEERING AND SCIENCE, VICTORIA UNIVERSITY, MELBOURNE, AUSTRALIA;COLLEGE OF HEALTH AND BIOMEDICINE, VICTORIA UNIVERSITY, MELBOURNE, AUSTRALIA;INSTITUTE FOR SUSTAINABLE INDUSTRIES &amp; LIVEABLE CITIES, VICTORIA UNIVERSITY, AUSTRALIA;COLLEGE OF ENGINEERING AND SCIENCE, VICTORIA UNIVERSITY, MELBOURNE, AUSTRALIA"/>
    <s v="MORE AND MORE INFRASTRUCTURE PROJECTS HAVE BEEN DEVELOPED DUE TO RAPID ECONOMIC GROWTH WORLDWIDE. COMPARED TO OTHER CONSTRUCTION PROJECTS, INFRASTRUCTURE PROJECTS ARE KNOWN FOR THEIR LONG OPERATIONAL PERIODS, CONSTRUCTION COMPLEXITY, AND LARGE IMPACT ON LOCAL COMMUNITIES. THESE ISSUES MAKE SUSTAINABLE INFRASTRUCTURE DEVELOPMENT A GROWING NECESSITY. HOWEVER, THE PATTERNS AND TRENDS OF SUSTAINABLE INFRASTRUCTURE RESEARCH REMAIN VAGUE WITHOUT A SYSTEMATIC REVIEW AND ANALYSIS. THIS STUDY REVIEWS THE CURRENT SUSTAINABLE INFRASTRUCTURE RESEARCH USING SCIENTOMETRIC ANALYSIS TECHNIQUES; THAT IS, CITATION BURST, KEYWORD CO-OCCURRENCE, DIRECT CITATION AND CO-CITATION ANALYSES. THE FINDINGS REVEAL THE TRENDS OF SUSTAINABLE INFRASTRUCTURE RESEARCH, MAIN RESEARCH AREAS WITHIN THE SCOPE OF SUSTAINABLE INFRASTRUCTURE, RESEARCH FRONT AND PATTERN OF CITATIONS IN SUSTAINABLE INFRASTRUCTURE RESEARCH. THE RESEARCH FINDINGS ALSO CONTRIBUTE TO RECOGNIZING RESEARCH GAPS IN THE EXTANT SUSTAINABLE INFRASTRUCTURE LITERATURE AND THEREFORE PROVIDE DIRECTIONS FOR FUTURE RESEARCH. © 2021 INFORMA UK LIMITED, TRADING AS TAYLOR &amp; FRANCIS GROUP."/>
    <s v="GREEN INFRASTRUCTURE; NETWORK ANALYSIS; REVIEW; SCIENTOMETRICS; SUSTAINABLE INFRASTRUCTURE; VISUALIZATION"/>
    <s v=""/>
    <s v=""/>
    <s v=""/>
    <s v=""/>
    <s v=""/>
    <s v=""/>
    <s v=""/>
    <s v=""/>
    <s v=""/>
    <s v=""/>
    <s v=""/>
    <s v=""/>
    <s v=""/>
    <s v=""/>
    <s v=""/>
    <s v=""/>
    <s v="ABHIJITH, K.V., KUMAR, P., GALLAGHER, J., MCNABOLA, A., BALDAUF, R., PILLA, F., BRODERICK, B., PULVIRENTI, B., AIR POLLUTION ABATEMENT PERFORMANCES OF GREEN INFRASTRUCTURE IN OPEN ROAD AND BUILT-UP STREET CANYON ENVIRONMENTS–A REVIEW (2017) ATMOS ENVIRON, 162, PP. 71-86; ADENIPEKUN, M.T., SUSTAINABLE RURAL INFRASTRUCTURAL DEVELOPMENT IN NIGERIA WITHIN THE CONTEXT OF VISION 20: 2020 (2013) INT J DEVELOP SUSTAIN, 2 (1), PP. 254-269; ADETOLA, A., GOULDING, J.S., LIYANAGE, C.L., COLLABORATIVE ENGAGEMENT APPROACHES FOR DELIVERING SUSTAINABLE INFRASTRUCTURE PROJECTS IN THE AEC SECTOR: A REVIEW (2011) IJCSCM, 1 (1), PP. 1-24; ADSHEAD, D., THACKER, S., FULDAUER, L.I., HALL, J.W., DELIVERING ON THE SUSTAINABLE DEVELOPMENT GOALS THROUGH LONG-TERM INFRASTRUCTURE PLANNING (2019) GLOBAL ENVIRON CHANGE, 59, P. 101975; ANDERSSON, E., BARTHEL, S., BORGSTRÖM, S., COLDING, J., ELMQVIST, T., FOLKE, C., GREN, Å., RECONNECTING CITIES TO THE BIOSPHERE: STEWARDSHIP OF GREEN INFRASTRUCTURE AND URBAN ECOSYSTEM SERVICES (2014) AMBIO, 43 (4), PP. 445-453; ANDREAS, G., ALLEN, J., FARLEY, L., KAO, J.K., MLADENOVA, I., TOWARDS THE DEVELOPMENT OF A RATING SYSTEM FOR SUSTAINABLE INFRASTRUCTURE: A CHECKLIST OR A DECISION-MAKING TOOL? (2010) PROCEEDINGS OF THE WATER ENVIRONMENT FEDERATION, PP. 379-391. , BOSTON, MA: IN:, : P; BADASSA, B.B., SUN, B., QIAO, L., SUSTAINABLE TRANSPORT INFRASTRUCTURE AND ECONOMIC RETURNS: A BIBLIOMETRIC AND VISUALIZATION ANALYSIS (2020) SUSTAINABILITY, 12 (5), P. 2033; BHATTACHARYA, A., MELTZER, J.P., OPPENHEIM, J., QURESHI, Z., STERN, N., (2016) DELIVERING ON SUSTAINABLE INFRASTRUCTURE FOR BETTER DEVELOPMENT AND BETTER CLIMATE, , WASHINGTON (DC): GLOBAL ECONOMY AND DEVELOPMENT, THE BROOKINGS INSTITUTION; BONENBERG, W., WEI, X., GREEN BIM IN SUSTAINABLE INFRASTRUCTURE (2015) PROCEDIA MANUF, 3, PP. 1654-1659; BRNER, K., (2010) ATLAS OF SCIENCE: VISUALIZING WHAT WE KNOW, , CAMBRIDGE (MA): THE MIT PRESS; BROCKE, J.V., SIMONS, A., NIEHAVES, B., NIEHAVES, B., REIMER, K., PLATTFAUT, R., CLEVEN, A., RECONSTRUCTING THE GIANT: ON THE IMPORTANCE OF RIGOUR IN DOCUMENTING THE LITERATURE SEARCH PROCESS (2009) ECIS 2009 PROCEEDINGS, P. 161. , VERONA, ITALY:. : P; CHEN, C., HU, Z., LIU, S., TSENG, H., EMERGING TRENDS IN REGENERATIVE MEDICINE: A SCIENTOMETRIC ANALYSIS IN CITESPACE (2012) EXPERT OPIN BIOL THER, 12 (5), PP. 593-608; CHEN, C., IBEKWE‐SANJUAN, F., HOU, J., THE STRUCTURE AND DYNAMICS OF COCITATION CLUSTERS: A MULTIPLE‐PERSPECTIVE COCITATION ANALYSIS (2010) J AM SOC INF SCI, 61 (7), PP. 1386-1409; CHEN, C., SCIENCE MAPPING: A SYSTEMATIC REVIEW OF THE LITERATURE (2017) J DATA INFORM SCI, 2 (2), PP. 1-40; CHEN, X., CHEN, J., WU, D., XIE, Y., LI, J., MAPPING THE RESEARCH TRENDS BY CO-WORD ANALYSIS BASED ON KEYWORDS FROM FUNDED PROJECT (2016) PROCEDIA COMPUT SCI, 91, PP. 547-555; COBO, M.J., LÓPEZ‐HERRERA, A.G., HERRERA‐VIEDMA, E., HERRERA, F., SCIENCE MAPPING SOFTWARE TOOLS: REVIEW, ANALYSIS, AND COOPERATIVE STUDY AMONG TOOLS (2011) J AM SOC INF SCI, 62 (7), PP. 1382-1402; CORREIA, A.G., WINTER, M.G., PUPPALA, A.J., A REVIEW OF SUSTAINABLE APPROACHES IN TRANSPORT INFRASTRUCTURE GEOTECHNICS (2016) TRANSP GEOTECH, 7, PP. 21-28; DARKO, A., CHAN, A.P., HUO, X., OWUSU-MANU, D.G., A SCIENTOMETRIC ANALYSIS AND VISUALIZATION OF GLOBAL GREEN BUILDING RESEARCH (2019) BUILD ENVIRON, 149, PP. 501-511; DEMUZERE, M., ORRU, K., HEIDRICH, O., OLAZABAL, E., GENELETTI, D., ORRU, H., BHAVE, A.G., FAEHNLE, M., MITIGATING AND ADAPTING TO CLIMATE CHANGE: MULTI-FUNCTIONAL AND MULTI-SCALE ASSESSMENT OF GREEN URBAN INFRASTRUCTURE (2014) J ENVIRON MANAGE, 146, PP. 107-115; DIAZ-SARACHAGA, J.M., JATO-ESPINO, D., CASTRO-FRESNO, D., APPLICATION OF THE SUSTAINABLE INFRASTRUCTURE RATING SYSTEM FOR DEVELOPING COUNTRIES (SIRSDEC) TO A CASE STUDY (2017) ENVIRON SCI POLICY, 69, PP. 73-80; FANG, Y., YIN, J., WU, B., CLIMATE CHANGE AND TOURISM: A SCIENTOMETRIC ANALYSIS USING CITESPACE (2018) J SUSTAIN TOUR, 26 (1), PP. 108-126; FAY, M., TOMAN, M., BENITEZ, D., CSORDAS, S., INFRASTRUCTURE AND SUSTAINABLE DEVELOPMENT (2011) POSTCRIS GROWTH DEVELOP, 22, PP. 329-382; FISCHER, J.M., AMEKUDZI, A., QUALITY OF LIFE, SUSTAINABLE CIVIL INFRASTRUCTURE, AND SUSTAINABLE DEVELOPMENT: STRATEGICALLY EXPANDING CHOICE (2011) J URBAN PLANN DEV, 137 (1), PP. 39-48; GARFIELD, E., FROM THE SCIENCE OF SCIENCE TO SCIENTOMETRICS VISUALIZING THE HISTORY OF SCIENCE WITH HISTCITE SOFTWARE (2009) J INFORM, 3 (3), PP. 173-179; GIBSON, G.E., JR., BINGHAM, E., STOGNER, C.R., FRONT END PLANNING FOR INFRASTRUCTURE PROJECTS (2010) CONSTRUCTION RESEARCH CONGRESS 2010: INNOVATION FOR RESHAPING CONSTRUCTION PRACTICE, PP. 1125-1135. , BANFF, ALBERTA, CANADA:. IN:,; MAY 8–10;, : CONSTRUCTION RESEARCH CONGRESS 2010; P; GRIFFITHS, K., BOYLE, C., HENNING, T., INFRASTRUCTURE SUSTAINABILITY RATING TOOLS–HOW THEY HAVE DEVELOPED AND WHAT WE MIGHT EXPECT TO SEE IN THE FUTURE (2015) IPWEA 2015: SUSTAINABLE COMMUNITIES SHARING KNOWLEDGE, , ROTORUA, NEW ZEALAND:. IN:,; JUN 7–11;; HANSEN, R., PAULEIT, S., FROM MULTIFUNCTIONALITY TO MULTIPLE ECOSYSTEM SERVICES? A CONCEPTUAL FRAMEWORK FOR MULTIFUNCTIONALITY IN GREEN INFRASTRUCTURE PLANNING FOR URBAN AREAS (2014) AMBIO, 43 (4), PP. 516-529; HEIN, D.K., SCHAUS, L., (2013) PERMEABLE PAVEMENT DESIGN AND CONSTRUCTION: WHAT HAVE WE LEARNED RECENTLY, PP. 31-44. , AUSTIN (TX): ? IN: GREEN STREETS, HIGHWAYS, AND DEVELOPMENT 2013: ADVANCING THE PRACTICE; NOV 3–6;,; P; HOSNY, H.E., IBRAHIM, A.H., ELDARS, E.A., DEVELOPMENT OF INFRASTRUCTURE PROJECTS SUSTAINABILITY ASSESSMENT MODEL (2021) ENVIRON DEVELOP SUSTAIN; HOSSEINI, M.R., MAGHREBI, M., AKBARNEZHAD, A., MARTEK, I., ARASHPOUR, M., ANALYSIS OF CITATION NETWORKS IN BUILDING INFORMATION MODELING RESEARCH (2018) J CONSTR ENG MANAGE, 144 (8), P. 04018064; HUÉTINK, F.J., VAN DER VOOREN, A., ALKEMADE, F., INITIAL INFRASTRUCTURE DEVELOPMENT STRATEGIES FOR THE TRANSITION TO SUSTAINABLE MOBILITY (2010) TECHNOL FORECASTING SOCIAL CHANGE, 77 (8), PP. 1270-1281; JABAREEN, Y., TEACHING SUSTAINABILITY: A MULTIDISCIPLINARY APPROACH (2011) CE, 2 (4), PP. 388-392; JALAEI, F., ZOGHI, M., KHOSHAND, A., LIFE CYCLE ENVIRONMENTAL IMPACT ASSESSMENT TO MANAGE AND OPTIMIZE CONSTRUCTION WASTE USING BUILDING INFORMATION MODELING (BIM) (2019) INT J CONSTRUCT MANAGE, 21 (8), PP. 784-718; JIN, R., GAO, S., CHESHMEHZANGI, A., ABOAGYE-NIMO, E., A HOLISTIC REVIEW OF OFF-SITE CONSTRUCTION LITERATURE PUBLISHED BETWEEN 2008 AND 2018 (2018) J CLEANER PROD, 202, PP. 1202-1219; KAMBITES, C., OWEN, S., RENEWED PROSPECTS FOR GREEN INFRASTRUCTURE PLANNING IN THE UK (2006) PLAN PRACT RES, 21 (4), PP. 483-496; KEELEY, M., KOBURGER, A., DOLOWITZ, D.P., MEDEARIS, D., NICKEL, D., SHUSTER, W., PERSPECTIVES ON THE USE OF GREEN INFRASTRUCTURE FOR STORMWATER MANAGEMENT IN CLEVELAND AND MILWAUKEE (2013) ENVIRON MANAGE, 51 (6), PP. 1093-1108; (2020), HTTPS://HOME.KPMG/XX/EN/HOME/INSIGHTS/2020/06/COVID-19-RECOVERY.HTML, THE SUSTAINABLE INFRASTRUCTURE OPPORTUNITY. : &lt;, &gt;; KRAJANGSRI, T., PONGPENG, J., EFFECT OF SUSTAINABLE INFRASTRUCTURE ASSESSMENTS ON CONSTRUCTION PROJECT SUCCESS USING STRUCTURAL EQUATION MODELING (2017) J MANAGE ENG, 33 (3), P. 04016056; LI, V.C., LEPECH, M.D., WANG, S., WEIMANN, M., KEOLEIAN, G.A., DEVELOPMENT OF GREEN ENGINEERED CEMENTITIOUS COMPOSITES FOR SUSTAINABLE INFRASTRUCTURE SYSTEMS (2004) INTERNATIONAL WORKSHOP ON SUSTAINABLE DEVELOPMENT AND CONCRETE TECHNOLOGY, PP. 181-191. , BEIJING, CHINA:. IN:,; MAY 20–21;, : P; LI, X., JELEN, M., SMITH, B., UPCHURCH, M., SAARI, S., IMPLEMENT PERMEABLE PAVEMENTS TO IMPROVE INFRASTRUCTURE SUSTAINABILITY–A CASE STUDY (2014) TRANSPORTATION RESEARCH BOARD 93RD ANNUAL MEETING; LI, X., MA, E., QU, H., KNOWLEDGE MAPPING OF HOSPITALITY RESEARCH − A VISUAL ANALYSIS USING CITESPACE (2017) INT J HOSPITAL MANAGE, 60, PP. 77-93; LIU, H., ZHOU, G., WENNERSTEN, R., FROSTELL, B., ANALYSIS OF SUSTAINABLE URBAN DEVELOPMENT APPROACHES IN CHINA (2014) HABITAT INT, 41, PP. 24-32; LIU, L., JENSEN, M.B., GREEN INFRASTRUCTURE FOR SUSTAINABLE URBAN WATER MANAGEMENT: PRACTICES OF FIVE FORERUNNER CITIES (2018) CITIES, 74, PP. 126-133; MARLOW, D.R., MOGLIA, M., COOK, S., BEALE, D.J., TOWARDS SUSTAINABLE URBAN WATER MANAGEMENT: A CRITICAL REASSESSMENT (2013) WATER RES, 47 (20), PP. 7150-7161; MARTINEZ, S., DEL MAR DELGADO, M., MARIN, R.M., ALVAREZ, S., SCIENCE MAPPING ON THE ENVIRONMENTAL FOOTPRINT: A SCIENTOMETRIC ANALYSIS-BASED REVIEW (2019) ECOL INDIC, 106, P. 105543; MARTÍN-MARTÍN, A., ORDUNA-MALEA, E., LÓPEZ-CÓZAR, E.D., COVERAGE OF HIGHLY-CITED DOCUMENTS IN GOOGLE SCHOLAR, WEB OF SCIENCE, AND SCOPUS: A MULTIDISCIPLINARY COMPARISON (2018) SCIENTOMETRICS, 116 (3), PP. 2175-2188; MATTHEWS, T., LO, A.Y., BYRNE, J.A., RECONCEPTUALIZING GREEN INFRASTRUCTURE FOR CLIMATE CHANGE ADAPTATION: BARRIERS TO ADOPTION AND DRIVERS FOR UPTAKE BY SPATIAL PLANNERS (2015) LANDSCAPE URBAN PLANN, 138, PP. 155-163; MBIBA, B., INFRASTRUCTURE AND SUSTAINABLE LOCAL-LEVEL DEVELOPMENT INITIATIVES-THE POTENTIAL DRIVEN VERSUS THE PROBLEM DRIVEN-ZIMBABWE (1991) J RURAL DEVELOP, 10 (4), PP. 361-375; MEEROW, S., NEWELL, J.P., SPATIAL PLANNING FOR MULTIFUNCTIONAL GREEN INFRASTRUCTURE: GROWING RESILIENCE IN DETROIT (2017) LANDSCAPE URBAN PLANN, 159, PP. 62-75; MONGEON, P., PAUL-HUS, A., THE JOURNAL COVERAGE OF WEB OF SCIENCE AND SCOPUS: A COMPARATIVE ANALYSIS (2016) SCIENTOMETRICS, 106 (1), PP. 213-228; NAM, T., PARDO, T.A., CONCEPTUALIZING SMART CITY WITH DIMENSIONS OF TECHNOLOGY, PEOPLE, AND INSTITUTIONS (2011) PROCEEDINGS OF THE 12TH ANNUAL INTERNATIONAL DIGITAL GOVERNMENT RESEARCH CONFERENCE: DIGITAL GOVERNMENT INNOVATION IN CHALLENGING TIMES, PP. 282-291. , COLLEGE PARK (MD):. IN:,; JUN 12–15;, : P; NORTON, B.A., COUTTS, A.M., LIVESLEY, S.J., HARRIS, R.J., HUNTER, A.M., WILLIAMS, N.S., PLANNING FOR COOLER CITIES: A FRAMEWORK TO PRIORITISE GREEN INFRASTRUCTURE TO MITIGATE HIGH TEMPERATURES IN URBAN LANDSCAPES (2015) LANDSCAPE URBAN PLANN, 134, PP. 127-138; OLAWUMI, T.O., CHAN, D.W., A SCIENTOMETRIC REVIEW OF GLOBAL RESEARCH ON SUSTAINABILITY AND SUSTAINABLE DEVELOPMENT (2018) J CLEANER PROD, 183, PP. 231-250; PARRISH, K., CHESTER, M., LIFE-CYCLE ASSESSMENT FOR CONSTRUCTION OF SUSTAINABLE INFRASTRUCTURE (2014) PRACT PERIOD STRUCT DES CONSTR, 19 (1), PP. 89-94; PARTRIDGE, H., DEVELOPING A HUMAN PERSPECTIVE TO THE DIGITAL DIVIDE IN THE SMART CITY (2004) PROCEEDINGS OF THE BIENNIAL CONFERENCE OF AUSTRALIAN LIBRARY AND INFORMATION ASSOCIATION, , GOLD COAST, AUSTRALIA:. IN:,; SEP 21–24;; PEARSALL, H., GUTIERREZ-VELEZ, V.H., GILBERT, M.R., HOQUE, S., EAKIN, H., BRONDIZIO, E.S., SOLECKI, W., BEHM, J.E., ADVANCING EQUITABLE HEALTH AND WELL-BEING ACROSS URBAN–RURAL SUSTAINABLE INFRASTRUCTURE SYSTEMS (2021) NPJ URBAN SUSTAIN, 1 (1), PP. 1-6; QUINTERO, J.D., MATHUR, A., BIODIVERSITY OFFSETS AND INFRASTRUCTURE (2011) CONSERV BIOL, 25 (6), PP. 1121-1123; SANDERSON, S.E., REDFORD, K.H., CONTESTED RELATIONSHIPS BETWEEN BIODIVERSITY CONSERVATION AND POVERTY ALLEVIATION (2003) ORX, 37 (4), PP. 389-390; SANTOS, R., COSTA, A.A., GRILO, A., BIBLIOMETRIC ANALYSIS AND REVIEW OF BUILDING INFORMATION MODELLING LITERATURE PUBLISHED BETWEEN 2005 AND 2015 (2017) AUTOM CONSTR, 80, PP. 118-136; SIEW, R.Y., BALATBAT, M.C., CARMICHAEL, D.G., A PROPOSED FRAMEWORK FOR ASSESSING THE SUSTAINABILITY OF INFRASTRUCTURE (2016) INT J CONSTRUCT MANAGE, 16 (4), PP. 281-298; SOYINKA, O., SIU, K.W.M., LAWANSON, T., ADENIJI, O., ASSESSING SMART INFRASTRUCTURE FOR SUSTAINABLE URBAN DEVELOPMENT IN THE LAGOS METROPOLIS (2016) J URBAN MANAGE, 5 (2), PP. 52-64; SU, H.N., LEE, P.C., MAPPING KNOWLEDGE STRUCTURE BY KEYWORD CO-OCCURRENCE: A FIRST LOOK AT JOURNAL PAPERS IN TECHNOLOGY FORESIGHT (2010) SCIENTOMETRICS, 85 (1), PP. 65-79; THOMÉ, A.M.T., CERYNO, P.S., SCAVARDA, A., REMMEN, A., SUSTAINABLE INFRASTRUCTURE: A REVIEW AND A RESEARCH AGENDA (2016) J ENVIRON MANAGE, 184, PP. 143-156; (2008) USING BIBLIOMETRICS: A GUIDE TO EVALUATING RESEARCH PERFORMANCE WITH CITATION DATA, , PHILADELPHIA (PA): THOMSON REUTERS; TRINDADE, E.P., HINNIG, M.P.F., MOREIRA DA COSTA, E., MARQUES, J.S., BASTOS, R.C., YIGITCANLAR, T., SUSTAINABLE DEVELOPMENT OF SMART CITIES: A SYSTEMATIC REVIEW OF THE LITERATURE (2017) J OPEN INNOV, 3 (1), P. 11; VAN ECK, N.J., WALTMAN, L., (2013) VOSVIEWER MANUAL, , UNIVERISTEIT LEIDEN, LEIDEN, NETHERLANDS; VIITANEN, J., KINGSTON, R., SMART CITIES AND GREEN GROWTH: OUTSOURCING DEMOCRATIC AND ENVIRONMENTAL RESILIENCE TO THE GLOBAL TECHNOLOGY SECTOR (2014) ENVIRON PLAN A, 46 (4), PP. 803-819; WALMSLEY, A., GREENWAYS: MULTIPLYING AND DIVERSIFYING IN THE 21ST CENTURY (2006) LANDSCAPE URBAN PLANN, 76 (1-4), PP. 252-290; WANG, Y., BAKKER, F., DE GROOT, R., WÖRTCHE, H., EFFECT OF ECOSYSTEM SERVICES PROVIDED BY URBAN GREEN INFRASTRUCTURE ON INDOOR ENVIRONMENT: A LITERATURE REVIEW (2014) BUILD ENVIRON, 77, PP. 88-100; WEBER, T., SLOAN, A., WOLF, J., MARYLAND'S GREEN INFRASTRUCTURE ASSESSMENT: DEVELOPMENT OF A COMPREHENSIVE APPROACH TO LAND CONSERVATION (2006) LANDSCAPE URBAN PLANN, 77 (1-2), PP. 94-110; WRIGHT, H., UNDERSTANDING GREEN INFRASTRUCTURE: THE DEVELOPMENT OF A CONTESTED CONCEPT IN ENGLAND (2011) LOCAL ENVIRON, 16 (10), PP. 1003-1019; XIAO, F., LI, C., SUN, J., ZHANG, L., KNOWLEDGE DOMAIN AND EMERGING TRENDS IN ORGANIC PHOTOVOLTAIC TECHNOLOGY: A SCIENTOMETRIC REVIEW BASED ON CITESPACE ANALYSIS (2017) FRONT CHEM, 5, P. 67; YANG, H., SHAO, X., WU, M., A REVIEW ON ECOSYSTEM HEALTH RESEARCH: A VISUALIZATION BASED ON CITESPACE (2019) SUSTAINABILITY, 11 (18), P. 4908; YıLMAZ, Y., SEYIS, S., MAPPING THE SCIENTIFIC RESEARCH OF THE LIFE CYCLE ASSESSMENT IN THE CONSTRUCTION INDUSTRY: A SCIENTOMETRIC ANALYSIS (2021) BUILD ENVIRON, 204, P. 108086; ZHAO, X., ZUO, J., WU, G., HUANG, C., A BIBLIOMETRIC REVIEW OF GREEN BUILDING RESEARCH 2000–2016 (2019) ARCH SCI REV, 62 (1), PP. 74-88; ZUO, J., JIN, X.H., FLYNN, L., SOCIAL SUSTAINABILITY IN CONSTRUCTION–AN EXPLORATIVE STUDY (2012) INT J CONSTRUCT MANAGE, 12 (2), PP. 51-63; ZUO, J., ZHAO, Z.Y., GREEN BUILDING RESEARCH–CURRENT STATUS AND FUTURE AGENDA: A REVIEW (2014) RENEW SUSTAIN ENERGY REV, 30, PP. 271-281"/>
    <s v="CHAN, M.; COLLEGE OF ENGINEERING AND SCIENCE, AUSTRALIA; EMAIL: MELISSA.CHAN@VU.EDU.AU"/>
    <s v=""/>
    <s v=""/>
    <s v="TAYLOR AND FRANCIS LTD."/>
    <s v=""/>
    <s v=""/>
    <s v=""/>
    <s v=""/>
    <s v="15623599"/>
    <s v=""/>
    <s v=""/>
    <s v=""/>
    <s v="ENGLISH"/>
    <s v="INT. J. CONSTR. MANAGE."/>
    <x v="0"/>
    <s v="ARTICLE IN PRESS"/>
    <s v=""/>
    <s v="SCOPUS"/>
    <s v="2-S2.0-85121678162"/>
    <s v="INT J CONSTR MANAGE"/>
    <s v="DEAKIN UNIVERSITY;VICTORIA UNIVERSITY;VICTORIA UNIVERSITY;VICTORIA UNIVERSITY;VICTORIA UNIVERSITY"/>
    <s v="NOTREPORTED;COLLEGE OF ENGINEERING AND SCIENCE;NOTREPORTED"/>
    <m/>
    <s v="JIN H, 2021, INT J CONSTR MANAGE"/>
    <s v="JIN H, 2021, INT J CONSTR MANAGE"/>
    <m/>
  </r>
  <r>
    <n v="19"/>
    <x v="0"/>
    <s v="RODRIGUES MR;LINDHARD SM"/>
    <s v="57273693300;55611428500;"/>
    <s v="BENEFITS AND CHALLENGES TO APPLYING IPD: EXPERIENCES FROM A NORWEGIAN MEGA-PROJECT"/>
    <x v="1"/>
    <s v="CONSTRUCTION INNOVATION"/>
    <s v=""/>
    <s v=""/>
    <s v=""/>
    <s v=""/>
    <s v=""/>
    <s v=""/>
    <n v="0"/>
    <s v="10.1108/CI-03-2021-0042"/>
    <s v="https://www.scopus.com/inward/record.uri?eid=2-s2.0-85115799563&amp;doi=10.1108%2fCI-03-2021-0042&amp;partnerID=40&amp;md5=7edd699e465ae1674db81259bfa81168"/>
    <s v="DEPARTMENT OF THE BUILT ENVIRONMENT, AALBORG UNIVERSITY, AALBORG, DENMARK"/>
    <s v="DEPARTMENT OF THE BUILT ENVIRONMENT, AALBORG UNIVERSITY, AALBORG, DENMARK;DEPARTMENT OF THE BUILT ENVIRONMENT, AALBORG UNIVERSITY, AALBORG, DENMARK"/>
    <s v="PURPOSE: THE TRADITIONAL CONSTRUCTION DELIVERY METHOD IS CHALLENGED BY LOW TRUST AND COLLABORATION ISSUES, RESULTING IN INCREASED PROJECT COSTS. THE INTEGRATED PROJECT DELIVERY (IPD) METHOD IS DEVELOPED, THROUGH A CONTRACTUAL AGREEMENT, TO OVERCOME THESE CHALLENGES BY CREATING A COMMON SET OF TERMS, EXPECTATIONS AND PROJECT GOALS. DESIGN/METHODOLOGY/APPROACH: A SINGULAR CONSTRUCTION CASE WAS FOLLOWED DURING A FOUR-MONTH PERIOD. DATA COLLECTION CONSISTED OF CONTRACT DOCUMENTS AND A SERIES OF SEMI-STRUCTURED INTERVIEWS WITH REPRESENTATIVES FROM THE OWNER, DESIGN-GROUP AND CONTRACTORS. FINDINGS: THE IPD CONTRACT WAS FOUND TO HAVE A NUMBER OF POSITIVE EFFECTS; IT IMPROVED PROJECT BEHAVIOR (E.G. TRUST, COLLABORATION AND COMMUNICATION), INCREASED OWNERSHIP AMONG PROJECT PARTICIPANTS AND IMPROVED BUILDABILITY OF THE DESIGN, LEADING TO FEWER SURPRISES AND INTERRUPTIONS IN THE CONSTRUCTION PHASE. THE STUDY ALSO REVEALED A NUMBER OF CHALLENGES INCLUDING CONTRACTUAL AND LEGAL CHALLENGES AND INVOLVING TOO MANY PARTICIPANTS IN THE EARLY PHASES. MOREOVER, CO-LOCATION WAS IDENTIFIED AS A PARTICULAR IMPORTANT SUPPORTING ELEMENT, TO BUILD RELATIONS AND IMPROVE COLLABORATION. ORIGINALITY/VALUE: THIS RESEARCH IDENTIFIED LESSONS LEARNED FROM THE APPLICATION, AS WELL AS INITIAL BARRIERS AND PERSISTENT BARRIERS FOR IMPLEMENTING IPD. TO IMPROVE IPD APPLICATION THE TOP THREE LESSONS WERE AS FOLLOWS: 1) THE CONTRACTUAL DOCUMENTS SHOULD BE ADAPTED AND SIGNED AT AN EARLY STAGE AS THIS INCREASES FINANCIAL TRANSPARENCY, 2) COST ESTIMATES SHOULD BE CARRIED AS AN ITERATIVE PROCESS AND PROJECT MAIN CONCEPT BE FREEZED AT AN EARLY STAGE TO INCREASE UNDERSTANDING AND MINIMIZE RISKS, 3) ONLY THE MOST IMPORTANT PROJECT DEVELOPERS SHOULD BE INVOLVED IN THE EARLY PHASES, TO AVOID GOING INTO DETAILED DESIGN ISSUES BEFORE THE MAIN CONCEPT IS COMPLETED. ©, MONIQUE RIEGER RODRIGUES AND SØREN MUNCH LINDHARD."/>
    <s v="BIM; CASE STUDY; CO-LOCATION; COLLABORATION; COMMUNICATION; INTEGRATED PROJECT DELIVERY; IPD; LEAN CONSTRUCTION; TRUST"/>
    <s v=""/>
    <s v=""/>
    <s v=""/>
    <s v=""/>
    <s v=""/>
    <s v=""/>
    <s v=""/>
    <s v=""/>
    <s v=""/>
    <s v=""/>
    <s v=""/>
    <s v=""/>
    <s v=""/>
    <s v=""/>
    <s v=""/>
    <s v=""/>
    <s v="AHMAD, I., AZHAR, N., CHOWDHURY, A., ENHANCEMENT OF IPD CHARACTERISTICS AS IMPELLED BY INFORMATION AND COMMUNICATION TECHNOLOGY (2019) JOURNAL OF MANAGEMENT IN ENGINEERING, 35 (1), P. 4018055; (2014) INTEGRATED PROJECT DELIVERY: AN UPDATED WORKING DEFINITION, , THE AMERICAN INSTITUTE OF ARCHITECTS, CA; ANDARY, E.G., ABI SHDID, C., CHOWDHURY, A., AHMAD, I., INTEGRATED PROJECT DELIVERY IMPLEMENTATION FRAMEWORK FOR WATER AND WASTEWATER TREATMENT PLANT PROJECTS (2020) ENGINEERING, CONSTRUCTION AND ARCHITECTURAL MANAGEMENT, 27 (3), PP. 609-633; ASHCRAFT, H.W., NEGOTIATING AN INTEGRATED PROJECT DELIVERY AGREEMENT (2011) CONSTR. LAW, 31 (3), PP. 17-34; ASHCRAFT, H.W., (2012) THE IPD FRAMEWORK, , HANSON BRIDGETT, SAN FRANCISCO, CA; BALLARD, G., (2000) THE LAST PLANNER SYSTEM OF PRODUCTION CONTROL, , DOCTORAL DISSERTATION, THE UNIVERSITY OF BIRMINGHAM; BECERIK-GERBER, B., KENT, D., (2010) IMPLEMENTATION OF INTEGRATED PROJECT DELIVERY AND BUILDING INFORMATION MODELING ON A SMALL COMMERCIAL PROJECT, , ASSOCIATED SCHOOLS OF CONSTRUCTION, BOSTON, MA; BILBO, D., BIGELOW, B., ESCAMILLA, E., LOCKWOOD, C., COMPARISON OF CONSTRUCTION MANAGER AT RISK AND INTEGRATED PROJECT DELIVERY PERFORMANCE ON HEALTHCARE PROJECTS: A COMPARATIVE CASE STUDY (2015) INTERNATIONAL JOURNAL OF CONSTRUCTION EDUCATION AND RESEARCH, 11 (1), PP. 40-53; BRYMAN, A., (2012) SOCIAL RESEARCH METHODS, , OXFORD UNIVERSITY PRESS, OXFORD; CHENG, R., JOHNSON, A., (2016) MOTIVATION AND MEANS: HOW AND WHY IPD AND LEAN LEAD TO SUCCESS, , UNIVERSITY OF MINNESOTA, INTEGRATED PROJECT DELIVERY ALLIANCE (IPDA) AND LEAN CONSTRUCTION INSTITUTE (LCI; CHEUNG, S.O., YIU, T.W., LAM, M.C., INTERWEAVING TRUST AND COMMUNICATION WITH PROJECT PERFORMANCE (2013) JOURNAL OF CONSTRUCTION ENGINEERING AND MANAGEMENT, 139 (8), PP. 941-950; CHOW, P.T., CHEUNG, S.O., KA WA, Y., IMPACT OF TRUST AND SATISFACTION ON THE COMMITMENT-WITHDRAWAL RELATIONSHIP (2015) JOURNAL OF MANAGEMENT IN ENGINEERING, 31 (5), P. 4014087; CLEVES, J.A., DAL GALLO, L., (2012) INTEGRATED PROJECT DELIVERY: THE GAME CHANGER, , AMERICAN BAR ASSOCIATION FORUM ON THE CONSTRUCTION INDUSTRY, LAS VEGAS, USA; COHEN, J., (2010) INTEGRATED PROJECT DELIVERY: CASE STUDIES, , AGC CALIFORNIA AND MCGRAW-HILL, CALFORNIA; DE MELO, R.S.S., DO, D., TILLMANN, P., BALLARD, G., GRANJA, A.D., TARGET VALUE DESIGN IN THE PUBLIC SECTOR: EVIDENCE FROM A HOSPITAL PROJECT IN SAN FRANCISCO, CA (2016) ARCHITECTURAL ENGINEERING AND DESIGN MANAGEMENT, 12 (2), PP. 125-137; DURDYEV, S., HOSSEINI, M.R., MARTEK, I., ISMAIL, S., ARASHPOUR, M., BARRIERS TO THE USE OF INTEGRATED PROJECT DELIVERY (IPD): A QUANTIFIED MODEL FOR MALAYSIA (2020) ENGINEERING, CONSTRUCTION AND ARCHITECTURAL MANAGEMENT, 27 (1), PP. 186-204; ELGHAISH, F., ABRISHAMI, S., DEVELOPING A FRAMEWORK TO REVOLUTIONISE THE 4D BIM PROCESS: IPD-BASED SOLUTION (2020) CONSTRUCTION INNOVATION, 20 (3), PP. 401-420; FISCHER, M., ASHCRAFT, H.W., REED, D., KHANZODE, A., (2017) INTEGRATING PROJECT DELIVERY, , JOHN WILEY AND SONS, HOBOKEN, NJ; GABARRO, J.J., THE DEVELOPMENT OF TRUST, INFLUENCE, AND EXPECTATIONS (1978) INTERPERSONAL BEHAVIOR: COMMUNICATION AND UNDERSTANDING IN RELATIONSHIPS, P. 290. , P., PRENTICE-HALL, ENGLEWOOD CLIFFS, NJ; GHASSEMI, R., BECERIK-GERBER, B., TRANSITIONING TO INTEGRATED PROJECT DELIVERY: POTENTIAL BARRIERS AND LESSONS LEARNED (2011) LEAN CONSTRUCTION JOURNAL, PP. 32-52; HAMZEH, F., RACHED, F., HRAOUI, Y., KARAM, A.J., MALAEB, Z., EL ASMAR, M., ABBAS, Y., INTEGRATED PROJECT DELIVERY AS AN ENABLER FOR COLLABORATION: A MIDDLE EAST PERSPECTIVE (2019) BUILT ENVIRONMENT PROJECT AND ASSET MANAGEMENT, 9 (3), PP. 334-347; HANIF, H., KHURSHID, M.B., LINDHARD, S.M., ASLAM, Z., IMPACT OF VARIATION ORDERS ON TIME AND COST IN MEGA HYDROPOWER PROJECTS OF PAKISTAN (2016) JOURNAL OF CONSTRUCTION IN DEVELOPING COUNTRIES, 21 (2), PP. 37-53; HELLMUND, A.J., VAN DEN WYMELENBERG, K.G., BAKER, K., FACING THE CHALLENGES OF INTEGRATED DESIGN AND PROJECT DELIVERY (2008) ENERGY ENGINEERING, 105 (6), PP. 36-47; ILOZOR, B.D., KELLY, D.J., BUILDING INFORMATION MODELING AND INTEGRATED PROJECT DELIVERY IN THE COMMERCIAL CONSTRUCTION INDUSTRY: A CONCEPTUAL STUDY (2012) JOURNAL OF ENGINEERING, PROJECT, AND PRODUCTION MANAGEMENT, 2 (1), P. 23; JAMES, H.S., THE TRUST PARADOX: A SURVEY OF ECONOMIC INQUIRIES INTO THE NATURE OF TRUST AND TRUSTWORTHINESS (2002) JOURNAL OF ECONOMIC BEHAVIOR AND ORGANIZATION, 47 (3), PP. 291-307; KENIG, M., ALLISON, M., BLACK, B., BURDI, L., COLELLA, C., DAVIS, H., ELSPERMAN, D., MCKIMMEY, M., (2010) INTEGRATED PROJECT DELIVERY FOR PUBLIC AND PRIVATE OWNERS, , WWW.AGC.ORG/SITES/DEFAULT/FILES/FILES/PROGRAMS%20%26%20INDUSTRY%20RELATIONS/IPD%20FOR%20PUBLIC%20AND%20PRIVATE%20OWNERS.PDF, NASFA, COAA, APPA, AGC OF AMERICA AND AIA; KENT, D.C., BECERIK-GERBER, B., UNDERSTANDING CONSTRUCTION INDUSTRY EXPERIENCE AND ATTITUDES TOWARD INTEGRATED PROJECT DELIVERY (2010) JOURNAL OF CONSTRUCTION ENGINEERING AND MANAGEMENT, 136 (8), PP. 815-825; KOSKELA, L., MANAGEMENT OF PRODUCTION IN CONSTRUCTION: A THEORETICAL VIEW (1999) PROCEEDINGS OF THE 7TH ANNUAL CONFERENCE OF THE INTERNATIONAL GROUP FOR LEAN CONSTRUCTION, P. 241. , P., BERKELEY, CA; KRAATZ, J.A., SANCHEZ, A.X., HAMPSON, K.D., DIGITAL MODELING, INTEGRATED PROJECT DELIVERY AND INDUSTRY TRANSFORMATION: AN AUSTRALIAN CASE STUDY (2014) BUILDINGS, 4 (3), PP. 453-466; KVALE, S., BRINKMANN, S., (2009) INTERVIEWS: LEARNING THE CRAFT OF QUALITATIVE RESEARCH INTERVIEWING, , 2ND ED., SAGE PUBLICATIONS, THOUSAND OAKS, CA; LAHDENPERÄ, P., MAKING SENSE OF THE MULTI-PARTY CONTRACTUAL ARRANGEMENTS OF PROJECT PARTNERING, PROJECT ALLIANCING AND INTEGRATED PROJECT DELIVERY (2012) CONSTRUCTION MANAGEMENT AND ECONOMICS, 30 (1), PP. 57-79; LARSEN, J.K., SHEN, G.Q., LINDHARD, S.M., BRUNOE, T.D., FACTORS AFFECTING SCHEDULE DELAY, COST OVERRUN, AND QUALITY LEVEL IN PUBLIC CONSTRUCTION PROJECTS (2016) JOURNAL OF MANAGEMENT IN ENGINEERING, 32 (1), P. 4015032; LARSEN, J.K., LINDHARD, S.M., BRUNOE, T.D., JENSEN, K.N., THE RELATION BETWEEN PRE-PLANNING, COMMISSIONING AND ENHANCED PROJECT PERFORMANCE (2018) CONSTRUCTION ECONOMICS AND BUILDING, 18 (2), PP. 1-14; LATIFFI, A.A., BUILDING INFORMATION MODELING (BIM) APPLICATION IN MALAYSIAN CONSTRUCTION INDUSTRY (2013) INTERNATIONAL JOURNAL OF CONSTRUCTION ENGINEERING AND MANAGEMENT, 2 (4A), P. 1; LEE, H.W., ANDERSON, S.M., KIM, Y.W., BALLARD, G., ADVANCING IMPACT OF EDUCATION, TRAINING, AND PROFESSIONAL EXPERIENCE ON INTEGRATED PROJECT DELIVERY (2014) PRACTICE PERIODICAL ON STRUCTURAL DESIGN AND CONSTRUCTION, 19 (1), PP. 8-14; LEWIS, J.D., WEIGERT, A., TRUST AS A SOCIAL REALITY (1985) SOCIAL FORCES, 63 (4), PP. 967-985; LICHTIG, W.A., THE INTEGRATED AGREEMENT FOR LEAN PROJECT DELIVERY (2006) CONSTRUCTION LAWYER, 26 (3), PP. 25-54; LINDHARD, S.M., HAMZEH, F., GONZALEZ, V.A., WANDAHL, S., USSING, L.F., IMPACT OF ACTIVITY SEQUENCING ON REDUCING VARIABILITY (2019) JOURNAL OF CONSTRUCTION ENGINEERING AND MANAGEMENT, 145 (3), P. 4019001; LINDHARD, S.M., NEVE, H., TERJE KALSAAS, B., MØLLER, D.E., WANDAHL, S., RANKING AND COMPARING KEY FACTORS CAUSING TIME-OVERRUNS IN ON-SITE CONSTRUCTION (2020) THE INTERNATIONAL JOURNAL OF CONSTRUCTION MANAGEMENT, PP. 1-7; MATTHEWS, O., INTEGRATED PROJECT DELIVERY AN EXAMPLE OF RELATIONAL CONTRACTING (2005) LEAN CONSTRUCTION JOURNAL, 2 (1), P. 46; MESA, H.A., MOLENAAR, K.R., ALARCÓN, L.F., COMPARATIVE ANALYSIS BETWEEN INTEGRATED PROJECT DELIVERY AND LEAN PROJECT DELIVERY (2019) INTERNATIONAL JOURNAL OF PROJECT MANAGEMENT, 37 (3), PP. 395-409; MORLEDGE, R., ADNAN, H., THE IMPORTANCE OF TRUST TO THE SUCCESS OF JOINT VENTURE PROJECTS (2005) JOURNAL OF CONSTRUCTION PROCUREMENT, 11 (2), PP. 154-165; NICOLINI, D., TOMKINS, C., HOLTI, R., OLDMAN, A., SMALLEY, M., CAN TARGET COSTING AND WHOLE LIFE COSTING BE APPLIED IN THE CONSTRUCTION INDUSTRY?: EVIDENCE FROM TWO CASE STUDIES (2000) BRITISH JOURNAL OF MANAGEMENT, 11 (4), PP. 303-324; PAL, A., NASSARUDIN, A., INTEGRATED PROJECT DELIVERY ADOPTION FRAMEWORK FOR CONSTRUCTION PROJECTS IN INDIA (2020) 28TH ANNUAL CONFERENCE OF THE INTERNATIONAL GROUP FOR LEAN CONSTRUCTION (IGLC), , 6-10 JULY 2020, BERKELEY, USA; PISHDAD-BOZORGI, P., CASE STUDIES ON THE ROLE OF INTEGRATED PROJECT DELIVERY (IPD) APPROACH ON THE ESTABLISHMENT AND PROMOTION OF TRUST (2017) INTERNATIONAL JOURNAL OF CONSTRUCTION EDUCATION AND RESEARCH, 13 (2), PP. 102-124; PISHDAD-BOZORGI, P., BELIVEAU, Y.J., SYMBIOTIC RELATIONSHIPS BETWEEN INTEGRATED PROJECT DELIVERY (IPD) AND TRUST (2016) INTERNATIONAL JOURNAL OF CONSTRUCTION EDUCATION AND RESEARCH, 12 (3), PP. 179-192; SIMONSEN, S.H.F., SKOGLUND, M.H., ENGEBØ, A., VAREGG, B.E., LÆDRE, O., EFFECTS OF IPD IN NORWAY – A CASE STUDY OF THE TØNSBERG PROJECT (2019) 27TH ANNUAL CONFERENCE OF THE INTERNATIONAL GROUP FOR LEAN CONSTRUCTION (IGLC), P. 251. , P., DUBLIN, IRELAND; SOMMER, A.F., DUKOVSKA-POPOVSKA, I., STEGER-JENSEN, K., BARRIERS TOWARDS INTEGRATED PRODUCT DEVELOPMENT – CHALLENGES FROM A HOLISTIC PROJECT MANAGEMENT PERSPECTIVE (2014) INTERNATIONAL JOURNAL OF PROJECT MANAGEMENT, 32 (6), PP. 970-982; TENG, Y., LI, X., WU, P., WANG, X., USING COOPERATIVE GAME THEORY TO DETERMINE PROFIT DISTRIBUTION IN IPD PROJECTS (2019) INTERNATIONAL JOURNAL OF CONSTRUCTION MANAGEMENT, 19 (1), PP. 32-45; THOMSEN, C., DARRINGTON, J., DUNNE, D., LICHTIG, W., (2009) MANAGING INTEGRATED PROJECT DELIVERY; TILLMANN, P., BALLARD, G., TZORTZOPOLOUS, P., FORMOSO, C., (2012) HOW INTEGRATED GOVERNANCE CONTRIBUTES TO VALUE GENERATION – INSIGHTS FROM AN IPD CASE STUDY, , 18-20 JUL, INTERNATIONAL GROUP FOR LEAN CONSTRUCTION; TOMMELEIN, I.D., PULL-DRIVEN SCHEDULING FOR PIPE-SPOOL INSTALLATION: SIMULATION OF LEAN CONSTRUCTION TECHNIQUE (1998) JOURNAL OF CONSTRUCTION ENGINEERING AND MANAGEMENT, 124 (4), PP. 279-288; WHANG, S.W., PARK, K.S., KIM, S., CRITICAL SUCCESS FACTORS FOR IMPLEMENTING INTEGRATED CONSTRUCTION PROJECT DELIVERY (2019) ENGINEERING, CONSTRUCTION AND ARCHITECTURAL MANAGEMENT, 26 (10), PP. 2432-2446; WONG, P.S., CHEUNG, S.O., HO, P.K., CONTRACTOR AS TRUST INITIATOR IN CONSTRUCTION PARTNERING – PRISONER’S DILEMMA PERSPECTIVE (2005) JOURNAL OF CONSTRUCTION ENGINEERING AND MANAGEMENT, 131 (10), PP. 1045-1053; YIN, R.K., (2012) APPLICATIONS OF CASE STUDY RESEARCH, , 3RD ED., SAGE PUBLICATIONS, THOUSAND OAKS, CA; ZHANG, L., HE, J., ZHOU, S., SHARING TACIT KNOWLEDGE FOR INTEGRATED PROJECT TEAM FLEXIBILITY: CASE STUDY OF INTEGRATED PROJECT DELIVERY (2013) JOURNAL OF CONSTRUCTION ENGINEERING AND MANAGEMENT, 139 (7), PP. 795-804; ZIMINA, D., BALLARD, G., PASQUIRE, C., TARGET VALUE DESIGN: USING COLLABORATION AND A LEAN APPROACH TO REDUCE CONSTRUCTION COST (2012) CONSTRUCTION MANAGEMENT AND ECONOMICS, 30 (5), PP. 383-398"/>
    <s v="LINDHARD, S.M.; DEPARTMENT OF THE BUILT ENVIRONMENT, DENMARK; EMAIL: SML@BUILD.AAU.DK"/>
    <s v=""/>
    <s v=""/>
    <s v="EMERALD GROUP HOLDINGS LTD."/>
    <s v=""/>
    <s v=""/>
    <s v=""/>
    <s v=""/>
    <s v="14714175"/>
    <s v=""/>
    <s v=""/>
    <s v=""/>
    <s v="ENGLISH"/>
    <s v="CONSTR. INNOV."/>
    <x v="0"/>
    <s v="ARTICLE IN PRESS"/>
    <s v=""/>
    <s v="SCOPUS"/>
    <s v="2-S2.0-85115799563"/>
    <s v="CONSTR INNOV"/>
    <s v="AALBORG UNIVERSITY;AALBORG UNIVERSITY"/>
    <s v="NOTREPORTED;DEPARTMENT OF THE BUILT ENVIRONMENT;NOTREPORTED"/>
    <m/>
    <s v="RODRIGUES MR, 2021, CONSTR INNOV"/>
    <s v="RODRIGUES MR, 2021, CONSTR INNOV"/>
    <m/>
  </r>
  <r>
    <n v="20"/>
    <x v="0"/>
    <s v="HAN B-J"/>
    <s v="57226294117;"/>
    <s v="ONTOLOGY-BASED RISK KNOWLEDGE CONSTRUCTION FOR INTEGRATED PIPELINE CORRIDORS"/>
    <x v="1"/>
    <s v="DISCRETE DYNAMICS IN NATURE AND SOCIETY"/>
    <s v="2021"/>
    <s v=""/>
    <s v="6255430"/>
    <s v=""/>
    <s v=""/>
    <s v=""/>
    <n v="1"/>
    <s v="10.1155/2021/6255430"/>
    <s v="https://www.scopus.com/inward/record.uri?eid=2-s2.0-85115037422&amp;doi=10.1155%2f2021%2f6255430&amp;partnerID=40&amp;md5=fb1cef19a854c2ced594e40fa5dfc563"/>
    <s v="SCHOOL OF MECHANICS AND CIVIL ENGINEERING, CHINA UNIVERSITY OF MINING AND TECHNOLOGY, BEIJING, 100083, CHINA; BEIJING JINGTOU URBAN UTILITY TUNNEL INVESTMENT CO., LTD., BEIJING, 100027, CHINA"/>
    <s v="BEIJING, 100027, CHINA"/>
    <s v="IN THE CONSTRUCTION PROCESS OF DIFFERENT INTEGRATED PIPE CORRIDORS, THERE EXIST A LARGE NUMBER OF SIMILAR AND REUSABLE RISK ANALYSIS RESULTS. IN ORDER TO IMPROVE THE EFFICIENCY OF RISK ANALYSIS AND THE EFFICIENCY OF DEALING WITH ACCIDENTS IN THE PROCESS OF CONSTRUCTION MANAGEMENT OF INTEGRATED PIPELINE CORRIDORS AND SYSTEMATIZE THE FRAGMENTED RISK ANALYSIS KNOWLEDGE, THIS PAPER WILL BUILD ONTOLOGY-BASED KNOWLEDGE FOR RISK RESPONSE IN INTEGRATED PIPELINE CORRIDORS. THIS ONTOLOGY KNOWLEDGE BASE CAN NOT ONLY STANDARDIZE AND INFORMATIZE KNOWLEDGE THROUGH THE DEFINITION OF KNOWLEDGE ATTRIBUTES AND CLASSIFICATION OF KNOWLEDGE, WHICH CAN HELP REUSE RISK MANAGEMENT METAKNOWLEDGE AT DIFFERENT LEVELS AND GREATLY IMPROVE THE EFFICIENCY OF RISK MANAGEMENT, BUT ALSO REASON OUT THE RISK-CAUSING MECHANISM AND RESPONSE STRATEGY OF NEW INTEGRATED PIPELINE CORRIDOR RISK THROUGH THE SIMILARITY BETWEEN RISKS AND THE CORRELATION BETWEEN RISK-CAUSING FACTORS, SO AS TO REALIZE THE REPEATED APPLICATION OF RISK KNOWLEDGE. © 2021 BAO-JIANG HAN."/>
    <s v=""/>
    <s v=""/>
    <s v=""/>
    <s v=""/>
    <s v=""/>
    <s v=""/>
    <s v=""/>
    <s v=""/>
    <s v=""/>
    <s v=""/>
    <s v=""/>
    <s v=""/>
    <s v=""/>
    <s v=""/>
    <s v=""/>
    <s v=""/>
    <s v=""/>
    <s v="NOTICE OF BEIJING MUNICIPAL URBAN MANAGEMENT COMMISSION ON STRENGTHENING THE OPERATION AND MAINTENANCE MANAGEMENT OF URBAN UNDERGROUND INTEGRATED PIPE CORRIDORS (2018) BULLETIN OF BEIJING MUNICIPAL PEOPLE'S GOVERNMENT, (25), PP. 51-54; JIANG, J., CHEN, X., A REVIEW OF RESEARCH ON INTEGRATED PIPE CORRIDORS (2020) URBAN ROADS AND BRIDGES AND FLOOD CONTROL, (6), PP. 278-282; GUO, J., QIAN, Y., WANG, Z., DUN, Z., LIU, X., RESEARCH ON COMMON OPERATION AND MAINTENANCE DISASTERS AND COUNTERMEASURES OF URBAN UNDERGROUND INTEGRATED PIPE CORRIDORS (2019) DISASTER SCIENCE, 34 (1), PP. 210-233; HU, M., LIU, Y., SUGUMARAN, V., LIU, B., DU, J., AUTOMATED STRUCTURAL DEFECTS DIAGNOSIS IN UNDERGROUND TRANSPORTATION TUNNELS USING SEMANTIC TECHNOLOGIES (2019) AUTOMATION IN CONSTRUCTION, 107, P. 102929. , 2-S2.0-85072214488; WANG, W., FANG, J., STUDY ON THE RISK EVALUATION MODEL OF UTILITY TUNNEL PROJECT UNDER A PPP MODE, PP. 371-381. , PROCEEDINGS OF THE INTERNATIONAL CONFERENCE ON CONSTRUCTION AND REAL ESTATE MANGEMENT NOVEMBER 2017 GUANGZHOU, CHINA 2-S2.0-85039865693; LEE, P.C., WANG, Y., LO, T.P., LONG, D., AN INTEGRATED SYSTEM FRAMEWORK OF BUILDING INFORMATION MODELLING AND GEOGRAPHICAL INFORMATION SYSTEM FOR UTILITY TUNNEL MAINTENANCE MANAGEMENT (2018) TUNNELLING AND UNDERGROUND SPACE TECHNOLOGY, (79), PP. 263-273. , 2-S2.0-85047264010; YUE, L., LIU, W., A COMPARATIVE STUDY OF DOMESTIC AND FOREIGN DOMAIN ONTOLOGY CONSTRUCTION METHODS (2016) INTELLIGENCE THEORY AND PRACTICE, 39 (8), PP. 119-125; XU, S., RAAHEMI, B., A SEMANTIC-BASED SERVICE DISCOVERY FRAMEWORK FOR COLLABORATIVE ENVIRONMENTS (2016) INTERNATIONAL JOURNAL OF SIMULATION MODELLING, 15 (1), PP. 83-96. , 2-S2.0-84961247451; LIU, X., JIANG, S., LI, Z., RESEARCH ON ONTOLOGY-BASED KNOWLEDGE REPRESENTATION FOR CONSTRUCTION COST ESTIMATION (2015) JOURNAL OF ENGINEERING MANAGEMENT, 29 (3), PP. 19-24; YANG, H., RESEARCH ON THE RISK EVALUATION SYSTEM OF NON-EXCAVATION CONSTRUCTION OF MUNICIPAL ENGINEERING BASED ON FUZZY ONTOLOGY (2012) JOURNAL OF TAIYUAN UNIVERSITY OF TECHNOLOGY, 43 (6), PP. 739-740; HE, L., JIANG, P., MANUFACTURING KNOWLEDGE GRAPH: A CONNECTIVISM TO ANSWER PRODUCTION PROBLEMS QUERY WITH KNOWLEDGE REUSE) (2019) JOURNAL OF ENGINEERING; YAN, Y., (2013) AN ONTOLOGY KNOWLEDGE BASE BASED QUESTION AND ANSWER AND WEB SERVICE PUSH SYSTEM ON MOBILE PLATFORM, , NANJING, CHINA NANJING UNIVERSITY; HUANG, K., JIANG, C., ONTOLOGY-BASED KNOWLEDGE ANALYSIS AND REASONING FOR URBAN TRAFFIC (2007) COMPUTER SCIENCE, (3), PP. 192-196; LI, C., JI, X., RESEARCH ON THE CONSTRUCTION OF DOMAIN SENTIMENT LEXICON FOR THE ANALYSIS OF PUBLIC OPINION ON THE INTERNET OF SUDDEN PUBLIC EVENTS (2020) DIGITAL LIBRARY FORUM, (9), PP. 32-40; ZHONG, B., LI, Y., AN ONTOLOGICAL AND SEMANTIC APPROACH FOR THE CONSTRUCTION RISK INFERRING AND APPLICATION (2015) JOURNAL OF INTELLIGENT &amp; ROBOTIC SYSTEMS, 79 (3-4). , 2-S2.0-84940439052; HOMEM, T.P.D., SANTOS, P.E., COSTA, A.H.R., DE COSTA BIANCHI, R.A., DE MANTARAS, R.L., QUALITATIVE CASE-BASED REASONING AND LEARNING (2020) ARTIFICIAL INTELLIGENCE, 283. , 103258; YAN, Z., CAO, L., CHEN, J., RESEARCH ON FAULT DIAGNOSIS OF COMMERCIAL AIRCRAFT BASED ON CASE INFERENCE AND ROUGH SETS (2020) COMPUTER MEASUREMENT AND CONTROL, 28 (8), PP. 23-26+31; HORNUNG, K., HORNUNG, M., ERP SYSTEMS IN CROATIAN ENTERPRISES (2020) TEHNICKI VJESNIK-TECHNICAL GAZETTE, 27 (4), PP. 1277-1283; HOU, Y., XU, C., A REVIEW OF CASE BASED REASONING RESEARCH (2011) JOURNAL OF YANSHAN UNIVERSITY (PHILOSOPHY AND SOCIAL SCIENCE EDITION), 12 (4), PP. 102-108; LIU, C., ZHENG, W., YANG, Z., XIA, Y., LAI, X., SHI, Y., LI, X., A MULTI-LEVEL DIGITAL PREPLANNING INFORMATION SYSTEM FOR REGIONAL COAL MINE INTELLIGENT EMERGENCY MANAGEMENT INFORMATION PLATFORM (2020) ENERGY AND ENVIRONMENTAL PROTECTION, 42 (12), PP. 124-129; GAO, X., GUO, X., XU, Y., RESEARCH ON ONTOLOGY AND CBR BASED RISK DECISION MODEL FOR DRILLING ENGINEERING (2015) COMPUTER ENGINEERING AND APPLICATIONS, 51 (3), PP. 268-270; PALMER, M., WU, Z., VERB SEMANTICS FOR ENGLISH-CHINESE TRANSLATION (1995) MACHINE TRANSLATION, 10 (1-2). , 2-S2.0-0029488458; HAI, N., GONG, D., LIU, S., ONTOLOGY KNOWLEDGE BASE COMBINED WITH BAYESIAN NETWORKS FOR INTEGRATED CORRIDOR RISK WARNING (2021) COMPUTER COMMUNICATIONS, 174, PP. 190-204"/>
    <s v="HAN, B.-J.; SCHOOL OF MECHANICS AND CIVIL ENGINEERING, CHINA; EMAIL: 154401453@QQ.COM"/>
    <s v=""/>
    <s v=""/>
    <s v="HINDAWI LIMITED"/>
    <s v=""/>
    <s v=""/>
    <s v=""/>
    <s v=""/>
    <s v="10260226"/>
    <s v=""/>
    <s v=""/>
    <s v=""/>
    <s v="ENGLISH"/>
    <s v="DISCRETE DYN. NAT. SOC."/>
    <x v="0"/>
    <s v="FINAL"/>
    <s v="ALL OPEN ACCESS, GOLD"/>
    <s v="SCOPUS"/>
    <s v="2-S2.0-85115037422"/>
    <s v="DISCRETE DYN NAT SOC"/>
    <m/>
    <s v="NOTREPORTED;SCHOOL OF MECHANICS AND CIVIL ENGINEERING;NOTREPORTED"/>
    <m/>
    <s v="HAN B-J, 2021, DISCRETE DYN NAT SOC"/>
    <s v="HAN B-J, 2021, DISCRETE DYN NAT SOC"/>
    <m/>
  </r>
  <r>
    <n v="21"/>
    <x v="0"/>
    <s v="MANAN EJA;ZOLKAFLI ZULKIFLY UK"/>
    <s v="57224513930;55768880700;"/>
    <s v="DEVELOPING A FRAMEWORK FOR SUCCESSFUL HANDOVER OF PRIVATE FINANCE INITIATIVE (PFI) PROJECTS IN MALAYSIA"/>
    <x v="1"/>
    <s v="MALAYSIAN CONSTRUCTION RESEARCH JOURNAL"/>
    <s v="SPECIALISSUE12"/>
    <s v="1"/>
    <s v=""/>
    <s v="229"/>
    <s v="245"/>
    <s v=""/>
    <n v="0"/>
    <s v=""/>
    <s v="https://www.scopus.com/inward/record.uri?eid=2-s2.0-85107803177&amp;partnerID=40&amp;md5=fa04c17098e209adf1c7ba70f6e50b6c"/>
    <s v="DEPARTMENT OF QUANTITY SURVEYING, FACULTY OF BUILT ENVIRONMENT, UNIVERSITY MALAYA, KUALA LUMPUR, MALAYSIA"/>
    <s v="DEPARTMENT OF QUANTITY SURVEYING, FACULTY OF BUILT ENVIRONMENT, UNIVERSITY MALAYA, KUALA LUMPUR, MALAYSIA;DEPARTMENT OF QUANTITY SURVEYING, FACULTY OF BUILT ENVIRONMENT, UNIVERSITY MALAYA, KUALA LUMPUR, MALAYSIA"/>
    <s v="PRIVATE FINANCE INITIATIVE (PFI) IS KNOWN AS ONE OF THE PUBLIC-PRIVATE PARTNERSHIP (PPP) MODEL IN MALAYSIA, AND IT HAS A SIGNIFICANT PART IN MALAYSIA’S DEVELOPMENT PLAN. HOWEVER, THE PFI PROJECTS’ SUCCESS IS RELATED TO THE SUCCESSFUL HANDOVER TO ITS OPERATIONAL STAGE. THIS STUDY DEFINES THE HANDING OVER AND DELIVERY STAGE AS RECEIVING THE CERTIFICATE OF ACCEPTANCE FROM THE OWNER OR CLIENT. IT IS THE FINAL CRUCIAL PHASE TO COMPLETE THE WHOLE LIFE CYCLE OF THE PFI PROJECT. HOWEVER, GIVEN ITS IMPORTANCE, THERE ARE NO EXISTING STUDIES THAT ELABORATE FURTHER ON THE PROBLEMS THAT AFFECT THE HANDING OVER THE STAGE IN PFI PROJECTS. THEREFORE, THIS STUDY INVESTIGATES THESE PROBLEMS IN MALAYSIA’S CONTEXT, INCLUDING INCOMPLETE O&amp;M DOCUMENTATION, FINANCIAL ISSUES, UNCLEAR PROJECT BRIEFS, INCOMPLIANCE TO CLIENT REQUIREMENTS, AND DRAWING DISCREPANCIES. THE SOLUTIONS FOR THESE PROBLEMS THAT AFFECT THE HANDOVER OF PFI PROJECTS WERE THEN IDENTIFIED CONSISTING OF PLANNING, CONTROL, MONITORING, THE LEVEL OF COMPETENCY AND EXPERIENCE OF TEAM MEMBERS AND THE STAKEHOLDER MANAGEMENT. THE RESEARCH ALSO LOOKS AT PROJECT CONTROL AND MONITORING FAILURE, COLLABORATION ISSUES AND HUMAN-RELATED MATTERS. A FRAMEWORK FOR A MORE SUCCESSFUL HANDOVER OF PFI PROJECTS IN MALAYSIA IS THEN PROPOSED. THROUGH THIS FRAMEWORK, THIS STUDY’S CONTRIBUTION WILL MINIMIZE THE NUMBERS OF DELAYING HANDING OVER OF PFI PROJECT TOWARDS ITS OPERATIONAL STAGE. AT THE SAME TIME, IT PROVIDES VALUABLE INFORMATION FOR THE GOVERNMENT, PUBLIC AND PRIVATE SECTORS ALIKE, ON THE KEY FACTORS THAT NEED TO BE HIGHLIGHTED FOR A MORE SUCCESSFUL HANDOVER OF THE PFI PROJECTS. © 2021, CONSTRUCTION RESEARCH INSTITUTE OF MALAYSIA. ALL RIGHTS RESERVED."/>
    <s v="AND COMMISSIONING; DEFECT; DELAY; HANDOVER; PRIVATE FINANCE INITIATIVE (PFI)"/>
    <s v=""/>
    <s v=""/>
    <s v=""/>
    <s v=""/>
    <s v=""/>
    <s v=""/>
    <s v=""/>
    <s v=""/>
    <s v=""/>
    <s v=""/>
    <s v=""/>
    <s v=""/>
    <s v=""/>
    <s v=""/>
    <s v=""/>
    <s v=""/>
    <s v="ABDULLAH, N., SUFIAN, A., ASENOVA, D., BAILEY, J.S., PPP/PFI IN MALAYSIAN DEVELOPMENT PLANS: PURPOSE, STRUCTURE, IMPLEMENTATION, FINANCING AND RISK TRANSFER (2014) PROCEEDINGS OF 5TH ASIA-PACIFIC BUSINESS RESEARCH CONFERENCE, PP. 1-14. , KUALA LUMPUR; ADOM, D., HUSSEIN, E., JOE, A., THEORETICAL AND CONCEPTUAL FRAMEWORK: MANDATORY INGREDIENTS OF A QUALITY RESEARCH (2018) INTERNATIONAL JOURNAL OF SCIENTIFIC RESEARCH, 7 (1); AHMADABADI, A., HERAVI, G., THE EFFECT OF CRITICAL SUCCESS FACTORS ON PROJECT SUCCESS IN PUBLIC-PRIVATE PARTNERSHIP PROJECTS: A CASE STUDY OF HIGHWAY PROJECTS IN IRAN (2019) TRANSPORT POLICY, 73, PP. 152-161; AL-BIDAIWI, M., BEG, M., SIVAKUMAR, K., DEAL WITH START-UP AND COMMISSIONING THREATS AND CHALLENGES AT AN EARLY STAGE OF THE PROJECT FOR A SUCCESSFUL HANDOVER AND PROJECT COMPLETION (2012) SPE INTERNATIONAL PRODUCTION AND OPERATIONS CONFERENCE &amp; EXHIBITION, PP. 1-10. , HTTPS://DOI.ORG/10.2118/156098-MS, DOHA: SOCIETY OF PETROLEUM ENGINEER. RETRIEVED FROM; ALINAITWE, H., AYESIGA, R., SUCCESS FACTORS FOR THE IMPLEMENTATION OF PUBLIC– PRIVATE PARTNERSHIPS IN THE CONSTRUCTION INDUSTRY IN UGANDA (2013) JOURNAL OF CONSTRUCTION IN DEVELOPING COUNTRIES, 18 (2), PP. 1-14; FACTORS AFFECTING CONSTRUCTION PROJECT HANDOVER AND FEEDBACK MECHANISM (2016) PROCS. OF THE JOINT INTERNATIONAL CONFERENCE (JIC) ON 21ST CENTURY HUMAN HABITAT: ISSUES, SUSTAINABILITY AND DEVELOPMENT, &lt;CE_SURNAME&gt;2&lt;/CE_SURNAME&gt;, PP. 841-850; BIRT, L., SCOTT, S., CAVERS, D., CAMPBELL, C., WALTER, F., MEMBER CHECKING (2016) QUALITATIVE HEALTH RESEARCH, 26 (13), PP. 1802-1811; BRITO, M., LOPES, R., ROCHA, L., QUALHARINI, E., BEYOND BUILDABILITY: OPERABILITY AND COMMISSIONING OF INDUSTRIAL FACILITIES (2016) PROCEDIA-SOCIAL AND BEHAVIORAL SCIENCES, 226, PP. 67-74; CARRILLO, P., ROBINSON, H., FOALE, P., ANUMBA, C., BOUCHLAGHEM, D., PARTICIPATION, BARRIERS, AND OPPORTUNITIES IN PFI: THE UNITED KINGDOM EXPERIENCE (2008) JOURNAL OF MANAGEMENT IN ENGINEERING, 24 (3), PP. 138-145; CAVKA, H., FRENCH, S., POTTINGER, R., EVALUATION OF ORGANISATIONAL CONTEXT AND REQUIREMENTS FOR LEVERAGING BUILDING INFORMATION MODELS TO SUPPORT HANDOVER AND OPERATIONS &amp; MAINTENANCE (2015) 5TH INTERNATIONAL/11TH CONSTRUCTION SPECIALTY CONFERENCE, P. 251. , VANCOUVER: BRITISH COLUMBIA; CRESWELL, J.W., (2009) RESEARCH DESIGN: QUALITATIVE, QUANTITATIVE, AND MIXED METHODS APPROACHES, , 3RD EDITION). THOUSAND OAKS, CA: SAGE; CUI, C., LIU, Y., HOPE, A., WANG, J., REVIEW OF STUDIES ON THE PUBLIC–PRIVATE PARTNERSHIPS (PPP) FOR INFRASTRUCTURE PROJECTS (2018) INTERNATIONAL JOURNAL OF PROJECT; DE CASTROE SILVA NETO, D., CRUZ, C., RODRIGUES, F., SILVA, P., BIBLIOMETRIC ANALYSIS OF PPP AND PFI LITERATURE: OVERVIEW OF 25 YEARS OF RESEARCH (2016) JOURNAL OF CONSTRUCTION ENGINEERING AND MANAGEMENT, 142 (10); DIKKO, M., ESTABLISHING CONSTRUCT VALIDITY AND RELIABILITY: PILOT TESTING OF A QUALITATIVE INTERVIEW FOR RESEARCH IN TAKAFUL (ISLAMIC INSURANCE) (2016) THE QUALITATIVE REPORT, 21 (3), PP. 521-528; EL-GOHARY, N., OSMAN, H., EL-DIRABY, T., STAKEHOLDER MANAGEMENT FOR PUBLIC PRIVATE PARTNERSHIPS (2006) INTERNATIONAL JOURNAL OF PROJECT MANAGEMENT, 24 (7), PP. 595-604; FIRING, M., LÆDRE, O., LOHNE, J., MAIN CHALLENGES FOUND IN THE HANDOVER OF A SHOPPING CENTRE IN NORWAY (2016) PROCEDIA-SOCIAL AND BEHAVIORAL SCIENCES, 226, PP. 100-107; FRANK, O., OMER, S., RIFFAT, S., MEMPOUO, B., THE INDISPENSABILITY OF GOOD OPERATION &amp; MAINTENANCE (O&amp;M) MANUALS IN THE OPERATION AND MAINTENANCE OF LOW CARBON BUILDINGS (2015) SUSTAINABLE CITIES AND SOCIETY, 14, PP. E1-E9; HASHIM, H., CHE-ANI, A.I., ISMAIL, K., A POLEMIC ON DEFECTS LIABILITY IN PUBLIC PRIVATE PARTNERSHIP (PPP) PROJECT (2017) JOURNAL OF ENGINEERING SCIENCE AND TECHNOLOGY, 12, PP. 212-220; HASHIM, H., CHE-ANI, A., ISMAIL, K., REVIEW OF ISSUES AND CHALLENGES FOR PUBLIC PRIVATE PARTNERSHIP (PPP) PROJECT PERFORMANCE IN MALAYSIA (2017) THE 2ND INTERNATIONAL CONFERENCE ON APPLIED SCIENCE AND TECHNOLOGY 2017, PP. 020051-020051. , KUALA LUMPUR: AMERICAN INSTITUTE OF PHYSICS; HASMORI, M., SAID, I., DERAMAN, R., ABAS, N., NAGAPAN, S., ISMAIL, M., SIGNIFICANT FACTORS OF CONSTRUCTION DELAYS AMONG CONTRACTORS IN KLANG VALLEY AND ITS MITIGATION (2018) INTERNATIONAL JOURNAL OF INTEGRATED ENGINEERING, 10 (2), PP. 32-36; HEGAZY, T., ABDEL-MONEM, M., EMAIL-BASED SYSTEM FOR DOCUMENTING CONSTRUCTION AS-BUILT DETAILS (2012) AUTOMATION IN CONSTRUCTION, 24, PP. 130-137; HWANG, B., ZHAO, X., GAY, M., PUBLIC PRIVATE PARTNERSHIP PROJECTS IN SINGAPORE: FACTORS, CRITICAL RISKS AND PREFERRED RISK ALLOCATION FROM THE PERSPECTIVE OF CONTRACTORS (2013) INTERNATIONAL JOURNAL OF PROJECT MANAGEMENT, 31 (3), PP. 424-433; ISMAIL, S., AZZAHRA HARIS, F., RATIONALES FOR PUBLIC PRIVATE PARTNERSHIP (PPP) IMPLEMENTATION IN MALAYSIA (2014) JOURNAL OF FINANCIAL MANAGEMENT OF PROPERTY AND CONSTRUCTION, 19 (3), PP. 188-201. , HTTPS://DOI.ORG/10.1108/JFMPC-04-2014-0006; ISMAIL, K., TALIB, Y., SALLEH, N., JAPRI, A., CRITICAL SUCCESS FACTORS IN OPERATION PHASE OF PRIVATE FINANCE INITIATIVE (PFI) PROJECTS (2018) INTERNATIONAL JOURNAL OF ACADEMIC RESEARCH IN BUSINESS AND SOCIAL SCIENCES, 8 (1); KHADERI, S., ABD SHUKOR, A., BAKRI, A., MAHBUB, R., PUBLIC INFRASTRUCTURE PROJECT TENDERING THROUGH PUBLIC PRIVATE PARTNERSHIPS (PPP) – A LITERATURE REVIEW (2019) MATEC WEB OF CONFERENCES, 266; KHAIRUDDIN, A.R., PUBLIC-PRIVATE PARTNERSHIP AND ITS SIGNIFICANCE FOR MALAYSIA (2014) COMMONWEALTH GOVERNANCE AND GROWTH, PP. 54-57; KISSI, E., SADICK, M., DIATUO, K.J.O., CHALLENGES FACING PUBLIC WORKS DEPARTMENTS IN CONSTRUCTION PROJECT DELIVERY WITHIN METROPOLITAN MUNICIPAL AND DISTRICT ASSEMBLIES IN GHANA (2018) UDS INTERNATIONAL JOURNAL OF DEVELOPMENT UDSIJD, 5 (1), PP. 129-143; LARSEN, J., LINDHARD, S., BRUNOE, T., JENSEN, K., THE RELATION BETWEEN PRE-PLANNING, COMMISSIONING AND ENHANCED PROJECT PERFORMANCE (2018) CONSTRUCTION ECONOMICS AND BUILDING, 18 (2), PP. 1-14; MANAP, N., GOH, Y., SYAHROM, N., COMPULSORY OF MALAYSIA’S QUALITY ASSESSMENT SYSTEM IN CONSTRUCTION (QLASSIC) (2017) IOP CONFERENCE SERIES: EARTH AND ENVIRONMENTAL SCIENCE, 109; MARZOUK, M., EL-RASAS, T., ANALYZING DELAY CAUSES IN EGYPTIAN CONSTRUCTION PROJECTS (2014) JOURNAL OF ADVANCED RESEARCH, 5 (1), PP. 49-55; MUNICH, R.E., MACHINERY AND EQUIPMENT DAMAGE DURING FIRST START-UP, TESTING AND COMMISSIONING, PP. 1-11. , LONDON; OTHUMAN MYDIN, M., OTHMAN, N., SANI, N., A PROSPECTIVE STUDY ON BUILDING QUALITY: RELATIONSHIP BETWEEN WORKMANSHIP QUALITY AND COMMON BUILDING DEFECTS OF LOW-COST CONSTRUCTION PROJECTS (2014) MATEC WEB OF CONFERENCES, 17; PETTEE, S., (2005) AS-BUILTS – PROBLEMS &amp; PROPOSED SOLUTIONS, PP. 1-19; RAHMAN, I.A., MEMON, A.H., ZULKIFFLI, N.S.M., (2014A). PPP PROCUREMENT METHODS IN MALAYSIAN CONSTRUCTION INDUSTRY ISMAIL (2014) IGARSS, 10 (1), PP. 1-5. , HTTPS://DOI.ORG/10.1007/S13398-014-0173-7.2; RAHMAN, I.A., MEMON, A.H., ZULKIFFLI, N.S.M., FAILURE REASONS OF PPP INFRASTRUCTURE PROJECTS: CASE STUDY OF KUALA LUMPUR LRT PROJECT (2014) LIFE SCIENCE JOURNAL, 11 (7), PP. 238-246; RAMLI, M., MALEK, M., HANIPAH, M., LIN, C., MAHAMAD SUKRI, M., ZAWAWI, M., STUDY OF FACTORS INFLUENCING CONSTRUCTION DELAYS AT RURAL AREA IN MALAYSIA (2018) JOURNAL OF PHYSICS: CONFERENCE SERIES, 1049; SAIDIN KHADERI, S., ADNAN, H., YIH CHONG, H., BAKHARY, N., (2015) ). RISK MANAGEMENT IN PRIVATE FINANCE INITIATIVE (PFI) PROJECTS IN MALAYSIA. MAGNT RESEARCH REPORT (, 3 (5), PP. 27-36; SCHNEIDER, K., LÆDRE, O., LOHNE, J., CHALLENGES FOUND IN HANDOVER OF COMMERCIAL BUILDINGS (2016) PROCEDIA-SOCIAL AND BEHAVIORAL SCIENCES, 226, PP. 310-317; TRANGKANONT, S., CHAROENNGAM, C., CRITICAL FAILURE FACTORS OF PUBLIC-PRIVATE PARTNERSHIP LOW-COST HOUSING PROGRAM IN THAILAND (2014) ENGINEERING, CONSTRUCTION AND ARCHITECTURAL MANAGEMENT, 21 (4), PP. 421-443; UNKOVSKI, I., (2016) APMG PPP GUIDE, P. 45. , WASHINGTON: WORLD BANK PUBLICATIONS; VIRADIA, P., PRAKASH RAO, B., PLANNING, SCHEDULING AND DELAY ANALYSIS OF A BUILDING (2018) INTERNATIONAL JOURNAL OF CIVIL ENGINEERING AND TECHNOLOGY, 9 (5), PP. 665-671; (2012) W. WU, R. I., (912), PP. 237-244; YIN, R., (2014) CASE STUDY RESEARCH: DESIGN AND METHODS, , 5TH ED.). LONDON: SAGE PUBLICATION; YONG, Y., MUSTAFFA, N., CRITICAL SUCCESS FACTORS FOR MALAYSIAN CONSTRUCTION PROJECTS: AN EMPIRICAL ASSESSMENT (2013) CONSTRUCTION MANAGEMENT AND ECONOMICS, 31 (9), PP. 959-978; ZAKARIA, Z., ISMAIL, S., YUSOF, A., CAUSE AND IMPACT OF DISPUTE AND DELAY THE CLOSING OF FINAL ACCOUNT IN MALAYSIA CONSTRUCTION INDUSTRY (2012) JOURNAL OF SOUTHEAST ASIAN RESEARCH, 2012, PP. 1-12; ZAKARIA, Z., ISMAIL, S., YUSOF, A., FUNDAMENTAL VARIABLES OF FINAL ACCOUNT CLOSING SUCCESS IN CONSTRUCTION PROJECTS IN MALAYSIA (2013) INTERNATIONAL JOURNAL OF ECONOMICS AND MANAGEMENT ENGINEERING, 7 (10), PP. 2761-2766; ZIDANE, Y., ANDERSEN, B., THE TOP 10 UNIVERSAL DELAY FACTORS IN CONSTRUCTION PROJECTS (2018) INTERNATIONAL JOURNAL OF MANAGING PROJECTS IN BUSINESS, 11 (3), PP. 650-672"/>
    <s v=""/>
    <s v=""/>
    <s v=""/>
    <s v="CONSTRUCTION RESEARCH INSTITUTE OF MALAYSIA"/>
    <s v=""/>
    <s v=""/>
    <s v=""/>
    <s v=""/>
    <s v="19853807"/>
    <s v=""/>
    <s v=""/>
    <s v=""/>
    <s v="ENGLISH"/>
    <s v="MALAYS. CONSTR. RES. J."/>
    <x v="0"/>
    <s v="FINAL"/>
    <s v=""/>
    <s v="SCOPUS"/>
    <s v="2-S2.0-85107803177"/>
    <s v="MALAYS CONSTR RES J"/>
    <m/>
    <s v="NOTREPORTED"/>
    <m/>
    <s v="MANAN EJA, 2021, MALAYS CONSTR RES J"/>
    <s v="MANAN EJA, 2021, MALAYS CONSTR RES J"/>
    <m/>
  </r>
  <r>
    <n v="22"/>
    <x v="0"/>
    <s v="AHMED S;EL-SAYEGH S"/>
    <s v="56461845200;15071497400;"/>
    <s v="CRITICAL REVIEW OF THE EVOLUTION OF PROJECT DELIVERY METHODS IN THE CONSTRUCTION INDUSTRY"/>
    <x v="1"/>
    <s v="BUILDINGS"/>
    <s v="11"/>
    <s v="1"/>
    <s v="11"/>
    <s v="1"/>
    <s v="25"/>
    <s v=""/>
    <n v="6"/>
    <s v="10.3390/buildings11010011"/>
    <s v="https://www.scopus.com/inward/record.uri?eid=2-s2.0-85098595034&amp;doi=10.3390%2fbuildings11010011&amp;partnerID=40&amp;md5=6e04a9cd48864abf7968965ffd983b39"/>
    <s v="CIVIL ENGINEERING DEPARTMENT, AMERICAN UNIVERSITY OF SHARJAH, SHARJAH, 26666, UNITED ARAB EMIRATES"/>
    <s v="CIVIL ENGINEERING DEPARTMENT, AMERICAN UNIVERSITY OF SHARJAH, SHARJAH, 26666, UNITED ARAB EMIRATES;CIVIL ENGINEERING DEPARTMENT, AMERICAN UNIVERSITY OF SHARJAH, SHARJAH, 26666, UNITED ARAB EMIRATES"/>
    <s v="SELECTING THE APPROPRIATE PROJECT DELIVERY METHOD (PDM) IS A VERY SIGNIFICANT MANAGERIAL DECISION THAT IMPACTS THE SUCCESS OF CONSTRUCTION PROJECTS. THIS PAPER PROVIDES A CRITICAL REVIEW OF RELATED LITERATURE ON THE EVOLUTION OF PROJECT DELIVERY METHODS, SELECTION METHODS AND SELECTION CRITERIA OVER THE YEARS AND THEIR SUITABILITY IN THE CONSTRUCTION INDUSTRY OF TODAY’S WORLD. THE LITERATURE REVIEW ANALYSIS HAS CONCLUDED THAT PROJECT DELIVERY METHODS EVOLVE AT A SLOWER RATE COMPARED TO THE EVOLUTION OF THE CONSTRUCTION INDUSTRY. THE PAPER ALSO SUGGESTS FEATURES OF AN EVOLVED PROJECT DELIVERY METHOD THAT IS DIGITALLY INTEGRATED, PEOPLE-CENTERED, AND SUSTAINABILITY-FOCUSED. MOREOVER, THE PAPER HIGHLIGHTS THE LATEST SELECTION CRITERIA SUCH AS RISK, HEALTH AND WELLBEING, SUSTAINABILITY GOALS AND TECHNOLOGICAL INNOVATIONS. FURTHERMORE, THE PAPER CONCLUDED THAT ADVANCED ARTIFICIAL INTELLIGENCE TECHNIQUES ARE YET TO BE EXPLOITED TO DEVELOP A SMART DECISION SUPPORT MODEL THAT WILL ASSIST CLIENTS IN SELECTING THE MOST APPROPRIATE DELIVERY METHOD FOR SUCCESSFUL PROJECT COMPLETION. ADDITIONALLY, THE PAPER PRESENTS A FRAMEWORK THAT ILLUSTRATES THE RELATIONSHIP BETWEEN THE DIFFERENT PDM VARIABLES NEEDED TO HARMONIZE WITH THE CONSTRUCTION INDUSTRY. LAST, BUT NOT LEAST, THE PAPER FILLS A GAP IN THE LITERATURE AS IT COVERS A DIFFERENT PERSPECTIVE IN THE FIELD OF PROJECT DELIVERY METHODS. THE PAPER ALSO PROVIDES RECOMMENDATIONS AND FUTURE RESEARCH IDEAS. © 2020 BY THE AUTHORS. LICENSEE MDPI, BASEL, SWITZERLAND."/>
    <s v="CONSTRUCTION; PDM SELECTION CRITERIA; PDM SELECTION METHODS; PROJECT DELIVERY METHODS"/>
    <s v=""/>
    <s v=""/>
    <s v=""/>
    <s v=""/>
    <s v=""/>
    <s v="AMERICAN UNIVERSITY OF SHARJAH, AUS"/>
    <s v="FUNDING: THE WORK IN THIS PAPER WAS SUPPORTED, IN PART, BY FACULTY RESEARCH GRANT NUMBER [EFRG18-SCR-CEN-42] FROM THE AMERICAN UNIVERSITY OF SHARJAH. THE APC IS FUNDED BY GRANT NUMBER [EFRG18-SCR-CEN-42]. THIS PAPER REPRESENTS THE OPINIONS OF THE AUTHORS AND DOES NOT MEAN TO REPRESENT THE POSITION OR OPINIONS OF THE AMERICAN UNIVERSITY OF SHARJAH."/>
    <s v=""/>
    <s v=""/>
    <s v=""/>
    <s v=""/>
    <s v=""/>
    <s v=""/>
    <s v=""/>
    <s v=""/>
    <s v=""/>
    <s v="OYETUNJI, A., ANDERSON, D., RELATIVE EFFECTIVENESS OF PROJECT DELIVERY AND CONTRACT STRATEGIES (2006) J. CONSTR. ENG. MANAG, 132, PP. 3-13. , CROSSREF; EL-SAYEGH, S., EVALUATING THE EFFECTIVENESS OF PROJECT DELIVERY METHODS (2008) J. CONSTR. MANAG. ECON, 23, PP. 457-465; HALE, R., SHRESTHA, P., GIBSON, G., MIGLIACCIO, C., EMPIRICAL COMPARISON OF DESIGN/BUILD AND DESIGN/BID/BUILD PROJECT DELIVERY METHODS (2009) J. CONSTR. ENG. MANAG, 135, PP. 579-587. , CROSSREF; TENAH, A., PROJECT DELIVERY SYSTEMS FOR CONSTRUCTION: AN OVERVIEW (2001) COST ENG, 43, P. 30; AKPAN, E.O.P., AMADE, B., OKANGBA, B., EKWEOZOR, C.O., CONSTRUCTABILITY PRACTICE AND PROJECT DELIVERY PROCESSES IN THE NIGERIAN CONSTRUCTION INDUSTRY (2014) J. BUILD. PERFORM, 5, PP. 10-21; ENGEBØ, A., LÆDRE, O., YOUNG, B., LARSSEN, P.F., LOHNE, J., KLAKEGG, O.J., COLLABORATIVE PROJECT DELIVERY METHODS: A SCOPING REVIEW (2020) J. CIV. ENG. MANAG, 26, PP. 278-303. , CROSSREF; PISHDAD, P.B., BELIVEAU, Y.J., ANALYSIS OF EXISTING PROJECT DELIVERY AND CONTRACTING STRATEGY (PDCS) SELECTION TOOLS WITH A LOOK TOWARDS EMERGING TECHNOLOGY (2010) PROCEEDINGS OF THE 46TH ANNUAL INTERNATIONAL ASSOCIATED SCHOOL OF CONSTRUCTION (ASC), , BOSTON, MA, USA, 4–7 APRIL; ROBICHAUD, B., ANANTATMULA, S., GREENING PROJECT MANAGEMENT PRACTICES FOR SUSTAINABLE CONSTRUCTION (2011) J. MANAG. ENG, 27, PP. 48-57. , CROSSREF; OSUNSANMI, T., AIGBAVBOA, C., OKE, A., CONSTRUCTION 4.0: THE FUTURE OF THE CONSTRUCTION INDUSTRY IN SOUTH AFRICA (2018) WORLD ACAD. SCI. ENG. TECHNOL. INT. J. CIV. ENV. ENG, 12, PP. 206-212; CRAVEIROA, F., DUARTEC, J.P., BARTOLOA, H., BARTOLOD, P.J., ADDITIVE MANUFACTURING AS AN ENABLING TECHNOLOGY FOR DIGITAL CONSTRUCTION: A PERSPECTIVE ON CONSTRUCTION 4.0 (2019) SUSTAIN. DEV, 12, PP. 150-156. , CROSSREF; HWANG, B.-G., NG, W.J., PROJECT MANAGEMENT KNOWLEDGE AND SKILLS FOR GREEN CONSTRUCTION: OVERCOMING CHALLENGES (2013) INT. J. PROJ. MANAG, 31, PP. 272-284. , CROSSREF; SIMS, B.L., ANDERSON, W., MEETING CUSTOMER EXPECTATIONS IN THE CONSTRUCTION INDUSTRY (2001) LEAD. MANAG. ENG, 1, PP. 29-32. , CROSSREF; FRIEDLANDER, C., FEATURE: DESIGN/BUILD SOLUTIONS (1998) J. MANAG. ENG, 14, PP. 59-64. , CROSSREF; AZHAR, N., KANG, Y., AHMAD, I.U., FACTORS INFLUENCING INTEGRATED PROJECT DELIVERY IN PUBLICLY OWNED CONSTRUCTION PROJECTS: AN INFORMATION MODELLING PERSPECTIVE (2014) PROCEDIA ENG, 77, PP. 213-221. , CROSSREF; GRIFFITHS, F., PROJECT CONTRACT STRATEGY FOR 1992 AND BEYOND (1989) INT. J. PROJ. MANAG, 7, PP. 69-83. , CROSSREF; TEICHOLZ, P.M., ASHLEY, D.B., OPTIMAL BID PRICES FOR UNIT PRICE CONTRACT (1978) J. CONSTR. DIV, 104, PP. 57-67; GRANSBERG, D.D., KOCH, J.A., MOLENAAR, K.R., (2006) PREPARING FOR DESIGN-BUILD PROJECTS: A PRIMER FOR OWNERS, ENGINEERS, AND CONTRACTORS, , ASCE: RESTON, VA, USA; OKERE, G., COMPARISON OF DB TO DBB ON HIGHWAY PROJECTS IN WASHINGTON STATE, USA (2018) J. CONSTR. SUPPLY CHAIN MANAG, 8, PP. 73-86. , CROSSREF; XIA, B., CHAN, P.A., YEUNG, F.J., DEVELOPING A FUZZY MULTICRITERIA DECISION-MAKING MODEL FOR SELECTING DESIGN-BUILD OPERATIONAL VARIATIONS (2011) J. CONSTR. ENG. MANAG, 137, PP. 1176-1184. , CROSSREF; ALGARNI, M., ARDITI, D., POLAT, G., BUILD-OPERATE-TRANSFER IN INFRASTRUCTURE PROJECTS IN THE UNITED STATES (2007) J. CONSTR. ENG. MANAG, 133, PP. 728-735. , CROSSREF; GOULD, F.E., (2012) MANAGING THE CONSTRUCTION PROCESS: ESTIMATING, SCHEDULING, AND PROJECT CONTROL, , PRENTICE HALL: BOSTON, MA, USA, (IN ENGLISH); ROJAS, M., KELL, I., COMPARATIVE ANALYSIS OF PROJECT DELIVERY SYSTEMS COST PERFORMANCE IN PACIFIC NORTHWEST PUBLIC SCHOOLS (2008) J. CONSTR. ENG. MANAG, 134, PP. 387-397. , CROSSREF; CARPENTER, N., BAUSMAN, C., PROJECT DELIVERY METHOD PERFORMANCE FOR PUBLIC SCHOOL CONSTRUCTION: DESIGN-BID-BUILD VERSUS CM AT RISK (2016) J. CONSTR. ENG. MANAG, 142, P. 05016009. , CROSSREF; AZARI-NAJAFABADI, R., BALLARD, G., CHO, S., KIM, Y.W., A DREAM OF IDEAL PROJECT DELIVERY SYSTEM PROCEEDINGS OF THE AEI 2011: BUILDING INTEGRATION SOLUTIONS, PP. 427-436. , OAKLAND, CA, USA, 30 MARCH–2 APRIL 2012; CROSSREF; AL MOUSLI, M.H., EL-SAYEGH, S., ASSESSMENT OF THE DESIGN–CONSTRUCTION INTERFACE PROBLEMS IN THE UAE (2016) ARCH. ENG. DES. MANAG, 12, PP. 353-366. , CROSSREF; ECKBLAD, S., ASHCRAFT, H., AUDSLEY, P., BLIEMAN, D., BEDRICK, J., BREWIS, C., STEPHENS, N.D., (2007) INTEGRATED PROJECT DELIVERY—A WORKING DEFINITION, , AIA CALIFORNIA COUNCIL: SACRAMENTO, CA, USA; AZHAR, N., KANG, Y., AHMAD, I., CRITICAL LOOK INTO THE RELATIONSHIP BETWEEN INFORMATION AND COMMUNICATION TECHNOLOGY AND INTEGRATED PROJECT DELIVERY IN PUBLIC SECTOR CONSTRUCTION (2015) J. MANAG. ENG, 31, P. 04014091. , CROSSREF; TATUM, C.B., ISSUES IN PROFESSIONAL CONSTRUCTION MANAGEMENT (1983) J. CONSTR. ENG. MANAG, 109, PP. 112-119. , CROSSREF; GALLAHER, M., O’CONNOR, A., DETTBARN, J., GILDAY, L., (2004) COST ANALYSIS OF INADEQUATE INTEROPERABILITY IN THE US CAPITAL FACILITIES INDUSTRY (NIST GCR 04-867), , NATIONAL INSTITUTE OF STANDARDS AND TECHNOLOGY: GAITHERSBURG, MD, USA; CHOI, J., YUN, S., LEITE, F., MULVA, S., TEAM INTEGRATION AND OWNER SATISFACTION: COMPARING INTEGRATED PROJECT DELIVERY WITH CONSTRUCTION MANAGEMENT AT RISK IN HEALTH CARE PROJECTS (2019) J. MANAG. ENG, 35, P. 05018014. , CROSSREF; DAVID, C., BECERIK-GERBER, G., UNDERSTANDING CONSTRUCTION INDUSTRY EXPERIENCE AND ATTITUDES TOWARD INTEGRATED PROJECT DELIVERY (2010) J. CONSTR. ENG. MANAG, 136, PP. 815-825. , CROSSREF; ABOUDARGHAM, S., BOU HATOUM, M., TOHME, M., HAMZEH, F., IMPLEMENTATION OF INTEGRATED PROJECT DELIVERY IN LEBANON: OVERCOMING THE CHALLENGES PROCEEDINGS OF THE 27TH ANNUAL CONFERENCE OF THE INTERNATIONAL, PP. 917-928. , GROUP FOR LEAN CONSTRUCTION, DUBLIN, IRELAND, 1–9 JULY 2019; CROSSREF; LEVITT, R., TOWARDS PROJECT MANAGEMENT 2.0 (2011) ENG. PROJ. ORGAN. J, 1, PP. 197-210. , CROSSREF; EL ASMAR, M., HANNA, A., LOH, W.-Y., QUANTIFYING PERFORMANCE FOR THE INTEGRATED PROJECT DELIVERY SYSTEM AS COMPARED TO ESTABLISHED DELIVERY SYSTEMS (2013) J. CONSTR. ENG. MANAG, 139, P. 04013012. , CROSSREF; HANNA, A., BENCHMARK PERFORMANCE METRICS FOR INTEGRATED PROJECT DELIVERY (2016) J. CONSTR. ENG. MANAG, 142, P. 04016040. , CROSSREF; SEPASGOZAR, S., KARIMI, R., SHIROWZHAN, S., MOJTAHEDI, M., EBRAHIMZADEH, S., MCCARTHY, D., DELAY CAUSES AND EMERGING DIGITAL TOOLS: A NOVEL MODEL OF DELAY ANALYSIS, INCLUDING INTEGRATED PROJECT DELIVERY AND PMBOK (2019) BUILDINGS, 9, P. 191. , CROSSREF; DEMETRACOPOULOU, V., O’BRIEN, W., KHWAJA, N., LESSONS LEARNED FROM SELECTION OF PROJECT DELIVERY METHODS IN HIGHWAY PROJECTS: THE TEXAS EXPERIENCE (2020) J. LEG. AFF. DISPUT. RESOLUT. ENG. CONSTR, 12, P. 04519040. , CROSSREF; GHOSH, S., ROBSON, K.F., ANALYZING THE EMPIRE STATE BUILDING PROJECT FROM THE PERSPECTIVE OF LEAN DELIVERY SYSTEM—A DESCRIPTIVE CASE STUDY (2015) INT. J. CONSTR. EDUC. RES, 11, PP. 257-267. , CROSSREF; LAHDENPERÄ, P., MAKING SENSE OF THE MULTI-PARTY CONTRACTUAL ARRANGEMENTS OF PROJECT PARTNERING, PROJECT ALLIANCING AND INTEGRATED PROJECT DELIVERY (2012) CONSTR. MANAG. ECON, 30, PP. 57-79. , CROSSREF; KONCHAR, M., SANVIDO, V., COMPARISON OF U.S. PROJECT DELIVERY SYSTEMS (1998) J. CONSTR. ENG. MANAG, 124, PP. 435-444. , CROSSREF; ALHAZMI, T., MCCAFFER, R., PROJECT PROCUREMENT SYSTEM SELECTION MODEL (2000) J. CONSTR. ENG. MANAG, 126, PP. 176-184. , CROSSREF; KUNZ, A., BALLARD, H., GLOBAL PROJECT DELIVERY SYSTEMS USING BIM PROCEEDINGS OF THE AEI 2011: BUILDING INTEGRATION SOLUTIONS, PP. 472-479. , OAKLAND, CA, USA, 30 MARCH–2 APRIL 2012; CROSSREF; KORKMAZ, S., RILEY, D., HORMAN, M., PILOTING EVALUATION METRICS FOR SUSTAINABLE HIGH-PERFORMANCE BUILDING PROJECT DELIVERY (2010) J. CONSTR. ENG. MANAG, 136, PP. 877-885. , CROSSREF; BENSON, L., BODNIEWICZ, B., VITTANDS, J., CARR, J., WATSON, K., INNOVATIVE DESIGN-BUILD PROCUREMENT APPROACH FOR LARGE WASTEWATER FACILITY (2013) PROC. WATER ENV. FED, 2013, PP. 7253-7269. , CROSSREF; GIACHINO, J., CECIL, M., HUSSELBEE, B., MATTHEWS, C., ALTERNATIVE PROJECT DELIVERY: CONSTRUCTION MANAGEMENT AT RISK, DESIGN-BUILD AND PUBLIC-PRIVATE PARTNERSHIPS (2015) PROC. WATER ENVIRON. FED, 2015, PP. 1-11. , CROSSREF; MAHDI, I., ALRESHAID, K., DECISION SUPPORT SYSTEM FOR SELECTING THE PROPER PROJECT DELIVERY METHOD USING ANALYTICAL HIERARCHY PROCESS (AHP) (2005) INT. J. PROJ. MANAG, 23, PP. 564-572. , CROSSREF; TRAN, D., MOLENAAR, K., CRITICAL RISK FACTORS IN PROJECT DELIVERY METHOD SELECTION FOR HIGHWAY PROJECTS (2012) CONSTR. RES. CONGR, PP. 331-340. , CROSSREF; FARNSWORTH, C., WARR, R., WEIDMAN, J., MARK, D., EFFECTS OF CM/GC PROJECT DELIVERY ON MANAGING PROCESS RISK IN TRANSPORTATION CONSTRUCTION (2016) J. CONSTR. ENG. MANAG, 142, P. 04015091. , CROSSREF; AL-SOBIEI, O.S., ARDITI, D., POLAT, G., PREDICTING THE RISK OF CONTRACTOR DEFAULT IN SAUDI ARABIA UTILIZING ARTIFICIAL NEURAL NETWORK (ANN) AND GENETIC ALGORITHM (GA) TECHNIQUES (2005) CONSTR. MANAG. ECON, 23, PP. 423-430. , CROSSREF; GRANSBERG, D., DILLON, W., REYNOLDS, L., BOYD, J., QUANTITATIVE ANALYSIS OF PARTNERED PROJECT PERFORMANCE (1999) J. CONSTR. ENG. MANAG, 125, PP. 161-166. , CROSSREF; LOUDOUN, R., TOWNSEND, K., IMPLEMENTING HEALTH PROMOTION PROGRAMS IN THE AUSTRALIAN CONSTRUCTION INDUSTRY (2017) ENG. CONSTR. ARCH. MANAG, 24, PP. 260-274. , CROSSREF; HANNA, E., MARKHAM, S., CONSTRUCTING BETTER HEALTH AND WELLBEING? UNDERSTANDING STRUCTURAL CONSTRAINTS ON PROMOTING HEALTH AND WELLBEING IN THE UK CONSTRUCTION INDUSTRY (2019) INT. J. WORKPLACE HEALTH MANAG, 12, PP. 146-159. , CROSSREF; POOYAN, M.-R., (2012) A MODEL FOR SELECTING PROJECT DELIVERY SYSTEMS IN POST-CONFLICT CONSTRUCTION PROJECTS, , MASTER’S THESIS, CONCORDIA UNIVERSITY, MONTREAL, QC, CANADA; CHEUNG, S.-O., LAM, T.-I., WAN, Y.-W., LAM, K.-C., IMPROVING OBJECTIVITY IN PROCUREMENT SELECTION (2001) J. MANAG. ENG, 17, PP. 132-139. , CROSSREF; AL-SINAN, F.M., HANCHER, D.E., FACILITY PROJECT DELIVERY SELECTION MODEL (1998) J. MANAG. ENG, 4, PP. 244-259. , CROSSREF; SKITMORE, M., MARSDEN, D., WHICH PROCUREMENT SYSTEM? TOWARDS A UNIVERSAL PROCUREMENT SELECTION TECHNIQUE (1988) CONSTR. MANAG. ECON, 6, PP. 71-89; AL KHALIL, M., SELECTING THE APPROPRIATE PROJECT DELIVERY METHOD USING AHP (2002) INT. J. PROJ. MANAG, 20, PP. 469-474. , CROSSREF; SAATY, T.L., (1996) DECISION MAKING WITH DEPENDENCE AND FEEDBACK: THE ANALYTIC NETWORK PROCESS, , RWS PUBL.: PITTSBURGH, PA, USA; NG, S., LUU, D., CHEN, S., LAM, K., FUZZY MEMBERSHIP FUNCTIONS OF PROCUREMENT SELECTION CRITERIA (2002) CONSTR. MANAG. ECON, 20, PP. 285-296. , CROSSREF; EL-ABBASY, M., ZAYED, T., AHMED, M., ALZRAIEE, H., ABOUHAMAD, M., CONTRACTOR SELECTION MODEL FOR HIGHWAY PROJECTS USING INTEGRATED SIMULATION AND ANALYTIC NETWORK PROCESS (2013) J. CONSTR. ENG. MANAG, 139, PP. 755-767. , CROSSREF; KHWAJA, N., O’BRIEN, W., MARTINEZ, M., SANKARAN, B., O’CONNOR, J., HALE, W., INNOVATIONS IN PROJECT DELIVERY METHOD SELECTION APPROACH IN THE TEXAS DEPARTMENT OF TRANSPORTATION (2018) J. MANAG. ENG, 34, P. 05018010. , CROSSREF; HARTMANN, A., LOVE, P.E.D., IBBS, W., CHIH, Y., ALTERNATIVE METHODS FOR CHOOSING AN APPROPRIATE PROJECT DELIVERY SYSTEM (PDS) (2011) FACILITIES, 29, PP. 527-541. , CROSSREF; YATES, J., BATTERSBY, L., MASTER BUILDER PROJECT DELIVERY SYSTEM AND DESIGNER CONSTRUCTION KNOWLEDGE (2003) J. CONSTR. ENG. MANAG, 129, PP. 635-644. , CROSSREF; WHYTE, J., HOW DIGITAL INFORMATION TRANSFORMS PROJECT DELIVERY MODELS (2019) PROJ. MANAG. J, 50, PP. 177-194. , CROSSREF; PAOLILLO, W., OLSON, B., STRAUB, E., PEOPLE CENTERED INNOVATION: ENABLING LEAN INTEGRATED PROJECT DELIVERY AND DISRUPTING THE CONSTRUCTION INDUSTRY FOR A MORE SUSTAINABLE FUTURE (2016) J. CONSTR. ENG, 2016, PP. 1-7. , CROSSREF; ANDERSON, E.W., FORNELL, C., LEHMANN, D.R., CUSTOMER SATISFACTION, MARKET SHARE, AND PROFITABILITY: FINDINGS FROM SWEDEN (1994) J. MARK, 58, PP. 53-66. , CROSSREF; HOMBURG, C., RUDOLPH, B., CUSTOMER SATISFACTION IN INDUSTRIAL MARKETS: DIMENSIONAL AND MULTIPLE ROLE ISSUES (2001) J. BUS. RES, 52, PP. 15-33. , CROSSREF; TORBICA, M., STROH, C., CUSTOMER SATISFACTION IN HOME BUILDING (2001) J. CONSTR. ENG. MANAG, 127, PP. 82-86. , CROSSREF; KÄRNÄ, S., JUNNONEN, J.-M., KANKAINEN, J., CUSTOMER SATISFACTION IN CONSTRUCTION PROCEEDINGS OF THE 12TH ANNUAL CONFERENCE ON LEAN CONSTRUCTION, PP. 476-488. , HELSINGØV, DENMARK, 3–5 AUGUST 2004; RAOUF, A., AL-GHAMDI, S., EFFECTIVENESS OF PROJECT DELIVERY SYSTEMS IN EXECUTING GREEN BUILDINGS (2019) J. CONSTR. ENG. MANAG, 145, P. 03119005. , CROSSREF; SULLIVAN, J., ASMAR, E., CHALHOUB, J., OBEID, H., TWO DECADES OF PERFORMANCE COMPARISONS FOR DESIGN-BUILD, CONSTRUCTION MANAGER AT RISK, AND DESIGN-BID-BUILD: QUANTITATIVE ANALYSIS OF THE STATE OF KNOWLEDGE ON PROJECT COST, SCHEDULE, AND QUALITY (2017) J. CONSTR. ENG. MANAG, 143, P. 04017009. , CROSSREF; ZUBER, S., NAWI, M., ABDUL NIFA, F., BAHAUDIN, A., AN OVERVIEW OF PROJECT DELIVERY METHODS IN CONSTRUCTION INDUSTRY (2018) INT. J. SUPPLY CHAIN MANAG, 7, PP. 177-182; UHLIK, F.T., ELLER, M.D., ALTERNATIVE DELIVERY APPROACHES FOR MILITARY MEDICAL CONSTRUCTION PROJECTS (1999) J. ARCH. ENG, 5, PP. 149-155. , CROSSREF; STEIMAN, H., HICKEY, T., CALLAHAN, N., USE AND BENEFITS OF ALTERNATIVE CAPITAL PROJECT DELIVERY STRATEGIES: DESIGN-BUILD AND CONSTRUCTION MANAGEMENT AT RISK (2010) J. N. ENGL. WATER WORK. ASSOC, 124, PP. 7-18; PARK, M., JI, S.H., LEE, H.S., KIM, W., STRATEGIES FOR DESIGN-BUILD IN KOREA USING SYSTEM DYNAMICS MODELING (2009) J. CONSTR. ENG. MANAG, 135, PP. 1125-1137. , CROSSREF; MOLENAAR, K.R., YAKOWENKO, G., (2007) ALTERNATIVE PROJECT DELIVERY, PROCUREMENT, AND CONTRACTING METHODS FOR HIGHWAYS, PP. 1-155. , AMERICAN SOCIETY OF CIVIL ENGINEERS: RESTON, VA, USA; MULVEY, D.L., PROJECT DELIVERY TRENDS: A CONTRACTOR’S ASSESSMENT (1998) J. MANAG. ENG, 14, PP. 51-54. , CROSSREF; RETHERFORD, N., FEATURE: PROJECT DELIVERY AND THE US DEPARTMENT OF STATE (1998) J. MANAG. ENG, 14, PP. 55-58. , CROSSREF; KALACH, M., ABDUL-MALAK, M.A., SROUR, I., ARCHITECT AND ENGINEER’S SPECTRUM OF ENGAGEMENT UNDER ALTERNATIVE DELIVERY METHODS: AGREEMENT NEGOTIATION AND FORMATION IMPLICATIONS (2020) J. LEG. AFF. DISPUT. RESOLUT. ENG. CONSTR, 12. , CROSSREF; BRAHIM, J., LATIFFI, A., FATHI, M.S., APPLICATION OF BUILDING INFORMATION MODELLING (BIM) IN DESIGN AND BUILD (D&amp;B) PROJECTS IN MALAYSIA (2018) MALAYS. CONSTR. RES. J, 25, PP. 29-41; GAD, G.M., ADAMTEY, S.A., GRANSBERG, D., TRENDS IN QUALITY MANAGEMENT APPROACHES TO DESIGN-BUILD TRANSPORTATION PROJECTS (2015) TRANSP. RES. REC, 2504, PP. 87-92. , CROSSREF; GRANSBERG, D., DESIGN/BUILD IN TRANSPORTATION FROM THE RESEARCH PERSPECTIVE (2003) LEAD. MANAG. ENG, 3, PP. 133-136. , CROSSREF; CONNOR, M.C., LEGAL EXPOSURE IN DESIGN/BUILD CONTRACTS (2003) ASHRAE J, 45, P. 49; LAM, E., CHAN, A., CHAN, D., POTENTIAL PROBLEMS OF RUNNING DESIGN-BUILD PROJECTS IN CONSTRUCTION (2003) HKIE TRANS. HONG KONG INST. ENG, 10, PP. 8-14. , CROSSREF; LAHDENPERÄ, P., (2001) DESIGN-BUILD PROCEDURES INTRODUCTION, ILLUSTRATION AND COMPARISON OF U.S. MODES, PP. 2-155. , VTT PUBLICATIONS: ESPOO, FINLAND; SWEENEY, N.J., WHO PAYS FOR DEFECTIVE DESIGN? (1998) J. MANAG. ENG, 14, PP. 65-68. , CROSSREF; FRIEDLANDER, M.C., ROBERTS, K.M., SINGLE ENTITY OPTION (1997) INDEP. ENERGY, 27, PP. 28-30; KIRSCHENMAN, M.D., TOTAL PROJECT DELIVERY SYSTEMS (1986) J. MANAG. ENG, 2, PP. 222-230. , CROSSREF; KANOGLU, A., AN INTEGRATED SYSTEM FOR DESIGN/BUILD FIRMS TO SOLVE COST ESTIMATION PROBLEMS IN THE DESIGN PHASE (2003) ARCH. SCI. REV, 46, PP. 37-47. , CROSSREF; GIBSON, G.E., O’CONNOR, J.T., MIGLIACCIO, G., WALEWSKI, J., KEY IMPLEMENTATION ISSUES AND LESSONS LEARNED WITH DESIGN-BUILD PROJECTS (2007) ALTERNATIVE PROJECT DELIVERY, PROCUREMENT, AND CONTRACTING METHODS FOR HIGHWAYS, PP. 1-19. , AMERICAN SOCIETY OF CIVIL ENGINEERS: RESTON, VA, USA; THOMAS, L.M., LESTER, H.D., PROJECT DELIVERY SYSTEMS: ARCHITECTURE/ENGINEERING/CONSTRUCTION INDUSTRY TRENDS AND THEIR RAMIFICATIONS (2016) THE ROUTLEDGE COMPANION FOR ARCHITECTURE DESIGN AND PRACTICE: ESTABLISHED AND EMERGING TRENDS, PP. 429-436. , ROUTLEDGE: ABINGDON, UK; GARD, P.T., FAST AND INNOVATIVE DELIVERY OF HIGH PERFORMANCE BUILDING: DESIGN-BUILD DELIVERS WITH LESS OWNER LIABILITY (2004) STRAT. PLAN. ENERGY ENVIRON, 23, PP. 7-22. , CROSSREF; DIEKMANN, J.E., PAST PERFECT: HISTORICAL ANTECEDENTS OF MODERN CONSTRUCTION PRACTICES (2007) J. CONSTR. ENG. MANAG, 133, PP. 652-660. , CROSSREF; GAD, G.M., GRANSBERG, D., LOULAKIS, M., POLICIES AND PROCEDURES FOR SUCCESSFUL IMPLEMENTATION OF ALTERNATIVE TECHNICAL CONCEPTS (2015) TRANSP. RES. REC, 2504, PP. 78-86. , CROSSREF; KENNEDY, R., SIDWELL, A.C., RE-ENGINEERING THE CONSTRUCTION DELIVERY PROCESS: THE MUSEUM OF TROPICAL QUEENSLAND, TOWNSVILLE—A CASE STUDY (2001) CONSTR. INNOV, 1, PP. 77-89. , CROSSREF; PAPAJOHN, D., EL ASMAR, M., IMPACT OF ALTERNATIVE DELIVERY ON THE RESPONSE TIME OF REQUESTS FOR INFORMATION FOR HIGHWAY PROJECTS (2020) J. MANAG. ENG, 37. , CROSSREF; FRANZ, B., MOLENAAR, K.R., ROBERTS, B.A.M., REVISITING PROJECT DELIVERY SYSTEM PERFORMANCE FROM 1998 TO 2018 (2020) J. CONSTR. ENG. MANAG, 146. , CROSSREF; MOON, H., KIM, K., LEE, H.S., PARK, M., WILLIAMS, T.P., SON, B., CHUN, J.Y., COST PERFORMANCE COMPARISON OF DESIGN-BUILD AND DESIGN-BID-BUILD FOR BUILDING AND CIVIL PROJECTS USING MEDIATION ANALYSIS (2020) J. CONSTR. ENG. MANAG, 146. , CROSSREF; NOORZAI, E., PERFORMANCE ANALYSIS OF ALTERNATIVE CONTRACTING METHODS FOR HIGHWAY CONSTRUCTION PROJECTS: CASE STUDY FOR IRAN (2020) J. INFRASTRUCT. SYST, 26. , CROSSREF; ABOU CHAKRA, H., ASHI, A., COMPARATIVE ANALYSIS OF DESIGN/BUILD AND DESIGN/BID/BUILD PROJECT DELIVERY SYSTEMS IN LEBANON (2019) J. IND. ENG. INT, 15, PP. 147-152. , CROSSREF; ARTHUR, A., ALLEMAN, D., MOLENAAR, K., EXAMINATION OF PROJECT DURATION, PROJECT INTENSITY, AND TIMING OF COST CERTAINTY IN HIGHWAY PROJECT DELIVERY METHODS (2019) J. MANAG. ENG, 35, P. 04018049. , CROSSREF; ADAMTEY, S.A., A CASE STUDY PERFORMANCE ANALYSIS OF DESIGN-BUILD AND INTEGRATED PROJECT DELIVERY METHODS (2019) INT. J. CONSTR. EDUC. RES, PP. 1-17. , CROSSREF; TRAN, D., DIRAVIAM, G., MINCHIN, R.E., PERFORMANCE OF HIGHWAY DESIGN-BID-BUILD AND DESIGN-BUILD PROJECTS BY WORK TYPES (2018) J. CONSTR. ENG. MANAG, 144, P. 04017112. , CROSSREF; SHRESTHA, P., FERNANE, J., PERFORMANCE OF DESIGN-BUILD AND DESIGN-BID-BUILD PROJECTS FOR PUBLIC UNIVERSITIES (2017) J. CONSTR. ENG. MANAG, 143, P. 04016101. , CROSSREF; PARK, H.-S., LEE, D., KIM, S., KIM, J.-L., COMPARING PROJECT PERFORMANCE OF DESIGN-BUILD AND DESIGN-BID-BUILD METHODS FOR LARGE-SIZED PUBLIC APARTMENT HOUSING PROJECTS IN KOREA (2015) J. ASIAN ARCH. BUILD. ENG, 14, PP. 323-330. , CROSSREF; SHRESTHA, P., O’CONNOR, J., GIBSON, G.E., PERFORMANCE COMPARISON OF LARGE DESIGN-BUILD AND DESIGN-BID-BUILD HIGHWAY PROJECTS (2012) J. CONSTR. ENG. MANAG, 138, PP. 1-13. , CROSSREF; CHASEY, A.D., MADDEX, W.E., BANSAL, A., COMPARISON OF PUBLIC-PRIVATE PARTNERSHIPS AND TRADITIONAL PROCUREMENT METHODS IN NORTH AMERICAN HIGHWAY CONSTRUCTION (2012) TRANSP. RES. REC, 2268, PP. 26-32. , CROSSREF; GRANSBERG, D., MOLENAAR, K., CRITICAL COMPARISON OF PROGRESSIVE DESIGN-BUILD AND CONSTRUCTION MANAGER/GENERAL CONTRACTOR PROJECT DELIVERY METHODS (2019) TRANSP. RES. REC, 2673, PP. 261-268. , CROSSREF; FEGHALY, J., EL ASMAR, M., ARIARATNAM, S.T., STATE OF PROFESSIONAL PRACTICE FOR WATER INFRASTRUCTURE PROJECT DELIVERY (2020) PR. PERIOD. STRUCT. DES. CONSTR, 25. , CROSSREF; MEHANY, M., BASHETTIYAVAR, G., ESMAEILI, B., GAD, G., CLAIMS AND PROJECT PERFORMANCE BETWEEN TRADITIONAL AND ALTERNATIVE PROJECT DELIVERY METHODS (2018) J. LEG. AFF. DISPUT. RESOLUT. ENG. CONSTR, 10. , CROSSREF; IBRAHIM, M.W., HANNA, A., KIEVET, D., QUANTITATIVE COMPARISON OF PROJECT PERFORMANCE BETWEEN PROJECT DELIVERY SYSTEMS (2020) J. MANAG. ENG, 36. , CROSSREF; BYPANENI, S.P.K., TRAN, D.Q., EMPIRICAL IDENTIFICATION AND EVALUATION OF RISK IN HIGHWAY PROJECT DELIVERY METHODS (2018) J. MANAG. ENG, 34. , CROSSREF; HASANZADEH, S., ESMAEILI, B., NASROLLAHI, S., GAD, G.M., GRANSBERG, D., IMPACT OF OWNERS’ EARLY DECISIONS ON PROJECT PERFORMANCE AND DISPUTE OCCURRENCE IN PUBLIC HIGHWAY PROJECTS (2018) J. LEG. AFF. DISPUT. RESOLUT. ENG. CONSTR, 10. , CROSSREF; MCWHIRT, D., AHN, J., SHANE, J.S., STRONG, K.C., MILITARY CONSTRUCTION PROJECTS: COMPARISON OF PROJECT DELIVERY METHODS (2011) J. FACIL. MANAG, 9, PP. 157-169. , CROSSREF; KOPPINEN, T., LAHDENPERÄ, P., REALIZED ECONOMIC EFFICIENCY OF ROAD PROJECT DELIVERY SYSTEMS (2007) J. INFRASTRUCT. SYST, 13, PP. 321-329. , CROSSREF; LAHDENPERÄ, P., KOPPINEN, T., FINANCIAL ANALYSIS OF ROAD PROJECT DELIVERY SYSTEMS (2009) J. FINANC. MANAG. PROP. CONSTR, 14, PP. 61-78. , CROSSREF; GHAVAMIFAR, K., TOURAN, A., ALTERNATIVE PROJECT DELIVERY SYSTEMS: APPLICATIONS AND LEGAL LIMITS IN TRANSPORTATION PROJECTS (2008) J. PROF. ISSUES ENG. EDUC. PR, 134, PP. 106-111. , CROSSREF; BINGHAM, E., GIBSON, G., EL ASMAR, M., IDENTIFYING TEAM SELECTION AND ALIGNMENT FACTORS BY DELIVERY METHOD FOR TRANSPORTATION PROJECTS (2019) J. CONSTR. ENG. MANAG, 145. , CROSSREF; FRANCOM, T., ARIARATNAM, S.T., EL ASMAR, M., INDUSTRY PERCEPTIONS OF ALTERNATIVE PROJECT DELIVERY METHODS APPLIED TO TRENCHLESS PIPELINE PROJECTS (2016) J. PIPELINE SYST. ENG. PR, 7. , CROSSREF; CHINI, A., PTSCHELINZEW, L., MINCHIN, R.E., ZHANG, Y., SHAH, D., INDUSTRY ATTITUDES TOWARD ALTERNATIVE CONTRACTING FOR HIGHWAY CONSTRUCTION IN FLORIDA (2018) J. MANAG. ENG, 34. , CROSSREF; ERNZEN, J., SCHEXNAYDER, C., FLORA, G., DESIGN-BUILD EFFECTS ON A CONSTRUCTION COMPANY: A CASE STUDY (1999) TRANSP. RES. REC, 1654, PP. 181-187. , CROSSREF; SHRESTHA, P., MAHARAJAN, R., BATISTA, J.R., SHAKYA, B., COMPARISON OF UTILITY MANAGERS’ AND PROJECT MANAGERS’ SATISFACTION RATING OF ALTERNATIVE PROJECT DELIVERY METHODS USED IN WATER AND WASTEWATER INFRASTRUCTURES (2015) PUBLIC WORK. MANAG. POLICY, 21, PP. 263-279. , CROSSREF; KOPPINEN, T., LAHDENPERÄ, P., (2004) ROAD SECTOR EXPERIENCES ON PROJECT DELIVERY METHODS; VTT TIEDOTTEITA—VALTION TEKNILLINEN TUTKIMUSKESKUS, PP. 3-216. , VTT: ESPOO, FINLAND; KOPPINEN, T., LAHDENPERÄ, P., (2004) THE CURRENT AND FUTURE PERFORMANCE OF ROAD PROJECT DELIVERY METHODS, , VTT PUBLICATIONS: ESPOO, FINLAND; BILEC, M., RIES, R., PRELIMINARY STUDY OF GREEN DESIGN AND PROJECT DELIVERY METHODS IN THE PUBLIC SECTOR (2007) J. GREEN BUILD, 2, PP. 151-160. , CROSSREF; MOLENAAR, K.R., BOGUS, S.M., PRIESTLEY, J.M., DESIGN/BUILD FOR WATER/WASTEWATER FACILITIES: STATE OF THE INDUSTRY SURVEY AND THREE CASE STUDIES (2004) J. MANAG. ENG, 20, PP. 16-24. , CROSSREF; SINDHU, J., CHOI, K., LAVY, S., RYBKOWSKI, Z.K., BIGELOW, B.F., LI, W., EFFECTS OF FRONT-END PLANNING UNDER FAST-TRACKED PROJECT DELIVERY SYSTEMS FOR INDUSTRIAL PROJECTS (2018) INT. J. CONSTR. EDUC. RES, 14, PP. 163-178. , CROSSREF; SIGNORE, A., DESIGN/BUILD PROJECT DELIVERY METHOD: STRATEGIC OPPORTUNITIES FOR PHARMACEUTICAL FACILITIES (1998) PHARM. ENG, 18, PP. 84-90; FEGHALY, J., EL ASMAR, M., ARIARATNAM, S., BEARUP, W., DESIGN-BUILD PROJECT ADMINISTRATION PRACTICES FOR THE WATER INDUSTRY (2020) J. PIPELINE SYST. ENG. PR, 12. , CROSSREF; TRAN, D.Q., NGUYEN, L.D., FAUGHT, A., EXAMINATION OF COMMUNICATION PROCESSES IN DESIGN-BUILD PROJECT DELIVERY IN BUILDING CONSTRUCTION (2017) ENG. CONSTR. ARCH. MANAG, 24, PP. 1319-1336. , CROSSREF; VASHANI, H., SULLIVAN, J., EL ASMAR, M., DB 2020: ANALYZING AND FORECASTING DESIGN-BUILD MARKET TRENDS (2016) J. CONSTR. ENG. MANAG, 142. , CROSSREF; RAMSEY, D., EL ASMAR, M., GIBSON, G.E., QUANTITATIVE PERFORMANCE ASSESSMENT OF SINGLE-STEP VERSUS TWO-STEP DESIGN-BUILD PROCUREMENT (2016) J. CONSTR. ENG. MANAG, 142. , CROSSREF; ANTOINE, A.L.C., MOLENAAR, K.R., EMPIRICAL STUDY OF THE STATE OF THE PRACTICE IN ALTERNATIVE TECHNICAL CONCEPTS IN HIGHWAY CONSTRUCTION PROJECTS (2016) TRANSP. RES. REC, 2573, PP. 143-148. , CROSSREF; CHANG, A.S., SHEN, F.Y., IBBS, W., DESIGN AND CONSTRUCTION COORDINATION PROBLEMS AND PLANNING FOR DESIGN-BUILD PROJECT NEW USERS (2010) CAN. J. CIV. ENG, 37, PP. 1525-1534. , CROSSREF; EL ASMAR, M., LOTFALLAH, W., WHITED, G., HANNA, A.S., QUANTITATIVE METHODS FOR DESIGN-BUILD TEAM SELECTION (2010) J. CONSTR. ENG. MANAG, 136, PP. 904-912. , CROSSREF; GRANSBERG, D., SENADHEERA, S.P., DESIGN-BUILD CONTRACT AWARD METHODS FOR TRANSPORTATION PROJECTS (1999) J. TRANSP. ENG, 125, PP. 565-567. , CROSSREF; FLORA, G., ERNZEN, J.J., SCHEXNAYDER, C., FIELD-LEVEL MANAGEMENT’S PERSPECTIVE OF DESIGN/BUILD (1998) PR. PERIOD. STRUCT. DES. CONSTR, 3, PP. 180-185. , CROSSREF; TRAN, D.Q., HARPER, C.M., SMADI, A.M., MOHAMED, M., STAFFING NEEDS AND UTILIZATION FOR ALTERNATIVE CONTRACTING METHODS IN HIGHWAY DESIGN AND CONSTRUCTION (2020) ENG. CONSTR. ARCH. MANAG, 27, PP. 2163-2178. , CROSSREF; TRAN, D.Q., MOLENAAR, K.R., ALARCÖN, L.F., A HYBRID CROSS-IMPACT APPROACH TO PREDICTING COST VARIANCE OF PROJECT DELIVERY DECISIONS FOR HIGHWAYS (2016) J. INFRASTRUCT. SYST, 22. , CROSSREF; LAM, E.W.M., CHAN, A.P.C., CHAN, D.W.M., DEVELOPMENT OF THE DESIGN-BUILD PROCUREMENT SYSTEM IN HONG KONG (2004) ARCH. SCI. REV, 47, PP. 387-397. , CROSSREF; ARDITI, D., LEE, D.E., ASSESSING THE CORPORATE SERVICE QUALITY PERFORMANCE OF DESIGN-BUILD CONTRACTORS USING QUALITY FUNCTION DEPLOYMENT (2003) CONSTR. MANAG. ECON, 21, PP. 175-185. , CROSSREF; LING, F.Y.Y., CHAN, S.L., CHONG, E., EE, L.P., PREDICTING PERFORMANCE OF DESIGN-BUILD AND DESIGN-BID-BUILD PROJECTS (2004) J. CONSTR. ENG. MANAG, 130, PP. 75-83. , CROSSREF; LEE, D.E., ARDITI, D., TOTAL QUALITY PERFORMANCE OF DESIGN/BUILD FIRMS USING QUALITY FUNCTION DEPLOYMENT (2006) J. CONSTR. ENG. MANAG, 132, PP. 49-57. , CROSSREF; LIANG, L.Y., GROUPING DECOMPOSITION UNDER CONSTRAINTS FOR DESIGN/BUILD LIFE CYCLE IN PROJECT DELIVERY SYSTEM (2009) INT. J. TECHNOL. MANAG, 48, PP. 168-187. , CROSSREF; KAPLIN, J., CONLEY, J., CONSTRUCTION MANAGEMENT-AT-RISK AS A DELIVERY METHOD FOR WATER PROJECTS (2010) J. N. ENGL. WATER WORK. ASSOC, 124, PP. 219-226; KANTOLA, M., SAARI, A., PROJECT DELIVERY SYSTEMS FOR NZEB PROJECTS (2016) FACILITY, 34, PP. 85-100. , CROSSREF; SHANE, J.S., GRANSBERG, D., COORDINATION OF DESIGN CONTRACT WITH CONSTRUCTION MANAGER-AT-RISK PRECONSTRUCTION SERVICE CONTRACT (2010) TRANSP. RES. REC, 2151, PP. 55-59. , CROSSREF; FRANCOM, T., EL ASMAR, M., ARIARATNAM, S.T., LONGITUDINAL STUDY OF CONSTRUCTION MANAGER AT RISK FOR PIPELINE REHABILITATION (2017) J. PIPELINE SYST. ENG. PR, 8. , CROSSREF; FRANCOM, T., EL ASMAR, M., ARIARATNAM, S.T., PERFORMANCE ANALYSIS OF CONSTRUCTION MANAGER AT RISK ON PIPELINE ENGINEERING AND CONSTRUCTION PROJECTS (2016) J. MANAG. ENG, 32. , CROSSREF; BILBO, D., BIGELOW, B., ESCAMILLA, E., LOCKWOOD, C., COMPARISON OF CONSTRUCTION MANAGER AT RISK AND INTEGRATED PROJECT DELIVERY PERFORMANCE ON HEALTHCARE PROJECTS: A COMPARATIVE CASE STUDY (2015) INT. J. CONSTR. EDUC. RES, 11, PP. 40-53. , CROSSREF; SHRESTHA, P., DAVIS, B., GAD, G.M., INVESTIGATION OF LEGAL ISSUES IN CONSTRUCTION-MANAGER-AT-RISK PROJECTS: CASE STUDY OF AIRPORT PROJECTS (2020) J. LEG. AFF. DISPUT. RESOLUT. ENG. CONSTR, 12. , CROSSREF; MINCHIN, R.E., THAKKAR, K., ELLIS, R.D., MIAMI INTERMODAL CENTER-INTRODUCING “CM-AT-RISK” TO TRANSPORTATION CONSTRUCTION (2007) ALTERNATIVE PROJECT DELIVERY, PROCUREMENT, AND CONTRACTING METHODS FOR HIGHWAYS, PP. 46-59. , AMERICAN SOCIETY OF CIVIL ENGINEERS: RESTON, VA, USA; WEST, N., GRANSBERG, D., MCMINIMEE, J., EFFECTIVE TOOLS FOR PROJECTS DELIVERED BY CONSTRUCTION MANAGER-GENERAL CONTRACTOR METHOD (2012) TRANSP. RES. REC, 2268, PP. 33-39. , CROSSREF; KLUENKER, C.H., CONSTRUCTION MANAGER AS PROJECT INTEGRATOR (1996) J. MANAG. ENG, 12, PP. 17-20. , CROSSREF; DIAB, M., GEBKEN, R.J., MEHANY, M.S.H., STRATEGIES TO LEVERAGE CONTRACTOR EXPERIENCE (2020) J. LEG. AFF. DISPUT. RESOLUT. ENG. CONSTR, 12. , CROSSREF; GRANSBERG, D., COMPARING CONSTRUCTION MANAGER-GENERAL CONTRACTOR AND FEDERAL EARLY CONTRACTOR INVOLVEMENT PROJECT DELIVERY METHODS (2016) TRANSP. RES. REC, 2573, PP. 18-25. , CROSSREF; KHALAFALLAH, A., FAHIM, A., PROJECT DELIVERY SYSTEMS FOR HEALTHCARE PROJECTS: TO LEAN OR NOT TO LEAN (2018) LEAN CONSTR. J, 2018, PP. 47-62; KARTAM, N.A., AL-DAIHANI, T.G., AL-BAHAR, J.F., PROFESSIONAL PROJECT MANAGEMENT PRACTICES IN KUWAIT: ISSUES, DIFFICULTIES AND RECOMMENDATIONS (2000) INT. J. PROJ. MANAG, 18, PP. 281-296. , CROSSREF; ZUBER, S.Z.S., NAWI, N.M., NIFA, F.A.A., CONSTRUCTION PROCUREMENT PRACTICE: A REVIEW STUDY OF INTEGRATED PROJECT DELIVERY (IPD) IN THE MALAYSIAN CONSTRUCTION PROJECTS (2019) INT. J. SUPPL. CHAIN MANAG, 8, PP. 777-783; BOON, L.H., SAAR, C.C., LAU, S.E.N., AMINUDIN, E., ZAKARIA, R., HAMID, A.R.A., SARBINI, N.N., ZIN, R.M., BUILDING INFORMATION MODELLING INTEGRATED PROJECT DELIVERY SYSTEM IN MALAYSIA (2019) MALAYS. CONSTR. RES. J, 6, PP. 144-152; WIDJAJA, K., SUSTAINABLE DESIGN IN PROJECT DELIVERY: A DISCUSSION ON CURRENT AND FUTURE TRENDS (2016) J. GREEN BUILD, 11, PP. 39-56. , CROSSREF; MESA, H.A., MOLENAAR, K.R., ALARCÓN, L.F., COMPARATIVE ANALYSIS BETWEEN INTEGRATED PROJECT DELIVERY AND LEAN PROJECT DELIVERY (2019) INT. J. PROJ. MANAG, 37, PP. 395-409. , CROSSREF; MESA, H.A., MOLENAAR, K.R., ALARCÓN, L.F., EXPLORING PERFORMANCE OF THE INTEGRATED PROJECT DELIVERY PROCESS ON COMPLEX BUILDING PROJECTS (2016) INT. J. PROJ. MANAG, 34, PP. 1089-1101. , CROSSREF; LING, F.Y.Y., TEO, P.X., LI, S., ZHANG, Z., MA, Q., ADOPTION OF INTEGRATED PROJECT DELIVERY PRACTICES FOR SUPERIOR PROJECT PERFORMANCE (2020) J. LEG. AFF. DISPUT. RESOLUT. ENG. CONSTR, 12. , CROSSREF; ENGEBØ, A., KLAKEGG, O.J., LOHNE, J., LÆDRE, O., A COLLABORATIVE PROJECT DELIVERY METHOD FOR DESIGN OF A HIGH-PERFORMANCE BUILDING (2020) INT. J. MANAG. PROJ. BUS, 13, PP. 1141-1165. , CROSSREF; SINGLETON, M.S., HAMZEH, F.R., IMPLEMENTING INTEGRATED PROJECT DELIVERY ON DEPARTMENT OF THE NAVY CONSTRUCTION PROJECTS (2011) LEAN CONSTR. J, 2011, PP. 17-31; ROSAYURU, H., WAIDYASEKARA, K., WIJEWICKRAMA, M., SUSTAINABLE BIM BASED INTEGRATED PROJECT DELIVERY SYSTEM FOR CONSTRUCTION INDUSTRY IN SRI LANKA (2019) INT. J. CONSTR. MANAG, PP. 1-15. , CROSSREF; EL ASMAR, M., HANNA, A.S., LOH, W.Y., EVALUATING INTEGRATED PROJECT DELIVERY USING THE PROJECT QUARTERBACK RATING (2016) J. CONSTR. ENG. MANAG, 142. , CROSSREF; PIROOZFAR, P., FARR, E.R.P., ZADEH, A.H.M., TIMOTEO, I., KILGALLON, S., JIN, R., FACILITATING BUILDING INFORMATION MODELLING (BIM) USING INTEGRATED PROJECT DELIVERY (IPD): A UK PERSPECTIVE (2019) J. BUILD. ENG, 26, P. 100907. , CROSSREF; CHO, S., BALLARD, G., LAST PLANNER AND INTEGRATED PROJECT DELIVERY (2011) LEAN CONSTR. J, 2011, PP. 67-73; TENG, Y., LI, X., WU, P., WANG, X., USING COOPERATIVE GAME THEORY TO DETERMINE PROFIT DISTRIBUTION IN IPD PROJECTS (2019) INT. J. CONSTR. MANAG, 19, PP. 32-45. , CROSSREF; LAURENT, J., LEICHT, R.M., PRACTICES FOR DESIGNING CROSS-FUNCTIONAL TEAMS FOR INTEGRATED PROJECT DELIVERY (2019) J. CONSTR. ENG. MANAG, 145. , CROSSREF; OSMAN, W.N., NAWI, M.N.M., ZULHUMADI, F., SHAFIE, M.W.M., IBRAHIM, F.A., INDIVIDUAL READINESS OF CONSTRUCTION STAKEHOLDERS TO IMPLEMENT INTEGRATED PROJECT DELIVERY (IPD) (2017) J. ENG. SCI. TECHNOL, 12, PP. 229-238; JOHNSON, T.R., FENG, P., SITZABEE, W., JERNIGAN, M., FEDERAL ACQUISITION REGULATION APPLIED TO ALLIANCING CONTRACT PRACTICES (2013) J. CONSTR. ENG. MANAG, 139, PP. 480-487. , CROSSREF; WALKER, D., HAMPSON, K., PROCUREMENT CHOICES (2008) PROCUREMENT STRATEGIES: A RELATIONSHIP-BASED APPROACH, PP. 11-29. , BLACKWELL SCIENCE LTD.: HPBOKEN, NJ, USA; FERNANDES, D.A., COSTA, A.A., LAHDENPERÄ, P., KEY FEATURES OF A PROJECT ALLIANCE AND THEIR IMPACT ON THE SUCCESS OF AN APARTMENT RENOVATION: A CASE STUDY (2018) INT. J. CONSTR. MANAG, 18, PP. 482-496. , CROSSREF; HAUCK, A.J., WALKER, D.H.T., HAMPSON, K.D., PETERS, R.J., PROJECT ALLIANCING AT NATIONAL MUSEUM OF AUSTRALIA—COLLABORATIVE PROCESS (2004) J. CONSTR. ENG. MANAG, 130, PP. 143-152. , CROSSREF; HEIDEMANN, A., GEHBAUER, F., THE WAY TOWARDS COOPERATIVE PROJECT DELIVERY (2011) J. FINANC. MANAG. PROP. CONSTR, 16, PP. 19-30. , CROSSREF; RAHMANI, F., CHALLENGES AND OPPORTUNITIES IN ADOPTING EARLY CONTRACTOR INVOLVEMENT (ECI): CLIENT’S PERCEPTION (2020) ARCH. ENG. DES. MANAG, PP. 1-20. , CROSSREF; SAGVEKAR, S., WAYAL, A.S., EARLY CONTRACTOR INVOLVEMENT (ECI): INDIAN SCENARIO OF CONSTRUCTION PROJECT DELIVERY (2019) INT. J. SCI. TECHNOL. RES, 8, PP. 807-811; SCHEEPBOUWER, E., HUMPHRIES, A.B., TRANSITION IN ADOPTING PROJECT DELIVERY METHOD WITH EARLY CONTRACTOR INVOLVEMENT (2011) TRANSP. RES. REC, 2228, PP. 44-50. , CROSSREF; BOLTON, B., HELLER, J., EFFECTIVE AIRPORT PROJECT DELIVERY, LEADERSHIP AND CULTURE (2019) J. AIRPT. MANAG, 13, PP. 6-16; VILASINI, N., NEITZERT, T.R., ROTIMI, J.O., CORRELATION BETWEEN CONSTRUCTION PROCUREMENT METHODS AND LEAN PRINCIPLES (2011) INT. J. CONSTR. MANAG, 11, PP. 65-78. , CROSSREF; BALZANI, M., RACO, F., ZAFFAGNINI, T., LEARNING FOR PLACEMENT FOSTERING INNOVATION IN THE CONSTRUCTION SECTOR THROUGH PUBLIC-PRIVATE PARTNERSHIP IN THE EMILIA-ROMAGNA REGION (2017) TURK. ONLINE J. EDUC. TECHNOL, 2017, PP. 404-410; PTSCHELINZEW, L.,"/>
    <s v="EL-SAYEGH, S.; CIVIL ENGINEERING DEPARTMENT, UNITED ARAB EMIRATES; EMAIL: SELSAYEGH@AUS.EDU"/>
    <s v=""/>
    <s v=""/>
    <s v="MDPI AG"/>
    <s v=""/>
    <s v=""/>
    <s v=""/>
    <s v=""/>
    <s v="20755309"/>
    <s v=""/>
    <s v=""/>
    <s v=""/>
    <s v="ENGLISH"/>
    <s v="BUILDINGS"/>
    <x v="0"/>
    <s v="FINAL"/>
    <s v="ALL OPEN ACCESS, GOLD"/>
    <s v="SCOPUS"/>
    <s v="2-S2.0-85098595034"/>
    <s v="BUILDINGS"/>
    <s v="AMERICAN UNIVERSITY OF SHARJAH;AMERICAN UNIVERSITY OF SHARJAH"/>
    <s v="NOTREPORTED;NOTREPORTED;NOTREPORTED"/>
    <m/>
    <s v="AHMED S, 2021, BUILDINGS"/>
    <s v="AHMED S, 2021, BUILDINGS"/>
    <m/>
  </r>
  <r>
    <n v="23"/>
    <x v="0"/>
    <s v="AHMED S;AROCHO I"/>
    <s v="57205300056;54894439100;"/>
    <s v="ANALYSIS OF COST COMPARISON AND EFFECTS OF CHANGE ORDERS DURING CONSTRUCTION: STUDY OF A MASS TIMBER AND A CONCRETE BUILDING PROJECT"/>
    <x v="1"/>
    <s v="JOURNAL OF BUILDING ENGINEERING"/>
    <s v="33"/>
    <s v=""/>
    <s v="101856"/>
    <s v=""/>
    <s v=""/>
    <s v=""/>
    <n v="19"/>
    <s v="10.1016/j.jobe.2020.101856"/>
    <s v="https://www.scopus.com/inward/record.uri?eid=2-s2.0-85092125690&amp;doi=10.1016%2fj.jobe.2020.101856&amp;partnerID=40&amp;md5=819e6296531f84d3a9c18c2742f337dc"/>
    <s v="SCHOOL OF CIVIL AND CONSTRUCTION ENGINEERING, OREGON STATE UNIVERSITY, 101 KEARNEY HALL, CORVALLIS, OR  97331, UNITED STATES"/>
    <s v="SCHOOL OF CIVIL AND CONSTRUCTION ENGINEERING, OREGON STATE UNIVERSITY, 101 KEARNEY HALL, CORVALLIS, OR  97331, UNITED STATES;SCHOOL OF CIVIL AND CONSTRUCTION ENGINEERING, OREGON STATE UNIVERSITY, 101 KEARNEY HALL, CORVALLIS, OR  97331, UNITED STATES"/>
    <s v="IN RECENT YEARS, TIMBER HAS BEEN CONSIDERED AS AN ALTERNATIVE SOURCE OF BUILDING MATERIAL BECAUSE OF ITS SUSTAINABILITY AND DESIGN EFFICIENCY. HOWEVER, THE COST COMPETITIVENESS OF TIMBER BUILDINGS IS STILL UNDER STUDY DUE TO THE LACK OF AVAILABLE COST INFORMATION. THIS PAPER PRESENTS A COMPREHENSIVE COST COMPARATIVE ANALYSIS OF A MASS TIMBER BUILDING MAINLY DEVELOPED WITH CROSS-LAMINATED TIMBER (CLT). THE ACTUAL CONSTRUCTION COST OF THE PROJECT IS COMPARED WITH THE MODELED COST OF THE SAME BUILDING DESIGNED AS A CONCRETE OPTION. THE RESULT SHOWS THAT THE CONSTRUCTION COST OF TIMBER BUILDING IS 6.43% HIGHER THAN THE MODELED CONCRETE BUILDING. THE STUDY FURTHER INVESTIGATED THE CHANGE ORDERS ASSOCIATED WITH THE PROJECT AND FOUND THAT THE TOTAL COST OF CHANGE ORDERS CONTRIBUTED 5.62% TO THE FINAL CONSTRUCTION COST OF MASS TIMBER BUILDING. THE STUDY IS HELPFUL TO PROVIDE INSIGHT INTO THE CONSTRUCTION COST OF TYPICAL MASS TIMBER BUILDINGS. IT ALSO CAN BE USED AS A GUIDE FOR THE PROJECT OWNERS TO MAKE DECISIONS REGARDING THEIR INITIAL INVESTMENTS ON A MASS TIMBER PROJECT. © 2020 ELSEVIER LTD"/>
    <s v="CHANGE ORDERS; CONCRETE BUILDING; CONSTRUCTION; COST ASSESSMENT; MASS TIMBER BUILDING"/>
    <s v="CONCRETE BUILDINGS; CONCRETES; CONSTRUCTION; TIMBER; WOODEN BUILDINGS; ALTERNATIVE SOURCE; COMPARATIVE ANALYSIS; COMPREHENSIVE COSTS; CONSTRUCTION COSTS; COST COMPARISONS; COST COMPETITIVENESS; DESIGN EFFICIENCY; TIMBER BUILDINGS; COST BENEFIT ANALYSIS"/>
    <s v=""/>
    <s v=""/>
    <s v=""/>
    <s v=""/>
    <s v=""/>
    <s v=""/>
    <s v=""/>
    <s v=""/>
    <s v=""/>
    <s v=""/>
    <s v=""/>
    <s v=""/>
    <s v=""/>
    <s v=""/>
    <s v=""/>
    <s v="ALNUAIMI, A., TAHA, R., AL MOHSIN, M., AL-HARTHI, A., CAUSES, EFFECTS, BENEFITS, AND REMEDIES OF CHANGE ORDERS ON PUBLIC CONSTRUCTION PROJECTS IN OMAN (2010) J. CONSTRUCT. ENG. MANAG.; BALOI, D., PRICE, A., MODELLING GLOBAL RISK FACTORS AFFECTING CONSTRUCTION COST PERFORMANCE (2003) INT. J. PROJ. MANAG., 21, PP. 261-269; BURBACK, B., PEI, S., CROSS-LAMINATED TIMBER FOR SINGLE-FAMILY RESIDENTIAL CONSTRUCTION: COMPARATIVE COST STUDY (2017) J. ARCHITECT. ENG.; CAZEMIER, D., COMPARING CROSS-LAMINATED TIMBER WITH CONCRETE AND STEEL: A FINANCIAL ANALYSIS OF TWO BUILDINGS IN AUSTRALIA (2017) MODULAR AND OFFSITE CONSTRUCTION SUMMIT AND THE 2ND INTERNATIONAL SYMPOSIUM ON INDUSTRIALIZED CONSTRUCTION TECHNOLOGY, SHANGHAI, CHINA; CHEN, J.H., KNN BASED KNOWLEDGE-SHARING MODEL FOR SEVERE CHANGE ORDER DISPUTES IN CONSTRUCTION (2008) AUTOM. CONSTRUCT., 17 (6), PP. 773-779; CHEN, M.T., CHANGE CONTROL AND TRACKING.” AACE INTERNATIONAL TRANSACTION (1992), AACE INTERNATIONAL MORGANTOWN, WV; DICKSON, D., GERRYSHOM, M., WANYONA, G., VARIATIONS IN CIVIL ENGINEERING CONSTRUCTION PROJECTS IN KENYA: CAUSES AND EFFECTS (2015) INT. J. REAL. THER., 4 (2), PP. 1124-1129; DOLOI, H., COST OVERRUNS AND FAILURE IN PROJECT MANAGEMENT: UNDERSTANDING THE ROLES OF KEY STAKEHOLDERS IN CONSTRUCTION PROJECTS (2013) J. CONSTRUCT. ENG. MANAG., 139 (3), PP. 267-279; DU, J., EL-GAFY, M., ZHAO, D., OPTIMIZATION OF CHANGE ORDER MANAGEMENT PROCESS WITH OBJECT-ORIENTED DISCRETE EVENT SIMULATION: CASE STUDY (2015) J. CONSTRUCT. ENG. MANAG., 142 (4). , 05015018(1-15); DUMONT, P., GIBSON, G., FISH, J., SCOPE MANAGEMENT USING PROJECT DEFINITION RATING INDEX (1997) J. MANAG. ENG., 13 (5), PP. 54-60; ECONORTHWEST, ECONOMIC CONSIDERATIONS FOR MASS TIMBER DEVELOPMENT IN OREGON (2018); EUROPEAN COMMISSION, FINAL TOWARDS A CIRCULAR ECONOMY: A ZERO WASTE PROGRAMME FOR EUROPE COM 398 FINAL (2014), P. 398. , HTTP://EC.EUROPA.EU/TRANSPARENCY/REGDOC/REP/1/2014/EN/1-2014-398-EN-F1-1.PDF, AVAILABLE FROM ACCESSED FEBRUARY 25, 2019; EVANS, L., CROSS-LAMINATED TIMBER: TAKING WOOD BUILDINGS TO THE NEXT LEVEL (2013) ARCHITECT. REC., , HTTP://CONTINUINGEDUCATION.CONSTRUCTION.COM/ARTICLE.PHP?L=312&amp;C=1138, ACCESSED ON SEPTEMBER 2018; FPINNOVATIONS, CLT HANDBOOK (2013), FPINNOVATIONS MONTREAL, CANADA; FUGAR, F., AGYYAKWAH-BAAH, A., DELAYS IN BUILDING CONSTRUCTION PROJECTS IN GHANA (2010) AUSTRALASIAN JOURNAL OF CONSTRUCTION ECONOMICS AND BUILDING, 10 (1-2), PP. 103-116; GIBSON, G., BINGHAM, E., STONGER, C.R., FRONT END PLANNING FOR INFRASTRUCTURE PROJECTS (2010) CONSTRUCTION RESEARCH CONGRESS, , ASCE RESTON, VA; GIBSON, G., DUMONT, P., PROJECT DEFINITION RATING INDEX (PRDI) FOR INDUSTRIAL PROJECTS (1996), REP. 113-11, CONSTRUCTION INDUSTRY INSTITUTE, THE UNIV. OF TEXAS AT AUSTIN AUSTIN, TX; GREEN, C., KARSH, J., THE CASE FOR TALLWOOD BUILDING (2012), MGB ARCHITECTURE+DESIGN, EQUILIBRIUM CONSULTING VANCOUVER, BC, CANADA; GUNHAN, S., ARDITI, D., DOYLE, J., AVOIDING CHANGE ORDERS IN PUBLIC SCHOOL CONSTRUCTION (2007) J. PROF. ISSUES ENG. EDUC. PRACT., 133 (1), PP. 67-73; HALWATURA, R., RANASINGHE, N., CAUSES OF VARIATION ORDERS IN ROAD CONSTRUCTION PROJECTS IN SRI LANKA (2013) ISRN CONSTRUCTION ENGINEERING; HAMILTON, C., LEHMANN, S., SUSTAINABLE INFILL DEVELOPMENT USING LOW CARBON CLT PREFABRICATION. ADAPTATION FOR THE SOUTH AUSTRALIAN CONTEXT (2011), ZERO WASTE SA RESEARCH CENTER FOR SUSTAINABLE DESIGN AND BEHAVIOR: UNIVERSITY OF SOUTH AUSTRALIA ADELAIDE, AUSTRALIA; HANNA, A.S., RUSSELL, J.S., NORDHEIM, E.V., BRUGGINK, M.J., IMPACT OF CHANGE ORDERS ON LABOR EFFICIENCY FOR ELECTRICAL CONSTRUCTION (1999) J. CONSTRUCT. ENG. MANAG., PP. 224-232; HANNA, S., CAMLIC, R., PETERSON, P.A., NORDHEIM, E.V., QUANTITATIVE DEFINITION OF PROJECTS IMPACTED BY CHANGE ORDERS (2002) J. CONSTRUCT. ENG. MANAG., 128 (1), PP. 57-64; HANNA, S., RUSSELL, E., NORDHEIM, V., BRUGGINK, M., IMPACT OF CHANGE ORDERS ON LABOR EFFICIENCY FOR ELECTRICAL CONSTRUCTION (1999) J. CONSTRUCT. ENG. MANAG., 125 (4), PP. 224-232. , (1999)125:4(224); IBBS, C.W., THE CUMULATIVE IMPACT OF CHANGE ON CONSTRUCTION LABOR PRODUCTIVITY.” OCTOBER 13, 2017 (2008), HTTP://WWW.CE.BERKELEY.EDU/~IBBS/BRICS/MATERIALS/IBBS%20%26%20LEONARD%20CURVES_2008.PDF; IBBS, C.W., CONSTRUCTION CHANGE: LIKELIHOOD, SEVERITY, AND IMPACT ON PRODUCTIVITY (2012) J. LEG. AFF. DISPUTE RESOLUT. ENG. CONSTR., 4 (3), PP. 67-73; IRONS, K., GIBSON, G., CASE STUDY ANALYSIS IN SUPPORT OF FRONT END PLANNING IMPLEMENTATION (2006), REP. RR213-12, CONSTRUCTION INDUSTRY INSTITUTE, THE UNIV. OF TEXAS AT AUSTIN AUSTIN. TX; IYER, K.C., JHA, K.N., FACTORS AFFECTING COST PERFORMANCE: EVIDENCE FROM INDIAN CONSTRUCTION PROJECTS (2005) INT. J. PROJ. MANAG., 23 (4), PP. 283-295; JAWAD, S., ABDULKADER, R., ABANG, A., VARIATION ORDERS IN CONSTRUCTION PROJECTS (2009) J. ENG. APPL. SCI., 4 (3), PP. 170-176; JOHN, S., BUCHANAN, A., COST AND CONSTRUCTION TIME FOR A 3-STORY POST TENSIONED TIMBER BUILDING COMPARED WITH CONCRETE AND STEEL BUILDING (2012) PROCEEDINGS OF THE 2012 WORLD CONFERENCE ON TIMBER ENGINEERING, AUCKLAND, NEW ZEALAND; JONES, A., STEGEMANN, J., SYKES, J., WINSLOW, P., ADOPTION OF UNCONVENTIONAL APPROACHES IN CONSTRUCTION: THE CASE OF CROSS-LAMINATED TIMBER (2016) CONSTRUCT. BUILD. MATER., 125, PP. 690-702; KHABISI, J., AIGBAVBOA, C., THWALA, W., CAUSES OF COST OVERRUNS IN PUBLIC SECTOR CONSTRUCTION PROJECTS IN SOUTH AFRICA (2016) INTERNATIONAL CONFERENCE ON CONSTRUCTION AND REAL ESTATE MANAGEMENT, ALBERTA, CANADA; MALLO, M., ESPINOZA, O., OUTLOOK FOR CROSS-LAMINATED TIMBER IN THE UNITED STATES (2014) BIORESOURCES, 9 (4), PP. 7427-7443; MALLO, M., ESPINOZA, O., AWARENESS, PERCEPTIONS AND WILLINGNESS TO ADOPT CROSS-LAMINATED TIMBER BY THE ARCHITECT COMMUNITY IN THE UNITED STATES (2015) J. CLEAN. PROD., 94, PP. 198-210; MEMON, A., RAHMAN, I., ABDULLAH, M., AZIS, A., FACTORS AFFECTING COST IN MARA PROJECTS: PERSPECTIVE OF PROJECT MANAGEMENT CONSULTANTS (2010) INTERNATIONAL JOURNAL OF SUSTAINABLE CONSTRUCTION ENGINEERING AND TECHNOLOGY, 1 (2), PP. 41-54; MOHAMMAD, M., GAGNON, S., DOUGLAS, B., PODESTO, L., (2012) “INTRODUCTION TO CROSS LAMINATED TIMBER”. WOOD DESIGN FOCUS V.22, N.2; MOHAMMADI, J., LING, L., CAN WOOD BECOME AN ALTERNATIVE MATERIAL FOR TALL BUILDING CONSTRUCTION (2017) PRACT. PERIOD. STRUCT. DES. CONSTRUCT.; MUKUKA, M., AIGBAVBOA, C., THWALA, W., CONSTRUCTION EXPERTS' PERCEPTION ON THE CAUSES AND EFFECTS OF COST OVERRUNS IN JOHANNESBURG, GAUTENG PROVINCE, SOUTH AFRICA (2014), HTTP://WWW.PPML.URL.TW/EPPM/CONFERENCES/2014/DOWNLOAD/CONSTRUCTION%20EXPERTS%E2%80%99%20PERCEPTION%20ON%20THE%20CAUSES%20AND%20EFFECTS%20OF%20COST%20OVERRUNS%20IN%20JOHANNESBURG,%20GAUTENG%20PROVINCE,%20SOUTH%20AFRICA.PDF; RAY, M., GIBSON, G., LYONS, W., DATA ANALYSIS IN SUPPORT OF FRONT END PLANNING IMPLEMENTATION (2006), REP. RR213-11, CONSTRUCTION INDUSTRY INSTITUTE, THE UNIV. OF TEXAS AT AUSTIN AUSTIN, TX; SERAG, E., OLOUFA, A., MALONE, L., RADWAN, E., MODEL FOR QUANTIFYING THE IMPACT OF COS ON PROJECT COST FOR U.S. ROADWORK CONSTRUCTION (2010) J. CONSTRUCT. ENG. MANAG., 136 (9), PP. 1015-1027; SHRESTHA, P., MAHARJAN, R., EFFECTS OF CHANGE ORDERS ON COST GROWTH. SCHEDULE GROWTH, AND CONSTRUCTION INTENSITY OF LARGE HIGHWAY PROJECTS (2018) J. LEG. AFF. DISPUTE RESOLUT. ENG. CONSTR.; SMITH, R., GRIFFIN, G., RICE, T., SOLID TIMBER CONSTRUCTION: PROCESS, PRACTICE, PERFORMANCE (2015), THE UNIVERSITY OF UTAH SALT LAKE CITY, UT; SOFTWOOD LUMBER BOARD AND FORESTRY INNOVATION INVESTMENT, 100 PROJECTS UK CLT (2018); TAYLOR, T., UDDIN, M., GOODRUM, P., MCCOY, A., SHAN, Y., CHANGE ORDERS AND LESSONS LEARNED: KNOWLEDGE FROM STATISTICAL ANALYSES OF ENGINEERING CHANGE ORDERS ON KENTUCKY HIGHWAY PROJECTS (2012) J. CONSTRUCT. ENG. MANAG., 138 (2), PP. 1360-1369; THOMAS, R., NAPOLITAN, C., QUANTITATIVE EFFECTS OF CONSTRUCTION CHANGES ON LABOR PRODUCTIVITY (1995) J. CONSTRUCT. ENG. MANAG., 121 (3), PP. 290-296. , (1995)121:3(290); TRADA, CASE STUDY: STADHAUS, 24 MURRAY GROVE, LONDON (2009), TRADA TECHNOLOGY LIMITED BUCKINGHAMSHIRE, U.K; TROST, S.M., OBERLENDER, G.D., PREDICTING ACCURACY OF EARLY COST ESTIMATES USING FACTOR ANALYSIS AND MULTIVARIATE REGRESSION (2003) J. CONSTRUCT. ENG. MANAG., 129 (2), PP. 198-204; VANDENBERG, P., “THE IMPACT OF COS ON MECHANICAL CONSTRUCTION LABOR EFFICIENCY.” MASTER THESIS (1996), DEPT. OF CIVIL AND ENVIRONMENTAL ENGINEERING, UNIV. OF WISCONSIN-MADISON; VAN DE KUILEN, J.W.G., CECCOTTI, A., XIA, Z., HE, M., VERY TALL WOODEN BUILDING WITH CROSS LAMINATED TIMBER (2011) PROCEEDING OF THE TWELFTH EAST ASIA-PACIFIC CONFERENCE ON STRUCTURAL ENGINEERING AND CONSTRUCTION, HONG KONG; VAN DE LINDT, J.W., PEI, S., PRYOR, S.E., SHIMIZU, H., ISODA, H., EXPERIMENTAL SEISMIC RESPONSE OF A FULL-SCALE SIX-STORY LIGHT-FRAME WOOD BUILDING (2010) J. STRUCT. ENG., 10, PP. 1262-1272. , 1061/(ASCE)ST.1943-541X.0000222; WILSON, M., KOSMATKA, S.H., DESIGN AND CONTROL OF CONCRETE MIXTURES: THE GUIDE TO APPLICATIONS, METHODS, AND MATERIALS (2011), FIFTH ED. PORTLAND CEMENT ASSOCIATION SKOKIE, IL; WINCH, G., MANAGING CONSTRUCTION PROJECTS: AN INFORMATION PROCESSING APPROACH (2010), BLACKWELL PUBLISHING LTD OXFORD; WOODWORKS, INTRODUCING CROSS-LAMINATED TIMBER. NEW OPPORTUNITIES FOR TIMBER CONSTRUCTION (2013), HTTP://WWW.WOODWORKS.ORG/WP-CONTENT/UPLOADS/2013-12-Q4-INTRODUCING-CLT.PDF, WOODWORKS PRESENTATION RETRIEVED 2014 FROM"/>
    <s v="AHMED, S.; SCHOOL OF CIVIL AND CONSTRUCTION ENGINEERING, 101 KEARNEY HALL, UNITED STATES; EMAIL: AHMEDSH@OREGONSTATE.EDU"/>
    <s v=""/>
    <s v=""/>
    <s v="ELSEVIER LTD"/>
    <s v=""/>
    <s v=""/>
    <s v=""/>
    <s v=""/>
    <s v="23527102"/>
    <s v=""/>
    <s v=""/>
    <s v=""/>
    <s v="ENGLISH"/>
    <s v="J. BUILD. ENG."/>
    <x v="0"/>
    <s v="FINAL"/>
    <s v=""/>
    <s v="SCOPUS"/>
    <s v="2-S2.0-85092125690"/>
    <s v="J BUILD ENG"/>
    <s v="OREGON STATE UNIVERSITY;OREGON STATE UNIVERSITY"/>
    <s v="NOTREPORTED;SCHOOL OF CIVIL AND CONSTRUCTION ENGINEERING;NOTREPORTED"/>
    <m/>
    <s v="AHMED S, 2021, J BUILD ENG"/>
    <s v="AHMED S, 2021, J BUILD ENG"/>
    <m/>
  </r>
  <r>
    <n v="24"/>
    <x v="0"/>
    <s v="PIRZADEH P;LINGARD H;BLISMAS N"/>
    <s v="56148568000;6602095341;6508231170;"/>
    <s v="EFFECTIVE COMMUNICATION IN THE CONTEXT OF SAFE DESIGN DECISION MAKING"/>
    <x v="2"/>
    <s v="SAFETY SCIENCE"/>
    <s v="131"/>
    <s v=""/>
    <s v="104913"/>
    <s v=""/>
    <s v=""/>
    <s v=""/>
    <n v="6"/>
    <s v="10.1016/j.ssci.2020.104913"/>
    <s v="https://www.scopus.com/inward/record.uri?eid=2-s2.0-85088088284&amp;doi=10.1016%2fj.ssci.2020.104913&amp;partnerID=40&amp;md5=0997e5cc24d9af6d55585555868bfabc"/>
    <s v="SCHOOL OF PROPERTY, CONSTRUCTION AND PROJECT MANAGEMENT, RMIT UNIVERSITY, GPO BOX 2476, MELBOURNE, VIC  3001, AUSTRALIA"/>
    <s v="SCHOOL OF PROPERTY, CONSTRUCTION AND PROJECT MANAGEMENT, RMIT UNIVERSITY, GPO BOX 2476, MELBOURNE, VIC  3001, AUSTRALIA;SCHOOL OF PROPERTY, CONSTRUCTION AND PROJECT MANAGEMENT, RMIT UNIVERSITY, GPO BOX 2476, MELBOURNE, VIC  3001, AUSTRALIA;SCHOOL OF PROPERTY, CONSTRUCTION AND PROJECT MANAGEMENT, RMIT UNIVERSITY, GPO BOX 2476, MELBOURNE, VIC  3001, AUSTRALIA"/>
    <s v="THE PROACTIVE PRACTICE OF ANTICIPATING AND ‘DESIGNING OUT’ HEALTH AND SAFETY (H&amp;S) RISKS AT THE EARLY STAGE OF A CONSTRUCTION PROJECT, KNOWN AS SAFETY IN DESIGN, IS A LEGISLATIVE REQUIREMENT IN AUSTRALIA, AS IN MANY OTHER COUNTRIES. EFFECTIVE COMMUNICATION BETWEEN DESIGN PARTICIPANTS AND COLLABORATIVE DECISION-MAKING DURING THE DESIGN STAGE HAVE BEEN HIGHLIGHTED IN PREVIOUS RESEARCH AS KEY FACTORS CONTRIBUTING TO EFFECTIVE SAFETY IN DESIGN. HOWEVER, PREVIOUS RESEARCH HAS NOT EXPLICITLY IDENTIFIED WHAT CONSTITUTES EFFECTIVE COMMUNICATION. TO EXPLORE HOW THE INTERACTIONS BETWEEN DESIGN AND CONSTRUCTION DECISION-MAKERS IMPACT ON THE QUALITY OF DESIGN DECISIONS AND THEIR H&amp;S OUTCOMES IN CONSTRUCTION PROJECTS, SIX CASES WERE STUDIED IN DETAIL. IN EACH CASE STUDY, A MULTILEVEL FRAMEWORK WAS IMPLEMENTED REPRESENTING THE DESIGN PROCESS AS A SOCIO-TECHNICAL NETWORK. THUS, COMMUNICATION ACTIVITIES WERE CONSIDERED WITHIN THE CONTEXT OF DESIGN DECISION-MAKING, AND THE FEATURES OF EFFECTIVE COMMUNICATION WERE INVESTIGATED. THE RESULTS INDICATE THAT EFFECTIVE INTERACTION NETWORKS NEED TO PROVIDE DECISION MAKERS WITH ACCESS TO SUITABLE KNOWLEDGE SOURCES AND ENABLE THE MOBILITY AND COMBINATION OF EXISTING KNOWLEDGE AND NEW OR EMERGING PROJECT INFORMATION TO CREATE DESIGN SOLUTIONS WITH POSITIVE H&amp;S OUTCOMES. THE STUDY ALSO REVEALED CERTAIN NETWORK FEATURES WHICH CONTRIBUTE TO ALIGNMENT BETWEEN THE INFORMATION INTERDEPENDENCIES OF DESIGN DECISIONS AND THE COMMUNICATION PATTERNS THAT UNDERPIN THEM, LEADING TO BETTER SAFETY IN DESIGN OUTCOMES. THE FINDINGS PROVIDE A REALISTIC UNDERSTANDING OF EFFECTIVE COMMUNICATION IN THE CONTEXT OF SAFETY IN DESIGN. © 2020 ELSEVIER LTD"/>
    <s v="COMMUNICATION; CONSTRUCTION HEALTH AND SAFETY; DESIGN DECISION-MAKING; SAFETY IN DESIGN; SOCIO-TECHNICAL NETWORK"/>
    <s v="DECISION MAKING; HEALTH RISKS; COLLABORATIVE DECISION MAKING; COMMUNICATION ACTIVITIES; DESIGN AND CONSTRUCTION; DESIGN DECISION-MAKING; EFFECTIVE COMMUNICATION; EFFECTIVE INTERACTIONS; LEGISLATIVE REQUIREMENTS; SOCIO-TECHNICAL NETWORKS; DESIGN; ARTICLE; CLINICAL ARTICLE; DECISION MAKING; HUMAN; OUTCOME ASSESSMENT"/>
    <s v=""/>
    <s v=""/>
    <s v=""/>
    <s v=""/>
    <s v="CENTERS FOR DISEASE CONTROL AND PREVENTION, CDC; NATIONAL INSTITUTE FOR OCCUPATIONAL SAFETY AND HEALTH, NIOSH; RMIT UNIVERSITY, RMIT"/>
    <s v="THIS RESEARCH WAS SUPPORTED BY AN AUSTRALIAN GOVERNMENT RESEARCH TRAINING PROGRAM (RTP) SCHOLARSHIP."/>
    <s v="THIS RESEARCH WAS SUPPORTED BY AN AUSTRALIAN GOVERNMENT RESEARCH TRAINING PROGRAM (RTP) SCHOLARSHIP. THE DATA COLLECTION STAGE OF THIS WORK WAS SUPPORTED BY COOPERATIVE AGREEMENT NUMBER U60 OH009761, UNDER WHICH RMIT IS A SUBCONTRACTOR TO VIRGINIA TECH, FROM THE US CENTERS FOR DISEASE CONTROL AND PREVENTION (CDC), NATIONAL INSTITUTE FOR OCCUPATIONAL SAFETY AND HEALTH (NIOSH). ITS CONTENTS ARE SOLELY THE RESPONSIBILITY OF THE AUTHORS AND DO NOT NECESSARILY REPRESENT THE OFFICIAL VIEWS OF THE CDC NIOSH."/>
    <s v=""/>
    <s v=""/>
    <s v=""/>
    <s v=""/>
    <s v=""/>
    <s v=""/>
    <s v=""/>
    <s v=""/>
    <s v="ANKRAH, N., PROVERBS, D., DEBRAH, Y., FACTORS INFLUENCING THE CULTURE OF A CONSTRUCTION PROJECT ORGANISATION (2009) ENG. CONSTR. ARCHIT. MANAGE., 16 (1), PP. 26-47; ATKINSON, A.R., WESTALL, R., THE RELATIONSHIP BETWEEN INTEGRATED DESIGN AND CONSTRUCTION AND SAFETY ON CONSTRUCTION PROJECTS (2010) CONSTR. MANAGE. ECON., 28 (9), PP. 1007-1017; AUSTIN, S., BALDWIN, A., LI, B., WASKETT, P., ANALYTIC DESIGN PLANNING TECHNIQUE (ADEPT): A DEPENDENCY STRUCTURE MATRIX TOOL TO SCHEDULE THE BUILDING DESIGN PROCESS (2000) CONSTR. MANAGE. ECON., 18 (2), PP. 173-182; AUSTIN, S., NEWTON, A., STEELE, J., WASKETT, P., MODELLING AND MANAGING PROJECT COMPLEXITY (2002) INT. J. PROJECT MANAGE., 20 (3), PP. 191-198; BAIDEN, B.K., PRICE, A.D.F., THE EFFECT OF INTEGRATION ON PROJECT DELIVERY TEAM EFFECTIVENESS (2011) INT. J. PROJECT MANAGE., 29 (2), PP. 129-136; BROOKES, N.J., MORTON, S.C., DAINTY, A.R.J., BURNS, N.D., SOCIAL PROCESSES, PATTERNS AND PRACTICES AND PROJECT KNOWLEDGE MANAGEMENT: A THEORETICAL FRAMEWORK AND AN EMPIRICAL INVESTIGATION (2006) INT. J. PROJECT MANAGE., 24 (6), PP. 474-482; (2012) OCCUPATIONAL INJURY AND ILLNESS CLASSIFICATION MANUAL, , U.S. DEPARTMENT OF LABOR WASHINGTON, DC; BURT, R.S., STRUCTURAL HOLES: THE SOCIAL STRUCTURE OF COMPETITION (1992), HARVARD UNIVERSITY PRESS CAMBRIDGE, MA; ÇıDıK, M.S., BOYD, D., “SHARED SENSE OF PURPOSEFULNESS”: A NEW CONCEPT TO UNDERSTAND THE PRACTICE OF COORDINATING DESIGN IN CONSTRUCTION (2019) CONSTR. MANAGE. ECON.; COOKE-DAVIS, T., CICMIL, S., CRAWFORD, L., RICHARDSON, K., WE'RE NOT IN KANSAS ANYMORE, TOTO: MAPPING THE STRANGE LANDSCAPE OF COMPLEXITY THEORY AND ITS RELATIONSHIP TO PROJECT MANAGEMENT (2007) PROJ. MANAGE. J., 38 (2), PP. 50-61; CRESWELL, J.W., A CONCISE INTRODUCTION TO MIXED METHODS RESEARCH (2015), SAGE PUBLICATIONS THOUSAND OAKS, CA; DEN OTTER, A., EMMITT, S., DESIGN TEAM COMMUNICATION AND DESIGN TASK COMPLEXITY: THE PREFERENCE FOR DIALOGUES (2008) ARCHIT. ENG. DES. MANAGE., 4 (2), PP. 121-129; DONAGHY, R., (2009), ONE DEATH IS TOO MANY: INQUIRY INTO THE UNDERLYING CAUSES OF CONSTRUCTION FATAL ACCIDENTS. (REPORT TO THE SECRETARY OF STATE FOR WORK AND PENSIONS, CROWN COPYRIGHT). OFFICE OF PUBLIC INFORMATION, RICHMOND, UK; DOSSICK, C.S., NEFF, G., MESSY TALK AND CLEAN TECHNOLOGY: COMMUNICATION, PROBLEM-SOLVING AND COLLABORATION USING BUILDING INFORMATION MODELLING (2011) ENG. PROJ. ORGANIZ. J., 1 (2), PP. 83-93; EVANS, C.R., DION, K.L., GROUP COHESION AND PERFORMANCE A META-ANALYSIS (2012) SMALL GROUP RES., 43 (6), PP. 690-701; EWENSTEIN, B., WHYTE, J.K., VISUAL REPRESENTATIONS AS ‘ARTEFACTS OF KNOWING’ (2007) BUILD. RES. INFORM., 35 (1), PP. 81-89; FLEMING, L., RECOMBINANT UNCERTAINTY IN TECHNOLOGICAL SEARCH (2001) MANAGE. SCI., 47 (1), PP. 117-132; FRANZ, B.W., LEICHT, R.M., RILEY, D.R., PROJECT IMPACTS OF SPECIALTY MECHANICAL CONTRACTOR DESIGN INVOLVEMENT IN THE HEALTH CARE INDUSTRY: COMPARATIVE CASE STUDY (2013) J. CONSTR. ENG. MANAGE., 139 (9), PP. 1091-1097; GAMBATESE, J.A., BEHM, M., HINZE, J.W., VIABILITY OF DESIGNING FOR CONSTRUCTION WORKER SAFETY (2005) J. CONSTR. ENG. MANAGE., 131 (9), PP. 1029-1036; GAMBATESE, J.A., GIBB, A.G., BRACE, C., TYMVIOS, N., MOTIVATION FOR PREVENTION THROUGH DESIGN: EXPERIENTIAL PERSPECTIVES AND PRACTICE (2017) PRACTICE PERIOD STRUCT. DES. CONSTR., 22 (4), P. 04017017; GAMBATESE, J.A., HINZE, J.W., BEHM, M., INVESTIGATION OF THE VIABILITY OF DESIGNING FOR SAFETY (2005), THE CENTER TO PROTECT WORKERS’ RIGHTS, SILVER SPRING MD, USA; GEORGE, R., BELL, L.C., EDWARD BACK, W., CRITICAL ACTIVITIES IN THE FRONT-END PLANNING PROCESS (2008) J. MANAGE. ENG., 24 (2), PP. 66-74; GOH, Y.M., CHUA, S., KNOWLEDGE, ATTITUDE AND PRACTICES FOR DESIGN FOR SAFETY: A STUDY ON CIVIL &amp; STRUCTURAL ENGINEERS (2016) ACCID. ANAL. PREV., 93, PP. 260-266; GRANOVETTER, M.S., THE STRENGTH OF WEAK TIES (1973) AM. J. SOCIOL., 1 (1), PP. 1360-1380; GRAY, C., FLANAGAN, R., THE CHANGING ROLE OF SPECIALIST AND TRADE CONTRACTORS (1989), THE CHARTERED INSTITUTE OF BUILDING ASCOT, UK; GRAY, C., HUGHES, W., BUILDING DESIGN MANAGEMENT (2001), BUTTERWORTH-HEINEMANN OXFORD, UK; HANSEN, M.T., THE SEARCH-TRANSFER PROBLEM: THE ROLE OF WEAK TIES IN SHARING KNOWLEDGE ACROSS ORGANIZATION SUBUNITS (1999) ADM. SCI. Q., 44 (1), PP. 82-111; HARE, B., CAMERON, I., DUFF, A., EXPLORING THE INTEGRATION OF HEALTH AND SAFETY WITH PRECONSTRUCTION PLANNING (2006) ENG. CONSTR. ARCHIT. MANAGE., 13 (5), PP. 438-450; HAVILAND, D., SOME SHIFTS IN BUILDING DESIGN AND THEIR IMPLICATIONS FOR DESIGN PRACTICES AND MANAGEMENT (1996) J. ARCHIT. PLAN. RES., 13 (1), PP. 50-62; KRACKHARDT, D., THE STRENGTH OF STRONG TIES: THE IMPORTANCE OF PHILOS IN ORGANIZATIONS (1992) NETWORKS AND ORGANIZATIONS: STRUCTURE, FORM, AND ACTION, PP. 216-239. , N. NOHRIA R.G. ECCLES HARVARD BUSINESS SCHOOL PRESS BOSTON; LINGARD, H.C., COOKE, T., BLISMAS, N., DESIGNING FOR CONSTRUCTION WORKERS’ OCCUPATIONAL HEALTH AND SAFETY: A CASE STUDY OF SOCIO-MATERIAL COMPLEXITY (2012) CONSTR. MANAGE. ECON., 30 (5), PP. 367-382; LINGARD, H., PIRZADEH, P., BLISMAS, N., WAKEFIELD, R., KLEINER, B., EXPLORING THE LINK BETWEEN EARLY CONSTRUCTOR INVOLVEMENT IN PROJECT DECISION-MAKING AND THE EFFICACY OF HEALTH AND SAFETY RISK CONTROL (2014) CONSTR. MANAGE. ECON., 32 (9), PP. 918-931; LINGARD, H., PIRZADEH, P., HARLEY, J., BLISMAS, N., WAKEFIELD, R., (2014), SAFETY IN DESIGN. MELBOURNE, AUSTRALIA: RMIT CENTRE FOR CONSTRUCTION WORK HEALTH AND SAFETY (WHS) RESEARCH; LINGARD, H., SAUNDERS, L., PIRZADEH, P., BLISMAS, N., KLEINER, B., WAKEFIELD, R., THE RELATIONSHIP BETWEEN PRE-CONSTRUCTION DECISION-MAKING AND THE EFFECTIVENESS OF RISK CONTROL: TESTING THE TIME-SAFETY INFLUENCE CURVE (2015) ENG. CONSTR. ARCHIT. MANAGE., 22 (1), PP. 108-124; LUBELL, M.N., ROBINS, G., WANG, P., (2011), HTTP://OPENSIUC.LIB.SIU.EDU/PNCONFS_2011/22, POLICY COORDINATION IN AN ECOLOGY OF WATER MANAGEMENT GAMES. IN: 4TH ANNUAL POLITICAL NETWORKS CONFERENCE AND WORKSHOPS, (PAPER 22). ANN ARBOR, MICHIGAN. ACCESSED JUNE 2019; OH, E., NADERPAJOUH, N., HASTAK, M., GOKHALE, S., INTEGRATION OF THE CONSTRUCTION KNOWLEDGE AND EXPERTISE IN FRONT-END PLANNING (2016) J. CONSTR. ENG. MANAGE.; PERRY-SMITH, J.E., SHALLEY, C.E., THE SOCIAL SIDE OF CREATIVITY: A STATIC AND DYNAMICAL SOCIAL NETWORK PERSPECTIVE (2003) ACAD. MANAG. REV., 28, PP. 89-108; PRYKE, S.D., BADI, S.M., SOUNDARARAJ, B., WATSON, E., ADDYMAN, S., SELF-ORGANISING NETWORKS IN COMPLEX PROJECTS (2015) PROCEEDINGS OF RICS COBRA AUBEA 2015: THE CONSTRUCTION, BUILDING AND REAL ESTATE RESEARCH CONFERENCE OF THE ROYAL INSTITUTION OF CHARTERED SURVEYORS/THE AUSTRALASIAN UNIVERSITIES’ BUILDING EDUCATORS ASSOCIATION CONFERENCE, , ROYAL INSTITUTION OF CHARTERED SURVEYORS (RICS); LUSHER, D., KOSKINEN, J., ROBINS, G., INTRODUCTION (2013) EXPONENTIAL RANDOM GRAPH MODELS FOR SOCIAL NETWORKS: THEORY, METHODS, AND APPLICATIONS, PP. 1-6. , D. LUSHER J. KOSKINEN G. ROBINS CAMBRIDGE UNIVERSITY PRESS CAMBRIDGE, NEW YORK; MANUELE, F.A., ACHIEVING RISK REDUCTION, EFFECTIVELY (2006) PROCESS SAF. ENVIRON. PROT., 84 (B3), PP. 184-190; NONAKA, I., TAKEUCHI, H., (1995) THE KNOWLEDGE-CREATING COMPANY: HOW JAPANESE COMPANIES CREATE THE DYNAMICS OF INNOVATION, , OXFORD UNIVERSITY PRESS NEW YORK; OBSTFELD, D., SOCIAL NETWORKS, THE TERTIUS LUNGENS ORIENTATION, AND INVOLVEMENT IN INNOVATION (2005) ADM. SCI. Q., 50 (1), PP. 100-130; PEKTAŞ, Ş.T., PULTAR, M., MODELLING DETAILED INFORMATION FLOWS IN BUILDING DESIGN WITH THE PARAMETER-BASED DESIGN STRUCTURE MATRIX (2006) DES. STUD., 27 (1), PP. 99-122; PIRZADEH, P., LINGARD, H., UNDERSTANDING THE DYNAMICS OF CONSTRUCTION DECISION MAKING AND THE IMPACT ON WORK HEALTH AND SAFETY (2017) J. MANAGE. ENG., 33 (5), P. 05017003; REAGANS, R., ZUCKERMAN, E.W., NETWORKS, DIVERSITY, AND PRODUCTIVITY: THE SOCIAL CAPITAL OF CORPORATE R&amp;D TEAMS (2001) ORGAN. SCI., 12 (4), PP. 502-517; ROBINS, G., PATTISON, P., KALISH, Y., LUSHER, D., AN INTRODUCTION TO EXPONENTIAL RANDOM GRAPH (P*) MODELS FOR SOCIAL NETWORKS (2007) SOCIAL NETWORKS, 29 (2), PP. 173-191; SACKS, R., WHYTE, J., SWISSA, D., RAVIV, G., ZHOU, W., SHAPIRA, A., SAFETY BY DESIGN: DIALOGUES BETWEEN DESIGNERS AND BUILDERS USING VIRTUAL REALITY (2015) CONSTR. MANAGE. ECON., 33 (1), PP. 55-72; SCHILLING, M.A., PHELPS, C.C., INTERFIRM COLLABORATION NETWORKS: THE IMPACT OF LARGESCALE NETWORK STRUCTURE ON FIRM INNOVATION (2007) MANAGE. SCI., 53 (7), PP. 1113-1126; SCOTT, J., KEY CONCEPTS AND MEASURES (2012) WHAT IS SOCIAL NETWORK ANALYSIS? (THE ‘WHAT IS?’ RESEARCH METHODS SERIES), PP. 31-56. , BLOOMSBURY ACADEMIC LONDON; SHOHET, I., FRYDMAN, S., COMMUNICATION PATTERNS IN CONSTRUCTION AT CONSTRUCTION MANAGER LEVEL (2003) J. CONSTR. ENG. MANAGE., 129 (5), PP. 570-577; SLAUGHTER, S., BUILDERS AS SOURCES OF CONSTRUCTION INNOVATION (1993) J. CONSTR. ENG. MANAGE., 119 (3), PP. 532-549; SNIJDERS, T.A., THE MULTIPLE FLAVOURS OF MULTILEVEL ISSUES FOR NETWORKS (2016) MULTILEVEL NETWORK ANALYSIS FOR THE SOCIAL SCIENCES: THEORY, METHODS AND APPLICATIONS, PP. 15-46. , E. LAZEGA T.A. SNIJDERS SPRINGER INTERNATIONAL PUBLISHING CHAM; SUWA, M., GERO, J.S., PURCELL, T., UNEXPECTED DISCOVERIES AND S-INVENTIONS OF DESIGN REQUIREMENTS: IMPORTANT VEHICLES FOR A DESIGN PROCESS (2000) DES. STUD., 21 (6), PP. 539-567; TOOLE, T.M., CONSTRUCTION SITE SAFETY ROLES (2002) J. CONSTR. ENG. MANAGE., 128 (3), PP. 203-210; TRYGGESTAD, K., GEORG, S., HERNES, T., CONSTRUCTING BUILDINGS AND DESIGN AMBITIONS (2010) CONSTR. MANAGE. ECON., 28 (6), PP. 695-705; TYMVIOS, N., GAMBATESE, J.A., PERCEPTIONS ABOUT DESIGN FOR CONSTRUCTION WORKER SAFETY: VIEWPOINTS FROM CONTRACTORS, DESIGNERS, AND UNIVERSITY FACILITY OWNERS (2016) J. CONSTR. ENG. MANAGE., 142 (2), P. 04015078; WANG, P., ROBINS, G., PATTISON, P., KOSKINEN, J., (2014), MPNET: PROGRAM FOR THE SIMULATION AND ESTIMATION OF (P*) EXPONENTIAL RANDOM GRAPH MODELS FOR MULTILEVEL NETWORKS. USER MANUAL. MELBOURNE SCHOOL OF PSYCHOLOGICAL SCIENCES, THE UNIVERSITY OF MELBOURNE, MELBOURNE, AUSTRALIA; WISE, S., CAN A TEAM HAVE TOO MUCH COHESION? THE DARK SIDE TO NETWORK DENSITY (2014) EUR. MANAGE. J., 32 (5), PP. 703-711; WRIGHT, M., BENDIG, M., PAVITT, T., GIBB, A., (2003), THE CASE FOR CDM: BETTER SAFER DESIGN – A PILOT STUDY. (HEALTH AND SAFETY EXECUTIVE RESEARCH REPORT 148). HMSO, NORWICH, UK; YATES, J.K., BATTERSBY, L.C., MASTER BUILDER PROJECT DELIVERY SYSTEM AND DESIGNER CONSTRUCTION KNOWLEDGE (2003) J. CONSTR. ENG. MANAGE., 129 (6), PP. 635-644; YIN, R.K., CASE STUDY RESEARCH: DESIGN AND METHODS (2009), 4TH ED. SAGE PUBLICATIONS THOUSAND OAKS, CALIFORNIA; ZHOU, W., WHYTE, J., SACKS, R., CONSTRUCTION SAFETY AND DIGITAL DESIGN: A REVIEW (2012) AUTOM. CONSTR., 22, PP. 102-111"/>
    <s v="PIRZADEH, P.; SCHOOL OF PROPERTY, RMIT UNIVERSITY CITY CAMPUS, BUILDING 8, LEVEL 8, 360 SWANSTON STREET, AUSTRALIA; EMAIL: PAYAM.PIRZADEH@RMIT.EDU.AU"/>
    <s v=""/>
    <s v=""/>
    <s v="ELSEVIER B.V."/>
    <s v=""/>
    <s v=""/>
    <s v=""/>
    <s v=""/>
    <s v="09257535"/>
    <s v=""/>
    <s v="SSCIE"/>
    <s v=""/>
    <s v="ENGLISH"/>
    <s v="SAF. SCI."/>
    <x v="0"/>
    <s v="FINAL"/>
    <s v="ALL OPEN ACCESS, GREEN"/>
    <s v="SCOPUS"/>
    <s v="2-S2.0-85088088284"/>
    <s v="SAF SCI"/>
    <s v="RMIT UNIVERSITY;RMIT UNIVERSITY;RMIT UNIVERSITY"/>
    <s v="NOTREPORTED;RMIT UNIVERSITY CITY CAMPUS;NOTREPORTED"/>
    <m/>
    <s v="PIRZADEH P, 2020, SAF SCI"/>
    <s v="PIRZADEH P, 2020, SAF SCI"/>
    <m/>
  </r>
  <r>
    <n v="25"/>
    <x v="0"/>
    <s v="YUSSEF A;GIBSON GE;EL ASMAR M;RAMSEY D"/>
    <s v="57202687416;7402074463;34868168700;56287972100;"/>
    <s v="INDUSTRY SURVEY FOR DETERMINING THE STATE OF PRACTICE OF FRONT END ENGINEERING DESIGN FOR INDUSTRIAL CONSTRUCTION"/>
    <x v="2"/>
    <s v="PRACTICE PERIODICAL ON STRUCTURAL DESIGN AND CONSTRUCTION"/>
    <s v="25"/>
    <s v="4"/>
    <s v="04020025"/>
    <s v=""/>
    <s v=""/>
    <s v=""/>
    <n v="5"/>
    <s v="10.1061/(ASCE)SC.1943-5576.0000504"/>
    <s v="https://www.scopus.com/inward/record.uri?eid=2-s2.0-85086870320&amp;doi=10.1061%2f%28ASCE%29SC.1943-5576.0000504&amp;partnerID=40&amp;md5=18ee262e5e846b27ed54411078a92a86"/>
    <s v="DEL E. WEBB SCHOOL OF CONSTRUCTION, ARIZONA STATE UNIV., 660 SOUTH COLLEGE AVE., TEMPE, AZ  85287, UNITED STATES; SCHOOL OF SUSTAINABLE ENGINEERING AND THE BUILT ENVIRONMENT, ARIZONA STATE UNIV., 660 SOUTH COLLEGE AVE., TEMPE, AZ  85287, UNITED STATES; NATIONAL CENTER OF EXCELLENCE ON SMART INNOVATIONS, SCHOOL OF SUSTAINABLE ENGINEERING AND THE BUILT ENVIRONMENT, ARIZONA STATE UNIV., TEMPE, AZ  85287, UNITED STATES; INSTRUCTOR, MOSS SCHOOL OF CONSTRUCTION, INFRASTRUCTURE, AND SUSTAINABILITY, FLORIDA INTERNATIONAL UNIV., 10555 W FLAGLER ST., MIAMI, FL  33174, UNITED STATES"/>
    <s v="TEMPE, AZ  85287, UNITED STATES;TEMPE, AZ  85287, UNITED STATES;TEMPE, AZ  85287, UNITED STATES;MIAMI, FL  33174, UNITED STATES"/>
    <s v="PLANNING WORK CONDUCTED EARLY DURING A CONSTRUCTION PROJECT, KNOWN AS FRONT END PLANNING (FEP), HAS A LARGE IMPACT ON PROJECT OUTCOMES AND SIGNIFICANT INFLUENCE ON THE CONFIGURATION OF THE FINAL PROJECT. AS A KEY COMPONENT OF FEP, FRONT END ENGINEERING DESIGN (FEED) PLAYS AN ESSENTIAL ROLE IN THE OVERALL SUCCESS OF LARGE INDUSTRIAL PROJECTS. THIS WORK WAS MOTIVATED BY THE EXISTING CONFUSION ABOUT THE QUALITY AND COMPLETENESS OF THE DESIRED ENGINEERING DELIVERABLES AT THE END OF FEED. THE OBJECTIVE OF THIS RESEARCH WAS TO DETERMINE THE PERCEPTION OF THE FEED PROCESS BY ADMINISTERING A THOROUGH SURVEY TO EXPERIENCED FEED PROFESSIONALS WORKING ON INDUSTRIAL PROJECTS. A KEY FINDING OF THE SURVEY IS THAT THE INDUSTRY LACKS A CONSISTENT, AGREED-UPON FEED DEFINITION, WHICH CAUSES INDUSTRY MISUNDERSTANDINGS. TO ADDRESS THIS GAP, A COMPREHENSIVE FEED DEFINITION WAS DEVELOPED BASED ON THE 80 SURVEY RESPONSES RECEIVED, AND BUILDS ON THE EXISTING LITERATURE. THE CONTRIBUTIONS OF THIS WORK INCLUDE: (1) DEVELOPING A TESTED FEED DEFINITION FOR THE LARGE INDUSTRIAL PROJECTS SECTOR; (2) DETERMINING THE INDUSTRY'S STATE OF PRACTICE FOR MEASURING FEED DELIVERABLES; AND (3) REAFFIRMING THAT 30% OF ENGINEERING DESIGN COMPLETE IS A THRESHOLD FOR FEED. THESE CONTRIBUTIONS TO THE FEED BODY OF KNOWLEDGE WILL ADD CONSISTENCY AND CLARITY REGARDING FEED FOR LARGE INDUSTRIAL PROJECTS, PROMOTING THE ALIGNMENT OF ACADEMICS AND PROJECT STAKEHOLDERS ON A COMMON UNDERSTANDING OF FEED AND IMPROVING COMMUNICATION ABOUT FEED EXPECTATIONS. IN ADDITION, THIS WORK IS INTENDED TO SERVE AS A FOUNDATION AND DEFINITION FOR FUTURE FEED RESEARCH. © 2020 AMERICAN SOCIETY OF CIVIL ENGINEERS."/>
    <s v=""/>
    <s v="INDUSTRIAL RESEARCH; PROJECT MANAGEMENT; SURVEYS; BODY OF KNOWLEDGE; CONSTRUCTION PROJECTS; ENGINEERING DESIGN; FRONT-END ENGINEERING DESIGNS; FRONT-END PLANNING; INDUSTRIAL CONSTRUCTION; INDUSTRIAL PROJECTS; PROJECT STAKEHOLDERS; ENGINEERING RESEARCH"/>
    <s v=""/>
    <s v=""/>
    <s v=""/>
    <s v=""/>
    <s v="CONSTRUCTION INDUSTRY RESEARCH INSTITUTE OF MALAYSIA, CREAM"/>
    <s v="THIS STUDY WAS FUNDED BY THE CONSTRUCTION INDUSTRY INSTITUTE AS PART OF CII RESEARCH TEAM 331. THE AUTHORS THANK ALL INDUSTRY PROFESSIONALS WHO PARTICIPATED IN THIS WORK."/>
    <s v=""/>
    <s v=""/>
    <s v=""/>
    <s v=""/>
    <s v=""/>
    <s v=""/>
    <s v=""/>
    <s v=""/>
    <s v=""/>
    <s v="(2016) COST ESTIMATE CLASSIFICATION SYSTEM - AS APPLIED IN ENGINEERING, PROCUREMENT, AND CONSTRUCTION FOR THE PROCESS INDUSTRIES, , AACE (ASSOCIATION FOR THE ADVANCEMENT OF COST ENGINEERING INTERNATIONAL). AACE INTERNATIONAL RECOMMENDED PRACTICE NO. 18R-97. MORGANTOWN, WV: AACE; BATES, J., BURTON, C.D.J., CREESE, R.C., HOLLMANN, J.K., HUMPHREYS, K.K., MCDONALD, D.F., MILLER, C.A., (2013) COST ESTIMATE CLASSIFICATION SYSTEM, , MORGANTOWN, WV: AACE; BINGHAM, E., GIBSON, G.E., INFRASTRUCTURE PROJECT SCOPE DEFINITION USING PROJECT DEFINITION RATING INDEX (2016) J. MANAGE. ENG., 33 (2). , HTTPS://DOI.ORG/10.1061/(ASCE)ME.1943-5479.0000483, 04016037; CHANCEY, R., SPUTO, T., MINCHIN, E., TURNER, J., JUSTIFIABLE PRECISION AND ACCURACY IN STRUCTURAL ENGINEERING CALCULATIONS: IN SEARCH OF A LITTLE LESS PRECISION AND SUPPOSED ACCURACY (2005) PRACT. PERIOD. STRUCT. DES. CONSTR., 10 (3), PP. 154-160. , HTTPS://DOI.ORG/10.1061/(ASCE)1084-0680(2005)10:3(154); (2018) FEED (FRONT END ENGINEERING DESIGN) CHIYODA CORPORATION, , HTTPS://WWW.CHIYODACORP.COM/EN/SERVICE/PLE/FEED/, CHIYODA CORPORATION. ACCESSED MAY 22, 2018; CHO, C.S., GIBSON, G.E., DEVELOPMENT OF A PROJECT DEFINITION RATING INDEX (PDRI) FOR GENERAL BUILDING PROJECTS (2000) PROC. CONSTRUCTION RESEARCH CONGRESS VI: BUILDING TOGETHER FOR A BETTER TOMORROW IN AN INCREASINGLY COMPLEX WORLD, PP. 343-352. , RESTON, VA: ASCE; CHOKOR, A., EL ASMAR, M., SAI PALADUGU, B., QUANTIFYING THE IMPACT OF COST-BASED INCENTIVES ON THE PERFORMANCE OF BUILDING PROJECTS IN THE UNITED STATES (2016) PRACT. PERIOD. STRUCT. DES. CONSTR., 22 (2). , HTTPS://DOI.ORG/10.1061/(ASCE)SC.1943-5576.0000312, 04016024; (2006) DATA ANALYSIS IN SUPPORT OF FRONT END PLANNING IMPLEMENTATION, , CII (CONSTRUCTION INDUSTRY INSTITUTE). A. RESEARCH REPORT 213-11. AUSTIN, TX: UNIV. OF TEXAS AT AUSTIN; (2006) FRONT END PLANNING: BREAK THE RULES, PAY THE PRICE, , CII (CONSTRUCTION INDUSTRY INSTITUTE). B. RESEARCH SUMMARY 213-1. AUSTIN, TX: UNIV. OF TEXAS AT AUSTIN; (2013) ASSESSMENT OF EFFECTIVE FRONT END PLANNING PROCESS, , CII (CONSTRUCTION INDUSTRY INSTITUTE). A. RESEARCH SUMMARY 268-1A. AUSTIN, TX: UNIV. OF TEXAS AT AUSTIN; (2013) INTEGRATED PROJECT RISK ASSESSMENT, , CII (CONSTRUCTION INDUSTRY INSTITUTE). B. AUSTIN, TX: UNIV. OF TEXAS AT AUSTIN; (2014) FRONT END PLANNING TOOLKIT 2014.1, , CII (CONSTRUCTION INDUSTRY INSTITUTE). IMPLEMENTATION RESOURCE 213-2. AUSTIN, TX: UNIV. OF TEXAS AT AUSTIN; COLLINS, W., PARRISH, K., GIBSON, G.E., DEVELOPMENT OF A PROJECT SCOPE DEFINITION AND ASSESSMENT TOOL FOR SMALL INDUSTRIAL CONSTRUCTION PROJECTS (2017) J. MANAGE. ENG., 33 (4). , HTTPS://DOI.ORG/10.1061/(ASCE)ME.1943-5479.0000514, 04017015; DUMONT, P.R., GIBSON, G.E., FISH, J.R., SCOPE MANAGEMENT USING PROJECT DEFINITION RATING INDEX (1997) J. MANAGE. ENG., 13 (5), PP. 54-60. , HTTPS://DOI.ORG/10.1061/(ASCE)0742-597X(1997)13:5(54); EL ASMAR, M., GIBSON, G.E., RAMSEY, D., YUSSEF, A., UD DIN, Z., THE MATURITY AND ACCURACY OF FRONT END ENGINEERING DESIGN (FEED) AND ITS IMPACT ON PROJECT PERFORMANCE (2018) RESEARCH REP. 331-11, , AUSTIN, TX: CONSTRUCTION INDUSTRY INSTITUTE; ELZOMOR, M., BURKE, R., PARRISH, K., GIBSON, G.E., FRONT-END PLANNING FOR LARGE AND SMALL INFRASTRUCTURE PROJECTS: COMPARISON OF PROJECT DEFINITION RATING INDEX TOOLS (2018) J. MANAGE. ENG., 34 (4). , HTTPS://DOI.ORG/10.1061/(ASCE)ME.1943-5479.0000611, 04018022; (2018) FEED - FRONT END ENGINEERING DESIGN, , HTTPS://WWW.EPCENGINEER.COM/DEFINITION/556/FEED-FRONT-END-ENGINEERING-DESIGN, EPC ENGINEER. ACCESSED MAY 22, 2018; (2018) FRONT-END ENGINEERING DESIGN (FEED) CAPABILITIES, , HTTP://WWW.FLUOR.COM/SERVICES/ENGINEERING/FRONT-END-ENGINEERING-DESIGN, FLUOR. ACCESSED MAY 22, 2018; GIBSON, G.E., DUMONT, P.R., PROJECT DEFINITION RATING INDEX (PDRI) FOR INDUSTRIAL PROJECTS (1995) RESEARCH REP. NO. 113-11, , AUSTIN, TX: CONSTRUCTION INDUSTRY INSTITUTE, THE UNIV. OF TEXAS AT AUSTIN; GIBSON, G.E., KACZMAROWSKI, J.H., LORE, H.E., PREPROJECT-PLANNING PROCESS FOR CAPITAL FACILITIES (1995) J. CONSTR. ENG. MANAGE., 121 (3), PP. 312-318. , HTTPS://DOI.ORG/10.1061/(ASCE)0733-9364(1995)121:3(312); GONZÁLEZ, V., ALARCÓN, L.F., MATURANA, S., MUNDACA, F., BUSTAMANTE, J., IMPROVING PLANNING RELIABILITY AND PROJECT PERFORMANCE USING THE RELIABLE COMMITMENT MODEL (2010) J. CONSTR. ENG. MANAGE., 136 (10), PP. 1129-1139. , HTTPS://DOI.ORG/10.1061/(ASCE)CO.1943-7862.0000215; GRIFFITH, A.F., GIBSON, G.E., ALIGNMENT DURING PREPROJECT PLANNING (2001) J. MANAGE. ENG., 17 (2), PP. 69-76. , HTTPS://DOI.ORG/10.1061/(ASCE)0742-597X(2001)17:2(69); HAMILTON, M.R., GIBSON, G.E., BENCHMARKING PREPROJECT PLANNING EFFORT (1996) J. MANAGE. ENG., 12 (2), PP. 25-33. , HTTPS://DOI.ORG/10.1061/(ASCE)0742-597X(1996)12:2(25); HASTAK, M., KOO, C., THEORY OF AN INTELLIGENT PLANNING UNIT FOR THE COMPLEX BUILT ENVIRONMENT (2016) J. MANAGE. ENG., 33 (3). , HTTPS://DOI.ORG/10.1061/(ASCE)ME.1943-5479.0000486, 04016046; IKPE, E., KUMAR, J., JERGEAS, G., ANALYSIS OF THE USAGE OF THE CII/COAA BENCHMARKING AND PROJECT PERFORMANCE ASSESSMENT SYSTEM (2014) PRACT. PERIOD. STRUCT. DES. CONSTR., 20 (4). , HTTPS://DOI.ORG/10.1061/(ASCE)SC.1943-5576.0000250, 04014053; JAVANMARDI, A., ABBASIAN-HOSSEINI, S.A., LIU, M., HSIANG, S.M., BENEFIT OF COOPERATION AMONG SUBCONTRACTORS IN PERFORMING HIGH-RELIABLE PLANNING (2017) J. MANAGE. ENG., 34 (2). , HTTPS://DOI.ORG/10.1061/(ASCE)ME.1943-5479.0000578, 04017062; JERGEAS, G.F., RUWANPURA, J., WHY COST AND SCHEDULE OVERRUNS ON MEGA OIL SANDS PROJECTS? (2010) PRACT. PERIOD. STRUCT. DES. CONSTR., 15 (1), PP. 40-43. , HTTPS://DOI.ORG/10.1061/(ASCE)SC.1943-5576.0000024; KIM, D.Y., MENCHES, C.L., O'CONNOR, J.T., STRINGING CONSTRUCTION PLANNING AND EXECUTION TASKS TOGETHER FOR EFFECTIVE PROJECT MANAGEMENT (2013) J. MANAGE. ENG., 31 (3). , HTTPS://DOI.ORG/10.1061/(ASCE)ME.1943-5479.0000267, 04014042; KIM, S.C., KIM, Y.W., PARK, K.S., YOO, C.Y., IMPACT OF MEASURING OPERATIONAL-LEVEL PLANNING RELIABILITY ON MANAGEMENT-LEVEL PROJECT PERFORMANCE (2014) J. MANAGE. ENG., 31 (5). , HTTPS://DOI.ORG/10.1061/(ASCE)ME.1943-5479.0000326, 05014021; MERROW, E.W., (2011) INDUSTRIAL MEGAPROJECTS: CONCEPTS, STRATEGIES, AND PRACTICES FOR SUCCESS, , NEW YORK: WILEY; OBERLENDER, G.D., TROST, S.M., PREDICTING ACCURACY OF EARLY COST ESTIMATES BASED ON ESTIMATE QUALITY (2001) J. CONSTR. ENG. MANAGE., 127 (3), PP. 173-182. , HTTPS://DOI.ORG/10.1061/(ASCE)0733-9364(2001)127:3(173); O'CONNOR, J.T., CHOI, J.O., WINKLER, M., CRITICAL SUCCESS FACTORS FOR COMMISSIONING AND START-UP OF CAPITAL PROJECTS (2016) J. CONSTR. ENG. MANAGE., 142 (11). , HTTPS://DOI.ORG/10.1061/(ASCE)CO.1943-7862.0001179, 04016060; O'CONNOR, J.T., O'BRIEN, W.J., CHOI, J.O., INDUSTRIAL MODULARIZATION: HOW TO OPTIMIZE; HOW TO MAXIMIZE (2013) RESEARCH REP. 283-11, , AUSTIN, TX: UNIV. OF AUSTIN; (2018) FRONT-END ENGINEERING AND DESIGN (FEED), , HTTP://LITERATURE.ROCKWELLAUTOMATION.COM/IDC/GROUPS/LITERATURE/DOCUMENTS/BR/SSB-BR011_-EN-P.PDF, ROCKWELL AUTOMATION. ACCESSED MAY 22, 2018; SCHASCHKE, C., (2014) A DICTIONARY OF CHEMICAL ENGINEERING, , OXFORD, UK: OXFORD UNIVERSITY PRESS; (2018) FRONT END ENGINEERING DESIGN (FEED), , HTTP://WWW.TECHNIP.COM/EN/OUR-BUSINESS/SERVICES/ENGINEERING, TECHNIP. ACCESSED MAY 22, 2018; WHITTINGTON, D.A., GIBSON, G.E., DEVELOPMENT OF THE STAR TOOL FOR THE MANAGEMENT OF SHUTDOWN/TURNAROUND/OUTAGE PROJECTS (2009) PROC. CONSTRUCTION RESEARCH CONGRESS, , SEATTLE, WA: ASCE; WU, W., ISSA, R.R.A., BIM EXECUTION PLANNING IN GREEN BUILDING PROJECTS: LEED AS A USE CASE (2014) J. MANAGE. ENG., 31 (1). , HTTPS://DOI.ORG/10.1061/(ASCE)ME.1943-5479.0000314, A4014007; YATES, J.K., DESIGN AND CONSTRUCTION FOR SUSTAINABLE INDUSTRIAL CONSTRUCTION (2014) J. CONSTR. ENG. MANAGE., 140 (4). , HTTPS://DOI.ORG/10.1061/(ASCE)CO.1943-7862.0000673, B4014005; YUSSEF, A., EL ASMAR, M., RAMSEY, D., GIBSON, G.E., FRONT END ENGINEERING DESIGN (FEED) FOR LARGE INDUSTRIAL PROJECTS: INDUSTRY PERCEPTIONS AND STATE OF PRACTICE (2017) PROC. ENGINEERING PROJECT ORGANIZATION CONF, , LAKE TAHOE, CA: ENGINEERING PROJECT ORGANIZATIONS CONFERENCE; YUSSEF, A., GIBSON, G.E., EL ASMAR, M., RAMSEY, D., QUANTIFYING FEED MATURITY AND ITS IMPACT ON PROJECT PERFORMANCE IN LARGE INDUSTRIAL PROJECTS (2019) J. MANAGE. ENG., 35 (5). , HTTPS://DOI.ORG/10.1061/(ASCE)ME.1943-5479.0000702, 04019021; YUSSEF, A., GIBSON, G.E., EL ASMAR, M.E., RAMSEY, D., FRONT END ENGINEERING DESIGN (FEED) FOR LARGE INDUSTRIAL PROJECTS: QUANTIFYING FEED MATURITY AND ITS IMPACT ON PROJECT PERFORMANCE J. MANAGE. ENG., 35 (5). , HTTPS://DOI.ORG/10.1061/9780784481295.001, 04019021; YUSSEF, A., GIBSON, G.E., EL ASMAR, M.E., RAMSEY, D., FRONT END ENGINEERING DESIGN (FEED) FOR LARGE INDUSTRIAL PROJECTS: FEED MATURITY AND ITS IMPACT ON PROJECT COST AND SCHEDULE PERFORMANCE (2018) PROC. CONSTRUCTION RESEARCH CONGRESS, , NEW ORLEANS, LA: ASCE"/>
    <s v="SHAHROOZ, B.; NATIONAL CENTER OF EXCELLENCE ON SMART INNOVATIONS, UNITED STATES; EMAIL: BAHRAM.SHAHROOZ@UC.EDU_x000a_EL ASMAR, M.; NATIONAL CENTER OF EXCELLENCE ON SMART INNOVATIONS, UNITED STATES; EMAIL: ASMAR@ASU.EDU"/>
    <s v=""/>
    <s v=""/>
    <s v="AMERICAN SOCIETY OF CIVIL ENGINEERS (ASCE)"/>
    <s v=""/>
    <s v=""/>
    <s v=""/>
    <s v=""/>
    <s v="10840680"/>
    <s v=""/>
    <s v="PPSCF"/>
    <s v=""/>
    <s v="ENGLISH"/>
    <s v="PRACT PERIOD STRUCT DES CONSTR"/>
    <x v="0"/>
    <s v="FINAL"/>
    <s v=""/>
    <s v="SCOPUS"/>
    <s v="2-S2.0-85086870320"/>
    <s v="PRACT PERIOD STRUCT DES CONSTR"/>
    <s v="NOTREPORTED"/>
    <s v="NOTREPORTED;NATIONAL CENTER OF EXCELLENCE ON SMART INNOVATIONS;NOTREPORTED;NATIONAL CENTER OF EXCELLENCE ON SMART INNOVATIONS;NOTREPORTED"/>
    <m/>
    <s v="YUSSEF A, 2020, PRACT PERIOD STRUCT DES CONSTR"/>
    <s v="YUSSEF A, 2020, PRACT PERIOD STRUCT DES CONSTR"/>
    <m/>
  </r>
  <r>
    <n v="26"/>
    <x v="0"/>
    <s v="ESNAASHARY ESFAHANI M;RAUSCH C;SMASCE;HAAS C;FASCE;ADEY BT;0000-0002-4932-5901"/>
    <s v="57210975841;57191860637;7202620442;6602448661;"/>
    <s v="PRIORITIZING PREPROJECT PLANNING ACTIVITIES USING VALUE OF INFORMATION ANALYSIS"/>
    <x v="2"/>
    <s v="JOURNAL OF MANAGEMENT IN ENGINEERING"/>
    <s v="36"/>
    <s v="5"/>
    <s v="0000822"/>
    <s v=""/>
    <s v=""/>
    <s v=""/>
    <n v="2"/>
    <s v="10.1061/(ASCE)ME.1943-5479.0000822"/>
    <s v="https://www.scopus.com/inward/record.uri?eid=2-s2.0-85087199845&amp;doi=10.1061%2f%28ASCE%29ME.1943-5479.0000822&amp;partnerID=40&amp;md5=9d542a58df5c73f12aa2816baecd4780"/>
    <s v="DEPT. OF CIVIL AND ENVIRONMENTAL ENGINEERING, UNIV. OF WATERLOO, WATERLOO, ON  N2L 3G1, CANADA; INSTITUTE FOR CONSTRUCTION ENGINEERING AND MANAGEMENT, ETH ZURICH, STEFANO- FRANSCINI-PLATZ 5, ZURICH, 8093, SWITZERLAND"/>
    <s v="DEPT. OF CIVIL AND ENVIRONMENTAL ENGINEERING, UNIV. OF WATERLOO, WATERLOO, ON  N2L 3G1, CANADA;S.M.ASCE, DEPT. OF CIVIL AND ENVIRONMENTAL ENGINEERING, UNIV. OF WATERLOO, WATERLOO, ON  N2L 3G1, CANADA;F.ASCE, DEPT. OF CIVIL AND ENVIRONMENTAL ENGINEERING, UNIV. OF WATERLOO, WATERLOO, ON  N2L 3G1, CANADA;0000-0002-4932-5901, INSTITUTE FOR CONSTRUCTION ENGINEERING AND MANAGEMENT, ETH ZURICH, STEFANO- FRANSCINI-PLATZ 5, ZURICH, 8093, SWITZERLAND"/>
    <s v="PREPROJECT PLANNING IS BECOMING A WIDESPREAD BEST MANAGEMENT PRACTICE. POTENTIALLY, IT CAN BE AN EXTREMELY TIME AND RESOURCE INTENSIVE PRACTICE AND, AS SUCH, PRESENTS CHALLENGES IN THE MANAGEMENT, ALLOCATION, AND PRIORITIZATION OF THE RESOURCES APPLIED TO IT. THIS RESEARCH PRESENTS A NOVEL SOLUTION TO THIS CHALLENGE. THE SOLUTION PRIORITIZES PREPROJECT PLANNING ACTIVITIES USING THE VALUE-OF-INFORMATION ANALYSIS AND SIMPLE OPTIMIZATION METHODS APPLIED TO A MODIFIED PROJECT DEFINITION RATING INDEX (PDRI). FIRST, SCOPE DEFINITION ELEMENTS ARE IDENTIFIED FROM A PDRI, AND EXPECTED COST-TO-BENEFIT RATIOS FOR EACH ELEMENT ARE QUANTIFIED. THEN, AN OPTIMIZED RESOURCE ALLOCATION IS PERFORMED TO PRIORITIZE THE ELEMENTS IN THE SCOPE DEFINITION IMPROVEMENT PROCESS. WE DEMONSTRATE THIS FRAMEWORK IN A CASE STUDY FOR ADAPTIVE BUILDING REUSE BECAUSE THESE ARE COMPLEX PROJECTS WHOSE OVERALL SUCCESS CAN BE DIRECTLY LINKED TO EFFECTIVE PREPROJECT PLANNING USING CONSTRAINED RESOURCES. RESULTS OF THIS CASE STUDY FIND THAT OPTIMIZING PREPROJECT PLANNING USING THE PROPOSED METHODOLOGY RESULTED IN APPROXIMATELY $127,000 OF COST-SAVINGS, REPRESENTING 5% OF THE TOTAL PROJECT COST. © 2020 AMERICAN SOCIETY OF CIVIL ENGINEERS."/>
    <s v="ADAPTIVE REUSE; INFORMATION COLLECTION OPTION; OPTIMIZATION; PREPROJECT PLANNING; PROJECT DEFINITION RATING INDEX (PDRI); PROJECT SUCCESS; SCOPE DEFINITION; SCOPE ELEMENT; VALUE OF INFORMATION"/>
    <s v="COST BENEFIT ANALYSIS; INFORMATION ANALYSIS; BEST MANAGEMENT PRACTICES; COMPLEX PROJECTS; CONSTRAINED RESOURCES; EXPECTED COSTS; OPTIMIZATION METHOD; PRE-PROJECT PLANNING; PRIORITIZATION; VALUE OF INFORMATION ANALYSIS; INFORMATION USE"/>
    <s v=""/>
    <s v=""/>
    <s v=""/>
    <s v=""/>
    <s v="NATURAL SCIENCES AND ENGINEERING RESEARCH COUNCIL OF CANADA, NSERC"/>
    <s v="THE AUTHORS WOULD LIKE TO ACKNOWLEDGE THE FINANCIAL SUPPORT OF THE NATURAL SCIENCES AND ENGINEERING RESEARCH COUNCIL OF CANADA (NSERC)."/>
    <s v=""/>
    <s v=""/>
    <s v=""/>
    <s v=""/>
    <s v=""/>
    <s v=""/>
    <s v=""/>
    <s v=""/>
    <s v=""/>
    <s v="ABBAS, A., DIN, Z.U., FAROOQUI, R., ACHIEVING GREATER PROJECT SUCCESS &amp; PROFITABILITY THROUGH PRE-CONSTRUCTION PLANNING: A CASE-BASED STUDY (2016) PROCEDIA ENG., 145 (JAN), PP. 804-811. , HTTPS://DOI.ORG/10.1016/J.PROENG.2016.04.105; AIGWI, I.E., EGBELAKIN, T., INGHAM, J., EFFICACY OF ADAPTIVE REUSE FOR THE REDEVELOPMENT OF UNDERUTILISED HISTORICAL BUILDINGS: TOWARDS THE REGENERATION OF NEW ZEALAND'S PROVINCIAL TOWN CENTRES (2018) INT. J. BUILD. PATHOL. ADAPT., 36 (4), PP. 385-407. , HTTPS://DOI.ORG/10.1108/IJBPA-01-2018-0007; ATKINSON, R., PROJECT MANAGEMENT: COST, TIME AND QUALITY, TWO BEST GUESSES AND A PHENOMENON, IT'S TIME TO ACCEPT OTHER SUCCESS CRITERIA (1999) INT. J. PROJECT MANAGE., 17 (6), PP. 337-342. , HTTPS://DOI.ORG/10.1016/S0263-7863(98)00069-6; BALL, R., DEVELOPERS, REGENERATION AND SUSTAINABILITY ISSUES IN THE REUSE OF VACANT INDUSTRIAL BUILDINGS (1999) BUILD. RES. INF., 27 (3), PP. 140-148. , HTTPS://DOI.ORG/10.1080/096132199369480; BELASSI, W., TUKEL, O.I., A NEW FRAMEWORK FOR DETERMINING CRITICAL SUCCESS/FAILURE FACTORS IN PROJECTS (1996) INT. J. PROJECT MANAGE., 14 (3), PP. 141-151. , HTTPS://DOI.ORG/10.1016/0263-7863(95)00064-X; BINGHAM, E., GIBSON, G.E., INFRASTRUCTURE PROJECT SCOPE DEFINITION USING PROJECT DEFINITION RATING INDEX (2017) J. MANAGE. ENG., 33 (2). , HTTPS://DOI.ORG/10.1061/(ASCE)ME.1943-5479.0000483, 04016037; BROOKER, G., STONE, S., (2007) BASICS INTERIOR ARCHITECTURE 01: FORM AND STRUCTURE: THE ORGANISATION OF INTERIOR SPACE, 1. , LAUSANNE, SWITZERLAND: AVA PUBLISHING; BULLEN, P.A., LOVE, P.E.D., ADAPTIVE REUSE OF HERITAGE BUILDINGS (2011) STRUCT. SURV., 29 (5), PP. 411-421. , HTTPS://DOI.ORG/10.1108/02630801111182439; (2008) CCDC 2 (2008) - STIPULATED PRICE CONTRACT, , CANADIAN CONSTRUCTION COMMITTEE. OTTAWA: ASSOCIATION OF CONSULTING ENGINEERING COMPANIES; CHAN, A., CHEUNG, E., WONG, I., RECOMMENDED MEASURES ON THE REVITALIZING INDUSTRIAL BUILDINGS SCHEME IN HONG KONG (2015) SUSTAINABLE CITIES SOC., 17 (FEB), PP. 46-55. , HTTPS://DOI.ORG/10.1016/J.SCS.2015.03.012; CHAN, E.H.W., YUNG, E.H.K., IS THE DEVELOPMENT CONTROL LEGAL FRAMEWORK CONDUCIVE TO A SUSTAINABLE DENSE URBAN DEVELOPMENT IN HONG KONG? (2004) HABITAT INT., 28 (3), PP. 409-426. , HTTPS://DOI.ORG/10.1016/S0197-3975(03)00040-7; CHO, C.-S., GIBSON, G.E., JR., DEVELOPMENT OF A PROJECT DEFINITION RATING INDEX (PDRI) FOR GENERAL BUILDING PROJECTS (2000) PROC. CONSTRUCTION CONGRESS VI, PP. 343-352. , RESTON, VA: ASCE; CHO, C.-S., GIBSON, G.E., JR., BUILDING PROJECT SCOPE DEFINITION USING PROJECT DEFINITION RATING INDEX (2001) J. ARCHIT. ENG., 7 (4), PP. 115-125. , HTTPS://DOI.ORG/10.1061/(ASCE)1076-0431(2001)7:4(115); (1995) PRE-PROJECT PLANNING HANDBOOK, , CII (CONSTRUCTION INDUSTRY INSTITUTE). AUSTIN, TX: UNIV. OF TEXAS AT AUSTIN; (1999) PRE-PROJECT PLANNING TOOL: PDRI FOR BUILDINGS, , CII (CONSTRUCTION INDUSTRY INSTITUTE). RESEARCH REP. NO. 155-1. AUSTIN, TX: UNIV. OF TEXAS AT AUSTIN; (2009) FRONT END PLANNING FOR RENOVATION AND REVAMP PROJECTS: AN OVERVIEW, , CII (CONSTRUCTION INDUSTRY INSTITUTE). RESEARCH REP. NO. 242_1. AUSTIN, TX: UNIV. OF TEXAS AT AUSTIN; (2014) FRONT END PLANNING OF RENOVATION AND REVAMP PROJECTS, , CII (CONSTRUCTION INDUSTRY INSTITUTE). RESEARCH REP. NO. 242_2. AUSTIN, TX: UNIV. OF TEXAS AT AUSTIN; COLLINS, W., PARRISH, K., GIBSON, G.E., JR., DEVELOPMENT OF A PROJECT SCOPE DEFINITION AND ASSESSMENT TOOL FOR SMALL INDUSTRIAL CONSTRUCTION PROJECTS (2017) J. MANAGE. ENG., 33 (4). , HTTPS://DOI.ORG/10.1061/(ASCE)ME.1943-5479.0000514, 04017015; CONEJOS, S., LANGSTON, C., SMITH, J., IMPROVING THE IMPLEMENTATION OF ADAPTIVE REUSE STRATEGIES FOR HISTORIC BUILDINGS (2011) SAFEGUARD OF ARCHITECTURAL, VISUAL, ENVIRONMENTAL HERITAGE, , AMSTERDAM, NETHERLANDS: ELSEVIER; CONEJOS, S., LANGSTON, C., SMITH, J., ADAPTSTAR MODEL: A CLIMATE-FRIENDLY STRATEGY TO PROMOTE BUILT ENVIRONMENT SUSTAINABILITY (2013) HABITAT INT., 37 (JAN), PP. 95-103. , HTTPS://DOI.ORG/10.1016/J.HABITATINT.2011.12.003; DICKS, E., MOLENAAR, K.R., GIBSON, G.E., JR., SCOPE DEFINITION OF AIR FORCE DESIGN AND CONSTRUCTION PROJECTS (2017) J. MANAGE. ENG., 33 (5). , HTTPS://DOI.ORG/10.1061/(ASCE)ME.1943-5479.0000543, 4017028; DOUGLAS, J., (2006) BUILDING ADAPTATION., , 2ND ED. AMSTERDAM, NETHERLANDS: ELSEVIER; DUMONT, P.R., GIBSON, G.E., JR., FISH, J.R., SCOPE MANAGEMENT USING PROJECT DEFINITION RATING INDEX (1997) J. MANAGE. ENG., 13 (5), PP. 54-60. , HTTPS://DOI.ORG/10.1061/(ASCE)0742-597X(1997)13:5(54); DYSON, K., MATTHEWS, J., LOVE, P.E.D., CRITICAL SUCCESS FACTORS OF ADAPTING HERITAGE BUILDINGS: AN EXPLORATORY STUDY (2016) BUILT ENVIRON. PROJECT ASSET MANAGE., 6 (1), PP. 44-57. , HTTPS://DOI.ORG/10.1108/BEPAM-01-2015-0002; ELZOMOR, M., BURKE, R., PARRISH, K., GIBSON, G.E., JR., FRONT-END PLANNING FOR LARGE AND SMALL INFRASTRUCTURE PROJECTS: COMPARISON OF PROJECT DEFINITION RATING INDEX TOOLS (2018) J. MANAGE. ENG., 34 (4). , HTTPS://DOI.ORG/10.1061/(ASCE)ME.1943-5479.0000611, 04018022; ENGELHARDT, R.A., ROGERS, P.R., (2009) HOI AN PROTOCOLS FOR BEST CONSERVATION PRACTICE IN ASIA: PROFESSIONAL GUIDELINES FOR ASSURING AND PRESERVING THE AUTHENTICITY OF HERITAGE SITES IN THE CONTEXT OF THE CULTURES OF ASIA, , BANGKOK, THAILAND: UNESCO; ESNAASHARY ESFAHANI, M., ERAY, E., CHUO, S., SHARIF, M.M., HAAS, C., USING SCAN-TO-BIM TECHNIQUES TO FIND OPTIMAL MODELING EFFORT - A METHODOLOGY FOR ADAPTIVE REUSE PROJECTS (2019) PROC. 36TH INT. SYMP. ON AUTOMATION AND ROBOTICS IN CONSTRUCTION (ISARC), PP. 772-780. , LONDON: INTERNATIONAL ASSOCIATION FOR AUTOMATION AND ROBOTICS IN CONSTRUCTION; ESTHER YAKUBU, I., EGBELAKIN, T., DIZHUR, D., INGHAM, J., SUNGHO PARK, K., PHIPPS, R., WHY ARE OLDER INNER-CITY BUILDINGS VACANT? IMPLICATIONS FOR TOWN CENTRE REGENERATION (2017) J. URBAN REGENER. RENEWAL, 11 (1), PP. 44-59; FIANCHINI, M., FITNESS FOR PURPOSE: A PERFORMANCE EVALUATION METHODOLOGY FOR THE MANAGEMENT OF UNIVERSITY BUILDINGS (2007) FACILITIES, 25 (34), PP. 137-146. , HTTPS://DOI.ORG/10.1108/02632770710729728; FLYVBJERG, B., SKAMRIS HOLM, M.K., BUHL, S.L., HOW COMMON AND HOW LARGE ARE COST OVERRUNS IN TRANSPORT INFRASTRUCTURE PROJECTS? (2003) TRANSP. REV., 23 (1), PP. 71-88. , HTTPS://DOI.ORG/10.1080/01441640309904; GANN, D.M., BARLOW, J., FLEXIBILITY IN BUILDING USE: THE TECHNICAL FEASIBILITY OF CONVERTING REDUNDANT OFFICES INTO FLATS (1996) CONSTR. MANAGE. ECON., 14 (1), PP. 55-66. , HTTPS://DOI.ORG/10.1080/01446199600000007; GEORGE, R., BELL, L.C., EDWARD BACK, W., CRITICAL ACTIVITIES IN THE FRONT-END PLANNING PROCESS (2008) J. MANAGE. ENG., 24 (2), PP. 66-74. , HTTPS://DOI.ORG/10.1061/(ASCE)0742-597X(2008)24:2(66); GIBSON, G.E., DUMONT, P.R., (1995) PROJECT DEFINITION RATING INDEX (PDRI) FOR INDUSTRIAL PROJECTS, , RESEARCH REP. NO. 113-11. AUSTIN, TX: CONSTRUCTION INDUSTRY INSTITUTE; GIBSON, G.E., GEBKEN, R., DESIGN QUALITY IN PRE-PROJECT PLANNING: APPLICATIONS OF THE PROJECT DEFINITION RATING INDEX (2003) BUILD. RES. INF., 31 (5), PP. 346-356. , HTTPS://DOI.ORG/10.1080/0961321032000087990; GIBSON, G.E., HAGGARD, R., (1994) PRE-PROJECT PLANNING: BEGINNING A PROJECT THE RIGHT WAY, , AUSTIN, TX: UNIV. OF TEXAS AT AUSTIN; GIBSON, G.E., JR., KACZMAROWSKI, J.H., LORE, H.E., JR., PREPROJECT-PLANNING PROCESS FOR CAPITAL FACILITIES (1995) J. CONSTR. ENG. MANAGE., 121 (3), PP. 312-318. , HTTPS://DOI.ORG/10.1061/(ASCE)0733-9364(1995)121:3(312); GIBSON, G.E., JR., WANG, Y.-R., CHO, C.-S., PAPPAS, M.P., WHAT IS PREPROJECT PLANNING, ANYWAY? (2006) J. MANAGE. ENG., 22 (1), PP. 35-42. , HTTPS://DOI.ORG/10.1061/(ASCE)0742-597X(2006)22:1(35); GORGOLEWSKI, M., DESIGNING WITH REUSED BUILDING COMPONENTS: SOME CHALLENGES (2008) BUILD. RES. INF., 36 (2), PP. 175-188. , HTTPS://DOI.ORG/10.1080/09613210701559499; GRIFFITH, A.F., GIBSON, G.E., JR., ALIGNMENT DURING PREPROJECT PLANNING (2001) J. MANAGE. ENG., 17 (2), PP. 69-76. , HTTPS://DOI.ORG/10.1061/(ASCE)0742-597X(2001)17:2(69); HAMILTON, M.R., GIBSON, G.E., JR., BENCHMARKING PREPROJECT PLANNING EFFORT (1996) J. MANAGE. ENG., 12 (2), PP. 25-33. , HTTPS://DOI.ORG/10.1061/(ASCE)0742-597X(1996)12:2(25); HATUSH, Z., SKITMORE, M., EVALUATING CONTRACTOR PREQUALIFICATION DATA: SELECTION CRITERIA AND PROJECT SUCCESS FACTORS (1997) CONSTR. MANAGE. ECON., 15 (2), PP. 129-147. , HTTPS://DOI.ORG/10.1080/01446199700000002; HEIN, M.F., HOUCK, K.D., CONSTRUCTION CHALLENGES OF ADAPTIVE REUSE OF HISTORICAL BUILDINGS IN EUROPE (2008) INT. J. CONSTR. EDUC. RES., 4 (2), PP. 115-131. , HTTPS://DOI.ORG/10.1080/15578770802229466; HOWARD, R.A., INFORMATION VALUE THEORY (1962) SYST. SCI., 2 (1), PP. 22-26; KINCAID, D., (2003) ADAPTING BUILDINGS FOR CHANGING USES: GUIDELINES FOR CHANGE OF USE REFURBISHMENT, , NEW YORK: ROUTLEDGE; KUMARASWAMY, M.M., THORPE, A., SYSTEMATIZING CONSTRUCTION PROJECT EVALUATIONS (1996) J. MANAGE. ENG., 12 (1), PP. 34-39. , HTTPS://DOI.ORG/10.1061/(ASCE)0742-597X(1996)12:1(34); LAM, E.W.M., CHAN, A.P.C., CHAN, D.W.M., BENCHMARKING THE PERFORMANCE OF DESIGN-BUILD PROJECTS: DEVELOPMENT OF PROJECT SUCCESS INDEX (2007) BENCHMARKING, 14 (5), PP. 624-638. , HTTPS://DOI.ORG/10.1108/14635770710819290; LAM, E.W.M., CHAN, A.P.C., CHAN, D.W.M., BENCHMARKING SUCCESS OF BUILDING MAINTENANCE PROJECTS (2010) FACILITIES, 28 (56), PP. 290-305. , HTTPS://DOI.ORG/10.1108/02632771011031529; LANGSTON, C., SHEN, L.-Y., APPLICATION OF THE ADAPTIVE REUSE POTENTIAL MODEL IN HONG KONG: A CASE STUDY OF LUI SENG CHUN (2007) INT. J. STRATEGIC PROPERTY MANAGE., 11 (4), PP. 193-207. , HTTPS://DOI.ORG/10.3846/1648715X.2007.9637569; LANGSTON, C., WONG, F.K.W., HUI, E.C.M., SHEN, L.Y., STRATEGIC ASSESSMENT OF BUILDING ADAPTIVE REUSE OPPORTUNITIES IN HONG KONG (2008) BUILD. ENVIRON., 43 (10), PP. 1709-1718. , HTTPS://DOI.ORG/10.1016/J.BUILDENV.2007.10.017; LATHAM, D., (2016) CREATIVE REUSE OF BUILDINGS: VOLUME ONE, , LONDON: ROUTLEDGE; LEVY, S.M., (2002) PROJECT MANAGEMENT IN CONSTRUCTION, , NEW YORK: MCGRAW-HILL; MISIRLISOY, D., GÜNÇE, K., ADAPTIVE REUSE STRATEGIES FOR HERITAGE BUILDINGS: A HOLISTIC APPROACH (2016) SUSTAINABLE CITIES SOC., 26 (OCT), PP. 91-98; MOHAMED, N., ALAUDDIN, K., THE CRITERIA FOR DECISION MAKING IN ADAPTIVE REUSE TOWARDS SUSTAINABLE DEVELOPMENT (2016) PROC. MATEC WEB OF CONF., P. 66. , LES ULIS, FRANCE: EDP SCIENCES; MYERS, D., WYATT, P., RETHINKING URBAN CAPACITY: IDENTIFYING AND APPRAISING VACANT BUILDINGS (2004) BUILD. RES. INF., 32 (4), PP. 285-292. , HTTPS://DOI.ORG/10.1080/0961321042000221061; (2018) ONTARIO REGULATION 278/05 ASBESTOS ON CONSTRUCTION PROJECTS AND IN BUILDINGS AND REPAIR OPERATIONS, PP. 1-19. , ONTARIO REGULATION. ONTARIO: QUEEN'S PRINTER FOR ONTARIO; PENDLEBURY, J., TOWNSHEND, T., GILROY, R., THE CONSERVATION OF ENGLISH CULTURAL BUILT HERITAGE: A FORCE FOR SOCIAL INCLUSION? (2004) INT. J. HERITAGE STUD., 10 (1), PP. 11-31. , HTTPS://DOI.ORG/10.1080/1352725032000194222; POCOCK, J.B., HYUN, C.T., LIU, L.Y., KIM, M.K., RELATIONSHIP BETWEEN PROJECT INTERACTION AND PERFORMANCE INDICATORS (1996) J. CONSTR. ENG. MANAGE., 122 (2), PP. 165-176. , HTTPS://DOI.ORG/10.1061/(ASCE)0733-9364(1996)122:2(165); RABUN, J.S., KELSO, R., (2009) BUILDING EVALUATION FOR ADAPTIVE REUSE AND PRESERVATION., , NEW YORK: WILEY; RAY, P.M., GIBSON, G.E., LYONS, A.W., (2006) DATA ANALYSIS IN SUPPORT OF FRONT END PLANNING IMPLEMENTATION, , RESEARCH REP. NO. 213-11. AUSTIN, TX: UNIV. OF TEXAS AT AUSTIN; REMØY, H., VAN DER VOORDT, T., ADAPTIVE REUSE OF OFFICE BUILDINGS INTO HOUSING: OPPORTUNITIES AND RISKS (2014) BUILD. RES. INF., 42 (3), PP. 381-390. , HTTPS://DOI.ORG/10.1080/09613218.2014.865922; ROSELAND, M., (2012) TOWARD SUSTAINABLE COMMUNITIES: SOLUTIONS FOR CITIZENS AND THEIR GOVERNMENTS, 6. , GABRIOLA ISLAND, BC, CANADA: NEW SOCIETY PUBLISHERS; SAFAPOUR, E., KERMANSHACHI, S., IDENTIFYING EARLY INDICATORS OF MANAGEABLE REWORK CAUSES AND SELECTING MITIGATING BEST PRACTICES FOR CONSTRUCTION (2019) J. MANAGE. ENG., 35 (2). , HTTPS://DOI.ORG/10.1061/(ASCE)ME.1943-5479.0000669, 4018060; SAMSET, K., (1998) PROJECT MANAGEMENT IN A HIGH-UNCERTAINTY SITUATION., , TRONDHEIM, NORWAY: NORWEGIAN UNIV. OF SCIENCE AND TECHNOLOGY; SANCHEZ, B., ESFAHANI, M.E., HAAS, C., A METHODOLOGY TO ANALYZE THE NET ENVIRONMENTAL IMPACTS AND BUILDINGS COST PERFORMANCE OF AN ADAPTIVE REUSE PROJECT: A CASE STUDY OF THE WATERLOO COUNTY COURTHOUSE RENOVATIONS (2019) ENVIRON. SYST. DEC., 39 (4), PP. 419-438. , A; SANCHEZ, B., HAAS, C., CAPITAL PROJECT PLANNING FOR A CIRCULAR ECONOMY (2018) CONSTR. MANAGE. ECON., 36 (6), PP. 303-312. , A; SANCHEZ, B., HAAS, C., A NOVEL SELECTIVE DISASSEMBLY SEQUENCE PLANNING METHOD FOR ADAPTIVE REUSE OF BUILDINGS (2018) J. CLEANER PROD., 183 (MAY), PP. 998-1010. , HTTPS://DOI.ORG/10.1016/J.JCLEPRO.2018.02.201, B; SANCHEZ, B., RAUSCH, C., HAAS, C., DECONSTRUCTION PROGRAMMING FOR ADAPTIVE REUSE OF BUILDINGS (2019) AUTOM. CONSTR., 107 (NOV), P. 102921. , HTTPS://DOI.ORG/10.1016/J.AUTCON.2019.102921, B; SANTEE, K., LOTT, P.F., ASBESTOS ANALYSIS: A REVIEW (2003) APPL. SPECTROSC. REV., 38 (3), PP. 355-394. , HTTPS://DOI.ORG/10.1081/ASR-120024393; SANVIDO, B.V., MEMBER, A., GROBLER, F., PARFITT, K., GUVENIS, M., COYLE, M., CRITICAL SUCCESS FACTOR FOR CONSTRUCTION PROJECTS (1992) ENGINEERING, 118 (1), PP. 94-111; SCHULTMANN, F., SUNKE, N., ENERGY-ORIENTED DECONSTRUCTION AND RECOVERY PLANNING (2007) BUILD. RES. INF., 35 (6), PP. 602-615. , HTTPS://DOI.ORG/10.1080/09613210701431210; SHIPLEY, R., UTZ, S., PARSONS, M., DOES ADAPTIVE REUSE PAY? A STUDY OF THE BUSINESS OF BUILDING RENOVATION IN ONTARIO, CANADA (2006) INT. J. HERITAGE STUD., 12 (6), PP. 505-520. , HTTPS://DOI.ORG/10.1080/13527250600940181; SOOLEY, L., (2012) AN EXAMINATION OF THE BENEFITS AND CONSTRAINTS OF ADAPTIVE REUSE OF SURPLUS SCHOOL SITES, P. 86. , TORONTO: RYERSON UNIV; STEEL, E.B., SMALL, J.A., ACCURACY OF TRANSMISSION ELECTRON MICROSCOPY FOR THE ANALYSIS OF ASBESTOS IN AMBIENT ENVIRONMENTS (1985) ANAL. CHEM., 57 (1), PP. 209-213. , HTTPS://DOI.ORG/10.1021/AC00279A049; SUGDEN, E., (2017) THE ADAPTIVE REUSE OF INDUSTRIAL HERITAGE BUILDINGS: A MULTIPLE CASE STUDIES APPROACH, , WATERLOO, ON, CANADA: UNIV. OF WATERLOO; TAKIM, R., AKINTOYE, A., PERFORMANCE INDICATORS FOR SUCCESSFUL CONSTRUCTION PROJECT PERFORMANCE (2002) PROC. 18TH ANNUAL ARCOM CONF, 2, PP. 545-555; TAN, Y., SHEN, L., LANGSTON, C., A FUZZY APPROACH FOR ADAPTIVE REUSE SELECTION OF INDUSTRIAL BUILDINGS IN HONG KONG (2014) INT. J. STRATEGIC PROPERTY MANAGE., 18 (1), PP. 66-76. , HTTPS://DOI.ORG/10.3846/1648715X.2013.864718; TWEED, C., SUTHERLAND, M., BUILT CULTURAL HERITAGE AND SUSTAINABLE URBAN DEVELOPMENT (2007) LANDSCAPE URBAN PLANN., 83 (1), PP. 62-69. , HTTPS://DOI.ORG/10.1016/J.LANDURBPLAN.2007.05.008; (2018) SECRETARIAT FILES, , HTTPS://UWATERLOO.CA/SECRETARIAT/SITES/CA.SECRETARIAT/FILES/UPLOADS/FILES/BP_19-01-18_AGENDA_OPEN_WEB_0.PDF, UWATERLOO. ACCESSED OCTOBER 20, 2019; VALENTIN, A., SPANGENBERG, J.H., A GUIDE TO COMMUNITY SUSTAINABILITY INDICATORS (2000) ENVIRON. IMPACT ASSESS. REV., 20 (3), PP. 381-392. , HTTPS://DOI.ORG/10.1016/S0195-9255(00)00049-4; VOLK, R., STENGEL, J., SCHULTMANN, F., BUILDING INFORMATION MODELING (BIM) FOR EXISTING BUILDINGS - LITERATURE REVIEW AND FUTURE NEEDS (2014) AUTOM. CONSTR., 38 (MAR), PP. 109-127. , HTTPS://DOI.ORG/10.1016/J.AUTCON.2013.10.023; WALKER, D.H.T., AN INVESTIGATION INTO CONSTRUCTION TIME PERFORMANCE (1995) CONSTR. MANAGE. ECON., 13 (3), PP. 263-274. , HTTPS://DOI.ORG/10.1080/01446199500000030; WALKER, D.H.T., THE CONTRIBUTION OF THE CONSTRUCTION MANAGEMENT TEAM TO GOOD CONSTRUCTION TIME PERFORMANCE (1996) J. CONSTR. PROCUREMENT, 2 (2), PP. 4-18. , AN AUSTRALIAN EXPERIENCE.&quot;; WEERASINGHE, G., SOUNDARARAJAN, K., RUWANPURA, J., LEED-PDRI FRAMEWORK FOR PRE-PROJECT PLANNING OF SUSTAINABLE BUILDING PROJECTS (2007) J. GREEN BUILD., 2 (3), PP. 123-143. , HTTPS://DOI.ORG/10.3992/JGB.2.3.123; WILKINSON, S.J., JAMES, K., REED, R., USING BUILDING ADAPTATION TO DELIVER SUSTAINABILITY IN AUSTRALIA (2009) STRUCT. SURV., 27 (1), PP. 46-61. , HTTPS://DOI.ORG/10.1108/02630800910941683; YUNG, E.H.K., CHAN, E.H.W., IMPLEMENTATION CHALLENGES TO THE ADAPTIVE REUSE OF HERITAGE BUILDINGS: TOWARDS THE GOALS OF SUSTAINABLE, LOW CARBON CITIES (2012) HABITAT INT., 36 (3), PP. 352-361. , HTTPS://DOI.ORG/10.1016/J.HABITATINT.2011.11.001; YUSSEF, A., GIBSON, G.E., JR., EL ASMAR, M., RAMSEY, D., QUANTIFYING FEED MATURITY AND ITS IMPACT ON PROJECT PERFORMANCE IN LARGE INDUSTRIAL PROJECTS (2019) J. MANAGE. ENG., 35 (5). , HTTPS://DOI.ORG/10.1061/(ASCE)ME.1943-5479.0000702, 4019021"/>
    <s v="RAUSCH, C.; DEPT. OF CIVIL AND ENVIRONMENTAL ENGINEERING, CANADA; EMAIL: CHRIS.RAUSCH@UWATERLOO.CA"/>
    <s v=""/>
    <s v=""/>
    <s v="AMERICAN SOCIETY OF CIVIL ENGINEERS (ASCE)"/>
    <s v=""/>
    <s v=""/>
    <s v=""/>
    <s v=""/>
    <s v="0742597X"/>
    <s v=""/>
    <s v="JMENE"/>
    <s v=""/>
    <s v="ENGLISH"/>
    <s v="J MANAGE ENG"/>
    <x v="0"/>
    <s v="FINAL"/>
    <s v=""/>
    <s v="SCOPUS"/>
    <s v="2-S2.0-85087199845"/>
    <s v="J MANAGE ENG"/>
    <s v="UNIV. OF WATERLOO;UNIV. OF WATERLOO;UNIV. OF WATERLOO;ETH ZURICH"/>
    <s v="RAUSCH;DEPT. OF CIVIL AND ENVIRONMENTAL ENGINEERING;EMAIL: CHRIS.RAUSCH@UWATERLOO.CA"/>
    <m/>
    <s v="ESNAASHARY ESFAHANI M, 2020, J MANAGE ENG"/>
    <s v="ESNAASHARY ESFAHANI M, 2020, J MANAGE ENG"/>
    <m/>
  </r>
  <r>
    <n v="27"/>
    <x v="0"/>
    <s v="PENG Q;XI C;WANG N;REN F"/>
    <s v="57219099156;57219093910;57219098297;55430928300;"/>
    <s v="DISCUSSION ON MANAGEMENT-AND-CONTROL MODE FOR PRECISE DISPOSAL OF CONSTRUCTION AND DEMOLITION WASTE"/>
    <x v="2"/>
    <s v="IOP CONFERENCE SERIES: EARTH AND ENVIRONMENTAL SCIENCE"/>
    <s v="555"/>
    <s v="1"/>
    <s v="012061"/>
    <s v=""/>
    <s v=""/>
    <s v=""/>
    <n v="0"/>
    <s v="10.1088/1755-1315/555/1/012061"/>
    <s v="https://www.scopus.com/inward/record.uri?eid=2-s2.0-85091226732&amp;doi=10.1088%2f1755-1315%2f555%2f1%2f012061&amp;partnerID=40&amp;md5=38b1401cba0c90eec5d6f0d12bb92b42"/>
    <s v="RIOH HIGH SCIENCE AND TECHNOLOGY GROUP, BEIJING, CHINA; SCHOOL OF CIVIL ENGINEERING, BEIJING JIAOTONG UNIVERSITY, BEIJING, CHINA"/>
    <s v="RIOH HIGH SCIENCE AND TECHNOLOGY GROUP, BEIJING, CHINA;RIOH HIGH SCIENCE AND TECHNOLOGY GROUP, BEIJING, CHINA;SCHOOL OF CIVIL ENGINEERING, BEIJING JIAOTONG UNIVERSITY, BEIJING, CHINA;SCHOOL OF CIVIL ENGINEERING, BEIJING JIAOTONG UNIVERSITY, BEIJING, CHINA"/>
    <s v="FACED WITH THE SEVERE CHALLENGES BROUGHT BY CONSTRUCTION AND DEMOLITION WASTE (CDW), IT IS URGENT TO EXPLORE A MORE REASONABLE AND EFFECTIVE MANAGEMENT-AND-CONTROL MODE TO DISPOSE CDW. BY ANALYZING THE CURRENT SITUATION OF CDW DISPOSAL IN CHINA, IT IS FOUND THAT THE EXTANT MEASURES ARE MAINLY FOR THE PURPOSE OF DURING- AND POST-EVENT SUPERVISION, AND THE KEY FACTOR TO IMPROVE THE STATUS OF CDW DISPOSAL IS THE GOVERNMENT'S PRE-PLANNING FOR RECYCLING PURPOSE. IN VIEW OF THIS, A GOVERNMENT-LED MANAGEMENT-AND-CONTROL MODE FOR PRECISE DISPOSAL OF CDW IS PROPOSED. THE MODE IS IMPLEMENTED BY THE GOVERNMENT IN ADVANCE TO DETERMINE THE TARGET VALUE OF CDW RECYCLING, AND OPTIMIZE THE ALLOCATION OF CDW GENERATION-TRANSPORT-DISPOSAL CHAIN ON THE BASIS OF MEETING THE REQUIREMENTS OF RESOURCE COMPLIANCE, WITH THREE CHARACTERISTICS (PRECISE CLASSIFICATION RECYCLING AND QUANTITATIVE PREDICTION, PRECISE CONTROL OF TRANSPORTATION QUANTITY, AND PRECISE PLANNING FOR RESOURCE ALLOCATION) AND TWO OPERATING MODES (&quot;TARGET LIMIT OF MANDATORY RECYCLING + OPTIMAL DISTRIBUTION&quot; AND &quot;TARGET LIMIT OF MANDATORY RECYCLING + FREE DECISION&quot;). TO ACHIEVE THIS MODE, A SERIES OF COUNTERMEASURES ARE PROPOSED FROM THE ASPECTS OF FORMULATING POLICIES, PLANNING AIMS, SETTING UP INSTITUTIONS, AND BUILDING A SUPPORTING SYSTEM. © PUBLISHED UNDER LICENCE BY IOP PUBLISHING LTD."/>
    <s v=""/>
    <s v="CHARGE DENSITY WAVES; COMPLIANCE CONTROL; DEMOLITION; PLANNING; RECYCLING; SUSTAINABLE DEVELOPMENT; CONSTRUCTION AND DEMOLITION WASTE; CURRENT SITUATION; EFFECTIVE MANAGEMENT; MANAGEMENT AND CONTROLS; OPERATING MODES; OPTIMAL DISTRIBUTIONS; QUANTITATIVE PREDICTION; SUPPORTING SYSTEMS; WASTE DISPOSAL"/>
    <s v=""/>
    <s v=""/>
    <s v=""/>
    <s v=""/>
    <s v="NATIONAL KEY RESEARCH AND DEVELOPMENT PROGRAM OF CHINA, NKRDPC: 2018YFC0706002"/>
    <s v="THIS STUDY WAS SUPPORTED BY THE NATIONAL KEY R&amp;D PROGRAM OF CHINA (2018YFC0706002)."/>
    <s v=""/>
    <s v=""/>
    <s v=""/>
    <s v=""/>
    <s v=""/>
    <s v=""/>
    <s v=""/>
    <s v=""/>
    <s v=""/>
    <s v="DAHLBO, H., BACHER, J., LAHTINEN, K., JOUTTIJARVI, T., SUOHEIMO, P., MATTILA, T., SIRONEN, S., SARAMAKI, K., (2015) J. CLEAN. PROD., 107, PP. 333-341; AKINADE, O.O., OYEDELE, L.O., AJAYI, S.O., BILAL, M., ALAKA, H.A., OWOLABI, H.A., ARAWOMO, O.O., (2018) J. CLEAN. PROD., 180, PP. 375-385; HUANG, B., WANG, X., KUA, H., GENG, Y., BLEISCHWITZ, R., REN, J., (2018) RESOUR. CONSERV. RECYC., 129, PP. 36-44; WU, Z., YU, A.T.W., SHEN, L., (2016) WASTE MANAG., 60, PP. 290-300; LU, W., YUAN, H., (2010) RESOUR. CONSERV. RECY., 55 (2), PP. 201-208; JIN, R., LI, B., ZHOU, T., WANATOWSKI, D., PIROOZFAR, P., (2017) RESOUR. CONSERV. RECY., 126, PP. 86-98; XU, J., SHI, Y., XIE, Y., ZHAO, S., (2019) J. CLEAN. PROD., 229, PP. 308-324"/>
    <s v="PENG, Q.; RIOH HIGH SCIENCE AND TECHNOLOGY GROUPCHINA; EMAIL: PQY277@QQ.COM"/>
    <s v="WANG Z.MOUSSAOUI Y.CHENG C.ZICMANE I."/>
    <s v=""/>
    <s v="IOP PUBLISHING LTD"/>
    <s v="2020 INTERNATIONAL CONFERENCE ON GREEN ENERGY, ENVIRONMENT AND SUSTAINABLE DEVELOPMENT, GEESD 2020"/>
    <s v="24 APRIL 2020 THROUGH 25 APRIL 2020"/>
    <s v=""/>
    <s v="162637"/>
    <s v="17551307"/>
    <s v=""/>
    <s v=""/>
    <s v=""/>
    <s v="ENGLISH"/>
    <s v="IOP CONF. SER. EARTH ENVIRON. SCI."/>
    <x v="1"/>
    <s v="FINAL"/>
    <s v="ALL OPEN ACCESS, BRONZE"/>
    <s v="SCOPUS"/>
    <s v="2-S2.0-85091226732"/>
    <s v="IOP CONF SER EARTH ENVIRON SCI"/>
    <s v="RIOH HIGH SCIENCE AND TECHNOLOGY GROUP;RIOH HIGH SCIENCE AND TECHNOLOGY GROUP;BEIJING JIAOTONG UNIVERSITY;BEIJING JIAOTONG UNIVERSITY"/>
    <s v="NOTREPORTED;RIOH HIGH SCIENCE AND TECHNOLOGY GROUPCHINA;NOTREPORTED"/>
    <m/>
    <s v="PENG Q, 2020, IOP CONF SER EARTH ENVIRON SCI"/>
    <s v="PENG Q, 2020, IOP CONF SER EARTH ENVIRON SCI"/>
    <m/>
  </r>
  <r>
    <n v="28"/>
    <x v="0"/>
    <s v="ALINEZHAD M;SAGHATFOROUSH E;KAHVANDI Z;PREECE C"/>
    <s v="57220926552;26650175200;57207030417;24436665000;"/>
    <s v="ANALYSIS OF THE BENEFITS OF IMPLEMENTATION OF IPD FOR CONSTRUCTION PROJECT STAKEHOLDERS"/>
    <x v="2"/>
    <s v="CIVIL ENGINEERING JOURNAL (IRAN)"/>
    <s v="6"/>
    <s v="8"/>
    <s v=""/>
    <s v="1609"/>
    <s v="1621"/>
    <s v=""/>
    <n v="3"/>
    <s v="10.28991/cej-2020-03091570"/>
    <s v="https://www.scopus.com/inward/record.uri?eid=2-s2.0-85099655515&amp;doi=10.28991%2fcej-2020-03091570&amp;partnerID=40&amp;md5=18aa081729e4b52dc64334ce0fcccfdc"/>
    <s v="DEPARTMENT OF PROJECT AND CONSTRUCTION MANAGEMENT, UNIVERSITY OF TEHRAN, TEHRAN, IRAN; SCHOOL OF CONSTRUCTION ECONOMICS AND MANAGEMENT, UNIVERSITY OF THE WITWATERSRAND, JOHANNESBURG, SOUTH AFRICA; DEPARTMENT OF PROJECT AND CONSTRUCTION MANAGEMENT, MEHRALBORZ UNIVERSITY (MAU), TEHRAN, IRAN; CENTRE ON SUSTAINABLE BUILT ENVIRONMENT, ABU DHABI UNIVERSITY, ABU DHABI, UNITED ARAB EMIRATES"/>
    <s v="DEPARTMENT OF PROJECT AND CONSTRUCTION MANAGEMENT, UNIVERSITY OF TEHRAN, TEHRAN, IRAN;SCHOOL OF CONSTRUCTION ECONOMICS AND MANAGEMENT, UNIVERSITY OF THE WITWATERSRAND, JOHANNESBURG, SOUTH AFRICA;DEPARTMENT OF PROJECT AND CONSTRUCTION MANAGEMENT, MEHRALBORZ UNIVERSITY (MAU), TEHRAN, IRAN;CENTRE ON SUSTAINABLE BUILT ENVIRONMENT, ABU DHABI UNIVERSITY, ABU DHABI, UNITED ARAB EMIRATES"/>
    <s v="THE GREATEST CHALLENGES FOR CONSTRUCTION INFRASTRUCTURE PROJECTS ARE THOSE RELATED TO INCREASING PROBLEMS OF MANAGING THE TIME AND COST IN PROJECT IMPLEMENTATION. FOR MANY YEARS, NEW METHODS HAVE BEEN USED TO REDUCE THE PROBLEMS TO DO WITH SEPARATION OF DESIGN FROM THE IMPLEMENTATION STAGE. AN IMPORTANT POINT IS THAT ALL PROJECTS TEND TO REQUIRE INTEGRATION; HOWEVER, IT HAS BEEN OBSERVED THAT CONSTRUCTION PROJECTS USUALLY ENJOY THE BENEFITS AND CAPACITIES OF UPDATED METHODS AND TECHNOLOGIES LATER THAN OTHER INDUSTRIES. ONE OF THESE APPROACHES, WHICH HAVE BEEN GROWING IN DEVELOPED COUNTRIES FOR SOME TIME, IS USING THE INTEGRATED PROJECT DELIVERY (IPD) APPROACH. USING SUCH AN APPROACH HAS VARIOUS BENEFITS, BUT ALSO WOULD SEEM TO POSE SIGNIFICANT CHALLENGES. TO-DATE, IT AND HAS NOT STILL ACHIEVED SUCCESS IN TERMS OF LEGAL RECOGNITION AND WIDER IMPLEMENTATION. THE AIM OF THIS STUDY IS TO EXTRACT THE BENEFITS OF THE IMPLEMENTATION OF THE IPD APPROACH USING AN IN-DEPTH LITERATURE REVIEW. THEN DESCRIPTIVE ANALYSIS IS APPLIED TO IDENTIFY THE BENEFITS OF IPD. THE BENEFITS OF APPLYING THIS APPROACH FOR KEY CONSTRUCTION PROJECT STAKEHOLDERS ARE CLASSIFIED USING PATTERN ANALYSIS. THIS STUDY HAS OFFERED A FRAMEWORK IN ORDER TO PRESENT AVAILABLE GENERIC AND SPECIFIC BENEFITS TO EACH PROJECT STAKEHOLDER, AND IT PROVIDES THE REQUIRED MOTIVATION FOR PROJECT OWNERS TO USE AND IMPLEMENT IT IN THEIR FUTURE PROJECTS. MOREOVER, THEY SHOULD UNDERSTAND THE IMPORTANT FACTORS THAT LEAD TO IPD ADOPTION. THEY CAN USE THIS INFORMATION TO DEVELOP A CONTRACTUAL FRAMEWORK TO MAKE IT MORE EFFECTIVE. © 2020 BY THE AUTHORS."/>
    <s v="BENEFITS; CONSTRUCTION INDUSTRY; INFRASTRUCTURE PROJECTS; INTEGRATED PROJECT DELIVERY; KEY PROJECT STAKEHOLDERS"/>
    <s v=""/>
    <s v=""/>
    <s v=""/>
    <s v=""/>
    <s v=""/>
    <s v=""/>
    <s v=""/>
    <s v=""/>
    <s v=""/>
    <s v=""/>
    <s v=""/>
    <s v=""/>
    <s v=""/>
    <s v=""/>
    <s v=""/>
    <s v=""/>
    <s v="INTEGRATED PROJECT DELIVERY, A GUIDE (2007) AMERICAN INSTITUTE OF ARCHITECTURE, PP. 1-57. , AIA; COHEN, JOHNATHAN, (2010) INTEGRATED PROJECT DELIVERY: CASE STUDIES, , AIA NATIONAL, AIA CALIFORNIA COUNCIL, AGC CALIFORNIA AND MCGRAW-HILL; THOMSEN, C., FAIA, F., (2009) INTEGRATED PROJECT DELIVERY: AN OVERVIEW, PP. 1-28. , CMAA: ALEXANDRIA, VA, USA; BECERIK-GERBER, BURCIN, KENT, DAVID, IMPLEMENTATION OF INTEGRATED PROJECT DELIVERY AND BUILDING INFORMATION MODELING ON A SMALL COMMERCIAL PROJECT (2010) INTERNATIONAL JOURNAL OF PROJECT MANAGEMENT, PP. 1-6; BAO, J., THE IMPLEMENTATION OF THE LEAN CONSTRUCTION BIM BASED ON IPD MODEL (2013) JOURNAL OF SCIENCE AND TECHNOLOGY MANAGEMENT RESEARCH, 48 (3), PP. 220-223; BACH, MARC, THE PROJECT COACH: THE NEW ROLE OF THE PROJECT MANAGER FOR THE FUTURE DUE TO THE NEWS TOOLS LIKE BUILDING INFORMATION MODELLING, INTEGRATED PROJECT DELIVERY, LAST PLANNER AND OTHERS (2014) CONSTRUCTION AND BUILDING RESEARCH, PP. 43-48; VIANA, MARINA L., HADIKUSUMO, BONAVENTURA H. W., MOHAMMAD, MAZLINA Z., KAHVANDI, ZAHRA, INTEGRATED PROJECT DELIVERY (IPD): AN UPDATED REVIEW AND ANALYSIS CASE STUDY (2020) JOURNAL OF ENGINEERING, PROJECT, AND PRODUCTION MANAGEMENT, 10 (2), PP. 147-161. , (MAY 1); ILOZOR, BENEDICT D., KELLY, DAVID J., BUILDING INFORMATION MODELING AND INTEGRATED PROJECT DELIVERY IN THE COMMERCIAL CONSTRUCTION INDUSTRY: A CONCEPTUAL STUDY (2012) JOURNAL OF ENGINEERING, PROJECT, AND PRODUCTION MANAGEMENT, 2 (1), PP. 23-36. , (JANUARY 31); KAHVANDI, ZAHRA, SAGHATFOROUSH, EHSAN, ALINEZHAD, MAHDI, NOGHLI, FARIMAH, INTEGRATED PROJECT DELIVERY (IPD) RESEARCH TRENDS (2017) JOURNAL OF ENGINEERING, PROJECT, AND PRODUCTION MANAGEMENT, 7 (2), PP. 99-114. , (JULY 31); RAHIM, SYUKRAN ABDUL, NAWI, MOHD NASRUN MOHD, NIFA, FAIZATUL AKMAR ABDUL, IMPROVING CONSTRUCTION INDUSTRY THROUGH INTEGRATED PROJECT DELIVERY (IPD) (2015) BINATECH, 1, PP. 27-32; COLLINS, WESLEY, PARRISH, KRISTEN, THE NEED FOR INTEGRATED PROJECT DELIVERY IN THE PUBLIC SECTOR (2014) CONSTRUCTION RESEARCH CONGRESS, , (MAY 13, 2014); SINDHU, JAYAKRISHNAN, CHOI, KUNHEE, LAVY, SAREL, RYBKOWSKI, ZOFIA K., BIGELOW, BEN F., LI, WEI, EFFECTS OF FRONT-END PLANNING UNDER FAST-TRACKED PROJECT DELIVERY SYSTEMS FOR INDUSTRIAL PROJECTS (2017) INTERNATIONAL JOURNAL OF CONSTRUCTION EDUCATION AND RESEARCH, 14 (3), PP. 163-178. , (FEBRUARY 14); (2012) IPD CASE STUDIES, PP. 1-116. , THE AMERICAN INSTITUTE OF ARCHITECTS. SCHOOL OF ARCHITECTURE MINNESOTA UNIVERSITY. BY THE AIA/AIA CALIFORNIA COUNCIL MARCH; IMPROVING BUILDING INDUSTRY RESULTS THROUGH INTEGRATED PROJECT DELIVERY AND BUILDING INFORMATION MODELING (2010) AUTODESK WHITEPAPER, PP. 1-12. , AUTODESK; SIVE, TED, INTEGRATED PROJECT DELIVERY: REALITY AND PROMISE, A STRATEGIST’S GUIDE TO UNDERSTANDING AND MARKETING IPD (2009) SOCIETY FOR MARKETING PROFESSIONAL SERVICES FOUNDATION; ELGHAISH, FARIS, ABRISHAMI, SEPEHR, REZA HOSSEINI, M., INTEGRATED PROJECT DELIVERY WITH BLOCKCHAIN: AN AUTOMATED FINANCIAL SYSTEM (2020) AUTOMATION IN CONSTRUCTION, 114, P. 103182. , (JUNE); KAHVANDI, ZAHRA, SAGHATFOROUSH, EHSAN, ALINEZHAD, MAHDI, PREECE, CHRISTOPHER, ANALYSIS OF RESEARCH TRENDS ON BENEFITS OF IMPLEMENTING INTEGRATED PROJECT DELIVERY (IPD) (2016) INTERNATIONAL CONFERENCE ON CIVIL, MECHANICAL ENGINEERING &amp; CONSTRUCTION MANAGEMENT (CMC 2016), , KUALA LUMPUR, MALAYSIA; EL ASMAR, MOUNIR, HANNA, AWAD S., COMPARATIVE ANALYSIS OF INTEGRATED PROJECT DELIVERY (IPD) COST AND QUALITY PERFORMANCE (2012) PROCEEDINGS OF THE CIB W78 2012: 29TH INTERNATIONAL CONFERENCE -BEIRUT, 78, PP. 152-161. , LEBANON, 17-19 OCTOBER; WANIGARATHNA, NADEESHANI, JONES, KEITH, BELL, ADRIAN, KAPOGIANNIS, GEORGIOS, BUILDING INFORMATION MODELLING TO SUPPORT MAINTENANCE MANAGEMENT OF HEALTHCARE BUILT ASSETS (2019) FACILITIES, 37 (7), PP. 415-434. , 8 (MAY 7); DICTIONARY, , MERRIAM-WEBSTER’S COLLEGIATE N.D. ELEVENTH EDITION. (N.D); ELGHAISH, FARIS, ABRISHAMI, SEPEHR, SAMRA, SOLIMAN ABU, GATERELL, MARK, REZA HOSSEINI, M., WISE, RICHARD, CASH FLOW SYSTEM DEVELOPMENT FRAMEWORK WITHIN INTEGRATED PROJECT DELIVERY (IPD) USING BIM TOOLS (2019) INTERNATIONAL JOURNAL OF CONSTRUCTION MANAGEMENT, PP. 1-16. , (MARCH 26); MOLENAAR, KEITH, SOBIN, NATHANIEL, GRANSBERG, D., MCCUEN, T., KORKMAZ, S., HORMAN, M., SUSTAINABLE, HIGH PERFORMANCE PROJECTS AND PROJECT DELIVERY METHODS: A STATE-OF-PRACTICE REPORT (2009) WHITE PAPER FOR THE DESIGN-BUILD INSTITUTE OF AMERICA AND THE CHARLES PANKOW FOUNDATION; MOLLAOGLU-KORKMAZ, SINEM, SWARUP, LIPIKA, RILEY, DAVID, DELIVERING SUSTAINABLE, HIGH-PERFORMANCE BUILDINGS: INFLUENCE OF PROJECT DELIVERY METHODS ON INTEGRATION AND PROJECT OUTCOMES (2013) JOURNAL OF MANAGEMENT IN ENGINEERING, 29 (1), PP. 71-78. , (JANUARY); BAIDEN, BERNARD K., PRICE, ANDREW D.F., THE EFFECT OF INTEGRATION ON PROJECT DELIVERY TEAM EFFECTIVENESS (2011) INTERNATIONAL JOURNAL OF PROJECT MANAGEMENT, 29 (2), PP. 129-136. , (FEBRUARY); HASSAN, M. E., (2013) DOCTOR OF PHILOSOPHY DISSERTATION, , ASSESSING THE IMPACT OF LEAN/INTEGRATED PROJECT DELIVERY SYSTEM ON FINAL PROJECT SUCCESS, GEORGE MASON UNIVERSITY; (2011) RECOMMENDED PROGRAM MANAGEMENT SERVICES FOR A DESIGN-BID-BUILD PROJECT, , BROOKWOODGROUP; LI, YING, TAYLOR, TIMOTHY RB, THE IMPACT OF DESIGN REWORK ON CONSTRUCTION PROJECT PERFORMANCE (2011) THE 29TH INTERNATIONAL CONFERENCE OF THE SYSTEM DYNAMICS SOCIETY, PP. 25-35. , WASHINGTON, DC; GHASSEMI, REZA, BECERIK-GERBER, BURCIN, TRANSITIONING TO INTEGRATED PROJECT DELIVERY: POTENTIAL BARRIERS AND LESSONS LEARNED (2011) LEAN CONSTRUCTION JOURNAL, PP. 32-52; KAHVANDI, ZAHRA, SAGHATFOROUSH, EHSAN, MAHOUD, MOHAMMAD, PREECE, CHRISTOPHER, ANALYSIS OF THE BARRIERS TO THE IMPLEMENTATION OF INTEGRATED PROJECT DELIVERY (IPD): A META-SYNTHESIS APPROACH (2019) JOURNAL OF ENGINEERING, PROJECT, AND PRODUCTION MANAGEMENT, 9 (1), PP. 2-11. , (JANUARY 1); LANCASTER, FRANKLIN D., TOBIN, JOHN, INTEGRATED PROJECT DELIVERY: NEXT-GENERATION BIM FOR STRUCTURAL ENGINEERING (2010) STRUCTURES CONGRESS 2010, , ORLANDO, FLORIDA, UNITED STATES (MAY 18); PISHDAD-BOZORGI, PARDIS, BELIVEAU, YVAN J., SYMBIOTIC RELATIONSHIPS BETWEEN INTEGRATED PROJECT DELIVERY (IPD) AND TRUST (2016) INTERNATIONAL JOURNAL OF CONSTRUCTION EDUCATION AND RESEARCH, 12 (3), PP. 179-192. , (FEBRUARY 19); PISHDAD-BOZORGI, PARDIS, MOGHADDAM, EHSAN HAMZANLUI, KARASULU, YILMAZ, ADVANCING TARGET PRICE AND TARGET VALUE DESIGN PROCESS IN IPD USING BIM AND RISK-SHARING APPROACHES (2013) PROCEEDINGS OF THE 49TH ASC ANNUAL INTERNATIONAL CONFERENCE PROCEEDINGS, PP. 9-13. , SAN LUIS OBISPO, CA, USA; MESA, HARRISON A., MOLENAAR, KEITH R., ALARCÓN, LUIS F., EXPLORING PERFORMANCE OF THE INTEGRATED PROJECT DELIVERY PROCESS ON COMPLEX BUILDING PROJECTS (2016) INTERNATIONAL JOURNAL OF PROJECT MANAGEMENT, 34 (7), PP. 1089-1101. , (OCTOBER); BASU, RON, LITTLE, CHRIS, MILLARD, CHRIS, CASE STUDY: A FRESH APPROACH OF THE BALANCED SCORECARD IN THE HEATHROW TERMINAL 5 PROJECT (2009) MEASURING BUSINESS EXCELLENCE, 13 (4), PP. 22-33. , (NOVEMBER 13); BRADY, TIM, DAVIES, ANDREW, FROM HERO TO HUBRIS - RECONSIDERING THE PROJECT MANAGEMENT OF HEATHROW’S TERMINAL 5 (2010) INTERNATIONAL JOURNAL OF PROJECT MANAGEMENT, 28 (2), PP. 151-157. , (FEBRUARY); CALDWELL, NIGEL D., ROEHRICH, JENS K., DAVIES, ANDREW C., PROCURING COMPLEX PERFORMANCE IN CONSTRUCTION: LONDON HEATHROW TERMINAL 5 AND A PRIVATE FINANCE INITIATIVE HOSPITAL (2009) JOURNAL OF PURCHASING AND SUPPLY MANAGEMENT, 15 (3), PP. 178-186. , (SEPTEMBER); DVIR, DOV, SHENHAR, AARON J., WHAT GREAT PROJECTS HAVE IN COMMON (2011) MIT SLOAN MANAGEMENT REVIEW, 52 (3), PP. 19-21; NADERI, E, SEIF NARAGHI, M, (1996) RESEARCH METHODOLOGIES ON HUMANISM, , TEHRAN: BADR RESEARCH AND PUBLISHING CENTER; KHAKI, G., (2008) RESEARCH METHODOLOGY, , TEHRAN: DERAYAT PUBLISHING INSTITUTE; ERKESSOUSI, N. EL, (2010) HOW INTEGRATED PROJECT DELIVERY IS AN ADVANTAGE TO THE DANISH BUILDING INDUSTRY, AND HOW IT CAN BE EXECUTED, , BACHELOR DISSERTATION, COPENHAGEN SCHOLL OF DESIGN &amp; TECHNOLOGY, COPENHAGEN (OCTOBER); RACHED, FARID, HRAOUI, YOUSSEF, KARAM, ANTOINE, HAMZEH, FAROOK, IMPLEMENTATION OF IPD IN THE MIDDLE EAST AND ITS CHALLENGES (2014) PROCEEDINGS INTERNATIONAL GROUP FOR LEAN CONSTRUCTION, PP. 293-304. , OLSO, NORWAY (JUNE); FISH, A, KEEN, JULIA, (2011) INTEGRATED PROJECT DELIVERY: THE OBSTACLES OF IMPLEMENTATION, PP. 90-97. , MANHATTAN: MASTER DISSERTATION, KANSAS STATE UNIVERSITY; KENT, DAVID C., BECERIK-GERBER, BURCIN, UNDERSTANDING CONSTRUCTION INDUSTRY EXPERIENCE AND ATTITUDES TOWARD INTEGRATED PROJECT DELIVERY (2010) JOURNAL OF CONSTRUCTION ENGINEERING AND MANAGEMENT, 136 (8), PP. 815-825. , (AUGUST); KELLY, DAVID, ILOZOR, B., A PILOT CAUSAL COMPARATIVE STUDY OF PROJECT PERFORMANCE METRICS: EXAMINING BUILDING INFORMATION MODELING AND INTEGRATED PROJECT DELIVERY (2013) THE BUILT &amp; HUMAN ENVIRONMENT REVIEW, 6, PP. 82-106; SALAMI, E., (2012) INTRODUCTION OD INTEGRATED PROJECT DELIVERY AND LIKELY IMPACTS ON PRETENDER COST MANAGEMENT IN GHANA, , MASTER DISSERTATION, UNIVERSITY OF STUTTGART; BUILDING INFORMATION MODELING AND THE TRANSITION TO INTEGRATED PROJECT DELIVERY (2009) AIA TRUST NEWS, , AIA_TRUST; TATUM, CLYDE B., LUTH, GREGORY P., INTEGRATING STRUCTURAL AND CONSTRUCTION ENGINEERING (2012) CONSTRUCTION RESEARCH CONGRESS, PP. 1301-1310. , (MAY 17, 2012); CHOI, JIYONG, YUN, SUNGMIN, LEITE, FERNANDA, MULVA, STEPHEN P., TEAM INTEGRATION AND OWNER SATISFACTION: COMPARING INTEGRATED PROJECT DELIVERY WITH CONSTRUCTION MANAGEMENT AT RISK IN HEALTH CARE PROJECTS (2019) JOURNAL OF MANAGEMENT IN ENGINEERING, 35 (1), PP. 1-11. , (JANUARY); KAHVANDI, ZAHRA, SAGHATFOROUSH, EHSAN, ZARE RAVASAN, A., MANSOURI, TAHA, AN FCM-BASED DYNAMIC MODELLING OF INTEGRATED PROJECT DELIVERY IMPLEMENTATION CHALLENGES IN CONSTRUCTION PROJECTS (2018) LEAN CONSTRUCTION JOURNAL, 87, PP. 63-87; KAHVANDI, ZAHRA, SAGHATFOROUSH, EHSAN, ZARERAVASAN, AHAD, PREECE, CHRISTOPHER, INTEGRATED PROJECT DELIVERY IMPLEMENTATION CHALLENGES IN THE CONSTRUCTION INDUSTRY (2019) CIVIL ENGINEERING JOURNAL, 5 (8), PP. 1672-1683. , (AUGUST 21); LEE, HYUN WOO, TOMMELEIN, IRIS D., BALLARD, GLENN, ENERGY-RELATED RISK MANAGEMENT IN INTEGRATED PROJECT DELIVERY (2013) JOURNAL OF CONSTRUCTION ENGINEERING AND MANAGEMENT, 139 (12). , (DECEMBER); EL ASMAR, MOUNIR, HANNA, AWAD S., LOH, WEI-YIN, EVALUATING INTEGRATED PROJECT DELIVERY USING THE PROJECT QUARTERBACK RATING (2016) JOURNAL OF CONSTRUCTION ENGINEERING AND MANAGEMENT, 142 (1), P. 04015046. , (JANUARY); AL SUBAIH, ADEL, INTEGRATED PROJECT DELIVERY: A PARADIGM SHIFT FOR OIL AND GAS PROJECTS IN THE UAE AND THE MIDDLE EAST REGION (2015) OIL AND GAS FACILITIES, 4, PP. 64-77. , 04 (AUGUST 1); HANKS, NICOLE MARIE, (2015) INVESTIGATION INTO THE EFFECTS OF PROJECT DELIVERY METHODS ON LEED TARGETS, , UNIVERSITY OF SAN FRANCISCO USF, SCHOLARSHIP REPOSITORY, MASTER’S PROJECTS THESES; CHOI, TRACY N.Y., CHAN, DANIEL W.M., CHAN, ALBERT P.C., PERCEIVED BENEFITS OF APPLYING PAY FOR SAFETY SCHEME (PFSS) IN CONSTRUCTION - A FACTOR ANALYSIS APPROACH (2011) SAFETY SCIENCE, 49 (6), PP. 813-823. , (JULY); ZHANG, LIANYING, LI, FEI, RISK/REWARD COMPENSATION MODEL FOR INTEGRATED PROJECT DELIVERY (2014) ENGINEERING ECONOMICS, 25 (5), PP. 558-567. , (DECEMBER 18); PISHDAD-BOZORGI, PARDIS, CASE STUDIES ON THE ROLE OF INTEGRATED PROJECT DELIVERY (IPD) APPROACH ON THE ESTABLISHMENT AND PROMOTION OF TRUST (2016) INTERNATIONAL JOURNAL OF CONSTRUCTION EDUCATION AND RESEARCH, 13 (2), PP. 102-124. , (SEPTEMBER 15); BELLIDO-MONTESINOS, PABLO, LOZANO-GALANT, FIDEL, CASTILLA, FRANCISCO JAVIER, LOZANO-GALANT, JOSE ANTONIO, EXPERIENCES LEARNED FROM AN INTERNATIONAL BIM CONTEST: SOFTWARE USE AND INFORMATION WORKFLOW ANALYSIS TO BE PUBLISHED IN: JOURNAL OF BUILDING ENGINEERING (2019) JOURNAL OF BUILDING ENGINEERING, 21, PP. 149-157. , (JANUARY); CHAN, A. P, CHAN, D. W, YEUNG, J, (2010) RELATIONAL CONTRACTING FOR CONSTRUCTION EXCELLENCE, , SPON PRESS, LONDON; EBRAHIMI, GHAZAL, DOWLATABADI, HADI, PERCEIVED CHALLENGES IN IMPLEMENTING INTEGRATED PROJECT DELIVERY (IPD): INSIGHTS FROM STAKEHOLDERS IN THE U.S. AND CANADA FOR A PATH FORWARD (2018) INTERNATIONAL JOURNAL OF CONSTRUCTION EDUCATION AND RESEARCH, 15 (4), PP. 291-314. , (OCTOBER 4); DARRINGTON, JOEL W., LICHTIG, WILLIAM A., RETHINKING THE G IN GMP: WHY ESTIMATED MAXIMUM PRICE CONTRACTS MAKE SENSE ON COLLABORATIVE PROJECTS (2010) CONSTR. LAW, 30, P. 29"/>
    <s v="SAGHATFOROUSH, E.; SCHOOL OF CONSTRUCTION ECONOMICS AND MANAGEMENT, SOUTH AFRICA; EMAIL: EHSAN.SAGHATFOROUSH@WITS.AC.ZA"/>
    <s v=""/>
    <s v=""/>
    <s v="SALEHAN INSTITUTE OF HIGHER EDUCATION"/>
    <s v=""/>
    <s v=""/>
    <s v=""/>
    <s v=""/>
    <s v="26766957"/>
    <s v=""/>
    <s v=""/>
    <s v=""/>
    <s v="ENGLISH"/>
    <s v="CIV. ENG. J."/>
    <x v="0"/>
    <s v="FINAL"/>
    <s v="ALL OPEN ACCESS, GOLD"/>
    <s v="SCOPUS"/>
    <s v="2-S2.0-85099655515"/>
    <s v="CIV ENG J"/>
    <s v="UNIVERSITY OF TEHRAN;UNIVERSITY OF THE WITWATERSRAND;MEHRALBORZ UNIVERSITY (MAU);ABU DHABI UNIVERSITY"/>
    <s v="NOTREPORTED;SCHOOL OF CONSTRUCTION ECONOMICS AND MANAGEMENT;NOTREPORTED"/>
    <m/>
    <s v="ALINEZHAD M, 2020, CIV ENG J"/>
    <s v="ALINEZHAD M, 2020, CIV ENG J"/>
    <m/>
  </r>
  <r>
    <n v="29"/>
    <x v="0"/>
    <s v="LEICHT D;CASTRO-FRESNO D;DÌAZ J;BAIER C"/>
    <s v="57218699175;57211208815;24168243800;57218698811;"/>
    <s v="MULTIDIMENSIONAL CONSTRUCTION PLANNING AND AGILE ORGANIZED PROJECT EXECUTION-THE 5D-PROMPT METHOD"/>
    <x v="2"/>
    <s v="SUSTAINABILITY (SWITZERLAND)"/>
    <s v="12"/>
    <s v="16"/>
    <s v="6340"/>
    <s v=""/>
    <s v=""/>
    <s v=""/>
    <n v="6"/>
    <s v="10.3390/SU12166340"/>
    <s v="https://www.scopus.com/inward/record.uri?eid=2-s2.0-85090084687&amp;doi=10.3390%2fSU12166340&amp;partnerID=40&amp;md5=527af46472c9d0eb1a469914cf245390"/>
    <s v="GITECO RESEARCH GROUP, UNIVERSITY OF CANTABRIA, SANTANDER, 39005, SPAIN; DEPARTMENT OF INFORMATION TECHNOLOGY IN CONSTRUCTION, UNIVERSITY OF APPLIED SCIENCES, THM GIESSEN, 35390, GERMANY"/>
    <s v="GITECO RESEARCH GROUP, UNIVERSITY OF CANTABRIA, SANTANDER, 39005, SPAIN;GITECO RESEARCH GROUP, UNIVERSITY OF CANTABRIA, SANTANDER, 39005, SPAIN;DEPARTMENT OF INFORMATION TECHNOLOGY IN CONSTRUCTION, UNIVERSITY OF APPLIED SCIENCES, THM GIESSEN, 35390, GERMANY;DEPARTMENT OF INFORMATION TECHNOLOGY IN CONSTRUCTION, UNIVERSITY OF APPLIED SCIENCES, THM GIESSEN, 35390, GERMANY"/>
    <s v="ALTHOUGH TREMENDOUS TECHNOLOGICAL AND STRATEGIC ADVANCES HAVE BEEN DEVELOPED AND IMPLEMENTED IN THE CONSTRUCTION SECTOR IN RECENT YEARS, THERE IS SUBSTANTIAL ROOM FOR IMPROVEMENT IN THE AREAS OF PRODUCTIVITY GROWTH, PROJECT PERFORMANCE, AND SCHEDULE RELIABILITY. THUS, THE PRESENT PAPER SEEKS TO DISCOVER WHY THE CURRENTLY APPLIED SCHEDULING TOOLS AND THE LATEST AGILE-BASED PROJECT ORGANIZATION APPROACHES HAVE NOT YET ACHIEVED THEIR FULL POTENTIAL. A MISSING INTERLINKAGE BETWEEN THE PROJECT'S DESIGN, COST, AND TIME ASPECTS WITHIN THE PROJECT DESIGN PHASE AND ITS SPARSE UTILIZATION THROUGHOUT PROJECT EXECUTION WERE INDICATED AS THE DRIVING CONTRIBUTORS RESPONSIBLE FOR THE SLOW PROGRESS IN DEVELOPMENT. TO FUNDAMENTALLY CHANGE THIS SITUATION, AN EXTENSIVE AND COHERENT PROJECT ORGANIZATION SOLUTION IS PROPOSED. THE KEY PROCESS OF THIS SOLUTION UTILIZES A 5D BUILDING INFORMATION MODEL COMPRISING TIGHT CONCATENATIONS BETWEEN THE INDIVIDUAL MODEL OBJECTS AND THE CORRESPONDING CONSTRUCTION COST AND TIME EFFORT VALUES. THE KEY DATES OF A WATERFALL-BASED CONSTRUCTION PROCESS SIMULATION, SET DURING THE PROJECT PLANNING PHASE, PROVIDE PARTICULAR INFORMATION TO CREATE A STRUCTURE FOR AGILE ORGANIZED PROJECT EXECUTION. THE IMPLEMENTATION OF INFORMATION FEEDBACK LOOPS ALLOWS TARGET/ACTUAL COMPARISONS AND CONTRIBUTES TO CONTINUAL IMPROVEMENTS IN FUTURE PLANNING. A COMPARATIVE CASE STUDY WAS CONDUCTED WITH AUSPICIOUS RESULTS ON IMPROVEMENTS IN THE OVERALL PROJECT PERFORMANCE, AND SCHEDULE AND COST RELIABILITY. © 2020 BY THE AUTHORS."/>
    <s v="5D BUILDING INFORMATION MODELING; AGILE PROJECT ORGANIZATION; SCHEDULE/COST RELIABILITY"/>
    <s v="BUILDING; COMPARATIVE STUDY; CONSTRUCTION METHOD; FUTURE PROSPECT; ORGANIZATIONAL FRAMEWORK; PLANNING PRACTICE; PROJECT DESIGN"/>
    <s v=""/>
    <s v=""/>
    <s v=""/>
    <s v=""/>
    <s v=""/>
    <s v="THIS RESEARCH WAS SUPPORTED BY HEINRICH SCHMID GMBH AND CO.KG REGARDING THE COOPERATIVE CONDUCTION OF TWO CONSTRUCTION PROJECTS USED FOR THE CASE-STUDY; RIB SOFTWARE SE, WHO PROVIDED THE BIM SOFTWARE PLATFORM ITWO BASELINE AND THE SITE MANAGEMENT SOFTWARE ONSITE, AND CONTELOS GMBH FOR THE PROVISION OF THE 3D BUILDING INFORMATION MODEL."/>
    <s v="FUNDING: THIS RESEARCH WAS SUPPORTED BY HEINRICH SCHMID GMBH&amp;CO.KG REGARDING THE COOPERATIVE CONDUCTION OF TWO CONSTRUCTION PROJECTS USED FOR THE CASE-STUDY; RIB SOFTWARE SE, WHO PROVIDED THE BIM SOFTWARE PLATFORM ITWO BASELINE AND THE SITE MANAGEMENT SOFTWARE ONSITE, AND CONTELOS GMBH FOR THE PROVISION OF THE 3D BUILDING INFORMATION MODEL."/>
    <s v=""/>
    <s v=""/>
    <s v=""/>
    <s v=""/>
    <s v=""/>
    <s v=""/>
    <s v=""/>
    <s v=""/>
    <s v="OPPONG, G.D., CHAN, A.P.C., DANSOH, A., A REVIEW OF STAKEHOLDER MANAGEMENT PERFORMANCE ATTRIBUTES IN CONSTRUCTION PROJECTS (2017) INT. J. PROJ. MANAG., 35, PP. 1037-1051; OESTERREICH, T.D., TEUTEBERG, F., UNDERSTANDING THE IMPLICATIONS OF DIGITISATION AND AUTOMATION IN THE CONTEXT OF INDUSTRY 4.0: A TRIANGULATION APPROACH AND ELEMENTS OF A RESEARCH AGENDA FOR THE CONSTRUCTION INDUSTRY (2016) COMPUT. IND., 83, PP. 121-139; KIM, S.Y., NGUYEN, V.T., A STRUCTURAL MODEL FOR THE IMPACT OF SUPPLY CHAIN RELATIONSHIP TRAITS ON PROJECT PERFORMANCE IN CONSTRUCTION (2018) PROD. PLAN. CONTROL., 29, PP. 170-183; BUVIK, M.P., TVEDT, S.D., THE INFLUENCE OF PROJECT COMMITMENT AND TEAM COMMITMENT ON THE RELATIONSHIP BETWEEN TRUST AND KNOWLEDGE SHARING IN PROJECT TEAMS (2017) PROJ. MANAG. J., 48, PP. 5-21; SHAPING THE FUTURE OF CONSTRUCTION-A BREAKTHROUGH IN MINDSET AND TECHNOLOGY (2016), PP. 1-64. , WORLD ECONOMIC FORUM: GENEVA, SWITZERLAND; DAVE, B., KUBLER, S., FRAMLING, K., KOSKELA, L., OPPORTUNITIES FOR ENHANCED LEAN CONSTRUCTION MANAGEMENT USING INTERNET OF THINGS STANDARDS (2016) AUTOM. CONSTR., 61, PP. 86-97; BALLARD, G., (2000) THE LAST PLANNER SYSTEM OF PRODUCTION CONTROL, PP. 1-192. , PH.D. THESIS, FACULTY OF ENGINEERING, UNIVERSITY OF BIRMINGHAM, BIRMINGHAM, UK; (2020) PRODUCTIVITY AND ULC BY MAIN ECONOMIC ACTIVITY, TOTAL ECONOMY AND CONSTRUCTION, EU VS. US, , ECONOMIC COOPERATION AND DEVELOPMENT: PARIS, FRANCE; O'MAHONY, M., VAN ARK, B., EU PRODUCTIVITY AND COMPETITIVENESS: AN. INDUSTRY PERSPECTIVE (2003), PP. 1-280. , OFFICE FOR OFFICIAL PUBLICATIONS OF THE EUROPEAN COMMUNITIES: LUXEMBOURG; TEICHOLZ, P., GOODRUM, P.M., HAAS, C.T., US CONSTRUCTION LABOR PRODUCTIVITY TRENDS 1970-1998 (2001) J. CONSTR. ENG. MANAG., 127, PP. 427-429; KUENZEL, R., TEIZER, J., MÜLLER, M., BLICKLE, A., INTELLIGENT AND AUTONOMOUS ENVIRONMENTS, MACHINERY, AND PROCESSES TO REALIZE SMART ROAD CONSTRUCTION PROJECTS (2016) AUTOM. CONSTR., 71, PP. 21-33; HOWELL, G.A., BALLARD, G., TOMMELEIN, I., CONSTRUCTION ENGINEERING-REINVIGORATING THE DISCIPLINE (2011) J. CONSTR. ENG. MANAG., 137, PP. 740-744; LARSEN, J.K., SHEN, G.Q., LINDHARD, S.M., BRUNOE, T.D., FACTORS AFFECTING SCHEDULE DELAY, COST OVERRUN, AND QUALITY LEVEL IN PUBLIC CONSTRUCTION PROJECTS (2016) J. MANAG. ENG., 32, P. 10; ASSAF, S.A., AL-HEJJI, S., CAUSES OF DELAY IN LARGE CONSTRUCTION PROJECTS (2006) INT. J. PROJ. MANAG., 24, PP. 349-357; SAMBASIVAN, M., SOON, Y.W., CAUSES AND EFFECTS OF DELAYS IN MALAYSIAN CONSTRUCTION INDUSTRY (2007) INT. J. PROJ. MANAG., 25, PP. 517-526; OLAWALE, Y., SUN, M., CONSTRUCTION PROJECT CONTROL IN THE UK: CURRENT PRACTICE, EXISTING PROBLEMS AND RECOMMENDATIONS FOR FUTURE IMPROVEMENT (2015) INT. J. PROJ. MANAG., 33, PP. 623-637; HOFFMAN, G.J., THAL, A.E., WEBB, T.S., WEIR, J., ESTIMATING PERFORMANCE TIME FOR CONSTRUCTION PROJECTS (2007) J. MANAG. ENG., 23, PP. 193-199; (2008) MANAGING THE RISK OF DELAYED COMPLETION IN THE 21ST CENTURY, P. 55. , THE CHARTERED INSTITUTE OF BUILDING (CIOB): ASCOT, UK; CONSTRUCTION PROJECTS OFTEN MORE EXPENSIVE AND DELAYED, , HTTPS://WWW.BUNDESTAG.DE/PRESSE/HIB/201604/418428-418428, (ACCESSED ON 3 JULY 2018); SALEM, O., SOLOMON, J., GENAIDY, A., MINKARAH, I., LEAN CONSTRUCTION: FROM THEORY TO IMPLEMENTATION (2006) J. MANAG. ENG., 22, PP. 168-175; HANNA, A.S., SKIFFINGTON, M.A., EFFECT OF PRE-CONSTRUCTION PLANNING EFFORT ON SHEET METAL PROJECT PERFORMANCE (2010) J. CONSTR. ENG. MANAG., PP. 235-241. , 10.1061; HWANG, B.G., HO, J.W., FRONT-END PLANNING IMPLEMENTATION IN SINGAPORE: STATUS, IMPORTANCE AND IMPACT (2011) J. CONSTR. ENG. MANAG., PP. 567-573. , 10.1061; DOLOI, H., SAWHNEY, A., IYER, K.C., RENTALA, S., ANALYSING FACTORS AFFECTING DELAYS IN INDIAN CONSTRUCTION PROJECTS (2012) INT. J. PROJ. MANAG., 30, PP. 479-489; BRAIMAH, N., UNDERSTANDING CONSTRUCTION DELAY ANALYSIS AND THE ROLE OF PRE-CONSTRUCTION PROGRAMMING (2014) J. MANAG. ENG., 30, P. 10; GEBREHIWET, T., LUO, H., ANALYSIS OF DELAY IMPACT ON CONSTRUCTION PROJECT BASED ON RII AND CORRELATION COEFFICIENT: EMPIRICAL STUDY (2017) PROC. ENG., 196, PP. 366-374; COX, J.F., BLACKSTONE, J.H., SPENCER, M.S., (1992) APICS DICTIONARY, , AMERICAN PRODUCTION AND INVENTORY CONTROL SOCIETY: FALLS CHURCH, VA, USA; DIEKMANN, J.E., THRUSH, K.B., PROJECT CONTROL (1986) DESIGN ENGINEERING, , CONSTRUCTION INDUSTRY INSTITUTE: AUSTIN, TX, USA; TANG, Y.J., SUN, Q., LIU, R., WANG, F., RESOURCE LEVELING BASED ON LINE OF BALANCE AND CONSTRAINT PROGRAMMING (2018) COMPUT. AIDED CIV. INFRASTRUCT. ENG., 33, PP. 864-884; SU, Y., LUCKO, G., COMPARISON AND RENAISSANCE OF CLASSIC LINE-OF-BALANCE AND LINEAR SCHEDULE CONCEPTS FOR CONSTRUCTION INDUSTRY (2015) PROC. ENG., 123, PP. 546-556; CASTRO-LACOUTURE, D., SÜER, G.A., GONZALEZ-JOAQUI, J., YATES, J.K., CONSTRUCTION PROJECT SCHEDULING WITH TIME, COST, AND MATERIAL RESTRICTIONS USING FUZZY MATHEMATICAL MODELS AND CRITICAL PATH METHOD (2009) J. CONSTR. ENG. MANAG., 135, PP. 1096-1104; HERRMANN, J.W., A HISTORY OF PRODUCTION SCHEDULING (2006) HANDBOOK OF PRODUCTION SCHEDULING, PP. 1-22. , HERRMANN, J.W., ED.; SPRINGER: NEW YORK, NY, USA; (2017) VDI-RICHTLINIEN 2553-LEAN CONSTRUCTION-ICS 91.010.01 (DRAFT-VERSION), , GERMAN-ASSOCIATIONOF-ENGINEERS-BEUTH VERLAG GMBH: BERLIN, GERMANY; ECHEVERRY, D., IBBS, C.W., KIM, S., SEQUENCING KNOWLEDGE FOR CONSTRUCTION SCHEDULING (1991) J. CONSTR. ENG. MANAG. ASCE, 117, PP. 118-130; TORY, M., STAUB-FRENCH, S., HUANG, D., CHANG, Y.L., SWINDELLS, C., POTTINGER, R., COMPARATIVE VISUALIZATION OF CONSTRUCTION SCHEDULES (2013) AUTOM. CONSTR., 29, PP. 68-82; MCKAY, K.N., WIERS, V.C.S., THE HUMAN FACTOR IN PLANNING AND SCHEDULING (2005) HANDBOOK OF PRODUCTION SCHEDULING, , SPRINGER: NEW YORK, NY, USA; OWEN, R., KOSKELA, L., HENRICH, G., CODINHOTO, R., IS AGILE PROJECT MANAGEMENT APPLICABLE TO CONSTRUCTION? (2006) PROCEEDINGS OF THE 14TH ANNUAL CONFERENCE OF THE IGLC, PP. 51-66. , SANTIAGO, CHILE, 14 JULY; SANCHEZ, L.M., NAGI, R., A REVIEW OF AGILE MANUFACTURING SYSTEMS (2001) INT. J. PROD. RES., 39, PP. 3561-3600; SACKS, R., RADOSAVLJEVIC, M., BARAK, R., REQUIREMENTS FOR BIM BASED LEAN PRODUCTION MANAGEMENT SYSTEMS FOR CONSTRUCTION (2010) AUTOM. CONSTR., 19, PP. 641-655; BALLARD, G., HOWELL, G., AN UPDATE ON LAST PLANNER (2003) PROCEEDINGS OF THE ANNUAL CONFERENCE OF THE INTERNATIONAL GROUP FOR LEAN CONSTRUCTION, P. 13. , BLACKSBURG, VA, USA, 22-24 JULY; MOSSMAN, A., (2015) LAST PLANNERFI: 5 + 1 CRUCIAL &amp; COLLABORATIVE CONVERSATIONS FOR PREDICTABLE DESIGN &amp; CONSTRUCTION DELIVERY, P. 36. , THE CHANGE BUSINESS LTD.: STROUD, UK; LIKER, J.E., (2003) THE TOYOTA WAY, , MCGRAW-HILL: NEW YORK, NY, USA; RADOSAVLJEVIC, M., HORNER, M., PROCESS PLANNING METHODOLOGY: DYNAMIC SHORT-TERM PLANNING FOR OFF-SITE CONSTRUCTION IN SLOVENIA (2007) CONSTR. MANAG. ECON., 25, PP. 143-156; SONGER, A.D., SUBRAMANIAN, P.S., DIEKMANN, J.E., (2000) INTEGRATING WORK FLOW MODELING AND 3D CAD FOR VISUALIZING PROJECT PERFORMANCE, , CIB W78: REYKJAVIK, ICELAND; BANSAL, V.K., PAL, M., GENERATING, EVALUATING, AND VISUALIZING CONSTRUCTION SCHEDULE WITH GEOGRAPHIC INFORMATION SYSTEMS (2008) J. COMPUT. CIV. ENG., 22, PP. 233-242; FAN, S.L., WU, C.H., HUN, C.C., INTEGRATION OF COST AND SCHEDULE USING BIM (2015) J. APPL. SCI. ENG., 18, PP. 223-232; SÁNCHEZ-RIVERA, O.G., GALVIS-GUERRA, J.A., PORRAS-DÍAZ, H., ARDILA-CHACÓN, Y.D., MARTÍNEZ-MARTÍNEZ, C.A., &quot;BRIM&quot; 5D MODELS AND LEAN CONSTRUCTION FOR PLANNING WORK ACTIVITIES IN REINFORCED CONCRETE BRIDGES (2017), PP. 39-50. , REVISTA FACULTAD DE INGENIERÍA: TUNJA-BOYACÁ, COLOMBIA; (1985) GUIDE TO THE PRINCIPLES OF COMPARATIVE TESTING, , INTERNATIONAL ORGANIZATION OF CONSUMERS UNIONS: THE HAGUE, THE NETHERLANDS; STREULE, T., MISERINI, N., BARTLOMÉ, O., KLIPPEL, M., DE SOTO, B.G., IMPLEMENTATION OF SCRUM IN THE CONSTRUCTION INDUSTRY (2016) PROC. ENG., 164, PP. 269-276; WESTERMANN, G., FINGER, S., (2012) KOSTEN-NUTZEN-ANALYSE. EINFÜHRUNG UND FALLSTUDIEN, , E. SCHMIDT: BERLIN, GERMANY; ZANGEMEISTER, C., (1970) NUTZWERTANALYSE IN DER SYSTEMTECHNIK-EINE METHODIK ZUR MULTIDIMENSIONALEN BEWERTUNG UND AUSWAHL VON PROJEKTALTERNATIVEN, , WITTEMANN: MUNICH, GERMANY; LIKERT, R., A TECHNIQUE FOR THE MEASUREMENT OF ATTITUDES (1932) ARCH. PSYCHOL., 22, PP. 1-55; BAUTSCH, M., (2014) GEBRAUCHSTAUGLICHKEIT UND GEBRAUCHSWERT, , CARL HANSER FACHBUCHVERLAG: MUNICH, GERMANY; VIENNA, AUSTRIA"/>
    <s v="LEICHT, D.; GITECO RESEARCH GROUP, SPAIN; EMAIL: DAVID@LEICHT-INFO.COM"/>
    <s v=""/>
    <s v=""/>
    <s v="MDPI"/>
    <s v=""/>
    <s v=""/>
    <s v=""/>
    <s v=""/>
    <s v="20711050"/>
    <s v=""/>
    <s v=""/>
    <s v=""/>
    <s v="ENGLISH"/>
    <s v="SUSTAINABILITY"/>
    <x v="0"/>
    <s v="FINAL"/>
    <s v="ALL OPEN ACCESS, GOLD, GREEN"/>
    <s v="SCOPUS"/>
    <s v="2-S2.0-85090084687"/>
    <s v="SUSTAINABILITY"/>
    <s v="UNIVERSITY OF CANTABRIA;UNIVERSITY OF CANTABRIA;UNIVERSITY OF APPLIED SCIENCES;UNIVERSITY OF APPLIED SCIENCES"/>
    <s v="NOTREPORTED;GITECO RESEARCH GROUP;NOTREPORTED"/>
    <m/>
    <s v="LEICHT D, 2020, SUSTAINABILITY"/>
    <s v="LEICHT D, 2020, SUSTAINABILITY"/>
    <m/>
  </r>
  <r>
    <n v="30"/>
    <x v="0"/>
    <s v="SAXE S;GUVEN G;PEREIRA L;ARRIGONI A;OPHER T;ROY A;ARCEO A;VON RAESFELD SS;DUHAMEL M;MCCABE B;PANESAR DK;MACLEAN HL;POSEN ID"/>
    <s v="56655645400;35098416900;56020870900;57193253273;26634355600;57218657456;57196057264;57218659703;57216365493;7103103969;15053920700;7005613727;56556878700;"/>
    <s v="TAXONOMY OF UNCERTAINTY IN ENVIRONMENTAL LIFE CYCLE ASSESSMENT OF INFRASTRUCTURE PROJECTS"/>
    <x v="2"/>
    <s v="ENVIRONMENTAL RESEARCH LETTERS"/>
    <s v="15"/>
    <s v="8"/>
    <s v="083003"/>
    <s v=""/>
    <s v=""/>
    <s v=""/>
    <n v="12"/>
    <s v="10.1088/1748-9326/ab85f8"/>
    <s v="https://www.scopus.com/inward/record.uri?eid=2-s2.0-85089603159&amp;doi=10.1088%2f1748-9326%2fab85f8&amp;partnerID=40&amp;md5=1c4730e1caa0fb1ffa1435c480cfe3e8"/>
    <s v="DEPARTMENT OF CIVIL AND MINERAL ENGINEERING, UNIVERSITY OF TORONTO, TORONTO, M5S 1A4, CANADA"/>
    <s v="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DEPARTMENT OF CIVIL AND MINERAL ENGINEERING, UNIVERSITY OF TORONTO, TORONTO, M5S 1A4, CANADA"/>
    <s v="ENVIRONMENTAL LIFE CYCLE ASSESSMENT (LCA) IS INCREASINGLY BEING USED TO EVALUATE INFRASTRUCTURE PRODUCTS AND TO INFORM THEIR FUNDING, DESIGN AND CONSTRUCTION. AS SUCH, RECOGNITION OF STUDY LIMITATIONS AND CONSIDERATION OF UNCERTAINTY ARE NEEDED; HOWEVER, MOST INFRASTRUCTURE LCAS STILL REPORT DETERMINISTIC VALUES. COMPARED TO OTHER LCA SUBFIELDS, INFRASTRUCTURE LCA HAS DEVELOPED RELATIVELY RECENTLY AND LAGS IN ADOPTING UNCERTAINTY ANALYSIS. THIS PAPER PRESENTS FOUR BROAD CATEGORIES OF INFRASTRUCTURE LCA UNCERTAINTY. THESE CONTAIN 11 DRIVERS FOCUSING ON DIFFERENCES BETWEEN INFRASTRUCTURE AND MANUFACTURED PRODUCTS. IDENTIFIED CATEGORIES AND DRIVERS ARE: APPLICATION OF ISO 14040/14044 STANDARDS (FUNCTIONAL UNIT, REFERENCE FLOW, BOUNDARIES OF ANALYSIS); SPATIOTEMPORAL REALITIES UNDERLYING PHYSICAL CONSTRUCTION (GEOGRAPHY, LOCAL CONTEXT, MANUFACTURING TIME); NATURE OF THE CONSTRUCTION INDUSTRY (REPETITION OF PRODUCTION, SCALE, AND DIVISION OF RESPONSIBILITIES); AND CHARACTERISTICS OF INFRASTRUCTURE PROJECTS (AGGLOMERATION OF OTHER PRODUCTS, AND RECURRING EMBODIED ENERGY). INFRASTRUCTURE PRODUCTS ARE TYPICALLY LARGE, ONE-OFF PROJECTS WITH NO TWO BEING EXACTLY ALIKE IN TERMS OF FORM, FUNCTION, TEMPORAL OR SPATIAL CONTEXT. AS A RESULT, STRONG VARIABILITY BETWEEN PRODUCTS IS THE NORM AND MUCH OF THE UNCERTAINTY IS IRREDUCIBLE. GIVEN THE INABILITY TO MAKE SIGNIFICANT CHANGES TO AN INFRASTRUCTURE PROJECT EX-POST AND THE UNIQUE NATURE OF INFRASTRUCTURE, EX-ANTE ANALYSIS IS OF PARTICULAR IMPORTANCE. THIS PAPER ARTICULATES THE KEY DRIVERS OF INFRASTRUCTURE SPECIFIC LCA UNCERTAINTY LAYING THE FOUNDATION FOR FUTURE REFINEMENT OF UNCERTAINTY CONSIDERATION FOR INFRASTRUCTURE. AS LCA BECOMES AN INCREASINGLY INFLUENTIAL TOOL IN DECISION MAKING FOR INFRASTRUCTURE, UNCERTAINTY ANALYSIS MUST BE STANDARD PRACTICE, OR WE RISK UNDERMINING THE FUNDAMENTAL GOAL OF REDUCED REAL-WORLD NEGATIVE ENVIRONMENTAL IMPACTS. © 2020 THE AUTHOR(S). PUBLISHED BY IOP PUBLISHING LTD."/>
    <s v="INFRASTRUCTURE; LIFE CYCLE ASSESSMENT; UNCERTAINTY"/>
    <s v="CONSTRUCTION INDUSTRY; DECISION MAKING; ENVIRONMENTAL IMPACT; MANUFACTURE; PRODUCT DESIGN; RISK ASSESSMENT; UNCERTAINTY ANALYSIS; DESIGN AND CONSTRUCTION; ENVIRONMENTAL LIFE CYCLE ASSESSMENT; FUNCTIONAL UNITS; INFRASTRUCTURE PRODUCTS; INFRASTRUCTURE PROJECT; MANUFACTURED PRODUCTS; MANUFACTURING TIME; STANDARD PRACTICES; LIFE CYCLE; CONSTRUCTION INDUSTRY; DECISION MAKING; DESIGN METHOD; ENVIRONMENTAL IMPACT ASSESSMENT; FOUNDATION; INFRASTRUCTURAL DEVELOPMENT; INFRASTRUCTURE PLANNING; LIFE CYCLE ANALYSIS; UNCERTAINTY ANALYSIS"/>
    <s v=""/>
    <s v=""/>
    <s v=""/>
    <s v=""/>
    <s v=""/>
    <s v=""/>
    <s v=""/>
    <s v=""/>
    <s v=""/>
    <s v=""/>
    <s v=""/>
    <s v=""/>
    <s v=""/>
    <s v=""/>
    <s v=""/>
    <s v="ABRAHAMS, L.S., SAMARAS, C., GRIFFIN, W.M., MATTHEWS, H.S., LIFE CYCLE GREENHOUSE GAS EMISSIONS FROM US LIQUEFIED NATURAL GAS EXPORTS: IMPLICATIONS FOR END USES (2015) ENVIRON. SCI. TECHNOL., 49, PP. 3237-3245; AHN, C., PAN, W., LEE, S., PENA-MORA, F., ENHANCED ESTIMATION OF AIR EMISSIONS FROM CONSTRUCTION OPERATIONS BASED ON DISCRETE-EVENT SIMULATION (2010) PROC. OF THE INT. CONF. OF COMPUTING IN CIVIL AND BUILDING ENGINEERING, PP. 1-2; AHN, C., PAN, W., LEE, S.H., PEÑA-MORA, F.A., LESSONS LEARNED FROM UTILIZING DISCRETE-EVENT SIMULATION MODELING FOR QUANTIFYING CONSTRUCTION EMISSIONS IN PRE-PLANNING PHASE (2010) PROC. - WINTER SIMULATION CONF., PP. 3170-3176; AHN, C.R., LEE, S., IMPORTANCE OF OPERATIONAL EFFICIENCY TO ACHIEVE ENERGY EFFICIENCY AND EXHAUST EMISSION REDUCTION OF CONSTRUCTION OPERATIONS (2013) J. CONSTR. ENG. MANAGE., 139, PP. 404-413; ALEXANDER, M.G., SANTHANAM, M., BALLIM, Y., DURABILITY DESIGN AND SPECIFICATION FOR CONCRETE STRUCTURES - THE WAY FORWARD (2010) INT. J. ADV. ENG. SCI. APPL. MATH., 2, PP. 95-105; AMTMANN, M., (2010) REFERENCE BUILDINGS - THE AUSTRIAN BUILDING TYPOLOGY; ARDITI, D., ALAVIPOUR, S.M.R., TRENDS IN EXPECTATIONS ABOUT DUTIES AND RESPONSIBILITIES OF CONSTRUCTION MANAGERS (2019) J. CONSTR. ENG. MANAGE., 145; NORTH AMERICAN LAMINATED VENEER LUMBER ENVIRONMENTAL PRODUCT DECLARATION (2013) AMERICAN WOOD COUNCIL AND CANADIAN WOOD COUNCIL #13CA24184.105.1; (2013) NORTH AMERICAN SOFTWOOD LUMBER ENVIRONMENTAL PRODUCT DECLARATION AMERICAN WOOD COUNCIL AND CANADIAN WOOD COUNCIL #13CA24184.102.1; BAUM-SNOW, N., DID HIGHWAYS CAUSE SUBURBANIZATION? (2007) Q. J. ECON., 122, PP. 775-805; BELL, S.R., GUPTA, M., GREENING, L.A., FULL-FUEL-CYCLE APPROACH TO VEHICLE EMISSIONS MODELING: A CASE STUDY OF GASOLINE IN THE SOUTHEASTERN REGION OF THE UNITED STATES (1995) J. ENERGY RESOUR. TECHNOL., 117, PP. 297-306; BERGERSON, J.A., LIFE CYCLE ASSESSMENT OF EMERGING TECHNOLOGIES: EVALUATION TECHNIQUES AT DIFFERENT STAGES OF MARKET AND TECHNICAL MATURITY (2019) J. IND. ECOL., 24, PP. 11-25; BOUZAROVSKI, S., FRANKOWSKI, J., TIRADO HERRERO, S., LOW-CARBON GENTRIFICATION: WHEN CLIMATE CHANGE ENCOUNTERS RESIDENTIAL DISPLACEMENT (2018) INT. J. URBAN REG. RES., 42, PP. 845-863; BRANDT, A.R., VARIABILITY AND UNCERTAINTY IN LIFE CYCLE ASSESSMENT MODELS FOR GREENHOUSE GAS EMISSIONS FROM CANADIAN OIL SANDS PRODUCTION (2012) ENVIRON. SCI. TECHNOL., 46, PP. 1253-1261; BROCKMANN, C., BREZINSKI, H., ERBE, A., INNOVATION IN CONSTRUCTION MEGAPROJECTS (2016) J. CONSTR. ENG. MANAGE., 142; (2011) BS EN 15978:2011: SUSTAINABILITY OF CONSTRUCTION WORKS-ASSESSMENT OF ENVIRONMENTAL PERFORMANCE OF BUILDINGS-CALCULATION METHODS (LONDON: BRITISH STANDARD INSTITUTION); (2016) PAS 2080:2016- CARBON MANAGEMENT IN INFRASTRUCTURE (LONDON: BRITISH STANDARD INSTITUTION); (2010) BS EN 15643-1:2010-SUSTAINABILITY OF CONSTRUCTION WORKS-SUSTAINABILITY ASSESSMENT OF BUILDINGS-PART 1: GENERAL FRAMEWORK (LONDON: BRITISH STANDARD INSTITUTION); CARMICHAEL, D.G., WILLIAMS, E.H., KABOLI, A.S., MINIMUM OPERATIONAL EMISSIONS IN EARTHMOVING (2012) CONSTR. RES. CONGR., 2012, PP. 1869-1878; (2017) CATERPILLAR PERFORMANCE HANDBOOK, P. 2264; CAVALLIERE, C., HABERT, G., DELL'OSSO, G.R., HOLLBERG, A., CONTINUOUS BIM-BASED ASSESSMENT OF EMBODIED ENVIRONMENTAL IMPACTS THROUGHOUT THE DESIGN PROCESS (2019) J. CLEANER PROD., 211, PP. 941-952; CERVERO, R., GUERRA, E., (2011) URBAN DENSITIES AND TRANSIT: A MULTI-DIMENSIONAL PERSPECTIVE; CERVERO, R., KOCKELMAN, K., TRAVEL DEMAND AND THE 3DS: DENSITY, DESIGN AND DIVERSITY (1997) TRANSP. RES., 2, PP. 199-219; CHESTER, M.V., CANO, A., TIME-BASED LIFE-CYCLE ASSESSMENT FOR ENVIRONMENTAL POLICYMAKING: GREENHOUSE GAS REDUCTION GOALS AND PUBLIC TRANSIT (2016) TRANSP. RES., 43, PP. 49-58; CHESTER, M.V., HORVATH, A., ENVIRONMENTAL ASSESSMENT OF PASSENGER TRANSPORTATION SHOULD INCLUDE INFRASTRUCTURE AND SUPPLY CHAINS (2009) ENVIRON. RES. LETT., 4 (2); (2019) COMPLETE STREETS; (2018) GREEN BUILDINGS POLICY FOR REZONINGS: LAND USE AND DEVELOPMENT POLICIES AND GUIDELINES PLANNING URBAN DESIGN AND SUSTAINABILITY DEPARTMENT; (2019) VANCOUVER-CLIMATE EMERGENCY RESPONSE: GENERAL MANAGER OF PLANNING URBAN DESIGN AND SUSTAINABILITY AND GENERAL MANAGER OF ENGINEERING SERVICES; COLE, R.J., ENERGY AND GREENHOUSE GAS 4MISSIONS ASSOCIATED WITH THE CONSTRUCTION OF ALTERNATIVE STRUCTURAL SYSTEMS (1999) BUILD. ENVIRON., 34, PP. 335-348; COLE, R.J., ROUSSEAU, D., ENVIRONMENTAL AUDITING FOR BUILDING CONSTRUCTION: ENERGY AND AIR POLLUTION INDICES FOR BUILDING MATERIALS (1992) BUILD. ENVIRON., 27, PP. 23-30; CUCURACHI, S., VAN DER GIESEN, C., GUINÉE, J., EX-ANTE LCA OF EMERGING TECHNOLOGIES (2018) PROC. CIRP, 69, PP. 463-468; DAVE, B., KOSKELA, L., COLLABORATIVE KNOWLEDGE MANAGEMENT - A CONSTRUCTION CASE STUDY (2009) AUTOM. CONSTR., 18, PP. 894-902; DE WILDE, P., THE GAP BETWEEN PREDICTED AND MEASURED ENERGY PERFORMANCE OF BUILDINGS: A FRAMEWORK FOR INVESTIGATION (2014) AUTOM. CONSTR., 41, PP. 40-49; DE WOLF, C., POMPONI, F., MONCASTER, A., MEASURING EMBODIED CARBON DIOXIDE EQUIVALENT OF BUILDINGS: A REVIEW AND CRITIQUE OF CURRENT INDUSTRY PRACTICE (2017) ENERGY BUILD., 140, PP. 68-80; DE WOLF, C., POMPONI, F., MONCASTER, A., MEASURING EMBODIED CARBON DIOXIDE EQUIVALENT OF BUILDINGS: A REVIEW AND CRITIQUE OF CURRENT INDUSTRY PRACTICE (2017) ENERGY BUILD., 140, PP. 68-80; DE WOLF, C., YANG, F., COX, D., CHARLSON, A., HATTAN, A.S., OCHSENDORF, J., MATERIAL QUANTITIES AND EMBODIED CARBON DIOXIDE IN STRUCTURES (2016) PROC. INST. CIV. ENG., 169, PP. 150-161; DE WOLF, C., YANG, F., COX, D., CHARLSON, A., HATTAN, A.S., OCHSENDORF, J., (2016) MATERIAL QUANTITIES AND EMBODIED CARBON DIOXIDE IN STRUCTURES PROC. INST. CIV. ENG., 169, PP. 150-161; DELUCHI, M.A., (1991) EMISSIONS OF GREENHOUSE GASES FROM THE USE OF TRANSPORTATION FUELS AND ELECTRICITY UNITED STATES DEPARTMENT OF ENERGY CENTER FOR TRANSPORTATION RESEARCH ARGONNE NATIONAL LABORATORY ANL/ESD/TM-22-1; DESAI, J.N., PITRODA, J., A REVIEW ON CHANGE ORDER AND ASSESSING CAUSES AFFECTING CHANGE ORDER IN CONSTRUCTION (2015) J. INT. ACAD. RES. MULTI., 2, PP. 152-162; DEVI, L.P., PALANIAPPAN, S., A STUDY ON ENERGY USE FOR EXCAVATION AND TRANSPORT OF SOIL DURING BUILDING CONSTRUCTION (2017) J. CLEANER PROD., 164, PP. 543-556; DING, G.K.C., (2018) EMBODIED CARBON IN CONSTRUCTION, MAINTENANCE AND DEMOLITION IN BUILDINGS EMBODIED CARBON IN BUILDINGS ED F POMPONI, C DE WOLF C, A MONCASTER (BERLIN: SPRINGER); DIXIT, M.K., LIFE CYCLE RECURRENT EMBODIED ENERGY CALCULATION OF BUILDINGS: A REVIEW (2019) J. CLEANER PROD., 209, PP. 731-754; VERIFIED ENVIRONMENTAL PRODUCT DECLARATION (2016) CEMBRIT HOLDING A/S # MD-16001-EN; TD FUTURE CITIES CENTRE CATALYZING COMMUNITY SOLUTIONS: FUTURE CITIES CANADA SUMMIT (2019) EVERGREEN; EWING, R., CERVERO, R., TRAVEL AND THE BUILT ENVIRONMENT (2010) J. AM. PLAN. ASSOC., 76, PP. 265-294; FAN, H., A CRITICAL REVIEW AND ANALYSIS OF CONSTRUCTION EQUIPMENT EMISSION FACTORS (2017) PROC. ENG., 196, PP. 351-358; FERDOUS, W., BAI, Y., NGO, T.D., MANALO, A., MENDIS, P., NEW ADVANCEMENTS, CHALLENGES AND OPPORTUNITIES OF MULTI-STOREY MODULAR BUILDINGS - A STATE-OF-THE-ART REVIEW (2019) ENG. STRUCT., 183, PP. 883-893; FLYVBJERG, B., WHAT YOU SHOULD KNOW ABOUT MEGAPROJECTS AND WHY: AN OVERVIEW (2014) PROJ. MANAGE. J., 45, PP. 6-19; FORSYTHE, P., DING, G., GREENHOUSE GAS EMISSIONS FROM EXCAVATION ON RESIDENTIAL CONSTRUCTION SITES (2014) AUST. J. CONSTR. ECON. BUILD., 14, PP. 1-10; (2011) CRADLE-TO-GATE LIFE CYCLE INVENTORY OF NINE PLASTIC RESINS AND FOUR POLYURETHANE PRECURSORS; FURUHOLT, E., LIFE CYCLE ASSESSMENT OF GASOLINE AND DIESEL (1995) RESOUR., CONSERV. RECYC., 14, PP. 251-263; GANTNER, J., FAWCETT, W., ELLINGHAM, I., POMPONI, F., DE WOLF, C., MONCASTER, A., PROBABILISTIC APPROACHES TO THE MEASUREMENT OF EMBODIED CARBON IN BUILDINGS (2018) EMBODIED CARBON IN BUILDINGS, P. 23; GARCIA, D.J., YOU, F., MULTIOBJECTIVE OPTIMIZATION OF PRODUCT AND PROCESS NETWORKS: GENERAL MODELING FRAMEWORK, EFFICIENT GLOBAL OPTIMIZATION ALGORITHM, AND CASE STUDIES ON BIOCONVERSION (2015) AICHE J., 61, PP. 530-554; GHATTAS, R., GREGORY, J., OLIVETTI, E., GREENE, S., (2013) CONCRETE SUSTAINABILITY HUB, PP. 1-21; GHIASSI, N., TAHMASEBI, F., MAHDAVI, A., HARNESSING BUILDINGS' OPERATIONAL DIVERSITY IN A COMPUTATIONAL FRAMEWORK FOR HIGH-RESOLUTION URBAN ENERGY MODELING (2017) BUILD. SIMUL., 10, PP. 1005-1021; GONTIA, P., NÄGELI, C., ROSADO, L., KALMYKOVA, Y., ÖSTERBRING, M., MATERIAL-INTENSITY DATABASE OF RESIDENTIAL BUILDINGS: A CASE-STUDY OF SWEDEN IN THE INTERNATIONAL CONTEXT (2018) RESOUR. CONSERV. RECYCL., 130, PP. 228-239; GROEN, E.A., HEIJUNGS, R., IGNORING CORRELATION IN UNCERTAINTY AND SENSITIVITY ANALYSIS IN LIFE CYCLE ASSESSMENT: WHAT IS THE RISK? (2016) ENVIRON. IMPACT ASSESS. REV., 62, PP. 98-109; GROEN, E.A., HEIJUNGS, R., BOKKERS, E.A.M., DE BOER, I.J.M., METHODS FOR UNCERTAINTY PROPAGATION IN LIFE CYCLE ASSESSMENT (2014) ENVIRON. MODELL. SOFTW., 62, PP. 316-325; GUINEE, J., HEIJUNGS, R., HUPPES, G., ZAMAGNI, A., MASONI, P., BUONAMICI, R., EKVALL, T., RYDBERG, T., LIFE CYCLE ASSESSMENT: PAST, PRESENT AND FUTURE (2011) ENVIRON. SCI. TECHNOL., 45, PP. 90-96; HÄFLIGER, I.F., JOHN, V., PASSER, A., LASVAUX, S., HOXHA, E., SAADE, M.R.M., HABERT, G., BUILDINGS ENVIRONMENTAL IMPACTS' SENSITIVITY RELATED TO LCA MODELLING CHOICES OF CONSTRUCTION MATERIALS (2017) J. CLEANER PROD., 156, PP. 805-816; HAGERTY, J.R., BIG BROTHER KEEPS AND EYE ON HEAVY-EQUIPMENT FLEET (2011) THE WALL STREET JOURNAL; HAJJI, A., THE USE OF CONSTRUCTION EQUIPMENT PRODUCTIVITY RATE MODEL FOR ESTIMATING FUEL USE AND CARBON DIOXIDE (CO2) EMISSIONS. CASE STUDY: BULLDOZER, EXCAVATOR AND DUMP TRUCK (2015) INT. J. SUSTAIN. ENG., 8, PP. 111-121; HAJJI, A.M., LEWIS, P., DEVELOPMENT OF PRODUCTIVITY-BASED ESTIMATING TOOL FOR ENERGY AND AIR EMISSIONS FROM EARTHWORK CONSTRUCTION ACTIVITIES (2013) SMART SUSTAIN. BUILT ENVIRON., 2, PP. 84-100; HALPIN, D.W., SENIOR, B.A., (2001) CONSTRUCTION MANAGEMENT; HANNON, B.M., STEIN, R.G., SEGAL, B.Z., SERBER, D., ENERGY USE FOR BUILDING CONSTRUCTION (1977) CENTER FOR ADVANCED COMPUTATION DOCUMENT NO. 228; HANSON, C.S., NOLAND, R.B., GREENHOUSE GAS EMISSIONS FROM ROAD CONSTRUCTION: AN ASSESSMENT OF ALTERNATIVE STAGING APPROACHES (2015) TRANSP. RES., 40, PP. 97-103; HANSON, C.S., NOLAND, R.B., PORTER, C.D., GREENHOUSE GAS EMISSIONS ASSOCIATED WITH MATERIALS USED IN COMMUTER RAIL LINES (2016) INT. J. SUSTAIN. TRANSP., 10, PP. 475-484; HEATH, G.A., MANN, M.K., BACKGROUND AND REFLECTIONS ON THE LIFE CYCLE ASSESSMENT HARMONIZATION PROJECT (2012) J. IND. ECOL., 16, PP. S8-S11; HEEREN, N., FISHMAN, T., A DATABASE SEED FOR A COMMUNITY-DRIVEN MATERIAL INTENSITY RESEARCH PLATFORM (2019) SCI. DATA, 6, PP. 1-10; HEIJUNGS, R., HUIJBREGTS, M.A.J., PAHL-WOSTL, C.I., SCHMIDT, S., RIZZOLI, A.E., (2004) IEMSS 2004 INT. CONGRESS; HELLWEG, S., I CANALS, L.M., EMERGING APPROACHES, CHALLENGES AND OPPORTUNITIES IN LIFE CYCLE ASSESSMENT (2014) SCIENCE, 344, PP. 1109-1113; HERSHFIELD, M., INSTITUTE, A., VENTA, G.A., (2010) LIFE CYCLE ASSESSMENT OF PRECAST CONCRETE BELOWGROUND INFRASTRUCTURE PRODUCTS; HESTER, J., MILLER, T.R., GREGORY, J., KIRCHAIN, R., ACTIONABLE INSIGHTS WITH LESS DATA: GUIDING EARLY BUILDING DESIGN DECISIONS WITH STREAMLINED PROBABILISTIC LIFE CYCLE ASSESSMENT (2018) INT. J. LIFE CYCLE ASSESS., 23, PP. 1903-1915; HOLLBERG, A., RUTH, J., LCA IN ARCHITECTURAL DESIGN - A PARAMETRIC APPROACH (2016) INT. J. LIFE CYCLE ASSESS., 21, PP. 943-960; HONG, J., SHEN, G.Q., PENG, Y., FENG, Y., MAO, C., REPRINT OF: UNCERTAINTY ANALYSIS FOR MEASURING GREENHOUSE GAS EMISSIONS IN THE BUILDING CONSTRUCTION PHASE: A CASE STUDY IN CHINA (2017) J. CLEANER PROD., 163, PP. S420-S432; HONG, J., UNCERTAINTY PROPAGATION IN LIFE CYCLE ASSESSMENT OF BIODIESEL VERSUS DIESEL: GLOBAL WARMING AND NON-RENEWABLE ENERGY (2012) BIORESOUR. TECHNOL., 113, PP. 3-7; HOXHA, E., HABERT, G., CHEVALIER, J., BAZZANA, M., LE ROY, R., METHOD TO ANALYSE THE CONTRIBUTION OF MATERIAL'S SENSITIVITY IN BUILDINGS' ENVIRONMENTAL IMPACT (2014) J. CLEANER PROD., 66, PP. 54-64; HOXHA, E., HABERT, G., LASVAUX, S., CHEVALIER, J., LE ROY, R., INFLUENCE OF CONSTRUCTION MATERIAL UNCERTAINTIES ON RESIDENTIAL BUILDING LCA RELIABILITY (2017) J. CLEANER PROD., 144, PP. 33-47; HUGHES, K., JIANG, X., USING DISCRETE EVENT SIMULATION TO MODEL EXCAVATOR OPERATOR PERFORMANCE (2010) HUM. FACTORS ERGON. MANUF. SERV. IND., 20, PP. 408-423; HUGHES, L., (2012) EFFECTS OF ALIGNMENT ON CO; HUIJBREGTS, M.A.J., UNCERTAINTY IN LCA METHODOLOGY APPLICATION OF UNCERTAINTY AND VARIABILITY IN LCA. PART I: A GENERAL FRAMEWORK FOR THE ANALYSIS OF UNCERTAINTY AND VARIABILITY IN LIFE CYCLE ASSESSMENT (1998) INT. J. LCA, 3, PP. 273-280; IDDON, C.R., FIRTH, S.K., EMBODIED AND OPERATIONAL ENERGY FOR NEW-BUILD HOUSING: A CASE STUDY OF CONSTRUCTION METHODS IN THE UK (2013) ENERGY BUILD., 67, PP. 479-488; IGOS, E., BENETTO, E., MEYER, R., BAUSTERT, P., OTHONIEL, B., HOW TO TREAT UNCERTAINTIES IN LIFE CYCLE ASSESSMENT STUDIES? (2019) INT. J. LIFE CYCLE ASSESS., 24, PP. 794-807; (2019) CLIMATE LENS GENERAL GUIDANCE VERSION 1.2 (CANADA: INFRASTRUCTURE CANADA); (1997) ISO 14040: ENVIRONMENTAL MANAGEMENT - LIFE CYCLE ASSESSMENT - PRINCIPLES AND FRAMEWORK ISO/TC 207/SC 5 LIFE CYCLE ASSESSMENT; (2006) ISO 14044: ENVIRONMENTAL MANAGEMENT-LIFE CYCLE ASSESSMENT-REQUIREMENTS AND GUIDELINES ISO/TC 207/SC 5 LIFE CYCLE ASSESSMENT; (2019) ICE DATABASE V3.0 CIRCULAR ECOLOGY; JASSIM, H.S.H., LU, W., OLOFSSON, T., PREDICTING ENERGY CONSUMPTION AND CO2 EMISSIONS OF EXCAVATORS IN EARTHWORK OPERATIONS: AN ARTIFICIAL NEURAL NETWORK MODEL (2017) SUSTAINABILITY, 9, P. 1257; JASSIM, H.S.H., LU, W., OLOFSSON, T., (2018) QUANTIFICATION OF ENERGY CONSUMPTION AND CARBON DIOXIDE EMISSIONS DURING EXCAVATOR OPERATIONS ADVANCED COMPUTING STRATEGIES FOR ENGINEERING. EG-ICE 2018; KEOLEIAN, G.A., BLANCHARD, S., REPPE, P., LIFE CYCLE ENERGY, COSTS, AND STRATEGIES FOR IMPROVING A SINGLE-FAMILY HOUSE (2001) J. IND. ECOL., 4, PP. 135-156; KHOJASTEH SALKUYEH, Y., SAVILLE, B.A., MACLEAN, H.L., TECHNO-ECONOMIC ANALYSIS AND LIFE CYCLE ASSESSMENT OF HYDROGEN PRODUCTION FROM NATURAL GAS USING CURRENT AND EMERGING TECHNOLOGIES (2017) INT. J. HYDROG. ENERGY, 42, PP. 18894-18909; KIMBALL, M., CHESTER, M.V., GINO, C., REYNA, J., ASSESSING THE POTENTIAL FOR REDUCING LIFE-CYCLE ENVIRONMENTAL IMPACTS THROUGH TRANSIT-ORIENTED DEVELOPMENT INFILL ALONG EXISTING LIGHT RAIL IN PHOENIX (2013) J. PLAN. EDUC. RES., 33, PP. 395-410; KLEEMANN, F., LEDERER, J., RECHBERGER, H., FELLNER, J., GIS-BASED ANALYSIS OF VIENNA'S MATERIAL STOCK IN BUILDINGS (2017) J. IND. ECOL., 21, PP. 368-380; KOEHN, E., BROWN, G., CLIMATIC EFFECTS ON CONSTRUCTION (1985) J. CONSTR. ENG. MANAGE., 111, PP. 129-137; KRANTZ, J., LARSSON, J., LU, W., OLOFSSON, T., ASSESSING EMBODIED ENERGY AND GREENHOUSE GAS EMISSIONS IN INFRASTRUCTURE PROJECTS (2015) BUILDINGS, 5, PP. 1156-1170; KWOFIE, T.E., FUGAR, F., ADINYIRA, E., AHADZIE, D.K., IDENTIFICATION AND CLASSIFICATION OF THE UNIQUE FEATURES OF MASS HOUSING PROJECTS (2014) J. CONSTR. ENG., 2014, PP. 1-11; LARSSON IVANOV, O., HONFI, D., SANTANDREA, F., STRIPPLE, H., CONSIDERATION OF UNCERTAINTIES IN LCA FOR INFRASTRUCTURE USING PROBABILISTIC METHODS (2019) STRUCT. INFRASTRUCT. ENG., 15, PP. 711-724; LASVAUX, S., ACHIM, F., GARAT, P., PEUPORTIER, B., CHEVALIER, J., HABERT, G., CORRELATIONS IN LIFE CYCLE IMPACT ASSESSMENT METHODS (LCIA) AND INDICATORS FOR CONSTRUCTION MATERIALS: WHAT MATTERS? (2016) ECOL. INDIC., 67, PP. 174-182; LAVE, L., MACLEAN, H., HENDRICKSON, C., LANKEY, R., LIFE-CYCLE ANALYSIS OF ALTERNATIVE AUTOMOBILE FUEL/PROPULSION TECHNOLOGIES (2000) ENVIRON. SCI. TECHNOL., 34, PP. 3598-3605; LEWIS, M.P., (2009) ESTIMATING FUEL USE AND EMISSION RATES OF NONROAD DIESEL CONSTRUCTION EQUIPMENT PERFORMING REPRESENTATIVE DUTY CYCLES PHD THESIS NORTH CAROLINA STATE UNIVERSITY; LEWIS, P., HAJJI, A., COMPARISON OF TWO MODELS FOR ESTIMATING EQUIPMENT PRODUCTIVIY FOR A SUSTAINABILIY QUANTIFICATION TOOL (2013) ICSDEC, PP. 626-633; LI, H.X., LEI, Z., IMPLEMENTATION OF DISCRETE-EVENT SIMULATION (DES) IN ESTIMATING &amp; ANALYZING CO2 EMISSION DURING EARTHWORK OF BUILDING CONSTRUCTION ENGINEERING (2010) PROC. - 2010 IEEE 17TH INT. CONF. ON INDUSTRIAL ENGINEERING AND ENGINEERING MANAGEMENT, IE AND EM2010, PP. 87-89; LIU, Y., WANG, Y., LI, D., ESTIMATION AND UNCERTAINTY ANALYSIS ON CARBON DIOXIDE EMISSIONS FROM CONSTRUCTION PHASE OF REAL HIGHWAY PROJECTS IN CHINA (2017) J. CLEANER PROD., 144, PP. 337-346; LLOYD, S.M., RIES, R., CHARACTERIZING, PROPAGATING, AND ANALYZING UNCERTAINTY IN LIFE-CYCLE ASSESSMENT: A SURVEY OF QUANTITATIVE APPROACHES (2007) J. IND. ECOL., 11, PP. 161-179; LOBO, C., LEMAY, L., OBLA, K., PERFORMANCE-BASED SPECIFICATIONS FOR CONCRETE (2006) AEI 2006: BUILDING INTEGRATION SOLUTIONS - PROC. OF THE 2006 ARCHITECTURAL ENGINEERING NATIONAL CONF.; MACLEAN, H.L., LAVE, L.B., LANKEY, R., JOSHI, S., A LIFE-CYCLE COMPARISON OF ALTERNATIVE AUTOMOBILE FUELS (2000) J. AIR WASTE MANAGE. ASSOC., 50, PP. 1769-1779; MAKARCHUK, B., SAXE, S., TEMPORAL ASSESSMENT OF THE EMBODIED GREENHOUSE GAS EMISSIONS OF A TORONTO STREETCAR LINE (2019) J. INFRASTRUCT. SYST., 25; MAO, C., SHEN, Q., SHEN, L., TANG, L., COMPARATIVE STUDY OF GREENHOUSE GAS EMISSIONS BETWEEN OFF-SITE PREFABRICATION AND CONVENTIONAL CONSTRUCTION METHODS: TWO CASE STUDIES OF RESIDENTIAL PROJECTS (2013) ENERGY BUILD., 66, PP. 165-176; MARTIN, Z., TOGNETTI, B., HILL, H., NAVIGATING HISTORIC TO PRESENT U.S. MODEL CODE PROVISIONS FOR THE REPAIR OF DAMAGED BUILDINGS (2015) PRACT. PERIOD. STRUCT. DES. CONSTR., 21; MASNADI, M.S., GLOBAL CARBON INTENSITY OF CRUDE OIL PRODUCTION (2018) SCIENCE, 361, PP. 851-853; MATTHEWS, H.S., HENDRICKSON, C.T., MATTHEWS, D.H., (2014) LIFE CYCLE ASSESSMENT: QUANTITATIVE APPROACHES FOR DECISIONS THAT MATTER; MEIJER, F., ITARD, L., SUNIKKA-BLANK, M., COMPARING EUROPEAN RESIDENTIAL BUILDING STOCKS: PERFORMANCE, RENOVATION AND POLICY OPPORTUNITIES (2009) BUILD. RES. INF., 37, PP. 533-551; MENDOZA BELTRAN, A., PRADO, V., FONT VIVANCO, D., HENRIKSSON, P.J.G., GUINÉE, J.B., HEIJUNGS, R., QUANTIFIED UNCERTAINTIES IN COMPARATIVE LIFE CYCLE ASSESSMENT: WHAT CAN BE CONCLUDED? (2018) ENVIRON. SCI. TECHNOL., 52, PP. 2152-2161; MENDOZA BELTRAN, M.A., POMPONI, F., GUINÉE, J.B., HEIJUNGS, R., POMPONI, F., DE WOLF, C., MONCASTER, A., (2018) EMBODIED CARBON IN BUILDINGS: MEASUREMENT, MANAGEMENT, AND MITIGATION, PP. 3-21; MENTEN, F., CHEZE, B., PATOUILLARD, L., BOUVART, F., A REVIEW OF LCA GREENHOUSE GAS EMISSIONS RESULTS FOR ADVANCED BIOFUELS: THE USE OF META-REGRESSION ANALYSIS (2013) RENEW. SUSTAIN. ENERGY REV., 26, PP. 108-134; (2017) BUILDING BETTER LIVES: ONTARIO'S LONG-TERM INFRASTRUCTURE PLAN 2017; MONCASTER, A.M., SYMONS, K.E., A METHOD AND TOOL FOR 'CRADLE TO GRAVE' EMBODIED CARBON AND ENERGY IMPACTS OF UK BUILDINGS IN COMPLIANCE WITH THE NEW TC350 STANDARDS (2013) ENERGY BUILD., 66, PP. 514-523; MONTAZERI, M., ECKELMAN, M.J., LIFE CYCLE ASSESSMENT OF CATECHOLS FROM LIGNIN DEPOLYMERIZATION (2016) ACS SUSTAIN. CHEM. ENG., 4, PP. 708-718; MULLINS, K.A., GRIFFIN, W.M., MATTHEWS, H.S., POLICY IMPLICATIONS OF UNCERTAINTY IN MODELED LIFE-CYCLE GREENHOUSE GAS EMISSIONS OF BIOFUELS (2011) ENVIRON. SCI. TECHNOL., 45, PP. 132-138; NAHANGI, M., GUVEN, G., OLANREWAJU, B., SAXE, S., (2020) GHG ASSESSMENT OF A BRIDGE: A COMPARISON OF PRECONSTRUCTION BIM AND CONSTRUCTION RECORDS J. CONSTR. ENG. M. ASCE SUBMITTED; NAHLIK, M.J., CHESTER, M.V., TRANSIT-ORIENTED SMART GROWTH CAN REDUCE LIFE-CYCLE ENVIRONMENTAL IMPACTS AND HOUSEHOLD COSTS IN LOS ANGELES (2014) TRANSP. POLICY, 35, PP. 21-30; NICHOLS, B.G., KOCKELMAN, K.M., LIFE-CYCLE ENERGY IMPLICATIONS OF DIFFERENT RESIDENTIAL SETTINGS: RECOGNIZING BUILDINGS, TRAVEL, AND PUBLIC INFRASTRUCTURE (2014) ENERGY POLICY, 68, PP. 232-242; NOLAND, R.B., HANSON, C.S., LIFE-CYCLE GREENHOUSE GAS EMISSIONS ASSOCIATED WITH A HIGHWAY RECONSTRUCTION: A NEW JERSEY CASE STUDY (2015) J. CLEANER PROD., 107, PP. 731-740; NORMAN, J., MACLEAN, H.L., KENNEDY, C.A., COMPARING HIGH AND LOW RESIDENTIAL DENSITY: LIFE-CYCLE ANALYSIS OF ENERGY USE AND GREENHOUSE GAS EMISSIONS (2016) J. URBAN PLAN. D. ASCE, 132, PP. 10-21; INTERNATIONAL ORGANIZATION OF MOTOR VEHICLE MANUFACTURERS (OICA) CORRESPONDENTS SURVEY; OK, S.C., SINHA, S.K., CONSTRUCTION EQUIPMENT PRODUCTIVITY ESTIMATION USING ARTIFICIAL NEURAL NETWORK MODEL (2006) CONSTR. MANAGE. ECON., 24, PP. 1029-1044; OPHER, T., LIFE CYCLE GHG ASSESSMENT OF A BUILDING RESTORATION: CASE STUDY OF A HERITAGE INDUSTRIAL BUILDING IN TORONTO, CANADA (2020) J. CLEANER PROD. ACCEPTED; ORTLEPP, R., GRUHLER, K., SCHILLER, G., MATERIALS IN GERMANY'S DOMESTIC BUILDING STOCK: CALCULATION MODEL AND UNCERTAINTIES (2018) BUILD. RES. INF., 46, PP. 164-178; OTT, S., EBERT, S., (2019) LIFE-CYCLE ANALYSIS AND ASSESSMENT IN CIVIL ENGINEERING: TOWARDS AN INTEGRATEDVISION, PP. 2947-2955; PAN, W., (2011) THE APPLICATION OF SIMULATION METHODOLOGIES ON ESTIMATING GAS EMISSIONS FROM CONSTRUCTION EQUIPMENT MSC THESIS UNIVERSITY OF ALBERTA; PILATERIS, P., MCCABE, B., CONTRACTOR FINANCIAL EVALUATION MODEL (CFEM) (2003) CAN. J. CIV. ENG., 30, PP. 487-499; PIRATLA, K.R., ARIARATNAM, S.T., COHEN, A., ESTIMATION OF CO2 EMISSIONS FROM THE LIFE CYCLE OF A POTABLE WATER PIPELINE PROJECT (2012) J. MANAGE. ENG., 28, PP. 22-30; PLEVIN, R.J., BECKMAN, J., GOLUB, A.A., WITCOVER, J., O'HARE, M., CARBON ACCOUNTING AND ECONOMIC MODEL UNCERTAINTY OF EMISSIONS FROM BIOFUELS-INDUCED LAND USE CHANGE (2015) ENVIRON. SCI. TECHNOL., 49, PP. 2656-2664; PLEVIN, R.J., DELUCCHI, M.A., CREUTZIG, F., USING ATTRIBUTIONAL LIFE CYCLE ASSESSMENT TO ESTIMATE CLIMATE-CHANGE MITIGATION BENEFITS MISLEADS POLICY MAKERS (2014) J. IND. ECOL., 18, PP. 73-83; PLEVIN, R.J., O'HARE, M., JONES, A.D., TORN, M.S., GIBBS, H.K., GREENHOUSE GAS EMISSIONS FROM BIOFUELS' INDIRECT LAND USE CHANGE ARE UNCERTAIN BUT MAY BE MUCH GREATER THAN PREVIOUSLY ESTIMATED (2010) ENVIRON. SCI. TECHNOL., 44, PP. 8015-8021; POMPONI, F., MONCASTER, A., SCRUTINISING EMBODIED CARBON IN BUILDINGS: THE NEXT PERFORMANCE GAP MADE MANIFEST (2018) RENEW. SUSTAIN. ENERGY REV., 81, PP. 2431-2442; POSEN, I.D., GRIFFIN, W.M., MATTHEWS, H.S., AZEVEDO, I.L., CHANGING THE RENEWABLE FUEL STANDARD TO A RENEWABLE MATERIAL STANDARD: BIOETHYLENE CASE STUDY (2015) ENVIRON. SCI. TECHNOL., 49, PP. 93-102; (2019) POWER SECTOR CARBON INDEX (PITTSBURGH, PA: CARNEGIE MELLON UNIVERSITY SCOTT INSTITUTE FOR ENERGY INNOVATION); PUGH, E., FROM 'NATIONAL STYLE' TO 'RATIONALIZED CONSTRUCTION' (2015) SOC. ARCHIT. HIS., 74, PP. 87-108; RAJAGOPAL, D., PLEVIN, R.J., IMPLICATIONS OF MARKET-MEDIATED EMISSIONS AND UNCERTAINTY FOR BIOFUEL POLICIES (2013) ENERGY POLICY, 56, PP. 75-82; RIDER, D., (2019) TORONTO IS PLANNING A PRICEY EXPANSION OF BLOOR-YONGE TTC STATION TO REDUCE OVERCROWDING; RICHARDSON, S., HYDE, K., CONNAUGHTON, J., POMPONI, F., DE WOLF, C., MONCASTER, A., (2018) EMBODIED CARBON IN BUILDINGS, PP. 51-76; RÖCK, M., HOLLBERG, A., HABERT, G., PASSER, A., LCA AND BIM: VISUALIZATION OF ENVIRONMENTAL POTENTIALS IN BUILDING CONSTRUCTION AT EARLY DESIGN STAGES (2018) BUILD. ENVIRON., 140, PP. 153-161; SANDANAYAKE, M., ZHANG, G., SETUNGE, S., LI, C.Q., FANG, J., MODELS AND METHOD FOR ESTIMATION AND COMPARISON OF DIRECT EMISSIONS IN BUILDING CONSTRUCTION IN AUSTRALIA AND A CASE STUDY (2016) ENERGY BUILD., 126, PP. 128-138; SAXE, S., GUTHRIE, P., THE NET GREENHOUSE GAS IMPACT OF THE JUBILEE LINE EXTENSION IN LONDON, UK (2019) PROC. INST. CIV. ENG., PP. 1-12; SAXE, S., MILLER, E.J., GUTHRIE, P., THE NET GREENHOUSE GAS IMPACT OF THE SHEPPARD SUBWAY LINE (2017) TRANSP. RES., 51, PP. 261-275; SAXE, S., MILLER, E., GUTHRIE, P., THE NET GREENHOUSE GAS IMPACT OF THE SHEPPARD SUBWAY LINE (2017) TRANSP. RES., 51, PP. 261-275; SAXE, S., KASRAIAN, D., RETHINKING ENVIRONMENTAL LCA LIFE STAGES FOR TRANSPORT INFRASTRUCTURE TO FACILITATE HOLISTIC ASSESSMENT (2020) J. IND. ECOL. ACCEPTED; SEO, M.S., KIM, T., HONG, G., KIM, H., ON-SITE MEASUREMENTS OF CO2 EMISSIONS DURING THE CONSTRUCTION PHASE OF A BUILDING COMPLEX (2016) ENERGIES, 9, PP. 1-13; SHAHIN, A., ABOURIZK, S.M., MOHAMED, Y., MODELING WEATHER-SENSITIVE CONSTRUCTION ACTIVITY USING SIMULATION (2011) J. CONSTR. ENG. MANAGE., 137, PP. 238-246; SHARP, B.E., MILLER, S.A., POTENTIAL FOR INTEGRATING DIFFUSION OF INNOVATION PRINCIPLES INTO LIFE CYCLE ASSESSMENT OF EMERGING TECHNOLOGIES (2016) ENVIRON. SCI. TECHNOL., 50, PP. 2771-2781; SIEMIATYCKI, M., (2015) IMFG PERSPECTIVES, , 11/2015; SKULLESTAD, J.L., BOHNE, R.A., LOHNE, J., HIGH-RISE TIMBER BUILDINGS AS A CLIMATE CHANGE MITIGATION MEASURE-A COMPARATIVE LCA OF STRUCTURAL SYSTEM ALTERNATIVES (2016) ENERGY PROC., 96, PP. 112-123; SLEEP, S., LAURENZI, I.J., BERGERSON, J.A., MACLEAN, H.L., EVALUATION OF VARIABILITY IN GREENHOUSE GAS INTENSITY OF CANADIAN OIL SANDS SURFACE MINING AND UPGRADING OPERATIONS (2018) ENVIRON. SCI. TECHNOL., 52, PP. 11941-11951; SOGA, K., KIDD, A., HUGHES, L., GUTHRIE, P., FRASER, N., PHEAR, A., NICHOLSON, D., PANTELIDOU, H., CARBON DIOXIDE FROM EARTHWORKS: A BOTTOM-UP APPROACH (2011) PROC. INST. CIV. ENG., 164, PP. 66-72; (2017) BUY CLEAN CALIFORNIA ACT AB 262; SUH, S., YANG, Y., ON THE UNCANNY CAPABILITIES OF CONSEQUENTIAL LCA (2014) INT. J. LIFE CYCLE ASSESS., 19, PP. 1179-1184; TANIKAWA, H., MANAGI, S., LWIN, C.M., ESTIMATES OF LOST MATERIAL STOCK OF BUILDINGS AND ROADS DUE TO THE GREAT EAST JAPAN EARTHQUAKE AND TSUNAMI (2014) J. IND. ECOL., 18, PP. 421-431; TAVARES, V., LACERDA, N., FREIRE, F., EMBODIED ENERGY AND GREENHOUSE GAS EMISSIONS ANALYSIS OF A PREFABRICATED MODULAR HOUSE: THE 'MOBY' CASE STUDY (2019) J. CLEANER PROD., 212, PP. 1044-1053; TECCHIO, P., GREGORY, J., OLIVETTI, E., GHATTAS, R., KIRCHAIN, R., STREAMLINING THE LIFE CYCLE ASSESSMENT OF BUILDINGS BY STRUCTURED UNDER-SPECIFICATION AND PROBABILISTIC TRIAGE (2018) J. IND. ECOL., 23, PP. 268-279; TENG, Y., LI, K., PAN, W., NG, T., REDUCING BUILDING LIFE CYCLE CARBON EMISSIONS THROUGH PREFABRICATION: EVIDENCE FROM AND GAPS IN EMPIRICAL STUDIES (2018) BUILD. ENVIRON., 132, PP. 125-136; TIAN, W., CHOUDHARY, R., ENERGY USE OF BUILDINGS AT URBAN SCALE: A CASE STUDY OF LONDON SCHOOL BUILDINGS (2011) PROC. BUILDING SIMULATION 2011: 12TH CONF. OF INT. BUILDING PERFORMANCE SIMULATION ASSOCIATION (SYDNEY, 14-16 NOVEMBER); TOLLER, S., (2018) KLIMATKALKYL-BERÄKNING AV INFRASTRUKTURENS KLIMATPÅVERKAN OCH ENERGIANVÄNDNING I ETT LIVSCYKELPERSPEKTIV, MODELLVERSION 5.0 OCH MODELLVERSION 6.0 (TRAFIKVERKETS RAPPORT: 2018/30445) (BORLÄNGE: TRAFIKVERKET); TRANI, M.L., BOSSI, B., GANGOLELLS, M., CASALS, M., PREDICTING FUEL ENERGY CONSUMPTION DURING EARTHWORKS (2016) J. CLEANER PROD., 112, PP. 3798-3809; TU, Y., DEAN, P., (2011) ONE-OF-A-KIND PRODUCTION, PP. 1-32; (2007) MEASURING OVERCROWDING IN HOUSING (WASHINGTON, DC: OFFICE OF POLICY DEVELOPMENT AND RESEARCH) P 38; (2012) NATIONAL RENEWABLE ENERGY LABORATORY; (2013) BRIDGES BY YEAR BUILT, YEAR RECONSTRUCTED AND MATERIAL TYPE (WASHINGTON, DC: U.S. DEPARTMENT OF TRANSPORTATION FEDERAL HIGHWAY ADMINISTRATION); (2019) NEW RESIDENTIAL CONSTRUCTION: LENGTH OF TIME (WASHINGTON, DC: U.S. CENSUS BUREAU); (2016) CHARACTERISTICS OF NEW HOUSING (WASHINGTON, DC: U.S. DEPARTMENT OF HOUSING AND URBAN DEVELOPMENT); VAFI, K., BRANDT, A.R., UNCERTAINTY OF OIL FIELD GHG EMISSIONS RESULTING FROM INFORMATION GAPS: A MONTE CARLO APPROACH (2014) ENVIRON. SCI. TECHNOL., 48, PP. 10511-10518; VENKATESH, A., JARAMILLO, P., GRIFFIN, W.M., MATTHEWS, H.S., UNCERTAINTY ANALYSIS OF LIFE CYCLE GREENHOUSE GAS EMISSIONS FROM PETROLEUM-BASED FUELS AND IMPACTS ON LOW CARBON FUEL POLICIES (2011) ENVIRON. SCI. TECHNOL., 45, PP. 125-131; VENKATESH, A., JARAMILLO, P., GRIFFIN, W.M., MATTHEWS, H.S., UNCERTAINTY IN LIFE CYCLE GREENHOUSE GAS EMISSIONS FROM UNITED STATES NATURAL GAS END-USES AND ITS EFFECTS ON POLICY (2011) ENVIRON. SCI. TECHNOL., 45, PP. 8182-8189; WANG, H., MENG, X., TRANSFORMATION FROM IT-BASED KNOWLEDGE MANAGEMENT INTO BIM-SUPPORTED KNOWLEDGE MANAGEMENT: A LITERATURE REVIEW (2019) EXPERT SYST. APPL., 121, PP. 170-187; WEBER, C.L., JARAMILLO, P., MARRIOTT, J., SAMARAS, C., LIFE CYCLE ASSESSMENT AND GRID ELECTRICITY: WHAT DO WE KNOW AND WHAT CAN WE KNOW (2010) ENVIRON. SCI. TECHNOL., 44, PP. 1895-1901; WEIDEMA, B., WENZEL, H., PETERSEN, C., HANSEN, K., THE PRODUCT, FUNCTIONAL UNIT AND REFERENCE FLOWS IN LCA (2004) ENVIRON. NEWS, 70, P. 46; WEIDEMA, B.P., BAUER, C., HISCHIER, R., MUTEL, CH., NEMECEK, T., REINHARD, J., VADENBO, C.O., WERNET, G., (2018) 'ECOINVENT V.3.5' THE ECOINVENT DATABASE: OVERVIEW AND METHODOLOGY, DATA QUALITY GUIDELINE FOR THE ECOINVENT DATABASE VERSION 3; WIEN, A., (2006) ARCHITECTURE IN AUSTRIA IN THE 20TH &amp; 21ST CENTURIES; WILLIAMS, E.D., WEBER, C.L., HAWKINS, T.R., HYBRID FRAMEWORK FOR MANAGING UNCERTAINTY IN LIFE CYCLE INVENTORIES (2009) J. IND. ECOL., 13, PP. 928-944; XU, J., GUO, C., CHEN, X., ZHANG, Z., YANG, L., WANG, M., YANG, K., EMISSION TRANSITION OF GREENHOUSE GASES WITH THE SURROUNDING ROCK WEAKENED - A CASE STUDY OF TUNNEL CONSTRUCTION (2019) J. CLEANER PROD., 209, PP. 169-179; YANG, J., SHEN, G.Q., HO, M., DREW, D.S., XUE, X., STAKEHOLDER MANAGEMENT IN CONSTRUCTION: AN EMPIRICAL STUDY TO ADDRESS RESEARCH GAPS IN PREVIOUS STUDIES (2011) INT. J. PROJ. MANAGE., 29, PP. 900-910; YUSOF, N., ZAINUL ABIDIN, N., ZAILANI, S.H.M., GOVINDAN, K., IRANMANESH, M., LINKING THE ENVIRONMENTAL PRACTICE OF CONSTRUCTION FIRMS AND THE ENVIRONMENTAL BEHAVIOUR OF PRACTITIONERS IN CONSTRUCTION PROJECTS (2016) J. CLEANER PROD., 121, PP. 64-71; ZHANG, W., TAN, S., LEI, Y., WANG, S., LIFE CYCLE ASSESSMENT OF A SINGLE-FAMILY RESIDENTIAL BUILDING IN CANADA: A CASE STUDY (2014) BUILD. SIMUL., 7, PP. 429-438; ZHANG, X., ZHENG, R., WANG, F., UNCERTAINTY IN THE LIFE CYCLE ASSESSMENT OF BUILDING EMISSIONS: A COMPARATIVE CASE STUDY OF STOCHASTIC APPROACHES (2019) BUILD. ENVIRON., 147, PP. 121-131; ZHOU, T., ROORDA, M.J., MACLEAN, H.L., LUK, J., LIFE CYCLE GHG EMISSIONS AND LIFETIME COSTS OF MEDIUM-DUTY DIESEL AND BATTERY ELECTRIC TRUCKS IN TORONTO, CANADA (2017) TRANSP. RES., 55, PP. 91-98; ZIYADI, M., AL-QADI, I.L., MODEL UNCERTAINTY ANALYSIS USING DATA ANALYTICS FOR LIFE-CYCLE ASSESSMENT (LCA) APPLICATIONS (2019) INT. J. LIFE CYCLE ASSESS., 24, PP. 945-959"/>
    <s v=""/>
    <s v=""/>
    <s v=""/>
    <s v="INSTITUTE OF PHYSICS PUBLISHING"/>
    <s v=""/>
    <s v=""/>
    <s v=""/>
    <s v=""/>
    <s v="17489318"/>
    <s v=""/>
    <s v=""/>
    <s v=""/>
    <s v="ENGLISH"/>
    <s v="ENVIRON.RES.LETT."/>
    <x v="0"/>
    <s v="FINAL"/>
    <s v=""/>
    <s v="SCOPUS"/>
    <s v="2-S2.0-85089603159"/>
    <s v="ENVIRONRESLETT"/>
    <m/>
    <s v="NOTREPORTED"/>
    <m/>
    <s v="SAXE S, 2020, ENVIRONRESLETT"/>
    <s v="SAXE S, 2020, ENVIRONRESLETT"/>
    <m/>
  </r>
  <r>
    <n v="31"/>
    <x v="0"/>
    <s v="ATHIGAKUNAGORN N;LIMSAWASD C"/>
    <s v="56461314600;55904194400;"/>
    <s v="EFFECTIVE CREW ALLOCATION USING DISCRETE-EVENT SIMULATION: BUILDING SCAFFOLDING CASE STUDY IN THAILAND"/>
    <x v="2"/>
    <s v="ENGINEERING JOURNAL"/>
    <s v="24"/>
    <s v="4"/>
    <s v=""/>
    <s v="143"/>
    <s v="156"/>
    <s v=""/>
    <n v="0"/>
    <s v="10.4186/ej.2020.24.4.143"/>
    <s v="https://www.scopus.com/inward/record.uri?eid=2-s2.0-85090257674&amp;doi=10.4186%2fej.2020.24.4.143&amp;partnerID=40&amp;md5=5e729d2feedc4d3f56597275f6619cf3"/>
    <s v="DEPARTMENT OF CIVIL ENGINEERING, FACULTY OF ENGINEERING AT KAMPHAENG SAEN, KASETSART UNIVERSITYNAKHON PATHOM  73140, THAILAND"/>
    <s v="DEPARTMENT OF CIVIL ENGINEERING, FACULTY OF ENGINEERING AT KAMPHAENG SAEN, KASETSART UNIVERSITYNAKHON PATHOM  73140, THAILAND;DEPARTMENT OF CIVIL ENGINEERING, FACULTY OF ENGINEERING AT KAMPHAENG SAEN, KASETSART UNIVERSITYNAKHON PATHOM  73140, THAILAND"/>
    <s v="A PARADIGM WAS DEVELOPED TO ILLUSTRATE THE PERFORMANCE AND CAPABILITIES OF DISCRETE-EVENT SIMULATION (DES) IN DEALING WITH THE COMPLEXITY AND UNCERTAINTY OF CONSTRUCTION PROCESSES. EZSTROBE (A PROMISING DES TOOL) WAS UTILIZED DUE TO ITS SIMPLICITY AND THE MODERATE EFFORT REQUIRED. A CASE STUDY INVESTIGATED THE SCAFFOLDING INSTALLATION PROCESS FOR A HIGH-RISE BUILDING PROJECT IN THAILAND. THE ACTIVITY CYCLE DIAGRAMS (ACDS) WERE CONSTRUCTED ACCORDINGLY TO REPRESENT THE COMPLEX CONSTRUCTION PROCESSES AND ASSOCIATED ACTIVITIES OF THE CASE STUDY. DATA ANALYSES WERE PERFORMED TO PROPOSE AN EFFECTIVE STRATEGY THAT CONTRIBUTED SUBSTANTIALLY TO PRODUCTIVITY IMPROVEMENT. THE RESULTS SHOWED THAT FOR FIVE WORKERS, THE RATIO OF INSTALLERS TO DELIVERY WORKERS TO LOWER-LEVEL WORKERS OF 1:1:3 PRODUCED THE LOWEST TOTAL IDLE TIME. NEVERTHELESS, DOUBLING THE NUMBERS OF WORKERS PRODUCED THE SHORTEST TOTAL CONSTRUCTION DURATION BUT WITH HIGHER IDLE TIME AND CONSTRUCTION LABOR COST. THE CREW FLEET WAS EFFECTIVELY ALLOCATED DEPENDING ON TWO MAIN ATTRIBUTES: (1) PROPORTION BETWEEN INSTALLERS AND DELIVERY WORKERS; AND (2) NUMBER OF LOWER-LEVEL WORKERS. THE FINDINGS FROM THIS STUDY CAN FURTHER DIRECT PROJECT PLANNERS TO ACHIEVE PROFICIENT ONSITE RESOURCE ARRANGEMENTS, ESPECIALLY UNDER TIME AND COST CONSTRAINTS. © 2020, CHULALONGKORN UNIVERSITY, FACULTY OF FINE AND APPLIED ARTS. ALL RIGHTS RESERVED."/>
    <s v="BUILDING PROJECT; DISCRETE-EVENT SIMULATION; RESOURCE ALLOCATION; SCAFFOLDING"/>
    <s v=""/>
    <s v=""/>
    <s v=""/>
    <s v=""/>
    <s v=""/>
    <s v="KASETSART UNIVERSITY, KU"/>
    <s v="THIS RESEARCH WAS SUPPORTED BY A GRANT FROM THE FACULTY OF ENGINEERING AT KAMPHAENG SAEN CAMPUS, KASETSART UNIVERSITY, THAILAND. HOWEVER, ANY OPINIONS, FINDINGS AND RECOMMENDATIONS WRITTEN IN THIS PAPER ARE THOSE OF THE AUTHORS AND DO NOT NECESSARILY REFLECT ANY OPINIONS OF THE FUNDING AGENCY."/>
    <s v=""/>
    <s v=""/>
    <s v=""/>
    <s v=""/>
    <s v=""/>
    <s v=""/>
    <s v=""/>
    <s v=""/>
    <s v=""/>
    <s v="FRIEDRICH, D. R., DALY, J. P., DICK, W. G., REVISIONS, REPAIRS, AND REWORK ON LARGE PROJECTS (1987) J CONSTR ENG M, 113 (3), PP. 488-500. , SEP; HALPIN, D. W., CYCLONE-METHOD FOR MODELING JOB SITE PROCESSES (1977) J CONSTRUCT DIV ASCE, 103. , ASCE 13234 PROCEEDING; ABOURIZK, S. M., HAJJAR, D., A FRAMEWORK FOR APPLYING SIMULATION IN CONSTRUCTION (1998) CAN J CIVIL ENG, 25 (3), PP. 604-617. , JUN; ABOURIZK, S., HALPIN, D., MOHAMED, Y., HERMANN, U., RESEARCH IN MODELING AND SIMULATION FOR IMPROVING CONSTRUCTION ENGINEERING OPERATIONS (2011) J CONSTR ENG M, 137 (10), PP. 843-852. , SEP; AHN, C., MARTINEZ, J. C., REKAPALLI, P. V., PEÑA-MORA, F. A., SUSTAINABILITY ANALYSIS OF EARTHMOVING OPERATIONS (2009) 2009 WINTER SIMULATION CONFERENCE, PP. 2605-2611. , AUSTIN, TX; AHN, C., XIE, H., LEE, S., ABOURIZK, S., PENA-MORA, F., CARBON FOOTPRINTS ANALYSIS FOR TUNNEL CONSTRUCTION PROCESSES IN THE PREPLANNING PHASE USING COLLABORATIVE SIMULATION (2010) PROCEEDINGS OF THE CONSTRUCTION RESEARCH CONGRESS 2010, PP. 1538-1546. , BANFF, AB, CANADA; BALDWIN, J. R., MANTHEI, J. M., ROTHBART, H., HARRIS, R. B., CAUSES OF DELAY IN THE CONSTRUCTION INDUSTRY (1971) J CONSTRUCT DIV, 97 (2), PP. 177-187. , NOV; CARR, V., TAH, J. H. M., A FUZZY APPROACH TO CONSTRUCTION PROJECT RISK ASSESSMENT AND ANALYSIS: CONSTRUCTION PROJECT RISK MANAGEMENT SYSTEM (2001) ADV ENG SOFTW, 32 (10), PP. 847-857. , OCT; CHRISTIAN, J., HACHEY, D., EFFECTS OF DELAY TIMES ON PRODUCTION RATES IN CONSTRUCTION (1995) J CONSTR ENG M, 121 (1), PP. 20-26. , MAR; ELINWA, A. U., BUBA, S. A., CONSTRUCTION COST FACTORS IN NIGERIA (1993) J CONSTR ENG M, 119 (4), PP. 698-713. , DEC; LIMSAWASD, C., ATHIGAKUNAGORN, N., AN APPLICATION OF DISCRETE-EVENT SIMULATION IN ESTIMATING EMISSIONS FROM EQUIPMENT OPERATIONS IN FLEXIBLE PAVEMENT CONSTRUCTION PROJECTS (2017) ENGINEERING JOURNAL, 21 (7), PP. 197-211. , DEC; JIRADAMKERNG, W., EVALUATION OF EZSTROBE SIMULATION SYSTEM AS A TOOL IN PRODUCTIVITY ANALYSIS-A CASE STUDY: PRECAST CONCRETE HOLLOW-CORE SLAB INSTALLATION (2013) ENGINEERING JOURNAL, 1 (2), PP. 75-84. , NOV; JIRADAMKERNG, W., PRODUCTIVITY MANAGEMENT OF ROAD CONSTRUCTION IN THAILAND BY EZSTROBE SIMULATION SYSTEM CASE STUDY: 0.15 M. THICK SUBBASE COURSE CONSTRUCTION (2016) ENGINEERING JOURNAL, 20 (3), PP. 183-195. , AUG; LIU, L. Y., (1991) COOPS: CONSTRUCTION OBJECT-ORIENTED PROCESS SIMULATION SYSTEM, , PH.D. DISSERTATION, UNIVERSITY OF MICHIGAN, ANN ARBOR, MI; LU, M., SIMPLIFIED DISCRETE-EVENT SIMULATION APPROACH FOR CONSTRUCTION SIMULATION (2003) J CONSTR ENG M ASCE, 129 (5), PP. 537-546. , OCT; MARTINEZ, J. C., (1996) STROBOSCOPE: STATE AND RESOURCE BASED SIMULATION OF CONSTRUCTION PROCESSES, , PH.D. DISSERTATION, UNIVERSITY OF MICHIGAN, ANN ARBOR, MI; HALPIN, D. W., RIGGS, L. S., (1992) PLANNING AND ANALYSIS OF CONSTRUCTION OPERATIONS, , NEW JERSEY: JOHN WILEY &amp; SONS; (2012) LEADING INDUSTRY PRACTICES FOR ESTIMATING, CONTROLLING, AND MANAGING INDIRECT CONSTRUCTION COST, , CII, CONSTRUCTION INDUSTRY INSTITUTE (CII), UNIVERSITY OF TEXAS AT AUSTIN; KIM, K., TEIZER, J., AUTOMATIC DESIGN AND PLANNING OF SCAFFOLDING SYSTEMS USING BUILDING INFORMATION MODELLING (2014) ADV ENG INFORM, 28 (1), PP. 66-80; (2013) SAFETY AND HEALTH TOPICS: SCAFFOLDING, , HTTPS://WWW.OSHA.GOV/SLTC/ETOOLS/SCAFFOLDING/INDEX.HTML, OCCUPATIONAL SAFETY AND HEALTH ADMINISTRATION (OSHA). ONLINE. AVAILABLE; KUMAR, C., ABOURIZK, S. M., MOHAMED, Y., TAGHADDOS, H., HERMANN, U., ESTIMATION AND PLANNING TOOL FOR INDUSTRIAL CONSTRUCTION SCAFFOLDING (2013) ISARC. PROCEEDINGS OF INTERNATIONAL SYMPOSIUM ON AUTOMATION AND ROBOTICS IN CONSTRUCTION, 30, P. 1. , IAARC PUBLICATIONS, QUEBEC, CANADA; MOON, S., FORLANI, J., WANG, X., TAM, V., PRODUCTIVITY STUDY OF THE SCAFFOLDING OPERATIONS IN LIQUEFIED NATURAL GAS PLANT CONSTRUCTION: ICHTHYS PROJECT IN DARWIN, NORTHERN TERRITORY, AUSTRALIA (2016) J PROF ISS ENG ED PR ASCE, 142 (4), P. 04016008; HOU, L., WU, C., WANG, X., WANG, J, A FRAMEWORK DESIGN FOR OPTIMIZING SCAFFOLDING ERECTION BY APPLYING MATHEMATICAL MODELS AND VIRTUAL SIMULATION (2014) PROCEEDINGS OF 2014 INTERNATIONAL CONFERENCE ON COMPUTING IN CIVIL AND BUILDING ENGINEERING, PP. 323-330. , ASCE, ORLANDO, FL; MARTINEZ, J. C., EZSTROBE: GENERAL-PURPOSE SIMULATION SYSTEM BASED ON ACTIVITY CYCLE DIAGRAMS (2001) PROCEEDINGS OF THE 33ND CONFERENCE ON WINTER SIMULATION, PP. 1556-1564. , IEEE COMPUTER SOCIETY, ARLINGTON, VA; IOANNOU, P. G., (2015) EZSTROBE TUTORIAL, , HTTP://WWW.CEM.UMICH.EDU/IOANNOU/STROBOSYS/EZSTROBE/EZSTROBE_TUTORIAL.HTM, ACCESSED: 7 JANUARY 2017. ONLINE. AVAILABLE; MARTÍNEZ, J. C., EARTHMOVER-SIMULATION TOOL FOR EARTHWORK PLANNING (1998) PROCEEDINGS OF 1998 WINTER SIMULATION CONFERENCE, 2, PP. 1263-1271. , IEEE COMPUTER SOCIETY, WASHINGTON DC; MARTINEZ, J. C., METHODOLOGY FOR CONDUCTING DISCRETE-EVENT SIMULATION STUDIES IN CONSTRUCTION ENGINEERING AND MANAGEMENT (2009) J CONSTR ENG M ASCE, 136 (1), PP. 3-16. , MAY; MARTINEZ, J. C., IOANNOU, P. G., ADVANTAGES OF THE ACTIVITY SCANNING APPROACH IN THE MODELING OF COMPLEX CONSTRUCTION PROCESSES (1995) PROCEEDINGS OF THE 27TH CONFERENCE ON WINTER SIMULATION, PP. 1024-1031. , IEEE COMPUTER SOCIETY, ARLINGTON, VA; SHAWKI, K. M., KILANI, K., GOMAA, M. A., ANALYSIS OF EARTH-MOVING SYSTEMS USING DISCRETE-EVENT SIMULATION (2015) ALEXANDRIA ENG J, 54 (3), PP. 533-540; SMITH, S. D., OSBORNE, J. R., FORDE, M. C., ANALYSIS OF EARTH-MOVING SYSTEMS USING DISCRETE-EVENT SIMULATION (1995) J CONSTR ENG M ASCE, 121 (4), PP. 388-396. , DEC; ZHANG, H., DISCRETE-EVENT SIMULATION FOR ESTIMATING EMISSIONS FROM CONSTRUCTION PROCESSES (2013) J MANAGE ENG ASCE, 31 (2), P. 04014034. , JUN; SRISURIN, P., SINGH, A., SIMULATION MODELS FOR CEMENT LOADING PROCESS (2014) PROCEEDINGS OF INTERNATIONAL STRUCTURAL ENGINEERING AND CONSTRUCTION, , FARGO, ND; (2016) RSMEANS BUILDING CONSTRUCTION COST DATA, 74TH ANNUAL EDITION, , RSMEANS, RS MEANS COMPANY"/>
    <s v="LIMSAWASD, C.; DEPARTMENT OF CIVIL ENGINEERING, THAILAND; EMAIL: CHARINEE.L@KU.TH"/>
    <s v=""/>
    <s v=""/>
    <s v="CHULALONGKORN UNIVERSITY, FACULTY OF FINE AND APPLIED ARTS"/>
    <s v=""/>
    <s v=""/>
    <s v=""/>
    <s v=""/>
    <s v="01258281"/>
    <s v=""/>
    <s v=""/>
    <s v=""/>
    <s v="ENGLISH"/>
    <s v="ENG. J."/>
    <x v="0"/>
    <s v="FINAL"/>
    <s v="ALL OPEN ACCESS, BRONZE, GREEN"/>
    <s v="SCOPUS"/>
    <s v="2-S2.0-85090257674"/>
    <s v="ENG J"/>
    <s v="FACULTY OF ENGINEERING AT KAMPHAENG SAEN;FACULTY OF ENGINEERING AT KAMPHAENG SAEN"/>
    <s v="NOTREPORTED;NOTREPORTED;NOTREPORTED"/>
    <m/>
    <s v="ATHIGAKUNAGORN N, 2020, ENG J"/>
    <s v="ATHIGAKUNAGORN N, 2020, ENG J"/>
    <m/>
  </r>
  <r>
    <n v="32"/>
    <x v="0"/>
    <s v="SERUGGA J;KAGIOGLOU M;TZORTZOPOULOS P"/>
    <s v="57210343970;9638362000;8983185400;"/>
    <s v="FRONT END PROJECTS BENEFITS REALISATION FROM A REQUIREMENTSMANAGEMENT PERSPECTIVE-A SYSTEMATIC LITERATURE REVIEW"/>
    <x v="2"/>
    <s v="BUILDINGS"/>
    <s v="10"/>
    <s v="5"/>
    <s v="83"/>
    <s v=""/>
    <s v=""/>
    <s v=""/>
    <n v="2"/>
    <s v="10.3390/BUILDINGS10050083"/>
    <s v="https://www.scopus.com/inward/record.uri?eid=2-s2.0-85085916083&amp;doi=10.3390%2fBUILDINGS10050083&amp;partnerID=40&amp;md5=cd7c07cc39fe1246180a9bd92c51d6bc"/>
    <s v="ART, DESIGN AND ARCHITECTURE, UNIVERSITY OF HUDDERSFIELD, HUDDERSFIELD, HD1 3DH, UNITED KINGDOM; SCHOOL OF ENGINEERING, WESTERN SYDNEY UNIVERSITY, PERINTH, SYDNEY, NSW  2751, AUSTRALIA"/>
    <s v="ART, DESIGN AND ARCHITECTURE, UNIVERSITY OF HUDDERSFIELD, HUDDERSFIELD, HD1 3DH, UNITED KINGDOM;SCHOOL OF ENGINEERING, WESTERN SYDNEY UNIVERSITY, PERINTH, SYDNEY, NSW  2751, AUSTRALIA;ART, DESIGN AND ARCHITECTURE, UNIVERSITY OF HUDDERSFIELD, HUDDERSFIELD, HD1 3DH, UNITED KINGDOM"/>
    <s v="THE RECENT NOTABLE EMERGENCE OF A BODY OF RESEARCH IN REQUIREMENTS MANAGEMENT ON ONE HAND AND BENEFITS REALISATION HAS CONTRIBUTED TO ADDRESSING A GROWING NEED FOR IMPROVED PERFORMANCE IN ARCHITECTURE, ENGINEERING AND CONSTRUCTION (AEC) PROJECTS. HOWEVER, FRONT END DESIGN (FED) AS ONE OF THE VITAL PROCESSES IN THE PROJECT LIFE CYCLE AND DELIVERY HAS ATTRACTED LIMITED RESEARCH TO DATE WITHIN THIS UNDERSTANDING. THIS PAPER AIMS TO MAP CURRENT EVIDENCE ON REQUIREMENTS MANAGEMENT IN FACILITATING BENEFITS REALISATION FROM AN FED PERSPECTIVE. THIS IS TO BRING ABOUT AN UPDATED AND UNIFIED POSITION ON REQUIREMENTS MANAGEMENT FOR ITS IMPACT ON DESIGN DECISION MAKING. A SYSTEMATIC REVIEW OF THE LITERATURE COVERING THE LAST TEN YEARS (2008-2018) AIMS FIRST TO BUILD UNDERSTANDING AND SUPPORT IDENTIFICATION OF THESE EMERGENT CONCEPTUAL POSITIONS AND SECONDLY UNDERSCORE ESSENTIAL REQUIREMENTS AND THEIR CATEGORISATIONS THAT IMPACT ON DESIGN DISCOURSE IN FED. ONE HUNDRED SIXTY-ONE PEER-REVIEWED JOURNAL PAPERS IN THE AREAS OF BENEFITS REALISATION AND/OR REQUIREMENTS MANAGEMENT AND/OR FED BASED ARE IDENTIFIED ON A PRE-DETERMINED INCLUSION AND EXCLUSION CRITERIA. THIRTY-SIX REQUIREMENTS ARE IDENTIFIED AS IMPORTANT IN INFLUENCING USE CASE CHANGES IMPORTANT IN DESIGN DECISION MAKING BROADLY GROUPED INTO NINE MAJOR CATEGORIES. FOLLOWING ANALYSIS, THIS RESEARCH FINDS LITTLE EVIDENCE SUPPORTING AN INTEGRATED REQUIREMENTS MANAGEMENT PRACTICE AND UNDERSTANDING TO SUPPORT DESIGN DECISION MAKING. THE RESEARCH FURTHER FINDS BIAS IN CURRENT RESEARCH DISCOURSE TOWARDS FOUR REQUIREMENTS CATEGORIES (TECHNICAL, ECONOMICS, GOVERNANCE AND ENVIRONMENT); AND 14 REQUIREMENTS, DOMINATED BY THREE STRATEGIC VALUES, COLLABORATION AND PROJECT GOVERNANCE, WITH OVER 80% SHARE OF LITERATURE. THE LEAST 14 REQUIREMENTS SUCH AS &quot;FLOW OF SPACES, SOCIAL STATUS/ASPIRATION, MOBILITY AND INTEGRATED DESIGN&quot; AMONG OTHERS ONLY ACCOUNT FOR LESS THAN 10% OF LITERATURE. THE AUTHORS ARGUE FOR NEW RESEARCH TO BRIDGE THIS GAP, HIGHLIGHT THE ESSENTIAL ROLE OF REQUIREMENTS MANAGEMENT AND BROADEN UNDERSTANDING TO IMPROVE BENEFITS REALISATION, PARTICULARLY FOR FED PROCESSES. © 2020 BY THE AUTHORS."/>
    <s v="BENEFITS REALISATION; FRONT END DESIGN; REQUIREMENTS MANAGEMENT"/>
    <s v=""/>
    <s v=""/>
    <s v=""/>
    <s v=""/>
    <s v=""/>
    <s v=""/>
    <s v=""/>
    <s v=""/>
    <s v=""/>
    <s v=""/>
    <s v=""/>
    <s v=""/>
    <s v=""/>
    <s v=""/>
    <s v=""/>
    <s v=""/>
    <s v="TEZEL, A., KOSKELA, L., AZIZ, Z., CURRENT CONDITION AND FUTURE DIRECTIONS FOR LEAN CONSTRUCTION IN HIGHWAYS PROJECTS: A SMALL AND MEDIUM-SIZED ENTERPRISES (SMES) PERSPECTIVE (2018) INT. J. PROJ. MANAG, 36, PP. 267-286; SERUGGA, J., KAGIOGLOU, M., TZORTZOPOULOS, P., A PREDICTIVE METHOD FOR BENEFITS REALISATION THROUGH MODELLING UNCERTAINTY IN FRONT END DESIGN (2019) PROCEEDINGS OF THE 27TH ANNUAL CONFERENCE OF THE INTERNATIONAL GROUP FOR LEAN CONSTRUCTION (IGLC), , DUBLIN, IRELAND, 3-5 JULY; KAGIOGLOU, M., TZORTZOPOULOS, P., BENEFITS REALISATION: AN INVESTIGATION OF STRUCTURE AND AGENCY (2016) PROCEEDINGS OF THE 24TH ANNUAL CONFERENCE OF THE INTERNATIONAL GROUP FOR LEAN CONSTRUCTION, PP. 183-192. , BOSTON, MA, USA, 20-22 JULY; DOHERTY, N.F., (2016) RE-ENVISIONING THE ROLE OF BENEFITS REALISATION IN A WORLD DOMINATED BY ROBOTS, PP. 1-6. , INSTITUTE OF ELECTRICAL AND ELECTRONICS ENGINEERS (IEEE): GRENOBLE, FRANCE; BRADLEY, G., (2016) BENEFIT REALISATION MANAGEMENT: A PRACTICAL GUIDE TO ACHIEVING BENEFITS THROUGH CHANGE, , ROUTLEDGE: NEW YORK, NY, USA; YATES, K., SAPOUNTZIS, S., LOU, E.C.W., KAGIOGLOU, M., BEREAL: TOOLS AND METHODS FOR IMPLEMENTING BENEFITS REALISATION AND MANAGEMENT (2009) PROCEEDINGS OF THE 5TH NORDIC CONFERENCE ON CONSTRUCTION ECONOMICS AND ORGANISATION, , REYKJAVIK, ICELAND, 10-12 JUNE; WALTERS, L.E.M., SCOTT, R.E., MARS, M., EXPLORATION OF BENEFITS REALISATION MANAGEMENT FOR TELEDERMATOLOGY SCALE-UP FRAMEWORK DEVELOPMENT AND SUSTAINABLE SCALING (2019) INFORM. MED. UNLOCKED, 15, P. 100160; DICK, J., HULL, E., JACKSON, K., (2017) REQUIREMENTS ENGINEERING, , SPRINGER: NEW YORK, NY, USA; LAPLANTE, P.A., (2017) REQUIREMENTS ENGINEERING FOR SOFTWARE AND SYSTEMS, , AUERBACH PUBLICATIONS: NEW YORK, NY, USA; BAE, B.-Y., KIM, S., LEE, J.-W., VAN NGUYEN, N., CHUNG, B.-C., PROCESS OF ESTABLISHING DESIGN REQUIREMENTS AND SELECTING ALTERNATIVE CONFIGURATIONS FOR CONCEPTUAL DESIGN OF A VLA (2017) CHIN. J. AERONAUT, 30, PP. 738-751; SHIEH, J.-I., WU, H.-H., APPLYING A HIDDEN MARKOV CHAIN MODEL IN QUALITY FUNCTION DEPLOYMENT TO ANALYZE DYNAMIC CUSTOMER REQUIREMENTS (2008) QUAL. QUANT, 43, PP. 635-644; BAXTER, D., GAO, J., CASE, K., HARDING, J., YOUNG, B., COCHRANE, S., DANI, S., A FRAMEWORK TO INTEGRATE DESIGN KNOWLEDGE REUSE AND REQUIREMENTS MANAGEMENT IN ENGINEERING DESIGN (2008) ROBOT. COMPUT. MANUF, 24, PP. 585-593; INAYAT, I., SALIM, S.S., MARCZAK, S., DANEVA, M., SHAMSHIRBAND, S., A SYSTEMATIC LITERATURE REVIEW ON AGILE REQUIREMENTS ENGINEERING PRACTICES AND CHALLENGES (2015) COMPUT. HUM. BEHAV, 51, PP. 915-929; BURGER, K., WHITE, L., YEARWORTH, M., UNDERSTANDING FRONT-END PROJECT WORKSHOPS WITH SOCIAL PRACTICE THEORY (2019) INT. J. PROJ. MANAG, 37, PP. 161-175; ELZOMOR, M., BURKE, R.D., PARRISH, K., GIBSON, G.E., GIBSON, G.E., FRONT-END PLANNING FOR LARGE AND SMALL INFRASTRUCTURE PROJECTS: COMPARISON OF PROJECT DEFINITION RATING INDEX TOOLS (2018) J. MANAG. ENG, 34; FUENTES, M., SMYTH, H., VALUE CO-CREATION AT THE FRONT-END OF PROJECT MANAGEMENT: A SERVICE-DOMINANT LOGIC PERSPECTIVE (2016) PROCEEDINGS OF THE 32ND ANNUAL ARCOM CONFERENCE, , CHAN, P., NEILSON, C., EDS.; ASSOCIATION OF RESEARCHERS IN CONSTRUCTION MANAGEMENT: MANCHESTER, UK; GIBSON, G.E., JR., BINGHAM, E., STOGNER, C.R., FRONT END PLANNING FOR INFRASTRUCTURE PROJECTS (2010) CONSTRUCTION RESEARCH CONGRESS 2010: INNOVATION FOR RESHAPING CONSTRUCTION PRACTICE, PP. 1125-1135. , ASCE: BANFF, AB, CANADA; SERUGGA, J., KAGIOGLOU, M., TZORTZOPOULOS, P., VALUE GENERATION IN FRONT-END DESIGN OF SOCIAL HOUSING WITH QFD AND MULTIATTRIBUTE UTILITY THEORY (2020) J. CONSTR. ENG. MANAG, 146; OST SCHERER, J., KLOECKNER, A.P., RIBEIRO, J.L.D., PEZZOTTA, G., PIROLA, F., PRODUCT-SERVICE SYSTEM (PSS) DESIGN: USING DESIGN THINKING AND BUSINESS ANALYTICS TO IMPROVE PSS DESIGN (2016) PROCEDIA CIRP, 47, PP. 341-346; SINCLAIR, D., (2013) RIBA PLAN OF WORK 2013 OVERVIEW, , ROYAL INSTITUTE OF BRITISH ARCHITECTS: LONDON, UK; LAWSON, B., (2005) HOW DESIGNERS THINK: THE DESIGN PROCESS DEMYSTIFIED, , ARCHITECTURAL PRESS: LONDON, UK; GIBSON, G.E., JR., BOSFIELD, R., COMMON BARRIERS TO EFFECTIVE FRONT-END PLANNING OF CAPITAL PROJECTS (2012) CONSTRUCTION RESEARCH CONGRESS 2012: CONSTRUCTION CHALLENGES IN A FLAT WORLD, PP. 2459-2468. , ASCE: DENVER, CO, USA; MACMILLAN, S., STEELE, J., AUSTIN, S., KIRBY, P., SPENCE, R., DEVELOPMENT AND VERIFICATION OF A GENERIC FRAMEWORK FOR CONCEPTUAL DESIGN (2001) DES. STUD, 22, PP. 169-191; BLACUD, N.A., BOGUS, S.M., DIEKMANN, J., MOLENAAR, K.R., SENSITIVITY OF CONSTRUCTION ACTIVITIES UNDER DESIGN UNCERTAINTY (2009) J. CONSTR. ENG. MANAG, 135, PP. 199-206; CODINHOTO, R., KOSKELA, L., TZORTZOPOULOS, P., KAGIOGLOU, M., HOW ANALYSIS AND SYNTHESIS HAVE BEEN UNDERSTOOD IN DESIGN (2006) PROCEEDINGS OF THE 14TH ANNUAL CONFERENCE OF THE INTERNATIONAL GROUP FOR LEAN CONSTRUCTION, PP. 121-134. , SANTIAGO, CHILE, 1 JANUARY; LAURIAN, L., WALKER, M., CRAWFORD, J., IMPLEMENTING ENVIRONMENTAL SUSTAINABILITY IN LOCAL GOVERNMENT: THE IMPACTS OF FRAMING, AGENCY CULTURE, AND STRUCTURE IN US CITIES AND COUNTIES (2016) INT. J. PUBLIC ADM, 40, PP. 1-15; HARMON, D.J., HAACK, P., ROULET, T.J., MICROFOUNDATIONS OF INSTITUTIONS: A MATTER OF STRUCTURE VERSUS AGENCY OR LEVEL OF ANALYSIS? (2019) ACAD. MANAG. REV, 44, PP. 464-467; ALMQVIST, F., THE FUZZY FRONT-END AND THE FORGOTTEN BACK-END: USER INVOLVEMENT IN LATER DEVELOPMENT PHASES (2017) DES. J, 20, PP. S2524-S2533; GEORGE, R., BELL, L.C., BACK, W.E., CRITICAL ACTIVITIES IN THE FRONT-END PLANNING PROCESS (2008) J. MANAG. ENG, 24, PP. 66-74; GIBSON, G.E., JR., IRONS, K.T., RAY, M.P., FRONT END PLANNING FOR BUILDINGS (2006) BUILDING INTEGRATION SOLUTIONS, PP. 1-14. , ASCE: RESTON, VA, USA; SMYTH, H., LECOEUVRE, L., VAESKEN, P., CO-CREATION OF VALUE AND THE PROJECT CONTEXT: TOWARDS APPLICATION ON THE CASE OF HINKLEY POINT C NUCLEAR POWER STATION (2018) INT. J. PROJ. MANAG, 36, PP. 170-183; OH, E.H., NADERPAJOUH, N., HASTAK, M., GOKHALE, S., INTEGRATION OF THE CONSTRUCTION KNOWLEDGE AND EXPERTISE IN FRONT-END PLANNING (2016) J. CONSTR. ENG. MANAG, 142; HALTTULA, H., HAAPASALO, H., AAPAOJA, A., MANNINEN, S., EARLY INVOLVEMENT AND INTEGRATION IN CONSTRUCTION PROJECTS: THE BENEFITS OF DFX IN ELIMINATION OF WASTES (2017) INT. J. MANAG. KNOWL, 6, PP. 215-237; KUKULIES, J., SCHMITT, R., STABILIZING PRODUCTION RAMP-UP BY MODELING UNCERTAINTY FOR PRODUCT DESIGN VERIFICATION USING DEMPSTER-SHAFER THEORY (2018) CIRP J. MANUF. SCI. TECHNOL, 23, PP. 187-196; JUNG, Y., AUTOMATED FRONT-END PLANNING FOR COST AND SCHEDULE: VARIABLES FOR THEORY AND IMPLEMENTATION (2008) AE12008: BUILDING INTEGRATION SOLUTIONS, PP. 1-10. , ASCE: DENVER, COLORADO; XIAO, Y., WATSON, M., GUIDANCE ON CONDUCTING A SYSTEMATIC LITERATURE REVIEW (2017) J. PLAN. EDUC. RES, 39, PP. 93-112; PARÉ, G., TRUDEL, M.-C., JAANA, M., KITSIOU, S., SYNTHESIZING INFORMATION SYSTEMS KNOWLEDGE: A TYPOLOGY OF LITERATURE REVIEWS (2015) INF. MANAG, 52, PP. 183-199; REIM, W., PARIDA, V., ÖRTQVIST, D., PRODUCT-SERVICE SYSTEMS (PSS) BUSINESS MODELS AND TACTICS-A SYSTEMATIC LITERATURE REVIEW (2015) J. CLEAN. PROD, 97, PP. 61-75; NOORDZIJ, M., HOOFT, L., DEKKER, F.W., ZOCCALI, C., JAGER, K.J., SYSTEMATIC REVIEWS AND META-ANALYSES: WHEN THEY ARE USEFUL AND WHEN TO BE CAREFUL (2009) KIDNEY INT, 76, PP. 1130-1136; MUSAWIR, A.U., SERRA, C.E.M., ZWIKAEL, O., ALI, I., PROJECT GOVERNANCE, BENEFIT MANAGEMENT, AND PROJECT SUCCESS: TOWARDS A FRAMEWORK FOR SUPPORTING ORGANIZATIONAL STRATEGY IMPLEMENTATION (2017) INT. J. PROJ. MANAG, 35, PP. 1658-1672; PEMSEL, S., WIEWIORA, A., MÜLLER, R., AUBRY, M., BROWN, K., A CONCEPTUALIZATION OF KNOWLEDGE GOVERNANCE IN PROJECT-BASED ORGANIZATIONS (2014) INT. J. PROJ. MANAG, 32, PP. 1411-1422; GHOSH, S., AMAYA, L., SKIBNIEWSKI, M.J., IDENTIFYING AREAS OF KNOWLEDGE GOVERNANCE FOR SUCCESSFUL PROJECTS (2012) J. CIV. ENG. MANAG, 18, PP. 495-504; JALLOW, A.K., DEMIAN, P., BALDWIN, A.N., ANUMBA, C.J., LIFECYCLE APPROACH TO REQUIREMENTS INFORMATION MANAGEMENT IN CONSTRUCTION PROJECTS: STATE-OF-THE-ART AND FUTURE TRENDS (2008) PROCEEDINGS OF THE 24TH ANNUAL CONFERENCE OF ASSOCIATION OF RESEARCHERS IN CONSTRUCTION MANAGEMENT ARCOM, , UNIVERSITY OF GLAMORGAN, CARDIFF, UK, 1-3 SEPTEMBER; (2009) MANAGING SUCCESSFUL PROJECTS WITH PRINCE2, , THE STATIONERY OFFICE: LONDON, UK; LUO, X., SHEN, Q., FAN, S., A CASE-BASED REASONING SYSTEM FOR USING FUNCTIONAL PERFORMANCE SPECIFICATION IN THE BRIEFING OF BUILDING PROJECTS (2010) AUTOM. CONSTR, 19, PP. 725-733; SAMSET, K., VOLDEN, G.H., FRONT-END DEFINITION OF PROJECTS: TEN PARADOXES AND SOME REFLECTIONS REGARDING PROJECT MANAGEMENT AND PROJECT GOVERNANCE (2016) INT. J. PROJ. MANAG, 34, PP. 297-313; PEGORARO, C., DE PAULA, I.C., REQUIREMENTS PROCESSING FOR BUILDING DESIGN: A SYSTEMATIC REVIEW (2017) PRODUCTION, P. 27; MÜLLER, A., LUDWIG, A., FRANCZYK, B., DATA SECURITY IN DECENTRALIZED CLOUD SYSTEMS-SYSTEM COMPARISON, REQUIREMENTS ANALYSIS AND ORGANIZATIONAL LEVELS (2017) J. CLOUD COMPUT, 6, P. 15; CAVIERES, A., GENTRY, T.R., AL-HADDAD, T., KNOWLEDGE-BASED PARAMETRIC TOOLS FOR CONCRETE MASONRY WALLS: CONCEPTUAL DESIGN AND PRELIMINARY STRUCTURAL ANALYSIS (2011) AUTOM. CONSTR, 20, PP. 716-728; SERUGGA, J., KAGIOGLOU, M., TZORTZOPOULOS, P., DECISION MAKING: VALUE GENERATION IN FRONT END DESIGN USING QUALITY FUNCTION AND UTILITY THEORY (2019) PROCEEDINGS OF THE CIB WORLD BUILDING CONGRESS 2019: CONSTRUCTING SMART CITIES, , HONG KONG, CHINA, 17-21 JUNE; ELF, M., MALMQVIST, I., AN AUDIT OF THE CONTENT AND QUALITY IN BRIEFS FOR SWEDISH HEALTHCARE SPACES (2009) J. FACIL. MANAG, 7, PP. 198-211; LOCATELLI, G., MANCINI, M., ROMANO, E., SYSTEMS ENGINEERING TO IMPROVE THE GOVERNANCE IN COMPLEX PROJECT ENVIRONMENTS (2014) INT. J. PROJ. MANAG, 32, PP. 1395-1410; MOTA, B., BIOTTO, C., CHOUDHURY, A., ABLEY, S., KAGIOGLOU, M., LEAN DESIGN MANAGEMENT IN A MAJOR INFRASTRUCTURE PROJECT IN UK (2019) PROCEEDINGS OF THE 27TH ANNUAL CONFERENCE OF THE INTERNATIONAL GROUP FOR LEAN CONSTRUCTION (IGLC), PP. 37-48. , DUBLIN, IRELAND, 1-7 JULY; FELLOWS, R., LIU, A., SENSEMAKING IN THE CROSS-CULTURAL CONTEXTS OF PROJECTS (2016) INT. J. PROJ. MANAG, 34, PP. 246-257; DREVLAND, F.O., TILLMANN, P.A., VALUE FOR WHOM? (2018) PROCEEDINGS OF THE 26TH ANNUAL CONFERENCE OF THE INTERNATIONAL GROUP FOR LEAN CONSTRUCTION, PP. 261-270. , CHENNAI, INDIA, 16-22 JULY; MOK, K.Y., SHEN, Q., YANG, R., ADDRESSING STAKEHOLDER COMPLEXITY AND MAJOR PITFALLS IN LARGE CULTURAL BUILDING PROJECTS (2017) INT. J. PROJ. MANAG, 35, PP. 463-478; ARAGONÉS-BELTRÁN, P., GARCÍA-MELÓN, M., MONTESINOS-VALERA, J., HOW TO ASSESS STAKEHOLDERS' INFLUENCE IN PROJECT MANAGEMENT? A PROPOSAL BASED ON THE ANALYTIC NETWORK PROCESS (2017) INT. J. PROJ. MANAG, 35, PP. 451-462; MOODLEY, K., SMITH, N., PREECE, C.N., STAKEHOLDER MATRIX FOR ETHICAL RELATIONSHIPS IN THE CONSTRUCTION INDUSTRY (2008) CONSTR. MANAG. ECON, 26, PP. 625-632; BECKER, T.C., JASELSKIS, E.J., EL-GAFY, M., IMPROVING PREDICTABILITY OF CONSTRUCTION PROJECT OUTCOMES THROUGH INTENTIONAL MANAGEMENT OF INDIRECT CONSTRUCTION COSTS (2014) J. CONSTR. ENG. MANAG, 140; LESNIAK, A., ZIMA, K., COST CALCULATION OF CONSTRUCTION PROJECTS INCLUDING SUSTAINABILITY FACTORS USING THE CASE BASED REASONING (CBR) METHOD (2018) SUSTAINABILITY, 10, P. 1608; CALLEGARI, C., SZKLO, A., SCHAEFFER, R., COST OVERRUNS AND DELAYS IN ENERGY MEGAPROJECTS: HOW BIG IS BIG ENOUGH? (2018) ENERGY POLICY, 114, PP. 211-220; GARCIA-CEBALLOS, L., DE ANDRES-DÍAZ, J.R., CONTRERAS-LOPEZ, M.A., LIFE CYCLE STUDY OF DIFFERENT CONSTRUCTIVE SOLUTIONS FOR BUILDING ENCLOSURES (2018) SCI. TOTAL ENVIRON, 626, PP. 1167-1174; CAVKA, H.B., STAUB-FRENCH, S., POIRIER, E.A., DEVELOPING OWNER INFORMATION REQUIREMENTS FOR BIM-ENABLED PROJECT DELIVERY AND ASSET MANAGEMENT (2017) AUTOM. CONSTR, 83, PP. 169-183; SOUSA-ZOMER, T., CAUCHICK-MIGUEL, P.A., PROPOSAL OF A HOTSPOT-BASED APPROACH TO IDENTIFYING SOCIAL IMPACTS ALONG THE PRODUCT-SERVICE SYSTEMS LIFE CYCLE IN THE EARLY DESIGN PHASES (2017) PROCEDIA CIRP, 64, PP. 85-90; VEZZOLI, C., CESCHIN, F., DIEHL, J.C., KOHTALA, C., NEW DESIGN CHALLENGES TO WIDELY IMPLEMENT 'SUSTAINABLE PRODUCT-SERVICE SYSTEMS' (2015) J. CLEAN. PROD, 97, PP. 1-12; JAY, I., BOWEN, P., WHAT RESIDENTS VALUE IN LOW-COST HOUSING SCHEMES: SOME SOUTH AFRICAN CONCEPTS (2011) BUILD. RES. INF, 39, PP. 574-588; LOCATELLI, G., MARIANI, G., SAINATI, T., GRECO, M., CORRUPTION IN PUBLIC PROJECTS AND MEGAPROJECTS: THERE IS AN ELEPHANT IN THE ROOM! (2017) INT. J. PROJ. MANAG, 35, PP. 252-268; KYEI, R.O., CHAN, A.P., DEVELOPING TRANSPORT INFRASTRUCTURE IN SUB-SAHARAN AFRICA THROUGH PUBLIC-PRIVATE PARTNERSHIPS: POLICY PRACTICE AND IMPLICATIONS (2015) TRANSP. REV, 36, PP. 170-186; PALM, J., REINDL, K., UNDERSTANDING ENERGY EFFICIENCY IN SWEDISH RESIDENTIAL BUILDING RENOVATION: A PRACTICE THEORY APPROACH (2016) ENERGY RES. SOC. SCI, 11, PP. 247-255; BUYLE, M., AUDENAERT, A., BRAET, J., DEBACKER, W., TOWARDS A MORE SUSTAINABLE BUILDING STOCK: OPTIMIZING A FLEMISH DWELLING USING A LIFE CYCLE APPROACH (2015) BUILDINGS, 5, PP. 424-448; SHACKLETON, C.M., HEBINCK, P., KAOMA, H., CHISHALESHALE, M., CHINYIMBA, A., SHACKLETON, S., GAMBIZA, J., GUMBO, D., LOW-COST HOUSING DEVELOPMENTS IN SOUTH AFRICA MISS THE OPPORTUNITIES FOR HOUSEHOLD LEVEL URBAN GREENING (2014) LAND USE POLICY, 36, PP. 500-509; THOMSON, D., AUSTIN, S., MILLS, G.R., DEVINE-WRIGHT, P., PRACTITIONER UNDERSTANDING OF VALUE IN THE UK BUILDING SECTOR (2013) ENG. CONSTR. ARCH. MANAG, 20, PP. 214-231; CHAKRABORTY, S., APPLICATIONS OF THE MOORA METHOD FOR DECISION MAKING IN MANUFACTURING ENVIRONMENT (2010) INT. J. ADV. MANUF. TECHNOL, 54, PP. 1155-1166; SENESCU, R.R., HAYMAKER, J.R., MEŽA, S., FISCHER, M.A., DESIGN PROCESS COMMUNICATION METHODOLOGY: IMPROVING THE EFFECTIVENESS AND EFFICIENCY OF COLLABORATION, SHARING, AND UNDERSTANDING (2014) J. ARCH. ENG, 20; LIN, L.-K., CHANG, C.-C., LIN, Y.-C., STRUCTURE DEVELOPMENT AND PERFORMANCE EVALUATION OF CONSTRUCTION KNOWLEDGE MANAGEMENT SYSTEM (2011) J. CIV. ENG. MANAG, 17, PP. 184-196; THEW, S., SUTCLIFFE, A., VALUE-BASED REQUIREMENTS ENGINEERING: METHOD AND EXPERIENCE (2017) REQUIR. ENG, 23, PP. 443-464; VERNET, N., COSTE, A., GARDEN CITIES OF THE 21ST CENTURY: A SUSTAINABLE PATH TO SUBURBAN REFORM (2017) URBAN PLAN, 2, PP. 45-60; ŠURLAN, N., CEKIC, Z., TORBICA, Z., USE OF VALUE MANAGEMENT WORKSHOPS AND CRITICAL SUCCESS FACTORS IN INTRODUCING LOCAL EXPERIENCE ON THE INTERNATIONAL CONSTRUCTION PROJECTS (2015) J. CIV. ENG. MANAG, 22, PP. 1021-1031; ELF, M., ENGSTRÖM, M., WIJK, H., AN ASSESSMENT OF BRIEFS USED FOR DESIGNING HEALTHCARE ENVIRONMENTS: A SURVEY IN SWEDEN (2012) CONSTR. MANAG. ECON, 30, PP. 835-844; HSUEH, S.-L., LEE, J.-R., CHEN, Y.-L., DFAHP MULTICRITERIA RISK ASSESSMENT MODEL FOR REDEVELOPING DERELICT PUBLIC BUILDINGS (2013) INT. J. STRAT. PROP. MANAG, 17, PP. 333-346; MALEKITABAR, H., ARDESHIR, A., SEBT, M.H., STOUFFS, R., CONSTRUCTION SAFETY RISK DRIVERS: A BIM APPROACH (2016) SAF. SCI, 82, PP. 445-455; CHEN, Y., OKUDAN, G.E., RILEY, D.R., SUSTAINABLE PERFORMANCE CRITERIA FOR CONSTRUCTION METHOD SELECTION IN CONCRETE BUILDINGS (2010) AUTOM. CONSTR, 19, PP. 235-244; PIGNATARO, M.A., LOBACCARO, G., ZANI, G., DIGITAL AND PHYSICAL MODELS FOR THE VALIDATION OF SUSTAINABLE DESIGN STRATEGIES (2014) AUTOM. CONSTR, 39, PP. 1-14; SOUSA-ZOMER, T., CAUCHICK-MIGUEL, P.A., A QFD-BASED APPROACH TO SUPPORT SUSTAINABLE PRODUCT-SERVICE SYSTEMS CONCEPTUAL DESIGN (2016) INT. J. ADV. MANUF. TECHNOL, 88, PP. 701-717; DE ALMEIDA, N.M., SOUSA, V., DIAS, L.A., BRANCO, F., ENGINEERING RISK MANAGEMENT IN PERFORMANCE-BASED BUILDING ENVIRONMENTS (2015) J. CIV. ENG. MANAG, 21, PP. 218-230; ROMANI, M.A.D.S., LAHOZ, C.H.N., YANO, E.T., IDENTIFYING DEPENDABILITY REQUIREMENTS FOR SPACE SOFTWARE SYSTEMS (2010) J. AEROSP. TECHNOL. MANAG, 2, PP. 287-300; RODRIGUES, C., FREIRE, F., BUILDING RETROFIT ADDRESSING OCCUPANCY: AN INTEGRATED COST AND ENVIRONMENTAL LIFE-CYCLE ANALYSIS (2017) ENERGY BUILD, 140, PP. 388-398; CHIU, L., LOWE, R., RASLAN, R., ALTAMIRANO-MEDINA, H., WINGFIELD, J., A SOCIO-TECHNICAL APPROACH TO POST-OCCUPANCY EVALUATION: INTERACTIVE ADAPTABILITY IN DOMESTIC RETROFIT (2014) BUILD. RES. INF, 42, PP. 574-590; WILLIAMS, T., BOUCHLAGHEM, D., LOVEDAY, D., LAW, C., PRINCIPAL CONTRACTOR INVOLVEMENT IN POST-OCCUPANCY EVALUATION IN THE UK CONSTRUCTION INDUSTRY (2013) FACILITIES, 31, PP. 39-55; ADEYEYE, K., BOUCHLAGHEM, D., PASQUIRE, C., A CONCEPTUAL FRAMEWORK FOR HYBRID BUILDING PROJECTS (2010) FACILITIES, 28, PP. 358-370; WANG, M., ZHANG, D.Q., SU, J., DONG, J.W., TAN, S.K., ASSESSING HYDROLOGICAL EFFECTS AND PERFORMANCE OF LOW IMPACT DEVELOPMENT PRACTICES BASED ON FUTURE SCENARIOS MODELING (2018) J. CLEAN. PROD, 179, PP. 12-23; RUSSELL-SMITH, S.V., LEPECH, M.D., CRADLE-TO-GATE SUSTAINABLE TARGET VALUE DESIGN: INTEGRATING LIFE CYCLE ASSESSMENT AND CONSTRUCTION MANAGEMENT FOR BUILDINGS (2015) J. CLEAN. PROD, 100, PP. 107-115; HIMPE, E., TRAPPERS, L., DEBACKER, W., DELGHUST, M., LAVERGE, J., JANSSENS, A., MOENS, J., VAN HOLM, M., LIFE CYCLE ENERGY ANALYSIS OF A ZERO-ENERGY HOUSE (2013) BUILD. RES. INF, 41, PP. 435-449; WOLTER, C., MEINEL, C., AN APPROACH TO CAPTURE AUTHORISATION REQUIREMENTS IN BUSINESS PROCESSES (2010) REQUIR. ENG, 15, PP. 359-373; CARRIZO, D., DIESTE, O., JURISTO, N., CONTEXTUAL ATTRIBUTES IMPACTING THE EFFECTIVENESS OF REQUIREMENTS ELICITATION TECHNIQUES: MAPPING THEORETICAL AND EMPIRICAL RESEARCH (2017) INF. SOFTW. TECHNOL, 92, PP. 194-221; VAN DE KAR, E., HENGST, M.D., INVOLVING USERS EARLY ON IN THE DESIGN PROCESS: CLOSING THE GAP BETWEEN MOBILE INFORMATION SERVICES AND THEIR USERS (2008) ELECTRON. MARK, 19, PP. 31-42; KNAUSS, E., YUSSUF, A., BLINCOE, K., DAMIAN, D., KNAUSS, A., CONTINUOUS CLARIFICATION AND EMERGENT REQUIREMENTS FLOWS IN OPEN-COMMERCIAL SOFTWARE ECOSYSTEMS (2016) REQUIR. ENG, 23, PP. 97-117; KRUGER, C., CAIADO, R.G.G., FRANÇA, S.L.B., QUELHAS, O.L.G., A HOLISTIC MODEL INTEGRATING VALUE CO-CREATION METHODOLOGIES TOWARDS THE SUSTAINABLE DEVELOPMENT (2018) J. CLEAN. PROD, 191, PP. 400-416; SERRA, C., KUNC, M., BENEFITS REALISATION MANAGEMENT AND ITS INFLUENCE ON PROJECT SUCCESS AND ON THE EXECUTION OF BUSINESS STRATEGIES (2015) INT. J. PROJ. MANAG, 33, PP. 53-66; BOTON, C., SUPPORTING CONSTRUCTABILITY ANALYSIS MEETINGS WITH IMMERSIVE VIRTUAL REALITY-BASED COLLABORATIVE BIM 4D SIMULATION (2018) AUTOM. CONSTR, 96, PP. 1-15; SLADOWSKI, G., USE OF META-NETWORKS TO EVALUATE KEY AGENTS, KNOWLEDGE AND RESOURCES IN THE PLANNING OF CONSTRUCTION PROJECTS (2018) ARCH. CIV. ENG, 64, PP. 111-129; HU, M., DYNAMIC LIFE CYCLE ASSESSMENT INTEGRATING VALUE CHOICE AND TEMPORAL FACTORS-A CASE STUDY OF AN ELEMENTARY SCHOOL (2018) ENERGY BUILD, 158, PP. 1087-1096; VOLK, R., LUU, T.H., MUELLER-ROEMER, J.S., SEVILMIS, N., SCHULTMANN, F., DECONSTRUCTION PROJECT PLANNING OF EXISTING BUILDINGS BASED ON AUTOMATED ACQUISITION AND RECONSTRUCTION OF BUILDING INFORMATION (2018) AUTOM. CONSTR, 91, PP. 226-245; BRIOSO, X., HUMERO, A., MURGUIA, D., CORRALES, J., ARANDA, J., USING POST-OCCUPANCY EVALUATION OF HOUSING PROJECTS TO GENERATE VALUE FOR MUNICIPAL GOVERNMENTS (2018) ALEX. ENG. J, 57, PP. 885-896; PAL, S.K., TAKANO, A., ALANNE, K., SIREN, K., A LIFE CYCLE APPROACH TO OPTIMIZING CARBON FOOTPRINT AND COSTS OF A RESIDENTIAL BUILDING (2017) BUILD. ENVIRON, 123, PP. 146-162; SHEN, W., TANG, W., SIRIPANAN, A., LEI, Z., DUFFIELD, C., WILSON, D., HUI, F.K.P., WEI, Y., CRITICAL SUCCESS FACTORS IN THAILAND'S GREEN BUILDING INDUSTRY (2017) J. ASIAN ARCH. BUILD. ENG, 16, PP. 317-324; ROUX, C., SCHALBART, P., ASSOUMOU, E., PEUPORTIER, B., INTEGRATING CLIMATE CHANGE AND ENERGY MIX SCENARIOS IN LCA OF BUILDINGS AND DISTRICTS (2016) APPL. ENERGY, 184, PP. 619-629; SCHOLL, C., KEMP, R., CITY LABS AS VEHICLES FOR INNOVATION IN URBAN PLANNING PROCESSES (2016) URBAN PLAN, 1, P. 89; SHEN, W., ZHANG, X., SHEN, Q., FERNANDO, T., THE USER PRE-OCCUPANCY EVALUATION METHOD IN DESIGNER-CLIENT COMMUNICATION IN EARLY DESIGN STAGE: A CASE STUDY (2013) AUTOM. CONSTR, 32, PP. 112-124; LIN, Y.-C., CONSTRUCTION NETWORK-BASED INTERFACE MANAGEMENT SYSTEM (2013) AUTOM. CONSTR, 30, PP. 228-241; LU, S., HAO, G., THE INFLUENCE OF OWNER POWER IN FOSTERING CONTRACTOR COOPERATION: EVIDENCE FROM CHINA (2013) INT. J. PROJ. MANAG, 31, PP. 522-531; REZGUI, Y., BEACH, T., RANA, O., A GOVERNANCE APPROACH FOR BIM MANAGEMENT ACROSS LIFECYCLE AND SUPPLY CHAINS USING MIXED-MODES OF INFORMATION DELIVERY (2013) J. CIV. ENG. MANAG, 19, PP. 239-258; ABDUH, M., SOEMARDI, B.W., WIRAHADIKUSUMAH, R.D., INDONESIAN CONSTRUCTION SUPPLY CHAINS COST STRUCTURE AND FACTORS: A CASE STUDY OF TWO PROJECTS (2012) J. CIV. ENG. MANAG, 18, PP. 209-216; LIU, K.-S., HSUEH, S.-L., WU, W.-C., CHEN, Y.-L., A DFUZZY-DAHP DECISION-MAKING MODEL FOR EVALUATING ENERGY-SAVING DESIGN STRATEGIES FOR RESIDENTIAL BUILDINGS (2012) ENERGIES, 5, PP. 4462-4480; GASAFI, E., WEIL, M., APPROACH AND APPLICATION OF LIFE CYCLE SCREENING IN EARLY PHASES OF PROCESS DESIGN: CASE STUDY OF SUPERCRITICAL WATER GASIFICATION (2011) J. CLEAN. PROD, 19, PP. 1590-1600; CHANDRA, V., LOOSEMORE, M., COMMUNICATING ABOUT ORGANIZATIONAL CULTURE IN THE BRIEFING PROCESS: CASE STUDY OF A HOSPITAL PROJECT (2011) CONSTR. MANAG. ECON, 29, PP. 223-231; SINGH, V., GU, N., WANG, X., A THEORETICAL FRAMEWORK OF A BIM-BASED MULTI-DISCIPLINARY COLLABORATION PLATFORM (2011) AUTOM. CONSTR, 20, PP. 134-144; YEUNG, J.F., CHAN, A.P., CHAN, D.W.M., A COMPUTERIZED MODEL FOR MEASURING AND BENCHMARKING THE PARTNERING PERFORMANCE OF CONSTRUCTION PROJECTS (2009) AUTOM. CONSTR, 18, PP. 1099-1113; HWANG, B.-G., SHAN, M., LOOI, K.-Y., KEY CONSTRAINTS AND MITIGATION STRATEGIES FOR PREFABRICATED PREFINISHED VOLUMETRIC CONSTRUCTION (2018) J. CLEAN. PROD, 183, PP. 183-193; HUJAINAH, F., ABU BAKAR, R., ABDULGABBER, M.A., ZAMLI, K.Z., SOFTWARE REQUIREMENTS PRIORITISATION: A SYSTEMATIC LITERATURE REVIEW ON SIGNIFICANCE, STAKEHOLDERS, TECHNIQUES AND CHALLENGES (2018) IEEE ACCESS, 6, PP. 71497-71523; JANSSON, G., VIKLUND, E., OLOFSSON, T., ARTISTIC AND ENGINEERING DESIGN OF PLATFORM-BASED PRODUCTION SYSTEMS: A STUDY OF SWEDISH ARCHITECTURAL PRACTICE (2018) BUILDINGS, 8, P. 34; CHESBROUGH, H., LETTL, C., RITTER, T., VALUE CREATION AND VALUE CAPTURE IN OPEN INNOVATION (2018) J. PROD. 1NNOV. MANAG, 35, PP. 930-938; CHALHOUB, J., AYER, S.K., USING MIXED REALITY FOR ELECTRICAL CONSTRUCTION DESIGN COMMUNICATION (2018) AUTOM. CONSTR, 86, PP. 1-10; SINDHU, J., CHOI, K., LAVY, S., RYBKOWSKI, Z.K., BIGELOW, B.F., LI, W., EFFECTS OF FRONT-END PLANNING UNDER FAST-TRACKED PROJECT DELIVERY SYSTEMS FOR INDUSTRIAL PROJECTS (2017) INT. J. CONSTR. EDUC. RES, 14, PP. 163-178; DU, J., WU, H., ZHU, L., INFLUENCING FACTORS ON PROFIT DISTRIBUTION OF PUBLIC-PRIVATE PARTNERSHIP PROJECTS: PRIVATE SECTOR'S PERSPECTIVE (2018) ADV. CIV. ENG, 2018, PP. 1-10; DU, J., WU, H., ZHAO, X., CRITICAL FACTORS ON THE CAPITAL STRUCTURE OF PUBLIC-PRIVATE PARTNERSHIP PROJECTS: A SUSTAINABILITY PERSPECTIVE (2018) SUSTAINABILITY, 10, P. 2066; CHOI, J., LEITE, F., OLIVEIRA, D.P., BIM-BASED BENCHMARKING SYSTEM FOR HEALTHCARE PROJECTS: FEASIBILITY STUDY AND FUNCTIONAL REQUIREMENTS (2018) AUTOM. CONSTR, 96, PP. 262-279; LIAO, P.-C., LIAO, J.-Q., WU, G., WU, C., ZHANG, X., MA, M.-C., COMPARING INTERNATIONAL CONTRACTORS' CSR COMMUNICATION PATTERNS: A SEMANTIC ANALYSIS (2018) J. CLEAN. PROD, 203, PP. 353-366; ELEFTHERIADIS, S., DUFFOUR, P., MUMOVIC, D., PARTICIPATORY DECISION-SUPPORT MODEL IN THE CONTEXT OF BUILDING STRUCTURAL DESIGN EMBEDDING BIM WITH QFD (2018) ADV. ENG. INFORM, 38, PP. 695-711; HAN, X., LI, R., WANG, J., QIN, S., DING, G., IDENTIFICATION OF KEY DESIGN CHARACTERISTICS FOR COMPLEX PRODUCT ADAPTIVE DESIGN (2017) INT. J. ADV. MANUF. TECHNOL, 95, PP. 1215-1231; ABEYWICKRAMA, D.B., OVASKA, E., A SURVEY OF AUTONOMIC COMPUTING METHODS IN DIGITAL SERVICE ECOSYSTEMS (2016) SERV. ORIENTED COMPUT. APPL, 11, PP. 1-31; GOH, E., LOOSEMORE, M., THE IMPACTS OF INDUSTRIALIZATION ON CONSTRUCTION SUBCONTRACTORS: A RESOURCE BASED VIEW (2016) CONSTR. MANAG. ECON, 35, PP. 288-304; KOH, E.C., A STUDY ON THE REQUIREMENTS TO SUPPORT THE ACCURATE PREDICTION OF ENGINEERING CHANGE PROPAGATION (2017) SYST. ENG, 20, PP. 147-157; PAPADONIKOLAKI, E., VERBRAECK, A., WAMELINK, H., FORMAL AND INFORMAL RELATIONS WITHIN BIM-ENABLED SUPPLY CHAIN PARTNERSHIPS (2017) CONSTR. MANAG. ECON, 35, PP. 531-552; AKCAY, E.C., DIKMEN, I., BIRGONUL, M.T., ARDITI, D., ESTIMATING THE PROFITABILITY OF HYDROPOWER INVESTMENTS WITH A CASE STUDY FROM TURKEY (2017) J. CIV. ENG. MANAG, 23, PP. 1002-1012; SINESILASSIE, E.G., TABISH, S.Z.S., JHA, K.N., CRITICAL FACTORS AFFECTING SCHEDULE PERFORMANCE (2017) ENG. CONSTR. ARCH. MANAG, 24, PP. 757-773; LIN, H., ZENG, S., MA, H., ZENG, R., TAM, V.W., AN INDICATOR SYSTEM FOR EVALUATING MEGAPROJECT SOCIAL RESPONSIBILITY (2017) INT. J. PROJ. MANAG, 35, PP. 1415-1426; SLEIMAN, H.A., HEMPEL, S., TRAVERSARI, R., BRUINENBERG, S., AN ASSISTED WORKFLOW FOR THE EARLY DESIGN OF NEARLY ZERO EMISSION HEALTHCARE BUILDINGS (2017) ENERGIES, 10, P. 993; CARDENAS, I., VOORDIJK, H., DEWULF, G., BEYOND THEORY: TOWARDS A PROBABILISTIC CAUSATION MODEL TO SUPPORT PROJECT GOVERNANCE IN INFRASTRUCTURE PROJECTS (2017) INT. J. PROJ. MANAG, 35, PP. 432-450; WIESE, I., RÉ, R., WIESE, I., KURODA, R.T., OLIVA, G.A., TREUDE, C., GEROSA, M., USING CONTEXTUAL INFORMATION TO PREDICT CO-CHANGES (2017) J. SYST. SOFTW, 128, PP. 220-235; HASTIE, J., SUTRISNA, M., EGBU, C., MODELLING KNOWLEDGE INTEGRATION PROCESS IN EARLY CONTRACTOR INVOLVEMENT PROCUREMENT AT TENDER STAGE-A WESTERN AUSTRALIAN CASE STUDY (2017) CONSTR. INNOV, 17, PP. 429-456; SANDERSON, J., WINCH, G., PUBLIC POLICY AND PROJECTS (2017) INT. J. PROJ. MANAG, 35, PP. 221-223; SAMSET, K., SYSTEMS ENGINEERING IN FRONT-END GOVERNANCE OF MAJOR PUBLIC INVESTMENT PROJECTS (2017) SYSTEMS, 5, P. 13; ECKART, K., MCPHEE, Z., BOLISETTI, T., PERFORMANCE AND IMPLEMENTATION OF LOW IMPACT DEVELOPMENT-A REVIEW (2017) SCI. TOTAL. ENVIRON, 607, PP. 413-432; SAOUD, L.A., OMRAN, J., HASSAN, B., VILUTIENE, T., KIAULAKIS, A., A METHOD TO PREDICT CHANGE PROPAGATION WITHIN BUILDING INFORMATION MODEL (2017) J. CIV. ENG. MANAG, 23, PP. 836-846; CLARKE, L., GLEESON, C., WINCH, C., WHAT KIND OF EXPERTISE IS NEEDED FOR LOW ENERGY CONSTRUCTION? (2016) CONSTR. MANAG. ECON, 35, PP. 78-89; ORAEE, M., HOSSEINI, M.R., NAMINI, S.B., MERSCHBROCK, C., WHERE THE GAPS LIE: TEN YEARS OF RESEARCH INTO COLLABORATION ON BIM-ENABLED CONSTRUCTION PROJECTS (2017) CONSTR. ECON. BUILD, 17, PP. 121-139; BUCHMANN, R.A., KARAGIANNIS, D., MODELLING MOBILE APP REQUIREMENTS FOR SEMANTIC TRACEABILITY (2015) REQUIR. ENG, 22, PP. 41-75; SHIN, S., JEONG, S., LEE, J., HONG, S.W., JUNG, S., PRE-OCCUPANCY EVALUATION BASED ON USER BEHAVIOR PREDICTION IN 3D VIRTUAL SIMULATION (2017) AUTOM. CONSTR, 74, PP. 55-65; REVELLINO, S., MOURITSEN, J., KNOTTING THE NET: FROM 'DESIGN BY DECEPTION' TO AN OBJECT ORIENTED POLITICS (2017) INT. J. PROJ. MANAG, 35, PP. 296-306; ROWLINSON, S., BUILDING INFORMATION MODELLING, INTEGRATED PROJECT DELIVERY AND ALL THAT (2017) CONSTR. INNOV, 17, PP. 45-49; HEIKKILÄ, V.T., PAASIVAARA, M., LASSSENIUS, C., DAMIAN, D., ENGBLOM, C., MANAGING THE REQUIREMENTS FLOW FROM STRATEGY TO RELEASE IN LARGE-SCALE AGILE DEVELOPMENT: A CASE STUDY AT ERICSSON (2017) EMPIR. SOFTW. ENG, 22, PP. 2892-2936; GALLE, W., DE TEMMERMAN, N., DE MEYER, R., INTEGRATING SCENARIOS INTO LIFE CYCLE ASSESSMENT: UNDERSTANDING THE VALUE AND FINANCIAL FEASIBILITY OF A DEMOUNTABLE BUILDING (2017) BUILDINGS, 7, P. 64; DIAS, W.P.S., CHANDRATILAKE, S., OFORI, G., DEPENDENCIES AMONG ENVIRONMENTAL PERFORMANCE INDICATORS FOR BUILDINGS AND THEIR IMPLICATIONS (2017) BUILD. ENVIRON, 123, PP. 101-108; KPAMMA, Z., ADJEI-KUMI, T., AYARKWA, J., ADINYIRA, E., PARTICIPATORY DESIGN, WICKED PROBLEMS, CHOOSING BY ADVANTAGES (2017) J. ENG. CONSTR. ARCH. MANAG, 24, PP. 289-307; HOLLBERG, A., RUTH, J., LCA IN ARCHITECTURAL DESIGN-A PARAMETRIC APPROACH (2016) INT. J. LIFE CYCLE ASSESS, 21, PP. 943-960; DEL CAÑO, A., DE LA CRUZ, M.P., GÓMEZ, D., PÉREZ, M., FUZZY METHOD FOR ANALYSING UNCERTAINTY IN THE SUSTAINABLE DESIGN OF CONCRETE STRUCTURES (2016) J. CIV. ENG. MANAG, 22, PP. 924-935; HADDADI, A., JOHANSEN, A., ANDERSEN, B., A CONCEPTUAL FRAMEWORK TO ENHANCE VALUE CREATION IN CONSTRUCTION PROJECTS (2016) PROCEDIA COMPUT. SCI, 100, PP. 565-573; DAVIES, A., BRADY, T., EXPLICATING THE DYNAMICS OF PROJECT CAPABILITIES (2016) INT. J. PROJ. MANAG, 34, PP. 314-327; IMMONEN, A., OVASKA, E., KALAOJA, J., PAKKALA, D., A SERVICE REQUIREMENTS ENGINEERING METHOD FOR A DIGITAL SERVICE ECOSYSTEM (2015) SERV. ORIENTED COMPUT. APPL, 10, PP. 151-172; NIELSEN, A.N., JENSEN, R.L., LARSEN, T.S., NISSEN, S.B., EARLY STAGE DECISION SUPPORT FOR SUSTAINABLE BUILDING RENOVATION-A REVIEW (2016) BUILD. ENVIRON, 103, PP. 165-181; JUSSILA, A., MAINELA, T., NÄTTI, S., FORMATION OF STRATEGIC NETWORKS UNDER HIGH UNCERTAINTY OF A MEGAPROJECT (2016) J. BUS. IND. MARK, 31, PP. 575-586; DAVE, B., KUBLER, S., FRÄMLING, K., KOSKELA, L., OPPORTUNITIES FOR ENHANCED LEAN CONSTRUCTION MANAGEMENT USING INTERNET OF THINGS STANDARDS (2016) AUTOM. CONSTR, 61, PP. 86-97; DELMASTRO, C., MUTANI, G., CORGNATI, S.P., A SUPPORTING METHOD FOR SELECTING COST-OPTIMAL ENERGY RETROFIT POLICIES FOR RESIDENTIAL BUILDINGS AT THE URBAN SCALE (2016) ENERGY POLICY, 99, PP. 42-56; ADDISON, C., JENKINS, B.W.C., ODOM, D., FORTENBERRY, M., WILSON, G., YOUNG, L., ANTOINE-LAVIGNE, D., BUILDING COLLABORATIVE HEALTH PROMOTION PARTNERSHIPS: THE JACKSON HEART STUDY (2015) INT. J. ENVIRON. RES. PUBLIC HEALTH, 13, P. 25; BACCIOTTI, D., MACCIONI, L., CASCINI, G., ROTINI, F., PRODUCT PLANNING TECHNIQUES: INVESTIGATING THE DIFFERENCES BETWEEN RESEARCH TRAJECTORIES AND INDUSTRY EXPECTATIONS (2016) RES. ENG. DES, 27, PP. 367-389; WEI, H.-H., LIU, M., SKIBNIEWSKI, M.J., BALALI, V., CONFLICT AND CONSENSUS IN STAKEHOLDER ATTITUDES TOWARD SUSTAINABLE TRANSPORT PROJECTS IN CHINA: AN EMPIRICAL INVESTIGATION (2016) HABITAT INT, 53, PP. 473-484; FERREIRA, M., ALMEIDA, M., RODRIGUES, A., COST-OPTIMAL ENERGY EFFICIENCY LEVELS ARE THE FIRST STEP IN ACHIEVING COST EFFECTIVE RENOVATION IN RESIDENTIAL BUILDINGS WITH A NEARLY-ZERO ENERGY TARGET (2016) ENERGY BUILD, 133, PP. 724-737; MÜLLER, R., ZHAI, L., WANG, A., SHAO, J., A FRAMEWORK FOR GOVERNANCE OF PROJECTS: GOVERNMENTALITY, GOVERNANCE STRUCTURE AND PROJECTIFICATION (2016) INT. J. PROJ. MANAG, 34, PP. 957-969; DIAS, R., CABRAL, A.S., LOPEZ, B., BELDERRAIN, M.C.N., THE USE OF COGNITIVE MAPS FOR REQUIREMENTS ELICITATION IN PRODUCT DEVELOPMENT (2016) J. AEROSP. TECHNOL. MANAG, 8, PP. 178-192; BAYRAM, S., OCAL, M.E., ORAL, E.L., ATIS, C., COMPARISON OF MULTI LAYER PERCEPTRON (MLP) AND RADIAL BASIS FUNCTION (RBF) FOR CONSTRUCTION COST ESTIMATION: THE CASE OF TURKEY (2015) J. CIV. ENG. MANAG, 22, PP. 480-490; LEDOUX, Y., TEISSANDIER, D., SEBASTIAN, P., GLOBAL OPTIMISATION OF FUNCTIONAL REQUIREMENTS AND TOLERANCE ALLOCATIONS BASED ON DESIGNER PREFERENCE MODELLING (2016) J. ENG. DES, 27, PP. 591-612; HOŁA, B., SAWICKI, M., SKIBNIEWSKI, M.J., AN IT MODEL OF A KNOWLEDGE MAP WHICH SUPPORTS MANAGEMENT IN SMALL AND MEDIUM-SIZED COMPANIES USING SELECTED POLISH CONSTRUCTION ENTERPRISES AS AN EXAMPLE (2015) J. CIV. ENG. MANAG, 21, PP. 1014-1026; PLEWA, C., SWEENEY, J., MICHAYLUK, D., DETERMINING VALUE IN A COMPLEX SERVICE SETTING (2015) J. SERV. THEORY PR, 25, PP. 568-591; LUNG, C.-H., BALASUBRAMANIAM, B., SELVARAJAH, K., ELANKESWARAN, P., GOPALASUNDARAM, U., ON BUILDING ARCHITECTURE-CENTRIC PRODUCT LINE ARCHITECTURE (2014) REQUIR. ENG, 20, PP. 301-321; DAGAN, D., ISAAC, S., PLANNING SAFE DISTANCES BETWEEN WORKERS ON CONSTRUCTION SITES (2015) AUTOM. CONSTR, 50, PP. 64-71; KOH, E.C., FÖRG, A., KREIMEYER, M., LIENKAMP, M., USING ENGINEERING CHANGE FORECAST TO PRIORITISE COMPONENT MODULARISATION (2015) RES. ENG. DES, 26, PP. 337-353; LI, H., ARDITI, D., WANG, Z., DETERMINANTS OF TRANSACTION COSTS IN CONSTRUCTION PROJECTS (2015) J. CIV. ENG. MANAG, 21, PP. 548-558; SINGHAPUTTANGKUL, N., LOW, S.P., MODELING A DECISION SUPPORT TOOL FOR BUILDABLE AND SUSTAINABLE BUILDING ENVELOPE DESIGNS (2015) BUILDINGS, 5, PP. 521-535; JUNG, Y., MOON, B.-S., KIM, Y.-M., KIM, W., INTEGRATED COST AND SCHEDULE CONTROL SYSTEMS FOR NUCLEAR POWER PLANT CONSTRUCTION: LEVERAGING STRATEGIC ADVANTAGES TO OWNERS AND EPC FIRMS (2015) SCI. TECHNOL. NUCL. INSTALL, 2015, PP. 1-13; LU, Y., WANG, S., SHAN, K., DESIGN OPTIMIZATION AND OPTIMAL CONTROL OF GRID-CONNECTED AND STANDALONE NEARLY/NET ZERO ENERGY BUILDINGS (2015) APPL. ENERGY, 155, PP. 463-477; TOO, E., WEAVER, P., THE MANAGEMENT OF PROJECT MANAGEMENT: A CONCEPTUAL FRAMEWORK FOR PROJECT GOVERNANCE (2014) INT. J. PROJ. MANAG, 32, PP. 1382-1394; TSERNG, H.-P., HO, S.-P., JAN, S.-H., DEVELOPING BIM-ASSISTED AS-BUILT SCHEDULE MANAGEMENT SYSTEM FOR GENERAL CONTRACTORS (2014) J. CIV. ENG. MANAG, 20, PP. 47-58; WONG, K.K.W., KUMARASWAMY, M., MAHESH"/>
    <s v="SERUGGA, J.; ART, UNITED KINGDOM; EMAIL: JOAS.SERUGGA@HUD.AC.UK"/>
    <s v=""/>
    <s v=""/>
    <s v="MDPI AG"/>
    <s v=""/>
    <s v=""/>
    <s v=""/>
    <s v=""/>
    <s v="20755309"/>
    <s v=""/>
    <s v=""/>
    <s v=""/>
    <s v="ENGLISH"/>
    <s v="BUILDINGS"/>
    <x v="2"/>
    <s v="FINAL"/>
    <s v="ALL OPEN ACCESS, GOLD"/>
    <s v="SCOPUS"/>
    <s v="2-S2.0-85085916083"/>
    <s v="BUILDINGS"/>
    <s v="UNIVERSITY OF HUDDERSFIELD;WESTERN SYDNEY UNIVERSITY;UNIVERSITY OF HUDDERSFIELD"/>
    <s v="NOTREPORTED;NOTREPORTED;NOTREPORTED"/>
    <m/>
    <s v="SERUGGA J, 2020, BUILDINGS"/>
    <s v="SERUGGA J, 2020, BUILDINGS"/>
    <m/>
  </r>
  <r>
    <n v="33"/>
    <x v="0"/>
    <s v="ASSAAD R;EL-ADAWAY IH;ABOTALEB IS"/>
    <s v="57210392781;21740839700;57192918178;"/>
    <s v="PREDICTING PROJECT PERFORMANCE IN THE CONSTRUCTION INDUSTRY"/>
    <x v="2"/>
    <s v="JOURNAL OF CONSTRUCTION ENGINEERING AND MANAGEMENT"/>
    <s v="146"/>
    <s v="5"/>
    <s v="04020030"/>
    <s v=""/>
    <s v=""/>
    <s v=""/>
    <n v="33"/>
    <s v="10.1061/(ASCE)CO.1943-7862.0001797"/>
    <s v="https://www.scopus.com/inward/record.uri?eid=2-s2.0-85081106733&amp;doi=10.1061%2f%28ASCE%29CO.1943-7862.0001797&amp;partnerID=40&amp;md5=57045767f1b0753de2c1c6442b167f82"/>
    <s v="DEPT. OF CIVIL, ARCHITECTURAL, AND ENVIRONMENTAL ENGINEERING, MISSOURI UNIV. OF SCIENCE AND TECHNOLOGY, 218 BUTLER-CARLTON HALL, 1401 N. PINE ST., ROLLA, MO  65409, UNITED STATES; MISSOURI CONSORTIUM FOR CONSTRUCTION INNOVATION, DEPT. OF CIVIL, ARCHITECTURAL, AND ENVIRONMENTAL ENGINEERING, DEPT. OF ENGINEERING MANAGEMENT AND SYSTEMS ENGINEERING, MISSOURI UNIV. OF SCIENCE AND TECHNOLOGY, 228 BUTLER-CARLTON HALL, 1401 N. PINE ST., ROLLA, MO  65409, UNITED STATES; DEPT. OF CIVIL, ARCHITECTURAL, AND ENVIRONMENTAL ENGINEERING, MISSOURI UNIV. OF SCIENCE AND TECHNOLOGY, 211 BUTLER-CARLTON HALL, 1401 N. PINE ST., ROLLA, MO  65409, UNITED STATES"/>
    <s v="ROLLA, MO  65409, UNITED STATES;ROLLA, MO  65409, UNITED STATES;ROLLA, MO  65409, UNITED STATES"/>
    <s v="REGARDLESS OF THE DIFFERENT PROJECT CHARACTERISTICS IN THE CONSTRUCTION INDUSTRY, COST AND SCHEDULE OVERRUNS ARE ALWAYS REGARDED AS BEING OF PARAMOUNT IMPORTANCE IN THE PROJECT CONTROLS AREA. NUMEROUS RESEARCH EFFORTS HAVE BEEN DIRECTED TO FORECAST THE AFOREMENTIONED TWO IMPORTANT PROJECT VARIABLES USING DIFFERENT MODELING TECHNIQUES. HOWEVER, NO PRIOR WORK IS BELIEVED TO HAVE OFFERED AN INTEGRATED APPROACH TO ESTIMATING THE PERFORMANCE OF CONSTRUCTION PROJECTS. THIS CRITICAL KNOWLEDGE GAP IS COMPOUNDED EVEN MORE BY THE EVOLVING COMPLEXITIES AND UNCERTAINTIES IN TODAY'S CONSTRUCTION INDUSTRY. THIS PAPER CREATES A HOLISTIC FRAMEWORK TO EVALUATE PROJECT PROGRESS AND TO PREDICT ITS PERFORMANCE BY INCORPORATING A BROAD SPECTRUM OF INPUTS. THE OBJECTIVES ARE TO (1) QUANTIFY THE IMPACTS OF THE RISKS RELATED TO THE PERFORMANCE OF PROJECTS IN TERMS OF COST AND SCHEDULE; (2) FORMULATE A HOLISTIC ASSESSMENT MODEL; AND (3) CORRELATE THE DEVELOPED SYSTEM TO PREDICT COST AND TIME AT PROJECT COMPLETION. TO THIS END, A MULTISTEP RESEARCH METHODOLOGY WAS UTILIZED. FIRST, FOR DATA COLLECTION, A SURVEY WAS DISTRIBUTED AND FILLED BY 63 CONSTRUCTION EXPERTS TO STUDY THE EFFECTS OF 25 PERFORMANCE RISKS THAT HAVE SHOWN TO BE THE MOST IMPORTANT BASED ON A META-ANALYSIS OF THE LITERATURE IN A PREVIOUS STUDY. SECOND, MATHEMATICAL AND STATISTICAL ANALYSIS TECHNIQUES WERE USED TO DEVELOP A MODEL THAT MAPS THE INVESTIGATED PROJECT RISKS TO BOTH COST AND SCHEDULE PERFORMANCE. STEPS INCLUDED FITTING PARAMETRIC AND NONPARAMETRIC DISTRIBUTIONS, CALCULATING COST OVERRUNS, VERIFYING THE MODEL, AND PROVIDING GUIDELINES FOR USING THE PROPOSED MODEL. THIRD, FOR APPLICATION, A HYPOTHETICAL DATASET WAS USED TO DEMONSTRATE THE USE OF THE MODEL, ITS ABILITY TO DEDUCE REAL-WORLD BEHAVIOR PATTERNS, AND ASSOCIATED LIMITATIONS. THE DEVELOPED FRAMEWORK CONTRIBUTES TO THE BODY OF KNOWLEDGE BY PROVIDING A NOVEL MODEL THAT IMPROVES PROJECT PERFORMANCE IN TERMS OF PREDICTION, CONTROL, MANAGEMENT, ANALYSIS, AND DECISION MAKING BASED ON AN INDIVIDUALIZED ASSESSMENT OF DIFFERENT RISK INDICATORS. THIS STUDY IS VALUABLE FOR THE CONSTRUCTION INDUSTRY BECAUSE IT ALLOWS ALL STAKEHOLDERS TO EVALUATE THE PERFORMANCE OF CONSTRUCTION PROJECTS BASED ON A LIST OF VARIABLES, ULTIMATELY ENSURING MORE EFFECTIVE AND EFFICIENT DELIVERY AND EXECUTION OF PROJECTS. © 2020 AMERICAN SOCIETY OF CIVIL ENGINEERS."/>
    <s v=""/>
    <s v="CONSTRUCTION INDUSTRY; COSTS; DECISION MAKING; FORECASTING; PROJECT MANAGEMENT; RISK ASSESSMENT; CONSTRUCTION PROJECTS; HOLISTIC FRAMEWORKS; INDIVIDUALIZED ASSESSMENTS; INTEGRATED APPROACH; NONPARAMETRIC DISTRIBUTION; PROJECT CHARACTERISTICS; PROJECT PERFORMANCE; RESEARCH METHODOLOGIES; COST BENEFIT ANALYSIS"/>
    <s v=""/>
    <s v=""/>
    <s v=""/>
    <s v=""/>
    <s v=""/>
    <s v=""/>
    <s v=""/>
    <s v=""/>
    <s v=""/>
    <s v=""/>
    <s v=""/>
    <s v=""/>
    <s v=""/>
    <s v=""/>
    <s v=""/>
    <s v="ABOTALEB, I.S., EL-ADAWAY, I.H., MANAGING CONSTRUCTION PROJECTS THROUGH DYNAMIC MODELING: REVIEWING THE EXISTING BODY OF KNOWLEDGE AND DERIVING FUTURE RESEARCH DIRECTIONS (2018) J. MANAGE. ENG., 34 (6). , HTTPS://DOI.ORG/10.1061/(ASCE)ME.1943-5479.0000633, 04018033; ADAFIN, J., ROTIMI, J.O., WILKINSON, S., RISK IMPACT ASSESSMENTS IN PROJECT BUDGET DEVELOPMENT: ARCHITECTS' PERSPECTIVES (2016) ARCHIT. ENG. DES. MANAGE., 12 (3), PP. 189-204. , HTTPS://DOI.ORG/10.1080/17452007.2016.1152228; AGARWAL, R., CHANDRASEKARAN, S., SRIDHAR, M., (2016) IMAGINING CONSTRUCTION'S DIGITAL FUTURE, , HTTPS://WWW.MCKINSEY.COM/INDUSTRIES/CAPITAL-PROJECTS-AND-INFRASTRUCTURE/OUR-INSIGHTS/IMAGINING-CONSTRUCTIONS-DIGITAL-FUTURE, ACCESSED JULY 14, 2019; AKINTOYE, A., ANALYSIS OF FACTORS INFLUENCING PROJECT COST ESTIMATING PRACTICE (2000) CONSTR. MANAGE. ECON., 18 (1), PP. 77-89. , HTTPS://DOI.ORG/10.1080/014461900370979; ANDERSSON, J., BURBERG, M., (2015) TESTING FOR NORMALITY OF CENSORED DATA, , HTTPS://WWW.DIVA-PORTAL.ORG/SMASH/GET/DIVA2:816450/FULLTEXT01.PDF, ACCESSED OCTOBER 10, 2018; (2008) INTERFACING RISK AND EARNED VALUE MANAGEMENT, , HTTPS://WWW.APM.ORG.UK/MEDIA/7584/IREVM-SAMPLE-CHAPTER.PDF, APM (ASSOCIATION FOR PROJECT MANAGEMENT). &quot; &quot; ACCESSED SEPTEMBER 22, 2018; ASSAF, S., HASSANAIN, M.A., ABDALLAH, A., ASSESSMENT OF DEFICIENCIES IN DESIGN DOCUMENTS FOR LARGE CONSTRUCTION PROJECTS (2017) J. PERFORM. CONSTR. FACIL., 31 (5). , HTTPS://DOI.ORG/10.1061/(ASCE)CF.1943-5509.0001081, 04017086; ATTALLA, M., HEGAZY, T., HAAS, R., RECONSTRUCTION OF THE BUILDING INFRASTRUCTURE: TWO PERFORMANCE PREDICTION MODELS (2003) J. INFRASTRUCT. SYST., 9 (1), PP. 26-34. , HTTPS://DOI.ORG/10.1061/(ASCE)1076-0342(2003)9:1(26); BABAR, S., THAHEEM, M.J., AYUB, B., ESTIMATED COST AT COMPLETION: INTEGRATING RISK INTO EARNED VALUE MANAGEMENT (2017) J. CONSTR. ENG. MANAGE., 143 (3). , HTTPS://DOI.ORG/10.1061/(ASCE)CO.1943-7862.0001245, 04016104; BARTLETT, J.E., KOTRLIK, J.W., HIGGINS, C.C., PREVIEW ORGANIZATIONAL RESEARCH: DETERMINING APPROPRIATE SAMPLE SIZE IN SURVEY RESEARCH (2001) INF. TECH. LEARN. PERFORM. J., 19 (1), PP. 43-50; BELAFI, Z.D., HONG, T., REITH, A., A CRITICAL REVIEW ON QUESTIONNAIRE SURVEYS IN THE FIELD OF ENERGY-RELATED OCCUPANT BEHAVIOR (2018) ENERGY EFFIC., 11 (8), PP. 2157-2177. , HTTPS://DOI.ORG/10.1007/S12053-018-9711-Z; BETZ, J., (2018) 27+ IMPRESSIVE PROJECT MANAGEMENT STATISTICS IN 2019, , HTTPS://LEARN.G2.COM/PROJECT-MANAGEMENT-STATISTICS, ACCESSED JULY 24, 2019; BOYADZHIEVA-GEORGIEVA, S., A METHOD FOR CHOOSING A PROJECT'S PLANNED VALUE CURVE BY INTEGRATING EARNED VALUE AND RISK MANAGEMENT (2014) ECON. ALTERN., (2), PP. 89-97; CASANOVAS, M.D.M., ARMENGOU, J., RAMOS, G., OCCUPATIONAL RISK INDEX FOR ASSESSMENT OF RISK IN CONSTRUCTION WORK BY ACTIVITY (2014) J. CONSTR. ENG. MANAGE., 140 (1). , HTTPS://DOI.ORG/10.1061/(ASCE)CO.1943-7862.0000785, 04013035; CASTRO-NOVA, I., GAD, G.M., TOURAN, A., CETIN, B., GRANSBERG, D.D., EVALUATING THE INFLUENCE OF DIFFERING GEOTECHNICAL RISK PERCEPTIONS ON DESIGN-BUILD HIGHWAY PROJECTS (2018) ASCE-ASME J. RISK UNCERTAINTY ENG. SYST. PART A: CIV. ENG., 4 (4). , HTTPS://DOI.ORG/10.1061/AJRUA6.0000993, 04018038; CHAN, A.P., YEUNG, J.F., YU, C.C., WANG, S.Q., KE, Y., EMPIRICAL STUDY OF RISK ASSESSMENT AND ALLOCATION OF PUBLIC-PRIVATE PARTNERSHIP PROJECTS IN CHINA (2011) J. MANAGE. ENG., 27 (3), PP. 136-148. , HTTPS://DOI.ORG/10.1061/(ASCE)ME.1943-5479.0000049; CHANG, C.J., YU, S.W., THREE-VARIANCE APPROACH FOR UPDATING EARNED VALUE MANAGEMENT (2018) J. CONSTR. ENG. MANAGE., 144 (6). , HTTPS://DOI.ORG/10.1061/(ASCE)CO.1943-7862.0001491, 04018045; CHEN, H.L., IMPROVING FORECASTING ACCURACY OF PROJECT EARNED VALUE METRICS: LINEAR MODELING APPROACH (2014) J. MANAGE. ENG., 30 (2), PP. 135-145. , HTTPS://DOI.ORG/10.1061/(ASCE)ME.1943-5479.0000187; CHEN, L., MANLEY, K., VALIDATION OF AN INSTRUMENT TO MEASURE GOVERNANCE AND PERFORMANCE ON COLLABORATIVE INFRASTRUCTURE PROJECTS (2014) J. CONSTR. ENG. MANAGE., 140 (5). , HTTPS://DOI.ORG/10.1061/(ASCE)CO.1943-7862.0000834, 04014006; CHEONG YONG, Y., EMMA MUSTAFFA, N., ANALYSIS OF FACTORS CRITICAL TO CONSTRUCTION PROJECT SUCCESS IN MALAYSIA (2012) ENG. CONSTR. ARCHIT. MANAGE., 19 (5), PP. 543-556. , HTTPS://DOI.ORG/10.1108/09699981211259612; CHOUDHRY, R.M., HINZE, J.W., ARSHAD, M., GABRIEL, H.F., SUBCONTRACTING PRACTICES IN THE CONSTRUCTION INDUSTRY OF PAKISTAN (2012) J. CONSTR. ENG. MANAGE., 138 (12), PP. 1353-1359. , HTTPS://DOI.ORG/10.1061/(ASCE)CO.1943-7862.0000562; CHOUDHRY, R.M., ZAHOOR, H., STRENGTHS AND WEAKNESSES OF SAFETY PRACTICES TO IMPROVE SAFETY PERFORMANCE IN CONSTRUCTION PROJECTS IN PAKISTAN (2016) J. PROF. ISSUES ENG. EDUC. PRACT., 142 (4). , HTTPS://DOI.ORG/10.1061/(ASCE)EI.1943-5541.0000292, 04016011; (2009) THE ALBERTA REPORT: COAA MAJOR PROJECTS BENCHMARKING SUMMARY, , CII (CONSTRUCTION INDUSTRY INSTITUTE). REP. TO ALBERTA FINANCE AND ENTERPRISE AND CONSTRUCTION OWNER'S ASSOCIATION OF ALBERTA (COAA). EDMONTON, AB, CANADA: CII; CLEMEN, R.T., REILLY, T., (2013) MAKING HARD DECISIONS WITH DECISIONTOOLS, , BOSTON: CENGAGE LEARNING; COCHRAN, W.G., (1977) SAMPLING TECHNIQUES, , 3RD ED. NEW YORK: WILEY; (2019) SAMPLE SIZE CALCULATOR, , HTTPS://WWW.SURVEYSYSTEM.COM/SSCALC.HTM#TWO, CREATIVE RESEARCH SYSTEMS. &quot; &quot; ACCESSED JULY 19, 2019; DE MELO MENDES, B.V., LOPES, H.F., DATA DRIVEN ESTIMATES FOR MIXTURES (2004) COMPUT. STAT. DATA ANAL., 47 (3), PP. 583-598. , HTTPS://DOI.ORG/10.1016/J.CSDA.2003.12.006; DIKMEN, I., BUDAYAN, C., TALAT BIRGONUL, M., HAYAT, E., EFFECTS OF RISK ATTITUDE AND CONTROLLABILITY ASSUMPTION ON RISK RATINGS: OBSERVATIONAL STUDY ON INTERNATIONAL CONSTRUCTION PROJECT RISK ASSESSMENT (2018) J. MANAGE. ENG., 34 (6). , HTTPS://DOI.ORG/10.1061/(ASCE)ME.1943-5479.0000643, 04018037; DILLMAN, D.A., (2011) MAIL AND INTERNET SURVEYS: THE TAILORED DESIGN METHOD: 2007 UPDATE WITH NEW INTERNET, VISUAL, AND MIXED-MODE GUIDE, , HOBOKEN, NJ: WILEY; DU, J., KIM, B.C., ZHAO, D., COST PERFORMANCE AS A STOCHASTIC PROCESS: EAC PROJECTION BY MARKOV CHAIN SIMULATION (2016) J. CONSTR. ENG. MANAGE., 142 (6). , HTTPS://DOI.ORG/10.1061/(ASCE)CO.1943-7862.0001115, 04016009; DYM, C., (2004) PRINCIPLES OF MATHEMATICAL MODELING, , NEW YORK: ELSEVIER; EHIGIATOR, M.O., EHIGIATOR-IRUGHE, R., FORMULATION AND IMPLEMENTATION OF MATHEMATICAL MODELS SUITABLE FOR DEFORMATION ANALYSIS OF STRUCTURES (2018) NIGER. J. TECHNOL., 37 (2), PP. 294-301. , HTTPS://DOI.ORG/10.4314/NJT.V37I2.2; EL-ADAWAY-ADAWAY, I.H., ALI, G., ASSAAD, R., ELSAYEGH, A., ABOTALEB, I.S., ANALYTIC OVERVIEW OF CITATION METRICS IN THE CIVIL ENGINEERING DOMAIN WITH FOCUS ON CONSTRUCTION ENGINEERING AND MANAGEMENT SPECIALTY AREA AND ITS SUBDISCIPLINES (2019) J. CONSTR. ENG. MANAGE., 145 (10). , HTTPS://DOI.ORG/10.1061/(ASCE)CO.1943-7862.0001705, 04019060; EL-HOTEIBY, A.I., HOSNY, O.A., WALY, A.F., PARTICULAR CONDITIONS TO COVER POTENTIAL RISKS OF CONSTRUCTION PROJECTS (2017) J. LEG. AFF. DISPUTE RESOLUT. ENG. CONSTR., 9 (3). , HTTPS://DOI.ORG/10.1061/(ASCE)LA.1943-4170.0000223, 05017002; ELZOMOR, M., BURKE, R., PARRISH, K., GIBSON, G.E., JR., FRONT-END PLANNING FOR LARGE AND SMALL INFRASTRUCTURE PROJECTS: COMPARISON OF PROJECT DEFINITION RATING INDEX TOOLS (2018) J. MANAGE. ENG., 34 (4). , HTTPS://DOI.ORG/10.1061/(ASCE)ME.1943-5479.0000611, 04018022; ENGMANN, S., COUSINEAU, D., COMPARING DISTRIBUTIONS: THE TWO-SAMPLE ANDERSON-DARLING TEST AS AN ALTERNATIVE TO THE KOLMOGOROV-SMIRNOFF TEST (2011) J. APPL. QUANT. METHODS, 6 (3), PP. 1-17; FELLOWS, R.F., LIU, A.M., (2015) RESEARCH METHODS FOR CONSTRUCTION, , NEW YORK: WILEY; FLANAGAN, R., NORMAN, G., (1993) RISK MANAGEMENT AND CONSTRUCTION, , OXFORD, UK: BLACKWELL; FLEMING, Q.W., KOPPELMAN, J.M., EARNED VALUE MANAGEMENT: MITIGATING THE RISKS ASSOCIATED WITH CONSTRUCTION PROJECTS (2002) PROGRAM MANAGER, 31 (2), PP. 90-95; GEISSER, S., JOHNSON, W.O., (2006) MODES OF PARAMETRIC STATISTICAL INFERENCE, 529. , VOL. OF. NEW YORK: WILEY; HAIDER, H., SADIQ, R., TESFAMARIAM, S., RISK-BASED FRAMEWORK FOR IMPROVING CUSTOMER SATISFACTION THROUGH SYSTEM RELIABILITY IN SMALL-SIZED TO MEDIUM-SIZED WATER UTILITIES (2016) J. MANAGE. ENG., 32 (5). , HTTPS://DOI.ORG/10.1061/(ASCE)ME.1943-5479.0000435, 04016008; HATAMLEH, M.T., HIYASSAT, M., SWEIS, G.J., SWEIS, R.J., FACTORS AFFECTING THE ACCURACY OF COST ESTIMATE: CASE OF JORDAN (2018) ENG. CONSTR. ARCHIT. MANAGE., 25 (1), PP. 113-131. , HTTPS://DOI.ORG/10.1108/ECAM-10-2016-0232; HAZLR, Ö., A REVIEW OF ANALYTICAL MODELS, APPROACHES AND DECISION SUPPORT TOOLS IN PROJECT MONITORING AND CONTROL (2015) INT. J. PROJECT MANAGE., 33 (4), PP. 808-815. , HTTPS://DOI.ORG/10.1016/J.IJPROMAN.2014.09.005; HE, M., HORNG, S.J., FAN, P., RUN, R.S., CHEN, R.J., LAI, J.L., SENTOSA, K.O., PERFORMANCE EVALUATION OF SCORE LEVEL FUSION IN MULTIMODAL BIOMETRIC SYSTEMS (2010) PATTERN RECOGNIT., 43 (5), PP. 1789-1800. , HTTPS://DOI.ORG/10.1016/J.PATCOG.2009.11.018; HEFFERNAN, C., DUNNINGHAM, J.A., SIMPLIFYING MATHEMATICAL MODELLING TO TEST INTERVENTION STRATEGIES FOR CHLAMYDIA (2009) J. PUBLIC HEALTH EPIDEMIOL., 1 (1), PP. 22-30; HILLSON, D., EARNED VALUE MANAGEMENT AND RISK MANAGEMENT: A PRACTICAL SYNERGY (2004) PROC. PMI 2004 GLOBAL CONGRESS, PP. 1-7. , PRAGUE, CZECH REPUBLIC: PMI; HOFFMAN, G.J., THAL, A.E., JR., WEBB, T.S., WEIR, J.D., ESTIMATING PERFORMANCE TIME FOR CONSTRUCTION PROJECTS (2007) J. MANAGE. ENG., 23 (4), PP. 193-199. , HTTPS://DOI.ORG/10.1061/(ASCE)0742-597X(2007)23:4(193); HWANG, B.G., ZHAO, X., ONG, S.Y., VALUE MANAGEMENT IN SINGAPOREAN BUILDING PROJECTS: IMPLEMENTATION STATUS, CRITICAL SUCCESS FACTORS, AND RISK FACTORS (2015) J. MANAGE. ENG., 31 (6). , HTTPS://DOI.ORG/10.1061/(ASCE)ME.1943-5479.0000342, 04014094; IBADOV, N., DETERMINATION OF THE RISK FACTORS IMPACT ON THE CONSTRUCTION PROJECTS IMPLEMENTATION USING FUZZY SETS THEORY (2016) ACTA PHYS. POL. A, 130 (1), PP. 107-111. , HTTPS://DOI.ORG/10.12693/APHYSPOLA.130.107; (2013) IR181-2: IMPLEMENTATION RESOURCE 181-2, , HTTPS://WWW.CONSTRUCTION-INSTITUTE.ORG/RESOURCES/KNOWLEDGEBASE/KNOWLEDGE-AREAS/RISK-ANALYSIS-FOR-INTERNATIONAL-PROJECTS-(BEST-PRACTICE)/TOPICS/RT-181/PUBS/IR181-2, IPRA (INTEGRATED PROJECT RISK ASSESSMENT). &quot; &quot; ACCESSED JULY 24, 2019; (2018) ISO 31000: RISK MANAGEMENT: GUIDELINES, , HTTPS://WWW.ISO.ORG/STANDARD/65694.HTML, ISO. &quot; &quot; ACCESSED JULY 21, 2019; JAIN, A., NANDAKUMAR, K., ROSS, A., SCORE NORMALIZATION IN MULTIMODAL BIOMETRIC SYSTEMS (2005) PATTERN RECOGNIT., 38 (12), PP. 2270-2285. , HTTPS://DOI.ORG/10.1016/J.PATCOG.2005.01.012; JARKAS, A.M., PREDICTING CONTRACT DURATION FOR BUILDING CONSTRUCTION: IS BROMILOW'S TIME-COST MODEL A PANACEA? (2016) J. MANAGE. ENG., 32 (1). , HTTPS://DOI.ORG/10.1061/(ASCE)ME.1943-5479.0000394, 05015004; KAMALI, M., HEWAGE, K., DEVELOPMENT OF PERFORMANCE CRITERIA FOR SUSTAINABILITY EVALUATION OF MODULAR VERSUS CONVENTIONAL CONSTRUCTION METHODS (2017) J. CLEANER PROD., 142 (JAN), PP. 3592-3606. , HTTPS://DOI.ORG/10.1016/J.JCLEPRO.2016.10.108; KARIMI, H., TAYLOR, T.R., DADI, G.B., GOODRUM, P.M., SRINIVASAN, C., IMPACT OF SKILLED LABOR AVAILABILITY ON CONSTRUCTION PROJECT COST PERFORMANCE (2018) J. CONSTR. ENG. MANAGE., 144 (7). , HTTPS://DOI.ORG/10.1061/(ASCE)CO.1943-7862.0001512, 04018057; KHODABANDEHLOU, A., PARVISHI, A., TAGHIFAM, R., LOTFI, M., TALEEI, A., INTEGRATING EARNED VALUE MANAGEMENT WITH RISK MANAGEMENT TO CONTROL THE TIME-COST OF THE PROJECT (2016) IIOAB J., 7 (S4), PP. 114-119; KHODEIR, L.M., MOHAMED, A.H.M., IDENTIFYING THE LATEST RISK PROBABILITIES AFFECTING CONSTRUCTION PROJECTS IN EGYPT ACCORDING TO POLITICAL AND ECONOMIC VARIABLES. FROM JANUARY 2011 TO JANUARY 2013 (2015) HBRC J., 11 (1), PP. 129-135. , HTTPS://DOI.ORG/10.1016/J.HBRCJ.2014.03.007; KIM, B.C., REINSCHMIDT, K.F., COMBINATION OF PROJECT COST FORECASTS IN EARNED VALUE MANAGEMENT (2011) J. CONSTR. ENG. MANAGE., 137 (11), PP. 958-966. , HTTPS://DOI.ORG/10.1061/(ASCE)CO.1943-7862.0000352; KIM, E., WELLS, W.G., JR., DUFFEY, M.R., A MODEL FOR EFFECTIVE IMPLEMENTATION OF EARNED VALUE MANAGEMENT METHODOLOGY (2003) INT. J. PROJECT MANAGE., 21 (5), PP. 375-382. , HTTPS://DOI.ORG/10.1016/S0263-7863(02)00049-2; KIVILÄ, J., MARTINSUO, M., VUORINEN, L., SUSTAINABLE PROJECT MANAGEMENT THROUGH PROJECT CONTROL IN INFRASTRUCTURE PROJECTS (2017) INT. J. PROJECT MANAGE., 35 (6), PP. 1167-1183. , HTTPS://DOI.ORG/10.1016/J.IJPROMAN.2017.02.009; KO, C.H., CHENG, M.Y., DYNAMIC PREDICTION OF PROJECT SUCCESS USING ARTIFICIAL INTELLIGENCE (2007) J. CONSTR. ENG. MANAGE., 133 (4), PP. 316-324. , HTTPS://DOI.ORG/10.1061/(ASCE)0733-9364(2007)133:4(316); (2015) GLOBAL CONSTRUCTION SURVEY 2015: CLIMBING THE CURVE. KPMG INTERNATIONAL, , HTTPS://ASSETS.KPMG/CONTENT/DAM/KPMG/PDF/2015/05/CONSTRUCTION-SURVEY-201502.PDF, KPMG. &quot; &quot; ACCESSED JULY 22, 2019; KWAK, Y.H., ANBARI, F.T., (2010) PROJECT MANAGEMENT IN GOVERNMENT: AN INTRODUCTION TO EARNED VALUE MANAGEMENT, , IBM CENTER FOR THE BUSINESS OF GOVERNMENT REPORT. WASHINGTON, DC: IBM CENTER FOR THE BUSINESS OF GOVERNMENT; LEE, S.H., THOMAS, S.R., TUCKER, R.L., EFFECTIVE PRACTICE UTILIZATION USING PERFORMANCE PREDICTION SOFTWARE (2004) J. CONSTR. ENG. MANAGE., 130 (4), PP. 576-585. , HTTPS://DOI.ORG/10.1061/(ASCE)0733-9364(2004)130:4(576); LEON, H., OSMAN, H., GEORGY, M., ELSAID, M., SYSTEM DYNAMICS APPROACH FOR FORECASTING PERFORMANCE OF CONSTRUCTION PROJECTS (2018) J. MANAGE. ENG., 34 (1). , HTTPS://DOI.ORG/10.1061/(ASCE)ME.1943-5479.0000575, 04017049; LEUNG, I., SONG, M., KAM, C., AEC PROJECT PERFORMANCE PREDICTION AND VALIDATION USING THE ARTIFICIAL NEURAL NETWORK (2017) COMPUTING IN CIVIL ENGINEERING 2017, PP. 360-367. , RESTON, VA: ASCE; LING, F.Y., LOW, S.P., WANG, S., EGBELAKIN, T., MODELS FOR PREDICTING PROJECT PERFORMANCE IN CHINA USING PROJECT MANAGEMENT PRACTICES ADOPTED BY FOREIGN AEC FIRMS (2008) J. CONSTR. ENG. MANAGE., 134 (12), PP. 983-990. , HTTPS://DOI.ORG/10.1061/(ASCE)0733-9364(2008)134:12(983); LING, F.Y.Y., CHAN, S.L., CHONG, E., EE, L.P., PREDICTING PERFORMANCE OF DESIGN-BUILD AND DESIGN-BID-BUILD PROJECTS (2004) J. CONSTR. ENG. MANAGE., 130 (1), PP. 75-83. , HTTPS://DOI.ORG/10.1061/(ASCE)0733-9364(2004)130:1(75); LIPKE, W., ZWIKAEL, O., HENDERSON, K., ANBARI, F., PREDICTION OF PROJECT OUTCOME: THE APPLICATION OF STATISTICAL METHODS TO EARNED VALUE MANAGEMENT AND EARNED SCHEDULE PERFORMANCE INDEXES (2009) INT. J. PROJECT MANAGE., 27 (4), PP. 400-407. , HTTPS://DOI.ORG/10.1016/J.IJPROMAN.2008.02.009; LIU, B., HUO, T., MENG, J., GONG, J., SHEN, Q., SUN, T., IDENTIFICATION OF KEY CONTRACTOR CHARACTERISTIC FACTORS THAT AFFECT PROJECT SUCCESS UNDER DIFFERENT PROJECT DELIVERY SYSTEMS: EMPIRICAL ANALYSIS BASED ON A GROUP OF DATA FROM CHINA (2016) J. MANAGE. ENG., 32 (1). , HTTPS://DOI.ORG/10.1061/(ASCE)ME.1943-5479.0000388, A. &quot; &quot; 05015003; LIU, J., ZHAO, X., YAN, P., RISK PATHS IN INTERNATIONAL CONSTRUCTION PROJECTS: CASE STUDY FROM CHINESE CONTRACTORS (2016) J. CONSTR. ENG. MANAGE., 142 (6). , HTTPS://DOI.ORG/10.1061/(ASCE)CO.1943-7862.0001116, B. &quot; &quot; 05016002; MANFREDA, K.L., BOSNJAK, M., BERZELAK, J., HAAS, I., VEHOVAR, V., WEB SURVEYS VERSUS OTHER SURVEY MODES: A META-ANALYSIS COMPARING RESPONSE RATES (2008) INT. J. MARKET RES., 50 (1), PP. 79-104. , HTTPS://DOI.ORG/10.1177/147078530805000107; MARLE, F., VIDAL, L.A., (2016) MANAGING COMPLEX, HIGH-RISK PROJECTS, , LONDON: SPRINGER; MILLS, A., A SYSTEMATIC APPROACH TO RISK MANAGEMENT FOR CONSTRUCTION (2001) STRUCT. SURV., 19 (5), PP. 245-252. , HTTPS://DOI.ORG/10.1108/02630800110412615; MORTAJI, S.T.H., NOOROSSANA, R., BAGHERPOUR, M., PROJECT COMPLETION TIME AND COST PREDICTION USING CHANGE POINT ANALYSIS (2015) J. MANAGE. ENG., 31 (5). , HTTPS://DOI.ORG/10.1061/(ASCE)ME.1943-5479.0000329, 04014086; MOSTAFAVI, A., ABRAHAM, D., NOURELDIN, S., PANKOW, G., NOVAK, J., WALKER, R., GEORGE, B., RISK-BASED PROTOCOL FOR INSPECTION OF TRANSPORTATION CONSTRUCTION PROJECTS UNDERTAKEN BY STATE DEPARTMENTS OF TRANSPORTATION (2013) J. CONSTR. ENG. MANAGE., 139 (8), PP. 977-986. , HTTPS://DOI.ORG/10.1061/(ASCE)CO.1943-7862.0000664; (2018) E-HANDBOOK OF STATISTICAL METHODS, , HTTP://WWW.ITL.NIST.GOV/DIV898/HANDBOOK/, NIST/SEMATECH. &quot; &quot; ACCESSED NOVEMBER 5, 2018; OGAJI, D.S., MABEL, E.O., ADESINA, A.D., SITUATIONAL ANALYSIS OF PATIENT SAFETY CULTURE IN PUBLIC HEALTH INSTITUTIONS IN SOUTH-SOUTH NIGERIA (2018) SM J. PUBLIC HEALTH EPIDEMIOL., 4 (1), P. 1049; OH, E.H., NADERPAJOUH, N., HASTAK, M., GOKHALE, S., INTEGRATION OF THE CONSTRUCTION KNOWLEDGE AND EXPERTISE IN FRONT-END PLANNING (2016) J. CONSTR. ENG. MANAGE., 142 (2). , HTTPS://DOI.ORG/10.1061/(ASCE)CO.1943-7862.0001050, 04015067; OLAWALE, Y., SUN, M., PCIM: PROJECT CONTROL AND INHIBITING-FACTORS MANAGEMENT MODEL (2013) J. MANAGE. ENG., 29 (1), PP. 60-70. , HTTPS://DOI.ORG/10.1061/(ASCE)ME.1943-5479.0000125; OLAWALE, Y.A., SUN, M., COST AND TIME CONTROL OF CONSTRUCTION PROJECTS: INHIBITING FACTORS AND MITIGATING MEASURES IN PRACTICE (2010) CONSTR. MANAGE. ECON., 28 (5), PP. 509-526. , HTTPS://DOI.ORG/10.1080/01446191003674519; (2018) RISK FOR RISK ANALYSIS, , HTTP://WWW.PALISADE.COM/RISK/, PALISADE. &quot; &quot; ACCESSED OCTOBER 5, 2018; PEREIRA, E., AHN, S., HAN, S., ABOURIZK, S., IDENTIFICATION AND ASSOCIATION OF HIGH-PRIORITY SAFETY MANAGEMENT SYSTEM FACTORS AND ACCIDENT PRECURSORS FOR PROACTIVE SAFETY ASSESSMENT AND CONTROL (2018) J. MANAGE. ENG., 34 (1). , HTTPS://DOI.ORG/10.1061/(ASCE)ME.1943-5479.0000562, 04017041; PERRENOUD, A., LINES, B.C., SAVICKY, J., SULLIVAN, K.T., USING BEST-VALUE PROCUREMENT TO MEASURE THE IMPACT OF INITIAL RISK-MANAGEMENT CAPABILITY ON QUALITATIVE CONSTRUCTION PERFORMANCE (2017) J. MANAGE. ENG., 33 (5). , HTTPS://DOI.ORG/10.1061/(ASCE)ME.1943-5479.0000535, 04017019; (2005) PRACTICE STANDARD FOR EARNED VALUE MANAGEMENT, , PMI (PROJECT MANAGEMENT INSTITUTE). NEWTON SQUARE, PA: PMI; (2013) A GUIDE TO THE PROJECT MANAGEMENT BODY OF KNOWLEDGE, , PMI (PROJECT MANAGEMENT INSTITUTE). 5TH ED. NEWTOWN SQUARE, PA: PMI; (2017) SUCCESS RATES RISE: TRANSFORMING THE HIGH COST OF LOW PERFORMANCE, , HTTPS://WWW.PMI.ORG/-/MEDIA/PMI/DOCUMENTS/PUBLIC/PDF/LEARNING/THOUGHT-LEADERSHIP/PULSE/PULSE-OF-THE-PROFESSION-2017.PDF, PMI (PROJECT MANAGEMENT INSTITUTE). A. &quot; &quot; ACCESSED JULY 24, 2019; (2017) A GUIDE TO THE PROJECT MANAGEMENT BODY OF KNOWLEDGE, , PMI (PROJECT MANAGEMENT INSTITUTE). B. 6TH ED. NEWTOWN SQUARE, PA: PMI; (2018) SUCCESS IN DISRUPTIVE TIME: EXPANDING THE VALUE DELIVERY LANDSCAPE TO ADDRESS THE HIGH COST OF LAW PERFORMANCE, , HTTPS://WWW.PMI.ORG/-/MEDIA/PMI/DOCUMENTS/PUBLIC/PDF/LEARNING/THOUGHT-LEADERSHIP/PULSE/PULSE-OF-THE-PROFESSION-2018.PDF, PMI (PROJECT MANAGEMENT INSTITUTE). &quot; &quot; ACCESSED JULY 22, 2019; (2019) SAMPLE SIZE CALCULATOR, , HTTPS://WWW.QUALTRICS.COM/BLOG/CALCULATING-SAMPLE-SIZE/, QUALTRICS. &quot; &quot; ACCESSED JULY 19, 2019; RAH, J.E., MANGER, R.P., YOCK, A.D., KIM, G.Y., A COMPARISON OF TWO PROSPECTIVE RISK ANALYSIS METHODS: TRADITIONAL FMEA AND A MODIFIED HEALTHCARE FMEA (2016) MED. PHYS., 43 (12), PP. 6347-6353. , HTTPS://DOI.ORG/10.1118/1.4966129; RANDIWELA, P., WIJAYARATNE, S.T., DETERMINANTS OF PERCEIVED BRAND GLOBALNESS: FMCG AND AIRLINE SERVICES (2017) OXFORD BUSINESS AND ECONOMICS CONF. 2017, , OXFORD, UK: GLOBAL CONFERENCE ON BUSINESS &amp; ECONOMICS (GCBE); RASUL, N., MALIK, M.S.A., BAKHTAWAR, B., THAHEEM, M.J., RISK ASSESSMENT OF FAST-TRACK PROJECTS: A SYSTEMS-BASED APPROACH (2019) INT. J. CONSTR. MANAGE, , HTTPS://DOI.ORG/10.1080/15623599.2019.1602587; RUDELI, N., SANTILLI, A., PUENTE, I., VILES, E., STATISTICAL MODEL FOR SCHEDULE PREDICTION: VALIDATION IN A HOUSING-COOPERATIVE CONSTRUCTION DATABASE (2017) J. CONSTR. ENG. MANAGE., 143 (11). , HTTPS://DOI.ORG/10.1061/(ASCE)CO.1943-7862.0001396, 04017083; RUSSELL, M.M., HOWELL, G., HSIANG, S.M., LIU, M., APPLICATION OF TIME BUFFERS TO CONSTRUCTION PROJECT TASK DURATIONS (2013) J. CONSTR. ENG. MANAGE., 139 (10). , HTTPS://DOI.ORG/10.1061/(ASCE)CO.1943-7862.0000735, 04013008; RYAL-NET, M.B., KADUMA, L.A., ASSESSMENT OF BUILDING INFORMATION MODELLING (BIM) KNOWLEDGE IN THE NIGERIAN CONSTRUCTION INDUSTRY (2015) INT. J. CIV. ENVIRON. ENG., 15 (5), PP. 1-10; SADAFI, N., ZAIN, M.F.M., JAMIL, M., ADAPTABLE INDUSTRIAL BUILDING SYSTEM: CONSTRUCTION INDUSTRY PERSPECTIVE (2012) J. ARCHIT. ENG., 18 (2), PP. 140-147. , HTTPS://DOI.ORG/10.1061/(ASCE)AE.1943-5568.0000075; SAMUEL, J., (2017) CONSTRUCTION INDUSTRY STILL STRUGGLES TO BRIDGE THE PERFORMANCE GAP: KPMG SURVEY, , HTTPS://HOME.KPMG/XX/EN/HOME/MEDIA/PRESS-RELEASES/2017/10/CONSTRUCTION-INDUSTRY-STILL-STRUGGLES-TO-BRIDGE-THE-PERFORMANCE-GAP.HTML, ACCESSED JULY 24, 2019; SROUR, F.J., SROUR, I., LATTOUF, M.G., A SURVEY OF ABSENTEEISM ON CONSTRUCTION SITES (2017) INT. J. MANPOWER, 38 (4), PP. 533-547. , HTTPS://DOI.ORG/10.1108/IJM-08-2015-0135; STAMATELATOS, M., (2011) PROBABILISTIC RISK ASSESSMENT PROCEDURES GUIDE FOR NASA MANAGERS AND PRACTITIONERS, , WASHINGTON, DC: NASA HEADQUARTERS; STERMAN, J.D., (2000) BUSINESS DYNAMICS: SYSTEMS THINKING AND MODELING FOR A COMPLEX WORLD, , NO. HD30. 2 S7835. BOSTON: MCGRAW-HILL; SUNINDIJO, R.Y., KAMARDEEN, I., WORK STRESS IS A THREAT TO GENDER DIVERSITY IN THE CONSTRUCTION INDUSTRY (2017) J. CONSTR. ENG. MANAGE., 143 (10). , HTTPS://DOI.ORG/10.1061/(ASCE)CO.1943-7862.0001387, 04017073; TABISH, S.Z.S., JHA, K.N., BEYOND THE IRON TRIANGLE IN PUBLIC CONSTRUCTION PROJECTS (2018) J. CONSTR. ENG. MANAGE., 144 (8). , HTTPS://DOI.ORG/10.1061/(ASCE)CO.1943-7862.0001517, 04018067; TAHERDOOST, H., DETERMINING SAMPLE SIZE: HOW TO CALCULATE SURVEY SAMPLE SIZE (2017) INT. J. ECON. MANAGE. SYST., 2, P. 201; TAN, Y., SHEN, L., LANGSTON, C., LU, W., CH YAM, M., CRITICAL SUCCESS FACTORS FOR BUILDING MAINTENANCE BUSINESS: A HONG KONG CASE STUDY (2014) FACILITIES, 32 (56), PP. 208-225. , HTTPS://DOI.ORG/10.1108/F-08-2012-0062; TERESO, A., RIBEIRO, P., CARDOSO, M., AN AUTOMATED FRAMEWORK FOR THE INTEGRATION BETWEEN EVM AND RISK MANAGEMENT (2018) J. INF. SYST. ENG. MANAGE., 3 (1), P. 03; TERRY, S.B., LUCKO, G., (2012) ALGORITHM FOR TIME-COST TRADE/OFF ANALYSIS IN CONSTRUCTION PROJECTS BY AGGREGATING ACTIVITY-LEVEL SINGULARITY FUNCTIONS, PP. 226-235. , IN PROC. 2012 CONSTRUCTION RESEARCH CONGRESS, RESTON, VA: ASCE; VAAGEN, H., KAUT, M., WALLACE, S.W., THE IMPACT OF DESIGN UNCERTAINTY IN ENGINEER-TO-ORDER PROJECT PLANNING (2017) EUR. J. OPER. RES., 261 (3), PP. 1098-1109. , HTTPS://DOI.ORG/10.1016/J.EJOR.2017.03.005; VANHOUCKE, M., (2012) PROJECT MANAGEMENT WITH DYNAMIC SCHEDULING, , BERLIN: SPRINGER; VOSE, D., (1996) QUANTITATIVE RISK ANALYSIS: A GUIDE TO MONTE CARLO SIMULATION MODELLING, , CHICHESTER, UK: WILEY; WEI, H.H., LIU, M., SKIBNIEWSKI, M.J., BALALI, V., PRIORITIZING SUSTAINABLE TRANSPORT PROJECTS THROUGH MULTICRITERIA GROUP DECISION MAKING: CASE STUDY OF TIANJIN BINHAI NEW AREA, CHINA (2016) J. MANAGE. ENG., 32 (5). , HTTPS://DOI.ORG/10.1061/(ASCE)ME.1943-5479.0000449, 04016010; WILKS, D.S., (2011) STATISTICAL METHODS IN THE ATMOSPHERIC SCIENCES, 100. , VOL. OF. OXFORD: ACADEMIC PRESS; WU, C.L., FANG, D.P., LIAO, P.C., XUE, J.W., LI, Y., WANG, T., PERCEPTION OF CORPORATE SOCIAL RESPONSIBILITY: THE CASE OF CHINESE INTERNATIONAL CONTRACTORS (2015) J. CLEANER PROD., 107 (NOV), PP. 185-194. , HTTPS://DOI.ORG/10.1016/J.JCLEPRO.2015.04.143; YATES, J.K., DESIGN AND CONSTRUCTION FOR SUSTAINABLE INDUSTRIAL CONSTRUCTION (2014) J. CONSTR. ENG. MANAGE., 140 (4). , HTTPS://DOI.ORG/10.1061/(ASCE)CO.1943-7862.0000673, B4014005; ZEB, A., QUDOOS, A., HANIF, H., IDENTIFICATION AND ANALYSIS OF FACTORS AFFECTING MACHINERY IN THE CONSTRUCTION INDUSTRY OF PAKISTAN (2015) INT. J. SCI.: BASIC APPL. RES., 19 (1), PP. 269-278"/>
    <s v="EL-ADAWAY, I.H.; MISSOURI CONSORTIUM FOR CONSTRUCTION INNOVATION, 1401 N. PINE ST., UNITED STATES; EMAIL: ELADAWAY@MST.EDU"/>
    <s v=""/>
    <s v=""/>
    <s v="AMERICAN SOCIETY OF CIVIL ENGINEERS (ASCE)"/>
    <s v=""/>
    <s v=""/>
    <s v=""/>
    <s v=""/>
    <s v="07339364"/>
    <s v=""/>
    <s v="JCEMD"/>
    <s v=""/>
    <s v="ENGLISH"/>
    <s v="J CONSTR ENG MANAGE"/>
    <x v="0"/>
    <s v="FINAL"/>
    <s v=""/>
    <s v="SCOPUS"/>
    <s v="2-S2.0-85081106733"/>
    <s v="J CONSTR ENG MANAGE"/>
    <s v="NOTREPORTED"/>
    <s v="NOTREPORTED;MISSOURI CONSORTIUM FOR CONSTRUCTION INNOVATION;NOTREPORTED"/>
    <m/>
    <s v="ASSAAD R, 2020, J CONSTR ENG MANAGE"/>
    <s v="ASSAAD R, 2020, J CONSTR ENG MANAGE"/>
    <m/>
  </r>
  <r>
    <n v="34"/>
    <x v="0"/>
    <s v="DERBE G;LI Y;WU D;ZHAO Q"/>
    <s v="57216487811;55358585100;57211346010;7402763911;"/>
    <s v="SCIENTOMETRIC REVIEW OF CONSTRUCTION PROJECT SCHEDULE STUDIES: TRENDS, GAPS AND POTENTIAL RESEARCH AREAS"/>
    <x v="2"/>
    <s v="JOURNAL OF CIVIL ENGINEERING AND MANAGEMENT"/>
    <s v="26"/>
    <s v="4"/>
    <s v=""/>
    <s v="343"/>
    <s v="363"/>
    <s v=""/>
    <n v="8"/>
    <s v="10.3846/jcem.2020.12317"/>
    <s v="https://www.scopus.com/inward/record.uri?eid=2-s2.0-85083639327&amp;doi=10.3846%2fjcem.2020.12317&amp;partnerID=40&amp;md5=0b77f409c1635564a49af2e6ee33e7e9"/>
    <s v="SCHOOL OF ECONOMICS AND MANAGEMENT, BEIHANG UNIVERSITY, HAIDIAN DISTRICT, BEIJING, 100191, CHINA; BEIJING KEY LABORATORY OF EMERGENCY SUPPORT SIMULATION TECHNOLOGIES FOR CITY OPERATIONS, BEIJING, 100091, CHINA; TRANSPORT PLANNING AND RESEARCH INSTITUTE, MINISTRY OF TRANSPORT, BUILDING 2, SHUGUANGXILI A6, CHAOYANG DISTRICT, BEIJING, 100028, CHINA; BEIJING INTERNATIONAL SCIENCE AND TECHNOLOGY COOPERATION BASE FOR CITY SAFETY OPERATION AND EMERGENCY SUPPORT, BEIJING, 100191, CHINA"/>
    <s v="SCHOOL OF ECONOMICS AND MANAGEMENT, BEIHANG UNIVERSITY, HAIDIAN DISTRICT, BEIJING, 100191, CHINA;SCHOOL OF ECONOMICS AND MANAGEMENT, BEIHANG UNIVERSITY, HAIDIAN DISTRICT, BEIJING, 100191, CHINA, BEIJING KEY LABORATORY OF EMERGENCY SUPPORT SIMULATION TECHNOLOGIES FOR CITY OPERATIONS, BEIJING, 100091, CHINA;TRANSPORT PLANNING AND RESEARCH INSTITUTE, MINISTRY OF TRANSPORT, BUILDING 2, SHUGUANGXILI A6, CHAOYANG DISTRICT, BEIJING, 100028, CHINA;SCHOOL OF ECONOMICS AND MANAGEMENT, BEIHANG UNIVERSITY, HAIDIAN DISTRICT, BEIJING, 100191, CHINA, BEIJING INTERNATIONAL SCIENCE AND TECHNOLOGY COOPERATION BASE FOR CITY SAFETY OPERATION AND EMERGENCY SUPPORT, BEIJING, 100191, CHINA"/>
    <s v="SCHEDULING PLAYS A FUNDAMENTAL ROLE IN CONSTRUCTION PROJECTS’ SUCCESS AND THUS HAS DRAWN ATTENTION FROM BOTH ACADEMIC RESEARCHERS AND INDUSTRY PRACTITIONERS. A LARGE NUMBER OF RESEARCH ARTICLES TEND TO SOLVE EMERGING CHALLENGES IN CONSTRUCTION PROJECT SCHEDULE (CPS). THEREFORE, THERE IS A STRONG NEED OF SYSTEMATIC REVIEW ON EXISTING STUDIES. IN THIS STUDY, A TOTAL OF 332 ARTICLES WERE RETRIEVED FROM SCOPUS DATABASE USING TITLE, ABSTRACT AND KEYWORDS WITH RESPECT TO CPS AND FILTERED BY DOCUMENT TYPE, LANGUAGE TYPE AND ABSTRACT CONTENT. IN PARTICULAR, SCIENCE MAPPING APPROACH WAS ADOPTED TO ANALYSE SELECTED JOURNAL ARTICLES. THESE ARTICLES WERE EXAMINED USING THREE SEQUENTIAL PROCESSES, INCLUDING BIBLIOMETRIC SEARCH, SCIENTOMETRIC ANALYSIS, AND IN-DEPTH QUALITATIVE DISCUSSION. IT COULD DEMONSTRATE THE MOST INFLUENTIAL JOURNALS, RESEARCHERS, PUBLISHED ARTICLES, AND ACTIVE COUNTRIES/REGIONS IN THIS AREA. IN ADDITION, MAJOR CPS KNOWLEDGE AREAS WERE IDENTIFIED AND SUMMARIZED AS CPS CONSTRUCTABILITY, APPLICATIONS OF VARIETY OF CPS METHODS, CPS OPTIMIZATION MODELS AND ALGORITHMS, IDENTIFICATION AND QUANTIFICATION OF SCHEDULE RISKS AND UNCERTAINTIES, CPS PERFORMANCE MANAGEMENT, AND ADOPTING NEW EMERGING CPS TECHNOLOGIES AND METHODS. FURTHERMORE, KNOWLEDGE GAPS AND FUTURE POTENTIAL RESEARCH DIRECTIONS WERE ALSO DISCUSSED IN DETAIL. FINALLY, A COMPREHENSIVE CPS FRAMEWORK WAS PROPOSED AS A SOUND REFERENCE IN FUTURE RESEARCH. © 2020 THE AUTHOR(S). PUBLISHED BY VGTU PRESS."/>
    <s v="BIBLIOMETRIC; CONSTRUCTION PROJECT SCHEDULE (CPS); RESOURCE-CONSTRAINED SCHEDULING; SCHEDULE OPTIMIZATION; SCHEDULE UNCERTAINTIES; SCHEDULING METHODS; SCIENTOMETRIC ANALYSIS"/>
    <s v="MANAGEMENT; CONSTRUCTION PROJECTS; OPTIMIZATION MODELS; PERFORMANCE MANAGEMENT; POTENTIAL RESEARCHES; RISKS AND UNCERTAINTIES; SCIENTOMETRIC ANALYSIS; SEQUENTIAL PROCESS; SYSTEMATIC REVIEW; CIVIL ENGINEERING"/>
    <s v=""/>
    <s v=""/>
    <s v=""/>
    <s v=""/>
    <s v="16GLC047, 71843011; NATIONAL NATURAL SCIENCE FOUNDATION OF CHINA, NSFC: 71502008; BEIJING SOCIAL SCIENCE FUND; FUNDAMENTAL RESEARCH FUNDS FOR THE CENTRAL UNIVERSITIES; FUNDAMENTAL RESEARCH FUNDS FOR CENTRAL UNIVERSITIES OF THE CENTRAL SOUTH UNIVERSITY"/>
    <s v="THIS STUDY WAS PARTLY SUPPORTED BY THE NATIONAL NATURAL SCIENCE FOUNDATION OF CHINA (NSFC) UNDER GRANT NO. 71502008; AND SUPPORTED BY THE FUNDAMENTAL RESEARCH FUNDS FOR THE CENTRAL UNIVERSITIES IN CHINA; AND SUPPORTED BY THE SOCIAL SCIENCE FUNDS OF BEIJING UNDER GRANT NO. 16GLC047 AND 71843011."/>
    <s v=""/>
    <s v=""/>
    <s v=""/>
    <s v=""/>
    <s v=""/>
    <s v=""/>
    <s v=""/>
    <s v=""/>
    <s v=""/>
    <s v="ABBONDATI, F., LAMBERTI, R., CAPALDO, F.S., LINEAR SCHEDULING ANALYSIS TOOLKIT FOR ROAD AND AIRPORTS CONSTRUCTION PROJECTS (2016) ARPN JOURNAL OF ENGINEERING AND APPLIED SCIENCES, 11 (11), PP. 6863-6874; ABD EL RAZEK, R.H., DIAB, A.M., HAFEZ, S.M., AZIZ, R.F., TIME-COST-QUALITY TRADE-OFF SOFTWARE BY USING SIMPLIFIED GENETIC ALGORITHM FOR TYPICAL-REPETITIVE CONSTRUCTION PROJECTS. WORLD ACADEMY OF SCIENCE (2010) ENGINEERING AND TECHNOLOGY, 61, PP. 312-321; ABDIRAD, H., PISHDAD-BOZORGI, P., TRENDS OF ASSESSING BIM IMPLEMENTATION IN CONSTRUCTION RESEARCH (2014) 2014 INTERNATIONAL CONFERENCE ON COMPUTING IN CIVIL AND BUILDING ENGINEERING, PP. 496-503. , HTTPS://DOI.ORG/10.1061/9780784413616.062, ORLANDO, FLORIDA, UNITED STATES; ABOU-IBRAHIM, H., HAMZEH, F., ZANKOUL, E., MUNCH LINDHARD, S., RIZK, L., UNDERSTANDING THE PLANNER’S ROLE IN LOOKAHEAD CONSTRUCTION PLANNING (2019) PRODUCTION PLANNING AND CONTROL, 30 (4), PP. 271-284. , HTTPS://DOI.ORG/10.1080/09537287.2018.1524163; ACEMOGLU, D., RESTREPO, P., THE WRONG KIND OF AI? (2019) ARTIFICIAL INTELLIGENCE AND THE FUTURE OF LABOR DEMAND, , HTTPS://DOI.ORG/10.1093/CJRES/RSZ022, CAMBRIDGE JOURNAL OF REGIONS, ECONOMY AND SOCIETY; AGARWAL, R., CHANDRASEKARAN, S., SRIDHAR, M., (2016) IMAGINING CONSTRUCTION’S DIGITAL FUTURE, , HTTPS://WWW.MCKINSEY.COM/INDUSTRIES/CAPITALPROJECTS- AND-INFRASTRUCTURE/OUR-INSIGHTS/IMAGINING-CONSTRUCTIONS-DIGITAL-FUTURE, MCKINSEY PRODUCTIVITY SCIENCES CENTER; AGHAEI CHADEGANI, A., SALEHI, H., YUNUS, M., FARHADI, H., FOOLADI, M., FARHADI, M., ALE EBRAHIM, N., A COMPARISON BETWEEN TWO MAIN ACADEMIC LITERATURE COLLECTIONS: WEB OF SCIENCE AND SCOPUS DATABASES (2013) ASIAN SOCIAL SCIENCE, 9 (5), PP. 18-26. , HTTPS://DOI.ORG/10.5539/ASS.V9N5P18; AKINCI, B., FISCHER, M., KUNZ, J., AUTOMATED GENERATION OF WORK SPACES REQUIRED BY CONSTRUCTION ACTIVITIES (2002) JOURNAL OF CONSTRUCTION ENGINEERING AND MANAGEMENT, 128 (4), PP. 306-315. , HTTPS://DOI.ORG/10.1061/(ASCE)0733-9364(2002)128:4(306); AL HAJ, R.A., EL-SAYEGH, S.M., TIME-COST OPTIMIZATION MODEL CONSIDERING FLOAT-CONSUMPTION IMPACT (2015) JOURNAL OF CONSTRUCTION ENGINEERING AND MANAGEMENT, 141 (5). , HTTPS://DOI.ORG/10.1061/(ASCE)CO.1943-7862.0000966; AL NASSERI, H., AULIN, R., ENABLERS AND BARRIERS TO PROJECT PLANNING AND SCHEDULING BASED ON CONSTRUCTION PROJECTS IN OMAN (2016) JOURNAL OF CONSTRUCTION IN DEVELOPING COUNTRIES, 21 (2), PP. 1-20. , HTTPS://DOI.ORG/10.21315/JCDC2016.21.2.1; AL NASSERI, H., WIDEN, K., AULIN, R., A TAXONOMY OF PLANNING AND SCHEDULING METHODS TO SUPPORT THEIR MORE EFFICIENT USE IN CONSTRUCTION PROJECT MANAGEMENT. JOURNAL OF ENGINEERING (2016) DESIGN AND TECHNOLOGY, 14 (3), PP. 580-601. , HTTPS://DOI.ORG/10.1108/JEDT-11-2013-0078; ALI, M.M., ELAZOUNI, A., FINANCE-BASED CPM/LOB SCHEDULING OF PROJECTS WITH REPETITIVE NON-SERIAL ACTIVITIES (2009) CONSTRUCTION MANAGEMENT AND ECONOMICS, 27 (9), PP. 839-856. , HTTPS://DOI.ORG/10.1080/01446190903191764; ALIAS, S.E., ISMAIL, N., THE USAGE OF CRITICAL PATH METHOD SOFTWARE IN MALAYSIAN CONSTRUCTION. INTERNATIONAL JOURNAL OF KNOWLEDGE (2012) CULTURE AND CHANGE MANAGEMENT, 11 (5), PP. 77-88. , HTTPS://DOI.ORG/10.18848/1447-9524/CGP/V11I05/50198; ALIVERDI, R., MOSLEMI NAENI, L., SALEHIPOUR, A., MONITORING PROJECT DURATION AND COST IN A CONSTRUCTION PROJECT BY APPLYING STATISTICAL QUALITY CONTROL CHARTS (2013) INTERNATIONAL JOURNAL OF PROJECT MANAGEMENT, 31 (3), PP. 411-423. , HTTPS://DOI.ORG/10.1016/J.IJPROMAN.2012.08.005; ALNASSERI, H., AULIN, R., ASSESSING UNDERSTANDING OF PLANNING AND SCHEDULING THEORY AND PRACTICE ON CONSTRUCTION PROJECTS (2015) EMJ - ENGINEERING MANAGEMENT JOURNAL, 27 (2), PP. 58-72. , HTTPS://DOI.ORG/10.1080/10429247.2015.1035963; ALSEHAIMI, A.O., FAZENDA, P.T., KOSKELA, L., IMPROVING CONSTRUCTION MANAGEMENT PRACTICE WITH THE LAST PLANNER SYSTEM: A CASE STUDY. ENGINEERING (2014) CONSTRUCTION AND ARCHITECTURAL MANAGEMENT, 21 (1), PP. 51-64. , HTTPS://DOI.ORG/10.1108/ECAM-03-2012-0032; AMIRI, M.J.T., HAGHIGHI, F., ESHTEHARDIAN, E., HEMATIAN, M., KORDI, H., OPTIMIZATION OF TIME AND COST IN CRITICAL CHAIN PROJECT SCHEDULING PROBLEM USING GENETIC ALGORITHM (2017) JOURNAL OF ENGINEERING AND APPLIED SCIENCES, 12 (4), PP. 871-876; ANDERSON, K., KIM, H., LEE, S., HILDRETH, J., GENERATING CONSTRUCTION SCHEDULES THROUGH AUTOMATIC DATA EXTRACTION USING OPEN BIM (BUILDING INFORMATION MODELING) TECHNOLOGY (2013) AUTOMATION IN CONSTRUCTION, 35, PP. 285-295. , HTTPS://DOI.ORG/10.1016/J.AUTCON.2013.05.020; ASHURI, B., TAVAKOLAN, M., FUZZY ENABLED HYBRID GENETIC ALGORITHM-PARTICLE SWARM OPTIMIZATION APPROACH TO SOLVE TCRO PROBLEMS IN CONSTRUCTION PROJECT PLANNING (2012) JOURNAL OF CONSTRUCTION ENGINEERING AND MANAGEMENT, 138 (9), PP. 1065-1074. , HTTPS://DOI.ORG/10.1061/(ASCE)CO.1943-7862.0000513; BAKKALBASI, N., BAUER, K., GLOVER, J., WANG, L., THREE OPTIONS FOR CITATION TRACKING: GOOGLE SCHOLAR, SCOPUS AND WEB OF SCIENCE (2006) BIOMEDICAL DIGITAL LIBRARIES, 3 (1), P. 7. , HTTPS://DOI.ORG/10.1186/1742-5581-3-7; BAKRY, I., MOSELHI, O., ZAYED, T., OPTIMIZED SCHEDULING AND BUFFERING OF REPETITIVE CONSTRUCTION PROJECTS UNDER UNCERTAINTY. ENGINEERING (2016) CONSTRUCTION AND ARCHITECTURAL MANAGEMENT, 23 (6), PP. 782-800. , HTTPS://DOI.ORG/10.1108/ECAM-05-2014-0069; BALLESTEROS-PÉREZ, P., ELAMROUSY, K.M., GONZÁLEZ-CRUZ, M.C., NON-LINEAR TIME-COST TRADE-OFF MODELS OF ACTIVITY CRASHING: APPLICATION TO CONSTRUCTION SCHEDULING AND PROJECT COMPRESSION WITH FAST-TRACKING (2019) AUTOMATION IN CONSTRUCTION, 97, PP. 229-240. , HTTPS://DOI.ORG/10.1016/J.AUTCON.2018.11.001; BĂNCESCU, M., CONTROLLING PROJECT SCHEDULE PROGRESS, USING CONTROL CHARTS (2016) CYBERNETICS AND SYSTEMS, 47 (7), PP. 602-615. , HTTPS://DOI.ORG/10.1080/01969722.2016.1211883; BANKAR, R.S., LIHITKAR, S.R., SCIENCE MAPPING AND VISUALIZATION TOOLS USED FOR BIBLIOMETRIC AND SCIENTOMETRIC STUDIES: A COMPARATIVE STUDY (2019) JOURNAL OF ADVANCEMENTS IN LIBRARY SCIENCES, 6 (1), PP. 382-394; BANSAL, V.K., PAL, M., CONSTRUCTION SCHEDULE REVIEW IN GIS WITH A NAVIGABLE 3D ANIMATION OF PROJECT ACTIVITIES (2009) INTERNATIONAL JOURNAL OF PROJECT MANAGEMENT, 27 (5), PP. 532-542. , HTTPS://DOI.ORG/10.1016/J.IJPROMAN.2008.07.004; BAQERIN, M.H., SHAFAHI, Y., KASHANI, H., APPLICATION OF WEIBULL ANALYSIS TO EVALUATE AND FORECAST SCHEDULE PERFORMANCE IN REPETITIVE PROJECTS (2016) JOURNAL OF CONSTRUCTION ENGINEERING AND MANAGEMENT, 142 (2). , HTTPS://DOI.ORG/10.1061/(ASCE)CO.1943-7862.0001040; BILAL, M., OYEDELE, L.O., QADIR, J., MUNIR, K., AJAYI, S.O., AKINADE, O.O., OWOLABI, H.A., PASHA, M., BIG DATA IN THE CONSTRUCTION INDUSTRY: A REVIEW OF PRESENT STATUS, OPPORTUNITIES, AND FUTURE TRENDS (2016) ADVANCED ENGINEERING INFORMATICS, 30 (3), PP. 500-521. , HTTPS://DOI.ORG/10.1016/J.AEI.2016.07.001; BONNAL, P., BAUDIN, M., DE JONGHE, J., MERGING PDM, RSM AND LSM SCHEDULING APPROACHES: INTO A SINGLE CONSTRUCTION PROJECT SCHEDULING SYSTEM (2013) JOURNAL OF MODERN PROJECT MANAGEMENT, 1 (2), PP. 6-17; BRAGADIN, M.A., KÄHKÖNEN, K., SCHEDULE HEALTH ASSESSMENT OF CONSTRUCTION PROJECTS (2016) CONSTRUCTION MANAGEMENT AND ECONOMICS, 34 (12), PP. 875-897. , HTTPS://DOI.ORG/10.1080/01446193.2016.1205751; CASTRO-LACOUTURE, D., SÜER, G.A., GONZALEZ-JOAQUI, J., YATES, J.K., CONSTRUCTION PROJECT SCHEDULING WITH TIME, COST, AND MATERIAL RESTRICTIONS USING FUZZY MATHEMATICAL MODELS AND CRITICAL PATH METHOD (2009) JOURNAL OF CONSTRUCTION ENGINEERING AND MANAGEMENT, 135 (10), PP. 1096-1104. , HTTPS://DOI.ORG/10.1061/(ASCE)0733-9364(2009)135:10(1096); CHAN, G., LI, H., SKITMORE, M., HUANG, T., A 4D AUTOMATIC SIMULATION TOOL FOR CONSTRUCTION RESOURCE PLANNING: A CASE STUDY. ENGINEERING (2015) CONSTRUCTION AND ARCHITECTURAL MANAGEMENT, 22 (5), PP. 536-550. , HTTPS://DOI.ORG/10.1108/ECAM-07-2014-0093; CHANG, K., CHEN, H., A CLOUD-BASED SYSTEM FRAMEWORK FOR STORAGE AND ANALYSIS ON BIG DATA OF MASSIVE BIMS (2015) PROCEEDINGS OF THE INTERNATIONAL SYMPOSIUM ON AUTOMATION AND ROBOTICS IN CONSTRUCTION (ISARC, P. 2015. , HTTPS://DOI.ORG/10.22260/ISARC2015/0001, OULU, FINLAND; CHEN, Y., FENG, C., WANG, Y., WU, H., USING BIM MODEL AND GENETIC ALGORITHMS TO OPTIMIZE THE CREW ASSIGNMENT FOR CONSTRUCTION PROJECT PLANNING (2011) INTERNATIONAL JOURNAL OF TECHNOLOGY, 2 (3), PP. 179-188; CHENG, M.Y., PRAYOGO, D., TRAN, D.H., OPTIMIZING MULTIPLE-RESOURCES LEVELING IN MULTIPLE PROJECTS USING DISCRETE SYMBIOTIC ORGANISMS SEARCH (2016) JOURNAL OF COMPUTING IN CIVIL ENGINEERING, 30 (3). , HTTPS://DOI.ORG/10.1061/(ASCE)CP.1943-5487.0000512; CHEVALLIER, N., RUSSELL, A.D., AUTOMATED SCHEDULE GENERATION (1998) CANADIAN JOURNAL OF CIVIL ENGINEERING, 25 (6). , HTTPS://DOI.ORG/10.1139/L98-029; CHOUDHRY, R.M., ASLAM, M.A., ARAIN, F.M., COST AND SCHEDULE RISK ANALYSIS OF BRIDGE CONSTRUCTION IN PAKISTAN: ESTABLISHING RISK GUIDELINES (2014) JOURNAL OF CONSTRUCTION ENGINEERING AND MANAGEMENT, 140 (7). , HTTPS://DOI.ORG/10.1061/(ASCE)CO.1943-7862.0000857; CHRISTODOULOU, S.E., SCHEDULING RESOURCE-CONSTRAINED PROJECTS WITH ANT COLONY OPTIMIZATION ARTIFICIAL AGENTS (2010) JOURNAL OF COMPUTING IN CIVIL ENGINEERING, 24 (1), PP. 45-55. , HTTPS://DOI.ORG/10.1061/(ASCE)0887-3801(2010)24:1(45); CHRISTODOULOU, S.E., TEZIAS, E.S., GALARAS, K.A., RESOURCE- CONSTRAINED SCHEDULING OF CONSTRUCTION PROJECTS AND SIMULATION OF THE ENTROPY IMPACT ON A PROJECT’S DURATION AND COST (2012) INTERNATIONAL JOURNAL OF PROJECT ORGANISATION AND MANAGEMENT, 4 (4), PP. 322-338. , HTTPS://DOI.ORG/10.1504/IJPOM.2012.050328; COBO, M.J., LÓPEZ-HERRERA, A.G., HERRERA-VIEDMA, E., HERRERA, F., SCIENCE MAPPING SOFTWARE TOOLS: REVIEW, ANALYSIS, AND COOPERATIVE STUDY AMONG TOOLS (2011) JOURNAL OF THE AMERICAN SOCIETY FOR INFORMATION SCIENCE AND TECHNOLOGY, 62 (7), PP. 1382-1402. , HTTPS://DOI.ORG/10.1002/ASI.21525; DANIEL, E.I., PASQUIRE, C., DICKENS, G., BALLARD, H.G., THE RELATIONSHIP BETWEEN THE LAST PLANNER® SYSTEM AND COLLABORATIVE PLANNING PRACTICE IN UK CONSTRUCTION. ENGINEERING (2017) CONSTRUCTION AND ARCHITECTURAL MANAGEMENT, 24 (3), PP. 407-425. , HTTPS://DOI.ORG/10.1108/ECAM-07-2015-0109; DING, L., ZHOU, Y., WANG, X., TRUIJENS, M., LUO, H., APPLICABILITY OF 4D MODELING FOR RESOURCE ALLOCATION IN MEGA LIQUEFIED NATURAL GAS PLANT CONSTRUCTION (2015) AUTOMATION IN CONSTRUCTION, 50, PP. 50-63. , HTTPS://DOI.ORG/10.1016/J.AUTCON.2014.10.016; DOCHY, F., A GUIDE FOR WRITING SCHOLARLY ARTICLES OR REVIEWS FOR THE EDUCATIONAL RESEARCH REVIEW (2006) EDUCATIONAL RESEARCH REVIEW, P. 4; EL-ABBASY, M.S., ELAZOUNI, A., ZAYED, T., MOSCOPEA: MULTI-OBJECTIVE CONSTRUCTION SCHEDULING OPTIMIZATION USING ELITIST NON-DOMINATED SORTING GENETIC ALGORITHM (2016) AUTOMATION IN CONSTRUCTION, 71, PP. 153-170. , HTTPS://DOI.ORG/10.1016/J.AUTCON.2016.08.038; EL-RAYES, K., JUN, D.H., OPTIMIZING RESOURCE LEVELING IN CONSTRUCTION PROJECTS (2009) JOURNAL OF CONSTRUCTION ENGINEERING AND MANAGEMENT, 135 (11), PP. 1172-1180. , HTTPS://DOI.ORG/10.1061/(ASCE)CO.1943-7862.0000097; ELBELTAGI, E., AMMAR, M., SANAD, H., KASSAB, M., OVERALL MULTIOBJECTIVE OPTIMIZATION OF CONSTRUCTION PROJECTS SCHEDULING USING PARTICLE SWARM. ENGINEERING (2016) CONSTRUCTION AND ARCHITECTURAL MANAGEMENT, 23 (3), PP. 265-282. , HTTPS://DOI.ORG/10.1108/ECAM-11-2014-0135; ELEFTHERIADIS, S., MUMOVIC, D., GREENING, P., LIFE CYCLE ENERGY EFFICIENCY IN BUILDING STRUCTURES: A REVIEW OF CURRENT DEVELOPMENTS AND FUTURE OUTLOOKS BASED ON BIM CAPABILITIES (2017) RENEWABLE AND SUSTAINABLE ENERGY REVIEWS, 67, PP. 811-825. , HTTPS://DOI.ORG/10.1016/J.RSER.2016.09.028; ESHTEHARDIAN, E., AFSHAR, A., ABBASNIA, R., FUZZY-BASED MOGA APPROACH TO STOCHASTIC TIME-COST TRADE-OFF PROBLEM (2009) AUTOMATION IN CONSTRUCTION, 18 (5), PP. 692-701. , HTTPS://DOI.ORG/10.1016/J.AUTCON.2009.02.001; EZELDIN, A.S., SOLIMAN, A., HYBRID TIME-COST OPTIMIZATION OF NONSERIAL REPETITIVE CONSTRUCTION PROJECTS (2009) JOURNAL OF CONSTRUCTION ENGINEERING AND MANAGEMENT, 135 (1), PP. 42-55. , HTTPS://DOI.ORG/10.1061/(ASCE)0733-9364(2009)135:1(42); FAGHIHI, V., NEJAT, A., REINSCHMIDT, K.F., KANG, J.H., AUTOMATION IN CONSTRUCTION SCHEDULING: A REVIEW OF THE LITERATURE (2015) INTERNATIONAL JOURNAL OF ADVANCED MANUFACTURING TECHNOLOGY, 81 (9-12), PP. 1845-1856. , HTTPS://DOI.ORG/10.1007/S00170-015-7339-0; FAGHIHI, V., REINSCHMIDT, K.F., KANG, J.H., CONSTRUCTION SCHEDULING USING GENETIC ALGORITHM BASED ON BUILDING INFORMATION MODEL (2014) EXPERT SYSTEMS WITH APPLICATIONS, 41 (16), PP. 7565-7578. , HTTPS://DOI.ORG/10.1016/J.ESWA.2014.05.047; FALAGAS, M.E., PITSOUNI, E.I., MALIETZIS, G.A., PAPPAS, G., COMPARISON OF PUBMED, SCOPUS, WEB OF SCIENCE, AND GOOGLE SCHOLAR: STRENGTHS AND WEAKNESSES (2008) THE FASEB JOURNAL, 22 (2), PP. 338-342. , HTTPS://DOI.ORG/10.1096/FJ.07-9492LSF; FANIRAN, O., LOVE, P., SMITH, J., EFFECTIVE FRONT-END PROJECT MANAGEMENT - A KEY ELEMENT IN ACHIEVING PROJECT SUCCESS IN DEVELOPING COUNTRIES (2000) PROCEEDINGS OF CONSTRUCTION DEVELOPMENT CONFERENCE; GANNON, T., FENG, P., SITZABEE, W., RELIABLE SCHEDULE FORECASTING IN FEDERAL DESIGN-BUILD FACILITY PROCUREMENT (2012) LEAN CONSTRUCTION JOURNAL, PP. 1-14; GARCÍA-NIEVES, J.D., PONZ-TIENDA, J.L., SALCEDO-BERNAL, A., PELLICER, E., THE MULTIMODE RESOURCE-CONSTRAINED PROJECT SCHEDULING PROBLEM FOR REPETITIVE ACTIVITIES IN CONSTRUCTION PROJECTS (2018) COMPUTER-AIDED CIVIL AND INFRASTRUCTURE ENGINEERING, 33 (8), PP. 655-671. , HTTPS://DOI.ORG/10.1111/MICE.12356; GEBREHIWET, T., LUO, H., RISK LEVEL EVALUATION ON CONSTRUCTION PROJECT LIFECYCLE USING FUZZY COMPREHENSIVE EVALUATION AND TOPSIS (2019) SYMMETRY, 11 (1), P. 12. , HTTPS://DOI.ORG/10.3390/SYM11010012; GHODDOUSI, P., ANSARI, R., MAKUI, A., AN IMPROVED ROBUST BUFFER ALLOCATION METHOD FOR THE PROJECT SCHEDULING PROBLEM (2017) ENGINEERING OPTIMIZATION, 49 (4), PP. 718-731. , HTTPS://DOI.ORG/10.1080/0305215X.2016.1206534; GIRAN, O., TEMUR, R., BEKDAŞ, G., RESOURCE CONSTRAINED PROJECT SCHEDULING BY HARMONY SEARCH ALGORITHM (2017) KSCE JOURNAL OF CIVIL ENGINEERING, 21 (2), PP. 479-487. , HTTPS://DOI.ORG/10.1007/S12205-017-1363-6; GONZÁLEZ, V., ALARCÓN, L.F., MOLENAAR, K., MULTIOBJECTIVE DESIGN OF WORK-IN-PROCESS BUFFER FOR SCHEDULING REPETITIVE BUILDING PROJECTS (2009) AUTOMATION IN CONSTRUCTION, 18 (2), PP. 95-108. , HTTPS://DOI.ORG/10.1016/J.AUTCON.2008.05.005; GWAK, H.S., SON, S.H., PARK, Y.J., LEE, D.E., EXACT TIME-COST TRADEOFF ANALYSIS IN CONCURRENCY-BASED SCHEDULING (2016) JOURNAL OF CONSTRUCTION ENGINEERING AND MANAGEMENT, 142 (10). , HTTPS://DOI.ORG/10.1061/(ASCE)CO.1943-7862.0001164; HAMZEH, F., BALLARD, G., TOMMELEIN, I.D., RETHINKING LOOKAHEAD PLANNING TO OPTIMIZE CONSTRUCTION WORKFLOW (2012) LEAN CONSTRUCTION JOURNAL, PP. 15-34; HAN, K.K., GOLPARVAR-FARD, M., POTENTIAL OF BIG VISUAL DATA AND BUILDING INFORMATION MODELING FOR CONSTRUCTION PERFORMANCE ANALYTICS: AN EXPLORATORY STUDY (2017) AUTOMATION IN CONSTRUCTION, 73, PP. 184-198. , HTTPS://DOI.ORG/10.1016/J.AUTCON.2016.11.004; HANAGODIMATH, A.V., RAJASHEKARSWAMY, H.M., PARATE, H.R., PROJECT PERFORMANCE IN REAL TIME CONSTRUCTION INDUSTRY - A CASE STUDY (2016) INTERNATIONAL JOURNAL OF CIVIL ENGINEERING AND TECHNOLOGY, 7 (5), PP. 93-102; HARDIN, B., MCCOOL, D., (2015) BIM AND CONSTRUCTION MANAGEMENT: PROVEN TOOLS, METHODS, AND WORKFLOWS, , JOHN WILEY &amp; SONS; HARTY, C., GOODIER, C.I., SOETANTO, R., AUSTIN, S., DAINTY, A.R., PRICE, A.D., THE FUTURES OF CONSTRUCTION: A CRITICAL REVIEW OF CONSTRUCTION FUTURE STUDIES (2007) CONSTRUCTION MANAGEMENT AND ECONOMICS, 25 (5), PP. 477-493. , HTTPS://DOI.ORG/10.1080/01446190600879117; HE, Q., WANG, G., LUO, L., SHI, Q., XIE, J., MENG, X., MAPPING THE MANAGERIAL AREAS OF BUILDING INFORMATION MODELING (BIM) USING SCIENTOMETRIC ANALYSIS (2017) INTERNATIONAL JOURNAL OF PROJECT MANAGEMENT, 35 (4), PP. 670-685. , HTTPS://DOI.ORG/10.1016/J.IJPROMAN.2016.08.001; HOSSEINI, M.R., MARTEK, I., ZAVADSKAS, E.K., AIBINU, A.A., ARASHPOUR, M., CHILESHE, N., CRITICAL EVALUATION OF OFFSITE CONSTRUCTION RESEARCH: A SCIENTOMETRIC ANALYSIS (2018) AUTOMATION IN CONSTRUCTION, 87, PP. 235-247. , HTTPS://DOI.ORG/10.1016/J.AUTCON.2017.12.002; HSIAU, H.J., LIN, C.W.R., A FUZZY PERT APPROACH TO EVALUATE PLANT CONSTRUCTION PROJECT SCHEDULING RISK UNDER UNCERTAIN RESOURCES CAPACITY (2009) JOURNAL OF INDUSTRIAL ENGINEERING AND MANAGEMENT, 2 (1), PP. 31-47. , HTTPS://DOI.ORG/10.3926/JIEM.2009.V2N1.P31-47; HSIE, M., CHANG, C.J., YANG, I.T., HUANG, C.Y., RESOURCE- CONSTRAINED SCHEDULING FOR CONTINUOUS REPETITIVE PROJECTS WITH TIME-BASED PRODUCTION UNITS (2009) AUTOMATION IN CONSTRUCTION, 18 (7), PP. 942-949. , HTTPS://DOI.ORG/10.1016/J.AUTCON.2009.04.006; HUANG, K.M., YANG, B., LEE, C.H., CHIU, C.T., INCORPORATING LOST PRODUCTIVITY CALCULATION INTO DELAY ANALYSIS FOR CONSTRUCTION PROJECTS (2014) KSCE JOURNAL OF CIVIL ENGINEERING, 18 (2), PP. 380-388. , HTTPS://DOI.ORG/10.1007/S12205-014-0128-8; INDHU, B., FARHAN, M., ANALYSIS OF PROBABILISTIC TIMES IN A CONSTRUCTION PROJECT USING MONTE CARLO SIMULATION TECHNIQUE (2015) INTERNATIONAL JOURNAL OF APPLIED ENGINEERING RESEARCH, 10 (10), PP. 26463-26474; JACSÓ, P., GOOGLE SCHOLAR: THE PROS AND THE CONS (2005) ONLINE INFORMATION REVIEW, 29 (2), PP. 208-214. , HTTPS://DOI.ORG/10.1108/14684520510598066; JASKOWSKI, P., BIRUK, S., REDUCING RENEWABLE RESOURCE DEMAND FLUCTUATION USING SOFT PRECEDENCE RELATIONS IN PROJECT SCHEDULING (2018) JOURNAL OF CIVIL ENGINEERING AND MANAGEMENT, 24 (4), PP. 355-363. , HTTPS://DOI.ORG/10.3846/JCEM.2018.3043; JHA, K.N., CHOCKALINGAM, C.T., PREDICTION OF SCHEDULE PERFORMANCE OF INDIAN CONSTRUCTION PROJECTS USING AN ARTIFICIAL NEURAL NETWORK (2011) CONSTRUCTION MANAGEMENT AND ECONOMICS, 29 (9), PP. 901-911. , HTTPS://DOI.ORG/10.1080/01446193.2011.608691; JIN, R., YUAN, H., CHEN, Q., SCIENCE MAPPING APPROACH TO ASSISTING THE REVIEW OF CONSTRUCTION AND DEMOLITION WASTE MANAGEMENT RESEARCH PUBLISHED BETWEEN 2009 AND 2018. RESOURCES (2019) CONSERVATION AND RECYCLING, 140, PP. 175-188. , HTTPS://DOI.ORG/10.1016/J.RESCONREC.2018.09.029; JIN, R., ZOU, P.X., PIROOZFAR, P., WOOD, H., YANG, Y., YAN, L., HAN, Y., A SCIENCE MAPPING APPROACH BASED REVIEW OF CONSTRUCTION SAFETY RESEARCH (2019) SAFETY SCIENCE, 113, PP. 285-297. , HTTPS://DOI.ORG/10.1016/J.SSCI.2018.12.006; KASRAVI, M., MAHMOUDI, A., FEYLIZADEH, M.R., A NOVEL ALGORITHM FOR SOLVING RESOURCE-CONSTRAINED PROJECT SCHEDULING PROBLEMS: A CASE STUDY (2019) JOURNAL OF ADVANCES IN MANAGEMENT RESEARCH, 16 (2), PP. 194-215. , HTTPS://DOI.ORG/10.1108/JAMR-03-2018-0033; KASTOR, A., SIRAKOULIS, K., THE EFFECTIVENESS OF RESOURCE LEVELLING TOOLS FOR RESOURCE CONSTRAINT PROJECT SCHEDULING PROBLEM (2009) INTERNATIONAL JOURNAL OF PROJECT MANAGEMENT, 27 (5), PP. 493-500. , HTTPS://DOI.ORG/10.1016/J.IJPROMAN.2008.08.006; KAVUMA, A., OCK, J., JANG, H., FACTORS INFLUENCING TIME AND COST OVERRUNS ON FREEFORM CONSTRUCTION PROJECTS (2019) KSCE JOURNAL OF CIVIL ENGINEERING, 23 (4), PP. 1442-1450. , HTTPS://DOI.ORG/10.1007/S12205-019-0447-X; KHANZADI, M., MOVAHEDIAN, A., BAGHERPOUR, M., FINDING OPTIMUM RESOURCE ALLOCATION TO OPTIMIZING CONSTRUCTION PROJECT TIME/COST THROUGH COMBINATION OF ARTIFICIAL AGENTS CPM AND GA (2016) PERIODICA POLYTECHNICA CIVIL ENGINEERING, 60 (2), PP. 169-180. , HTTPS://DOI.ORG/10.3311/PPCI.7883; KIM, S.G., CPM SCHEDULE SUMMARIZING FUNCTION OF THE BEELINE DIAGRAMMING METHOD (2012) JOURNAL OF ASIAN ARCHITECTURE AND BUILDING ENGINEERING, 11 (2), PP. 367-374. , HTTPS://DOI.ORG/10.3130/JAABE.11.367; KOVVURI, P.R.R., SAWHNEY, A., AHUJA, R., SREEKUMAR, A., EFFICIENT PROJECT DELIVERY USING LEAN PRINCIPLES - AN INDIAN CASE STUDY (2016) JOURNAL OF THE INSTITUTION OF ENGINEERS (INDIA): SERIES A, 97 (1), PP. 19-26. , HTTPS://DOI.ORG/10.1007/S40030-016-0142-6; LARSEN, J.K., SHEN, G.Q., LINDHARD, S.M., BRUNOE, T.D., FACTORS AFFECTING SCHEDULE DELAY, COST OVERRUN, AND QUALITY LEVEL IN PUBLIC CONSTRUCTION PROJECTS (2016) JOURNAL OF MANAGEMENT IN ENGINEERING, 32 (1). , HTTPS://DOI.ORG/10.1061/(ASCE)ME.1943-5479.0000391; LARSEN, J.K., LINDHARD, S.M., BRUNOE, T.D., JENSEN, K.N., THE RELATION BETWEEN PRE-PLANNING, COMMISSIONING AND ENHANCED PROJECT PERFORMANCE (2018) CONSTRUCTION ECONOMICS AND BUILDING, 18 (2), PP. 1-14. , HTTPS://DOI.ORG/10.5130/AJCEB.V18I2.5762; LEKSHMI, S.A., UNNIKRISHNAN, V., PLANNING AND DELAY ANALYSIS OF A RESIDENTIAL COMPLEX: A CASE STUDY (2018) INTERNATIONAL JOURNAL OF CIVIL ENGINEERING AND TECHNOLOGY, 9 (6), PP. 1191-1201; LI, H., ZHANG, H., ANT COLONY OPTIMIZATION-BASED MULTI- MODE SCHEDULING UNDER RENEWABLE AND NONRENEWABLE RESOURCE CONSTRAINTS (2013) AUTOMATION IN CONSTRUCTION, 35, PP. 431-438. , HTTPS://DOI.ORG/10.1016/J.AUTCON.2013.05.030; LI, H., ZHANG, J., REN, L., SHI, Z., SCHEDULING OPTIMIZATION IN CONSTRUCTION PROJECT BASED ON ANT COLONY GENETIC ALGORITHM (2013) JOURNAL OF THEORETICAL AND APPLIED INFORMATION TECHNOLOGY, 48 (3), PP. 1540-1545; LIN, C.W.R., HSIAU, H.J., A GENETIC ALGORITHM APPROACH FOR OPTIMIZING CHEMICAL TOWERS CONSTRUCTION PROJECT SCHEDULING WITH DYNAMIC RESOURCES CONSTRAINTS (2010) INTERNATIONAL JOURNAL OF INDUSTRIAL ENGINEERING: THEORY APPLICATIONS AND PRACTICE, 17 (2), PP. 128-141; LINES, B.C., SULLIVAN, K.T., HURTADO, K.C., SAVICKY, J., PLANNING IN CONSTRUCTION: LONGITUDINAL STUDY OF PRE-CONTRACT PLANNING MODEL DEMONSTRATES REDUCTION IN PROJECT COST AND SCHEDULE GROWTH (2015) INTERNATIONAL JOURNAL OF CONSTRUCTION EDUCATION AND RESEARCH, 11 (1), PP. 21-39. , HTTPS://DOI.ORG/10.1080/15578771.2013.872733; LIU, D., XUAN, P., LI, S., HUANG, P., SCHEDULE RISK ANALYSIS FOR TBM TUNNELING BASED ON ADAPTIVE CYCLONE SIMULATION IN A GEOLOGIC UNCERTAINTY-AWARE CONTEXT (2015) JOURNAL OF COMPUTING IN CIVIL ENGINEERING, 29 (6). , HTTPS://DOI.ORG/10.1061/(ASCE)CP.1943-5487.0000441; LONG, L.D., OHSATO, A., A GENETIC ALGORITHM-BASED METHOD FOR SCHEDULING REPETITIVE CONSTRUCTION PROJECTS (2009) AUTOMATION IN CONSTRUCTION, 18 (4), PP. 499-511. , HTTPS://DOI.ORG/10.1016/J.AUTCON.2008.11.005; LUU, V.T., KIM, S.Y., TUAN, N.V., OGUNLANA, S.O., QUANTIFYING SCHEDULE RISK IN CONSTRUCTION PROJECTS USING BAYESIAN BELIEF NETWORKS (2009) INTERNATIONAL JOURNAL OF PROJECT MANAGEMENT, 27 (1), PP. 39-50. , HTTPS://DOI.ORG/10.1016/J.IJPROMAN.2008.03.003; MA, Y., XU, J., A NOVEL MULTIPLE DECISION-MAKER MODEL FOR RESOURCE-CONSTRAINED PROJECT SCHEDULING PROBLEMS (2014) CANADIAN JOURNAL OF CIVIL ENGINEERING, 41 (6), PP. 500-511. , HTTPS://DOI.ORG/10.1139/CJCE-2013-0232; MAHALINGAM, A., YADAV, A.K., VARAPRASAD, J., INVESTIGATING THE ROLE OF LEAN PRACTICES IN ENABLING BIM ADOPTION: EVIDENCE FROM TWO INDIAN CASES (2015) JOURNAL OF CONSTRUCTION ENGINEERING AND MANAGEMENT, 141 (7). , HTTPS://DOI.ORG/10.1061/(ASCE)CO.1943-7862.0000982; MARTÍN-MARTÍN, A., ORDUNA-MALEA, E., THELWALL, M., LÓPEZ- CÓZAR, E.D., GOOGLE SCHOLAR, WEB OF SCIENCE, AND SCOPUS: A SYSTEMATIC COMPARISON OF CITATIONS IN 252 SUBJECT CATEGORIES (2018) JOURNAL OF INFORMETRICS, 12 (4), PP. 1160-1177. , HTTPS://DOI.ORG/10.1016/J.JOI.2018.09.002; MAY, I., PYNN, C., HILL, P., ARUP’S DIGITAL FUTURE: THE PATH TO BIM (2018) BUILDING INFORMATION MODELING, PP. 509-534. , HTTPS://DOI.ORG/10.1007/978-3-319-92862-3_31, SPRINGER; MCCABE, B., ABOURIZK, S.M., GOEBEL, R., BELIEF NETWORKS FOR CONSTRUCTION PERFORMANCE DIAGNOSTICS (1998) JOURNAL OF COMPUTING IN CIVIL ENGINEERING, 12 (2), PP. 93-100. , HTTPS://DOI.ORG/10.1061/(ASCE)0887-3801(1998)12:2(93); MEHO, L.I., YANG, K., A NEW ERA IN CITATION AND BIBLIOMETRIC ANALYSES: WEB OF SCIENCE, SCOPUS, AND GOOGLE SCHOLAR (2006) JOURNAL OF THE AMERICAN SOCIETY FOR INFORMATION SCIENCE AND TECHNOLOGY (ACCEPTED FOR PUBLICATION); MIRZAEI, A., NASIRZADEH, F., PARCHAMI JALAL, M., ZAMANI, Y., 4D-BIM DYNAMIC TIME-SPACE CONFLICT DETECTION AND QUANTIFICATION SYSTEM FOR BUILDING CONSTRUCTION PROJECTS (2018) JOURNAL OF CONSTRUCTION ENGINEERING AND MANAGEMENT, 144 (7). , HTTPS://DOI.ORG/10.1061/(ASCE)CO.1943-7862.0001504; MOSELHI, O., ALSHIBANI, A., SCHEDULE COMPRESSION USING FUZZY SET THEORY AND CONTRACTORS JUDGMENT (2013) JOURNAL OF INFORMATION TECHNOLOGY IN CONSTRUCTION, 18, PP. 64-75; MÜLLER, V.C., BOSTROM, N., FUTURE PROGRESS IN ARTIFICIAL INTELLIGENCE: A SURVEY OF EXPERT OPINION (2016) FUNDAMENTAL ISSUES OF ARTIFICIAL INTELLIGENCE, PP. 555-572. , HTTPS://DOI.ORG/10.1007/978-3-319-26485-1_33, SPRINGER; ÖKMEN, Ö., ÖZTAŞ, A., CONSTRUCTION PROJECT NETWORK EVALUATION WITH CORRELATED SCHEDULE RISK ANALYSIS MODEL (2008) JOURNAL OF CONSTRUCTION ENGINEERING AND MANAGEMENT, 134 (1), PP. 49-63. , HTTPS://DOI.ORG/10.1061/(ASCE)0733-9364(2008)134:1(49); ÖKMEN, Ö., ÖZTAŞ, A., A CPM-BASED SCHEDULING METHOD FOR CONSTRUCTION PROJECTS WITH FUZZY SETS AND FUZZY OPERATIONS (2014) JOURNAL OF THE SOUTH AFRICAN INSTITUTION OF CIVIL ENGINEERING, 56 (2), PP. 2-8; PETROCHENKO, M.V., VELICHKIN, V.Z., KAZAKOV, Y.N., ZAVODNOVA, Y.B., RELIABILITY ASSESSMENT OF THE CONSTRUCTION SCHEDULE BY THE CRITICAL CHAIN METHOD (2018) MAGAZINE OF CIVIL ENGINEERING, 81 (5), PP. 25-31; POSHDAR, M., GONZÁLEZ, V.A., RAFTERY, G.M., OROZCO, F., CABRERA- GUERRERO, G.G., A MULTI-OBJECTIVE PROBABILISTIC-BASED METHOD TO DETERMINE OPTIMUM ALLOCATION OF TIME BUFFER IN CONSTRUCTION SCHEDULES (2018) AUTOMATION IN CONSTRUCTION, 92, PP. 46-58. , HTTPS://DOI.ORG/10.1016/J.AUTCON.2018.03.025; POSHDAR, M., GONZÁLEZ, V.A., RAFTERY, G.M., OROZCO, F., ROMEO, J.S., FORCAEL, E., A PROBABILISTIC-BASED METHOD TO DETERMINE OPTIMUM SIZE OF PROJECT BUFFER IN CONSTRUCTION SCHEDULES (2016) JOURNAL OF CONSTRUCTION ENGINEERING AND MANAGEMENT, 142 (10). , HTTPS://DOI.ORG/10.1061/(ASCE)CO.1943-7862.0001158; RADZISZEWSKA-ZIELINA, E., ŚLADOWSKI, G., SIBIELAK, M., PLANNING THE RECONSTRUCTION OF A HISTORICAL BUILDING BY USING A FUZZY STOCHASTIC NETWORK (2017) AUTOMATION IN CONSTRUCTION, 84, PP. 242-257. , HTTPS://DOI.ORG/10.1016/J.AUTCON.2017.08.003; RAKHSHANI, H., IDOUMGHAR, L., LEPAGNOT, J., BREVILLIERS, M., (2019) FROM FEATURE SELECTION TO CONTINUES OPTIMIZATION, , ACCEPTED FOR EA2019; ROSŁON, J.H., KULEJEWSKI, J.E., A HYBRID APPROACH FOR SOLVING MULTI-MODE RESOURCE-CONSTRAINED PROJECT SCHEDULING PROBLEM IN CONSTRUCTION (2019) OPEN ENGINEERING, 9 (1), PP. 7-13. , HTTPS://DOI.ORG/10.1515/ENG-2019-0006; RUSSELL, M.M., HOWELL, G., HSIANG, S.M., LIU, M., APPLICATION OF TIME BUFFERS TO CONSTRUCTION PROJECT TASK DURATIONS (2013) JOURNAL OF CONSTRUCTION ENGINEERING AND MANAGEMENT, 139 (10). , HTTPS://DOI.ORG/10.1061/(ASCE)CO.1943-7862.0000735; RUSSELL, M.M., HSIANG, S.M., LIU, M., WAMBEKE, B., CAUSES OF TIME BUFFER AND DURATION VARIATION IN CONSTRUCTION PROJECT TASKS: COMPARISON OF PERCEPTION TO REALITY (2014) JOURNAL OF CONSTRUCTION ENGINEERING AND MANAGEMENT, 140 (6). , HTTPS://DOI.ORG/10.1061/(ASCE)CO.1943-7862.0000819; RYALL, T., FITZPATRICK, S., PARSLOE, R., MORRIS, J., COLLABORATIVE PLANNING ON THE BOROUGH VIADUCT PROJECT, LONDON (2012) PROCEEDINGS OF THE INSTITUTION OF CIVIL ENGINEERS: CIVIL ENGINEERING, 165 (5), PP. 45-49. , HTTPS://DOI.ORG/10.1680/CIEN.11.00015; SHEN, Q., XUE, F., LI, Z., LUO, L., XU, X., SOMMER, L., SCHEDULE RISK MODELING IN PREFABRICATION HOUSING PRODUCTION (2017) JOURNAL OF CLEANER PRODUCTION, 153, PP. 692-706. , HTTPS://DOI.ORG/10.1016/J.JCLEPRO.2016.11.028; SIGALOV, K., KÖNIG, M., RECOGNITION OF PROCESS PATTERNS FOR BIM-BASED CONSTRUCTION SCHEDULES (2017) ADVANCED ENGINEERING INFORMATICS, 33, PP. 456-472. , HTTPS://DOI.ORG/10.1016/J.AEI.2016.12.003; SINESILASSIE, E.G., TABISH, S.Z.S., JHA, K.N., CRITICAL FACTORS AFFECTING SCHEDULE PERFORMANCE: A CASE OF ETHIOPIAN PUBLIC CONSTRUCTION PROJECTS - ENGINEERS’ PERSPECTIVE. ENGINEERING (2017) CONSTRUCTION AND ARCHITECTURAL MANAGEMENT, 24 (5), PP. 757-773. , HTTPS://DOI.ORG/10.1108/ECAM-03-2016-0062; SIU, M., LU, M., ABOURIZK, S., TIDDER, V., QUANTITATIVE ASSESSMENT OF BUDGET SUFFICIENCY AND RESOURCE UTILIZATION FOR RESOURCE-CONSTRAINED PROJECT SCHEDULES (2016) JOURNAL OF CONSTRUCTION ENGINEERING AND MANAGEMENT, 142 (6). , HTTPS://DOI.ORG/10.1061/(ASCE)CO.1943-7862.0001106; SONG, L., MOHAMED, Y., ABOURIZK, S.M., EARLY CONTRACTOR INVOLVEMENT IN DESIGN AND ITS IMPACT ON CONSTRUCTION SCHEDULE PERFORMANCE (2009) JOURNAL OF MANAGEMENT IN ENGINEERING, 25 (1), PP. 12-20. , HTTPS://DOI.ORG/10.1061/(ASCE)0742-597X(2009)25:1(12); SONMEZ, R., IRANAGH, M.A., UYSAL, F., CRITICAL SEQUENCE CRASHING HEURISTIC FOR RESOURCE-CONSTRAINED DISCRETE TIME-COST TRADE-OFF PROBLEM (2016) JOURNAL OF CONSTRUCTION ENGINEERING AND MANAGEMENT, 142 (3). , HTTPS://DOI.ORG/10.1061/(ASCE)CO.1943-7862.0001077; SOTO RAMÍREZ, D., RIVERA CADAVID, L., OROBIO QUIÑONES, A., CUADROS LÓPEZ, A.J., EVALUATION OF THE IMPACT OF SCHEDULE RISKS IN A ROAD INFRASTRUCTURE PROJECT (2018) ESPACIOS, 39 (47); SUBRAMANI, T., AMMAI, A., MATURING CONSTRUCTION MANAGEMENT UP THE BIM MODEL &amp; SCHEDULING USING PRIMAVERA (2018) INTERNATIONAL JOURNAL OF ENGINEERING AND TECHNOLOGY, 7 (3). , HTTPS://DOI.ORG/10.14419/IJET.V7I3.10.15617; SUCCAR, B., BUILDING INFORMATION MODELLING FRAMEWORK: A RESEARCH AND DELIVERY FOUNDATION FOR INDUSTRY STAKEHOLDERS (2009) AUTOMATION IN CONSTRUCTION, 18 (3), PP. 357-375. , HTTPS://DOI.ORG/10.1016/J.AUTCON.2008.10.003; SURESH, M., DUTTA, P., JAIN, K., ANALYSIS OF AN EPC PROJECT: A SOLUTION TO THE RESOURCE CONSTRAINED PROJECT SCHEDULING PROBLEM USING GENETIC ALGORITHMS (2011) INTERNATIONAL JOURNAL OF INDUSTRIAL AND SYSTEMS ENGINEERING, 8 (2), PP. 251-269. , HTTPS://DOI.ORG/10.1504/IJISE.2011.041372; TANG, Y., LIU, R., SUN, Q., SCHEDULE CONTROL MODEL FOR LINEAR PROJECTS BASED ON LINEAR SCHEDULING METHOD AND CONSTRAINT PROGRAMMING (2014) AUTOMATION IN CONSTRUCTION, 37, PP. 22-37. , HTTPS://DOI.ORG/10.1016/J.AUTCON.2013.09.008; TESFAYE, E., LEMMA, T., BERHAN, E., BESHAH, B., KEY PROJECT PLANNING PROCESSES AFFECTING PROJECT SUCCESS (2017) INTERNATIONAL JOURNAL FOR QUALITY RESEARCH, 11 (1), PP. 159-172; THOMAS, H.R., MALONEY, W.F., HORNER, R.M.W., SMITH, G.R., HANDA, V.K., SANDERS, S.R., MODELING CONSTRUCTION LABOR PRODUCTIVITY (1990) JOURNAL OF CONSTRUCTION ENGINEERING AND MANAGEMENT, 116 (4), PP. 705-726. , HTTPS://DOI.ORG/10.1061/(ASCE)0733-9364(1990)116:4(705); TIWARI, S., JOHARI, S., PROJECT SCHEDULING BY INTEGRATION OF TIME COST TRADE-OFF AND CONSTRAINED RESOURCE SCHEDULING (2015) JOURNAL OF THE INSTITUTION OF ENGINEERS (INDIA): SERIES A, 96 (1), PP. 37-46. , HTTPS://DOI.ORG/10.1007/S40030-014-0099-2; TOMAR, A., BANSAL, V.K., SCHEDULING OF REPETITIVE CONSTRUCTION PROJECTS USING GEOGRAPHIC INFORMATION SYSTEMS: AN INTEGRATION OF CRITICAL PATH METHOD AND LINE OF BALANCE (2019) ASIAN JOURNAL OF CIVIL ENGINEERING, 20 (4), PP. 549-562. , HTTPS://DOI.ORG/10.1007/S42107-019-00123-3; TRAN, D.H., LONG, L.D., PROJECT SCHEDULING WITH TIME, COST AND RISK TRADE-OFF USING ADAPTIVE MULTIPLE OBJECTIVE DIFFERENTIAL EVOLUTION. ENGINEERING (2018) CONSTRUCTION AND ARCHITECTURAL MANAGEMENT, 25 (5), PP. 623-638. , HTTPS://DOI.ORG/10.1108/ECAM-05-2017-0085; UDAIPURWALA, A., RUSSELL, A.D., COMPUTER-ASSISTED CONSTRUCTION METHODS KNOWLEDGE MANAGEMENT AND SELECTION (2002) CANADIAN JOURNAL OF CIVIL ENGINEERING, 29 (3), PP. 499-516. , HTTPS://DOI.ORG/10.1139/L02-030; VAN ECK, N.J., WALTMAN, L., TEXT MINING AND VISUALIZATION USING VOSVIEWER (2011) ARXIV, P. 2011; VAN ECK, N.J., WALTMAN, L., VISUALIZING BIBLIOMETRIC NETWORKS (2014) MEASURING SCHOLARLY IMPACT, PP. 285-320. , HTTPS://DOI.ORG/10.1007/978-3-319-10377-8_13, SPRINGER; VIDHYASRI, R., SIVAGAMASUNDARI, R., A REVIEW ON FACTORS INFLUENCING CONSTRUCTION PROJECT SCHEDULING (2017) INTERNATIONAL JOURNAL OF CIVIL ENGINEERING AND TECHNOLOGY, 8 (3), PP. 146-157; VIGNESH, C., A CASE STUDY OF IMPLEMENTING LAST PLANNER SYSTEM IN TIRUCHIRAPPALLI DISTRICT OF TAMIL NADU - INDIA (2017) INTERNATIONAL JOURNAL OF CIVIL ENGINEERING AND TECHNOLOGY, 8 (4), PP. 1918-1927; WAMBEKE, B.W., HSIANG, S.M., LIU, M., CAUSES OF VARIATION IN CONSTRUCTION PROJECT TASK STARTING TIMES AND DURATION (2011) JOURNAL OF CONSTRUCTION ENGINEERING AND MANAGEMENT, 137 (9), PP. 663-677. , HTTPS://DOI.ORG/10.1061/(ASCE)CO.1943-7862.0000342; WANG, J., YUAN, H., SYSTEM DYNAMICS APPROACH FOR INVESTIGATING THE RISK EFFECTS ON SCHEDULE DELAY IN INFRASTRUCTURE PROJECTS (2016) JOURNAL OF MANAGEMENT IN ENGINEERING, 33 (1). , HTTPS://DOI.ORG/10.1061/(ASCE)ME.1943-5479.0000472; WANG, Y.-R., YU, C.-Y., CHAN, H.-H., PREDICTING CONSTRUCTION COST AND SCHEDULE SUCCESS USING ARTIFICIAL NEURAL NETWORKS ENSEMBLE AND SUPPORT VECTOR MACHINES CLASSIFICATION MODELS (2012) INTERNATIONAL JOURNAL OF PROJECT MANAGEMENT, 30 (4), PP. 470-478. , HTTPS://DOI.ORG/10.1016/J.IJPROMAN.2011.09.002; WANG, Z., REZAZADEH AZAR, E., BIM-BASED DRAFT SCHEDULE GENERATION IN REINFORCED CONCRETE-FRAMED BUILDINGS (2019) CONSTRUCTION INNOVATION, 19 (2), PP. 280-294. , HTTPS://DOI.ORG/10.1108/CI-11-2018-0094; XU, X., WANG, J., LI, C.Z., HUANG, W., XIA, N., SCHEDULE RISK ANALYSIS OF INFRASTRUCTURE PROJECTS: A HYBRID DYNAMIC APPROACH (2018) AUTOMATION IN CONSTRUCTION, 95, PP. 20-34. , HTTPS://DOI.ORG/10.1016/J.AUTCON.2018.07.026; YAHYA, M.A., MOHAMAD, M.I., REVIEW ON LEAN PRINCIPLES FOR RAPID CONSTRUCTION (2011) JURNAL TEKNOLOGI, 54, PP. 1-11. , HTTPS://DOI.ORG/10.11113/"/>
    <s v="ZHAO, Q.; SCHOOL OF ECONOMICS AND MANAGEMENT, HAIDIAN DISTRICT, CHINA; EMAIL: QHZHAO@BUAA.EDU.CN"/>
    <s v=""/>
    <s v=""/>
    <s v="VILNIUS GEDIMINAS TECHNICAL UNIVERSITY"/>
    <s v=""/>
    <s v=""/>
    <s v=""/>
    <s v=""/>
    <s v="13923730"/>
    <s v=""/>
    <s v=""/>
    <s v=""/>
    <s v="ENGLISH"/>
    <s v="J. CIV. ENG. MANAGE."/>
    <x v="2"/>
    <s v="FINAL"/>
    <s v="ALL OPEN ACCESS, GOLD"/>
    <s v="SCOPUS"/>
    <s v="2-S2.0-85083639327"/>
    <s v="J CIV ENG MANAGE"/>
    <s v="BEIHANG UNIVERSITY;BEIHANG UNIVERSITY;TRANSPORT PLANNING AND RESEARCH INSTITUTE;BEIHANG UNIVERSITY"/>
    <s v="NOTREPORTED;SCHOOL OF ECONOMICS AND MANAGEMENT;NOTREPORTED"/>
    <m/>
    <s v="DERBE G, 2020, J CIV ENG MANAGE"/>
    <s v="DERBE G, 2020, J CIV ENG MANAGE"/>
    <m/>
  </r>
  <r>
    <n v="35"/>
    <x v="0"/>
    <s v="SERUGGA J;KAGIOGLOU M;TZORTZOPOULOS P"/>
    <s v="57210343970;9638362000;8983185400;"/>
    <s v="VALUE GENERATION IN FRONT-END DESIGN OF SOCIAL HOUSING WITH QFD AND MULTIATTRIBUTE UTILITY THEORY"/>
    <x v="2"/>
    <s v="JOURNAL OF CONSTRUCTION ENGINEERING AND MANAGEMENT"/>
    <s v="146"/>
    <s v="4"/>
    <s v="04020019"/>
    <s v=""/>
    <s v=""/>
    <s v=""/>
    <n v="5"/>
    <s v="10.1061/(ASCE)CO.1943-7862.0001787"/>
    <s v="https://www.scopus.com/inward/record.uri?eid=2-s2.0-85078677717&amp;doi=10.1061%2f%28ASCE%29CO.1943-7862.0001787&amp;partnerID=40&amp;md5=31009c3b11c5a3a53ad158abbca9b3cc"/>
    <s v="SCHOOL OF ART DESIGN AND ARCHITECTURE, UNIV. OF HUDDERSFIELD, HUDDERSFIELD, HD1 3DH, UNITED KINGDOM"/>
    <s v="SCHOOL OF ART DESIGN AND ARCHITECTURE, UNIV. OF HUDDERSFIELD, HUDDERSFIELD, HD1 3DH, UNITED KINGDOM;SCHOOL OF ART DESIGN AND ARCHITECTURE, UNIV. OF HUDDERSFIELD, HUDDERSFIELD, HD1 3DH, UNITED KINGDOM;SCHOOL OF ART DESIGN AND ARCHITECTURE, UNIV. OF HUDDERSFIELD, HUDDERSFIELD, HD1 3DH, UNITED KINGDOM"/>
    <s v="THE DESIGN OF SOCIAL HOUSING IS A MULTIFACETED ENDEAVOR, AS ARE MANY SOCIAL PROJECTS, SUCH AS MEGAPROJECTS WHOSE EXPECTED BENEFITS REACH BEYOND A HANDFUL OF STAKEHOLDERS. UNDERSTANDING THE REQUIREMENTS OF SUCH PROJECTS CAN BE A PAINSTAKING ENDEAVOR, AND WITHOUT A STRUCTURED PROCESS TO GUIDE DECISION MAKING, SUCH PROJECTS OFTEN FAIL TO DELIVER ON THEIR INTENDED BENEFITS. THIS PAPER EXAMINED HOW THE USE OF UTILITY THEORY (UT) AND QUALITY FUNCTION DEPLOYMENT (QFD) CAN SERVE AS A USEFUL BASIS TO SUPPORT THE DELIVERY OF SUCH BENEFITS. THE RESEARCH EXAMINED A SOCIAL HOUSING PROJECT IN BRAZIL TO FOCUS ON CONTEXTUAL INFLUENCES ON UNDERSTANDING, STRUCTURING, AND DELIVERY OF BENEFITS. THE APPROACH ADOPTED QFD FOR REQUIREMENTS MANAGEMENT, WHEREAS UTILITY THEORY ASSESSED UTILITY DECISION MAKING IN RANKING THE HOUSING MODELS ON THE BASIS ESTABLISHED USER REQUIREMENTS AND DERIVED DESIGN REQUIREMENTS (DRS). A MEDIUM-LOW-INCOME MODEL IS PREFERRED; THE NEXT PREFERRED MODELS ARE VERY LOW, MEDIUM LOW, AND MEDIUM HIGH, IN THAT ORDER. THE ANALYSIS INDICATED NO TRANSITIVITY IN PREFERENCE FROM AN END-USER PERSPECTIVE. THE NOVELTY OF THE PAPER IS IN REPRESENTING QUANTITATIVELY A PROCESS OF REQUIREMENTS MANAGEMENT THAT SUPPORTS THE DELIVERY OF PROJECT BENEFITS ON A UTILITARIAN BASIS IN SOCIAL HOUSING DESIGN. THE METHOD IS ABLE TO ACCOUNT FOR INTERDEPENDENCIES BETWEEN DESIGN AND USER ATTRIBUTES IN SUPPORTING SOCIAL HOUSING DESIGN DECISION MAKING IN AN INTEGRATED PROCESS. THIS UNDERSTANDING CAN BE KEY TO THE DELIVERY OF THE CORRECT SOCIAL PROJECTS THAT REFLECT CONTEXT-SPECIFIC END-USER NEEDS. © 2020 AMERICAN SOCIETY OF CIVIL ENGINEERS."/>
    <s v="FRONT END DESIGN; MULTIATTRIBUTE DECISION ANALYSIS; QUALITY FUNCTION DEPLOYMENT; UTILITY THEORY; VALUE DELIVERY"/>
    <s v="ARCHITECTURAL DESIGN; DECISION THEORY; HOUSING; QUALITY CONTROL; QUALITY FUNCTION DEPLOYMENT; REQUIREMENTS ENGINEERING; END-USER PERSPECTIVE; FRONT-END DESIGN; MULTI-ATTRIBUTE DECISION ANALYSIS; MULTI-ATTRIBUTE UTILITY THEORY; QUALITY FUNCTION DEPLOYMENTS (QFD); REQUIREMENTS MANAGEMENT; UTILITY THEORY; VALUE DELIVERY; DECISION MAKING"/>
    <s v=""/>
    <s v=""/>
    <s v=""/>
    <s v=""/>
    <s v=""/>
    <s v=""/>
    <s v=""/>
    <s v=""/>
    <s v=""/>
    <s v=""/>
    <s v=""/>
    <s v=""/>
    <s v=""/>
    <s v=""/>
    <s v=""/>
    <s v="ABRISHAMI, S., GOULDING, J., POUR RAHIMIAN, F., GANAH, A., VIRTUAL GENERATIVE BIM WORKSPACE FOR MAXIMISING AEC CONCEPTUAL DESIGN INNOVATION: A PARADIGM OF FUTURE OPPORTUNITIES (2015) CONSTR. INNOVATION, 15 (1), PP. 24-41. , HTTPS://DOI.ORG/10.1108/CI-07-2014-0036; ADELEKE, A.Q., BAHAUDIN, A.Y., KAMARUDDEEN, A.M., BAMGBADE, J.A., SALIMON, M.G., KHAN, M.W.A., SOROOSHIAN, S., THE INFLUENCE OF ORGANIZATIONAL EXTERNAL FACTORS ON CONSTRUCTION RISK MANAGEMENT AMONG NIGERIAN CONSTRUCTION COMPANIES (2018) SAF. HEALTH WORK, 9 (1), PP. 115-124. , HTTPS://DOI.ORG/10.1016/J.SHAW.2017.05.004; AKBAŞ, H., BILGEN, B., AN INTEGRATED FUZZY QFD AND TOPSIS METHODOLOGY FOR CHOOSING THE IDEAL GAS FUEL AT WWTPS (2017) ENERGY, 125, PP. 484-497. , HTTPS://DOI.ORG/10.1016/J.ENERGY.2017.02.153, APR; AKKAYA, G., TURANOǦLU, B., ÖZTAŞ, S., AN INTEGRATED FUZZY AHP AND FUZZY MOORA APPROACH TO THE PROBLEM OF INDUSTRIAL ENGINEERING SECTOR CHOOSING (2015) EXPERT SYST. APPL., 42 (24), PP. 9565-9573. , HTTPS://DOI.ORG/10.1016/J.ESWA.2015.07.061; ALMQVIST, F., THE FUZZY FRONT-END AND THE FORGOTTEN BACK-END: USER INVOLVEMENT IN LATER DEVELOPMENT PHASES (2017) DES. J., 20 (S1), PP. S2524-S2533. , HTTPS://DOI.ORG/10.1080/14606925.2017.1352765; ARABSHEYBANI, A., PAYDAR, M.M., SAFAEI, A.S., AN INTEGRATED FUZZY MOORA METHOD AND FMEA TECHNIQUE FOR SUSTAINABLE SUPPLIER SELECTION CONSIDERING QUANTITY DISCOUNTS AND SUPPLIER'S RISK (2018) J. CLEANER PROD., 190, PP. 577-591. , HTTPS://DOI.ORG/10.1016/J.JCLEPRO.2018.04.167, JUL; ARROYO, P., MOURGUES, C., FLAGER, F., CORREA, M.G., A NEW METHOD FOR APPLYING CHOOSING BY ADVANTAGES (CBA) MULTICRITERIA DECISION TO A LARGE NUMBER OF DESIGN ALTERNATIVES (2018) ENERGY BUILD., 167, PP. 30-37. , HTTPS://DOI.ORG/10.1016/J.ENBUILD.2018.02.031, MAY; ARROYO, P., TOMMELEIN, I., BALLARD, G., COMPARING AHP AND CBA AS DECISION METHODS TO RESOLVE THE CHOOSING PROBLEM IN DETAILED DESIGN (2014) J. CONSTR. ENG. MANAGE., 141 (1). , HTTPS://DOI.ORG/10.1061/(ASCE)CO.1943-7862.0000915, 04014063; ASHLEY, D.B., UEHARA, K., ROBINSON BURKE, E., CRITICAL DECISION MAKING DURING CONSTRUCTION (1983) J. CONSTR. ENG. MANAGE., 109 (2), PP. 146-162. , HTTPS://DOI.ORG/10.1061/(ASCE)0733-9364(1983)109:2(146); AUSTIN, S., STEELE, J., MACMILLAN, S., KIRBY, P., SPENCE, R., MAPPING THE CONCEPTUAL DESIGN ACTIVITY OF INTERDISCIPLINARY TEAMS (2001) DES. STUD., 22 (3), PP. 211-232. , HTTPS://DOI.ORG/10.1016/S0142-694X(00)00026-0; BABBAR, C., AMIN, S.H., A MULTI-OBJECTIVE MATHEMATICAL MODEL INTEGRATING ENVIRONMENTAL CONCERNS FOR SUPPLIER SELECTION AND ORDER ALLOCATION BASED ON FUZZY QFD IN BEVERAGES INDUSTRY (2018) EXPERT SYST. APPL., 92, PP. 27-38. , HTTPS://DOI.ORG/10.1016/J.ESWA.2017.09.041, FEB; BACCARINI, D., THE CONCEPT OF PROJECT COMPLEXITY - A REVIEW (1996) INT. J. PROJECT MANAGE., 14 (4), PP. 201-204. , HTTPS://DOI.ORG/10.1016/0263-7863(95)00093-3; BAKHSHI, J., IRELAND, V., GOROD, A., CLARIFYING THE PROJECT COMPLEXITY CONSTRUCT: PAST, PRESENT AND FUTURE (2016) INT. J. PROJECT MANAGE., 34 (7), PP. 1199-1213. , HTTPS://DOI.ORG/10.1016/J.IJPROMAN.2016.06.002; BALLARD, G., KOSKELA, L., RHETORIC AND DESIGN (2013) PROC. 19TH INT. CONF. ON ENGINEERING DESIGN ICED, , GLASGOW, UK: DESIGN SOCIETY; BATTIKHA, M.G., QUALICON: COMPUTER-BASED SYSTEM FOR CONSTRUCTION QUALITY MANAGEMENT (2002) J. CONSTR. ENG. MANAGE., 128 (2), PP. 164-173. , HTTPS://DOI.ORG/10.1061/(ASCE)0733-9364(2002)128:2(164); BECKER, T.C., JASELSKIS, E.J., EL-GAFY, M., IMPROVING PREDICTABILITY OF CONSTRUCTION PROJECT OUTCOMES THROUGH INTENTIONAL MANAGEMENT OF INDIRECT CONSTRUCTION COSTS (2014) J. CONSTR. ENG. MANAGE., 140 (6). , HTTPS://DOI.ORG/10.1061/(ASCE)CO.1943-7862.0000845, 04014014; BERTELSEN, S., KOSKELA, L., MANAGING THE THREE ASPECTS OF PRODUCTION IN CONSTRUCTION (2002) PROC. 10TH ANNUAL CONF. OF THE INTERNATIONAL GROUP FOR LEAN CONSTRUCTION, , GRAMADO, BRAZIL: INTERNATIONAL GROUP FOR LEAN CONSTRUCTION; BØLVIKEN, T., KOSKELA, L., WHY HASN'T WASTE REDUCTION CONQUERED CONSTRUCTION? (2016) PROC. 24TH ANNUAL CONF. OF THE INT. GROUP FOR LEAN CONSTRUCTION, , BOSTON: INTERNATIONAL GROUP FOR LEAN CONSTRUCTION; BRADLEY, G., (2016) BENEFIT REALISATION MANAGEMENT: A PRACTICAL GUIDE TO ACHIEVING BENEFITS THROUGH CHANGE, , ABINGDON, UK: ROUTLEDGE; BUTTIGIEG, S.C., DEY, P.K., CASSAR, M.R., COMBINED QUALITY FUNCTION DEPLOYMENT AND LOGICAL FRAMEWORK ANALYSIS TO IMPROVE QUALITY OF EMERGENCY CARE IN MALTA (2016) INT. J. HEALTH CARE QUAL. ASSUR., 29 (2), PP. 123-140. , HTTPS://DOI.ORG/10.1108/IJHCQA-04-2014-0040; CARDOSO, C., BADKE-SCHAUB, P., ERIS, O., INFLECTION MOMENTS IN DESIGN DISCOURSE: HOW QUESTIONS DRIVE PROBLEM FRAMING DURING IDEA GENERATION (2016) DES. STUD., 46, PP. 59-78. , HTTPS://DOI.ORG/10.1016/J.DESTUD.2016.07.002, SEP; CHAKRABORTY, S., APPLICATIONS OF THE MOORA METHOD FOR DECISION MAKING IN MANUFACTURING ENVIRONMENT (2011) INT. J. ADV. MANUF. TECHNOL., 54 (912), PP. 1155-1166. , HTTPS://DOI.ORG/10.1007/S00170-010-2972-0; CHAPMAN, R.J., A FRAMEWORK FOR EXAMINING THE DIMENSIONS AND CHARACTERISTICS OF COMPLEXITY INHERENT WITHIN RAIL MEGAPROJECTS (2016) INT. J. PROJECT MANAGE., 34 (6), PP. 937-956. , HTTPS://DOI.ORG/10.1016/J.IJPROMAN.2016.05.001; CHEN, X.B., KIM, T.W., AUTOMATED MAPPING OF USER ACTIVITIES ONTO FLEXIBLE SPACE IN SPACE-USE ANALYSIS (2017) J. CONSTR. ENG. MANAGE., 143 (8). , HTTPS://DOI.ORG/10.1061/(ASCE)CO.1943-7862.0001328, 04017034; CHENG, E.W., LI, H., YU, L., THE ANALYTIC NETWORK PROCESS (ANP) APPROACH TO LOCATION SELECTION: A SHOPPING MALL ILLUSTRATION (2005) J. CONSTR. INNOVATION, 5 (2), PP. 83-97. , HTTPS://DOI.ORG/10.1108/14714170510815195; CHOO, H.J., HAMMOND, J., TOMMELEIN, I.D., AUSTIN, S., BALLARD, G., DEPLAN: A TOOL FOR INTEGRATED DESIGN MANAGEMENT (2004) AUTOM. CONSTR., 13 (3), PP. 313-326. , HTTPS://DOI.ORG/10.1016/J.AUTCON.2003.09.012; DAǦDEVIREN, M., YÜKSEL, A FUZZY ANALYTIC NETWORK PROCESS (ANP) MODEL FOR MEASUREMENT OF THE SECTORAL COMPETITITON LEVEL (SCL) (2010) EXPERT SYST. APPL., 37 (2), PP. 1005-1014. , HTTPS://DOI.ORG/10.1016/J.ESWA.2009.05.074; DE LOS RIOS, I.C., CHARNLEY, F.J., SKILLS AND CAPABILITIES FOR A SUSTAINABLE AND CIRCULAR ECONOMY: THE CHANGING ROLE OF DESIGN (2017) J. CLEANER PROD., 160, PP. 109-122. , HTTPS://DOI.ORG/10.1016/J.JCLEPRO.2016.10.130, SEP; DONG, C., ZHANG, C., WANG, B., INTEGRATION OF GREEN QUALITY FUNCTION DEPLOYMENT AND FUZZY MULTI-ATTRIBUTE UTILITY THEORY-BASED COST ESTIMATION FOR ENVIRONMENTALLY CONSCIOUS PRODUCT DEVELOPMENT (2003) INT. J. ENVIRONMENTALLY CONSCIOUS DES. MANUF., 11 (1), PP. 12-28; DOZZI, S., ABOURIZK, S., SCHROEDER, S., UTILITY-THEORY MODEL FOR BID MARKUP DECISIONS (1996) J. CONSTR. ENG. MANAGE., 122 (2), PP. 119-124. , HTTPS://DOI.ORG/10.1061/(ASCE)0733-9364(1996)122:2(119); EAGAN, J., (1998) RETHINKING CONSTRUCTION - THE REPORT OF THE CONSTRUCTION TASK FORCE TO THE DEPUTY PRIME MINISTER, JOHN PRESCOT, ON THE SCOPE FOR IMPROVING THE QUALITY AND EFFICIENCY OF THE UK CONSTRUCTION, , LONDON: DEPT. OF THE ENVIRONMENT, TRANSPORT THE REGIONS; ELDIN, N., HIKLE, V., PILOT STUDY OF QUALITY FUNCTION DEPLOYMENT IN CONSTRUCTION PROJECTS (2003) J. CONSTR. ENG. MANAGE., 129 (3), PP. 314-329. , HTTPS://DOI.ORG/10.1061/(ASCE)0733-9364(2003)129:3(314); ELMISALAMI, T., WALTERS, R., JASELSKIS EDWARD, J., CONSTRUCTION IT DECISION MAKING USING MULTIATTRIBUTE UTILITY THEORY FOR USE IN A LABORATORY INFORMATION MANAGEMENT SYSTEM (2006) J. CONSTR. ENG. MANAGE., 132 (12), PP. 1275-1283. , HTTPS://DOI.ORG/10.1061/(ASCE)0733-9364(2006)132:12(1275); ELZOMOR, M., BURKE, R., PARRISH, K., GIBSON, G.E., JR., FRONT-END PLANNING FOR LARGE AND SMALL INFRASTRUCTURE PROJECTS: COMPARISON OF PROJECT DEFINITION RATING INDEX TOOLS (2018) J. MANAGE. ENG., 34 (4). , HTTPS://DOI.ORG/10.1061/(ASCE)ME.1943-5479.0000611, 04018022; ESTEVES, J., A BENEFITS REALISATION ROAD-MAP FRAMEWORK FOR ERP USAGE IN SMALL AND MEDIUM-SIZED ENTERPRISES (2009) J. ENTERP. INF. MANAGE., 22 (12), PP. 25-35. , HTTPS://DOI.ORG/10.1108/17410390910922804; FLORICEL, S., MICHELA, J.L., PIPERCA, S., COMPLEXITY, UNCERTAINTY-REDUCTION STRATEGIES, AND PROJECT PERFORMANCE (2016) INT. J. PROJECT MANAGE., 34 (7), PP. 1360-1383. , HTTPS://DOI.ORG/10.1016/J.IJPROMAN.2015.11.007; FUENTES, M., SMYTH, H., VALUE CO-CREATION AT THE FRONT-END OF PROJECT MANAGEMENT: A SERVICE-DOMINANT LOGIC PERSPECTIVE (2016) PROC. 32ND ANNUAL ARCOM CONF., , EDITED BY P. CHAN AND C. NEILSON. MANCHESTER, UK: ASSOCIATION OF RESEARCHERS IN CONSTRUCTION MANAGEMENT; GEORGY, M.E., CHANG, L.-M., ZHANG, L., UTILITY-FUNCTION MODEL FOR ENGINEERING PERFORMANCE ASSESSMENT (2005) J. CONSTR. ENG. MANAGE., 131 (5), PP. 558-568. , HTTPS://DOI.ORG/10.1061/(ASCE)0733-9364(2005)131:5(558); GIBSON, J.G.E., IRONS KYLE, T., RAY MICHAEL, P., FRONT END PLANNING FOR BUILDINGS (2006) PROC. ARCHITECTURAL ENGINEERING CONF, PP. 1-14. , RESTON, VA: ASCE; GIEZEN, M., KEEPING IT SIMPLE? A CASE STUDY INTO THE ADVANTAGES AND DISADVANTAGES OF REDUCING COMPLEXITY IN MEGA PROJECT PLANNING (2012) INT. J. PROJECT MANAGE., 30 (7), PP. 781-790. , HTTPS://DOI.ORG/10.1016/J.IJPROMAN.2012.01.010; GUETTERMAN, T.C., FETTERS, M.D., TWO METHODOLOGICAL APPROACHES TO THE INTEGRATION OF MIXED METHODS AND CASE STUDY DESIGNS: A SYSTEMATIC REVIEW (2018) AM. BEHAV. SCI., 62 (7), PP. 900-918. , HTTPS://DOI.ORG/10.1177/0002764218772641; HE, Q., LUO, L., HU, Y., CHAN, A.P., MEASURING THE COMPLEXITY OF MEGA CONSTRUCTION PROJECTS IN CHINA - A FUZZY ANALYTIC NETWORK PROCESS ANALYSIS (2015) INT. J. PROJECT MANAGE., 33 (3), PP. 549-563. , HTTPS://DOI.ORG/10.1016/J.IJPROMAN.2014.07.009; HENTSCHKE, C.D.S., AMORIM, L.G., SCHVARSTZHAUPT, C.C., ECHEVESTE, M.E., FORMOSO, C.T., AN ASSESSMENT METHOD FOR CUSTOMISABLE ATTRIBUTES IN SOCIAL HOUSING PROJECTS (2018) PROC. ZEMCH 2018 INT. CONF., PP. 1-13. , MELBOURNE, AUSTRALIA: ZERO ENERGY MASS CUSTOM HOME NETWORK; HOYLE, C.J., CHEN, W., PRODUCT ATTRIBUTE FUNCTION DEPLOYMENT (PAFD) FOR DECISION-BASED CONCEPTUAL DESIGN (2009) IEEE TRANS. ENG. MANAGE., 56 (2), PP. 271-284. , HTTPS://DOI.ORG/10.1109/TEM.2008.927787; HSU, J.S., LIANG, T.P., WU, S.P.J., KLEIN, G., JIANG, J.J., PROMOTING THE INTEGRATION OF USERS AND DEVELOPERS TO ACHIEVE A COLLECTIVE MIND THROUGH THE SCREENING OF INFORMATION SYSTEM PROJECTS (2011) INT. J. PROJECT MANAGE., 29 (5), PP. 514-524. , HTTPS://DOI.ORG/10.1016/J.IJPROMAN.2010.06.006; HSU, J.S.-C., LIN, T.-C., ZHENG, G.-T., HUNG, Y.-W., USERS AS KNOWLEDGE CO-PRODUCERS IN THE INFORMATION SYSTEM DEVELOPMENT PROJECT (2012) INT. J. PROJECT MANAGE., 30 (1), PP. 27-36. , HTTPS://DOI.ORG/10.1016/J.IJPROMAN.2011.05.008; HWANG, B.-G., HO JIA, W., FRONT-END PLANNING IMPLEMENTATION IN SINGAPORE: STATUS, IMPORTANCE, AND IMPACT (2012) J. CONSTR. ENG. MANAGE., 138 (4), PP. 567-573. , HTTPS://DOI.ORG/10.1061/(ASCE)CO.1943-7862.0000456; IGNATIUS, J., RAHMAN, A., YAZDANI, M., ŠAPARAUSKAS, J., HARON, S.H., AN INTEGRATED FUZZY ANP-QFD APPROACH FOR GREEN BUILDING ASSESSMENT (2016) J. CIV. ENG. MANAGE., 22 (4), PP. 551-563. , HTTPS://DOI.ORG/10.3846/13923730.2015.1120772; KAGIOGLOU, M., TZORTZOPOULOS, P., BENEFITS REALISATION (BEREAL) MODEL (2010) IMPROVING HEALTHCARE THROUGH BUILT ENVIRONMENT INFRASTRUCTURE, , EDITED BY M. KAGIOGLOU AND P. TZORTZOPOULOS. MALDEN, MA: WILEY; KARAKHAN, A.A., RAJENDRAN, S., GAMBATESE, J., NNAJI, C., MEASURING AND EVALUATING SAFETY MATURITY OF CONSTRUCTION CONTRACTORS: MULTICRITERIA DECISION-MAKING APPROACH (2018) J. CONSTR. ENG. MANAGE., 144 (7). , HTTPS://DOI.ORG/10.1061/(ASCE)CO.1943-7862.0001503, 04018054; KARNI, E., SCHMEIDLER, D., AN EXPECTED UTILITY THEORY FOR STATE-DEPENDENT PREFERENCES (2016) THEORY DECIS., 81 (4), PP. 467-478. , HTTPS://DOI.ORG/10.1007/S11238-016-9545-0; KARNI, E., VIERØ, M.-L., AWARENESS OF UNAWARENESS: A THEORY OF DECISION MAKING IN THE FACE OF IGNORANCE (2017) J. ECON. THEORY, 168, PP. 301-328. , HTTPS://DOI.ORG/10.1016/J.JET.2016.12.011, MAR; KARSAK, E.E., FUZZY MULTIPLE OBJECTIVE PROGRAMMING FRAMEWORK TO PRIORITIZE DESIGN REQUIREMENTS IN QUALITY FUNCTION DEPLOYMENT (2004) COMPUT. IND. ENG., 47 (23), PP. 149-163. , HTTPS://DOI.ORG/10.1016/J.CIE.2004.06.001; KARSAK, E.E., SOZER, S., ALPTEKIN, S.E., PRODUCT PLANNING IN QUALITY FUNCTION DEPLOYMENT USING A COMBINED ANALYTIC NETWORK PROCESS AND GOAL PROGRAMMING APPROACH (2003) COMPUT. IND. ENG., 44 (1), PP. 171-190. , HTTPS://DOI.ORG/10.1016/S0360-8352(02)00191-2; KASSELA, K., PAPALEXI, M., BAMFORD, D., APPLYING QUALITY FUNCTION DEPLOYMENT TO SOCIAL HOUSING? (2017) TQM J., 29 (3), PP. 422-437. , HTTPS://DOI.ORG/10.1108/TQM-03-2016-0030; KEENEY, R.L., RAIFFA, H., (1976) DECISIONS WITH MULTIPLE OBJECTIVES: PREFERENCES AND VALUE TRADE-OFFS, , CAMBRIDGE, UK: CAMBRIDGE UNIVERSITY PRESS; KOSKELA, L., (1992) APPLICATION OF THE NEW PRODUCTION PHILOSOPHY TO CONSTRUCTION, , STANFORD, CA: STANFORD UNIV; KOSKELA, L., (2000) AN EXPLORATION TOWARDS A PRODUCTION THEORY AND ITS APPLICATION TO CONSTRUCTION, , ESPOO, FINLAND: VTT TECHNICAL RESEARCH CENTRE OF FINLAND; KOSKELA, L., MAKING-DO - THE EIGHTH CATEGORY OF WASTE (2004) PROC. 12TH ANNUAL CONF. OF THE INTERNATIONAL GROUP FOR LEAN CONSTRUCTION, , SALFORD, UK: UNIV. OF SALFORD; KPAMMA, Z.E., ADJEI-KUMI, T., AYARKWA, J., ADINYIRA, E., PARTICIPATORY DESIGN, WICKED PROBLEMS, CHOOSING BY ADVANTAGES (2017) J. ENG. CONSTR. ARCHIT. MANAGE., 24 (2), PP. 289-307. , HTTPS://DOI.ORG/10.1108/ECAM-06-2015-0085; KWONG, C., YE, Y., CHEN, Y., CHOY, K., A NOVEL FUZZY GROUP DECISION-MAKING APPROACH TO PRIORITISING ENGINEERING CHARACTERISTICS IN QFD UNDER UNCERTAINTIES (2011) INT. J. PROD. RES., 49 (19), PP. 5801-5820. , HTTPS://DOI.ORG/10.1080/00207543.2010.520043; LAURENT, J., LEICHT, R.M., PRACTICES FOR DESIGNING CROSS-FUNCTIONAL TEAMS FOR INTEGRATED PROJECT DELIVERY (2019) J. CONSTR. ENG. MANAGE., 145 (3). , HTTPS://DOI.ORG/10.1061/(ASCE)CO.1943-7862.0001605, 05019001; LAWSON, B., (2005) HOW DESIGNERS THINK: THE DESIGN PROCESS DEMYSTIFIED, , LONDON: ARCHITECTURAL PRESS; LEHTINEN, J., PELTOKORPI, A., ARTTO, K., MEGAPROJECTS AS ORGANIZATIONAL PLATFORMS AND TECHNOLOGY PLATFORMS FOR VALUE CREATION (2019) INT. J. PROJECT MANAGE., 37 (1), PP. 43-58. , HTTPS://DOI.ORG/10.1016/J.IJPROMAN.2018.10.001; LENNON, E., FARR, J., BESSER, R., EVALUATION OF MULTI-ATTRIBUTE DECISION MAKING SYSTEMS APPLIED DURING THE CONCEPT DESIGN OF NEW MICROPLASMA DEVICES (2013) EXPERT SYST. APPL., 40 (16), PP. 6321-6329. , HTTPS://DOI.ORG/10.1016/J.ESWA.2013.05.049; LIMA-JUNIOR, F.R., CARPINETTI, L.C.R., A MULTICRITERIA APPROACH BASED ON FUZZY QFD FOR CHOOSING CRITERIA FOR SUPPLIER SELECTION (2016) COMPUT. IND. ENG., 101, PP. 269-285. , HTTPS://DOI.ORG/10.1016/J.CIE.2016.09.014, NOV; LINDHARD, S.M., HAMZEH, F., GONZALEZ, V.A., WANDAHL, S., USSING, L.F., IMPACT OF ACTIVITY SEQUENCING ON REDUCING VARIABILITY (2019) J. CONSTR. ENG. MANAGE., 145 (3). , HTTPS://DOI.ORG/10.1061/(ASCE)CO.1943-7862.0001618, 04019001; LINFENG, D., QIANG, G., LIN, W., AN IDEF0 DESIGN FOR PDM-BASED DIE INTEGRATED INTELLIGENT DESIGN SYSTEM FUNCTIONAL MODEL (2011) SYST. ENG. PROCEDIA, 1, PP. 372-376. , HTTPS://DOI.ORG/10.1016/J.SEPRO.2011.08.056; LIOU, J.J., TAMOŠAITIENE, J., ZAVADSKAS, E.K., TZENG, G.-H., NEW HYBRID COPRAS-G MADM MODEL FOR IMPROVING AND SELECTING SUPPLIERS IN GREEN SUPPLY CHAIN MANAGEMENT (2016) INT. J. PROD. RES., 54 (1), PP. 114-134. , HTTPS://DOI.ORG/10.1080/00207543.2015.1010747; LIU, H.-T., PRODUCT DESIGN AND SELECTION USING FUZZY QFD AND FUZZY MCDM APPROACHES (2011) APPL. MATH. MODELL., 35 (1), PP. 482-496. , HTTPS://DOI.ORG/10.1016/J.APM.2010.07.014; LOCATELLI, G., MANCINI, M., ROMANO, E., SYSTEMS ENGINEERING TO IMPROVE THE GOVERNANCE IN COMPLEX PROJECT ENVIRONMENTS (2014) INT. J. PROJECT MANAGE., 32 (8), PP. 1395-1410. , HTTPS://DOI.ORG/10.1016/J.IJPROMAN.2013.10.007; LOCATELLI, G., MARIANI, G., SAINATI, T., GRECO, M., CORRUPTION IN PUBLIC PROJECTS AND MEGAPROJECTS: THERE IS AN ELEPHANT IN THE ROOM! (2017) INT. J. PROJECT MANAGE., 35 (3), PP. 252-268. , HTTPS://DOI.ORG/10.1016/J.IJPROMAN.2016.09.010; LOVE, P.E.D., WANG, X., SING, C.-P., TIONG, R.L.K., DETERMINING THE PROBABILITY OF PROJECT COST OVERRUNS (2013) J. CONSTR. ENG. MANAGE., 139 (3), PP. 321-330. , HTTPS://DOI.ORG/10.1061/(ASCE)CO.1943-7862.0000575; LU, Y., LUO, L., WANG, H., LE, Y., SHI, Q., MEASUREMENT MODEL OF PROJECT COMPLEXITY FOR LARGE-SCALE PROJECTS FROM TASK AND ORGANIZATION PERSPECTIVE (2015) INT. J. PROJECT MANAGE., 33 (3), PP. 610-622. , HTTPS://DOI.ORG/10.1016/J.IJPROMAN.2014.12.005; LUO, L., HE, Q., JASELSKIS, E.J., XIE, J., CONSTRUCTION PROJECT COMPLEXITY: RESEARCH TRENDS AND IMPLICATIONS (2017) J. CONSTR. ENG. MANAGE., 143 (7). , HTTPS://DOI.ORG/10.1061/(ASCE)CO.1943-7862.0001306, 04017019; MALAK, R.J., JR., AUGHENBAUGH, J.M., PAREDIS, C.J., MULTI-ATTRIBUTE UTILITY ANALYSIS IN SET-BASED CONCEPTUAL DESIGN (2009) COMPUT.-AIDED DES., 41 (3), PP. 214-227. , HTTPS://DOI.ORG/10.1016/J.CAD.2008.06.004; MALLON, J.C., MULLIGAN, D.E., QUALITY FUNCTION DEPLOYMENT: A SYSTEM FOR MEETING CUSTOMERS' NEEDS (1993) J. CONSTR. ENG. MANAGE., 119 (3), PP. 516-531. , HTTPS://DOI.ORG/10.1061/(ASCE)0733-9364(1993)119:3(516); MONDAL, S., SINGH, A.K., CHATTERJEE, P., CHAKRABORTY, S., DECISION MAKING FOR RAPID PROTOTYPING PROCESS SELECTION USING COMPLEX PROPORTIONAL ASSESSMENT METHOD (2017) PROC. INT. CONF. ON MANUFACTURING EXCELLENCE (ICMAX-2017), , NASHIK, INDIA: K. K. WAGH INSTITUTE OF ENGINEERING EDUCATION AND RESEARCH; OH, E.H., NADERPAJOUH, N., HASTAK, M., GOKHALE, S., INTEGRATION OF THE CONSTRUCTION KNOWLEDGE AND EXPERTISE IN FRONT-END PLANNING (2016) J. CONSTR. ENG. MANAGE., 142 (2). , HTTPS://DOI.ORG/10.1061/(ASCE)CO.1943-7862.0001050, 04015067; PATEL, J.D., MANIYA, K.D., APPLICATION OF AHP/MOORA METHOD TO SELECT WIRE CUT ELECTRICAL DISCHARGE MACHINING PROCESS PARAMETER TO CUT EN31 ALLOYS STEEL WITH BRASSWIRE (2015) MATER. TODAY: PROC., 2 (45), PP. 2496-2503. , HTTPS://DOI.ORG/10.1016/J.MATPR.2015.07.193; PERGHER, I., DE ALMEIDA, A.T., A MULTI-ATTRIBUTE, RANK-DEPENDENT UTILITY MODEL FOR SELECTING DISPATCHING RULES (2018) J. MANUF. SYST., 46, PP. 264-271. , HTTPS://DOI.ORG/10.1016/J.JMSY.2018.01.007, JAN; PICH, M.T., LOCH, C.H., MEYER, A.D., ON UNCERTAINTY, AMBIGUITY, AND COMPLEXITY IN PROJECT MANAGEMENT (2002) MANAGE. SCI., 48 (8), PP. 1008-1023. , HTTPS://DOI.ORG/10.1287/MNSC.48.8.1008.163; RANJAN, R., CHATTERJEE, P., CHAKRABORTY, S., EVALUATING PERFORMANCE OF ENGINEERING DEPARTMENTS IN AN INDIAN UNIVERSITY USING DEMATEL AND COMPROMISE RANKING METHODS (2015) OPSEARCH, 52 (2), PP. 307-328. , HTTPS://DOI.ORG/10.1007/S12597-014-0186-1; ROOKE, J.A., SAPOUNTZIS, S., KOSKELA, L., CODINHOTO, R., KAGIOGLOU, M., LEAN KNOWLEDGE MANAGEMENT: THE PROBLEM OF VALUE (2010) PROC. 18TH ANNUAL CONF. OF THE INT. GROUP FOR LEAN CONSTRUCTION (IGLC 18), , HAIFA, ISREAL: INTERNATIONAL GROUP FOR LEAN CONSTRUCTION; ROSS, A.M., HASTINGS, D.E., WARMKESSEL, J.M., DILLER, N.P., MULTI-ATTRIBUTE TRADESPACE EXPLORATION AS FRONT END FOR EFFECTIVE SPACE SYSTEM DESIGN (2004) J. SPACECRAFT ROCKETS, 41 (1), PP. 20-28. , HTTPS://DOI.ORG/10.2514/1.9204; SAATY, T.L., (2001) DECISION MAKING WITH DEPENDENCE AND FEEDBACK: THE ANALYTIC NETWORK PROCESS, , PITTSBURGH: RWS PUBLICATIONS; SAATY, T.L., DECISION MAKING - THE ANALYTIC HIERARCHY AND NETWORK PROCESSES (AHP/ANP) (2004) J. SYST. SCI. SYST. ENG., 13, PP. 1-35; SAATY, T.L., MAKING AND VALIDATING COMPLEX DECISIONS WITH THE AHP/ANP (2005) J. SYST. SCI. SYST. ENG., 14 (1), PP. 1-36. , HTTPS://DOI.ORG/10.1007/S11518-006-0179-6; SAHU, A.K., MAHAPATRA, S.S., CHATTERJEE, S., THOMAS, J., OPTIMIZATION OF SURFACE ROUGHNESS BY MOORA METHOD IN EDM BY ELECTRODE PREPARED VIA SELECTIVE LASER SINTERING PROCESS (2018) MATER. TODAY: PROC., 5 (9), PP. 19019-19026. , HTTPS://DOI.ORG/10.1016/J.MATPR.2018.06.253; SAMSET, K., VOLDEN, G.H., FRONT-END DEFINITION OF PROJECTS: TEN PARADOXES AND SOME REFLECTIONS REGARDING PROJECT MANAGEMENT AND PROJECT GOVERNANCE (2016) INT. J. PROJECT MANAGE., 34 (2), PP. 297-313. , HTTPS://DOI.ORG/10.1016/J.IJPROMAN.2015.01.014; SAN CRISTÓBAL, J.R., CONTRACTOR SELECTION USING MULTICRITERIA DECISION-MAKING METHODS (2012) J. CONSTR. ENG. MANAGE., 138 (6), PP. 751-758. , HTTPS://DOI.ORG/10.1061/(ASCE)CO.1943-7862.0000488; SAN CRISTÓBAL, J.R., COMPLEXITY IN PROJECT MANAGEMENT (2017) PROCEDIA COMPUT. SCI., 121, PP. 762-766. , HTTPS://DOI.ORG/10.1016/J.PROCS.2017.11.098; SAPOUNTZIS, S., HARRIS, K., KAGIOGLOU, M., (2008) BENEFITS MANAGEMENT AND BENEFITS REALIZATION - A LITERATURE REVIEW, , SALFORD, UK: HACIRIC, UNIV. OF SALFORD; SCHERER, J.O., KLOECKNER, A.P., RIBEIRO, J.L.D., PEZZOTTA, G., PIROLA, F., PRODUCT-SERVICE SYSTEM (PSS) DESIGN: USING DESIGN THINKING AND BUSINESS ANALYTICS TO IMPROVE PSS DESIGN (2016) PROCEDIA CIRP, 47, PP. 341-346. , HTTPS://DOI.ORG/10.1016/J.PROCIR.2016.03.062; SCHULTZ, W., STAUFFER, W.R., LAK, A., THE PHASIC DOPAMINE SIGNAL MATURING: FROM REWARD VIA BEHAVIOURAL ACTIVATION TO FORMAL ECONOMIC UTILITY (2017) CURR. OPIN. NEUROBIOL., 43, PP. 139-148. , HTTPS://DOI.ORG/10.1016/J.CONB.2017.03.013, APR; SENTURK, S., BINICI, Y., ERGINEL, N., THE THEORETICAL STRUCTURE OF FUZZY ANALYTIC NETWORK PROCESS (FANP) WITH INTERVAL TYPE-2 FUZZY SETS (2016) IFAC-PAPERSONLINE, 49 (12), PP. 1318-1322. , HTTPS://DOI.ORG/10.1016/J.IFACOL.2016.07.706; SEO, S., ARAMAKI, T., HWANG, Y., HANAKI, K., FUZZY DECISION-MAKING TOOL FOR ENVIRONMENTAL SUSTAINABLE BUILDINGS (2004) J. CONSTR. ENG. MANAGE., 130 (3), PP. 415-423. , HTTPS://DOI.ORG/10.1061/(ASCE)0733-9364(2004)130:3(415); SERRA, C.E.M., KUNC, M., BENEFITS REALISATION MANAGEMENT AND ITS INFLUENCE ON PROJECT SUCCESS AND ON THE EXECUTION OF BUSINESS STRATEGIES (2015) INT. J. PROJECT MANAGE., 33 (1), PP. 53-66. , HTTPS://DOI.ORG/10.1016/J.IJPROMAN.2014.03.011; SINCLAIR, D., (2013) RIBA PLAN OF WORK 2013 OVERVIEW, , LONDON: ROYAL INSTITUTE OF BRITISH ARCHITECTS; SMYTH, H., LECOEUVRE, L., VAESKEN, P., CO-CREATION OF VALUE AND THE PROJECT CONTEXT: TOWARDS APPLICATION ON THE CASE OF HINKLEY POINT C NUCLEAR POWER STATION (2018) INT. J. PROJECT MANAGE., 36 (1), PP. 170-183. , HTTPS://DOI.ORG/10.1016/J.IJPROMAN.2017.04.013; SWARUP, L., KORKMAZ, S., RILEY, D., PROJECT DELIVERY METRICS FOR SUSTAINABLE, HIGH-PERFORMANCE BUILDINGS (2011) J. CONSTR. ENG. MANAGE., 137 (12), PP. 1043-1051. , HTTPS://DOI.ORG/10.1061/(ASCE)CO.1943-7862.0000379; TEZEL, A., KOSKELA, L., AZIZ, Z., CURRENT CONDITION AND FUTURE DIRECTIONS FOR LEAN CONSTRUCTION IN HIGHWAYS PROJECTS: A SMALL AND MEDIUM-SIZED ENTERPRISES (SMES) PERSPECTIVE (2018) INT. J. PROJECT MANAGE., 36 (12), PP. 267-286. , HTTPS://DOI.ORG/10.1016/J.IJPROMAN.2017.10.004; THOMSON, D.S., AUSTIN, S., ROOT, D.S., THORPE, A., HAMMOND, J.W., A PROBLEM-SOLVING APPROACH TO VALUE-ADDING DECISION MAKING IN CONSTRUCTION DESIGN (2006) ENG. CONSTR. ARCHIT. MANAGE., 13 (1), PP. 43-61. , HTTPS://DOI.ORG/10.1108/09699980610646494; THYSSEN, M.H., EMMITT, S., BONKE, S., KIRK-CHRISTOFFERSEN, A., FACILITATING CLIENT VALUE CREATION IN THE CONCEPTUAL DESIGN PHASE OF CONSTRUCTION PROJECTS: A WORKSHOP APPROACH (2010) ARCHIT. ENG. DES. MANAGE., 6 (1), PP. 18-30. , HTTPS://DOI.ORG/10.3763/AEDM.2008.0095; TRIVEDI, A., SINGH, A., A HYBRID MULTI-OBJECTIVE DECISION MODEL FOR EMERGENCY SHELTER LOCATION-RELOCATION PROJECTS USING FUZZY ANALYTIC HIERARCHY PROCESS AND GOAL PROGRAMMING APPROACH (2017) INT. J. PROJECT MANAGE., 35 (5), PP. 827-840. , HTTPS://DOI.ORG/10.1016/J.IJPROMAN.2016.12.004; TURNER, J.R., COCHRANE, R.A., GOALS-AND-METHODS MATRIX: COPING WITH PROJECTS WITH ILL DEFINED GOALS AND/OR METHODS OF ACHIEVING THEM (1993) INT. J. PROJECT MANAGE., 11 (2), PP. 93-102. , HTTPS://DOI.ORG/10.1016/0263-7863(93)90017-H; VINODH, S., CHINTHA, S.K., APPLICATION OF FUZZY QFD FOR ENABLING AGILITY IN A MANUFACTURING ORGANIZATION: A CASE STUDY (2011) TQM J., 23 (3), PP. 343-357. , HTTPS://DOI.ORG/10.1108/17542731111124389; VON NEUMANN, J., MORGENSTERN, O., (1953) THEORY OF GAMES AND ECONOMIC BEHAVIOR, , 3RD ED. PRINCETON, NJ: PRINCETON UNIVERSITY PRESS; WILLIAMS, T.M., THE NEED FOR NEW PARADIGMS FOR COMPLEX PROJECTS (1999) INT. J. PROJECT MANAGE., 17 (5), PP. 269-273. , HTTPS://DOI.ORG/10.1016/S0263-7863(98)00047-7; WON, J., CHENG, J.C., LEE, G., QUANTIFICATION OF CONSTRUCTION WASTE PREVENTED BY BIM-BASED DESIGN VALIDATION: CASE STUDIES IN SOUTH KOREA (2016) WASTE MANAGE. (OXFORD), 49, PP. 170-180. , HTTPS://DOI.ORG/10.1016/J.WASMAN.2015.12.026, MAR; YAN, H.-B., MA, T., A GROUP DECISION-MAKING APPROACH TO UNCERTAIN QUALITY FUNCTION DEPLOYMENT BASED ON FUZZY PREFERENCE RELATION AND FUZZY MAJORITY (2015) EUR. J. OPER. RES., 241 (3), PP. 815-829. , HTTPS://DOI.ORG/10.1016/J.EJOR.2014.09.017; YATES, J., CONSTRUCTION DECISION SUPPORT SYSTEM FOR DELAY ANALYSIS (1993) J. CONSTR. ENG. MANAGE., 119 (2), PP. 226-244. , HTTPS://DOI.ORG/10.1061/(ASCE)0733-9364(1993)119:2(226); YAZDANI, M., CHATTERJEE, P., ZAVADSKAS, E.K., ZOLFANI, S.H., INTEGRATED QFD-MCDM FRAMEWORK FOR GREEN SUPPLIER SELECTION (2017) J. CLEANER PROD., 142, PP. 3728-3740. , HTTPS://DOI.ORG/10.1016/J.JCLEPRO.2016.10.095, JAN; ZAIM, S., SEVKLI, M., CAMGÖZ-AKDAǦ, H., DEMIREL, O.F., YAYLA, A.Y., DELEN, D., USE OF ANP WEIGHTED CRISP AND FUZZY QFD FOR PRODUCT DEVELOPMENT (2014) J EXPERT SYST. APPL., 41 (9), PP. 4464-4474. , HTTPS://DOI.ORG/10.1016/J.ESWA.2014.01.008; ZARE MEHRJERDI, Y., QUALITY FUNCTION DEPLOYMENT AND ITS PROFITABILITY ENGAGEMENT: A SYSTEMS THINKING PERSPECTIVE (2011) INT. J. QUAL. RELIAB. MANAGE., 28 (9), PP. 910-928. , HTTPS://DOI.ORG/10.1108/02656711111172513; ZHANG, Z., CHU, X., FUZZY GROUP DECISION-MAKING FOR MULTI-FORMAT AND MULTI-GRANULARITY LINGUISTIC JUDGMENTS IN QUALITY FUNCTION DEPLOYMENT (2009) EXPERT SYST. APPL., 36 (5), PP. 9150-9158. , HTTPS://DOI.ORG/10.1016/J.ESWA.2008.12.027"/>
    <s v="SERUGGA, J.; SCHOOL OF ART DESIGN AND ARCHITECTURE, UNITED KINGDOM; EMAIL: JOAS.SERUGGA@HUD.AC.UK"/>
    <s v=""/>
    <s v=""/>
    <s v="AMERICAN SOCIETY OF CIVIL ENGINEERS (ASCE)"/>
    <s v=""/>
    <s v=""/>
    <s v=""/>
    <s v=""/>
    <s v="07339364"/>
    <s v=""/>
    <s v="JCEMD"/>
    <s v=""/>
    <s v="ENGLISH"/>
    <s v="J CONSTR ENG MANAGE"/>
    <x v="0"/>
    <s v="FINAL"/>
    <s v="ALL OPEN ACCESS, GREEN"/>
    <s v="SCOPUS"/>
    <s v="2-S2.0-85078677717"/>
    <s v="J CONSTR ENG MANAGE"/>
    <s v="UNIV. OF HUDDERSFIELD;UNIV. OF HUDDERSFIELD;UNIV. OF HUDDERSFIELD"/>
    <s v="NOTREPORTED;SCHOOL OF ART DESIGN AND ARCHITECTURE;NOTREPORTED"/>
    <m/>
    <s v="SERUGGA J, 2020, J CONSTR ENG MANAGE"/>
    <s v="SERUGGA J, 2020, J CONSTR ENG MANAGE"/>
    <m/>
  </r>
  <r>
    <n v="36"/>
    <x v="0"/>
    <s v="CEREZO-NARVÁEZ A;PASTOR-FERNÁNDEZ A;OTERO-MATEO M;BALLESTEROS-PÉREZ P"/>
    <s v="57194421043;57214845588;55807228000;54782096900;"/>
    <s v="INTEGRATION OF COST AND WORK BREAKDOWN STRUCTURES IN THE MANAGEMENT OF CONSTRUCTION PROJECTS"/>
    <x v="2"/>
    <s v="APPLIED SCIENCES (SWITZERLAND)"/>
    <s v="10"/>
    <s v="4"/>
    <s v="1386"/>
    <s v=""/>
    <s v=""/>
    <s v=""/>
    <n v="8"/>
    <s v="10.3390/app10041386"/>
    <s v="https://www.scopus.com/inward/record.uri?eid=2-s2.0-85081244453&amp;doi=10.3390%2fapp10041386&amp;partnerID=40&amp;md5=529f63a47ff3b093b48518cc3f409197"/>
    <s v="SCHOOL OF ENGINEERING, UNIVERSITY OF CADIZ, PUERTO REAL, 11519, SPAIN"/>
    <s v="SCHOOL OF ENGINEERING, UNIVERSITY OF CADIZ, PUERTO REAL, 11519, SPAIN;SCHOOL OF ENGINEERING, UNIVERSITY OF CADIZ, PUERTO REAL, 11519, SPAIN;SCHOOL OF ENGINEERING, UNIVERSITY OF CADIZ, PUERTO REAL, 11519, SPAIN;SCHOOL OF ENGINEERING, UNIVERSITY OF CADIZ, PUERTO REAL, 11519, SPAIN"/>
    <s v="SCOPE MANAGEMENT ALLOWS PROJECT MANAGERS TO REACT WHEN A PROJECT UNDERPERFORMS REGARDING SCHEDULE, BUDGET, AND/OR QUALITY AT THE EXECUTION STAGE. SCOPE MANAGEMENT CAN ALSO MINIMIZE PROJECT CHANGES AND BUDGET OMISSIONS, AS WELL AS IMPROVE THE ACCURACY OF PROJECT COST ESTIMATES AND RISK RESPONSES. FOR SCOPE MANAGEMENT TO BE EFFECTIVE, THOUGH, IT NEEDS TO RELY ON A ROBUST WORK BREAKDOWN STRUCTURE (WBS). A ROBUST WBS HIERARCHICALLY AND FAITHFULLY REFLECTS ALL PROJECT TASKS AND WORK PACKAGES SO THAT PROJECTS ARE EASIER TO MANAGE. IF DONE PROPERLY, THE WBS ALSO ALLOWS MEETING THE PROJECT OBJECTIVES WHILE DELIVERING THE PROJECT ON TIME, ON BUDGET, AND WITH THE REQUIRED QUALITY. THIS PAPER ANALYZES WHETHER THE INTEGRATION OF A COST BREAKDOWN STRUCTURE (CBS) CAN LEAD TO THE GENERATION OF MORE ROBUST WBSS IN CONSTRUCTION PROJECTS. OVER THE LAST YEARS, SOME INTERNATIONAL ORGANIZATIONS HAVE STANDARDIZED AND HARMONIZED DIFFERENT COST CLASSIFICATION SYSTEMS (E.G., ISO 12006-2, ISO 81346-12, OMNICLASS, COCLASS, UNICLASS). THESE COST DATABASES HAVE ALSO BEEN INTRODUCED INTO BUILDING INFORMATION MODELING (BIM) FRAMEWORKS. WE HYPOTHESIZE THAT IN BIM ENVIRONMENTS, IF THESE CBSS ARE USED TO GENERATE THE PROJECT WBS, SEVERAL ADVANTAGES ARE GAINED SUCH AS SHARPER PROJECT DEFINITION. THIS ENHANCED PROJECT DEFINITION REDUCES PROJECT CONTRADICTIONS AT BOTH PLANNING AND EXECUTION STAGES, ANTICIPATES POTENTIAL SCHEDULE AND BUDGET DEVIATIONS, IMPROVES RESOURCE ALLOCATION, AND OVERALL IT ALLOWS A BETTER RESPONSE TO POTENTIAL PROJECT RISKS. THE HYPOTHESIS THAT THE USE OF CBSS CAN GENERATE MORE ROBUST WBSS IS TESTED BY THE RESPONSE ANALYSIS OF A QUESTIONNAIRE SURVEY DISTRIBUTED AMONG CONSTRUCTION PRACTITIONERS AND PROJECT MANAGERS. BY MEANS OF STRUCTURAL EQUATION MODELING (SEM), THE CORRELATION (AGREEMENT) AND PERCEPTION DIFFERENCES BETWEEN TWO 250-RESPONDENT SUBSAMPLES (TECHNICAL PROJECT STAFF VS. PROJECT MANAGEMENT STAFF) ARE ALSO DISCUSSED. RESULTS OF THIS RESEARCH SUPPORT THE USE OF CBSS BY CONSTRUCTION PROFESSIONALS AS A BASIS TO GENERATE WBSS FOR ENHANCED PROJECT MANAGEMENT (PM). © 2020 BY THE AUTHORS."/>
    <s v="BUILDING INFORMATION MODELING (BIM); CONSTRUCTION INDUSTRY; COST BREAKDOWN STRUCTURE (CBS); COST CLASSIFICATION SYSTEM; SCOPE MANAGEMENT; WORK BREAKDOWN STRUCTURE (WBS)"/>
    <s v=""/>
    <s v=""/>
    <s v=""/>
    <s v=""/>
    <s v=""/>
    <s v="MINISTERIO DE CIENCIA E INNOVACIÓN, MICINN: RYC-2017-22222; EUROPEAN SOCIAL FUND, ESF; JUNTA DE ANDALUCÍA: PIN-0053-2019"/>
    <s v="ALL AUTHORS ACKNOWLEDGE THE HELP RECEIVED BY THE RESEARCH GROUP TEP-955 FROM THE PAIDI (JUNTA DE ANDALUCÍA, SPAIN). THE FIRST AND LAST AUTHORS ACKNOWLEDGE THE HELP RECEIVED BY THE RESEARCH PROJECT PIN-0053-2019 FUNDED BY THE FUNDACIÓN PÚBLICA ANDALUZA PROGRESO Y SALUD (JUNTA DE ANDALUCÍA, SPAIN). THE LAST AUTHOR ALSO ACKNOWLEDGES THE SPANISH MINISTRY OF SCIENCE, INNOVATION, AND UNIVERSITIES FOR HIS RAMON Y CAJAL CONTRACT (RYC-2017-22222) CO-FUNDED BY THE EUROPEAN SOCIAL FUND."/>
    <s v=""/>
    <s v=""/>
    <s v=""/>
    <s v=""/>
    <s v=""/>
    <s v=""/>
    <s v=""/>
    <s v=""/>
    <s v=""/>
    <s v="(2014) WHEN WILL YOU THINK DIFFERENTLY ABOUT PROGRAMME DELIVERY, , PWC: LONDON, UK; (2016) THE HIGH COST OF LOW PERFORMANCE. HOW WILL YOU IMPROVE BUSINESS RESULTS, , PROJECT MANAGEMENT INSTITUTE: NEWTOWN SQUARE, PA, USA; FORTUNE, J., WHITE, D., JUGDEV, K., WALKER, D., LOOKING AGAIN AT CURRENT PRACTICE IN PROJECT MANAGEMENT (2011) INT. J. MANAG. PROJ. BUS, 4, PP. 553-572. , CROSSREF; DAVIS, K., DIFFERENT STAKEHOLDER GROUPS AND THEIR PERCEPTIONS OF PROJECT SUCCESS (2014) INT. J. PROJ. MANAG, 32, PP. 189-201. , CROSSREF; (2015) CLIMBING THE CURVE, , KPMG INTERNATIONAL: AMSTELVEEN, THE NETHERLANDS; DEMIRKESEN, S., OZORHON, B., MEASURING PROJECT MANAGEMENT PERFORMANCE: CASE OF CONSTRUCTION INDUSTRY (2017) ENG. MANAG. J, 29, PP. 258-277. , CROSSREF; HEYWOOD, C., SMITH, J., INTEGRATING STAKEHOLDERS DURING COMMUNITY FM'S EARLY PROJECT PHASES (2006) FACILITIES, 24, PP. 300-313. , CROSSREF; (2015) INDIVIDUAL COMPETENCE BASELINE FOR PROJECT, PROGRAMME &amp; PORTFOLIOMANAGEMENT, , 4TH ED.; IPMA: ZURICH, SWITZERLAND; (2017) A GUIDE TO THE PROJECT MANAGEMENT BODY OF KNOWLEDGE. PMBOK GUIDE, , 6TH ED.; PMI: NEWTOWN SQUARE, PA, USA; WANG, Y., (2002) APPLYING THE PDRI IN PROJECT RISK MANAGEMENT, , THE UNIVERSITY OF TEXAS AT AUSTIN: AUSTIN, TX, USA; ANTICONA, P., DOES BIM OFFER A BETTER APPROACH TO GUARANTEE A RELIABLE, ACCURATE, AND PRECISE COST ESTIMATE? (2019) PM WORLD J, 8, PP. 1-28; CAMILLERI, E., (2011) PROJECT SUCCESS: CRITICAL FACTORS AND BEHAVIOURS, , 1ST ED.; GOWER PUBLISHING: BURLINGTON, VT, USA; GARCÍA-FORNIELES, J.M., FAN, I.S., PEREZ, A., WAINWRIGHT, C., SEHDEV, K., A WORK BREAKDOWN STRUCTURE THATINTEGRATES DIFFERENT VIEWS IN AIRCRAFT MODIFICATION PROJECTS. CONCURR (2003) ENG, 11, PP. 47-54. , CROSSREF; KIM, S., PARK, C., LEE, S., SON, J., INTEGRATED COST AND SCHEDULE CONTROL IN THE KOREAN CONSTRUCTION INDUSTRY BASED ON A MODIFIED WORK-PACKAGING MODEL (2008) CAN. J. CIV. ENG, 35, PP. 225-235. , CROSSREF; CEREZO-NARVÁEZ, A., OTERO-MATEO, M., PASTOR-FERNÁNDEZ, A., INFLUENCE OF SCOPE MANAGEMENT IN CONSTRUCTION INDUSTRY PROJECTS (2016) DYNA MANAG, 4, PP. 1-15; IBRAHIM, Y.M., KAKA, A.P., TRUCCO, E., KAGIOGLOU, M., GHASSAN, A., SEMI-AUTOMATIC DEVELOPMENT OF THE WORK BREAKDOWN STRUCTURE (WBS) FOR CONSTRUCTION PROJECTS (2007) IN PROCEEDINGS OF THE 4TH INTERNATIONAL SALFORD CENTRE FOR RESEARCH AND INNOVATION (SCRI) RESEARCH SYMPOSIUM, PP. 133-145. , SALFORD, UK, 26-27 MARCH 2007; SALFORD CENTRE FOR RESEARCH AND INNOVATION (SCRI): SALFORD, UK; BALLESTEROS-PÉREZ, P., CEREZO-NARVÁEZ, A., OTERO-MATEO, M., PASTOR-FERNÁNDEZ, A., ZHANG, J., VANHOUCKE, M., FORECASTING THE PROJECT DURATION AVERAGE AND STANDARD DEVIATION FROM DETERMINISTIC SCHEDULE INFORMATION. APPL (2020) SCI, 10, P. 654. , CROSSREF; FAGEHA, M.K., AIBINU, A.A., PRIORITISING PROJECT SCOPE DEFINITION ELEMENTS IN PUBLIC BUILDING PROJECTS. AUSTRALAS (2014) J. CONSTR. ECON. BUILD, 14, PP. 18-33. , CROSSREF; CHRITAMARA, S., OGUNLANA, S.O., BACH, N.L., INVESTIGATING THE EFFECT OF INITIAL SCOPE ESTABLISHMENT ON THE PERFORMANCE OF A PROJECT THROUGH SYSTEM DYNAMICS MODELLING. ENG. CONSTR. ARCHIT (2001) MANAG, 8, PP. 381-392. , CROSSREF; GÓMEZ-SENENT MARTÍNEZ, E., (1997) EL PROYECTO. DISEÑO EN INGENIERÍA; SERVICIO DE PUBLICACIONES DE LA UNIVERSIDADPOLITÉCNICA DE VALENCIA UPV: VALENCIA, , SPAIN; WANG, Y.-R., GIBSON, G.E., JR., A STUDY OF PREPROJECT PLANNING AND PROJECT SUCCESS USING ANN AND REGRESSION MODELS (2008) IN PROCEEDINGS OF THE 25TH INTERNATIONAL SYMPOSIUM ON AUTOMATION AND ROBOTICS IN CONSTRUCTION, PP. 688-696. , VILNIUS, LITHUANIA, 26-29 JUNE 2008; VILNIUS GEDIMINAS TECHNICAL UNIVERSITY: VILNIUS, LITHUANIA; THAWEEJINDA, J., METHAKULLAWAT, N., (2012) GUIDELINE FOR CLEARLY DEFINITION SCOPE, , CHULALONGKORN UNIVERSITY: BANGKOK, THAILAND; KRAUS, W., ANALYSIS AND COST ESTIMATING (2008) COST ENG. J, 50, PP. 3-4; SEIDEL CALAZANS, A.T., DIAS KOSLOSKI, R.A., O GERENCIAMENTO DA ALTERAÇÃO DE ESCOPO NA CONTRATAÇÃO EXTERNA DE SERVIÇOS DE DESENVOLVIMENTO/MANUTENÇÃO DE SOFTWARE (2012) IN PROCEEDINGS OF THE 13TH ARGENTINE SYMPOSIUM ON SOFTWARE ENGINEERING (ASSE), PP. 75-90. , LA PLATA, ARGENTINA, 27-31 AUGUST 2012; SOCIEDAD ARGENTINA DE INFORMÁTICA: LA PLATA, ARGENTINA; KHAN, A., PROJECT SCOPE MANAGEMENT (2006) COST ENG. J, 48, PP. 12-16; STAL-LE CARDINAL, J., MARLE, F., PROJECT: THE JUST NECESSARY STRUCTURE TO REACH YOUR GOALS (2006) INT. J. PROJ. MANAG, 24, PP. 226-233. , CROSSREF; SIKDAR, S., DAS, O., GOAL BASED PROJECT SCOPE DETERMINATION APPROACH (2009) IN PROCEEDINGS OF THE IEEE INTERNATIONAL CONFERENCE OF SCIENCE AND TECHNOLOGY FOR HUMANITY (TIC-STH), PP. 415-420. , TORONTO, ON, CANADA, 26-27 SEPTEMBER 2009; IEEE: TORONTO, ON, CANADA; CHRISSIS, M.B., KONRAD, M., SHRUM, S., (2012) CMMI FOR DEVELOPMENT: A GUIDE TO PROCESS INTEGRATION AND PRODUCTIMPROVEMENT, , 1ST ED.; EDITORIAL CENTRO DE ESTUDIOS RAMÓN ARECES: MADRID, SPAIN; CHUA, D.K., GODINOT, M., USE OF A WBS MATRIX TO IMPROVE INTERFACE MANAGEMENT IN PROJECTS (2006) J. CONSTR. ENG. MANAG, 132, PP. 67-79. , CROSSREF; (2019) PRACTICE STANDARD FOR WORK BREAKDOWN STRUCTURES, , 3RD ED.; PROJECT MANAGEMENTINSTITUTE: NEWTOWN SQUARE, PA, USA; (2012) ISO 21500:2012. GUIDANCE ON PROJECT MANAGEMENT, , INTERNATIONAL ORGANIZATION FOR STANDARDIZATION: GENEVA, SWITZERLAND; LÓPEZ PAREDES, A., PAJARES GUTIERREZ, J., IGLESIAS SANZO, M., (2013) CERTIFICACIÓN IPMA-4LC. MANUAL DE PREPARACIÓN; BUSINESS PROJECT MANAGEMENT SOLUTIONS &amp; TECHNOLOGIES, , VALLADOLID SPAIN; KERZNER, H., (2013) PROJECT MANAGEMENT: A SYSTEMS APPROACH TO PLANNING SCHEDULING, AND CONTROLLING, , 11TH ED.; JOHNWILEY &amp; SONS: HOBOKEN, NJ, USA; BUCHTIK, L., (2013) SECRETS TO MASTERING THE WBS IN REAL WORLD PROJECTS, , 2ND ED.; PROJECT MANAGEMENT INSTITUTE: NEWTOWN SQUARE, PA, USA; HENDRICKSON, C., AU, T., (1989) PROJECT MANAGEMENT FOR CONSTRUCTION: FUNDAMENTAL CONCEPTS FOR OWNERS ENGINEERS, ARCHITECTS, AND BUILDERS, , 1ST ED.; PRENTICE HALL: UPPER SADDLE RIVER, NJ, USA; (2017) A GUIDEBOOK OF PROJECT &amp; PROGRAM MANAGEMENT FOR ENTERPRISEINNOVATION, , 3RD ED.; PROJECT MANAGEMENT ASSOCIATION OF JAPAN: TOKYO, JAPAN; (2017) MANAGING SUCCESSFUL PROJECTS WITH PRINCE2;, , AXELOS: LONDON UK; (2007) INTEGRATED PROJECT DELIVERY: A GUIDE, , THE AMERICAN INSTITUTE OF ARCHITECTS: WASHINGTON, DC, USA; SAIDI, K.S., LYTLE, A.M., STONE, W.C., REPORT OF THE NIST WORKSHOP ON DATA EXCHANGE STANDARDS AT THE CONSTRUCTION JOB SITE (2003) IN PROCEEDINGS OF THE 20TH INTERNATIONAL SYMPOSIUM ON AUTOMATION AND ROBOTICS IN CONSTRUCTION (ISARC), PP. 617-622. , EINDHOVEN, THE NETHERLANDS, 21-24 SEPTEMBER 2003; INTERNATIONAL ASSOCIATION FOR AUTOMATION AND ROBOTICS IN CONSTRUCTION (IAARC): EINDHOVEN, THE NETHERLANDS; ZHANG, X., BAKIS, N., LUKINS, T.C., IBRAHIM, Y.M., WU, S., KAGIOGLOU, M., AOUAD, G., TRUCCO, E., AUTOMATING PROGRESS MEASUREMENT OF CONSTRUCTION PROJECTS (2009) AUTOM. CONSTR, 18, PP. 294-301. , CROSSREF; JAWAD, R.S.M., ABDULKADER, M.R., ABANG ALI, A.A., VARIATION ORDERS IN CONSTRUCTION PROJECTS (2009) J. ENG. APPL. SCI, 4, PP. 170-176; BALLESTEROS-PÉREZ, P., SKITMORE, M., PELLICER, E., GUTIÉRREZ-BAHAMONDES, J.H., IMPROVING THE ESTIMATION OF PROBABILITY OF BIDDER PARTICIPATION IN PROCUREMENT AUCTIONS (2016) INT. J. PROJ. MANAG, 34, PP. 158-172. , CROSSREF; DE GONZÁLEZ FERNÁNDEZ VALDERRAMA, F., (2010) MEDICIONES Y PRESUPUESTOS, , 2ND ED.; REVERTE: BARCELONA, SPAIN; LOCK, D., (2004) PROJECT MANAGEMENT IN CONSTRUCTION, , 1ST ED.; ROUTLEDGE: BURLINGTON, VT, USA; MAKARFI IBRAHIM, Y., KAKA, A., AOUAD, G., KAGIOGLOU, M., FRAMEWORK FOR A GENERIC WORK BREAKDOWN STRUCTURE FOR BUILDING PROJECTS. CONSTR (2009) INNOV, 9, PP. 388-405. , CROSSREF; NOUBAN, F., SADEGHI, K., ABAZID, M., AN OVERALL GUIDANCE AND PROPOSITION OF A WBS TEMPLATE FOR CONSTRUCTION PLANNING OF THE TEMPLATE (JACKET) PLATFORMS (2017) ACAD. RES. INT, 8, PP. 37-56; CHA, H.S., LEE, D.G., A CASE STUDY OF TIME/COST ANALYSIS FOR AGED-HOUSING RENOVATION USING A PRE-MADE BIMDATABASE STRUCTURE. KSCE J. CIV (2015) ENG, 19, PP. 841-852. , CROSSREF; JUNG, Y., WOO, S., FLEXIBLE WORK BREAKDOWN STRUCTURE FOR INTEGRATED COST AND SCHEDULE CONTROL (2004) J. CONSTR. ENG. MANAG, 130, PP. 616-625. , CROSSREF; RAZ, T., GLOBERSON, S., EFFECTIVE SIZING AND CONTENT DEFINITION OF WORK PACKAGES (1998) PROJ. MANAG. J, 29, PP. 17-23. , CROSSREF; TAYLOR, M.D., (2009) HOW TO DEVELOP WORK BREAKDOWN STRUCTURES, , SYSTEMS MANAGEMENT SERVICES: MONTREAL, QC, CANADA; HEERKENS, G.R., (2002) GESTIÓN DE PROYECTOS;, , MCGRAW-HILL INTERAMERICANA: MADRID SPAIN; GLOBERSON, S., VARDI, S., COHEN, I., IDENTIFYING THE CRITERIA USED FOR ESTABLISHING WORK PACKAGE SIZE FOR PROJECTWBS (2016) J. MOD. PROJ. MANAG, 4, PP. 64-69; PAVAN, A., DANIOTTI, B., RE CECCONI, F., MALTESE, S., SPAGNOLO, S.L., CAFFI, V., CHIOZZI, M., PASINI, D., INNOVANCE: ITALIAN BIM DATABASE FOR CONSTRUCTION PROCESS MANAGEMENT (2014) IN COMPUTING IN CIVIL AND BUILDING ENGINEERING;, PP. 641-648. , AMERICAN SOCIETY OF CIVIL ENGINEERS ASCE: RESTON VA, USA; CHANG, A.S.-T., TSAI, Y.-W., ENGINEERING INFORMATION CLASSIFICATION SYSTEM (2003) J. CONSTR. ENG. MANAG, 129, PP. 454-460. , CROSSREF; RIANTY, M., LATIEF, Y., RIANTINI, L.S., DEVELOPMENT OF RISK-BASED STANDARDIZED WBS (WORK BREAKDOWN STRUCTURE) FOR QUALITY PLANNING OF HIGH RISE BUILDING ARCHITECTURAL WORKS (2018) MATEC WEB CONF, 159, P. 01019. , CROSSREF; RAMADHAN, A., LATIEF, Y., SAGITA, L., DEVELOPMENT OF RISK-BASED STANDARDIZED WORK BREAKDOWN STRUCTURE FOR QUALITY PLANNING OF AIRPORT CONSTRUCTION PROJECT (2019) J. PHYS. CONF. SER, 1360, P. 012005. , CROSSREF; LISTER, G., MASTERING PROJECT PROGRAM, AND PORTFOLIO MANAGEMENT (2015) MODELS FOR STRUCTURING AND EXECUTING THE PROJECTHIERARCHY;, , PEARSON EDUCATION LIMITED: UPPER SADDLE RIVER, NJ, USA; JABER, H., MARLE, F., VIDAL, L.-A., DIDIEZ, L., CRITICALITY AND PROPAGATION ANALYSIS OF IMPACTS BETWEEN PROJECT DELIVERABLES. RES. ENG (2018) DES, 29, PP. 87-106. , CROSSREF; BÜCHMANN-SLORUP, R., (2012) CRITICALITY IN LOCATION-BASED MANAGEMENT OF CONSTRUCTION, , TECHNICAL UNIVERSITY OFDENMARK: LYNGBY, DENMARK; CHOI, O.-Y., KIM, T.-H., KIM, G.-H., A STUDY ON SELECTION OF ROOF WATERPROOFING METHOD BY ANALYZING LIFE CYCLE COSTING (2008) J. KOREAN INST. BUILD. CONSTR, 8, PP. 127-134. , CROSSREF; EL-HARAM, M.A., MARENJAK, S., HORNER, M.W., DEVELOPMENT OF A GENERIC FRAMEWORK FOR COLLECTING WHOLE LIFE COST DATA FOR THE BUILDING INDUSTRY (2002) J. QUAL. MAINT. ENG, 8, PP. 144-151. , CROSSREF; LE, Y., REN, J., NING, Y., HE, Q., LI, Y., LIFE CYCLE COST INTEGRATIVE MANAGEMENT IN CONSTRUCTION ENGINEERING (2009) IN PROCEEDINGS OF THE FIRST INTERNATIONAL CONFERENCE ON INFORMATION SCIENCE AND ENGINEERING, PP. 4367-4370. , NANJING, CHINA,26-28 DECEMBER 2009; IEEE: NANJING, CHINA; SCHADE, J., LIFE CYCLE COST CALCULATION MODELS FOR BUILDINGS (2007) IN PROCEEDINGS OF THE 4TH NORDIC CONFERENCE ON CONSTRUCTION ECONOMICS AND ORGANISATION: DEVELOPMENT PROCESSES IN CONSTRUCTION MANGEMENT, PP. 321-329. , LULEÅ, SWEDEN, 14-15 JUNE 2007; SWEDISH NATIONAL RESEARCH AND DEVELOPMENT PROGRAMME FOR CONSTRUCTION: LULEÅ, SWEDEN; BAHAUDIN, A.Y., ELIAS, E.M., DAHALAN, H., JAMALUDDIN, R., CONSTRUCTION COST CONTROL: A REVIEW OF PRACTICES IN MALAYSIA (2012) IN PROCEEDINGS OF THE THE 3RD INTERNATIONAL CONFERENCE ON TECHNOLOGY AND OPERATION MANAGEMENT (ICTOM), PP. 1-11. , BANDUNG, INDONESIA, 4-6 JULY INSTITUTE OF TECHNOLOGY BANDUNG (ITB): BANDUNG, INDONESIA, 2012; LESNIAK, A., PLEBANKIEWICZ, E., ZIMA, K., COST CALCULATION OF BUILDING STRUCTURES AND BUILDING WORKS IN POLISH CONDITIONS. ENG. MANAG (2012) RES, 1, PP. 72-81. , CROSSREF; KOUSHKI, P.A., AL-RASHID, K., KARTAM, N., DELAYS AND COST INCREASES IN THE CONSTRUCTION OF PRIVATE RESIDENTIAL PROJECTS IN KUWAIT. CONSTR. MANAG (2005) ECON, 23, PP. 285-294. , CROSSREF; DERAKHSHANALAVIJEH, R., CARDOSO TEIXEIRA, J.M., COST OVERRUN IN CONSTRUCTION PROJECTS IN DEVELOPING COUNTRIES, GAS-OIL INDUSTRY OF IRAN AS A CASE STUDY (2016) J. CIV. ENG. MANAG, 23, PP. 125-136. , CROSSREF; LIND, H., BRUNES, F., EXPLAINING COST OVERRUNS IN INFRASTRUCTURE PROJECTS: A NEW FRAMEWORK WITH APPLICATIONS TO SWEDEN. CONSTR. MANAG (2015) ECON, 33, PP. 554-568. , CROSSREF; CANTARELLI, C.C., MOLIN, E.J.E., VAN WEE, B., FLYVBJERG, B., CHARACTERISTICS OF COST OVERRUNS FOR DUTCH TRANSPORT INFRASTRUCTURE PROJECTS AND THE IMPORTANCE OF THE DECISION TO BUILD AND PROJECT PHASES (2012) TRANSP. POLICY, 22, PP. 49-56. , CROSSREF; CANTARELLI, C.C., FLYVBJERG, B., MOLIN, E.J.E., VAN WEE, B., COST OVERRUNS IN LARGE-SCALE TRANSPORTATION INFRASTRUCTURE PROJECTS: EXPLANATIONS AND THEIR THEORETICAL EMBEDDEDNESS (2010) EUR. J. TRANSP. INFRASTRUCT. RES, 10, PP. 5-18; HARRISON, F., LOCK, D., (2017) ADVANCED PROJECT MANAGEMENT;, , GOWER PUBLISHING: BURLINGTON, VT, USA; STAUB-FRENCH, S., FISCHER, M., KUNZ, J., ISHII, K., PAULSON, B., A FEATURE ONTOLOGY TO SUPPORT CONSTRUCTION COST ESTIMATING. ARTIF. INTELL. ENG. DES. ANAL (2003) MANUF, 17, PP. 133-154. , CROSSREF; LEE, S.K., KIM, K.R., YU, J.H., BIM AND ONTOLOGY-BASED APPROACH FOR BUILDING COST ESTIMATION. AUTOM (2014) CONSTR, 41, PP. 96-105. , CROSSREF; MA, Z., WEI, Z., ZHANG, X., SEMI-AUTOMATIC AND SPECIFICATION-COMPLIANT COST ESTIMATION FOR TENDERING OF BUILDING PROJECTS BASED ON IFC DATA OF DESIGN MODEL. AUTOM (2013) CONSTR, 30, PP. 126-135. , CROSSREF; COOPER, R., KAPLAN, R.S., MEASURE COSTS RIGHT: MAKE THE RIGHT DECISION (1988) HARV. BUS. REV, 66, PP. 96-103; EVERAERT, P., BRUGGEMAN, W., SARENS, G., ANDERSON, S.R., LEVANT, Y., COST MODELING IN LOGISTICS USING TIME-DRIVEN ABC (2008) INT. J. PHYS. DISTRIB. LOGIST. MANAG, 38, PP. 172-191. , CROSSREF; KAPLAN, R.S., ANDERSON, S.R., TIME-DRIVEN ACTIVITY-BASED COSTING. HARV. BUS (2004) REV, 82, PP. 131-138. , CROSSREF PUBMED; (2019) INTERNATIONAL FEDERATION OF CONSULTING ENGINEERS WHICH FIDIC CONTRACT SHOULD I USE?, , HTTP://FIDIC.ORG/BOOKSHOP/ABOUT-BOOKSHOP/WHICH-FIDIC-CONTRACT-SHOULD-I-USE, (ACCESSED ON 30 DECEMBER); MARSH, P., (2016) CONTRACTING FOR ENGINEERING AND CONSTRUCTION PROJECTS, , 5TH ED.; ROUTLEDGE: NEW YORK, NY, USA; HUGHES, W., CHAMPION, R., MURDOCH, J., (2015) CONSTRUCTION CONTRACTS. LAW AND MANAGEMENT, , 5TH ED.; ROUTLEDGE: LONDON, UK; BALLESTEROS-PÉREZ, P., GONZÁLEZ-CRUZ, M.C., CAÑAVATE-GRIMAL, A., MATHEMATICAL RELATIONSHIPS BETWEEN SCORING PARAMETERS IN CAPPED TENDERING (2012) INT. J. PROJ. MANAG, 30, PP. 850-862. , CROSSREF; BALLESTEROS-PÉREZ, P., DEL CAMPO-HITSCHFELD, M.L., MORA-MELIÀ, D., DOMÍNGUEZ, D., MODELING BIDDING COMPETITIVENESS AND POSITION PERFORMANCE IN MULTI-ATTRIBUTE CONSTRUCTION AUCTIONS (2015) OPER. RES. PERSPECT, 2, PP. 24-35. , CROSSREF; BALLESTEROS-PÉREZ, P., GONZÁLEZ-CRUZ, M.C., FERNÁNDEZ-DIEGO, M., PELLICER, E., ESTIMATING FUTURE BIDDING PERFORMANCE OF COMPETITOR BIDDERS IN CAPPED TENDERS (2014) J. CIV. ENG. MANAG, 20, PP. 702-713. , CROSSREF; COUNCIL FOR DEVELOPMENT AND HOUSING OF THE REGIONAL GOVERNMENT OF ANDALUSIA; (2019) UNIVERSITY OF SEVILLE; SCHOOL OF BUILDING ENGINEERING OF SEVILLE;, , HTTPS://WWW.JUNTADEANDALUCIA.ES/ORGANISMOS/FOMENTOINFRAESTRUCTURASYORDENACIONDELTERRITORIO/AREAS/VIVIENDA-REHABILITACION/PLANES-INSTRUMENTOS/PAGINAS/VIVIENDA-BCCA.HTML, OFFICIAL ASSOCIATION OF QUANTITY SURVEYORS AND TECHNICAL ARCHITECTS OF SEVILLE ANDALUSIAN CONSTRUCTION COST BASE (BCCA). (ACCESSED ON 30 DECEMBER); (2019) BEDEC DATABASE, , HTTPS://METABASE.ITEC.CAT/VIDE/ES/BEDEC, (ACCESSED ON 30 DECEMBER); (2019) COUNCIL OF DEVELOPMENT HOUSING TERRITORIAL PLANNING AND TOURISM OF THE REGIONAL GOVERNMENT OF EXTREMADURA CONSTRUCTION PRICING BASE OF THE REGIONAL GOVERNMENT OF EXTREMADURA, , HTTP://BASEPRECIOSCONSTRUCCION.GOBEX.ES/, (ACCESSED ON 30 DECEMBER); (2019) DIRECTORATE GENERAL OF HOUSING AND REHABILITATION OF THE COMMUNITY OF MADRID CONSTRUCTION DATABASE OF THE COMMUNITY OF MADRID, , HTTP://WWW.MADRID.ORG/BDCCM/INDEX.HTML, AVAILABLE ONLINE: (ACCESSED ON 30 DECEMBER); (2019), HTTP://ARQUIMEDES.CYPE.ES/, (ACCESSED ON 30 DECEMBER); (2019), HTTP://WWW.PREOC.ES/#!129000001, (ACCESSED ON 30 DECEMBER); (2019), HTTPS://PROSOFT.ES/PRODUCTOS/MENFIS, (ACCESSED ON 30 DECEMBER); MAGALHÃES, P.M., SOUSA, H., INFORMATION CONSISTENCY ON CONSTRUCTION-CASE STUDY OF CORRELATION BETWEEN CLASSIFICATION SYSTEMS FOR CONSTRUCTION TYPES (2014) IN PROCEEDINGS OF THE 10TH EUROPEAN CONFERENCE ON PRODUCT AND PROCESS MODELLING (ECPPM), PP. 309-315. , VIENNA, AUSTRIA, 17-19 SEPTEMBER EUROPEAN ASSOCIATION OF PRODUCT AND PROCESS MODELLING (EAPPM): VIENNA, AUSTRIA; (1994) ISO TR 14177:1994. CLASSIFICATION OF INFORMATION IN THECONSTRUCTION INDUSTRY, , 1ST ED. INTERNATIONAL ORGANIZATION FOR STANDARDIZATION: GENEVA, SWITZERLAND; KANG, L.S., PAULSON, B.C., ADAPTABILITY OF INFORMATION CLASSIFICATION SYSTEMS FOR CIVIL WORKS (1997) J. CONSTR. ENG. MANAG, 123, PP. 410-426. , CROSSREF; (2014) CODE OF MEASUREMENT FOR COST PLANNING, , CEEC: PARIS, FRANCE; (2008) DIN 276-1. BUILDING COSTS. PART 1: BUILDING CONSTRUCTION, , DIN: BERLIN, GERMANY; (2005) BSAB 96. SYSTEMS AND APPLICATIONS, , 1ST ED.; SWEDISH BUILDING CENTRE: STOCKHOLM, SWEDEN; (2015), HTTPS://WWW.THENBS.COM/OUR-TOOLS/UNICLASS-2015, AVAILABLE ONLINE: (ACCESSED ON 30 DECEMBER); (2000) TALO 2000. CONSTRUCTION CLASSIFICATION;, , BUILDING INFORMATION FOUNDATION: HELSINKI FINLAND; (2010) DEVELOPMENT PLAN FOR THE DANISH BUILDING CLASSIFICATION SYSTEM(DBK) 2010-2012, , 3RD ED. CENTRE FOR PRODUCTIVITY IN CONSTRUCTION (CUNECO): COPENHAGUE, DENMARK; (2019) ICMS: GLOBAL CONSISTENCY IN PRESENTING CONSTRUCTION AND OTHER LIFE CYCLE COSTS;, , INTERNATIONAL CONSTRUCTION MEASUREMENT STANDARDS COALITION: LONDON UK; STOY, C., WRIGHT, M., THE CEEC CODE FOR COST PLANNING: INTRODUCTION AND PRACTICAL APPLICATION (2007) J. COSTANAL. MANAG, 9, PP. 37-54. , CROSSREF; (2011) CONSTRUCTION SPECIFICATIONS PRACTICE GUIDE, , 1ST ED.; JOHN WILEY &amp; SONS: HOBOKEN, NJ, USA; (2018) MASTERFORMAT 2018. MASTER LIST OF MEMBERS AND TITLES FOR THE CONSTRUCTIONINDUSTRY, , 2018TH ED. CONSTRUCTION SPECIFICATIONS INSTITUTE: ALEXANDRIA, VA, USA; (2010) UNIFORMAT. A UNIFORM CLASSIFICATION OF CONSTRUCTIONS SYSTEMS AND ASSEMBLIES;, , CONSTRUCTION SPECIFICATIONS INSTITUTE: ALEXANDRIA VA, USA; (2019) OMNICLASS. A STRATEGY FOR CLASSIFYING THE BUILT ENVIRONMENT, , CONSTRUCTIONSPECIFICATIONS INSTITUTE: ALEXANDRIA, VA, USA; (2015) ISO 12006-2: 2015. BUILDING CONSTRUCTION. ORGANIZATION OF INFORMATION ABOUT CONSTRUCTION WORKS, , PART 2: FRAMEWORK FOR CLASSIFICATION OF INFORMATION, 2ND ED. INTERNATIONAL ORGANIZATION FOR STANDARDIZATION: GENEVA, SWITZERLAND; (2018) ISO 81346-12:2018. INDUSTRIAL SYSTEMS, INSTALLATIONS AND EQUIPMENT AND INDUSTRIAL PRODUCTS. STRUCTURING PRINCIPLES AND REFERENCE DESIGNATIONS, , PART 12: CONSTRUCTION WORKS AND BUILDING SERVICES, 1ST ED. INTERNATIONAL ORGANIZATION FOR STANDARDIZATION: GENEVA, SWITZERLAND; (2018) INDUSTRY PRACTICES FOR APPLICATION OF COCLASS IN SOFTWARE, , SWEDISH BUILDING CENTRE: STOCKHOLM, SWEDEN; (2019), HTTPS://CCS.MOLIO.DK/, AVAILABLE ONLINE: (ACCESSED ON 30 DECEMBER); (2007) ISO 12006-3: 2007. BUILDING CONSTRUCTION. ORGANIZATION OF INFORMATION ABOUT CONSTRUCTION WORKS, , PART 3: FRAMEWORK FOR OBJECT-ORIENTED INFORMATION, 1ST ED. INTERNATIONAL ORGANIZATION FOR STANDARDIZATION: GENEVA, SWITZERLAND; LIU, H., LU, M., AL-HUSSEIN, M., BIM-BASED INTEGRATED FRAMEWORK FOR DETAILED COST ESTIMATION AND SCHEDULE PLANNING OF CONSTRUCTION PROJECTS (2014) IN PROCEEDINGS OF THE 31ST INTERNATIONAL SYMPOSIUM ON AUTOMATION AND ROBOTICS IN CONSTRUCTION AND MINING (ISARC), PP. 286-294. , SYDNEY, AUSTRALIA, 9-11 JULY 2014; INTERNATIONAL ASSOCIATION FOR AUTOMATION AND ROBOTICS IN CONSTRUCTION (IAARC): SYDNEY, AUSTRALIA; PARK, I.J., JIN, R.Z., YANG, H.J., HYUN, C.T., A SUPPORT TOOL FOR COST AND SCHEDULE INTEGRATION BY CONNECTING PMIS &amp; PGMIS (2011) IN PROCEEDINGS OF THE 2011 2ND INTERNATIONAL CONFERENCE ON ENGINEERING AND INDUSTRIES (ICEI), PP. 142-146. , JEJU, KOREA, 29 NOVEMBER-1 DECEMBER 2011; IEEE: JEJU, KOREA; FAN, S.-L., CHONG, H.-Y., HUNG, T.-W., WANG, Y.-C., COST-BASED SCHEDULING METHOD USING OBJECT-ORIENTED APPROACH. AUTOM (2016) CONSTR, 65, PP. 65-77. , CROSSREF; LEE, J.-H., LEE, S.-W., KIM, T.-Y., A DEVELOPMENT OF UNIFIED AND CONSISTENT BIM DATABASE FOR INTEGRATED USE OF BIM-BASED QUANTITIES, PROCESS, AND CONSTRUCTION COSTS IN CIVIL ENGINEERING (2019) J. KOREA SOC. COMPUT. INF, 24, PP. 127-137; YOUNG-BAE, C., HYUN-SOO, L., AN APLICATION MODEL TO ENSURE PRACTICAL USAGE IN CONSTRUCTION MANAGEMENT (2002) PROC. KOREAN INST. CONSTR. ENG. MANAG, 11, PP. 401-404; YANG, H.J., JIN, R.Z., PARK, I.J., HYUN, C.T., DEVELOPMENT OF A SUPPORT TOOL FOR COST AND SCHEDULE INTEGRATIONMANAGMENT AT PROGRAM LEVEL (2012) INT. J. CIV. ENVIRON. ENG, 62, PP. 790-797; PARK, H.-T., LEE, B.-H., EVMS DATABASE SYSTEM IMPLEMENTATION FOR INTERWORKING OF WBS &amp; CBS BASED MANAGEMENT IN CONSTRUCTION WORKS (2011) J. KOREA ACAD. COOP. SOC, 12, PP. 2851-2858; TEICHOLZ, P.M., CURRENT NEEDS FOR COST CONTROL SYSTEMS (1987) IN PROJECT CONTROLS: NEEDS AND SOLUTIONS;, PP. 47-57. , IBBS C.W., ASHLEY, D.B., EDS.; AMERICAN SOCIETY OF CIVIL ENGINEERS: CHICAGO, IL, USA; RASDORF, W.J., ABUDAYYEH, O.Y., COST AND SCHEDULE CONTROL INTEGRATION: ISSUES AND NEEDS (1991) J. CONSTR. ENG. MANAG, 117, PP. 486-502. , CROSSREF; CHO, K., HONG, T., HYUN, C., INTEGRATED SCHEDULE AND COST MODEL FOR REPETITIVE CONSTRUCTION PROCESS (2010) J. MANAG. ENG, 26, PP. 78-88. , CROSSREF; VILLENA MANZANARES, F., GARCÍA SEGURA, T., BALLESTEROS-PÉREZ, P., PELLICER ARMIÑANA, E., INFLUENCE OF BIM IN CONSTRUCTION COMPANIES INNOVATION (2019) IN PROCEEDINGS OF THE 23RD INTERNATIONAL CONGRESS ON PROJECT MANAGEMENT AND ENGINEERING, PP. 524-533. , MALAGA, SPAIN, 10-12 JULY 2019; AEIPRO (IPMA SPAIN): MALAGA, SPAIN; CAVKA, H.B., STAUB-FRENCH, S., POTTINGER, R., EVALUATING THE ALIGNMENT OF ORGANIZATIONAL AND PROJECT CONTEXTS FOR BIM ADOPTION: A CASE STUDY OF A LARGE OWNER ORGANIZATION (2015) BUILDINGS, 5, PP. 1265-1300. , CROSSREF; TERRENO, S., ASADI, S., ANUMBA, C., AN EXPLORATION OF SYNERGIES BETWEEN LEAN CONCEPTS AND BIM IN FM: A REVIEW AND DIRECTIONS FOR FUTURE RESEARCH (2019) BUILDINGS, 9, P. 147. , CROSSREF; BENSALAH, M., ELOUADI, A., MHARZI, H., OVERVIEW: THE OPPORTUNITY OF BIM IN RAILWAY. SMART SUSTAIN (2019) BUILTENVIRON, 8, PP. 103-116. , CROSSREF; NAM, J.-Y., JO, C.-W., PARK, S.-H., A STUDY ON APPLYING INFORMATION FRAMEWORK FOR BIM BASED WBS-FOCUSING ON CIVIL CONSTRUCTION- (2017) J. KOREA ACAD. COOP. SOC, 18, PP. 770-777; SUBRAMANI, T., SIVAKUMAR, P., ANALYSIS COST OVERRUNS, DELAYS AND RISK INVOLVED IN CONSTRUCTION MANAGEMENTUSING PRIMAVERA (2018) INT. J. ENG. TECHNOL, 7, P. 160. , CROSSREF; AZIZ, A., KUMAR, S., FINANCIAL AND WORK MANAGEMENT ANALYSIS FOR RESIDENTIAL CONSTRUCTION: A CASE STUDY (2019) INT. J. RECENT TECHNOL. ENG, 7, PP. 893-897; SUN, C., MAN, Q., WANG, Y., STUDY ON BIM-BASED CONSTRUCTION PROJECT COST AND SCHEDULE RISK EARLY WARNING.J. INTELL (2015) FUZZY SYST, 29, PP. 469-477. , CROSSREF; SATTINENI, A., BRADFORD, R.H., ESTIMATING WITH BIM: A SURVEY OF US CONSTRUCTION COMPANIES (2011) IN PROCEEDINGS OF THE 28TH INTERNATIONAL SYMPOSIUM ON AUTOMATION AND ROBOTICS IN CONSTRUCTION (ISARC), PP. 564-569. , SEOUL, KOREA, 29 JUNE-2 JULY 2011; INTERNATIONAL ASSOCIATION FOR AUTOMATION AND ROBOTICS IN CONSTRUCTION (IAARC): SEOUL, KOREA; DING, L.Y., ZHOU, Y., LUO, H.B., WU, X.G., USING ND TECHNOLOGY TO DEVELOP AN INTEGRATED CONSTRUCTION MANAGEMENT SYSTEM FOR CITY RAIL TRANSIT CONSTRUCTION. AUTOM (2012) CONSTR, 21, PP. 64-73. , CROSSREF; PARK, J., CAI, H., WBS-BASED DYNAMIC MULTI-DIMENSIONAL BIM DATABASE FOR TOTAL CONSTRUCTION AS-BUILT DOCUMENTATION. AUTOM (2017) CONSTR, 77, PP. 15-23. , CROSSREF; TANER, M.T., CRITICAL SUCCESS FACTORS FOR SIX SIGMA IMPLEMENTATION IN LARGE-SCALE TURKISH CONSTRUCTIONCOMPANIES (2013) INT. REV. MANAG. MARK, 3, PP. 212-225; PINTO, J.K., PRESCOTT, J.E., PLANNING AND TACTICAL FACTORS IN THE PROJECT IMPLEMENTATION PROCESS (1990) J. MANAG. STUD, 27, PP. 305-327. , CROSSREF; SHENHAR, A.J., DVIR, D., LEVY, O., MALTZ, A.C., PROJECT SUCCESS: A MULTIDIMENSIONAL STRATEGIC CONCEPT (2001) LONG RANGE PLAN, 34, PP. 699-725. , CROSSREF; KULATUNGA, U., AMARATUNGA, D., HAIGH, R., IMPLEMENTATION OF CRITICAL SUCCESS FACTORS IN CONSTRUCTION RESEARCH AND DEVELOPMENT PROCESS (2010) INT. J. ENG. SCI. TECHNOL, 2, PP. 96-106. , CROSSREF; LIBERZON, V., SHAVYRINA, V., METHODS AND TOOLS OF SUCCESS DRIVEN PROJECT MANAGEMENT (2013) PROJ. PERSPECT, 35, PP. 32-37; FAGEHA, M.K., AIBINU, A.A., MANAGING PROJECT SCOPE DEFINITION TO IMPROVE STAKEHOLDERS' PARTICIPATION AND ENHANCE PROJECT OUTCOME. PROCEDIA-SOC. BEHAV (2013) SCI, 74, PP. 154-164. , CROSSREF; BACCARINI, D., THE LOGICAL FRAMEWORK METHOD FOR DEFINING PROJECT SUCCESS (1999) PROJ. MANAG. J, 30, PP. 25-32. , CROSSREF; TASEVSKA, F., DAMIJ, T., DAMIJ, N., PROJECT PLANNING PRACTICES BASED ON ENTERPRISE RESOURCE PLANNING SYSTEMS IN SMALL AND MEDIUM ENTERPRISES-A CASE STUDY FROM THE REPUBLIC OF MACEDONIA (2014) INT. J. PROJ. MANAG, 32, PP. 529-539. , CROSSREF; KUMAR, D., DEVELOPING STRATEGIES AND PHILOSOPHIES EARLY FOR SUCCESSFUL PROJECT IMPLEMENTATION (1989) INT. J. PROJ. MANAG, 7, PP. 164-171. , CROSSREF; DVIR, D., LIPOVETSKY, S., SHENHAR, A.J., TISHLER, A., IN SEARCH OF PROJECT CLASSIFICATION: A NON-UNIVERSAL APPROACH TO PROJECT SUCCESS FACTORS. RES (1998) POLICY, 27, PP. 915-935. , CROSSREF; SMITH, S.D., BEAUSANG, P., MORIARTY, D., CAMPBELL, J.M., SUBJECTIVITY IN DATA EXTRACTION: A STUDY BASED ON CONSTRUCTION HAZARD IDENTIFICATION (2008) PROCEEDINGS OF THE 24TH ANNUAL CONFERENCE OF THE ASSOCIATION OF RESEARCHERS IN CONSTRUCTION MANAGEMENT, (ARCOM), CARDIFF, 2, PP. 1065-1073. , UK, 1-3 SEPTEMBER ASSOCIATION OF RESEARCHERS IN CONSTRUCTION MANAGEMENT (ARCOM): CARDIFF, UK, 008;; VAHED, A.M., GAMBATESE, J.A., HENDRICKS, M.T., PERCEPTIONS OF THE INFLUENCE OF PERSONAL DEMOGRAPHIC FACTORS ON THE SAFETY PERFORMANCE OF FIELD EMPLOYEES (2016) IN CONSTRUCTION RESEARCH CONGRESS 2016;, PP. 2936-2945. , AMERICAN SOCIETY OF CIVIL ENGINEERS: RESTON VA, USA; PHENG, L.S., CHUAN, Q.T., ENVIRONMENTAL FACTORS AND WORK PERFORMANCE OF PROJECT MANAGERS IN THE CONSTRUCTION INDUSTRY (2006) INT. J. PROJ. MANAG, 24, PP. 24-37. , CROSSREF; MÉXAS, M.P., QUELHAS, O.L.G., COSTA, H.G., PRIORITIZATION OF ENTERPRISE RESOURCE PLANNING SYSTEMS CRITERIA: FOCUSING ON CONSTRUCTION INDUSTRY (2012) INT. J. PROD. ECON, 139, PP. 340-350. , CROSSREF; RUTHANKOON, R., OLU OGUNLANA, S., TESTING HERZBERG'S TWO-FACTOR THEORY IN THE THAI CONSTRUCTION INDUSTRY. ENG. CONSTR. ARCHIT (2003) MANAG, 10, PP. 333-341. , CROSSREF; JIANG, Z., HENNEBERG, S.C., NAUDÉ, P., SUPPLIER RELATIONSHIP MANAGEMENT IN THE CONSTRUCTION INDUSTRY: THE EFFECTS OF TRUST AND DEPENDENCE (2011) J. BUS. IND. MARK, 27, PP. 3-15. , CROSSREF; KLINE, R.B., (2011) PRINCIPLES AND PRACTICE OF STRUCTURAL EQUATION MODELING, , 3RD ED.; THE GUILFORD PRESS: NEW YORK, NY, USA; KAISER, H.F., A SECOND GENERATION LITTLE JIFFY (1970) PSYCHOMETRIKA, 35, PP. 401-415. , CROSSREF; KAISER, M.O., KAISER-MEYER-OLKIN MEASURE FOR IDENTITY CORRELATION MATRIX (1974) J. R. STAT. SOC, 52, PP. 296-298; BARTLETT, M.S., THE EFFECT OF STANDARDIZATION ON A CHI SQUARE APPROXIMATION IN FACTOR ANALYSIS (1951) BIOMETRIKA, 38, PP. 337-344; CHO, K.M., HONG, T.H., HYUN, C.T., EFFECT OF PROJECT CHARACTERISTICS ON PROJECT PERFORMANCE IN CONSTRUCTION PROJECTS BASED ON STRUCTURAL EQUATION MODEL. EXPERT SYST (2009) APPL, 36, PP. 10461-10470. , CROSSREF; XIONG, B., SKITMORE, M., XIA, B., MASROM, M.A., YE, K., BRIDGE, A., EXAMINING THE INFLUENCE OF PARTICIPANT PERFORMANCE FACTORS ON CONTRACTOR SATISFACTION: A STRUCTURAL EQUATION MODEL (2014) INT. J. PROJ. MANAG, 32, PP. 482-491. , CROSSREF; CRONBACH, L.J., SCHÖNEMANN, P., MCKIE, D., ALPHA COEFFICIENTS FOR STRATIFIED-PARALLEL TESTS. EDUC. PSYCHOL (1965) MEAS, 25, PP. 291-312. , CROSSREF; GEORGE, D., MALLERY, P., (2006) SPSS FOR WINDOWS STEP-BY-STEP: A SIMPLE GUIDE AND REFERENCE, , 7TH ED.; ROUTLEDGE: ABINGDON, UK; HAIR, J.F., JR., BLACK, W.C., BABIN, B.J., ANDERSON, R.E., (2014) MULTIVARIATE DATA ANALYSIS, , 7TH ED.; PEARSON EDUCATIONLIMITED: HARLOW, UK; PETERSON, R.A., KIM, Y., ON THE RELATIONSHIP BETWEEN COEFFICIENT ALPHA AND COMPOSITE RELIABILITY (2013) J. APPL. PSYCHOL, 98, PP. 194-198. , CROSSREF PUBMED; HO, R., (2006) HANDBOOK OF UNIVARIATE AND MULTIVARIATE DATA ANALYSIS AND INTERPRETATION WITH SPSS;, , CHAPMAN&amp; HALL/CRC: BOCA RATON FL, USA; FORNELL, C., LARCKER, D.F., EVALUATING STRUCTURAL EQUATION MODELS WITH UNOBSERVABLE VARIABLES ANDMEASUREMENT ERROR (1981) J. MARK. RES, 18, P. 39. , CROSSREF; WASHINGTON, S.P., KARLAFTIS, M.G., MANNERING, F., (2010) STATISTICAL AND ECONOMETRIC METHODS FOR TRANSPORTATION DATA ANALYSIS, , 2ND ED.; CRC PRESS: BOCA RATON, FL, USA; HOOPER, D., COUGHLAN, J., MULLEN, M., STRUCTURAL EQUATION MODELLING: GUIDELINES FOR DETERMINING MODEL FIT. ELECTRON (2008) J. BUS. RES. METHODS, 6, PP. 53-60; WHEATON, B., MUTHEN, B., ALWIN, D.F., SUMMERS, G.F., ASSESSING RELIABILITY AND STABILITY IN PANEL MODELS (1977) SOCIOL. METHODOL, 8, P. 84. , CROSSREF; JÖRESKOG, K.G., SÖRBOM, D., RECENT DEVELOPMENTS IN STRUCTURAL EQUATION MODELING (1982) J. MARK. RES, 19, PP. 404-416. , CROSSREF; STEIGER, J.H., UNDERSTANDING THE LIMITATIONS OF GLOBAL FIT ASSESSMENT IN STRUCTURAL EQUATION MODELING. PERS. INDIVID (2007) DIF, 42, PP. 893-898. , CROSSREF; HU, L.T., BENTLER, P.M., CUTOFF CRITERIA FOR FIT INDEXES IN COVARIANCE STRUCTURE ANALYSIS: CONVENTIONAL CRITERIA VERSUS NEW ALTERNATIVES. STRUCT. EQU (1999) MODEL, 6, PP. 1-55. , CROSSREF; TABACHNICK, B.G., FIDELL, L.S., (2006) USING MULTIVARIATE STATISTICS, , 5TH ED.; ALLYN &amp; BACON: NEEDHAM HEIGHTS, MA, USA; BENTLER, P.M., COMPARATIVE FIT INDEXES IN STRUCTURAL MODELS. PSYCHOL (1990) BULL, 107, PP. 238-246. , CROSSREF PUBMED; BENTLER, P.M., BONETT, D.G., SIGNIFICANCE TESTS AND GOODNESS OF FIT IN THE ANALYSIS OF COVARIANCE STRUCTURES. PSYCHOL (1980) BULL, 88, PP. 588-606. , CROSSREF; BYRNE, B.M., (1998) STRUCTURAL EQUATION MODELING WITH LISREL PRELIS, AND SIMPLIS: BASIC CONCEPTS, APPLICATIONS, AND PROGRAMMING;, , PSYCHOLOGY PRESS: ROAD HOVE, UK; MULAIK, S.A., JAMES, L.R., VAN ALSTINE, J., BENNETT, N., LIND, S., STILWELL, C.D., EVALUATION OF GOODNESS-OF-FITINDICES FOR STRUCTURAL EQUATION MODELS. PSYCHOL (1989) BULL, 105, PP. 430-445. , CROSSREF; SOBEL, M.E., ASYMPTOTIC CONFIDENCE INTERVALS FOR INDIRECT EFFECTS IN STRUCTURAL EQUATION MODELS (1982) SOCIOL. METHODOL, 13, P. 290. , CROSSREF; CEREZO-NARVÁEZ, A., OTERO-MATEO, M., PASTOR-FERNÁNDEZ, A., FROM REQUIREMENTS AGREEMENT TO CHANGES INTEGRATION: KEYS NOT FAILING IN CONSTRUCTION PROJECTS (2017) DYNA ING. IND, 92, P. 254; CHO, C.-S., GIBSON, G.E., JR., BUILDING PROJECT SCOPE DEFINITION USING PROJECT DEFINITION RATING INDEX. J (2001) ARCHIT. ENG, 7, PP. 115-125. , CROSSREF; BINGHAM, E., GIBSON, G.E., INFRASTRUCTURE PROJECT SCOPE DEFINITION USING PROJECT DEFINITION RATING INDEX (2017) J. MANAG. ENG, 33, P. 04016037. , CROSSREF; KIM, M.H., LEE, E.B., CHOI, H.S., DETAIL ENGINEERING COMPLETION RATING INDEX SYSTEM (DECRIS) FOR OPTIMAL INITIATION OF CONSTRUCTION WORKS TO IMPROVE CONTRACTORS' SCHEDULE-COST PERFORMANCE FOR OFFSHORE OIL AND GAS EPC PROJECTS (2018) SUSTAINABILITY, 10, P. 2469. , CROSSREF; HANSEN, S., TOO, E., LE, T., RETROSPECTIVE LOOK ON FRONT-END PLANNING IN THE CONSTRUCTION INDUSTRY: A LITERATURE REVIEW OF 30 YEARS OF RESEARCH (2018) INT. J. CONSTR. SUPPLY CHAIN MANAG, 8, PP. 19-42; DESMOND, C.L., WORK BREAKDOWN STRUCTURE (2012) PROJECT MANAGEMENT FOR TELECOMMUNICATIONS MANAGERS, PP. 71-72. , KLUWERACADEMIC PUBLISHERS: BOSTON, MA, USA; NAYAK, M.K., MOHANTY, S., SCHEDULE RISK ANALYSIS OF ICT INFRASTRUCTURE PROJECTS (2012) INT. J. COMPUT. APPL, 38, PP. 1-5; ALTAHTOOH, U., ALASKAR, T., UNDERSTANDING RELATIONSHIP BETWEEN MILESTONE AND DECISION-MAKING IN PROJECTMANAGEMENT: A QUALITATIVE STUDY AMONG PROJECT MANAGERS IN SAUDI ARABIA (2018) INT. J. BUS. MANAG, 13, P. 184. , CROSSREF; KIM, H.-S., PARK, S.-M., KIM, S.-G., HAN, S.-J., KANG, L.-S., BIM APPLICATION AND CONSTRUCTION SCHEDULESIMULATION FOR THE HORIZONTAL WORK AREA (2017) INT. J. CIV. ENVIRON. ENG, 11, PP. 1581-1586; LIN, W.Y., HUANG, Y.H., FILTERING OF IRRELEVANT CLASHES DETECTED BY BIM SOFTWARE USING A HYBRID METHOD OF RULE-BASED REASONING AND SUPERVISED MACHINE LEARNING (2019) APPL. SCI, 9, P. 5324. , CROSSREF; SU, L., CAO, Y., CHEN, R., RESEARCH ON WBS-BASED RISK IDENTIFICATION AND THE COUNTERMEASURES FOR REAL ESTATE PROJECTS' ENTIRE COURSE (2011) IN PROCEEDINGS OF THE 8TH INTERNATIONAL CONFERENCE ON INFORMATION SYSTEMS FOR CRISIS RESPONSE AND MANAGEMENT (ISCRAM), PP. 223-226. , HARBIN, CHINA, 25-27 NOVEMBER 2011; IEEE: HARBIN, CHINA; ZOU, Y., KIVINIEMI, A., JONES, S.W., WALSH, J., RISK INFORMATION MANAGEMENT FOR BRIDGES BY INTEGRATING RISKBREAKDOWN STRUCTURE INTO 3D/4D BIM. KSCE J. CIV (2019) ENG, 23, PP. 467-480. , CROSSREF; HILLSON, D., GRIMALDI, S., RAFELE, C., MANAGING PROJECT RISKS USING A CROSS RISK BREAKDOWN MATRIX (2006) RISK MANAG, 8, PP. 61-76. , CROSSREF; MHETRE, K., KONNUR, B.A., LANDAGE, A.B., RISK MANAGEMENT IN C"/>
    <s v="CEREZO-NARVÁEZ, A.; SCHOOL OF ENGINEERING, SPAIN; EMAIL: ALBERTO.CEREZO@UCA.ES"/>
    <s v=""/>
    <s v=""/>
    <s v="MDPI AG"/>
    <s v=""/>
    <s v=""/>
    <s v=""/>
    <s v=""/>
    <s v="20763417"/>
    <s v=""/>
    <s v=""/>
    <s v=""/>
    <s v="ENGLISH"/>
    <s v="APPL. SCI."/>
    <x v="0"/>
    <s v="FINAL"/>
    <s v="ALL OPEN ACCESS, GOLD, GREEN"/>
    <s v="SCOPUS"/>
    <s v="2-S2.0-85081244453"/>
    <s v="APPL SCI"/>
    <s v="UNIVERSITY OF CADIZ;UNIVERSITY OF CADIZ;UNIVERSITY OF CADIZ;UNIVERSITY OF CADIZ"/>
    <s v="NOTREPORTED;SCHOOL OF ENGINEERING;NOTREPORTED"/>
    <m/>
    <s v="CEREZO-NARVÁEZ A, 2020, APPL SCI"/>
    <s v="CEREZO-NARVÁEZ A, 2020, APPL SCI"/>
    <m/>
  </r>
  <r>
    <n v="37"/>
    <x v="0"/>
    <s v="SHARMA V;CALDAS CH;MULVA SP"/>
    <s v="57207730978;35733343700;23094984700;"/>
    <s v="IDENTIFICATION AND PRIORITIZATION OF FACTORS AFFECTING THE OVERALL PROJECT COST OF HEALTHCARE FACILITIES"/>
    <x v="2"/>
    <s v="JOURNAL OF CONSTRUCTION ENGINEERING AND MANAGEMENT"/>
    <s v="146"/>
    <s v="2"/>
    <s v="04019106"/>
    <s v=""/>
    <s v=""/>
    <s v=""/>
    <n v="7"/>
    <s v="10.1061/(ASCE)CO.1943-7862.0001692"/>
    <s v="https://www.scopus.com/inward/record.uri?eid=2-s2.0-85076458211&amp;doi=10.1061%2f%28ASCE%29CO.1943-7862.0001692&amp;partnerID=40&amp;md5=65bfaa5572d8080288e97242ca52bc4d"/>
    <s v="FUNDED THROUGH CII NATIONAL HEALTHCARE FACILITIES BENCHMARKING PROGRAM, CONSTRUCTION SCIENCE AND MANAGEMENT PROGRAM, CLEMSON UNIV., 2-135 LEE HALL, CLEMSON, SC  29634-0507, UNITED STATES; DEPT. OF CIVIL, ARCHITECTURAL AND ENVIRONMENTAL ENGINEERING, UNIV. OF TEXAS AT AUSTIN, 1 UNIVERSITY STATION C1752, AUSTIN, TX  78712-0273, UNITED STATES; CONSTRUCTION INDUSTRY INSTITUTE, 3925 WEST BRAKER LN. (R4500), AUSTIN, TX  78759-5316, UNITED STATES"/>
    <s v="2-135 LEE HALL, CLEMSON, SC  29634-0507, UNITED STATES;DEPT. OF CIVIL, ARCHITECTURAL AND ENVIRONMENTAL ENGINEERING, UNIV. OF TEXAS AT AUSTIN, 1 UNIVERSITY STATION C1752, AUSTIN, TX  78712-0273, UNITED STATES;CONSTRUCTION INDUSTRY INSTITUTE, 3925 WEST BRAKER LN. (R4500), AUSTIN, TX  78759-5316, UNITED STATES"/>
    <s v="PLANNING FOR THE DELIVERY OF A HEALTHCARE FACILITY REQUIRES THE MANAGEMENT OF A COMPLEX ARRAY OF DATA VARIABLES THAT AFFECT THE DEVELOPMENT OF THE PROJECT SCOPE AND ITS COST ESTIMATE. THE TIMING OF KEY DECISIONS CAN SIGNIFICANTLY AFFECT COSTS; THEREFORE, THE EARLY IDENTIFICATION OF FACTORS THAT INFLUENCE OVERALL PROJECT COSTS IS OF PARAMOUNT IMPORTANCE TO HEALTHCARE FACILITY OWNERS. THIS STUDY IDENTIFIES AND PRIORITIZES KEY FACTORS AFFECTING HEALTHCARE FACILITY COSTS BASED ON THE ANALYSIS OF DATA COLLECTED FROM MULTIPLE PROJECTS. THE DATABASE USED FOR THIS STUDY INCLUDED INFORMATION ON PROJECT CHARACTERISTICS, BUILDING PARAMETERS, DIMENSIONS, AND COSTS COVERING SEVERAL PHASES OF THE PROJECT LIFE CYCLE, FROM PROGRAMMING TO ACTIVATION. INITIALLY, THE STUDY IDENTIFIED PROJECT CHARACTERISTICS AND BUILDING PARAMETERS THAT INFLUENCE OVERALL OWNER PROJECT COSTS. THEN, SEVERAL QUANTITATIVE METHODS WERE EMPLOYED TO RANK THESE FACTORS BASED ON HOW THEY INFLUENCE OVERALL PROJECT COSTS. IN THE END, THIS STUDY DISTINGUISHED 39 HEALTHCARE-SPECIFIC FACTORS FROM 62 FACTORS INVESTIGATED IN THE RESEARCH. FINALLY, IT RANKED THE TOP 11 BUILDING FACTORS THAT AFFECT THE OVERALL COSTS OF A HEALTHCARE PROJECT. © 2019 AMERICAN SOCIETY OF CIVIL ENGINEERS."/>
    <s v="BUILDING PARAMETERS; COST; DATABASE; FACTORS; HEALTHCARE; PROJECT CHARACTERISTICS"/>
    <s v="COST ESTIMATING; COSTS; DATABASE SYSTEMS; HEALTH CARE; LIFE CYCLE; BUILDING PARAMETERS; FACTORS; HEALTHCARE FACILITY; HEALTHCARE PROJECTS; MULTIPLE PROJECTS; PROJECT CHARACTERISTICS; PROJECT LIFE CYCLE; QUANTITATIVE METHOD; COST BENEFIT ANALYSIS"/>
    <s v=""/>
    <s v=""/>
    <s v=""/>
    <s v=""/>
    <s v=""/>
    <s v=""/>
    <s v=""/>
    <s v=""/>
    <s v=""/>
    <s v=""/>
    <s v=""/>
    <s v=""/>
    <s v=""/>
    <s v=""/>
    <s v=""/>
    <s v="AHN, H., KIM, K., BANKRUPTCY PREDICTION MODELING WITH HYBRID CASE-BASED REASONING AND GENETIC ALGORITHMS APPROACH (2009) APPL. SOFT COMPUT., 9 (2), PP. 599-607. , HTTPS://DOI.ORG/10.1016/J.ASOC.2008.08.002; ATKINSON, R., CRAWFORD, L., WARD, S., FUNDAMENTAL UNCERTAINTIES IN PROJECTS AND THE SCOPE OF PROJECT MANAGEMENT (2006) INT. J. PROJECT MANAGE., 24 (8), PP. 687-698. , HTTPS://DOI.ORG/10.1016/J.IJPROMAN.2006.09.011; BALLARD, G., HARPER, N., ZABELLE, T., LEARNING TO SEE WORK FLOW: AN APPLICATION OF LEAN CONCEPTS TO PRECAST CONCRETE FABRICATION (2003) ENG. CONSTR. ARCHIT. MANAGE., 10 (1), PP. 6-14. , HTTPS://DOI.ORG/10.1108/09699980310466505; BENJAORAN, V., A COST CONTROL SYSTEM DEVELOPMENT: A COLLABORATIVE APPROACH FOR SMALL AND MEDIUM-SIZED CONTRACTORS (2009) INT. J. PROJECT MANAGE., 27 (3), PP. 270-277. , HTTPS://DOI.ORG/10.1016/J.IJPROMAN.2008.02.004; BOWLBY, R.L., SCHRIVER, W.R., OBSERVATIONS ON PRODUCTIVITY AND COMPOSITION OF BUILDING CONSTRUCTION OUTPUT IN THE UNITED STATES, 1972-1982 (1986) CONSTR. MANAGE. ECON., 4 (1), PP. 1-18. , HTTPS://DOI.ORG/10.1080/01446198600000001; CHATTERJEE, S., HADI, A.S., (2013) REGRESSION ANALYSIS BY EXAMPLE, , SOMERSET, NJ: WILEY; CHATTERJEE, S., PRICE, B., (1977) REGRESSION ANALYSIS BY EXAMPLE, , NEW YORK: WILEY; CHEUNG, F.K., RIHAN, J., TAH, J., DUCE, D., KURUL, E., EARLY STAGE MULTI-LEVEL COST ESTIMATION FOR SCHEMATIC BIM MODELS (2012) AUTOM. CONSTR., 27, PP. 67-77. , HTTPS://DOI.ORG/10.1016/J.AUTCON.2012.05.008, NOV; CHO, D., RUSSELL, J., CHOI, J., DATABASE FRAMEWORK FOR COST, SCHEDULE, AND PERFORMANCE DATA INTEGRATION (2013) J. COMPUT. CIV. ENG., 27 (6), PP. 719-731. , HTTPS://DOI.ORG/10.1061/(ASCE)CP.1943-5487.0000241; (1996) FRONT END PLANNING (BEST PRACTICE), , CII (CONSTRUCTION INDUSTRY INSTITUTE). RESEARCH TEAM 113. AUSTIN, TX: CII; (2018) NATIONAL HEALTH ACCOUNTS PROJECTED, , HTTPS://WWW.CMS.GOV/RESEARCH-STATISTICS-DATA-AND-SYSTEMS/STATISTICS-TRENDS-AND-REPORTS/NATIONALHEALTHEXPENDDATA/NATIONALHEALTHACCOUNTSPROJECTED.HTML, CMS (CENTERS FOR MEDICARE AND MEDICAID SERVICES). ACCESSED FEBRUARY 16, 2018; COLLIER, K., (1984) ESTIMATING CONSTRUCTION COSTS: A CONCEPTUAL APPROACH, , RESTON, VA: RESTON PUBLISHING; DELL'ISOLA, A.J., KIRK, K.J., (1981) LIFE CYCLE COSTING FOR DESIGN PROFESSIONALS, , NEW YORK: MCGRAW-HILL; DURSUN, O., STOY, C., CONCEPTUAL ESTIMATION OF CONSTRUCTION COSTS USING THE MULTISTEP AHEAD APPROACH (2016) J. CONSTR. ENG. MANAGE., 142 (9). , HTTPS://DOI.ORG/10.1061/(ASCE)CO.1943-7862.0001150, 04016038; ENACHE-POMMER, E., HORMAN, M.J., MESSNER, J.I., RILEY, D., A UNIFIED PROCESS APPROACH TO HEALTHCARE PROJECT DELIVERY: SYNERGIES BETWEEN GREENING STRATEGIES, LEAN PRINCIPLES, AND BIM (2010) PROC. CONSTRUCTION RESEARCH CONGRESS 2010, PP. 1376-1385. , RESTON, VA: ASCE; ERCAN, B., ELIAS-OZKAN, S., PERFORMANCE-BASED PARAMETRIC DESIGN EXPLORATIONS: A METHOD FOR GENERATING APPROPRIATE BUILDING COMPONENTS (2015) DES. STUD., 38, PP. 33-53. , HTTPS://DOI.ORG/10.1016/J.DESTUD.2015.01.001, MAY; FIROUZI, A., YANG, W., LI, C.Q., PREDICTION OF TOTAL COST OF CONSTRUCTION PROJECT WITH DEPENDENT COST ITEMS (2016) J. CONSTR. ENG. MANAGE., 142 (12). , HTTPS://DOI.ORG/10.1061/(ASCE)CO.1943-7862.0001194, 04016072; GRAU, D., BACK, W.E., PREDICTABILITY INDEX: NOVEL METRIC TO ASSESS COST AND SCHEDULE PERFORMANCE (2015) J. CONSTR. ENG. MANAGE., 141 (12). , HTTPS://DOI.ORG/10.1061/(ASCE)CO.1943-7862.0000994, 04015043; HAIR, J.F., (2010) MULTIVARIATE DATA ANALYSIS, , NEW YORK: PRENTICE HALL; HEGAZY, T., AYED, A., NEURAL NETWORK MODEL FOR PARAMETRIC COST ESTIMATION OF HIGHWAY PROJECTS (1998) J. CONSTR. ENG. MANAGE., 124 (3), PP. 210-218. , HTTPS://DOI.ORG/10.1061/(ASCE)0733-9364(1998)124:3(210); KAHN, N., NATIONAL HEALTHCARE CAPITAL PROJECT BENCHMARKING: AN OWNER'S PERSPECTIVE (2009) HERD: HEALTH ENVIRON. RES. DES. J., 3 (1), PP. 5-14. , HTTPS://DOI.ORG/10.1177/193758670900300102; KARSHENAS, S., PREDESIGN COST ESTIMATING METHOD FOR MULTISTORY BUILDINGS (1984) J. CONSTR. ENG. MANAGE., 110 (1), PP. 79-86. , HTTPS://DOI.ORG/10.1061/(ASCE)0733-9364(1984)110:1(79); KEEHAN, S.P., STONE, D.A., POISAL, J.A., CUCKLER, G.A., SISKO, A.M., SMITH, S.D., LIZONITZ, J.M., NATIONAL HEALTH EXPENDITURE PROJECTIONS, 2016-25: PRICE INCREASES, AGING PUSH SECTOR TO 20% PERCENT OF ECONOMY (2017) HEALTH AFFAIRS, 36 (3), PP. 553-563. , HTTPS://DOI.ORG/10.1377/HLTHAFF.2016.1627; KIM, G.H., SEO, D.S., KANG, K.I., HYBRID MODELS OF NEURAL NETWORKS AND GENETIC ALGORITHMS FOR PREDICTING PRELIMINARY COST ESTIMATES (2005) J. COMPUT. CIVIL ENG., 19 (2), PP. 208-211. , HTTPS://DOI.ORG/10.1061/(ASCE)0887-3801(2005)19:2(208); KIM, H., SEO, Y., HYUN, C., A HYBRID CONCEPTUAL COST ESTIMATING MODEL FOR LARGE BUILDING PROJECTS (2012) AUTOM. CONSTR., 25, PP. 72-81. , HTTPS://DOI.ORG/10.1016/J.AUTCON.2012.04.006, AUG; KOO, C., HONG, T., HYUN, C., PARK, S.H., SEO, J., A STUDY ON THE DEVELOPMENT OF A COST MODEL BASED ON THE OWNER'S DECISION-MAKING AT THE EARLY STAGES OF A CONSTRUCTION PROJECT (2010) INT. J. STRATEGIC PROPERTY MANAGE., 14 (2), PP. 121-137. , HTTPS://DOI.ORG/10.3846/IJSPM.2010.10; KOUSKOULAS, V., KOEHN, E., PREDESIGN COST-ESTIMATION FUNCTION FOR BUILDINGS (1974) J. CONSTR. DIV., 100 (4), PP. 589-604. , HTTPS://DOI.ORG/10.1061/(ASCE)0733-9364(2008)134:12(1011); LAM, K., CHEUNG, S., TANG, C., NG, S., CAPITAL BUDGETING EVALUATION PRACTICES OF BUILDING CONTRACTORS IN HONG KONG (2012) AUSTRALAS. J. CONSTR. ECON. BUILD., 2 (1), P. 81. , HTTPS://DOI.ORG/10.5130/AJCEB.V2I1.2889; LEE, S., KIM, K., YU, J., BIM AND ONTOLOGY-BASED APPROACH FOR BUILDING COST ESTIMATION (2014) AUTOM. CONSTR., 41, PP. 96-105. , HTTPS://DOI.ORG/10.1016/J.AUTCON.2013.10.020, MAY; LOWE, D.J., EMSLEY, M.W., HARDING, A., PREDICTING CONSTRUCTION COST USING MULTIPLE REGRESSION TECHNIQUES (2006) J. CONSTR. ENG. MANAGE., 132 (7), PP. 750-758. , HTTPS://DOI.ORG/10.1061/(ASCE)0733-9364(2006)132:7(750); MALHOTRA, M., NEW, J.R., IM, P., (2018) PROTOTYPE COURTHOUSE BUILDING ENERGY MODEL: BUILDING AND SYSTEM CHARACTERISTICS, , TECHNICAL REP. OAK RIDGE, TN: US DEPT. OF ENERGY, OFFICE OF SCIENTIFIC AND TECHNICAL INFORMATION; MARTIN, S., RICE, N., SMITH, P.C., DOES HEALTH CARE SPENDING IMPROVE HEALTH OUTCOMES? EVIDENCE FROM ENGLISH PROGRAMME BUDGETING DATA (2008) J. HEALTH ECON., 27 (4), PP. 826-842. , HTTPS://DOI.ORG/10.1016/J.JHEALECO.2007.12.002; MESA, H.A., MOLENAAR, K.R., ALARCÓN, L.F., EXPLORING PERFORMANCE OF THE INTEGRATED PROJECT DELIVERY PROCESS ON COMPLEX BUILDING PROJECTS (2016) INT. J. PROJECT MANAGE., 34 (7), PP. 1089-1101. , HTTPS://DOI.ORG/10.1016/J.IJPROMAN.2016.05.007; MOON, S., KIM, J., KWON, K., EFFECTIVENESS OF OLAP-BASED COST DATA MANAGEMENT IN CONSTRUCTION COST ESTIMATE (2007) AUTOM. CONSTR., 16 (3), PP. 336-344. , HTTPS://DOI.ORG/10.1016/J.AUTCON.2006.07.008; NIKNAM, M., KARSHENAS, S., INTEGRATING DISTRIBUTED SOURCES OF INFORMATION FOR CONSTRUCTION COST ESTIMATING USING SEMANTIC WEB AND SEMANTIC WEB SERVICE TECHNOLOGIES (2015) AUTOM. CONSTR., 57, PP. 222-238. , HTTPS://DOI.ORG/10.1016/J.AUTCON.2015.04.003, SEP; OBERLENDER, G.D., TROST, S.M., PREDICTING ACCURACY OF EARLY COST ESTIMATES BASED ON ESTIMATE QUALITY (2001) J. CONSTR. ENG. MANAGE., 127 (3), PP. 173-182. , HTTPS://DOI.ORG/10.1061/(ASCE)0733-9364(2001)127:3(173); PARK, H.S., LEE, M., KANG, H., HONG, T., JEONG, J., DEVELOPMENT OF A NEW ENERGY BENCHMARK FOR IMPROVING THE OPERATIONAL RATING SYSTEM OF OFFICE BUILDINGS USING VARIOUS DATA-MINING TECHNIQUES (2016) APPL. ENERGY, 173, PP. 225-237. , HTTPS://DOI.ORG/10.1016/J.APENERGY.2016.04.035, JUL; PHAOBUNJONG, K., (2002) PARAMETRIC COST ESTIMATING MODEL FOR CONCEPTUAL COST ESTIMATING OF BUILDING CONSTRUCTION PROJECTS, , PH.D. DISSERTATION, DEPT. OF CIVIL, ARCHITECTURE, AND ENVIRONMENTAL ENGINEERING, UNIV. OF TEXAS AUSTIN; SHANE, J., MOLENAAR, K., ANDERSON, S., SCHEXNAYDER, C., CONSTRUCTION PROJECT COST ESCALATION FACTORS (2009) J. MANAGE. ENG., 25 (4), PP. 221-229. , HTTPS://DOI.ORG/10.1061/(ASCE)0742-597X(2009)25:4(221); SHARMA, V., YUN, S., MULVA, S.P., CALDAS, C.H., (2015) DEVELOPMENT OF A COST NORMALIZATION PROCEDURE FOR NATIONAL HEALTH CARE FACILITY BENCHMARKING, , HTTPS://OPEN.LIBRARY.UBC.CA/COLLECTIONS/52660/ITEMS/1.0076452, ACCESSED JULY 10, 2018; SONMEZ, R., CONCEPTUAL COST ESTIMATION OF BUILDING PROJECTS WITH REGRESSION ANALYSIS AND NEURAL NETWORKS (2004) CAN. J. CIV. ENG., 31 (4), PP. 677-683. , HTTPS://DOI.ORG/10.1139/L04-029; SUK, S.J., (2012) ANALYSIS OF PROJECT MANAGEMENT ATTRIBUTES FOR THE SUCCESSFUL DELIVERY OF CAPITAL FACILITY PROJECTS, , PH.D. DISSERTATION, DEPT. OF CIVIL, ARCHITECTURE, AND ENVIRONMENTAL ENGINEERING, UNIV. OF TEXAS AUSTIN; TROST, S.M., OBERLENDER, G.D., PREDICTING ACCURACY OF EARLY COST ESTIMATES USING FACTOR ANALYSIS AND MULTIVARIATE REGRESSION (2003) J. CONSTR. ENG. MANAGE., 129 (2), PP. 198-204. , HTTPS://DOI.ORG/10.1061/(ASCE)0733-9364(2003)129:2(198); (2018) OFFICE OF ACQUISITION, LOGISTICS AND CONSTRUCTION, &amp; OFFICE OF CONSTRUCTION AND FACILITIES MANAGEMENT, , HTTPS://WWW.CFM.VA.GOV/TIL/SEPSNTG.ASP, VA (DEPARTMENT OF VETERANS AFFAIRS). ACCESSED MARCH 6, 2009; XU, L., ZHANG, W., COMPARISON OF DIFFERENT METHODS FOR VARIABLE SELECTION (2001) ANAL. CHIM. ACTA, 446 (12), PP. 475-481. , HTTPS://DOI.ORG/10.1016/S0003-2670(01)01271-5"/>
    <s v="SHARMA, V.; FUNDED THROUGH CII NATIONAL HEALTHCARE FACILITIES BENCHMARKING PROGRAM, UNITED STATES; EMAIL: VIVEKS@CLEMSON.EDU"/>
    <s v=""/>
    <s v=""/>
    <s v="AMERICAN SOCIETY OF CIVIL ENGINEERS (ASCE)"/>
    <s v=""/>
    <s v=""/>
    <s v=""/>
    <s v=""/>
    <s v="07339364"/>
    <s v=""/>
    <s v="JCEMD"/>
    <s v=""/>
    <s v="ENGLISH"/>
    <s v="J CONSTR ENG MANAGE"/>
    <x v="0"/>
    <s v="FINAL"/>
    <s v=""/>
    <s v="SCOPUS"/>
    <s v="2-S2.0-85076458211"/>
    <s v="J CONSTR ENG MANAGE"/>
    <s v="UNIV. OF TEXAS AT AUSTIN;CONSTRUCTION INDUSTRY INSTITUTE"/>
    <s v="NOTREPORTED;FUNDED THROUGH CII NATIONAL HEALTHCARE FACILITIES BENCHMARKING PROGRAM;NOTREPORTED"/>
    <m/>
    <s v="SHARMA V, 2020, J CONSTR ENG MANAGE"/>
    <s v="SHARMA V, 2020, J CONSTR ENG MANAGE"/>
    <m/>
  </r>
  <r>
    <n v="38"/>
    <x v="0"/>
    <s v="SAJJAD M;PAN Z"/>
    <s v="55793736700;57225011733;"/>
    <s v="ANALYSIS OF KEY FACTORS CAUSING DELAY IN GREEN BUILDINGS: AN EMPIRICAL STUDY IN CHINA"/>
    <x v="2"/>
    <s v="SUSTAINABLE BUILDINGS AND STRUCTURES: BUILDING A SUSTAINABLE TOMORROW - PROCEEDINGS OF THE 2ND INTERNATIONAL CONFERENCE IN SUSTAINABLE BUILDINGS AND STRUCTURES, ICSBS 2019"/>
    <s v=""/>
    <s v=""/>
    <s v=""/>
    <s v="256"/>
    <s v="262"/>
    <s v=""/>
    <n v="1"/>
    <s v="10.1201/9781003000716-34"/>
    <s v="https://www.scopus.com/inward/record.uri?eid=2-s2.0-85108919987&amp;doi=10.1201%2f9781003000716-34&amp;partnerID=40&amp;md5=eb558d5c5eb6bd5fc995cda0a421ecc6"/>
    <s v="JIANGSU UNIVERSITY OF SCIENCE AND TECHNOLOGY, ZHENJIANG, CHINA"/>
    <s v="JIANGSU UNIVERSITY OF SCIENCE AND TECHNOLOGY, ZHENJIANG, CHINA;JIANGSU UNIVERSITY OF SCIENCE AND TECHNOLOGY, ZHENJIANG, CHINA"/>
    <s v="GREEN BUILDINGS, ALSO KNOWN AS SMART OR SUSTAINABLE CONSTRUCTION, ARE ONE OF THE EMERGING TOPICS FOR THE PEOPLE INVOLVED IN THE CONSTRUCTION INDUSTRY AND THEY ARE EAGERLY AWAITING FURTHER EXPANSION OF THE INDUSTRY. DESPITE THE HIGHEST FOCUS ON ENVIRONMENTAL SUSTAINABILITY, VERY FEW GREEN BUILDINGS ARE ANALYZED THROUGH RESEARCH AND CASE STUDIES, ESPECIALLY FROM THE PERSPECTIVE OF THEIR TIME-MANAGEMENT PERFORMANCE. IN THIS REGARD, A SURVEY WAS CONDUCTED TO COLLECT DATA TO IDENTIFY AND ANALYZE KEY FACTORS CAUSING SCHEDULE DELAYS IN GREEN BUILDINGS IN CHINA. THE DATA WAS COLLECTED VIA QUESTIONNAIRES AND PERSONAL INTERVIEWS. FURTHERMORE, THE TOP FIVE FACTORS CAUSING DELAYS IN GREEN BUILDINGS IN THE CHINESE CONTEXT WERE THE LEVEL OF EXPERIENCE OF KEY PARTIES, POOR SITE MANAGEMENT AND SUPERVISION, UNFAVORABLE WEATHER CONDITIONS ON-SITE, LACK OF ADVANCED MECHANICAL EQUIPMENT AND PROJECT COST RESPECTIVELY. THE MAJOR SOLUTIONS TO COUNTER THESE ISSUES AND MINIMIZE THE RISK OF SCHEDULE DELAY IN GREEN BUILDINGS ARE, (1) THE SELECTION OF PROJECT TEAMS WITH RELEVANT WORK EXPERIENCE, (2) TECHNICAL APPROACHES SUCH AS BIM, 4D SCHEDULE SIMULATION AND LAST PLANNER SYSTEM SHOULD BE ADOPTED FOR BETTER SCHEDULE PERFORMANCE AND MONITORING, (3) WEATHER REPORTS SHOULD BE REGULARLY UPDATED WITH THE USE OF GPS AND GIS, (4) ADVANCED MECHANICAL EQUIPMENT SHOULD BE SELECTED IN THE PRE-PLANNING PROCESS TO INCREASE PRODUCTIVITY AND SAVE TIME, AND (5) THE PROJECT COST SHOULD BE SERIOUSLY MONITORED AND CONTROLLED VIA MANAGEMENT APPROACHES SUCH AS EARNED VALUE MANAGEMENT, FORECASTING AND PERFORMANCE REVIEWS. © 2020 TAYLOR &amp; FRANCIS GROUP, LONDON."/>
    <s v=""/>
    <s v="BUDGET CONTROL; CONSTRUCTION INDUSTRY; GREEN MANUFACTURING; HUMAN RESOURCE MANAGEMENT; INTELLIGENT BUILDINGS; MACHINERY; SURVEYS; SUSTAINABLE DEVELOPMENT; VALUE ENGINEERING; EARNED VALUE MANAGEMENT; EMPIRICAL STUDIES; ENVIRONMENTAL SUSTAINABILITY; LAST PLANNER SYSTEM; MECHANICAL EQUIPMENT; PERFORMANCE REVIEWS; SCHEDULE PERFORMANCE; SUSTAINABLE CONSTRUCTION; ARCHITECTURAL DESIGN"/>
    <s v=""/>
    <s v=""/>
    <s v=""/>
    <s v=""/>
    <s v=""/>
    <s v=""/>
    <s v=""/>
    <s v=""/>
    <s v=""/>
    <s v=""/>
    <s v=""/>
    <s v=""/>
    <s v=""/>
    <s v=""/>
    <s v=""/>
    <s v="EL-RAZEK, A., BASSIONI, M., CAUSES OF DELAY IN BUILDING CONSTRUCTION PROJECTS IN EGYPT (2008) JOURNAL OF CONSTRUCTION ENGINEERING MANAGEMENT; AHMAD, T., THAHEEM, M.J., ANWAR, A., DEVELOPING A GREEN-BUILDING DESIGN APPROACH BY SELECTIVE USE OF SYSTEMS AND TECHNIQUES (2016) ARCHITECTURAL ENGINEERING AND DESIGN MANAGEMENT, 12 (1), PP. 29-50; ALAGHBARI, W., KADIR, M.R.A., SALIM, A.E., THE SIGNIFICANT FACTORS CAUSING DELAY OF BUILDING CONSTRUCTION PROJECTS IN MALAYSIA (2007) ENGINEERING CONSTRUCTION AND ARCHITECTURAL MANAGEMENT, 14 (2), PP. 192-206; AL-KHARASHI, A., SKITMORE, M., CAUSES OF DELAYS IN SAUDI ARABIAN PUBLIC SECTOR CONSTRUCTION PROJECTS (2009) CONSTRUCTION MANAGEMENT AND ECONOMICS, 27 (1), PP. 3-23; AL-MOMANI, A.H., CONSTRUCTION DELAY: A QUANTITATIVE ANALYSIS (2000) INTERNATIONAL JOURNAL OF PROJECT MANAGEMENT, 18 (1), PP. 51-59; ASSAF, S.A., AL-HEJJI, S., CAUSES OF DELAY IN LARGE CONSTRUCTION PROJECTS (2006) INTERNATIONAL JOURNAL OF PROJECT MANAGEMENT, 24, PP. 349-357; AUSTIN, S.A., BALDWIN, A.N., STEELE, J.L., IMPROVING BUILDING DESIGN THROUGH INTEGRATED PLANNING AND CONTROL. ENGINEERING (2002) CONSTRUCTION AND ARCHITECTURAL MANAGEMENT, 9 (3), PP. 249-258; CHAN, D.W.M., KUMARASWAMY, M.M., A COMPARATIVE STUDY OF CAUSES OF TIME OVERRUNS IN HONG KONG CONSTRUCTION PROJECTS (1997) INTERNATIONAL JOURNAL OF PROJECT MANAGEMENT, 15 (1), PP. 55-63; HWANG, B.G., LIM, E.S., CRITICAL SUCCESS FACTORS FOR KEY PLAYERS AND OBJECTIVES: CASE STUDY OF SINGAPORE (2013) JOURNAL OF CONSTRUCTION ENGINEERING AND MANAGEMENT, 193 (2), PP. 204-215; HWANG, B.G., NG, W.J., PROJECT MANAGEMENT KNOWLEDGE AND SKILLS FOR GREEN CONSTRUCTION: OVERCOMING CHALLENGES (2013) INTERNATIONAL JOURNAL OF PROJECT MANAGEMENT, 31 (2), PP. 272-284; HWANG, B.G., ZHAO, X., NG, S.Y., IDENTIFYING THE CRITICAL FACTORS AFFECTING SCHEDULE PERFORMANCE OF PUBLIC HOUSING PROJECTS (2013) HABITAT INTERNATIONAL, 38, PP. 214-221; HWANG, B.G., ZHAO, X., TAN, L.L.G., GREEN BUILDING PROJECTS: SCHEDULE PERFORMANCE, INFLUENTIAL FACTORS, AND SOLUTIONS (2015) ENGINEERING, CONSTRUCTION AND ARCHITECTURAL MANAGEMENT, 22 (3), PP. 327-346; HWANG, B.G., LEONG, L.P., COMPARISON OF SCHEDULE DELAY AND CAUSAL FACTORS BETWEEN TRADITIONAL AND GREEN CONSTRUCTION PROJECTS (2013) TECHNOLOGICAL AND ECONOMIC DEVELOPMENT OF ECONOMY, 19 (2), PP. 310-330; IYER, K.C., JHA, K.N., FACTORS AFFECTING COST PERFORMANCE: EVIDENCE FROM INDIAN CONSTRUCTION PROJECTS (2005) INTERNATIONAL JOURNAL OF PROJECT MANAGEMENT, 23, PP. 283-295; KATS, G., ALEVANTIS, L., BERMAN, A., MILLS, E., BERKELEY, L., PERLMAN, J., (2003) THE COSTS AND FINANCIAL BENEFITS OF GREEN BUILDINGS, , REPORT TO CALIFORNIA’S SUSTAINABLE BUILDING TASK FORCE; LI, Y.Y., CHEN, P.H., CHEW, D., TEO, C.C., DING, R.G., CRITICAL PROJECT MANAGEMENT FACTORS OF AEC FIRMS FOR DELIVERING GREEN BUILDING PROJECTS IN SINGAPORE (2011) JOURNAL OF CONSTRUCTION ENGINEERING AND MANAGEMENT, 137 (12), PP. 1153-1163; WU, W., ISSA, R.R., BIM EXECUTION PLANNING IN GREEN BUILDING PROJECTS: LEED AS A USE CASE (2015) JOURNAL OF MANAGEMENT IN ENGINEERING, 31 (1)"/>
    <s v=""/>
    <s v="PAPADIKIS K.CHIN C.S.GALOBARDES I.GONG G.GUO F."/>
    <s v=""/>
    <s v="CRC PRESS/BALKEMA"/>
    <s v="2ND INTERNATIONAL CONFERENCE IN SUSTAINABLE BUILDINGS AND STRUCTURES, ICSBS 2019"/>
    <s v="25 OCTOBER 2019 THROUGH 27 OCTOBER 2019"/>
    <s v=""/>
    <s v="260199"/>
    <s v=""/>
    <s v="9780367430191"/>
    <s v=""/>
    <s v=""/>
    <s v="ENGLISH"/>
    <s v="SUSTAIN. BUILD. STRUCT.: BUILD. SUSTAIN. TOMORROW - PROC. INT. CONF. SUSTAIN. BUILD. STRUCT."/>
    <x v="1"/>
    <s v="FINAL"/>
    <s v=""/>
    <s v="SCOPUS"/>
    <s v="2-S2.0-85108919987"/>
    <s v="SUSTAIN BUILD STRUCT: BUILD SUSTAIN TOMORROW - PROC INT CONF SUSTAIN BUILD STRUCT"/>
    <m/>
    <s v="NOTREPORTED"/>
    <m/>
    <s v="SAJJAD M, 2020, SUSTAIN BUILD STRUCT: BUILD SUSTAIN TOMORROW - PROC INT CONF SUSTAIN BUILD STRUCT"/>
    <s v="SAJJAD M, 2020, SUSTAIN BUILD STRUCT: BUILD SUSTAIN TOMORROW - PROC INT CONF SUSTAIN BUILD STRUCT"/>
    <m/>
  </r>
  <r>
    <n v="39"/>
    <x v="0"/>
    <s v="IORDANOVA I;VALDIVIESO F;FILION C;FORGUES D"/>
    <s v="36459492700;56742935800;57215411731;15019107000;"/>
    <s v="SCHEDULE OPTIMIZATION OF A LARGE HOSPITAL PROJECT – 4D BIM STARTING WITH THE DEMOLITION"/>
    <x v="2"/>
    <s v="IGLC 28 - 28TH ANNUAL CONFERENCE OF THE INTERNATIONAL GROUP FOR LEAN CONSTRUCTION 2020"/>
    <s v=""/>
    <s v=""/>
    <s v=""/>
    <s v="961"/>
    <s v="972"/>
    <s v=""/>
    <n v="0"/>
    <s v="10.24928/2020/0048"/>
    <s v="https://www.scopus.com/inward/record.uri?eid=2-s2.0-85104842052&amp;doi=10.24928%2f2020%2f0048&amp;partnerID=40&amp;md5=4f813024176018633e33802f13714d6a"/>
    <s v="DÉPARTEMENT DE GÉNIE DE LA CONSTRUCTION, ÉCOLE DE TECHNOLOGIE SUPÉRIEURE (ETS), MONTRÉAL, CANADA; APEX AND CIVIL OPERATIONS, POMERLEAU INC, 500 ST-JACQUES, MONTRÉAL, CANADA; R&amp;D AND SPECIAL PROJECTS, POMERLEAU INC, 500 ST-JACQUES, MONTRÉAL, CANADA"/>
    <s v="DÉPARTEMENT DE GÉNIE DE LA CONSTRUCTION, ÉCOLE DE TECHNOLOGIE SUPÉRIEURE (ETS), MONTRÉAL, CANADA;APEX AND CIVIL OPERATIONS, POMERLEAU INC, 500 ST-JACQUES, MONTRÉAL, CANADA;R&amp;D AND SPECIAL PROJECTS, POMERLEAU INC, 500 ST-JACQUES, MONTRÉAL, CANADA;DÉPARTEMENT DE GÉNIE DE LA CONSTRUCTION, ÉCOLE DE TECHNOLOGIE SUPÉRIEURE (ETS), MONTRÉAL, CANADA"/>
    <s v="THERE ARE MULTIPLE STUDIES EMPHASISING THE POSITIVE INTERACTION BETWEEN LEAN CONSTRUCTION AND BIM USE. NEVERTHELESS, IT IS OFTEN DIFFICULT TO FIND A DIRECT LINK BETWEEN THIS INTEGRATED STRATEGY AND THE PROJECT OUTCOME. THIS PAPER PRESENTS A CASE STUDY OF A LARGE HOSPITAL PROJECT IN A DENSE DOWNTOWN ENVIRONMENT, WHERE BIM AND LEAN WERE USED IN SYNERGY - MUTUALLY INFORMING EACH OTHER AND CATALYSING THEIR IMPACT. THIS PROJECT CREATED OPPORTUNITIES FOR MULTIPLE INNOVATIONS AND OPTIMISATIONS. THIS PAPER WILL FOCUS ON THE POSITIVE IMPACT FROM SIMULTANEOUSLY APPLYING 4D-BIM AND A VARIATION OF TAKT-TIME PLANNING TO THE DEMOLITION OF THE OLD HOSPITAL BUILDING ADJACENT TO THE NEW ONE. THE OPTIMIZATION BETWEEN THE DEMOLITION AND THE NEW CONSTRUCTION WAS CRUCIAL FOR THE PROJECT, AS IT ALLOWED THE DESIGN-BUILDER’S COMPANY TO SHORTEN THE SCHEDULE BY TWO MONTHS AND TO WIN THE CONTRACT. ANOTHER INNOVATION WAS THE AUTOMATED UPDATE BETWEEN MASTER SCHEDULE, TAKT-TIME PLAN, BIM MODEL, AND PROJECT DOCUMENTS (INCLUDING 2D PLANS AND VIRTUAL REALITY). THIS AUTOMATED LOOP MAKES THE SCHEDULE AVAILABLE TO EACH CONSTRUCTION STAKEHOLDER (FROM CLIENT AND DESIGNERS, TO THE FOREMEN) IN THE FORMAT THAT IS MOST APPROPRIATE AND USEFUL FOR THEM. IT ALSO ALLOWS FOR EASY PROGRESS TRACKING AND CONTROL. © 2020 IGLC 28 - 28TH ANNUAL CONFERENCE OF THE INTERNATIONAL GROUP FOR LEAN CONSTRUCTION 2020. ALL RIGHTS RESERVED."/>
    <s v="4D BIM; DEMOLITION; LEAN CONSTRUCTION; MEGA-HOSPITAL PROJECT; SCHEDULE OPTIMIZATION"/>
    <s v="DEMOLITION; HOSPITALS; LEAN PRODUCTION; PROJECT MANAGEMENT; CONSTRUCTION STAKEHOLDERS; HOSPITAL BUILDINGS; INTEGRATED STRATEGY; LEAN CONSTRUCTION; NEW CONSTRUCTIONS; POSITIVE INTERACTION; PROJECT DOCUMENTS; SCHEDULE OPTIMIZATIONS; ARCHITECTURAL DESIGN"/>
    <s v=""/>
    <s v=""/>
    <s v=""/>
    <s v=""/>
    <s v=""/>
    <s v=""/>
    <s v=""/>
    <s v=""/>
    <s v=""/>
    <s v=""/>
    <s v=""/>
    <s v=""/>
    <s v=""/>
    <s v=""/>
    <s v=""/>
    <s v="AKBARNEZHAD, A., ONG, K.C.G., CHANDRA, L.R., ECONOMIC AND ENVIRONMENTAL ASSESSMENT OF DECONSTRUCTION STRATEGIES USING BUILDING INFORMATION MODELING (2014) AUTOMATION IN CONSTRUCTION, 37, PP. 131-144; AKINADE, O.O., OYEDELE, L. O., OMOTESO, K., AJAYI, S. O., BILAL, M., OWOLABI, H.A., ALAKA, H.A., LOONEY, J.H., BIM-BASED DECONSTRUCTION TOOL: TOWARDS ESSENTIAL FUNCTIONALITIES (2017) IJSBE, 6 (1), PP. 260-271; BALLARD, G., (2000) LEAN PROJECT DELIVERY SYSTEM, , HTTP://P2SL.BERKELEY.EDU/WP-CONTENT/UPLOADS/2016/03/W008-BALLARD2000-LEAN-PROJECT-DELIVERY-SYSTEM-LPDS-LCI-WHITE-PAPER-8-REV-1.PDF, WORKING PAPER 8, LEAN CONSTRUCTION INSTITUTE, ALSO AT; BERNARDES, M.M.S., (2003) PLANEJAMENTO E CONTROLE DA PRODUÇÃO PARA EMPRESAS DE CONSTRUÇÃO CIVIL. (PRODUCTION PLANNING AND CONTROL FOR CONSTRUCTION COMPANIES), , RIO DE JANEIRO, BRASIL: LTC; (2018) BOOSTING PRODUCTIVITY IN CONSTRUCTION WITH DIGITAL AND LEAN, , WWW.BCG.COM/FR-CA/PUBLICATIONS/2018/BOOSTING-PRODUCTIVITY-CONSTRUCTIONDIGITAL-LEAN.ASPX, BOSTON CONSULTING GROUP; BRIOSO, X., MURGUIA, D., URBINA, A., COMPARING THREE SCHEDULING METHODS USING BIM MODELS IN THE LAST PLANNER SYSTEM (2017) ORGANIZATION, TECHNOLOGY AND MANAGEMENT IN CONSTRUCTION: AN INTERNATIONAL JOURNAL, 9 (1), PP. 1604-1614; ELMARAGHY, A., VOORDIJK, H., MARZOUK, M., AN EXPLORATION OF BIM AND LEAN INTERACTION IN OPTIMIZING DEMOLITION PROJECTS (2018) PROC. IGLC-26, PP. 112-122. , CHENNAI, INDIA; FISCHER, M., REED, D., KHANZODE, D.A., ASHCRAFT, H.W., A SIMPLE FRAMEWORK FOR INTEGRATED PROJECT DELIVERY (2014) PROC. IGLC-22, PP. 1319-1330. , OSLO, NORWAY; FRANDSON, A., BERGHEDE, K., TOMMELEIN, I.D., TAKT-TIME PLANNING AND THE LAST PLANNER (2014) PROC. IGLC-22, PP. 571-580. , OSLO, NORWAY; GE, X. J., LIVESEY, P., WANG, J., HUANG, S., HE, X., ZHANG, C., DECONSTRUCTION WASTE MANAGEMENT THROUGH 3D RECONSTRUCTION AND BIM: A CASE STUDY (2017) VISUALIZATION IN ENGINEERING, 5 (1), P. 13; GHIO, V., VALLE, E., RISCHMOLLER, L., PREPLANNING: A REWARDING EXPERIENCE (1997) PROCEEDINGS OF IGLC-5, PP. 115-120. , GOLD COAST, AUSTRALIA; HEVNER, A., CHATTERJEE, S., DESIGN RESEARCH IN INFORMATION SYSTEMS (2010) INTEGRATED SERIES IN INFORMATION SYSTEMS, , SPRINGER US, BOSTON, MA; IORDANOVA, I., VALDIVESIO, F., FILION, C., (2019) BIM AND LEAN FOR PROJECT PLANNING AND CONTROL, , CSCE, LAVAL, CANADA; KENLEY, R., SEPPÄNEN, O., LOCATION-BASED MANAGEMENT OF CONSTRUCTION PROJECTS: PART OF A NEW TYPOLOGY FOR PROJECT SCHEDULING METHODOLOGIES (2009) WSC 2009, PP. 2563-2570. , IEEE; MELZNER, J., (2019) 36TH ISARC, , BIM-BASED TAKT-TIME PLANNING AND TAKT CONTROL: REQUIREMENTS FOR DIGITAL CONSTRUCTION PROCESS MANAGEMENT, CANADA; PAUL, N., BORRMANN, A., GEOMETRICAL AND TOPOLOGICAL APPROACHES IN BUILDING INFORMATION MODELLING (2009) ITCON, 14 (46), PP. 705-723; RISCHMOLLER, L., REED, D., KHANZODE, A., FISCHER, M., INTEGRATION ENABLED BY VIRTUAL DESIGN AND CONSTRUCTION AS A LEAN IMPLEMENTATION STRATEGY (2018) PROC. IGLC-26, PP. 240-249. , CHENNAI, INDIA; SACKS, R., (2018) BUILDING LEAN, BUILDING BIM: IMPROVING CONSTRUCTION THE TIDHAR WAY, , ROUTLEDGE, ABINGDON, OXON; NEW YORK, NY; SACKS, R., KOSKELA, L., DAVE, B.A., OWEN, R., INTERACTION OF LEAN AND BUILDING INFORMATION MODELING IN CONSTRUCTION (2010) JOURNAL OF CONSTRUCTION ENGINEERING AND MANAGEMENT, 136 (9), PP. 968-980; SACKS, R., RADOSAVLJEVIC, M., BARAK, R., REQUIREMENTS FOR BUILDING INFORMATION MODELING BASED LEAN PRODUCTION MANAGEMENT SYSTEMS FOR CONSTRUCTION (2010) AUTOMATION IN CONSTRUCTION, 19 (5), PP. 641-655; SCHULTMANN, F., RENTZ, O., SCHEDULING OF DECONSTRUCTION PROJECTS UNDER RESOURCE CONSTRAINTS (2002) CONSTRUCTION MANAGEMENT AND ECONOMICS, 20 (5), PP. 391-401; TAHRANI, S., POIRIER, A, FORGUES, D., STRUCTURING THE ADOPTION AND IMPLEMENTATION OF BIM AND INTEGRATED APPROACHES TO PROJECT DELIVERY ACROSS THE CANADIAN AECO INDUSTRY: KEY DRIVERS FROM ABROAD (2015) PROC. 5TH INTERNATIONAL AND 11TH CONSTRUCTION SPECIALTY CONFERENCE (ICSC’15), PP. 59-69. , VANCOUVER, CANADA, 8-10 JUNE; (2016) SHAPING THE FUTURE OF CONSTRUCTION - A BREAKTHROUGH IN MINDSET AND TECHNOLOGY, , WWW3.WEFORUM.ORG/DOCS/WEF_SHAPING_THE_FUTURE_OF_CONSTRUCTION_FULL_REPORT__.PDF, WORLD ECONOMIC FORUM"/>
    <s v=""/>
    <s v=""/>
    <s v=""/>
    <s v="THE INTERNATIONAL GROUP FOR LEAN CONSTRUCTION"/>
    <s v="28TH ANNUAL CONFERENCE OF THE INTERNATIONAL GROUP FOR LEAN CONSTRUCTION 2020, IGLC 2020"/>
    <s v="6 JULY 2020 THROUGH 10 JULY 2020"/>
    <s v=""/>
    <s v="168355"/>
    <s v=""/>
    <s v=""/>
    <s v=""/>
    <s v=""/>
    <s v="ENGLISH"/>
    <s v="IGLC 28 - ANNU. CONF. INT. GROUP LEAN CONSTR."/>
    <x v="1"/>
    <s v="FINAL"/>
    <s v="ALL OPEN ACCESS, BRONZE"/>
    <s v="SCOPUS"/>
    <s v="2-S2.0-85104842052"/>
    <s v="IGLC 28 - ANNU CONF INT GROUP LEAN CONSTR"/>
    <m/>
    <s v="NOTREPORTED"/>
    <m/>
    <s v="IORDANOVA I, 2020, IGLC 28 - ANNU CONF INT GROUP LEAN CONSTR"/>
    <s v="IORDANOVA I, 2020, IGLC 28 - ANNU CONF INT GROUP LEAN CONSTR"/>
    <m/>
  </r>
  <r>
    <n v="40"/>
    <x v="0"/>
    <s v="LEW Y-L;LIM W-H;TAN O-K;TOH T-C;FELICIA Y-Y-Y;YOW L-P"/>
    <s v="6701647980;57219284775;57217246926;54791753100;57217248398;57213194493;"/>
    <s v="SAFETY PERFORMANCE OF SUBCONTRACTORS IN MALAYSIAN CONSTRUCTION INDUSTRY"/>
    <x v="2"/>
    <s v="MALAYSIAN CONSTRUCTION RESEARCH JOURNAL"/>
    <s v="9"/>
    <s v="1 SPECIAL ISSUE"/>
    <s v=""/>
    <s v="114"/>
    <s v="125"/>
    <s v=""/>
    <n v="0"/>
    <s v=""/>
    <s v="https://www.scopus.com/inward/record.uri?eid=2-s2.0-85092072550&amp;partnerID=40&amp;md5=7b33b2379268cb3bf9202c25380d6544"/>
    <s v="DEPARTMENT OF SURVEYING, LEE KONG CHIAN FACULTY OF ENGINEERING &amp; SCIENCE, UNIVERSITY TUNKU ABDUL RAHMANSELANGOR, MALAYSIA"/>
    <s v="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DEPARTMENT OF SURVEYING, LEE KONG CHIAN FACULTY OF ENGINEERING &amp; SCIENCE, UNIVERSITY TUNKU ABDUL RAHMANSELANGOR, MALAYSIA"/>
    <s v="IN MALAYSIA, CONSTRUCTION SECTOR CONTRIBUTES IN A GREAT PROPORTION TO THE ECONOMY ASPECT, HOWEVER, CONSTRUCTION SECTOR ALSO HAS THE HIGHEST ACCIDENT DEATH RATE AS COMPARED TO OTHER SECTORS. AS MOST OF THE CONSTRUCTION WORK IS SUBLET TO SUBCONTRACTORS NOWADAYS, SAFETY ISSUE IS CLOSELY RELATED TO SUBCONTRACTORS. THUS, THE AIM OF THIS RESEARCH IS TO INVESTIGATE THE IMPACTS ON THE SAFETY PERFORMANCE OF SUBCONTRACTORS TOWARDS THE SAFETY LEVEL OF MALAYSIAN CONSTRUCTION INDUSTRY. THE OBJECTIVES ARE TO DETERMINE THE FACTORS THAT IMPACT THE SAFETY PERFORMANCE OF SUBCONTRACTORS AND COMPARE THE PERCEPTION OF MAIN CONTRACTORS AND SUBCONTRACTORS ON FACTORS ENHANCING SAFETY PERFORMANCE OF SUBCONTRACTORS IN MALAYSIAN CONSTRUCTION INDUSTRY. QUANTITATIVE RESEARCH METHOD WAS ADOPTED BY DISTRIBUTING QUESTIONNAIRE SURVEYS TO GRADE 7 MAIN CONTRACTORS AND SUBCONTRACTORS THAT IN KLANG VALLEY, MALAYSIA. A TOTAL NUMBER OF 70 QUESTIONNAIRES WERE RECEIVED FROM THE RESPONDENTS INCLUDING MAIN CONTRACTOR AND SUBCONTRACTOR. IT WAS DISCOVERED THAT THE TOP 3 FACTORS THAT IMPACT SAFETY PERFORMANCE OF SUBCONTRACTORS IN CONSTRUCTION INDUSTRY ARE FAILURE TO USE PERSONAL PROTECTIVE EQUIPMENT, LACK OF WORKER TRAINING AND LACK OF MANAGEMENT COMMITMENT WHEREAS THE LEAST IMPORTANT FACTOR IS LACK OF JOB EXPERIENCE. BESIDES THAT, THE TOP 3 FACTORS TO ENHANCE SAFETY PERFORMANCE OF SUBCONTRACTORS IDENTIFIED ARE TO PROVIDE PERSONAL PROTECTIVE EQUIPMENT, HEALTH AND SAFETY PLAN PREPARATION AND PROVIDE SAFETY AND HEALTH TRAINING WHEREAS THE LEAST IMPORTANT FACTOR IS IMPROVING WORKING ENVIRONMENT. FURTHERMORE, IT WAS FOUND THAT THERE ARE DIFFERENCES IN PERCEPTION ON FACTORS ENHANCING SAFETY PERFORMANCE OF SUBCONTRACTORS BETWEEN MAIN CONTRACTORS AND SUBCONTRACTORS WHICH ARE PROVIDE PERSONAL PROTECTIVE EQUIPMENT AND IMPROVEMENT OF COMMUNICATION. THIS RESEARCH HELPS THE SUBCONTRACTORS AND OTHER CONSTRUCTION PERSONNEL TO HAVE A BETTER UNDERSTANDING ON WHAT SHOULD BE AWARE AND IMPROVE OF IN A CONSTRUCTION PROJECT SO THAT CONSTRUCTION ACCIDENTS RATE IN CONSTRUCTION SITE CAN BE REDUCED AND CONSTRUCTION WORKERS SAFETY IS GUARANTEED. © 2020, CONSTRUCTION RESEARCH INSTITUTE OF MALAYSIA. ALL RIGHTS RESERVED."/>
    <s v="ACCIDENT; SAFETY; SUBCONTRACTOR"/>
    <s v=""/>
    <s v=""/>
    <s v=""/>
    <s v=""/>
    <s v=""/>
    <s v=""/>
    <s v=""/>
    <s v=""/>
    <s v=""/>
    <s v=""/>
    <s v=""/>
    <s v=""/>
    <s v=""/>
    <s v=""/>
    <s v=""/>
    <s v=""/>
    <s v="ABBASIANJAHROMI, H., RAJAIE, H., SHAKERI, E., A FRAMEWORK FOR SUBCONTRACTOR SELECTION IN THE CONSTRUCTION INDUSTRY (2013) JOURNAL OF CIVIL ENGINEERING AND MANAGEMENT, 19 (2), PP. 58-168; ABDERRAHIM, M., GARCIA, E., DIEZ, R., BALAGUER, C., A MECHATRONICS SECURITY SYSTEM FOR THE CONSTRUCTION SITE (2005) AUTOMATION IN CONSTRUCTION, 14 (4), PP. 460-466; AKSORN, T., HADIKUSUMO, B.H., CRITICAL SUCCESS FACTORS INFLUENCING SAFETY PROGRAM PERFORMANCE IN THAI CONSTRUCTION PROJECTS (2008) SAFETY SCIENCE, 46 (4), PP. 709-727; ALBINO, V., GARAVELLI, A.C., A NEURAL NETWORK APPLICATION TO SUBCONTRACTOR RATING IN CONSTRUCTION FIRMS (1998) INTERNATIONAL JOURNAL OF PROJECT MANAGEMENT, 16 (1), PP. 9-14; BANSAL, V.K., APPLICATION OF GEOGRAPHIC INFORMATION SYSTEMS IN CONSTRUCTION SAFETY PLANNING (2011) INTERNATIONAL JOURNAL OF PROJECT MANAGEMENT, 29 (1), PP. 66-77; BAXENDALE, T., JONES, O., CONSTRUCTION DESIGN AND MANAGEMENT SAFETY REGULATIONS IN PRACTICE—PROGRESS ON IMPLEMENTATION (2000) INTERNATIONAL JOURNAL OF PROJECT MANAGEMENT, 18 (1), PP. 33-40; BERTAGNOLI, T.D., AN ANALYSIS OF PRE-PLANNING RISK MANAGEMENT PRACTICES UTILIZED IN RESIDENTIAL AND COMMERCIAL CONSTRUCTION PROJECTS. (DOCTORAL DISSERTATION, UNIVERSITY OF WISCONSIN-STOUT).CHAREHZEHI, A. AND AHANKOOB, A. (2012) ENHANCEMENT OF SAFETY PERFORMANCE AT CONSTRUCTION SITE (2002) INTERNATIONAL JOURNAL OF ADVANCES IN ENGINEERING &amp; TECHNOLOGY, 5 (1), P. 303; CHEAH, C.Y., CONSTRUCTION SAFETY AND HEALTH FACTORS AT THE INDUSTRY LEVEL: THE CASE OF SINGAPORE (2007) JOURNAL OF CONSTRUCTION IN DEVELOPING COUNTRIES, 12 (2); CHOUDHRY, R.M., FANG, D., WHY OPERATIVES ENGAGE IN UNSAFE WORK BEHAVIOR: INVESTIGATING FACTORS ON CONSTRUCTION SITES (2008) SAFETY SCIENCE, 46 (4), PP. 566-584; DEMIRKESEN, S., ARDITI, D., CONSTRUCTION SAFETY PERSONNEL'S PERCEPTIONS OF SAFETY TRAINING PRACTICES (2015) INTERNATIONAL JOURNAL OF PROJECT MANAGEMENT, 33 (5), PP. 1160-1169; CONTRACTOR REGISTRATION REQUIREMENTS AND PROCEDURES HANDBOOK.DAMCI, A. AND POLAT, G. (2014) IMPACTS OF DIFFERENT OBJECTIVE FUNCTIONS ON RESOURCE LEVELING IN CONSTRUCTION PROJECTS: A CASE STUDY (2016) JOURNAL OF CIVIL ENGINEERING AND MANAGEMENT, 20 (4), PP. 537-547; FATAL ACCIDENT CASE, , HTTP://WWW.DOSH.GOV.MY/INDEX.PHP/COMPONENT/CONTENT/ARTICLE/352-OSH-INFO/ACCIDENTCASE/955-ACCIDENT-CASE?FBCLID=IWAR3EKAHGRXILKEADQQ-3DRDAYK7SPLB4BW0CKYRWFTI99LECCEOMCT-KXU, (ACCESSED 30.10.2018); ENSHASSI, A., CHOUDHRY, R.M., MAYER, P.E., SHOMAN, Y., (2008) JOURNAL OF CONSTRUCTION IN DEVELOPING COUNTRIES, (1), P. 13; GHAZALI, N., YAMAN, S., MOHAMMAD, H., CONTRACTORS’ COMPLIANCE ON OCCUPATIONAL SAFETY AND HEALTH (OSH) POLICIES IN MALAYSIA’S CONSTRUCTION INDUSTRY (2014) PROC. 8TH MUCET; GOLDENHAR, L.M., MORAN, S.K., COLLIGAN, M., HEALTH AND SAFETY TRAINING IN A SAMPLE OF OPEN-SHOP CONSTRUCTION COMPANIES (2001) JOURNAL OF SAFETY RESEARCH, 32 (2), PP. 237-252; ISMAIL, F., HASHIM, A.E., ISMAIL, R., MAJID, M.Z.A., THE OPERATIONALISATION OF SAFETY CULTURE FOR THE MALAYSIAN CONSTRUCTION ORGANISATIONS (2009) INTERNATIONAL JOURNAL OF BUSINESS AND MANAGEMENT, 4 (9); HAMID, A.R.A., MAJID, M.Z.A., SINGH, B., CAUSES OF ACCIDENTS AT CONSTRUCTION SITES (2008) MALAYSIAN JOURNAL OF CIVIL ENGINEERING, 20 (2); HASSAN, C.C., BASHA, O.J., HANAFI, W.W., PERCEPTION OF BUILDING CONSTRUCTION WORKERS TOWARDS SAFETY, HEALTH AND ENVIRONMENT (2007) JOURNAL OF ENGINEERING SCIENCE AND TECHNOLOGY, 2 (3), PP. 271-279; HINZE, J., GAMBATESE, J., FACTORS THAT INFLUENCE SAFETY PERFORMANCE OF SPECIALTY CONTRACTORS (2003) JOURNAL OF CONSTRUCTION ENGINEERING AND MANAGEMENT, 129 (2), PP. 159-164; HUANG, X., HINZE, J., ANALYSIS OF CONSTRUCTION WORKER FALL ACCIDENTS (2003) JOURNAL OF CONSTRUCTION ENGINEERING AND MANAGEMENT, 129 (3), PP. 262-271; KOZLOVSKÁ, M., STRUKOVÁ, Z., INTEGRATION OF OCCUPATIONAL SAFETY TO CONTRACTORSOR SUBCONTRACTORS PERFORMANCE EVALUATION IN CONSTRUCTION PROJECTS (2013) SELECTED SCIENTIFIC PAPERS-JOURNAL OF CIVIL ENGINEERING, 8 (1), PP. 13-24; LANGFORD, D., ROWLINSON, S., SAWACHA, E., SAFETY BEHAVIOUR AND SAFETY MANAGEMENT: ITS INFLUENCE ON THE ATTITUDES OF WORKERS IN THE UK CONSTRUCTION INDUSTRY (2000) ENGINEERING, CONSTRUCTION AND ARCHITECTURAL MANAGEMENT, 7 (2), PP. 133-140; LEW, Y.L., HASSIM, S., MUNIANDY, R., LAW, T.H., REVIEW OF SUBCONTRACTING PRACTICE IN CONSTRUCTION INDUSTRY (2012) INTERNATIONAL JOURNAL OF ENGINEERING AND TECHNOLOGY, 4 (4), P. 442; MELZNER, J., ZHANG, S., TEIZER, J., BARGSTÄDT, H.J., A CASE STUDY ON AUTOMATED SAFETY COMPLIANCE CHECKING TO ASSIST FALL PROTECTION DESIGN AND PLANNING IN BUILDING INFORMATION MODELS (2013) CONSTRUCTION MANAGEMENT AND ECONOMICS, 31 (6), PP. 661-674; MOHAMED, S., SAFETY CLIMATE IN CONSTRUCTION SITE ENVIRONMENTS (2002) JOURNAL OF CONSTRUCTION ENGINEERING AND MANAGEMENT, 128 (5), PP. 375-384; NAWI, M.N.M., IBRAHIM, S.H., AFFANDI, R., ROSLI, N.A., BASRI, F.M., FACTOR AFFECTING SAFETY PERFORMANCE CONSTRUCTION INDUSTRY (2017) INTERNATIONAL REVIEW OF MANAGEMENT AND MARKETING, 6 (8S), PP. 280-285; NG, S.T., CHENG, K.P., SKITMORE, R.M., A FRAMEWORK FOR EVALUATING THE SAFETY PERFORMANCE OF CONSTRUCTION CONTRACTORS (2005) BUILDING AND ENVIRONMENT, 40 (10), PP. 1347-1355; PALLANT, J., (2013) A STEP BY STEP GUIDE TO DATA ANALYSIS USING IBM SPSS, , 5TH ED. NEW YORK: OPEN UNIVERSITY PRESS; SAURIN, A.T., FORMOSO, T.C., CAMBRAIA, B.F., ANALYSIS OF A SAFETY PLANNING AND CONTROL MODEL FROM THE HUMAN ERROR PERSPECTIVE (2005) ENGINEERING, CONSTRUCTION AND ARCHITECTURAL MANAGEMENT, 12 (3), PP. 283-298; SAWACHA, E., NAOUM, S., FONG, D., FACTORS AFFECTING SAFETY PERFORMANCE ON CONSTRUCTION SITES (1999) INTERNATIONAL JOURNAL OF PROJECT MANAGEMENT, 17 (5), PP. 309-315; SENOUCI, A., AL-ABBADI, I., ELDIN, N., SAFETY IMPROVEMENT ON BUILDING CONSTRUCTION SITES IN QATAR (2015) PROCEDIA ENGINEERING, 123, PP. 504-509; (2018) ANNUAL REPORT.; ULANG, N.M., SING, S.M., BAHARUM, F., SALIM, N.A., CONTRACTORS’ ATTITUDE TOWARDS ENHANCING SAFETY PERFORMANCE: CASE STUDY ON CONSTRUCTION FIRMS IN PENANG (2014) EDP SCIENCES: MATEC WEB OF CONFERENCES, 15, P. 1008; TEO, E.A.L., LING, F.Y.Y., CHONG, A.F.W., FRAMEWORK FOR PROJECT MANAGERS TO MANAGE CONSTRUCTION SAFETY (2005) INTERNATIONAL JOURNAL OF PROJECT MANAGEMENT, 23 (4); YONG, Y.C., MUSTAFFA, N.E., ANALYSIS OF FACTORS CRITICAL TO CONSTRUCTION PROJECT SUCCESS IN MALAYSIA (2012) ENGINEERING, CONSTRUCTION AND ARCHITECTURAL MANAGEMENT, 19 (5), PP. 543-556"/>
    <s v=""/>
    <s v=""/>
    <s v=""/>
    <s v="CONSTRUCTION RESEARCH INSTITUTE OF MALAYSIA"/>
    <s v=""/>
    <s v=""/>
    <s v=""/>
    <s v=""/>
    <s v="19853807"/>
    <s v=""/>
    <s v=""/>
    <s v=""/>
    <s v="ENGLISH"/>
    <s v="MALAYS. CONSTR. RES. J."/>
    <x v="0"/>
    <s v="FINAL"/>
    <s v=""/>
    <s v="SCOPUS"/>
    <s v="2-S2.0-85092072550"/>
    <s v="MALAYS CONSTR RES J"/>
    <m/>
    <s v="NOTREPORTED"/>
    <m/>
    <s v="LEW Y-L, 2020, MALAYS CONSTR RES J"/>
    <s v="LEW Y-L, 2020, MALAYS CONSTR RES J"/>
    <m/>
  </r>
  <r>
    <n v="41"/>
    <x v="0"/>
    <s v="ALDOSSARI KM;LINES BC;SMITHWICK JB;HURTADO KC;SULLIVAN KT"/>
    <s v="57218369862;6602094940;56287002700;56986316000;9232748800;"/>
    <s v="BEST PRACTICES OF ORGANIZATIONAL CHANGE FOR ADOPTING ALTERNATIVE PROJECT DELIVERY METHODS IN THE AEC INDUSTRY"/>
    <x v="2"/>
    <s v="ENGINEERING, CONSTRUCTION AND ARCHITECTURAL MANAGEMENT"/>
    <s v="28"/>
    <s v="4"/>
    <s v=""/>
    <s v="1060"/>
    <s v="1082"/>
    <s v=""/>
    <n v="6"/>
    <s v="10.1108/ECAM-03-2020-0166"/>
    <s v="https://www.scopus.com/inward/record.uri?eid=2-s2.0-85089007983&amp;doi=10.1108%2fECAM-03-2020-0166&amp;partnerID=40&amp;md5=7d93c84d997a16e88590d90e982b9797"/>
    <s v="SCHOOL OF SUSTAINABLE ENGINEERING AND THE BUILD ENVIRONMENT, ARIZONA STATE UNIVERSITY, TEMPE, AZ, UNITED STATES; COLLEGE OF CIVIL ENGINEERING, PRINCE SATTAM BIN ABDULAZIZ UNIVERSITY, AL KHARJ, SAUDI ARABIA; DEPARTMENT OF CIVIL, ENVIRONMENTAL AND ARCHITECTURAL ENGINEERING, UNIVERSITY OF KANSAS, LAWRENCE, KS, UNITED STATES; DEPARTMENT OF ENGINEERING TECHNOLOGY AND CONSTRUCTION MANAGEMENT, UNIVERSITY OF NORTH CAROLINA AT CHARLOTTE, CHARLOTTE, NC, UNITED STATES"/>
    <s v="SCHOOL OF SUSTAINABLE ENGINEERING AND THE BUILD ENVIRONMENT, ARIZONA STATE UNIVERSITY, TEMPE, AZ, UNITED STATES, COLLEGE OF CIVIL ENGINEERING, PRINCE SATTAM BIN ABDULAZIZ UNIVERSITY, AL KHARJ, SAUDI ARABIA;DEPARTMENT OF CIVIL, ENVIRONMENTAL AND ARCHITECTURAL ENGINEERING, UNIVERSITY OF KANSAS, LAWRENCE, KS, UNITED STATES;DEPARTMENT OF ENGINEERING TECHNOLOGY AND CONSTRUCTION MANAGEMENT, UNIVERSITY OF NORTH CAROLINA AT CHARLOTTE, CHARLOTTE, NC, UNITED STATES;SCHOOL OF SUSTAINABLE ENGINEERING AND THE BUILD ENVIRONMENT, ARIZONA STATE UNIVERSITY, TEMPE, AZ, UNITED STATES;SCHOOL OF SUSTAINABLE ENGINEERING AND THE BUILD ENVIRONMENT, ARIZONA STATE UNIVERSITY, TEMPE, AZ, UNITED STATES"/>
    <s v="PURPOSE: ALTHOUGH NUMEROUS STUDIES HAVE EXAMINED ALTERNATIVE PROJECT DELIVERY METHODS (APDMS), MOST OF THESE STUDIES HAVE FOCUSED ON THE RELATIONSHIP BETWEEN THESE METHODS AND IMPROVED PROJECT PERFORMANCE. LIMITED RESEARCH IDENTIFIES HOW TO SUCCESSFULLY ADD THESE METHODS WITHIN ARCHITECTURAL, ENGINEERING AND CONSTRUCTION (AEC) ORGANIZATIONS. THE PURPOSE OF THIS PAPER IS TO IDENTIFYING ORGANIZATIONAL CHANGE MANAGEMENT (OCM) PRACTICES THAT, WHEN EFFECTIVELY EXECUTED, LEAD TO INCREASED SUCCESS RATES OF ADOPTING APDMS IN OWNER AEC ORGANIZATIONS. DESIGN/METHODOLOGY/APPROACH: SEVEN OCM PRACTICES WERE IDENTIFIED THROUGH A COMPREHENSIVE LITERATURE REVIEW. THEN, THROUGH A SURVEY OF 140 INDIVIDUALS AT 98 AEC ORGANIZATIONS, THE RELATIONSHIPS BETWEEN OCM PRACTICES AND ORGANIZATIONAL ADOPTION OF APDMS WERE ESTABLISHED. FINDINGS: THE FINDINGS INDICATE THAT OCM PRACTICES WITH THE STRONGEST RELATIONSHIP TO SUCCESSFUL APDM ADOPTION ARE REALISTIC TIMEFRAME, EFFECTIVE CHANGE AGENTS, WORKLOADS ADJUSTMENTS, SENIOR-LEADERSHIP COMMITMENT AND SUFFICIENT CHANGE-RELATED TRAINING. PRACTICAL IMPLICATIONS: ADOPTING APDMS CAN BE EXTREMELY DIFFICULT AND REQUIRES SIGNIFICANT ORGANIZATIONAL CHANGE EFFORTS TO ENSURE THE CHANGE IS A SUCCESS. ORGANIZATIONS THAT ARE IMPLEMENTING APDMS FOR THE FIRST TIME SHOULD CONSIDER APPLYING THE OCM PRACTICES THAT THIS STUDY IDENTIFIES AS MOST RELATED TO SUCCESSFUL APDM ADOPTION. ORIGINALITY/VALUE: THIS STUDY CONTRIBUTES TO THE EXISTING BODY OF KNOWLEDGE BY IDENTIFYING THE OCM PRACTICES THAT ARE MOST SIGNIFICANTLY ASSOCIATED WITH SUCCESSFULLY ADOPTING APDMS. © 2020, EMERALD PUBLISHING LIMITED."/>
    <s v="AEC OWNER ORGANIZATION; CHANGE MANAGEMENT PRACTICES; ORGANIZATIONAL CHANGE"/>
    <s v="CONSTRUCTION; ALTERNATIVE PROJECT DELIVERY METHODS; ARCHITECTURAL , ENGINEERING AND CONSTRUCTIONS; DESIGN/METHODOLOGY/APPROACH; LEADERSHIP COMMITMENTS; ORGANIZATIONAL ADOPTIONS; ORGANIZATIONAL CHANGE; ORGANIZATIONAL CHANGE MANAGEMENT; PROJECT PERFORMANCE; CIVIL ENGINEERING"/>
    <s v=""/>
    <s v=""/>
    <s v=""/>
    <s v=""/>
    <s v=""/>
    <s v=""/>
    <s v=""/>
    <s v=""/>
    <s v=""/>
    <s v=""/>
    <s v=""/>
    <s v=""/>
    <s v=""/>
    <s v=""/>
    <s v=""/>
    <s v="AHN, M.J., ADAMSON, J.S., DORNBUSCH, D., FROM LEADERS TO LEADERSHIP: MANAGING CHANGE (2004) JOURNAL OF LEADERSHIP AND ORGANIZATIONAL STUDIES, 10 (4), PP. 112-123; ALVESSON, M., (2012) UNDERSTANDING ORGANIZATIONAL CULTURE, , SAGE, LONDON; ARAYICI, Y., COATES, P., KOSKELA, L., KAGIOGLOU, M., USHER, C., O'REILLY, K., TECHNOLOGY ADOPTION IN THE BIM IMPLEMENTATION FOR LEAN ARCHITECTURAL PRACTICE (2011) AUTOMATION IN CONSTRUCTION, 20 (2), PP. 189-195; BABATUNDE, S.O., PERERA, S., ZHOU, L., UDEAJA, C., BARRIERS TO PUBLIC-PRIVATE PARTNERSHIP PROJECTS IN DEVELOPING COUNTRIES; A CASE OF NIGERIA (2015) ENGINEERING, CONSTRUCTION AND ARCHITECTURAL MANAGEMENT, 22 (6), PP. 669-691; BARLISH, K., SULLIVAN, K., HOW TO MEASURE THE BENEFITS OF BIM–A CASE STUDY APPROACH (2012) AUTOMATION IN CONSTRUCTION, 24, PP. 149-159; BARRETT, P., SEXTON, M., INNOVATION IN SMALL, PROJECT‐BASED CONSTRUCTION FIRMS (2006) BRITISH JOURNAL OF MANAGEMENT, 17 (4), PP. 331-346; BEER, M., NOHRIA, N., CRACKING THE CODE OF CHANGE (2000) HARVARD BUSINESS REVIEW, 78 (3), PP. 133-141; BURATI, J.L., JR., OSWALD, T.H., IMPLEMENTING TQM IN ENGINEERING AND CONSTRUCTION (1993) JOURNAL OF MANAGEMENT IN ENGINEERING, 9 (4), PP. 456-470; BY, T.R., ORGANISATIONAL CHANGE MANAGEMENT: A CRITICAL REVIEW (2005) JOURNAL OF CHANGE MANAGEMENT, 5 (4), PP. 369-380; CHAN, A.P., LAM, P.T., CHAN, D.W., CHEUNG, E., KE, Y., DRIVERS FOR ADOPTING PUBLIC PRIVATE PARTNERSHIPS—EMPIRICAL COMPARISON BETWEEN CHINA AND HONG KONG SPECIAL ADMINISTRATIVE REGION (2009) JOURNAL OF CONSTRUCTION ENGINEERING AND MANAGEMENT, 135 (11), PP. 1115-1124; CRONBACH, L.J., COEFFICIENT ALPHA AND THE INTERNAL STRUCTURE OF THE TESTES (1951) PSYCHOMETRIKA, 16, PP. 297-334; DING, Z., ZUO, J., WU, J., WANG, J.Y., KEY FACTORS FOR THE BIM ADOPTION BY ARCHITECTS: A CHINA STUDY (2015) ENGINEERING, CONSTRUCTION AND ARCHITECTURAL MANAGEMENT, 22 (6), PP. 732-748; DOSSICK, C.S., SAKAGAMI, M., IMPLEMENTING WEB-BASED PROJECT MANAGEMENT SYSTEMS IN THE UNITED STATES AND JAPAN (2008) JOURNAL OF CONSTRUCTION ENGINEERING AND MANAGEMENT, 134 (3), PP. 189-196; EADIE, R., BROWNE, M., ODEYINKA, H., MCKEOWN, C., MCNIFF, S., BIM IMPLEMENTATION THROUGHOUT THE UK CONSTRUCTION PROJECT LIFECYCLE: AN ANALYSIS (2013) AUTOMATION IN CONSTRUCTION, 36, PP. 145-151; EL ASMAR, M., HANNA, A.S., LOH, W.Y., QUANTIFYING PERFORMANCE FOR THE INTEGRATED PROJECT DELIVERY SYSTEM AS COMPARED TO ESTABLISHED DELIVERY SYSTEMS (2013) JOURNAL OF CONSTRUCTION ENGINEERING AND MANAGEMENT, 139 (11); ELGHAMRAWY, T., SHIBAYAMA, T., TOTAL QUALITY MANAGEMENT IMPLEMENTATION IN THE EGYPTIAN CONSTRUCTION INDUSTRY (2008) JOURNAL OF MANAGEMENT IN ENGINEERING, 24 (3), PP. 156-161; ERDOGAN, B., ANUMBA, C.J., BOUCHLAGHEM, D., NIELSEN, Y., COLLABORATION ENVIRONMENTS FOR CONSTRUCTION: IMPLEMENTATION CASE STUDIES (2008) JOURNAL OF MANAGEMENT IN ENGINEERING, 24 (4), PP. 234-244; ERDOGAN, B., ANUMBA, C.J., BOUCHLAGHEM, D., NIELSEN, Y., COLLABORATION ENVIRONMENTS FOR CONSTRUCTION: MANAGEMENT OF ORGANIZATIONAL CHANGES (2014) JOURNAL OF MANAGEMENT IN ENGINEERING, 30 (3); FIELD, A., (2013) DISCOVERING STATISTICS USING IBM SPSS STATISTICS, , SAGE, LONDON; FRANCOM, T., ASMAR, M.E., ARIARATNAM, S.T., USING ALTERNATIVE PROJECT DELIVERY METHODS TO ENHANCE THE COST PERFORMANCE OF TRENCHLESS CONSTRUCTION PROJECTS (2014) CONSTRUCTION RESEARCH CONGRESS 2014: CONSTRUCTION IN A GLOBAL NETWORK, PP. 1219-1228. , ASCE, ATLANTA, GA; GU, N., LONDON, K., UNDERSTANDING AND FACILITATING BIM ADOPTION IN THE AEC INDUSTRY (2010) AUTOMATION IN CONSTRUCTION, 19 (8), PP. 988-999; HENDERSON, J.R., RUIKAR, K., TECHNOLOGY IMPLEMENTATION STRATEGIES FOR CONSTRUCTION ORGANISATIONS (2010) ENGINEERING, CONSTRUCTION AND ARCHITECTURAL MANAGEMENT, 17 (3), PP. 309-327; HUGHES, M., DO 70 PER CENT OF ALL ORGANIZATIONAL CHANGE INITIATIVES REALLY FAIL? (2011) JOURNAL OF CHANGE MANAGEMENT, 11 (4), PP. 451-464; HUNSUCKER, J.L., LOOS, D., TRANSITION MANAGEMENT—AN ANALYSIS OF STRATEGIC CONSIDERATIONS FOR EFFECTIVE IMPLEMENTATION (1989) ENGINEERING MANAGEMENT INTERNATIONAL, 5 (3), PP. 167-178; HWANG, B.G., ZHAO, X., ONG, S.Y., VALUE MANAGEMENT IN SINGAPOREAN BUILDING PROJECTS: IMPLEMENTATION STATUS, CRITICAL SUCCESS FACTORS, AND RISK FACTORS (2015) JOURNAL OF MANAGEMENT IN ENGINEERING, 31 (6); JENSEN, P.A., JÓHANNESSON, E.I., BUILDING INFORMATION MODELLING IN DENMARK AND ICELAND (2013) ENGINEERING, CONSTRUCTION AND ARCHITECTURAL MANAGEMENT, 20 (1), PP. 99-110; JERGEAS, G., FAHMY, S., TEN CRITICAL PRINCIPLES FOR SUCCESSFUL DESIGN-BUILD PROJECTS (2006) COST ENGINEERING, 48 (11), PP. 29-34; KANTER, R.M., STEIN, B.A., JICK, T.D., (1992) THE CHALLENGE OF ORGANIZATIONAL CHANGE: HOW PEOPLE EXPERIENCE IT AND MANAGE IT, , THE FREE PRESS, NEW YORK, NY; KHOSROWSHAHI, F., ARAYICI, Y., ROADMAP FOR IMPLEMENTATION OF BIM IN THE UK CONSTRUCTION INDUSTRY (2012) ENGINEERING,CONSTRUCTION AND ARCHITECTURAL MANAGEMENT, 19 (6), PP. 610-635; KLINE, R.B., (2015) PRINCIPLES AND PRACTICE OF STRUCTURAL EQUATION MODELING, , GUILFORD PRESS, NEW YORK, NY; LAI, D.N., LIU, M., LING, F.Y., A COMPARATIVE STUDY ON ADOPTING HUMAN RESOURCE PRACTICES FOR SAFETY MANAGEMENT ON CONSTRUCTION PROJECTS IN THE UNITED STATES AND SINGAPORE (2011) INTERNATIONAL JOURNAL OF PROJECT MANAGEMENT, 29 (8), PP. 1018-1032; LEE, S., YU, J., JEONG, D., BIM ACCEPTANCE MODEL IN CONSTRUCTION ORGANIZATIONS (2015) JOURNAL OF MANAGEMENT IN ENGINEERING, 31 (3); LI, N., BECERIK-GERBER, B., LIFE-CYCLE APPROACH FOR IMPLEMENTING RFID TECHNOLOGY IN CONSTRUCTION: LEARNING FROM ACADEMIC AND INDUSTRY USE CASES (2011) JOURNAL OF CONSTRUCTION ENGINEERING AND MANAGEMENT, 137 (12), PP. 1089-1098; LIAO, L., AI LIN TEO, E., ORGANIZATIONAL CHANGE PERSPECTIVE ON PEOPLE MANAGEMENT IN BIM IMPLEMENTATION IN BUILDING PROJECTS (2018) JOURNAL OF MANAGEMENT IN ENGINEERING, 34 (3); LIKERT, R., A TECHNIQUE FOR THE MEASUREMENT OF ATTITUDES (1932) ARCHIVES OF PSYCHOLOGY, 22 (140), PP. 1-55; LINES, B.C., REDDY VARDIREDDY, P.K., DRIVERS OF ORGANIZATIONAL CHANGE WITHIN THE AEC INDUSTRY: LINKING CHANGE MANAGEMENT PRACTICES WITH SUCCESSFUL CHANGE ADOPTION (2017) JOURNAL OF MANAGEMENT IN ENGINEERING, 33 (6); LINES, B.C., SMITHWICK, J.B., BEST PRACTICES FOR ORGANIZATIONAL CHANGE MANAGEMENT WITHIN ELECTRICAL CONTRACTORS (2019) INTERNATIONAL JOURNAL OF CONSTRUCTION EDUCATION AND RESEARCH, 15 (2), PP. 136-159; LINES, B.C., PERRENOUD, A., SULLIVAN, K.T., SMITHWICK, J., IMPLEMENTING NEW PROJECT DELIVERY STRATEGIES: DEVELOPMENT OF A WEB-BASED MULTIMEDIA TOOL TO SUPPORT OWNER PROJECT TEAM TRAINING (2014) INTERNATIONAL JOURNAL OF CONSTRUCTION EDUCATION AND RESEARCH, 11 (2), PP. 140-160; LINES, B., STONE, B., SULLIVAN, K., ORGANIZATIONAL IMPLEMENTATION OF BEST VALUE PROJECT DELIVERY: IMPACT OF VALUE-BASED PROCUREMENT, PREPLANNING, AND RISK MANAGEMENT (2014) JOURNAL FOR THE ADVANCEMENT OF PERFORMANCE INFORMATION AND VALUE, 5 (1), PP. 1-19; LINES, B.C., SULLIVAN, K.T., WIEZEL, A., SUPPORT FOR ORGANIZATIONAL CHANGE: CHANGE-READINESS OUTCOMES AMONG AEC PROJECT TEAMS (2016) JOURNAL OF CONSTRUCTION ENGINEERING AND MANAGEMENT, 142 (2); LOOSEMORE, M., CHEUNG, E., IMPLEMENTING SYSTEMS THINKING TO MANAGE RISK IN PUBLIC PRIVATE PARTNERSHIP PROJECTS (2015) INTERNATIONAL JOURNAL OF PROJECT MANAGEMENT, 33 (6), PP. 1325-1334; MCCLURE, P., CORRELATION STATISTICS: REVIEW OF THE BASICS AND SOME COMMON PITFALLS (2005) JOURNAL OF HAND THERAPY, 18 (3), PP. 378-380; MIGLIACCIO, G.C., GIBSON, G.E., JR., O'CONNOR, J.T., CHANGING PROJECT DELIVERY STRATEGY: AN IMPLEMENTATION FRAMEWORK (2008) PUBLIC WORKS MANAGEMENT AND POLICY, 12 (3), PP. 483-502; NIKAS, A., POULYMENAKOU, A., KRIARIS, P., INVESTIGATING ANTECEDENTS AND DRIVERS AFFECTING THE ADOPTION OF COLLABORATION TECHNOLOGIES IN THE CONSTRUCTION INDUSTRY (2007) AUTOMATION IN CONSTRUCTION, 16 (5), PP. 632-641; NITITHAMYONG, P., SKIBNIEWSKI, M.J., SUCCESS/FAILURE FACTORS AND PERFORMANCE MEASURES OF WEB-BASED CONSTRUCTION PROJECT MANAGEMENT SYSTEMS: PROFESSIONALS' VIEWPOINT (2006) JOURNAL OF CONSTRUCTION ENGINEERING AND MANAGEMENT, 132 (1), PP. 80-87; OZORHON, B., CINAR, E., CRITICAL SUCCESS FACTORS OF ENTERPRISE RESOURCE PLANNING IMPLEMENTATION IN CONSTRUCTION: CASE OF TURKEY (2015) JOURNAL OF MANAGEMENT IN ENGINEERING, 31 (6); PARK, M., JILEE, S.H.H.S., KIM, W., STRATEGIES FOR DESIGN-BUILD IN KOREA USING SYSTEM DYNAMICS MODELING (2009) JOURNAL OF CONSTRUCTION ENGINEERING AND MANAGEMENT, 135 (11), PP. 1125-1137; PEANSUPAP, V., WALKER, D.H., INFORMATION COMMUNICATION TECHNOLOGY (ICT) IMPLEMENTATION CONSTRAINTS (2006) ENGINEERING, CONSTRUCTION AND ARCHITECTURAL MANAGEMENT, 13 (4), PP. 364-379; PHENG, L.S., HUI, M.S., IMPLEMENTING AND APPLYING SIX SIGMA IN CONSTRUCTION (2004) JOURNAL OF CONSTRUCTION ENGINEERING AND MANAGEMENT, 130 (4), PP. 482-489; PHENG, L.S., TEO, J.A., IMPLEMENTING TOTAL QUALITY MANAGEMENT IN CONSTRUCTION FIRMS (2004) JOURNAL OF MANAGEMENT IN ENGINEERING, 20 (1), PP. 8-15; ROGERS, J., CHONG, H.Y., PREECE, C., ADOPTION OF BUILDING INFORMATION MODELLING TECHNOLOGY (BIM) (2015) ENGINEERING, CONSTRUCTION AND ARCHITECTURAL MANAGEMENT, 22 (4), PP. 424-445; SAID, H., PREFABRICATION BEST PRACTICES AND IMPROVEMENT OPPORTUNITIES FOR ELECTRICAL CONSTRUCTION (2015) JOURNAL OF CONSTRUCTION ENGINEERING AND MANAGEMENT, 141 (12); SCHNEIDER, B., GUNNARSON, S.K., NILES-JOLLY, K., CREATING THE CLIMATE AND CULTURE OF SUCCESS (1994) ORGANIZATIONAL DYNAMICS, 23 (1), PP. 17-29; SELF, D.R., SCHRAEDER, M., ENHANCING THE SUCCESS OF ORGANIZATIONAL CHANGE (2009) LEADERSHIP AND ORGANIZATION DEVELOPMENT JOURNAL, 30 (2), PP. 167-182; SHEHU, Z., AKINTOYE, A., MAJOR CHALLENGES TO THE SUCCESSFUL IMPLEMENTATION AND PRACTICE OF PROGRAMME MANAGEMENT IN THE CONSTRUCTION ENVIRONMENT: A CRITICAL ANALYSIS (2010) INTERNATIONAL JOURNAL OF PROJECT MANAGEMENT, 28 (1), PP. 26-39; SINGH, A., SHOURA, M.M., ASSESSMENT OF ORGANIZATIONAL CHANGE FOR PUBLIC CONSTRUCTION ORGANIZATIONS (1999) JOURNAL OF MANAGEMENT IN ENGINEERING, 15 (4), PP. 59-70; SON, H., LEE, S., KIM, C., WHAT DRIVES THE ADOPTION OF BUILDING INFORMATION MODELING IN DESIGN ORGANIZATIONS? AN EMPIRICAL INVESTIGATION OF THE ANTECEDENTS AFFECTING ARCHITECTS' BEHAVIORAL INTENTIONS (2015) AUTOMATION IN CONSTRUCTION, 49, PP. 92-99; SULLIVAN, K.T., QUALITY MANAGEMENT PROGRAMS IN THE CONSTRUCTION INDUSTRY: BEST VALUE COMPARED WITH OTHER METHODOLOGIES (2011) JOURNAL OF MANAGEMENT IN ENGINEERING, 27 (4), PP. 210-219; SULLIVAN, K., SAVICKY, J., CAREY, B., BEST-VALUE PROCESS IMPLEMENTATION AT THE CITY OF PEORIA: FIVE YEARS OF RESEARCH TESTING (2010) JOURNAL FOR THE ADVANCEMENT OF PERFORMANCE INFORMATION AND VALUE, 1 (1), PP. 23-32; SULLIVAN, K., KASHIWAGI, D., LINES, B., ORGANIZATIONAL CHANGE MODELS: A CRITICAL REVIEW OF CHANGE MANAGEMENT PROCESSES (2011) RICS CONSTRUCTION AND PROPERTY CONFERENCE, PP. 302-314. , SALFORD; TABACHNICK, B.G., FIDELL, L.S., ULLMAN, J.B., (2007) USING MULTIVARIATE STATISTICS, 5. , PEARSON, BOSTON, MA; TAN, H.C., CARRILLO, P.M., ANUMBA, C.J., CASE STUDY OF KNOWLEDGE MANAGEMENT IMPLEMENTATION IN A MEDIUM-SIZED CONSTRUCTION SECTOR FIRM (2012) JOURNAL OF MANAGEMENT IN ENGINEERING, 28 (3), PP. 338-347; WANG, Z., LIM, B.T., KAMARDEEN, I., CHANGE MANAGEMENT RESEARCH IN CONSTRUCTION: A CRITICAL REVIEW (2013) PROCEEDING OF CIB WORLD BUILDING CONGRESS, PP. 1-14. , KAJEWSKI, S., MANLEY, K. AND HAMPSON, K., AND (EDS), QUEENSLAND UNIVERSITY OF TECHNOLOGY, BRISBANE; WILLIAMS, T., BERNOLD, L., LU, H., ADOPTION PATTERNS OF ADVANCED INFORMATION TECHNOLOGIES IN THE CONSTRUCTION INDUSTRIES OF THE UNITED STATES AND KOREA (2007) JOURNAL OF CONSTRUCTION ENGINEERING AND MANAGEMENT, 133 (10), PP. 780-790; WON, J., LEE, G., DOSSICK, C., MESSNER, J., WHERE TO FOCUS FOR SUCCESSFUL ADOPTION OF BUILDING INFORMATION MODELING WITHIN ORGANIZATION (2013) JOURNAL OF CONSTRUCTION ENGINEERING AND MANAGEMENT, 139 (11); WONG, A.K., ZHANG, R., IMPLEMENTATION OF WEB‐BASED CONSTRUCTION PROJECT MANAGEMENT SYSTEM IN CHINA PROJECTS BY HONG KONG DEVELOPERS (2013) CONSTRUCTION INNOVATION, 13 (1), PP. 26-49; YIU, N.S., SZE, N.N., CHAN, D.W., IMPLEMENTATION OF SAFETY MANAGEMENT SYSTEMS IN HONG KONG CONSTRUCTION INDUSTRY–A SAFETY PRACTITIONER'S PERSPECTIVE (2018) JOURNAL OF SAFETY RESEARCH, 64, PP. 1-9; ZHAO, X., HWANG, B.G., PHENG LOW, S., WU, P., REDUCING HINDRANCES TO ENTERPRISE RISK MANAGEMENT IMPLEMENTATION IN CONSTRUCTION FIRMS (2015) JOURNAL OF CONSTRUCTION ENGINEERING AND MANAGEMENT, 141 (3)"/>
    <s v="ALDOSSARI, K.M.; SCHOOL OF SUSTAINABLE ENGINEERING AND THE BUILD ENVIRONMENT, UNITED STATES; EMAIL: KMALDOSS@ASU.EDU_x000a_ALDOSSARI, K.M.; COLLEGE OF CIVIL ENGINEERING, AL KHARJ, SAUDI ARABIA; EMAIL: KMALDOSS@ASU.EDU"/>
    <s v=""/>
    <s v=""/>
    <s v="EMERALD GROUP HOLDINGS LTD."/>
    <s v=""/>
    <s v=""/>
    <s v=""/>
    <s v=""/>
    <s v="09699988"/>
    <s v=""/>
    <s v=""/>
    <s v=""/>
    <s v="ENGLISH"/>
    <s v="ENG. CONSTR. ARCHIT. MANAGE."/>
    <x v="0"/>
    <s v="FINAL"/>
    <s v=""/>
    <s v="SCOPUS"/>
    <s v="2-S2.0-85089007983"/>
    <s v="ENG CONSTR ARCHIT MANAGE"/>
    <s v="ARIZONA STATE UNIVERSITY;UNIVERSITY OF KANSAS;UNIVERSITY OF NORTH CAROLINA AT CHARLOTTE;ARIZONA STATE UNIVERSITY;ARIZONA STATE UNIVERSITY"/>
    <s v="NOTREPORTED;SCHOOL OF SUSTAINABLE ENGINEERING AND THE BUILD ENVIRONMENT;NOTREPORTED;COLLEGE OF CIVIL ENGINEERING;NOTREPORTED"/>
    <m/>
    <s v="ALDOSSARI KM, 2020, ENG CONSTR ARCHIT MANAGE"/>
    <s v="ALDOSSARI KM, 2020, ENG CONSTR ARCHIT MANAGE"/>
    <m/>
  </r>
  <r>
    <n v="42"/>
    <x v="0"/>
    <s v="SANCHEZ B;ESNAASHARY ESFAHANI M;HAAS C"/>
    <s v="57200699857;57210975841;7202620442;"/>
    <s v="A METHODOLOGY TO ANALYZE THE NET ENVIRONMENTAL IMPACTS AND BUILDING’S COST PERFORMANCE OF AN ADAPTIVE REUSE PROJECT: A CASE STUDY OF THE WATERLOO COUNTY COURTHOUSE RENOVATIONS"/>
    <x v="3"/>
    <s v="ENVIRONMENT SYSTEMS AND DECISIONS"/>
    <s v="39"/>
    <s v="4"/>
    <s v=""/>
    <s v="419"/>
    <s v="438"/>
    <s v=""/>
    <n v="18"/>
    <s v="10.1007/s10669-019-09734-2"/>
    <s v="https://www.scopus.com/inward/record.uri?eid=2-s2.0-85070064512&amp;doi=10.1007%2fs10669-019-09734-2&amp;partnerID=40&amp;md5=cf1d819c0f6b1d3b503205fc981ababb"/>
    <s v="DEPARTMENT OF CIVIL AND ENVIRONMENTAL ENGINEERING, UNIVERSITY OF WATERLOO, 200 UNIVERSITY AVENUE WEST, WATERLOO, ON  N2L 3G1, CANADA"/>
    <s v="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
    <s v="ADAPTIVE REUSE OF BUILDINGS IS CONSIDERED A SUPERIOR ALTERNATIVE FOR THE RENEWAL OF TODAY’S BUILT ENVIRONMENT. HOWEVER, LITTLE RESEARCH HAS BEEN DONE FOR ASSESSING ADAPTIVE REUSE BUILDING PROJECTS IN TERMS OF LIFE CYCLE AND CIRCULAR ECONOMY. BECAUSE OF THE GREAT IMPACT THAT THE BUILDING INDUSTRY HAS ON THE ENVIRONMENT, FAILING TO OPTIMIZE BUILDINGS’ USEFUL LIFE CAN RESULT IN THEIR RESIDUAL LIFE CYCLE EXPECTANCY NOT BEING FULLY EXPLOITED, AND WITH IT, WASTING THE RESOURCES EMBEDDED THEREIN, SUCH AS PRIMARY ENERGY DEMAND. THE AIM OF THIS STUDY IS TO DEVELOP AND TEST A METHODOLOGY TO ANALYZE THE NET ENVIRONMENTAL IMPACTS AS WELL AS THE BUILDING’S COST PERFORMANCE OF AN ADAPTIVE REUSE PROJECT. THIS PAPER FOCUSES ON THE ANALYSIS OF THE STRUCTURAL SYSTEM. RESULTS SHOW THAT THE ADAPTIVE REUSE OF THE BUILDING STRUCTURE PRODUCES A CONSIDERABLE DECREASE IN THE ENVIRONMENTAL IMPACTS AND THE CONSTRUCTION BUILDING COST. DISTRIBUTION OF COST AMONG MATERIALS AND EQUIPMENT IS DIFFERENT FROM THOSE FOR A NEW BUILDING, WHILE THE DISTRIBUTION COST FOR LABOR REMAINS THE SIMILAR. THIS STUDY OBJECTIVELY DEMONSTRATES THE CONSIDERABLE BENEFITS OF THE ADAPTIVE REUSE OF THE STRUCTURE OF AN EXISTING ASSET. IN CONTRAST, THE NON-STRUCTURAL BUILDING SUBSYSTEMS HAVE BEEN IDENTIFIED AS AN AREA WITH HIGH POTENTIAL FOR IMPROVING THE EXISTING INEFFICIENCIES DURING THE ADAPTIVE REUSE PROCESS. © 2019, SPRINGER SCIENCE+BUSINESS MEDIA, LLC, PART OF SPRINGER NATURE."/>
    <s v="ADAPTIVE REUSE; CIRCULAR ECONOMY; ENVIRONMENTAL SAVINGS; LIFE CYCLE ASSESSMENT; NET ENVIRONMENTAL IMPACT; PRIMARY ENERGY DEMAND"/>
    <s v="BUILDING; ENERGY USE; ENVIRONMENTAL IMPACT; EQUIPMENT; LIFE CYCLE ANALYSIS; OPTIMIZATION; PERFORMANCE ASSESSMENT; CANADA; ONTARIO [CANADA]; WATERLOO"/>
    <s v=""/>
    <s v=""/>
    <s v=""/>
    <s v=""/>
    <s v="WISE EARTH"/>
    <s v="THE AUTHORS WOULD LIKE TO THANK THE ENERGY COUNCIL OF CANADA (ECC) AND THE WATERLOO INSTITUTE FOR SUSTAINABLE ENERGY (WISE) FOR PROVIDING SUPPORT FOR THIS RESEARCH PAPER."/>
    <s v=""/>
    <s v=""/>
    <s v=""/>
    <s v=""/>
    <s v=""/>
    <s v=""/>
    <s v=""/>
    <s v=""/>
    <s v=""/>
    <s v="AIGWI, I.E., EGBELAKIN, T., INGHAM, J., EFFICACY OF ADAPTIVE REUSE FOR THE REDEVELOPMENT OF UNDERUTILISED HISTORICAL BUILDINGS: TOWARDS THE REGENERATION OF NEW ZEALAND’S PROVINCIAL TOWN CENTRES (2018) INT J BUILD PATHOL ADAPT, 36 (4), PP. 385-407; ASDRUBALI, F., BALDASSARRI, C., FTHENAKIS, V., LIFE CYCLE ANALYSIS IN THE CONSTRUCTION SECTOR: GUIDING THE OPTIMIZATION OF CONVENTIONAL ITALIAN BUILDINGS (2013) ENERGY BUILD, 64, PP. 73-89; AZARI, R., ABBASABADI, N., EMBODIED ENERGY OF BUILDINGS: A REVIEW OF DATA, METHODS, CHALLENGES, AND RESEARCH TRENDS (2018) ENERGY BUILD, 168, PP. 225-235; BALL, R., DEVELOPERS, REGENERATION AND SUSTAINABILITY ISSUES IN THE REUSE OF VACANT INDUSTRIAL BUILDINGS (1999) BUILD RES INF, 27 (3), PP. 140-148; BECCALI, M., CELLURA, M., FONTANA, M., ENERGY RETROFIT OF A SINGLE-FAMILY HOUSE: LIFE CYCLE NET ENERGY SAVING AND ENVIRONMENTAL BENEFITS (2013) RENEW SUST ENERGY REV, 27, PP. 283-293; BLENGINI, G.A., DI CARLO, T., THE CHANGING ROLE OF LIFE CYCLE PHASES, SUBSYSTEMS AND MATERIALS IN THE LCA OF LOW ENERGY BUILDINGS (2010) ENERGY BUILD, 42 (6), PP. 869-880; BOYKO, C.T., DAVEY, C.L., COOPER, R., ADDRESSING SUSTAINABILITY EARLY IN THE URBAN DESIGN PROCESS (2006) MANAG ENVIRON QUAL, 17 (6), PP. 689-706; BULLEN, P.A., ADAPTIVE REUSE AND SUSTAINABILITY OF COMMERCIAL BUILDINGS (2007) FACILITIES, 25 (1-2), PP. 20-31; CABEZA, L.F., RINCON, L., VILARINO, V., LIFE CYCLE ASSESSMENT (LCA) AND LIFE CYCLE ENERGY ANALYSIS (LCEA) OF BUILDINGS AND THE BUILDING SECTOR: A REVIEW (2014) RENEW SUST ENERGY REV, 29, PP. 394-416; (2016) CIEEDAC DATABASE ON ENERGY, PRODUCTION AND INTENSITY INDICATORS FOR CANADIAN INDUSTRY, , HTTP://NAICSDB.REM.SFU.CA/CIEEDACWEB/MOD.PHP?MOD=NAICSPUBLIC&amp;MENU=1602, ACCESSED 15 JULY 2016; CANTELL, S.F., (2005) THE ADAPTIVE REUSE OF HISTORIC INDUSTRIAL BUILDINGS: REGULATION BARRIERS, BEST PRACTICES AND CASE STUDIES, , MASTER DISSERTATION, VIRGINIA POLYTECHNIC INSTITUTE AND STATE UNIVERSITY; CHASTAS, P., THEODOSIOU, T., BIKAS, D., EMBODIED ENERGY IN RESIDENTIAL BUILDINGS-TOWARDS THE NEARLY ZERO ENERGY BUILDING: A LITERATURE REVIEW (2016) BUILD ENVIRON, 105, PP. 267-282; CONEJOS, S., (2013) DESIGNING FOR FUTURE BUILDING ADAPTIVE REUSE, , DOCTORAL DISSERTATION, INSTITUTE OF SUSTAINABLE DEVELOPMENT AND ARCHITECTURE, BOND UNIVERSITY; CONEJOS, S., LANGSTON, C., SMITH, J., (2011) IMPROVING THE IMPLEMENTATION OF ADAPTIVE REUSE STRATEGIES FOR HISTORIC BUILDINGS; CONEJOS, S., LANGSTON, C., SMITH, J., ADAPTSTAR MODEL: A CLIMATE-FRIENDLY STRATEGY TO PROMOTE BUILT ENVIRONMENT SUSTAINABILITY (2013) HABITAT INT, 37, PP. 95-103; CONEJOS, S., LANGSTON, C., SMITH, J., DESIGNING FOR BETTER BUILDING ADAPTABILITY: A COMPARISON OF ADAPTSTAR AND ARP MODELS (2014) HABITAT INT, 41, PP. 85-91; CONEJOS, S., LANGSTON, C., SMITH, J., ENHANCING SUSTAINABILITY THROUGH DESIGNING FOR ADAPTIVE REUSE FROM THE OUTSET: A COMPARISON OF ADAPTSTAR AND ADAPTIVE REUSE POTENTIAL (ARP) MODELS (2015) FACILITIES, 33 (9-10), PP. 531-552; CONEJOS, S., LANGSTON, C., CHAN, E.H.W., GOVERNANCE OF HERITAGE BUILDINGS: AUSTRALIAN REGULATORY BARRIERS TO ADAPTIVE REUSE (2016) BUILD RES INF, 44 (5-6), PP. 507-519; (2014) IR242-2—FRONT END PLANNING OF RENOVATION AND REVAMP PROJECTS VERSION 1.1; ESTHER YAKUBU, I., EGBELAKIN, T., DIZHUR, D., WHY ARE OLDER INNER-CITY BUILDINGS VACANT? IMPLICATIONS FOR TOWN CENTRE REGENERATION (2017) J URBAN REGENER RENEW, 11 (1), PP. 44-59; HEIN, M.F., HOUCK, K.D., CONSTRUCTION CHALLENGES OF ADAPTIVE REUSE OF HISTORICAL BUILDINGS IN EUROPE (2008) INT J CONSTR EDUC RES, 4 (2), PP. 115-131; HIGHFIELD, D., GORSE, C., (2009) REFURBISHMENT AND UPGRADING OF BUILDINGS, 2ND, , ED, TAYLOR &amp; FRANCIS GROUP, NEW YORK; HUOVILA, P., (2007) BUILDINGS AND CLIMATE CHANGE: STATUS, CHALLENGES, AND OPPORTUNITIES, , UNEP/EARTHPRINT; (2007) CLIMATE CHANGE 2007: MITIGATION. CONTRIBUTION OF WORKING GROUP III TO THE FOURTH ASSESSMENT REPORT OF THE INTERGOVERNMENTAL PANEL ON CLIMATE CHANGE, , CAMBRIDGE UNIVERSITY PRESS, CAMBRIDGE, UNITED KINGDOM AND NEW YORK, NY, USA; (2015) CLIMATE CHANGE 2014: MITIGATION OF CLIMATE CHANGE, , CAMBRIDGE UNIVERSITY PRESS, CAMBRIDGE; (1997) ISO 14040 ENVIRONMENTAL MANAGEMENT—LIFE CYCLE ASSESSMENT—PRINCIPLES AND FRAMEWORK; JALAEI, F., (2015) INTEGRATE BUILDING INFORMATION MODELING (BIM) AND SUSTAINABLE DESIGN AT THE CONCEPTUAL STAGE OF BUILDING PROJECTS. DOCTORAL DISSERTATION, , UNIVERSITY OF OTTAWA; JALAEI, F., JRADE, A., AN AUTOMATED BIM MODEL TO CONCEPTUALLY DESIGN, ANALYZE, SIMULATE, AND ASSESS SUSTAINABLE BUILDING PROJECTS (2014) J CONSTR ENG, 2014, P. 672896; (2015) TALLY METHODS, , HTTP://WWW.CHOOSETALLY.COM/METHODS/, ACCESSED 15 JULY 2016; (2019) TALLY—METHODS, , HTTPS://CHOOSETALLY.COM/METHODS/, ACCESSED 8 MAY 2019; KIBERT, C.J., THE NEXT GENERATION OF SUSTAINABLE CONSTRUCTION (2007) BUILD RES INF, 35 (6), PP. 595-601; KOKKOS, A., (2014) COMPUTATIONAL MODELLING TOOLS FOR THE PROMOTION OF DESIGN FOR DECONSTRUCTION, , MASTER DISSERTATION, DELFT UNIVERSITY OF TECHNOLOGY; LANGSTON, C., THE SUSTAINABILITY IMPLICATIONS OF BUILDING ADAPTIVE REUSE (2008) CRIOCM 2008 INTERNATIONAL RESEARCH SYMPOSIUM ON ADVANCEMENT OF CONSTRUCTION MANAGEMENT AND REAL ESTATE, BEIJING, CHINA, OCTOBER 31–NOVEMBER 3, 2008, 8. , FENG C, YU M, ZHAO Z, (EDS), HONG KONG POLYTECHNIC UNIVERSITY, HONG KONG; LANGSTON, C., SHEN, L., APPLICATION OF THE ADAPTIVE REUSE POTENTIAL MODEL IN HONG KONG: A CASE STUDY OF LUI SENG CHUN (2007) INT J STRATEG PROP MANAG, 11 (4), PP. 193-207; LANGSTON, C., WONG, F.K.W., HUI, E.C.M., STRATEGIC ASSESSMENT OF BUILDING ADAPTIVE REUSE OPPORTUNITIES IN HONG KONG (2008) BUILD ENVIRON, 43 (10), PP. 1709-1718; LARKHAM, P., (2002) CONSERVATION AND THE CITY, , ROUTLEDGE, LONDON; LIU, B., WANG, D., XU, Y., EMBODIED ENERGY CONSUMPTION OF THE CONSTRUCTION INDUSTRY AND ITS INTERNATIONAL TRADE USING MULTI-REGIONAL INPUT–OUTPUT ANALYSIS (2018) ENERGY BUILD, 173, PP. 489-501; LOVE, P., BULLEN, P., A NEW FUTURE FOR THE PAST: A MODEL FOR ADAPTIVE REUSE DECISION-MAKING (2011) BUILT ENVIRON PROJ ASSET MANAG, 1 (1), PP. 32-44; MATTHEWS, J., DYSON, K., LOVE, P.E.D., CRITICAL SUCCESS FACTORS OF ADAPTING HERITAGE BUILDINGS: AN EXPLORATORY STUDY (2016) BUILT ENVIRON PROJ ASSET MANAG, 6 (1), PP. 44-57; MOHAMED, R., BOYLE, R., YANG, A.Y., ADAPTIVE REUSE: A REVIEW AND ANALYSIS OF ITS RELATIONSHIP TO THE 3 ES OF SUSTAINABILITY (2017) FACILITIES, 35 (3-4), PP. 138-154; MONCASTER, A.M., POMPONI, F., SYMONS, K.E., WHY METHOD MATTERS: TEMPORAL, SPATIAL AND PHYSICAL VARIATIONS IN LCA AND THEIR IMPACT ON CHOICE OF STRUCTURAL SYSTEM (2018) ENERGY BUILD, 173, PP. 389-398; (2016) COMMODITY PRICES AND TRADE UPDATES, , HTTPS://WWW.NEB-ONE.GC.CA/NRG/NTGRTD/MRKT/PRCSTRDRTCL/INDEX-ENG.HTML?PEDISABLE=TRUE, ACCESSED 15 JULY 2016; (2016) TRANSPORTATION FUEL PRICES, , HTTP://WWW.NRCAN.GC.CA/ENERGY/FUEL-PRICES/4593, ACCESSED 15 JULY 2016; PEUPORTIER, B., LIFE CYCLE ASSESSMENT APPLIED TO THE COMPARATIVE EVALUATION OF SINGLE FAMILY HOUSES IN THE FRENCH CONTEXT (2001) ENERGY BUILD, 33 (5), PP. 443-450; PINARD, A., WADE, M., (2012) LISTING OF NON-DESIGNATED PROPERTIES OF CULTURAL HERITAGE VALUE OR INTEREST ON THE MUNICIPAL HERITAGE REGISTER, , CSD-12-036; (2013) BUILDING CONSTRUCTION COST DATA, , 71ST ED. EDN. R.S. MEANS COMPANY, INC, UNITED STATES OF AMERICA; SANCHEZ, B., HAAS, C., CAPITAL PROJECT PLANNING FOR A CIRCULAR ECONOMY (2018) CONSTR MANAG ECON, 36 (6), PP. 303-312; SANCHEZ, B., HAAS, C., A NOVEL SELECTIVE DISASSEMBLY SEQUENCE PLANNING METHOD FOR ADAPTIVE REUSE OF BUILDINGS (2018) J CLEAN PROD, 183, PP. 998-1010; SANDIN, G., PETERS, G.M., SVANSTROM, M., LIFE CYCLE ASSESSMENT OF CONSTRUCTION MATERIALS: THE INFLUENCE OF ASSUMPTIONS IN END-OF-LIFE MODELLING (2014) INT J LIFE CYCLE ASSESS, 19 (4), PP. 723-731; SCHULTMANN, F., SUNKE, N., ENERGY-ORIENTED DECONSTRUCTION AND RECOVERY PLANNING (2007) BUILD RES INF, 35 (6), PP. 602-615; SHINDELL, D.T., THE SOCIAL COST OF ATMOSPHERIC RELEASE (2015) CLIM CHANGE, 130 (2), PP. 313-326; SHIPLEY, R., UTZ, S., PARSONS, M., DOES ADAPTIVE REUSE PAY? A STUDY OF THE BUSINESS OF BUILDING RENOVATION IN ONTARIO, CANADA (2006) INT J HERIT STUD, 12 (6), PP. 505-520; SUGDEN, E., (2018) THE ADAPTIVE REUSE OF INDUSTRIAL HERITAGE BUILDINGS: A MULTIPLE-CASE STUDIES APPROACH, , MASTER’S THESIS, UNIVERSITY OF WATERLOO; TAN, Y., SHEN, L., LANGSTON, C., A FUZZY APPROACH FOR ADAPTIVE REUSE SELECTION OF INDUSTRIAL BUILDINGS IN HONG KONG (2014) INT J STRATEG PROP MANAG, 18 (1), PP. 66-76; UNALAN, B., TANRIVERMIS, H., BULBUL, M., IMPACT OF EMBODIED CARBON IN THE LIFE CYCLE OF BUILDINGS ON CLIMATE CHANGE FOR A SUSTAINABLE FUTURE (2016) INT J HOUS SCI APPL, 40 (1), PP. 61-71; (2016) SUSTAINABLE BUILDINGS AND CLIMATE INITIATIVE, , HTTP://WWW.UNEP.ORG/SBCI/ABOUTSBCI/BACKGROUND.ASP, ACCESSED 15 AUG 2016; (2017) TOOL FOR REDUCTION AND ASSESSMENT OF CHEMICALS AND OTHER ENVIRONMENTAL IMPACTS (TRACI), , HTTPS://WWW.EPA.GOV/CHEMICAL-RESEARCH/TOOL-REDUCTION-AND-ASSESSMENT-CHEMICALS-AND-OTHER-ENVIRONMENTAL-IMPACTS-TRACI, ACCESSED 8 MAY 2019 2015; VAN AST, L., MACLEAN, R., SIREYJOL, A., (2013) WHITE PAPER: VALUING WATER TO DRIVE MORE EFFECTIVE DECISIONS, , TRUECOST PLC WHITE PAPER; VILCHES, A., GARCIA-MARTINEZ, A., SANCHEZ-MONTAÑES, B., LIFE CYCLE ASSESSMENT (LCA) OF BUILDING REFURBISHMENT: A LITERATURE REVIEW (2017) ENERGY BUILD, 135, PP. 286-301; VISCUSI, W.K., MONETIZING THE BENEFITS OF RISK AND ENVIRONMENTAL REGULATION (2005) FORDHAM URBAN LAW J, 33 (4), P. 1003; WILKINSON, S.J., JAMES, K., REED, R., USING BUILDING ADAPTATION TO DELIVER SUSTAINABILITY IN AUSTRALIA (2009) STRUCT SURV, 27 (1), PP. 46-61; WILSON, C., (2010) ADAPTIVE REUSE OF INDUSTRIAL BUILDINGS IN TORONTO, ONTARIO: EVALUATING CRITERIA FOR DETERMINING BUILDING SELECTION, , MASTER DISSERTATION, SCHOOL OF URBAN AND REGIONAL PLANNING, QUEEN’S UNIVERSITY; WU, W., ISSA, R.R.A., AN INTEGRATED GREEN BIM PROCESS MODEL (IGBPM) FOR BIM EXECUTION PLANNING IN GREEN BUILDING PROJECTS (2015) BUILDING INFORMATION MODELING: APPLICATIONS AND PRACTICES, P. 135. , ISSA RRA, OLBINA S, (EDS), AMERICAN SOCIETY OF CIVIL ENGINEERS (ASCE), RESTON; YEUNG, J., (2016) DEVELOPMENT OF ANALYSIS TOOLS FOR THE FACILITATION OF INCREASED STRUCTURAL STEEL REUSE, , DOCTORAL DISSERTATION, UWSPACE; YEUNG, J., WALBRIDGE, S., HAAS, C., UNDERSTANDING THE TOTAL LIFE CYCLE COST IMPLICATIONS OF REUSING STRUCTURAL STEEL (2017) ENVIRON SYST DECIS, 37 (1), PP. 101-120; YUDELSON, J., (2009) GREENING EXISTING BUILDINGS, , NEW YORK, USA; YUNG, E.H.K., CHAN, E.H.W., IMPLEMENTATION CHALLENGES TO THE ADAPTIVE REUSE OF HERITAGE BUILDINGS: TOWARDS THE GOALS OF SUSTAINABLE, LOW CARBON CITIES (2012) HABITAT INT, 36 (3), PP. 352-361; ZABALZA BRIBIAN, I., ARANDA USON, A., SCARPELLINI, S., LIFE CYCLE ASSESSMENT IN BUILDINGS: STATE-OF-THE-ART AND SIMPLIFIED LCA METHODOLOGY AS A COMPLEMENT FOR BUILDING CERTIFICATION (2009) BUILD ENVIRON, 44 (12), PP. 2510-2520"/>
    <s v="SANCHEZ, B.; DEPARTMENT OF CIVIL AND ENVIRONMENTAL ENGINEERING, 200 UNIVERSITY AVENUE WEST, CANADA; EMAIL: B2SANCHE@UWATERLOO.CA"/>
    <s v=""/>
    <s v=""/>
    <s v="SPRINGER"/>
    <s v=""/>
    <s v=""/>
    <s v=""/>
    <s v=""/>
    <s v="21945403"/>
    <s v=""/>
    <s v=""/>
    <s v=""/>
    <s v="ENGLISH"/>
    <s v="ENVIRO. SYS. DECIS."/>
    <x v="0"/>
    <s v="FINAL"/>
    <s v=""/>
    <s v="SCOPUS"/>
    <s v="2-S2.0-85070064512"/>
    <s v="ENVIRO SYS DECIS"/>
    <s v="UNIVERSITY OF WATERLOO;UNIVERSITY OF WATERLOO;UNIVERSITY OF WATERLOO"/>
    <s v="NOTREPORTED;NOTDECLARED;NOTREPORTED"/>
    <m/>
    <s v="SANCHEZ B, 2019, ENVIRO SYS DECIS"/>
    <s v="SANCHEZ B, 2019, ENVIRO SYS DECIS"/>
    <m/>
  </r>
  <r>
    <n v="43"/>
    <x v="0"/>
    <s v="CHENG D;SHEN P;LI W;WU X;CHANG J;ZHANG M;LUO Q"/>
    <s v="9237493000;57212620325;56795835200;57215218207;57215217394;57212621567;57212619819;"/>
    <s v="APPLICATION RESEARCH OF BIM IN THE WHOLE LIFE CYCLE OF METRO STATION"/>
    <x v="3"/>
    <s v="ICIIBMS 2019 - 4TH INTERNATIONAL CONFERENCE ON INTELLIGENT INFORMATICS AND BIOMEDICAL SCIENCES"/>
    <s v=""/>
    <s v=""/>
    <s v="8991544"/>
    <s v="79"/>
    <s v="85"/>
    <s v=""/>
    <n v="0"/>
    <s v="10.1109/ICIIBMS46890.2019.8991544"/>
    <s v="https://www.scopus.com/inward/record.uri?eid=2-s2.0-85080129755&amp;doi=10.1109%2fICIIBMS46890.2019.8991544&amp;partnerID=40&amp;md5=2966e275c66e38fba1b8219d319cadd6"/>
    <s v="SHANGHAI INSTITUTE OF TECHNOLOGY, SCHOOL OF MECHANICAL ENGINEERING, SHANGHAI, CHINA; SCHOOL OF RAILWAY TRANSPORTATION, SHANGHAI INSTITUTE OF TECHNOLOGY, SHANGHAI, CHINA; TONGFENG ENGINEERING CONSULTING CO. LTD., SHANGHAI, CHINA"/>
    <s v="SHANGHAI INSTITUTE OF TECHNOLOGY, SCHOOL OF MECHANICAL ENGINEERING, SHANGHAI, CHINA;SCHOOL OF RAILWAY TRANSPORTATION, SHANGHAI INSTITUTE OF TECHNOLOGY, SHANGHAI, CHINA;SCHOOL OF RAILWAY TRANSPORTATION, SHANGHAI INSTITUTE OF TECHNOLOGY, SHANGHAI, CHINA;SCHOOL OF RAILWAY TRANSPORTATION, SHANGHAI INSTITUTE OF TECHNOLOGY, SHANGHAI, CHINA;SHANGHAI, CHINA;SCHOOL OF RAILWAY TRANSPORTATION, SHANGHAI INSTITUTE OF TECHNOLOGY, SHANGHAI, CHINA;SCHOOL OF RAILWAY TRANSPORTATION, SHANGHAI INSTITUTE OF TECHNOLOGY, SHANGHAI, CHINA"/>
    <s v="AS THE FUTURE DIRECTION OF DIGITALIZATION, INFORMATIZATION AND INTELLIGENT DEVELOPMENT OF THE CONSTRUCTION INDUSTRY, BIM TECHNOLOGY IS CALLED THE SECOND INDUSTRIAL REVOLUTION OF THE CONSTRUCTION INDUSTRY. WITH THE ARRIVAL OF THE CLIMAX OF CHINA'S SUBWAY CONSTRUCTION, BIM TECHNOLOGY HAS BEEN PROMOTED AND APPLIED IN THE FIELD OF SUBWAY. IN VIEW OF THE CURRENT STATUS OF BIM TECHNOLOGY APPLIED TO THE DESIGN STAGE OF THE SUBWAY, THIS PAPER INTRODUCES THE APPLICATION OF BIM TECHNOLOGY IN COMBINATION WITH THE DEVELOPMENT HISTORY OF FOREIGN COUNTRIES AND THE ENGINEERING PRACTICE STATUS OF SHANGHAI RAIL TRANSIT. THEN, STARTING FROM THE WHOLE LIFE CYCLE OF THE METRO STATION, THE APPLICATION RESEARCH ON THE PRE-PLANNING, DESIGN PHASE, CONSTRUCTION PHASE, OPERATION AND MAINTENANCE PHASE IN THE WHOLE LIFE CYCLE IS CARRIED OUT. FINALLY, THE APPLICATION OF BIM TECHNOLOGY IN THE SUBWAY PROJECT IS DISCUSSED IN CONJUNCTION WITH SHANGHAI RAIL TRANSIT LINE 14. MAKE SOME EXPLORATIONS FOR THE PROMOTION AND APPLICATION OF BIM TECHNOLOGY IN THE FIELD OF SUBWAY. © 2019 IEEE."/>
    <s v="APPLICATION; BIM TECHNOLOGY; LIFE CYCLE; SUBWAY"/>
    <s v="APPLICATIONS; CONSTRUCTION INDUSTRY; LIFE CYCLE; LIGHT RAIL TRANSIT; SUBWAY STATIONS; SUBWAYS; APPLICATION RESEARCH; BIM TECHNOLOGIES; DEVELOPMENT HISTORY; ENGINEERING PRACTICES; INDUSTRIAL REVOLUTIONS; OPERATION AND MAINTENANCE; SHANGHAI RAIL TRANSIT; SUBWAY CONSTRUCTIONS; ARCHITECTURAL DESIGN"/>
    <s v=""/>
    <s v=""/>
    <s v=""/>
    <s v=""/>
    <s v=""/>
    <s v=""/>
    <s v=""/>
    <s v=""/>
    <s v=""/>
    <s v=""/>
    <s v=""/>
    <s v=""/>
    <s v=""/>
    <s v=""/>
    <s v=""/>
    <s v="SUN, X., LIU, B., APPLICATION OF BIM TECHNOLOGY IN SUBWAY CONSTRUCTION MANAGEMENTJ (2018) JOURNAL OF HUBEI UNIVERSITY OF TECHNOLOGY, 33 (2), PP. 87-90; QINGHUA, H., LILI, Q., YUNFENG, D., YONGKUI, L., RESEARCH ON THE STATUS QUO AND OBSTACLES OF BIM APPLICATION AT HOME AND ABROADJ (2012) JOURNAL OF ENGINEERING MANAGEMENT, 26 (1), PP. 12-16; CHANGJUN, Z., JUN, T., APPLICATION OF BIM TECHNOLOGY IN METRO STATION ENGINEERING J (2018) CHINA HIGH-TECH, 22, PP. 100-102; HUI, A., APPLICATION OF BIM TECHNOLOGY IN SUBWAY CONSTRUCTIONJ (2018) JOURNAL OF SHIJIAZHUANG RAILWAY UNIVERSITY (NATURAL SCIENCE EDITION), 31, PP. 141-143; KUN, L., APPLICATION OF BIM TECHNOLOGY IN STRUCTURAL DESIGN OF METRO STATIONSJ (2015) JOURNAL OF RAILWAY ENGINEERING SOCIETY, 32 (2), PP. 103-108; ZHUQING, L., APPLICATION ANALYSIS OF BIM IN RAILWAY CONSTRUCTION PROJECTSJ (2011) RAILWAY STANDARD DESIGN, 10, PP. 4-7; SHAODONG, Z., YANG, R., YING, Z., HAIQING, X., INTEGRATED MANAGEMENT OF SUBWAY CONSTRUCTION PROCESS BASED ON BIMJ (2016) JOURNAL OF CIVIL ENGINEERING AND MANAGEMENT, 33 (4), PP. 1-7 AND 28; HUAHAI, Z., YUN, L., YUANQI, L., CURRENT STATUS OF RESEARCH AND APPLICATION OF BIM TECHNOLOGYJ (2015) STRUCTURAL ENGINEER, 31 (4), PP. 233-241; ZHANG, J., LI, D., LIN, J., YAN, G., APPLICATION OF BIM IN ENGINEERING CONSTRUCTIONJ (2012) CONSTRUCTION TECHNOLOGY, 41 (16), PP. 10-17"/>
    <s v=""/>
    <s v=""/>
    <s v="APPLIED SCIENCE AND COMPUTER SCIENCE PUBLICATIONS (ASCS);FUKUOKA SECTION"/>
    <s v="INSTITUTE OF ELECTRICAL AND ELECTRONICS ENGINEERS INC."/>
    <s v="4TH INTERNATIONAL CONFERENCE ON INTELLIGENT INFORMATICS AND BIOMEDICAL SCIENCES, ICIIBMS 2019"/>
    <s v="21 NOVEMBER 2019 THROUGH 24 NOVEMBER 2019"/>
    <s v=""/>
    <s v="157713"/>
    <s v=""/>
    <s v="9781728133805"/>
    <s v=""/>
    <s v=""/>
    <s v="ENGLISH"/>
    <s v="ICIIBMS - INT. CONF. INTELL. INF. BIOMED. SCI."/>
    <x v="1"/>
    <s v="FINAL"/>
    <s v=""/>
    <s v="SCOPUS"/>
    <s v="2-S2.0-85080129755"/>
    <s v="ICIIBMS - INT CONF INTELL INF BIOMED SCI"/>
    <m/>
    <s v="NOTREPORTED"/>
    <m/>
    <s v="CHENG D, 2019, ICIIBMS - INT CONF INTELL INF BIOMED SCI"/>
    <s v="CHENG D, 2019, ICIIBMS - INT CONF INTELL INF BIOMED SCI"/>
    <m/>
  </r>
  <r>
    <n v="44"/>
    <x v="0"/>
    <s v="SANCHEZ B;RAUSCH C;HAAS C"/>
    <s v="57200699857;57191860637;7202620442;"/>
    <s v="“DECONSTRUCTION PROGRAMMING FOR ADAPTIVE REUSE OF BUILDINGS”"/>
    <x v="3"/>
    <s v="AUTOMATION IN CONSTRUCTION"/>
    <s v="107"/>
    <s v=""/>
    <s v="102921"/>
    <s v=""/>
    <s v=""/>
    <s v=""/>
    <n v="30"/>
    <s v="10.1016/j.autcon.2019.102921"/>
    <s v="https://www.scopus.com/inward/record.uri?eid=2-s2.0-85070069556&amp;doi=10.1016%2fj.autcon.2019.102921&amp;partnerID=40&amp;md5=d3f31f0bbd980e2304e3eb56b9ee6669"/>
    <s v="DEPARTMENT OF CIVIL AND ENVIRONMENTAL ENGINEERING, UNIVERSITY OF WATERLOO, 200 UNIVERSITY AVENUE, WEST WATERLOO, ON  N2L 3G1, CANADA"/>
    <s v="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
    <s v="ADAPTIVE REUSE IS A WAY OF MAXIMIZING THE RESIDUAL UTILITY OF EXISTING ASSETS. ADAPTIVE REUSE MAKES IT POSSIBLE TO RETRIEVE COMPONENTS FROM AN OBSOLETE BUILDING THROUGH DECONSTRUCTION PROGRAMMING. UNFORTUNATELY, CURRENT DECONSTRUCTION PROGRAMMING PRACTICE RELIES ON CONVENTIONAL INTUITIVE PLANNING PROCEDURES BY PROFESSIONALS, LEADING TO SUBOPTIMAL RESULTS. THIS PAPER DESCRIBES AND VALIDATES A SEMI-AUTOMATED SELECTIVE DECONSTRUCTION PROGRAMMING APPROACH FOR ADAPTIVE REUSE THAT CAN SUPPORT QUANTITATIVE ANALYSIS. FIRST, A NEW METHOD IS DEFINED FOR MULTIPLE-TARGET SELECTIVE DISASSEMBLY SEQUENCE PLANNING, USING A RULE-BASED RECURSIVE APPROACH FOR OBTAINING NEAR-OPTIMAL HEURISTIC SOLUTIONS. THEN, A METHOD IS DEMONSTRATED FOR PROGRAMMING THE DECONSTRUCTION WORKS BASED ON THE DISASSEMBLY SEQUENCES. VALIDATION IS FURTHER ACHIEVED THROUGH A CASE STUDY, IN WHICH HIGH-QUALITY, PRACTICAL, AND FEASIBLE SOLUTIONS ARE FOUND BY USING THE NEW METHOD. THE APPROACH HELPS IMPROVE PROJECT PERFORMANCE THROUGH PROCESS AUTOMATION THAT SUPPORTS QUANTITATIVE ANALYSIS, LOW COST EXPLORATION OF ALTERNATIVES, AND AN ITERATIVE DESIGN PROCESS FOR MEETING PROJECT CONSTRAINTS. © 2019 ELSEVIER B.V."/>
    <s v="ADAPTIVE REUSE; CIRCULAR ECONOMY; DECONSTRUCTION PLANNING; DECONSTRUCTION PROGRAMMING; LIFE CYCLE ASSESSMENT; PRODUCT RECOVERY MANAGEMENT; SELECTIVE DISASSEMBLY PLANNING"/>
    <s v="AUTOMATION; ITERATIVE METHODS; LIFE CYCLE; ADAPTIVE RE USE; CIRCULAR ECONOMY; LIFE CYCLE ASSESSMENT (LCA); PRODUCT RECOVERY MANAGEMENT; SELECTIVE-DISASSEMBLY; HEURISTIC METHODS"/>
    <s v=""/>
    <s v=""/>
    <s v=""/>
    <s v=""/>
    <s v="CONSEJO NACIONAL DE CIENCIA Y TECNOLOGÍA, CONACYT; ENERGY COUNCIL OF CANADA, ECC"/>
    <s v="THE AUTHORS WOULD LIKE TO THANK THE ENERGY COUNCIL OF CANADA (ECC), THE WATERLOO INSTITUTE FOR SUSTAINABLE ENERGY (WISE), AND THE NATIONAL COUNCIL OF SCIENCE AND TECHNOLOGY (CONACYT) OF MEXICO FOR PROVIDING SUPPORT FOR THIS RESEARCH PAPER."/>
    <s v=""/>
    <s v=""/>
    <s v=""/>
    <s v=""/>
    <s v=""/>
    <s v=""/>
    <s v=""/>
    <s v=""/>
    <s v=""/>
    <s v="KIBERT, C.J., THE NEXT GENERATION OF SUSTAINABLE CONSTRUCTION (2007) BUILD. RES. INF., 35, PP. 595-601; CONEJOS, S., LANGSTON, C., SMITH, J., ENHANCING SUSTAINABILITY THROUGH DESIGNING FOR ADAPTIVE REUSE FROM THE OUTSET: A COMPARISON OF ADAPTSTAR AND ADAPTIVE REUSE POTENTIAL (ARP) MODELS (2015) FACILITIES, 33, PP. 531-552; DOUGLAS, J., BUILDING ADAPTATION (2006), 2ND EDITION ED. ROUTLEDGE LONDON, UK; TEO, E.A.L., LIN, G., BUILDING ADAPTION MODEL IN ASSESSING ADAPTION POTENTIAL OF PUBLIC HOUSING IN SINGAPORE (2011) BUILD. ENVIRON., 46, PP. 1370-1379; LANGSTON, C., WONG, F.K.W., HUI, E.C.M., SHEN, L., STRATEGIC ASSESSMENT OF BUILDING ADAPTIVE REUSE OPPORTUNITIES IN HONG KONG (2008) BUILD. ENVIRON., 43, PP. 1709-1718; SANCHEZ, B., HAAS, C., CAPITAL PROJECT PLANNING FOR A CIRCULAR ECONOMY (2018) CONSTR. MANAG. ECON., 36 (6), PP. 303-312; VOLK, R., LUU, T.H., MUELLER-ROEMER, J.S., SEVILMIS, N., SCHULTMANN, F., DECONSTRUCTION PROJECT PLANNING OF EXISTING BUILDINGS BASED ON AUTOMATED ACQUISITION AND RECONSTRUCTION OF BUILDING INFORMATION (2018) AUTOM. CONSTR., 91, PP. 226-245; MOHAMED, R., BOYLE, R., YANG, A.Y., TANGARI, J., (2017), PP. 138-154. , ADAPTIVE REUSE: A REVIEW AND ANALYSIS OF ITS RELATIONSHIP TO THE 3 ES OF SUSTAINABILITY, FACILITIES. 35; GIBSON, G., GEBKEN, R., DESIGN QUALITY IN PRE-PROJECT PLANNING: APPLICATIONS OF THE PROJECT DEFINITION RATING INDEX (2003) BUILD. RES. INF., 31, PP. 346-356; KANG, Y., KIM, C., SON, H., LEE, S., LIMSAWASD, C., COMPARISON OF PREPROJECT PLANNING FOR GREEN AND CONVENTIONAL BUILDINGS (2013) J. CONSTR. ENG. MANAG., 139, P. 4013018; CAMACHO, A., CAÑIZARES, P.C., ESTÉVEZ, S., NÚÑEZ, M., A TOOL-SUPPORTED FRAMEWORK FOR WORK PLANNING ON CONSTRUCTION SITES BASED ON CONSTRAINT PROGRAMMING (2018) AUTOM. CONSTR., 86, PP. 190-198; HÜBNER, F., VOLK, R., KÜHLEN, A., SCHULTMANN, F., (2017), REVIEW OF PROJECT PLANNING METHODS FOR DECONSTRUCTION PROJECTS OF BUILDINGS, BUILT ENVIRONMENT PROJECT AND ASSET MANAGEMENT. 7 212–226, ISSN 2044-124X; SMITH, S.S., CHEN, W., RULE-BASED RECURSIVE SELECTIVE DISASSEMBLY SEQUENCE PLANNING FOR GREEN DESIGN (2011) ADV. ENG. INFORM., 25, PP. 77-87; SANCHEZ, B., HAAS, C., A NOVEL SELECTIVE DISASSEMBLY SEQUENCE PLANNING METHOD FOR ADAPTIVE REUSE OF BUILDINGS (2018) J. CLEAN. PROD., 183, PP. 998-1010; BINGHAM, E., GIBSON, G.E., JR., INFRASTRUCTURE PROJECT SCOPE DEFINITION USING PROJECT DEFINITION RATING INDEX (2017) J. MANAG. ENG., 33, P. 4016037; CHUNG-SUK, C., GIBSON, J.G.E., DEVELOPMENT OF A PROJECT DEFINITION RATING INDEX (PDRI) FOR GENERAL BUILDING PROJECTS, DEVELOPMENT OF A PROJECT DEFINITION RATING INDEX (PDRI) FOR GENERAL BUILDING PROJECTS (2000) PROCEEDINGS OF CONSTRUCTION CONGRESS VI: BUILDING TOGETHER FOR A BETTER TOMORROW IN AN INCREASINGLY COMPLEX WORLD, ORLANDO, FLORIDA, USA, FEBRUARY 20–22, 2000, 278, PP. 343-352; EDKINS, A., GERALDI, J., MORRIS, P., SMITH, A., EXPLORING THE FRONT-END OF PROJECT MANAGEMENT (2013) ENGINEERING PROJECT ORGANIZATION JOURNAL, 3, PP. 71-85; MORRIS, P.W.G., MANAGING THE FRONT-END: BACK TO THE BEGINNING, PROJECT PERSPECTIVES (2011), 33, PP. 4-8. , HTTPS://ISSUU.COM/SVENSKTPROJEKTFORUM/DOCS/PP2011, AVAILABLE AT (ACCESSED 5 AUGUST 2019); KEELER, M., VAIDYA, P., FUNDAMENTALS OF INTEGRATED DESIGN FOR SUSTAINABLE BUILDING (2009), JOHN WILEY &amp; SONS CHICHESTER, UNITED KINGDOM; GREEN BUILDING (2016), HTTPS://ARCHIVE.EPA.GOV/GREENBUILDING/WEB/HTML/ABOUT.HTML, AVAILABLE AT (ACCESSED 5 AUGUST 2019); RAMESH, T., PRAKASH, R., SHUKLA, K.K., LIFE CYCLE ENERGY ANALYSIS OF BUILDINGS: AN OVERVIEW (2010) ENERGY AND BUILDINGS, 42, PP. 1592-1600; AYE, L., NGO, T., CRAWFORD, R.H., GAMMAMPILA, R., MENDIS, P., LIFE CYCLE GREENHOUSE GAS EMISSIONS AND ENERGY ANALYSIS OF PREFABRICATED REUSABLE BUILDING MODULES (2012) ENERGY AND BUILDINGS, 47, PP. 159-168; FAY, R., TRELOAR, G., IYER-RANIGA, U., LIFE-CYCLE ENERGY ANALYSIS OF BUILDINGS: A CASE STUDY (2000) BUILD. RES. INF., 28, PP. 31-41; GUSTAVSSON, L., JOELSSON, A., LIFE CYCLE PRIMARY ENERGY ANALYSIS OF RESIDENTIAL BUILDINGS (2010) ENERGY AND BUILDINGS, 42, PP. 210-220; RAMESH, T., PRAKASH, R., SHUKLA, K.K., LIFE CYCLE ENERGY ANALYSIS OF A RESIDENTIAL BUILDING WITH DIFFERENT ENVELOPES AND CLIMATES IN INDIAN CONTEXT (2012) APPL. ENERGY, 89, PP. 193-202; ZABALZA BRIBIAN, I., VALERO CAPILLA, A., ARANDA USON, A., LIFE CYCLE ASSESSMENT OF BUILDING MATERIALS: COMPARATIVE ANALYSIS OF ENERGY AND ENVIRONMENTAL IMPACTS AND EVALUATION OF THE ECO-EFFICIENCY IMPROVEMENT POTENTIAL (2011) BUILD. ENVIRON., 46, PP. 1133-1140; KNEIFEL, J., LIFE-CYCLE CARBON AND COST ANALYSIS OF ENERGY EFFICIENCY MEASURES IN NEW COMMERCIAL BUILDINGS (2010) ENERGY AND BUILDINGS, 42, PP. 333-340; CABEZA, L.F., RINCON, L., VILARINO, V., PEREZ, G., CASTELL, A., LIFE CYCLE ASSESSMENT (LCA) AND LIFE CYCLE ENERGY ANALYSIS (LCEA) OF BUILDINGS AND THE BUILDING SECTOR: A REVIEW (2014) RENEW. SUSTAIN. ENERGY REV., 29, PP. 394-416; ASDRUBALI, F., BALDASSARRI, C., FTHENAKIS, V., LIFE CYCLE ANALYSIS IN THE CONSTRUCTION SECTOR: GUIDING THE OPTIMIZATION OF CONVENTIONAL ITALIAN BUILDINGS (2013) ENERGY AND BUILDINGS, 64, PP. 73-89; CONG, L., ZHAO, F., SUTHERLAND, J.W., INTEGRATION OF DISMANTLING OPERATIONS INTO A VALUE RECOVERY PLAN FOR CIRCULAR ECONOMY (2017) J. CLEAN. PROD., 149, PP. 378-386; SILVESTRE, J.D., DE BRITO, J., PINHEIRO, M.D., ENVIRONMENTAL IMPACTS AND BENEFITS OF THE END-OF-LIFE OF BUILDING MATERIALS - CALCULATION RULES, RESULTS AND CONTRIBUTION TO A “CRADLE TO CRADLE” LIFE CYCLE (2014) J. CLEAN. PROD., 66, PP. 37-45; SANDIN, G., PETERS, G.M., SVANSTROM, M., LIFE CYCLE ASSESSMENT OF CONSTRUCTION MATERIALS: THE INFLUENCE OF ASSUMPTIONS IN END-OF-LIFE MODELLING (2014) INT. J. LIFE CYCLE ASSESS., 19, PP. 723-731; GEISSDOERFER, M., SAVAGET, P., BOCKEN, N.M.P., HULTINK, E.J., THE CIRCULAR ECONOMY A NEW SUSTAINABILITY PARADIGM? (2017) J. CLEAN. PROD., 143, PP. 757-768; POMPONI, F., MONCASTER, A., CIRCULAR ECONOMY FOR THE BUILT ENVIRONMENT: A RESEARCH FRAMEWORK (2017) J. CLEAN. PROD., 143, PP. 710-718; SMITH, S., HUNG, P., A NOVEL SELECTIVE PARALLEL DISASSEMBLY PLANNING METHOD FOR GREEN DESIGN (2015) J. ENG. DES., 26, PP. 283-301; VOLK, R., STENGEL, J., SCHULTMANN, F., BUILDING INFORMATION MODELING (BIM) FOR EXISTING BUILDINGS - LITERATURE REVIEW AND FUTURE NEEDS (2014) AUTOM. CONSTR., 43, PP. 109-127; SASSI, P., DEFINING CLOSED-LOOP MATERIAL CYCLE CONSTRUCTION (2008) BUILD. RES. INF., 36, PP. 509-519; LACY, P., RUTQVIST, J., WASTE TO WEALTH: THE CIRCULAR ECONOMY ADVANTAGE (2015), PALGRAVE MACMILLAN LONDON, UK; LANGSTON, C., FENG, C., YU, M., THE SUSTAINABILITY IMPLICATIONS OF BUILDING ADAPTIVE REUSE (2008), 8. , HTTP://WORKS.BEPRESS.COM/CRAIG_LANGSTON/1/, HONG KONG POLYTECHNIC UNIVERSITY AVAILABLE AT, LAST ACCESS: 8/5/2019 Z. ZHAO. (EDS.), CRIOCM 2008 INTERNATIONAL RESEARCH SYMPOSIUM ON ADVANCEMENT OF CONSTRUCTION MANAGEMENT AND REAL ESTATE, BEIJING, CHINA, OCTOBER 31–NOVEMBER 3; BULLEN, P.A., ADAPTIVE REUSE AND SUSTAINABILITY OF COMMERCIAL BUILDINGS (2007) FACILITIES, 25, PP. 20-31; ANDERSON, J.E., WULFHORST, G., LANG, W., EXPANDING THE USE OF LIFE-CYCLE ASSESSMENT TO CAPTURE INDUCED IMPACTS IN THE BUILT ENVIRONMENT (2015) BUILD. ENVIRON., 94, PP. 403-416; MASTRUCCI, A., MARVUGLIA, A., LEOPOLD, U., BENETTO, E., LIFE CYCLE ASSESSMENT OF BUILDING STOCKS FROM URBAN TO TRANSNATIONAL SCALES: A REVIEW (2017) RENEW. SUST. ENERG. REV., 74, PP. 316-332; ORTLEPP, R., GRUHLER, K., SCHILLER, G., MATERIAL STOCKS IN GERMANY'S NON-DOMESTIC BUILDINGS: A NEW QUANTIFICATION METHOD (2016) BUILD. RES. INF., 44, PP. 840-862; STEPHAN, A., ATHANASSIADIS, A., QUANTIFYING AND MAPPING EMBODIED ENVIRONMENTAL REQUIREMENTS OF URBAN BUILDING STOCKS (2017) BUILD. ENVIRON., 114, PP. 187-202; JAILLON, L., POON, C.S., LIFE CYCLE DESIGN AND PREFABRICATION IN BUILDINGS: A REVIEW AND CASE STUDIES IN HONG KONG (2014) AUTOM. CONSTR., 39, PP. 195-202; WON, J., CHENG, J.C.P., IDENTIFYING POTENTIAL OPPORTUNITIES OF BUILDING INFORMATION MODELING FOR CONSTRUCTION AND DEMOLITION WASTE MANAGEMENT AND MINIMIZATION (2017) AUTOM. CONSTR., 79, PP. 3-18; IR242-2 - FRONT END PLANNING OF RENOVATION AND REVAMP PROJECTS, VERSION 1.1, AUSTIN, TEXAS (2014), HTTPS://WWW.CONSTRUCTION-INSTITUTE.ORG/RESOURCES/KNOWLEDGEBASE/KNOWLEDGE-AREAS/PROJECT-PLANNING/TOPICS/RT-242/PUBS/IR242-2, AVAILABLE AT (ACCESSED 5 AUGUST 2019); LANGSTON, C., THE ROLE OF COORDINATE-BASED DECISION-MAKING IN THE EVALUATION OF SUSTAINABLE BUILT ENVIRONMENTS (2013) CONSTR. MANAG. ECON., 31, PP. 62-77; GORGOLEWSKI, M., THE IMPLICATIONS OF REUSE AND RECYCLING FOR THE DESIGN OF STEEL BUILDINGS (2006) CAN. J. CIV. ENG., 33, PP. 489-496; GORGOLEWSKI, M., DESIGNING WITH REUSED BUILDING COMPONENTS: SOME CHALLENGES (2008) BUILD. RES. INF., 36, PP. 175-188; YEUNG, J., WALBRIDGE, S., HAAS, C., THE ROLE OF GEOMETRIC CHARACTERIZATION IN SUPPORTING STRUCTURAL STEEL REUSE DECISIONS (2015) RESOUR. CONSERV. RECYCL., 104, PP. 120-130; LUSCUERE, L.M., MATERIALS PASSPORTS: OPTIMISING VALUE RECOVERY FROM MATERIALS (2017) PROCEEDINGS OF INSTITUTION OF CIVIL ENGINEERS: WASTE AND RESOURCE MANAGEMENT, 170, PP. 25-28; SANCHEZ, B., ESFAHANI, M.E., HAAS, C., A METHODOLOGY TO ANALYZE THE NET ENVIRONMENTAL IMPACTS AND BUILDING'S COST PERFORMANCE OF AN ADAPTIVE REUSE PROJECT: A CASE STUDY OF THE WATERLOO COUNTY COURTHOUSE RENOVATIONS (2019) ENVIRONMENT SYSTEMS AND DECISIONS, PP. 1-20; CONEJOS, S., LANGSTON, C., CHAN, E.H.W., CHEW, M.Y.L., GOVERNANCE OF HERITAGE BUILDINGS: AUSTRALIAN REGULATORY BARRIERS TO ADAPTIVE REUSE (2016) BUILDING RESEARCH &amp; INFORMATION, 44, PP. 507-519; CONEJOS, S., LANGSTON, C., SMITH, J., DESIGNING FOR BETTER BUILDING ADAPTABILITY: A COMPARISON OF ADAPTSTAR AND ARP MODELS (2014) HABITAT INTERNATIONAL, 41, PP. 85-91; BAKRY, I., MOSELHI, O., ZAYED, T., OPTIMIZED ACCELERATION OF REPETITIVE CONSTRUCTION PROJECTS (2014) AUTOM. CONSTR., 39, PP. 145-151; ISAAC, S., BOCK, T., STOLIAR, Y., A METHODOLOGY FOR THE OPTIMAL MODULARIZATION OF BUILDING DESIGN (2016) AUTOM. CONSTR., 65, PP. 116-124; MCGRAW HILL CONSTRUCTION, PREFABRICATION AND MODULARIZATION: INCREASING PRODUCTIVITY IN THE CONSTRUCTION INDUSTRY (2011), HTTPS://WWW.MODULAR.ORG/HTMLPAGE.ASPX?NAME=MCGRAWHILL_PREFABRICATION, BEDFORD, MA, USA., AVAILABLE AT (ACCESSED 5 AUGUST 2019); HASSANEIN, A., MOSELHI, O., ACCELERATING LINEAR PROJECTS (2005) CONSTR. MANAG. ECON., 23, PP. 377-385; CONEJOS, S., DESIGNING FOR FUTURE BUILDING ADAPTIVE REUSE (2013), HTTPS://RESEARCH.BOND.EDU.AU/EN/STUDENTTHESES/DESIGNING-FOR-FUTURE-BUILDING-ADAPTIVE-REUSE, DOCTORAL DISSERTATION INSTITUTE OF SUSTAINABLE DEVELOPMENT AND ARCHITECTURE, BOND UNIVERSITY QUEENSLAND, AUSTRALIA AVAILABLE AT; WILSON, C., ADAPTIVE REUSE OF INDUSTRIAL BUILDINGS IN TORONTO, ONTARIO: EVALUATING CRITERIA FOR DETERMINING BUILDING SELECTION (2010), HTTP://HDL.HANDLE.NET/1974/5540, MASTER DISSERTATION SCHOOL OF URBAN AND REGIONAL PLANNING, QUEEN'S UNIVERSITY KINGSTON, ONTARIO, CANADA AVAILABLE AT (ACCESSED 5 AUGUST 2019); SMITH, S., SMITH, G., CHEN, W.-., (2012), PP. 306-316. , DISASSEMBLY SEQUENCE STRUCTURE GRAPHS: AN OPTIMAL APPROACH FOR MULTIPLE-TARGET SELECTIVE DISASSEMBLY SEQUENCE PLANNING, ADV. ENG. INFORM. 26; SMITH, S., HSU, L.Y., SMITH, G.C., PARTIAL DISASSEMBLY SEQUENCE PLANNING BASED ON COST-BENEFIT ANALYSIS (2016) J. CLEAN. PROD., 139, PP. 729-739; DENIS, F., VANDERVAEREN, C., TEMMERMAN, N.D., USING NETWORK ANALYSIS AND BIM TO QUANTIFY THE IMPACT OF DESIGN FOR DISASSEMBLY (2018) BUILDINGS, 8, P. 113; ZANAKIS, S.H., EVANS, J.R., HEURISTIC “OPTIMIZATION”: WHY, WHEN, AND HOW TO USE IT (1981) INFORMS JOURNAL ON APPLIED ANALYTICS, 11, PP. 84-91; JALAEI, F., JRADE, A., (2014), AN AUTOMATED BIM MODEL TO CONCEPTUALLY DESIGN, ANALYZE, SIMULATE, AND ASSESS SUSTAINABLE BUILDING PROJECTS, JOURNAL OF CONSTRUCTION ENGINEERING. 2014 ID 672896; GAN, V.J.L., DENG, M., TSE, K.T., CHAN, C.M., LO, I.M.C., CHENG, J.C.P., HOLISTIC BIM FRAMEWORK FOR SUSTAINABLE LOW CARBON DESIGN OF HIGH-RISE BUILDINGS (2018) J. CLEAN. PROD., 195, PP. 1091-1104. , HTTPS://DOI-ORG.PROXY.LIB.UWATERLOO.CA/10.1016/J.JCLEPRO.2018.05.272; LAEFER, D.F., TRUONG-HONG, L., TOWARD AUTOMATIC GENERATION OF 3D STEEL STRUCTURES FOR BUILDING INFORMATION MODELLING (2017) AUTOM. CONSTR., 74, PP. 66-77; PATRAUCEAN, V., ARMENI, I., NAHANGI, M., YEUNG, J., BRILAKIS, I., HAAS, C., STATE OF RESEARCH IN AUTOMATIC AS-BUILT MODELLING (2015) ADV. ENG. INFORM., 29, PP. 162-171; MACHER, H., LANDES, T., GRUSSENMEYER, P., FROM POINT CLOUDS TO BUILDING INFORMATION MODELS: 3D SEMI-AUTOMATIC RECONSTRUCTION OF INDOORS OF EXISTING BUILDINGS (2017) APPL. SCI., 7, P. 1030; KOBYSHEV, N., RIEMENSCHNEIDER, H., BÓDIS-SZOMORÚ, A., VAN GOOL, L., EFFICIENT ARCHITECTURAL STRUCTURAL ELEMENT DECOMPOSITION (2017) COMPUT. VIS. IMAGE UNDERST., 157, PP. 300-312; KT INNOVATIONS®, THINKSTEP®, AUTODESK®, TALLY - METHODS (2019), HTTPS://CHOOSETALLY.COM/METHODS/, AVAILABLE AT (ACCESSED 5 AUGUST 2019); TOOL FOR REDUCTION AND ASSESSMENT OF CHEMICALS AND OTHER ENVIRONMENTAL IMPACTS (TRACI) (2017), HTTPS://WWW.EPA.GOV/CHEMICAL-RESEARCH/TOOL-REDUCTION-AND-ASSESSMENT-CHEMICALS-AND-OTHER-ENVIRONMENTAL-IMPACTS-TRACI, AVAILABLE AT (ACCESSED 5 AUGUST 2019); SCHULTMANN, F., SUNKE, N., ENERGY-ORIENTED DECONSTRUCTION AND RECOVERY PLANNING (2007) BUILD. RES. INF., 35, PP. 602-615; CASTORANI, V., ROSSI, M., GERMANI, M., MANDOLINI, M., VITA, A., (2018), PP. 499-504. , LIFE CYCLE ASSESSMENT OF HOME SMART OBJECTS: KITCHEN HOOD CASES, PROCEDIA CIRP. 69"/>
    <s v="SANCHEZ, B.; DEPARTMENT OF CIVIL AND ENVIRONMENTAL ENGINEERING, 200 UNIVERSITY AVENUE, CANADA; EMAIL: B2SANCHE@UWATERLOO.CA"/>
    <s v=""/>
    <s v=""/>
    <s v="ELSEVIER B.V."/>
    <s v=""/>
    <s v=""/>
    <s v=""/>
    <s v=""/>
    <s v="09265805"/>
    <s v=""/>
    <s v="AUCOE"/>
    <s v=""/>
    <s v="ENGLISH"/>
    <s v="AUTOM CONSTR"/>
    <x v="0"/>
    <s v="FINAL"/>
    <s v=""/>
    <s v="SCOPUS"/>
    <s v="2-S2.0-85070069556"/>
    <s v="AUTOM CONSTR"/>
    <s v="UNIVERSITY OF WATERLOO;UNIVERSITY OF WATERLOO;UNIVERSITY OF WATERLOO"/>
    <s v="NOTREPORTED;NOTDECLARED;NOTREPORTED"/>
    <m/>
    <s v="SANCHEZ B, 2019, AUTOM CONSTR"/>
    <s v="SANCHEZ B, 2019, AUTOM CONSTR"/>
    <m/>
  </r>
  <r>
    <n v="45"/>
    <x v="0"/>
    <s v="YUSSEF A;GIBSON GE;JR;EL ASMAR M;RAMSEY D"/>
    <s v="57202687416;7402074463;34868168700;56287972100;"/>
    <s v="QUANTIFYING FEED MATURITY AND ITS IMPACT ON PROJECT PERFORMANCE IN LARGE INDUSTRIAL PROJECTS"/>
    <x v="3"/>
    <s v="JOURNAL OF MANAGEMENT IN ENGINEERING"/>
    <s v="35"/>
    <s v="5"/>
    <s v="04019021"/>
    <s v=""/>
    <s v=""/>
    <s v=""/>
    <n v="10"/>
    <s v="10.1061/(ASCE)ME.1943-5479.0000702"/>
    <s v="https://www.scopus.com/inward/record.uri?eid=2-s2.0-85068983165&amp;doi=10.1061%2f%28ASCE%29ME.1943-5479.0000702&amp;partnerID=40&amp;md5=e79e11e7a2c97065477744e0eb1b7382"/>
    <s v="NATIONAL CENTER OF EXCELLENCE ON SMART INNOVATIONS, SCHOOL OF SUSTAINABLE ENGINEERING AND THE BUILT ENVIRONMENT, ARIZONA STATE UNIV., 660 S. COLLEGE AVE., TEMPE, AZ  85287-3005, UNITED STATES; MOSS SCHOOL OF CONSTRUCTION, INFRASTRUCTURE AND SUSTAINABILITY, FLORIDA INTERNATIONAL UNIV., 10555 W. FLAGLER ST., MIAMI, FL  33174, UNITED STATES"/>
    <s v="TEMPE, AZ  85287-3005, UNITED STATES;TEMPE, AZ  85287-3005, UNITED STATES;TEMPE, AZ  85287-3005, UNITED STATES;MIAMI, FL  33174, UNITED STATES"/>
    <s v="ASSESSING THE MATURITY OF FRONT-END ENGINEERING DESIGN (FEED) FOR LARGE INDUSTRIAL PROJECTS IS A CRITICAL TASK WITH SIGNIFICANT INFLUENCE ON OVERALL PROJECT SUCCESS. THE PROJECT OWNER EXPECTS TO BE ABLE TO MAKE INFORMED DECISIONS, INCLUDING COST AND SCHEDULE PREDICTIONS, TO DETERMINE WHETHER THE PROJECT SHOULD PROCEED TO DETAILED DESIGN. PROJECT STAKEHOLDERS ALSO EXPECT TO MAKE INFORMED DECISIONS TO ALLOCATE THE LEVEL OF CONTINGENCY NEEDED FOR THE PROJECT AND TO PREDICT THE SUCCESS OF FOLLOW-UP PHASES. THE PRIMARY OBJECTIVE OF THIS PAPER FOCUSES ON QUANTIFYING FEED MATURITY AND ITS IMPACT ON PROJECT PERFORMANCE IN TERMS OF COST CHANGE AND OTHER KEY METRICS. THE AUTHORS COLLECTED DATA FROM 33 COMPLETED LARGE INDUSTRIAL PROJECTS REPRESENTING OVER $8.83 BILLION OF TOTAL INSTALLED COST. THE RESEARCH FOLLOWED A SCIENTIFIC RESEARCH METHODOLOGY THAT INCLUDED A LITERATURE REVIEW, FOCUS GROUPS, AN INDUSTRY SURVEY, DATA COLLECTION WORKSHOPS, AND STATISTICAL ANALYSIS OF PROJECT PERFORMANCE. THE CONTRIBUTIONS OF THIS WORK INCLUDE (1) DEVELOPING AN OBJECTIVE METHOD TO CONSISTENTLY MEASURE AND MANAGE FEED MATURITY AND (2) QUANTIFYING HOW PROJECTS WITH HIGH FEED MATURITY OUTPERFORMED PROJECTS WITH LOW MATURITY BY 20% IN TERMS OF COST GROWTH IN RELATION TO THE APPROVED BUDGET. © 2019 AMERICAN SOCIETY OF CIVIL ENGINEERS."/>
    <s v=""/>
    <s v="BUDGET CONTROL; FRONT-END ENGINEERING DESIGNS; INDUSTRIAL PROJECTS; LITERATURE REVIEWS; OBJECTIVE METHODS; PROJECT PERFORMANCE; PROJECT STAKEHOLDERS; SCIENTIFIC RESEARCHES; TOTAL INSTALLED COSTS; COSTS"/>
    <s v=""/>
    <s v=""/>
    <s v=""/>
    <s v=""/>
    <s v=""/>
    <s v="THIS STUDY WAS FUNDED BY THE CONSTRUCTION INDUSTRY INSTITUTE (CII). THE AUTHORS WOULD LIKE TO THANK THE CII RESEARCH TEAM 331 AND ALL THE INDUSTRY PROFESSIONALS WHO VOLUNTEERED THEIR TIME, EXPERTISE, AND PROJECT DATA, WHICH WERE VITAL FOR THE SUCCESSFUL COMPLETION OF THIS STUDY."/>
    <s v=""/>
    <s v=""/>
    <s v=""/>
    <s v=""/>
    <s v=""/>
    <s v=""/>
    <s v=""/>
    <s v=""/>
    <s v=""/>
    <s v="ABBASIAN-HOSSEINI, S.A., LIU, M., HOWELL, G., INVESTIGATING THE COST-BENEFIT TRADE-OFF OF ADDITIONAL PLANNING USING PARADE GAME SIMULATION (2018) J. MANAGE. ENG., 34 (2). , HTTPS://DOI.ORG/10.1061/(ASCE)ME.1943-5479.0000580, 04017066; ABDELMOHSEN, A.Z., EL-RAYES, K., OPTIMIZING THE PLANNING OF HIGHWAY WORK ZONES TO MAXIMIZE SAFETY AND MOBILITY (2018) J. MANAGE. ENG., 34 (1). , HTTPS://DOI.ORG/10.1061/(ASCE)ME.1943-5479.0000570, 04017048; BABBIE, R., (2010) THE BASICS OF SOCIAL RESEARCH, , BELMONT, CA: CENGAGE; BINGHAM, E., GIBSON, G.E., JR., INFRASTRUCTURE PROJECT SCOPE DEFINITION USING PROJECT DEFINITION RATING INDEX (2017) J. MANAGE. ENG., 33 (2). , HTTPS://DOI.ORG/10.1061/(ASCE)ME.1943-5479.0000483, 04016037; (2018) FEED (FRONT END ENGINEERING DESIGN), , HTTPS://WWW.CHIYODACORP.COM/EN/SERVICE/PLE/FEED/, CHIYODA CORPORATION. &quot; &quot; ACCESSED MAY 22, 2018; CHO, C.S., GIBSON, G.E., JR., (2000) DEVELOPMENT OF A PROJECT DEFINITION RATING INDEX (PDRI) FOR GENERAL BUILDING PROJECTS, PP. 343-352. , IN PROC. CONSTRUCTION CONGRESS VI: BUILDING TOGETHER FOR A BETTER TOMORROW IN AN INCREASINGLY COMPLEX WORLD; CHO, C.-S., GIBSON, G.E., BUILDING PROJECT SCOPE DEFINITION USING PROJECT DEFINITION RATING INDEX (2001) J. ARCHIT. ENG, 7 (4), PP. 115-125. , HTTPS://DOI.ORG/10.1061/(ASCE)1076-0431(2001)7:4(115, &quot; &quot;; (1994) ANALYSIS OF PRE-PROJECT PLANNING EFFORT AND SUCCESS VARIABLES FOR CAPITAL FACILITY PROJECTS. SOURCE DOCUMENT 105, , CII (CONSTRUCTION INDUSTRY INSTITUTE). AUSTIN, TX: CII; (2006) FRONT END PLANNING: BREAK THE RULES, PAY THE PRICE. RESEARCH SUMMARY 213-1, , CII (CONSTRUCTION INDUSTRY INSTITUTE). AUSTIN, TX: CII; (2013) ASSESSMENT OF EFFECTIVE FRONT END PLANNING PROCESS. RESEARCH SUMMARY 268-1A, , CII(CONSTRUCTION INDUSTRY INSTITUTE). AUSTIN, TX: CII; (2013) INTEGRATED PROJECT RISK ASSESSMENT. IMPLEMENTATION RESOURCE, , CII (CONSTRUCTION INDUSTRY INSTITUTE). AUSTIN, TX: CII; (2014) FRONT END PLANNING TOOLKIT 2014.1. IMPLEMENTATION RESOURCE 213-2, , CII (CONSTRUCTION INDUSTRY INSTITUTE). AUSTIN, TX: CII; (2014) PROJECT DEFINITION RATING INDEX: INDUSTRIAL PROJECTS. IMPLEMENTATION RESOURCE 113-12, , CII(CONSTRUCTION INDUSTRY INSTITUTE). AUSTIN, TX: CII; COLLINS, W., PARRISH, K., GIBSON, G.E., JR., DEVELOPMENT OF A PROJECT SCOPE DEFINITION AND ASSESSMENT TOOL FOR SMALL INDUSTRIAL CONSTRUCTION PROJECTS (2017) J. MANAGE. ENG., 33 (4). , HTTPS://DOI.ORG/10.1061/(ASCE)ME.1943-5479.0000514, 04017015; DUMONT, P.R., GIBSON, G.E., JR., FISH, J.R., SCOPE MANAGEMENT USING PROJECT DEFINITION RATING INDEX (1997) J. MANAGE. ENG., 13 (5), PP. 54-60. , HTTPS://DOI.ORG/10.1061/(ASCE)0742-597X(1997)13:5(54; EL ASMAR, M., GIBSON, G.E., JR., RAMSEY, D., YUSSEF, A., UD DIN, Z., (2018) THE MATURITY AND ACCURACY OF FRONT END ENGINEERING DESIGN (FEED) AND ITS IMPACT ON PROJECT PERFORMANCE, , RESEARCH. REP. NO. RR331-11. AUSTIN, TX: CONSTRUCTION INDUSTRY INSTITUTE; ELZOMOR, M., BURKE, R., PARRISH, K., GIBSON, G.E., JR., FRONT-END PLANNING FOR LARGE AND SMALL INFRASTRUCTURE PROJECTS: COMPARISON OF PROJECT DEFINITION RATING INDEX TOOLS (2018) J. MANAGE. ENG., 34 (4). , HTTPS://DOI.ORG/10.1061/(ASCE)ME.1943-5479.0000611, 04018022; (2018) FEED - FRONT END ENGINEERING DESIGN, , HTTPS://WWW.EPCENGINEER.COM/DEFINITION/556/FEED-FRONT-END-ENGINEERING-DESIGN, EPC ENGINEER. &quot; &quot; ACCESSED MAY 22, 2018; (2018) FRONT-END ENGINEERING AND DESIGN (FEED) CAPABILITIES, , HTTPS://WWW.FLUOR.COM/SERVICES/ENGINEERING/FRONT-END-ENGINEERING-DESIGN, FLUOR. &quot; &quot; ACCESSED MAY 22, 2018; FORD, D.N., ACHIEVING MULTIPLE PROJECT OBJECTIVES THROUGH CONTINGENCY MANAGEMENT (2002) J. CONSTR. ENG. MANAGE., 128 (1), PP. 30-39. , HTTPS://DOI.ORG/10.1061/(ASCE)0733-9364(2002)128:1(30; GEORGE, R., BELL, L.C., EDWARD BACK, W., CRITICAL ACTIVITIES IN THE FRONT-END PLANNING PROCESS (2008) J. MANAGE. ENG., 24 (2), PP. 66-74. , HTTPS://DOI.ORG/10.1061/(ASCE)0742-597X(2008)24:2(66; GIBSON, G.E., JR., DUMONT, P.R., (1996) PROJECT DEFINITION RATING INDEX (PDRI) FOR INDUSTRIAL PROJECTS, , REP. NO. 113-11. AUSTIN, TX: CONSTRUCTION INDUSTRY INSTITUTE, UNIVERSITY OF TEXAS AT AUSTIN; GIBSON, G.E., JR., HAMILTON, M.R., (1994) ANALYSIS OF PRE-PROJECT PLANNING EFFORT AND SUCCESS VARIABLES FOR CAPITAL FACILITY PROJECTS. SOURCE DOCUMENT 105, , AUSTIN, TX: CONSTRUCTION INDUSTRY INSTITUTE, UNIV. OF TEXAS AT AUSTIN; GIBSON, G.E., JR., KACZMAROWSKI, J.H., LORE, H.E., JR., (1993) MODELING PRE-PROJECT PLANNING FOR THE CONSTRUCTION OF CAPITAL FACILITIES. SOURCE DOCUMENT 94, , AUSTIN, TX: CONSTRUCTION INDUSTRY INSTITUTE, UNIV. OF TEXAS AT AUSTIN; GIBSON, G.E., JR., WANG, Y.R., CHO, C.S., PAPPAS, M.P., WHAT IS PREPROJECT PLANNING, ANYWAY? (2006) J. MANAGE. ENG., 22 (1), PP. 35-42. , HTTPS://DOI.ORG/10.1061/(ASCE)0742-597X(2006)22:1(35; GONZÁLEZ, V., ALARCÓN, L.F., MATURANA, S., MUNDACA, F., BUSTAMANTE, J., IMPROVING PLANNING RELIABILITY AND PROJECT PERFORMANCE USING THE RELIABLE COMMITMENT MODEL (2010) J. CONSTR. ENG. MANAGE., 136 (10), PP. 1129-1139. , HTTPS://DOI.ORG/10.1061/(ASCE)CO.1943-7862.0000215; GÜNHAN, S., ARDITI, D., BUDGETING OWNER'S CONSTRUCTION CONTINGENCY (2007) J. CONSTR. ENG. MANAGE., 133 (7), PP. 492-497. , HTTPS://DOI.ORG/10.1061/(ASCE)0733-9364(2007)133:7(492; HAMILTON, M.R., GIBSON, G.E., JR., BENCHMARKING PREPROJECT PLANNING EFFORT (1996) J. MANAGE. ENG., 12 (2), PP. 25-33. , HTTPS://DOI.ORG/10.1061/(ASCE)0742-597X(1996)12:2(25; HANNA, A.S., SKIFFINGTON, M.A., EFFECT OF PRECONSTRUCTION PLANNING EFFORT ON SHEET METAL PROJECT PERFORMANCE (2010) J. CONSTR. ENG. MANAGE., 136 (2), PP. 235-241. , HTTPS://DOI.ORG/10.1061/(ASCE)0733-9364(2010)136:2(235; HASTAK, M., KOO, C., THEORY OF AN INTELLIGENT PLANNING UNIT FOR THE COMPLEX BUILT ENVIRONMENT (2017) J. MANAGE. ENG., 33 (3). , HTTPS://DOI.ORG/10.1061/(ASCE)ME.1943-5479.0000486, 04016046; JAVANMARDI, A., ABBASIAN-HOSSEINI, S.A., LIU, M., HSIANG, S.M., BENEFIT OF COOPERATION AMONG SUBCONTRACTORS IN PERFORMING HIGH-RELIABLE PLANNING (2018) J. MANAGE. ENG., 34 (2). , HTTPS://DOI.ORG/10.1061/(ASCE)ME.1943-5479.0000578, 04017062; KIM, D.Y., MENCHES, C.L., O'CONNOR, J.T., STRINGING CONSTRUCTION PLANNING AND EXECUTION TASKS TOGETHER FOR EFFECTIVE PROJECT MANAGEMENT (2015) J. MANAGE. ENG., 31 (3). , HTTPS://DOI.ORG/10.1061/(ASCE)ME.1943-5479.0000267, 04014042; KIM, K., CHO, Y.K., KIM, K., BIM-BASED DECISION-MAKING FRAMEWORK FOR SCAFFOLDING PLANNING (2018) J. MANAGE. ENG., 34 (6). , HTTPS://DOI.ORG/10.1061/(ASCE)ME.1943-5479.0000656, 04018046; KIM, S.C., KIM, Y.W., PARK, K.S., YOO, C.Y., IMPACT OF MEASURING OPERATIONAL-LEVEL PLANNING RELIABILITY ON MANAGEMENT-LEVEL PROJECT PERFORMANCE (2015) J. MANAGE. ENG., 31 (5). , HTTPS://DOI.ORG/10.1061/(ASCE)ME.1943-5479.0000326, 05014021; LUCKO, G., ROJAS, E.M., RESEARCH VALIDATION: CHALLENGES AND OPPORTUNITIES IN THE CONSTRUCTION DOMAIN (2010) J. CONSTR. ENG. MANAGE., 136 (1), PP. 127-135. , HTTPS://DOI.ORG/10.1061/(ASCE)CO.1943-7862.0000025; MERROW, E.W., (2011) INDUSTRIAL MEGAPROJECTS: CONCEPTS, STRATEGIES, AND PRACTICES FOR SUCCESS, , HOBOKEN, NJ: WILEY; MOORE, D., MCGABE, G., ALWAN, G., CRAIG, B., DUCKWORTH, W., (2010) THE PRACTICE OF STATISTICS FOR BUSINESS AND ECONOMICS, , 3RD ED. NEW YORK: W. H. FREEMAN; MORRISON, J., (2009) STATISTICS FOR ENGINEERS: AN INTRODUCTION, , CHICHESTER, UK: WILEY; O'CONNOR, J.T., O'BRIEN, W.J., CHOI, J.O., (2013) INDUSTRIAL MODULARIZATION: HOW TO OPTIMIZE; HOW TO MAXIMIZE, , RESEARCH REP. NO. RR283-11. AUSTIN, TX: CONSTRUCTION INDUSTRY INSTITUTE; (2018) FRONT-END ENGINEERING AND DESIGN (FEED), , HTTPS://LITERATURE.ROCKWELLAUTOMATION.COM/IDC/GROUPS/LITERATURE/DOCUMENTS/BR/SSB-BR011_-EN-P.PDF, ROCKWELL AUTOMATION. &quot; &quot; ACCESSED MAY 22, 2018; SCHASCHKE, C., (2014) OXFORD DICTIONARY OF CHEMICAL ENGINEERING, , OXFORD, UK: OXFORD UNIVERSITY PRESS; (2018) FRONT END ENGINEERING DESIGN (FEED), , HTTPS://WWW.TECHNIP.COM/EN/OUR-BUSINESS/SERVICES/ENGINEERING, TECHNIP. &quot; &quot; ACCESSED MAY 22, 2018; TOURAN, A., CALCULATION OF CONTINGENCY IN CONSTRUCTION PROJECTS (2003) IEEE TRANS. ENG. MANAGE., 50 (2), PP. 135-140. , HTTPS://DOI.ORG/10.1109/TEM.2003.810824; WILCOX, R., (2009) BASIC STATISTICS: UNDERSTANDING CONVENTIONAL METHODS AND MODERN INSIGHTS, , CARY, NC: OXFORD UNIVERSITY PRESS; WU, W., ISSA, R.R.A., BIM EXECUTION PLANNING IN GREEN BUILDING PROJECTS: LEED AS A USE CASE (2015) J. MANAGE. ENG., 31 (1), P. 4014007. , HTTPS://DOI.ORG/10.1061/(ASCE)ME.1943-5479.0000314; XIA, B., XIONG, B., SKITMORE, M., WU, P., HU, F., INVESTIGATING THE IMPACT OF PROJECT DEFINITION CLARITY ON PROJECT PERFORMANCE: STRUCTURAL EQUATION MODELING STUDY (2016) J. MANAGE. ENG., 32 (1). , HTTPS://DOI.ORG/10.1061/(ASCE)ME.1943-5479.0000386, 04015022; YUSSEF, A., EL ASMAR, M., RAMSEY, D., GIBSON, G.E., JR., (2017) FRONT END ENGINEERING DESIGN FOR LARGE INDUSTRIAL PROJECTS: INDUSTRY PERCEPTIONS AND STATE OF PRACTICE, , IN PROC. ENGINEERING PROJECT ORGANIZATION CONF. CHENNAI, INDIA: EPOS; YUSSEF, A., GIBSON, G.E., JR., ASMAR, M.E., RAMSEY, D., (2018) FRONT END ENGINEERING DESIGN (FEED) FOR LARGE INDUSTRIAL PROJECTS: FEED MATURITY AND ITS IMPACT ON PROJECT COST AND SCHEDULE PERFORMANCE, PP. 1-8. , IN PROC. CONSTRUCTION RESEARCH CONGRESS, RESTON, VA: ASCE"/>
    <s v="EL ASMAR, M.; NATIONAL CENTER OF EXCELLENCE ON SMART INNOVATIONS, 660 S. COLLEGE AVE., UNITED STATES; EMAIL: ASMAR@ASU.EDU"/>
    <s v=""/>
    <s v=""/>
    <s v="AMERICAN SOCIETY OF CIVIL ENGINEERS (ASCE)"/>
    <s v=""/>
    <s v=""/>
    <s v=""/>
    <s v=""/>
    <s v="0742597X"/>
    <s v=""/>
    <s v="JMENE"/>
    <s v=""/>
    <s v="ENGLISH"/>
    <s v="J MANAGE ENG"/>
    <x v="0"/>
    <s v="FINAL"/>
    <s v=""/>
    <s v="SCOPUS"/>
    <s v="2-S2.0-85068983165"/>
    <s v="J MANAGE ENG"/>
    <s v="NOTREPORTED"/>
    <s v="NOTREPORTED;NOTDECLARED;NOTREPORTED"/>
    <m/>
    <s v="YUSSEF A, 2019, J MANAGE ENG"/>
    <s v="YUSSEF A, 2019, J MANAGE ENG"/>
    <m/>
  </r>
  <r>
    <n v="46"/>
    <x v="0"/>
    <s v="SOLANKI TS;SALGUDE RR"/>
    <s v="57211290725;57210960469;"/>
    <s v="TYPICAL CHALLENGES FACED IN THE SLUM TRANSFORMATION CONSTRUCTION PROJECT"/>
    <x v="3"/>
    <s v="INTERNATIONAL JOURNAL OF SCIENTIFIC AND TECHNOLOGY RESEARCH"/>
    <s v="8"/>
    <s v="8"/>
    <s v=""/>
    <s v="1586"/>
    <s v="1589"/>
    <s v=""/>
    <n v="0"/>
    <s v=""/>
    <s v="https://www.scopus.com/inward/record.uri?eid=2-s2.0-85073388528&amp;partnerID=40&amp;md5=4915c5d51a7f75077cb27aa3f5f01013"/>
    <s v="MIT WORLD PEACE UNIVERSITY, PUNE, INDIA; CIVIL ENG. DEPT, MAHARASHTRA INSTITUTE OF TECHNOLOGY, PUNE, INDIA"/>
    <s v="MIT WORLD PEACE UNIVERSITY, PUNE, INDIA;CIVIL ENG. DEPT, MAHARASHTRA INSTITUTE OF TECHNOLOGY, PUNE, INDIA"/>
    <s v="NOWADAYS, TIMELY COMPLETION OF THE PROJECT HAS BECOME A CRUCIAL PART IN THE CONSTRUCTION INDUSTRY. THE RESPONSIBILITY OF CITIES IS TO MOBILIZE IN ORDER TO IMPROVE HOUSING CIRCUMSTANCES IN SLUMS AS A MEDIUM OF MEETING FUNDAMENTAL HUMAN NEEDS. SLUM AREAS ARE HIGHLY POPULATED REGIONS CREATED WITHOUT ADEQUATE PLANNING AND LACKING THE KEY ELEMENTS OF DAY TO DAY LIFE. THE SLUM REHABILITATION IS A CRITICAL PROJECT FOR ANY CONTRACTOR OR OWNER. GENERALLY, CONSISTENT DELAYS IN THE PROJECT SHOW UP IN THE PREPLANNING AND INITIAL STAGES OF THE CONSTRUCTION PROJECTS, FOR EXAMPLE, GETTING THE GENERAL PLANS, GETTING THE LICENSE, PERMISSIONS, VARIOUS LEGAL CLEARANCES AND SO ON. THE COMPLETE CONSTRUCTION STAGE IS THE SHAPING PHASE OF ANY PROJECT WHERE NUMEROUS UNFORESEEABLE EVENTS COULD OCCUR. LACK IN DETERMINATION OF THE DELAY FACTORS IN THE SLUM TRANSFORMATION PROJECT WOULD CONTRIBUTE TO THE PROJECT DELAYS, SCHEDULE OVERRUN AND CAPITAL OVERRUNS. THIS STUDY AIMS TO RECOGNIZE THE POSSIBLE CHALLENGES FACED IN THE CONSTRUCTION OF A SLUM REHABILITATION PROJECT. THIS STUDY CLASSIFIES DELAY FACTORS OF THE PROJECT IN DIFFERENT STAGES I.E., PRE-PLANNING AND CONSTRUCTION STAGE AND PROPOSING A BETTER TYPE OF APPROACH TO OVERCOME DELAY RELATED CHALLENGES IN SLUM REHABILITATION CONSTRUCTION PROJECT. © IJSTR 2019."/>
    <s v="CAPITAL OVERRUN; CONSTRUCTION STAGE; DELAY FACTORS; PRE-PLANNING STAGE; SCHEDULE OVERRUN; SLUM; SLUM TRANSFORMATION"/>
    <s v=""/>
    <s v=""/>
    <s v=""/>
    <s v=""/>
    <s v=""/>
    <s v=""/>
    <s v=""/>
    <s v=""/>
    <s v=""/>
    <s v=""/>
    <s v=""/>
    <s v=""/>
    <s v=""/>
    <s v=""/>
    <s v=""/>
    <s v=""/>
    <s v="DINAKAR, A., DELAY ANALYSIS IN CONSTRUCTION PROJECT (2014) INTERNATIONAL JOURNAL OF ENGINEERING TECHNOLOGY AND ADVANCED ENGINEERING, 4 (5), PP. 784-788. , ISSN 2250-2459, MAY; ARANTES, A., FERNANDEZ, P., DELAY IN CONSTRUCTION PROJECTS- CAUSES AND IMPACTS (2015) IESM CONFERENCE, , OCTOBER; UPADHYAY, A., GUPTA, V., PANDEY, M., A CASE STUDY ON SCHEDULE DELAY ANALYSIS IN CONSTRUCTION PROJECTS IN GWALIOR (2016) INTERNATIONAL RESEARCH JOURNAL OF ENGINEERING AND TECHNOLOGY, 3 (5), PP. 1312-1315. , MAY; RATHOD, A., DELAYS IN RESIDENTIAL BUILDING CONSTRUCTION (2013) INTERNATIONAL JOURNAL OF INNOVATIVE RESEARCH &amp; DEVELOPMENT, 2 (5), PP. 1908-1922. , MAY; TEJALE, D.S., ANALYSIS OF CONSTRUCTION PROJECT COST OVERRUN BY STATISTICAL METHOD (2015) INTERNATIONAL JOURNAL OF ADVANCED RESEARCH IN COMPUTER SCIENCE AND MANAGEMENT STUDIES, 3 (5), PP. 349-355. , MAY; LOKHANDWALA, H., BHATT, R., IDENTIFICATION OF CAUSES OF DELAY FOR INDUSTRIAL CONSTRUCTION PROJECTS IN INDIAN CONTEXT (2015) JOURNAL OF INTERNATIONAL ACADEMIC RESEARCH FOR MULTIDISCIPLINARY, 2 (12), PP. 379-387. , JANUARY; CHOU, H.-Y., YANG, J.-B., PRELIMINARY EVALUATION OF BIM-BASED APPROACHES FOR SCHEDULE DELAY ANALYSIS (2017) IOP CONF. SERIES: MATERIALS SCIENCE AND ENGINEERING, P. 245; SHI, J.J., CHEUNG, S.O., ARDITI, D., CONSTRUCTION DELAY COMPUTATION METHOD (2001) JOURNAL OF CONSTRUCTION ENGINEERING AND MANAGEMENT © ASCE, PP. 60-65; YANG, J.-B., KAO, C.-K., REVIEW OF DELAY ANALYSIS METHODS: A PROCESS-BASED COMPARISON (2009) THE OPEN CONSTRUCTION AND BUILDING TECHNOLOGY JOURNAL, 3, PP. 81-89; YANG, J.-B., TSAI, M.-K., COMPUTERIZING ICBF METHOD FOR SCHEDULE DELAY ANALYSIS (2011) JOURNAL OF CONSTRUCTION ENGINEERING AND MANAGEMENT, PP. 583-591. , © ASCE, AUGUST; JHA, K.N., (2005) CONSTRUCTION PROJECT MANAGEMENT, PP. 655-662. , 2ND ED., PEARSON INDIA EDUCATION SERVICES PVT. LTD; BANTHIA, K., ANDURE, A., DESHMUKH, S.R., STATISTICAL ANALYSIS OF DELAYS IN CONSTRUCTION PROJECTS (2017) INTERNATIONAL RESEARCH JOURNAL OF ENGINEERING AND TECHNOLOGY, 4 (5), PP. 2427-2430. , MAY; TSAI, M.-K., YANG, J.-B., YAU, N.-J., DEVELOPING COMPUTER-BASED SCHEDULE DELAY ANALYSIS METHODS BASED ON INFORMATION FLOW ANALYSIS: A CASE STUDY (2012) JOURNAL OF CIVIL ENGINEERING AND MANAGEMENT, PP. 823-835. , E-ISSN 1392-3730, JANUARY; MEENA, V., SURESH BABU, K., STUDY ON TIME DELAY ANALYSIS FOR CONSTRUCTION PROJECT DELAY ANALYSIS (2015) INTERNATIONAL JOURNAL OF ENGINEERING AND TECHNOLOGY, 4 (3), PP. 1076-1083. , MARCH; RAMLI, M.Z., STUDY OF FACTORS INFLUENCING CONSTRUCTION DELAYS AT RURAL AREA IN MALAYSIA (2018) JOURNAL OF PHYSICS, , CONF. SERIES-1049 012017, IOP PUBLISHING; BRAIMAH, N., CONSTRUCTION DELAY ANALYSIS TECHNIQUES - A REVIEW OF APPLICATION ISSUES AND IMPROVEMENT NEEDS (2013) BUILDINGS, PP. 506-531. , ISSN 2075-5309, MAY; GONZÁLEZ, P., GONZÁLEZ, V., ANALYSIS OF CAUSES OF DELAY AND TIME PERFORMANCE IN CONSTRUCTION PROJECTS (2013) JOURNAL OF CONSTRUCTION ENGINEERING AND MANAGEMENT, , © ASCE; KUMAR, P., RAJ, P., DELAY ANALYSIS OF PROJECTS AND EFFECTS OF DELAYS IN MINING/MANUFACTURING INDUSTRIES (2015) IOSR JOURNAL OF MECHANICAL AND CIVIL ENGINEERING, 12 (6), PP. 61-71. , NOV.-DEC; GOPAL, R.R., PLANNING SCHEDULING AND DELAY ANALYSIS- CASE STUDY (2016) INTERNATIONAL ADVANCED RESEARCH JOURNAL IN SCIENCE, ENGINEERING AND TECHNOLOGY, 3 (6), PP. 24-28. , JUNE; SANTOSH, V., LOSS IN PRODUCTIVITY IN RELATION WITH DELAY ANALYSIS IN BUILDING CONSTRUCTION PROJECTS (2014) IOSR JOURNAL OF MECHANICAL AND CIVIL ENGINEERING, 11 (3), PP. 73-80. , MAY-JUNE 2014; VASILYEVA-LYULINA, M.O., KOBAYASHI, K., DELAY ANALYSIS METHODS FOR CONSTRUCTION PROJECTS: MATHEMATICAL MODELLING (2015) INTERNATIONAL JOURNAL OF TRANSPORTATION, PP. 27-36. , ISSN: 2287-7940; NIMBAL, V.A., JAMADAR, B., PLANNING, SCHEDULING AND ALLOCATION OF RESOURCES FOR MULTI-STORIED STRUCTURE USING ORACLE’S PRIMAVERA P6 SOFTWARE (2017) INTERNATIONAL RESEARCH JOURNAL OF ENGINEERING AND TECHNOLOGY, 7 (7), PP. 2762-2768. , JULY"/>
    <s v=""/>
    <s v=""/>
    <s v=""/>
    <s v="INTERNATIONAL JOURNAL OF SCIENTIFIC AND TECHNOLOGY RESEARCH"/>
    <s v=""/>
    <s v=""/>
    <s v=""/>
    <s v=""/>
    <s v="22778616"/>
    <s v=""/>
    <s v=""/>
    <s v=""/>
    <s v="ENGLISH"/>
    <s v="INT. J. SCI. TECHNOL. RES."/>
    <x v="0"/>
    <s v="FINAL"/>
    <s v=""/>
    <s v="SCOPUS"/>
    <s v="2-S2.0-85073388528"/>
    <s v="INT J SCI TECHNOL RES"/>
    <m/>
    <s v="NOTREPORTED"/>
    <m/>
    <s v="SOLANKI TS, 2019, INT J SCI TECHNOL RES"/>
    <s v="SOLANKI TS, 2019, INT J SCI TECHNOL RES"/>
    <m/>
  </r>
  <r>
    <n v="47"/>
    <x v="0"/>
    <s v="ALICANDRO M;ROTILIO M"/>
    <s v="56081247000;35213811800;"/>
    <s v="UAV PHOTOGRAMMETRY FOR RESILIENCE MANAGEMENT IN RECONSTRUCTION PLAN OF URBAN HISTORICAL CENTRES AFTER SEISMIC EVENTS. A CASE STUDY"/>
    <x v="3"/>
    <s v="ISPRS ANNALS OF THE PHOTOGRAMMETRY, REMOTE SENSING AND SPATIAL INFORMATION SCIENCES"/>
    <s v="42"/>
    <s v="2/W11"/>
    <s v=""/>
    <s v="55"/>
    <s v="61"/>
    <s v=""/>
    <n v="5"/>
    <s v="10.5194/isprs-Archives-XLII-2-W11-55-2019"/>
    <s v="https://www.scopus.com/inward/record.uri?eid=2-s2.0-85065640975&amp;doi=10.5194%2fisprs-Archives-XLII-2-W11-55-2019&amp;partnerID=40&amp;md5=966ef3baea2f881bbf971ef90a573aac"/>
    <s v="DICEAA, CIVIL, CONSTRUCTION-ARCHITECTURAL AND ENVIRONMENTAL ENGINEERING DEPARTMENT, L'AQUILA, 67100, ITALY"/>
    <s v="DICEAA, CIVIL, CONSTRUCTION-ARCHITECTURAL AND ENVIRONMENTAL ENGINEERING DEPARTMENT, L'AQUILA, 67100, ITALY;DICEAA, CIVIL, CONSTRUCTION-ARCHITECTURAL AND ENVIRONMENTAL ENGINEERING DEPARTMENT, L'AQUILA, 67100, ITALY"/>
    <s v="&lt;P&gt;IN THE LAST DECADES, THE UAV PHOTOGRAMMETRY HAS BEEN WIDELY EMPLOYED TO OBTAIN A COMPLETE AND METRIC SURVEY IN DIFFERENT FIELDS, ESPECIALLY WHEN HIGH RESOLUTION, SPEED OF EXECUTION AND SAFETY ARE REQUIRED. IT IS WIDELY USED IN THE CONSTRUCTION SECTOR AND AN INTERESTING RESEARCH FIELD IS THEIR USE TO SUPPORT THE HISTORICAL CENTRES URBAN RENEWAL PROJECTS, ESPECIALLY IN POST-EARTHQUAKE RECONSTRUCTION. IN FACT, THE ESTABLISHMENT OF A CONSTRUCTION SITE INVOLVES SEVERAL INTRINSIC CRITICALITIES LINKED TO THE NATURE OF THE CONTEXT, AND ESPECIALLY IN A POST-EARTHQUAKE SCENARIO, ADDITIONAL PROBLEMS ARISE BEYOND THESE CRITICAL ELEMENTS. THESE CONDITIONS AFFECT THE PRESERVATION OF HISTORICAL CENTRES, PLANNED CONSERVATION, RISK AND RESILIENCE MANAGEMENT. FOR THIS REASON, IT IS NECESSARY TO DEVELOP INNOVATIVE METHODOLOGIES AND STRATEGY TO PLAN INTERVENTIONS AND TO MANAGE THE CONSTRUCTION SITES IN THE HISTORICAL CENTRE AFTER AN EARTHQUAKE.&lt;/P&gt;&lt;P&gt;THE USE OF UAV PHOTOGRAMMETRY IS A TOOL TO SUPPORT THIS ACTIVITY IN THIS FIELD BECAUSE IT ALLOWS OBTAINING A COMPLETE AND A HIGH-RESOLUTION GEOMETRIC SURVEY OF THE AREAS TO BE RECONSTRUCTED IN A FAST WAY AND ESPECIALLY IN TOTAL SAFETY FOR THE OPERATORS. FOR THIS REASON, THIS STUDY AIMS TO ILLUSTRATE A METHODOLOGY THAT, STARTING FROM A SERIES OF PRELIMINARY SURVEYS, SUPPORTS THE DEVELOPMENT OF THE PROGRAM OF RECONSTRUCTION OF A HISTORIC URBAN CENTRE HIT BY AN EARTHQUAKE EVENT. THE AIM OF THIS RESEARCH IS TO PREVENT PROBLEMS, INTERFERENCES AND CRITICALITIES IN ORDER TO INCREASE THE SAFETY AND RATIONALITY OF THE ENTIRE RECONSTRUCTION PROCESS.&lt;/P&gt;. © 2019 AUTHORS."/>
    <s v="BUILDING SITES; RECONSTRUCTION PLAN; REHABILITATION HISTORICAL CENTRES; UAV PHOTOGRAMMETRY"/>
    <s v="CONSTRUCTION INDUSTRY; CRITICALITY (NUCLEAR FISSION); EARTHQUAKES; SAFETY ENGINEERING; SURVEYS; UNMANNED AERIAL VEHICLES (UAV); BUILDING SITES; CONSTRUCTION SECTORS; CONSTRUCTION SITES; EARTHQUAKE SCENARIO; INNOVATIVE METHODOLOGIES; POST-EARTHQUAKE RECONSTRUCTION; RECONSTRUCTION PROCESS; URBAN RENEWAL PROJECTS; PHOTOGRAMMETRY"/>
    <s v=""/>
    <s v=""/>
    <s v=""/>
    <s v=""/>
    <s v=""/>
    <s v=""/>
    <s v=""/>
    <s v=""/>
    <s v=""/>
    <s v=""/>
    <s v=""/>
    <s v=""/>
    <s v=""/>
    <s v=""/>
    <s v=""/>
    <s v="ACHILLE, C., ADAMI, A., CHIARINI, S., CREMONESI, S., FASSI, F., FREGONESE, L., TAFFURELLI, L., UAV-BASED PHOTOGRAMMETRY AND INTEGRATED TECHNOLOGIES FOR ARCHITECTURAL APPLICATIONS-METHODOLOGICAL STRATEGIES FOR THE AFTER-QUAKE SURVEY OF VERTICAL STRUCTURES IN MANTUA (ITALY) (2015) SENSORS, 15 (7), PP. 15520-15539; AHMADABADIAN, A.H., ROBSON, S., BOEHM, J., SHORTIS, M., WENZEL, K., FRITSCH, D., A COMPARISON OF DENSE MATCHING ALGORITHMS FOR SCALED SURFACE RECONSTRUCTION USING STEREO CAMERA RIGS (2013) ISPRS JOURNAL OF PHOTOGRAMMETRY AND REMOTE SENSING, 78, PP. 157-167; ARIAS-PÉREZ, B., HERNÁNDEZ-LÓPEZ, D., GONZÁLEZ-AGUILERA, D., GÓMEZ-LAHOZ, J., ASSESSMENT OF STEREOSCOPIC PRECISION-FILM TO DIGITAL PHOTOGRAMMETRIC CAMERAS (2012) INTECH OPEN ACCESS PUBLISHER; BALLARIN, M., BUTTOLO, V., GUERRA, F., VERNIER, P., INTEGRATED SURVEYING TECHNIQUES FOR SENSITIVE AREAS: SAN FELICE SUL PANARO (2013) ISPRS ANNALS OF THE PHOTOGRAMMETRY, REMOTE SENSING AND SPATIAL INFORMATION SCIENCES, 5, P. W1; BARAZZETTI, L., REMONDINO, F., SCAIONI, M., COMBINED USE OF PHOTOGRAMMETRIC AND COMPUTER VISION TECHNIQUES FOR FULLY AUTOMATED AND ACCURATE 3D MODELING OF TERRESTRIAL OBJECTS (2009) VIDEOMETRICS, RANGE IMAGING, AND APPLICATIONS X, 7447, P. 74470M. , INTERNATIONAL SOCIETY FOR OPTICS AND PHOTONICS; BAY, H., ESS, A., TUYTELAARS, T., VAN GOOL, L., SPEEDED-UP ROBUST FEATURES (SURF (2008) COMPUTER VISION AND IMAGE UNDERSTANDING, 110, PP. 346-359; DOMINICI, D., ALICANDRO, M., ROSCIANO, E., MASSIMI, V., MULTISCALE DOCUMENTATION AND MONITORING OF L'AQUILA HISTORICAL CENTRE USING UAV PHOTOGRAMMETRY (2017) INTERNATIONAL ARCHIVES OF THE PHOTOGRAMMETRY, REMOTE SENSING &amp; SPATIAL INFORMATION SCIENCES, 42; DOMINICI, D., DE BERARDINIS, P., ALICANDRO, M., ROTILIO, M., PHOTOGRAMMETRY FROM UAV IN THE RECOVERY INTERVENTIONS: FROM THE PRE-PLANNING PHASE TO THE CONSTRUCTION SITE (2018) GEOMEDIA, 22 (1), PP. 6-10. , HTTP://MEDIAGEO.IT/OJS/INDEX.PHP/GEOMEDIA/ARTICLE/VIEW/1518/1378, LAST ACCESS: 02 GEN 2019; DE BERARDINIS, P., DI GIOVANNI, G., LAURINI, E., ROTILIO, M., PROGETTARE LORGANIZZAZIONE DEL CANTIERE DI RECUPERO NELLAMBITO DELLA RICOSTRUZIONE POST SISMICA A LAQUILA, PP. 12-13. , VI EDIZIONE CONVEGNO REUSO, MESSINA 11-OTTOBRE 2018. GANGEMI EDITORE, ROMA, 978-88-492-3659-0; FURUKAWA, Y., HERNÁNDEZ, C., MULTI-VIEW STEREO: A TUTORIAL. FOUNDATIONS AND TRENDS® IN (2015) COMPUTER GRAPHICS AND VISION, 9 (1-2), PP. 1-148; FURUKAWA, Y., PONCE, J., ACCURATE DENSE AND ROBUST MULTIVIEW STEREOPSIS (2010) IEEE TRANSACTIONS ON PATTERN ANALYSIS AND MACHINE INTELLIGENCE, 32, PP. 1362-1376; GAGLIOLO, S., FAGANDINI, R., FEDERICI, B., FERRANDO, I., PASSONI, D., PAGLIARI, D., PINTO, L., SGUERSO, D., USE OF UAS FOR THE CONSERVATION OF HISTORICAL BUILDINGS IN CASE OF EMERGENCIES (2017) INT. ARCH. PHOTOGRAMM. REMOTE SENS. SPATIAL INF. SCI., XLII-5/W1, 81-88, PP. 81-2017. , DOI.ORG/10.5194/ISPRS-ARCHIVES-XLII-5-W1-; HARWIN, S., LUCIEER, A., ASSESSING THE ACCURACY OF GEOREFERENCED POINT CLOUDS PRODUCED VIA MULTI-VIEW STEREOPSIS FROM UNMANNED AERIAL VEHICLE (UAV) IMAGERY (2012) REMOTE SENSING, 4, PP. 1573-1599. , HTTPS://DOI.ORG/10.3390/RS4061573; KOCI, J., JARIHANI, B., LEON, J.X., SIDLE, R.C., WILKINSON, S.N., BARTLEY, R., ASSESSMENT OF UAV AND GROUND-BASED STRUCTURE FROM MOTION WITH MULTI-VIEW STEREO PHOTOGRAMMETRY IN A GULLIED SAVANNA CATCHMENT (2017) ISPRS INTERNATIONAL JOURNAL OF GEO-INFORMATION, 6, P. 328. , HTTPS://DOI.ORG/10.3390/IJGI6110328; KRAUS, K., (1994) FOTOGRAMMETRIA, 1. , LIBRERIA UNIVERSITARIA LEVROTTO &amp; BELLA, TORINO; LLC, A., (2016) AGISOFT PHOTOSCAN USER MANUAL PROFESSIONAL EDITION, , VERSION 1.2. ED. ST. PETERSBURG, RUSSIA; LO BRUTTO, M., GARRAFFA, A., MELI, P., UAV PLATFORMS FOR CULTURAL HERITAGE SURVEY: FIRST RESULTS. ISPRS (2014) ANNALS OF THE PHOTOGRAMMETRY, REMOTE SENSING AND SPATIAL INFORMATION SCIENCES, 5, PP. 227-234; LOWE, D.G., DISTINCTIVE IMAGE FEATURES FROM SCALE-INVARIANT KEYPOINTS (2004) INTERNATIONAL JOURNAL OF COMPUTER VISION, 60 (2), PP. 91-110; LUCARELLI, M., LAURINI, E., ROTILIO, M., DE BERARDINIS, P., (2018) METODO BIM: GESTIONE DEI CANTIERI EDILIZI NEI CENTRI COLPITI DA CALAMITÀ NATURALI, VI EDIZIONE CONVEGNO REUSO, MESSINA 11, PP. 12-13. , OTTOBRE 2018. GANGEMI EDITORE, ROMA, 978-88-492-3659-0; MEYER, D., HESS, M., LO, E., WITTICH, C.E., HUTCHINSON, T.C., KUESTER, F., SEPTEMBER. UAV-BASED POST DISASTER ASSESSMENT OF CULTURAL HERITAGE SITES FOLLOWING THE 2014 SOUTH NAPA EARTHQUAKE. IN 2015 (2015) DIGITAL HERITAGE, 2, PP. 421-424. , IEEE; NEX, F., REMONDINO, F., UAV FOR 3D MAPPING APPLICATIONS: A REVIEW (2014) APPLIED GEOMATICS, 6, PP. 1-15; REMONDINO, F., DETECTORS AND DESCRIPTORS FOR PHOTOGRAMMETRIC APPLICATIONS (2006) INTERNATIONAL ARCHIVES OF PHOTOGRAMMETRY, REMOTE SENSING AND SPATIAL INFORMATION SCIENCES, 36, PP. 49-54; RESTAS, A., DRONE APPLICATIONS FOR SUPPORTING DISASTER MANAGEMENT (2015) WORLD JOURNAL OF ENGINEERING AND TECHNOLOGY; ROTILIO, M., LAURINI, E., DE BERARDINIS, P., COCOCCETTA, L., (2018) PROGETTARE LA CANTIERIZZAZIONE IN UN CENTRO STORICO COLPITO DAL SISMA: UN CASO DI STUDIO, VI EDIZIONE CONVEGNO REUSO, MESSINA 11, PP. 12-13. , OTTOBRE 2018, GANGEMI EDITORE, ROMA, 978-88-492-3659-0; SAUERBIER, M., EISENBEISS, H., UAVS FOR THE DOCUMENTATION OF ARCHAEOLOGICAL EXCAVATIONS (2010) IAPRS&amp;SIS, 38, P. 5. , NEWCASTLE UPON TYNE, UK; THEMISTOCLEOUS, K., IOANNIDES, M., AGAPIOU, A., HADJIMITSIS, D.G., THE METHODOLOGY OF DOCUMENTING CULTURAL HERITAGE SITES USING PHOTOGRAMMETRY, UAV, AND 3D PRINTING TECHNIQUES: THE CASE STUDY OF ASINOU CHURCH IN CYPRUS (2015) THIRD INTERNATIONAL CONFERENCE ON REMOTE SENSING AND GEOINFORMATION OF THE ENVIRONMENT, P. 953510; TRIGGS, B., MCLAUCHLAN, P.F., HARTLEY, R.I., FITZGIBBON, A.W., BUNDLE ADJUSTMENT-A MODERN SYNTHESIS (1999) INTERNATIONAL WORKSHOP ON VISION ALGORITHMS, PP. 298-372. , SPRINGER; XU, Z., YANG, J., PENG, C., WU, Y., JIANG, X., LI, R., ZHENG, Y., TIAN, B., DEVELOPMENT OF AN UAS FOR POST-EARTHQUAKE DISASTER SURVEYING AND ITS APPLICATION IN MS7.0 LUSHAN EARTHQUAKE, SICHUAN, CHINA (2014) COMPUTERS &amp; GEOSCIENCES, 68, PP. 22-30"/>
    <s v="ROTILIO, M.; DICEAA, ITALY; EMAIL: MARIANNA.ROTILIO@UNIVAQ.IT"/>
    <s v="GRIMOLDI A.CANTINI L.PRACCHI V.BRUMANA R.RINAUDO F.PREVITALI M.SCAIONI M."/>
    <s v="CARLETON IMMERSIVE MEDIA STUDIO (CARLETON UNIVERSITY);GEOMAX SRL;MICROGEO SRL;STONEX SRL"/>
    <s v="COPERNICUS GMBH"/>
    <s v="2ND INTERNATIONAL CONFERENCE OF GEOMATICS AND RESTORATION, GEORES 2019"/>
    <s v="8 MAY 2019 THROUGH 10 MAY 2019"/>
    <s v=""/>
    <s v="147691"/>
    <s v="21949042"/>
    <s v=""/>
    <s v=""/>
    <s v=""/>
    <s v="ENGLISH"/>
    <s v="ISPRS ANN. PHOTOGRAMM. REMOTE SENS. SPAT. INF. SCI."/>
    <x v="1"/>
    <s v="FINAL"/>
    <s v="ALL OPEN ACCESS, GOLD, GREEN"/>
    <s v="SCOPUS"/>
    <s v="2-S2.0-85065640975"/>
    <s v="ISPRS ANN PHOTOGRAMM REMOTE SENS SPAT INF SCI"/>
    <s v="CONSTRUCTION-ARCHITECTURAL AND ENVIRONMENTAL ENGINEERING DEPARTMENT;CONSTRUCTION-ARCHITECTURAL AND ENVIRONMENTAL ENGINEERING DEPARTMENT"/>
    <s v="NOTREPORTED;NOTREPORTED;EMAIL: MARIANNA.ROTILIO@UNIVAQ.IT"/>
    <m/>
    <s v="ALICANDRO M, 2019, ISPRS ANN PHOTOGRAMM REMOTE SENS SPAT INF SCI"/>
    <s v="ALICANDRO M, 2019, ISPRS ANN PHOTOGRAMM REMOTE SENS SPAT INF SCI"/>
    <m/>
  </r>
  <r>
    <n v="48"/>
    <x v="0"/>
    <s v="BERGMAN D;FUHS G;KLÜVER C"/>
    <s v="57208490726;57205259141;35318065900;"/>
    <s v="PROACTIVE DOCUMENT DISTRIBUTION WITH A SELF-ENFORCING NETWORK"/>
    <x v="3"/>
    <s v="ACM INTERNATIONAL CONFERENCE PROCEEDING SERIES"/>
    <s v=""/>
    <s v=""/>
    <s v=""/>
    <s v="122"/>
    <s v="127"/>
    <s v=""/>
    <n v="0"/>
    <s v="10.1145/3314545.3314564"/>
    <s v="https://www.scopus.com/inward/record.uri?eid=2-s2.0-85064951142&amp;doi=10.1145%2f3314545.3314564&amp;partnerID=40&amp;md5=b10ff61b781de18d93b20a89cfa98b35"/>
    <s v="INSTITUTE FOR COMPUTER SCIENCE AND BUSINESS INFORMATION SYSTEMS (ICB), UNIVERSITAETSSTR. 12, ESSEN, 45117, GERMANY; FIR E.V. AN DER RWTH AACHEN, CAMPUS-BOULEVARD 55, AACHEN, 52074, GERMANY"/>
    <s v="INSTITUTE FOR COMPUTER SCIENCE AND BUSINESS INFORMATION SYSTEMS (ICB), UNIVERSITAETSSTR. 12, ESSEN, 45117, GERMANY;FIR E.V. AN DER RWTH AACHEN, CAMPUS-BOULEVARD 55, AACHEN, 52074, GERMANY;INSTITUTE FOR COMPUTER SCIENCE AND BUSINESS INFORMATION SYSTEMS (ICB), UNIVERSITAETSSTR. 12, ESSEN, 45117, GERMANY"/>
    <s v="NOWADAYS, CONSTRUCTION PROJECTS ARE PLANNED AND CARRIED OUT BY LARGE, INTERDISCIPLINARY AND MOSTLY SPATIALLY SEPARATED TEAMS. PROJECT MEMBERS HAVE DIFFERENT DATA SETS, WHICH ARE OFTEN EXCHANGED VIA COMPLEX AND ERROR-PRONE E-MAIL TRAFFIC. THIS LEADS TO CUMBERSOME AND OFTEN CHAOTIC DATA STORAGE. IN THE FOLLOWING, A METHOD WITH SEN AS CORE ELEMENT IS DESCRIBED THAT IS INTENDED TO IMPROVE DATA EXCHANGE THROUGH PRE-PLANNING DATA SYNCHRONIZATION. THE AIM OF THE PROJECT IS TO DEVELOP A CLOUD-BASED COLLABORATION SOFTWARE FOR THE CONSTRUCTION INDUSTRY THAT SUSTAINABLY INCREASES THE QUALITY AND SPEED OF CONSTRUCTION PROCESSES AND REDUCES ERRORS CAUSED BY OLD OR INCORRECT DATA. © 2019 ASSOCIATION FOR COMPUTING MACHINERY."/>
    <s v="DOCUMENT ACCESS PREDICTION; DOCUMENT MANAGEMENT; SELF-ENFORCING NETWORK"/>
    <s v="CONSTRUCTION INDUSTRY; ELECTRONIC DATA INTERCHANGE; INFORMATION ANALYSIS; INFORMATION SERVICES; COLLABORATION SOFTWARE; CONSTRUCTION PROJECTS; CORE ELEMENTS; DOCUMENT ACCESS; DOCUMENT DISTRIBUTIONS; DOCUMENT MANAGEMENT; E-MAIL TRAFFIC; SPEED OF CONSTRUCTIONS; DIGITAL STORAGE"/>
    <s v=""/>
    <s v=""/>
    <s v=""/>
    <s v=""/>
    <s v=""/>
    <s v=""/>
    <s v=""/>
    <s v=""/>
    <s v=""/>
    <s v=""/>
    <s v=""/>
    <s v=""/>
    <s v=""/>
    <s v=""/>
    <s v=""/>
    <s v="RUEPPEL, U., (2007) VERNETZT-KOOPERATIVE PLANUNGSPROZESSE IM KONSTRUKTIVEN INGENIEURBAU, , (SPRINGER, BERLIN); WU-LEE, C., HWANG, G.-H., WORKFLOW DEFINITION BY CLOUD COLLABORATION (2013) 9TH IEEE INTERNATIONAL CONFERENCE ON COLLABORATIVE COMPUTING: NETWORKING, APPLICATIONS AND WORKSHARING; FRAUNHOLZ, B., UNNITHAN, C.R., CHAMBERLAIN, J., PROJECT COMMUNICATION MANAGEMENT IN AUSTRALIA, GERMANY AND INDIA - A CROSS CULTURAL STUDY, INFORMATION TECHNOLOGY AND ORGANIZATIONS: TRENDSISSUES, CHALLENGES AND SOLUTIONS (2002) CONFERENCE: INFORMATION RESOURCES MANAGEMENT ASSOCIATION, , INTERNATIONAL CONFERENCE PHILADELPHIA, PA AT PHILADELPHIA, PA. (2003); GUENTHNER, W.A., BORRMANN, A., (2011) DIGITALE BAUSTELLE-INNOVATIVER PLANEN, EFFIZIENTER AUSFÜHREN, , (SPRINGER, HEIDELBERG); KLAUER, T., (2005) EINE PROZESSORIENTIERTE KOOPERATIONSPLATTFORM FÜR BAUPROJEKTE AUF BASIS EINES INTERNETBASIERTEN WORKFLOW-MANAGEMENTS, , (SHAKER); LIN, C., WAYNE YU, W.-C., WANG, J., CLOUD COLLABORATION: CLOUD-BASED INSTRUCTION FOR BUSINESS WRITING CLASS (2014) WORLD JOURNAL OF EDUCATION, , (SCIEDU PRESS); MA, K., DAWOOD, N., KASSEM, M., BIM FOR MANUFACTURING: A CASE STUDY DEMONSTRATING BENEFITS AND WORKFLOWS AND AN APPROACH FOR ENTERPRISE APPLICATION INTEGRATION (EAI) (2017) 16TH INTERNATIONAL CONFERENCE ON CONSTRUCTION APPLICATIONS OF VIRTUAL REALITY, , AT HONG KONG; GESSINGER, S., BERGMANN, R., (2015) FLEXIBLE PROCESS-AWARE INFORMATION SYSTEMS DEFICIENCY MANAGEMENT IN CONSTRUCTION, , LWA; KRAUS, R., FILLINGER, S., TOLKSDORF, G., MINH, D.-H., MERCHAN-RESTREPO, V.A., WOZNY, G., IMPROVING MODEL AND DATA INTEGRATION USING MOSAIC AS CENTRAL DATA MANAGEMENT PLATFORM (2014) CHEMIE INGENIEUR TECHNIK, 86 (7). , ARTICLE; KLÜVER, C., SOLVING PROBLEMS OF PROJECT MANAGEMENT WITH A SELF ENFORCING NETWORK (SEN) (2012) COMPUTMATH ORGAN THEORY, 18 (2); KLÜVER, C., SELF-ENFORCING NETWORKS (SEN) FOR THE DEVELOPMENT OF (MEDICAL) DIAGNOSIS SYSTEMS (2016) 2016 INTERNATIONAL JOINT CONFERENCE ON NEURAL NETWORKS (IJCNN), , 24-29 JULY 2016, VANCOUVER, CANADA. PISCATAWAY, NJ: IEEE; KLÜVER, C., STEERING CLUSTERING OF MEDICAL DATA IN A SELF-ENFORCING NETWORK (SEN) WITH A CUE VALIDITY FACTOR (2016) IEEE COMPUTATIONAL INTELLIGENCE SOCIETY, , (ED.): 2016 IEEE SYMPOSIUM SERIES ON COMPUTATIONAL INTELLIGENCE (SSCI); KLÜVER, C., KLÜVER, J., SELF-ORGANIZED LEARNING BY SELF-ENFORCING NETWORKS (2013) INTERNATIONAL WORK-CONFERENCE ON ARTIFICIAL NEURAL NETWORKS; KLÜVER, C., KLÜVER, J., SCHMIDT, J., MODELLIERUNG KOMPLEXER PROZESSE DURCH NATURANALOGE VERFAHREN (2012) SOFT COMPUTING UND VERWANDTE TECHNIKEN, , WIESBADEN: SPRINGER FACHMEDIEN WIESBADEN; KLÜVER, C., KLÜVER, J., ZINKHAN, D., A SELF-ENFORCING NEURAL NETWORK AS DECISION SUPPORT SYSTEM FOR AIR TRAFFIC CONTROL BASED ON PROBABILISTIC WEATHER FORECASTS (2017) NEURAL NETWORKS (IJCNN), 2017 INTERNATIONAL JOINT CONFERENCE ON, , IEEE"/>
    <s v=""/>
    <s v=""/>
    <s v=""/>
    <s v="ASSOCIATION FOR COMPUTING MACHINERY"/>
    <s v="3RD INTERNATIONAL CONFERENCE ON COMPUTE AND DATA ANALYSIS, ICCDA 2019"/>
    <s v="14 MARCH 2019 THROUGH 17 MARCH 2019"/>
    <s v=""/>
    <s v="147481"/>
    <s v=""/>
    <s v="9781450366342"/>
    <s v=""/>
    <s v=""/>
    <s v="ENGLISH"/>
    <s v="ACM INT. CONF. PROC. SER."/>
    <x v="1"/>
    <s v="FINAL"/>
    <s v=""/>
    <s v="SCOPUS"/>
    <s v="2-S2.0-85064951142"/>
    <s v="ACM INT CONF PROC SER"/>
    <m/>
    <s v="NOTREPORTED"/>
    <m/>
    <s v="BERGMAN D, 2019, ACM INT CONF PROC SER"/>
    <s v="BERGMAN D, 2019, ACM INT CONF PROC SER"/>
    <m/>
  </r>
  <r>
    <n v="49"/>
    <x v="0"/>
    <s v="SAFAPOUR E;KERMANSHACHI S"/>
    <s v="57201059977;57190815467;"/>
    <s v="IDENTIFYING EARLY INDICATORS OF MANAGEABLE REWORK CAUSES AND SELECTING MITIGATING BEST PRACTICES FOR CONSTRUCTION"/>
    <x v="3"/>
    <s v="JOURNAL OF MANAGEMENT IN ENGINEERING"/>
    <s v="35"/>
    <s v="2"/>
    <s v="04018060"/>
    <s v=""/>
    <s v=""/>
    <s v=""/>
    <n v="45"/>
    <s v="10.1061/(ASCE)ME.1943-5479.0000669"/>
    <s v="https://www.scopus.com/inward/record.uri?eid=2-s2.0-85057543097&amp;doi=10.1061%2f%28ASCE%29ME.1943-5479.0000669&amp;partnerID=40&amp;md5=7986032367b3c8979189441e74d2b3ab"/>
    <s v="DEPT. OF CIVIL ENGINEERING, UNIV. OF TEXAS AT ARLINGTON, 425 NEDDERMAN HALL, 416 YATES ST., ARLINGTON, TX  76019, UNITED STATES"/>
    <s v="ARLINGTON, TX  76019, UNITED STATES;ARLINGTON, TX  76019, UNITED STATES"/>
    <s v="MANY LARGE-SCALE CONSTRUCTION PROJECTS SUFFER FROM THE ISSUANCE OF REWORK THAT ULTIMATELY LEADS TO SUBSTANTIAL COST OVERRUNS AND MAJOR SCHEDULING DELAYS. SCHOLARS AND PRACTITIONERS WORLDWIDE HAVE ASSESSED THE IMPACT OF THESE CHANGES AND THE CRITICAL CAUSES BEHIND THEM, FINDING MITIGATION DIFFICULT AFTER THE REWORK HAS BEEN DONE. THEREFORE, IDENTIFICATION OF THE EARLY INDICATORS OF MANAGEABLE REWORK CAUSES AND IMPLEMENTATION OF THE APPROPRIATE MITIGATING STRATEGIES PRIOR TO THE NEED FOR REWORK ARE IMPORTANT. THE AIM OF THIS STUDY WAS TO IDENTIFY THE INDICATORS OF MANAGEABLE REWORK CAUSES (IMRCS) AND SELECT THE APPROPRIATE CONSTRUCTION BEST PRACTICES (BPS) TO REDUCE THE COST OF MANAGEABLE AND CONTROLLABLE REWORK IN TERMS OF THE TOTAL COST OF A PROJECT. TO FULFILL THE OBJECTIVES OF THIS STUDY, 51 MANAGEABLE CAUSES OF REWORK WERE IDENTIFIED THROUGH A COMPREHENSIVE LITERATURE REVIEW. ACCORDING TO THE NATURE OF BP STRATEGIES, THE IDENTIFIED IMRCS WERE CLASSIFIED INTO THREE MAIN CATEGORIES: ORGANIZATION, PROJECT, AND PEOPLE. THEN, DATA FROM 44 CASE STUDY PROJECTS WERE COLLECTED AND ANALYZED. BECAUSE INFORMATION REGARDING OTHER ASPECTS OF THESE PROJECTS, NOT AVAILABLE THROUGH THE CASE STUDY DATA, WAS REQUIRED FOR THIS STUDY, A QUESTIONNAIRE WAS DEVELOPED AND ADMINISTERED TO COLLECT ADDITIONAL DATA ABOUT THESE CONSTRUCTION PROJECTS. FOR THIS PURPOSE, A REPRESENTATIVE FROM EACH PROJECT WAS SELECTED AND ASKED TO COMPLETE THE SURVEY. FINALLY, 32 SIGNIFICANT IMRCS, CHARACTERIZED BY 13 ATTRIBUTES, WERE DETERMINED. THE PROJECT MANAGEMENT TEAM (PMT) IS TYPICALLY RESPONSIBLE FOR PREPARING THE PLAN, BUILDING AN EFFECTIVE TEAM, AND MONITORING THE PROCESS; THEREFORE, THE EXPERIENCE OF THE PMT IN THE DESIGN AND/OR CONSTRUCTION PHASE AND THE NUMBER OF PMTS WHO WORK IN A CONSTRUCTION PROJECT ARE THE MOST IMPORTANT INDICATORS AND CONTRIBUTE THE MOST WEIGHT IN DERIVING REWORK. NEXT, BPS IDENTIFIED BY A CONSTRUCTION INDUSTRY INSTITUTE WERE INVESTIGATED, AND AMONG THEM, 10 BPS WERE FOUND SIGNIFICANTLY BENEFICIAL FOR DECREASING THE COST OF REWORK ASSOCIATED WITH IMRCS. THE IMPLEMENTATION OF FRONT-END PLANNING DETERMINES THE FEASIBILITY OF A PROJECT AND EVALUATION OF THE CONCEPTUAL SCOPE DURING THE PREPLANNING PHASE; THUS, THE DESIGN ERRORS DUE TO CHALLENGES REGARDING FINANCE AND SCOPE ATTRIBUTES CAN BE DECREASED WITH FRONT-END PLANNING. THE OUTCOMES OF THIS STUDY MAY HELP STAKEHOLDERS AND PROJECT MANAGERS IDENTIFY THE INDICATORS OF REWORK EARLY IN CONSTRUCTION PROJECTS SO THEY CAN SELECT THE APPROPRIATE BP TO REDUCE THE COSTS OF REWORK AND IMPROVE THE PROJECT TIME TO COMPLETION AND COST PERFORMANCE. © 2018 AMERICAN SOCIETY OF CIVIL ENGINEERS."/>
    <s v=""/>
    <s v="CONSTRUCTION INDUSTRY; COST REDUCTION; HUMAN RESOURCE MANAGEMENT; SURVEYS; ADDITIONAL DATUM; CONSTRUCTION INDUSTRY INSTITUTES; CONSTRUCTION PHASE; CONSTRUCTION PROJECTS; COST PERFORMANCE; FRONT-END PLANNING; LITERATURE REVIEWS; PROJECT MANAGERS; PROJECT MANAGEMENT"/>
    <s v=""/>
    <s v=""/>
    <s v=""/>
    <s v=""/>
    <s v=""/>
    <s v=""/>
    <s v=""/>
    <s v=""/>
    <s v=""/>
    <s v=""/>
    <s v=""/>
    <s v=""/>
    <s v=""/>
    <s v=""/>
    <s v=""/>
    <s v="AKPAN, E.O.P., AMADE, B., OKANGBA, S.E., EKWEOZOR, C.O., CONSTRUCTABILITY PRACTICE AND PROJECT DELIVERY PROCESSES IN THE NIGERIAN CONSTRUCTION INDUSTRY (2014) J. BUILD. PERFORM., 5 (1), PP. 10-21; ALNUAIMI, A.S., TAHA, R.A., MOHSIN, M.A., AL-HARTHI, A.S., CAUSES, EFFECTS, BENEFITS, AND REMEDIES OF CHANGE ORDERS ON PUBLIC CONSTRUCTION PROJECTS IN OMAN (2010) J. CONSTR. ENG. MANAGE., 136 (5), PP. 615-622. , HTTPS://DOI.ORG/10.1061/(ASCE)CO.1943-7862.0000154; ARAIN, F.M., PHENG, L.S., THE POTENTIAL EFFECTS OF VARIATION ORDERS ON INSTITUTIONAL BUILDING PROJECTS (2005) J. FACIL., 23 (1112), PP. 496-510. , HTTPS://DOI.ORG/10.1108/02632770510618462; ARAIN, F.M., PHENG, L.S., MODELING FOR MANAGEMENT OF VARIATIONS IN BUILDING PROJECTS (2007) ENG. CONSTR. ARCHIT. MANAGE., 14 (5), PP. 420-433. , HTTPS://DOI.ORG/10.1108/09699980710780737; ARASHPOUR, M., ARASHPOUR, M., (2011) IMPORTANT FACTORS INFLUENCING PERSONNEL PERFORMANCE OF CONSTRUCTION COMPANIES, PP. 32-37. , IN PROC. INT. CONF. ON ECONOMICS, BUSINESS AND MANAGEMENT, MALDIVES: ICEBM; ARASHPOUR, M., SHABANIKIA, M., ARASHPOUR, M., VALUING THE CONTRIBUTION OF KNOWLEDGE-ORIENTED WORKERS TO PROJECTS: A MERIT BASED APPROACH IN THE CONSTRUCTION INDUSTRY (2012) CONSTR. ECON. BUILD., 12 (4), PP. 1-12. , HTTPS://DOI.ORG/10.5130/AJCEB.V12I4.2724; ARASHPOUR, M., WAKEFIELD, R., BLISMAS, N., LEE, E.W.M., ANALYSIS OF DISRUPTIONS CAUSED BY CONSTRUCTION FIELD REWORK ON PRODUCTIVITY IN RESIDENTIAL PROJECTS (2014) J. CONSTR. ENG. MANAGE., 140 (2), P. 04013053. , HTTPS://DOI.ORG/10.1061/(ASCE)CO.1943-7862.0000804; ASSAF, S.A., AL-HEJJI, S., CAUSES OF DELAY IN LARGE CONSTRUCTION PROJECTS (2006) INT. J. PROJECT MANAGE., 24 (4), PP. 349-357. , HTTPS://DOI.ORG/10.1016/J.IJPROMAN.2005.11.010; ATKINSON, J., ROGGE, D.F., (2001) THE FIELD REWORK INDEX: EARLY WARNING FOR FIELD REWORK AND COST GROWTH, , REP. RS153-1, EDITED BY R. HAGGARD. PREPARED FOR THE CONSTRUCTION INDUSTRY INSTITUTE. AUSTIN, TX: UNIV. OF TEXAS AT AUSTIN; BARRY, W., LEITE, F., LATE DELIVERABLES TO CONSTRUCTION: HOW UNDERSTANDING THE IMPACTS CAN BENEFIT DISPUTE PREVENTION AND RESOLUTION (2015) J. LEG. AFF. DISPUTE RESOLUT. ENG. CONSTR., 7 (2), P. 04514004. , HTTPS://DOI.ORG/10.1061/(ASCE)LA.1943-4170.0000153; CARRILLO, P., RUIKAR, K., FULLER, P., WHEN WILL WE LEARN? IMPROVING LESSONS LEARNED PRACTICE IN CONSTRUCTION (2013) INT. J. PROJECT MANAGE., 31 (4), PP. 567-578. , HTTPS://DOI.ORG/10.1016/J.IJPROMAN.2012.10.005; CHAN, D.W.M., KUMARASWAMY, M.M., A COMPARATIVE STUDY OF CAUSES OF TIME OVERRUNS IN HONG KONG CONSTRUCTION PROJECTS (1997) INT. J. OF PROJECT MANAGE., 15 (1), PP. 55-63. , HTTPS://DOI.ORG/10.1016/S0263-7863(96)00039-7; (2012) CII BEST PRACTICES GUIDE: IMPROVING PROJECT PERFORMANCE, , CII (CONSTRUCTION INDUSTRY INSTITUTE). REP. IR166.3. PREPARED FOR THE CONSTRUCTION INDUSTRY INSTITUTE. AUSTIN, TX: UNIV. OF TEXAS AT AUSTIN; COHEN, J., (1988) STATISTICAL POWER ANALYSIS FOR THE BEHAVIORAL SCIENCES., , 2ND ED. MAHWAH, NJ: LAWRENCE ERLBAUM; DEHGHAN, R., RUWNAPURA, J.Y., MODEL OF TRADE-OFF BETWEEN OVERLAPPING AND REWORK OF DESIGN ACTIVITIES (2014) J. CONSTR. ENG. MANAGE., 140 (2), P. 04013043. , HTTPS://DOI.ORG/10.1061/(ASCE)CO.1943-7862.0000786; DONYAVI, S., FLANAGAN, R., (2009) THE IMPACT OF EFFECTIVE MATERIAL MANAGEMENT ON CONSTRUCTION SITE PERFORMANCE FOR SMALL AND MEDIUM SIZED CONSTRUCTION ENTERPRISES, PP. 11-20. , IN PROC. 25TH ANNUAL ASSOCIATION OF RESEARCHERS IN CONSTRUCTION MANAGEMENT, EDITED BY A. R. J. DAINTY, ASSOCIATION OF RESEARCHERS IN CONSTRUCTION MANAGEMENT; DU, L., TANG, W., LIU, C., WANG, S., WANG, T., SHEN, W., HUANG, M., ZHOU, Y., ENHANCING ENGINEER-PROCURE-CONSTRUCT PROJECT PERFORMANCE BY PARTNERING IN INTERNATIONAL MARKETS: PERSPECTIVE FROM CHINESE CONSTRUCTION COMPANIES (2016) INT. J. PROJECT MANAGE., 34 (1), PP. 30-43. , HTTPS://DOI.ORG/10.1016/J.IJPROMAN.2015.09.003; FENG, P.P.-Y., (2009) CAUSES AND EFFECTS OF REWORK ON THE DELIVERY OF HEALTHCARE FACILITIES IN CALIFORNIA, , PH.D. DISSERTATION, UNIV. OF CALIFORNIA, BERKELEY; FISK, E.R., (1997) CONSTRUCTION PROJECT ADMINISTRATION., , 5TH ED. UPPER SADDLE RIVER, NJ: PRENTICE HALL; FORCADA, N., ALVAREZ, A.P., LOVE, P.E.D., EDWARDS, D.J., REWORK IN URBAN RENEWAL PROJECTS IN COLOMBIA (2017) J. INFRASTRUCT. SYST., 23 (2), P. 04016034. , HTTPS://DOI.ORG/10.1061/(ASCE)IS.1943-555X.0000332; FORCADA, N., GANGOLELLS, M., CASALS, M., MACARULLA, M., FACTORS AFFECTING REWORK COSTS IN CONSTRUCTION (2017) J. CONSTR. ENG. MANAGE., 143 (8), P. 04017032. , HTTPS://DOI.ORG/10.1061/(ASCE)CO.1943-7862.0001324; FORCADA, N., RUSIÑOL, G., MACARULLA, M., LOVE, P.E.D., REWORK IN HIGHWAY PROJECTS (2014) J. CIV. ENG. MANAGE., 20 (4), PP. 445-465. , HTTPS://DOI.ORG/10.3846/13923730.2014.893917; GEORGE, R., BELL, L.C., BACK, W.E., CRITICAL ACTIVITIES IN THE FRONT-END PLANNING PROCESS (2008) J. MANAGE. ENG., 24 (2), PP. 66-74. , HTTPS://DOI.ORG/10.1061/(ASCE)0742-597X(2008)24:2(66); GRIFFITH, A.F., GIBSON, G.E., JR., ALIGNMENT DURING PREPROJECT PLANNING (2001) J. MANAGE. ENG., 17 (2), PP. 69-76. , HTTPS://DOI.ORG/10.1061/(ASCE)0742-597X(2001)17:2(69); HSIEH, T.-H., LU, S.-T., WU, C.-H., STATISTICAL ANALYSIS OF CAUSES FOR CHANGE ORDERS IN METROPOLITAN PUBLIC WORKS (2004) INT. J. PROJECT MANAGE., 22 (8), PP. 679-686. , HTTPS://DOI.ORG/10.1016/J.IJPROMAN.2004.03.005; HWANG, B.-G., HO, J.W., FRONT-END PLANNING IMPLEMENTATION IN SINGAPORE: STATUS, IMPORTANCE, AND IMPACT (2012) J. CONSTR. ENG. MANAGE., 138 (4), PP. 567-573. , HTTPS://DOI.ORG/10.1061/(ASCE)CO.1943-7862.0000456; HWANG, B.-G., THOMAS, S.R., HAAS, C.T., CALDAS, C.H., MEASURING THE IMPACT OF REWORK ON CONSTRUCTION COST PERFORMANCE (2009) J. CONSTR. ENG. MANAGE., 135 (3), PP. 187-198. , HTTPS://DOI.ORG/10.1061/(ASCE)0733-9364(2009)135:3(187); JADHAV, O.U., BHIRUD, A.N., AN ANALYSIS OF CAUSES AND EFFECTS OF CHANGE ORDERS ON CONSTRUCTION PROJECTS IN PUNE (2015) INT. J. ENG. RES. GEN. SCI., 3 (6), PP. 795-799; JOSEPHSON, P.-E., LARSSON, B., LI, H., ILLUSTRATIVE BENCHMARKING REWORK AND REWORK COSTS IN SWEDISH CONSTRUCTION INDUSTRY (2002) J. MANAGE. ENG., 18 (2), PP. 76-83. , HTTPS://DOI.ORG/10.1061/(ASCE)0742-597X(2002)18:2(76); KARTHICK, R., MALATHI, B., UMARANI, C., STUDY ON CHANGE ORDER IMPACT ON PROJECT LIFESTYLE (2015) INT. J. ENG. RES. TECHNOL., 4 (5), PP. 691-695. , HTTPS://DOI.ORG/10.17577/IJERTV4IS050443; KEANE, P., SERTYESILISIK, B., ROSS, A.D., VARIATIONS AND CHANGE ORDERS ON CONSTRUCTION PROJECTS (2010) J. LEG. AFF. DISPUTE RESOLUT. ENG. CONSTR., 2 (2), PP. 89-96. , HTTPS://DOI.ORG/10.1061/(ASCE)LA.1943-4170.0000016; KIFOKERIS, D., XENIDIS, Y., CONSTRUCTABILITY: OUTLINE OF PAST, PRESENT, AND FUTURE RESEARCH (2017) J. CONSTR. ENG. MANAGE., 143 (8), P. 04017035. , HTTPS://DOI.ORG/10.1061/(ASCE)CO.1943-7862.0001331; LI, Y., TAYLOR, T.R.B., MODELING THE IMPACT OF DESIGN REWORK ON TRANSPORTATION INFRASTRUCTURE CONSTRUCTION PROJECT PERFORMANCE (2014) J. CONSTR. ENG. MANAGE., 140 (9), P. 04014044. , HTTPS://DOI.ORG/10.1061/(ASCE)CO.1943-7862.0000878; LONDON, K., SINGH, V., INTEGRATED CONSTRUCTION SUPPLY CHAIN DESIGN AND DELIVERY SOLUTIONS (2013) ARCHIT. ENG. DES. MANAGE., 9 (3), PP. 135-157. , HTTPS://DOI.ORG/10.1080/17452007.2012.684451; LOVE, P.E.D., INFLUENCE OF PROJECT TYPE AND PROCUREMENT METHOD ON REWORK COSTS IN BUILDING CONSTRUCTION PROJECTS (2002) J. CONSTR. ENG. MANAGE., 128 (1), PP. 18-29. , HTTPS://DOI.ORG/10.1061/(ASCE)0733-9364(2002)128:1(18); LOVE, P.E.D., ACKERMANN, F., CAREY, B., MORRISON, J., WARD, M., PARK, A., PRAXIS OF REWORK MITIGATION IN CONSTRUCTION (2016) J. MANAGE. ENG., 32 (5), P. 05016010. , HTTPS://DOI.ORG/10.1061/(ASCE)ME.1943-5479.0000442; LOVE, P.E.D., ACKERMANN, F., TEO, P., MORRISON, J., FROM INDIVIDUAL TO COLLECTIVE LEARNING: A CONCEPTUAL LEARNING FRAMEWORK FOR ENACTING REWORK PREVENTION (2015) J. CONSTR. ENG. MANAGE., 141 (11), P. 05015009. , HTTPS://DOI.ORG/10.1061/(ASCE)CO.1943-7862.0001013; LOVE, P.E.D., EDWARDS, D.J., IRANI, Z., FORENSIC PROJECT MANAGEMENT: AN EXPLORATORY EXAMINATION OF THE CAUSAL BEHAVIOR OF DESIGN-INDUCED REWORK (2008) IEEE TRANS. ENG. MANAGE., 55 (2), PP. 234-247. , HTTPS://DOI.ORG/10.1109/TEM.2008.919677; LOVE, P.E.D., EDWARDS, D.J., SMITH, J., REWORK CAUSATION: EMERGENT THEORETICAL INSIGHTS AND IMPLICATIONS FOR RESEARCH (2016) J. CONSTR. ENG. MANAGE., 142 (6), P. 04016010. , HTTPS://DOI.ORG/10.1061/(ASCE)CO.1943-7862.0001114; LOVE, P.E.D., EDWARDS, D.J., WATSON, H., DAVIS, P., REWORK IN CIVIL INFRASTRUCTURE PROJECTS: DETERMINATION OF COST PREDICTORS (2010) J. CONSTR. ENG. MANAGE., 136 (3), PP. 275-282. , HTTPS://DOI.ORG/10.1061/(ASCE)CO.1943-7862.0000136; LOVE, P.E.D., LOPEZ, R., EDWARDS, D.J., GOH, Y.M., ERROR BEGAT ERROR: DESIGN ERROR ANALYSIS AND PREVENTION IN SOCIAL INFRASTRUCTURE PROJECTS (2012) ACCID. ANAL. PREV., 48 (SEP), PP. 100-110. , HTTPS://DOI.ORG/10.1016/J.AAP.2011.02.027; LOVE, P.E.D., SMITH, J., BENCHMARKING, BENCHACTION, AND BENCHLEARNING: REWORK MITIGATION IN PROJECTS (2003) J. MANAGE. ENG., 19 (4), PP. 147-159. , HTTPS://DOI.ORG/10.1061/(ASCE)0742-597X(2003)19:4(147); MATTOS NASCIMENTO, D.L., SOTELINO, E.D., LARA, T.P.S., CAIADO, R.G.G., IVSON, P., CONSTRUCTABILITY IN INDUSTRIAL PLANTS CONSTRUCTION: A BIM-LEAN APPROACH USING THE DIGITAL OBEYA ROOM FRAMEWORK (2017) J. CIV. ENG. MANAGE., 23 (8), PP. 1100-1108. , HTTPS://DOI.ORG/10.3846/13923730.2017.1385521; MOHAMMADI, N., JR., TAYLOR, J.E., JR., JAVERNICK-WILL, A., (2016) TEAM BUILDING MODERATORS OF THE ENGINEERING AND CONSTRUCTION INDUSTRY VIRTUAL TEAM PERFORMANCE, PP. 219-228. , IN CONSTRUCTION RESEARCH CONGRESS 2016: OLD AND NEW CONSTRUCTION TECHNOLOGIES CONVERGE IN HISTORIC SAN JUAN, EDITED BY J. L. PERDOMO-RIVERA, A. GONZÁLES-QUEVEDO, C. LÓPEZ DEL PUERTO, F. MALDONADO-FORTUNET, AND O. I. MOLINA-BAS, RESTON, VA: ASCE; O'BRIEN, J.J., (1998) CONSTRUCTION CHANGE ORDERS: IMPACT, AVOIDANCE, AND DOCUMENTATION., , NEW YORK: MCGRAW HILL; PALANEESWARAN, E., LOVE, P.E.D., KIM, J.T., ROLE OF DESIGN AUDITS IN REDUCING ERRORS AND REWORK: LESSONS FROM HONG KONG (2014) J. PERFORM. CONSTR. FACIL., 28 (3), PP. 511-517. , HTTPS://DOI.ORG/10.1061/(ASCE)CF.1943-5509.0000450; SAFAPOUR, E., KERMANSHACHI, S., SHANE, J., ANDERSON, S., (2017) EXPLORING AND ASSESSING THE UTILIZATION OF BEST PRACTICES FOR ACHIEVING EXCELLENCE IN CONSTRUCTION PROJECTS, , IN PROC. 6TH INT. CONSTRUCTION SPECIALTY CONF. LEADERSHIP IN SUSTAINABLE INFRASTRUCTURE. MONTRÉAL: CANADIAN SOCIETY FOR CIVIL ENGINEERING; SANVIDO, V., GROBLER, F., PARFITT, K., GUVENIS, M., COYLE, M., CRITICAL SUCCESS FACTORS FOR CONSTRUCTION PROJECTS (1992) J. CONSTR. ENG. MANAGE., 118 (1), PP. 94-111. , HTTPS://DOI.ORG/10.1061/(ASCE)0733-9364(1992)118:1(94); SHOKRI-GHASABEH, M., CHILESHE, N., KNOWLEDGE MANAGEMENT: BARRIERS TO CAPTURING LESSONS LEARNED FROM AUSTRALIAN CONSTRUCTION CONTRACTORS' PERSPECTIVE (2014) CONSTR. INNOVATION, 14 (1), PP. 108-134. , HTTPS://DOI.ORG/10.1108/CI-06-2013-0026; SPATZ, D.M., TEAM-BUILDING IN CONSTRUCTION (2000) PRACT. PERIOD. STRUCT. DES. CONSTR., 5 (3), PP. 93-105. , HTTPS://DOI.ORG/10.1061/(ASCE)1084-0680(2000)5:3(93); SULLIVAN, K.T., QUALITY MANAGEMENT PROGRAMS IN THE CONSTRUCTION INDUSTRY: BEST VALUE COMPARED WITH OTHER METHODOLOGIES (2011) J. MANAGE. ENG., 27 (4), PP. 210-219. , HTTPS://DOI.ORG/10.1061/(ASCE)ME.1943-5479.0000054; SUN, M., MENG, X., TAXONOMY FOR CHANGE CAUSES AND EFFECTS IN CONSTRUCTION PROJECTS (2009) INT. J. PROJECT MANAGE., 27 (6), PP. 560-572. , HTTPS://DOI.ORG/10.1016/J.IJPROMAN.2008.10.005; SUNDAY, O.A., (2010) IMPACT OF VARIATION ORDERS ON PUBLIC CONSTRUCTION PROJECTS, PP. 101-110. , IN PROC. 26TH ANNUAL ASSOCIATION OF RESEARCHERS IN CONSTRUCTION MANAGEMENT CONF. ASSOCIATION OF RESEARCHERS IN CONSTRUCTION MANAGEMENT; TAYLOR, T., FORD, D.N., TIPPING POINT FAILURE AND ROBUSTNESS IN SINGLE DEVELOPMENT PROJECTS (2006) SYST. DYN. REV., 22 (1), PP. 51-71. , HTTPS://DOI.ORG/10.1002/SDR.330; THOMAS, H.R., RILEY, D.R., MESSNER, J.I., FUNDAMENTAL PRINCIPLES OF SITE MATERIAL MANAGEMENT (2005) J. CONSTR. ENG. MANAGE., 131 (7), PP. 808-815. , HTTPS://DOI.ORG/10.1061/(ASCE)0733-9364(2005)131:7(808); TUHOLSKI, S.J., (2008) TRANSFORMATION, FLOW, AND VALUE CONSTELLATIONS IN AEC PROJECTS, , PH.D. DISSERTATION, UNIV. OF CALIFORNIA, BERKELEY; WANG, T., TANG, W., DU, L., DUFFIELD, C.F., WEI, Y., RELATIONSHIPS AMONG RISK MANAGEMENT, PARTNERING, AND CONTRACTOR CAPABILITY IN INTERNATIONAL EPC PROJECT DELIVERY (2016) J. MANAGE. ENG., 32 (6), P. 04016017. , HTTPS://DOI.ORG/10.1061/(ASCE)ME.1943-5479.0000459; WU, C.-H., HSIEH, T.-Y., CHENG, W.-I., STATISTICAL ANALYSIS OF CAUSES FOR DESIGN CHANGE IN HIGHWAY CONSTRUCTION ON TAIWAN (2005) INT. J. PROJECT MANAGE., 23 (7), PP. 554-563. , HTTPS://DOI.ORG/10.1016/J.IJPROMAN.2004.07.010; YE, G., JIN, Z., XIA, B., SKITMORE, M., ANALYZING CAUSES FOR REWORKS IN CONSTRUCTION PROJECTS IN CHINA (2015) J. MANAGE. ENG., 31 (6), P. 04014097. , HTTPS://DOI.ORG/10.1061/(ASCE)ME.1943-5479.0000347; ZANELDIN, E., (2000) AN INFORMATION MODEL FOR IMPROVING DESIGN COORDINATION IN BUILDING PROJECTS, , HTTPS://UWSPACE.UWATERLOO.CA/BITSTREAM/HANDLE/10012/532/NQ51242.PDF, PH.D. THESIS, UNIV. OF WATERLOO; ZAVADSKAS, E.K., TURSKIS, Z., TAMOŠAITIENE, J., RISK ASSESSMENT OF CONSTRUCTION PROJECTS (2010) J. CIV. ENG. MANAGE., 16 (1), PP. 33-46. , HTTPS://DOI.ORG/10.3846/JCEM.2010.03; ZHANG, D., HAAS, C.T., GOODRUM, P.M., CALDAS, C.H., GRANGER, R., CONSTRUCTION SMALL-PROJECTS REWORK REDUCTION FOR CAPITAL FACILITIES (2012) J. CONSTR. ENG. MANAGE., 138 (12), PP. 1377-1385. , HTTPS://DOI.ORG/10.1061/(ASCE)CO.1943-7862.0000552"/>
    <s v="KERMANSHACHI, S.; DEPT. OF CIVIL ENGINEERING, 416 YATES ST., UNITED STATES; EMAIL: SHARAREH.KERMANSHACHI@UTA.EDU"/>
    <s v=""/>
    <s v=""/>
    <s v="AMERICAN SOCIETY OF CIVIL ENGINEERS (ASCE)"/>
    <s v=""/>
    <s v=""/>
    <s v=""/>
    <s v=""/>
    <s v="0742597X"/>
    <s v=""/>
    <s v="JMENE"/>
    <s v=""/>
    <s v="ENGLISH"/>
    <s v="J MANAGE ENG"/>
    <x v="0"/>
    <s v="FINAL"/>
    <s v=""/>
    <s v="SCOPUS"/>
    <s v="2-S2.0-85057543097"/>
    <s v="J MANAGE ENG"/>
    <s v="NOTREPORTED"/>
    <s v="NOTREPORTED;NOTREPORTED;NOTREPORTED"/>
    <m/>
    <s v="SAFAPOUR E, 2019, J MANAGE ENG"/>
    <s v="SAFAPOUR E, 2019, J MANAGE ENG"/>
    <m/>
  </r>
  <r>
    <n v="50"/>
    <x v="0"/>
    <s v="MCLACHLAN DJ;ISHERWOOD J;PEILE M"/>
    <s v="57205418263;57209144361;57209138111;"/>
    <s v="FIELD DEVELOPMENT: AGILE VALUE OPTIMISATION"/>
    <x v="3"/>
    <s v="PROCEEDINGS OF THE ANNUAL OFFSHORE TECHNOLOGY CONFERENCE"/>
    <s v="2019-MAY"/>
    <s v=""/>
    <s v=""/>
    <s v=""/>
    <s v=""/>
    <s v=""/>
    <n v="4"/>
    <s v="10.4043/29607-ms"/>
    <s v="https://www.scopus.com/inward/record.uri?eid=2-s2.0-85066619058&amp;doi=10.4043%2f29607-ms&amp;partnerID=40&amp;md5=f839ecee4f8467fe92051904d914c0f3"/>
    <s v="IO OIL AND GAS CONSULTING, UNITED STATES"/>
    <s v="IO OIL AND GAS CONSULTING, UNITED STATES;IO OIL AND GAS CONSULTING, UNITED STATES;IO OIL AND GAS CONSULTING, UNITED STATES"/>
    <s v="IN 2011 78% OF UPSTREAM OIL &amp; GAS MEGAPROJECTS FACED EITHER COST OR SCHEDULE OVERRUNS ACCORDING TO AN INDUSTRY STUDY BY THE INDEPENDENT PROJECT ANALYSIS (MERROW, 2012). IN 2014, RESEARCH BY EY FOUND 64% OF PROJECTS FACED COST OVERRUNS (EY, 2014) AND 73% OF PROJECTS FACED SCHEDULE OVERRUNS. IN 2017 THE UK OIL &amp; GAS AUTHORITY (OGA) PUBLISHED A STUDY OF LESSONS LEARNED FROM UKCS OIL &amp; GAS PROJECTS BETWEEN 2011-2016, WHICH REPORTED &quot;SINCE 2011 FEWER THAN 25% OF OIL AND GAS PROJECTS HAVE BEEN DELIVERED ON TIME WITH PROJECTS AVERAGING 10 MONTHS' DELAY AND COMING IN AROUND 35% OVER BUDGET.&quot; (OGA, 2017) THIS LEVEL OF COST AND SCHEDULE UNDERPERFORMANCE WAS NOT SUSTAINABLE IN THE HIGH OIL PRICE ECONOMIC ENVIRONMENT AND IS INCONCEIVABLE IN THE LOWER OIL PRICE ENVIRONMENT IN WHICH WE NOW OPERATE. BOTH THE EY AND THE OGA REPORTS IDENTIFY FACTORS FOR THESE OVERRUNS AND LESSONS THAT CAN BE LEARNED. THESE INCLUDE ORGANISATIONAL LEARNINGS, PROJECT MANAGEMENT FAILINGS, INADEQUATE PLANNING AND COGNITIVE BIASES WITHIN THE TEAM. ONE OF THE KEY LESSONS IDENTIFIED IN THE OGA REPORT WAS THAT HIGH-QUALITY FRONT-END LOADING (FEL) IS CRITICAL TO PROJECT SUCCESS. A SUCCESSFUL FEL SHOULD DEVELOP SUFFICIENT STRATEGIC INFORMATION TO ALLOW DECISIONS TO BE MADE THAT MAXIMISE THE CHANCE OF A SUCCESSFUL PROJECT. AS PART OF ITS UNIQUE APPROACH TO FIELD DEVELOPMENT, WHICH BRINGS PROJECTS TO MARKET FASTER AND WITH MORE CERTAINTY, WE HAVE CREATED A METHODOLOGY, BASED ON THE APPROACH DEVELOPED BY PROFESSOR RONALD A. HOWARD AT STANFORD UNIVERSITY, TO DELIVER A HIGH QUALITY FEL. THIS METHODOLOGY IS UNDERPINNED BY A NUMBER OF UNIQUE TOOLS AND TECHNIQUES AND DRAWS ON BEST PRACTICE FROM A VARIETY OF INDUSTRIES, INCLUDING AEROSPACE, SMART CITIES AND SOFTWARE DEVELOPMENT. THE METHODOLOGY PAVES THE WAY FOR A DIGITAL PROJECT EXECUTION AND THE EVOLUTION OF AN OPERATIONAL DIGITAL TWIN. © 2019, OFFSHORE TECHNOLOGY CONFERENCE"/>
    <s v=""/>
    <s v="BUDGET CONTROL; COST BENEFIT ANALYSIS; HUMAN RESOURCE MANAGEMENT; OFFSHORE OIL WELL PRODUCTION; OFFSHORE TECHNOLOGY; PROJECT MANAGEMENT; SOFTWARE DESIGN; COST AND SCHEDULE; ECONOMIC ENVIRONMENT; INDEPENDENT PROJECT ANALYSIS; LESSONS IDENTIFIED; OIL AND GAS PROJECTS; PROJECT EXECUTION; STANFORD UNIVERSITY; TOOLS AND TECHNIQUES; COSTS"/>
    <s v=""/>
    <s v=""/>
    <s v=""/>
    <s v=""/>
    <s v=""/>
    <s v=""/>
    <s v=""/>
    <s v=""/>
    <s v=""/>
    <s v=""/>
    <s v=""/>
    <s v=""/>
    <s v=""/>
    <s v=""/>
    <s v=""/>
    <s v="BECK, K., BEEDLE, M., VAN BENNEKUM, A., COCKBURN, A., CUNNINGHAM, W., FOWLER, M., GRENNING, J., THOMAS, D., (2001) THE AGILE MANIFESTO, , HTTP://AGILEMANIFESTO.ORG/; BEW, M., (2015) DIGITAL BUILT BRITAIN LEVEL 3 BUILDING INFORMATION MODELLING - STRATEGIC PLAN, , HTTPS://ASSETS.PUBLISHING.SERVICE.GOV.UK/GOVERNMENT/UPLOADS/SYSTEM/UPLOADS/ATTACHMENTDATA/FILE/410096/BIS-15-155-DIGITAL-BUILT-BRITAIN-LEVEL-3-STRATEGY.PDF, HM GOVERNMENT. FEBRUARY 2015; BHATTACHARJEE, D., GILSON, K., YEON, H., PUTTING BEHAVIORAL PSYCHOLOGY TO WORK TO IMPROVE THE CUSTOMER EXPERIENCE (2016) MCKINSEY AND COMPANY MARCH 2016, , HTTPS://WWW.MCKINSEY.COM/BUSINESS-FUNCTIONS/MARKETING-ANDSALES/OUR-INSIGHTS/PUTTING-BEHAVIORAL-PSYCHOLOGY-TO-WORK-TO-IMPROVE-THE-CUSTOMER-EXPERIENCE; (2014) SPOTLIGHT ON OIL AND GAS MEGAPROJECTS, , HTTPS://WWW.EY.COM/PUBLICATION/VWLUASSETS/EY-SPOTLIGHT-ON-OIL-ANDGAS-MEGAPROJECTS/%24FILE/EY-SPOTLIGHT-ON-OIL-AND-GAS-MEGAPROJECTS.PDF; HOOMANS, J., 35,000 DECISIONS: THE GREAT CHOICES OF STRATEGIC LEADERS (2015) LEADING EDGE JOURNAL, , HTTPS://GO.ROBERTS.EDU/LEADINGEDGE/THE-GREAT-CHOICES-OF-STRATEGIC-LEADERS, MARCH 20, 2015; MERROW, E.M., OIL AND GAS INDUSTRY MEGAPROJECTS: OUR RECENT TRACK RECORD (2012) OIL AND GAS FACILITIES, 2012, PP. 38-42. , HTTPS://WWW.SPE.ORG/MEDIA/FILER_PUBLIC/DE/15/DEL5F740-FA58-4CA9-9383-FF54030F990F/153695.PDF, APRIL; (2017) LESSONS LEARNED FROM UKCS OIL AND GAS PROJECTS 2011-2016, , HTTPS://WWW.OGAUTHORITY.CO.ULDMEDIA/3380/OGA-LESSONS-LEARNED-FROM-UKCS-OIL-AND-GAS-PROJECTS-2011-2016.PDF; NIALL, R., THE DISCOVERY LIFE CYCLE OF A FINITE RESOURCES: A CASE STUDY OF US NATURAL GAS (1973) TOWARD GLOBAL EQUILIBRIUM, , HTTPS://DSPACE.MIT.EDU/BITSTREAM/HANDLE/1721.1/37491/23747322-MIT.PDF?SEQUENCE=2, D. MEADOWS AND D. MEADOWS. WRIGHTALLEN PRESS; SAATY, T., DECISION MAKING WITH THE ANALYTIC HIERARCHY PROCESS (2008) INTERNATIONAL JOURNAL OF SERVICES SCIENCES, 1 (1), PP. 83-98. , HTTPS://WWW.RESEARCHGATE.NET/PUBLICATION/228628807DECISIONMAKINGWITHTHEANALYTICHIERARCHYPROCESS, JANUARY 2008; STERMAN, J.D., RICHARDSON, G.P., AN EXPERIMENT TO EVALUATE METHODS FOR ESTIMATING FOSSIL FUEL RESOURCES (1985) J. FORECAST., 4, PP. 197-226"/>
    <s v=""/>
    <s v=""/>
    <s v=""/>
    <s v="OFFSHORE TECHNOLOGY CONFERENCE"/>
    <s v="OFFSHORE TECHNOLOGY CONFERENCE 2019, OTC 2019"/>
    <s v="6 MAY 2019 THROUGH 9 MAY 2019"/>
    <s v=""/>
    <s v="148087"/>
    <s v="01603663"/>
    <s v="9781613996416"/>
    <s v="OSTCB"/>
    <s v=""/>
    <s v="ENGLISH"/>
    <s v="PROC. ANNU. OFFSHORE TECHNOL. CONF."/>
    <x v="1"/>
    <s v="FINAL"/>
    <s v=""/>
    <s v="SCOPUS"/>
    <s v="2-S2.0-85066619058"/>
    <s v="PROC ANNU OFFSHORE TECHNOL CONF"/>
    <m/>
    <s v="NOTREPORTED"/>
    <m/>
    <s v="MCLACHLAN DJ, 2019, PROC ANNU OFFSHORE TECHNOL CONF"/>
    <s v="MCLACHLAN DJ, 2019, PROC ANNU OFFSHORE TECHNOL CONF"/>
    <m/>
  </r>
  <r>
    <n v="51"/>
    <x v="0"/>
    <s v="WILLIAMS T;VO H;SAMSET K;EDKINS A"/>
    <s v="24304475000;57208162897;6506836456;13409935900;"/>
    <s v="THE FRONT-END OF PROJECTS: A SYSTEMATIC LITERATURE REVIEW AND STRUCTURING"/>
    <x v="3"/>
    <s v="PRODUCTION PLANNING AND CONTROL"/>
    <s v="30"/>
    <s v="14"/>
    <s v=""/>
    <s v="1137"/>
    <s v="1169"/>
    <s v=""/>
    <n v="42"/>
    <s v="10.1080/09537287.2019.1594429"/>
    <s v="https://www.scopus.com/inward/record.uri?eid=2-s2.0-85064012621&amp;doi=10.1080%2f09537287.2019.1594429&amp;partnerID=40&amp;md5=2b76ec5a3ac94514d3d052f91f04221f"/>
    <s v="RISK INSTITUTE, UNIVERSITY OF HULL, HULL, UNITED KINGDOM; DEPARTMENT OF CIVIL AND ENVIRONMENTAL ENGINEERING, NORWEGIAN UNIVERSITY OF SCIENCE AND TECHNOLOGY, TRONDHEIM, NORWAY; THE BARTLETT SCHOOL OF CONSTRUCTION &amp; PROJECT MANAGEMENT, UNIVERSITY COLLEGE LONDON, LONDON, UNITED KINGDOM"/>
    <s v="RISK INSTITUTE, UNIVERSITY OF HULL, HULL, UNITED KINGDOM;RISK INSTITUTE, UNIVERSITY OF HULL, HULL, UNITED KINGDOM;DEPARTMENT OF CIVIL AND ENVIRONMENTAL ENGINEERING, NORWEGIAN UNIVERSITY OF SCIENCE AND TECHNOLOGY, TRONDHEIM, NORWAY;THE BARTLETT SCHOOL OF CONSTRUCTION &amp; PROJECT MANAGEMENT, UNIVERSITY COLLEGE LONDON, LONDON, UNITED KINGDOM"/>
    <s v="THIS PAPER SUMMARIZES THE RESULTS OF A COMPREHENSIVE SYSTEMATIC LITERATURE SURVEY ON THE FRONT-END OF A PROJECT, COMMISSIONED BY THE PROJECT MANAGEMENT INSTITUTE. THE DEDICATED LITERATURE ON THE FRONT-END IS SPARSE: ALTHOUGH THE FRONT-END HAS BEEN SHOWN TO BE CRITICAL TO THE STRATEGIC SUCCESS OF THE PROJECT, THIS PHASE OF THE LIFECYCLE IS NOT WELL UNDERSTOOD. THIS PAPER PRESENTS THE LITERATURE ON THE CONCEPT OF THE FRONT-END, AND DEFINES A TEMPORARILY ORDERED STRUCTURE OF GENERIC PROCESSES THAT FORM THE ‘FRONT-END’ AND HOW THESE FIT TOGETHER AS A COHERENT WHOLE. THESE START FROM THE PRELIMINARIES TO THE INITIATIVE, THEN THE PROJECT PURPOSE (FOR VARIOUS STAKEHOLDERS), THE INITIAL ANALYSIS AND SCENARIO ANALYSIS; THE ANALYSIS OF ALTERNATIVES AND CHOICE OF PROJECT CONCEPT; ASSESSMENT OF THE PROJECT, FINISHING WITH SETTING UP PROJECT EXECUTION. IT SUMMARISES THE RECENT LITERATURE AT EACH OF THESE ELEMENTS IN TURN, SPECIFICALLY AS THEY RELATE TO THE FRONT-END. © 2019, © 2019 INFORMA UK LIMITED, TRADING AS TAYLOR &amp; FRANCIS GROUP."/>
    <s v="PROJECT CONCEPT; PROJECT FRONT-END; PROJECT MANAGEMENT"/>
    <s v="LIFE CYCLE; ANALYSIS OF ALTERNATIVES; FRONT END; LITERATURE SURVEY; ORDERED STRUCTURES; PROJECT CONCEPT; PROJECT EXECUTION; SCENARIO ANALYSIS; SYSTEMATIC LITERATURE REVIEW; PROJECT MANAGEMENT"/>
    <s v=""/>
    <s v=""/>
    <s v=""/>
    <s v=""/>
    <s v=""/>
    <s v=""/>
    <s v=""/>
    <s v=""/>
    <s v=""/>
    <s v=""/>
    <s v=""/>
    <s v=""/>
    <s v=""/>
    <s v=""/>
    <s v=""/>
    <s v="AALTONEN, K., KUJALA, J., A PROJECT LIFECYCLE PERSPECTIVE ON STAKEHOLDER INFLUENCE STRATEGIES IN GLOBAL PROJECTS (2010) SCANDINAVIAN JOURNAL OF MANAGEMENT, 26 (4), PP. 381-397; AALTONEN, K., KUJALA, J., HAVELA, L., SAVAGE, G., STAKEHOLDER DYNAMICS DURING THE PROJECT FRONT-END: THE CASE OF NUCLEAR WASTE REPOSITORY PROJECTS (2015) PROJECT MANAGEMENT JOURNAL, 46 (6), PP. 15-41; AARSETH, W., AHOLA, T., AALTONEN, K., ØKLAND, A., ANDERSEN, B., PROJECT SUSTAINABILITY STRATEGIES: A SYSTEMATIC LITERATURE REVIEW (2017) INTERNATIONAL JOURNAL OF PROJECT MANAGEMENT, 35 (6), PP. 1071-1083; ACHTERKAMP, M.C., VOS, J.F.J., INVESTIGATING THE USE OF THE STAKEHOLDER NOTION IN PROJECT MANAGEMENT LITERATURE, A META-ANALYSIS (2008) INTERNATIONAL JOURNAL OF PROJECT MANAGEMENT, 26 (7), PP. 749-757; AGARWAL, N., RATHOD, U., DEFINING ‘SUCCESS‘ FOR SOFTWARE PROJECTS: AN EXPLORATORY REVELATION (2006) INTERNATIONAL JOURNAL OF PROJECT MANAGEMENT, 24 (4), PP. 358-370; AHIAGA-DAGBUI, D.D., LOVE, P.E.D., SMITH, S.D., ACKERMANN, F., TOWARD A SYSTEMIC VIEW TO COST OVERRUN CAUSATION IN INFRASTRUCTURE PROJECTS: A REVIEW AND IMPLICATIONS FOR RESEARCH (2017) PROJECT MANAGEMENT JOURNAL, 48 (2), PP. 88-98; AHIAGA-DAGBUI, D.D., LOVE, P.E.D., WHYTE, A., BOATENG, P., COSTING AND TECHNOLOGICAL CHALLENGES OF OFFSHORE OIL AND GAS DECOMMISSIONING IN THE U.K. NORTH SEA (2017) JOURNAL OF CONSTRUCTION ENGINEERING &amp; MANAGEMENT, 143 (7), PP. 1-11; AIBINU, A.A., PASCO, T., THE ACCURACY OF PRE-TENDER BUILDING COST ESTIMATES IN AUSTRALIA (2008) CONSTRUCTION MANAGEMENT &amp; ECONOMICS, 26 (12), PP. 1257-1269; ALBERT, M., BALVE, P., SPANG, K., EVALUATION OF PROJECT SUCCESS: A STRUCTURED LITERATURE REVIEW (2017) INTERNATIONAL JOURNAL OF MANAGING PROJECTS IN BUSINESS, 10 (4), PP. 796-821; ALKASS, S., AL-JIBOURI, S., TECHAKOSOL, V., (2006), FEASIBILITY STUDIES: A CASE FOR USING A STOCHASTIC APPROACH. PAPER PRESENTED AT THE 50TH ANNUAL MEETING OF AACE INTERNATIONAL, LAS VEGAS, NEVADA, JUNE 19–22; ANDERSEN, E.S., VALUE CREATION USING THE MISSION BREAKDOWN STRUCTURE (2014) INTERNATIONAL JOURNAL OF PROJECT MANAGEMENT, 32 (5), PP. 885-892; ANDERSEN, B., SAMSET, K., WELDE, M., LOW ESTIMATES–HIGH STAKES: UNDERESTIMATION OF COSTS AT THE FRONT-END OF PROJECTS (2016) INTERNATIONAL JOURNAL OF MANAGING PROJECTS IN BUSINESS, 9 (1), PP. 171-193; ANDERSON, G., SHIFTING LANDSCAPES (2011) ENGINEERING &amp; TECHNOLOGY, 6 (8), PP. 28-31; ANNEMA, J.A., “THE USE OF CBA IN DECISION-MAKING ON MEGA-PROJECTS: EMPIRICAL EVIDENCE.” (2013) INTERNATIONAL HANDBOOK ON MEGA-PROJECTS, P. 291. , PRIEMUS H., VAN WEE B., (EDS), CHELTENHAM, UK: EDWARD ELGAR PUBLISHING, EDITED BY; ARTTO, K., KUJALA, J., DIETRICH, P., MARTINSUO, M., WHAT IS PROJECT STRATEGY? (2008) INTERNATIONAL JOURNAL OF PROJECT MANAGEMENT, 26 (1), PP. 4-12; ASHURI, B., KASHANI, H., MOLENAAR, K.R., LEE, S., LU, J., RISK-NEUTRAL PRICING APPROACH FOR EVALUATING BOT HIGHWAY PROJECTS WITH GOVERNMENT MINIMUM REVENUE GUARANTEE OPTIONS (2012) JOURNAL OF CONSTRUCTION ENGINEERING &amp; MANAGEMENT, 138 (4), PP. 545-557; (2012) APM BODY OF KNOWLEDGE, , SIXTH ED, PRINCES RISBOROUGH: ASSOCIATION OF PROJECT MANAGEMENT; ASSUDANI, R., KLOPPENBORG, T.J., MANAGING STAKEHOLDERS FOR PROJECT MANAGEMENT SUCCESS: AN EMERGENT MODEL OF STAKEHOLDERS (2010) JOURNAL OF GENERAL MANAGEMENT, 35 (3), PP. 67-80; ATKINS, G., DAVIES, N., BISHOP, T.K., (2017) “HOW TO VALUE INFRASTRUCTURE: IMPROVING COST BENEFIT ANALYSIS.”, , LONDON, ENGLAND: INSTITUTE FOR GOVERNMENT; ATKINSON, R., PROJECT MANAGEMENT: COST, TIME AND QUALITY, TWO BEST GUESSES AND A PHENOMENON, IT’S TIME TO ACCEPT OTHER SUCCESS CRITERIA (1999) INTERNATIONAL JOURNAL OF PROJECT MANAGEMENT, 17 (6), PP. 337-342; (2016) “THE AUSTRALIAN TRANSPORT ASSESSMENT AND PLANNING (ATAP) GUIDELINES - OVERVIEW.”, , COMMONWEALTH OF AUSTRALIA: COMMONWEALTH DEPARTMENT OF INFRASTRUCTURE AND REGIONAL DEVELOPMENT; (2016) “AUSTRALIAN TRANSPORT ASSESSMENT AND PLANNING (ATAP) STEERING COMMITTEE.”, , COMMONWEALTH OF AUSTRALIA: COMMONWEALTH DEPARTMENT OF INFRASTRUCTURE AND REGIONAL DEVELOPMENT; (2009) MANAGING SUCCESSFUL PROJECTS WITH PRINCE2, , FIFTH ED, LONDON, ENGLAND: THE STATIONERY OFFICE; BADEWI, A., “THE IMPACT OF PROJECT MANAGEMENT (PM) AND BENEFITS MANAGEMENT (BM) PRACTICES ON PROJECT SUCCESS: TOWARDS DEVELOPING A PROJECT BENEFITS GOVERNANCE FRAMEWORK.” (2016) INTERNATIONAL JOURNAL OF PROJECT MANAGEMENT, 34 (4), PP. 761-778; BAKKER, R.M., TAKING STOCK OF TEMPORARY ORGANIZATIONAL FORMS: A SYSTEMATIC REVIEW AND RESEARCH AGENDA (2010) INTERNATIONAL JOURNAL OF MANAGEMENT REVIEWS, 12 (4), PP. 466-486; BALOUKA, N., COHEN, I., SHTUB, A., EXTENDING THE MULTIMODE RESOURCE-CONSTRAINED PROJECT SCHEDULING PROBLEM BY INCLUDING VALUE CONSIDERATIONS (2016) IEEE TRANSACTIONS ON ENGINEERING MANAGEMENT, 63 (1), PP. 4-15; BAÑULS, V.A., LÓPEZ, C., TUROFF, M., TEJEDOR, F., PREDICTING THE IMPACT OF MULTIPLE RISKS ON PROJECT PERFORMANCE: A SCENARIO-BASED APPROACH (2017) PROJECT MANAGEMENT JOURNAL, 48 (5), PP. 95-114; BAQERIN, M.H., SHAFAHI, Y., KASHANI, H., APPLICATION OF WEIBULL ANALYSIS TO EVALUATE AND FORECAST SCHEDULE PERFORMANCE IN REPETITIVE PROJECTS (2016) JOURNAL OF CONSTRUCTION ENGINEERING AND MANAGEMENT, 142 (2), P. 04015058; BARRAZA, G.A., PROBABILISTIC ESTIMATION AND ALLOCATION OF PROJECT TIME CONTINGENCY (2011) JOURNAL OF CONSTRUCTION ENGINEERING &amp; MANAGEMENT, 137 (4), PP. 259-265; BASU, R., MANAGING QUALITY IN PROJECTS: AN EMPIRICAL STUDY (2014) INTERNATIONAL JOURNAL OF PROJECT MANAGEMENT, 32 (1), PP. 178-187; BATSELIER, J., VANHOUCKE, M., PRACTICAL APPLICATION AND EMPIRICAL EVALUATION OF REFERENCE CLASS FORECASTING FOR PROJECT MANAGEMENT (2016) PROJECT MANAGEMENT JOURNAL, 47 (5), PP. 36-51; BERTELLI, A.M., SMITH, C.R., RELATIONAL CONTRACTING AND NETWORK MANAGEMENT (2010) JOURNAL OF PUBLIC ADMINISTRATION RESEARCH AND THEORY, 20 (1), PP. I21-I40; BERTISEN, J., DAVIS, G.A., BIAS AND ERROR IN MINE PROJECT CAPITAL COST ESTIMATION (2008) ENGINEERING ECONOMIST, 53 (2), PP. 118-139; BIESENTHAL, C., WILDEN, R., MULTI-LEVEL PROJECT GOVERNANCE: TRENDS AND OPPORTUNITIES (2014) INTERNATIONAL JOURNAL OF PROJECT MANAGEMENT, 32 (8), PP. 1291-1308; BLASKOVICS, B., THE IMPACT OF PROJECT MANAGER ON PROJECT SUCCESS–THE CASE OF ICT SECTOR (2016) SOCIETY &amp; ECONOMY, 38 (2), PP. 261-281; BOATENG, P., CHEN, Z., OGUNLANA, S.O., AN ANALYTICAL NETWORK PROCESS MODEL FOR RISKS PRIORITISATION IN MEGAPROJECTS (2015) INTERNATIONAL JOURNAL OF PROJECT MANAGEMENT, 33 (8), PP. 1795-1811; BOSCH-REKVELDT, M., JONGKIND, Y., MOOI, H., BAKKER, H., VERBRAECK, A., GRASPING PROJECT COMPLEXITY IN LARGE ENGINEERING PROJECTS: THE TOE (TECHNICAL, ORGANIZATIONAL AND ENVIRONMENTAL) FRAMEWORK (2011) INTERNATIONAL JOURNAL OF PROJECT MANAGEMENT, 29 (6), PP. 728-739; BOUDET, H.S., JAYASUNDERA, D.C., DAVIS, J., DRIVERS OF CONFLICT IN DEVELOPING COUNTRY INFRASTRUCTURE PROJECTS: EXPERIENCE FROM THE WATER AND PIPELINE SECTORS (2011) JOURNAL OF CONSTRUCTION ENGINEERING AND MANAGEMENT, 137 (7), PP. 498-511; BOVIS, C.H., RISK AND PUBLIC-PRIVATE PARTNERSHIPS (2012) EUROPEAN PROCUREMENT &amp; PUBLIC PRIVATE PARTNERSHIP LAW REVIEW, 7, P. 44; BOVIS, C.H., RISK IN PUBLIC-PRIVATE PARTNERSHIPS AND CRITICAL INFRASTRUCTURE (2015) EUROPEAN JOURNAL OF RISK REGULATION, 6 (2), PP. 200-207; BRADSHAW, G.B., ESTABLISHING A FIRST CLASS PROJECT CONTROLS ORGANIZATION FOR MANAGING LARGE COMPLEX PROJECTS (2008) AACE INTERNATIONAL TRANSACTIONS, PP. 1-9. , HTTP://SEARCH.EBSCOHOST.COM/LOGIN.ASPX?DIRECT=TRUE&amp;DB=BUH&amp;AN=33720053&amp;SITE=EHOST-LIVE; BRADY, T., DAVIES, A., MANAGING STRUCTURAL AND DYNAMIC COMPLEXITY: A TALE OF TWO PROJECTS (2014) PROJECT MANAGEMENT JOURNAL, 45 (4), PP. 21-38; BREESE, R., JENNER, S., SERRA, C.E.M., THORP, J., BENEFITS MANAGEMENT: LOST OR FOUND IN TRANSLATION (2015) INTERNATIONAL JOURNAL OF PROJECT MANAGEMENT, 33 (7), PP. 1438-1451; BREM, A., VOIGT, K.-I., INTEGRATION OF MARKET PULL AND TECHNOLOGY PUSH IN THE CORPORATE FRONT END AND INNOVATION MANAGEMENT—INSIGHTS FROM THE GERMAN SOFTWARE INDUSTRY (2009) TECHNOVATION, 29 (5), PP. 351-367; BROCKHOFF, K., ON THE NOVELTY DIMENSION IN PROJECT MANAGEMENT (2006) PROJECT MANAGEMENT JOURNAL, 37 (3), PP. 26-36; BROOKES, N., SAGE, D., DAINTY, A., LOCATELLI, G., WHYTE, J., AN ISLAND OF CONSTANCY IN A SEA OF CHANGE: RETHINKING PROJECT TEMPORALITIES WITH LONG-TERM MEGAPROJECTS (2017) INTERNATIONAL JOURNAL OF PROJECT MANAGEMENT, 35 (7), PP. 1213-1224; BROWN, T.L., POTOSKI, M., SLYKE, D.V., MANAGING COMPLEX CONTRACTS: A THEORETICAL APPROACH (2016) JOURNAL OF PUBLIC ADMINISTRATION RESEARCH AND THEORY, 26 (2), PP. 294-308; BROWNING, T.R., A QUANTITATIVE FRAMEWORK FOR MANAGING PROJECT VALUE, RISK, AND OPPORTUNITY (2014) IEEE TRANSACTIONS ON ENGINEERING MANAGEMENT, 61 (4), PP. 583-598; BRUNSMAN, A.R., ROBSON, K.F., DOUGLAS, D.G., PARAMETRIC ESTIMATING FOR ENVIRONMENTAL REMEDIATION PROJECTS (2008) AACE INTERNATIONAL TRANSACTIONS, PP. 1-5. , HTTPS://SEARCH.PROQUEST.COM/DOCVIEW/208167237?PQ-ORIGSITE=GSCHOLAR; BULATHSINHALA, N.A., EX-ANTE EVALUATION OF PUBLICLY FUNDED R&amp;D PROJECTS: SEARCHING FOR EXPLORATION (2015) SCIENCE &amp; PUBLIC POLICY (SPP), 42 (2), PP. 162-175; CANNING, C., HOLMES, K., COMMUNITY CONSULTATION IN DEVELOPING MUSEUM PROJECTS: A CASE STUDY USING THE REPERTORY GRID TECHNIQUE (2006) CULTURAL TRENDS, 15 (4), PP. 275-297; CANTARELLI, C.C., FLYVBJERG, B., VAN WEE, B., MOLIN, E.J.E., LOCK-IN AND ITS INFLUENCE ON THE PROJECT PERFORMANCE OF LARGE-SCALE TRANSPORTATION INFRASTRUCTURE PROJECTS: INVESTIGATING THE WAY IN WHICH LOCK-IN CAN EMERGE AND AFFECT COST OVERRUNS (2010) ENVIRONMENT AND PLANNING B: PLANNING AND DESIGN, 37 (5), PP. 792-807; CARDENAS, I.C., VOORDIJK, H., DEWULF, G., BEYOND THEORY: TOWARDS A PROBABILISTIC CAUSATION MODEL TO SUPPORT PROJECT GOVERNANCE IN INFRASTRUCTURE PROJECTS (2017) INTERNATIONAL JOURNAL OF PROJECT MANAGEMENT, 35 (3), PP. 432-450; CHANG, C.-Y., A CRITICAL ANALYSIS OF RECENT ADVANCES IN THE TECHNIQUES FOR THE EVALUATION OF RENEWABLE ENERGY PROJECTS (2013) INTERNATIONAL JOURNAL OF PROJECT MANAGEMENT, 31 (7), PP. 1057-1067; CHANG, Y., WILKINSON, S., POTANGAROA, R., SEVILLE, E., MANAGING RESOURCES IN DISASTER RECOVERY PROJECTS (2012) ENGINEERING, CONSTRUCTION AND ARCHITECTURAL MANAGEMENT, 19 (5), PP. 557-580; CHAPMAN, R.J., A FRAMEWORK FOR EXAMINING THE DIMENSIONS AND CHARACTERISTICS OF COMPLEXITY INHERENT WITHIN RAIL MEGAPROJECTS (2016) INTERNATIONAL JOURNAL OF PROJECT MANAGEMENT, 34 (6), PP. 937-956; CHEUNG, S.O., YIU, T.W., CHIU, O.K., THE AGGRESSIVE–COOPERATIVE DRIVERS OF CONSTRUCTION CONTRACTING (2009) INTERNATIONAL JOURNAL OF PROJECT MANAGEMENT, 27 (7), PP. 727-735; CHIH, Y.-Y., ZWIKAEL, O., PROJECT BENEFIT MANAGEMENT: A CONCEPTUAL FRAMEWORK OF TARGET BENEFIT FORMULATION (2015) INTERNATIONAL JOURNAL OF PROJECT MANAGEMENT, 33 (2), PP. 352-362; CHO, K., HASTAK, M., TIME AND COST-OPTIMIZED DECISION SUPPORT MODEL FOR FAST-TRACK PROJECTS (2013) JOURNAL OF CONSTRUCTION ENGINEERING AND MANAGEMENT, 139 (1), PP. 90-101; CHOI, K., KWAK, Y.H., PYEON, J.-H., SON, K., SCHEDULE EFFECTIVENESS OF ALTERNATIVE CONTRACTING STRATEGIES FOR TRANSPORTATION INFRASTRUCTURE IMPROVEMENT PROJECTS (2012) JOURNAL OF CONSTRUCTION ENGINEERING &amp; MANAGEMENT, 138 (3), PP. 323-330; CHOI, H.-H., MAHADEVAN, S., CONSTRUCTION PROJECT RISK ASSESSMENT USING EXISTING DATABASE AND PROJECT-SPECIFIC INFORMATION (2008) JOURNAL OF CONSTRUCTION ENGINEERING AND MANAGEMENT, 134 (11), PP. 894-903; CHOU, J.-S., PRAMUDAWARDHANI, D., CROSS-COUNTRY COMPARISONS OF KEY DRIVERS, CRITICAL SUCCESS FACTORS AND RISK ALLOCATION FOR PUBLIC-PRIVATE PARTNERSHIP PROJECTS (2015) INTERNATIONAL JOURNAL OF PROJECT MANAGEMENT, 33 (5), PP. 1136-1150; CHRISTENSEN, T., THE NORWEGIAN FRONT-END GOVERNANCE REGIME OF MAJOR PUBLIC PROJECTS: A THEORETICALLY BASED ANALYSIS AND EVALUATION (2011) INTERNATIONAL JOURNAL OF MANAGING PROJECTS IN BUSINESS, 4 (2), PP. 218-239; CHRISTENSEN, T., “DECISION-MAKING IN THE POLITICAL ENVIRONMENT.” (2012) PROJECT GOVERNANCE: GETTING INVESTMENTS RIGHT, PP. 256-276. , WILLIAMS T., SAMSET K., (EDS), NEW YORK, NY: PALGRAVE MACMILLAN, EDITED BY; CHRONÉER, D., BACKLUND, F., A HOLISTIC VIEW ON LEARNING IN PROJECT-BASED ORGANIZATIONS (2015) PROJECT MANAGEMENT JOURNAL, 46 (3), PP. 61-74; CHUNG-LI, T., ZHAO, T., FU, C.C., CONTINGENCY ESTIMATION USING A REAL OPTIONS APPROACH (2009) CONSTRUCTION MANAGEMENT &amp; ECONOMICS, 27 (11), PP. 1073-1087; COLLINS, W., PARRISH, K., GIBSON, G.E., JR., DEVELOPMENT OF A PROJECT SCOPE DEFINITION AND ASSESSMENT TOOL FOR SMALL INDUSTRIAL CONSTRUCTION PROJECTS (2017) JOURNAL OF MANAGEMENT IN ENGINEERING, 33 (4), PP. 1-15. , AND; (2014), HTTPS://WWW.FINANCE.GOV.AU/SITES/DEFAULT/FILES/RMG-502-GUIDANCE-FOR-THE-TWO-STAGE-CAPITAL-WORKS-APPROVAL-PROCESS-FOR-AUSTRALIAN-GOVERNMENT-CONSTRUCTION-PROJECTS.PDF, RMG 502GUIDANCE FOR THE TWO STAGE CAPITAL WORKS APPROVAL PROCESS FOR AUSTRALIAN GOVERNMENT CONSTRUCTION PROJECTS; BANK UPS PRE-PROJECT CORRUPTION SCREENING (2015) CONSTRUCTION EUROPE, 26 (3), P. 9. , HTTP://SEARCH.EBSCOHOST.COM/LOGIN.ASPX?DIRECT=TRUE&amp;DB=BUH&amp;AN=102230288&amp;SITE=EHOST-LIVE; COOKE-DAVIES, T., “FRONT-END ALIGNMENT OF PROJECTS.” (2009) MAKING ESSENTIAL CHOICES WITH SCANT INFORMATION: FRONT-END DECISION MAKING IN MAJOR PROJECTS, PP. 106-124. , WILLIAMS T., SAMSET K., SUNNEVÅG K., (EDS), NEW YORK, NY: PALGRAVE MACMILLAN, EDITED BY; COOKE-DAVIES, T.J., CRAWFORD, L.H., LECHLER, T.G., PROJECT MANAGEMENT SYSTEMS: MOVING PROJECT MANAGEMENT FROM AN OPERATIONAL TO A STRATEGIC DISCIPLINE (2009) PROJECT MANAGEMENT JOURNAL, 40 (1), PP. 110-123; COUILLARD, J., GARON, S., RIZNIC, J., THE LOGICAL FRAMEWORK APPROACH–MILLENNIUM (2009) PROJECT MANAGEMENT JOURNAL, 40 (4), PP. 31-44; CRAVENS, J., (2017), HTTPS://WWW.POWER-ENG.COM/ARTICLES/PRINT/VOLUME-121/ISSUE-2/DEPARTMENTS/GAS-GENERATION/THE-OPPORTUNITY-FOR-IMPROVED-DEVELOPMENT-OF-NEW-GAS-PROJECTS.HTML, THE OPPORTUNITY FOR IMPROVED DEVELOPMENT OF NEW GAS PROJECTS. POWER ENGINEERING, FEBRUARY 20; CRAWFORD, L., COOKE-DAVIES, T., HOBBS, B., LABUSCHAGNE, L., REMINGTON, K., CHEN, P., GOVERNANCE AND SUPPORT IN THE SPONSORING OF PROJECTS AND PROGRAMS (2008) PROJECT MANAGEMENT JOURNAL, 39 (1), PP. S43-S55; CRUZ, C.O., MARQUES, R.C., FLEXIBLE CONTRACTS TO COPE WITH UNCERTAINTY IN PUBLIC–PRIVATE PARTNERSHIPS (2013) INTERNATIONAL JOURNAL OF PROJECT MANAGEMENT, 31 (3), PP. 473-483; CSERHÁTI, G., SZABÓ, L., THE RELATIONSHIP BETWEEN SUCCESS CRITERIA AND SUCCESS FACTORS IN ORGANIZATIONAL EVENT PROJECTS (2014) INTERNATIONAL JOURNAL OF PROJECT MANAGEMENT, 32 (4), PP. 613-624; DALCHER, D., (2011) THE OXFORD HANDBOOK OF PROJECT MANAGEMENT, , OXFORD, ENGLAND: OXFORD UNIVERSITY PRESS; DALCHER, D., BUSINESS CASES, BENEFITS AND POTENTIAL VALUE: THE IMPACT OF PLANNING FALLACY, OPTIMISM BIAS AND STRATEGIC MISREPRESENTATION ON THE ROAD TO SUCCESS (2016) PM WORLD JOURNAL, 5 (6), PP. 1-7. , HTTP://SEARCH.EBSCOHOST.COM/LOGIN.ASPX?DIRECT=TRUE&amp;DB=BUH&amp;AN=116996562&amp;SITE=EHOST-LIVE; DAUBE, D., VOLLRATH, S., ALFEN, H.W., A COMPARISON OF PROJECT FINANCE AND THE FORFEITING MODEL AS FINANCING FORMS FOR PPP PROJECTS IN GERMANY (2008) INTERNATIONAL JOURNAL OF PROJECT MANAGEMENT, 26 (4), PP. 376-387; DAVIES, A., GANN, D., DOUGLAS, T., INNOVATION IN MEGAPROJECTS: SYSTEMS INTEGRATION AT LONDON HEATHROW TERMINAL 5 (2009) CALIFORNIA MANAGEMENT REVIEW, 51 (2), PP. 101-125; DAVIES, A., MACAULAY, S., DEBARRO, T., THURSTON, M., MAKING INNOVATION HAPPEN IN A MEGAPROJECT: LONDON’S CROSSRAIL SUBURBAN RAILWAY SYSTEM (2014) PROJECT MANAGEMENT JOURNAL, 45 (6), PP. 25-37; DE ARAÚJO, M.C.B., ALENCAR, L.H., DE MIRANDA MOTA, C.M., PROJECT PROCUREMENT MANAGEMENT: A STRUCTURED LITERATURE REVIEW (2017) INTERNATIONAL JOURNAL OF PROJECT MANAGEMENT, 35 (3), PP. 353-377; DE BAKKER, K., BOONSTRA, A., WORTMANN, H., RISK MANAGEMENT AFFECTING IS/IT PROJECT SUCCESS THROUGH COMMUNICATIVE ACTION (2011) PROJECT MANAGEMENT JOURNAL, 42 (3), PP. 75-90; DERBY, C., ZWIKAEL, O., THE SECRET OF (DEFINING) SUCCESS (2012) PM NETWORK, 26 (8), PP. 20-22. , HTTPS://WWW.PMI.ORG/LEARNING/LIBRARY/SECRET-DEFINING-SUCCESS-4267; DIKMEN, I., BIRGONUL, M.T., TAH, J.H.M., OZER, A.H., WEB-BASED RISK ASSESSMENT TOOL USING INTEGRATED DURATION-COST INFLUENCE NETWORK MODEL (2012) JOURNAL OF CONSTRUCTION ENGINEERING &amp; MANAGEMENT, 138 (9), PP. 1023-1034; DIMITRIOU, H.T., WARD, E.J., WRIGHT, P.G., MEGA TRANSPORT PROJECTS—BEYOND THE “IRON TRIANGLE”: FINDINGS FROM THE OMEGA RESEARCH PROGRAMME (2013) PROGRESS IN PLANNING, 86, PP. 1-43; DO BA, K., TUN LIN, M., SUCCESS CRITERIA AND FACTORS FOR INTERNATIONAL DEVELOPMENT PROJECTS: A LIFE-CYCLE-BASED FRAMEWORK (2008) PROJECT MANAGEMENT JOURNAL, 39 (1), PP. 72-84; DOHERTY, N.F., ASHURST, C., PEPPARD, J., FACTORS AFFECTING THE SUCCESSFUL REALISATION OF BENEFITS FROM SYSTEMS DEVELOPMENT PROJECTS: FINDINGS FROM THREE CASE STUDIES (2012) JOURNAL OF INFORMATION TECHNOLOGY, 27 (1), PP. 1-16; DOLOI, H.K., UNDERSTANDING STAKEHOLDERS” PERSPECTIVE OF COST ESTIMATION IN PROJECT MANAGEMENT.” (2011) INTERNATIONAL JOURNAL OF PROJECT MANAGEMENT, 29 (5), PP. 622-636; DUFFIELD, S., WHITTY, S.J., DEVELOPING A SYSTEMIC LESSONS LEARNED KNOWLEDGE MODEL FOR ORGANIZATIONAL LEARNING THROUGH PROJECTS (2015) INTERNATIONAL JOURNAL OF PROJECT MANAGEMENT, 33 (2), PP. 311-324; DURSUN, O., STOY, C., CONCEPTUAL ESTIMATION OF CONSTRUCTION COSTS USING THE MULTISTEP AHEAD APPROACH (2016) JOURNAL OF CONSTRUCTION ENGINEERING &amp; MANAGEMENT, 142 (9), PP. 1-10; DUTRA, C.C., RIBEIRO, J.L.D., DE CARVALHO, M.M., AN ECONOMIC–PROBABILISTIC MODEL FOR PROJECT SELECTION AND PRIORITIZATION (2014) INTERNATIONAL JOURNAL OF PROJECT MANAGEMENT, 32 (6), PP. 1042-1055; DYER, R., CULTURAL SENSE-MAKING INTEGRATION INTO RISK MITIGATION STRATEGIES TOWARDS MEGAPROJECT SUCCESS (2017) INTERNATIONAL JOURNAL OF PROJECT MANAGEMENT, 35 (7), PP. 1338-1349; EDKINS, A., GERALDI, J., MORRIS, P., SMITH, A., EXPLORING THE FRONT-END OF PROJECT MANAGEMENT (2013) ENGINEERING PROJECT ORGANIZATION JOURNAL, 3 (2), PP. 71-85; EDKINS, A., SMITH, A., “DESIGNING THE PROJECT.” (2012) PROJECT GOVERNANCE: GETTING INVESTMENTS RIGHT, PP. 135-174. , WILLIAMS T., SAMSET K., (EDS), LONDON, ENGLAND: PALGRAVE MACMILLAN, AND, EDITED BY; EL ASMAR, M., HANNA, A.S., CHANG, C.-K., MONTE CARLO SIMULATION APPROACH TO SUPPORT ALLIANCE TEAM SELECTION (2009) JOURNAL OF CONSTRUCTION ENGINEERING &amp; MANAGEMENT, 135 (10), PP. 1087-1095; EL ASMAR, M., LOTFALLAH, W., WHITED, G., HANNA, A.S., QUANTITATIVE METHODS FOR DESIGN-BUILD TEAM SELECTION (2010) JOURNAL OF CONSTRUCTION ENGINEERING AND MANAGEMENT, 136 (8), PP. 904-912; ELBARKOUKY, M.M.G., FAYEK, A.R., FUZZY SIMILARITY CONSENSUS MODEL FOR EARLY ALIGNMENT OF CONSTRUCTION PROJECT TEAMS ON THE EXTENT OF THEIR ROLES AND RESPONSIBILITIES (2011) JOURNAL OF CONSTRUCTION ENGINEERING AND MANAGEMENT, 137 (6), PP. 432-440; ELING, K., HERSTATT, C., MANAGING THE FRONT END OF INNOVATION—LESS FUZZY, YET STILL NOT FULLY UNDERSTOOD (2017) JOURNAL OF PRODUCT INNOVATION MANAGEMENT, 34 (6), PP. 864-874; ESKEROD, P., HUEMANN, M., SUSTAINABLE DEVELOPMENT AND PROJECT STAKEHOLDER MANAGEMENT: WHAT STANDARDS SAY (2013) INTERNATIONAL JOURNAL OF MANAGING PROJECTS IN BUSINESS, 6 (1), PP. 36-50; ESTY, B., (2014), HTTPS://SSRN.COM/ABSTRACT=2459113, AN OVERVIEW OF PROJECT FINANCE AND INFRASTRUCTURE FINANCE-2014 UPDATE. (JUNE 3, 2014). HBS CASE 214083; EUN HO, O., NADERPAJOUH, N., HASTAK, M., GOKHALE, S., INTEGRATION OF THE CONSTRUCTION KNOWLEDGE AND EXPERTISE IN FRONT-END PLANNING (2016) JOURNAL OF CONSTRUCTION ENGINEERING &amp; MANAGEMENT, 142 (2), P. 4015067; (2015) GUIDE TO COST-BENEFIT ANALYSIS OF INVESTMENT PROJECTS ECONOMIC APPRAISAL TOOL FOR COHESION POLICY 2014-2020, , BRUSSELS, BELGIUM: EUROPEAN UNION; (2013), HTTP://WWW.EIB.ORG/ATTACHMENTS/THEMATIC/ECONOMIC_APPRAISAL_OF_INVESTMENT_PROJECTS_EN.PDF, THE ECONOMIC APPRAISAL OF INVESTMENT PROJECTS AT THE EIB. ACCESSED 23 NOVEMBER 2017; FAGEHA, M.K., AIBINU, A.A., PRIORITISING PROJECT SCOPE DEFINITION ELEMENTS IN PUBLIC BUILDING PROJECTS (2014) CONSTRUCTION ECONOMICS AND BUILDING, 14 (3), PP. 18-33; FELLER, I., MAPPING THE FRONTIERS OF EVALUATION OF PUBLIC-SECTOR R&amp;D PROGRAMS (2007) SCIENCE &amp; PUBLIC POLICY (SPP), 34 (10), PP. 681-690; FIROUZI, A., WEI, Y., CHUN-QING, L., “PREDICTION OF TOTAL COST OF CONSTRUCTION PROJECT WITH DEPENDENT COST ITEMS.” (2016) JOURNAL OF CONSTRUCTION ENGINEERING &amp; MANAGEMENT, 142 (12), PP. 1-9; FLANAGAN, J., NICHOLLS, P., (2007) PUBLIC SECTOR BUSINESS CASES USING THE FIVE CASE MODEL: A TOOLKIT, , WESTCHESTER, IL: HEALTHCARE FINANCIAL MANAGEMENT ASSOCIATION (HFMA; FLYVBJERG, B., “OPTIMISM AND MISREPRESENTATION IN EARLY PROJECT DEVELOPMENT.” (2009) MAKING ESSENTIAL CHOICES WITH SCANT INFORMATION: FRONT-END DECISION MAKING IN MAJOR PROJECTS, PP. 147-168. , WILLIAMS T., SAMSET K., SUNNEVÅG K., (EDS), LONDON, ENGLAND: PALGRAVE MACMILLAN, EDITED BY; FLYVBJERG, B., FROM NOBEL PRIZE TO PROJECT MANAGEMENT: GETTING RISKS RIGHT (2006) PROJECT MANAGEMENT JOURNAL, 37 (3), PP. 5-15; FLYVBJERG, B., WHAT YOU SHOULD KNOW ABOUT MEGAPROJECTS AND WHY: AN OVERVIEW (2014) PROJECT MANAGEMENT JOURNAL, 45 (2), PP. 6-19; FLYVBJERG, B., CHI-KEUNG, H., WING HUEN, F., REFERENCE CLASS FORECASTING FOR HONG KONG’S MAJOR ROADWORKS PROJECTS (2016) PROCEEDINGS OF THE INSTITUTION OF CIVIL ENGINEERS. CIVIL ENGINEERING, 169 (6), PP. 17-24; FLYVBJERG, B., QUALITY CONTROL AND DUE DILIGENCE IN PROJECT MANAGEMENT: GETTING DECISIONS RIGHT BY TAKING THE OUTSIDE VIEW (2013) INTERNATIONAL JOURNAL OF PROJECT MANAGEMENT, 31 (5), PP. 760-774; FOCACCI, A., MANAGING PROJECT INVESTMENTS IRREVERSIBILITY BY ACCOUNTING RELATIONS (2017) INTERNATIONAL JOURNAL OF PROJECT MANAGEMENT, 35 (6), PP. 955-963; FORTUNE, J., WHITE, D., FRAMING OF PROJECT CRITICAL SUCCESS FACTORS BY A SYSTEMS MODEL (2006) INTERNATIONAL JOURNAL OF PROJECT MANAGEMENT, 24 (1), PP. 53-65; FRISHAMMAR, J., FLOREN, H., WINCENT, J., BEYOND MANAGING UNCERTAINTY: INSIGHTS FROM STUDYING EQUIVOCALITY IN THE FUZZY FRONT END OF PRODUCT AND PROCESS INNOVATION PROJECTS (2011) IEEE TRANSACTIONS ON ENGINEERING MANAGEMENT, 58 (3), PP. 551-563; GATTI, S., (2013) PROJECT FINANCE IN THEORY AND PRACTICE: DESIGNING, STRUCTURING, AND FINANCING PRIVATE AND PUBLIC PROJECTS, , WALTHAM, MA: ACADEMIC PRESS; GERALDI, J., MAYLOR, H., WILLIAMS, T., NOW, LET’S MAKE IT REALLY COMPLEX (COMPLICATED) (2011) INTERNATIONAL JOURNAL OF OPERATIONS &amp; PRODUCTION MANAGEMENT, 31 (9), PP. 966-990; GERALDI, J., SÖDERLUND, J., PROJECT STUDIES: WHAT IT IS, WHERE IT IS GOING (2018) INTERNATIONAL JOURNAL OF PROJECT MANAGEMENT, 36 (1), PP. 55-70; GHANBARIPOUR, A.N., LANGSTON, C., YOUSEFI, A., IMPLEMENTATION OF 3D INTEGRATION MODEL FOR PROJECT DELIVERY SUCCESS: CASE STUDY (2017) JOURNAL OF CONSTRUCTION ENGINEERING &amp; MANAGEMENT, 143 (8), PP. 1-13; GIL, N., PINTO, J.K., POLYCENTRIC ORGANIZING AND PERFORMANCE: A CONTINGENCY MODEL AND EVIDENCE FROM MEGAPROJECT PLANNING IN THE UK (2018) RESEARCH POLICY, 47 (4), PP. 717-734; GOH, C.S., ABDUL-RAHMAN, H., ABDUL SAMAD, Z., APPLYING RISK MANAGEMENT WORKSHOP FOR A PUBLIC CONSTRUCTION PROJECT: CASE STUDY (2013) JOURNAL OF CONSTRUCTION ENGINEERING &amp; MANAGEMENT, 139 (5), PP. 572-580; GONZÁLEZ JIMÉNEZ, L., BLANCO PASCUAL, L., MULTICRITERIA CASH-FLOW MODELING AND PROJECT VALUE-MULTIPLES FOR TWO-STAGE PROJECT VALUATION (2008) INTERNATIONAL JOURNAL OF PROJECT MANAGEMENT, 26 (2), PP. 185-194; GOVAN, P., DAMNJANOVIC, I., “THE RESOURCE-BASED VIEW ON PROJECT RISK MANAGEMENT.” (2016) JOURNAL OF CONSTRUCTION ENGINEERING &amp; MANAGEMENT, 142 (9), PP. 1-16; GRAU, D., BACK, W.E., PREDICTABILITY INDEX: NOVEL METRIC TO ASSESS COST AND SCHEDULE PERFORMANCE (2015) JOURNAL OF CONSTRUCTION ENGINEERING &amp; MANAGEMENT, 141 (12), PP. 1-8; GREENHALGH, T., MACFARLANE, F., BARTON-SWEENEY, C., WOODARD, F., “ ’IF WE BUILD IT, WILL IT STAY?’; A CASE STUDY OF THE SUSTAINABILITY OF WHOLE-SYSTEM CHANGE IN LONDON?” (2012) THE MILBANK QUARTERLY, 90 (3), PP. 516-547; HÄLLGREN, M., ROULEAU, L., DE ROND, M., A MATTER OF LIFE OR DEATH: HOW EXTREME CONTEXT RESEARCH MATTERS FOR MANAGEMENT AND ORGANIZATION STUDIES (2018) ACADEMY OF MANAGEMENT ANNALS, 12 (1), PP. 111-153; HAN, S.H., KIM, D.Y., KIM, H., PREDICTING PROFIT PERFORMANCE FOR SELECTING CANDIDATE INTERNATIONAL CONSTRUCTION PROJECTS (2007) JOURNAL OF CONSTRUCTION ENGINEERING AND MANAGEMENT, 133 (6), PP. 425-436; HANAFIZADEH, P., KAZAZI, A., JALILI BOLHASANI, A., PORTFOLIO DESIGN FOR INVESTMENT COMPANIES THROUGH SCENARIO PLANNING (2011) MANAGEMENT DECISION, 49 (4), PP. 513-532; HANCHEN, J., PENG, L., MAOSHAN, Q., PUBLIC-OPINION SENTIMENT ANALYSIS FOR LARGE HYDRO PROJECTS (2016) JOURNAL OF CONSTRUCTION ENGINEERING &amp; MANAGEMENT, 142 (2), P. 5015013; HARTMANN, A., DORÉE, A., LEARNING BETWEEN PROJECTS: MORE THAN SENDING MESSAGES IN BOTTLES (2015) INTERNATIONAL JOURNAL OF PROJECT MANAGEMENT, 33 (2), PP. 341-351; HAWES, W.M., DUFFEY, M.R., FORMULATION OF FINANCIAL VALUATION METHODOLOGIES FOR NASA’S HUMAN SPACEFLIGHT PROJECTS (2008) PROJECT MANAGEMENT JOURNAL, 39 (1), PP. 85-94; HE, Q., LUO, L., HU, Y., CHAN, A.P., MEASURING THE COMPLEXITY OF MEGA CONSTRUCTION PROJECTS IN CHINA - A FUZZY ANALYTIC NETWORK PROCESS ANALYSIS (2015) INTERNATIONAL JOURNAL OF PROJECT MANAGEMENT, 33 (3), PP. 549-563; HEIJDEN, K., “SCENARIOS PLANNING.” (2009) MAKING ESSENTIAL CHOICES WITH SCANT INFORMATION: FRONT-END DECISION MAKING IN MAJOR PROJECTS, PP. 68-84. , WILLIAMS T., SAMSET K., SUNNEVÅG K., (EDS), LONDON, ENGLAND: PALGRAVE MACMILLAN, EDITED BY; HEISING, W., THE INTEGRATION OF IDEATION AND PROJECT PORTFOLIO MANAGEMENT — A KEY FACTOR FOR SUSTAINABLE SUCCESS (2012) INTERNATIONAL JOURNAL OF PROJECT MANAGEMENT, 30 (5), PP. 582-595; HELLSTRÖM, M., RUUSKA, I., WIKSTRÖM, K., JÅFS, D., PROJECT GOVERNANCE AND PATH CREATION IN THE EARLY STAGES OF FINNISH NUCLEAR POWER PROJECTS (2013) INTERNATIONAL JOURNAL OF PROJECT MANAGEMENT, 31 (5), PP. 712-723; HERAZO, B., LIZARRALDE, G., PAQUIN, R., SUSTAINABLE DEVELOPMENT IN THE BUILDING SECTOR: A CANADIAN CASE STUDY ON THE ALIGNMENT OF STRATEGIC AND TACTICAL MANAGEMENT (2012) PROJECT MANAGEMENT JOURNAL, 43 (2), PP. 84-100; HJELMBREKKE, H., KLAKEGG, O.J., LOHNE, J., GOVERNING VALUE CREATION IN CONSTRUCTION PROJECT: A NEW MODEL (2017) INTERNATIONAL JOURNAL OF MANAGING PROJECTS IN BUSINESS, 10 (1), PP. 60-83; (2011) THE GREEN BOOK - APPRAISAL AND EVALUATION IN CENTRAL GOVERNMENT, , LONDON, ENGLAND: TSO; (2013), HTTPS://ASSETS.PUBLISHING.SERVICE.GOV.UK/GOVERNMENT/UPLOADS/SYSTEM/UPLOADS/ATTACHMENT_DATA/FILE/469317/GREEN_BOOK_GUIDANCE_PUBLIC_SECTOR_BUSINESS_CASES_2015_UPDATE.PDF, PUBLIC SECTOR BUSINESS CASES USING THE FIVE CASE MODEL: GREEN BOOK SUPPLEMENTARY GUIDANCE ON DELIVERING PUBLIC VALUE FROM SPENDING PROPOSALS., ACCESSED 23 NOVEMBER 2017; HOLMLIN, R.M., PROJECT COST MANAGEMENT PRIOR TO CONCEPTUAL DESIGN (2016) COST ENGINEERING, 58 (6), PP. 6-13. , HTTP://SEARCH.EBSCOHOST.COM/LOGIN.ASPX?DIRECT=TRUE&amp;DB=BUH&amp;AN=119760508&amp;SITE=EHOST-LIVE; HONGPING, Y., ACHIEVING SUSTAINABILITY IN RAILWAY PROJECTS: MAJOR STAKEHOLDER CONCERNS (2017) PROJECT MANAGEMENT JOURNAL, 48 (5), PP. 115-132; HOPPSZALLERN, S., IT PROJECT METRIC (2010) H&amp;HN: HOSPITALS &amp; HEALTH NETWORKS, 84 (5), P. 48. , HTTP://SEARCH.EBSCOHOST.COM/LOGIN.ASPX?DIRECT=TRUE&amp;DB=APH&amp;AN=50843915&amp;SITE=EHOST-LIVE; HSU, J.S., LIANG, T., WU, S.J., KLEIN, G., JIANG, J.J., PROMOTING THE INTEGRATION OF USERS AND DEVELOPERS TO ACHIEVE A COLLECTIVE MIND THROUGH THE SCREENING OF INFORMATION SYSTEM PROJECTS (2011) INTERNATIONAL JOURNAL OF PROJECT MANAGEMENT, 29 (5), PP. 514-524; HUESKES, M., VERHOEST, K., BLOCK, T., GOVERNING PUBLIC–PRIVATE PARTNERSHIPS FOR SUSTAINABILITY: AN ANALYSIS OF PROCUREMENT AND GOVERNANCE PRACTICES OF PPP INFRASTRUCTURE PROJECTS.” (2017) INTERNATIONAL JOURNAL OF PROJECT MANAGEMENT, 35 (6), PP. 1184-1195; HWANG, B.-G., HO, J.W., FRONT-END PLANNING IMPLEMENTATION IN SINGAPORE: STATUS, IMPORTANCE, AND IMPACT (2011) JOURNAL OF CONSTRUCTION ENGINEERING AND MANAGEMENT, 138 (4), PP. 567-573; IKA, L.A., PROJECT SUCCESS AS A TOPIC IN PROJECT MANAGEMENT JOURNALS (2009) PROJECT MANAGEMENT JOURNAL, 40 (4), PP. 6-19; IKA, L.A., BENEFICIAL OR DETRIMENTAL IGNORANCE: THE STRAW MAN FALLACY OF FLYVBJERG’S TEST OF HIRSCHMAN’S HIDING HAND (2017) WORLD DEVELOPMENT, 103, PP. 369-382; IKA, L.A., DIALLO, A., THUILLIER, D., THE EMPIRICAL RELATIONSHIP BETWEEN SUCCESS FACTORS AND DIMENSIONS - THE PERSPECTIVES OF WORLD BANK PROJECT SUPERVISORS AND MANAGERS (2011) INTERNATIONAL JOURNAL OF MANAGING PROJECTS IN BUSINESS, 4 (4), PP. 711-719; IMBEAH, W., GUIKEMA, S., MANAGING CONSTRUCTION PROJECTS USING THE ADVANCED PROGRAMMATIC RISK ANALYSIS AND MANAGEMENT MODEL (2009) JOURNAL OF CONSTRUCTION ENGINEERING &amp; MANAGEMENT, 135 (8), PP. 772-781; IRANI, Z., INVESTMENT EVALUATION WITHIN PROJECT MANAGEMENT: AN INFORMATION SYSTEMS PERSPECTIVE (2010) JOURNAL OF THE OPERATIONAL RESEARCH SOCIETY, 61 (6), PP. 917-928; JAMBHEKAR, V.S., WEEKS, S.D., CHANGE MANAGEMENT DURING FEED - AN OWNER’S CASE STUDY (2008) AACE INTERNATIONAL TRANSACTIONS, PP. 1-11. , HTTP://SEARCH.EBSCOHOST.COM/LOGIN.ASPX?DIRECT=TRUE&amp;DB=BUH&amp;AN=33720022&amp;SITE=EHOST-LIVE; JANKOVIC, M., CARDINAL, J.L., BOCQUET, J.-C., PROPOSITION OF THE PROJECT MANAGEMENT FRAMEWORK THROUGH INTEGRATION OF THE KNOWLEDGE AND INFORMATION OF THE COLLABORATIVE DECISION-MAKING PROCESSES (2009) INTERNATIONAL JOURNAL OF PRODUCT DEVELOPMENT, 8 (2), P. 1; JELODAR, M.B., YIU, T.W., WILKINSON, S., A CONCEPTUALISATION OF RELATIONSHIP QUALITY IN CONSTRUCTION PROCUREMENT (2016) INTERNATIONAL JOURNAL OF PROJECT MANAGEMENT, 34 (6), PP. 997-1011; JENNINGS, W., WHY COSTS OVERRUN: RISK, OPTIMISM AND UNCERTAINTY IN BUDGETING FOR THE LONDON 2012 OLYMPIC GAMES (2012) CONSTRUCTION MANAGEMENT &amp; ECONOMICS, 30 (6), PP. 455-462; JERGEAS, G., ANALYSIS OF THE FRONT-END LOADING OF ALBERTA MEGA OIL SANDS PROJECTS (2008) PROJECT MANAGEMENT JOURNAL, 39 (4), PP. 95-104; JOHANSEN, A., EIK-ANDRESEN, P., LANDMARK, A.D., EKAMBARAM, A., ROLSTADÅS, A., VALUE OF UNCERTAINTY: THE LOST OPPORTUNITIES IN LARGE PROJECTS (2016) ADMINISTRATIVE SCIENCES (2076-3387), 6 (3), PP. 11-17; JØRGENSEN, M., HALKJELSVIK, T., KITCHENHAM, B., HOW DOES PROJECT SIZE AFFECT COST ESTIMATION ERROR? STATISTICAL ARTIFACTS AND METHODOLOGICAL CHALLENGES (2012) INTERNATIONAL JOURNAL OF PROJECT MANAGEMENT, 30 (7), PP. 839-849; JOSHI, N.N., LAMBERT, J.H., EQUITY METRICS WITH RISK, PERFORMANCE, AND COST OBJECTIVES FOR THE PRIORITIZATION OF TRANSPORTATION PROJECTS (2007) IEEE TRANSACTIONS ON ENGINEERING MANAGEMENT, 54 (3), PP. 539-547; JOSLIN, R., MÜLLER, R., RELATIONSHIPS BETWEEN A PROJECT MANAGEMENT METHODOLOGY AND PROJECT SUCCESS IN DIFFERENT PROJECT GOVERNANCE CONTEXTS (2015) INTERNATIONAL JOURNAL OF PROJECT MANAGEMENT, 33 (6), PP. 1377-1392; JOSLIN, R., MÜLLER, R., THE RELATIONSHIP BETWEEN PROJECT GOVERNANCE AND PROJECT SUCCESS (2016) INTERNATIONAL JOURNAL OF PROJECT MANAGEMENT, 34 (4), PP. 613-626; KAHNEMAN, D., (2011) THINKING, FAST AND SLOW, PP. 119-129. , NEW YORK, NY: FARRAR, STRAUS AND GIROUX; KAISER, M.G., EL ARBI, F., AHLEMANN, F., SUCCESSFUL PROJECT PORTFOLIO MANAGEMENT BEYOND PROJECT SELECTION TECHNIQUES: UNDERSTANDING THE ROLE OF STRUCTURAL ALIGNMENT (2015) INTERNATIONAL JOURNAL OF PROJECT MANAGEMENT, 33 (1), PP. 126-139; KANG, Y., KIM, C., SON, H., LEE, S., LIMSAWASD, C., COMPARISON OF PREPROJECT PLANNING FOR GREEN AND CONVENTIONAL BUILDINGS (2013) JOURNAL OF CONSTRUCTION ENGINEERING &amp; MANAGEMENT, 139 (11), P. 1; KEEYS, L.A., HUEMANN, M., PROJECT BENEFITS CO-CREATION: SHAPING SUSTAINABLE DEVELOPMENT BENEFITS (2017) INTERNATIONAL JOURNAL OF PROJECT MANAGEMENT, 35 (6), PP. 1196-1212; KHAMOOSHI, H., CIOFFI, D.F., UNCERTAINTY IN TASK DURATION AND COST ESTIMATES: FUSION OF PROBABILISTIC FORECASTS AND DETERMINISTIC SCHEDULING (2013) JOURNAL OF CONSTRUCTION ENGINEERING &amp; MANAGEMENT, 139 (5), PP. 488-497; KILLEN, C.P., HUNT, R.A., KLEINSCHMIDT, E.J., PROJECT PORTFOLIO MANAGEMENT FOR PRODUCT INNOVATION (2008) INTERNATIONAL JOURNAL OF QUALITY &amp; RELIABILITY MANAGEMENT, 25 (1), PP. 24-38; KIM, J., KANG, C., HWANG, I., A PRACTICAL APPROACH TO PROJECT SCHEDULING: CONSIDERING THE POTENTIAL QUALITY LOSS COST IN THE TIME–COST TRADEOFF PROBLEM (2012) INTERNATIONAL JOURNAL OF PROJECT MANAGEMENT, 30 (2), PP. 264-272; KIRKEBØEN, G., “DECISION BEHAVIOUR- IMPROVING EXPERT JUDGEMENT.” (2009) MAKING ESSENTIAL CHOICES WITH SCANT INFORMATION: FRONT-END DECISION MAKING IN MAJOR PROJECTS, PP. 169-194. , WILLIAMS T., SAMSET K., SUNNEVÅG K., (EDS), LONDON, ENGLAND: PALGRAVE MACMILLAN, EDITED BY; KIRKLAND, C.E., HOW TO MANAGE PROJECT OPPORTUNITY AND RISK (2013) PROJECT MANAGEMENT JOURNAL, 44 (3), P. E3; KIVILÄ, J., MARTINSUO, M., VUORINEN, L., SUSTAINABLE PROJECT MANAGEMENT THROUGH PROJECT CONTROL IN INFRASTRUCTURE PROJECTS (2017) INTERNATIONAL JOURNAL OF PROJECT MANAGEMENT, 35 (6), PP. 1167-1183; KIZILTAS, S., AKINCI, B., CONTEXTUAL INFORMATION REQUIREMENTS OF COST ESTIMATORS FROM PAST CONSTRUCTION PROJECTS (2009) JOURNAL OF CONSTRUCTION ENGINEERING &amp; MANAGEMENT, 135 (9), PP. 841-852; KLAKEGG, O.J., WILLIAMS, T., MAGNUSSEN, O.M., GLASSPOOL, H"/>
    <s v="WILLIAMS, T.; RISK INSTITUTE, COTTINGHAM ROAD, UNITED KINGDOM; EMAIL: TERRY.WILLIAMS@HULL.AC.UK"/>
    <s v=""/>
    <s v=""/>
    <s v="TAYLOR AND FRANCIS LTD."/>
    <s v=""/>
    <s v=""/>
    <s v=""/>
    <s v=""/>
    <s v="09537287"/>
    <s v=""/>
    <s v="PPCOE"/>
    <s v=""/>
    <s v="ENGLISH"/>
    <s v="PROD PLANN CONTROL"/>
    <x v="0"/>
    <s v="FINAL"/>
    <s v="ALL OPEN ACCESS, GREEN"/>
    <s v="SCOPUS"/>
    <s v="2-S2.0-85064012621"/>
    <s v="PROD PLANN CONTROL"/>
    <s v="UNIVERSITY OF HULL;UNIVERSITY OF HULL;NORWEGIAN UNIVERSITY OF SCIENCE AND TECHNOLOGY;UNIVERSITY COLLEGE LONDON"/>
    <s v="NOTREPORTED;RISK INSTITUTE;NOTREPORTED"/>
    <m/>
    <s v="WILLIAMS T, 2019, PROD PLANN CONTROL"/>
    <s v="WILLIAMS T, 2019, PROD PLANN CONTROL"/>
    <m/>
  </r>
  <r>
    <n v="52"/>
    <x v="0"/>
    <s v="ALDHAHERI M;BAKCHAN A;SANDHU MA"/>
    <s v="57203864562;57203862931;12794696300;"/>
    <s v="A STRUCTURAL EQUATION MODEL FOR ENHANCING EFFECTIVENESS OF ENGINEERING, PROCUREMENT AND CONSTRUCTION (EPC) MAJOR PROJECTS: END-USER’S PERSPECTIVE"/>
    <x v="4"/>
    <s v="ENGINEERING, CONSTRUCTION AND ARCHITECTURAL MANAGEMENT"/>
    <s v="25"/>
    <s v="9"/>
    <s v=""/>
    <s v="1226"/>
    <s v="1252"/>
    <s v=""/>
    <n v="13"/>
    <s v="10.1108/ECAM-07-2017-0130"/>
    <s v="https://www.scopus.com/inward/record.uri?eid=2-s2.0-85053238085&amp;doi=10.1108%2fECAM-07-2017-0130&amp;partnerID=40&amp;md5=253f96457ea2c3ea46c78d72f8b2196e"/>
    <s v="DEPARTMENT OF ENERGY, ABU DHABI, UNITED ARAB EMIRATES; DEPARTMENT OF CIVIL, ARCHITECTURAL AND ENVIRONMENTAL ENGINEERING, UNIVERSITY OF TEXAS AT AUSTIN, AUSTIN, TX, UNITED STATES; DEPARTMENT OF BUSINESS ADMINISTRATION, UNITED ARAB EMIRATES UNIVERSITY, AL AIN, UNITED ARAB EMIRATES"/>
    <s v="DEPARTMENT OF ENERGY, ABU DHABI, UNITED ARAB EMIRATES;DEPARTMENT OF CIVIL, ARCHITECTURAL AND ENVIRONMENTAL ENGINEERING, UNIVERSITY OF TEXAS AT AUSTIN, AUSTIN, TX, UNITED STATES;DEPARTMENT OF BUSINESS ADMINISTRATION, UNITED ARAB EMIRATES UNIVERSITY, AL AIN, UNITED ARAB EMIRATES"/>
    <s v="PURPOSE: THE PURPOSE OF THIS PAPER IS TO DEFINE AND ANALYZE CAUSAL FACTORS SHAPING THE EFFECTIVENESS OF ENGINEERING, PROCUREMENT AND CONSTRUCTION (EPC) MAJOR PROJECTS IN MEETING THE PRODUCT OBJECTIVES, FROM THE END-USER’S PERSPECTIVE. DESIGN/METHODOLOGY/APPROACH: AN ONLINE SURVEY QUESTIONNAIRE WAS DEVELOPED AND ADMINISTERED TO END-USERS WORKING IN MAJOR OIL AND GAS PROJECTS. DATA COLLECTION PROCESS WAS INITIATED ON, AROUND 275 END-USERS, AND 213 RESPONSES WERE RECEIVED, ACHIEVING A HIGH RESPONSE RATE OF 77 PERCENT. FINDINGS: THE RESULTS INDICATE THAT BOTH ALIGNMENT OF OBJECTIVES AND END-USER’S ENGAGEMENT FACTORS EXHIBIT A POSITIVE INFLUENCE ON EFFECTIVENESS OF EPC, WITH THE FORMER HAVING HIGHER CONTRIBUTION THAN THE LATTER. IN THIS CONTEXT, THE PRODUCT SUCCESS TRIANGLE REVEALS HIGHER PREFERENCE OF THE END-USER’S TEAM TOWARD QUALITY THAN SCHEDULE AND COST OBJECTIVES. RESEARCH LIMITATIONS/IMPLICATIONS: SHIFTING THE EFFORTS OF INVOLVING THE END-USER FORWARD IN TIME, STARTING FROM THE PLANNING STAGE, ALLEVIATES THE ADVERSE IMPACTS OF DESIGN CHANGES AS WELL AS INCREASES THE ABILITY TO SAVE COST, IMPROVE PERFORMANCE AND INCREASE END-USER’S SATISFACTION. PRACTICAL IMPLICATIONS: THE MODEL RAISES THE AWARENESS OF OIL AND GAS INDUSTRY PRACTITIONERS TOWARD THE CRITICAL FACTORS INFLUENCING THE PROJECT EFFECTIVENESS AND PROPOSES USEFUL TECHNIQUES FOR MAINTAINING PROPER ALIGNMENT BETWEEN PROJECT AND PRODUCT OBJECTIVES AS WELL AS FACILITATING END-USER’S ENGAGEMENT AT THE SITE LEVEL. AS SUCH, IT CAN SERVE AS A MOTIVATION TOOL FOR ALIGNING THE OBJECTIVES AND ACKNOWLEDGING THE ENGAGEMENT, WITH THE AIM OF ACHIEVING THE PRODUCT SUCCESS. ORIGINALITY/VALUE: THE EFFECTIVENESS OF EPC STRUCTURAL MODEL WAS DEVELOPED AND TESTED USING PLS–STRUCTURAL EQUATION MODELING STATISTICAL TECHNIQUE. THE INTERPRETATION OF THE STRUCTURAL MODEL DEMONSTRATED THAT BOTH END-USER’S ENGAGEMENT AND ALIGNMENT OF OBJECTIVES ARE ESSENTIAL TO SUCCESSFULLY ACHIEVE PROJECT EFFECTIVENESS. © 2018, EMERALD PUBLISHING LIMITED."/>
    <s v="FORMATIVE MEASUREMENTS; PRODUCT OBJECTIVES; PROJECT MANAGEMENT"/>
    <s v="GAS INDUSTRY; PROJECT MANAGEMENT; SURVEYS; DATA COLLECTION PROCESS; DESIGN/METHODOLOGY/APPROACH; ENGINEERING , PROCUREMENT AND CONSTRUCTIONS; FORMATIVE MEASUREMENTS; OIL AND GAS PROJECTS; PRODUCT OBJECTIVES; STATISTICAL TECHNIQUES; STRUCTURAL EQUATION MODELING; PETROLEUM INDUSTRY"/>
    <s v=""/>
    <s v=""/>
    <s v=""/>
    <s v=""/>
    <s v=""/>
    <s v=""/>
    <s v=""/>
    <s v=""/>
    <s v=""/>
    <s v=""/>
    <s v=""/>
    <s v=""/>
    <s v=""/>
    <s v=""/>
    <s v=""/>
    <s v="ADEKALU, K.O., OGUNJIMI, L.A.O., COST RECOVERY STRATEGY FOR LARGE-SCALE IRRIGATION PROJECTS IN NIGERIA (2003) TECHNOVATION, 23 (1), PP. 77-83; (2015) EXECUTIVE GUIDE TO BIM: PART 2, , HTTP://AECMAG.COM/TECHNOLOGY-MAINMENU-35/564-EXECUTIVE-GUIDE-TO-BIM-PART-2, (ACCESSED, NOVEMBER 26, 2015; ALEKLETT, K., (2012) PEAKING AT PEAK OIL, , SPRINGER SCIENCE &amp; BUSINESS MEDIA, NEW YORK, NY; AL-HAJJI, H., KHAN, S., KEEPING OIL &amp; GAS EPC MAJOR PROJECTS UNDER CONTROL: STRATEGIC &amp; INNOVATIVE PROJECT MANAGEMENT PRACTICES (2016) ABU DHABI INTERNATIONAL PETROLEUM EXHIBITION AND CONFERENCE, SOCIETY OF PETROLEUM ENGINEERS, , ABU DHABI: NOVEMBER 7; AL-JABERI, A., HUSSAIN, M., ADCO’S EXPERIENCE AND LESSONS LEARNT IN MANAGING MAJOR PROJECT (BU HASA FACILITIES DEVELOPMENT) (2008) ABU DHABI INTERNATIONAL PETROLEUM EXHIBITION AND CONFERENCE, SOCIETY OF PETROLEUM ENGINEERS, , ABU DHABI: JANUARY 1; AL-MOMANI, A.H., CONSTRUCTION COST PREDICTION FOR PUBLIC SCHOOL BUILDINGS IN JORDAN (1996) CONSTRUCTION MANAGEMENT AND ECONOMICS, 14 (4), PP. 311-317; ATKINSON, A.A., WATERHOUSE, J.H., WELLS, R.B., A STAKEHOLDER APPROACH TO STRATEGIC PERFORMANCE MEASUREMENT (1997) SLOAN MANAGEMENT REVIEW, 38 (3), PP. 25-37; ATKINSON, R., PROJECT MANAGEMENT: COST TIME AND QUALITY TWO BEST GUESSES AND A PHENOMENON, IT’S TIME TO ACCEPT OTHER SUCCESS CRITERIA (1999) INTERNATIONAL JOURNAL OF PROJECT MANAGEMENT, 17 (6), PP. 337-342; BAKSHAN, A., SROUR, I., CHEHAB, G., EL-FADEL, M., KARAZIWAN, J., BEHAVIORAL DETERMINANTS TOWARDS ENHANCING CONSTRUCTION WASTE MANAGEMENT: A BAYESIAN NETWORK ANALYSIS (2017) RESOURCES, CONSERVATION AND RECYCLING, 117, PP. 274-284. , PART B; BALFOUR, A., SKORUPKA, A., TURZYŃSKA, D., PARTICIPATORY DESIGN AND HUMAN FACTORS WITHIN THE NORWEGIAN OIL AND GAS INDUSTRY (2012) PDC’ 12, PP. 129-132; BELOUT, A., EFFECTS OF HUMAN RESOURCE MANAGEMENT ON PROJECT EFFECTIVENESS AND SUCCESS: TOWARD A NEW CONCEPTUAL FRAMEWORK (1998) INTERNATIONAL JOURNAL OF PROJECT MANAGEMENT, 16 (1), PP. 21-26; BOLLEN, K., LENNOX, R., CONVENTIONAL WISDOM ON MEASUREMENT: A STRUCTURAL EQUATION PERSPECTIVE (1991) PSYCHOLOGICAL BULLETIN, 110 (2), PP. 305-314; BOLLEN, K.A., DAVIS, W.R., TWO RULES OF IDENTIFICATION FOR STRUCTURAL EQUATION MODELS (2009) STRUCTURAL EQUATION MODELING: A MULTIDISCIPLINARY JOURNAL, 16 (3), PP. 523-536; BRYDE, D.J., ROBINSON, L., CLIENT VERSUS CONTRACTOR PERSPECTIVES ON PROJECT SUCCESS CRITERIA (2005) INTERNATIONAL JOURNAL OF PROJECT MANAGEMENT, 23 (8), PP. 622-629; BUBSHAIT, A., AL-MUSAID, A., OWNER INVOLVEMENT IN CONSTRUCTION PROJECTS IN SAUDI ARABIA (1992) JOURNAL OF MANAGEMENT IN ENGINEERING, 8 (2), PP. 176-185; CHAN, A.P.C., CHAN, A.P.L., KEY PERFORMANCE INDICATORS FOR MEASURING CONSTRUCTION SUCCESS (2004) BENCHMARKING: AN INTERNATIONAL JOURNAL, 11 (2), PP. 203-221; CHUGH, A., (2011) VARIOUS CONSIDERATIONS IN EQUIPMENT LAYOUT IN THE EQUIPMENT AND PLOT PLAN, , WWW.PIPINGGUIDE.NET/2009/09/VARIOUS-CONSIDERATIONS-IN-EQUIPMENT.HTML, (ACCESSED, NOVEMBER 11, 2015; CORVARO, F., GIACCHETTA, G., MARCHETTI, B., RECANATI, M., RELIABILITY, AVAILABILITY, MAINTAINABILITY (RAM) STUDY, ON RECIPROCATING COMPRESSORS API 618 (2016) PETROLEUM, 3 (2), PP. 266-272; DAMODARAN, L., USER INVOLVEMENT IN THE SYSTEMS DESIGN PROCESS-A PRACTICAL GUIDE FOR USERS (1996) BEHAVIOUR &amp; INFORMATION TECHNOLOGY, 15 (6), PP. 363-377; DEANE, R.H., CLARK, T.B., YOUNG, A.P.D., CREATING A LEARNING PROJECT ENVIRONMENT (1997) INFORMATION SYSTEMS MANAGEMENT, 14 (3), PP. 54-60; DIAMANTOPOULOS, A., WINKLHOFER, H., INDEX CONSTRUCTION WITH FORMATIVE INDICATORS: AN ALTERNATIVE TO SCALE DEVELOPMENT (2001) JOURNAL OF MARKETING RESEARCH, 38 (2), PP. 269-277; DIAMANTOPOULOS, A., RIEFLER, P., ROTH, K.P., ADVANCING FORMATIVE MEASUREMENT MODELS (2008) JOURNAL OF BUSINESS RESEARCH, 61 (12), PP. 1203-1218; EDWARDS, J.R., MULTIDIMENSIONAL CONSTRUCTS IN ORGANIZATIONAL BEHAVIOR RESEARCH : AN INTEGRATIVE ANALYTICAL FRAMEWORK (2001) ORGNIZATIONAL RESEARCH METHODS, 4 (2), PP. 144-192; (2017) US ENERGY INFORMATION ADMINISTRATION – COUNTRY ANALYSIS BRIEF: UNITED ARAB EMIRATES, , WWW.EIA.GOV/BETA/INTERNATIONAL/ANALYSIS.CFM?ISO=ARE, (ACCESSED, MARCH 3, 2017; FADOL, Y.Y., SANDHU, M.A., THE ROLE OF TRUST ON THE PERFORMANCE OF STRATEGIC ALLIANCES IN A CROSS-CULTURAL CONTEXT: A STUDY OF THE UAE (2013) BENCHMARKING: AN INTERNATIONAL JOURNAL, 20 (1), PP. 106-128; HAIR, J.F., RINGLE, C.M., SARSTEDT, M., PLS-SEM: INDEED A SILVER BULLET (2011) THE JOURNAL OF MARKETING THEORY AND PRACTICE, 19 (2), PP. 139-152; HAIR, J.F., HULT, G.T.M., RINGLE, C.M., SARSTEDT, M., (2013) A PRIMER ON PARTIAL LEAST SQUARES STRUCTURAL EQUATION MODELING (PLS-SEM), , SAGE PUBLICATIONS, THOUSAND OAKS, CA; HALINSKI, R.S., FELDT, L.S., THE SELECTION OF VARIABLES IN MULTIPLE REGRESSION ANALYSIS (1970) JOURNAL OF EDUCATIONAL MEASUREMENT, 7 (3), PP. 151-157; HENSELER, J., DIJKSTRA, T.K., SARSTEDT, M., RINGLE, C.M., DIAMANTOPOULOS, A., STRAUB, D.W., KETCHEN, D.J., CALANTONE, R.J., COMMON BELIEFS AND REALITY ABOUT PLS: COMMENTS ON RONKKO AND EVERMANN (2013) (2014) ORGANIZATIONAL RESEARCH METHODS, 17 (2), PP. 182-209; JERGEAS, G., ANALYSIS OF THE FRONT-END LOADING OF ALBERTA MEGA OIL SANDS PROJECTS (2008) PROJECT MANAGEMENT JOURNAL, 39 (4), PP. 95-104; JOSHI, A., KALE, S., CHANDEL, S., PAL, D., LIKERT SCALE: EXPLORED AND EXPLAINED (2015) BRITISH JOURNAL OF APPLIED SCIENCE &amp; TECHNOLOGY, 7 (4), PP. 396-403; JOYCE, THE PERILS OF MAJOR PROJECTS: PLANNING, IMPLEMENTATION AND LESSONS LEARNED (2005) ACCOUNTANCY IRELAND, 37 (1); LUNDVALL, B.A., USER-PRODUCER RELATIONSHIPS, NATIONAL SYSTEMS OF INNOVATION AND INTERNATIONALISATION (1992) NATIONAL SYSTEMS OF INNOVATION – TOWARDS A THEORY OF INNOVATION AND INTERACTIVE LEARNING, PP. 45-67. , (ED.), PINTER PUBLISHERS, LONDON; LUZON, B., EL-SAYEGH, S.M., EVALUATING SUPPLIER SELECTION CRITERIA FOR OIL AND GAS PROJECTS IN THE UAE USING AHP AND DELPHI (2016) INTERNATIONAL JOURNAL OF CONSTRUCTION MANAGEMENT, 16 (2), PP. 175-183; MACCALLUM, R.C., BROWNE, M.W., THE USE OF CAUSAL INDICATORS IN COVARIANCE STRUCTURE MODEL: SOME PRACTICAL ISSUES (1993) PSYCHOLOGICAL BULLETIN, 114 (3), PP. 533-541; MACCALLUM, R.C., WIDAMAN, K.F., ZHANG, S., HONG, S., SAMPLE SIZE IN FACTOR ANALYSIS (1999) PSYCHOLOGICAL METHODS, 4 (1), PP. 84-99; MACKENZIE, S.B., PODSAKOFF, P.M., JARVIS, C.B., THE PROBLEM OF MEASUREMENT MODEL MISSPECIFICATION IN BEHAVIORAL AND ORGANIZATIONAL RESEARCH AND SOME RECOMMENDED SOLUTIONS (2005) JOURNAL OF APPLIED PSYCHOLOGY, 90 (4), PP. 710-730; (2016) MEED PROJECTS, , WWW.MEEDPROJECTS.COM, (ACCESSED, JANUARY 17, 2016; MILLER, D.E., KUNCE, J.T., PREDICTION AND STATISTICAL OVERKILL REVISITED (1973) MEASUREMENT AND EVALUATION IN GUIDANCE, 6 (3), PP. 157-163; PATANAKUL, P., SHENHAR, A., WHAT PROJECT STRATEGY REALLY IS: THE FUNDAMENTAL BUILDING BLOCK IN STRATEGIC MANAGEMENT (2012) PROJECT MANAGEMENT JOURNAL, 43 (1), PP. 4-20; PEMSEL, S., WIDÉN, K., HANSSON, B., MANAGING THE NEEDS OF END-USERS IN THE DESIGN AND DELIVERY OF CONSTRUCTION PROJECTS (2010) FACILITIES, 28 (1-2), PP. 17-30; PERRY, C.M., ÁLVAREZ, J.C., LÓPEZ, J.F., MANUFACTURING AND CONTINUOUS IMPROVEMENT AREAS USING PARTIAL LEAST SQUARE PATH MODELING WITH MULTIPLE REGRESSION COMPARISON (2014) CBU INTERNATIONAL CONFERENCE ON INNOVATION, TECHNOLOGY TRANSFER AND EDUCATION, , PRAGUE: P. 15; PINTO, J.K., SLEVIN, D.P., ENGLISH, B., TRUST IN PROJECTS: AN EMPIRICAL ASSESSMENT OF OWNER/CONTRACTOR RELATIONSHIPS (2009) INTERNATIONAL JOURNAL OF PROJECT MANAGEMENT, 27 (6), PP. 638-648; QURESHI, M.A., SHAKEEL, S., RISK ASSESSMENT AND HAZOP STUDY OF OIL AND GAS SECTOR (2013) AMERICAN JOURNAL OF ENVIRONMENT, ENERGY AND POWER RESEARCH, 1 (7), PP. 151-158; ROSS, M., FIVE PROVEN METHODS TO BOOST OPERATOR COMPETENCY WITH SIMULATOR TRAINING (2012) CONTROL ENGINEERING, 59 (8); SANDHU, M.A., GUNASEKARAN, A., BUSINESS PROCESS DEVELOPMENT IN PROJECT-BASED INDUSTRY: A CASE STUDY (2004) BUSINESS PROCESS MANAGEMENT JOURNAL, 10 (6), PP. 673-690; SCHRAMM, C., MEIßNER, A., WEIDINGER, G., CONTRACTING STRATEGIES IN THE OIL AND GAS INDUSTRY (2010) 3R INTERNATIONAL PIPELINE TECHNOLOGY, 1, PP. 33-36. , SPECIAL EDITION; SHENHAR, A.D., MILOSEVIC, D.D., THAMHAIN, H., (2007) LINKING PROJECT MANAGEMENT TO BUSINESS STRATEGY, , PROJECT MANAGEMENT INSTITUTE (PMI) PRESS, NEWTOWN, PA; (2015) SMARTPLS – STATISTICAL SOFTWARE, , WWW.SMARTPLS.COM, (ACCESSED, APRIL 4, 2016; SYLVESTER, D.C., ABDUL RANI, N.S., SHAIKH, J.M., COMPARISON BETWEEN OIL AND GAS COMPANIES AND CONTRACTORS AGAINST COST, TIME, QUALITY AND SCOPE FOR PROJECT SUCCESS IN MIRI, SARAWAK, MALAYSIA (2011) AFRICAN JOURNAL OF BUSINESS MANAGEMENT, 5 (11), PP. 4337-4354; TAKIM, R., AKINTOYE, A., PERFORMANCE INDICATORS FOR SUCCESSFUL (2002) 18TH ANNUAL ARCOM CONFERENCE, PP. 545-555. , GREENWOOD, D. (ED.), UNIVERSITY OF NORTHUMBRIA, ASSOCIATION OF RESEARCHERSCONSTRUCTION MANAGEMENT, GLASGOW; THAMHAIN, H.J., ALIGNING PROJECTS WITH THE ENTERPRISE (2014) MANAGING TECHNOLOGY-BASED PROJECTS: TOOLS, TECHNIQUES, PEOPLE AND BUSINESS PROCESSES, PP. 59-72. , JOHN WILEY &amp; SONS, INC., SOMERSET, NJ; TOMARKEN, A.J., WALLER, N.G., STRUCTURAL EQUATION MODELING : STRENGTHS, LIMITATIONS, AND MISCONCEPTIONS (2005) ANNUAL REVIEW OF CLINICAL PSYCHOLOGY, 1 (1), PP. 31-65; UD DIN TAHIR, H., EFFECTIVE PLANNING TECHNIQUES FOR THE EXECUTION OF AN EPC PROJECT (2004) COST ENGINEERING, 46 (4), PP. 14-19; VILLACHICA, S.W., STONE, D.L., ENDICOTT, J., PROJECT ALIGNMENT-ENSURING SUCCESSFUL DEVELOPMENT AND IMPLEMENTATION FROM DAY ONE (2004) PERFORMANCE IMPROVEMENT, 43 (10), PP. 9-15; VON BRANCONI, C., LOCH, C.H., CONTRACTING FOR MAJOR PROJECTS: EIGHT BUSINESS LEVERS FOR TOP MANAGEMENT (2004) INTERNATIONAL JOURNAL OF PROJECT MANAGEMENT, 22 (2), PP. 119-130; WALLACE, S., (2014) POST-IMPLEMENTATION REVIEW (PIR), THE EPMBOOK, , WWW.EPMBOOK.COM/PIR.HTM, (ACCESSED, NOVEMBER 11, 2015; WONG, K.K.K., PARTIAL LEAST SQUARES STRUCTURAL EQUATION MODELING (PLS-SEM) TECHNIQUES USING SMARTPLS (2013) MARKETING BULLETIN, 24 (1), PP. 1-32; YIN, R.K., (2013) CASE STUDY RESEARCH: DESIGN AND METHODS, , 5TH ED., SAGE PUBLICATIONS, LOS ANGELES, CA"/>
    <s v="ALDHAHERI, M.; DEPARTMENT OF ENERGYUNITED ARAB EMIRATES; EMAIL: MDAHRI71@GMAIL.COM"/>
    <s v=""/>
    <s v=""/>
    <s v="EMERALD GROUP HOLDINGS LTD."/>
    <s v=""/>
    <s v=""/>
    <s v=""/>
    <s v=""/>
    <s v="09699988"/>
    <s v=""/>
    <s v=""/>
    <s v=""/>
    <s v="ENGLISH"/>
    <s v="ENG. CONSTR. ARCHIT. MANAGE."/>
    <x v="0"/>
    <s v="FINAL"/>
    <s v=""/>
    <s v="SCOPUS"/>
    <s v="2-S2.0-85053238085"/>
    <s v="ENG CONSTR ARCHIT MANAGE"/>
    <s v="UNIVERSITY OF TEXAS AT AUSTIN;UNITED ARAB EMIRATES UNIVERSITY"/>
    <s v="NOTREPORTED;NOTREPORTED;NOTREPORTED"/>
    <m/>
    <s v="ALDHAHERI M, 2018, ENG CONSTR ARCHIT MANAGE"/>
    <s v="ALDHAHERI M, 2018, ENG CONSTR ARCHIT MANAGE"/>
    <m/>
  </r>
  <r>
    <n v="53"/>
    <x v="0"/>
    <s v="JELLEN AC;MEMARI AM"/>
    <s v="57202760067;6701498220;"/>
    <s v="RESIDENTIAL VERTICAL EXPANSIONS USING MODULAR CONSTRUCTION"/>
    <x v="4"/>
    <s v="JOURNAL OF ARCHITECTURAL ENGINEERING"/>
    <s v="24"/>
    <s v="3"/>
    <s v="04018019"/>
    <s v=""/>
    <s v=""/>
    <s v=""/>
    <n v="2"/>
    <s v="10.1061/(ASCE)AE.1943-5568.0000322"/>
    <s v="https://www.scopus.com/inward/record.uri?eid=2-s2.0-85049259835&amp;doi=10.1061%2f%28ASCE%29AE.1943-5568.0000322&amp;partnerID=40&amp;md5=1c5b6a4bba1ccd2cd645305dbc4c84e0"/>
    <s v="DAWOOD ENGINEERING, 2020 GOOD HOPE RD., ENOLA, PA  17025, UNITED STATES; DEPT. OF ARCHITECTURAL ENGINEERING, PENNSYLVANIA HOUSING RESEARCH CENTER (PHRC), 219 SACKETT BUILDING, UNIVERSITY PARK, PA  16802, UNITED STATES"/>
    <s v="ENOLA, PA  17025, UNITED STATES;DEPT. OF ARCHITECTURAL ENGINEERING, PENNSYLVANIA HOUSING RESEARCH CENTER (PHRC), 219 SACKETT BUILDING, UNIVERSITY PARK, PA  16802, UNITED STATES"/>
    <s v="MODULAR METHODS ARE SOMETIMES USED TO ENHANCE PRODUCTIVITY IN RESIDENTIAL CONSTRUCTION PROJECTS. MODULAR METHODS, HOWEVER, ARE NOT APPROPRIATE FOR ALL PROJECTS, AND THE FEASIBILITY OF SUCCESS MUST BE STUDIED ON A CASE-BY-CASE BASIS. IN THIS ARTICLE, FACTORS THAT CAN AFFECT THE FEASIBILITY OF A MODULAR VERTICAL EXPANSION ARE EXPLORED, AND THE BENEFITS OF USING A COARSE FINITE-ELEMENT MODELING APPROACH TO HELP IDENTIFY THOSE FACTORS ARE DISCUSSED. A CASE STUDY IS USED TO DEMONSTRATE THIS APPROACH AND PROVIDE PROJECT-SPECIFIC FACTORS, SOME OF WHICH CAN BE GENERALIZED TO OTHER MODULAR APPLICATIONS. THE RESULTS OF THE CASE STUDY SHOW THE IMPORTANT PLANNING INFORMATION THAT CAN BE OBTAINED BY STUDYING GENERALIZED STRUCTURE BEHAVIOR IN THE FRONT-END PORTION OF THE DESIGN. FINDINGS SUGGEST THAT MATCHING THE CONSTRUCTION METHOD TO THE PROPER APPLICATION AND DILIGENT FRONT-END PLANNING HAVE A POSITIVE EFFECT ON THE FEASIBILITY OF MULTISTORY MODULAR PROJECTS, ESPECIALLY THOSE THAT HAVE COMPLEX ISSUES TO CONTEND WITH, SUCH AS VERTICAL EXPANSION. © 2018 AMERICAN SOCIETY OF CIVIL ENGINEERS."/>
    <s v=""/>
    <s v="MODULAR CONSTRUCTION; COARSE FINITE ELEMENT MODEL; CONSTRUCTION METHOD; FRONT-END PLANNING; MODULAR METHODS; MODULAR PROJECTS; PLANNING INFORMATION; RESIDENTIAL CONSTRUCTION PROJECTS; STRUCTURE BEHAVIOR; HOUSING"/>
    <s v=""/>
    <s v=""/>
    <s v=""/>
    <s v=""/>
    <s v=""/>
    <s v=""/>
    <s v=""/>
    <s v=""/>
    <s v=""/>
    <s v=""/>
    <s v=""/>
    <s v=""/>
    <s v=""/>
    <s v=""/>
    <s v=""/>
    <s v="(2002) PREFABRICATION, PREASSEMBLY, MODULARIZATION AND OFFSITE FABRICATION IN INDUSTRIAL CONSTRUCTION: A FRAMEWORK FOR DECISION-MAKING, , CII (CONSTRUCTION INDUSTRY INSTITUTE). RS 171-1. AUSTIN, TX: CII; (2012) CII BEST PRACTICES GUIDE: IMPROVING PROJECT PERFORMANCE, , CII (CONSTRUCTION INDUSTRY INSTITUTE). IR 166-3. AUSTIN, TX: CII; PRE-ASSEMBLY PERKS: DISCOVER WHY MODULARIZATION WORKS (2007) THE VOICE, (FALL), PP. 28-31. , CONSTRUCTION USERS ROUNDTABLE; GARRISON, J., TWEEDIE, A., (2008) MODULAR ARCHITECTURE MANUAL, , BROOKLYN, NY: KULLMAN BUILDING CORP. AND GARRISON ARCHITECTS; GEORGE, R., BELL, L., BACK, E., CRITICAL ACTIVITIES IN THE FRONT-END PLANNING PROCESS (2008) J. MANAGE. ENG., 24 (2), PP. 66-74. , HTTPS://DOI.ORG/10.1061/(ASCE)0742-597X(2008)24:2(66); (2003) INTERTEK TEST REPORT: 5/8″ DENSE-GLASS GOLD, , GEORGIA-PACIFIC. ASTM E72 RACKING LOAD TEST 3049616. ATLANTA: GEORGIA-PACIFIC; HUANG, A.L., CHAPMAN, R.E., BUTRY, D.T., (2009) METRICS AND TOOLS FOR MEASURING CONSTRUCTION PRODUCTIVITY: TECHNICAL AND EMPIRICAL CONSIDERATIONS, , SPECIAL PUBLICATION 101. GAITHERSBURG, MD: NATIONAL INSTITUTE OF STANDARDS AND TECHNOLOGY; (2011) INTERNATIONAL BUILDING CODE (IBC), , ICC (INTERNATIONAL CODE COUNCIL). COUNTRY CLUB HILLS, IL: ICC; (2011) INTERNATIONAL EXISTING BUILDING CODE (IEBC), , ICC (INTERNATIONAL CODE COUNCIL). COUNTRY CLUB HILLS, IL: ICC; (2009) THE MAIN SURE-FIT RESULTS, , IEE (INTELLIGENT ENERGY-EUROPE). REP. EIE/06/068/S12.448123. BRUSSELS, BELGIUM: EUROPEAN COMMISSION; JELLEN, A.C., (2015) VERTICAL EXPANSION OF EXISTING BUILDINGS USING MULTI-MODULAR CONSTRUCTION METHODS, , MASTER'S THESIS, PENNSYLVANIA STATE UNIV; LAWSON, R.M., OGDEN, R.G., PEDRESCHI, R., GRUBB, P.J., POPO-OLA, S.O., DEVELOPMENTS IN PRE-FABRICATED SYSTEM IN LIGHT STEEL AND MODULAR CONSTRUCTION (2005) STRUCT. ENG., (MAR), PP. 28-35; LAWSON, R.M., BADOO, N.R., VANNIER, G., (2010) RENOVATION OF BUILDINGS USING STEEL TECHNOLOGY (ROBUST), , EUR 25335. BRUSSELS, BELGIUM: EUROPEAN COMMISSION RESEARCH FUND FOR COAL AND STEEL; (2010) GREEN BIM: HOW BUILDING INFORMATION MODELING IS CONTRIBUTING TO GREEN DESIGN AND CONSTRUCTION, , MHC (MCGRAW-HILL CONSTRUCTION). SMARTMARKET REP. BEDFORD, MA: MHC; (2011) PREFABRICATION AND MODULARIZATION: INCREASING PRODUCTIVITY IN THE CONSTRUCTION INDUSTRY, , MHC (MCGRAW-HILL CONSTRUCTION). SMARTMARKET REP. BEDFORD, MA: MHC; (1999) INNOVATIVE RESIDENTIAL FLOOR CONSTRUCTION: HORIZONTAL DIAPHRAGM VALUES FOR COLD-FORMED STEEL FRAMING, , NAHBRC (NATIONAL ASSOCIATION OF HOME BUILDERS RESEARCH CENTER). UPPER MARLBORO, MD: US DEPT. OF HOUSING AND URBAN DEVELOPMENT; (2009) ADVANCING THE COMPETITIVENESS AND EFFICIENCY OF THE US CONSTRUCTION INDUSTRY, , NRC (NATIONAL RESEARCH COUNCIL). WASHINGTON, DC: NATIONAL ACADEMIES PRESS; SMITH, R.E., (2015) PERMANENT MODULAR CONSTRUCTION - PROCESS, PRACTICE, PERFORMANCE, , MODULAR BUILDING INSTITUTE. OFF-SITE STUDIES REP. CHARLOTTESVILLE, VA: MODULAR BUILDING INSTITUTE; VIEIRA, L.C.M., JR., SHAFER, B.W., LATERAL STIFFNESS AND STRENGTH OF SHEATHING-BRACED COLD FORMED STEEL WALLS (2012) ENG. STRUCT., 37, PP. 205-213. , HTTPS://DOI.ORG/10.1016/J.ENGSTRUCT.2011.12.029"/>
    <s v="JELLEN, A.C.; DAWOOD ENGINEERING, 2020 GOOD HOPE RD., UNITED STATES; EMAIL: AJELLEN@DAWOOD.CC"/>
    <s v=""/>
    <s v=""/>
    <s v="AMERICAN SOCIETY OF CIVIL ENGINEERS (ASCE)"/>
    <s v=""/>
    <s v=""/>
    <s v=""/>
    <s v=""/>
    <s v="10760431"/>
    <s v=""/>
    <s v="JAEIE"/>
    <s v=""/>
    <s v="ENGLISH"/>
    <s v="J ARCHIT ENG"/>
    <x v="0"/>
    <s v="FINAL"/>
    <s v=""/>
    <s v="SCOPUS"/>
    <s v="2-S2.0-85049259835"/>
    <s v="J ARCHIT ENG"/>
    <s v="UNITED STATES"/>
    <s v="NOTREPORTED;NOTREPORTED;NOTREPORTED"/>
    <m/>
    <s v="JELLEN AC, 2018, J ARCHIT ENG"/>
    <s v="JELLEN AC, 2018, J ARCHIT ENG"/>
    <m/>
  </r>
  <r>
    <n v="54"/>
    <x v="0"/>
    <s v="ELZOMOR M;BURKE R;PARRISH K;GIBSON E"/>
    <s v="57190814645;57189999181;24588242700;7402074463;"/>
    <s v="FRONT-END PLANNING FOR LARGE AND SMALL INFRASTRUCTURE PROJECTS: COMPARISON OF PROJECT DEFINITION RATING INDEX TOOLS"/>
    <x v="4"/>
    <s v="JOURNAL OF MANAGEMENT IN ENGINEERING"/>
    <s v="34"/>
    <s v="4"/>
    <s v="04018022"/>
    <s v=""/>
    <s v=""/>
    <s v=""/>
    <n v="28"/>
    <s v="10.1061/(ASCE)ME.1943-5479.0000611"/>
    <s v="https://www.scopus.com/inward/record.uri?eid=2-s2.0-85046122296&amp;doi=10.1061%2f%28ASCE%29ME.1943-5479.0000611&amp;partnerID=40&amp;md5=0ee728c2aff5441c343c0087ac6f58d9"/>
    <s v="COLLEGE OF ENVIRONMENTAL SCIENCE AND FORESTRY, FOREST AND NATURAL RESOURCES MANAGEMENT DEPT., STATE UNIV. OF NEW YORK, SYRACUSE, NY  13210-2788, UNITED STATES; SCHOOL OF SUSTAINABLE ENGINEERING AND THE BUILT ENVIRONMENT, IRA A. FULTON SCHOOLS OF ENGINEERING, PROF. AND SUNSTATE CHAI., ARIZONA STATE UNIV., TEMPE, AZ  85287-3005, UNITED STATES"/>
    <s v="STATE UNIV. OF NEW YORK, SYRACUSE, NY  13210-2788, UNITED STATES;TEMPE, AZ  85287-3005, UNITED STATES;TEMPE, AZ  85287-3005, UNITED STATES;TEMPE, AZ  85287-3005, UNITED STATES"/>
    <s v="DESPITE THE NEED TO REFORM, MAINTAIN, AND EXPAND U.S. INFRASTRUCTURE, THE CONSTRUCTION INDUSTRY OFTEN STRUGGLES TO DELIVER INFRASTRUCTURE PROJECTS THAT MEET THEIR TARGET BUDGET AND SCHEDULE. ONE SUCCESSFUL TOOL THAT ASSISTS IN PLANNING, ASSESSING RISK, AND MANAGING SUCH PROJECTS IS AN EVIDENCE-BASED TOOL, THE PROJECT DEFINITION RATING INDEX (PDRI), WHICH SUPPORTS THE FRONT-END PLANNING (FEP) FOR PROJECTS. PDRI-INFRASTRUCTURE PROJECTS AND PDRI-SMALL INFRASTRUCTURE PROJECTS EFFECTIVELY FACILITATE FEP EFFORTS FOR LARGE AND SMALL INFRASTRUCTURE PROJECTS, RESPECTIVELY. THIS ARTICLE PROVIDES A DEFINITION OF A SMALL INFRASTRUCTURE PROJECT THROUGH SURVEY RESPONDENTS' IDENTIFICATION AND RANKING OF 16 CHARACTERISTICS THAT DIFFERENTIATE BOTH TYPES OF INFRASTRUCTURE PROJECTS. THESE RESULTED IN IDENTIFYING THE TOTAL INSTALLED COST (TIC) TO BE THE MAIN DIFFERENTIATOR BETWEEN SMALL AND LARGE INFRASTRUCTURE PROJECTS, WITH SMALL INFRASTRUCTURE PROJECTS HAVING A TIC CAP OF $20 MILLION. ALSO, THE ARTICLE PROVIDES DETAILS OF QUALITATIVE AND QUANTITATIVE SIMILARITIES AND DIFFERENCES BETWEEN BOTH PDRI TOOLS IN SUPPORT OF IMPROVED PLANNING EFFORTS FOR THEIR RESPECTIVE PROJECT TYPES. SPECIFICALLY, THE STUDY DISTINGUISHES BETWEEN THE TWO PDRIS IN TERMS OF THEIR STRUCTURE, CONTENT AND WEIGHT OF THE ELEMENTS, MOST CRITICAL PLANNING ELEMENTS, AND TARGET SCORE. THE GOAL OF THE COMPARISON IS TO HELP PROJECT TEAMS IMPROVE PROJECT PLANNING AND MANAGE PROJECT RISKS BY FOCUSING ON SPECIFIC PROJECT DEFINITIONS OR IDENTIFYING ELEMENTS THAT MAY NOT NEED TO BE THOROUGHLY INVESTIGATED DURING FEP. THE ANALYSES SHOW THAT SMALL AND LARGE INFRASTRUCTURE PROJECTS REQUIRE SIMILAR LEVELS OF PROJECT DEFINITION DURING FEP TO SUPPORT PREDICTABLE PERFORMANCE OUTCOMES, CONFIRMING THAT THE MANAGEMENT OF SUCH PROJECTS REQUIRES SELECTING THE APPROPRIATE PDRI TOOL PRIOR TO ITS IMPLEMENTATION. THIS ARTICLE SUPPORTS PROJECT TEAMS IN PLANNING, ASSESSING RISKS, AND MANAGING INFRASTRUCTURE PROJECTS BY IDENTIFYING THE CHARACTERISTICS OF SMALL INFRASTRUCTURE PROJECTS AND DIFFERENTIATING BETWEEN THE TWO PDRI TOOLS. © 2018 AMERICAN SOCIETY OF CIVIL ENGINEERS."/>
    <s v=""/>
    <s v="BUDGET CONTROL; CONSTRUCTION INDUSTRY; RISK ASSESSMENT; SURVEYS; DIFFERENTIATORS; EVIDENCE-BASED; FRONT-END PLANNING; INFRASTRUCTURE PROJECT; PERFORMANCE OUTCOME; PLANNING ELEMENTS; PROJECT PLANNING; TOTAL INSTALLED COSTS; RISK MANAGEMENT"/>
    <s v=""/>
    <s v=""/>
    <s v=""/>
    <s v=""/>
    <s v=""/>
    <s v=""/>
    <s v=""/>
    <s v=""/>
    <s v=""/>
    <s v=""/>
    <s v=""/>
    <s v=""/>
    <s v=""/>
    <s v=""/>
    <s v=""/>
    <s v="AGARWAL, R., CHANDRASEKARAN, S., SRIDHAR, M., (2016) IMAGINING CONSTRUCTION'S DIGITAL FUTURE, , HTTP://WWW.MCKINSEY.COM/INDUSTRIES/CAPITAL-PROJECTS-AND-INFRASTRUCTURE/OUR-INSIGHTS/IMAGINING-CONSTRUCTIONS-DIGITAL-FUTURE, (MAR. 10, 2017); AKTAN, A.E., MOON, F.L., BARTOLI, I., SJOBLOM, K., IDENTIFICATION OF INFRASTRUCTURE SYSTEMS (2016) J. INFRASTRUCT. SYST., P. 02516002; (2017) INFRASTRUCTURE REPORT CARD, , HTTP://WWW.INFRASTRUCTUREREPORTCARD.ORG/, ASCE. (MAR. 10, 2017); BECERIK-GERBER, B., KU, K., JAZIZADEH, F., BIM-ENABLED VIRTUAL AND COLLABORATIVE CONSTRUCTION ENGINEERING AND MANAGEMENT (2012) J. PROF. ISSUES ENG. EDUC. PRACT., PP. 234-245; BECKER, T.C., JASELSKIS, E.J., EL-GAFY, M., IMPROVING PREDICTABILITY OF CONSTRUCTION PROJECT OUTCOMES THROUGH INTENTIONAL MANAGEMENT OF INDIRECT CONSTRUCTION COSTS (2014) J. CONSTR. ENG. MANAGE., P. 04014014; BINGHAM, E., GIBSON, G.E., JR., INFRASTRUCTURE PROJECT SCOPE DEFINITION USING PROJECT DEFINITION RATING INDEX (2017) J. MANAGE. ENG., P. 04016037; BOCCHINI, P., FRANGOPOL, D.M., UMMENHOFER, T., ZINKE, T., RESILIENCE AND SUSTAINABILITY OF CIVIL INFRASTRUCTURE: TOWARD A UNIFIED APPROACH (2014) J. INFRASTRUCT. SYST., P. 04014004; BURKE, R., PARRISH, K., GIBSON, G.E., JR., DEFINING SMALL PROJECTS IN DEVELOPING THE PDRI FOR SMALL INFRASTRUCTURE PROJECTS (2016) PROC. CONSTRUCTION RESEARCH CONGRESS 2016, PP. 159-167. , ASCE, RESTON, VA; CALDAS, C.H., MENCHES, C.L., REYES, P.M., NAVARRO, L., VARGAS, D.M., MATERIALS MANAGEMENT PRACTICES IN THE CONSTRUCTION INDUSTRY (2015) PRACT. PERIOD. STRUCT. DES. CONSTR., P. 04014039; CANNING, D., A DATABASE OF WORLD STOCKS OF INFRASTRUCTURE, 1950-95 (1998) WORLD BANK ECON. REV., 12 (3), PP. 529-547; CHO, C.-S., GIBSON, G.E., JR., BUILDING PROJECT SCOPE DEFINITION USING PROJECT DEFINITION RATING INDEX (2001) J. ARCHIT. ENG., PP. 115-125; PROJECT DEFINITION RATING INDEX (PDRI) FOR INDUSTRIAL PROJECTS (1995) REP. NO. 113-11, , CII (CONSTRUCTION INDUSTRY INSTITUTE). AUSTIN, TX; DEVELOPMENT OF THE PROJECT DEFINITION RATING INDEX (PDRI) FOR BUILDING PROJECTS (1999) REP. NO. 155-11, , CII (CONSTRUCTION INDUSTRY INSTITUTE). AUSTIN, TX; PROJECT DEFINITION RATING INDEX - INFRASTRUCTURE PROJECTS (2010) IMPLEMENTATION RESOURCE 268-2, , CII (CONSTRUCTION INDUSTRY INSTITUTE). AUSTIN, TX; MEASURING PROJECT COMPLEXITY AND ITS IMPACT (2014) RESEARCH SUMMARY 305-1, , CII (CONSTRUCTION INDUSTRY INSTITUTE). AUSTIN, TX; PROJECT DEFINITION RATING INDEX - SMALL INFRASTRUCTURE PROJECTS (2016) IMPLEMENTATION RESOURCE 314A-2, , CII (CONSTRUCTION INDUSTRY INSTITUTE). AUSTIN, TX; COLLINS, W., PARRISH, K., GIBSON, G.E., JR., DEVELOPMENT OF A PROJECT SCOPE DEFINITION AND ASSESSMENT TOOL FOR SMALL INDUSTRIAL CONSTRUCTION PROJECTS (2017) J. MANAGE. ENG., P. 04017015; ELZOMOR, M., BURKE, R., PARRISH, K., GIBSON, G.E., JR., DEVELOPMENT OF THE PROJECT DEFINITION RATING INDEX (PDRI) FOR SMALL INFRASTRUCTURE PROJECTS (2016) REP. NO. 314A-11, , AUSTIN, TX; GAO, Z., SMITH, G.R., MINCHIN, R.E., JR., BUDGET AND SCHEDULE SUCCESS FOR SMALL CAPITAL-FACILITY PROJECTS (2002) J. MANAGE. ENG., PP. 186-193; GIBSON, G.J., JR., KACZMAROWSKI, J.H., LORE, H.E., JR., PREPROJECT-PLANNING PROCESS FOR CAPITAL FACILITIES (1995) J. CONSTR. ENG. MANAGE., PP. 312-318; HAMILTON, M.R., GIBSON, G.E., JR., BENCHMARKING PREPROJECT PLANNING EFFORT (1996) J. MANAGE. ENG., PP. 25-33; HOGG, R.V., TANIS, E.A., (1977) PROBABILITY AND STATISTICAL INFERENCE, , MACMILLAN, NEW YORK; LI, Y., TAYLOR, T.R.B., MODELING THE IMPACT OF DESIGN REWORK ON TRANSPORTATION INFRASTRUCTURE CONSTRUCTION PROJECT PERFORMANCE (2014) J. CONSTR. ENG. MANAGE., P. 04014044; LIANG, L., THOMAS, S.R., GIBSON, G.E., JR., IS A SMALL PROJECT REALLY DIFFERENT? (2005) PROC. CONSTRUCTION RESEARCH CONGRESS 2005: BROADENING PERSPECTIVES, PP. 1-10. , ASCE, RESTON, VA; NASIR, H., HAAS, C.T., CALDAS, C.H., GOODRUM, P.M., AN INTEGRATED PRODUCTIVITY-PRACTICES IMPLEMENTATION INDEX FOR PLANNING THE EXECUTION OF INFRASTRUCTURE PROJECTS (2016) J. INFRASTRUCT. SYST., P. 04015022; RAJENDRAN, S., CLARKE, B., ANDREWS, R., QUALITY MANAGEMENT IN CONSTRUCTION: AN EXPANDING ROLE FOR SH&amp;E PROFESSIONALS (2012) PROF. SAF., 57 (3), PP. 37-42; SAVITZ, A., (2013) THE TRIPLE BOTTOM LINE: HOW TODAY'S BEST-RUN COMPANIES ARE ACHIEVING ECONOMIC, SOCIAL AND ENVIRONMENTAL SUCCESS - AND HOW YOU CAN TOO, , WILEY, HOBOKEN, NJ; SONG, L., MOHAMED, Y., ABOURIZK, S.M., EARLY CONTRACTOR INVOLVEMENT IN DESIGN AND ITS IMPACT ON CONSTRUCTION SCHEDULE PERFORMANCE (2009) J. MANAGE. ENG., PP. 12-20; SOOMRO, M.A., ZHANG, X., ROLES OF PRIVATE-SECTOR PARTNERS IN TRANSPORTATION PUBLIC-PRIVATE PARTNERSHIP FAILURES (2015) J. MANAGE. ENG., P. 04014056; SPSS COMPUTER SOFTWARE . IBM, ARMONK, NY; THEKDI, S.A., LAMBERT, J.H., QUANTIFICATION OF SCENARIOS AND STAKEHOLDERS INFLUENCING PRIORITIES FOR RISK MITIGATION IN INFRASTRUCTURE SYSTEMS (2014) J. MANAGE. ENG., PP. 32-40"/>
    <s v="PARRISH, K.; SCHOOL OF SUSTAINABLE ENGINEERING AND THE BUILT ENVIRONMENT, UNITED STATES; EMAIL: KRISTEN.PARRISH@ASU.EDU"/>
    <s v=""/>
    <s v=""/>
    <s v="AMERICAN SOCIETY OF CIVIL ENGINEERS (ASCE)"/>
    <s v=""/>
    <s v=""/>
    <s v=""/>
    <s v=""/>
    <s v="0742597X"/>
    <s v=""/>
    <s v="JMENE"/>
    <s v=""/>
    <s v="ENGLISH"/>
    <s v="J MANAGE ENG"/>
    <x v="0"/>
    <s v="FINAL"/>
    <s v=""/>
    <s v="SCOPUS"/>
    <s v="2-S2.0-85046122296"/>
    <s v="J MANAGE ENG"/>
    <s v="STATE UNIV. OF NEW YORK"/>
    <s v="NOTREPORTED;SCHOOL OF SUSTAINABLE ENGINEERING AND THE BUILT ENVIRONMENT;NOTREPORTED"/>
    <m/>
    <s v="ELZOMOR M, 2018, J MANAGE ENG"/>
    <s v="ELZOMOR M, 2018, J MANAGE ENG"/>
    <m/>
  </r>
  <r>
    <n v="55"/>
    <x v="0"/>
    <s v="MD TAB IB"/>
    <s v="57202288506;"/>
    <s v="LASER SCANNING AND 3D MODELLING IN BROWNFIELD OFFSHORE FACILITIES: CASE STUDIES"/>
    <x v="4"/>
    <s v="JOURNAL OF MECHANICAL ENGINEERING"/>
    <s v="15"/>
    <s v="1"/>
    <s v=""/>
    <s v="1"/>
    <s v="12"/>
    <s v=""/>
    <n v="0"/>
    <s v=""/>
    <s v="https://www.scopus.com/inward/record.uri?eid=2-s2.0-85047756467&amp;partnerID=40&amp;md5=328b11a46f9e39fedec03b52cf1716c4"/>
    <s v="MALAYSIA-JAPAN INTERNATIONAL INSTITUTE OF TECHNOLOGY (MJIIT), UNIVERSITI TEKNOLOGI MALAYSIA, MALAYSIA"/>
    <s v="MALAYSIA-JAPAN INTERNATIONAL INSTITUTE OF TECHNOLOGY (MJIIT), UNIVERSITI TEKNOLOGI MALAYSIA, MALAYSIA"/>
    <s v="LASER SCANNING AND MANIPULATION OF 3D MODEL CAN IMPROVE THE BROWNFIELD MODIFICATION EXECUTED AT OFFSHORE FACILITIES. WHERE ACCESSIBILITY IS RESTRICTED AND RE-WORK IS EXPENSIVE, ACCURATE DESIGN AT THE FRONT END LOADING OF THE PROJECT IS REQUIRED. OWNER OPERATOR OF OIL AND GAS FACILITIES RELY HEAVILY ON HAVING THEIR FACILITIES UP TO DATE TO COMPLY WITH SAFETY AND INTERNATIONAL REGULATIONS. SAFETY HAS BECOME THE KEY PRIMARY DRIVER IN OPERATING PRODUCTION OF HIGHLY EXPLOSIVE HYDROCARBON ABOVE THE SEA SURFACE. AMONG THE KEY BENEFITS IDENTIFIED BY THE INDUSTRY ARE IMPROVED SAFETY AT THE OFFSHORE FACILITIES THROUGH REDUCTION OF RE-WORK AND ABILITY TO PRE-PLAN THE WORK BY DESKTOP REVIEW PRIOR TO MOBILIZING THE CONSTRUCTION TEAM TO THE SITE OFFSHORE. EXTENSIVE REVIEW HAS BEEN DONE AMONG OWNER OPERATOR, DESIGN CONSULTANT, AND TECHNOLOGY SERVICE PROVIDER, REVEALED THAT LASER SCANNING AND 3D MODEL CONTRIBUTE POSITIVELY TOWARD HAVING A PROJECT EXECUTED AHEAD OF SCHEDULE AND UNDER THE BUDGET. A WORKFLOW HAS BEEN SUGGESTED TO INCLUDE LASER SCANNING AND 3D MODELLING IN THE BROWNFIELD MODIFICATIONS. THE METHODOLOGY HAS BEEN ADOPTED IN THE REAL PROJECTS EXECUTED AT OFFSHORE FACILITIES AND PRESENTED IN CASE STUDIES. CONCLUSION IS DERIVED FROM THE DISCUSSION AND OBSERVATION OF THE CASE STUDIES TO VALIDATE THE SUGGESTED WORKFLOW. © 2018 FACULTY OF MECHANICAL ENGINEERING, UNIVERSITI TEKNOLOGI MARA (UITM), MALAYSIA."/>
    <s v="3D MODELLING; AS-BUILT; BROWNFIELD; LASER-SCANNING; OFFSHORE"/>
    <s v=""/>
    <s v=""/>
    <s v=""/>
    <s v=""/>
    <s v=""/>
    <s v=""/>
    <s v=""/>
    <s v=""/>
    <s v=""/>
    <s v=""/>
    <s v=""/>
    <s v=""/>
    <s v=""/>
    <s v=""/>
    <s v=""/>
    <s v=""/>
    <s v="SMITH, M., (2015) &quot;LASER SCANNING FOR REVAMPS&quot;, PP. 39-43. , REVAMP PTQ SEATTLE; HANNAY, S., (2009) &quot;THE IMPACT OF OPEN STANDARDS&quot;, , BUSINESS GROUP PLC., KENT (JANUARY); PATEL, A., (2008) &quot;BEST PRACTICES IN FRONT-END DESIGN&quot;, , BENTLEY SYSTEM INCORPORATED, EXTON; (2015) &quot;HOW 'CONTEXT TECHNOLOGY' TURNS THE DIGITAL ASSET INTO A DIGITAL PARTNER&quot;, , BRINGING INFORMATION TO LIFE, CAMBRIDGE, UK; CRAN, C., &quot;AVEVA-DIGITAL ASSET WITH YOUR PHYSICAL ASSET&quot; (2014) DIGITAL ENERGY JOURNAL, , ABERDEEN (MARCH); FANG, P., (2016) &quot;ENSURING SIMPLE INFORMATION ACCESS THROUGHOUT PROJECT AND PLANT LIFECYCLE&quot;, , INTERGRAPH PP&amp;M; ANTVOGEL, S., (2016) &quot;SMARTPLANT® FUSION AND THE AGING PLANT&quot;, , INSIGHT, DÜSSELDORF, GERMANY; PARK, A., (2015) &quot;ENSURING PROCESS SAFETY &amp; ASSET INTEGRITY-LEVERAGING PLANT ASSET INFORMATION&quot;, , INTERGRAPH; (2009) &quot;AVEVA NET WOODSIDE POST IMPLEMENTATION REVIEW&quot;, , PERTH (AUGUST); HOHNER, L.N., GREAVES, T., &quot;3D LASER SCANNING: BENEFITS AND PAYBACKS FOR INDUSTRIAL PLANT DESIGN, CONSTRUCTION AND OPERATION&quot; (2009) SPE OFFSHORE EUROPE OIL &amp; GAS CONFERENCE &amp; EXHIBITION, ABERDEEN, , (SEPTEMBER); JACOBS, G., (2007) &quot;DEMAND INCREASING FOR LASER SCANNING-PART 2&quot;, , PROFESSIONAL SURVERYOR MAGAZINE, FREDERICK (JULY); BASSIER, M., VERGAUWEN, M., VAN GENECHTEN, B., &quot;STANDALONE TERRESTRIAL LASER SCANNING FOR EFFICIENTLY CAPTURING AEC BUILDINGS FOR AS-BUILT BIM&quot; (2016) ISPRS ANNALS OF PHOTOGRAMMETRY, REMOTE SENSING AND SPATIAL INFORMATION SCIENCES, PP. 49-55. , PRAGUE (JULY); SCHENK, M., &quot;LASER SCANNING GUIDELINES FOR PLANT AND INDUSTRY-PREPARATION AND EXECUTION OF LASER SCANNING PROJECTS FOR INDUSTRIAL PLANT DESIGN AND DOCUMENTATION&quot; (2015) FRAUNHOFER INSTITUTE FOR FACTORY OPERATION AND AUTOMATION IFF, , MAGDEBURG, GERMANY; (2016) &quot;2016 GLOBAL LASER SCANNING &amp; 3D MODELLING SURVEY RESULT&quot;, , USA; (2016) &quot;THE BIM MANAGERS GUIDE TO AS-BUILT MODELLING&quot;, , USA; DUBBELMANN, P., (2016) &quot;ARE WORK PROCESSES AND HIGH-QUALITY DESIGN SOFTWARE THE KEY TO MEGA PROJECT SUCCESS?&quot;, , INNOVATION SERIES: ENGINEERING-INTERGRAPH; (2015) &quot;3D LASER SCANNING IMPACTS ASSET LIFECYCLE MANAGEMENT&quot;, PP. 30-32. , PIPELINE (SEPTEMBER); (2016) &quot;CASE STUDY: OFFSHORE OIL RIG FEATURE EXTRACTION &amp; MODELLING&quot;, , USA; KIHLANDER, I., NILSSON, S., LUND, K., RITZEN, S., NORELL BERGENDAHL, M., &quot;PLANNING INDUSTRIAL PHD PROJECTS IN PRACTICE: SPEAKING BOTH 'ACADEMIA' AND 'PRACTITIONESE'&quot; DS 68-8: PROCEEDINGS OF THE 18TH INTERNATIONAL CONFERENCE ON ENGINEERING DESIGN (ICED 11), , IMPACTING SOCIETY THROUGH ENGINEERING DESIGN, VOL. 8: DESIGN EDUCATION, LYNGBY/COPENHAGEN, DENMARK (AUGUST 2011)"/>
    <s v="MD TAB, I.B.; MALAYSIA-JAPAN INTERNATIONAL INSTITUTE OF TECHNOLOGY (MJIIT), MALAYSIA"/>
    <s v=""/>
    <s v=""/>
    <s v="UITM PRESS"/>
    <s v=""/>
    <s v=""/>
    <s v=""/>
    <s v=""/>
    <s v="18235514"/>
    <s v=""/>
    <s v=""/>
    <s v=""/>
    <s v="ENGLISH"/>
    <s v="J. MECH. ENG."/>
    <x v="0"/>
    <s v="FINAL"/>
    <s v=""/>
    <s v="SCOPUS"/>
    <s v="2-S2.0-85047756467"/>
    <s v="J MECH ENG"/>
    <s v="UNIVERSITI TEKNOLOGI MALAYSIA"/>
    <s v="NOTREPORTED;MALAYSIA-JAPAN INTERNATIONAL INSTITUTE OF TECHNOLOGY (MJIIT)"/>
    <m/>
    <s v="MD TAB IB, 2018, J MECH ENG"/>
    <s v="MD TAB IB, 2018, J MECH ENG"/>
    <m/>
  </r>
  <r>
    <n v="56"/>
    <x v="0"/>
    <s v="LINES BC;RAVI KUMAR GG"/>
    <s v="6602094940;57201261795;"/>
    <s v="DEVELOPING MORE COMPETITIVE PROPOSALS: RELATIONSHIP BETWEEN CONTRACTOR QUALIFICATIONS-BASED PROPOSAL CONTENT AND OWNER EVALUATION SCORES"/>
    <x v="4"/>
    <s v="JOURNAL OF CONSTRUCTION ENGINEERING AND MANAGEMENT"/>
    <s v="144"/>
    <s v="5"/>
    <s v="04018030"/>
    <s v=""/>
    <s v=""/>
    <s v=""/>
    <n v="4"/>
    <s v="10.1061/(ASCE)CO.1943-7862.0001479"/>
    <s v="https://www.scopus.com/inward/record.uri?eid=2-s2.0-85044078662&amp;doi=10.1061%2f%28ASCE%29CO.1943-7862.0001479&amp;partnerID=40&amp;md5=3b669af04cfc36eedfc0a20c40f3d5cf"/>
    <s v="DEPT. OF CIVIL, ENVIRONMENTAL, AND ARCHITECTURAL ENGINEERING, UNIV. OF KANSAS, 1530 W. 15TH ST., LAWRENCE, KS  66045, UNITED STATES"/>
    <s v="LAWRENCE, KS  66045, UNITED STATES;LAWRENCE, KS  66045, UNITED STATES"/>
    <s v="CONSTRUCTION CONTRACTORS HAVE HISTORICALLY BEEN PROCURED THROUGH PRICE-DRIVEN METHODS. YET THE INCREASED USE OF ALTERNATE PROJECT DELIVERY METHODS, ALONG WITH OWNER-PERCEIVED CONCERNS OVER CONSTRUCTION PERFORMANCE, HAS LED MANY OWNERS TO INTRODUCE QUALIFICATIONS-BASED SELECTION CRITERIA INTO THEIR PROCUREMENT SYSTEMS. AS A RESULT, CONSTRUCTION CONTRACTORS ARE TASKED WITH PREPARATION OF QUALIFICATIONS-BASED PROPOSAL SUBMITTALS EVER MORE FREQUENTLY. CONTRACTORS MUST THEREFORE DEVELOP STRATEGIES TO CONSISTENTLY DIFFERENTIATE THEIR QUALIFICATIONS FROM THOSE OF THEIR THEIR COMPETITORS, WHICH CAN LEAD TO MORE FAVORABLE OWNER EVALUATION SCORES AND ULTIMATELY IMPROVE THEIR HIT RATE. THIS PAPER PERFORMED A CONTENT ANALYSIS OF 71 CONTRACTOR PROPOSALS CONTAINING BOTH SUCCESSFUL AND UNSUCCESSFUL BIDS. REGRESSION RESULTS INDICATE THAT CONTRACTOR PROJECT MANAGEMENT PROPOSALS RECEIVE MORE FAVORABLE OWNER EVALUATION SCORES WHEN CONTRACTOR-CONTROLLED, DESIGN-RELATED, AND CONCEALED CONDITIONS CONTENT ARE EMPHASIZED. REGRESSION RESULTS SHOW THAT CONTRACTOR SCOPE ALTERNATE PROPOSALS ARE ENCOURAGED TO PROVIDE A COMPREHENSIVE REVIEW OF POTENTIAL SCOPE OPTIONS TO ENHANCE THE PROJECT AND ENSURE THE ASSOCIATED COST AND SCHEDULE IMPACTS ARE CLEARLY DEFINED. © 2018 AMERICAN SOCIETY OF CIVIL ENGINEERS."/>
    <s v=""/>
    <s v="PROJECT MANAGEMENT; ASSOCIATED COSTS; CONSTRUCTION CONTRACTORS; CONSTRUCTION PERFORMANCE; CONTENT ANALYSIS; CONTRACTOR QUALIFICATION; OWNER EVALUATIONS; PROJECT DELIVERY METHOD; SELECTION CRITERIA; CONTRACTORS"/>
    <s v=""/>
    <s v=""/>
    <s v=""/>
    <s v=""/>
    <s v=""/>
    <s v=""/>
    <s v=""/>
    <s v=""/>
    <s v=""/>
    <s v=""/>
    <s v=""/>
    <s v=""/>
    <s v=""/>
    <s v=""/>
    <s v=""/>
    <s v="ABDELRAHMAN, M., ZAYED, T., ELYAMANY, A., BEST-VALUE MODEL BASED ON PROJECT SPECIFIC CHARACTERISTICS (2008) J. CONSTR. ENG. MANAGE., PP. 179-188; (2008) BEST PRACTICES FOR USE OF BEST VALUE SELECTIONS, , HTTP://WWW.ACI-NA.ORG/SITES/DEFAULT/FILES/BEST_VALUE_BEST_PRACTICES.PDF, AGC/NASFA (ASSOCIATED GENERAL CONTRACTORS OF AMERICA AND NATIONAL ASSOCIATION OF STATE FACILITIES ADMINISTRATORS). &quot; &quot; (JAN. 31, 2016); AHMED, J., GHARAIBEH, N.G., DAMNJANOVIC, I.D., BEST-VALUE BID SELECTION METHODS FOR PERFORMANCE-BASED ROADWAY MAINTENANCE CONTRACTS (2012) TRANSP. RES. REC., 2292, PP. 12-19; ALLEN, R.S., HELMS, M.M., LINKING STRATEGIC PRACTICES AND ORGANIZATION PERFORMANCE TO PORTER'S GENERIC STRATEGIES (2006) BUS. PROCESS MANAGE., 12 (4), PP. 433-454; ASSAF, S., AL-HEJJI, S., CAUSES OF DELAY IN LARGE CONSTRUCTION PROJECTS (2006) INT. J. PROJECT MANAGE., 24 (4), PP. 349-357; BEARD, J., LOULAKIS, M., WUNDRUM, E., (2001) DESIGN BUILD: PLANNING THROUGH DEVELOPMENT, , MCGRAW-HILL, NEW YORK; BILBO, D., BIGELOW, B., ESCAMILLA, E., LOCKWOOD, C., COMPARISON OF CONSTRUCTION MANAGER AT RISK AND INTEGRATED PROJECT DELIVERY PERFORMANCE ON HEALTHCARE PROJECTS: A COMPARATIVE CASE STUDY (2015) INT. J. CONSTR. EDUC. RES., 11 (1), PP. 40-53; BOGUS, S.M., MIGLIACCIO, G.C., JIN, R., STUDY OF THE RELATIONSHIP BETWEEN PROCUREMENT DURATION AND PROJECT PERFORMANCE IN DESIGN-BUILD PROJECTS: COMPARISON BETWEEN WATER/WASTEWATER TRANSPORTATION SECTORS (2013) J. MANAGE. ENG., PP. 382-391; BOWEN, P., EDWARDS, P., LINGARD, H., CATTELL, K., OCCUPATIONAL STRESS AND JOB DEMAND, CONTROL AND SUPPORT FACTORS AMONG CONSTRUCTION PROJECT CONSULTANTS (2014) INT. J. PROJECT MANAGE., 32 (7), PP. 1273-1284; BUDAYAN, C., DIKMEN, I.M., BIRGONUL, M.T., INVESTIGATION OF DRIVERS AND MODES OF DIFFERENTIATION IN TURKISH CONSTRUCTION INDUSTRY (2013) ENG. CONSTR. ARCHIT. MANAGE., 20 (4), PP. 345-364; CALDWELL, N., ROEHRICH, J., DAVIES, A., PROCURING COMPLEX PERFORMANCE IN CONSTRUCTION: LONDON HEATHROW TERMINAL 5 AND A PRIVATE FINANCE INITIATIVE HOSPITAL (2009) J. PURCHASING SUPPLY MANAGE., 15 (3), PP. 178-186; CAO, D., WANG, G., LI, H., SKITMORE, M., HUANG, T., ZHANG, W., PRACTICES AND EFFECTIVENESS OF BUILDING INFORMATION MODELLING IN CONSTRUCTION PROJECTS IN CHINA (2015) AUTOM. CONSTR., 49 (2015), PP. 113-122; CHAN, D., KUMARASWAMY, M., A COMPARATIVE STUDY OF CAUSES OF TIME OVERRUNS IN HONG KONG CONSTRUCTION PROJECTS (1997) INT. J. PROJECT MANAGE., 15 (1), PP. 55-63; CHEAH, C.Y.J., KANG, J., CHEW, D.A.S., STRATEGIC ANALYSIS OF LARGE LOCAL CONSTRUCTION FIRMS IN CHINA (2007) CONSTR. MANAGE. ECON., 25 (1), PP. 25-38; CHEN, W.T., CHANG, P., HUANG, Y., ASSESSING THE OVERALL PERFORMANCE OF VALUE ENGINEERING WORKSHOPS FOR CONSTRUCTION PROJECTS (2009) INT. J. PROJECT MANAGE., 28 (5), PP. 514-527; CHEN, W.T., CHEN, T., LU, C.S., LIU, S., ANALYZING RELATIONSHIPS AMONG SUCCESS VARIABLES OF CONSTRUCTION PARTNERING USING STRUCTURAL EQUATION MODELING: A CASE STUDY OF TAIWAN'S CONSTRUCTION INDUSTRY (2012) J. CIV. ENG. MANAGE., 18 (6), PP. 783-794; CHUA, D., KOG, Y., LOH, P., JASELSKIS, E., MODEL FOR CONSTRUCTION BUDGET PERFORMANCE: NEURAL NETWORK APPROACH (1997) J. CONSTR. ENG. MANAGE., PP. 214-222; DAVIS, P., LOVE, P., ALLIANCE CONTRACTING: ADDING VALUE THROUGH RELATIONSHIP DEVELOPMENT (2011) ENG. CONSTR. ARCHIT. MANAGE., 18 (5), PP. 444-461; (2012) DBIA POSITION STATEMENT: QUALIFICATION BASED SELECTION, , HTTPS://WWW.DBIA.ORG/RESOURCE-CENTER/DOCUMENTS/PS_QBS.PDF, DBIA (DESIGN-BUILD INSTITUTE OF AMERICA). &quot; &quot; (FEB. 4, 2016); DEL PUERTO, C.L., GRANSBERG, D.D., SHANE, J.S., COMPARATIVE ANALYSIS OF OWNER GOALS FOR DESIGN/BUILD PROJECTS (2008) J. MANAGE. ENG., PP. 32-39; DEL PUERTO, C.L., STRONG, K., MILLER, M., ANALYSIS OF OWNER SAFETY MANAGEMENT APPROACHES IN DESIGN-BUILD PROJECTS (2013) INT. J. CONSTR. EDUC. RES., 9 (4), PP. 307-316; DIKMEN, I., BIRGONUL, M.T., BUDAYAN, C., STRATEGIC GROUP ANALYSIS IN THE CONSTRUCTION INDUSTRY (2009) J. CONSTR. ENG. MANAGE., PP. 288-297; EL ASMAR, M., HANNA, A.S., LOH, W., QUANTIFYING PERFORMANCE FOR THE INTEGRATED PROJECT DELIVERY SYSTEM AS COMPARED TO ESTABLISHED DELIVERY SYSTEMS (2013) J. CONSTR. ENG. MANAGE., , 04013012; EL ASMAR, M., LOTFALLAH, W., WHITED, G., HANNA, A.S., QUANTITATIVE METHODS FOR DESIGN-BUILD TEAM SELECTION (2010) J. CONSTR. ENG. MANAGE., PP. 904-912; EL-SAYEGH, S.M., MULTI-CRITERIA DECISION SUPPORT MODEL FOR SELECTING THE APPROPRIATE CONSTRUCTION MANAGEMENT AT RISK FIRM (2009) CONSTR. MANAGE. ECON., 27 (4), PP. 385-398; ERIKSSON, P.E., PROCUREMENT EFFECTS ON COOPETITION IN CLIENT-CONTRACTOR RELATIONSHIPS (2008) J. CONSTR. ENG. MANAGE., PP. 103-111; FELLOWS, R., LIU, A., (2008) RESEARCH METHODS FOR CONSTRUCTION, , 3RD ED. BLACKWELL, OXFORD, U.K; FELLOWS, R., LIU, A., (2015) RESEARCH METHODS FOR CONSTRUCTION, , 4TH ED. WILEY, WEST SUSSEX, U.K; GRANSBERG, D.D., BARTON, R.F., ANALYSIS OF FEDERAL DESIGN-BUILD REQUEST FOR PROPOSAL EVALUATION CRITERIA (2007) J. MANAGE. ENG., PP. 105-111; GRANSBERG, D.D., ELLICOTT, M.A., BEST-VALUE CONTRACTING CRITERIA (1997) COST ENG., 39 (6), PP. 31-34; GRANSBERG, D.D., SHANE, J.S., DEFINING BEST VALUE FOR CONSTRUCTION MANAGER/GENERAL CONTRACTOR PROJECT: THE CMGC LEARNING CURVE (2014) J. MANAGE. ENG., , 04014060; GRANSBERG, D.D., WINDEL, E., COMMUNICATING DESIGN QUALITY REQUIREMENTS FOR PUBLIC SECTOR DESIGN/BUILD PROJECTS (2008) J. MANAGE. ENG., PP. 105-110; GRÖNROOS, C., RELATIONSHIP MARKETING: STRATEGIC AND TACTICAL IMPLICATIONS (1996) MANAGE. DEC., 34 (3), PP. 5-14; GUTHRIE, J., PETTY, R., YONGVANICH, K., USING CONTENT ANALYSIS AS A RESEARCH METHOD TO INQUIRE INTO INTELLECTUAL CAPITAL REPORTING (2004) J. INTELLECTUAL CAPITAL, 5 (2), PP. 282-293; HASNAIN, M., THAHEEM, M.J., BEST VALUE PROCUREMENT IN CONSTRUCTION AND ITS EVOLUTION IN THE 21ST CENTURY: A SYSTEMATIC REVIEW (2016) J. ADV. PERFORM. INF. VALUE, 8 (1), PP. 1-21; HASSANEIN, A.A.G., AFIFY, H.M.F., A RISK IDENTIFICATION PROCEDURE FOR CONSTRUCTION CONTRACTS: A CASE STUDY OF POWER STATION PROJECTS IN EGYPT (2007) CIV. ENG. ENVIRON. SYST., 24 (1), PP. 3-14; JELODAR, M.B., YIU, T.W., WILKINSON, S., A CONCEPTUALIZATION OF RELATIONSHIP QUALITY IN CONSTRUCTION PROCUREMENT (2016) INT. J. PROJECT MANAGE., 34 (6), PP. 997-1011; JERGEAS, G., PUT, J.V.D., BENEFITS OF CONSTRUCTABILITY ON CONSTRUCTION PROJECTS (2001) J. CONSTR. ENG. MANAGE., PP. 281-290; JONES, T., SHAN, Y., GOODRUM, P.M., AN INVESTIGATION OF CORPORATE APPROACHES TO SUSTAINABILITY IN THE US ENGINEERING AND CONSTRUCTION INDUSTRY (2010) CONSTR. MANAGE. ECON., 28 (9), PP. 971-983; KALE, S., ARDITI, D., DIFFERENTIATION, CONFORMITY, AND CONSTRUCTION FIRM PERFORMANCE (2003) J. MANAGE. ENG., PP. 122-132; KOLBE, R.H., BURNETT, M.S., CONTENT ANALYSIS RESEARCH: AN EXAMINATION OF APPLICATIONS WITH DIRECTIVES FOR IMPROVING RESEARCH RELIABILITY AND OBJECTIVITY (1991) J. CONSUM. RES., 18 (2), PP. 243-250; KORYTAROVA, J., HANAK, T., KOZIK, R., RADZISZEWSKA-ZIELINA, E., EXPLORING THE CONTRACTORS' QUALIFICATION PROCESS IN PUBLIC WORKS CONTRACTS (2015) PROCEDIA ENG., 123, PP. 276-283; KUMARASWAMY, M., ANVUUR, A., SELECTING SUSTAINABLE TEAMS FOR PP PROJECTS (2008) BUILD. ENVIRON., 43 (6), PP. 999-1009; LI, S., LING, F.Y.Y., CRITICAL STRATEGIES FOR CHINESE ARCHITECTURAL, ENGINEERING, AND CONSTRUCTION FIRMS TO ACHIEVE PROFITABILITY (2012) ENG. CONSTR. ARCHIT. MANAGE., 19 (5), PP. 495-511; LINES, B., SULLIVAN, K., PERRENOUD, A., DESIGN-BUILD APPLICATION OF BEST VALUE PROJECT DELIVERY: IMPACT OF VALUE-BASED PROCUREMENT, PREPLANNING, AND RISK MANAGEMENT (2013) J. ADV. PERFORM. INF. VALUE, 5 (1), PP. 1-19; LINES, B.C., SULLIVAN, K.T., WIEZEL, A., SUPPORT FOR ORGANIZATIONAL CHANGE: CHANGE-READINESS OUTCOMES AMONG AEC PROJECT TEAMS (2016) J. CONSTR. ENG. MANAGE., , 04015062; LOVE, P.E.D., DAVIS, P., BACCARINI, D., EDWARDS, D., UNCERTAINTY AVOIDANCE: PUBLIC SECTOR CLIENTS AND PROCUREMENT SELECTION (2008) INT. J. PUBL. SECT. MANAGE., 21 (7), PP. 753-776; LOVE, P.E.D., MISTRY, D., DAVIS, P.R., PRICE COMPETITIVE ALLIANCE PROJECTS: IDENTIFICATION OF SUCCESS FACTORS FOR PUBLIC CLIENTS (2010) J. CONSTR. ENG. MANAGE., 136 (9), PP. 947-956; LOVE, P.E.D., O'DONOGHUE, D., DAVIS, P.R., SMITH, J., PROCUREMENT OF PUBLIC SECTOR FACILITIES: VIEWS OF EARLY CONTRACTOR INVOLVEMENT (2014) FACILITIES, 32 (910), PP. 460-471; MINCHIN, R.E., JR., LI, X., ISSA, R.R., VARGAS, G.G., COMPARISON OF COST AND TIME PERFORMANCE OF DESIGN-BUILD AND DESIGN-BID-BUILD DELIVERY SYSTEMS IN FLORIDA (2013) J. CONSTR. ENG. MANAGE., , 04013007; MINTZBERG, H., THE STRATEGY CONCEPT. I: FIVE PS FOR STRATEGY (1987) CALIFORNIA MANAGE. REV., 30 (1), PP. 11-24; MIR, F.A., PINNINGTON, A.H., EXPLORING THE VALUE OF PROJECT MANAGEMENT: LINKING PROJECT MANAGEMENT PERFORMANCE AND PROJECT SUCCESS (2014) INT. J. PROJECT MANAGE., 32 (2), PP. 202-217; MOKHTARIANI, M., SEBT, M.H., DAVOUDPOUR, H., CONSTRUCTION MARKETING: DEVELOPING A REFERENCE FRAMEWORK (2017) ADV. CIV. ENG., 2017, P. 1; NAOUM, S.G., EGBU, C., MODERN SELECTION CRITERIA FOR PROCUREMENT METHODS IN CONSTRUCTION: A STATE-OF-THE-ART LITERATURE REVIEW AND SURVEY (2015) INT. J. MANAGING PROJECTS BUS., 9 (2), PP. 309-336; (2006) BEST-VALUE PROCUREMENT METHODS FOR HIGHWAY CONSTRUCTION PROJECTS, , NCHRP (NATIONAL COOPERATIVE HIGHWAY RESEARCH PROGRAM). &quot; &quot; REP. NO. 561, TRANSPORTATION RESEARCH BOARD, WASHINGTON, DC; NEUENDORF, K.A., (2002) THE CONTENT ANALYSIS GUIDEBOOK, , SAGE, THOUSAND OAKS, CA; NIJSTAD, B.A., BERGER-SELMAN, F., DE DREU, C.K.W., INNOVATION IN TOP MANAGEMENT TEAMS: MINORITY DISSENT, TRANSFORMATIONAL LEADERSHIP, AND RADICAL INNOVATIONS (2014) EUR. J. WORK ORGANIZATIONAL PSYCHOL., 23 (2), PP. 310-322; OYEWOBI, L.O., WINDAPO, A.O., ROTIMI, J.O.B., JIMOH, R.A., RELATIONSHIP BETWEEN COMPETITIVE STRATEGY AND CONSTRUCTION ORGANIZATION PERFORMANCE: THE MODERATING ROLE OF ORGANIZATIONAL CHARACTERISTICS (2016) MANAGE. DECIS., 54 (9), PP. 2340-2366; PERRENOUD, A.J., LINES, B.C., SAVICKY, J., SULLIVAN, K., USING BEST VALUE PROCUREMENT TO MEASURE THE IMPACT OF INITIAL RISK-MANAGEMENT CAPABILITY ON QUALITATIVE CONSTRUCTION PERFORMANCE (2017) J. MANAGE. ENG., , 04017019; PERRENOUD, A.J., SMITHWICK, J.B., HURTADO, K.C., SULLIVAN, K.T., PROJECT RISK DISTRIBUTION DURING THE CONSTRUCTION PHASE OF SMALL BUILDING PROJECTS (2015) J. MANAGE. ENG., , 04015050; PHUA, F.T.T., ROWLINSON, S., HOW IMPORTANT IS COOPERATION TO CONSTRUCTION PROJECT SUCCESS? A GROUNDED EMPIRICAL QUANTIFICATION (2004) ENG. CONSTR. ARCHIT. MANAGE., 11 (1), PP. 45-54; PORTER, M.E., (1980) COMPETITIVE STRATEGY: TECHNIQUES FOR ANALYZING INDUSTRIES AND COMPETITORS, , FREE PRESS, NEW YORK; RAHMANI, F., MAQSOOD, T., KHALFAN, M., AN OVERVIEW OF CONSTRUCTION PROCUREMENT METHODS IN AUSTRALIA (2017) ENG. CONSTR. ARCHIT. MANAGE., 24 (4), PP. 593-609; RUPARATHNA, R., HEWAGE, K., REVIEW OF CONTEMPORARY CONSTRUCTION PROCUREMENT PRACTICES (2015) J. MANAGE. ENG., , 04014038; SAWYER, J.T., LINES, B.C., PERRENOUD, A.J., SMITHWICK, J.B., SULLIVAN, K.T., QUALIFICATIONS-BASED SELECTION OF CONSTRUCTION SERVICES (2015) 51ST ASC ANNUAL INT. CONF. PROC. ASSOCIATED SCHOOLS OF CONSTRUCTION, SAN ANTONIO, TX.; SCHLEIFER, T.C., SULLIVAN, K.T., MURDOUGH, J.M., (2014) MANAGING THE PROFITABLE CONSTRUCTION BUSINESS: THE CONTRACTOR'S GUIDE TO SUCCESS AND SURVIVAL STRATEGIES, , WILEY, HOBOKEN, NJ; SCOTT, S., MOLENAAR, K., GRANSBERG, D., SMITH, N., (2006) BEST VALUE PROCUREMENT METHODS FOR HIGHWAY CONSTRUCTION PROJECTS, , NCHRP 506, PROJECT NO. 10-61, NATIONAL RESEARCH COUNCIL, WASHINGTON, DC; SINDHU, J., CHOI, K., LAVY, S., RYBKOWSKI, Z.K., BIGELOW, B.F., LI, W., EFFECTS OF FRONT-END PLANNING UNDER FAST-TRACKED PROJECT DELIVERY SYSTEMS FOR INDUSTRIAL PROJECTS (2017) INT. J. CONSTR. EDUC. RES., PP. 1-16; SINGH, D., TIONG, R.L.K., CONTRACTOR SELECTION CRITERIA: INVESTIGATION OF OPINIONS OF SINGAPORE CONSTRUCTION PRACTITIONERS (2006) J. CONSTR. ENG. MANAGE., PP. 998-1008; STANFORD, M.S., MOLENAAR, K.R., SHEERAN, K.M., APPLICATION OF INDEFINITE DELIVERY-INDEFINITE QUANTITY CONSTRUCTION STRATEGIES AT THE FEDERAL LEVEL (2016) J. MANAGE. ENG., , 04016011; SULLIVAN, K., QUALITY MANAGEMENT PROGRAMS IN THE CONSTRUCTION INDUSTRY: BEST VALUE COMPARED WITH OTHER METHODOLOGIES (2011) J. MANAGE. ENG., PP. 210-219; SULLIVAN, K.T., GUO, Y., CONTRACTOR CASH FLOW AND PROFITABILITY ANALYSIS BETWEEN BEST VALUE AND LOW BID (2009) COST ENG., 51 (9), PP. 16-20; SULLIVAN, K.T., MICHAEL, J.K., PERFORMANCE MEASUREMENT APPROACH TO CONTRACTING AND DELIVERING DESIGN SERVICES (2010) J. PROF. ISSUES ENG. EDUC. PRACT., PP. 248-257; SUN, M., MENG, X., TAXONOMY FOR CHANGE CAUSES AND EFFECTS IN CONSTRUCTION PROJECTS (2009) INT. J. PROJECT MANAGE., 27 (6), PP. 560-572; TATUM, C.B., IMPROVING CONSTRUCTABILITY DURING CONCEPTUAL PLANNING (1987) J. CONSTR. ENG. MANAGE., PP. 191-207; TRAN, D., MOLENAAR, K.R., GRANSBERG, D.D., IMPLEMENTING BEST-VALUE PROCUREMENT FOR DESIGN-BID-BUILD HIGHWAY PROJECTS (2016) TRANSP. RES. BOARD, 2573, PP. 26-33; WAARA, F., BROCHNER, J., PRICE AND NONPRICE CRITERIA FOR CONTRACTOR SELECTION (2006) J. CONSTR. ENG. MANAGE., PP. 797-804; WARDANI, M., MESSNER, J., HORMAN, M., COMPARING PROCUREMENT METHODS FOR DESIGN-BUILD PROJECTS (2006) J. CONSTR. ENG. MANAGE., PP. 230-238; WATT, D.J., KAYIS, B., WILLEY, K., IDENTIFYING KEY FACTORS IN THE EVALUATION OF TENDERS FOR PROJECTS AND SERVICES (2009) INT. J. PROJECT MANAGE., 27 (3), PP. 250-260; WATT, D.J., KAYIS, B., WILLEY, K., THE RELATIVE IMPORTANCE OF TENDER EVALUATION AND CONTRACTOR SELECTION CRITERIA (2010) INT. J. PROJECT MANAGE., 28 (1), PP. 51-60; WENGER, E.C., SNYDER, W.M., COMMUNITIES OF PRACTICE: THE ORGANIZATIONAL FRONTIER (2000) HARVARD BUS. REV., 78 (1), PP. 139-145; WONG, C.H., HOLT, G.D., COOPER, P.A., LOWEST PRICE OF VALUE? INVESTIGATION OF UK CONSTRUCTION CLIENTS' TENDER SELECTION PROCESS (2000) CONSTR. MANAGE. ECON., 18 (7), PP. 767-774; XIA, B., CHAN, A., ZUO, J., MOLENAAR, K., ANALYSIS OF SELECTION CRITERIA FOR DESIGN-BUILDERS THROUGH THE ANALYSIS OF REQUESTS FOR PROPOSALS (2013) J. MANAGE. ENG., PP. 19-24; YU, W., WANG, K., BEST VALUE OF LOWEST BID? A QUANTITATIVE PERSPECTIVE (2012) J. CONSTR. ENG. MANAGE., PP. 128-134; ZHANG, X.Q., FACTOR ANALYSIS OF PUBLIC CLIENTS' BEST-VALUE OBJECTIVE IN PUBLIC-PRIVATELY PARTNERED INFRASTRUCTURE PROJECTS (2006) J. CONSTR. ENG. MANAGE., PP. 956-965"/>
    <s v="LINES, B.C.; DEPT. OF CIVIL, 1530 W. 15TH ST., UNITED STATES; EMAIL: BRIANLINES@KU.EDU"/>
    <s v=""/>
    <s v=""/>
    <s v="AMERICAN SOCIETY OF CIVIL ENGINEERS (ASCE)"/>
    <s v=""/>
    <s v=""/>
    <s v=""/>
    <s v=""/>
    <s v="07339364"/>
    <s v=""/>
    <s v="JCEMD"/>
    <s v=""/>
    <s v="ENGLISH"/>
    <s v="J CONSTR ENG MANAGE"/>
    <x v="0"/>
    <s v="FINAL"/>
    <s v=""/>
    <s v="SCOPUS"/>
    <s v="2-S2.0-85044078662"/>
    <s v="J CONSTR ENG MANAGE"/>
    <s v="NOTREPORTED"/>
    <s v="NOTREPORTED;NOTREPORTED;NOTREPORTED"/>
    <m/>
    <s v="LINES BC, 2018, J CONSTR ENG MANAGE"/>
    <s v="LINES BC, 2018, J CONSTR ENG MANAGE"/>
    <m/>
  </r>
  <r>
    <n v="57"/>
    <x v="0"/>
    <s v="HASSAN H;TAIB N;RAHMAN ZA"/>
    <s v="56299539900;56417488200;57192652520;"/>
    <s v="VIRTUAL DESIGN AND CONSTRUCTION: A NEW COMMUNICATION IN CONSTRUCTION INDUSTRY"/>
    <x v="4"/>
    <s v="ACM INTERNATIONAL CONFERENCE PROCEEDING SERIES"/>
    <s v=""/>
    <s v=""/>
    <s v=""/>
    <s v="110"/>
    <s v="113"/>
    <s v=""/>
    <n v="6"/>
    <s v="10.1145/3193025.3193062"/>
    <s v="https://www.scopus.com/inward/record.uri?eid=2-s2.0-85048394405&amp;doi=10.1145%2f3193025.3193062&amp;partnerID=40&amp;md5=1931e15b12a766d8c2e6132684140142"/>
    <s v="UNIVERSITI SAINS MALAYSIA, SCHOOL OF HOUSING, BUILDING AND PLANNING, MINDEN, PENANG, 11800, MALAYSIA; UNIVERSITI SAINS MALAYSIA, SCHOOL OF THE ARTS, MINDEN, PENANG, 11800, MALAYSIA"/>
    <s v="UNIVERSITI SAINS MALAYSIA, SCHOOL OF HOUSING, BUILDING AND PLANNING, MINDEN, PENANG, 11800, MALAYSIA;UNIVERSITI SAINS MALAYSIA, SCHOOL OF HOUSING, BUILDING AND PLANNING, MINDEN, PENANG, 11800, MALAYSIA;UNIVERSITI SAINS MALAYSIA, SCHOOL OF THE ARTS, MINDEN, PENANG, 11800, MALAYSIA"/>
    <s v="CONSTRUCTION PROJECTS INVOLVE A HIGH DEGREE OF COMPLEX PROCUREMENT PROCESSES. THE INCREASING USE OF VIRTUAL DESIGN AND CONSTRUCTION (VDC) IS CHANGING THE WAY OF WORKING IN THE CONSTRUCTION INDUSTRY. VDC, A VISUAL REPRESENTATION OF DATA, IS INTRODUCED FOR A BETTER COMMUNICATION TO CLIENTS IN A CLEAR AND CONCISE WAY. ITS IMPLEMENTATION IN BIDDING STAGE IS TO SUPPORT THE CONSTRUCTION PLANNING IN VIRTUAL ENVIRONMENT AND EXPECTED TO IMPROVE EFFICIENCY, SPEED AND ACCURACY. WITH THE INTRODUCTION OF VDC FOLLOWS THE CREATION OF NEW ROLES AND NEW WAYS OF COMMUNICATING WITHIN THE INDUSTRY. THE AIM OF THIS PAPER IS TO IDENTIFY THE APPLICATION OF VDC PRACTICES DURING BIDDING STAGE. THIS INCLUDES PARTIES INVOLVED IN THE BIDDING STAGE, THEIR PERCEPTION ON WHAT BIDDING THAT APPLIES VDC SHOULD POSSESS AND DEFINITION AND PERCEIVED BENEFITS OF VDC. AN INTERVIEW WAS CONDUCTED IN ONE OF THE MALAYSIA'S LARGEST CONSTRUCTION COMPANIES. THE FINDING SHOWS THAT THERE IS HIGH AGREEMENT CONCERNING THE GOALS OF VDC WITHIN THE COMPANY. A TEAM OF SPECIALIST AND EMPLOYEES WHO POSSESS VDC SKILLS WERE EMPLOYED. THE COMPANY HEAVILY INVESTED ON TECHNOLOGY IN ORDER TO BE COMPETITIVE AND REMAINS RELEVANT. THE ENVIRONMENT OF BIDDING THAT INVOLVES VDC PRESENTLY IS AT INFANCY STAGE. FINALLY, THE UTILIZATION OF VDC IN BIDDING STAGE AND OTHER STAGES OF PROJECT CYCLE NEEDS AN ACTIVE ENGAGEMENT AND SUPPORT FROM THE GOVERNMENT AND ALL ACTORS FOR IT TO REACH ITS MATURITY. © 2018 ASSOCIATION FOR COMPUTING MACHINERY."/>
    <s v="BIM; CONSTRUCTION (VDC); CONSTRUCTION COMPANY; INTERVIEW; VIRTUAL DESIGN"/>
    <s v="CONSTRUCTION INDUSTRY; DIGITAL SIGNAL PROCESSING; VIRTUAL REALITY; CONSTRUCTION COMPANIES; CONSTRUCTION PLANNING; CONSTRUCTION PROJECTS; INTERVIEW; PROCUREMENT PROCESS; VIRTUAL DESIGN; VIRTUAL DESIGN AND CONSTRUCTIONS; VISUAL REPRESENTATIONS; ARCHITECTURAL DESIGN"/>
    <s v=""/>
    <s v=""/>
    <s v=""/>
    <s v=""/>
    <s v=""/>
    <s v=""/>
    <s v=""/>
    <s v=""/>
    <s v=""/>
    <s v=""/>
    <s v=""/>
    <s v=""/>
    <s v=""/>
    <s v=""/>
    <s v=""/>
    <s v="ABBAS, A., DIN, Z.U., FAROOQUI, R., ACHIEVING GREATER PROJECT SUCCESS &amp; PROFITABILITY THROUGH PRE-CONSTRUCTION PLANNING: A CASE-BASED STUDY (2016) PROCEDIA ENGINEERING, 145, PP. 804-811; BALDWIN, A., LI, H., HUANG, T., KONG, C., GUO, H., CHAN, N., WONG, J., SUPPORTING PRE‐TENDER CONSTRUCTION PLANNING WITH VIRTUAL PROTOTYPING (2009) ENGINEERING, CONSTRUCTION AND ARCHITECTURAL MANAGEMENT, 16 (2), PP. 150-161; BRYDE, D., BROQUETAS, M., VOLM, J.M., THE PROJECT BENEFITS OF BUILDING INFORMATION MODELLING (BIM) (2013) INTERNATIONAL JOURNAL MANAGEMENT, PP. 971-980; (2012) CII BEST PRACTICES GUIDE: IMPROVING PROJECT PERFORMANCE. IMPLEMENTATION RESOURCE 166-3, , CONSTRUCTION INDUSTRY INSTITUTE CII, VERSION 4.0. UNIVERSITY OF TEXAS AT AUSTIN; GILL, L., LANGE, E., MORGAN, E., ROMANO, D., AN ANALYSIS OF USAGE OF DIFFERENT TYPES OF VISUALISATION MEDIA WITHIN A COLLABORATIVE PLANNING WORKSHOP ENVIRONMENT (2013) ENVIRONMENT AND PLANNING B: PLANNING AND DESIGN, 40, PP. 742-754; GOULDING, J.S., RAHIMIAN, F.P., WANG, X., VIRTUAL REALITY-BASED CLOUD BIM PLATFORM FOR INTEGRATED AEC PROJECTS (2014) JOURNAL OF INFORMATION TECHNOLOGY IN CONSTRUCTION, 19, PP. 308-325. , HTTP://WWW.ITCON.ORG/PAPER/2014/18, SEPTEMBER. X. WANG, H. LI, J. WONG, &amp; H. LI, EDS; HUANG, T., KONG, C., GUO, H., BALDWIN, A., LI, H., A VIRTUAL PROTOTYPING SYSTEM FOR SIMULATING CONSTRUCTION PROCESSES (2007) AUTOMATION IN CONSTRUCTION, 16 (5), PP. 576-585; HWANG, B.-G., HO, J.W., FRONT-END PLANNING IMPLEMENTATION IN SINGAPORE: STATUS, IMPORTANCE, AND IMPACT (2012) JOURNAL OF CONSTRUCTION ENGINEERING AND MANAGEMENT, 138 (4), PP. 567-573; KHANZODE, A., FISCHER, M., REED, D., BENEFITS AND LESSON LEARNED OF IMPLEMENTING VIRTUAL, DESIGN AND CONSTRUCTION (VDC) TECHNOLOGIES FOR COORDINATION OF MECHANICAL ELECTRICAL AND PLUMBING (MEP) ON A LARGE HEALTHCARE PROJECT (2008) ITCON, 13, PP. 324-342; KUNZ, J., LEVITT, R., FISHER, M., (2003) MANAGEMENT AND LEADERSHIP EDUCATION FOR CIVIL ENGINEERS: TEACHING VIRTUAL DESIGN AND CONSTRUCTION FOR SUSTAINABILITY, , HTTPS://PDFS.SEMANTICSCHOLAR.ORG/D125/9AD7640A7BE42B0470C869EBEEC6BBC0C9DB.PDF, CIFE WORKING PAPER WP 079, SEPTEMBER 2003. STANFORD UNIVERSITY; KUNZ, J., FISCHER, M., (2007) VIRTUAL DESIGN AND CONSTRUCTION: THEMES CASE STUDIES AND IMPLEMENTATION SUGGESTIONS, , CENTRE FOR INTEGRATED FACILITY ENGINEERING. STANDFORD UNIVERSITY; MOLLAOGLU-KORKMAZ, S., SWARUP, L., RILEY, D., DELIVERING SUSTAINABLE, HIGH-PERFORMANCE BUILDINGS: INFLUENCE OF PROJECT DELIVERY METHODS ON INTEGRATION AND PROJECT OUTCOMES (2013) JOURNAL OF MANAGEMENT IN ENGINEERING, 29 (1), PP. 71-78; (2008) A GUIDE TO THE PROJECT MANAGEMENT BODY OF KNOWLEDGE, , PROJECT MANAGEMENT INSTITUTE ANSI/PMI 99-001-2008, PHILADELPHIA, PA: PROJECT MANAGEMENT INSTITUTE; RASHVAND, P., ABD MAJID, M., CRITICAL CRITERIA ON CLIENT AND CUSTOMER SATISFACTION FOR THE (2014) JOURNAL OF MANAGEMENT IN ENGINEERING, 30 (1), PP. 10-18; SIREENI, J., PARVE, L., (2012) APPLIED VDC AND VR MODELS, METHODS, AND PROCESSES FOR CIVIL INFRASTRUCTURE PROJECTS, , HTTP://WWW.VIASYS.VN/WPCONTENT/THEMES/VIASYS/CI1889-R_APPLIED_VDC_VIASYSVDC-JSIREENI-LPARVE_PUBLIC.PDF; VOLK, R., STENGEL, J., SCHULTMANN, F., BUILDING INFORMATION MODELLING (BIM) FOR EXISTING BUILDINGS-LITERATURE REVIEW AND FUTURE NEEDS (2014) AUTOMATION IN CONSTRUCTION, PP. 109-127; XU, H., FENG, J., LI, S., USERS-ORIENTED EVALUATION OF BUILDING INFORMATION MODEL IN THE CHINESE CONSTRUCTION INDUSTRY (2014) AUTOMATION IN CONSTRUCTION, 39, PP. 32-46; WALY, A.F., THABET, Y.W., A VIRTUAL CONSTRUCTION ENVIRONMENT FOR PRECONSTRUCTION PLANNING (2002) AUTOMATION IN CONSTRUCTION, PP. 139-154"/>
    <s v=""/>
    <s v=""/>
    <s v=""/>
    <s v="ASSOCIATION FOR COMPUTING MACHINERY"/>
    <s v="2ND INTERNATIONAL CONFERENCE ON DIGITAL SIGNAL PROCESSING, ICDSP 2018"/>
    <s v="25 FEBRUARY 2018 THROUGH 27 FEBRUARY 2018"/>
    <s v=""/>
    <s v="136542"/>
    <s v=""/>
    <s v="9781450364027"/>
    <s v=""/>
    <s v=""/>
    <s v="ENGLISH"/>
    <s v="ACM INT. CONF. PROC. SER."/>
    <x v="1"/>
    <s v="FINAL"/>
    <s v=""/>
    <s v="SCOPUS"/>
    <s v="2-S2.0-85048394405"/>
    <s v="ACM INT CONF PROC SER"/>
    <m/>
    <s v="NOTREPORTED"/>
    <m/>
    <s v="HASSAN H, 2018, ACM INT CONF PROC SER"/>
    <s v="HASSAN H, 2018, ACM INT CONF PROC SER"/>
    <m/>
  </r>
  <r>
    <n v="58"/>
    <x v="0"/>
    <s v="TEZEL A;KOSKELA L;AZIZ Z"/>
    <s v="55356182400;6602423969;15073989200;"/>
    <s v="LEAN THINKING IN THE HIGHWAYS CONSTRUCTION SECTOR: MOTIVATION, IMPLEMENTATION AND BARRIERS"/>
    <x v="4"/>
    <s v="PRODUCTION PLANNING AND CONTROL"/>
    <s v="29"/>
    <s v="3"/>
    <s v=""/>
    <s v="247"/>
    <s v="269"/>
    <s v=""/>
    <n v="63"/>
    <s v="10.1080/09537287.2017.1412522"/>
    <s v="https://www.scopus.com/inward/record.uri?eid=2-s2.0-85037745735&amp;doi=10.1080%2f09537287.2017.1412522&amp;partnerID=40&amp;md5=59c1f766195b5052223caade17a9d4c4"/>
    <s v="SCHOOL OF ART, DESIGN AND ARCHITECTURE, UNIVERSITY OF HUDDERSFIELD, HUDDERSFIELD, UNITED KINGDOM; SCHOOL OF THE BUILT ENVIRONMENT, UNIVERSITY OF SALFORD, SALFORD, UNITED KINGDOM"/>
    <s v="SCHOOL OF ART, DESIGN AND ARCHITECTURE, UNIVERSITY OF HUDDERSFIELD, HUDDERSFIELD, UNITED KINGDOM;SCHOOL OF ART, DESIGN AND ARCHITECTURE, UNIVERSITY OF HUDDERSFIELD, HUDDERSFIELD, UNITED KINGDOM;SCHOOL OF THE BUILT ENVIRONMENT, UNIVERSITY OF SALFORD, SALFORD, UNITED KINGDOM"/>
    <s v="THE INTEREST IN LEAN THINKING IN THE UK’S CIVIL CONSTRUCTION INDUSTRY IS ON THE RISE. THE RESEARCH PRESENTED IN THE PAPER EVALUATES THE ADOPTION OF LEAN THINKING IN THE HIGHWAYS CONSTRUCTION SECTOR BY INVESTIGATING 7 MOTIVATION FACTORS, 20 LEAN TECHNIQUES AND 16 BARRIERS THROUGH IN-DEPTH INTERVIEWS WITH 20 SECTOR MANAGERS AND A QUESTIONNAIRE SURVEY OF 110 RESPONSES. THE FINDINGS SHOW THE EXISTENCE OF STRONG EXTERNAL MOTIVATIONAL FACTORS FOR LEAN THINKING SUCH AS CLIENTS’ PUSH AND COMPANIES’ EXPECTATION OF WINNING MORE CONTRACTS ALONGSIDE LEAN’S OPERATIONAL BENEFITS. LIMITED ADOPTIONS OF THE LEAN TECHNIQUES, MOSTLY IN THE STEPWISE PROCESS IMPROVEMENT CYCLE, THE LAST PLANNER SYSTEM AND VISUAL MANAGEMENT, WERE DETERMINED. THIS RAISES CONCERNS ABOUT ‘PSEUDO-LEAN’ PRACTICES IN THE SECTOR. LACK OF STANDARDISATION, INSUFFICIENT BENEFIT CAPTURING, INSUFFICIENT KNOW-HOW, INSUFFICIENT CONTROL OF THE ENTIRE VALUE STREAM AND LIMITED VIEW TO THE TECHNIQUES WERE FOUND AS THE TOP BARRIERS. © 2017 INFORMA UK LIMITED, TRADING AS TAYLOR &amp; FRANCIS GROUP."/>
    <s v="BARRIERS; CIVILS; CONSTRUCTION; HIGHWAYS; IMPLEMENTATION; LEAN THINKING; MOTIVATION; SURVEY"/>
    <s v="CONSTRUCTION; CONSTRUCTION INDUSTRY; MOTIVATION; SURVEYING; TECHNOLOGY TRANSFER; TRANSPORTATION; BARRIERS; CIVILS; HIGHWAYS; IMPLEMENTATION; LEAN THINKING; SURVEYS"/>
    <s v=""/>
    <s v=""/>
    <s v=""/>
    <s v=""/>
    <s v=""/>
    <s v="THIS WORK WAS SUPPORTED BY THE HIGHWAYS ENGLAND AND ALL THE PARTICIPATING COMPANIES."/>
    <s v=""/>
    <s v=""/>
    <s v=""/>
    <s v=""/>
    <s v=""/>
    <s v=""/>
    <s v=""/>
    <s v=""/>
    <s v=""/>
    <s v="ABDULMALEK, F.A., RAJGOPAL, J., ANALYZING THE BENEFITS OF LEAN MANUFACTURING AND VALUE STREAM MAPPING VIA SIMULATION: A PROCESS SECTOR CASE STUDY (2007) INTERNATIONAL JOURNAL OF PRODUCTION ECONOMICS, 107 (1), PP. 223-236; ACHANGA, P., SHEHAB, E., ROY, R., NELDER, G., CRITICAL SUCCESS FACTORS FOR LEAN IMPLEMENTATION WITHIN SMES (2006) JOURNAL OF MANUFACTURING TECHNOLOGY MANAGEMENT, 17 (4), PP. 460-471; ÅHLSTRÖM, P., SEQUENCES IN THE IMPLEMENTATION OF LEAN PRODUCTION (1998) EUROPEAN MANAGEMENT JOURNAL, 16 (3), PP. 327-334; ALARCON, L.F., SEGUEL, L., DEVELOPING INCENTIVE STRATEGIES FOR IMPLEMENTATION OF LEAN CONSTRUCTION (2002) PROCEEDINGS OF THE 10TH ANNUAL CONFERENCE OF INTERNATIONAL GROUP FOR LEAN CONSTRUCTION, , GRAMADO: IGLC, AND; ALMEIDA, J.C., SALAZAR, G.F., STRATEGIC ISSUES IN LEAN CONSTRUCTION (2003) PROCEEDINGS OF THE 11TH ANNUAL CONFERENCE OF THE INTERNATIONAL GROUP FOR LEAN CONSTRUCTION, , BLACKSBURG: IGLC, AND,.” IN; ALVES, T.C.D.L., TSAO, C.C., LEAN CONSTRUCTION–2000 TO 2006 (2007) LEAN CONSTRUCTION JOURNAL, 3 (1), PP. 46-70; ANAND, G., KODALI, R., DEVELOPMENT OF A FRAMEWORK FOR LEAN MANUFACTURING SYSTEMS (2009) INTERNATIONAL JOURNAL OF SERVICES AND OPERATIONS MANAGEMENT, 5 (5), PP. 687-716; ANSELL, M., HOLMES, M., EVANS, R., PASQUIRE, C., PRICE, A., LEAN CONSTRUCTION TRIAL ON A HIGHWAYS MAINTENANCE PROJECT (2007) PROCEEDINGS OF THE 15TH ANNUAL CONFERENCE OF THE INTERNATIONAL GROUP FOR LEAN CONSTRUCTION, , EAST LANSING: IGLC, AND,.” IN; ARBULU, R., BALLARD, G., HARPER, N., KANBAN IN CONSTRUCTION (2003) PROCEEDINGS OF THE 11TH ANNUAL CONFERENCE OF THE INTERNATIONAL GROUP FOR LEAN CONSTRUCTION, , BLACKSBURG: IGLC, AND,.” IN; ARBULU, R., TOMMELEIN, I.D., VALUE STREAM ANALYSIS OF CONSTRUCTION SUPPLY CHAINS: CASE STUDY ON PIPE SUPPORTS USED IN POWER PLANTS (2002) PROCEEDINGS OF THE 10TH ANNUAL CONFERENCE OF INTERNATIONAL GROUP FOR LEAN CONSTRUCTION, , GRAMADO: IGLC, AND,.” IN; ARBULU, R., ZABELLE, T., IMPLEMENTING LEAN IN CONSTRUCTION: HOW TO SUCCEED (2006) PROCEEDINGS OF THE 21ST ANNUAL CONFERENCE OF THE INTERNATIONAL GROUP FOR LEAN CONSTRUCTION, , SANTIAGO: IGLC, AND,.” IN; BALDWIN, J.S., ALLEN, P.M., WINDER, B., RIDGWAY, K., MODELLING MANUFACTURING EVOLUTION: THOUGHTS ON SUSTAINABLE INDUSTRIAL DEVELOPMENT (2005) JOURNAL OF CLEANER PRODUCTION, 13 (9), PP. 887-902; BALLARD, G., LOOKAHEAD PLANNING: THE MISSING LINK IN PRODUCTION CONTROL (1997) PROCEEDINGS OF THE 5TH ANNUAL CONFERENCE OF THE INTERNATIONAL GROUP FOR LEAN CONSTRUCTION, , GOLD COAST: IGLC,.” IN; BALLARD, G., IMPROVING WORK FLOW RELIABILITY (1999) PROCEEDINGS OF THE 7TH ANNUAL CONFERENCE OF THE INTERNATIONAL GROUP FOR LEAN CONSTRUCTION, , BERKELEY: IGLC,.” IN; BALLARD, G., HOWELL, G., SHIELDING PRODUCTION: ESSENTIAL STEP IN PRODUCTION CONTROL (1998) JOURNAL OF CONSTRUCTION ENGINEERING AND MANAGEMENT, 124 (1), PP. 11-17; BAMBER, L., DALE, B.G., LEAN PRODUCTION: A STUDY OF APPLICATION IN A TRADITIONAL MANUFACTURING ENVIRONMENT (2000) PRODUCTION PLANNING AND CONTROL, 11 (3), PP. 291-298; BARLETT, J.E., KOTRLIK, J.W., HIGGINS, C.C., ORGANIZATIONAL RESEARCH: DETERMINING APPROPRIATE SAMPLE SIZE IN SURVEY RESEARCH (2001) INFORMATION TECHNOLOGY, LEARNING, AND PERFORMANCE JOURNAL, 19 (1), PP. 43-50; BARROS NETO, J.D.P., ALVES, T.D.C.L., STRATEGIC ISSUES IN LEAN CONSTRUCTION IMPLEMENTATION (2007) PROCEEDINGS OF THE 15TH ANNUAL CONFERENCE OF THE INTERNATIONAL GROUP FOR LEAN CONSTRUCTION, , EAST LANSING: IGLC, AND,.” IN; BARUCH, Y., RESPONSE RATE IN ACADEMIC STUDIES: A COMPARATIVE ANALYSIS (1999) HUMAN RELATIONS, 52 (4), PP. 421-438; BAYO-MORIONES, A., BELLO-PINTADO, A., MERINO-DÍAZ DE CERIO, J., 5S USE IN MANUFACTURING PLANTS: CONTEXTUAL FACTORS AND IMPACT ON OPERATING PERFORMANCE (2010) INTERNATIONAL JOURNAL OF QUALITY AND RELIABILITY MANAGEMENT, 27 (2), PP. 217-230; BECERIK-GERBER, B., JAZIZADEH, F., LI, N., CALIS, G., APPLICATION AREAS AND DATA REQUIREMENTS FOR BIM-ENABLED FACILITIES MANAGEMENT (2011) JOURNAL OF CONSTRUCTION ENGINEERING AND MANAGEMENT, 138 (3), PP. 431-442; BEHERA, P., MOHANTY, R.P., PRAKASH, A., UNDERSTANDING CONSTRUCTION SUPPLY CHAIN MANAGEMENT (2015) PRODUCTION PLANNING AND CONTROL, 26 (16), PP. 1332-1350; BEN FREDJ-BEN ALAYA, L., VSM A POWERFUL DIAGNOSTIC AND PLANNING TOOL FOR A SUCCESSFUL LEAN IMPLEMENTATION: A TUNISIAN CASE STUDY OF AN AUTO PARTS MANUFACTURING FIRM (2016) PRODUCTION PLANNING &amp; CONTROL, 27 (7-8), PP. 563-578; BERG, B.L., (2004) QUALITATIVE RESEARCH METHODS FOR THE SOCIAL SCIENCES, , LONDON: PEARSON EDUCATION; BERROIR, F., HARBOUCHE, L., BOTON, C., TOP DOWN VS. BOTTOM UP APPROACHES REGARDING THE IMPLEMENTATION OF LEAN CONSTRUCTION THROUGH A FRENCH CASE STUDY (2015) PROCEEDINGS OF THE 23RD ANNUAL CONFERENCE OF THE INTERNATIONAL GROUP FOR LEAN CONSTRUCTION, , PERTH: IGLC, AND,.” IN; BERTELSEN, S., LEAN CONSTRUCTION: WHERE ARE WE AND HOW TO PROCEED (2004) LEAN CONSTRUCTION JOURNAL, 1 (1), PP. 46-69; BRISCOE, G., DAINTY, A., CONSTRUCTION SUPPLY CHAIN INTEGRATION: AN ELUSIVE GOAL? (2005) SUPPLY CHAIN MANAGEMENT: AN INTERNATIONAL JOURNAL, 10 (4), PP. 319-326; BRUUN, P., MEFFORD, R.N., LEAN PRODUCTION AND THE INTERNET (2004) INTERNATIONAL JOURNAL OF PRODUCTION ECONOMICS, 89 (3), PP. 247-260; CHEN, C., HOUSLEY, S., SPRAGUE, P., GOODLAD, P., INTRODUCING LEAN INTO THE UK HIGHWAYS AGENCY’S SUPPLY CHAIN (2012) PROCEEDINGS OF THE INSTITUTION OF CIVIL ENGINEERS, 165 (5), PP. 34-39; CHENG, R., (2016) MOTIVATION AND MEANS: HOW AND WHY IPD AND LEAN LEAD TO SUCCESS, , MINNEAPOLIS, MN: LEAN CONSTRUCTION INSTITUTE; CHIARINI, A., AN ADAPTATION OF THE EOQ FORMULA FOR JIT QUASI-PULL SYSTEM PRODUCTION (2017) PRODUCTION PLANNING &amp; CONTROL, 28 (2), PP. 123-130; COLICCHIA, C., CREAZZA, A., DALLARI, F., LEAN AND GREEN SUPPLY CHAIN MANAGEMENT THROUGH INTERMODAL TRANSPORT: INSIGHTS FROM THE FAST MOVING CONSUMER GOODS INDUSTRY (2017) PRODUCTION PLANNING &amp; CONTROL, 28 (4), PP. 321-334; COSTA, L.B.M., GODINHO FILHO, M., LEAN HEALTHCARE: REVIEW, CLASSIFICATION AND ANALYSIS OF LITERATURE (2016) PRODUCTION PLANNING &amp; CONTROL, 27 (10), PP. 823-836; DAINTY, A.R., MILLETT, S.J., BRISCOE, G.H., NEW PERSPECTIVES ON CONSTRUCTION SUPPLY CHAIN INTEGRATION (2001) SUPPLY CHAIN MANAGEMENT: AN INTERNATIONAL JOURNAL, 6 (4), PP. 163-173; DALAL, A.F., KEEP IT SIMPLE (2010) QUALITY PROGRESS, 43 (9), PP. 24-28; DANIEL, E.I., PASQUIRE, C., DICKENS, G., BALLARD, G., THE RELATIONSHIP BETWEEN THE LAST PLANNER® SYSTEM AND COLLABORATIVE PLANNING PRACTICE IN UK CONSTRUCTION (2017) ENGINEERING, CONSTRUCTION AND ARCHITECTURAL MANAGEMENT, 24 (3), PP. 407-425; DEIF, A.M., DYNAMIC ANALYSIS OF A LEAN CELL UNDER UNCERTAINTY (2012) INTERNATIONAL JOURNAL OF PRODUCTION RESEARCH, 50 (4), PP. 1127-1139; DIEKMAN, J., KREWEDL, M., STEWART, T., WON, S., (2004) APPLICATION OF LEAN MANUFACTURING PRINCIPLES TO CONSTRUCTION: TECHNICAL REPORT 191–11 FOR CONSTRUCTION INDUSTRY INSTITUTE, , AUSTIN: THE UNIVERSITY OF TEXAS AT AUSTIN, AND; DORA, M., KUMAR, M., GELLYNCK, X., DETERMINANTS AND BARRIERS TO LEAN IMPLEMENTATION IN FOOD-PROCESSING SMES–A MULTIPLE CASE ANALYSIS (2016) PRODUCTION PLANNING &amp; CONTROL, 27 (1), PP. 1-23; DOS SANTOS, A., POWELL, J., POTENTIAL OF POKA-YOKE DEVICES TO REDUCE VARIABILITY IN CONSTRUCTION (1999) PROCEEDINGS OF THE 7TH ANNUAL CONFERENCE OF THE INTERNATIONAL GROUP FOR LEAN CONSTRUCTION, , BERKELEY: IGLC, AND,.” IN; DRUCKER, P., WHAT WE CAN LEARN FROM JAPANESE MANAGEMENT (1971) HARVARD BUSINESS REVIEW, 49, PP. 110-122; DRYSDALE, D., INTRODUCING LEAN IMPROVEMENT INTO THE UK HIGHWAYS AGENCY SUPPLY CHAIN (2013) PROCEEDINGS OF THE 21ST ANNUAL CONFERENCE OF THE INTERNATIONAL GROUP FOR LEAN CONSTRUCTION, , FORTALEZA: IGLC,.” IN; DUBOIS, A., GADDE, L.E., THE CONSTRUCTION INDUSTRY AS A LOOSELY COUPLED SYSTEM: IMPLICATIONS FOR PRODUCTIVITY AND INNOVATION (2002) CONSTRUCTION MANAGEMENT AND ECONOMICS, 20 (7), PP. 621-631; USER GUIDE TO THE SME DEFINITION (2015) EUROPEAN COMMISSION, , HTTPS://EC.EUROPA.EU/DOCSROOM/DOCUMENTS/15582/ATTACHMENTS/1/TRANSLATIONS/EN/RENDITIONS/PDF, AUGUST 15, 2017, (EUROPEAN COMMISSION),. ACCESSED; EGAN, J.S., (1998) RETHINKING CONSTRUCTION: REPORT OF THE CONSTRUCTION TASK FORCE TO THE DEPUTY PRIME MINISTER, DEPARTMENT OF THE ENVIRONMENT, TRANSPORT AND THE REGIONS, , NORWICH: CONSTRUCTION TASK FORCE; ERIKSSON, E.P., IMPROVING CONSTRUCTION SUPPLY CHAIN COLLABORATION AND PERFORMANCE: A LEAN CONSTRUCTION PILOT PROJECT (2010) SUPPLY CHAIN MANAGEMENT: AN INTERNATIONAL JOURNAL, 15 (5), PP. 394-403; FAWCETT, S.E., MAGNAN, G.M., THE RHETORIC AND REALITY OF SUPPLY CHAIN INTEGRATION (2002) INTERNATIONAL JOURNAL OF PHYSICAL DISTRIBUTION &amp; LOGISTICS MANAGEMENT, 32 (5), PP. 339-361; FEARNE, A., FOWLER, N., EFFICIENCY VERSUS EFFECTIVENESS IN CONSTRUCTION SUPPLY CHAINS: THE DANGERS OF ‘LEAN’ THINKING IN ISOLATION (2006) SUPPLY CHAIN MANAGEMENT: AN INTERNATIONAL JOURNAL, 11 (4), PP. 283-287; FILHO, A.N.D.M., FILHO, F.M.M., MIRANDA, A.N.D., MIRANDA, M.I.A.D., IMPROVING THE ROOT PILE EXECUTION PROCESS THROUGH SETUP TIME REDUCTION (2005) PROCEEDINGS OF THE 21ST ASSOCIATION OF RESEARCHERS IN CONSTRUCTION MANAGEMENT CONFERENCE, , LONDON: ARCOM, AND,.” IN; FLYNN, B.B., HUO, B., ZHAO, X., THE IMPACT OF SUPPLY CHAIN INTEGRATION ON PERFORMANCE: A CONTINGENCY AND CONFIGURATION APPROACH (2010) JOURNAL OF OPERATIONS MANAGEMENT, 28 (1), PP. 58-71; FORMOSO, C.T., SANTOS, A.D., POWELL, J., AN EXPLORATORY STUDY ON THE APPLICABILITY OF PROCESS TRANSPARENCY IN CONSTRUCTION SITES (2002) JOURNAL OF CONSTRUCTION RESEARCH, 3 (1), PP. 35-54; FRANDSON, A., BERGHEDE, K., TOMMELEIN, I.D., TAKT TIME PLANNING FOR CONSTRUCTION OF EXTERIOR CLADDING (2013) PROCEEDINGS OF THE 21ST ANNUAL CONFERENCE OF THE INTERNATIONAL GROUP FOR LEAN CONSTRUCTION, , FORTALEZA: IGLC, AND,.” IN; FRANDSON, A., SEPPÄNEN, O., TOMMELEIN, I.D., COMPARISON BETWEEN LOCATION BASED MANAGEMENT AND TAKT TIME PLANNING (2015) PROCEEDINGS OF THE 23RD ANNUAL CONFERENCE OF THE INTERNATIONAL GROUP FOR LEAN CONSTRUCTION, , PERTH: IGLC, AND,.” IN; FREIRE, J., ALARCÓN, L.F., ACHIEVING LEAN DESIGN PROCESS: IMPROVEMENT METHODOLOGY (2002) JOURNAL OF CONSTRUCTION ENGINEERING AND MANAGEMENT, 128 (3), PP. 248-256; FUJIMOTO, T., (1999) THE EVOLUTION OF A MANUFACTURING SYSTEM AT TOYOTA, , OXFORD: OXFORD UNIVERSITY PRESS; FULLALOVE, L.H., EXAMPLES OF LEAN TECHNIQUES AND METHODOLOGY APPLIED TO UK ROAD SCHEMES (2013) PROCEEDINGS OF THE 21ST ANNUAL CONFERENCE OF THE INTERNATIONAL GROUP FOR LEAN CONSTRUCTION, , FORTALEZA: IGLC,.” IN; GLEDSON, B., GREENWOOD, D., SURVEYING THE EXTENT AND USE OF 4D BIM IN THE UK (2016) JOURNAL OF INFORMATION TECHNOLOGY IN CONSTRUCTION, 21, PP. 57-71; GOLHAR, D.Y., STAMM, C.L., THE JUST-IN-TIME PHILOSOPHY: A LITERATURE REVIEW (1991) INTERNATIONAL JOURNAL OF PRODUCTION RESEARCH, 29 (4), PP. 657-676; GOLICIC, S.L., MEDLAND, S.S., SIZE MIGHT MATTER: A CASE STUDY OF LEAN IMPLEMENTATION IN AN SME (2007) PROCEEDINGS OF THE SOCIETY FOR MARKETING ADVANCES, , KUALA LUMPUR: SOCIETY FOR MARKETING ADVANCES, AND,.” IN; GOSLING, J., NAIM, M.M., ENGINEER-TO-ORDER SUPPLY CHAIN MANAGEMENT: A LITERATURE REVIEW AND RESEARCH AGENDA (2009) INTERNATIONAL JOURNAL OF PRODUCTION ECONOMICS, 122 (2), PP. 741-754; GOSLING, J., PERO, M., SCHOENWITZ, M., TOWILL, D., CIGOLINI, R., DEFINING AND CATEGORIZING MODULES IN BUILDING PROJECTS: AN INTERNATIONAL PERSPECTIVE (2016) JOURNAL OF CONSTRUCTION ENGINEERING AND MANAGEMENT, 142 (11), P. 04016062; GREEN, S., THE MISSING ARGUMENTS OF LEAN CONSTRUCTION (1999) CONSTRUCTION MANAGEMENT AND ECONOMICS, 17 (2), PP. 133-137; GREEN, S., THE HUMAN RESOURCE MANAGEMENT IMPLICATIONS OF LEAN CONSTRUCTION: CRITICAL PERSPECTIVES AND CONCEPTUAL CHASMS (2002) JOURNAL OF CONSTRUCTION RESEARCH, 3 (1), PP. 147-165; GREEN, S., MAY, S., LEAN CONSTRUCTION: ARENAS OF ENACTMENT, MODELS OF DIFFUSION AND THE MEANING OF ‘LEANNESS’ (2005) BUILDING RESEARCH AND INFORMATION, 33 (6), PP. 498-511; HAMZEH, F.R., BALLARD, G., TOMMELEIN, I.D., IS THE LAST PLANNER SYSTEM APPLICABLE TO DESIGN?—A CASE STUDY (2009) PROCEEDINGS OF THE 17TH ANNUAL CONFERENCE OF THE INTERNATIONAL GROUP FOR LEAN CONSTRUCTION, , TAIPEI: IGLC, AND,.” IN; HARVEY, M., PRIVATIZATION, FRAGMENTATION AND INFLEXIBLE FLEXIBILIZATION IN THE UK CONSTRUCTION INDUSTRY (2003) BUILDING CHAOS: AN INTERNATIONAL COMPARISON OF DEREGULATION IN THE CONSTRUCTION INDUSTRY, PP. 188-209. , BOSCH G., PHILIPS P., (EDS), LONDON: ROUTLEDGE,.” IN, EDITED BY; LEAN SUPPORT TO HIGHWAYS ENGLAND (2016) HIGHWAYS ENGLAND, , HTTP://WWW.HIGHWAYSINDUSTRY.COM/WP-CONTENT/UPLOADS/2016/04/LEAN_STRATEGY_DOCUMENT_2015-2020__2_.PDF, AUGUST 15, 2017, (HIGHWAYS ENGLAND),. ACCESSED; HEINECK, L.F., PEREIRA, P.E., KEMMER, S.L., ALVES, T.D.C., BARROS NETO, J.D.P., INCENTIVES AND INNOVATION TO SUSTAIN LEAN CONSTRUCTION IMPLEMENTATION (2009) PROCEEDINGS OF THE 17TH ANNUAL CONFERENCE OF THE INTERNATIONAL GROUP FOR LEAN CONSTRUCTION, , TAIPEI: IGLC, AND,.” IN; HERRON, C., BRAIDEN, P.M., A METHODOLOGY FOR DEVELOPING SUSTAINABLE QUANTIFIABLE PRODUCTIVITY IMPROVEMENT IN MANUFACTURING COMPANIES (2006) INTERNATIONAL JOURNAL OF PRODUCTION ECONOMICS, 104 (1), PP. 143-153; HODGE, G.L., GOFORTH ROSS, K., JOINES, J.A., THONEY, K., ADAPTING LEAN MANUFACTURING PRINCIPLES TO THE TEXTILE INDUSTRY (2011) PRODUCTION PLANNING AND CONTROL, 22 (3), PP. 237-247; HOWELL, G., WHAT IS LEAN CONSTRUCTION-1999 (1999) PROCEEDINGS OF THE 7TH ANNUAL CONFERENCE OF THE INTERNATIONAL GROUP FOR LEAN CONSTRUCTION, , BERKELEY, CA: IGLC,.” IN; HOWELL, G., BALLARD, G., IMPLEMENTING LEAN CONSTRUCTION: UNDERSTANDING AND ACTION (1998) PROCEEDINGS OF THE 6TH ANNUAL CONFERENCE OF THE INTERNATIONAL GROUP FOR LEAN CONSTRUCTION, , GUARUJA: IGLC, AND,.” IN; HU, Q., WILLIAMS, S.J., MASON, R., FOUND, P., THE CHANGE OF PRODUCTION SYSTEMS THROUGH CONSULTANCY INVOLVED PROJECTS: A MULTIPLE CASE STUDY IN CHINESE SMES (2016) PRODUCTION PLANNING &amp; CONTROL, 27 (7-8), PP. 550-562; JOHANSEN, E., WALTER, L., LEAN CONSTRUCTION: PROSPECTS FOR THE GERMAN CONSTRUCTION INDUSTRY (2007) LEAN CONSTRUCTION JOURNAL, 3 (1), PP. 19-32; JORGENSEN, B., EMMITT, S., LOST IN TRANSITION: THE TRANSFER OF LEAN MANUFACTURING TO CONSTRUCTION (2008) ENGINEERING, CONSTRUCTION AND ARCHITECTURAL MANAGEMENT, 15 (4), PP. 383-398; JORGENSEN, B., EMMITT, S., INVESTIGATING THE INTEGRATION OF DESIGN AND CONSTRUCTION FROM A ‘LEAN’ PERSPECTIVE (2009) CONSTRUCTION INNOVATION, 9 (2), PP. 225-240; JORGENSEN, B., EMMITT, S., BONKE, S., REVEALING CULTURES AND SUB-CULTURES DURING THE IMPLEMENTATION OF LEAN CONSTRUCTION (2004) PROCEEDINGS OF THE 12TH ANNUAL CONFERENCE OF THE INTERNATIONAL GROUP FOR LEAN CONSTRUCTION, , HELSINGØR: IGLC, AND,.” IN; KEMMER, S.L., SARAIVA, M.A., HEINECK, L.F., PACHECO, A.V.L., NOVAES, M.D.V., MOURÃO, C.A.M.A., MOREIRA, L.C.R., THE USE OF ANDON IN HIGH RISE BUILDING (2006) PROCEEDINGS OF THE 14TH ANNUAL CONFERENCE OF THE INTERNATIONAL GROUP FOR LEAN CONSTRUCTION, , SANTIAGO: IGLC, AND,.” IN; KENT, D.C., BECERIK-GERBER, B., UNDERSTANDING CONSTRUCTION INDUSTRY EXPERIENCE AND ATTITUDES TOWARD INTEGRATED PROJECT DELIVERY (2010) JOURNAL OF CONSTRUCTION ENGINEERING AND MANAGEMENT, 136 (8), PP. 815-825; KIM, Y.W., BALLARD, G., MANAGEMENT THINKING IN THE EARNED VALUE METHOD SYSTEM AND THE LAST PLANNER SYSTEM (2010) JOURNAL OF MANAGEMENT IN ENGINEERING, 26 (4), PP. 223-228; KITAZAWA, S., SARKIS, J., THE RELATIONSHIP BETWEEN ISO 14001 AND CONTINUOUS SOURCE REDUCTION PROGRAMS (2000) INTERNATIONAL JOURNAL OF OPERATIONS AND PRODUCTION MANAGEMENT, 20 (2), PP. 225-248; KO, C.H., KUO, J.D., MAKING FORMWORK CONSTRUCTION LEAN (2015) JOURNAL OF CIVIL ENGINEERING AND MANAGEMENT, 21 (4), PP. 444-458; KOSKELA, L., (1992) APPLICATION OF THE NEW PRODUCTION PHILOSOPHY TO CONSTRUCTION: TECHNICAL REPORT, 72. , STANFORD, CA: STANFORD UNIVERSITY; KOSKELA, L., TOWARDS THE THEORY OF (LEAN) CONSTRUCTION (1996) PROCEEDINGS OF THE 4TH ANNUAL CONFERENCE OF THE INTERNATIONAL GROUP FOR LEAN CONSTRUCTION, , BIRMINGHAM, AL: IGLC,.” IN; LAHDENPERÄ, P., MAKING SENSE OF THE MULTI-PARTY CONTRACTUAL ARRANGEMENTS OF PROJECT PARTNERING, PROJECT ALLIANCING AND INTEGRATED PROJECT DELIVERY (2012) CONSTRUCTION MANAGEMENT AND ECONOMICS, 30 (1), PP. 57-79; LATHAM, M.S., (1994) CONSTRUCTING THE TEAM: FINAL REPORT OF THE GOVERNMENT/INDUSTRY REVIEW OF PROCUREMENT AND CONTRACTUAL ARRANGEMENTS IN THE UK CONSTRUCTION INDUSTRY, , LONDON: HMSO; LEAN ARTICLES (2017) LCI, , HTTPS://WWW.LEANCONSTRUCTION.ORG/LEARNING/LEAN-ARTICLES/, AUGUST 15, 2017, (LEAN CONSTRUCTION INSTITUTE),. ACCESSED; NEW SURVEY: MIDDLE MANAGERS ARE BIGGEST OBSTACLE TO LEAN ENTERPRISE (2007) LEI, , HTTPS://WWW.LEAN.ORG/WHOWEARE/NEWSARTICLEDOCUMENTS/LEAN_SURVEY_07.PDF, AUGUST 15, 2017, (LEAN ENTERPRISE INSTITUTE),. ACCESSED; LEONG, M.S., TILLEY, P., A LEAN STRATEGY TO PERFORMANCE MEASUREMENT–REDUCING WASTE BY MEASURING ‘NEXT’ CUSTOMER NEEDS (2008) PROCEEDINGS OF THE 16TH ANNUAL CONFERENCE OF THE INTERNATIONAL GROUP FOR LEAN CONSTRUCTION, , MANCHESTER, NH: IGLC, AND,.” IN; LYONS, A.C., VIDAMOUR, K., JAIN, R., SUTHERLAND, M., DEVELOPING AN UNDERSTANDING OF LEAN THINKING IN PROCESS INDUSTRIES (2013) PRODUCTION PLANNING AND CONTROL, 24 (6), PP. 475-494; MANFREDSSON, P., TEXTILE MANAGEMENT ENABLED BY LEAN THINKING: A CASE STUDY OF TEXTILE SMES (2016) PRODUCTION PLANNING &amp; CONTROL, 27 (7-8), PP. 541-549; MARIZ, R.N., PICCHI, F.A., GRANJA, A.D., MELO, R.S.S., PRODUCTION CELLS IN CONSTRUCTION: CONSIDERING TIME, SPACE AND INFORMATION LINKAGES TO SEEK BROADER IMPLEMENTATIONS (2013) JOURNAL OF ENGINEERING, PROJECT, AND PRODUCTION MANAGEMENT, 3 (1), PP. 46-55; MARTÍNEZ-JURADO, P.J., MOYANO-FUENTES, J., KEY DETERMINANTS OF LEAN PRODUCTION ADOPTION: EVIDENCE FROM THE AEROSPACE SECTOR (2014) PRODUCTION PLANNING AND CONTROL, 25 (4), PP. 332-345; MATTHEWS, O., HOWELL, G., INTEGRATED PROJECT DELIVERY: AN EXAMPLE OF RELATIONAL CONTRACTING (2005) LEAN CONSTRUCTION JOURNAL, 2 (1), PP. 46-61; MCCARTHY, I., LESEURE, M., RIDGWAY, K., FIELLER, N., BUILDING A MANUFACTURING CLADOGRAM (1997) INTERNATIONAL JOURNAL OF TECHNOLOGY MANAGEMENT, 13 (3), PP. 269-286; (2013) LEAN CONSTRUCTION: LEVERAGING COLLABORATION AND ADVANCED PRACTICES TO INCREASE PROJECT EFFICIENCY, , BEDFORD: MCGRAW-HILL; MCGUINNESS, S., BENNETT, J., EXAMINING THE LINK BETWEEN SKILL SHORTAGES, TRAINING COMPOSITION AND PRODUCTIVITY LEVELS IN THE CONSTRUCTION INDUSTRY: EVIDENCE FROM NORTHERN IRELAND (2006) INTERNATIONAL JOURNAL OF HUMAN RESOURCE MANAGEMENT, 17 (2), PP. 265-279; MENDES, J.R., HEINECK, L.F.M., PREPLANNING METHOD FOR MULTI-STORY BUILDING CONSTRUCTION USING LINE-OF-BALANCE (1998) PROCEEDINGS OF THE 6TH ANNUAL CONFERENCE OF THE INTERNATIONAL GROUP FOR LEAN CONSTRUCTION, , GUARUJA: IGLC, AND,.” IN; MILEHAM, A.R., CULLEY, S.J., OWEN, G.W., MCINTOSH, R.I., RAPID CHANGEOVER–A PRE‐REQUISITE FOR RESPONSIVE MANUFACTURE (1999) INTERNATIONAL JOURNAL OF OPERATIONS AND PRODUCTION MANAGEMENT, 19 (8), PP. 785-796; MILES, M.B., HUBERMAN, A.M., (1994) QUALITATIVE DATA ANALYSIS, , THOUSAND OAKS, CA: SAGE, AND; MILLSTEIN, M.A., MARTINICH, J.S., TAKT TIME GROUPING: IMPLEMENTING KANBAN-FLOW MANUFACTURING IN AN UNBALANCED, HIGH VARIATION CYCLE-TIME PROCESS WITH MOVING CONSTRAINTS (2014) INTERNATIONAL JOURNAL OF PRODUCTION RESEARCH, 52 (23), PP. 6863-6877; MIRON, L., TALEBI, S., KOSKELA, L., TEZEL, A., EVALUATION OF CONTINUOUS IMPROVEMENT PROGRAMMES (2016) PROCEEDINGS OF THE 24TH ANNUAL CONFERENCE OF THE INTERNATIONAL GROUP FOR LEAN CONSTRUCTION, , BOSTON, MA: IGLC, AND,.” IN; MONDEN, Y., (1983) THE TOYOTA PRODUCTION SYSTEM, , PORTLAND, ME: PRODUCTIVITY PRESS; MOSER, L., DOS SANTOS, A., EXPLORING THE ROLE OF VISUAL CONTROLS ON MOBILE CELL MANUFACTURING: A CASE STUDY ON DRYWALL TECHNOLOGY (2003) PROCEEDINGS OF THE 11TH ANNUAL CONFERENCE OF THE INTERNATIONAL GROUP FOR LEAN CONSTRUCTION, , BLACKSBURG: IGLC, AND,.” IN; MOSSMAN, A., WHY ISN’T THE UK CONSTRUCTION INDUSTRY GOING LEAN WITH GUSTO? (2009) LEAN CONSTRUCTION JOURNAL, 5 (1), PP. 24-36; MUKHOPADHYAY, S.K., SHANKER, S., KANBAN IMPLEMENTATION AT A TYRE MANUFACTURING PLANT: A CASE STUDY (2005) PRODUCTION PLANNING AND CONTROL, 16 (5), PP. 488-499; MURATA, K., KATAYAMA, H., DEVELOPMENT OF KAIZEN CASE-BASE FOR EFFECTIVE TECHNOLOGY TRANSFER–A CASE OF VISUAL MANAGEMENT TECHNOLOGY (2010) INTERNATIONAL JOURNAL OF PRODUCTION RESEARCH, 48 (16), PP. 4901-4917; NAHMENS, I., IKUMA, L.H., AN EMPIRICAL EXAMINATION OF THE RELATIONSHIP BETWEEN LEAN CONSTRUCTION AND SAFETY IN THE INDUSTRIALIZED HOUSING INDUSTRY (2009) LEAN CONSTRUCTION JOURNAL, 1, PP. 1-12; NAHMENS, I., IKUMA, L.H., LEAN HOMEBUILDING: LESSONS LEARNED FROM A PRECAST CONCRETE PANELIZER (2011) JOURNAL OF ARCHITECTURAL ENGINEERING, 17 (4), PP. 155-161; NEGRÃO, L.L.L., GODINHO FILHO, M., MARODIN, G., LEAN PRACTICES AND THEIR EFFECT ON PERFORMANCE: A LITERATURE REVIEW (2017) PRODUCTION PLANNING &amp; CONTROL, 28 (1), PP. 33-56; NESENSOHN, C., BRYDE, D., OCHIENG, E., FEARON, D., MATURITY AND MATURITY MODELS IN LEAN CONSTRUCTION (2015) AUSTRALASIAN JOURNAL OF CONSTRUCTION ECONOMICS AND BUILDING, 14 (1), PP. 45-59; NGAI, E.W.T., CHENG, T.C.E., HO, S.S.M., CRITICAL SUCCESS FACTORS OF WEB-BASED SUPPLY-CHAIN MANAGEMENT SYSTEMS: AN EXPLORATORY STUDY (2004) PRODUCTION PLANNING AND CONTROL, 15 (6), PP. 622-630; OEHMEN, J., OPPENHEIM, B.W., SECOR, D., NORMAN, E., REBENTISCH, E., SOPKO, J.A., STEUBER, M., (2012) THE GUIDE TO LEAN ENABLERS FOR MANAGING ENGINEERING PROGRAMS, , CAMBRIDGE, MA: JOINT MIT‐PMI‐INCOSE COMMUNITY OF PRACTICE ON LEAN IN PROGRAM MANAGEMENT; OGUNBIYI, O., GOULDING, J.S., OLADAPO, A., AN EMPIRICAL STUDY OF THE IMPACT OF LEAN CONSTRUCTION TECHNIQUES ON SUSTAINABLE CONSTRUCTION IN THE UK (2014) CONSTRUCTION INNOVATION, 14 (1), PP. 88-107; OHNO, T., (1988) THE TOYOTA PRODUCTION SYSTEM: BEYOND LARGE-SCALE PRODUCTION, , PORTLAND, ME: PRODUCTIVITY PRESS; OPPENHEIM, B.W., (2011) LEAN FOR SYSTEMS ENGINEERING WITH LEAN ENABLERS FOR SYSTEMS ENGINEERING, , HOBOKEN, NJ: WILEY; PAEZ, O., SALEM, S., SOLOMON, J., GENAIDY, A., MOVING FROM LEAN MANUFACTURING TO LEAN CONSTRUCTION: TOWARD A COMMON SOCIOTECHNOLOGICAL FRAMEWORK (2005) HUMAN FACTORS AND ERGONOMICS IN MANUFACTURING, 15 (2), PP. 233-245; PANIZZOLO, R., GARENGO, P., SHARMA, M.K., GORE, A., LEAN MANUFACTURING IN DEVELOPING COUNTRIES: EVIDENCE FROM INDIAN SMES (2012) PRODUCTION PLANNING AND CONTROL, 23 (10-11), PP. 769-788; PARRY, G.C., TURNER, C.E., APPLICATION OF LEAN VISUAL PROCESS MANAGEMENT TOOLS (2006) PRODUCTION PLANNING AND CONTROL, 17 (1), PP. 77-86; PASQUIRE, C., SARHAN, S., KING, A., A CRITICAL REVIEW OF THE SAFEGUARDING PROBLEM IN CONSTRUCTION PROCUREMENT: UNPICKING THE COHERENT CURRENT MODEL (2015) PROCEEDINGS OF THE 23RD ANNUAL CONFERENCE OF THE INTERNATIONAL GROUP FOR LEAN CONSTRUCTION, , PERTH: IGLC, AND,.” IN; PASQUIRE, C., SARHAN, S., KING, A., EXPLORING THE IMPLEMENTATION OF THE LAST PLANNER SYSTEM THROUGH IGLC COMMUNITY: TWENTY ONE YEARS OF EXPERIENCE (2015) PROCEEDINGS OF THE 23RD ANNUAL CONFERENCE OF THE INTERNATIONAL GROUP FOR LEAN CONSTRUCTION, , PERTH: IGLC, AND,.” IN; PETTERSEN, J., DEFINING LEAN PRODUCTION: SOME CONCEPTUAL AND PRACTICAL ISSUES (2009) THE TQM JOURNAL, 21 (2), PP. 127-142; PHENG, L.S., CHUAN, C.J., JUST-IN-TIME MANAGEMENT OF PRECAST CONCRETE COMPONENTS (2001) JOURNAL OF CONSTRUCTION ENGINEERING AND MANAGEMENT, 127 (6), PP. 494-501; RAPLEY, T.J., THE ART(FULNESS) OF OPEN-ENDED INTERVIEWING: SOME CONSIDERATIONS ON ANALYSING INTERVIEWS (2001) QUALITATIVE RESEARCH, 1 (3), PP. 303-323; ROSE, A.N.M., DEROS, B.M., AB-RAHMAN, M.N., LEAN MANUFACTURING PERCEPTIONS AND ACTUAL PRACTICE AMONG MALAYSIAN SME’S IN AUTOMOTIVE INDUSTRY (2013) INTERNATIONAL JOURNAL OF AUTOMOTIVE AND MECHANICAL ENGINEERING, 7, PP. 820-829; ROSENBAUM, S., TOLEDO, M., GONZÁLEZ, V., IMPROVING ENVIRONMENTAL AND PRODUCTION PERFORMANCE IN CONSTRUCTION PROJECTS USING VALUE-STREAM MAPPING: CASE STUDY (2013) JOURNAL OF CONSTRUCTION ENGINEERING AND MANAGEMENT, 140 (2), P. 04013045; SACKS, R., KOSKELA, L., DAVE, B.A., OWEN, R., INTERACTION OF LEAN AND BUILDING INFORMATION MODELING IN CONSTRUCTION (2010) JOURNAL OF CONSTRUCTION ENGINEERING AND MANAGEMENT, 136 (9), PP. 968-980; SALEM, O., SOLOMON, J., GENAIDY, A., MINKARAH, I., LEAN CONSTRUCTION: FROM THEORY TO IMPLEMENTATION (2006) JOURNAL OF MANAGEMENT IN ENGINEERING, 22 (4), PP. 168-175; SARHAN, S., FOX, A., BARRIERS TO IMPLEMENTING LEAN CONSTRUCTION IN THE UK CONSTRUCTION INDUSTRY (2013) THE BUILT AND HUMAN ENVIRONMENT REVIEW, 6 (1), PP. 1-17; SAURIN, T.A., MARODIN, G.A., RIBEIRO, J.L.D., A FRAMEWORK FOR ASSESSING THE USE OF LEAN PRODUCTION PRACTICES IN MANUFACTURING CELLS (2011) INTERNATIONAL JOURNAL OF PRODUCTION RESEARCH, 49 (11), PP. 3211-3230; SAURIN, T.A., RIBEIRO, J.L.D., VIDOR, G., A FRAMEWORK FOR ASSESSING POKA-YOKE DEVICES (2012) JOURNAL OF MANUFACTURING SYSTEMS, 31 (3), PP. 358-366; SCHURING, R.W., OPERATIONAL AUTONOMY EXPLAINS THE VALUE OF GROUP WORK IN BOTH LEAN AND REFLECTIVE PRODUCTION (1996) INTERNATIONAL JOURNAL OF OPERATIONS AND PRODUCTION MANAGEMENT, 16 (2), PP. 171-182; SEGERSTEDT, A., OLOFSSON, T., SUPPLY CHAINS IN THE CONSTRUCTION INDUSTRY (2010) SUPPLY CHAIN MANAGEMENT: AN INTERNATIONAL JOURNAL, 15 (5), PP. 347-353; SEPPÄNEN, O., BALLARD, G., PESONEN, S., THE COMBINATION OF LAST PLANNER SYSTEM AND LOCATION-BASED MANAGEMENT SYSTEM (2010) LEAN CONSTRUCTION JOURNAL, 6 (1), PP. 43-54; SERRANO LASA, I., CASTRO, R.D., LABURU, C.O., EXTENT OF THE USE OF LEAN CONCEPTS PROPOSED FOR A VALUE STREAM MAPPING APPLICATION (2009) PRODUCTION PLANNING AND CONTROL, 20 (1), PP. 82-98; SETH, D., GUPTA, V., APPLICATION OF VALUE STREAM MAPPING FOR LEAN OPERATIONS AND CYCLE TIME REDUCTION: AN INDIAN CASE STUDY (2005) PRODUCTION PLANNING AND CONTROL, 16 (1), PP. 44-59; SETH, D., SETH, N., DHARIWAL, P., APPLICATION OF VALUE STREAM MAPPING (VSM) FOR LEAN AND CYCLE TIME REDUCTION IN COMPLEX PRODUCTION ENVIRONMENTS: A CASE STUDY (2017) PRODUCTION PLANNING &amp; CONTROL, 28 (5), PP. 398-419; SHAH, R., WARD, P.T., LEAN MANUFACTURING: CONTEXT, PRACTICE BUNDLES, AND PERFORMANCE (2003) JOURNAL OF OPERATIONS MANAGEMENT, 21 (2), PP. 129-149; SHAO, J., MÜLLER, R., THE DEVELOPMENT OF CONSTRUCTS OF PROGRAM CONTEXT AND PROGRAM SUCCESS: A QUALITATIVE STUDY (2011) INTERNATIONAL JOURNAL OF PROJECT MANAGEMENT, 29 (8), PP. 947-959; SHAW, D., EDWARDS, J.S., MANUFACTURING KNOWLEDGE MANAGEMENT STRATEGY (2006) INTERNATIONAL JOURNAL OF PRODUCTION RESEARCH, 44 (10), PP. 1907-1925; SHINGO, S., (1986) ZERO QUALITY CONTROL: SOURCE INSPECTION AND THE POKA-YOKE SYSTEM, , PORTLAND, ME: CRC PRESS; SHINGO, S., DILLON, A.P., (1989) A STUDY OF THE TOYOTA PRODUCTION SYSTEM: FROM AN INDUSTRIAL ENGINEERING VIEWPOINT, , PORTLAND, ME: CRC PRESS, AND; SHIRAZI, B., LANGFORD, D.A., ROWLINSON, S.M., ORGANIZATIONAL STRUCTURES IN THE CONSTRUCTION INDUSTRY (1996) CONSTRUCTION MANAGEMENT AND ECONOMICS, 14 (3), PP. 199-212; SHISHANK, S., DEKKERS, R., OUTSOURCING: DECISION-MAKING METHODS AND CRITERIA DURING DESIGN AND ENGINEERING (2013) PRODUCTION PLANNING AND CONTROL, 24 (4-5), PP. 318-336; SLOMP, J., BOKHORST, J.A., GERMS, R., A LEAN PRODUCTION CONTROL SYSTEM FOR HIGH-VARIETY/LOW-VOLUME ENVIRONMENTS: A CASE STUDY IMPLEMENTATION (2009) PRODUCTION PLANNING AND CONTROL, 20 (7), PP. 586-595; SOINI, M., LESKELÄ, I., SEPPÄNEN, O., IMPLEMENTATION OF LINE-OF-BALANCE BASED SCHEDULING AND PROJECT CONTROL SYSTEM IN A LARGE CONSTRUCTION COMPANY (2004) PROCEEDINGS OF THE 12TH ANNUAL CONFERENCE OF THE INTERNATIONAL GROUP FOR LEAN CONSTRUCTION, , HELSINGØR: IGLC, AND,.” IN; SOKOVIC, M., PAVLETIC, D., PIPAN, K.K., QUALITY IMPROVEMENT METHODOLOGIES: PDCA CYCLE, RADAR MATRIX, DMAIC AND DFSS (2010) JOURNAL OF ACHIEVEMENTS IN MATERIALS AND MANUFACTURING ENGINEERING, 43 (1), PP. 476-483; SOUZA, D.V.S.D., (2015) A CONCEPTUAL FRAMEWORK AND BEST PRACTICES FOR DESIGNING AND IMPROVING CONSTRUCTION SUPPLY CHAINS, , PHD DISS., UNIVERSITY OF SALFORD; STANWORTH, J.O., DEEP SUPPLY RELATIONSHIPS: INFLUENCING OUTCOMES BY MANAGING SUPPLY SERVICE QUALITY (2012) PRODUCTION PLANNING AND CONTROL, 23 (7), PP. 541-552; STEHN, L., HÖÖK, M., LEAN PRINCIPLES IN INDUSTRIALIZED HOUSING PRODUCTION: THE NEED FOR A CULTURAL CHANGE (2008) LEAN CONSTRUCTION JOURNAL, PP. 20-33; STORCH, R.L., LIM, S., IMPROVING FLOW TO ACHIEVE LEAN MANUFACTURING IN SHIPBUILDING (1999) PRODUCTION PLANNING AND CONTROL, 10 (2), PP. 127-137; SUGIMORI, Y., KUSUNOKI, K., CHO, F., UCHIKAWA, S., TOYOTA PRODUCTION SYSTEM AND KANBAN SYSTEM MATERIALIZATION OF JUST-IN-TIME AND RESPECT-FOR-HUMAN SYSTEM (1977) INTERNATIONAL JOURNAL OF PRODUCTION RESEARCH, 15 (6), PP. 553-564; TATUM, C.B., PROCESS OF INNOVATION IN CONSTRUCTION FIRM (1987) JOURNAL OF CONSTRUCTION ENGINEERING AND MANAGEMENT, 113 (4), PP. 648-663; TEZEL, A., AZIZ, Z., VISUAL MANAGEMENT IN HIGHWAYS CONSTRUCTION AND MAINTENANCE IN ENGLAND (2017) ENGINEERING, CONSTRUCTION AND ARCHITECTURAL MANAGEMENT, 24 (3), PP. 486-513; TEZEL, A., KOSKELA, L., AZIZ, Z., LEAN CONSTRUCTION IN SMALL-MEDIUM SIZED ENTERPRISES (SMES): AN EXPLORATION OF THE HIGHWAYS SUPPLY CHAIN (2017) PROCEEDINGS OF THE 25TH ANNUAL CONFERENCE OF THE INTERNATIONAL GROUP FOR LEAN CONSTRUCTION, , HERAKLION: IGLC, AND,.” IN; TEZEL, A., KOSKELA, L., TZORTZOPOULOS, P., FORMOSO, C.T., ALVES, T., VISUAL MANAGEMENT IN BRAZILIAN CONSTRUCTION COMPANIES: TAXONOMY AND GUIDELINES FOR IMPLEMENTATION (2015) JOURNAL OF MANAGEMENT IN ENGINEERING, 31 (6), P. 05015001; THOMAS, H.R., HORMAN, H., ESPINELLI LEMES DE SOUZA, E.L., ZAVŘSKI, I., REDUCING VARIABILITY TO IMPROVE PERFORMANCE AS A LEAN CONSTRUCTION PRINCIPLE (2002) JOURNAL OF CONSTRUCTION ENGINEERING AND MANAGEMENT, 128 (2), PP. 144-154; THÜRER, M., TOMAŠEVIĆ, I., STEVENSON, M., ON THE MEANING OF ‘WASTE’: REVIEW AND DEFINITION (2017) PRODUCTION PLANNING AND CONTROL, 28 (3), PP. 244-255; TJELL, J., BOSCH-SIJTSEMA, P.M., VISUAL MANAGEMENT IN MID-SIZED CONSTRUCTION DESIGN PROJECTS (2015) PROCEDIA ECONOMICS AND FINANCE, 21, PP. 193-200; TOMMELEIN, I.D., PULL-DRIVEN SCHEDULING FOR PIPE-SPOOL INSTALLATION: SIMULATION OF LEAN CONSTRUCTION TECHNIQUE (1998) JOURNAL OF CONSTRUCTION ENGINEERING AND MANAGEMENT, 124 (4), PP. 279-288; TOMMELEIN, I.D., POKA YUKA OR QUALITY BY MISTAKE PROOFING DESIGN AND CONSTRUCTION SYSTEM (2008) PROCEEDINGS OF THE 16TH ANNUAL CONFERENCE OF THE INTERNATIONAL GROUP FOR LEAN CONSTRUCTION, , MANCHESTER, NH: IGLC,.” IN; TSAO, C.C., TOMMELEIN, I.D., SWANLUND, E.S., HOWELL, G., WORK STRUCTURING TO ACHIEVE INTEGRATED PRODUCT-PROCESS DESIGN (2004) JOURNAL OF CONSTRUCTION ENGINEERING AND MANAGEMENT, 130 (6), PP. 780-789; VIANA, D.D., FORMOSO, C.T., ISATTO, E.L., UNDERSTANDING THE THEORY BEHIND THE LAST PLANNER SYSTEM USING THE LANGUAGE-ACTION PERSPECTIVE: TWO CASE STUDIES (2017) PRODUCTION PLANNING AND CONTROL, 28 (3), PP. 177-189; VLACHOS, I., APPLYING LEAN THINKING IN THE FOOD SUPPLY CHAINS: A CASE STUDY (2015) PRODUCTION PLANNING AND CONTROL, 26 (16), PP. 1351-1367; VRIJHOEF, R., KOSKELA, L., THE FOUR ROLES OF SUPPLY CHAIN MANAGEMENT IN CONSTRUCTION (2000) EUROPEAN JOURNAL OF PURCHASING AND SUPPLY MANAGEMENT, 6 (3-4), PP. 169-178; WANDAHL, S., LEAN CONSTRUCTION WITH OR WITHOUT LEAN: CHALLENGES OF IMPLEMENTING LEAN CONSTRUCTION (2014) PROCEEDINGS OF THE 22ND ANNUAL CONFERENCE OF THE INTERNATIONAL GROUP FOR LEAN CONSTRUCTION, , OSLO: IGLC,.” IN; WARD, S.A., (2015) CRITICAL SUCCESS FACTORS FOR LEAN CONSTRUCTION INTERVENTION, , PHD DISS, UNIVERSITY OF DUNDEE; WILSON, M.M., ROY, R.N., ENABLING LEAN PROCUREMENT: A CONSOLIDATION MODEL FOR SMALL‐ AND MEDIUM‐SIZED ENTERPRISES (2009) JOURNAL OF MANUFACTURING TECHNOLOGY MANAGEMENT, 20 (6), PP. 817-833; WINCH, G., MEUNIER, M.C., HEAD, J., RUSS, K., PROJECTS AS THE CONTENT AND PROCESS OF CHANGE: THE CASE OF THE HEALTH AND SAFETY LABORATORY (2012) INTERNATIONAL JOURNAL OF PROJECT MANAGEMENT, 30 (2), PP. 141-152; WOLBERS, M., EVANS, R.J.E., HOLMES, M., PASQUIRE, C., PRICE, A.D.F., CONSTRUCTION MANAGEMENT AND LEAN THINKING IN HIGHWAYS MAINTENANCE (2005) PROCEEDINGS OF THE 21ST ASSOCIATION OF RESEARCHERS IN CONSTRUCTION MANAGEMENT CONFERENCE, , LONDON: ARCOM, AND,.” IN; WOMACK, J., JONES, D., ROOS, D., (1990) THE MACHINE THAT CHANGED THE WORLD, , NEW YORK, NY: MACMILLAN, AND; YANG, H.E., WU, C.C., EFFECTS OF IMAGE INTERACTIVITY TECHNOLOGY ADOPTION ON E-SHOPPERS’ BEHAVIOURAL INTENTIONS WITH RISK AS MODERATOR (2009) PRODUCTION PLANNING AND CONTROL, 20 (4), PP. 370-382; YU, H., AL-HUSSEIN, M., AL-JIBOURI, S., TELYAS, A., LEAN TRANSFORMATION IN A MODULAR BUILDING COMPANY: A CASE FOR IMPLEMENTATION (2011) JOURNAL OF MANAGEMENT IN ENGINEERING, 29 (1), PP. 103-111; YU, H., TWEED, T., AL-HUSSEIN, M., NASSERI, R., DEVELOPMENT OF LEAN MODEL FOR HOUSE CONSTRUCTION USING VALUE STREAM MAPPING (2009) JOURNAL OF CONSTRUCTION ENGINEERING AND MANAGEMENT, 135 (8), PP. 782-790; YUSUF, Y.Y., ADELEYE, E.O., A COMPARATIVE STUDY OF LEAN AND AGILE MANUFACTURING WITH A RELATED SURVEY OF CURRENT PRACTICES IN THE UK (2002) INTERNATIONAL JOURNAL OF PRODUCTION RESEARCH, 40 (17), PP. 4545-4562; ZANOTTI, N.L., MARANHÃO, F.L., ALY, V.L.C., BOTTOM-UP STRA"/>
    <s v="TEZEL, A.; SCHOOL OF ART, UNITED KINGDOM; EMAIL: A.TEZEL@HUD.AC.UK"/>
    <s v=""/>
    <s v=""/>
    <s v="TAYLOR AND FRANCIS LTD."/>
    <s v=""/>
    <s v=""/>
    <s v=""/>
    <s v=""/>
    <s v="09537287"/>
    <s v=""/>
    <s v="PPCOE"/>
    <s v=""/>
    <s v="ENGLISH"/>
    <s v="PROD PLANN CONTROL"/>
    <x v="0"/>
    <s v="FINAL"/>
    <s v="ALL OPEN ACCESS, GREEN"/>
    <s v="SCOPUS"/>
    <s v="2-S2.0-85037745735"/>
    <s v="PROD PLANN CONTROL"/>
    <s v="UNIVERSITY OF HUDDERSFIELD;UNIVERSITY OF HUDDERSFIELD;UNIVERSITY OF SALFORD"/>
    <s v="NOTREPORTED;SCHOOL OF ART;NOTREPORTED"/>
    <m/>
    <s v="TEZEL A, 2018, PROD PLANN CONTROL"/>
    <s v="TEZEL A, 2018, PROD PLANN CONTROL"/>
    <m/>
  </r>
  <r>
    <n v="59"/>
    <x v="0"/>
    <s v="SUBRAMANI T;AMMAI A"/>
    <s v="57215912849;57215912395;"/>
    <s v="MATURING CONSTRUCTION MANAGEMENT UP THE BIM MODEL &amp; SCHEDULING USING PRIMAVERA"/>
    <x v="4"/>
    <s v="INTERNATIONAL JOURNAL OF ENGINEERING AND TECHNOLOGY(UAE)"/>
    <s v="7"/>
    <s v="3"/>
    <s v=""/>
    <s v="1"/>
    <s v="4"/>
    <s v=""/>
    <n v="1"/>
    <s v="10.14419/ijet.v7i3.10.15617"/>
    <s v="https://www.scopus.com/inward/record.uri?eid=2-s2.0-85082358776&amp;doi=10.14419%2fijet.v7i3.10.15617&amp;partnerID=40&amp;md5=e56bae131fc0baa8ba24418daca7a0a7"/>
    <s v="PRIYANKA ASSOCIATES (CIVIL ENGINEERS AND VALUERS), SALEM, TAMILNADU, INDIA; DESIGN ENGINEER, KCICI PVT.LTD., BOMMIDI, DHARMAPURI, TAMILNADU, INDIA"/>
    <s v="PRIYANKA ASSOCIATES (CIVIL ENGINEERS AND VALUERS), SALEM, TAMILNADU, INDIA;BOMMIDI, DHARMAPURI, TAMILNADU, INDIA"/>
    <s v="POOR HAZARD MANAGEMENT IS AMONG SIGNIFICANT DIFFICULTIES CONFRONTING THE CONSTRUCTION BUSINESS ON ISSUES OF TIMELY PROJECT COMPLETION. ALTHOUGH HAZARD FACTORS ARE VARIOUS, THE NATURE OF CONSTRUCTION PROJECTS BEING INCLINED TO CHANGES AMID EXECUTION MAKES IT HARD TO SATISFACTORILY CATCH CHANCE PERSPECTIVES IDENTIFIED WITH SCHEDULING AND TIMELY PROJECT COMPLETION. CONVENTIONAL 2D PC BASED DEVICES DON'T ENOUGH USE DIGITIZED CALCULABLE DATA, ALONG THESE LINES CONSTRAINED IN CAPTURING CONSTRUCTION RISK. HENCE, DERIVE THE BENEFIT OF PROMINENT BIM TO PASS OVER THIS GAP IS PRESENTLY BEING NOTED IN GROWTH VENTURE MANAGEMENT. THIS EXAMINATION RESEARCHES THE UTILIZATION OF BIM IN MANAGING SCHEDULING RISK OF CONSTRUCTION PROJECTS. IN OUR STUDY, TO PROPERLY MINIMIZE THE RISK OF SCHEDULE DELAY IN PROJECTS; CONSTRUCTION SEQUENCING EXERCISES SHOULD BE SATISFACTORILY DIGITIZED AND BIM OFFERS THE TOTAL CHANCE TO INTEGRATE VITAL ASPECTS OF PROJECT MANAGEMENT THAT MANAGEMENT ENHANCE SCHEDULING RISK MANAGEMENT. © 2018 AUTHORS."/>
    <s v="BIM; CONSTRUCTION; MATURING; PRIMAVERA; SCHEDULING"/>
    <s v=""/>
    <s v=""/>
    <s v=""/>
    <s v=""/>
    <s v=""/>
    <s v=""/>
    <s v=""/>
    <s v=""/>
    <s v=""/>
    <s v=""/>
    <s v=""/>
    <s v=""/>
    <s v=""/>
    <s v=""/>
    <s v=""/>
    <s v=""/>
    <s v="SUBRAMANI, T., 'COST ESTIMATION AND IDENTIFICATION OF TRANSPORT INFRASTRUCTURE FACILITY PROJECTS IN SALEM' (2012) INTERNATIONAL JOURNAL OF ENGINEERING AND TECHNOLOGY, 2 (5), PP. 859-867; SUBRAMANI, T., ANITHA, P., SEKAR, S., 'HEALTH-CARE WASTE MANAGEMENT SYSTEM' (2014) INTERNATIONAL JOURNAL OF ENGINEERING RESEARCH AND APPLICATIONS, 4 (6), PP. 255-258. , (VERSION 2); SUBRAMANI, T., KANTHASAMY, N., 'HIGH END SOLUTION FOR ADVANCED CIVIL ENGINEERING PROJECTS' (2014) INTERNATIONAL JOURNAL OF MODERN ENGINEERING RESEARCH, 4 (6), PP. 49-53. , (VERSION 3); SUBRAMANI, T., STEPHANJABASINGH, D.S., JAYALAKSHMI, J., 'ANALYSIS OF COST CONTROLLING IN CONSTRUCTION INDUSTRIES BY EARNED VALUE METHOD USING PRIMAVERA' (2014) INTERNATIONAL JOURNAL OF ENGINEERING RESEARCH AND APPLICATIONS, 4 (6), PP. 145-153. , (VERSION 5); SUBRAMANI, T., LISHITHA, P.T., KAVITHA, M., 'TIME OVERRUN AND COST EFFECTIVENESS IN THE CONSTRUCTION INDUSTRY' (2014) INTERNATIONAL JOURNAL OF ENGINEERING RESEARCH AND APPLICATIONS, 4 (6), PP. 111-116. , (VERSION 5); SUBRAMANI, T., LORDSONMILLAR, R., 'SAFETY MANAGEMENT ANALYSIS IN CONSTRUCTION INDUSTRY' (2014) INTERNATIONAL JOURNAL OF ENGINEERING RESEARCH AND APPLICATIONS, 4 (6), PP. 117-120. , (VERSION 5); SUBRAMANI, T., SARKUNAM, A.A., JAYALAKSHMI, J., 'PLANNING AND SCHEDULING OF HIGH RISE BUILDING USING PRIMAVERA' (2014) INTERNATIONAL JOURNAL OF ENGINEERING RESEARCH AND APPLICATIONS, 4 (6), PP. 134-144. , (VERSION 5); SUBRAMANI, T., SRUTHI, P.S., KAVITHA, M., 'CAUSES OF COST OVERRUN IN CONSTRUCTION' (2014) IOSR JOURNAL OF ENGINEERING, 4 (6), PP. 1-7. , (VERSION 3); SUBRAMANI, T., SEKAR, M., 'PREPLANNING AND SCHEDULING OF ROAD CONSTRUCTION BY USING PPM' (2015) INTERNATIONAL JOURNAL OF APPLICATION OR INNOVATION IN ENGINEERING &amp; MANAGEMENT (IJAIEM), 4 (5), PP. 234-244; SUBRAMANI, T., JAYARAMAN, V., 'ANALYSIS OF CONSTRUCTION WORKERS MIGRATE FROM INDUSTRIES' (2015) INTERNATIONAL JOURNAL OF APPLICATION OR INNOVATION IN ENGINEERING &amp; MANAGEMENT (IJAIEM), 4 (5), PP. 274-283; SUBRAMANI, T., TAMIZHANBAN, S., 'SUPPLY CHAIN MANAGEMENT IN CONSTRUCTION SITE BY USING SPSS SOFTWARE' (2016) INTERNATIONAL JOURNAL OF EMERGING TRENDS &amp; TECHNOLOGY IN COMPUTER SCIENCE (IJETTCS), 5 (3), PP. 182-193; SUBRAMANI, T., RAJIV, S.R., 'IMPROVING CONSTRUCTION EFFICIENCY AND PRODUCTIVITY OF INDUSTRY USING SPSS' (2016) INTERNATIONAL JOURNAL OF APPLICATION OR INNOVATION IN ENGINEERING &amp; MANAGEMENT (IJAIEM), 5 (5), PP. 239-250; SUBRAMANI, T., CHINNADURAI, K., 'CONSTRUCTION MANAGEMENT AND SCHEDULING OF RESIDENTIAL BUILDING USING PRIMAVERA' (2015) INTERNATIONAL JOURNAL OF APPLICATION OR INNOVATION IN ENGINEERING &amp; MANAGEMENT (IJAIEM), 4 (5), PP. 188-198; SUBRAMANI, T., JACOB, K., 'ANALYSIS OF RISK, THRESHOLD AND ISSUES AND MONITORING SCHEDULE OF BUILDING CONSTRUCTION USING PPM SOFTWARE' (2016) INTERNATIONAL JOURNAL OF EMERGING TRENDS &amp; TECHNOLOGY IN COMPUTER SCIENCE (IJETTCS), 5 (3), PP. 171-181; SUBRAMANI, T., MUHAMMED ANSAR, M., PRIYANKA, S., 'IMPACT OF PREFABRICATED TECHNOLOGY AND EQUIPMENT ON THE PROFITABILITY USING PRIMAVERA ' (2017) INTERNATIONAL JOURNAL OF EMERGING TRENDS &amp; TECHNOLOGY IN COMPUTER SCIENCE (IJETTCS), 6 (3), PP. 176-185. , MAY-JUNE; SUBRAMANI, T., ANNAMALAI, V., PRIYANKA, S., 'MANAGEMENT INFORMATION AND COMMUNICATION TECHNOLOGY IN CONSTRUCTION ENGINEERING OF STRUCTURES USING PRIMAVERA ' (2017) INTERNATIONAL JOURNAL OF EMERGING TRENDS &amp; TECHNOLOGY IN COMPUTER SCIENCE (IJETTCS), 6 (3), PP. 186-197. , MAY-JUNE; SUBRAMANI, T., BHASKARAN NAIR, V., DAVID, A., MOHAMED GHOUSE, B., SIVA KUMAR, N., 'A STUDY OF INVENTORY MANAGEMENT SYSTEM IN CONSTRUCTION INDUSTRY ' (2017) INTERNATIONAL JOURNAL OF APPLICATION OR INNOVATION IN ENGINEERING &amp; MANAGEMENT (IJAIEM), 6 (5), PP. 304-311. , MAY"/>
    <s v="SUBRAMANI, T.; PRIYANKA ASSOCIATES (CIVIL ENGINEERS AND VALUERS)INDIA; EMAIL: TSMCIVIL2007@GMAIL.COM"/>
    <s v=""/>
    <s v=""/>
    <s v="SCIENCE PUBLISHING CORPORATION INC"/>
    <s v=""/>
    <s v=""/>
    <s v=""/>
    <s v=""/>
    <s v="2227524X"/>
    <s v=""/>
    <s v=""/>
    <s v=""/>
    <s v="ENGLISH"/>
    <s v="INT. J. ENG. TECHNOL."/>
    <x v="0"/>
    <s v="FINAL"/>
    <s v="ALL OPEN ACCESS, BRONZE"/>
    <s v="SCOPUS"/>
    <s v="2-S2.0-85082358776"/>
    <s v="INT J ENG TECHNOL"/>
    <s v="PRIYANKA ASSOCIATES (CIVIL ENGINEERS AND VALUERS)"/>
    <s v="NOTREPORTED;PRIYANKA ASSOCIATES (CIVIL ENGINEERS AND VALUERS)INDIA;NOTREPORTED"/>
    <m/>
    <s v="SUBRAMANI T, 2018, INT J ENG TECHNOL"/>
    <s v="SUBRAMANI T, 2018, INT J ENG TECHNOL"/>
    <m/>
  </r>
  <r>
    <n v="60"/>
    <x v="0"/>
    <s v="KALSAAS BT;KRISTENSEN KH"/>
    <s v="28067920400;57204705221;"/>
    <s v="NEW APPROACH TO DEVELOPING INTEGRATED MILESTONES FOR PLANNING AND PRODUCTION CONTROL"/>
    <x v="4"/>
    <s v="IGLC 2018 - PROCEEDINGS OF THE 26TH ANNUAL CONFERENCE OF THE INTERNATIONAL GROUP FOR LEAN CONSTRUCTION: EVOLVING LEAN CONSTRUCTION TOWARDS MATURE PRODUCTION MANAGEMENT ACROSS CULTURES AND FRONTIERS"/>
    <s v="2"/>
    <s v=""/>
    <s v=""/>
    <s v="869"/>
    <s v="878"/>
    <s v=""/>
    <n v="2"/>
    <s v="10.24928/2018/0238"/>
    <s v="https://www.scopus.com/inward/record.uri?eid=2-s2.0-85056796788&amp;doi=10.24928%2f2018%2f0238&amp;partnerID=40&amp;md5=8686c401bd57ac300fe72cdb29c2a0b9"/>
    <s v="FACULTY OF ENGINEERING AND SCIENCE, DEPARTMENT OF ENGINEERING SCIENCES, UNIVERSITY OF AGDER, GRIMSTAD, N-4846, NORWAY; MUNICIPALITY OF BODØ, DEVELOPMENT AND REAL ESTATE DEPARTMENT, NORWAY"/>
    <s v="FACULTY OF ENGINEERING AND SCIENCE, DEPARTMENT OF ENGINEERING SCIENCES, UNIVERSITY OF AGDER, GRIMSTAD, N-4846, NORWAY;MUNICIPALITY OF BODØ, DEVELOPMENT AND REAL ESTATE DEPARTMENT, NORWAY"/>
    <s v="THIS PAPER EXAMINES THE ISSUE OF BRINGING IMPROVED STRUCTURE WITH INTEGRATED MILESTONES INTO THE PROJECT AND PRODUCTION MANAGEMENT PROCESS TO HANDLE PROGRESS AND STRATEGIC COORDINATION IN COMPLEX AEC-PROJECTS. WE ADDRESS THE PHASES BETWEEN FRONT-END PLANNING AND PROJECT EXECUTION. IN TERMS OF THEORY, WE BASE OUR PROJECT ON A CONCEPT OF STRATEGIC MILESTONE PLANNING AND WE FIND INSPIRATION IN IDEAS FROM THE PRACTICAL WORLD. THE DESIGN RESEARCH APPROACH IS APPLIED, AND OUR ARTEFACT IS A PROPOSED METHOD BY WHICH TO DEVELOP A NETWORK OF PULL-BASED INTEGRATED MILESTONES. THE PROPOSAL IS VERIFIED BY DOCUMENTATION OF THE APPLICATION IN A CONSTRUCTION PROJECT. IN THIS PAPER, WE ARGUE THAT THE DESCRIBED METHOD CAN BE APPLIED AS AN IMPROVEMENT OF MILESTONE PLANNING BOTH IN LAST PLANNER AND IN MORE TRADITIONAL PROJECT MANAGEMENT. THE PRESENT STUDY FILLS A GAP IN PROJECT MANAGEMENT LITERATURE, WHICH APPEARS TO ADDRESS MILESTONES IN A SUPERFICIAL MANNER; THIS IS PARTLY THE CASE FOR LAST PLANNER SYSTEM FOR PRODUCTION CONTROL. OUR STUDY CONTRIBUTES TO THEORY AND PRACTICE REGARDING DEVELOPMENT OF MILESTONES. © IGLC 2018 ALL RIGHTS RESERVED."/>
    <s v="FRONT-END; INTEGRATED; MILESTONES; PULL-NETWORK; RESULT-ORIENTED"/>
    <s v="COORDINATION REACTIONS; LEAN PRODUCTION; PRODUCTION CONTROL; CONSTRUCTION PROJECTS; FRONT END; INTEGRATED; MILESTONES; PRODUCTION MANAGEMENT; RESULT-ORIENTED; STRATEGIC COORDINATION; THEORY AND PRACTICE; PROJECT MANAGEMENT"/>
    <s v=""/>
    <s v=""/>
    <s v=""/>
    <s v=""/>
    <s v=""/>
    <s v=""/>
    <s v=""/>
    <s v=""/>
    <s v=""/>
    <s v=""/>
    <s v=""/>
    <s v=""/>
    <s v=""/>
    <s v=""/>
    <s v=""/>
    <s v="(2007) INTEGRATED PROJECT DELIVERY: A GUIDE, , AIA AIA NATIONAL | AIA CALIFORNIA COUNCIL; ASHCRAFT, H.W., (2012) THE IPD FRAMEWORK, , HANSON BRIDGETT LLP, SAN FRANCISCO; ANDERSEN, E.S., WARNING: ACTIVITY PLANNING IS HAZARDOUS TO YOUR PROJECT'S HEALTH! (1996) INTERNATIONAL JOURNAL OF PROJECT MANAGEMENT, 14 (2), PP. 89-94; ANDERSEN, E.S., GRUDE, K.V., HAUG, T., GOAL DIRECTED PROJECT MANAGEMENT (2009) EFFECTIVE TECHNIQUES AND STRATEGIES, , LONDON: KOGAN ISBN; BALLARD, G., (2000) THE LAST PLANNER SYSTEM OF PRODUCTION CONTROL, , PHD THESIS. FACULTY OF ENGINEERING. UNIVERSITY OF BIRMINGHAM. BIRMINGHAM; BALLARD, G., TOMMELEIN, I., CURRENT PROCESS BENCHMARK FOR THE LAST PLANNER SYSTEM (2016) LEAN CONSTRUCTION JOURNAL, 2016, PP. 57-89; HEVNER, A.R., THREE CYCLE VIEW OF DESIGN SCIENCE RESEARCH (2007) SCANDINAVIAN JOURNAL OF INFORMATION SYSTEMS, 19 (2), PP. 87-92; KERZNER, H., (2009) PROJECT MANAGEMENT; A SYSTEMS APPROACH TO PLANNING, SCHEDULING AND CONTROLLING, , HOBOKEN, NEW YORK, JOHN WILEY &amp; SONS, INC; KOSKELA, L., (2000) AN EXPLORATION TOWARDS A PRODUCTION THEORY AND ITS APPLICATION TO CONSTRUCTION, , VTT TECHNICAL RESEARCH CENTRE OF FINLAND; KOSKELA, L., WHICH KIND OF SCIENCE IS CONSTRUCTION MANAGEMENT? (2008) 16TH ANNUAL CONFERENCE OF THE INTERNATIONAL GROUP FOR LEAN CONSTRUCTION, PP. 51-60. , TZORTZOPOULOS, &amp;KAGIOGLOU, M, MANCHESTER, UK; KUECHLER, B., VAISHNAVI, V., EXTENDING PRIOR RESEARCH WITH DESIGN SCIENCE RESEARCH: TWO PATTERNS FOR DSRIS PROJECT GENERATION (2011) SERVICE-ORIENTED PERSPECTIVES IN DESIGN SCIENCE RESEARCH, PP. 166-175. , SPRINGER; LEITE, F., AKCAMETE, A., AKINCI, B., ATASOY, G., KIZILTAS, S., ANALYSIS MODELING EFFORT AND IMPACT OF DIFFERENT LEVELS OF DETAIL IN BUILDING INFORMATION MODELS (2011) AUTOMATION IN CONSTRUCTION, 20 (5), PP. 601-609; LUKKA, K., THE CONSTRUCTIVE RESEARCH APPROACH. CASE STUDY RESEARCH IN LOGISTICS (2003) PUBLICATIONS OF THE TURKU SCHOOL OF ECONOMICS AND BUSINESS ADMINISTRATION, SERIES B, 1, PP. 83-101. , 2003; ROCHA, C., FORMOSO, C.T., TZORTZOPOULUOSFAZENDA, P., KOSKELA, L., TEZEL, B., DESIGN SCIENCE RESEARCH IN LEAN CONSTRUCTION: PROCESS AND OUTCOMES (2012) WORKSHOP-PAPER, , MANCHESTER: UNIVERSITY OF SALFORD; (2017) LEAN STRATEGY A BRIEF OVERVIEW, , STATSBYGG&amp;KHIB TEAM KHIB BOOKLET 2, BERGEN ACADEMY OF ART &amp; DESIGN. REVISED 05/12-2017. OSLO, NORWAY; TURNER, J.R., (2012) THE HANDBOOK OF PROJECT-BASED MANAGEMENT. LEADING STRATEGIC CHANGE IN ORGANIZATIONS, , MCGRAW-HILL, LONDON ISBN; TURNER, J.P., COCHRANSE, R.A., GOALS-AND-METHODS MATRIX: COPING WITH PROJECTS WITH ILL DEFINED GOALS AND/OR METHODS OF ACHIEVING THEM (1993) INTERNATIONAL JOURNAL OF PROJECT MANAGEMENT, 11 (2), PP. 93-102. , MAY 1993; UUSITALO, P., OLIVIERI, H., SEPPÄNEN, O., PIKAS, E., PELTOKORPI, A., REVIEW OF LEAN DESIGN MANAGEMENT: PROCESSES, METHODS AND TECHNOLOGIES (2017) 25TH ANNUAL CONFERENCE OF THE INTERNATIONAL GROUP FOR LEAN CONSTRUCTION, PP. 571-578. , HERAKLION, GREECE"/>
    <s v=""/>
    <s v="GONZALEZ V.A."/>
    <s v="AFCONS INFRASTRUCTURE;DIGITAL CONSTRUCTION L AND T CONSTRUCTION;GODREJ CONSTRUCTION;SHAPOORJI PALLONJI ENGINEERING AND CONSTRUCTION"/>
    <s v="THE INTERNATIONAL GROUP FOR LEAN CONSTRUCTION"/>
    <s v="26TH ANNUAL CONFERENCE OF THE INTERNATIONAL GROUP FOR LEAN CONSTRUCTION: EVOLVING LEAN CONSTRUCTION TOWARDS MATURE PRODUCTION MANAGEMENT ACROSS CULTURES AND FRONTIERS, IGLC 2018"/>
    <s v="16 JULY 2018 THROUGH 22 JULY 2018"/>
    <s v=""/>
    <s v="140777"/>
    <s v=""/>
    <s v="9789380689296"/>
    <s v=""/>
    <s v=""/>
    <s v="ENGLISH"/>
    <s v="IGLC - PROC. ANNU. CONF. INT. GROUP FOR LEAN CONSTR.: EVOL. LEAN CONSTR. TOWARDS MATURE PROD. MANAG. ACROSS CULT. FRONT."/>
    <x v="1"/>
    <s v="FINAL"/>
    <s v="ALL OPEN ACCESS, BRONZE, GREEN"/>
    <s v="SCOPUS"/>
    <s v="2-S2.0-85056796788"/>
    <s v="IGLC - PROC ANNU CONF INT GROUP FOR LEAN CONSTR: EVOL LEAN CONSTR TOWARDS MATURE PROD MANAG ACROSS CULT FRONT"/>
    <m/>
    <s v="NOTREPORTED"/>
    <m/>
    <s v="KALSAAS BT, 2018, IGLC - PROC ANNU CONF INT GROUP FOR LEAN CONSTR: EVOL LEAN CONSTR TOWARDS MATURE PROD MANAG ACROSS CULT FRONT"/>
    <s v="KALSAAS BT, 2018, IGLC - PROC ANNU CONF INT GROUP FOR LEAN CONSTR: EVOL LEAN CONSTR TOWARDS MATURE PROD MANAG ACROSS CULT FRONT"/>
    <m/>
  </r>
  <r>
    <n v="61"/>
    <x v="0"/>
    <s v="ELZOMOR M;PARRISH K"/>
    <s v="57190814645;24588242700;"/>
    <s v="INTEGRATING PDRI TOOLS INTO INTRODUCTORY CONSTRUCTION CLASSROOMS"/>
    <x v="4"/>
    <s v="CONSTRUCTION RESEARCH CONGRESS 2018: SUSTAINABLE DESIGN AND CONSTRUCTION AND EDUCATION - SELECTED PAPERS FROM THE CONSTRUCTION RESEARCH CONGRESS 2018"/>
    <s v="2018-APRIL"/>
    <s v=""/>
    <s v=""/>
    <s v="45"/>
    <s v="53"/>
    <s v=""/>
    <n v="0"/>
    <s v="10.1061/9780784481301.005"/>
    <s v="https://www.scopus.com/inward/record.uri?eid=2-s2.0-85048679427&amp;doi=10.1061%2f9780784481301.005&amp;partnerID=40&amp;md5=f94e13d03da7e7af6faa8d1564461842"/>
    <s v="SUSTAINABLE CONSTRUCTION MANAGEMENT, COLLEGE OF ENVIRONMENTAL SCIENCE AND FORESTRY, STATE UNIV. OF NEW YORK, NEW YORK, NY  13210, UNITED STATES; SCHOOL OF SUSTAINABLE ENGINEERING AND THE BUILT ENVIRONMENT, IRA A. FULTON SCHOOLS OF ENGINEERING, ARIZONA STATE UNIV., P.O. BOX 873005, TEMPE, AZ  85287-3005, UNITED STATES"/>
    <s v="SUSTAINABLE CONSTRUCTION MANAGEMENT, COLLEGE OF ENVIRONMENTAL SCIENCE AND FORESTRY, STATE UNIV. OF NEW YORK, NEW YORK, NY  13210, UNITED STATES;P.O. BOX 873005, TEMPE, AZ  85287-3005, UNITED STATES"/>
    <s v="ENGINEERING EDUCATION TENDS TO PLACE EXTENSIVE EMPHASIS ON THEORIES WITH LIMITED APPLICATIONS TO REAL WORLD PROBLEMS. RESEARCH IN THE FIELD OF EDUCATION CONFIRMS THAT THIS EMPHASIS ON THEORY, AND RELATIVELY LITTLE EMPHASIS ON APPLICATION, CONTRIBUTES TO STUDENTS' LACK OF KNOWLEDGE ABOUT TOOLS USED IN INDUSTRY TO SOLVE INTERDISCIPLINARY CHALLENGES. CONSTRUCTION COURSES MAY INVOLVE INDUSTRY PRACTITIONERS IN CLASSES THROUGH CONSTRUCTION SITE VISITS, GUEST LECTURES, OR EVEN LEVERAGE PRACTITIONERS AS INSTRUCTORS. SOME COURSES ALSO FOCUS ON &quot;TOOLS&quot; USED IN CONSTRUCTION PRACTICE, E.G., A COURSE IN BUILDING INFORMATION MODELING (BIM) OR FRONT END PLANNING. HOWEVER, MOST INTRODUCTORY CONSTRUCTION COURSES DO NOT TEACH STUDENTS ABOUT PROJECT MANAGEMENT TOOLS USED IN INDUSTRY, E.G., SCHEDULING SOFTWARE, FRONT END PLANNING, OR SITE LOGISTICS PLANNING. THIS PAPER PRESENTS FIRST STEPS IN DISCUSSING HOW TO INTEGRATE ONE SUCH PROJECT MANAGEMENT TOOL, THE PROJECT DEFINITION RATING INDEX (PDRI), INTO AN INTRODUCTORY CONSTRUCTION MANAGEMENT COURSE. THE CONSTRUCTION INDUSTRY UTILIZES THE PDRI TO IMPROVE THE PREDICTABILITY OF PROJECT PERFORMANCE AND DEFINE THE SCOPE OF A PROJECT DURING FRONT END PLANNING. THIS PAPER SHOWS INITIAL RESULTS FROM A CASE STUDY WHERE THE AUTHORS INTRODUCED THE PDRI IN A BUILDING CONSTRUCTION MATERIALS, METHODS, AND EQUIPMENT COURSE AT ARIZONA STATE UNIVERSITY. THE RESULTS SUGGEST THAT STUDENTS FELT THAT LEARNING ABOUT THE PDRI IMPROVED THEIR UNDERSTANDING OF COURSE MATERIAL. THE PAPER CLOSES WITH A DISCUSSION OF LESSONS LEARNED TO SUPPORT OTHER INSTRUCTORS AND EDUCATORS INTEGRATE THE PDRI, OR ANOTHER PROJECT MANAGEMENT TOOL, INTO AN INTRODUCTORY CONSTRUCTION MANAGEMENT COURSE TO ENHANCE STUDENT ENGAGEMENT AND LEARNING. © 2018 ASCE."/>
    <s v=""/>
    <s v="BUILDING MATERIALS; CONSTRUCTION; CONSTRUCTION EQUIPMENT; CONSTRUCTION INDUSTRY; SCHEDULING; STUDENTS; SUSTAINABLE DEVELOPMENT; TEACHING; ARIZONA STATE UNIVERSITY; BUILDING CONSTRUCTION; CONSTRUCTION MANAGEMENT COURSES; CONSTRUCTION PRACTICE; PROJECT MANAGEMENT TOOLS; PROJECT PERFORMANCE; REAL-WORLD PROBLEM; SCHEDULING SOFTWARE; ARCHITECTURAL DESIGN"/>
    <s v=""/>
    <s v=""/>
    <s v=""/>
    <s v=""/>
    <s v=""/>
    <s v=""/>
    <s v=""/>
    <s v=""/>
    <s v=""/>
    <s v=""/>
    <s v=""/>
    <s v=""/>
    <s v=""/>
    <s v=""/>
    <s v=""/>
    <s v="ABUDAYYEH, O., RUSSELL, J., JOHNSTON, D., ROWINGS, J., CONSTRUCTION ENGINEERING AND MANAGEMENT UNDERGRADUATE EDUCATION (2000) JOURNAL OF CONSTRUCTION ENGINEERING AND MANAGEMENT, 126, PP. 169-175; ANTAYA, M.C.L., PARRISH, K., ASSESSING COMPREHENSION WITH STUDENTDEVELOPED CONSTRUCTION GAMES (2014) AGE, 24, P. 1; BECERIK-GERBER, B., GERBER, D.J., KU, K., THE PACE OF TECHNOLOGICAL INNOVATION IN ARCHITECTURE, ENGINEERING, CONSTRUCTION EDUCATION: INTEGRATING RECENT TRENDS INTO THE CURRICULA (2011) JOURNAL OF INFORMATION TECHNOLOGY IN CONSTRUCTION (ITCON, 16, PP. 411-432; BINGHAM, E., GIBSON, G., (2010) DEVELOPMENT OF THE PROJECT DEFINITION RATING INDEX (PDRI) FOR INFRASTRUCTURE PROJECTS, , ARIZONA STATE UNIVERSITY; CHO, C.-S., GIBSON, G., BUILDING PROJECT SCOPE DEFINITION USING PROJECT DEFINITION RATING INDEX (2001) JOURNAL OF ARCHITECTURAL ENGINEERING, 7, PP. 115-125; (1994) PRE-PROJECT PLANNING: BEGINNING A PROJECT THE RIGHT WAY, , CII PUBLICATION 39-1, AUSTIN, TX. CONSTRUCTION INDUSTRY INSTITUTE; CLEVENGER, C.M., OZBEK, M., GLICK, S., PORTER, D., INTEGRATING BIM INTO CONSTRUCTION MANAGEMENT EDUCATION (2010) ECOBUILD PROCEEDINGS OF THE BIMRELATED ACADEMIC WORKSHOP; COLLINS, W., PARRISH, K., GIBSON, G.E., (2015) DEVELOPMENT AND UTILIZATION OF THE PROJECT DEFINITION RATING INDEX FOR INDEX FOR SMALL INDUSTRIAL PROJECTS; ELZOMOR, M., (2017) DEVELOPMENT OF PROJECT DEFINITION RATING INDEX FOR SMALL INFRASTRUCTURE PROJECTS, , DOCTORAL DISSERTATION, ARIZONA STATE UNIVERSITY; ELZOMOR, M., PARRISH, K., MANN, C., CHESTER, M., POSITIONING STUDENTS TO UNDERSTAND URBAN SUSTAINABILITY STRATEGIES THROUGH VERTICAL INTEGRATION: YEARS 1 THROUGH 3. 2016 ASEE ANNUAL CONFERENCE AND EXPOSITION 2016 NEW ORLEANS, , AMERICAN SOCIETY FOR ENGINEERING EDUCATION; FELDER, R.M., ENGINEERING EDUCATION: A TALE OF TWO PARADIGMS (2012) SHAKING THE FOUNDATIONS OF GEO-ENGINEERING EDUCATION, PP. 9-14; FORCAEL, E., GONZÁLEZ, V., OROZCO, F., OPAZO, A., SUAZO, Á., ARÁNGUIZ, P., APPLICATION OF PROBLEM-BASED LEARNING TO TEACHING THE CRITICAL PATH METHOD (2014) JOURNAL OF PROFESSIONAL ISSUES IN ENGINEERING EDUCATION AND PRACTICE, 141, P. 04014016; GHOSH, A., PARRISH, K., CHASEY, A., IMPLEMENTING A VERTICALLY INTEGRATED BIM CURRICULUM IN AN UNDERGRADUATE CONSTRUCTION MANAGEMENT PROGRAM (2015) INTERNATIONAL JOURNAL OF CONSTRUCTION EDUCATION AND RESEARCH, 11, PP. 121-139; GIBSON, G., DUMONT, P.R., PROJECT DEFINITION RATING INDEX (PDRI) FOR INDUSTRIAL PROJECTS (1996) CONSTRUCTION INDUSTRY INSTITUTE IMPLEMENTATION RESOURCE, PP. 113-122; GIBSON, G., KACZMAROWSKI, J., LORE, H., (1993) MODELING PRE-PROJECT PLANNING FOR THE CONSTRUCTION OF CAPITAL FACILITIES-SOURCE DOCUMENT, P. 94. , CONSTRUCTION INDUSTRY INSTITUTE, AUSTIN, TX; HAMILTON, M., GIBSON, G.E.J., BENCHMARKING PREPROJECT PLANNING EFFORT (1996) JOURNAL OF MANAGEMENT IN ENGINEERING, 12, PP. 25-33; HERSH, R.H., MERROW, J., (2015) DECLINING BY DEGREES: HIGHER EDUCATION AT RISK, , MACMILLAN; HYATT, B.A., A CASE STUDY IN INTEGRATING LEAN GREEN BIM INTO AN UNDERGRADUATE CONSTRUCTION MANAGEMENT SCHEDULING COURSE (2011) 47TH ASC ANNUAL INTERNATIONAL CONFERENCE PROCEEDINGS FRESNO; PIKAS, E., SACKS, R., HAZZAN, O., BUILDING INFORMATION MODELING EDUCATION FOR CONSTRUCTION ENGINEERING AND MANAGEMENT. II: PROCEDURES AND IMPLEMENTATION CASE STUDY (2013) JOURNAL OF CONSTRUCTION ENGINEERING AND MANAGEMENT, 139, P. 05013002; SALLFORS, L., SALLFORS, G., MANOLIU, I., ANTONESCU, I., RDULESCU, N., FOCUS ON REAL LIFE PROBLEMS FACILITATING LEARNING AND UNDERSTANDING (2000) ASCE GEODENVER, PP. 425-431; SHEPPARD, S.D., MACATANGAY, K., COLBY, A., SULLIVAN, W.M., (2008) EDUCATING ENGINEERS: DESIGNING FOR THE FUTURE OF THE FIELD, , JOSSEY-BASS; SULLIVAN, W.M., ROSIN, M.S., (2008) A NEW AGENDA FOR HIGHER EDUCATION: SHAPING A LIFE OF THE MIND FOR PRACTICE, , JOHN WILEY &amp; SONS"/>
    <s v=""/>
    <s v="LEE Y.HARRIS R.WANG C.HARPER C.BERRYMAN C."/>
    <s v="CONSTRUCTION INSTITUTE (CI) OF THE AMERICAN SOCIETY OF CIVIL ENGINEERS (ASCE);CONSTRUCTION RESEARCH COUNCIL"/>
    <s v="AMERICAN SOCIETY OF CIVIL ENGINEERS (ASCE)"/>
    <s v="CONSTRUCTION RESEARCH CONGRESS 2018: SUSTAINABLE DESIGN AND CONSTRUCTION AND EDUCATION, CRC 2018"/>
    <s v="2 APRIL 2018 THROUGH 4 APRIL 2018"/>
    <s v=""/>
    <s v="135435"/>
    <s v=""/>
    <s v="9780784481301"/>
    <s v=""/>
    <s v=""/>
    <s v="ENGLISH"/>
    <s v="CONSTR. RES. CONGR.: SUSTAIN. DES. CONSTR. EDUC. - SEL. PAP. CONSTR. RES. CONGR."/>
    <x v="1"/>
    <s v="FINAL"/>
    <s v=""/>
    <s v="SCOPUS"/>
    <s v="2-S2.0-85048679427"/>
    <s v="CONSTR RES CONGR: SUSTAIN DES CONSTR EDUC - SEL PAP CONSTR RES CONGR"/>
    <m/>
    <s v="NOTREPORTED"/>
    <m/>
    <s v="ELZOMOR M, 2018, CONSTR RES CONGR: SUSTAIN DES CONSTR EDUC - SEL PAP CONSTR RES CONGR"/>
    <s v="ELZOMOR M, 2018, CONSTR RES CONGR: SUSTAIN DES CONSTR EDUC - SEL PAP CONSTR RES CONGR"/>
    <m/>
  </r>
  <r>
    <n v="62"/>
    <x v="1"/>
    <s v="RAUSCH C;NAHANGI M;HAAS C;WEST J"/>
    <s v="57191860637;56028105900;7202620442;7402746437;"/>
    <s v="KINEMATICS CHAIN BASED DIMENSIONAL VARIATION ANALYSIS OF CONSTRUCTION ASSEMBLIES USING BUILDING INFORMATION MODELS AND 3D POINT CLOUDS"/>
    <x v="5"/>
    <s v="AUTOMATION IN CONSTRUCTION"/>
    <s v="75"/>
    <s v=""/>
    <s v=""/>
    <s v="33"/>
    <s v="44"/>
    <s v=""/>
    <n v="20"/>
    <s v="10.1016/j.autcon.2016.12.001"/>
    <s v="https://www.scopus.com/inward/record.uri?eid=2-s2.0-85008151902&amp;doi=10.1016%2fj.autcon.2016.12.001&amp;partnerID=40&amp;md5=1cc268e7009488fbfd84a7a891d1ce00"/>
    <s v="RALPH HAAS CIVIL INFRASTRUCTURE SENSING LABORATORY, DEPARTMENT OF CIVIL AND ENVIRONMENTAL ENGINEERING, UNIVERSITY OF WATERLOO, CANADA"/>
    <s v="RALPH HAAS CIVIL INFRASTRUCTURE SENSING LABORATORY, DEPARTMENT OF CIVIL AND ENVIRONMENTAL ENGINEERING, UNIVERSITY OF WATERLOO, CANADA;RALPH HAAS CIVIL INFRASTRUCTURE SENSING LABORATORY, DEPARTMENT OF CIVIL AND ENVIRONMENTAL ENGINEERING, UNIVERSITY OF WATERLOO, CANADA;RALPH HAAS CIVIL INFRASTRUCTURE SENSING LABORATORY, DEPARTMENT OF CIVIL AND ENVIRONMENTAL ENGINEERING, UNIVERSITY OF WATERLOO, CANADA;RALPH HAAS CIVIL INFRASTRUCTURE SENSING LABORATORY, DEPARTMENT OF CIVIL AND ENVIRONMENTAL ENGINEERING, UNIVERSITY OF WATERLOO, CANADA"/>
    <s v="AS MODERN METHODS OF CONSTRUCTION PROGRESSIVELY INCORPORATE MORE FACETS OF MANUFACTURING, DESIGN OPTIMIZATION TOOLS USED IN MANUFACTURING CAN BE ADOPTED INTO CONSTRUCTION TO SOLVE COMPLEX CHALLENGES. THE SPECIFICATION AND CONTROL OF DIMENSIONS AND GEOMETRY OF CONSTRUCTION ASSEMBLIES IS ONE SUCH CHALLENGE THAT CAN BE SOLVED USING TOOLS FROM MANUFACTURING. EVEN WITH BUILDING INFORMATION MODELS (BIM) TO ASSIST WITH CLASH DETECTION FOR IDENTIFYING POTENTIAL DIMENSIONAL PROBLEMS, OR THE USE OF TOLERANCES TO CONTROL CRITICAL FEATURES IN AN ASSEMBLY, DIMENSIONAL VARIABILITY IS STILL A COMPLEX CHALLENGE TO ADDRESS IN CONSTRUCTION. THIS PAPER EXPLORES THE USE OF A DIMENSIONAL VARIATION ANALYSIS (DVA), WHICH IS A DESIGN OPTIMIZATION TOOL FROM THE MANUFACTURING INDUSTRY. THIS PAPER PRESENTS A DVA APPROACH WHICH IS BASED ON KINEMATICS THEORY IN ROBOTICS TO DEFINE THE ASSEMBLY EQUATION (HOW COMPONENTS ARE DIMENSIONALLY RELATED TO EACH OTHER). A CASE STUDY IS USED TO VALIDATE THE PROPOSED FRAMEWORK THROUGH TWO DISTINCT APPROACHES: (1) AN AS-DESIGNED (MODEL-BASED) DVA AND (2) AN AS-BUILT (LASER-BASED) DVA. COMPARISON OF THESE TWO METHODS RESULTED IN A PERCENT DIFFERENCE LESS THAN 1% WHICH DEMONSTRATES THE RELIABILITY OF USING THE MODEL-BASED METHOD FOR DESIGNING CRITICAL CONSTRUCTION COMPONENTS. © 2016 ELSEVIER B.V."/>
    <s v="BUILDING INFORMATION MODEL; DIMENSIONAL VARIABILITY; DISCREPANCY AND DEVIATION; KINEMATICS CHAINS; LASER SCANNING; ROBOTICS; TOLERANCE"/>
    <s v="CHAINS; CONSTRUCTION; FITS AND TOLERANCES; INFORMATION THEORY; KINEMATICS; MANUFACTURE; ROBOTICS; STRUCTURAL DESIGN; BUILDING INFORMATION MODEL - BIM; DIMENSIONAL PROBLEMS; DIMENSIONAL VARIABILITY; DIMENSIONAL VARIATIONS; DISCREPANCY AND DEVIATION; LASER SCANNING; MANUFACTURING INDUSTRIES; MODERN METHODS OF CONSTRUCTIONS; ARCHITECTURAL DESIGN"/>
    <s v=""/>
    <s v=""/>
    <s v=""/>
    <s v=""/>
    <s v=""/>
    <s v=""/>
    <s v=""/>
    <s v=""/>
    <s v=""/>
    <s v=""/>
    <s v=""/>
    <s v=""/>
    <s v=""/>
    <s v=""/>
    <s v=""/>
    <s v="OH, E.H., NADERPAJOUH, N., HASTAK, M., GOKHALE, S., INTEGRATION OF THE CONSTRUCTION KNOWLEDGE AND EXPERTISE IN FRONT-END PLANNING (2015) J. CONSTR. ENG. MANAG., 142, P. 04015067; PULASKI, M.H., HORMAN, M.J., ORGANIZING CONSTRUCTABILITY KNOWLEDGE FOR DESIGN (2005) J. CONSTR. ENG. MANAG., 131 (8), PP. 911-919. , (911) 10.1061/(ASCE)0733-9364; O'CONNOR, J., CONSTRUCTABILITY IMPLEMENTATION GUIDE, CONSTRUCTION INDUSTRY (2006); AZHAR, S., KHALFAN, M., MAQSOOD, T., BUILDING INFORMATION MODELLING (BIM): NOW AND BEYOND (2015) CONSTR. ECON. BUILD., 12, PP. 15-28. , (ISSN 1837-9133); HARTMANN, T., FISCHER, M., SUPPORTING THE CONSTRUCTABILITY REVIEW WITH 3D/4D MODELS (2007) BUILD. RES. INF., 35, PP. 70-80; BALLAST, D.K., HANDBOOK OF CONSTRUCTION TOLERANCES (2007), JOHN WILEY &amp; SONS; JINGMOND, M., LINDBERG, T., LANDIN, A., IDENTIFYING CAUSES OF ADDITIONAL COSTS IN TOLERANCE COMPLIANCES FAILURE IN BUILDINGS (2010) TG65 &amp; W065-SPECIAL TRACK 18TH CIB WORLD BUILDING CONGRESS MAY 2010 SALFORD, UNITED KINGDOM, P. 554; MILBERG, C.T., TOMMELEIN, I.D., TOLERANCE AND CONSTRUCTABILITY OF SOLDIER PILES IN SLURRY WALLS (2009) J. PERFORM. CONSTR. FACIL., 24, PP. 120-127; JINGMOND, M., ÅGREN, R., LANDIN, A., USE OF COGNITIVE MAPPING IN THE DIAGNOSIS OF TOLERANCE FAILURE (2011) 6TH NORDIC CONFERENCE ON CONSTRUCTION ECONOMICS AND ORGANISATION, PP. 305-313; LANDIN, A., KÄMPE, P., INDUSTRIALIZING THE CONSTRUCTION SECTOR THROUGH INNOVATION–TOLERANCE DILEMMA (2007), PROC. CIB WORLD BUILDING CONFERENCE 2007-387 CAPE TOWN; GOULDING, J.S., POUR RAHIMIAN, F., ARIF, M., SHARP, M., NEW OFFSITE PRODUCTION AND BUSINESS MODELS IN CONSTRUCTION: PRIORITIES FOR THE FUTURE RESEARCH AGENDA (2015) ARCHITECT. ENG. DES. MANAG., 11, PP. 163-184; WHITNEY, D.E., MECHANICAL ASSEMBLIES (2004) THEIR DESIGN, MANUFACTURE, AND ROLE IN PRODUCT DEVELOPMENT, 1. , OXFORD UNIVERSITY PRESS ON DEMAND; SLEATH, L.C., LEANEY, P., THE USE OF A KINEMATIC CONSTRAINT MAP TO PREPARE THE STRUCTURE FOR A DIMENSIONAL VARIATION ANALYSIS MODEL (2013) AM. J. VEH. DES., 1 (1), PP. 1-8; ACHARJEE, T., INVESTIGATING ACCUMULATION OF TOLERANCES AND ITS IMPACT ON RELIABILITY OF JOB SITE INSTALLATION (2007), UNIVERSITY OF CINCINNATI (PRINT); MILBERG, C., TOMMELEIN, I.D., (2005) APPLICATION OF TOLERANCE MAPPING IN AEC SYSTEMS, PROCEEDINGS CONSTRUCTION RESEARCH CONGRESS; MILBERG, C., TOMMELEIN, I.D., (2004) TOLERANCE MAPPING–PARTITION WALL CASE REVISITED, PROCEEDINGS OF THE 12TH ANNUAL CONFERENCE OF THE INTERNATIONAL GROUP FOR LEAN CONSTRUCTION, PP. 2-5; ISO, ISO-1101: GEOMETRICAL PRODUCT SPECIFICATIONS (GPS)—GEOMETRICAL TOLERANCING—TOLERANCES OF FORM, ORIENTATION, LOCATION AND RUN-OUT (2012), INTERNATIONAL ORGANIZATION FOR STANDARDIZATION GENEVA, SWITZERLAND; ASME, DIMENSIONING AND TOLERANCING (2009) ENGINEERING DRAWING AND RELATED DOCUMENTATION PRACTICES. REVISION OF ASME Y, P. 14; TANG, P., CHEN, G., SHEN, Z., GANAPATHY, R., A SPATIAL-CONTEXT-BASED APPROACH FOR AUTOMATED SPATIAL CHANGE ANALYSIS OF PIECE-WISE LINEAR BUILDING ELEMENTS (2016) COMPUT. AIDED CIV. INF. ENG., 31, PP. 65-80; NAHANGI, M., HAAS, C.T., AUTOMATED 3D COMPLIANCE CHECKING IN PIPE SPOOL FABRICATION (2014) ADV. ENG. INFORM., 28, PP. 360-369; FARNSWORTH, C.B., BEVERIDGE, S., MILLER, K.R., CHRISTOFFERSON, J.P., APPLICATION, ADVANTAGES, AND METHODS ASSOCIATED WITH USING BIM IN COMMERCIAL CONSTRUCTION (2015) INT. J. CONSTR. EDUC. RES., 11, PP. 218-236; LEITE, F., AKCAMETE, A., AKINCI, B., ATASOY, G., KIZILTAS, S., ANALYSIS OF MODELING EFFORT AND IMPACT OF DIFFERENT LEVELS OF DETAIL IN BUILDING INFORMATION MODELS (2011) AUTOM. CONSTR., 20, PP. 601-609; EASTMAN, C., EASTMAN, C.M., TEICHOLZ, P., SACKS, R., BIM HANDBOOK (2011) A GUIDE TO BUILDING INFORMATION MODELING FOR OWNERS, MANAGERS, DESIGNERS, ENGINEERS AND CONTRACTORS, , JOHN WILEY &amp; SONS; SOFTWARE, V., VICO GUEST BLOGGER SERIES (2016) HOW SWINERTON BUILDERS DELIVER VIRTUAL DESIGN AND CONSTRUCTION, , HTTP://WWW.VICOSOFTWARE.COM/VICO-BLOGS/GUEST-BLOGGER/TABID/88454/BID/12659/HOW-SWINERTON-BUILDERS-DELIVER-VIRTUAL-DESIGN-AND-CONSTRUCTION.ASPX, (04/27, 2016); CHASE, K.W., PARKINSON, A.R., A SURVEY OF RESEARCH IN THE APPLICATION OF TOLERANCE ANALYSIS TO THE DESIGN OF MECHANICAL ASSEMBLIES (1991) RES. ENG. DES., 3, PP. 23-37; HONG, Y., CHANG, T., A COMPREHENSIVE REVIEW OF TOLERANCING RESEARCH (2002) INT. J. PROD. RES., 40, PP. 2425-2459; SCHOLZ, F., TOLERANCE STACK ANALYSIS METHODS (1995) RESEARCH AND TECHNOLOGY BOEING INFORMATION &amp; SUPPORT SERVICES, BOEING, SEATTLE, PP. 1-44; YANG, Z., MCWILLIAM, S., POPOV, A., HUSSAIN, T., YANG, H., DIMENSIONAL VARIATION PROPAGATION ANALYSIS IN STRAIGHT-BUILD MECHANICAL ASSEMBLIES USING A PROBABILISTIC APPROACH (2013) J. MANUF. SYST., 32, PP. 348-356; FUENTES, F.J., TROUVÉ, V., CORDIER, J., REICH, J., METHODOLOGY FOR DIMENSIONAL VARIATION ANALYSIS OF ITER INTEGRATED SYSTEMS (2016) FUSION ENG. DES.; FUENTES, F.J., TROUVÉ, V., BLESSING, E., CORDIER, J., REICH, J., STATUS OF ITER DIMENSIONAL TOLERANCE STUDIES (2013) FUSION ENG. DES., 88, PP. 597-601; CHO, Y.K., HAAS, C.T., SREENIVASAN, S.V., LIAPI, K., POSITION ERROR MODELING FOR AUTOMATED CONSTRUCTION MANIPULATORS (2004) J. CONSTR. ENG. MANAG., 130 (1), P. 50; FENG, C., XIAO, Y., WILLETTE, A., MCGEE, W., KAMAT, V.R., VISION GUIDED AUTONOMOUS ROBOTIC ASSEMBLY AND AS-BUILT SCANNING ON UNSTRUCTURED CONSTRUCTION SITES (2015) AUTOM. CONSTR., 59, PP. 128-138; NAHANGI, M., YEUNG, J., HAAS, C.T., WALBRIDGE, S., WEST, J., AUTOMATED ASSEMBLY DISCREPANCY FEEDBACK USING 3D IMAGING AND FORWARD KINEMATICS (2015) AUTOM. CONSTR., 56, PP. 36-46; NAHANGI, M., HAAS, C.T., WEST, J., WALBRIDGE, S., AUTOMATIC REALIGNMENT OF DEFECTIVE ASSEMBLIES USING AN INVERSE KINEMATICS ANALOGY (2015) ASCE J. COMPUT. CIV. ENG.; NAHANGI, M., CZERNIAWSKI, T., HAAS, C.T., WALBRIDGE, S., WEST, J., PARALLEL SYSTEMS AND STRUCTURAL FRAMES REALIGNMENT PLANNING AND ACTUATION STRATEGY (2015) J. COMPUT. CIV. ENG.; RAUSCH, C., DEVELOPMENT OF A FRAMEWORK FOR THE STRATEGIC MANAGEMENT OF DIMENSIONAL VARIABILTY OF STRUCTURES IN MODULAR CONSTRUCTION (2016), UNIVERSITY OF WATERLOO; DENAVIT, J., HARTENBERG, R.S., A KINEMATIC NOTATION FOR LOWER-PAIR MECHANISMS BASED ON MATRICES (1955) J. APPL. MECH., PP. 215-221; AISC, CODE OF STANDARD PRACTICE FOR STEEL BUILDINGS AND BRIDGES (AISC 303–10) (2010); FARO, FARO LASER SCANNER LS 840/880 (2014), HTTP://WWW2.FARO.COM/FAROIP/FILES/FILE/TECHSHEETS%20DOWNLOAD/IN_LS880.PDF, (APRIL 8, 2014); POLYWORKS, INNOVMETRIC POLYWORKS (2015), HTTP://WWW.INNOVMETRIC.COM/EN"/>
    <s v="NAHANGI, M.; RALPH HAAS CIVIL INFRASTRUCTURE SENSING LABORATORY, CANADA; EMAIL: MNAHANGI@UWATERLOO.CA"/>
    <s v=""/>
    <s v=""/>
    <s v="ELSEVIER B.V."/>
    <s v=""/>
    <s v=""/>
    <s v=""/>
    <s v=""/>
    <s v="09265805"/>
    <s v=""/>
    <s v="AUCOE"/>
    <s v=""/>
    <s v="ENGLISH"/>
    <s v="AUTOM CONSTR"/>
    <x v="0"/>
    <s v="FINAL"/>
    <s v=""/>
    <s v="SCOPUS"/>
    <s v="2-S2.0-85008151902"/>
    <s v="AUTOM CONSTR"/>
    <s v="UNIVERSITY OF WATERLOO;UNIVERSITY OF WATERLOO;UNIVERSITY OF WATERLOO;UNIVERSITY OF WATERLOO"/>
    <s v="NOTREPORTED;RALPH HAAS CIVIL INFRASTRUCTURE SENSING LABORATORY;NOTREPORTED"/>
    <m/>
    <s v="RAUSCH C, 2017, AUTOM CONSTR"/>
    <s v="RAUSCH C, 2017, AUTOM CONSTR"/>
    <m/>
  </r>
  <r>
    <n v="63"/>
    <x v="1"/>
    <s v="NAHANGI M;RAUSCH C;HAAS CT;WEST J"/>
    <s v="56028105900;57191860637;7202620442;7402746437;"/>
    <s v="DIMENSIONAL VARIABILITY ANALYSIS OF CONSTRUCTION ASSEMBLIES USING KINEMATICS CHAINS AND BUILDING INFORMATION MODELS"/>
    <x v="5"/>
    <s v="ISARC 2017 - PROCEEDINGS OF THE 34TH INTERNATIONAL SYMPOSIUM ON AUTOMATION AND ROBOTICS IN CONSTRUCTION"/>
    <s v=""/>
    <s v=""/>
    <s v=""/>
    <s v="45"/>
    <s v="50"/>
    <s v=""/>
    <n v="0"/>
    <s v=""/>
    <s v="https://www.scopus.com/inward/record.uri?eid=2-s2.0-85032352053&amp;partnerID=40&amp;md5=afe8882d2d6347975c54581a1e5424f6"/>
    <s v="DEPARTMENT OF CIVIL AND ENVIRONMENTAL ENGINEERING, UNIVERSITY OF WATERLOO, WATERLOO, ON, CANADA"/>
    <s v="DEPARTMENT OF CIVIL AND ENVIRONMENTAL ENGINEERING, UNIVERSITY OF WATERLOO, WATERLOO, ON, CANADA;DEPARTMENT OF CIVIL AND ENVIRONMENTAL ENGINEERING, UNIVERSITY OF WATERLOO, WATERLOO, ON, CANADA;DEPARTMENT OF CIVIL AND ENVIRONMENTAL ENGINEERING, UNIVERSITY OF WATERLOO, WATERLOO, ON, CANADA;DEPARTMENT OF CIVIL AND ENVIRONMENTAL ENGINEERING, UNIVERSITY OF WATERLOO, WATERLOO, ON, CANADA"/>
    <s v="DESIGN OPTIMIZATION FRAMEWORKS USED IN MANUFACTURING CAN BE ADOPTED INTO CONSTRUCTION TO SOLVE COMPLEX AND RELATIVELY UNSOLVED CHALLENGES, AS RECENT CONSTRUCTION METHODS PROGRESSIVELY INCORPORATE MORE MANUFACTURING ASPECTS. FOR EXAMPLE, THE SPECIFICATION AND DIMENSIONAL CONTROL FOR COMPLIANCE CHECKING OF CONSTRUCTION COMPONENTS CAN BE SOLVED USING TOOLS EXISTING IN MANUFACTURING. EVEN THOUGH BUILDING INFORMATION MODELS (BIM) ASSIST WITH CLASH DETECTION FOR IDENTIFYING POTENTIAL DIMENSIONAL PROBLEMS, DIMENSIONAL VARIABILITY REMAINS A COMPLEX CHALLENGE TO ADDRESS IN CONSTRUCTION. THIS PAPER EXPLORES THE USE OF A DIMENSIONAL VARIATION ANALYSIS (DVA), WHICH IS ORIGINALLY DEVELOPED IN THE MANUFACTURING INDUSTRY AS A DESIGN OPTIMIZATION TOOL. THIS PAPER PRESENTS A DVA APPROACH WHICH IS BASED ON KINEMATICS THEORY IN ROBOTICS TO DEFINE THE ASSEMBLY EQUATION (HOW VARIOUS PARTS OF A COMPONENT ARE RELATED TO EACH OTHER MATHEMATICALLY). A DESIGN-MODEL BASED DVA IS VALIDATED USING A CASE STUDY. RESULTS SHOW THAT THE METHOD IS CAPABLE OF DETERMINING VARIABILITY BETWEEN THE DESIGNED AND FABRICATED STATES WITH A REASONABLE LEVEL OF ACCURACY."/>
    <s v="3D OBJECT RECOGNITION; CLUTTER; HASH TABLE; HASHING; LASER SCANNING; LOCAL FEATURE DESCRIPTORS; RANSAC"/>
    <s v="CLUTTER (INFORMATION THEORY); COMPLIANCE CONTROL; CONSTRUCTION; INFORMATION THEORY; KINEMATICS; MANUFACTURE; OBJECT RECOGNITION; ROBOTICS; STRUCTURAL DESIGN; 3D OBJECT RECOGNITION; HASH TABLE; HASHING; LASER SCANNING; LOCAL FEATURE; RANSAC; ARCHITECTURAL DESIGN"/>
    <s v=""/>
    <s v=""/>
    <s v=""/>
    <s v=""/>
    <s v=""/>
    <s v=""/>
    <s v=""/>
    <s v=""/>
    <s v=""/>
    <s v=""/>
    <s v=""/>
    <s v=""/>
    <s v=""/>
    <s v=""/>
    <s v=""/>
    <s v="OH, E.H., NADERPAJOUH, N., HASTAK, M., GOKHALE, S., INTEGRATION OF THE CONSTRUCTION KNOWLEDGE AND EXPERTISE IN FRONT-END PLANNING (2015) JOURNAL OF CONSTRUCTION ENGINEERING AND MANAGEMENT, 142, P. 04015067; PULASKI, M.H., HORMAN, M.J., ORGANIZING CONSTRUCTABILITY KNOWLEDGE FOR DESIGN (2005) JOURNAL OF CONSTRUCTION ENGINEERING AND MANAGEMENT, 131, PP. 911-919; O'CONNOR, J., (2006) CONSTRUCTABILITY IMPLEMENTATION GUIDE, , CONSTRUCTION INDUSTRY; AZHAR, S., KHALFAN, M., MAQSOOD, T., BUILDING INFORMATION MODELLING (BIM): NOW AND BEYOND (2015) CONSTRUCTION ECONOMICS AND BUILDING, 12, PP. 15-28; HARTMANN, T., FISCHER, M., SUPPORTING THE CONSTRUCTABILITY REVIEW WITH 3D/4D MODELS (2007) BUILDING RESEARCH &amp; INFORMATION, 35, PP. 70-80; BALLAST, D.K., (2007) HANDBOOK OF CONSTRUCTION TOLERANCES, , JOHN WILEY &amp; SONS; JINGMOND, M., LINDBERG, T., LANDIN, A., IDENTIFYING CAUSES OF ADDITIONAL COSTS IN TOLERANCE COMPLIANCES FAILURE IN BUILDINGS (2010) TG65 &amp; W065-SPECIAL TRACK 18TH CIB WORLD BUILDING CONGRESS MAY 2010 SALFORD, P. 554. , UNITED KINGDOM; MILBERG, C.T., TOMMELEIN, I.D., TOLERANCE AND CONSTRUCTABILITY OF SOLDIER PILES IN SLURRY WALLS (2009) JOURNAL OF PERFORMANCE OF CONSTRUCTED FACILITIES, 24, PP. 120-127; JINGMOND, M., ÅGREN, R., LANDIN, A., USE OF COGNITIVE MAPPING IN THE DIAGNOSIS OF TOLERANCE FAILURE (2011) 6TH NORDIC CONFERENCE ON CONSTRUCTION ECONOMICS AND ORGANISATION, PP. 305-313; LANDIN, A., KÄMPE, P., (2007) INDUSTRIALIZING THE CONSTRUCTION SECTOR THROUGH INNOVATION-TOLERANCE DILEMMA; TANG, P., CHEN, G., SHEN, Z., GANAPATHY, R., A SPATIAL-CONTEXT-BASED APPROACH FOR AUTOMATED SPATIAL CHANGE ANALYSIS OF PIECE-WISE LINEAR BUILDING ELEMENTS (2016) COMPUTER-AIDED CIVIL AND INFRASTRUCTURE ENGINEERING, 31, PP. 65-80; NAHANGI, M., HAAS, C.T., AUTOMATED 3D COMPLIANCE CHECKING IN PIPE SPOOL FABRICATION (2014) ADVANCED ENGINEERING INFORMATICS, 28, PP. 360-369; FARNSWORTH, C.B., BEVERIDGE, S., MILLER, K.R., CHRISTOFFERSON, J.P., APPLICATION, ADVANTAGES, AND METHODS ASSOCIATED WITH USING BIM IN COMMERCIAL CONSTRUCTION (2015) INTERNATIONAL JOURNAL OF CONSTRUCTION EDUCATION AND RESEARCH, 11, PP. 218-236; LEITE, F., AKCAMETE, A., AKINCI, B., ATASOY, G., KIZILTAS, S., ANALYSIS OF MODELING EFFORT AND IMPACT OF DIFFERENT LEVELS OF DETAIL IN BUILDING INFORMATION MODELS (2011) AUTOMATION IN CONSTRUCTION, 20, PP. 601-609; CHO, Y.K., HAAS, C.T., SREENIVASAN, S.V., LIAPI, K., POSITION ERROR MODELING FOR AUTOMATED CONSTRUCTION MANIPULATORS (2004) JOURNAL OF CONSTRUCTION ENGINEERING AND MANAGEMENT, 130, PP. 50-58; FENG, C., XIAO, Y., WILLETTE, A., MCGEE, W., KAMAT, V.R., VISION GUIDED AUTONOMOUS ROBOTIC ASSEMBLY AND AS-BUILT SCANNING ON UNSTRUCTURED CONSTRUCTION SITES (2015) AUTOMATION IN CONSTRUCTION, 59, PP. 128-138; NAHANGI, M., YEUNG, J., HAAS, C.T., WALBRIDGE, S., WEST, J., AUTOMATED ASSEMBLY DISCREPANCY FEEDBACK USING 3D IMAGING AND FORWARD KINEMATICS (2015) AUTOMATION IN CONSTRUCTION, 56, PP. 36-46; NAHANGI, M., HAAS, C.T., WEST, J., WALBRIDGE, S., AUTOMATIC REALIGNMENT OF DEFECTIVE ASSEMBLIES USING AN INVERSE KINEMATICS ANALOGY (2015) ASCE JOURNAL OF COMPUTING IN CIVIL ENGINEERING; NAHANGI, M., CZERNIAWSKI, T., HAAS, C.T., WALBRIDGE, S., WEST, J., PARALLEL SYSTEMS AND STRUCTURAL FRAMES REALIGNMENT PLANNING AND ACTUATION STRATEGY (2015) JOURNAL OF COMPUTING IN CIVIL ENGINEERING, P. 04015067; DENAVIT, J., HARTENBERG, R.S., A KINEMATIC NOTATION FOR LOWER-PAIR MECHANISMS BASED ON MATRICES (1955) JOURNAL OF APPLIED MECHANICS, PP. 215-221"/>
    <s v=""/>
    <s v=""/>
    <s v="AUTODESK;CTCI ADVANCES SYSTEMS INC., CTCI RESOURCES ENGINEERING INC., CTCI SMART ENGINEERING CORPORATION;CTCI FOUNDATION;ET AL.;FU TSU CONSTRUCTION;RCS"/>
    <s v="INTERNATIONAL ASSOCIATION FOR AUTOMATION AND ROBOTICS IN CONSTRUCTION I.A.A.R.C)"/>
    <s v="34TH INTERNATIONAL SYMPOSIUM ON AUTOMATION AND ROBOTICS IN CONSTRUCTION, ISARC 2017"/>
    <s v="28 JUNE 2017 THROUGH 1 JULY 2017"/>
    <s v=""/>
    <s v="129554"/>
    <s v=""/>
    <s v=""/>
    <s v=""/>
    <s v=""/>
    <s v="ENGLISH"/>
    <s v="ISARC - PROC. INT. SYMP. AUTOM. ROBOT. CONSTR."/>
    <x v="1"/>
    <s v="FINAL"/>
    <s v=""/>
    <s v="SCOPUS"/>
    <s v="2-S2.0-85032352053"/>
    <s v="ISARC - PROC INT SYMP AUTOM ROBOT CONSTR"/>
    <m/>
    <s v="NOTREPORTED"/>
    <m/>
    <s v="NAHANGI M, 2017, ISARC - PROC INT SYMP AUTOM ROBOT CONSTR"/>
    <s v="NAHANGI M, 2017, ISARC - PROC INT SYMP AUTOM ROBOT CONSTR"/>
    <m/>
  </r>
  <r>
    <n v="64"/>
    <x v="1"/>
    <s v="CARRATO PJ;BRUNER B"/>
    <s v="6602306419;57195929829;"/>
    <s v="BUILDING INFORMATION MODELING ASSISTED PROJECT DELIVERY FOR LNG STORAGE TANKS"/>
    <x v="5"/>
    <s v="CONGRESS ON TECHNICAL ADVANCEMENT 2017: CONSTRUCTION AND FORENSIC ENGINEERING - PAPERS FROM SESSIONS OF THE 1ST CONGRESS ON TECHNICAL ADVANCEMENT"/>
    <s v=""/>
    <s v=""/>
    <s v=""/>
    <s v="1"/>
    <s v="9"/>
    <s v=""/>
    <n v="0"/>
    <s v="10.1061/9780784481035.001"/>
    <s v="https://www.scopus.com/inward/record.uri?eid=2-s2.0-85030162467&amp;doi=10.1061%2f9780784481035.001&amp;partnerID=40&amp;md5=05468775f3a3349d8224974cd51d5588"/>
    <s v="BECHTEL CORPORATION, 12011 SUNSET HILLS RD., RESTON, VA  20190, UNITED STATES; COMMERCIAL METALS COMPANY, EI GROUP, 2001 BRITTMOORE RD., HOUSTON, TX  77043, UNITED STATES"/>
    <s v="RESTON, VA  20190, UNITED STATES;HOUSTON, TX  77043, UNITED STATES"/>
    <s v="THIS PAPER DESCRIBES HOW A 3D BUILDING INFORMATION MODELS (BIM) ASSISTED IN EXPEDITING THE CONSTRUCTION PROCESS FOR LNG STORAGE TANKS BEING CONSTRUCTED ON THE GULF COAST. THE AMERICAN CONCRETE INSTITUTE HAS PROVIDED A ROAD MAP (INFORMATION DELIVERY MANUAL, IDM) FOR BIM APPLICATION IN CONCRETE CONSTRUCTION, WHICH WAS USED AS A GUIDE FOR DELIVERING THIS PROJECT. FOUR PHASES OF PROJECT DELIVERY EMPLOYED THE BIM; PRE-PLANNING, REBAR FABRICATION AND DELIVERY, DEVELOPING PRE-TIED REBAR CAGES, AND COLLECTION OF AS-BUILT INFORMATION. PRE-PLANNING ENGAGED THE FULL PROJECT TEAM, INCLUDING ENGINEERING, CONSTRUCTION, REBAR FABRICATORS, AND FORMWORK SUPPLIERS. EXTENSIVE USE OF 4D MODELING ASSISTED IN THE PLANNING EFFORT. COMPUTER NUMERICAL CONTROL (CNC) INFORMATION FOR SHOP EQUIPMENT AND AUTOMATED BUNDLING AND TAGGING INFORMATION WAS EXTRACTED FROM THE BIM BY THE REBAR FABRICATOR. SPECIAL DETAILS TO FACILITATE THE USE OF PRE-TIED REBAR CAGES WERE INCLUDED IN THE 3D MODEL AND DRAWINGS. LASER SCANS OF THE AS-BUILT STRUCTURE WERE COMPARED WITH THE BIM FOR QUALITY CONTROL. © 2017 ASCE."/>
    <s v=""/>
    <s v="3D MODELING; COMPUTER CONTROL SYSTEMS; CONCRETES; CONSTRUCTION; FORENSIC ENGINEERING; INFORMATION THEORY; QUALITY CONTROL; TANKS (CONTAINERS); AMERICAN CONCRETE INSTITUTE; BUILDING INFORMATION MODEL - BIM; COMPUTER NUMERICAL CONTROL; CONSTRUCTION PROCESS; INFORMATION DELIVERY; LNG STORAGE TANK; PROJECT DELIVERY; PROJECT TEAM; ARCHITECTURAL DESIGN"/>
    <s v=""/>
    <s v=""/>
    <s v=""/>
    <s v=""/>
    <s v=""/>
    <s v=""/>
    <s v=""/>
    <s v=""/>
    <s v=""/>
    <s v=""/>
    <s v=""/>
    <s v=""/>
    <s v=""/>
    <s v=""/>
    <s v=""/>
    <s v="INFORMATION DELIVERY MANUAL FOR CAST-IN-PLACE CONCRETE (2015) ACI REPORT 131.1R-14, , ACI AMERICAN CONCRETE INSTITUTE (ACI), FARMINGTON HILLS, MI; REBAR, T., 3D MODELING SOFTWARE, TEKLA STRUCTURES, , WWW.TRIMBLE.COM; SYNCHRO, 4D MODELING SOFTWARE, , WWW.SYNCHROLTD.COM, SYNCHRO SOFTWARE LIMITED; TRIMBLE TX8 LASER SCANNING SYSTEM AND, REAL WORKS LASER SCANNING PROCESSING SOFTWARE, , WWW.TRIMBLE.COM"/>
    <s v=""/>
    <s v="ZUFELT J.E."/>
    <s v="AEROSPACE ENGINEERING DIVISION;COLD REGIONS ENGINEERING DIVISION;COMMITTEE ON ADAPTATION TO A CHANGING CLIMATE;COMMITTEE ON TECHNICAL ADVANCEMENT;ENERGY DIVISION;ET AL."/>
    <s v="AMERICAN SOCIETY OF CIVIL ENGINEERS (ASCE)"/>
    <s v="1ST CONGRESS ON TECHNICAL ADVANCEMENT, CTA 2017: CONSTRUCTION AND FORENSIC ENGINEERING"/>
    <s v="10 SEPTEMBER 2017 THROUGH 13 SEPTEMBER 2017"/>
    <s v=""/>
    <s v="130455"/>
    <s v=""/>
    <s v="9780784481035"/>
    <s v=""/>
    <s v=""/>
    <s v="ENGLISH"/>
    <s v="CONGR. TECH. ADV.: CONSTR. FORENSIC ENG. - PAP. SESS. CONGR. TECH. ADV."/>
    <x v="1"/>
    <s v="FINAL"/>
    <s v=""/>
    <s v="SCOPUS"/>
    <s v="2-S2.0-85030162467"/>
    <s v="CONGR TECH ADV: CONSTR FORENSIC ENG - PAP SESS CONGR TECH ADV"/>
    <m/>
    <s v="NOTREPORTED"/>
    <m/>
    <s v="CARRATO PJ, 2017, CONGR TECH ADV: CONSTR FORENSIC ENG - PAP SESS CONGR TECH ADV"/>
    <s v="CARRATO PJ, 2017, CONGR TECH ADV: CONSTR FORENSIC ENG - PAP SESS CONGR TECH ADV"/>
    <m/>
  </r>
  <r>
    <n v="65"/>
    <x v="1"/>
    <s v="PECKIENE A;USTINOVIČIUS L"/>
    <s v="55988174600;8932012000;"/>
    <s v="POSSIBILITIES FOR BUILDING SPATIAL PLANNING USING BIM METHODOLOGY"/>
    <x v="5"/>
    <s v="PROCEDIA ENGINEERING"/>
    <s v="172"/>
    <s v=""/>
    <s v=""/>
    <s v="851"/>
    <s v="858"/>
    <s v=""/>
    <n v="5"/>
    <s v="10.1016/j.proeng.2017.02.085"/>
    <s v="https://www.scopus.com/inward/record.uri?eid=2-s2.0-85016306903&amp;doi=10.1016%2fj.proeng.2017.02.085&amp;partnerID=40&amp;md5=5aaf2a7f267ed2ff171e96f879c52d6a"/>
    <s v="DEPARTMENT OF CONSTRUCTION TECHNOLOGY AND MANAGEMENT, FACULTY OF CIVIL ENGINEERING, VILNIUS GEDIMINAS TECHNICAL UNIVERSITY, SAULETEKIO AVE. 11, VILNIUS, LT-10223, LITHUANIA"/>
    <s v="DEPARTMENT OF CONSTRUCTION TECHNOLOGY AND MANAGEMENT, FACULTY OF CIVIL ENGINEERING, VILNIUS GEDIMINAS TECHNICAL UNIVERSITY, SAULETEKIO AVE. 11, VILNIUS, LT-10223, LITHUANIA;DEPARTMENT OF CONSTRUCTION TECHNOLOGY AND MANAGEMENT, FACULTY OF CIVIL ENGINEERING, VILNIUS GEDIMINAS TECHNICAL UNIVERSITY, SAULETEKIO AVE. 11, VILNIUS, LT-10223, LITHUANIA"/>
    <s v="THE LIFE CYCLE OF A BUILDING BEGINS WITH THE PLANNING PROCESS. THE PLANNING OR PRE-PLANNING STAGE IS WHEN THE MOST EFFECTIVE DECISIONS ARE MADE. BOTH IN TERMS OF TIME AND FINANCIAL RESOURCES, CHANGES MADE TO CERTAIN DESIGN SOLUTIONS AT THIS STAGE ARE LESS COSTLY COMPARED TO LATER STAGES OF ARCHITECTURAL DESIGN, NOT TO MENTION DURING THE CONSTRUCTION PROCESS ITSELF. THE SUCCESS OF A BUILDING'S ARCHITECTURAL PLANNING SOLUTIONS, HOW CONVENIENT THE SITE AND THE BUILDING ARE TO USE AND THE ECONOMICAL INDICATORS OF CONSTRUCTING THE BUILDING DEPEND MOSTLY ON DECISIONS MADE DURING THE PLANNING STAGE. BIM CAN BE USED FOR BUILDING SPATIAL PLANNING. THIS WOULD ALLOW ARCHITECTS TO ASSESS THE PLANNED BUILDING, ITS INFLUENCE ON THE ENVIRONMENT AND THE INFLUENCE OF THE ENVIRONMENT ON THE BUILDING EVEN EARLIER AND MORE COMPREHENSIVELY. THE PAPER PROPOSES A MODEL AND ALGORITHM FOR THE PLANNING STAGE OF BUILDING USING BIM. CREATING A SPATIAL MODEL FOR A BUILDING USING THE PROPOSED ALGORITHM WILL PRODUCE A MODEL FOR SPECIFIC BUILDING AND SITE SOLUTIONS. THE ENTIRETY OF THE SOLUTIONS USED IN THE BUILDING AND SITE DESIGN HAS BEEN CONSIDERED IN COMPLIANCE WITH ALL OF THE REQUIREMENTS OF NATIONAL LAW AND COMPULSORY REGULATORY TECHNICAL DOCUMENTS. THE MODEL CAN THEN BE USED FOR FURTHER ARCHITECTURAL DESIGN."/>
    <s v="BUILDING INFORMATION MODELING (BIM); BUILDING MODEL; BUILDING SPATIAL PLANNING; GIS; URBAN PLANNING"/>
    <s v="BUILDING MATERIALS; BUILDINGS; GEOGRAPHIC INFORMATION SYSTEMS; LIFE CYCLE; REGULATORY COMPLIANCE; STRUCTURAL DESIGN; URBAN PLANNING; BUILDING INFORMATION MODEL - BIM; BUILDING MODEL; CONSTRUCTION PROCESS; ECONOMICAL INDICATOR; INFLUENCE ON THE ENVIRONMENTS; MODEL AND ALGORITHMS; SPATIAL PLANNING; TECHNICAL DOCUMENTS; ARCHITECTURAL DESIGN"/>
    <s v=""/>
    <s v=""/>
    <s v=""/>
    <s v=""/>
    <s v=""/>
    <s v=""/>
    <s v=""/>
    <s v=""/>
    <s v=""/>
    <s v=""/>
    <s v=""/>
    <s v=""/>
    <s v=""/>
    <s v=""/>
    <s v=""/>
    <s v="ARIMAVIČIUTE, M., THE STRATEGIC DEVELOPMENT PLANNING OF LOCAL GOVERNMENT, FOLLOWING THE EXAMPLES OF FOREIGN COUNTRIES (2011) SOCIETAL STUDIES, 3 (1), PP. 59-76; MARKEVIČIENE, J., CITY AS A TRAP: ABOUT RATES AND AVAILABILITY, THE DEVELOPMENT OF URBAN ARCHITECTURE (2015) ARCHITECTURAL QUALITY CRITERIA: SCIENTIFIC COLLECTION OF ARTICLES. TECHNIKA, VILNIUS, P. 240; POPOV, V., JUOCEVIČIUS, V., MIGILINSKAS, D., USTINOVICHIUS, L., MIKALAUSKAS, S., THE USE OF A VIRTUAL BUILDING DESIGN AND CONSTRUCTION MODEL FOR DEVELOPING AN EFFECTIVE PROJECT CONCEPT IN 5D ENVIRONMENT (2010) AUTOMATION IN CONSTRUCTION, 19 (3), PP. 357-367; BRYDE, D., BROQUETAS, M., VOLM, J.M., THE PROJECT BENEFITS OF BUILDING INFORMATION MODELLING (BIM) (2013) INTERNATIONAL JOURNAL OF PROJECT MANAGEMENT, 31 (7), PP. 971-980; CHIEN, K.F., WU, Z.H., HUANG, S.C., IDENTIFYING AND ASSESSING CRITICAL RISK FACTORS FOR BIM PROJECTS: EMPIRICAL STUDY (2014) AUTOMATION IN CONSTRUCTION, 45, PP. 1-15; MIETTINEN, R., PAAVOLA, S., BEYOND THE BIM UTOPIA: APPROACHES TO THE DEVELOPMENT AND IMPLEMENTATION OF BUILDING INFORMATION MODELING (2014) AUTOMATION IN CONSTRUCTION, 43, PP. 84-91; LIN, Y.C., CONSTRUCTION 3D BIM-BASED KNOWLEDGE MANAGEMENT SYSTEM: A CASE STUDY (2014) JOURNAL OF CIVIL ENGINEERING AND MANAGEMENT, 20 (2), PP. 186-200; LIN, Y.C., USE OF BIM APPROACH TO ENHANCE CONSTRUCTION INTERFACE MANAGEMENT: A CASE STUDY (2015) JOURNAL OF CIVIL ENGINEERING AND MANAGEMENT, 21 (2), PP. 201-217; TSERNG, H.P., HO, S.P., JAN, S.H., DEVELOPING, BIM-ASSISTED AS-BUILT SCHEDULE MANAGEMENT SYSTEM FOR GENERAL CONTRACTORS (2014) JOURNAL OF CIVIL ENGINEERING AND MANAGEMENT, 20 (1), PP. 47-58; MILL, T., ALT, A., LIIAS, R., COMBINED 3D BUILDING SURVEYING TECHNIQUES TERRESTRIAL LASER SCANNING (TLS) AND TOTAL STATION SURVEYING FOR BIM DATA MANAGEMENT PURPOSES (2013) JOURNAL OF CIVIL ENGINEERING AND MANAGEMENT, 19, PP. S23-S32; REIZGEVICIUS, M., USTINOVICHIUS, L., SIMANAVICIENE, R., RASIULIS, R., PELIKSA, M., THE EVALUATION AND JUSTIFICATION OF THE EFFECTIVENESS OF 4D CAD USING MULTI-CRITERIA ANALYSIS (2014) JOURNAL OF CIVIL ENGINEERING AND MANAGEMENT, 20 (6), PP. 884-892; MIGILINSKAS, D., GALDIKAS, L., ŠARKA, V., ANALYSIS OF BUILDING INFORMATION MODELLING USING IFC DATA EXCHANGE (2013) SCIENCE-FUTURE OF LITHUANIA, 5 (5), PP. 492-497; REZGUI, Y., BEACH, T., RANA, O., A GOVERNANCE APPROACH FOR BIM MANAGEMENT ACROSS LIFECYCLE AND SUPPLY CHAINS USING MIXED-MODES OF INFORMATION DELIVERY (2013) JOURNAL OF CIVIL ENGINEERING AND MANAGEMENT, 19 (2), PP. 239-258; TEGTMEIER, W., ZLATANOVA, S., OOSTEROM, P.J.M.V., HACK, H.R.G.K., 3D-GEM: GEO-TECHNICAL EXTENSION TOWARDS AN INTEGRATED 3D INFORMATION MODEL FOR INFRASTRUCTURAL DEVELOPMENT (2014) COMPUTERS &amp; GEOSCIENCES, 64, PP. 126-135; IRIZARRY, J., KARAN, E.P., JALAEI, F., INTEGRATING, B.I.M., GIS TO IMPROVE THE VISUAL MONITORING OF CONSTRUCTION SUPPLY CHAIN MANAGEMENT (2013) AUTOMATION IN CONSTRUCTION, 31, PP. 241-254; SHIU, W., USE OF GIS AND BIM IN THE DEVELOPMENT OF PUBLIC HOUSING ESTATES IN HONG KONG FIG CONGRESS 2014 ENGAGING THE CHALLENGES-ENHANCING THE RELEVANCE, 16-21 JUNE 2014, , HTTP://WWW.FIG.NET/PUB/FIG2014/PAPERS/TS02H/TS02H_SHIU_7013.PDF, KUALA LUMPUR: MALAYSIA; MIGNARD, C., NICOLLE, C., MERGING, B.I.M., GIS USING ONTOLOGIES APPLICATION TO URBAN FACILITY MANAGEMENT IN ACTIVE3D (2014) COMPUTERS IN INDUSTRY, 65 (9), PP. 1276-1290; KARAN, E.P., IRIZARRY, J., EXTENDING BIM INTEROPERABILITY TO PRECONSTRUCTION OPERATIONS USING GEOSPATIAL ANALYSES AND SEMANTIC WEB SERVICES (2015) AUTOMATION IN CONSTRUCTION, 53, PP. 1-12; KANG, T.W., HONG, C.H., A STUDY ON SOFTWARE ARCHITECTURE FOR EFFECTIVE BIM/GIS-BASED FACILITY MANAGEMENT DATA INTEGRATION (2015) AUTOMATION IN CONSTRUCTION, 54, PP. 25-38; WANG, X., LOVE, P.E.D., KIM, M.J., PARK, C.S., SING, C.P., HOU, L., A CONCEPTUAL FRAMEWORK FOR INTEGRATING BUILDING INFORMATION MODELING WITH AUGMENTED REALITY (2013) AUTOMATION IN CONSTRUCTION, 34, PP. 37-44; JIAO, Y., ZHANG, S., LI, Y., WANG, Y., YANG, B., TOWARDS CLOUD AUGMENTED REALITY FOR CONSTRUCTION APPLICATION BY BIM AND SNS INTEGRATION (2013) AUTOMATION IN CONSTRUCTION, 33, PP. 37-47; MEŽA, S., TURK, Ž., DOLENC, M., COMPONENT BASED ENGINEERING OF A MOBILE BIM-BASED AUGMENTED REALITY SYSTEM (2014) AUTOMATION IN CONSTRUCTION, 42, PP. 1-12; CHEN, L.C., WU, C.H., SHEN, T.S., CHOU, C.C., THE APPLICATION OF GEOMETRIC NETWORK MODELS AND BUILDING INFORMATION MODELS IN GEOSPATIAL ENVIRONMENTS FOR FIRE-FIGHTING SIMULATIONS, COMPUTERS (2014) ENVIRONMENT AND URBAN SYSTEM, 45, PP. 1-12; UNDERWOOD, J., ISIKDAG, U., (2010) HANDBOOK OF RESEARCH ON BUILDING INFORMATION MODELING AND CONSTRUCTION INFORMATICS: CONCEPTS AND TECHNOLOGIES, P. 756. , INFORMATION SCIENCE REFERENCE NEW YORK; (2006) WINDOWS AND EXTERNAL DOORWAYS TECHNICAL CONSTRUCTION REGULATION, , STR 2.05.20:2006 VILNIUS; (2010) FIRE SAFETY KEY REQUIREMENTS TECHNICAL CONSTRUCTION REGULATION, , VILNIUS; (2003) BUILDING INTERNAL AND EXTERNAL ENVIRONMENTAL PROTECTION FROM NOISE, , STR 2.01.07:2003 TECHNICAL CONSTRUCTION REGULATION. VILNIUS; (2004) RESIDENTIAL BUILDINGS TECHNICAL CONSTRUCTION REGULATION, , STR 2.02.01:2004 VILNIUS"/>
    <s v="PECKIENE, A.; DEPARTMENT OF CONSTRUCTION TECHNOLOGY AND MANAGEMENT, SAULETEKIO AVE. 11, LITHUANIA; EMAIL: AURELIJA.PECKIENE@VGTU.LT"/>
    <s v="DANIUNAS A.ZAVADSKAS E.K.JUOZAPAITIS A."/>
    <s v=""/>
    <s v="ELSEVIER LTD"/>
    <s v="12TH INTERNATIONAL CONFERENCE MODERN BUILDING MATERIALS, STRUCTURES AND TECHNIQUES, MBMST 2016"/>
    <s v="26 MAY 2016 THROUGH 27 MAY 2016"/>
    <s v=""/>
    <s v="126866"/>
    <s v="18777058"/>
    <s v=""/>
    <s v=""/>
    <s v=""/>
    <s v="ENGLISH"/>
    <s v="PROCEDIA ENG."/>
    <x v="1"/>
    <s v="FINAL"/>
    <s v="ALL OPEN ACCESS, GOLD"/>
    <s v="SCOPUS"/>
    <s v="2-S2.0-85016306903"/>
    <s v="PROCEDIA ENG"/>
    <s v="VILNIUS GEDIMINAS TECHNICAL UNIVERSITY;VILNIUS GEDIMINAS TECHNICAL UNIVERSITY"/>
    <s v="NOTREPORTED;DEPARTMENT OF CONSTRUCTION TECHNOLOGY AND MANAGEMENT;NOTREPORTED"/>
    <m/>
    <s v="PECKIENE A, 2017, PROCEDIA ENG"/>
    <s v="PECKIENE A, 2017, PROCEDIA ENG"/>
    <m/>
  </r>
  <r>
    <n v="66"/>
    <x v="1"/>
    <s v="AKBARNEZHAD A;XIAO J"/>
    <s v="36730725400;7402564490;"/>
    <s v="ESTIMATION AND MINIMIZATION OF EMBODIED CARBON OF BUILDINGS: A REVIEW"/>
    <x v="5"/>
    <s v="BUILDINGS"/>
    <s v="7"/>
    <s v="1"/>
    <s v="5"/>
    <s v=""/>
    <s v=""/>
    <s v=""/>
    <n v="72"/>
    <s v="10.3390/buildings7010005"/>
    <s v="https://www.scopus.com/inward/record.uri?eid=2-s2.0-85014118196&amp;doi=10.3390%2fbuildings7010005&amp;partnerID=40&amp;md5=6797e5885d6d4422d81779ac46d05b1e"/>
    <s v="SCHOOL OF CIVIL AND ENVIRONMENTAL ENGINEERING, UNIVERSITY OF NEW SOUTH WALES, SYDNEY, NSW, 2052, AUSTRALIA; DEPARTMENT OF STRUCTURAL ENGINEERING, COLLEGE OF CIVIL ENGINEERING, TONGJI UNIVERSITY, SHANGHAI, 200092, CHINA"/>
    <s v="SCHOOL OF CIVIL AND ENVIRONMENTAL ENGINEERING, UNIVERSITY OF NEW SOUTH WALES, SYDNEY, NSW, 2052, AUSTRALIA;DEPARTMENT OF STRUCTURAL ENGINEERING, COLLEGE OF CIVIL ENGINEERING, TONGJI UNIVERSITY, SHANGHAI, 200092, CHINA"/>
    <s v="BUILDING AND CONSTRUCTION IS RESPONSIBLE FOR UP TO 30% OF ANNUAL GLOBAL GREENHOUSE GAS (GHG) EMISSIONS, COMMONLY REPORTED IN CARBON EQUIVALENT UNIT. CARBON EMISSIONS ARE INCURRED IN ALL STAGES OF A BUILDING'S LIFE CYCLE AND ARE GENERALLY CATEGORISED INTO OPERATING CARBON AND EMBODIED CARBON, EACH MAKING VARYING CONTRIBUTIONS TO THE LIFE CYCLE CARBON DEPENDING ON THE BUILDING'S CHARACTERISTICS. WITH RECENT ADVANCES IN REDUCING THE OPERATING CARBON OF BUILDINGS, THE AVAILABLE LITERATURE INDICATES A CLEAR SHIFT IN ATTENTION TOWARDS INVESTIGATING STRATEGIES TO MINIMIZE EMBODIED CARBON. HOWEVER, MINIMIZING THE EMBODIED CARBON OF BUILDINGS IS CHALLENGING AND REQUIRES EVALUATING THE EFFECTS OF EMBODIED CARBON REDUCTION STRATEGIES ON THE EMISSIONS INCURRED IN DIFFERENT LIFE CYCLE PHASES, AS WELL AS THE OPERATING CARBON OF THE BUILDING. IN THIS PAPER, THE AVAILABLE LITERATURE ON STRATEGIES FOR REDUCING THE EMBODIED CARBON OF BUILDINGS, AS WELL AS METHODS FOR ESTIMATING THE EMBODIED CARBON OF BUILDINGS, IS REVIEWED AND THE STRENGTHS AND WEAKNESSES OF EACH METHOD ARE HIGHLIGHTED. © 2017 BY THE AUTHORS."/>
    <s v="BUILDINGS; CARBON FOOTPRINT; EMBODIED CARBON; GREENHOUSE GAS EMISSIONS"/>
    <s v=""/>
    <s v=""/>
    <s v=""/>
    <s v=""/>
    <s v=""/>
    <s v=""/>
    <s v=""/>
    <s v=""/>
    <s v=""/>
    <s v=""/>
    <s v=""/>
    <s v=""/>
    <s v=""/>
    <s v=""/>
    <s v=""/>
    <s v=""/>
    <s v="(2007) IPCC FOURTH ASSESSMENT REPORT: CLIMATE CHANGE 2007 (AR4), , IPCC: CAMBRIDGE, UK; (2009) BUILDING AND CLIMTE CHANGE: SUMMARY OF DESICION-MAKERS, , UNEP:WASHINGTON, DC, USA; (1997) KYOTO PROTOCOL TO THE UNITED NATIONS FRAMEWORK CONVENTION ON CLIMATE CHANGE, , UNITED NATIONS: NEW YORK, NY, USA; INVENTORY OF U.S. GREENHOUSE GAS EMISSIONS AND SINKS: 1990-2008 (2010), EPA:WASHINGTON, DC, USA; HONG, T., JI, C., JANG, M., PARK, H., ASSESSMENT MODEL FOR ENERGY CONSUMPTION AND GREENHOUSE GAS EMISSIONS DURING BUILDING CONSTRUCTION (2014) J. MANAG. ENG., 30, PP. 226-235; RAMESH, T., PRAKASH, R., SHUKLA, K.K., LIFE CYCLE ENERGY ANALYSIS OF BUILDINGS: AN OVERVIEW (2010) ENERGY BUILD., 42, PP. 1592-1600; DIXIT, M.K., FERNANDEZ-SOLIS, J.L., LAVY, S., CULP, C.H., NEED FOR AN EMBODIED ENERGY MEASUREMENT PROTOCOL FOR BUILDINGS: A REVIEW PAPER (2012) RENEW. SUSTAIN. ENERGY REV., 16, PP. 3730-3743; (2012) RICS INFORMATION PAPER, IP 32/2012; RICS, SURVEYOR COURT, , WESTWOOD BUSINESS PARK: COVENTRY, UK; NEBEL, B., ALCORN, A., WITTSTOCK, B., (2008) LIFE CYCLE ASSESSMENT: ADOPTING AND ADAPTING OVERSEAS LCA DATA AND METHODOLOGIES FOR BUILDING MATERIALS IN NEW ZEALAND, , FRAUNHOFER: ROTORUA, NEW ZEALAND; THORMARK, C., THE EFFECT OF MATERIAL CHOICE ON THE TOTAL ENERGY NEED AND RECYCLING POTENTIAL OF A BUILDING (2006) BUILD. ENVIRON., 41, PP. 1019-1026; THORMARK, C., A LOW ENERGY BUILDING IN A LIFE CYCLE-ITS EMBODIED ENERGY, ENERGY NEED FOR OPERATION AND RECYCLING POTENTIAL (2002) BUILD. ENVIRON., 37, PP. 429-435; NEMRY, F., UIHLEIN, A., COLODEL, C.M., WETZEL, C., BRAUNE, A., WITTSTOCK, B., HASAN, I., NIEMEIER, S., OPTIONS TO REDUCE THE ENVIRONMENTAL IMPACTS OF RESIDENTIAL BUILDINGS IN THE EUROPEAN UNION-POTENTIAL AND COSTS (2010) ENERGY BUILD., 42, PP. 976-984; BASTOS, J., BATTERMAN, S.A., FREIRE, F., LIFE-CYCLE ENERGY AND GREENHOUSE GAS ANALYSIS OF THREE BUILDING TYPES IN A RESIDENTIAL AREA IN LISBON (2014) ENERGY BUILD., 69, PP. 344-353; PLANK, R., THE PRINCIPLES OF SUSTAINABLE CONSTRUCITON (2008) IES J. PART A CIV. STRUCT. ENG., 1, PP. 301-307; SARTORI, I., HESTNES, A.G., ENERGY USE IN THE LIFE CYCLE OF CONVENTIONAL AND LOW-ENERGY BUILDINGS: A REVIEW ARTICLE (2007) ENERGY BUILD., 39, PP. 249-257; THORMARK, C., CIB CONFERENCE: ENERGY AND RESOURCES, MATERIAL CHOICE AND RECYCLING POTENTIAL IN LOW ENERGY BUILDINGS (2007) IN SB 07 SUSTAINABLE CONSTRUCTION MATERIALS &amp; PRACTICES, , IOS PRESS: AMSTERDAM, THE NETHERLANDS; IBN-MOHAMMED, T., GREENOUGH, R., TAYLOR, S., OZAWA-MEIDA, L., ACQUAYE, A., OPERATIONAL VS (2013) EMBODIED EMISSIONS IN BUILDINGS-A REVIEW OF CURRENT TRENDS. ENERGY BUILD., 66, PP. 232-245; DIXIT, M.K., FERNANDEZ-SOLIS, J.L., LAVY, S., CULP, C.H., IDENTIFICATION OF PARAMETERS FOR EMBODIED ENERGY MEASUREMENT: A LITERATURE REVIEW (2010) ENERGY BUILD., 42, PP. 1238-1247; REDDY, B.V.V., JAGADISH, K.S., EMBODIED ENERGY OF COMMON AND ALTERNATIVE BUILDING MATERIALS AND TECHNOLOGIES (2003) ENERGY BUILD., 35, PP. 129-137; AKBARNEZHAD, A., MOUSSAVI NADOUSHANI, Z.S., A COMPUTATIONAL METHOD FOR SELECTION OF OPTIMAL CONCRETE RECYCLING STRATEGY (2015) MAG. CONCR. RES., 67, PP. 543-558; YEO, D., GABBAI, R.D., SUSTAINABLE DESIGN OF REINFORCED CONCRETE STRUCTURES THROUGH EMBODIED ENERGY OPTIMIZATION (2011) ENERGY BUILD., 43, PP. 2028-2033; CROWTHER, P., DESIGN FOR DISASSEMBLY TO RECOVER EMBODIED ENERGY (1999) IN PROCEEDINGS OF THE 16TH ANNUAL CONFERENCE ON PASSIVE AND LOW ENERGY ARCHITECTUR, , MELBOURNE/BRISBANE/CAIRNS, AUSTRALIA, 22-24 SEPTEMBER; AHMADIAN FARD FINI, A., AKBARNEZHAD, A., RASHIDI, T., WALLER, T., BIM-ENABLED SUSTAINABILITY ASSESSMENT OF MATERIAL SUPPLY DECISIONS (2016) ENG. CONSTR. ARCHIT. MANAG, , IN PRESS; HAMMOND, G., JONES, C.I., (2006) INVENTORY OF CARBON AND ENERGY (ICE), 1.5A BETA ED., , UNITED OVERSEAS BANK LTD.: LONDON, UK; HAMMOND, G.P., JONES, C.I., EMBODIED ENERGY AND CARBON IN CONSTRUCTION MATERIALS (2008) PROC. INST. CIV. ENG. ENERGY, 161, PP. 87-98; REDDY, B., SUSTAINABLE MATERIALS FOR LOW CARBON BUILDINGS (2009) INT. J. LOW CARBON TECHNOL., 4, PP. 175-181; GONZALEZ, M.J., NAVARRO, J.G., ASSESSMENT OF THE DECREASE OF CO2 EMISSIONS IN THE CONSTRUCTION FIELD THROUGH THE SELECTION OF MATERIALS: PRACTICAL CASE STUDY OF THREE HOUSES OF LOW ENVIRONMENTAL IMPACT (2006) BUILD. ENVIRON., 41, PP. 902-909; SANDANAYAKE, M., ZHANG, G.M., SETUNGE, S., LI, C.Q., FANG, J., MODELS AND METHOD FOR ESTIMATION AND COMPARISON OF DIRECT EMISSIONS IN BUILDING CONSTRUCTION IN AUSTRALIA AND A CASE STUDY (2016) ENERGY BUILD., 126, PP. 128-138; MOUSSAVI NADOUSHANI, Z.S., AKBARNEZHAD, A., EFFECTS OF STRUCTURAL SYSTEM ON THE LIFE CYCLE CARBON FOOTPRINT OF BUILDINGS (2015) ENERGY BUILD., 102, PP. 337-346; CABEZA, L.F., BARRENECHE, C., MIRO, L., MORERA, J.M., BARTOLI, E., FERNANDEZ, A.I., LOW CARBON AND LOW EMBODIED ENERGY MATERIALS IN BUILDINGS: A REVIEW (2013) RENEW. SUSTAIN. ENERGY REV., 23, PP. 536-542; DIMOUDI, A., TOMPA, C., ENERGY AND ENVIRONMENTAL INDICATORS RELATED TO CONSTRUCTION OF OFFICE BUILDINGS (2008) RESOUR. CONSERV. RECYCL., 53, PP. 86-95; JI, C., HONG, T., PARK, H.S., COMPARATIVE ANALYSIS OF DECISION-MAKING METHODS FOR INTEGRATING COST AND CO2 EMISSION-FOCUS ON BUILDING STRUCTURAL DESIGN (2014) ENERGY BUILD., 72, PP. 186-194; COLE, R.J., ENERGY AND GREENHOUSE GAS EMISSIONS ASSOCIATED WITH THE CONSTRUCTION OF ALTERNATIVE STRUCTURAL SYSTEMS (1999) BUILD. ENVIRON., 34, PP. 335-348; BUCHANAN, A., LEVINE, S., WOOD-BASED BUILDING MATERIALS AND ATMOSPHERIC CARBON EMISSIONS (1999) ENVIRON. SCI. POLICY, 2, PP. 427-437; NASSEN, J., HEDENUS, F., KARLSSON, S., HOLMBERG, J., CONCRETE VS (2012) WOOD IN BUILDINGS-AN ENERGY SYSTEM APPROACH. BUILD. ENVIRON., 51, PP. 361-369; GERILLA, G.P., TEKNOMO, K., HOKAO, K., AN ENVIRONMENTAL ASSESSMENT OF WOOD AND STEEL REINFORCED CONCRETE HOUSING CONSTRUCTION (2007) BUILD. ENVIRON., 42, PP. 2778-2784; HABERT, G., ROUSSEL, N., STUDY OF TWO CONCRETE MIX-DESIGN STRATEGIES TO REACH CARBON MITIGATION OBJECTIVES (2009) CEM. CONCR. COMPOS., 31, PP. 397-402; DAVIDOVITS, J., DAVIDOVICS, M., GEOPOLYMER-ULTRA-HIGH TEMPERATURE TOOLING MATERIAL FOR THE MANUFACTURE OF ADVANCED COMPOSITES (1991) IN PROCEEDINGS OF THE 36TH INTERNATIONAL SAMPE SYMPOSIUM AND EXHIBITION, 36, PP. 1939-1949. , BOOK AND 2, SAN DIEGO, CA, USA, 15-18 APRIL; PROVIS, J.L., VAN DEVENTER, J.S.J., (2009) GEOPOLYMERS: STRUCTURES, PROCESSING, PROPERTIES AND INDUSTRIAL APPLICATIONS, , WOODHEAD PUBLISHING: CAMBRIDGE, UK; (2009) IN BUILDINGS AND CLIMATE CHANGE: SUMMARY FOR DECISION-MAKERS, , UNITED NATIONS ENVIRONMENT PROGRAMME: WASHINGTON, DC, USA; ONG, K.C.G., AKBARNEZHAD, A., MICROWAVE-ASSISTED CONCRETE TECHNOLOGY PRODUCTION, DEMOLITION AND RECYCLING INTRODUCTION (2015) IN MICROWAVE-ASSISTED CONCRETE TECHNOLOGY: PRODUCTION, DEMOLITION AND RECYCLING, PP. 1-38. , CRC PRESS: BOCA RATON, FL, USA; FLOWER, D.J.M., SANJAYAN, J.G., GREEN HOUSE GAS EMISSIONS DUE TO CONCRETE MANUFACTURE (2007) INT. J. LIFE CYCLE ASSESS., 12, PP. 282-288; O'BRIEN, K.R., MENACHE, J., O'MOORE, L.M., IMPACT OF FLY ASH CONTENT AND FLY ASH TRANSPORTATION DISTANCE ON EMBODIED GREENHOUSE GAS EMISSIONS AND WATER CONSUMPTION IN CONCRETE (2009) INT. J. LIFE CYCLE ASSESS., 14, PP. 621-629; GHAREHCHAEI, M., AKBARNEZHAD, A., LAZENBY, H., CASTEL, A., LLOYD, R., FOSTER, S.J., PRECISION OF EXISTING HYDRATION HEAT MODELS FOR PORTLAND CEMENT IN CAPTURING THE EFFECTS OF SUPPLEMENTARY CEMENTITIOUS MATERIALS AND RETARDERS (2016) IN PROCEEDINGS OF THE 24TH AUSTRALASIAN CONFERENCE ON THE MECHANICS OF STRUCTURES AND MATERIALS (ACMSM24, , CURTIN UNIVERSITY OF TECHNOLOGY, PERTH, AUSTRALIA, 6-9 DECEMBER; THOMAS, M., OPTIMIZING THE USE OF FLY ASH IN CONCRETE (2007) THE PORTLAND CEMENT ASSOCIATION, 24. , SKOKIE, IL, USA; GARTNER, E., INDUSTRIALLY INTERESTING APPROACHES TO &quot;LOW-CO2&quot; CEMENTS (2004) CEM. CONCR. RES., 34, PP. 1489-1498; DUXSON, P., FERNANDEZ-JIMENEZ, A., PROVIS, J.L., LUKEY, G.C., PALOMO, A., VAN DEVENTER, J.S.J., GEOPOLYMER TECHNOLOGY: THE CURRENT STATE OF THE ART (2007) J. MATER. SCI., 42, PP. 2917-2933; DAVIDOVITS, J., PROPERTIES OF GEOPOLYMER CEMENTS (1994) IN PROCEEDINGS OF THE FIRST INTERNATIONAL CONFERENCE ON ALKALINE CEMENTS AND CONCRETE, , KIEV, UKRAINE, 11-14 OCTOBER; KHAN, M., CASTEL, A., AKBARNEZHAD, A., FOSTER, S., SMITH, M., UTILISATION OF STEEL FURNACE SLAG COARSE AGGREGATE IN A LOW CALCIUM FLY ASH GEOPOLYMER CONCRETE (2016) CEM. CONCR. RES., 89, PP. 220-229; AKBARNEZHAD, A., HUAN, M., MESGARI, S., CASTEL, A., RECYCLING OF GEOPOLYMER CONCRETE (2015) CONSTR. BUILD. MATER., 101, PP. 152-158; PAN, Z., SANJAYAN, J.G., RANGAN, B.V., FRACTURE PROPERTIES OF GEOPOLYMER PASTE AND CONCRETE (2011) MAG. CONCR. RES., 63, PP. 763-771; PAN, Z., SANJAYAN, J.G., RANGAN, B.V., AN INVESTIGATION OF THE MECHANISMS FOR STRENGTH GAIN OR LOSS OF GEOPOLYMER MORTAR AFTER EXPOSURE TO ELEVATED TEMPERATURE (2009) J. MATER. SCI., 44, PP. 1873-1880; RANGAN, B.V., ENGINEERING PROPERTIES OF GEOPOLYMER CONCRETE (2009) IN GEOPOLYMERS: STRUCTURE, PROCESSING, PROPERTIES AND INDUSTRIAL APPLICATIONS, PP. 211-226. , WOODHEAD PUBLISHING: CAMBRIDGE, UK; RANGAN, B.V., DESIGN, PROPERTIES, AND APPLICATIONS OF LOW-CALCIUM FLY ASH-BASED GEOPOLYMER CONCRETE (2008) DEV. POROUS BIOL. GEOPOLYM. CERAM., 28, PP. 347-361; HARDJITO, D., WALLAH, S.E., SUMAJOUW, D.M.J., RANGAN, B.V., ON THE DEVELOPMENT OF FLY ASH-BASED GEOPOLYMER CONCRETE (2004) ACI MATER. J., 101, PP. 467-472; SHI, X.S., COLLINS, E.G., ZHAO, X.L., WANG, Q.Y., MECHANICAL PROPERTIES AND MICROSTRUCTURE ANALYSIS OF FLY ASH GEOPOLYMERIC RECYCLED CONCRETE (2012) J. HAZARD. MATER., 237, PP. 20-29; RYU, G.S., LEE, Y.B., KOH, K.T., CHUNG, Y.S., THE MECHANICAL PROPERTIES OF FLY ASH-BASED GEOPOLYMER CONCRETE WITH ALKALINE ACTIVATORS (2013) CONSTR. BUILD. MATER., 47, PP. 409-418; CASTEL, A., FOSTER, S.J., NG, T., SANJAYAN, J.G., GILBERT, I.R., CREEP AND DRYING SHRINKAGE OF A BLENDED SLAG AND LOW CALCIUM FLY ASH GEOPOLYMER CONCRETE (2015) MATER. STRUCT; BAKHAREV, T., DURABILITY OF GEOPOLYMER MATERIALS IN SODIUM AND MAGNESIUM SULFATE SOLUTIONS (2005) CEM. CONCR. RES., 35, PP. 1233-1246; WALLAH, S., RANGAN, B.V., (2006) LOW-CALCIUM FLY ASH-BASED GEOPOLYMER CONCRETE: LONG-TERM PROPERTIES, , RES. REPORT-GC2; CURTIN UNIVERSITY: BENTLEY, AUSTRALIA; FERNANDEZ-JIMENEZ, A., PALOMO, A., NANOSTRUCTURE/MICROSTRUCTURE OF FLY ASH GEOPOLYMERS (2009) IN GEOPOLYMERS: STRUCTURE, PROCESSING, PROPERTIES AND INDUSTRIAL APPLICATIONS, PP. 89-117. , WOODHEAD PUBLISHING: CAMBRIDGE, UK; SUN P.J.;WU, H.C., CHEMICAL AND FREEZE-THAW RESISTANCE OF FLY ASH-BASED INORGANIC MORTARS (2013) FUEL, 111, PP. 740-745; CHINDAPRASIRT, P., CHALEE, W., EFFECT OF SODIUM HYDROXIDE CONCENTRATION ON CHLORIDE PENETRATION AND STEEL CORROSION OF FLY ASH-BASED GEOPOLYMER CONCRETE UNDER MARINE SITE (2014) CONSTR. BUILD. MATER., 63, PP. 303-310; ARIFFIN, M.A.M., BHUTTA, M.A.R., HUSSIN, M.W., TAHIR, M.M., AZIAH, N., SULFURIC ACID RESISTANCE OF BLENDED ASH GEOPOLYMER CONCRETE (2013) CONSTR. BUILD. MATER., 43, PP. 80-86; SARKER, P.K., KELLY, S., YAO, Z.T., EFFECT OF FIRE EXPOSURE ON CRACKING, SPALLING AND RESIDUAL STRENGTH OF FLY ASH GEOPOLYMER CONCRETE (2014) MATER. DES., 63, PP. 584-592; BABAEE, M., CASTEL, A., AKBARNEZHAD, A., ACTIVE STEEL CORROSION IN BLENDED SLAG AND FLY ASH GEOPOLYMER CONCRETE (2014) IN PROCEEDINGS OF THE 34TH CEMENT AND CONCRETE SCIENCE CONFERENC, , SHEFFIELD, UK, 14-17 SEPTEMBER; REDDY, B.V.V., KUMAR, P.P., EMBODIED ENERGY IN CEMENT STABILISED RAMMED EARTH WALLS (2010) ENERGY BUILD., 42, PP. 380-385; SERRANO, S., BARRENECHE, C., RINCON, L., BOER, D., CABEZA, L.F., OPTIMIZATION OF THREE NEW COMPOSITIONS OF STABILIZED RAMMED EARTH INCORPORATING PCM: THERMAL PROPERTIES CHARACTERIZATION AND LCA (2013) CONSTR. BUILD. MATER., 47, PP. 872-878; JIAO, S., CAO, M., LI, Y., IMPACT RESEARCH OF SOLID WASTE ON THE STRENGTH OF LOW CARBON BUILDING MATERIALS (2011) IN PROCEEDINGS OF THE 2ND ANNUAL CONFERENCE ON ELECTRICAL AND CONTROL ENGINEERIN, , YICHANG, CHINA, 16-18 SEPTEMBER; KINUTHIA, J.M., OTI, J.E., DESIGNED NON-FIRED CLAY MIXES FOR SUSTAINABLE AND LOW CARBON USE (2012) APPL. CLAY SCI, (59-60), PP. 131-139; ZAVADSKAS, E.K., ANTUCHEVICIENE, J., SAPARAUSKAS, J., TURSKIS, Z., MULTI-CRITERIA ASSESSMENT OF FACADES' ALTERNATIVES: PECULIARITIES OF RANKING METHODOLOGY (2013) MOD. BUILD. MATER. STRUCT. TECH., 57, PP. 107-112; ZAVADSKAS, E.K., KAKLAUSKAS, A., TURSKIS, Z., TAMOSAITIENE, J., SELECTION OF THE EFFECTIVE DWELLING HOUSEWALLS BY APPLYING ATTRIBUTES VALUES DETERMINED AT INTERVALS (2008) J. CIV. ENG. MANAG., 14, PP. 85-93; REZA, B., SADIQ, R., HEWAGE, K., SUSTAINABILITY ASSESSMENT OF FLOORING SYSTEMS IN THE CITY OF TEHRAN: AN AHP-BASED LIFE CYCLE ANALYSIS (2011) CONSTR. BUILD. MATER., 25, PP. 2053-2066; WONG, J.K.W., LI, H., APPLICATION OF THE ANALYTIC HIERARCHY PROCESS (AHP) IN MULTI-CRITERIA ANALYSIS OF THE SELECTION OF INTELLIGENT BUILDING SYSTEMS (2008) BUILD. ENVIRON., 43, PP. 108-125; AKBARNEZHAD, A., MOUSSAVI NADOUSHANI, Z.S., ESTIMATING THE COSTS, ENERGY USE AND CARBON EMISSIONS OF CONCRETE RECYCLING USING BUILDING INFORMATION MODELLING (2014) IN PROCEEDINGS OF THE 31ST INTERNATIONAL SYMPOSIUM ON AUTOMATION AND ROBOTICS IN CONSTRUCTION AND MINING (ISARC 2014, PP. 385-392. , SYDNEY, AUSTRALIA, 9-11 JULY; MOUSSAVI NADOUSHANI, Z.S., HAMMAD, A.W., AKBARNEZHAD, A., A FRAMEWORK FOR OPTIMIZING LAP SPLICE POSITIONS WITHIN CONCRETE ELEMENTS TO MINIMIZE CUTTING WASTE OF STEEL BARS (2016) IN PROCEEDINGS OF THE 33RD INTERNATIONAL SYMPOSIUM ON AUTOMATION AND ROBOTICS IN CONSTRUCTION (ISARC, PP. 444-451. , AUBURN, AL, USA, 18-21 JULY; POON, C.S., YU, A.T.W., JAILLON, L., REDUCING BUILDING WASTE AT CONSTRUCTION SITES IN HONG KONG (2004) CONSTR. MANAG. ECON., 22, PP. 461-470; AKBARNEZHAD, A., ONG, K., CHANDRA, L., LIN, Z., ECONOMIC AND ENVIRONMENTAL ASSESSMENT OF DECONSTRUCTION STRATEGIES USING BUILDING INFORMATION MODELING (2012) IN PROCEEDINGS OF THE CONSTRUCTION RESEARCH CONGRESS 201, PP. 1730-1739. , PURDUE UNIVERSITY,WEST LAFAYETTE, IN, USA, 21-23 MAY; XIAO, J., MA, Z.M., DING, T., RECLAMATION CHAIN OF WASTE CONCRETE: A CASE STUDY OF SHANGHAI (2016) WASTE MANAG., 48, PP. 334-343; AKBARNEZHAD, A., ONG, K.C.G., ZHANG, M.H., TAM, C.T., ACID TREATMENT TECHNIQUE FOR DETERMINING THE MORTAR CONTENT OF RECYCLED CONCRETE AGGREGATES (2013) J. TEST. EVAL., 41, PP. 441-450; AKBARNEZHAD, A., ONG, K.C.G., TAM, C.T., ZHANG, M.H., EFFECTS OF THE PARENT CONCRETE PROPERTIES AND CRUSHING PROCEDURE ON THE PROPERTIES OF COARSE RECYCLED CONCRETE AGGREGATES (2013) J. MATER. CIV. ENG., 25, PP. 1795-1802; AKBARNEZHAD, A., ONG, K.C.G., ZHANG, M.H., TAM, C.T., FOO, T.W.J., MICROWAVE-ASSISTED BENEFICIATION OF RECYCLED CONCRETE AGGREGATES (2011) CONSTR. BUILD. MATER., 25, PP. 3469-3479; XIAO, J., FALKNER, H., BOND BEHAVIOUR BETWEEN RECYCLED AGGREGATE CONCRETE AND STEEL REBARS (2007) CONSTR. BUILD. MATER., 21, PP. 395-401; XIAO, J., LI, J., ZHANG, C., MECHANICAL PROPERTIES OF RECYCLED AGGREGATE CONCRETE UNDER UNIAXIAL LOADING (2005) CEM. CONCR. RES., 35, PP. 1187-1194; XIAO, J., LI, J., ZHANG, C., ON STATISTICAL CHARACTERISTICS OF THE COMPRESSIVE STRENGTH OF RECYCLED AGGREGATE CONCRETE (2005) STRUCT. CONCR., 6, PP. 149-153; XIAO, J., LIU, Q., WU, Y.C., NUMERICAL AND EXPERIMENTAL STUDIES ON FRACTURE PROCESS OF RECYCLED CONCRETE (2012) FATIGUE FRACT. ENG. MATER. STRUCT., 35, PP. 801-808; XIAO, J., FAN, Y.H., TAWANA, M.M., RESIDUAL COMPRESSIVE AND FLEXURAL STRENGTH OF A RECYCLED AGGREGATE CONCRETE FOLLOWING ELEVATED TEMPERATURES (2013) STRUCT. CONCR., 14, PP. 168-175; CHOWDHURY, R., APUL, D., FRY, T., A LIFE CYCLE BASED ENVIRONMENTAL IMPACTS ASSESSMENT OF CONSTRUCTION MATERIALS USED IN ROAD CONSTRUCTION (2010) RESOUR. CONSERV. RECYCL., 54, PP. 250-255; MARINKOVIC, S., RADONJANIN, V., MALESEV, M., IGNJATOVIC, I., COMPARATIVE ENVIRONMENTAL ASSESSMENT OF NATURAL AND RECYCLED AGGREGATE CONCRETE (2010) WASTE MANAG., 30, PP. 2255-2264; AKBARNEZHAD, A., ONG, K.C.G., (2013) CHAPTER 10: SEPARATION PROCESSES TO IMPROVE THE QUALITY OF RECYCLED CONCRETE AGGREGATES. IN HANDBOOK OF RECYCLED CONCRETE AND DEMOLITION WASTE, , WOODHEAD PUBLISHING: CAMBRIDGE, UK; AKBARNEZHAD, A., ONG, K.C.G., CHANDRA, L.R., ECONOMIC AND ENVIRONMENTAL ASSESSMENT OF DECONSTRUCTION STRATEGIES USING BUILDING INFORMATION MODELING (2014) AUTOM. CONSTR., 37, PP. 131-144; RIOS, F.C., CHONG, W.K., GRAU, D., DESIGN FOR DISASSEMBLY AND DECONSTRUCTION-CHALLENGES AND OPPORTUNITIES (2015) DEFIN. FUTURE SUSTAIN. RESIL. DES. ENG. CONSTR., 118, PP. 1296-1304; TINGLEY, D.D., DAVISON, B., DEVELOPING AN LCA METHODOLOGY TO ACCOUNT FOR THE ENVIRONMENTAL BENEFITS OF DESIGN FOR DECONSTRUCTION (2012) BUILD. ENVIRON., 57, PP. 387-395; TINGLEY, D.D., DAVISON, B., DESIGN FOR DECONSTRUCTION AND MATERIAL REUSE (2011) PROC. INST. CIV. ENG. ENERGY, 164, PP. 195-204; BURAK, R., HALL, B., PARKER, K., DESIGNING FOR ADAPTABILITY, DISASSEMBLY, AND DECONSTRUCTION (2010) PROCEDIA J., 55, PP. 40-43; XIAO, J., DING, T., ZHANG, Q., STRUCTURAL BEHAVIOR OF A NEW MOMENT-RESISTING DFD CONCRETE CONNECTION (2017) ENG. STRUCT., 132, PP. 1-13; YAN, H., SHEN, Q.P., FAN, L.C.H., WANG, Y.W., ZHANG, L., GREENHOUSE GAS EMISSIONS IN BUILDING CONSTRUCTION: A CASE STUDY OF ONE PEKING IN HONG KONG (2010) BUILD. ENVIRON., 45, PP. 949-955; AHMADIAN, F.F.A., AKBARNEZHAD, A., RASHIDI T.H.;WALLER, S.T., ACCOUNTING FOR TRANSPORT TIMES IN PLANNING OFF-SITE SHIPMENT OF CONSTRUCTION MATERIALS (2016) J. CONSTR. ENG. MANAG, 142; AHMADIAN, F.F.A., AKBARNEZHAD, A., RASHIDI, T., WALLER, S., IMPORTANCE OF PLANNING FOR THE TRANSPORT STAGE IN PROCUREMENT OF CONSTRUCTION MATERIALS' (2014) IN PROCEEDINGS OF THE 31ST INTERNATIONAL SYMPOSIUM ON AUTOMATION AND ROBOTICS IN CONSTRUCTION AND MINING (ISARC 2014, PP. 466-473. , SYDNEY, AUSTRALIA, 9-11 JULY; OLHAGER, J., STRATEGIC POSITIONING OF THE ORDER PENETRATION POINT (2003) INT. J. PROD. ECON., 85, PP. 319-329; MOUSSAVI NADOUSHANI, Z.S., AKBARNEZHAD, A., A COMPUTATIONAL FRAMEWORK FOR ESTIMATING THE CARBON FOOTPRINT OF CONSTRUCTION (2014) IN PROCEEDINGS OF THE 31ST INTERNATIONAL SYMPOSIUM ON AUTOMATION AND ROBOTICS IN CONSTRUCTION AND MINING (ISARC, PP. 714-721. , SYDNEY, AUSTRALIA, 9-11 JULY; JUNNILA, S., HORVATH, A., LIFE-CYCLE ENVIRONMENTAL EFFECTS OF AN OFFICE BUILDING (2003) J. INFRASTRUCT. SYST., 9, PP. 157-166; JUNNILA, S., HORVATH, A., GUGGEMOS, A.A., LIFE-CYCLE ASSESSMENT OF OFFICE BUILDINGS IN EUROPE AND THE UNITED STATES (2006) J. INFRASTRUCT. SYST., 12, PP. 10-17; GUGGEMOS, A., HORVATH, A., COMPARISON OF ENVIRONMENTAL EFFECTS OF STEEL- AND CONCRETE-FRAMED BUILDINGS (2005) J. INFRASTRUCT. SYST., 11, PP. 93-101; LEWIS, P., LEMING, M., RASDORF, W., IMPACT OF ENGINE IDLING ON FUEL USE AND CO2 EMISSIONS OF NONROAD DIESEL CONSTRUCTION EQUIPMENT (2012) J. MANAG. ENG., 28, PP. 31-38; LEWIS, P., RASDORF, W., FREY, H.C., PANG, S.H., KIM, K., REQUIREMENTS AND INCENTIVES FOR REDUCING CONSTRUCTION VEHICLE EMISSIONS AND COMPARISON OF NONROAD DIESEL ENGINE EMISSIONS DATA SOURCES (2009) J. CONSTR. ENG. MANAG., 135, PP. 341-351; AHN, C.R., LEE, S., IMPORTANCE OF OPERATIONAL EFFICIENCY TO ACHIEVE ENERGY EFFICIENCY AND EXHAUST EMISSION REDUCTION OF CONSTRUCTION OPERATIONS (2013) J. CONSTR. ENG. MANAG., 139, PP. 404-413; AVETISYAN, H.G., MILLER-HOOKS, E., MELANTA, S., DECISION MODELS TO SUPPORT GREENHOUSE GAS EMISSIONS REDUCTION FROM TRANSPORTATION CONSTRUCTION PROJECTS (2012) J. CONSTR. ENG. MANAG., 138, PP. 631-641; HAMMAD, A.W.A., AKBARNEZHAD, A., REY, D., WALLER, S.T., A COMPUTATIONAL METHOD FOR ESTIMATING TRAVEL FREQUENCIES IN SITE LAYOUT PLANNING (2016) J. CONSTR. ENG. MANAG, 142; HAMMAD, A.W.A., AKBARNEZHAD, A., REY, D., A MULTI-OBJECTIVE MIXED INTEGER NONLINEAR PROGRAMMING MODEL FOR CONSTRUCTION SITE LAYOUT PLANNING TO MINIMISE NOISE POLLUTION AND TRANSPORT COSTS (2016) AUTOM. CONSTR., 61, PP. 73-85; MOUSSAVI NADOUSHANI, Z.S., HAMMAD, A.W.A., AKBARNEZHAD, A., LOCATION OPTIMIZATION OF TOWER CRANE AND ALLOCATION OF MATERIAL SUPPLY POINTS IN A CONSTRUCTION SITE CONSIDERING OPERATING AND RENTAL COSTS (2016) J. CONSTR. ENG. MANAG; FREY, H.C., RASDORF, W., LEWIS, P., COMPREHENSIVE FIELD STUDY OF FUEL USE AND EMISSIONS OF NONROAD DIESEL CONSTRUCTION EQUIPMENT (2010) TRANSP. RES. REC., 2158, PP. 69-76; GUGGEMOS, A., HORVATH, A., DECISION-SUPPORT TOOL FOR ASSESSING THE ENVIRONMENTAL EFFECTS OF CONSTRUCTING COMMERCIAL BUILDINGS (2006) J. ARCHIT. ENG., 12, PP. 187-195; LIU, C.N., AN, X.H., AHN, C.R., LEE, S., INTEGRATED EVALUATION OF COST, SCHEDULE AND EMISSION PERFORMANCE ON ROCK-FILLED CONCRETE DAM CONSTRUCTION OPERATION USING DISCRETE EVENT SIMULATION (2013) IN PROCEEDINGS OF THE WINTER SIMULATION CONFERENCE (WSC), PP. 3109-3120. , WASHINGTON, DC, USA, 8-11 DECEMBER; AHN, C., PAN, W.J., LEE, S., PENA-MORA, F.A., LESSONS LEARNED FROM UTILIZING DISCRETE-EVENT SIMULATION MODELING FOR QUANTIFYING CONSTRUCTION EMISSIONS IN PRE-PLANNING PHASE (2010) IN PROCEEDINGS OF THE 2010 WINTER SIMULATION CONFERENC, PP. 3170-3176. , BALTIMORE, MD, USA, 5-8 DECEMBER; KABOLI, A.S., CARMICHAEL, D.G., AN EXAMINATION OF THE DRET MODEL AND THE INFLUENCE OF PAYLOAD, HAUL GRADE AND TRUCK TYPE ON EARTHMOVING EMISSIONS (2016) INT. J. CONSTR. MANAG., 16, PP. 95-108; CARMICHAEL, D.G., WILLIAMS, E.H., KABOLI, A.S., MINIMUM OPERATIONAL EMISSIONS IN EARTHMOVI (2012) IN PROCEEDINGS OF THE CONSTRUCTION RESEARCH CONGRESS 2012, WEST LAFAYETTE, IN, USA, 21-23 MAY, PP. 1869-1878. , AMERICAN SOCIETY OF CIVIL ENGINEERS NEW YORK, NY, USA,2012; MAO, C., SHEN, Q.P., SHEN, L.Y., TANG, L.Y.N., COMPARATIVE STUDY OF GREENHOUSE GAS EMISSIONS BETWEEN OFF-SITE PREFABRICATION AND CONVENTIONAL CONSTRUCTION METHODS: TWO CASE STUDIES OF RESIDENTIAL PROJECTS (2013) ENERGY BUILD., 66, PP. 165-176; SUH, S., LENZEN, M., TRELOAR, G.J., HONDO, H., HORVATH, A., HUPPES, G., JOLLIET, O., MORIGUCHI, Y., SYSTEM BOUNDARY SELECTION IN LIFE-CYCLE INVENTORIES USING HYBRID APPROACHES (2004) ENVIRON. SCI. TECHNOL., 38, PP. 657-664; LUO, L., VAN DER VOET, E., HUPPES, G., UDO DE HAES, H.A., ALLOCATION ISSUES IN LCA METHODOLOGY: A CASE STUDY OF CORN STOVER-BASED FUEL ETHANOL (2009) INT. J. LIFE CYCLE ASSESS., 14, P. 529; RABL, A., BENOIST, A., DRON, D., PEUPORTIER, B., SPADARO, J.V., ZOUGHAIB, A., HOW TO ACCOUNT FOR CO2 EMISSIONS FROM BIOMASS IN AN LCA (2007) INT. J. LIFE CYCLE ASSESS., 12, P. 281; HAMMOND, G.P., JONES, C.I., EMBODIED CARBON: THE CONCEALED IMPACT OF RESIDENTIAL CONSTRUCTION (2009) IN PROCEEDINGS OF THE GLOBAL CONFERENCE ON GLOBAL WARMIN, PP. 367-384. , ISTANBUL, TURKEY, 6-10 JULY; LANGSTON, Y.L., CA, L., RELIABILITY OF BUILDING EMBODIED ENERGY MODELING: AN ANALYSIS OF 30 MELBOURNE CASE STUDIES (2008) CONSTR. MANAG. ECON., 26, PP. 147-160; ANDREW, A., (2003) EMBODIED ENERGY AND CO2 COEFFICIENTS FOR NZ BUILDING MATERIALS, , CENTRE FOR BUILDING PERFORMANCE RESEARCH REPORT; CENTRE FOR BUILDING PERFORMANCE RESEARCH: WELLINGTON, NEW ZEALAND; (2008) QUANTIFYING GREENHOUSE GAS EMISSIONS IN KEY INDUSTRIAL SECTORS, , HTTP://WWW.EPA.GOV/SECTORS/PDF/2008/2008-SECTOR-REPORT-508-FULL.PDF, SECTOR STRATEGIES DIV: WASHINGTON, DC, USA; (2012) SOURCES OF GREENHOUSE GAS EMISSIONS, , HTTP://WWW.EPA.GOV/CLIMATECHANGE/GHGEMISSIONS/SOURCES/TRANSPORTATION.HTML, (ACCESSED ON 15 SEPTEMBER 2016); (2016) ENVIRONMENTAL PROTECTION AGENCY, , HTTP://WWW.EPA.GOV/OTAQ/MOBILE.HTM, WASHINGTON, DC, USA (ACCESSED ON 15 SEPTEMBER 2016); (2016) ENVIRONMENTAL PROTECTION AGENCY, , HTTP://WWW.EPA.GOV/OTAQ/MODELS/MOVES/INDEX.HTM, WASHINGTON, DC, USA (ACCESSED ON 15 SEPTEMBER 2016); BAI, S., EISINGER, D., NIEMEIER, D., MOVES VS (2009) EMFAC: A COMPARISON OF GREENHOUSE GAS EMISSIONS USING LOS ANGELES COUNTY. IN PROCEEDINGS OF THE TRANSPORTATION RESEARCH BOARD 88TH ANNUAL MEETIN, , WASHINGTON, DC, USA, 11-15 JANUARY; (2013) EMFAC2011 OVERVIEW, , HTTP://WWW.ARB.CA.GOV/MSEI/EMFAC2011-RELEASEDOCUMENT-FINAL-UPDATED-0712V03.PDF, AVAILABLE ONLINE (ACCESSED ON 15 SEPTEMBER 2016); WONG, J.K.W., LI, H., WANG, H.R., HUANG, T., LUO, E., LI, V., TOWARD LOW-CARBON CONSTRUCTION PROCESSES: THE VISUALISATION OF PREDICTED EMISSION VIA VIRTUAL PROTOTYPING TECHNOLOGY (2013) AUTOM. CONSTR., 33, PP. 72-78; MEMARZADEH, M., GOLPARVAR-FARD, M., MONITORING AND VISUALIZATION OF BUILDING CONSTRUCTION EMBODIED CARBON FOOTPRINT USING DNAR-N-DIMENSIONAL AUGMENTED REALITY MODE (2012) IN PROCEEDINGS OF THE CONSTRUCTION RESEARCH CONGRESS 2012, WEST LAFAYETTE, IN, USA, 21-23 MAY, , AMERICAN SOCIETY OF CIVIL ENGINEERS NEW YORK, NY, USA, 2012; AHN, C.R., LEWIS, P., GOLPARVAR-FARD, M., LEE, S., INTEGRATED FRAMEWORK FOR ESTIMATING, BENCHMARKING, AND MONITORING POLLUTANT EMISSIONS OF CONSTRUCTION OPERATIONS (2013) J. CONSTR. ENG. MANAG., 139, P. A4013003; TANG, P., CASS, D., MUKHERJEE, A., USING SCHEDULE SIMULATION APPROACHES TO REDUCE GREENHOUSE GAS EMISSIONS IN HIGHWAY CONSTRUCTION PROJECT (2011) IN PROCEEDINGS OF THE IEEE 2011 WINTER SIMULATION CONFERENCE (WSC, , PHOENIX, AZ, USA, 11-14 DECEMBER; TANG, P., CASS, D., MUKHERJEE, A., INVESTIGATING THE EFFECT OF CONSTRUCTION MANAGEMENT STRATEGIES ON PROJECT GREENHOUSE GAS EMISSIONS USING INTERACTIVE SIMULATION (2013) J. CLEAN. PROD., 54, PP. 78-88; LEWIS, P., ESTIMATING FUEL USE AND EMISSION RATES OF NONROAD DIESEL CONSTRUCTION EQUIPMENT PERFORMING REPRESENTATIVE DUTY CYCLES (2009) PH.D. THESIS, , NORTH CAROLINA STATE UNIVERSITY, RALEIGH, NC, USA; (2016) ENVIRONMENTAL PROTECTION AGENCY, , HTTP://WWW.EPA.GOV/OTAQ/NONRDMDL.HTM, NONROAD ENGINES, EQUIPMENT, AND VEHICLES WASHINGTON, DC, USA AVAILABLE ONLINE (ACCESSED ON SEPTEMBER 2016); ZHANG, H., DISCRETE-EVENT SIMULATION FOR ESTIMATING EMISSIONS FROM CONSTRUCTION PROCESSES (2015) J. MANAG. ENG, 31; LEWIS, P., LEMING, M., FREY, H.C., RASDORF, W., ASSESSING EFFECTS OF OPERATIONAL EFFICIENCY ON POLLUTANT EMISSIONS OF NONROAD DIESEL CONSTRUCTION EQUIPMENT (2011) TRANSP. RES. REC., 2233, PP. 11-18; OFFROAD, A., OFF-ROAD MOTOR VEHICLES CALIFORNIA AIR RESOURCES BOARD (CARB), , HTTP://WWW.ARB.CA.GOV/MSEI/CATEGORIES.HTM#OFFROAD_MOTOR_VEHICLES, SACRAMENTO, CA, USA,AVAILABLE ONLINE (ACCESSED ON SEPTEMBER 2016); (2007) SOFTWARE USER'S GUIDE: URBEMIS 2007 FOR WINDOWS, , URBEMIS: SACRAMENTO, CA, USA; (2007), VERSION 6.3.1; SACRAMENTO, CA, USA; SMITH, S., CONCRETE PLACING ANALYSIS USING DISCRETE-EVENT SIMULATION (1998) PROC. INST. CIV. ENG. STRUCT. BUILD., 128, PP. 351-358; PANTOUVAKIS, J.P., PANAS, A., COMPUTER SIMULATION AND ANALYSIS FRAMEWORK FOR FLOATING CAISSON CONSTRUCTION OPERATIONS (2013) AUTOM. CONSTR., 36, PP. 196-207; FENG, C.W., CHENG, T.M., WU, H.T., OPTIMIZING THE SCHEDULE OF DISPATCHING RMC TRUCKS THROUGH GENETIC ALGORITHMS (2004) AUTOM. CONSTR., 13, PP. 327-340; ALANJARI, P., RAZAVIALAVI, S., ABOURIZK, S., A SIMULATION-BASED APPROACH FOR MATERIAL YARD LAYDOWN PLANNING (2014) AUTOM. CONSTR., 40, PP. 1-8; LU, W.Z., OLOFSSON, T., BUILDING INFORMATION MODELING AND DISCRETE EVENT SIMULATION: TOWARDS AN INTEGRATED FRAMEWORK (2014) AUTOM. CONSTR., 44, PP. 73-83; ABOURIZK, S., HALPIN, D., MOHAMED, Y., HERMANN, U., RESEARCH IN MODELING AND SIMULATION FOR IMPROVING CONSTRUCTION ENGINEERING OPERATIONS (2011) J. CONSTR. ENG. MANAG., 137, PP. 843-852; LEE, D.E., YI, C.Y., LIM, T.K., ARDITI, D., INTEGRATED SIMULATION SYSTEM FOR CONSTRUCTION OPERATION AND PROJECT SCHEDULING (2010) J. COMPUT. CIV. ENG., 24, PP. 557-569; ZHANG, H., ZHAI, D., YANG, Y.N., SIMULATION-BASED ESTIMATION OF ENVIRONMENTAL POLLUTIONS FROM CONSTRUCTION PROCESSES (2014) J. CLEAN. PROD., 76, PP. 85-94; ZHANG, H., SIMULATION-BASED ESTIMATION OF FUEL CONSUMPTION AND EMISSIONS OF ASPHALT PAVING OPERATIONS (2015) J. COMPUT. CIV. ENG, 29; HASAN, S., BOUFERGUENE, A., AL-HUSSEIN, M., GILLIS, P., TELYAS, A., PRODUCTIVITY AND CO2 EMISSION ANALYSIS FOR TOWER CRANE UTILIZATION ON HIGH-RISE BUILDING PROJECTS (2013) AUTOM. CONSTR., 31, PP. 255-264; HAJJAR, D., ABOURIZK, S., SIMPHONY: AN ENVIRONMENT FOR BUILDING SPECIAL PURPOSE CONSTRUCTION SIMULATION TOOLS (1999) SIMUL. CONF. PROC., 2, PP. 998-1006; MARTINEZ, J.C., (1996) STROBOSCOPE: STATE AND RESOURCE BASED SIMULATION OF CONSTRUCTION PROCESSES, , UNIVERSITY OF MICHIGAN: ANN ARBOR, MI, USA; GOLPARVAR-FARD, M., HEYDARIAN, A., NIEBLES, J.C., VISION-BASED ACTION RECOGNITION OF EARTHMOVING EQUIPMENT USING SPATIO-TEMPORAL FEATURES AND SUPPORT VECTOR MACHINE CLASSIFIERS (2013) ADV. ENG. INFORM., 27, PP. 652-663; VITALE, P., ARENA, N., CRISOSTOMO, F., ARENA, U., (2016) LIFE CYCLE ASSESSMENT OF THE END-OF-LIFE PHASE OF A RESIDENTIAL BUILDING, , WASTE MANAG IN PRESS"/>
    <s v="AKBARNEZHAD, A.; SCHOOL OF CIVIL AND ENVIRONMENTAL ENGINEERING, AUSTRALIA; EMAIL: A.AKBARNEZHAD@UNSW.EDU.AU"/>
    <s v=""/>
    <s v=""/>
    <s v="MDPI AG"/>
    <s v=""/>
    <s v=""/>
    <s v=""/>
    <s v=""/>
    <s v="20755309"/>
    <s v=""/>
    <s v=""/>
    <s v=""/>
    <s v="ENGLISH"/>
    <s v="BUILDINGS"/>
    <x v="2"/>
    <s v="FINAL"/>
    <s v="ALL OPEN ACCESS, GOLD, GREEN"/>
    <s v="SCOPUS"/>
    <s v="2-S2.0-85014118196"/>
    <s v="BUILDINGS"/>
    <s v="UNIVERSITY OF NEW SOUTH WALES;TONGJI UNIVERSITY"/>
    <s v="NOTREPORTED;SCHOOL OF CIVIL AND ENVIRONMENTAL ENGINEERING;NOTREPORTED"/>
    <m/>
    <s v="AKBARNEZHAD A, 2017, BUILDINGS"/>
    <s v="AKBARNEZHAD A, 2017, BUILDINGS"/>
    <m/>
  </r>
  <r>
    <n v="67"/>
    <x v="1"/>
    <s v="FANG Y;CHO YK;CHEN J"/>
    <s v="55648722300;55105432400;57191839724;"/>
    <s v="A FRAMEWORK FOR REAL-TIME PRO-ACTIVE SAFETY ASSISTANCE FOR MOBILE CRANE LIFTING OPERATIONS"/>
    <x v="6"/>
    <s v="AUTOMATION IN CONSTRUCTION"/>
    <s v="72"/>
    <s v=""/>
    <s v=""/>
    <s v="367"/>
    <s v="379"/>
    <s v=""/>
    <n v="81"/>
    <s v="10.1016/j.autcon.2016.08.025"/>
    <s v="https://www.scopus.com/inward/record.uri?eid=2-s2.0-84994169059&amp;doi=10.1016%2fj.autcon.2016.08.025&amp;partnerID=40&amp;md5=75433c4a2876a3c2e6f2cbc9186b217e"/>
    <s v="SCHOOL OF CIVIL AND ENVIRONMENTAL ENGINEERING, GEORGIA INSTITUTE OF TECHNOLOGY, 790 ATLANTA DR. N.W., ATLANTA, GA  30332-0355, UNITED STATES; SCHOOL OF ELECTRICAL AND COMPUTER ENGINEERING, ROBOTICS INSTITUTE, GEORGIA INSTITUTE OF TECHNOLOGY, 777 ATLANTA DR. N.W., ATLANTA, GA  30332-0355, UNITED STATES"/>
    <s v="ATLANTA, GA  30332-0355, UNITED STATES;ATLANTA, GA  30332-0355, UNITED STATES;ATLANTA, GA  30332-0355, UNITED STATES"/>
    <s v="DESPITE MANY SAFETY CONSIDERATIONS ADDRESSED IN LIFT PRE-PLANNING, THE ABILITY TO PROVIDE REAL-TIME SAFETY ASSISTANCE TO CRANE OPERATORS AND TO MITIGATE HUMAN ERRORS DURING THE LIFTING OPERATION IS MISSING. THIS RESEARCH DEVELOPED A FRAMEWORK FOR REAL-TIME PRO-ACTIVE SAFETY ASSISTANCE FOR MOBILE CRANE LIFTING OPERATIONS. FIRST, CRANE POSES ARE RECONSTRUCTED IN REAL-TIME BASED ON THE CRITICAL MOTIONS OF CRANE PARTS CAPTURED BY A SENSOR SYSTEM. SECOND, AS-IS LIFT SITE CONDITIONS ARE AUTOMATICALLY MODELED AND UPDATED BASED ON POINT CLOUD DATA. LASTLY, THE RISK OF COLLIDING THE CRANE PARTS AND LIFTED LOAD INTO NEARBY OBSTRUCTIONS IS PRO-ACTIVELY ANALYZED AND WARNINGS ARE PROVIDED TO THE OPERATOR THROUGH A GRAPHICAL USER INTERFACE. A PROTOTYPE SYSTEM WAS DEVELOPED BASED ON THE FRAMEWORK AND DEPLOYED ON A MOBILE CRANE. FIELD TEST RESULTS INDICATE THAT THE SYSTEM CAN ACCURATELY RECONSTRUCT CRANE MOTION IN REAL-TIME AND PROVIDE PRO-ACTIVE WARNINGS THAT ALLOW THE OPERATOR TO MAKE TIMELY DECISIONS TO MITIGATE THE RISK. © 2016 ELSEVIER B.V."/>
    <s v="3D RECONSTRUCTION; COLLISION HAZARD ANALYSIS; CRANE MOTION CAPTURING; CRANE SAFETY; HUMAN ERROR; POINT CLOUD; REAL-TIME"/>
    <s v="ERRORS; GRAPHICAL USER INTERFACES; SAFETY ENGINEERING; 3D RECONSTRUCTION; HAZARD ANALYSIS; HUMAN ERRORS; MOTION CAPTURING; POINT CLOUD; REAL TIME; CRANES"/>
    <s v=""/>
    <s v=""/>
    <s v=""/>
    <s v=""/>
    <s v="NATIONAL SCIENCE FOUNDATION, NSF: CMMI-1358176"/>
    <s v="THIS MATERIAL IS BASED UPON WORK SUPPORTED BY THE NATIONAL SCIENCE FOUNDATION (AWARD #: CMMI-1358176 ). ANY OPINIONS, FINDINGS, AND CONCLUSIONS OR RECOMMENDATIONS EXPRESSED ON THIS MATERIAL ARE THOSE OF THE AUTHORS AND DO NOT NECESSARILY REFLECT THE VIEWS OF THE NSF."/>
    <s v=""/>
    <s v=""/>
    <s v=""/>
    <s v=""/>
    <s v=""/>
    <s v=""/>
    <s v=""/>
    <s v=""/>
    <s v=""/>
    <s v="KANG, S., MIRANDA, E., PLANNING AND VISUALIZATION FOR AUTOMATED ROBOTIC CRANE ERECTION PROCESSES IN CONSTRUCTION (2006) AUTOM. CONSTR., 15, PP. 398-414; BEAVERS, J.E., ASCE, F., MOORE, J.R., RINEHART, R., SCHRIVER, W.R., CRANE-RELATED FATALITIES IN THE CONSTRUCTION INDUSTRY (2006) J. CONSTR. ENG. MANAG., PP. 901-910; CPWR, CRANE-RELATED DEATHS IN CONSTRUCTION AND RECOMMENDATIONS FOR THEIR PREVENTION (2009), HTTP://WWW.CPWR.COM/SITES/DEFAULT/FILES/CPWR, CRANE REPT RECMMDTNS NOV-2009-BLS UPDATED.PDF; NEITZEL, R.L., SEIXAS, N.S., REN, K.K., A REVIEW OF CRANE SAFETY IN THE CONSTRUCTION INDUSTRY (2001) APPL. OCCUP. ENVIRON. HYG., 16, PP. 1106-1117; SURUDA, A., EGGER, M., LIU, D., CRANE-RELATED DEATHS IN THE U.S. CONSTRUCTION INDUSTRY, 1984–94 (1997) J. CONSTR. ENG. MANAG., 132 (9), PP. 901-910; TANTISEVI, K., AKINCI, B., AUTOMATED GENERATION OF WORKSPACE REQUIREMENTS OF MOBILE CRANE OPERATIONS TO SUPPORT CONFLICT DETECTION (2007) AUTOM. CONSTR., 16, PP. 262-276; SHAPIRO, L.K., SHAPIRO, J.P., CRANES AND DERRICKS (2011), 4TH EDITION MCGRAW-HILL NEW YORK; KING, R.A., ANALYSIS OF CRANE AND LIFTING ACCIDENTS IN NORTH AMERICA FROM 2004 TO 2010 (2012), HTTPS://DSPACE.MIT.EDU/HANDLE/1721.1/73792, ACCESSED AUGUST 19, 2016; EVERETT, J.G., SLOCUM, A.H., CRANIUM: DEVICE FOR IMPROVING CRANE PRODUCTIVITY AND SAFETY (1993) J. COMPUT. CIV. ENG., 119, PP. 23-39; CHO, Y.K., HAAS, C.T., RAPID GEOMETRIC MODELING FOR UNSTRUCTURED CONSTRUCTION WORKSPACES (2003) COMPUT. AIDED CIV. INFRASTRUCT. ENG., 18, PP. 242-253; CHO, Y.K., HAAS, C.T., LIAPI, K., SREENIVASAN, S.V., A FRAMEWORK FOR RAPID LOCAL AREA MODELING FOR CONSTRUCTION AUTOMATION (2002) AUTOM. CONSTR., 11, PP. 629-641; HORNADAY, W.C., HAAS, C.T., O'CONNOR, J.T., WEN, J., COMPUTER-AIDED PLANNING FOR HEAVY LIFTS (1994) J. CONSTR. ENG. MANAG., 119, PP. 498-515; ZHANG, P., HARRIS, F.C., OLOMOLAIYE, P.O., HOLT, G.D., LOCATION OPTIMIZATION FOR A GROUP OF TOWER CRANES (1999) J. CONSTR. ENG. MANAG., 1, PP. 115-122; KAMAT, V., MARTINEZ, J., VISUALIZING SIMULATED CONSTRUCTION OPERATION IN 3D (2001) J. COMPUT. CIV. ENG., PP. 329-337; AL-HUSSEIN, M., ATHAR NIAZ, M., YU, H., KIM, H., INTEGRATING 3D VISUALIZATION AND SIMULATION FOR TOWER CRANE OPERATIONS ON CONSTRUCTION SITES (2006) AUTOM. CONSTR., 15, PP. 554-562; MARZOUK, M., ABUBAKR, A., DECISION SUPPORT FOR TOWER CRANE SELECTION WITH BUILDING INFORMATION MODELS AND GENETIC ALGORITHMS (2015) AUTOM. CONSTR., 61, PP. 1-15; LIN, K., HAAS, C.T., MULTIPLE HEAVY LIFTS OPTIMIZATION (1996) J. CONSTR. ENG. MANAG., 122, PP. 354-362; AL-HUSSEIN, M., ALKASS, S., MOSELHI, O., OPTIMIZATION ALGORITHM FOR SELECTION AND ON SITE LOCATION OF MOBILE CRANES (2005) J. CONSTR. ENG. MANAG., 131, PP. 579-590; TAM, C.M., TONG, T.K.L., GA-ANN MODEL FOR OPTIMIZING THE LOCATIONS OF TOWER CRANE AND SUPPLY POINTS FOR HIGH-RISE PUBLIC HOUSING CONSTRUCTION (2003) CONSTR. MANAG. ECON., 21, PP. 257-266; LEI, Z., TAGHADDOS, H., HERMANN, U., AL-HUSSEIN, M., A METHODOLOGY FOR MOBILE CRANE LIFT PATH CHECKING IN HEAVY INDUSTRIAL PROJECTS (2013) AUTOM. CONSTR., 31, PP. 41-53; CHANG, Y.-C., HUNG, W.-H., KANG, S.-C., A FAST PATH PLANNING METHOD FOR SINGLE AND DUAL CRANE ERECTIONS (2012) AUTOM. CONSTR., 22, PP. 468-480; KUFFNER, J.J., LAVALLE, S.M., RRT-CONNECT: AN EFFICIENT APPROACH TO SINGLE-QUERY PATH PLANNING (2000) PROCEEDINGS 2000 ICRA. MILLENNIUM CONFERENCE. IEEE INTERNATIONAL CONFERENCE ON ROBOTICS AND AUTOMATION. SYMPOSIA PROCEEDINGS 2, PP. 995-1001; LIN, Y., WANG, X., WU, D., WANG, X., GAO, S., LIFT PATH PLANNING FOR TELESCOPIC CRANE BASED-ON IMPROVED HRRT (2013) INT. J. COMPUT. THEORY ENG., 5, PP. 816-819; ZHANG, C., HAMMAD, A., IMPROVING LIFTING MOTION PLANNING AND RE-PLANNING OF CRANES WITH CONSIDERATION FOR SAFETY AND EFFICIENCY (2012) ADV. ENG. INFORM., 26, PP. 396-410; ALBAHNASSI, H., HAMMAD, A., NEAR REAL-TIME MOTION PLANNING AND SIMULATION OF CRANES IN CONSTRUCTION: FRAMEWORK AND SYSTEM ARCHITECTURE (2012) J. COMPUT. CIV. ENG., 26, PP. 54-63; REASON, J., HUMAN ERROR (1990), CAMBRIDGE UNIVERSITY PRESS; OCCUPATIONAL SAFETY AND HEALTH ADMINISTRATION, CRANES AND DERRICKS IN CONSTRUCTION; FINAL RULES (2010), HTTPS://WWW.OSHA.GOV/FEDREG_OSHA_PDF/FED20100809.PDF; LEE, U.-K., KANG, K.-I., KIM, G.-H., CHO, H.-H., IMPROVING TOWER CRANE PRODUCTIVITY USING WIRELESS TECHNOLOGY (2006) COMPUT. AIDED CIV. INFRASTRUCT. ENG., 21, PP. 594-604; SHAPIRA, A., ASCE, F., ROSENFELD, Y., MIZRAHI, I., VISION SYSTEM FOR TOWER CRANES (2008) J. CONSTR. ENG. MANAG., PP. 320-332; PUTNIK, G., SHAH, V., SPASOJEVIĆ-BRKIĆ, V., ALVES, C., CASTRO, H., A PROPOSAL FOR INSTALLATION ARCHITECTURE FOR VIDEO CAMERAS AND SCREENS IN AN INTEGRATED VISION SYSTEM FOR CRANE CABINS (2015) 9TH INTERNATIONAL QUALITY CONFERENCE, PP. 633-640; ZHANG, C., HAMMAD, A., ASCE, M., RODRIGUEZ, S., CRANE POSE ESTIMATION USING UWB REAL-TIME LOCATION SYSTEM (2012) J. COMPUT. CIV. ENG., PP. 625-637; HWANG, S., ULTRA-WIDE BAND TECHNOLOGY EXPERIMENTS FOR REAL-TIME PREVENTION OF TOWER CRANE COLLISIONS (2012) AUTOM. CONSTR., 22, PP. 545-553; LI, H., CHAN, G., SKITMORE, M., INTEGRATING REAL TIME POSITIONING SYSTEMS TO IMPROVE BLIND LIFTING AND LOADING CRANE OPERATIONS (2013) CONSTR. MANAG. ECON., 31, PP. 1-10; LI, N., BECERIK-GERBER, B., PERFORMANCE-BASED EVALUATION OF RFID-BASED INDOOR LOCATION SENSING SOLUTIONS FOR THE BUILT ENVIRONMENT (2011) ADV. ENG. INFORM., 25, PP. 535-546; CHO, Y.K., YOUN, J.H., MARTINEZ, D., ERROR MODELING FOR AN UNTETHERED ULTRA-WIDEBAND SYSTEM FOR CONSTRUCTION INDOOR ASSET TRACKING (2010) AUTOM. CONSTR., 19, PP. 43-54; LEE, G., KIM, H.-H., LEE, C.-J., HAM, S.-I., YUN, S.-H., CHO, H., A LASER-TECHNOLOGY-BASED LIFTING-PATH TRACKING SYSTEM FOR A ROBOTIC TOWER CRANE (2009) AUTOM. CONSTR., 18, PP. 865-874; LEE, G., CHO, J., HAM, S., LEE, T., LEE, G., YUN, S.-H., A BIM- AND SENSOR-BASED TOWER CRANE NAVIGATION SYSTEM FOR BLIND LIFTS (2012) AUTOM. CONSTR., 26, PP. 1-10; REN, W., WU, Z., REAL-TIME ANTICOLLISION SYSTEM FOR MOBILE CRANES DURING LIFT OPERATIONS (2012) J. COMPUT. CIV. ENG., PP. 1-12; WIKIPEDIA, ROTARY ENCODER (2016), HTTPS://EN.WIKIPEDIA.ORG/WIKI/ROTARY_ENCODER, ACCESSED AUGUST 19, 2016; BAUMER GROUP, CRANES AND HEAVY VEHICLES (2016), HTTP://WWW.BAUMER.COM/FILEADMIN/USER_UPLOAD/INTERNATIONAL/DOWNLOADS/BR-CT/BAUMER_HEAVY-VEHICLES-CRANES_BR_EN_1108_11047951.PDF, ACCESSED AUGUST 19, 2016; FANG, Y., CHO, Y.K., CRANE LOAD POSITIONING AND SWAY MONITORING USING AN INERTIAL MEASUREMENT UNIT (2015) COMPUTING IN CIVIL ENGINEERING 2015, AUSTIN, TX, PP. 700-707; FARO TECHNOLOGY LTD., FARO LASER SCANNER FOCUS 3D X330 (2015), HTTPS://WWW.REPROPRODUCTS.COM/PDFS/BROCHURES/FARO/X330.PDF, ACCESSED AUGUST 19, 2016; WANG, C., CHO, Y.K., SMART SCANNING AND NEAR REAL-TIME 3D SURFACE MODELING OF DYNAMIC CONSTRUCTION EQUIPMENT FROM A POINT CLOUD (2015) AUTOM. CONSTR., 49, PP. 239-249; CHO, Y.K., GAI, M., PROJECTION-RECOGNITION-PROJECTION METHOD FOR AUTOMATIC OBJECT RECOGNITION AND REGISTRATION FOR DYNAMIC HEAVY EQUIPMENT OPERATIONS (2014) J. COMPUT. CIV. ENG., 28. , A4014002; SCHNABEL, R., WAHL, R., KLEIN, R., EFFICIENT RANSAC FOR POINT-CLOUD SHAPE DETECTION (2007) COMPUT. GRAPHICS FORUM, 26, PP. 214-226; LOCANTORE, N., MARRON, J.S., SIMPSON, D.G., TRIPOLI, N., ZHANG, J.T., COHEN, K.L., ROBUST PRINCIPAL COMPONENT ANALYSIS FOR FUNCTIONAL DATA (1999) TEST, 8, PP. 1-73; OCCUPATIONAL SAFETY &amp; HEALTH ADMINISTRATION, CRANES AND DERRICKS IN CONSTRUCTION (1926.1408) (2016), HTTPS://WWW.OSHA.GOV/PLS/OSHAWEB/OWADISP.SHOW_DOCUMENT?P_TABLE=STANDARDS&amp;P_ID=19, ACCESSED AUGUST 19, 2016; UNITY TECHNOLOGIES, UNITY3D (2016), HTTPS://WWW.UNITY3D.COM, ACCESSED AUGUST 19, 2016"/>
    <s v="CHO, Y.K.; SCHOOL OF CIVIL AND ENVIRONMENTAL ENGINEERING, 790 ATLANTA DR. N.W., UNITED STATES; EMAIL: YONG.CHO@CE.GATECH.EDU"/>
    <s v=""/>
    <s v=""/>
    <s v="ELSEVIER B.V."/>
    <s v=""/>
    <s v=""/>
    <s v=""/>
    <s v=""/>
    <s v="09265805"/>
    <s v=""/>
    <s v="AUCOE"/>
    <s v=""/>
    <s v="ENGLISH"/>
    <s v="AUTOM CONSTR"/>
    <x v="0"/>
    <s v="FINAL"/>
    <s v="ALL OPEN ACCESS, BRONZE"/>
    <s v="SCOPUS"/>
    <s v="2-S2.0-84994169059"/>
    <s v="AUTOM CONSTR"/>
    <s v="NOTREPORTED"/>
    <s v="NOTREPORTED;SCHOOL OF CIVIL AND ENVIRONMENTAL ENGINEERING;EMAIL: YONG.CHO@CE.GATECH.EDU"/>
    <m/>
    <s v="FANG Y, 2016, AUTOM CONSTR"/>
    <s v="FANG Y, 2016, AUTOM CONSTR"/>
    <m/>
  </r>
  <r>
    <n v="68"/>
    <x v="1"/>
    <s v="O'CONNOR JT;CHOI JO;WINKLER M"/>
    <s v="7401458342;56177194000;57191576414;"/>
    <s v="CRITICAL SUCCESS FACTORS FOR COMMISSIONING AND START-UP OF CAPITAL PROJECTS"/>
    <x v="6"/>
    <s v="JOURNAL OF CONSTRUCTION ENGINEERING AND MANAGEMENT"/>
    <s v="142"/>
    <s v="11"/>
    <s v="04016060"/>
    <s v=""/>
    <s v=""/>
    <s v=""/>
    <n v="21"/>
    <s v="10.1061/(ASCE)CO.1943-7862.0001179"/>
    <s v="https://www.scopus.com/inward/record.uri?eid=2-s2.0-84991720741&amp;doi=10.1061%2f%28ASCE%29CO.1943-7862.0001179&amp;partnerID=40&amp;md5=62516a085dc482685541af5b8d4e786f"/>
    <s v="DEPT. OF CIVIL, ARCHITECTURAL AND ENVIRONMENTAL ENGINEERING, UNIV. OF TEXAS AT AUSTIN, 1 UNIV. STATION C1752, AUSTIN, TX  78712, UNITED STATES; DEPT. OF ARCHITECTURE AND CIVIL ENGINEERING, CITY UNIV. OF HONG KONG, 83 TAT CHEE AVE., KOWLOON TONG, HONG KONG"/>
    <s v="DEPT. OF CIVIL, ARCHITECTURAL AND ENVIRONMENTAL ENGINEERING, UNIV. OF TEXAS AT AUSTIN, 1 UNIV. STATION C1752, AUSTIN, TX  78712, UNITED STATES;KOWLOON TONG, HONG KONG;DEPT. OF CIVIL, ARCHITECTURAL AND ENVIRONMENTAL ENGINEERING, UNIV. OF TEXAS AT AUSTIN, 1 UNIV. STATION C1752, AUSTIN, TX  78712, UNITED STATES"/>
    <s v="COMMISSIONING AND START-UP (CSU) MUST BE ACCOMPLISHED BEFORE A FACILITY CAN INITIATE INITIAL OPERATIONS AND BEGIN MEETING COMMERCIAL OBJECTIVES. ACTIONS NECESSARY FOR SUCCESSFUL CSU ARE OFTEN NOT WELL PLANNED OR EXECUTED, RESULTING IN POOR CSU PERFORMANCE. RECOGNIZING THIS SIGNIFICANT SHORTFALL, THE PURPOSE OF THIS STUDY IS TO DETERMINE CRITICAL ACTIVITIES NECESSARY TO INCREASE THE LIKELIHOOD OF SUCCESSFUL CSU PERFORMANCE ON CAPITAL PROJECTS. UTILIZING INPUT FROM CSU EXPERTS, OBJECTIVE DATA COLLECTION, AND SUBSEQUENT DATA ANALYSIS, 16 CRITICAL SUCCESS FACTORS (CSFS) WERE IDENTIFIED THROUGH THIS RESEARCH. FURTHER ELEMENTS DEVELOPED INCLUDE CSF'S TIMING OF CSF IMPLEMENTATION, SUPPORT OF SAFETY AND QUALITY, AND CURRENT FREQUENCY OF CSF ACHIEVEMENT. THE RESEARCHERS RECOMMEND THE INDUSTRY TO PAY PARTICULAR ATTENTION TO THESE SIX LAGGARD CSFS: CSU VALUE RECOGNITION, ADEQUATE FUNDING FOR CSU, CSU LEADERSHIP CONTINUITY, SYSTEM MILESTONE ACCEPTANCE CRITERIA AND DELIVERABLES, CSU SYSTEMS ENGINEERING DURING FRONT-END ENGINEERING DESIGN (FEED), AND SYSTEMS-FOCUS IN DETAILED DESIGN. CAPITAL PROJECT TEAM MEMBERS (REPRESENTING BOTH OWNERS AND CONTRACTORS) AND RESEARCHERS INVOLVED IN THE PLANNING AND IMPLEMENTATION OF FACILITY CSU WILL BENEFIT FROM THE RESULTS. © 2016 AMERICAN SOCIETY OF CIVIL ENGINEERS."/>
    <s v="CAPITAL FACILITIES; COMMISSIONING; CRITICAL SUCCESS FACTORS; INDUSTRIAL PROJECTS; PROJECT PLANNING AND DESIGN; START-UP"/>
    <s v="CIVIL ENGINEERING; ENGINEERING; REACTOR STARTUP; CAPITAL FACILITIES; COMMISSIONING; CRITICAL SUCCESS FACTOR; INDUSTRIAL PROJECTS; PROJECT PLANNING; FACILITIES"/>
    <s v=""/>
    <s v=""/>
    <s v=""/>
    <s v=""/>
    <s v=""/>
    <s v=""/>
    <s v=""/>
    <s v=""/>
    <s v=""/>
    <s v=""/>
    <s v=""/>
    <s v=""/>
    <s v=""/>
    <s v=""/>
    <s v=""/>
    <s v="ALMASI, A., PRE-COMMISSIONING, COMMISSIONING AND START-UP OF INDUSTRIAL PLANTS AND MACHINERIES (2014) AUST. J. MECH. ENG., 12 (2), PP. 257-263; BECERIK-GERBER, B., JAZIZADEH, F., LI, N., CALIS, G., APPLICATION AREAS AND DATA REQUIREMENTS FOR BIM-ENABLED FACILITIES MANAGEMENT (2012) J. CONSTR. ENG. MANAGE., PP. 431-442; CAGNO, E., CARON, F., MANCINI, M., RISK ANALYSIS IN PLANT COMMISSIONING: THE MULTILEVEL HAZOP (2002) RELIAB. ENG. SYST. SAF., 77 (3), PP. 309-323; CHA, H.S., O'CONNOR, J.T., OPTIMIZING IMPLEMENTATION OF VALUE MANAGEMENT PROCESSES FOR CAPITAL PROJECTS (2005) J. CONSTR. ENG. MANAGE., PP. 239-251; CHAN, A.P.C., SCOTT, D., CHAN, A.P.L., FACTORS AFFECTING THE SUCCESS OF A CONSTRUCTION PROJECT (2004) J. CONSTR. ENG. MANAGE., PP. 153-155; (1990) PLANNING CONSTRUCTION ACTIVITY TO SUPPORT THE STARTUP PROCESS, , CII (CONSTRUCTION INDUSTRY INSTITUTE). AUSTIN, TX; (1998) PLANNING FOR STARTUP, , CII (CONSTRUCTION INDUSTRY INSTITUTE). AUSTIN, TX; (2014) FRONT-END PLANNING TOOLKIT, , CII (CONSTRUCTION INDUSTRY INSTITUTE). AUSTIN, TX; DESHPANDE, A.S., SALEM, O.M., MILLER, R.A., ANALYSIS OF THE HIGHER-ORDER PARTIAL CORRELATION BETWEEN CII BEST PRACTICES AND PERFORMANCE OF THE DESIGN PHASE IN FAST-TRACK INDUSTRIAL PROJECTS (2012) J. CONSTR. ENG. MANAGE., PP. 716-724; ELZARKA, H.M., BEST PRACTICES FOR PROCURING COMMISSIONING SERVICES (2009) J. MANAGE. ENG., PP. 155-164; GEORGE, R., BELL, L.C., EDWARD BACK, W., CRITICAL ACTIVITIES IN THE FRONT-END PLANNING PROCESS (2008) J. MANAGE. ENG., PP. 66-74; GIBSON, G.E., WANG, Y.R., CHO, C.S., PAPPAS, M.P., WHAT IS PREPROJECT PLANNING, ANYWAY? (2006) J. MANAGE. ENG., PP. 35-42; GUO, H.L., LI, H., SKITMORE, M., LIFE-CYCLE MANAGEMENT OF CONSTRUCTION PROJECTS BASED ON VIRTUAL PROTOTYPING TECHNOLOGY (2010) J. MANAGE. ENG., PP. 41-47; HAASL, T., HEINEMEIER, K., (2006) CALIFORNIA COMMISSIONING GUIDE: NEW BUILDINGS, , CALIFORNIA COMMISSIONING COLLABORATIVE, SACRAMENTO, CA; HURTZ, E., (2012) CONSULTING - SPECIFYING ENGINEER, , COMMISSIONING HVAC SYSTEMS THOROUGHLY.&quot; CFE MEDIA, DENVER; HWANG, B.-G., LIM, E.-S.J., CRITICAL SUCCESS FACTORS FOR KEY PROJECT PLAYERS AND OBJECTIVES: CASE STUDY OF SINGAPORE (2013) J. CONSTR. ENG. MANAGE., PP. 204-215; IDREES, M., AZHAR, M., RATHORE, M.Y., COMMISSIONING EXPERIENCE OF WORLD'S LARGEST UREA PLANT (2011) NITROGEN+SYNGAS, 314, PP. 47-57; KANG, Y., INTERACTION EFFECTS OF INFORMATION TECHNOLOGIES AND BEST PRACTICES ON CONSTRUCTION PROJECT PERFORMANCE (2012) J. CONSTR. ENG. MANAGE., PP. 361-371. , ET AL. &quot; &quot;; KILLCROSS, M., (2011) CHEMICAL AND PROCESS PLANT COMMISSIONING HANDBOOK: A PRACTICAL GUIDE TO PLANT SYSTEM AND EQUIPMENT INSTALLATION AND COMMISSIONING, , ELSEVIER SCIENCE, OXFORD, U.K; LAGER, T., STARTUP OF NEW PLANTS AND PROCESS TECHNOLOGY IN THE PROCESS INDUSTRIES: ORGANIZING FOR AN EXTREME EVENT (2012) J. BUS. CHEM., 9 (1), PP. 3-18; LI, N., BECERIK-GERBER, B., LIFE-CYCLE APPROACH FOR IMPLEMENTING RFID TECHNOLOGY IN CONSTRUCTION: LEARNING FROM ACADEMIC AND INDUSTRY USE CASES (2011) J. CONSTR. ENG. MANAGE., PP. 1089-1098; MCENTEGGART, J., (2012) CONSULTING - SPECIFYING ENGINEER, PP. 42-46. , COMMISSIONING CONTROL SYSTEMS FOR MCFS.&quot; CFE MEDIA, DENVER; MEIER, J.R., RUSSELL, J.S., MODEL PROCESS FOR IMPLEMENTING MAINTAINABILITY (2000) J. CONSTR. ENG. MANAGE., PP. 440-450; MERROW, E.W., (2011) INDUSTRIAL MEGAPROJECTS: CONCEPTS, STRATEGIES, AND PRACTICES FOR SUCCESS, , WILEY, HOBOKEN, NJ; MILLS, E., (2004) THE COST-EFFECTIVENESS OF COMMERCIAL-BUILDINGS COMMISSIONING, , ET AL. LAWRENCE BERKELEY NATIONAL LABORATORY, BERKELEY, CA; MUKHERJEE, S., PREPARATIONS FOR INITIAL STARTUP OF A PROCESS UNIT (2005) CHEM. ENG., PP. 36-42; O'CONNOR, J., O'BRIEN, W., CHOI, J., STANDARDIZATION STRATEGY FOR MODULAR INDUSTRIAL PLANTS (2015) J. CONSTR. ENG. MANAGE., , 04015026; O'CONNOR, J.T., CHOI, J., WINKLER, M., (2015) IDENTIFICATION AND IMPLEMENTATION OF CRITICAL SUCCESS FACTORS IN COMMISSIONING AND START-UP OF CAPITAL PROJECTS, , (B). UNIV. OF TEXAS AT AUSTIN, AUSTIN, TX; O'CONNOR, J.T., MCLEOD, J., GRAEBE, G., (1998) PLANNING FOR START-UP: ANALYSIS OF THE PLANNING MODEL AND OTHER SUCCESS DRIVERS, , UNIV. OF TEXAS AT AUSTIN, AUSTIN, TX; O'CONNOR, J.T., MCLEOD, J.S., GRAEBE, G.B., (1999) PLANNING FOR STARTUP: ANALYSIS OF THE PLANNING MODEL AND OTHER SUCCESS DRIVERS, , UNIV. OF TEXAS AT AUSTIN, CONSTRUCTION INDUSTRY INSTITUTE, AUSTIN, TX; PULASKI, M.H., HORMAN, M.J., CONTINUOUS VALUE ENHANCEMENT PROCESS (2005) J. CONSTR. ENG. MANAGE., PP. 1274-1282; WILKINSON, R., (2000) BEST PRACTICES IN COMMISSIONING IN THE STATE OF MONTANA, , MONTANA DEPT. OF ENVIRONMENTAL QUALITY (DEQ), HELENA, MT; ZERGER, B., NOËL, M., NUCLEAR POWER PLANT COMMISSIONING EXPERIENCE (2011) PROGR. NUCL. ENERGY, 53 (6), PP. 668-672"/>
    <s v="CHOI, J.O.; DEPT. OF ARCHITECTURE AND CIVIL ENGINEERING, 83 TAT CHEE AVE., HONG KONG; EMAIL: JTOCONNOR@MAIL.UTEXAS.EDU"/>
    <s v=""/>
    <s v=""/>
    <s v="AMERICAN SOCIETY OF CIVIL ENGINEERS (ASCE)"/>
    <s v=""/>
    <s v=""/>
    <s v=""/>
    <s v=""/>
    <s v="07339364"/>
    <s v=""/>
    <s v="JCEMD"/>
    <s v=""/>
    <s v="ENGLISH"/>
    <s v="J CONSTR ENG MANAGE"/>
    <x v="0"/>
    <s v="FINAL"/>
    <s v="ALL OPEN ACCESS, GREEN"/>
    <s v="SCOPUS"/>
    <s v="2-S2.0-84991720741"/>
    <s v="J CONSTR ENG MANAGE"/>
    <s v="UNIV. OF TEXAS AT AUSTIN;UNIV. OF TEXAS AT AUSTIN"/>
    <s v="NOTREPORTED;DEPT. OF ARCHITECTURE AND CIVIL ENGINEERING;NOTREPORTED"/>
    <m/>
    <s v="O'CONNOR JT, 2016, J CONSTR ENG MANAGE"/>
    <s v="O'CONNOR JT, 2016, J CONSTR ENG MANAGE"/>
    <m/>
  </r>
  <r>
    <n v="69"/>
    <x v="1"/>
    <s v="SHADRAM F;LU W;OLOFSSON T"/>
    <s v="57044761400;23975048100;35254197400;"/>
    <s v="ASSESSMENT OF THE ENERGY USE AND CO2 EMISSIONS FROM A CONSTRUCTION SITE: AN INTEGRATED BIM-DES-LCA FRAMEWORK"/>
    <x v="6"/>
    <s v="ICCREM 2016: BIM APPLICATION AND OFFSITE CONSTRUCTION - PROCEEDINGS OF THE 2016 INTERNATIONAL CONFERENCE ON CONSTRUCTION AND REAL ESTATE MANAGEMENT"/>
    <s v=""/>
    <s v=""/>
    <s v=""/>
    <s v="518"/>
    <s v="526"/>
    <s v=""/>
    <n v="2"/>
    <s v="10.1061/9780784480274.062"/>
    <s v="https://www.scopus.com/inward/record.uri?eid=2-s2.0-85029590552&amp;doi=10.1061%2f9780784480274.062&amp;partnerID=40&amp;md5=e5eee2d094c0eff7c221dbbea80fc9f5"/>
    <s v="DEPT. OF CIVIL, ENVIRONMENTAL AND NATURAL RESOURCES ENGINEERING, LULEÅ UNIV. OF TECHNOLOGY, LULEÅ, 97187, SWEDEN"/>
    <s v="DEPT. OF CIVIL, ENVIRONMENTAL AND NATURAL RESOURCES ENGINEERING, LULEÅ UNIV. OF TECHNOLOGY, LULEÅ, 97187, SWEDEN;DEPT. OF CIVIL, ENVIRONMENTAL AND NATURAL RESOURCES ENGINEERING, LULEÅ UNIV. OF TECHNOLOGY, LULEÅ, 97187, SWEDEN;DEPT. OF CIVIL, ENVIRONMENTAL AND NATURAL RESOURCES ENGINEERING, LULEÅ UNIV. OF TECHNOLOGY, LULEÅ, 97187, SWEDEN"/>
    <s v="THE BUILDING SECTOR CONTRIBUTES SIGNIFICANTLY TO THE ENERGY USE AND RELATED GREENHOUSE GAS (GHG) EMISSIONS. PRIOR RESEARCH HAS MAINLY FOCUSED ON THE IMPACTS ASSOCIATED WITH MATERIAL SELECTION AND BUILDING OPERATION, THEREBY THE EMBODIED IMPACT OF THE CONSTRUCTION PHASE HAS GOT LIMITED ATTENTION. THE CONSTRUCTION PHASE USUALLY SUFFERS FROM AN INHERENT UNCERTAINTY IN WHICH CONSTRUCTION OPERATIONS, ACTIVITIES, AND RESOURCES INTERACT WITH EACH OTHER IN A COMPLEX MANNER. THE DISCRETE EVENT SIMULATION (DES) HAS BEEN RECOGNIZED TO BE A CONSISTENT SIMULATION APPROACH TO CAPTURE THESE UNCERTAINTIES AND INTERACTIONS. DES CAN ALSO COMPLEMENT CONVENTIONAL LIFE CYCLE ASSESSMENT (LCA) TOOLS, USED FOR SUSTAINABLE DESIGN AND ENVIRONMENTAL STRATEGIES. HOWEVER, THE MAJOR CHALLENGE HAS BEEN THE IMPLEMENTATION OF THE DES INTO PRACTICE WHICH NEEDS SIGNIFICANT EFFORT AND WORK IN ORDER TO CREATE A REALISTIC MODEL OF THE CONSTRUCTION PROCESS. TO OVERCOME THIS OBSTACLE, THIS PAPER PROPOSES A FRAMEWORK THAT INTEGRATES BUILDING INFORMATION MODELING (BIM), DES, AND LCA IN ORDER TO SUPPORT THE ENVIRONMENTAL EVALUATION AND ALSO FACILITATE IMPLEMENTATION OF THE DES MODEL BY UTILIZING THE DATA-RICH BIM. FINALLY, THE PRACTICAL APPLICATION OF THE PROPOSED BIM-DES-LCA FRAMEWORK IS DEMONSTRATED IN A PRELIMINARY PROTOTYPE AND THE AREAS WHERE FURTHER DEVELOPMENT IS REQUIRED HAVE BEEN HIGHLIGHTED TO ADDRESS IN FUTURE RESEARCH. © 2017 AMERICAN SOCIETY OF CIVIL ENGINEERS."/>
    <s v=""/>
    <s v="APARTMENT HOUSES; CONSTRUCTION; DISCRETE EVENT SIMULATION; ENVIRONMENTAL MANAGEMENT; GAS EMISSIONS; GREENHOUSE GASES; LIFE CYCLE; OFFICE BUILDINGS; SOFTWARE PROTOTYPING; SUSTAINABLE DEVELOPMENT; BUILDING INFORMATION MODEL - BIM; BUILDING OPERATIONS; CONSTRUCTION OPERATIONS; CONSTRUCTION PROCESS; ENVIRONMENTAL EVALUATION; ENVIRONMENTAL STRATEGY; LIFE CYCLE ASSESSMENT (LCA); SIMULATION APPROACH; ARCHITECTURAL DESIGN"/>
    <s v=""/>
    <s v=""/>
    <s v=""/>
    <s v=""/>
    <s v="VINNOVA"/>
    <s v="THIS STUDY IS PART OF THE ATTRACT-AND E2B2 PROJECT AND THE AUTHORS WOULD LIKE TO GRATEFULLY THANK THE PROJECTS’ FUNDERS VINNOVA (SWEDEN’S INNOVATION AGENCY) AND SWEDISH ENERGY AGENCY."/>
    <s v=""/>
    <s v=""/>
    <s v=""/>
    <s v=""/>
    <s v=""/>
    <s v=""/>
    <s v=""/>
    <s v=""/>
    <s v=""/>
    <s v="AHN, C., MARTINEZ, J.C., REKAPALLI, P.V., PEÑA-MORA, F.A., SUSTAINABILITY ANALYSIS OF EARTHMOVING OPERATIONS (2009) WINTER SIMULATION CONFERENCE 2009, PP. 2605-2611. , AUSTIN, U. S; AHN, C., PAN, W., LEE, S., PEÑA-MORA, F., ENHANCED ESTIMATION OF AIR EMISSIONS FROM CONSTRUCTION OPERATIONS BASED ON DISCRETE-EVENT SIMULATION (2010) PROCEEDINGS OF THE INTERNATIONAL CONFERENCE ON COMPUTING IN CIVIL AND BUILDING ENGINEERING, PP. 1-7. , NOTTINGHAM, U. K; AHN, C., XIE, H., LEE, S., ABOURIZK, S., PEÑA-MORA, F., CARBON FOOTPRINTS ANALYSIS FOR TUNNEL CONSTRUCTION PROCESSES IN THE PREPLANNING PHASE USING COLLABORATIVE SIMULATION (2010) PROCEEDINGS OF THE CONSTRUCTION RESEARCH CONGRESS, PP. 1538-1546. , ALBERTA, CANADA; BILEC, M., RIES, R., MATTHEWS, H.S., SHARRARD, A.L., EXAMPLE OF A HYBRID LIFE-CYCLE ASSESSMENT OF CONSTRUCTION PROCESSES (2006) JOURNAL OF INFRASTRUCTURE SYSTEMS, 12 (4), PP. 207-215; (2010) PROGRESS REPORT: BRO, , HTTP://WWW.BYGGINNOVATIONEN.SE/~/MEDIA/BYGGINNOVATIONEN/FILES/RAPPORTER/RAPPORTER_FAS1/EMBANALYSGRUPPBRO.ASHX, BRIDGE-BUILDING INNOVATION (BBI). (MAY. 10, 2015); (2010) MEDIAN LIFE, ANNUAL ACTIVITY, AND LOAD FACTOR VALUES FOR NONROAD ENGINE EMISSIONS MODELING, , ENVIRONMENTAL PROTECTION AGENCY (EPA)., WASHINGTON, U. S; GONZÁLEZ, V., ECHAVEGUREN, T., EXPLORING THE ENVIRONMENTAL MODELING OF ROAD CONSTRUCTION OPERATIONS USING DISCRETE-EVENT SIMULATION (2012) AUTOMATION IN CONSTRUCTION, 24 (2012), PP. 100-110; HAJJAR, D., ABOURIZK, S.M., UNIFIED MODELING METHODOLOGY FOR CONSTRUCTION SIMULATION (2002) JOURNAL OF CONSTRUCTION ENGINEERING AND MANAGEMENT, 128 (2), PP. 174-185; (2016) SWEDISH ELECTRICITY PRIMARY ENERGY FACTOR, , HTTP://WWW.ENERGIHANDBOK.SE/EMISSIONSFAKTORER-FOR-BRANSLEN-OCH-ENERGISLAG/, IRON OFFICE. (MAY. 10, 2016); KONIG, M., KOCH, C., HABENICHT, I., SPIECKERMANN, S., INTELLIGENT BIM-BASED CONSTRUCTION SCHEDULING USING DISCRETE EVENT SIMULATION (2012) SIMULATION CONFERENCE (WSC), PP. 1-12. , BERLIN, GERMANY; LU, W., OLOFSSON, T., BUILDING INFORMATION MODELING AND DISCRETE EVENT SIMULATION: TOWARDS AN INTEGRATED FRAMEWORK (2014) AUTOMATION IN CONSTRUCTION, 44 (2014), PP. 73-83; O'BRIEN, A., CARLEY, S., LOVERIDGE, F., HSU, Y., INNOVATIVE USE OF CLAY BACKFILL AT THE NEW WEMBLEY STADIUM (2007) PROCEEDINGS OF THE SUSTAINABLE CONSTRUCTION MATERIALS AND TECHNOLOGIES CONFERENCE, PP. 1-12. , COVENTRY, U. K; TANG, P., CASS, D., MUKHERJEE, A., INVESTIGATING THE EFFECT OF CONSTRUCTION MANAGEMENT STRATEGIES ON PROJECT GREENHOUSE GAS EMISSIONS USING INTERACTIVE SIMULATION (2013) JOURNAL OF CLEANER PRODUCTION, 54 (9), PP. 78-88; (1999) NYBYYGNADSLISTA, CONSTRUCTION GENERAL PROVISIONS, , THE SWEDISH CONSTRUCTION FEDERATION (SCF). STOCKHOLM, SWEDEN; (1999) OMBYGGNADSLISTA, CONSTRUCTION GENERAL PROVISIONS, , THE SWEDISH CONSTRUCTION FEDERATION (SCF). , STOCKHOLM, SWEDEN; TRUITT, P., (2009) POTENTIAL FOR REDUCING GREENHOUSE GAS EMISSIONS IN THE CONSTRUCTION SECTOR, , US ENVIRONMENTAL PROTECTION AGENCY PRESS, WASHINGTON; (2014) ORIGIN OF ELECTRICITY AND ITS ENVIRONMENTAL IMPACT, , HTTPS://WWW.VATTENFALL.SE/ELAVTAL/ENERGIKALLOR-OCH-ELMARKNAD/ELENS-URSPRUNG/, (MAY. 10, 2016); WANG, W., WENG, S., WANG, S., CHEN, C., INTEGRATING BUILDING INFORMATION MODELS WITH CONSTRUCTION PROCESS SIMULATIONS FOR PROJECT SCHEDULING SUPPORT (2014) AUTOMATION IN CONSTRUCTION, 37 (2014), PP. 68-80; ZHANG, H., ZHAI, D., YANG, Y.N., SIMULATION-BASED ESTIMATION OF ENVIRONMENTAL POLLUTIONS FROM CONSTRUCTION PROCESSES (2014) JOURNAL OF CLEANER PRODUCTION, 76 (2014), PP. 85-94"/>
    <s v=""/>
    <s v="WANG Y.AL-HUSSEIN M.SHEN G.Q.P.ZHU Y."/>
    <s v="MODERNIZATION OF MANAGEMENT COMMITTEE OF THE CHINA CONSTRUCTION INDUSTRY ASSOCIATION;THE CONSTRUCTION INSTITUTE (CI) OF THE AMERICAN SOCIETY OF CIVIL ENGINEERS (ASCE)"/>
    <s v="AMERICAN SOCIETY OF CIVIL ENGINEERS (ASCE)"/>
    <s v="2016 INTERNATIONAL CONFERENCE ON CONSTRUCTION AND REAL ESTATE MANAGEMENT, ICCREM 2016"/>
    <s v="29 SEPTEMBER 2016 THROUGH 1 OCTOBER 2016"/>
    <s v=""/>
    <s v="129905"/>
    <s v=""/>
    <s v="9780784480274"/>
    <s v=""/>
    <s v=""/>
    <s v="ENGLISH"/>
    <s v="ICCREM : BIM APPL. OFFSITE CONSTR. - PROC. INT. CONF. CONSTR. REAL ESTATE MANAG."/>
    <x v="1"/>
    <s v="FINAL"/>
    <s v=""/>
    <s v="SCOPUS"/>
    <s v="2-S2.0-85029590552"/>
    <s v="ICCREM : BIM APPL OFFSITE CONSTR - PROC INT CONF CONSTR REAL ESTATE MANAG"/>
    <m/>
    <s v="NOTREPORTED"/>
    <m/>
    <s v="SHADRAM F, 2016, ICCREM : BIM APPL OFFSITE CONSTR - PROC INT CONF CONSTR REAL ESTATE MANAG"/>
    <s v="SHADRAM F, 2016, ICCREM : BIM APPL OFFSITE CONSTR - PROC INT CONF CONSTR REAL ESTATE MANAG"/>
    <m/>
  </r>
  <r>
    <n v="70"/>
    <x v="1"/>
    <s v="GUILLEN AJ;CRESPO A;GÓMEZ J;GONZÁLEZ-PRIDA V;KOBBACY K;SHARIFF S"/>
    <s v="55851474000;24175681000;54959258600;55368257900;6603784403;57192434238;"/>
    <s v="BUILDING INFORMATION MODELING AS ASSEST MANAGEMENT TOOL"/>
    <x v="6"/>
    <s v="IFAC-PAPERSONLINE"/>
    <s v="49"/>
    <s v="28"/>
    <s v=""/>
    <s v="191"/>
    <s v="196"/>
    <s v=""/>
    <n v="32"/>
    <s v="10.1016/j.ifacol.2016.11.033"/>
    <s v="https://www.scopus.com/inward/record.uri?eid=2-s2.0-85006375064&amp;doi=10.1016%2fj.ifacol.2016.11.033&amp;partnerID=40&amp;md5=690838a7c05e4b17e6498f1e3665fbbe"/>
    <s v="SCHOOL OF ENGINEERING, UNIVERSITY OF SEVILLE, SEVILLE, 41092, SPAIN; CHAIR FOR OPERATIONS &amp; MAINTENANCE, UNIVERSITY OF TAIBAH, MEDINA, SAUDI ARABIA"/>
    <s v="SCHOOL OF ENGINEERING, UNIVERSITY OF SEVILLE, SEVILLE, 41092, SPAIN;SCHOOL OF ENGINEERING, UNIVERSITY OF SEVILLE, SEVILLE, 41092, SPAIN;SCHOOL OF ENGINEERING, UNIVERSITY OF SEVILLE, SEVILLE, 41092, SPAIN;SCHOOL OF ENGINEERING, UNIVERSITY OF SEVILLE, SEVILLE, 41092, SPAIN;CHAIR FOR OPERATIONS &amp; MAINTENANCE, UNIVERSITY OF TAIBAH, MEDINA, SAUDI ARABIA;CHAIR FOR OPERATIONS &amp; MAINTENANCE, UNIVERSITY OF TAIBAH, MEDINA, SAUDI ARABIA"/>
    <s v="BIM MODELS ARE TRANSFORMING THE WAY BUILDINGS OR, IN MORE GENERAL TERMS, FACILITIES OR INFRASTRUCTURES ARE CONCEIVED, DESIGNED, CONSTRUCTED AND MANAGED. BUT CURRENT USE OF BIM CONCENTRATES ON PREPLANNING, DESIGN, CONSTRUCTION AND PROJECT DELIVERY RATHER THAN MAINTENANCE AND OPERATION MANAGEMENT. THIS DESPITE THE FACT THAT IT IS ESTIMATED THAT OPERATION AND MAINTENANCE PHASE CONSTITUTES APPROXIMATELY 60% OF THE TOTAL LIFECYCLE COST OF A FACILITY OR BUILDING. ASSET MANAGEMENT, WHICH IS A BROAD DISCIPLINE INCLUDING FACILITIES MANAGEMENT (FM), PROVIDE AN ADVANCE APPROACH GETTING MORE EFFICIENCY AND EFFICACY IN THE LIFECYCLE MANAGEMENT OF BUILDING AND FACILITIES. THIS PAPER INTRODUCES HOW THE DEVELOPMENT OF AM IN THIS PARTICULAR FIELD IS GOING TO BE SUPPORTED BY THE APPLICATION OF BIM MODELS AS KEY TOOL THAT WILL ALLOW ASSET MANAGEMENT INFORMATION SYSTEM EFFECTIVE IMPLEMENTATION. © 2016"/>
    <s v="BIM; BUILDING INFORMATION MODEL; COMPUTER AIDS FACILITIES MANAGEMENT (CAFM); FACILITIES MANAGEMENT; FM; PAS 1192-2; PAS 1192-3"/>
    <s v="ASSET MANAGEMENT; FERMIUM; INFORMATION MANAGEMENT; INFORMATION THEORY; LIFE CYCLE; PROJECT MANAGEMENT; ASSEST MANAGEMENT; BUILDING INFORMATION MODEL - BIM; FACILITIES MANAGEMENT; LIFE-CYCLE MANAGEMENT; LIFECYCLE COSTS; MAINTENANCE AND OPERATION; OPERATION AND MAINTENANCE; PROJECT DELIVERY; ARCHITECTURAL DESIGN"/>
    <s v=""/>
    <s v=""/>
    <s v=""/>
    <s v=""/>
    <s v=""/>
    <s v=""/>
    <s v=""/>
    <s v=""/>
    <s v=""/>
    <s v=""/>
    <s v=""/>
    <s v=""/>
    <s v=""/>
    <s v=""/>
    <s v=""/>
    <s v="AZHAR, S., BUILDING INFORMATION MODELLING (BIM): TRENDS, BENEFITS, RISKS, AND CHALLENGES FOR THE AEC INDUSTRY (2011) LEADERSHIP MANAGE. ENG., 11 (3), PP. 241-252; (2006) EUROPEAN STANDARD IN FACILITY MANAGEMENT–PART 1: TERMS AND DEFINITIONS., , EN, 15221-1:; FUKUDA, S., (2014), BIM FOR FM: A CASE SUPPORT FOR BUSINESS LIFE CYCLE. PLM 2014, IFIP AICT 442, PP. 63-74, 2014; GALLAHER, M.P., O'CONNOR, A.C., DETTBARN, J.L., GILDAY, L.T., (2004), HTTP://FIRE.NIST.GOV/BFRLPUBS/BUILD04/PDF/B04022.PDF, COST ANALYSIS OF INADEQUATE INTEROPERABILITY IN THE U.S. CAPITAL FACILITIES INDUSTRY. NATIONAL INSTITUTE OF STANDARDS AND TECHNOLOGY; (2013) ASSET MANAGEMENT - OVERVIEW, PRINCIPLES AND TERMINOLOGY, , ISO 55000; (2013), HTTP://WWW.IFMA.ORG/KNOW-BASE/BROWSE/WHAT-IS-FM2013, IFMA, INTERNATIONAL FACILITIES MANAGEMENT ASSOCIATION. WHAT IS FM?, ACCESSED 28TH MAY, AVAILABLE AT:; KASSEM, M., KELLY, G., DAWOOD, N., SERGINSON, M., LOCKLEY, S., BIM IN FACILITIES MANAGEMENT APPLICATIONS: A CASE STUDY OF A LARGE UNIVERSITY COMPLEX (2015) BUILT ENVIRONMENT PROJECT AND ASSET MANAGEMENT, 5 (3), PP. 261-277; LOVE, P.E.D., MATTHEWS, J., SIMPSON, I., HILL, A., OLATUNJI, O.A., A BENEFITS REALIZATION MANAGEMENT BUILDING INFORMATION MODELLING FRAMEWORK FOR ASSET OWNERS (2014) AUTOMATION IN CONSTRUCTION, 37, PP. 1-10; MCARTHUR, J.J., (2015), A BUILDING INFORMATION MANAGEMENT (BIM) FRAMEWORK AND SUPPORTING CASE STUDY FOR EXISTING BUILDING OPERATIONS, MAINTENANCE AND SUSTAINABILITY. INTERNATIONAL CONFERENCE ON SUSTAINABLE DESIGN, ENGINEERING AND CONSTRUCTION. PROCEDIA ENGINEERING 00; MULLER, A., MARQUEZ, A.C., IUNG, B., ON THE CONCEPT OF E-MAINTENANCE: REVIEW AND CURRENT RESEARCH (2008) RELIABILITY ENGINEERING &amp; SYSTEM SAFETY, 93 (8), PP. 1165-1187; (2013) SPECIFICATION FOR INFORMATION MANAGEMENT FOR THE CAPITAL/DELIVERY PHASE OF CONSTRUCTION PROJECTS USING BUILDING INFORMATION MODELING, , PAS 1192-2:; (2014) SPECIFICATION FOR INFORMATION MANAGEMENT FOR THE OPERATIONAL PHASE OF ASSETS USING BUILDING INFORMATION MODELING., , PAS 1192-3; PARSANEZHAD, P., TARANDI, V., (2013), IS THE AGE OF FACILITY MANAGER'S PAPERS BOXES OVER? CIB WORLD BUILDING CONGRESS; SHEN, W., HAO, Q., MAK, H., NEELAMKAVIL, J., XIE, H., DICKINSON, J., THOMAS, R., XUE, H., SYSTEMS INTEGRATION AND COLLABORATION IN ARCHITECTURE, ENGINEERING, CONSTRUCTION, AND FACILITIES MANAGEMENT: A REVIEW (2010) ADVANCED ENGINEERING INFORMATICS, 24 (2), PP. 196-207; VOLK, R., STENGEL, J., SCHULTMANN, F., (2014), BUILDING INFORMATION MODELS (BIM) FOR EXISTING BUILDINGS – LITERATURE REVIEW AND FUTURE NEEDS. AUTOMATION IN CONSTRUCTION 38, PP.109-127; ZHANG, X., ARAYICI, Y., WU, S., ABBOTT, C., AOUAD, G., (2009), INTEGRATING BIM AND GIS FOR LARGE SCALE (BUILDING) ASSET MANAGEMENT: A CRITICAL REVIEW. TWELFTH INTERNATIONAL CONFERENCE ON CIVIL, STRUCTURAL AND ENVIRONMENTAL ENGINEERING COMPUTING"/>
    <s v=""/>
    <s v=""/>
    <s v=""/>
    <s v="ELSEVIER B.V."/>
    <s v=""/>
    <s v=""/>
    <s v=""/>
    <s v=""/>
    <s v="24058963"/>
    <s v=""/>
    <s v=""/>
    <s v=""/>
    <s v="ENGLISH"/>
    <s v="IFAC-PAPERSONLINE"/>
    <x v="1"/>
    <s v="FINAL"/>
    <s v="ALL OPEN ACCESS, BRONZE"/>
    <s v="SCOPUS"/>
    <s v="2-S2.0-85006375064"/>
    <s v="IFAC-PAPERSONLINE"/>
    <m/>
    <s v="NOTREPORTED"/>
    <m/>
    <s v="GUILLEN AJ, 2016, IFAC-PAPERSONLINE"/>
    <s v="GUILLEN AJ, 2016, IFAC-PAPERSONLINE"/>
    <m/>
  </r>
  <r>
    <n v="71"/>
    <x v="1"/>
    <s v="KANG HJ"/>
    <s v="56643551200;"/>
    <s v="DEVELOPMENT OF A SYSTEMATIC MODEL FOR AN ASSESSMENT TOOL FOR SUSTAINABLE BUILDINGS BASED ON A STRUCTURAL FRAMEWORK"/>
    <x v="7"/>
    <s v="ENERGY AND BUILDINGS"/>
    <s v="104"/>
    <s v=""/>
    <s v="6004"/>
    <s v="287"/>
    <s v="301"/>
    <s v=""/>
    <n v="20"/>
    <s v="10.1016/j.enbuild.2015.07.015"/>
    <s v="https://www.scopus.com/inward/record.uri?eid=2-s2.0-84938408156&amp;doi=10.1016%2fj.enbuild.2015.07.015&amp;partnerID=40&amp;md5=9aeedadc9686eca52c05a79f228bc6a1"/>
    <s v="SAMOO ARCHITECTS AND ENGINEERSSEOUL  138-240, SOUTH KOREA"/>
    <s v="SAMOO ARCHITECTS AND ENGINEERSSEOUL  138-240, SOUTH KOREA"/>
    <s v="ABSTRACT THERE HAS BEEN MUCH PROGRESS IN RECENT YEARS IN THE DEVELOPMENT OF SUSTAINABLE BUILDING ASSESSMENT TOOLS AS A MEANS TO PROMOTE SUSTAINABLE BUILDINGS. HOWEVER, MANY ASSESSMENT TOOLS FACE ISSUES WITH ASSESSMENT METHODS AND SYSTEM FRAMEWORKS, WHICH GREATLY UNDERMINE THEIR CREDIBILITY AND APPLICABILITY. IF THESE PROBLEMS PERSIST, THE ROLE OF SUSTAINABLE BUILDING ASSESSMENT TOOLS AS DECISION MAKING AIDS DURING THE DESIGN STAGE WILL BE GREATLY LIMITED. THE OBJECTIVE OF THIS STUDY IS TO SUGGEST A SYSTEMATIC MODEL FOR SUSTAINABLE BUILDING ASSESSMENT TOOLS BY ESTABLISHING A LOGICAL PERFORMANCE ASSESSMENT FRAMEWORK. FOR THIS PURPOSE, ANALYSIS OF PERFORMANCE ASSESSMENT TOOLS FOR SUSTAINABLE BUILDINGS WAS CONDUCTED USING THE EIA FRAMEWORK. BASED ON THE RESULTS OF THE ANALYSIS, A FRAMEWORK FOR THE PERFORMANCE ASSESSMENT OF SUSTAINABLE BUILDINGS WAS ESTABLISHED. ACCORDING TO THE STRUCTURAL FRAMEWORK, A SUSTAINABLE BUILDING ASSESSMENT MODEL WAS DEVELOPED. © 2015 ELSEVIER B.V."/>
    <s v="A STRUCTURAL FRAMEWORK; ALGORITHMS AND DATA FLOWS OF SYSTEMATIC MODEL; ASSESSMENT TOOL; COMPARISON ANALYSIS; ENVIRONMENTAL IMPACT ASSESSMENT; SUSTAINABLE BUILDING"/>
    <s v="BUILDINGS; DATA FLOW ANALYSIS; DECISION MAKING; ENVIRONMENTAL IMPACT; ENVIRONMENTAL IMPACT ASSESSMENTS; INTELLIGENT BUILDINGS; STRUCTURAL ANALYSIS; ASSESSMENT TOOL; COMPARISON ANALYSIS; DATA FLOW; STRUCTURAL FRAMEWORKS; SUSTAINABLE BUILDING; SUSTAINABLE DEVELOPMENT"/>
    <s v=""/>
    <s v=""/>
    <s v=""/>
    <s v=""/>
    <s v="MINISTRY OF SCIENCE, ICT AND FUTURE PLANNING, MSIP: NRF-2013R1A1A3013119; NATIONAL RESEARCH FOUNDATION OF KOREA, NRF"/>
    <s v="THIS RESEARCH WAS SUPPORTED BY THE BASIC SCIENCE RESEARCH PROGRAM THROUGH THE NATIONAL RESEARCH FOUNDATION OF KOREA (NRF) FUNDED BY THE MINISTRY OF SCIENCE, ICT &amp; FUTURE PLANNING ( NRF-2013R1A1A3013119 )."/>
    <s v=""/>
    <s v=""/>
    <s v=""/>
    <s v=""/>
    <s v=""/>
    <s v=""/>
    <s v=""/>
    <s v=""/>
    <s v=""/>
    <s v="CAM, C.N., (2011) FROM GLOBAL CLIMATE CHANGE TO LOW CARBON CITIES THE TRIPLE BOTTOM LINE REVISIT, , RSP ARCHITECTS PLANNERS &amp; ENGINEERS HONG KONG; CAM, C.N., A CONCEPTUAL FRAMEWORK FOR SOCIO-TECHNO-CENTRIC APPROACH TO SUSTAINABLE DEVELOPMENT (2004) INT. J. TECHNOL. MANAGE. SUSTAINABLE DEV., 3 (1), PP. 59-66; ELKINGTON, J., TOWARDS THE SUSTAINABLE CORPORATION: WIN-WIN-WIN BUSINESS STRATEGIES FOR SUSTAINABLE DEVELOPMENT (1994) CALIFORNIA MANAGE. REV., 36 (2), PP. 90-100; UNEP, SUSTAINABLE BUILDING AND CONSTRUCTION (2003) IND. ENVIRON., 26 (2), PP. 5-98; BELZ, F.M., PEATTIE, K., (2009) SUSTAINABILITY MARKETING - A GLOBAL PERSPECTIVE', , JOHN WILEY &amp; SONS LTD. WEST SUSSEX; TATARI, O., COST PREMIUM PREDICTION OF CERTIFIED GREEN BUILDINGS: A NEURAL NETWORK APPROACH (2011) BUILD. ENVIRON., 46 (5); BOUGHEY, J., (2000) PROCEEDINGS FROM CUTTING EDGE 2000: ENVIRONMENTAL VALUATION, REAL PROPERTY AND SUSTAINABILITY, , RICS RESEARCH FOUNDATION LONDON; KICHERER, A., SCHALTEGGER, S., TSCHOCHOHEI, H., FERREIRA POZO, B., ECO-EFFICIENCY - COMBINING LIFE CYCLE ASSESSMENT AND LIFE CYCLE COST VIA NORMALIZATION (2007) INT. J. LIFE CYCLE ASSESS., 12 (7), PP. 537-543; FLOWLER, K.M., RAUCH, E.M., (2006) SUSTAINABLE BUILDING RATING SYSTEMS SUMMARY, , PACIFIC NORTH NATIONAL LABORATORY CA, USA; GIMENEZ, C., SIERRA, V., RODON, J., SUSTAINABLE OPERATIONS: THEIR IMPACT ON THE TRIPLE BOTTOM LINE (2012) INT. J. PROD. ECON., 140 (1), PP. 149-159; TRINIUS, W., BURO, T., (2005) SUSTAINABLE CONSTRUCTION IN ISO/TC59, PP. 4617-4623. , HTTP://WWW.IRB.FRAUNHOFER.DE/CIBLIBRARY/SEARCH-QUICK-RESULT-LIST.JSP?CIBDC3865, CSTB, DEP. OF SUSTAINABLE DEVELOPMENT ROTTERDAM (NETHERLANDS) IN-HOUSE PUBLISHING; ILOMÄKI, A., LÜTZKENDORF, T., TRINIUS, W., SUSTAINABILITY ASSESSMENT OF BUILDINGS IN CEN/TC350 SUSTAINABILITY OF CONSTRUCTION WORKS (2008) PROCEEDINGS OF THE WORLD CONFERENCE SB08; WORKING PARTY ON NATION ENVIRONMENTAL POLICY, (2001) CASE STUDIES ON POLICY INSTRUMENTS FOR ENVIRONMENTALLY SUSTAINABLE BUILDINGS, , OECD ENVIRONMENT POLICY COMMITTEE; BOUGHEY, J., (2000) PROCEEDINGS FROM CUTTING EDGE 2000: AN EVALUATION OF THE OBJECTIVES OF THE BREEAM SCHEME FOR OFFICES: A LOCAL CASE STUDY, , RICS RESEARCH FOUNDATION LONDON; MELLA, G., WALKING THE TALK: THE GREENING OF THE AIA HEADQUARTERS (2007) VIRGINIA SUSTAINABLE BUILDING NETWORK 12TH ANNUAL MEETING; U.S. DEPARTMENT OF ENERGY, (2001) MONTHLY ENERGY REVIEW, , U.S. DEPARTMENT OF ENERGY; ASTM, (2005) COMMITTEE E06 ON PERFORMANCE OF BUILDING AND SUBCOMMITTEE E06.71 ON SUSTAINABILITY STANDARD GUIDE FOR GENERAL PRINCIPLES OF SUSTAINABILITY RELATIVE TO BUILDINGS, , ASTM; LI, W., SUSTAINABLE DESIGN FOR LOW CARBON ARCHITECTURE (2011) PROCEDIA ENVIRON. SCI., 5, PP. 173-177; REIJINDERS, L., VAN ROEKEL, A., COMPREHENSIVENESS AND ADEQUACY OF TOOLS FOR THE ENVIRONMENTAL IMPROVEMENT OF BUILDINGS (1999) J. CLEAN. PROD., 7 (221); BREEAM, HTTP://WWW.BREEAM.ORG, (ACCESSED OCT 2014) ONLINE HOMEPAGE; CASBEE, HTTP://WWW.IBEC.OR.JP/CASBEE, (ACCESSED OCT 2014) ONLINE HOMEPAGE; LEED, (2014) HOMEPAGE OF LEED ONLINE; ATHENA, (2014), HTTP://WWW.ATHENASMI.ORG/TOOLS/IMPACTESTIMATOR/, ACCESSED OCT 2014; BEES 4.0, (2014), HTTP://WWW.BFRL.NIST.GOV/OAE/SOFTWARE/BEES/, ACCESSED OCT 2014; ECOEFFECT, HTTP://WWW.ECOEFFECT.SE, (ACCESSEDOCT 2014) ONLINE HOMEPAGE; KELLENBERGER, D., COMPARISON AND BENCHMARKING OF LCA-BASED BUILDING RELATED ENVIRONMENTAL ASSESSMENT AND DESIGN TOOLS (2005) SETAC EUROPE LCA CASE STUDIES SYMPOSIUM; ECOQUANTUM, HTTP://WWW.IVAM.UVA.NL, (ACCESSED OCT 2014) ONLINE HOMEPAGE; IEA ECBCS, (2004) ARISON OF DIFFERENT TOOL RESULTS ON SIMILAR RESIDENTIAL AND COMMERCIAL BUILDINGS, ANNEX 31 ENERGY-RELATED ENVIRONMENTAL IMPACT OF BUILDINGS, , IEA ECBCS; ENVEST2, HTTP://ENVEST2.BRE.CO.UK/, (ACCESSEDOCT 2014) ONLINE HOMEPAGE; BOONSTRA, C., PETTERSEN, T.D., TOOLS FOR ENVIRONMENTAL ASSESSMENT OF EXISTING BUILDINGS (2003) IND. ENVIRON., 26 (2); (1997) LIFE CYCLE ASSESSMENT AND CONCEPTUALLY RELATED PROGRAMMES, , SETAC PRESS BRUSSELS; BAUMANN, H., COWELL, S., AN EVALUATIVE FRAMEWORK FOR CONCEPTUAL AND ANALYTICAL APPROACHES USED IN ENVIRONMENTAL MANAGEMENT (1999) GREENER MANAGE. INT., 26, PP. 109-122; JÖNSSON, Å., TOOLS AND METHODS FOR ENVIRONMENTAL ASSESSMENT OF BUILDING PRODUCTS-METHODOLOGICAL ANALYSIS OF SIX SELECTED APPROACHES (2000) BUILD. ENVIRON., 35, PP. 223-238; FORSBERG, A., MALMBORG, V.F., TOOLS FOR ENVIRONMENTAL ASSESSMENT OF THE BUILT ENVIRONMENT (2004) BUILD. ENVIRON., 39, PP. 223-228; KANG, H., RHEE, E., A COMPARATIVE ANALYSIS OF PERFORMANCE ASSESSMENT TOOLS FOR ESTABLISHING EVALUATION FRAMEWORK FOR SUSTAINABLE BUILDINGS (2014) ARCHIT. RES., 16 (4), PP. 131-137; ONG, S.K., NEE, A.Y.C., (1994) SET-UP PLANNING: A PRE-PLANNING PROCES FOR CAPP AND CAFP, ADVANCEMENT OF INTELLIGENT PRODUCTION, , JSPN JAPAN; CENTER FOR SUSTAINABLE BUILDING RESEARCH, (2006) THE STATE OF MINNESOTA SUSTAINABLE BUILDING GUIDELINES VERSION 2.0, , CENTER FOR SUSTAINABLE BUILDING RESEARCH MINNESOTA; DERU, M., TORCELLINI, P., IMPROVING SUSTAINABILITY OF BUILDINGS THROUGH A PERFORMANCE-BASED DESIGN APPROACH (2004) PROCEEDINGS OF THE WORLD RENEWABLE ENERGY CONGRESS VIII (WREC 2004), , DENVER, CO; OLSON, D.L., FLIEDNER, G., GURRIE, K., COMPARISON OF THE REMBRANDT SYSTEM WITH ANALYTIC HIERARCHY PROCESS (1995) EUR. J. OPER. RES., 82, PP. 522-539; DERU, M., TORCELLINI, P., (2005) PERFORMANCE METRICS RESEARCH PROJECT - FINAL REPORT, , NATIONAL RENEWABLE ENERGY LABORATORY USA; TODD, J., CURRAN, M., (1999) STREAMLINED LIFE-CYCLE ASSESSMENT: A FINAL REPORT FROM THE SETAC NORTH AMERICA STREAMLINED LCA WORKGROUP, , SETAC PRESS BRUSSELS; LORNA, A., STEVE, B., DESIGN OF COORDINATED ENERGY AND ENVIRONMENTAL POLISHES: USE OF MULTI-CRITERIA DECISION MAKING (2004) ENERGY POL., 32, PP. 721-735; DIAKAKI, C., GRIGOROUDIS, E., KABELIS, N., KOLOKOTSA, D., KALAITZAKIS, K., STAVRAKAKIS, G., A MULTI-OBJECTIVE DECISION MODEL FOR THE IMPROVEMENT OF ENERGY EFFICIENCY IN BUILDINGS (2010) ENERGY, 35 (12), PP. 5483-5496; HARDING, R., (1998) ENVIRONMENTAL DECISION-MAKING: THE ROLES OF SCIENTISTS, ENGINEERS AND THE PUBLIC, , THE FEDERATION PRESS SYDNEY; BUILDINGS AND CLIMATE CHANGE SUMMARY FOR DECISION-MAKERS, (2009) UNEP SUSTAINABLE BUILDINGS &amp; CLIMATE INITIATIVE, , BUILDINGS AND CLIMATE CHANGE SUMMARY FOR DECISION-MAKERS PARIS; HEDRIKS, C., (2000) DURABLE AND SUSTAINABLE CONSTRUCTION MATERIALS, , AENEAS TECHNICAL PUBLISHERS THE NETHERLANDS; GREG, K., CAPITAL, E., (2003) THE COST AND FINANCIAL BENEFITS OF GREEN BUILDINGS, , SUSTAINABLE BUILDING TASK FORCE CALIFORNIA; REBITZER, G., HUNKELER, D., LIFE CYCLE COSTING IN LCM: AMBITIONS, OPPORTUNITIES, AND LIMITATIONS (2003) INT. J. LIFE CYCLE ASSESS., 8 (5), PP. 253-256; OLESEN1, B.W., SEPPANEN, O., BOERSTRA, A., CRITERIA FOR THE INDOOR ENVIRONMENT FOR ENERGY PERFORMANCE OF BUILDINGS: A NEW EUROPEAN STANDARD (2006) FACILITIES, 24 (11), PP. 445-457; HULT, M., ASSESSMENT AND ASSURANCE OF INDOOR ENVIRONMENT QUALITIES IN PROGRAM AND DESIGN PHASE (2005) PROCEEDING OF THE INTERNATIONAL CONFERENCE &quot;INDOOR AIR 2005&quot;, , BEIJING, CHINA; JEONG, J., (1999) DEVELOPMENT OF EVALUATION CRITERIA AND PROCEDURE FOR THE SELECTION OF WEIGHTING METHOD IN MULTI-CRITERIA DECISION MAKING, , DONGKUK UNIVERSITY (PH.D. THESIS); CHIDIAC, S.E., CATANIA, E.J.C., MOROFSKY, E., FOO, S., A SCREENING METHODOLOGY FOR IMPLEMENTING COST EFFECTIVE ENERGY RETROFIT MEASURE IN CANADIAN OFFICE BUILDINGS (2011) ENERGY BUILD., 43, PP. 614-620; KANG, H., (2011) A STUDY ON THE DEVELOPMENT OF SYSTEMATIC MODEL FOR SUSTAINABLE BUILDING ASSESSMENT TOOLS, , CHUNG-ANG UNIVERSITY (PH.D. THESIS); KOREA LANDSCAPE TRANSPORTATION AND MARITIME AGENCY, DEVELOPMENT OF LOWENERGY AND SUSTAINABLE MULTI-RESIDENTIAL BUILDINGS R&amp;D REPORT, , HTTPS://WWW.KAIA.RE.KR/PORTAL/LANDMARK/READTSKFINALVIEW.DO?TSKID=43602&amp;YEARCNT=5&amp;CATE1=&amp;CATE2=&amp;CATE3=&amp;YEAR=&amp;TSKNAME=&amp;PAGEINDEX=23&amp;MENUNO=200100, DATA FILE, (ACCESSED NOV 2014) (IN KOREAN) ONLINE HOMEPAGE; SHPRESA, K., SCHUURMANS, A., SUZY, E., (2003) LIFE-CYCLE ASSESSMENT IN BUILDING AND CONSTRUCTION: A STATE OF THE ART REPORT, , SETAC PRESS NC, USA; LEE, K., YANG, J., A STUDY ON THE FUNCTIONAL UNIT ESTIMATION OF ENERGY CONSUMPTION AND CARBON DIOXIDE EMISSION IN THE CONSTRUCTION MATERIALS (2009) J. ARCHIT. INST. KOREA PLANN. DES., 25 (6), PP. 43-50; KANG, H., RHEE, E., A DEVELOPMENT OF ENERGY LOAD PREDICTION EQUATIONS FOR MULTI-RESIDENTIAL BUILDINGS IN KOREA (2012) J. ASIAN ARCHIT. BUILD. ENG., 11 (2), PP. 1-8; CHO, S., KANG, H., PARK, J., RHEE, E., A STUDY ON THE METHODOLOGY OF WATER SAVING IN MULTI-FAMILY RESIDENTIAL BUILDINGS (2012) J. KOREAN SOC. LIVING ENVIRON. SYST., 19 (4), PP. 525-535; KOREA INSTITUTE OF CIVIL ENGINEERING AND BUILDING TECHNOLOGY, (2007) THE STUDY OF THE DEVELOPMENT OF ENERGY PERFORMANCE ASSESSMENT METHOD AND POLICY IN BUILDINGS, , MINISTRY OF TRADE, INDUSTRY AND ENERGY PRESS SEOUL; YOON, S., (2012) A STUDY ON THE PREDICTION OF CONSTRUCTION COST OF PUBLIC APARTMENT HOUSE, , JUN NAM UNIVERSITY (PH.D. THESIS); KOREA ENVIRONMENTAL INDUSTRY &amp; TECHNOLOGY INSTITUTE, (2014) DEVELOPMENT OF A SYSTEMATIC MODEL FOR AN ASSESSMENT TOOL FOR SUSTAINABLE BUILDINGS BASED ON A STRUCTURAL FRAMEWORK, , HTTP://WWW.EDP.OR.KR, (ACCESSED OCT 2014). (IN KOREAN); KOREA ENERGY MANAGEMENT CORPORATION, CONSUMPTION RECORD OF HOUSING DATA FILE, , HTTP://WWW.KEMCO.OR.KR/DATA/E_STATIC/ENERGY_CHART, ACCESSED NOV.2014; PUBLIC PROCUREMENT SERVICE, (2013) BIM APPLICATION GUIDELINE FOR COST ESTIMATE OF BUILDINGS V3.1, , PUBLIC PROCUREMENT SERVICE KOREA; YOEM, Y.S., (2008) A STUDY ON EVALUATION OF SUSTAINABLE TECHNOLOGY FOR MULTI-FAMILY RESIDENTIAL BUILDINGS BASED ON LIFE CYCLE ANALYSIS, , CHUNG-ANG UNIVERSITY SEOUL (M.ARCH. THESIS); LIM, J.J., (2002) EVALUATION OF ALTERNATIVES FOR BUILDING SERVICE SYSTEM IN HIGH-RISE BUILDING BASED ON LIFE CYCLE COST ANALYSIS, , YEON SEI UNIVERSITY SEOUL (PH.D. THESIS); NO, S.W., A STUDY OF CO2 EMISSION TRADING MARKET FOCUSING ON EU ETS (2009) J. ENVIRON. POL. ADMIN., 17 (1), PP. 25-44; EUROPEAN EMISSION ALLOWANCE, , HTTPS://WWW.EEX.COM, ACCESSED NOV.2014; LEE, S., AN ANALYSIS OF PERFORMANCE ASSESSMENT FACTORS OF INDOOR ENVIRONMENTAL QUALITY IN MULTI-FAMILY HOUSING USING POST OCCUPANCY EVALUATION (2011) J. KOREAN SOL. ENERGY SOC., 31 (2); KIM, M., KANG, H., RHEE, E., A SENSITIVITY ANALYSIS OF PARAMETERS AFFECTING INDOOR AIR QUALITY RELATED TO TVOC AND HCHO REDUCTION (2012) ARCHIT. RES., 14 (3), PP. 93-98; SOEBARTO, V.I., SILLIAMSON, WH., MULTI-CRITERIA ASSESSMENT OF BUILDING PERFORMANCE THEORY AND IMPLEMENT (2001) BUILD. ENVIRON., 26, P. 682; KRAJNC, D., GLAVIČ, P., HOW TO COMPARE COMPANIES ON RELEVANT DIMENSIONS OF SUSTAINABILITY (2005) ECOL. ECON., 55, PP. 551-563"/>
    <s v="KANG, H.J.; SAMOO ARCHITECTS AND ENGINEERSSOUTH KOREA"/>
    <s v=""/>
    <s v=""/>
    <s v="ELSEVIER LTD"/>
    <s v=""/>
    <s v=""/>
    <s v=""/>
    <s v=""/>
    <s v="03787788"/>
    <s v=""/>
    <s v="ENEBD"/>
    <s v=""/>
    <s v="ENGLISH"/>
    <s v="ENERGY BUILD."/>
    <x v="0"/>
    <s v="FINAL"/>
    <s v=""/>
    <s v="SCOPUS"/>
    <s v="2-S2.0-84938408156"/>
    <s v="ENERGY BUILD"/>
    <m/>
    <s v="NOTREPORTED;SAMOO ARCHITECTS AND ENGINEERSSOUTH KOREA"/>
    <m/>
    <s v="KANG HJ, 2015, ENERGY BUILD"/>
    <s v="KANG HJ, 2015, ENERGY BUILD"/>
    <m/>
  </r>
  <r>
    <n v="72"/>
    <x v="1"/>
    <s v="KRANTZ J;LARSSON J;LU W;OLOFSSON T"/>
    <s v="57044382700;55611757100;23975048100;35254197400;"/>
    <s v="ASSESSING EMBODIED ENERGY AND GREENHOUSE GAS EMISSIONS IN INFRASTRUCTURE PROJECTS"/>
    <x v="7"/>
    <s v="BUILDINGS"/>
    <s v="5"/>
    <s v="4"/>
    <s v=""/>
    <s v="1156"/>
    <s v="1170"/>
    <s v=""/>
    <n v="16"/>
    <s v="10.3390/buildings5041156"/>
    <s v="https://www.scopus.com/inward/record.uri?eid=2-s2.0-84958780316&amp;doi=10.3390%2fbuildings5041156&amp;partnerID=40&amp;md5=abebe81b82c124958aed704c04dc1c8a"/>
    <s v="DEPARTMENT OF CIVIL, ENVIRONMENTAL AND NATURAL RESOURCES ENGINEERING, LULEÅ UNIVERSITY OF TECHNOLOGY, LULEÅ, 971 87, SWEDEN"/>
    <s v="DEPARTMENT OF CIVIL, ENVIRONMENTAL AND NATURAL RESOURCES ENGINEERING, LULEÅ UNIVERSITY OF TECHNOLOGY, LULEÅ, 971 87, SWEDEN;DEPARTMENT OF CIVIL, ENVIRONMENTAL AND NATURAL RESOURCES ENGINEERING, LULEÅ UNIVERSITY OF TECHNOLOGY, LULEÅ, 971 87, SWEDEN;DEPARTMENT OF CIVIL, ENVIRONMENTAL AND NATURAL RESOURCES ENGINEERING, LULEÅ UNIVERSITY OF TECHNOLOGY, LULEÅ, 971 87, SWEDEN;DEPARTMENT OF CIVIL, ENVIRONMENTAL AND NATURAL RESOURCES ENGINEERING, LULEÅ UNIVERSITY OF TECHNOLOGY, LULEÅ, 971 87, SWEDEN"/>
    <s v="ABSTRACT: GREENHOUSE GAS (GHG) EMISSIONS FROM CONSTRUCTION PROCESSES ARE A SERIOUS CONCERN GLOBALLY. OF THE SEVERAL APPROACHES TAKEN TO ASSESS EMISSIONS, LIFE CYCLE ASSESSMENT (LCA) BASED METHODS DO NOT JUST TAKE INTO ACCOUNT THE CONSTRUCTION PHASE, BUT CONSIDER ALL PHASES OF THE LIFE CYCLE OF THE CONSTRUCTION. HOWEVER, MANY CURRENT LCA APPROACHES MAKE GENERAL ASSUMPTIONS REGARDING LOCATION AND EFFECTS, WHICH DO NOT DO JUSTICE TO THE INHERENT DYNAMICS OF NORMAL CONSTRUCTION PROJECTS. THIS STUDY PRESENTS A MODEL TO ASSESS THE EMBODIED ENERGY AND ASSOCIATED GHG EMISSIONS, WHICH IS SPECIFICALLY ADAPTED TO ADDRESS THE DYNAMICS OF INFRASTRUCTURE CONSTRUCTION PROJECTS. THE USE OF THE MODEL IS DEMONSTRATED ON THE SUPERSTRUCTURE OF A PREFABRICATED BRIDGE. THE FINDINGS INDICATE THAT BUILDING INFORMATION MODELS/MODELING (BIM) AND DISCRETE EVENT SIMULATION (DES) CAN BE USED TO EFFICIENTLY GENERATE PROJECT-SPECIFIC DATA, WHICH IS NEEDED FOR ESTIMATING THE EMBODIED ENERGY AND ASSOCIATED GHG EMISSIONS IN CONSTRUCTION SETTINGS. THIS STUDY HAS IMPLICATIONS FOR THE ADVANCEMENT OF LCA-BASED METHODS (AS WELL AS PROJECT MANAGEMENT) AS A WAY OF ASSESSING EMBODIED ENERGY AND ASSOCIATED GHG EMISSIONS RELATED TO CONSTRUCTION. © 2015 BY THE AUTHORS."/>
    <s v="BUILDING INFORMATION MODEL/MODELING (BIM); CONSTRUCTION ENERGY; DISCRETE EVENT SIMULATION (DES); LIFE CYCLE ASSESSMENT (LCA)"/>
    <s v=""/>
    <s v=""/>
    <s v=""/>
    <s v=""/>
    <s v=""/>
    <s v=""/>
    <s v=""/>
    <s v=""/>
    <s v=""/>
    <s v=""/>
    <s v=""/>
    <s v=""/>
    <s v=""/>
    <s v=""/>
    <s v=""/>
    <s v=""/>
    <s v="ASIF, M., MUNEER, T., KELLEY, R., LIFE CYCLE ASSESSMENT: A CASE STUDY OF A DWELLING HOME IN SCOTLAND (2007) BUILD. ENVIRON, 42, PP. 1391-1394; TAM, C.M., TAM, V.W.Y., ZENG, S.X., ENVIRONMENTAL PERFORMANCE EVALUATION (EPE) FOR CONSTRUCTION (2002) BUILD. RES. INF, 30, PP. 349-361; FERNÁNDEZ-SÁNCHEZ, G., BERZOSA, Á., BARANDICA, J.M., CORNEJO, E., SERRANO, J.M., OPPORTUNITIES FOR GHG EMISSIONS REDUCTION IN ROAD PROJECTS: A COMPARATIVE EVALUATION OF EMISSIONS SCENARIOS USING CO2 NSTRUCT (2015) J. CLEAN. PROD, 104, PP. 156-167; TRANI, M.L., BOSSI, B., GANGOLELLS, M., CASALS, M., PREDICTING FUEL ENERGY CONSUMPTION DURING EARTHWORKS J. CLEAN. PROD, , IN PRESS; (2011) MILJÖINDIKATORER FÖR BYGG-OCH FASTIGHETSSEKTORN 1993-2007, , BOVERKET: KARLSKRONA, SWEDEN. (IN SWEDISH); TRELOAR, G.J., LOVE, P.E.D., HOLT, G.D., USING NATIONAL INPUT/OUTPUT DATA FOR EMBODIED ENERGY ANALYSIS OF INDIVIDUAL RESIDENTIAL BUILDINGS (2001) CONSTR. MANAG. ECON, 19, PP. 49-61; SARTORI, I., HESTNES, A.G., ENERGY USE IN THE LIFE CYCLE OF CONVENTIONAL AND LOW-ENERGY BUILDINGS: A REVIEW ARTICLE (2007) ENERGY BUILD, 39, PP. 249-257; STRIPPLE, H., (2001) LIFE CYCLE ASSESMENT OF ROAD-A PILOT STUDY FOR INVENTORY ANALYSIS-2ND REVISED EDITION, , B1210E; SWEDISH ENVIRONMENTAL RESEARCH INSTITUTE (IVL): GOTHENBURG, SWEDEN; ORTIZ, O., CASTELLS, F., SONNEMANN, G., SUSTAINABILITY IN THE CONSTRUCTION INDUSTRY: A REVIEW OF RECENT DEVELOPMENTS BASED ON LCA (2009) CONSTR. BUILD. MATER, 23, PP. 28-39; RAMESH, T., PRAKASH, R., SHUKLA, K.K., LIFE CYCLE ENERGY ANALYSIS OF BUILDINGS: AN OVERVIEW (2010) ENERGY BUILD, 42, PP. 1592-1600; DEL BORGHI, A., LCA AND COMMUNICATION: ENVIRONMENTAL PRODUCT DECLARATION (2012) INT. J. LIFE CYCLE ASSESS, 18, PP. 293-295; THIEDE, S., SEOW, Y., ANDERSSON, J., JOHANSSON, B., ENVIRONMENTAL ASPECTS IN MANUFACTURING SYSTEM MODELLING AND SIMULATION-STATE OF THE ART AND RESEARCH PERSPECTIVES (2013) CIRP J. MANUF. SCI. TECHNOL, 6, PP. 78-87; REAP, J., ROMAN, F., DUNCAN, S., BRAS, B., A SURVEY OF UNRESOLVED PROBLEMS IN LIFE CYCLE ASSESSMENT (2008) INT. J. LIFE CYCLE ASSESS, 13, PP. 374-388; WANG, E., SHEN, Z., BARRYMAN, C., A BUILDING LCA CASE STUDY USING AUTODESK ECOTECT AND BIM MODEL (2011) PROCEEDINGS OF THE 47TH ASC ANNUAL INTERNATIONAL CONFERENCE, , LINCOLN, NE, USA, 6-9 APRIL; HAJJAR, D., ABOURIZK, S., UNIFIED MODELING METHODOLOGY FOR CONSTRUCTION SIMULATION (2002) J. CONSTR. ENG. MANAG, 128, PP. 174-185; LU, W., OLOFSSON, T., BUILDING INFORMATION MODELING AND DISCRETE EVENT SIMULATION: TOWARDS AN INTEGRATED FRAMEWORK (2014) AUTOM. CONSTR, 44, PP. 73-83; WEISSER, D., A GUIDE TO LIFE-CYCLE GREENHOUSE GAS (GHG) EMISSIONS FROM ELECTRIC SUPPLY TECHNOLOGIES (2007) ENERGY, 32, PP. 1543-1559; HONDO, H., LIFE CYCLE GHG EMISSION ANALYSIS OF POWER GENERATION SYSTEMS: JAPANESE CASE (2005) ENERGY, 30, PP. 2042-2056; FINNVEDEN, G., HAUSCHILD, M.Z., EKVALL, T., GUINÉE, J., HEIJUNGS, R., HELLWEG, S., KOEHLER, A., SUH, S., RECENT DEVELOPMENTS IN LIFE CYCLE ASSESSMENT (2009) J. ENVIRON. MANAG, 91, PP. 1-21; BUYLE, M., BRAET, J., AUDENAERT, A., LIFE CYCLE ASSESSMENT IN THE CONSTRUCTION SECTOR: A REVIEW (2013) RENEW. SUST. ENERG. REV, 26, PP. 379-388; REBITZER, G., EKVALL, T., FRISCHKNECHT, R., HUNKELER, D., NORRIS, G., RYDBERG, T., SCHMIDT, W., PENNINGTON, D.W., LIFE CYCLE ASSESSMENT: PART 1: FRAMEWORK, GOAL AND SCOPE DEFINITION, INVENTORY ANALYSIS, AND APPLICATIONS (2004) ENVIRON. INT, 30, PP. 701-720; DIXIT, M.K., FERNÁNDEZ-SOLÍS, J.L., LAVY, S., CULP, C.H., NEED FOR AN EMBODIED ENERGY MEASUREMENT PROTOCOL FOR BUILDINGS: A REVIEW PAPER (2012) RENEW. SUST. ENERG. REV, 16, PP. 3730-3743; DIXIT, M.K., FERNÁNDEZ-SOLÍS, J.L., LAVY, S., CULP, C.H., IDENTIFICATION OF PARAMETERS FOR EMBODIED ENERGY MEASUREMENT: A LITERATURE REVIEW (2010) ENERGY BUILD, 42, PP. 1238-1247; DAVIES, P.J., EMMITT, S., FIRTH, S.K., CHALLENGES FOR CAPTURING AND ASSESSING INITIAL EMBODIED ENERGY: A CONTRACTOR'S PERSPECTIVE (2014) CONSTR. MANAG. ECON, 32, PP. 290-308; HUNKELER, D., REBITZER, G., THE FUTURE OF LIFE CYCLE ASSESSMENT (2005) INT. J. LIFE CYCLE ASSESS, 10, PP. 305-308; ROSS, S., EVANS, D., WEBBER, M., HOW LCA STUDIES DEAL WITH UNCERTAINTY (2002) INT. J. LIFE CYCLE ASSESS, 7, PP. 47-52; HALPIN, D.W., RIGGS, L.S., (1992) PLANNING AND ANALYSIS OF CONSTRUCTION OPERATIONS, , JOHN WILEY &amp; SONS: NEW YORK, NY, USA; LU, W., OLOFSSON, T., STEHN, L., A LEAN-AGILE MODEL OF HOMEBUILDERS' PRODUCTION SYSTEMS (2011) CONSTR. MANAG. ECON, 29, PP. 25-35; GONZÁLEZ, V., ECHAVEGUREN, T., EXPLORING THE ENVIRONMENTAL MODELING OF ROAD CONSTRUCTION OPERATIONS USING DISCRETE-EVENT SIMULATION (2012) AUTOM. CONSTR, 24, PP. 100-110; (2005) USER'S GUIDE FOR THE FINAL NONROAD2005 MODEL, , EPA420-R-05-013; UNITED STATES ENVIRONMENTAL PROTECTION AGENCY: WASHINGTON, DC, USA; ZHANG, H., ZHAI, D., YANG, Y.N., SIMULATION-BASED ESTIMATION OF ENVIRONMENTAL POLLUTIONS FROM CONSTRUCTION PROCESSES (2014) J. CLEAN. PROD, 76, PP. 85-94; HONG-XIAN, L., ZHEN, L., IMPLEMENTATION OF DISCRETE-EVENT SIMULATION (DES) IN ESTIMATING &amp;AMP; ANALYZING CO2 EMISSION DURING EARTHWORK OF BUILDING CONSTRUCTION ENGINEERING (2010) PROCEEDINGS OF THE 2010 IEEE 17TH INTERNATIONAL CONFERENCE ON INDUSTRIAL ENGINEERING AND ENGINEERING MANAGEMENT (IE&amp;EM 2010), , XIAMEN, CHINA, 29-31 OCTOBER; CHANGBUM, A., WENJIA, P., SANG-HYUN, L., PEÑA-MORA, F.A., LESSONS LEARNED FROM UTILIZING DISCRETE-EVENT SIMULATION MODELING FOR QUANTIFYING CONSTRUCTION EMISSIONS IN PRE-PLANNING PHASE (2010) PROCEEDINGS OF THE 2010 WINTER SIMULATION CONFERENCE (WSC), , PRINCETON, NJ, USA, 5-8 DECEMBER; ERNSTROM, J.W., (2006) THE CONTRACTORS' GUIDE TO BIM, , ASSOCIATED GENERAL CONTRACTORS OF AMERICA: ARLINGTON, VA, USA; SHEN, Z., ISSA, R.R., QUANTITATIVE EVALUATION OF THE BIM-ASSISTED CONSTRUCTION DETAILED COST ESTIMATES (2010) ITCON, 15, PP. 234-257; KIM, H., ANDERSON, K., LEE, S., HILDRETH, J., GENERATING CONSTRUCTION SCHEDULES THROUGH AUTOMATIC DATA EXTRACTION USING OPEN BIM (BUILDING INFORMATION MODELING) TECHNOLOGY (2013) AUTOM. CONSTR, 35, PP. 285-295; LAINE, T., HÄNNINEN, R., KAROLA, A., BENEFITS OF BIM IN THE THERMAL PERFORMANCE MANAGEMENT (2007) PROCEEDINGS OF THE BUILDING SIMULATION CONFERENCE 2007, , BEIJING, CHINA, 3-6 SEPTEMBER; BAZJANAC, V., (2008) IFC BIM-BASED METHODOLOGY FOR SEMI-AUTOMATED BUILDING ENERGY PERFORMANCE SIMULATION, , LAWRENCE BERKELEY NATIONAL LABORATORY: BERKELEY, CA, USA; RANDELL, L.G., BOLMSJO, G.S., DATABASE DRIVEN FACTORY SIMULATION: A PROOF-OF-CONCEPT DEMONSTRATOR (2001) PROCEEDINGS OF THE 33RD CONFERENCE ON WINTER SIMULATION, ARLINGTON, VA, USA 9-12 DECEMBER 2001, , PETERS, B.A., SMITH, J.S., MEDEIROS, D.J., ROHRER, M.W., EDS.; INSTITUTE OF ELECTRICAL AND ELECTRONICS ENGINEERS INC.: WASHINGTON, DC, USA; (2006) ENVIRONMENTAL LABELS AND DECLARATIONS-TYPE III ENVIRONMENTAL DECLARATIONS-PRINCIPLES AND PROCEDURES, , INTERNATIONAL ORGANIZATION FOR STANDARDIZATION: GENEVA, SWITZERLAND; (2012) EN 15804: 2012 SUSTAINABILITY OF CONSTRUCTION WORKS-ENVIRONMENTAL PRODUCT DECLARATIONS-CORE RULES FOR THE PRODUCT CATEGORY OF CONSTRUCTION PRODUCTS, , BSI: LONDON, UK; MERRIAM, S.B., (1998) QUALITATIVE RESEARCH AND CASE STUDY APPLICATIONS IN EDUCATION. REVISED AND EXPANDED FROM CASE STUDY RESEARCH IN EDUCATION, , JOSSEY-BASS PUBLISHERS: SAN FRANCISCO, CA, USA; (2013) REVIT 2013, , AUTODESK INC.: SAN RAFAEL, CA, USA; STURROCK, D.T., PEGDEN, C.D., RECENT INNOVATIONS IN SIMIO (2011) PROCEEDINGS OF THE 2011 WINTER SIMULATION CONFERENCE, , PHOENIX, AZ, USA, 11-14 DECEMBER; (2014) BREG EN EPD 000011 CARBON STEEL REINFORCING BAR, , UK CARES: SEVENOAKS, UK; (2014), B20 M90 D22, 205000 VIBRERBAR BETONG; EPD-NORGE: OSLO, NORWAY; (2015) LTM 1060-3.1, , LIEBHERR: BULLE, SWITZERLAND; (2015) SANY TRUCK-MOUNTED CONCRETE PUMP SERIES, , SANY: CHANGSHA, CHINA; OLSSON, A., (2012) IMPROVEMENT OF THE ENERGY EFFICIENCY OF BUILDING SHED ESTABLISHMENTS, , BACHELOR'S THESIS, UPPSALA UNIVERSITY: UPPSALA, SWEDEN; LINDGREN, M., (2007) A METHODOLOGY FOR ESTIMATING ANNUAL FUEL CONSUMPTION AND EMISSIONS FROM NON-ROAD MOBILE MACHINERY, , 2007:0; THE SWEDISH UNIVERSITY OF AGRICULTURE, DEPARTMENT OF BIOMETRY AND ENGINEERING: UPPSALA, SWEDEN; CHAN, A.P.C., CHAN, A.P.L., KEY PERFORMANCE INDICATORS FOR MEASURING CONSTRUCTION SUCCESS (2004) BENCHMARKING INT. J, 11, PP. 203-221"/>
    <s v="KRANTZ, J.; DEPARTMENT OF CIVIL, SWEDEN; EMAIL: JAN.KRANTZ@LTU.SE"/>
    <s v=""/>
    <s v=""/>
    <s v="MDPI AG"/>
    <s v=""/>
    <s v=""/>
    <s v=""/>
    <s v=""/>
    <s v="20755309"/>
    <s v=""/>
    <s v=""/>
    <s v=""/>
    <s v="ENGLISH"/>
    <s v="BUILDINGS"/>
    <x v="0"/>
    <s v="FINAL"/>
    <s v="ALL OPEN ACCESS, GOLD, GREEN"/>
    <s v="SCOPUS"/>
    <s v="2-S2.0-84958780316"/>
    <s v="BUILDINGS"/>
    <s v="LULEÅ UNIVERSITY OF TECHNOLOGY;LULEÅ UNIVERSITY OF TECHNOLOGY;LULEÅ UNIVERSITY OF TECHNOLOGY;LULEÅ UNIVERSITY OF TECHNOLOGY"/>
    <s v="NOTREPORTED;NOTREPORTED;NOTREPORTED"/>
    <m/>
    <s v="KRANTZ J, 2015, BUILDINGS"/>
    <s v="KRANTZ J, 2015, BUILDINGS"/>
    <m/>
  </r>
  <r>
    <n v="73"/>
    <x v="1"/>
    <s v="JUNG Y;MOON B-S;KIM Y-M;KIM W"/>
    <s v="9132851200;51461695200;56567162800;56037993200;"/>
    <s v="INTEGRATED COST AND SCHEDULE CONTROL SYSTEMS FOR NUCLEAR POWER PLANT CONSTRUCTION: LEVERAGING STRATEGIC ADVANTAGES TO OWNERS AND EPC FIRMS"/>
    <x v="7"/>
    <s v="SCIENCE AND TECHNOLOGY OF NUCLEAR INSTALLATIONS"/>
    <s v="2015"/>
    <s v=""/>
    <s v="190925"/>
    <s v=""/>
    <s v=""/>
    <s v=""/>
    <n v="6"/>
    <s v="10.1155/2015/190925"/>
    <s v="https://www.scopus.com/inward/record.uri?eid=2-s2.0-84925435472&amp;doi=10.1155%2f2015%2f190925&amp;partnerID=40&amp;md5=f36d8ec861443a67c84b2030ee511e51"/>
    <s v="COLLEGE OF ARCHITECTURE, MYONGJI UNIVERSITY, YONGIN, 449-728, SOUTH KOREA; CENTRAL RESEARCH INSTITUTE, KOREA HYDRO AND NUCLEAR POWER CO., LTD., DAEJEON, 305-343, SOUTH KOREA; PROJECT MANAGEMENT DEPARTMENT, KEPCO ENGINEERING AND CONSTRUCTION COMPANY, INC., YONGIN, 446-713, SOUTH KOREA"/>
    <s v="COLLEGE OF ARCHITECTURE, MYONGJI UNIVERSITY, YONGIN, 449-728, SOUTH KOREA;DAEJEON, 305-343, SOUTH KOREA;YONGIN, 446-713, SOUTH KOREA;DAEJEON, 305-343, SOUTH KOREA"/>
    <s v="AS THE OWNERS EXPECT THAT THE COST AND TIME FOR NUCLEAR POWER PLANT CONSTRUCTION WOULD DECREASE WITH NEW ENTRANTS INTO THE MARKET, THERE WILL BE SEVERER COMPETITION IN THE NUCLEAR INDUSTRY. IN ORDER TO ACHIEVE PERFORMANCE IMPROVEMENT AND TO ATTAIN COMPETITIVE ADVANTAGES UNDER THE GLOBALIZED COMPETITION, PRACTITIONERS AND RESEARCHERS IN THE NUCLEAR INDUSTRY HAVE RECENTLY EXERTED EFFORTS TO DEVELOP AN ADVANCED AND EFFICIENT MANAGEMENT METHODOLOGY FOR THE NUCLEAR MEGA-PROJECTS. AMONG SEVERAL CANDIDATES, INTEGRATED COST AND SCHEDULE CONTROL SYSTEM IS OF GREAT CONCERN BECAUSE IT CAN EFFECTIVELY MANAGE THE THREE MOST IMPORTANT PROJECT PERFORMANCES INCLUDING COST, TIME, AND QUALITY. IN THIS CONTEXT, THE PURPOSE OF THIS PAPER IS TO DEVELOP A PROJECT NUMBERING SYSTEM (PNS) OF INTEGRATED COST AND SCHEDULE CONTROL SYSTEM FOR NUCLEAR POWER PLANT CONSTRUCTION. DISTINCT ATTRIBUTES OF NUCLEAR POWER PLANT CONSTRUCTION WERE INVESTIGATED FIRST IN ORDER TO IDENTIFY INFLUENCING VARIABLES THAT CHARACTERIZE REAL-WORLD IMPLEMENTATION OF ADVANCED COST AND SCHEDULE CONTROLS. A SCENARIO WAS THEN DEVELOPED AND ANALYSED TO SIMULATE A CASE-PROJECT. BY USING THIS CASE-PROJECT, PROPOSED MANAGEMENT REQUIREMENTS, MANAGEMENT METHODS, MEASUREMENT TECHNIQUES, DATA STRUCTURE, AND DATA COLLECTION METHODS FOR INTEGRATED COST AND SCHEDULE PNS WERE ILLUSTRATED. FINALLY, FINDINGS AND IMPLICATIONS ARE OUTLINED, AND RECOMMENDATIONS FOR FURTHER RESEARCH ARE PRESENTED. © 2015 YOUNGSOO JUNG ET AL."/>
    <s v=""/>
    <s v="COMPETITION; CONTROL SYSTEMS; COSTS; INFORMATION MANAGEMENT; NUCLEAR ENERGY; NUCLEAR INDUSTRY; NUCLEAR POWER PLANTS; NUMBERING SYSTEMS; POWER MARKETS; QUALITY CONTROL; COMPETITIVE ADVANTAGE; DATA COLLECTION METHOD; EFFICIENT MANAGEMENTS; MEASUREMENT TECHNIQUES; POWER PLANT CONSTRUCTION; PROJECT PERFORMANCE; REAL-WORLD IMPLEMENTATION; STRATEGIC ADVANTAGES; PROJECT MANAGEMENT"/>
    <s v=""/>
    <s v=""/>
    <s v=""/>
    <s v=""/>
    <s v="2014R1A2A2A01006984"/>
    <s v=""/>
    <s v=""/>
    <s v=""/>
    <s v=""/>
    <s v=""/>
    <s v=""/>
    <s v=""/>
    <s v=""/>
    <s v=""/>
    <s v=""/>
    <s v="RICHARDSON, M., NUCLEAR PLANT CONSTRUCTION UP; SOUTH KOREA CHALLENGINGMARKET (2010) THEJAPAN TIMESONLINE, , HTTP://SEARCH.JAPANTIMES.CO.JP/CGI-BIN/EO20100201MR.HTM; RASDORF, W.J., ABUDAYYEH, O.Y., COST-AND SCHEDULECONTROL INTEGRATION. ISSUES AND NEEDS (1991) JOURNAL OF CONSTRUCTION ENGINEERING ANDMANAGEMENT ASCE, 117 (3), PP. 486-502; DENG, M.Z.M., HUNG, Y.E., INTEGRATED COST AND SCHEDULE CONTROL: HONG KONG PERSPECTIVE (1998) PROJECT MANAGEMENT JOURNAL, 29 (4), PP. 43-49; JUNG, Y., WOO, S., FLEXIBLE WORK BREAKDOWN STRUCTURE FOR INTEGRATED COST AND SCHEDULE CONTROL (2004) JOURNAL OF CONSTRUCTION ENGINEERING ANDMANAGEMENT ASCE, 130 (5), PP. 616-625; JUNG, Y., KIM, Y., KIM, M., JU, T., CONCEPT AND STRUCTURE OF PARAMETRIC OBJECT BREAKDOWN STRUCTURE (OBS) FOR PRACTICAL BIM (2013) KOREAN JOURNAL OF CONSTRUCTION ENGINEERING AND MANAGEMENT, 14 (3), PP. 88-96; ELDIN, N.N., MEASUREMENT OF WORK PROGRESS: QUANTITATIVE TECHNIQUE (1989) JOURNAL OF CONSTRUCTION ENGINEERING AND MANAGEMENT, 115 (3), PP. 462-474; ELDIN, N.N., MANAGEMENT OF ENGINEERING/DESIGN PHASE (1991) JOURNAL OF CONSTRUCTION ENGINEERING ANDMANAGEMENT, 117 (1), PP. 163-175; FLEMING, Q.W., KOPPLEMAN, J.M., (1996) EARNED VALUE PROJECT MANAGEMENT, PROJECT MANAGEMENT INSTITUTE, , UPPER DARBY, PA, USA; (1998) EARNED VALUE MANAGEMENT SYSTEMS, , ELECTRONIC INDUSTRIES ALLIANCE (EIA) EIA PUBLICATION ANSI/EIA-748-1998, EIA, ARLINGTON, VA, USA; JUNG, Y., KANG, S., KNOWLEDGE-BASED STANDARD PROGRESS MEASUREMENT FOR INTEGRATED COST AND SCHEDULE PERFORMANCE CONTROL (2007) JOURNAL OF CONSTRUCTION ENGINEERING AND MANAGEMENT, 133 (1), PP. 10-21; (1996) A GUIDE TO PROJECT MANAGEMENT BODY OF KNOWLEDGE, , PROJECT MANAGEMENT INSTITUTE (PMI) PROJECT MANAGEMENT INSTITUTE, UPPER DARBY, PA, USA; (2013) RESEARCH TEAM 272, WORKFACE PLANNING; FROM DESIGN THROUGH SITE EXECUTION, , HTTPS://WWW.CONSTRUCTION-INSTITUTE.ORG/, CONSTRUCTION INDUSTRY INSTITUTE (CII); JUNG, Y., PARK, H., MOON, J.Y., (2000) REQUIREMENTS FOR INTEGRATED COST AND SCHEDULE CONTROL: PROCESS REDESIGN GUIDELINES FOR THE KOREAN CONTRACTORS, , WORKING PAPER 25, CONSTRUCTION AND ECONOMY RESEARCH INSTITUTE OF KOREA (CERIK), SEOUL, REPUBLIC OF KOREA; JUNG, Y., JOO, M., BUILDING INFORMATION MODELLING (BIM) FRAMEWORK FOR PRACTICAL IMPLEMENTATION (2011) AUTOMATION IN CONSTRUCTION, 20 (2), PP. 126-133; KOPPINEN, T., LAHDENPERA, P., REALIZED ECONOMIC EFFICIENCY OF ROAD PROJECT DELIVERY SYSTEMS (2007) JOURNAL OF INFRASTRUCTURE SYSTEMS, 13 (4), PP. 321-329; JUNG, Y., INTEGRATED COST AND SCHEDULE CONTROL: VARIABLES FOR THEORY AND IMPLEMENTATION (2005) PROCEEDINGS OF THE CONSTRUCTION RESEARCH CONGRESS, PP. 1-10. , ASCE, SAN DIEGO, CALIF, USA; FLAHERTY, T., NAVIGATING NUCLEAR RISKS: NEW APPROACHES TO CONTRACTING IN A POST-TURNKEYWORLD (2008) PUBLICUTILITIES FORTNIGHTLY, PP. 39-45; BAKOS, J.Y., TREACY, M.E., INFORMATION TECHNOLOGY AND CORPORATE STRATEGY: A RESEARCH PERSPECTIVE (1986) MIS QUARTERLY: MANAGEMENT INFORMATION SYSTEMS, 10 (2), PP. 107-119; HENDERSON, J.C., VENKATRAMAN, N., STRATEGIC ALIGNMENT: LEVERAGING INFORMATION TECHNOLOGY FOR TRANSFORMING ORGANIZATIONS (1993) IBM SYSTEMS JOURNAL, 32 (1), PP. 4-16; JUNG, Y., GIBSON, G.E., JR., PLANNING FOR COMPUTER INTEGRATED CONSTRUCTION (1999) JOURNAL OF COMPUTING IN CIVIL ENGINEERING, 13 (4), PP. 217-225; JUNG, Y., CHIN, S., KIM, K., INFORMATIZATION INDEX FOR THE CONSTRUCTION INDUSTRY (2004) JOURNAL OF COMPUTING IN CIVIL ENGINEERING, 18 (3), PP. 267-276; JUNG, Y., KANG, S., KIM, Y.-S., PARK, C., ASSESSMENT OF SAFETY MANAGEMENT INFORMATION SYSTEMS FOR GENERAL CONTRACTORS (2008) SAFETY SCIENCE, 46 (4), PP. 661-674; JUNG, Y., AUTOMATED FRONT-END PLANNING FOR COST AND SCHEDULE: VARIABLES FOR THEORY AND IMPLEMENTATION (2008) PROCEEDINGS OF THE ARCHITECTURAL ENGINEERING NATIONAL CONFERENCE, PP. 1-10. , ASCE, DENVER, COLO, USA; MOON, B.-S., (2009) A STUDY ON THE APPLICATION OF EVMS TO NUCLEAR POWER PLANT CONSTRUCTION PROJECT M. S. THESIS, , SOONGSIL UNIVERSITY, SEOUL, REPUBLIC OF KOREA"/>
    <s v="JUNG, Y.; COLLEGE OF ARCHITECTURE, MYONGJI UNIVERSITYSOUTH KOREA"/>
    <s v=""/>
    <s v=""/>
    <s v="HINDAWI PUBLISHING CORPORATION"/>
    <s v=""/>
    <s v=""/>
    <s v=""/>
    <s v=""/>
    <s v="16876075"/>
    <s v=""/>
    <s v=""/>
    <s v=""/>
    <s v="ENGLISH"/>
    <s v="SCI. TECHNOL. NUCL. INSTALL."/>
    <x v="0"/>
    <s v="FINAL"/>
    <s v="ALL OPEN ACCESS, GOLD, GREEN"/>
    <s v="SCOPUS"/>
    <s v="2-S2.0-84925435472"/>
    <s v="SCI TECHNOL NUCL INSTALL"/>
    <s v="MYONGJI UNIVERSITY"/>
    <s v="NOTREPORTED;MYONGJI UNIVERSITYSOUTH KOREA"/>
    <m/>
    <s v="JUNG Y, 2015, SCI TECHNOL NUCL INSTALL"/>
    <s v="JUNG Y, 2015, SCI TECHNOL NUCL INSTALL"/>
    <m/>
  </r>
  <r>
    <n v="74"/>
    <x v="1"/>
    <s v="QI J;ISSA RRA;OLBINA S;HINZE J"/>
    <s v="51462125900;35587852800;15729948100;7006120013;"/>
    <s v="USE OF BUILDING INFORMATION MODELING IN DESIGN TO PREVENT CONSTRUCTION WORKER FALLS"/>
    <x v="8"/>
    <s v="JOURNAL OF COMPUTING IN CIVIL ENGINEERING"/>
    <s v="28"/>
    <s v="5"/>
    <s v="A4014008"/>
    <s v=""/>
    <s v=""/>
    <s v=""/>
    <n v="63"/>
    <s v="10.1061/(ASCE)CP.1943-5487.0000365"/>
    <s v="https://www.scopus.com/inward/record.uri?eid=2-s2.0-84906256379&amp;doi=10.1061%2f%28ASCE%29CP.1943-5487.0000365&amp;partnerID=40&amp;md5=ef6d530fe52a4c5660a0a74a58dc7afe"/>
    <s v="SAVILLS PROPERTY SERVICES (BEIJING) CO. LTD., BEIJING, CHINA; M. E. RINKER, SR. SCHOOL OF BUILDING CONSTRUCTION, UNIV. OF FLORIDA, GAINESVILLE, FL 32611-5703, UNITED STATES"/>
    <s v="BEIJING, CHINA, M. E. RINKER, SR. SCHOOL OF BUILDING CONSTRUCTION, UNIV. OF FLORIDA, GAINESVILLE, FL 32611-5703, UNITED STATES;M. E. RINKER, SR. SCHOOL OF BUILDING CONSTRUCTION, UNIV. OF FLORIDA, GAINESVILLE, FL 32611-5703, UNITED STATES;M. E. RINKER, SR. SCHOOL OF BUILDING CONSTRUCTION, UNIV. OF FLORIDA, GAINESVILLE, FL 32611-5703, UNITED STATES;M. E. RINKER, SR. SCHOOL OF BUILDING CONSTRUCTION, UNIV. OF FLORIDA, GAINESVILLE, FL 32611-5703, UNITED STATES"/>
    <s v="THE CONSTRUCTION INDUSTRY HAS INCURRED THE MOST FATALITIES OF ANY UNITED STATES INDUSTRY IN THE PRIVATE SECTOR IN RECENT YEARS. WHEREAS MANY FACTORS MAY CONTRIBUTE TO THIS STATISTIC, ONE LIKELY CAUSE IS DUE TO DESIGNERS WHO OFTEN LACK DESIGN FOR CONSTRUCTION SAFETY KNOWLEDGE, WHICH RESULTS IN MANY SAFETY HAZARDS BEING BUILT INTO PROJECT DESIGNS. THEREFORE, THERE IS A COMPELLING NEED FOR TOOLS THAT CAN PUT THE SAFETY-IN-DESIGN CONCEPT INTO PRACTICE. TO IMPROVE THE CURRENT SITUATION, A PREVENTION THROUGH DESIGN (PTD) TOOL BASED ON COMPUTER SOFTWARE WAS DEVELOPED. CONSTRUCTION SAFETY BEST PRACTICES WERE COMPILED INTO COMPUTABLE RULES SO THAT THE PTD TOOL CAN AUTOMATICALLY CONDUCT COMPLIANCE CHECKING. PARTICULAR EMPHASIS WAS PLACED ON FALL ACCIDENTS SINCE FALLS ARE THE MOST FREQUENTLY OCCURRING CAUSE OF FATALITIES ON CONSTRUCTION SITES. THIS TOOL EFFICIENTLY MAKES PTD SUGGESTIONS AVAILABLE TO DESIGNERS AND CONSTRUCTORS. WITH THIS PTD TOOL, IT IS POSSIBLE FOR PROJECT PARTICIPANTS TO WORK TOGETHER TO OPTIMIZE BUILDING DESIGNS FOR CONSTRUCTION WORKER SAFETY, WHICH PROVIDES VALUABLE DOWNSTREAM BENEFITS. BY USING THE RESULTS OF THE SAFETY CHECK BY THIS PTD TOOL, CONSTRUCTORS HAVE THE OPPORTUNITY TO PLAN FOR PRELIMINARY SAFETY MEASURES TO ADDRESS CONSTRUCTION SITE HAZARDS FROM THE BEGINNING OF THE PROJECT. PREPLANNING FACILITATES REDUCTION OF POTENTIAL HAZARDS ON CONSTRUCTION SITES BY ALLOWING FOR CONSIDERATION OF CONSTRUCTION WORKER SAFETY DURING THE DESIGN AND PRECONSTRUCTION PHASES OF A PROJECT. © 2014 AMERICAN SOCIETY OF CIVIL ENGINEERS."/>
    <s v="BUILDING INFORMATION MODEL (BIM); COMPUTABLE RULE; CONSTRUCTION SAFETY; MODEL CHECKING SOFTWARE; PREVENTION THROUGH DESIGN"/>
    <s v="ACCIDENT PREVENTION; CONSTRUCTION INDUSTRY; HAZARDS; MODEL CHECKING; BUILDING INFORMATION MODEL - BIM; COMPLIANCE CHECKING; COMPUTABLE RULE; CONSTRUCTION SAFETY; CONSTRUCTION SITES; CONSTRUCTION WORKERS; MODEL CHECKING SOFTWARE; PROJECT PARTICIPANTS; ARCHITECTURAL DESIGN"/>
    <s v=""/>
    <s v=""/>
    <s v=""/>
    <s v=""/>
    <s v=""/>
    <s v=""/>
    <s v=""/>
    <s v=""/>
    <s v=""/>
    <s v=""/>
    <s v=""/>
    <s v=""/>
    <s v=""/>
    <s v=""/>
    <s v=""/>
    <s v="BANSAL, V.K., APPLICATION OF GEOGRAPHIC INFORMATION SYSTEMS IN CONSTRUCTION SAFETY PLANNING (2011) INT. J. PROJ. MANAGE., 29 (1), PP. 66-77. , IPMAEL 10.1016/J.IJPROMAN.2010.01.007; BIM SERVER 1.1 COMPUTER SOFTWARE. BUDAPEST, HUNGARY, GRAPHISOFT; BOUKAMP, F., AKINCI, B., AUTOMATED PROCESSING OF CONSTRUCTION SPECIFICATIONS TO SUPPORT INSPECTION AND QUALITY CONTROL (2007) AUTOMAT. CONSTR., 17 (1), PP. 90-106. , AUCOES 0926-5805 10.1016/J.AUTCON.2007.03.002; (2012) IFCOPENINGELEMENT, , HTTP://WWW.BUILDINGSMART-TECH.ORG/IFC/IFC2X4/RC1/HTML/ IFCPRODUCTEXTENSION/LEXICAL/IFCOPENINGELEMENT.HTM, BUILDINGSMART. &quot;.&quot; 〈 (JUL. 26, 2012); (2011) NUMBER AND RATE OF FATAL OCCUPATIONAL INJURIES, BY INDUSTRY SECTOR, , HTTP://WWW.BLS.GOV/IIF/OSHCFOI1.HTM, BUREAU OF LABOR STATISTICS. &quot;.&quot; 〈 (APR. 4, 2012); COATES, W., (2011) ANALYSIS OF THE CAUSES OF CONSTRUCTION FATALITIES FROM 2007 TO 2009, , MSBC THESIS, UNIV. OF FLORIDA, GAINESVILLE, FL; COBLE, R.J., HAUPT, T.C., POTENTIAL CONTRIBUTION OF CONSTRUCTION FOREMEN IN DESIGNING FOR SAFETY (2000) PROC. DESIGNING FOR SAFETY AND HEALTH CONF. EUROPEAN CONSTRUCTION INSTITUTE, LOUGHBOROUGH, U.K., PP. 175-180; COOKE, T., LINGARD, H., BLISMAS, N., THE DEVELOPMENT AND EVALUATION OF A DECISION SUPPORT TOOL FOR HEALTH AND SAFETY IN CONSTRUCTION DESIGN (2008) ENG. CONSTRUCT. ARCHITECT. MANAGE., 15 (4), PP. 336-351. , 0969-9988 10.1108/09699980810886847; EASTMAN, C., LEE, J., JEONG, Y., LEE, J., AUTOMATIC RULE-BASED CHECKING OF BUILDING DESIGNS (2009) AUTOMAT. CONSTR., 18 (8), PP. 1011-1033. , AUCOES 0926-5805 10.1016/J.AUTCON.2009.07.002; FISCHER, M., KUNZ, J., THE SCOPE AND ROLE OF INFORMATION TECHNOLOGY IN CONSTRUCTION (2004) PROC. JAPAN SOCIETY OF CIVIL ENGINEERS, TOKYO., PP. 1-32; FRIJTERS, A.C.P., SWUSTE, P.H.J.J., SAFETY ASSESSMENT IN DESIGN AND PREPARATION PHASE (2008) SAFETY SCI., 46 (2), PP. 272-281. , SSCIEO 0925-7535 10.1016/J.SSCI.2007.06.032; GAMBATESE, J.A., RESEARCH ISSUES IN PREVENTION THROUGH DESIGN (2008) J. SAFETY RES., 39 (2), PP. 153-156. , JSFRAV 0022-4375 10.1016/J.JSR.2008.02.012; GAMBATESE, J.A., BEHM, M., RAJENDRAN, S., DESIGN'S ROLE IN CONSTRUCTION ACCIDENT CAUSALITY AND PREVENTION: PERSPECTIVES FROM AN EXPERT PANEL (2008) SAFETY SCI., 46 (4), PP. 675-691. , SSCIEO 0925-7535 10.1016/J.SSCI.2007.06.010; GAMBATESE, J.A., HINZE, J.W., BEHM, M., INVESTIGATION OF VIABILITY OF DESIGNING FOR SAFETY (2005) TECHNICAL REP., , CENTER TO PROTECT WORKERS' RIGHTS, SILVER SPRING, MD; GAMBATESE, J.A., HINZE, J.W., HAAS, C.T., TOOL TO DESIGN FOR CONSTRUCTION WORKER SAFETY (1997) J. ARCHIT. ENG., PP. 32-41. , 10.1061/(ASCE)1076-0431(1997)3:1(32), JAEIED 1076-0431; HAMMAD, A., ZHANG, C., SETAYESHGAR, S., ASEN, Y., AUTOMATIC GENERATION OF DYNAMIC VIRTUAL FENCES AS PART OF BIM-BASED PREVENTION PROGRAM FOR CONSTRUCTION SAFETY (2012) PROC. WINTER SIMULATION CONF. C. LAROQUE, J. HIMMELSPACH, R. PASUPATHY, O. ROSE, AND A. M. UHRMACHER, EDS. IEEE, NEW YORK., PP. 1-10; (2003) THE DEVELOPMENT OF A KNOWLEDGE BASED SYSTEM TO DELIVER HEALTH AND SAFETY INFORMATION TO DESIGNERS IN THE CONSTRUCTION INDUSTRY, , HEALTH AND SAFETY EXECUTIVE (HSE). SUDBURY, U.K; HECKER, S., GAMBATESE, J., WEINSTEIN, M., DESIGNING FOR WORKER SAFETY: MOVING THE CONSTRUCTION SAFETY PROCESS UPSTREAM (2005) PROF. SAFETY, 50 (9), PP. 32-44. , PRSAD5 0099-0027; HINZE, J.W., (2006) CONSTRUCTION SAFETY, , PRENTICE HALL, UPPER SADDLE RIVER, NJ; HUANG, X., HINZE, J., ANALYSIS OF CONSTRUCTION WORKER FALL ACCIDENTS (2003) J. CONSTR. ENG. MANAGE, PP. 262-271. , 10.1061/(ASCE)0733-9364(2003)129:3(262), JCEMD4 0733-9364; KORMAN, R., WANTED: NEW IDEAS. PANEL PONDERS WAYS TO END ACCIDENTS AND HEALTH HAZARDS (2001) ENG. NEWS-REC., 247 (27), PP. 26-29. , ENREAU 0013-807X; MARINI, J., (2007) DESIGN FOR CONSTRUCTION WORKER SAFETY: A SOFTWARE TOOL FOR DESIGNERS, , MSBC THESIS, UNIV. OF FLORIDA, GAINESVILLE, FL; MODEL CHECKER 9 COMPUTER SOFTWARE. BUDAPEST, HUNGARY, SOLIBRI; OH, Y., GROSS, M.D., DO, E.Y.-L., COMPUTER-AIDED CRITIQUING SYSTEMS: LESSONS LEARNED AND NEW RESEARCH DIRECTIONS (2008) PROC. ASSOCIATION FOR COMPUTER-AIDED ARCHITECTURAL DESIGN RESEARCH IN ASIA, COMPUTER AIDED ARCHITECTURAL DESIGN AND RESEARCH IN ASIA (CAADRIA), CHIANG MAI, THAILAND., PP. 161-167; REVIT COMPUTER SOFTWARE. SAN RAPHAEL, CA, AUTODESK; TAYLOR, J.R., UNDERSTANDING AND COMBATING DESIGN ERROR IN PROCESS PLANT DESIGN (2007) SAFETY SCI., 45 (12), PP. 75-105. , SSCIEO 0925-7535 10.1016/J.SSCI.2006.08.014; TOOLE, T.M., INCREASING ENGINEERS' ROLE IN CONSTRUCTION SAFETY: OPPORTUNITIES AND BARRIERS (2005) J. PROF. ISSUES ENG. EDUC. PRACT., 131 (3), PP. 199-207; ZHANG, S., TEIZER, J., LEE, J., EASTMAN, C.M., VENUGOPAL, M., BUILDING INFORMATION MODELING (BIM) AND SAFETY: AUTOMATIC SAFETY CHECKING OF CONSTRUCTION MODELS AND SCHEDULES (2013) AUTOMAT. CONSTR., 29 (1), PP. 183-195. , AUCOES 0926-5805 10.1016/J.AUTCON.2012.05.006; ZHOU, W., WHYTE, J., SACKS, R., CONSTRUCTION SAFETY AND DIGITAL DESIGN: A REVIEW (2012) AUTOMAT. CONSTR., 22 (1), PP. 102-111. , AUCOES 0926-5805 10.1016/J.AUTCON.2011.07.005"/>
    <s v="ISSA, R.R.A.; M. E. RINKER, SR. SCHOOL OF BUILDING CONSTRUCTION, UNIV. OF FLORIDA, GAINESVILLE, FL 32611-5703, UNITED STATES; EMAIL: RAYMOND-ISSA@UFL.EDU"/>
    <s v=""/>
    <s v=""/>
    <s v="AMERICAN SOCIETY OF CIVIL ENGINEERS (ASCE)"/>
    <s v=""/>
    <s v=""/>
    <s v=""/>
    <s v=""/>
    <s v="08873801"/>
    <s v=""/>
    <s v="JCCEE"/>
    <s v=""/>
    <s v="ENGLISH"/>
    <s v="J. COMPUT. CIV. ENG."/>
    <x v="1"/>
    <s v="FINAL"/>
    <s v=""/>
    <s v="SCOPUS"/>
    <s v="2-S2.0-84906256379"/>
    <s v="J COMPUT CIV ENG"/>
    <s v="UNIV. OF FLORIDA;UNIV. OF FLORIDA;UNIV. OF FLORIDA;UNIV. OF FLORIDA"/>
    <s v="NOTREPORTED;UNIV. OF FLORIDA;NOTREPORTED"/>
    <m/>
    <s v="QI J, 2014, J COMPUT CIV ENG"/>
    <s v="QI J, 2014, J COMPUT CIV ENG"/>
    <m/>
  </r>
  <r>
    <n v="75"/>
    <x v="1"/>
    <s v="SHAPIRA A;FILIN S;WICNUDEL A"/>
    <s v="7005380640;6701579835;56359129300;"/>
    <s v="QUANTITATIVE ANALYSIS OF BLIND TOWER-CRANE LIFTS USING LASER-SCANNING INFORMATION"/>
    <x v="8"/>
    <s v="CONSTRUCTION INNOVATION"/>
    <s v="14"/>
    <s v="3"/>
    <s v=""/>
    <s v="383"/>
    <s v="403"/>
    <s v=""/>
    <n v="7"/>
    <s v="10.1108/CI-09-2013-0039"/>
    <s v="https://www.scopus.com/inward/record.uri?eid=2-s2.0-84907096877&amp;doi=10.1108%2fCI-09-2013-0039&amp;partnerID=40&amp;md5=7f5757747036b5b0edc8eae3e78bb6a1"/>
    <s v="FACULTY OF CIVIL AND ENVIRONMENTAL ENGINEERING, TECHNION-ISRAEL INSTITUTE OF TECHNOLOGY, HAIFA, ISRAEL"/>
    <s v="FACULTY OF CIVIL AND ENVIRONMENTAL ENGINEERING, TECHNION-ISRAEL INSTITUTE OF TECHNOLOGY, HAIFA, ISRAEL;FACULTY OF CIVIL AND ENVIRONMENTAL ENGINEERING, TECHNION-ISRAEL INSTITUTE OF TECHNOLOGY, HAIFA, ISRAEL;FACULTY OF CIVIL AND ENVIRONMENTAL ENGINEERING, TECHNION-ISRAEL INSTITUTE OF TECHNOLOGY, HAIFA, ISRAEL"/>
    <s v="DESIGN/METHODOLOGY/APPROACH - THIS STUDY EMPLOYED TIME STUDY OF CRANE CYCLES FOR QUANTITATIVE MEASURING OF THE CRANE'S WORK PERIODS IN DEAD AREAS AND MAPPING THE CRANE OPERATOR'S FIELD OF VIEW AND DEVELOPING A MODEL THAT ALLOWS THE SPATIAL ANALYSIS OF BLIND LIFTS.FINDINGS - THIS STUDY FOUND A DISCRETE GEOMETRIC LASER SCAN-BASED MODEL THAT IS CAPABLE OF LOCATING AND QUANTIFYING THE VISIBLE AND INVISIBLE ZONES FROM THE CRANE OPERATOR'S CABIN; 28 PER CENT OF THE ANALYZED CRANE'S WORK AREA REPRESENTED BY THE MODEL WERE FOUND TO BE INVISIBLE, WHICH CORRESPONDS FAIRLY TO 35 PER CENT OF THE HALF-CYCLES MEASURED MANUALLY THAT WERE FOUND TO INVOLVE BLIND LIFTING; THE RANGE OF BLIND LIFTS DURATION DERIVED FROM THE SPATIAL INFORMATION-BASED MODEL WAS 50 TO 84 PER CENT, WHICH IS IN EXCELLENT CORRESPONDENCE WITH THE 54 PER CENT TO 82 PER CENT RANGE OBTAINED FROM THE TIME UNIT-BASED ANALYSIS.RESEARCH LIMITATIONS/IMPLICATIONS - THE LASER-BASED MODEL AND THE ENSUING ANALYSES ARE LIMITED TO THE TYPE OF BUILDINGS WHOSE ENVELOPE CAN PRACTICALLY BE REPRESENTED BY THE VERTICAL EXTRUSION OF THEIR FOOTPRINT.PRACTICAL IMPLICATIONS - THE PRACTICAL IMPLICATIONS OF THE STUDY ARE REDUCTION OF BLIND LIFTS AS A FACTOR WHEN SELECTING THE LOCATION OF THE CRANE AND STAGING AREAS; MORE EFFECTIVE PREPLANNING OF SIGNALLERS POSITIONING; AND AD HOC CONSIDERATION OF ANALYSED DEAD SPACE FOR VARIOUS LIFT TASK-BASED DECISION-MAKING DURING CONSTRUCTION.ORIGINALITY/VALUE - THIS STUDY DEMONSTRATES THE ABILITY TO CAPTURE THE GEOMETRIC RELATIONS THAT CHARACTERISE THE WORK SCENE AROUND THE TOWER CRANE BY HARNESSING THE INCREASINGLY AVAILABLE LASER TECHNOLOGY AND CORRELATES THE RESULTS OF THE MANUAL OBSERVATIONS WITH THOSE OBTAINED FROM THE LASER-BASED MODEL.PURPOSE - THIS STUDY AIMS TO SHOW HOW LASER SCANNING DATA CAN BE UTILISED TO QUANTITATIVELY ASSESS &quot;BLIND LIFTS&quot; WITH RESPECT TO THEIR RATE AND SPATIAL DISTRIBUTION. © EMERALD GROUP PUBLISHING LIMITED."/>
    <s v="BLIND LIFTS; CONSTRUCTION SITES; LASER SCANNING; QUANTITATIVE ANALYSIS; SAFETY; TOWER CRANES"/>
    <s v=""/>
    <s v=""/>
    <s v=""/>
    <s v=""/>
    <s v=""/>
    <s v=""/>
    <s v=""/>
    <s v=""/>
    <s v=""/>
    <s v=""/>
    <s v=""/>
    <s v=""/>
    <s v=""/>
    <s v=""/>
    <s v=""/>
    <s v=""/>
    <s v="ABIDI, B.R., ARAGAM, N.R., YAO, Y., ABIDI, M.A., SURVEY AND ANALYSIS OF MULTIMODAL SENSOR PLANNING AND INTEGRATION FOR WIDE AREA SURVEILLANCE (2008) ACM COMPUTING SURVEYS, 41 (1), PP. 71-736; AKINCI, B., BOUKAMP, F., GORDON, C., HUBER, D., LYONS, C., PARK, K., A FORMALISM FOR UTILIZATION OF SENSOR SYSTEMS AND INTEGRATED PROJECT MODELS FOR ACTIVE CONSTRUCTION QUALITY CONTROL (2006) AUTOMATION IN CONSTRUCTION, 15 (2), PP. 124-138; ANEZIRIS, O.N., PAPAZOGLOU, I.A., MUD, M.L., DAMEN, M., KUIPER, J., BAKSTEEN, H., ALE, B.J., OH, J., TOWARDS RISK ASSESSMENT FOR CRANE ACTIVITIES (2008) SAFETY SCIENCE, 46 (6), PP. 872-884; ANEZIRIS, O.N., TOPALI, E., PAPAZOGLOU, I.A., OCCUPATIONAL RISK OF BUILDING CONSTRUCTION (2012) RELIABILITY ENGINEERING AND SYSTEM SAFETY, 105, PP. 36-46. , SEPTEMBER; BALLARD, D.H., BROWN, C.M., (1982) COMPUTER VISION, , PRENTICE-HALL ENGLEWOOD CLIFFS, NJ; BARNEA, S., FILIN, S., KEYPOINT BASED AUTONOMOUS REGISTRATION OF TERRESTRIAL LASER POINT CLOUDS (2008) ISPRS JOURNAL OF PHOTOGRAMMETRY AND REMOTE SENSING, 63 (1), PP. 19-35; BARNEA, S., FILIN, S., EXTRACTION OF OBJECTS FROM TERRESTRIAL LASER SCANS BY INTEGRATING GEOMETRY IMAGE AND INTENSITY DATA WITH DEMONSTRATION ON TREES (2012) REMOTE SENSING, 4 (1), PP. 88-110; BLAYSE, A.M., MANLEY, K., KEY INFLUENCES ON CONSTRUCTION INNOVATION (2004) CONSTRUCTION INNOVATION, 4 (3), PP. 143-154; BORRMANN, A., SCHRAUFSTETTER, S., RANK, E., IMPLEMENTING METRIC OPERATORS OF A SPATIAL QUERY LANGUAGE FOR 3D BUILDING MODELS: OCTREE AND B-REP APPROACHES (2009) JOURNAL OF COMPUTING IN CIVIL ENGINEERING, 23 (1), PP. 34-46; BOSCHE, F., HAAS, C.T., AUTOMATED RETRIEVAL OF 3D CAD MODEL OBJECTS IN CONSTRUCTION RANGE IMAGES (2008) AUTOMATION IN CONSTRUCTION, 17 (4), PP. 499-512; BUST, P.D., GIBB, A.G.F., PINK, S., MANAGING CONSTRUCTION HEALTH AND SAFETY: MIGRANT WORKERS AND COMMUNICATING SAFETY MESSAGES (2008) SAFETY SCIENCE, 46 (4), PP. 585-602; CAMERON, I., HARE, B., PLANNING TOOLS FOR INTEGRATING HEALTH AND SAFETY IN CONSTRUCTION (2008) CONSTRUCTION MANAGEMENT AND ECONOMICS, 26 (9), PP. 899-909; CHEN, Y.C., CHI, H.L., KANG, S.C., (2011) A SMART CRANE OPERATIONS ASSISTED SYSTEM USING AUGMENTED REALITY TECHNOLOGY, PP. 643-649. , SEOUL; CHENG, T., TEIZER, J., MODELING TOWER CRANE OPERATOR VISIBILITY TO MINIMIZE THE RISK OF LIMITED SITUATIONAL AWARENESS (2013) JOURNAL OF COMPUTING IN CIVIL ENGINEERING, 28 (3); CHI, H.-L., CHEN, Y.-C., KANG, S.-C., HSIEH, S.-H., DEVELOPMENT OF USER INTERFACE FOR TELE-OPERATED CRANES (2012) ADVANCED ENGINEERING INFORMATICS, 26 (3), PP. 641-652; CHOUDHRY, R.M., FANG, D., MOHAMED, S., THE NATURE OF SAFETY CULTURE: A SURVEY OF THE STATE-OF-THE-ART (2007) SAFETY SCIENCE, 45 (10), PP. 993-1012; COLOMBO, S., DEMICHELA, M., THE SYSTEMATIC INTEGRATION OF HUMAN FACTORS INTO SAFETY ANALYSES: AN INTEGRATED ENGINEERING APPROACH (2008) RELIABILITY ENGINEERING AND SYSTEM SAFETY, 93 (8), PP. 1911-1921; DEDOBBELEER, N., BÉLAND, F., A SAFETY CLIMATE MEASURE FOR CONSTRUCTION SITES (1991) JOURNAL OF SAFETY RESEARCH, 22 (2), PP. 97-103; DUBOIS, A., GADDE, L.-E., THE CONSTRUCTION INDUSTRY AS A LOOSELY COUPLED SYSTEM: IMPLICATIONS FOR PRODUCTIVITY AND INNOVATION (2002) CONSTRUCTION MANAGEMENT AND ECONOMICS, 20 (7), PP. 621-631; ELSILÄ, M., KOSKELA, L., LEMPINEN, H., PIESKÄ, S., SALO, E., (1988) AN INTEGRATED APPROACH TO THE DEVELOPMENT OF CONSTRUCTION SITE CRANE OPERATION, PP. 643-652; HÄKKINEN, K., CRANE ACCIDENTS AND THEIR PREVENTION REVISITED (1993) SAFETY SCIENCE, 16 (2), PP. 267-277; HARMS-RINGDAHL, L., RELATIONSHIPS BETWEEN ACCIDENT INVESTIGATIONS, RISK ANALYSIS, AND SAFETY MANAGEMENT (2004) JOURNAL OF HAZARDOUS MATERIALS, 111 (1), PP. 13-19; HINZE, J., PEDERSEN, C., FREDLEY, J., IDENTIFYING ROOT CAUSES OF CONSTRUCTION INJURIES (1998) JOURNAL OF CONSTRUCTION ENGINEERING AND MANAGEMENT, 124 (1), PP. 67-71; HOWELL, G.A., BALLARD, G., ABDELHAMID, T.S., MITROPOULOS, P., (2002) WORKING NEAR THE EDGE: A NEW APPROACH TO CONSTRUCTION SAFETY, PP. 49-60; HOWES, R., AN EYE IN THE SKY (2005) CRANES TODAY, (370), PP. 48-50; (1992) INTRODUCTION TO WORK STUDY, , INTERNATIONAL LABOUR ORGANIZATION (ILO) GENEVA; JACKINS, C.L., TANIMOTO, S.L., OCT-TREES AND THEIR USE IN REPRESENTING THREE-DIMENSIONAL OBJECTS (1980) COMPUTER GRAPHICS AND IMAGE PROCESSING, 14 (3), PP. 249-270; JASELSKIS, E.J., ANDERSON, S.D., RUSSELL, J.S., STRATEGIES FOR ACHIEVING EXCELLENCE IN CONSTRUCTION SAFETY PERFORMANCE (1996) JOURNAL OF CONSTRUCTION ENGINEERING AND MANAGEMENT, 122 (1), PP. 61-70; JUANG, J.R., HUNG, W.H., KANG, S.C., SIMCRANE 3D+: A CRANE SIMULATOR WITH KINESTHETIC AND STEREOSCOPIC VISION (2013) ADVANCED ENGINEERING INFORMATICS, 27 (4), PP. 506-518; LEE, G., CHO, J., HAM, S., LEE, T., LEE, G., YUN, S.-H., YANG, H.-J., A BIM- AND SENSOR-BASED TOWER CRANE NAVIGATION SYSTEM FOR BLIND LIFTS (2012) AUTOMATION IN CONSTRUCTION, 26, PP. 1-10. , OCTOBER; LEE, G., KIM, H.-H., LEE, C.-J., HAM, S.-I., YUN, S.-H., CHO, H., KIM, B.K., KIM, K., A LASER-TECHNOLOGY-BASED LIFTING-PATH TRACKING SYSTEM FOR A ROBOTIC TOWER CRANE (2009) AUTOMATION IN CONSTRUCTION, 18 (7), PP. 865-874; LEE, U.-K., KANG, K.-I., KIM, G.-H., CHO, H.-H., IMPROVING TOWER CRANE PRODUCTIVITY USING WIRELESS TECHNOLOGY (2006) COMPUTER-AIDED CIVIL AND INFRASTRUCTURE ENGINEERING, 21 (8), PP. 594-604; LEUNG, A.W.T., TAM, C.M., PREDICTION OF HOISTING TIME FOR TOWER CRANES FOR PUBLIC HOUSING CONSTRUCTION IN HONG KONG (1999) CONSTRUCTION MANAGEMENT AND ECONOMICS, 17 (3), PP. 305-314; LI, H., CHAN, G., SKITMORE, M., INTEGRATING REAL TIME POSITIONING SYSTEM TO IMPROVE BLIND LIFTING AND LOADING CRANE OPERATIONS (2013) CONSTRUCTION MANAGEMENT AND ECONOMICS, 31 (6), PP. 596-605; MACCOLLUM, D.V., (1993) CRANE HAZARDS AND THEIR PREVENTION, , AMERICAN SOCIETY OF SAFETY ENGINEERS DES PLAINES, IL; MUNDEL, M.E., (1985) MOTION AND TIME STUDY, , PRENTICE-HALL ENGLEWOOD CLIFFS, NJ; NÆVESTAD, T.-O., SAFETY UNDERSTANDING AMONG CRANE OPERATORS AND PROCESS OPERATORS ON A NORWEGIAN OFFSHORE PLATFORM (2008) SAFETY SCIENCE, 46 (3), PP. 520-534; NEITZEL, R.L., SEIXAS, N.S., REN, K.K., A REVIEW OF CRANE SAFETY IN THE CONSTRUCTION INDUSTRY (2001) APPLIED OCCUPATIONAL AND ENVIRONMENTAL HYGIENE, 16 (12), PP. 1106-1117; (2006) ORLACO PRODUCTS BV, , WWW.ORLACO.COM, BARNEVELD, THE NETHERLANDS; O'TOOLE, M., THE RELATIONSHIP BETWEEN EMPLOYEES' PERCEPTIONS OF SAFETY AND ORGANIZATIONAL CULTURE (2002) JOURNAL OF SAFETY RESEARCH, 33 (2), PP. 231-243; PEURIFOY, R.L., SCHEXNAYDER, C.J., SHAPIRA, A., (2006) CONSTRUCTION PLANNING, EQUIPMENT, AND METHODS, , MCGRAW-HILL BOSTON; PRICE, A.D.F., HARRIS, F.C., HARLOW, P.A., METHODS OF MEASURING PRODUCTION TIMES FOR CONSTRUCTION WORK (1992) THE PRACTICE OF SITE MANAGEMENT, 4, PP. 143-156. , THE CHARTERED INSTITUTE OF BUILDING ASCOT, BERKSHIRE; ROSENFELD, Y., INNOVATIVE CONSTRUCTION METHODS (1994) CONSTRUCTION MANAGEMENT AND ECONOMICS, 12 (6), PP. 521-541; ROSS, B., ALVES DIAS, L.M., COBLE, R.J., A CRANE AND RIGGING ACCIDENT PRIMER: COSTS, CASE HISTORIES AND REMEDIES (1996) IMPLEMENTATION OF SAFETY AND HEALTH ON CONSTRUCTION SITES, PP. 259-271; SERTYESILISIK, B., TUNSTALL, A., MCLOUGLIN, J., AN INVESTIGATION OF LIFTING OPERATIONS ON UK CONSTRUCTION SITES (2010) SAFETY SCIENCE, 48 (1), PP. 72-79; SHAN, J., TOTH, C.K., (2008) TOPOGRAPHIC LASER RANGING AND SCANNING: PRINCIPLES AND PROCESSING, , CRC PRESS BOCA RATON, FL; SHAPIRA, A., ELBAZ, A., INVESTIGATION OF TOWER CRANE CYCLE TIMES: REMOTE-CONTROL VERSUS CAB-CONTROL OPERATION (2013) JOURNAL OF CONSTRUCTION ENGINEERING AND MANAGEMENT, , UNDER REVIEW); SHAPIRA, A., LYACHIN, B., IDENTIFICATION AND ANALYSIS OF FACTORS AFFECTING SAFETY ON CONSTRUCTION SITES WITH TOWER CRANES (2009) JOURNAL OF CONSTRUCTION ENGINEERING AND MANAGEMENT, 135 (1), PP. 24-33; SHAPIRA, A., ROSENFELD, Y., ACHIEVING CONSTRUCTION INNOVATION THROUGH ACADEMIA-INDUSTRY COOPERATION - KEYS TO SUCCESS (2011) JOURNAL OF PROFESSIONAL ISSUES IN ENGINEERING EDUCATION AND PRACTICE, 137 (4), PP. 223-231; SHAPIRA, A., ROSENFELD, Y., MIZRAHI, I., VISION SYSTEM FOR TOWER CRANES (2008) JOURNAL OF CONSTRUCTION ENGINEERING AND MANAGEMENT, 134 (5), PP. 320-332; SHAPIRO, H.I., SHAPIRO, J.P., SHAPIRO, L.K., (2000) CRANES AND DERRICKS, , MCGRAW-HILL, NY; SHAPIRO, L.G., STOCKMAN, G.C., (2001) COMPUTER VISION, , PRENTICE-HALL ENGLEWOOD CLIFFS, NJ; SHEPHERD, G.W., KAHLER, R.J., CROSS, J., CRANE FATALITIES - A TAXONOMIC ANALYSIS (2000) SAFETY SCIENCE, 36 (2), PP. 83-93; SLAUGHTER, E.S., MODELS OF CONSTRUCTION INNOVATION (1998) JOURNAL OF CONSTRUCTION ENGINEERING AND MANAGEMENT, 124 (3), PP. 226-231; SLOVIC, P., TRUST, EMOTION, SEX, POLITICS, AND SCIENCE: SURVEYING THE RISK-ASSESSMENT BATTLEFIELD (1999) RISK ANALYSIS, 19 (4), PP. 689-701; SMITH, S.J., CORLEY, W.G., (2009) HIGH RISK CONSTRUCTION OVERSIGHT STUDY, , NY DEPARTMENT OF BUILDINGS NEW YORK, NY; STOLZER, A.J., HALFORD, C.D., GOGLIA, J.J., (2008) SAFETY MANAGEMENT SYSTEMS IN AVIATION, , ASHGATE ALDERSHOT, HAMPSHIRE; SWUSTE, P., A &quot;NORMAL ACCIDENT&quot; WITH A TOWER CRANE? AN ACCIDENT ANALYSIS CONDUCTED BY THE DUTCH SAFETY BOARD (2013) SAFETY SCIENCE, 57, PP. 276-282. , AUGUST; TAM, C.M., LEUNG, A.W.T., LIU, D.K., NONLINEAR MODELS FOR PREDICTING HOISTING TIMES OF TOWER CRANES (2002) JOURNAL OF COMPUTING IN CIVIL ENGINEERING, 16 (1), PP. 76-81; TANG, P., HUBER, D., AKINCI, B., LIPMAN, R., LYTLE, A., AUTOMATIC RECONSTRUCTION OF AS-BUILT BUILDING INFORMATION MODELS FROM LASER-SCANNED POINT CLOUDS: A REVIEW OF RELATED TECHNIQUES (2010) AUTOMATION IN CONSTRUCTION, 19 (7), PP. 829-843; TATUM, C.B., PROCESS OF INNOVATION IN CONSTRUCTION FIRMS (1987) JOURNAL OF CONSTRUCTION ENGINEERING AND MANAGEMENT, 113 (4), PP. 648-663; TEIZER, J., CALDAS, C.H., HAAS, C.T., REAL-TIME THREE DIMENSIONAL OCCUPANCY GRID MODELING FOR THE DETECTION AND TRACKING OF CONSTRUCTION RESOURCES (2007) JOURNAL OF CONSTRUCTION ENGINEERING AND MANAGEMENT, 133 (11), PP. 880-888; TEO, E.A.L., LING, F.Y.Y., CHONG, A.F.W., FRAMEWORK FOR PROJECT MANAGERS TO MANAGE CONSTRUCTION SAFETY (2005) INTERNATIONAL JOURNAL OF PROJECT MANAGEMENT, 23 (4), PP. 329-341; VALLELY, I., A SIMPLE IDEA (2005) CRANES TODAY, (363), P. 5; MARKS, E.D., CHENG, T., TEIZER, J., LASER SCANNING FOR SAFE EQUIPMENT DESIGN THAT INCREASES VISIBILITY BY MEASURING BLIND SPOTS (2013) JOURNAL OF CONSTRUCTION ENGINEERING AND MANAGEMENT, 139 (8), PP. 1006-1014"/>
    <s v="SHAPIRA, A.; FACULTY OF CIVIL AND ENVIRONMENTAL ENGINEERING, ISRAEL"/>
    <s v=""/>
    <s v=""/>
    <s v="EMERALD GROUP HOLDINGS LTD."/>
    <s v=""/>
    <s v=""/>
    <s v=""/>
    <s v=""/>
    <s v="14714175"/>
    <s v=""/>
    <s v=""/>
    <s v=""/>
    <s v="ENGLISH"/>
    <s v="CONSTR. INNOV."/>
    <x v="0"/>
    <s v="FINAL"/>
    <s v=""/>
    <s v="SCOPUS"/>
    <s v="2-S2.0-84907096877"/>
    <s v="CONSTR INNOV"/>
    <s v="TECHNION-ISRAEL INSTITUTE OF TECHNOLOGY;TECHNION-ISRAEL INSTITUTE OF TECHNOLOGY;TECHNION-ISRAEL INSTITUTE OF TECHNOLOGY"/>
    <s v="NOTREPORTED;FACULTY OF CIVIL AND ENVIRONMENTAL ENGINEERING"/>
    <m/>
    <s v="SHAPIRA A, 2014, CONSTR INNOV"/>
    <s v="SHAPIRA A, 2014, CONSTR INNOV"/>
    <m/>
  </r>
  <r>
    <n v="76"/>
    <x v="1"/>
    <s v="ROSENBAUM S;TOLEDO M;GONZÁLEZ V"/>
    <s v="55612073900;55612042600;55854039700;"/>
    <s v="IMPROVING ENVIRONMENTAL AND PRODUCTION PERFORMANCE IN CONSTRUCTION PROJECTS USING VALUE-STREAM MAPPING: CASE STUDY"/>
    <x v="8"/>
    <s v="JOURNAL OF CONSTRUCTION ENGINEERING AND MANAGEMENT"/>
    <s v="140"/>
    <s v="2"/>
    <s v="04013045"/>
    <s v=""/>
    <s v=""/>
    <s v=""/>
    <n v="43"/>
    <s v="10.1061/(ASCE)CO.1943-7862.0000793"/>
    <s v="https://www.scopus.com/inward/record.uri?eid=2-s2.0-84892908629&amp;doi=10.1061%2f%28ASCE%29CO.1943-7862.0000793&amp;partnerID=40&amp;md5=fd670d38663b74462ab3d4fb6ec82463"/>
    <s v="DEPT. OF CIVIL ENGINEERING, UNIV. OF CHILE, CHILE; DEPT. OF CIVIL AND ENVIRONMENTAL ENGINEERING, UNIV. OF AUCKLAND, AUCKLAND, NEW ZEALAND"/>
    <s v="DEPT. OF CIVIL ENGINEERING, UNIV. OF CHILE, CHILE;DEPT. OF CIVIL ENGINEERING, UNIV. OF CHILE, CHILE;DEPT. OF CIVIL AND ENVIRONMENTAL ENGINEERING, UNIV. OF AUCKLAND, AUCKLAND, NEW ZEALAND"/>
    <s v="CURRENT SUSTAINABLE CONSTRUCTION RESEARCH HAS BEEN FOCUSED MAINLY ON THE DESIGN AND OPERATION STAGES OF PROJECTS. BUT THE EXECUTION OR PRODUCTION STAGES HAVE NOT RECEIVED MUCH ATTENTION. ALSO, CURRENT SUSTAINABLE AND CONSTRUCTION MANAGEMENT APPROACHES OFTEN DEAL WITH ENVIRONMENTAL AND PRODUCTION ISSUES SEPARATELY. IN THIS PAPER, A LEAN PRODUCTION TOOL CALLED VALUE STREAM MAPPING (VSM) IS USED TO SIMULTANEOUSLY ASSESS ENVIRONMENTAL AND PRODUCTION WASTE OVER THE EXECUTION STAGE OF CONSTRUCTION PROJECTS. VSM CONSIDERS THE ELABORATION OF MAPS THAT ASSIST PROJECT MANAGERS IN DIAGNOSING THE CURRENT STATE OF PRODUCTION TO PROPOSE IMPROVEMENTS IN A FUTURE STATE. WHILE TRADITIONAL TOOLS DEAL WITH SYMPTOMS, VSM TACKLES ROOT PROBLEMS. THIS PAPER REPORTS A CASE STUDY OF THE VSM APPLICATION AS A GREEN-LEAN APPROACH IN THE CONSTRUCTION OF A HOSPITAL IN ORDER TO IMPROVE ITS ENVIRONMENTAL AND PRODUCTION PERFORMANCE DURING THE STRUCTURAL CONCRETE WORK STAGE. THE MAIN CONTRIBUTION OF THIS STUDY IS TO PROVIDE A FULLY DETAILED EXPERIENCE OF THE VSM APPLICATION IN CONSTRUCTION, CONFIRMING ITS ABILITY TO DETECT THE SOURCES OF ENVIRONMENTAL AND PRODUCTION WASTE, QUANTIFY THEM, AND SUGGEST REDUCTION STRATEGIES. IT ALSO PRESENTS THE DEVELOPMENT OF A WELL-ESTABLISHED IMPLEMENTATION PROCESS OF THE VSM. THE CASE STUDY REINFORCES THE EFFECTIVENESS OF THE PROPOSED GREEN-LEAN APPROACH FOR IMPROVING THE SUSTAINABLE PERFORMANCE OF CONSTRUCTION PROJECTS BECAUSE IT CAN HELP TO OPTIMIZE THE USE OF RESOURCES AND REDUCE COSTS, IMPROVE QUALITY STANDARDS, AND MINIMIZE THE ENVIRONMENTAL IMPACTS GENERATED BY THE CONSTRUCTION OF PROJECTS. © 2013 AMERICAN SOCIETY OF CIVIL ENGINEERS."/>
    <s v="GREEN BUILDING; LEAN CONSTRUCTION; PROJECT PLANNING AND DESIGN; SUSTAINABILITY; VALUE STREAM MAPPING; WASTE"/>
    <s v="CONSTRUCTION MANAGEMENT APPROACHES; GREEN BUILDINGS; LEAN CONSTRUCTION; PRODUCTION PERFORMANCE; PROJECT PLANNING; SUSTAINABLE CONSTRUCTION; SUSTAINABLE PERFORMANCE; VALUE STREAM MAPPING; ENVIRONMENTAL IMPACT; MAPPING; PROJECT MANAGEMENT; RESEARCH; TOOLS; WASTES; SUSTAINABLE DEVELOPMENT"/>
    <s v=""/>
    <s v=""/>
    <s v=""/>
    <s v=""/>
    <s v=""/>
    <s v=""/>
    <s v=""/>
    <s v=""/>
    <s v=""/>
    <s v=""/>
    <s v=""/>
    <s v=""/>
    <s v=""/>
    <s v=""/>
    <s v=""/>
    <s v="AHN, C., XIE, H., LEE, S., ABOURIZK, S., PEÑA-MORA, F.A., CARBON FOOTPRINTS FOR TUNNEL CONSTRUCTION PROCESSES IN THE PREPLANNING PHASE USING COLLABORATIVE SIMULATION (2010) PROC. OF THE ASCE CONSTRUCTION RESEARCH CONGRESS, RESTON, VA.; ALVES, T.C.L., TOMMELEIN, I.D., BALLARD, G., VALUE STREAM MAPPING FOR MAKE-TO-ORDER PRODUCTS IN A JOB SHOP ENVIRONMENT (2005) PROC. OF THE 2005 CONSTRUCTION RESEARCH CONGRESS, ASCE, RESTON, VA.; ARBULU, R.J., TOMMELEIN, I.D., VALUE STREAM ANALYSIS OF CONSTRUCTION SUPPLY CHAINS: CASE STUDY ON PIPE SUPPORTS USED IN POWER PLANTS (2002) PROC. OF 10TH ANNUAL CONF. OF INT. GROUP FOR LEAN CONSTRUCTION, GRAMADO, BRAZIL.; BAE, J.W., KIM, Y.W., SUSTAINABLE VALUE ON CONSTRUCTION PROJECT AND APPLICATIONS OF LEAN CONSTRUCTION METHODS (2007) PROC. OF 15TH ANNUAL CONF. OF THE INT. GROUP FOR LEAN CONSTRUCTION, MICHIGAN., PP. 312-321; BALLARD, G., (2000) THE LAST PLANNER SYSTEM OF PRODUCTION CONTROL, , PH.D. DISSERTATION, SCHOOL OF CIVIL ENGINEERING, FACULTY OF ENGINEERING, UNIV. OF BIRMINGHAM, BIRMINGHAM, UK; BREEAM NEW CONSTRUCTION: NON DOMESTIC BUILDINGS (2011) TECHNICAL MANUAL SD5073-2.0:2011, , BRE GROUP. WATFORD, UK; EASTMAN, C., TEICHOLZ, P., SACKS, R., LISTON, K., (2008) BIM HANDBOOK: A GUIDE TO BUILDING INFORMATION MODELING FOR OWNERS, MANAGERS, ARCHITECTS, ENGINEERS, CONTRACTORS, AND FABRICATORS, PP. 1-63. , BIM HANDBOOK INTRODUCTION.&quot; 1ST ED. WILEY, NEW JERSEY; FISCHER, M., FORMALIZING CONSTRUCTION KNOWLEDGE FOR CONCURRENT PERFORMANCE BASED DESIGN (2006) INTELLIGENT COMPUTING IN ENGINEERING AND ARCHITECTURE, LECTURE NOTES IN COMPUTER SCIENCE, 4200, PP. 186-205. , VOL; FONTANINI, P.S.P., PICCHI, F.A., VALUE STREAM MACRO MAPPING - A CASE STUDY OF ALUMINUM WINDOWS FOR CONSTRUCTION SUPPLY CHAIN (2004) PROC. OF 12TH ANNUAL CONF. OF INT. GROUP FOR LEAN CONSTRUCTION, COPENHAGUEN, DENMARK., PP. 576-587; FORBES, L.H., AHMED, S.M., BARCALA, M., ADAPTING LEAN CONSTRUCTION THEORY FOR PRACTICAL APPLICATION IN DEVELOPING COUNTRIES (2002) PROC. OF THE 1ST CIB W107 INT. CONF. CREATING A SUSTAINABLE CONSTRUCTION INDUSTRY IN DEVELOPING COUNTRIES, CIB (INTERNATIONAL COUNCIL FOR BUILDING), ROTTERDAM, THE NETHERLANDS., PP. 219-227; FORSBERG, A., VON MALMBORG, F., TOOLS FOR ENVIRONMENTAL ASSESSMENT OF THE BUILT ENVIRONMENT (2004) BUILD. ENVIRON., 39 (2), PP. 223-228. , BUSCBC 0360-1323 10.1016/J.BUILDENV.2003.09.004; GONZÁLEZ, V., ALARCÓN, L.F., MUNDACA, F., INVESTIGATING THE RELATIONSHIP BETWEEN PLANNING RELIABILITY AND PROJECT PERFORMANCE (2008) PROD. PLANN. CONTROL J., 19 (5), PP. 461-474; GONZÁLEZ, V., ECHAVEGUREN, T., EXPLORING THE ENVIRONMENTAL MODELING OF ROAD CONSTRUCTION OPERATIONS USING DISCRETE-EVENT SIMULATION (2012) AUTOM. CONSTR., 24, PP. 100-110. , AUCOES 0926-5805 10.1016/J.AUTCON.2012.02.011; HALPIN, D.W., CYCLONE: METHODS FOR MODELLING JOB SITE PROCESSES (1976) J. CONSTR. DIV., 103 (3), PP. 489-499. , JCCEAZ 0569-7948; HORMAN, M.J., RILEY, D., PULASKI, M.H., LEYENBERGER, C., (2004) LEAN AND GREEN: INTEGRATING SUSTAINABILITY AND LEAN CONSTRUCTION, , CIB WORLD BUILDING CONGRESS, CIB (INTERNATIONAL COUNCIL FOR BUILDING), ROTTERDAM, THE NETHERLANDS; HOWELL, G., BALLARD, G., TOMMELEIN, I., CONSTRUCTION ENGINEERING - REINVIGORATING THE DISCIPLINE (2011) J. CONSTR. ENG. MANAGE., PP. 740-744. , 10.1061/(ASCE)CO.1943-7862.0000276, JCEMD4 0733-9364; KEVERN, J., GREEN BUILDING AND SUSTAINABLE INFRASTRUCTURE: SUSTAINABILITY EDUCATION FOR CIVIL ENGINEERS (2011) J. PROF. ISSUES ENG. EDUC. PRACT., PP. 107-112. , 10.1061/(ASCE)EI.1943-5541.0000048, JPEPE3 1052-3928; KIBERT, C.J., ESTABLISHING PRINCIPLES AND A MODEL FOR SUSTAINABLE CONSTRUCTION (1994) PROC. OF FIRST INT. CONF. OF CIB TG 16 ON SUSTAINABLE CONSTRUCTION, CIB (INTERNATIONAL COUNCIL FOR BUILDING), ROTTERDAM, THE NETHERLANDS., PP. 312-318; KIM, Y.W., BAE, J.W., ASSESSING THE ENVIRONMENTAL IMPACTS OF A LEAN SUPPLY SYSTEM: CASE STUDY OF HIGH-RISE CONDOMINIUM CONSTRUCTION IN KOREA (2010) J. ARCHIT. ENG., PP. 144-150. , 10.1061/(ASCE)AE.1943-5568.0000024, JAEIED 1076-0431; KLOTZ, L., HORMAN, M., BODELSCHATZ, M., A LEAN MODELING PROTOCOL FOR EVALUATING GREEN PROJECT DELIVERY (2007) LEAN CONSTR. J., 3 (1), PP. 1-18. , 1555-1369; LARSSON, N., IISBE, MACÍAS, M., (2012) OVERVIEW OF THE SBTOOL ASSESSMENT FRAMEWORK, , HTTP://WWW.IISBE.ORG/SYSTEM/FILES/PRIVATE/ SBTOOL%202012%20DESCRIPTION%2008APR12.PDFA, INTERNATIONAL INITIATIVE FOR A SUSTAINABLE BUILT ENVIRONMENT, MADRID, SPAIN, A© (OCT. 14, 2012); MARTÍNEZ, P., GONZÁLEZ, V., DA FONSECA, E., INTEGRACIÓN CONCEPTUAL-VERDE EN EL DISEÑO, PLANIFICACIÓN Y CONSTRUCCIÓN DE PROYECTOS (2009) REVISTA INGENIERÍA DE CONSTRUCCIÓN, 24 (1), PP. 5-32. , (IN SPANISH); MASTROIANNI, R., ABDELHAMID, T., THE CHALLENGE: THE IMPETUS FOR CHANGE TO LEAN PROJECT DELIVERY (2003) PROC. OF THE 11TH ANNUAL CONF. OF THE INT. GROUP FOR LEAN CONSTRUCTION., PP. 610-621; NAHMENS, I., (2009) FROM LEAN TO GREEN CONSTRUCTION: A NATURAL EXTENSION, PP. 1058-1067. , CONSTRUCTION RESEARCH CONGRESS 2009: BUILDING A SUSTAINABLE FUTURE, ASCE, RESTON, VA; NAM, C.H., TATUM, C.B., MAJOR CHARACTERISTICS OF CONSTRUCTED PRODUCTS AND RESULTING LIMITATIONS OF CONSTRUCTION TECHNOLOGY (1988) CONSTR. MANAGE. ECON., 6 (2), PP. 133-147. , 0144-6193 10.1080/01446198800000012; OHNO, T., (1988) TOYOTA PRODUCTION SYSTEM: BEYOND LARGE SCALE PRODUCTION, , PRODUCTIVITY PRESS, CAMBRIDGE, MA; PASQUALINI, F., ZAWISLAK, P.A., VALUE STREAM MAPPING IN CONSTRUCTION: A CASE STUDY IN A BRAZILIAN CONSTRUCTION COMPANY (2005) PROC. OF 13TH ANNUAL CONF. OF INT. GROUP FOR LEAN CONSTRUCTION, SYDNEY, AUSTRALIA., PP. 117-125; ROSENBAUM, S., (2012) VALUE STREAM MAPPING APPLICATION FOR DETECTING PRODUCTION AND ENVIRONMENTAL WASTE: CASE STUDY AT THE UNIVERSITY OF LOS ANDES, , CIVIL ENGINEERING THESIS, UNIVERSIDAD DE CHILE, SANTIAGO, CHILE (IN SPANISH); ROTHER, M., SHOOK, J., (2003) LEARNING TO SEE: VALUE STREAM MAPPING TO CREATE VALUE AND ELIMINATE MUDA, , LEAN ENTERPRISE INSTITUTE, BROOKLINE, MA; RUEFF, A., CACHADINHA, N., LEAN CONSTRUCTION AND SUSTAINABILITY - COMPLEMENTARY PARADIGMS: A CASE STUDY (2011) PROC. OF 19TH ANNUAL CONF. OF THE INT. GROUP FOR LEAN CONSTRUCTION, LIMA, PERU., PP. 611-621; (2007) THE LEAN AND ENVIRONMENTAL TOOLKIT, , HTTP://WWW.EPA.GOV/LEAN/ENVIRONMENT/TOOLKITS/ENVIRONMENT/INDEX.HTMA, U.S. ENVIRONMENTAL PROTECTION AGENCY (USEPA). (A). WASHINGTON, DC, A© (AUG. 20, 2011); (2007) LEAN, ENERGY AND CLIMATE TOOLKIT, , HTTP://WWW.EPA.GOV/LEAN/ENVIRONMENT/TOOLKITS/ENERGY/INDEX.HTMA, U.S. ENVIRONMENTAL PROTECTION AGENCY (USEPA). (B). WASHINGTON, DC, ACOPY; (AUG. 20, 2011); (2009) LEED REFERENCE GUIDE FOR GREEN BUILDING DESIGN AND CONSTRUCTION, , U.S. GREEN BUILDING COUNCIL (USGBC). WASHINGTON, DC; YU, H., TWEED, T., AL-HUSSEIN, M., NASSERI, R., DEVELOPMENT OF LEAN MODEL FOR HOUSE CONSTRUCTION USING VALUE STREAM MAPPING (2009) J. CONSTR. ENG. MANAGE., PP. 782-790. , 10.1061/(ASCE)0733-9364(2009)135:8(782), JCEMD4 0733-9364"/>
    <s v="GONZÁLEZ, V.; DEPT. OF CIVIL AND ENVIRONMENTAL ENGINEERING, , AUCKLAND, NEW ZEALAND; EMAIL: V.GONZALEZ@AUCKLAND.AC.NZ"/>
    <s v=""/>
    <s v=""/>
    <s v=""/>
    <s v=""/>
    <s v=""/>
    <s v=""/>
    <s v=""/>
    <s v="07339364"/>
    <s v=""/>
    <s v="JCEMD"/>
    <s v=""/>
    <s v="ENGLISH"/>
    <s v="J CONSTR ENG MANAGE"/>
    <x v="0"/>
    <s v="FINAL"/>
    <s v=""/>
    <s v="SCOPUS"/>
    <s v="2-S2.0-84892908629"/>
    <s v="J CONSTR ENG MANAGE"/>
    <s v="UNIV. OF CHILE;UNIV. OF CHILE;UNIV. OF AUCKLAND"/>
    <s v="NOTREPORTED;DEPT. OF CIVIL AND ENVIRONMENTAL ENGINEERING;NOTREPORTED"/>
    <m/>
    <s v="ROSENBAUM S, 2014, J CONSTR ENG MANAGE"/>
    <s v="ROSENBAUM S, 2014, J CONSTR ENG MANAGE"/>
    <m/>
  </r>
  <r>
    <n v="77"/>
    <x v="1"/>
    <s v="SAFA M;SHAHI A;HAAS CT;HIPEL KW"/>
    <s v="54893478200;22981436200;7202620442;7004703484;"/>
    <s v="SUPPLIER SELECTION PROCESS IN AN INTEGRATED CONSTRUCTION MATERIALS MANAGEMENT MODEL"/>
    <x v="8"/>
    <s v="AUTOMATION IN CONSTRUCTION"/>
    <s v="48"/>
    <s v=""/>
    <s v=""/>
    <s v="64"/>
    <s v="73"/>
    <s v=""/>
    <n v="70"/>
    <s v="10.1016/j.autcon.2014.08.008"/>
    <s v="https://www.scopus.com/inward/record.uri?eid=2-s2.0-84924082704&amp;doi=10.1016%2fj.autcon.2014.08.008&amp;partnerID=40&amp;md5=186778f0ca370d02baecddf838ba54bf"/>
    <s v="DEPARTMENT OF CIVIL AND ENVIRONMENTAL ENGINEERING, UNIVERSITY OF WATERLOO, 200 UNIVERSITY AVENUE WEST, WATERLOO, ON  N2L 3G1, CANADA; DEPARTMENT OF SYSTEMS DESIGN ENGINEERING, UNIVERSITY OF WATERLOO, 200 UNIVERSITY AVENUE WEST, WATERLOO, ON  N2L 3G1, CANADA"/>
    <s v="DEPARTMENT OF CIVIL AND ENVIRONMENTAL ENGINEERING, UNIVERSITY OF WATERLOO, 200 UNIVERSITY AVENUE WEST, WATERLOO, ON  N2L 3G1, CANADA;DEPARTMENT OF CIVIL AND ENVIRONMENTAL ENGINEERING, UNIVERSITY OF WATERLOO, 200 UNIVERSITY AVENUE WEST, WATERLOO, ON  N2L 3G1, CANADA;DEPARTMENT OF CIVIL AND ENVIRONMENTAL ENGINEERING, UNIVERSITY OF WATERLOO, 200 UNIVERSITY AVENUE WEST, WATERLOO, ON  N2L 3G1, CANADA;DEPARTMENT OF SYSTEMS DESIGN ENGINEERING, UNIVERSITY OF WATERLOO, 200 UNIVERSITY AVENUE WEST, WATERLOO, ON  N2L 3G1, CANADA"/>
    <s v="THE PROCUREMENT AND MANAGEMENT OF CONSTRUCTION MATERIALS INVOLVE CHALLENGES RELATED TO REDUCING INVENTORY, SPEEDING DELIVERY, AND INCREASING THE CONTROL OF MATERIALS, THUS DECREASING THE OVERALL PROJECT COST. THE OBJECTIVE OF THIS RESEARCH WAS TO DEFINE AND DEVELOP AN INTEGRATED CONSTRUCTION MATERIALS MANAGEMENT (ICMM) MODEL TO ADDRESS THESE CHALLENGES BY DEPLOYING PRINCIPLES OF VIRTUAL INVENTORY MANAGEMENT, FEASIBLE MATERIALS MANAGEMENT NETWORKS, AND A SUPPLIER SELECTION PROCESS. CONTRIBUTIONS INCLUDE THE DEVELOPMENT OF THE ICMM MODEL AND THE DEMONSTRATED POTENTIAL OF THE SELECTION SUPPLIER PROCESS FOR IMPROVING PROCUREMENT FOR CONSTRUCTION PROJECTS. THE USE OF THE SUPPLIER SELECTION PROCESS HAS BEEN DEMONSTRATED THROUGH IMPLEMENTATION ON AN INDUSTRIAL PROJECT AND USING THE TOPSIS (TECHNIQUE FOR ORDER PREFERENCE BY SIMILARITY TO IDEAL SOLUTION) METHOD. THIS PROCESS OPTIMIZES AND VALIDATES PURCHASING AT EACH STAGE OF FABRICATION FOR EACH CONSTRUCTION PACKAGE. A VARIETY OF PROJECT-SPECIFIC CRITERIA ARE INVOLVED IN THE SUPPLIER SELECTION PROCESS, INCLUDING PRICE, LEAD-TIME, CASH REBATE, AND SUPPLIER PERFORMANCE. © 2014 ELSEVIER B.V. ALL RIGHTS RESERVED."/>
    <s v="BOM; CONSTRUCTION MATERIAL MANAGEMENT; DECISION MAKING; OPTIMIZATION; SUPPLIER SELECTION PROCESS"/>
    <s v="DECISION MAKING; INDUSTRIAL MANAGEMENT; INVENTORY CONTROL; MATERIALS HANDLING; OPTIMIZATION; SUPPLY CHAINS; VIRTUAL ADDRESSES; BOM; CONSTRUCTION PACKAGE; CONSTRUCTION PROJECTS; INVENTORY MANAGEMENT; MATERIALS MANAGEMENT; SUPPLIER PERFORMANCE; SUPPLIER SELECTION PROCESS; TECHNIQUE FOR ORDER PREFERENCE BY SIMILARITY TO IDEAL SOLUTIONS; PROJECT MANAGEMENT"/>
    <s v=""/>
    <s v=""/>
    <s v=""/>
    <s v=""/>
    <s v=""/>
    <s v=""/>
    <s v=""/>
    <s v=""/>
    <s v=""/>
    <s v=""/>
    <s v=""/>
    <s v=""/>
    <s v=""/>
    <s v=""/>
    <s v=""/>
    <s v="MODERN MANAGEMENT SYSTEMS (1982) CONSTRUCTION INDUSTRY COST EFFECTIVENESS REPORT A-6, , BUSINESS ROUNDTABLE; STUKHART, G., BELL, L.C., ATTRIBUTES OF MATERIALS MANAGEMENT SYSTEMS, PHASE 1 RESEARCH-MATERIAL MANAGEMENT PERFORMANCE (1987) REPORT PREPARED FOR THE CONSTRUCTION INDUSTRY INSTITUTE (CII), SOURCE DOCUMENT 1, USA; (1988) PROJECT MATERIALS MANAGEMENT HANDBOOK, , CONSTRUCTION INDUSTRY INSTITUTE (CII) UNIVERSITY OF TEXAS AT AUSTIN, MATERIALS MANAGEMENT TASK FORCE, CII; IBN-HOMAID, N.T., A COMPARATIVE EVALUATION OF CONSTRUCTION AND MANUFACTURING MATERIALS MANAGEMENT (2002) INT. J. PROJ. MANAG., 20 (4), PP. 263-270; CALDAS, C.H., TORRENT, D.G., HAAS, C.T., INTEGRATION OF AUTOMATED DATA COLLECTION TECHNOLOGIES FOR REAL-TIME FIELD MATERIALS MANAGEMENT (2004) PROCEEDINGS OF THE 21ST INTERNATIONAL SYMPOSIUM ON AUTOMATION AND ROBOTICS IN CONSTRUCTION, JEJU, KOREA; KERRIDGE, A.E., MANAGE MATERIALS EFFECTIVELY (1987) HYDROCARBON PROCESSING, PART 1 AND 2, 66. , (63-71 AND 67-70); THOMAS, H.R., RILEY, D.R., MESSNER, J.I., FUNDAMENTAL PRINCIPLES OF SITE MATERIAL MANAGEMENT (2005) J. CONSTR. ENG. MANAG., 131 (7), PP. 808-815; (1999) PROCUREMENT AND MATERIALS MANAGEMENT: A GUIDE TO EFFECTIVE PROJECT EXECUTION, , CONSTRUCTION INDUSTRY INSTITUTE (CII) UNIVERSITY OF TEXAS AT AUSTIN TEXAS; SAFA, M., HAAS, C.T., GRAY, J., HIPEL, K., ELECTRONIC PROCESS MANAGEMENT SYSTEM BASED FRONT END PLANNING TOOL (FEPT) (2013) J. CONSTR. ENG. PROJ. MANAG., 3 (2). , 2233-9582; CHAPMAN, I., OLOMOLAIYE, P., HARRIS, F., AUTOMATION PROBLEMS IN MATERIALS MANAGEMENT ON LARGE CONSTRUCTION PROJECTS (1990) PROCEEDINGS OF THE 7TH ISARC, BRISTOL, UNITED KINGDOM, PP. 499-504; VRIJHOEF, R., KOSKELA, L., THE FOUR ROLES OF SUPPLY CHAIN MANAGEMENT IN CONSTRUCTION (2000) EUR. J. PURCH. SUPPLY MANAG., 6, PP. 169-178; GANN, D.M., SALTER, A.J., INNOVATION IN PROJECT-BASED, SERVICE ENHANCED Ž RMS: THE CONSTRUCTION OF COMPLEX PRODUCTS AND SYSTEMS (2000) RES. POLICY, 29, PP. 955-972; HAAS, C.T., FAGERLUND, W.R., PRELIMINARY RESEARCH ON PREFABRICATION, PRE-ASSEMBLY, MODULARIZATION AND OFF-SITE FABRICATION IN CONSTRUCTION (2002) CONSTRUCTION INDUSTRY INSTITUTE (CII), , UNIVERSITY OF TEXAS AT AUSTIN AUSTIN, TEXAS; HAN, S.H., AL-HUSSEIN, M., AL-JIBOURI, S., YU, H., AUTOMATED POST-SIMULATION VISUALIZATION OF MODULAR BUILDING PRODUCTION ASSEMBLY LINE (2012) AUTOM. CONSTR., 21, PP. 229-236; YEUNG, N., CHAN, A., CHAN, D., APPLICATION OF PREFABRICATION IN CONSTRUCTION - A NEW RESEARCH AGENDA FOR REFORM BY CII-HK (2003) CONFERENCE ON PRECAST CONCRETE BUILDING SYSTEMS, HONG KONG; SACKS, R., EASTMAN, C.M., LEE, G., PROCESS MODEL PERSPECTIVES ON MANAGEMENT AND ENGINEERING PROCEDURES IN THE PRECAST/PRE-STRESSED CONCRETE INDUSTRY (2004) J. CONSTR. ENG. MANAG., 130 (2), PP. 206-215; HAAS, C.T., O'CONNOR, J.T., TUCKER, R.T., EICKMANN, J.A., FAGERLUND, W.R., PREFABRICATION AND PREASSEMBLY TRENDS AND EFFECTS ON THE CONSTRUCTION WORKFORCE (2000) REPORT NO. 14, , CENTER FOR CONSTRUCTION INDUSTRY STUDIES AUSTIN, TX; VOORDIJK, H., MEIJBOOM, B., HAAN, J.D., MODULARITY IN SUPPLY CHAINS: A MULTIPLE CASE STUDY IN THE CONSTRUCTION INDUSTRY (2006) INT. J. OPER. PROD. MANAG., 26 (6), PP. 600-618; TAM, V., TAM, C., NG, W., ON PREFABRICATION IMPLEMENTATION FOR DIFFERENT PROJECT TYPES AND PROCUREMENT METHODS IN HONG KONG (2007) J. ENG. DES. TECHNOL., 5 (1), PP. 68-80; HENDRICKSON, C., TUNG, A., (1998) PROJECT MANAGEMENT FOR CONSTRUCTION, FUNDAMENTAL CONCEPTS FOR OWNERS, ENGINEERS, ARCHITECTS AND BUILDERS, , PRENTICE HALL 0-13-731266-0; SEGERSTEDT, A., OLOFSSON, T., SUPPLY CHAINS IN THE CONSTRUCTION INDUSTRY (2010) SUPPLY CHAIN MANAG. INT. J., 15 (5), PP. 347-353; VRIJHOEF, R., KOSKELA, L., THE FOUR ROLES OF SUPPLY CHAIN MANAGEMENT IN CONSTRUCTION (2000) EUR. J. PURCH. SUPPLY MANAG., 6 (34), PP. 169-178; DUBOIS, A., GADDE, L.E., SUPPLY STRATEGY AND NETWORK EFFECTS - PURCHASING BEHAVIOR IN THE CONSTRUCTION INDUSTRY (2000) EUR. J. PURCH. SUPPLY MANAG., 6 (34), PP. 207-215; JANG, W., SKIBNIEWSKI, M., COST-BENEFIT ANALYSIS OF EMBEDDED SENSOR SYSTEM FOR CONSTRUCTION MATERIALS TRACKING (2009) J. CONSTR. ENG. MANAG., 135 (5), PP. 378-386; ELZARKA, H.M., BELL, L.C., OBJECT-ORIENTED METHODOLOGY FOR MATERIALS-MANAGEMENT SYSTEMS (1995) J. CONSTR. ENG. MANAG., 121 (4), PP. 438-445; THOMAS, H.R., SANVIDO, V., IMPACT OF MATERIAL MANAGEMENT ON PRODUCTIVITY - A CASE STUDY (1989) J. CONSTR. ENG. MANAG. ASCE, L (I 15), PP. 370-384. , (1(I 15); CHENG, J.C.P., LAW, K.H., BJORNSSON, H., JONES, A., SRIRAM, R., A SERVICE ORIENTED FRAMEWORK FOR CONSTRUCTION SUPPLY CHAIN INTEGRATION (2010) AUTOM. CONSTR., 19 (2), PP. 245-260. , 0926-5805; SEGERSTEDT, A., OLOFSSON, T., SUPPLY CHAINS IN THE CONSTRUCTION INDUSTRY (2010) SUPPLY CHAIN MANAG. INT. J., 15 (5), PP. 347-353; TSERNG, H.P., LIN, P.H., AN ACCELERATED SUBCONTRACTING AND PROCURING MODEL FOR CONSTRUCTION PROJECTS (2002) AUTOM. CONSTR., 11 (1), PP. 105-125. , 0926-5805; NG, S.T., LUU, C.D.T., MODELING SUBCONTRACTOR REGISTRATION DECISIONS THROUGH CASE-BASED REASONING APPROACH (2008) AUTOM. CONSTR., 17 (7), PP. 873-881. , ISSN 0926-5805; SACKS, R., RADOSAVLJEVIC, M., BARAK, R., REQUIREMENTS FOR BUILDING INFORMATION MODELING BASED LEAN PRODUCTION MANAGEMENT SYSTEMS FOR CONSTRUCTION (2010) AUTOM. CONSTR., 19 (5), PP. 641-655. , 0926-5805; FORDE, M.C., (1993) HIGH PERFORMANCE CONSTRUCTION MATERIALS AND SYSTEMS: AN ESSENTIAL PROGRAM FOR AMERICA AND ITS INFRASTRUCTURE TECHNICAL REPORT 93-5011, , AMERICAN SOCIETY OF CIVIL ENGINEERS NEW YORK (ISBN 0-87262-938-2, 212 PP.); MANAVAZHIA, M.R., ADHIKARIB, D.K., MATERIAL AND EQUIPMENT PROCUREMENT DELAYS IN HIGHWAY PROJECTS IN NEPAL (2002) INT. J. PROJ. MANAG., 20, PP. 627-632; SWEIS, G., SWEIS, R., ABU, H.A., SHBOUL, A., DELAYS IN CONSTRUCTION PROJECTS: THE CASE OF JORDAN (2008) INT. J. PROJ. MANAG., 26 (6), PP. 665-674; ABDUL-RAHMAN, H., ALIDRISYI, M.N., A PERSPECTIVE OF MATERIALS MANAGEMENT PRACTICES IN A FAST DEVELOPING ECONOMY: THE CASE OF MALAYSIA (1994) CONSTR. MANAG. ECON., 12, PP. 413-422; CHRISTENSEN, P.N., SPARKS, G.A., KOSTUK, K.J., A METHOD-BASED SURVEY OF LIFE CYCLE COSTING LITERATURE PERTINENT TO INFRASTRUCTURE DESIGN AND RENEWAL (2005) CAN. J. CIV. ENG., 32 (1), PP. 250-259; ASPLUND, E., DANIELSON, U., (1991) RATA UT BYGGSVANGEN (STRAIGHTENING THE BUILDING ROUNDABOUT), , SBUF STOCKHOLM; JARNBRING, J., (1994) CONSTRUCTION SITE'S MATERIAL FLOW COSTS, , LUND UNIVERSITY OF TECHNOLOGY LUND (IN SWEDISH); POLAT, G., ARDITI, D., THE JIT MATERIALS MANAGEMENT SYSTEM IN DEVELOPING COUNTRIES (2005) CONSTR. MANAG. ECON., 23 (7), PP. 697-712; BORCHERDING, J.D., SEBASTIAN, S.J., MAJOR FACTORS INFLUENCING CRAFT PRODUCTIVITY IN NUCLEAR POWER PLANT CONSTRUCTION (1980) TRANS. AM. ASSOC. COST ENG., 1. , (PAPER I); ASSAF, S.A., AL-HEJJI, S., CAUSES OF DELAY IN LARGE CONSTRUCTION PROJECTS (2006) INT. J. PROJ. MANAG., 24 (4), PP. 349-357; EKANAYAKE, L.L., OFORI, G., BUILDING WASTE ASSESSMENT SCORE: DESIGN-BASED TOOL (2004) J. BUILD. ENVIRON., PP. 851-861; FISHBEIN, B.K., (1998) BUILDING FOR THE FUTURE: STRATEGIES TO REDUCE CONSTRUCTION AND DEMOLITION WASTE IN MUNICIPAL PROJECTS, , HTTP://WWW.INFORMINC.ORG/CDREPORT.HTML; GUOLI, J., DAXIN, G., TSUI, F., ANALYSIS AND IMPLEMENTATION OF THE BOM OF A TREE-TYPE STRUCTURE IN MRPII (2003) J. MATER. PROCESS. TECHNOL., 139, PP. 535-538. , 0924-0136 (20); CHUNG, Y., FISCHER, G.W., A CONCEPTUAL STRUCTURE AND ISSUES FOR AN OBJECT-ORIENTED BILL OF MATERIALS (BOM) DATA MODEL (1994) COMPUT. IND. ENG., 26 (2), PP. 321-339; HEGGE, H.M.H., WORTMANN, J.C., GENERIC BILL-OF-MATERIAL: A NEW PRODUCT MODEL (1991) INT. J. PROD. ECON., 23 (13), PP. 117-128; JIAO, J., TSENG, M.M., MA, Q., ZOU, Y., GENERIC BILL-OF-MATERIALS-AND-OPERATIONS FOR HIGH-VARIETY PRODUCTION MANAGEMENT (2000) CONCURR. ENG. RES. APPL., 8 (4), PP. 297-321; ZHANG, Y., YANG, Y., JIANG, M., XIA, P., LI, B., DESIGN AND IMPLEMENTATION OF AUTO PARTS DATA MANAGEMENT SYSTEM BASED ON BOM (2012) APPL. MECH. MATER., 127, PP. 42-47; LEE, J.H., KIM, S.H., LEE, K., INTEGRATION OF EVOLUTIONAL BOMS FOR DESIGN OF SHIP OUTFITTING EQUIPMENT (2012) CAD COMPUT. AIDED DES., 44 (3), PP. 253-273; (2007) WORKFACE PLANNING MODEL AND IMPLEMENTATION GUIDE, , CONSTRUCTION OWNERS ASSOCIATION OF ALBERTA (COAA) (EDMONTON. ALBERTA, CANADA); (1988) WORK PACKAGING FOR PROJECT CONTROL, , CONSTRUCTION INDUSTRY INSTITUTE (CII) CII INFORMATION PUBLICATION, UNIV. OF TEXAS AT AUSTIN TEXAS; BHUTIA, P., PHIPON, R., APPLICATION OF AHP AND TOPSIS METHOD FOR SUPPLIER SELECTION PROBLEM (2012) IOSR J. ENG., 2, PP. 43-50; COSTA, A.A., TAVARES, L.V., ADVANCED MULTICRITERIA MODELS TO PROMOTE QUALITY AND REPUTATION IN PUBLIC CONSTRUCTION E-MARKETPLACES (2013) AUTOM. CONSTR., 30, PP. 205-215; JASKOWSKI, P., BIRUK, S., BUCON, R., ASSESSING CONTRACTOR SELECTION CRITERIA WEIGHTS WITH FUZZY AHP METHOD APPLICATION IN GROUP DECISION ENVIRONMENT (2010) AUTOM. CONSTR., 19 (2), PP. 120-126; NIETO-MOROTE, A., RUZ-VILA, F., A FUZZY MULTI-CRITERIA DECISION-MAKING MODEL FOR CONSTRUCTION CONTRACTOR PREQUALIFICATION (2012) AUTOM. CONSTR., 25, PP. 8-19; AKADIRI, P.O., OLOMOLAIYE, P.O., CHINYIO, E.A., MULTI-CRITERIA EVALUATION MODEL FOR THE SELECTION OF SUSTAINABLE MATERIALS FOR BUILDING PROJECTS (2013) AUTOM. CONSTR., 30, PP. 113-125; ARSLAN, G., KIVRAK, S., BIRGONUL, M., DIKMEN, I., IMPROVING SUB-CONTRACTOR SELECTION PROCESS IN CONSTRUCTION PROJECTS: WEB-BASED SUB-CONTRACTOR EVALUATION SYSTEM (WEBSES) (2008) AUTOM. CONSTR., 17, PP. 480-488; SAN, C.J., CONTRACTOR SELECTION USING MULTICRITERIA DECISION-MAKING METHODS (2011) J. CONSTR. ENG. MANAG., 138, PP. 751-758; SONMEZ, M., HOLT, G., YANG, J.B., GRAHAM, G., APPLYING EVIDENTIAL REASONING TO PREQUALIFYING CONSTRUCTION CONTRACTORS (2002) ASCE J. MANAG. ENG., 18 (3), PP. 111-119; SINGH, D., TIONG, R., A FUZZY DECISION FRAMEWORK FOR CONTRACTOR SELECTION (2005) ASCE J. CONSTR. ENG. MANAG., 131 (1), PP. 62-70; HO, W., XU, X., DEY, P.K., MULTI-CRITERIA DECISION MAKING APPROACHES FOR SUPPLIER EVALUATION AND SELECTION: A LITERATURE REVIEW (2010) EUR. J. OPER. RES., 202, PP. 16-24; ZAVADSKAS, E.K., VILUTIENE, T., TURSKIS, Z., TAMOSAITIENE, J., CONTRACTOR SELECTION FOR CONSTRUCTION WORKS BY APPLYING SAW-G AND TOPSIS GREY TECHNIQUES (2010) J. BUS. ECON. MANAG., 11, PP. 34-55; LIN, Y.H., LEE, P.C., CHANG, T.P., TING, H.I., MULTI-ATTRIBUTE GROUP DECISION MAKING MODEL UNDER THE CONDITION OF UNCERTAIN INFORMATION (2008) AUTOM. CONSTR., 17 (6), PP. 792-797. , 0926-5805; XUE, X., LI, X., SHEN, Q., WANG, Y., AN AGENT-BASED FRAMEWORK FOR SUPPLY CHAIN COORDINATION IN CONSTRUCTION (2005) AUTOM. CONSTR., 14 (3), PP. 413-430. , 0926-5805; HWANG, C.L., YOON, K., (1981) MULTIPLE ATTRIBUTE DECISION MAKING: METHODS AND APPLICATIONS, , SPRINGER NEW YORK; CHEN, S.J., HWANG, C.L., (1992) FUZZY MULTIPLE ATTRIBUTE DECISION MAKING: METHODS AND APPLICATIONS, , SPRINGER-VERLAG BERLIN; MAHDI, I.M., RILEY, M.J., FEREIG, S.M., ALEX, A.P., A MULTICRITERIA APPROACH TO CONTRACTOR SELECTION (2002) ENG. CONSTR. ARCHIT. MANAG., 9 (1), PP. 29-37; O'CONNOR, J.T., GIBSON, G.E., MIGLIACCIO, G.C., (2005) R1-2004 ANNUAL INTERIM REPORT, REPORT 0-4661-1 TO TEXAS DEPARTMENT OF TRANSPORTATION, P. 32. , CTR AUSTIN, TX; SINGH, D., TIONG, R., CONTRACTOR SELECTION CRITERIA: INVESTIGATION OF OPINIONS OF SINGAPORE CONSTRUCTION PRACTITIONERS (2006) J. CONSTR. ENG. MANAG., 132 (9), PP. 998-1008; SHANNON, C.E., A MATHEMATICAL THEORY OF COMMUNICATION (1948) BELL SYST. TECH. J., 27, PP. 379-423; DENG, H., YEH, C., WILLIS, R.J., INTER-COMPANY COMPARISON USING MODIFIED TOPSIS WITH OBJECTIVE WEIGHTS (2000) COMPUT. OPER. RES., 27, PP. 963-973; JAHANSHAHLOO, G.R., HOSSEINZADEH LOTFI, F., IZADIKHAH, M., AN ALGORITHMIC METHOD TO EXTEND TOPSIS FOR DECISION-MAKING PROBLEMS WITH INTERVAL DATA (2006) APPL. MATH. COMPUT., 175, PP. 1375-1384; SAFA, M., (2013) A COMPREHENSIVE ADVANCED CONSTRUCTION SUPPLY NEXUS MODEL, PP. 181-205. , UNIVERSITY OF WATERLOO CANADA (PHD THESIS); ABBASIANJAHROMI, H., RAJAIE, H., SHAKERI, E., A FRAMEWORK FOR SUBCONTRACTOR SELECTION IN THE CONSTRUCTION INDUSTRY (2013) J. CIV. ENG. MANAG., 19, PP. 158-168; RODRÍGUEZ DEL BOSQUE, I., COLLADO, J., SAN MARTÍN, H., DETERMINANTS OF ECONOMIC AND SOCIAL SATISFACTION IN MANUFACTURER-DISTRIBUTOR RELATIONSHIPS (2006) IND. MARK. MANAG., 35 (6), PP. 666-675. , 0019-8501"/>
    <s v="SAFA, M.; DEPARTMENT OF CIVIL AND ENVIRONMENTAL ENGINEERING, UNIVERSITY OF WATERLOO, 200 UNIVERSITY AVENUE WEST, CANADA"/>
    <s v=""/>
    <s v=""/>
    <s v="ELSEVIER"/>
    <s v=""/>
    <s v=""/>
    <s v=""/>
    <s v=""/>
    <s v="09265805"/>
    <s v=""/>
    <s v="AUCOE"/>
    <s v=""/>
    <s v="ENGLISH"/>
    <s v="AUTOM CONSTR"/>
    <x v="0"/>
    <s v="FINAL"/>
    <s v=""/>
    <s v="SCOPUS"/>
    <s v="2-S2.0-84924082704"/>
    <s v="AUTOM CONSTR"/>
    <s v="UNIVERSITY OF WATERLOO;UNIVERSITY OF WATERLOO;UNIVERSITY OF WATERLOO;UNIVERSITY OF WATERLOO"/>
    <s v="NOTREPORTED;UNIVERSITY OF WATERLOO"/>
    <m/>
    <s v="SAFA M, 2014, AUTOM CONSTR"/>
    <s v="SAFA M, 2014, AUTOM CONSTR"/>
    <m/>
  </r>
  <r>
    <n v="78"/>
    <x v="1"/>
    <s v="KANG Y;O'BRIEN WJ;MULVA SP"/>
    <s v="55914771400;36485213300;23094984700;"/>
    <s v="VALUE OF IT: INDIRECT IMPACT OF IT ON CONSTRUCTION PROJECT PERFORMANCE VIA BEST PRACTICES"/>
    <x v="9"/>
    <s v="AUTOMATION IN CONSTRUCTION"/>
    <s v="35"/>
    <s v=""/>
    <s v=""/>
    <s v="383"/>
    <s v="396"/>
    <s v=""/>
    <n v="25"/>
    <s v="10.1016/j.autcon.2013.05.011"/>
    <s v="https://www.scopus.com/inward/record.uri?eid=2-s2.0-84884500058&amp;doi=10.1016%2fj.autcon.2013.05.011&amp;partnerID=40&amp;md5=112d28572a3ed6298f4ec0f29d455bce"/>
    <s v="OHL SCHOOL OF CONSTRUCTION, FLORIDA INTERNATIONAL UNIVERSITY, UNITED STATES; DEPARTMENT OF CIVIL, ARCHITECTURAL AND ENVIRONMENTAL ENGINEERING, UNIVERSITY OF TEXAS AT AUSTIN, UNITED STATES; CONSTRUCTION INDUSTRY INSTITUTE, UNIVERSITY OF TEXAS AT AUSTIN, UNITED STATES"/>
    <s v="OHL SCHOOL OF CONSTRUCTION, FLORIDA INTERNATIONAL UNIVERSITY, UNITED STATES;DEPARTMENT OF CIVIL, ARCHITECTURAL AND ENVIRONMENTAL ENGINEERING, UNIVERSITY OF TEXAS AT AUSTIN, UNITED STATES;CONSTRUCTION INDUSTRY INSTITUTE, UNIVERSITY OF TEXAS AT AUSTIN, UNITED STATES"/>
    <s v="THIS PAPER INVESTIGATES THE INDIRECT IMPACT OF IT USE VIA WORK PROCESSES ON CONSTRUCTION PROJECT PERFORMANCE IN THE INDUSTRIAL SECTOR. SPECIFICALLY, USING THE PROJECT-LEVEL DATA IN THE CONSTRUCTION INDUSTRY INSTITUTE BENCHMARKING AND METRICS DATABASE, THE OVERALL IMPACT OF 3D CAD USE, INCLUDING THE DIRECT IMPACT OF THE USE TO PROJECT COST GROWTH AND ITS INDIRECT IMPACT VIA CII DESIGNATED BEST PRACTICE(S), IS TESTED BY PATH ANALYSIS. THE ANALYSIS RESULTS SHOW THAT THE DIRECT IMPACT OF 3D CAD USE ON PROJECT COST GROWTH IS NOT STATISTICALLY SIGNIFICANT. ON THE OTHER HAND, THE INDIRECT IMPACT OF 3D CAD USE VIA BEST PRACTICE(S) IS STATISTICALLY SIGNIFICANT. INTERPRETING THE PATH VALUES REVEAL THAT THE USE OF 3D CAD CONTRIBUTES TO MORE USE OF BEST PRACTICE(S), WHICH IN TURN LEADS TO COST PERFORMANCE IMPROVEMENT. THIS FINDING HIGHLIGHTS THE IMPORTANCE OF PROCESSES OR PRACTICES WHEN DESIGNING AND IMPLEMENTING INFORMATION TECHNOLOGY. © 2013 ELSEVIER B.V."/>
    <s v="3D CAD; BEST PRACTICE; INFORMATION; IT BENEFIT; TECHNOLOGY VALUE OF IT"/>
    <s v="3-D CADS; BEST PRACTICES; INFORMATION; IT BENEFIT; VALUE OF IT; CONSTRUCTION INDUSTRY; COST BENEFIT ANALYSIS; COSTS; REGRESSION ANALYSIS; THREE DIMENSIONAL; INFORMATION TECHNOLOGY"/>
    <s v=""/>
    <s v=""/>
    <s v=""/>
    <s v=""/>
    <s v=""/>
    <s v=""/>
    <s v=""/>
    <s v=""/>
    <s v=""/>
    <s v=""/>
    <s v=""/>
    <s v=""/>
    <s v=""/>
    <s v=""/>
    <s v=""/>
    <s v="CLEGG, C., AXTELL, C., DAMODARAN, L., FARBEY, B., HULL, R., LLOYD-JONES, R., NICHOLLS, J., TOMLINSON, C., INFORMATION TECHNOLOGY: A STUDY OF PERFORMANCE AND THE ROLE OF HUMAN AND ORGANIZATIONAL FACTORS (1997) ERGONOMICS, 40 (9), PP. 851-871. , DOI 10.1080/001401397187694; CONSTRUCTION, M., (2009) THE BUSINESS VALUE OF BIM, , HTTP://WWW.BIM.CONSTRUCTION.COM/RESEARCH/FREEREPORT/DEFAULT.ASP, AVAILABLE ONLINE AT (LAST ACCESSED 2 DEC 2009); BARUA, A., KRIEBEL, C.H., MUKHOPADHYAY, T., INFORMATION TECHNOLOGIES AND BUSINESS VALUE: AN ANALYTIC AND EMPIRICAL INVESTIGATION (1995) INFORMATION SYSTEMS RESEARCH, 6 (1), P. 3; BHARADWAJ, A.S., A RESOURCE-BASED PERSPECTIVE ON INFORMATION TECHNOLOGY CAPABILITY AND FIRM PERFORMANCE: AN EMPIRICAL INVESTIGATION (2000) MIS QUARTERLY, 24 (1), PP. 169-196; STRATOPOULOS, T., DEHNING, B., DOES SUCCESSFUL INVESTMENT IN INFORMATION TECHNOLOGY SOLVE THE PRODUCTIVITY PARADOX? (2000) INFORMATION MANAGEMENT, 38 (2), PP. 103-117; GAO, J., FISCHER, M., FRAMEWORK &amp; CASE STUDIES COMPARING IMPLEMENTATIONS &amp; IMPACTS OF 3D/4D MODELING ACROSS PROJECTS (2008) TECHNICAL REPORT TR172, , CENTER FOR INTEGRATED FACILITY ENGINEERING, STANFORD UNIVERSITY STANFORD, CA; STAUB-FRENCH, S., KHANZODE, A., 3D AND 4D MODELING FOR DESIGN AND CONSTRUCTION COORDINATION: ISSUES AND LESSONS LEARNED (2007) ELECTRONIC JOURNAL OF INFORMATION TECHNOLOGY IN CONSTRUCTION, 12, PP. 381-407. , HTTP://WWW.ITCON.ORG/DATA/WORKS/ATT/2007_26.CONTENT.07145.PDF; BARLISH, K., SULLIVAN, K., HOW TO MEASURE THE BENEFITS OF BIM - A CASE STUDY APPROACH (2012) AUTOMATION IN CONSTRUCTION, 24, PP. 149-159; BRYNJOLFSSON, E., THE PRODUCTIVITY PARADOX OF INFORMATION TECHNOLOGY: REVIEW AND ASSESSMENT (1993) COMMUNICATIONS OF THE ACM, 36 (12), PP. 67-77; ORLIKOWSKI, W.J., IACONO, C.S., RESEARCH COMMENTARY: DESPERATELY SEEKING THE &quot;IT&quot; IN IT RESEARCH - A CALL TO THEORIZING THE IT ARTIFACT (2001) INFORMATION SYSTEMS RESEARCH, 12 (2), PP. 121-134; BRYNJOLFSSON, E., HITT, L., PARADOX LOST? FIRM-LEVEL EVIDENCE ON THE RETURNS TO INFORMATION SYSTEMS SPENDING (1996) MANAGEMENT SCIENCE, 42 (4), PP. 541-558; BRYNJOLFSSON, E., HITT, L.M., BEYOND COMPUTATION: INFORMATION TECHNOLOGY, ORGANIZATIONAL TRANSFORMATION AND BUSINESS PERFORMANCE (2000) THE JOURNAL OF ECONOMIC PERSPECTIVES, 14 (4), PP. 23-48; SKIBNIEWSKI, M., PARK, S., (2004) INVESTING IN IT: IMPACT ON PROJECT AND COMPANY PERFORMANCE, PROCEEDINGS OF INCITE 2004 CONFERENCE ON DESIGNING, MANAGING AND SUPPORTING CONSTRUCTION PROJECTS THROUGH INNOVATION AND IT SOLUTIONS, LANGKAWI, MALAYSIA, CONSTRUCTION INDUSTRY DEVELOPMENT BOARD (MALAYSIA), UNIVERSITY OF SALFORD (UK) AND HONG KONG POLYTECHNIC UNIVERSITY, PP. 653-668. , (FEBRUARY, 2004) ISBN 983-2724-17-1; EKSTROM, M., BJORNSSON, H., (2004) INFORMATION TECHNOLOGY AND PURCHASING STRATEGY: TWO NECESSARY ENABLERS OF MORE EFFICIENT CONSTRUCTION PROCESSES, , CENTER FOR INTEGRATED FACILITY ENGINEERING, STANFORD UNIVERSITY; KANG, Y., IMPACT OF INFORMATION TECHNOLOGIES ON PERFORMANCE: CROSS STUDY COMPARISON (2008) JOURNAL OF CONSTRUCTION ENGINEERING AND MANAGEMENT, 134 (11), PP. 852-863; O'CONNOR, J.T., YANG, L.-R., PROJECT PERFORMANCE VERSUS USE OF TECHNOLOGIES AT PROJECT AND PHASE LEVELS (2004) JOURNAL OF CONSTRUCTION ENGINEERING AND MANAGEMENT, 130 (3), PP. 322-329. , DOI 10.1061/(ASCE)0733-9364(2004)130:3(322); THOMAS, S.R., LEE, S.-H., SPENCER, J.D., TUCKER, R.L., CHAPMAN, R.E., IMPACTS OF DESIGN/INFORMATION TECHNOLOGY ON PROJECT OUTCOMES (2004) JOURNAL OF CONSTRUCTION ENGINEERING AND MANAGEMENT, 130 (4), PP. 586-597. , DOI 10.1061/(ASCE)0733-9364(2004)130:4(586); EL-MASHALEH, M., O'BRIEN, W.J., MINCHIN, JR.R.E., FIRM PERFORMANCE AND INFORMATION TECHNOLOGY UTILIZATION IN THE CONSTRUCTION INDUSTRY (2006) JOURNAL OF CONSTRUCTION ENGINEERING AND MANAGEMENT, 132 (5), PP. 499-507; GATTIKER, T.F., GOODHUE, D.L., WHAT HAPPENS AFTER ERP IMPLEMENTATION: UNDERSTANDING THE IMPACT OF INTERDEPENDENCE AND DIFFERENTIATION ON PLANT-LEVEL OUTCOMES (2005) MIS QUARTERLY: MANAGEMENT INFORMATION SYSTEMS, 29 (3), PP. 559-585; SOH, C., MARKUS, M.L., HOW IT CREATES BUSINESS VALUE: A PROCESS THEORY SYNTHESIS (1995) PROCEEDINGS OF THE INTERNATIONAL CONFERENCE ON INFORMATION SYSTEMS, , CITESEER AMSTERDAM, THE NETHERLANDS; TAYLOR, J.E., ANTECEDENTS OF SUCCESSFUL THREE-DIMENSIONAL COMPUTER-AIDED DESIGN IMPLEMENTATION IN DESIGN AND CONSTRUCTION NETWORKS (2007) JOURNAL OF CONSTRUCTION ENGINEERING AND MANAGEMENT, 133 (12), PP. 993-1002. , DOI 10.1061/(ASCE)0733-9364(2007)133:12(993); TAYLOR, J.E., BERNSTEIN, P.G., PARADIGM TRAJECTORIES OF BUILDING INFORMATION MODELING PRACTICE IN PROJECT NETWORKS (2009) JOURNAL OF MANAGEMENT IN ENGINEERING, 25 (2), PP. 69-76; ERDOGAN, B., COLLABORATION ENVIRONMENTS FOR CONSTRUCTION: IMPLEMENTATION CASE STUDIES (2008) JOURNAL OF MANAGEMENT IN ENGINEERING, 24 (4), PP. 234-244; STRASSMANN, P.A., (1990) THE BUSINESS VALUE OF COMPUTERS, , INFORMATION ECONOMICS PRESS NEW CANAAN, CONN; STRASSMANN, P.A., (1997) THE SQUANDERED COMPUTER, , INFORMATION ECONOMICS PRESS NEW CANAAN, CONN; HITT, L.M., BRYNJOLFSSON, E., PRODUCTIVITY, BUSINESS PROFITABILITY, AND CONSUMER SURPLUS: THREE DIFFERENT MEASURES OF INFORMATION TECHNOLOGY VALUE (1996) MIS QUARTERLY: MANAGEMENT INFORMATION SYSTEMS, 20 (2), PP. 121-142; BRYNJOLFSSON, E., HITT, L.M., (1994) NEW EVIDENCE ON THE RETURNS OF INFORMATION SYSTEMS, , SLOAN SCHOOL OF MANAGEMENT, MIT; OH, W., PINSONNEAULT, A., ON THE ASSESSMENT OF THE STRATEGIC VALUE OF INFORMATION TECHNOLOGIES: CONCEPTUAL AND ANALYTICAL APPROACHES (2007) MANAGEMENT INFORMATION SYSTEMS QUARTERLY, 31 (2), P. 239; KOHLI, R., DEVARAJ, S., MEASURING INFORMATION TECHNOLOGY PAYOFF: A META-ANALYSIS OF STRUCTURAL VARIABLES IN FIRM-LEVEL EMPIRICAL RESEARCH (2003) INFORMATION SYSTEMS RESEARCH, 14 (2), PP. 127-145; WADE, M., HULLAND, J., REVIEW: THE RESOURCE-BASED VIEW AND INFORMATION SYSTEMS RESEARCH: REVIEW, EXTENSION, AND SUGGESTIONS FOR FUTURE RESEARCH (2004) MIS QUARTERLY, 28 (1), PP. 107-142; KELLEY, M.R., PRODUCTIVITY AND INFORMATION TECHNOLOGY: THE ELUSIVE CONNECTION (1994) MANAGEMENT SCIENCE, 40 (11), PP. 1406-1425; PEACOCK, E., TANNIRU, M., ACTIVITY-BASED JUSTIFICATION OF IT INVESTMENTS (2005) INFORMATION MANAGEMENT, 42 (3), PP. 415-424; PAVLOU, P.A., EL SAWY, O.A., FROM IT LEVERAGING COMPETENCE TO COMPETITIVE ADVANTAGE IN TURBULENT ENVIRONMENTS: THE CASE OF NEW PRODUCT DEVELOPMENT (2006) INFORMATION SYSTEMS RESEARCH, 17 (3), PP. 198-227. , HTTP://WWW.ATYPON-LINK.COM/INF/DOI/PDF/10.1287/ISRE.1060.0094, DOI 10.1287/ISRE.1060.0094; MELVILLE, N., KRAEMER, K., GURBAXANI, V., INFORMATION TECHNOLOGY AND ORGANIZATIONAL PERFORMANCE: AN INTEGRATIVE MODEL OF IT BUSINESS VALUE (2004) MIS QUARTERLY, 28 (2), PP. 283-322; LEE, I., EVALUATING BUSINESS PROCESS-INTEGRATED INFORMATION TECHNOLOGY INVESTMENT (2004) BUSINESS PROCESS MANAGEMENT JOURNAL, 10 (2), PP. 214-233; BRYNJOLFSSON, E., HITT, L.M., YANG, S., INTANGIBLE ASSETS: COMPUTERS AND ORGANIZATIONAL CAPITAL (2002) BROOKINGS PAPERS ON ECONOMIC ACTIVITY, 1, PP. 137-181; SCHEER, A.W., HABERMANN, F., MAKING ERP A SUCCESS (2000) COMMUNICATIONS OF THE ACM, 43 (4), PP. 57-61; JUNG, Y., JOO, M., BUILDING INFORMATION MODELLING (BIM) FRAMEWORK FOR PRACTICAL IMPLEMENTATION (2011) AUTOMATION IN CONSTRUCTION, 20, PP. 126-133; HARTMANN, T., ALIGNING BUILDING INFORMATION MODEL TOOLS AND CONSTRUCTION MANAGEMENT METHODS (2012) AUTOMATION IN CONSTRUCTION, 22, PP. 605-613; ARAYICI, Y., TECHNOLOGY ADOPTION IN THE BIM IMPLEMENTATION FOR LEAN ARCHITECTURAL PRACTICE (2011) AUTOMATION IN CONSTRUCTION, 20, PP. 189-195; PENA-MORA, F., INFORMATION TECHNOLOGY PLANNING FRAMEWORK FOR LARGE-SCALE PROJECTS (1999) JOURNAL OF COMPUTING IN CIVIL ENGINEERING, 13, P. 226; DOSSICK, C.S., NEFF, G., ORGANIZATIONAL DIVISIONS IN BIM ENABLED COMMERCIAL CONSTRUCTION (2010) JOURNAL OF CONSTRUCTION ENGINEERING AND MANAGEMENT, 136 (4), PP. 459-467; SUCCAR, B., BUILDING INFORMATION MODELLING FRAMEWORK: A RESEARCH AND DELIVERY FOUNDATION FOR INDUSTRY STAKEHOLDERS (2009) AUTOMATION IN CONSTRUCTION, 18, PP. 357-375; ADRIAANSE, A., VOORDIJK, H., DEWULF, G., THE USE OF INTERORGANISATIONAL ICT IN UNITED STATES CONSTRUCTION PROJECTS (2010) AUTOMATION IN CONSTRUCTION, 19, PP. 73-83; FROESE, T.M., THE IMPACT OF EMERGING INFORMATION TECHNOLOGY ON PROJECT MANAGEMENT FOR CONSTRUCTION (2010) AUTOMATION IN CONSTRUCTION, 19 (5), PP. 531-538; DOSSICK, C.S., SAKAGAMI, M., IMPLEMENTING WEB-BASED PROJECT MANAGEMENT SYSTEMS IN THE UNITED STATES AND JAPAN (2008) JOURNAL OF CONSTRUCTION ENGINEERING AND MANAGEMENT, 134 (3), PP. 189-196. , DOI 10.1061/(ASCE)0733-9364(2008)134:3(189); MIYATAKE, Y., KANGARI, R., EXPERIENCING COMPUTER INTEGRATED CONSTRUCTION (1993) JOURNAL OF CONSTRUCTION ENGINEERING AND MANAGEMENT, 119 (2), PP. 307-322; MITROPOULOS, P., TATUM, C.B., FORCES DRIVING ADOPTION OF NEW INFORMATION TECHNOLOGIES (2000) JOURNAL OF CONSTRUCTION ENGINEERING AND MANAGEMENT, 126 (5), PP. 340-348; YU, J.-H., LEE, H.-S., KIM, W., EVALUATION MODEL FOR INFORMATION SYSTEMS BENEFITS IN CONSTRUCTION MANAGEMENT PROCESSES (2006) JOURNAL OF CONSTRUCTION ENGINEERING AND MANAGEMENT, 132 (10), PP. 1114-1121. , DOI 10.1061/(ASCE)0733-9364(2006)132:10(1114); KANG, Y., (2009) MEASURING INTEROPERABILITY AND BEST PRACTICES IMPACTS ON CAPITAL PROJECT INDUSTRY, , NATIONAL INSTITUTE OF STANDARDS AND TECHNOLOGY GAITHERSBURG, MD; STAUB-FRENCH, S., FISCHER, M., INDUSTRIAL CASE STUDY OF ELECTRONIC DESIGN, COST, AND SCHEDULE INTEGRATION (2001) TECHNICAL REPORT TR122, , CENTER FOR INTEGRATED FACILITY ENGINEERING, STANFORD UNIVERSITY STANFORD, CA; GANAH, A.A., BOUCHLAGHEM, N.B., ANUMBA, C.J., VISCON: COMPUTER VISUALISATION SUPPORT FOR CONSTRUCTABILITY (2005) JOURNAL OF INFORMATION TECHNOLOGY IN CONSTRUCTION, 10, PP. 69-83; HARTMANN, T., GAO, J., FISCHER, M., AREAS OF APPLICATION FOR 3D AND 4D MODELS ON CONSTRUCTION PROJECTS (2008) JOURNAL OF CONSTRUCTION ENGINEERING AND MANAGEMENT, 134 (10), PP. 776-785; HAYMAKER, J., FISCHER, M., CHALLENGES AND BENEFITS OF 4D MODELING ON THE WALT DISNEY CONCERT HALL PROJECT (2001) WORKING PAPER WP64, , CENTER FOR INTEGRATED FACILITY ENGINEERING, STANFORD UNIVERSITY STANFORD, CA; KAM, C., FISCHER, M., HANNINEN, R., KARJALAINEN, A., LAITINEN, J., THE PRODUCT MODEL AND FOURTH DIMENSION PROJECT (2003) ELECTRONIC JOURNAL OF INFORMATION TECHNOLOGY IN CONSTRUCTION, 8, PP. 137-166. , HTTP://WWW.ITCON.ORG/DATA/PAPERS/ATT/2003_12.FULLTEXT.07171.PDF; WEBB, R.M., SMALLWOOD, J., HAUPT, T.C., THE POTENTIAL OF 4D CAD AS A TOOL FOR CONSTRUCTION MANAGEMENT (2004) JOURNAL OF CONSTRUCTION RESEARCH, 5 (1), PP. 43-60; KHANZODE, A., FISCHER, M., REED, D., BENEFITS AND LESSONS LEARNED OF IMPLEMENTING BUILDING VIRTUAL DESIGN AND CONSTRUCTION (VDC) TECHNOLOGIES FOR COORDINATION OF MECHANICAL, ELECTRICAL, AND PLUMBING (MEP) SYSTEMS ON A LARGE HEALTHCARE PROJECT (2008) JOURNAL OF INFORMATION TECHNOLOGY IN CONSTRUCTION, 13, PP. 324-342; (2004) BENCHMARKING &amp; METRICS IMPLEMENTATION TOOLKIT, , CII, AND C.I.I. CONSTRUCTION INDUSTRY INSTITUTE, THE UNIVERSITY OF TEXAS AT AUSTIN AUSTIN, TX; RUSSELL, D.W., IN SEARCH OF UNDERLYING DIMENSIONS: THE USE (AND ABUSE) OF FACTOR ANALYSIS IN PERSONALITY AND SOCIAL PSYCHOLOGY BULLETIN (2002) PERSONALITY AND SOCIAL PSYCHOLOGY BULLETIN, 28 (12), PP. 1629-1646. , DOI 10.1177/014616702237645; THOMPSON, B., (2004) EXPLORATORY AND CONFIRMATORY FACTOR ANALYSIS: UNDERSTANDING CONCEPTS AND APPLICATIONS, , AMERICAN PSYCHOLOGICAL ASSOCIATION WASHINGTON, DC; SON, H., KIM, C., KIM, C., HYBRID PRINCIPAL COMPONENT ANALYSIS AND SUPPORT VECTOR MACHINE MODEL FOR PREDICTING THE COST PERFORMANCE OF COMMERCIAL BUILDING PROJECTS USING PRE-PROJECT PLANNING VARIABLES (2012) AUTOMATION IN CONSTRUCTION, 27, PP. 60-66; KEITH, T.Z., (2006) MULTIPLE REGRESSION AND BEYOND, , ALLYN &amp; BACON BOSTON; KOO, B., FISCHER, M., FEASIBILITY STUDY OF 4 D CAD IN COMMERCIAL CONSTRUCTION (2000) JOURNAL OF CONSTRUCTION ENGINEERING AND MANAGEMENT, 126 (4), PP. 251-260; HESTER, W.T., KUPRENAS, J.A., CHANG, T.C., CONSTRUCTION CHANGES AND CHANGE ORDERS: THEIR MAGNITUDE AND IMPACT (1991) SOURCE DOCUMENT 66, , THE CONSTRUCTION INDUSTRY INSTITUTE AUSTIN, TX; LEONARD, C.A., FAZIO, P., MOSELHI, O., CONSTRUCTION PRODUCTIVITY: MAJOR CAUSES OF IMPACT (1988) AMERICAN ASSOCIATION OF COST ENGINEERS. TRANSACTIONS OF THE AMERICAN ASSOCIATION OF COST ENGINEERS; HARTMANN, T., FISCHER, M., SUPPORTING THE CONSTRUCTABILITY REVIEW WITH 3D/4D MODELS (2007) BUILDING RESEARCH AND INFORMATION, 35 (1), PP. 70-80. , DOI 10.1080/09613210600942218, PII NU6071P73H7T2004; STEVENS, J., (2002) APPLIED MULTIVARIATE STATISTICS FOR THE SOCIAL SCIENCES, , LAWRENCE ERLBAUM ASSOCIATES; KAISER, H.F., THE APPLICATION OF ELECTRONIC COMPUTERS TO FACTOR ANALYSIS (1960) EDUCATIONAL AND PSYCHOLOGICAL MEASUREMENT, 20, PP. 141-151; (2002) BENCHMARKING AND METRICS SUMMARY REPORT FOR 2001, , CII, AND C.I.I. CONSTRUCTION INDUSTRY INSTITUTE, THE UNIV. OF TEXAS AT AUSTIN AUSTIN, TX; KLINE, R.B., (2004) PRINCIPLES AND PRACTICE OF STRUCTURAL EQUATION MODELING, , THE GUILFORD PRESS; KENNEDY, P., (2003) A GUIDE TO ECONOMETRICS, , THE MIT PRESS; (1994) PRE-PROJECT PLANNING: BEGINNING A PROJECT THE RIGHT WAY, , CONSTRUCTION INDUSTRY INSTITUTE, THE UNIV. OF TEXAS AT AUSTIN AUSTIN, TX; POWELL, T.C., DENT-MICALLEF, A., INFORMATION TECHNOLOGY AS COMPETITIVE ADVANTAGE: THE ROLE OF HUMAN, BUSINESS, AND TECHNOLOGY RESOURCES (1997) STRATEGIC MANAGEMENT JOURNAL, 18 (5), PP. 375-405; MARION, L., (1992) THE TROUBLE WITH TECHIES, PP. 28-33; KEKRE, S., MUKHOPADHYAY, T., SRINIVASAN, K., MODELING IMPACTS OF ELECTRONIC DATA INTERCHANGE TECHNOLOGY (1999) QUANTITATIVE MODELS FOR SUPPLY CHAIN MANAGEMENT, PP. 359-380. , S. TAYUR, R. GANESHAN, M. MAGAZINE, KLUWER ACADEMIC PUB; CLEGG, C.W., ICASATI-JOHANSON, B., BENNETT, S., E-BUSINESS: BOOM OR GLOOM? (2001) BEHAVIOUR AND INFORMATION TECHNOLOGY, 20 (4), PP. 293-298. , DOI 10.1080/01449290110093511; TAYLOR, J.E., DOSSICK, C.S., GARVIN, M., MEETING THE BURDEN OF PROOF WITH CASE STUDY RESEARCH (2011) JOURNAL OF CONSTRUCTION ENGINEERING AND MANAGEMENT, 137 (4), PP. 303-311; DAVIS, F.D., PERCEIVED USEFULNESS, PERCEIVED EASE OF USE, AND USER ACCEPTANCE OF INFORMATION TECHNOLOGY (1989) MIS QUARTERLY, 13 (3), PP. 319-340; CHUNG, B.Y., SKIBNIEWSKI, M.J., LUCAS, H.C., KWAK, Y.H., ANALYZING ENTERPRISE RESOURCE PLANNING SYSTEM IMPLEMENTATION SUCCESS FACTORS IN THE ENGINEERING-CONSTRUCTION INDUSTRY (2008) JOURNAL OF COMPUTING IN CIVIL ENGINEERING, 22 (6), PP. 373-382; PARK, Y., SON, H., KIM, C., INVESTIGATING THE DETERMINANTS OF CONSTRUCTION PROFESSIONALS' ACCEPTANCE OF WEB-BASED TRAINING: AN EXTENSION OF THE TECHNOLOGY ACCEPTANCE MODEL (2012) AUTOMATION IN CONSTRUCTION, 22, PP. 377-386; GEORGE, R.T., BACK, W.E., (2007) INFORMATION FLOW TO SUPPORT FRONT END PLANNING, , CONSTRUCTION INDUSTRY INSTITUTE AUSTIN; GILLIGAN, B., KUNZ, J., VDC USE IN 2007: SIGNIFICANT VALUE, DRAMATIC GROWTH, AND APPARENT BUSINESS OPPORTUNITY (2007) CIFE, REPORT #171, , STANFORD UNIVERSITY; TEECE, D.J., PISANO, G., SHUEN, A., DYNAMIC CAPABILITIES AND STRATEGIC MANAGEMENT (1997) STRATEGIC MANAGEMENT JOURNAL, 18 (7), PP. 509-533"/>
    <s v="KANG, Y.; OHL SCHOOL OF CONSTRUCTION, UNITED STATES; EMAIL: YCKANG@FIU.EDIU"/>
    <s v=""/>
    <s v=""/>
    <s v=""/>
    <s v=""/>
    <s v=""/>
    <s v=""/>
    <s v=""/>
    <s v="09265805"/>
    <s v=""/>
    <s v="AUCOE"/>
    <s v=""/>
    <s v="ENGLISH"/>
    <s v="AUTOM CONSTR"/>
    <x v="0"/>
    <s v="FINAL"/>
    <s v=""/>
    <s v="SCOPUS"/>
    <s v="2-S2.0-84884500058"/>
    <s v="AUTOM CONSTR"/>
    <s v="FLORIDA INTERNATIONAL UNIVERSITY;UNIVERSITY OF TEXAS AT AUSTIN;UNIVERSITY OF TEXAS AT AUSTIN"/>
    <s v="NOTREPORTED;OHL SCHOOL OF CONSTRUCTION;NOTREPORTED"/>
    <m/>
    <s v="KANG Y, 2013, AUTOM CONSTR"/>
    <s v="KANG Y, 2013, AUTOM CONSTR"/>
    <m/>
  </r>
  <r>
    <n v="79"/>
    <x v="1"/>
    <s v="KANG Y;O'BRIEN WJ;DAI J;MULVA SP;THOMAS SP;CHAPMAN RE;BUTRY D"/>
    <s v="55914771400;36485213300;8894591600;23094984700;55456109200;8669868000;6507986032;"/>
    <s v="INTERACTION EFFECTS OF INFORMATION TECHNOLOGIES AND BEST PRACTICES ON CONSTRUCTION PROJECT PERFORMANCE"/>
    <x v="9"/>
    <s v="JOURNAL OF CONSTRUCTION ENGINEERING AND MANAGEMENT"/>
    <s v="139"/>
    <s v="4"/>
    <s v=""/>
    <s v="361"/>
    <s v="371"/>
    <s v=""/>
    <n v="24"/>
    <s v="10.1061/(ASCE)CO.1943-7862.0000627"/>
    <s v="https://www.scopus.com/inward/record.uri?eid=2-s2.0-84875034139&amp;doi=10.1061%2f%28ASCE%29CO.1943-7862.0000627&amp;partnerID=40&amp;md5=9cb64dfc548cb7115dc0a4afb3baeee5"/>
    <s v="OHL SCHOOL OF CONSTRUCTION, FLORIDA INTERNATIONAL UNIV., 10555 WEST FLAGLER ST., EC 2934, MIAMI, FL 33174, UNITED STATES; DEPT. OF CIVIL, ARCHITECTURAL AND ENVIRONMENTAL ENGINEERING, UNIV. OF TEXAS AT AUSTIN, 1 UNIVERSITY STATION C1752, AUSTIN, TX 78712, UNITED STATES; CONSTRUCTION INDUSTRY INSTITUTE, UNIV. OF TEXAS AT AUSTIN, 3925 WEST BRAKER LN. (R4500), AUSTIN, TX 78759, UNITED STATES; APPLIED ECONOMICS OFFICE, NATIONAL INSTITUTE OF STANDARDS AND TECHNOLOGY, 100 BUREAU DRIVE, STOP 8600, GAITHERSBURG, MD 20899, UNITED STATES"/>
    <s v="EC 2934, MIAMI, FL 33174, UNITED STATES;DEPT. OF CIVIL, ARCHITECTURAL AND ENVIRONMENTAL ENGINEERING, UNIV. OF TEXAS AT AUSTIN, 1 UNIVERSITY STATION C1752, AUSTIN, TX 78712, UNITED STATES;CONSTRUCTION INDUSTRY INSTITUTE, UNIV. OF TEXAS AT AUSTIN, 3925 WEST BRAKER LN. (R4500), AUSTIN, TX 78759, UNITED STATES;CONSTRUCTION INDUSTRY INSTITUTE, UNIV. OF TEXAS AT AUSTIN, 3925 WEST BRAKER LN. (R4500), AUSTIN, TX 78759, UNITED STATES;CONSTRUCTION INDUSTRY INSTITUTE, UNIV. OF TEXAS AT AUSTIN, 3925 WEST BRAKER LN. (R4500), AUSTIN, TX 78759, UNITED STATES;APPLIED ECONOMICS OFFICE, NATIONAL INSTITUTE OF STANDARDS AND TECHNOLOGY, 100 BUREAU DRIVE, STOP 8600, GAITHERSBURG, MD 20899, UNITED STATES;APPLIED ECONOMICS OFFICE, NATIONAL INSTITUTE OF STANDARDS AND TECHNOLOGY, 100 BUREAU DRIVE, STOP 8600, GAITHERSBURG, MD 20899, UNITED STATES"/>
    <s v="BUILDING FROM CONSIDERABLE EMPIRICAL RESEARCH IN THE GENERAL BUSINESS LITERATURE, THIS PAPER QUANTITATIVELY EXPLORES THE VIEW THAT THE BENEFITS OF INFORMATION TECHNOLOGIES MANIFEST THEMSELVES THROUGH IMPROVEMENT IN WORK PROCESSES. IN TURN, BETTER WORK PROCESSES LEAD TO INCREASED PROJECT PERFORMANCE. USING AN OVERALL SAMPLE OF 133 PROJECTS (MISSING DATA MAKE SPECIFIC CORRELATION SAMPLE SIZES SMALLER) FROM THE CONSTRUCTION INDUSTRY INSTITUTE BENCHMARKING AND METRICS DATABASE, THIS PAPER ANALYZES CORRELATIONS BETWEEN TECHNOLOGY USE AND INTEGRATION, BEST PRACTICES, AND PROJECT PERFORMANCE MEASURED WITH COST, SCHEDULE, AND REWORK METRICS. DATA ARE ALSO USED TO ASSESS THE COMPLEMENTARY INTERACTION BETWEEN TECHNOLOGY USE, WORK PROCESSES AS MEASURED BY BEST PRACTICES, AND PERFORMANCE. THE FINDINGS SHOW THAT THERE ARE LIMITED SIGNIFICANT BENEFICIAL CORRELATIONS BETWEEN INFORMATION TECHNOLOGY USE AND PERFORMANCE, SLIGHTLY MORE SIGNIFICANT BENEFICIAL CORRELATIONS BETWEEN BEST PRACTICE USE AND PERFORMANCE, AND SEVERAL SIGNIFICANT CORRELATIONS BETWEEN INFORMATION TECHNOLOGY USE AND APPLICATION OF BEST PRACTICES. INTERACTION EFFECTS OF THE COMBINED USE OF INFORMATION TECHNOLOGIES AND BEST PRACTICES AGAINST PERFORMANCE ARE ASSESSED, FINDING SEVERAL POSITIVE CORRELATIONS, ALTHOUGH LIMITED DATA AVAILABILITY PREVENTS ROBUST STATISTICAL EVALUATION. OVERALL, THE PAPER CONCLUDES THERE IS EVIDENCE THAT THE BENEFITS OF INFORMATION TECHNOLOGIES IN CONSTRUCTION ARE FOUND THROUGH CHANGES IN WORK PROCESSES. THIS PAPER THUS CHALLENGES MORE COMMON APPROACHES THAT ATTEMPT TO DIRECTLY CORRELATE THE IMPACT OF INFORMATION TECHNOLOGY USE ON PROJECT PERFORMANCE WITH CORRESPONDING IMPLICATIONS FOR BOTH ACADEMIC AND INDUSTRIAL ATTEMPTS AT ASSESSMENT. © 2013 AMERICAN SOCIETY OF CIVIL ENGINEERS."/>
    <s v="BEST PRACTICE; COMPUTER-AIDED PROJECTS MANAGEMENT; INFORMATION TECHNOLOGY; INTERACTION EFFECTS; PERFORMANCE EVALUATION"/>
    <s v="BEST PRACTICES; COMPUTER-AIDED; CONSTRUCTION INDUSTRY INSTITUTES; CONSTRUCTION PROJECTS; INFORMATION TECHNOLOGY USE; INTERACTION EFFECT; PERFORMANCE EVALUATION; STATISTICAL EVALUATION; BENCHMARKING; CONSTRUCTION INDUSTRY; INFORMATION TECHNOLOGY"/>
    <s v=""/>
    <s v=""/>
    <s v=""/>
    <s v=""/>
    <s v=""/>
    <s v=""/>
    <s v=""/>
    <s v=""/>
    <s v=""/>
    <s v=""/>
    <s v=""/>
    <s v=""/>
    <s v=""/>
    <s v=""/>
    <s v=""/>
    <s v="ANDRESEN, J., A FRAMEWORK FOR MEASURING IT INNOVATION BENEFITS (2000) ITCON, 5, PP. 57-72; ARAL, S., WEILL, P., IT ASSETS, ORGANIZATIONAL CAPABILITIES AND FIRM PERFORMANCE: DO RESOURCE ALLOCATIONS AND ORGANIZATIONAL DIFFERENCES EXPLAIN PERFORMANCE VARIATION (2007) ORGANIZ. SCI., 18 (5), PP. 763-780. , ORSCEZ 1047-7039 10.1287/ORSC.1070.0306; BARKI, H., PINSONNEAULT, A., A MODEL OF ORGANIZATIONAL INTEGRATION, IMPLEMENTATION EFFORT, AND PERFORMANCE (2005) ORGANIZ. SCI., 16 (2), PP. 165-179. , ORSCEZ 1047-7039 10.1287/ORSC.2005.16.ISSUE-2; BARNEY, J., FIRM RESOURCES AND SUSTAINED COMPETITIVE ADVANTAGE (1991) J. MANAGE., 17 (1), PP. 99-120. , JOMADO 0149-2063 10.1177/014920639101700108; BARUA, A., KRIEBEL, C.H., MUKHOPADHYAY, T., INFORMATION TECHNOLOGIES AND BUSINESS VALUE: AN ANALYTIC AND EMPIRICAL INVESTIGATION (1995) INF. SYST. RES., 6 (1), PP. 3-23. , &quot; ISYREH 10.1287/ISRE.6.1.3; BECERIK, B., POLLALIS, S.N., (2006) COMPUTER AIDED COLLABORATION IN MANAGING CONSTRUCTION, , HARVARD UNIV. GRADUATE SCHOOL OF DESIGN, CAMBRIDGE, MA; BHARADWAJ, A.S., A RESOURCE-BASED PERSPECTIVE ON INFORMATION TECHNOLOGY CAPABILITY AND FIRM PERFORMANCE: AN EMPIRICAL INVESTIGATION (2000) MIS Q., 24 (1), PP. 169-196. , MISQDP 0276-7783 10.2307/3250983; BORCHERDING, J.D., GARNER, D.F., WORK FORCE MOTIVATION AND PRODUCTIVITY ON LARGE JOBS (1981) J. CONSTR. DIV., 107 (3), PP. 443-453. , JCCEAZ 0569-7948; BRILAKIS, I., GERMAN, S., ZHU, Z., VISUAL PATTERN RECOGNITION MODELS FOR REMOTE SENSING OF CIVIL INFRASTRUCTURE (2011) J. COMPUT. CIVIL ENG., 25 (5), PP. 388-393. , &quot; JCCEE5 0887-3801 10.1061/(ASCE)CP.1943-5487.0000104; BRYNJOLFSSON, E., THE PRODUCTIVITY PARADOX OF INFORMATION TECHNOLOGY: REVIEW AND ASSESSMENT (1993) COMMUN. ACM, 36 (12), PP. 67-77. , CACMA2 0001-0782 10.1145/163298.163309; BRYNJOLFSSON, E., HITT, L., PARADOX LOST? FIRM-LEVEL EVIDENCE ON THE RETURNS TO INFORMATION SYSTEMS SPENDING (1996) MANAGE. SCI., 42 (4), PP. 541-558. , MSCIAM 0025-1909 10.1287/MNSC.42.4.541; BRYNJOLFSSON, E., HITT, L.M., (1994) NEW EVIDENCE ON THE RETURNS OF INFORMATION SYSTEMS, , CCSTR #162, SLOAN SCHOOL OF MANAGEMENT, MIT, CAMBRIDGE, MA; BRYNJOLFSSON, E., HITT, L.M., BEYOND COMPUTATION: INFORMATION TECHNOLOGY, ORGANIZATIONAL TRANSFORMATION AND BUSINESS PERFORMANCE (2000) J. ECON. PERSPECT., 14 (4), PP. 23-48. , 0895-3309 10.1257/JEP.14.4.23; (1986) CONSTRUCTABILITY IMPROVEMENT DURING CONCEPTUAL PLANNING, , CONSTRUCTION INDUSTRY INSTITUTE (CII). (A). &quot; &quot; SD4, THE UNIV. OF TEXAS AT AUSTIN, AUSTIN, TX; (1986) CONSTRUCTABILITY: A PRIMER, , CONSTRUCTION INDUSTRY INSTITUTE (CII). (B). &quot; &quot; RS3-1, THE UNIV. OF TEXAS AT AUSTIN, AUSTIN, TX; (1991) CONSTRUCTION CHANGES AND CHANGE ORDERS: THEIR MAGNITUDE AND IMPACT, , CONSTRUCTION INDUSTRY INSTITUTE (CII). &quot; &quot; SD66, THE UNIV. OF TEXAS AT AUSTIN, AUSTIN, TX; (1992) BENEFITS AND COSTS OF CONSTRUCTABILITY: FOUR CASE STUDIES, , CONSTRUCTION INDUSTRY INSTITUTE (CII). &quot; &quot; SD83, THE UNIV. OF TEXAS AT AUSTIN, AUSTIN, TX; (1995) PRE-PROJECT PLANNING HANDBOOK, , CONSTRUCTION INDUSTRY INSTITUTE (CII). &quot; &quot; SP 39-2, THE UNIV. OF TEXAS AT AUSTIN, AUSTIN, TX; (1997) TEAM ALIGNMENT DURING PRE-PROJECT PLANNING OF CAPITAL FACILITIES, , CONSTRUCTION INDUSTRY INSTITUTE (CII). &quot; &quot; RR113-12, THE UNIV. OF TEXAS AT AUSTIN, AUSTIN, TX; (1999) PLANNING FOR STARTUP: ANALYSIS OF THE PLANNING MODEL AND OTHER SUCCESS DRIVERS, , CONSTRUCTION INDUSTRY INSTITUTE (CII). &quot; &quot; RR121-11, THE UNIV. OF TEXAS AT AUSTIN, AUSTIN, TX; (2000) BENCHMARKING AND METRICS DATA REPORT FOR 2000, , CONSTRUCTION INDUSTRY INSTITUTE (CII). &quot; &quot; BMM2000-2, THE UNIV. OF TEXAS AT AUSTIN, AUSTIN, TX; (2001) QUANTIFYING THE COMULATIVE IMPACT OF CHANGE ORDERS FOR ELECTRICAL AND MECHANICAL CONTRACTORS, , CONSTRUCTION INDUSTRY INSTITUTE (CII). &quot; &quot; RR158-11, THE UNIV. OF TEXAS AT AUSTIN, AUSTIN, TX; (2004) BENCHMARKING &amp; METRICS IMPLEMENTATION TOOLKIT, , CONSTRUCTION INDUSTRY INSTITUTE (CII). &quot; &quot; IR BMM-2, THE UNIV. OF TEXAS AT AUSTIN, AUSTIN, TX; (2011) CII BEST PRACTICES GUIDE: IMPROVING PROJECT PERFORMANCE, , CONSTRUCTION INDUSTRY INSTITUTE (CII). &quot; &quot; IR 166-3, THE UNIV. OF TEXAS AT AUSTIN, AUSTIN, TX; DOSSICK, C.S., SAKAGAMI, M., IMPLEMENTING WEB-BASED PROJECT MANAGEMENT SYSTEMS IN THE UNITED STATES AND JAPAN (2008) J. CONSTR. ENG. MANAGE., 134 (3), PP. 189-196. , JCEMD4 0733-9364 10.1061/(ASCE)0733-9364(2008)134:3(189); EASTMAN, C., TEICHOLZ, P., SACKS, R., LISTON, K., (2008) BIM HANDBOOK: A GUIDE TO BUILDING INFORMATION MODELING FOR OWNERS, MANAGERS, DESIGNERS, ENGINEERS AND CONTRACTORS, , WILEY, NJ; EKSTROM, M., BJORNSSON, H., (2004) INFORMATION TECHNOLOGY AND PURCHASING STRATEGY: TWO NECESSARY ENABLERS OF MORE EFFICIENT CONSTRUCTION PROCESSES, , REP. NO. 160, CENTER FOR INTEGRATED FACILITY ENGINEERING, STANFORD UNIV. STANFORD, CA; EL-MASHALEH, M., O'BRIEN, W.J., MINCHIN, JR.R.E., FIRM PERFORMANCE AND INFORMATION TECHNOLOGY UTILIZATION IN THE CONSTRUCTION INDUSTRY (2006) J. CONSTR. ENG. MANAGE., 132 (5), PP. 499-507. , &quot; JCEMD4 0733-9364 10.1061/(ASCE)0733-9364(2006)132:5(499); FISCHER, M., HAYMAKER, J., LISTON, K., (2003) 4D CAD AND VISUALIZATION IN CONSTRUCTION - DEVELOPMENTS AND APPLICATIONS, PP. 1-32. , BENEFITS OF 3D AND 4D MODELS FOR FACILITY OWNERS AND AEC SERVICE PROVIDERS.&quot; R. A. ISSA, I. FOOD, AND W. O'BRIEN, EDS. BALKEMA, ROTTERDAM, THE NETHERLANDS; FISCHER, M., TATUM, C.B., CHARACTERISTICS OF DESIGN-RELEVANT CONSTRUCTABILITY KNOWLEDGE (1997) J. CONSTR. ENG. MANAGE., 123 (3), PP. 253-260. , JCEMD4 0733-9364 10.1061/(ASCE)0733-9364(1997)123:3(253); GAO, J., FISCHER, M., (2008) FRAMEWORK &amp; CASE STUDIES COMPARING IMPLEMENTATIONS &amp; IMPACTS OF 3D/4D MODELING ACROSS PROJECTS, , TECHNICAL REP. TR172, CENTER FOR INTEGRATED FACILITY ENGINEERING, STANFORD UNIV. STANFORD, CA; GEORGE, R.T., BACK, W.E., (2007) INFORMATION FLOW TO SUPPORT FRONT END PLANNING, , RR 221-11, CONSTRUCTION INDUSTRY INSTITUTE, AUSTIN, TX; HESTER, W.T., KUPRENAS, J.A., CHANG, T.C., CONSTRUCTION CHANGES AND CHANGE ORDERS: THEIR MAGNITUDE AND IMPACT (1991) SOURCE DOCUMENT 66, , &quot; THE CONSTRUCTION INDUSTRY INSTITUTE, AUSTIN, TX; KANG, Y., O'BRIEN, W.J., THOMAS, S., CHAPMAN, R.E., IMPACT OF INFORMATION TECHNOLOGIES ON PERFORMANCE: CROSS STUDY COMPARISON (2008) J. CONSTR. ENG. MANAGE., 134 (11), PP. 852-863. , &quot; JCEMD4 0733-9364 10.1061/(ASCE)0733-9364(2008)134:11(852); KANGARI, R., RISK MANAGEMENT PERCEPTIONS AND TRENDS OF U.S. CONSTRUCTION (1995) J. CONSTR. ENG. MANAGE., 121 (4), PP. 422-429. , JCEMD4 0733-9364 10.1061/(ASCE)0733-9364(1995)121:4(422); KELLEY, M.R., PRODUCTIVITY AND INFORMATION TECHNOLOGY: THE ELUSIVE CONNECTION (1994) MANAGE. SCI., 40 (11), PP. 1406-1425. , MSCIAM 0025-1909 10.1287/MNSC.40.11.1406; KHANZODE, A., FISCHER, M., REED, D., BENEFITS AND LESSONS LEARNED OF IMPLEMENTING BUILDING VIRTUAL DESIGN AND CONSTRUCTION (VDC) TECHNOLOGIES FOR COORDINATION OF MECHANICAL, ELECTRICAL, AND PLUMBING (MEP) SYSTEMS ON A LARGE HEALTHCARE PROJECT (2008) J. INF. TECHNOL. CONSTR., 13, PP. 324-342. , &quot; 1874-4753; KOHLI, R., DEVARAJ, S., MEASURING INFORMATION TECHNOLOGY PAYOFF: A META-ANALYSIS OF STRUCTURAL VARIABLES IN FIRM-LEVEL EMPIRICAL RESEARCH (2003) INF. SYST. RES., 14 (2), PP. 127-145. , ISYREH 10.1287/ISRE.14.2.127.16019; KOO, B., FISCHER, M., FEASIBILITY STUDY OF 4D CAD IN COMMERCIAL CONSTRUCTION (2000) J. CONSTR. ENG. MANAGE., 126 (4), PP. 251-260. , JCEMD4 0733-9364 10.1061/(ASCE)0733-9364(2000)126:4(251); LEAVITT, H., WHISLER, T.L., MANAGEMENT IN THE 1980'S (1958) HARVARD BUS. REV., 36 (6), PP. 41-48. , HABRAX; LEONARD, C., FAZIO, P., MOSELHI, O., (1988) CONSTRUCTION PRODUCTIVITY: MAJOR CAUSES OF IMPACT, PP. 101-D107. , &quot; TRANSACTIONS OF THE AMERICAN ASSOCIATION OF COST ENGINEERS CONF. VOL. 32; MELVILLE, N., KRAEMER, K., GURBAXANI, V., INFORMATION TECHNOLOGY AND ORGANIZATIONAL PERFORMANCE: AN INTEGRATIVE MODEL OF IT BUSINESS VALUE (2004) MIS Q., 28 (2), PP. 283-322. , &quot;; MYERS, C.W., SHANGRAW, R.F., DEVEY, M.R., HAYASHI, T., CORPORATION, R., PROGRAM, P.S.S., (1986) UNDERSTANDING PROCESS PLANT SCHEDULE SLIPPAGE AND STARTUP COSTS, , RAND CORPORATION, WASHINGTON, DC; NITITHAMYONG, P., SKIBNIEWSKI, M.J., WEB-BASED CONSTRUCTION PROJECT MANAGEMENT SYSTEMS: HOW TO MAKE THEM SUCCESSFUL? (2004) AUTOM. CONSTR., 13 (4), PP. 491-506. , AUCOES 0926-5805 10.1016/J.AUTCON.2004.02.003; O'BRIEN, J.W., IMPLEMENTATION ISSUES IN PROJECT WEB SITES: A PRACTITIONER'S VIEWPOINT (2000) J. MANAGE. ENG., 16 (3), PP. 34-39. , JMENEA 0742-597X 10.1061/(ASCE)0742-597X(2000)16:3(34); O'CONNOR, J.T., IMPACTS OF CONSTRUCTABILITY IMPROVEMENT (1985) J. CONSTR. ENG. MANAGE., 111 (4), PP. 404-410. , JCEMD4 0733-9364 10.1061/(ASCE)0733-9364(1985)111:4(404); O'CONNOR, J.T., DODD, S., ACHIEVING INTEGRATION ON CAPITAL PROJECTS WITH ENTERPRISE RESOURCE PLANNING SYSTEMS (2000) AUTOM. CONSTR., 9 (56), PP. 515-524. , AUCOES 0926-5805; O'CONNOR, J.T., YANG, L.R., PROJECT PERFORMANCE VERSUS USE OF TECHNOLOGIES AT PROJECT AND PHASE LEVELS (2004) J. CONSTR. ENG. MANAGE., 130 (3), PP. 322-329. , JCEMD4 0733-9364 10.1061/(ASCE)0733-9364(2004)130:3(322); OH, W., PINSONNEAULT, A., ON THE ASSESSMENT OF THE STRATEGIC VALUE OF INFORMATION TECHNOLOGIES: CONCEPTUAL AND ANALYTICAL APPROACHES (2007) MANAGE. INF. SYST. Q., 31 (2), PP. 239-265. , MISQDP 0276-7783; OLOMOLAIYE, P.O., JAYAWARDANE, A.K.W., HARRIS, F., (1998) CONSTRUCTION PRODUCTIVITY MANAGEMENT, , LONGMAN, ESSEX, ENGLAND; PALMER, R.N., MAR, B.W., AUTOMATION OF CIVIL ENGINEERS: SOME OBSERVATIONS (1989) J. MANAGE. ENG., 5 (3), PP. 286-300. , JMENEA 0742-597X 10.1061/(ASCE)9742-597X(1989)5:3(286); POCOCK, J.B., KUENNEN, S.T., GAMBATESE, J., RAUSCHKOLB, J., CONSTRUCTABILITY STATE OF PRACTICE REPORT (2006) J. CONSTR. ENG. MANAGE., 132 (4), PP. 373-383. , &quot; JCEMD4 0733-9364 10.1061/(ASCE)0733-9364(2006)132:4(373); RIMAL, R.N., PERCEIVED RISK AND SELF EFFICACY AS MOTIVATORS: UNDERSTANDING INDIVIDUALS' LONG TERM USE OF HEALTH INFORMATION (2001) J. COMMUN., 51 (4), PP. 633-654; STRATOPOULOS, T., DEHNING, B., DOES SUCCESSFUL INVESTMENT IN INFORMATION TECHNOLOGY SOLVE THE PRODUCTIVITY PARADOX? (2000) INF. MANAGE., 38 (2), PP. 103-117. , IMANDC; SOMMERVILLE, J., CRAIG, N., (2006) IMPLEMENTING IT IN CONSTRUCTION, , TAYLOR &amp; FRANCIS, LONDON; SONG, J., HAAS, C.T., CALDAS, C., ERGEN, E., AKINCI, B., AUTOMATING THE TASK OF TRACKING THE DELIVERY AND RECEIPT OF FABRICATED PIPE SPOOLS IN INDUSTRIAL PROJECTS (2006) AUTOM. CONSTR., 15 (2), PP. 166-177. , &quot; AUCOES 0926-5805 10.1016/J.AUTCON.2005.03.001; TATARI, O., CASTRO-LACOUTURE, D., SKIBNIEWSKI, M.J., CURRENT STATE OF CONSTRUCTION ENTERPRISE INFORMATION SYSTEMS: SURVEY RESEARCH (2007) CONSTR. INNOVATION, 7 (4), PP. 310-319. , &quot; 1471-4175 10.1108/14714170710780075; TAYLOR, J.E., ANTECEDENTS OF SUCCESSFUL THREE-DIMENSIONAL COMPUTER-AIDED DESIGN IMPLEMENTATION IN DESIGN AND CONSTRUCTION NETWORKS (2007) J. CONSTR. ENG. MANAGE., 133 (12), PP. 993-1002. , JCEMD4 0733-9364 10.1061/(ASCE)0733-9364(2007)133:12(993); TEECE, D.J., PISANO, G., SHUEN, A., DYMANIC CAPABILITIES AND STRATEGIC MANAGEMENT (1997) STRATEGIC MANAGE. J., 18 (7), PP. 509-533. , &quot; SMAJD8 0143-2095 10.1002/(ISSN)1097-0266; THOMAS, S.R., LEE, S.H., SPENCER, J.D., TUCKER, R.L., CHAPMAN, R.E., IMPACTS OF DESIGN/INFORMATION TECHNOLOGY ON PROJECT OUTCOMES (2004) J. CONSTR. ENG. MANAGE., 130 (4), PP. 586-597. , &quot; JCEMD4 0733-9364 10.1061/(ASCE)0733-9364(2004)130:4(586)"/>
    <s v="KANG, Y.; OHL SCHOOL OF CONSTRUCTION, 10555 WEST FLAGLER ST., EC 2934, MIAMI, FL 33174, UNITED STATES; EMAIL: YCKANG@FIU.EDU"/>
    <s v=""/>
    <s v=""/>
    <s v=""/>
    <s v=""/>
    <s v=""/>
    <s v=""/>
    <s v=""/>
    <s v="07339364"/>
    <s v=""/>
    <s v="JCEMD"/>
    <s v=""/>
    <s v="ENGLISH"/>
    <s v="J CONSTR ENG MANAGE"/>
    <x v="0"/>
    <s v="FINAL"/>
    <s v=""/>
    <s v="SCOPUS"/>
    <s v="2-S2.0-84875034139"/>
    <s v="J CONSTR ENG MANAGE"/>
    <s v="UNIV. OF TEXAS AT AUSTIN;UNIV. OF TEXAS AT AUSTIN;UNIV. OF TEXAS AT AUSTIN;UNIV. OF TEXAS AT AUSTIN;NATIONAL INSTITUTE OF STANDARDS AND TECHNOLOGY;NATIONAL INSTITUTE OF STANDARDS AND TECHNOLOGY"/>
    <s v="NOTREPORTED;OHL SCHOOL OF CONSTRUCTION;NOTREPORTED"/>
    <m/>
    <s v="KANG Y, 2013, J CONSTR ENG MANAGE"/>
    <s v="KANG Y, 2013, J CONSTR ENG MANAGE"/>
    <m/>
  </r>
  <r>
    <n v="80"/>
    <x v="1"/>
    <s v="JUNG Y;MOON BS;KIM JY"/>
    <s v="9132851200;51461695200;51461549200;"/>
    <s v="EVMS FOR NUCLEAR POWER PLANT CONSTRUCTION: VARIABLES FOR THEORY AND IMPLEMENTATION"/>
    <x v="10"/>
    <s v="CONGRESS ON COMPUTING IN CIVIL ENGINEERING, PROCEEDINGS"/>
    <s v=""/>
    <s v=""/>
    <s v=""/>
    <s v="728"/>
    <s v="735"/>
    <s v=""/>
    <n v="5"/>
    <s v="10.1061/41182(416)90"/>
    <s v="https://www.scopus.com/inward/record.uri?eid=2-s2.0-80053138018&amp;doi=10.1061%2f41182%28416%2990&amp;partnerID=40&amp;md5=4b86220e8d7c372aa87cdf82b3c76ad2"/>
    <s v="COLLEGE OF ARCHITECTURE, MYONGJI UNIVERSITY, YONGIN 449-728, SOUTH KOREA; PLANT CONSTRUCTION INFORMATION TEAM, KOREA HYDRO AND NUCLEAR POWER CO., LTD, SEOUL 135-743, SOUTH KOREA; DEFENSE/PUBLIC DIVISION, KONGKWAN PROTECH, SEOUL 133-120, SOUTH KOREA"/>
    <s v="COLLEGE OF ARCHITECTURE, MYONGJI UNIVERSITY, YONGIN 449-728, SOUTH KOREA;LTD, SEOUL 135-743, SOUTH KOREA;DEFENSE/PUBLIC DIVISION, KONGKWAN PROTECH, SEOUL 133-120, SOUTH KOREA"/>
    <s v="IT IS ANTICIPATED THAT THERE WILL BE INTENSE COMPETITION IN THE NUCLEAR INDUSTRY AS THE COST AND TIME FOR NUCLEAR POWER PLANT CONSTRUCTION ARE EXPECTED TO FALL (RICHARDSON 2010). IN ORDER TO ATTAIN COMPETITIVE ADVANTAGES UNDER THE GLOBALIZED MARKET, UTILIZING ADVANCED PROJECT CONTROL SYSTEMS BY INTEGRATING COST AND TIME MANAGEMENT IS OF GREAT CONCERN FOR PRACTITIONERS AS WELL AS THE RESEARCHERS. IN THIS CONTEXT, THE PURPOSE OF THIS PAPER IS TO IDENTIFY MAJOR VARIABLES THAT CHARACTERIZE THE REAL-WORLD EARNED VALUE MANAGEMENT SYSTEM (EVMS) IMPLEMENTATION FOR NUCLEAR POWER PLANT CONSTRUCTION. DISTINCT ATTRIBUTES OF NUCLEAR POWER PLANT CONSTRUCTION WERE INVESTIGATED FIRST. ORGANIZATIONAL POLICIES, MEASUREMENT TECHNIQUES, DATA COLLECTION METHODS FOR NEVMS WERE THEN DEVELOPED. A CASE-PROJECT IS BRIEFLY INTRODUCED IN ORDER TO VALIDATE THE VIABILITY OF PROPOSED METHODOLOGY. THIS STUDY IS CONDUCTED AS PART OF EFFORT DEVELOPING AN ORGANIZATION-WIDE EVMS SYSTEM FROM AN OWNER'S PERSPECTIVE. © 2011 ASCE."/>
    <s v="CONSTRUCTION; NUCLEAR POWER; POWER PLANTS"/>
    <s v="COMPETITIVE ADVANTAGE; DATA COLLECTION METHOD; EARNED VALUE MANAGEMENT SYSTEMS; MEASUREMENT TECHNIQUES; ORGANIZATIONAL POLICIES; PROJECT CONTROL SYSTEMS; RICHARDSON; TIME MANAGEMENT; BUDGET CONTROL; CIVIL ENGINEERING; COMPETITION; CONSTRUCTION; MODULAR CONSTRUCTION; NUCLEAR ENERGY; NUCLEAR INDUSTRY; POWER PLANTS; PROJECT MANAGEMENT; REAL VARIABLES; VALUE ENGINEERING; NUCLEAR POWER PLANTS"/>
    <s v=""/>
    <s v=""/>
    <s v=""/>
    <s v=""/>
    <s v=""/>
    <s v=""/>
    <s v=""/>
    <s v=""/>
    <s v=""/>
    <s v=""/>
    <s v=""/>
    <s v=""/>
    <s v=""/>
    <s v=""/>
    <s v=""/>
    <s v="DENG, M.Z.M., HUNG, Y.E., INTEGRATED COST AND SCHEDULE CONTROL: HONG KONG PERSPECTIVE (1998) PROJECT MGMT. J., PROJECT MANAGEMENT INSTITUTE (PMI), 29 (4), PP. 43-49; FLAHERTY, T., NAVIGATING NUCLEAR RISKS: NEW APPROACHES TO CONTRACTING IN A POST-TURNKEY WORLD (2008) PUBLIC UTILITIES FORTNIGHTLY, PP. 39-45. , JULY, 2008; JUNG, Y., AUTOMATED FRONT-END PLANNING FOR COST AND SCHEDULE: VARIABLES FOR THEORY AND IMPLEMENTATION (2008) PROCEEDINGS OF THE 2008 ARCHITECTURAL ENGINEERING NATIONAL CONFERENCE, , ASCE, DENVER, USA, DOI: 10.1061/41002(328)43; JUNG, Y., JOO, M., BUILDING INFORMATION MODELING (BIM) FRAMEWORK FOR PRACTICAL IMPLEMENTATION (2011) AUTOMATION IN CONSTRUCTION, ELSEVIER, 20 (2), PP. 126-133; JUNG, Y., WOO, S., FLEXIBLE WORK BREAKDOWN STRUCTURE FOR INTEGRATED COST AND SCHEDULE CONTROL (2004) JOURNAL OF CONSTRUCTION ENGINEERING AND MANAGEMENT, 130 (5), PP. 616-625. , ASCE; JUNG, Y., KANG, S., KNOWLEDGE-BASED STANDARD PROGRESS MEASUREMENT FOR INTEGRATED COST AND SCHEDULE PERFORMANCE CONTROL (2007) JOURNAL OF CONSTRUCTION ENGINEERING AND MANAGEMENT, 133 (1), PP. 10-21. , ASCE; JUNG, Y., PARK, H., MOON, J.Y., REQUIREMENTS FOR INTEGRATED COST AND SCHEDULE CONTROL: PROCESS REDESIGN GUIDELINES FOR THE KOREAN CONTRACTORS (2000) CERIK WORKING PAPER NO. 25, CONSTRUCTION &amp; ECONOMY RESEARCH INSTITUTE OF KOREA (CERIK), , SEOUL, KOREA; MOON, B.-S., (2009) A STUDY ON THE APPLICATION OF EVMS TO NUCLEAR POWER PLANT CONSTRUCTION PROJECT, , MASTER'S THESIS, SOONGSIL UNIVERSITY, SEOUL, KOREA; RASDORF, W.J., ABUDAYYEH, O.Y., COST- AND SCHEDULE-CONTROL INTEGRATION: ISSUES AND NEEDS (1991) J. CONSTR. ENGRG. AND MGMT., 117 (3), PP. 486-502. , ASCE; RICHARDSON, M., (2010) NUCLEAR PLANT CONSTRUCTION UP; SOUTH KOREA CHALLENGING MARKET, , HTTP://SEARCH.JAPANTIMES.CO.JP/CGI-BIN/EO20100201MR.HTML, MONDAY, FEB. 1, 2010"/>
    <s v="JUNG, Y.; COLLEGE OF ARCHITECTURE, , YONGIN 449-728, SOUTH KOREA; EMAIL: YJUNG97@MJU.AC.KR"/>
    <s v=""/>
    <s v="TECHNICAL COUNCIL ON COMPUTING AND INFORMATION TECHNOLOGY OF ASCE"/>
    <s v=""/>
    <s v="2011 ASCE INTERNATIONAL WORKSHOP ON COMPUTING IN CIVIL ENGINEERING"/>
    <s v="19 JUNE 2011 THROUGH 22 JUNE 2011"/>
    <s v="MIAMI, FL"/>
    <s v="86684"/>
    <s v=""/>
    <s v=""/>
    <s v="CCENE"/>
    <s v=""/>
    <s v="ENGLISH"/>
    <s v="COMPUT CIV ENG (NEW YORK)"/>
    <x v="1"/>
    <s v="FINAL"/>
    <s v=""/>
    <s v="SCOPUS"/>
    <s v="2-S2.0-80053138018"/>
    <s v="COMPUT CIV ENG (NEW YORK)"/>
    <s v="MYONGJI UNIVERSITY;KONGKWAN PROTECH"/>
    <s v="NOTREPORTED;COLLEGE OF ARCHITECTURE;NOTREPORTED"/>
    <m/>
    <s v="JUNG Y, 2011, COMPUT CIV ENG (NEW YORK)"/>
    <s v="JUNG Y, 2011, COMPUT CIV ENG (NEW YORK)"/>
    <m/>
  </r>
  <r>
    <n v="81"/>
    <x v="1"/>
    <s v="SIMONIAN LG;KORMAN TM"/>
    <s v="25655664600;7004725566;"/>
    <s v="BUILDING INFORMATION MODELING FOR ELECTRICAL CONTRACTORS: CURRENT PRACTICE AND RECOMMENDATIONS"/>
    <x v="10"/>
    <s v="AEI 2011: BUILDING INTEGRATED SOLUTIONS - PROCEEDINGS OF THE AEI 2011 CONFERENCE"/>
    <s v=""/>
    <s v=""/>
    <s v=""/>
    <s v="456"/>
    <s v="463"/>
    <s v=""/>
    <n v="4"/>
    <s v="10.1061/41168(399)53"/>
    <s v="https://www.scopus.com/inward/record.uri?eid=2-s2.0-79958143947&amp;doi=10.1061%2f41168%28399%2953&amp;partnerID=40&amp;md5=6d2e0b0fe7870d1359d222871303ce11"/>
    <s v="DEPARTMENT OF CONSTRUCTION MANAGEMENT, CALIFORNIA POLYTECHNIC STATE UNIVERSITY, 1 GRAND AVENUE, SAN LUIS OBISPO, CA 93407-0284, UNITED STATES"/>
    <s v="DEPARTMENT OF CONSTRUCTION MANAGEMENT, CALIFORNIA POLYTECHNIC STATE UNIVERSITY, 1 GRAND AVENUE, SAN LUIS OBISPO, CA 93407-0284, UNITED STATES;DEPARTMENT OF CONSTRUCTION MANAGEMENT, CALIFORNIA POLYTECHNIC STATE UNIVERSITY, 1 GRAND AVENUE, SAN LUIS OBISPO, CA 93407-0284, UNITED STATES"/>
    <s v="BUILDING INFORMATION MODELING (BIM) IS THE PROCESS OF GENERATING AND MANAGING BUILDING DATA DURING ITS LIFE CYCLE. TYPICALLY IT USES THREE-DIMENSIONAL, REAL-TIME, DYNAMIC BUILDING MODELING SOFTWARE TO INCREASE PRODUCTIVITY IN BUILDING DESIGN AND CONSTRUCTION. BIM IS A PROCESS WHICH GOES FAR BEYOND SWITCHING TO NEW SOFTWARE. IT REQUIRES CHANGES TO THE DEFINITION OF TRADITIONAL ARCHITECTURAL PHASES AND MORE DATA SHARING THAN MOST ARCHITECTS AND ENGINEERS ARE USED TO. THE PROCESS PRODUCES THE BUILDING INFORMATION MODEL (ALSO ABBREVIATED BIM), WHICH ENCOMPASSES BUILDING GEOMETRY, SPATIAL RELATIONSHIPS, GEOGRAPHIC INFORMATION, AND QUANTITIES AND PROPERTIES OF BUILDING COMPONENTS. ELECTRICAL CONTRACTORS ARE OFTEN SHORT-CHANGED DURING THE MEP COORDINATION PROCESS DUE TO THEIR UNDER-UTILIZATION OF TECHNOLOGY, SUCH AS BIM, WHICH CAN BE USED TO ASSIST THEM IN PERFORMING PRE-PLANNING AND PRE-FABRICATION; ALL OF WHICH IMPROVE OVERALL PRODUCTIVITY. THIS PROJECT INCLUDED CONDUCTING A SURVEY TO DETERMINE THE BEST MANAGEMENT PRACTICES (BMP'S) AND OUTLINING THE BENEFITS OF USING BIM FOR ELECTRICAL CONTRACTORS. IN ADDITION, RECOMMENDATIONS AND GUIDELINES, SPECIFIC TO ELECTRICAL CONTRACTORS, ARE PROPOSED FOR IMPLEMENTING BIM TO ASSIST IN THE MEP COORDINATION, PRE-PLANNING, AND PRE-FABRICATION PROCESSES."/>
    <s v="BUILDING INFORMATION MODELING; ELECTRICAL CONTRACTING"/>
    <s v="BEST MANAGEMENT PRACTICES; BUILDING GEOMETRY; BUILDING INFORMATION MODEL - BIM; BUILDING INFORMATION MODELING; DATA SHARING; ELECTRICAL CONTRACTING; ELECTRICAL CONTRACTORS; GEOGRAPHIC INFORMATION; IN-BUILDINGS; MEP COORDINATION; MODELING SOFTWARES; PRE-PLANNING; SPATIAL RELATIONSHIPS; BUILDINGS; CONTRACTORS; INFORMATION THEORY; PRODUCTIVITY; THREE DIMENSIONAL; ARCHITECTURAL DESIGN"/>
    <s v=""/>
    <s v=""/>
    <s v=""/>
    <s v=""/>
    <s v=""/>
    <s v=""/>
    <s v=""/>
    <s v=""/>
    <s v=""/>
    <s v=""/>
    <s v=""/>
    <s v=""/>
    <s v=""/>
    <s v=""/>
    <s v=""/>
    <s v="(2008) A GUIDE TO THE PROJECT MANAGEMENT BODY OF KNOWLEDGE, PP. 27-33. , PMI, FOURTH EDITION, ANSI/PMI 99-001-2004, NEWTON SQUARE, PA, PROJECT MANAGEMENT INSTITUTE, 2008; (2005) CONSTRUCTION EXTENSION TO THE PMBOK GUIDE, PP. 4-13. , PMI, NEWTON SQUARE, PA, PROJECT MANAGEMENT INSTITUTE, 2005"/>
    <s v="SIMONIAN, L. G.; DEPARTMENT OF CONSTRUCTION MANAGEMENT, 1 GRAND AVENUE, SAN LUIS OBISPO, CA 93407-0284, UNITED STATES; EMAIL: LSIMONIA@CALPOLY.EDU"/>
    <s v=""/>
    <s v="ARCHITECTURAL ENGINEERING INSTITUTE OF ASCE"/>
    <s v=""/>
    <s v="AEI 2011: BUILDING INTEGRATED SOLUTIONS"/>
    <s v="30 MARCH 2011 THROUGH 2 APRIL 2011"/>
    <s v="OAKLAND, CA"/>
    <s v="85060"/>
    <s v=""/>
    <s v="9780784411681"/>
    <s v=""/>
    <s v=""/>
    <s v="ENGLISH"/>
    <s v="AEI: BUILD. INTEGR. SOLUTIONS - PROC. AEI CONF."/>
    <x v="1"/>
    <s v="FINAL"/>
    <s v=""/>
    <s v="SCOPUS"/>
    <s v="2-S2.0-79958143947"/>
    <s v="AEI: BUILD INTEGR SOLUTIONS - PROC AEI CONF"/>
    <s v="CALIFORNIA POLYTECHNIC STATE UNIVERSITY;CALIFORNIA POLYTECHNIC STATE UNIVERSITY"/>
    <s v="NOTREPORTED;NOTREPORTED;NOTREPORTED"/>
    <m/>
    <s v="SIMONIAN LG, 2011, AEI: BUILD INTEGR SOLUTIONS - PROC AEI CONF"/>
    <s v="SIMONIAN LG, 2011, AEI: BUILD INTEGR SOLUTIONS - PROC AEI CONF"/>
    <m/>
  </r>
  <r>
    <n v="82"/>
    <x v="1"/>
    <s v="JUNG Y;KIM H;JOO M"/>
    <s v="9132851200;57191720087;36600704500;"/>
    <s v="PROJECT MANAGEMENT INFORMATION SYSTEMS FOR CONSTRUCTION MANAGERS (CM): CURRENT CONSTITUENTS AND FUTURE EXTENSIONS"/>
    <x v="10"/>
    <s v="PROCEEDINGS OF THE 28TH INTERNATIONAL SYMPOSIUM ON AUTOMATION AND ROBOTICS IN CONSTRUCTION, ISARC 2011"/>
    <s v=""/>
    <s v=""/>
    <s v=""/>
    <s v="597"/>
    <s v="602"/>
    <s v=""/>
    <n v="3"/>
    <s v="10.22260/isarc2011/0111"/>
    <s v="https://www.scopus.com/inward/record.uri?eid=2-s2.0-84863736167&amp;doi=10.22260%2fisarc2011%2f0111&amp;partnerID=40&amp;md5=3c808b5a4a360fd12aade39cfc926bd6"/>
    <s v="COLLEGE OF ARCHITECTURE, MYONGJI UNIVERSITY, YONGIN, SOUTH KOREA; CM DIVISION, HEERIM ARCHITECTS AND PLANNERS, SEOUL, SOUTH KOREA"/>
    <s v="COLLEGE OF ARCHITECTURE, MYONGJI UNIVERSITY, YONGIN, SOUTH KOREA;COLLEGE OF ARCHITECTURE, MYONGJI UNIVERSITY, YONGIN, SOUTH KOREA;CM DIVISION, HEERIM ARCHITECTS AND PLANNERS, SEOUL, SOUTH KOREA"/>
    <s v="THIS PAPER EXPLORES FUTURE REQUIREMENTS OF PROJECT MANAGEMENT INFORMATION SYSTEMS (PMIS) FOR PROFESSIONAL CONSTRUCTION MANAGEMENT (CM) FIRMS. CURRENT CONSTITUENTS AND EFFECTIVENESS OF CM-PMIS WERE ANALYZED FIRST BY SURVEYING TEN CM FIRMS IN SOUTH KOREA. THE COMPOSITION OF PMIS WAS QUANTITATIVELY INVESTIGATED BY TWO DIMENSIONS; SYSTEM CONFIGURATION (E.G. IN-HOUSE DEVELOPED, ERP/ASP, GROUPWARE, PROFESSIONAL SOFTWARE) AND CONSTRUCTION BUSINESS FUNCTIONS (E.G. DESIGN, ESTIMATING, COST, TIME ETC.). INFORMATION REQUIREMENTS FROM THE OWNERS AND CONTRACTORS ARE COMPARED IN ORDER TO EXAMINE THE CM'S ROLE AMONG THESE PROJECT PARTICIPANTS. CURRENT AND FUTURE LEVELS OF PRACTICAL UTILIZATION OF CM-PMIS WERE ALSO SURVEYED IN ORDER TO EVALUATE THE ISSUES AND NEEDS. FINDINGS INDICATE THAT THE KOREAN CM FIRMS PLAN TO ACTIVELY ENHANCE PMIS IN THE AREAS OF 'SALES' AND 'COST CONTROL' BUSINESS FUNCTIONS IN NEAR FUTURE."/>
    <s v="CONSTRUCTION MANAGER; ERP; INFORMATION SYSTEMS; PMIS; SYSTEM CONFIGURATION"/>
    <s v="CONSTRUCTION INDUSTRY; COSTS; ENTERPRISE RESOURCE PLANNING; GROUPWARE; INFORMATION MANAGEMENT; INFORMATION SYSTEMS; INFORMATION USE; MANAGEMENT INFORMATION SYSTEMS; MANAGERS; ROBOTICS; SURVEYS; CONSTRUCTION BUSINESS; CONSTRUCTION MANAGER; INFORMATION REQUIREMENT; PMIS; PROFESSIONAL CONSTRUCTIONS; PROFESSIONAL SOFTWARE; PROJECT PARTICIPANTS; SYSTEM CONFIGURATIONS; PROJECT MANAGEMENT"/>
    <s v=""/>
    <s v=""/>
    <s v=""/>
    <s v=""/>
    <s v=""/>
    <s v=""/>
    <s v=""/>
    <s v=""/>
    <s v=""/>
    <s v=""/>
    <s v=""/>
    <s v=""/>
    <s v=""/>
    <s v=""/>
    <s v=""/>
    <s v="BETTS, M., TECHNOLOGY PLANNING FRAMEWORKS TO GUIDE NATIONAL IT POLICY IN CONSTRUCTION (1995) AUTOMATION IN CONSTRUCTION, 3 (4), PP. 251-266; JUNG, Y., AUTOMATED FRONT-END PLANNING FOR COST AND SCHEDULE: VARIABLES FOR THEORY AND IMPLEMENTATION (2008) PROCEEDINGS OF THE 2008 ARCHITECTURAL ENGINEERING NATIONAL CONFERENCE, ASCE, P. 43. , DENVER, USA, DOI: 10.1061/41002(328); JUNG, Y., JOO, M., BUILDING INFORMATION MODELING (BIM) FRAMEWORK FOR PRACTICAL IMPLEMENTATION (2011) AUTOMATION IN CONSTRUCTION, 20 (2), PP. 126-133; JUNG, Y., GIBSON, G.E., VARIATION IN CIC DRIVING FACTORS BASED UPON TYPES OF CONSTRUCTION CONTRACTS (1998) PROCEEDINGS OF THE FIFTH INTERNATIONAL CONFERENCE ON AUTOMATION TECHNOLOGY, P. 199. , TAIPEI, TAIWAN D5-1; JUNG, Y., GIBSON, G.E., PLANNING FOR COMPUTER INTEGRATED CONSTRUCTION (1999) JOURNAL OF COMPUTING IN CIVIL ENGINEERING, 13 (4), PP. 217-225; JUNG, Y., CHIN, S., KIM, K., INFORMATIZATION INDEX FOR THE CONSTRUCTION INDUSTRY (2004) JOURNAL OF COMPUTING IN CIVIL ENGINEERING, 18 (3), PP. 267-276; JUNG, Y., WOO, S., PARK, J., KANG, S., LEE, Y., LEE, B.-N., EVALUATION OF THE OWNERS' CM FUNCTIONS (2004) KOREAN JOURNAL OF CONSTRUCTION ENGINEERING AND MANAGEMENT, 5 (3), PP. 128-136; (2008) A GUIDE TO THE PROJECT MANAGEMENT BODY OF KNOWLEDGE (PMBOK), , PMI 4TH ED, PROJECT MANAGEMENT INSTITUTE (PMI). NEWTOWN SQUARE. PA., U.S.A; STEWART, R.A., MOHAMED, S., EVALUATING WEB-BASED PROJECT INFORMATION MANAGEMENT IN CONSTRUCTION: CAPTURING THE LONG-TERM VALUE CREATION PROCESS (2004) AUTOMATION IN CONSTRUCTION, 13 (4), PP. 469-473"/>
    <s v="JUNG, Y.; COLLEGE OF ARCHITECTURE, , YONGIN, SOUTH KOREA; EMAIL: YJUNG97@MJU.AC.KR"/>
    <s v=""/>
    <s v=""/>
    <s v="INTERNATIONAL ASSOCIATION FOR AUTOMATION AND ROBOTICS IN CONSTRUCTION I.A.A.R.C)"/>
    <s v="28TH INTERNATIONAL SYMPOSIUM ON AUTOMATION AND ROBOTICS IN CONSTRUCTION, ISARC 2011"/>
    <s v="29 JUNE 2011 THROUGH 2 JULY 2011"/>
    <s v="SEOUL"/>
    <s v="91063"/>
    <s v=""/>
    <s v=""/>
    <s v=""/>
    <s v=""/>
    <s v="ENGLISH"/>
    <s v="PROC. INT. SYMP. AUTOM. ROB. CONSTR., ISARC"/>
    <x v="1"/>
    <s v="FINAL"/>
    <s v=""/>
    <s v="SCOPUS"/>
    <s v="2-S2.0-84863736167"/>
    <s v="PROC INT SYMP AUTOM ROB CONSTR, ISARC"/>
    <s v="MYONGJI UNIVERSITY;MYONGJI UNIVERSITY;HEERIM ARCHITECTS AND PLANNERS"/>
    <s v="NOTREPORTED;COLLEGE OF ARCHITECTURE;NOTREPORTED"/>
    <m/>
    <s v="JUNG Y, 2011, PROC INT SYMP AUTOM ROB CONSTR, ISARC"/>
    <s v="JUNG Y, 2011, PROC INT SYMP AUTOM ROB CONSTR, ISARC"/>
    <m/>
  </r>
  <r>
    <n v="83"/>
    <x v="1"/>
    <s v="LEE J-S;LEE Y-S;MIN K-M;KIM J-H;KIM J-J"/>
    <s v="36477416200;36091555900;23467458200;35731699400;56034087400;"/>
    <s v="BUILDING ONTOLOGY TO IMPLEMENT THE BIM(BUILDING INFORMATION MODELING) FOCUSED ON PRE-DESIGN STAGE"/>
    <x v="11"/>
    <s v="ISARC 2008 - PROCEEDINGS FROM THE 25TH INTERNATIONAL SYMPOSIUM ON AUTOMATION AND ROBOTICS IN CONSTRUCTION"/>
    <s v=""/>
    <s v=""/>
    <s v=""/>
    <s v="350"/>
    <s v="354"/>
    <s v=""/>
    <n v="10"/>
    <s v="10.3846/isarc.20080626.350"/>
    <s v="https://www.scopus.com/inward/record.uri?eid=2-s2.0-84856714359&amp;doi=10.3846%2fisarc.20080626.350&amp;partnerID=40&amp;md5=1d1cc86ec839a29763b9a987fd781fc0"/>
    <s v="CM/CIC LAB., DEPT. OF ARCHITECTURAL ENGINEERING, HANYANG UNIV., SEOUL, 133-791, SOUTH KOREA; DEPT. OF SUSTAINABLE ARCHITECTURAL ENGINR., HANYANG UNIV., SEOUL, 133-791, SOUTH KOREA; COLLEGE OF ARCHITECTURE, TONGMYONG UNIV., BUSAN, SOUTH KOREA"/>
    <s v="SEOUL, 133-791, SOUTH KOREA;SEOUL, 133-791, SOUTH KOREA;SEOUL, 133-791, SOUTH KOREA;BUSAN, SOUTH KOREA;SEOUL, 133-791, SOUTH KOREA"/>
    <s v="PRE-PLANNING STAGE IS A MOST IMPORTANT STAGE TO DETERMINE THE SUCCESS OF THE PROJECT THROUGHOUT THE CONSTRUCTION LIFECYCLE. THEREFORE, ALL INFORMATION GENERATED FROM THE PRE-PLANNING STAGE MUST BE PROCESSED AND RETAINED IN THE FORMAT WHICH ALL THE PROJECT PARTICIPANTS CAN SHARE. FURTHERMORE, USING OBJECT-ORIENTED ATTRIBUTES AND META-DATA IN BIM (BUILDING INFORMATION MODELING) FOR EASY CONTROL OF THE SPACE OBJECTS ARE ACTIVELY BEING STUDIED. THIS PAPER INVESTIGATES ONTOLOGY AND ITS DESCRIPTION LOGIC (OWLDL) AND ESTABLISHES IT IN THE PRE-PLANNING STAGE OF CONSTRUCTION PROJECT AND WILL ALSO CARRY OUT A CASE STUDY BASED ON A REAL PROJECT IN KOREA. THE SPECIAL OBJECTS WILL BE CREATED AND THE RELATIONSHIP OF THESE SPECIAL OBJECTS WILL BE DEFINED. AN ONTOLOGY DIAGRAM WILL BE SUGGESTED THAT WILL CONTROL THE SPECIAL OBJECTS WITH THE CONSTRAINTS APPLIED."/>
    <s v="BIM (BUILDING INFORMATION MODELING); ONTOLOGY; OWL DL; SPACE OBJECT"/>
    <s v="CARRY LOGIC; DATA DESCRIPTION; INFORMATION THEORY; LIFE CYCLE; ONTOLOGY; ROBOTICS; BUILDING INFORMATION MODEL - BIM; CONSTRUCTION PROJECTS; DESCRIPTION LOGIC; OBJECT ORIENTED; OWL DL; PRE-DESIGN STAGES; PROJECT PARTICIPANTS; SPACE OBJECTS; ARCHITECTURAL DESIGN"/>
    <s v=""/>
    <s v=""/>
    <s v=""/>
    <s v=""/>
    <s v=""/>
    <s v=""/>
    <s v=""/>
    <s v=""/>
    <s v=""/>
    <s v=""/>
    <s v=""/>
    <s v=""/>
    <s v=""/>
    <s v=""/>
    <s v=""/>
    <s v="KIM, H., GROBLER, F., BUILDING ONTOLOGY TO SUPOORT REASONING IN EARLY DESIGN (2007) COMPUTING IN ENGINEERING 2007, PP. 151-158; BAADER, F., CALVANESE, D., MCGUINNESS, D., NARDI, D., PATEL-SCHNEIDER, P., (2003) THE DESCRIPTION LOGIC HANDBOOK: THEORY, IMPLEMENTATION, APPLICATIONS, , CAMBRIDGE UNIVERSITY PRESS, CAMBRIDGE, UK; BEETZ, J., LEEUWEN, J., VRIES, B., DISTRIBUTED COLLABORATION IN THE CONTEXT OF THE SEMANTIC WEB (2006) JOURNAL OF PROGRESS IN DESIGN &amp; DECISION SUPPORT SYSTEMS IN ARCHITECTURE AND URBAN PLANNING, PP. 313-323; FONSECA, F., ONTOLOGY-DRIVEN INFORMATION INTEGRATION (2000) AAAI - 2000 WORKSHOP ON SPATIAL AND TEMPORAL GRANULARITY, , AUSTIN TX; SPATIO-SEMANTIC COHERENCE IN THE INTEGRATION OF 3D CITY MODELS, , COMMISSION II; UITERMARK, H.T., ONTOLOGY-BASED GEOGRAPHIC DATA SET INTEGRATION (1999) PROCEEDINGS INTERNATIONAL WORKSHOP ON SPATIO-TEMPORAL DATABASE MANAGEMENT STDBM'99; PARK, K.-M., (2002) AN ONTOLOGY AND ACL IN AGENT-BASED DISTRIBUTED GEPSPATIAL POCESSING ARCHITECUTURE; KIM, S.-A., (2005) A BASIC STUDY ON CONSTRUCTION A SPACE ONTOLOGY USING OWL, , ARCHITECTURAL INSTITUTE OF KOREA"/>
    <s v="LEE, J.-S.; CM/CIC LAB., , SEOUL, 133-791, SOUTH KOREA; EMAIL: NEOWINGS@NAVER.COM"/>
    <s v=""/>
    <s v=""/>
    <s v="VILNIUS GEDIMINAS TECHNICAL UNIVERSITY"/>
    <s v="25TH INTERNATIONAL SYMPOSIUM ON AUTOMATION AND ROBOTICS IN CONSTRUCTION, ISARC 2008"/>
    <s v="26 JUNE 2008 THROUGH 29 JUNE 2008"/>
    <s v="VILNIUS"/>
    <s v="90741"/>
    <s v=""/>
    <s v="9789955283294"/>
    <s v=""/>
    <s v=""/>
    <s v="ENGLISH"/>
    <s v="ISARC - PROC. INT. SYMP. AUTOM. ROB. CONSTR."/>
    <x v="1"/>
    <s v="FINAL"/>
    <s v=""/>
    <s v="SCOPUS"/>
    <s v="2-S2.0-84856714359"/>
    <s v="ISARC - PROC INT SYMP AUTOM ROB CONSTR"/>
    <s v="NOTREPORTED"/>
    <s v="NOTREPORTED;CM/CIC LAB.;NOTREPORTED"/>
    <m/>
    <s v="LEE J-S, 2008, ISARC - PROC INT SYMP AUTOM ROB CONSTR"/>
    <s v="LEE J-S, 2008, ISARC - PROC INT SYMP AUTOM ROB CONSTR"/>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939C1FF0-0B0F-40F4-9A8D-50180945E330}" name="TablaDinámica2" cacheId="0" applyNumberFormats="0" applyBorderFormats="0" applyFontFormats="0" applyPatternFormats="0" applyAlignmentFormats="0" applyWidthHeightFormats="1" dataCaption="Valores" updatedVersion="8" minRefreshableVersion="3" useAutoFormatting="1" itemPrintTitles="1" createdVersion="8" indent="0" outline="1" outlineData="1" multipleFieldFilters="0" chartFormat="3">
  <location ref="A21:B25" firstHeaderRow="1" firstDataRow="1" firstDataCol="1"/>
  <pivotFields count="63">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Row" dataField="1" showAll="0">
      <items count="4">
        <item x="0"/>
        <item x="1"/>
        <item x="2"/>
        <item t="default"/>
      </items>
    </pivotField>
    <pivotField showAll="0"/>
    <pivotField showAll="0"/>
    <pivotField showAll="0"/>
    <pivotField showAll="0"/>
    <pivotField showAll="0"/>
    <pivotField showAll="0"/>
    <pivotField showAll="0"/>
    <pivotField showAll="0"/>
    <pivotField showAll="0"/>
    <pivotField showAll="0"/>
    <pivotField showAll="0"/>
  </pivotFields>
  <rowFields count="1">
    <field x="51"/>
  </rowFields>
  <rowItems count="4">
    <i>
      <x/>
    </i>
    <i>
      <x v="1"/>
    </i>
    <i>
      <x v="2"/>
    </i>
    <i t="grand">
      <x/>
    </i>
  </rowItems>
  <colItems count="1">
    <i/>
  </colItems>
  <dataFields count="1">
    <dataField name="Cuenta de DT" fld="51" subtotal="count" showDataAs="percentOfTotal" baseField="0" baseItem="0" numFmtId="164"/>
  </dataFields>
  <formats count="1">
    <format dxfId="0">
      <pivotArea outline="0" collapsedLevelsAreSubtotals="1" fieldPosition="0"/>
    </format>
  </formats>
  <chartFormats count="4">
    <chartFormat chart="1" format="0" series="1">
      <pivotArea type="data" outline="0" fieldPosition="0">
        <references count="1">
          <reference field="4294967294" count="1" selected="0">
            <x v="0"/>
          </reference>
        </references>
      </pivotArea>
    </chartFormat>
    <chartFormat chart="1" format="1">
      <pivotArea type="data" outline="0" fieldPosition="0">
        <references count="2">
          <reference field="4294967294" count="1" selected="0">
            <x v="0"/>
          </reference>
          <reference field="51" count="1" selected="0">
            <x v="0"/>
          </reference>
        </references>
      </pivotArea>
    </chartFormat>
    <chartFormat chart="1" format="2">
      <pivotArea type="data" outline="0" fieldPosition="0">
        <references count="2">
          <reference field="4294967294" count="1" selected="0">
            <x v="0"/>
          </reference>
          <reference field="51" count="1" selected="0">
            <x v="1"/>
          </reference>
        </references>
      </pivotArea>
    </chartFormat>
    <chartFormat chart="1" format="3">
      <pivotArea type="data" outline="0" fieldPosition="0">
        <references count="2">
          <reference field="4294967294" count="1" selected="0">
            <x v="0"/>
          </reference>
          <reference field="51"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A3BE2101-B6B0-445D-8F04-521A2609072B}" name="TablaDinámica1" cacheId="0" applyNumberFormats="0" applyBorderFormats="0" applyFontFormats="0" applyPatternFormats="0" applyAlignmentFormats="0" applyWidthHeightFormats="1" dataCaption="Valores" updatedVersion="8" minRefreshableVersion="3" useAutoFormatting="1" itemPrintTitles="1" createdVersion="8" indent="0" outline="1" outlineData="1" multipleFieldFilters="0">
  <location ref="A1:B14" firstHeaderRow="1" firstDataRow="1" firstDataCol="1"/>
  <pivotFields count="63">
    <pivotField showAll="0"/>
    <pivotField showAll="0"/>
    <pivotField showAll="0"/>
    <pivotField showAll="0"/>
    <pivotField showAll="0"/>
    <pivotField axis="axisRow" dataField="1" showAll="0">
      <items count="13">
        <item x="11"/>
        <item x="10"/>
        <item x="9"/>
        <item x="8"/>
        <item x="7"/>
        <item x="6"/>
        <item x="5"/>
        <item x="4"/>
        <item x="3"/>
        <item x="2"/>
        <item x="1"/>
        <item x="0"/>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5"/>
  </rowFields>
  <rowItems count="13">
    <i>
      <x/>
    </i>
    <i>
      <x v="1"/>
    </i>
    <i>
      <x v="2"/>
    </i>
    <i>
      <x v="3"/>
    </i>
    <i>
      <x v="4"/>
    </i>
    <i>
      <x v="5"/>
    </i>
    <i>
      <x v="6"/>
    </i>
    <i>
      <x v="7"/>
    </i>
    <i>
      <x v="8"/>
    </i>
    <i>
      <x v="9"/>
    </i>
    <i>
      <x v="10"/>
    </i>
    <i>
      <x v="11"/>
    </i>
    <i t="grand">
      <x/>
    </i>
  </rowItems>
  <colItems count="1">
    <i/>
  </colItems>
  <dataFields count="1">
    <dataField name="Cuenta de PY" fld="5" subtotal="count" baseField="5" baseItem="5"/>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47D0CF3D-A2FB-41A6-9542-6E60E0B66700}" name="TablaDinámica3" cacheId="0" applyNumberFormats="0" applyBorderFormats="0" applyFontFormats="0" applyPatternFormats="0" applyAlignmentFormats="0" applyWidthHeightFormats="1" dataCaption="Valores" updatedVersion="8" minRefreshableVersion="3" useAutoFormatting="1" itemPrintTitles="1" createdVersion="8" indent="0" outline="1" outlineData="1" multipleFieldFilters="0" chartFormat="2">
  <location ref="A28:B31" firstHeaderRow="1" firstDataRow="1" firstDataCol="1"/>
  <pivotFields count="63">
    <pivotField showAll="0"/>
    <pivotField axis="axisRow" showAll="0">
      <items count="4">
        <item m="1" x="2"/>
        <item x="0"/>
        <item x="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s>
  <rowFields count="1">
    <field x="1"/>
  </rowFields>
  <rowItems count="3">
    <i>
      <x v="1"/>
    </i>
    <i>
      <x v="2"/>
    </i>
    <i t="grand">
      <x/>
    </i>
  </rowItems>
  <colItems count="1">
    <i/>
  </colItems>
  <dataFields count="1">
    <dataField name="Cuenta de DT" fld="51" subtotal="count" showDataAs="percentOfTotal" baseField="0" baseItem="0" numFmtId="164"/>
  </dataFields>
  <formats count="2">
    <format dxfId="2">
      <pivotArea outline="0" collapsedLevelsAreSubtotals="1" fieldPosition="0"/>
    </format>
    <format dxfId="1">
      <pivotArea dataOnly="0" labelOnly="1" outline="0" axis="axisValues" fieldPosition="0"/>
    </format>
  </formats>
  <chartFormats count="3">
    <chartFormat chart="1" format="0" series="1">
      <pivotArea type="data" outline="0" fieldPosition="0">
        <references count="1">
          <reference field="4294967294" count="1" selected="0">
            <x v="0"/>
          </reference>
        </references>
      </pivotArea>
    </chartFormat>
    <chartFormat chart="1" format="1">
      <pivotArea type="data" outline="0" fieldPosition="0">
        <references count="2">
          <reference field="4294967294" count="1" selected="0">
            <x v="0"/>
          </reference>
          <reference field="1" count="1" selected="0">
            <x v="1"/>
          </reference>
        </references>
      </pivotArea>
    </chartFormat>
    <chartFormat chart="1" format="2">
      <pivotArea type="data" outline="0" fieldPosition="0">
        <references count="2">
          <reference field="4294967294" count="1" selected="0">
            <x v="0"/>
          </reference>
          <reference field="1"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520CCDF-D903-45B4-8FF3-7C03DC57083F}" name="Tabla1" displayName="Tabla1" ref="A1:BL85" totalsRowCount="1" headerRowDxfId="3">
  <autoFilter ref="A1:BL84" xr:uid="{1520CCDF-D903-45B4-8FF3-7C03DC57083F}"/>
  <tableColumns count="64">
    <tableColumn id="1" xr3:uid="{1EED212F-DB6F-4985-A4CB-D41FAAE22D06}" name="ID" totalsRowFunction="count"/>
    <tableColumn id="2" xr3:uid="{9933D241-4284-437B-A613-40462CCCBD9E}" name="PERIODO"/>
    <tableColumn id="3" xr3:uid="{841F526A-224A-4702-84C9-1E8906CF15C1}" name="AU"/>
    <tableColumn id="4" xr3:uid="{5BA440A9-E649-4336-986D-83D4DDA49173}" name="Author.s..ID"/>
    <tableColumn id="5" xr3:uid="{563F974A-C497-42B5-94C4-45EC03F14F1D}" name="TI"/>
    <tableColumn id="6" xr3:uid="{54C6520B-4FE5-492C-B313-BD986F73F3C0}" name="PY"/>
    <tableColumn id="7" xr3:uid="{A41E4044-D5AA-4325-BD85-31AA83AFEDFF}" name="SO"/>
    <tableColumn id="8" xr3:uid="{5CA54827-432C-4372-BC30-D05695ED1B31}" name="VL"/>
    <tableColumn id="9" xr3:uid="{E524EA69-3CC5-4DED-93ED-ED375116B66C}" name="IS"/>
    <tableColumn id="10" xr3:uid="{EAF7A1A3-0673-4192-90EF-34E947FB76A7}" name="Art..No."/>
    <tableColumn id="11" xr3:uid="{6B24A259-8708-4E20-9DE2-9A699CE62927}" name="Page.start"/>
    <tableColumn id="12" xr3:uid="{2B72ED46-3633-4FD7-8795-B1E26E444D5C}" name="Page.end"/>
    <tableColumn id="13" xr3:uid="{9E38E662-1D39-44D4-9F26-A5AF4EB68A87}" name="PP"/>
    <tableColumn id="14" xr3:uid="{539350AC-A2FE-4195-AA65-DF790FC1AA5B}" name="TC"/>
    <tableColumn id="15" xr3:uid="{ACC66934-5D4A-40B5-A2AF-370517429757}" name="DI"/>
    <tableColumn id="16" xr3:uid="{4D44C3DF-C796-49A5-BF77-84CC926AEA72}" name="URL"/>
    <tableColumn id="17" xr3:uid="{94C3F086-199E-46C9-ABDA-91894F85657B}" name="Affiliations"/>
    <tableColumn id="18" xr3:uid="{076AABD8-571A-4DC7-B634-E070023E8C9B}" name="C1"/>
    <tableColumn id="19" xr3:uid="{5489D513-0B42-48FC-9037-5EC3941BADE9}" name="AB"/>
    <tableColumn id="64" xr3:uid="{4E0C30D1-7BA9-4CC5-83B8-E55E4C340DC2}" name="Proposito"/>
    <tableColumn id="20" xr3:uid="{B9274D0A-6D7E-4CB1-A39B-25463B98A079}" name="DE"/>
    <tableColumn id="21" xr3:uid="{5F9C58A6-9C1E-45D7-A392-515634F562DD}" name="ID2"/>
    <tableColumn id="22" xr3:uid="{E2AD5D1A-F940-46D8-B2A5-19E3E40E52C0}" name="Molecular.Sequence.Numbers"/>
    <tableColumn id="23" xr3:uid="{43EC888C-103F-4AF0-B0F1-B36D618FCCAE}" name="Chemicals.CAS"/>
    <tableColumn id="24" xr3:uid="{7B7561F6-4A83-4C4B-B5E9-C090ED2C65E2}" name="Tradenames"/>
    <tableColumn id="25" xr3:uid="{B6012132-6E4F-4CAE-9D09-BFBA6021474A}" name="Manufacturers"/>
    <tableColumn id="26" xr3:uid="{C53B1622-1201-4783-84BF-B8C05DFA7E4B}" name="FU"/>
    <tableColumn id="27" xr3:uid="{8C4422D5-B90E-4E15-B402-69F16FA85AE0}" name="FX"/>
    <tableColumn id="28" xr3:uid="{F94B92FF-B9C8-4BF7-8538-E0D5AF2D4691}" name="Funding.Text.2"/>
    <tableColumn id="29" xr3:uid="{8E5087A4-C526-4228-93F1-D6084132309F}" name="Funding.Text.3"/>
    <tableColumn id="30" xr3:uid="{8437C0C2-BCB0-4107-B160-8D2F0C1E3316}" name="Funding.Text.4"/>
    <tableColumn id="31" xr3:uid="{40B5DA53-161D-44EA-BDCF-82A49B3EA5B0}" name="Funding.Text.5"/>
    <tableColumn id="32" xr3:uid="{0F45687F-AB80-4F39-86C6-EA0BAFB963BD}" name="Funding.Text.6"/>
    <tableColumn id="33" xr3:uid="{BDB9FB24-89E0-48EF-A123-F679DAD8D350}" name="Funding.Text.7"/>
    <tableColumn id="34" xr3:uid="{BD0C53A3-1313-4930-A674-10F4D8040D21}" name="Funding.Text.8"/>
    <tableColumn id="35" xr3:uid="{51E89F13-6FF2-43E5-BCA5-8E2CC0C37264}" name="Funding.Text.9"/>
    <tableColumn id="36" xr3:uid="{6F39050B-6172-4DD0-BF8B-8F4D42924E5F}" name="FX0"/>
    <tableColumn id="37" xr3:uid="{1E322A33-B6F4-4EC9-8F44-52956591E07A}" name="CR"/>
    <tableColumn id="38" xr3:uid="{F7CE17D3-D0BC-4D29-AD75-11CCDE61479F}" name="RP"/>
    <tableColumn id="39" xr3:uid="{7BF9452B-F9A9-48CE-8094-6D2014C0BF69}" name="Editors"/>
    <tableColumn id="40" xr3:uid="{77A055FE-4B5E-4C97-B05D-480EA026BBDF}" name="Sponsors"/>
    <tableColumn id="41" xr3:uid="{912280D5-515A-48A6-B5C6-028279CBACA1}" name="Publisher"/>
    <tableColumn id="42" xr3:uid="{8580F89A-D7CF-4456-B890-3134C3EE416F}" name="Conference.name"/>
    <tableColumn id="43" xr3:uid="{2A9E73E4-B502-4A0B-ABB2-FDA89254246D}" name="Conference.date"/>
    <tableColumn id="44" xr3:uid="{3B6E9C73-7E31-4ACC-A4BC-7B05CD8604E5}" name="Conference.location"/>
    <tableColumn id="45" xr3:uid="{0E83A48C-317E-4475-9FFC-B973072F70D6}" name="Conference.code"/>
    <tableColumn id="46" xr3:uid="{A96F5CF8-1170-429F-8514-45337AC819C2}" name="ISSN"/>
    <tableColumn id="47" xr3:uid="{05DFE7F2-9206-45AA-AB2F-AB94514A6BA2}" name="ISBN"/>
    <tableColumn id="48" xr3:uid="{3B6DD358-2FD7-4665-80F1-4A687DFF8EDF}" name="CODEN"/>
    <tableColumn id="49" xr3:uid="{44D232F1-E23F-46B2-8743-44BC767E56D6}" name="PubMed.ID"/>
    <tableColumn id="50" xr3:uid="{304A3856-731C-4599-B6C1-EBECC21B8287}" name="LA"/>
    <tableColumn id="51" xr3:uid="{4BC87BD9-04B3-44EA-9BF8-CAF2EC695D03}" name="JI"/>
    <tableColumn id="52" xr3:uid="{CE257606-6A62-4BAD-882D-E76B95E15B0A}" name="DT"/>
    <tableColumn id="53" xr3:uid="{C90E6FCC-6754-434E-81F3-BD0A20D70DD1}" name="Publication.Stage"/>
    <tableColumn id="54" xr3:uid="{31389101-A343-4E99-ADEF-BCD8760A802E}" name="Open.Access"/>
    <tableColumn id="55" xr3:uid="{CA84F6ED-979B-4016-A831-530CE5392BFF}" name="DB"/>
    <tableColumn id="56" xr3:uid="{D87E6025-26FF-4BA4-93C9-A3E9D47A705A}" name="UT"/>
    <tableColumn id="57" xr3:uid="{3EC18FCE-BA85-4D57-B759-28512E9C091E}" name="J9"/>
    <tableColumn id="58" xr3:uid="{7A1927E5-B65E-4DBD-882D-2089DA6447D4}" name="AU_UN"/>
    <tableColumn id="59" xr3:uid="{03DADD8E-637D-4161-A66F-0B9CCB5B8CA2}" name="AU1_UN"/>
    <tableColumn id="60" xr3:uid="{1558760E-1A93-4C2A-ABBB-20D18E081EF5}" name="AU_UN_NR"/>
    <tableColumn id="61" xr3:uid="{D8E48C5B-D4F4-467C-92F9-311D889FD7B8}" name="SR_FULL"/>
    <tableColumn id="62" xr3:uid="{1530C19B-1875-47C1-B008-33C50EE86F68}" name="SR"/>
    <tableColumn id="63" xr3:uid="{F8A9B176-18AB-40BC-8CD5-60A68DDBCD6B}" name="State" totalsRowFunction="count"/>
  </tableColumns>
  <tableStyleInfo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3" Type="http://schemas.openxmlformats.org/officeDocument/2006/relationships/pivotTable" Target="../pivotTables/pivotTable3.xml"/><Relationship Id="rId2" Type="http://schemas.openxmlformats.org/officeDocument/2006/relationships/pivotTable" Target="../pivotTables/pivotTable2.xml"/><Relationship Id="rId1" Type="http://schemas.openxmlformats.org/officeDocument/2006/relationships/pivotTable" Target="../pivotTables/pivotTable1.xm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P93"/>
  <sheetViews>
    <sheetView zoomScaleNormal="100" workbookViewId="0">
      <selection activeCell="G23" sqref="G23"/>
    </sheetView>
  </sheetViews>
  <sheetFormatPr baseColWidth="10" defaultRowHeight="15"/>
  <cols>
    <col min="1" max="1" width="9.5703125" customWidth="1"/>
    <col min="3" max="3" width="33.28515625" customWidth="1"/>
    <col min="4" max="4" width="13.7109375" customWidth="1"/>
    <col min="5" max="5" width="17" customWidth="1"/>
    <col min="6" max="6" width="8.28515625" customWidth="1"/>
    <col min="7" max="7" width="80.42578125" customWidth="1"/>
    <col min="8" max="10" width="11.42578125" customWidth="1"/>
    <col min="11" max="11" width="12" customWidth="1"/>
    <col min="12" max="12" width="11.42578125" customWidth="1"/>
    <col min="13" max="13" width="15.7109375" customWidth="1"/>
    <col min="14" max="14" width="14.140625" customWidth="1"/>
    <col min="16" max="16" width="38.7109375" customWidth="1"/>
    <col min="17" max="17" width="13" customWidth="1"/>
    <col min="18" max="18" width="15.85546875" customWidth="1"/>
    <col min="20" max="20" width="40.42578125" customWidth="1"/>
    <col min="23" max="23" width="30.140625" customWidth="1"/>
    <col min="24" max="24" width="16.140625" customWidth="1"/>
    <col min="25" max="25" width="14" customWidth="1"/>
    <col min="26" max="26" width="16.140625" customWidth="1"/>
    <col min="27" max="28" width="11.42578125" customWidth="1"/>
    <col min="29" max="36" width="16.28515625" customWidth="1"/>
    <col min="37" max="41" width="11.42578125" customWidth="1"/>
    <col min="42" max="42" width="11.5703125" customWidth="1"/>
    <col min="43" max="43" width="19" customWidth="1"/>
    <col min="44" max="44" width="18" customWidth="1"/>
    <col min="45" max="45" width="21.140625" customWidth="1"/>
    <col min="46" max="46" width="18.28515625" customWidth="1"/>
    <col min="47" max="49" width="11.42578125" customWidth="1"/>
    <col min="50" max="50" width="13.140625" customWidth="1"/>
    <col min="51" max="52" width="11.42578125" customWidth="1"/>
    <col min="53" max="53" width="19" customWidth="1"/>
    <col min="54" max="54" width="18.5703125" customWidth="1"/>
    <col min="55" max="55" width="14.42578125" customWidth="1"/>
    <col min="56" max="60" width="11.42578125" customWidth="1"/>
    <col min="61" max="61" width="13.28515625" customWidth="1"/>
    <col min="62" max="62" width="7.5703125" customWidth="1"/>
    <col min="63" max="63" width="10.5703125" customWidth="1"/>
    <col min="66" max="66" width="19.28515625" customWidth="1"/>
    <col min="68" max="68" width="14.140625" customWidth="1"/>
  </cols>
  <sheetData>
    <row r="1" spans="1:68">
      <c r="A1" s="2" t="s">
        <v>18</v>
      </c>
      <c r="B1" s="2" t="s">
        <v>1803</v>
      </c>
      <c r="C1" s="1" t="s">
        <v>0</v>
      </c>
      <c r="D1" s="1" t="s">
        <v>1</v>
      </c>
      <c r="E1" s="1" t="s">
        <v>2</v>
      </c>
      <c r="F1" s="1" t="s">
        <v>3</v>
      </c>
      <c r="G1" s="1" t="s">
        <v>4</v>
      </c>
      <c r="H1" s="1" t="s">
        <v>5</v>
      </c>
      <c r="I1" s="1" t="s">
        <v>6</v>
      </c>
      <c r="J1" s="1" t="s">
        <v>7</v>
      </c>
      <c r="K1" s="1" t="s">
        <v>8</v>
      </c>
      <c r="L1" s="1" t="s">
        <v>9</v>
      </c>
      <c r="M1" s="1" t="s">
        <v>10</v>
      </c>
      <c r="N1" s="1" t="s">
        <v>11</v>
      </c>
      <c r="O1" s="1" t="s">
        <v>12</v>
      </c>
      <c r="P1" s="1" t="s">
        <v>13</v>
      </c>
      <c r="Q1" s="1" t="s">
        <v>14</v>
      </c>
      <c r="R1" s="1" t="s">
        <v>15</v>
      </c>
      <c r="S1" s="1" t="s">
        <v>16</v>
      </c>
      <c r="T1" s="2" t="s">
        <v>1842</v>
      </c>
      <c r="U1" s="1" t="s">
        <v>17</v>
      </c>
      <c r="V1" s="1" t="s">
        <v>1808</v>
      </c>
      <c r="W1" s="1" t="s">
        <v>19</v>
      </c>
      <c r="X1" s="1" t="s">
        <v>20</v>
      </c>
      <c r="Y1" s="1" t="s">
        <v>21</v>
      </c>
      <c r="Z1" s="1" t="s">
        <v>22</v>
      </c>
      <c r="AA1" s="1" t="s">
        <v>23</v>
      </c>
      <c r="AB1" s="1" t="s">
        <v>24</v>
      </c>
      <c r="AC1" s="1" t="s">
        <v>25</v>
      </c>
      <c r="AD1" s="1" t="s">
        <v>26</v>
      </c>
      <c r="AE1" s="1" t="s">
        <v>27</v>
      </c>
      <c r="AF1" s="1" t="s">
        <v>28</v>
      </c>
      <c r="AG1" s="1" t="s">
        <v>29</v>
      </c>
      <c r="AH1" s="1" t="s">
        <v>30</v>
      </c>
      <c r="AI1" s="1" t="s">
        <v>31</v>
      </c>
      <c r="AJ1" s="1" t="s">
        <v>32</v>
      </c>
      <c r="AK1" s="1" t="s">
        <v>33</v>
      </c>
      <c r="AL1" s="1" t="s">
        <v>34</v>
      </c>
      <c r="AM1" s="1" t="s">
        <v>35</v>
      </c>
      <c r="AN1" s="1" t="s">
        <v>36</v>
      </c>
      <c r="AO1" s="1" t="s">
        <v>37</v>
      </c>
      <c r="AP1" s="1" t="s">
        <v>38</v>
      </c>
      <c r="AQ1" s="1" t="s">
        <v>39</v>
      </c>
      <c r="AR1" s="1" t="s">
        <v>40</v>
      </c>
      <c r="AS1" s="1" t="s">
        <v>41</v>
      </c>
      <c r="AT1" s="1" t="s">
        <v>42</v>
      </c>
      <c r="AU1" s="1" t="s">
        <v>43</v>
      </c>
      <c r="AV1" s="1" t="s">
        <v>44</v>
      </c>
      <c r="AW1" s="1" t="s">
        <v>45</v>
      </c>
      <c r="AX1" s="1" t="s">
        <v>46</v>
      </c>
      <c r="AY1" s="1" t="s">
        <v>47</v>
      </c>
      <c r="AZ1" s="1" t="s">
        <v>48</v>
      </c>
      <c r="BA1" s="1" t="s">
        <v>49</v>
      </c>
      <c r="BB1" s="1" t="s">
        <v>50</v>
      </c>
      <c r="BC1" s="1" t="s">
        <v>51</v>
      </c>
      <c r="BD1" s="1" t="s">
        <v>52</v>
      </c>
      <c r="BE1" s="1" t="s">
        <v>53</v>
      </c>
      <c r="BF1" s="1" t="s">
        <v>54</v>
      </c>
      <c r="BG1" s="1" t="s">
        <v>55</v>
      </c>
      <c r="BH1" s="1" t="s">
        <v>56</v>
      </c>
      <c r="BI1" s="1" t="s">
        <v>57</v>
      </c>
      <c r="BJ1" s="1" t="s">
        <v>58</v>
      </c>
      <c r="BK1" s="1" t="s">
        <v>59</v>
      </c>
      <c r="BL1" s="2" t="s">
        <v>1814</v>
      </c>
      <c r="BN1" s="36" t="s">
        <v>1936</v>
      </c>
      <c r="BO1" s="37"/>
      <c r="BP1" s="38"/>
    </row>
    <row r="2" spans="1:68">
      <c r="A2" s="10">
        <v>1</v>
      </c>
      <c r="B2" t="s">
        <v>1813</v>
      </c>
      <c r="C2" t="s">
        <v>60</v>
      </c>
      <c r="D2" t="s">
        <v>61</v>
      </c>
      <c r="E2" t="s">
        <v>62</v>
      </c>
      <c r="F2">
        <v>2022</v>
      </c>
      <c r="G2" t="s">
        <v>63</v>
      </c>
      <c r="H2" t="s">
        <v>64</v>
      </c>
      <c r="I2" t="s">
        <v>65</v>
      </c>
      <c r="J2" t="s">
        <v>66</v>
      </c>
      <c r="K2" t="s">
        <v>67</v>
      </c>
      <c r="L2" t="s">
        <v>67</v>
      </c>
      <c r="M2" t="s">
        <v>67</v>
      </c>
      <c r="N2">
        <v>0</v>
      </c>
      <c r="O2" t="s">
        <v>68</v>
      </c>
      <c r="P2" t="s">
        <v>69</v>
      </c>
      <c r="Q2" t="s">
        <v>70</v>
      </c>
      <c r="R2" t="s">
        <v>71</v>
      </c>
      <c r="S2" t="s">
        <v>72</v>
      </c>
      <c r="T2" t="s">
        <v>1878</v>
      </c>
      <c r="U2" t="s">
        <v>67</v>
      </c>
      <c r="V2" t="s">
        <v>73</v>
      </c>
      <c r="W2" t="s">
        <v>67</v>
      </c>
      <c r="X2" t="s">
        <v>67</v>
      </c>
      <c r="Y2" t="s">
        <v>67</v>
      </c>
      <c r="Z2" t="s">
        <v>67</v>
      </c>
      <c r="AA2" t="s">
        <v>67</v>
      </c>
      <c r="AB2" t="s">
        <v>74</v>
      </c>
      <c r="AC2" t="s">
        <v>67</v>
      </c>
      <c r="AD2" t="s">
        <v>67</v>
      </c>
      <c r="AE2" t="s">
        <v>67</v>
      </c>
      <c r="AF2" t="s">
        <v>67</v>
      </c>
      <c r="AG2" t="s">
        <v>67</v>
      </c>
      <c r="AH2" t="s">
        <v>67</v>
      </c>
      <c r="AI2" t="s">
        <v>67</v>
      </c>
      <c r="AJ2" t="s">
        <v>67</v>
      </c>
      <c r="AK2" t="s">
        <v>67</v>
      </c>
      <c r="AL2" t="s">
        <v>75</v>
      </c>
      <c r="AM2" t="s">
        <v>76</v>
      </c>
      <c r="AN2" t="s">
        <v>67</v>
      </c>
      <c r="AO2" t="s">
        <v>67</v>
      </c>
      <c r="AP2" t="s">
        <v>77</v>
      </c>
      <c r="AQ2" t="s">
        <v>67</v>
      </c>
      <c r="AR2" t="s">
        <v>67</v>
      </c>
      <c r="AS2" t="s">
        <v>67</v>
      </c>
      <c r="AT2" t="s">
        <v>67</v>
      </c>
      <c r="AU2" t="s">
        <v>78</v>
      </c>
      <c r="AV2" t="s">
        <v>67</v>
      </c>
      <c r="AW2" t="s">
        <v>79</v>
      </c>
      <c r="AX2" t="s">
        <v>67</v>
      </c>
      <c r="AY2" t="s">
        <v>80</v>
      </c>
      <c r="AZ2" t="s">
        <v>81</v>
      </c>
      <c r="BA2" t="s">
        <v>82</v>
      </c>
      <c r="BB2" t="s">
        <v>83</v>
      </c>
      <c r="BC2" t="s">
        <v>67</v>
      </c>
      <c r="BD2" t="s">
        <v>84</v>
      </c>
      <c r="BE2" t="s">
        <v>85</v>
      </c>
      <c r="BF2" t="s">
        <v>81</v>
      </c>
      <c r="BG2" t="s">
        <v>86</v>
      </c>
      <c r="BH2" t="s">
        <v>87</v>
      </c>
      <c r="BJ2" t="s">
        <v>88</v>
      </c>
      <c r="BK2" t="s">
        <v>88</v>
      </c>
      <c r="BL2" t="s">
        <v>1816</v>
      </c>
      <c r="BN2" s="11" t="s">
        <v>1937</v>
      </c>
      <c r="BO2" s="12"/>
      <c r="BP2" s="13"/>
    </row>
    <row r="3" spans="1:68">
      <c r="A3">
        <v>2</v>
      </c>
      <c r="B3" t="s">
        <v>1813</v>
      </c>
      <c r="C3" t="s">
        <v>89</v>
      </c>
      <c r="D3" t="s">
        <v>90</v>
      </c>
      <c r="E3" t="s">
        <v>91</v>
      </c>
      <c r="F3">
        <v>2022</v>
      </c>
      <c r="G3" t="s">
        <v>92</v>
      </c>
      <c r="H3" t="s">
        <v>93</v>
      </c>
      <c r="I3" t="s">
        <v>94</v>
      </c>
      <c r="J3" t="s">
        <v>95</v>
      </c>
      <c r="K3" t="s">
        <v>67</v>
      </c>
      <c r="L3" t="s">
        <v>67</v>
      </c>
      <c r="M3" t="s">
        <v>67</v>
      </c>
      <c r="N3">
        <v>0</v>
      </c>
      <c r="O3" t="s">
        <v>96</v>
      </c>
      <c r="P3" t="s">
        <v>97</v>
      </c>
      <c r="Q3" t="s">
        <v>98</v>
      </c>
      <c r="R3" t="s">
        <v>99</v>
      </c>
      <c r="S3" t="s">
        <v>100</v>
      </c>
      <c r="T3" t="s">
        <v>1879</v>
      </c>
      <c r="U3" t="s">
        <v>101</v>
      </c>
      <c r="V3" t="s">
        <v>102</v>
      </c>
      <c r="W3" t="s">
        <v>67</v>
      </c>
      <c r="X3" t="s">
        <v>67</v>
      </c>
      <c r="Y3" t="s">
        <v>67</v>
      </c>
      <c r="Z3" t="s">
        <v>67</v>
      </c>
      <c r="AA3" t="s">
        <v>67</v>
      </c>
      <c r="AB3" t="s">
        <v>67</v>
      </c>
      <c r="AC3" t="s">
        <v>67</v>
      </c>
      <c r="AD3" t="s">
        <v>67</v>
      </c>
      <c r="AE3" t="s">
        <v>67</v>
      </c>
      <c r="AF3" t="s">
        <v>67</v>
      </c>
      <c r="AG3" t="s">
        <v>67</v>
      </c>
      <c r="AH3" t="s">
        <v>67</v>
      </c>
      <c r="AI3" t="s">
        <v>67</v>
      </c>
      <c r="AJ3" t="s">
        <v>67</v>
      </c>
      <c r="AK3" t="s">
        <v>67</v>
      </c>
      <c r="AL3" t="s">
        <v>103</v>
      </c>
      <c r="AM3" t="s">
        <v>104</v>
      </c>
      <c r="AN3" t="s">
        <v>67</v>
      </c>
      <c r="AO3" t="s">
        <v>67</v>
      </c>
      <c r="AP3" t="s">
        <v>77</v>
      </c>
      <c r="AQ3" t="s">
        <v>67</v>
      </c>
      <c r="AR3" t="s">
        <v>67</v>
      </c>
      <c r="AS3" t="s">
        <v>67</v>
      </c>
      <c r="AT3" t="s">
        <v>67</v>
      </c>
      <c r="AU3" t="s">
        <v>105</v>
      </c>
      <c r="AV3" t="s">
        <v>67</v>
      </c>
      <c r="AW3" t="s">
        <v>67</v>
      </c>
      <c r="AX3" t="s">
        <v>67</v>
      </c>
      <c r="AY3" t="s">
        <v>80</v>
      </c>
      <c r="AZ3" t="s">
        <v>106</v>
      </c>
      <c r="BA3" t="s">
        <v>82</v>
      </c>
      <c r="BB3" t="s">
        <v>83</v>
      </c>
      <c r="BC3" t="s">
        <v>67</v>
      </c>
      <c r="BD3" t="s">
        <v>84</v>
      </c>
      <c r="BE3" t="s">
        <v>107</v>
      </c>
      <c r="BF3" t="s">
        <v>108</v>
      </c>
      <c r="BG3" t="s">
        <v>109</v>
      </c>
      <c r="BH3" t="s">
        <v>110</v>
      </c>
      <c r="BJ3" t="s">
        <v>111</v>
      </c>
      <c r="BK3" t="s">
        <v>111</v>
      </c>
      <c r="BL3" t="s">
        <v>1840</v>
      </c>
      <c r="BN3" s="14" t="s">
        <v>1938</v>
      </c>
      <c r="BO3" s="15"/>
      <c r="BP3" s="16"/>
    </row>
    <row r="4" spans="1:68">
      <c r="A4" s="8">
        <v>3</v>
      </c>
      <c r="B4" t="s">
        <v>1813</v>
      </c>
      <c r="C4" t="s">
        <v>112</v>
      </c>
      <c r="D4" t="s">
        <v>113</v>
      </c>
      <c r="E4" t="s">
        <v>114</v>
      </c>
      <c r="F4">
        <v>2022</v>
      </c>
      <c r="G4" t="s">
        <v>115</v>
      </c>
      <c r="H4" t="s">
        <v>116</v>
      </c>
      <c r="I4" t="s">
        <v>94</v>
      </c>
      <c r="J4" t="s">
        <v>67</v>
      </c>
      <c r="K4" t="s">
        <v>117</v>
      </c>
      <c r="L4" t="s">
        <v>118</v>
      </c>
      <c r="M4" t="s">
        <v>67</v>
      </c>
      <c r="N4">
        <v>2</v>
      </c>
      <c r="O4" t="s">
        <v>119</v>
      </c>
      <c r="P4" t="s">
        <v>120</v>
      </c>
      <c r="Q4" t="s">
        <v>121</v>
      </c>
      <c r="R4" t="s">
        <v>122</v>
      </c>
      <c r="S4" t="s">
        <v>123</v>
      </c>
      <c r="T4" t="s">
        <v>1880</v>
      </c>
      <c r="U4" t="s">
        <v>124</v>
      </c>
      <c r="V4" t="s">
        <v>67</v>
      </c>
      <c r="W4" t="s">
        <v>67</v>
      </c>
      <c r="X4" t="s">
        <v>67</v>
      </c>
      <c r="Y4" t="s">
        <v>67</v>
      </c>
      <c r="Z4" t="s">
        <v>67</v>
      </c>
      <c r="AA4" t="s">
        <v>67</v>
      </c>
      <c r="AB4" t="s">
        <v>125</v>
      </c>
      <c r="AC4" t="s">
        <v>67</v>
      </c>
      <c r="AD4" t="s">
        <v>67</v>
      </c>
      <c r="AE4" t="s">
        <v>67</v>
      </c>
      <c r="AF4" t="s">
        <v>67</v>
      </c>
      <c r="AG4" t="s">
        <v>67</v>
      </c>
      <c r="AH4" t="s">
        <v>67</v>
      </c>
      <c r="AI4" t="s">
        <v>67</v>
      </c>
      <c r="AJ4" t="s">
        <v>67</v>
      </c>
      <c r="AK4" t="s">
        <v>67</v>
      </c>
      <c r="AL4" t="s">
        <v>126</v>
      </c>
      <c r="AM4" t="s">
        <v>127</v>
      </c>
      <c r="AN4" t="s">
        <v>67</v>
      </c>
      <c r="AO4" t="s">
        <v>67</v>
      </c>
      <c r="AP4" t="s">
        <v>128</v>
      </c>
      <c r="AQ4" t="s">
        <v>67</v>
      </c>
      <c r="AR4" t="s">
        <v>67</v>
      </c>
      <c r="AS4" t="s">
        <v>67</v>
      </c>
      <c r="AT4" t="s">
        <v>67</v>
      </c>
      <c r="AU4" t="s">
        <v>129</v>
      </c>
      <c r="AV4" t="s">
        <v>67</v>
      </c>
      <c r="AW4" t="s">
        <v>67</v>
      </c>
      <c r="AX4" t="s">
        <v>67</v>
      </c>
      <c r="AY4" t="s">
        <v>80</v>
      </c>
      <c r="AZ4" t="s">
        <v>130</v>
      </c>
      <c r="BA4" t="s">
        <v>82</v>
      </c>
      <c r="BB4" t="s">
        <v>83</v>
      </c>
      <c r="BC4" t="s">
        <v>67</v>
      </c>
      <c r="BD4" t="s">
        <v>84</v>
      </c>
      <c r="BE4" t="s">
        <v>131</v>
      </c>
      <c r="BF4" t="s">
        <v>132</v>
      </c>
      <c r="BG4" t="s">
        <v>133</v>
      </c>
      <c r="BH4" t="s">
        <v>134</v>
      </c>
      <c r="BJ4" t="s">
        <v>135</v>
      </c>
      <c r="BK4" t="s">
        <v>135</v>
      </c>
      <c r="BL4" t="s">
        <v>1816</v>
      </c>
      <c r="BN4" s="14" t="s">
        <v>1939</v>
      </c>
      <c r="BO4" s="15"/>
      <c r="BP4" s="16"/>
    </row>
    <row r="5" spans="1:68">
      <c r="A5" s="8">
        <v>4</v>
      </c>
      <c r="B5" t="s">
        <v>1813</v>
      </c>
      <c r="C5" t="s">
        <v>136</v>
      </c>
      <c r="D5" t="s">
        <v>137</v>
      </c>
      <c r="E5" t="s">
        <v>138</v>
      </c>
      <c r="F5">
        <v>2022</v>
      </c>
      <c r="G5" t="s">
        <v>139</v>
      </c>
      <c r="H5" t="s">
        <v>140</v>
      </c>
      <c r="I5" t="s">
        <v>67</v>
      </c>
      <c r="J5" t="s">
        <v>67</v>
      </c>
      <c r="K5" t="s">
        <v>141</v>
      </c>
      <c r="L5" t="s">
        <v>142</v>
      </c>
      <c r="M5" t="s">
        <v>67</v>
      </c>
      <c r="N5">
        <v>0</v>
      </c>
      <c r="O5" t="s">
        <v>143</v>
      </c>
      <c r="P5" t="s">
        <v>144</v>
      </c>
      <c r="Q5" t="s">
        <v>145</v>
      </c>
      <c r="R5" t="s">
        <v>146</v>
      </c>
      <c r="S5" t="s">
        <v>147</v>
      </c>
      <c r="T5" t="s">
        <v>1881</v>
      </c>
      <c r="U5" t="s">
        <v>67</v>
      </c>
      <c r="V5" t="s">
        <v>148</v>
      </c>
      <c r="W5" t="s">
        <v>67</v>
      </c>
      <c r="X5" t="s">
        <v>67</v>
      </c>
      <c r="Y5" t="s">
        <v>67</v>
      </c>
      <c r="Z5" t="s">
        <v>67</v>
      </c>
      <c r="AA5" t="s">
        <v>149</v>
      </c>
      <c r="AB5" t="s">
        <v>150</v>
      </c>
      <c r="AC5" t="s">
        <v>151</v>
      </c>
      <c r="AD5" t="s">
        <v>67</v>
      </c>
      <c r="AE5" t="s">
        <v>67</v>
      </c>
      <c r="AF5" t="s">
        <v>67</v>
      </c>
      <c r="AG5" t="s">
        <v>67</v>
      </c>
      <c r="AH5" t="s">
        <v>67</v>
      </c>
      <c r="AI5" t="s">
        <v>67</v>
      </c>
      <c r="AJ5" t="s">
        <v>67</v>
      </c>
      <c r="AK5" t="s">
        <v>67</v>
      </c>
      <c r="AL5" t="s">
        <v>152</v>
      </c>
      <c r="AM5" t="s">
        <v>67</v>
      </c>
      <c r="AN5" t="s">
        <v>153</v>
      </c>
      <c r="AO5" t="s">
        <v>154</v>
      </c>
      <c r="AP5" t="s">
        <v>77</v>
      </c>
      <c r="AQ5" t="s">
        <v>155</v>
      </c>
      <c r="AR5" t="s">
        <v>156</v>
      </c>
      <c r="AS5" t="s">
        <v>67</v>
      </c>
      <c r="AT5" t="s">
        <v>157</v>
      </c>
      <c r="AU5" t="s">
        <v>67</v>
      </c>
      <c r="AV5" t="s">
        <v>158</v>
      </c>
      <c r="AW5" t="s">
        <v>67</v>
      </c>
      <c r="AX5" t="s">
        <v>67</v>
      </c>
      <c r="AY5" t="s">
        <v>80</v>
      </c>
      <c r="AZ5" t="s">
        <v>159</v>
      </c>
      <c r="BA5" t="s">
        <v>160</v>
      </c>
      <c r="BB5" t="s">
        <v>83</v>
      </c>
      <c r="BC5" t="s">
        <v>67</v>
      </c>
      <c r="BD5" t="s">
        <v>84</v>
      </c>
      <c r="BE5" t="s">
        <v>161</v>
      </c>
      <c r="BF5" t="s">
        <v>162</v>
      </c>
      <c r="BH5" t="s">
        <v>109</v>
      </c>
      <c r="BJ5" t="s">
        <v>163</v>
      </c>
      <c r="BK5" t="s">
        <v>163</v>
      </c>
      <c r="BL5" t="s">
        <v>1816</v>
      </c>
      <c r="BN5" s="19" t="s">
        <v>1815</v>
      </c>
      <c r="BO5" s="17"/>
      <c r="BP5" s="18"/>
    </row>
    <row r="6" spans="1:68">
      <c r="A6">
        <v>5</v>
      </c>
      <c r="B6" t="s">
        <v>1813</v>
      </c>
      <c r="C6" t="s">
        <v>164</v>
      </c>
      <c r="D6" t="s">
        <v>165</v>
      </c>
      <c r="E6" t="s">
        <v>138</v>
      </c>
      <c r="F6">
        <v>2022</v>
      </c>
      <c r="G6" t="s">
        <v>166</v>
      </c>
      <c r="H6" t="s">
        <v>167</v>
      </c>
      <c r="I6" t="s">
        <v>67</v>
      </c>
      <c r="J6" t="s">
        <v>67</v>
      </c>
      <c r="K6" t="s">
        <v>168</v>
      </c>
      <c r="L6" t="s">
        <v>169</v>
      </c>
      <c r="M6" t="s">
        <v>67</v>
      </c>
      <c r="N6">
        <v>0</v>
      </c>
      <c r="O6" t="s">
        <v>170</v>
      </c>
      <c r="P6" t="s">
        <v>171</v>
      </c>
      <c r="Q6" t="s">
        <v>172</v>
      </c>
      <c r="R6" t="s">
        <v>173</v>
      </c>
      <c r="S6" t="s">
        <v>174</v>
      </c>
      <c r="T6" t="s">
        <v>1882</v>
      </c>
      <c r="U6" t="s">
        <v>67</v>
      </c>
      <c r="V6" t="s">
        <v>175</v>
      </c>
      <c r="W6" t="s">
        <v>67</v>
      </c>
      <c r="X6" t="s">
        <v>67</v>
      </c>
      <c r="Y6" t="s">
        <v>67</v>
      </c>
      <c r="Z6" t="s">
        <v>67</v>
      </c>
      <c r="AA6" t="s">
        <v>67</v>
      </c>
      <c r="AB6" t="s">
        <v>176</v>
      </c>
      <c r="AC6" t="s">
        <v>67</v>
      </c>
      <c r="AD6" t="s">
        <v>67</v>
      </c>
      <c r="AE6" t="s">
        <v>67</v>
      </c>
      <c r="AF6" t="s">
        <v>67</v>
      </c>
      <c r="AG6" t="s">
        <v>67</v>
      </c>
      <c r="AH6" t="s">
        <v>67</v>
      </c>
      <c r="AI6" t="s">
        <v>67</v>
      </c>
      <c r="AJ6" t="s">
        <v>67</v>
      </c>
      <c r="AK6" t="s">
        <v>67</v>
      </c>
      <c r="AL6" t="s">
        <v>177</v>
      </c>
      <c r="AM6" t="s">
        <v>67</v>
      </c>
      <c r="AN6" t="s">
        <v>153</v>
      </c>
      <c r="AO6" t="s">
        <v>154</v>
      </c>
      <c r="AP6" t="s">
        <v>77</v>
      </c>
      <c r="AQ6" t="s">
        <v>178</v>
      </c>
      <c r="AR6" t="s">
        <v>156</v>
      </c>
      <c r="AS6" t="s">
        <v>67</v>
      </c>
      <c r="AT6" t="s">
        <v>179</v>
      </c>
      <c r="AU6" t="s">
        <v>67</v>
      </c>
      <c r="AV6" t="s">
        <v>180</v>
      </c>
      <c r="AW6" t="s">
        <v>67</v>
      </c>
      <c r="AX6" t="s">
        <v>67</v>
      </c>
      <c r="AY6" t="s">
        <v>80</v>
      </c>
      <c r="AZ6" t="s">
        <v>181</v>
      </c>
      <c r="BA6" t="s">
        <v>160</v>
      </c>
      <c r="BB6" t="s">
        <v>83</v>
      </c>
      <c r="BC6" t="s">
        <v>67</v>
      </c>
      <c r="BD6" t="s">
        <v>84</v>
      </c>
      <c r="BE6" t="s">
        <v>182</v>
      </c>
      <c r="BF6" t="s">
        <v>183</v>
      </c>
      <c r="BH6" t="s">
        <v>109</v>
      </c>
      <c r="BJ6" t="s">
        <v>184</v>
      </c>
      <c r="BK6" t="s">
        <v>184</v>
      </c>
      <c r="BL6" t="s">
        <v>1840</v>
      </c>
    </row>
    <row r="7" spans="1:68">
      <c r="A7">
        <v>6</v>
      </c>
      <c r="B7" t="s">
        <v>1813</v>
      </c>
      <c r="C7" t="s">
        <v>185</v>
      </c>
      <c r="D7" t="s">
        <v>186</v>
      </c>
      <c r="E7" t="s">
        <v>187</v>
      </c>
      <c r="F7">
        <v>2022</v>
      </c>
      <c r="G7" t="s">
        <v>166</v>
      </c>
      <c r="H7" t="s">
        <v>167</v>
      </c>
      <c r="I7" t="s">
        <v>67</v>
      </c>
      <c r="J7" t="s">
        <v>67</v>
      </c>
      <c r="K7" t="s">
        <v>188</v>
      </c>
      <c r="L7" t="s">
        <v>189</v>
      </c>
      <c r="M7" t="s">
        <v>67</v>
      </c>
      <c r="N7">
        <v>0</v>
      </c>
      <c r="O7" t="s">
        <v>190</v>
      </c>
      <c r="P7" t="s">
        <v>191</v>
      </c>
      <c r="Q7" t="s">
        <v>192</v>
      </c>
      <c r="R7" t="s">
        <v>193</v>
      </c>
      <c r="S7" t="s">
        <v>194</v>
      </c>
      <c r="T7" t="s">
        <v>1883</v>
      </c>
      <c r="U7" t="s">
        <v>67</v>
      </c>
      <c r="V7" t="s">
        <v>195</v>
      </c>
      <c r="W7" t="s">
        <v>67</v>
      </c>
      <c r="X7" t="s">
        <v>67</v>
      </c>
      <c r="Y7" t="s">
        <v>67</v>
      </c>
      <c r="Z7" t="s">
        <v>67</v>
      </c>
      <c r="AA7" t="s">
        <v>196</v>
      </c>
      <c r="AB7" t="s">
        <v>197</v>
      </c>
      <c r="AC7" t="s">
        <v>198</v>
      </c>
      <c r="AD7" t="s">
        <v>67</v>
      </c>
      <c r="AE7" t="s">
        <v>67</v>
      </c>
      <c r="AF7" t="s">
        <v>67</v>
      </c>
      <c r="AG7" t="s">
        <v>67</v>
      </c>
      <c r="AH7" t="s">
        <v>67</v>
      </c>
      <c r="AI7" t="s">
        <v>67</v>
      </c>
      <c r="AJ7" t="s">
        <v>67</v>
      </c>
      <c r="AK7" t="s">
        <v>67</v>
      </c>
      <c r="AL7" t="s">
        <v>199</v>
      </c>
      <c r="AM7" t="s">
        <v>67</v>
      </c>
      <c r="AN7" t="s">
        <v>153</v>
      </c>
      <c r="AO7" t="s">
        <v>154</v>
      </c>
      <c r="AP7" t="s">
        <v>77</v>
      </c>
      <c r="AQ7" t="s">
        <v>178</v>
      </c>
      <c r="AR7" t="s">
        <v>156</v>
      </c>
      <c r="AS7" t="s">
        <v>67</v>
      </c>
      <c r="AT7" t="s">
        <v>179</v>
      </c>
      <c r="AU7" t="s">
        <v>67</v>
      </c>
      <c r="AV7" t="s">
        <v>180</v>
      </c>
      <c r="AW7" t="s">
        <v>67</v>
      </c>
      <c r="AX7" t="s">
        <v>67</v>
      </c>
      <c r="AY7" t="s">
        <v>80</v>
      </c>
      <c r="AZ7" t="s">
        <v>181</v>
      </c>
      <c r="BA7" t="s">
        <v>160</v>
      </c>
      <c r="BB7" t="s">
        <v>83</v>
      </c>
      <c r="BC7" t="s">
        <v>67</v>
      </c>
      <c r="BD7" t="s">
        <v>84</v>
      </c>
      <c r="BE7" t="s">
        <v>200</v>
      </c>
      <c r="BF7" t="s">
        <v>183</v>
      </c>
      <c r="BH7" t="s">
        <v>109</v>
      </c>
      <c r="BJ7" t="s">
        <v>201</v>
      </c>
      <c r="BK7" t="s">
        <v>201</v>
      </c>
      <c r="BL7" t="s">
        <v>1840</v>
      </c>
      <c r="BN7" s="39" t="s">
        <v>1940</v>
      </c>
      <c r="BO7" s="40"/>
      <c r="BP7" s="41"/>
    </row>
    <row r="8" spans="1:68">
      <c r="A8">
        <v>7</v>
      </c>
      <c r="B8" t="s">
        <v>1813</v>
      </c>
      <c r="C8" t="s">
        <v>202</v>
      </c>
      <c r="D8" t="s">
        <v>203</v>
      </c>
      <c r="E8" t="s">
        <v>204</v>
      </c>
      <c r="F8">
        <v>2022</v>
      </c>
      <c r="G8" t="s">
        <v>205</v>
      </c>
      <c r="H8" t="s">
        <v>206</v>
      </c>
      <c r="I8" t="s">
        <v>207</v>
      </c>
      <c r="J8" t="s">
        <v>67</v>
      </c>
      <c r="K8" t="s">
        <v>208</v>
      </c>
      <c r="L8" t="s">
        <v>209</v>
      </c>
      <c r="M8" t="s">
        <v>67</v>
      </c>
      <c r="N8">
        <v>0</v>
      </c>
      <c r="O8" t="s">
        <v>67</v>
      </c>
      <c r="P8" t="s">
        <v>210</v>
      </c>
      <c r="Q8" t="s">
        <v>211</v>
      </c>
      <c r="R8" t="s">
        <v>212</v>
      </c>
      <c r="S8" t="s">
        <v>213</v>
      </c>
      <c r="T8" t="s">
        <v>1884</v>
      </c>
      <c r="U8" t="s">
        <v>214</v>
      </c>
      <c r="V8" t="s">
        <v>67</v>
      </c>
      <c r="W8" t="s">
        <v>67</v>
      </c>
      <c r="X8" t="s">
        <v>67</v>
      </c>
      <c r="Y8" t="s">
        <v>67</v>
      </c>
      <c r="Z8" t="s">
        <v>67</v>
      </c>
      <c r="AA8" t="s">
        <v>67</v>
      </c>
      <c r="AB8" t="s">
        <v>67</v>
      </c>
      <c r="AC8" t="s">
        <v>67</v>
      </c>
      <c r="AD8" t="s">
        <v>67</v>
      </c>
      <c r="AE8" t="s">
        <v>67</v>
      </c>
      <c r="AF8" t="s">
        <v>67</v>
      </c>
      <c r="AG8" t="s">
        <v>67</v>
      </c>
      <c r="AH8" t="s">
        <v>67</v>
      </c>
      <c r="AI8" t="s">
        <v>67</v>
      </c>
      <c r="AJ8" t="s">
        <v>67</v>
      </c>
      <c r="AK8" t="s">
        <v>67</v>
      </c>
      <c r="AL8" t="s">
        <v>215</v>
      </c>
      <c r="AM8" t="s">
        <v>67</v>
      </c>
      <c r="AN8" t="s">
        <v>67</v>
      </c>
      <c r="AO8" t="s">
        <v>67</v>
      </c>
      <c r="AP8" t="s">
        <v>216</v>
      </c>
      <c r="AQ8" t="s">
        <v>67</v>
      </c>
      <c r="AR8" t="s">
        <v>67</v>
      </c>
      <c r="AS8" t="s">
        <v>67</v>
      </c>
      <c r="AT8" t="s">
        <v>67</v>
      </c>
      <c r="AU8" t="s">
        <v>217</v>
      </c>
      <c r="AV8" t="s">
        <v>67</v>
      </c>
      <c r="AW8" t="s">
        <v>67</v>
      </c>
      <c r="AX8" t="s">
        <v>67</v>
      </c>
      <c r="AY8" t="s">
        <v>80</v>
      </c>
      <c r="AZ8" t="s">
        <v>218</v>
      </c>
      <c r="BA8" t="s">
        <v>82</v>
      </c>
      <c r="BB8" t="s">
        <v>83</v>
      </c>
      <c r="BC8" t="s">
        <v>67</v>
      </c>
      <c r="BD8" t="s">
        <v>84</v>
      </c>
      <c r="BE8" t="s">
        <v>219</v>
      </c>
      <c r="BF8" t="s">
        <v>220</v>
      </c>
      <c r="BH8" t="s">
        <v>109</v>
      </c>
      <c r="BJ8" t="s">
        <v>221</v>
      </c>
      <c r="BK8" t="s">
        <v>221</v>
      </c>
      <c r="BL8" t="s">
        <v>1840</v>
      </c>
      <c r="BN8" s="27" t="s">
        <v>1843</v>
      </c>
      <c r="BO8" s="20"/>
      <c r="BP8" s="21"/>
    </row>
    <row r="9" spans="1:68">
      <c r="A9" s="10">
        <v>8</v>
      </c>
      <c r="B9" t="s">
        <v>1813</v>
      </c>
      <c r="C9" t="s">
        <v>222</v>
      </c>
      <c r="D9" t="s">
        <v>223</v>
      </c>
      <c r="E9" t="s">
        <v>224</v>
      </c>
      <c r="F9">
        <v>2022</v>
      </c>
      <c r="G9" t="s">
        <v>225</v>
      </c>
      <c r="H9" t="s">
        <v>226</v>
      </c>
      <c r="I9" t="s">
        <v>67</v>
      </c>
      <c r="J9" t="s">
        <v>67</v>
      </c>
      <c r="K9" t="s">
        <v>227</v>
      </c>
      <c r="L9" t="s">
        <v>228</v>
      </c>
      <c r="M9" t="s">
        <v>67</v>
      </c>
      <c r="N9">
        <v>0</v>
      </c>
      <c r="O9" t="s">
        <v>229</v>
      </c>
      <c r="P9" t="s">
        <v>230</v>
      </c>
      <c r="Q9" t="s">
        <v>231</v>
      </c>
      <c r="R9" t="s">
        <v>232</v>
      </c>
      <c r="S9" t="s">
        <v>233</v>
      </c>
      <c r="T9" t="s">
        <v>1885</v>
      </c>
      <c r="U9" t="s">
        <v>234</v>
      </c>
      <c r="V9" t="s">
        <v>235</v>
      </c>
      <c r="W9" t="s">
        <v>67</v>
      </c>
      <c r="X9" t="s">
        <v>67</v>
      </c>
      <c r="Y9" t="s">
        <v>67</v>
      </c>
      <c r="Z9" t="s">
        <v>67</v>
      </c>
      <c r="AA9" t="s">
        <v>67</v>
      </c>
      <c r="AB9" t="s">
        <v>236</v>
      </c>
      <c r="AC9" t="s">
        <v>67</v>
      </c>
      <c r="AD9" t="s">
        <v>67</v>
      </c>
      <c r="AE9" t="s">
        <v>67</v>
      </c>
      <c r="AF9" t="s">
        <v>67</v>
      </c>
      <c r="AG9" t="s">
        <v>67</v>
      </c>
      <c r="AH9" t="s">
        <v>67</v>
      </c>
      <c r="AI9" t="s">
        <v>67</v>
      </c>
      <c r="AJ9" t="s">
        <v>67</v>
      </c>
      <c r="AK9" t="s">
        <v>67</v>
      </c>
      <c r="AL9" t="s">
        <v>237</v>
      </c>
      <c r="AM9" t="s">
        <v>238</v>
      </c>
      <c r="AN9" t="s">
        <v>67</v>
      </c>
      <c r="AO9" t="s">
        <v>67</v>
      </c>
      <c r="AP9" t="s">
        <v>239</v>
      </c>
      <c r="AQ9" t="s">
        <v>67</v>
      </c>
      <c r="AR9" t="s">
        <v>67</v>
      </c>
      <c r="AS9" t="s">
        <v>67</v>
      </c>
      <c r="AT9" t="s">
        <v>67</v>
      </c>
      <c r="AU9" t="s">
        <v>240</v>
      </c>
      <c r="AV9" t="s">
        <v>67</v>
      </c>
      <c r="AW9" t="s">
        <v>67</v>
      </c>
      <c r="AX9" t="s">
        <v>67</v>
      </c>
      <c r="AY9" t="s">
        <v>80</v>
      </c>
      <c r="AZ9" t="s">
        <v>241</v>
      </c>
      <c r="BA9" t="s">
        <v>82</v>
      </c>
      <c r="BB9" t="s">
        <v>83</v>
      </c>
      <c r="BC9" t="s">
        <v>242</v>
      </c>
      <c r="BD9" t="s">
        <v>84</v>
      </c>
      <c r="BE9" t="s">
        <v>243</v>
      </c>
      <c r="BF9" t="s">
        <v>244</v>
      </c>
      <c r="BG9" t="s">
        <v>245</v>
      </c>
      <c r="BH9" t="s">
        <v>246</v>
      </c>
      <c r="BJ9" t="s">
        <v>247</v>
      </c>
      <c r="BK9" t="s">
        <v>247</v>
      </c>
      <c r="BL9" t="s">
        <v>1816</v>
      </c>
      <c r="BN9" s="28" t="s">
        <v>1844</v>
      </c>
      <c r="BO9" s="22"/>
      <c r="BP9" s="23"/>
    </row>
    <row r="10" spans="1:68">
      <c r="A10">
        <v>9</v>
      </c>
      <c r="B10" t="s">
        <v>1813</v>
      </c>
      <c r="C10" t="s">
        <v>248</v>
      </c>
      <c r="D10" t="s">
        <v>249</v>
      </c>
      <c r="E10" t="s">
        <v>250</v>
      </c>
      <c r="F10">
        <v>2021</v>
      </c>
      <c r="G10" t="s">
        <v>251</v>
      </c>
      <c r="H10" t="s">
        <v>252</v>
      </c>
      <c r="I10" t="s">
        <v>116</v>
      </c>
      <c r="J10" t="s">
        <v>253</v>
      </c>
      <c r="K10" t="s">
        <v>67</v>
      </c>
      <c r="L10" t="s">
        <v>67</v>
      </c>
      <c r="M10" t="s">
        <v>67</v>
      </c>
      <c r="N10">
        <v>0</v>
      </c>
      <c r="O10" t="s">
        <v>254</v>
      </c>
      <c r="P10" t="s">
        <v>255</v>
      </c>
      <c r="Q10" t="s">
        <v>256</v>
      </c>
      <c r="R10" t="s">
        <v>257</v>
      </c>
      <c r="S10" t="s">
        <v>258</v>
      </c>
      <c r="T10" t="s">
        <v>1886</v>
      </c>
      <c r="U10" t="s">
        <v>259</v>
      </c>
      <c r="V10" t="s">
        <v>67</v>
      </c>
      <c r="W10" t="s">
        <v>67</v>
      </c>
      <c r="X10" t="s">
        <v>67</v>
      </c>
      <c r="Y10" t="s">
        <v>67</v>
      </c>
      <c r="Z10" t="s">
        <v>67</v>
      </c>
      <c r="AA10" t="s">
        <v>260</v>
      </c>
      <c r="AB10" t="s">
        <v>261</v>
      </c>
      <c r="AC10" t="s">
        <v>67</v>
      </c>
      <c r="AD10" t="s">
        <v>67</v>
      </c>
      <c r="AE10" t="s">
        <v>67</v>
      </c>
      <c r="AF10" t="s">
        <v>67</v>
      </c>
      <c r="AG10" t="s">
        <v>67</v>
      </c>
      <c r="AH10" t="s">
        <v>67</v>
      </c>
      <c r="AI10" t="s">
        <v>67</v>
      </c>
      <c r="AJ10" t="s">
        <v>67</v>
      </c>
      <c r="AK10" t="s">
        <v>67</v>
      </c>
      <c r="AL10" t="s">
        <v>262</v>
      </c>
      <c r="AM10" t="s">
        <v>263</v>
      </c>
      <c r="AN10" t="s">
        <v>67</v>
      </c>
      <c r="AO10" t="s">
        <v>67</v>
      </c>
      <c r="AP10" t="s">
        <v>264</v>
      </c>
      <c r="AQ10" t="s">
        <v>67</v>
      </c>
      <c r="AR10" t="s">
        <v>67</v>
      </c>
      <c r="AS10" t="s">
        <v>67</v>
      </c>
      <c r="AT10" t="s">
        <v>67</v>
      </c>
      <c r="AU10" t="s">
        <v>265</v>
      </c>
      <c r="AV10" t="s">
        <v>67</v>
      </c>
      <c r="AW10" t="s">
        <v>67</v>
      </c>
      <c r="AX10" t="s">
        <v>67</v>
      </c>
      <c r="AY10" t="s">
        <v>80</v>
      </c>
      <c r="AZ10" t="s">
        <v>251</v>
      </c>
      <c r="BA10" t="s">
        <v>266</v>
      </c>
      <c r="BB10" t="s">
        <v>83</v>
      </c>
      <c r="BC10" t="s">
        <v>242</v>
      </c>
      <c r="BD10" t="s">
        <v>84</v>
      </c>
      <c r="BE10" t="s">
        <v>267</v>
      </c>
      <c r="BF10" t="s">
        <v>251</v>
      </c>
      <c r="BG10" t="s">
        <v>268</v>
      </c>
      <c r="BH10" t="s">
        <v>269</v>
      </c>
      <c r="BJ10" t="s">
        <v>270</v>
      </c>
      <c r="BK10" t="s">
        <v>270</v>
      </c>
      <c r="BL10" t="s">
        <v>1840</v>
      </c>
      <c r="BN10" s="28" t="s">
        <v>1856</v>
      </c>
      <c r="BO10" s="22"/>
      <c r="BP10" s="23"/>
    </row>
    <row r="11" spans="1:68">
      <c r="A11" s="10">
        <v>10</v>
      </c>
      <c r="B11" t="s">
        <v>1813</v>
      </c>
      <c r="C11" t="s">
        <v>271</v>
      </c>
      <c r="D11" t="s">
        <v>272</v>
      </c>
      <c r="E11" t="s">
        <v>273</v>
      </c>
      <c r="F11">
        <v>2021</v>
      </c>
      <c r="G11" t="s">
        <v>92</v>
      </c>
      <c r="H11" t="s">
        <v>274</v>
      </c>
      <c r="I11" t="s">
        <v>275</v>
      </c>
      <c r="J11" t="s">
        <v>276</v>
      </c>
      <c r="K11" t="s">
        <v>67</v>
      </c>
      <c r="L11" t="s">
        <v>67</v>
      </c>
      <c r="M11" t="s">
        <v>67</v>
      </c>
      <c r="N11">
        <v>0</v>
      </c>
      <c r="O11" t="s">
        <v>277</v>
      </c>
      <c r="P11" t="s">
        <v>278</v>
      </c>
      <c r="Q11" t="s">
        <v>279</v>
      </c>
      <c r="R11" t="s">
        <v>280</v>
      </c>
      <c r="S11" t="s">
        <v>281</v>
      </c>
      <c r="T11" t="s">
        <v>1887</v>
      </c>
      <c r="U11" t="s">
        <v>282</v>
      </c>
      <c r="V11" t="s">
        <v>283</v>
      </c>
      <c r="W11" t="s">
        <v>67</v>
      </c>
      <c r="X11" t="s">
        <v>67</v>
      </c>
      <c r="Y11" t="s">
        <v>67</v>
      </c>
      <c r="Z11" t="s">
        <v>67</v>
      </c>
      <c r="AA11" t="s">
        <v>67</v>
      </c>
      <c r="AB11" t="s">
        <v>67</v>
      </c>
      <c r="AC11" t="s">
        <v>67</v>
      </c>
      <c r="AD11" t="s">
        <v>67</v>
      </c>
      <c r="AE11" t="s">
        <v>67</v>
      </c>
      <c r="AF11" t="s">
        <v>67</v>
      </c>
      <c r="AG11" t="s">
        <v>67</v>
      </c>
      <c r="AH11" t="s">
        <v>67</v>
      </c>
      <c r="AI11" t="s">
        <v>67</v>
      </c>
      <c r="AJ11" t="s">
        <v>67</v>
      </c>
      <c r="AK11" t="s">
        <v>67</v>
      </c>
      <c r="AL11" t="s">
        <v>284</v>
      </c>
      <c r="AM11" t="s">
        <v>285</v>
      </c>
      <c r="AN11" t="s">
        <v>67</v>
      </c>
      <c r="AO11" t="s">
        <v>67</v>
      </c>
      <c r="AP11" t="s">
        <v>77</v>
      </c>
      <c r="AQ11" t="s">
        <v>67</v>
      </c>
      <c r="AR11" t="s">
        <v>67</v>
      </c>
      <c r="AS11" t="s">
        <v>67</v>
      </c>
      <c r="AT11" t="s">
        <v>67</v>
      </c>
      <c r="AU11" t="s">
        <v>105</v>
      </c>
      <c r="AV11" t="s">
        <v>67</v>
      </c>
      <c r="AW11" t="s">
        <v>67</v>
      </c>
      <c r="AX11" t="s">
        <v>67</v>
      </c>
      <c r="AY11" t="s">
        <v>80</v>
      </c>
      <c r="AZ11" t="s">
        <v>106</v>
      </c>
      <c r="BA11" t="s">
        <v>82</v>
      </c>
      <c r="BB11" t="s">
        <v>83</v>
      </c>
      <c r="BC11" t="s">
        <v>67</v>
      </c>
      <c r="BD11" t="s">
        <v>84</v>
      </c>
      <c r="BE11" t="s">
        <v>286</v>
      </c>
      <c r="BF11" t="s">
        <v>108</v>
      </c>
      <c r="BG11" t="s">
        <v>287</v>
      </c>
      <c r="BH11" t="s">
        <v>288</v>
      </c>
      <c r="BJ11" t="s">
        <v>289</v>
      </c>
      <c r="BK11" t="s">
        <v>289</v>
      </c>
      <c r="BL11" t="s">
        <v>1816</v>
      </c>
      <c r="BN11" s="28" t="s">
        <v>1862</v>
      </c>
      <c r="BO11" s="22"/>
      <c r="BP11" s="23"/>
    </row>
    <row r="12" spans="1:68">
      <c r="A12">
        <v>11</v>
      </c>
      <c r="B12" t="s">
        <v>1813</v>
      </c>
      <c r="C12" t="s">
        <v>290</v>
      </c>
      <c r="D12" t="s">
        <v>291</v>
      </c>
      <c r="E12" t="s">
        <v>292</v>
      </c>
      <c r="F12">
        <v>2021</v>
      </c>
      <c r="G12" t="s">
        <v>293</v>
      </c>
      <c r="H12" t="s">
        <v>294</v>
      </c>
      <c r="I12" t="s">
        <v>295</v>
      </c>
      <c r="J12" t="s">
        <v>296</v>
      </c>
      <c r="K12" t="s">
        <v>67</v>
      </c>
      <c r="L12" t="s">
        <v>67</v>
      </c>
      <c r="M12" t="s">
        <v>67</v>
      </c>
      <c r="N12">
        <v>2</v>
      </c>
      <c r="O12" t="s">
        <v>297</v>
      </c>
      <c r="P12" t="s">
        <v>298</v>
      </c>
      <c r="Q12" t="s">
        <v>299</v>
      </c>
      <c r="R12" t="s">
        <v>300</v>
      </c>
      <c r="S12" t="s">
        <v>301</v>
      </c>
      <c r="T12" t="s">
        <v>1889</v>
      </c>
      <c r="U12" t="s">
        <v>302</v>
      </c>
      <c r="V12" t="s">
        <v>303</v>
      </c>
      <c r="W12" t="s">
        <v>67</v>
      </c>
      <c r="X12" t="s">
        <v>67</v>
      </c>
      <c r="Y12" t="s">
        <v>67</v>
      </c>
      <c r="Z12" t="s">
        <v>67</v>
      </c>
      <c r="AA12" t="s">
        <v>304</v>
      </c>
      <c r="AB12" t="s">
        <v>305</v>
      </c>
      <c r="AC12" t="s">
        <v>67</v>
      </c>
      <c r="AD12" t="s">
        <v>67</v>
      </c>
      <c r="AE12" t="s">
        <v>67</v>
      </c>
      <c r="AF12" t="s">
        <v>67</v>
      </c>
      <c r="AG12" t="s">
        <v>67</v>
      </c>
      <c r="AH12" t="s">
        <v>67</v>
      </c>
      <c r="AI12" t="s">
        <v>67</v>
      </c>
      <c r="AJ12" t="s">
        <v>67</v>
      </c>
      <c r="AK12" t="s">
        <v>67</v>
      </c>
      <c r="AL12" t="s">
        <v>306</v>
      </c>
      <c r="AM12" t="s">
        <v>307</v>
      </c>
      <c r="AN12" t="s">
        <v>67</v>
      </c>
      <c r="AO12" t="s">
        <v>67</v>
      </c>
      <c r="AP12" t="s">
        <v>77</v>
      </c>
      <c r="AQ12" t="s">
        <v>67</v>
      </c>
      <c r="AR12" t="s">
        <v>67</v>
      </c>
      <c r="AS12" t="s">
        <v>67</v>
      </c>
      <c r="AT12" t="s">
        <v>67</v>
      </c>
      <c r="AU12" t="s">
        <v>308</v>
      </c>
      <c r="AV12" t="s">
        <v>67</v>
      </c>
      <c r="AW12" t="s">
        <v>309</v>
      </c>
      <c r="AX12" t="s">
        <v>67</v>
      </c>
      <c r="AY12" t="s">
        <v>80</v>
      </c>
      <c r="AZ12" t="s">
        <v>310</v>
      </c>
      <c r="BA12" t="s">
        <v>82</v>
      </c>
      <c r="BB12" t="s">
        <v>83</v>
      </c>
      <c r="BC12" t="s">
        <v>311</v>
      </c>
      <c r="BD12" t="s">
        <v>84</v>
      </c>
      <c r="BE12" t="s">
        <v>312</v>
      </c>
      <c r="BF12" t="s">
        <v>310</v>
      </c>
      <c r="BG12" t="s">
        <v>313</v>
      </c>
      <c r="BH12" t="s">
        <v>110</v>
      </c>
      <c r="BJ12" t="s">
        <v>314</v>
      </c>
      <c r="BK12" t="s">
        <v>314</v>
      </c>
      <c r="BL12" t="s">
        <v>1888</v>
      </c>
      <c r="BN12" s="28" t="s">
        <v>1863</v>
      </c>
      <c r="BO12" s="22"/>
      <c r="BP12" s="23"/>
    </row>
    <row r="13" spans="1:68">
      <c r="A13" s="10">
        <v>12</v>
      </c>
      <c r="B13" t="s">
        <v>1813</v>
      </c>
      <c r="C13" t="s">
        <v>315</v>
      </c>
      <c r="D13" t="s">
        <v>316</v>
      </c>
      <c r="E13" t="s">
        <v>317</v>
      </c>
      <c r="F13">
        <v>2021</v>
      </c>
      <c r="G13" t="s">
        <v>318</v>
      </c>
      <c r="H13" t="s">
        <v>319</v>
      </c>
      <c r="I13" t="s">
        <v>67</v>
      </c>
      <c r="J13" t="s">
        <v>320</v>
      </c>
      <c r="K13" t="s">
        <v>67</v>
      </c>
      <c r="L13" t="s">
        <v>67</v>
      </c>
      <c r="M13" t="s">
        <v>67</v>
      </c>
      <c r="N13">
        <v>2</v>
      </c>
      <c r="O13" t="s">
        <v>321</v>
      </c>
      <c r="P13" t="s">
        <v>322</v>
      </c>
      <c r="Q13" t="s">
        <v>323</v>
      </c>
      <c r="R13" t="s">
        <v>324</v>
      </c>
      <c r="S13" t="s">
        <v>325</v>
      </c>
      <c r="T13" t="s">
        <v>1890</v>
      </c>
      <c r="U13" t="s">
        <v>326</v>
      </c>
      <c r="V13" t="s">
        <v>327</v>
      </c>
      <c r="W13" t="s">
        <v>67</v>
      </c>
      <c r="X13" t="s">
        <v>67</v>
      </c>
      <c r="Y13" t="s">
        <v>67</v>
      </c>
      <c r="Z13" t="s">
        <v>67</v>
      </c>
      <c r="AA13" t="s">
        <v>328</v>
      </c>
      <c r="AB13" t="s">
        <v>329</v>
      </c>
      <c r="AC13" t="s">
        <v>67</v>
      </c>
      <c r="AD13" t="s">
        <v>67</v>
      </c>
      <c r="AE13" t="s">
        <v>67</v>
      </c>
      <c r="AF13" t="s">
        <v>67</v>
      </c>
      <c r="AG13" t="s">
        <v>67</v>
      </c>
      <c r="AH13" t="s">
        <v>67</v>
      </c>
      <c r="AI13" t="s">
        <v>67</v>
      </c>
      <c r="AJ13" t="s">
        <v>67</v>
      </c>
      <c r="AK13" t="s">
        <v>67</v>
      </c>
      <c r="AL13" t="s">
        <v>330</v>
      </c>
      <c r="AM13" t="s">
        <v>331</v>
      </c>
      <c r="AN13" t="s">
        <v>67</v>
      </c>
      <c r="AO13" t="s">
        <v>67</v>
      </c>
      <c r="AP13" t="s">
        <v>332</v>
      </c>
      <c r="AQ13" t="s">
        <v>67</v>
      </c>
      <c r="AR13" t="s">
        <v>67</v>
      </c>
      <c r="AS13" t="s">
        <v>67</v>
      </c>
      <c r="AT13" t="s">
        <v>67</v>
      </c>
      <c r="AU13" t="s">
        <v>333</v>
      </c>
      <c r="AV13" t="s">
        <v>67</v>
      </c>
      <c r="AW13" t="s">
        <v>334</v>
      </c>
      <c r="AX13" t="s">
        <v>67</v>
      </c>
      <c r="AY13" t="s">
        <v>80</v>
      </c>
      <c r="AZ13" t="s">
        <v>335</v>
      </c>
      <c r="BA13" t="s">
        <v>82</v>
      </c>
      <c r="BB13" t="s">
        <v>83</v>
      </c>
      <c r="BC13" t="s">
        <v>67</v>
      </c>
      <c r="BD13" t="s">
        <v>84</v>
      </c>
      <c r="BE13" t="s">
        <v>336</v>
      </c>
      <c r="BF13" t="s">
        <v>335</v>
      </c>
      <c r="BG13" t="s">
        <v>337</v>
      </c>
      <c r="BH13" t="s">
        <v>338</v>
      </c>
      <c r="BJ13" t="s">
        <v>339</v>
      </c>
      <c r="BK13" t="s">
        <v>339</v>
      </c>
      <c r="BL13" t="s">
        <v>1816</v>
      </c>
      <c r="BN13" s="28" t="s">
        <v>1864</v>
      </c>
      <c r="BO13" s="22"/>
      <c r="BP13" s="23"/>
    </row>
    <row r="14" spans="1:68">
      <c r="A14" s="10">
        <v>13</v>
      </c>
      <c r="B14" t="s">
        <v>1813</v>
      </c>
      <c r="C14" t="s">
        <v>340</v>
      </c>
      <c r="D14" t="s">
        <v>341</v>
      </c>
      <c r="E14" t="s">
        <v>342</v>
      </c>
      <c r="F14">
        <v>2021</v>
      </c>
      <c r="G14" t="s">
        <v>343</v>
      </c>
      <c r="H14" t="s">
        <v>274</v>
      </c>
      <c r="I14" t="s">
        <v>344</v>
      </c>
      <c r="J14" t="s">
        <v>345</v>
      </c>
      <c r="K14" t="s">
        <v>67</v>
      </c>
      <c r="L14" t="s">
        <v>67</v>
      </c>
      <c r="M14" t="s">
        <v>67</v>
      </c>
      <c r="N14">
        <v>2</v>
      </c>
      <c r="O14" t="s">
        <v>346</v>
      </c>
      <c r="P14" t="s">
        <v>347</v>
      </c>
      <c r="Q14" t="s">
        <v>348</v>
      </c>
      <c r="R14" t="s">
        <v>349</v>
      </c>
      <c r="S14" t="s">
        <v>350</v>
      </c>
      <c r="T14" t="s">
        <v>1891</v>
      </c>
      <c r="U14" t="s">
        <v>351</v>
      </c>
      <c r="V14" t="s">
        <v>352</v>
      </c>
      <c r="W14" t="s">
        <v>67</v>
      </c>
      <c r="X14" t="s">
        <v>67</v>
      </c>
      <c r="Y14" t="s">
        <v>67</v>
      </c>
      <c r="Z14" t="s">
        <v>67</v>
      </c>
      <c r="AA14" t="s">
        <v>353</v>
      </c>
      <c r="AB14" t="s">
        <v>354</v>
      </c>
      <c r="AC14" t="s">
        <v>67</v>
      </c>
      <c r="AD14" t="s">
        <v>67</v>
      </c>
      <c r="AE14" t="s">
        <v>67</v>
      </c>
      <c r="AF14" t="s">
        <v>67</v>
      </c>
      <c r="AG14" t="s">
        <v>67</v>
      </c>
      <c r="AH14" t="s">
        <v>67</v>
      </c>
      <c r="AI14" t="s">
        <v>67</v>
      </c>
      <c r="AJ14" t="s">
        <v>67</v>
      </c>
      <c r="AK14" t="s">
        <v>67</v>
      </c>
      <c r="AL14" t="s">
        <v>355</v>
      </c>
      <c r="AM14" t="s">
        <v>356</v>
      </c>
      <c r="AN14" t="s">
        <v>67</v>
      </c>
      <c r="AO14" t="s">
        <v>67</v>
      </c>
      <c r="AP14" t="s">
        <v>264</v>
      </c>
      <c r="AQ14" t="s">
        <v>67</v>
      </c>
      <c r="AR14" t="s">
        <v>67</v>
      </c>
      <c r="AS14" t="s">
        <v>67</v>
      </c>
      <c r="AT14" t="s">
        <v>67</v>
      </c>
      <c r="AU14" t="s">
        <v>357</v>
      </c>
      <c r="AV14" t="s">
        <v>67</v>
      </c>
      <c r="AW14" t="s">
        <v>67</v>
      </c>
      <c r="AX14" t="s">
        <v>67</v>
      </c>
      <c r="AY14" t="s">
        <v>80</v>
      </c>
      <c r="AZ14" t="s">
        <v>358</v>
      </c>
      <c r="BA14" t="s">
        <v>82</v>
      </c>
      <c r="BB14" t="s">
        <v>83</v>
      </c>
      <c r="BC14" t="s">
        <v>359</v>
      </c>
      <c r="BD14" t="s">
        <v>84</v>
      </c>
      <c r="BE14" t="s">
        <v>360</v>
      </c>
      <c r="BF14" t="s">
        <v>358</v>
      </c>
      <c r="BG14" t="s">
        <v>361</v>
      </c>
      <c r="BH14" t="s">
        <v>110</v>
      </c>
      <c r="BJ14" t="s">
        <v>362</v>
      </c>
      <c r="BK14" t="s">
        <v>362</v>
      </c>
      <c r="BL14" t="s">
        <v>1816</v>
      </c>
      <c r="BN14" s="28" t="s">
        <v>1865</v>
      </c>
      <c r="BO14" s="22"/>
      <c r="BP14" s="23"/>
    </row>
    <row r="15" spans="1:68">
      <c r="A15" s="8">
        <v>14</v>
      </c>
      <c r="B15" t="s">
        <v>1813</v>
      </c>
      <c r="C15" t="s">
        <v>363</v>
      </c>
      <c r="D15" t="s">
        <v>364</v>
      </c>
      <c r="E15" t="s">
        <v>365</v>
      </c>
      <c r="F15">
        <v>2021</v>
      </c>
      <c r="G15" t="s">
        <v>293</v>
      </c>
      <c r="H15" t="s">
        <v>294</v>
      </c>
      <c r="I15" t="s">
        <v>366</v>
      </c>
      <c r="J15" t="s">
        <v>367</v>
      </c>
      <c r="K15" t="s">
        <v>67</v>
      </c>
      <c r="L15" t="s">
        <v>67</v>
      </c>
      <c r="M15" t="s">
        <v>67</v>
      </c>
      <c r="N15">
        <v>0</v>
      </c>
      <c r="O15" t="s">
        <v>368</v>
      </c>
      <c r="P15" t="s">
        <v>369</v>
      </c>
      <c r="Q15" t="s">
        <v>370</v>
      </c>
      <c r="R15" t="s">
        <v>371</v>
      </c>
      <c r="S15" t="s">
        <v>372</v>
      </c>
      <c r="T15" t="s">
        <v>1892</v>
      </c>
      <c r="U15" t="s">
        <v>373</v>
      </c>
      <c r="V15" t="s">
        <v>374</v>
      </c>
      <c r="W15" t="s">
        <v>67</v>
      </c>
      <c r="X15" t="s">
        <v>67</v>
      </c>
      <c r="Y15" t="s">
        <v>67</v>
      </c>
      <c r="Z15" t="s">
        <v>67</v>
      </c>
      <c r="AA15" t="s">
        <v>67</v>
      </c>
      <c r="AB15" t="s">
        <v>67</v>
      </c>
      <c r="AC15" t="s">
        <v>67</v>
      </c>
      <c r="AD15" t="s">
        <v>67</v>
      </c>
      <c r="AE15" t="s">
        <v>67</v>
      </c>
      <c r="AF15" t="s">
        <v>67</v>
      </c>
      <c r="AG15" t="s">
        <v>67</v>
      </c>
      <c r="AH15" t="s">
        <v>67</v>
      </c>
      <c r="AI15" t="s">
        <v>67</v>
      </c>
      <c r="AJ15" t="s">
        <v>67</v>
      </c>
      <c r="AK15" t="s">
        <v>67</v>
      </c>
      <c r="AL15" t="s">
        <v>375</v>
      </c>
      <c r="AM15" t="s">
        <v>376</v>
      </c>
      <c r="AN15" t="s">
        <v>67</v>
      </c>
      <c r="AO15" t="s">
        <v>67</v>
      </c>
      <c r="AP15" t="s">
        <v>77</v>
      </c>
      <c r="AQ15" t="s">
        <v>67</v>
      </c>
      <c r="AR15" t="s">
        <v>67</v>
      </c>
      <c r="AS15" t="s">
        <v>67</v>
      </c>
      <c r="AT15" t="s">
        <v>67</v>
      </c>
      <c r="AU15" t="s">
        <v>308</v>
      </c>
      <c r="AV15" t="s">
        <v>67</v>
      </c>
      <c r="AW15" t="s">
        <v>309</v>
      </c>
      <c r="AX15" t="s">
        <v>67</v>
      </c>
      <c r="AY15" t="s">
        <v>80</v>
      </c>
      <c r="AZ15" t="s">
        <v>310</v>
      </c>
      <c r="BA15" t="s">
        <v>82</v>
      </c>
      <c r="BB15" t="s">
        <v>83</v>
      </c>
      <c r="BC15" t="s">
        <v>67</v>
      </c>
      <c r="BD15" t="s">
        <v>84</v>
      </c>
      <c r="BE15" t="s">
        <v>377</v>
      </c>
      <c r="BF15" t="s">
        <v>310</v>
      </c>
      <c r="BG15" t="s">
        <v>378</v>
      </c>
      <c r="BH15" t="s">
        <v>379</v>
      </c>
      <c r="BJ15" t="s">
        <v>380</v>
      </c>
      <c r="BK15" t="s">
        <v>380</v>
      </c>
      <c r="BL15" t="s">
        <v>1816</v>
      </c>
      <c r="BN15" s="28" t="s">
        <v>1866</v>
      </c>
      <c r="BO15" s="22"/>
      <c r="BP15" s="23"/>
    </row>
    <row r="16" spans="1:68">
      <c r="A16" s="10">
        <v>15</v>
      </c>
      <c r="B16" t="s">
        <v>1813</v>
      </c>
      <c r="C16" t="s">
        <v>381</v>
      </c>
      <c r="D16" t="s">
        <v>382</v>
      </c>
      <c r="E16" t="s">
        <v>383</v>
      </c>
      <c r="F16">
        <v>2021</v>
      </c>
      <c r="G16" t="s">
        <v>384</v>
      </c>
      <c r="H16" t="s">
        <v>385</v>
      </c>
      <c r="I16" t="s">
        <v>94</v>
      </c>
      <c r="J16" t="s">
        <v>386</v>
      </c>
      <c r="K16" t="s">
        <v>67</v>
      </c>
      <c r="L16" t="s">
        <v>67</v>
      </c>
      <c r="M16" t="s">
        <v>67</v>
      </c>
      <c r="N16">
        <v>1</v>
      </c>
      <c r="O16" t="s">
        <v>387</v>
      </c>
      <c r="P16" t="s">
        <v>388</v>
      </c>
      <c r="Q16" t="s">
        <v>389</v>
      </c>
      <c r="R16" t="s">
        <v>390</v>
      </c>
      <c r="S16" t="s">
        <v>391</v>
      </c>
      <c r="T16" t="s">
        <v>1893</v>
      </c>
      <c r="U16" t="s">
        <v>67</v>
      </c>
      <c r="V16" t="s">
        <v>392</v>
      </c>
      <c r="W16" t="s">
        <v>67</v>
      </c>
      <c r="X16" t="s">
        <v>67</v>
      </c>
      <c r="Y16" t="s">
        <v>67</v>
      </c>
      <c r="Z16" t="s">
        <v>67</v>
      </c>
      <c r="AA16" t="s">
        <v>67</v>
      </c>
      <c r="AB16" t="s">
        <v>67</v>
      </c>
      <c r="AC16" t="s">
        <v>67</v>
      </c>
      <c r="AD16" t="s">
        <v>67</v>
      </c>
      <c r="AE16" t="s">
        <v>67</v>
      </c>
      <c r="AF16" t="s">
        <v>67</v>
      </c>
      <c r="AG16" t="s">
        <v>67</v>
      </c>
      <c r="AH16" t="s">
        <v>67</v>
      </c>
      <c r="AI16" t="s">
        <v>67</v>
      </c>
      <c r="AJ16" t="s">
        <v>67</v>
      </c>
      <c r="AK16" t="s">
        <v>67</v>
      </c>
      <c r="AL16" t="s">
        <v>393</v>
      </c>
      <c r="AM16" t="s">
        <v>394</v>
      </c>
      <c r="AN16" t="s">
        <v>67</v>
      </c>
      <c r="AO16" t="s">
        <v>67</v>
      </c>
      <c r="AP16" t="s">
        <v>395</v>
      </c>
      <c r="AQ16" t="s">
        <v>396</v>
      </c>
      <c r="AR16" t="s">
        <v>397</v>
      </c>
      <c r="AS16" t="s">
        <v>67</v>
      </c>
      <c r="AT16" t="s">
        <v>398</v>
      </c>
      <c r="AU16" t="s">
        <v>399</v>
      </c>
      <c r="AV16" t="s">
        <v>67</v>
      </c>
      <c r="AW16" t="s">
        <v>67</v>
      </c>
      <c r="AX16" t="s">
        <v>67</v>
      </c>
      <c r="AY16" t="s">
        <v>80</v>
      </c>
      <c r="AZ16" t="s">
        <v>400</v>
      </c>
      <c r="BA16" t="s">
        <v>160</v>
      </c>
      <c r="BB16" t="s">
        <v>83</v>
      </c>
      <c r="BC16" t="s">
        <v>401</v>
      </c>
      <c r="BD16" t="s">
        <v>84</v>
      </c>
      <c r="BE16" t="s">
        <v>402</v>
      </c>
      <c r="BF16" t="s">
        <v>403</v>
      </c>
      <c r="BG16" t="s">
        <v>404</v>
      </c>
      <c r="BH16" t="s">
        <v>405</v>
      </c>
      <c r="BJ16" t="s">
        <v>406</v>
      </c>
      <c r="BK16" t="s">
        <v>406</v>
      </c>
      <c r="BL16" t="s">
        <v>1816</v>
      </c>
      <c r="BN16" s="29" t="s">
        <v>1867</v>
      </c>
      <c r="BO16" s="24"/>
      <c r="BP16" s="25"/>
    </row>
    <row r="17" spans="1:68">
      <c r="A17" s="8">
        <v>16</v>
      </c>
      <c r="B17" t="s">
        <v>1813</v>
      </c>
      <c r="C17" t="s">
        <v>407</v>
      </c>
      <c r="D17" t="s">
        <v>408</v>
      </c>
      <c r="E17" t="s">
        <v>409</v>
      </c>
      <c r="F17">
        <v>2021</v>
      </c>
      <c r="G17" t="s">
        <v>410</v>
      </c>
      <c r="H17" t="s">
        <v>67</v>
      </c>
      <c r="I17" t="s">
        <v>67</v>
      </c>
      <c r="J17" t="s">
        <v>67</v>
      </c>
      <c r="K17" t="s">
        <v>411</v>
      </c>
      <c r="L17" t="s">
        <v>412</v>
      </c>
      <c r="M17" t="s">
        <v>67</v>
      </c>
      <c r="N17">
        <v>0</v>
      </c>
      <c r="O17" t="s">
        <v>413</v>
      </c>
      <c r="P17" t="s">
        <v>414</v>
      </c>
      <c r="Q17" t="s">
        <v>415</v>
      </c>
      <c r="R17" t="s">
        <v>416</v>
      </c>
      <c r="S17" t="s">
        <v>417</v>
      </c>
      <c r="T17" t="s">
        <v>1894</v>
      </c>
      <c r="U17" t="s">
        <v>418</v>
      </c>
      <c r="V17" t="s">
        <v>419</v>
      </c>
      <c r="W17" t="s">
        <v>67</v>
      </c>
      <c r="X17" t="s">
        <v>67</v>
      </c>
      <c r="Y17" t="s">
        <v>67</v>
      </c>
      <c r="Z17" t="s">
        <v>67</v>
      </c>
      <c r="AA17" t="s">
        <v>67</v>
      </c>
      <c r="AB17" t="s">
        <v>420</v>
      </c>
      <c r="AC17" t="s">
        <v>67</v>
      </c>
      <c r="AD17" t="s">
        <v>67</v>
      </c>
      <c r="AE17" t="s">
        <v>67</v>
      </c>
      <c r="AF17" t="s">
        <v>67</v>
      </c>
      <c r="AG17" t="s">
        <v>67</v>
      </c>
      <c r="AH17" t="s">
        <v>67</v>
      </c>
      <c r="AI17" t="s">
        <v>67</v>
      </c>
      <c r="AJ17" t="s">
        <v>67</v>
      </c>
      <c r="AK17" t="s">
        <v>67</v>
      </c>
      <c r="AL17" t="s">
        <v>421</v>
      </c>
      <c r="AM17" t="s">
        <v>422</v>
      </c>
      <c r="AN17" t="s">
        <v>67</v>
      </c>
      <c r="AO17" t="s">
        <v>67</v>
      </c>
      <c r="AP17" t="s">
        <v>423</v>
      </c>
      <c r="AQ17" t="s">
        <v>424</v>
      </c>
      <c r="AR17" t="s">
        <v>425</v>
      </c>
      <c r="AS17" t="s">
        <v>67</v>
      </c>
      <c r="AT17" t="s">
        <v>426</v>
      </c>
      <c r="AU17" t="s">
        <v>67</v>
      </c>
      <c r="AV17" t="s">
        <v>427</v>
      </c>
      <c r="AW17" t="s">
        <v>67</v>
      </c>
      <c r="AX17" t="s">
        <v>67</v>
      </c>
      <c r="AY17" t="s">
        <v>80</v>
      </c>
      <c r="AZ17" t="s">
        <v>428</v>
      </c>
      <c r="BA17" t="s">
        <v>160</v>
      </c>
      <c r="BB17" t="s">
        <v>83</v>
      </c>
      <c r="BC17" t="s">
        <v>67</v>
      </c>
      <c r="BD17" t="s">
        <v>84</v>
      </c>
      <c r="BE17" t="s">
        <v>429</v>
      </c>
      <c r="BF17" t="s">
        <v>430</v>
      </c>
      <c r="BG17" t="s">
        <v>431</v>
      </c>
      <c r="BH17" t="s">
        <v>432</v>
      </c>
      <c r="BJ17" t="s">
        <v>433</v>
      </c>
      <c r="BK17" t="s">
        <v>433</v>
      </c>
      <c r="BL17" t="s">
        <v>1816</v>
      </c>
    </row>
    <row r="18" spans="1:68">
      <c r="A18">
        <v>17</v>
      </c>
      <c r="B18" t="s">
        <v>1813</v>
      </c>
      <c r="C18" t="s">
        <v>434</v>
      </c>
      <c r="D18" t="s">
        <v>435</v>
      </c>
      <c r="E18" t="s">
        <v>436</v>
      </c>
      <c r="F18">
        <v>2021</v>
      </c>
      <c r="G18" t="s">
        <v>437</v>
      </c>
      <c r="H18" t="s">
        <v>438</v>
      </c>
      <c r="I18" t="s">
        <v>67</v>
      </c>
      <c r="J18" t="s">
        <v>67</v>
      </c>
      <c r="K18" t="s">
        <v>439</v>
      </c>
      <c r="L18" t="s">
        <v>440</v>
      </c>
      <c r="M18" t="s">
        <v>67</v>
      </c>
      <c r="N18">
        <v>0</v>
      </c>
      <c r="O18" t="s">
        <v>67</v>
      </c>
      <c r="P18" t="s">
        <v>441</v>
      </c>
      <c r="Q18" t="s">
        <v>442</v>
      </c>
      <c r="R18" t="s">
        <v>443</v>
      </c>
      <c r="S18" t="s">
        <v>444</v>
      </c>
      <c r="T18" t="s">
        <v>1895</v>
      </c>
      <c r="U18" t="s">
        <v>67</v>
      </c>
      <c r="V18" t="s">
        <v>445</v>
      </c>
      <c r="W18" t="s">
        <v>67</v>
      </c>
      <c r="X18" t="s">
        <v>67</v>
      </c>
      <c r="Y18" t="s">
        <v>67</v>
      </c>
      <c r="Z18" t="s">
        <v>67</v>
      </c>
      <c r="AA18" t="s">
        <v>67</v>
      </c>
      <c r="AB18" t="s">
        <v>67</v>
      </c>
      <c r="AC18" t="s">
        <v>67</v>
      </c>
      <c r="AD18" t="s">
        <v>67</v>
      </c>
      <c r="AE18" t="s">
        <v>67</v>
      </c>
      <c r="AF18" t="s">
        <v>67</v>
      </c>
      <c r="AG18" t="s">
        <v>67</v>
      </c>
      <c r="AH18" t="s">
        <v>67</v>
      </c>
      <c r="AI18" t="s">
        <v>67</v>
      </c>
      <c r="AJ18" t="s">
        <v>67</v>
      </c>
      <c r="AK18" t="s">
        <v>67</v>
      </c>
      <c r="AL18" t="s">
        <v>446</v>
      </c>
      <c r="AM18" t="s">
        <v>67</v>
      </c>
      <c r="AN18" t="s">
        <v>447</v>
      </c>
      <c r="AO18" t="s">
        <v>67</v>
      </c>
      <c r="AP18" t="s">
        <v>448</v>
      </c>
      <c r="AQ18" t="s">
        <v>449</v>
      </c>
      <c r="AR18" t="s">
        <v>450</v>
      </c>
      <c r="AS18" t="s">
        <v>67</v>
      </c>
      <c r="AT18" t="s">
        <v>451</v>
      </c>
      <c r="AU18" t="s">
        <v>452</v>
      </c>
      <c r="AV18" t="s">
        <v>67</v>
      </c>
      <c r="AW18" t="s">
        <v>67</v>
      </c>
      <c r="AX18" t="s">
        <v>67</v>
      </c>
      <c r="AY18" t="s">
        <v>80</v>
      </c>
      <c r="AZ18" t="s">
        <v>453</v>
      </c>
      <c r="BA18" t="s">
        <v>160</v>
      </c>
      <c r="BB18" t="s">
        <v>83</v>
      </c>
      <c r="BC18" t="s">
        <v>67</v>
      </c>
      <c r="BD18" t="s">
        <v>84</v>
      </c>
      <c r="BE18" t="s">
        <v>454</v>
      </c>
      <c r="BF18" t="s">
        <v>455</v>
      </c>
      <c r="BH18" t="s">
        <v>109</v>
      </c>
      <c r="BJ18" t="s">
        <v>456</v>
      </c>
      <c r="BK18" t="s">
        <v>456</v>
      </c>
      <c r="BL18" t="s">
        <v>1816</v>
      </c>
      <c r="BN18" s="36" t="s">
        <v>1941</v>
      </c>
      <c r="BO18" s="38"/>
      <c r="BP18" s="26"/>
    </row>
    <row r="19" spans="1:68">
      <c r="A19">
        <v>18</v>
      </c>
      <c r="B19" t="s">
        <v>1813</v>
      </c>
      <c r="C19" t="s">
        <v>457</v>
      </c>
      <c r="D19" t="s">
        <v>458</v>
      </c>
      <c r="E19" t="s">
        <v>459</v>
      </c>
      <c r="F19">
        <v>2021</v>
      </c>
      <c r="G19" t="s">
        <v>460</v>
      </c>
      <c r="H19" t="s">
        <v>67</v>
      </c>
      <c r="I19" t="s">
        <v>67</v>
      </c>
      <c r="J19" t="s">
        <v>67</v>
      </c>
      <c r="K19" t="s">
        <v>67</v>
      </c>
      <c r="L19" t="s">
        <v>67</v>
      </c>
      <c r="M19" t="s">
        <v>67</v>
      </c>
      <c r="N19">
        <v>0</v>
      </c>
      <c r="O19" t="s">
        <v>461</v>
      </c>
      <c r="P19" t="s">
        <v>462</v>
      </c>
      <c r="Q19" t="s">
        <v>463</v>
      </c>
      <c r="R19" t="s">
        <v>464</v>
      </c>
      <c r="S19" t="s">
        <v>465</v>
      </c>
      <c r="T19" t="s">
        <v>1896</v>
      </c>
      <c r="U19" t="s">
        <v>466</v>
      </c>
      <c r="V19" t="s">
        <v>67</v>
      </c>
      <c r="W19" t="s">
        <v>67</v>
      </c>
      <c r="X19" t="s">
        <v>67</v>
      </c>
      <c r="Y19" t="s">
        <v>67</v>
      </c>
      <c r="Z19" t="s">
        <v>67</v>
      </c>
      <c r="AA19" t="s">
        <v>67</v>
      </c>
      <c r="AB19" t="s">
        <v>67</v>
      </c>
      <c r="AC19" t="s">
        <v>67</v>
      </c>
      <c r="AD19" t="s">
        <v>67</v>
      </c>
      <c r="AE19" t="s">
        <v>67</v>
      </c>
      <c r="AF19" t="s">
        <v>67</v>
      </c>
      <c r="AG19" t="s">
        <v>67</v>
      </c>
      <c r="AH19" t="s">
        <v>67</v>
      </c>
      <c r="AI19" t="s">
        <v>67</v>
      </c>
      <c r="AJ19" t="s">
        <v>67</v>
      </c>
      <c r="AK19" t="s">
        <v>67</v>
      </c>
      <c r="AL19" t="s">
        <v>467</v>
      </c>
      <c r="AM19" t="s">
        <v>468</v>
      </c>
      <c r="AN19" t="s">
        <v>67</v>
      </c>
      <c r="AO19" t="s">
        <v>67</v>
      </c>
      <c r="AP19" t="s">
        <v>469</v>
      </c>
      <c r="AQ19" t="s">
        <v>67</v>
      </c>
      <c r="AR19" t="s">
        <v>67</v>
      </c>
      <c r="AS19" t="s">
        <v>67</v>
      </c>
      <c r="AT19" t="s">
        <v>67</v>
      </c>
      <c r="AU19" t="s">
        <v>470</v>
      </c>
      <c r="AV19" t="s">
        <v>67</v>
      </c>
      <c r="AW19" t="s">
        <v>67</v>
      </c>
      <c r="AX19" t="s">
        <v>67</v>
      </c>
      <c r="AY19" t="s">
        <v>80</v>
      </c>
      <c r="AZ19" t="s">
        <v>471</v>
      </c>
      <c r="BA19" t="s">
        <v>82</v>
      </c>
      <c r="BB19" t="s">
        <v>472</v>
      </c>
      <c r="BC19" t="s">
        <v>67</v>
      </c>
      <c r="BD19" t="s">
        <v>84</v>
      </c>
      <c r="BE19" t="s">
        <v>473</v>
      </c>
      <c r="BF19" t="s">
        <v>474</v>
      </c>
      <c r="BG19" t="s">
        <v>475</v>
      </c>
      <c r="BH19" t="s">
        <v>476</v>
      </c>
      <c r="BJ19" t="s">
        <v>477</v>
      </c>
      <c r="BK19" t="s">
        <v>477</v>
      </c>
      <c r="BL19" t="s">
        <v>1840</v>
      </c>
    </row>
    <row r="20" spans="1:68">
      <c r="A20">
        <v>19</v>
      </c>
      <c r="B20" t="s">
        <v>1813</v>
      </c>
      <c r="C20" t="s">
        <v>478</v>
      </c>
      <c r="D20" t="s">
        <v>479</v>
      </c>
      <c r="E20" t="s">
        <v>480</v>
      </c>
      <c r="F20">
        <v>2021</v>
      </c>
      <c r="G20" t="s">
        <v>481</v>
      </c>
      <c r="H20" t="s">
        <v>67</v>
      </c>
      <c r="I20" t="s">
        <v>67</v>
      </c>
      <c r="J20" t="s">
        <v>67</v>
      </c>
      <c r="K20" t="s">
        <v>67</v>
      </c>
      <c r="L20" t="s">
        <v>67</v>
      </c>
      <c r="M20" t="s">
        <v>67</v>
      </c>
      <c r="N20">
        <v>0</v>
      </c>
      <c r="O20" t="s">
        <v>482</v>
      </c>
      <c r="P20" t="s">
        <v>483</v>
      </c>
      <c r="Q20" t="s">
        <v>484</v>
      </c>
      <c r="R20" t="s">
        <v>485</v>
      </c>
      <c r="S20" t="s">
        <v>486</v>
      </c>
      <c r="T20" t="s">
        <v>1897</v>
      </c>
      <c r="U20" t="s">
        <v>487</v>
      </c>
      <c r="V20" t="s">
        <v>67</v>
      </c>
      <c r="W20" t="s">
        <v>67</v>
      </c>
      <c r="X20" t="s">
        <v>67</v>
      </c>
      <c r="Y20" t="s">
        <v>67</v>
      </c>
      <c r="Z20" t="s">
        <v>67</v>
      </c>
      <c r="AA20" t="s">
        <v>67</v>
      </c>
      <c r="AB20" t="s">
        <v>67</v>
      </c>
      <c r="AC20" t="s">
        <v>67</v>
      </c>
      <c r="AD20" t="s">
        <v>67</v>
      </c>
      <c r="AE20" t="s">
        <v>67</v>
      </c>
      <c r="AF20" t="s">
        <v>67</v>
      </c>
      <c r="AG20" t="s">
        <v>67</v>
      </c>
      <c r="AH20" t="s">
        <v>67</v>
      </c>
      <c r="AI20" t="s">
        <v>67</v>
      </c>
      <c r="AJ20" t="s">
        <v>67</v>
      </c>
      <c r="AK20" t="s">
        <v>67</v>
      </c>
      <c r="AL20" t="s">
        <v>488</v>
      </c>
      <c r="AM20" t="s">
        <v>489</v>
      </c>
      <c r="AN20" t="s">
        <v>67</v>
      </c>
      <c r="AO20" t="s">
        <v>67</v>
      </c>
      <c r="AP20" t="s">
        <v>128</v>
      </c>
      <c r="AQ20" t="s">
        <v>67</v>
      </c>
      <c r="AR20" t="s">
        <v>67</v>
      </c>
      <c r="AS20" t="s">
        <v>67</v>
      </c>
      <c r="AT20" t="s">
        <v>67</v>
      </c>
      <c r="AU20" t="s">
        <v>490</v>
      </c>
      <c r="AV20" t="s">
        <v>67</v>
      </c>
      <c r="AW20" t="s">
        <v>67</v>
      </c>
      <c r="AX20" t="s">
        <v>67</v>
      </c>
      <c r="AY20" t="s">
        <v>80</v>
      </c>
      <c r="AZ20" t="s">
        <v>491</v>
      </c>
      <c r="BA20" t="s">
        <v>82</v>
      </c>
      <c r="BB20" t="s">
        <v>472</v>
      </c>
      <c r="BC20" t="s">
        <v>67</v>
      </c>
      <c r="BD20" t="s">
        <v>84</v>
      </c>
      <c r="BE20" t="s">
        <v>492</v>
      </c>
      <c r="BF20" t="s">
        <v>493</v>
      </c>
      <c r="BG20" t="s">
        <v>494</v>
      </c>
      <c r="BH20" t="s">
        <v>495</v>
      </c>
      <c r="BJ20" t="s">
        <v>496</v>
      </c>
      <c r="BK20" t="s">
        <v>496</v>
      </c>
      <c r="BL20" t="s">
        <v>1840</v>
      </c>
    </row>
    <row r="21" spans="1:68">
      <c r="A21">
        <v>20</v>
      </c>
      <c r="B21" t="s">
        <v>1813</v>
      </c>
      <c r="C21" t="s">
        <v>497</v>
      </c>
      <c r="D21" t="s">
        <v>498</v>
      </c>
      <c r="E21" t="s">
        <v>499</v>
      </c>
      <c r="F21">
        <v>2021</v>
      </c>
      <c r="G21" t="s">
        <v>500</v>
      </c>
      <c r="H21" t="s">
        <v>501</v>
      </c>
      <c r="I21" t="s">
        <v>67</v>
      </c>
      <c r="J21" t="s">
        <v>502</v>
      </c>
      <c r="K21" t="s">
        <v>67</v>
      </c>
      <c r="L21" t="s">
        <v>67</v>
      </c>
      <c r="M21" t="s">
        <v>67</v>
      </c>
      <c r="N21">
        <v>1</v>
      </c>
      <c r="O21" t="s">
        <v>503</v>
      </c>
      <c r="P21" t="s">
        <v>504</v>
      </c>
      <c r="Q21" t="s">
        <v>505</v>
      </c>
      <c r="R21" t="s">
        <v>506</v>
      </c>
      <c r="S21" t="s">
        <v>507</v>
      </c>
      <c r="T21" t="s">
        <v>1898</v>
      </c>
      <c r="U21" t="s">
        <v>67</v>
      </c>
      <c r="V21" t="s">
        <v>67</v>
      </c>
      <c r="W21" t="s">
        <v>67</v>
      </c>
      <c r="X21" t="s">
        <v>67</v>
      </c>
      <c r="Y21" t="s">
        <v>67</v>
      </c>
      <c r="Z21" t="s">
        <v>67</v>
      </c>
      <c r="AA21" t="s">
        <v>67</v>
      </c>
      <c r="AB21" t="s">
        <v>67</v>
      </c>
      <c r="AC21" t="s">
        <v>67</v>
      </c>
      <c r="AD21" t="s">
        <v>67</v>
      </c>
      <c r="AE21" t="s">
        <v>67</v>
      </c>
      <c r="AF21" t="s">
        <v>67</v>
      </c>
      <c r="AG21" t="s">
        <v>67</v>
      </c>
      <c r="AH21" t="s">
        <v>67</v>
      </c>
      <c r="AI21" t="s">
        <v>67</v>
      </c>
      <c r="AJ21" t="s">
        <v>67</v>
      </c>
      <c r="AK21" t="s">
        <v>67</v>
      </c>
      <c r="AL21" t="s">
        <v>508</v>
      </c>
      <c r="AM21" t="s">
        <v>509</v>
      </c>
      <c r="AN21" t="s">
        <v>67</v>
      </c>
      <c r="AO21" t="s">
        <v>67</v>
      </c>
      <c r="AP21" t="s">
        <v>510</v>
      </c>
      <c r="AQ21" t="s">
        <v>67</v>
      </c>
      <c r="AR21" t="s">
        <v>67</v>
      </c>
      <c r="AS21" t="s">
        <v>67</v>
      </c>
      <c r="AT21" t="s">
        <v>67</v>
      </c>
      <c r="AU21" t="s">
        <v>511</v>
      </c>
      <c r="AV21" t="s">
        <v>67</v>
      </c>
      <c r="AW21" t="s">
        <v>67</v>
      </c>
      <c r="AX21" t="s">
        <v>67</v>
      </c>
      <c r="AY21" t="s">
        <v>80</v>
      </c>
      <c r="AZ21" t="s">
        <v>512</v>
      </c>
      <c r="BA21" t="s">
        <v>82</v>
      </c>
      <c r="BB21" t="s">
        <v>83</v>
      </c>
      <c r="BC21" t="s">
        <v>359</v>
      </c>
      <c r="BD21" t="s">
        <v>84</v>
      </c>
      <c r="BE21" t="s">
        <v>513</v>
      </c>
      <c r="BF21" t="s">
        <v>514</v>
      </c>
      <c r="BH21" t="s">
        <v>515</v>
      </c>
      <c r="BJ21" t="s">
        <v>516</v>
      </c>
      <c r="BK21" t="s">
        <v>516</v>
      </c>
      <c r="BL21" t="s">
        <v>1816</v>
      </c>
    </row>
    <row r="22" spans="1:68">
      <c r="A22" s="9">
        <v>21</v>
      </c>
      <c r="B22" t="s">
        <v>1813</v>
      </c>
      <c r="C22" t="s">
        <v>517</v>
      </c>
      <c r="D22" t="s">
        <v>518</v>
      </c>
      <c r="E22" t="s">
        <v>519</v>
      </c>
      <c r="F22">
        <v>2021</v>
      </c>
      <c r="G22" t="s">
        <v>205</v>
      </c>
      <c r="H22" t="s">
        <v>520</v>
      </c>
      <c r="I22" t="s">
        <v>94</v>
      </c>
      <c r="J22" t="s">
        <v>67</v>
      </c>
      <c r="K22" t="s">
        <v>521</v>
      </c>
      <c r="L22" t="s">
        <v>522</v>
      </c>
      <c r="M22" t="s">
        <v>67</v>
      </c>
      <c r="N22">
        <v>0</v>
      </c>
      <c r="O22" t="s">
        <v>67</v>
      </c>
      <c r="P22" t="s">
        <v>523</v>
      </c>
      <c r="Q22" t="s">
        <v>524</v>
      </c>
      <c r="R22" t="s">
        <v>525</v>
      </c>
      <c r="S22" t="s">
        <v>526</v>
      </c>
      <c r="T22" t="s">
        <v>1899</v>
      </c>
      <c r="U22" t="s">
        <v>527</v>
      </c>
      <c r="V22" t="s">
        <v>67</v>
      </c>
      <c r="W22" t="s">
        <v>67</v>
      </c>
      <c r="X22" t="s">
        <v>67</v>
      </c>
      <c r="Y22" t="s">
        <v>67</v>
      </c>
      <c r="Z22" t="s">
        <v>67</v>
      </c>
      <c r="AA22" t="s">
        <v>67</v>
      </c>
      <c r="AB22" t="s">
        <v>67</v>
      </c>
      <c r="AC22" t="s">
        <v>67</v>
      </c>
      <c r="AD22" t="s">
        <v>67</v>
      </c>
      <c r="AE22" t="s">
        <v>67</v>
      </c>
      <c r="AF22" t="s">
        <v>67</v>
      </c>
      <c r="AG22" t="s">
        <v>67</v>
      </c>
      <c r="AH22" t="s">
        <v>67</v>
      </c>
      <c r="AI22" t="s">
        <v>67</v>
      </c>
      <c r="AJ22" t="s">
        <v>67</v>
      </c>
      <c r="AK22" t="s">
        <v>67</v>
      </c>
      <c r="AL22" t="s">
        <v>528</v>
      </c>
      <c r="AM22" t="s">
        <v>67</v>
      </c>
      <c r="AN22" t="s">
        <v>67</v>
      </c>
      <c r="AO22" t="s">
        <v>67</v>
      </c>
      <c r="AP22" t="s">
        <v>216</v>
      </c>
      <c r="AQ22" t="s">
        <v>67</v>
      </c>
      <c r="AR22" t="s">
        <v>67</v>
      </c>
      <c r="AS22" t="s">
        <v>67</v>
      </c>
      <c r="AT22" t="s">
        <v>67</v>
      </c>
      <c r="AU22" t="s">
        <v>217</v>
      </c>
      <c r="AV22" t="s">
        <v>67</v>
      </c>
      <c r="AW22" t="s">
        <v>67</v>
      </c>
      <c r="AX22" t="s">
        <v>67</v>
      </c>
      <c r="AY22" t="s">
        <v>80</v>
      </c>
      <c r="AZ22" t="s">
        <v>218</v>
      </c>
      <c r="BA22" t="s">
        <v>82</v>
      </c>
      <c r="BB22" t="s">
        <v>83</v>
      </c>
      <c r="BC22" t="s">
        <v>67</v>
      </c>
      <c r="BD22" t="s">
        <v>84</v>
      </c>
      <c r="BE22" t="s">
        <v>529</v>
      </c>
      <c r="BF22" t="s">
        <v>220</v>
      </c>
      <c r="BH22" t="s">
        <v>109</v>
      </c>
      <c r="BJ22" t="s">
        <v>530</v>
      </c>
      <c r="BK22" t="s">
        <v>530</v>
      </c>
      <c r="BL22" t="s">
        <v>1840</v>
      </c>
    </row>
    <row r="23" spans="1:68">
      <c r="A23">
        <v>22</v>
      </c>
      <c r="B23" t="s">
        <v>1813</v>
      </c>
      <c r="C23" t="s">
        <v>531</v>
      </c>
      <c r="D23" t="s">
        <v>532</v>
      </c>
      <c r="E23" t="s">
        <v>533</v>
      </c>
      <c r="F23">
        <v>2021</v>
      </c>
      <c r="G23" t="s">
        <v>251</v>
      </c>
      <c r="H23" t="s">
        <v>252</v>
      </c>
      <c r="I23" t="s">
        <v>94</v>
      </c>
      <c r="J23" t="s">
        <v>252</v>
      </c>
      <c r="K23" t="s">
        <v>94</v>
      </c>
      <c r="L23" t="s">
        <v>534</v>
      </c>
      <c r="M23" t="s">
        <v>67</v>
      </c>
      <c r="N23">
        <v>6</v>
      </c>
      <c r="O23" t="s">
        <v>535</v>
      </c>
      <c r="P23" t="s">
        <v>536</v>
      </c>
      <c r="Q23" t="s">
        <v>537</v>
      </c>
      <c r="R23" t="s">
        <v>538</v>
      </c>
      <c r="S23" t="s">
        <v>539</v>
      </c>
      <c r="T23" t="s">
        <v>1900</v>
      </c>
      <c r="U23" t="s">
        <v>540</v>
      </c>
      <c r="V23" t="s">
        <v>67</v>
      </c>
      <c r="W23" t="s">
        <v>67</v>
      </c>
      <c r="X23" t="s">
        <v>67</v>
      </c>
      <c r="Y23" t="s">
        <v>67</v>
      </c>
      <c r="Z23" t="s">
        <v>67</v>
      </c>
      <c r="AA23" t="s">
        <v>541</v>
      </c>
      <c r="AB23" t="s">
        <v>542</v>
      </c>
      <c r="AC23" t="s">
        <v>67</v>
      </c>
      <c r="AD23" t="s">
        <v>67</v>
      </c>
      <c r="AE23" t="s">
        <v>67</v>
      </c>
      <c r="AF23" t="s">
        <v>67</v>
      </c>
      <c r="AG23" t="s">
        <v>67</v>
      </c>
      <c r="AH23" t="s">
        <v>67</v>
      </c>
      <c r="AI23" t="s">
        <v>67</v>
      </c>
      <c r="AJ23" t="s">
        <v>67</v>
      </c>
      <c r="AK23" t="s">
        <v>67</v>
      </c>
      <c r="AL23" t="s">
        <v>543</v>
      </c>
      <c r="AM23" t="s">
        <v>544</v>
      </c>
      <c r="AN23" t="s">
        <v>67</v>
      </c>
      <c r="AO23" t="s">
        <v>67</v>
      </c>
      <c r="AP23" t="s">
        <v>545</v>
      </c>
      <c r="AQ23" t="s">
        <v>67</v>
      </c>
      <c r="AR23" t="s">
        <v>67</v>
      </c>
      <c r="AS23" t="s">
        <v>67</v>
      </c>
      <c r="AT23" t="s">
        <v>67</v>
      </c>
      <c r="AU23" t="s">
        <v>265</v>
      </c>
      <c r="AV23" t="s">
        <v>67</v>
      </c>
      <c r="AW23" t="s">
        <v>67</v>
      </c>
      <c r="AX23" t="s">
        <v>67</v>
      </c>
      <c r="AY23" t="s">
        <v>80</v>
      </c>
      <c r="AZ23" t="s">
        <v>251</v>
      </c>
      <c r="BA23" t="s">
        <v>82</v>
      </c>
      <c r="BB23" t="s">
        <v>83</v>
      </c>
      <c r="BC23" t="s">
        <v>359</v>
      </c>
      <c r="BD23" t="s">
        <v>84</v>
      </c>
      <c r="BE23" t="s">
        <v>546</v>
      </c>
      <c r="BF23" t="s">
        <v>251</v>
      </c>
      <c r="BG23" t="s">
        <v>547</v>
      </c>
      <c r="BH23" t="s">
        <v>110</v>
      </c>
      <c r="BJ23" t="s">
        <v>548</v>
      </c>
      <c r="BK23" t="s">
        <v>548</v>
      </c>
      <c r="BL23" t="s">
        <v>1888</v>
      </c>
    </row>
    <row r="24" spans="1:68">
      <c r="A24">
        <v>23</v>
      </c>
      <c r="B24" t="s">
        <v>1813</v>
      </c>
      <c r="C24" t="s">
        <v>549</v>
      </c>
      <c r="D24" t="s">
        <v>550</v>
      </c>
      <c r="E24" t="s">
        <v>551</v>
      </c>
      <c r="F24">
        <v>2021</v>
      </c>
      <c r="G24" t="s">
        <v>552</v>
      </c>
      <c r="H24" t="s">
        <v>553</v>
      </c>
      <c r="I24" t="s">
        <v>67</v>
      </c>
      <c r="J24" t="s">
        <v>554</v>
      </c>
      <c r="K24" t="s">
        <v>67</v>
      </c>
      <c r="L24" t="s">
        <v>67</v>
      </c>
      <c r="M24" t="s">
        <v>67</v>
      </c>
      <c r="N24">
        <v>19</v>
      </c>
      <c r="O24" t="s">
        <v>555</v>
      </c>
      <c r="P24" t="s">
        <v>556</v>
      </c>
      <c r="Q24" t="s">
        <v>557</v>
      </c>
      <c r="R24" t="s">
        <v>558</v>
      </c>
      <c r="S24" t="s">
        <v>559</v>
      </c>
      <c r="T24" t="s">
        <v>1901</v>
      </c>
      <c r="U24" t="s">
        <v>560</v>
      </c>
      <c r="V24" t="s">
        <v>561</v>
      </c>
      <c r="W24" t="s">
        <v>67</v>
      </c>
      <c r="X24" t="s">
        <v>67</v>
      </c>
      <c r="Y24" t="s">
        <v>67</v>
      </c>
      <c r="Z24" t="s">
        <v>67</v>
      </c>
      <c r="AA24" t="s">
        <v>67</v>
      </c>
      <c r="AB24" t="s">
        <v>67</v>
      </c>
      <c r="AC24" t="s">
        <v>67</v>
      </c>
      <c r="AD24" t="s">
        <v>67</v>
      </c>
      <c r="AE24" t="s">
        <v>67</v>
      </c>
      <c r="AF24" t="s">
        <v>67</v>
      </c>
      <c r="AG24" t="s">
        <v>67</v>
      </c>
      <c r="AH24" t="s">
        <v>67</v>
      </c>
      <c r="AI24" t="s">
        <v>67</v>
      </c>
      <c r="AJ24" t="s">
        <v>67</v>
      </c>
      <c r="AK24" t="s">
        <v>67</v>
      </c>
      <c r="AL24" t="s">
        <v>562</v>
      </c>
      <c r="AM24" t="s">
        <v>563</v>
      </c>
      <c r="AN24" t="s">
        <v>67</v>
      </c>
      <c r="AO24" t="s">
        <v>67</v>
      </c>
      <c r="AP24" t="s">
        <v>564</v>
      </c>
      <c r="AQ24" t="s">
        <v>67</v>
      </c>
      <c r="AR24" t="s">
        <v>67</v>
      </c>
      <c r="AS24" t="s">
        <v>67</v>
      </c>
      <c r="AT24" t="s">
        <v>67</v>
      </c>
      <c r="AU24" t="s">
        <v>565</v>
      </c>
      <c r="AV24" t="s">
        <v>67</v>
      </c>
      <c r="AW24" t="s">
        <v>67</v>
      </c>
      <c r="AX24" t="s">
        <v>67</v>
      </c>
      <c r="AY24" t="s">
        <v>80</v>
      </c>
      <c r="AZ24" t="s">
        <v>566</v>
      </c>
      <c r="BA24" t="s">
        <v>82</v>
      </c>
      <c r="BB24" t="s">
        <v>83</v>
      </c>
      <c r="BC24" t="s">
        <v>67</v>
      </c>
      <c r="BD24" t="s">
        <v>84</v>
      </c>
      <c r="BE24" t="s">
        <v>567</v>
      </c>
      <c r="BF24" t="s">
        <v>568</v>
      </c>
      <c r="BG24" t="s">
        <v>569</v>
      </c>
      <c r="BH24" t="s">
        <v>570</v>
      </c>
      <c r="BJ24" t="s">
        <v>571</v>
      </c>
      <c r="BK24" t="s">
        <v>571</v>
      </c>
      <c r="BL24" t="s">
        <v>1840</v>
      </c>
    </row>
    <row r="25" spans="1:68">
      <c r="A25">
        <v>24</v>
      </c>
      <c r="B25" t="s">
        <v>1813</v>
      </c>
      <c r="C25" t="s">
        <v>572</v>
      </c>
      <c r="D25" t="s">
        <v>573</v>
      </c>
      <c r="E25" t="s">
        <v>574</v>
      </c>
      <c r="F25">
        <v>2020</v>
      </c>
      <c r="G25" t="s">
        <v>575</v>
      </c>
      <c r="H25" t="s">
        <v>576</v>
      </c>
      <c r="I25" t="s">
        <v>67</v>
      </c>
      <c r="J25" t="s">
        <v>577</v>
      </c>
      <c r="K25" t="s">
        <v>67</v>
      </c>
      <c r="L25" t="s">
        <v>67</v>
      </c>
      <c r="M25" t="s">
        <v>67</v>
      </c>
      <c r="N25">
        <v>6</v>
      </c>
      <c r="O25" t="s">
        <v>578</v>
      </c>
      <c r="P25" t="s">
        <v>579</v>
      </c>
      <c r="Q25" t="s">
        <v>580</v>
      </c>
      <c r="R25" t="s">
        <v>581</v>
      </c>
      <c r="S25" t="s">
        <v>582</v>
      </c>
      <c r="T25" t="s">
        <v>1902</v>
      </c>
      <c r="U25" t="s">
        <v>583</v>
      </c>
      <c r="V25" t="s">
        <v>584</v>
      </c>
      <c r="W25" t="s">
        <v>67</v>
      </c>
      <c r="X25" t="s">
        <v>67</v>
      </c>
      <c r="Y25" t="s">
        <v>67</v>
      </c>
      <c r="Z25" t="s">
        <v>67</v>
      </c>
      <c r="AA25" t="s">
        <v>585</v>
      </c>
      <c r="AB25" t="s">
        <v>586</v>
      </c>
      <c r="AC25" t="s">
        <v>587</v>
      </c>
      <c r="AD25" t="s">
        <v>67</v>
      </c>
      <c r="AE25" t="s">
        <v>67</v>
      </c>
      <c r="AF25" t="s">
        <v>67</v>
      </c>
      <c r="AG25" t="s">
        <v>67</v>
      </c>
      <c r="AH25" t="s">
        <v>67</v>
      </c>
      <c r="AI25" t="s">
        <v>67</v>
      </c>
      <c r="AJ25" t="s">
        <v>67</v>
      </c>
      <c r="AK25" t="s">
        <v>67</v>
      </c>
      <c r="AL25" t="s">
        <v>588</v>
      </c>
      <c r="AM25" t="s">
        <v>589</v>
      </c>
      <c r="AN25" t="s">
        <v>67</v>
      </c>
      <c r="AO25" t="s">
        <v>67</v>
      </c>
      <c r="AP25" t="s">
        <v>332</v>
      </c>
      <c r="AQ25" t="s">
        <v>67</v>
      </c>
      <c r="AR25" t="s">
        <v>67</v>
      </c>
      <c r="AS25" t="s">
        <v>67</v>
      </c>
      <c r="AT25" t="s">
        <v>67</v>
      </c>
      <c r="AU25" t="s">
        <v>590</v>
      </c>
      <c r="AV25" t="s">
        <v>67</v>
      </c>
      <c r="AW25" t="s">
        <v>591</v>
      </c>
      <c r="AX25" t="s">
        <v>67</v>
      </c>
      <c r="AY25" t="s">
        <v>80</v>
      </c>
      <c r="AZ25" t="s">
        <v>592</v>
      </c>
      <c r="BA25" t="s">
        <v>82</v>
      </c>
      <c r="BB25" t="s">
        <v>83</v>
      </c>
      <c r="BC25" t="s">
        <v>311</v>
      </c>
      <c r="BD25" t="s">
        <v>84</v>
      </c>
      <c r="BE25" t="s">
        <v>593</v>
      </c>
      <c r="BF25" t="s">
        <v>594</v>
      </c>
      <c r="BG25" t="s">
        <v>595</v>
      </c>
      <c r="BH25" t="s">
        <v>596</v>
      </c>
      <c r="BJ25" t="s">
        <v>597</v>
      </c>
      <c r="BK25" t="s">
        <v>597</v>
      </c>
      <c r="BL25" t="s">
        <v>1840</v>
      </c>
    </row>
    <row r="26" spans="1:68">
      <c r="A26" s="10">
        <v>25</v>
      </c>
      <c r="B26" t="s">
        <v>1813</v>
      </c>
      <c r="C26" t="s">
        <v>598</v>
      </c>
      <c r="D26" t="s">
        <v>599</v>
      </c>
      <c r="E26" t="s">
        <v>600</v>
      </c>
      <c r="F26">
        <v>2020</v>
      </c>
      <c r="G26" t="s">
        <v>601</v>
      </c>
      <c r="H26" t="s">
        <v>534</v>
      </c>
      <c r="I26" t="s">
        <v>275</v>
      </c>
      <c r="J26" t="s">
        <v>602</v>
      </c>
      <c r="K26" t="s">
        <v>67</v>
      </c>
      <c r="L26" t="s">
        <v>67</v>
      </c>
      <c r="M26" t="s">
        <v>67</v>
      </c>
      <c r="N26">
        <v>5</v>
      </c>
      <c r="O26" t="s">
        <v>603</v>
      </c>
      <c r="P26" t="s">
        <v>604</v>
      </c>
      <c r="Q26" t="s">
        <v>605</v>
      </c>
      <c r="R26" t="s">
        <v>606</v>
      </c>
      <c r="S26" t="s">
        <v>607</v>
      </c>
      <c r="T26" t="s">
        <v>1903</v>
      </c>
      <c r="U26" t="s">
        <v>67</v>
      </c>
      <c r="V26" t="s">
        <v>608</v>
      </c>
      <c r="W26" t="s">
        <v>67</v>
      </c>
      <c r="X26" t="s">
        <v>67</v>
      </c>
      <c r="Y26" t="s">
        <v>67</v>
      </c>
      <c r="Z26" t="s">
        <v>67</v>
      </c>
      <c r="AA26" t="s">
        <v>609</v>
      </c>
      <c r="AB26" t="s">
        <v>610</v>
      </c>
      <c r="AC26" t="s">
        <v>67</v>
      </c>
      <c r="AD26" t="s">
        <v>67</v>
      </c>
      <c r="AE26" t="s">
        <v>67</v>
      </c>
      <c r="AF26" t="s">
        <v>67</v>
      </c>
      <c r="AG26" t="s">
        <v>67</v>
      </c>
      <c r="AH26" t="s">
        <v>67</v>
      </c>
      <c r="AI26" t="s">
        <v>67</v>
      </c>
      <c r="AJ26" t="s">
        <v>67</v>
      </c>
      <c r="AK26" t="s">
        <v>67</v>
      </c>
      <c r="AL26" t="s">
        <v>611</v>
      </c>
      <c r="AM26" t="s">
        <v>612</v>
      </c>
      <c r="AN26" t="s">
        <v>67</v>
      </c>
      <c r="AO26" t="s">
        <v>67</v>
      </c>
      <c r="AP26" t="s">
        <v>77</v>
      </c>
      <c r="AQ26" t="s">
        <v>67</v>
      </c>
      <c r="AR26" t="s">
        <v>67</v>
      </c>
      <c r="AS26" t="s">
        <v>67</v>
      </c>
      <c r="AT26" t="s">
        <v>67</v>
      </c>
      <c r="AU26" t="s">
        <v>613</v>
      </c>
      <c r="AV26" t="s">
        <v>67</v>
      </c>
      <c r="AW26" t="s">
        <v>614</v>
      </c>
      <c r="AX26" t="s">
        <v>67</v>
      </c>
      <c r="AY26" t="s">
        <v>80</v>
      </c>
      <c r="AZ26" t="s">
        <v>615</v>
      </c>
      <c r="BA26" t="s">
        <v>82</v>
      </c>
      <c r="BB26" t="s">
        <v>83</v>
      </c>
      <c r="BC26" t="s">
        <v>67</v>
      </c>
      <c r="BD26" t="s">
        <v>84</v>
      </c>
      <c r="BE26" t="s">
        <v>616</v>
      </c>
      <c r="BF26" t="s">
        <v>615</v>
      </c>
      <c r="BG26" t="s">
        <v>109</v>
      </c>
      <c r="BH26" t="s">
        <v>617</v>
      </c>
      <c r="BJ26" t="s">
        <v>618</v>
      </c>
      <c r="BK26" t="s">
        <v>618</v>
      </c>
      <c r="BL26" t="s">
        <v>1816</v>
      </c>
    </row>
    <row r="27" spans="1:68">
      <c r="A27" s="10">
        <v>26</v>
      </c>
      <c r="B27" t="s">
        <v>1813</v>
      </c>
      <c r="C27" t="s">
        <v>619</v>
      </c>
      <c r="D27" t="s">
        <v>620</v>
      </c>
      <c r="E27" t="s">
        <v>621</v>
      </c>
      <c r="F27">
        <v>2020</v>
      </c>
      <c r="G27" t="s">
        <v>63</v>
      </c>
      <c r="H27" t="s">
        <v>622</v>
      </c>
      <c r="I27" t="s">
        <v>623</v>
      </c>
      <c r="J27" t="s">
        <v>624</v>
      </c>
      <c r="K27" t="s">
        <v>67</v>
      </c>
      <c r="L27" t="s">
        <v>67</v>
      </c>
      <c r="M27" t="s">
        <v>67</v>
      </c>
      <c r="N27">
        <v>2</v>
      </c>
      <c r="O27" t="s">
        <v>625</v>
      </c>
      <c r="P27" t="s">
        <v>626</v>
      </c>
      <c r="Q27" t="s">
        <v>627</v>
      </c>
      <c r="R27" t="s">
        <v>628</v>
      </c>
      <c r="S27" t="s">
        <v>629</v>
      </c>
      <c r="U27" t="s">
        <v>630</v>
      </c>
      <c r="V27" t="s">
        <v>631</v>
      </c>
      <c r="W27" t="s">
        <v>67</v>
      </c>
      <c r="X27" t="s">
        <v>67</v>
      </c>
      <c r="Y27" t="s">
        <v>67</v>
      </c>
      <c r="Z27" t="s">
        <v>67</v>
      </c>
      <c r="AA27" t="s">
        <v>353</v>
      </c>
      <c r="AB27" t="s">
        <v>632</v>
      </c>
      <c r="AC27" t="s">
        <v>67</v>
      </c>
      <c r="AD27" t="s">
        <v>67</v>
      </c>
      <c r="AE27" t="s">
        <v>67</v>
      </c>
      <c r="AF27" t="s">
        <v>67</v>
      </c>
      <c r="AG27" t="s">
        <v>67</v>
      </c>
      <c r="AH27" t="s">
        <v>67</v>
      </c>
      <c r="AI27" t="s">
        <v>67</v>
      </c>
      <c r="AJ27" t="s">
        <v>67</v>
      </c>
      <c r="AK27" t="s">
        <v>67</v>
      </c>
      <c r="AL27" t="s">
        <v>633</v>
      </c>
      <c r="AM27" t="s">
        <v>634</v>
      </c>
      <c r="AN27" t="s">
        <v>67</v>
      </c>
      <c r="AO27" t="s">
        <v>67</v>
      </c>
      <c r="AP27" t="s">
        <v>77</v>
      </c>
      <c r="AQ27" t="s">
        <v>67</v>
      </c>
      <c r="AR27" t="s">
        <v>67</v>
      </c>
      <c r="AS27" t="s">
        <v>67</v>
      </c>
      <c r="AT27" t="s">
        <v>67</v>
      </c>
      <c r="AU27" t="s">
        <v>78</v>
      </c>
      <c r="AV27" t="s">
        <v>67</v>
      </c>
      <c r="AW27" t="s">
        <v>79</v>
      </c>
      <c r="AX27" t="s">
        <v>67</v>
      </c>
      <c r="AY27" t="s">
        <v>80</v>
      </c>
      <c r="AZ27" t="s">
        <v>81</v>
      </c>
      <c r="BA27" t="s">
        <v>82</v>
      </c>
      <c r="BB27" t="s">
        <v>83</v>
      </c>
      <c r="BC27" t="s">
        <v>67</v>
      </c>
      <c r="BD27" t="s">
        <v>84</v>
      </c>
      <c r="BE27" t="s">
        <v>635</v>
      </c>
      <c r="BF27" t="s">
        <v>81</v>
      </c>
      <c r="BG27" t="s">
        <v>636</v>
      </c>
      <c r="BH27" t="s">
        <v>637</v>
      </c>
      <c r="BJ27" t="s">
        <v>638</v>
      </c>
      <c r="BK27" t="s">
        <v>638</v>
      </c>
      <c r="BL27" t="s">
        <v>1816</v>
      </c>
    </row>
    <row r="28" spans="1:68">
      <c r="A28">
        <v>27</v>
      </c>
      <c r="B28" t="s">
        <v>1813</v>
      </c>
      <c r="C28" t="s">
        <v>639</v>
      </c>
      <c r="D28" t="s">
        <v>640</v>
      </c>
      <c r="E28" t="s">
        <v>641</v>
      </c>
      <c r="F28">
        <v>2020</v>
      </c>
      <c r="G28" t="s">
        <v>384</v>
      </c>
      <c r="H28" t="s">
        <v>642</v>
      </c>
      <c r="I28" t="s">
        <v>94</v>
      </c>
      <c r="J28" t="s">
        <v>643</v>
      </c>
      <c r="K28" t="s">
        <v>67</v>
      </c>
      <c r="L28" t="s">
        <v>67</v>
      </c>
      <c r="M28" t="s">
        <v>67</v>
      </c>
      <c r="N28">
        <v>0</v>
      </c>
      <c r="O28" t="s">
        <v>644</v>
      </c>
      <c r="P28" t="s">
        <v>645</v>
      </c>
      <c r="Q28" t="s">
        <v>646</v>
      </c>
      <c r="R28" t="s">
        <v>647</v>
      </c>
      <c r="S28" t="s">
        <v>648</v>
      </c>
      <c r="T28" t="s">
        <v>1904</v>
      </c>
      <c r="U28" t="s">
        <v>67</v>
      </c>
      <c r="V28" t="s">
        <v>649</v>
      </c>
      <c r="W28" t="s">
        <v>67</v>
      </c>
      <c r="X28" t="s">
        <v>67</v>
      </c>
      <c r="Y28" t="s">
        <v>67</v>
      </c>
      <c r="Z28" t="s">
        <v>67</v>
      </c>
      <c r="AA28" t="s">
        <v>650</v>
      </c>
      <c r="AB28" t="s">
        <v>651</v>
      </c>
      <c r="AC28" t="s">
        <v>67</v>
      </c>
      <c r="AD28" t="s">
        <v>67</v>
      </c>
      <c r="AE28" t="s">
        <v>67</v>
      </c>
      <c r="AF28" t="s">
        <v>67</v>
      </c>
      <c r="AG28" t="s">
        <v>67</v>
      </c>
      <c r="AH28" t="s">
        <v>67</v>
      </c>
      <c r="AI28" t="s">
        <v>67</v>
      </c>
      <c r="AJ28" t="s">
        <v>67</v>
      </c>
      <c r="AK28" t="s">
        <v>67</v>
      </c>
      <c r="AL28" t="s">
        <v>652</v>
      </c>
      <c r="AM28" t="s">
        <v>653</v>
      </c>
      <c r="AN28" t="s">
        <v>654</v>
      </c>
      <c r="AO28" t="s">
        <v>67</v>
      </c>
      <c r="AP28" t="s">
        <v>395</v>
      </c>
      <c r="AQ28" t="s">
        <v>655</v>
      </c>
      <c r="AR28" t="s">
        <v>656</v>
      </c>
      <c r="AS28" t="s">
        <v>67</v>
      </c>
      <c r="AT28" t="s">
        <v>657</v>
      </c>
      <c r="AU28" t="s">
        <v>399</v>
      </c>
      <c r="AV28" t="s">
        <v>67</v>
      </c>
      <c r="AW28" t="s">
        <v>67</v>
      </c>
      <c r="AX28" t="s">
        <v>67</v>
      </c>
      <c r="AY28" t="s">
        <v>80</v>
      </c>
      <c r="AZ28" t="s">
        <v>400</v>
      </c>
      <c r="BA28" t="s">
        <v>160</v>
      </c>
      <c r="BB28" t="s">
        <v>83</v>
      </c>
      <c r="BC28" t="s">
        <v>401</v>
      </c>
      <c r="BD28" t="s">
        <v>84</v>
      </c>
      <c r="BE28" t="s">
        <v>658</v>
      </c>
      <c r="BF28" t="s">
        <v>403</v>
      </c>
      <c r="BG28" t="s">
        <v>659</v>
      </c>
      <c r="BH28" t="s">
        <v>660</v>
      </c>
      <c r="BJ28" t="s">
        <v>661</v>
      </c>
      <c r="BK28" t="s">
        <v>661</v>
      </c>
      <c r="BL28" t="s">
        <v>1816</v>
      </c>
    </row>
    <row r="29" spans="1:68">
      <c r="A29">
        <v>28</v>
      </c>
      <c r="B29" t="s">
        <v>1813</v>
      </c>
      <c r="C29" t="s">
        <v>662</v>
      </c>
      <c r="D29" t="s">
        <v>663</v>
      </c>
      <c r="E29" t="s">
        <v>664</v>
      </c>
      <c r="F29">
        <v>2020</v>
      </c>
      <c r="G29" t="s">
        <v>665</v>
      </c>
      <c r="H29" t="s">
        <v>666</v>
      </c>
      <c r="I29" t="s">
        <v>667</v>
      </c>
      <c r="J29" t="s">
        <v>67</v>
      </c>
      <c r="K29" t="s">
        <v>668</v>
      </c>
      <c r="L29" t="s">
        <v>669</v>
      </c>
      <c r="M29" t="s">
        <v>67</v>
      </c>
      <c r="N29">
        <v>3</v>
      </c>
      <c r="O29" t="s">
        <v>670</v>
      </c>
      <c r="P29" t="s">
        <v>671</v>
      </c>
      <c r="Q29" t="s">
        <v>672</v>
      </c>
      <c r="R29" t="s">
        <v>673</v>
      </c>
      <c r="S29" t="s">
        <v>674</v>
      </c>
      <c r="T29" t="s">
        <v>1905</v>
      </c>
      <c r="U29" t="s">
        <v>675</v>
      </c>
      <c r="V29" t="s">
        <v>67</v>
      </c>
      <c r="W29" t="s">
        <v>67</v>
      </c>
      <c r="X29" t="s">
        <v>67</v>
      </c>
      <c r="Y29" t="s">
        <v>67</v>
      </c>
      <c r="Z29" t="s">
        <v>67</v>
      </c>
      <c r="AA29" t="s">
        <v>67</v>
      </c>
      <c r="AB29" t="s">
        <v>67</v>
      </c>
      <c r="AC29" t="s">
        <v>67</v>
      </c>
      <c r="AD29" t="s">
        <v>67</v>
      </c>
      <c r="AE29" t="s">
        <v>67</v>
      </c>
      <c r="AF29" t="s">
        <v>67</v>
      </c>
      <c r="AG29" t="s">
        <v>67</v>
      </c>
      <c r="AH29" t="s">
        <v>67</v>
      </c>
      <c r="AI29" t="s">
        <v>67</v>
      </c>
      <c r="AJ29" t="s">
        <v>67</v>
      </c>
      <c r="AK29" t="s">
        <v>67</v>
      </c>
      <c r="AL29" t="s">
        <v>676</v>
      </c>
      <c r="AM29" t="s">
        <v>677</v>
      </c>
      <c r="AN29" t="s">
        <v>67</v>
      </c>
      <c r="AO29" t="s">
        <v>67</v>
      </c>
      <c r="AP29" t="s">
        <v>678</v>
      </c>
      <c r="AQ29" t="s">
        <v>67</v>
      </c>
      <c r="AR29" t="s">
        <v>67</v>
      </c>
      <c r="AS29" t="s">
        <v>67</v>
      </c>
      <c r="AT29" t="s">
        <v>67</v>
      </c>
      <c r="AU29" t="s">
        <v>679</v>
      </c>
      <c r="AV29" t="s">
        <v>67</v>
      </c>
      <c r="AW29" t="s">
        <v>67</v>
      </c>
      <c r="AX29" t="s">
        <v>67</v>
      </c>
      <c r="AY29" t="s">
        <v>80</v>
      </c>
      <c r="AZ29" t="s">
        <v>680</v>
      </c>
      <c r="BA29" t="s">
        <v>82</v>
      </c>
      <c r="BB29" t="s">
        <v>83</v>
      </c>
      <c r="BC29" t="s">
        <v>359</v>
      </c>
      <c r="BD29" t="s">
        <v>84</v>
      </c>
      <c r="BE29" t="s">
        <v>681</v>
      </c>
      <c r="BF29" t="s">
        <v>682</v>
      </c>
      <c r="BG29" t="s">
        <v>683</v>
      </c>
      <c r="BH29" t="s">
        <v>684</v>
      </c>
      <c r="BJ29" t="s">
        <v>685</v>
      </c>
      <c r="BK29" t="s">
        <v>685</v>
      </c>
      <c r="BL29" t="s">
        <v>1816</v>
      </c>
    </row>
    <row r="30" spans="1:68">
      <c r="A30" s="10">
        <v>29</v>
      </c>
      <c r="B30" t="s">
        <v>1813</v>
      </c>
      <c r="C30" t="s">
        <v>686</v>
      </c>
      <c r="D30" t="s">
        <v>687</v>
      </c>
      <c r="E30" t="s">
        <v>688</v>
      </c>
      <c r="F30">
        <v>2020</v>
      </c>
      <c r="G30" t="s">
        <v>343</v>
      </c>
      <c r="H30" t="s">
        <v>116</v>
      </c>
      <c r="I30" t="s">
        <v>689</v>
      </c>
      <c r="J30" t="s">
        <v>690</v>
      </c>
      <c r="K30" t="s">
        <v>67</v>
      </c>
      <c r="L30" t="s">
        <v>67</v>
      </c>
      <c r="M30" t="s">
        <v>67</v>
      </c>
      <c r="N30">
        <v>6</v>
      </c>
      <c r="O30" t="s">
        <v>691</v>
      </c>
      <c r="P30" t="s">
        <v>692</v>
      </c>
      <c r="Q30" t="s">
        <v>693</v>
      </c>
      <c r="R30" t="s">
        <v>694</v>
      </c>
      <c r="S30" t="s">
        <v>695</v>
      </c>
      <c r="T30" t="s">
        <v>1906</v>
      </c>
      <c r="U30" t="s">
        <v>696</v>
      </c>
      <c r="V30" t="s">
        <v>697</v>
      </c>
      <c r="W30" t="s">
        <v>67</v>
      </c>
      <c r="X30" t="s">
        <v>67</v>
      </c>
      <c r="Y30" t="s">
        <v>67</v>
      </c>
      <c r="Z30" t="s">
        <v>67</v>
      </c>
      <c r="AA30" t="s">
        <v>67</v>
      </c>
      <c r="AB30" t="s">
        <v>698</v>
      </c>
      <c r="AC30" t="s">
        <v>699</v>
      </c>
      <c r="AD30" t="s">
        <v>67</v>
      </c>
      <c r="AE30" t="s">
        <v>67</v>
      </c>
      <c r="AF30" t="s">
        <v>67</v>
      </c>
      <c r="AG30" t="s">
        <v>67</v>
      </c>
      <c r="AH30" t="s">
        <v>67</v>
      </c>
      <c r="AI30" t="s">
        <v>67</v>
      </c>
      <c r="AJ30" t="s">
        <v>67</v>
      </c>
      <c r="AK30" t="s">
        <v>67</v>
      </c>
      <c r="AL30" t="s">
        <v>700</v>
      </c>
      <c r="AM30" t="s">
        <v>701</v>
      </c>
      <c r="AN30" t="s">
        <v>67</v>
      </c>
      <c r="AO30" t="s">
        <v>67</v>
      </c>
      <c r="AP30" t="s">
        <v>264</v>
      </c>
      <c r="AQ30" t="s">
        <v>67</v>
      </c>
      <c r="AR30" t="s">
        <v>67</v>
      </c>
      <c r="AS30" t="s">
        <v>67</v>
      </c>
      <c r="AT30" t="s">
        <v>67</v>
      </c>
      <c r="AU30" t="s">
        <v>357</v>
      </c>
      <c r="AV30" t="s">
        <v>67</v>
      </c>
      <c r="AW30" t="s">
        <v>67</v>
      </c>
      <c r="AX30" t="s">
        <v>67</v>
      </c>
      <c r="AY30" t="s">
        <v>80</v>
      </c>
      <c r="AZ30" t="s">
        <v>358</v>
      </c>
      <c r="BA30" t="s">
        <v>82</v>
      </c>
      <c r="BB30" t="s">
        <v>83</v>
      </c>
      <c r="BC30" t="s">
        <v>242</v>
      </c>
      <c r="BD30" t="s">
        <v>84</v>
      </c>
      <c r="BE30" t="s">
        <v>702</v>
      </c>
      <c r="BF30" t="s">
        <v>358</v>
      </c>
      <c r="BG30" t="s">
        <v>703</v>
      </c>
      <c r="BH30" t="s">
        <v>704</v>
      </c>
      <c r="BJ30" t="s">
        <v>705</v>
      </c>
      <c r="BK30" t="s">
        <v>705</v>
      </c>
      <c r="BL30" t="s">
        <v>1816</v>
      </c>
    </row>
    <row r="31" spans="1:68">
      <c r="A31">
        <v>30</v>
      </c>
      <c r="B31" t="s">
        <v>1813</v>
      </c>
      <c r="C31" t="s">
        <v>706</v>
      </c>
      <c r="D31" t="s">
        <v>707</v>
      </c>
      <c r="E31" t="s">
        <v>708</v>
      </c>
      <c r="F31">
        <v>2020</v>
      </c>
      <c r="G31" t="s">
        <v>709</v>
      </c>
      <c r="H31" t="s">
        <v>206</v>
      </c>
      <c r="I31" t="s">
        <v>667</v>
      </c>
      <c r="J31" t="s">
        <v>710</v>
      </c>
      <c r="K31" t="s">
        <v>67</v>
      </c>
      <c r="L31" t="s">
        <v>67</v>
      </c>
      <c r="M31" t="s">
        <v>67</v>
      </c>
      <c r="N31">
        <v>12</v>
      </c>
      <c r="O31" t="s">
        <v>711</v>
      </c>
      <c r="P31" t="s">
        <v>712</v>
      </c>
      <c r="Q31" t="s">
        <v>713</v>
      </c>
      <c r="R31" t="s">
        <v>714</v>
      </c>
      <c r="S31" t="s">
        <v>715</v>
      </c>
      <c r="T31" t="s">
        <v>1907</v>
      </c>
      <c r="U31" t="s">
        <v>716</v>
      </c>
      <c r="V31" t="s">
        <v>717</v>
      </c>
      <c r="W31" t="s">
        <v>67</v>
      </c>
      <c r="X31" t="s">
        <v>67</v>
      </c>
      <c r="Y31" t="s">
        <v>67</v>
      </c>
      <c r="Z31" t="s">
        <v>67</v>
      </c>
      <c r="AA31" t="s">
        <v>67</v>
      </c>
      <c r="AB31" t="s">
        <v>67</v>
      </c>
      <c r="AC31" t="s">
        <v>67</v>
      </c>
      <c r="AD31" t="s">
        <v>67</v>
      </c>
      <c r="AE31" t="s">
        <v>67</v>
      </c>
      <c r="AF31" t="s">
        <v>67</v>
      </c>
      <c r="AG31" t="s">
        <v>67</v>
      </c>
      <c r="AH31" t="s">
        <v>67</v>
      </c>
      <c r="AI31" t="s">
        <v>67</v>
      </c>
      <c r="AJ31" t="s">
        <v>67</v>
      </c>
      <c r="AK31" t="s">
        <v>67</v>
      </c>
      <c r="AL31" t="s">
        <v>718</v>
      </c>
      <c r="AM31" t="s">
        <v>67</v>
      </c>
      <c r="AN31" t="s">
        <v>67</v>
      </c>
      <c r="AO31" t="s">
        <v>67</v>
      </c>
      <c r="AP31" t="s">
        <v>719</v>
      </c>
      <c r="AQ31" t="s">
        <v>67</v>
      </c>
      <c r="AR31" t="s">
        <v>67</v>
      </c>
      <c r="AS31" t="s">
        <v>67</v>
      </c>
      <c r="AT31" t="s">
        <v>67</v>
      </c>
      <c r="AU31" t="s">
        <v>720</v>
      </c>
      <c r="AV31" t="s">
        <v>67</v>
      </c>
      <c r="AW31" t="s">
        <v>67</v>
      </c>
      <c r="AX31" t="s">
        <v>67</v>
      </c>
      <c r="AY31" t="s">
        <v>80</v>
      </c>
      <c r="AZ31" t="s">
        <v>721</v>
      </c>
      <c r="BA31" t="s">
        <v>82</v>
      </c>
      <c r="BB31" t="s">
        <v>83</v>
      </c>
      <c r="BC31" t="s">
        <v>67</v>
      </c>
      <c r="BD31" t="s">
        <v>84</v>
      </c>
      <c r="BE31" t="s">
        <v>722</v>
      </c>
      <c r="BF31" t="s">
        <v>723</v>
      </c>
      <c r="BH31" t="s">
        <v>109</v>
      </c>
      <c r="BJ31" t="s">
        <v>724</v>
      </c>
      <c r="BK31" t="s">
        <v>724</v>
      </c>
      <c r="BL31" t="s">
        <v>1840</v>
      </c>
    </row>
    <row r="32" spans="1:68">
      <c r="A32">
        <v>31</v>
      </c>
      <c r="B32" t="s">
        <v>1813</v>
      </c>
      <c r="C32" t="s">
        <v>725</v>
      </c>
      <c r="D32" t="s">
        <v>726</v>
      </c>
      <c r="E32" t="s">
        <v>727</v>
      </c>
      <c r="F32">
        <v>2020</v>
      </c>
      <c r="G32" t="s">
        <v>728</v>
      </c>
      <c r="H32" t="s">
        <v>729</v>
      </c>
      <c r="I32" t="s">
        <v>275</v>
      </c>
      <c r="J32" t="s">
        <v>67</v>
      </c>
      <c r="K32" t="s">
        <v>730</v>
      </c>
      <c r="L32" t="s">
        <v>731</v>
      </c>
      <c r="M32" t="s">
        <v>67</v>
      </c>
      <c r="N32">
        <v>0</v>
      </c>
      <c r="O32" t="s">
        <v>732</v>
      </c>
      <c r="P32" t="s">
        <v>733</v>
      </c>
      <c r="Q32" t="s">
        <v>734</v>
      </c>
      <c r="R32" t="s">
        <v>735</v>
      </c>
      <c r="S32" t="s">
        <v>736</v>
      </c>
      <c r="T32" t="s">
        <v>1908</v>
      </c>
      <c r="U32" t="s">
        <v>737</v>
      </c>
      <c r="V32" t="s">
        <v>67</v>
      </c>
      <c r="W32" t="s">
        <v>67</v>
      </c>
      <c r="X32" t="s">
        <v>67</v>
      </c>
      <c r="Y32" t="s">
        <v>67</v>
      </c>
      <c r="Z32" t="s">
        <v>67</v>
      </c>
      <c r="AA32" t="s">
        <v>738</v>
      </c>
      <c r="AB32" t="s">
        <v>739</v>
      </c>
      <c r="AC32" t="s">
        <v>67</v>
      </c>
      <c r="AD32" t="s">
        <v>67</v>
      </c>
      <c r="AE32" t="s">
        <v>67</v>
      </c>
      <c r="AF32" t="s">
        <v>67</v>
      </c>
      <c r="AG32" t="s">
        <v>67</v>
      </c>
      <c r="AH32" t="s">
        <v>67</v>
      </c>
      <c r="AI32" t="s">
        <v>67</v>
      </c>
      <c r="AJ32" t="s">
        <v>67</v>
      </c>
      <c r="AK32" t="s">
        <v>67</v>
      </c>
      <c r="AL32" t="s">
        <v>740</v>
      </c>
      <c r="AM32" t="s">
        <v>741</v>
      </c>
      <c r="AN32" t="s">
        <v>67</v>
      </c>
      <c r="AO32" t="s">
        <v>67</v>
      </c>
      <c r="AP32" t="s">
        <v>742</v>
      </c>
      <c r="AQ32" t="s">
        <v>67</v>
      </c>
      <c r="AR32" t="s">
        <v>67</v>
      </c>
      <c r="AS32" t="s">
        <v>67</v>
      </c>
      <c r="AT32" t="s">
        <v>67</v>
      </c>
      <c r="AU32" t="s">
        <v>743</v>
      </c>
      <c r="AV32" t="s">
        <v>67</v>
      </c>
      <c r="AW32" t="s">
        <v>67</v>
      </c>
      <c r="AX32" t="s">
        <v>67</v>
      </c>
      <c r="AY32" t="s">
        <v>80</v>
      </c>
      <c r="AZ32" t="s">
        <v>744</v>
      </c>
      <c r="BA32" t="s">
        <v>82</v>
      </c>
      <c r="BB32" t="s">
        <v>83</v>
      </c>
      <c r="BC32" t="s">
        <v>745</v>
      </c>
      <c r="BD32" t="s">
        <v>84</v>
      </c>
      <c r="BE32" t="s">
        <v>746</v>
      </c>
      <c r="BF32" t="s">
        <v>747</v>
      </c>
      <c r="BG32" t="s">
        <v>748</v>
      </c>
      <c r="BH32" t="s">
        <v>110</v>
      </c>
      <c r="BJ32" t="s">
        <v>749</v>
      </c>
      <c r="BK32" t="s">
        <v>749</v>
      </c>
      <c r="BL32" t="s">
        <v>1816</v>
      </c>
    </row>
    <row r="33" spans="1:64">
      <c r="A33" s="10">
        <v>32</v>
      </c>
      <c r="B33" t="s">
        <v>1813</v>
      </c>
      <c r="C33" t="s">
        <v>363</v>
      </c>
      <c r="D33" t="s">
        <v>364</v>
      </c>
      <c r="E33" t="s">
        <v>1841</v>
      </c>
      <c r="F33">
        <v>2020</v>
      </c>
      <c r="G33" t="s">
        <v>251</v>
      </c>
      <c r="H33" t="s">
        <v>295</v>
      </c>
      <c r="I33" t="s">
        <v>623</v>
      </c>
      <c r="J33" t="s">
        <v>750</v>
      </c>
      <c r="K33" t="s">
        <v>67</v>
      </c>
      <c r="L33" t="s">
        <v>67</v>
      </c>
      <c r="M33" t="s">
        <v>67</v>
      </c>
      <c r="N33">
        <v>2</v>
      </c>
      <c r="O33" t="s">
        <v>751</v>
      </c>
      <c r="P33" t="s">
        <v>752</v>
      </c>
      <c r="Q33" t="s">
        <v>753</v>
      </c>
      <c r="R33" t="s">
        <v>754</v>
      </c>
      <c r="S33" t="s">
        <v>755</v>
      </c>
      <c r="T33" t="s">
        <v>1909</v>
      </c>
      <c r="U33" t="s">
        <v>756</v>
      </c>
      <c r="V33" t="s">
        <v>67</v>
      </c>
      <c r="W33" t="s">
        <v>67</v>
      </c>
      <c r="X33" t="s">
        <v>67</v>
      </c>
      <c r="Y33" t="s">
        <v>67</v>
      </c>
      <c r="Z33" t="s">
        <v>67</v>
      </c>
      <c r="AA33" t="s">
        <v>67</v>
      </c>
      <c r="AB33" t="s">
        <v>67</v>
      </c>
      <c r="AC33" t="s">
        <v>67</v>
      </c>
      <c r="AD33" t="s">
        <v>67</v>
      </c>
      <c r="AE33" t="s">
        <v>67</v>
      </c>
      <c r="AF33" t="s">
        <v>67</v>
      </c>
      <c r="AG33" t="s">
        <v>67</v>
      </c>
      <c r="AH33" t="s">
        <v>67</v>
      </c>
      <c r="AI33" t="s">
        <v>67</v>
      </c>
      <c r="AJ33" t="s">
        <v>67</v>
      </c>
      <c r="AK33" t="s">
        <v>67</v>
      </c>
      <c r="AL33" t="s">
        <v>757</v>
      </c>
      <c r="AM33" t="s">
        <v>758</v>
      </c>
      <c r="AN33" t="s">
        <v>67</v>
      </c>
      <c r="AO33" t="s">
        <v>67</v>
      </c>
      <c r="AP33" t="s">
        <v>545</v>
      </c>
      <c r="AQ33" t="s">
        <v>67</v>
      </c>
      <c r="AR33" t="s">
        <v>67</v>
      </c>
      <c r="AS33" t="s">
        <v>67</v>
      </c>
      <c r="AT33" t="s">
        <v>67</v>
      </c>
      <c r="AU33" t="s">
        <v>265</v>
      </c>
      <c r="AV33" t="s">
        <v>67</v>
      </c>
      <c r="AW33" t="s">
        <v>67</v>
      </c>
      <c r="AX33" t="s">
        <v>67</v>
      </c>
      <c r="AY33" t="s">
        <v>80</v>
      </c>
      <c r="AZ33" t="s">
        <v>251</v>
      </c>
      <c r="BA33" t="s">
        <v>266</v>
      </c>
      <c r="BB33" t="s">
        <v>83</v>
      </c>
      <c r="BC33" t="s">
        <v>359</v>
      </c>
      <c r="BD33" t="s">
        <v>84</v>
      </c>
      <c r="BE33" t="s">
        <v>759</v>
      </c>
      <c r="BF33" t="s">
        <v>251</v>
      </c>
      <c r="BG33" t="s">
        <v>760</v>
      </c>
      <c r="BH33" t="s">
        <v>110</v>
      </c>
      <c r="BJ33" t="s">
        <v>761</v>
      </c>
      <c r="BK33" t="s">
        <v>761</v>
      </c>
      <c r="BL33" t="s">
        <v>1816</v>
      </c>
    </row>
    <row r="34" spans="1:64">
      <c r="A34" s="10">
        <v>33</v>
      </c>
      <c r="B34" t="s">
        <v>1813</v>
      </c>
      <c r="C34" t="s">
        <v>762</v>
      </c>
      <c r="D34" t="s">
        <v>763</v>
      </c>
      <c r="E34" t="s">
        <v>764</v>
      </c>
      <c r="F34">
        <v>2020</v>
      </c>
      <c r="G34" t="s">
        <v>293</v>
      </c>
      <c r="H34" t="s">
        <v>765</v>
      </c>
      <c r="I34" t="s">
        <v>623</v>
      </c>
      <c r="J34" t="s">
        <v>766</v>
      </c>
      <c r="K34" t="s">
        <v>67</v>
      </c>
      <c r="L34" t="s">
        <v>67</v>
      </c>
      <c r="M34" t="s">
        <v>67</v>
      </c>
      <c r="N34">
        <v>33</v>
      </c>
      <c r="O34" t="s">
        <v>767</v>
      </c>
      <c r="P34" t="s">
        <v>768</v>
      </c>
      <c r="Q34" t="s">
        <v>769</v>
      </c>
      <c r="R34" t="s">
        <v>770</v>
      </c>
      <c r="S34" t="s">
        <v>771</v>
      </c>
      <c r="T34" t="s">
        <v>1910</v>
      </c>
      <c r="U34" t="s">
        <v>67</v>
      </c>
      <c r="V34" t="s">
        <v>772</v>
      </c>
      <c r="W34" t="s">
        <v>67</v>
      </c>
      <c r="X34" t="s">
        <v>67</v>
      </c>
      <c r="Y34" t="s">
        <v>67</v>
      </c>
      <c r="Z34" t="s">
        <v>67</v>
      </c>
      <c r="AA34" t="s">
        <v>67</v>
      </c>
      <c r="AB34" t="s">
        <v>67</v>
      </c>
      <c r="AC34" t="s">
        <v>67</v>
      </c>
      <c r="AD34" t="s">
        <v>67</v>
      </c>
      <c r="AE34" t="s">
        <v>67</v>
      </c>
      <c r="AF34" t="s">
        <v>67</v>
      </c>
      <c r="AG34" t="s">
        <v>67</v>
      </c>
      <c r="AH34" t="s">
        <v>67</v>
      </c>
      <c r="AI34" t="s">
        <v>67</v>
      </c>
      <c r="AJ34" t="s">
        <v>67</v>
      </c>
      <c r="AK34" t="s">
        <v>67</v>
      </c>
      <c r="AL34" t="s">
        <v>773</v>
      </c>
      <c r="AM34" t="s">
        <v>774</v>
      </c>
      <c r="AN34" t="s">
        <v>67</v>
      </c>
      <c r="AO34" t="s">
        <v>67</v>
      </c>
      <c r="AP34" t="s">
        <v>77</v>
      </c>
      <c r="AQ34" t="s">
        <v>67</v>
      </c>
      <c r="AR34" t="s">
        <v>67</v>
      </c>
      <c r="AS34" t="s">
        <v>67</v>
      </c>
      <c r="AT34" t="s">
        <v>67</v>
      </c>
      <c r="AU34" t="s">
        <v>308</v>
      </c>
      <c r="AV34" t="s">
        <v>67</v>
      </c>
      <c r="AW34" t="s">
        <v>309</v>
      </c>
      <c r="AX34" t="s">
        <v>67</v>
      </c>
      <c r="AY34" t="s">
        <v>80</v>
      </c>
      <c r="AZ34" t="s">
        <v>310</v>
      </c>
      <c r="BA34" t="s">
        <v>82</v>
      </c>
      <c r="BB34" t="s">
        <v>83</v>
      </c>
      <c r="BC34" t="s">
        <v>67</v>
      </c>
      <c r="BD34" t="s">
        <v>84</v>
      </c>
      <c r="BE34" t="s">
        <v>775</v>
      </c>
      <c r="BF34" t="s">
        <v>310</v>
      </c>
      <c r="BG34" t="s">
        <v>109</v>
      </c>
      <c r="BH34" t="s">
        <v>776</v>
      </c>
      <c r="BJ34" t="s">
        <v>777</v>
      </c>
      <c r="BK34" t="s">
        <v>777</v>
      </c>
      <c r="BL34" t="s">
        <v>1816</v>
      </c>
    </row>
    <row r="35" spans="1:64">
      <c r="A35">
        <v>34</v>
      </c>
      <c r="B35" t="s">
        <v>1813</v>
      </c>
      <c r="C35" t="s">
        <v>778</v>
      </c>
      <c r="D35" t="s">
        <v>779</v>
      </c>
      <c r="E35" t="s">
        <v>780</v>
      </c>
      <c r="F35">
        <v>2020</v>
      </c>
      <c r="G35" t="s">
        <v>781</v>
      </c>
      <c r="H35" t="s">
        <v>782</v>
      </c>
      <c r="I35" t="s">
        <v>275</v>
      </c>
      <c r="J35" t="s">
        <v>67</v>
      </c>
      <c r="K35" t="s">
        <v>783</v>
      </c>
      <c r="L35" t="s">
        <v>784</v>
      </c>
      <c r="M35" t="s">
        <v>67</v>
      </c>
      <c r="N35">
        <v>8</v>
      </c>
      <c r="O35" t="s">
        <v>785</v>
      </c>
      <c r="P35" t="s">
        <v>786</v>
      </c>
      <c r="Q35" t="s">
        <v>787</v>
      </c>
      <c r="R35" t="s">
        <v>788</v>
      </c>
      <c r="S35" t="s">
        <v>789</v>
      </c>
      <c r="U35" t="s">
        <v>790</v>
      </c>
      <c r="V35" t="s">
        <v>791</v>
      </c>
      <c r="W35" t="s">
        <v>67</v>
      </c>
      <c r="X35" t="s">
        <v>67</v>
      </c>
      <c r="Y35" t="s">
        <v>67</v>
      </c>
      <c r="Z35" t="s">
        <v>67</v>
      </c>
      <c r="AA35" t="s">
        <v>792</v>
      </c>
      <c r="AB35" t="s">
        <v>793</v>
      </c>
      <c r="AC35" t="s">
        <v>67</v>
      </c>
      <c r="AD35" t="s">
        <v>67</v>
      </c>
      <c r="AE35" t="s">
        <v>67</v>
      </c>
      <c r="AF35" t="s">
        <v>67</v>
      </c>
      <c r="AG35" t="s">
        <v>67</v>
      </c>
      <c r="AH35" t="s">
        <v>67</v>
      </c>
      <c r="AI35" t="s">
        <v>67</v>
      </c>
      <c r="AJ35" t="s">
        <v>67</v>
      </c>
      <c r="AK35" t="s">
        <v>67</v>
      </c>
      <c r="AL35" t="s">
        <v>794</v>
      </c>
      <c r="AM35" t="s">
        <v>795</v>
      </c>
      <c r="AN35" t="s">
        <v>67</v>
      </c>
      <c r="AO35" t="s">
        <v>67</v>
      </c>
      <c r="AP35" t="s">
        <v>796</v>
      </c>
      <c r="AQ35" t="s">
        <v>67</v>
      </c>
      <c r="AR35" t="s">
        <v>67</v>
      </c>
      <c r="AS35" t="s">
        <v>67</v>
      </c>
      <c r="AT35" t="s">
        <v>67</v>
      </c>
      <c r="AU35" t="s">
        <v>797</v>
      </c>
      <c r="AV35" t="s">
        <v>67</v>
      </c>
      <c r="AW35" t="s">
        <v>67</v>
      </c>
      <c r="AX35" t="s">
        <v>67</v>
      </c>
      <c r="AY35" t="s">
        <v>80</v>
      </c>
      <c r="AZ35" t="s">
        <v>798</v>
      </c>
      <c r="BA35" t="s">
        <v>266</v>
      </c>
      <c r="BB35" t="s">
        <v>83</v>
      </c>
      <c r="BC35" t="s">
        <v>359</v>
      </c>
      <c r="BD35" t="s">
        <v>84</v>
      </c>
      <c r="BE35" t="s">
        <v>799</v>
      </c>
      <c r="BF35" t="s">
        <v>800</v>
      </c>
      <c r="BG35" t="s">
        <v>801</v>
      </c>
      <c r="BH35" t="s">
        <v>802</v>
      </c>
      <c r="BJ35" t="s">
        <v>803</v>
      </c>
      <c r="BK35" t="s">
        <v>803</v>
      </c>
      <c r="BL35" t="s">
        <v>1888</v>
      </c>
    </row>
    <row r="36" spans="1:64">
      <c r="A36" s="10">
        <v>35</v>
      </c>
      <c r="B36" t="s">
        <v>1813</v>
      </c>
      <c r="C36" t="s">
        <v>363</v>
      </c>
      <c r="D36" t="s">
        <v>364</v>
      </c>
      <c r="E36" t="s">
        <v>804</v>
      </c>
      <c r="F36">
        <v>2020</v>
      </c>
      <c r="G36" t="s">
        <v>293</v>
      </c>
      <c r="H36" t="s">
        <v>765</v>
      </c>
      <c r="I36" t="s">
        <v>275</v>
      </c>
      <c r="J36" t="s">
        <v>805</v>
      </c>
      <c r="K36" t="s">
        <v>67</v>
      </c>
      <c r="L36" t="s">
        <v>67</v>
      </c>
      <c r="M36" t="s">
        <v>67</v>
      </c>
      <c r="N36">
        <v>5</v>
      </c>
      <c r="O36" t="s">
        <v>806</v>
      </c>
      <c r="P36" t="s">
        <v>807</v>
      </c>
      <c r="Q36" t="s">
        <v>808</v>
      </c>
      <c r="R36" t="s">
        <v>809</v>
      </c>
      <c r="S36" t="s">
        <v>810</v>
      </c>
      <c r="T36" t="s">
        <v>1911</v>
      </c>
      <c r="U36" t="s">
        <v>811</v>
      </c>
      <c r="V36" t="s">
        <v>812</v>
      </c>
      <c r="W36" t="s">
        <v>67</v>
      </c>
      <c r="X36" t="s">
        <v>67</v>
      </c>
      <c r="Y36" t="s">
        <v>67</v>
      </c>
      <c r="Z36" t="s">
        <v>67</v>
      </c>
      <c r="AA36" t="s">
        <v>67</v>
      </c>
      <c r="AB36" t="s">
        <v>67</v>
      </c>
      <c r="AC36" t="s">
        <v>67</v>
      </c>
      <c r="AD36" t="s">
        <v>67</v>
      </c>
      <c r="AE36" t="s">
        <v>67</v>
      </c>
      <c r="AF36" t="s">
        <v>67</v>
      </c>
      <c r="AG36" t="s">
        <v>67</v>
      </c>
      <c r="AH36" t="s">
        <v>67</v>
      </c>
      <c r="AI36" t="s">
        <v>67</v>
      </c>
      <c r="AJ36" t="s">
        <v>67</v>
      </c>
      <c r="AK36" t="s">
        <v>67</v>
      </c>
      <c r="AL36" t="s">
        <v>813</v>
      </c>
      <c r="AM36" t="s">
        <v>814</v>
      </c>
      <c r="AN36" t="s">
        <v>67</v>
      </c>
      <c r="AO36" t="s">
        <v>67</v>
      </c>
      <c r="AP36" t="s">
        <v>77</v>
      </c>
      <c r="AQ36" t="s">
        <v>67</v>
      </c>
      <c r="AR36" t="s">
        <v>67</v>
      </c>
      <c r="AS36" t="s">
        <v>67</v>
      </c>
      <c r="AT36" t="s">
        <v>67</v>
      </c>
      <c r="AU36" t="s">
        <v>308</v>
      </c>
      <c r="AV36" t="s">
        <v>67</v>
      </c>
      <c r="AW36" t="s">
        <v>309</v>
      </c>
      <c r="AX36" t="s">
        <v>67</v>
      </c>
      <c r="AY36" t="s">
        <v>80</v>
      </c>
      <c r="AZ36" t="s">
        <v>310</v>
      </c>
      <c r="BA36" t="s">
        <v>82</v>
      </c>
      <c r="BB36" t="s">
        <v>83</v>
      </c>
      <c r="BC36" t="s">
        <v>311</v>
      </c>
      <c r="BD36" t="s">
        <v>84</v>
      </c>
      <c r="BE36" t="s">
        <v>815</v>
      </c>
      <c r="BF36" t="s">
        <v>310</v>
      </c>
      <c r="BG36" t="s">
        <v>816</v>
      </c>
      <c r="BH36" t="s">
        <v>379</v>
      </c>
      <c r="BJ36" t="s">
        <v>817</v>
      </c>
      <c r="BK36" t="s">
        <v>817</v>
      </c>
      <c r="BL36" t="s">
        <v>1816</v>
      </c>
    </row>
    <row r="37" spans="1:64">
      <c r="A37">
        <v>36</v>
      </c>
      <c r="B37" t="s">
        <v>1813</v>
      </c>
      <c r="C37" t="s">
        <v>818</v>
      </c>
      <c r="D37" t="s">
        <v>819</v>
      </c>
      <c r="E37" t="s">
        <v>820</v>
      </c>
      <c r="F37">
        <v>2020</v>
      </c>
      <c r="G37" t="s">
        <v>821</v>
      </c>
      <c r="H37" t="s">
        <v>295</v>
      </c>
      <c r="I37" t="s">
        <v>275</v>
      </c>
      <c r="J37" t="s">
        <v>822</v>
      </c>
      <c r="K37" t="s">
        <v>67</v>
      </c>
      <c r="L37" t="s">
        <v>67</v>
      </c>
      <c r="M37" t="s">
        <v>67</v>
      </c>
      <c r="N37">
        <v>8</v>
      </c>
      <c r="O37" t="s">
        <v>823</v>
      </c>
      <c r="P37" t="s">
        <v>824</v>
      </c>
      <c r="Q37" t="s">
        <v>825</v>
      </c>
      <c r="R37" t="s">
        <v>826</v>
      </c>
      <c r="S37" t="s">
        <v>827</v>
      </c>
      <c r="T37" t="s">
        <v>1912</v>
      </c>
      <c r="U37" t="s">
        <v>828</v>
      </c>
      <c r="V37" t="s">
        <v>67</v>
      </c>
      <c r="W37" t="s">
        <v>67</v>
      </c>
      <c r="X37" t="s">
        <v>67</v>
      </c>
      <c r="Y37" t="s">
        <v>67</v>
      </c>
      <c r="Z37" t="s">
        <v>67</v>
      </c>
      <c r="AA37" t="s">
        <v>829</v>
      </c>
      <c r="AB37" t="s">
        <v>830</v>
      </c>
      <c r="AC37" t="s">
        <v>67</v>
      </c>
      <c r="AD37" t="s">
        <v>67</v>
      </c>
      <c r="AE37" t="s">
        <v>67</v>
      </c>
      <c r="AF37" t="s">
        <v>67</v>
      </c>
      <c r="AG37" t="s">
        <v>67</v>
      </c>
      <c r="AH37" t="s">
        <v>67</v>
      </c>
      <c r="AI37" t="s">
        <v>67</v>
      </c>
      <c r="AJ37" t="s">
        <v>67</v>
      </c>
      <c r="AK37" t="s">
        <v>67</v>
      </c>
      <c r="AL37" t="s">
        <v>831</v>
      </c>
      <c r="AM37" t="s">
        <v>832</v>
      </c>
      <c r="AN37" t="s">
        <v>67</v>
      </c>
      <c r="AO37" t="s">
        <v>67</v>
      </c>
      <c r="AP37" t="s">
        <v>545</v>
      </c>
      <c r="AQ37" t="s">
        <v>67</v>
      </c>
      <c r="AR37" t="s">
        <v>67</v>
      </c>
      <c r="AS37" t="s">
        <v>67</v>
      </c>
      <c r="AT37" t="s">
        <v>67</v>
      </c>
      <c r="AU37" t="s">
        <v>833</v>
      </c>
      <c r="AV37" t="s">
        <v>67</v>
      </c>
      <c r="AW37" t="s">
        <v>67</v>
      </c>
      <c r="AX37" t="s">
        <v>67</v>
      </c>
      <c r="AY37" t="s">
        <v>80</v>
      </c>
      <c r="AZ37" t="s">
        <v>834</v>
      </c>
      <c r="BA37" t="s">
        <v>82</v>
      </c>
      <c r="BB37" t="s">
        <v>83</v>
      </c>
      <c r="BC37" t="s">
        <v>242</v>
      </c>
      <c r="BD37" t="s">
        <v>84</v>
      </c>
      <c r="BE37" t="s">
        <v>835</v>
      </c>
      <c r="BF37" t="s">
        <v>836</v>
      </c>
      <c r="BG37" t="s">
        <v>837</v>
      </c>
      <c r="BH37" t="s">
        <v>838</v>
      </c>
      <c r="BJ37" t="s">
        <v>839</v>
      </c>
      <c r="BK37" t="s">
        <v>839</v>
      </c>
      <c r="BL37" t="s">
        <v>1816</v>
      </c>
    </row>
    <row r="38" spans="1:64">
      <c r="A38">
        <v>37</v>
      </c>
      <c r="B38" t="s">
        <v>1813</v>
      </c>
      <c r="C38" t="s">
        <v>840</v>
      </c>
      <c r="D38" t="s">
        <v>841</v>
      </c>
      <c r="E38" t="s">
        <v>842</v>
      </c>
      <c r="F38">
        <v>2020</v>
      </c>
      <c r="G38" t="s">
        <v>293</v>
      </c>
      <c r="H38" t="s">
        <v>765</v>
      </c>
      <c r="I38" t="s">
        <v>843</v>
      </c>
      <c r="J38" t="s">
        <v>844</v>
      </c>
      <c r="K38" t="s">
        <v>67</v>
      </c>
      <c r="L38" t="s">
        <v>67</v>
      </c>
      <c r="M38" t="s">
        <v>67</v>
      </c>
      <c r="N38">
        <v>7</v>
      </c>
      <c r="O38" t="s">
        <v>845</v>
      </c>
      <c r="P38" t="s">
        <v>846</v>
      </c>
      <c r="Q38" t="s">
        <v>847</v>
      </c>
      <c r="R38" t="s">
        <v>848</v>
      </c>
      <c r="S38" t="s">
        <v>849</v>
      </c>
      <c r="T38" t="s">
        <v>1913</v>
      </c>
      <c r="U38" t="s">
        <v>850</v>
      </c>
      <c r="V38" t="s">
        <v>851</v>
      </c>
      <c r="W38" t="s">
        <v>67</v>
      </c>
      <c r="X38" t="s">
        <v>67</v>
      </c>
      <c r="Y38" t="s">
        <v>67</v>
      </c>
      <c r="Z38" t="s">
        <v>67</v>
      </c>
      <c r="AA38" t="s">
        <v>67</v>
      </c>
      <c r="AB38" t="s">
        <v>67</v>
      </c>
      <c r="AC38" t="s">
        <v>67</v>
      </c>
      <c r="AD38" t="s">
        <v>67</v>
      </c>
      <c r="AE38" t="s">
        <v>67</v>
      </c>
      <c r="AF38" t="s">
        <v>67</v>
      </c>
      <c r="AG38" t="s">
        <v>67</v>
      </c>
      <c r="AH38" t="s">
        <v>67</v>
      </c>
      <c r="AI38" t="s">
        <v>67</v>
      </c>
      <c r="AJ38" t="s">
        <v>67</v>
      </c>
      <c r="AK38" t="s">
        <v>67</v>
      </c>
      <c r="AL38" t="s">
        <v>852</v>
      </c>
      <c r="AM38" t="s">
        <v>853</v>
      </c>
      <c r="AN38" t="s">
        <v>67</v>
      </c>
      <c r="AO38" t="s">
        <v>67</v>
      </c>
      <c r="AP38" t="s">
        <v>77</v>
      </c>
      <c r="AQ38" t="s">
        <v>67</v>
      </c>
      <c r="AR38" t="s">
        <v>67</v>
      </c>
      <c r="AS38" t="s">
        <v>67</v>
      </c>
      <c r="AT38" t="s">
        <v>67</v>
      </c>
      <c r="AU38" t="s">
        <v>308</v>
      </c>
      <c r="AV38" t="s">
        <v>67</v>
      </c>
      <c r="AW38" t="s">
        <v>309</v>
      </c>
      <c r="AX38" t="s">
        <v>67</v>
      </c>
      <c r="AY38" t="s">
        <v>80</v>
      </c>
      <c r="AZ38" t="s">
        <v>310</v>
      </c>
      <c r="BA38" t="s">
        <v>82</v>
      </c>
      <c r="BB38" t="s">
        <v>83</v>
      </c>
      <c r="BC38" t="s">
        <v>67</v>
      </c>
      <c r="BD38" t="s">
        <v>84</v>
      </c>
      <c r="BE38" t="s">
        <v>854</v>
      </c>
      <c r="BF38" t="s">
        <v>310</v>
      </c>
      <c r="BG38" t="s">
        <v>855</v>
      </c>
      <c r="BH38" t="s">
        <v>856</v>
      </c>
      <c r="BJ38" t="s">
        <v>857</v>
      </c>
      <c r="BK38" t="s">
        <v>857</v>
      </c>
      <c r="BL38" t="s">
        <v>1888</v>
      </c>
    </row>
    <row r="39" spans="1:64">
      <c r="A39">
        <v>38</v>
      </c>
      <c r="B39" t="s">
        <v>1813</v>
      </c>
      <c r="C39" t="s">
        <v>858</v>
      </c>
      <c r="D39" t="s">
        <v>859</v>
      </c>
      <c r="E39" t="s">
        <v>860</v>
      </c>
      <c r="F39">
        <v>2020</v>
      </c>
      <c r="G39" t="s">
        <v>861</v>
      </c>
      <c r="H39" t="s">
        <v>67</v>
      </c>
      <c r="I39" t="s">
        <v>67</v>
      </c>
      <c r="J39" t="s">
        <v>67</v>
      </c>
      <c r="K39" t="s">
        <v>862</v>
      </c>
      <c r="L39" t="s">
        <v>863</v>
      </c>
      <c r="M39" t="s">
        <v>67</v>
      </c>
      <c r="N39">
        <v>1</v>
      </c>
      <c r="O39" t="s">
        <v>864</v>
      </c>
      <c r="P39" t="s">
        <v>865</v>
      </c>
      <c r="Q39" t="s">
        <v>866</v>
      </c>
      <c r="R39" t="s">
        <v>867</v>
      </c>
      <c r="S39" t="s">
        <v>868</v>
      </c>
      <c r="T39" t="s">
        <v>1914</v>
      </c>
      <c r="U39" t="s">
        <v>67</v>
      </c>
      <c r="V39" t="s">
        <v>869</v>
      </c>
      <c r="W39" t="s">
        <v>67</v>
      </c>
      <c r="X39" t="s">
        <v>67</v>
      </c>
      <c r="Y39" t="s">
        <v>67</v>
      </c>
      <c r="Z39" t="s">
        <v>67</v>
      </c>
      <c r="AA39" t="s">
        <v>67</v>
      </c>
      <c r="AB39" t="s">
        <v>67</v>
      </c>
      <c r="AC39" t="s">
        <v>67</v>
      </c>
      <c r="AD39" t="s">
        <v>67</v>
      </c>
      <c r="AE39" t="s">
        <v>67</v>
      </c>
      <c r="AF39" t="s">
        <v>67</v>
      </c>
      <c r="AG39" t="s">
        <v>67</v>
      </c>
      <c r="AH39" t="s">
        <v>67</v>
      </c>
      <c r="AI39" t="s">
        <v>67</v>
      </c>
      <c r="AJ39" t="s">
        <v>67</v>
      </c>
      <c r="AK39" t="s">
        <v>67</v>
      </c>
      <c r="AL39" t="s">
        <v>870</v>
      </c>
      <c r="AM39" t="s">
        <v>67</v>
      </c>
      <c r="AN39" t="s">
        <v>871</v>
      </c>
      <c r="AO39" t="s">
        <v>67</v>
      </c>
      <c r="AP39" t="s">
        <v>872</v>
      </c>
      <c r="AQ39" t="s">
        <v>873</v>
      </c>
      <c r="AR39" t="s">
        <v>874</v>
      </c>
      <c r="AS39" t="s">
        <v>67</v>
      </c>
      <c r="AT39" t="s">
        <v>875</v>
      </c>
      <c r="AU39" t="s">
        <v>67</v>
      </c>
      <c r="AV39" t="s">
        <v>876</v>
      </c>
      <c r="AW39" t="s">
        <v>67</v>
      </c>
      <c r="AX39" t="s">
        <v>67</v>
      </c>
      <c r="AY39" t="s">
        <v>80</v>
      </c>
      <c r="AZ39" t="s">
        <v>877</v>
      </c>
      <c r="BA39" t="s">
        <v>160</v>
      </c>
      <c r="BB39" t="s">
        <v>83</v>
      </c>
      <c r="BC39" t="s">
        <v>67</v>
      </c>
      <c r="BD39" t="s">
        <v>84</v>
      </c>
      <c r="BE39" t="s">
        <v>878</v>
      </c>
      <c r="BF39" t="s">
        <v>879</v>
      </c>
      <c r="BH39" t="s">
        <v>109</v>
      </c>
      <c r="BJ39" t="s">
        <v>880</v>
      </c>
      <c r="BK39" t="s">
        <v>880</v>
      </c>
      <c r="BL39" t="s">
        <v>1888</v>
      </c>
    </row>
    <row r="40" spans="1:64">
      <c r="A40">
        <v>39</v>
      </c>
      <c r="B40" t="s">
        <v>1813</v>
      </c>
      <c r="C40" t="s">
        <v>881</v>
      </c>
      <c r="D40" t="s">
        <v>882</v>
      </c>
      <c r="E40" t="s">
        <v>883</v>
      </c>
      <c r="F40">
        <v>2020</v>
      </c>
      <c r="G40" t="s">
        <v>884</v>
      </c>
      <c r="H40" t="s">
        <v>67</v>
      </c>
      <c r="I40" t="s">
        <v>67</v>
      </c>
      <c r="J40" t="s">
        <v>67</v>
      </c>
      <c r="K40" t="s">
        <v>885</v>
      </c>
      <c r="L40" t="s">
        <v>886</v>
      </c>
      <c r="M40" t="s">
        <v>67</v>
      </c>
      <c r="N40">
        <v>0</v>
      </c>
      <c r="O40" t="s">
        <v>887</v>
      </c>
      <c r="P40" t="s">
        <v>888</v>
      </c>
      <c r="Q40" t="s">
        <v>889</v>
      </c>
      <c r="R40" t="s">
        <v>890</v>
      </c>
      <c r="S40" t="s">
        <v>891</v>
      </c>
      <c r="T40" t="s">
        <v>1915</v>
      </c>
      <c r="U40" t="s">
        <v>892</v>
      </c>
      <c r="V40" t="s">
        <v>893</v>
      </c>
      <c r="W40" t="s">
        <v>67</v>
      </c>
      <c r="X40" t="s">
        <v>67</v>
      </c>
      <c r="Y40" t="s">
        <v>67</v>
      </c>
      <c r="Z40" t="s">
        <v>67</v>
      </c>
      <c r="AA40" t="s">
        <v>67</v>
      </c>
      <c r="AB40" t="s">
        <v>67</v>
      </c>
      <c r="AC40" t="s">
        <v>67</v>
      </c>
      <c r="AD40" t="s">
        <v>67</v>
      </c>
      <c r="AE40" t="s">
        <v>67</v>
      </c>
      <c r="AF40" t="s">
        <v>67</v>
      </c>
      <c r="AG40" t="s">
        <v>67</v>
      </c>
      <c r="AH40" t="s">
        <v>67</v>
      </c>
      <c r="AI40" t="s">
        <v>67</v>
      </c>
      <c r="AJ40" t="s">
        <v>67</v>
      </c>
      <c r="AK40" t="s">
        <v>67</v>
      </c>
      <c r="AL40" t="s">
        <v>894</v>
      </c>
      <c r="AM40" t="s">
        <v>67</v>
      </c>
      <c r="AN40" t="s">
        <v>67</v>
      </c>
      <c r="AO40" t="s">
        <v>67</v>
      </c>
      <c r="AP40" t="s">
        <v>895</v>
      </c>
      <c r="AQ40" t="s">
        <v>896</v>
      </c>
      <c r="AR40" t="s">
        <v>897</v>
      </c>
      <c r="AS40" t="s">
        <v>67</v>
      </c>
      <c r="AT40" t="s">
        <v>898</v>
      </c>
      <c r="AU40" t="s">
        <v>67</v>
      </c>
      <c r="AV40" t="s">
        <v>67</v>
      </c>
      <c r="AW40" t="s">
        <v>67</v>
      </c>
      <c r="AX40" t="s">
        <v>67</v>
      </c>
      <c r="AY40" t="s">
        <v>80</v>
      </c>
      <c r="AZ40" t="s">
        <v>899</v>
      </c>
      <c r="BA40" t="s">
        <v>160</v>
      </c>
      <c r="BB40" t="s">
        <v>83</v>
      </c>
      <c r="BC40" t="s">
        <v>401</v>
      </c>
      <c r="BD40" t="s">
        <v>84</v>
      </c>
      <c r="BE40" t="s">
        <v>900</v>
      </c>
      <c r="BF40" t="s">
        <v>901</v>
      </c>
      <c r="BH40" t="s">
        <v>109</v>
      </c>
      <c r="BJ40" t="s">
        <v>902</v>
      </c>
      <c r="BK40" t="s">
        <v>902</v>
      </c>
      <c r="BL40" t="s">
        <v>1816</v>
      </c>
    </row>
    <row r="41" spans="1:64">
      <c r="A41">
        <v>40</v>
      </c>
      <c r="B41" t="s">
        <v>1813</v>
      </c>
      <c r="C41" t="s">
        <v>903</v>
      </c>
      <c r="D41" t="s">
        <v>904</v>
      </c>
      <c r="E41" t="s">
        <v>905</v>
      </c>
      <c r="F41">
        <v>2020</v>
      </c>
      <c r="G41" t="s">
        <v>205</v>
      </c>
      <c r="H41" t="s">
        <v>906</v>
      </c>
      <c r="I41" t="s">
        <v>907</v>
      </c>
      <c r="J41" t="s">
        <v>67</v>
      </c>
      <c r="K41" t="s">
        <v>439</v>
      </c>
      <c r="L41" t="s">
        <v>440</v>
      </c>
      <c r="M41" t="s">
        <v>67</v>
      </c>
      <c r="N41">
        <v>0</v>
      </c>
      <c r="O41" t="s">
        <v>67</v>
      </c>
      <c r="P41" t="s">
        <v>908</v>
      </c>
      <c r="Q41" t="s">
        <v>909</v>
      </c>
      <c r="R41" t="s">
        <v>910</v>
      </c>
      <c r="S41" t="s">
        <v>911</v>
      </c>
      <c r="U41" t="s">
        <v>912</v>
      </c>
      <c r="V41" t="s">
        <v>67</v>
      </c>
      <c r="W41" t="s">
        <v>67</v>
      </c>
      <c r="X41" t="s">
        <v>67</v>
      </c>
      <c r="Y41" t="s">
        <v>67</v>
      </c>
      <c r="Z41" t="s">
        <v>67</v>
      </c>
      <c r="AA41" t="s">
        <v>67</v>
      </c>
      <c r="AB41" t="s">
        <v>67</v>
      </c>
      <c r="AC41" t="s">
        <v>67</v>
      </c>
      <c r="AD41" t="s">
        <v>67</v>
      </c>
      <c r="AE41" t="s">
        <v>67</v>
      </c>
      <c r="AF41" t="s">
        <v>67</v>
      </c>
      <c r="AG41" t="s">
        <v>67</v>
      </c>
      <c r="AH41" t="s">
        <v>67</v>
      </c>
      <c r="AI41" t="s">
        <v>67</v>
      </c>
      <c r="AJ41" t="s">
        <v>67</v>
      </c>
      <c r="AK41" t="s">
        <v>67</v>
      </c>
      <c r="AL41" t="s">
        <v>913</v>
      </c>
      <c r="AM41" t="s">
        <v>67</v>
      </c>
      <c r="AN41" t="s">
        <v>67</v>
      </c>
      <c r="AO41" t="s">
        <v>67</v>
      </c>
      <c r="AP41" t="s">
        <v>216</v>
      </c>
      <c r="AQ41" t="s">
        <v>67</v>
      </c>
      <c r="AR41" t="s">
        <v>67</v>
      </c>
      <c r="AS41" t="s">
        <v>67</v>
      </c>
      <c r="AT41" t="s">
        <v>67</v>
      </c>
      <c r="AU41" t="s">
        <v>217</v>
      </c>
      <c r="AV41" t="s">
        <v>67</v>
      </c>
      <c r="AW41" t="s">
        <v>67</v>
      </c>
      <c r="AX41" t="s">
        <v>67</v>
      </c>
      <c r="AY41" t="s">
        <v>80</v>
      </c>
      <c r="AZ41" t="s">
        <v>218</v>
      </c>
      <c r="BA41" t="s">
        <v>82</v>
      </c>
      <c r="BB41" t="s">
        <v>83</v>
      </c>
      <c r="BC41" t="s">
        <v>67</v>
      </c>
      <c r="BD41" t="s">
        <v>84</v>
      </c>
      <c r="BE41" t="s">
        <v>914</v>
      </c>
      <c r="BF41" t="s">
        <v>220</v>
      </c>
      <c r="BH41" t="s">
        <v>109</v>
      </c>
      <c r="BJ41" t="s">
        <v>915</v>
      </c>
      <c r="BK41" t="s">
        <v>915</v>
      </c>
      <c r="BL41" t="s">
        <v>1816</v>
      </c>
    </row>
    <row r="42" spans="1:64">
      <c r="A42">
        <v>41</v>
      </c>
      <c r="B42" t="s">
        <v>1813</v>
      </c>
      <c r="C42" t="s">
        <v>916</v>
      </c>
      <c r="D42" t="s">
        <v>917</v>
      </c>
      <c r="E42" t="s">
        <v>918</v>
      </c>
      <c r="F42">
        <v>2020</v>
      </c>
      <c r="G42" t="s">
        <v>919</v>
      </c>
      <c r="H42" t="s">
        <v>920</v>
      </c>
      <c r="I42" t="s">
        <v>275</v>
      </c>
      <c r="J42" t="s">
        <v>67</v>
      </c>
      <c r="K42" t="s">
        <v>921</v>
      </c>
      <c r="L42" t="s">
        <v>922</v>
      </c>
      <c r="M42" t="s">
        <v>67</v>
      </c>
      <c r="N42">
        <v>6</v>
      </c>
      <c r="O42" t="s">
        <v>923</v>
      </c>
      <c r="P42" t="s">
        <v>924</v>
      </c>
      <c r="Q42" t="s">
        <v>925</v>
      </c>
      <c r="R42" t="s">
        <v>926</v>
      </c>
      <c r="S42" t="s">
        <v>927</v>
      </c>
      <c r="T42" t="s">
        <v>1916</v>
      </c>
      <c r="U42" t="s">
        <v>928</v>
      </c>
      <c r="V42" t="s">
        <v>929</v>
      </c>
      <c r="W42" t="s">
        <v>67</v>
      </c>
      <c r="X42" t="s">
        <v>67</v>
      </c>
      <c r="Y42" t="s">
        <v>67</v>
      </c>
      <c r="Z42" t="s">
        <v>67</v>
      </c>
      <c r="AA42" t="s">
        <v>67</v>
      </c>
      <c r="AB42" t="s">
        <v>67</v>
      </c>
      <c r="AC42" t="s">
        <v>67</v>
      </c>
      <c r="AD42" t="s">
        <v>67</v>
      </c>
      <c r="AE42" t="s">
        <v>67</v>
      </c>
      <c r="AF42" t="s">
        <v>67</v>
      </c>
      <c r="AG42" t="s">
        <v>67</v>
      </c>
      <c r="AH42" t="s">
        <v>67</v>
      </c>
      <c r="AI42" t="s">
        <v>67</v>
      </c>
      <c r="AJ42" t="s">
        <v>67</v>
      </c>
      <c r="AK42" t="s">
        <v>67</v>
      </c>
      <c r="AL42" t="s">
        <v>930</v>
      </c>
      <c r="AM42" t="s">
        <v>931</v>
      </c>
      <c r="AN42" t="s">
        <v>67</v>
      </c>
      <c r="AO42" t="s">
        <v>67</v>
      </c>
      <c r="AP42" t="s">
        <v>128</v>
      </c>
      <c r="AQ42" t="s">
        <v>67</v>
      </c>
      <c r="AR42" t="s">
        <v>67</v>
      </c>
      <c r="AS42" t="s">
        <v>67</v>
      </c>
      <c r="AT42" t="s">
        <v>67</v>
      </c>
      <c r="AU42" t="s">
        <v>932</v>
      </c>
      <c r="AV42" t="s">
        <v>67</v>
      </c>
      <c r="AW42" t="s">
        <v>67</v>
      </c>
      <c r="AX42" t="s">
        <v>67</v>
      </c>
      <c r="AY42" t="s">
        <v>80</v>
      </c>
      <c r="AZ42" t="s">
        <v>933</v>
      </c>
      <c r="BA42" t="s">
        <v>82</v>
      </c>
      <c r="BB42" t="s">
        <v>83</v>
      </c>
      <c r="BC42" t="s">
        <v>67</v>
      </c>
      <c r="BD42" t="s">
        <v>84</v>
      </c>
      <c r="BE42" t="s">
        <v>934</v>
      </c>
      <c r="BF42" t="s">
        <v>935</v>
      </c>
      <c r="BG42" t="s">
        <v>936</v>
      </c>
      <c r="BH42" t="s">
        <v>937</v>
      </c>
      <c r="BJ42" t="s">
        <v>938</v>
      </c>
      <c r="BK42" t="s">
        <v>938</v>
      </c>
      <c r="BL42" t="s">
        <v>1816</v>
      </c>
    </row>
    <row r="43" spans="1:64">
      <c r="A43">
        <v>42</v>
      </c>
      <c r="B43" t="s">
        <v>1813</v>
      </c>
      <c r="C43" t="s">
        <v>939</v>
      </c>
      <c r="D43" t="s">
        <v>940</v>
      </c>
      <c r="E43" t="s">
        <v>941</v>
      </c>
      <c r="F43">
        <v>2019</v>
      </c>
      <c r="G43" t="s">
        <v>942</v>
      </c>
      <c r="H43" t="s">
        <v>943</v>
      </c>
      <c r="I43" t="s">
        <v>275</v>
      </c>
      <c r="J43" t="s">
        <v>67</v>
      </c>
      <c r="K43" t="s">
        <v>944</v>
      </c>
      <c r="L43" t="s">
        <v>945</v>
      </c>
      <c r="M43" t="s">
        <v>67</v>
      </c>
      <c r="N43">
        <v>18</v>
      </c>
      <c r="O43" t="s">
        <v>946</v>
      </c>
      <c r="P43" t="s">
        <v>947</v>
      </c>
      <c r="Q43" t="s">
        <v>948</v>
      </c>
      <c r="R43" t="s">
        <v>949</v>
      </c>
      <c r="S43" t="s">
        <v>950</v>
      </c>
      <c r="T43" t="s">
        <v>1917</v>
      </c>
      <c r="U43" t="s">
        <v>951</v>
      </c>
      <c r="V43" t="s">
        <v>952</v>
      </c>
      <c r="W43" t="s">
        <v>67</v>
      </c>
      <c r="X43" t="s">
        <v>67</v>
      </c>
      <c r="Y43" t="s">
        <v>67</v>
      </c>
      <c r="Z43" t="s">
        <v>67</v>
      </c>
      <c r="AA43" t="s">
        <v>953</v>
      </c>
      <c r="AB43" t="s">
        <v>954</v>
      </c>
      <c r="AC43" t="s">
        <v>67</v>
      </c>
      <c r="AD43" t="s">
        <v>67</v>
      </c>
      <c r="AE43" t="s">
        <v>67</v>
      </c>
      <c r="AF43" t="s">
        <v>67</v>
      </c>
      <c r="AG43" t="s">
        <v>67</v>
      </c>
      <c r="AH43" t="s">
        <v>67</v>
      </c>
      <c r="AI43" t="s">
        <v>67</v>
      </c>
      <c r="AJ43" t="s">
        <v>67</v>
      </c>
      <c r="AK43" t="s">
        <v>67</v>
      </c>
      <c r="AL43" t="s">
        <v>955</v>
      </c>
      <c r="AM43" t="s">
        <v>956</v>
      </c>
      <c r="AN43" t="s">
        <v>67</v>
      </c>
      <c r="AO43" t="s">
        <v>67</v>
      </c>
      <c r="AP43" t="s">
        <v>957</v>
      </c>
      <c r="AQ43" t="s">
        <v>67</v>
      </c>
      <c r="AR43" t="s">
        <v>67</v>
      </c>
      <c r="AS43" t="s">
        <v>67</v>
      </c>
      <c r="AT43" t="s">
        <v>67</v>
      </c>
      <c r="AU43" t="s">
        <v>958</v>
      </c>
      <c r="AV43" t="s">
        <v>67</v>
      </c>
      <c r="AW43" t="s">
        <v>67</v>
      </c>
      <c r="AX43" t="s">
        <v>67</v>
      </c>
      <c r="AY43" t="s">
        <v>80</v>
      </c>
      <c r="AZ43" t="s">
        <v>959</v>
      </c>
      <c r="BA43" t="s">
        <v>82</v>
      </c>
      <c r="BB43" t="s">
        <v>83</v>
      </c>
      <c r="BC43" t="s">
        <v>67</v>
      </c>
      <c r="BD43" t="s">
        <v>84</v>
      </c>
      <c r="BE43" t="s">
        <v>960</v>
      </c>
      <c r="BF43" t="s">
        <v>961</v>
      </c>
      <c r="BG43" t="s">
        <v>962</v>
      </c>
      <c r="BH43" t="s">
        <v>963</v>
      </c>
      <c r="BJ43" t="s">
        <v>964</v>
      </c>
      <c r="BK43" t="s">
        <v>964</v>
      </c>
      <c r="BL43" t="s">
        <v>1816</v>
      </c>
    </row>
    <row r="44" spans="1:64">
      <c r="A44">
        <v>43</v>
      </c>
      <c r="B44" t="s">
        <v>1813</v>
      </c>
      <c r="C44" t="s">
        <v>965</v>
      </c>
      <c r="D44" t="s">
        <v>966</v>
      </c>
      <c r="E44" t="s">
        <v>967</v>
      </c>
      <c r="F44">
        <v>2019</v>
      </c>
      <c r="G44" t="s">
        <v>968</v>
      </c>
      <c r="H44" t="s">
        <v>67</v>
      </c>
      <c r="I44" t="s">
        <v>67</v>
      </c>
      <c r="J44" t="s">
        <v>969</v>
      </c>
      <c r="K44" t="s">
        <v>970</v>
      </c>
      <c r="L44" t="s">
        <v>971</v>
      </c>
      <c r="M44" t="s">
        <v>67</v>
      </c>
      <c r="N44">
        <v>0</v>
      </c>
      <c r="O44" t="s">
        <v>972</v>
      </c>
      <c r="P44" t="s">
        <v>973</v>
      </c>
      <c r="Q44" t="s">
        <v>974</v>
      </c>
      <c r="R44" t="s">
        <v>975</v>
      </c>
      <c r="S44" t="s">
        <v>976</v>
      </c>
      <c r="T44" t="s">
        <v>1918</v>
      </c>
      <c r="U44" t="s">
        <v>977</v>
      </c>
      <c r="V44" t="s">
        <v>978</v>
      </c>
      <c r="W44" t="s">
        <v>67</v>
      </c>
      <c r="X44" t="s">
        <v>67</v>
      </c>
      <c r="Y44" t="s">
        <v>67</v>
      </c>
      <c r="Z44" t="s">
        <v>67</v>
      </c>
      <c r="AA44" t="s">
        <v>67</v>
      </c>
      <c r="AB44" t="s">
        <v>67</v>
      </c>
      <c r="AC44" t="s">
        <v>67</v>
      </c>
      <c r="AD44" t="s">
        <v>67</v>
      </c>
      <c r="AE44" t="s">
        <v>67</v>
      </c>
      <c r="AF44" t="s">
        <v>67</v>
      </c>
      <c r="AG44" t="s">
        <v>67</v>
      </c>
      <c r="AH44" t="s">
        <v>67</v>
      </c>
      <c r="AI44" t="s">
        <v>67</v>
      </c>
      <c r="AJ44" t="s">
        <v>67</v>
      </c>
      <c r="AK44" t="s">
        <v>67</v>
      </c>
      <c r="AL44" t="s">
        <v>979</v>
      </c>
      <c r="AM44" t="s">
        <v>67</v>
      </c>
      <c r="AN44" t="s">
        <v>67</v>
      </c>
      <c r="AO44" t="s">
        <v>980</v>
      </c>
      <c r="AP44" t="s">
        <v>981</v>
      </c>
      <c r="AQ44" t="s">
        <v>982</v>
      </c>
      <c r="AR44" t="s">
        <v>983</v>
      </c>
      <c r="AS44" t="s">
        <v>67</v>
      </c>
      <c r="AT44" t="s">
        <v>984</v>
      </c>
      <c r="AU44" t="s">
        <v>67</v>
      </c>
      <c r="AV44" t="s">
        <v>985</v>
      </c>
      <c r="AW44" t="s">
        <v>67</v>
      </c>
      <c r="AX44" t="s">
        <v>67</v>
      </c>
      <c r="AY44" t="s">
        <v>80</v>
      </c>
      <c r="AZ44" t="s">
        <v>986</v>
      </c>
      <c r="BA44" t="s">
        <v>160</v>
      </c>
      <c r="BB44" t="s">
        <v>83</v>
      </c>
      <c r="BC44" t="s">
        <v>67</v>
      </c>
      <c r="BD44" t="s">
        <v>84</v>
      </c>
      <c r="BE44" t="s">
        <v>987</v>
      </c>
      <c r="BF44" t="s">
        <v>988</v>
      </c>
      <c r="BH44" t="s">
        <v>109</v>
      </c>
      <c r="BJ44" t="s">
        <v>989</v>
      </c>
      <c r="BK44" t="s">
        <v>989</v>
      </c>
      <c r="BL44" t="s">
        <v>1816</v>
      </c>
    </row>
    <row r="45" spans="1:64">
      <c r="A45">
        <v>44</v>
      </c>
      <c r="B45" t="s">
        <v>1813</v>
      </c>
      <c r="C45" t="s">
        <v>990</v>
      </c>
      <c r="D45" t="s">
        <v>991</v>
      </c>
      <c r="E45" t="s">
        <v>992</v>
      </c>
      <c r="F45">
        <v>2019</v>
      </c>
      <c r="G45" t="s">
        <v>318</v>
      </c>
      <c r="H45" t="s">
        <v>993</v>
      </c>
      <c r="I45" t="s">
        <v>67</v>
      </c>
      <c r="J45" t="s">
        <v>994</v>
      </c>
      <c r="K45" t="s">
        <v>67</v>
      </c>
      <c r="L45" t="s">
        <v>67</v>
      </c>
      <c r="M45" t="s">
        <v>67</v>
      </c>
      <c r="N45">
        <v>30</v>
      </c>
      <c r="O45" t="s">
        <v>995</v>
      </c>
      <c r="P45" t="s">
        <v>996</v>
      </c>
      <c r="Q45" t="s">
        <v>997</v>
      </c>
      <c r="R45" t="s">
        <v>998</v>
      </c>
      <c r="S45" t="s">
        <v>999</v>
      </c>
      <c r="T45" t="s">
        <v>1919</v>
      </c>
      <c r="U45" t="s">
        <v>1000</v>
      </c>
      <c r="V45" t="s">
        <v>1001</v>
      </c>
      <c r="W45" t="s">
        <v>67</v>
      </c>
      <c r="X45" t="s">
        <v>67</v>
      </c>
      <c r="Y45" t="s">
        <v>67</v>
      </c>
      <c r="Z45" t="s">
        <v>67</v>
      </c>
      <c r="AA45" t="s">
        <v>1002</v>
      </c>
      <c r="AB45" t="s">
        <v>1003</v>
      </c>
      <c r="AC45" t="s">
        <v>67</v>
      </c>
      <c r="AD45" t="s">
        <v>67</v>
      </c>
      <c r="AE45" t="s">
        <v>67</v>
      </c>
      <c r="AF45" t="s">
        <v>67</v>
      </c>
      <c r="AG45" t="s">
        <v>67</v>
      </c>
      <c r="AH45" t="s">
        <v>67</v>
      </c>
      <c r="AI45" t="s">
        <v>67</v>
      </c>
      <c r="AJ45" t="s">
        <v>67</v>
      </c>
      <c r="AK45" t="s">
        <v>67</v>
      </c>
      <c r="AL45" t="s">
        <v>1004</v>
      </c>
      <c r="AM45" t="s">
        <v>1005</v>
      </c>
      <c r="AN45" t="s">
        <v>67</v>
      </c>
      <c r="AO45" t="s">
        <v>67</v>
      </c>
      <c r="AP45" t="s">
        <v>332</v>
      </c>
      <c r="AQ45" t="s">
        <v>67</v>
      </c>
      <c r="AR45" t="s">
        <v>67</v>
      </c>
      <c r="AS45" t="s">
        <v>67</v>
      </c>
      <c r="AT45" t="s">
        <v>67</v>
      </c>
      <c r="AU45" t="s">
        <v>333</v>
      </c>
      <c r="AV45" t="s">
        <v>67</v>
      </c>
      <c r="AW45" t="s">
        <v>334</v>
      </c>
      <c r="AX45" t="s">
        <v>67</v>
      </c>
      <c r="AY45" t="s">
        <v>80</v>
      </c>
      <c r="AZ45" t="s">
        <v>335</v>
      </c>
      <c r="BA45" t="s">
        <v>82</v>
      </c>
      <c r="BB45" t="s">
        <v>83</v>
      </c>
      <c r="BC45" t="s">
        <v>67</v>
      </c>
      <c r="BD45" t="s">
        <v>84</v>
      </c>
      <c r="BE45" t="s">
        <v>1006</v>
      </c>
      <c r="BF45" t="s">
        <v>335</v>
      </c>
      <c r="BG45" t="s">
        <v>962</v>
      </c>
      <c r="BH45" t="s">
        <v>963</v>
      </c>
      <c r="BJ45" t="s">
        <v>1007</v>
      </c>
      <c r="BK45" t="s">
        <v>1007</v>
      </c>
      <c r="BL45" t="s">
        <v>1816</v>
      </c>
    </row>
    <row r="46" spans="1:64">
      <c r="A46">
        <v>45</v>
      </c>
      <c r="B46" t="s">
        <v>1813</v>
      </c>
      <c r="C46" t="s">
        <v>1008</v>
      </c>
      <c r="D46" t="s">
        <v>599</v>
      </c>
      <c r="E46" t="s">
        <v>1009</v>
      </c>
      <c r="F46">
        <v>2019</v>
      </c>
      <c r="G46" t="s">
        <v>63</v>
      </c>
      <c r="H46" t="s">
        <v>1010</v>
      </c>
      <c r="I46" t="s">
        <v>623</v>
      </c>
      <c r="J46" t="s">
        <v>1011</v>
      </c>
      <c r="K46" t="s">
        <v>67</v>
      </c>
      <c r="L46" t="s">
        <v>67</v>
      </c>
      <c r="M46" t="s">
        <v>67</v>
      </c>
      <c r="N46">
        <v>10</v>
      </c>
      <c r="O46" t="s">
        <v>1012</v>
      </c>
      <c r="P46" t="s">
        <v>1013</v>
      </c>
      <c r="Q46" t="s">
        <v>1014</v>
      </c>
      <c r="R46" t="s">
        <v>1015</v>
      </c>
      <c r="S46" t="s">
        <v>1016</v>
      </c>
      <c r="U46" t="s">
        <v>67</v>
      </c>
      <c r="V46" t="s">
        <v>1017</v>
      </c>
      <c r="W46" t="s">
        <v>67</v>
      </c>
      <c r="X46" t="s">
        <v>67</v>
      </c>
      <c r="Y46" t="s">
        <v>67</v>
      </c>
      <c r="Z46" t="s">
        <v>67</v>
      </c>
      <c r="AA46" t="s">
        <v>67</v>
      </c>
      <c r="AB46" t="s">
        <v>1018</v>
      </c>
      <c r="AC46" t="s">
        <v>67</v>
      </c>
      <c r="AD46" t="s">
        <v>67</v>
      </c>
      <c r="AE46" t="s">
        <v>67</v>
      </c>
      <c r="AF46" t="s">
        <v>67</v>
      </c>
      <c r="AG46" t="s">
        <v>67</v>
      </c>
      <c r="AH46" t="s">
        <v>67</v>
      </c>
      <c r="AI46" t="s">
        <v>67</v>
      </c>
      <c r="AJ46" t="s">
        <v>67</v>
      </c>
      <c r="AK46" t="s">
        <v>67</v>
      </c>
      <c r="AL46" t="s">
        <v>1019</v>
      </c>
      <c r="AM46" t="s">
        <v>1020</v>
      </c>
      <c r="AN46" t="s">
        <v>67</v>
      </c>
      <c r="AO46" t="s">
        <v>67</v>
      </c>
      <c r="AP46" t="s">
        <v>77</v>
      </c>
      <c r="AQ46" t="s">
        <v>67</v>
      </c>
      <c r="AR46" t="s">
        <v>67</v>
      </c>
      <c r="AS46" t="s">
        <v>67</v>
      </c>
      <c r="AT46" t="s">
        <v>67</v>
      </c>
      <c r="AU46" t="s">
        <v>78</v>
      </c>
      <c r="AV46" t="s">
        <v>67</v>
      </c>
      <c r="AW46" t="s">
        <v>79</v>
      </c>
      <c r="AX46" t="s">
        <v>67</v>
      </c>
      <c r="AY46" t="s">
        <v>80</v>
      </c>
      <c r="AZ46" t="s">
        <v>81</v>
      </c>
      <c r="BA46" t="s">
        <v>82</v>
      </c>
      <c r="BB46" t="s">
        <v>83</v>
      </c>
      <c r="BC46" t="s">
        <v>67</v>
      </c>
      <c r="BD46" t="s">
        <v>84</v>
      </c>
      <c r="BE46" t="s">
        <v>1021</v>
      </c>
      <c r="BF46" t="s">
        <v>81</v>
      </c>
      <c r="BG46" t="s">
        <v>109</v>
      </c>
      <c r="BH46" t="s">
        <v>963</v>
      </c>
      <c r="BJ46" t="s">
        <v>1022</v>
      </c>
      <c r="BK46" t="s">
        <v>1022</v>
      </c>
      <c r="BL46" t="s">
        <v>1840</v>
      </c>
    </row>
    <row r="47" spans="1:64">
      <c r="A47">
        <v>46</v>
      </c>
      <c r="B47" t="s">
        <v>1813</v>
      </c>
      <c r="C47" t="s">
        <v>1023</v>
      </c>
      <c r="D47" t="s">
        <v>1024</v>
      </c>
      <c r="E47" t="s">
        <v>1025</v>
      </c>
      <c r="F47">
        <v>2019</v>
      </c>
      <c r="G47" t="s">
        <v>1026</v>
      </c>
      <c r="H47" t="s">
        <v>667</v>
      </c>
      <c r="I47" t="s">
        <v>667</v>
      </c>
      <c r="J47" t="s">
        <v>67</v>
      </c>
      <c r="K47" t="s">
        <v>1027</v>
      </c>
      <c r="L47" t="s">
        <v>1028</v>
      </c>
      <c r="M47" t="s">
        <v>67</v>
      </c>
      <c r="N47">
        <v>0</v>
      </c>
      <c r="O47" t="s">
        <v>67</v>
      </c>
      <c r="P47" t="s">
        <v>1029</v>
      </c>
      <c r="Q47" t="s">
        <v>1030</v>
      </c>
      <c r="R47" t="s">
        <v>1031</v>
      </c>
      <c r="S47" t="s">
        <v>1032</v>
      </c>
      <c r="T47" t="s">
        <v>1920</v>
      </c>
      <c r="U47" t="s">
        <v>1033</v>
      </c>
      <c r="V47" t="s">
        <v>67</v>
      </c>
      <c r="W47" t="s">
        <v>67</v>
      </c>
      <c r="X47" t="s">
        <v>67</v>
      </c>
      <c r="Y47" t="s">
        <v>67</v>
      </c>
      <c r="Z47" t="s">
        <v>67</v>
      </c>
      <c r="AA47" t="s">
        <v>67</v>
      </c>
      <c r="AB47" t="s">
        <v>67</v>
      </c>
      <c r="AC47" t="s">
        <v>67</v>
      </c>
      <c r="AD47" t="s">
        <v>67</v>
      </c>
      <c r="AE47" t="s">
        <v>67</v>
      </c>
      <c r="AF47" t="s">
        <v>67</v>
      </c>
      <c r="AG47" t="s">
        <v>67</v>
      </c>
      <c r="AH47" t="s">
        <v>67</v>
      </c>
      <c r="AI47" t="s">
        <v>67</v>
      </c>
      <c r="AJ47" t="s">
        <v>67</v>
      </c>
      <c r="AK47" t="s">
        <v>67</v>
      </c>
      <c r="AL47" t="s">
        <v>1034</v>
      </c>
      <c r="AM47" t="s">
        <v>67</v>
      </c>
      <c r="AN47" t="s">
        <v>67</v>
      </c>
      <c r="AO47" t="s">
        <v>67</v>
      </c>
      <c r="AP47" t="s">
        <v>1026</v>
      </c>
      <c r="AQ47" t="s">
        <v>67</v>
      </c>
      <c r="AR47" t="s">
        <v>67</v>
      </c>
      <c r="AS47" t="s">
        <v>67</v>
      </c>
      <c r="AT47" t="s">
        <v>67</v>
      </c>
      <c r="AU47" t="s">
        <v>1035</v>
      </c>
      <c r="AV47" t="s">
        <v>67</v>
      </c>
      <c r="AW47" t="s">
        <v>67</v>
      </c>
      <c r="AX47" t="s">
        <v>67</v>
      </c>
      <c r="AY47" t="s">
        <v>80</v>
      </c>
      <c r="AZ47" t="s">
        <v>1036</v>
      </c>
      <c r="BA47" t="s">
        <v>82</v>
      </c>
      <c r="BB47" t="s">
        <v>83</v>
      </c>
      <c r="BC47" t="s">
        <v>67</v>
      </c>
      <c r="BD47" t="s">
        <v>84</v>
      </c>
      <c r="BE47" t="s">
        <v>1037</v>
      </c>
      <c r="BF47" t="s">
        <v>1038</v>
      </c>
      <c r="BH47" t="s">
        <v>109</v>
      </c>
      <c r="BJ47" t="s">
        <v>1039</v>
      </c>
      <c r="BK47" t="s">
        <v>1039</v>
      </c>
      <c r="BL47" t="s">
        <v>1816</v>
      </c>
    </row>
    <row r="48" spans="1:64">
      <c r="A48">
        <v>47</v>
      </c>
      <c r="B48" t="s">
        <v>1813</v>
      </c>
      <c r="C48" t="s">
        <v>1040</v>
      </c>
      <c r="D48" t="s">
        <v>1041</v>
      </c>
      <c r="E48" t="s">
        <v>1042</v>
      </c>
      <c r="F48">
        <v>2019</v>
      </c>
      <c r="G48" t="s">
        <v>1043</v>
      </c>
      <c r="H48" t="s">
        <v>1044</v>
      </c>
      <c r="I48" t="s">
        <v>1045</v>
      </c>
      <c r="J48" t="s">
        <v>67</v>
      </c>
      <c r="K48" t="s">
        <v>1046</v>
      </c>
      <c r="L48" t="s">
        <v>1047</v>
      </c>
      <c r="M48" t="s">
        <v>67</v>
      </c>
      <c r="N48">
        <v>5</v>
      </c>
      <c r="O48" t="s">
        <v>1048</v>
      </c>
      <c r="P48" t="s">
        <v>1049</v>
      </c>
      <c r="Q48" t="s">
        <v>1050</v>
      </c>
      <c r="R48" t="s">
        <v>1051</v>
      </c>
      <c r="S48" t="s">
        <v>1052</v>
      </c>
      <c r="T48" t="s">
        <v>1921</v>
      </c>
      <c r="U48" t="s">
        <v>1053</v>
      </c>
      <c r="V48" t="s">
        <v>1054</v>
      </c>
      <c r="W48" t="s">
        <v>67</v>
      </c>
      <c r="X48" t="s">
        <v>67</v>
      </c>
      <c r="Y48" t="s">
        <v>67</v>
      </c>
      <c r="Z48" t="s">
        <v>67</v>
      </c>
      <c r="AA48" t="s">
        <v>67</v>
      </c>
      <c r="AB48" t="s">
        <v>67</v>
      </c>
      <c r="AC48" t="s">
        <v>67</v>
      </c>
      <c r="AD48" t="s">
        <v>67</v>
      </c>
      <c r="AE48" t="s">
        <v>67</v>
      </c>
      <c r="AF48" t="s">
        <v>67</v>
      </c>
      <c r="AG48" t="s">
        <v>67</v>
      </c>
      <c r="AH48" t="s">
        <v>67</v>
      </c>
      <c r="AI48" t="s">
        <v>67</v>
      </c>
      <c r="AJ48" t="s">
        <v>67</v>
      </c>
      <c r="AK48" t="s">
        <v>67</v>
      </c>
      <c r="AL48" t="s">
        <v>1055</v>
      </c>
      <c r="AM48" t="s">
        <v>1056</v>
      </c>
      <c r="AN48" t="s">
        <v>1057</v>
      </c>
      <c r="AO48" t="s">
        <v>1058</v>
      </c>
      <c r="AP48" t="s">
        <v>1059</v>
      </c>
      <c r="AQ48" t="s">
        <v>1060</v>
      </c>
      <c r="AR48" t="s">
        <v>1061</v>
      </c>
      <c r="AS48" t="s">
        <v>67</v>
      </c>
      <c r="AT48" t="s">
        <v>1062</v>
      </c>
      <c r="AU48" t="s">
        <v>1063</v>
      </c>
      <c r="AV48" t="s">
        <v>67</v>
      </c>
      <c r="AW48" t="s">
        <v>67</v>
      </c>
      <c r="AX48" t="s">
        <v>67</v>
      </c>
      <c r="AY48" t="s">
        <v>80</v>
      </c>
      <c r="AZ48" t="s">
        <v>1064</v>
      </c>
      <c r="BA48" t="s">
        <v>160</v>
      </c>
      <c r="BB48" t="s">
        <v>83</v>
      </c>
      <c r="BC48" t="s">
        <v>242</v>
      </c>
      <c r="BD48" t="s">
        <v>84</v>
      </c>
      <c r="BE48" t="s">
        <v>1065</v>
      </c>
      <c r="BF48" t="s">
        <v>1066</v>
      </c>
      <c r="BG48" t="s">
        <v>1067</v>
      </c>
      <c r="BH48" t="s">
        <v>1068</v>
      </c>
      <c r="BJ48" t="s">
        <v>1069</v>
      </c>
      <c r="BK48" t="s">
        <v>1069</v>
      </c>
      <c r="BL48" t="s">
        <v>1888</v>
      </c>
    </row>
    <row r="49" spans="1:64">
      <c r="A49">
        <v>48</v>
      </c>
      <c r="B49" t="s">
        <v>1813</v>
      </c>
      <c r="C49" t="s">
        <v>1070</v>
      </c>
      <c r="D49" t="s">
        <v>1071</v>
      </c>
      <c r="E49" t="s">
        <v>1072</v>
      </c>
      <c r="F49">
        <v>2019</v>
      </c>
      <c r="G49" t="s">
        <v>1073</v>
      </c>
      <c r="H49" t="s">
        <v>67</v>
      </c>
      <c r="I49" t="s">
        <v>67</v>
      </c>
      <c r="J49" t="s">
        <v>67</v>
      </c>
      <c r="K49" t="s">
        <v>1074</v>
      </c>
      <c r="L49" t="s">
        <v>1075</v>
      </c>
      <c r="M49" t="s">
        <v>67</v>
      </c>
      <c r="N49">
        <v>0</v>
      </c>
      <c r="O49" t="s">
        <v>1076</v>
      </c>
      <c r="P49" t="s">
        <v>1077</v>
      </c>
      <c r="Q49" t="s">
        <v>1078</v>
      </c>
      <c r="R49" t="s">
        <v>1079</v>
      </c>
      <c r="S49" t="s">
        <v>1080</v>
      </c>
      <c r="U49" t="s">
        <v>1081</v>
      </c>
      <c r="V49" t="s">
        <v>1082</v>
      </c>
      <c r="W49" t="s">
        <v>67</v>
      </c>
      <c r="X49" t="s">
        <v>67</v>
      </c>
      <c r="Y49" t="s">
        <v>67</v>
      </c>
      <c r="Z49" t="s">
        <v>67</v>
      </c>
      <c r="AA49" t="s">
        <v>67</v>
      </c>
      <c r="AB49" t="s">
        <v>67</v>
      </c>
      <c r="AC49" t="s">
        <v>67</v>
      </c>
      <c r="AD49" t="s">
        <v>67</v>
      </c>
      <c r="AE49" t="s">
        <v>67</v>
      </c>
      <c r="AF49" t="s">
        <v>67</v>
      </c>
      <c r="AG49" t="s">
        <v>67</v>
      </c>
      <c r="AH49" t="s">
        <v>67</v>
      </c>
      <c r="AI49" t="s">
        <v>67</v>
      </c>
      <c r="AJ49" t="s">
        <v>67</v>
      </c>
      <c r="AK49" t="s">
        <v>67</v>
      </c>
      <c r="AL49" t="s">
        <v>1083</v>
      </c>
      <c r="AM49" t="s">
        <v>67</v>
      </c>
      <c r="AN49" t="s">
        <v>67</v>
      </c>
      <c r="AO49" t="s">
        <v>67</v>
      </c>
      <c r="AP49" t="s">
        <v>1084</v>
      </c>
      <c r="AQ49" t="s">
        <v>1085</v>
      </c>
      <c r="AR49" t="s">
        <v>1086</v>
      </c>
      <c r="AS49" t="s">
        <v>67</v>
      </c>
      <c r="AT49" t="s">
        <v>1087</v>
      </c>
      <c r="AU49" t="s">
        <v>67</v>
      </c>
      <c r="AV49" t="s">
        <v>1088</v>
      </c>
      <c r="AW49" t="s">
        <v>67</v>
      </c>
      <c r="AX49" t="s">
        <v>67</v>
      </c>
      <c r="AY49" t="s">
        <v>80</v>
      </c>
      <c r="AZ49" t="s">
        <v>1089</v>
      </c>
      <c r="BA49" t="s">
        <v>160</v>
      </c>
      <c r="BB49" t="s">
        <v>83</v>
      </c>
      <c r="BC49" t="s">
        <v>67</v>
      </c>
      <c r="BD49" t="s">
        <v>84</v>
      </c>
      <c r="BE49" t="s">
        <v>1090</v>
      </c>
      <c r="BF49" t="s">
        <v>1091</v>
      </c>
      <c r="BH49" t="s">
        <v>109</v>
      </c>
      <c r="BJ49" t="s">
        <v>1092</v>
      </c>
      <c r="BK49" t="s">
        <v>1092</v>
      </c>
      <c r="BL49" t="s">
        <v>1840</v>
      </c>
    </row>
    <row r="50" spans="1:64">
      <c r="A50" s="10">
        <v>49</v>
      </c>
      <c r="B50" t="s">
        <v>1813</v>
      </c>
      <c r="C50" t="s">
        <v>1093</v>
      </c>
      <c r="D50" t="s">
        <v>1094</v>
      </c>
      <c r="E50" t="s">
        <v>1095</v>
      </c>
      <c r="F50">
        <v>2019</v>
      </c>
      <c r="G50" t="s">
        <v>63</v>
      </c>
      <c r="H50" t="s">
        <v>1010</v>
      </c>
      <c r="I50" t="s">
        <v>843</v>
      </c>
      <c r="J50" t="s">
        <v>1096</v>
      </c>
      <c r="K50" t="s">
        <v>67</v>
      </c>
      <c r="L50" t="s">
        <v>67</v>
      </c>
      <c r="M50" t="s">
        <v>67</v>
      </c>
      <c r="N50">
        <v>45</v>
      </c>
      <c r="O50" t="s">
        <v>1097</v>
      </c>
      <c r="P50" t="s">
        <v>1098</v>
      </c>
      <c r="Q50" t="s">
        <v>1099</v>
      </c>
      <c r="R50" t="s">
        <v>1100</v>
      </c>
      <c r="S50" t="s">
        <v>1101</v>
      </c>
      <c r="T50" t="s">
        <v>1922</v>
      </c>
      <c r="U50" t="s">
        <v>67</v>
      </c>
      <c r="V50" t="s">
        <v>1102</v>
      </c>
      <c r="W50" t="s">
        <v>67</v>
      </c>
      <c r="X50" t="s">
        <v>67</v>
      </c>
      <c r="Y50" t="s">
        <v>67</v>
      </c>
      <c r="Z50" t="s">
        <v>67</v>
      </c>
      <c r="AA50" t="s">
        <v>67</v>
      </c>
      <c r="AB50" t="s">
        <v>67</v>
      </c>
      <c r="AC50" t="s">
        <v>67</v>
      </c>
      <c r="AD50" t="s">
        <v>67</v>
      </c>
      <c r="AE50" t="s">
        <v>67</v>
      </c>
      <c r="AF50" t="s">
        <v>67</v>
      </c>
      <c r="AG50" t="s">
        <v>67</v>
      </c>
      <c r="AH50" t="s">
        <v>67</v>
      </c>
      <c r="AI50" t="s">
        <v>67</v>
      </c>
      <c r="AJ50" t="s">
        <v>67</v>
      </c>
      <c r="AK50" t="s">
        <v>67</v>
      </c>
      <c r="AL50" t="s">
        <v>1103</v>
      </c>
      <c r="AM50" t="s">
        <v>1104</v>
      </c>
      <c r="AN50" t="s">
        <v>67</v>
      </c>
      <c r="AO50" t="s">
        <v>67</v>
      </c>
      <c r="AP50" t="s">
        <v>77</v>
      </c>
      <c r="AQ50" t="s">
        <v>67</v>
      </c>
      <c r="AR50" t="s">
        <v>67</v>
      </c>
      <c r="AS50" t="s">
        <v>67</v>
      </c>
      <c r="AT50" t="s">
        <v>67</v>
      </c>
      <c r="AU50" t="s">
        <v>78</v>
      </c>
      <c r="AV50" t="s">
        <v>67</v>
      </c>
      <c r="AW50" t="s">
        <v>79</v>
      </c>
      <c r="AX50" t="s">
        <v>67</v>
      </c>
      <c r="AY50" t="s">
        <v>80</v>
      </c>
      <c r="AZ50" t="s">
        <v>81</v>
      </c>
      <c r="BA50" t="s">
        <v>82</v>
      </c>
      <c r="BB50" t="s">
        <v>83</v>
      </c>
      <c r="BC50" t="s">
        <v>67</v>
      </c>
      <c r="BD50" t="s">
        <v>84</v>
      </c>
      <c r="BE50" t="s">
        <v>1105</v>
      </c>
      <c r="BF50" t="s">
        <v>81</v>
      </c>
      <c r="BG50" t="s">
        <v>109</v>
      </c>
      <c r="BH50" t="s">
        <v>110</v>
      </c>
      <c r="BJ50" t="s">
        <v>1106</v>
      </c>
      <c r="BK50" t="s">
        <v>1106</v>
      </c>
      <c r="BL50" t="s">
        <v>1816</v>
      </c>
    </row>
    <row r="51" spans="1:64">
      <c r="A51">
        <v>50</v>
      </c>
      <c r="B51" t="s">
        <v>1813</v>
      </c>
      <c r="C51" t="s">
        <v>1107</v>
      </c>
      <c r="D51" t="s">
        <v>1108</v>
      </c>
      <c r="E51" t="s">
        <v>1109</v>
      </c>
      <c r="F51">
        <v>2019</v>
      </c>
      <c r="G51" t="s">
        <v>1110</v>
      </c>
      <c r="H51" t="s">
        <v>1111</v>
      </c>
      <c r="I51" t="s">
        <v>67</v>
      </c>
      <c r="J51" t="s">
        <v>67</v>
      </c>
      <c r="K51" t="s">
        <v>67</v>
      </c>
      <c r="L51" t="s">
        <v>67</v>
      </c>
      <c r="M51" t="s">
        <v>67</v>
      </c>
      <c r="N51">
        <v>4</v>
      </c>
      <c r="O51" t="s">
        <v>1112</v>
      </c>
      <c r="P51" t="s">
        <v>1113</v>
      </c>
      <c r="Q51" t="s">
        <v>1114</v>
      </c>
      <c r="R51" t="s">
        <v>1115</v>
      </c>
      <c r="S51" t="s">
        <v>1116</v>
      </c>
      <c r="T51" t="s">
        <v>1923</v>
      </c>
      <c r="U51" t="s">
        <v>67</v>
      </c>
      <c r="V51" t="s">
        <v>1117</v>
      </c>
      <c r="W51" t="s">
        <v>67</v>
      </c>
      <c r="X51" t="s">
        <v>67</v>
      </c>
      <c r="Y51" t="s">
        <v>67</v>
      </c>
      <c r="Z51" t="s">
        <v>67</v>
      </c>
      <c r="AA51" t="s">
        <v>67</v>
      </c>
      <c r="AB51" t="s">
        <v>67</v>
      </c>
      <c r="AC51" t="s">
        <v>67</v>
      </c>
      <c r="AD51" t="s">
        <v>67</v>
      </c>
      <c r="AE51" t="s">
        <v>67</v>
      </c>
      <c r="AF51" t="s">
        <v>67</v>
      </c>
      <c r="AG51" t="s">
        <v>67</v>
      </c>
      <c r="AH51" t="s">
        <v>67</v>
      </c>
      <c r="AI51" t="s">
        <v>67</v>
      </c>
      <c r="AJ51" t="s">
        <v>67</v>
      </c>
      <c r="AK51" t="s">
        <v>67</v>
      </c>
      <c r="AL51" t="s">
        <v>1118</v>
      </c>
      <c r="AM51" t="s">
        <v>67</v>
      </c>
      <c r="AN51" t="s">
        <v>67</v>
      </c>
      <c r="AO51" t="s">
        <v>67</v>
      </c>
      <c r="AP51" t="s">
        <v>1119</v>
      </c>
      <c r="AQ51" t="s">
        <v>1120</v>
      </c>
      <c r="AR51" t="s">
        <v>1121</v>
      </c>
      <c r="AS51" t="s">
        <v>67</v>
      </c>
      <c r="AT51" t="s">
        <v>1122</v>
      </c>
      <c r="AU51" t="s">
        <v>1123</v>
      </c>
      <c r="AV51" t="s">
        <v>1124</v>
      </c>
      <c r="AW51" t="s">
        <v>1125</v>
      </c>
      <c r="AX51" t="s">
        <v>67</v>
      </c>
      <c r="AY51" t="s">
        <v>80</v>
      </c>
      <c r="AZ51" t="s">
        <v>1126</v>
      </c>
      <c r="BA51" t="s">
        <v>160</v>
      </c>
      <c r="BB51" t="s">
        <v>83</v>
      </c>
      <c r="BC51" t="s">
        <v>67</v>
      </c>
      <c r="BD51" t="s">
        <v>84</v>
      </c>
      <c r="BE51" t="s">
        <v>1127</v>
      </c>
      <c r="BF51" t="s">
        <v>1128</v>
      </c>
      <c r="BH51" t="s">
        <v>109</v>
      </c>
      <c r="BJ51" t="s">
        <v>1129</v>
      </c>
      <c r="BK51" t="s">
        <v>1129</v>
      </c>
      <c r="BL51" t="s">
        <v>1816</v>
      </c>
    </row>
    <row r="52" spans="1:64">
      <c r="A52" s="10">
        <v>51</v>
      </c>
      <c r="B52" t="s">
        <v>1813</v>
      </c>
      <c r="C52" t="s">
        <v>1130</v>
      </c>
      <c r="D52" t="s">
        <v>1131</v>
      </c>
      <c r="E52" t="s">
        <v>1132</v>
      </c>
      <c r="F52">
        <v>2019</v>
      </c>
      <c r="G52" t="s">
        <v>1133</v>
      </c>
      <c r="H52" t="s">
        <v>1134</v>
      </c>
      <c r="I52" t="s">
        <v>93</v>
      </c>
      <c r="J52" t="s">
        <v>67</v>
      </c>
      <c r="K52" t="s">
        <v>1135</v>
      </c>
      <c r="L52" t="s">
        <v>1136</v>
      </c>
      <c r="M52" t="s">
        <v>67</v>
      </c>
      <c r="N52">
        <v>42</v>
      </c>
      <c r="O52" t="s">
        <v>1137</v>
      </c>
      <c r="P52" t="s">
        <v>1138</v>
      </c>
      <c r="Q52" t="s">
        <v>1139</v>
      </c>
      <c r="R52" t="s">
        <v>1140</v>
      </c>
      <c r="S52" t="s">
        <v>1141</v>
      </c>
      <c r="T52" t="s">
        <v>1924</v>
      </c>
      <c r="U52" t="s">
        <v>1142</v>
      </c>
      <c r="V52" t="s">
        <v>1143</v>
      </c>
      <c r="W52" t="s">
        <v>67</v>
      </c>
      <c r="X52" t="s">
        <v>67</v>
      </c>
      <c r="Y52" t="s">
        <v>67</v>
      </c>
      <c r="Z52" t="s">
        <v>67</v>
      </c>
      <c r="AA52" t="s">
        <v>67</v>
      </c>
      <c r="AB52" t="s">
        <v>67</v>
      </c>
      <c r="AC52" t="s">
        <v>67</v>
      </c>
      <c r="AD52" t="s">
        <v>67</v>
      </c>
      <c r="AE52" t="s">
        <v>67</v>
      </c>
      <c r="AF52" t="s">
        <v>67</v>
      </c>
      <c r="AG52" t="s">
        <v>67</v>
      </c>
      <c r="AH52" t="s">
        <v>67</v>
      </c>
      <c r="AI52" t="s">
        <v>67</v>
      </c>
      <c r="AJ52" t="s">
        <v>67</v>
      </c>
      <c r="AK52" t="s">
        <v>67</v>
      </c>
      <c r="AL52" t="s">
        <v>1144</v>
      </c>
      <c r="AM52" t="s">
        <v>1145</v>
      </c>
      <c r="AN52" t="s">
        <v>67</v>
      </c>
      <c r="AO52" t="s">
        <v>67</v>
      </c>
      <c r="AP52" t="s">
        <v>469</v>
      </c>
      <c r="AQ52" t="s">
        <v>67</v>
      </c>
      <c r="AR52" t="s">
        <v>67</v>
      </c>
      <c r="AS52" t="s">
        <v>67</v>
      </c>
      <c r="AT52" t="s">
        <v>67</v>
      </c>
      <c r="AU52" t="s">
        <v>1146</v>
      </c>
      <c r="AV52" t="s">
        <v>67</v>
      </c>
      <c r="AW52" t="s">
        <v>1147</v>
      </c>
      <c r="AX52" t="s">
        <v>67</v>
      </c>
      <c r="AY52" t="s">
        <v>80</v>
      </c>
      <c r="AZ52" t="s">
        <v>1148</v>
      </c>
      <c r="BA52" t="s">
        <v>82</v>
      </c>
      <c r="BB52" t="s">
        <v>83</v>
      </c>
      <c r="BC52" t="s">
        <v>311</v>
      </c>
      <c r="BD52" t="s">
        <v>84</v>
      </c>
      <c r="BE52" t="s">
        <v>1149</v>
      </c>
      <c r="BF52" t="s">
        <v>1148</v>
      </c>
      <c r="BG52" t="s">
        <v>1150</v>
      </c>
      <c r="BH52" t="s">
        <v>1151</v>
      </c>
      <c r="BJ52" t="s">
        <v>1152</v>
      </c>
      <c r="BK52" t="s">
        <v>1152</v>
      </c>
      <c r="BL52" t="s">
        <v>1816</v>
      </c>
    </row>
    <row r="53" spans="1:64">
      <c r="A53">
        <v>52</v>
      </c>
      <c r="B53" t="s">
        <v>1813</v>
      </c>
      <c r="C53" t="s">
        <v>1153</v>
      </c>
      <c r="D53" t="s">
        <v>1154</v>
      </c>
      <c r="E53" t="s">
        <v>1155</v>
      </c>
      <c r="F53">
        <v>2018</v>
      </c>
      <c r="G53" t="s">
        <v>919</v>
      </c>
      <c r="H53" t="s">
        <v>534</v>
      </c>
      <c r="I53" t="s">
        <v>906</v>
      </c>
      <c r="J53" t="s">
        <v>67</v>
      </c>
      <c r="K53" t="s">
        <v>1156</v>
      </c>
      <c r="L53" t="s">
        <v>1157</v>
      </c>
      <c r="M53" t="s">
        <v>67</v>
      </c>
      <c r="N53">
        <v>13</v>
      </c>
      <c r="O53" t="s">
        <v>1158</v>
      </c>
      <c r="P53" t="s">
        <v>1159</v>
      </c>
      <c r="Q53" t="s">
        <v>1160</v>
      </c>
      <c r="R53" t="s">
        <v>1161</v>
      </c>
      <c r="S53" t="s">
        <v>1162</v>
      </c>
      <c r="T53" t="s">
        <v>1925</v>
      </c>
      <c r="U53" t="s">
        <v>1163</v>
      </c>
      <c r="V53" t="s">
        <v>1164</v>
      </c>
      <c r="W53" t="s">
        <v>67</v>
      </c>
      <c r="X53" t="s">
        <v>67</v>
      </c>
      <c r="Y53" t="s">
        <v>67</v>
      </c>
      <c r="Z53" t="s">
        <v>67</v>
      </c>
      <c r="AA53" t="s">
        <v>67</v>
      </c>
      <c r="AB53" t="s">
        <v>67</v>
      </c>
      <c r="AC53" t="s">
        <v>67</v>
      </c>
      <c r="AD53" t="s">
        <v>67</v>
      </c>
      <c r="AE53" t="s">
        <v>67</v>
      </c>
      <c r="AF53" t="s">
        <v>67</v>
      </c>
      <c r="AG53" t="s">
        <v>67</v>
      </c>
      <c r="AH53" t="s">
        <v>67</v>
      </c>
      <c r="AI53" t="s">
        <v>67</v>
      </c>
      <c r="AJ53" t="s">
        <v>67</v>
      </c>
      <c r="AK53" t="s">
        <v>67</v>
      </c>
      <c r="AL53" t="s">
        <v>1165</v>
      </c>
      <c r="AM53" t="s">
        <v>1166</v>
      </c>
      <c r="AN53" t="s">
        <v>67</v>
      </c>
      <c r="AO53" t="s">
        <v>67</v>
      </c>
      <c r="AP53" t="s">
        <v>128</v>
      </c>
      <c r="AQ53" t="s">
        <v>67</v>
      </c>
      <c r="AR53" t="s">
        <v>67</v>
      </c>
      <c r="AS53" t="s">
        <v>67</v>
      </c>
      <c r="AT53" t="s">
        <v>67</v>
      </c>
      <c r="AU53" t="s">
        <v>932</v>
      </c>
      <c r="AV53" t="s">
        <v>67</v>
      </c>
      <c r="AW53" t="s">
        <v>67</v>
      </c>
      <c r="AX53" t="s">
        <v>67</v>
      </c>
      <c r="AY53" t="s">
        <v>80</v>
      </c>
      <c r="AZ53" t="s">
        <v>933</v>
      </c>
      <c r="BA53" t="s">
        <v>82</v>
      </c>
      <c r="BB53" t="s">
        <v>83</v>
      </c>
      <c r="BC53" t="s">
        <v>67</v>
      </c>
      <c r="BD53" t="s">
        <v>84</v>
      </c>
      <c r="BE53" t="s">
        <v>1167</v>
      </c>
      <c r="BF53" t="s">
        <v>935</v>
      </c>
      <c r="BG53" t="s">
        <v>1168</v>
      </c>
      <c r="BH53" t="s">
        <v>110</v>
      </c>
      <c r="BJ53" t="s">
        <v>1169</v>
      </c>
      <c r="BK53" t="s">
        <v>1169</v>
      </c>
      <c r="BL53" t="s">
        <v>1816</v>
      </c>
    </row>
    <row r="54" spans="1:64">
      <c r="A54">
        <v>53</v>
      </c>
      <c r="B54" t="s">
        <v>1813</v>
      </c>
      <c r="C54" t="s">
        <v>1170</v>
      </c>
      <c r="D54" t="s">
        <v>1171</v>
      </c>
      <c r="E54" t="s">
        <v>1172</v>
      </c>
      <c r="F54">
        <v>2018</v>
      </c>
      <c r="G54" t="s">
        <v>1173</v>
      </c>
      <c r="H54" t="s">
        <v>729</v>
      </c>
      <c r="I54" t="s">
        <v>65</v>
      </c>
      <c r="J54" t="s">
        <v>1174</v>
      </c>
      <c r="K54" t="s">
        <v>67</v>
      </c>
      <c r="L54" t="s">
        <v>67</v>
      </c>
      <c r="M54" t="s">
        <v>67</v>
      </c>
      <c r="N54">
        <v>2</v>
      </c>
      <c r="O54" t="s">
        <v>1175</v>
      </c>
      <c r="P54" t="s">
        <v>1176</v>
      </c>
      <c r="Q54" t="s">
        <v>1177</v>
      </c>
      <c r="R54" t="s">
        <v>1178</v>
      </c>
      <c r="S54" t="s">
        <v>1179</v>
      </c>
      <c r="T54" t="s">
        <v>1926</v>
      </c>
      <c r="U54" t="s">
        <v>67</v>
      </c>
      <c r="V54" t="s">
        <v>1180</v>
      </c>
      <c r="W54" t="s">
        <v>67</v>
      </c>
      <c r="X54" t="s">
        <v>67</v>
      </c>
      <c r="Y54" t="s">
        <v>67</v>
      </c>
      <c r="Z54" t="s">
        <v>67</v>
      </c>
      <c r="AA54" t="s">
        <v>67</v>
      </c>
      <c r="AB54" t="s">
        <v>67</v>
      </c>
      <c r="AC54" t="s">
        <v>67</v>
      </c>
      <c r="AD54" t="s">
        <v>67</v>
      </c>
      <c r="AE54" t="s">
        <v>67</v>
      </c>
      <c r="AF54" t="s">
        <v>67</v>
      </c>
      <c r="AG54" t="s">
        <v>67</v>
      </c>
      <c r="AH54" t="s">
        <v>67</v>
      </c>
      <c r="AI54" t="s">
        <v>67</v>
      </c>
      <c r="AJ54" t="s">
        <v>67</v>
      </c>
      <c r="AK54" t="s">
        <v>67</v>
      </c>
      <c r="AL54" t="s">
        <v>1181</v>
      </c>
      <c r="AM54" t="s">
        <v>1182</v>
      </c>
      <c r="AN54" t="s">
        <v>67</v>
      </c>
      <c r="AO54" t="s">
        <v>67</v>
      </c>
      <c r="AP54" t="s">
        <v>77</v>
      </c>
      <c r="AQ54" t="s">
        <v>67</v>
      </c>
      <c r="AR54" t="s">
        <v>67</v>
      </c>
      <c r="AS54" t="s">
        <v>67</v>
      </c>
      <c r="AT54" t="s">
        <v>67</v>
      </c>
      <c r="AU54" t="s">
        <v>1183</v>
      </c>
      <c r="AV54" t="s">
        <v>67</v>
      </c>
      <c r="AW54" t="s">
        <v>1184</v>
      </c>
      <c r="AX54" t="s">
        <v>67</v>
      </c>
      <c r="AY54" t="s">
        <v>80</v>
      </c>
      <c r="AZ54" t="s">
        <v>1185</v>
      </c>
      <c r="BA54" t="s">
        <v>82</v>
      </c>
      <c r="BB54" t="s">
        <v>83</v>
      </c>
      <c r="BC54" t="s">
        <v>67</v>
      </c>
      <c r="BD54" t="s">
        <v>84</v>
      </c>
      <c r="BE54" t="s">
        <v>1186</v>
      </c>
      <c r="BF54" t="s">
        <v>1185</v>
      </c>
      <c r="BG54" t="s">
        <v>1187</v>
      </c>
      <c r="BH54" t="s">
        <v>110</v>
      </c>
      <c r="BJ54" t="s">
        <v>1188</v>
      </c>
      <c r="BK54" t="s">
        <v>1188</v>
      </c>
      <c r="BL54" t="s">
        <v>1816</v>
      </c>
    </row>
    <row r="55" spans="1:64">
      <c r="A55" s="10">
        <v>54</v>
      </c>
      <c r="B55" t="s">
        <v>1813</v>
      </c>
      <c r="C55" t="s">
        <v>1189</v>
      </c>
      <c r="D55" t="s">
        <v>1190</v>
      </c>
      <c r="E55" t="s">
        <v>1191</v>
      </c>
      <c r="F55">
        <v>2018</v>
      </c>
      <c r="G55" t="s">
        <v>63</v>
      </c>
      <c r="H55" t="s">
        <v>1192</v>
      </c>
      <c r="I55" t="s">
        <v>275</v>
      </c>
      <c r="J55" t="s">
        <v>1193</v>
      </c>
      <c r="K55" t="s">
        <v>67</v>
      </c>
      <c r="L55" t="s">
        <v>67</v>
      </c>
      <c r="M55" t="s">
        <v>67</v>
      </c>
      <c r="N55">
        <v>28</v>
      </c>
      <c r="O55" t="s">
        <v>1194</v>
      </c>
      <c r="P55" t="s">
        <v>1195</v>
      </c>
      <c r="Q55" t="s">
        <v>1196</v>
      </c>
      <c r="R55" t="s">
        <v>1197</v>
      </c>
      <c r="S55" t="s">
        <v>1198</v>
      </c>
      <c r="T55" t="s">
        <v>1927</v>
      </c>
      <c r="U55" t="s">
        <v>67</v>
      </c>
      <c r="V55" t="s">
        <v>1199</v>
      </c>
      <c r="W55" t="s">
        <v>67</v>
      </c>
      <c r="X55" t="s">
        <v>67</v>
      </c>
      <c r="Y55" t="s">
        <v>67</v>
      </c>
      <c r="Z55" t="s">
        <v>67</v>
      </c>
      <c r="AA55" t="s">
        <v>67</v>
      </c>
      <c r="AB55" t="s">
        <v>67</v>
      </c>
      <c r="AC55" t="s">
        <v>67</v>
      </c>
      <c r="AD55" t="s">
        <v>67</v>
      </c>
      <c r="AE55" t="s">
        <v>67</v>
      </c>
      <c r="AF55" t="s">
        <v>67</v>
      </c>
      <c r="AG55" t="s">
        <v>67</v>
      </c>
      <c r="AH55" t="s">
        <v>67</v>
      </c>
      <c r="AI55" t="s">
        <v>67</v>
      </c>
      <c r="AJ55" t="s">
        <v>67</v>
      </c>
      <c r="AK55" t="s">
        <v>67</v>
      </c>
      <c r="AL55" t="s">
        <v>1200</v>
      </c>
      <c r="AM55" t="s">
        <v>1201</v>
      </c>
      <c r="AN55" t="s">
        <v>67</v>
      </c>
      <c r="AO55" t="s">
        <v>67</v>
      </c>
      <c r="AP55" t="s">
        <v>77</v>
      </c>
      <c r="AQ55" t="s">
        <v>67</v>
      </c>
      <c r="AR55" t="s">
        <v>67</v>
      </c>
      <c r="AS55" t="s">
        <v>67</v>
      </c>
      <c r="AT55" t="s">
        <v>67</v>
      </c>
      <c r="AU55" t="s">
        <v>78</v>
      </c>
      <c r="AV55" t="s">
        <v>67</v>
      </c>
      <c r="AW55" t="s">
        <v>79</v>
      </c>
      <c r="AX55" t="s">
        <v>67</v>
      </c>
      <c r="AY55" t="s">
        <v>80</v>
      </c>
      <c r="AZ55" t="s">
        <v>81</v>
      </c>
      <c r="BA55" t="s">
        <v>82</v>
      </c>
      <c r="BB55" t="s">
        <v>83</v>
      </c>
      <c r="BC55" t="s">
        <v>67</v>
      </c>
      <c r="BD55" t="s">
        <v>84</v>
      </c>
      <c r="BE55" t="s">
        <v>1202</v>
      </c>
      <c r="BF55" t="s">
        <v>81</v>
      </c>
      <c r="BG55" t="s">
        <v>1203</v>
      </c>
      <c r="BH55" t="s">
        <v>1204</v>
      </c>
      <c r="BJ55" t="s">
        <v>1205</v>
      </c>
      <c r="BK55" t="s">
        <v>1205</v>
      </c>
      <c r="BL55" t="s">
        <v>1816</v>
      </c>
    </row>
    <row r="56" spans="1:64">
      <c r="A56">
        <v>55</v>
      </c>
      <c r="B56" t="s">
        <v>1813</v>
      </c>
      <c r="C56" t="s">
        <v>1206</v>
      </c>
      <c r="D56" t="s">
        <v>1207</v>
      </c>
      <c r="E56" t="s">
        <v>1208</v>
      </c>
      <c r="F56">
        <v>2018</v>
      </c>
      <c r="G56" t="s">
        <v>1209</v>
      </c>
      <c r="H56" t="s">
        <v>206</v>
      </c>
      <c r="I56" t="s">
        <v>94</v>
      </c>
      <c r="J56" t="s">
        <v>67</v>
      </c>
      <c r="K56" t="s">
        <v>94</v>
      </c>
      <c r="L56" t="s">
        <v>116</v>
      </c>
      <c r="M56" t="s">
        <v>67</v>
      </c>
      <c r="N56">
        <v>0</v>
      </c>
      <c r="O56" t="s">
        <v>67</v>
      </c>
      <c r="P56" t="s">
        <v>1210</v>
      </c>
      <c r="Q56" t="s">
        <v>1211</v>
      </c>
      <c r="R56" t="s">
        <v>1211</v>
      </c>
      <c r="S56" t="s">
        <v>1212</v>
      </c>
      <c r="T56" t="s">
        <v>1928</v>
      </c>
      <c r="U56" t="s">
        <v>1213</v>
      </c>
      <c r="V56" t="s">
        <v>67</v>
      </c>
      <c r="W56" t="s">
        <v>67</v>
      </c>
      <c r="X56" t="s">
        <v>67</v>
      </c>
      <c r="Y56" t="s">
        <v>67</v>
      </c>
      <c r="Z56" t="s">
        <v>67</v>
      </c>
      <c r="AA56" t="s">
        <v>67</v>
      </c>
      <c r="AB56" t="s">
        <v>67</v>
      </c>
      <c r="AC56" t="s">
        <v>67</v>
      </c>
      <c r="AD56" t="s">
        <v>67</v>
      </c>
      <c r="AE56" t="s">
        <v>67</v>
      </c>
      <c r="AF56" t="s">
        <v>67</v>
      </c>
      <c r="AG56" t="s">
        <v>67</v>
      </c>
      <c r="AH56" t="s">
        <v>67</v>
      </c>
      <c r="AI56" t="s">
        <v>67</v>
      </c>
      <c r="AJ56" t="s">
        <v>67</v>
      </c>
      <c r="AK56" t="s">
        <v>67</v>
      </c>
      <c r="AL56" t="s">
        <v>1214</v>
      </c>
      <c r="AM56" t="s">
        <v>1215</v>
      </c>
      <c r="AN56" t="s">
        <v>67</v>
      </c>
      <c r="AO56" t="s">
        <v>67</v>
      </c>
      <c r="AP56" t="s">
        <v>1216</v>
      </c>
      <c r="AQ56" t="s">
        <v>67</v>
      </c>
      <c r="AR56" t="s">
        <v>67</v>
      </c>
      <c r="AS56" t="s">
        <v>67</v>
      </c>
      <c r="AT56" t="s">
        <v>67</v>
      </c>
      <c r="AU56" t="s">
        <v>1217</v>
      </c>
      <c r="AV56" t="s">
        <v>67</v>
      </c>
      <c r="AW56" t="s">
        <v>67</v>
      </c>
      <c r="AX56" t="s">
        <v>67</v>
      </c>
      <c r="AY56" t="s">
        <v>80</v>
      </c>
      <c r="AZ56" t="s">
        <v>1218</v>
      </c>
      <c r="BA56" t="s">
        <v>82</v>
      </c>
      <c r="BB56" t="s">
        <v>83</v>
      </c>
      <c r="BC56" t="s">
        <v>67</v>
      </c>
      <c r="BD56" t="s">
        <v>84</v>
      </c>
      <c r="BE56" t="s">
        <v>1219</v>
      </c>
      <c r="BF56" t="s">
        <v>1220</v>
      </c>
      <c r="BG56" t="s">
        <v>1221</v>
      </c>
      <c r="BH56" t="s">
        <v>1222</v>
      </c>
      <c r="BJ56" t="s">
        <v>1223</v>
      </c>
      <c r="BK56" t="s">
        <v>1223</v>
      </c>
      <c r="BL56" t="s">
        <v>1816</v>
      </c>
    </row>
    <row r="57" spans="1:64">
      <c r="A57">
        <v>56</v>
      </c>
      <c r="B57" t="s">
        <v>1813</v>
      </c>
      <c r="C57" t="s">
        <v>1224</v>
      </c>
      <c r="D57" t="s">
        <v>1225</v>
      </c>
      <c r="E57" t="s">
        <v>1226</v>
      </c>
      <c r="F57">
        <v>2018</v>
      </c>
      <c r="G57" t="s">
        <v>293</v>
      </c>
      <c r="H57" t="s">
        <v>1227</v>
      </c>
      <c r="I57" t="s">
        <v>623</v>
      </c>
      <c r="J57" t="s">
        <v>1228</v>
      </c>
      <c r="K57" t="s">
        <v>67</v>
      </c>
      <c r="L57" t="s">
        <v>67</v>
      </c>
      <c r="M57" t="s">
        <v>67</v>
      </c>
      <c r="N57">
        <v>4</v>
      </c>
      <c r="O57" t="s">
        <v>1229</v>
      </c>
      <c r="P57" t="s">
        <v>1230</v>
      </c>
      <c r="Q57" t="s">
        <v>1231</v>
      </c>
      <c r="R57" t="s">
        <v>1232</v>
      </c>
      <c r="S57" t="s">
        <v>1233</v>
      </c>
      <c r="T57" t="s">
        <v>1929</v>
      </c>
      <c r="U57" t="s">
        <v>67</v>
      </c>
      <c r="V57" t="s">
        <v>1234</v>
      </c>
      <c r="W57" t="s">
        <v>67</v>
      </c>
      <c r="X57" t="s">
        <v>67</v>
      </c>
      <c r="Y57" t="s">
        <v>67</v>
      </c>
      <c r="Z57" t="s">
        <v>67</v>
      </c>
      <c r="AA57" t="s">
        <v>67</v>
      </c>
      <c r="AB57" t="s">
        <v>67</v>
      </c>
      <c r="AC57" t="s">
        <v>67</v>
      </c>
      <c r="AD57" t="s">
        <v>67</v>
      </c>
      <c r="AE57" t="s">
        <v>67</v>
      </c>
      <c r="AF57" t="s">
        <v>67</v>
      </c>
      <c r="AG57" t="s">
        <v>67</v>
      </c>
      <c r="AH57" t="s">
        <v>67</v>
      </c>
      <c r="AI57" t="s">
        <v>67</v>
      </c>
      <c r="AJ57" t="s">
        <v>67</v>
      </c>
      <c r="AK57" t="s">
        <v>67</v>
      </c>
      <c r="AL57" t="s">
        <v>1235</v>
      </c>
      <c r="AM57" t="s">
        <v>1236</v>
      </c>
      <c r="AN57" t="s">
        <v>67</v>
      </c>
      <c r="AO57" t="s">
        <v>67</v>
      </c>
      <c r="AP57" t="s">
        <v>77</v>
      </c>
      <c r="AQ57" t="s">
        <v>67</v>
      </c>
      <c r="AR57" t="s">
        <v>67</v>
      </c>
      <c r="AS57" t="s">
        <v>67</v>
      </c>
      <c r="AT57" t="s">
        <v>67</v>
      </c>
      <c r="AU57" t="s">
        <v>308</v>
      </c>
      <c r="AV57" t="s">
        <v>67</v>
      </c>
      <c r="AW57" t="s">
        <v>309</v>
      </c>
      <c r="AX57" t="s">
        <v>67</v>
      </c>
      <c r="AY57" t="s">
        <v>80</v>
      </c>
      <c r="AZ57" t="s">
        <v>310</v>
      </c>
      <c r="BA57" t="s">
        <v>82</v>
      </c>
      <c r="BB57" t="s">
        <v>83</v>
      </c>
      <c r="BC57" t="s">
        <v>67</v>
      </c>
      <c r="BD57" t="s">
        <v>84</v>
      </c>
      <c r="BE57" t="s">
        <v>1237</v>
      </c>
      <c r="BF57" t="s">
        <v>310</v>
      </c>
      <c r="BG57" t="s">
        <v>109</v>
      </c>
      <c r="BH57" t="s">
        <v>110</v>
      </c>
      <c r="BJ57" t="s">
        <v>1238</v>
      </c>
      <c r="BK57" t="s">
        <v>1238</v>
      </c>
      <c r="BL57" t="s">
        <v>1816</v>
      </c>
    </row>
    <row r="58" spans="1:64">
      <c r="A58">
        <v>57</v>
      </c>
      <c r="B58" t="s">
        <v>1813</v>
      </c>
      <c r="C58" t="s">
        <v>1239</v>
      </c>
      <c r="D58" t="s">
        <v>1240</v>
      </c>
      <c r="E58" t="s">
        <v>1241</v>
      </c>
      <c r="F58">
        <v>2018</v>
      </c>
      <c r="G58" t="s">
        <v>1073</v>
      </c>
      <c r="H58" t="s">
        <v>67</v>
      </c>
      <c r="I58" t="s">
        <v>67</v>
      </c>
      <c r="J58" t="s">
        <v>67</v>
      </c>
      <c r="K58" t="s">
        <v>1242</v>
      </c>
      <c r="L58" t="s">
        <v>1243</v>
      </c>
      <c r="M58" t="s">
        <v>67</v>
      </c>
      <c r="N58">
        <v>6</v>
      </c>
      <c r="O58" t="s">
        <v>1244</v>
      </c>
      <c r="P58" t="s">
        <v>1245</v>
      </c>
      <c r="Q58" t="s">
        <v>1246</v>
      </c>
      <c r="R58" t="s">
        <v>1247</v>
      </c>
      <c r="S58" t="s">
        <v>1248</v>
      </c>
      <c r="T58" t="s">
        <v>1930</v>
      </c>
      <c r="U58" t="s">
        <v>1249</v>
      </c>
      <c r="V58" t="s">
        <v>1250</v>
      </c>
      <c r="W58" t="s">
        <v>67</v>
      </c>
      <c r="X58" t="s">
        <v>67</v>
      </c>
      <c r="Y58" t="s">
        <v>67</v>
      </c>
      <c r="Z58" t="s">
        <v>67</v>
      </c>
      <c r="AA58" t="s">
        <v>67</v>
      </c>
      <c r="AB58" t="s">
        <v>67</v>
      </c>
      <c r="AC58" t="s">
        <v>67</v>
      </c>
      <c r="AD58" t="s">
        <v>67</v>
      </c>
      <c r="AE58" t="s">
        <v>67</v>
      </c>
      <c r="AF58" t="s">
        <v>67</v>
      </c>
      <c r="AG58" t="s">
        <v>67</v>
      </c>
      <c r="AH58" t="s">
        <v>67</v>
      </c>
      <c r="AI58" t="s">
        <v>67</v>
      </c>
      <c r="AJ58" t="s">
        <v>67</v>
      </c>
      <c r="AK58" t="s">
        <v>67</v>
      </c>
      <c r="AL58" t="s">
        <v>1251</v>
      </c>
      <c r="AM58" t="s">
        <v>67</v>
      </c>
      <c r="AN58" t="s">
        <v>67</v>
      </c>
      <c r="AO58" t="s">
        <v>67</v>
      </c>
      <c r="AP58" t="s">
        <v>1084</v>
      </c>
      <c r="AQ58" t="s">
        <v>1252</v>
      </c>
      <c r="AR58" t="s">
        <v>1253</v>
      </c>
      <c r="AS58" t="s">
        <v>67</v>
      </c>
      <c r="AT58" t="s">
        <v>1254</v>
      </c>
      <c r="AU58" t="s">
        <v>67</v>
      </c>
      <c r="AV58" t="s">
        <v>1255</v>
      </c>
      <c r="AW58" t="s">
        <v>67</v>
      </c>
      <c r="AX58" t="s">
        <v>67</v>
      </c>
      <c r="AY58" t="s">
        <v>80</v>
      </c>
      <c r="AZ58" t="s">
        <v>1089</v>
      </c>
      <c r="BA58" t="s">
        <v>160</v>
      </c>
      <c r="BB58" t="s">
        <v>83</v>
      </c>
      <c r="BC58" t="s">
        <v>67</v>
      </c>
      <c r="BD58" t="s">
        <v>84</v>
      </c>
      <c r="BE58" t="s">
        <v>1256</v>
      </c>
      <c r="BF58" t="s">
        <v>1091</v>
      </c>
      <c r="BH58" t="s">
        <v>109</v>
      </c>
      <c r="BJ58" t="s">
        <v>1257</v>
      </c>
      <c r="BK58" t="s">
        <v>1257</v>
      </c>
      <c r="BL58" t="s">
        <v>1816</v>
      </c>
    </row>
    <row r="59" spans="1:64">
      <c r="A59">
        <v>58</v>
      </c>
      <c r="B59" t="s">
        <v>1813</v>
      </c>
      <c r="C59" t="s">
        <v>1258</v>
      </c>
      <c r="D59" t="s">
        <v>1259</v>
      </c>
      <c r="E59" t="s">
        <v>1260</v>
      </c>
      <c r="F59">
        <v>2018</v>
      </c>
      <c r="G59" t="s">
        <v>1133</v>
      </c>
      <c r="H59" t="s">
        <v>1261</v>
      </c>
      <c r="I59" t="s">
        <v>65</v>
      </c>
      <c r="J59" t="s">
        <v>67</v>
      </c>
      <c r="K59" t="s">
        <v>1262</v>
      </c>
      <c r="L59" t="s">
        <v>1263</v>
      </c>
      <c r="M59" t="s">
        <v>67</v>
      </c>
      <c r="N59">
        <v>63</v>
      </c>
      <c r="O59" t="s">
        <v>1264</v>
      </c>
      <c r="P59" t="s">
        <v>1265</v>
      </c>
      <c r="Q59" t="s">
        <v>1266</v>
      </c>
      <c r="R59" t="s">
        <v>1267</v>
      </c>
      <c r="S59" t="s">
        <v>1268</v>
      </c>
      <c r="T59" t="s">
        <v>1931</v>
      </c>
      <c r="U59" t="s">
        <v>1269</v>
      </c>
      <c r="V59" t="s">
        <v>1270</v>
      </c>
      <c r="W59" t="s">
        <v>67</v>
      </c>
      <c r="X59" t="s">
        <v>67</v>
      </c>
      <c r="Y59" t="s">
        <v>67</v>
      </c>
      <c r="Z59" t="s">
        <v>67</v>
      </c>
      <c r="AA59" t="s">
        <v>67</v>
      </c>
      <c r="AB59" t="s">
        <v>1271</v>
      </c>
      <c r="AC59" t="s">
        <v>67</v>
      </c>
      <c r="AD59" t="s">
        <v>67</v>
      </c>
      <c r="AE59" t="s">
        <v>67</v>
      </c>
      <c r="AF59" t="s">
        <v>67</v>
      </c>
      <c r="AG59" t="s">
        <v>67</v>
      </c>
      <c r="AH59" t="s">
        <v>67</v>
      </c>
      <c r="AI59" t="s">
        <v>67</v>
      </c>
      <c r="AJ59" t="s">
        <v>67</v>
      </c>
      <c r="AK59" t="s">
        <v>67</v>
      </c>
      <c r="AL59" t="s">
        <v>1272</v>
      </c>
      <c r="AM59" t="s">
        <v>1273</v>
      </c>
      <c r="AN59" t="s">
        <v>67</v>
      </c>
      <c r="AO59" t="s">
        <v>67</v>
      </c>
      <c r="AP59" t="s">
        <v>469</v>
      </c>
      <c r="AQ59" t="s">
        <v>67</v>
      </c>
      <c r="AR59" t="s">
        <v>67</v>
      </c>
      <c r="AS59" t="s">
        <v>67</v>
      </c>
      <c r="AT59" t="s">
        <v>67</v>
      </c>
      <c r="AU59" t="s">
        <v>1146</v>
      </c>
      <c r="AV59" t="s">
        <v>67</v>
      </c>
      <c r="AW59" t="s">
        <v>1147</v>
      </c>
      <c r="AX59" t="s">
        <v>67</v>
      </c>
      <c r="AY59" t="s">
        <v>80</v>
      </c>
      <c r="AZ59" t="s">
        <v>1148</v>
      </c>
      <c r="BA59" t="s">
        <v>82</v>
      </c>
      <c r="BB59" t="s">
        <v>83</v>
      </c>
      <c r="BC59" t="s">
        <v>311</v>
      </c>
      <c r="BD59" t="s">
        <v>84</v>
      </c>
      <c r="BE59" t="s">
        <v>1274</v>
      </c>
      <c r="BF59" t="s">
        <v>1148</v>
      </c>
      <c r="BG59" t="s">
        <v>1275</v>
      </c>
      <c r="BH59" t="s">
        <v>1276</v>
      </c>
      <c r="BJ59" t="s">
        <v>1277</v>
      </c>
      <c r="BK59" t="s">
        <v>1277</v>
      </c>
      <c r="BL59" t="s">
        <v>1816</v>
      </c>
    </row>
    <row r="60" spans="1:64">
      <c r="A60" s="10">
        <v>59</v>
      </c>
      <c r="B60" t="s">
        <v>1813</v>
      </c>
      <c r="C60" t="s">
        <v>1278</v>
      </c>
      <c r="D60" t="s">
        <v>1279</v>
      </c>
      <c r="E60" t="s">
        <v>1280</v>
      </c>
      <c r="F60">
        <v>2018</v>
      </c>
      <c r="G60" t="s">
        <v>1281</v>
      </c>
      <c r="H60" t="s">
        <v>366</v>
      </c>
      <c r="I60" t="s">
        <v>65</v>
      </c>
      <c r="J60" t="s">
        <v>67</v>
      </c>
      <c r="K60" t="s">
        <v>94</v>
      </c>
      <c r="L60" t="s">
        <v>275</v>
      </c>
      <c r="M60" t="s">
        <v>67</v>
      </c>
      <c r="N60">
        <v>1</v>
      </c>
      <c r="O60" t="s">
        <v>1282</v>
      </c>
      <c r="P60" t="s">
        <v>1283</v>
      </c>
      <c r="Q60" t="s">
        <v>1284</v>
      </c>
      <c r="R60" t="s">
        <v>1285</v>
      </c>
      <c r="S60" t="s">
        <v>1286</v>
      </c>
      <c r="T60" t="s">
        <v>1932</v>
      </c>
      <c r="U60" t="s">
        <v>1287</v>
      </c>
      <c r="V60" t="s">
        <v>67</v>
      </c>
      <c r="W60" t="s">
        <v>67</v>
      </c>
      <c r="X60" t="s">
        <v>67</v>
      </c>
      <c r="Y60" t="s">
        <v>67</v>
      </c>
      <c r="Z60" t="s">
        <v>67</v>
      </c>
      <c r="AA60" t="s">
        <v>67</v>
      </c>
      <c r="AB60" t="s">
        <v>67</v>
      </c>
      <c r="AC60" t="s">
        <v>67</v>
      </c>
      <c r="AD60" t="s">
        <v>67</v>
      </c>
      <c r="AE60" t="s">
        <v>67</v>
      </c>
      <c r="AF60" t="s">
        <v>67</v>
      </c>
      <c r="AG60" t="s">
        <v>67</v>
      </c>
      <c r="AH60" t="s">
        <v>67</v>
      </c>
      <c r="AI60" t="s">
        <v>67</v>
      </c>
      <c r="AJ60" t="s">
        <v>67</v>
      </c>
      <c r="AK60" t="s">
        <v>67</v>
      </c>
      <c r="AL60" t="s">
        <v>1288</v>
      </c>
      <c r="AM60" t="s">
        <v>1289</v>
      </c>
      <c r="AN60" t="s">
        <v>67</v>
      </c>
      <c r="AO60" t="s">
        <v>67</v>
      </c>
      <c r="AP60" t="s">
        <v>1290</v>
      </c>
      <c r="AQ60" t="s">
        <v>67</v>
      </c>
      <c r="AR60" t="s">
        <v>67</v>
      </c>
      <c r="AS60" t="s">
        <v>67</v>
      </c>
      <c r="AT60" t="s">
        <v>67</v>
      </c>
      <c r="AU60" t="s">
        <v>1291</v>
      </c>
      <c r="AV60" t="s">
        <v>67</v>
      </c>
      <c r="AW60" t="s">
        <v>67</v>
      </c>
      <c r="AX60" t="s">
        <v>67</v>
      </c>
      <c r="AY60" t="s">
        <v>80</v>
      </c>
      <c r="AZ60" t="s">
        <v>1292</v>
      </c>
      <c r="BA60" t="s">
        <v>82</v>
      </c>
      <c r="BB60" t="s">
        <v>83</v>
      </c>
      <c r="BC60" t="s">
        <v>401</v>
      </c>
      <c r="BD60" t="s">
        <v>84</v>
      </c>
      <c r="BE60" t="s">
        <v>1293</v>
      </c>
      <c r="BF60" t="s">
        <v>1294</v>
      </c>
      <c r="BG60" t="s">
        <v>1295</v>
      </c>
      <c r="BH60" t="s">
        <v>1296</v>
      </c>
      <c r="BJ60" t="s">
        <v>1297</v>
      </c>
      <c r="BK60" t="s">
        <v>1297</v>
      </c>
      <c r="BL60" t="s">
        <v>1816</v>
      </c>
    </row>
    <row r="61" spans="1:64">
      <c r="A61">
        <v>60</v>
      </c>
      <c r="B61" t="s">
        <v>1813</v>
      </c>
      <c r="C61" t="s">
        <v>1298</v>
      </c>
      <c r="D61" t="s">
        <v>1299</v>
      </c>
      <c r="E61" t="s">
        <v>1300</v>
      </c>
      <c r="F61">
        <v>2018</v>
      </c>
      <c r="G61" t="s">
        <v>1301</v>
      </c>
      <c r="H61" t="s">
        <v>843</v>
      </c>
      <c r="I61" t="s">
        <v>67</v>
      </c>
      <c r="J61" t="s">
        <v>67</v>
      </c>
      <c r="K61" t="s">
        <v>1302</v>
      </c>
      <c r="L61" t="s">
        <v>1303</v>
      </c>
      <c r="M61" t="s">
        <v>67</v>
      </c>
      <c r="N61">
        <v>2</v>
      </c>
      <c r="O61" t="s">
        <v>1304</v>
      </c>
      <c r="P61" t="s">
        <v>1305</v>
      </c>
      <c r="Q61" t="s">
        <v>1306</v>
      </c>
      <c r="R61" t="s">
        <v>1307</v>
      </c>
      <c r="S61" t="s">
        <v>1308</v>
      </c>
      <c r="U61" t="s">
        <v>1309</v>
      </c>
      <c r="V61" t="s">
        <v>1310</v>
      </c>
      <c r="W61" t="s">
        <v>67</v>
      </c>
      <c r="X61" t="s">
        <v>67</v>
      </c>
      <c r="Y61" t="s">
        <v>67</v>
      </c>
      <c r="Z61" t="s">
        <v>67</v>
      </c>
      <c r="AA61" t="s">
        <v>67</v>
      </c>
      <c r="AB61" t="s">
        <v>67</v>
      </c>
      <c r="AC61" t="s">
        <v>67</v>
      </c>
      <c r="AD61" t="s">
        <v>67</v>
      </c>
      <c r="AE61" t="s">
        <v>67</v>
      </c>
      <c r="AF61" t="s">
        <v>67</v>
      </c>
      <c r="AG61" t="s">
        <v>67</v>
      </c>
      <c r="AH61" t="s">
        <v>67</v>
      </c>
      <c r="AI61" t="s">
        <v>67</v>
      </c>
      <c r="AJ61" t="s">
        <v>67</v>
      </c>
      <c r="AK61" t="s">
        <v>67</v>
      </c>
      <c r="AL61" t="s">
        <v>1311</v>
      </c>
      <c r="AM61" t="s">
        <v>67</v>
      </c>
      <c r="AN61" t="s">
        <v>1312</v>
      </c>
      <c r="AO61" t="s">
        <v>1313</v>
      </c>
      <c r="AP61" t="s">
        <v>895</v>
      </c>
      <c r="AQ61" t="s">
        <v>1314</v>
      </c>
      <c r="AR61" t="s">
        <v>1315</v>
      </c>
      <c r="AS61" t="s">
        <v>67</v>
      </c>
      <c r="AT61" t="s">
        <v>1316</v>
      </c>
      <c r="AU61" t="s">
        <v>67</v>
      </c>
      <c r="AV61" t="s">
        <v>1317</v>
      </c>
      <c r="AW61" t="s">
        <v>67</v>
      </c>
      <c r="AX61" t="s">
        <v>67</v>
      </c>
      <c r="AY61" t="s">
        <v>80</v>
      </c>
      <c r="AZ61" t="s">
        <v>1318</v>
      </c>
      <c r="BA61" t="s">
        <v>160</v>
      </c>
      <c r="BB61" t="s">
        <v>83</v>
      </c>
      <c r="BC61" t="s">
        <v>745</v>
      </c>
      <c r="BD61" t="s">
        <v>84</v>
      </c>
      <c r="BE61" t="s">
        <v>1319</v>
      </c>
      <c r="BF61" t="s">
        <v>1320</v>
      </c>
      <c r="BH61" t="s">
        <v>109</v>
      </c>
      <c r="BJ61" t="s">
        <v>1321</v>
      </c>
      <c r="BK61" t="s">
        <v>1321</v>
      </c>
      <c r="BL61" t="s">
        <v>1840</v>
      </c>
    </row>
    <row r="62" spans="1:64">
      <c r="A62">
        <v>61</v>
      </c>
      <c r="B62" t="s">
        <v>1813</v>
      </c>
      <c r="C62" t="s">
        <v>1322</v>
      </c>
      <c r="D62" t="s">
        <v>1323</v>
      </c>
      <c r="E62" t="s">
        <v>1324</v>
      </c>
      <c r="F62">
        <v>2018</v>
      </c>
      <c r="G62" t="s">
        <v>1325</v>
      </c>
      <c r="H62" t="s">
        <v>1326</v>
      </c>
      <c r="I62" t="s">
        <v>67</v>
      </c>
      <c r="J62" t="s">
        <v>67</v>
      </c>
      <c r="K62" t="s">
        <v>1327</v>
      </c>
      <c r="L62" t="s">
        <v>117</v>
      </c>
      <c r="M62" t="s">
        <v>67</v>
      </c>
      <c r="N62">
        <v>0</v>
      </c>
      <c r="O62" t="s">
        <v>1328</v>
      </c>
      <c r="P62" t="s">
        <v>1329</v>
      </c>
      <c r="Q62" t="s">
        <v>1330</v>
      </c>
      <c r="R62" t="s">
        <v>1331</v>
      </c>
      <c r="S62" t="s">
        <v>1332</v>
      </c>
      <c r="T62" t="s">
        <v>1933</v>
      </c>
      <c r="U62" t="s">
        <v>67</v>
      </c>
      <c r="V62" t="s">
        <v>1333</v>
      </c>
      <c r="W62" t="s">
        <v>67</v>
      </c>
      <c r="X62" t="s">
        <v>67</v>
      </c>
      <c r="Y62" t="s">
        <v>67</v>
      </c>
      <c r="Z62" t="s">
        <v>67</v>
      </c>
      <c r="AA62" t="s">
        <v>67</v>
      </c>
      <c r="AB62" t="s">
        <v>67</v>
      </c>
      <c r="AC62" t="s">
        <v>67</v>
      </c>
      <c r="AD62" t="s">
        <v>67</v>
      </c>
      <c r="AE62" t="s">
        <v>67</v>
      </c>
      <c r="AF62" t="s">
        <v>67</v>
      </c>
      <c r="AG62" t="s">
        <v>67</v>
      </c>
      <c r="AH62" t="s">
        <v>67</v>
      </c>
      <c r="AI62" t="s">
        <v>67</v>
      </c>
      <c r="AJ62" t="s">
        <v>67</v>
      </c>
      <c r="AK62" t="s">
        <v>67</v>
      </c>
      <c r="AL62" t="s">
        <v>1334</v>
      </c>
      <c r="AM62" t="s">
        <v>67</v>
      </c>
      <c r="AN62" t="s">
        <v>1335</v>
      </c>
      <c r="AO62" t="s">
        <v>1336</v>
      </c>
      <c r="AP62" t="s">
        <v>77</v>
      </c>
      <c r="AQ62" t="s">
        <v>1337</v>
      </c>
      <c r="AR62" t="s">
        <v>1338</v>
      </c>
      <c r="AS62" t="s">
        <v>67</v>
      </c>
      <c r="AT62" t="s">
        <v>1339</v>
      </c>
      <c r="AU62" t="s">
        <v>67</v>
      </c>
      <c r="AV62" t="s">
        <v>1340</v>
      </c>
      <c r="AW62" t="s">
        <v>67</v>
      </c>
      <c r="AX62" t="s">
        <v>67</v>
      </c>
      <c r="AY62" t="s">
        <v>80</v>
      </c>
      <c r="AZ62" t="s">
        <v>1341</v>
      </c>
      <c r="BA62" t="s">
        <v>160</v>
      </c>
      <c r="BB62" t="s">
        <v>83</v>
      </c>
      <c r="BC62" t="s">
        <v>67</v>
      </c>
      <c r="BD62" t="s">
        <v>84</v>
      </c>
      <c r="BE62" t="s">
        <v>1342</v>
      </c>
      <c r="BF62" t="s">
        <v>1343</v>
      </c>
      <c r="BH62" t="s">
        <v>109</v>
      </c>
      <c r="BJ62" t="s">
        <v>1344</v>
      </c>
      <c r="BK62" t="s">
        <v>1344</v>
      </c>
      <c r="BL62" t="s">
        <v>1816</v>
      </c>
    </row>
    <row r="63" spans="1:64">
      <c r="A63">
        <v>62</v>
      </c>
      <c r="B63" t="s">
        <v>1812</v>
      </c>
      <c r="C63" t="s">
        <v>1345</v>
      </c>
      <c r="D63" t="s">
        <v>1346</v>
      </c>
      <c r="E63" t="s">
        <v>1347</v>
      </c>
      <c r="F63">
        <v>2017</v>
      </c>
      <c r="G63" t="s">
        <v>318</v>
      </c>
      <c r="H63" t="s">
        <v>1348</v>
      </c>
      <c r="I63" t="s">
        <v>67</v>
      </c>
      <c r="J63" t="s">
        <v>67</v>
      </c>
      <c r="K63" t="s">
        <v>553</v>
      </c>
      <c r="L63" t="s">
        <v>1349</v>
      </c>
      <c r="M63" t="s">
        <v>67</v>
      </c>
      <c r="N63">
        <v>20</v>
      </c>
      <c r="O63" t="s">
        <v>1350</v>
      </c>
      <c r="P63" t="s">
        <v>1351</v>
      </c>
      <c r="Q63" t="s">
        <v>1352</v>
      </c>
      <c r="R63" t="s">
        <v>1353</v>
      </c>
      <c r="S63" t="s">
        <v>1354</v>
      </c>
      <c r="T63" t="s">
        <v>1852</v>
      </c>
      <c r="U63" t="s">
        <v>1355</v>
      </c>
      <c r="V63" t="s">
        <v>1356</v>
      </c>
      <c r="W63" t="s">
        <v>67</v>
      </c>
      <c r="X63" t="s">
        <v>67</v>
      </c>
      <c r="Y63" t="s">
        <v>67</v>
      </c>
      <c r="Z63" t="s">
        <v>67</v>
      </c>
      <c r="AA63" t="s">
        <v>67</v>
      </c>
      <c r="AB63" t="s">
        <v>67</v>
      </c>
      <c r="AC63" t="s">
        <v>67</v>
      </c>
      <c r="AD63" t="s">
        <v>67</v>
      </c>
      <c r="AE63" t="s">
        <v>67</v>
      </c>
      <c r="AF63" t="s">
        <v>67</v>
      </c>
      <c r="AG63" t="s">
        <v>67</v>
      </c>
      <c r="AH63" t="s">
        <v>67</v>
      </c>
      <c r="AI63" t="s">
        <v>67</v>
      </c>
      <c r="AJ63" t="s">
        <v>67</v>
      </c>
      <c r="AK63" t="s">
        <v>67</v>
      </c>
      <c r="AL63" t="s">
        <v>1357</v>
      </c>
      <c r="AM63" t="s">
        <v>1358</v>
      </c>
      <c r="AN63" t="s">
        <v>67</v>
      </c>
      <c r="AO63" t="s">
        <v>67</v>
      </c>
      <c r="AP63" t="s">
        <v>332</v>
      </c>
      <c r="AQ63" t="s">
        <v>67</v>
      </c>
      <c r="AR63" t="s">
        <v>67</v>
      </c>
      <c r="AS63" t="s">
        <v>67</v>
      </c>
      <c r="AT63" t="s">
        <v>67</v>
      </c>
      <c r="AU63" t="s">
        <v>333</v>
      </c>
      <c r="AV63" t="s">
        <v>67</v>
      </c>
      <c r="AW63" t="s">
        <v>334</v>
      </c>
      <c r="AX63" t="s">
        <v>67</v>
      </c>
      <c r="AY63" t="s">
        <v>80</v>
      </c>
      <c r="AZ63" t="s">
        <v>335</v>
      </c>
      <c r="BA63" t="s">
        <v>82</v>
      </c>
      <c r="BB63" t="s">
        <v>83</v>
      </c>
      <c r="BC63" t="s">
        <v>67</v>
      </c>
      <c r="BD63" t="s">
        <v>84</v>
      </c>
      <c r="BE63" t="s">
        <v>1359</v>
      </c>
      <c r="BF63" t="s">
        <v>335</v>
      </c>
      <c r="BG63" t="s">
        <v>1360</v>
      </c>
      <c r="BH63" t="s">
        <v>1361</v>
      </c>
      <c r="BJ63" t="s">
        <v>1362</v>
      </c>
      <c r="BK63" t="s">
        <v>1362</v>
      </c>
      <c r="BL63" t="s">
        <v>1816</v>
      </c>
    </row>
    <row r="64" spans="1:64">
      <c r="A64">
        <v>63</v>
      </c>
      <c r="B64" t="s">
        <v>1812</v>
      </c>
      <c r="C64" t="s">
        <v>1363</v>
      </c>
      <c r="D64" t="s">
        <v>1364</v>
      </c>
      <c r="E64" t="s">
        <v>1365</v>
      </c>
      <c r="F64">
        <v>2017</v>
      </c>
      <c r="G64" t="s">
        <v>1366</v>
      </c>
      <c r="H64" t="s">
        <v>67</v>
      </c>
      <c r="I64" t="s">
        <v>67</v>
      </c>
      <c r="J64" t="s">
        <v>67</v>
      </c>
      <c r="K64" t="s">
        <v>1327</v>
      </c>
      <c r="L64" t="s">
        <v>1367</v>
      </c>
      <c r="M64" t="s">
        <v>67</v>
      </c>
      <c r="N64">
        <v>0</v>
      </c>
      <c r="P64" t="s">
        <v>1368</v>
      </c>
      <c r="Q64" t="s">
        <v>1369</v>
      </c>
      <c r="R64" t="s">
        <v>1370</v>
      </c>
      <c r="S64" t="s">
        <v>1371</v>
      </c>
      <c r="T64" t="s">
        <v>1853</v>
      </c>
      <c r="U64" t="s">
        <v>1372</v>
      </c>
      <c r="V64" t="s">
        <v>1373</v>
      </c>
      <c r="W64" t="s">
        <v>67</v>
      </c>
      <c r="X64" t="s">
        <v>67</v>
      </c>
      <c r="Y64" t="s">
        <v>67</v>
      </c>
      <c r="Z64" t="s">
        <v>67</v>
      </c>
      <c r="AA64" t="s">
        <v>67</v>
      </c>
      <c r="AB64" t="s">
        <v>67</v>
      </c>
      <c r="AC64" t="s">
        <v>67</v>
      </c>
      <c r="AD64" t="s">
        <v>67</v>
      </c>
      <c r="AE64" t="s">
        <v>67</v>
      </c>
      <c r="AF64" t="s">
        <v>67</v>
      </c>
      <c r="AG64" t="s">
        <v>67</v>
      </c>
      <c r="AH64" t="s">
        <v>67</v>
      </c>
      <c r="AI64" t="s">
        <v>67</v>
      </c>
      <c r="AJ64" t="s">
        <v>67</v>
      </c>
      <c r="AK64" t="s">
        <v>67</v>
      </c>
      <c r="AL64" t="s">
        <v>1374</v>
      </c>
      <c r="AM64" t="s">
        <v>67</v>
      </c>
      <c r="AN64" t="s">
        <v>67</v>
      </c>
      <c r="AO64" t="s">
        <v>1375</v>
      </c>
      <c r="AP64" t="s">
        <v>1376</v>
      </c>
      <c r="AQ64" t="s">
        <v>1377</v>
      </c>
      <c r="AR64" t="s">
        <v>1378</v>
      </c>
      <c r="AS64" t="s">
        <v>67</v>
      </c>
      <c r="AT64" t="s">
        <v>1379</v>
      </c>
      <c r="AU64" t="s">
        <v>67</v>
      </c>
      <c r="AV64" t="s">
        <v>67</v>
      </c>
      <c r="AW64" t="s">
        <v>67</v>
      </c>
      <c r="AX64" t="s">
        <v>67</v>
      </c>
      <c r="AY64" t="s">
        <v>80</v>
      </c>
      <c r="AZ64" t="s">
        <v>1380</v>
      </c>
      <c r="BA64" t="s">
        <v>160</v>
      </c>
      <c r="BB64" t="s">
        <v>83</v>
      </c>
      <c r="BC64" t="s">
        <v>67</v>
      </c>
      <c r="BD64" t="s">
        <v>84</v>
      </c>
      <c r="BE64" t="s">
        <v>1381</v>
      </c>
      <c r="BF64" t="s">
        <v>1382</v>
      </c>
      <c r="BH64" t="s">
        <v>109</v>
      </c>
      <c r="BJ64" t="s">
        <v>1383</v>
      </c>
      <c r="BK64" t="s">
        <v>1383</v>
      </c>
      <c r="BL64" t="s">
        <v>1816</v>
      </c>
    </row>
    <row r="65" spans="1:64">
      <c r="A65">
        <v>64</v>
      </c>
      <c r="B65" t="s">
        <v>1812</v>
      </c>
      <c r="C65" t="s">
        <v>1384</v>
      </c>
      <c r="D65" t="s">
        <v>1385</v>
      </c>
      <c r="E65" t="s">
        <v>1386</v>
      </c>
      <c r="F65">
        <v>2017</v>
      </c>
      <c r="G65" t="s">
        <v>1387</v>
      </c>
      <c r="H65" t="s">
        <v>67</v>
      </c>
      <c r="I65" t="s">
        <v>67</v>
      </c>
      <c r="J65" t="s">
        <v>67</v>
      </c>
      <c r="K65" t="s">
        <v>94</v>
      </c>
      <c r="L65" t="s">
        <v>906</v>
      </c>
      <c r="M65" t="s">
        <v>67</v>
      </c>
      <c r="N65">
        <v>0</v>
      </c>
      <c r="O65" t="s">
        <v>1388</v>
      </c>
      <c r="P65" t="s">
        <v>1389</v>
      </c>
      <c r="Q65" t="s">
        <v>1390</v>
      </c>
      <c r="R65" t="s">
        <v>1391</v>
      </c>
      <c r="S65" t="s">
        <v>1392</v>
      </c>
      <c r="T65" t="s">
        <v>1854</v>
      </c>
      <c r="U65" t="s">
        <v>67</v>
      </c>
      <c r="V65" t="s">
        <v>1393</v>
      </c>
      <c r="W65" t="s">
        <v>67</v>
      </c>
      <c r="X65" t="s">
        <v>67</v>
      </c>
      <c r="Y65" t="s">
        <v>67</v>
      </c>
      <c r="Z65" t="s">
        <v>67</v>
      </c>
      <c r="AA65" t="s">
        <v>67</v>
      </c>
      <c r="AB65" t="s">
        <v>67</v>
      </c>
      <c r="AC65" t="s">
        <v>67</v>
      </c>
      <c r="AD65" t="s">
        <v>67</v>
      </c>
      <c r="AE65" t="s">
        <v>67</v>
      </c>
      <c r="AF65" t="s">
        <v>67</v>
      </c>
      <c r="AG65" t="s">
        <v>67</v>
      </c>
      <c r="AH65" t="s">
        <v>67</v>
      </c>
      <c r="AI65" t="s">
        <v>67</v>
      </c>
      <c r="AJ65" t="s">
        <v>67</v>
      </c>
      <c r="AK65" t="s">
        <v>67</v>
      </c>
      <c r="AL65" t="s">
        <v>1394</v>
      </c>
      <c r="AM65" t="s">
        <v>67</v>
      </c>
      <c r="AN65" t="s">
        <v>1395</v>
      </c>
      <c r="AO65" t="s">
        <v>1396</v>
      </c>
      <c r="AP65" t="s">
        <v>77</v>
      </c>
      <c r="AQ65" t="s">
        <v>1397</v>
      </c>
      <c r="AR65" t="s">
        <v>1398</v>
      </c>
      <c r="AS65" t="s">
        <v>67</v>
      </c>
      <c r="AT65" t="s">
        <v>1399</v>
      </c>
      <c r="AU65" t="s">
        <v>67</v>
      </c>
      <c r="AV65" t="s">
        <v>1400</v>
      </c>
      <c r="AW65" t="s">
        <v>67</v>
      </c>
      <c r="AX65" t="s">
        <v>67</v>
      </c>
      <c r="AY65" t="s">
        <v>80</v>
      </c>
      <c r="AZ65" t="s">
        <v>1401</v>
      </c>
      <c r="BA65" t="s">
        <v>160</v>
      </c>
      <c r="BB65" t="s">
        <v>83</v>
      </c>
      <c r="BC65" t="s">
        <v>67</v>
      </c>
      <c r="BD65" t="s">
        <v>84</v>
      </c>
      <c r="BE65" t="s">
        <v>1402</v>
      </c>
      <c r="BF65" t="s">
        <v>1403</v>
      </c>
      <c r="BH65" t="s">
        <v>109</v>
      </c>
      <c r="BJ65" t="s">
        <v>1404</v>
      </c>
      <c r="BK65" t="s">
        <v>1404</v>
      </c>
      <c r="BL65" t="s">
        <v>1816</v>
      </c>
    </row>
    <row r="66" spans="1:64">
      <c r="A66">
        <v>65</v>
      </c>
      <c r="B66" t="s">
        <v>1812</v>
      </c>
      <c r="C66" t="s">
        <v>1405</v>
      </c>
      <c r="D66" t="s">
        <v>1406</v>
      </c>
      <c r="E66" t="s">
        <v>1407</v>
      </c>
      <c r="F66">
        <v>2017</v>
      </c>
      <c r="G66" t="s">
        <v>1408</v>
      </c>
      <c r="H66" t="s">
        <v>1409</v>
      </c>
      <c r="I66" t="s">
        <v>67</v>
      </c>
      <c r="J66" t="s">
        <v>67</v>
      </c>
      <c r="K66" t="s">
        <v>1410</v>
      </c>
      <c r="L66" t="s">
        <v>1411</v>
      </c>
      <c r="M66" t="s">
        <v>67</v>
      </c>
      <c r="N66">
        <v>5</v>
      </c>
      <c r="O66" t="s">
        <v>1412</v>
      </c>
      <c r="P66" t="s">
        <v>1413</v>
      </c>
      <c r="Q66" t="s">
        <v>1414</v>
      </c>
      <c r="R66" t="s">
        <v>1415</v>
      </c>
      <c r="S66" t="s">
        <v>1416</v>
      </c>
      <c r="T66" t="s">
        <v>1855</v>
      </c>
      <c r="U66" t="s">
        <v>1417</v>
      </c>
      <c r="V66" t="s">
        <v>1418</v>
      </c>
      <c r="W66" t="s">
        <v>67</v>
      </c>
      <c r="X66" t="s">
        <v>67</v>
      </c>
      <c r="Y66" t="s">
        <v>67</v>
      </c>
      <c r="Z66" t="s">
        <v>67</v>
      </c>
      <c r="AA66" t="s">
        <v>67</v>
      </c>
      <c r="AB66" t="s">
        <v>67</v>
      </c>
      <c r="AC66" t="s">
        <v>67</v>
      </c>
      <c r="AD66" t="s">
        <v>67</v>
      </c>
      <c r="AE66" t="s">
        <v>67</v>
      </c>
      <c r="AF66" t="s">
        <v>67</v>
      </c>
      <c r="AG66" t="s">
        <v>67</v>
      </c>
      <c r="AH66" t="s">
        <v>67</v>
      </c>
      <c r="AI66" t="s">
        <v>67</v>
      </c>
      <c r="AJ66" t="s">
        <v>67</v>
      </c>
      <c r="AK66" t="s">
        <v>67</v>
      </c>
      <c r="AL66" t="s">
        <v>1419</v>
      </c>
      <c r="AM66" t="s">
        <v>1420</v>
      </c>
      <c r="AN66" t="s">
        <v>1421</v>
      </c>
      <c r="AO66" t="s">
        <v>67</v>
      </c>
      <c r="AP66" t="s">
        <v>564</v>
      </c>
      <c r="AQ66" t="s">
        <v>1422</v>
      </c>
      <c r="AR66" t="s">
        <v>1423</v>
      </c>
      <c r="AS66" t="s">
        <v>67</v>
      </c>
      <c r="AT66" t="s">
        <v>1424</v>
      </c>
      <c r="AU66" t="s">
        <v>1425</v>
      </c>
      <c r="AV66" t="s">
        <v>67</v>
      </c>
      <c r="AW66" t="s">
        <v>67</v>
      </c>
      <c r="AX66" t="s">
        <v>67</v>
      </c>
      <c r="AY66" t="s">
        <v>80</v>
      </c>
      <c r="AZ66" t="s">
        <v>1426</v>
      </c>
      <c r="BA66" t="s">
        <v>160</v>
      </c>
      <c r="BB66" t="s">
        <v>83</v>
      </c>
      <c r="BC66" t="s">
        <v>359</v>
      </c>
      <c r="BD66" t="s">
        <v>84</v>
      </c>
      <c r="BE66" t="s">
        <v>1427</v>
      </c>
      <c r="BF66" t="s">
        <v>1428</v>
      </c>
      <c r="BG66" t="s">
        <v>1429</v>
      </c>
      <c r="BH66" t="s">
        <v>1430</v>
      </c>
      <c r="BJ66" t="s">
        <v>1431</v>
      </c>
      <c r="BK66" t="s">
        <v>1431</v>
      </c>
      <c r="BL66" t="s">
        <v>1816</v>
      </c>
    </row>
    <row r="67" spans="1:64">
      <c r="A67">
        <v>66</v>
      </c>
      <c r="B67" t="s">
        <v>1812</v>
      </c>
      <c r="C67" t="s">
        <v>1432</v>
      </c>
      <c r="D67" t="s">
        <v>1433</v>
      </c>
      <c r="E67" t="s">
        <v>1434</v>
      </c>
      <c r="F67">
        <v>2017</v>
      </c>
      <c r="G67" t="s">
        <v>251</v>
      </c>
      <c r="H67" t="s">
        <v>366</v>
      </c>
      <c r="I67" t="s">
        <v>94</v>
      </c>
      <c r="J67" t="s">
        <v>623</v>
      </c>
      <c r="K67" t="s">
        <v>67</v>
      </c>
      <c r="L67" t="s">
        <v>67</v>
      </c>
      <c r="M67" t="s">
        <v>67</v>
      </c>
      <c r="N67">
        <v>72</v>
      </c>
      <c r="O67" t="s">
        <v>1435</v>
      </c>
      <c r="P67" t="s">
        <v>1436</v>
      </c>
      <c r="Q67" t="s">
        <v>1437</v>
      </c>
      <c r="R67" t="s">
        <v>1438</v>
      </c>
      <c r="S67" t="s">
        <v>1439</v>
      </c>
      <c r="T67" t="s">
        <v>1857</v>
      </c>
      <c r="U67" t="s">
        <v>1440</v>
      </c>
      <c r="V67" t="s">
        <v>67</v>
      </c>
      <c r="W67" t="s">
        <v>67</v>
      </c>
      <c r="X67" t="s">
        <v>67</v>
      </c>
      <c r="Y67" t="s">
        <v>67</v>
      </c>
      <c r="Z67" t="s">
        <v>67</v>
      </c>
      <c r="AA67" t="s">
        <v>67</v>
      </c>
      <c r="AB67" t="s">
        <v>67</v>
      </c>
      <c r="AC67" t="s">
        <v>67</v>
      </c>
      <c r="AD67" t="s">
        <v>67</v>
      </c>
      <c r="AE67" t="s">
        <v>67</v>
      </c>
      <c r="AF67" t="s">
        <v>67</v>
      </c>
      <c r="AG67" t="s">
        <v>67</v>
      </c>
      <c r="AH67" t="s">
        <v>67</v>
      </c>
      <c r="AI67" t="s">
        <v>67</v>
      </c>
      <c r="AJ67" t="s">
        <v>67</v>
      </c>
      <c r="AK67" t="s">
        <v>67</v>
      </c>
      <c r="AL67" t="s">
        <v>1441</v>
      </c>
      <c r="AM67" t="s">
        <v>1442</v>
      </c>
      <c r="AN67" t="s">
        <v>67</v>
      </c>
      <c r="AO67" t="s">
        <v>67</v>
      </c>
      <c r="AP67" t="s">
        <v>545</v>
      </c>
      <c r="AQ67" t="s">
        <v>67</v>
      </c>
      <c r="AR67" t="s">
        <v>67</v>
      </c>
      <c r="AS67" t="s">
        <v>67</v>
      </c>
      <c r="AT67" t="s">
        <v>67</v>
      </c>
      <c r="AU67" t="s">
        <v>265</v>
      </c>
      <c r="AV67" t="s">
        <v>67</v>
      </c>
      <c r="AW67" t="s">
        <v>67</v>
      </c>
      <c r="AX67" t="s">
        <v>67</v>
      </c>
      <c r="AY67" t="s">
        <v>80</v>
      </c>
      <c r="AZ67" t="s">
        <v>251</v>
      </c>
      <c r="BA67" t="s">
        <v>266</v>
      </c>
      <c r="BB67" t="s">
        <v>83</v>
      </c>
      <c r="BC67" t="s">
        <v>242</v>
      </c>
      <c r="BD67" t="s">
        <v>84</v>
      </c>
      <c r="BE67" t="s">
        <v>1443</v>
      </c>
      <c r="BF67" t="s">
        <v>251</v>
      </c>
      <c r="BG67" t="s">
        <v>1444</v>
      </c>
      <c r="BH67" t="s">
        <v>1445</v>
      </c>
      <c r="BJ67" t="s">
        <v>1446</v>
      </c>
      <c r="BK67" t="s">
        <v>1446</v>
      </c>
      <c r="BL67" t="s">
        <v>1816</v>
      </c>
    </row>
    <row r="68" spans="1:64">
      <c r="A68">
        <v>67</v>
      </c>
      <c r="B68" t="s">
        <v>1812</v>
      </c>
      <c r="C68" t="s">
        <v>1447</v>
      </c>
      <c r="D68" t="s">
        <v>1448</v>
      </c>
      <c r="E68" t="s">
        <v>1449</v>
      </c>
      <c r="F68">
        <v>2016</v>
      </c>
      <c r="G68" t="s">
        <v>318</v>
      </c>
      <c r="H68" t="s">
        <v>1450</v>
      </c>
      <c r="I68" t="s">
        <v>67</v>
      </c>
      <c r="J68" t="s">
        <v>67</v>
      </c>
      <c r="K68" t="s">
        <v>1451</v>
      </c>
      <c r="L68" t="s">
        <v>1452</v>
      </c>
      <c r="M68" t="s">
        <v>67</v>
      </c>
      <c r="N68">
        <v>81</v>
      </c>
      <c r="O68" t="s">
        <v>1453</v>
      </c>
      <c r="P68" t="s">
        <v>1454</v>
      </c>
      <c r="Q68" t="s">
        <v>1455</v>
      </c>
      <c r="R68" t="s">
        <v>1456</v>
      </c>
      <c r="S68" t="s">
        <v>1457</v>
      </c>
      <c r="U68" t="s">
        <v>1458</v>
      </c>
      <c r="V68" t="s">
        <v>1459</v>
      </c>
      <c r="W68" t="s">
        <v>67</v>
      </c>
      <c r="X68" t="s">
        <v>67</v>
      </c>
      <c r="Y68" t="s">
        <v>67</v>
      </c>
      <c r="Z68" t="s">
        <v>67</v>
      </c>
      <c r="AA68" t="s">
        <v>1460</v>
      </c>
      <c r="AB68" t="s">
        <v>1461</v>
      </c>
      <c r="AC68" t="s">
        <v>67</v>
      </c>
      <c r="AD68" t="s">
        <v>67</v>
      </c>
      <c r="AE68" t="s">
        <v>67</v>
      </c>
      <c r="AF68" t="s">
        <v>67</v>
      </c>
      <c r="AG68" t="s">
        <v>67</v>
      </c>
      <c r="AH68" t="s">
        <v>67</v>
      </c>
      <c r="AI68" t="s">
        <v>67</v>
      </c>
      <c r="AJ68" t="s">
        <v>67</v>
      </c>
      <c r="AK68" t="s">
        <v>67</v>
      </c>
      <c r="AL68" t="s">
        <v>1462</v>
      </c>
      <c r="AM68" t="s">
        <v>1463</v>
      </c>
      <c r="AN68" t="s">
        <v>67</v>
      </c>
      <c r="AO68" t="s">
        <v>67</v>
      </c>
      <c r="AP68" t="s">
        <v>332</v>
      </c>
      <c r="AQ68" t="s">
        <v>67</v>
      </c>
      <c r="AR68" t="s">
        <v>67</v>
      </c>
      <c r="AS68" t="s">
        <v>67</v>
      </c>
      <c r="AT68" t="s">
        <v>67</v>
      </c>
      <c r="AU68" t="s">
        <v>333</v>
      </c>
      <c r="AV68" t="s">
        <v>67</v>
      </c>
      <c r="AW68" t="s">
        <v>334</v>
      </c>
      <c r="AX68" t="s">
        <v>67</v>
      </c>
      <c r="AY68" t="s">
        <v>80</v>
      </c>
      <c r="AZ68" t="s">
        <v>335</v>
      </c>
      <c r="BA68" t="s">
        <v>82</v>
      </c>
      <c r="BB68" t="s">
        <v>83</v>
      </c>
      <c r="BC68" t="s">
        <v>401</v>
      </c>
      <c r="BD68" t="s">
        <v>84</v>
      </c>
      <c r="BE68" t="s">
        <v>1464</v>
      </c>
      <c r="BF68" t="s">
        <v>335</v>
      </c>
      <c r="BG68" t="s">
        <v>109</v>
      </c>
      <c r="BH68" t="s">
        <v>1465</v>
      </c>
      <c r="BJ68" t="s">
        <v>1466</v>
      </c>
      <c r="BK68" t="s">
        <v>1466</v>
      </c>
      <c r="BL68" t="s">
        <v>1840</v>
      </c>
    </row>
    <row r="69" spans="1:64">
      <c r="A69">
        <v>68</v>
      </c>
      <c r="B69" t="s">
        <v>1812</v>
      </c>
      <c r="C69" t="s">
        <v>1467</v>
      </c>
      <c r="D69" t="s">
        <v>1468</v>
      </c>
      <c r="E69" t="s">
        <v>1469</v>
      </c>
      <c r="F69">
        <v>2016</v>
      </c>
      <c r="G69" t="s">
        <v>293</v>
      </c>
      <c r="H69" t="s">
        <v>1470</v>
      </c>
      <c r="I69" t="s">
        <v>252</v>
      </c>
      <c r="J69" t="s">
        <v>1471</v>
      </c>
      <c r="K69" t="s">
        <v>67</v>
      </c>
      <c r="L69" t="s">
        <v>67</v>
      </c>
      <c r="M69" t="s">
        <v>67</v>
      </c>
      <c r="N69">
        <v>21</v>
      </c>
      <c r="O69" t="s">
        <v>1472</v>
      </c>
      <c r="P69" t="s">
        <v>1473</v>
      </c>
      <c r="Q69" t="s">
        <v>1474</v>
      </c>
      <c r="R69" t="s">
        <v>1475</v>
      </c>
      <c r="S69" t="s">
        <v>1476</v>
      </c>
      <c r="T69" t="s">
        <v>1858</v>
      </c>
      <c r="U69" t="s">
        <v>1477</v>
      </c>
      <c r="V69" t="s">
        <v>1478</v>
      </c>
      <c r="W69" t="s">
        <v>67</v>
      </c>
      <c r="X69" t="s">
        <v>67</v>
      </c>
      <c r="Y69" t="s">
        <v>67</v>
      </c>
      <c r="Z69" t="s">
        <v>67</v>
      </c>
      <c r="AA69" t="s">
        <v>67</v>
      </c>
      <c r="AB69" t="s">
        <v>67</v>
      </c>
      <c r="AC69" t="s">
        <v>67</v>
      </c>
      <c r="AD69" t="s">
        <v>67</v>
      </c>
      <c r="AE69" t="s">
        <v>67</v>
      </c>
      <c r="AF69" t="s">
        <v>67</v>
      </c>
      <c r="AG69" t="s">
        <v>67</v>
      </c>
      <c r="AH69" t="s">
        <v>67</v>
      </c>
      <c r="AI69" t="s">
        <v>67</v>
      </c>
      <c r="AJ69" t="s">
        <v>67</v>
      </c>
      <c r="AK69" t="s">
        <v>67</v>
      </c>
      <c r="AL69" t="s">
        <v>1479</v>
      </c>
      <c r="AM69" t="s">
        <v>1480</v>
      </c>
      <c r="AN69" t="s">
        <v>67</v>
      </c>
      <c r="AO69" t="s">
        <v>67</v>
      </c>
      <c r="AP69" t="s">
        <v>77</v>
      </c>
      <c r="AQ69" t="s">
        <v>67</v>
      </c>
      <c r="AR69" t="s">
        <v>67</v>
      </c>
      <c r="AS69" t="s">
        <v>67</v>
      </c>
      <c r="AT69" t="s">
        <v>67</v>
      </c>
      <c r="AU69" t="s">
        <v>308</v>
      </c>
      <c r="AV69" t="s">
        <v>67</v>
      </c>
      <c r="AW69" t="s">
        <v>309</v>
      </c>
      <c r="AX69" t="s">
        <v>67</v>
      </c>
      <c r="AY69" t="s">
        <v>80</v>
      </c>
      <c r="AZ69" t="s">
        <v>310</v>
      </c>
      <c r="BA69" t="s">
        <v>82</v>
      </c>
      <c r="BB69" t="s">
        <v>83</v>
      </c>
      <c r="BC69" t="s">
        <v>311</v>
      </c>
      <c r="BD69" t="s">
        <v>84</v>
      </c>
      <c r="BE69" t="s">
        <v>1481</v>
      </c>
      <c r="BF69" t="s">
        <v>310</v>
      </c>
      <c r="BG69" t="s">
        <v>1482</v>
      </c>
      <c r="BH69" t="s">
        <v>1483</v>
      </c>
      <c r="BJ69" t="s">
        <v>1484</v>
      </c>
      <c r="BK69" t="s">
        <v>1484</v>
      </c>
      <c r="BL69" t="s">
        <v>1816</v>
      </c>
    </row>
    <row r="70" spans="1:64">
      <c r="A70">
        <v>69</v>
      </c>
      <c r="B70" t="s">
        <v>1812</v>
      </c>
      <c r="C70" t="s">
        <v>1485</v>
      </c>
      <c r="D70" t="s">
        <v>1486</v>
      </c>
      <c r="E70" t="s">
        <v>1487</v>
      </c>
      <c r="F70">
        <v>2016</v>
      </c>
      <c r="G70" t="s">
        <v>1488</v>
      </c>
      <c r="H70" t="s">
        <v>67</v>
      </c>
      <c r="I70" t="s">
        <v>67</v>
      </c>
      <c r="J70" t="s">
        <v>67</v>
      </c>
      <c r="K70" t="s">
        <v>1489</v>
      </c>
      <c r="L70" t="s">
        <v>1490</v>
      </c>
      <c r="M70" t="s">
        <v>67</v>
      </c>
      <c r="N70">
        <v>2</v>
      </c>
      <c r="O70" t="s">
        <v>1491</v>
      </c>
      <c r="P70" t="s">
        <v>1492</v>
      </c>
      <c r="Q70" t="s">
        <v>1493</v>
      </c>
      <c r="R70" t="s">
        <v>1494</v>
      </c>
      <c r="S70" t="s">
        <v>1495</v>
      </c>
      <c r="T70" t="s">
        <v>1859</v>
      </c>
      <c r="U70" t="s">
        <v>67</v>
      </c>
      <c r="V70" t="s">
        <v>1496</v>
      </c>
      <c r="W70" t="s">
        <v>67</v>
      </c>
      <c r="X70" t="s">
        <v>67</v>
      </c>
      <c r="Y70" t="s">
        <v>67</v>
      </c>
      <c r="Z70" t="s">
        <v>67</v>
      </c>
      <c r="AA70" t="s">
        <v>1497</v>
      </c>
      <c r="AB70" t="s">
        <v>1498</v>
      </c>
      <c r="AC70" t="s">
        <v>67</v>
      </c>
      <c r="AD70" t="s">
        <v>67</v>
      </c>
      <c r="AE70" t="s">
        <v>67</v>
      </c>
      <c r="AF70" t="s">
        <v>67</v>
      </c>
      <c r="AG70" t="s">
        <v>67</v>
      </c>
      <c r="AH70" t="s">
        <v>67</v>
      </c>
      <c r="AI70" t="s">
        <v>67</v>
      </c>
      <c r="AJ70" t="s">
        <v>67</v>
      </c>
      <c r="AK70" t="s">
        <v>67</v>
      </c>
      <c r="AL70" t="s">
        <v>1499</v>
      </c>
      <c r="AM70" t="s">
        <v>67</v>
      </c>
      <c r="AN70" t="s">
        <v>1500</v>
      </c>
      <c r="AO70" t="s">
        <v>1501</v>
      </c>
      <c r="AP70" t="s">
        <v>77</v>
      </c>
      <c r="AQ70" t="s">
        <v>1502</v>
      </c>
      <c r="AR70" t="s">
        <v>1503</v>
      </c>
      <c r="AS70" t="s">
        <v>67</v>
      </c>
      <c r="AT70" t="s">
        <v>1504</v>
      </c>
      <c r="AU70" t="s">
        <v>67</v>
      </c>
      <c r="AV70" t="s">
        <v>1505</v>
      </c>
      <c r="AW70" t="s">
        <v>67</v>
      </c>
      <c r="AX70" t="s">
        <v>67</v>
      </c>
      <c r="AY70" t="s">
        <v>80</v>
      </c>
      <c r="AZ70" t="s">
        <v>1506</v>
      </c>
      <c r="BA70" t="s">
        <v>160</v>
      </c>
      <c r="BB70" t="s">
        <v>83</v>
      </c>
      <c r="BC70" t="s">
        <v>67</v>
      </c>
      <c r="BD70" t="s">
        <v>84</v>
      </c>
      <c r="BE70" t="s">
        <v>1507</v>
      </c>
      <c r="BF70" t="s">
        <v>1508</v>
      </c>
      <c r="BH70" t="s">
        <v>109</v>
      </c>
      <c r="BJ70" t="s">
        <v>1509</v>
      </c>
      <c r="BK70" t="s">
        <v>1509</v>
      </c>
      <c r="BL70" t="s">
        <v>1816</v>
      </c>
    </row>
    <row r="71" spans="1:64">
      <c r="A71" s="10">
        <v>70</v>
      </c>
      <c r="B71" t="s">
        <v>1812</v>
      </c>
      <c r="C71" t="s">
        <v>1510</v>
      </c>
      <c r="D71" t="s">
        <v>1511</v>
      </c>
      <c r="E71" t="s">
        <v>1512</v>
      </c>
      <c r="F71">
        <v>2016</v>
      </c>
      <c r="G71" t="s">
        <v>1513</v>
      </c>
      <c r="H71" t="s">
        <v>1514</v>
      </c>
      <c r="I71" t="s">
        <v>920</v>
      </c>
      <c r="J71" t="s">
        <v>67</v>
      </c>
      <c r="K71" t="s">
        <v>1515</v>
      </c>
      <c r="L71" t="s">
        <v>1516</v>
      </c>
      <c r="M71" t="s">
        <v>67</v>
      </c>
      <c r="N71">
        <v>32</v>
      </c>
      <c r="O71" t="s">
        <v>1517</v>
      </c>
      <c r="P71" t="s">
        <v>1518</v>
      </c>
      <c r="Q71" t="s">
        <v>1519</v>
      </c>
      <c r="R71" t="s">
        <v>1520</v>
      </c>
      <c r="S71" t="s">
        <v>1521</v>
      </c>
      <c r="T71" t="s">
        <v>1860</v>
      </c>
      <c r="U71" t="s">
        <v>1522</v>
      </c>
      <c r="V71" t="s">
        <v>1523</v>
      </c>
      <c r="W71" t="s">
        <v>67</v>
      </c>
      <c r="X71" t="s">
        <v>67</v>
      </c>
      <c r="Y71" t="s">
        <v>67</v>
      </c>
      <c r="Z71" t="s">
        <v>67</v>
      </c>
      <c r="AA71" t="s">
        <v>67</v>
      </c>
      <c r="AB71" t="s">
        <v>67</v>
      </c>
      <c r="AC71" t="s">
        <v>67</v>
      </c>
      <c r="AD71" t="s">
        <v>67</v>
      </c>
      <c r="AE71" t="s">
        <v>67</v>
      </c>
      <c r="AF71" t="s">
        <v>67</v>
      </c>
      <c r="AG71" t="s">
        <v>67</v>
      </c>
      <c r="AH71" t="s">
        <v>67</v>
      </c>
      <c r="AI71" t="s">
        <v>67</v>
      </c>
      <c r="AJ71" t="s">
        <v>67</v>
      </c>
      <c r="AK71" t="s">
        <v>67</v>
      </c>
      <c r="AL71" t="s">
        <v>1524</v>
      </c>
      <c r="AM71" t="s">
        <v>67</v>
      </c>
      <c r="AN71" t="s">
        <v>67</v>
      </c>
      <c r="AO71" t="s">
        <v>67</v>
      </c>
      <c r="AP71" t="s">
        <v>332</v>
      </c>
      <c r="AQ71" t="s">
        <v>67</v>
      </c>
      <c r="AR71" t="s">
        <v>67</v>
      </c>
      <c r="AS71" t="s">
        <v>67</v>
      </c>
      <c r="AT71" t="s">
        <v>67</v>
      </c>
      <c r="AU71" t="s">
        <v>1525</v>
      </c>
      <c r="AV71" t="s">
        <v>67</v>
      </c>
      <c r="AW71" t="s">
        <v>67</v>
      </c>
      <c r="AX71" t="s">
        <v>67</v>
      </c>
      <c r="AY71" t="s">
        <v>80</v>
      </c>
      <c r="AZ71" t="s">
        <v>1513</v>
      </c>
      <c r="BA71" t="s">
        <v>160</v>
      </c>
      <c r="BB71" t="s">
        <v>83</v>
      </c>
      <c r="BC71" t="s">
        <v>401</v>
      </c>
      <c r="BD71" t="s">
        <v>84</v>
      </c>
      <c r="BE71" t="s">
        <v>1526</v>
      </c>
      <c r="BF71" t="s">
        <v>1513</v>
      </c>
      <c r="BH71" t="s">
        <v>109</v>
      </c>
      <c r="BJ71" t="s">
        <v>1527</v>
      </c>
      <c r="BK71" t="s">
        <v>1527</v>
      </c>
      <c r="BL71" t="s">
        <v>1816</v>
      </c>
    </row>
    <row r="72" spans="1:64">
      <c r="A72">
        <v>71</v>
      </c>
      <c r="B72" t="s">
        <v>1812</v>
      </c>
      <c r="C72" t="s">
        <v>1528</v>
      </c>
      <c r="D72" t="s">
        <v>1529</v>
      </c>
      <c r="E72" t="s">
        <v>1530</v>
      </c>
      <c r="F72">
        <v>2015</v>
      </c>
      <c r="G72" t="s">
        <v>1531</v>
      </c>
      <c r="H72" t="s">
        <v>1532</v>
      </c>
      <c r="I72" t="s">
        <v>67</v>
      </c>
      <c r="J72" t="s">
        <v>1533</v>
      </c>
      <c r="K72" t="s">
        <v>1534</v>
      </c>
      <c r="L72" t="s">
        <v>1535</v>
      </c>
      <c r="M72" t="s">
        <v>67</v>
      </c>
      <c r="N72">
        <v>20</v>
      </c>
      <c r="O72" t="s">
        <v>1536</v>
      </c>
      <c r="P72" t="s">
        <v>1537</v>
      </c>
      <c r="Q72" t="s">
        <v>1538</v>
      </c>
      <c r="R72" t="s">
        <v>1538</v>
      </c>
      <c r="S72" t="s">
        <v>1539</v>
      </c>
      <c r="T72" t="s">
        <v>1861</v>
      </c>
      <c r="U72" t="s">
        <v>1540</v>
      </c>
      <c r="V72" t="s">
        <v>1541</v>
      </c>
      <c r="W72" t="s">
        <v>67</v>
      </c>
      <c r="X72" t="s">
        <v>67</v>
      </c>
      <c r="Y72" t="s">
        <v>67</v>
      </c>
      <c r="Z72" t="s">
        <v>67</v>
      </c>
      <c r="AA72" t="s">
        <v>1542</v>
      </c>
      <c r="AB72" t="s">
        <v>1543</v>
      </c>
      <c r="AC72" t="s">
        <v>67</v>
      </c>
      <c r="AD72" t="s">
        <v>67</v>
      </c>
      <c r="AE72" t="s">
        <v>67</v>
      </c>
      <c r="AF72" t="s">
        <v>67</v>
      </c>
      <c r="AG72" t="s">
        <v>67</v>
      </c>
      <c r="AH72" t="s">
        <v>67</v>
      </c>
      <c r="AI72" t="s">
        <v>67</v>
      </c>
      <c r="AJ72" t="s">
        <v>67</v>
      </c>
      <c r="AK72" t="s">
        <v>67</v>
      </c>
      <c r="AL72" t="s">
        <v>1544</v>
      </c>
      <c r="AM72" t="s">
        <v>1545</v>
      </c>
      <c r="AN72" t="s">
        <v>67</v>
      </c>
      <c r="AO72" t="s">
        <v>67</v>
      </c>
      <c r="AP72" t="s">
        <v>564</v>
      </c>
      <c r="AQ72" t="s">
        <v>67</v>
      </c>
      <c r="AR72" t="s">
        <v>67</v>
      </c>
      <c r="AS72" t="s">
        <v>67</v>
      </c>
      <c r="AT72" t="s">
        <v>67</v>
      </c>
      <c r="AU72" t="s">
        <v>1546</v>
      </c>
      <c r="AV72" t="s">
        <v>67</v>
      </c>
      <c r="AW72" t="s">
        <v>1547</v>
      </c>
      <c r="AX72" t="s">
        <v>67</v>
      </c>
      <c r="AY72" t="s">
        <v>80</v>
      </c>
      <c r="AZ72" t="s">
        <v>1548</v>
      </c>
      <c r="BA72" t="s">
        <v>82</v>
      </c>
      <c r="BB72" t="s">
        <v>83</v>
      </c>
      <c r="BC72" t="s">
        <v>67</v>
      </c>
      <c r="BD72" t="s">
        <v>84</v>
      </c>
      <c r="BE72" t="s">
        <v>1549</v>
      </c>
      <c r="BF72" t="s">
        <v>1550</v>
      </c>
      <c r="BH72" t="s">
        <v>1551</v>
      </c>
      <c r="BJ72" t="s">
        <v>1552</v>
      </c>
      <c r="BK72" t="s">
        <v>1552</v>
      </c>
      <c r="BL72" t="s">
        <v>1816</v>
      </c>
    </row>
    <row r="73" spans="1:64">
      <c r="A73">
        <v>72</v>
      </c>
      <c r="B73" t="s">
        <v>1812</v>
      </c>
      <c r="C73" t="s">
        <v>1553</v>
      </c>
      <c r="D73" t="s">
        <v>1554</v>
      </c>
      <c r="E73" t="s">
        <v>1555</v>
      </c>
      <c r="F73">
        <v>2015</v>
      </c>
      <c r="G73" t="s">
        <v>251</v>
      </c>
      <c r="H73" t="s">
        <v>623</v>
      </c>
      <c r="I73" t="s">
        <v>275</v>
      </c>
      <c r="J73" t="s">
        <v>67</v>
      </c>
      <c r="K73" t="s">
        <v>1556</v>
      </c>
      <c r="L73" t="s">
        <v>1557</v>
      </c>
      <c r="M73" t="s">
        <v>67</v>
      </c>
      <c r="N73">
        <v>16</v>
      </c>
      <c r="O73" t="s">
        <v>1558</v>
      </c>
      <c r="P73" t="s">
        <v>1559</v>
      </c>
      <c r="Q73" t="s">
        <v>1560</v>
      </c>
      <c r="R73" t="s">
        <v>1561</v>
      </c>
      <c r="S73" t="s">
        <v>1562</v>
      </c>
      <c r="T73" t="s">
        <v>1868</v>
      </c>
      <c r="U73" t="s">
        <v>1563</v>
      </c>
      <c r="V73" t="s">
        <v>67</v>
      </c>
      <c r="W73" t="s">
        <v>67</v>
      </c>
      <c r="X73" t="s">
        <v>67</v>
      </c>
      <c r="Y73" t="s">
        <v>67</v>
      </c>
      <c r="Z73" t="s">
        <v>67</v>
      </c>
      <c r="AA73" t="s">
        <v>67</v>
      </c>
      <c r="AB73" t="s">
        <v>67</v>
      </c>
      <c r="AC73" t="s">
        <v>67</v>
      </c>
      <c r="AD73" t="s">
        <v>67</v>
      </c>
      <c r="AE73" t="s">
        <v>67</v>
      </c>
      <c r="AF73" t="s">
        <v>67</v>
      </c>
      <c r="AG73" t="s">
        <v>67</v>
      </c>
      <c r="AH73" t="s">
        <v>67</v>
      </c>
      <c r="AI73" t="s">
        <v>67</v>
      </c>
      <c r="AJ73" t="s">
        <v>67</v>
      </c>
      <c r="AK73" t="s">
        <v>67</v>
      </c>
      <c r="AL73" t="s">
        <v>1564</v>
      </c>
      <c r="AM73" t="s">
        <v>1565</v>
      </c>
      <c r="AN73" t="s">
        <v>67</v>
      </c>
      <c r="AO73" t="s">
        <v>67</v>
      </c>
      <c r="AP73" t="s">
        <v>545</v>
      </c>
      <c r="AQ73" t="s">
        <v>67</v>
      </c>
      <c r="AR73" t="s">
        <v>67</v>
      </c>
      <c r="AS73" t="s">
        <v>67</v>
      </c>
      <c r="AT73" t="s">
        <v>67</v>
      </c>
      <c r="AU73" t="s">
        <v>265</v>
      </c>
      <c r="AV73" t="s">
        <v>67</v>
      </c>
      <c r="AW73" t="s">
        <v>67</v>
      </c>
      <c r="AX73" t="s">
        <v>67</v>
      </c>
      <c r="AY73" t="s">
        <v>80</v>
      </c>
      <c r="AZ73" t="s">
        <v>251</v>
      </c>
      <c r="BA73" t="s">
        <v>82</v>
      </c>
      <c r="BB73" t="s">
        <v>83</v>
      </c>
      <c r="BC73" t="s">
        <v>242</v>
      </c>
      <c r="BD73" t="s">
        <v>84</v>
      </c>
      <c r="BE73" t="s">
        <v>1566</v>
      </c>
      <c r="BF73" t="s">
        <v>251</v>
      </c>
      <c r="BG73" t="s">
        <v>1567</v>
      </c>
      <c r="BH73" t="s">
        <v>110</v>
      </c>
      <c r="BJ73" t="s">
        <v>1568</v>
      </c>
      <c r="BK73" t="s">
        <v>1568</v>
      </c>
      <c r="BL73" t="s">
        <v>1816</v>
      </c>
    </row>
    <row r="74" spans="1:64">
      <c r="A74">
        <v>73</v>
      </c>
      <c r="B74" t="s">
        <v>1812</v>
      </c>
      <c r="C74" t="s">
        <v>1569</v>
      </c>
      <c r="D74" t="s">
        <v>1570</v>
      </c>
      <c r="E74" t="s">
        <v>1571</v>
      </c>
      <c r="F74">
        <v>2015</v>
      </c>
      <c r="G74" t="s">
        <v>1572</v>
      </c>
      <c r="H74" t="s">
        <v>1573</v>
      </c>
      <c r="I74" t="s">
        <v>67</v>
      </c>
      <c r="J74" t="s">
        <v>1574</v>
      </c>
      <c r="K74" t="s">
        <v>67</v>
      </c>
      <c r="L74" t="s">
        <v>67</v>
      </c>
      <c r="M74" t="s">
        <v>67</v>
      </c>
      <c r="N74">
        <v>6</v>
      </c>
      <c r="O74" t="s">
        <v>1575</v>
      </c>
      <c r="P74" t="s">
        <v>1576</v>
      </c>
      <c r="Q74" t="s">
        <v>1577</v>
      </c>
      <c r="R74" t="s">
        <v>1578</v>
      </c>
      <c r="S74" t="s">
        <v>1579</v>
      </c>
      <c r="T74" t="s">
        <v>1934</v>
      </c>
      <c r="U74" t="s">
        <v>67</v>
      </c>
      <c r="V74" t="s">
        <v>1580</v>
      </c>
      <c r="W74" t="s">
        <v>67</v>
      </c>
      <c r="X74" t="s">
        <v>67</v>
      </c>
      <c r="Y74" t="s">
        <v>67</v>
      </c>
      <c r="Z74" t="s">
        <v>67</v>
      </c>
      <c r="AA74" t="s">
        <v>1581</v>
      </c>
      <c r="AB74" t="s">
        <v>67</v>
      </c>
      <c r="AC74" t="s">
        <v>67</v>
      </c>
      <c r="AD74" t="s">
        <v>67</v>
      </c>
      <c r="AE74" t="s">
        <v>67</v>
      </c>
      <c r="AF74" t="s">
        <v>67</v>
      </c>
      <c r="AG74" t="s">
        <v>67</v>
      </c>
      <c r="AH74" t="s">
        <v>67</v>
      </c>
      <c r="AI74" t="s">
        <v>67</v>
      </c>
      <c r="AJ74" t="s">
        <v>67</v>
      </c>
      <c r="AK74" t="s">
        <v>67</v>
      </c>
      <c r="AL74" t="s">
        <v>1582</v>
      </c>
      <c r="AM74" t="s">
        <v>1583</v>
      </c>
      <c r="AN74" t="s">
        <v>67</v>
      </c>
      <c r="AO74" t="s">
        <v>67</v>
      </c>
      <c r="AP74" t="s">
        <v>1584</v>
      </c>
      <c r="AQ74" t="s">
        <v>67</v>
      </c>
      <c r="AR74" t="s">
        <v>67</v>
      </c>
      <c r="AS74" t="s">
        <v>67</v>
      </c>
      <c r="AT74" t="s">
        <v>67</v>
      </c>
      <c r="AU74" t="s">
        <v>1585</v>
      </c>
      <c r="AV74" t="s">
        <v>67</v>
      </c>
      <c r="AW74" t="s">
        <v>67</v>
      </c>
      <c r="AX74" t="s">
        <v>67</v>
      </c>
      <c r="AY74" t="s">
        <v>80</v>
      </c>
      <c r="AZ74" t="s">
        <v>1586</v>
      </c>
      <c r="BA74" t="s">
        <v>82</v>
      </c>
      <c r="BB74" t="s">
        <v>83</v>
      </c>
      <c r="BC74" t="s">
        <v>242</v>
      </c>
      <c r="BD74" t="s">
        <v>84</v>
      </c>
      <c r="BE74" t="s">
        <v>1587</v>
      </c>
      <c r="BF74" t="s">
        <v>1588</v>
      </c>
      <c r="BG74" t="s">
        <v>1589</v>
      </c>
      <c r="BH74" t="s">
        <v>1590</v>
      </c>
      <c r="BJ74" t="s">
        <v>1591</v>
      </c>
      <c r="BK74" t="s">
        <v>1591</v>
      </c>
      <c r="BL74" t="s">
        <v>1840</v>
      </c>
    </row>
    <row r="75" spans="1:64">
      <c r="A75">
        <v>74</v>
      </c>
      <c r="B75" t="s">
        <v>1812</v>
      </c>
      <c r="C75" t="s">
        <v>1592</v>
      </c>
      <c r="D75" t="s">
        <v>1593</v>
      </c>
      <c r="E75" t="s">
        <v>1594</v>
      </c>
      <c r="F75">
        <v>2014</v>
      </c>
      <c r="G75" t="s">
        <v>1595</v>
      </c>
      <c r="H75" t="s">
        <v>920</v>
      </c>
      <c r="I75" t="s">
        <v>623</v>
      </c>
      <c r="J75" t="s">
        <v>1596</v>
      </c>
      <c r="K75" t="s">
        <v>67</v>
      </c>
      <c r="L75" t="s">
        <v>67</v>
      </c>
      <c r="M75" t="s">
        <v>67</v>
      </c>
      <c r="N75">
        <v>63</v>
      </c>
      <c r="O75" t="s">
        <v>1597</v>
      </c>
      <c r="P75" t="s">
        <v>1598</v>
      </c>
      <c r="Q75" t="s">
        <v>1599</v>
      </c>
      <c r="R75" t="s">
        <v>1600</v>
      </c>
      <c r="S75" t="s">
        <v>1601</v>
      </c>
      <c r="T75" t="s">
        <v>1869</v>
      </c>
      <c r="U75" t="s">
        <v>1602</v>
      </c>
      <c r="V75" t="s">
        <v>1603</v>
      </c>
      <c r="W75" t="s">
        <v>67</v>
      </c>
      <c r="X75" t="s">
        <v>67</v>
      </c>
      <c r="Y75" t="s">
        <v>67</v>
      </c>
      <c r="Z75" t="s">
        <v>67</v>
      </c>
      <c r="AA75" t="s">
        <v>67</v>
      </c>
      <c r="AB75" t="s">
        <v>67</v>
      </c>
      <c r="AC75" t="s">
        <v>67</v>
      </c>
      <c r="AD75" t="s">
        <v>67</v>
      </c>
      <c r="AE75" t="s">
        <v>67</v>
      </c>
      <c r="AF75" t="s">
        <v>67</v>
      </c>
      <c r="AG75" t="s">
        <v>67</v>
      </c>
      <c r="AH75" t="s">
        <v>67</v>
      </c>
      <c r="AI75" t="s">
        <v>67</v>
      </c>
      <c r="AJ75" t="s">
        <v>67</v>
      </c>
      <c r="AK75" t="s">
        <v>67</v>
      </c>
      <c r="AL75" t="s">
        <v>1604</v>
      </c>
      <c r="AM75" t="s">
        <v>1605</v>
      </c>
      <c r="AN75" t="s">
        <v>67</v>
      </c>
      <c r="AO75" t="s">
        <v>67</v>
      </c>
      <c r="AP75" t="s">
        <v>77</v>
      </c>
      <c r="AQ75" t="s">
        <v>67</v>
      </c>
      <c r="AR75" t="s">
        <v>67</v>
      </c>
      <c r="AS75" t="s">
        <v>67</v>
      </c>
      <c r="AT75" t="s">
        <v>67</v>
      </c>
      <c r="AU75" t="s">
        <v>1606</v>
      </c>
      <c r="AV75" t="s">
        <v>67</v>
      </c>
      <c r="AW75" t="s">
        <v>1607</v>
      </c>
      <c r="AX75" t="s">
        <v>67</v>
      </c>
      <c r="AY75" t="s">
        <v>80</v>
      </c>
      <c r="AZ75" t="s">
        <v>1608</v>
      </c>
      <c r="BA75" t="s">
        <v>160</v>
      </c>
      <c r="BB75" t="s">
        <v>83</v>
      </c>
      <c r="BC75" t="s">
        <v>67</v>
      </c>
      <c r="BD75" t="s">
        <v>84</v>
      </c>
      <c r="BE75" t="s">
        <v>1609</v>
      </c>
      <c r="BF75" t="s">
        <v>1610</v>
      </c>
      <c r="BG75" t="s">
        <v>1611</v>
      </c>
      <c r="BH75" t="s">
        <v>1612</v>
      </c>
      <c r="BJ75" t="s">
        <v>1613</v>
      </c>
      <c r="BK75" t="s">
        <v>1613</v>
      </c>
      <c r="BL75" t="s">
        <v>1816</v>
      </c>
    </row>
    <row r="76" spans="1:64">
      <c r="A76">
        <v>75</v>
      </c>
      <c r="B76" t="s">
        <v>1812</v>
      </c>
      <c r="C76" t="s">
        <v>1614</v>
      </c>
      <c r="D76" t="s">
        <v>1615</v>
      </c>
      <c r="E76" t="s">
        <v>1616</v>
      </c>
      <c r="F76">
        <v>2014</v>
      </c>
      <c r="G76" t="s">
        <v>481</v>
      </c>
      <c r="H76" t="s">
        <v>93</v>
      </c>
      <c r="I76" t="s">
        <v>65</v>
      </c>
      <c r="J76" t="s">
        <v>67</v>
      </c>
      <c r="K76" t="s">
        <v>1617</v>
      </c>
      <c r="L76" t="s">
        <v>1618</v>
      </c>
      <c r="M76" t="s">
        <v>67</v>
      </c>
      <c r="N76">
        <v>7</v>
      </c>
      <c r="O76" t="s">
        <v>1619</v>
      </c>
      <c r="P76" t="s">
        <v>1620</v>
      </c>
      <c r="Q76" t="s">
        <v>1621</v>
      </c>
      <c r="R76" t="s">
        <v>1622</v>
      </c>
      <c r="S76" t="s">
        <v>1623</v>
      </c>
      <c r="T76" t="s">
        <v>1870</v>
      </c>
      <c r="U76" t="s">
        <v>1624</v>
      </c>
      <c r="V76" t="s">
        <v>67</v>
      </c>
      <c r="W76" t="s">
        <v>67</v>
      </c>
      <c r="X76" t="s">
        <v>67</v>
      </c>
      <c r="Y76" t="s">
        <v>67</v>
      </c>
      <c r="Z76" t="s">
        <v>67</v>
      </c>
      <c r="AA76" t="s">
        <v>67</v>
      </c>
      <c r="AB76" t="s">
        <v>67</v>
      </c>
      <c r="AC76" t="s">
        <v>67</v>
      </c>
      <c r="AD76" t="s">
        <v>67</v>
      </c>
      <c r="AE76" t="s">
        <v>67</v>
      </c>
      <c r="AF76" t="s">
        <v>67</v>
      </c>
      <c r="AG76" t="s">
        <v>67</v>
      </c>
      <c r="AH76" t="s">
        <v>67</v>
      </c>
      <c r="AI76" t="s">
        <v>67</v>
      </c>
      <c r="AJ76" t="s">
        <v>67</v>
      </c>
      <c r="AK76" t="s">
        <v>67</v>
      </c>
      <c r="AL76" t="s">
        <v>1625</v>
      </c>
      <c r="AM76" t="s">
        <v>1626</v>
      </c>
      <c r="AN76" t="s">
        <v>67</v>
      </c>
      <c r="AO76" t="s">
        <v>67</v>
      </c>
      <c r="AP76" t="s">
        <v>128</v>
      </c>
      <c r="AQ76" t="s">
        <v>67</v>
      </c>
      <c r="AR76" t="s">
        <v>67</v>
      </c>
      <c r="AS76" t="s">
        <v>67</v>
      </c>
      <c r="AT76" t="s">
        <v>67</v>
      </c>
      <c r="AU76" t="s">
        <v>490</v>
      </c>
      <c r="AV76" t="s">
        <v>67</v>
      </c>
      <c r="AW76" t="s">
        <v>67</v>
      </c>
      <c r="AX76" t="s">
        <v>67</v>
      </c>
      <c r="AY76" t="s">
        <v>80</v>
      </c>
      <c r="AZ76" t="s">
        <v>491</v>
      </c>
      <c r="BA76" t="s">
        <v>82</v>
      </c>
      <c r="BB76" t="s">
        <v>83</v>
      </c>
      <c r="BC76" t="s">
        <v>67</v>
      </c>
      <c r="BD76" t="s">
        <v>84</v>
      </c>
      <c r="BE76" t="s">
        <v>1627</v>
      </c>
      <c r="BF76" t="s">
        <v>493</v>
      </c>
      <c r="BG76" t="s">
        <v>1628</v>
      </c>
      <c r="BH76" t="s">
        <v>1629</v>
      </c>
      <c r="BJ76" t="s">
        <v>1630</v>
      </c>
      <c r="BK76" t="s">
        <v>1630</v>
      </c>
      <c r="BL76" t="s">
        <v>1816</v>
      </c>
    </row>
    <row r="77" spans="1:64">
      <c r="A77">
        <v>76</v>
      </c>
      <c r="B77" t="s">
        <v>1812</v>
      </c>
      <c r="C77" t="s">
        <v>1631</v>
      </c>
      <c r="D77" t="s">
        <v>1632</v>
      </c>
      <c r="E77" t="s">
        <v>1633</v>
      </c>
      <c r="F77">
        <v>2014</v>
      </c>
      <c r="G77" t="s">
        <v>293</v>
      </c>
      <c r="H77" t="s">
        <v>1634</v>
      </c>
      <c r="I77" t="s">
        <v>843</v>
      </c>
      <c r="J77" t="s">
        <v>1635</v>
      </c>
      <c r="K77" t="s">
        <v>67</v>
      </c>
      <c r="L77" t="s">
        <v>67</v>
      </c>
      <c r="M77" t="s">
        <v>67</v>
      </c>
      <c r="N77">
        <v>43</v>
      </c>
      <c r="O77" t="s">
        <v>1636</v>
      </c>
      <c r="P77" t="s">
        <v>1637</v>
      </c>
      <c r="Q77" t="s">
        <v>1638</v>
      </c>
      <c r="R77" t="s">
        <v>1639</v>
      </c>
      <c r="S77" t="s">
        <v>1640</v>
      </c>
      <c r="T77" t="s">
        <v>1935</v>
      </c>
      <c r="U77" t="s">
        <v>1641</v>
      </c>
      <c r="V77" t="s">
        <v>1642</v>
      </c>
      <c r="W77" t="s">
        <v>67</v>
      </c>
      <c r="X77" t="s">
        <v>67</v>
      </c>
      <c r="Y77" t="s">
        <v>67</v>
      </c>
      <c r="Z77" t="s">
        <v>67</v>
      </c>
      <c r="AA77" t="s">
        <v>67</v>
      </c>
      <c r="AB77" t="s">
        <v>67</v>
      </c>
      <c r="AC77" t="s">
        <v>67</v>
      </c>
      <c r="AD77" t="s">
        <v>67</v>
      </c>
      <c r="AE77" t="s">
        <v>67</v>
      </c>
      <c r="AF77" t="s">
        <v>67</v>
      </c>
      <c r="AG77" t="s">
        <v>67</v>
      </c>
      <c r="AH77" t="s">
        <v>67</v>
      </c>
      <c r="AI77" t="s">
        <v>67</v>
      </c>
      <c r="AJ77" t="s">
        <v>67</v>
      </c>
      <c r="AK77" t="s">
        <v>67</v>
      </c>
      <c r="AL77" t="s">
        <v>1643</v>
      </c>
      <c r="AM77" t="s">
        <v>1644</v>
      </c>
      <c r="AN77" t="s">
        <v>67</v>
      </c>
      <c r="AO77" t="s">
        <v>67</v>
      </c>
      <c r="AP77" t="s">
        <v>67</v>
      </c>
      <c r="AQ77" t="s">
        <v>67</v>
      </c>
      <c r="AR77" t="s">
        <v>67</v>
      </c>
      <c r="AS77" t="s">
        <v>67</v>
      </c>
      <c r="AT77" t="s">
        <v>67</v>
      </c>
      <c r="AU77" t="s">
        <v>308</v>
      </c>
      <c r="AV77" t="s">
        <v>67</v>
      </c>
      <c r="AW77" t="s">
        <v>309</v>
      </c>
      <c r="AX77" t="s">
        <v>67</v>
      </c>
      <c r="AY77" t="s">
        <v>80</v>
      </c>
      <c r="AZ77" t="s">
        <v>310</v>
      </c>
      <c r="BA77" t="s">
        <v>82</v>
      </c>
      <c r="BB77" t="s">
        <v>83</v>
      </c>
      <c r="BC77" t="s">
        <v>67</v>
      </c>
      <c r="BD77" t="s">
        <v>84</v>
      </c>
      <c r="BE77" t="s">
        <v>1645</v>
      </c>
      <c r="BF77" t="s">
        <v>310</v>
      </c>
      <c r="BG77" t="s">
        <v>1646</v>
      </c>
      <c r="BH77" t="s">
        <v>1647</v>
      </c>
      <c r="BJ77" t="s">
        <v>1648</v>
      </c>
      <c r="BK77" t="s">
        <v>1648</v>
      </c>
      <c r="BL77" t="s">
        <v>1816</v>
      </c>
    </row>
    <row r="78" spans="1:64">
      <c r="A78">
        <v>77</v>
      </c>
      <c r="B78" t="s">
        <v>1812</v>
      </c>
      <c r="C78" t="s">
        <v>1649</v>
      </c>
      <c r="D78" t="s">
        <v>1650</v>
      </c>
      <c r="E78" t="s">
        <v>1651</v>
      </c>
      <c r="F78">
        <v>2014</v>
      </c>
      <c r="G78" t="s">
        <v>318</v>
      </c>
      <c r="H78" t="s">
        <v>169</v>
      </c>
      <c r="I78" t="s">
        <v>67</v>
      </c>
      <c r="J78" t="s">
        <v>67</v>
      </c>
      <c r="K78" t="s">
        <v>1652</v>
      </c>
      <c r="L78" t="s">
        <v>1653</v>
      </c>
      <c r="M78" t="s">
        <v>67</v>
      </c>
      <c r="N78">
        <v>70</v>
      </c>
      <c r="O78" t="s">
        <v>1654</v>
      </c>
      <c r="P78" t="s">
        <v>1655</v>
      </c>
      <c r="Q78" t="s">
        <v>1656</v>
      </c>
      <c r="R78" t="s">
        <v>1657</v>
      </c>
      <c r="S78" t="s">
        <v>1658</v>
      </c>
      <c r="T78" t="s">
        <v>1871</v>
      </c>
      <c r="U78" t="s">
        <v>1659</v>
      </c>
      <c r="V78" t="s">
        <v>1660</v>
      </c>
      <c r="W78" t="s">
        <v>67</v>
      </c>
      <c r="X78" t="s">
        <v>67</v>
      </c>
      <c r="Y78" t="s">
        <v>67</v>
      </c>
      <c r="Z78" t="s">
        <v>67</v>
      </c>
      <c r="AA78" t="s">
        <v>67</v>
      </c>
      <c r="AB78" t="s">
        <v>67</v>
      </c>
      <c r="AC78" t="s">
        <v>67</v>
      </c>
      <c r="AD78" t="s">
        <v>67</v>
      </c>
      <c r="AE78" t="s">
        <v>67</v>
      </c>
      <c r="AF78" t="s">
        <v>67</v>
      </c>
      <c r="AG78" t="s">
        <v>67</v>
      </c>
      <c r="AH78" t="s">
        <v>67</v>
      </c>
      <c r="AI78" t="s">
        <v>67</v>
      </c>
      <c r="AJ78" t="s">
        <v>67</v>
      </c>
      <c r="AK78" t="s">
        <v>67</v>
      </c>
      <c r="AL78" t="s">
        <v>1661</v>
      </c>
      <c r="AM78" t="s">
        <v>1662</v>
      </c>
      <c r="AN78" t="s">
        <v>67</v>
      </c>
      <c r="AO78" t="s">
        <v>67</v>
      </c>
      <c r="AP78" t="s">
        <v>1663</v>
      </c>
      <c r="AQ78" t="s">
        <v>67</v>
      </c>
      <c r="AR78" t="s">
        <v>67</v>
      </c>
      <c r="AS78" t="s">
        <v>67</v>
      </c>
      <c r="AT78" t="s">
        <v>67</v>
      </c>
      <c r="AU78" t="s">
        <v>333</v>
      </c>
      <c r="AV78" t="s">
        <v>67</v>
      </c>
      <c r="AW78" t="s">
        <v>334</v>
      </c>
      <c r="AX78" t="s">
        <v>67</v>
      </c>
      <c r="AY78" t="s">
        <v>80</v>
      </c>
      <c r="AZ78" t="s">
        <v>335</v>
      </c>
      <c r="BA78" t="s">
        <v>82</v>
      </c>
      <c r="BB78" t="s">
        <v>83</v>
      </c>
      <c r="BC78" t="s">
        <v>67</v>
      </c>
      <c r="BD78" t="s">
        <v>84</v>
      </c>
      <c r="BE78" t="s">
        <v>1664</v>
      </c>
      <c r="BF78" t="s">
        <v>335</v>
      </c>
      <c r="BG78" t="s">
        <v>1360</v>
      </c>
      <c r="BH78" t="s">
        <v>1665</v>
      </c>
      <c r="BJ78" t="s">
        <v>1666</v>
      </c>
      <c r="BK78" t="s">
        <v>1666</v>
      </c>
      <c r="BL78" t="s">
        <v>1816</v>
      </c>
    </row>
    <row r="79" spans="1:64">
      <c r="A79">
        <v>78</v>
      </c>
      <c r="B79" t="s">
        <v>1812</v>
      </c>
      <c r="C79" t="s">
        <v>1667</v>
      </c>
      <c r="D79" t="s">
        <v>1668</v>
      </c>
      <c r="E79" t="s">
        <v>1669</v>
      </c>
      <c r="F79">
        <v>2013</v>
      </c>
      <c r="G79" t="s">
        <v>318</v>
      </c>
      <c r="H79" t="s">
        <v>1010</v>
      </c>
      <c r="I79" t="s">
        <v>67</v>
      </c>
      <c r="J79" t="s">
        <v>67</v>
      </c>
      <c r="K79" t="s">
        <v>1617</v>
      </c>
      <c r="L79" t="s">
        <v>1670</v>
      </c>
      <c r="M79" t="s">
        <v>67</v>
      </c>
      <c r="N79">
        <v>25</v>
      </c>
      <c r="O79" t="s">
        <v>1671</v>
      </c>
      <c r="P79" t="s">
        <v>1672</v>
      </c>
      <c r="Q79" t="s">
        <v>1673</v>
      </c>
      <c r="R79" t="s">
        <v>1674</v>
      </c>
      <c r="S79" t="s">
        <v>1675</v>
      </c>
      <c r="T79" t="s">
        <v>1872</v>
      </c>
      <c r="U79" t="s">
        <v>1676</v>
      </c>
      <c r="V79" t="s">
        <v>1677</v>
      </c>
      <c r="W79" t="s">
        <v>67</v>
      </c>
      <c r="X79" t="s">
        <v>67</v>
      </c>
      <c r="Y79" t="s">
        <v>67</v>
      </c>
      <c r="Z79" t="s">
        <v>67</v>
      </c>
      <c r="AA79" t="s">
        <v>67</v>
      </c>
      <c r="AB79" t="s">
        <v>67</v>
      </c>
      <c r="AC79" t="s">
        <v>67</v>
      </c>
      <c r="AD79" t="s">
        <v>67</v>
      </c>
      <c r="AE79" t="s">
        <v>67</v>
      </c>
      <c r="AF79" t="s">
        <v>67</v>
      </c>
      <c r="AG79" t="s">
        <v>67</v>
      </c>
      <c r="AH79" t="s">
        <v>67</v>
      </c>
      <c r="AI79" t="s">
        <v>67</v>
      </c>
      <c r="AJ79" t="s">
        <v>67</v>
      </c>
      <c r="AK79" t="s">
        <v>67</v>
      </c>
      <c r="AL79" t="s">
        <v>1678</v>
      </c>
      <c r="AM79" t="s">
        <v>1679</v>
      </c>
      <c r="AN79" t="s">
        <v>67</v>
      </c>
      <c r="AO79" t="s">
        <v>67</v>
      </c>
      <c r="AP79" t="s">
        <v>67</v>
      </c>
      <c r="AQ79" t="s">
        <v>67</v>
      </c>
      <c r="AR79" t="s">
        <v>67</v>
      </c>
      <c r="AS79" t="s">
        <v>67</v>
      </c>
      <c r="AT79" t="s">
        <v>67</v>
      </c>
      <c r="AU79" t="s">
        <v>333</v>
      </c>
      <c r="AV79" t="s">
        <v>67</v>
      </c>
      <c r="AW79" t="s">
        <v>334</v>
      </c>
      <c r="AX79" t="s">
        <v>67</v>
      </c>
      <c r="AY79" t="s">
        <v>80</v>
      </c>
      <c r="AZ79" t="s">
        <v>335</v>
      </c>
      <c r="BA79" t="s">
        <v>82</v>
      </c>
      <c r="BB79" t="s">
        <v>83</v>
      </c>
      <c r="BC79" t="s">
        <v>67</v>
      </c>
      <c r="BD79" t="s">
        <v>84</v>
      </c>
      <c r="BE79" t="s">
        <v>1680</v>
      </c>
      <c r="BF79" t="s">
        <v>335</v>
      </c>
      <c r="BG79" t="s">
        <v>1681</v>
      </c>
      <c r="BH79" t="s">
        <v>1682</v>
      </c>
      <c r="BJ79" t="s">
        <v>1683</v>
      </c>
      <c r="BK79" t="s">
        <v>1683</v>
      </c>
      <c r="BL79" t="s">
        <v>1816</v>
      </c>
    </row>
    <row r="80" spans="1:64">
      <c r="A80">
        <v>79</v>
      </c>
      <c r="B80" t="s">
        <v>1812</v>
      </c>
      <c r="C80" t="s">
        <v>1684</v>
      </c>
      <c r="D80" t="s">
        <v>1685</v>
      </c>
      <c r="E80" t="s">
        <v>1686</v>
      </c>
      <c r="F80">
        <v>2013</v>
      </c>
      <c r="G80" t="s">
        <v>293</v>
      </c>
      <c r="H80" t="s">
        <v>1687</v>
      </c>
      <c r="I80" t="s">
        <v>275</v>
      </c>
      <c r="J80" t="s">
        <v>67</v>
      </c>
      <c r="K80" t="s">
        <v>1688</v>
      </c>
      <c r="L80" t="s">
        <v>1689</v>
      </c>
      <c r="M80" t="s">
        <v>67</v>
      </c>
      <c r="N80">
        <v>24</v>
      </c>
      <c r="O80" t="s">
        <v>1690</v>
      </c>
      <c r="P80" t="s">
        <v>1691</v>
      </c>
      <c r="Q80" t="s">
        <v>1692</v>
      </c>
      <c r="R80" t="s">
        <v>1693</v>
      </c>
      <c r="S80" t="s">
        <v>1694</v>
      </c>
      <c r="T80" t="s">
        <v>1873</v>
      </c>
      <c r="U80" t="s">
        <v>1695</v>
      </c>
      <c r="V80" t="s">
        <v>1696</v>
      </c>
      <c r="W80" t="s">
        <v>67</v>
      </c>
      <c r="X80" t="s">
        <v>67</v>
      </c>
      <c r="Y80" t="s">
        <v>67</v>
      </c>
      <c r="Z80" t="s">
        <v>67</v>
      </c>
      <c r="AA80" t="s">
        <v>67</v>
      </c>
      <c r="AB80" t="s">
        <v>67</v>
      </c>
      <c r="AC80" t="s">
        <v>67</v>
      </c>
      <c r="AD80" t="s">
        <v>67</v>
      </c>
      <c r="AE80" t="s">
        <v>67</v>
      </c>
      <c r="AF80" t="s">
        <v>67</v>
      </c>
      <c r="AG80" t="s">
        <v>67</v>
      </c>
      <c r="AH80" t="s">
        <v>67</v>
      </c>
      <c r="AI80" t="s">
        <v>67</v>
      </c>
      <c r="AJ80" t="s">
        <v>67</v>
      </c>
      <c r="AK80" t="s">
        <v>67</v>
      </c>
      <c r="AL80" t="s">
        <v>1697</v>
      </c>
      <c r="AM80" t="s">
        <v>1698</v>
      </c>
      <c r="AN80" t="s">
        <v>67</v>
      </c>
      <c r="AO80" t="s">
        <v>67</v>
      </c>
      <c r="AP80" t="s">
        <v>67</v>
      </c>
      <c r="AQ80" t="s">
        <v>67</v>
      </c>
      <c r="AR80" t="s">
        <v>67</v>
      </c>
      <c r="AS80" t="s">
        <v>67</v>
      </c>
      <c r="AT80" t="s">
        <v>67</v>
      </c>
      <c r="AU80" t="s">
        <v>308</v>
      </c>
      <c r="AV80" t="s">
        <v>67</v>
      </c>
      <c r="AW80" t="s">
        <v>309</v>
      </c>
      <c r="AX80" t="s">
        <v>67</v>
      </c>
      <c r="AY80" t="s">
        <v>80</v>
      </c>
      <c r="AZ80" t="s">
        <v>310</v>
      </c>
      <c r="BA80" t="s">
        <v>82</v>
      </c>
      <c r="BB80" t="s">
        <v>83</v>
      </c>
      <c r="BC80" t="s">
        <v>67</v>
      </c>
      <c r="BD80" t="s">
        <v>84</v>
      </c>
      <c r="BE80" t="s">
        <v>1699</v>
      </c>
      <c r="BF80" t="s">
        <v>310</v>
      </c>
      <c r="BG80" t="s">
        <v>1700</v>
      </c>
      <c r="BH80" t="s">
        <v>1682</v>
      </c>
      <c r="BJ80" t="s">
        <v>1701</v>
      </c>
      <c r="BK80" t="s">
        <v>1701</v>
      </c>
      <c r="BL80" t="s">
        <v>1816</v>
      </c>
    </row>
    <row r="81" spans="1:64">
      <c r="A81">
        <v>80</v>
      </c>
      <c r="B81" t="s">
        <v>1812</v>
      </c>
      <c r="C81" t="s">
        <v>1702</v>
      </c>
      <c r="D81" t="s">
        <v>1703</v>
      </c>
      <c r="E81" t="s">
        <v>1704</v>
      </c>
      <c r="F81">
        <v>2011</v>
      </c>
      <c r="G81" t="s">
        <v>1705</v>
      </c>
      <c r="H81" t="s">
        <v>67</v>
      </c>
      <c r="I81" t="s">
        <v>67</v>
      </c>
      <c r="J81" t="s">
        <v>67</v>
      </c>
      <c r="K81" t="s">
        <v>1706</v>
      </c>
      <c r="L81" t="s">
        <v>1707</v>
      </c>
      <c r="M81" t="s">
        <v>67</v>
      </c>
      <c r="N81">
        <v>5</v>
      </c>
      <c r="O81" t="s">
        <v>1708</v>
      </c>
      <c r="P81" t="s">
        <v>1709</v>
      </c>
      <c r="Q81" t="s">
        <v>1710</v>
      </c>
      <c r="R81" t="s">
        <v>1711</v>
      </c>
      <c r="S81" t="s">
        <v>1712</v>
      </c>
      <c r="T81" t="s">
        <v>1874</v>
      </c>
      <c r="U81" t="s">
        <v>1713</v>
      </c>
      <c r="V81" t="s">
        <v>1714</v>
      </c>
      <c r="W81" t="s">
        <v>67</v>
      </c>
      <c r="X81" t="s">
        <v>67</v>
      </c>
      <c r="Y81" t="s">
        <v>67</v>
      </c>
      <c r="Z81" t="s">
        <v>67</v>
      </c>
      <c r="AA81" t="s">
        <v>67</v>
      </c>
      <c r="AB81" t="s">
        <v>67</v>
      </c>
      <c r="AC81" t="s">
        <v>67</v>
      </c>
      <c r="AD81" t="s">
        <v>67</v>
      </c>
      <c r="AE81" t="s">
        <v>67</v>
      </c>
      <c r="AF81" t="s">
        <v>67</v>
      </c>
      <c r="AG81" t="s">
        <v>67</v>
      </c>
      <c r="AH81" t="s">
        <v>67</v>
      </c>
      <c r="AI81" t="s">
        <v>67</v>
      </c>
      <c r="AJ81" t="s">
        <v>67</v>
      </c>
      <c r="AK81" t="s">
        <v>67</v>
      </c>
      <c r="AL81" t="s">
        <v>1715</v>
      </c>
      <c r="AM81" t="s">
        <v>1716</v>
      </c>
      <c r="AN81" t="s">
        <v>67</v>
      </c>
      <c r="AO81" t="s">
        <v>1717</v>
      </c>
      <c r="AP81" t="s">
        <v>67</v>
      </c>
      <c r="AQ81" t="s">
        <v>1718</v>
      </c>
      <c r="AR81" t="s">
        <v>1719</v>
      </c>
      <c r="AS81" t="s">
        <v>1720</v>
      </c>
      <c r="AT81" t="s">
        <v>1721</v>
      </c>
      <c r="AU81" t="s">
        <v>67</v>
      </c>
      <c r="AV81" t="s">
        <v>67</v>
      </c>
      <c r="AW81" t="s">
        <v>1722</v>
      </c>
      <c r="AX81" t="s">
        <v>67</v>
      </c>
      <c r="AY81" t="s">
        <v>80</v>
      </c>
      <c r="AZ81" t="s">
        <v>1723</v>
      </c>
      <c r="BA81" t="s">
        <v>160</v>
      </c>
      <c r="BB81" t="s">
        <v>83</v>
      </c>
      <c r="BC81" t="s">
        <v>67</v>
      </c>
      <c r="BD81" t="s">
        <v>84</v>
      </c>
      <c r="BE81" t="s">
        <v>1724</v>
      </c>
      <c r="BF81" t="s">
        <v>1723</v>
      </c>
      <c r="BG81" t="s">
        <v>1725</v>
      </c>
      <c r="BH81" t="s">
        <v>1726</v>
      </c>
      <c r="BJ81" t="s">
        <v>1727</v>
      </c>
      <c r="BK81" t="s">
        <v>1727</v>
      </c>
      <c r="BL81" t="s">
        <v>1816</v>
      </c>
    </row>
    <row r="82" spans="1:64">
      <c r="A82">
        <v>81</v>
      </c>
      <c r="B82" t="s">
        <v>1812</v>
      </c>
      <c r="C82" t="s">
        <v>1728</v>
      </c>
      <c r="D82" t="s">
        <v>1729</v>
      </c>
      <c r="E82" t="s">
        <v>1730</v>
      </c>
      <c r="F82">
        <v>2011</v>
      </c>
      <c r="G82" t="s">
        <v>1731</v>
      </c>
      <c r="H82" t="s">
        <v>67</v>
      </c>
      <c r="I82" t="s">
        <v>67</v>
      </c>
      <c r="J82" t="s">
        <v>67</v>
      </c>
      <c r="K82" t="s">
        <v>1732</v>
      </c>
      <c r="L82" t="s">
        <v>1733</v>
      </c>
      <c r="M82" t="s">
        <v>67</v>
      </c>
      <c r="N82">
        <v>4</v>
      </c>
      <c r="O82" t="s">
        <v>1734</v>
      </c>
      <c r="P82" t="s">
        <v>1735</v>
      </c>
      <c r="Q82" t="s">
        <v>1736</v>
      </c>
      <c r="R82" t="s">
        <v>1737</v>
      </c>
      <c r="S82" t="s">
        <v>1738</v>
      </c>
      <c r="T82" t="s">
        <v>1875</v>
      </c>
      <c r="U82" t="s">
        <v>1739</v>
      </c>
      <c r="V82" t="s">
        <v>1740</v>
      </c>
      <c r="W82" t="s">
        <v>67</v>
      </c>
      <c r="X82" t="s">
        <v>67</v>
      </c>
      <c r="Y82" t="s">
        <v>67</v>
      </c>
      <c r="Z82" t="s">
        <v>67</v>
      </c>
      <c r="AA82" t="s">
        <v>67</v>
      </c>
      <c r="AB82" t="s">
        <v>67</v>
      </c>
      <c r="AC82" t="s">
        <v>67</v>
      </c>
      <c r="AD82" t="s">
        <v>67</v>
      </c>
      <c r="AE82" t="s">
        <v>67</v>
      </c>
      <c r="AF82" t="s">
        <v>67</v>
      </c>
      <c r="AG82" t="s">
        <v>67</v>
      </c>
      <c r="AH82" t="s">
        <v>67</v>
      </c>
      <c r="AI82" t="s">
        <v>67</v>
      </c>
      <c r="AJ82" t="s">
        <v>67</v>
      </c>
      <c r="AK82" t="s">
        <v>67</v>
      </c>
      <c r="AL82" t="s">
        <v>1741</v>
      </c>
      <c r="AM82" t="s">
        <v>1742</v>
      </c>
      <c r="AN82" t="s">
        <v>67</v>
      </c>
      <c r="AO82" t="s">
        <v>1743</v>
      </c>
      <c r="AP82" t="s">
        <v>67</v>
      </c>
      <c r="AQ82" t="s">
        <v>1744</v>
      </c>
      <c r="AR82" t="s">
        <v>1745</v>
      </c>
      <c r="AS82" t="s">
        <v>1746</v>
      </c>
      <c r="AT82" t="s">
        <v>1747</v>
      </c>
      <c r="AU82" t="s">
        <v>67</v>
      </c>
      <c r="AV82" t="s">
        <v>1748</v>
      </c>
      <c r="AW82" t="s">
        <v>67</v>
      </c>
      <c r="AX82" t="s">
        <v>67</v>
      </c>
      <c r="AY82" t="s">
        <v>80</v>
      </c>
      <c r="AZ82" t="s">
        <v>1749</v>
      </c>
      <c r="BA82" t="s">
        <v>160</v>
      </c>
      <c r="BB82" t="s">
        <v>83</v>
      </c>
      <c r="BC82" t="s">
        <v>67</v>
      </c>
      <c r="BD82" t="s">
        <v>84</v>
      </c>
      <c r="BE82" t="s">
        <v>1750</v>
      </c>
      <c r="BF82" t="s">
        <v>1751</v>
      </c>
      <c r="BG82" t="s">
        <v>1752</v>
      </c>
      <c r="BH82" t="s">
        <v>110</v>
      </c>
      <c r="BJ82" t="s">
        <v>1753</v>
      </c>
      <c r="BK82" t="s">
        <v>1753</v>
      </c>
      <c r="BL82" t="s">
        <v>1816</v>
      </c>
    </row>
    <row r="83" spans="1:64">
      <c r="A83">
        <v>82</v>
      </c>
      <c r="B83" t="s">
        <v>1812</v>
      </c>
      <c r="C83" t="s">
        <v>1754</v>
      </c>
      <c r="D83" t="s">
        <v>1755</v>
      </c>
      <c r="E83" t="s">
        <v>1756</v>
      </c>
      <c r="F83">
        <v>2011</v>
      </c>
      <c r="G83" t="s">
        <v>1757</v>
      </c>
      <c r="H83" t="s">
        <v>67</v>
      </c>
      <c r="I83" t="s">
        <v>67</v>
      </c>
      <c r="J83" t="s">
        <v>67</v>
      </c>
      <c r="K83" t="s">
        <v>1758</v>
      </c>
      <c r="L83" t="s">
        <v>1759</v>
      </c>
      <c r="M83" t="s">
        <v>67</v>
      </c>
      <c r="N83">
        <v>3</v>
      </c>
      <c r="O83" t="s">
        <v>1760</v>
      </c>
      <c r="P83" t="s">
        <v>1761</v>
      </c>
      <c r="Q83" t="s">
        <v>1762</v>
      </c>
      <c r="R83" t="s">
        <v>1763</v>
      </c>
      <c r="S83" t="s">
        <v>1764</v>
      </c>
      <c r="T83" t="s">
        <v>1876</v>
      </c>
      <c r="U83" t="s">
        <v>1765</v>
      </c>
      <c r="V83" t="s">
        <v>1766</v>
      </c>
      <c r="W83" t="s">
        <v>67</v>
      </c>
      <c r="X83" t="s">
        <v>67</v>
      </c>
      <c r="Y83" t="s">
        <v>67</v>
      </c>
      <c r="Z83" t="s">
        <v>67</v>
      </c>
      <c r="AA83" t="s">
        <v>67</v>
      </c>
      <c r="AB83" t="s">
        <v>67</v>
      </c>
      <c r="AC83" t="s">
        <v>67</v>
      </c>
      <c r="AD83" t="s">
        <v>67</v>
      </c>
      <c r="AE83" t="s">
        <v>67</v>
      </c>
      <c r="AF83" t="s">
        <v>67</v>
      </c>
      <c r="AG83" t="s">
        <v>67</v>
      </c>
      <c r="AH83" t="s">
        <v>67</v>
      </c>
      <c r="AI83" t="s">
        <v>67</v>
      </c>
      <c r="AJ83" t="s">
        <v>67</v>
      </c>
      <c r="AK83" t="s">
        <v>67</v>
      </c>
      <c r="AL83" t="s">
        <v>1767</v>
      </c>
      <c r="AM83" t="s">
        <v>1768</v>
      </c>
      <c r="AN83" t="s">
        <v>67</v>
      </c>
      <c r="AO83" t="s">
        <v>67</v>
      </c>
      <c r="AP83" t="s">
        <v>1376</v>
      </c>
      <c r="AQ83" t="s">
        <v>1769</v>
      </c>
      <c r="AR83" t="s">
        <v>1770</v>
      </c>
      <c r="AS83" t="s">
        <v>1771</v>
      </c>
      <c r="AT83" t="s">
        <v>1772</v>
      </c>
      <c r="AU83" t="s">
        <v>67</v>
      </c>
      <c r="AV83" t="s">
        <v>67</v>
      </c>
      <c r="AW83" t="s">
        <v>67</v>
      </c>
      <c r="AX83" t="s">
        <v>67</v>
      </c>
      <c r="AY83" t="s">
        <v>80</v>
      </c>
      <c r="AZ83" t="s">
        <v>1773</v>
      </c>
      <c r="BA83" t="s">
        <v>160</v>
      </c>
      <c r="BB83" t="s">
        <v>83</v>
      </c>
      <c r="BC83" t="s">
        <v>67</v>
      </c>
      <c r="BD83" t="s">
        <v>84</v>
      </c>
      <c r="BE83" t="s">
        <v>1774</v>
      </c>
      <c r="BF83" t="s">
        <v>1775</v>
      </c>
      <c r="BG83" t="s">
        <v>1776</v>
      </c>
      <c r="BH83" t="s">
        <v>1726</v>
      </c>
      <c r="BJ83" t="s">
        <v>1777</v>
      </c>
      <c r="BK83" t="s">
        <v>1777</v>
      </c>
      <c r="BL83" t="s">
        <v>1816</v>
      </c>
    </row>
    <row r="84" spans="1:64">
      <c r="A84" s="8">
        <v>83</v>
      </c>
      <c r="B84" t="s">
        <v>1812</v>
      </c>
      <c r="C84" t="s">
        <v>1778</v>
      </c>
      <c r="D84" t="s">
        <v>1779</v>
      </c>
      <c r="E84" t="s">
        <v>1780</v>
      </c>
      <c r="F84">
        <v>2008</v>
      </c>
      <c r="G84" t="s">
        <v>1781</v>
      </c>
      <c r="H84" t="s">
        <v>67</v>
      </c>
      <c r="I84" t="s">
        <v>67</v>
      </c>
      <c r="J84" t="s">
        <v>67</v>
      </c>
      <c r="K84" t="s">
        <v>1782</v>
      </c>
      <c r="L84" t="s">
        <v>1783</v>
      </c>
      <c r="M84" t="s">
        <v>67</v>
      </c>
      <c r="N84">
        <v>10</v>
      </c>
      <c r="O84" t="s">
        <v>1784</v>
      </c>
      <c r="P84" t="s">
        <v>1785</v>
      </c>
      <c r="Q84" t="s">
        <v>1786</v>
      </c>
      <c r="R84" t="s">
        <v>1787</v>
      </c>
      <c r="S84" t="s">
        <v>1788</v>
      </c>
      <c r="T84" t="s">
        <v>1877</v>
      </c>
      <c r="U84" t="s">
        <v>1789</v>
      </c>
      <c r="V84" t="s">
        <v>1790</v>
      </c>
      <c r="W84" t="s">
        <v>67</v>
      </c>
      <c r="X84" t="s">
        <v>67</v>
      </c>
      <c r="Y84" t="s">
        <v>67</v>
      </c>
      <c r="Z84" t="s">
        <v>67</v>
      </c>
      <c r="AA84" t="s">
        <v>67</v>
      </c>
      <c r="AB84" t="s">
        <v>67</v>
      </c>
      <c r="AC84" t="s">
        <v>67</v>
      </c>
      <c r="AD84" t="s">
        <v>67</v>
      </c>
      <c r="AE84" t="s">
        <v>67</v>
      </c>
      <c r="AF84" t="s">
        <v>67</v>
      </c>
      <c r="AG84" t="s">
        <v>67</v>
      </c>
      <c r="AH84" t="s">
        <v>67</v>
      </c>
      <c r="AI84" t="s">
        <v>67</v>
      </c>
      <c r="AJ84" t="s">
        <v>67</v>
      </c>
      <c r="AK84" t="s">
        <v>67</v>
      </c>
      <c r="AL84" t="s">
        <v>1791</v>
      </c>
      <c r="AM84" t="s">
        <v>1792</v>
      </c>
      <c r="AN84" t="s">
        <v>67</v>
      </c>
      <c r="AO84" t="s">
        <v>67</v>
      </c>
      <c r="AP84" t="s">
        <v>796</v>
      </c>
      <c r="AQ84" t="s">
        <v>1793</v>
      </c>
      <c r="AR84" t="s">
        <v>1794</v>
      </c>
      <c r="AS84" t="s">
        <v>1795</v>
      </c>
      <c r="AT84" t="s">
        <v>1796</v>
      </c>
      <c r="AU84" t="s">
        <v>67</v>
      </c>
      <c r="AV84" t="s">
        <v>1797</v>
      </c>
      <c r="AW84" t="s">
        <v>67</v>
      </c>
      <c r="AX84" t="s">
        <v>67</v>
      </c>
      <c r="AY84" t="s">
        <v>80</v>
      </c>
      <c r="AZ84" t="s">
        <v>1798</v>
      </c>
      <c r="BA84" t="s">
        <v>160</v>
      </c>
      <c r="BB84" t="s">
        <v>83</v>
      </c>
      <c r="BC84" t="s">
        <v>67</v>
      </c>
      <c r="BD84" t="s">
        <v>84</v>
      </c>
      <c r="BE84" t="s">
        <v>1799</v>
      </c>
      <c r="BF84" t="s">
        <v>1800</v>
      </c>
      <c r="BG84" t="s">
        <v>109</v>
      </c>
      <c r="BH84" t="s">
        <v>1801</v>
      </c>
      <c r="BJ84" t="s">
        <v>1802</v>
      </c>
      <c r="BK84" t="s">
        <v>1802</v>
      </c>
      <c r="BL84" t="s">
        <v>1816</v>
      </c>
    </row>
    <row r="85" spans="1:64">
      <c r="A85">
        <f>SUBTOTAL(103,Tabla1[ID])</f>
        <v>83</v>
      </c>
      <c r="BL85">
        <f>SUBTOTAL(103,Tabla1[State])</f>
        <v>83</v>
      </c>
    </row>
    <row r="90" spans="1:64">
      <c r="V90" t="s">
        <v>1845</v>
      </c>
      <c r="W90" t="s">
        <v>1846</v>
      </c>
      <c r="X90" t="s">
        <v>1847</v>
      </c>
      <c r="Y90" t="s">
        <v>1848</v>
      </c>
      <c r="BA90" t="s">
        <v>1846</v>
      </c>
      <c r="BB90" t="s">
        <v>1847</v>
      </c>
      <c r="BC90" t="s">
        <v>1848</v>
      </c>
      <c r="BL90" t="s">
        <v>1847</v>
      </c>
    </row>
    <row r="91" spans="1:64">
      <c r="V91" t="s">
        <v>1842</v>
      </c>
      <c r="W91" t="s">
        <v>1849</v>
      </c>
      <c r="BA91" t="s">
        <v>1849</v>
      </c>
    </row>
    <row r="92" spans="1:64">
      <c r="V92" t="s">
        <v>1850</v>
      </c>
    </row>
    <row r="93" spans="1:64">
      <c r="V93" t="s">
        <v>1851</v>
      </c>
    </row>
  </sheetData>
  <mergeCells count="3">
    <mergeCell ref="BN1:BP1"/>
    <mergeCell ref="BN7:BP7"/>
    <mergeCell ref="BN18:BO18"/>
  </mergeCells>
  <phoneticPr fontId="4"/>
  <pageMargins left="0.7" right="0.7" top="0.75" bottom="0.75" header="0.3" footer="0.3"/>
  <pageSetup paperSize="9" orientation="portrait" horizontalDpi="300" verticalDpi="300" r:id="rId1"/>
  <legacyDrawing r:id="rId2"/>
  <tableParts count="1">
    <tablePart r:id="rId3"/>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CE0A01-B05D-4530-B7B8-E92241098586}">
  <dimension ref="A1:R49"/>
  <sheetViews>
    <sheetView tabSelected="1" topLeftCell="G43" zoomScaleNormal="100" workbookViewId="0">
      <selection activeCell="P54" sqref="P54"/>
    </sheetView>
  </sheetViews>
  <sheetFormatPr baseColWidth="10" defaultRowHeight="15"/>
  <cols>
    <col min="1" max="1" width="17.5703125" bestFit="1" customWidth="1"/>
    <col min="2" max="2" width="12.7109375" bestFit="1" customWidth="1"/>
    <col min="3" max="3" width="14.28515625" customWidth="1"/>
    <col min="4" max="4" width="11.85546875" bestFit="1" customWidth="1"/>
    <col min="15" max="15" width="16.85546875" customWidth="1"/>
  </cols>
  <sheetData>
    <row r="1" spans="1:18">
      <c r="A1" s="5" t="s">
        <v>1809</v>
      </c>
      <c r="B1" t="s">
        <v>1811</v>
      </c>
    </row>
    <row r="2" spans="1:18">
      <c r="A2" s="6">
        <v>2008</v>
      </c>
      <c r="B2">
        <v>1</v>
      </c>
      <c r="D2" s="6">
        <v>2008</v>
      </c>
      <c r="E2">
        <v>1</v>
      </c>
      <c r="O2" t="s">
        <v>1818</v>
      </c>
    </row>
    <row r="3" spans="1:18">
      <c r="A3" s="6">
        <v>2011</v>
      </c>
      <c r="B3">
        <v>3</v>
      </c>
      <c r="D3" s="6">
        <v>2011</v>
      </c>
      <c r="E3">
        <v>3</v>
      </c>
    </row>
    <row r="4" spans="1:18">
      <c r="A4" s="6">
        <v>2013</v>
      </c>
      <c r="B4">
        <v>2</v>
      </c>
      <c r="D4" s="6">
        <v>2013</v>
      </c>
      <c r="E4">
        <v>2</v>
      </c>
      <c r="O4" t="s">
        <v>1819</v>
      </c>
      <c r="P4" t="s">
        <v>1820</v>
      </c>
    </row>
    <row r="5" spans="1:18">
      <c r="A5" s="6">
        <v>2014</v>
      </c>
      <c r="B5">
        <v>4</v>
      </c>
      <c r="D5" s="6">
        <v>2014</v>
      </c>
      <c r="E5">
        <v>4</v>
      </c>
      <c r="O5" t="s">
        <v>1821</v>
      </c>
      <c r="P5">
        <v>16</v>
      </c>
      <c r="Q5" s="32">
        <f>P5/$P$24</f>
        <v>0.2711864406779661</v>
      </c>
    </row>
    <row r="6" spans="1:18">
      <c r="A6" s="6">
        <v>2015</v>
      </c>
      <c r="B6">
        <v>3</v>
      </c>
      <c r="D6" s="6">
        <v>2015</v>
      </c>
      <c r="E6">
        <v>3</v>
      </c>
      <c r="O6" t="s">
        <v>1822</v>
      </c>
      <c r="P6">
        <v>7</v>
      </c>
      <c r="Q6" s="33">
        <f t="shared" ref="Q6:Q23" si="0">P6/$P$24</f>
        <v>0.11864406779661017</v>
      </c>
    </row>
    <row r="7" spans="1:18">
      <c r="A7" s="6">
        <v>2016</v>
      </c>
      <c r="B7">
        <v>4</v>
      </c>
      <c r="D7" s="6">
        <v>2016</v>
      </c>
      <c r="E7">
        <v>4</v>
      </c>
      <c r="O7" t="s">
        <v>1823</v>
      </c>
      <c r="P7">
        <v>7</v>
      </c>
      <c r="Q7" s="33">
        <f t="shared" si="0"/>
        <v>0.11864406779661017</v>
      </c>
    </row>
    <row r="8" spans="1:18">
      <c r="A8" s="6">
        <v>2017</v>
      </c>
      <c r="B8">
        <v>5</v>
      </c>
      <c r="D8" s="6">
        <v>2017</v>
      </c>
      <c r="E8">
        <v>5</v>
      </c>
      <c r="O8" t="s">
        <v>1824</v>
      </c>
      <c r="P8">
        <v>5</v>
      </c>
      <c r="Q8" s="33">
        <f t="shared" si="0"/>
        <v>8.4745762711864403E-2</v>
      </c>
    </row>
    <row r="9" spans="1:18">
      <c r="A9" s="6">
        <v>2018</v>
      </c>
      <c r="B9">
        <v>10</v>
      </c>
      <c r="D9" s="6">
        <v>2018</v>
      </c>
      <c r="E9">
        <v>10</v>
      </c>
      <c r="O9" t="s">
        <v>1825</v>
      </c>
      <c r="P9">
        <v>4</v>
      </c>
      <c r="Q9" s="33">
        <f t="shared" si="0"/>
        <v>6.7796610169491525E-2</v>
      </c>
    </row>
    <row r="10" spans="1:18">
      <c r="A10" s="6">
        <v>2019</v>
      </c>
      <c r="B10">
        <v>10</v>
      </c>
      <c r="D10" s="6">
        <v>2019</v>
      </c>
      <c r="E10">
        <v>10</v>
      </c>
      <c r="O10" t="s">
        <v>1826</v>
      </c>
      <c r="P10">
        <v>3</v>
      </c>
      <c r="Q10" s="34">
        <f t="shared" si="0"/>
        <v>5.0847457627118647E-2</v>
      </c>
      <c r="R10" s="35">
        <f>SUM(Q5:Q10)</f>
        <v>0.71186440677966101</v>
      </c>
    </row>
    <row r="11" spans="1:18">
      <c r="A11" s="6">
        <v>2020</v>
      </c>
      <c r="B11">
        <v>18</v>
      </c>
      <c r="D11" s="6">
        <v>2020</v>
      </c>
      <c r="E11">
        <v>18</v>
      </c>
      <c r="O11" t="s">
        <v>1827</v>
      </c>
      <c r="P11">
        <v>2</v>
      </c>
      <c r="Q11" s="31">
        <f t="shared" si="0"/>
        <v>3.3898305084745763E-2</v>
      </c>
    </row>
    <row r="12" spans="1:18">
      <c r="A12" s="6">
        <v>2021</v>
      </c>
      <c r="B12">
        <v>15</v>
      </c>
      <c r="D12" s="6">
        <v>2021</v>
      </c>
      <c r="E12">
        <v>15</v>
      </c>
      <c r="O12" t="s">
        <v>1828</v>
      </c>
      <c r="P12">
        <v>2</v>
      </c>
      <c r="Q12" s="31">
        <f t="shared" si="0"/>
        <v>3.3898305084745763E-2</v>
      </c>
    </row>
    <row r="13" spans="1:18">
      <c r="A13" s="6">
        <v>2022</v>
      </c>
      <c r="B13">
        <v>8</v>
      </c>
      <c r="D13" s="6">
        <v>2022</v>
      </c>
      <c r="E13">
        <v>8</v>
      </c>
      <c r="O13" t="s">
        <v>1829</v>
      </c>
      <c r="P13">
        <v>2</v>
      </c>
      <c r="Q13" s="31">
        <f t="shared" si="0"/>
        <v>3.3898305084745763E-2</v>
      </c>
    </row>
    <row r="14" spans="1:18">
      <c r="A14" s="6" t="s">
        <v>1810</v>
      </c>
      <c r="B14">
        <v>83</v>
      </c>
      <c r="O14" t="s">
        <v>1830</v>
      </c>
      <c r="P14">
        <v>2</v>
      </c>
      <c r="Q14" s="31">
        <f t="shared" si="0"/>
        <v>3.3898305084745763E-2</v>
      </c>
    </row>
    <row r="15" spans="1:18">
      <c r="O15" t="s">
        <v>1831</v>
      </c>
      <c r="P15">
        <v>1</v>
      </c>
      <c r="Q15" s="31">
        <f t="shared" si="0"/>
        <v>1.6949152542372881E-2</v>
      </c>
    </row>
    <row r="16" spans="1:18">
      <c r="O16" t="s">
        <v>1832</v>
      </c>
      <c r="P16">
        <v>1</v>
      </c>
      <c r="Q16" s="31">
        <f t="shared" si="0"/>
        <v>1.6949152542372881E-2</v>
      </c>
    </row>
    <row r="17" spans="1:17">
      <c r="O17" t="s">
        <v>1833</v>
      </c>
      <c r="P17">
        <v>1</v>
      </c>
      <c r="Q17" s="31">
        <f t="shared" si="0"/>
        <v>1.6949152542372881E-2</v>
      </c>
    </row>
    <row r="18" spans="1:17">
      <c r="O18" t="s">
        <v>1834</v>
      </c>
      <c r="P18">
        <v>1</v>
      </c>
      <c r="Q18" s="31">
        <f t="shared" si="0"/>
        <v>1.6949152542372881E-2</v>
      </c>
    </row>
    <row r="19" spans="1:17">
      <c r="O19" t="s">
        <v>1835</v>
      </c>
      <c r="P19">
        <v>1</v>
      </c>
      <c r="Q19" s="31">
        <f t="shared" si="0"/>
        <v>1.6949152542372881E-2</v>
      </c>
    </row>
    <row r="20" spans="1:17">
      <c r="O20" t="s">
        <v>1836</v>
      </c>
      <c r="P20">
        <v>1</v>
      </c>
      <c r="Q20" s="31">
        <f t="shared" si="0"/>
        <v>1.6949152542372881E-2</v>
      </c>
    </row>
    <row r="21" spans="1:17">
      <c r="A21" s="5" t="s">
        <v>1809</v>
      </c>
      <c r="B21" t="s">
        <v>1817</v>
      </c>
      <c r="O21" t="s">
        <v>1837</v>
      </c>
      <c r="P21">
        <v>1</v>
      </c>
      <c r="Q21" s="31">
        <f t="shared" si="0"/>
        <v>1.6949152542372881E-2</v>
      </c>
    </row>
    <row r="22" spans="1:17">
      <c r="A22" s="6" t="s">
        <v>82</v>
      </c>
      <c r="B22" s="7">
        <v>0.63855421686746983</v>
      </c>
      <c r="O22" t="s">
        <v>1838</v>
      </c>
      <c r="P22">
        <v>1</v>
      </c>
      <c r="Q22" s="31">
        <f t="shared" si="0"/>
        <v>1.6949152542372881E-2</v>
      </c>
    </row>
    <row r="23" spans="1:17">
      <c r="A23" s="6" t="s">
        <v>160</v>
      </c>
      <c r="B23" s="7">
        <v>0.31325301204819278</v>
      </c>
      <c r="O23" t="s">
        <v>1839</v>
      </c>
      <c r="P23">
        <v>1</v>
      </c>
      <c r="Q23" s="31">
        <f t="shared" si="0"/>
        <v>1.6949152542372881E-2</v>
      </c>
    </row>
    <row r="24" spans="1:17">
      <c r="A24" s="6" t="s">
        <v>266</v>
      </c>
      <c r="B24" s="7">
        <v>4.8192771084337352E-2</v>
      </c>
      <c r="P24">
        <f>SUM(P5:P23)</f>
        <v>59</v>
      </c>
      <c r="Q24" s="31">
        <f>SUM(Q5:Q23)</f>
        <v>0.99999999999999967</v>
      </c>
    </row>
    <row r="25" spans="1:17">
      <c r="A25" s="6" t="s">
        <v>1810</v>
      </c>
      <c r="B25" s="7">
        <v>1</v>
      </c>
    </row>
    <row r="26" spans="1:17">
      <c r="B26" s="7"/>
    </row>
    <row r="27" spans="1:17">
      <c r="B27" s="7"/>
    </row>
    <row r="28" spans="1:17">
      <c r="A28" s="5" t="s">
        <v>1809</v>
      </c>
      <c r="B28" s="7" t="s">
        <v>1817</v>
      </c>
    </row>
    <row r="29" spans="1:17">
      <c r="A29" s="6" t="s">
        <v>1813</v>
      </c>
      <c r="B29" s="7">
        <v>0.73493975903614461</v>
      </c>
    </row>
    <row r="30" spans="1:17">
      <c r="A30" s="6" t="s">
        <v>1812</v>
      </c>
      <c r="B30" s="7">
        <v>0.26506024096385544</v>
      </c>
    </row>
    <row r="31" spans="1:17">
      <c r="A31" s="6" t="s">
        <v>1810</v>
      </c>
      <c r="B31" s="7">
        <v>1</v>
      </c>
    </row>
    <row r="38" spans="3:5">
      <c r="C38" t="s">
        <v>1819</v>
      </c>
      <c r="D38" t="s">
        <v>1820</v>
      </c>
      <c r="E38" s="30" t="s">
        <v>1953</v>
      </c>
    </row>
    <row r="39" spans="3:5">
      <c r="C39" t="s">
        <v>1943</v>
      </c>
      <c r="D39">
        <v>16</v>
      </c>
    </row>
    <row r="40" spans="3:5">
      <c r="C40" t="s">
        <v>1944</v>
      </c>
      <c r="D40">
        <v>7</v>
      </c>
    </row>
    <row r="41" spans="3:5">
      <c r="C41" t="s">
        <v>1942</v>
      </c>
      <c r="D41">
        <v>7</v>
      </c>
    </row>
    <row r="42" spans="3:5">
      <c r="C42" t="s">
        <v>1945</v>
      </c>
      <c r="D42">
        <v>5</v>
      </c>
    </row>
    <row r="43" spans="3:5">
      <c r="C43" t="s">
        <v>1946</v>
      </c>
      <c r="D43">
        <v>4</v>
      </c>
    </row>
    <row r="44" spans="3:5">
      <c r="C44" t="s">
        <v>1947</v>
      </c>
      <c r="D44">
        <v>3</v>
      </c>
    </row>
    <row r="45" spans="3:5">
      <c r="C45" t="s">
        <v>1948</v>
      </c>
      <c r="D45">
        <v>2</v>
      </c>
    </row>
    <row r="46" spans="3:5">
      <c r="C46" t="s">
        <v>1949</v>
      </c>
      <c r="D46">
        <v>2</v>
      </c>
    </row>
    <row r="47" spans="3:5">
      <c r="C47" t="s">
        <v>1950</v>
      </c>
      <c r="D47">
        <v>2</v>
      </c>
    </row>
    <row r="48" spans="3:5">
      <c r="C48" t="s">
        <v>1951</v>
      </c>
      <c r="D48">
        <v>2</v>
      </c>
    </row>
    <row r="49" spans="3:4">
      <c r="C49" t="s">
        <v>1952</v>
      </c>
      <c r="D49">
        <v>1</v>
      </c>
    </row>
  </sheetData>
  <phoneticPr fontId="4"/>
  <pageMargins left="0.7" right="0.7" top="0.75" bottom="0.75" header="0.3" footer="0.3"/>
  <drawing r:id="rId4"/>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1AEEFF-6B73-429F-8B38-A65FF0DA4CF4}">
  <dimension ref="A1:B4"/>
  <sheetViews>
    <sheetView workbookViewId="0">
      <selection activeCell="C16" sqref="C16"/>
    </sheetView>
  </sheetViews>
  <sheetFormatPr baseColWidth="10" defaultRowHeight="15"/>
  <sheetData>
    <row r="1" spans="1:2">
      <c r="A1" s="42" t="s">
        <v>1806</v>
      </c>
      <c r="B1" s="42"/>
    </row>
    <row r="2" spans="1:2">
      <c r="A2" t="s">
        <v>1804</v>
      </c>
      <c r="B2" s="3">
        <v>44730</v>
      </c>
    </row>
    <row r="3" spans="1:2">
      <c r="A3" t="s">
        <v>1805</v>
      </c>
      <c r="B3">
        <v>83</v>
      </c>
    </row>
    <row r="4" spans="1:2" ht="15.75">
      <c r="A4" s="4" t="s">
        <v>1807</v>
      </c>
    </row>
  </sheetData>
  <mergeCells count="1">
    <mergeCell ref="A1:B1"/>
  </mergeCells>
  <phoneticPr fontId="4"/>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SharedWithUsers xmlns="898563d0-5169-40d5-bbac-fee4d1b97c6b">
      <UserInfo>
        <DisplayName/>
        <AccountId xsi:nil="true"/>
        <AccountType/>
      </UserInfo>
    </SharedWithUsers>
    <lcf76f155ced4ddcb4097134ff3c332f xmlns="93f8ed07-6a5b-4d88-9d56-5ef54cd61b88">
      <Terms xmlns="http://schemas.microsoft.com/office/infopath/2007/PartnerControls"/>
    </lcf76f155ced4ddcb4097134ff3c332f>
    <TaxCatchAll xmlns="898563d0-5169-40d5-bbac-fee4d1b97c6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1C872BB60034AE48A3C9ABECB7764254" ma:contentTypeVersion="15" ma:contentTypeDescription="Crear nuevo documento." ma:contentTypeScope="" ma:versionID="bd5ad64ec21f7805db43e7962a95a539">
  <xsd:schema xmlns:xsd="http://www.w3.org/2001/XMLSchema" xmlns:xs="http://www.w3.org/2001/XMLSchema" xmlns:p="http://schemas.microsoft.com/office/2006/metadata/properties" xmlns:ns2="93f8ed07-6a5b-4d88-9d56-5ef54cd61b88" xmlns:ns3="898563d0-5169-40d5-bbac-fee4d1b97c6b" targetNamespace="http://schemas.microsoft.com/office/2006/metadata/properties" ma:root="true" ma:fieldsID="a985c02de34bfdc4d2a681a0c7d5e3c8" ns2:_="" ns3:_="">
    <xsd:import namespace="93f8ed07-6a5b-4d88-9d56-5ef54cd61b88"/>
    <xsd:import namespace="898563d0-5169-40d5-bbac-fee4d1b97c6b"/>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f8ed07-6a5b-4d88-9d56-5ef54cd61b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Etiquetas de imagen" ma:readOnly="false" ma:fieldId="{5cf76f15-5ced-4ddc-b409-7134ff3c332f}" ma:taxonomyMulti="true" ma:sspId="29117c44-7c7a-418e-87eb-6da7b066939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98563d0-5169-40d5-bbac-fee4d1b97c6b" elementFormDefault="qualified">
    <xsd:import namespace="http://schemas.microsoft.com/office/2006/documentManagement/types"/>
    <xsd:import namespace="http://schemas.microsoft.com/office/infopath/2007/PartnerControls"/>
    <xsd:element name="SharedWithUsers" ma:index="16"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talles de uso compartido" ma:internalName="SharedWithDetails" ma:readOnly="true">
      <xsd:simpleType>
        <xsd:restriction base="dms:Note">
          <xsd:maxLength value="255"/>
        </xsd:restriction>
      </xsd:simpleType>
    </xsd:element>
    <xsd:element name="TaxCatchAll" ma:index="20" nillable="true" ma:displayName="Taxonomy Catch All Column" ma:hidden="true" ma:list="{da734abe-bb6a-42da-8cb0-dcf965d764ec}" ma:internalName="TaxCatchAll" ma:showField="CatchAllData" ma:web="898563d0-5169-40d5-bbac-fee4d1b97c6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E53A1E-E712-4223-A6BF-A6BE97C97EA4}">
  <ds:schemaRefs>
    <ds:schemaRef ds:uri="http://schemas.microsoft.com/sharepoint/v3/contenttype/forms"/>
  </ds:schemaRefs>
</ds:datastoreItem>
</file>

<file path=customXml/itemProps2.xml><?xml version="1.0" encoding="utf-8"?>
<ds:datastoreItem xmlns:ds="http://schemas.openxmlformats.org/officeDocument/2006/customXml" ds:itemID="{49BA88C9-2307-465C-8E0F-02BE6B107550}">
  <ds:schemaRefs>
    <ds:schemaRef ds:uri="http://schemas.microsoft.com/DataMashup"/>
  </ds:schemaRefs>
</ds:datastoreItem>
</file>

<file path=customXml/itemProps3.xml><?xml version="1.0" encoding="utf-8"?>
<ds:datastoreItem xmlns:ds="http://schemas.openxmlformats.org/officeDocument/2006/customXml" ds:itemID="{5D18489A-918F-423C-99A6-F12E124E0F75}">
  <ds:schemaRefs>
    <ds:schemaRef ds:uri="http://schemas.openxmlformats.org/package/2006/metadata/core-properties"/>
    <ds:schemaRef ds:uri="http://purl.org/dc/elements/1.1/"/>
    <ds:schemaRef ds:uri="http://purl.org/dc/terms/"/>
    <ds:schemaRef ds:uri="http://schemas.microsoft.com/office/2006/documentManagement/types"/>
    <ds:schemaRef ds:uri="http://schemas.microsoft.com/office/2006/metadata/properties"/>
    <ds:schemaRef ds:uri="http://www.w3.org/XML/1998/namespace"/>
    <ds:schemaRef ds:uri="898563d0-5169-40d5-bbac-fee4d1b97c6b"/>
    <ds:schemaRef ds:uri="http://purl.org/dc/dcmitype/"/>
    <ds:schemaRef ds:uri="http://schemas.microsoft.com/office/infopath/2007/PartnerControls"/>
    <ds:schemaRef ds:uri="93f8ed07-6a5b-4d88-9d56-5ef54cd61b88"/>
  </ds:schemaRefs>
</ds:datastoreItem>
</file>

<file path=customXml/itemProps4.xml><?xml version="1.0" encoding="utf-8"?>
<ds:datastoreItem xmlns:ds="http://schemas.openxmlformats.org/officeDocument/2006/customXml" ds:itemID="{C5424500-A00E-4A08-98E3-5C837D2860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f8ed07-6a5b-4d88-9d56-5ef54cd61b88"/>
    <ds:schemaRef ds:uri="898563d0-5169-40d5-bbac-fee4d1b97c6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3</vt:i4>
      </vt:variant>
    </vt:vector>
  </HeadingPairs>
  <TitlesOfParts>
    <vt:vector size="3" baseType="lpstr">
      <vt:lpstr>WorkSheet</vt:lpstr>
      <vt:lpstr>Descriptive</vt:lpstr>
      <vt:lpstr>Metadata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ACER</dc:creator>
  <cp:lastModifiedBy>JONATHAN CAMACHO</cp:lastModifiedBy>
  <dcterms:created xsi:type="dcterms:W3CDTF">2022-06-18T14:50:55Z</dcterms:created>
  <dcterms:modified xsi:type="dcterms:W3CDTF">2024-12-12T18:53:35Z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0x0101001C872BB60034AE48A3C9ABECB7764254</vt:lpwstr>
  </property>
  <property fmtid="{D5CDD505-2E9C-101B-9397-08002B2CF9AE}" pid="3" name="ComplianceAssetId">
    <vt:lpwstr/>
  </property>
  <property fmtid="{D5CDD505-2E9C-101B-9397-08002B2CF9AE}" pid="4" name="_ExtendedDescription">
    <vt:lpwstr/>
  </property>
  <property fmtid="{D5CDD505-2E9C-101B-9397-08002B2CF9AE}" pid="5" name="TriggerFlowInfo">
    <vt:lpwstr/>
  </property>
  <property fmtid="{D5CDD505-2E9C-101B-9397-08002B2CF9AE}" pid="6" name="MediaServiceImageTags">
    <vt:lpwstr/>
  </property>
</Properties>
</file>